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33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10" r:id="rId53"/>
    <p:sldId id="312" r:id="rId54"/>
    <p:sldId id="334" r:id="rId55"/>
    <p:sldId id="313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2050A-0AD5-48C6-AC5D-04E1B638D9E4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EDF3C-104C-45EB-BF2A-DD6A5470C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A2974405-0C0E-412C-B804-09F4EBBFAC6F}" type="datetime1">
              <a:rPr lang="en-US" smtClean="0"/>
              <a:t>1/9/2021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12398-436F-4AD0-A0E6-E46369BAC725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2820-9FB5-4A5E-A85B-8CEB2CA71660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05AE-5F68-49EA-BF73-7D8206AEDD40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7AEE8CDE-E9A7-4CFA-AA76-95CC420CDCC1}" type="datetime1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16B-A3E7-4601-B0E0-722885B767F7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C833-277D-4AA7-A4E2-170256D119CE}" type="datetime1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E1B8-264E-4E3B-A296-8169BB0819E1}" type="datetime1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0A1F-5187-456B-9545-CC4094776B68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8C586-3A6E-4BAC-B5DA-7A242ED9E9EC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DBC-2B31-4814-A57D-E0F4DE84DDB4}" type="datetime1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811866-73CC-4D28-8497-B628824C9CBD}" type="datetime1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CBF4D0A-D789-469B-93B0-08F8B10288E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 smtClean="0"/>
              <a:t>Sistemleri</a:t>
            </a:r>
            <a:endParaRPr dirty="0"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625600" y="5049430"/>
            <a:ext cx="9144000" cy="679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6"/>
              <a:buNone/>
            </a:pPr>
            <a:r>
              <a:rPr lang="tr-TR" sz="1850"/>
              <a:t>Dr. Öğr. Üyesi Sait Ali UYMAZ</a:t>
            </a:r>
            <a:endParaRPr/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6"/>
              <a:buNone/>
            </a:pPr>
            <a:r>
              <a:rPr lang="tr-TR" sz="1850"/>
              <a:t>Dr. Öğr. Üyesi Sedat KORKMAZ</a:t>
            </a:r>
            <a:endParaRPr sz="1850"/>
          </a:p>
        </p:txBody>
      </p:sp>
      <p:sp>
        <p:nvSpPr>
          <p:cNvPr id="111" name="Google Shape;111;p1"/>
          <p:cNvSpPr txBox="1"/>
          <p:nvPr/>
        </p:nvSpPr>
        <p:spPr>
          <a:xfrm>
            <a:off x="1697079" y="2743200"/>
            <a:ext cx="9144000" cy="894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tr-TR" sz="4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Bilgisayar Mühendisliğine Giriş</a:t>
            </a:r>
            <a:endParaRPr sz="4000" b="0" i="0" u="none" strike="noStrike" cap="non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12" name="Google Shape;112;p1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2495" y="249570"/>
            <a:ext cx="5944430" cy="2086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138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1.2. Linux Ailesi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5000"/>
              </a:lnSpc>
            </a:pPr>
            <a:r>
              <a:rPr lang="tr-TR" sz="2800" dirty="0"/>
              <a:t>Kullanım amacına göre dağıtımlar şekillenmiştir. Bu dağıtımlarda </a:t>
            </a:r>
            <a:r>
              <a:rPr lang="tr-TR" sz="2800" b="1" i="1" u="sng" dirty="0" smtClean="0">
                <a:solidFill>
                  <a:srgbClr val="FF0000"/>
                </a:solidFill>
              </a:rPr>
              <a:t>de</a:t>
            </a:r>
            <a:r>
              <a:rPr lang="en-US" sz="2800" b="1" i="1" u="sng" dirty="0" smtClean="0">
                <a:solidFill>
                  <a:srgbClr val="FF0000"/>
                </a:solidFill>
              </a:rPr>
              <a:t>g</a:t>
            </a:r>
            <a:r>
              <a:rPr lang="tr-TR" sz="2800" b="1" i="1" u="sng" dirty="0" smtClean="0">
                <a:solidFill>
                  <a:srgbClr val="FF0000"/>
                </a:solidFill>
              </a:rPr>
              <a:t>işmeyen </a:t>
            </a:r>
            <a:r>
              <a:rPr lang="tr-TR" sz="2800" b="1" i="1" u="sng" dirty="0">
                <a:solidFill>
                  <a:srgbClr val="FF0000"/>
                </a:solidFill>
              </a:rPr>
              <a:t>tek nokta çekirdektir</a:t>
            </a:r>
            <a:r>
              <a:rPr lang="tr-TR" sz="2800" dirty="0"/>
              <a:t>; </a:t>
            </a:r>
            <a:endParaRPr lang="tr-TR" sz="2800" dirty="0" smtClean="0"/>
          </a:p>
          <a:p>
            <a:pPr algn="just">
              <a:lnSpc>
                <a:spcPct val="125000"/>
              </a:lnSpc>
            </a:pPr>
            <a:r>
              <a:rPr lang="en-US" sz="2800" dirty="0"/>
              <a:t>D</a:t>
            </a:r>
            <a:r>
              <a:rPr lang="tr-TR" sz="2800" dirty="0" smtClean="0"/>
              <a:t>a</a:t>
            </a:r>
            <a:r>
              <a:rPr lang="en-US" sz="2800" dirty="0" smtClean="0"/>
              <a:t>g</a:t>
            </a:r>
            <a:r>
              <a:rPr lang="tr-TR" sz="2800" dirty="0" smtClean="0"/>
              <a:t>ıtımlar </a:t>
            </a:r>
            <a:r>
              <a:rPr lang="tr-TR" sz="2800" dirty="0"/>
              <a:t>içinde </a:t>
            </a:r>
            <a:r>
              <a:rPr lang="tr-TR" sz="2800" dirty="0" smtClean="0"/>
              <a:t>farklılıklar, </a:t>
            </a:r>
            <a:r>
              <a:rPr lang="tr-TR" sz="2800" i="1" u="sng" dirty="0" smtClean="0"/>
              <a:t>yapılandırma </a:t>
            </a:r>
            <a:r>
              <a:rPr lang="tr-TR" sz="2800" i="1" u="sng" dirty="0"/>
              <a:t>araçları, paketleme ve güncelleme yöntemleri, kitaplık ve geliştirme dizinlerinde </a:t>
            </a:r>
            <a:r>
              <a:rPr lang="tr-TR" sz="2800" i="1" u="sng" dirty="0" smtClean="0"/>
              <a:t>de</a:t>
            </a:r>
            <a:r>
              <a:rPr lang="en-US" sz="2800" i="1" u="sng" dirty="0" smtClean="0"/>
              <a:t>g</a:t>
            </a:r>
            <a:r>
              <a:rPr lang="tr-TR" sz="2800" i="1" u="sng" dirty="0" smtClean="0"/>
              <a:t>işiklikler</a:t>
            </a:r>
            <a:r>
              <a:rPr lang="tr-TR" sz="2800" dirty="0" smtClean="0"/>
              <a:t> </a:t>
            </a:r>
            <a:r>
              <a:rPr lang="tr-TR" sz="2800" dirty="0"/>
              <a:t>biçiminde ol­maktadır</a:t>
            </a:r>
            <a:r>
              <a:rPr lang="tr-TR" sz="2800" dirty="0" smtClean="0"/>
              <a:t>.</a:t>
            </a:r>
          </a:p>
          <a:p>
            <a:pPr algn="just">
              <a:spcBef>
                <a:spcPts val="0"/>
              </a:spcBef>
            </a:pPr>
            <a:r>
              <a:rPr lang="tr-TR" sz="2800" dirty="0"/>
              <a:t>Günümüzde </a:t>
            </a:r>
            <a:r>
              <a:rPr lang="tr-TR" sz="2800" dirty="0" smtClean="0"/>
              <a:t>yaygın </a:t>
            </a:r>
            <a:r>
              <a:rPr lang="tr-TR" sz="2800" dirty="0"/>
              <a:t>olarak kullanılan ve bilinen </a:t>
            </a:r>
            <a:r>
              <a:rPr lang="tr-TR" sz="2800" dirty="0" smtClean="0"/>
              <a:t>dağıtımlar:</a:t>
            </a:r>
          </a:p>
          <a:p>
            <a:pPr lvl="1" algn="just">
              <a:spcBef>
                <a:spcPts val="0"/>
              </a:spcBef>
            </a:pPr>
            <a:r>
              <a:rPr lang="tr-TR" sz="2400" dirty="0" err="1" smtClean="0"/>
              <a:t>Pardus</a:t>
            </a:r>
            <a:endParaRPr lang="tr-TR" sz="2400" dirty="0" smtClean="0"/>
          </a:p>
          <a:p>
            <a:pPr lvl="1" algn="just">
              <a:spcBef>
                <a:spcPts val="0"/>
              </a:spcBef>
            </a:pPr>
            <a:r>
              <a:rPr lang="tr-TR" sz="2400" dirty="0" err="1" smtClean="0"/>
              <a:t>Debian</a:t>
            </a:r>
            <a:endParaRPr lang="tr-TR" sz="2400" dirty="0" smtClean="0"/>
          </a:p>
          <a:p>
            <a:pPr lvl="1" algn="just">
              <a:spcBef>
                <a:spcPts val="0"/>
              </a:spcBef>
            </a:pPr>
            <a:r>
              <a:rPr lang="tr-TR" sz="2400" dirty="0" err="1" smtClean="0"/>
              <a:t>Ubuntu</a:t>
            </a:r>
            <a:endParaRPr lang="tr-TR" sz="2400" dirty="0" smtClean="0"/>
          </a:p>
          <a:p>
            <a:pPr lvl="1" algn="just">
              <a:spcBef>
                <a:spcPts val="0"/>
              </a:spcBef>
            </a:pPr>
            <a:r>
              <a:rPr lang="tr-TR" sz="2400" dirty="0" err="1" smtClean="0"/>
              <a:t>Suse</a:t>
            </a:r>
            <a:endParaRPr lang="tr-TR" sz="2400" dirty="0" smtClean="0"/>
          </a:p>
          <a:p>
            <a:pPr lvl="1" algn="just">
              <a:spcBef>
                <a:spcPts val="0"/>
              </a:spcBef>
            </a:pPr>
            <a:r>
              <a:rPr lang="tr-TR" sz="2400" dirty="0" err="1" smtClean="0"/>
              <a:t>Slackware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4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1.3. </a:t>
            </a:r>
            <a:r>
              <a:rPr lang="tr-TR" dirty="0"/>
              <a:t>UNIX işletim </a:t>
            </a:r>
            <a:r>
              <a:rPr lang="tr-TR" dirty="0" smtClean="0"/>
              <a:t>Sistemi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56022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tr-TR" b="1" dirty="0">
                <a:solidFill>
                  <a:srgbClr val="FF0000"/>
                </a:solidFill>
              </a:rPr>
              <a:t>Unix</a:t>
            </a:r>
            <a:r>
              <a:rPr lang="tr-TR" dirty="0"/>
              <a:t> işletim sisteminin ilk uyarlaması 1969 yılında BELL laboratuvarlarında çalışan "Ken THOMPSON" tarafından </a:t>
            </a:r>
            <a:r>
              <a:rPr lang="tr-TR" dirty="0" smtClean="0"/>
              <a:t>geliştirildi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tr-TR" dirty="0"/>
              <a:t>gruba "Dennis </a:t>
            </a:r>
            <a:r>
              <a:rPr lang="tr-TR" dirty="0" smtClean="0"/>
              <a:t>RITCHIE“</a:t>
            </a:r>
            <a:r>
              <a:rPr lang="en-US" dirty="0" smtClean="0"/>
              <a:t> </a:t>
            </a:r>
            <a:r>
              <a:rPr lang="tr-TR" dirty="0" smtClean="0"/>
              <a:t>nin </a:t>
            </a:r>
            <a:r>
              <a:rPr lang="tr-TR" dirty="0"/>
              <a:t>katılımıyla ilk uyarlaması üretildi.</a:t>
            </a:r>
            <a:r>
              <a:rPr lang="tr-TR" i="1" dirty="0"/>
              <a:t> </a:t>
            </a:r>
            <a:endParaRPr lang="tr-TR" i="1" dirty="0" smtClean="0"/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tr-TR" i="1" dirty="0" err="1" smtClean="0"/>
              <a:t>Ritchie</a:t>
            </a:r>
            <a:r>
              <a:rPr lang="tr-TR" dirty="0" smtClean="0"/>
              <a:t> </a:t>
            </a:r>
            <a:r>
              <a:rPr lang="tr-TR" dirty="0"/>
              <a:t>ve</a:t>
            </a:r>
            <a:r>
              <a:rPr lang="tr-TR" i="1" dirty="0"/>
              <a:t> </a:t>
            </a:r>
            <a:r>
              <a:rPr lang="tr-TR" i="1" dirty="0" err="1"/>
              <a:t>Thompson</a:t>
            </a:r>
            <a:r>
              <a:rPr lang="tr-TR" dirty="0"/>
              <a:t> Unix üzerinde uzun süre ça­lıştılar; daha sonra ikinci uyarlaması üretildi. </a:t>
            </a:r>
            <a:r>
              <a:rPr lang="tr-TR" u="sng" dirty="0"/>
              <a:t>Üçüncü uyarlaması</a:t>
            </a:r>
            <a:r>
              <a:rPr lang="tr-TR" dirty="0"/>
              <a:t> da</a:t>
            </a:r>
            <a:r>
              <a:rPr lang="tr-TR" i="1" dirty="0"/>
              <a:t> </a:t>
            </a:r>
            <a:r>
              <a:rPr lang="tr-TR" b="1" i="1" u="sng" dirty="0" err="1"/>
              <a:t>assembly</a:t>
            </a:r>
            <a:r>
              <a:rPr lang="tr-TR" dirty="0"/>
              <a:t> dili yeri­ne genel olarak </a:t>
            </a:r>
            <a:r>
              <a:rPr lang="tr-TR" b="1" u="sng" dirty="0"/>
              <a:t>C</a:t>
            </a:r>
            <a:r>
              <a:rPr lang="tr-TR" u="sng" dirty="0"/>
              <a:t> programlama</a:t>
            </a:r>
            <a:r>
              <a:rPr lang="tr-TR" dirty="0"/>
              <a:t> diliyle yazıldı.</a:t>
            </a:r>
            <a:endParaRPr lang="en-US" dirty="0"/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tr-TR" dirty="0"/>
              <a:t>C programlama </a:t>
            </a:r>
            <a:r>
              <a:rPr lang="tr-TR" dirty="0" smtClean="0"/>
              <a:t>dili </a:t>
            </a:r>
            <a:r>
              <a:rPr lang="tr-TR" dirty="0"/>
              <a:t>ilk olarak, Bell </a:t>
            </a:r>
            <a:r>
              <a:rPr lang="tr-TR" dirty="0" smtClean="0"/>
              <a:t>laboratuvarlarında </a:t>
            </a:r>
            <a:r>
              <a:rPr lang="tr-TR" dirty="0"/>
              <a:t>Unix'i desteklemek için ge­liştirildi. </a:t>
            </a:r>
            <a:endParaRPr lang="tr-TR" dirty="0" smtClean="0"/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tr-TR" dirty="0" smtClean="0"/>
              <a:t>Unix</a:t>
            </a:r>
            <a:r>
              <a:rPr lang="tr-TR" dirty="0"/>
              <a:t>, C diliyle yazıldığında </a:t>
            </a:r>
            <a:r>
              <a:rPr lang="tr-TR" dirty="0" smtClean="0"/>
              <a:t>çoklu-programlama </a:t>
            </a:r>
            <a:r>
              <a:rPr lang="tr-TR" dirty="0"/>
              <a:t>ve diğer gelişmeler de eklendi. </a:t>
            </a:r>
            <a:endParaRPr lang="tr-TR" dirty="0" smtClean="0"/>
          </a:p>
          <a:p>
            <a:pPr algn="just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tr-TR" dirty="0" smtClean="0"/>
              <a:t>Unix </a:t>
            </a:r>
            <a:r>
              <a:rPr lang="tr-TR" dirty="0"/>
              <a:t>işletim sistemi, aynı zamanda, birçok teknik özelliğiyle diğer işletim sistemlerine </a:t>
            </a:r>
            <a:r>
              <a:rPr lang="tr-TR" dirty="0" smtClean="0"/>
              <a:t>öncü </a:t>
            </a:r>
            <a:r>
              <a:rPr lang="tr-TR" dirty="0"/>
              <a:t>olmuştur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3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UNIX Tasarım </a:t>
            </a:r>
            <a:r>
              <a:rPr lang="tr-TR" dirty="0" smtClean="0"/>
              <a:t>ilkeleri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5000"/>
              </a:lnSpc>
            </a:pPr>
            <a:r>
              <a:rPr lang="tr-TR" sz="2800" dirty="0"/>
              <a:t>Unix, </a:t>
            </a:r>
            <a:r>
              <a:rPr lang="tr-TR" sz="2800" u="sng" dirty="0"/>
              <a:t>zaman-paylaşımı</a:t>
            </a:r>
            <a:r>
              <a:rPr lang="tr-TR" sz="2800" dirty="0"/>
              <a:t> </a:t>
            </a:r>
            <a:r>
              <a:rPr lang="tr-TR" sz="2800" dirty="0" smtClean="0"/>
              <a:t>ilkesi</a:t>
            </a:r>
            <a:r>
              <a:rPr lang="en-US" sz="2800" dirty="0" smtClean="0"/>
              <a:t>ne</a:t>
            </a:r>
            <a:r>
              <a:rPr lang="tr-TR" sz="2800" dirty="0" smtClean="0"/>
              <a:t> </a:t>
            </a:r>
            <a:r>
              <a:rPr lang="tr-TR" sz="2800" dirty="0"/>
              <a:t>göre çalışır; </a:t>
            </a:r>
            <a:endParaRPr lang="tr-TR" sz="2800" dirty="0" smtClean="0"/>
          </a:p>
          <a:p>
            <a:pPr algn="just">
              <a:lnSpc>
                <a:spcPct val="125000"/>
              </a:lnSpc>
            </a:pPr>
            <a:r>
              <a:rPr lang="en-US" sz="2800" dirty="0" smtClean="0"/>
              <a:t>D</a:t>
            </a:r>
            <a:r>
              <a:rPr lang="tr-TR" sz="2800" dirty="0" smtClean="0"/>
              <a:t>osya </a:t>
            </a:r>
            <a:r>
              <a:rPr lang="tr-TR" sz="2800" dirty="0"/>
              <a:t>sistemi </a:t>
            </a:r>
            <a:r>
              <a:rPr lang="tr-TR" sz="2800" u="sng" dirty="0"/>
              <a:t>ağaç</a:t>
            </a:r>
            <a:r>
              <a:rPr lang="tr-TR" sz="2800" dirty="0"/>
              <a:t> yapısındadır; </a:t>
            </a:r>
            <a:endParaRPr lang="tr-TR" sz="2800" dirty="0" smtClean="0"/>
          </a:p>
          <a:p>
            <a:pPr algn="just">
              <a:lnSpc>
                <a:spcPct val="125000"/>
              </a:lnSpc>
            </a:pPr>
            <a:r>
              <a:rPr lang="en-US" sz="2800" dirty="0" smtClean="0"/>
              <a:t>K</a:t>
            </a:r>
            <a:r>
              <a:rPr lang="tr-TR" sz="2800" dirty="0" smtClean="0"/>
              <a:t>ullanıcıla­rın </a:t>
            </a:r>
            <a:r>
              <a:rPr lang="tr-TR" sz="2800" dirty="0"/>
              <a:t>kendi </a:t>
            </a:r>
            <a:r>
              <a:rPr lang="tr-TR" sz="2800" u="sng" dirty="0"/>
              <a:t>alt dizinleri</a:t>
            </a:r>
            <a:r>
              <a:rPr lang="tr-TR" sz="2800" dirty="0"/>
              <a:t> oluşturulur</a:t>
            </a:r>
            <a:r>
              <a:rPr lang="tr-TR" sz="2800" dirty="0" smtClean="0"/>
              <a:t>.</a:t>
            </a:r>
            <a:endParaRPr lang="en-US" sz="2800" dirty="0"/>
          </a:p>
          <a:p>
            <a:pPr algn="just">
              <a:lnSpc>
                <a:spcPct val="125000"/>
              </a:lnSpc>
            </a:pPr>
            <a:r>
              <a:rPr lang="tr-TR" sz="2800" dirty="0"/>
              <a:t>Unix işletim sistemi, günümüzde de yaygın olarak kullanılmaktadır. Özellikle kurum­lardaki </a:t>
            </a:r>
            <a:r>
              <a:rPr lang="tr-TR" sz="2800" b="1" dirty="0"/>
              <a:t>büyük ölçekli</a:t>
            </a:r>
            <a:r>
              <a:rPr lang="tr-TR" sz="2800" dirty="0"/>
              <a:t> sistemlerde bulunan işletim sistemi Unix'tir. </a:t>
            </a:r>
            <a:endParaRPr lang="tr-TR" sz="2800" dirty="0" smtClean="0"/>
          </a:p>
          <a:p>
            <a:pPr algn="just">
              <a:lnSpc>
                <a:spcPct val="125000"/>
              </a:lnSpc>
            </a:pPr>
            <a:r>
              <a:rPr lang="tr-TR" sz="2800" dirty="0" smtClean="0"/>
              <a:t>Masaüstü </a:t>
            </a:r>
            <a:r>
              <a:rPr lang="tr-TR" sz="2800" dirty="0"/>
              <a:t>kullanı­cıları için o kadar </a:t>
            </a:r>
            <a:r>
              <a:rPr lang="tr-TR" sz="2800" dirty="0" smtClean="0"/>
              <a:t>yaygınlaşa</a:t>
            </a:r>
            <a:r>
              <a:rPr lang="tr-TR" sz="2800" u="sng" dirty="0" smtClean="0"/>
              <a:t>ma</a:t>
            </a:r>
            <a:r>
              <a:rPr lang="tr-TR" sz="2800" dirty="0" smtClean="0"/>
              <a:t>mıştır</a:t>
            </a:r>
            <a:r>
              <a:rPr lang="tr-TR" sz="2800" dirty="0"/>
              <a:t>; ancak, kurumsal uygulamalarda bir sunucu işle­tim sistemi olarak ve çok kullanıcılı bir sistem olarak genişçe bir kullanımı vardır</a:t>
            </a:r>
            <a:r>
              <a:rPr lang="tr-TR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1.4.</a:t>
            </a:r>
            <a:r>
              <a:rPr lang="tr-TR" dirty="0"/>
              <a:t> </a:t>
            </a:r>
            <a:r>
              <a:rPr lang="en-US" dirty="0" smtClean="0"/>
              <a:t>Mac OS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FF0000"/>
                </a:solidFill>
              </a:rPr>
              <a:t>Macintosh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İşletim</a:t>
            </a:r>
            <a:r>
              <a:rPr lang="en-US" sz="2800" dirty="0"/>
              <a:t> </a:t>
            </a:r>
            <a:r>
              <a:rPr lang="en-US" sz="2800" dirty="0" err="1"/>
              <a:t>Sistemi</a:t>
            </a:r>
            <a:r>
              <a:rPr lang="en-US" sz="2800" dirty="0"/>
              <a:t>, </a:t>
            </a:r>
            <a:r>
              <a:rPr lang="en-US" sz="2800" dirty="0" err="1"/>
              <a:t>kısaca</a:t>
            </a:r>
            <a:r>
              <a:rPr lang="en-US" sz="2800" dirty="0"/>
              <a:t> Mac OS, </a:t>
            </a:r>
            <a:r>
              <a:rPr lang="en-US" sz="2800" u="sng" dirty="0"/>
              <a:t>Apple</a:t>
            </a:r>
            <a:r>
              <a:rPr lang="en-US" sz="2800" dirty="0"/>
              <a:t> </a:t>
            </a:r>
            <a:r>
              <a:rPr lang="en-US" sz="2800" dirty="0" err="1"/>
              <a:t>firması</a:t>
            </a:r>
            <a:r>
              <a:rPr lang="en-US" sz="2800" dirty="0"/>
              <a:t> </a:t>
            </a:r>
            <a:r>
              <a:rPr lang="en-US" sz="2800" dirty="0" err="1"/>
              <a:t>tarafından</a:t>
            </a:r>
            <a:r>
              <a:rPr lang="en-US" sz="2800" dirty="0"/>
              <a:t> </a:t>
            </a:r>
            <a:r>
              <a:rPr lang="en-US" sz="2800" dirty="0" err="1"/>
              <a:t>piyasaya</a:t>
            </a:r>
            <a:r>
              <a:rPr lang="en-US" sz="2800" dirty="0"/>
              <a:t> </a:t>
            </a:r>
            <a:r>
              <a:rPr lang="en-US" sz="2800" dirty="0" err="1"/>
              <a:t>sürülen</a:t>
            </a:r>
            <a:r>
              <a:rPr lang="en-US" sz="2800" dirty="0"/>
              <a:t> </a:t>
            </a:r>
            <a:r>
              <a:rPr lang="en-US" sz="2800" dirty="0" err="1"/>
              <a:t>ticari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işletim</a:t>
            </a:r>
            <a:r>
              <a:rPr lang="en-US" sz="2800" dirty="0"/>
              <a:t> </a:t>
            </a:r>
            <a:r>
              <a:rPr lang="en-US" sz="2800" dirty="0" err="1"/>
              <a:t>sistemi</a:t>
            </a:r>
            <a:r>
              <a:rPr lang="en-US" sz="2800" dirty="0"/>
              <a:t> </a:t>
            </a:r>
            <a:r>
              <a:rPr lang="en-US" sz="2800" dirty="0" err="1"/>
              <a:t>ailesidir</a:t>
            </a:r>
            <a:r>
              <a:rPr lang="en-US" sz="2800" dirty="0"/>
              <a:t>. İlk </a:t>
            </a:r>
            <a:r>
              <a:rPr lang="en-US" sz="2800" dirty="0" err="1"/>
              <a:t>kez</a:t>
            </a:r>
            <a:r>
              <a:rPr lang="en-US" sz="2800" dirty="0"/>
              <a:t> 1984 </a:t>
            </a:r>
            <a:r>
              <a:rPr lang="en-US" sz="2800" dirty="0" err="1"/>
              <a:t>yılında</a:t>
            </a:r>
            <a:r>
              <a:rPr lang="en-US" sz="2800" dirty="0"/>
              <a:t> </a:t>
            </a:r>
            <a:r>
              <a:rPr lang="en-US" sz="2800" dirty="0" err="1"/>
              <a:t>ortaya</a:t>
            </a:r>
            <a:r>
              <a:rPr lang="en-US" sz="2800" dirty="0"/>
              <a:t> </a:t>
            </a:r>
            <a:r>
              <a:rPr lang="en-US" sz="2800" dirty="0" err="1"/>
              <a:t>çıkan</a:t>
            </a:r>
            <a:r>
              <a:rPr lang="en-US" sz="2800" dirty="0"/>
              <a:t> Mac OS, </a:t>
            </a:r>
            <a:r>
              <a:rPr lang="en-US" sz="2800" dirty="0" err="1"/>
              <a:t>grafik</a:t>
            </a:r>
            <a:r>
              <a:rPr lang="en-US" sz="2800" dirty="0"/>
              <a:t> </a:t>
            </a:r>
            <a:r>
              <a:rPr lang="en-US" sz="2800" dirty="0" err="1"/>
              <a:t>arayüz</a:t>
            </a:r>
            <a:r>
              <a:rPr lang="en-US" sz="2800" dirty="0"/>
              <a:t> </a:t>
            </a:r>
            <a:r>
              <a:rPr lang="en-US" sz="2800" dirty="0" err="1"/>
              <a:t>tabanlı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işletim</a:t>
            </a:r>
            <a:r>
              <a:rPr lang="en-US" sz="2800" dirty="0"/>
              <a:t> </a:t>
            </a:r>
            <a:r>
              <a:rPr lang="en-US" sz="2800" dirty="0" err="1"/>
              <a:t>sistemidir</a:t>
            </a:r>
            <a:r>
              <a:rPr lang="en-US" sz="2800" dirty="0"/>
              <a:t>.</a:t>
            </a:r>
            <a:endParaRPr lang="tr-TR" sz="2800" dirty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en-US" sz="2800" dirty="0"/>
              <a:t>MAC OS, UNIX </a:t>
            </a:r>
            <a:r>
              <a:rPr lang="en-US" sz="2800" dirty="0" err="1"/>
              <a:t>türevi</a:t>
            </a:r>
            <a:r>
              <a:rPr lang="en-US" sz="2800" dirty="0"/>
              <a:t> </a:t>
            </a:r>
            <a:r>
              <a:rPr lang="tr-TR" sz="2800" u="sng" dirty="0"/>
              <a:t>kapalı</a:t>
            </a:r>
            <a:r>
              <a:rPr lang="en-US" sz="2800" u="sng" dirty="0"/>
              <a:t> </a:t>
            </a:r>
            <a:r>
              <a:rPr lang="en-US" sz="2800" u="sng" dirty="0" err="1"/>
              <a:t>kaynak</a:t>
            </a:r>
            <a:r>
              <a:rPr lang="en-US" sz="2800" u="sng" dirty="0"/>
              <a:t> </a:t>
            </a:r>
            <a:r>
              <a:rPr lang="en-US" sz="2800" u="sng" dirty="0" err="1"/>
              <a:t>kodlu</a:t>
            </a:r>
            <a:r>
              <a:rPr lang="en-US" sz="2800" dirty="0"/>
              <a:t>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işletim</a:t>
            </a:r>
            <a:r>
              <a:rPr lang="en-US" sz="2800" dirty="0"/>
              <a:t> </a:t>
            </a:r>
            <a:r>
              <a:rPr lang="en-US" sz="2800" dirty="0" err="1"/>
              <a:t>sistemidir</a:t>
            </a:r>
            <a:r>
              <a:rPr lang="en-US" sz="2800" dirty="0"/>
              <a:t>. </a:t>
            </a:r>
            <a:r>
              <a:rPr lang="en-US" sz="2800" dirty="0" err="1"/>
              <a:t>Yasal</a:t>
            </a:r>
            <a:r>
              <a:rPr lang="en-US" sz="2800" dirty="0"/>
              <a:t> </a:t>
            </a:r>
            <a:r>
              <a:rPr lang="en-US" sz="2800" dirty="0" err="1"/>
              <a:t>olarak</a:t>
            </a:r>
            <a:r>
              <a:rPr lang="en-US" sz="2800" dirty="0"/>
              <a:t> </a:t>
            </a:r>
            <a:r>
              <a:rPr lang="en-US" sz="2800" dirty="0" err="1"/>
              <a:t>sadece</a:t>
            </a:r>
            <a:r>
              <a:rPr lang="en-US" sz="2800" dirty="0"/>
              <a:t> </a:t>
            </a:r>
            <a:r>
              <a:rPr lang="en-US" sz="2800" dirty="0" smtClean="0"/>
              <a:t> Apple </a:t>
            </a:r>
            <a:r>
              <a:rPr lang="en-US" sz="2800" dirty="0" err="1"/>
              <a:t>marka</a:t>
            </a:r>
            <a:r>
              <a:rPr lang="en-US" sz="2800" dirty="0"/>
              <a:t> </a:t>
            </a:r>
            <a:r>
              <a:rPr lang="en-US" sz="2800" dirty="0" err="1"/>
              <a:t>bilgisayarlar</a:t>
            </a:r>
            <a:r>
              <a:rPr lang="en-US" sz="2800" dirty="0"/>
              <a:t> </a:t>
            </a:r>
            <a:r>
              <a:rPr lang="en-US" sz="2800" dirty="0" err="1"/>
              <a:t>ile</a:t>
            </a:r>
            <a:r>
              <a:rPr lang="en-US" sz="2800" dirty="0"/>
              <a:t> </a:t>
            </a:r>
            <a:r>
              <a:rPr lang="en-US" sz="2800" dirty="0" err="1"/>
              <a:t>uyumludur</a:t>
            </a:r>
            <a:r>
              <a:rPr lang="en-US" sz="28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</a:t>
            </a:r>
            <a:r>
              <a:rPr lang="en-US" dirty="0" smtClean="0"/>
              <a:t>5</a:t>
            </a:r>
            <a:r>
              <a:rPr lang="tr-TR" dirty="0" smtClean="0"/>
              <a:t>. </a:t>
            </a:r>
            <a:r>
              <a:rPr lang="tr-TR" dirty="0"/>
              <a:t>VM İşletim Sistemi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704974"/>
            <a:ext cx="10972800" cy="462915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25000"/>
              </a:lnSpc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tr-TR" b="1" dirty="0" smtClean="0">
                <a:solidFill>
                  <a:srgbClr val="FF0000"/>
                </a:solidFill>
              </a:rPr>
              <a:t>VM</a:t>
            </a:r>
            <a:r>
              <a:rPr lang="tr-TR" dirty="0" smtClean="0"/>
              <a:t> </a:t>
            </a:r>
            <a:r>
              <a:rPr lang="tr-TR" dirty="0"/>
              <a:t>terimi, "</a:t>
            </a:r>
            <a:r>
              <a:rPr lang="tr-TR" u="sng" dirty="0"/>
              <a:t>Virtual Machine</a:t>
            </a:r>
            <a:r>
              <a:rPr lang="tr-TR" dirty="0"/>
              <a:t>" sanal makina sözcüklerinin İngilizce baş harflerinden türetilmiştir; yani VM bir tür sanal bilgisayar veya görüntü bilgisayar olarak adlandı­rılabilir.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B</a:t>
            </a:r>
            <a:r>
              <a:rPr lang="en-US" dirty="0" err="1" smtClean="0"/>
              <a:t>ir</a:t>
            </a:r>
            <a:r>
              <a:rPr lang="tr-TR" dirty="0" smtClean="0"/>
              <a:t> </a:t>
            </a:r>
            <a:r>
              <a:rPr lang="tr-TR" i="1" u="sng" dirty="0"/>
              <a:t>görüntü </a:t>
            </a:r>
            <a:r>
              <a:rPr lang="tr-TR" i="1" u="sng" dirty="0" smtClean="0"/>
              <a:t>bilgisayar</a:t>
            </a:r>
            <a:r>
              <a:rPr lang="en-US" i="1" u="sng" dirty="0"/>
              <a:t>,</a:t>
            </a:r>
            <a:r>
              <a:rPr lang="tr-TR" dirty="0" smtClean="0"/>
              <a:t> </a:t>
            </a:r>
            <a:r>
              <a:rPr lang="tr-TR" dirty="0"/>
              <a:t>gerçek bir bilgisayarın yanıltıcı bir görüntüsüdür; tek bir gerçek sistemi birden fazla gerçek bilgisayarmış gibi gösteren bir sanal/görüntü bil­gisayar, işletim sistemi tarafından sağlanır.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Aynı </a:t>
            </a:r>
            <a:r>
              <a:rPr lang="tr-TR" dirty="0"/>
              <a:t>gerçek sistem üzerinde işletim sistemi tarafından oluşturulan sanal/görüntü bilgisayar kullanıcıları, kendilerinin gerçek bir sistemde çalıştığını sanırlar</a:t>
            </a:r>
            <a:r>
              <a:rPr lang="tr-TR" dirty="0" smtClean="0"/>
              <a:t>.</a:t>
            </a:r>
            <a:endParaRPr lang="en-US" dirty="0"/>
          </a:p>
        </p:txBody>
      </p:sp>
      <p:pic>
        <p:nvPicPr>
          <p:cNvPr id="4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171450"/>
            <a:ext cx="4933217" cy="208107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4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İşletim Sisteminin </a:t>
            </a:r>
            <a:r>
              <a:rPr lang="tr-TR" dirty="0" smtClean="0"/>
              <a:t>Görevleri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3683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</a:pPr>
            <a:r>
              <a:rPr lang="tr-TR" dirty="0"/>
              <a:t>Bilgisayar işletim sistemlerinin </a:t>
            </a:r>
            <a:r>
              <a:rPr lang="tr-TR" dirty="0" smtClean="0"/>
              <a:t>görevleri</a:t>
            </a:r>
            <a:r>
              <a:rPr lang="en-US" dirty="0" smtClean="0"/>
              <a:t> (</a:t>
            </a:r>
            <a:r>
              <a:rPr lang="tr-TR" dirty="0" smtClean="0"/>
              <a:t>en </a:t>
            </a:r>
            <a:r>
              <a:rPr lang="tr-TR" dirty="0"/>
              <a:t>genel </a:t>
            </a:r>
            <a:r>
              <a:rPr lang="tr-TR" dirty="0" smtClean="0"/>
              <a:t>anlamda</a:t>
            </a:r>
            <a:r>
              <a:rPr lang="en-US" dirty="0" smtClean="0"/>
              <a:t>);</a:t>
            </a:r>
          </a:p>
          <a:p>
            <a:pPr lvl="1" algn="just">
              <a:lnSpc>
                <a:spcPct val="125000"/>
              </a:lnSpc>
            </a:pPr>
            <a:r>
              <a:rPr lang="en-US" sz="2500" dirty="0" smtClean="0"/>
              <a:t>B</a:t>
            </a:r>
            <a:r>
              <a:rPr lang="tr-TR" sz="2500" dirty="0" smtClean="0"/>
              <a:t>ilgisayar </a:t>
            </a:r>
            <a:r>
              <a:rPr lang="tr-TR" sz="2500" dirty="0"/>
              <a:t>sisteminin sahip olduğu donanımsal kaynakları ve </a:t>
            </a:r>
            <a:r>
              <a:rPr lang="tr-TR" sz="2500" dirty="0" smtClean="0"/>
              <a:t>önceden yüklenmiş </a:t>
            </a:r>
            <a:r>
              <a:rPr lang="tr-TR" sz="2500" dirty="0"/>
              <a:t>olan yazılım parçalarını, kullanıcılara </a:t>
            </a:r>
            <a:r>
              <a:rPr lang="tr-TR" sz="2500" dirty="0" smtClean="0"/>
              <a:t>veya sistemin </a:t>
            </a:r>
            <a:r>
              <a:rPr lang="tr-TR" sz="2500" dirty="0"/>
              <a:t>kendisine </a:t>
            </a:r>
            <a:r>
              <a:rPr lang="tr-TR" sz="2500" b="1" dirty="0" smtClean="0"/>
              <a:t>paylaştırmak</a:t>
            </a:r>
            <a:r>
              <a:rPr lang="en-US" sz="2500" b="1" dirty="0" smtClean="0"/>
              <a:t> </a:t>
            </a:r>
            <a:r>
              <a:rPr lang="en-US" sz="2500" b="1" dirty="0" err="1" smtClean="0"/>
              <a:t>ve</a:t>
            </a:r>
            <a:r>
              <a:rPr lang="tr-TR" sz="2500" dirty="0" smtClean="0"/>
              <a:t> </a:t>
            </a:r>
            <a:r>
              <a:rPr lang="tr-TR" sz="2500" b="1" dirty="0"/>
              <a:t>verimli</a:t>
            </a:r>
            <a:r>
              <a:rPr lang="tr-TR" sz="2500" dirty="0"/>
              <a:t> kullanılmasını </a:t>
            </a:r>
            <a:r>
              <a:rPr lang="tr-TR" sz="2500" dirty="0" smtClean="0"/>
              <a:t>sa</a:t>
            </a:r>
            <a:r>
              <a:rPr lang="en-US" sz="2500" dirty="0" smtClean="0"/>
              <a:t>g</a:t>
            </a:r>
            <a:r>
              <a:rPr lang="tr-TR" sz="2500" dirty="0" smtClean="0"/>
              <a:t>lamaktır</a:t>
            </a:r>
            <a:r>
              <a:rPr lang="tr-TR" sz="2500" dirty="0"/>
              <a:t>.</a:t>
            </a:r>
            <a:endParaRPr lang="en-US" sz="2500" dirty="0"/>
          </a:p>
          <a:p>
            <a:pPr algn="just">
              <a:lnSpc>
                <a:spcPct val="125000"/>
              </a:lnSpc>
            </a:pPr>
            <a:r>
              <a:rPr lang="tr-TR" dirty="0"/>
              <a:t>Bir bilgisayar ile kullanıcı arasındaki </a:t>
            </a:r>
            <a:r>
              <a:rPr lang="tr-TR" u="sng" dirty="0"/>
              <a:t>iletişim </a:t>
            </a:r>
            <a:r>
              <a:rPr lang="tr-TR" u="sng" dirty="0" smtClean="0"/>
              <a:t>süreci</a:t>
            </a:r>
            <a:r>
              <a:rPr lang="en-US" dirty="0" smtClean="0"/>
              <a:t>; </a:t>
            </a:r>
          </a:p>
          <a:p>
            <a:pPr lvl="1" algn="just">
              <a:lnSpc>
                <a:spcPct val="125000"/>
              </a:lnSpc>
            </a:pPr>
            <a:r>
              <a:rPr lang="en-US" sz="2500" dirty="0" smtClean="0"/>
              <a:t>H</a:t>
            </a:r>
            <a:r>
              <a:rPr lang="tr-TR" sz="2500" dirty="0" smtClean="0"/>
              <a:t>iyerarşinin </a:t>
            </a:r>
            <a:r>
              <a:rPr lang="tr-TR" sz="2500" dirty="0"/>
              <a:t>en üstünde olan </a:t>
            </a:r>
            <a:r>
              <a:rPr lang="tr-TR" sz="2500" b="1" dirty="0"/>
              <a:t>insan</a:t>
            </a:r>
            <a:r>
              <a:rPr lang="tr-TR" sz="2500" dirty="0"/>
              <a:t> ile en altta olan </a:t>
            </a:r>
            <a:r>
              <a:rPr lang="tr-TR" sz="2500" b="1" dirty="0"/>
              <a:t>bilgisayar donanımı</a:t>
            </a:r>
            <a:r>
              <a:rPr lang="tr-TR" sz="2500" dirty="0"/>
              <a:t> </a:t>
            </a:r>
            <a:r>
              <a:rPr lang="tr-TR" sz="2500" dirty="0" smtClean="0"/>
              <a:t>arasında</a:t>
            </a:r>
            <a:r>
              <a:rPr lang="en-US" sz="2500" dirty="0" smtClean="0"/>
              <a:t>:</a:t>
            </a:r>
          </a:p>
          <a:p>
            <a:pPr lvl="2" algn="just"/>
            <a:r>
              <a:rPr lang="tr-TR" sz="2300" dirty="0" smtClean="0"/>
              <a:t>bellek </a:t>
            </a:r>
            <a:r>
              <a:rPr lang="tr-TR" sz="2300" dirty="0"/>
              <a:t>yönetimi, </a:t>
            </a:r>
            <a:endParaRPr lang="en-US" sz="2300" dirty="0" smtClean="0"/>
          </a:p>
          <a:p>
            <a:pPr lvl="2" algn="just"/>
            <a:r>
              <a:rPr lang="tr-TR" sz="2300" dirty="0" smtClean="0"/>
              <a:t>işlemci </a:t>
            </a:r>
            <a:r>
              <a:rPr lang="tr-TR" sz="2300" dirty="0"/>
              <a:t>yönetimi, </a:t>
            </a:r>
            <a:endParaRPr lang="en-US" sz="2300" dirty="0" smtClean="0"/>
          </a:p>
          <a:p>
            <a:pPr lvl="2" algn="just"/>
            <a:r>
              <a:rPr lang="tr-TR" sz="2300" dirty="0" smtClean="0"/>
              <a:t>çevre </a:t>
            </a:r>
            <a:r>
              <a:rPr lang="tr-TR" sz="2300" dirty="0"/>
              <a:t>birimlerin yönetimi, </a:t>
            </a:r>
            <a:endParaRPr lang="en-US" sz="2300" dirty="0" smtClean="0"/>
          </a:p>
          <a:p>
            <a:pPr lvl="2" algn="just"/>
            <a:r>
              <a:rPr lang="tr-TR" sz="2300" dirty="0" smtClean="0"/>
              <a:t>derleyiciler</a:t>
            </a:r>
            <a:r>
              <a:rPr lang="tr-TR" sz="2300" dirty="0"/>
              <a:t>, edi­törler vs gibi birçok birim vardır. 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ile donanım arasındaki ilişki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5" y="1783375"/>
            <a:ext cx="8467340" cy="431688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36839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Temel bilgisayar kaynakları donanım tarafından </a:t>
            </a:r>
            <a:r>
              <a:rPr lang="tr-TR" dirty="0" smtClean="0"/>
              <a:t>sağlanmaktadır</a:t>
            </a:r>
            <a:r>
              <a:rPr lang="en-US" dirty="0"/>
              <a:t>.</a:t>
            </a:r>
            <a:r>
              <a:rPr lang="tr-TR" dirty="0" smtClean="0"/>
              <a:t> Bunlar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</a:p>
          <a:p>
            <a:pPr lvl="1" algn="just"/>
            <a:r>
              <a:rPr lang="tr-TR" dirty="0" smtClean="0"/>
              <a:t>saklama birimi </a:t>
            </a:r>
          </a:p>
          <a:p>
            <a:pPr lvl="1" algn="just"/>
            <a:r>
              <a:rPr lang="tr-TR" dirty="0" smtClean="0"/>
              <a:t>bellek</a:t>
            </a:r>
          </a:p>
          <a:p>
            <a:pPr lvl="1" algn="just"/>
            <a:r>
              <a:rPr lang="tr-TR" dirty="0" smtClean="0"/>
              <a:t>işlemci</a:t>
            </a:r>
          </a:p>
          <a:p>
            <a:pPr lvl="1" algn="just"/>
            <a:r>
              <a:rPr lang="tr-TR" dirty="0" smtClean="0"/>
              <a:t>çevre </a:t>
            </a:r>
            <a:r>
              <a:rPr lang="tr-TR" dirty="0"/>
              <a:t>birimleri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Bu </a:t>
            </a:r>
            <a:r>
              <a:rPr lang="tr-TR" dirty="0"/>
              <a:t>kaynakların kullanımı, </a:t>
            </a:r>
            <a:r>
              <a:rPr lang="tr-TR" u="sng" dirty="0"/>
              <a:t>uy­gulama </a:t>
            </a:r>
            <a:r>
              <a:rPr lang="tr-TR" u="sng" dirty="0" smtClean="0"/>
              <a:t>programları aracılı</a:t>
            </a:r>
            <a:r>
              <a:rPr lang="en-US" u="sng" dirty="0" smtClean="0"/>
              <a:t>g</a:t>
            </a:r>
            <a:r>
              <a:rPr lang="tr-TR" u="sng" dirty="0" smtClean="0"/>
              <a:t>ıyla </a:t>
            </a:r>
            <a:r>
              <a:rPr lang="tr-TR" dirty="0" smtClean="0"/>
              <a:t>gerçekleştirilir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İşletim </a:t>
            </a:r>
            <a:r>
              <a:rPr lang="tr-TR" dirty="0"/>
              <a:t>sistemi, uygulama programlarıyla donanım </a:t>
            </a:r>
            <a:r>
              <a:rPr lang="tr-TR" u="sng" dirty="0"/>
              <a:t>arasındaki iletişimi</a:t>
            </a:r>
            <a:r>
              <a:rPr lang="tr-TR" dirty="0"/>
              <a:t> </a:t>
            </a:r>
            <a:r>
              <a:rPr lang="tr-TR" dirty="0" smtClean="0"/>
              <a:t>sa</a:t>
            </a:r>
            <a:r>
              <a:rPr lang="en-US" dirty="0" smtClean="0"/>
              <a:t>g</a:t>
            </a:r>
            <a:r>
              <a:rPr lang="tr-TR" dirty="0" smtClean="0"/>
              <a:t>lar. </a:t>
            </a:r>
          </a:p>
          <a:p>
            <a:pPr algn="just">
              <a:lnSpc>
                <a:spcPct val="125000"/>
              </a:lnSpc>
            </a:pPr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smtClean="0"/>
              <a:t>bir </a:t>
            </a:r>
            <a:r>
              <a:rPr lang="tr-TR" u="sng" dirty="0" smtClean="0"/>
              <a:t>kontrol programıdır</a:t>
            </a:r>
            <a:r>
              <a:rPr lang="tr-TR" dirty="0" smtClean="0"/>
              <a:t> </a:t>
            </a:r>
            <a:r>
              <a:rPr lang="tr-TR" dirty="0"/>
              <a:t>denilebilir. Kontrol programının amacı, </a:t>
            </a:r>
            <a:endParaRPr lang="en-US" dirty="0" smtClean="0"/>
          </a:p>
          <a:p>
            <a:pPr lvl="1" algn="just">
              <a:lnSpc>
                <a:spcPct val="125000"/>
              </a:lnSpc>
            </a:pPr>
            <a:r>
              <a:rPr lang="tr-TR" sz="2500" dirty="0" smtClean="0"/>
              <a:t>kullanıcı </a:t>
            </a:r>
            <a:r>
              <a:rPr lang="tr-TR" sz="2500" dirty="0"/>
              <a:t>programlarının </a:t>
            </a:r>
            <a:r>
              <a:rPr lang="tr-TR" sz="2500" u="sng" dirty="0" smtClean="0"/>
              <a:t>çalışmasını</a:t>
            </a:r>
            <a:r>
              <a:rPr lang="tr-TR" sz="2500" dirty="0" smtClean="0"/>
              <a:t> </a:t>
            </a:r>
            <a:r>
              <a:rPr lang="tr-TR" sz="2500" b="1" dirty="0" smtClean="0"/>
              <a:t>sa</a:t>
            </a:r>
            <a:r>
              <a:rPr lang="en-US" sz="2500" b="1" dirty="0" smtClean="0"/>
              <a:t>g</a:t>
            </a:r>
            <a:r>
              <a:rPr lang="tr-TR" sz="2500" b="1" dirty="0" smtClean="0"/>
              <a:t>lamak</a:t>
            </a:r>
            <a:r>
              <a:rPr lang="tr-TR" sz="2500" b="1" dirty="0"/>
              <a:t>,</a:t>
            </a:r>
            <a:r>
              <a:rPr lang="tr-TR" sz="2500" dirty="0"/>
              <a:t> </a:t>
            </a:r>
            <a:endParaRPr lang="en-US" sz="2500" dirty="0" smtClean="0"/>
          </a:p>
          <a:p>
            <a:pPr lvl="1" algn="just">
              <a:lnSpc>
                <a:spcPct val="125000"/>
              </a:lnSpc>
            </a:pPr>
            <a:r>
              <a:rPr lang="tr-TR" sz="2500" dirty="0" smtClean="0"/>
              <a:t>bilgisayarın </a:t>
            </a:r>
            <a:r>
              <a:rPr lang="tr-TR" sz="2500" u="sng" dirty="0"/>
              <a:t>uygunsuz kullanımına ve hatalara yol açmasına </a:t>
            </a:r>
            <a:r>
              <a:rPr lang="tr-TR" sz="2500" b="1" dirty="0"/>
              <a:t>engel</a:t>
            </a:r>
            <a:r>
              <a:rPr lang="tr-TR" sz="2500" dirty="0"/>
              <a:t> </a:t>
            </a:r>
            <a:r>
              <a:rPr lang="tr-TR" sz="2500" b="1" dirty="0"/>
              <a:t>ol­maktır</a:t>
            </a:r>
            <a:r>
              <a:rPr lang="tr-TR" sz="2500" dirty="0" smtClean="0"/>
              <a:t>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Sistemlerinde Temel İşlevler: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25000"/>
              </a:lnSpc>
            </a:pPr>
            <a:r>
              <a:rPr lang="tr-TR" sz="2800" dirty="0" smtClean="0"/>
              <a:t>Yazılım-donamın </a:t>
            </a:r>
            <a:r>
              <a:rPr lang="tr-TR" sz="2800" dirty="0"/>
              <a:t>bütünlüğünün </a:t>
            </a:r>
            <a:r>
              <a:rPr lang="tr-TR" sz="2800" dirty="0" smtClean="0"/>
              <a:t>sağlanması</a:t>
            </a:r>
            <a:endParaRPr lang="en-US" sz="2800" dirty="0"/>
          </a:p>
          <a:p>
            <a:pPr lvl="0" algn="just">
              <a:lnSpc>
                <a:spcPct val="125000"/>
              </a:lnSpc>
            </a:pPr>
            <a:r>
              <a:rPr lang="tr-TR" sz="2800" dirty="0"/>
              <a:t>Kaynakların </a:t>
            </a:r>
            <a:r>
              <a:rPr lang="tr-TR" sz="2800" dirty="0" smtClean="0"/>
              <a:t>yönetimi</a:t>
            </a:r>
            <a:endParaRPr lang="en-US" sz="2800" dirty="0"/>
          </a:p>
          <a:p>
            <a:pPr lvl="0" algn="just">
              <a:lnSpc>
                <a:spcPct val="125000"/>
              </a:lnSpc>
            </a:pPr>
            <a:r>
              <a:rPr lang="tr-TR" sz="2800" dirty="0"/>
              <a:t>Kullanıcı ile sistem arasındaki ilişki</a:t>
            </a:r>
            <a:r>
              <a:rPr lang="tr-TR" sz="2800" dirty="0" smtClean="0"/>
              <a:t>, uyum </a:t>
            </a:r>
            <a:r>
              <a:rPr lang="tr-TR" sz="2800" dirty="0"/>
              <a:t>d</a:t>
            </a:r>
            <a:r>
              <a:rPr lang="tr-TR" sz="2800" dirty="0" smtClean="0"/>
              <a:t>üzeninin </a:t>
            </a:r>
            <a:r>
              <a:rPr lang="tr-TR" sz="2800" dirty="0"/>
              <a:t>kurulması</a:t>
            </a:r>
            <a:r>
              <a:rPr lang="tr-TR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300"/>
              </a:spcAft>
            </a:pPr>
            <a:r>
              <a:rPr lang="tr-TR" dirty="0"/>
              <a:t>1940'lı yıllardan günümüze kadar olan süreç içerisinde donanımsal alt yapının geliş­mesini paralel olarak işletim sistemlerinin mimarisi </a:t>
            </a:r>
            <a:r>
              <a:rPr lang="tr-TR" dirty="0" smtClean="0"/>
              <a:t>ve kullanıcı </a:t>
            </a:r>
            <a:r>
              <a:rPr lang="tr-TR" dirty="0" err="1"/>
              <a:t>arayüzlerinde</a:t>
            </a:r>
            <a:r>
              <a:rPr lang="tr-TR" dirty="0"/>
              <a:t> büyük </a:t>
            </a:r>
            <a:r>
              <a:rPr lang="tr-TR" dirty="0" smtClean="0"/>
              <a:t>değişiklikler olmuştur. </a:t>
            </a:r>
          </a:p>
          <a:p>
            <a:pPr algn="just">
              <a:lnSpc>
                <a:spcPct val="125000"/>
              </a:lnSpc>
              <a:spcAft>
                <a:spcPts val="300"/>
              </a:spcAft>
            </a:pPr>
            <a:r>
              <a:rPr lang="tr-TR" dirty="0" smtClean="0"/>
              <a:t>İlk </a:t>
            </a:r>
            <a:r>
              <a:rPr lang="tr-TR" dirty="0"/>
              <a:t>başlarda kullanıcı </a:t>
            </a:r>
            <a:r>
              <a:rPr lang="tr-TR" dirty="0" err="1"/>
              <a:t>arayüzleri</a:t>
            </a:r>
            <a:r>
              <a:rPr lang="tr-TR" dirty="0"/>
              <a:t> </a:t>
            </a:r>
            <a:r>
              <a:rPr lang="tr-TR" dirty="0" smtClean="0"/>
              <a:t>basit, </a:t>
            </a:r>
            <a:r>
              <a:rPr lang="tr-TR" b="1" dirty="0" smtClean="0"/>
              <a:t>satır </a:t>
            </a:r>
            <a:r>
              <a:rPr lang="tr-TR" b="1" dirty="0"/>
              <a:t>tabanlı</a:t>
            </a:r>
            <a:r>
              <a:rPr lang="tr-TR" dirty="0"/>
              <a:t> iken günü­müzde grafik tabanlı görsel </a:t>
            </a:r>
            <a:r>
              <a:rPr lang="tr-TR" dirty="0" err="1"/>
              <a:t>arayüzler</a:t>
            </a:r>
            <a:r>
              <a:rPr lang="tr-TR" dirty="0"/>
              <a:t> geliştirilmiştir. </a:t>
            </a:r>
            <a:endParaRPr lang="tr-TR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/>
            </a:pPr>
            <a:r>
              <a:rPr lang="tr-TR" dirty="0"/>
              <a:t>Komut istemi (CLI: command-line interface</a:t>
            </a:r>
            <a:r>
              <a:rPr lang="tr-TR" dirty="0" smtClean="0"/>
              <a:t>) </a:t>
            </a:r>
            <a:r>
              <a:rPr lang="en-US" dirty="0" smtClean="0"/>
              <a:t>– </a:t>
            </a:r>
            <a:r>
              <a:rPr lang="en-US" dirty="0" err="1" smtClean="0"/>
              <a:t>Ör</a:t>
            </a:r>
            <a:r>
              <a:rPr lang="en-US" dirty="0" smtClean="0"/>
              <a:t>:</a:t>
            </a:r>
            <a:r>
              <a:rPr lang="tr-TR" dirty="0" smtClean="0"/>
              <a:t>DOS</a:t>
            </a:r>
            <a:endParaRPr lang="tr-TR" dirty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/>
            </a:pPr>
            <a:r>
              <a:rPr lang="tr-TR" dirty="0"/>
              <a:t>Grafiksel arayüz (GUI: graphical user interface) </a:t>
            </a:r>
            <a:r>
              <a:rPr lang="en-US" dirty="0" smtClean="0"/>
              <a:t>– </a:t>
            </a:r>
            <a:r>
              <a:rPr lang="en-US" dirty="0" err="1" smtClean="0"/>
              <a:t>Ör</a:t>
            </a:r>
            <a:r>
              <a:rPr lang="en-US" dirty="0" smtClean="0"/>
              <a:t>:</a:t>
            </a:r>
            <a:r>
              <a:rPr lang="tr-TR" dirty="0" smtClean="0"/>
              <a:t>Windows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tr-TR" sz="2800" dirty="0"/>
              <a:t>İşletim sistemi, en kısa açıklama </a:t>
            </a:r>
            <a:r>
              <a:rPr lang="tr-TR" sz="2800" dirty="0" smtClean="0"/>
              <a:t>ile</a:t>
            </a:r>
            <a:r>
              <a:rPr lang="en-US" sz="2800" dirty="0" smtClean="0"/>
              <a:t>;</a:t>
            </a:r>
            <a:r>
              <a:rPr lang="tr-TR" sz="2800" dirty="0" smtClean="0"/>
              <a:t> </a:t>
            </a:r>
            <a:endParaRPr lang="en-US" sz="2800" dirty="0" smtClean="0"/>
          </a:p>
          <a:p>
            <a:pPr lvl="1" algn="just">
              <a:lnSpc>
                <a:spcPct val="125000"/>
              </a:lnSpc>
            </a:pPr>
            <a:r>
              <a:rPr lang="en-US" sz="2800" dirty="0" smtClean="0"/>
              <a:t>B</a:t>
            </a:r>
            <a:r>
              <a:rPr lang="tr-TR" sz="2800" dirty="0" smtClean="0"/>
              <a:t>ilgisayarın </a:t>
            </a:r>
            <a:r>
              <a:rPr lang="tr-TR" sz="2800" dirty="0"/>
              <a:t>sahip olduğu </a:t>
            </a:r>
            <a:r>
              <a:rPr lang="tr-TR" sz="2800" b="1" dirty="0"/>
              <a:t>kaynaklar</a:t>
            </a:r>
            <a:r>
              <a:rPr lang="tr-TR" sz="2800" dirty="0"/>
              <a:t> </a:t>
            </a:r>
            <a:r>
              <a:rPr lang="tr-TR" sz="2800" dirty="0" smtClean="0"/>
              <a:t>ile</a:t>
            </a:r>
            <a:r>
              <a:rPr lang="en-US" sz="2800" dirty="0" smtClean="0"/>
              <a:t> b</a:t>
            </a:r>
            <a:r>
              <a:rPr lang="tr-TR" sz="2800" dirty="0" smtClean="0"/>
              <a:t>ilgisayar </a:t>
            </a:r>
            <a:r>
              <a:rPr lang="tr-TR" sz="2800" b="1" dirty="0"/>
              <a:t>kullanıcısı</a:t>
            </a:r>
            <a:r>
              <a:rPr lang="tr-TR" sz="2800" dirty="0"/>
              <a:t> </a:t>
            </a:r>
            <a:r>
              <a:rPr lang="tr-TR" sz="2800" dirty="0" smtClean="0"/>
              <a:t>arasında</a:t>
            </a:r>
            <a:r>
              <a:rPr lang="en-US" sz="2800" dirty="0" smtClean="0"/>
              <a:t> </a:t>
            </a:r>
            <a:r>
              <a:rPr lang="en-US" sz="2800" b="1" dirty="0" smtClean="0"/>
              <a:t>a</a:t>
            </a:r>
            <a:r>
              <a:rPr lang="tr-TR" sz="2800" b="1" dirty="0" smtClean="0"/>
              <a:t>rayüz</a:t>
            </a:r>
            <a:r>
              <a:rPr lang="tr-TR" sz="2800" dirty="0" smtClean="0"/>
              <a:t> </a:t>
            </a:r>
            <a:r>
              <a:rPr lang="tr-TR" sz="2800" dirty="0"/>
              <a:t>görevi yapan programlar </a:t>
            </a:r>
            <a:r>
              <a:rPr lang="tr-TR" sz="2800" dirty="0" smtClean="0"/>
              <a:t>topluluğudur</a:t>
            </a:r>
            <a:r>
              <a:rPr lang="en-US" sz="2800" dirty="0" smtClean="0"/>
              <a:t>.</a:t>
            </a:r>
            <a:r>
              <a:rPr lang="tr-TR" sz="2800" dirty="0" smtClean="0"/>
              <a:t> </a:t>
            </a:r>
            <a:endParaRPr lang="tr-TR" sz="2500" dirty="0" smtClean="0"/>
          </a:p>
          <a:p>
            <a:pPr>
              <a:lnSpc>
                <a:spcPct val="125000"/>
              </a:lnSpc>
            </a:pPr>
            <a:r>
              <a:rPr lang="en-US" sz="2800" dirty="0" smtClean="0"/>
              <a:t>A</a:t>
            </a:r>
            <a:r>
              <a:rPr lang="tr-TR" sz="2800" dirty="0" smtClean="0"/>
              <a:t>macı </a:t>
            </a:r>
            <a:r>
              <a:rPr lang="tr-TR" sz="2800" dirty="0"/>
              <a:t>ise, </a:t>
            </a:r>
            <a:endParaRPr lang="en-US" sz="2800" dirty="0" smtClean="0"/>
          </a:p>
          <a:p>
            <a:pPr lvl="1" algn="just">
              <a:lnSpc>
                <a:spcPct val="125000"/>
              </a:lnSpc>
            </a:pPr>
            <a:r>
              <a:rPr lang="en-US" sz="2800" dirty="0" smtClean="0"/>
              <a:t>B</a:t>
            </a:r>
            <a:r>
              <a:rPr lang="tr-TR" sz="2800" dirty="0" smtClean="0"/>
              <a:t>ilgisayar </a:t>
            </a:r>
            <a:r>
              <a:rPr lang="tr-TR" sz="2800" dirty="0"/>
              <a:t>kullanıcılarına programları çalıştırabilecekleri bir ortam hazırlamak ve bilgisayar </a:t>
            </a:r>
            <a:r>
              <a:rPr lang="tr-TR" sz="2800" b="1" dirty="0" smtClean="0"/>
              <a:t>kay­naklarını</a:t>
            </a:r>
            <a:r>
              <a:rPr lang="tr-TR" sz="2800" dirty="0" smtClean="0"/>
              <a:t> </a:t>
            </a:r>
            <a:r>
              <a:rPr lang="en-US" sz="2800" dirty="0" smtClean="0"/>
              <a:t>(</a:t>
            </a:r>
            <a:r>
              <a:rPr lang="tr-TR" sz="2800" dirty="0" smtClean="0"/>
              <a:t>donanım</a:t>
            </a:r>
            <a:r>
              <a:rPr lang="en-US" sz="2800" dirty="0" smtClean="0"/>
              <a:t>/</a:t>
            </a:r>
            <a:r>
              <a:rPr lang="tr-TR" sz="2800" dirty="0" smtClean="0"/>
              <a:t>yazılım</a:t>
            </a:r>
            <a:r>
              <a:rPr lang="en-US" sz="2800" dirty="0" smtClean="0"/>
              <a:t>)</a:t>
            </a:r>
            <a:r>
              <a:rPr lang="tr-TR" sz="2800" dirty="0" smtClean="0"/>
              <a:t> </a:t>
            </a:r>
            <a:r>
              <a:rPr lang="tr-TR" sz="2800" dirty="0"/>
              <a:t>etkin bir şekilde kullanılmasını </a:t>
            </a:r>
            <a:r>
              <a:rPr lang="tr-TR" sz="2800" dirty="0" smtClean="0"/>
              <a:t>/</a:t>
            </a:r>
            <a:r>
              <a:rPr lang="en-US" sz="2800" dirty="0" smtClean="0"/>
              <a:t> </a:t>
            </a:r>
            <a:r>
              <a:rPr lang="tr-TR" sz="2800" dirty="0" smtClean="0"/>
              <a:t>paylaşılmasını sa</a:t>
            </a:r>
            <a:r>
              <a:rPr lang="en-US" sz="2800" dirty="0" smtClean="0"/>
              <a:t>g</a:t>
            </a:r>
            <a:r>
              <a:rPr lang="tr-TR" sz="2800" dirty="0" smtClean="0"/>
              <a:t>lamaktır.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tr-TR" dirty="0" smtClean="0"/>
              <a:t>İşletim sistemlerinin kullanım yönünden geçirmiş oldukları evreler 1970'li yıllara kadar aşağıdaki gibi verilebilir;</a:t>
            </a:r>
            <a:r>
              <a:rPr lang="en-US" dirty="0" smtClean="0"/>
              <a:t> </a:t>
            </a:r>
            <a:endParaRPr lang="tr-TR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400" dirty="0" smtClean="0"/>
              <a:t>1946 – 1952 </a:t>
            </a:r>
            <a:r>
              <a:rPr lang="en-US" sz="2400" dirty="0" err="1" smtClean="0"/>
              <a:t>Komut</a:t>
            </a:r>
            <a:r>
              <a:rPr lang="en-US" sz="2400" dirty="0" smtClean="0"/>
              <a:t> </a:t>
            </a:r>
            <a:r>
              <a:rPr lang="en-US" sz="2400" dirty="0" err="1" smtClean="0"/>
              <a:t>komut</a:t>
            </a:r>
            <a:r>
              <a:rPr lang="en-US" sz="2400" dirty="0" smtClean="0"/>
              <a:t> </a:t>
            </a:r>
            <a:r>
              <a:rPr lang="en-US" sz="2400" dirty="0" err="1" smtClean="0"/>
              <a:t>yürütme</a:t>
            </a:r>
            <a:r>
              <a:rPr lang="en-US" sz="2400" dirty="0" smtClean="0"/>
              <a:t> {Instruction-by-instruction processing)</a:t>
            </a:r>
            <a:endParaRPr lang="tr-TR" sz="24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400" dirty="0" smtClean="0"/>
              <a:t>1952 – 1957 </a:t>
            </a:r>
            <a:r>
              <a:rPr lang="tr-TR" sz="2400" i="1" dirty="0"/>
              <a:t>İşten işe yürütme (</a:t>
            </a:r>
            <a:r>
              <a:rPr lang="tr-TR" sz="2400" dirty="0" err="1"/>
              <a:t>Job-by-job</a:t>
            </a:r>
            <a:r>
              <a:rPr lang="tr-TR" sz="2400" dirty="0"/>
              <a:t> </a:t>
            </a:r>
            <a:r>
              <a:rPr lang="tr-TR" sz="2400" dirty="0" err="1"/>
              <a:t>processing</a:t>
            </a:r>
            <a:r>
              <a:rPr lang="tr-TR" sz="2400" dirty="0"/>
              <a:t>) </a:t>
            </a:r>
            <a:endParaRPr lang="tr-TR" sz="24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400" dirty="0" smtClean="0"/>
              <a:t>1957 – 1962 </a:t>
            </a:r>
            <a:r>
              <a:rPr lang="tr-TR" sz="2400" i="1" dirty="0"/>
              <a:t>Toplu işleme (</a:t>
            </a:r>
            <a:r>
              <a:rPr lang="tr-TR" sz="2400" dirty="0" err="1"/>
              <a:t>Batch</a:t>
            </a:r>
            <a:r>
              <a:rPr lang="tr-TR" sz="2400" dirty="0"/>
              <a:t> </a:t>
            </a:r>
            <a:r>
              <a:rPr lang="tr-TR" sz="2400" dirty="0" err="1"/>
              <a:t>processing</a:t>
            </a:r>
            <a:r>
              <a:rPr lang="tr-TR" sz="2400" dirty="0"/>
              <a:t>)</a:t>
            </a:r>
            <a:endParaRPr lang="tr-TR" sz="24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400" dirty="0" smtClean="0"/>
              <a:t>1962 – 1967 </a:t>
            </a:r>
            <a:r>
              <a:rPr lang="tr-TR" sz="2400" i="1" dirty="0" smtClean="0"/>
              <a:t>Çoklu </a:t>
            </a:r>
            <a:r>
              <a:rPr lang="tr-TR" sz="2400" i="1" dirty="0"/>
              <a:t>programlama (</a:t>
            </a:r>
            <a:r>
              <a:rPr lang="tr-TR" sz="2400" dirty="0"/>
              <a:t>Multi-</a:t>
            </a:r>
            <a:r>
              <a:rPr lang="tr-TR" sz="2400" dirty="0" err="1"/>
              <a:t>programming</a:t>
            </a:r>
            <a:r>
              <a:rPr lang="tr-TR" sz="2400" dirty="0"/>
              <a:t>) </a:t>
            </a:r>
            <a:endParaRPr lang="tr-TR" sz="24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400" dirty="0" smtClean="0"/>
              <a:t>1967 -	 </a:t>
            </a:r>
            <a:r>
              <a:rPr lang="en-US" sz="2400" dirty="0" smtClean="0"/>
              <a:t>   </a:t>
            </a:r>
            <a:r>
              <a:rPr lang="tr-TR" sz="2400" i="1" dirty="0" smtClean="0"/>
              <a:t>Zaman paylaşımı (</a:t>
            </a:r>
            <a:r>
              <a:rPr lang="tr-TR" sz="2400" dirty="0" smtClean="0"/>
              <a:t>Time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b="1" dirty="0" smtClean="0"/>
              <a:t>Komut </a:t>
            </a:r>
            <a:r>
              <a:rPr lang="tr-TR" sz="2800" b="1" dirty="0"/>
              <a:t>komut </a:t>
            </a:r>
            <a:r>
              <a:rPr lang="tr-TR" sz="2800" b="1" dirty="0" smtClean="0"/>
              <a:t>yürütme</a:t>
            </a:r>
            <a:r>
              <a:rPr lang="tr-TR" sz="2800" dirty="0" smtClean="0"/>
              <a:t>de</a:t>
            </a:r>
            <a:r>
              <a:rPr lang="en-US" sz="2800" dirty="0" smtClean="0"/>
              <a:t>;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/>
              <a:t>B</a:t>
            </a:r>
            <a:r>
              <a:rPr lang="tr-TR" sz="2500" dirty="0" smtClean="0"/>
              <a:t>ilgisayarın </a:t>
            </a:r>
            <a:r>
              <a:rPr lang="tr-TR" sz="2500" dirty="0"/>
              <a:t>yapacakları işler </a:t>
            </a:r>
            <a:r>
              <a:rPr lang="tr-TR" sz="2500" b="1" u="sng" dirty="0"/>
              <a:t>el ile</a:t>
            </a:r>
            <a:r>
              <a:rPr lang="tr-TR" sz="2500" b="1" dirty="0"/>
              <a:t> </a:t>
            </a:r>
            <a:r>
              <a:rPr lang="tr-TR" sz="2500" dirty="0"/>
              <a:t>denetlenmekteydi.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G</a:t>
            </a:r>
            <a:r>
              <a:rPr lang="tr-TR" sz="2500" dirty="0" smtClean="0"/>
              <a:t>ünümüzde «</a:t>
            </a:r>
            <a:r>
              <a:rPr lang="tr-TR" sz="2500" b="1" u="sng" dirty="0" smtClean="0">
                <a:solidFill>
                  <a:srgbClr val="FF0000"/>
                </a:solidFill>
              </a:rPr>
              <a:t>operatör</a:t>
            </a:r>
            <a:r>
              <a:rPr lang="tr-TR" sz="2500" dirty="0" smtClean="0"/>
              <a:t>» olarak bilinen </a:t>
            </a:r>
            <a:r>
              <a:rPr lang="tr-TR" sz="2500" dirty="0"/>
              <a:t>kişi, o zamanlar iyi bir </a:t>
            </a:r>
            <a:r>
              <a:rPr lang="tr-TR" sz="2500" u="sng" dirty="0"/>
              <a:t>programcı veya bir bilgisayar mühendisi</a:t>
            </a:r>
            <a:r>
              <a:rPr lang="tr-TR" sz="2500" dirty="0"/>
              <a:t> olmak zorundaydı; çünkü yapacağı iş bayağı teknikti.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500" dirty="0" smtClean="0"/>
              <a:t>Arşivleme </a:t>
            </a:r>
            <a:r>
              <a:rPr lang="tr-TR" sz="2500" dirty="0"/>
              <a:t>birimi olan </a:t>
            </a:r>
            <a:r>
              <a:rPr lang="tr-TR" sz="2500" dirty="0" smtClean="0"/>
              <a:t>teyplere kasetleri takma</a:t>
            </a:r>
            <a:r>
              <a:rPr lang="tr-TR" sz="2500" dirty="0"/>
              <a:t>, kartları okuyucusuna yerleştirme vs </a:t>
            </a:r>
            <a:r>
              <a:rPr lang="tr-TR" sz="2500" dirty="0" smtClean="0"/>
              <a:t>gibi hazırlıkları yapıp programı </a:t>
            </a:r>
            <a:r>
              <a:rPr lang="tr-TR" sz="2500" dirty="0"/>
              <a:t>başlatırdı</a:t>
            </a:r>
            <a:r>
              <a:rPr lang="tr-TR" sz="2500" dirty="0" smtClean="0"/>
              <a:t>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/>
              <a:t>Operatörün bir iş için gereken </a:t>
            </a:r>
            <a:r>
              <a:rPr lang="tr-TR" b="1" dirty="0"/>
              <a:t>hazırlıkları</a:t>
            </a:r>
            <a:r>
              <a:rPr lang="tr-TR" dirty="0"/>
              <a:t> yapma </a:t>
            </a:r>
            <a:r>
              <a:rPr lang="tr-TR" dirty="0" smtClean="0"/>
              <a:t>süresine, </a:t>
            </a:r>
            <a:r>
              <a:rPr lang="tr-TR" u="sng" dirty="0"/>
              <a:t>yerleştirme zamanı</a:t>
            </a:r>
            <a:r>
              <a:rPr lang="tr-TR" dirty="0"/>
              <a:t> (</a:t>
            </a:r>
            <a:r>
              <a:rPr lang="tr-TR" i="1" dirty="0" smtClean="0"/>
              <a:t>set-up-time</a:t>
            </a:r>
            <a:r>
              <a:rPr lang="tr-TR" i="1" dirty="0"/>
              <a:t>),</a:t>
            </a:r>
            <a:r>
              <a:rPr lang="tr-TR" dirty="0"/>
              <a:t> başlatılan </a:t>
            </a:r>
            <a:r>
              <a:rPr lang="tr-TR" b="1" dirty="0"/>
              <a:t>işin bitimine</a:t>
            </a:r>
            <a:r>
              <a:rPr lang="tr-TR" dirty="0"/>
              <a:t> kadar olan süreye de </a:t>
            </a:r>
            <a:r>
              <a:rPr lang="tr-TR" u="sng" dirty="0"/>
              <a:t>çalışma </a:t>
            </a:r>
            <a:r>
              <a:rPr lang="tr-TR" u="sng" dirty="0" smtClean="0"/>
              <a:t>zamanı</a:t>
            </a:r>
            <a:r>
              <a:rPr lang="tr-TR" dirty="0" smtClean="0"/>
              <a:t> (runtime) denir. </a:t>
            </a:r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 smtClean="0"/>
              <a:t>Komut </a:t>
            </a:r>
            <a:r>
              <a:rPr lang="tr-TR" dirty="0"/>
              <a:t>komut yürütmede </a:t>
            </a:r>
            <a:r>
              <a:rPr lang="tr-TR" dirty="0">
                <a:solidFill>
                  <a:srgbClr val="FF0000"/>
                </a:solidFill>
              </a:rPr>
              <a:t>yerleştirme </a:t>
            </a:r>
            <a:r>
              <a:rPr lang="tr-TR" dirty="0" smtClean="0">
                <a:solidFill>
                  <a:srgbClr val="FF0000"/>
                </a:solidFill>
              </a:rPr>
              <a:t>zamanı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>
                <a:solidFill>
                  <a:srgbClr val="FF0000"/>
                </a:solidFill>
              </a:rPr>
              <a:t>çalışma zamanı</a:t>
            </a:r>
            <a:r>
              <a:rPr lang="tr-TR" dirty="0"/>
              <a:t>ndan da oldukça uzun­du.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 smtClean="0"/>
              <a:t>Dolayısıyla</a:t>
            </a:r>
            <a:r>
              <a:rPr lang="tr-TR" dirty="0"/>
              <a:t>, </a:t>
            </a:r>
            <a:r>
              <a:rPr lang="tr-TR" dirty="0" smtClean="0"/>
              <a:t>bilgisayar sistemlerinin </a:t>
            </a:r>
            <a:r>
              <a:rPr lang="tr-TR" dirty="0"/>
              <a:t>daha verimli bir </a:t>
            </a:r>
            <a:r>
              <a:rPr lang="tr-TR" dirty="0" smtClean="0"/>
              <a:t>şekilde kullanılabilmesi </a:t>
            </a:r>
            <a:r>
              <a:rPr lang="tr-TR" dirty="0"/>
              <a:t>için "</a:t>
            </a:r>
            <a:r>
              <a:rPr lang="tr-TR" b="1" dirty="0">
                <a:solidFill>
                  <a:srgbClr val="FF0000"/>
                </a:solidFill>
              </a:rPr>
              <a:t>bir işten </a:t>
            </a:r>
            <a:r>
              <a:rPr lang="tr-TR" b="1" dirty="0" smtClean="0">
                <a:solidFill>
                  <a:srgbClr val="FF0000"/>
                </a:solidFill>
              </a:rPr>
              <a:t>di</a:t>
            </a:r>
            <a:r>
              <a:rPr lang="en-US" b="1" dirty="0" smtClean="0">
                <a:solidFill>
                  <a:srgbClr val="FF0000"/>
                </a:solidFill>
              </a:rPr>
              <a:t>g</a:t>
            </a:r>
            <a:r>
              <a:rPr lang="tr-TR" b="1" dirty="0" smtClean="0">
                <a:solidFill>
                  <a:srgbClr val="FF0000"/>
                </a:solidFill>
              </a:rPr>
              <a:t>er </a:t>
            </a:r>
            <a:r>
              <a:rPr lang="tr-TR" b="1" dirty="0">
                <a:solidFill>
                  <a:srgbClr val="FF0000"/>
                </a:solidFill>
              </a:rPr>
              <a:t>bir işe</a:t>
            </a:r>
            <a:r>
              <a:rPr lang="tr-TR" dirty="0"/>
              <a:t>" geçiş işlemlerinin </a:t>
            </a:r>
            <a:r>
              <a:rPr lang="tr-TR" u="sng" dirty="0"/>
              <a:t>otomatikleştirilmesi</a:t>
            </a:r>
            <a:r>
              <a:rPr lang="tr-TR" dirty="0"/>
              <a:t> </a:t>
            </a:r>
            <a:r>
              <a:rPr lang="tr-TR" dirty="0" smtClean="0"/>
              <a:t>yolları </a:t>
            </a:r>
            <a:r>
              <a:rPr lang="tr-TR" dirty="0"/>
              <a:t>aranmaya </a:t>
            </a:r>
            <a:r>
              <a:rPr lang="tr-TR" dirty="0" smtClean="0"/>
              <a:t>başlanmıştır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tr-TR" dirty="0"/>
              <a:t>Toplu işlemden sonra en büyük gelişme </a:t>
            </a:r>
            <a:r>
              <a:rPr lang="tr-TR" b="1" u="sng" dirty="0">
                <a:solidFill>
                  <a:srgbClr val="FF0000"/>
                </a:solidFill>
              </a:rPr>
              <a:t>çoklu-programlama</a:t>
            </a:r>
            <a:r>
              <a:rPr lang="tr-TR" dirty="0"/>
              <a:t> sistemlerdir. </a:t>
            </a:r>
            <a:endParaRPr lang="tr-TR" dirty="0" smtClean="0"/>
          </a:p>
          <a:p>
            <a:pPr algn="just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tr-TR" dirty="0" smtClean="0"/>
              <a:t>Bu </a:t>
            </a:r>
            <a:r>
              <a:rPr lang="tr-TR" dirty="0"/>
              <a:t>gelişme­nin temelini </a:t>
            </a:r>
            <a:r>
              <a:rPr lang="tr-TR" b="1" u="sng" dirty="0"/>
              <a:t>kesme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b="1" i="1" u="sng" dirty="0" smtClean="0">
                <a:solidFill>
                  <a:srgbClr val="FF0000"/>
                </a:solidFill>
              </a:rPr>
              <a:t>interrupt</a:t>
            </a:r>
            <a:r>
              <a:rPr lang="tr-TR" dirty="0"/>
              <a:t>) kavramı oluşturmuştur. </a:t>
            </a:r>
            <a:endParaRPr lang="en-US" dirty="0" smtClean="0"/>
          </a:p>
          <a:p>
            <a:pPr lvl="1" algn="just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tr-TR" sz="2500" b="1" i="1" dirty="0" smtClean="0">
                <a:solidFill>
                  <a:srgbClr val="FF0000"/>
                </a:solidFill>
              </a:rPr>
              <a:t>Kesme</a:t>
            </a:r>
            <a:r>
              <a:rPr lang="tr-TR" sz="2500" i="1" dirty="0">
                <a:solidFill>
                  <a:srgbClr val="FF0000"/>
                </a:solidFill>
              </a:rPr>
              <a:t>, işlemcinin görevini sür­dürürken, gelen işaretle </a:t>
            </a:r>
            <a:r>
              <a:rPr lang="tr-TR" sz="2500" i="1" dirty="0" smtClean="0">
                <a:solidFill>
                  <a:srgbClr val="FF0000"/>
                </a:solidFill>
              </a:rPr>
              <a:t>yaptı</a:t>
            </a:r>
            <a:r>
              <a:rPr lang="en-US" sz="2500" i="1" dirty="0" smtClean="0">
                <a:solidFill>
                  <a:srgbClr val="FF0000"/>
                </a:solidFill>
              </a:rPr>
              <a:t>g</a:t>
            </a:r>
            <a:r>
              <a:rPr lang="tr-TR" sz="2500" i="1" dirty="0" smtClean="0">
                <a:solidFill>
                  <a:srgbClr val="FF0000"/>
                </a:solidFill>
              </a:rPr>
              <a:t>ı </a:t>
            </a:r>
            <a:r>
              <a:rPr lang="tr-TR" sz="2500" i="1" dirty="0">
                <a:solidFill>
                  <a:srgbClr val="FF0000"/>
                </a:solidFill>
              </a:rPr>
              <a:t>görevi bırakıp yeni bir göreve dallanmasıdır</a:t>
            </a:r>
            <a:r>
              <a:rPr lang="tr-TR" sz="2500" i="1" dirty="0" smtClean="0">
                <a:solidFill>
                  <a:srgbClr val="FF0000"/>
                </a:solidFill>
              </a:rPr>
              <a:t>.</a:t>
            </a:r>
            <a:endParaRPr lang="tr-TR" sz="2500" dirty="0" smtClean="0"/>
          </a:p>
          <a:p>
            <a:pPr algn="just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tr-TR" dirty="0" smtClean="0"/>
              <a:t>Ancak</a:t>
            </a:r>
            <a:r>
              <a:rPr lang="tr-TR" dirty="0"/>
              <a:t>, bu işlemi yaparak </a:t>
            </a:r>
            <a:r>
              <a:rPr lang="tr-TR" u="sng" dirty="0"/>
              <a:t>eski görevine ait bilgileri bir yerde saklar</a:t>
            </a:r>
            <a:r>
              <a:rPr lang="tr-TR" dirty="0"/>
              <a:t> ve kesme işi bittikten sonra </a:t>
            </a:r>
            <a:r>
              <a:rPr lang="tr-TR" u="sng" dirty="0"/>
              <a:t>eski görevine kaldığı yerden</a:t>
            </a:r>
            <a:r>
              <a:rPr lang="tr-TR" dirty="0"/>
              <a:t> devam eder.</a:t>
            </a:r>
            <a:endParaRPr lang="en-US" dirty="0"/>
          </a:p>
          <a:p>
            <a:pPr algn="just">
              <a:lnSpc>
                <a:spcPct val="120000"/>
              </a:lnSpc>
              <a:spcBef>
                <a:spcPts val="900"/>
              </a:spcBef>
              <a:spcAft>
                <a:spcPts val="600"/>
              </a:spcAft>
            </a:pPr>
            <a:r>
              <a:rPr lang="tr-TR" dirty="0"/>
              <a:t>Önceleri </a:t>
            </a:r>
            <a:r>
              <a:rPr lang="tr-TR" b="1" dirty="0"/>
              <a:t>kesme mekanizması</a:t>
            </a:r>
            <a:r>
              <a:rPr lang="tr-TR" dirty="0"/>
              <a:t> daha çok </a:t>
            </a:r>
            <a:r>
              <a:rPr lang="tr-TR" u="sng" dirty="0"/>
              <a:t>endüstriyel kontrol</a:t>
            </a:r>
            <a:r>
              <a:rPr lang="tr-TR" dirty="0"/>
              <a:t> uygulamalarında ve </a:t>
            </a:r>
            <a:r>
              <a:rPr lang="tr-TR" u="sng" dirty="0"/>
              <a:t>çevre birimlerinin bağlantısında</a:t>
            </a:r>
            <a:r>
              <a:rPr lang="tr-TR" dirty="0"/>
              <a:t> kullanılmaktaydı.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 smtClean="0"/>
              <a:t>Daha sonraları, </a:t>
            </a:r>
            <a:r>
              <a:rPr lang="tr-TR" b="1" dirty="0" smtClean="0"/>
              <a:t>1960</a:t>
            </a:r>
            <a:r>
              <a:rPr lang="tr-TR" dirty="0" smtClean="0"/>
              <a:t>‘nın ilk yarısında </a:t>
            </a:r>
            <a:r>
              <a:rPr lang="tr-TR" u="sng" dirty="0" smtClean="0"/>
              <a:t>böyle bir mekanizma</a:t>
            </a:r>
            <a:r>
              <a:rPr lang="en-US" u="sng" dirty="0" smtClean="0"/>
              <a:t> (interrupt)</a:t>
            </a:r>
            <a:r>
              <a:rPr lang="tr-TR" u="sng" dirty="0" smtClean="0"/>
              <a:t> yardımı ile</a:t>
            </a:r>
            <a:r>
              <a:rPr lang="tr-TR" dirty="0" smtClean="0"/>
              <a:t> </a:t>
            </a:r>
            <a:r>
              <a:rPr lang="tr-TR" i="1" spc="200" dirty="0" smtClean="0"/>
              <a:t>birçok programın aynı anda aynı işlemciyi (CPU) kullana­bilece</a:t>
            </a:r>
            <a:r>
              <a:rPr lang="en-US" i="1" spc="200" dirty="0" smtClean="0"/>
              <a:t>g</a:t>
            </a:r>
            <a:r>
              <a:rPr lang="tr-TR" i="1" spc="200" dirty="0" smtClean="0"/>
              <a:t>i </a:t>
            </a:r>
            <a:r>
              <a:rPr lang="tr-TR" dirty="0" smtClean="0"/>
              <a:t>düşünülmüştür.</a:t>
            </a:r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/>
              <a:t>Şöyle ki, </a:t>
            </a:r>
            <a:r>
              <a:rPr lang="tr-TR" dirty="0" smtClean="0"/>
              <a:t>programlardan birisi </a:t>
            </a:r>
            <a:r>
              <a:rPr lang="tr-TR" dirty="0"/>
              <a:t>bir </a:t>
            </a:r>
            <a:r>
              <a:rPr lang="tr-TR" b="1" u="sng" dirty="0"/>
              <a:t>G/Ç</a:t>
            </a:r>
            <a:r>
              <a:rPr lang="tr-TR" u="sng" dirty="0"/>
              <a:t> işlemi beklemek</a:t>
            </a:r>
            <a:r>
              <a:rPr lang="tr-TR" dirty="0"/>
              <a:t> zorun­da kalacak olursa, o G/Ç işleminin yapılması beklenirken </a:t>
            </a:r>
            <a:r>
              <a:rPr lang="tr-TR" u="sng" dirty="0"/>
              <a:t>diğer bir program işlemciyi kullanabilir</a:t>
            </a:r>
            <a:r>
              <a:rPr lang="tr-TR" dirty="0"/>
              <a:t> ve bu </a:t>
            </a:r>
            <a:r>
              <a:rPr lang="tr-TR" dirty="0" smtClean="0"/>
              <a:t>program bir giriş çıkış </a:t>
            </a:r>
            <a:r>
              <a:rPr lang="tr-TR" dirty="0"/>
              <a:t>işlemi yapma durumuna geldiğinde işlemciyi </a:t>
            </a:r>
            <a:r>
              <a:rPr lang="tr-TR" dirty="0" smtClean="0"/>
              <a:t>üçüncü bir programa verebilir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en-US" dirty="0" smtClean="0"/>
              <a:t>B</a:t>
            </a:r>
            <a:r>
              <a:rPr lang="tr-TR" dirty="0" smtClean="0"/>
              <a:t>ilgisayar </a:t>
            </a:r>
            <a:r>
              <a:rPr lang="tr-TR" dirty="0"/>
              <a:t>sistemlerinin bu şekilde </a:t>
            </a:r>
            <a:r>
              <a:rPr lang="tr-TR" dirty="0" smtClean="0"/>
              <a:t>kullanılmaları, çoklu </a:t>
            </a:r>
            <a:r>
              <a:rPr lang="tr-TR" dirty="0"/>
              <a:t>programlama </a:t>
            </a:r>
            <a:r>
              <a:rPr lang="tr-TR" dirty="0" smtClean="0"/>
              <a:t>(</a:t>
            </a:r>
            <a:r>
              <a:rPr lang="tr-TR" b="1" i="1" spc="300" dirty="0" smtClean="0">
                <a:solidFill>
                  <a:srgbClr val="FF0000"/>
                </a:solidFill>
              </a:rPr>
              <a:t>multiprogramming</a:t>
            </a:r>
            <a:r>
              <a:rPr lang="tr-TR" dirty="0"/>
              <a:t>) olarak adlandırılmaktadır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5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İşletim Sistemlerinin Gelişim Evresi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0486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/>
              <a:t>Çoklu-programlama yönteminden başka şekilde de yararlanılmaktadır. Birçok program aynı </a:t>
            </a:r>
            <a:r>
              <a:rPr lang="tr-TR" dirty="0" smtClean="0"/>
              <a:t>işlemciyi belirli sürelerde (</a:t>
            </a:r>
            <a:r>
              <a:rPr lang="tr-TR" i="1" dirty="0" err="1" smtClean="0"/>
              <a:t>quantum</a:t>
            </a:r>
            <a:r>
              <a:rPr lang="tr-TR" i="1" dirty="0"/>
              <a:t>)</a:t>
            </a:r>
            <a:r>
              <a:rPr lang="tr-TR" dirty="0"/>
              <a:t> ele geçirip kullanabilirler.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 smtClean="0"/>
              <a:t>Bu </a:t>
            </a:r>
            <a:r>
              <a:rPr lang="tr-TR" dirty="0"/>
              <a:t>şekilde, o anda sistemde bulunan bütün programların </a:t>
            </a:r>
            <a:r>
              <a:rPr lang="tr-TR" b="1" dirty="0"/>
              <a:t>paralel</a:t>
            </a:r>
            <a:r>
              <a:rPr lang="tr-TR" dirty="0"/>
              <a:t> olarak ilerledikleri izlenimi verilebilir.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 smtClean="0"/>
              <a:t>Özellikle </a:t>
            </a:r>
            <a:r>
              <a:rPr lang="tr-TR" dirty="0"/>
              <a:t>bu programların </a:t>
            </a:r>
            <a:r>
              <a:rPr lang="tr-TR" dirty="0" smtClean="0"/>
              <a:t>her biri, </a:t>
            </a:r>
            <a:r>
              <a:rPr lang="tr-TR" dirty="0"/>
              <a:t>sisteme yakın veya sisteme uzak terminallerle ilişkili olursa, terminal kullanıcılarının her birine sanki o sistemi yalnız onlar </a:t>
            </a:r>
            <a:r>
              <a:rPr lang="tr-TR" dirty="0" smtClean="0"/>
              <a:t>kullanıyormuş </a:t>
            </a:r>
            <a:r>
              <a:rPr lang="tr-TR" dirty="0"/>
              <a:t>izlenimi verilebilir.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900"/>
              </a:spcAft>
            </a:pPr>
            <a:r>
              <a:rPr lang="tr-TR" dirty="0" smtClean="0"/>
              <a:t>İşte </a:t>
            </a:r>
            <a:r>
              <a:rPr lang="tr-TR" dirty="0"/>
              <a:t>bu çalışma şeklinin uygulandığı sistemlere "çoklu-erişim" </a:t>
            </a:r>
            <a:r>
              <a:rPr lang="tr-TR" i="1" dirty="0" smtClean="0"/>
              <a:t>(multi-access</a:t>
            </a:r>
            <a:r>
              <a:rPr lang="tr-TR" dirty="0"/>
              <a:t>) ve çalışma şekline de etkileşimli</a:t>
            </a:r>
            <a:r>
              <a:rPr lang="tr-TR" i="1" dirty="0"/>
              <a:t> (interactive)</a:t>
            </a:r>
            <a:r>
              <a:rPr lang="tr-TR" dirty="0"/>
              <a:t> veya "zaman paylaşımı" </a:t>
            </a:r>
            <a:r>
              <a:rPr lang="tr-TR" i="1" dirty="0" smtClean="0"/>
              <a:t>(time-sharing</a:t>
            </a:r>
            <a:r>
              <a:rPr lang="tr-TR" dirty="0"/>
              <a:t>) adı verilmektedir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İşletim sistemleri çeşitli açılardan sınıflanabilirler</a:t>
            </a:r>
            <a:r>
              <a:rPr lang="en-US" dirty="0" smtClean="0"/>
              <a:t>. </a:t>
            </a:r>
            <a:r>
              <a:rPr lang="tr-TR" dirty="0" smtClean="0"/>
              <a:t>Örneğin;</a:t>
            </a:r>
            <a:endParaRPr lang="en-US" dirty="0" smtClean="0"/>
          </a:p>
          <a:p>
            <a:pPr marL="457200" lvl="1" indent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a)	</a:t>
            </a:r>
            <a:r>
              <a:rPr lang="tr-TR" sz="2400" dirty="0" smtClean="0"/>
              <a:t>Kullanıcılara sagladıkları çalışma ortamı</a:t>
            </a:r>
          </a:p>
          <a:p>
            <a:pPr marL="457200" lvl="1" indent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b)	</a:t>
            </a:r>
            <a:r>
              <a:rPr lang="tr-TR" sz="2400" dirty="0" smtClean="0"/>
              <a:t>Kullanıcıların sisteme erişim biçimleri</a:t>
            </a:r>
          </a:p>
          <a:p>
            <a:pPr marL="457200" lvl="1" indent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c)	</a:t>
            </a:r>
            <a:r>
              <a:rPr lang="tr-TR" sz="2400" dirty="0" smtClean="0"/>
              <a:t>Tasarım ve mimarisinde izlenen yaklaşımlara göre</a:t>
            </a:r>
            <a:endParaRPr lang="en-US" sz="2400" dirty="0" smtClean="0"/>
          </a:p>
          <a:p>
            <a:pPr marL="0" indent="0" algn="just">
              <a:lnSpc>
                <a:spcPct val="125000"/>
              </a:lnSpc>
              <a:spcAft>
                <a:spcPts val="600"/>
              </a:spcAft>
              <a:buNone/>
            </a:pPr>
            <a:r>
              <a:rPr lang="en-US" dirty="0" smtClean="0"/>
              <a:t>	</a:t>
            </a:r>
            <a:r>
              <a:rPr lang="tr-TR" dirty="0" smtClean="0"/>
              <a:t>birbirine </a:t>
            </a:r>
            <a:r>
              <a:rPr lang="tr-TR" dirty="0"/>
              <a:t>dolaylı olarak </a:t>
            </a:r>
            <a:r>
              <a:rPr lang="tr-TR" b="1" dirty="0" smtClean="0"/>
              <a:t>ba</a:t>
            </a:r>
            <a:r>
              <a:rPr lang="en-US" b="1" dirty="0"/>
              <a:t>g</a:t>
            </a:r>
            <a:r>
              <a:rPr lang="tr-TR" b="1" dirty="0" smtClean="0"/>
              <a:t>ımlı</a:t>
            </a:r>
            <a:r>
              <a:rPr lang="tr-TR" dirty="0" smtClean="0"/>
              <a:t> </a:t>
            </a:r>
            <a:r>
              <a:rPr lang="tr-TR" dirty="0"/>
              <a:t>üç boyut üzerinde incelenebilir.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Bir </a:t>
            </a:r>
            <a:r>
              <a:rPr lang="tr-TR" dirty="0"/>
              <a:t>işletim sistemi, ilk iki boyuttaki özelliklerinden yalnız birini taşıyabileceği gibi bunlardan çelişmeyen bir­kaçını da birlikte bulundurabilir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Bir işletim sistemi</a:t>
            </a:r>
            <a:r>
              <a:rPr lang="en-US" dirty="0" smtClean="0"/>
              <a:t>,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b="1" i="1" dirty="0" smtClean="0"/>
              <a:t>aynı anda yalnız bir</a:t>
            </a:r>
            <a:r>
              <a:rPr lang="tr-TR" dirty="0" smtClean="0"/>
              <a:t> </a:t>
            </a:r>
            <a:r>
              <a:rPr lang="en-US" dirty="0" smtClean="0"/>
              <a:t>“</a:t>
            </a:r>
            <a:r>
              <a:rPr lang="tr-TR" dirty="0" smtClean="0">
                <a:solidFill>
                  <a:srgbClr val="FF0000"/>
                </a:solidFill>
              </a:rPr>
              <a:t>görüntü sistem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”</a:t>
            </a:r>
            <a:r>
              <a:rPr lang="tr-TR" dirty="0" smtClean="0"/>
              <a:t> kurma olana</a:t>
            </a:r>
            <a:r>
              <a:rPr lang="en-US" dirty="0" smtClean="0"/>
              <a:t>g</a:t>
            </a:r>
            <a:r>
              <a:rPr lang="tr-TR" dirty="0" smtClean="0"/>
              <a:t>ı sa</a:t>
            </a:r>
            <a:r>
              <a:rPr lang="en-US" dirty="0" smtClean="0"/>
              <a:t>g</a:t>
            </a:r>
            <a:r>
              <a:rPr lang="tr-TR" dirty="0" smtClean="0"/>
              <a:t>lıyorsa, bu sistemin "</a:t>
            </a:r>
            <a:r>
              <a:rPr lang="tr-TR" u="sng" dirty="0" smtClean="0"/>
              <a:t>tekli programlama</a:t>
            </a:r>
            <a:r>
              <a:rPr lang="tr-TR" dirty="0" smtClean="0"/>
              <a:t>" düzeninde çalıştığı, </a:t>
            </a:r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b="1" i="1" dirty="0" smtClean="0"/>
              <a:t>eş zamanlı birçok</a:t>
            </a:r>
            <a:r>
              <a:rPr lang="tr-TR" dirty="0" smtClean="0"/>
              <a:t> görüntü sisteminin kurulmasına olanak sağlıyorsa, "</a:t>
            </a:r>
            <a:r>
              <a:rPr lang="tr-TR" u="sng" dirty="0" smtClean="0"/>
              <a:t>çoklu programlama</a:t>
            </a:r>
            <a:r>
              <a:rPr lang="tr-TR" dirty="0" smtClean="0"/>
              <a:t>" düzeninde çalıştığı söylenir.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Birlikte çalışan görüntü sistemleri, işlemci dışındaki kaynaklar için kesişebiliyorsa, işletim sistemi </a:t>
            </a:r>
            <a:r>
              <a:rPr lang="tr-TR" u="sng" dirty="0" smtClean="0"/>
              <a:t>eşzamanlı kaynak paylaşımına</a:t>
            </a:r>
            <a:r>
              <a:rPr lang="tr-TR" dirty="0" smtClean="0"/>
              <a:t> olanak tanımaktadır.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7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Tekli Programlama (</a:t>
            </a:r>
            <a:r>
              <a:rPr lang="tr-TR" i="1" dirty="0" err="1"/>
              <a:t>Monoprogramming</a:t>
            </a:r>
            <a:r>
              <a:rPr lang="tr-TR" i="1" dirty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/>
              <a:t>Tekli programlamaya dayalı çalışılan bir sistemde, </a:t>
            </a:r>
            <a:r>
              <a:rPr lang="tr-TR" u="sng" dirty="0">
                <a:solidFill>
                  <a:srgbClr val="FF0000"/>
                </a:solidFill>
              </a:rPr>
              <a:t>aynı anda yalnızca bir görüntü </a:t>
            </a:r>
            <a:r>
              <a:rPr lang="tr-TR" u="sng" dirty="0" smtClean="0">
                <a:solidFill>
                  <a:srgbClr val="FF0000"/>
                </a:solidFill>
              </a:rPr>
              <a:t>or­tam</a:t>
            </a:r>
            <a:r>
              <a:rPr lang="en-US" u="sng" dirty="0" err="1" smtClean="0">
                <a:solidFill>
                  <a:srgbClr val="FF0000"/>
                </a:solidFill>
              </a:rPr>
              <a:t>ı</a:t>
            </a:r>
            <a:r>
              <a:rPr lang="tr-TR" dirty="0" smtClean="0"/>
              <a:t> </a:t>
            </a:r>
            <a:r>
              <a:rPr lang="tr-TR" dirty="0"/>
              <a:t>kurulduğundan, </a:t>
            </a:r>
            <a:r>
              <a:rPr lang="tr-TR" b="1" i="1" dirty="0"/>
              <a:t>kullanıcı sistemin tüm kaynaklarını </a:t>
            </a:r>
            <a:r>
              <a:rPr lang="tr-TR" b="1" i="1" dirty="0" smtClean="0"/>
              <a:t>kullanabilir</a:t>
            </a:r>
            <a:r>
              <a:rPr lang="tr-TR" dirty="0" smtClean="0"/>
              <a:t>. </a:t>
            </a:r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Çalışma sürecinde </a:t>
            </a:r>
            <a:r>
              <a:rPr lang="tr-TR" dirty="0"/>
              <a:t>oluşabilecek hatalar başka bir kullanıcıya yansımayacağı için, korunma önlemleri, sadece işletim sistemi ile kullanıcı arasında olacağı öngörülür.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Dolayısıyla </a:t>
            </a:r>
            <a:r>
              <a:rPr lang="tr-TR" dirty="0"/>
              <a:t>tekli </a:t>
            </a:r>
            <a:r>
              <a:rPr lang="tr-TR" dirty="0" smtClean="0"/>
              <a:t>programlama </a:t>
            </a:r>
            <a:r>
              <a:rPr lang="tr-TR" dirty="0"/>
              <a:t>düzeninde </a:t>
            </a:r>
            <a:r>
              <a:rPr lang="tr-TR" i="1" u="sng" spc="200" dirty="0"/>
              <a:t>kaynak atama, sistem </a:t>
            </a:r>
            <a:r>
              <a:rPr lang="tr-TR" i="1" u="sng" spc="200" dirty="0" smtClean="0"/>
              <a:t>bütünlü</a:t>
            </a:r>
            <a:r>
              <a:rPr lang="en-US" i="1" u="sng" spc="200" dirty="0" smtClean="0"/>
              <a:t>g</a:t>
            </a:r>
            <a:r>
              <a:rPr lang="tr-TR" i="1" u="sng" spc="200" dirty="0" smtClean="0"/>
              <a:t>ünü </a:t>
            </a:r>
            <a:r>
              <a:rPr lang="tr-TR" i="1" u="sng" spc="200" dirty="0"/>
              <a:t>koruma</a:t>
            </a:r>
            <a:r>
              <a:rPr lang="tr-TR" dirty="0"/>
              <a:t> </a:t>
            </a:r>
            <a:r>
              <a:rPr lang="tr-TR" dirty="0" smtClean="0"/>
              <a:t>vs. gibi sorunlar kolayca çözülebilir.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0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Çoklu Programlama (</a:t>
            </a:r>
            <a:r>
              <a:rPr lang="tr-TR" i="1" dirty="0" err="1"/>
              <a:t>Multiprogramming</a:t>
            </a:r>
            <a:r>
              <a:rPr lang="tr-TR" i="1" dirty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/>
              <a:t>Çoklu programlamaya dayalı sistemler, ilk zamanlar, işlemcinin boş olarak beklediği süreleri değerlendirmek için tasarlanmıştır.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 smtClean="0"/>
              <a:t>Sistemde </a:t>
            </a:r>
            <a:r>
              <a:rPr lang="tr-TR" dirty="0"/>
              <a:t>çalışan herhangi bir iş/program parçası giriş/çıkış, senkronizasyon </a:t>
            </a:r>
            <a:r>
              <a:rPr lang="tr-TR" dirty="0" err="1"/>
              <a:t>vs</a:t>
            </a:r>
            <a:r>
              <a:rPr lang="tr-TR" dirty="0"/>
              <a:t> gibi nedenlerle </a:t>
            </a:r>
            <a:r>
              <a:rPr lang="tr-TR" b="1" dirty="0"/>
              <a:t>bekleme</a:t>
            </a:r>
            <a:r>
              <a:rPr lang="tr-TR" dirty="0"/>
              <a:t> durumuna geçtiğinde işlemcinin başka bir işe başlaması ve böylece işlemcinin kullanım verimliliğinin yük­seltilmesi amaçlanmıştır.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 smtClean="0"/>
              <a:t>Genel </a:t>
            </a:r>
            <a:r>
              <a:rPr lang="tr-TR" dirty="0"/>
              <a:t>olarak </a:t>
            </a:r>
            <a:r>
              <a:rPr lang="tr-TR" u="sng" dirty="0"/>
              <a:t>işlemci</a:t>
            </a:r>
            <a:r>
              <a:rPr lang="tr-TR" dirty="0"/>
              <a:t> ile </a:t>
            </a:r>
            <a:r>
              <a:rPr lang="tr-TR" u="sng" dirty="0"/>
              <a:t>giriş/çıkış</a:t>
            </a:r>
            <a:r>
              <a:rPr lang="tr-TR" dirty="0"/>
              <a:t> birimlerinin </a:t>
            </a:r>
            <a:r>
              <a:rPr lang="tr-TR" b="1" dirty="0">
                <a:solidFill>
                  <a:srgbClr val="FF0000"/>
                </a:solidFill>
              </a:rPr>
              <a:t>çalışma </a:t>
            </a:r>
            <a:r>
              <a:rPr lang="tr-TR" b="1" dirty="0" smtClean="0">
                <a:solidFill>
                  <a:srgbClr val="FF0000"/>
                </a:solidFill>
              </a:rPr>
              <a:t>hızları</a:t>
            </a:r>
            <a:r>
              <a:rPr lang="tr-TR" dirty="0" smtClean="0"/>
              <a:t> </a:t>
            </a:r>
            <a:r>
              <a:rPr lang="tr-TR" dirty="0"/>
              <a:t>arasındaki fark büyüktür; dolayısıyla işlemci </a:t>
            </a:r>
            <a:r>
              <a:rPr lang="tr-TR" dirty="0" smtClean="0"/>
              <a:t>birim giriş/çıkış işlemini </a:t>
            </a:r>
            <a:r>
              <a:rPr lang="tr-TR" dirty="0"/>
              <a:t>beklemek yerine başka bir işi yürütür. Bu da sistemin kullanım verimliliğini arttırır.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5000"/>
              </a:lnSpc>
            </a:pPr>
            <a:r>
              <a:rPr lang="tr-TR" dirty="0"/>
              <a:t>İşletim sistemi konusu genel olarak bilgisayar </a:t>
            </a:r>
            <a:r>
              <a:rPr lang="tr-TR" dirty="0" smtClean="0"/>
              <a:t>mühendisli</a:t>
            </a:r>
            <a:r>
              <a:rPr lang="en-US" dirty="0" smtClean="0"/>
              <a:t>g</a:t>
            </a:r>
            <a:r>
              <a:rPr lang="tr-TR" dirty="0" smtClean="0"/>
              <a:t>i </a:t>
            </a:r>
            <a:r>
              <a:rPr lang="tr-TR" dirty="0"/>
              <a:t>alanında geniş yer tutar; </a:t>
            </a:r>
            <a:r>
              <a:rPr lang="tr-TR" dirty="0" smtClean="0"/>
              <a:t>hem </a:t>
            </a:r>
            <a:r>
              <a:rPr lang="tr-TR" b="1" dirty="0"/>
              <a:t>yazılımcılar</a:t>
            </a:r>
            <a:r>
              <a:rPr lang="tr-TR" dirty="0"/>
              <a:t> için hem </a:t>
            </a:r>
            <a:r>
              <a:rPr lang="tr-TR" b="1" dirty="0"/>
              <a:t>sistem mühendisleri </a:t>
            </a:r>
            <a:r>
              <a:rPr lang="tr-TR" dirty="0"/>
              <a:t>için </a:t>
            </a:r>
            <a:r>
              <a:rPr lang="tr-TR" dirty="0" smtClean="0"/>
              <a:t>iyice </a:t>
            </a:r>
            <a:r>
              <a:rPr lang="tr-TR" dirty="0"/>
              <a:t>bilinmesi gereken bir konu­dur;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Teknik </a:t>
            </a:r>
            <a:r>
              <a:rPr lang="tr-TR" dirty="0"/>
              <a:t>açıdan, işletim sistemi tanımı, </a:t>
            </a:r>
            <a:r>
              <a:rPr lang="tr-TR" dirty="0" smtClean="0"/>
              <a:t>"</a:t>
            </a:r>
            <a:r>
              <a:rPr lang="tr-TR" i="1" dirty="0">
                <a:solidFill>
                  <a:srgbClr val="FF0000"/>
                </a:solidFill>
              </a:rPr>
              <a:t>bilgisayar sistemini oluşturan donanım ve yazılım nitelikli </a:t>
            </a:r>
            <a:r>
              <a:rPr lang="tr-TR" i="1" dirty="0" smtClean="0">
                <a:solidFill>
                  <a:srgbClr val="FF0000"/>
                </a:solidFill>
              </a:rPr>
              <a:t>kay­nakları, </a:t>
            </a:r>
            <a:r>
              <a:rPr lang="tr-TR" i="1" dirty="0">
                <a:solidFill>
                  <a:srgbClr val="FF0000"/>
                </a:solidFill>
              </a:rPr>
              <a:t>kullanıcılar arasında kolay, hızlı ve nitelikli bir işletim hizmetine olanak vere­cek biçimde paylaştırırken, bu kaynakların kullanım verimliliğini en üst düzeyde tut­mayı amaçlayan bir yazılım sistemi</a:t>
            </a:r>
            <a:r>
              <a:rPr lang="tr-TR" i="1" dirty="0"/>
              <a:t>"</a:t>
            </a:r>
            <a:r>
              <a:rPr lang="tr-TR" dirty="0"/>
              <a:t> olarak açıklamıştır [Saatçi-1993]. 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tr-TR" dirty="0" smtClean="0"/>
              <a:t>Bu do</a:t>
            </a:r>
            <a:r>
              <a:rPr lang="en-US" dirty="0" smtClean="0"/>
              <a:t>g</a:t>
            </a:r>
            <a:r>
              <a:rPr lang="tr-TR" dirty="0" smtClean="0"/>
              <a:t>ru </a:t>
            </a:r>
            <a:r>
              <a:rPr lang="tr-TR" dirty="0"/>
              <a:t>bir tanımdır; ancak bir şey daha eklemek gerekir ki "</a:t>
            </a:r>
            <a:r>
              <a:rPr lang="tr-TR" u="sng" dirty="0"/>
              <a:t>İşletim sistemi yalnızca kullanıcılara hizmet etmez; </a:t>
            </a:r>
            <a:r>
              <a:rPr lang="tr-TR" u="sng" dirty="0" smtClean="0"/>
              <a:t>di</a:t>
            </a:r>
            <a:r>
              <a:rPr lang="en-US" u="sng" dirty="0" smtClean="0"/>
              <a:t>g</a:t>
            </a:r>
            <a:r>
              <a:rPr lang="tr-TR" u="sng" dirty="0" smtClean="0"/>
              <a:t>er </a:t>
            </a:r>
            <a:r>
              <a:rPr lang="tr-TR" u="sng" dirty="0"/>
              <a:t>programlara da hizmet edebilir</a:t>
            </a:r>
            <a:r>
              <a:rPr lang="tr-TR" u="sng" dirty="0" smtClean="0"/>
              <a:t>.</a:t>
            </a:r>
            <a:r>
              <a:rPr lang="tr-TR" dirty="0" smtClean="0"/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/>
              <a:t>Çok Görevli İşlem (</a:t>
            </a:r>
            <a:r>
              <a:rPr lang="tr-TR" i="1" dirty="0"/>
              <a:t>Multitasking</a:t>
            </a:r>
            <a:r>
              <a:rPr lang="tr-TR" i="1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30445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tr-TR" dirty="0"/>
              <a:t>Bir sistemde </a:t>
            </a:r>
            <a:r>
              <a:rPr lang="tr-TR" u="sng" dirty="0"/>
              <a:t>bağımsız çalışabilen en küçük işletim birimi </a:t>
            </a:r>
            <a:r>
              <a:rPr lang="tr-TR" dirty="0"/>
              <a:t>olarak tanımlanan </a:t>
            </a:r>
            <a:r>
              <a:rPr lang="tr-TR" b="1" dirty="0" smtClean="0"/>
              <a:t>görev</a:t>
            </a:r>
            <a:r>
              <a:rPr lang="en-US" dirty="0"/>
              <a:t>;</a:t>
            </a:r>
            <a:r>
              <a:rPr lang="tr-TR" dirty="0" smtClean="0"/>
              <a:t> </a:t>
            </a:r>
            <a:r>
              <a:rPr lang="tr-TR" b="1" i="1" dirty="0"/>
              <a:t>bil­gisayar ortamında işlerin yürütülmesini sağlayan temel araçtır.</a:t>
            </a:r>
            <a:r>
              <a:rPr lang="tr-TR" dirty="0"/>
              <a:t> </a:t>
            </a:r>
            <a:endParaRPr lang="tr-TR" dirty="0" smtClean="0"/>
          </a:p>
          <a:p>
            <a:pPr algn="just">
              <a:spcAft>
                <a:spcPts val="600"/>
              </a:spcAft>
            </a:pPr>
            <a:r>
              <a:rPr lang="tr-TR" dirty="0" smtClean="0"/>
              <a:t>Bir </a:t>
            </a:r>
            <a:r>
              <a:rPr lang="tr-TR" b="1" dirty="0">
                <a:solidFill>
                  <a:srgbClr val="FF0000"/>
                </a:solidFill>
              </a:rPr>
              <a:t>işin</a:t>
            </a:r>
            <a:r>
              <a:rPr lang="tr-TR" dirty="0"/>
              <a:t> sistemde çalış­ması, işletim sisteminin </a:t>
            </a:r>
            <a:r>
              <a:rPr lang="tr-TR" dirty="0">
                <a:solidFill>
                  <a:srgbClr val="FF0000"/>
                </a:solidFill>
              </a:rPr>
              <a:t>bu işe en az bir görevi ataması ve yürütmesiyle</a:t>
            </a:r>
            <a:r>
              <a:rPr lang="tr-TR" dirty="0"/>
              <a:t> gerçekleşir</a:t>
            </a:r>
            <a:r>
              <a:rPr lang="tr-TR" dirty="0" smtClean="0"/>
              <a:t>.</a:t>
            </a:r>
            <a:r>
              <a:rPr lang="tr-TR" dirty="0"/>
              <a:t> </a:t>
            </a:r>
            <a:endParaRPr lang="tr-TR" dirty="0" smtClean="0"/>
          </a:p>
          <a:p>
            <a:pPr algn="just">
              <a:spcAft>
                <a:spcPts val="600"/>
              </a:spcAft>
            </a:pPr>
            <a:r>
              <a:rPr lang="tr-TR" dirty="0" smtClean="0"/>
              <a:t>Adımları </a:t>
            </a:r>
            <a:r>
              <a:rPr lang="tr-TR" dirty="0"/>
              <a:t>sırayla uygulanacak bir iş, sırası ile </a:t>
            </a:r>
            <a:r>
              <a:rPr lang="tr-TR" b="1" dirty="0"/>
              <a:t>derleme</a:t>
            </a:r>
            <a:r>
              <a:rPr lang="tr-TR" dirty="0"/>
              <a:t>, </a:t>
            </a:r>
            <a:r>
              <a:rPr lang="tr-TR" b="1" dirty="0"/>
              <a:t>bağlama</a:t>
            </a:r>
            <a:r>
              <a:rPr lang="tr-TR" dirty="0"/>
              <a:t>, </a:t>
            </a:r>
            <a:r>
              <a:rPr lang="tr-TR" b="1" dirty="0"/>
              <a:t>uygulama</a:t>
            </a:r>
            <a:r>
              <a:rPr lang="tr-TR" dirty="0"/>
              <a:t> adımlarını karşılayan </a:t>
            </a:r>
            <a:r>
              <a:rPr lang="tr-TR" dirty="0" smtClean="0"/>
              <a:t>programları </a:t>
            </a:r>
            <a:r>
              <a:rPr lang="tr-TR" dirty="0"/>
              <a:t>çalıştıracak tek bir görev tarafından yürütülebilir. </a:t>
            </a:r>
            <a:endParaRPr lang="tr-TR" dirty="0" smtClean="0"/>
          </a:p>
          <a:p>
            <a:pPr algn="just">
              <a:spcAft>
                <a:spcPts val="600"/>
              </a:spcAft>
            </a:pPr>
            <a:r>
              <a:rPr lang="tr-TR" dirty="0" smtClean="0"/>
              <a:t>Ancak</a:t>
            </a:r>
            <a:r>
              <a:rPr lang="tr-TR" dirty="0"/>
              <a:t>, işteki </a:t>
            </a:r>
            <a:r>
              <a:rPr lang="tr-TR" u="sng" dirty="0"/>
              <a:t>bazı adımları paralel olarak</a:t>
            </a:r>
            <a:r>
              <a:rPr lang="tr-TR" dirty="0"/>
              <a:t> uygulamaya yöneldiğimizde, </a:t>
            </a:r>
            <a:r>
              <a:rPr lang="tr-TR" u="sng" dirty="0"/>
              <a:t>birlikte yürütülecek her adım </a:t>
            </a:r>
            <a:r>
              <a:rPr lang="tr-TR" u="sng" dirty="0" smtClean="0"/>
              <a:t>içi</a:t>
            </a:r>
            <a:r>
              <a:rPr lang="en-US" u="sng" dirty="0" smtClean="0"/>
              <a:t>n</a:t>
            </a:r>
            <a:r>
              <a:rPr lang="tr-TR" u="sng" dirty="0" smtClean="0"/>
              <a:t> ayrı </a:t>
            </a:r>
            <a:r>
              <a:rPr lang="tr-TR" u="sng" dirty="0"/>
              <a:t>bir </a:t>
            </a:r>
            <a:r>
              <a:rPr lang="tr-TR" u="sng" dirty="0" smtClean="0"/>
              <a:t>görevin</a:t>
            </a:r>
            <a:r>
              <a:rPr lang="tr-TR" dirty="0" smtClean="0"/>
              <a:t> kullanılması gerekir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spcAft>
                <a:spcPts val="600"/>
              </a:spcAft>
            </a:pPr>
            <a:r>
              <a:rPr lang="tr-TR" dirty="0" smtClean="0"/>
              <a:t>Böyle </a:t>
            </a:r>
            <a:r>
              <a:rPr lang="tr-TR" dirty="0"/>
              <a:t>bir çalışma ortamını kurma olanağını sağlayan işletim sistemleri, çok görevli </a:t>
            </a:r>
            <a:r>
              <a:rPr lang="tr-TR" dirty="0" smtClean="0"/>
              <a:t>işlem</a:t>
            </a:r>
            <a:r>
              <a:rPr lang="en-US" dirty="0" smtClean="0"/>
              <a:t> (</a:t>
            </a:r>
            <a:r>
              <a:rPr lang="en-US" i="1" spc="300" dirty="0" smtClean="0">
                <a:solidFill>
                  <a:srgbClr val="FF0000"/>
                </a:solidFill>
              </a:rPr>
              <a:t>multitasking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/>
              <a:t>yapan sistemler olarak tanımlanır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4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Sistem Kullanım Biçimine / Erişime Göre </a:t>
            </a:r>
            <a:r>
              <a:rPr lang="tr-TR" dirty="0" smtClean="0"/>
              <a:t>Sınıflama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/>
              <a:t>Bir bilgisayar sisteminde </a:t>
            </a:r>
            <a:r>
              <a:rPr lang="tr-TR" u="sng" dirty="0"/>
              <a:t>hizmet üretim süreci</a:t>
            </a:r>
            <a:r>
              <a:rPr lang="tr-TR" dirty="0"/>
              <a:t>,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sz="2600" dirty="0"/>
              <a:t>hazırlık + sunuş + işletim + </a:t>
            </a:r>
            <a:r>
              <a:rPr lang="tr-TR" sz="2600" dirty="0" err="1"/>
              <a:t>sonuçlama</a:t>
            </a:r>
            <a:endParaRPr lang="en-US" sz="2600" dirty="0"/>
          </a:p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tr-TR" dirty="0" smtClean="0"/>
              <a:t>olarak </a:t>
            </a:r>
            <a:r>
              <a:rPr lang="tr-TR" dirty="0"/>
              <a:t>tanımlanan evrelerden oluşur.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 smtClean="0"/>
              <a:t>İşletim </a:t>
            </a:r>
            <a:r>
              <a:rPr lang="tr-TR" dirty="0"/>
              <a:t>sistemlerinde, işletim dışında kalan evre­lerin düzenleniş biçimleri, 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1200"/>
              </a:spcAft>
            </a:pPr>
            <a:r>
              <a:rPr lang="tr-TR" sz="2500" dirty="0" smtClean="0"/>
              <a:t>kullanıcıların </a:t>
            </a:r>
            <a:r>
              <a:rPr lang="tr-TR" sz="2500" dirty="0"/>
              <a:t>bilgisayar sistemine nasıl erişeceklerini, </a:t>
            </a:r>
            <a:endParaRPr lang="en-US" sz="2500" dirty="0" smtClean="0"/>
          </a:p>
          <a:p>
            <a:pPr lvl="1" algn="just">
              <a:lnSpc>
                <a:spcPct val="120000"/>
              </a:lnSpc>
              <a:spcAft>
                <a:spcPts val="1200"/>
              </a:spcAft>
            </a:pPr>
            <a:r>
              <a:rPr lang="tr-TR" sz="2500" dirty="0" smtClean="0"/>
              <a:t>gereksinim duydukları hizmeti </a:t>
            </a:r>
            <a:r>
              <a:rPr lang="tr-TR" sz="2500" dirty="0"/>
              <a:t>alırken nasıl davranacaklarını, </a:t>
            </a:r>
            <a:endParaRPr lang="en-US" sz="2500" dirty="0" smtClean="0"/>
          </a:p>
          <a:p>
            <a:pPr marL="274320" lvl="1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tr-TR" sz="2600" dirty="0" smtClean="0">
                <a:solidFill>
                  <a:schemeClr val="tx1"/>
                </a:solidFill>
              </a:rPr>
              <a:t>doğrudan </a:t>
            </a:r>
            <a:r>
              <a:rPr lang="tr-TR" sz="2600" dirty="0">
                <a:solidFill>
                  <a:schemeClr val="tx1"/>
                </a:solidFill>
              </a:rPr>
              <a:t>belirleyen etmenlerdir.</a:t>
            </a: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7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Kullanım Biçimine / Erişime Göre Sınıflama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tr-TR" dirty="0"/>
              <a:t>Bir işte, </a:t>
            </a:r>
            <a:r>
              <a:rPr lang="tr-TR" u="sng" dirty="0"/>
              <a:t>çalışma ortamının hazırlanması</a:t>
            </a:r>
            <a:r>
              <a:rPr lang="tr-TR" dirty="0"/>
              <a:t>, uygulanacak programın </a:t>
            </a:r>
            <a:r>
              <a:rPr lang="tr-TR" u="sng" dirty="0"/>
              <a:t>işletim sistemine ak­tarılması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u="sng" dirty="0" smtClean="0"/>
              <a:t>sonuçların kullanıcıya iletilmesi</a:t>
            </a:r>
            <a:r>
              <a:rPr lang="tr-TR" dirty="0" smtClean="0"/>
              <a:t>nde benimsenen </a:t>
            </a:r>
            <a:r>
              <a:rPr lang="tr-TR" dirty="0"/>
              <a:t>yaklaşımlara göre işletim sistemleri;	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sz="2500" i="1" spc="150" dirty="0"/>
              <a:t>Adanmış işlem (</a:t>
            </a:r>
            <a:r>
              <a:rPr lang="tr-TR" sz="2500" spc="150" dirty="0" err="1" smtClean="0"/>
              <a:t>Dedicated</a:t>
            </a:r>
            <a:r>
              <a:rPr lang="tr-TR" sz="2500" spc="150" dirty="0" smtClean="0"/>
              <a:t> </a:t>
            </a:r>
            <a:r>
              <a:rPr lang="tr-TR" sz="2500" spc="150" dirty="0" err="1" smtClean="0"/>
              <a:t>processing</a:t>
            </a:r>
            <a:r>
              <a:rPr lang="tr-TR" sz="2500" spc="150" dirty="0"/>
              <a:t>)</a:t>
            </a:r>
            <a:endParaRPr lang="en-US" sz="2500" spc="15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sz="2500" i="1" spc="150" dirty="0"/>
              <a:t>Toplu İşleme</a:t>
            </a:r>
            <a:r>
              <a:rPr lang="tr-TR" sz="2500" spc="150" dirty="0"/>
              <a:t> (</a:t>
            </a:r>
            <a:r>
              <a:rPr lang="tr-TR" sz="2500" spc="150" dirty="0" err="1"/>
              <a:t>Batch</a:t>
            </a:r>
            <a:r>
              <a:rPr lang="tr-TR" sz="2500" spc="150" dirty="0"/>
              <a:t> </a:t>
            </a:r>
            <a:r>
              <a:rPr lang="tr-TR" sz="2500" spc="150" dirty="0" err="1"/>
              <a:t>processing</a:t>
            </a:r>
            <a:r>
              <a:rPr lang="tr-TR" sz="2500" spc="150" dirty="0"/>
              <a:t>)</a:t>
            </a:r>
            <a:endParaRPr lang="en-US" sz="2500" spc="150" dirty="0"/>
          </a:p>
          <a:p>
            <a:pPr lvl="1" algn="just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tr-TR" sz="2500" i="1" spc="150" dirty="0"/>
              <a:t>Etkileşimli işlem </a:t>
            </a:r>
            <a:r>
              <a:rPr lang="tr-TR" sz="2500" i="1" spc="150" dirty="0" smtClean="0"/>
              <a:t>(</a:t>
            </a:r>
            <a:r>
              <a:rPr lang="tr-TR" sz="2500" spc="150" dirty="0" smtClean="0"/>
              <a:t>Interactive </a:t>
            </a:r>
            <a:r>
              <a:rPr lang="tr-TR" sz="2500" spc="150" dirty="0" err="1" smtClean="0"/>
              <a:t>processing</a:t>
            </a:r>
            <a:r>
              <a:rPr lang="tr-TR" sz="2500" spc="150" dirty="0"/>
              <a:t>)</a:t>
            </a:r>
            <a:endParaRPr lang="en-US" sz="2500" spc="150" dirty="0"/>
          </a:p>
          <a:p>
            <a:pPr marL="0" indent="0" algn="just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tr-TR" dirty="0" smtClean="0"/>
              <a:t>yapan </a:t>
            </a:r>
            <a:r>
              <a:rPr lang="tr-TR" dirty="0"/>
              <a:t>sistemler biçiminde sınıflanmaktadır.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Adanmış İşlem</a:t>
            </a:r>
            <a:r>
              <a:rPr lang="tr-TR" dirty="0"/>
              <a:t> </a:t>
            </a:r>
            <a:r>
              <a:rPr lang="tr-TR" dirty="0" smtClean="0"/>
              <a:t>(</a:t>
            </a:r>
            <a:r>
              <a:rPr lang="tr-TR" dirty="0" err="1" smtClean="0"/>
              <a:t>Dedicated</a:t>
            </a:r>
            <a:r>
              <a:rPr lang="tr-TR" dirty="0" smtClean="0"/>
              <a:t> </a:t>
            </a:r>
            <a:r>
              <a:rPr lang="tr-TR" dirty="0" err="1" smtClean="0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smtClean="0"/>
              <a:t>Adanmış</a:t>
            </a:r>
            <a:r>
              <a:rPr lang="en-US" dirty="0" smtClean="0"/>
              <a:t> (</a:t>
            </a:r>
            <a:r>
              <a:rPr lang="en-US" i="1" dirty="0" smtClean="0"/>
              <a:t>Dedicated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/>
              <a:t>işlem, </a:t>
            </a:r>
            <a:endParaRPr lang="en-US" dirty="0" smtClean="0"/>
          </a:p>
          <a:p>
            <a:pPr lvl="1" algn="just">
              <a:lnSpc>
                <a:spcPct val="150000"/>
              </a:lnSpc>
              <a:spcAft>
                <a:spcPts val="1200"/>
              </a:spcAft>
            </a:pPr>
            <a:r>
              <a:rPr lang="en-US" sz="2600" dirty="0" smtClean="0"/>
              <a:t>B</a:t>
            </a:r>
            <a:r>
              <a:rPr lang="tr-TR" sz="2600" dirty="0" smtClean="0"/>
              <a:t>ilgisayar </a:t>
            </a:r>
            <a:r>
              <a:rPr lang="tr-TR" sz="2600" dirty="0"/>
              <a:t>sisteminin </a:t>
            </a:r>
            <a:r>
              <a:rPr lang="tr-TR" sz="2600" u="sng" dirty="0"/>
              <a:t>belirli bir süre için</a:t>
            </a:r>
            <a:r>
              <a:rPr lang="tr-TR" sz="2600" dirty="0"/>
              <a:t>, </a:t>
            </a:r>
            <a:r>
              <a:rPr lang="tr-TR" sz="2600" b="1" i="1" dirty="0"/>
              <a:t>tümüyle bir kullanıcının </a:t>
            </a:r>
            <a:r>
              <a:rPr lang="tr-TR" sz="2600" b="1" i="1" dirty="0" smtClean="0"/>
              <a:t>hizmetine </a:t>
            </a:r>
            <a:r>
              <a:rPr lang="tr-TR" sz="2600" b="1" i="1" dirty="0"/>
              <a:t>verildiği</a:t>
            </a:r>
            <a:r>
              <a:rPr lang="tr-TR" sz="2600" dirty="0"/>
              <a:t> çalışma türüdür. </a:t>
            </a:r>
            <a:endParaRPr lang="en-US" sz="2600" dirty="0" smtClean="0"/>
          </a:p>
          <a:p>
            <a:pPr lvl="1" algn="just">
              <a:lnSpc>
                <a:spcPct val="150000"/>
              </a:lnSpc>
              <a:spcAft>
                <a:spcPts val="1200"/>
              </a:spcAft>
            </a:pPr>
            <a:r>
              <a:rPr lang="tr-TR" sz="2600" dirty="0" smtClean="0"/>
              <a:t>İlk </a:t>
            </a:r>
            <a:r>
              <a:rPr lang="tr-TR" sz="2600" dirty="0"/>
              <a:t>kuşak bilgisayar sistemlerinde ve yetmişli yılların </a:t>
            </a:r>
            <a:r>
              <a:rPr lang="tr-TR" sz="2600" dirty="0" smtClean="0"/>
              <a:t>minibilgisayarlarında </a:t>
            </a:r>
            <a:r>
              <a:rPr lang="tr-TR" sz="2600" dirty="0"/>
              <a:t>yaygın olarak kullanılmıştır</a:t>
            </a:r>
            <a:r>
              <a:rPr lang="tr-TR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i="1" dirty="0"/>
              <a:t>Toplu İşleme</a:t>
            </a:r>
            <a:r>
              <a:rPr lang="tr-TR" dirty="0"/>
              <a:t> (</a:t>
            </a:r>
            <a:r>
              <a:rPr lang="tr-TR" dirty="0" err="1"/>
              <a:t>Batch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/>
              <a:t>Bir bilgisayar </a:t>
            </a:r>
            <a:r>
              <a:rPr lang="tr-TR" dirty="0" smtClean="0"/>
              <a:t>sisteminde verimi </a:t>
            </a:r>
            <a:r>
              <a:rPr lang="tr-TR" dirty="0"/>
              <a:t>arttıracak en etkin </a:t>
            </a:r>
            <a:r>
              <a:rPr lang="tr-TR" dirty="0" smtClean="0"/>
              <a:t>yol uygulama sürecinin </a:t>
            </a:r>
            <a:r>
              <a:rPr lang="tr-TR" dirty="0"/>
              <a:t>her </a:t>
            </a:r>
            <a:r>
              <a:rPr lang="tr-TR" dirty="0" smtClean="0"/>
              <a:t>adımında </a:t>
            </a:r>
            <a:r>
              <a:rPr lang="tr-TR" b="1" dirty="0"/>
              <a:t>yinelenen</a:t>
            </a:r>
            <a:r>
              <a:rPr lang="tr-TR" dirty="0"/>
              <a:t> hazırlanış ve sunuş evrelerinde harcanan süreleri </a:t>
            </a:r>
            <a:r>
              <a:rPr lang="tr-TR" dirty="0" smtClean="0"/>
              <a:t>kısaltmaktır.</a:t>
            </a:r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Bu da ön gereksinimlerin </a:t>
            </a:r>
            <a:r>
              <a:rPr lang="tr-TR" dirty="0"/>
              <a:t>önceden </a:t>
            </a:r>
            <a:r>
              <a:rPr lang="tr-TR" dirty="0" smtClean="0"/>
              <a:t>planlanıp, düzenlenmesi </a:t>
            </a:r>
            <a:r>
              <a:rPr lang="tr-TR" dirty="0"/>
              <a:t>ve doğrudan insan </a:t>
            </a:r>
            <a:r>
              <a:rPr lang="tr-TR" dirty="0" smtClean="0"/>
              <a:t>etkeninin katılmadığı otomatik bir iş akış mekanizmasının kurulmasıyla gerçekleştirilebilir. </a:t>
            </a:r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Toplu işlem bu ilkelerin uygulandığı ilk çalışma düzenidir.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Toplu İşleme</a:t>
            </a:r>
            <a:r>
              <a:rPr lang="tr-TR" dirty="0"/>
              <a:t> (Batch Processing)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17656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/>
              <a:t>Toplu işlem, bilgisayar sistemlerinin daha verimli kullanılmalarım sağlayarak, </a:t>
            </a:r>
            <a:r>
              <a:rPr lang="tr-TR" u="sng" dirty="0"/>
              <a:t>iş </a:t>
            </a:r>
            <a:r>
              <a:rPr lang="tr-TR" u="sng" dirty="0" smtClean="0"/>
              <a:t>başına </a:t>
            </a:r>
            <a:r>
              <a:rPr lang="tr-TR" u="sng" dirty="0"/>
              <a:t>düşen sistem giderlerinin azalmasına yol açmıştır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Ancak bu olumlu yönünün yanı sıra 2 önemli sakıncası vardır. </a:t>
            </a:r>
          </a:p>
          <a:p>
            <a:pPr lvl="1" algn="just">
              <a:lnSpc>
                <a:spcPct val="125000"/>
              </a:lnSpc>
              <a:spcAft>
                <a:spcPts val="1200"/>
              </a:spcAft>
            </a:pPr>
            <a:r>
              <a:rPr lang="tr-TR" sz="2400" dirty="0" smtClean="0"/>
              <a:t>Bunlardan ilki</a:t>
            </a:r>
            <a:r>
              <a:rPr lang="en-US" sz="2400" dirty="0" smtClean="0"/>
              <a:t>,</a:t>
            </a:r>
            <a:r>
              <a:rPr lang="tr-TR" sz="2400" dirty="0" smtClean="0"/>
              <a:t> iş yönetiminin durgun ve iş denetim dilinin olanakları ile sınırlanmış olmasıdır. Kullanıcı </a:t>
            </a:r>
            <a:r>
              <a:rPr lang="tr-TR" sz="2400" u="sng" dirty="0" smtClean="0"/>
              <a:t>işletimde oluşan hataları çözümlemek için işin sonuçlanıp sonucun kendisine dönmesini beklemek zorundadır</a:t>
            </a:r>
            <a:r>
              <a:rPr lang="tr-TR" sz="2400" dirty="0" smtClean="0"/>
              <a:t>. Yani, işletim kullanıcının tamamen kontrolü dışındadır. </a:t>
            </a:r>
          </a:p>
          <a:p>
            <a:pPr lvl="1" algn="just">
              <a:lnSpc>
                <a:spcPct val="125000"/>
              </a:lnSpc>
              <a:spcAft>
                <a:spcPts val="1200"/>
              </a:spcAft>
            </a:pPr>
            <a:r>
              <a:rPr lang="tr-TR" sz="2400" dirty="0" smtClean="0"/>
              <a:t>İkinci sakınca, çoğu işletim ortamında işler sonuçlanmış olsalar bile çıktıların kullanıcıya ulaşması saatler sürebilmekte</a:t>
            </a:r>
            <a:r>
              <a:rPr lang="en-US" sz="2400" dirty="0" smtClean="0"/>
              <a:t> </a:t>
            </a:r>
            <a:r>
              <a:rPr lang="en-US" sz="2400" dirty="0" err="1" smtClean="0"/>
              <a:t>ve</a:t>
            </a:r>
            <a:r>
              <a:rPr lang="tr-TR" sz="2400" dirty="0" smtClean="0"/>
              <a:t> verimlili</a:t>
            </a:r>
            <a:r>
              <a:rPr lang="en-US" sz="2400" dirty="0" smtClean="0"/>
              <a:t>k</a:t>
            </a:r>
            <a:r>
              <a:rPr lang="tr-TR" sz="2400" dirty="0" smtClean="0"/>
              <a:t> azaltmaktadır.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2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Etkileşimli İşlem (</a:t>
            </a:r>
            <a:r>
              <a:rPr lang="tr-TR" i="1" dirty="0" smtClean="0"/>
              <a:t>Interactive </a:t>
            </a:r>
            <a:r>
              <a:rPr lang="tr-TR" i="1" dirty="0" err="1" smtClean="0"/>
              <a:t>processing</a:t>
            </a:r>
            <a:r>
              <a:rPr lang="tr-TR" i="1" dirty="0" smtClean="0"/>
              <a:t>):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dirty="0" smtClean="0"/>
              <a:t>Etkileşimli işlem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 lvl="1" algn="just">
              <a:lnSpc>
                <a:spcPct val="125000"/>
              </a:lnSpc>
              <a:spcAft>
                <a:spcPts val="1200"/>
              </a:spcAft>
            </a:pPr>
            <a:r>
              <a:rPr lang="tr-TR" sz="2500" dirty="0" smtClean="0"/>
              <a:t>kullanıcılara işlerini anında yönlendirme</a:t>
            </a:r>
            <a:r>
              <a:rPr lang="en-US" sz="2500" dirty="0" smtClean="0"/>
              <a:t>,</a:t>
            </a:r>
            <a:r>
              <a:rPr lang="tr-TR" sz="2500" dirty="0" smtClean="0"/>
              <a:t> </a:t>
            </a:r>
            <a:endParaRPr lang="en-US" sz="2500" dirty="0" smtClean="0"/>
          </a:p>
          <a:p>
            <a:pPr lvl="1" algn="just">
              <a:lnSpc>
                <a:spcPct val="125000"/>
              </a:lnSpc>
              <a:spcAft>
                <a:spcPts val="1200"/>
              </a:spcAft>
            </a:pPr>
            <a:r>
              <a:rPr lang="tr-TR" sz="2500" dirty="0" smtClean="0"/>
              <a:t>sorun anında </a:t>
            </a:r>
            <a:r>
              <a:rPr lang="tr-TR" sz="2500" dirty="0"/>
              <a:t>hızla önlem alma </a:t>
            </a:r>
            <a:endParaRPr lang="en-US" sz="2500" dirty="0" smtClean="0"/>
          </a:p>
          <a:p>
            <a:pPr marL="274320" lvl="1" indent="0" algn="just">
              <a:lnSpc>
                <a:spcPct val="125000"/>
              </a:lnSpc>
              <a:spcAft>
                <a:spcPts val="1200"/>
              </a:spcAft>
              <a:buNone/>
            </a:pPr>
            <a:r>
              <a:rPr lang="tr-TR" sz="2600" dirty="0" smtClean="0">
                <a:solidFill>
                  <a:schemeClr val="tx1"/>
                </a:solidFill>
              </a:rPr>
              <a:t>olanağını sağlayan çalışma türüne verilen addır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</a:pPr>
            <a:r>
              <a:rPr lang="tr-TR" i="1" dirty="0"/>
              <a:t>Zaman paylaşımı</a:t>
            </a:r>
            <a:r>
              <a:rPr lang="tr-TR" dirty="0"/>
              <a:t> </a:t>
            </a:r>
            <a:r>
              <a:rPr lang="tr-TR" dirty="0" smtClean="0"/>
              <a:t>(time </a:t>
            </a:r>
            <a:r>
              <a:rPr lang="tr-TR" dirty="0"/>
              <a:t>sharing</a:t>
            </a:r>
            <a:r>
              <a:rPr lang="tr-TR" dirty="0" smtClean="0"/>
              <a:t>)</a:t>
            </a:r>
            <a:r>
              <a:rPr lang="en-US" dirty="0" smtClean="0"/>
              <a:t>;</a:t>
            </a:r>
            <a:r>
              <a:rPr lang="tr-TR" dirty="0" smtClean="0"/>
              <a:t> «</a:t>
            </a:r>
            <a:r>
              <a:rPr lang="tr-TR" dirty="0" smtClean="0">
                <a:solidFill>
                  <a:srgbClr val="FF0000"/>
                </a:solidFill>
              </a:rPr>
              <a:t>kullanıcılara </a:t>
            </a:r>
            <a:r>
              <a:rPr lang="tr-TR" dirty="0">
                <a:solidFill>
                  <a:srgbClr val="FF0000"/>
                </a:solidFill>
              </a:rPr>
              <a:t>bir bilgisayar sistemini, aynı anda bir­çok kişi kullanmasına karşın tek başına çalışıyormuş izlenimi veren ve bu sistemi bir­çok uygulama/kullanıcı arasında bölüştüren, etkileşimli işlem </a:t>
            </a:r>
            <a:r>
              <a:rPr lang="tr-TR" dirty="0" smtClean="0">
                <a:solidFill>
                  <a:srgbClr val="FF0000"/>
                </a:solidFill>
              </a:rPr>
              <a:t>yaklaşımına</a:t>
            </a:r>
            <a:r>
              <a:rPr lang="tr-TR" dirty="0" smtClean="0"/>
              <a:t>»</a:t>
            </a:r>
            <a:r>
              <a:rPr lang="tr-TR" i="1" dirty="0" smtClean="0"/>
              <a:t> </a:t>
            </a:r>
            <a:r>
              <a:rPr lang="tr-TR" dirty="0"/>
              <a:t>verilen isimlendirmedir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6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Yapılarına Göre </a:t>
            </a:r>
            <a:r>
              <a:rPr lang="tr-TR" dirty="0" smtClean="0"/>
              <a:t>Sınıflama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tr-TR" dirty="0"/>
              <a:t>İşletim sistemlerini gerçekleştirirken benimsenen ilkeler, bu sistemleri sınıflamada kullanılabilecek ölçütlerdir. </a:t>
            </a:r>
            <a:endParaRPr lang="en-US" dirty="0" smtClean="0"/>
          </a:p>
          <a:p>
            <a:pPr algn="just">
              <a:lnSpc>
                <a:spcPct val="120000"/>
              </a:lnSpc>
            </a:pPr>
            <a:r>
              <a:rPr lang="tr-TR" dirty="0" smtClean="0"/>
              <a:t>Örneğin</a:t>
            </a:r>
            <a:r>
              <a:rPr lang="tr-TR" dirty="0"/>
              <a:t>, sistemde </a:t>
            </a:r>
            <a:r>
              <a:rPr lang="tr-TR" b="1" u="sng" dirty="0">
                <a:solidFill>
                  <a:srgbClr val="FF0000"/>
                </a:solidFill>
              </a:rPr>
              <a:t>görevler arası zaman uyumunda </a:t>
            </a:r>
            <a:r>
              <a:rPr lang="tr-TR" b="1" u="sng" dirty="0" smtClean="0">
                <a:solidFill>
                  <a:srgbClr val="FF0000"/>
                </a:solidFill>
              </a:rPr>
              <a:t>uygulanan </a:t>
            </a:r>
            <a:r>
              <a:rPr lang="tr-TR" b="1" u="sng" dirty="0">
                <a:solidFill>
                  <a:srgbClr val="FF0000"/>
                </a:solidFill>
              </a:rPr>
              <a:t>yaklaşımlara göre</a:t>
            </a:r>
            <a:r>
              <a:rPr lang="tr-TR" dirty="0"/>
              <a:t>, işletim sistemlerini yapılarına göre iki grupta toplanabilir:</a:t>
            </a:r>
            <a:endParaRPr lang="en-US" dirty="0"/>
          </a:p>
          <a:p>
            <a:pPr marL="971550" lvl="1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tr-TR" dirty="0" smtClean="0"/>
              <a:t>İletiye </a:t>
            </a:r>
            <a:r>
              <a:rPr lang="tr-TR" dirty="0"/>
              <a:t>dayalı sistemler (</a:t>
            </a:r>
            <a:r>
              <a:rPr lang="tr-TR" i="1" dirty="0" err="1"/>
              <a:t>message</a:t>
            </a:r>
            <a:r>
              <a:rPr lang="tr-TR" i="1" dirty="0"/>
              <a:t> </a:t>
            </a:r>
            <a:r>
              <a:rPr lang="tr-TR" i="1" dirty="0" err="1"/>
              <a:t>oriented</a:t>
            </a:r>
            <a:r>
              <a:rPr lang="tr-TR" i="1" dirty="0"/>
              <a:t> </a:t>
            </a:r>
            <a:r>
              <a:rPr lang="tr-TR" i="1" dirty="0" err="1"/>
              <a:t>systems</a:t>
            </a:r>
            <a:r>
              <a:rPr lang="tr-TR" i="1" dirty="0"/>
              <a:t>)</a:t>
            </a:r>
            <a:endParaRPr lang="en-US" dirty="0"/>
          </a:p>
          <a:p>
            <a:pPr marL="971550" lvl="1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tr-TR" dirty="0" smtClean="0"/>
              <a:t>Yordam </a:t>
            </a:r>
            <a:r>
              <a:rPr lang="tr-TR" dirty="0"/>
              <a:t>çağırmaya dayalı sistemler</a:t>
            </a:r>
            <a:r>
              <a:rPr lang="tr-TR" i="1" dirty="0"/>
              <a:t> (</a:t>
            </a:r>
            <a:r>
              <a:rPr lang="tr-TR" i="1" dirty="0" err="1"/>
              <a:t>procedure</a:t>
            </a:r>
            <a:r>
              <a:rPr lang="tr-TR" i="1" dirty="0"/>
              <a:t> </a:t>
            </a:r>
            <a:r>
              <a:rPr lang="tr-TR" i="1" dirty="0" err="1"/>
              <a:t>oriented</a:t>
            </a:r>
            <a:r>
              <a:rPr lang="tr-TR" i="1" dirty="0"/>
              <a:t> </a:t>
            </a:r>
            <a:r>
              <a:rPr lang="tr-TR" i="1" dirty="0" err="1"/>
              <a:t>systems</a:t>
            </a:r>
            <a:r>
              <a:rPr lang="tr-TR" i="1" dirty="0"/>
              <a:t>)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tr-TR" dirty="0"/>
              <a:t>Bunun dışında sistemde temel birim varsayılan öğeler üzerinde (örneğin görev, iş, dos­ya, program vb.) yapılan işlemler de, ayırıcı etken sayılmaktadır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Diğer</a:t>
            </a:r>
            <a:r>
              <a:rPr lang="tr-TR" dirty="0" smtClean="0"/>
              <a:t> Sınıflama</a:t>
            </a:r>
            <a:r>
              <a:rPr lang="en-US" dirty="0" smtClean="0"/>
              <a:t> </a:t>
            </a:r>
            <a:r>
              <a:rPr lang="en-US" dirty="0" err="1" smtClean="0"/>
              <a:t>Yaklaşımları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Kullanıcı sayısına </a:t>
            </a:r>
            <a:r>
              <a:rPr lang="tr-TR" dirty="0" smtClean="0"/>
              <a:t>göre</a:t>
            </a:r>
            <a:r>
              <a:rPr lang="en-US" dirty="0" smtClean="0"/>
              <a:t>;</a:t>
            </a:r>
          </a:p>
          <a:p>
            <a:pPr lvl="1"/>
            <a:r>
              <a:rPr lang="tr-TR" dirty="0" smtClean="0"/>
              <a:t>tek-kullanıcılı </a:t>
            </a:r>
            <a:r>
              <a:rPr lang="tr-TR" dirty="0"/>
              <a:t>ve çok-kullanıcılı;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K</a:t>
            </a:r>
            <a:r>
              <a:rPr lang="tr-TR" dirty="0" smtClean="0"/>
              <a:t>ullanım </a:t>
            </a:r>
            <a:r>
              <a:rPr lang="tr-TR" dirty="0"/>
              <a:t>amacına yönelik </a:t>
            </a:r>
            <a:r>
              <a:rPr lang="tr-TR" dirty="0" smtClean="0"/>
              <a:t>olarak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 lvl="1"/>
            <a:r>
              <a:rPr lang="tr-TR" dirty="0" smtClean="0"/>
              <a:t>genel </a:t>
            </a:r>
            <a:r>
              <a:rPr lang="tr-TR" dirty="0"/>
              <a:t>amaçlı ve özel amaçlı;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P</a:t>
            </a:r>
            <a:r>
              <a:rPr lang="tr-TR" dirty="0" smtClean="0"/>
              <a:t>roses </a:t>
            </a:r>
            <a:r>
              <a:rPr lang="tr-TR" dirty="0"/>
              <a:t>işleme </a:t>
            </a:r>
            <a:r>
              <a:rPr lang="tr-TR" dirty="0" smtClean="0"/>
              <a:t>şekline göre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</a:p>
          <a:p>
            <a:pPr lvl="1"/>
            <a:r>
              <a:rPr lang="tr-TR" dirty="0" smtClean="0"/>
              <a:t>tek </a:t>
            </a:r>
            <a:r>
              <a:rPr lang="tr-TR" dirty="0"/>
              <a:t>prosesli</a:t>
            </a:r>
            <a:r>
              <a:rPr lang="tr-TR" i="1" dirty="0"/>
              <a:t> </a:t>
            </a:r>
            <a:r>
              <a:rPr lang="tr-TR" i="1" dirty="0" smtClean="0"/>
              <a:t>(</a:t>
            </a:r>
            <a:r>
              <a:rPr lang="tr-TR" i="1" dirty="0" err="1" smtClean="0"/>
              <a:t>single</a:t>
            </a:r>
            <a:r>
              <a:rPr lang="tr-TR" i="1" dirty="0" smtClean="0"/>
              <a:t> </a:t>
            </a:r>
            <a:r>
              <a:rPr lang="tr-TR" i="1" dirty="0" err="1" smtClean="0"/>
              <a:t>prosessing</a:t>
            </a:r>
            <a:r>
              <a:rPr lang="tr-TR" i="1" dirty="0"/>
              <a:t>),</a:t>
            </a:r>
            <a:r>
              <a:rPr lang="tr-TR" dirty="0"/>
              <a:t> </a:t>
            </a:r>
            <a:endParaRPr lang="tr-TR" dirty="0" smtClean="0"/>
          </a:p>
          <a:p>
            <a:pPr lvl="1"/>
            <a:r>
              <a:rPr lang="tr-TR" dirty="0" smtClean="0"/>
              <a:t>çok prosesli  </a:t>
            </a:r>
            <a:r>
              <a:rPr lang="tr-TR" dirty="0"/>
              <a:t>(</a:t>
            </a:r>
            <a:r>
              <a:rPr lang="tr-TR" i="1" dirty="0" err="1"/>
              <a:t>multi</a:t>
            </a:r>
            <a:r>
              <a:rPr lang="tr-TR" i="1" dirty="0"/>
              <a:t> </a:t>
            </a:r>
            <a:r>
              <a:rPr lang="tr-TR" i="1" dirty="0" err="1"/>
              <a:t>prosessing</a:t>
            </a:r>
            <a:r>
              <a:rPr lang="tr-TR" dirty="0"/>
              <a:t>); </a:t>
            </a:r>
            <a:endParaRPr lang="tr-TR" dirty="0" smtClean="0"/>
          </a:p>
          <a:p>
            <a:pPr lvl="1"/>
            <a:r>
              <a:rPr lang="tr-TR" dirty="0" smtClean="0"/>
              <a:t>zamana </a:t>
            </a:r>
            <a:r>
              <a:rPr lang="tr-TR" dirty="0"/>
              <a:t>duyarlılığı açısından gerçek za­manlı (</a:t>
            </a:r>
            <a:r>
              <a:rPr lang="tr-TR" i="1" dirty="0" err="1"/>
              <a:t>real</a:t>
            </a:r>
            <a:r>
              <a:rPr lang="tr-TR" i="1" dirty="0"/>
              <a:t> time</a:t>
            </a:r>
            <a:r>
              <a:rPr lang="tr-TR" dirty="0"/>
              <a:t>) ve </a:t>
            </a:r>
            <a:endParaRPr lang="tr-TR" dirty="0" smtClean="0"/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olmayan işletim sistemi olarak sınıflanabilir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80" y="1250930"/>
            <a:ext cx="9696450" cy="48958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n-US" dirty="0" smtClean="0"/>
              <a:t>B</a:t>
            </a:r>
            <a:r>
              <a:rPr lang="tr-TR" dirty="0" smtClean="0"/>
              <a:t>ilgisayar sisteminin genel olarak dört ayrı bileşeni </a:t>
            </a:r>
            <a:r>
              <a:rPr lang="en-US" dirty="0" smtClean="0"/>
              <a:t>v</a:t>
            </a:r>
            <a:r>
              <a:rPr lang="tr-TR" dirty="0" smtClean="0"/>
              <a:t>ardır:</a:t>
            </a:r>
            <a:endParaRPr lang="en-US" dirty="0" smtClean="0"/>
          </a:p>
          <a:p>
            <a:pPr marL="914400" lvl="1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tr-TR" sz="2800" dirty="0"/>
              <a:t>Donanım (işlemci, bellek, saklama birimleri, G/Ç </a:t>
            </a:r>
            <a:r>
              <a:rPr lang="tr-TR" sz="2800" dirty="0" smtClean="0"/>
              <a:t>birimleri</a:t>
            </a:r>
            <a:r>
              <a:rPr lang="tr-TR" sz="2800" dirty="0"/>
              <a:t>)</a:t>
            </a:r>
            <a:endParaRPr lang="en-US" sz="2800" dirty="0"/>
          </a:p>
          <a:p>
            <a:pPr marL="914400" lvl="1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tr-TR" sz="2800" dirty="0"/>
              <a:t>İşletim sistemi </a:t>
            </a:r>
            <a:endParaRPr lang="tr-TR" sz="2800" dirty="0" smtClean="0"/>
          </a:p>
          <a:p>
            <a:pPr marL="914400" lvl="1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tr-TR" sz="2800" dirty="0" smtClean="0"/>
              <a:t>Uygulama programları ve</a:t>
            </a:r>
          </a:p>
          <a:p>
            <a:pPr marL="914400" lvl="1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en-US" sz="2800" dirty="0" err="1" smtClean="0"/>
              <a:t>Kullanıcılar</a:t>
            </a:r>
            <a:endParaRPr lang="tr-TR" dirty="0" smtClean="0"/>
          </a:p>
          <a:p>
            <a:pPr algn="just">
              <a:lnSpc>
                <a:spcPct val="125000"/>
              </a:lnSpc>
            </a:pPr>
            <a:r>
              <a:rPr lang="en-US" dirty="0" err="1" smtClean="0"/>
              <a:t>İşletim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, </a:t>
            </a:r>
            <a:r>
              <a:rPr lang="en-US" dirty="0" err="1" smtClean="0"/>
              <a:t>kullanıcı</a:t>
            </a:r>
            <a:r>
              <a:rPr lang="en-US" dirty="0" smtClean="0"/>
              <a:t> </a:t>
            </a:r>
            <a:r>
              <a:rPr lang="en-US" dirty="0" err="1" smtClean="0"/>
              <a:t>açısından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err="1" smtClean="0"/>
              <a:t>arayüzden</a:t>
            </a:r>
            <a:r>
              <a:rPr lang="en-US" dirty="0" smtClean="0"/>
              <a:t> </a:t>
            </a:r>
            <a:r>
              <a:rPr lang="en-US" dirty="0" err="1" smtClean="0"/>
              <a:t>oluşur</a:t>
            </a:r>
            <a:r>
              <a:rPr lang="en-US" dirty="0" smtClean="0"/>
              <a:t>;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kullanıcılara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programları</a:t>
            </a:r>
            <a:r>
              <a:rPr lang="en-US" dirty="0" smtClean="0"/>
              <a:t> </a:t>
            </a:r>
            <a:r>
              <a:rPr lang="en-US" dirty="0" err="1" smtClean="0"/>
              <a:t>çalıştırma</a:t>
            </a:r>
            <a:r>
              <a:rPr lang="en-US" dirty="0" smtClean="0"/>
              <a:t>, </a:t>
            </a:r>
            <a:r>
              <a:rPr lang="en-US" dirty="0" err="1" smtClean="0"/>
              <a:t>etkileşimde</a:t>
            </a:r>
            <a:r>
              <a:rPr lang="en-US" dirty="0" smtClean="0"/>
              <a:t> </a:t>
            </a:r>
            <a:r>
              <a:rPr lang="en-US" dirty="0" err="1" smtClean="0"/>
              <a:t>bulunma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sonuçları</a:t>
            </a:r>
            <a:r>
              <a:rPr lang="en-US" dirty="0" smtClean="0"/>
              <a:t> </a:t>
            </a:r>
            <a:r>
              <a:rPr lang="en-US" dirty="0" err="1" smtClean="0"/>
              <a:t>görme</a:t>
            </a:r>
            <a:r>
              <a:rPr lang="en-US" dirty="0" smtClean="0"/>
              <a:t> </a:t>
            </a:r>
            <a:r>
              <a:rPr lang="en-US" dirty="0" err="1" smtClean="0"/>
              <a:t>imkanı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r>
              <a:rPr lang="en-US" dirty="0" smtClean="0"/>
              <a:t>. </a:t>
            </a:r>
            <a:endParaRPr lang="tr-TR" dirty="0" smtClean="0"/>
          </a:p>
        </p:txBody>
      </p:sp>
      <p:pic>
        <p:nvPicPr>
          <p:cNvPr id="4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704" y="2393569"/>
            <a:ext cx="2576945" cy="184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Bir </a:t>
            </a:r>
            <a:r>
              <a:rPr lang="tr-TR" dirty="0" smtClean="0"/>
              <a:t>işletim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tr-TR" dirty="0" smtClean="0"/>
              <a:t> </a:t>
            </a:r>
            <a:r>
              <a:rPr lang="tr-TR" dirty="0"/>
              <a:t>birden çok sınıflamaya girebilmektedir.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Örneğin</a:t>
            </a:r>
            <a:r>
              <a:rPr lang="en-US" dirty="0" smtClean="0"/>
              <a:t>;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b="1" dirty="0" smtClean="0">
                <a:solidFill>
                  <a:srgbClr val="FF0000"/>
                </a:solidFill>
              </a:rPr>
              <a:t>DOS</a:t>
            </a:r>
            <a:r>
              <a:rPr lang="tr-TR" sz="2600" dirty="0"/>
              <a:t>, </a:t>
            </a:r>
            <a:r>
              <a:rPr lang="tr-TR" sz="2600" u="sng" dirty="0"/>
              <a:t>genel amaçlı</a:t>
            </a:r>
            <a:r>
              <a:rPr lang="tr-TR" sz="2600" dirty="0"/>
              <a:t>, </a:t>
            </a:r>
            <a:r>
              <a:rPr lang="tr-TR" sz="2600" u="sng" dirty="0"/>
              <a:t>tek kullanıcılı</a:t>
            </a:r>
            <a:r>
              <a:rPr lang="tr-TR" sz="2600" dirty="0"/>
              <a:t>, </a:t>
            </a:r>
            <a:r>
              <a:rPr lang="tr-TR" sz="2600" u="sng" dirty="0" smtClean="0"/>
              <a:t>tek prosesli</a:t>
            </a:r>
            <a:r>
              <a:rPr lang="tr-TR" sz="2600" dirty="0" smtClean="0"/>
              <a:t> </a:t>
            </a:r>
            <a:r>
              <a:rPr lang="tr-TR" sz="2600" dirty="0"/>
              <a:t>ve </a:t>
            </a:r>
            <a:r>
              <a:rPr lang="tr-TR" sz="2600" u="sng" dirty="0"/>
              <a:t>gerçek zamanlı olmayan</a:t>
            </a:r>
            <a:r>
              <a:rPr lang="tr-TR" sz="2600" dirty="0"/>
              <a:t> bir </a:t>
            </a:r>
            <a:r>
              <a:rPr lang="tr-TR" sz="2600" dirty="0" smtClean="0"/>
              <a:t>işletim sistemi </a:t>
            </a:r>
            <a:r>
              <a:rPr lang="tr-TR" sz="2600" dirty="0" smtClean="0"/>
              <a:t>iken</a:t>
            </a:r>
            <a:r>
              <a:rPr lang="en-US" sz="2600" dirty="0" smtClean="0"/>
              <a:t>,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b="1" dirty="0" smtClean="0">
                <a:solidFill>
                  <a:srgbClr val="FF0000"/>
                </a:solidFill>
              </a:rPr>
              <a:t>Unix</a:t>
            </a:r>
            <a:r>
              <a:rPr lang="tr-TR" sz="2600" dirty="0" smtClean="0"/>
              <a:t> </a:t>
            </a:r>
            <a:r>
              <a:rPr lang="tr-TR" sz="2600" dirty="0" smtClean="0"/>
              <a:t>yine </a:t>
            </a:r>
            <a:r>
              <a:rPr lang="tr-TR" sz="2600" u="sng" dirty="0" smtClean="0"/>
              <a:t>genel </a:t>
            </a:r>
            <a:r>
              <a:rPr lang="tr-TR" sz="2600" u="sng" dirty="0"/>
              <a:t>amaçlı</a:t>
            </a:r>
            <a:r>
              <a:rPr lang="tr-TR" sz="2600" dirty="0"/>
              <a:t>, ancak, </a:t>
            </a:r>
            <a:r>
              <a:rPr lang="tr-TR" sz="2600" u="sng" dirty="0"/>
              <a:t>çok kullanıcılı</a:t>
            </a:r>
            <a:r>
              <a:rPr lang="tr-TR" sz="2600" dirty="0"/>
              <a:t>, </a:t>
            </a:r>
            <a:r>
              <a:rPr lang="tr-TR" sz="2600" u="sng" dirty="0"/>
              <a:t>çoklu prosesli</a:t>
            </a:r>
            <a:r>
              <a:rPr lang="tr-TR" sz="2600" dirty="0"/>
              <a:t> ve </a:t>
            </a:r>
            <a:r>
              <a:rPr lang="tr-TR" sz="2600" u="sng" dirty="0"/>
              <a:t>gerçek </a:t>
            </a:r>
            <a:r>
              <a:rPr lang="tr-TR" sz="2600" u="sng" dirty="0" smtClean="0"/>
              <a:t>zamanlı</a:t>
            </a:r>
            <a:r>
              <a:rPr lang="tr-TR" sz="2600" dirty="0" smtClean="0"/>
              <a:t> işletim </a:t>
            </a:r>
            <a:r>
              <a:rPr lang="tr-TR" sz="2600" dirty="0"/>
              <a:t>sistemidir</a:t>
            </a:r>
            <a:r>
              <a:rPr lang="tr-TR" sz="2600" dirty="0" smtClean="0"/>
              <a:t>.</a:t>
            </a:r>
            <a:endParaRPr lang="tr-TR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b="1" dirty="0"/>
              <a:t>Çok kullanıcılı sistemlerde</a:t>
            </a:r>
            <a:r>
              <a:rPr lang="tr-TR" dirty="0"/>
              <a:t>, </a:t>
            </a:r>
            <a:r>
              <a:rPr lang="en-US" dirty="0" err="1"/>
              <a:t>önceki</a:t>
            </a:r>
            <a:r>
              <a:rPr lang="tr-TR" dirty="0"/>
              <a:t> şekilde görüldüğü gibi bir </a:t>
            </a:r>
            <a:r>
              <a:rPr lang="tr-TR" u="sng" dirty="0"/>
              <a:t>ana sistem</a:t>
            </a:r>
            <a:r>
              <a:rPr lang="tr-TR" dirty="0"/>
              <a:t> olur; </a:t>
            </a:r>
            <a:r>
              <a:rPr lang="tr-TR" u="sng" dirty="0"/>
              <a:t>ter­minal</a:t>
            </a:r>
            <a:r>
              <a:rPr lang="tr-TR" dirty="0"/>
              <a:t> olarak adlandırılan ve aslında klavye ve monitörden oluşan bir erişim birimi bağlanır.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b="1" dirty="0" smtClean="0"/>
              <a:t>Kullanıcılar</a:t>
            </a:r>
            <a:r>
              <a:rPr lang="tr-TR" dirty="0" smtClean="0"/>
              <a:t>, ana sistemi kendilerine tanınan </a:t>
            </a:r>
            <a:r>
              <a:rPr lang="tr-TR" u="sng" dirty="0" smtClean="0"/>
              <a:t>erişim hakları çerçevesinde zaman paylaşımı ilkesine</a:t>
            </a:r>
            <a:r>
              <a:rPr lang="tr-TR" dirty="0" smtClean="0"/>
              <a:t> göre kullanırlar.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Ana sisteme bağlanan kullanıcıların sayısı ve­ya kullanıcıların başlattıkları program sayısı </a:t>
            </a:r>
            <a:r>
              <a:rPr lang="tr-TR" u="sng" dirty="0" smtClean="0"/>
              <a:t>arttıkça</a:t>
            </a:r>
            <a:r>
              <a:rPr lang="tr-TR" dirty="0" smtClean="0"/>
              <a:t> paylaşımda ayrılan zaman miktarı </a:t>
            </a:r>
            <a:r>
              <a:rPr lang="tr-TR" u="sng" dirty="0" smtClean="0"/>
              <a:t>azalır</a:t>
            </a:r>
            <a:r>
              <a:rPr lang="tr-TR" dirty="0" smtClean="0"/>
              <a:t>.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Diğer bilgisayarlar üzerinden de ana sisteme bir terminal bağlantı yapılır</a:t>
            </a:r>
            <a:r>
              <a:rPr lang="tr-TR" dirty="0" smtClean="0"/>
              <a:t>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 İşletim Sistemi Yapısı/Mimarisi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tr-TR" dirty="0"/>
              <a:t>İşletim </a:t>
            </a:r>
            <a:r>
              <a:rPr lang="tr-TR" dirty="0" smtClean="0"/>
              <a:t>sistemi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bilgisayarın donanımsal ve yazılımsal kaynaklarıyla sıkı sıkıya bağlıdır; </a:t>
            </a:r>
            <a:endParaRPr lang="en-US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dirty="0" smtClean="0"/>
              <a:t>B</a:t>
            </a:r>
            <a:r>
              <a:rPr lang="tr-TR" dirty="0" smtClean="0"/>
              <a:t>ir </a:t>
            </a:r>
            <a:r>
              <a:rPr lang="tr-TR" dirty="0"/>
              <a:t>yandan </a:t>
            </a:r>
            <a:r>
              <a:rPr lang="tr-TR" b="1" dirty="0"/>
              <a:t>kaynakları adil bir şekilde kullandırırken</a:t>
            </a:r>
            <a:r>
              <a:rPr lang="tr-TR" dirty="0"/>
              <a:t>, </a:t>
            </a:r>
            <a:endParaRPr lang="en-US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dirty="0" smtClean="0"/>
              <a:t>B</a:t>
            </a:r>
            <a:r>
              <a:rPr lang="tr-TR" dirty="0" smtClean="0"/>
              <a:t>ir </a:t>
            </a:r>
            <a:r>
              <a:rPr lang="tr-TR" dirty="0"/>
              <a:t>yandan da, </a:t>
            </a:r>
            <a:r>
              <a:rPr lang="tr-TR" b="1" dirty="0"/>
              <a:t>işlevini yerine </a:t>
            </a:r>
            <a:r>
              <a:rPr lang="tr-TR" b="1" dirty="0" smtClean="0"/>
              <a:t>getirebilmesi </a:t>
            </a:r>
            <a:r>
              <a:rPr lang="tr-TR" b="1" dirty="0"/>
              <a:t>için o kaynakları kendisi kullanılır</a:t>
            </a:r>
            <a:r>
              <a:rPr lang="tr-TR" dirty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6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Yapısı/Mimarisi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dirty="0" smtClean="0"/>
              <a:t>En genel olarak bir işletim sistemi </a:t>
            </a:r>
            <a:r>
              <a:rPr lang="tr-TR" u="sng" dirty="0" smtClean="0"/>
              <a:t>yapısında</a:t>
            </a:r>
            <a:r>
              <a:rPr lang="tr-TR" dirty="0" smtClean="0"/>
              <a:t> aşağıda listelenen birimler vardır:</a:t>
            </a:r>
            <a:endParaRPr lang="en-US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/>
              <a:t>donanım ve çevre birimler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bellek </a:t>
            </a:r>
            <a:r>
              <a:rPr lang="tr-TR" sz="2500" dirty="0"/>
              <a:t>yönetim birimi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dosya </a:t>
            </a:r>
            <a:r>
              <a:rPr lang="tr-TR" sz="2500" dirty="0"/>
              <a:t>ve G/Ç yönetim birimi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çekirdek </a:t>
            </a:r>
            <a:r>
              <a:rPr lang="tr-TR" sz="2500" dirty="0"/>
              <a:t>katman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sistem </a:t>
            </a:r>
            <a:r>
              <a:rPr lang="tr-TR" sz="2500" dirty="0"/>
              <a:t>çağrıları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kullanıcı </a:t>
            </a:r>
            <a:r>
              <a:rPr lang="tr-TR" sz="2500" dirty="0" err="1"/>
              <a:t>arayüzü</a:t>
            </a:r>
            <a:r>
              <a:rPr lang="tr-TR" sz="2500" dirty="0"/>
              <a:t> </a:t>
            </a:r>
            <a:endParaRPr lang="tr-TR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</a:pPr>
            <a:r>
              <a:rPr lang="tr-TR" sz="2500" dirty="0" smtClean="0"/>
              <a:t>uygulama </a:t>
            </a:r>
            <a:r>
              <a:rPr lang="tr-TR" sz="2500" dirty="0" smtClean="0"/>
              <a:t>programları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0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 </a:t>
            </a:r>
            <a:r>
              <a:rPr lang="tr-TR" dirty="0" smtClean="0"/>
              <a:t>Paylaşımı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33975"/>
          </a:xfrm>
        </p:spPr>
        <p:txBody>
          <a:bodyPr>
            <a:noAutofit/>
          </a:bodyPr>
          <a:lstStyle/>
          <a:p>
            <a:pPr algn="just">
              <a:lnSpc>
                <a:spcPct val="124000"/>
              </a:lnSpc>
            </a:pPr>
            <a:r>
              <a:rPr lang="en-US" dirty="0" smtClean="0"/>
              <a:t>K</a:t>
            </a:r>
            <a:r>
              <a:rPr lang="tr-TR" dirty="0" smtClean="0"/>
              <a:t>aynaklar</a:t>
            </a:r>
            <a:r>
              <a:rPr lang="tr-TR" dirty="0"/>
              <a:t>, </a:t>
            </a:r>
            <a:r>
              <a:rPr lang="tr-TR" dirty="0" smtClean="0"/>
              <a:t>çoğu zaman tek bir kullanıcı tarafından </a:t>
            </a:r>
            <a:r>
              <a:rPr lang="tr-TR" dirty="0"/>
              <a:t>tümüyle </a:t>
            </a:r>
            <a:r>
              <a:rPr lang="tr-TR" dirty="0" smtClean="0"/>
              <a:t>tüketilemez. </a:t>
            </a:r>
          </a:p>
          <a:p>
            <a:pPr lvl="1" algn="just">
              <a:lnSpc>
                <a:spcPct val="124000"/>
              </a:lnSpc>
            </a:pPr>
            <a:r>
              <a:rPr lang="tr-TR" sz="2400" dirty="0" smtClean="0"/>
              <a:t>Boşta kalan </a:t>
            </a:r>
            <a:r>
              <a:rPr lang="tr-TR" sz="2400" dirty="0" smtClean="0"/>
              <a:t>kaynaklar</a:t>
            </a:r>
            <a:r>
              <a:rPr lang="tr-TR" sz="2400" dirty="0"/>
              <a:t>, </a:t>
            </a:r>
            <a:r>
              <a:rPr lang="tr-TR" sz="2400" dirty="0" smtClean="0"/>
              <a:t>sistemin </a:t>
            </a:r>
            <a:r>
              <a:rPr lang="tr-TR" sz="2400" dirty="0" smtClean="0"/>
              <a:t>verimini dü­şürdü</a:t>
            </a:r>
            <a:r>
              <a:rPr lang="en-US" sz="2400" dirty="0" err="1"/>
              <a:t>g</a:t>
            </a:r>
            <a:r>
              <a:rPr lang="en-US" sz="2400" dirty="0" err="1" smtClean="0"/>
              <a:t>ü</a:t>
            </a:r>
            <a:r>
              <a:rPr lang="en-US" sz="2400" dirty="0" smtClean="0"/>
              <a:t> </a:t>
            </a:r>
            <a:r>
              <a:rPr lang="en-US" sz="2400" dirty="0" err="1" smtClean="0"/>
              <a:t>için</a:t>
            </a:r>
            <a:r>
              <a:rPr lang="en-US" sz="2400" dirty="0" smtClean="0"/>
              <a:t>, </a:t>
            </a:r>
            <a:r>
              <a:rPr lang="tr-TR" sz="2400" u="sng" dirty="0" smtClean="0"/>
              <a:t>eşzamanlı </a:t>
            </a:r>
            <a:r>
              <a:rPr lang="tr-TR" sz="2400" u="sng" dirty="0"/>
              <a:t>çalışacak başka kullanıcıların hizmetine </a:t>
            </a:r>
            <a:r>
              <a:rPr lang="en-US" sz="2400" u="sng" dirty="0" err="1" smtClean="0"/>
              <a:t>verilmesi</a:t>
            </a:r>
            <a:r>
              <a:rPr lang="tr-TR" sz="2400" dirty="0" smtClean="0"/>
              <a:t>, </a:t>
            </a:r>
            <a:r>
              <a:rPr lang="tr-TR" sz="2400" dirty="0"/>
              <a:t>sistem </a:t>
            </a:r>
            <a:r>
              <a:rPr lang="tr-TR" sz="2400" dirty="0" smtClean="0"/>
              <a:t>yapımcılarının </a:t>
            </a:r>
            <a:r>
              <a:rPr lang="tr-TR" sz="2400" dirty="0"/>
              <a:t>çözmesi </a:t>
            </a:r>
            <a:r>
              <a:rPr lang="tr-TR" sz="2400" dirty="0" smtClean="0"/>
              <a:t>gerek başlıca </a:t>
            </a:r>
            <a:r>
              <a:rPr lang="tr-TR" sz="2400" dirty="0"/>
              <a:t>sorunlardan biri olmuştur. </a:t>
            </a:r>
            <a:endParaRPr lang="en-US" sz="2400" dirty="0" smtClean="0"/>
          </a:p>
          <a:p>
            <a:pPr lvl="1" algn="just">
              <a:lnSpc>
                <a:spcPct val="124000"/>
              </a:lnSpc>
            </a:pPr>
            <a:r>
              <a:rPr lang="tr-TR" sz="2400" dirty="0"/>
              <a:t>Bilgisayar sistemlerindeki kaynak paylaşım sorunu, </a:t>
            </a:r>
            <a:r>
              <a:rPr lang="tr-TR" sz="2400" u="sng" dirty="0"/>
              <a:t>ekonomik gerekçeler kadar uygulamanın zorunlu kıldığı nedenlere</a:t>
            </a:r>
            <a:r>
              <a:rPr lang="tr-TR" sz="2400" dirty="0"/>
              <a:t> de dayanmakladır. </a:t>
            </a:r>
          </a:p>
          <a:p>
            <a:pPr lvl="1" algn="just">
              <a:lnSpc>
                <a:spcPct val="124000"/>
              </a:lnSpc>
            </a:pPr>
            <a:r>
              <a:rPr lang="tr-TR" sz="2400" dirty="0" smtClean="0"/>
              <a:t>Örneğin</a:t>
            </a:r>
            <a:r>
              <a:rPr lang="en-US" sz="2400" dirty="0" smtClean="0"/>
              <a:t>,</a:t>
            </a:r>
            <a:r>
              <a:rPr lang="tr-TR" sz="2400" dirty="0" smtClean="0"/>
              <a:t> </a:t>
            </a:r>
            <a:r>
              <a:rPr lang="tr-TR" sz="2400" dirty="0"/>
              <a:t>rezervasyon, stok denetimi, banka hesaplan vb. uygulamalarda, birçok kullanıcının ortak bir veritabanını bölüşmesi gereklidir. </a:t>
            </a:r>
          </a:p>
          <a:p>
            <a:pPr lvl="1" algn="just">
              <a:lnSpc>
                <a:spcPct val="124000"/>
              </a:lnSpc>
            </a:pPr>
            <a:r>
              <a:rPr lang="en-US" sz="2400" dirty="0"/>
              <a:t>E</a:t>
            </a:r>
            <a:r>
              <a:rPr lang="tr-TR" sz="2400" dirty="0" smtClean="0"/>
              <a:t>şzamanlı işlevlerin </a:t>
            </a:r>
            <a:r>
              <a:rPr lang="tr-TR" sz="2400" dirty="0"/>
              <a:t>birlikte yürütülmesi ge­reken uygulamalarda ise </a:t>
            </a:r>
            <a:r>
              <a:rPr lang="en-US" sz="2400" dirty="0" err="1" smtClean="0"/>
              <a:t>kaynaklar</a:t>
            </a:r>
            <a:r>
              <a:rPr lang="tr-TR" sz="2400" dirty="0" smtClean="0"/>
              <a:t>, </a:t>
            </a:r>
            <a:r>
              <a:rPr lang="tr-TR" sz="2400" dirty="0"/>
              <a:t>paralel çalışan bağımlı/bağımsız birçok görev arasında paylaşılır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4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i="1" dirty="0"/>
              <a:t>İş </a:t>
            </a:r>
            <a:r>
              <a:rPr lang="tr-TR" i="1" dirty="0" smtClean="0"/>
              <a:t>(</a:t>
            </a:r>
            <a:r>
              <a:rPr lang="tr-TR" dirty="0" err="1" smtClean="0"/>
              <a:t>Job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u="sng" dirty="0"/>
              <a:t>Bağımsız bir bütün olarak gerçekleştirilmesi </a:t>
            </a:r>
            <a:r>
              <a:rPr lang="tr-TR" u="sng" dirty="0" smtClean="0"/>
              <a:t>istenen</a:t>
            </a:r>
            <a:r>
              <a:rPr lang="en-US" dirty="0" smtClean="0"/>
              <a:t>,</a:t>
            </a:r>
            <a:r>
              <a:rPr lang="tr-TR" dirty="0" smtClean="0"/>
              <a:t> </a:t>
            </a:r>
            <a:r>
              <a:rPr lang="tr-TR" dirty="0"/>
              <a:t>işletim sisteminin de </a:t>
            </a:r>
            <a:r>
              <a:rPr lang="tr-TR" u="sng" dirty="0"/>
              <a:t>diğerleriyle </a:t>
            </a:r>
            <a:r>
              <a:rPr lang="tr-TR" u="sng" dirty="0" smtClean="0"/>
              <a:t>ilişkilendirmeden </a:t>
            </a:r>
            <a:r>
              <a:rPr lang="tr-TR" u="sng" dirty="0"/>
              <a:t>ele alacağı hizmet kümesi</a:t>
            </a:r>
            <a:r>
              <a:rPr lang="tr-TR" dirty="0"/>
              <a:t> "</a:t>
            </a:r>
            <a:r>
              <a:rPr lang="tr-TR" sz="2800" b="1" dirty="0">
                <a:solidFill>
                  <a:srgbClr val="FF0000"/>
                </a:solidFill>
              </a:rPr>
              <a:t>iş</a:t>
            </a:r>
            <a:r>
              <a:rPr lang="tr-TR" dirty="0"/>
              <a:t>" olarak adlandırılır.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 smtClean="0"/>
              <a:t>İşler</a:t>
            </a:r>
            <a:r>
              <a:rPr lang="tr-TR" dirty="0"/>
              <a:t>, </a:t>
            </a:r>
            <a:r>
              <a:rPr lang="tr-TR" i="1" u="sng" spc="50" dirty="0"/>
              <a:t>bir veya da­ha çok programın ayrı ayrı </a:t>
            </a:r>
            <a:r>
              <a:rPr lang="tr-TR" i="1" u="sng" spc="50" dirty="0" smtClean="0"/>
              <a:t>uygulanaca</a:t>
            </a:r>
            <a:r>
              <a:rPr lang="en-US" i="1" u="sng" spc="50" dirty="0" smtClean="0"/>
              <a:t>g</a:t>
            </a:r>
            <a:r>
              <a:rPr lang="tr-TR" i="1" u="sng" spc="50" dirty="0" smtClean="0"/>
              <a:t>ı </a:t>
            </a:r>
            <a:r>
              <a:rPr lang="tr-TR" i="1" u="sng" spc="50" dirty="0"/>
              <a:t>alt adımlardan</a:t>
            </a:r>
            <a:r>
              <a:rPr lang="tr-TR" dirty="0"/>
              <a:t> oluşabilir.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 smtClean="0"/>
              <a:t>İşler</a:t>
            </a:r>
            <a:r>
              <a:rPr lang="tr-TR" dirty="0"/>
              <a:t>, genellikle </a:t>
            </a:r>
            <a:r>
              <a:rPr lang="tr-TR" u="sng" dirty="0"/>
              <a:t>adımların ard arda </a:t>
            </a:r>
            <a:r>
              <a:rPr lang="tr-TR" u="sng" dirty="0" smtClean="0"/>
              <a:t>uygulanaca</a:t>
            </a:r>
            <a:r>
              <a:rPr lang="en-US" u="sng" dirty="0" smtClean="0"/>
              <a:t>g</a:t>
            </a:r>
            <a:r>
              <a:rPr lang="tr-TR" u="sng" dirty="0" smtClean="0"/>
              <a:t>ı</a:t>
            </a:r>
            <a:r>
              <a:rPr lang="tr-TR" dirty="0" smtClean="0"/>
              <a:t> </a:t>
            </a:r>
            <a:r>
              <a:rPr lang="tr-TR" dirty="0"/>
              <a:t>biçimde düzenlenir. Her adım, bir </a:t>
            </a:r>
            <a:r>
              <a:rPr lang="tr-TR" dirty="0" smtClean="0"/>
              <a:t>öncekinin </a:t>
            </a:r>
            <a:r>
              <a:rPr lang="tr-TR" dirty="0"/>
              <a:t>sonuçlanması üzerine devreye </a:t>
            </a:r>
            <a:r>
              <a:rPr lang="tr-TR" dirty="0" smtClean="0"/>
              <a:t>girer. </a:t>
            </a:r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Ancak</a:t>
            </a:r>
            <a:r>
              <a:rPr lang="tr-TR" dirty="0"/>
              <a:t>, kullandıkları </a:t>
            </a:r>
            <a:r>
              <a:rPr lang="tr-TR" u="sng" dirty="0"/>
              <a:t>fiziksel kaynaklar yönün­den çelişmeyen bağımsız adımların</a:t>
            </a:r>
            <a:r>
              <a:rPr lang="tr-TR" dirty="0"/>
              <a:t>, </a:t>
            </a:r>
            <a:r>
              <a:rPr lang="tr-TR" b="1" dirty="0"/>
              <a:t>paralel olarak</a:t>
            </a:r>
            <a:r>
              <a:rPr lang="tr-TR" dirty="0"/>
              <a:t> uygulanabilmeleri de olanaklıdır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5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 (</a:t>
            </a:r>
            <a:r>
              <a:rPr lang="tr-TR" i="1" dirty="0" err="1" smtClean="0"/>
              <a:t>Task</a:t>
            </a:r>
            <a:r>
              <a:rPr lang="tr-TR" i="1" dirty="0"/>
              <a:t>)</a:t>
            </a:r>
            <a:r>
              <a:rPr lang="tr-TR" dirty="0"/>
              <a:t> ve İşlemcinin </a:t>
            </a:r>
            <a:r>
              <a:rPr lang="tr-TR" dirty="0" err="1" smtClean="0"/>
              <a:t>Anahtarlanması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İ</a:t>
            </a:r>
            <a:r>
              <a:rPr lang="tr-TR" sz="2800" b="1" dirty="0" smtClean="0">
                <a:solidFill>
                  <a:srgbClr val="FF0000"/>
                </a:solidFill>
              </a:rPr>
              <a:t>şlemcinin </a:t>
            </a:r>
            <a:r>
              <a:rPr lang="tr-TR" sz="2800" b="1" dirty="0">
                <a:solidFill>
                  <a:srgbClr val="FF0000"/>
                </a:solidFill>
              </a:rPr>
              <a:t>anahtarlanması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tr-TR" dirty="0" smtClean="0"/>
              <a:t>Bir </a:t>
            </a:r>
            <a:r>
              <a:rPr lang="tr-TR" dirty="0"/>
              <a:t>bilgisayar sisteminde </a:t>
            </a:r>
            <a:r>
              <a:rPr lang="tr-TR" u="sng" dirty="0"/>
              <a:t>hizmet sağlama</a:t>
            </a:r>
            <a:r>
              <a:rPr lang="tr-TR" dirty="0"/>
              <a:t>,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sz="2600" i="1" spc="300" dirty="0" smtClean="0"/>
              <a:t>bağımlı </a:t>
            </a:r>
            <a:r>
              <a:rPr lang="tr-TR" sz="2600" i="1" spc="300" dirty="0"/>
              <a:t>veya bağımsız birçok </a:t>
            </a:r>
            <a:r>
              <a:rPr lang="tr-TR" sz="2600" i="1" spc="300" dirty="0" smtClean="0"/>
              <a:t>işlevin</a:t>
            </a:r>
            <a:r>
              <a:rPr lang="en-US" sz="2600" i="1" spc="300" dirty="0" smtClean="0"/>
              <a:t> </a:t>
            </a:r>
            <a:r>
              <a:rPr lang="tr-TR" sz="2600" i="1" spc="300" dirty="0" smtClean="0"/>
              <a:t>birlikte </a:t>
            </a:r>
            <a:r>
              <a:rPr lang="tr-TR" sz="2600" i="1" spc="300" dirty="0"/>
              <a:t>yürütülmesiyle gerçekleştirilir</a:t>
            </a:r>
            <a:r>
              <a:rPr lang="tr-TR" sz="2600" dirty="0"/>
              <a:t>. </a:t>
            </a:r>
            <a:endParaRPr lang="tr-TR" sz="2600" dirty="0" smtClean="0"/>
          </a:p>
          <a:p>
            <a:pPr marL="514350" indent="-514350" algn="just">
              <a:lnSpc>
                <a:spcPct val="114000"/>
              </a:lnSpc>
              <a:buFont typeface="+mj-lt"/>
              <a:buAutoNum type="arabicPeriod"/>
            </a:pPr>
            <a:r>
              <a:rPr lang="en-US" u="sng" dirty="0" smtClean="0"/>
              <a:t>ç</a:t>
            </a:r>
            <a:r>
              <a:rPr lang="tr-TR" u="sng" dirty="0" smtClean="0"/>
              <a:t>eşitli </a:t>
            </a:r>
            <a:r>
              <a:rPr lang="tr-TR" u="sng" dirty="0"/>
              <a:t>nedenlerle</a:t>
            </a:r>
            <a:r>
              <a:rPr lang="tr-TR" dirty="0"/>
              <a:t>,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sz="2600" i="1" dirty="0" smtClean="0"/>
              <a:t>işlemcinin </a:t>
            </a:r>
            <a:r>
              <a:rPr lang="tr-TR" sz="2600" i="1" dirty="0"/>
              <a:t>yürütmekte olduğu işi zaman zaman bırakıp, daha öncelikli yeni bir işlere yönelmesi, </a:t>
            </a:r>
            <a:endParaRPr lang="en-US" sz="2600" i="1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sz="2600" i="1" dirty="0" smtClean="0"/>
              <a:t>sonrasında </a:t>
            </a:r>
            <a:r>
              <a:rPr lang="tr-TR" sz="2600" i="1" dirty="0" smtClean="0"/>
              <a:t>bıraktığı </a:t>
            </a:r>
            <a:r>
              <a:rPr lang="tr-TR" sz="2600" i="1" dirty="0"/>
              <a:t>işe dönüp, yarıda bıraktığı noktadan sürdürmesi gerekebilir. </a:t>
            </a:r>
          </a:p>
          <a:p>
            <a:pPr algn="just">
              <a:lnSpc>
                <a:spcPct val="114000"/>
              </a:lnSpc>
            </a:pPr>
            <a:r>
              <a:rPr lang="tr-TR" dirty="0" smtClean="0"/>
              <a:t>Bu işleme işlemcinin anahtarlanması denilir.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 (</a:t>
            </a:r>
            <a:r>
              <a:rPr lang="tr-TR" i="1" dirty="0"/>
              <a:t>Task)</a:t>
            </a:r>
            <a:r>
              <a:rPr lang="tr-TR" dirty="0"/>
              <a:t> ve İşlemcinin Anahtarlanması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içinde</a:t>
            </a:r>
            <a:r>
              <a:rPr lang="en-US" dirty="0" smtClean="0"/>
              <a:t> </a:t>
            </a:r>
            <a:r>
              <a:rPr lang="en-US" dirty="0" err="1" smtClean="0"/>
              <a:t>görevlerin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r>
              <a:rPr lang="en-US" dirty="0" err="1" smtClean="0"/>
              <a:t>nde</a:t>
            </a:r>
            <a:r>
              <a:rPr lang="en-US" dirty="0" smtClean="0"/>
              <a:t> </a:t>
            </a:r>
            <a:r>
              <a:rPr lang="en-US" dirty="0" err="1" smtClean="0"/>
              <a:t>anahtarlama</a:t>
            </a:r>
            <a:r>
              <a:rPr lang="en-US" dirty="0" smtClean="0"/>
              <a:t> </a:t>
            </a:r>
            <a:r>
              <a:rPr lang="en-US" dirty="0" err="1" smtClean="0"/>
              <a:t>düzeneği</a:t>
            </a:r>
            <a:r>
              <a:rPr lang="en-US" dirty="0" smtClean="0"/>
              <a:t> </a:t>
            </a:r>
            <a:r>
              <a:rPr lang="en-US" dirty="0" err="1" smtClean="0"/>
              <a:t>kullanılır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err="1" smtClean="0">
                <a:solidFill>
                  <a:srgbClr val="FF0000"/>
                </a:solidFill>
              </a:rPr>
              <a:t>Görev</a:t>
            </a:r>
            <a:r>
              <a:rPr lang="en-US" b="1" dirty="0" smtClean="0">
                <a:solidFill>
                  <a:srgbClr val="FF0000"/>
                </a:solidFill>
              </a:rPr>
              <a:t> a</a:t>
            </a:r>
            <a:r>
              <a:rPr lang="tr-TR" b="1" dirty="0" smtClean="0">
                <a:solidFill>
                  <a:srgbClr val="FF0000"/>
                </a:solidFill>
              </a:rPr>
              <a:t>nahtarlama </a:t>
            </a:r>
            <a:r>
              <a:rPr lang="tr-TR" b="1" dirty="0">
                <a:solidFill>
                  <a:srgbClr val="FF0000"/>
                </a:solidFill>
              </a:rPr>
              <a:t>yapabilmek</a:t>
            </a:r>
            <a:r>
              <a:rPr lang="tr-TR" dirty="0"/>
              <a:t> için,</a:t>
            </a:r>
            <a:endParaRPr lang="en-US" dirty="0"/>
          </a:p>
          <a:p>
            <a:pPr marL="971550" lvl="1" indent="-514350" algn="just">
              <a:lnSpc>
                <a:spcPct val="114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tr-TR" sz="2600" dirty="0" smtClean="0"/>
              <a:t>İşlemcinin </a:t>
            </a:r>
            <a:r>
              <a:rPr lang="tr-TR" sz="2600" dirty="0">
                <a:solidFill>
                  <a:srgbClr val="00B0F0"/>
                </a:solidFill>
              </a:rPr>
              <a:t>o andaki durumunun saklanması</a:t>
            </a:r>
            <a:endParaRPr lang="en-US" sz="2600" dirty="0">
              <a:solidFill>
                <a:srgbClr val="00B0F0"/>
              </a:solidFill>
            </a:endParaRPr>
          </a:p>
          <a:p>
            <a:pPr marL="971550" lvl="1" indent="-514350" algn="just">
              <a:lnSpc>
                <a:spcPct val="114000"/>
              </a:lnSpc>
              <a:spcBef>
                <a:spcPts val="600"/>
              </a:spcBef>
              <a:buFont typeface="+mj-lt"/>
              <a:buAutoNum type="alphaLcPeriod"/>
            </a:pPr>
            <a:r>
              <a:rPr lang="tr-TR" sz="2600" dirty="0" smtClean="0"/>
              <a:t>İşlemci </a:t>
            </a:r>
            <a:r>
              <a:rPr lang="tr-TR" sz="2600" dirty="0"/>
              <a:t>içerisindeki birtakım saklayıcıların yeni </a:t>
            </a:r>
            <a:r>
              <a:rPr lang="tr-TR" sz="2600" dirty="0" smtClean="0">
                <a:solidFill>
                  <a:srgbClr val="00B0F0"/>
                </a:solidFill>
              </a:rPr>
              <a:t>işle ilgili </a:t>
            </a:r>
            <a:r>
              <a:rPr lang="tr-TR" sz="2600" dirty="0">
                <a:solidFill>
                  <a:srgbClr val="00B0F0"/>
                </a:solidFill>
              </a:rPr>
              <a:t>verilerle </a:t>
            </a:r>
            <a:r>
              <a:rPr lang="tr-TR" sz="2600" dirty="0" smtClean="0">
                <a:solidFill>
                  <a:srgbClr val="00B0F0"/>
                </a:solidFill>
              </a:rPr>
              <a:t>güncellenmesi</a:t>
            </a:r>
            <a:r>
              <a:rPr lang="en-US" sz="2600" dirty="0"/>
              <a:t> </a:t>
            </a:r>
            <a:r>
              <a:rPr lang="tr-TR" sz="2600" dirty="0" smtClean="0"/>
              <a:t>gerekir</a:t>
            </a:r>
            <a:r>
              <a:rPr lang="tr-TR" sz="2600" dirty="0"/>
              <a:t>. </a:t>
            </a:r>
            <a:endParaRPr lang="en-US" sz="2600" dirty="0" smtClean="0"/>
          </a:p>
          <a:p>
            <a:pPr algn="just">
              <a:lnSpc>
                <a:spcPct val="114000"/>
              </a:lnSpc>
            </a:pPr>
            <a:r>
              <a:rPr lang="tr-TR" dirty="0" smtClean="0"/>
              <a:t>İşletim </a:t>
            </a:r>
            <a:r>
              <a:rPr lang="tr-TR" dirty="0"/>
              <a:t>sistemleri bu </a:t>
            </a:r>
            <a:r>
              <a:rPr lang="tr-TR" dirty="0" smtClean="0">
                <a:solidFill>
                  <a:srgbClr val="FF0000"/>
                </a:solidFill>
              </a:rPr>
              <a:t>amaçla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en-US" sz="2600" dirty="0" smtClean="0"/>
              <a:t>B</a:t>
            </a:r>
            <a:r>
              <a:rPr lang="tr-TR" sz="2600" dirty="0" smtClean="0"/>
              <a:t>irlikte </a:t>
            </a:r>
            <a:r>
              <a:rPr lang="tr-TR" sz="2600" dirty="0"/>
              <a:t>yürütülecek her işlevin </a:t>
            </a:r>
            <a:r>
              <a:rPr lang="tr-TR" sz="2600" u="sng" spc="100" dirty="0">
                <a:solidFill>
                  <a:srgbClr val="FF0000"/>
                </a:solidFill>
              </a:rPr>
              <a:t>çalışma ortamını tanımlayan bir yapı</a:t>
            </a:r>
            <a:r>
              <a:rPr lang="tr-TR" sz="2600" dirty="0"/>
              <a:t> kurar. </a:t>
            </a:r>
            <a:endParaRPr lang="en-US" sz="2600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sz="2600" dirty="0" smtClean="0"/>
              <a:t>Bu </a:t>
            </a:r>
            <a:r>
              <a:rPr lang="tr-TR" sz="2600" dirty="0"/>
              <a:t>yapıda işlemcinin </a:t>
            </a:r>
            <a:r>
              <a:rPr lang="tr-TR" sz="2600" u="sng" dirty="0"/>
              <a:t>anahtarlamada kullanılacak verilerin</a:t>
            </a:r>
            <a:r>
              <a:rPr lang="tr-TR" sz="2600" dirty="0"/>
              <a:t> yanısıra, işi yürütmek için </a:t>
            </a:r>
            <a:r>
              <a:rPr lang="tr-TR" sz="2600" u="sng" dirty="0"/>
              <a:t>gereksinim duyulan kaynaklarla </a:t>
            </a:r>
            <a:r>
              <a:rPr lang="tr-TR" sz="2600" dirty="0"/>
              <a:t>ilgili bilgi tutar</a:t>
            </a:r>
            <a:r>
              <a:rPr lang="tr-TR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00724" y="85725"/>
            <a:ext cx="6305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G</a:t>
            </a:r>
            <a:r>
              <a:rPr lang="tr-TR" b="1" dirty="0" smtClean="0"/>
              <a:t>örev </a:t>
            </a:r>
            <a:r>
              <a:rPr lang="en-US" b="1" dirty="0" smtClean="0"/>
              <a:t>: </a:t>
            </a:r>
            <a:r>
              <a:rPr lang="tr-TR" dirty="0" smtClean="0"/>
              <a:t>Bir </a:t>
            </a:r>
            <a:r>
              <a:rPr lang="tr-TR" dirty="0"/>
              <a:t>sistemde </a:t>
            </a:r>
            <a:r>
              <a:rPr lang="tr-TR" u="sng" dirty="0"/>
              <a:t>bağımsız çalışabilen en küçük işletim </a:t>
            </a:r>
            <a:r>
              <a:rPr lang="tr-TR" u="sng" dirty="0" smtClean="0"/>
              <a:t>birimi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5.1. Bilgisayar Sistemi </a:t>
            </a:r>
            <a:r>
              <a:rPr lang="tr-TR" dirty="0" smtClean="0"/>
              <a:t>Kaynakları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Performansı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İşletim sistemleri </a:t>
            </a:r>
            <a:r>
              <a:rPr lang="en-US" dirty="0" err="1" smtClean="0"/>
              <a:t>için</a:t>
            </a:r>
            <a:r>
              <a:rPr lang="tr-TR" dirty="0" smtClean="0"/>
              <a:t> bilgisayar </a:t>
            </a:r>
            <a:r>
              <a:rPr lang="tr-TR" dirty="0"/>
              <a:t>sisteminin </a:t>
            </a:r>
            <a:r>
              <a:rPr lang="tr-TR" dirty="0" smtClean="0"/>
              <a:t>kaynakları </a:t>
            </a:r>
            <a:r>
              <a:rPr lang="tr-TR" dirty="0"/>
              <a:t>dört ayrı grupta </a:t>
            </a:r>
            <a:r>
              <a:rPr lang="tr-TR" dirty="0" smtClean="0"/>
              <a:t>toplanabilir</a:t>
            </a:r>
            <a:r>
              <a:rPr lang="en-US" dirty="0"/>
              <a:t>:</a:t>
            </a:r>
            <a:endParaRPr lang="en-US" dirty="0"/>
          </a:p>
          <a:p>
            <a:pPr lvl="1" algn="just"/>
            <a:r>
              <a:rPr lang="tr-TR" dirty="0"/>
              <a:t>Bellek</a:t>
            </a:r>
            <a:endParaRPr lang="en-US" dirty="0"/>
          </a:p>
          <a:p>
            <a:pPr lvl="1" algn="just"/>
            <a:r>
              <a:rPr lang="tr-TR" dirty="0"/>
              <a:t>İşlemci (CPU)</a:t>
            </a:r>
            <a:endParaRPr lang="en-US" dirty="0"/>
          </a:p>
          <a:p>
            <a:pPr lvl="1" algn="just"/>
            <a:r>
              <a:rPr lang="tr-TR" dirty="0"/>
              <a:t>Çevre birimleri (yazıcılar, terminaller, diskler vb.)</a:t>
            </a:r>
            <a:endParaRPr lang="en-US" dirty="0"/>
          </a:p>
          <a:p>
            <a:pPr lvl="1" algn="just"/>
            <a:r>
              <a:rPr lang="tr-TR" dirty="0" smtClean="0"/>
              <a:t>Veri </a:t>
            </a:r>
            <a:r>
              <a:rPr lang="tr-TR" dirty="0"/>
              <a:t>(Dosya, </a:t>
            </a:r>
            <a:r>
              <a:rPr lang="tr-TR" dirty="0" err="1"/>
              <a:t>v</a:t>
            </a:r>
            <a:r>
              <a:rPr lang="tr-TR" dirty="0" err="1" smtClean="0"/>
              <a:t>eritabanı</a:t>
            </a:r>
            <a:r>
              <a:rPr lang="tr-TR" dirty="0" smtClean="0"/>
              <a:t> vs</a:t>
            </a:r>
            <a:r>
              <a:rPr lang="tr-TR" dirty="0"/>
              <a:t>. )</a:t>
            </a:r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tr-TR" dirty="0" smtClean="0"/>
              <a:t>Bir </a:t>
            </a:r>
            <a:r>
              <a:rPr lang="tr-TR" dirty="0" smtClean="0"/>
              <a:t>bilgisayar </a:t>
            </a:r>
            <a:r>
              <a:rPr lang="tr-TR" dirty="0"/>
              <a:t>sisteminin kaynaklarının, o </a:t>
            </a:r>
            <a:r>
              <a:rPr lang="tr-TR" u="sng" dirty="0"/>
              <a:t>sistemin </a:t>
            </a:r>
            <a:r>
              <a:rPr lang="tr-TR" u="sng" dirty="0" smtClean="0"/>
              <a:t>performansını </a:t>
            </a:r>
            <a:r>
              <a:rPr lang="tr-TR" dirty="0"/>
              <a:t>en yüksek düzeyde </a:t>
            </a:r>
            <a:r>
              <a:rPr lang="tr-TR" dirty="0" smtClean="0"/>
              <a:t>tutabilecek bir şekilde paylaşımlı olarak kullanmasını sağlayan mekanizmaya </a:t>
            </a:r>
            <a:r>
              <a:rPr lang="en-US" dirty="0" smtClean="0"/>
              <a:t>“</a:t>
            </a:r>
            <a:r>
              <a:rPr lang="tr-TR" dirty="0" smtClean="0"/>
              <a:t>yönetim</a:t>
            </a:r>
            <a:r>
              <a:rPr lang="en-US" dirty="0" smtClean="0"/>
              <a:t>”</a:t>
            </a:r>
            <a:r>
              <a:rPr lang="tr-TR" dirty="0" smtClean="0"/>
              <a:t> </a:t>
            </a:r>
            <a:r>
              <a:rPr lang="tr-TR" dirty="0"/>
              <a:t>adı verilir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5.1. Bilgisayar Sistemi Kaynakları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Bir sistemin performansı temel olarak beş ayrı kriterle ölçülür: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/>
              <a:t>Verimlilik:</a:t>
            </a:r>
            <a:r>
              <a:rPr lang="tr-TR" dirty="0"/>
              <a:t> İşletim sistemleri genellikle karmaşık programlardan oluşmuştur. Bu programların, </a:t>
            </a:r>
            <a:r>
              <a:rPr lang="en-US" u="sng" dirty="0" err="1" smtClean="0"/>
              <a:t>kaynak</a:t>
            </a:r>
            <a:r>
              <a:rPr lang="en-US" u="sng" dirty="0" smtClean="0"/>
              <a:t> </a:t>
            </a:r>
            <a:r>
              <a:rPr lang="en-US" u="sng" dirty="0" err="1" smtClean="0"/>
              <a:t>kullanım</a:t>
            </a:r>
            <a:r>
              <a:rPr lang="tr-TR" u="sng" dirty="0" smtClean="0"/>
              <a:t> </a:t>
            </a:r>
            <a:r>
              <a:rPr lang="tr-TR" u="sng" dirty="0"/>
              <a:t>oranı ne kadar </a:t>
            </a:r>
            <a:r>
              <a:rPr lang="tr-TR" u="sng" dirty="0" smtClean="0"/>
              <a:t>düşük olursa</a:t>
            </a:r>
            <a:r>
              <a:rPr lang="tr-TR" dirty="0" smtClean="0"/>
              <a:t> </a:t>
            </a:r>
            <a:r>
              <a:rPr lang="tr-TR" dirty="0" smtClean="0"/>
              <a:t>sistem verimliliği </a:t>
            </a:r>
            <a:r>
              <a:rPr lang="tr-TR" dirty="0"/>
              <a:t>o derece </a:t>
            </a:r>
            <a:r>
              <a:rPr lang="tr-TR" dirty="0" smtClean="0"/>
              <a:t>yüksek olur.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/>
              <a:t>Güvenilirlik:</a:t>
            </a:r>
            <a:r>
              <a:rPr lang="tr-TR" dirty="0"/>
              <a:t> Sistem yönetimi, </a:t>
            </a:r>
            <a:r>
              <a:rPr lang="en-US" dirty="0" smtClean="0"/>
              <a:t>d</a:t>
            </a:r>
            <a:r>
              <a:rPr lang="tr-TR" dirty="0" smtClean="0"/>
              <a:t>onanım </a:t>
            </a:r>
            <a:r>
              <a:rPr lang="tr-TR" dirty="0" smtClean="0"/>
              <a:t>veya yazılım yönünden doğacak sorunları çözebilmeli </a:t>
            </a:r>
            <a:r>
              <a:rPr lang="tr-TR" dirty="0"/>
              <a:t>ve bu sorunlardan doğacak zararları en aza indirmelidir.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/>
              <a:t>Koruyuculuk:</a:t>
            </a:r>
            <a:r>
              <a:rPr lang="tr-TR" dirty="0"/>
              <a:t> </a:t>
            </a:r>
            <a:r>
              <a:rPr lang="en-US" dirty="0" smtClean="0"/>
              <a:t>B</a:t>
            </a:r>
            <a:r>
              <a:rPr lang="tr-TR" dirty="0" smtClean="0"/>
              <a:t>ir kullanıcının</a:t>
            </a:r>
            <a:r>
              <a:rPr lang="en-US" dirty="0" smtClean="0"/>
              <a:t> (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tr-TR" dirty="0" smtClean="0"/>
              <a:t>program</a:t>
            </a:r>
            <a:r>
              <a:rPr lang="en-US" dirty="0" smtClean="0"/>
              <a:t>ın)</a:t>
            </a:r>
            <a:r>
              <a:rPr lang="tr-TR" dirty="0" smtClean="0"/>
              <a:t>, yapaca</a:t>
            </a:r>
            <a:r>
              <a:rPr lang="en-US" dirty="0" smtClean="0"/>
              <a:t>g</a:t>
            </a:r>
            <a:r>
              <a:rPr lang="tr-TR" dirty="0" smtClean="0"/>
              <a:t>ı </a:t>
            </a:r>
            <a:r>
              <a:rPr lang="tr-TR" dirty="0"/>
              <a:t>hataların diğer kullanıcıları hiçbir şekilde </a:t>
            </a:r>
            <a:r>
              <a:rPr lang="tr-TR" dirty="0" smtClean="0"/>
              <a:t>etkilememesi </a:t>
            </a:r>
            <a:r>
              <a:rPr lang="en-US" dirty="0" err="1" smtClean="0"/>
              <a:t>sağlanabilmelidir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7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Bu </a:t>
            </a:r>
            <a:r>
              <a:rPr lang="en-US" sz="2800" dirty="0" err="1" smtClean="0"/>
              <a:t>arayüz</a:t>
            </a:r>
            <a:r>
              <a:rPr lang="en-US" sz="2800" dirty="0" smtClean="0"/>
              <a:t> </a:t>
            </a:r>
            <a:r>
              <a:rPr lang="en-US" sz="2800" dirty="0" err="1" smtClean="0"/>
              <a:t>aracılıgıyla</a:t>
            </a:r>
            <a:r>
              <a:rPr lang="en-US" sz="2800" dirty="0" smtClean="0"/>
              <a:t>, </a:t>
            </a:r>
            <a:r>
              <a:rPr lang="en-US" sz="2800" dirty="0" err="1" smtClean="0"/>
              <a:t>kullanıcı</a:t>
            </a:r>
            <a:r>
              <a:rPr lang="en-US" sz="2800" dirty="0" smtClean="0"/>
              <a:t> </a:t>
            </a:r>
            <a:r>
              <a:rPr lang="en-US" sz="2800" dirty="0" err="1" smtClean="0"/>
              <a:t>bilgisayarı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kolayca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kullanır</a:t>
            </a:r>
            <a:r>
              <a:rPr lang="en-US" sz="2800" dirty="0" smtClean="0"/>
              <a:t>. </a:t>
            </a:r>
            <a:endParaRPr lang="tr-TR" sz="2800" dirty="0" smtClean="0"/>
          </a:p>
          <a:p>
            <a:pPr algn="just">
              <a:lnSpc>
                <a:spcPct val="150000"/>
              </a:lnSpc>
            </a:pPr>
            <a:r>
              <a:rPr lang="en-US" sz="2800" dirty="0" err="1" smtClean="0"/>
              <a:t>Çünkü</a:t>
            </a:r>
            <a:r>
              <a:rPr lang="en-US" sz="2800" dirty="0" smtClean="0"/>
              <a:t>, </a:t>
            </a:r>
            <a:r>
              <a:rPr lang="en-US" sz="2800" dirty="0" err="1" smtClean="0"/>
              <a:t>artık</a:t>
            </a:r>
            <a:r>
              <a:rPr lang="en-US" sz="2800" dirty="0" smtClean="0"/>
              <a:t> </a:t>
            </a:r>
            <a:r>
              <a:rPr lang="en-US" sz="2800" dirty="0" err="1" smtClean="0"/>
              <a:t>günümüzde</a:t>
            </a:r>
            <a:r>
              <a:rPr lang="en-US" sz="2800" dirty="0" smtClean="0"/>
              <a:t>, </a:t>
            </a:r>
            <a:r>
              <a:rPr lang="en-US" sz="2800" u="sng" dirty="0" err="1" smtClean="0"/>
              <a:t>görsel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arayüz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ortamları</a:t>
            </a:r>
            <a:r>
              <a:rPr lang="en-US" sz="2800" u="sng" dirty="0" smtClean="0"/>
              <a:t> </a:t>
            </a:r>
            <a:r>
              <a:rPr lang="en-US" sz="2800" dirty="0" smtClean="0"/>
              <a:t>de facto </a:t>
            </a:r>
            <a:r>
              <a:rPr lang="en-US" sz="2800" dirty="0" err="1" smtClean="0"/>
              <a:t>olmuştur</a:t>
            </a:r>
            <a:r>
              <a:rPr lang="en-US" sz="2800" dirty="0" smtClean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 smtClean="0"/>
              <a:t>Teknik</a:t>
            </a:r>
            <a:r>
              <a:rPr lang="en-US" sz="2800" dirty="0" smtClean="0"/>
              <a:t> </a:t>
            </a:r>
            <a:r>
              <a:rPr lang="en-US" sz="2800" dirty="0" err="1" smtClean="0"/>
              <a:t>açıdan</a:t>
            </a:r>
            <a:r>
              <a:rPr lang="en-US" sz="2800" dirty="0" smtClean="0"/>
              <a:t> </a:t>
            </a:r>
            <a:r>
              <a:rPr lang="en-US" sz="2800" dirty="0" err="1" smtClean="0"/>
              <a:t>işletim</a:t>
            </a:r>
            <a:r>
              <a:rPr lang="en-US" sz="2800" dirty="0" smtClean="0"/>
              <a:t> </a:t>
            </a:r>
            <a:r>
              <a:rPr lang="en-US" sz="2800" dirty="0" err="1" smtClean="0"/>
              <a:t>sistemi</a:t>
            </a:r>
            <a:r>
              <a:rPr lang="en-US" sz="2800" dirty="0" smtClean="0"/>
              <a:t> </a:t>
            </a:r>
            <a:r>
              <a:rPr lang="en-US" sz="2800" dirty="0" err="1" smtClean="0"/>
              <a:t>ise</a:t>
            </a:r>
            <a:r>
              <a:rPr lang="en-US" sz="2800" dirty="0" smtClean="0"/>
              <a:t> </a:t>
            </a:r>
            <a:r>
              <a:rPr lang="en-US" sz="2800" dirty="0" err="1" smtClean="0"/>
              <a:t>birçok</a:t>
            </a:r>
            <a:r>
              <a:rPr lang="en-US" sz="2800" dirty="0" smtClean="0"/>
              <a:t> </a:t>
            </a:r>
            <a:r>
              <a:rPr lang="en-US" sz="2800" u="sng" dirty="0" err="1" smtClean="0"/>
              <a:t>kavramı</a:t>
            </a:r>
            <a:r>
              <a:rPr lang="en-US" sz="2800" dirty="0" smtClean="0"/>
              <a:t> </a:t>
            </a:r>
            <a:r>
              <a:rPr lang="en-US" sz="2800" dirty="0" err="1" smtClean="0"/>
              <a:t>bilmeyi</a:t>
            </a:r>
            <a:r>
              <a:rPr lang="en-US" sz="2800" dirty="0" smtClean="0"/>
              <a:t> </a:t>
            </a:r>
            <a:r>
              <a:rPr lang="en-US" sz="2800" dirty="0" err="1" smtClean="0"/>
              <a:t>gerektirir</a:t>
            </a:r>
            <a:r>
              <a:rPr lang="en-US" sz="2800" dirty="0" smtClean="0"/>
              <a:t>. </a:t>
            </a:r>
            <a:endParaRPr lang="tr-TR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5.1. Bilgisayar Sistemi Kaynakları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b="1" dirty="0" smtClean="0"/>
              <a:t>Sezdiricilik</a:t>
            </a:r>
            <a:r>
              <a:rPr lang="tr-TR" sz="2800" b="1" dirty="0" smtClean="0"/>
              <a:t>:</a:t>
            </a:r>
            <a:r>
              <a:rPr lang="tr-TR" sz="2800" dirty="0" smtClean="0"/>
              <a:t> Genel olarak kullanıcıların sistemden </a:t>
            </a:r>
            <a:r>
              <a:rPr lang="tr-TR" sz="2800" dirty="0" smtClean="0"/>
              <a:t>isteklerini</a:t>
            </a:r>
            <a:r>
              <a:rPr lang="en-US" sz="2800" dirty="0" smtClean="0"/>
              <a:t> (</a:t>
            </a:r>
            <a:r>
              <a:rPr lang="en-US" sz="2800" dirty="0" err="1" smtClean="0"/>
              <a:t>büyük</a:t>
            </a:r>
            <a:r>
              <a:rPr lang="en-US" sz="2800" dirty="0" smtClean="0"/>
              <a:t> </a:t>
            </a:r>
            <a:r>
              <a:rPr lang="en-US" sz="2800" dirty="0" err="1" smtClean="0"/>
              <a:t>farklılıklar</a:t>
            </a:r>
            <a:r>
              <a:rPr lang="en-US" sz="2800" dirty="0" smtClean="0"/>
              <a:t> </a:t>
            </a:r>
            <a:r>
              <a:rPr lang="en-US" sz="2800" dirty="0" err="1" smtClean="0"/>
              <a:t>göster</a:t>
            </a:r>
            <a:r>
              <a:rPr lang="en-US" sz="2800" b="1" u="sng" dirty="0" err="1" smtClean="0"/>
              <a:t>me</a:t>
            </a:r>
            <a:r>
              <a:rPr lang="en-US" sz="2800" dirty="0" err="1" smtClean="0"/>
              <a:t>se</a:t>
            </a:r>
            <a:r>
              <a:rPr lang="en-US" sz="2800" dirty="0" err="1" smtClean="0"/>
              <a:t>de</a:t>
            </a:r>
            <a:r>
              <a:rPr lang="en-US" sz="2800" dirty="0" smtClean="0"/>
              <a:t>) </a:t>
            </a:r>
            <a:r>
              <a:rPr lang="tr-TR" sz="2800" u="sng" dirty="0" smtClean="0"/>
              <a:t>sezmek</a:t>
            </a:r>
            <a:r>
              <a:rPr lang="tr-TR" sz="2800" dirty="0" smtClean="0"/>
              <a:t> </a:t>
            </a:r>
            <a:r>
              <a:rPr lang="tr-TR" sz="2800" dirty="0" smtClean="0"/>
              <a:t>veya </a:t>
            </a:r>
            <a:r>
              <a:rPr lang="tr-TR" sz="2800" u="sng" dirty="0" smtClean="0"/>
              <a:t>kestirmek</a:t>
            </a:r>
            <a:r>
              <a:rPr lang="tr-TR" sz="2800" dirty="0" smtClean="0"/>
              <a:t> kolay olmamaktadır. </a:t>
            </a:r>
            <a:r>
              <a:rPr lang="en-US" sz="2800" dirty="0" err="1" smtClean="0"/>
              <a:t>Fakat</a:t>
            </a:r>
            <a:r>
              <a:rPr lang="tr-TR" sz="2800" dirty="0" smtClean="0"/>
              <a:t> </a:t>
            </a:r>
            <a:r>
              <a:rPr lang="tr-TR" sz="2800" dirty="0" smtClean="0"/>
              <a:t>kulla­nıcı sisteme bir iş girdiğinde, </a:t>
            </a:r>
            <a:r>
              <a:rPr lang="tr-TR" sz="2800" u="sng" dirty="0" smtClean="0">
                <a:solidFill>
                  <a:srgbClr val="FF0000"/>
                </a:solidFill>
              </a:rPr>
              <a:t>o işin kabaca ne zaman sonuçlanabileceğini kestirebilmelidir</a:t>
            </a:r>
            <a:r>
              <a:rPr lang="tr-TR" sz="2800" dirty="0" smtClean="0"/>
              <a:t>.</a:t>
            </a:r>
            <a:endParaRPr lang="en-US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b="1" dirty="0" smtClean="0"/>
              <a:t>Elverişlilik:</a:t>
            </a:r>
            <a:r>
              <a:rPr lang="tr-TR" sz="2800" dirty="0" smtClean="0"/>
              <a:t> Kullanıcıların </a:t>
            </a:r>
            <a:r>
              <a:rPr lang="tr-TR" sz="2800" dirty="0" smtClean="0"/>
              <a:t>kaynakları </a:t>
            </a:r>
            <a:r>
              <a:rPr lang="tr-TR" sz="2800" dirty="0" smtClean="0"/>
              <a:t>paylaşımlı olarak kullan­maları, onların kendi istekleriyle değil de sistemin onlardan istediği ekonomik bir zorunluluktur</a:t>
            </a:r>
            <a:r>
              <a:rPr lang="tr-TR" sz="2800" dirty="0" smtClean="0"/>
              <a:t>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5.2. Çekirdek Sistem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1049000" cy="5162551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Donanım üzerindeki </a:t>
            </a:r>
            <a:r>
              <a:rPr lang="tr-TR" u="sng" dirty="0" smtClean="0"/>
              <a:t>denetim işlevleri</a:t>
            </a:r>
            <a:r>
              <a:rPr lang="tr-TR" dirty="0" smtClean="0"/>
              <a:t> ve </a:t>
            </a:r>
            <a:r>
              <a:rPr lang="tr-TR" u="sng" dirty="0" smtClean="0"/>
              <a:t>yönetimi</a:t>
            </a:r>
            <a:r>
              <a:rPr lang="tr-TR" dirty="0" smtClean="0"/>
              <a:t> </a:t>
            </a:r>
            <a:r>
              <a:rPr lang="tr-TR" b="1" dirty="0" smtClean="0"/>
              <a:t>çekirdek sistem</a:t>
            </a:r>
            <a:r>
              <a:rPr lang="tr-TR" dirty="0" smtClean="0"/>
              <a:t> tarafından </a:t>
            </a:r>
            <a:r>
              <a:rPr lang="tr-TR" dirty="0" smtClean="0"/>
              <a:t>gerçekleştirilir ve </a:t>
            </a:r>
            <a:r>
              <a:rPr lang="tr-TR" dirty="0" smtClean="0"/>
              <a:t>bilgisayar </a:t>
            </a:r>
            <a:r>
              <a:rPr lang="tr-TR" dirty="0"/>
              <a:t>açıldığında </a:t>
            </a:r>
            <a:r>
              <a:rPr lang="tr-TR" u="sng" dirty="0"/>
              <a:t>belleğe alınır</a:t>
            </a:r>
            <a:r>
              <a:rPr lang="tr-TR" dirty="0"/>
              <a:t> ve bilgisayar çalıştığı sürece bellekte tutulur.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Çekirdek sistemin yürüttüğü </a:t>
            </a:r>
            <a:r>
              <a:rPr lang="tr-TR" b="1" dirty="0" smtClean="0"/>
              <a:t>işlevler</a:t>
            </a:r>
            <a:r>
              <a:rPr lang="tr-TR" dirty="0" smtClean="0"/>
              <a:t> arasında </a:t>
            </a:r>
            <a:r>
              <a:rPr lang="tr-TR" sz="2600" i="1" u="sng" spc="150" dirty="0" smtClean="0"/>
              <a:t>kesme </a:t>
            </a:r>
            <a:r>
              <a:rPr lang="tr-TR" sz="2600" i="1" u="sng" spc="150" dirty="0" smtClean="0"/>
              <a:t>yönetimi, </a:t>
            </a:r>
            <a:r>
              <a:rPr lang="tr-TR" sz="2600" i="1" u="sng" spc="150" dirty="0" smtClean="0"/>
              <a:t>görev </a:t>
            </a:r>
            <a:r>
              <a:rPr lang="tr-TR" sz="2600" i="1" u="sng" spc="150" dirty="0" smtClean="0"/>
              <a:t>yaratma ve yok etme, </a:t>
            </a:r>
            <a:r>
              <a:rPr lang="tr-TR" sz="2600" i="1" u="sng" spc="150" dirty="0" smtClean="0"/>
              <a:t>G/Ç </a:t>
            </a:r>
            <a:r>
              <a:rPr lang="tr-TR" sz="2600" i="1" u="sng" spc="150" dirty="0" smtClean="0"/>
              <a:t>işlemlerinin </a:t>
            </a:r>
            <a:r>
              <a:rPr lang="tr-TR" sz="2600" i="1" u="sng" spc="150" dirty="0" smtClean="0"/>
              <a:t>sağlanması</a:t>
            </a:r>
            <a:r>
              <a:rPr lang="en-US" sz="2600" i="1" spc="300" dirty="0" smtClean="0"/>
              <a:t> </a:t>
            </a:r>
            <a:r>
              <a:rPr lang="tr-TR" sz="2600" dirty="0" smtClean="0"/>
              <a:t>sayılabilir.</a:t>
            </a:r>
            <a:endParaRPr lang="en-US" sz="2600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b="1" dirty="0" err="1" smtClean="0"/>
              <a:t>Temel</a:t>
            </a:r>
            <a:r>
              <a:rPr lang="en-US" b="1" dirty="0" smtClean="0"/>
              <a:t> </a:t>
            </a:r>
            <a:r>
              <a:rPr lang="en-US" b="1" dirty="0" err="1" smtClean="0"/>
              <a:t>Görevleri</a:t>
            </a:r>
            <a:r>
              <a:rPr lang="en-US" dirty="0" smtClean="0"/>
              <a:t> </a:t>
            </a:r>
            <a:r>
              <a:rPr lang="en-US" dirty="0" err="1" smtClean="0"/>
              <a:t>ise</a:t>
            </a:r>
            <a:r>
              <a:rPr lang="en-US" dirty="0" smtClean="0"/>
              <a:t>;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dirty="0" err="1"/>
              <a:t>Giriş-Çıkış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(I/O Management)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(File Management)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dirty="0" err="1" smtClean="0"/>
              <a:t>İşlem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r>
              <a:rPr lang="en-US" dirty="0" smtClean="0"/>
              <a:t> (Process Management)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dirty="0" err="1" smtClean="0"/>
              <a:t>Bellek</a:t>
            </a:r>
            <a:r>
              <a:rPr lang="en-US" dirty="0" smtClean="0"/>
              <a:t> </a:t>
            </a:r>
            <a:r>
              <a:rPr lang="en-US" dirty="0" err="1" smtClean="0"/>
              <a:t>Yönetimi</a:t>
            </a:r>
            <a:r>
              <a:rPr lang="en-US" dirty="0" smtClean="0"/>
              <a:t> (Memory </a:t>
            </a:r>
            <a:r>
              <a:rPr lang="en-US" dirty="0"/>
              <a:t>Management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5.2.1 </a:t>
            </a:r>
            <a:r>
              <a:rPr lang="tr-TR" dirty="0" smtClean="0"/>
              <a:t>Giriş/Çıkış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24450"/>
          </a:xfrm>
        </p:spPr>
        <p:txBody>
          <a:bodyPr>
            <a:normAutofit/>
          </a:bodyPr>
          <a:lstStyle/>
          <a:p>
            <a:pPr algn="just">
              <a:lnSpc>
                <a:spcPct val="123000"/>
              </a:lnSpc>
              <a:spcAft>
                <a:spcPts val="600"/>
              </a:spcAft>
            </a:pPr>
            <a:r>
              <a:rPr lang="en-US" sz="2500" dirty="0" smtClean="0"/>
              <a:t>Ç</a:t>
            </a:r>
            <a:r>
              <a:rPr lang="tr-TR" sz="2500" dirty="0" smtClean="0"/>
              <a:t>ekirde</a:t>
            </a:r>
            <a:r>
              <a:rPr lang="en-US" sz="2500" dirty="0" smtClean="0"/>
              <a:t>k</a:t>
            </a:r>
            <a:r>
              <a:rPr lang="tr-TR" sz="2500" dirty="0" smtClean="0"/>
              <a:t> </a:t>
            </a:r>
            <a:r>
              <a:rPr lang="tr-TR" sz="2500" dirty="0"/>
              <a:t>katmanın yürüttüğü </a:t>
            </a:r>
            <a:r>
              <a:rPr lang="tr-TR" sz="2500" b="1" u="sng" dirty="0">
                <a:solidFill>
                  <a:srgbClr val="FF0000"/>
                </a:solidFill>
              </a:rPr>
              <a:t>en karmaşık görev</a:t>
            </a:r>
            <a:r>
              <a:rPr lang="tr-TR" sz="2500" dirty="0"/>
              <a:t>, </a:t>
            </a:r>
            <a:r>
              <a:rPr lang="tr-TR" sz="2500" dirty="0" smtClean="0"/>
              <a:t>giriş/çıkış yönetimidir</a:t>
            </a:r>
            <a:r>
              <a:rPr lang="tr-TR" sz="2500" dirty="0"/>
              <a:t>. </a:t>
            </a:r>
            <a:endParaRPr lang="tr-TR" sz="2500" dirty="0" smtClean="0"/>
          </a:p>
          <a:p>
            <a:pPr algn="just">
              <a:lnSpc>
                <a:spcPct val="123000"/>
              </a:lnSpc>
              <a:spcAft>
                <a:spcPts val="600"/>
              </a:spcAft>
            </a:pPr>
            <a:r>
              <a:rPr lang="tr-TR" sz="2500" dirty="0" smtClean="0"/>
              <a:t>Giriş/çıkış birimlerinin </a:t>
            </a:r>
            <a:r>
              <a:rPr lang="tr-TR" sz="2500" u="sng" dirty="0" smtClean="0"/>
              <a:t>farklı yapılarda olmaları</a:t>
            </a:r>
            <a:r>
              <a:rPr lang="tr-TR" sz="2500" dirty="0"/>
              <a:t>, bu birimleri ana sisteme </a:t>
            </a:r>
            <a:r>
              <a:rPr lang="tr-TR" sz="2500" u="sng" dirty="0"/>
              <a:t>bağlarken izlenen yolların çeşitliliği</a:t>
            </a:r>
            <a:r>
              <a:rPr lang="tr-TR" sz="2500" dirty="0"/>
              <a:t>, </a:t>
            </a:r>
            <a:r>
              <a:rPr lang="tr-TR" sz="2500" dirty="0" smtClean="0"/>
              <a:t>yönetim </a:t>
            </a:r>
            <a:r>
              <a:rPr lang="tr-TR" sz="2500" dirty="0"/>
              <a:t>işlevini zorlayan başlıca unsurlardır.</a:t>
            </a:r>
            <a:endParaRPr lang="en-US" sz="2500" dirty="0"/>
          </a:p>
          <a:p>
            <a:pPr algn="just">
              <a:lnSpc>
                <a:spcPct val="123000"/>
              </a:lnSpc>
              <a:spcAft>
                <a:spcPts val="600"/>
              </a:spcAft>
            </a:pPr>
            <a:r>
              <a:rPr lang="en-US" sz="2500" dirty="0"/>
              <a:t>Ç</a:t>
            </a:r>
            <a:r>
              <a:rPr lang="tr-TR" sz="2500" dirty="0" smtClean="0"/>
              <a:t>ekirdek katmanı</a:t>
            </a:r>
            <a:r>
              <a:rPr lang="tr-TR" sz="2500" dirty="0"/>
              <a:t>, bir yandan </a:t>
            </a:r>
            <a:r>
              <a:rPr lang="tr-TR" sz="2500" u="sng" dirty="0"/>
              <a:t>bellek ile çevre birimleri </a:t>
            </a:r>
            <a:r>
              <a:rPr lang="tr-TR" sz="2500" u="sng" dirty="0" smtClean="0"/>
              <a:t>arasındaki </a:t>
            </a:r>
            <a:r>
              <a:rPr lang="tr-TR" sz="2500" u="sng" dirty="0"/>
              <a:t>fiziksel veri akışını yönetirken</a:t>
            </a:r>
            <a:r>
              <a:rPr lang="tr-TR" sz="2500" dirty="0"/>
              <a:t> diğer yandan da, bu birimlerin </a:t>
            </a:r>
            <a:r>
              <a:rPr lang="tr-TR" sz="2500" u="sng" dirty="0"/>
              <a:t>fiziksel </a:t>
            </a:r>
            <a:r>
              <a:rPr lang="tr-TR" sz="2500" u="sng" dirty="0" smtClean="0"/>
              <a:t>faklılıklarını</a:t>
            </a:r>
            <a:r>
              <a:rPr lang="en-US" sz="2500" u="sng" dirty="0" smtClean="0"/>
              <a:t> </a:t>
            </a:r>
            <a:r>
              <a:rPr lang="tr-TR" sz="2500" u="sng" dirty="0" smtClean="0"/>
              <a:t>yansıtma</a:t>
            </a:r>
            <a:r>
              <a:rPr lang="en-US" sz="2500" u="sng" dirty="0"/>
              <a:t>y</a:t>
            </a:r>
            <a:r>
              <a:rPr lang="tr-TR" sz="2500" u="sng" dirty="0" smtClean="0"/>
              <a:t>an</a:t>
            </a:r>
            <a:r>
              <a:rPr lang="en-US" sz="2500" u="sng" dirty="0" smtClean="0"/>
              <a:t> </a:t>
            </a:r>
            <a:r>
              <a:rPr lang="tr-TR" sz="2500" u="sng" dirty="0" smtClean="0"/>
              <a:t>bir </a:t>
            </a:r>
            <a:r>
              <a:rPr lang="tr-TR" sz="2500" u="sng" dirty="0"/>
              <a:t>erişim meka­nizması</a:t>
            </a:r>
            <a:r>
              <a:rPr lang="tr-TR" sz="2500" dirty="0"/>
              <a:t> sağlamakla yükümlüdür.</a:t>
            </a:r>
            <a:endParaRPr lang="en-US" sz="2500" dirty="0"/>
          </a:p>
          <a:p>
            <a:pPr algn="just">
              <a:lnSpc>
                <a:spcPct val="123000"/>
              </a:lnSpc>
              <a:spcAft>
                <a:spcPts val="600"/>
              </a:spcAft>
            </a:pPr>
            <a:r>
              <a:rPr lang="en-US" sz="2500" b="1" dirty="0" err="1" smtClean="0">
                <a:solidFill>
                  <a:srgbClr val="FF0000"/>
                </a:solidFill>
              </a:rPr>
              <a:t>Ba</a:t>
            </a:r>
            <a:r>
              <a:rPr lang="en-US" sz="2500" b="1" dirty="0" err="1" smtClean="0">
                <a:solidFill>
                  <a:srgbClr val="FF0000"/>
                </a:solidFill>
                <a:latin typeface="+mj-lt"/>
              </a:rPr>
              <a:t>ğ</a:t>
            </a:r>
            <a:r>
              <a:rPr lang="en-US" sz="2500" b="1" dirty="0" err="1" smtClean="0">
                <a:solidFill>
                  <a:srgbClr val="FF0000"/>
                </a:solidFill>
              </a:rPr>
              <a:t>lantı</a:t>
            </a:r>
            <a:r>
              <a:rPr lang="en-US" sz="2500" b="1" dirty="0" smtClean="0">
                <a:solidFill>
                  <a:srgbClr val="FF0000"/>
                </a:solidFill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</a:rPr>
              <a:t>Arabirimi</a:t>
            </a:r>
            <a:r>
              <a:rPr lang="en-US" sz="2500" dirty="0" smtClean="0"/>
              <a:t>: </a:t>
            </a:r>
            <a:r>
              <a:rPr lang="tr-TR" sz="2500" dirty="0"/>
              <a:t>Çok hızlı çalışan işlemciye karşın, G/Ç birimlerinin </a:t>
            </a:r>
            <a:r>
              <a:rPr lang="tr-TR" sz="2500" dirty="0" smtClean="0"/>
              <a:t>çoğu </a:t>
            </a:r>
            <a:r>
              <a:rPr lang="tr-TR" sz="2500" dirty="0"/>
              <a:t>elektro-mekaniktir ve göreceli olarak oldukça yavaştırlar. </a:t>
            </a:r>
            <a:r>
              <a:rPr lang="en-US" sz="2500" dirty="0" smtClean="0"/>
              <a:t>F</a:t>
            </a:r>
            <a:r>
              <a:rPr lang="tr-TR" sz="2500" dirty="0" smtClean="0"/>
              <a:t>arklı </a:t>
            </a:r>
            <a:r>
              <a:rPr lang="tr-TR" sz="2500" dirty="0"/>
              <a:t>hızlarda çalışan </a:t>
            </a:r>
            <a:r>
              <a:rPr lang="en-US" sz="2500" dirty="0" err="1" smtClean="0"/>
              <a:t>bu</a:t>
            </a:r>
            <a:r>
              <a:rPr lang="en-US" sz="2500" dirty="0" smtClean="0"/>
              <a:t> </a:t>
            </a:r>
            <a:r>
              <a:rPr lang="tr-TR" sz="2500" dirty="0" smtClean="0"/>
              <a:t>birimler </a:t>
            </a:r>
            <a:r>
              <a:rPr lang="tr-TR" sz="2500" dirty="0"/>
              <a:t>arasında bağlantı arabirimleri </a:t>
            </a:r>
            <a:r>
              <a:rPr lang="tr-TR" sz="2500" dirty="0" smtClean="0"/>
              <a:t>kullanılır</a:t>
            </a:r>
            <a:r>
              <a:rPr lang="en-US" sz="2500" dirty="0"/>
              <a:t> </a:t>
            </a:r>
            <a:r>
              <a:rPr lang="en-US" sz="2500" dirty="0" err="1" smtClean="0"/>
              <a:t>ve</a:t>
            </a:r>
            <a:r>
              <a:rPr lang="en-US" sz="2500" dirty="0" smtClean="0"/>
              <a:t> G/Ç </a:t>
            </a:r>
            <a:r>
              <a:rPr lang="en-US" sz="2500" dirty="0" err="1" smtClean="0"/>
              <a:t>yönetminin</a:t>
            </a:r>
            <a:r>
              <a:rPr lang="en-US" sz="2500" dirty="0" smtClean="0"/>
              <a:t> </a:t>
            </a:r>
            <a:r>
              <a:rPr lang="en-US" sz="2500" dirty="0" err="1" smtClean="0"/>
              <a:t>bir</a:t>
            </a:r>
            <a:r>
              <a:rPr lang="en-US" sz="2500" dirty="0" smtClean="0"/>
              <a:t> </a:t>
            </a:r>
            <a:r>
              <a:rPr lang="en-US" sz="2500" dirty="0" err="1" smtClean="0"/>
              <a:t>parçasıdır</a:t>
            </a:r>
            <a:r>
              <a:rPr lang="en-US" sz="2500" dirty="0" smtClean="0"/>
              <a:t>.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 </a:t>
            </a:r>
            <a:r>
              <a:rPr lang="tr-TR" dirty="0" smtClean="0"/>
              <a:t>Dosya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62550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Dosya yönetimi üst düzeyde </a:t>
            </a:r>
            <a:r>
              <a:rPr lang="tr-TR" b="1" dirty="0"/>
              <a:t>simgesel</a:t>
            </a:r>
            <a:r>
              <a:rPr lang="tr-TR" dirty="0"/>
              <a:t> olarak ta­nımlanan dosyalar ile sistemdeki fiziksel </a:t>
            </a:r>
            <a:r>
              <a:rPr lang="tr-TR" dirty="0" smtClean="0"/>
              <a:t>birimler </a:t>
            </a:r>
            <a:r>
              <a:rPr lang="tr-TR" dirty="0"/>
              <a:t>arasındaki eşlemeyi </a:t>
            </a:r>
            <a:r>
              <a:rPr lang="tr-TR" dirty="0" smtClean="0"/>
              <a:t>yapan ke­simdir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Programlama </a:t>
            </a:r>
            <a:r>
              <a:rPr lang="tr-TR" dirty="0"/>
              <a:t>dillerinde </a:t>
            </a:r>
            <a:r>
              <a:rPr lang="tr-TR" dirty="0" smtClean="0"/>
              <a:t>dosya </a:t>
            </a:r>
            <a:r>
              <a:rPr lang="tr-TR" dirty="0"/>
              <a:t>işlemleri kullanıcılara, </a:t>
            </a:r>
            <a:r>
              <a:rPr lang="tr-TR" b="1" dirty="0" smtClean="0">
                <a:solidFill>
                  <a:srgbClr val="FF0000"/>
                </a:solidFill>
              </a:rPr>
              <a:t>yapı</a:t>
            </a:r>
            <a:r>
              <a:rPr lang="tr-TR" dirty="0" smtClean="0"/>
              <a:t> </a:t>
            </a:r>
            <a:r>
              <a:rPr lang="en-US" dirty="0" err="1" smtClean="0"/>
              <a:t>ve</a:t>
            </a:r>
            <a:r>
              <a:rPr lang="tr-TR" dirty="0" smtClean="0"/>
              <a:t> </a:t>
            </a:r>
            <a:r>
              <a:rPr lang="tr-TR" b="1" dirty="0">
                <a:solidFill>
                  <a:srgbClr val="FF0000"/>
                </a:solidFill>
              </a:rPr>
              <a:t>adlandırma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smtClean="0"/>
              <a:t>yön</a:t>
            </a:r>
            <a:r>
              <a:rPr lang="en-US" dirty="0"/>
              <a:t>ü</a:t>
            </a:r>
            <a:r>
              <a:rPr lang="tr-TR" dirty="0" smtClean="0"/>
              <a:t>nden </a:t>
            </a:r>
            <a:r>
              <a:rPr lang="tr-TR" b="1" u="sng" dirty="0"/>
              <a:t>gerçek sistemden </a:t>
            </a:r>
            <a:r>
              <a:rPr lang="tr-TR" b="1" u="sng" dirty="0" smtClean="0"/>
              <a:t>bağımsız </a:t>
            </a:r>
            <a:r>
              <a:rPr lang="tr-TR" b="1" u="sng" dirty="0"/>
              <a:t>dosyalar</a:t>
            </a:r>
            <a:r>
              <a:rPr lang="tr-TR" dirty="0"/>
              <a:t> </a:t>
            </a:r>
            <a:r>
              <a:rPr lang="tr-TR" dirty="0" smtClean="0"/>
              <a:t>oluşturma olanağı </a:t>
            </a:r>
            <a:r>
              <a:rPr lang="tr-TR" dirty="0"/>
              <a:t>sağlar. </a:t>
            </a:r>
            <a:endParaRPr lang="tr-TR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Ör</a:t>
            </a:r>
            <a:r>
              <a:rPr lang="en-US" dirty="0" err="1" smtClean="0"/>
              <a:t>nek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;</a:t>
            </a:r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P</a:t>
            </a:r>
            <a:r>
              <a:rPr lang="tr-TR" sz="2500" dirty="0" smtClean="0"/>
              <a:t>rogramlama </a:t>
            </a:r>
            <a:r>
              <a:rPr lang="tr-TR" sz="2500" dirty="0"/>
              <a:t>dilinde, </a:t>
            </a:r>
            <a:r>
              <a:rPr lang="tr-TR" sz="2500" u="sng" dirty="0">
                <a:solidFill>
                  <a:srgbClr val="0070C0"/>
                </a:solidFill>
              </a:rPr>
              <a:t>ardışıl erişimli bir dosya</a:t>
            </a:r>
            <a:r>
              <a:rPr lang="tr-TR" sz="2500" dirty="0"/>
              <a:t>, ard arda </a:t>
            </a:r>
            <a:r>
              <a:rPr lang="en-US" sz="2500" dirty="0" err="1" smtClean="0"/>
              <a:t>gelen</a:t>
            </a:r>
            <a:r>
              <a:rPr lang="en-US" sz="2500" dirty="0" smtClean="0"/>
              <a:t> </a:t>
            </a:r>
            <a:r>
              <a:rPr lang="tr-TR" sz="2500" dirty="0" smtClean="0"/>
              <a:t>kesintisiz </a:t>
            </a:r>
            <a:r>
              <a:rPr lang="tr-TR" sz="2500" dirty="0"/>
              <a:t>verilerden oluşan bir yapıdadır. </a:t>
            </a:r>
            <a:endParaRPr lang="en-US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err="1" smtClean="0"/>
              <a:t>Aslında</a:t>
            </a:r>
            <a:r>
              <a:rPr lang="tr-TR" sz="2500" dirty="0" smtClean="0"/>
              <a:t> </a:t>
            </a:r>
            <a:r>
              <a:rPr lang="tr-TR" sz="2500" dirty="0"/>
              <a:t>bu dosya, bir mıknatıslı teker üzerinde sektör, iz, silindir gibi fiziksel kalıplara bölünecek, belki de </a:t>
            </a:r>
            <a:r>
              <a:rPr lang="tr-TR" sz="2500" u="sng" dirty="0">
                <a:solidFill>
                  <a:srgbClr val="0070C0"/>
                </a:solidFill>
              </a:rPr>
              <a:t>ard arda gelmeyen konumlara</a:t>
            </a:r>
            <a:r>
              <a:rPr lang="tr-TR" sz="2500" dirty="0"/>
              <a:t> yazılacaktır.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5.2.2. </a:t>
            </a:r>
            <a:r>
              <a:rPr lang="tr-TR" dirty="0" smtClean="0"/>
              <a:t>Dosya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62550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dirty="0" smtClean="0"/>
              <a:t>Bu </a:t>
            </a:r>
            <a:r>
              <a:rPr lang="tr-TR" dirty="0"/>
              <a:t>yapıyı kullanıcıya, programlama dili düzeyinde </a:t>
            </a:r>
            <a:r>
              <a:rPr lang="tr-TR" u="sng" dirty="0">
                <a:solidFill>
                  <a:srgbClr val="0070C0"/>
                </a:solidFill>
              </a:rPr>
              <a:t>algıladığı gibi yansıtmak</a:t>
            </a:r>
            <a:r>
              <a:rPr lang="tr-TR" dirty="0"/>
              <a:t>, dosya </a:t>
            </a:r>
            <a:r>
              <a:rPr lang="tr-TR" dirty="0" smtClean="0"/>
              <a:t>yönetim</a:t>
            </a:r>
            <a:r>
              <a:rPr lang="en-US" dirty="0" err="1"/>
              <a:t>i</a:t>
            </a:r>
            <a:r>
              <a:rPr lang="tr-TR" dirty="0" smtClean="0"/>
              <a:t>nin </a:t>
            </a:r>
            <a:r>
              <a:rPr lang="tr-TR" b="1" dirty="0"/>
              <a:t>birincil</a:t>
            </a:r>
            <a:r>
              <a:rPr lang="tr-TR" dirty="0"/>
              <a:t> işlevidir. </a:t>
            </a:r>
            <a:endParaRPr lang="en-US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B</a:t>
            </a:r>
            <a:r>
              <a:rPr lang="tr-TR" sz="2500" dirty="0" smtClean="0"/>
              <a:t>ir </a:t>
            </a:r>
            <a:r>
              <a:rPr lang="tr-TR" sz="2500" dirty="0"/>
              <a:t>dosya için </a:t>
            </a:r>
            <a:r>
              <a:rPr lang="tr-TR" sz="2500" u="sng" dirty="0"/>
              <a:t>gerekli alanın atanması</a:t>
            </a:r>
            <a:r>
              <a:rPr lang="tr-TR" sz="2500" dirty="0"/>
              <a:t>, </a:t>
            </a:r>
            <a:endParaRPr lang="en-US" sz="2500" dirty="0" smtClean="0"/>
          </a:p>
          <a:p>
            <a:pPr lvl="1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500" dirty="0" smtClean="0"/>
              <a:t>A</a:t>
            </a:r>
            <a:r>
              <a:rPr lang="tr-TR" sz="2500" dirty="0" smtClean="0"/>
              <a:t>tamaların </a:t>
            </a:r>
            <a:r>
              <a:rPr lang="tr-TR" sz="2500" dirty="0"/>
              <a:t>mıknatıslı tekerin </a:t>
            </a:r>
            <a:r>
              <a:rPr lang="tr-TR" sz="2500" u="sng" dirty="0"/>
              <a:t>en fazla veri saklayabilecek</a:t>
            </a:r>
            <a:r>
              <a:rPr lang="tr-TR" sz="2500" dirty="0"/>
              <a:t> ve G/Ç </a:t>
            </a:r>
            <a:r>
              <a:rPr lang="tr-TR" sz="2500" u="sng" dirty="0"/>
              <a:t>başarımı arttıracak</a:t>
            </a:r>
            <a:r>
              <a:rPr lang="tr-TR" sz="2500" dirty="0"/>
              <a:t> biçimde </a:t>
            </a:r>
            <a:r>
              <a:rPr lang="tr-TR" sz="2500" dirty="0" smtClean="0"/>
              <a:t>yapılmaları </a:t>
            </a:r>
            <a:endParaRPr lang="en-US" sz="2500" dirty="0" smtClean="0"/>
          </a:p>
          <a:p>
            <a:pPr marL="274320" lvl="1" indent="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2600" dirty="0" smtClean="0"/>
              <a:t>bu katmanın üstlendiği </a:t>
            </a:r>
            <a:r>
              <a:rPr lang="tr-TR" sz="2600" dirty="0"/>
              <a:t>işlevlerden birkaç tanesidir</a:t>
            </a:r>
            <a:r>
              <a:rPr lang="tr-TR" sz="2600" dirty="0" smtClean="0"/>
              <a:t>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5.2.2. </a:t>
            </a:r>
            <a:r>
              <a:rPr lang="tr-TR" dirty="0"/>
              <a:t>Dosya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/>
              <a:t>Dosya kimliği</a:t>
            </a:r>
            <a:r>
              <a:rPr lang="tr-TR" i="1" dirty="0"/>
              <a:t> </a:t>
            </a:r>
            <a:r>
              <a:rPr lang="en-US" i="1" dirty="0" smtClean="0"/>
              <a:t>(</a:t>
            </a:r>
            <a:r>
              <a:rPr lang="tr-TR" i="1" dirty="0" smtClean="0"/>
              <a:t>file </a:t>
            </a:r>
            <a:r>
              <a:rPr lang="tr-TR" i="1" dirty="0"/>
              <a:t>identifier</a:t>
            </a:r>
            <a:r>
              <a:rPr lang="tr-TR" dirty="0" smtClean="0"/>
              <a:t>)</a:t>
            </a:r>
            <a:r>
              <a:rPr lang="en-US" dirty="0" smtClean="0"/>
              <a:t>;</a:t>
            </a:r>
            <a:r>
              <a:rPr lang="tr-TR" dirty="0" smtClean="0"/>
              <a:t> </a:t>
            </a:r>
            <a:r>
              <a:rPr lang="tr-TR" dirty="0"/>
              <a:t>dosyayı bir sistem içinde </a:t>
            </a:r>
            <a:r>
              <a:rPr lang="tr-TR" u="sng" dirty="0"/>
              <a:t>ötekilerden ayıran</a:t>
            </a:r>
            <a:r>
              <a:rPr lang="tr-TR" dirty="0"/>
              <a:t> simgedir. </a:t>
            </a:r>
            <a:endParaRPr lang="en-US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400" dirty="0" smtClean="0"/>
              <a:t>Örne</a:t>
            </a:r>
            <a:r>
              <a:rPr lang="en-US" sz="2400" dirty="0" smtClean="0"/>
              <a:t>k</a:t>
            </a:r>
            <a:r>
              <a:rPr lang="tr-TR" sz="2400" dirty="0" smtClean="0"/>
              <a:t>, </a:t>
            </a:r>
            <a:r>
              <a:rPr lang="tr-TR" sz="2400" dirty="0"/>
              <a:t>kurumlardaki sicil veya öğrenci </a:t>
            </a:r>
            <a:r>
              <a:rPr lang="tr-TR" sz="2400" dirty="0" smtClean="0"/>
              <a:t>numarala</a:t>
            </a:r>
            <a:r>
              <a:rPr lang="en-US" sz="2400" dirty="0" err="1" smtClean="0"/>
              <a:t>rı</a:t>
            </a:r>
            <a:r>
              <a:rPr lang="tr-TR" sz="2400" dirty="0" smtClean="0"/>
              <a:t> </a:t>
            </a:r>
            <a:r>
              <a:rPr lang="tr-TR" sz="2400" dirty="0"/>
              <a:t>bu </a:t>
            </a:r>
            <a:r>
              <a:rPr lang="tr-TR" sz="2400" dirty="0" smtClean="0"/>
              <a:t>nitelikte</a:t>
            </a:r>
            <a:r>
              <a:rPr lang="en-US" sz="2400" dirty="0" err="1" smtClean="0"/>
              <a:t>ki</a:t>
            </a:r>
            <a:r>
              <a:rPr lang="tr-TR" sz="2400" dirty="0" smtClean="0"/>
              <a:t> </a:t>
            </a:r>
            <a:r>
              <a:rPr lang="en-US" sz="2400" dirty="0" err="1" smtClean="0"/>
              <a:t>tekil</a:t>
            </a:r>
            <a:r>
              <a:rPr lang="tr-TR" sz="2400" dirty="0" smtClean="0"/>
              <a:t> </a:t>
            </a:r>
            <a:r>
              <a:rPr lang="tr-TR" sz="2400" dirty="0" smtClean="0"/>
              <a:t>(uniqe) </a:t>
            </a:r>
            <a:r>
              <a:rPr lang="tr-TR" sz="2400" dirty="0"/>
              <a:t>tanımlardır.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b="1" dirty="0"/>
              <a:t>Dosya tanımlayıcı</a:t>
            </a:r>
            <a:r>
              <a:rPr lang="tr-TR" i="1" dirty="0"/>
              <a:t> </a:t>
            </a:r>
            <a:r>
              <a:rPr lang="en-US" i="1" dirty="0" smtClean="0"/>
              <a:t>(</a:t>
            </a:r>
            <a:r>
              <a:rPr lang="tr-TR" i="1" dirty="0" smtClean="0"/>
              <a:t>file </a:t>
            </a:r>
            <a:r>
              <a:rPr lang="tr-TR" i="1" dirty="0"/>
              <a:t>descriptor</a:t>
            </a:r>
            <a:r>
              <a:rPr lang="tr-TR" i="1" dirty="0" smtClean="0"/>
              <a:t>)</a:t>
            </a:r>
            <a:r>
              <a:rPr lang="en-US" dirty="0"/>
              <a:t>;</a:t>
            </a:r>
            <a:r>
              <a:rPr lang="tr-TR" dirty="0" smtClean="0"/>
              <a:t> </a:t>
            </a:r>
            <a:r>
              <a:rPr lang="tr-TR" dirty="0"/>
              <a:t>dosyaya ilişkin </a:t>
            </a:r>
            <a:r>
              <a:rPr lang="tr-TR" u="sng" dirty="0"/>
              <a:t>fiziksel ve mantıksal özelliklerin tutulduğu</a:t>
            </a:r>
            <a:r>
              <a:rPr lang="tr-TR" dirty="0"/>
              <a:t> veri kümesidir. Dosyalara fiziksel olarak ulaşabilmek için, burada bulunan bilgilerden yararlanılır. </a:t>
            </a:r>
            <a:endParaRPr lang="tr-TR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sz="2400" dirty="0" err="1" smtClean="0"/>
              <a:t>Örnek</a:t>
            </a:r>
            <a:r>
              <a:rPr lang="en-US" sz="2400" dirty="0" smtClean="0"/>
              <a:t>, </a:t>
            </a:r>
            <a:r>
              <a:rPr lang="tr-TR" sz="2400" dirty="0" smtClean="0"/>
              <a:t>Günlük </a:t>
            </a:r>
            <a:r>
              <a:rPr lang="tr-TR" sz="2400" dirty="0"/>
              <a:t>yaşamımızda adres, iş yeri, doğum tarihi vb bilgileri </a:t>
            </a:r>
            <a:r>
              <a:rPr lang="tr-TR" sz="2400" dirty="0" smtClean="0"/>
              <a:t>içeren </a:t>
            </a:r>
            <a:r>
              <a:rPr lang="tr-TR" sz="2400" dirty="0"/>
              <a:t>kimlik kartları, işlev açısından dosya tanımlayıcılara benzetilebilir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5.2.3</a:t>
            </a:r>
            <a:r>
              <a:rPr lang="tr-TR" dirty="0" smtClean="0"/>
              <a:t>. </a:t>
            </a:r>
            <a:r>
              <a:rPr lang="tr-TR" dirty="0"/>
              <a:t>Prosesler ve Proses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/>
              <a:t>Proses, </a:t>
            </a:r>
            <a:r>
              <a:rPr lang="tr-TR" b="1" dirty="0">
                <a:solidFill>
                  <a:srgbClr val="0070C0"/>
                </a:solidFill>
              </a:rPr>
              <a:t>kendi veri şablonu olan</a:t>
            </a:r>
            <a:r>
              <a:rPr lang="tr-TR" dirty="0"/>
              <a:t> ve </a:t>
            </a:r>
            <a:r>
              <a:rPr lang="tr-TR" b="1" dirty="0">
                <a:solidFill>
                  <a:srgbClr val="FF0000"/>
                </a:solidFill>
              </a:rPr>
              <a:t>kendi başına bütünlüğü olan</a:t>
            </a:r>
            <a:r>
              <a:rPr lang="tr-TR" dirty="0"/>
              <a:t> </a:t>
            </a:r>
            <a:r>
              <a:rPr lang="tr-TR" dirty="0" smtClean="0"/>
              <a:t>kod parçasına verilen isimlendirmedir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Proses </a:t>
            </a:r>
            <a:r>
              <a:rPr lang="tr-TR" dirty="0"/>
              <a:t>kavramı bilgisayar işletim sistemlerinde oldukça önemlidir; çünkü, bilgisayarın </a:t>
            </a:r>
            <a:r>
              <a:rPr lang="tr-TR" u="sng" dirty="0"/>
              <a:t>ana işlemcisine verilecek/yaptırılacak işler prosesler düzeyinde ya­pılır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İşlemci aynı anda </a:t>
            </a:r>
            <a:r>
              <a:rPr lang="tr-TR" dirty="0"/>
              <a:t>bir proses yürütür; o prosesin işi bittiğinde veya herhangi bir nedenle o proses askıya alındığında bir başka prosese geçer. 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6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</a:t>
            </a:r>
            <a:r>
              <a:rPr lang="tr-TR" dirty="0"/>
              <a:t>. Prosesler ve Proses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/>
              <a:t>Dolayısıyla işletim sistemlerinde yürütülmeye hazır olan proseslerin tutulduğu bir </a:t>
            </a:r>
            <a:r>
              <a:rPr lang="tr-TR" b="1" u="sng" dirty="0"/>
              <a:t>liste</a:t>
            </a:r>
            <a:r>
              <a:rPr lang="tr-TR" dirty="0"/>
              <a:t> vardır. 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/>
              <a:t>Yürütülmesi için hazır olan prosesler, hemen işlemciyi ele </a:t>
            </a:r>
            <a:r>
              <a:rPr lang="tr-TR" u="sng" dirty="0"/>
              <a:t>geçire</a:t>
            </a:r>
            <a:r>
              <a:rPr lang="tr-TR" b="1" u="sng" dirty="0">
                <a:solidFill>
                  <a:srgbClr val="FF0000"/>
                </a:solidFill>
              </a:rPr>
              <a:t>mez</a:t>
            </a:r>
            <a:r>
              <a:rPr lang="tr-TR" u="sng" dirty="0"/>
              <a:t>ler</a:t>
            </a:r>
            <a:r>
              <a:rPr lang="tr-TR" dirty="0"/>
              <a:t> (kullanamazlar), </a:t>
            </a:r>
            <a:r>
              <a:rPr lang="tr-TR" dirty="0" smtClean="0"/>
              <a:t>hazır </a:t>
            </a:r>
            <a:r>
              <a:rPr lang="tr-TR" dirty="0"/>
              <a:t>prosesler </a:t>
            </a:r>
            <a:r>
              <a:rPr lang="tr-TR" u="sng" dirty="0"/>
              <a:t>lis­tesine/kuyruğuna öncelik bilgisine göre eklenirler</a:t>
            </a:r>
            <a:r>
              <a:rPr lang="tr-TR" dirty="0"/>
              <a:t>; 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/>
              <a:t>İşlemci o anda yürüttüğü prosesi bıraktıktan sonra listedeki bir sonraki prosesi alır ve yürütmeye başlar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</a:t>
            </a:r>
            <a:r>
              <a:rPr lang="tr-TR" dirty="0"/>
              <a:t>. Prosesler ve Proses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05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pc="150" dirty="0"/>
              <a:t>İşlemci yönetimindeki ana amaç, </a:t>
            </a:r>
            <a:r>
              <a:rPr lang="tr-TR" u="sng" spc="150" dirty="0"/>
              <a:t>sistemdeki çalışma verimini en yüksek tutacak şekil­de işlemciyi proseslere paylaştırmaktır</a:t>
            </a:r>
            <a:r>
              <a:rPr lang="tr-TR" spc="150" dirty="0"/>
              <a:t>. </a:t>
            </a:r>
            <a:endParaRPr lang="en-US" spc="15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 smtClean="0"/>
              <a:t>Genel </a:t>
            </a:r>
            <a:r>
              <a:rPr lang="tr-TR" dirty="0"/>
              <a:t>olarak bir proses </a:t>
            </a:r>
            <a:r>
              <a:rPr lang="tr-TR" dirty="0" smtClean="0"/>
              <a:t>aşağıdaki üç </a:t>
            </a:r>
            <a:r>
              <a:rPr lang="tr-TR" dirty="0"/>
              <a:t>durumdan birinde bulunabilir.</a:t>
            </a:r>
            <a:endParaRPr lang="en-US" dirty="0"/>
          </a:p>
          <a:p>
            <a:pPr lvl="1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400" b="1" dirty="0"/>
              <a:t>Çalışıyor</a:t>
            </a:r>
            <a:r>
              <a:rPr lang="tr-TR" sz="2400" b="1" i="1" dirty="0"/>
              <a:t> </a:t>
            </a:r>
            <a:r>
              <a:rPr lang="en-US" sz="2400" b="1" i="1" dirty="0"/>
              <a:t>(</a:t>
            </a:r>
            <a:r>
              <a:rPr lang="tr-TR" sz="2400" b="1" i="1" dirty="0" smtClean="0"/>
              <a:t>Running</a:t>
            </a:r>
            <a:r>
              <a:rPr lang="tr-TR" sz="2400" dirty="0" smtClean="0"/>
              <a:t>): </a:t>
            </a:r>
            <a:r>
              <a:rPr lang="tr-TR" sz="2400" dirty="0"/>
              <a:t>O anda işlemciyi kullanan</a:t>
            </a:r>
            <a:r>
              <a:rPr lang="tr-TR" sz="2400" dirty="0" smtClean="0"/>
              <a:t>, </a:t>
            </a:r>
            <a:r>
              <a:rPr lang="tr-TR" sz="2400" dirty="0"/>
              <a:t>ele geçirmiş olan prosestir.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400" b="1" dirty="0"/>
              <a:t>Askıda (</a:t>
            </a:r>
            <a:r>
              <a:rPr lang="tr-TR" sz="2400" b="1" i="1" dirty="0"/>
              <a:t>Blocked</a:t>
            </a:r>
            <a:r>
              <a:rPr lang="tr-TR" sz="2400" dirty="0"/>
              <a:t>): Herhangi bir nedenle işlemciyi bırakmış, bir ihtiyacının </a:t>
            </a:r>
            <a:r>
              <a:rPr lang="tr-TR" sz="2400" dirty="0" smtClean="0"/>
              <a:t>sağlanmasını </a:t>
            </a:r>
            <a:r>
              <a:rPr lang="tr-TR" sz="2400" dirty="0"/>
              <a:t>bekleyen proses; örneğin, bir veriye ihtiyacı vardır ve henüz o veri hazır </a:t>
            </a:r>
            <a:r>
              <a:rPr lang="tr-TR" sz="2400" dirty="0" smtClean="0"/>
              <a:t>değildir</a:t>
            </a:r>
            <a:r>
              <a:rPr lang="tr-TR" sz="2400" dirty="0"/>
              <a:t>.</a:t>
            </a:r>
            <a:endParaRPr lang="en-US" sz="2400" dirty="0"/>
          </a:p>
          <a:p>
            <a:pPr lvl="1" algn="just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400" b="1" dirty="0"/>
              <a:t>Hazır (</a:t>
            </a:r>
            <a:r>
              <a:rPr lang="tr-TR" sz="2400" b="1" i="1" dirty="0"/>
              <a:t>Ready</a:t>
            </a:r>
            <a:r>
              <a:rPr lang="tr-TR" sz="2400" dirty="0"/>
              <a:t>): </a:t>
            </a:r>
            <a:r>
              <a:rPr lang="tr-TR" sz="2400" dirty="0" smtClean="0"/>
              <a:t>Her şeyiyle </a:t>
            </a:r>
            <a:r>
              <a:rPr lang="tr-TR" sz="2400" dirty="0"/>
              <a:t>yürütülmeye hazır olan proseslerdir; hazır olan prosesler işletilme önceliğine göre hazır prosesler kuyruğuna eklenirler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</a:t>
            </a:r>
            <a:r>
              <a:rPr lang="tr-TR" dirty="0"/>
              <a:t>. Prosesler ve Proses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dirty="0"/>
              <a:t>Bir proses</a:t>
            </a:r>
            <a:r>
              <a:rPr lang="tr-TR" i="1" dirty="0"/>
              <a:t> </a:t>
            </a:r>
            <a:r>
              <a:rPr lang="tr-TR" b="1" i="1" dirty="0"/>
              <a:t>çalışıyor</a:t>
            </a:r>
            <a:r>
              <a:rPr lang="tr-TR" dirty="0"/>
              <a:t> durumunda iken</a:t>
            </a:r>
            <a:r>
              <a:rPr lang="tr-TR" i="1" dirty="0"/>
              <a:t> </a:t>
            </a:r>
            <a:r>
              <a:rPr lang="tr-TR" b="1" i="1" dirty="0"/>
              <a:t>askıda</a:t>
            </a:r>
            <a:r>
              <a:rPr lang="tr-TR" dirty="0"/>
              <a:t> durumuna </a:t>
            </a:r>
            <a:r>
              <a:rPr lang="tr-TR" dirty="0" smtClean="0"/>
              <a:t>geçmesi </a:t>
            </a:r>
            <a:r>
              <a:rPr lang="tr-TR" dirty="0"/>
              <a:t>için </a:t>
            </a:r>
            <a:r>
              <a:rPr lang="tr-TR" dirty="0" smtClean="0"/>
              <a:t>harici birtakım olayların oluşması </a:t>
            </a:r>
            <a:r>
              <a:rPr lang="tr-TR" dirty="0"/>
              <a:t>gerekir: </a:t>
            </a:r>
            <a:endParaRPr lang="tr-TR" dirty="0" smtClean="0"/>
          </a:p>
          <a:p>
            <a:pPr lvl="1"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i="1" spc="150" dirty="0"/>
              <a:t>Ö</a:t>
            </a:r>
            <a:r>
              <a:rPr lang="tr-TR" sz="2400" i="1" spc="150" dirty="0"/>
              <a:t>rneğin</a:t>
            </a:r>
            <a:r>
              <a:rPr lang="en-US" sz="2400" i="1" spc="150" dirty="0"/>
              <a:t>,</a:t>
            </a:r>
            <a:r>
              <a:rPr lang="tr-TR" sz="2400" i="1" spc="150" dirty="0"/>
              <a:t> G/</a:t>
            </a:r>
            <a:r>
              <a:rPr lang="en-US" sz="2400" i="1" spc="150" dirty="0"/>
              <a:t>Ç</a:t>
            </a:r>
            <a:r>
              <a:rPr lang="tr-TR" sz="2400" i="1" spc="150" dirty="0"/>
              <a:t> </a:t>
            </a:r>
            <a:r>
              <a:rPr lang="tr-TR" sz="2400" i="1" spc="150" dirty="0"/>
              <a:t>işlemi </a:t>
            </a:r>
            <a:r>
              <a:rPr lang="tr-TR" sz="2400" i="1" spc="150" dirty="0"/>
              <a:t>veya </a:t>
            </a:r>
            <a:r>
              <a:rPr lang="tr-TR" sz="2400" i="1" spc="150" dirty="0"/>
              <a:t>o anda herhangi bir kaynak </a:t>
            </a:r>
            <a:r>
              <a:rPr lang="tr-TR" sz="2400" i="1" spc="150" dirty="0"/>
              <a:t>yetersizliği gibi. B</a:t>
            </a:r>
            <a:r>
              <a:rPr lang="en-US" sz="2400" i="1" spc="150" dirty="0"/>
              <a:t>u</a:t>
            </a:r>
            <a:r>
              <a:rPr lang="tr-TR" sz="2400" i="1" spc="150" dirty="0"/>
              <a:t> </a:t>
            </a:r>
            <a:r>
              <a:rPr lang="tr-TR" sz="2400" i="1" spc="150" dirty="0"/>
              <a:t>durumlar </a:t>
            </a:r>
            <a:r>
              <a:rPr lang="tr-TR" sz="2400" i="1" spc="150" dirty="0"/>
              <a:t>işlemcinin kontrolü dışı</a:t>
            </a:r>
            <a:r>
              <a:rPr lang="en-US" sz="2400" i="1" spc="150" dirty="0" err="1"/>
              <a:t>nda</a:t>
            </a:r>
            <a:r>
              <a:rPr lang="en-US" sz="2400" i="1" spc="150" dirty="0"/>
              <a:t> </a:t>
            </a:r>
            <a:r>
              <a:rPr lang="tr-TR" sz="2400" i="1" spc="150" dirty="0"/>
              <a:t>ortaya çıkar</a:t>
            </a:r>
            <a:r>
              <a:rPr lang="en-US" sz="2400" i="1" spc="150" dirty="0"/>
              <a:t>.</a:t>
            </a:r>
            <a:endParaRPr lang="tr-TR" sz="2400" i="1" spc="150" dirty="0"/>
          </a:p>
          <a:p>
            <a:pPr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b="1" i="1" dirty="0" smtClean="0"/>
              <a:t>Hazır</a:t>
            </a:r>
            <a:r>
              <a:rPr lang="tr-TR" i="1" dirty="0" smtClean="0"/>
              <a:t> </a:t>
            </a:r>
            <a:r>
              <a:rPr lang="tr-TR" dirty="0" smtClean="0"/>
              <a:t>durumuna </a:t>
            </a:r>
            <a:r>
              <a:rPr lang="tr-TR" dirty="0"/>
              <a:t>geçiş iki şekilde olur;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ya </a:t>
            </a:r>
            <a:r>
              <a:rPr lang="tr-TR" dirty="0"/>
              <a:t>çalışırken o proses </a:t>
            </a:r>
            <a:r>
              <a:rPr lang="tr-TR" u="sng" dirty="0" smtClean="0"/>
              <a:t>ayrılan zaman dilimi dolmuştur </a:t>
            </a:r>
            <a:endParaRPr lang="en-US" u="sng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dirty="0" smtClean="0"/>
              <a:t>ya </a:t>
            </a:r>
            <a:r>
              <a:rPr lang="tr-TR" dirty="0"/>
              <a:t>da </a:t>
            </a:r>
            <a:r>
              <a:rPr lang="tr-TR" dirty="0" smtClean="0"/>
              <a:t>askıda iken </a:t>
            </a:r>
            <a:r>
              <a:rPr lang="tr-TR" dirty="0"/>
              <a:t>daha önce </a:t>
            </a:r>
            <a:r>
              <a:rPr lang="tr-TR" u="sng" dirty="0" smtClean="0"/>
              <a:t>kesintiye uğrama nedeni ortadan kalkmıştır</a:t>
            </a:r>
            <a:r>
              <a:rPr lang="tr-TR" dirty="0"/>
              <a:t>. </a:t>
            </a:r>
            <a:endParaRPr lang="tr-TR" dirty="0" smtClean="0"/>
          </a:p>
          <a:p>
            <a:pPr lvl="1" algn="just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</a:pPr>
            <a:r>
              <a:rPr lang="tr-TR" sz="2400" i="1" spc="150" dirty="0" smtClean="0"/>
              <a:t>Örneğin</a:t>
            </a:r>
            <a:r>
              <a:rPr lang="en-US" sz="2400" i="1" spc="150" dirty="0" smtClean="0"/>
              <a:t>,</a:t>
            </a:r>
            <a:r>
              <a:rPr lang="tr-TR" sz="2400" i="1" spc="150" dirty="0" smtClean="0"/>
              <a:t> </a:t>
            </a:r>
            <a:r>
              <a:rPr lang="tr-TR" sz="2400" i="1" spc="150" dirty="0" smtClean="0"/>
              <a:t>veri girilmesi gerekiyordur </a:t>
            </a:r>
            <a:r>
              <a:rPr lang="tr-TR" sz="2400" i="1" spc="150" dirty="0"/>
              <a:t>ve veri </a:t>
            </a:r>
            <a:r>
              <a:rPr lang="tr-TR" sz="2400" i="1" spc="150" dirty="0" smtClean="0"/>
              <a:t>girilmiştir. Bir proses varlığı süresince </a:t>
            </a:r>
            <a:r>
              <a:rPr lang="tr-TR" sz="2400" i="1" spc="150" dirty="0"/>
              <a:t>bu </a:t>
            </a:r>
            <a:r>
              <a:rPr lang="tr-TR" sz="2400" i="1" spc="150" dirty="0" smtClean="0"/>
              <a:t>üç durum </a:t>
            </a:r>
            <a:r>
              <a:rPr lang="tr-TR" sz="2400" i="1" spc="150" dirty="0"/>
              <a:t>ara­sında gidip </a:t>
            </a:r>
            <a:r>
              <a:rPr lang="tr-TR" sz="2400" i="1" spc="150" dirty="0" smtClean="0"/>
              <a:t>gelir.</a:t>
            </a:r>
            <a:endParaRPr lang="en-US" sz="2400" i="1" spc="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4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Giriş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Bunlar</a:t>
            </a:r>
            <a:r>
              <a:rPr lang="en-US" sz="2800" dirty="0" smtClean="0"/>
              <a:t> </a:t>
            </a:r>
            <a:r>
              <a:rPr lang="en-US" sz="2800" dirty="0" err="1" smtClean="0"/>
              <a:t>kavramlar</a:t>
            </a:r>
            <a:r>
              <a:rPr lang="en-US" sz="2800" dirty="0" smtClean="0"/>
              <a:t> </a:t>
            </a:r>
            <a:r>
              <a:rPr lang="en-US" sz="2800" dirty="0" err="1" smtClean="0"/>
              <a:t>kısaca</a:t>
            </a:r>
            <a:r>
              <a:rPr lang="en-US" sz="2800" dirty="0" smtClean="0"/>
              <a:t> </a:t>
            </a:r>
            <a:endParaRPr lang="tr-TR" sz="2800" dirty="0" smtClean="0"/>
          </a:p>
          <a:p>
            <a:pPr lvl="1"/>
            <a:r>
              <a:rPr lang="en-US" sz="2400" dirty="0" err="1" smtClean="0"/>
              <a:t>tek-kullanıcılı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çok-kullanıcılı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giriş</a:t>
            </a:r>
            <a:r>
              <a:rPr lang="en-US" sz="2400" dirty="0" smtClean="0"/>
              <a:t>/</a:t>
            </a:r>
            <a:r>
              <a:rPr lang="en-US" sz="2400" dirty="0" err="1" smtClean="0"/>
              <a:t>çıkış</a:t>
            </a:r>
            <a:r>
              <a:rPr lang="en-US" sz="2400" dirty="0" smtClean="0"/>
              <a:t> </a:t>
            </a:r>
            <a:r>
              <a:rPr lang="en-US" sz="2400" dirty="0" err="1" smtClean="0"/>
              <a:t>birimleri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görev</a:t>
            </a:r>
            <a:r>
              <a:rPr lang="en-US" sz="2400" dirty="0" smtClean="0"/>
              <a:t> </a:t>
            </a:r>
            <a:r>
              <a:rPr lang="en-US" sz="2400" dirty="0" err="1" smtClean="0"/>
              <a:t>yönetimi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birlikte</a:t>
            </a:r>
            <a:r>
              <a:rPr lang="en-US" sz="2400" dirty="0" smtClean="0"/>
              <a:t> </a:t>
            </a:r>
            <a:r>
              <a:rPr lang="en-US" sz="2400" dirty="0" err="1" smtClean="0"/>
              <a:t>çalışma</a:t>
            </a:r>
            <a:r>
              <a:rPr lang="en-US" sz="2400" dirty="0" smtClean="0"/>
              <a:t>, </a:t>
            </a:r>
            <a:r>
              <a:rPr lang="en-US" sz="2400" dirty="0" err="1" smtClean="0"/>
              <a:t>kilitlenme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bellek</a:t>
            </a:r>
            <a:r>
              <a:rPr lang="en-US" sz="2400" dirty="0" smtClean="0"/>
              <a:t> </a:t>
            </a:r>
            <a:r>
              <a:rPr lang="en-US" sz="2400" dirty="0" err="1" smtClean="0"/>
              <a:t>yönetimi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dosya</a:t>
            </a:r>
            <a:r>
              <a:rPr lang="en-US" sz="2400" dirty="0" smtClean="0"/>
              <a:t> </a:t>
            </a:r>
            <a:r>
              <a:rPr lang="en-US" sz="2400" dirty="0" err="1" smtClean="0"/>
              <a:t>yönetimi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güvenlik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ag</a:t>
            </a:r>
            <a:r>
              <a:rPr lang="en-US" sz="2400" dirty="0" smtClean="0"/>
              <a:t> </a:t>
            </a:r>
            <a:r>
              <a:rPr lang="en-US" sz="2400" dirty="0" err="1" smtClean="0"/>
              <a:t>iletişimi</a:t>
            </a:r>
            <a:r>
              <a:rPr lang="en-US" sz="2400" dirty="0" smtClean="0"/>
              <a:t>, </a:t>
            </a:r>
            <a:endParaRPr lang="tr-TR" sz="2400" dirty="0" smtClean="0"/>
          </a:p>
          <a:p>
            <a:pPr lvl="1"/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dirty="0" err="1" smtClean="0"/>
              <a:t>çagrıları</a:t>
            </a:r>
            <a:r>
              <a:rPr lang="en-US" sz="2400" dirty="0" smtClean="0"/>
              <a:t> </a:t>
            </a:r>
            <a:r>
              <a:rPr lang="en-US" sz="2400" dirty="0" err="1" smtClean="0"/>
              <a:t>vb</a:t>
            </a:r>
            <a:r>
              <a:rPr lang="tr-TR" sz="24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5.2.3</a:t>
            </a:r>
            <a:r>
              <a:rPr lang="tr-TR" dirty="0"/>
              <a:t>. Prosesler ve Proses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Proseslerin hangi durumda bulunduğu bilgisi işletim sistemlerince kullanıcılara göste­rilir. </a:t>
            </a:r>
            <a:endParaRPr lang="tr-TR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400" i="1" spc="150" dirty="0" smtClean="0"/>
              <a:t>Örneğin</a:t>
            </a:r>
            <a:r>
              <a:rPr lang="en-US" sz="2400" i="1" spc="150" dirty="0" smtClean="0"/>
              <a:t>,</a:t>
            </a:r>
            <a:r>
              <a:rPr lang="tr-TR" sz="2400" i="1" spc="150" dirty="0" smtClean="0"/>
              <a:t> </a:t>
            </a:r>
            <a:r>
              <a:rPr lang="tr-TR" sz="2400" b="1" i="1" spc="150" dirty="0"/>
              <a:t>Unix</a:t>
            </a:r>
            <a:r>
              <a:rPr lang="tr-TR" sz="2400" i="1" spc="150" dirty="0"/>
              <a:t> işletim sisteminde her prosese tamsayıdan oluşan bir kimlik </a:t>
            </a:r>
            <a:r>
              <a:rPr lang="tr-TR" sz="2400" i="1" spc="150" dirty="0" smtClean="0"/>
              <a:t>numarası </a:t>
            </a:r>
            <a:r>
              <a:rPr lang="tr-TR" sz="2400" i="1" spc="150" dirty="0"/>
              <a:t>verilir. </a:t>
            </a:r>
            <a:endParaRPr lang="tr-TR" i="1" spc="150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Bu </a:t>
            </a:r>
            <a:r>
              <a:rPr lang="tr-TR" dirty="0"/>
              <a:t>kimlik numarası üzerinden </a:t>
            </a:r>
            <a:r>
              <a:rPr lang="tr-TR" dirty="0" smtClean="0"/>
              <a:t>proseslere çeşitli </a:t>
            </a:r>
            <a:r>
              <a:rPr lang="tr-TR" u="sng" dirty="0" smtClean="0"/>
              <a:t>müdahaleler</a:t>
            </a:r>
            <a:r>
              <a:rPr lang="tr-TR" dirty="0" smtClean="0"/>
              <a:t> de bulunulabilir.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en-US" sz="2400" i="1" spc="150" dirty="0"/>
              <a:t>Ö</a:t>
            </a:r>
            <a:r>
              <a:rPr lang="tr-TR" sz="2400" i="1" spc="150" dirty="0"/>
              <a:t>rneğin </a:t>
            </a:r>
            <a:r>
              <a:rPr lang="tr-TR" sz="2400" i="1" spc="150" dirty="0"/>
              <a:t>proses yok edilebilir. </a:t>
            </a:r>
            <a:r>
              <a:rPr lang="tr-TR" sz="2400" i="1" spc="150" dirty="0"/>
              <a:t>Unix işletim sisteminde ps </a:t>
            </a:r>
            <a:r>
              <a:rPr lang="en-US" sz="2400" i="1" spc="150" dirty="0" smtClean="0"/>
              <a:t>(</a:t>
            </a:r>
            <a:r>
              <a:rPr lang="tr-TR" sz="2400" i="1" spc="150" dirty="0" smtClean="0"/>
              <a:t>process </a:t>
            </a:r>
            <a:r>
              <a:rPr lang="tr-TR" sz="2400" i="1" spc="150" dirty="0"/>
              <a:t>status) komutu </a:t>
            </a:r>
            <a:r>
              <a:rPr lang="tr-TR" sz="2400" i="1" spc="150" dirty="0" smtClean="0"/>
              <a:t>prosesleri </a:t>
            </a:r>
            <a:r>
              <a:rPr lang="tr-TR" sz="2400" i="1" spc="150" dirty="0"/>
              <a:t>listeler; </a:t>
            </a:r>
            <a:endParaRPr lang="en-US" sz="2400" i="1" spc="150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400" i="1" spc="150" dirty="0" smtClean="0"/>
              <a:t>«</a:t>
            </a:r>
            <a:r>
              <a:rPr lang="tr-TR" sz="2400" b="1" i="1" spc="150" dirty="0"/>
              <a:t>kill</a:t>
            </a:r>
            <a:r>
              <a:rPr lang="tr-TR" sz="2400" i="1" spc="150" dirty="0"/>
              <a:t>» </a:t>
            </a:r>
            <a:r>
              <a:rPr lang="tr-TR" sz="2400" i="1" spc="150" dirty="0"/>
              <a:t>komutu yanında kimlik numarası verilen prosesi yok eder; za­man zaman bir proses kilitlendiğinde bu komuta başvurulur</a:t>
            </a:r>
            <a:r>
              <a:rPr lang="tr-TR" sz="2400" i="1" spc="150" dirty="0"/>
              <a:t>.</a:t>
            </a:r>
            <a:endParaRPr lang="en-US" sz="2400" i="1" spc="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 smtClean="0"/>
              <a:t>prosesin </a:t>
            </a:r>
            <a:r>
              <a:rPr lang="tr-TR" dirty="0" smtClean="0"/>
              <a:t>herhangi bir andaki durumu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12" y="1690688"/>
            <a:ext cx="5133975" cy="44005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1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Zaman </a:t>
            </a:r>
            <a:r>
              <a:rPr lang="tr-TR" dirty="0" err="1"/>
              <a:t>Çizelgeleyici</a:t>
            </a:r>
            <a:r>
              <a:rPr lang="tr-TR" dirty="0"/>
              <a:t> (</a:t>
            </a:r>
            <a:r>
              <a:rPr lang="tr-TR" i="1" dirty="0" err="1"/>
              <a:t>Schedular</a:t>
            </a:r>
            <a:r>
              <a:rPr lang="tr-TR" i="1" dirty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en-US" dirty="0" smtClean="0"/>
              <a:t>İ</a:t>
            </a:r>
            <a:r>
              <a:rPr lang="tr-TR" dirty="0" smtClean="0"/>
              <a:t>şlemciye </a:t>
            </a:r>
            <a:r>
              <a:rPr lang="tr-TR" dirty="0" smtClean="0"/>
              <a:t>atanacak olan prosesi ve prosesin hangi koşullar altında işlemciyi kullanacağını belirler; </a:t>
            </a:r>
            <a:r>
              <a:rPr lang="en-US" dirty="0" smtClean="0"/>
              <a:t>İ</a:t>
            </a:r>
            <a:r>
              <a:rPr lang="tr-TR" dirty="0" smtClean="0"/>
              <a:t>ki </a:t>
            </a:r>
            <a:r>
              <a:rPr lang="tr-TR" dirty="0" smtClean="0"/>
              <a:t>ana görevi vardır:</a:t>
            </a:r>
          </a:p>
          <a:p>
            <a:pPr marL="971550" lvl="1" indent="-514350" algn="just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r-TR" sz="2400" dirty="0" smtClean="0"/>
              <a:t>Proses kuyruğundan </a:t>
            </a:r>
            <a:r>
              <a:rPr lang="tr-TR" sz="2400" u="sng" dirty="0" smtClean="0"/>
              <a:t>yürütülecek prosesi seçmek</a:t>
            </a:r>
          </a:p>
          <a:p>
            <a:pPr marL="971550" lvl="1" indent="-514350" algn="just">
              <a:lnSpc>
                <a:spcPct val="11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tr-TR" sz="2400" dirty="0" smtClean="0"/>
              <a:t>Proses ait kullanım </a:t>
            </a:r>
            <a:r>
              <a:rPr lang="tr-TR" sz="2400" u="sng" dirty="0" smtClean="0"/>
              <a:t>zaman dilimini ayarlamak</a:t>
            </a:r>
            <a:r>
              <a:rPr lang="tr-TR" sz="2400" dirty="0" smtClean="0"/>
              <a:t>.</a:t>
            </a:r>
          </a:p>
          <a:p>
            <a:pPr algn="just">
              <a:lnSpc>
                <a:spcPct val="114000"/>
              </a:lnSpc>
            </a:pPr>
            <a:r>
              <a:rPr lang="tr-TR" b="1" dirty="0" smtClean="0"/>
              <a:t>Zaman </a:t>
            </a:r>
            <a:r>
              <a:rPr lang="tr-TR" b="1" dirty="0" smtClean="0"/>
              <a:t>dilimi</a:t>
            </a:r>
            <a:r>
              <a:rPr lang="en-US" dirty="0"/>
              <a:t>;</a:t>
            </a:r>
            <a:r>
              <a:rPr lang="tr-TR" dirty="0" smtClean="0"/>
              <a:t> </a:t>
            </a:r>
            <a:r>
              <a:rPr lang="tr-TR" dirty="0" smtClean="0"/>
              <a:t>bir prosesin işlemciyi ele geçirdikten sonra </a:t>
            </a:r>
            <a:r>
              <a:rPr lang="tr-TR" u="sng" dirty="0" smtClean="0"/>
              <a:t>en fazla ne kadar meşgul edeceğini</a:t>
            </a:r>
            <a:r>
              <a:rPr lang="tr-TR" dirty="0" smtClean="0"/>
              <a:t> gösterir; eğer zaman dilimi aşılırsa proses yine hazır kuyruğuna girer ve tekrar kendisine sıra gelmesini </a:t>
            </a:r>
            <a:r>
              <a:rPr lang="tr-TR" dirty="0" smtClean="0"/>
              <a:t>bekler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lnSpc>
                <a:spcPct val="114000"/>
              </a:lnSpc>
            </a:pPr>
            <a:r>
              <a:rPr lang="tr-TR" dirty="0" err="1" smtClean="0"/>
              <a:t>Çizelgeliyicinin</a:t>
            </a:r>
            <a:r>
              <a:rPr lang="tr-TR" dirty="0" smtClean="0"/>
              <a:t> hangi mantığa göre hazır listesinden proses seçeceği önemlidir; bu seçme işini, genel olarak, daha önce her bir iş için atanan öncelik değerlerine göre yapar.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1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Ölümcül Kilitlenme </a:t>
            </a:r>
            <a:r>
              <a:rPr lang="tr-TR" dirty="0" smtClean="0"/>
              <a:t>(</a:t>
            </a:r>
            <a:r>
              <a:rPr lang="tr-TR" i="1" dirty="0" err="1" smtClean="0"/>
              <a:t>Deadlack</a:t>
            </a:r>
            <a:r>
              <a:rPr lang="tr-TR" i="1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tr-TR" dirty="0"/>
              <a:t>Ölümcül kilitlenme, </a:t>
            </a:r>
            <a:endParaRPr lang="en-US" dirty="0" smtClean="0"/>
          </a:p>
          <a:p>
            <a:pPr lvl="1" algn="just">
              <a:lnSpc>
                <a:spcPct val="114000"/>
              </a:lnSpc>
            </a:pPr>
            <a:r>
              <a:rPr lang="tr-TR" sz="2600" dirty="0" smtClean="0"/>
              <a:t>proseslerin </a:t>
            </a:r>
            <a:r>
              <a:rPr lang="tr-TR" sz="2600" b="1" dirty="0"/>
              <a:t>hiçbir zaman </a:t>
            </a:r>
            <a:r>
              <a:rPr lang="tr-TR" sz="2600" b="1" dirty="0" smtClean="0"/>
              <a:t>ele</a:t>
            </a:r>
            <a:r>
              <a:rPr lang="tr-TR" sz="2600" b="1" dirty="0"/>
              <a:t> </a:t>
            </a:r>
            <a:r>
              <a:rPr lang="tr-TR" sz="2600" b="1" dirty="0" smtClean="0"/>
              <a:t>geçiremeyecek</a:t>
            </a:r>
            <a:r>
              <a:rPr lang="tr-TR" sz="2600" dirty="0" smtClean="0"/>
              <a:t> </a:t>
            </a:r>
            <a:r>
              <a:rPr lang="tr-TR" sz="2600" dirty="0"/>
              <a:t>bir </a:t>
            </a:r>
            <a:r>
              <a:rPr lang="tr-TR" sz="2600" dirty="0" smtClean="0"/>
              <a:t>birime ya da </a:t>
            </a:r>
            <a:r>
              <a:rPr lang="tr-TR" sz="2600" dirty="0" smtClean="0"/>
              <a:t>kaynağ</a:t>
            </a:r>
            <a:r>
              <a:rPr lang="en-US" sz="2600" dirty="0" smtClean="0"/>
              <a:t>a</a:t>
            </a:r>
            <a:r>
              <a:rPr lang="tr-TR" sz="2600" dirty="0" smtClean="0"/>
              <a:t> </a:t>
            </a:r>
            <a:r>
              <a:rPr lang="tr-TR" sz="2600" dirty="0"/>
              <a:t>ihtiyaç duymaları durumunda </a:t>
            </a:r>
            <a:r>
              <a:rPr lang="tr-TR" sz="2600" u="sng" dirty="0"/>
              <a:t>sürekli olarak askıda kalmalarıdır</a:t>
            </a:r>
            <a:r>
              <a:rPr lang="tr-TR" sz="2600" dirty="0"/>
              <a:t>. </a:t>
            </a:r>
            <a:endParaRPr lang="en-US" sz="2600" dirty="0" smtClean="0"/>
          </a:p>
          <a:p>
            <a:pPr algn="just">
              <a:lnSpc>
                <a:spcPct val="114000"/>
              </a:lnSpc>
            </a:pPr>
            <a:r>
              <a:rPr lang="tr-TR" dirty="0" smtClean="0"/>
              <a:t>Ayrıca </a:t>
            </a:r>
            <a:r>
              <a:rPr lang="tr-TR" u="sng" dirty="0" smtClean="0"/>
              <a:t>bir proses </a:t>
            </a:r>
            <a:r>
              <a:rPr lang="tr-TR" u="sng" dirty="0"/>
              <a:t>bir diğerinin işini </a:t>
            </a:r>
            <a:r>
              <a:rPr lang="tr-TR" u="sng" dirty="0" smtClean="0"/>
              <a:t>bitirmesini o </a:t>
            </a:r>
            <a:r>
              <a:rPr lang="tr-TR" u="sng" dirty="0"/>
              <a:t>da onun bitirmesinin bekleyen</a:t>
            </a:r>
            <a:r>
              <a:rPr lang="tr-TR" dirty="0"/>
              <a:t> bir durum </a:t>
            </a:r>
            <a:r>
              <a:rPr lang="tr-TR" dirty="0" smtClean="0"/>
              <a:t>oluşursa yine </a:t>
            </a:r>
            <a:r>
              <a:rPr lang="tr-TR" dirty="0"/>
              <a:t>ölümcül kilitlenme oluşur.</a:t>
            </a:r>
            <a:endParaRPr lang="en-US" dirty="0"/>
          </a:p>
          <a:p>
            <a:pPr algn="just">
              <a:lnSpc>
                <a:spcPct val="114000"/>
              </a:lnSpc>
            </a:pPr>
            <a:r>
              <a:rPr lang="tr-TR" dirty="0"/>
              <a:t>Örneğin, </a:t>
            </a:r>
            <a:r>
              <a:rPr lang="tr-TR" u="sng" dirty="0"/>
              <a:t>paralel çalışan iki iş kaynaklan çapraz istekte bulunursa</a:t>
            </a:r>
            <a:r>
              <a:rPr lang="tr-TR" dirty="0"/>
              <a:t> kilitlenme oluşacaktır:</a:t>
            </a:r>
            <a:endParaRPr lang="en-US" dirty="0"/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u="sng" dirty="0"/>
              <a:t>A işi B işi</a:t>
            </a:r>
            <a:endParaRPr lang="en-US" dirty="0"/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smtClean="0"/>
              <a:t> </a:t>
            </a:r>
            <a:r>
              <a:rPr lang="tr-TR" dirty="0" smtClean="0"/>
              <a:t>x</a:t>
            </a:r>
            <a:r>
              <a:rPr lang="en-US" dirty="0" smtClean="0"/>
              <a:t>	  </a:t>
            </a:r>
            <a:r>
              <a:rPr lang="tr-TR" dirty="0" smtClean="0"/>
              <a:t>y</a:t>
            </a:r>
            <a:endParaRPr lang="en-US" dirty="0"/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dirty="0" smtClean="0"/>
              <a:t> </a:t>
            </a:r>
            <a:r>
              <a:rPr lang="tr-TR" dirty="0" smtClean="0"/>
              <a:t>y</a:t>
            </a:r>
            <a:r>
              <a:rPr lang="en-US" dirty="0" smtClean="0"/>
              <a:t>	  </a:t>
            </a:r>
            <a:r>
              <a:rPr lang="tr-TR" dirty="0" smtClean="0"/>
              <a:t>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Semaforlar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1492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4000"/>
              </a:lnSpc>
            </a:pPr>
            <a:r>
              <a:rPr lang="tr-TR" i="1" dirty="0"/>
              <a:t>Semafor,</a:t>
            </a:r>
            <a:r>
              <a:rPr lang="tr-TR" dirty="0"/>
              <a:t> bir çeşit değişken türüdür; bu değişken üzerinde işlem yapacak iki temel iş­lem tanımlanmıştır. Bu işlemlerden birisi özgün adıyla</a:t>
            </a:r>
            <a:r>
              <a:rPr lang="tr-TR" i="1" dirty="0"/>
              <a:t> </a:t>
            </a:r>
            <a:r>
              <a:rPr lang="tr-TR" b="1" i="1" dirty="0" err="1"/>
              <a:t>signal</a:t>
            </a:r>
            <a:r>
              <a:rPr lang="tr-TR" i="1" dirty="0"/>
              <a:t>,</a:t>
            </a:r>
            <a:r>
              <a:rPr lang="tr-TR" dirty="0"/>
              <a:t> diğeri </a:t>
            </a:r>
            <a:r>
              <a:rPr lang="tr-TR" b="1" i="1" dirty="0" err="1" smtClean="0"/>
              <a:t>wait</a:t>
            </a:r>
            <a:r>
              <a:rPr lang="tr-TR" dirty="0" err="1" smtClean="0"/>
              <a:t>'tir</a:t>
            </a:r>
            <a:r>
              <a:rPr lang="tr-TR" dirty="0"/>
              <a:t>; </a:t>
            </a:r>
            <a:endParaRPr lang="tr-TR" dirty="0" smtClean="0"/>
          </a:p>
          <a:p>
            <a:pPr algn="just">
              <a:lnSpc>
                <a:spcPct val="124000"/>
              </a:lnSpc>
            </a:pPr>
            <a:r>
              <a:rPr lang="en-US" dirty="0" smtClean="0"/>
              <a:t>B</a:t>
            </a:r>
            <a:r>
              <a:rPr lang="tr-TR" dirty="0" smtClean="0"/>
              <a:t>azı </a:t>
            </a:r>
            <a:r>
              <a:rPr lang="tr-TR" dirty="0"/>
              <a:t>kay­naklarda ilk tanımlandığı zaman ki adları olan </a:t>
            </a:r>
            <a:r>
              <a:rPr lang="tr-TR" b="1" dirty="0"/>
              <a:t>P</a:t>
            </a:r>
            <a:r>
              <a:rPr lang="tr-TR" dirty="0"/>
              <a:t> ve </a:t>
            </a:r>
            <a:r>
              <a:rPr lang="tr-TR" b="1" dirty="0"/>
              <a:t>V</a:t>
            </a:r>
            <a:r>
              <a:rPr lang="tr-TR" dirty="0"/>
              <a:t> olarak ta anılırlar.</a:t>
            </a:r>
            <a:r>
              <a:rPr lang="tr-TR" i="1" dirty="0"/>
              <a:t> </a:t>
            </a:r>
            <a:endParaRPr lang="en-US" i="1" dirty="0" smtClean="0"/>
          </a:p>
          <a:p>
            <a:pPr algn="just">
              <a:lnSpc>
                <a:spcPct val="124000"/>
              </a:lnSpc>
            </a:pPr>
            <a:r>
              <a:rPr lang="tr-TR" b="1" i="1" dirty="0" smtClean="0"/>
              <a:t>Signal</a:t>
            </a:r>
            <a:r>
              <a:rPr lang="tr-TR" dirty="0" smtClean="0"/>
              <a:t> </a:t>
            </a:r>
            <a:r>
              <a:rPr lang="tr-TR" dirty="0"/>
              <a:t>işlemi semaforun içeriğini bir arttırır; </a:t>
            </a:r>
            <a:r>
              <a:rPr lang="en-US" dirty="0"/>
              <a:t> </a:t>
            </a:r>
            <a:r>
              <a:rPr lang="tr-TR" u="sng" dirty="0" smtClean="0"/>
              <a:t>signal(s</a:t>
            </a:r>
            <a:r>
              <a:rPr lang="tr-TR" u="sng" dirty="0"/>
              <a:t>)</a:t>
            </a:r>
            <a:r>
              <a:rPr lang="tr-TR" dirty="0"/>
              <a:t> şeklinde gösterilir.</a:t>
            </a:r>
            <a:r>
              <a:rPr lang="tr-TR" i="1" dirty="0"/>
              <a:t> </a:t>
            </a:r>
            <a:endParaRPr lang="en-US" i="1" dirty="0" smtClean="0"/>
          </a:p>
          <a:p>
            <a:pPr algn="just">
              <a:lnSpc>
                <a:spcPct val="124000"/>
              </a:lnSpc>
            </a:pPr>
            <a:r>
              <a:rPr lang="tr-TR" b="1" i="1" dirty="0" smtClean="0"/>
              <a:t>Wait</a:t>
            </a:r>
            <a:r>
              <a:rPr lang="tr-TR" dirty="0" smtClean="0"/>
              <a:t> </a:t>
            </a:r>
            <a:r>
              <a:rPr lang="tr-TR" dirty="0"/>
              <a:t>işlemi de sema­forun içeriğini bir azaltır; </a:t>
            </a:r>
            <a:r>
              <a:rPr lang="tr-TR" u="sng" dirty="0" smtClean="0"/>
              <a:t>wait(s</a:t>
            </a:r>
            <a:r>
              <a:rPr lang="tr-TR" u="sng" dirty="0"/>
              <a:t>)</a:t>
            </a:r>
            <a:r>
              <a:rPr lang="tr-TR" dirty="0"/>
              <a:t> şeklinde gösterilir. </a:t>
            </a:r>
            <a:endParaRPr lang="en-US" dirty="0" smtClean="0"/>
          </a:p>
          <a:p>
            <a:pPr algn="just">
              <a:lnSpc>
                <a:spcPct val="124000"/>
              </a:lnSpc>
            </a:pPr>
            <a:r>
              <a:rPr lang="tr-TR" dirty="0" smtClean="0"/>
              <a:t>Burada </a:t>
            </a:r>
            <a:r>
              <a:rPr lang="tr-TR" dirty="0"/>
              <a:t>semafor değişkendir ve artı bir sayıdır:</a:t>
            </a:r>
            <a:endParaRPr lang="en-US" dirty="0"/>
          </a:p>
          <a:p>
            <a:pPr algn="just">
              <a:lnSpc>
                <a:spcPct val="124000"/>
              </a:lnSpc>
            </a:pPr>
            <a:r>
              <a:rPr lang="tr-TR" dirty="0"/>
              <a:t>En çok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tr-TR" dirty="0" smtClean="0"/>
              <a:t> </a:t>
            </a:r>
            <a:r>
              <a:rPr lang="tr-TR" dirty="0"/>
              <a:t>değerini alan semafora</a:t>
            </a:r>
            <a:r>
              <a:rPr lang="tr-TR" i="1" dirty="0"/>
              <a:t> "</a:t>
            </a:r>
            <a:r>
              <a:rPr lang="tr-TR" b="1" i="1" dirty="0">
                <a:solidFill>
                  <a:srgbClr val="FF0000"/>
                </a:solidFill>
              </a:rPr>
              <a:t>ikili semafor</a:t>
            </a:r>
            <a:r>
              <a:rPr lang="tr-TR" dirty="0"/>
              <a:t>" adı verilir. Semafor değişkenler, genel olarak, kaynakların kritik bölgelerde kilitlenme olmaması için kullanılır:</a:t>
            </a:r>
            <a:endParaRPr lang="en-US" dirty="0"/>
          </a:p>
          <a:p>
            <a:pPr marL="457200" lvl="1" indent="0" algn="just">
              <a:lnSpc>
                <a:spcPct val="124000"/>
              </a:lnSpc>
              <a:buNone/>
            </a:pPr>
            <a:r>
              <a:rPr lang="tr-TR" dirty="0" err="1"/>
              <a:t>wait</a:t>
            </a:r>
            <a:r>
              <a:rPr lang="tr-TR" dirty="0"/>
              <a:t> (</a:t>
            </a:r>
            <a:r>
              <a:rPr lang="tr-TR" dirty="0" smtClean="0"/>
              <a:t>s)</a:t>
            </a:r>
            <a:endParaRPr lang="tr-TR" dirty="0"/>
          </a:p>
          <a:p>
            <a:pPr marL="457200" lvl="1" indent="0" algn="just">
              <a:lnSpc>
                <a:spcPct val="124000"/>
              </a:lnSpc>
              <a:buNone/>
            </a:pPr>
            <a:r>
              <a:rPr lang="tr-TR" dirty="0" smtClean="0"/>
              <a:t>	kritik </a:t>
            </a:r>
            <a:r>
              <a:rPr lang="tr-TR" dirty="0"/>
              <a:t>kaynak </a:t>
            </a:r>
            <a:endParaRPr lang="tr-TR" dirty="0" smtClean="0"/>
          </a:p>
          <a:p>
            <a:pPr marL="457200" lvl="1" indent="0" algn="just">
              <a:lnSpc>
                <a:spcPct val="124000"/>
              </a:lnSpc>
              <a:buNone/>
            </a:pPr>
            <a:r>
              <a:rPr lang="tr-TR" dirty="0" err="1" smtClean="0"/>
              <a:t>signal</a:t>
            </a:r>
            <a:r>
              <a:rPr lang="tr-TR" dirty="0" smtClean="0"/>
              <a:t>(s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5.2.4</a:t>
            </a:r>
            <a:r>
              <a:rPr lang="tr-TR" dirty="0" smtClean="0"/>
              <a:t>. </a:t>
            </a:r>
            <a:r>
              <a:rPr lang="tr-TR" dirty="0"/>
              <a:t>Bellek Yönetimi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Bilgisayarın ana belleğini belirli bir düzen i</a:t>
            </a:r>
            <a:r>
              <a:rPr lang="tr-TR" dirty="0" smtClean="0"/>
              <a:t>çerisinde </a:t>
            </a:r>
            <a:r>
              <a:rPr lang="tr-TR" dirty="0"/>
              <a:t>kullandıran işlevlerin hepsine "</a:t>
            </a:r>
            <a:r>
              <a:rPr lang="tr-TR" b="1" dirty="0"/>
              <a:t>bellek yönetimi</a:t>
            </a:r>
            <a:r>
              <a:rPr lang="tr-TR" dirty="0"/>
              <a:t>" denilir: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dirty="0" err="1" smtClean="0"/>
              <a:t>Temel</a:t>
            </a:r>
            <a:r>
              <a:rPr lang="en-US" dirty="0"/>
              <a:t> </a:t>
            </a:r>
            <a:r>
              <a:rPr lang="en-US" dirty="0" err="1" smtClean="0"/>
              <a:t>işlevleri</a:t>
            </a:r>
            <a:r>
              <a:rPr lang="en-US" dirty="0" smtClean="0"/>
              <a:t>;</a:t>
            </a:r>
            <a:endParaRPr lang="en-US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dirty="0" smtClean="0"/>
              <a:t>İhtiyaç </a:t>
            </a:r>
            <a:r>
              <a:rPr lang="tr-TR" sz="2600" dirty="0"/>
              <a:t>duyulan belleği vermek, </a:t>
            </a:r>
            <a:endParaRPr lang="tr-TR" sz="2600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dirty="0" smtClean="0"/>
              <a:t>bununla </a:t>
            </a:r>
            <a:r>
              <a:rPr lang="tr-TR" sz="2600" dirty="0"/>
              <a:t>ilgili bilgileri </a:t>
            </a:r>
            <a:r>
              <a:rPr lang="tr-TR" sz="2600" dirty="0" smtClean="0"/>
              <a:t>tutmak</a:t>
            </a:r>
            <a:r>
              <a:rPr lang="en-US" sz="2600" dirty="0" smtClean="0"/>
              <a:t>,</a:t>
            </a:r>
            <a:endParaRPr lang="tr-TR" sz="2600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dirty="0" smtClean="0"/>
              <a:t>kullanılmayan </a:t>
            </a:r>
            <a:r>
              <a:rPr lang="tr-TR" sz="2600" dirty="0"/>
              <a:t>bellek alanını serbest bırakmak, </a:t>
            </a:r>
            <a:endParaRPr lang="tr-TR" sz="2600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dirty="0" smtClean="0"/>
              <a:t>görüntü/sanal </a:t>
            </a:r>
            <a:r>
              <a:rPr lang="tr-TR" sz="2600" dirty="0"/>
              <a:t>bellek yönetimi mekanizması oluşturmak ve </a:t>
            </a:r>
            <a:endParaRPr lang="tr-TR" sz="2600" dirty="0" smtClean="0"/>
          </a:p>
          <a:p>
            <a:pPr lvl="1" algn="just">
              <a:lnSpc>
                <a:spcPct val="114000"/>
              </a:lnSpc>
              <a:spcAft>
                <a:spcPts val="600"/>
              </a:spcAft>
            </a:pPr>
            <a:r>
              <a:rPr lang="tr-TR" sz="2600" dirty="0" smtClean="0"/>
              <a:t>belleğin </a:t>
            </a:r>
            <a:r>
              <a:rPr lang="tr-TR" sz="2600" dirty="0"/>
              <a:t>verimli kullanılmasını </a:t>
            </a:r>
            <a:r>
              <a:rPr lang="tr-TR" sz="2600" dirty="0" smtClean="0"/>
              <a:t>sağlamak.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Belleğin </a:t>
            </a:r>
            <a:r>
              <a:rPr lang="tr-TR" dirty="0" smtClean="0"/>
              <a:t>Düzenlenmesi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tr-TR" dirty="0"/>
              <a:t>Ana bellek, </a:t>
            </a:r>
            <a:r>
              <a:rPr lang="tr-TR" u="sng" dirty="0"/>
              <a:t>yönetim</a:t>
            </a:r>
            <a:r>
              <a:rPr lang="tr-TR" dirty="0"/>
              <a:t> ve </a:t>
            </a:r>
            <a:r>
              <a:rPr lang="tr-TR" u="sng" dirty="0"/>
              <a:t>kullanım şekli</a:t>
            </a:r>
            <a:r>
              <a:rPr lang="tr-TR" dirty="0"/>
              <a:t> açısından çeşitli yapılarda </a:t>
            </a:r>
            <a:r>
              <a:rPr lang="tr-TR" dirty="0" smtClean="0"/>
              <a:t>düzenlenebilmektedir: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1.	Tekli kesintisiz (</a:t>
            </a:r>
            <a:r>
              <a:rPr lang="tr-TR" sz="2500" dirty="0" err="1" smtClean="0"/>
              <a:t>Single</a:t>
            </a:r>
            <a:r>
              <a:rPr lang="tr-TR" sz="2500" dirty="0" smtClean="0"/>
              <a:t> </a:t>
            </a:r>
            <a:r>
              <a:rPr lang="tr-TR" sz="2500" dirty="0" err="1" smtClean="0"/>
              <a:t>contiguous</a:t>
            </a:r>
            <a:r>
              <a:rPr lang="tr-TR" sz="2500" dirty="0" smtClean="0"/>
              <a:t>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2.	Bölümlenmiş (</a:t>
            </a:r>
            <a:r>
              <a:rPr lang="tr-TR" sz="2500" dirty="0" err="1" smtClean="0"/>
              <a:t>Partitioned</a:t>
            </a:r>
            <a:r>
              <a:rPr lang="tr-TR" sz="2500" dirty="0" smtClean="0"/>
              <a:t>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3.	</a:t>
            </a:r>
            <a:r>
              <a:rPr lang="tr-TR" sz="2500" dirty="0" smtClean="0"/>
              <a:t>Yer-de</a:t>
            </a:r>
            <a:r>
              <a:rPr lang="en-US" sz="2500" dirty="0" smtClean="0"/>
              <a:t>g</a:t>
            </a:r>
            <a:r>
              <a:rPr lang="tr-TR" sz="2500" dirty="0" smtClean="0"/>
              <a:t>iştirilebilir </a:t>
            </a:r>
            <a:r>
              <a:rPr lang="tr-TR" sz="2500" dirty="0" smtClean="0"/>
              <a:t>bölümlenmiş (Relocatable partitioned)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4.	Sayfalı (</a:t>
            </a:r>
            <a:r>
              <a:rPr lang="tr-TR" sz="2500" dirty="0" err="1" smtClean="0"/>
              <a:t>Paged</a:t>
            </a:r>
            <a:r>
              <a:rPr lang="tr-TR" sz="2500" dirty="0" smtClean="0"/>
              <a:t>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5.	</a:t>
            </a:r>
            <a:r>
              <a:rPr lang="tr-TR" sz="2500" dirty="0" smtClean="0"/>
              <a:t>İste</a:t>
            </a:r>
            <a:r>
              <a:rPr lang="tr-TR" sz="2500" dirty="0" smtClean="0">
                <a:latin typeface="+mj-lt"/>
              </a:rPr>
              <a:t>ğ</a:t>
            </a:r>
            <a:r>
              <a:rPr lang="tr-TR" sz="2500" dirty="0" smtClean="0"/>
              <a:t>e-ba</a:t>
            </a:r>
            <a:r>
              <a:rPr lang="tr-TR" sz="2500" dirty="0" smtClean="0">
                <a:latin typeface="+mj-lt"/>
              </a:rPr>
              <a:t>ğ</a:t>
            </a:r>
            <a:r>
              <a:rPr lang="tr-TR" sz="2500" dirty="0" smtClean="0"/>
              <a:t>lı </a:t>
            </a:r>
            <a:r>
              <a:rPr lang="tr-TR" sz="2500" dirty="0" smtClean="0"/>
              <a:t>sayfalı (Demand-Paged)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6.	Dilimli (</a:t>
            </a:r>
            <a:r>
              <a:rPr lang="tr-TR" sz="2500" dirty="0" err="1" smtClean="0"/>
              <a:t>Segmented</a:t>
            </a:r>
            <a:r>
              <a:rPr lang="tr-TR" sz="2500" dirty="0" smtClean="0"/>
              <a:t>)</a:t>
            </a:r>
          </a:p>
          <a:p>
            <a:pPr marL="457200" lvl="1" indent="0" algn="just">
              <a:lnSpc>
                <a:spcPct val="114000"/>
              </a:lnSpc>
              <a:spcBef>
                <a:spcPts val="600"/>
              </a:spcBef>
              <a:buNone/>
            </a:pPr>
            <a:r>
              <a:rPr lang="tr-TR" sz="2500" dirty="0" smtClean="0"/>
              <a:t>7.	Dilimli ve </a:t>
            </a:r>
            <a:r>
              <a:rPr lang="tr-TR" sz="2500" dirty="0" smtClean="0"/>
              <a:t>iste</a:t>
            </a:r>
            <a:r>
              <a:rPr lang="tr-TR" sz="2500" dirty="0">
                <a:latin typeface="+mj-lt"/>
              </a:rPr>
              <a:t>ğ</a:t>
            </a:r>
            <a:r>
              <a:rPr lang="tr-TR" sz="2500" dirty="0" smtClean="0"/>
              <a:t>e-ba</a:t>
            </a:r>
            <a:r>
              <a:rPr lang="tr-TR" sz="2500" dirty="0" smtClean="0">
                <a:latin typeface="+mj-lt"/>
              </a:rPr>
              <a:t>ğ</a:t>
            </a:r>
            <a:r>
              <a:rPr lang="tr-TR" sz="2500" dirty="0" smtClean="0"/>
              <a:t>lı </a:t>
            </a:r>
            <a:r>
              <a:rPr lang="tr-TR" sz="2500" dirty="0" smtClean="0"/>
              <a:t>sayfalı (Segmented And Demand Paged</a:t>
            </a:r>
            <a:r>
              <a:rPr lang="tr-TR" sz="2500" dirty="0" smtClean="0"/>
              <a:t>).</a:t>
            </a:r>
            <a:endParaRPr lang="tr-TR" sz="25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Belleğin Düzenlenmesi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09587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Bu tekniklerden </a:t>
            </a:r>
            <a:r>
              <a:rPr lang="tr-TR" b="1" dirty="0"/>
              <a:t>ilk ikisi</a:t>
            </a:r>
            <a:r>
              <a:rPr lang="tr-TR" dirty="0"/>
              <a:t> </a:t>
            </a:r>
            <a:r>
              <a:rPr lang="tr-TR" dirty="0" smtClean="0">
                <a:solidFill>
                  <a:srgbClr val="FF0000"/>
                </a:solidFill>
              </a:rPr>
              <a:t>statik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tr-TR" dirty="0" smtClean="0"/>
              <a:t> </a:t>
            </a:r>
            <a:r>
              <a:rPr lang="tr-TR" dirty="0"/>
              <a:t>diğerleri </a:t>
            </a:r>
            <a:r>
              <a:rPr lang="tr-TR" dirty="0">
                <a:solidFill>
                  <a:srgbClr val="FF0000"/>
                </a:solidFill>
              </a:rPr>
              <a:t>dinamik</a:t>
            </a:r>
            <a:r>
              <a:rPr lang="tr-TR" dirty="0"/>
              <a:t> yöntemlerdir. </a:t>
            </a:r>
            <a:endParaRPr lang="en-US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Ayrıca</a:t>
            </a:r>
            <a:r>
              <a:rPr lang="tr-TR" dirty="0"/>
              <a:t>, </a:t>
            </a:r>
            <a:r>
              <a:rPr lang="tr-TR" b="1" dirty="0"/>
              <a:t>ilk dört</a:t>
            </a:r>
            <a:r>
              <a:rPr lang="tr-TR" dirty="0"/>
              <a:t> bellek yönetimi "</a:t>
            </a:r>
            <a:r>
              <a:rPr lang="tr-TR" dirty="0">
                <a:solidFill>
                  <a:srgbClr val="FF0000"/>
                </a:solidFill>
              </a:rPr>
              <a:t>gerçek</a:t>
            </a:r>
            <a:r>
              <a:rPr lang="tr-TR" dirty="0"/>
              <a:t>", diğerleri "</a:t>
            </a:r>
            <a:r>
              <a:rPr lang="tr-TR" dirty="0">
                <a:solidFill>
                  <a:srgbClr val="FF0000"/>
                </a:solidFill>
              </a:rPr>
              <a:t>görüntü</a:t>
            </a:r>
            <a:r>
              <a:rPr lang="tr-TR" dirty="0"/>
              <a:t>" bellek yönetimi olarak sınıflandırılır.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u="sng" dirty="0"/>
              <a:t>Tekli-kesintisiz</a:t>
            </a:r>
            <a:r>
              <a:rPr lang="tr-TR" dirty="0"/>
              <a:t> yapıda bellek lineer şekilde tek bir </a:t>
            </a:r>
            <a:r>
              <a:rPr lang="tr-TR" dirty="0" smtClean="0"/>
              <a:t>bütün </a:t>
            </a:r>
            <a:r>
              <a:rPr lang="tr-TR" dirty="0"/>
              <a:t>bellek </a:t>
            </a:r>
            <a:r>
              <a:rPr lang="tr-TR" dirty="0" smtClean="0"/>
              <a:t>alanı </a:t>
            </a:r>
            <a:r>
              <a:rPr lang="tr-TR" dirty="0"/>
              <a:t>olarak kullanılır.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Bu </a:t>
            </a:r>
            <a:r>
              <a:rPr lang="tr-TR" dirty="0"/>
              <a:t>durum daha çok </a:t>
            </a:r>
            <a:r>
              <a:rPr lang="tr-TR" u="sng" dirty="0"/>
              <a:t>mikrobilgisayarlarda</a:t>
            </a:r>
            <a:r>
              <a:rPr lang="tr-TR" dirty="0"/>
              <a:t> böyledir. </a:t>
            </a:r>
            <a:endParaRPr lang="en-US" dirty="0" smtClean="0"/>
          </a:p>
          <a:p>
            <a:pPr lvl="1" algn="just">
              <a:lnSpc>
                <a:spcPct val="110000"/>
              </a:lnSpc>
            </a:pPr>
            <a:r>
              <a:rPr lang="tr-TR" sz="2400" dirty="0" smtClean="0"/>
              <a:t>Hiçbir </a:t>
            </a:r>
            <a:r>
              <a:rPr lang="tr-TR" sz="2400" dirty="0"/>
              <a:t>parçalama ve di­limleme yoktur, </a:t>
            </a:r>
            <a:endParaRPr lang="en-US" sz="2400" dirty="0" smtClean="0"/>
          </a:p>
          <a:p>
            <a:pPr lvl="1" algn="just">
              <a:lnSpc>
                <a:spcPct val="110000"/>
              </a:lnSpc>
            </a:pPr>
            <a:r>
              <a:rPr lang="tr-TR" sz="2400" dirty="0" smtClean="0"/>
              <a:t>bellekte </a:t>
            </a:r>
            <a:r>
              <a:rPr lang="tr-TR" sz="2400" dirty="0"/>
              <a:t>her gözün bir adresi vardır ve </a:t>
            </a:r>
            <a:endParaRPr lang="en-US" sz="2400" dirty="0" smtClean="0"/>
          </a:p>
          <a:p>
            <a:pPr lvl="1" algn="just">
              <a:lnSpc>
                <a:spcPct val="110000"/>
              </a:lnSpc>
            </a:pPr>
            <a:r>
              <a:rPr lang="tr-TR" sz="2400" dirty="0" smtClean="0"/>
              <a:t>doğrudan </a:t>
            </a:r>
            <a:r>
              <a:rPr lang="tr-TR" sz="2400" dirty="0"/>
              <a:t>belleğin fiziksel adre­si kullanır. </a:t>
            </a:r>
            <a:endParaRPr lang="en-US" sz="2400" dirty="0" smtClean="0"/>
          </a:p>
          <a:p>
            <a:pPr lvl="1" algn="just">
              <a:lnSpc>
                <a:spcPct val="110000"/>
              </a:lnSpc>
            </a:pPr>
            <a:r>
              <a:rPr lang="tr-TR" sz="2400" dirty="0" smtClean="0"/>
              <a:t>Bu </a:t>
            </a:r>
            <a:r>
              <a:rPr lang="tr-TR" sz="2400" dirty="0"/>
              <a:t>belleğin en yalın kullanım şeklidir</a:t>
            </a:r>
            <a:r>
              <a:rPr lang="tr-TR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9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 Belleğin Düzenlenmesi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1054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u="sng" dirty="0"/>
              <a:t>Bölümlenmiş bellek</a:t>
            </a:r>
            <a:r>
              <a:rPr lang="tr-TR" dirty="0"/>
              <a:t> yapısında lineer olarak düzenlenmiş bellek </a:t>
            </a:r>
            <a:r>
              <a:rPr lang="tr-TR" dirty="0" smtClean="0"/>
              <a:t>alanı </a:t>
            </a:r>
            <a:r>
              <a:rPr lang="tr-TR" b="1" dirty="0"/>
              <a:t>farklı amaçlarla bölümlenir</a:t>
            </a:r>
            <a:r>
              <a:rPr lang="tr-TR" dirty="0"/>
              <a:t> ve her bölüm bir amaca uygun olarak kullanılır. </a:t>
            </a:r>
            <a:endParaRPr lang="tr-TR" dirty="0" smtClean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u="sng" dirty="0" smtClean="0"/>
              <a:t>Sayfalı </a:t>
            </a:r>
            <a:r>
              <a:rPr lang="tr-TR" u="sng" dirty="0"/>
              <a:t>bellek</a:t>
            </a:r>
            <a:r>
              <a:rPr lang="tr-TR" dirty="0"/>
              <a:t> yapısının temeli şöyledir: </a:t>
            </a:r>
            <a:endParaRPr lang="en-US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Adresleme </a:t>
            </a:r>
            <a:r>
              <a:rPr lang="tr-TR" sz="2400" dirty="0"/>
              <a:t>alanı ve fiziksel alan eşit uzunlukta küçük parçalara bölü­nür; adresleme alanının küçük parçalarına "</a:t>
            </a:r>
            <a:r>
              <a:rPr lang="tr-TR" sz="2400" b="1" dirty="0"/>
              <a:t>sayfa</a:t>
            </a:r>
            <a:r>
              <a:rPr lang="tr-TR" sz="2400" dirty="0"/>
              <a:t>", fiziksel alanın küçük parçalarına ise "</a:t>
            </a:r>
            <a:r>
              <a:rPr lang="tr-TR" sz="2400" b="1" dirty="0"/>
              <a:t>blok</a:t>
            </a:r>
            <a:r>
              <a:rPr lang="tr-TR" sz="2400" dirty="0"/>
              <a:t>" </a:t>
            </a:r>
            <a:r>
              <a:rPr lang="en-US" sz="2400" dirty="0" err="1" smtClean="0"/>
              <a:t>denir</a:t>
            </a:r>
            <a:r>
              <a:rPr lang="tr-TR" sz="2400" dirty="0" smtClean="0"/>
              <a:t>. </a:t>
            </a:r>
            <a:endParaRPr lang="tr-TR" sz="2400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tr-TR" sz="2400" dirty="0" smtClean="0"/>
              <a:t>Böyle </a:t>
            </a:r>
            <a:r>
              <a:rPr lang="tr-TR" sz="2400" dirty="0"/>
              <a:t>bir yapı içinde bir </a:t>
            </a:r>
            <a:r>
              <a:rPr lang="tr-TR" sz="2400" u="sng" dirty="0"/>
              <a:t>öğenin adresi</a:t>
            </a:r>
            <a:r>
              <a:rPr lang="tr-TR" sz="2400" dirty="0"/>
              <a:t>, içinde bulunduğu </a:t>
            </a:r>
            <a:r>
              <a:rPr lang="tr-TR" sz="2400" b="1" dirty="0"/>
              <a:t>sayfa </a:t>
            </a:r>
            <a:r>
              <a:rPr lang="tr-TR" sz="2400" b="1" dirty="0" err="1"/>
              <a:t>no</a:t>
            </a:r>
            <a:r>
              <a:rPr lang="tr-TR" sz="2400" dirty="0"/>
              <a:t> ve </a:t>
            </a:r>
            <a:r>
              <a:rPr lang="tr-TR" sz="2400" b="1" dirty="0"/>
              <a:t>sayfa içindeki konumudur</a:t>
            </a:r>
            <a:r>
              <a:rPr lang="tr-TR" sz="2400" dirty="0"/>
              <a:t>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dirty="0" smtClean="0"/>
              <a:t>Bu</a:t>
            </a:r>
            <a:r>
              <a:rPr lang="tr-TR" dirty="0" smtClean="0"/>
              <a:t> </a:t>
            </a:r>
            <a:r>
              <a:rPr lang="tr-TR" dirty="0" smtClean="0"/>
              <a:t>yapıların </a:t>
            </a:r>
            <a:r>
              <a:rPr lang="tr-TR" dirty="0" smtClean="0"/>
              <a:t>ama</a:t>
            </a:r>
            <a:r>
              <a:rPr lang="en-US" dirty="0" err="1" smtClean="0"/>
              <a:t>cı</a:t>
            </a:r>
            <a:r>
              <a:rPr lang="tr-TR" dirty="0" smtClean="0"/>
              <a:t>, </a:t>
            </a:r>
            <a:r>
              <a:rPr lang="tr-TR" u="sng" dirty="0"/>
              <a:t>belleği olabildiğince israf et­meden kullanmak</a:t>
            </a:r>
            <a:r>
              <a:rPr lang="tr-TR" dirty="0"/>
              <a:t> ve </a:t>
            </a:r>
            <a:r>
              <a:rPr lang="tr-TR" u="sng" dirty="0" smtClean="0"/>
              <a:t>çoklu göreve imkan </a:t>
            </a:r>
            <a:r>
              <a:rPr lang="tr-TR" u="sng" dirty="0"/>
              <a:t>verecek görüntü/sanal bellek yapısının ku­rulmasını </a:t>
            </a:r>
            <a:r>
              <a:rPr lang="tr-TR" u="sng" dirty="0" smtClean="0"/>
              <a:t>sağlamak</a:t>
            </a:r>
            <a:r>
              <a:rPr lang="en-US" u="sng" dirty="0" err="1" smtClean="0"/>
              <a:t>tır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4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Görüntü/Sanal </a:t>
            </a:r>
            <a:r>
              <a:rPr lang="tr-TR" dirty="0" smtClean="0"/>
              <a:t>Bellek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/>
              <a:t>Görüntü bellek, bellek biriminin </a:t>
            </a:r>
            <a:r>
              <a:rPr lang="tr-TR" u="sng" dirty="0"/>
              <a:t>doğrudan fiziksel adresleme yapısını kullanmak yeri­ne dolaylı olarak kullanmaktır</a:t>
            </a:r>
            <a:r>
              <a:rPr lang="tr-TR" dirty="0"/>
              <a:t>. </a:t>
            </a:r>
            <a:endParaRPr lang="tr-TR" dirty="0" smtClean="0"/>
          </a:p>
          <a:p>
            <a:pPr algn="just">
              <a:lnSpc>
                <a:spcPct val="120000"/>
              </a:lnSpc>
              <a:spcAft>
                <a:spcPts val="600"/>
              </a:spcAft>
            </a:pPr>
            <a:r>
              <a:rPr lang="tr-TR" dirty="0" smtClean="0"/>
              <a:t>Şöyle </a:t>
            </a:r>
            <a:r>
              <a:rPr lang="tr-TR" dirty="0"/>
              <a:t>ki, </a:t>
            </a:r>
            <a:endParaRPr lang="en-US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tr-TR" sz="2600" dirty="0" smtClean="0"/>
              <a:t>görüntü </a:t>
            </a:r>
            <a:r>
              <a:rPr lang="tr-TR" sz="2600" dirty="0"/>
              <a:t>bellek sisteminde bellek alanı dilim­lenir ve sayfalanır; </a:t>
            </a:r>
            <a:endParaRPr lang="en-US" sz="2600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tr-TR" sz="2600" dirty="0" smtClean="0"/>
              <a:t>bir </a:t>
            </a:r>
            <a:r>
              <a:rPr lang="tr-TR" sz="2600" dirty="0"/>
              <a:t>bellek gözüne erişmek için hem dilim hem sayfa bilgisi gerekir. </a:t>
            </a:r>
            <a:endParaRPr lang="en-US" sz="2600" dirty="0" smtClean="0"/>
          </a:p>
          <a:p>
            <a:pPr lvl="1" algn="just">
              <a:lnSpc>
                <a:spcPct val="120000"/>
              </a:lnSpc>
              <a:spcAft>
                <a:spcPts val="600"/>
              </a:spcAft>
            </a:pPr>
            <a:r>
              <a:rPr lang="tr-TR" sz="2600" dirty="0" smtClean="0"/>
              <a:t>Görüntü </a:t>
            </a:r>
            <a:r>
              <a:rPr lang="tr-TR" sz="2600" dirty="0"/>
              <a:t>bellek yapısı </a:t>
            </a:r>
            <a:r>
              <a:rPr lang="tr-TR" sz="2600" dirty="0" smtClean="0"/>
              <a:t>çok-kullanıcılı </a:t>
            </a:r>
            <a:r>
              <a:rPr lang="tr-TR" sz="2600" dirty="0"/>
              <a:t>sistemlere imkan vermiştir.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8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1.Bilinen İşletim Sistemleri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sz="2800" dirty="0"/>
              <a:t>Genel amaçlı ve özel amaçlı olarak tasarlanmış birçok işletim sistemi vardır; örneğin, Windows, Linux, UNIX, Macintosh hemen akla gelen işletim sistemleridir.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6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14000"/>
              </a:lnSpc>
            </a:pPr>
            <a:r>
              <a:rPr lang="tr-TR" dirty="0"/>
              <a:t>Teknik açıdan, işletim sistemi, "bilgisayar sistemini oluşturan donanım ve yazılım ni­telikli kaynakları kullanıcılar arasında kolay, hızlı ve nitelikli bir işletim hizmetine </a:t>
            </a:r>
            <a:r>
              <a:rPr lang="tr-TR" dirty="0" smtClean="0"/>
              <a:t>olanak </a:t>
            </a:r>
            <a:r>
              <a:rPr lang="tr-TR" dirty="0"/>
              <a:t>verecek biçimde paylaştırırken, bu kaynakların kullanım verimliliğini en üst dü­zeyde tutmayı amaçlayan bir yazılım sistemi" olarak </a:t>
            </a:r>
            <a:r>
              <a:rPr lang="tr-TR" dirty="0" smtClean="0"/>
              <a:t>tanımlanmıştır.</a:t>
            </a:r>
          </a:p>
          <a:p>
            <a:pPr algn="just">
              <a:lnSpc>
                <a:spcPct val="114000"/>
              </a:lnSpc>
            </a:pPr>
            <a:r>
              <a:rPr lang="tr-TR" dirty="0" err="1" smtClean="0"/>
              <a:t>Birbilgisayar</a:t>
            </a:r>
            <a:r>
              <a:rPr lang="tr-TR" dirty="0" smtClean="0"/>
              <a:t> </a:t>
            </a:r>
            <a:r>
              <a:rPr lang="tr-TR" dirty="0"/>
              <a:t>sisteminin genel olarak dört ayrı bileşeni </a:t>
            </a:r>
            <a:r>
              <a:rPr lang="tr-TR" dirty="0" smtClean="0"/>
              <a:t>vardır</a:t>
            </a:r>
            <a:r>
              <a:rPr lang="tr-TR" dirty="0"/>
              <a:t>:</a:t>
            </a:r>
            <a:r>
              <a:rPr lang="tr-TR" dirty="0" smtClean="0"/>
              <a:t> </a:t>
            </a:r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dirty="0" smtClean="0"/>
              <a:t>Donanım </a:t>
            </a:r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dirty="0" smtClean="0"/>
              <a:t>işletim sistemi</a:t>
            </a:r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dirty="0" smtClean="0"/>
              <a:t>uygulama </a:t>
            </a:r>
            <a:r>
              <a:rPr lang="tr-TR" dirty="0"/>
              <a:t>programları ve </a:t>
            </a:r>
            <a:endParaRPr lang="tr-TR" dirty="0" smtClean="0"/>
          </a:p>
          <a:p>
            <a:pPr lvl="1" algn="just">
              <a:lnSpc>
                <a:spcPct val="114000"/>
              </a:lnSpc>
              <a:spcBef>
                <a:spcPts val="600"/>
              </a:spcBef>
            </a:pPr>
            <a:r>
              <a:rPr lang="tr-TR" dirty="0" smtClean="0"/>
              <a:t>kullanıcılardır.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Özet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067300"/>
          </a:xfrm>
        </p:spPr>
        <p:txBody>
          <a:bodyPr>
            <a:norm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en-US" dirty="0" smtClean="0"/>
              <a:t>İ</a:t>
            </a:r>
            <a:r>
              <a:rPr lang="tr-TR" dirty="0" smtClean="0"/>
              <a:t>şletim </a:t>
            </a:r>
            <a:r>
              <a:rPr lang="tr-TR" dirty="0" smtClean="0"/>
              <a:t>sistemi</a:t>
            </a:r>
            <a:r>
              <a:rPr lang="tr-TR" dirty="0"/>
              <a:t>, kullanıcı açısından bir arayüzden oluşur; bu kullanıcılara ilgili prog­ramları çalıştırma, </a:t>
            </a:r>
            <a:r>
              <a:rPr lang="tr-TR" dirty="0" smtClean="0"/>
              <a:t>etkileşimde bulunma ve sonuçları </a:t>
            </a:r>
            <a:r>
              <a:rPr lang="tr-TR" dirty="0"/>
              <a:t>görme imkanı verir. Bu </a:t>
            </a:r>
            <a:r>
              <a:rPr lang="tr-TR" dirty="0" err="1"/>
              <a:t>arayüz</a:t>
            </a:r>
            <a:r>
              <a:rPr lang="tr-TR" dirty="0"/>
              <a:t> </a:t>
            </a:r>
            <a:r>
              <a:rPr lang="tr-TR" dirty="0" smtClean="0"/>
              <a:t>aracılığıyla</a:t>
            </a:r>
            <a:r>
              <a:rPr lang="tr-TR" dirty="0"/>
              <a:t>, kullanıcı bilgisayarı kolayca kullanır.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Genel amaçlı ve özel amaçlı olarak tasarlanmış birçok işletim sistemi vardır; örneğin, Windows, Linux, Unix, Macintosh hemen akla gelen işletim sistemleridir.</a:t>
            </a:r>
            <a:endParaRPr lang="en-US" dirty="0"/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/>
              <a:t>İşletim sistemlerinde en önemli unsurlar proses yönetimi, bellek yönetimi, giriş/çıkış işlemleri, dosya </a:t>
            </a:r>
            <a:r>
              <a:rPr lang="tr-TR" dirty="0" smtClean="0"/>
              <a:t>yönetimi olarak sıralanabilir.</a:t>
            </a:r>
          </a:p>
          <a:p>
            <a:pPr algn="just">
              <a:lnSpc>
                <a:spcPct val="114000"/>
              </a:lnSpc>
              <a:spcAft>
                <a:spcPts val="600"/>
              </a:spcAft>
            </a:pPr>
            <a:r>
              <a:rPr lang="tr-TR" dirty="0" smtClean="0"/>
              <a:t>Çekirdek işletim sisteminin </a:t>
            </a:r>
            <a:r>
              <a:rPr lang="tr-TR" dirty="0"/>
              <a:t>en önemli parçasıdır ve donanım ile uygulama programları arasındaki işlerin yapılmasını sağlar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1.1.</a:t>
            </a:r>
            <a:r>
              <a:rPr lang="tr-TR" dirty="0"/>
              <a:t> Windows </a:t>
            </a:r>
            <a:r>
              <a:rPr lang="tr-TR" dirty="0" smtClean="0"/>
              <a:t>Ailesi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609600" y="1219199"/>
            <a:ext cx="10972800" cy="5111263"/>
          </a:xfrm>
        </p:spPr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/>
              <a:t>"</a:t>
            </a:r>
            <a:r>
              <a:rPr lang="tr-TR" sz="2800" b="1" dirty="0">
                <a:solidFill>
                  <a:srgbClr val="FF0000"/>
                </a:solidFill>
              </a:rPr>
              <a:t>Windows</a:t>
            </a:r>
            <a:r>
              <a:rPr lang="tr-TR" sz="2800" dirty="0"/>
              <a:t>", kullanıcıya grafik </a:t>
            </a:r>
            <a:r>
              <a:rPr lang="tr-TR" sz="2800" dirty="0" err="1"/>
              <a:t>arayüzler</a:t>
            </a:r>
            <a:r>
              <a:rPr lang="tr-TR" sz="2800" dirty="0"/>
              <a:t> sunarak etkileşim sağlayan </a:t>
            </a:r>
            <a:r>
              <a:rPr lang="tr-TR" sz="2800" u="sng" dirty="0"/>
              <a:t>Microsoft</a:t>
            </a:r>
            <a:r>
              <a:rPr lang="tr-TR" sz="2800" dirty="0"/>
              <a:t> firma­sının geliştirdiği bir işletim sistemleri ailesidir. </a:t>
            </a:r>
            <a:endParaRPr lang="tr-TR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 smtClean="0"/>
              <a:t>Microsoft'un </a:t>
            </a:r>
            <a:r>
              <a:rPr lang="tr-TR" sz="2800" u="sng" dirty="0"/>
              <a:t>ilk işletim sistemi olan MS-DOS</a:t>
            </a:r>
            <a:r>
              <a:rPr lang="tr-TR" sz="2800" dirty="0"/>
              <a:t>'tan farklı olarak Windows'ta aynı anda çok sayıda programla çalışılabilir. </a:t>
            </a:r>
            <a:endParaRPr lang="tr-TR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b="1" dirty="0" smtClean="0"/>
              <a:t>Windows</a:t>
            </a:r>
            <a:r>
              <a:rPr lang="tr-TR" sz="2800" dirty="0" smtClean="0"/>
              <a:t> </a:t>
            </a:r>
            <a:r>
              <a:rPr lang="tr-TR" sz="2800" dirty="0"/>
              <a:t>ailesinin son üyesi </a:t>
            </a:r>
            <a:r>
              <a:rPr lang="tr-TR" sz="2800" u="sng" dirty="0" smtClean="0"/>
              <a:t>Windows 10</a:t>
            </a:r>
            <a:r>
              <a:rPr lang="tr-TR" sz="2800" dirty="0" smtClean="0"/>
              <a:t>’dur. </a:t>
            </a:r>
            <a:r>
              <a:rPr lang="en-US" sz="2800" dirty="0" smtClean="0"/>
              <a:t> </a:t>
            </a:r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 smtClean="0"/>
              <a:t>Microsoft </a:t>
            </a:r>
            <a:r>
              <a:rPr lang="tr-TR" sz="2800" dirty="0"/>
              <a:t>Windows ailesi, ilk zamanlar IBM PC için geliştirilen MS-DOS üzerine bir grafik arayüz koyularak başlamıştır. </a:t>
            </a:r>
            <a:endParaRPr lang="tr-TR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 smtClean="0"/>
              <a:t>Daha sonra </a:t>
            </a:r>
            <a:r>
              <a:rPr lang="tr-TR" sz="2800" dirty="0"/>
              <a:t>kendi Windows çekirdeği üzerine sürümleri geliştirilmiştir</a:t>
            </a:r>
            <a:r>
              <a:rPr lang="tr-TR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1.2.</a:t>
            </a:r>
            <a:r>
              <a:rPr lang="tr-TR" dirty="0"/>
              <a:t> Linux </a:t>
            </a:r>
            <a:r>
              <a:rPr lang="tr-TR" dirty="0" smtClean="0"/>
              <a:t>Ailesi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b="1" dirty="0">
                <a:solidFill>
                  <a:srgbClr val="FF0000"/>
                </a:solidFill>
              </a:rPr>
              <a:t>Linux</a:t>
            </a:r>
            <a:r>
              <a:rPr lang="tr-TR" sz="2800" dirty="0"/>
              <a:t> ilk olarak</a:t>
            </a:r>
            <a:r>
              <a:rPr lang="tr-TR" sz="2800" i="1" dirty="0"/>
              <a:t> </a:t>
            </a:r>
            <a:r>
              <a:rPr lang="tr-TR" sz="2800" i="1" dirty="0" err="1"/>
              <a:t>Linus</a:t>
            </a:r>
            <a:r>
              <a:rPr lang="tr-TR" sz="2800" i="1" dirty="0"/>
              <a:t> </a:t>
            </a:r>
            <a:r>
              <a:rPr lang="tr-TR" sz="2800" i="1" dirty="0" err="1"/>
              <a:t>Torvalds</a:t>
            </a:r>
            <a:r>
              <a:rPr lang="tr-TR" sz="2800" dirty="0"/>
              <a:t> tarafından yazılmaya başlanmıştır. Daha </a:t>
            </a:r>
            <a:r>
              <a:rPr lang="tr-TR" sz="2800" dirty="0" smtClean="0"/>
              <a:t>sonra </a:t>
            </a:r>
            <a:r>
              <a:rPr lang="tr-TR" sz="2800" dirty="0"/>
              <a:t>birçok </a:t>
            </a:r>
            <a:r>
              <a:rPr lang="tr-TR" sz="2800" b="1" dirty="0"/>
              <a:t>katılımcı</a:t>
            </a:r>
            <a:r>
              <a:rPr lang="tr-TR" sz="2800" dirty="0"/>
              <a:t> sayesinde </a:t>
            </a:r>
            <a:r>
              <a:rPr lang="tr-TR" sz="2800" dirty="0" smtClean="0"/>
              <a:t>artarak gelişmiştir</a:t>
            </a:r>
            <a:r>
              <a:rPr lang="tr-TR" sz="2800" dirty="0"/>
              <a:t>. </a:t>
            </a:r>
            <a:endParaRPr lang="tr-TR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 smtClean="0"/>
              <a:t>Linux</a:t>
            </a:r>
            <a:r>
              <a:rPr lang="tr-TR" sz="2800" dirty="0"/>
              <a:t>, aslında komple bir sistem değildir; </a:t>
            </a:r>
            <a:r>
              <a:rPr lang="tr-TR" sz="2800" u="sng" dirty="0"/>
              <a:t>işle­tim </a:t>
            </a:r>
            <a:r>
              <a:rPr lang="tr-TR" sz="2800" u="sng" dirty="0" smtClean="0"/>
              <a:t>sistemi çekirde</a:t>
            </a:r>
            <a:r>
              <a:rPr lang="en-US" sz="2800" u="sng" dirty="0" smtClean="0"/>
              <a:t>g</a:t>
            </a:r>
            <a:r>
              <a:rPr lang="tr-TR" sz="2800" u="sng" dirty="0" smtClean="0"/>
              <a:t>ine </a:t>
            </a:r>
            <a:r>
              <a:rPr lang="tr-TR" sz="2800" dirty="0"/>
              <a:t>verilen isimdir. </a:t>
            </a:r>
            <a:endParaRPr lang="en-US" sz="2800" dirty="0" smtClean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 smtClean="0"/>
              <a:t>İşletim </a:t>
            </a:r>
            <a:r>
              <a:rPr lang="tr-TR" sz="2800" dirty="0"/>
              <a:t>sistemi çekirdeği üzerine eklenen </a:t>
            </a:r>
            <a:r>
              <a:rPr lang="tr-TR" sz="2800" dirty="0" smtClean="0"/>
              <a:t>uy­gulamalarla </a:t>
            </a:r>
            <a:r>
              <a:rPr lang="tr-TR" sz="2800" dirty="0"/>
              <a:t>paketlenerek </a:t>
            </a:r>
            <a:r>
              <a:rPr lang="tr-TR" sz="2800" dirty="0" smtClean="0"/>
              <a:t>kuruluma hazır </a:t>
            </a:r>
            <a:r>
              <a:rPr lang="tr-TR" sz="2800" dirty="0"/>
              <a:t>hale getirilmesine "</a:t>
            </a:r>
            <a:r>
              <a:rPr lang="tr-TR" sz="2800" b="1" dirty="0"/>
              <a:t>linux </a:t>
            </a:r>
            <a:r>
              <a:rPr lang="tr-TR" sz="2800" b="1" dirty="0" smtClean="0"/>
              <a:t>da</a:t>
            </a:r>
            <a:r>
              <a:rPr lang="en-US" sz="2800" b="1" dirty="0" smtClean="0"/>
              <a:t>g</a:t>
            </a:r>
            <a:r>
              <a:rPr lang="tr-TR" sz="2800" b="1" dirty="0" smtClean="0"/>
              <a:t>ıtımı</a:t>
            </a:r>
            <a:r>
              <a:rPr lang="tr-TR" sz="2800" dirty="0"/>
              <a:t>" adı veril­mektedir.</a:t>
            </a:r>
            <a:endParaRPr lang="en-US" sz="2800" dirty="0"/>
          </a:p>
          <a:p>
            <a:pPr algn="just">
              <a:lnSpc>
                <a:spcPct val="125000"/>
              </a:lnSpc>
              <a:spcAft>
                <a:spcPts val="600"/>
              </a:spcAft>
            </a:pPr>
            <a:r>
              <a:rPr lang="tr-TR" sz="2800" dirty="0"/>
              <a:t>Linux çekirdeği kullanılarak oluşturulan işletim sistemlerine linux dağıtımları adı veri­lir.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F4D0A-D789-469B-93B0-08F8B10288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3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7159</TotalTime>
  <Words>4677</Words>
  <Application>Microsoft Office PowerPoint</Application>
  <PresentationFormat>Custom</PresentationFormat>
  <Paragraphs>479</Paragraphs>
  <Slides>71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Origin</vt:lpstr>
      <vt:lpstr>İşletim Sistemleri</vt:lpstr>
      <vt:lpstr>Giriş</vt:lpstr>
      <vt:lpstr>Giriş</vt:lpstr>
      <vt:lpstr>Giriş</vt:lpstr>
      <vt:lpstr>Giriş</vt:lpstr>
      <vt:lpstr>Giriş</vt:lpstr>
      <vt:lpstr>1.Bilinen İşletim Sistemleri</vt:lpstr>
      <vt:lpstr>1.1. Windows Ailesi</vt:lpstr>
      <vt:lpstr>1.2. Linux Ailesi</vt:lpstr>
      <vt:lpstr>1.2. Linux Ailesi</vt:lpstr>
      <vt:lpstr>1.3. UNIX işletim Sistemi</vt:lpstr>
      <vt:lpstr>UNIX Tasarım ilkeleri</vt:lpstr>
      <vt:lpstr>1.4. Mac OS</vt:lpstr>
      <vt:lpstr>1.5. VM İşletim Sistemi</vt:lpstr>
      <vt:lpstr>2. İşletim Sisteminin Görevleri</vt:lpstr>
      <vt:lpstr>Kullanıcı ile donanım arasındaki ilişki</vt:lpstr>
      <vt:lpstr>PowerPoint Presentation</vt:lpstr>
      <vt:lpstr>İşletim Sistemlerinde Temel İşlevler:</vt:lpstr>
      <vt:lpstr>3. İşletim Sistemlerinin Gelişim Evresi</vt:lpstr>
      <vt:lpstr>3. İşletim Sistemlerinin Gelişim Evresi</vt:lpstr>
      <vt:lpstr>3. İşletim Sistemlerinin Gelişim Evresi</vt:lpstr>
      <vt:lpstr>3. İşletim Sistemlerinin Gelişim Evresi</vt:lpstr>
      <vt:lpstr>3. İşletim Sistemlerinin Gelişim Evresi</vt:lpstr>
      <vt:lpstr>3. İşletim Sistemlerinin Gelişim Evresi</vt:lpstr>
      <vt:lpstr>3. İşletim Sistemlerinin Gelişim Evresi</vt:lpstr>
      <vt:lpstr>4. İşletim Sistemi Türleri</vt:lpstr>
      <vt:lpstr>PowerPoint Presentation</vt:lpstr>
      <vt:lpstr>Tekli Programlama (Monoprogramming)</vt:lpstr>
      <vt:lpstr>Çoklu Programlama (Multiprogramming)</vt:lpstr>
      <vt:lpstr>Çok Görevli İşlem (Multitasking)</vt:lpstr>
      <vt:lpstr>Sistem Kullanım Biçimine / Erişime Göre Sınıflama</vt:lpstr>
      <vt:lpstr>Sistem Kullanım Biçimine / Erişime Göre Sınıflama</vt:lpstr>
      <vt:lpstr>Adanmış İşlem (Dedicated Processing)</vt:lpstr>
      <vt:lpstr>Toplu İşleme (Batch Processing)</vt:lpstr>
      <vt:lpstr>Toplu İşleme (Batch Processing)</vt:lpstr>
      <vt:lpstr>Etkileşimli İşlem (Interactive processing):</vt:lpstr>
      <vt:lpstr>Yapılarına Göre Sınıflama</vt:lpstr>
      <vt:lpstr>Diğer Sınıflama Yaklaşımları</vt:lpstr>
      <vt:lpstr>PowerPoint Presentation</vt:lpstr>
      <vt:lpstr>PowerPoint Presentation</vt:lpstr>
      <vt:lpstr>PowerPoint Presentation</vt:lpstr>
      <vt:lpstr>5. İşletim Sistemi Yapısı/Mimarisi</vt:lpstr>
      <vt:lpstr>İşletim Sistemi Yapısı/Mimarisi</vt:lpstr>
      <vt:lpstr>Kaynak Paylaşımı</vt:lpstr>
      <vt:lpstr>İş (Job)</vt:lpstr>
      <vt:lpstr>Görev (Task) ve İşlemcinin Anahtarlanması</vt:lpstr>
      <vt:lpstr>Görev (Task) ve İşlemcinin Anahtarlanması</vt:lpstr>
      <vt:lpstr>5.1. Bilgisayar Sistemi Kaynakları ve Performansı</vt:lpstr>
      <vt:lpstr>5.1. Bilgisayar Sistemi Kaynakları ve Performansı</vt:lpstr>
      <vt:lpstr>5.1. Bilgisayar Sistemi Kaynakları ve Performansı</vt:lpstr>
      <vt:lpstr>5.2. Çekirdek Sistem</vt:lpstr>
      <vt:lpstr>5.2.1 Giriş/Çıkış Yönetimi</vt:lpstr>
      <vt:lpstr>5.2.2. Dosya Yönetimi</vt:lpstr>
      <vt:lpstr>5.2.2. Dosya Yönetimi</vt:lpstr>
      <vt:lpstr>5.2.2. Dosya Yönetimi</vt:lpstr>
      <vt:lpstr>5.2.3. Prosesler ve Proses Yönetimi</vt:lpstr>
      <vt:lpstr>5.2.3. Prosesler ve Proses Yönetimi</vt:lpstr>
      <vt:lpstr>5.2.3. Prosesler ve Proses Yönetimi</vt:lpstr>
      <vt:lpstr>5.2.3. Prosesler ve Proses Yönetimi</vt:lpstr>
      <vt:lpstr>5.2.3. Prosesler ve Proses Yönetimi</vt:lpstr>
      <vt:lpstr>Bir prosesin herhangi bir andaki durumu</vt:lpstr>
      <vt:lpstr>Zaman Çizelgeleyici (Schedular)</vt:lpstr>
      <vt:lpstr>Ölümcül Kilitlenme (Deadlack)</vt:lpstr>
      <vt:lpstr>Semaforlar</vt:lpstr>
      <vt:lpstr>5.2.4. Bellek Yönetimi</vt:lpstr>
      <vt:lpstr>Ana Belleğin Düzenlenmesi</vt:lpstr>
      <vt:lpstr>Ana Belleğin Düzenlenmesi</vt:lpstr>
      <vt:lpstr>Ana Belleğin Düzenlenmesi</vt:lpstr>
      <vt:lpstr>Görüntü/Sanal Bellek</vt:lpstr>
      <vt:lpstr>Özet</vt:lpstr>
      <vt:lpstr>Özet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Baris</dc:creator>
  <cp:lastModifiedBy>S. Ali UYMAZ</cp:lastModifiedBy>
  <cp:revision>211</cp:revision>
  <dcterms:created xsi:type="dcterms:W3CDTF">2013-11-19T12:52:19Z</dcterms:created>
  <dcterms:modified xsi:type="dcterms:W3CDTF">2021-01-12T01:10:17Z</dcterms:modified>
</cp:coreProperties>
</file>