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Lst>
  <p:sldSz cy="6858000" cx="12192000"/>
  <p:notesSz cx="6858000" cy="9144000"/>
  <p:embeddedFontLst>
    <p:embeddedFont>
      <p:font typeface="Gill Sans"/>
      <p:regular r:id="rId71"/>
      <p:bold r:id="rId7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73" roundtripDataSignature="AMtx7mi3tsbX3LBJSebp4dE8+oZYPvkk5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customschemas.google.com/relationships/presentationmetadata" Target="metadata"/><Relationship Id="rId72" Type="http://schemas.openxmlformats.org/officeDocument/2006/relationships/font" Target="fonts/GillSans-bold.fntdata"/><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71" Type="http://schemas.openxmlformats.org/officeDocument/2006/relationships/font" Target="fonts/GillSans-regular.fntdata"/><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tr-TR"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1" name="Google Shape;171;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2" name="Google Shape;192;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p1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9" name="Google Shape;199;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p1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6" name="Google Shape;206;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0" name="Google Shape;220;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1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7" name="Google Shape;227;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1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5" name="Google Shape;115;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p2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1" name="Google Shape;241;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2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8" name="Google Shape;24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2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2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2" name="Google Shape;262;p2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p2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9" name="Google Shape;269;p2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2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6" name="Google Shape;276;p2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2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2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p2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2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2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2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p2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2" name="Google Shape;122;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3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p3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8" name="Google Shape;318;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p3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5" name="Google Shape;325;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3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9" name="Google Shape;339;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p3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6" name="Google Shape;346;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p3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3" name="Google Shape;353;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3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0" name="Google Shape;360;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p3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7" name="Google Shape;367;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4" name="Google Shape;374;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4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1" name="Google Shape;381;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6" name="Shape 386"/>
        <p:cNvGrpSpPr/>
        <p:nvPr/>
      </p:nvGrpSpPr>
      <p:grpSpPr>
        <a:xfrm>
          <a:off x="0" y="0"/>
          <a:ext cx="0" cy="0"/>
          <a:chOff x="0" y="0"/>
          <a:chExt cx="0" cy="0"/>
        </a:xfrm>
      </p:grpSpPr>
      <p:sp>
        <p:nvSpPr>
          <p:cNvPr id="387" name="Google Shape;387;p4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8" name="Google Shape;388;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p4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4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p4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2" name="Google Shape;402;p4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p4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9" name="Google Shape;409;p4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4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4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4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4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8" name="Shape 428"/>
        <p:cNvGrpSpPr/>
        <p:nvPr/>
      </p:nvGrpSpPr>
      <p:grpSpPr>
        <a:xfrm>
          <a:off x="0" y="0"/>
          <a:ext cx="0" cy="0"/>
          <a:chOff x="0" y="0"/>
          <a:chExt cx="0" cy="0"/>
        </a:xfrm>
      </p:grpSpPr>
      <p:sp>
        <p:nvSpPr>
          <p:cNvPr id="429" name="Google Shape;429;p4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4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5" name="Shape 435"/>
        <p:cNvGrpSpPr/>
        <p:nvPr/>
      </p:nvGrpSpPr>
      <p:grpSpPr>
        <a:xfrm>
          <a:off x="0" y="0"/>
          <a:ext cx="0" cy="0"/>
          <a:chOff x="0" y="0"/>
          <a:chExt cx="0" cy="0"/>
        </a:xfrm>
      </p:grpSpPr>
      <p:sp>
        <p:nvSpPr>
          <p:cNvPr id="436" name="Google Shape;436;p4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4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2" name="Shape 442"/>
        <p:cNvGrpSpPr/>
        <p:nvPr/>
      </p:nvGrpSpPr>
      <p:grpSpPr>
        <a:xfrm>
          <a:off x="0" y="0"/>
          <a:ext cx="0" cy="0"/>
          <a:chOff x="0" y="0"/>
          <a:chExt cx="0" cy="0"/>
        </a:xfrm>
      </p:grpSpPr>
      <p:sp>
        <p:nvSpPr>
          <p:cNvPr id="443" name="Google Shape;443;p4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4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6" name="Google Shape;136;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5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1" name="Google Shape;451;p5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p5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8" name="Google Shape;458;p5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5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5" name="Google Shape;465;p5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p5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2" name="Google Shape;472;p5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5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9" name="Google Shape;479;p5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p5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6" name="Google Shape;486;p5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2" name="Shape 492"/>
        <p:cNvGrpSpPr/>
        <p:nvPr/>
      </p:nvGrpSpPr>
      <p:grpSpPr>
        <a:xfrm>
          <a:off x="0" y="0"/>
          <a:ext cx="0" cy="0"/>
          <a:chOff x="0" y="0"/>
          <a:chExt cx="0" cy="0"/>
        </a:xfrm>
      </p:grpSpPr>
      <p:sp>
        <p:nvSpPr>
          <p:cNvPr id="493" name="Google Shape;493;p5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4" name="Google Shape;494;p5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5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1" name="Google Shape;501;p5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5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8" name="Google Shape;508;p5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5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5" name="Google Shape;515;p5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6: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3" name="Google Shape;14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0" name="Shape 520"/>
        <p:cNvGrpSpPr/>
        <p:nvPr/>
      </p:nvGrpSpPr>
      <p:grpSpPr>
        <a:xfrm>
          <a:off x="0" y="0"/>
          <a:ext cx="0" cy="0"/>
          <a:chOff x="0" y="0"/>
          <a:chExt cx="0" cy="0"/>
        </a:xfrm>
      </p:grpSpPr>
      <p:sp>
        <p:nvSpPr>
          <p:cNvPr id="521" name="Google Shape;521;p6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2" name="Google Shape;522;p6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p61: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9" name="Google Shape;529;p6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p62: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6" name="Google Shape;536;p6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63: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3" name="Google Shape;543;p6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8" name="Shape 548"/>
        <p:cNvGrpSpPr/>
        <p:nvPr/>
      </p:nvGrpSpPr>
      <p:grpSpPr>
        <a:xfrm>
          <a:off x="0" y="0"/>
          <a:ext cx="0" cy="0"/>
          <a:chOff x="0" y="0"/>
          <a:chExt cx="0" cy="0"/>
        </a:xfrm>
      </p:grpSpPr>
      <p:sp>
        <p:nvSpPr>
          <p:cNvPr id="549" name="Google Shape;549;p64: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0" name="Google Shape;550;p6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p65: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7" name="Google Shape;557;p6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7: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8: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7" name="Google Shape;157;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8" name="Shape 18"/>
        <p:cNvGrpSpPr/>
        <p:nvPr/>
      </p:nvGrpSpPr>
      <p:grpSpPr>
        <a:xfrm>
          <a:off x="0" y="0"/>
          <a:ext cx="0" cy="0"/>
          <a:chOff x="0" y="0"/>
          <a:chExt cx="0" cy="0"/>
        </a:xfrm>
      </p:grpSpPr>
      <p:sp>
        <p:nvSpPr>
          <p:cNvPr id="19" name="Google Shape;19;p67"/>
          <p:cNvSpPr txBox="1"/>
          <p:nvPr>
            <p:ph type="ctrTitle"/>
          </p:nvPr>
        </p:nvSpPr>
        <p:spPr>
          <a:xfrm>
            <a:off x="1625600" y="3886200"/>
            <a:ext cx="9144000" cy="990600"/>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dk1"/>
              </a:buClr>
              <a:buSzPts val="3200"/>
              <a:buFont typeface="Bookman Old Style"/>
              <a:buNone/>
              <a:defRPr sz="3200">
                <a:solidFill>
                  <a:schemeClr val="dk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0" name="Google Shape;20;p67"/>
          <p:cNvSpPr txBox="1"/>
          <p:nvPr>
            <p:ph idx="1" type="subTitle"/>
          </p:nvPr>
        </p:nvSpPr>
        <p:spPr>
          <a:xfrm>
            <a:off x="1625600" y="5124450"/>
            <a:ext cx="9144000" cy="533400"/>
          </a:xfrm>
          <a:prstGeom prst="rect">
            <a:avLst/>
          </a:prstGeom>
          <a:noFill/>
          <a:ln>
            <a:noFill/>
          </a:ln>
        </p:spPr>
        <p:txBody>
          <a:bodyPr anchorCtr="0" anchor="t" bIns="45700" lIns="91425" spcFirstLastPara="1" rIns="91425" wrap="square" tIns="45700">
            <a:normAutofit/>
          </a:bodyPr>
          <a:lstStyle>
            <a:lvl1pPr lvl="0" algn="r">
              <a:spcBef>
                <a:spcPts val="600"/>
              </a:spcBef>
              <a:spcAft>
                <a:spcPts val="0"/>
              </a:spcAft>
              <a:buSzPts val="1520"/>
              <a:buNone/>
              <a:defRPr sz="2000">
                <a:solidFill>
                  <a:schemeClr val="dk2"/>
                </a:solidFill>
                <a:latin typeface="Bookman Old Style"/>
                <a:ea typeface="Bookman Old Style"/>
                <a:cs typeface="Bookman Old Style"/>
                <a:sym typeface="Bookman Old Style"/>
              </a:defRPr>
            </a:lvl1pPr>
            <a:lvl2pPr lvl="1" algn="ctr">
              <a:spcBef>
                <a:spcPts val="500"/>
              </a:spcBef>
              <a:spcAft>
                <a:spcPts val="0"/>
              </a:spcAft>
              <a:buSzPts val="1368"/>
              <a:buNone/>
              <a:defRPr/>
            </a:lvl2pPr>
            <a:lvl3pPr lvl="2" algn="ctr">
              <a:spcBef>
                <a:spcPts val="500"/>
              </a:spcBef>
              <a:spcAft>
                <a:spcPts val="0"/>
              </a:spcAft>
              <a:buSzPts val="1368"/>
              <a:buNone/>
              <a:defRPr/>
            </a:lvl3pPr>
            <a:lvl4pPr lvl="3" algn="ctr">
              <a:spcBef>
                <a:spcPts val="400"/>
              </a:spcBef>
              <a:spcAft>
                <a:spcPts val="0"/>
              </a:spcAft>
              <a:buSzPts val="1260"/>
              <a:buNone/>
              <a:defRPr/>
            </a:lvl4pPr>
            <a:lvl5pPr lvl="4" algn="ctr">
              <a:spcBef>
                <a:spcPts val="300"/>
              </a:spcBef>
              <a:spcAft>
                <a:spcPts val="0"/>
              </a:spcAft>
              <a:buSzPts val="1260"/>
              <a:buNone/>
              <a:defRPr/>
            </a:lvl5pPr>
            <a:lvl6pPr lvl="5" algn="ctr">
              <a:spcBef>
                <a:spcPts val="300"/>
              </a:spcBef>
              <a:spcAft>
                <a:spcPts val="0"/>
              </a:spcAft>
              <a:buSzPts val="1350"/>
              <a:buNone/>
              <a:defRPr/>
            </a:lvl6pPr>
            <a:lvl7pPr lvl="6" algn="ctr">
              <a:spcBef>
                <a:spcPts val="300"/>
              </a:spcBef>
              <a:spcAft>
                <a:spcPts val="0"/>
              </a:spcAft>
              <a:buSzPts val="1350"/>
              <a:buNone/>
              <a:defRPr/>
            </a:lvl7pPr>
            <a:lvl8pPr lvl="7" algn="ctr">
              <a:spcBef>
                <a:spcPts val="300"/>
              </a:spcBef>
              <a:spcAft>
                <a:spcPts val="0"/>
              </a:spcAft>
              <a:buSzPts val="1350"/>
              <a:buNone/>
              <a:defRPr/>
            </a:lvl8pPr>
            <a:lvl9pPr lvl="8" algn="ctr">
              <a:spcBef>
                <a:spcPts val="300"/>
              </a:spcBef>
              <a:spcAft>
                <a:spcPts val="0"/>
              </a:spcAft>
              <a:buSzPts val="1350"/>
              <a:buNone/>
              <a:defRPr/>
            </a:lvl9pPr>
          </a:lstStyle>
          <a:p/>
        </p:txBody>
      </p:sp>
      <p:sp>
        <p:nvSpPr>
          <p:cNvPr id="21" name="Google Shape;21;p67"/>
          <p:cNvSpPr txBox="1"/>
          <p:nvPr>
            <p:ph idx="10" type="dt"/>
          </p:nvPr>
        </p:nvSpPr>
        <p:spPr>
          <a:xfrm>
            <a:off x="8534400" y="6355080"/>
            <a:ext cx="30480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sz="14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67"/>
          <p:cNvSpPr txBox="1"/>
          <p:nvPr>
            <p:ph idx="11" type="ftr"/>
          </p:nvPr>
        </p:nvSpPr>
        <p:spPr>
          <a:xfrm>
            <a:off x="3864864" y="6355080"/>
            <a:ext cx="463296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67"/>
          <p:cNvSpPr txBox="1"/>
          <p:nvPr>
            <p:ph idx="12" type="sldNum"/>
          </p:nvPr>
        </p:nvSpPr>
        <p:spPr>
          <a:xfrm>
            <a:off x="1621536" y="6355080"/>
            <a:ext cx="1625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tr-TR"/>
              <a:t>‹#›</a:t>
            </a:fld>
            <a:endParaRPr/>
          </a:p>
        </p:txBody>
      </p:sp>
      <p:sp>
        <p:nvSpPr>
          <p:cNvPr id="24" name="Google Shape;24;p67"/>
          <p:cNvSpPr/>
          <p:nvPr/>
        </p:nvSpPr>
        <p:spPr>
          <a:xfrm>
            <a:off x="1206500" y="3648075"/>
            <a:ext cx="97536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5" name="Google Shape;25;p67"/>
          <p:cNvSpPr/>
          <p:nvPr/>
        </p:nvSpPr>
        <p:spPr>
          <a:xfrm>
            <a:off x="1219200" y="5048250"/>
            <a:ext cx="9753600" cy="685800"/>
          </a:xfrm>
          <a:prstGeom prst="rect">
            <a:avLst/>
          </a:prstGeom>
          <a:noFill/>
          <a:ln cap="rnd" cmpd="sng" w="9525">
            <a:solidFill>
              <a:schemeClr val="accent2"/>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6" name="Google Shape;26;p67"/>
          <p:cNvSpPr/>
          <p:nvPr/>
        </p:nvSpPr>
        <p:spPr>
          <a:xfrm>
            <a:off x="1206500" y="3648075"/>
            <a:ext cx="3048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7" name="Google Shape;27;p67"/>
          <p:cNvSpPr/>
          <p:nvPr/>
        </p:nvSpPr>
        <p:spPr>
          <a:xfrm>
            <a:off x="1219200" y="5048250"/>
            <a:ext cx="304800" cy="685800"/>
          </a:xfrm>
          <a:prstGeom prst="rect">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90" name="Shape 90"/>
        <p:cNvGrpSpPr/>
        <p:nvPr/>
      </p:nvGrpSpPr>
      <p:grpSpPr>
        <a:xfrm>
          <a:off x="0" y="0"/>
          <a:ext cx="0" cy="0"/>
          <a:chOff x="0" y="0"/>
          <a:chExt cx="0" cy="0"/>
        </a:xfrm>
      </p:grpSpPr>
      <p:sp>
        <p:nvSpPr>
          <p:cNvPr id="91" name="Google Shape;91;p76"/>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2" name="Google Shape;92;p76"/>
          <p:cNvSpPr txBox="1"/>
          <p:nvPr>
            <p:ph idx="1" type="body"/>
          </p:nvPr>
        </p:nvSpPr>
        <p:spPr>
          <a:xfrm rot="5400000">
            <a:off x="3640836" y="-1812036"/>
            <a:ext cx="4910328" cy="109728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93" name="Google Shape;93;p76"/>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76"/>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76"/>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tr-T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showMasterSp="0" type="vertTitleAndTx">
  <p:cSld name="VERTICAL_TITLE_AND_VERTICAL_TEXT">
    <p:spTree>
      <p:nvGrpSpPr>
        <p:cNvPr id="96" name="Shape 96"/>
        <p:cNvGrpSpPr/>
        <p:nvPr/>
      </p:nvGrpSpPr>
      <p:grpSpPr>
        <a:xfrm>
          <a:off x="0" y="0"/>
          <a:ext cx="0" cy="0"/>
          <a:chOff x="0" y="0"/>
          <a:chExt cx="0" cy="0"/>
        </a:xfrm>
      </p:grpSpPr>
      <p:sp>
        <p:nvSpPr>
          <p:cNvPr id="97" name="Google Shape;97;p77"/>
          <p:cNvSpPr txBox="1"/>
          <p:nvPr>
            <p:ph type="title"/>
          </p:nvPr>
        </p:nvSpPr>
        <p:spPr>
          <a:xfrm rot="5400000">
            <a:off x="7285037" y="1828802"/>
            <a:ext cx="5851525" cy="27432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8" name="Google Shape;98;p77"/>
          <p:cNvSpPr txBox="1"/>
          <p:nvPr>
            <p:ph idx="1" type="body"/>
          </p:nvPr>
        </p:nvSpPr>
        <p:spPr>
          <a:xfrm rot="5400000">
            <a:off x="1697037" y="-812799"/>
            <a:ext cx="5851525" cy="80264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99" name="Google Shape;99;p77"/>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0" name="Google Shape;100;p77"/>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77"/>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tr-TR"/>
              <a:t>‹#›</a:t>
            </a:fld>
            <a:endParaRPr/>
          </a:p>
        </p:txBody>
      </p:sp>
      <p:cxnSp>
        <p:nvCxnSpPr>
          <p:cNvPr id="102" name="Google Shape;102;p77"/>
          <p:cNvCxnSpPr/>
          <p:nvPr/>
        </p:nvCxnSpPr>
        <p:spPr>
          <a:xfrm>
            <a:off x="609600" y="6353175"/>
            <a:ext cx="10972800" cy="0"/>
          </a:xfrm>
          <a:prstGeom prst="straightConnector1">
            <a:avLst/>
          </a:prstGeom>
          <a:noFill/>
          <a:ln cap="flat" cmpd="sng" w="9525">
            <a:solidFill>
              <a:schemeClr val="accent2"/>
            </a:solidFill>
            <a:prstDash val="dash"/>
            <a:round/>
            <a:headEnd len="sm" w="sm" type="none"/>
            <a:tailEnd len="sm" w="sm" type="none"/>
          </a:ln>
        </p:spPr>
      </p:cxnSp>
      <p:sp>
        <p:nvSpPr>
          <p:cNvPr id="103" name="Google Shape;103;p77"/>
          <p:cNvSpPr/>
          <p:nvPr/>
        </p:nvSpPr>
        <p:spPr>
          <a:xfrm rot="5400000">
            <a:off x="590609" y="6447423"/>
            <a:ext cx="190849" cy="160419"/>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cxnSp>
        <p:nvCxnSpPr>
          <p:cNvPr id="104" name="Google Shape;104;p77"/>
          <p:cNvCxnSpPr/>
          <p:nvPr/>
        </p:nvCxnSpPr>
        <p:spPr>
          <a:xfrm rot="5400000">
            <a:off x="5814836" y="3201952"/>
            <a:ext cx="5852160" cy="0"/>
          </a:xfrm>
          <a:prstGeom prst="straightConnector1">
            <a:avLst/>
          </a:prstGeom>
          <a:noFill/>
          <a:ln cap="flat" cmpd="sng" w="9525">
            <a:solidFill>
              <a:schemeClr val="accent2"/>
            </a:solidFill>
            <a:prstDash val="dash"/>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sp>
        <p:nvSpPr>
          <p:cNvPr id="29" name="Google Shape;29;p68"/>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0" name="Google Shape;30;p68"/>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68"/>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68"/>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tr-TR"/>
              <a:t>‹#›</a:t>
            </a:fld>
            <a:endParaRPr/>
          </a:p>
        </p:txBody>
      </p:sp>
      <p:sp>
        <p:nvSpPr>
          <p:cNvPr id="33" name="Google Shape;33;p68"/>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showMasterSp="0" type="secHead">
  <p:cSld name="SECTION_HEADER">
    <p:bg>
      <p:bgPr>
        <a:solidFill>
          <a:schemeClr val="dk2"/>
        </a:solidFill>
      </p:bgPr>
    </p:bg>
    <p:spTree>
      <p:nvGrpSpPr>
        <p:cNvPr id="34" name="Shape 34"/>
        <p:cNvGrpSpPr/>
        <p:nvPr/>
      </p:nvGrpSpPr>
      <p:grpSpPr>
        <a:xfrm>
          <a:off x="0" y="0"/>
          <a:ext cx="0" cy="0"/>
          <a:chOff x="0" y="0"/>
          <a:chExt cx="0" cy="0"/>
        </a:xfrm>
      </p:grpSpPr>
      <p:sp>
        <p:nvSpPr>
          <p:cNvPr id="35" name="Google Shape;35;p69"/>
          <p:cNvSpPr txBox="1"/>
          <p:nvPr>
            <p:ph type="title"/>
          </p:nvPr>
        </p:nvSpPr>
        <p:spPr>
          <a:xfrm>
            <a:off x="1625600" y="2971800"/>
            <a:ext cx="9144000" cy="1066800"/>
          </a:xfrm>
          <a:prstGeom prst="rect">
            <a:avLst/>
          </a:prstGeom>
          <a:noFill/>
          <a:ln>
            <a:noFill/>
          </a:ln>
        </p:spPr>
        <p:txBody>
          <a:bodyPr anchorCtr="0" anchor="t" bIns="45700" lIns="91425" spcFirstLastPara="1" rIns="91425" wrap="square" tIns="45700">
            <a:normAutofit/>
          </a:bodyPr>
          <a:lstStyle>
            <a:lvl1pPr lvl="0" algn="r">
              <a:spcBef>
                <a:spcPts val="0"/>
              </a:spcBef>
              <a:spcAft>
                <a:spcPts val="0"/>
              </a:spcAft>
              <a:buClr>
                <a:schemeClr val="lt2"/>
              </a:buClr>
              <a:buSzPts val="3200"/>
              <a:buFont typeface="Bookman Old Style"/>
              <a:buNone/>
              <a:defRPr b="0" sz="32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6" name="Google Shape;36;p69"/>
          <p:cNvSpPr txBox="1"/>
          <p:nvPr>
            <p:ph idx="1" type="body"/>
          </p:nvPr>
        </p:nvSpPr>
        <p:spPr>
          <a:xfrm>
            <a:off x="1727200" y="4267200"/>
            <a:ext cx="9042400" cy="1143000"/>
          </a:xfrm>
          <a:prstGeom prst="rect">
            <a:avLst/>
          </a:prstGeom>
          <a:noFill/>
          <a:ln>
            <a:noFill/>
          </a:ln>
        </p:spPr>
        <p:txBody>
          <a:bodyPr anchorCtr="0" anchor="t" bIns="45700" lIns="91425" spcFirstLastPara="1" rIns="91425" wrap="square" tIns="45700">
            <a:normAutofit/>
          </a:bodyPr>
          <a:lstStyle>
            <a:lvl1pPr indent="-228600" lvl="0" marL="457200" algn="r">
              <a:spcBef>
                <a:spcPts val="600"/>
              </a:spcBef>
              <a:spcAft>
                <a:spcPts val="0"/>
              </a:spcAft>
              <a:buSzPts val="1520"/>
              <a:buNone/>
              <a:defRPr sz="2000">
                <a:solidFill>
                  <a:schemeClr val="lt1"/>
                </a:solidFill>
              </a:defRPr>
            </a:lvl1pPr>
            <a:lvl2pPr indent="-228600" lvl="1" marL="914400" algn="l">
              <a:spcBef>
                <a:spcPts val="500"/>
              </a:spcBef>
              <a:spcAft>
                <a:spcPts val="0"/>
              </a:spcAft>
              <a:buSzPts val="1368"/>
              <a:buNone/>
              <a:defRPr sz="1800">
                <a:solidFill>
                  <a:schemeClr val="lt1"/>
                </a:solidFill>
              </a:defRPr>
            </a:lvl2pPr>
            <a:lvl3pPr indent="-228600" lvl="2" marL="1371600" algn="l">
              <a:spcBef>
                <a:spcPts val="500"/>
              </a:spcBef>
              <a:spcAft>
                <a:spcPts val="0"/>
              </a:spcAft>
              <a:buSzPts val="1216"/>
              <a:buNone/>
              <a:defRPr sz="1600">
                <a:solidFill>
                  <a:schemeClr val="lt1"/>
                </a:solidFill>
              </a:defRPr>
            </a:lvl3pPr>
            <a:lvl4pPr indent="-228600" lvl="3" marL="1828800" algn="l">
              <a:spcBef>
                <a:spcPts val="400"/>
              </a:spcBef>
              <a:spcAft>
                <a:spcPts val="0"/>
              </a:spcAft>
              <a:buSzPts val="980"/>
              <a:buNone/>
              <a:defRPr sz="1400">
                <a:solidFill>
                  <a:schemeClr val="lt1"/>
                </a:solidFill>
              </a:defRPr>
            </a:lvl4pPr>
            <a:lvl5pPr indent="-228600" lvl="4" marL="2286000" algn="l">
              <a:spcBef>
                <a:spcPts val="300"/>
              </a:spcBef>
              <a:spcAft>
                <a:spcPts val="0"/>
              </a:spcAft>
              <a:buSzPts val="980"/>
              <a:buNone/>
              <a:defRPr sz="1400">
                <a:solidFill>
                  <a:schemeClr val="lt1"/>
                </a:solidFill>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37" name="Google Shape;37;p69"/>
          <p:cNvSpPr txBox="1"/>
          <p:nvPr>
            <p:ph idx="10" type="dt"/>
          </p:nvPr>
        </p:nvSpPr>
        <p:spPr>
          <a:xfrm>
            <a:off x="8534400" y="6355080"/>
            <a:ext cx="3048000"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9"/>
          <p:cNvSpPr txBox="1"/>
          <p:nvPr>
            <p:ph idx="11" type="ftr"/>
          </p:nvPr>
        </p:nvSpPr>
        <p:spPr>
          <a:xfrm>
            <a:off x="3864864" y="6355080"/>
            <a:ext cx="463296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9"/>
          <p:cNvSpPr txBox="1"/>
          <p:nvPr>
            <p:ph idx="12" type="sldNum"/>
          </p:nvPr>
        </p:nvSpPr>
        <p:spPr>
          <a:xfrm>
            <a:off x="1426464" y="6355080"/>
            <a:ext cx="2027936"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tr-TR"/>
              <a:t>‹#›</a:t>
            </a:fld>
            <a:endParaRPr/>
          </a:p>
        </p:txBody>
      </p:sp>
      <p:sp>
        <p:nvSpPr>
          <p:cNvPr id="40" name="Google Shape;40;p69"/>
          <p:cNvSpPr/>
          <p:nvPr/>
        </p:nvSpPr>
        <p:spPr>
          <a:xfrm>
            <a:off x="1219200" y="2819400"/>
            <a:ext cx="9753600" cy="1280160"/>
          </a:xfrm>
          <a:prstGeom prst="rect">
            <a:avLst/>
          </a:prstGeom>
          <a:noFill/>
          <a:ln cap="rnd" cmpd="sng" w="9525">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41" name="Google Shape;41;p69"/>
          <p:cNvSpPr/>
          <p:nvPr/>
        </p:nvSpPr>
        <p:spPr>
          <a:xfrm>
            <a:off x="1219200" y="2819400"/>
            <a:ext cx="304800" cy="128016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2" name="Shape 42"/>
        <p:cNvGrpSpPr/>
        <p:nvPr/>
      </p:nvGrpSpPr>
      <p:grpSpPr>
        <a:xfrm>
          <a:off x="0" y="0"/>
          <a:ext cx="0" cy="0"/>
          <a:chOff x="0" y="0"/>
          <a:chExt cx="0" cy="0"/>
        </a:xfrm>
      </p:grpSpPr>
      <p:sp>
        <p:nvSpPr>
          <p:cNvPr id="43" name="Google Shape;43;p70"/>
          <p:cNvSpPr txBox="1"/>
          <p:nvPr>
            <p:ph type="title"/>
          </p:nvPr>
        </p:nvSpPr>
        <p:spPr>
          <a:xfrm>
            <a:off x="609600" y="228600"/>
            <a:ext cx="10972800"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4" name="Google Shape;44;p70"/>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70"/>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6" name="Google Shape;46;p70"/>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tr-TR"/>
              <a:t>‹#›</a:t>
            </a:fld>
            <a:endParaRPr/>
          </a:p>
        </p:txBody>
      </p:sp>
      <p:sp>
        <p:nvSpPr>
          <p:cNvPr id="47" name="Google Shape;47;p70"/>
          <p:cNvSpPr txBox="1"/>
          <p:nvPr>
            <p:ph idx="1" type="body"/>
          </p:nvPr>
        </p:nvSpPr>
        <p:spPr>
          <a:xfrm>
            <a:off x="609600" y="1219200"/>
            <a:ext cx="5388864" cy="493776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48" name="Google Shape;48;p70"/>
          <p:cNvSpPr txBox="1"/>
          <p:nvPr>
            <p:ph idx="2" type="body"/>
          </p:nvPr>
        </p:nvSpPr>
        <p:spPr>
          <a:xfrm>
            <a:off x="6176264" y="1216152"/>
            <a:ext cx="5388864" cy="493776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9" name="Shape 49"/>
        <p:cNvGrpSpPr/>
        <p:nvPr/>
      </p:nvGrpSpPr>
      <p:grpSpPr>
        <a:xfrm>
          <a:off x="0" y="0"/>
          <a:ext cx="0" cy="0"/>
          <a:chOff x="0" y="0"/>
          <a:chExt cx="0" cy="0"/>
        </a:xfrm>
      </p:grpSpPr>
      <p:sp>
        <p:nvSpPr>
          <p:cNvPr id="50" name="Google Shape;50;p71"/>
          <p:cNvSpPr txBox="1"/>
          <p:nvPr>
            <p:ph type="title"/>
          </p:nvPr>
        </p:nvSpPr>
        <p:spPr>
          <a:xfrm>
            <a:off x="609600" y="228600"/>
            <a:ext cx="10972800" cy="914400"/>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chemeClr val="dk2"/>
              </a:buClr>
              <a:buSzPts val="3200"/>
              <a:buFont typeface="Bookman Old Styl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1"/>
          <p:cNvSpPr txBox="1"/>
          <p:nvPr>
            <p:ph idx="1" type="body"/>
          </p:nvPr>
        </p:nvSpPr>
        <p:spPr>
          <a:xfrm>
            <a:off x="609600" y="1285875"/>
            <a:ext cx="5386917" cy="685800"/>
          </a:xfrm>
          <a:prstGeom prst="rect">
            <a:avLst/>
          </a:prstGeom>
          <a:noFill/>
          <a:ln>
            <a:noFill/>
          </a:ln>
        </p:spPr>
        <p:txBody>
          <a:bodyPr anchorCtr="0" anchor="b" bIns="45700" lIns="91425" spcFirstLastPara="1" rIns="91425" wrap="square" tIns="45700">
            <a:no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2" name="Google Shape;52;p71"/>
          <p:cNvSpPr txBox="1"/>
          <p:nvPr>
            <p:ph idx="2" type="body"/>
          </p:nvPr>
        </p:nvSpPr>
        <p:spPr>
          <a:xfrm>
            <a:off x="6197601" y="1295400"/>
            <a:ext cx="5389033" cy="685800"/>
          </a:xfrm>
          <a:prstGeom prst="rect">
            <a:avLst/>
          </a:prstGeom>
          <a:noFill/>
          <a:ln>
            <a:noFill/>
          </a:ln>
        </p:spPr>
        <p:txBody>
          <a:bodyPr anchorCtr="0" anchor="b" bIns="45700" lIns="91425" spcFirstLastPara="1" rIns="91425" wrap="square" tIns="45700">
            <a:normAutofit/>
          </a:bodyPr>
          <a:lstStyle>
            <a:lvl1pPr indent="-228600" lvl="0" marL="457200" algn="l">
              <a:spcBef>
                <a:spcPts val="600"/>
              </a:spcBef>
              <a:spcAft>
                <a:spcPts val="0"/>
              </a:spcAft>
              <a:buSzPts val="1824"/>
              <a:buNone/>
              <a:defRPr b="1" sz="2400">
                <a:solidFill>
                  <a:schemeClr val="accent2"/>
                </a:solidFill>
              </a:defRPr>
            </a:lvl1pPr>
            <a:lvl2pPr indent="-228600" lvl="1" marL="914400" algn="l">
              <a:spcBef>
                <a:spcPts val="500"/>
              </a:spcBef>
              <a:spcAft>
                <a:spcPts val="0"/>
              </a:spcAft>
              <a:buSzPts val="1520"/>
              <a:buNone/>
              <a:defRPr b="1" sz="2000"/>
            </a:lvl2pPr>
            <a:lvl3pPr indent="-228600" lvl="2" marL="1371600" algn="l">
              <a:spcBef>
                <a:spcPts val="500"/>
              </a:spcBef>
              <a:spcAft>
                <a:spcPts val="0"/>
              </a:spcAft>
              <a:buSzPts val="1368"/>
              <a:buNone/>
              <a:defRPr b="1" sz="1800"/>
            </a:lvl3pPr>
            <a:lvl4pPr indent="-228600" lvl="3" marL="1828800" algn="l">
              <a:spcBef>
                <a:spcPts val="400"/>
              </a:spcBef>
              <a:spcAft>
                <a:spcPts val="0"/>
              </a:spcAft>
              <a:buSzPts val="1120"/>
              <a:buNone/>
              <a:defRPr b="1" sz="1600"/>
            </a:lvl4pPr>
            <a:lvl5pPr indent="-228600" lvl="4" marL="2286000" algn="l">
              <a:spcBef>
                <a:spcPts val="300"/>
              </a:spcBef>
              <a:spcAft>
                <a:spcPts val="0"/>
              </a:spcAft>
              <a:buSzPts val="1120"/>
              <a:buNone/>
              <a:defRPr b="1" sz="16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3" name="Google Shape;53;p71"/>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4" name="Google Shape;54;p71"/>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5" name="Google Shape;55;p71"/>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tr-TR"/>
              <a:t>‹#›</a:t>
            </a:fld>
            <a:endParaRPr/>
          </a:p>
        </p:txBody>
      </p:sp>
      <p:sp>
        <p:nvSpPr>
          <p:cNvPr id="56" name="Google Shape;56;p71"/>
          <p:cNvSpPr txBox="1"/>
          <p:nvPr>
            <p:ph idx="3" type="body"/>
          </p:nvPr>
        </p:nvSpPr>
        <p:spPr>
          <a:xfrm>
            <a:off x="609600" y="2133600"/>
            <a:ext cx="5384800" cy="40386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57" name="Google Shape;57;p71"/>
          <p:cNvSpPr txBox="1"/>
          <p:nvPr>
            <p:ph idx="4" type="body"/>
          </p:nvPr>
        </p:nvSpPr>
        <p:spPr>
          <a:xfrm>
            <a:off x="6197600" y="2133600"/>
            <a:ext cx="5384800" cy="40386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72"/>
          <p:cNvSpPr txBox="1"/>
          <p:nvPr>
            <p:ph type="title"/>
          </p:nvPr>
        </p:nvSpPr>
        <p:spPr>
          <a:xfrm>
            <a:off x="609600" y="228600"/>
            <a:ext cx="10972800" cy="9144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2"/>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72"/>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1" name="Google Shape;61;p72"/>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72"/>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tr-TR"/>
              <a:t>‹#›</a:t>
            </a:fld>
            <a:endParaRPr/>
          </a:p>
        </p:txBody>
      </p:sp>
      <p:sp>
        <p:nvSpPr>
          <p:cNvPr id="63" name="Google Shape;63;p72"/>
          <p:cNvSpPr/>
          <p:nvPr/>
        </p:nvSpPr>
        <p:spPr>
          <a:xfrm rot="5400000">
            <a:off x="590609" y="6447423"/>
            <a:ext cx="190849" cy="160419"/>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type="blank">
  <p:cSld name="BLANK">
    <p:spTree>
      <p:nvGrpSpPr>
        <p:cNvPr id="64" name="Shape 64"/>
        <p:cNvGrpSpPr/>
        <p:nvPr/>
      </p:nvGrpSpPr>
      <p:grpSpPr>
        <a:xfrm>
          <a:off x="0" y="0"/>
          <a:ext cx="0" cy="0"/>
          <a:chOff x="0" y="0"/>
          <a:chExt cx="0" cy="0"/>
        </a:xfrm>
      </p:grpSpPr>
      <p:sp>
        <p:nvSpPr>
          <p:cNvPr id="65" name="Google Shape;65;p73"/>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73"/>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73"/>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tr-TR"/>
              <a:t>‹#›</a:t>
            </a:fld>
            <a:endParaRPr/>
          </a:p>
        </p:txBody>
      </p:sp>
      <p:cxnSp>
        <p:nvCxnSpPr>
          <p:cNvPr id="68" name="Google Shape;68;p73"/>
          <p:cNvCxnSpPr/>
          <p:nvPr/>
        </p:nvCxnSpPr>
        <p:spPr>
          <a:xfrm>
            <a:off x="609600" y="6353175"/>
            <a:ext cx="10972800" cy="0"/>
          </a:xfrm>
          <a:prstGeom prst="straightConnector1">
            <a:avLst/>
          </a:prstGeom>
          <a:noFill/>
          <a:ln cap="flat" cmpd="sng" w="9525">
            <a:solidFill>
              <a:schemeClr val="accent2"/>
            </a:solidFill>
            <a:prstDash val="dash"/>
            <a:round/>
            <a:headEnd len="sm" w="sm" type="none"/>
            <a:tailEnd len="sm" w="sm" type="none"/>
          </a:ln>
        </p:spPr>
      </p:cxnSp>
      <p:sp>
        <p:nvSpPr>
          <p:cNvPr id="69" name="Google Shape;69;p73"/>
          <p:cNvSpPr/>
          <p:nvPr/>
        </p:nvSpPr>
        <p:spPr>
          <a:xfrm rot="5400000">
            <a:off x="590609" y="6447423"/>
            <a:ext cx="190849" cy="160419"/>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showMasterSp="0" type="objTx">
  <p:cSld name="OBJECT_WITH_CAPTION_TEXT">
    <p:spTree>
      <p:nvGrpSpPr>
        <p:cNvPr id="70" name="Shape 70"/>
        <p:cNvGrpSpPr/>
        <p:nvPr/>
      </p:nvGrpSpPr>
      <p:grpSpPr>
        <a:xfrm>
          <a:off x="0" y="0"/>
          <a:ext cx="0" cy="0"/>
          <a:chOff x="0" y="0"/>
          <a:chExt cx="0" cy="0"/>
        </a:xfrm>
      </p:grpSpPr>
      <p:sp>
        <p:nvSpPr>
          <p:cNvPr id="71" name="Google Shape;71;p74"/>
          <p:cNvSpPr txBox="1"/>
          <p:nvPr>
            <p:ph type="title"/>
          </p:nvPr>
        </p:nvSpPr>
        <p:spPr>
          <a:xfrm>
            <a:off x="8432800" y="304800"/>
            <a:ext cx="3352800" cy="838200"/>
          </a:xfrm>
          <a:prstGeom prst="rect">
            <a:avLst/>
          </a:prstGeom>
          <a:noFill/>
          <a:ln>
            <a:noFill/>
          </a:ln>
        </p:spPr>
        <p:txBody>
          <a:bodyPr anchorCtr="0" anchor="b" bIns="45700" lIns="91425" spcFirstLastPara="1" rIns="91425" wrap="square" tIns="45700">
            <a:noAutofit/>
          </a:bodyPr>
          <a:lstStyle>
            <a:lvl1pPr lvl="0" algn="l">
              <a:spcBef>
                <a:spcPts val="0"/>
              </a:spcBef>
              <a:spcAft>
                <a:spcPts val="0"/>
              </a:spcAft>
              <a:buClr>
                <a:schemeClr val="dk2"/>
              </a:buClr>
              <a:buSzPts val="2000"/>
              <a:buFont typeface="Gill Sans"/>
              <a:buNone/>
              <a:defRPr b="1" sz="2000">
                <a:solidFill>
                  <a:schemeClr val="dk2"/>
                </a:solidFill>
                <a:latin typeface="Gill Sans"/>
                <a:ea typeface="Gill Sans"/>
                <a:cs typeface="Gill Sans"/>
                <a:sym typeface="Gill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74"/>
          <p:cNvSpPr txBox="1"/>
          <p:nvPr>
            <p:ph idx="1" type="body"/>
          </p:nvPr>
        </p:nvSpPr>
        <p:spPr>
          <a:xfrm>
            <a:off x="8432800" y="1219201"/>
            <a:ext cx="3352800" cy="4843463"/>
          </a:xfrm>
          <a:prstGeom prst="rect">
            <a:avLst/>
          </a:prstGeom>
          <a:noFill/>
          <a:ln>
            <a:noFill/>
          </a:ln>
        </p:spPr>
        <p:txBody>
          <a:bodyPr anchorCtr="0" anchor="t" bIns="45700" lIns="91425" spcFirstLastPara="1" rIns="91425" wrap="square" tIns="45700">
            <a:normAutofit/>
          </a:bodyPr>
          <a:lstStyle>
            <a:lvl1pPr indent="-228600" lvl="0" marL="457200" algn="l">
              <a:lnSpc>
                <a:spcPct val="137500"/>
              </a:lnSpc>
              <a:spcBef>
                <a:spcPts val="600"/>
              </a:spcBef>
              <a:spcAft>
                <a:spcPts val="0"/>
              </a:spcAft>
              <a:buSzPts val="1216"/>
              <a:buNone/>
              <a:defRPr sz="1600">
                <a:solidFill>
                  <a:schemeClr val="dk2"/>
                </a:solidFill>
              </a:defRPr>
            </a:lvl1pPr>
            <a:lvl2pPr indent="-228600" lvl="1" marL="914400" algn="l">
              <a:spcBef>
                <a:spcPts val="1000"/>
              </a:spcBef>
              <a:spcAft>
                <a:spcPts val="0"/>
              </a:spcAft>
              <a:buSzPts val="912"/>
              <a:buNone/>
              <a:defRPr sz="1200"/>
            </a:lvl2pPr>
            <a:lvl3pPr indent="-228600" lvl="2" marL="1371600" algn="l">
              <a:spcBef>
                <a:spcPts val="500"/>
              </a:spcBef>
              <a:spcAft>
                <a:spcPts val="0"/>
              </a:spcAft>
              <a:buSzPts val="760"/>
              <a:buNone/>
              <a:defRPr sz="1000"/>
            </a:lvl3pPr>
            <a:lvl4pPr indent="-228600" lvl="3" marL="1828800" algn="l">
              <a:spcBef>
                <a:spcPts val="400"/>
              </a:spcBef>
              <a:spcAft>
                <a:spcPts val="0"/>
              </a:spcAft>
              <a:buSzPts val="630"/>
              <a:buNone/>
              <a:defRPr sz="900"/>
            </a:lvl4pPr>
            <a:lvl5pPr indent="-228600" lvl="4" marL="2286000" algn="l">
              <a:spcBef>
                <a:spcPts val="300"/>
              </a:spcBef>
              <a:spcAft>
                <a:spcPts val="0"/>
              </a:spcAft>
              <a:buSzPts val="630"/>
              <a:buNone/>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73" name="Google Shape;73;p74"/>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74"/>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74"/>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tr-TR"/>
              <a:t>‹#›</a:t>
            </a:fld>
            <a:endParaRPr/>
          </a:p>
        </p:txBody>
      </p:sp>
      <p:cxnSp>
        <p:nvCxnSpPr>
          <p:cNvPr id="76" name="Google Shape;76;p74"/>
          <p:cNvCxnSpPr/>
          <p:nvPr/>
        </p:nvCxnSpPr>
        <p:spPr>
          <a:xfrm>
            <a:off x="609600" y="6353175"/>
            <a:ext cx="10972800" cy="0"/>
          </a:xfrm>
          <a:prstGeom prst="straightConnector1">
            <a:avLst/>
          </a:prstGeom>
          <a:noFill/>
          <a:ln cap="flat" cmpd="sng" w="9525">
            <a:solidFill>
              <a:schemeClr val="accent2"/>
            </a:solidFill>
            <a:prstDash val="dash"/>
            <a:round/>
            <a:headEnd len="sm" w="sm" type="none"/>
            <a:tailEnd len="sm" w="sm" type="none"/>
          </a:ln>
        </p:spPr>
      </p:cxnSp>
      <p:cxnSp>
        <p:nvCxnSpPr>
          <p:cNvPr id="77" name="Google Shape;77;p74"/>
          <p:cNvCxnSpPr/>
          <p:nvPr/>
        </p:nvCxnSpPr>
        <p:spPr>
          <a:xfrm rot="5400000">
            <a:off x="5220033" y="3324225"/>
            <a:ext cx="6035040" cy="0"/>
          </a:xfrm>
          <a:prstGeom prst="straightConnector1">
            <a:avLst/>
          </a:prstGeom>
          <a:noFill/>
          <a:ln cap="flat" cmpd="sng" w="9525">
            <a:solidFill>
              <a:schemeClr val="accent2"/>
            </a:solidFill>
            <a:prstDash val="dash"/>
            <a:round/>
            <a:headEnd len="sm" w="sm" type="none"/>
            <a:tailEnd len="sm" w="sm" type="none"/>
          </a:ln>
        </p:spPr>
      </p:cxnSp>
      <p:sp>
        <p:nvSpPr>
          <p:cNvPr id="78" name="Google Shape;78;p74"/>
          <p:cNvSpPr/>
          <p:nvPr/>
        </p:nvSpPr>
        <p:spPr>
          <a:xfrm rot="5400000">
            <a:off x="590609" y="6447423"/>
            <a:ext cx="190849" cy="160419"/>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79" name="Google Shape;79;p74"/>
          <p:cNvSpPr txBox="1"/>
          <p:nvPr>
            <p:ph idx="2" type="body"/>
          </p:nvPr>
        </p:nvSpPr>
        <p:spPr>
          <a:xfrm>
            <a:off x="406400" y="304800"/>
            <a:ext cx="7620000" cy="5715000"/>
          </a:xfrm>
          <a:prstGeom prst="rect">
            <a:avLst/>
          </a:prstGeom>
          <a:noFill/>
          <a:ln>
            <a:noFill/>
          </a:ln>
        </p:spPr>
        <p:txBody>
          <a:bodyPr anchorCtr="0" anchor="t" bIns="45700" lIns="91425" spcFirstLastPara="1" rIns="91425" wrap="square" tIns="45700">
            <a:normAutofit/>
          </a:bodyPr>
          <a:lstStyle>
            <a:lvl1pPr indent="-315468" lvl="0" marL="457200" algn="l">
              <a:spcBef>
                <a:spcPts val="600"/>
              </a:spcBef>
              <a:spcAft>
                <a:spcPts val="0"/>
              </a:spcAft>
              <a:buSzPts val="1368"/>
              <a:buChar char="🞂"/>
              <a:defRPr/>
            </a:lvl1pPr>
            <a:lvl2pPr indent="-315468" lvl="1" marL="914400" algn="l">
              <a:spcBef>
                <a:spcPts val="500"/>
              </a:spcBef>
              <a:spcAft>
                <a:spcPts val="0"/>
              </a:spcAft>
              <a:buSzPts val="1368"/>
              <a:buChar char="🞂"/>
              <a:defRPr/>
            </a:lvl2pPr>
            <a:lvl3pPr indent="-315467" lvl="2" marL="1371600" algn="l">
              <a:spcBef>
                <a:spcPts val="500"/>
              </a:spcBef>
              <a:spcAft>
                <a:spcPts val="0"/>
              </a:spcAft>
              <a:buSzPts val="1368"/>
              <a:buChar char="🞂"/>
              <a:defRPr/>
            </a:lvl3pPr>
            <a:lvl4pPr indent="-308610" lvl="3" marL="1828800" algn="l">
              <a:spcBef>
                <a:spcPts val="400"/>
              </a:spcBef>
              <a:spcAft>
                <a:spcPts val="0"/>
              </a:spcAft>
              <a:buSzPts val="1260"/>
              <a:buChar char="◻"/>
              <a:defRPr/>
            </a:lvl4pPr>
            <a:lvl5pPr indent="-308610" lvl="4" marL="2286000" algn="l">
              <a:spcBef>
                <a:spcPts val="300"/>
              </a:spcBef>
              <a:spcAft>
                <a:spcPts val="0"/>
              </a:spcAft>
              <a:buSzPts val="1260"/>
              <a:buChar char="◻"/>
              <a:defRPr/>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showMasterSp="0" type="picTx">
  <p:cSld name="PICTURE_WITH_CAPTION_TEXT">
    <p:bg>
      <p:bgPr>
        <a:solidFill>
          <a:schemeClr val="dk2"/>
        </a:solidFill>
      </p:bgPr>
    </p:bg>
    <p:spTree>
      <p:nvGrpSpPr>
        <p:cNvPr id="80" name="Shape 80"/>
        <p:cNvGrpSpPr/>
        <p:nvPr/>
      </p:nvGrpSpPr>
      <p:grpSpPr>
        <a:xfrm>
          <a:off x="0" y="0"/>
          <a:ext cx="0" cy="0"/>
          <a:chOff x="0" y="0"/>
          <a:chExt cx="0" cy="0"/>
        </a:xfrm>
      </p:grpSpPr>
      <p:sp>
        <p:nvSpPr>
          <p:cNvPr id="81" name="Google Shape;81;p75"/>
          <p:cNvSpPr txBox="1"/>
          <p:nvPr>
            <p:ph type="title"/>
          </p:nvPr>
        </p:nvSpPr>
        <p:spPr>
          <a:xfrm>
            <a:off x="609600" y="500856"/>
            <a:ext cx="10972800" cy="674688"/>
          </a:xfrm>
          <a:prstGeom prst="rect">
            <a:avLst/>
          </a:prstGeom>
          <a:noFill/>
          <a:ln cap="flat" cmpd="sng" w="9525">
            <a:solidFill>
              <a:schemeClr val="accent1"/>
            </a:solidFill>
            <a:prstDash val="solid"/>
            <a:round/>
            <a:headEnd len="sm" w="sm" type="none"/>
            <a:tailEnd len="sm" w="sm" type="none"/>
          </a:ln>
        </p:spPr>
        <p:txBody>
          <a:bodyPr anchorCtr="0" anchor="ctr" bIns="45700" lIns="274300" spcFirstLastPara="1" rIns="91425" wrap="square" tIns="45700">
            <a:normAutofit/>
          </a:bodyPr>
          <a:lstStyle>
            <a:lvl1pPr lvl="0" algn="r">
              <a:spcBef>
                <a:spcPts val="0"/>
              </a:spcBef>
              <a:spcAft>
                <a:spcPts val="0"/>
              </a:spcAft>
              <a:buClr>
                <a:schemeClr val="lt1"/>
              </a:buClr>
              <a:buSzPts val="2000"/>
              <a:buFont typeface="Bookman Old Style"/>
              <a:buNone/>
              <a:defRPr b="0" sz="2000">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75"/>
          <p:cNvSpPr/>
          <p:nvPr>
            <p:ph idx="2" type="pic"/>
          </p:nvPr>
        </p:nvSpPr>
        <p:spPr>
          <a:xfrm>
            <a:off x="609600" y="1905000"/>
            <a:ext cx="10972800" cy="4270248"/>
          </a:xfrm>
          <a:prstGeom prst="rect">
            <a:avLst/>
          </a:prstGeom>
          <a:solidFill>
            <a:srgbClr val="BABABA"/>
          </a:solidFill>
          <a:ln>
            <a:noFill/>
          </a:ln>
        </p:spPr>
        <p:txBody>
          <a:bodyPr anchorCtr="0" anchor="t" bIns="45700" lIns="91425" spcFirstLastPara="1" rIns="91425" wrap="square" tIns="45700">
            <a:normAutofit/>
          </a:bodyPr>
          <a:lstStyle>
            <a:lvl1pPr lvl="0" marR="0" rtl="0" algn="l">
              <a:spcBef>
                <a:spcPts val="600"/>
              </a:spcBef>
              <a:spcAft>
                <a:spcPts val="0"/>
              </a:spcAft>
              <a:buClr>
                <a:schemeClr val="accent1"/>
              </a:buClr>
              <a:buSzPts val="2432"/>
              <a:buFont typeface="Noto Sans Symbols"/>
              <a:buNone/>
              <a:defRPr b="0" i="0" sz="3200" u="none" cap="none" strike="noStrike">
                <a:solidFill>
                  <a:schemeClr val="lt1"/>
                </a:solidFill>
                <a:latin typeface="Gill Sans"/>
                <a:ea typeface="Gill Sans"/>
                <a:cs typeface="Gill Sans"/>
                <a:sym typeface="Gill Sans"/>
              </a:defRPr>
            </a:lvl1pPr>
            <a:lvl2pPr lvl="1" marR="0" rtl="0" algn="l">
              <a:spcBef>
                <a:spcPts val="500"/>
              </a:spcBef>
              <a:spcAft>
                <a:spcPts val="0"/>
              </a:spcAft>
              <a:buClr>
                <a:schemeClr val="accent2"/>
              </a:buClr>
              <a:buSzPts val="1748"/>
              <a:buFont typeface="Noto Sans Symbols"/>
              <a:buChar char="🞂"/>
              <a:defRPr b="0" i="0" sz="2300" u="none" cap="none" strike="noStrike">
                <a:solidFill>
                  <a:schemeClr val="lt2"/>
                </a:solidFill>
                <a:latin typeface="Gill Sans"/>
                <a:ea typeface="Gill Sans"/>
                <a:cs typeface="Gill Sans"/>
                <a:sym typeface="Gill Sans"/>
              </a:defRPr>
            </a:lvl2pPr>
            <a:lvl3pPr lvl="2" marR="0" rtl="0" algn="l">
              <a:spcBef>
                <a:spcPts val="500"/>
              </a:spcBef>
              <a:spcAft>
                <a:spcPts val="0"/>
              </a:spcAft>
              <a:buClr>
                <a:schemeClr val="dk1"/>
              </a:buClr>
              <a:buSzPts val="1520"/>
              <a:buFont typeface="Noto Sans Symbols"/>
              <a:buChar char="🞂"/>
              <a:defRPr b="0" i="0" sz="2000" u="none" cap="none" strike="noStrike">
                <a:solidFill>
                  <a:schemeClr val="lt1"/>
                </a:solidFill>
                <a:latin typeface="Gill Sans"/>
                <a:ea typeface="Gill Sans"/>
                <a:cs typeface="Gill Sans"/>
                <a:sym typeface="Gill Sans"/>
              </a:defRPr>
            </a:lvl3pPr>
            <a:lvl4pPr lvl="3" marR="0" rtl="0" algn="l">
              <a:spcBef>
                <a:spcPts val="400"/>
              </a:spcBef>
              <a:spcAft>
                <a:spcPts val="0"/>
              </a:spcAft>
              <a:buClr>
                <a:srgbClr val="8BA1B3"/>
              </a:buClr>
              <a:buSzPts val="1260"/>
              <a:buFont typeface="Noto Sans Symbols"/>
              <a:buChar char="◻"/>
              <a:defRPr b="0" i="0" sz="1800" u="none" cap="none" strike="noStrike">
                <a:solidFill>
                  <a:schemeClr val="lt1"/>
                </a:solidFill>
                <a:latin typeface="Gill Sans"/>
                <a:ea typeface="Gill Sans"/>
                <a:cs typeface="Gill Sans"/>
                <a:sym typeface="Gill Sans"/>
              </a:defRPr>
            </a:lvl4pPr>
            <a:lvl5pPr lvl="4" marR="0" rtl="0" algn="l">
              <a:spcBef>
                <a:spcPts val="300"/>
              </a:spcBef>
              <a:spcAft>
                <a:spcPts val="0"/>
              </a:spcAft>
              <a:buClr>
                <a:schemeClr val="accent2"/>
              </a:buClr>
              <a:buSzPts val="1120"/>
              <a:buFont typeface="Noto Sans Symbols"/>
              <a:buChar char="◻"/>
              <a:defRPr b="0" i="0" sz="1600" u="none" cap="none" strike="noStrike">
                <a:solidFill>
                  <a:schemeClr val="lt1"/>
                </a:solidFill>
                <a:latin typeface="Gill Sans"/>
                <a:ea typeface="Gill Sans"/>
                <a:cs typeface="Gill Sans"/>
                <a:sym typeface="Gill Sans"/>
              </a:defRPr>
            </a:lvl5pPr>
            <a:lvl6pPr lvl="5" marR="0" rtl="0" algn="l">
              <a:spcBef>
                <a:spcPts val="300"/>
              </a:spcBef>
              <a:spcAft>
                <a:spcPts val="0"/>
              </a:spcAft>
              <a:buClr>
                <a:srgbClr val="8BA1B3"/>
              </a:buClr>
              <a:buSzPts val="1200"/>
              <a:buFont typeface="Noto Sans Symbols"/>
              <a:buChar char="🞂"/>
              <a:defRPr b="0" i="0" sz="1600" u="none" cap="none" strike="noStrike">
                <a:solidFill>
                  <a:schemeClr val="lt1"/>
                </a:solidFill>
                <a:latin typeface="Gill Sans"/>
                <a:ea typeface="Gill Sans"/>
                <a:cs typeface="Gill Sans"/>
                <a:sym typeface="Gill Sans"/>
              </a:defRPr>
            </a:lvl6pPr>
            <a:lvl7pPr lvl="6" marR="0" rtl="0" algn="l">
              <a:spcBef>
                <a:spcPts val="300"/>
              </a:spcBef>
              <a:spcAft>
                <a:spcPts val="0"/>
              </a:spcAft>
              <a:buClr>
                <a:srgbClr val="646C8F"/>
              </a:buClr>
              <a:buSzPts val="1050"/>
              <a:buFont typeface="Noto Sans Symbols"/>
              <a:buChar char="🞂"/>
              <a:defRPr b="0" i="0" sz="1400" u="none" cap="none" strike="noStrike">
                <a:solidFill>
                  <a:schemeClr val="lt1"/>
                </a:solidFill>
                <a:latin typeface="Gill Sans"/>
                <a:ea typeface="Gill Sans"/>
                <a:cs typeface="Gill Sans"/>
                <a:sym typeface="Gill Sans"/>
              </a:defRPr>
            </a:lvl7pPr>
            <a:lvl8pPr lvl="7" marR="0" rtl="0" algn="l">
              <a:spcBef>
                <a:spcPts val="300"/>
              </a:spcBef>
              <a:spcAft>
                <a:spcPts val="0"/>
              </a:spcAft>
              <a:buClr>
                <a:srgbClr val="BABABA"/>
              </a:buClr>
              <a:buSzPts val="1050"/>
              <a:buFont typeface="Noto Sans Symbols"/>
              <a:buChar char="🞂"/>
              <a:defRPr b="0" i="0" sz="1400" u="none" cap="none" strike="noStrike">
                <a:solidFill>
                  <a:schemeClr val="lt1"/>
                </a:solidFill>
                <a:latin typeface="Gill Sans"/>
                <a:ea typeface="Gill Sans"/>
                <a:cs typeface="Gill Sans"/>
                <a:sym typeface="Gill Sans"/>
              </a:defRPr>
            </a:lvl8pPr>
            <a:lvl9pPr lvl="8" marR="0" rtl="0" algn="l">
              <a:spcBef>
                <a:spcPts val="300"/>
              </a:spcBef>
              <a:spcAft>
                <a:spcPts val="0"/>
              </a:spcAft>
              <a:buClr>
                <a:srgbClr val="9FB8CD"/>
              </a:buClr>
              <a:buSzPts val="900"/>
              <a:buFont typeface="Noto Sans Symbols"/>
              <a:buChar char="🞂"/>
              <a:defRPr b="0" i="0" sz="1200" u="none" cap="none" strike="noStrike">
                <a:solidFill>
                  <a:schemeClr val="lt1"/>
                </a:solidFill>
                <a:latin typeface="Gill Sans"/>
                <a:ea typeface="Gill Sans"/>
                <a:cs typeface="Gill Sans"/>
                <a:sym typeface="Gill Sans"/>
              </a:defRPr>
            </a:lvl9pPr>
          </a:lstStyle>
          <a:p/>
        </p:txBody>
      </p:sp>
      <p:sp>
        <p:nvSpPr>
          <p:cNvPr id="83" name="Google Shape;83;p75"/>
          <p:cNvSpPr txBox="1"/>
          <p:nvPr>
            <p:ph idx="1" type="body"/>
          </p:nvPr>
        </p:nvSpPr>
        <p:spPr>
          <a:xfrm>
            <a:off x="609600" y="1219200"/>
            <a:ext cx="10972800" cy="533400"/>
          </a:xfrm>
          <a:prstGeom prst="rect">
            <a:avLst/>
          </a:prstGeom>
          <a:noFill/>
          <a:ln>
            <a:noFill/>
          </a:ln>
        </p:spPr>
        <p:txBody>
          <a:bodyPr anchorCtr="0" anchor="ctr" bIns="45700" lIns="91425" spcFirstLastPara="1" rIns="91425" wrap="square" tIns="45700">
            <a:normAutofit/>
          </a:bodyPr>
          <a:lstStyle>
            <a:lvl1pPr indent="-228600" lvl="0" marL="457200" algn="l">
              <a:spcBef>
                <a:spcPts val="600"/>
              </a:spcBef>
              <a:spcAft>
                <a:spcPts val="0"/>
              </a:spcAft>
              <a:buSzPts val="1064"/>
              <a:buFont typeface="Gill Sans"/>
              <a:buNone/>
              <a:defRPr sz="1400"/>
            </a:lvl1pPr>
            <a:lvl2pPr indent="-286512" lvl="1" marL="914400" algn="l">
              <a:spcBef>
                <a:spcPts val="500"/>
              </a:spcBef>
              <a:spcAft>
                <a:spcPts val="0"/>
              </a:spcAft>
              <a:buSzPts val="912"/>
              <a:buChar char="🞂"/>
              <a:defRPr sz="1200"/>
            </a:lvl2pPr>
            <a:lvl3pPr indent="-276860" lvl="2" marL="1371600" algn="l">
              <a:spcBef>
                <a:spcPts val="500"/>
              </a:spcBef>
              <a:spcAft>
                <a:spcPts val="0"/>
              </a:spcAft>
              <a:buSzPts val="760"/>
              <a:buChar char="🞂"/>
              <a:defRPr sz="1000"/>
            </a:lvl3pPr>
            <a:lvl4pPr indent="-268605" lvl="3" marL="1828800" algn="l">
              <a:spcBef>
                <a:spcPts val="400"/>
              </a:spcBef>
              <a:spcAft>
                <a:spcPts val="0"/>
              </a:spcAft>
              <a:buSzPts val="630"/>
              <a:buChar char="◻"/>
              <a:defRPr sz="900"/>
            </a:lvl4pPr>
            <a:lvl5pPr indent="-268604" lvl="4" marL="2286000" algn="l">
              <a:spcBef>
                <a:spcPts val="300"/>
              </a:spcBef>
              <a:spcAft>
                <a:spcPts val="0"/>
              </a:spcAft>
              <a:buSzPts val="630"/>
              <a:buChar char="◻"/>
              <a:defRPr sz="900"/>
            </a:lvl5pPr>
            <a:lvl6pPr indent="-314325" lvl="5" marL="2743200" algn="l">
              <a:spcBef>
                <a:spcPts val="300"/>
              </a:spcBef>
              <a:spcAft>
                <a:spcPts val="0"/>
              </a:spcAft>
              <a:buSzPts val="1350"/>
              <a:buChar char="🞂"/>
              <a:defRPr/>
            </a:lvl6pPr>
            <a:lvl7pPr indent="-314325" lvl="6" marL="3200400" algn="l">
              <a:spcBef>
                <a:spcPts val="300"/>
              </a:spcBef>
              <a:spcAft>
                <a:spcPts val="0"/>
              </a:spcAft>
              <a:buSzPts val="1350"/>
              <a:buChar char="🞂"/>
              <a:defRPr/>
            </a:lvl7pPr>
            <a:lvl8pPr indent="-314325" lvl="7" marL="3657600" algn="l">
              <a:spcBef>
                <a:spcPts val="300"/>
              </a:spcBef>
              <a:spcAft>
                <a:spcPts val="0"/>
              </a:spcAft>
              <a:buSzPts val="1350"/>
              <a:buChar char="🞂"/>
              <a:defRPr/>
            </a:lvl8pPr>
            <a:lvl9pPr indent="-314325" lvl="8" marL="4114800" algn="l">
              <a:spcBef>
                <a:spcPts val="300"/>
              </a:spcBef>
              <a:spcAft>
                <a:spcPts val="0"/>
              </a:spcAft>
              <a:buSzPts val="1350"/>
              <a:buChar char="🞂"/>
              <a:defRPr/>
            </a:lvl9pPr>
          </a:lstStyle>
          <a:p/>
        </p:txBody>
      </p:sp>
      <p:sp>
        <p:nvSpPr>
          <p:cNvPr id="84" name="Google Shape;84;p75"/>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75"/>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75"/>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algn="l">
              <a:spcBef>
                <a:spcPts val="0"/>
              </a:spcBef>
              <a:buNone/>
              <a:defRPr/>
            </a:lvl1pPr>
            <a:lvl2pPr indent="0" lvl="1" marL="0" algn="l">
              <a:spcBef>
                <a:spcPts val="0"/>
              </a:spcBef>
              <a:buNone/>
              <a:defRPr/>
            </a:lvl2pPr>
            <a:lvl3pPr indent="0" lvl="2" marL="0" algn="l">
              <a:spcBef>
                <a:spcPts val="0"/>
              </a:spcBef>
              <a:buNone/>
              <a:defRPr/>
            </a:lvl3pPr>
            <a:lvl4pPr indent="0" lvl="3" marL="0" algn="l">
              <a:spcBef>
                <a:spcPts val="0"/>
              </a:spcBef>
              <a:buNone/>
              <a:defRPr/>
            </a:lvl4pPr>
            <a:lvl5pPr indent="0" lvl="4" marL="0" algn="l">
              <a:spcBef>
                <a:spcPts val="0"/>
              </a:spcBef>
              <a:buNone/>
              <a:defRPr/>
            </a:lvl5pPr>
            <a:lvl6pPr indent="0" lvl="5" marL="0" algn="l">
              <a:spcBef>
                <a:spcPts val="0"/>
              </a:spcBef>
              <a:buNone/>
              <a:defRPr/>
            </a:lvl6pPr>
            <a:lvl7pPr indent="0" lvl="6" marL="0" algn="l">
              <a:spcBef>
                <a:spcPts val="0"/>
              </a:spcBef>
              <a:buNone/>
              <a:defRPr/>
            </a:lvl7pPr>
            <a:lvl8pPr indent="0" lvl="7" marL="0" algn="l">
              <a:spcBef>
                <a:spcPts val="0"/>
              </a:spcBef>
              <a:buNone/>
              <a:defRPr/>
            </a:lvl8pPr>
            <a:lvl9pPr indent="0" lvl="8" marL="0" algn="l">
              <a:spcBef>
                <a:spcPts val="0"/>
              </a:spcBef>
              <a:buNone/>
              <a:defRPr/>
            </a:lvl9pPr>
          </a:lstStyle>
          <a:p>
            <a:pPr indent="0" lvl="0" marL="0" rtl="0" algn="l">
              <a:spcBef>
                <a:spcPts val="0"/>
              </a:spcBef>
              <a:spcAft>
                <a:spcPts val="0"/>
              </a:spcAft>
              <a:buNone/>
            </a:pPr>
            <a:fld id="{00000000-1234-1234-1234-123412341234}" type="slidenum">
              <a:rPr lang="tr-TR"/>
              <a:t>‹#›</a:t>
            </a:fld>
            <a:endParaRPr/>
          </a:p>
        </p:txBody>
      </p:sp>
      <p:cxnSp>
        <p:nvCxnSpPr>
          <p:cNvPr id="87" name="Google Shape;87;p75"/>
          <p:cNvCxnSpPr/>
          <p:nvPr/>
        </p:nvCxnSpPr>
        <p:spPr>
          <a:xfrm>
            <a:off x="609600" y="6353175"/>
            <a:ext cx="10972800" cy="0"/>
          </a:xfrm>
          <a:prstGeom prst="straightConnector1">
            <a:avLst/>
          </a:prstGeom>
          <a:noFill/>
          <a:ln cap="flat" cmpd="sng" w="9525">
            <a:solidFill>
              <a:schemeClr val="accent2"/>
            </a:solidFill>
            <a:prstDash val="dash"/>
            <a:round/>
            <a:headEnd len="sm" w="sm" type="none"/>
            <a:tailEnd len="sm" w="sm" type="none"/>
          </a:ln>
        </p:spPr>
      </p:cxnSp>
      <p:sp>
        <p:nvSpPr>
          <p:cNvPr id="88" name="Google Shape;88;p75"/>
          <p:cNvSpPr/>
          <p:nvPr/>
        </p:nvSpPr>
        <p:spPr>
          <a:xfrm rot="5400000">
            <a:off x="590609" y="6447423"/>
            <a:ext cx="190849" cy="160419"/>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89" name="Google Shape;89;p75"/>
          <p:cNvSpPr/>
          <p:nvPr/>
        </p:nvSpPr>
        <p:spPr>
          <a:xfrm>
            <a:off x="609600" y="500856"/>
            <a:ext cx="243840" cy="685800"/>
          </a:xfrm>
          <a:prstGeom prst="rect">
            <a:avLst/>
          </a:prstGeom>
          <a:solidFill>
            <a:schemeClr val="accen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6"/>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dk2"/>
              </a:buClr>
              <a:buSzPts val="3200"/>
              <a:buFont typeface="Bookman Old Style"/>
              <a:buNone/>
              <a:defRPr b="0" i="0" sz="3200" u="none" cap="none" strike="noStrike">
                <a:solidFill>
                  <a:schemeClr val="dk2"/>
                </a:solidFill>
                <a:latin typeface="Bookman Old Style"/>
                <a:ea typeface="Bookman Old Style"/>
                <a:cs typeface="Bookman Old Style"/>
                <a:sym typeface="Bookman Old Styl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66"/>
          <p:cNvSpPr txBox="1"/>
          <p:nvPr>
            <p:ph idx="1" type="body"/>
          </p:nvPr>
        </p:nvSpPr>
        <p:spPr>
          <a:xfrm>
            <a:off x="609600" y="1219200"/>
            <a:ext cx="10972800" cy="4910328"/>
          </a:xfrm>
          <a:prstGeom prst="rect">
            <a:avLst/>
          </a:prstGeom>
          <a:noFill/>
          <a:ln>
            <a:noFill/>
          </a:ln>
        </p:spPr>
        <p:txBody>
          <a:bodyPr anchorCtr="0" anchor="t" bIns="45700" lIns="91425" spcFirstLastPara="1" rIns="91425" wrap="square" tIns="45700">
            <a:normAutofit/>
          </a:bodyPr>
          <a:lstStyle>
            <a:lvl1pPr indent="-354076" lvl="0" marL="457200" marR="0" rtl="0" algn="l">
              <a:spcBef>
                <a:spcPts val="600"/>
              </a:spcBef>
              <a:spcAft>
                <a:spcPts val="0"/>
              </a:spcAft>
              <a:buClr>
                <a:schemeClr val="accent1"/>
              </a:buClr>
              <a:buSzPts val="1976"/>
              <a:buFont typeface="Noto Sans Symbols"/>
              <a:buChar char="🞂"/>
              <a:defRPr b="0" i="0" sz="2600" u="none" cap="none" strike="noStrike">
                <a:solidFill>
                  <a:schemeClr val="dk1"/>
                </a:solidFill>
                <a:latin typeface="Gill Sans"/>
                <a:ea typeface="Gill Sans"/>
                <a:cs typeface="Gill Sans"/>
                <a:sym typeface="Gill Sans"/>
              </a:defRPr>
            </a:lvl1pPr>
            <a:lvl2pPr indent="-339597" lvl="1" marL="914400" marR="0" rtl="0" algn="l">
              <a:spcBef>
                <a:spcPts val="500"/>
              </a:spcBef>
              <a:spcAft>
                <a:spcPts val="0"/>
              </a:spcAft>
              <a:buClr>
                <a:schemeClr val="accent2"/>
              </a:buClr>
              <a:buSzPts val="1748"/>
              <a:buFont typeface="Noto Sans Symbols"/>
              <a:buChar char="🞂"/>
              <a:defRPr b="0" i="0" sz="2300" u="none" cap="none" strike="noStrike">
                <a:solidFill>
                  <a:schemeClr val="dk2"/>
                </a:solidFill>
                <a:latin typeface="Gill Sans"/>
                <a:ea typeface="Gill Sans"/>
                <a:cs typeface="Gill Sans"/>
                <a:sym typeface="Gill Sans"/>
              </a:defRPr>
            </a:lvl2pPr>
            <a:lvl3pPr indent="-325119" lvl="2" marL="1371600" marR="0" rtl="0" algn="l">
              <a:spcBef>
                <a:spcPts val="500"/>
              </a:spcBef>
              <a:spcAft>
                <a:spcPts val="0"/>
              </a:spcAft>
              <a:buClr>
                <a:srgbClr val="BABABA"/>
              </a:buClr>
              <a:buSzPts val="1520"/>
              <a:buFont typeface="Noto Sans Symbols"/>
              <a:buChar char="🞂"/>
              <a:defRPr b="0" i="0" sz="2000" u="none" cap="none" strike="noStrike">
                <a:solidFill>
                  <a:schemeClr val="dk1"/>
                </a:solidFill>
                <a:latin typeface="Gill Sans"/>
                <a:ea typeface="Gill Sans"/>
                <a:cs typeface="Gill Sans"/>
                <a:sym typeface="Gill Sans"/>
              </a:defRPr>
            </a:lvl3pPr>
            <a:lvl4pPr indent="-308610" lvl="3" marL="1828800" marR="0" rtl="0" algn="l">
              <a:spcBef>
                <a:spcPts val="400"/>
              </a:spcBef>
              <a:spcAft>
                <a:spcPts val="0"/>
              </a:spcAft>
              <a:buClr>
                <a:srgbClr val="8BA1B3"/>
              </a:buClr>
              <a:buSzPts val="1260"/>
              <a:buFont typeface="Noto Sans Symbols"/>
              <a:buChar char="◻"/>
              <a:defRPr b="0" i="0" sz="1800" u="none" cap="none" strike="noStrike">
                <a:solidFill>
                  <a:schemeClr val="dk1"/>
                </a:solidFill>
                <a:latin typeface="Gill Sans"/>
                <a:ea typeface="Gill Sans"/>
                <a:cs typeface="Gill Sans"/>
                <a:sym typeface="Gill Sans"/>
              </a:defRPr>
            </a:lvl4pPr>
            <a:lvl5pPr indent="-299720" lvl="4" marL="2286000" marR="0" rtl="0" algn="l">
              <a:spcBef>
                <a:spcPts val="300"/>
              </a:spcBef>
              <a:spcAft>
                <a:spcPts val="0"/>
              </a:spcAft>
              <a:buClr>
                <a:schemeClr val="accent2"/>
              </a:buClr>
              <a:buSzPts val="1120"/>
              <a:buFont typeface="Noto Sans Symbols"/>
              <a:buChar char="◻"/>
              <a:defRPr b="0" i="0" sz="1600" u="none" cap="none" strike="noStrike">
                <a:solidFill>
                  <a:schemeClr val="dk1"/>
                </a:solidFill>
                <a:latin typeface="Gill Sans"/>
                <a:ea typeface="Gill Sans"/>
                <a:cs typeface="Gill Sans"/>
                <a:sym typeface="Gill Sans"/>
              </a:defRPr>
            </a:lvl5pPr>
            <a:lvl6pPr indent="-304800" lvl="5" marL="2743200" marR="0" rtl="0" algn="l">
              <a:spcBef>
                <a:spcPts val="300"/>
              </a:spcBef>
              <a:spcAft>
                <a:spcPts val="0"/>
              </a:spcAft>
              <a:buClr>
                <a:srgbClr val="8BA1B3"/>
              </a:buClr>
              <a:buSzPts val="1200"/>
              <a:buFont typeface="Noto Sans Symbols"/>
              <a:buChar char="🞂"/>
              <a:defRPr b="0" i="0" sz="1600" u="none" cap="none" strike="noStrike">
                <a:solidFill>
                  <a:schemeClr val="dk1"/>
                </a:solidFill>
                <a:latin typeface="Gill Sans"/>
                <a:ea typeface="Gill Sans"/>
                <a:cs typeface="Gill Sans"/>
                <a:sym typeface="Gill Sans"/>
              </a:defRPr>
            </a:lvl6pPr>
            <a:lvl7pPr indent="-295275" lvl="6" marL="3200400" marR="0" rtl="0" algn="l">
              <a:spcBef>
                <a:spcPts val="300"/>
              </a:spcBef>
              <a:spcAft>
                <a:spcPts val="0"/>
              </a:spcAft>
              <a:buClr>
                <a:srgbClr val="646C8F"/>
              </a:buClr>
              <a:buSzPts val="1050"/>
              <a:buFont typeface="Noto Sans Symbols"/>
              <a:buChar char="🞂"/>
              <a:defRPr b="0" i="0" sz="1400" u="none" cap="none" strike="noStrike">
                <a:solidFill>
                  <a:schemeClr val="dk1"/>
                </a:solidFill>
                <a:latin typeface="Gill Sans"/>
                <a:ea typeface="Gill Sans"/>
                <a:cs typeface="Gill Sans"/>
                <a:sym typeface="Gill Sans"/>
              </a:defRPr>
            </a:lvl7pPr>
            <a:lvl8pPr indent="-295275" lvl="7" marL="3657600" marR="0" rtl="0" algn="l">
              <a:spcBef>
                <a:spcPts val="300"/>
              </a:spcBef>
              <a:spcAft>
                <a:spcPts val="0"/>
              </a:spcAft>
              <a:buClr>
                <a:srgbClr val="BABABA"/>
              </a:buClr>
              <a:buSzPts val="1050"/>
              <a:buFont typeface="Noto Sans Symbols"/>
              <a:buChar char="🞂"/>
              <a:defRPr b="0" i="0" sz="1400" u="none" cap="none" strike="noStrike">
                <a:solidFill>
                  <a:schemeClr val="dk1"/>
                </a:solidFill>
                <a:latin typeface="Gill Sans"/>
                <a:ea typeface="Gill Sans"/>
                <a:cs typeface="Gill Sans"/>
                <a:sym typeface="Gill Sans"/>
              </a:defRPr>
            </a:lvl8pPr>
            <a:lvl9pPr indent="-285750" lvl="8" marL="4114800" marR="0" rtl="0" algn="l">
              <a:spcBef>
                <a:spcPts val="300"/>
              </a:spcBef>
              <a:spcAft>
                <a:spcPts val="0"/>
              </a:spcAft>
              <a:buClr>
                <a:srgbClr val="9FB8CD"/>
              </a:buClr>
              <a:buSzPts val="900"/>
              <a:buFont typeface="Noto Sans Symbols"/>
              <a:buChar char="🞂"/>
              <a:defRPr b="0" i="0" sz="1200" u="none" cap="none" strike="noStrike">
                <a:solidFill>
                  <a:schemeClr val="dk1"/>
                </a:solidFill>
                <a:latin typeface="Gill Sans"/>
                <a:ea typeface="Gill Sans"/>
                <a:cs typeface="Gill Sans"/>
                <a:sym typeface="Gill Sans"/>
              </a:defRPr>
            </a:lvl9pPr>
          </a:lstStyle>
          <a:p/>
        </p:txBody>
      </p:sp>
      <p:sp>
        <p:nvSpPr>
          <p:cNvPr id="12" name="Google Shape;12;p66"/>
          <p:cNvSpPr txBox="1"/>
          <p:nvPr>
            <p:ph idx="10" type="dt"/>
          </p:nvPr>
        </p:nvSpPr>
        <p:spPr>
          <a:xfrm>
            <a:off x="8534400" y="6356350"/>
            <a:ext cx="3052064" cy="36576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400" u="none" cap="none" strike="noStrike">
                <a:solidFill>
                  <a:schemeClr val="dk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66"/>
          <p:cNvSpPr txBox="1"/>
          <p:nvPr>
            <p:ph idx="11" type="ftr"/>
          </p:nvPr>
        </p:nvSpPr>
        <p:spPr>
          <a:xfrm>
            <a:off x="3864864" y="6356350"/>
            <a:ext cx="4673600" cy="36576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400" u="none" cap="none" strike="noStrike">
                <a:solidFill>
                  <a:schemeClr val="dk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66"/>
          <p:cNvSpPr txBox="1"/>
          <p:nvPr>
            <p:ph idx="12" type="sldNum"/>
          </p:nvPr>
        </p:nvSpPr>
        <p:spPr>
          <a:xfrm>
            <a:off x="816864" y="6356350"/>
            <a:ext cx="2641600" cy="365760"/>
          </a:xfrm>
          <a:prstGeom prst="rect">
            <a:avLst/>
          </a:prstGeom>
          <a:noFill/>
          <a:ln>
            <a:noFill/>
          </a:ln>
        </p:spPr>
        <p:txBody>
          <a:bodyPr anchorCtr="0" anchor="t" bIns="45700" lIns="91425" spcFirstLastPara="1" rIns="91425" wrap="square" tIns="45700">
            <a:noAutofit/>
          </a:bodyPr>
          <a:lstStyle>
            <a:lvl1pPr indent="0" lvl="0" marL="0" marR="0" rtl="0" algn="l">
              <a:spcBef>
                <a:spcPts val="0"/>
              </a:spcBef>
              <a:buNone/>
              <a:defRPr b="0" i="0" sz="1400" u="none" cap="none" strike="noStrike">
                <a:solidFill>
                  <a:schemeClr val="dk2"/>
                </a:solidFill>
                <a:latin typeface="Gill Sans"/>
                <a:ea typeface="Gill Sans"/>
                <a:cs typeface="Gill Sans"/>
                <a:sym typeface="Gill Sans"/>
              </a:defRPr>
            </a:lvl1pPr>
            <a:lvl2pPr indent="0" lvl="1" marL="0" marR="0" rtl="0" algn="l">
              <a:spcBef>
                <a:spcPts val="0"/>
              </a:spcBef>
              <a:buNone/>
              <a:defRPr b="0" i="0" sz="1400" u="none" cap="none" strike="noStrike">
                <a:solidFill>
                  <a:schemeClr val="dk2"/>
                </a:solidFill>
                <a:latin typeface="Gill Sans"/>
                <a:ea typeface="Gill Sans"/>
                <a:cs typeface="Gill Sans"/>
                <a:sym typeface="Gill Sans"/>
              </a:defRPr>
            </a:lvl2pPr>
            <a:lvl3pPr indent="0" lvl="2" marL="0" marR="0" rtl="0" algn="l">
              <a:spcBef>
                <a:spcPts val="0"/>
              </a:spcBef>
              <a:buNone/>
              <a:defRPr b="0" i="0" sz="1400" u="none" cap="none" strike="noStrike">
                <a:solidFill>
                  <a:schemeClr val="dk2"/>
                </a:solidFill>
                <a:latin typeface="Gill Sans"/>
                <a:ea typeface="Gill Sans"/>
                <a:cs typeface="Gill Sans"/>
                <a:sym typeface="Gill Sans"/>
              </a:defRPr>
            </a:lvl3pPr>
            <a:lvl4pPr indent="0" lvl="3" marL="0" marR="0" rtl="0" algn="l">
              <a:spcBef>
                <a:spcPts val="0"/>
              </a:spcBef>
              <a:buNone/>
              <a:defRPr b="0" i="0" sz="1400" u="none" cap="none" strike="noStrike">
                <a:solidFill>
                  <a:schemeClr val="dk2"/>
                </a:solidFill>
                <a:latin typeface="Gill Sans"/>
                <a:ea typeface="Gill Sans"/>
                <a:cs typeface="Gill Sans"/>
                <a:sym typeface="Gill Sans"/>
              </a:defRPr>
            </a:lvl4pPr>
            <a:lvl5pPr indent="0" lvl="4" marL="0" marR="0" rtl="0" algn="l">
              <a:spcBef>
                <a:spcPts val="0"/>
              </a:spcBef>
              <a:buNone/>
              <a:defRPr b="0" i="0" sz="1400" u="none" cap="none" strike="noStrike">
                <a:solidFill>
                  <a:schemeClr val="dk2"/>
                </a:solidFill>
                <a:latin typeface="Gill Sans"/>
                <a:ea typeface="Gill Sans"/>
                <a:cs typeface="Gill Sans"/>
                <a:sym typeface="Gill Sans"/>
              </a:defRPr>
            </a:lvl5pPr>
            <a:lvl6pPr indent="0" lvl="5" marL="0" marR="0" rtl="0" algn="l">
              <a:spcBef>
                <a:spcPts val="0"/>
              </a:spcBef>
              <a:buNone/>
              <a:defRPr b="0" i="0" sz="1400" u="none" cap="none" strike="noStrike">
                <a:solidFill>
                  <a:schemeClr val="dk2"/>
                </a:solidFill>
                <a:latin typeface="Gill Sans"/>
                <a:ea typeface="Gill Sans"/>
                <a:cs typeface="Gill Sans"/>
                <a:sym typeface="Gill Sans"/>
              </a:defRPr>
            </a:lvl6pPr>
            <a:lvl7pPr indent="0" lvl="6" marL="0" marR="0" rtl="0" algn="l">
              <a:spcBef>
                <a:spcPts val="0"/>
              </a:spcBef>
              <a:buNone/>
              <a:defRPr b="0" i="0" sz="1400" u="none" cap="none" strike="noStrike">
                <a:solidFill>
                  <a:schemeClr val="dk2"/>
                </a:solidFill>
                <a:latin typeface="Gill Sans"/>
                <a:ea typeface="Gill Sans"/>
                <a:cs typeface="Gill Sans"/>
                <a:sym typeface="Gill Sans"/>
              </a:defRPr>
            </a:lvl7pPr>
            <a:lvl8pPr indent="0" lvl="7" marL="0" marR="0" rtl="0" algn="l">
              <a:spcBef>
                <a:spcPts val="0"/>
              </a:spcBef>
              <a:buNone/>
              <a:defRPr b="0" i="0" sz="1400" u="none" cap="none" strike="noStrike">
                <a:solidFill>
                  <a:schemeClr val="dk2"/>
                </a:solidFill>
                <a:latin typeface="Gill Sans"/>
                <a:ea typeface="Gill Sans"/>
                <a:cs typeface="Gill Sans"/>
                <a:sym typeface="Gill Sans"/>
              </a:defRPr>
            </a:lvl8pPr>
            <a:lvl9pPr indent="0" lvl="8" marL="0" marR="0" rtl="0" algn="l">
              <a:spcBef>
                <a:spcPts val="0"/>
              </a:spcBef>
              <a:buNone/>
              <a:defRPr b="0" i="0" sz="1400" u="none" cap="none" strike="noStrike">
                <a:solidFill>
                  <a:schemeClr val="dk2"/>
                </a:solidFill>
                <a:latin typeface="Gill Sans"/>
                <a:ea typeface="Gill Sans"/>
                <a:cs typeface="Gill Sans"/>
                <a:sym typeface="Gill Sans"/>
              </a:defRPr>
            </a:lvl9pPr>
          </a:lstStyle>
          <a:p>
            <a:pPr indent="0" lvl="0" marL="0" rtl="0" algn="l">
              <a:spcBef>
                <a:spcPts val="0"/>
              </a:spcBef>
              <a:spcAft>
                <a:spcPts val="0"/>
              </a:spcAft>
              <a:buNone/>
            </a:pPr>
            <a:fld id="{00000000-1234-1234-1234-123412341234}" type="slidenum">
              <a:rPr lang="tr-TR"/>
              <a:t>‹#›</a:t>
            </a:fld>
            <a:endParaRPr/>
          </a:p>
        </p:txBody>
      </p:sp>
      <p:cxnSp>
        <p:nvCxnSpPr>
          <p:cNvPr id="15" name="Google Shape;15;p66"/>
          <p:cNvCxnSpPr/>
          <p:nvPr/>
        </p:nvCxnSpPr>
        <p:spPr>
          <a:xfrm>
            <a:off x="609600" y="6353175"/>
            <a:ext cx="10972800" cy="0"/>
          </a:xfrm>
          <a:prstGeom prst="straightConnector1">
            <a:avLst/>
          </a:prstGeom>
          <a:noFill/>
          <a:ln cap="flat" cmpd="sng" w="9525">
            <a:solidFill>
              <a:schemeClr val="accent2"/>
            </a:solidFill>
            <a:prstDash val="dash"/>
            <a:round/>
            <a:headEnd len="sm" w="sm" type="none"/>
            <a:tailEnd len="sm" w="sm" type="none"/>
          </a:ln>
        </p:spPr>
      </p:cxnSp>
      <p:cxnSp>
        <p:nvCxnSpPr>
          <p:cNvPr id="16" name="Google Shape;16;p66"/>
          <p:cNvCxnSpPr/>
          <p:nvPr/>
        </p:nvCxnSpPr>
        <p:spPr>
          <a:xfrm>
            <a:off x="609600" y="1143000"/>
            <a:ext cx="10972800" cy="0"/>
          </a:xfrm>
          <a:prstGeom prst="straightConnector1">
            <a:avLst/>
          </a:prstGeom>
          <a:noFill/>
          <a:ln cap="flat" cmpd="sng" w="9525">
            <a:solidFill>
              <a:schemeClr val="accent2"/>
            </a:solidFill>
            <a:prstDash val="dash"/>
            <a:round/>
            <a:headEnd len="sm" w="sm" type="none"/>
            <a:tailEnd len="sm" w="sm" type="none"/>
          </a:ln>
        </p:spPr>
      </p:cxnSp>
      <p:sp>
        <p:nvSpPr>
          <p:cNvPr id="17" name="Google Shape;17;p66"/>
          <p:cNvSpPr/>
          <p:nvPr/>
        </p:nvSpPr>
        <p:spPr>
          <a:xfrm rot="5400000">
            <a:off x="590609" y="6447423"/>
            <a:ext cx="190849" cy="160419"/>
          </a:xfrm>
          <a:prstGeom prst="triangle">
            <a:avLst>
              <a:gd fmla="val 50000" name="adj"/>
            </a:avLst>
          </a:prstGeom>
          <a:solidFill>
            <a:schemeClr val="accent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2.jp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 Id="rId3" Type="http://schemas.openxmlformats.org/officeDocument/2006/relationships/image" Target="../media/image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
          <p:cNvSpPr txBox="1"/>
          <p:nvPr>
            <p:ph type="ctrTitle"/>
          </p:nvPr>
        </p:nvSpPr>
        <p:spPr>
          <a:xfrm>
            <a:off x="1625600" y="3886200"/>
            <a:ext cx="9144000" cy="990600"/>
          </a:xfrm>
          <a:prstGeom prst="rect">
            <a:avLst/>
          </a:prstGeom>
          <a:noFill/>
          <a:ln>
            <a:noFill/>
          </a:ln>
        </p:spPr>
        <p:txBody>
          <a:bodyPr anchorCtr="0" anchor="t" bIns="45700" lIns="91425" spcFirstLastPara="1" rIns="91425" wrap="square" tIns="45700">
            <a:normAutofit/>
          </a:bodyPr>
          <a:lstStyle/>
          <a:p>
            <a:pPr indent="0" lvl="0" marL="0" rtl="0" algn="r">
              <a:spcBef>
                <a:spcPts val="0"/>
              </a:spcBef>
              <a:spcAft>
                <a:spcPts val="0"/>
              </a:spcAft>
              <a:buClr>
                <a:schemeClr val="dk1"/>
              </a:buClr>
              <a:buSzPts val="3200"/>
              <a:buFont typeface="Bookman Old Style"/>
              <a:buNone/>
            </a:pPr>
            <a:r>
              <a:rPr lang="tr-TR"/>
              <a:t>Programlama dilleri</a:t>
            </a:r>
            <a:endParaRPr/>
          </a:p>
        </p:txBody>
      </p:sp>
      <p:sp>
        <p:nvSpPr>
          <p:cNvPr id="110" name="Google Shape;110;p1"/>
          <p:cNvSpPr txBox="1"/>
          <p:nvPr>
            <p:ph idx="1" type="subTitle"/>
          </p:nvPr>
        </p:nvSpPr>
        <p:spPr>
          <a:xfrm>
            <a:off x="1625600" y="5049430"/>
            <a:ext cx="9144000" cy="679731"/>
          </a:xfrm>
          <a:prstGeom prst="rect">
            <a:avLst/>
          </a:prstGeom>
          <a:noFill/>
          <a:ln>
            <a:noFill/>
          </a:ln>
        </p:spPr>
        <p:txBody>
          <a:bodyPr anchorCtr="0" anchor="t" bIns="45700" lIns="91425" spcFirstLastPara="1" rIns="91425" wrap="square" tIns="45700">
            <a:normAutofit/>
          </a:bodyPr>
          <a:lstStyle/>
          <a:p>
            <a:pPr indent="0" lvl="0" marL="0" rtl="0" algn="r">
              <a:lnSpc>
                <a:spcPct val="100000"/>
              </a:lnSpc>
              <a:spcBef>
                <a:spcPts val="0"/>
              </a:spcBef>
              <a:spcAft>
                <a:spcPts val="0"/>
              </a:spcAft>
              <a:buSzPts val="1406"/>
              <a:buNone/>
            </a:pPr>
            <a:r>
              <a:rPr lang="tr-TR" sz="1850"/>
              <a:t>Dr. Öğr. Üyesi Sait Ali UYMAZ</a:t>
            </a:r>
            <a:endParaRPr/>
          </a:p>
          <a:p>
            <a:pPr indent="0" lvl="0" marL="0" rtl="0" algn="r">
              <a:lnSpc>
                <a:spcPct val="100000"/>
              </a:lnSpc>
              <a:spcBef>
                <a:spcPts val="0"/>
              </a:spcBef>
              <a:spcAft>
                <a:spcPts val="0"/>
              </a:spcAft>
              <a:buSzPts val="1406"/>
              <a:buNone/>
            </a:pPr>
            <a:r>
              <a:rPr lang="tr-TR" sz="1850"/>
              <a:t>Dr. Öğr. Üyesi Sedat KORKMAZ</a:t>
            </a:r>
            <a:endParaRPr sz="1850"/>
          </a:p>
        </p:txBody>
      </p:sp>
      <p:sp>
        <p:nvSpPr>
          <p:cNvPr id="111" name="Google Shape;111;p1"/>
          <p:cNvSpPr txBox="1"/>
          <p:nvPr/>
        </p:nvSpPr>
        <p:spPr>
          <a:xfrm>
            <a:off x="1697079" y="2743200"/>
            <a:ext cx="9144000" cy="894168"/>
          </a:xfrm>
          <a:prstGeom prst="rect">
            <a:avLst/>
          </a:prstGeom>
          <a:noFill/>
          <a:ln>
            <a:noFill/>
          </a:ln>
        </p:spPr>
        <p:txBody>
          <a:bodyPr anchorCtr="0" anchor="t" bIns="45700" lIns="91425" spcFirstLastPara="1" rIns="91425" wrap="square" tIns="45700">
            <a:normAutofit/>
          </a:bodyPr>
          <a:lstStyle/>
          <a:p>
            <a:pPr indent="0" lvl="0" marL="0" marR="0" rtl="0" algn="r">
              <a:spcBef>
                <a:spcPts val="0"/>
              </a:spcBef>
              <a:spcAft>
                <a:spcPts val="0"/>
              </a:spcAft>
              <a:buClr>
                <a:schemeClr val="dk1"/>
              </a:buClr>
              <a:buSzPts val="4000"/>
              <a:buFont typeface="Bookman Old Style"/>
              <a:buNone/>
            </a:pPr>
            <a:r>
              <a:rPr b="0" i="0" lang="tr-TR" sz="4000" u="none" cap="none" strike="noStrike">
                <a:solidFill>
                  <a:schemeClr val="dk1"/>
                </a:solidFill>
                <a:latin typeface="Bookman Old Style"/>
                <a:ea typeface="Bookman Old Style"/>
                <a:cs typeface="Bookman Old Style"/>
                <a:sym typeface="Bookman Old Style"/>
              </a:rPr>
              <a:t>Bilgisayar Mühendisliğine Giriş</a:t>
            </a:r>
            <a:endParaRPr b="0" i="0" sz="4000" u="none" cap="none" strike="noStrike">
              <a:solidFill>
                <a:schemeClr val="dk1"/>
              </a:solidFill>
              <a:latin typeface="Bookman Old Style"/>
              <a:ea typeface="Bookman Old Style"/>
              <a:cs typeface="Bookman Old Style"/>
              <a:sym typeface="Bookman Old Style"/>
            </a:endParaRPr>
          </a:p>
        </p:txBody>
      </p:sp>
      <p:pic>
        <p:nvPicPr>
          <p:cNvPr descr="Screen Clipping" id="112" name="Google Shape;112;p1"/>
          <p:cNvPicPr preferRelativeResize="0"/>
          <p:nvPr/>
        </p:nvPicPr>
        <p:blipFill rotWithShape="1">
          <a:blip r:embed="rId3">
            <a:alphaModFix/>
          </a:blip>
          <a:srcRect b="0" l="0" r="0" t="0"/>
          <a:stretch/>
        </p:blipFill>
        <p:spPr>
          <a:xfrm>
            <a:off x="372495" y="249570"/>
            <a:ext cx="5944430" cy="208626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10"/>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2880"/>
              <a:buFont typeface="Bookman Old Style"/>
              <a:buNone/>
            </a:pPr>
            <a:r>
              <a:rPr lang="tr-TR" sz="2880"/>
              <a:t>2.Yazılım geliştirme sürecinde programlama dilinin önemi</a:t>
            </a:r>
            <a:endParaRPr sz="2880"/>
          </a:p>
        </p:txBody>
      </p:sp>
      <p:sp>
        <p:nvSpPr>
          <p:cNvPr id="174" name="Google Shape;174;p10"/>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3040"/>
              <a:buChar char="🞂"/>
            </a:pPr>
            <a:r>
              <a:rPr lang="tr-TR" sz="4000"/>
              <a:t>Yazılım geliştirme sürecinin </a:t>
            </a:r>
            <a:r>
              <a:rPr lang="tr-TR" sz="4000">
                <a:solidFill>
                  <a:srgbClr val="FF0000"/>
                </a:solidFill>
              </a:rPr>
              <a:t>başarısı</a:t>
            </a:r>
            <a:r>
              <a:rPr lang="tr-TR" sz="4000"/>
              <a:t> açısından seçilecek programlama dili en önemli etkenlerden biridir. </a:t>
            </a:r>
            <a:endParaRPr/>
          </a:p>
          <a:p>
            <a:pPr indent="-274320" lvl="0" marL="274320" rtl="0" algn="l">
              <a:spcBef>
                <a:spcPts val="600"/>
              </a:spcBef>
              <a:spcAft>
                <a:spcPts val="0"/>
              </a:spcAft>
              <a:buSzPts val="3040"/>
              <a:buChar char="🞂"/>
            </a:pPr>
            <a:r>
              <a:rPr lang="tr-TR" sz="4000"/>
              <a:t>Bu nedenle seçilecek programlama dilinin ve bu dilde yazılmış yazılımın bazı temel </a:t>
            </a:r>
            <a:r>
              <a:rPr lang="tr-TR" sz="4000">
                <a:solidFill>
                  <a:srgbClr val="FF0000"/>
                </a:solidFill>
              </a:rPr>
              <a:t>kriterleri</a:t>
            </a:r>
            <a:r>
              <a:rPr lang="tr-TR" sz="4000"/>
              <a:t> sağlaması gerekir bu kriterler şu şekildedir</a:t>
            </a:r>
            <a:endParaRPr sz="4000"/>
          </a:p>
        </p:txBody>
      </p:sp>
      <p:sp>
        <p:nvSpPr>
          <p:cNvPr id="175" name="Google Shape;175;p10"/>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11"/>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tr-TR"/>
              <a:t>2.1.Güvenilirlik</a:t>
            </a:r>
            <a:endParaRPr/>
          </a:p>
        </p:txBody>
      </p:sp>
      <p:sp>
        <p:nvSpPr>
          <p:cNvPr id="181" name="Google Shape;181;p11"/>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42672" lvl="0" marL="274320" rtl="0" algn="l">
              <a:spcBef>
                <a:spcPts val="0"/>
              </a:spcBef>
              <a:spcAft>
                <a:spcPts val="0"/>
              </a:spcAft>
              <a:buSzPts val="3648"/>
              <a:buNone/>
            </a:pPr>
            <a:r>
              <a:t/>
            </a:r>
            <a:endParaRPr sz="4800"/>
          </a:p>
          <a:p>
            <a:pPr indent="-274320" lvl="0" marL="274320" rtl="0" algn="l">
              <a:spcBef>
                <a:spcPts val="600"/>
              </a:spcBef>
              <a:spcAft>
                <a:spcPts val="0"/>
              </a:spcAft>
              <a:buSzPts val="3648"/>
              <a:buChar char="🞂"/>
            </a:pPr>
            <a:r>
              <a:rPr lang="tr-TR" sz="4800"/>
              <a:t>Bir yazılımın güvenliğinin oluşturulmasında programlama dillerinin kalite ölçütleri önem kazanır. </a:t>
            </a:r>
            <a:endParaRPr/>
          </a:p>
          <a:p>
            <a:pPr indent="-274320" lvl="0" marL="274320" rtl="0" algn="l">
              <a:spcBef>
                <a:spcPts val="600"/>
              </a:spcBef>
              <a:spcAft>
                <a:spcPts val="0"/>
              </a:spcAft>
              <a:buSzPts val="3648"/>
              <a:buChar char="🞂"/>
            </a:pPr>
            <a:r>
              <a:rPr lang="tr-TR" sz="4800"/>
              <a:t>Bu ölçütler şu şekilde sıralanabilirler:</a:t>
            </a:r>
            <a:endParaRPr sz="4800"/>
          </a:p>
        </p:txBody>
      </p:sp>
      <p:sp>
        <p:nvSpPr>
          <p:cNvPr id="182" name="Google Shape;182;p11"/>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2"/>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tr-TR"/>
              <a:t>2.1.1.Yazılabilirlik</a:t>
            </a:r>
            <a:endParaRPr/>
          </a:p>
        </p:txBody>
      </p:sp>
      <p:sp>
        <p:nvSpPr>
          <p:cNvPr id="188" name="Google Shape;188;p12"/>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32"/>
              <a:buChar char="🞂"/>
            </a:pPr>
            <a:r>
              <a:rPr lang="tr-TR" sz="3200"/>
              <a:t>Ölçülebilmesi zor bir özelliktir. </a:t>
            </a:r>
            <a:endParaRPr/>
          </a:p>
          <a:p>
            <a:pPr indent="-274320" lvl="0" marL="274320" rtl="0" algn="l">
              <a:spcBef>
                <a:spcPts val="600"/>
              </a:spcBef>
              <a:spcAft>
                <a:spcPts val="0"/>
              </a:spcAft>
              <a:buSzPts val="2432"/>
              <a:buChar char="🞂"/>
            </a:pPr>
            <a:r>
              <a:rPr lang="tr-TR" sz="3200"/>
              <a:t>Problemin gerektirdiği veri giriş çıkış akış denetimi gibi unsurların programlama dilinde doğal olarak karşılanabilir olması ile ilgilidir.</a:t>
            </a:r>
            <a:endParaRPr/>
          </a:p>
          <a:p>
            <a:pPr indent="-274320" lvl="0" marL="274320" rtl="0" algn="l">
              <a:spcBef>
                <a:spcPts val="600"/>
              </a:spcBef>
              <a:spcAft>
                <a:spcPts val="0"/>
              </a:spcAft>
              <a:buSzPts val="2432"/>
              <a:buChar char="🞂"/>
            </a:pPr>
            <a:r>
              <a:rPr lang="tr-TR" sz="3200"/>
              <a:t>Programcı problemin çözümündeki önemli noktaların dışındaki detaylarla vakit kaybetmemelidir.</a:t>
            </a:r>
            <a:endParaRPr/>
          </a:p>
          <a:p>
            <a:pPr indent="-274320" lvl="0" marL="274320" rtl="0" algn="l">
              <a:spcBef>
                <a:spcPts val="600"/>
              </a:spcBef>
              <a:spcAft>
                <a:spcPts val="0"/>
              </a:spcAft>
              <a:buSzPts val="2432"/>
              <a:buChar char="🞂"/>
            </a:pPr>
            <a:r>
              <a:rPr lang="tr-TR" sz="3200"/>
              <a:t>Genel bir kural olmamasına rağmen, yüksek seviyeli dillerin düşük seviyeli dillere göre daha fazla yazılabilirlik özelliğine sahip olduğu söylenebilir.</a:t>
            </a:r>
            <a:endParaRPr/>
          </a:p>
        </p:txBody>
      </p:sp>
      <p:sp>
        <p:nvSpPr>
          <p:cNvPr id="189" name="Google Shape;189;p12"/>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3"/>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tr-TR"/>
              <a:t>2.1.2.Okunabilirlik</a:t>
            </a:r>
            <a:endParaRPr/>
          </a:p>
        </p:txBody>
      </p:sp>
      <p:sp>
        <p:nvSpPr>
          <p:cNvPr id="195" name="Google Shape;195;p13"/>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80"/>
              <a:buChar char="🞂"/>
            </a:pPr>
            <a:r>
              <a:rPr lang="tr-TR" sz="3000"/>
              <a:t>Programın mantığını takip etmek, sınamak ve hata ayıklamak mümkün olabilmelidir. </a:t>
            </a:r>
            <a:endParaRPr/>
          </a:p>
          <a:p>
            <a:pPr indent="-274320" lvl="0" marL="274320" rtl="0" algn="l">
              <a:spcBef>
                <a:spcPts val="600"/>
              </a:spcBef>
              <a:spcAft>
                <a:spcPts val="0"/>
              </a:spcAft>
              <a:buSzPts val="2280"/>
              <a:buChar char="🞂"/>
            </a:pPr>
            <a:r>
              <a:rPr lang="tr-TR" sz="3000"/>
              <a:t>Programcının tarzına fazlaca bağlı olduğundan, yazılabilirlik gibi okunabilirlik de nesnel olmayan bir kriterdir. </a:t>
            </a:r>
            <a:endParaRPr/>
          </a:p>
          <a:p>
            <a:pPr indent="-274320" lvl="0" marL="274320" rtl="0" algn="l">
              <a:spcBef>
                <a:spcPts val="600"/>
              </a:spcBef>
              <a:spcAft>
                <a:spcPts val="0"/>
              </a:spcAft>
              <a:buSzPts val="2280"/>
              <a:buChar char="🞂"/>
            </a:pPr>
            <a:r>
              <a:rPr lang="tr-TR" sz="3000"/>
              <a:t>Bununla birlikte, dil ne kadar basit ise ve algoritmaların doğal olarak ifadesine ne ölçüde izin veriyor ise, kodun incelenerek programın hangi işlemleri gerçekleştirildiğinin anlaşılması o ölçüde kolay olacaktır. </a:t>
            </a:r>
            <a:endParaRPr/>
          </a:p>
          <a:p>
            <a:pPr indent="-274320" lvl="0" marL="274320" rtl="0" algn="l">
              <a:spcBef>
                <a:spcPts val="600"/>
              </a:spcBef>
              <a:spcAft>
                <a:spcPts val="0"/>
              </a:spcAft>
              <a:buSzPts val="2280"/>
              <a:buChar char="🞂"/>
            </a:pPr>
            <a:r>
              <a:rPr lang="tr-TR" sz="3000"/>
              <a:t>Örneğin, «goto» ifadesinin kullanmanın programın okunabilirliğinde güçlük yaratacağı açıktır.</a:t>
            </a:r>
            <a:endParaRPr sz="3000"/>
          </a:p>
        </p:txBody>
      </p:sp>
      <p:sp>
        <p:nvSpPr>
          <p:cNvPr id="196" name="Google Shape;196;p13"/>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p14"/>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tr-TR"/>
              <a:t>2.1.3. Sıra dışı Durumları Karşılayabilme</a:t>
            </a:r>
            <a:endParaRPr/>
          </a:p>
        </p:txBody>
      </p:sp>
      <p:sp>
        <p:nvSpPr>
          <p:cNvPr id="202" name="Google Shape;202;p14"/>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3040"/>
              <a:buChar char="🞂"/>
            </a:pPr>
            <a:r>
              <a:rPr lang="tr-TR" sz="4000"/>
              <a:t>Programlama dili, hatalı giriş, aritmetik taşma gibi arzu edilmeyen durumlara hazırlıklı olmalı ve bu durumlarda uygun çözümler içermelidir. </a:t>
            </a:r>
            <a:endParaRPr sz="4000"/>
          </a:p>
          <a:p>
            <a:pPr indent="-274320" lvl="0" marL="274320" rtl="0" algn="l">
              <a:spcBef>
                <a:spcPts val="600"/>
              </a:spcBef>
              <a:spcAft>
                <a:spcPts val="0"/>
              </a:spcAft>
              <a:buSzPts val="3040"/>
              <a:buChar char="🞂"/>
            </a:pPr>
            <a:r>
              <a:rPr lang="tr-TR" sz="4000"/>
              <a:t>Bu özellikleri içeren bir programlama dili ile yazılmış bir sistemin, normal olmayan durumlarda dahi davranışı tam olarak tahmin edilebilir.</a:t>
            </a:r>
            <a:endParaRPr sz="4000"/>
          </a:p>
        </p:txBody>
      </p:sp>
      <p:sp>
        <p:nvSpPr>
          <p:cNvPr id="203" name="Google Shape;203;p14"/>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15"/>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tr-TR"/>
              <a:t>2.2. Yazılım Bakıma Elverişli Olmalıdır</a:t>
            </a:r>
            <a:endParaRPr/>
          </a:p>
        </p:txBody>
      </p:sp>
      <p:sp>
        <p:nvSpPr>
          <p:cNvPr id="209" name="Google Shape;209;p15"/>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tr-TR"/>
              <a:t>Geliştirilmiş bir yazılımın hatalarının ayıklanması ve giderilmesi, yeni modüller eklenmesi veya çıkartılması, kullanıcı ihtiyaçları doğrultusunda geliştirilmesi, yazılım bakımının temel unsurlarıdır. </a:t>
            </a:r>
            <a:endParaRPr/>
          </a:p>
          <a:p>
            <a:pPr indent="-274320" lvl="0" marL="274320" rtl="0" algn="l">
              <a:spcBef>
                <a:spcPts val="600"/>
              </a:spcBef>
              <a:spcAft>
                <a:spcPts val="0"/>
              </a:spcAft>
              <a:buSzPts val="1976"/>
              <a:buChar char="🞂"/>
            </a:pPr>
            <a:r>
              <a:rPr lang="tr-TR"/>
              <a:t>Bir yazılımın bakımının yapılabilmesi için, bu yazılımın geliştirildiği programlama dilinin, güvenirlik için de bir kriter olan okunabilirliğiyle birlikte değiştirilebilme yeteneğinin yüksek düzeyde olması gereklidir.</a:t>
            </a:r>
            <a:endParaRPr/>
          </a:p>
        </p:txBody>
      </p:sp>
      <p:sp>
        <p:nvSpPr>
          <p:cNvPr id="210" name="Google Shape;210;p15"/>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6"/>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tr-TR"/>
              <a:t>2.3. Yazılım Verimli Çalışmalıdır</a:t>
            </a:r>
            <a:endParaRPr/>
          </a:p>
        </p:txBody>
      </p:sp>
      <p:sp>
        <p:nvSpPr>
          <p:cNvPr id="216" name="Google Shape;216;p16"/>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tr-TR"/>
              <a:t>Yazılımın verimliliği öteden beri, hem algoritmaların hem de programlama dilinin seçiminde en önemli unsurlarında birisi olmuştur. </a:t>
            </a:r>
            <a:endParaRPr/>
          </a:p>
          <a:p>
            <a:pPr indent="-274320" lvl="0" marL="274320" rtl="0" algn="l">
              <a:spcBef>
                <a:spcPts val="600"/>
              </a:spcBef>
              <a:spcAft>
                <a:spcPts val="0"/>
              </a:spcAft>
              <a:buSzPts val="1976"/>
              <a:buChar char="🞂"/>
            </a:pPr>
            <a:r>
              <a:rPr lang="tr-TR"/>
              <a:t>Yazılımın verimliliği kullanılan programlama dilinin verimliliğine doğrudan bağlıdır. </a:t>
            </a:r>
            <a:endParaRPr/>
          </a:p>
          <a:p>
            <a:pPr indent="-274320" lvl="0" marL="274320" rtl="0" algn="l">
              <a:spcBef>
                <a:spcPts val="600"/>
              </a:spcBef>
              <a:spcAft>
                <a:spcPts val="0"/>
              </a:spcAft>
              <a:buSzPts val="1976"/>
              <a:buChar char="🞂"/>
            </a:pPr>
            <a:r>
              <a:rPr lang="tr-TR"/>
              <a:t>Verimlilik esas olarak programlama dilinin tasarım aşamasındaki en önemli hedeflerinden biridir. </a:t>
            </a:r>
            <a:endParaRPr/>
          </a:p>
          <a:p>
            <a:pPr indent="-274320" lvl="0" marL="274320" rtl="0" algn="l">
              <a:spcBef>
                <a:spcPts val="600"/>
              </a:spcBef>
              <a:spcAft>
                <a:spcPts val="0"/>
              </a:spcAft>
              <a:buSzPts val="1976"/>
              <a:buChar char="🞂"/>
            </a:pPr>
            <a:r>
              <a:rPr lang="tr-TR"/>
              <a:t>Erken dönem programlama dillerinde, verimlilik programlama dilinin mevcut donanımı etkin ve hızlı bir şekilde kullanması ile ölçülen bir kavram olarak görülmüştür.</a:t>
            </a:r>
            <a:endParaRPr/>
          </a:p>
        </p:txBody>
      </p:sp>
      <p:sp>
        <p:nvSpPr>
          <p:cNvPr id="217" name="Google Shape;217;p16"/>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17"/>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t/>
            </a:r>
            <a:endParaRPr/>
          </a:p>
        </p:txBody>
      </p:sp>
      <p:sp>
        <p:nvSpPr>
          <p:cNvPr id="223" name="Google Shape;223;p17"/>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80"/>
              <a:buChar char="🞂"/>
            </a:pPr>
            <a:r>
              <a:rPr lang="tr-TR" sz="3000"/>
              <a:t>Örneğin: FORTRAN esas olarak IBM 704 makinesi için tasarlanmıştır ve birçok kısıtlamaları (dizi boyutları, ifade şekilleri gibi) bu makineye göre ayarlanmıştır. Dolayısıyla FORTRAN IBM 704 üzerinde mümkün olan en yüksek verimlilikle çalışacak şekilde tasarlanmıştır. </a:t>
            </a:r>
            <a:endParaRPr sz="3000"/>
          </a:p>
          <a:p>
            <a:pPr indent="-274320" lvl="0" marL="274320" rtl="0" algn="l">
              <a:spcBef>
                <a:spcPts val="600"/>
              </a:spcBef>
              <a:spcAft>
                <a:spcPts val="0"/>
              </a:spcAft>
              <a:buSzPts val="2280"/>
              <a:buChar char="🞂"/>
            </a:pPr>
            <a:r>
              <a:rPr lang="tr-TR" sz="3000"/>
              <a:t>Verimlilik kavramı günümüzde bir hayli değişikliğe uğramış ve sadece işletim hızı ve bellek gereksinimleri ölçülür olmaktan çıkmıştır. </a:t>
            </a:r>
            <a:endParaRPr sz="3000"/>
          </a:p>
          <a:p>
            <a:pPr indent="-274320" lvl="0" marL="274320" rtl="0" algn="l">
              <a:spcBef>
                <a:spcPts val="600"/>
              </a:spcBef>
              <a:spcAft>
                <a:spcPts val="0"/>
              </a:spcAft>
              <a:buSzPts val="2280"/>
              <a:buChar char="🞂"/>
            </a:pPr>
            <a:r>
              <a:rPr lang="tr-TR" sz="3000"/>
              <a:t>Verimlilik ölçümünde bir program ya da sistemin oluşturulabilmesinde ve bakımının yapılmasında harcanacak emek ve zaman da önemli bileşenler olmuştur.</a:t>
            </a:r>
            <a:endParaRPr/>
          </a:p>
        </p:txBody>
      </p:sp>
      <p:sp>
        <p:nvSpPr>
          <p:cNvPr id="224" name="Google Shape;224;p17"/>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18"/>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2880"/>
              <a:buFont typeface="Bookman Old Style"/>
              <a:buNone/>
            </a:pPr>
            <a:r>
              <a:rPr lang="tr-TR" sz="2880"/>
              <a:t>3. Programlama Dillerinin Tarihçesi ve Sınıflandırılması </a:t>
            </a:r>
            <a:endParaRPr/>
          </a:p>
        </p:txBody>
      </p:sp>
      <p:sp>
        <p:nvSpPr>
          <p:cNvPr id="230" name="Google Shape;230;p18"/>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80"/>
              <a:buChar char="🞂"/>
            </a:pPr>
            <a:r>
              <a:rPr lang="tr-TR" sz="3000"/>
              <a:t>Charles Babbage'nin 1822'de fark makinesini keşfetmesinden bu yana bilgisayarların belirli bir görevi yapmalarına yönelik talimatları anlamaları ihtiyacı doğmuştur. </a:t>
            </a:r>
            <a:endParaRPr sz="3000"/>
          </a:p>
          <a:p>
            <a:pPr indent="-274320" lvl="0" marL="274320" rtl="0" algn="l">
              <a:spcBef>
                <a:spcPts val="600"/>
              </a:spcBef>
              <a:spcAft>
                <a:spcPts val="0"/>
              </a:spcAft>
              <a:buSzPts val="2280"/>
              <a:buChar char="🞂"/>
            </a:pPr>
            <a:r>
              <a:rPr lang="tr-TR" sz="3000"/>
              <a:t>Bu ihtiyaç programlama dili kavramım doğurmuştur. </a:t>
            </a:r>
            <a:endParaRPr sz="3000"/>
          </a:p>
          <a:p>
            <a:pPr indent="-274320" lvl="0" marL="274320" rtl="0" algn="l">
              <a:spcBef>
                <a:spcPts val="600"/>
              </a:spcBef>
              <a:spcAft>
                <a:spcPts val="0"/>
              </a:spcAft>
              <a:buSzPts val="2280"/>
              <a:buChar char="🞂"/>
            </a:pPr>
            <a:r>
              <a:rPr lang="tr-TR" sz="3000"/>
              <a:t>Programlama dilleri ilk olarak belirli bir programa belli bir işi yapmak için talimatların adım adım bilgisayara girilmesi şeklinde ortaya çıkmıştır. </a:t>
            </a:r>
            <a:endParaRPr sz="3000"/>
          </a:p>
          <a:p>
            <a:pPr indent="-274320" lvl="0" marL="274320" rtl="0" algn="l">
              <a:spcBef>
                <a:spcPts val="600"/>
              </a:spcBef>
              <a:spcAft>
                <a:spcPts val="0"/>
              </a:spcAft>
              <a:buSzPts val="2280"/>
              <a:buChar char="🞂"/>
            </a:pPr>
            <a:r>
              <a:rPr lang="tr-TR" sz="3000"/>
              <a:t>Daha sonraki zamanlarda programlama dilleri mantıksal dallanma, nesne yönelimi gibi özellikler kazanarak gelişim göstermiştir. </a:t>
            </a:r>
            <a:endParaRPr/>
          </a:p>
        </p:txBody>
      </p:sp>
      <p:sp>
        <p:nvSpPr>
          <p:cNvPr id="231" name="Google Shape;231;p18"/>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19"/>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tr-TR"/>
              <a:t>Programlama Dillerinin Tarihçesi</a:t>
            </a:r>
            <a:endParaRPr/>
          </a:p>
        </p:txBody>
      </p:sp>
      <p:sp>
        <p:nvSpPr>
          <p:cNvPr id="237" name="Google Shape;237;p19"/>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32"/>
              <a:buChar char="🞂"/>
            </a:pPr>
            <a:r>
              <a:rPr lang="tr-TR" sz="3200"/>
              <a:t>Charles Babbage'nin fark makinesi sadece dişli çarkların ayarlanması yoluyla bazı aritmetik hesaplamalar yapabilen bir mekanik sistem olmasına karşılık, bu ayarlamalar ilk programlama dili olarak kabul edilmiştir. </a:t>
            </a:r>
            <a:endParaRPr sz="3200"/>
          </a:p>
          <a:p>
            <a:pPr indent="-274320" lvl="0" marL="274320" rtl="0" algn="l">
              <a:spcBef>
                <a:spcPts val="600"/>
              </a:spcBef>
              <a:spcAft>
                <a:spcPts val="0"/>
              </a:spcAft>
              <a:buSzPts val="2432"/>
              <a:buChar char="🞂"/>
            </a:pPr>
            <a:r>
              <a:rPr lang="tr-TR" sz="3200"/>
              <a:t>Zamanla bu fiziksel hareket şekli, yerini elektriksel işaretlere bırakmıştır. </a:t>
            </a:r>
            <a:endParaRPr sz="3200"/>
          </a:p>
          <a:p>
            <a:pPr indent="-274320" lvl="0" marL="274320" rtl="0" algn="l">
              <a:spcBef>
                <a:spcPts val="600"/>
              </a:spcBef>
              <a:spcAft>
                <a:spcPts val="0"/>
              </a:spcAft>
              <a:buSzPts val="2432"/>
              <a:buChar char="🞂"/>
            </a:pPr>
            <a:r>
              <a:rPr lang="tr-TR" sz="3200"/>
              <a:t>Bu şekilde bir programlama dili ilk olarak ABD hükümeti tarafından geliştirilen ENIAC bilgisayarında kullanılmıştır (1942).</a:t>
            </a:r>
            <a:endParaRPr/>
          </a:p>
        </p:txBody>
      </p:sp>
      <p:sp>
        <p:nvSpPr>
          <p:cNvPr id="238" name="Google Shape;238;p19"/>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t/>
            </a:r>
            <a:endParaRPr/>
          </a:p>
        </p:txBody>
      </p:sp>
      <p:sp>
        <p:nvSpPr>
          <p:cNvPr id="118" name="Google Shape;118;p2"/>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tr-TR"/>
              <a:t>Programlama dilleri teorisi bilgisayar mühendisliğinin bir koludur</a:t>
            </a:r>
            <a:endParaRPr/>
          </a:p>
          <a:p>
            <a:pPr indent="-274320" lvl="0" marL="274320" rtl="0" algn="l">
              <a:spcBef>
                <a:spcPts val="600"/>
              </a:spcBef>
              <a:spcAft>
                <a:spcPts val="0"/>
              </a:spcAft>
              <a:buSzPts val="1976"/>
              <a:buChar char="🞂"/>
            </a:pPr>
            <a:r>
              <a:rPr lang="tr-TR"/>
              <a:t>İçerisinde</a:t>
            </a:r>
            <a:endParaRPr/>
          </a:p>
          <a:p>
            <a:pPr indent="-274320" lvl="1" marL="548640" rtl="0" algn="l">
              <a:spcBef>
                <a:spcPts val="500"/>
              </a:spcBef>
              <a:spcAft>
                <a:spcPts val="0"/>
              </a:spcAft>
              <a:buSzPts val="1748"/>
              <a:buChar char="🞂"/>
            </a:pPr>
            <a:r>
              <a:rPr lang="tr-TR"/>
              <a:t>Programlama dillerinin genel özelliklerini</a:t>
            </a:r>
            <a:endParaRPr/>
          </a:p>
          <a:p>
            <a:pPr indent="-274320" lvl="1" marL="548640" rtl="0" algn="l">
              <a:spcBef>
                <a:spcPts val="500"/>
              </a:spcBef>
              <a:spcAft>
                <a:spcPts val="0"/>
              </a:spcAft>
              <a:buSzPts val="1748"/>
              <a:buChar char="🞂"/>
            </a:pPr>
            <a:r>
              <a:rPr lang="tr-TR"/>
              <a:t>Programlama dillerinin sınıflandırılması</a:t>
            </a:r>
            <a:endParaRPr/>
          </a:p>
          <a:p>
            <a:pPr indent="-274320" lvl="1" marL="548640" rtl="0" algn="l">
              <a:spcBef>
                <a:spcPts val="500"/>
              </a:spcBef>
              <a:spcAft>
                <a:spcPts val="0"/>
              </a:spcAft>
              <a:buSzPts val="1748"/>
              <a:buChar char="🞂"/>
            </a:pPr>
            <a:r>
              <a:rPr lang="tr-TR"/>
              <a:t>Tasarım uygulama ve analiz</a:t>
            </a:r>
            <a:endParaRPr/>
          </a:p>
          <a:p>
            <a:pPr indent="0" lvl="0" marL="0" rtl="0" algn="l">
              <a:spcBef>
                <a:spcPts val="600"/>
              </a:spcBef>
              <a:spcAft>
                <a:spcPts val="0"/>
              </a:spcAft>
              <a:buSzPts val="1976"/>
              <a:buNone/>
            </a:pPr>
            <a:r>
              <a:rPr lang="tr-TR"/>
              <a:t>konularını içerir.</a:t>
            </a:r>
            <a:endParaRPr/>
          </a:p>
          <a:p>
            <a:pPr indent="-274320" lvl="0" marL="274320" rtl="0" algn="l">
              <a:spcBef>
                <a:spcPts val="600"/>
              </a:spcBef>
              <a:spcAft>
                <a:spcPts val="0"/>
              </a:spcAft>
              <a:buSzPts val="1976"/>
              <a:buChar char="🞂"/>
            </a:pPr>
            <a:r>
              <a:rPr lang="tr-TR"/>
              <a:t>Programlama dilleri, matematik, yazılım mühendisliği, dil bilimi ve hatta eğitim birimleri arasında yer alan disiplinler arası bir konudur.</a:t>
            </a:r>
            <a:endParaRPr/>
          </a:p>
          <a:p>
            <a:pPr indent="-274320" lvl="0" marL="274320" rtl="0" algn="l">
              <a:spcBef>
                <a:spcPts val="600"/>
              </a:spcBef>
              <a:spcAft>
                <a:spcPts val="0"/>
              </a:spcAft>
              <a:buSzPts val="1976"/>
              <a:buChar char="🞂"/>
            </a:pPr>
            <a:r>
              <a:rPr lang="tr-TR"/>
              <a:t>Programlama dilleri bilgisayar mühendisliğinin en temel konularının başında gelir</a:t>
            </a:r>
            <a:endParaRPr/>
          </a:p>
        </p:txBody>
      </p:sp>
      <p:sp>
        <p:nvSpPr>
          <p:cNvPr id="119" name="Google Shape;119;p2"/>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20"/>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tr-TR"/>
              <a:t>Programlama Dillerinin Tarihçesi</a:t>
            </a:r>
            <a:endParaRPr/>
          </a:p>
        </p:txBody>
      </p:sp>
      <p:sp>
        <p:nvSpPr>
          <p:cNvPr id="244" name="Google Shape;244;p20"/>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828"/>
              <a:buChar char="🞂"/>
            </a:pPr>
            <a:r>
              <a:rPr lang="tr-TR" sz="2405"/>
              <a:t>1945 yılında, John Von Neumann bilgisayar programcılığının yönünü belirleyen iki önemli kavram geliştirmiştir. </a:t>
            </a:r>
            <a:endParaRPr sz="2405"/>
          </a:p>
          <a:p>
            <a:pPr indent="-274320" lvl="0" marL="274320" rtl="0" algn="l">
              <a:spcBef>
                <a:spcPts val="600"/>
              </a:spcBef>
              <a:spcAft>
                <a:spcPts val="0"/>
              </a:spcAft>
              <a:buSzPts val="1828"/>
              <a:buChar char="🞂"/>
            </a:pPr>
            <a:r>
              <a:rPr lang="tr-TR" sz="2405"/>
              <a:t>Bunlardan ilki, basit bir donanımın, karmaşık komutlar ile kontrol edilmesini öngören ve yeniden programlamayı basitleştirerek, programa göre donanım değişikliğini ortadan kaldıran </a:t>
            </a:r>
            <a:r>
              <a:rPr lang="tr-TR" sz="2405">
                <a:solidFill>
                  <a:srgbClr val="FF0000"/>
                </a:solidFill>
              </a:rPr>
              <a:t>paylaşımlı programlama </a:t>
            </a:r>
            <a:r>
              <a:rPr lang="tr-TR" sz="2405"/>
              <a:t>tekniğidir.</a:t>
            </a:r>
            <a:endParaRPr/>
          </a:p>
          <a:p>
            <a:pPr indent="-274320" lvl="0" marL="274320" rtl="0" algn="l">
              <a:spcBef>
                <a:spcPts val="600"/>
              </a:spcBef>
              <a:spcAft>
                <a:spcPts val="0"/>
              </a:spcAft>
              <a:buSzPts val="1828"/>
              <a:buChar char="🞂"/>
            </a:pPr>
            <a:r>
              <a:rPr lang="tr-TR" sz="2405"/>
              <a:t>İkinci kavram ise programlama dilleri açısından oldukça önemli olan, </a:t>
            </a:r>
            <a:r>
              <a:rPr lang="tr-TR" sz="2405">
                <a:solidFill>
                  <a:srgbClr val="FF0000"/>
                </a:solidFill>
              </a:rPr>
              <a:t>koşullu denetim </a:t>
            </a:r>
            <a:r>
              <a:rPr lang="tr-TR" sz="2405"/>
              <a:t>transferi kavramıdır. </a:t>
            </a:r>
            <a:endParaRPr/>
          </a:p>
          <a:p>
            <a:pPr indent="-274320" lvl="0" marL="274320" rtl="0" algn="l">
              <a:spcBef>
                <a:spcPts val="600"/>
              </a:spcBef>
              <a:spcAft>
                <a:spcPts val="0"/>
              </a:spcAft>
              <a:buSzPts val="1828"/>
              <a:buChar char="🞂"/>
            </a:pPr>
            <a:r>
              <a:rPr lang="tr-TR" sz="2405"/>
              <a:t>Bu kavram bir program kodunun yazılış sırasına göre işletilmesi yerine alt programların ve kısa kod parçalarının istenen herhangi bir sıraya göre işletilmesini öngörmektedir. </a:t>
            </a:r>
            <a:endParaRPr/>
          </a:p>
          <a:p>
            <a:pPr indent="-274320" lvl="0" marL="274320" rtl="0" algn="l">
              <a:spcBef>
                <a:spcPts val="600"/>
              </a:spcBef>
              <a:spcAft>
                <a:spcPts val="0"/>
              </a:spcAft>
              <a:buSzPts val="1828"/>
              <a:buChar char="🞂"/>
            </a:pPr>
            <a:r>
              <a:rPr lang="tr-TR" sz="2405"/>
              <a:t>Bu fikir, program kodunun dallanabilmesi için "if-then" gibi mantıksal ifadelere veya "for" gibi döngüsel deyimlerine göre oluşturulması gerektiğini ifade etmektedir.</a:t>
            </a:r>
            <a:endParaRPr sz="2405"/>
          </a:p>
        </p:txBody>
      </p:sp>
      <p:sp>
        <p:nvSpPr>
          <p:cNvPr id="245" name="Google Shape;245;p20"/>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21"/>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tr-TR"/>
              <a:t>Programlama Dillerinin Tarihçesi</a:t>
            </a:r>
            <a:endParaRPr/>
          </a:p>
        </p:txBody>
      </p:sp>
      <p:sp>
        <p:nvSpPr>
          <p:cNvPr id="251" name="Google Shape;251;p21"/>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736"/>
              <a:buChar char="🞂"/>
            </a:pPr>
            <a:r>
              <a:rPr lang="tr-TR" sz="3600"/>
              <a:t>1949'da </a:t>
            </a:r>
            <a:r>
              <a:rPr lang="tr-TR" sz="3600">
                <a:solidFill>
                  <a:srgbClr val="FF0000"/>
                </a:solidFill>
              </a:rPr>
              <a:t>Short Code </a:t>
            </a:r>
            <a:r>
              <a:rPr lang="tr-TR" sz="3600"/>
              <a:t>adı verilen programlama dili ortaya çıkmıştır. </a:t>
            </a:r>
            <a:endParaRPr sz="3600"/>
          </a:p>
          <a:p>
            <a:pPr indent="-274320" lvl="0" marL="274320" rtl="0" algn="l">
              <a:spcBef>
                <a:spcPts val="600"/>
              </a:spcBef>
              <a:spcAft>
                <a:spcPts val="0"/>
              </a:spcAft>
              <a:buSzPts val="2736"/>
              <a:buChar char="🞂"/>
            </a:pPr>
            <a:r>
              <a:rPr lang="tr-TR" sz="3600"/>
              <a:t>Bu elektronik cihazları programlamaya yarayan ilk programlama dilidir. </a:t>
            </a:r>
            <a:endParaRPr sz="3600"/>
          </a:p>
          <a:p>
            <a:pPr indent="-274320" lvl="0" marL="274320" rtl="0" algn="l">
              <a:spcBef>
                <a:spcPts val="600"/>
              </a:spcBef>
              <a:spcAft>
                <a:spcPts val="0"/>
              </a:spcAft>
              <a:buSzPts val="2736"/>
              <a:buChar char="🞂"/>
            </a:pPr>
            <a:r>
              <a:rPr lang="tr-TR" sz="3600"/>
              <a:t>Bu dilde programcı, 0 ve 1'ler kullanarak program komutlarının değiştirilmesini sağlamaktaydı. </a:t>
            </a:r>
            <a:endParaRPr sz="3600"/>
          </a:p>
          <a:p>
            <a:pPr indent="-274320" lvl="0" marL="274320" rtl="0" algn="l">
              <a:spcBef>
                <a:spcPts val="600"/>
              </a:spcBef>
              <a:spcAft>
                <a:spcPts val="0"/>
              </a:spcAft>
              <a:buSzPts val="2736"/>
              <a:buChar char="🞂"/>
            </a:pPr>
            <a:r>
              <a:rPr lang="tr-TR" sz="3600"/>
              <a:t>Bu dil, karmaşık programlama dillerinin ilk örneği olarak kabul edilir.</a:t>
            </a:r>
            <a:endParaRPr/>
          </a:p>
        </p:txBody>
      </p:sp>
      <p:sp>
        <p:nvSpPr>
          <p:cNvPr id="252" name="Google Shape;252;p21"/>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2"/>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tr-TR"/>
              <a:t>Programlama Dillerinin Tarihçesi</a:t>
            </a:r>
            <a:endParaRPr/>
          </a:p>
        </p:txBody>
      </p:sp>
      <p:sp>
        <p:nvSpPr>
          <p:cNvPr id="258" name="Google Shape;258;p22"/>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tr-TR"/>
              <a:t>1951'de Grace Hopper ilk </a:t>
            </a:r>
            <a:r>
              <a:rPr lang="tr-TR">
                <a:solidFill>
                  <a:srgbClr val="FF0000"/>
                </a:solidFill>
              </a:rPr>
              <a:t>derleyiciyi</a:t>
            </a:r>
            <a:r>
              <a:rPr lang="tr-TR"/>
              <a:t> yazmıştır. Derleyici, programlama dilindeki ifadelerin bilgisayarın anlayabileceği 0 ve 1'lere dönüştüren bir programdır. Bu gelişme daha hızlı programlamaya imkan vermiştir.</a:t>
            </a:r>
            <a:endParaRPr/>
          </a:p>
          <a:p>
            <a:pPr indent="-274320" lvl="0" marL="274320" rtl="0" algn="l">
              <a:spcBef>
                <a:spcPts val="600"/>
              </a:spcBef>
              <a:spcAft>
                <a:spcPts val="0"/>
              </a:spcAft>
              <a:buSzPts val="1976"/>
              <a:buChar char="🞂"/>
            </a:pPr>
            <a:r>
              <a:rPr lang="tr-TR"/>
              <a:t>1957 yılında ilk gelişmiş programlama dili olan FORTRAN ortaya çıkmıştır. Bu dil IBM tarafından bilimsel hesaplamalar için geliştirilmiştir. </a:t>
            </a:r>
            <a:endParaRPr/>
          </a:p>
          <a:p>
            <a:pPr indent="-274320" lvl="0" marL="274320" rtl="0" algn="l">
              <a:spcBef>
                <a:spcPts val="600"/>
              </a:spcBef>
              <a:spcAft>
                <a:spcPts val="0"/>
              </a:spcAft>
              <a:buSzPts val="1976"/>
              <a:buChar char="🞂"/>
            </a:pPr>
            <a:r>
              <a:rPr lang="tr-TR"/>
              <a:t>Dilin içeriği oldukça basit olup kullanıcıya bilgisayarın donanımına alt seviyeden erişim imkanı sağlar. </a:t>
            </a:r>
            <a:endParaRPr/>
          </a:p>
          <a:p>
            <a:pPr indent="-274320" lvl="0" marL="274320" rtl="0" algn="l">
              <a:spcBef>
                <a:spcPts val="600"/>
              </a:spcBef>
              <a:spcAft>
                <a:spcPts val="0"/>
              </a:spcAft>
              <a:buSzPts val="1976"/>
              <a:buChar char="🞂"/>
            </a:pPr>
            <a:r>
              <a:rPr lang="tr-TR"/>
              <a:t>Günümüzde bu dil sadece "IF " "GOTO" "DO" ifadelerini içerdiği için tercih edilmemekle birlikte, o dönemde bu ifadeler büyük bir gelişim olarak kabul edilmiştir. </a:t>
            </a:r>
            <a:endParaRPr/>
          </a:p>
          <a:p>
            <a:pPr indent="-274320" lvl="0" marL="274320" rtl="0" algn="l">
              <a:spcBef>
                <a:spcPts val="600"/>
              </a:spcBef>
              <a:spcAft>
                <a:spcPts val="0"/>
              </a:spcAft>
              <a:buSzPts val="1976"/>
              <a:buChar char="🞂"/>
            </a:pPr>
            <a:r>
              <a:rPr lang="tr-TR"/>
              <a:t>Günümüzde kullanılan basit veri türleri, kaynağını FORTRAN dilinden almıştır.</a:t>
            </a:r>
            <a:endParaRPr/>
          </a:p>
          <a:p>
            <a:pPr indent="-148844" lvl="0" marL="274320" rtl="0" algn="l">
              <a:spcBef>
                <a:spcPts val="600"/>
              </a:spcBef>
              <a:spcAft>
                <a:spcPts val="0"/>
              </a:spcAft>
              <a:buSzPts val="1976"/>
              <a:buNone/>
            </a:pPr>
            <a:r>
              <a:t/>
            </a:r>
            <a:endParaRPr/>
          </a:p>
        </p:txBody>
      </p:sp>
      <p:sp>
        <p:nvSpPr>
          <p:cNvPr id="259" name="Google Shape;259;p22"/>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23"/>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tr-TR"/>
              <a:t>Programlama Dillerinin Tarihçesi</a:t>
            </a:r>
            <a:endParaRPr/>
          </a:p>
        </p:txBody>
      </p:sp>
      <p:sp>
        <p:nvSpPr>
          <p:cNvPr id="265" name="Google Shape;265;p23"/>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32"/>
              <a:buChar char="🞂"/>
            </a:pPr>
            <a:r>
              <a:rPr lang="tr-TR" sz="3200"/>
              <a:t>FORTRAN dili sayısal işlemlerde avantajlı bir dil olmasına rağmen giriş çıkış işlemlerin kontrolü açısından yeterli bir dil değildir. </a:t>
            </a:r>
            <a:endParaRPr sz="3200"/>
          </a:p>
          <a:p>
            <a:pPr indent="-274320" lvl="0" marL="274320" rtl="0" algn="l">
              <a:spcBef>
                <a:spcPts val="600"/>
              </a:spcBef>
              <a:spcAft>
                <a:spcPts val="0"/>
              </a:spcAft>
              <a:buSzPts val="2432"/>
              <a:buChar char="🞂"/>
            </a:pPr>
            <a:r>
              <a:rPr lang="tr-TR" sz="3200"/>
              <a:t>Bu nedenle giriş çıkış düzenlemelerinin oldukça önemli olduğu ticari uygulamalar için 1959'da COBOL dili geliştirilmiştir. </a:t>
            </a:r>
            <a:endParaRPr sz="3200"/>
          </a:p>
          <a:p>
            <a:pPr indent="-274320" lvl="0" marL="274320" rtl="0" algn="l">
              <a:spcBef>
                <a:spcPts val="600"/>
              </a:spcBef>
              <a:spcAft>
                <a:spcPts val="0"/>
              </a:spcAft>
              <a:buSzPts val="2432"/>
              <a:buChar char="🞂"/>
            </a:pPr>
            <a:r>
              <a:rPr lang="tr-TR" sz="3200"/>
              <a:t>COBOL özellikle iş dünyası için geliştirilmiş bir dil olup, sadece sayı ve metin veri türlerini içermekteydi. </a:t>
            </a:r>
            <a:endParaRPr/>
          </a:p>
          <a:p>
            <a:pPr indent="-274320" lvl="0" marL="274320" rtl="0" algn="l">
              <a:spcBef>
                <a:spcPts val="600"/>
              </a:spcBef>
              <a:spcAft>
                <a:spcPts val="0"/>
              </a:spcAft>
              <a:buSzPts val="2432"/>
              <a:buChar char="🞂"/>
            </a:pPr>
            <a:r>
              <a:rPr lang="tr-TR" sz="3200"/>
              <a:t>Aynı zamanda bu dil yukarıdaki veri türlerinin diziler ve kayıtlar gibi veri grupları halinde organize edilmesine olanak sağlamıştır.</a:t>
            </a:r>
            <a:endParaRPr/>
          </a:p>
        </p:txBody>
      </p:sp>
      <p:sp>
        <p:nvSpPr>
          <p:cNvPr id="266" name="Google Shape;266;p23"/>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24"/>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tr-TR"/>
              <a:t>Programlama Dillerinin Tarihçesi</a:t>
            </a:r>
            <a:endParaRPr/>
          </a:p>
        </p:txBody>
      </p:sp>
      <p:sp>
        <p:nvSpPr>
          <p:cNvPr id="272" name="Google Shape;272;p24"/>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280"/>
              <a:buChar char="🞂"/>
            </a:pPr>
            <a:r>
              <a:rPr lang="tr-TR" sz="3000"/>
              <a:t>1958'de MIT’de çalışan John McCarthy, yapay zeka araştırmaları için LISP dilini geliştirmiştir. </a:t>
            </a:r>
            <a:endParaRPr sz="3000"/>
          </a:p>
          <a:p>
            <a:pPr indent="-274320" lvl="0" marL="274320" rtl="0" algn="l">
              <a:spcBef>
                <a:spcPts val="600"/>
              </a:spcBef>
              <a:spcAft>
                <a:spcPts val="0"/>
              </a:spcAft>
              <a:buSzPts val="2280"/>
              <a:buChar char="🞂"/>
            </a:pPr>
            <a:r>
              <a:rPr lang="tr-TR" sz="3000"/>
              <a:t>Üstün uzmanlık isteyen bir alan için tasarlanması sebebiyle kendine özgü bir sözdizimi (syntax) yapısına sahiptir. </a:t>
            </a:r>
            <a:endParaRPr sz="3000"/>
          </a:p>
          <a:p>
            <a:pPr indent="-274320" lvl="0" marL="274320" rtl="0" algn="l">
              <a:spcBef>
                <a:spcPts val="600"/>
              </a:spcBef>
              <a:spcAft>
                <a:spcPts val="0"/>
              </a:spcAft>
              <a:buSzPts val="2280"/>
              <a:buChar char="🞂"/>
            </a:pPr>
            <a:r>
              <a:rPr lang="tr-TR" sz="3000"/>
              <a:t>Bu dilin diğer dillerden en büyük farkı içerdiği tek veri türünün "liste" olmasıdır. </a:t>
            </a:r>
            <a:endParaRPr sz="3000"/>
          </a:p>
          <a:p>
            <a:pPr indent="-274320" lvl="0" marL="274320" rtl="0" algn="l">
              <a:spcBef>
                <a:spcPts val="600"/>
              </a:spcBef>
              <a:spcAft>
                <a:spcPts val="0"/>
              </a:spcAft>
              <a:buSzPts val="2280"/>
              <a:buChar char="🞂"/>
            </a:pPr>
            <a:r>
              <a:rPr lang="tr-TR" sz="3000"/>
              <a:t>Liste veri türü parantezler ile sınırlandırılmış bir öğeler dizisini ifade eder. </a:t>
            </a:r>
            <a:endParaRPr sz="3000"/>
          </a:p>
          <a:p>
            <a:pPr indent="-274320" lvl="0" marL="274320" rtl="0" algn="l">
              <a:spcBef>
                <a:spcPts val="600"/>
              </a:spcBef>
              <a:spcAft>
                <a:spcPts val="0"/>
              </a:spcAft>
              <a:buSzPts val="2280"/>
              <a:buChar char="🞂"/>
            </a:pPr>
            <a:r>
              <a:rPr lang="tr-TR" sz="3000"/>
              <a:t>LISP dilinin kendi kendini değiştirme ve hatta geliştirme gibi kendine özgü bir yeteneği vardır.</a:t>
            </a:r>
            <a:endParaRPr/>
          </a:p>
        </p:txBody>
      </p:sp>
      <p:sp>
        <p:nvSpPr>
          <p:cNvPr id="273" name="Google Shape;273;p24"/>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25"/>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tr-TR"/>
              <a:t>Programlama Dillerinin Tarihçesi</a:t>
            </a:r>
            <a:endParaRPr/>
          </a:p>
        </p:txBody>
      </p:sp>
      <p:sp>
        <p:nvSpPr>
          <p:cNvPr id="279" name="Google Shape;279;p25"/>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280"/>
              <a:buChar char="🞂"/>
            </a:pPr>
            <a:r>
              <a:rPr lang="tr-TR" sz="3000"/>
              <a:t>ALGOL dili 1958 yılında bir araştırma grubu tarafından bilimsel amaçlı kullanım için geliştirilmiştir. Bu dilin programlama açısından önemi, PASCAL, C, C++, JAVA gibi dillerin gelişmesi için ilk adım olması ve aynı zamanda BNF (Backus-Naur Form) olarak bilinen bir formal dilbilgisine sahip ilk programlama dili olmasıdır. </a:t>
            </a:r>
            <a:endParaRPr sz="3000"/>
          </a:p>
          <a:p>
            <a:pPr indent="-274320" lvl="0" marL="274320" rtl="0" algn="l">
              <a:spcBef>
                <a:spcPts val="600"/>
              </a:spcBef>
              <a:spcAft>
                <a:spcPts val="0"/>
              </a:spcAft>
              <a:buSzPts val="2280"/>
              <a:buChar char="🞂"/>
            </a:pPr>
            <a:r>
              <a:rPr lang="tr-TR" sz="3000"/>
              <a:t>ALGOL dili bir sonraki nesli olan ALGOL 68 ile birlikte, kendi kendini çağıran (recursive) fonksiyonlar gibi özellikler kazanmasına rağmen, bu özellikler kullanım zorluklarının da beraberinde getirmiş, bu nedenle PASCAL gibi daha kolay ve küçük programlama dillerinin geliştirilmesine neden olmuştur.</a:t>
            </a:r>
            <a:endParaRPr/>
          </a:p>
        </p:txBody>
      </p:sp>
      <p:sp>
        <p:nvSpPr>
          <p:cNvPr id="280" name="Google Shape;280;p25"/>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26"/>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tr-TR"/>
              <a:t>Programlama Dillerinin Tarihçesi</a:t>
            </a:r>
            <a:endParaRPr/>
          </a:p>
        </p:txBody>
      </p:sp>
      <p:sp>
        <p:nvSpPr>
          <p:cNvPr id="286" name="Google Shape;286;p26"/>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432"/>
              <a:buChar char="🞂"/>
            </a:pPr>
            <a:r>
              <a:rPr lang="tr-TR" sz="3200"/>
              <a:t>PASCAL dili düzenli bir yaklaşım izlenerek, o dönem kullanımda olan COBOL, FORTRAN ve ALGOL gibi dillerin en iyi özellikleri birleştirilerek Niklaus Wirth tarafından 1968 yılında geliştirilmiştir. </a:t>
            </a:r>
            <a:endParaRPr sz="3200"/>
          </a:p>
          <a:p>
            <a:pPr indent="-274320" lvl="0" marL="274320" rtl="0" algn="l">
              <a:spcBef>
                <a:spcPts val="600"/>
              </a:spcBef>
              <a:spcAft>
                <a:spcPts val="0"/>
              </a:spcAft>
              <a:buSzPts val="2432"/>
              <a:buChar char="🞂"/>
            </a:pPr>
            <a:r>
              <a:rPr lang="tr-TR" sz="3200"/>
              <a:t>Diğer dillerdeki giriş çıkış işlemleri, matematiksel fonksiyonlar gibi özelliklerin en iyilerinin seçilmesi ile oluşturulan PASCAL dili oldukça başarılı bir dil olmuştur. </a:t>
            </a:r>
            <a:endParaRPr sz="3200"/>
          </a:p>
          <a:p>
            <a:pPr indent="-274320" lvl="0" marL="274320" rtl="0" algn="l">
              <a:spcBef>
                <a:spcPts val="600"/>
              </a:spcBef>
              <a:spcAft>
                <a:spcPts val="0"/>
              </a:spcAft>
              <a:buSzPts val="2432"/>
              <a:buChar char="🞂"/>
            </a:pPr>
            <a:r>
              <a:rPr lang="tr-TR" sz="3200"/>
              <a:t>Bunun yanı sıra PASCAL ile birlikte işaretçi veri türü de geliştirilmiştir. </a:t>
            </a:r>
            <a:endParaRPr/>
          </a:p>
        </p:txBody>
      </p:sp>
      <p:sp>
        <p:nvSpPr>
          <p:cNvPr id="287" name="Google Shape;287;p26"/>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27"/>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tr-TR"/>
              <a:t>Programlama Dillerinin Tarihçesi</a:t>
            </a:r>
            <a:endParaRPr/>
          </a:p>
        </p:txBody>
      </p:sp>
      <p:sp>
        <p:nvSpPr>
          <p:cNvPr id="293" name="Google Shape;293;p27"/>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128"/>
              <a:buChar char="🞂"/>
            </a:pPr>
            <a:r>
              <a:rPr lang="tr-TR" sz="2800"/>
              <a:t>Ayrıca PASCAL dili "case" kontrol yapısını içeren ilk dil olma özelliğini taşımaktadır. PASCAL dili dinamik değişkenlerin kullanılması konusunda da yenilikler içermektedir. </a:t>
            </a:r>
            <a:endParaRPr sz="2800"/>
          </a:p>
          <a:p>
            <a:pPr indent="-274320" lvl="0" marL="274320" rtl="0" algn="l">
              <a:spcBef>
                <a:spcPts val="600"/>
              </a:spcBef>
              <a:spcAft>
                <a:spcPts val="0"/>
              </a:spcAft>
              <a:buSzPts val="2128"/>
              <a:buChar char="🞂"/>
            </a:pPr>
            <a:r>
              <a:rPr lang="tr-TR" sz="2800"/>
              <a:t>Dinamik değişkenler program çalışırken ‘’new’’ ve ‘’dispose’’ komutları ile oluşturulabilen ve silinebilen değişkenlerdir. </a:t>
            </a:r>
            <a:endParaRPr/>
          </a:p>
          <a:p>
            <a:pPr indent="-274320" lvl="0" marL="274320" rtl="0" algn="l">
              <a:spcBef>
                <a:spcPts val="600"/>
              </a:spcBef>
              <a:spcAft>
                <a:spcPts val="0"/>
              </a:spcAft>
              <a:buSzPts val="2128"/>
              <a:buChar char="🞂"/>
            </a:pPr>
            <a:r>
              <a:rPr lang="tr-TR" sz="2800"/>
              <a:t>Ancak PASCAL dili dinamik dizileri veya dinamik değişken gruplarını desteklememekte idi. </a:t>
            </a:r>
            <a:endParaRPr/>
          </a:p>
          <a:p>
            <a:pPr indent="-274320" lvl="0" marL="274320" rtl="0" algn="l">
              <a:spcBef>
                <a:spcPts val="600"/>
              </a:spcBef>
              <a:spcAft>
                <a:spcPts val="0"/>
              </a:spcAft>
              <a:buSzPts val="2128"/>
              <a:buChar char="🞂"/>
            </a:pPr>
            <a:r>
              <a:rPr lang="tr-TR" sz="2800"/>
              <a:t>PASCAL bu özellikleri bir sonraki nesli sayılan PASCAL-MODULA 2 sayesinde kazanmıştır. Ancak bu dönemlerde C dili kullanıcılar arasında popülerlik kazanmaya başlamıştır.</a:t>
            </a:r>
            <a:endParaRPr/>
          </a:p>
        </p:txBody>
      </p:sp>
      <p:sp>
        <p:nvSpPr>
          <p:cNvPr id="294" name="Google Shape;294;p27"/>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28"/>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tr-TR"/>
              <a:t>Programlama Dillerinin Tarihçesi</a:t>
            </a:r>
            <a:endParaRPr/>
          </a:p>
        </p:txBody>
      </p:sp>
      <p:sp>
        <p:nvSpPr>
          <p:cNvPr id="300" name="Google Shape;300;p28"/>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736"/>
              <a:buChar char="🞂"/>
            </a:pPr>
            <a:r>
              <a:rPr lang="tr-TR" sz="3600"/>
              <a:t>C programlama dili New Jersey'deki Bell Laboratuarı’n'nda Dennis Ritchie tarafından 1972'de geliştirilmiştir. </a:t>
            </a:r>
            <a:endParaRPr sz="3600"/>
          </a:p>
          <a:p>
            <a:pPr indent="-274320" lvl="0" marL="274320" rtl="0" algn="l">
              <a:spcBef>
                <a:spcPts val="600"/>
              </a:spcBef>
              <a:spcAft>
                <a:spcPts val="0"/>
              </a:spcAft>
              <a:buSzPts val="2736"/>
              <a:buChar char="🞂"/>
            </a:pPr>
            <a:r>
              <a:rPr lang="tr-TR" sz="3600"/>
              <a:t>İlk gelişmiş dillerden günümüzün modern dillerine geçiş PASCAL'dan C'ye geçiş ile olmuştur. </a:t>
            </a:r>
            <a:endParaRPr/>
          </a:p>
          <a:p>
            <a:pPr indent="-274320" lvl="0" marL="274320" rtl="0" algn="l">
              <a:spcBef>
                <a:spcPts val="600"/>
              </a:spcBef>
              <a:spcAft>
                <a:spcPts val="0"/>
              </a:spcAft>
              <a:buSzPts val="2736"/>
              <a:buChar char="🞂"/>
            </a:pPr>
            <a:r>
              <a:rPr lang="tr-TR" sz="3600"/>
              <a:t>C dilinin ataları B ve BCPL dilleri olmasına rağmen, C dili ile PASCAL dilleri arasındaki benzerlikler oldukça belirgindir.</a:t>
            </a:r>
            <a:endParaRPr/>
          </a:p>
        </p:txBody>
      </p:sp>
      <p:sp>
        <p:nvSpPr>
          <p:cNvPr id="301" name="Google Shape;301;p28"/>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29"/>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tr-TR"/>
              <a:t>Programlama Dillerinin Tarihçesi</a:t>
            </a:r>
            <a:endParaRPr/>
          </a:p>
        </p:txBody>
      </p:sp>
      <p:sp>
        <p:nvSpPr>
          <p:cNvPr id="307" name="Google Shape;307;p29"/>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900"/>
              <a:buChar char="🞂"/>
            </a:pPr>
            <a:r>
              <a:rPr lang="tr-TR" sz="2500"/>
              <a:t>PASCAL‘ın içerdiği bütün özellikler hatta "case" gibi yeni özellikler bile C dili içerisinde bulunmaktadır. </a:t>
            </a:r>
            <a:endParaRPr sz="2500"/>
          </a:p>
          <a:p>
            <a:pPr indent="-274320" lvl="0" marL="274320" rtl="0" algn="l">
              <a:spcBef>
                <a:spcPts val="600"/>
              </a:spcBef>
              <a:spcAft>
                <a:spcPts val="0"/>
              </a:spcAft>
              <a:buSzPts val="1900"/>
              <a:buChar char="🞂"/>
            </a:pPr>
            <a:r>
              <a:rPr lang="tr-TR" sz="2500"/>
              <a:t>C dili hızlı ve güçlü olmak adına işaretçi yapısını oldukça kapsamlı kullanmakta, ancak yine bu sebepten dolayı okunabilirliği zor bir dildir. </a:t>
            </a:r>
            <a:endParaRPr sz="2500"/>
          </a:p>
          <a:p>
            <a:pPr indent="-274320" lvl="0" marL="274320" rtl="0" algn="l">
              <a:spcBef>
                <a:spcPts val="600"/>
              </a:spcBef>
              <a:spcAft>
                <a:spcPts val="0"/>
              </a:spcAft>
              <a:buSzPts val="1900"/>
              <a:buChar char="🞂"/>
            </a:pPr>
            <a:r>
              <a:rPr lang="tr-TR" sz="2500"/>
              <a:t>C dili PASCAL dilindeki hataların büyük bir kısmını giderdiği için PASCAL kullanıcılarını kazanmayı başarmıştır.</a:t>
            </a:r>
            <a:endParaRPr/>
          </a:p>
          <a:p>
            <a:pPr indent="-274320" lvl="0" marL="274320" rtl="0" algn="l">
              <a:spcBef>
                <a:spcPts val="600"/>
              </a:spcBef>
              <a:spcAft>
                <a:spcPts val="0"/>
              </a:spcAft>
              <a:buSzPts val="1900"/>
              <a:buChar char="🞂"/>
            </a:pPr>
            <a:r>
              <a:rPr lang="tr-TR" sz="2500"/>
              <a:t>Ritchie, C dilini yine aynı dönemde üzerinde çalışılan Unix sisteminde kullanılmak üzere geliştirmiştir. </a:t>
            </a:r>
            <a:endParaRPr sz="2500"/>
          </a:p>
          <a:p>
            <a:pPr indent="-274320" lvl="0" marL="274320" rtl="0" algn="l">
              <a:spcBef>
                <a:spcPts val="600"/>
              </a:spcBef>
              <a:spcAft>
                <a:spcPts val="0"/>
              </a:spcAft>
              <a:buSzPts val="1900"/>
              <a:buChar char="🞂"/>
            </a:pPr>
            <a:r>
              <a:rPr lang="tr-TR" sz="2500"/>
              <a:t>Bu nedenle, C ve Unix verimlilik açısından en uyumlu platformları oluşturmaktadır. </a:t>
            </a:r>
            <a:endParaRPr sz="2500"/>
          </a:p>
          <a:p>
            <a:pPr indent="-274320" lvl="0" marL="274320" rtl="0" algn="l">
              <a:spcBef>
                <a:spcPts val="600"/>
              </a:spcBef>
              <a:spcAft>
                <a:spcPts val="0"/>
              </a:spcAft>
              <a:buSzPts val="1900"/>
              <a:buChar char="🞂"/>
            </a:pPr>
            <a:r>
              <a:rPr lang="tr-TR" sz="2500"/>
              <a:t>C dili Unix, Windows, MacOS ve çeşitli Linux sürümleri gibi işletim sistemlerinin geliştirilmesinde kullanılmıştır.</a:t>
            </a:r>
            <a:endParaRPr sz="2500"/>
          </a:p>
        </p:txBody>
      </p:sp>
      <p:sp>
        <p:nvSpPr>
          <p:cNvPr id="308" name="Google Shape;308;p29"/>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3"/>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tr-TR"/>
              <a:t>1.Yazılım geliştirme süreci</a:t>
            </a:r>
            <a:endParaRPr/>
          </a:p>
        </p:txBody>
      </p:sp>
      <p:sp>
        <p:nvSpPr>
          <p:cNvPr id="125" name="Google Shape;125;p3"/>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736"/>
              <a:buChar char="🞂"/>
            </a:pPr>
            <a:r>
              <a:rPr lang="tr-TR" sz="3600"/>
              <a:t>Yazılım geliştirme süreci beş evrede incelenebilir.</a:t>
            </a:r>
            <a:endParaRPr/>
          </a:p>
          <a:p>
            <a:pPr indent="-100584" lvl="0" marL="274320" rtl="0" algn="l">
              <a:spcBef>
                <a:spcPts val="600"/>
              </a:spcBef>
              <a:spcAft>
                <a:spcPts val="0"/>
              </a:spcAft>
              <a:buSzPts val="2736"/>
              <a:buNone/>
            </a:pPr>
            <a:r>
              <a:t/>
            </a:r>
            <a:endParaRPr sz="3600"/>
          </a:p>
          <a:p>
            <a:pPr indent="-514350" lvl="0" marL="514350" rtl="0" algn="l">
              <a:spcBef>
                <a:spcPts val="600"/>
              </a:spcBef>
              <a:spcAft>
                <a:spcPts val="0"/>
              </a:spcAft>
              <a:buSzPts val="2736"/>
              <a:buFont typeface="Calibri"/>
              <a:buAutoNum type="arabicPeriod"/>
            </a:pPr>
            <a:r>
              <a:rPr lang="tr-TR" sz="3600"/>
              <a:t>Gereksinim Analizi</a:t>
            </a:r>
            <a:endParaRPr/>
          </a:p>
          <a:p>
            <a:pPr indent="-514350" lvl="0" marL="514350" rtl="0" algn="l">
              <a:spcBef>
                <a:spcPts val="600"/>
              </a:spcBef>
              <a:spcAft>
                <a:spcPts val="0"/>
              </a:spcAft>
              <a:buSzPts val="2736"/>
              <a:buFont typeface="Calibri"/>
              <a:buAutoNum type="arabicPeriod"/>
            </a:pPr>
            <a:r>
              <a:rPr lang="tr-TR" sz="3600"/>
              <a:t>Yazılım Tasarımı</a:t>
            </a:r>
            <a:endParaRPr/>
          </a:p>
          <a:p>
            <a:pPr indent="-514350" lvl="0" marL="514350" rtl="0" algn="l">
              <a:spcBef>
                <a:spcPts val="600"/>
              </a:spcBef>
              <a:spcAft>
                <a:spcPts val="0"/>
              </a:spcAft>
              <a:buSzPts val="2736"/>
              <a:buFont typeface="Calibri"/>
              <a:buAutoNum type="arabicPeriod"/>
            </a:pPr>
            <a:r>
              <a:rPr lang="tr-TR" sz="3600"/>
              <a:t>Kodlama (Programlama dili ile)</a:t>
            </a:r>
            <a:endParaRPr/>
          </a:p>
          <a:p>
            <a:pPr indent="-514350" lvl="0" marL="514350" rtl="0" algn="l">
              <a:spcBef>
                <a:spcPts val="600"/>
              </a:spcBef>
              <a:spcAft>
                <a:spcPts val="0"/>
              </a:spcAft>
              <a:buSzPts val="2736"/>
              <a:buFont typeface="Calibri"/>
              <a:buAutoNum type="arabicPeriod"/>
            </a:pPr>
            <a:r>
              <a:rPr lang="tr-TR" sz="3600"/>
              <a:t>Sertifikasyon (Belgelendirme)</a:t>
            </a:r>
            <a:endParaRPr/>
          </a:p>
          <a:p>
            <a:pPr indent="-514350" lvl="0" marL="514350" rtl="0" algn="l">
              <a:spcBef>
                <a:spcPts val="600"/>
              </a:spcBef>
              <a:spcAft>
                <a:spcPts val="0"/>
              </a:spcAft>
              <a:buSzPts val="2736"/>
              <a:buFont typeface="Calibri"/>
              <a:buAutoNum type="arabicPeriod"/>
            </a:pPr>
            <a:r>
              <a:rPr lang="tr-TR" sz="3600"/>
              <a:t>Bakım</a:t>
            </a:r>
            <a:endParaRPr sz="3600"/>
          </a:p>
        </p:txBody>
      </p:sp>
      <p:sp>
        <p:nvSpPr>
          <p:cNvPr id="126" name="Google Shape;126;p3"/>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30"/>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tr-TR"/>
              <a:t>Programlama Dillerinin Tarihçesi</a:t>
            </a:r>
            <a:endParaRPr/>
          </a:p>
        </p:txBody>
      </p:sp>
      <p:sp>
        <p:nvSpPr>
          <p:cNvPr id="314" name="Google Shape;314;p30"/>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1748"/>
              <a:buChar char="🞂"/>
            </a:pPr>
            <a:r>
              <a:rPr lang="tr-TR" sz="2300"/>
              <a:t>80'li yıllara doğru yeni bir programlama yaklaşımı olan "nesneye yönelik programlama" ortaya çıkmıştır. </a:t>
            </a:r>
            <a:endParaRPr sz="2300"/>
          </a:p>
          <a:p>
            <a:pPr indent="-274320" lvl="0" marL="274320" rtl="0" algn="l">
              <a:spcBef>
                <a:spcPts val="600"/>
              </a:spcBef>
              <a:spcAft>
                <a:spcPts val="0"/>
              </a:spcAft>
              <a:buSzPts val="1748"/>
              <a:buChar char="🞂"/>
            </a:pPr>
            <a:r>
              <a:rPr lang="tr-TR" sz="2300"/>
              <a:t>Bu yöntemde verimin parçaları programcı tarafından paketlenebilen ve yönlendirilebilen birer nesne olarak ele alınmıştır. </a:t>
            </a:r>
            <a:endParaRPr sz="2300"/>
          </a:p>
          <a:p>
            <a:pPr indent="-274320" lvl="0" marL="274320" rtl="0" algn="l">
              <a:spcBef>
                <a:spcPts val="600"/>
              </a:spcBef>
              <a:spcAft>
                <a:spcPts val="0"/>
              </a:spcAft>
              <a:buSzPts val="1748"/>
              <a:buChar char="🞂"/>
            </a:pPr>
            <a:r>
              <a:rPr lang="tr-TR" sz="2300"/>
              <a:t>Bu yaklaşımdan etkilenen Bjarne Stroustroup "sınıf' veri türü içeren bir C uyarlaması (C with Classes) geliştirmiştir. </a:t>
            </a:r>
            <a:endParaRPr sz="2300"/>
          </a:p>
          <a:p>
            <a:pPr indent="-274320" lvl="0" marL="274320" rtl="0" algn="l">
              <a:spcBef>
                <a:spcPts val="600"/>
              </a:spcBef>
              <a:spcAft>
                <a:spcPts val="0"/>
              </a:spcAft>
              <a:buSzPts val="1748"/>
              <a:buChar char="🞂"/>
            </a:pPr>
            <a:r>
              <a:rPr lang="tr-TR" sz="2300"/>
              <a:t>Bu eklentiler grubu, yeni bir programlama dili olan C++ dilinin gelişiminin yolunu açmıştır. </a:t>
            </a:r>
            <a:endParaRPr sz="2300"/>
          </a:p>
          <a:p>
            <a:pPr indent="-274320" lvl="0" marL="274320" rtl="0" algn="l">
              <a:spcBef>
                <a:spcPts val="600"/>
              </a:spcBef>
              <a:spcAft>
                <a:spcPts val="0"/>
              </a:spcAft>
              <a:buSzPts val="1748"/>
              <a:buChar char="🞂"/>
            </a:pPr>
            <a:r>
              <a:rPr lang="tr-TR" sz="2300"/>
              <a:t>Böylece C++ dili 1983 yılında kullanıma sunulmuştur. </a:t>
            </a:r>
            <a:endParaRPr sz="2300"/>
          </a:p>
          <a:p>
            <a:pPr indent="-274320" lvl="0" marL="274320" rtl="0" algn="l">
              <a:spcBef>
                <a:spcPts val="600"/>
              </a:spcBef>
              <a:spcAft>
                <a:spcPts val="0"/>
              </a:spcAft>
              <a:buSzPts val="1748"/>
              <a:buChar char="🞂"/>
            </a:pPr>
            <a:r>
              <a:rPr lang="tr-TR" sz="2300"/>
              <a:t>C++ dili, C dilinin gücünü nesneye yönelik programlama kullanılarak organize etmek için geliştirilmiştir. </a:t>
            </a:r>
            <a:endParaRPr sz="2300"/>
          </a:p>
          <a:p>
            <a:pPr indent="-274320" lvl="0" marL="274320" rtl="0" algn="just">
              <a:spcBef>
                <a:spcPts val="600"/>
              </a:spcBef>
              <a:spcAft>
                <a:spcPts val="0"/>
              </a:spcAft>
              <a:buSzPts val="1748"/>
              <a:buChar char="🞂"/>
            </a:pPr>
            <a:r>
              <a:rPr lang="tr-TR" sz="2300"/>
              <a:t>C++ dilinde nesneye yönelik programlama metodu kullanılırken, C dilini üstün kılan hız ve taşınabilir olma özellikleri de korunmuştur.</a:t>
            </a:r>
            <a:endParaRPr/>
          </a:p>
        </p:txBody>
      </p:sp>
      <p:sp>
        <p:nvSpPr>
          <p:cNvPr id="315" name="Google Shape;315;p30"/>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31"/>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tr-TR"/>
              <a:t>Programlama Dillerinin Tarihçesi</a:t>
            </a:r>
            <a:endParaRPr/>
          </a:p>
        </p:txBody>
      </p:sp>
      <p:sp>
        <p:nvSpPr>
          <p:cNvPr id="321" name="Google Shape;321;p31"/>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tr-TR"/>
              <a:t>1990'ların öncesinde interaktif TV geleceğin teknolojisi olarak görülüyordu. </a:t>
            </a:r>
            <a:endParaRPr/>
          </a:p>
          <a:p>
            <a:pPr indent="-274320" lvl="0" marL="274320" rtl="0" algn="l">
              <a:spcBef>
                <a:spcPts val="600"/>
              </a:spcBef>
              <a:spcAft>
                <a:spcPts val="0"/>
              </a:spcAft>
              <a:buSzPts val="1976"/>
              <a:buChar char="🞂"/>
            </a:pPr>
            <a:r>
              <a:rPr lang="tr-TR"/>
              <a:t>SUN Microsystems interaktif TV'nin bütün makinelerde sorunsuz çalışma ve taşınabilirlik özelliğine ihtiyacı olduğuna karar verdi. </a:t>
            </a:r>
            <a:endParaRPr/>
          </a:p>
          <a:p>
            <a:pPr indent="-274320" lvl="0" marL="274320" rtl="0" algn="l">
              <a:spcBef>
                <a:spcPts val="600"/>
              </a:spcBef>
              <a:spcAft>
                <a:spcPts val="0"/>
              </a:spcAft>
              <a:buSzPts val="1976"/>
              <a:buChar char="🞂"/>
            </a:pPr>
            <a:r>
              <a:rPr lang="tr-TR"/>
              <a:t>1994'de Java bu ihtiyaç üzerine geliştirilmiştir. </a:t>
            </a:r>
            <a:endParaRPr/>
          </a:p>
          <a:p>
            <a:pPr indent="-274320" lvl="0" marL="274320" rtl="0" algn="l">
              <a:spcBef>
                <a:spcPts val="600"/>
              </a:spcBef>
              <a:spcAft>
                <a:spcPts val="0"/>
              </a:spcAft>
              <a:buSzPts val="1976"/>
              <a:buChar char="🞂"/>
            </a:pPr>
            <a:r>
              <a:rPr lang="tr-TR"/>
              <a:t>İnteraktif TV'nin başarısızlıkla sonuçlanmasından sonra, Java proje takımı giderek kullanımı artan ve popülerleşen Web üzerine yoğunlaştı. </a:t>
            </a:r>
            <a:endParaRPr/>
          </a:p>
          <a:p>
            <a:pPr indent="-274320" lvl="0" marL="274320" rtl="0" algn="l">
              <a:spcBef>
                <a:spcPts val="600"/>
              </a:spcBef>
              <a:spcAft>
                <a:spcPts val="0"/>
              </a:spcAft>
              <a:buSzPts val="1976"/>
              <a:buChar char="🞂"/>
            </a:pPr>
            <a:r>
              <a:rPr lang="tr-TR"/>
              <a:t>Bir yıl sonra Netscape kendi İnternet gezginini geliştirmek için Java'nın lisansını aldı. </a:t>
            </a:r>
            <a:endParaRPr/>
          </a:p>
          <a:p>
            <a:pPr indent="-274320" lvl="0" marL="274320" rtl="0" algn="l">
              <a:spcBef>
                <a:spcPts val="600"/>
              </a:spcBef>
              <a:spcAft>
                <a:spcPts val="0"/>
              </a:spcAft>
              <a:buSzPts val="1976"/>
              <a:buChar char="🞂"/>
            </a:pPr>
            <a:r>
              <a:rPr lang="tr-TR"/>
              <a:t>Bu tarihlerden itibaren birçok firma Java ile yazılmış programlarını duyurmaya başladılar ve Java birden bire çok kullanılan bir programlama dili haline geldi.</a:t>
            </a:r>
            <a:endParaRPr/>
          </a:p>
        </p:txBody>
      </p:sp>
      <p:sp>
        <p:nvSpPr>
          <p:cNvPr id="322" name="Google Shape;322;p31"/>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32"/>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tr-TR"/>
              <a:t>Programlama Dillerinin Tarihçesi</a:t>
            </a:r>
            <a:endParaRPr/>
          </a:p>
        </p:txBody>
      </p:sp>
      <p:sp>
        <p:nvSpPr>
          <p:cNvPr id="328" name="Google Shape;328;p32"/>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1976"/>
              <a:buChar char="🞂"/>
            </a:pPr>
            <a:r>
              <a:rPr lang="tr-TR"/>
              <a:t>Modern programlama dilleri arasında 1964'de geliştirilen BASIC de önemli bir yere sahiptir. </a:t>
            </a:r>
            <a:endParaRPr/>
          </a:p>
          <a:p>
            <a:pPr indent="-274320" lvl="0" marL="274320" rtl="0" algn="l">
              <a:lnSpc>
                <a:spcPct val="90000"/>
              </a:lnSpc>
              <a:spcBef>
                <a:spcPts val="600"/>
              </a:spcBef>
              <a:spcAft>
                <a:spcPts val="0"/>
              </a:spcAft>
              <a:buSzPts val="1976"/>
              <a:buChar char="🞂"/>
            </a:pPr>
            <a:r>
              <a:rPr lang="tr-TR"/>
              <a:t>Esas olarak bilgisayarla doğrudan ilgili olmayan alt düzeyli kullanıcılar için geliştirilmiş olan BASIC program komutlarının ardışık olarak icrası üzerine kurulmuş, değişken tanımlama, giriş-çıkış özellikleri oldukça basit olarak gerçekleştirilebilen ancak sınırlı bir programlama dilidir. </a:t>
            </a:r>
            <a:endParaRPr/>
          </a:p>
          <a:p>
            <a:pPr indent="-274320" lvl="0" marL="274320" rtl="0" algn="l">
              <a:lnSpc>
                <a:spcPct val="90000"/>
              </a:lnSpc>
              <a:spcBef>
                <a:spcPts val="600"/>
              </a:spcBef>
              <a:spcAft>
                <a:spcPts val="0"/>
              </a:spcAft>
              <a:buSzPts val="1976"/>
              <a:buChar char="🞂"/>
            </a:pPr>
            <a:r>
              <a:rPr lang="tr-TR"/>
              <a:t>BASIC dili üzerine inşa edilen Visual BASIC (VB) görselliğin ön plana çıkarıldığı bir programlama dilidir. </a:t>
            </a:r>
            <a:endParaRPr/>
          </a:p>
          <a:p>
            <a:pPr indent="-274320" lvl="0" marL="274320" rtl="0" algn="l">
              <a:lnSpc>
                <a:spcPct val="90000"/>
              </a:lnSpc>
              <a:spcBef>
                <a:spcPts val="600"/>
              </a:spcBef>
              <a:spcAft>
                <a:spcPts val="0"/>
              </a:spcAft>
              <a:buSzPts val="1976"/>
              <a:buChar char="🞂"/>
            </a:pPr>
            <a:r>
              <a:rPr lang="tr-TR"/>
              <a:t>En az sayıda kod yazılarak, menüler, sürgü çubukları ve iletişim kutuları hazırlanarak, Windows uygulamaları hazırlanması ve mevcut Windows uygulamalarına arayüz hazırlanabilmesi VB’in çok popüler bir dil olmasına yol açmıştır.</a:t>
            </a:r>
            <a:endParaRPr/>
          </a:p>
        </p:txBody>
      </p:sp>
      <p:sp>
        <p:nvSpPr>
          <p:cNvPr id="329" name="Google Shape;329;p32"/>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3"/>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tr-TR"/>
              <a:t>Programlama Dillerinin Tarihçesi</a:t>
            </a:r>
            <a:endParaRPr/>
          </a:p>
        </p:txBody>
      </p:sp>
      <p:sp>
        <p:nvSpPr>
          <p:cNvPr id="335" name="Google Shape;335;p33"/>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32"/>
              <a:buChar char="🞂"/>
            </a:pPr>
            <a:r>
              <a:rPr lang="tr-TR" sz="3200"/>
              <a:t>1987' de Larry Wall tarafından Unix işletim sistemindeki, metin eşleştirme özelliklerinin yetersizliğinin giderilmesi amacıyla geliştirilen Perl, çoğu zaman İnternet‘in tamiri için bir yapışkan bant olarak adlandırılır. </a:t>
            </a:r>
            <a:endParaRPr/>
          </a:p>
          <a:p>
            <a:pPr indent="-274320" lvl="0" marL="274320" rtl="0" algn="l">
              <a:spcBef>
                <a:spcPts val="600"/>
              </a:spcBef>
              <a:spcAft>
                <a:spcPts val="0"/>
              </a:spcAft>
              <a:buSzPts val="2432"/>
              <a:buChar char="🞂"/>
            </a:pPr>
            <a:r>
              <a:rPr lang="tr-TR" sz="3200"/>
              <a:t>Bu tabirin temel nedeni, sahip olduğu çok güçlü metin eşleştirme fonksiyonları nedeniyle  Perl'in Web arayüzlerinin ve program parçacıklarının uygunlaştırılmasında sıkça kullanılan bir motor olmasından kaynaklanmaktadır. </a:t>
            </a:r>
            <a:endParaRPr/>
          </a:p>
        </p:txBody>
      </p:sp>
      <p:sp>
        <p:nvSpPr>
          <p:cNvPr id="336" name="Google Shape;336;p33"/>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34"/>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tr-TR"/>
              <a:t>Programlama Dillerinin Tarihçesi</a:t>
            </a:r>
            <a:endParaRPr/>
          </a:p>
        </p:txBody>
      </p:sp>
      <p:sp>
        <p:nvSpPr>
          <p:cNvPr id="342" name="Google Shape;342;p34"/>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736"/>
              <a:buChar char="🞂"/>
            </a:pPr>
            <a:r>
              <a:rPr lang="tr-TR" sz="3600"/>
              <a:t>Programlama dilleri yıllardır geliştirilmekte olup, gelecekte de bu gelişim devam ede­cektir. </a:t>
            </a:r>
            <a:endParaRPr sz="3600"/>
          </a:p>
          <a:p>
            <a:pPr indent="-274320" lvl="0" marL="274320" rtl="0" algn="l">
              <a:spcBef>
                <a:spcPts val="600"/>
              </a:spcBef>
              <a:spcAft>
                <a:spcPts val="0"/>
              </a:spcAft>
              <a:buSzPts val="2736"/>
              <a:buChar char="🞂"/>
            </a:pPr>
            <a:r>
              <a:rPr lang="tr-TR" sz="3600"/>
              <a:t>Her geliştirilen dil belirli eksikleri gidermekle birlikte yeni boşluklar da oluşturacaktır. </a:t>
            </a:r>
            <a:endParaRPr sz="3600"/>
          </a:p>
          <a:p>
            <a:pPr indent="-274320" lvl="0" marL="274320" rtl="0" algn="l">
              <a:spcBef>
                <a:spcPts val="600"/>
              </a:spcBef>
              <a:spcAft>
                <a:spcPts val="0"/>
              </a:spcAft>
              <a:buSzPts val="2736"/>
              <a:buChar char="🞂"/>
            </a:pPr>
            <a:r>
              <a:rPr lang="tr-TR" sz="3600"/>
              <a:t>Bu nedenle programlama dilleri ve bu dillerin gelişimi Bilgisayar Mühendisliğinin en dinamik konu başlıklarından biri olmaya devam edecektir.</a:t>
            </a:r>
            <a:endParaRPr sz="3600"/>
          </a:p>
        </p:txBody>
      </p:sp>
      <p:sp>
        <p:nvSpPr>
          <p:cNvPr id="343" name="Google Shape;343;p34"/>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35"/>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tr-TR"/>
              <a:t>3.2. Programlama Dillerinin Sınıflandırılması</a:t>
            </a:r>
            <a:endParaRPr/>
          </a:p>
        </p:txBody>
      </p:sp>
      <p:sp>
        <p:nvSpPr>
          <p:cNvPr id="349" name="Google Shape;349;p35"/>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tr-TR"/>
              <a:t>Genel sınıflandırma</a:t>
            </a:r>
            <a:endParaRPr/>
          </a:p>
          <a:p>
            <a:pPr indent="-274319" lvl="1" marL="548640" rtl="0" algn="l">
              <a:spcBef>
                <a:spcPts val="500"/>
              </a:spcBef>
              <a:spcAft>
                <a:spcPts val="0"/>
              </a:spcAft>
              <a:buSzPts val="2432"/>
              <a:buChar char="🞂"/>
            </a:pPr>
            <a:r>
              <a:rPr lang="tr-TR" sz="3200"/>
              <a:t>Temel (Imperative) Programlama Dilleri</a:t>
            </a:r>
            <a:endParaRPr sz="3200"/>
          </a:p>
          <a:p>
            <a:pPr indent="-228600" lvl="2" marL="822960" rtl="0" algn="l">
              <a:spcBef>
                <a:spcPts val="500"/>
              </a:spcBef>
              <a:spcAft>
                <a:spcPts val="0"/>
              </a:spcAft>
              <a:buSzPts val="2128"/>
              <a:buChar char="🞂"/>
            </a:pPr>
            <a:r>
              <a:rPr lang="tr-TR" sz="2800"/>
              <a:t>Fortran, C, Cobol, Basic, Pascal</a:t>
            </a:r>
            <a:endParaRPr sz="2800"/>
          </a:p>
          <a:p>
            <a:pPr indent="-274319" lvl="1" marL="548640" rtl="0" algn="l">
              <a:spcBef>
                <a:spcPts val="500"/>
              </a:spcBef>
              <a:spcAft>
                <a:spcPts val="0"/>
              </a:spcAft>
              <a:buSzPts val="2432"/>
              <a:buChar char="🞂"/>
            </a:pPr>
            <a:r>
              <a:rPr lang="tr-TR" sz="3200"/>
              <a:t>Veriye Yönelik (Data Oriented) Programlama Dilleri</a:t>
            </a:r>
            <a:endParaRPr sz="3200"/>
          </a:p>
          <a:p>
            <a:pPr indent="-228600" lvl="2" marL="822960" rtl="0" algn="l">
              <a:spcBef>
                <a:spcPts val="500"/>
              </a:spcBef>
              <a:spcAft>
                <a:spcPts val="0"/>
              </a:spcAft>
              <a:buSzPts val="2128"/>
              <a:buChar char="🞂"/>
            </a:pPr>
            <a:r>
              <a:rPr lang="tr-TR" sz="2800"/>
              <a:t>Lisp, Apl, Snobol, Icon</a:t>
            </a:r>
            <a:endParaRPr sz="2800"/>
          </a:p>
          <a:p>
            <a:pPr indent="-274319" lvl="1" marL="548640" rtl="0" algn="l">
              <a:spcBef>
                <a:spcPts val="500"/>
              </a:spcBef>
              <a:spcAft>
                <a:spcPts val="0"/>
              </a:spcAft>
              <a:buSzPts val="2432"/>
              <a:buChar char="🞂"/>
            </a:pPr>
            <a:r>
              <a:rPr lang="tr-TR" sz="3200"/>
              <a:t>Nesneye Yönelik (Object Oriented ) Programlama Dilleri</a:t>
            </a:r>
            <a:endParaRPr sz="3200"/>
          </a:p>
          <a:p>
            <a:pPr indent="-228600" lvl="2" marL="822960" rtl="0" algn="l">
              <a:spcBef>
                <a:spcPts val="500"/>
              </a:spcBef>
              <a:spcAft>
                <a:spcPts val="0"/>
              </a:spcAft>
              <a:buSzPts val="2128"/>
              <a:buChar char="🞂"/>
            </a:pPr>
            <a:r>
              <a:rPr lang="tr-TR" sz="2800"/>
              <a:t>Simula, C++, Ada 95, Java, VisualBasic (VB)</a:t>
            </a:r>
            <a:endParaRPr sz="2800"/>
          </a:p>
          <a:p>
            <a:pPr indent="-148844" lvl="0" marL="274320" rtl="0" algn="l">
              <a:spcBef>
                <a:spcPts val="600"/>
              </a:spcBef>
              <a:spcAft>
                <a:spcPts val="0"/>
              </a:spcAft>
              <a:buSzPts val="1976"/>
              <a:buNone/>
            </a:pPr>
            <a:r>
              <a:t/>
            </a:r>
            <a:endParaRPr/>
          </a:p>
        </p:txBody>
      </p:sp>
      <p:sp>
        <p:nvSpPr>
          <p:cNvPr id="350" name="Google Shape;350;p35"/>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36"/>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t/>
            </a:r>
            <a:endParaRPr/>
          </a:p>
        </p:txBody>
      </p:sp>
      <p:sp>
        <p:nvSpPr>
          <p:cNvPr id="356" name="Google Shape;356;p36"/>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2432"/>
              <a:buChar char="🞂"/>
            </a:pPr>
            <a:r>
              <a:rPr lang="tr-TR" sz="3200"/>
              <a:t>Uygulama alanlarına göre sınıflandırma</a:t>
            </a:r>
            <a:endParaRPr sz="3200"/>
          </a:p>
          <a:p>
            <a:pPr indent="-274320" lvl="0" marL="274320" rtl="0" algn="l">
              <a:lnSpc>
                <a:spcPct val="90000"/>
              </a:lnSpc>
              <a:spcBef>
                <a:spcPts val="600"/>
              </a:spcBef>
              <a:spcAft>
                <a:spcPts val="0"/>
              </a:spcAft>
              <a:buSzPts val="1976"/>
              <a:buChar char="🞂"/>
            </a:pPr>
            <a:r>
              <a:rPr lang="tr-TR"/>
              <a:t>Bilimsel ve mühendislik dilleri</a:t>
            </a:r>
            <a:endParaRPr/>
          </a:p>
          <a:p>
            <a:pPr indent="-274320" lvl="1" marL="548640" rtl="0" algn="l">
              <a:lnSpc>
                <a:spcPct val="90000"/>
              </a:lnSpc>
              <a:spcBef>
                <a:spcPts val="500"/>
              </a:spcBef>
              <a:spcAft>
                <a:spcPts val="0"/>
              </a:spcAft>
              <a:buSzPts val="1748"/>
              <a:buChar char="🞂"/>
            </a:pPr>
            <a:r>
              <a:rPr lang="tr-TR"/>
              <a:t>Fortran, C, Pascal</a:t>
            </a:r>
            <a:endParaRPr/>
          </a:p>
          <a:p>
            <a:pPr indent="-274320" lvl="0" marL="274320" rtl="0" algn="l">
              <a:lnSpc>
                <a:spcPct val="90000"/>
              </a:lnSpc>
              <a:spcBef>
                <a:spcPts val="600"/>
              </a:spcBef>
              <a:spcAft>
                <a:spcPts val="0"/>
              </a:spcAft>
              <a:buSzPts val="1976"/>
              <a:buChar char="🞂"/>
            </a:pPr>
            <a:r>
              <a:rPr lang="tr-TR"/>
              <a:t>Sistem programlama dilleri</a:t>
            </a:r>
            <a:endParaRPr/>
          </a:p>
          <a:p>
            <a:pPr indent="-274320" lvl="1" marL="548640" rtl="0" algn="l">
              <a:lnSpc>
                <a:spcPct val="90000"/>
              </a:lnSpc>
              <a:spcBef>
                <a:spcPts val="500"/>
              </a:spcBef>
              <a:spcAft>
                <a:spcPts val="0"/>
              </a:spcAft>
              <a:buSzPts val="1748"/>
              <a:buChar char="🞂"/>
            </a:pPr>
            <a:r>
              <a:rPr lang="tr-TR"/>
              <a:t>C, Assembler</a:t>
            </a:r>
            <a:endParaRPr/>
          </a:p>
          <a:p>
            <a:pPr indent="-274320" lvl="0" marL="274320" rtl="0" algn="l">
              <a:lnSpc>
                <a:spcPct val="90000"/>
              </a:lnSpc>
              <a:spcBef>
                <a:spcPts val="600"/>
              </a:spcBef>
              <a:spcAft>
                <a:spcPts val="0"/>
              </a:spcAft>
              <a:buSzPts val="1976"/>
              <a:buChar char="🞂"/>
            </a:pPr>
            <a:r>
              <a:rPr lang="tr-TR"/>
              <a:t>Veri tabanı dilleri</a:t>
            </a:r>
            <a:endParaRPr/>
          </a:p>
          <a:p>
            <a:pPr indent="-274320" lvl="1" marL="548640" rtl="0" algn="l">
              <a:lnSpc>
                <a:spcPct val="90000"/>
              </a:lnSpc>
              <a:spcBef>
                <a:spcPts val="500"/>
              </a:spcBef>
              <a:spcAft>
                <a:spcPts val="0"/>
              </a:spcAft>
              <a:buSzPts val="1748"/>
              <a:buChar char="🞂"/>
            </a:pPr>
            <a:r>
              <a:rPr lang="tr-TR"/>
              <a:t>Dbase, Clipper</a:t>
            </a:r>
            <a:endParaRPr/>
          </a:p>
          <a:p>
            <a:pPr indent="-274320" lvl="0" marL="274320" rtl="0" algn="l">
              <a:lnSpc>
                <a:spcPct val="90000"/>
              </a:lnSpc>
              <a:spcBef>
                <a:spcPts val="600"/>
              </a:spcBef>
              <a:spcAft>
                <a:spcPts val="0"/>
              </a:spcAft>
              <a:buSzPts val="1976"/>
              <a:buChar char="🞂"/>
            </a:pPr>
            <a:r>
              <a:rPr lang="tr-TR"/>
              <a:t>Yapay zeka dilleri</a:t>
            </a:r>
            <a:endParaRPr/>
          </a:p>
          <a:p>
            <a:pPr indent="-274320" lvl="1" marL="548640" rtl="0" algn="l">
              <a:lnSpc>
                <a:spcPct val="90000"/>
              </a:lnSpc>
              <a:spcBef>
                <a:spcPts val="500"/>
              </a:spcBef>
              <a:spcAft>
                <a:spcPts val="0"/>
              </a:spcAft>
              <a:buSzPts val="1748"/>
              <a:buChar char="🞂"/>
            </a:pPr>
            <a:r>
              <a:rPr lang="tr-TR"/>
              <a:t>Prolog, LISP</a:t>
            </a:r>
            <a:endParaRPr/>
          </a:p>
          <a:p>
            <a:pPr indent="-274320" lvl="0" marL="274320" rtl="0" algn="l">
              <a:lnSpc>
                <a:spcPct val="90000"/>
              </a:lnSpc>
              <a:spcBef>
                <a:spcPts val="600"/>
              </a:spcBef>
              <a:spcAft>
                <a:spcPts val="0"/>
              </a:spcAft>
              <a:buSzPts val="1976"/>
              <a:buChar char="🞂"/>
            </a:pPr>
            <a:r>
              <a:rPr lang="tr-TR"/>
              <a:t>Genel amaçlı programlama dilleri</a:t>
            </a:r>
            <a:endParaRPr/>
          </a:p>
          <a:p>
            <a:pPr indent="-274320" lvl="1" marL="548640" rtl="0" algn="l">
              <a:lnSpc>
                <a:spcPct val="90000"/>
              </a:lnSpc>
              <a:spcBef>
                <a:spcPts val="500"/>
              </a:spcBef>
              <a:spcAft>
                <a:spcPts val="0"/>
              </a:spcAft>
              <a:buSzPts val="1748"/>
              <a:buChar char="🞂"/>
            </a:pPr>
            <a:r>
              <a:rPr lang="tr-TR"/>
              <a:t>C, Pascal, Basic</a:t>
            </a:r>
            <a:endParaRPr/>
          </a:p>
          <a:p>
            <a:pPr indent="-148844" lvl="0" marL="274320" rtl="0" algn="l">
              <a:lnSpc>
                <a:spcPct val="90000"/>
              </a:lnSpc>
              <a:spcBef>
                <a:spcPts val="600"/>
              </a:spcBef>
              <a:spcAft>
                <a:spcPts val="0"/>
              </a:spcAft>
              <a:buSzPts val="1976"/>
              <a:buNone/>
            </a:pPr>
            <a:r>
              <a:t/>
            </a:r>
            <a:endParaRPr/>
          </a:p>
        </p:txBody>
      </p:sp>
      <p:sp>
        <p:nvSpPr>
          <p:cNvPr id="357" name="Google Shape;357;p36"/>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37"/>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t/>
            </a:r>
            <a:endParaRPr/>
          </a:p>
        </p:txBody>
      </p:sp>
      <p:sp>
        <p:nvSpPr>
          <p:cNvPr id="363" name="Google Shape;363;p37"/>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tr-TR"/>
              <a:t>Seviyelerine göre sınıflandırma</a:t>
            </a:r>
            <a:endParaRPr/>
          </a:p>
          <a:p>
            <a:pPr indent="-274320" lvl="0" marL="274320" rtl="0" algn="l">
              <a:spcBef>
                <a:spcPts val="600"/>
              </a:spcBef>
              <a:spcAft>
                <a:spcPts val="0"/>
              </a:spcAft>
              <a:buSzPts val="1824"/>
              <a:buChar char="🞂"/>
            </a:pPr>
            <a:r>
              <a:rPr lang="tr-TR" sz="2400"/>
              <a:t>Bir programlama dili konuştuğumuz doğal dile ne kadar yakın ise o kadar </a:t>
            </a:r>
            <a:r>
              <a:rPr lang="tr-TR" sz="2400">
                <a:solidFill>
                  <a:srgbClr val="FF0000"/>
                </a:solidFill>
              </a:rPr>
              <a:t>yüksek seviyeli</a:t>
            </a:r>
            <a:r>
              <a:rPr lang="tr-TR" sz="2400"/>
              <a:t> dil, makine diline ne kadar yakın ise o kadar </a:t>
            </a:r>
            <a:r>
              <a:rPr lang="tr-TR" sz="2400">
                <a:solidFill>
                  <a:srgbClr val="FF0000"/>
                </a:solidFill>
              </a:rPr>
              <a:t>düşük seviyeli </a:t>
            </a:r>
            <a:r>
              <a:rPr lang="tr-TR" sz="2400"/>
              <a:t>dil olarak sınıflandırılır. </a:t>
            </a:r>
            <a:endParaRPr sz="2400"/>
          </a:p>
          <a:p>
            <a:pPr indent="-158496" lvl="0" marL="274320" rtl="0" algn="l">
              <a:spcBef>
                <a:spcPts val="600"/>
              </a:spcBef>
              <a:spcAft>
                <a:spcPts val="0"/>
              </a:spcAft>
              <a:buSzPts val="1824"/>
              <a:buNone/>
            </a:pPr>
            <a:r>
              <a:t/>
            </a:r>
            <a:endParaRPr sz="2400"/>
          </a:p>
          <a:p>
            <a:pPr indent="-274320" lvl="0" marL="274320" rtl="0" algn="l">
              <a:lnSpc>
                <a:spcPct val="70000"/>
              </a:lnSpc>
              <a:spcBef>
                <a:spcPts val="600"/>
              </a:spcBef>
              <a:spcAft>
                <a:spcPts val="0"/>
              </a:spcAft>
              <a:buSzPts val="2128"/>
              <a:buChar char="🞂"/>
            </a:pPr>
            <a:r>
              <a:rPr lang="tr-TR" sz="2800"/>
              <a:t>Düşük seviyeli: Makine Dili, Assembly</a:t>
            </a:r>
            <a:endParaRPr/>
          </a:p>
          <a:p>
            <a:pPr indent="-274319" lvl="1" marL="548640" rtl="0" algn="l">
              <a:lnSpc>
                <a:spcPct val="70000"/>
              </a:lnSpc>
              <a:spcBef>
                <a:spcPts val="500"/>
              </a:spcBef>
              <a:spcAft>
                <a:spcPts val="0"/>
              </a:spcAft>
              <a:buSzPts val="1824"/>
              <a:buChar char="🞂"/>
            </a:pPr>
            <a:r>
              <a:rPr lang="tr-TR" sz="2400"/>
              <a:t>Bilgisayar donanımına direkt erişim, tam hakimiyet</a:t>
            </a:r>
            <a:endParaRPr/>
          </a:p>
          <a:p>
            <a:pPr indent="-274320" lvl="0" marL="274320" rtl="0" algn="l">
              <a:lnSpc>
                <a:spcPct val="70000"/>
              </a:lnSpc>
              <a:spcBef>
                <a:spcPts val="600"/>
              </a:spcBef>
              <a:spcAft>
                <a:spcPts val="0"/>
              </a:spcAft>
              <a:buSzPts val="2128"/>
              <a:buChar char="🞂"/>
            </a:pPr>
            <a:r>
              <a:rPr lang="tr-TR" sz="2800"/>
              <a:t>Orta seviyeli: C, C++</a:t>
            </a:r>
            <a:endParaRPr/>
          </a:p>
          <a:p>
            <a:pPr indent="-274319" lvl="1" marL="548640" rtl="0" algn="l">
              <a:lnSpc>
                <a:spcPct val="70000"/>
              </a:lnSpc>
              <a:spcBef>
                <a:spcPts val="500"/>
              </a:spcBef>
              <a:spcAft>
                <a:spcPts val="0"/>
              </a:spcAft>
              <a:buSzPts val="1824"/>
              <a:buChar char="🞂"/>
            </a:pPr>
            <a:r>
              <a:rPr lang="tr-TR" sz="2400"/>
              <a:t>Belleğe tam erişim, kısa ve anlaşılır program kodu</a:t>
            </a:r>
            <a:endParaRPr/>
          </a:p>
          <a:p>
            <a:pPr indent="-274320" lvl="0" marL="274320" rtl="0" algn="l">
              <a:lnSpc>
                <a:spcPct val="70000"/>
              </a:lnSpc>
              <a:spcBef>
                <a:spcPts val="600"/>
              </a:spcBef>
              <a:spcAft>
                <a:spcPts val="0"/>
              </a:spcAft>
              <a:buSzPts val="2128"/>
              <a:buChar char="🞂"/>
            </a:pPr>
            <a:r>
              <a:rPr lang="tr-TR" sz="2800"/>
              <a:t>Yüksek seviyeli: Fortran, Visual Basic, Pascal, Cobol, C#, Python</a:t>
            </a:r>
            <a:endParaRPr sz="2800"/>
          </a:p>
          <a:p>
            <a:pPr indent="-274319" lvl="1" marL="548640" rtl="0" algn="l">
              <a:lnSpc>
                <a:spcPct val="70000"/>
              </a:lnSpc>
              <a:spcBef>
                <a:spcPts val="500"/>
              </a:spcBef>
              <a:spcAft>
                <a:spcPts val="0"/>
              </a:spcAft>
              <a:buSzPts val="1824"/>
              <a:buChar char="🞂"/>
            </a:pPr>
            <a:r>
              <a:rPr lang="tr-TR" sz="2400"/>
              <a:t>Veritabanına kolay erişim, hazır modüller sayesinde kolay programlama</a:t>
            </a:r>
            <a:endParaRPr/>
          </a:p>
          <a:p>
            <a:pPr indent="-274320" lvl="0" marL="274320" rtl="0" algn="l">
              <a:lnSpc>
                <a:spcPct val="70000"/>
              </a:lnSpc>
              <a:spcBef>
                <a:spcPts val="600"/>
              </a:spcBef>
              <a:spcAft>
                <a:spcPts val="0"/>
              </a:spcAft>
              <a:buSzPts val="2280"/>
              <a:buChar char="🞂"/>
            </a:pPr>
            <a:r>
              <a:rPr lang="tr-TR" sz="3000"/>
              <a:t>Çok Yüksek seviyeli: Dbase, Clipper, Paradox,MS Access</a:t>
            </a:r>
            <a:endParaRPr/>
          </a:p>
        </p:txBody>
      </p:sp>
      <p:sp>
        <p:nvSpPr>
          <p:cNvPr id="364" name="Google Shape;364;p37"/>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38"/>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tr-TR"/>
              <a:t>3.3. Nesneye Yönelik Programlama Kavramı</a:t>
            </a:r>
            <a:endParaRPr/>
          </a:p>
        </p:txBody>
      </p:sp>
      <p:sp>
        <p:nvSpPr>
          <p:cNvPr id="370" name="Google Shape;370;p38"/>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32"/>
              <a:buChar char="🞂"/>
            </a:pPr>
            <a:r>
              <a:rPr lang="tr-TR" sz="3200"/>
              <a:t>Nesneye yönelik programlama nesne kavramına dayanmaktadır. </a:t>
            </a:r>
            <a:endParaRPr sz="3200"/>
          </a:p>
          <a:p>
            <a:pPr indent="-274320" lvl="0" marL="274320" rtl="0" algn="l">
              <a:spcBef>
                <a:spcPts val="600"/>
              </a:spcBef>
              <a:spcAft>
                <a:spcPts val="0"/>
              </a:spcAft>
              <a:buSzPts val="2432"/>
              <a:buChar char="🞂"/>
            </a:pPr>
            <a:r>
              <a:rPr lang="tr-TR" sz="3200"/>
              <a:t>Burada "nesne" ger­çek dünyada var olan veya programcı tarafından yaratılmış mantıksal bir varlıktır. </a:t>
            </a:r>
            <a:endParaRPr sz="3200"/>
          </a:p>
          <a:p>
            <a:pPr indent="-274320" lvl="0" marL="274320" rtl="0" algn="l">
              <a:spcBef>
                <a:spcPts val="600"/>
              </a:spcBef>
              <a:spcAft>
                <a:spcPts val="0"/>
              </a:spcAft>
              <a:buSzPts val="2432"/>
              <a:buChar char="🞂"/>
            </a:pPr>
            <a:r>
              <a:rPr lang="tr-TR" sz="3200"/>
              <a:t>Nes­ne, kendisini tanımlayan veriler ve bu veriler üzerinde yapılacak tüm işlemler ile bir bütün olarak düşünülür. </a:t>
            </a:r>
            <a:endParaRPr sz="3200"/>
          </a:p>
          <a:p>
            <a:pPr indent="-274320" lvl="0" marL="274320" rtl="0" algn="l">
              <a:spcBef>
                <a:spcPts val="600"/>
              </a:spcBef>
              <a:spcAft>
                <a:spcPts val="0"/>
              </a:spcAft>
              <a:buSzPts val="2432"/>
              <a:buChar char="🞂"/>
            </a:pPr>
            <a:r>
              <a:rPr lang="tr-TR" sz="3200"/>
              <a:t>Aynı gruptan nesnelere genel bir isim verilip yeni bir veri türü yaratılmaktadır. </a:t>
            </a:r>
            <a:endParaRPr sz="3200"/>
          </a:p>
          <a:p>
            <a:pPr indent="-274320" lvl="0" marL="274320" rtl="0" algn="l">
              <a:spcBef>
                <a:spcPts val="600"/>
              </a:spcBef>
              <a:spcAft>
                <a:spcPts val="0"/>
              </a:spcAft>
              <a:buSzPts val="2432"/>
              <a:buChar char="🞂"/>
            </a:pPr>
            <a:r>
              <a:rPr lang="tr-TR" sz="3200"/>
              <a:t>Bir genelleme olan bu yapı "sınıf' olarak adlandırılır. </a:t>
            </a:r>
            <a:endParaRPr/>
          </a:p>
        </p:txBody>
      </p:sp>
      <p:sp>
        <p:nvSpPr>
          <p:cNvPr id="371" name="Google Shape;371;p38"/>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39"/>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t/>
            </a:r>
            <a:endParaRPr/>
          </a:p>
        </p:txBody>
      </p:sp>
      <p:sp>
        <p:nvSpPr>
          <p:cNvPr id="377" name="Google Shape;377;p39"/>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tr-TR"/>
              <a:t>Nesneye yönelik programlamanın 60'lı yıllarda geliştirilen Simula dili ile başladığı kabul edilmektedir.</a:t>
            </a:r>
            <a:endParaRPr/>
          </a:p>
          <a:p>
            <a:pPr indent="-274320" lvl="0" marL="274320" rtl="0" algn="l">
              <a:spcBef>
                <a:spcPts val="600"/>
              </a:spcBef>
              <a:spcAft>
                <a:spcPts val="0"/>
              </a:spcAft>
              <a:buSzPts val="1976"/>
              <a:buChar char="🞂"/>
            </a:pPr>
            <a:r>
              <a:rPr lang="tr-TR"/>
              <a:t>Nesneye yönelik programlama üç temel yapı üzerine oturmaktadır.</a:t>
            </a:r>
            <a:endParaRPr/>
          </a:p>
          <a:p>
            <a:pPr indent="-148844" lvl="0" marL="274320" rtl="0" algn="l">
              <a:spcBef>
                <a:spcPts val="600"/>
              </a:spcBef>
              <a:spcAft>
                <a:spcPts val="0"/>
              </a:spcAft>
              <a:buSzPts val="1976"/>
              <a:buNone/>
            </a:pPr>
            <a:r>
              <a:t/>
            </a:r>
            <a:endParaRPr/>
          </a:p>
          <a:p>
            <a:pPr indent="-274320" lvl="0" marL="274320" rtl="0" algn="l">
              <a:spcBef>
                <a:spcPts val="600"/>
              </a:spcBef>
              <a:spcAft>
                <a:spcPts val="0"/>
              </a:spcAft>
              <a:buSzPts val="1976"/>
              <a:buChar char="🞂"/>
            </a:pPr>
            <a:r>
              <a:rPr lang="tr-TR"/>
              <a:t>Veri soyutlama (Data abstraction): Veri soyutlama kullanıcının yeni veri türlerini modelleyen sınıflar yaratmasıdır.</a:t>
            </a:r>
            <a:endParaRPr/>
          </a:p>
          <a:p>
            <a:pPr indent="-274320" lvl="0" marL="274320" rtl="0" algn="l">
              <a:spcBef>
                <a:spcPts val="600"/>
              </a:spcBef>
              <a:spcAft>
                <a:spcPts val="0"/>
              </a:spcAft>
              <a:buSzPts val="1976"/>
              <a:buChar char="🞂"/>
            </a:pPr>
            <a:r>
              <a:rPr lang="tr-TR"/>
              <a:t>Kalıtım (Inheritance)-. Kalıtım, yaratılan bu sınıfların genişletilerek veya özelleştirilerek yeni sınıflar türetilmesidir.</a:t>
            </a:r>
            <a:endParaRPr/>
          </a:p>
          <a:p>
            <a:pPr indent="-274320" lvl="0" marL="274320" rtl="0" algn="l">
              <a:spcBef>
                <a:spcPts val="600"/>
              </a:spcBef>
              <a:spcAft>
                <a:spcPts val="0"/>
              </a:spcAft>
              <a:buSzPts val="1976"/>
              <a:buChar char="🞂"/>
            </a:pPr>
            <a:r>
              <a:rPr lang="tr-TR"/>
              <a:t>Çok biçimlilik (Polymorphism): Aynı isimdeki işlemlerin değişik nesne sınıfları için farklı algılanmasıdır.</a:t>
            </a:r>
            <a:endParaRPr/>
          </a:p>
          <a:p>
            <a:pPr indent="-148844" lvl="0" marL="274320" rtl="0" algn="l">
              <a:spcBef>
                <a:spcPts val="600"/>
              </a:spcBef>
              <a:spcAft>
                <a:spcPts val="0"/>
              </a:spcAft>
              <a:buSzPts val="1976"/>
              <a:buNone/>
            </a:pPr>
            <a:r>
              <a:t/>
            </a:r>
            <a:endParaRPr/>
          </a:p>
        </p:txBody>
      </p:sp>
      <p:sp>
        <p:nvSpPr>
          <p:cNvPr id="378" name="Google Shape;378;p39"/>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4"/>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tr-TR"/>
              <a:t>1.1.Gereksinim analizi</a:t>
            </a:r>
            <a:endParaRPr/>
          </a:p>
        </p:txBody>
      </p:sp>
      <p:sp>
        <p:nvSpPr>
          <p:cNvPr id="132" name="Google Shape;132;p4"/>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736"/>
              <a:buChar char="🞂"/>
            </a:pPr>
            <a:r>
              <a:rPr lang="tr-TR" sz="3600"/>
              <a:t>Kullanıcı gereksinimlerinin tasarlanacak ve geliştirilecek yazılım sistemi tarafından </a:t>
            </a:r>
            <a:r>
              <a:rPr lang="tr-TR" sz="3600">
                <a:solidFill>
                  <a:srgbClr val="FF0000"/>
                </a:solidFill>
              </a:rPr>
              <a:t>eksiksiz</a:t>
            </a:r>
            <a:r>
              <a:rPr lang="tr-TR" sz="3600"/>
              <a:t> bir biçimde karşılanması beklenir.</a:t>
            </a:r>
            <a:endParaRPr/>
          </a:p>
          <a:p>
            <a:pPr indent="-274320" lvl="0" marL="274320" rtl="0" algn="l">
              <a:spcBef>
                <a:spcPts val="600"/>
              </a:spcBef>
              <a:spcAft>
                <a:spcPts val="0"/>
              </a:spcAft>
              <a:buSzPts val="2736"/>
              <a:buChar char="🞂"/>
            </a:pPr>
            <a:r>
              <a:rPr lang="tr-TR" sz="3600"/>
              <a:t>Gereksinimlerin açıkça ortaya koyulabilmesi için kullanıcı grubu tarafından uygun bir formda </a:t>
            </a:r>
            <a:r>
              <a:rPr lang="tr-TR" sz="3600">
                <a:solidFill>
                  <a:srgbClr val="FF0000"/>
                </a:solidFill>
              </a:rPr>
              <a:t>net</a:t>
            </a:r>
            <a:r>
              <a:rPr lang="tr-TR" sz="3600"/>
              <a:t> bir biçimde bir </a:t>
            </a:r>
            <a:r>
              <a:rPr lang="tr-TR" sz="3600">
                <a:solidFill>
                  <a:srgbClr val="FF0000"/>
                </a:solidFill>
              </a:rPr>
              <a:t>metin</a:t>
            </a:r>
            <a:r>
              <a:rPr lang="tr-TR" sz="3600"/>
              <a:t> haline getirilmelidir.</a:t>
            </a:r>
            <a:endParaRPr/>
          </a:p>
          <a:p>
            <a:pPr indent="-274320" lvl="0" marL="274320" rtl="0" algn="l">
              <a:spcBef>
                <a:spcPts val="600"/>
              </a:spcBef>
              <a:spcAft>
                <a:spcPts val="0"/>
              </a:spcAft>
              <a:buSzPts val="2736"/>
              <a:buChar char="🞂"/>
            </a:pPr>
            <a:r>
              <a:rPr lang="tr-TR" sz="3600"/>
              <a:t>Bu aşamanın verimli geçebilmesi için kullanıcı ve geliştiricilerin </a:t>
            </a:r>
            <a:r>
              <a:rPr lang="tr-TR" sz="3600">
                <a:solidFill>
                  <a:srgbClr val="FF0000"/>
                </a:solidFill>
              </a:rPr>
              <a:t>ortak</a:t>
            </a:r>
            <a:r>
              <a:rPr lang="tr-TR" sz="3600"/>
              <a:t> bir çalışma yapması uygun olacaktır</a:t>
            </a:r>
            <a:endParaRPr sz="3600"/>
          </a:p>
        </p:txBody>
      </p:sp>
      <p:sp>
        <p:nvSpPr>
          <p:cNvPr id="133" name="Google Shape;133;p4"/>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0"/>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t/>
            </a:r>
            <a:endParaRPr/>
          </a:p>
        </p:txBody>
      </p:sp>
      <p:sp>
        <p:nvSpPr>
          <p:cNvPr id="384" name="Google Shape;384;p40"/>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32"/>
              <a:buChar char="🞂"/>
            </a:pPr>
            <a:r>
              <a:rPr lang="tr-TR" sz="3200"/>
              <a:t>Visual Basic</a:t>
            </a:r>
            <a:endParaRPr/>
          </a:p>
          <a:p>
            <a:pPr indent="-274320" lvl="0" marL="274320" rtl="0" algn="l">
              <a:spcBef>
                <a:spcPts val="600"/>
              </a:spcBef>
              <a:spcAft>
                <a:spcPts val="0"/>
              </a:spcAft>
              <a:buSzPts val="2432"/>
              <a:buChar char="🞂"/>
            </a:pPr>
            <a:r>
              <a:rPr lang="tr-TR" sz="3200"/>
              <a:t>Basic tabanlı bir dil olup öğrenilmesi kolay, kullanım alanı geniş bir dildir. </a:t>
            </a:r>
            <a:endParaRPr sz="3200"/>
          </a:p>
          <a:p>
            <a:pPr indent="-274320" lvl="0" marL="274320" rtl="0" algn="l">
              <a:spcBef>
                <a:spcPts val="600"/>
              </a:spcBef>
              <a:spcAft>
                <a:spcPts val="0"/>
              </a:spcAft>
              <a:buSzPts val="2432"/>
              <a:buChar char="🞂"/>
            </a:pPr>
            <a:r>
              <a:rPr lang="tr-TR" sz="3200"/>
              <a:t>Özellikle görsel uygulamalarda projenin arabiriminin hızlı yazılmasını sağladığı için genelde kullanıcı arabirimi tasarımlarında kullanılır. </a:t>
            </a:r>
            <a:endParaRPr sz="3200"/>
          </a:p>
          <a:p>
            <a:pPr indent="-274320" lvl="0" marL="274320" rtl="0" algn="l">
              <a:spcBef>
                <a:spcPts val="600"/>
              </a:spcBef>
              <a:spcAft>
                <a:spcPts val="0"/>
              </a:spcAft>
              <a:buSzPts val="2432"/>
              <a:buChar char="🞂"/>
            </a:pPr>
            <a:r>
              <a:rPr lang="tr-TR" sz="3200"/>
              <a:t>Kapsamlı veya çok kullanıcılı uygulamalarda kullanılmaz. </a:t>
            </a:r>
            <a:endParaRPr sz="3200"/>
          </a:p>
          <a:p>
            <a:pPr indent="-274320" lvl="0" marL="274320" rtl="0" algn="l">
              <a:spcBef>
                <a:spcPts val="600"/>
              </a:spcBef>
              <a:spcAft>
                <a:spcPts val="0"/>
              </a:spcAft>
              <a:buSzPts val="2432"/>
              <a:buChar char="🞂"/>
            </a:pPr>
            <a:r>
              <a:rPr lang="tr-TR" sz="3200"/>
              <a:t>Kullanıcı sayısı az olan veya kısa sürede bitmesi gereken küçük ölçekli projelerde tercih edilen bir programlama aracıdır. </a:t>
            </a:r>
            <a:endParaRPr/>
          </a:p>
        </p:txBody>
      </p:sp>
      <p:sp>
        <p:nvSpPr>
          <p:cNvPr id="385" name="Google Shape;385;p40"/>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9" name="Shape 389"/>
        <p:cNvGrpSpPr/>
        <p:nvPr/>
      </p:nvGrpSpPr>
      <p:grpSpPr>
        <a:xfrm>
          <a:off x="0" y="0"/>
          <a:ext cx="0" cy="0"/>
          <a:chOff x="0" y="0"/>
          <a:chExt cx="0" cy="0"/>
        </a:xfrm>
      </p:grpSpPr>
      <p:sp>
        <p:nvSpPr>
          <p:cNvPr id="390" name="Google Shape;390;p41"/>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t/>
            </a:r>
            <a:endParaRPr/>
          </a:p>
        </p:txBody>
      </p:sp>
      <p:sp>
        <p:nvSpPr>
          <p:cNvPr id="391" name="Google Shape;391;p41"/>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32"/>
              <a:buChar char="🞂"/>
            </a:pPr>
            <a:r>
              <a:rPr lang="tr-TR" sz="3200"/>
              <a:t>C Programlama Dili</a:t>
            </a:r>
            <a:endParaRPr/>
          </a:p>
          <a:p>
            <a:pPr indent="-274320" lvl="0" marL="274320" rtl="0" algn="l">
              <a:spcBef>
                <a:spcPts val="600"/>
              </a:spcBef>
              <a:spcAft>
                <a:spcPts val="0"/>
              </a:spcAft>
              <a:buSzPts val="2432"/>
              <a:buChar char="🞂"/>
            </a:pPr>
            <a:r>
              <a:rPr lang="tr-TR" sz="3200"/>
              <a:t>Yapısal programlama dilleri arasındadır. </a:t>
            </a:r>
            <a:endParaRPr sz="3200"/>
          </a:p>
          <a:p>
            <a:pPr indent="-274320" lvl="0" marL="274320" rtl="0" algn="l">
              <a:spcBef>
                <a:spcPts val="600"/>
              </a:spcBef>
              <a:spcAft>
                <a:spcPts val="0"/>
              </a:spcAft>
              <a:buSzPts val="2432"/>
              <a:buChar char="🞂"/>
            </a:pPr>
            <a:r>
              <a:rPr lang="tr-TR" sz="3200"/>
              <a:t>Öğrenilmesi zaman almasına rağmen oldukça kullanışlı ve esnek yapısı ile adından yıllarca bahsettirmiş, bilgisayar programcılığının temel dillerinden biridir. </a:t>
            </a:r>
            <a:endParaRPr sz="3200"/>
          </a:p>
          <a:p>
            <a:pPr indent="-274320" lvl="0" marL="274320" rtl="0" algn="l">
              <a:spcBef>
                <a:spcPts val="600"/>
              </a:spcBef>
              <a:spcAft>
                <a:spcPts val="0"/>
              </a:spcAft>
              <a:buSzPts val="2432"/>
              <a:buChar char="🞂"/>
            </a:pPr>
            <a:r>
              <a:rPr lang="tr-TR" sz="3200"/>
              <a:t>C ile bilgisayarınıza bir sistem yazmaktan bir oyun yazmaya veya yazıcı kontrolü yapmaya kadar her türlü işlem yapılabilir ve bu özelliği sayesinde kullanım alanı çok geniş bir dildir.</a:t>
            </a:r>
            <a:endParaRPr/>
          </a:p>
          <a:p>
            <a:pPr indent="-119888" lvl="0" marL="274320" rtl="0" algn="l">
              <a:spcBef>
                <a:spcPts val="600"/>
              </a:spcBef>
              <a:spcAft>
                <a:spcPts val="0"/>
              </a:spcAft>
              <a:buSzPts val="2432"/>
              <a:buNone/>
            </a:pPr>
            <a:r>
              <a:t/>
            </a:r>
            <a:endParaRPr sz="3200"/>
          </a:p>
        </p:txBody>
      </p:sp>
      <p:sp>
        <p:nvSpPr>
          <p:cNvPr id="392" name="Google Shape;392;p41"/>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42"/>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t/>
            </a:r>
            <a:endParaRPr/>
          </a:p>
        </p:txBody>
      </p:sp>
      <p:sp>
        <p:nvSpPr>
          <p:cNvPr id="398" name="Google Shape;398;p42"/>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736"/>
              <a:buChar char="🞂"/>
            </a:pPr>
            <a:r>
              <a:rPr lang="tr-TR" sz="3600"/>
              <a:t>C++</a:t>
            </a:r>
            <a:endParaRPr sz="3600"/>
          </a:p>
          <a:p>
            <a:pPr indent="-274320" lvl="0" marL="274320" rtl="0" algn="l">
              <a:spcBef>
                <a:spcPts val="600"/>
              </a:spcBef>
              <a:spcAft>
                <a:spcPts val="0"/>
              </a:spcAft>
              <a:buSzPts val="2736"/>
              <a:buChar char="🞂"/>
            </a:pPr>
            <a:r>
              <a:rPr lang="tr-TR" sz="3600"/>
              <a:t>Nesneye yönelik programlama yapılabilen diller arasındadır. </a:t>
            </a:r>
            <a:endParaRPr sz="3600"/>
          </a:p>
          <a:p>
            <a:pPr indent="-274320" lvl="0" marL="274320" rtl="0" algn="l">
              <a:spcBef>
                <a:spcPts val="600"/>
              </a:spcBef>
              <a:spcAft>
                <a:spcPts val="0"/>
              </a:spcAft>
              <a:buSzPts val="2736"/>
              <a:buChar char="🞂"/>
            </a:pPr>
            <a:r>
              <a:rPr lang="tr-TR" sz="3600"/>
              <a:t>C'nin saydığımız tüm özel­liklerine ek olarak güçlendirilmiş nesne yönetim özelliği ile şu anda bilgisayar dünya­sının en çok kullanılan dillerinden biridir.</a:t>
            </a:r>
            <a:endParaRPr sz="3600"/>
          </a:p>
          <a:p>
            <a:pPr indent="-100584" lvl="0" marL="274320" rtl="0" algn="l">
              <a:spcBef>
                <a:spcPts val="600"/>
              </a:spcBef>
              <a:spcAft>
                <a:spcPts val="0"/>
              </a:spcAft>
              <a:buSzPts val="2736"/>
              <a:buNone/>
            </a:pPr>
            <a:r>
              <a:t/>
            </a:r>
            <a:endParaRPr sz="3600"/>
          </a:p>
        </p:txBody>
      </p:sp>
      <p:sp>
        <p:nvSpPr>
          <p:cNvPr id="399" name="Google Shape;399;p42"/>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43"/>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t/>
            </a:r>
            <a:endParaRPr/>
          </a:p>
        </p:txBody>
      </p:sp>
      <p:sp>
        <p:nvSpPr>
          <p:cNvPr id="405" name="Google Shape;405;p43"/>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32"/>
              <a:buChar char="🞂"/>
            </a:pPr>
            <a:r>
              <a:rPr lang="tr-TR" sz="3200"/>
              <a:t>C#</a:t>
            </a:r>
            <a:endParaRPr/>
          </a:p>
          <a:p>
            <a:pPr indent="-274320" lvl="0" marL="274320" rtl="0" algn="l">
              <a:spcBef>
                <a:spcPts val="600"/>
              </a:spcBef>
              <a:spcAft>
                <a:spcPts val="0"/>
              </a:spcAft>
              <a:buSzPts val="2432"/>
              <a:buChar char="🞂"/>
            </a:pPr>
            <a:r>
              <a:rPr lang="tr-TR" sz="3200"/>
              <a:t>Nesneye dayalıdır. C++ m ve Java‘nın pozitif yönlerini bünyesinde birleştirmiştir</a:t>
            </a:r>
            <a:endParaRPr sz="3200"/>
          </a:p>
          <a:p>
            <a:pPr indent="-274320" lvl="0" marL="274320" rtl="0" algn="l">
              <a:spcBef>
                <a:spcPts val="600"/>
              </a:spcBef>
              <a:spcAft>
                <a:spcPts val="0"/>
              </a:spcAft>
              <a:buSzPts val="2432"/>
              <a:buChar char="🞂"/>
            </a:pPr>
            <a:r>
              <a:rPr lang="tr-TR" sz="3200"/>
              <a:t>Programcıya internet uygulamaları ve yerel uygulamalar yazmakta bazı kolaylıklar getirmiştir. </a:t>
            </a:r>
            <a:endParaRPr sz="3200"/>
          </a:p>
          <a:p>
            <a:pPr indent="-274320" lvl="0" marL="274320" rtl="0" algn="l">
              <a:spcBef>
                <a:spcPts val="600"/>
              </a:spcBef>
              <a:spcAft>
                <a:spcPts val="0"/>
              </a:spcAft>
              <a:buSzPts val="2432"/>
              <a:buChar char="🞂"/>
            </a:pPr>
            <a:r>
              <a:rPr lang="tr-TR" sz="3200"/>
              <a:t>İleriye dönük olarak Microsoft'un Java teknolojisine rakip olarak ortaya sürdüğü bir programlama dilidir ve Microsoft'un bu konulardaki (İnternet uygulamaları) yelpazesini genişletmeye yönelik bir atılımdır. </a:t>
            </a:r>
            <a:endParaRPr sz="3200"/>
          </a:p>
        </p:txBody>
      </p:sp>
      <p:sp>
        <p:nvSpPr>
          <p:cNvPr id="406" name="Google Shape;406;p43"/>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44"/>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t/>
            </a:r>
            <a:endParaRPr/>
          </a:p>
        </p:txBody>
      </p:sp>
      <p:sp>
        <p:nvSpPr>
          <p:cNvPr id="412" name="Google Shape;412;p44"/>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736"/>
              <a:buChar char="🞂"/>
            </a:pPr>
            <a:r>
              <a:rPr lang="tr-TR" sz="3600"/>
              <a:t>Java</a:t>
            </a:r>
            <a:endParaRPr/>
          </a:p>
          <a:p>
            <a:pPr indent="-274320" lvl="0" marL="274320" rtl="0" algn="l">
              <a:spcBef>
                <a:spcPts val="600"/>
              </a:spcBef>
              <a:spcAft>
                <a:spcPts val="0"/>
              </a:spcAft>
              <a:buSzPts val="2736"/>
              <a:buChar char="🞂"/>
            </a:pPr>
            <a:r>
              <a:rPr lang="tr-TR" sz="3600"/>
              <a:t>Nesneye yönelik dillerdendir. </a:t>
            </a:r>
            <a:endParaRPr sz="3600"/>
          </a:p>
          <a:p>
            <a:pPr indent="-274320" lvl="0" marL="274320" rtl="0" algn="l">
              <a:spcBef>
                <a:spcPts val="600"/>
              </a:spcBef>
              <a:spcAft>
                <a:spcPts val="0"/>
              </a:spcAft>
              <a:buSzPts val="2736"/>
              <a:buChar char="🞂"/>
            </a:pPr>
            <a:r>
              <a:rPr lang="tr-TR" sz="3600"/>
              <a:t>Son yıllarda geliştirilmiş bir dil olup modern ve yenilikçi altyapısı ve görsel özellikleri ve sürekli gelişen kütüphane (library) desteği ile gün geçtikçe kullanımı artan bir dil olmuştur. </a:t>
            </a:r>
            <a:endParaRPr sz="3600"/>
          </a:p>
          <a:p>
            <a:pPr indent="-274320" lvl="0" marL="274320" rtl="0" algn="l">
              <a:spcBef>
                <a:spcPts val="600"/>
              </a:spcBef>
              <a:spcAft>
                <a:spcPts val="0"/>
              </a:spcAft>
              <a:buSzPts val="2736"/>
              <a:buChar char="🞂"/>
            </a:pPr>
            <a:r>
              <a:rPr lang="tr-TR" sz="3600"/>
              <a:t>Java dili hemen hemen her alanda kullanılabilen esnek ve güçlü bir dildir.</a:t>
            </a:r>
            <a:endParaRPr sz="3600"/>
          </a:p>
        </p:txBody>
      </p:sp>
      <p:sp>
        <p:nvSpPr>
          <p:cNvPr id="413" name="Google Shape;413;p44"/>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45"/>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t/>
            </a:r>
            <a:endParaRPr/>
          </a:p>
        </p:txBody>
      </p:sp>
      <p:sp>
        <p:nvSpPr>
          <p:cNvPr id="419" name="Google Shape;419;p45"/>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32"/>
              <a:buChar char="🞂"/>
            </a:pPr>
            <a:r>
              <a:rPr lang="tr-TR" sz="3200"/>
              <a:t>VB.NET</a:t>
            </a:r>
            <a:endParaRPr/>
          </a:p>
          <a:p>
            <a:pPr indent="-274320" lvl="0" marL="274320" rtl="0" algn="l">
              <a:spcBef>
                <a:spcPts val="600"/>
              </a:spcBef>
              <a:spcAft>
                <a:spcPts val="0"/>
              </a:spcAft>
              <a:buSzPts val="2432"/>
              <a:buChar char="🞂"/>
            </a:pPr>
            <a:r>
              <a:rPr lang="tr-TR" sz="3200"/>
              <a:t>Nesneye dayalı bir dildir. Visual Basic (VB) teki birçok özellik bu dilde yeniden yapılandırılarak değişmiştir. </a:t>
            </a:r>
            <a:endParaRPr sz="3200"/>
          </a:p>
          <a:p>
            <a:pPr indent="-274320" lvl="0" marL="274320" rtl="0" algn="l">
              <a:spcBef>
                <a:spcPts val="600"/>
              </a:spcBef>
              <a:spcAft>
                <a:spcPts val="0"/>
              </a:spcAft>
              <a:buSzPts val="2432"/>
              <a:buChar char="🞂"/>
            </a:pPr>
            <a:r>
              <a:rPr lang="tr-TR" sz="3200"/>
              <a:t>Yapısına bakılırsa VB den ayrı yeni bir dil geliştirilmiş denilebilir. </a:t>
            </a:r>
            <a:endParaRPr sz="3200"/>
          </a:p>
          <a:p>
            <a:pPr indent="-274320" lvl="0" marL="274320" rtl="0" algn="l">
              <a:spcBef>
                <a:spcPts val="600"/>
              </a:spcBef>
              <a:spcAft>
                <a:spcPts val="0"/>
              </a:spcAft>
              <a:buSzPts val="2432"/>
              <a:buChar char="🞂"/>
            </a:pPr>
            <a:r>
              <a:rPr lang="tr-TR" sz="3200"/>
              <a:t>Eklenen bazı özellikler ile VB de yapılamayan birçok işlem artık yapılabilmektedir ve OOP’nin özellikleri desteklenerek daha verimli kod yazmaya olanak sağlanmıştır. </a:t>
            </a:r>
            <a:endParaRPr sz="3200"/>
          </a:p>
          <a:p>
            <a:pPr indent="-274320" lvl="0" marL="274320" rtl="0" algn="l">
              <a:spcBef>
                <a:spcPts val="600"/>
              </a:spcBef>
              <a:spcAft>
                <a:spcPts val="0"/>
              </a:spcAft>
              <a:buSzPts val="2432"/>
              <a:buChar char="🞂"/>
            </a:pPr>
            <a:r>
              <a:rPr lang="tr-TR" sz="3200"/>
              <a:t>VB.NET İnternet uygulamalarından yerel uygulamalara kadar kullanım imkanı geniş bir dildir.</a:t>
            </a:r>
            <a:endParaRPr sz="3200"/>
          </a:p>
        </p:txBody>
      </p:sp>
      <p:sp>
        <p:nvSpPr>
          <p:cNvPr id="420" name="Google Shape;420;p45"/>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46"/>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t/>
            </a:r>
            <a:endParaRPr/>
          </a:p>
        </p:txBody>
      </p:sp>
      <p:sp>
        <p:nvSpPr>
          <p:cNvPr id="426" name="Google Shape;426;p46"/>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3040"/>
              <a:buChar char="🞂"/>
            </a:pPr>
            <a:r>
              <a:rPr lang="tr-TR" sz="4000"/>
              <a:t>Pascal</a:t>
            </a:r>
            <a:endParaRPr/>
          </a:p>
          <a:p>
            <a:pPr indent="-274320" lvl="0" marL="274320" rtl="0" algn="l">
              <a:spcBef>
                <a:spcPts val="600"/>
              </a:spcBef>
              <a:spcAft>
                <a:spcPts val="0"/>
              </a:spcAft>
              <a:buSzPts val="3040"/>
              <a:buChar char="🞂"/>
            </a:pPr>
            <a:r>
              <a:rPr lang="tr-TR" sz="4000"/>
              <a:t>Pascal Yapısal bir dildir, C 'ye benzerlik gösterir. </a:t>
            </a:r>
            <a:endParaRPr sz="4000"/>
          </a:p>
          <a:p>
            <a:pPr indent="-274320" lvl="0" marL="274320" rtl="0" algn="l">
              <a:spcBef>
                <a:spcPts val="600"/>
              </a:spcBef>
              <a:spcAft>
                <a:spcPts val="0"/>
              </a:spcAft>
              <a:buSzPts val="3040"/>
              <a:buChar char="🞂"/>
            </a:pPr>
            <a:r>
              <a:rPr lang="tr-TR" sz="4000"/>
              <a:t>Öğrenilmesinin zor olmayışı ve bilgisayar eğitimi veren okullarda okutulan bir ders olması sebebiyle kullanım alanı genelde üniversiteler ve bilimsel hesaplamalar yapan kurumlardır.</a:t>
            </a:r>
            <a:endParaRPr sz="4000"/>
          </a:p>
        </p:txBody>
      </p:sp>
      <p:sp>
        <p:nvSpPr>
          <p:cNvPr id="427" name="Google Shape;427;p46"/>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47"/>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t/>
            </a:r>
            <a:endParaRPr/>
          </a:p>
        </p:txBody>
      </p:sp>
      <p:sp>
        <p:nvSpPr>
          <p:cNvPr id="433" name="Google Shape;433;p47"/>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736"/>
              <a:buChar char="🞂"/>
            </a:pPr>
            <a:r>
              <a:rPr lang="tr-TR" sz="3600"/>
              <a:t>Delphi</a:t>
            </a:r>
            <a:endParaRPr sz="3600"/>
          </a:p>
          <a:p>
            <a:pPr indent="-274320" lvl="0" marL="274320" rtl="0" algn="l">
              <a:spcBef>
                <a:spcPts val="600"/>
              </a:spcBef>
              <a:spcAft>
                <a:spcPts val="0"/>
              </a:spcAft>
              <a:buSzPts val="2736"/>
              <a:buChar char="🞂"/>
            </a:pPr>
            <a:r>
              <a:rPr lang="tr-TR" sz="3600"/>
              <a:t>Pascal tabanlı bir dil olup nesneye yönelik programlama yapabilme özelliği taşır. </a:t>
            </a:r>
            <a:endParaRPr/>
          </a:p>
          <a:p>
            <a:pPr indent="-274320" lvl="0" marL="274320" rtl="0" algn="l">
              <a:spcBef>
                <a:spcPts val="600"/>
              </a:spcBef>
              <a:spcAft>
                <a:spcPts val="0"/>
              </a:spcAft>
              <a:buSzPts val="2736"/>
              <a:buChar char="🞂"/>
            </a:pPr>
            <a:r>
              <a:rPr lang="tr-TR" sz="3600"/>
              <a:t>Öğrenilmesinin zor olmaması nedenleriyle çoğu bilgisayar programlama öğrencisinin tercih ettiği bir dildir. </a:t>
            </a:r>
            <a:endParaRPr sz="3600"/>
          </a:p>
          <a:p>
            <a:pPr indent="-274320" lvl="0" marL="274320" rtl="0" algn="l">
              <a:spcBef>
                <a:spcPts val="600"/>
              </a:spcBef>
              <a:spcAft>
                <a:spcPts val="0"/>
              </a:spcAft>
              <a:buSzPts val="2736"/>
              <a:buChar char="🞂"/>
            </a:pPr>
            <a:r>
              <a:rPr lang="tr-TR" sz="3600"/>
              <a:t>Görsel programlama özelliği taşır.</a:t>
            </a:r>
            <a:endParaRPr sz="3600"/>
          </a:p>
        </p:txBody>
      </p:sp>
      <p:sp>
        <p:nvSpPr>
          <p:cNvPr id="434" name="Google Shape;434;p47"/>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48"/>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tr-TR"/>
              <a:t>4. Programlama Ortamı</a:t>
            </a:r>
            <a:endParaRPr/>
          </a:p>
        </p:txBody>
      </p:sp>
      <p:sp>
        <p:nvSpPr>
          <p:cNvPr id="440" name="Google Shape;440;p48"/>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32"/>
              <a:buChar char="🞂"/>
            </a:pPr>
            <a:r>
              <a:rPr lang="tr-TR" sz="3200"/>
              <a:t>Bir programlama ortamı, programlama dili ile birlikte birçok bileşenden oluşur. </a:t>
            </a:r>
            <a:endParaRPr sz="3200"/>
          </a:p>
          <a:p>
            <a:pPr indent="-274320" lvl="0" marL="274320" rtl="0" algn="l">
              <a:spcBef>
                <a:spcPts val="600"/>
              </a:spcBef>
              <a:spcAft>
                <a:spcPts val="0"/>
              </a:spcAft>
              <a:buSzPts val="2432"/>
              <a:buChar char="🞂"/>
            </a:pPr>
            <a:r>
              <a:rPr lang="tr-TR" sz="3200"/>
              <a:t>Bu bileşenler, sembolik olarak kodlanmış programın bilgisayar donanımı tarafından istenilen işlevleri yerine getirmesi için gereken tüm unsurlardır. </a:t>
            </a:r>
            <a:endParaRPr sz="3200"/>
          </a:p>
          <a:p>
            <a:pPr indent="-274320" lvl="0" marL="274320" rtl="0" algn="l">
              <a:spcBef>
                <a:spcPts val="600"/>
              </a:spcBef>
              <a:spcAft>
                <a:spcPts val="0"/>
              </a:spcAft>
              <a:buSzPts val="2432"/>
              <a:buChar char="🞂"/>
            </a:pPr>
            <a:r>
              <a:rPr lang="tr-TR" sz="3200"/>
              <a:t>Aslında programlama dili tek başına, ardışık olarak dizili olan sembollerden başka bir şey değildir. </a:t>
            </a:r>
            <a:endParaRPr/>
          </a:p>
        </p:txBody>
      </p:sp>
      <p:sp>
        <p:nvSpPr>
          <p:cNvPr id="441" name="Google Shape;441;p48"/>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49"/>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tr-TR"/>
              <a:t>4. Programlama Ortamı</a:t>
            </a:r>
            <a:endParaRPr/>
          </a:p>
        </p:txBody>
      </p:sp>
      <p:sp>
        <p:nvSpPr>
          <p:cNvPr id="447" name="Google Shape;447;p49"/>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tr-TR"/>
              <a:t>Aşağıda, bir programlama ortamının temel unsurları sıralanmıştır.</a:t>
            </a:r>
            <a:endParaRPr/>
          </a:p>
          <a:p>
            <a:pPr indent="-274320" lvl="0" marL="274320" rtl="0" algn="l">
              <a:spcBef>
                <a:spcPts val="600"/>
              </a:spcBef>
              <a:spcAft>
                <a:spcPts val="0"/>
              </a:spcAft>
              <a:buSzPts val="1976"/>
              <a:buChar char="🞂"/>
            </a:pPr>
            <a:r>
              <a:rPr lang="tr-TR"/>
              <a:t>Editör (Editör): Kaynak kodu oluşturmak ve gerektiğinde değişiklik yapmak için gerekli olan araçtır. Editörde yazılanlar, seçilen dilin komutlarından oluşan metinlerdir.</a:t>
            </a:r>
            <a:endParaRPr/>
          </a:p>
          <a:p>
            <a:pPr indent="-274320" lvl="0" marL="274320" rtl="0" algn="l">
              <a:spcBef>
                <a:spcPts val="600"/>
              </a:spcBef>
              <a:spcAft>
                <a:spcPts val="0"/>
              </a:spcAft>
              <a:buSzPts val="1976"/>
              <a:buChar char="🞂"/>
            </a:pPr>
            <a:r>
              <a:rPr lang="tr-TR"/>
              <a:t>Derleyici (Compiler): Editör tarafından bir bilgisayar dilinde yazılmış olan kaynak kodu, makine koduna çeviren bir bilgisayar programıdır. </a:t>
            </a:r>
            <a:endParaRPr/>
          </a:p>
          <a:p>
            <a:pPr indent="-274320" lvl="0" marL="274320" rtl="0" algn="l">
              <a:spcBef>
                <a:spcPts val="600"/>
              </a:spcBef>
              <a:spcAft>
                <a:spcPts val="0"/>
              </a:spcAft>
              <a:buSzPts val="1976"/>
              <a:buChar char="🞂"/>
            </a:pPr>
            <a:r>
              <a:rPr lang="tr-TR"/>
              <a:t>Şekil 2 de bir derleyicinin genel yapısı verilmiştir. </a:t>
            </a:r>
            <a:endParaRPr/>
          </a:p>
          <a:p>
            <a:pPr indent="-274320" lvl="0" marL="274320" rtl="0" algn="l">
              <a:spcBef>
                <a:spcPts val="600"/>
              </a:spcBef>
              <a:spcAft>
                <a:spcPts val="0"/>
              </a:spcAft>
              <a:buSzPts val="1976"/>
              <a:buChar char="🞂"/>
            </a:pPr>
            <a:r>
              <a:rPr lang="tr-TR"/>
              <a:t>Ön uç (front end), kodun söz diziminin ve anlam yapısının, kullanılan dile uygunluğunu kontrol ederken, arka uç makine kodunu üretir. </a:t>
            </a:r>
            <a:endParaRPr/>
          </a:p>
          <a:p>
            <a:pPr indent="-274320" lvl="0" marL="274320" rtl="0" algn="l">
              <a:spcBef>
                <a:spcPts val="600"/>
              </a:spcBef>
              <a:spcAft>
                <a:spcPts val="0"/>
              </a:spcAft>
              <a:buSzPts val="1976"/>
              <a:buChar char="🞂"/>
            </a:pPr>
            <a:r>
              <a:rPr lang="tr-TR"/>
              <a:t>Ön uç, dile bağımlı iken, arka uç makineye bağımlıdır.</a:t>
            </a:r>
            <a:endParaRPr/>
          </a:p>
          <a:p>
            <a:pPr indent="-274320" lvl="0" marL="274320" rtl="0" algn="l">
              <a:spcBef>
                <a:spcPts val="600"/>
              </a:spcBef>
              <a:spcAft>
                <a:spcPts val="0"/>
              </a:spcAft>
              <a:buSzPts val="1976"/>
              <a:buChar char="🞂"/>
            </a:pPr>
            <a:r>
              <a:rPr lang="tr-TR"/>
              <a:t>Kütüphane (Librarian): Nesne dosyalarından (object files) oluşan kütüphanedir.</a:t>
            </a:r>
            <a:endParaRPr/>
          </a:p>
          <a:p>
            <a:pPr indent="-148844" lvl="0" marL="274320" rtl="0" algn="l">
              <a:spcBef>
                <a:spcPts val="600"/>
              </a:spcBef>
              <a:spcAft>
                <a:spcPts val="0"/>
              </a:spcAft>
              <a:buSzPts val="1976"/>
              <a:buNone/>
            </a:pPr>
            <a:r>
              <a:t/>
            </a:r>
            <a:endParaRPr/>
          </a:p>
        </p:txBody>
      </p:sp>
      <p:sp>
        <p:nvSpPr>
          <p:cNvPr id="448" name="Google Shape;448;p49"/>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5"/>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tr-TR"/>
              <a:t>1.1.Gereksinim analizi</a:t>
            </a:r>
            <a:endParaRPr/>
          </a:p>
        </p:txBody>
      </p:sp>
      <p:sp>
        <p:nvSpPr>
          <p:cNvPr id="139" name="Google Shape;139;p5"/>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432"/>
              <a:buChar char="🞂"/>
            </a:pPr>
            <a:r>
              <a:rPr lang="tr-TR" sz="3200"/>
              <a:t>Sistemin </a:t>
            </a:r>
            <a:r>
              <a:rPr lang="tr-TR" sz="3200">
                <a:solidFill>
                  <a:srgbClr val="FF0000"/>
                </a:solidFill>
              </a:rPr>
              <a:t>başarısı</a:t>
            </a:r>
            <a:r>
              <a:rPr lang="tr-TR" sz="3200"/>
              <a:t> önceden ortaya konulan bu ihtiyaçların </a:t>
            </a:r>
            <a:endParaRPr/>
          </a:p>
          <a:p>
            <a:pPr indent="-274319" lvl="1" marL="548640" rtl="0" algn="l">
              <a:spcBef>
                <a:spcPts val="500"/>
              </a:spcBef>
              <a:spcAft>
                <a:spcPts val="0"/>
              </a:spcAft>
              <a:buSzPts val="2128"/>
              <a:buChar char="🞂"/>
            </a:pPr>
            <a:r>
              <a:rPr lang="tr-TR" sz="2800"/>
              <a:t>yazılım tarafından ne kadar iyi karşılandığı, </a:t>
            </a:r>
            <a:endParaRPr/>
          </a:p>
          <a:p>
            <a:pPr indent="-274319" lvl="1" marL="548640" rtl="0" algn="l">
              <a:spcBef>
                <a:spcPts val="500"/>
              </a:spcBef>
              <a:spcAft>
                <a:spcPts val="0"/>
              </a:spcAft>
              <a:buSzPts val="2128"/>
              <a:buChar char="🞂"/>
            </a:pPr>
            <a:r>
              <a:rPr lang="tr-TR" sz="2800"/>
              <a:t>kullanıcıların ihtiyaçlarını ne kadar doğru ortaya koydukları ve </a:t>
            </a:r>
            <a:endParaRPr/>
          </a:p>
          <a:p>
            <a:pPr indent="-274319" lvl="1" marL="548640" rtl="0" algn="l">
              <a:spcBef>
                <a:spcPts val="500"/>
              </a:spcBef>
              <a:spcAft>
                <a:spcPts val="0"/>
              </a:spcAft>
              <a:buSzPts val="2128"/>
              <a:buChar char="🞂"/>
            </a:pPr>
            <a:r>
              <a:rPr lang="tr-TR" sz="2800"/>
              <a:t>ortaya konulan bu ihtiyaçların gereksinimleri ne kadar iyi yansıttığı sorularının cevaplanması ile ölçülebilir</a:t>
            </a:r>
            <a:endParaRPr/>
          </a:p>
          <a:p>
            <a:pPr indent="-274320" lvl="0" marL="274320" rtl="0" algn="l">
              <a:spcBef>
                <a:spcPts val="600"/>
              </a:spcBef>
              <a:spcAft>
                <a:spcPts val="0"/>
              </a:spcAft>
              <a:buSzPts val="2432"/>
              <a:buChar char="🞂"/>
            </a:pPr>
            <a:r>
              <a:rPr lang="tr-TR" sz="3200"/>
              <a:t>Bu evrenin </a:t>
            </a:r>
            <a:r>
              <a:rPr lang="tr-TR" sz="3200">
                <a:solidFill>
                  <a:srgbClr val="FF0000"/>
                </a:solidFill>
              </a:rPr>
              <a:t>çıktısı</a:t>
            </a:r>
            <a:r>
              <a:rPr lang="tr-TR" sz="3200"/>
              <a:t> olarak beklenenler </a:t>
            </a:r>
            <a:endParaRPr sz="3200"/>
          </a:p>
          <a:p>
            <a:pPr indent="-274319" lvl="1" marL="548640" rtl="0" algn="l">
              <a:spcBef>
                <a:spcPts val="500"/>
              </a:spcBef>
              <a:spcAft>
                <a:spcPts val="0"/>
              </a:spcAft>
              <a:buSzPts val="2128"/>
              <a:buChar char="🞂"/>
            </a:pPr>
            <a:r>
              <a:rPr lang="tr-TR" sz="2800"/>
              <a:t>yazılı bir metne dökülmesi, </a:t>
            </a:r>
            <a:endParaRPr/>
          </a:p>
          <a:p>
            <a:pPr indent="-274319" lvl="1" marL="548640" rtl="0" algn="l">
              <a:spcBef>
                <a:spcPts val="500"/>
              </a:spcBef>
              <a:spcAft>
                <a:spcPts val="0"/>
              </a:spcAft>
              <a:buSzPts val="2128"/>
              <a:buChar char="🞂"/>
            </a:pPr>
            <a:r>
              <a:rPr lang="tr-TR" sz="2800"/>
              <a:t>kullanıcı el kitaplarının taslak halleri, </a:t>
            </a:r>
            <a:endParaRPr/>
          </a:p>
          <a:p>
            <a:pPr indent="-274319" lvl="1" marL="548640" rtl="0" algn="l">
              <a:spcBef>
                <a:spcPts val="500"/>
              </a:spcBef>
              <a:spcAft>
                <a:spcPts val="0"/>
              </a:spcAft>
              <a:buSzPts val="2128"/>
              <a:buChar char="🞂"/>
            </a:pPr>
            <a:r>
              <a:rPr lang="tr-TR" sz="2800"/>
              <a:t>maliyet ve fizibilite analizleri ve </a:t>
            </a:r>
            <a:endParaRPr/>
          </a:p>
          <a:p>
            <a:pPr indent="-274319" lvl="1" marL="548640" rtl="0" algn="l">
              <a:spcBef>
                <a:spcPts val="500"/>
              </a:spcBef>
              <a:spcAft>
                <a:spcPts val="0"/>
              </a:spcAft>
              <a:buSzPts val="2128"/>
              <a:buChar char="🞂"/>
            </a:pPr>
            <a:r>
              <a:rPr lang="tr-TR" sz="2800"/>
              <a:t>başarım gereksinimleri olarak sıralanabilir.</a:t>
            </a:r>
            <a:endParaRPr sz="2800"/>
          </a:p>
        </p:txBody>
      </p:sp>
      <p:sp>
        <p:nvSpPr>
          <p:cNvPr id="140" name="Google Shape;140;p5"/>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50"/>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tr-TR"/>
              <a:t>Şekil 2. Bir derleyicinin genel yapısı.</a:t>
            </a:r>
            <a:endParaRPr/>
          </a:p>
        </p:txBody>
      </p:sp>
      <p:pic>
        <p:nvPicPr>
          <p:cNvPr descr="C:\Users\baris\AppData\Local\Temp\FineReader10\media\image1.jpeg" id="454" name="Google Shape;454;p50"/>
          <p:cNvPicPr preferRelativeResize="0"/>
          <p:nvPr>
            <p:ph idx="1" type="body"/>
          </p:nvPr>
        </p:nvPicPr>
        <p:blipFill rotWithShape="1">
          <a:blip r:embed="rId3">
            <a:alphaModFix/>
          </a:blip>
          <a:srcRect b="0" l="0" r="0" t="0"/>
          <a:stretch/>
        </p:blipFill>
        <p:spPr>
          <a:xfrm>
            <a:off x="1651879" y="1511831"/>
            <a:ext cx="8189422" cy="4463972"/>
          </a:xfrm>
          <a:prstGeom prst="rect">
            <a:avLst/>
          </a:prstGeom>
          <a:noFill/>
          <a:ln>
            <a:noFill/>
          </a:ln>
        </p:spPr>
      </p:pic>
      <p:sp>
        <p:nvSpPr>
          <p:cNvPr id="455" name="Google Shape;455;p50"/>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51"/>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tr-TR"/>
              <a:t>4. Programlama Ortamı</a:t>
            </a:r>
            <a:endParaRPr/>
          </a:p>
        </p:txBody>
      </p:sp>
      <p:sp>
        <p:nvSpPr>
          <p:cNvPr id="461" name="Google Shape;461;p51"/>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432"/>
              <a:buChar char="🞂"/>
            </a:pPr>
            <a:r>
              <a:rPr lang="tr-TR" sz="3200"/>
              <a:t>Bağlayıcı (Linker) : Programın içerdiği tüm nesne dosyalarını birleştirerek tek bir yürütülebilir dosya haline getirir.</a:t>
            </a:r>
            <a:endParaRPr sz="3200"/>
          </a:p>
          <a:p>
            <a:pPr indent="-274320" lvl="0" marL="274320" rtl="0" algn="l">
              <a:spcBef>
                <a:spcPts val="600"/>
              </a:spcBef>
              <a:spcAft>
                <a:spcPts val="0"/>
              </a:spcAft>
              <a:buSzPts val="2432"/>
              <a:buChar char="🞂"/>
            </a:pPr>
            <a:r>
              <a:rPr lang="tr-TR" sz="3200"/>
              <a:t>Yükleyici (Loader): Yürütülebilir dosyayı, diskten belleğe kopyalar.</a:t>
            </a:r>
            <a:endParaRPr/>
          </a:p>
          <a:p>
            <a:pPr indent="-274320" lvl="0" marL="274320" rtl="0" algn="l">
              <a:spcBef>
                <a:spcPts val="600"/>
              </a:spcBef>
              <a:spcAft>
                <a:spcPts val="0"/>
              </a:spcAft>
              <a:buSzPts val="2432"/>
              <a:buChar char="🞂"/>
            </a:pPr>
            <a:r>
              <a:rPr lang="tr-TR" sz="3200"/>
              <a:t>Hata ayıklayıcı (Debugger): Programcının hataları anlayabilmek için programın yürütülmesini adım adım kontrol edebilmesini sağlar.</a:t>
            </a:r>
            <a:endParaRPr/>
          </a:p>
          <a:p>
            <a:pPr indent="-274320" lvl="0" marL="274320" rtl="0" algn="l">
              <a:spcBef>
                <a:spcPts val="600"/>
              </a:spcBef>
              <a:spcAft>
                <a:spcPts val="0"/>
              </a:spcAft>
              <a:buSzPts val="2432"/>
              <a:buChar char="🞂"/>
            </a:pPr>
            <a:r>
              <a:rPr lang="tr-TR" sz="3200"/>
              <a:t>Yorumlayıcı (Interpreter): Bir programın kaynak kodunu doğrudan satır satır yürüten bir programdır.</a:t>
            </a:r>
            <a:endParaRPr sz="3200"/>
          </a:p>
        </p:txBody>
      </p:sp>
      <p:sp>
        <p:nvSpPr>
          <p:cNvPr id="462" name="Google Shape;462;p51"/>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52"/>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tr-TR"/>
              <a:t>5. Programlama Dillerinin Elemanları</a:t>
            </a:r>
            <a:endParaRPr/>
          </a:p>
        </p:txBody>
      </p:sp>
      <p:sp>
        <p:nvSpPr>
          <p:cNvPr id="468" name="Google Shape;468;p52"/>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81280" lvl="0" marL="274320" rtl="0" algn="l">
              <a:spcBef>
                <a:spcPts val="0"/>
              </a:spcBef>
              <a:spcAft>
                <a:spcPts val="0"/>
              </a:spcAft>
              <a:buSzPts val="3040"/>
              <a:buNone/>
            </a:pPr>
            <a:r>
              <a:t/>
            </a:r>
            <a:endParaRPr sz="4000"/>
          </a:p>
          <a:p>
            <a:pPr indent="-81280" lvl="0" marL="274320" rtl="0" algn="l">
              <a:spcBef>
                <a:spcPts val="600"/>
              </a:spcBef>
              <a:spcAft>
                <a:spcPts val="0"/>
              </a:spcAft>
              <a:buSzPts val="3040"/>
              <a:buNone/>
            </a:pPr>
            <a:r>
              <a:t/>
            </a:r>
            <a:endParaRPr sz="4000"/>
          </a:p>
          <a:p>
            <a:pPr indent="-274320" lvl="0" marL="274320" rtl="0" algn="l">
              <a:spcBef>
                <a:spcPts val="600"/>
              </a:spcBef>
              <a:spcAft>
                <a:spcPts val="0"/>
              </a:spcAft>
              <a:buSzPts val="3040"/>
              <a:buChar char="🞂"/>
            </a:pPr>
            <a:r>
              <a:rPr lang="tr-TR" sz="4000"/>
              <a:t>Programlama dili birçok bileşenin uyum içinde çalışması ile algoritmayı çalıştırılabilir koda dönüştürmektedir. </a:t>
            </a:r>
            <a:endParaRPr sz="4000"/>
          </a:p>
        </p:txBody>
      </p:sp>
      <p:sp>
        <p:nvSpPr>
          <p:cNvPr id="469" name="Google Shape;469;p52"/>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53"/>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tr-TR"/>
              <a:t>Söz Dizimi (Syntax)</a:t>
            </a:r>
            <a:endParaRPr/>
          </a:p>
        </p:txBody>
      </p:sp>
      <p:sp>
        <p:nvSpPr>
          <p:cNvPr id="475" name="Google Shape;475;p53"/>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tr-TR"/>
              <a:t>Sıradan dillerde olduğu gibi, programlama dillerinin de bir söz dizimi (syntax) vardır.</a:t>
            </a:r>
            <a:endParaRPr/>
          </a:p>
          <a:p>
            <a:pPr indent="-274320" lvl="0" marL="274320" rtl="0" algn="l">
              <a:spcBef>
                <a:spcPts val="600"/>
              </a:spcBef>
              <a:spcAft>
                <a:spcPts val="0"/>
              </a:spcAft>
              <a:buSzPts val="1976"/>
              <a:buChar char="🞂"/>
            </a:pPr>
            <a:r>
              <a:rPr lang="tr-TR"/>
              <a:t> Bir programın söz dizimi, simgelerin geçerli olarak kabul edilebilmesi için hangi düzende yazılması gerektiğini belirleyen kurallar kümesidir. </a:t>
            </a:r>
            <a:endParaRPr/>
          </a:p>
          <a:p>
            <a:pPr indent="-274320" lvl="0" marL="274320" rtl="0" algn="l">
              <a:spcBef>
                <a:spcPts val="600"/>
              </a:spcBef>
              <a:spcAft>
                <a:spcPts val="0"/>
              </a:spcAft>
              <a:buSzPts val="1976"/>
              <a:buChar char="🞂"/>
            </a:pPr>
            <a:r>
              <a:rPr lang="tr-TR"/>
              <a:t>Söz dizimi için en bilinen formal notasyon, "Extended Backus Naur Form" (EBNF) olarak bilinir. Sözdizimi olarak doğru yazılmış bir kod anlamsal olarak doğru olmayabilir.</a:t>
            </a:r>
            <a:endParaRPr/>
          </a:p>
          <a:p>
            <a:pPr indent="-274320" lvl="0" marL="274320" rtl="0" algn="l">
              <a:spcBef>
                <a:spcPts val="600"/>
              </a:spcBef>
              <a:spcAft>
                <a:spcPts val="0"/>
              </a:spcAft>
              <a:buSzPts val="1976"/>
              <a:buChar char="🞂"/>
            </a:pPr>
            <a:r>
              <a:rPr lang="tr-TR"/>
              <a:t>C'de bir if deyiminin sözdizimi aşağıdaki kuralla verilir:</a:t>
            </a:r>
            <a:endParaRPr/>
          </a:p>
          <a:p>
            <a:pPr indent="-274320" lvl="1" marL="548640" rtl="0" algn="l">
              <a:spcBef>
                <a:spcPts val="500"/>
              </a:spcBef>
              <a:spcAft>
                <a:spcPts val="0"/>
              </a:spcAft>
              <a:buSzPts val="1748"/>
              <a:buChar char="🞂"/>
            </a:pPr>
            <a:r>
              <a:rPr i="1" lang="tr-TR"/>
              <a:t>if-deyimi</a:t>
            </a:r>
            <a:r>
              <a:rPr lang="tr-TR"/>
              <a:t> ::=</a:t>
            </a:r>
            <a:r>
              <a:rPr b="1" lang="tr-TR"/>
              <a:t>if</a:t>
            </a:r>
            <a:r>
              <a:rPr lang="tr-TR"/>
              <a:t> (</a:t>
            </a:r>
            <a:r>
              <a:rPr i="1" lang="tr-TR"/>
              <a:t>ifade</a:t>
            </a:r>
            <a:r>
              <a:rPr lang="tr-TR"/>
              <a:t>) </a:t>
            </a:r>
            <a:r>
              <a:rPr i="1" lang="tr-TR"/>
              <a:t>deyim</a:t>
            </a:r>
            <a:r>
              <a:rPr lang="tr-TR"/>
              <a:t> [</a:t>
            </a:r>
            <a:r>
              <a:rPr b="1" lang="tr-TR"/>
              <a:t>else</a:t>
            </a:r>
            <a:r>
              <a:rPr lang="tr-TR"/>
              <a:t> </a:t>
            </a:r>
            <a:r>
              <a:rPr i="1" lang="tr-TR"/>
              <a:t>deyim</a:t>
            </a:r>
            <a:r>
              <a:rPr lang="tr-TR"/>
              <a:t>]</a:t>
            </a:r>
            <a:endParaRPr/>
          </a:p>
          <a:p>
            <a:pPr indent="-148844" lvl="0" marL="274320" rtl="0" algn="l">
              <a:spcBef>
                <a:spcPts val="600"/>
              </a:spcBef>
              <a:spcAft>
                <a:spcPts val="0"/>
              </a:spcAft>
              <a:buSzPts val="1976"/>
              <a:buNone/>
            </a:pPr>
            <a:r>
              <a:t/>
            </a:r>
            <a:endParaRPr/>
          </a:p>
        </p:txBody>
      </p:sp>
      <p:sp>
        <p:nvSpPr>
          <p:cNvPr id="476" name="Google Shape;476;p53"/>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54"/>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tr-TR"/>
              <a:t>Söz Dizimi (Syntax)</a:t>
            </a:r>
            <a:endParaRPr/>
          </a:p>
        </p:txBody>
      </p:sp>
      <p:sp>
        <p:nvSpPr>
          <p:cNvPr id="482" name="Google Shape;482;p54"/>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tr-TR"/>
              <a:t>Burada eğik yazılı olanlar, sözdizimsel ifadeler olup koyu yazı ile yazılan isim ya da simgeler programda görünmesi gereken gerçek karakterlerdir. </a:t>
            </a:r>
            <a:endParaRPr/>
          </a:p>
          <a:p>
            <a:pPr indent="-274320" lvl="0" marL="274320" rtl="0" algn="l">
              <a:spcBef>
                <a:spcPts val="600"/>
              </a:spcBef>
              <a:spcAft>
                <a:spcPts val="0"/>
              </a:spcAft>
              <a:buSzPts val="1976"/>
              <a:buChar char="🞂"/>
            </a:pPr>
            <a:r>
              <a:rPr lang="tr-TR"/>
              <a:t>Tüm kurallar "::=" sim­gesini içerir. Bu simge "-den oluşmuştur" anlamını taşımaktadır. Diğer çeşitli simgeler de kuralları daha kısa ve anlaşılır yapmak için kullanılır. </a:t>
            </a:r>
            <a:endParaRPr/>
          </a:p>
          <a:p>
            <a:pPr indent="-274320" lvl="0" marL="274320" rtl="0" algn="l">
              <a:spcBef>
                <a:spcPts val="600"/>
              </a:spcBef>
              <a:spcAft>
                <a:spcPts val="0"/>
              </a:spcAft>
              <a:buSzPts val="1976"/>
              <a:buChar char="🞂"/>
            </a:pPr>
            <a:r>
              <a:rPr lang="tr-TR"/>
              <a:t>[ ] simgesi içerdiği ifadelerin seçimlik olduğunu, Böylece "else" kısmının seçimlik olduğu anlaşılmaktadır.</a:t>
            </a:r>
            <a:endParaRPr/>
          </a:p>
          <a:p>
            <a:pPr indent="-274320" lvl="0" marL="274320" rtl="0" algn="l">
              <a:spcBef>
                <a:spcPts val="600"/>
              </a:spcBef>
              <a:spcAft>
                <a:spcPts val="0"/>
              </a:spcAft>
              <a:buSzPts val="1976"/>
              <a:buChar char="🞂"/>
            </a:pPr>
            <a:r>
              <a:rPr lang="tr-TR"/>
              <a:t>{} simgesi sıfır ya da daha fazla tekrarları belirtir ; </a:t>
            </a:r>
            <a:endParaRPr/>
          </a:p>
          <a:p>
            <a:pPr indent="-274320" lvl="0" marL="274320" rtl="0" algn="l">
              <a:spcBef>
                <a:spcPts val="600"/>
              </a:spcBef>
              <a:spcAft>
                <a:spcPts val="0"/>
              </a:spcAft>
              <a:buSzPts val="1976"/>
              <a:buChar char="🞂"/>
            </a:pPr>
            <a:r>
              <a:rPr lang="tr-TR"/>
              <a:t>| sembolü de ve­ya anlamına gelmektedir. </a:t>
            </a:r>
            <a:endParaRPr/>
          </a:p>
          <a:p>
            <a:pPr indent="-274320" lvl="0" marL="274320" rtl="0" algn="l">
              <a:spcBef>
                <a:spcPts val="600"/>
              </a:spcBef>
              <a:spcAft>
                <a:spcPts val="0"/>
              </a:spcAft>
              <a:buSzPts val="1976"/>
              <a:buChar char="🞂"/>
            </a:pPr>
            <a:r>
              <a:rPr lang="tr-TR"/>
              <a:t>Parantezler, değişken listesini tanımlamak için kullanılır.</a:t>
            </a:r>
            <a:endParaRPr/>
          </a:p>
          <a:p>
            <a:pPr indent="-148844" lvl="0" marL="274320" rtl="0" algn="l">
              <a:spcBef>
                <a:spcPts val="600"/>
              </a:spcBef>
              <a:spcAft>
                <a:spcPts val="0"/>
              </a:spcAft>
              <a:buSzPts val="1976"/>
              <a:buNone/>
            </a:pPr>
            <a:r>
              <a:t/>
            </a:r>
            <a:endParaRPr/>
          </a:p>
        </p:txBody>
      </p:sp>
      <p:sp>
        <p:nvSpPr>
          <p:cNvPr id="483" name="Google Shape;483;p54"/>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55"/>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tr-TR"/>
              <a:t>Söz Dizimi (Syntax)</a:t>
            </a:r>
            <a:endParaRPr/>
          </a:p>
        </p:txBody>
      </p:sp>
      <p:sp>
        <p:nvSpPr>
          <p:cNvPr id="489" name="Google Shape;489;p55"/>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i="1" lang="tr-TR"/>
              <a:t>Değişken-tanıtımı</a:t>
            </a:r>
            <a:r>
              <a:rPr lang="tr-TR"/>
              <a:t> ::= </a:t>
            </a:r>
            <a:r>
              <a:rPr i="1" lang="tr-TR"/>
              <a:t>tür belirleyici {,belirleyici};</a:t>
            </a:r>
            <a:endParaRPr i="1"/>
          </a:p>
          <a:p>
            <a:pPr indent="-274320" lvl="0" marL="274320" rtl="0" algn="l">
              <a:spcBef>
                <a:spcPts val="600"/>
              </a:spcBef>
              <a:spcAft>
                <a:spcPts val="0"/>
              </a:spcAft>
              <a:buSzPts val="1976"/>
              <a:buChar char="🞂"/>
            </a:pPr>
            <a:r>
              <a:rPr lang="tr-TR"/>
              <a:t>Yukarıdaki ifade şu şekilde yorumlanır: Bir değişken tanıtımı, tür belirleyici ve takip eden bir belirleyiciden (örneğin bir değişken adından) oluşur. </a:t>
            </a:r>
            <a:endParaRPr/>
          </a:p>
          <a:p>
            <a:pPr indent="-274320" lvl="0" marL="274320" rtl="0" algn="l">
              <a:spcBef>
                <a:spcPts val="600"/>
              </a:spcBef>
              <a:spcAft>
                <a:spcPts val="0"/>
              </a:spcAft>
              <a:buSzPts val="1976"/>
              <a:buChar char="🞂"/>
            </a:pPr>
            <a:r>
              <a:rPr lang="tr-TR"/>
              <a:t>Seçimlik olarak birbirini aralarında virgüllü takip eden birden fazla belirleyici olabilir ve ";" ile tanıtım sona erer.</a:t>
            </a:r>
            <a:endParaRPr/>
          </a:p>
          <a:p>
            <a:pPr indent="-274320" lvl="0" marL="274320" rtl="0" algn="l">
              <a:spcBef>
                <a:spcPts val="600"/>
              </a:spcBef>
              <a:spcAft>
                <a:spcPts val="0"/>
              </a:spcAft>
              <a:buSzPts val="1976"/>
              <a:buChar char="🞂"/>
            </a:pPr>
            <a:r>
              <a:rPr lang="tr-TR"/>
              <a:t>Sözdizimi kuralları, şekildeki sözdizim diyagramları şeklinde verilirse anlaşılması daha kolay olacaktır. </a:t>
            </a:r>
            <a:endParaRPr/>
          </a:p>
          <a:p>
            <a:pPr indent="-148844" lvl="0" marL="274320" rtl="0" algn="l">
              <a:spcBef>
                <a:spcPts val="600"/>
              </a:spcBef>
              <a:spcAft>
                <a:spcPts val="0"/>
              </a:spcAft>
              <a:buSzPts val="1976"/>
              <a:buNone/>
            </a:pPr>
            <a:r>
              <a:t/>
            </a:r>
            <a:endParaRPr/>
          </a:p>
          <a:p>
            <a:pPr indent="-148844" lvl="0" marL="274320" rtl="0" algn="l">
              <a:spcBef>
                <a:spcPts val="600"/>
              </a:spcBef>
              <a:spcAft>
                <a:spcPts val="0"/>
              </a:spcAft>
              <a:buSzPts val="1976"/>
              <a:buNone/>
            </a:pPr>
            <a:r>
              <a:t/>
            </a:r>
            <a:endParaRPr/>
          </a:p>
          <a:p>
            <a:pPr indent="-274320" lvl="0" marL="274320" rtl="0" algn="l">
              <a:spcBef>
                <a:spcPts val="600"/>
              </a:spcBef>
              <a:spcAft>
                <a:spcPts val="0"/>
              </a:spcAft>
              <a:buSzPts val="1976"/>
              <a:buChar char="🞂"/>
            </a:pPr>
            <a:r>
              <a:rPr lang="tr-TR"/>
              <a:t>Daire ve oval şekiller gerçek karakterleri, dikdörtgenler ise sözdizimsel ifadeleri göstermektedir.</a:t>
            </a:r>
            <a:endParaRPr/>
          </a:p>
          <a:p>
            <a:pPr indent="-148844" lvl="0" marL="274320" rtl="0" algn="l">
              <a:spcBef>
                <a:spcPts val="600"/>
              </a:spcBef>
              <a:spcAft>
                <a:spcPts val="0"/>
              </a:spcAft>
              <a:buSzPts val="1976"/>
              <a:buNone/>
            </a:pPr>
            <a:r>
              <a:t/>
            </a:r>
            <a:endParaRPr/>
          </a:p>
        </p:txBody>
      </p:sp>
      <p:pic>
        <p:nvPicPr>
          <p:cNvPr id="490" name="Google Shape;490;p55"/>
          <p:cNvPicPr preferRelativeResize="0"/>
          <p:nvPr/>
        </p:nvPicPr>
        <p:blipFill rotWithShape="1">
          <a:blip r:embed="rId3">
            <a:alphaModFix/>
          </a:blip>
          <a:srcRect b="0" l="0" r="0" t="0"/>
          <a:stretch/>
        </p:blipFill>
        <p:spPr>
          <a:xfrm>
            <a:off x="990122" y="4219426"/>
            <a:ext cx="10211755" cy="949931"/>
          </a:xfrm>
          <a:prstGeom prst="rect">
            <a:avLst/>
          </a:prstGeom>
          <a:noFill/>
          <a:ln>
            <a:noFill/>
          </a:ln>
        </p:spPr>
      </p:pic>
      <p:sp>
        <p:nvSpPr>
          <p:cNvPr id="491" name="Google Shape;491;p55"/>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5" name="Shape 495"/>
        <p:cNvGrpSpPr/>
        <p:nvPr/>
      </p:nvGrpSpPr>
      <p:grpSpPr>
        <a:xfrm>
          <a:off x="0" y="0"/>
          <a:ext cx="0" cy="0"/>
          <a:chOff x="0" y="0"/>
          <a:chExt cx="0" cy="0"/>
        </a:xfrm>
      </p:grpSpPr>
      <p:sp>
        <p:nvSpPr>
          <p:cNvPr id="496" name="Google Shape;496;p56"/>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tr-TR"/>
              <a:t>Söz Dizimi (Syntax)</a:t>
            </a:r>
            <a:endParaRPr/>
          </a:p>
        </p:txBody>
      </p:sp>
      <p:sp>
        <p:nvSpPr>
          <p:cNvPr id="497" name="Google Shape;497;p56"/>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1828"/>
              <a:buChar char="🞂"/>
            </a:pPr>
            <a:r>
              <a:rPr lang="tr-TR" sz="2405"/>
              <a:t>Sözdizimsel hataların hemen hemen tümü, derleyici tarafından yakalanıp raporlanacaktır. </a:t>
            </a:r>
            <a:endParaRPr sz="2405"/>
          </a:p>
          <a:p>
            <a:pPr indent="-274320" lvl="0" marL="274320" rtl="0" algn="l">
              <a:lnSpc>
                <a:spcPct val="90000"/>
              </a:lnSpc>
              <a:spcBef>
                <a:spcPts val="600"/>
              </a:spcBef>
              <a:spcAft>
                <a:spcPts val="0"/>
              </a:spcAft>
              <a:buSzPts val="1828"/>
              <a:buChar char="🞂"/>
            </a:pPr>
            <a:r>
              <a:rPr lang="tr-TR" sz="2405"/>
              <a:t>Ancak bazı hatalar derleyicinin yakalayamayacağı türden olup çalışma esnasında hatalara neden olabilir. Aşağıda bu tür hatalar ile ilgile bazı notlar verilmiştir:</a:t>
            </a:r>
            <a:endParaRPr/>
          </a:p>
          <a:p>
            <a:pPr indent="-274320" lvl="0" marL="274320" rtl="0" algn="l">
              <a:lnSpc>
                <a:spcPct val="90000"/>
              </a:lnSpc>
              <a:spcBef>
                <a:spcPts val="600"/>
              </a:spcBef>
              <a:spcAft>
                <a:spcPts val="0"/>
              </a:spcAft>
              <a:buSzPts val="1828"/>
              <a:buChar char="🞂"/>
            </a:pPr>
            <a:r>
              <a:rPr lang="tr-TR" sz="2405"/>
              <a:t>Belirliyicilerin uzunlukları ile ilgili sınırlamalara dikkat edilmelidir. Örneğin değişken isimlerinde ilk 10 karakter dikkate alınıyorsa «öğrenicinin_numarasi» ile «öğrencinin_notu» değişkenleri aynı değişkenler olarak alınacaktır.</a:t>
            </a:r>
            <a:endParaRPr/>
          </a:p>
          <a:p>
            <a:pPr indent="-274320" lvl="0" marL="274320" rtl="0" algn="l">
              <a:lnSpc>
                <a:spcPct val="90000"/>
              </a:lnSpc>
              <a:spcBef>
                <a:spcPts val="600"/>
              </a:spcBef>
              <a:spcAft>
                <a:spcPts val="0"/>
              </a:spcAft>
              <a:buSzPts val="1828"/>
              <a:buChar char="🞂"/>
            </a:pPr>
            <a:r>
              <a:rPr lang="tr-TR" sz="2405"/>
              <a:t>Birçok dilde küçük büyük harf ayırımı yoktur. Buna göre "SAYI" ile "sayi" aynı değişkenlerdir. </a:t>
            </a:r>
            <a:endParaRPr sz="2405"/>
          </a:p>
          <a:p>
            <a:pPr indent="-274320" lvl="0" marL="274320" rtl="0" algn="l">
              <a:lnSpc>
                <a:spcPct val="90000"/>
              </a:lnSpc>
              <a:spcBef>
                <a:spcPts val="600"/>
              </a:spcBef>
              <a:spcAft>
                <a:spcPts val="0"/>
              </a:spcAft>
              <a:buSzPts val="1828"/>
              <a:buChar char="🞂"/>
            </a:pPr>
            <a:r>
              <a:rPr lang="tr-TR" sz="2405"/>
              <a:t>C dilinde küçük büyük harf ayırımı olduğundan belirtilen iki değiş­ken farklı değişkenler anlamına gelir. </a:t>
            </a:r>
            <a:endParaRPr sz="2405"/>
          </a:p>
          <a:p>
            <a:pPr indent="-274320" lvl="0" marL="274320" rtl="0" algn="l">
              <a:lnSpc>
                <a:spcPct val="90000"/>
              </a:lnSpc>
              <a:spcBef>
                <a:spcPts val="600"/>
              </a:spcBef>
              <a:spcAft>
                <a:spcPts val="0"/>
              </a:spcAft>
              <a:buSzPts val="1828"/>
              <a:buChar char="🞂"/>
            </a:pPr>
            <a:r>
              <a:rPr lang="tr-TR" sz="2405"/>
              <a:t>Bu tür dillerde hataya neden olmamak için genel bir kullanım belirlemek gerekir. </a:t>
            </a:r>
            <a:endParaRPr/>
          </a:p>
          <a:p>
            <a:pPr indent="-274320" lvl="0" marL="274320" rtl="0" algn="l">
              <a:lnSpc>
                <a:spcPct val="90000"/>
              </a:lnSpc>
              <a:spcBef>
                <a:spcPts val="600"/>
              </a:spcBef>
              <a:spcAft>
                <a:spcPts val="0"/>
              </a:spcAft>
              <a:buSzPts val="1828"/>
              <a:buChar char="🞂"/>
            </a:pPr>
            <a:r>
              <a:rPr lang="tr-TR" sz="2405"/>
              <a:t>Örneğin C dilinde değişkenler küçük harfle, sabitler büyük harfle yazılır.</a:t>
            </a:r>
            <a:endParaRPr sz="2405"/>
          </a:p>
          <a:p>
            <a:pPr indent="-158254" lvl="0" marL="274320" rtl="0" algn="l">
              <a:lnSpc>
                <a:spcPct val="90000"/>
              </a:lnSpc>
              <a:spcBef>
                <a:spcPts val="600"/>
              </a:spcBef>
              <a:spcAft>
                <a:spcPts val="0"/>
              </a:spcAft>
              <a:buSzPts val="1828"/>
              <a:buNone/>
            </a:pPr>
            <a:r>
              <a:t/>
            </a:r>
            <a:endParaRPr sz="2405"/>
          </a:p>
        </p:txBody>
      </p:sp>
      <p:sp>
        <p:nvSpPr>
          <p:cNvPr id="498" name="Google Shape;498;p56"/>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57"/>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tr-TR"/>
              <a:t>Söz Dizimi (Syntax)</a:t>
            </a:r>
            <a:endParaRPr/>
          </a:p>
        </p:txBody>
      </p:sp>
      <p:sp>
        <p:nvSpPr>
          <p:cNvPr id="504" name="Google Shape;504;p57"/>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274320" lvl="0" marL="274320" rtl="0" algn="l">
              <a:lnSpc>
                <a:spcPct val="90000"/>
              </a:lnSpc>
              <a:spcBef>
                <a:spcPts val="0"/>
              </a:spcBef>
              <a:spcAft>
                <a:spcPts val="0"/>
              </a:spcAft>
              <a:buSzPts val="1976"/>
              <a:buChar char="🞂"/>
            </a:pPr>
            <a:r>
              <a:rPr lang="tr-TR"/>
              <a:t>Açıklamalar için iki kullanım tarzı vardır. Fortran, Ada ve C++ da açıklamalar sırasıyla C,~ ve // ile başlar ve satırın sonuna kadar devam ederken, C ve Pascal'da sembolle başlar ve sembolle biter. </a:t>
            </a:r>
            <a:endParaRPr/>
          </a:p>
          <a:p>
            <a:pPr indent="-274320" lvl="0" marL="274320" rtl="0" algn="l">
              <a:lnSpc>
                <a:spcPct val="90000"/>
              </a:lnSpc>
              <a:spcBef>
                <a:spcPts val="600"/>
              </a:spcBef>
              <a:spcAft>
                <a:spcPts val="0"/>
              </a:spcAft>
              <a:buSzPts val="1976"/>
              <a:buChar char="🞂"/>
            </a:pPr>
            <a:r>
              <a:rPr lang="tr-TR"/>
              <a:t>C'de /*....*/ şeklinde, Pascal'da {....} veya (*....*) şeklindedir.</a:t>
            </a:r>
            <a:endParaRPr/>
          </a:p>
          <a:p>
            <a:pPr indent="-274320" lvl="0" marL="274320" rtl="0" algn="l">
              <a:lnSpc>
                <a:spcPct val="90000"/>
              </a:lnSpc>
              <a:spcBef>
                <a:spcPts val="600"/>
              </a:spcBef>
              <a:spcAft>
                <a:spcPts val="0"/>
              </a:spcAft>
              <a:buSzPts val="1976"/>
              <a:buChar char="🞂"/>
            </a:pPr>
            <a:r>
              <a:rPr lang="tr-TR"/>
              <a:t>Birbirine benzeyen ama farklı olan simgelere dikkat edilmelidir. </a:t>
            </a:r>
            <a:endParaRPr/>
          </a:p>
          <a:p>
            <a:pPr indent="-274320" lvl="0" marL="274320" rtl="0" algn="l">
              <a:lnSpc>
                <a:spcPct val="90000"/>
              </a:lnSpc>
              <a:spcBef>
                <a:spcPts val="600"/>
              </a:spcBef>
              <a:spcAft>
                <a:spcPts val="0"/>
              </a:spcAft>
              <a:buSzPts val="1976"/>
              <a:buChar char="🞂"/>
            </a:pPr>
            <a:r>
              <a:rPr lang="tr-TR"/>
              <a:t>Matematikten bilindiği gibi, "=" sembolü C ve Fortran'da atama operatörü olarak kullanılırken, C'deki "=" ve Fortran'daki «.eq.» sembolü eşitlik operatörü olarak kullanılır. </a:t>
            </a:r>
            <a:endParaRPr/>
          </a:p>
          <a:p>
            <a:pPr indent="-274320" lvl="0" marL="274320" rtl="0" algn="l">
              <a:lnSpc>
                <a:spcPct val="90000"/>
              </a:lnSpc>
              <a:spcBef>
                <a:spcPts val="600"/>
              </a:spcBef>
              <a:spcAft>
                <a:spcPts val="0"/>
              </a:spcAft>
              <a:buSzPts val="1976"/>
              <a:buChar char="🞂"/>
            </a:pPr>
            <a:r>
              <a:rPr lang="tr-TR"/>
              <a:t>Anlamı doğru gibi görünse de, kullanımı yanlış olan aşağıdaki yazım şekline insanların eğilimi daha fazladır ve bazı eski derleyiciler bu gibi ifadeleri hata olarak görmeyebilir:</a:t>
            </a:r>
            <a:endParaRPr/>
          </a:p>
          <a:p>
            <a:pPr indent="-274320" lvl="0" marL="274320" rtl="0" algn="l">
              <a:lnSpc>
                <a:spcPct val="90000"/>
              </a:lnSpc>
              <a:spcBef>
                <a:spcPts val="600"/>
              </a:spcBef>
              <a:spcAft>
                <a:spcPts val="0"/>
              </a:spcAft>
              <a:buSzPts val="1976"/>
              <a:buChar char="🞂"/>
            </a:pPr>
            <a:r>
              <a:rPr b="1" i="1" lang="tr-TR"/>
              <a:t>lf(a = b) .... </a:t>
            </a:r>
            <a:endParaRPr/>
          </a:p>
          <a:p>
            <a:pPr indent="-148844" lvl="0" marL="274320" rtl="0" algn="l">
              <a:lnSpc>
                <a:spcPct val="90000"/>
              </a:lnSpc>
              <a:spcBef>
                <a:spcPts val="600"/>
              </a:spcBef>
              <a:spcAft>
                <a:spcPts val="0"/>
              </a:spcAft>
              <a:buSzPts val="1976"/>
              <a:buNone/>
            </a:pPr>
            <a:r>
              <a:t/>
            </a:r>
            <a:endParaRPr/>
          </a:p>
        </p:txBody>
      </p:sp>
      <p:sp>
        <p:nvSpPr>
          <p:cNvPr id="505" name="Google Shape;505;p57"/>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58"/>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tr-TR"/>
              <a:t>Anlambilim (Semantics)</a:t>
            </a:r>
            <a:endParaRPr/>
          </a:p>
        </p:txBody>
      </p:sp>
      <p:sp>
        <p:nvSpPr>
          <p:cNvPr id="511" name="Google Shape;511;p58"/>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tr-TR"/>
              <a:t>Anlambilim, bir programlama dilindeki bir ifadenin ne anlama geldiği üzerine çalışır. </a:t>
            </a:r>
            <a:endParaRPr/>
          </a:p>
          <a:p>
            <a:pPr indent="-274320" lvl="0" marL="274320" rtl="0" algn="l">
              <a:spcBef>
                <a:spcPts val="600"/>
              </a:spcBef>
              <a:spcAft>
                <a:spcPts val="0"/>
              </a:spcAft>
              <a:buSzPts val="1976"/>
              <a:buChar char="🞂"/>
            </a:pPr>
            <a:r>
              <a:rPr lang="tr-TR"/>
              <a:t>Dilin söz dizimi çok iyi anlaşılır olsa da, anlamını kavramak daha zordur. </a:t>
            </a:r>
            <a:endParaRPr/>
          </a:p>
          <a:p>
            <a:pPr indent="-274320" lvl="0" marL="274320" rtl="0" algn="l">
              <a:spcBef>
                <a:spcPts val="600"/>
              </a:spcBef>
              <a:spcAft>
                <a:spcPts val="0"/>
              </a:spcAft>
              <a:buSzPts val="1976"/>
              <a:buChar char="🞂"/>
            </a:pPr>
            <a:r>
              <a:rPr lang="tr-TR"/>
              <a:t>Aşağıdaki İngilizce cümlelerde, pen kelimesinin ilkinde kümes, diğerinde dolmakalem olduğunun bilinmesi ve buna göre cümlelerin anlamının çıkarılması gerekir.</a:t>
            </a:r>
            <a:endParaRPr/>
          </a:p>
          <a:p>
            <a:pPr indent="0" lvl="1" marL="457200" rtl="0" algn="l">
              <a:spcBef>
                <a:spcPts val="500"/>
              </a:spcBef>
              <a:spcAft>
                <a:spcPts val="0"/>
              </a:spcAft>
              <a:buSzPts val="2128"/>
              <a:buNone/>
            </a:pPr>
            <a:r>
              <a:rPr lang="tr-TR" sz="2800"/>
              <a:t>The pig is in the pen. </a:t>
            </a:r>
            <a:endParaRPr sz="2800"/>
          </a:p>
          <a:p>
            <a:pPr indent="0" lvl="1" marL="457200" rtl="0" algn="l">
              <a:spcBef>
                <a:spcPts val="500"/>
              </a:spcBef>
              <a:spcAft>
                <a:spcPts val="0"/>
              </a:spcAft>
              <a:buSzPts val="2128"/>
              <a:buNone/>
            </a:pPr>
            <a:r>
              <a:rPr lang="tr-TR" sz="2800"/>
              <a:t>The ink is in the pen.</a:t>
            </a:r>
            <a:endParaRPr/>
          </a:p>
          <a:p>
            <a:pPr indent="-148844" lvl="0" marL="274320" rtl="0" algn="l">
              <a:spcBef>
                <a:spcPts val="600"/>
              </a:spcBef>
              <a:spcAft>
                <a:spcPts val="0"/>
              </a:spcAft>
              <a:buSzPts val="1976"/>
              <a:buNone/>
            </a:pPr>
            <a:r>
              <a:t/>
            </a:r>
            <a:endParaRPr/>
          </a:p>
        </p:txBody>
      </p:sp>
      <p:sp>
        <p:nvSpPr>
          <p:cNvPr id="512" name="Google Shape;512;p58"/>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59"/>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tr-TR"/>
              <a:t>Veri (Data)</a:t>
            </a:r>
            <a:endParaRPr/>
          </a:p>
        </p:txBody>
      </p:sp>
      <p:sp>
        <p:nvSpPr>
          <p:cNvPr id="518" name="Google Shape;518;p59"/>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tr-TR"/>
              <a:t>Programlamada, verinin yapısı önemlidir. </a:t>
            </a:r>
            <a:endParaRPr/>
          </a:p>
          <a:p>
            <a:pPr indent="-148844" lvl="0" marL="274320" rtl="0" algn="l">
              <a:spcBef>
                <a:spcPts val="600"/>
              </a:spcBef>
              <a:spcAft>
                <a:spcPts val="0"/>
              </a:spcAft>
              <a:buSzPts val="1976"/>
              <a:buNone/>
            </a:pPr>
            <a:r>
              <a:t/>
            </a:r>
            <a:endParaRPr/>
          </a:p>
          <a:p>
            <a:pPr indent="-274320" lvl="0" marL="274320" rtl="0" algn="l">
              <a:spcBef>
                <a:spcPts val="600"/>
              </a:spcBef>
              <a:spcAft>
                <a:spcPts val="0"/>
              </a:spcAft>
              <a:buSzPts val="1976"/>
              <a:buChar char="🞂"/>
            </a:pPr>
            <a:r>
              <a:rPr lang="tr-TR"/>
              <a:t>Tür, değerler ve bu değerler üzerinde yapılabilecek işlemler kümesidir.</a:t>
            </a:r>
            <a:endParaRPr/>
          </a:p>
          <a:p>
            <a:pPr indent="-274320" lvl="0" marL="274320" rtl="0" algn="l">
              <a:spcBef>
                <a:spcPts val="600"/>
              </a:spcBef>
              <a:spcAft>
                <a:spcPts val="0"/>
              </a:spcAft>
              <a:buSzPts val="1976"/>
              <a:buChar char="🞂"/>
            </a:pPr>
            <a:r>
              <a:rPr lang="tr-TR"/>
              <a:t>C'de int'in gerçek anlamı şu şekilde ifade edilebilir: int sonlu sayıda değer içeren ve üzerinde birtakım aritmetiksel işlemlerin yapılabildiği bir türdür. </a:t>
            </a:r>
            <a:endParaRPr/>
          </a:p>
          <a:p>
            <a:pPr indent="-274320" lvl="0" marL="274320" rtl="0" algn="l">
              <a:spcBef>
                <a:spcPts val="600"/>
              </a:spcBef>
              <a:spcAft>
                <a:spcPts val="0"/>
              </a:spcAft>
              <a:buSzPts val="1976"/>
              <a:buChar char="🞂"/>
            </a:pPr>
            <a:r>
              <a:rPr lang="tr-TR"/>
              <a:t>Ada ve C++ gibi dillerde, dilin türleriyle sınırlı kalmayıp, çözmeye çalıştığımız probleme uy­gun kendi türlerimizi oluşturma imkanımız vardır.</a:t>
            </a:r>
            <a:endParaRPr/>
          </a:p>
          <a:p>
            <a:pPr indent="-148844" lvl="0" marL="274320" rtl="0" algn="l">
              <a:spcBef>
                <a:spcPts val="600"/>
              </a:spcBef>
              <a:spcAft>
                <a:spcPts val="0"/>
              </a:spcAft>
              <a:buSzPts val="1976"/>
              <a:buNone/>
            </a:pPr>
            <a:r>
              <a:t/>
            </a:r>
            <a:endParaRPr/>
          </a:p>
        </p:txBody>
      </p:sp>
      <p:sp>
        <p:nvSpPr>
          <p:cNvPr id="519" name="Google Shape;519;p59"/>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6"/>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tr-TR"/>
              <a:t>1.2.Yazılım tasarımı</a:t>
            </a:r>
            <a:endParaRPr/>
          </a:p>
        </p:txBody>
      </p:sp>
      <p:sp>
        <p:nvSpPr>
          <p:cNvPr id="146" name="Google Shape;146;p6"/>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3040"/>
              <a:buChar char="🞂"/>
            </a:pPr>
            <a:r>
              <a:rPr lang="tr-TR" sz="4000"/>
              <a:t>Yazılım tasarımcıları, sistemi oluşturan tüm modüller ve bunların tüm arayüzlerinin tanımlandığı dokümanları ortaya koyarlar</a:t>
            </a:r>
            <a:endParaRPr/>
          </a:p>
          <a:p>
            <a:pPr indent="-274320" lvl="0" marL="274320" rtl="0" algn="l">
              <a:spcBef>
                <a:spcPts val="600"/>
              </a:spcBef>
              <a:spcAft>
                <a:spcPts val="0"/>
              </a:spcAft>
              <a:buSzPts val="3040"/>
              <a:buChar char="🞂"/>
            </a:pPr>
            <a:r>
              <a:rPr lang="tr-TR" sz="4000"/>
              <a:t>Bu aşamada seçilen tasarım yönteminin kullanılacak olan programlama dilinin seçiminde büyük etkisi vardır</a:t>
            </a:r>
            <a:endParaRPr sz="4000"/>
          </a:p>
        </p:txBody>
      </p:sp>
      <p:sp>
        <p:nvSpPr>
          <p:cNvPr id="147" name="Google Shape;147;p6"/>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3" name="Shape 523"/>
        <p:cNvGrpSpPr/>
        <p:nvPr/>
      </p:nvGrpSpPr>
      <p:grpSpPr>
        <a:xfrm>
          <a:off x="0" y="0"/>
          <a:ext cx="0" cy="0"/>
          <a:chOff x="0" y="0"/>
          <a:chExt cx="0" cy="0"/>
        </a:xfrm>
      </p:grpSpPr>
      <p:sp>
        <p:nvSpPr>
          <p:cNvPr id="524" name="Google Shape;524;p60"/>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tr-TR"/>
              <a:t>Atama Deyimi (Assignment Statement)</a:t>
            </a:r>
            <a:endParaRPr/>
          </a:p>
        </p:txBody>
      </p:sp>
      <p:sp>
        <p:nvSpPr>
          <p:cNvPr id="525" name="Google Shape;525;p60"/>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tr-TR"/>
              <a:t>Tüm sıradan programlama dillerinde bulunan deyim atama deyimidir. Atama deyimi genel olarak üç işin yürütülmesini sağlar:</a:t>
            </a:r>
            <a:endParaRPr/>
          </a:p>
          <a:p>
            <a:pPr indent="0" lvl="1" marL="457200" rtl="0" algn="l">
              <a:spcBef>
                <a:spcPts val="500"/>
              </a:spcBef>
              <a:spcAft>
                <a:spcPts val="0"/>
              </a:spcAft>
              <a:buSzPts val="2128"/>
              <a:buNone/>
            </a:pPr>
            <a:r>
              <a:rPr lang="tr-TR" sz="2800"/>
              <a:t>1.Deyimin sağ tarafındaki ifadenin değeri hesaplanır.</a:t>
            </a:r>
            <a:endParaRPr/>
          </a:p>
          <a:p>
            <a:pPr indent="0" lvl="1" marL="457200" rtl="0" algn="l">
              <a:spcBef>
                <a:spcPts val="500"/>
              </a:spcBef>
              <a:spcAft>
                <a:spcPts val="0"/>
              </a:spcAft>
              <a:buSzPts val="2128"/>
              <a:buNone/>
            </a:pPr>
            <a:r>
              <a:rPr lang="tr-TR" sz="2800"/>
              <a:t>2. Deyimin sol tarafındaki ifadenin bellek hücresi belirlenir.</a:t>
            </a:r>
            <a:endParaRPr sz="2800"/>
          </a:p>
          <a:p>
            <a:pPr indent="0" lvl="1" marL="457200" rtl="0" algn="l">
              <a:spcBef>
                <a:spcPts val="500"/>
              </a:spcBef>
              <a:spcAft>
                <a:spcPts val="0"/>
              </a:spcAft>
              <a:buSzPts val="2128"/>
              <a:buNone/>
            </a:pPr>
            <a:r>
              <a:rPr lang="tr-TR" sz="2800"/>
              <a:t>3. Adım (1) de hesaplanan değeri, adım (2) de elde edilen bellek hücresine kopyala.</a:t>
            </a:r>
            <a:endParaRPr/>
          </a:p>
          <a:p>
            <a:pPr indent="-148844" lvl="0" marL="274320" rtl="0" algn="l">
              <a:spcBef>
                <a:spcPts val="600"/>
              </a:spcBef>
              <a:spcAft>
                <a:spcPts val="0"/>
              </a:spcAft>
              <a:buSzPts val="1976"/>
              <a:buNone/>
            </a:pPr>
            <a:r>
              <a:t/>
            </a:r>
            <a:endParaRPr/>
          </a:p>
        </p:txBody>
      </p:sp>
      <p:sp>
        <p:nvSpPr>
          <p:cNvPr id="526" name="Google Shape;526;p60"/>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61"/>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tr-TR"/>
              <a:t>Tür Kontrolü (Type Checking)</a:t>
            </a:r>
            <a:endParaRPr/>
          </a:p>
        </p:txBody>
      </p:sp>
      <p:sp>
        <p:nvSpPr>
          <p:cNvPr id="532" name="Google Shape;532;p61"/>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tr-TR"/>
              <a:t>Atamanın sonunda, sol taraftaki hesaplama bir bellek hücresinin adresini üretirken, ifade belirli bir türde bir değer üretir. </a:t>
            </a:r>
            <a:endParaRPr/>
          </a:p>
          <a:p>
            <a:pPr indent="-274320" lvl="0" marL="274320" rtl="0" algn="l">
              <a:spcBef>
                <a:spcPts val="600"/>
              </a:spcBef>
              <a:spcAft>
                <a:spcPts val="0"/>
              </a:spcAft>
              <a:buSzPts val="1976"/>
              <a:buChar char="🞂"/>
            </a:pPr>
            <a:r>
              <a:rPr lang="tr-TR"/>
              <a:t>Adresin ilişkilendirilmiş olduğu değişkenin türüyle, ifade türünün aynı olacağı konusunda bir garanti yoktur. Hatta, üretilen değerin , değişkenin değer sınırları içinde olacağının da garantisi yoktur.</a:t>
            </a:r>
            <a:endParaRPr/>
          </a:p>
          <a:p>
            <a:pPr indent="-274320" lvl="0" marL="274320" rtl="0" algn="l">
              <a:spcBef>
                <a:spcPts val="600"/>
              </a:spcBef>
              <a:spcAft>
                <a:spcPts val="0"/>
              </a:spcAft>
              <a:buSzPts val="1976"/>
              <a:buChar char="🞂"/>
            </a:pPr>
            <a:r>
              <a:rPr lang="tr-TR"/>
              <a:t>Tür kontrolü, hedef değişkenin türüyle, ifade türünün uyumlu olup olmadığının kontrol edilmesidir. </a:t>
            </a:r>
            <a:endParaRPr/>
          </a:p>
          <a:p>
            <a:pPr indent="0" lvl="0" marL="0" rtl="0" algn="l">
              <a:spcBef>
                <a:spcPts val="600"/>
              </a:spcBef>
              <a:spcAft>
                <a:spcPts val="0"/>
              </a:spcAft>
              <a:buSzPts val="1976"/>
              <a:buNone/>
            </a:pPr>
            <a:r>
              <a:rPr lang="tr-TR"/>
              <a:t>Bu, bir alt program çağrıldığında, gerçek parametrenin bir formal parametreye atanması durumunda da geçerlidir.</a:t>
            </a:r>
            <a:endParaRPr/>
          </a:p>
        </p:txBody>
      </p:sp>
      <p:sp>
        <p:nvSpPr>
          <p:cNvPr id="533" name="Google Shape;533;p61"/>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62"/>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tr-TR"/>
              <a:t>Tür Kontrolü (Type Checking)</a:t>
            </a:r>
            <a:endParaRPr/>
          </a:p>
        </p:txBody>
      </p:sp>
      <p:sp>
        <p:nvSpPr>
          <p:cNvPr id="539" name="Google Shape;539;p62"/>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tr-TR"/>
              <a:t>Tür kontrolü ile ilgili olası yaklaşımlar:</a:t>
            </a:r>
            <a:endParaRPr/>
          </a:p>
          <a:p>
            <a:pPr indent="-274320" lvl="1" marL="548640" rtl="0" algn="l">
              <a:spcBef>
                <a:spcPts val="500"/>
              </a:spcBef>
              <a:spcAft>
                <a:spcPts val="0"/>
              </a:spcAft>
              <a:buSzPts val="1748"/>
              <a:buChar char="🞂"/>
            </a:pPr>
            <a:r>
              <a:rPr lang="tr-TR"/>
              <a:t>Hiçbir şey yapma; atamanın anlamlı olmasını sağlamak, programcının sorumluluğundadır.</a:t>
            </a:r>
            <a:endParaRPr/>
          </a:p>
          <a:p>
            <a:pPr indent="-274320" lvl="1" marL="548640" rtl="0" algn="l">
              <a:spcBef>
                <a:spcPts val="500"/>
              </a:spcBef>
              <a:spcAft>
                <a:spcPts val="0"/>
              </a:spcAft>
              <a:buSzPts val="1748"/>
              <a:buChar char="🞂"/>
            </a:pPr>
            <a:r>
              <a:rPr lang="tr-TR"/>
              <a:t>İfadeden ortaya çıkan değeri, sol tarafın gerektirdiği türe dönüştür.</a:t>
            </a:r>
            <a:endParaRPr/>
          </a:p>
          <a:p>
            <a:pPr indent="-274320" lvl="1" marL="548640" rtl="0" algn="l">
              <a:spcBef>
                <a:spcPts val="500"/>
              </a:spcBef>
              <a:spcAft>
                <a:spcPts val="0"/>
              </a:spcAft>
              <a:buSzPts val="1748"/>
              <a:buChar char="🞂"/>
            </a:pPr>
            <a:r>
              <a:rPr lang="tr-TR"/>
              <a:t>Güçlü tür kontrolü: Türler uyumlu değilse, atamayı yapma.</a:t>
            </a:r>
            <a:endParaRPr/>
          </a:p>
          <a:p>
            <a:pPr indent="-274320" lvl="0" marL="274320" rtl="0" algn="l">
              <a:spcBef>
                <a:spcPts val="600"/>
              </a:spcBef>
              <a:spcAft>
                <a:spcPts val="0"/>
              </a:spcAft>
              <a:buSzPts val="1976"/>
              <a:buChar char="🞂"/>
            </a:pPr>
            <a:r>
              <a:rPr lang="tr-TR"/>
              <a:t>Burada esneklik ile güvenirlik arasında bir çelişkili durum bulunmaktadır. </a:t>
            </a:r>
            <a:endParaRPr/>
          </a:p>
          <a:p>
            <a:pPr indent="-274320" lvl="0" marL="274320" rtl="0" algn="l">
              <a:spcBef>
                <a:spcPts val="600"/>
              </a:spcBef>
              <a:spcAft>
                <a:spcPts val="0"/>
              </a:spcAft>
              <a:buSzPts val="1976"/>
              <a:buChar char="🞂"/>
            </a:pPr>
            <a:r>
              <a:rPr lang="tr-TR"/>
              <a:t>Ne kadar çok tür kontrolü yapılırsa, program o denli güvenilir olacak ancak, uygun bir tür kümesi tanımlamak için daha fazla çaba sarf etmek gerekecektir. </a:t>
            </a:r>
            <a:endParaRPr/>
          </a:p>
          <a:p>
            <a:pPr indent="-274320" lvl="0" marL="274320" rtl="0" algn="l">
              <a:spcBef>
                <a:spcPts val="600"/>
              </a:spcBef>
              <a:spcAft>
                <a:spcPts val="0"/>
              </a:spcAft>
              <a:buSzPts val="1976"/>
              <a:buChar char="🞂"/>
            </a:pPr>
            <a:r>
              <a:rPr lang="tr-TR"/>
              <a:t>Tersi düşünülecek olursa, daha az tür kontrolü, daha kolay program yazılmasını sağlayacak ancak, hataları bulmak zorlaşacak ve programın güvenirliği azalacaktır.</a:t>
            </a:r>
            <a:endParaRPr/>
          </a:p>
        </p:txBody>
      </p:sp>
      <p:sp>
        <p:nvSpPr>
          <p:cNvPr id="540" name="Google Shape;540;p62"/>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63"/>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tr-TR"/>
              <a:t>Kontrol Deyimleri (Control Statements)</a:t>
            </a:r>
            <a:endParaRPr/>
          </a:p>
        </p:txBody>
      </p:sp>
      <p:sp>
        <p:nvSpPr>
          <p:cNvPr id="546" name="Google Shape;546;p63"/>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tr-TR"/>
              <a:t>Atama deyimleri normal olarak yazıldığı şekilde yürütülürken, kontrol deyimleri yürütmenin sırasını değiştirmek maksadıyla kullanılır.</a:t>
            </a:r>
            <a:endParaRPr/>
          </a:p>
          <a:p>
            <a:pPr indent="-274320" lvl="0" marL="274320" rtl="0" algn="l">
              <a:spcBef>
                <a:spcPts val="600"/>
              </a:spcBef>
              <a:spcAft>
                <a:spcPts val="0"/>
              </a:spcAft>
              <a:buSzPts val="1976"/>
              <a:buChar char="🞂"/>
            </a:pPr>
            <a:r>
              <a:rPr lang="tr-TR"/>
              <a:t>İyi yapılandırılmış bir kontrol deyimi, iki şekilde olabilir:</a:t>
            </a:r>
            <a:endParaRPr/>
          </a:p>
          <a:p>
            <a:pPr indent="-274320" lvl="0" marL="274320" rtl="0" algn="l">
              <a:spcBef>
                <a:spcPts val="600"/>
              </a:spcBef>
              <a:spcAft>
                <a:spcPts val="0"/>
              </a:spcAft>
              <a:buSzPts val="1976"/>
              <a:buChar char="🞂"/>
            </a:pPr>
            <a:r>
              <a:rPr lang="tr-TR"/>
              <a:t>İki ya da daha fazla seçenekten birinin seçilmesi, if ya da case deyimlerinde olduğu gibi.</a:t>
            </a:r>
            <a:endParaRPr/>
          </a:p>
          <a:p>
            <a:pPr indent="-274320" lvl="0" marL="274320" rtl="0" algn="l">
              <a:spcBef>
                <a:spcPts val="600"/>
              </a:spcBef>
              <a:spcAft>
                <a:spcPts val="0"/>
              </a:spcAft>
              <a:buSzPts val="1976"/>
              <a:buChar char="🞂"/>
            </a:pPr>
            <a:r>
              <a:rPr lang="tr-TR"/>
              <a:t>Tekrarlı ifadelerin çevrim durumları, for ya da while deyimlerinde olduğu gibi.</a:t>
            </a:r>
            <a:endParaRPr/>
          </a:p>
          <a:p>
            <a:pPr indent="-274320" lvl="0" marL="274320" rtl="0" algn="l">
              <a:spcBef>
                <a:spcPts val="600"/>
              </a:spcBef>
              <a:spcAft>
                <a:spcPts val="0"/>
              </a:spcAft>
              <a:buSzPts val="1976"/>
              <a:buChar char="🞂"/>
            </a:pPr>
            <a:r>
              <a:rPr lang="tr-TR"/>
              <a:t>Döngü deyimleri özellikle iki sebepten dolayı önemlidir: Yürütme zamanının çoğu, döngü deyimlerinde harcanır ve, çoğunlukla döngünün başında ya da sonunda yanlış kodlama yapılmış olabilir.</a:t>
            </a:r>
            <a:endParaRPr/>
          </a:p>
          <a:p>
            <a:pPr indent="-148844" lvl="0" marL="274320" rtl="0" algn="l">
              <a:spcBef>
                <a:spcPts val="600"/>
              </a:spcBef>
              <a:spcAft>
                <a:spcPts val="0"/>
              </a:spcAft>
              <a:buSzPts val="1976"/>
              <a:buNone/>
            </a:pPr>
            <a:r>
              <a:t/>
            </a:r>
            <a:endParaRPr/>
          </a:p>
        </p:txBody>
      </p:sp>
      <p:sp>
        <p:nvSpPr>
          <p:cNvPr id="547" name="Google Shape;547;p63"/>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1" name="Shape 551"/>
        <p:cNvGrpSpPr/>
        <p:nvPr/>
      </p:nvGrpSpPr>
      <p:grpSpPr>
        <a:xfrm>
          <a:off x="0" y="0"/>
          <a:ext cx="0" cy="0"/>
          <a:chOff x="0" y="0"/>
          <a:chExt cx="0" cy="0"/>
        </a:xfrm>
      </p:grpSpPr>
      <p:sp>
        <p:nvSpPr>
          <p:cNvPr id="552" name="Google Shape;552;p64"/>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tr-TR"/>
              <a:t>Alt Programlar (Subprograms)</a:t>
            </a:r>
            <a:endParaRPr/>
          </a:p>
        </p:txBody>
      </p:sp>
      <p:sp>
        <p:nvSpPr>
          <p:cNvPr id="553" name="Google Shape;553;p64"/>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1976"/>
              <a:buChar char="🞂"/>
            </a:pPr>
            <a:r>
              <a:rPr lang="tr-TR"/>
              <a:t>Alt program, programın farklı yerlerinden defalarca çağrılabilen, içinde veri tanımlamalarının ve yürütülebilir deyimlerin bulunduğu program birimleridir. </a:t>
            </a:r>
            <a:endParaRPr/>
          </a:p>
          <a:p>
            <a:pPr indent="-274320" lvl="0" marL="274320" rtl="0" algn="l">
              <a:spcBef>
                <a:spcPts val="600"/>
              </a:spcBef>
              <a:spcAft>
                <a:spcPts val="0"/>
              </a:spcAft>
              <a:buSzPts val="1976"/>
              <a:buChar char="🞂"/>
            </a:pPr>
            <a:r>
              <a:rPr lang="tr-TR"/>
              <a:t>Alt programlar "Başlangıçta aynı program parçalarını tekrar kullanılması gerektiğinde kullanılırken, modern bakış açısına göre programlamanın temel elemanlarından biri olarak kullanılır olmuştur. </a:t>
            </a:r>
            <a:endParaRPr/>
          </a:p>
          <a:p>
            <a:pPr indent="-274320" lvl="0" marL="274320" rtl="0" algn="l">
              <a:spcBef>
                <a:spcPts val="600"/>
              </a:spcBef>
              <a:spcAft>
                <a:spcPts val="0"/>
              </a:spcAft>
              <a:buSzPts val="1976"/>
              <a:buChar char="🞂"/>
            </a:pPr>
            <a:r>
              <a:rPr lang="tr-TR"/>
              <a:t>Bir alt program çağrıldığında, parametre olarak isimlendirilen değerler alt programa gönderilmiş olur.</a:t>
            </a:r>
            <a:endParaRPr/>
          </a:p>
        </p:txBody>
      </p:sp>
      <p:sp>
        <p:nvSpPr>
          <p:cNvPr id="554" name="Google Shape;554;p64"/>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65"/>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tr-TR"/>
              <a:t>Modüller (Modules)</a:t>
            </a:r>
            <a:endParaRPr/>
          </a:p>
        </p:txBody>
      </p:sp>
      <p:sp>
        <p:nvSpPr>
          <p:cNvPr id="560" name="Google Shape;560;p65"/>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128"/>
              <a:buChar char="🞂"/>
            </a:pPr>
            <a:r>
              <a:rPr lang="tr-TR" sz="2800"/>
              <a:t>Buraya kadar ele alınan elemanlar, program yazmak için yeterli ancak, yazılım sistemi oluşturmak için yeterli olmayan elemanlardır. </a:t>
            </a:r>
            <a:endParaRPr sz="2800"/>
          </a:p>
          <a:p>
            <a:pPr indent="-274320" lvl="0" marL="274320" rtl="0" algn="l">
              <a:spcBef>
                <a:spcPts val="600"/>
              </a:spcBef>
              <a:spcAft>
                <a:spcPts val="0"/>
              </a:spcAft>
              <a:buSzPts val="2128"/>
              <a:buChar char="🞂"/>
            </a:pPr>
            <a:r>
              <a:rPr lang="tr-TR" sz="2800"/>
              <a:t>Büyük programlar, bir programcı takımı tarafından geliştirilirler. </a:t>
            </a:r>
            <a:endParaRPr sz="2800"/>
          </a:p>
          <a:p>
            <a:pPr indent="-274320" lvl="0" marL="274320" rtl="0" algn="l">
              <a:spcBef>
                <a:spcPts val="600"/>
              </a:spcBef>
              <a:spcAft>
                <a:spcPts val="0"/>
              </a:spcAft>
              <a:buSzPts val="2128"/>
              <a:buChar char="🞂"/>
            </a:pPr>
            <a:r>
              <a:rPr lang="tr-TR" sz="2800"/>
              <a:t>Modern programlama dilleri, fazla miktarda veri ve alt program içeren modüller içerir. </a:t>
            </a:r>
            <a:endParaRPr/>
          </a:p>
          <a:p>
            <a:pPr indent="-274320" lvl="0" marL="274320" rtl="0" algn="l">
              <a:spcBef>
                <a:spcPts val="600"/>
              </a:spcBef>
              <a:spcAft>
                <a:spcPts val="0"/>
              </a:spcAft>
              <a:buSzPts val="2128"/>
              <a:buChar char="🞂"/>
            </a:pPr>
            <a:r>
              <a:rPr lang="tr-TR" sz="2800"/>
              <a:t>Çok fazla satırdan oluşan büyük kodları kontrol etmek de anlamak da zordur. Bu nedenle, alt programlar çok fazla satırdan oluşmamalıdır.</a:t>
            </a:r>
            <a:endParaRPr/>
          </a:p>
          <a:p>
            <a:pPr indent="-274320" lvl="0" marL="274320" rtl="0" algn="l">
              <a:spcBef>
                <a:spcPts val="600"/>
              </a:spcBef>
              <a:spcAft>
                <a:spcPts val="0"/>
              </a:spcAft>
              <a:buSzPts val="2128"/>
              <a:buChar char="🞂"/>
            </a:pPr>
            <a:r>
              <a:rPr lang="tr-TR" sz="2800"/>
              <a:t>Hataların önlenmesi ve yanlış anlamalara yol açmayı önlemek için, derleme süresince modüller arasındaki arayüzlerin kontrolü avantaj sağlar.</a:t>
            </a:r>
            <a:endParaRPr sz="2800"/>
          </a:p>
        </p:txBody>
      </p:sp>
      <p:sp>
        <p:nvSpPr>
          <p:cNvPr id="561" name="Google Shape;561;p65"/>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7"/>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tr-TR"/>
              <a:t>1.3. Kodlama</a:t>
            </a:r>
            <a:endParaRPr/>
          </a:p>
        </p:txBody>
      </p:sp>
      <p:sp>
        <p:nvSpPr>
          <p:cNvPr id="153" name="Google Shape;153;p7"/>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100584" lvl="0" marL="274320" rtl="0" algn="l">
              <a:spcBef>
                <a:spcPts val="0"/>
              </a:spcBef>
              <a:spcAft>
                <a:spcPts val="0"/>
              </a:spcAft>
              <a:buSzPts val="2736"/>
              <a:buNone/>
            </a:pPr>
            <a:r>
              <a:t/>
            </a:r>
            <a:endParaRPr sz="3600"/>
          </a:p>
          <a:p>
            <a:pPr indent="-274320" lvl="0" marL="274320" rtl="0" algn="l">
              <a:spcBef>
                <a:spcPts val="600"/>
              </a:spcBef>
              <a:spcAft>
                <a:spcPts val="0"/>
              </a:spcAft>
              <a:buSzPts val="2736"/>
              <a:buChar char="🞂"/>
            </a:pPr>
            <a:r>
              <a:rPr lang="tr-TR" sz="3600"/>
              <a:t>İkinci evredeki tanımlamaların gerçekleştirilerek kodlandığı evredir</a:t>
            </a:r>
            <a:endParaRPr/>
          </a:p>
          <a:p>
            <a:pPr indent="-274320" lvl="0" marL="274320" rtl="0" algn="l">
              <a:spcBef>
                <a:spcPts val="600"/>
              </a:spcBef>
              <a:spcAft>
                <a:spcPts val="0"/>
              </a:spcAft>
              <a:buSzPts val="2736"/>
              <a:buChar char="🞂"/>
            </a:pPr>
            <a:r>
              <a:rPr lang="tr-TR" sz="3600"/>
              <a:t>Bu adımda programlama dilinin doğrudan uygulandığı tek adımdır. </a:t>
            </a:r>
            <a:endParaRPr/>
          </a:p>
          <a:p>
            <a:pPr indent="-274320" lvl="0" marL="274320" rtl="0" algn="l">
              <a:spcBef>
                <a:spcPts val="600"/>
              </a:spcBef>
              <a:spcAft>
                <a:spcPts val="0"/>
              </a:spcAft>
              <a:buSzPts val="2736"/>
              <a:buChar char="🞂"/>
            </a:pPr>
            <a:r>
              <a:rPr lang="tr-TR" sz="3600"/>
              <a:t>Çıktı olarak tümüyle </a:t>
            </a:r>
            <a:r>
              <a:rPr lang="tr-TR" sz="3600">
                <a:solidFill>
                  <a:srgbClr val="FF0000"/>
                </a:solidFill>
              </a:rPr>
              <a:t>çalışan</a:t>
            </a:r>
            <a:r>
              <a:rPr lang="tr-TR" sz="3600"/>
              <a:t> bir yazılım sistemi beklenir.</a:t>
            </a:r>
            <a:endParaRPr sz="3600"/>
          </a:p>
        </p:txBody>
      </p:sp>
      <p:sp>
        <p:nvSpPr>
          <p:cNvPr id="154" name="Google Shape;154;p7"/>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sp>
        <p:nvSpPr>
          <p:cNvPr id="159" name="Google Shape;159;p8"/>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tr-TR"/>
              <a:t>1.4.Sertifikasyon</a:t>
            </a:r>
            <a:endParaRPr/>
          </a:p>
        </p:txBody>
      </p:sp>
      <p:sp>
        <p:nvSpPr>
          <p:cNvPr id="160" name="Google Shape;160;p8"/>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Autofit/>
          </a:bodyPr>
          <a:lstStyle/>
          <a:p>
            <a:pPr indent="-274320" lvl="0" marL="274320" rtl="0" algn="l">
              <a:spcBef>
                <a:spcPts val="0"/>
              </a:spcBef>
              <a:spcAft>
                <a:spcPts val="0"/>
              </a:spcAft>
              <a:buSzPts val="2432"/>
              <a:buChar char="🞂"/>
            </a:pPr>
            <a:r>
              <a:rPr lang="tr-TR" sz="3200"/>
              <a:t>Bu adımda, ortaya konan yazılım kalite denetimi yapılarak son kullanıcıya </a:t>
            </a:r>
            <a:r>
              <a:rPr lang="tr-TR" sz="3200">
                <a:solidFill>
                  <a:srgbClr val="FF0000"/>
                </a:solidFill>
              </a:rPr>
              <a:t>sunulur</a:t>
            </a:r>
            <a:endParaRPr/>
          </a:p>
          <a:p>
            <a:pPr indent="-274320" lvl="0" marL="274320" rtl="0" algn="l">
              <a:spcBef>
                <a:spcPts val="600"/>
              </a:spcBef>
              <a:spcAft>
                <a:spcPts val="0"/>
              </a:spcAft>
              <a:buSzPts val="2432"/>
              <a:buChar char="🞂"/>
            </a:pPr>
            <a:r>
              <a:rPr lang="tr-TR" sz="3200"/>
              <a:t>Sertifikasyon işlemi tüm yazılım için tek seferde yapılabileceği gibi uygun olan her modül de tek tek bu işleme tabi tutulabilir.</a:t>
            </a:r>
            <a:endParaRPr/>
          </a:p>
          <a:p>
            <a:pPr indent="-274320" lvl="0" marL="274320" rtl="0" algn="l">
              <a:spcBef>
                <a:spcPts val="600"/>
              </a:spcBef>
              <a:spcAft>
                <a:spcPts val="0"/>
              </a:spcAft>
              <a:buSzPts val="2432"/>
              <a:buChar char="🞂"/>
            </a:pPr>
            <a:r>
              <a:rPr lang="tr-TR" sz="3200"/>
              <a:t>Sertifikasyon da dikkat edilecek husus yazılım gereksinimlerinde belirtilen ihtiyaçların ve </a:t>
            </a:r>
            <a:r>
              <a:rPr lang="tr-TR" sz="3200">
                <a:solidFill>
                  <a:srgbClr val="FF0000"/>
                </a:solidFill>
              </a:rPr>
              <a:t>beklentilerin</a:t>
            </a:r>
            <a:r>
              <a:rPr lang="tr-TR" sz="3200"/>
              <a:t> karşılanıp karşılanmadığı ve ara yüzlerin </a:t>
            </a:r>
            <a:r>
              <a:rPr lang="tr-TR" sz="3200">
                <a:solidFill>
                  <a:srgbClr val="FF0000"/>
                </a:solidFill>
              </a:rPr>
              <a:t>sorunsuz</a:t>
            </a:r>
            <a:r>
              <a:rPr lang="tr-TR" sz="3200"/>
              <a:t> bir şekilde çalışıp çalışmadığıdır.</a:t>
            </a:r>
            <a:endParaRPr sz="3200"/>
          </a:p>
        </p:txBody>
      </p:sp>
      <p:sp>
        <p:nvSpPr>
          <p:cNvPr id="161" name="Google Shape;161;p8"/>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9"/>
          <p:cNvSpPr txBox="1"/>
          <p:nvPr>
            <p:ph type="title"/>
          </p:nvPr>
        </p:nvSpPr>
        <p:spPr>
          <a:xfrm>
            <a:off x="609600" y="152400"/>
            <a:ext cx="10972800" cy="9906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dk2"/>
              </a:buClr>
              <a:buSzPts val="3200"/>
              <a:buFont typeface="Bookman Old Style"/>
              <a:buNone/>
            </a:pPr>
            <a:r>
              <a:rPr lang="tr-TR"/>
              <a:t>1.5.Bakım</a:t>
            </a:r>
            <a:endParaRPr/>
          </a:p>
        </p:txBody>
      </p:sp>
      <p:sp>
        <p:nvSpPr>
          <p:cNvPr id="167" name="Google Shape;167;p9"/>
          <p:cNvSpPr txBox="1"/>
          <p:nvPr>
            <p:ph idx="1" type="body"/>
          </p:nvPr>
        </p:nvSpPr>
        <p:spPr>
          <a:xfrm>
            <a:off x="609600" y="1219200"/>
            <a:ext cx="10972800" cy="4937760"/>
          </a:xfrm>
          <a:prstGeom prst="rect">
            <a:avLst/>
          </a:prstGeom>
          <a:noFill/>
          <a:ln>
            <a:noFill/>
          </a:ln>
        </p:spPr>
        <p:txBody>
          <a:bodyPr anchorCtr="0" anchor="t" bIns="45700" lIns="91425" spcFirstLastPara="1" rIns="91425" wrap="square" tIns="45700">
            <a:normAutofit/>
          </a:bodyPr>
          <a:lstStyle/>
          <a:p>
            <a:pPr indent="-274320" lvl="0" marL="274320" rtl="0" algn="l">
              <a:spcBef>
                <a:spcPts val="0"/>
              </a:spcBef>
              <a:spcAft>
                <a:spcPts val="0"/>
              </a:spcAft>
              <a:buSzPts val="2736"/>
              <a:buChar char="🞂"/>
            </a:pPr>
            <a:r>
              <a:rPr lang="tr-TR" sz="3600"/>
              <a:t>Bu adım belirlenen </a:t>
            </a:r>
            <a:r>
              <a:rPr lang="tr-TR" sz="3600">
                <a:solidFill>
                  <a:srgbClr val="FF0000"/>
                </a:solidFill>
              </a:rPr>
              <a:t>hataların</a:t>
            </a:r>
            <a:r>
              <a:rPr lang="tr-TR" sz="3600"/>
              <a:t> giderilmesi ve yeni bileşenler </a:t>
            </a:r>
            <a:r>
              <a:rPr lang="tr-TR" sz="3600">
                <a:solidFill>
                  <a:srgbClr val="FF0000"/>
                </a:solidFill>
              </a:rPr>
              <a:t>eklenmesini</a:t>
            </a:r>
            <a:r>
              <a:rPr lang="tr-TR" sz="3600"/>
              <a:t> kapsamaktadır.</a:t>
            </a:r>
            <a:endParaRPr/>
          </a:p>
          <a:p>
            <a:pPr indent="-274320" lvl="0" marL="274320" rtl="0" algn="l">
              <a:spcBef>
                <a:spcPts val="600"/>
              </a:spcBef>
              <a:spcAft>
                <a:spcPts val="0"/>
              </a:spcAft>
              <a:buSzPts val="2736"/>
              <a:buChar char="🞂"/>
            </a:pPr>
            <a:r>
              <a:rPr lang="tr-TR" sz="3600"/>
              <a:t>Bakım adımı </a:t>
            </a:r>
            <a:r>
              <a:rPr lang="tr-TR" sz="3600">
                <a:solidFill>
                  <a:srgbClr val="FF0000"/>
                </a:solidFill>
              </a:rPr>
              <a:t>maliyetler</a:t>
            </a:r>
            <a:r>
              <a:rPr lang="tr-TR" sz="3600"/>
              <a:t> açısından ele alındığında önemli bir adımdır. </a:t>
            </a:r>
            <a:endParaRPr/>
          </a:p>
          <a:p>
            <a:pPr indent="-274320" lvl="0" marL="274320" rtl="0" algn="l">
              <a:spcBef>
                <a:spcPts val="600"/>
              </a:spcBef>
              <a:spcAft>
                <a:spcPts val="0"/>
              </a:spcAft>
              <a:buSzPts val="2736"/>
              <a:buChar char="🞂"/>
            </a:pPr>
            <a:r>
              <a:rPr lang="tr-TR" sz="3600"/>
              <a:t>Kimi zaman bakım maliyetleri toplam yazılım maliyetini geçebilmektedir.</a:t>
            </a:r>
            <a:endParaRPr sz="3600"/>
          </a:p>
        </p:txBody>
      </p:sp>
      <p:sp>
        <p:nvSpPr>
          <p:cNvPr id="168" name="Google Shape;168;p9"/>
          <p:cNvSpPr txBox="1"/>
          <p:nvPr>
            <p:ph idx="12" type="sldNum"/>
          </p:nvPr>
        </p:nvSpPr>
        <p:spPr>
          <a:xfrm>
            <a:off x="816864" y="6356350"/>
            <a:ext cx="2641500" cy="3657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Clr>
                <a:srgbClr val="000000"/>
              </a:buClr>
              <a:buFont typeface="Arial"/>
              <a:buNone/>
            </a:pPr>
            <a:fld id="{00000000-1234-1234-1234-123412341234}" type="slidenum">
              <a:rPr lang="tr-TR"/>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rigin">
  <a:themeElements>
    <a:clrScheme name="Origin">
      <a:dk1>
        <a:srgbClr val="000000"/>
      </a:dk1>
      <a:lt1>
        <a:srgbClr val="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2013-10-20T08:55:45Z</dcterms:created>
  <dc:creator>Baris</dc:creator>
</cp:coreProperties>
</file>