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0D94A317-F426-40DB-9EA9-EBEB1AE696C9}" type="datetimeFigureOut">
              <a:rPr lang="tr-TR" smtClean="0"/>
              <a:t>7.12.2020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287154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D94A317-F426-40DB-9EA9-EBEB1AE696C9}" type="datetimeFigureOut">
              <a:rPr lang="tr-TR" smtClean="0"/>
              <a:t>7.12.2020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255384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D94A317-F426-40DB-9EA9-EBEB1AE696C9}" type="datetimeFigureOut">
              <a:rPr lang="tr-TR" smtClean="0"/>
              <a:t>7.12.2020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147748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D94A317-F426-40DB-9EA9-EBEB1AE696C9}" type="datetimeFigureOut">
              <a:rPr lang="tr-TR" smtClean="0"/>
              <a:t>7.12.2020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330963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0D94A317-F426-40DB-9EA9-EBEB1AE696C9}" type="datetimeFigureOut">
              <a:rPr lang="tr-TR" smtClean="0"/>
              <a:t>7.12.2020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20193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D94A317-F426-40DB-9EA9-EBEB1AE696C9}" type="datetimeFigureOut">
              <a:rPr lang="tr-TR" smtClean="0"/>
              <a:t>7.12.2020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170186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6"/>
            <a:ext cx="78867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0D94A317-F426-40DB-9EA9-EBEB1AE696C9}" type="datetimeFigureOut">
              <a:rPr lang="tr-TR" smtClean="0"/>
              <a:t>7.12.2020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138679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0D94A317-F426-40DB-9EA9-EBEB1AE696C9}" type="datetimeFigureOut">
              <a:rPr lang="tr-TR" smtClean="0"/>
              <a:t>7.12.2020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110908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D94A317-F426-40DB-9EA9-EBEB1AE696C9}" type="datetimeFigureOut">
              <a:rPr lang="tr-TR" smtClean="0"/>
              <a:t>7.12.2020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59641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D94A317-F426-40DB-9EA9-EBEB1AE696C9}" type="datetimeFigureOut">
              <a:rPr lang="tr-TR" smtClean="0"/>
              <a:t>7.12.2020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4416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D94A317-F426-40DB-9EA9-EBEB1AE696C9}" type="datetimeFigureOut">
              <a:rPr lang="tr-TR" smtClean="0"/>
              <a:t>7.12.2020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F693610-F055-48AB-85DC-74F572A5D3DB}" type="slidenum">
              <a:rPr lang="tr-TR" smtClean="0"/>
              <a:t>‹#›</a:t>
            </a:fld>
            <a:endParaRPr lang="tr-TR"/>
          </a:p>
        </p:txBody>
      </p:sp>
    </p:spTree>
    <p:extLst>
      <p:ext uri="{BB962C8B-B14F-4D97-AF65-F5344CB8AC3E}">
        <p14:creationId xmlns:p14="http://schemas.microsoft.com/office/powerpoint/2010/main" val="117515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4A317-F426-40DB-9EA9-EBEB1AE696C9}" type="datetimeFigureOut">
              <a:rPr lang="tr-TR" smtClean="0"/>
              <a:t>7.12.2020</a:t>
            </a:fld>
            <a:endParaRPr lang="tr-TR"/>
          </a:p>
        </p:txBody>
      </p:sp>
      <p:sp>
        <p:nvSpPr>
          <p:cNvPr id="5" name="Altbilgi Yer Tutucusu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93610-F055-48AB-85DC-74F572A5D3DB}" type="slidenum">
              <a:rPr lang="tr-TR" smtClean="0"/>
              <a:t>‹#›</a:t>
            </a:fld>
            <a:endParaRPr lang="tr-TR"/>
          </a:p>
        </p:txBody>
      </p:sp>
    </p:spTree>
    <p:extLst>
      <p:ext uri="{BB962C8B-B14F-4D97-AF65-F5344CB8AC3E}">
        <p14:creationId xmlns:p14="http://schemas.microsoft.com/office/powerpoint/2010/main" val="144779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64245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Başlık 2"/>
          <p:cNvSpPr>
            <a:spLocks noGrp="1"/>
          </p:cNvSpPr>
          <p:nvPr>
            <p:ph type="title"/>
          </p:nvPr>
        </p:nvSpPr>
        <p:spPr>
          <a:xfrm>
            <a:off x="457200" y="614062"/>
            <a:ext cx="7467600" cy="1143000"/>
          </a:xfrm>
        </p:spPr>
        <p:txBody>
          <a:bodyPr>
            <a:normAutofit fontScale="90000"/>
          </a:bodyPr>
          <a:lstStyle/>
          <a:p>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Düşük ve Yüksek Basıncın Etkilerinden Korunma Yöntemleri</a:t>
            </a:r>
          </a:p>
        </p:txBody>
      </p:sp>
      <p:sp>
        <p:nvSpPr>
          <p:cNvPr id="195586" name="İçerik Yer Tutucusu 1"/>
          <p:cNvSpPr>
            <a:spLocks noGrp="1"/>
          </p:cNvSpPr>
          <p:nvPr>
            <p:ph sz="quarter" idx="1"/>
          </p:nvPr>
        </p:nvSpPr>
        <p:spPr>
          <a:xfrm>
            <a:off x="457200" y="1939624"/>
            <a:ext cx="7467600" cy="4873752"/>
          </a:xfrm>
        </p:spPr>
        <p:txBody>
          <a:bodyPr>
            <a:normAutofit/>
          </a:bodyPr>
          <a:lstStyle/>
          <a:p>
            <a:pPr algn="just"/>
            <a:r>
              <a:rPr lang="tr-TR" sz="2400" dirty="0" smtClean="0"/>
              <a:t>Basıncın etkisine bağlı bulguların iki yıl sonra bile ortaya çıkabileceği düşünülerek, ilk yardımın ve acil müdahalenin yapılabilmesine olanak sağlayan bilgiler işçinin sürekli taşıyabileceği biçimde üzerinde bulundurulmalıdır. </a:t>
            </a:r>
            <a:r>
              <a:rPr lang="tr-TR" sz="2400" dirty="0" smtClean="0">
                <a:solidFill>
                  <a:srgbClr val="C00000"/>
                </a:solidFill>
              </a:rPr>
              <a:t>Yüksek basınç altında yürütülen çalışmaların yapıldığı işyerinde </a:t>
            </a:r>
            <a:r>
              <a:rPr lang="tr-TR" sz="2400" dirty="0" err="1" smtClean="0">
                <a:solidFill>
                  <a:srgbClr val="C00000"/>
                </a:solidFill>
              </a:rPr>
              <a:t>dekompresyon</a:t>
            </a:r>
            <a:r>
              <a:rPr lang="tr-TR" sz="2400" dirty="0" smtClean="0">
                <a:solidFill>
                  <a:srgbClr val="C00000"/>
                </a:solidFill>
              </a:rPr>
              <a:t> odası bulunmalıdır</a:t>
            </a:r>
            <a:r>
              <a:rPr lang="tr-TR" sz="2400" dirty="0" smtClean="0"/>
              <a:t>. Basınç altında yürütülen işlerde çalışma sırasında sigara ve içki içilmesi, gazlı içeceklerin içilmesi yasaklanmalıdır.</a:t>
            </a:r>
          </a:p>
          <a:p>
            <a:pPr algn="just"/>
            <a:r>
              <a:rPr lang="tr-TR" sz="2400" dirty="0" smtClean="0"/>
              <a:t>İşverenler düşük ve yüksek basınçlı yerlerde çalıştırdıkları işçilere tüm riskleri öğretmeli ve önceden gerekli önlemleri almalıdırlar.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10</a:t>
            </a:fld>
            <a:endParaRPr lang="tr-TR"/>
          </a:p>
        </p:txBody>
      </p:sp>
    </p:spTree>
    <p:extLst>
      <p:ext uri="{BB962C8B-B14F-4D97-AF65-F5344CB8AC3E}">
        <p14:creationId xmlns:p14="http://schemas.microsoft.com/office/powerpoint/2010/main" val="996188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685800" y="1268761"/>
            <a:ext cx="7772400" cy="201622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tr-TR" sz="3600" b="1" i="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HİÇ KİMSE BAŞARI MERDİVENİNE ELLERİ CEBİNDE TIRMANMAMIŞTIR.</a:t>
            </a:r>
            <a:endParaRPr lang="tr-TR" sz="48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Metin Yer Tutucusu 2"/>
          <p:cNvSpPr txBox="1">
            <a:spLocks/>
          </p:cNvSpPr>
          <p:nvPr/>
        </p:nvSpPr>
        <p:spPr>
          <a:xfrm>
            <a:off x="2286000" y="5003322"/>
            <a:ext cx="6172200" cy="1371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tr-TR" i="1" smtClean="0"/>
              <a:t>J.KETH MOORHEAD</a:t>
            </a:r>
            <a:endParaRPr lang="tr-TR" dirty="0" smtClean="0"/>
          </a:p>
        </p:txBody>
      </p:sp>
      <p:sp>
        <p:nvSpPr>
          <p:cNvPr id="6" name="Slayt Numarası Yer Tutucusu 5"/>
          <p:cNvSpPr>
            <a:spLocks noGrp="1"/>
          </p:cNvSpPr>
          <p:nvPr>
            <p:ph type="sldNum" sz="quarter" idx="4294967295"/>
          </p:nvPr>
        </p:nvSpPr>
        <p:spPr/>
        <p:txBody>
          <a:bodyPr/>
          <a:lstStyle/>
          <a:p>
            <a:fld id="{A427530A-A503-4F46-BAEC-AA74D2EFDD5B}" type="slidenum">
              <a:rPr lang="tr-TR" smtClean="0"/>
              <a:t>11</a:t>
            </a:fld>
            <a:endParaRPr lang="tr-TR"/>
          </a:p>
        </p:txBody>
      </p:sp>
    </p:spTree>
    <p:extLst>
      <p:ext uri="{BB962C8B-B14F-4D97-AF65-F5344CB8AC3E}">
        <p14:creationId xmlns:p14="http://schemas.microsoft.com/office/powerpoint/2010/main" val="241666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Başlık 1"/>
          <p:cNvSpPr>
            <a:spLocks noGrp="1"/>
          </p:cNvSpPr>
          <p:nvPr>
            <p:ph type="ctrTitle"/>
          </p:nvPr>
        </p:nvSpPr>
        <p:spPr/>
        <p:txBody>
          <a:bodyPr/>
          <a:lstStyle/>
          <a:p>
            <a:r>
              <a:rPr lang="tr-TR" smtClean="0"/>
              <a:t>TOZ</a:t>
            </a:r>
          </a:p>
        </p:txBody>
      </p:sp>
      <p:sp>
        <p:nvSpPr>
          <p:cNvPr id="3" name="Alt Başlık 2"/>
          <p:cNvSpPr>
            <a:spLocks noGrp="1"/>
          </p:cNvSpPr>
          <p:nvPr>
            <p:ph type="subTitle" idx="1"/>
          </p:nvPr>
        </p:nvSpPr>
        <p:spPr/>
        <p:txBody>
          <a:bodyPr/>
          <a:lstStyle/>
          <a:p>
            <a:endParaRPr lang="tr-TR"/>
          </a:p>
        </p:txBody>
      </p:sp>
      <p:sp>
        <p:nvSpPr>
          <p:cNvPr id="4" name="Slayt Numarası Yer Tutucusu 3"/>
          <p:cNvSpPr>
            <a:spLocks noGrp="1"/>
          </p:cNvSpPr>
          <p:nvPr>
            <p:ph type="sldNum" sz="quarter" idx="12"/>
          </p:nvPr>
        </p:nvSpPr>
        <p:spPr/>
        <p:txBody>
          <a:bodyPr/>
          <a:lstStyle/>
          <a:p>
            <a:fld id="{A427530A-A503-4F46-BAEC-AA74D2EFDD5B}" type="slidenum">
              <a:rPr lang="tr-TR" smtClean="0"/>
              <a:t>12</a:t>
            </a:fld>
            <a:endParaRPr lang="tr-TR"/>
          </a:p>
        </p:txBody>
      </p:sp>
    </p:spTree>
    <p:extLst>
      <p:ext uri="{BB962C8B-B14F-4D97-AF65-F5344CB8AC3E}">
        <p14:creationId xmlns:p14="http://schemas.microsoft.com/office/powerpoint/2010/main" val="824322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TOZ</a:t>
            </a:r>
            <a:endParaRPr lang="tr-TR" dirty="0" smtClean="0"/>
          </a:p>
        </p:txBody>
      </p:sp>
      <p:sp>
        <p:nvSpPr>
          <p:cNvPr id="2" name="İçerik Yer Tutucusu 1"/>
          <p:cNvSpPr>
            <a:spLocks noGrp="1"/>
          </p:cNvSpPr>
          <p:nvPr>
            <p:ph sz="quarter" idx="1"/>
          </p:nvPr>
        </p:nvSpPr>
        <p:spPr/>
        <p:txBody>
          <a:bodyPr/>
          <a:lstStyle/>
          <a:p>
            <a:pPr algn="just">
              <a:defRPr/>
            </a:pPr>
            <a:r>
              <a:rPr lang="tr-TR" sz="2400" dirty="0" smtClean="0">
                <a:solidFill>
                  <a:srgbClr val="FF0000"/>
                </a:solidFill>
              </a:rPr>
              <a:t>Toz</a:t>
            </a:r>
            <a:r>
              <a:rPr lang="tr-TR" sz="2400" dirty="0" smtClean="0"/>
              <a:t>; çapları 1 mikrondan büyük olup, havada asılı olarak bulunan katı parçacıklardır. </a:t>
            </a:r>
          </a:p>
          <a:p>
            <a:pPr algn="just">
              <a:defRPr/>
            </a:pPr>
            <a:r>
              <a:rPr lang="tr-TR" sz="2400" dirty="0" smtClean="0"/>
              <a:t>Çapları 1 mikrondan küçük olanlar, </a:t>
            </a:r>
            <a:r>
              <a:rPr lang="tr-TR" sz="2400" dirty="0" err="1" smtClean="0">
                <a:solidFill>
                  <a:schemeClr val="accent4">
                    <a:lumMod val="75000"/>
                  </a:schemeClr>
                </a:solidFill>
              </a:rPr>
              <a:t>aerosol</a:t>
            </a:r>
            <a:r>
              <a:rPr lang="tr-TR" sz="2400" dirty="0" smtClean="0">
                <a:solidFill>
                  <a:schemeClr val="accent4">
                    <a:lumMod val="75000"/>
                  </a:schemeClr>
                </a:solidFill>
              </a:rPr>
              <a:t> </a:t>
            </a:r>
            <a:r>
              <a:rPr lang="tr-TR" sz="2400" dirty="0" smtClean="0"/>
              <a:t>adını alırlar. </a:t>
            </a:r>
          </a:p>
          <a:p>
            <a:pPr algn="just">
              <a:defRPr/>
            </a:pPr>
            <a:r>
              <a:rPr lang="tr-TR" sz="2400" dirty="0" smtClean="0"/>
              <a:t>Etkeni toz olan akciğer hastalıkları, </a:t>
            </a:r>
            <a:r>
              <a:rPr lang="tr-TR" sz="2400" dirty="0" err="1" smtClean="0">
                <a:solidFill>
                  <a:schemeClr val="accent2">
                    <a:lumMod val="50000"/>
                  </a:schemeClr>
                </a:solidFill>
              </a:rPr>
              <a:t>pnömokonyoz</a:t>
            </a:r>
            <a:r>
              <a:rPr lang="tr-TR" sz="2400" dirty="0" smtClean="0">
                <a:solidFill>
                  <a:schemeClr val="accent2">
                    <a:lumMod val="50000"/>
                  </a:schemeClr>
                </a:solidFill>
              </a:rPr>
              <a:t> </a:t>
            </a:r>
            <a:r>
              <a:rPr lang="tr-TR" sz="2400" dirty="0" smtClean="0"/>
              <a:t>adı altında toplanmaktadır. </a:t>
            </a:r>
          </a:p>
          <a:p>
            <a:pPr algn="just">
              <a:defRPr/>
            </a:pPr>
            <a:r>
              <a:rPr lang="tr-TR" sz="2400" dirty="0" smtClean="0"/>
              <a:t>Bu hastalıklar, insanlık tarihinde ilk olarak belirlenen meslek hastalıklarıdır. </a:t>
            </a:r>
          </a:p>
          <a:p>
            <a:pPr algn="just">
              <a:defRPr/>
            </a:pPr>
            <a:r>
              <a:rPr lang="tr-TR" sz="2400" dirty="0" err="1" smtClean="0"/>
              <a:t>Pnömokonyoz</a:t>
            </a:r>
            <a:r>
              <a:rPr lang="tr-TR" sz="2400" dirty="0" smtClean="0"/>
              <a:t> çalışma ortamındaki havada bulunan tozların akciğere girip birikmesi ve zehirli etki yapması sonucu oluşan hastalıklardır.</a:t>
            </a:r>
          </a:p>
          <a:p>
            <a:pPr marL="0" indent="0" algn="just">
              <a:buFontTx/>
              <a:buNone/>
              <a:defRPr/>
            </a:pPr>
            <a:endParaRPr lang="tr-TR" sz="2400" dirty="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13</a:t>
            </a:fld>
            <a:endParaRPr lang="tr-TR"/>
          </a:p>
        </p:txBody>
      </p:sp>
    </p:spTree>
    <p:extLst>
      <p:ext uri="{BB962C8B-B14F-4D97-AF65-F5344CB8AC3E}">
        <p14:creationId xmlns:p14="http://schemas.microsoft.com/office/powerpoint/2010/main" val="3833479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TOZ</a:t>
            </a:r>
            <a:endParaRPr lang="tr-TR" dirty="0" smtClean="0"/>
          </a:p>
        </p:txBody>
      </p:sp>
      <p:sp>
        <p:nvSpPr>
          <p:cNvPr id="203778" name="İçerik Yer Tutucusu 1"/>
          <p:cNvSpPr>
            <a:spLocks noGrp="1"/>
          </p:cNvSpPr>
          <p:nvPr>
            <p:ph sz="quarter" idx="1"/>
          </p:nvPr>
        </p:nvSpPr>
        <p:spPr/>
        <p:txBody>
          <a:bodyPr>
            <a:normAutofit/>
          </a:bodyPr>
          <a:lstStyle/>
          <a:p>
            <a:pPr algn="just">
              <a:spcAft>
                <a:spcPts val="600"/>
              </a:spcAft>
            </a:pPr>
            <a:r>
              <a:rPr lang="tr-TR" sz="2000" dirty="0" smtClean="0"/>
              <a:t>Endüstride tozlar büyük önem taşımaktadır. </a:t>
            </a:r>
            <a:r>
              <a:rPr lang="tr-TR" sz="2000" dirty="0"/>
              <a:t>Ö</a:t>
            </a:r>
            <a:r>
              <a:rPr lang="tr-TR" sz="2000" dirty="0" smtClean="0"/>
              <a:t>zellikle gelişme yolundaki ülkelerde birçok işçinin hastalanmasına, iş gücü yitirmesine ve önemli sayıda da ölüme neden olmaktadır. </a:t>
            </a:r>
          </a:p>
          <a:p>
            <a:pPr algn="just">
              <a:spcAft>
                <a:spcPts val="600"/>
              </a:spcAft>
            </a:pPr>
            <a:r>
              <a:rPr lang="tr-TR" sz="2000" dirty="0" err="1" smtClean="0"/>
              <a:t>Pnömokonyozlar</a:t>
            </a:r>
            <a:r>
              <a:rPr lang="tr-TR" sz="2000" dirty="0" smtClean="0"/>
              <a:t> olarak sınıflanan, toz hastalıklarının ön etkileri, iş gücü kaybı ve daha ileri şekillerinde normal yaşam gücünün tehlikeye girmesidir. İleri vakalarda yürümek dahi insanı nefes nefese bırakabilir. Akciğer dokusunu etkileyen </a:t>
            </a:r>
            <a:r>
              <a:rPr lang="tr-TR" sz="2000" dirty="0" err="1" smtClean="0"/>
              <a:t>pnömokonyozlar</a:t>
            </a:r>
            <a:r>
              <a:rPr lang="tr-TR" sz="2000" dirty="0" smtClean="0"/>
              <a:t>, akciğer dokusunun sağlıklı fonksiyonun daralmasına ve iş görenin oksijen alma kapasitesinin düşmesine neden olurlar. Uzun dönemde ölümcül olan çoğu toz hastalıkları, giderek etkisini artırır. </a:t>
            </a:r>
            <a:r>
              <a:rPr lang="tr-TR" sz="2000" dirty="0" err="1" smtClean="0"/>
              <a:t>İşgören</a:t>
            </a:r>
            <a:r>
              <a:rPr lang="tr-TR" sz="2000" dirty="0" smtClean="0"/>
              <a:t> tozlu ortamdan uzaklaştırılsa bile kalıcı zararları vardır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14</a:t>
            </a:fld>
            <a:endParaRPr lang="tr-TR"/>
          </a:p>
        </p:txBody>
      </p:sp>
    </p:spTree>
    <p:extLst>
      <p:ext uri="{BB962C8B-B14F-4D97-AF65-F5344CB8AC3E}">
        <p14:creationId xmlns:p14="http://schemas.microsoft.com/office/powerpoint/2010/main" val="34252660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Sağlığa Etkileri</a:t>
            </a:r>
          </a:p>
        </p:txBody>
      </p:sp>
      <p:sp>
        <p:nvSpPr>
          <p:cNvPr id="204802" name="İçerik Yer Tutucusu 1"/>
          <p:cNvSpPr>
            <a:spLocks noGrp="1"/>
          </p:cNvSpPr>
          <p:nvPr>
            <p:ph sz="quarter" idx="1"/>
          </p:nvPr>
        </p:nvSpPr>
        <p:spPr/>
        <p:txBody>
          <a:bodyPr>
            <a:normAutofit lnSpcReduction="10000"/>
          </a:bodyPr>
          <a:lstStyle/>
          <a:p>
            <a:pPr algn="just"/>
            <a:r>
              <a:rPr lang="tr-TR" sz="2400" dirty="0" smtClean="0"/>
              <a:t>Tozların en büyük etkisi solunum yolu üzerinedir. Her solumada, havada asılı olan tozlar, burun ve ağızdan girerek hava yollarından geçer ve akciğerlere varır. </a:t>
            </a:r>
            <a:r>
              <a:rPr lang="tr-TR" sz="2400" dirty="0" smtClean="0">
                <a:solidFill>
                  <a:srgbClr val="C00000"/>
                </a:solidFill>
              </a:rPr>
              <a:t>Tozların 5 mikrondan büyük olanları, burunda ve üst solunum yollarında tutulur</a:t>
            </a:r>
            <a:r>
              <a:rPr lang="tr-TR" sz="2400" dirty="0" smtClean="0"/>
              <a:t>, balgam ve öksürükle dışarı atılır. Tozların çapları ufaldıkça, akciğerlerde alveollere kadar gidenler çoğalır. </a:t>
            </a:r>
          </a:p>
          <a:p>
            <a:pPr algn="just"/>
            <a:r>
              <a:rPr lang="tr-TR" sz="2400" dirty="0" smtClean="0">
                <a:solidFill>
                  <a:srgbClr val="C00000"/>
                </a:solidFill>
              </a:rPr>
              <a:t>Çapları 1-2 mikron civarında olanlar hemen hemen hiç tutulmazlar</a:t>
            </a:r>
            <a:r>
              <a:rPr lang="tr-TR" sz="2400" dirty="0" smtClean="0"/>
              <a:t>, bu nedenle sağlık yönünden önemli sorunlara neden olurlar. </a:t>
            </a:r>
          </a:p>
          <a:p>
            <a:pPr algn="just"/>
            <a:r>
              <a:rPr lang="tr-TR" sz="2400" dirty="0" smtClean="0"/>
              <a:t>1 mikrondan küçük olanlar ise ufak ve hafif oluşları nedeni ile akciğer havasında asılı kalır ve soluk verme ile tekrar dışarı çıkarlar.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a:t>
            </a:fld>
            <a:endParaRPr lang="tr-TR"/>
          </a:p>
        </p:txBody>
      </p:sp>
    </p:spTree>
    <p:extLst>
      <p:ext uri="{BB962C8B-B14F-4D97-AF65-F5344CB8AC3E}">
        <p14:creationId xmlns:p14="http://schemas.microsoft.com/office/powerpoint/2010/main" val="1480568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Sağlığa Etkileri</a:t>
            </a:r>
          </a:p>
        </p:txBody>
      </p:sp>
      <p:sp>
        <p:nvSpPr>
          <p:cNvPr id="205826" name="İçerik Yer Tutucusu 1"/>
          <p:cNvSpPr>
            <a:spLocks noGrp="1"/>
          </p:cNvSpPr>
          <p:nvPr>
            <p:ph sz="quarter" idx="1"/>
          </p:nvPr>
        </p:nvSpPr>
        <p:spPr/>
        <p:txBody>
          <a:bodyPr>
            <a:normAutofit/>
          </a:bodyPr>
          <a:lstStyle/>
          <a:p>
            <a:pPr algn="just"/>
            <a:r>
              <a:rPr lang="tr-TR" sz="2400" dirty="0" smtClean="0"/>
              <a:t>Akciğerlere giren tozlar, fiziksel ve kimyasal yapılarına göre çeşitli hastalıklar yaparlar. </a:t>
            </a:r>
          </a:p>
          <a:p>
            <a:pPr algn="just"/>
            <a:r>
              <a:rPr lang="tr-TR" sz="2400" dirty="0" smtClean="0"/>
              <a:t>Çapları 5 mikrondan büyük olanlarda (her ne kadar alveollere kadar giremezlerse de) zararsız değildirler. </a:t>
            </a:r>
            <a:r>
              <a:rPr lang="tr-TR" sz="2400" dirty="0" smtClean="0">
                <a:solidFill>
                  <a:srgbClr val="0070C0"/>
                </a:solidFill>
              </a:rPr>
              <a:t>Üst solunum yollarını tahriş ederler. </a:t>
            </a:r>
            <a:r>
              <a:rPr lang="tr-TR" sz="2400" dirty="0" smtClean="0"/>
              <a:t>Nitekim bronşit, tozlu çevrede en sık görülen bir hastalıktır. Fırın tozları, tik ağacı gibi egzotik ağaç tozları, </a:t>
            </a:r>
            <a:r>
              <a:rPr lang="tr-TR" sz="2400" dirty="0" smtClean="0">
                <a:solidFill>
                  <a:srgbClr val="FF0000"/>
                </a:solidFill>
              </a:rPr>
              <a:t>astıma</a:t>
            </a:r>
            <a:r>
              <a:rPr lang="tr-TR" sz="2400" dirty="0" smtClean="0"/>
              <a:t> nedeni olabilirler. Büyük olan tozlar daha çok burun boşluklarında sorunlara neden olurlar. Çimento, sülfür, sülfat, </a:t>
            </a:r>
            <a:r>
              <a:rPr lang="tr-TR" sz="2400" dirty="0" err="1" smtClean="0"/>
              <a:t>arsenat</a:t>
            </a:r>
            <a:r>
              <a:rPr lang="tr-TR" sz="2400" dirty="0" smtClean="0"/>
              <a:t> içeren tozlar, ülserli burun iltihabı yapabilirler. Krom, burun bölmesinde delinmeye kadar giden ülserler yapar.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16</a:t>
            </a:fld>
            <a:endParaRPr lang="tr-TR"/>
          </a:p>
        </p:txBody>
      </p:sp>
    </p:spTree>
    <p:extLst>
      <p:ext uri="{BB962C8B-B14F-4D97-AF65-F5344CB8AC3E}">
        <p14:creationId xmlns:p14="http://schemas.microsoft.com/office/powerpoint/2010/main" val="2153776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Sağlığa Etkileri</a:t>
            </a:r>
          </a:p>
        </p:txBody>
      </p:sp>
      <p:sp>
        <p:nvSpPr>
          <p:cNvPr id="206850" name="İçerik Yer Tutucusu 1"/>
          <p:cNvSpPr>
            <a:spLocks noGrp="1"/>
          </p:cNvSpPr>
          <p:nvPr>
            <p:ph sz="quarter" idx="1"/>
          </p:nvPr>
        </p:nvSpPr>
        <p:spPr/>
        <p:txBody>
          <a:bodyPr>
            <a:normAutofit/>
          </a:bodyPr>
          <a:lstStyle/>
          <a:p>
            <a:pPr algn="just"/>
            <a:r>
              <a:rPr lang="tr-TR" dirty="0" smtClean="0"/>
              <a:t>Çapları 5 mikrondan küçük olanlar: bazıları kimyasal yapıları nedeni ile genel, bazıları da akciğerlere yerleşip lokal hastalık yaparlar. </a:t>
            </a:r>
            <a:endParaRPr lang="tr-TR" dirty="0"/>
          </a:p>
          <a:p>
            <a:pPr algn="just"/>
            <a:r>
              <a:rPr lang="tr-TR" dirty="0" smtClean="0"/>
              <a:t>Tozların kimyasal yapısında bulunan kurşun, arsenik, manganez solunum yollarından kana geçer, bir süre birikmeye devam eder ve kandaki konsantrasyon belli bir düzeye gelince, </a:t>
            </a:r>
            <a:r>
              <a:rPr lang="tr-TR" dirty="0" smtClean="0">
                <a:solidFill>
                  <a:srgbClr val="0070C0"/>
                </a:solidFill>
              </a:rPr>
              <a:t>zehirlenme</a:t>
            </a:r>
            <a:r>
              <a:rPr lang="tr-TR" dirty="0" smtClean="0"/>
              <a:t> ortaya çıkar. Berilyum, vanadyum, manganez, kadmiyum, kobalt kimyasal akut </a:t>
            </a:r>
            <a:r>
              <a:rPr lang="tr-TR" dirty="0" err="1" smtClean="0"/>
              <a:t>pnömoni</a:t>
            </a:r>
            <a:r>
              <a:rPr lang="tr-TR" dirty="0" smtClean="0"/>
              <a:t> sebebi olabilirler.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17</a:t>
            </a:fld>
            <a:endParaRPr lang="tr-TR"/>
          </a:p>
        </p:txBody>
      </p:sp>
    </p:spTree>
    <p:extLst>
      <p:ext uri="{BB962C8B-B14F-4D97-AF65-F5344CB8AC3E}">
        <p14:creationId xmlns:p14="http://schemas.microsoft.com/office/powerpoint/2010/main" val="310074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Tozdan Korunma</a:t>
            </a:r>
          </a:p>
        </p:txBody>
      </p:sp>
      <p:sp>
        <p:nvSpPr>
          <p:cNvPr id="207874" name="İçerik Yer Tutucusu 1"/>
          <p:cNvSpPr>
            <a:spLocks noGrp="1"/>
          </p:cNvSpPr>
          <p:nvPr>
            <p:ph sz="quarter" idx="1"/>
          </p:nvPr>
        </p:nvSpPr>
        <p:spPr/>
        <p:txBody>
          <a:bodyPr>
            <a:normAutofit/>
          </a:bodyPr>
          <a:lstStyle/>
          <a:p>
            <a:pPr algn="just"/>
            <a:r>
              <a:rPr lang="tr-TR" sz="2400" dirty="0" smtClean="0"/>
              <a:t>Tozun etkilerini azaltmak veya ortadan kaldırmak için tıbbi ve teknik çalışmalar yapılmalıdır. İşe giriş muayenelerinde, işyeri hekimi, </a:t>
            </a:r>
            <a:r>
              <a:rPr lang="tr-TR" sz="2400" dirty="0" err="1" smtClean="0"/>
              <a:t>pnömokonyoz</a:t>
            </a:r>
            <a:r>
              <a:rPr lang="tr-TR" sz="2400" dirty="0" smtClean="0"/>
              <a:t> tehlikesi olan işlerde çalıştırılacak </a:t>
            </a:r>
            <a:r>
              <a:rPr lang="tr-TR" sz="2400" dirty="0" smtClean="0">
                <a:solidFill>
                  <a:srgbClr val="C00000"/>
                </a:solidFill>
              </a:rPr>
              <a:t>işçiyi tam bir solunum sistemi muayenesinden geçirmeli</a:t>
            </a:r>
            <a:r>
              <a:rPr lang="tr-TR" sz="2400" dirty="0" smtClean="0"/>
              <a:t> ve ancak akciğerleri temizleme kapasitesi bakımından sağlam olanları bu gibi işlere kabul etmelidir. </a:t>
            </a:r>
          </a:p>
          <a:p>
            <a:pPr algn="just"/>
            <a:r>
              <a:rPr lang="tr-TR" sz="2400" dirty="0" smtClean="0"/>
              <a:t>Ayrıca böyle işlerde işçilere </a:t>
            </a:r>
            <a:r>
              <a:rPr lang="tr-TR" sz="2400" dirty="0" smtClean="0">
                <a:solidFill>
                  <a:srgbClr val="C00000"/>
                </a:solidFill>
              </a:rPr>
              <a:t>kısa süreli çalıştırma </a:t>
            </a:r>
            <a:r>
              <a:rPr lang="tr-TR" sz="2400" dirty="0" smtClean="0"/>
              <a:t>sistemi rotasyonlu olarak uygulanmalı, işçi toz ile ilgili olmayan bölümlerde de çalıştırılmalıdır. </a:t>
            </a:r>
          </a:p>
          <a:p>
            <a:pPr algn="just"/>
            <a:r>
              <a:rPr lang="tr-TR" sz="2400" dirty="0" smtClean="0"/>
              <a:t>Periyodik muayeneler ile akciğer hastalığı riskleri olan işyerlerinde, erken teşhis ve tedavi ile hastalığın ilerlemesi engellenmeye çalışılır.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18</a:t>
            </a:fld>
            <a:endParaRPr lang="tr-TR"/>
          </a:p>
        </p:txBody>
      </p:sp>
    </p:spTree>
    <p:extLst>
      <p:ext uri="{BB962C8B-B14F-4D97-AF65-F5344CB8AC3E}">
        <p14:creationId xmlns:p14="http://schemas.microsoft.com/office/powerpoint/2010/main" val="3066783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Tozdan Korunma</a:t>
            </a:r>
          </a:p>
        </p:txBody>
      </p:sp>
      <p:sp>
        <p:nvSpPr>
          <p:cNvPr id="208898" name="İçerik Yer Tutucusu 1"/>
          <p:cNvSpPr>
            <a:spLocks noGrp="1"/>
          </p:cNvSpPr>
          <p:nvPr>
            <p:ph sz="quarter" idx="1"/>
          </p:nvPr>
        </p:nvSpPr>
        <p:spPr/>
        <p:txBody>
          <a:bodyPr/>
          <a:lstStyle/>
          <a:p>
            <a:pPr algn="just"/>
            <a:r>
              <a:rPr lang="tr-TR" smtClean="0"/>
              <a:t>Teknik korumada esas amaç, çalışma atmosferinde toz miktarını zararsız düzeye düşürmektir. Zararsız miktar sınırı denince günde 8 saatlik bir çalışma süresi için kabul edilebilecek maksimum sınır anlaşılır. Teknik önlemleri şöyle sıralayabiliriz</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19</a:t>
            </a:fld>
            <a:endParaRPr lang="tr-TR"/>
          </a:p>
        </p:txBody>
      </p:sp>
    </p:spTree>
    <p:extLst>
      <p:ext uri="{BB962C8B-B14F-4D97-AF65-F5344CB8AC3E}">
        <p14:creationId xmlns:p14="http://schemas.microsoft.com/office/powerpoint/2010/main" val="4132276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Başlık 1"/>
          <p:cNvSpPr>
            <a:spLocks noGrp="1"/>
          </p:cNvSpPr>
          <p:nvPr>
            <p:ph type="ctrTitle"/>
          </p:nvPr>
        </p:nvSpPr>
        <p:spPr/>
        <p:txBody>
          <a:bodyPr/>
          <a:lstStyle/>
          <a:p>
            <a:r>
              <a:rPr lang="tr-TR" smtClean="0"/>
              <a:t>BASINÇ</a:t>
            </a:r>
          </a:p>
        </p:txBody>
      </p:sp>
      <p:sp>
        <p:nvSpPr>
          <p:cNvPr id="3" name="Alt Başlık 2"/>
          <p:cNvSpPr>
            <a:spLocks noGrp="1"/>
          </p:cNvSpPr>
          <p:nvPr>
            <p:ph type="subTitle" idx="1"/>
          </p:nvPr>
        </p:nvSpPr>
        <p:spPr/>
        <p:txBody>
          <a:bodyPr/>
          <a:lstStyle/>
          <a:p>
            <a:endParaRPr lang="tr-TR"/>
          </a:p>
        </p:txBody>
      </p:sp>
      <p:sp>
        <p:nvSpPr>
          <p:cNvPr id="4" name="Slayt Numarası Yer Tutucusu 3"/>
          <p:cNvSpPr>
            <a:spLocks noGrp="1"/>
          </p:cNvSpPr>
          <p:nvPr>
            <p:ph type="sldNum" sz="quarter" idx="12"/>
          </p:nvPr>
        </p:nvSpPr>
        <p:spPr/>
        <p:txBody>
          <a:bodyPr/>
          <a:lstStyle/>
          <a:p>
            <a:fld id="{A427530A-A503-4F46-BAEC-AA74D2EFDD5B}" type="slidenum">
              <a:rPr lang="tr-TR" smtClean="0"/>
              <a:t>2</a:t>
            </a:fld>
            <a:endParaRPr lang="tr-TR"/>
          </a:p>
        </p:txBody>
      </p:sp>
    </p:spTree>
    <p:extLst>
      <p:ext uri="{BB962C8B-B14F-4D97-AF65-F5344CB8AC3E}">
        <p14:creationId xmlns:p14="http://schemas.microsoft.com/office/powerpoint/2010/main" val="1982977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Teknik Önlemler</a:t>
            </a:r>
          </a:p>
        </p:txBody>
      </p:sp>
      <p:sp>
        <p:nvSpPr>
          <p:cNvPr id="209922" name="İçerik Yer Tutucusu 1"/>
          <p:cNvSpPr>
            <a:spLocks noGrp="1"/>
          </p:cNvSpPr>
          <p:nvPr>
            <p:ph sz="quarter" idx="1"/>
          </p:nvPr>
        </p:nvSpPr>
        <p:spPr>
          <a:xfrm>
            <a:off x="107504" y="1412776"/>
            <a:ext cx="8136904" cy="4873752"/>
          </a:xfrm>
        </p:spPr>
        <p:txBody>
          <a:bodyPr>
            <a:noAutofit/>
          </a:bodyPr>
          <a:lstStyle/>
          <a:p>
            <a:pPr algn="just"/>
            <a:r>
              <a:rPr lang="tr-TR" sz="2000" dirty="0" smtClean="0">
                <a:solidFill>
                  <a:srgbClr val="FF0000"/>
                </a:solidFill>
              </a:rPr>
              <a:t>Uygun havalandırma sisteminin kullanılması</a:t>
            </a:r>
            <a:r>
              <a:rPr lang="tr-TR" sz="2000" dirty="0" smtClean="0"/>
              <a:t>.</a:t>
            </a:r>
          </a:p>
          <a:p>
            <a:pPr algn="just"/>
            <a:r>
              <a:rPr lang="tr-TR" sz="2000" dirty="0" smtClean="0">
                <a:solidFill>
                  <a:srgbClr val="FF0000"/>
                </a:solidFill>
              </a:rPr>
              <a:t>İşçilerde fazla solumanın önlenmesi: </a:t>
            </a:r>
            <a:r>
              <a:rPr lang="tr-TR" sz="2000" dirty="0" smtClean="0"/>
              <a:t>işyerlerinde mekanizasyon ve otomasyonun yerleştirilmesiyle kas çalışmaları hafifletilmiş, dolayısıyla şiddetli soluma ve bunun sonucu fazla toz alma önlenmiş olur.</a:t>
            </a:r>
          </a:p>
          <a:p>
            <a:pPr algn="just"/>
            <a:r>
              <a:rPr lang="tr-TR" sz="2000" dirty="0" smtClean="0">
                <a:solidFill>
                  <a:srgbClr val="FF0000"/>
                </a:solidFill>
              </a:rPr>
              <a:t>Ara odacıklar: </a:t>
            </a:r>
            <a:r>
              <a:rPr lang="tr-TR" sz="2000" dirty="0" smtClean="0"/>
              <a:t>toz meydana gelen kısımlar ile tozsuz kısımlar arasına, atmosfer basıncı nispeten yüksek odalar yerleştirilmelidir. Yüksek basınçlı bu ara odacık, zararlı tozların tozsuz kısımlara yayılmasını önler, böylece toz meydana gelmeyen yerlerde çalışanlar korunmuş olur.</a:t>
            </a:r>
          </a:p>
          <a:p>
            <a:pPr algn="just"/>
            <a:r>
              <a:rPr lang="tr-TR" sz="2000" dirty="0" smtClean="0">
                <a:solidFill>
                  <a:srgbClr val="FF0000"/>
                </a:solidFill>
              </a:rPr>
              <a:t>Kullanılan madde değişikliği: </a:t>
            </a:r>
            <a:r>
              <a:rPr lang="tr-TR" sz="2000" dirty="0" smtClean="0"/>
              <a:t>bazı işlerde zararlı toz oluşturan maddeler yerine, mümkün olduğu kadar, zararlı toz içermeyen maddeler kullanılması da iyi bir çözümdür.</a:t>
            </a:r>
          </a:p>
          <a:p>
            <a:pPr algn="just"/>
            <a:r>
              <a:rPr lang="tr-TR" sz="2000" dirty="0" smtClean="0">
                <a:solidFill>
                  <a:srgbClr val="FF0000"/>
                </a:solidFill>
              </a:rPr>
              <a:t>Atmosferdeki partiküllerin sayısı ve çaplarının saptanması: </a:t>
            </a:r>
            <a:r>
              <a:rPr lang="tr-TR" sz="2000" dirty="0" smtClean="0"/>
              <a:t>düzenli aralıklarla ve doğru sonuçlar veren yöntemlerle toz ölçümleri yapılmalıdır.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20</a:t>
            </a:fld>
            <a:endParaRPr lang="tr-TR"/>
          </a:p>
        </p:txBody>
      </p:sp>
    </p:spTree>
    <p:extLst>
      <p:ext uri="{BB962C8B-B14F-4D97-AF65-F5344CB8AC3E}">
        <p14:creationId xmlns:p14="http://schemas.microsoft.com/office/powerpoint/2010/main" val="1623257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Teknik Önlemler</a:t>
            </a:r>
          </a:p>
        </p:txBody>
      </p:sp>
      <p:sp>
        <p:nvSpPr>
          <p:cNvPr id="210946" name="İçerik Yer Tutucusu 1"/>
          <p:cNvSpPr>
            <a:spLocks noGrp="1"/>
          </p:cNvSpPr>
          <p:nvPr>
            <p:ph sz="quarter" idx="1"/>
          </p:nvPr>
        </p:nvSpPr>
        <p:spPr/>
        <p:txBody>
          <a:bodyPr>
            <a:normAutofit/>
          </a:bodyPr>
          <a:lstStyle/>
          <a:p>
            <a:r>
              <a:rPr lang="tr-TR" dirty="0" smtClean="0"/>
              <a:t>Sulu çalışmaya geçilmesi.</a:t>
            </a:r>
          </a:p>
          <a:p>
            <a:pPr algn="just"/>
            <a:r>
              <a:rPr lang="tr-TR" dirty="0" smtClean="0">
                <a:solidFill>
                  <a:srgbClr val="FF0000"/>
                </a:solidFill>
              </a:rPr>
              <a:t>Kapalı çalışma metodu: </a:t>
            </a:r>
            <a:r>
              <a:rPr lang="tr-TR" dirty="0" smtClean="0"/>
              <a:t>Teknolojinin müsaade ettiği oranda, çalışmaların kapalı metotlarla yapılması, meydana gelebilecek tozların ortama yayılmasının önlenmesi sağlanmalıdır.</a:t>
            </a:r>
          </a:p>
          <a:p>
            <a:pPr algn="just"/>
            <a:r>
              <a:rPr lang="tr-TR" dirty="0" smtClean="0">
                <a:solidFill>
                  <a:srgbClr val="FF0000"/>
                </a:solidFill>
              </a:rPr>
              <a:t>Kişisel korunma araçlarının kullanılması: </a:t>
            </a:r>
            <a:r>
              <a:rPr lang="tr-TR" dirty="0" smtClean="0"/>
              <a:t>Maskelerin iyi ve uygun seçilmesi ve doğru kullanılması gerekmektedir.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21</a:t>
            </a:fld>
            <a:endParaRPr lang="tr-TR"/>
          </a:p>
        </p:txBody>
      </p:sp>
    </p:spTree>
    <p:extLst>
      <p:ext uri="{BB962C8B-B14F-4D97-AF65-F5344CB8AC3E}">
        <p14:creationId xmlns:p14="http://schemas.microsoft.com/office/powerpoint/2010/main" val="341378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Başlık 2"/>
          <p:cNvSpPr>
            <a:spLocks noGrp="1"/>
          </p:cNvSpPr>
          <p:nvPr>
            <p:ph type="title"/>
          </p:nvPr>
        </p:nvSpPr>
        <p:spPr/>
        <p:txBody>
          <a:bodyPr>
            <a:normAutofit/>
          </a:bodyPr>
          <a:lstStyle/>
          <a:p>
            <a:r>
              <a:rPr lang="tr-T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KİŞİSEL KORUYUCULARI (MASKELERİN) SEÇİMİ VE KULLANILMASI</a:t>
            </a:r>
            <a:endPar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1970" name="İçerik Yer Tutucusu 1"/>
          <p:cNvSpPr>
            <a:spLocks noGrp="1"/>
          </p:cNvSpPr>
          <p:nvPr>
            <p:ph sz="quarter" idx="1"/>
          </p:nvPr>
        </p:nvSpPr>
        <p:spPr/>
        <p:txBody>
          <a:bodyPr/>
          <a:lstStyle/>
          <a:p>
            <a:pPr algn="just"/>
            <a:r>
              <a:rPr lang="tr-TR" dirty="0" smtClean="0"/>
              <a:t>Toz ile mücadelede uygun maskelerin seçilmesi ve kullanılması çok önemlidir. Koruyucu toz maskelerinin hangi büyüklükteki tozları tuttuğu bilinmelidir. </a:t>
            </a:r>
          </a:p>
          <a:p>
            <a:pPr algn="just"/>
            <a:r>
              <a:rPr lang="tr-TR" dirty="0" smtClean="0"/>
              <a:t>İnsana en çok zarar veren </a:t>
            </a:r>
            <a:r>
              <a:rPr lang="tr-TR" dirty="0" smtClean="0">
                <a:solidFill>
                  <a:srgbClr val="FF0000"/>
                </a:solidFill>
              </a:rPr>
              <a:t>0,5 mikron ile 5 mikron </a:t>
            </a:r>
            <a:r>
              <a:rPr lang="tr-TR" dirty="0" smtClean="0"/>
              <a:t>arasında tane büyüklüğü olan tozları tuttuğundan emin olunmalı ve bu tür uygun maskeler kullanılmalıdır.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22</a:t>
            </a:fld>
            <a:endParaRPr lang="tr-TR"/>
          </a:p>
        </p:txBody>
      </p:sp>
    </p:spTree>
    <p:extLst>
      <p:ext uri="{BB962C8B-B14F-4D97-AF65-F5344CB8AC3E}">
        <p14:creationId xmlns:p14="http://schemas.microsoft.com/office/powerpoint/2010/main" val="2147559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BASINÇ</a:t>
            </a:r>
          </a:p>
        </p:txBody>
      </p:sp>
      <p:sp>
        <p:nvSpPr>
          <p:cNvPr id="188418" name="İçerik Yer Tutucusu 1"/>
          <p:cNvSpPr>
            <a:spLocks noGrp="1"/>
          </p:cNvSpPr>
          <p:nvPr>
            <p:ph sz="quarter" idx="1"/>
          </p:nvPr>
        </p:nvSpPr>
        <p:spPr/>
        <p:txBody>
          <a:bodyPr/>
          <a:lstStyle/>
          <a:p>
            <a:pPr algn="just"/>
            <a:r>
              <a:rPr lang="tr-TR" dirty="0" smtClean="0">
                <a:solidFill>
                  <a:srgbClr val="FF0000"/>
                </a:solidFill>
              </a:rPr>
              <a:t>Birim alana etki eden kuvvete Basınç denir. </a:t>
            </a:r>
            <a:r>
              <a:rPr lang="tr-TR" dirty="0" smtClean="0"/>
              <a:t>Basınç tanımı sıvı ve gaz ortamlar için geçerlidir. Katı-katı etkileşimlerinde Gerilim adını alır. Birimi; </a:t>
            </a:r>
            <a:r>
              <a:rPr lang="tr-TR" dirty="0" smtClean="0">
                <a:solidFill>
                  <a:srgbClr val="00B050"/>
                </a:solidFill>
              </a:rPr>
              <a:t>Pascal</a:t>
            </a:r>
            <a:r>
              <a:rPr lang="tr-TR" dirty="0" smtClean="0"/>
              <a:t> (N/m</a:t>
            </a:r>
            <a:r>
              <a:rPr lang="tr-TR" baseline="30000" dirty="0" smtClean="0"/>
              <a:t>2</a:t>
            </a:r>
            <a:r>
              <a:rPr lang="tr-TR" dirty="0" smtClean="0"/>
              <a:t>) veya </a:t>
            </a:r>
            <a:r>
              <a:rPr lang="tr-TR" dirty="0" smtClean="0">
                <a:solidFill>
                  <a:srgbClr val="00B050"/>
                </a:solidFill>
              </a:rPr>
              <a:t>Bar</a:t>
            </a:r>
            <a:r>
              <a:rPr lang="tr-TR" dirty="0" smtClean="0"/>
              <a:t>’dır.</a:t>
            </a:r>
          </a:p>
          <a:p>
            <a:pPr algn="just"/>
            <a:r>
              <a:rPr lang="tr-TR" dirty="0" smtClean="0"/>
              <a:t>İş Sağlığı ve Güvenliği açısından basınç ise; Atmosferik Basıncın altında veya üstünde çalışma koşullarını tarif eder.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a:t>
            </a:fld>
            <a:endParaRPr lang="tr-TR"/>
          </a:p>
        </p:txBody>
      </p:sp>
    </p:spTree>
    <p:extLst>
      <p:ext uri="{BB962C8B-B14F-4D97-AF65-F5344CB8AC3E}">
        <p14:creationId xmlns:p14="http://schemas.microsoft.com/office/powerpoint/2010/main" val="3950197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Yüksek Basıncın Sağlığa Etkileri</a:t>
            </a:r>
          </a:p>
        </p:txBody>
      </p:sp>
      <p:sp>
        <p:nvSpPr>
          <p:cNvPr id="189442" name="İçerik Yer Tutucusu 1"/>
          <p:cNvSpPr>
            <a:spLocks noGrp="1"/>
          </p:cNvSpPr>
          <p:nvPr>
            <p:ph sz="quarter" idx="1"/>
          </p:nvPr>
        </p:nvSpPr>
        <p:spPr/>
        <p:txBody>
          <a:bodyPr>
            <a:normAutofit/>
          </a:bodyPr>
          <a:lstStyle/>
          <a:p>
            <a:pPr marL="514350" indent="-514350" algn="just">
              <a:buFontTx/>
              <a:buAutoNum type="alphaLcParenR"/>
            </a:pPr>
            <a:r>
              <a:rPr lang="tr-TR" dirty="0" smtClean="0">
                <a:solidFill>
                  <a:srgbClr val="FF0000"/>
                </a:solidFill>
              </a:rPr>
              <a:t>Basınç altına girerken olanlar: </a:t>
            </a:r>
            <a:r>
              <a:rPr lang="tr-TR" dirty="0" smtClean="0"/>
              <a:t>Normal basınçtan yüksek basınca geçerken kulak uğultusu, yüzdeki sinüslerde ağrı olur. Basınç değişmesi birdenbire olmuşsa, kulak bozuklukları meydana gelir. </a:t>
            </a:r>
          </a:p>
          <a:p>
            <a:pPr marL="514350" indent="-514350" algn="just">
              <a:buFontTx/>
              <a:buAutoNum type="alphaLcParenR"/>
            </a:pPr>
            <a:r>
              <a:rPr lang="tr-TR" dirty="0" smtClean="0">
                <a:solidFill>
                  <a:srgbClr val="FF0000"/>
                </a:solidFill>
              </a:rPr>
              <a:t>Basınç altında çalışırken olanlar: </a:t>
            </a:r>
            <a:r>
              <a:rPr lang="tr-TR" dirty="0" smtClean="0"/>
              <a:t>Basınç altında çalışanlarda tıpkı alkol sarhoşluğuna benzer bir durum oluşur. Hareketleri düzensiz olup, güvenliğini etkiler. Bu durum bazen uyuklamaya ve hatta ölüme kadar gider.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a:t>
            </a:fld>
            <a:endParaRPr lang="tr-TR"/>
          </a:p>
        </p:txBody>
      </p:sp>
    </p:spTree>
    <p:extLst>
      <p:ext uri="{BB962C8B-B14F-4D97-AF65-F5344CB8AC3E}">
        <p14:creationId xmlns:p14="http://schemas.microsoft.com/office/powerpoint/2010/main" val="395261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Yüksek Basıncın Sağlığa Etkileri</a:t>
            </a:r>
          </a:p>
        </p:txBody>
      </p:sp>
      <p:sp>
        <p:nvSpPr>
          <p:cNvPr id="190466" name="İçerik Yer Tutucusu 1"/>
          <p:cNvSpPr>
            <a:spLocks noGrp="1"/>
          </p:cNvSpPr>
          <p:nvPr>
            <p:ph sz="quarter" idx="1"/>
          </p:nvPr>
        </p:nvSpPr>
        <p:spPr/>
        <p:txBody>
          <a:bodyPr>
            <a:normAutofit/>
          </a:bodyPr>
          <a:lstStyle/>
          <a:p>
            <a:pPr marL="452438" indent="-452438" algn="just">
              <a:buFontTx/>
              <a:buNone/>
            </a:pPr>
            <a:r>
              <a:rPr lang="tr-TR" sz="2200" dirty="0" smtClean="0">
                <a:solidFill>
                  <a:srgbClr val="FF0000"/>
                </a:solidFill>
              </a:rPr>
              <a:t>c) Yüksek basınç kalkarken olanlar: </a:t>
            </a:r>
            <a:r>
              <a:rPr lang="tr-TR" sz="2200" dirty="0" smtClean="0"/>
              <a:t>En önemlisi bunlardır. Dalgıçların sakat kalmalarına, hatta ölümlerine neden olan bozukluklar, yüksek basınçtan hızla normal basınca geçme sonucudur. Yüksek basınç  nedeni ile havanın azotu, dokularda eriyik halindedir. Basınç hızla kalkınca, eriyik halinde olan azot, gaz haline geçer ve çeşitli organlarda dolaşımı engelleyip tıkamalar yapar. Bunun sonucunda, </a:t>
            </a:r>
            <a:r>
              <a:rPr lang="tr-TR" sz="2200" dirty="0" smtClean="0">
                <a:solidFill>
                  <a:srgbClr val="7030A0"/>
                </a:solidFill>
              </a:rPr>
              <a:t>kalp durabilir, akciğerlerde ödem olabilir, bacaklar felç olabilir, </a:t>
            </a:r>
            <a:r>
              <a:rPr lang="tr-TR" sz="2200" dirty="0" smtClean="0"/>
              <a:t>şiddetli karın ağrıları vardır, kaşıntı, boyunda deri altında şişme, çok şiddetli kemik ağrıları görülür. Bazen bu kadar ağır tablo oluşmaz. Sadece kemik ve eklem yerlerinde ağrılar vardır, hareket güç ve ağrılıdır. Kemik röntgeninde bozukluklar görülür.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5</a:t>
            </a:fld>
            <a:endParaRPr lang="tr-TR"/>
          </a:p>
        </p:txBody>
      </p:sp>
    </p:spTree>
    <p:extLst>
      <p:ext uri="{BB962C8B-B14F-4D97-AF65-F5344CB8AC3E}">
        <p14:creationId xmlns:p14="http://schemas.microsoft.com/office/powerpoint/2010/main" val="394960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Başlık 2"/>
          <p:cNvSpPr>
            <a:spLocks noGrp="1"/>
          </p:cNvSpPr>
          <p:nvPr>
            <p:ph type="title"/>
          </p:nvPr>
        </p:nvSpPr>
        <p:spPr/>
        <p:txBody>
          <a:bodyPr/>
          <a:lstStyle/>
          <a:p>
            <a:r>
              <a:rPr lang="tr-T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Düşük Basıncın Sağlığa Etkileri</a:t>
            </a:r>
          </a:p>
        </p:txBody>
      </p:sp>
      <p:sp>
        <p:nvSpPr>
          <p:cNvPr id="191490" name="İçerik Yer Tutucusu 1"/>
          <p:cNvSpPr>
            <a:spLocks noGrp="1"/>
          </p:cNvSpPr>
          <p:nvPr>
            <p:ph sz="quarter" idx="1"/>
          </p:nvPr>
        </p:nvSpPr>
        <p:spPr/>
        <p:txBody>
          <a:bodyPr/>
          <a:lstStyle/>
          <a:p>
            <a:pPr algn="just"/>
            <a:r>
              <a:rPr lang="tr-TR" sz="2000" dirty="0" smtClean="0">
                <a:solidFill>
                  <a:srgbClr val="C00000"/>
                </a:solidFill>
              </a:rPr>
              <a:t>Alçak basınç; </a:t>
            </a:r>
            <a:r>
              <a:rPr lang="tr-TR" sz="2000" dirty="0" smtClean="0"/>
              <a:t>dağlarda çalışanlarda ve uçak personelinde bazı bozuklukların etkeni olabilir. Bu bozuklukların bir kısmı doğrudan doğruya hava basıncının azlığına, bir kısmı da bu ortamda havadaki oksijen miktarının düşmesine bağlıdır.</a:t>
            </a:r>
          </a:p>
          <a:p>
            <a:pPr algn="just"/>
            <a:r>
              <a:rPr lang="tr-TR" sz="2000" dirty="0" smtClean="0"/>
              <a:t>Yüksek yerlerde havanın oksijeni daha düşük konsantrasyondadır. Bu nedenle solunum hızlanır, kalp atışları kuvvetlenir, alyuvarların sayısı artar, oksijen azlığı sinir sistemini de etkiler, buna bağlı olarak yazı yazma bozulur (3000-4000m), garip davranışlar, çok konuşma görülür, bir nevi sarhoşluk hali vardır. Karar verme, akılda tutma gibi yetenekler bozulur. Bunların yanında akut akciğer ödemi oluşur. Yükseğe çıktıktan bir müddet sonra nefes darlığı, öksürük, bol köpüklü balgam ve şok hali görülebilir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a:t>
            </a:fld>
            <a:endParaRPr lang="tr-TR"/>
          </a:p>
        </p:txBody>
      </p:sp>
    </p:spTree>
    <p:extLst>
      <p:ext uri="{BB962C8B-B14F-4D97-AF65-F5344CB8AC3E}">
        <p14:creationId xmlns:p14="http://schemas.microsoft.com/office/powerpoint/2010/main" val="107091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68313" y="1340767"/>
            <a:ext cx="8064500" cy="4524315"/>
          </a:xfrm>
          <a:prstGeom prst="rect">
            <a:avLst/>
          </a:prstGeom>
          <a:noFill/>
        </p:spPr>
        <p:txBody>
          <a:bodyPr wrap="square">
            <a:spAutoFit/>
          </a:bodyPr>
          <a:lstStyle/>
          <a:p>
            <a:pPr algn="ctr">
              <a:defRPr/>
            </a:pPr>
            <a:r>
              <a:rPr lang="tr-TR" sz="4800" b="1" i="1" dirty="0">
                <a:ln w="12700">
                  <a:solidFill>
                    <a:schemeClr val="tx2">
                      <a:satMod val="155000"/>
                    </a:schemeClr>
                  </a:solidFill>
                  <a:prstDash val="solid"/>
                </a:ln>
                <a:solidFill>
                  <a:schemeClr val="accent4">
                    <a:lumMod val="75000"/>
                  </a:schemeClr>
                </a:solidFill>
                <a:latin typeface="+mn-lt"/>
                <a:cs typeface="Arial" pitchFamily="34" charset="0"/>
              </a:rPr>
              <a:t>DÜŞÜK VE YÜKSEK BASINCIN ÇALIŞANLAR  ÜZERİNDE MEYDAN GETİRDİĞİ OLUMSUZ ETKİLER MESLEK HASTALIĞIDIR.</a:t>
            </a:r>
          </a:p>
        </p:txBody>
      </p:sp>
      <p:sp>
        <p:nvSpPr>
          <p:cNvPr id="3" name="Slayt Numarası Yer Tutucusu 2"/>
          <p:cNvSpPr>
            <a:spLocks noGrp="1"/>
          </p:cNvSpPr>
          <p:nvPr>
            <p:ph type="sldNum" sz="quarter" idx="12"/>
          </p:nvPr>
        </p:nvSpPr>
        <p:spPr/>
        <p:txBody>
          <a:bodyPr/>
          <a:lstStyle/>
          <a:p>
            <a:fld id="{A427530A-A503-4F46-BAEC-AA74D2EFDD5B}" type="slidenum">
              <a:rPr lang="tr-TR" smtClean="0"/>
              <a:t>7</a:t>
            </a:fld>
            <a:endParaRPr lang="tr-TR"/>
          </a:p>
        </p:txBody>
      </p:sp>
    </p:spTree>
    <p:extLst>
      <p:ext uri="{BB962C8B-B14F-4D97-AF65-F5344CB8AC3E}">
        <p14:creationId xmlns:p14="http://schemas.microsoft.com/office/powerpoint/2010/main" val="3525625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Başlık 2"/>
          <p:cNvSpPr>
            <a:spLocks noGrp="1"/>
          </p:cNvSpPr>
          <p:nvPr>
            <p:ph type="title"/>
          </p:nvPr>
        </p:nvSpPr>
        <p:spPr>
          <a:xfrm>
            <a:off x="457200" y="557808"/>
            <a:ext cx="7467600" cy="1143000"/>
          </a:xfrm>
        </p:spPr>
        <p:txBody>
          <a:bodyPr>
            <a:normAutofit fontScale="90000"/>
          </a:bodyPr>
          <a:lstStyle/>
          <a:p>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Düşük ve Yüksek Basıncın Etkilerinden Korunma Yöntemleri</a:t>
            </a:r>
          </a:p>
        </p:txBody>
      </p:sp>
      <p:sp>
        <p:nvSpPr>
          <p:cNvPr id="193538" name="İçerik Yer Tutucusu 1"/>
          <p:cNvSpPr>
            <a:spLocks noGrp="1"/>
          </p:cNvSpPr>
          <p:nvPr>
            <p:ph sz="quarter" idx="1"/>
          </p:nvPr>
        </p:nvSpPr>
        <p:spPr>
          <a:xfrm>
            <a:off x="457200" y="2227656"/>
            <a:ext cx="7467600" cy="4873752"/>
          </a:xfrm>
        </p:spPr>
        <p:txBody>
          <a:bodyPr>
            <a:normAutofit/>
          </a:bodyPr>
          <a:lstStyle/>
          <a:p>
            <a:pPr algn="just"/>
            <a:r>
              <a:rPr lang="tr-TR" dirty="0" smtClean="0"/>
              <a:t>Düşük ve yüksek basıncın gerektirdiği işlerde, çalışanlar mümkünse genç ve tecrübeli isçilerden seçilmelidir. </a:t>
            </a:r>
          </a:p>
          <a:p>
            <a:pPr algn="just"/>
            <a:r>
              <a:rPr lang="tr-TR" dirty="0" smtClean="0"/>
              <a:t>Ayrıca, bu işlerde çalışacakların şişman, alkolik ve solunum sistemine ilişkin kronik hastalıkları olmamalıdır. Bu işlerde çalışmanın devamı süresince periyodik muayeneler, oldukça hassas yapılmalı, kulak, burun, boğaz ve solunum sistemine ilişkin akut yakınması olanlar iyileşinceye kadar işten uzaklaştırılmalıdırlar.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a:t>
            </a:fld>
            <a:endParaRPr lang="tr-TR"/>
          </a:p>
        </p:txBody>
      </p:sp>
    </p:spTree>
    <p:extLst>
      <p:ext uri="{BB962C8B-B14F-4D97-AF65-F5344CB8AC3E}">
        <p14:creationId xmlns:p14="http://schemas.microsoft.com/office/powerpoint/2010/main" val="2903563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Başlık 2"/>
          <p:cNvSpPr>
            <a:spLocks noGrp="1"/>
          </p:cNvSpPr>
          <p:nvPr>
            <p:ph type="title"/>
          </p:nvPr>
        </p:nvSpPr>
        <p:spPr>
          <a:xfrm>
            <a:off x="457200" y="557808"/>
            <a:ext cx="7467600" cy="1143000"/>
          </a:xfrm>
        </p:spPr>
        <p:txBody>
          <a:bodyPr>
            <a:normAutofit fontScale="90000"/>
          </a:bodyPr>
          <a:lstStyle/>
          <a:p>
            <a:r>
              <a:rPr lang="tr-TR"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Düşük ve Yüksek Basıncın Etkilerinden Korunma Yöntemleri</a:t>
            </a:r>
          </a:p>
        </p:txBody>
      </p:sp>
      <p:sp>
        <p:nvSpPr>
          <p:cNvPr id="194562" name="İçerik Yer Tutucusu 1"/>
          <p:cNvSpPr>
            <a:spLocks noGrp="1"/>
          </p:cNvSpPr>
          <p:nvPr>
            <p:ph sz="quarter" idx="1"/>
          </p:nvPr>
        </p:nvSpPr>
        <p:spPr>
          <a:xfrm>
            <a:off x="457200" y="2011632"/>
            <a:ext cx="7467600" cy="4873752"/>
          </a:xfrm>
        </p:spPr>
        <p:txBody>
          <a:bodyPr/>
          <a:lstStyle/>
          <a:p>
            <a:pPr algn="just"/>
            <a:r>
              <a:rPr lang="tr-TR" sz="2400" dirty="0" smtClean="0"/>
              <a:t>İşe giriş muayenelerinde tam sistemik muayene yapılmalı, akciğer ve sinüs </a:t>
            </a:r>
            <a:r>
              <a:rPr lang="tr-TR" sz="2400" dirty="0" err="1" smtClean="0"/>
              <a:t>grafisi</a:t>
            </a:r>
            <a:r>
              <a:rPr lang="tr-TR" sz="2400" dirty="0" smtClean="0"/>
              <a:t> çekilmelidir. Büyük eklemlerde </a:t>
            </a:r>
            <a:r>
              <a:rPr lang="tr-TR" sz="2400" dirty="0" smtClean="0">
                <a:solidFill>
                  <a:schemeClr val="accent5">
                    <a:lumMod val="75000"/>
                  </a:schemeClr>
                </a:solidFill>
              </a:rPr>
              <a:t>işe girişte, her yıl ki periyodik </a:t>
            </a:r>
            <a:r>
              <a:rPr lang="tr-TR" sz="2400" dirty="0" smtClean="0"/>
              <a:t>muayenede radyolojik olarak incelenmelidir. Bu inceleme </a:t>
            </a:r>
            <a:r>
              <a:rPr lang="tr-TR" sz="2400" dirty="0" smtClean="0">
                <a:solidFill>
                  <a:srgbClr val="FF0000"/>
                </a:solidFill>
              </a:rPr>
              <a:t>işçi işten ayrıldıktan sonra da iki yıl tekrarlanmalıdır. </a:t>
            </a:r>
            <a:r>
              <a:rPr lang="tr-TR" sz="2400" dirty="0" smtClean="0"/>
              <a:t>Basınç altında kazaya uğrayanlarla, hastalananlar yeniden işe döndürülmemelidirler. Basınç altında çalışırken uyulması gereken kurallar ve alınması gereken önlemler, basıncın insan vücudundaki etkileri konusunda eğitilmelidirler.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a:t>
            </a:fld>
            <a:endParaRPr lang="tr-TR"/>
          </a:p>
        </p:txBody>
      </p:sp>
    </p:spTree>
    <p:extLst>
      <p:ext uri="{BB962C8B-B14F-4D97-AF65-F5344CB8AC3E}">
        <p14:creationId xmlns:p14="http://schemas.microsoft.com/office/powerpoint/2010/main" val="3125865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1392</Words>
  <Application>Microsoft Office PowerPoint</Application>
  <PresentationFormat>Ekran Gösterisi (4:3)</PresentationFormat>
  <Paragraphs>83</Paragraphs>
  <Slides>22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Arial</vt:lpstr>
      <vt:lpstr>Calibri</vt:lpstr>
      <vt:lpstr>Calibri Light</vt:lpstr>
      <vt:lpstr>Wingdings</vt:lpstr>
      <vt:lpstr>Office Teması</vt:lpstr>
      <vt:lpstr>PowerPoint Sunusu</vt:lpstr>
      <vt:lpstr>BASINÇ</vt:lpstr>
      <vt:lpstr>BASINÇ</vt:lpstr>
      <vt:lpstr>Yüksek Basıncın Sağlığa Etkileri</vt:lpstr>
      <vt:lpstr>Yüksek Basıncın Sağlığa Etkileri</vt:lpstr>
      <vt:lpstr>Düşük Basıncın Sağlığa Etkileri</vt:lpstr>
      <vt:lpstr>PowerPoint Sunusu</vt:lpstr>
      <vt:lpstr>Düşük ve Yüksek Basıncın Etkilerinden Korunma Yöntemleri</vt:lpstr>
      <vt:lpstr>Düşük ve Yüksek Basıncın Etkilerinden Korunma Yöntemleri</vt:lpstr>
      <vt:lpstr>Düşük ve Yüksek Basıncın Etkilerinden Korunma Yöntemleri</vt:lpstr>
      <vt:lpstr>PowerPoint Sunusu</vt:lpstr>
      <vt:lpstr>TOZ</vt:lpstr>
      <vt:lpstr>TOZ</vt:lpstr>
      <vt:lpstr>TOZ</vt:lpstr>
      <vt:lpstr>Sağlığa Etkileri</vt:lpstr>
      <vt:lpstr>Sağlığa Etkileri</vt:lpstr>
      <vt:lpstr>Sağlığa Etkileri</vt:lpstr>
      <vt:lpstr>Tozdan Korunma</vt:lpstr>
      <vt:lpstr>Tozdan Korunma</vt:lpstr>
      <vt:lpstr>Teknik Önlemler</vt:lpstr>
      <vt:lpstr>Teknik Önlemler</vt:lpstr>
      <vt:lpstr>KİŞİSEL KORUYUCULARI (MASKELERİN) SEÇİMİ VE KULLANILMASI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KTUN_KARİYER</dc:creator>
  <cp:lastModifiedBy>KTUN_KARİYER</cp:lastModifiedBy>
  <cp:revision>1</cp:revision>
  <dcterms:created xsi:type="dcterms:W3CDTF">2020-12-07T09:42:42Z</dcterms:created>
  <dcterms:modified xsi:type="dcterms:W3CDTF">2020-12-07T09:43:13Z</dcterms:modified>
</cp:coreProperties>
</file>