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04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4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83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1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0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8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69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14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94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6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GB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GB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0D207-0018-475B-8876-0278B534CF4D}" type="datetimeFigureOut">
              <a:rPr lang="en-GB" smtClean="0"/>
              <a:t>18/10/2020</a:t>
            </a:fld>
            <a:endParaRPr lang="en-GB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9354D-3678-482E-A5BF-E595FCB718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43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267744" y="3982910"/>
            <a:ext cx="6840760" cy="1894362"/>
          </a:xfrm>
        </p:spPr>
        <p:txBody>
          <a:bodyPr>
            <a:noAutofit/>
          </a:bodyPr>
          <a:lstStyle/>
          <a:p>
            <a:pPr marL="274320" lvl="0" indent="-274320">
              <a:spcBef>
                <a:spcPts val="600"/>
              </a:spcBef>
            </a:pPr>
            <a:r>
              <a:rPr lang="tr-TR" sz="6600" b="0" cap="none" dirty="0" smtClean="0">
                <a:solidFill>
                  <a:srgbClr val="B32C16"/>
                </a:solidFill>
                <a:ea typeface="+mn-ea"/>
                <a:cs typeface="+mn-cs"/>
              </a:rPr>
              <a:t>İş Ekipmanlarının Tasarım, </a:t>
            </a:r>
            <a:r>
              <a:rPr lang="tr-TR" sz="6000" b="0" cap="none" dirty="0" smtClean="0">
                <a:solidFill>
                  <a:srgbClr val="B32C16"/>
                </a:solidFill>
                <a:ea typeface="+mn-ea"/>
                <a:cs typeface="+mn-cs"/>
              </a:rPr>
              <a:t>İmalat</a:t>
            </a:r>
            <a:r>
              <a:rPr lang="tr-TR" sz="6600" b="0" cap="none" dirty="0" smtClean="0">
                <a:solidFill>
                  <a:srgbClr val="B32C16"/>
                </a:solidFill>
                <a:ea typeface="+mn-ea"/>
                <a:cs typeface="+mn-cs"/>
              </a:rPr>
              <a:t> ve Kullanımında Güvenlik</a:t>
            </a:r>
            <a:endParaRPr lang="tr-TR" sz="6600" b="0" cap="none" dirty="0">
              <a:solidFill>
                <a:srgbClr val="B32C16"/>
              </a:solidFill>
              <a:ea typeface="+mn-ea"/>
              <a:cs typeface="+mn-cs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754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107504" y="332656"/>
            <a:ext cx="8856984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  <a:cs typeface="Courier New" pitchFamily="49" charset="0"/>
              </a:rPr>
              <a:t>İmalatta Risk Değerlendirmesi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 smtClean="0">
                <a:cs typeface="Courier New" pitchFamily="49" charset="0"/>
              </a:rPr>
              <a:t>İş ekipmanları </a:t>
            </a:r>
            <a:r>
              <a:rPr lang="tr-TR" sz="2000" dirty="0" smtClean="0">
                <a:solidFill>
                  <a:srgbClr val="00CCFF"/>
                </a:solidFill>
                <a:cs typeface="Courier New" pitchFamily="49" charset="0"/>
              </a:rPr>
              <a:t>tasarım çalışmalarından başlayarak imalat aşamasının</a:t>
            </a:r>
            <a:r>
              <a:rPr lang="tr-TR" sz="2000" dirty="0" smtClean="0">
                <a:cs typeface="Courier New" pitchFamily="49" charset="0"/>
              </a:rPr>
              <a:t> bütün safhalarında </a:t>
            </a:r>
            <a:r>
              <a:rPr lang="tr-TR" sz="2000" dirty="0" smtClean="0">
                <a:solidFill>
                  <a:srgbClr val="00CCFF"/>
                </a:solidFill>
                <a:cs typeface="Courier New" pitchFamily="49" charset="0"/>
              </a:rPr>
              <a:t>TS-EN 1050 standardına göre </a:t>
            </a:r>
            <a:r>
              <a:rPr lang="tr-TR" sz="2000" dirty="0" smtClean="0">
                <a:cs typeface="Courier New" pitchFamily="49" charset="0"/>
              </a:rPr>
              <a:t>risk değerlendirme çalışmalarına tabi tutulmalıdır. </a:t>
            </a:r>
          </a:p>
          <a:p>
            <a:pPr marL="0" indent="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000" dirty="0" smtClean="0">
              <a:solidFill>
                <a:srgbClr val="7030A0"/>
              </a:solidFill>
            </a:endParaRPr>
          </a:p>
          <a:p>
            <a:pPr marL="0" indent="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000" dirty="0" smtClean="0">
                <a:solidFill>
                  <a:schemeClr val="accent1">
                    <a:lumMod val="75000"/>
                  </a:schemeClr>
                </a:solidFill>
              </a:rPr>
              <a:t>Bakiye </a:t>
            </a:r>
            <a:r>
              <a:rPr lang="tr-TR" sz="2000" dirty="0">
                <a:solidFill>
                  <a:schemeClr val="accent1">
                    <a:lumMod val="75000"/>
                  </a:schemeClr>
                </a:solidFill>
              </a:rPr>
              <a:t>riskler hakkında bilgilendirme</a:t>
            </a:r>
            <a:endParaRPr lang="tr-TR" sz="2000" dirty="0">
              <a:solidFill>
                <a:schemeClr val="accent1">
                  <a:lumMod val="75000"/>
                </a:schemeClr>
              </a:solidFill>
              <a:cs typeface="Courier New" pitchFamily="49" charset="0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/>
              <a:t>Üretim aşamasında alınan bütün tedbirlere rağmen, giderilemeyen risklere </a:t>
            </a:r>
            <a:r>
              <a:rPr lang="tr-TR" sz="2000" dirty="0">
                <a:solidFill>
                  <a:srgbClr val="00CCFF"/>
                </a:solidFill>
              </a:rPr>
              <a:t>bakiye riskler </a:t>
            </a:r>
            <a:r>
              <a:rPr lang="tr-TR" sz="2000" dirty="0"/>
              <a:t>diyoruz.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/>
              <a:t>Bakiye riskler konusunda imalatçılar, </a:t>
            </a:r>
            <a:r>
              <a:rPr lang="tr-TR" sz="2000" dirty="0">
                <a:solidFill>
                  <a:srgbClr val="00CCFF"/>
                </a:solidFill>
              </a:rPr>
              <a:t>iş ekipmanı üzerinde ve kullanma talimatlarında </a:t>
            </a:r>
            <a:r>
              <a:rPr lang="tr-TR" sz="2000" dirty="0"/>
              <a:t>kullanıcıyı bilgilendirmeli ve haberdar etmelidir.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>
                <a:cs typeface="Arial" pitchFamily="34" charset="0"/>
              </a:rPr>
              <a:t>Uygulanan tamamlayıcı ve koruyucu tedbirlere rağmen risklerin giderilemediği durumlarda, </a:t>
            </a:r>
            <a:r>
              <a:rPr lang="tr-TR" sz="2000" dirty="0">
                <a:solidFill>
                  <a:srgbClr val="00CCFF"/>
                </a:solidFill>
                <a:cs typeface="Arial" pitchFamily="34" charset="0"/>
              </a:rPr>
              <a:t>bakiye risklerle ilgi uyarı sistemleri</a:t>
            </a:r>
            <a:r>
              <a:rPr lang="tr-TR" sz="2000" dirty="0">
                <a:solidFill>
                  <a:srgbClr val="66FFFF"/>
                </a:solidFill>
                <a:cs typeface="Arial" pitchFamily="34" charset="0"/>
              </a:rPr>
              <a:t> </a:t>
            </a:r>
            <a:r>
              <a:rPr lang="tr-TR" sz="2000" dirty="0">
                <a:cs typeface="Arial" pitchFamily="34" charset="0"/>
              </a:rPr>
              <a:t>sağlanmalıdır</a:t>
            </a:r>
            <a:r>
              <a:rPr lang="tr-TR" sz="2000" dirty="0" smtClean="0">
                <a:cs typeface="Arial" pitchFamily="34" charset="0"/>
              </a:rPr>
              <a:t>.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>
                <a:cs typeface="Arial" pitchFamily="34" charset="0"/>
              </a:rPr>
              <a:t>Makinalar üzerinde yer alan </a:t>
            </a:r>
            <a:r>
              <a:rPr lang="tr-TR" sz="2000" dirty="0">
                <a:solidFill>
                  <a:srgbClr val="00CCFF"/>
                </a:solidFill>
                <a:cs typeface="Arial" pitchFamily="34" charset="0"/>
              </a:rPr>
              <a:t>bilgi ve uyarılar kolayca anlaşılabilen sembol veya şemalardan </a:t>
            </a:r>
            <a:r>
              <a:rPr lang="tr-TR" sz="2000" dirty="0">
                <a:cs typeface="Arial" pitchFamily="34" charset="0"/>
              </a:rPr>
              <a:t>oluşmalıdır. 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>
                <a:cs typeface="Arial" pitchFamily="34" charset="0"/>
              </a:rPr>
              <a:t>Bilgi ve uyarılar Türkçe olmalıdır. 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>
                <a:cs typeface="Arial" pitchFamily="34" charset="0"/>
              </a:rPr>
              <a:t>Makinalar üzerinde yer alan </a:t>
            </a:r>
            <a:r>
              <a:rPr lang="tr-TR" sz="2000" dirty="0">
                <a:solidFill>
                  <a:srgbClr val="00CCFF"/>
                </a:solidFill>
                <a:cs typeface="Arial" pitchFamily="34" charset="0"/>
              </a:rPr>
              <a:t>bilgi ve uyarılar operatörü zorlayacak </a:t>
            </a:r>
            <a:r>
              <a:rPr lang="tr-TR" sz="2000" dirty="0">
                <a:cs typeface="Arial" pitchFamily="34" charset="0"/>
              </a:rPr>
              <a:t>derecede uzun ve fazla olmamalıdır.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000" dirty="0">
              <a:cs typeface="Arial" pitchFamily="34" charset="0"/>
            </a:endParaRPr>
          </a:p>
          <a:p>
            <a:pPr marL="0" indent="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000" dirty="0" smtClean="0">
              <a:cs typeface="Courier New" pitchFamily="49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5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r>
              <a:rPr lang="tr-TR" sz="2800" b="1" dirty="0" smtClean="0">
                <a:solidFill>
                  <a:srgbClr val="FFC000"/>
                </a:solidFill>
              </a:rPr>
              <a:t>İŞ EKİPMANLARININ İŞARETLENMESİ</a:t>
            </a:r>
            <a:endParaRPr lang="tr-TR" sz="28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9512" y="1009531"/>
            <a:ext cx="8784976" cy="5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t" anchorCtr="0" compatLnSpc="1">
            <a:prstTxWarp prst="textNoShape">
              <a:avLst/>
            </a:prstTxWarp>
            <a:noAutofit/>
          </a:bodyPr>
          <a:lstStyle/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1800" dirty="0" smtClean="0">
                <a:solidFill>
                  <a:srgbClr val="00FF00"/>
                </a:solidFill>
                <a:cs typeface="Arial" pitchFamily="34" charset="0"/>
              </a:rPr>
              <a:t>   </a:t>
            </a:r>
            <a:r>
              <a:rPr lang="tr-TR" sz="1800" dirty="0" smtClean="0">
                <a:solidFill>
                  <a:srgbClr val="002060"/>
                </a:solidFill>
                <a:cs typeface="Arial" pitchFamily="34" charset="0"/>
              </a:rPr>
              <a:t>İş ekipmanlarına imalat aşamasında</a:t>
            </a:r>
            <a:r>
              <a:rPr lang="tr-TR" sz="1800" dirty="0" smtClean="0">
                <a:solidFill>
                  <a:srgbClr val="002060"/>
                </a:solidFill>
                <a:cs typeface="Courier New" pitchFamily="49" charset="0"/>
              </a:rPr>
              <a:t> </a:t>
            </a:r>
            <a:r>
              <a:rPr lang="tr-TR" sz="1800" b="1" dirty="0" smtClean="0">
                <a:solidFill>
                  <a:srgbClr val="002060"/>
                </a:solidFill>
                <a:cs typeface="Courier New" pitchFamily="49" charset="0"/>
              </a:rPr>
              <a:t>okunaklı ve silinemez</a:t>
            </a:r>
            <a:r>
              <a:rPr lang="tr-TR" sz="1800" dirty="0" smtClean="0">
                <a:solidFill>
                  <a:srgbClr val="002060"/>
                </a:solidFill>
                <a:cs typeface="Courier New" pitchFamily="49" charset="0"/>
              </a:rPr>
              <a:t> bir şekilde </a:t>
            </a:r>
            <a:r>
              <a:rPr lang="tr-TR" sz="1800" dirty="0" smtClean="0">
                <a:solidFill>
                  <a:srgbClr val="002060"/>
                </a:solidFill>
                <a:cs typeface="Arial" pitchFamily="34" charset="0"/>
              </a:rPr>
              <a:t>işaretlenmesi gereken bilgiler:</a:t>
            </a:r>
            <a:endParaRPr lang="tr-TR" sz="1800" dirty="0" smtClean="0">
              <a:solidFill>
                <a:srgbClr val="002060"/>
              </a:solidFill>
              <a:cs typeface="Courier New" pitchFamily="49" charset="0"/>
            </a:endParaRP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 smtClean="0">
                <a:cs typeface="Courier New" pitchFamily="49" charset="0"/>
              </a:rPr>
              <a:t>İmalatçının veya yetkili temsilcisinin ticari unvanı ve tam adresi</a:t>
            </a:r>
            <a:r>
              <a:rPr lang="tr-TR" sz="1800" dirty="0" smtClean="0">
                <a:cs typeface="Arial" pitchFamily="34" charset="0"/>
              </a:rPr>
              <a:t>,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 smtClean="0">
                <a:cs typeface="Arial" pitchFamily="34" charset="0"/>
              </a:rPr>
              <a:t>Makinanın tanımı,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 smtClean="0">
                <a:cs typeface="Arial" pitchFamily="34" charset="0"/>
              </a:rPr>
              <a:t>CE işaretlemesi,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 smtClean="0">
                <a:cs typeface="Arial" pitchFamily="34" charset="0"/>
              </a:rPr>
              <a:t>Seri veya tip tanımlaması,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 smtClean="0">
                <a:cs typeface="Arial" pitchFamily="34" charset="0"/>
              </a:rPr>
              <a:t>Varsa seri numarası,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>
                <a:cs typeface="Courier New" pitchFamily="49" charset="0"/>
              </a:rPr>
              <a:t>İmalat yılı, yani imalât işleminin </a:t>
            </a:r>
            <a:r>
              <a:rPr lang="tr-TR" sz="1800" b="1" dirty="0">
                <a:solidFill>
                  <a:srgbClr val="00CCFF"/>
                </a:solidFill>
                <a:cs typeface="Courier New" pitchFamily="49" charset="0"/>
              </a:rPr>
              <a:t>tamamlandığı yıl,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>
                <a:cs typeface="Courier New" pitchFamily="49" charset="0"/>
              </a:rPr>
              <a:t>Makinaların</a:t>
            </a:r>
            <a:r>
              <a:rPr lang="tr-TR" sz="1800" dirty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sz="1800" dirty="0">
                <a:cs typeface="Courier New" pitchFamily="49" charset="0"/>
              </a:rPr>
              <a:t>tipi ile ilgili bütün bilgiler</a:t>
            </a:r>
            <a:r>
              <a:rPr lang="tr-TR" sz="1800" dirty="0">
                <a:solidFill>
                  <a:srgbClr val="FFFF00"/>
                </a:solidFill>
                <a:cs typeface="Courier New" pitchFamily="49" charset="0"/>
              </a:rPr>
              <a:t>,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>
                <a:cs typeface="Arial" pitchFamily="34" charset="0"/>
              </a:rPr>
              <a:t>Makinanın </a:t>
            </a:r>
            <a:r>
              <a:rPr lang="tr-TR" sz="1800" b="1" dirty="0">
                <a:solidFill>
                  <a:srgbClr val="00CCFF"/>
                </a:solidFill>
                <a:cs typeface="Arial" pitchFamily="34" charset="0"/>
              </a:rPr>
              <a:t>kumandası ile ilgili </a:t>
            </a:r>
            <a:r>
              <a:rPr lang="tr-TR" sz="1800" dirty="0">
                <a:cs typeface="Arial" pitchFamily="34" charset="0"/>
              </a:rPr>
              <a:t>ihtiyaç duyulan bilgiler,</a:t>
            </a:r>
            <a:r>
              <a:rPr lang="tr-TR" sz="1800" dirty="0">
                <a:cs typeface="Courier New" pitchFamily="49" charset="0"/>
              </a:rPr>
              <a:t>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>
                <a:cs typeface="Courier New" pitchFamily="49" charset="0"/>
              </a:rPr>
              <a:t>Taşınabilir makinaların ve ayrılabilir </a:t>
            </a:r>
            <a:r>
              <a:rPr lang="tr-TR" sz="1800" dirty="0" smtClean="0">
                <a:cs typeface="Courier New" pitchFamily="49" charset="0"/>
              </a:rPr>
              <a:t>parçalarının</a:t>
            </a:r>
            <a:r>
              <a:rPr lang="tr-TR" sz="18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sz="1800" b="1" dirty="0">
                <a:solidFill>
                  <a:srgbClr val="00CCFF"/>
                </a:solidFill>
                <a:cs typeface="Courier New" pitchFamily="49" charset="0"/>
              </a:rPr>
              <a:t>kütlesi</a:t>
            </a:r>
            <a:r>
              <a:rPr lang="tr-TR" sz="1800" dirty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sz="1800" dirty="0">
                <a:cs typeface="Courier New" pitchFamily="49" charset="0"/>
              </a:rPr>
              <a:t>ile ilgili bilgiler,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>
                <a:cs typeface="Courier New" pitchFamily="49" charset="0"/>
              </a:rPr>
              <a:t>İş ekipmanının </a:t>
            </a:r>
            <a:r>
              <a:rPr lang="tr-TR" sz="1800" b="1" dirty="0">
                <a:solidFill>
                  <a:srgbClr val="00CCFF"/>
                </a:solidFill>
                <a:cs typeface="Courier New" pitchFamily="49" charset="0"/>
              </a:rPr>
              <a:t>değiştirilebilir parçalarıyla</a:t>
            </a:r>
            <a:r>
              <a:rPr lang="tr-TR" sz="1800" b="1" dirty="0">
                <a:cs typeface="Courier New" pitchFamily="49" charset="0"/>
              </a:rPr>
              <a:t> </a:t>
            </a:r>
            <a:r>
              <a:rPr lang="tr-TR" sz="1800" dirty="0" smtClean="0">
                <a:cs typeface="Courier New" pitchFamily="49" charset="0"/>
              </a:rPr>
              <a:t>ilgili   </a:t>
            </a:r>
            <a:r>
              <a:rPr lang="tr-TR" sz="1800" dirty="0">
                <a:cs typeface="Courier New" pitchFamily="49" charset="0"/>
              </a:rPr>
              <a:t>bilgiler</a:t>
            </a:r>
            <a:r>
              <a:rPr lang="tr-TR" sz="1800" dirty="0" smtClean="0">
                <a:cs typeface="Courier New" pitchFamily="49" charset="0"/>
              </a:rPr>
              <a:t>,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>
                <a:cs typeface="Courier New" pitchFamily="49" charset="0"/>
              </a:rPr>
              <a:t>Makinanın </a:t>
            </a:r>
            <a:r>
              <a:rPr lang="tr-TR" sz="1800" b="1" dirty="0">
                <a:solidFill>
                  <a:srgbClr val="00CCFF"/>
                </a:solidFill>
                <a:cs typeface="Courier New" pitchFamily="49" charset="0"/>
              </a:rPr>
              <a:t>emniyetli biçimde kullanılması </a:t>
            </a:r>
            <a:r>
              <a:rPr lang="tr-TR" sz="1800" dirty="0">
                <a:cs typeface="Courier New" pitchFamily="49" charset="0"/>
              </a:rPr>
              <a:t>ile ilgili gerekli bilgiler (</a:t>
            </a:r>
            <a:r>
              <a:rPr lang="tr-TR" sz="1800" dirty="0">
                <a:cs typeface="Arial" pitchFamily="34" charset="0"/>
              </a:rPr>
              <a:t> dönen parçaların en yüksek devir hızları, bağlanan aletlerin en büyük çapları, kütleleri vb. bilgiler).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800" dirty="0">
                <a:cs typeface="Courier New" pitchFamily="49" charset="0"/>
              </a:rPr>
              <a:t>İş ekipmanının </a:t>
            </a:r>
            <a:r>
              <a:rPr lang="tr-TR" sz="1800" b="1" dirty="0">
                <a:solidFill>
                  <a:srgbClr val="00CCFF"/>
                </a:solidFill>
                <a:cs typeface="Courier New" pitchFamily="49" charset="0"/>
              </a:rPr>
              <a:t>patlayıcı ortamda kullanılması </a:t>
            </a:r>
            <a:r>
              <a:rPr lang="tr-TR" sz="1800" dirty="0">
                <a:cs typeface="Courier New" pitchFamily="49" charset="0"/>
              </a:rPr>
              <a:t>amaçlandığında bu durum, makina üzerinde uygun şekilde belirtilmelidir.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1800" dirty="0">
              <a:cs typeface="Courier New" pitchFamily="49" charset="0"/>
            </a:endParaRP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1800" dirty="0" smtClean="0">
              <a:cs typeface="Arial" pitchFamily="34" charset="0"/>
            </a:endParaRP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1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  <a:p>
            <a:pPr marL="324000" indent="-324000" defTabSz="810433" eaLnBrk="0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tr-TR" sz="1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5" name="4 Resim" descr="http://www.mevzuat.gov.tr/MevzuatMetin/yonetmelik/7.5.12907_dosyalar/image00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3066" y="1988840"/>
            <a:ext cx="304539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437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Başlık"/>
          <p:cNvSpPr>
            <a:spLocks noGrp="1"/>
          </p:cNvSpPr>
          <p:nvPr>
            <p:ph type="title"/>
          </p:nvPr>
        </p:nvSpPr>
        <p:spPr>
          <a:xfrm>
            <a:off x="457200" y="145437"/>
            <a:ext cx="8229600" cy="604866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İŞLETME TALİMATLARI</a:t>
            </a:r>
            <a:endParaRPr lang="tr-TR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51520" y="1219100"/>
            <a:ext cx="8496944" cy="638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</a:pPr>
            <a:r>
              <a:rPr lang="tr-TR" sz="1700" kern="0" dirty="0">
                <a:ea typeface="Times New Roman" pitchFamily="18" charset="0"/>
                <a:cs typeface="Courier New" pitchFamily="49" charset="0"/>
              </a:rPr>
              <a:t>Her makinada özel olarak hazırlanmış </a:t>
            </a:r>
            <a:r>
              <a:rPr lang="tr-TR" sz="1700" b="1" kern="0" dirty="0">
                <a:solidFill>
                  <a:srgbClr val="00CCFF"/>
                </a:solidFill>
                <a:ea typeface="Times New Roman" pitchFamily="18" charset="0"/>
                <a:cs typeface="Courier New" pitchFamily="49" charset="0"/>
              </a:rPr>
              <a:t>işletme veya kullanma talimatı </a:t>
            </a:r>
            <a:r>
              <a:rPr lang="tr-TR" sz="1700" kern="0" dirty="0">
                <a:ea typeface="Times New Roman" pitchFamily="18" charset="0"/>
                <a:cs typeface="Courier New" pitchFamily="49" charset="0"/>
              </a:rPr>
              <a:t>bulunmalıdır.</a:t>
            </a:r>
          </a:p>
          <a:p>
            <a:pPr lvl="0" eaLnBrk="0" hangingPunct="0"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</a:pPr>
            <a:r>
              <a:rPr lang="tr-TR" sz="1700" dirty="0" smtClean="0"/>
              <a:t>Bütün </a:t>
            </a:r>
            <a:r>
              <a:rPr lang="tr-TR" sz="1700" dirty="0"/>
              <a:t>makinalarda, talimatlar </a:t>
            </a:r>
            <a:r>
              <a:rPr lang="tr-TR" sz="1700" b="1" dirty="0">
                <a:solidFill>
                  <a:srgbClr val="00CCFF"/>
                </a:solidFill>
              </a:rPr>
              <a:t>Türkçe</a:t>
            </a:r>
            <a:r>
              <a:rPr lang="tr-TR" sz="1700" dirty="0">
                <a:solidFill>
                  <a:srgbClr val="FFFF00"/>
                </a:solidFill>
              </a:rPr>
              <a:t> </a:t>
            </a:r>
            <a:r>
              <a:rPr lang="tr-TR" sz="1700" dirty="0"/>
              <a:t>olmalıdır</a:t>
            </a:r>
            <a:r>
              <a:rPr lang="tr-TR" sz="1700" dirty="0">
                <a:solidFill>
                  <a:srgbClr val="FFFF00"/>
                </a:solidFill>
              </a:rPr>
              <a:t>.</a:t>
            </a:r>
          </a:p>
          <a:p>
            <a:pPr lvl="0" eaLnBrk="0" hangingPunct="0"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</a:pPr>
            <a:r>
              <a:rPr lang="tr-TR" sz="1700" dirty="0" smtClean="0"/>
              <a:t>Orijinal </a:t>
            </a:r>
            <a:r>
              <a:rPr lang="tr-TR" sz="1700" dirty="0"/>
              <a:t>talimatlar </a:t>
            </a:r>
            <a:r>
              <a:rPr lang="tr-TR" sz="1700" b="1" dirty="0">
                <a:solidFill>
                  <a:srgbClr val="00CCFF"/>
                </a:solidFill>
              </a:rPr>
              <a:t>çevirileri ile birlikte </a:t>
            </a:r>
            <a:r>
              <a:rPr lang="tr-TR" sz="1700" dirty="0"/>
              <a:t>verilmelidir.</a:t>
            </a:r>
          </a:p>
          <a:p>
            <a:pPr lvl="0" eaLnBrk="0" hangingPunct="0"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</a:pPr>
            <a:r>
              <a:rPr lang="tr-TR" sz="1700" dirty="0" smtClean="0"/>
              <a:t>Talimatlarda </a:t>
            </a:r>
            <a:r>
              <a:rPr lang="tr-TR" sz="1700" dirty="0"/>
              <a:t>makul bir şekilde öngörülebilen </a:t>
            </a:r>
            <a:r>
              <a:rPr lang="tr-TR" sz="1700" b="1" dirty="0">
                <a:solidFill>
                  <a:srgbClr val="00CCFF"/>
                </a:solidFill>
              </a:rPr>
              <a:t>yanlış kullanımlar d</a:t>
            </a:r>
            <a:r>
              <a:rPr lang="tr-TR" sz="1700" dirty="0">
                <a:solidFill>
                  <a:srgbClr val="00CCFF"/>
                </a:solidFill>
              </a:rPr>
              <a:t>a </a:t>
            </a:r>
            <a:r>
              <a:rPr lang="tr-TR" sz="1700" dirty="0" smtClean="0"/>
              <a:t>belirtilmelidir.</a:t>
            </a:r>
          </a:p>
          <a:p>
            <a:pPr lvl="0" eaLnBrk="0" hangingPunct="0"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</a:pPr>
            <a:r>
              <a:rPr lang="tr-TR" sz="1700" dirty="0" smtClean="0">
                <a:cs typeface="Courier New" pitchFamily="49" charset="0"/>
              </a:rPr>
              <a:t>Makinanın </a:t>
            </a:r>
            <a:r>
              <a:rPr lang="tr-TR" sz="1700" b="1" dirty="0">
                <a:solidFill>
                  <a:srgbClr val="00CCFF"/>
                </a:solidFill>
                <a:cs typeface="Courier New" pitchFamily="49" charset="0"/>
              </a:rPr>
              <a:t>onarımı ile ilgili </a:t>
            </a:r>
            <a:r>
              <a:rPr lang="tr-TR" sz="1700" dirty="0">
                <a:cs typeface="Courier New" pitchFamily="49" charset="0"/>
              </a:rPr>
              <a:t>teknik resim, diyagram ve şemalar bulunmalıdır. </a:t>
            </a:r>
            <a:endParaRPr lang="tr-TR" sz="1700" dirty="0" smtClean="0">
              <a:cs typeface="Courier New" pitchFamily="49" charset="0"/>
            </a:endParaRPr>
          </a:p>
          <a:p>
            <a:pPr lvl="0" eaLnBrk="0" hangingPunct="0"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</a:pPr>
            <a:r>
              <a:rPr lang="tr-TR" sz="1700" dirty="0" smtClean="0">
                <a:cs typeface="Courier New" pitchFamily="49" charset="0"/>
              </a:rPr>
              <a:t>Özellikle</a:t>
            </a:r>
            <a:r>
              <a:rPr lang="tr-TR" sz="17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sz="1700" b="1" dirty="0">
                <a:solidFill>
                  <a:srgbClr val="00CCFF"/>
                </a:solidFill>
                <a:cs typeface="Courier New" pitchFamily="49" charset="0"/>
              </a:rPr>
              <a:t>güvenlikle ilgili faydalı bilgileri </a:t>
            </a:r>
            <a:r>
              <a:rPr lang="tr-TR" sz="1700" dirty="0" smtClean="0">
                <a:cs typeface="Courier New" pitchFamily="49" charset="0"/>
              </a:rPr>
              <a:t>içermelidir.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1700" dirty="0">
                <a:cs typeface="Courier New" pitchFamily="49" charset="0"/>
              </a:rPr>
              <a:t>Makinalarda, </a:t>
            </a:r>
            <a:r>
              <a:rPr lang="tr-TR" sz="1700" b="1" dirty="0">
                <a:solidFill>
                  <a:srgbClr val="00CCFF"/>
                </a:solidFill>
                <a:cs typeface="Courier New" pitchFamily="49" charset="0"/>
              </a:rPr>
              <a:t>servis hizmetleri aşamasında yapılacak hususlarla </a:t>
            </a:r>
            <a:r>
              <a:rPr lang="tr-TR" sz="1700" dirty="0">
                <a:cs typeface="Courier New" pitchFamily="49" charset="0"/>
              </a:rPr>
              <a:t>ilgili talimat bulunmalı ve bu talimatlar da kullanılacak  ülkenin diline çevrilmelidir.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1700" dirty="0">
                <a:cs typeface="Courier New" pitchFamily="49" charset="0"/>
              </a:rPr>
              <a:t>Güvenlik açısından </a:t>
            </a:r>
            <a:r>
              <a:rPr lang="tr-TR" sz="1700" b="1" dirty="0">
                <a:solidFill>
                  <a:srgbClr val="00CCFF"/>
                </a:solidFill>
                <a:cs typeface="Courier New" pitchFamily="49" charset="0"/>
              </a:rPr>
              <a:t>talimatlar</a:t>
            </a:r>
            <a:r>
              <a:rPr lang="tr-TR" sz="1700" dirty="0">
                <a:cs typeface="Courier New" pitchFamily="49" charset="0"/>
              </a:rPr>
              <a:t>, makinalar için hazırlanan </a:t>
            </a:r>
            <a:r>
              <a:rPr lang="tr-TR" sz="1700" b="1" dirty="0">
                <a:solidFill>
                  <a:srgbClr val="00CCFF"/>
                </a:solidFill>
                <a:cs typeface="Courier New" pitchFamily="49" charset="0"/>
              </a:rPr>
              <a:t>teknik dokümanlarla ters</a:t>
            </a:r>
            <a:r>
              <a:rPr lang="tr-TR" sz="1700" b="1" dirty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sz="1700" dirty="0">
                <a:cs typeface="Courier New" pitchFamily="49" charset="0"/>
              </a:rPr>
              <a:t>düşmemelidir. </a:t>
            </a:r>
            <a:endParaRPr lang="tr-TR" sz="1700" dirty="0" smtClean="0">
              <a:cs typeface="Courier New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1700" b="1" dirty="0">
                <a:solidFill>
                  <a:srgbClr val="00CCFF"/>
                </a:solidFill>
                <a:cs typeface="Courier New" pitchFamily="49" charset="0"/>
              </a:rPr>
              <a:t>Gürültü ve titreşimle </a:t>
            </a:r>
            <a:r>
              <a:rPr lang="tr-TR" sz="1700" dirty="0">
                <a:cs typeface="Courier New" pitchFamily="49" charset="0"/>
              </a:rPr>
              <a:t>ilgili bilgiler verilmeli.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1700" dirty="0">
                <a:cs typeface="Courier New" pitchFamily="49" charset="0"/>
              </a:rPr>
              <a:t>Gerekli durumlarda talimat, </a:t>
            </a:r>
            <a:r>
              <a:rPr lang="tr-TR" sz="1700" b="1" dirty="0">
                <a:solidFill>
                  <a:srgbClr val="00CCFF"/>
                </a:solidFill>
                <a:cs typeface="Courier New" pitchFamily="49" charset="0"/>
              </a:rPr>
              <a:t>titreşim ve gürültüyü azaltmak için gereken tesisat ve montajla</a:t>
            </a:r>
            <a:r>
              <a:rPr lang="tr-TR" sz="1700" dirty="0">
                <a:solidFill>
                  <a:srgbClr val="00CCFF"/>
                </a:solidFill>
                <a:cs typeface="Courier New" pitchFamily="49" charset="0"/>
              </a:rPr>
              <a:t> </a:t>
            </a:r>
            <a:r>
              <a:rPr lang="tr-TR" sz="1700" dirty="0">
                <a:cs typeface="Courier New" pitchFamily="49" charset="0"/>
              </a:rPr>
              <a:t>ilgili   kuralları içermelidir.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1700" dirty="0">
                <a:cs typeface="Courier New" pitchFamily="49" charset="0"/>
              </a:rPr>
              <a:t>Makinaların meslekten olmayan kişilerce  kullanılabileceği durumlarda </a:t>
            </a:r>
            <a:r>
              <a:rPr lang="tr-TR" sz="1700" b="1" dirty="0">
                <a:solidFill>
                  <a:srgbClr val="00CCFF"/>
                </a:solidFill>
                <a:cs typeface="Courier New" pitchFamily="49" charset="0"/>
              </a:rPr>
              <a:t>operatörlerden  beklenen makul anlama ve genel eğitim seviyesi</a:t>
            </a:r>
            <a:r>
              <a:rPr lang="tr-TR" sz="1700" dirty="0">
                <a:solidFill>
                  <a:srgbClr val="00CCFF"/>
                </a:solidFill>
                <a:cs typeface="Courier New" pitchFamily="49" charset="0"/>
              </a:rPr>
              <a:t>  </a:t>
            </a:r>
            <a:r>
              <a:rPr lang="tr-TR" sz="1700" dirty="0">
                <a:cs typeface="Courier New" pitchFamily="49" charset="0"/>
              </a:rPr>
              <a:t>dikkate alınmalıdır.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endParaRPr lang="tr-TR" sz="1700" dirty="0">
              <a:cs typeface="Courier New" pitchFamily="49" charset="0"/>
            </a:endParaRPr>
          </a:p>
          <a:p>
            <a:pPr lvl="0" eaLnBrk="0" hangingPunct="0"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</a:pPr>
            <a:r>
              <a:rPr lang="tr-TR" sz="1700" dirty="0" smtClean="0">
                <a:solidFill>
                  <a:srgbClr val="FFFF00"/>
                </a:solidFill>
                <a:cs typeface="Courier New" pitchFamily="49" charset="0"/>
              </a:rPr>
              <a:t>.</a:t>
            </a:r>
            <a:endParaRPr lang="tr-TR" sz="1700" dirty="0">
              <a:solidFill>
                <a:srgbClr val="FFFF00"/>
              </a:solidFill>
              <a:cs typeface="Courier New" pitchFamily="49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431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9512" y="1009531"/>
            <a:ext cx="4032448" cy="509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t" anchorCtr="0" compatLnSpc="1">
            <a:prstTxWarp prst="textNoShape">
              <a:avLst/>
            </a:prstTxWarp>
            <a:noAutofit/>
          </a:bodyPr>
          <a:lstStyle/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dirty="0" smtClean="0">
                <a:solidFill>
                  <a:srgbClr val="C00000"/>
                </a:solidFill>
                <a:ea typeface="Times New Roman" pitchFamily="18" charset="0"/>
                <a:cs typeface="Courier New" pitchFamily="49" charset="0"/>
              </a:rPr>
              <a:t>   Makinanın ithalat, bakım ve servis sağlayıcısına ait bilgiler:</a:t>
            </a:r>
            <a:r>
              <a:rPr lang="tr-TR" dirty="0" smtClean="0">
                <a:solidFill>
                  <a:srgbClr val="FFFF00"/>
                </a:solidFill>
                <a:ea typeface="Times New Roman" pitchFamily="18" charset="0"/>
                <a:cs typeface="Courier New" pitchFamily="49" charset="0"/>
              </a:rPr>
              <a:t>	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>
                <a:ea typeface="Times New Roman" pitchFamily="18" charset="0"/>
                <a:cs typeface="Courier New" pitchFamily="49" charset="0"/>
              </a:rPr>
              <a:t>İsim, ünvan ve adres, 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>
                <a:ea typeface="Times New Roman" pitchFamily="18" charset="0"/>
                <a:cs typeface="Courier New" pitchFamily="49" charset="0"/>
              </a:rPr>
              <a:t>Yetki alanları ve sorumluluk bölgeleri, 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>
                <a:ea typeface="Times New Roman" pitchFamily="18" charset="0"/>
                <a:cs typeface="Courier New" pitchFamily="49" charset="0"/>
              </a:rPr>
              <a:t>Telefon ve iletişim bilgileri,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imes New Roman" pitchFamily="18" charset="0"/>
              <a:cs typeface="Courier New" pitchFamily="49" charset="0"/>
            </a:endParaRP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itchFamily="18" charset="0"/>
                <a:cs typeface="Courier New" pitchFamily="49" charset="0"/>
              </a:rPr>
              <a:t>   </a:t>
            </a:r>
            <a:endParaRPr lang="tr-TR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6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İŞLETME TALİMATLARI</a:t>
            </a:r>
            <a:endParaRPr lang="tr-TR" sz="28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4 Resim" descr="taşlam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355170"/>
            <a:ext cx="4593298" cy="4133969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7" name="3 Slayt Numarası Yer Tutucusu"/>
          <p:cNvSpPr txBox="1">
            <a:spLocks/>
          </p:cNvSpPr>
          <p:nvPr/>
        </p:nvSpPr>
        <p:spPr bwMode="auto">
          <a:xfrm>
            <a:off x="5292080" y="5675650"/>
            <a:ext cx="270966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Taşlama tezgahı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87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Başlık"/>
          <p:cNvSpPr>
            <a:spLocks noGrp="1"/>
          </p:cNvSpPr>
          <p:nvPr>
            <p:ph type="title"/>
          </p:nvPr>
        </p:nvSpPr>
        <p:spPr>
          <a:xfrm>
            <a:off x="539552" y="1527989"/>
            <a:ext cx="8229600" cy="3456384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sz="2800" b="1" dirty="0" smtClean="0">
                <a:solidFill>
                  <a:srgbClr val="00CCFF"/>
                </a:solidFill>
              </a:rPr>
              <a:t>MAKİNA EMNİYETİ</a:t>
            </a:r>
            <a:r>
              <a:rPr lang="tr-TR" sz="2800" b="1" dirty="0" smtClean="0">
                <a:solidFill>
                  <a:srgbClr val="FFFF00"/>
                </a:solidFill>
              </a:rPr>
              <a:t/>
            </a:r>
            <a:br>
              <a:rPr lang="tr-TR" sz="2800" b="1" dirty="0" smtClean="0">
                <a:solidFill>
                  <a:srgbClr val="FFFF00"/>
                </a:solidFill>
              </a:rPr>
            </a:br>
            <a:r>
              <a:rPr lang="tr-TR" sz="2800" b="1" dirty="0" smtClean="0">
                <a:solidFill>
                  <a:srgbClr val="FFFF00"/>
                </a:solidFill>
              </a:rPr>
              <a:t/>
            </a:r>
            <a:br>
              <a:rPr lang="tr-TR" sz="2800" b="1" dirty="0" smtClean="0">
                <a:solidFill>
                  <a:srgbClr val="FFFF00"/>
                </a:solidFill>
              </a:rPr>
            </a:br>
            <a:r>
              <a:rPr lang="tr-TR" sz="2800" b="1" dirty="0" smtClean="0">
                <a:solidFill>
                  <a:srgbClr val="7030A0"/>
                </a:solidFill>
              </a:rPr>
              <a:t>İŞ EKİPMANDA MEKANİK RİSKLER VE ALINACAK ÖNLEMLER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87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r>
              <a:rPr lang="tr-TR" sz="2800" b="1" dirty="0" smtClean="0">
                <a:solidFill>
                  <a:schemeClr val="accent4">
                    <a:lumMod val="75000"/>
                  </a:schemeClr>
                </a:solidFill>
              </a:rPr>
              <a:t>MEKANİK RİSKLER VE ÖNLEMLER</a:t>
            </a:r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179512" y="1095941"/>
            <a:ext cx="8712968" cy="414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t" anchorCtr="0" compatLnSpc="1">
            <a:prstTxWarp prst="textNoShape">
              <a:avLst/>
            </a:prstTxWarp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kern="0" dirty="0" smtClean="0">
                <a:solidFill>
                  <a:srgbClr val="FFFF00"/>
                </a:solidFill>
              </a:rPr>
              <a:t>   </a:t>
            </a:r>
            <a:r>
              <a:rPr lang="tr-TR" kern="0" dirty="0" smtClean="0">
                <a:solidFill>
                  <a:schemeClr val="accent1">
                    <a:lumMod val="75000"/>
                  </a:schemeClr>
                </a:solidFill>
              </a:rPr>
              <a:t>Kararlılık kaybı riski: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Makinalar, aksamları ve bağlantıları </a:t>
            </a:r>
            <a:r>
              <a:rPr lang="tr-TR" kern="0" dirty="0" smtClean="0">
                <a:solidFill>
                  <a:srgbClr val="00CCFF"/>
                </a:solidFill>
              </a:rPr>
              <a:t>devrilmeye, düşmeye veya kontrolsüz hareketlere </a:t>
            </a:r>
            <a:r>
              <a:rPr lang="tr-TR" kern="0" dirty="0" smtClean="0"/>
              <a:t>engel olacak şekilde yeterli kararlılığa sahip olmalıdır.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kern="0" dirty="0" smtClean="0">
                <a:solidFill>
                  <a:srgbClr val="00FF00"/>
                </a:solidFill>
              </a:rPr>
              <a:t>   </a:t>
            </a:r>
            <a:r>
              <a:rPr lang="tr-TR" kern="0" dirty="0" smtClean="0">
                <a:solidFill>
                  <a:schemeClr val="accent1">
                    <a:lumMod val="75000"/>
                  </a:schemeClr>
                </a:solidFill>
              </a:rPr>
              <a:t>Çalışma sırasında kırılma riski: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Makinalar ve bağlantı parçaları kullanım sırasında </a:t>
            </a:r>
            <a:r>
              <a:rPr lang="tr-TR" kern="0" dirty="0" smtClean="0">
                <a:solidFill>
                  <a:srgbClr val="00CCFF"/>
                </a:solidFill>
              </a:rPr>
              <a:t>maruz kaldıkları gerilimlere</a:t>
            </a:r>
            <a:r>
              <a:rPr lang="tr-TR" kern="0" dirty="0" smtClean="0">
                <a:solidFill>
                  <a:srgbClr val="FFFF00"/>
                </a:solidFill>
              </a:rPr>
              <a:t> </a:t>
            </a:r>
            <a:r>
              <a:rPr lang="tr-TR" kern="0" dirty="0" smtClean="0"/>
              <a:t>dayanabilmelidir.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kern="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kern="0" dirty="0">
                <a:solidFill>
                  <a:schemeClr val="accent1">
                    <a:lumMod val="75000"/>
                  </a:schemeClr>
                </a:solidFill>
              </a:rPr>
              <a:t>Düşen ve fırlayan parçalardan kaynaklanan riskler: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/>
              <a:t>Düşen veya fırlayan parçalardan kaynaklanan </a:t>
            </a:r>
            <a:r>
              <a:rPr lang="tr-TR" kern="0" dirty="0">
                <a:solidFill>
                  <a:srgbClr val="00CCFF"/>
                </a:solidFill>
              </a:rPr>
              <a:t>risklere engel olmak için </a:t>
            </a:r>
            <a:r>
              <a:rPr lang="tr-TR" kern="0" dirty="0"/>
              <a:t>tedbirler alınmalıdır.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kern="0" dirty="0">
                <a:solidFill>
                  <a:srgbClr val="00FF00"/>
                </a:solidFill>
              </a:rPr>
              <a:t>   </a:t>
            </a:r>
            <a:r>
              <a:rPr lang="tr-TR" kern="0" dirty="0">
                <a:solidFill>
                  <a:schemeClr val="accent1">
                    <a:lumMod val="75000"/>
                  </a:schemeClr>
                </a:solidFill>
              </a:rPr>
              <a:t>Yüzeylerden, kenarlardan veya köşelerden kaynaklanan riskler: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/>
              <a:t>Makina ve parçaları kolayca yaralanmalara sebep olabilecek </a:t>
            </a:r>
            <a:r>
              <a:rPr lang="tr-TR" kern="0" dirty="0">
                <a:solidFill>
                  <a:srgbClr val="00CCFF"/>
                </a:solidFill>
              </a:rPr>
              <a:t>keskin kenar, keskin köşe ve pürüzlü yüzeylere</a:t>
            </a:r>
            <a:r>
              <a:rPr lang="tr-TR" kern="0" dirty="0">
                <a:solidFill>
                  <a:srgbClr val="FFFF00"/>
                </a:solidFill>
              </a:rPr>
              <a:t> </a:t>
            </a:r>
            <a:r>
              <a:rPr lang="tr-TR" kern="0" dirty="0"/>
              <a:t>sahip </a:t>
            </a:r>
            <a:r>
              <a:rPr lang="tr-TR" kern="0" dirty="0" smtClean="0"/>
              <a:t>olmamalıdır..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kern="0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kern="0" dirty="0">
                <a:solidFill>
                  <a:schemeClr val="accent1">
                    <a:lumMod val="75000"/>
                  </a:schemeClr>
                </a:solidFill>
              </a:rPr>
              <a:t>Çok işlevli makinalarla ilgili riskler: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/>
              <a:t>Birkaç farklı işlemin yapılması amaçlanan makinalarda </a:t>
            </a:r>
            <a:r>
              <a:rPr lang="tr-TR" kern="0" dirty="0">
                <a:solidFill>
                  <a:srgbClr val="00CCFF"/>
                </a:solidFill>
              </a:rPr>
              <a:t>diğer kişiler için risk </a:t>
            </a:r>
            <a:r>
              <a:rPr lang="tr-TR" kern="0" dirty="0"/>
              <a:t>oluşturmasına engel olacak şekilde tasarlanarak üretilmelidir.</a:t>
            </a:r>
            <a:r>
              <a:rPr lang="tr-TR" kern="0" dirty="0" smtClean="0">
                <a:solidFill>
                  <a:srgbClr val="FFFF00"/>
                </a:solidFill>
              </a:rPr>
              <a:t>.</a:t>
            </a:r>
            <a:endParaRPr lang="tr-TR" kern="0" dirty="0" smtClean="0"/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24000" indent="-324000" defTabSz="81043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endParaRPr lang="tr-TR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41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179512" y="188640"/>
            <a:ext cx="8784976" cy="5011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t" anchorCtr="0" compatLnSpc="1">
            <a:prstTxWarp prst="textNoShape">
              <a:avLst/>
            </a:prstTxWarp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2000" kern="0" dirty="0" smtClean="0">
                <a:solidFill>
                  <a:schemeClr val="accent1">
                    <a:lumMod val="75000"/>
                  </a:schemeClr>
                </a:solidFill>
              </a:rPr>
              <a:t>Çalışma şartlarındaki değişikliklerle ilgili riskler: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 smtClean="0"/>
              <a:t>Makinaların</a:t>
            </a:r>
            <a:r>
              <a:rPr lang="tr-TR" sz="2000" kern="0" dirty="0" smtClean="0">
                <a:solidFill>
                  <a:srgbClr val="FFFF00"/>
                </a:solidFill>
              </a:rPr>
              <a:t> </a:t>
            </a:r>
            <a:r>
              <a:rPr lang="tr-TR" sz="2000" kern="0" dirty="0" smtClean="0">
                <a:solidFill>
                  <a:srgbClr val="00CCFF"/>
                </a:solidFill>
              </a:rPr>
              <a:t>farklı kullanım şartları altında çalıştırıldığı </a:t>
            </a:r>
            <a:r>
              <a:rPr lang="tr-TR" sz="2000" kern="0" dirty="0" smtClean="0"/>
              <a:t>durumlarda</a:t>
            </a:r>
            <a:r>
              <a:rPr lang="tr-TR" sz="2000" kern="0" dirty="0" smtClean="0">
                <a:solidFill>
                  <a:srgbClr val="FFFF00"/>
                </a:solidFill>
              </a:rPr>
              <a:t>, </a:t>
            </a:r>
            <a:r>
              <a:rPr lang="tr-TR" sz="2000" kern="0" dirty="0" smtClean="0">
                <a:solidFill>
                  <a:srgbClr val="00CCFF"/>
                </a:solidFill>
              </a:rPr>
              <a:t>yeni şartların seçim ve ayarını</a:t>
            </a:r>
            <a:r>
              <a:rPr lang="tr-TR" sz="2000" kern="0" dirty="0" smtClean="0">
                <a:solidFill>
                  <a:srgbClr val="FFFF00"/>
                </a:solidFill>
              </a:rPr>
              <a:t> </a:t>
            </a:r>
            <a:r>
              <a:rPr lang="tr-TR" sz="2000" kern="0" dirty="0" smtClean="0"/>
              <a:t>güvenli yapacak biçimde tasarlanarak imal edilmelidir.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2000" kern="0" dirty="0">
                <a:solidFill>
                  <a:schemeClr val="accent1">
                    <a:lumMod val="75000"/>
                  </a:schemeClr>
                </a:solidFill>
              </a:rPr>
              <a:t>Hareketli parçalarla ilgili riskler: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/>
              <a:t>Makinaların hareketli parçaları kaza risklerini önleyecek şekilde tasarlanarak üretilmeli, </a:t>
            </a:r>
            <a:r>
              <a:rPr lang="tr-TR" sz="2000" kern="0" dirty="0">
                <a:solidFill>
                  <a:srgbClr val="00CCFF"/>
                </a:solidFill>
              </a:rPr>
              <a:t>riskin devam etmesi durumunda, koruyucu donanımla </a:t>
            </a:r>
            <a:r>
              <a:rPr lang="tr-TR" sz="2000" kern="0" dirty="0"/>
              <a:t>teçhiz edilmelidir.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/>
              <a:t>Koruyucu donanımlar seçilirken </a:t>
            </a:r>
            <a:r>
              <a:rPr lang="tr-TR" sz="2000" kern="0" dirty="0">
                <a:solidFill>
                  <a:srgbClr val="00CCFF"/>
                </a:solidFill>
              </a:rPr>
              <a:t>risk tipi esas alınmalı </a:t>
            </a:r>
            <a:r>
              <a:rPr lang="tr-TR" sz="2000" kern="0" dirty="0"/>
              <a:t>ve buna göre tasarlanmalıdır. </a:t>
            </a:r>
            <a:endParaRPr lang="tr-TR" sz="2000" kern="0" dirty="0" smtClean="0"/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2000" kern="0" dirty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tr-TR" sz="2000" kern="0" dirty="0">
                <a:solidFill>
                  <a:schemeClr val="accent1">
                    <a:lumMod val="75000"/>
                  </a:schemeClr>
                </a:solidFill>
              </a:rPr>
              <a:t>Hareketli aktarma parçaları riski: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/>
              <a:t>Sıkça erişim öngörülen makinalarda, </a:t>
            </a:r>
            <a:r>
              <a:rPr lang="tr-TR" sz="2000" kern="0" dirty="0">
                <a:solidFill>
                  <a:srgbClr val="00CCFF"/>
                </a:solidFill>
              </a:rPr>
              <a:t>birbirini kilitlemeli hareketli koruyucular</a:t>
            </a:r>
            <a:r>
              <a:rPr lang="tr-TR" sz="2000" kern="0" dirty="0">
                <a:solidFill>
                  <a:srgbClr val="FFFF00"/>
                </a:solidFill>
              </a:rPr>
              <a:t> </a:t>
            </a:r>
            <a:r>
              <a:rPr lang="tr-TR" sz="2000" kern="0" dirty="0"/>
              <a:t>kullanılmalıdır.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2000" kern="0" dirty="0">
                <a:solidFill>
                  <a:schemeClr val="accent1">
                    <a:lumMod val="75000"/>
                  </a:schemeClr>
                </a:solidFill>
              </a:rPr>
              <a:t>   Kontrol dışı hareketlerle ilgili riskler: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/>
              <a:t>Makinaların bir parçası durdurulduğunda, </a:t>
            </a:r>
            <a:r>
              <a:rPr lang="tr-TR" sz="2000" kern="0" dirty="0">
                <a:solidFill>
                  <a:srgbClr val="00CCFF"/>
                </a:solidFill>
              </a:rPr>
              <a:t>kumanda tertibatı başka bir işleme geçme dışında </a:t>
            </a:r>
            <a:r>
              <a:rPr lang="tr-TR" sz="2000" kern="0" dirty="0"/>
              <a:t>durma konumunu korunmalı ve tehlike oluşmamalıdır.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0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24000" indent="-324000" defTabSz="81043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endParaRPr lang="tr-TR" sz="20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40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404664"/>
            <a:ext cx="8229600" cy="648072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r>
              <a:rPr lang="tr-TR" sz="2800" dirty="0" smtClean="0">
                <a:solidFill>
                  <a:schemeClr val="accent1">
                    <a:lumMod val="50000"/>
                  </a:schemeClr>
                </a:solidFill>
              </a:rPr>
              <a:t>MEKANİK RİSKLER VE ÖNLEMLER</a:t>
            </a:r>
            <a:endParaRPr lang="tr-T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1052736"/>
            <a:ext cx="8352928" cy="5184576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>
              <a:buClr>
                <a:schemeClr val="tx1"/>
              </a:buClr>
              <a:buNone/>
            </a:pPr>
            <a:r>
              <a:rPr lang="tr-TR" sz="2500" dirty="0" smtClean="0">
                <a:solidFill>
                  <a:srgbClr val="FFFF00"/>
                </a:solidFill>
              </a:rPr>
              <a:t> </a:t>
            </a:r>
          </a:p>
          <a:p>
            <a:endParaRPr lang="tr-TR" sz="2500" dirty="0"/>
          </a:p>
        </p:txBody>
      </p:sp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179512" y="1268760"/>
            <a:ext cx="8712968" cy="4579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t" anchorCtr="0" compatLnSpc="1">
            <a:prstTxWarp prst="textNoShape">
              <a:avLst/>
            </a:prstTxWarp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rgbClr val="FFFF00"/>
              </a:buClr>
            </a:pPr>
            <a:r>
              <a:rPr lang="tr-TR" kern="0" dirty="0" smtClean="0">
                <a:latin typeface="+mn-lt"/>
                <a:cs typeface="+mn-cs"/>
              </a:rPr>
              <a:t>   </a:t>
            </a:r>
            <a:r>
              <a:rPr lang="tr-TR" kern="0" dirty="0" smtClean="0">
                <a:solidFill>
                  <a:schemeClr val="accent1">
                    <a:lumMod val="50000"/>
                  </a:schemeClr>
                </a:solidFill>
                <a:latin typeface="+mn-lt"/>
                <a:cs typeface="+mn-cs"/>
              </a:rPr>
              <a:t>Makinanın güvenli üretim ve kullanım riski: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>
                <a:latin typeface="+mn-lt"/>
                <a:cs typeface="+mn-cs"/>
              </a:rPr>
              <a:t>Mekanik parçaların </a:t>
            </a:r>
            <a:r>
              <a:rPr lang="tr-TR" kern="0" dirty="0" smtClean="0">
                <a:solidFill>
                  <a:srgbClr val="00CCFF"/>
                </a:solidFill>
                <a:latin typeface="+mn-lt"/>
                <a:cs typeface="+mn-cs"/>
              </a:rPr>
              <a:t>biçimi, şekli ve konumu </a:t>
            </a:r>
            <a:r>
              <a:rPr lang="tr-TR" kern="0" dirty="0" smtClean="0">
                <a:latin typeface="+mn-lt"/>
                <a:cs typeface="+mn-cs"/>
              </a:rPr>
              <a:t>en uygun şekilde tasarlanarak imal edilmelidir. 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>
                <a:latin typeface="+mn-lt"/>
                <a:cs typeface="+mn-cs"/>
              </a:rPr>
              <a:t>Tahrik kuvvetleri </a:t>
            </a:r>
            <a:r>
              <a:rPr lang="tr-TR" kern="0" dirty="0" smtClean="0">
                <a:solidFill>
                  <a:srgbClr val="00CCFF"/>
                </a:solidFill>
                <a:latin typeface="+mn-lt"/>
                <a:cs typeface="+mn-cs"/>
              </a:rPr>
              <a:t>yeterince küçük </a:t>
            </a:r>
            <a:r>
              <a:rPr lang="tr-TR" kern="0" dirty="0" smtClean="0">
                <a:latin typeface="+mn-lt"/>
                <a:cs typeface="+mn-cs"/>
              </a:rPr>
              <a:t>tutulmalıdır.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>
                <a:latin typeface="+mn-lt"/>
                <a:cs typeface="+mn-cs"/>
              </a:rPr>
              <a:t>Hareketli parçaların </a:t>
            </a:r>
            <a:r>
              <a:rPr lang="tr-TR" kern="0" dirty="0" smtClean="0">
                <a:solidFill>
                  <a:srgbClr val="00CCFF"/>
                </a:solidFill>
                <a:latin typeface="+mn-lt"/>
                <a:cs typeface="+mn-cs"/>
              </a:rPr>
              <a:t>kütle veya hızları ve buna  bağlı olarak kinetik enerjileri </a:t>
            </a:r>
            <a:r>
              <a:rPr lang="tr-TR" kern="0" dirty="0" smtClean="0">
                <a:latin typeface="+mn-lt"/>
                <a:cs typeface="+mn-cs"/>
              </a:rPr>
              <a:t>sınırlandırılmalıdır.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>
                <a:latin typeface="+mn-lt"/>
                <a:cs typeface="+mn-cs"/>
              </a:rPr>
              <a:t>Tasarım yolu ile </a:t>
            </a:r>
            <a:r>
              <a:rPr lang="tr-TR" kern="0" dirty="0" smtClean="0">
                <a:solidFill>
                  <a:srgbClr val="00CCFF"/>
                </a:solidFill>
                <a:latin typeface="+mn-lt"/>
                <a:cs typeface="+mn-cs"/>
              </a:rPr>
              <a:t>gürültü ve titreşim </a:t>
            </a:r>
            <a:r>
              <a:rPr lang="tr-TR" kern="0" dirty="0" smtClean="0">
                <a:latin typeface="+mn-lt"/>
                <a:cs typeface="+mn-cs"/>
              </a:rPr>
              <a:t>değerleri sınırlandırılmalıdır. 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>
                <a:cs typeface="Arial" pitchFamily="34" charset="0"/>
              </a:rPr>
              <a:t>Makinalar çalışırken, kişilerin sağlık ve güvenliğinin tehlikeye girmesi durumunda,</a:t>
            </a:r>
            <a:r>
              <a:rPr lang="tr-TR" dirty="0">
                <a:solidFill>
                  <a:srgbClr val="00CCFF"/>
                </a:solidFill>
                <a:cs typeface="Arial" pitchFamily="34" charset="0"/>
              </a:rPr>
              <a:t> ses veya ışık ile uyaracak </a:t>
            </a:r>
            <a:r>
              <a:rPr lang="tr-TR" dirty="0">
                <a:cs typeface="Arial" pitchFamily="34" charset="0"/>
              </a:rPr>
              <a:t>bir sisteme sahip olmalıdır.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>
                <a:cs typeface="Arial" pitchFamily="34" charset="0"/>
              </a:rPr>
              <a:t>Uyarı sistemlerine sahip makinalarda bu tertibatlar </a:t>
            </a:r>
            <a:r>
              <a:rPr lang="tr-TR" dirty="0">
                <a:solidFill>
                  <a:srgbClr val="00CCFF"/>
                </a:solidFill>
                <a:cs typeface="Arial" pitchFamily="34" charset="0"/>
              </a:rPr>
              <a:t>belirgin olmalı ve kolayca </a:t>
            </a:r>
            <a:r>
              <a:rPr lang="tr-TR" dirty="0">
                <a:cs typeface="Arial" pitchFamily="34" charset="0"/>
              </a:rPr>
              <a:t>algılanabilmelidir. 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>
                <a:cs typeface="Arial" pitchFamily="34" charset="0"/>
              </a:rPr>
              <a:t>Operatör, her zaman bu tür </a:t>
            </a:r>
            <a:r>
              <a:rPr lang="tr-TR" dirty="0">
                <a:solidFill>
                  <a:srgbClr val="00CCFF"/>
                </a:solidFill>
                <a:cs typeface="Arial" pitchFamily="34" charset="0"/>
              </a:rPr>
              <a:t>uyarı tertibatlarının çalışmasını kontrol edecek </a:t>
            </a:r>
            <a:r>
              <a:rPr lang="tr-TR" dirty="0">
                <a:cs typeface="Arial" pitchFamily="34" charset="0"/>
              </a:rPr>
              <a:t>imkânlara sahip olmalıdır</a:t>
            </a:r>
            <a:r>
              <a:rPr lang="tr-TR" dirty="0" smtClean="0">
                <a:cs typeface="Arial" pitchFamily="34" charset="0"/>
              </a:rPr>
              <a:t>.</a:t>
            </a:r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>
                <a:cs typeface="Arial" pitchFamily="34" charset="0"/>
              </a:rPr>
              <a:t>Makina ile operatör arasındaki görüntülü ekranlar ya da diğer </a:t>
            </a:r>
            <a:r>
              <a:rPr lang="tr-TR" dirty="0">
                <a:solidFill>
                  <a:srgbClr val="00CCFF"/>
                </a:solidFill>
                <a:cs typeface="Arial" pitchFamily="34" charset="0"/>
              </a:rPr>
              <a:t>interaktif iletişim araçları kolay anlaşılır ve kolay kullanılır </a:t>
            </a:r>
            <a:r>
              <a:rPr lang="tr-TR" dirty="0">
                <a:cs typeface="Arial" pitchFamily="34" charset="0"/>
              </a:rPr>
              <a:t>olmalıdır.</a:t>
            </a:r>
          </a:p>
          <a:p>
            <a:pPr marL="324000" indent="-324000" eaLnBrk="0" hangingPunct="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>
                <a:cs typeface="Arial" pitchFamily="34" charset="0"/>
              </a:rPr>
              <a:t>Güvenlik ve sağlık işaretleri yönetmeliği hükümlerine uyulmalıdır. (11/10/2013 tarih ve 28762 sayılı yönetmelik)</a:t>
            </a:r>
            <a:endParaRPr lang="tr-TR" dirty="0"/>
          </a:p>
          <a:p>
            <a:pPr marL="32400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dirty="0">
              <a:cs typeface="Arial" pitchFamily="34" charset="0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kern="0" dirty="0" smtClean="0">
              <a:latin typeface="+mn-lt"/>
              <a:cs typeface="+mn-cs"/>
            </a:endParaRPr>
          </a:p>
          <a:p>
            <a:pPr marL="324000" indent="-324000" defTabSz="81043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endParaRPr lang="tr-TR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  <a:p>
            <a:pPr marL="324000" indent="-324000" defTabSz="810433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endParaRPr lang="tr-TR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634082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</a:pPr>
            <a:r>
              <a:rPr lang="tr-TR" sz="2800" b="1" dirty="0" smtClean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MAKİNELERİN OLUŞTURDUĞU TEHLİKELER</a:t>
            </a: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 bwMode="auto">
          <a:xfrm>
            <a:off x="154308" y="980728"/>
            <a:ext cx="8784976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t" anchorCtr="0" compatLnSpc="1">
            <a:prstTxWarp prst="textNoShape">
              <a:avLst/>
            </a:prstTxWarp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kern="0" dirty="0" smtClean="0"/>
              <a:t>   </a:t>
            </a:r>
            <a:r>
              <a:rPr lang="tr-TR" kern="0" dirty="0" smtClean="0">
                <a:solidFill>
                  <a:srgbClr val="C00000"/>
                </a:solidFill>
              </a:rPr>
              <a:t>Mekanik Tehlikeler: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Ezilme tehlikesi,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Kesme veya bölme tehlikesi,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Makaslama tehlikesi,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Takılma tehlikesi,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Kapma veya yakalanma tehlikesi,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Darbe(Şok) tehlikesi,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Delme veya saplanma tehlikesi,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 smtClean="0"/>
              <a:t>Sürtünme veya aşınma tehlikesi,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/>
              <a:t>Yüksek basınçlı sıvıların kişilere fışkırma tehlikesi,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/>
              <a:t>Makine parçalarının veya iş parçalarının sebep olduğu mekanik tehlikeler.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kern="0" dirty="0">
                <a:solidFill>
                  <a:srgbClr val="C00000"/>
                </a:solidFill>
              </a:rPr>
              <a:t>   Diğer Tehlikeler: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/>
              <a:t>Elektrik Tehlikesi(Statik Elektrik dahil),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/>
              <a:t>Termik Tehlikeler, (düşük, yüksek),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/>
              <a:t>Gürültünün meydana getirdiği tehlikeler,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kern="0" dirty="0"/>
              <a:t>Titreşimin sebep olduğu tehlikeler</a:t>
            </a:r>
            <a:r>
              <a:rPr lang="tr-TR" kern="0" dirty="0" smtClean="0"/>
              <a:t>,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80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296144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</a:pPr>
            <a:r>
              <a:rPr lang="tr-TR" sz="2800" b="1" dirty="0" smtClean="0">
                <a:solidFill>
                  <a:srgbClr val="FFC000"/>
                </a:solidFill>
              </a:rPr>
              <a:t>İŞ EKİPMANININ KULLANIMI İLE İLGİLİ HUSUSLAR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4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/>
          <p:cNvSpPr txBox="1">
            <a:spLocks/>
          </p:cNvSpPr>
          <p:nvPr/>
        </p:nvSpPr>
        <p:spPr bwMode="auto">
          <a:xfrm>
            <a:off x="251520" y="404664"/>
            <a:ext cx="864096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81043" tIns="40522" rIns="81043" bIns="40522" numCol="1" anchor="ctr" anchorCtr="0" compatLnSpc="1">
            <a:prstTxWarp prst="textNoShape">
              <a:avLst/>
            </a:prstTxWarp>
          </a:bodyPr>
          <a:lstStyle/>
          <a:p>
            <a:pPr marL="157584" indent="-157584" algn="ctr" defTabSz="810433">
              <a:defRPr/>
            </a:pPr>
            <a:endParaRPr lang="tr-TR" sz="2500" b="1" kern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395536" y="1628800"/>
            <a:ext cx="8424936" cy="353943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lIns="81043" tIns="40522" rIns="81043" bIns="40522">
            <a:noAutofit/>
          </a:bodyPr>
          <a:lstStyle/>
          <a:p>
            <a:pPr>
              <a:buClr>
                <a:schemeClr val="tx1"/>
              </a:buClr>
            </a:pPr>
            <a:endParaRPr lang="tr-TR" sz="25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251520" y="1484784"/>
            <a:ext cx="8424936" cy="1728192"/>
          </a:xfrm>
          <a:prstGeom prst="rect">
            <a:avLst/>
          </a:prstGeom>
          <a:effectLst/>
        </p:spPr>
        <p:txBody>
          <a:bodyPr wrap="square" lIns="81043" tIns="40522" rIns="81043" bIns="40522">
            <a:noAutofit/>
          </a:bodyPr>
          <a:lstStyle/>
          <a:p>
            <a:pPr marL="324000" indent="-324000">
              <a:spcAft>
                <a:spcPts val="600"/>
              </a:spcAft>
            </a:pPr>
            <a:r>
              <a:rPr lang="tr-TR" sz="2800" kern="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 </a:t>
            </a:r>
            <a:r>
              <a:rPr lang="tr-TR" sz="2800" b="1" dirty="0" smtClean="0">
                <a:solidFill>
                  <a:srgbClr val="FF0000"/>
                </a:solidFill>
              </a:rPr>
              <a:t>TANIMLAR</a:t>
            </a:r>
          </a:p>
          <a:p>
            <a:pPr marL="324000" indent="-324000">
              <a:spcAft>
                <a:spcPts val="600"/>
              </a:spcAft>
            </a:pPr>
            <a:r>
              <a:rPr lang="tr-TR" sz="2800" kern="0" dirty="0" smtClean="0">
                <a:latin typeface="+mn-lt"/>
                <a:cs typeface="Arial"/>
              </a:rPr>
              <a:t>İş ekipmanı, işin yapılmasında kullanılan herhangi bir makina, tezgah, alet, araç ve tesisi ifade eder.</a:t>
            </a:r>
            <a:r>
              <a:rPr lang="tr-TR" sz="2800" dirty="0" smtClean="0"/>
              <a:t> </a:t>
            </a:r>
          </a:p>
          <a:p>
            <a:pPr marL="324000" indent="-324000">
              <a:spcAft>
                <a:spcPts val="600"/>
              </a:spcAft>
            </a:pPr>
            <a:r>
              <a:rPr lang="tr-TR" sz="2800" dirty="0" smtClean="0">
                <a:solidFill>
                  <a:srgbClr val="5DFFA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tr-TR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</a:pPr>
            <a:r>
              <a:rPr lang="tr-TR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   </a:t>
            </a:r>
            <a:r>
              <a:rPr lang="tr-TR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/>
              </a:rPr>
              <a:t>   </a:t>
            </a:r>
          </a:p>
        </p:txBody>
      </p:sp>
      <p:pic>
        <p:nvPicPr>
          <p:cNvPr id="9" name="8 Resim" descr="imagesCAF38GV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6102" y="3429000"/>
            <a:ext cx="2799493" cy="2678698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pic>
        <p:nvPicPr>
          <p:cNvPr id="13" name="12 Resim" descr="imagesCAU05NL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550" y="3421291"/>
            <a:ext cx="2991673" cy="2678698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pic>
        <p:nvPicPr>
          <p:cNvPr id="15" name="14 Resim" descr="imagesCA935E4Z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1840" y="3429000"/>
            <a:ext cx="2980166" cy="2678698"/>
          </a:xfrm>
          <a:prstGeom prst="rect">
            <a:avLst/>
          </a:prstGeom>
          <a:ln w="25400">
            <a:solidFill>
              <a:srgbClr val="000000"/>
            </a:solidFill>
          </a:ln>
        </p:spPr>
      </p:pic>
      <p:sp>
        <p:nvSpPr>
          <p:cNvPr id="10" name="1 Başlık"/>
          <p:cNvSpPr txBox="1">
            <a:spLocks noGrp="1"/>
          </p:cNvSpPr>
          <p:nvPr>
            <p:ph type="title"/>
          </p:nvPr>
        </p:nvSpPr>
        <p:spPr bwMode="auto">
          <a:xfrm>
            <a:off x="251520" y="850702"/>
            <a:ext cx="8229600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wrap="square" lIns="81043" tIns="40522" rIns="81043" bIns="40522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tr-TR" sz="2800" b="1" dirty="0" smtClean="0">
                <a:solidFill>
                  <a:srgbClr val="FFFF00"/>
                </a:solidFill>
              </a:rPr>
              <a:t/>
            </a:r>
            <a:br>
              <a:rPr lang="tr-TR" sz="2800" b="1" dirty="0" smtClean="0">
                <a:solidFill>
                  <a:srgbClr val="FFFF00"/>
                </a:solidFill>
              </a:rPr>
            </a:br>
            <a:r>
              <a:rPr lang="tr-TR" sz="2800" b="1" dirty="0" smtClean="0">
                <a:solidFill>
                  <a:srgbClr val="FFFF00"/>
                </a:solidFill>
              </a:rPr>
              <a:t> </a:t>
            </a:r>
            <a:br>
              <a:rPr lang="tr-TR" sz="2800" b="1" dirty="0" smtClean="0">
                <a:solidFill>
                  <a:srgbClr val="FFFF00"/>
                </a:solidFill>
              </a:rPr>
            </a:br>
            <a:r>
              <a:rPr lang="tr-TR" sz="2800" b="1" dirty="0" smtClean="0">
                <a:solidFill>
                  <a:srgbClr val="FFFF00"/>
                </a:solidFill>
              </a:rPr>
              <a:t/>
            </a:r>
            <a:br>
              <a:rPr lang="tr-TR" sz="2800" b="1" dirty="0" smtClean="0">
                <a:solidFill>
                  <a:srgbClr val="FFFF00"/>
                </a:solidFill>
              </a:rPr>
            </a:br>
            <a:r>
              <a:rPr lang="tr-TR" sz="2800" b="1" dirty="0" smtClean="0">
                <a:solidFill>
                  <a:srgbClr val="FFFF00"/>
                </a:solidFill>
              </a:rPr>
              <a:t/>
            </a:r>
            <a:br>
              <a:rPr lang="tr-TR" sz="2800" b="1" dirty="0" smtClean="0">
                <a:solidFill>
                  <a:srgbClr val="FFFF00"/>
                </a:solidFill>
              </a:rPr>
            </a:br>
            <a:endParaRPr lang="tr-TR" sz="2800" b="1" dirty="0">
              <a:solidFill>
                <a:srgbClr val="FFFF00"/>
              </a:solidFill>
            </a:endParaRPr>
          </a:p>
        </p:txBody>
      </p:sp>
      <p:sp>
        <p:nvSpPr>
          <p:cNvPr id="12" name="Başlık 1"/>
          <p:cNvSpPr txBox="1">
            <a:spLocks/>
          </p:cNvSpPr>
          <p:nvPr/>
        </p:nvSpPr>
        <p:spPr>
          <a:xfrm>
            <a:off x="251520" y="116632"/>
            <a:ext cx="7467600" cy="11430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3200" b="1" dirty="0" smtClean="0">
                <a:solidFill>
                  <a:srgbClr val="002060"/>
                </a:solidFill>
              </a:rPr>
              <a:t>İŞ EKİPMANLARININ TASARIM, İMALAT VE KULLANIMINDA GÜVENLİK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49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179512" y="491074"/>
            <a:ext cx="8568952" cy="509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t" anchorCtr="0" compatLnSpc="1">
            <a:prstTxWarp prst="textNoShape">
              <a:avLst/>
            </a:prstTxWarp>
          </a:bodyPr>
          <a:lstStyle/>
          <a:p>
            <a:pPr marL="324000" indent="-324000" algn="just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2000" kern="0" dirty="0" smtClean="0">
                <a:solidFill>
                  <a:srgbClr val="00FF00"/>
                </a:solidFill>
                <a:latin typeface="+mn-lt"/>
                <a:cs typeface="+mn-cs"/>
              </a:rPr>
              <a:t>   </a:t>
            </a:r>
            <a:r>
              <a:rPr lang="tr-TR" sz="2000" kern="0" dirty="0" smtClean="0"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Tüm iş ekipmanları için genel hükümler:</a:t>
            </a:r>
          </a:p>
          <a:p>
            <a:pPr marL="324000" indent="-324000" algn="just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 smtClean="0">
                <a:latin typeface="+mn-lt"/>
                <a:cs typeface="+mn-cs"/>
              </a:rPr>
              <a:t>İş ekipmanları, kullanan işçilere ve diğer çalışanlara en az risk oluşturacak şekilde yerleştirilecek, kurulacak ve kullanılacaktır. </a:t>
            </a:r>
          </a:p>
          <a:p>
            <a:pPr marL="324000" indent="-324000" algn="just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 smtClean="0">
                <a:latin typeface="+mn-lt"/>
                <a:cs typeface="+mn-cs"/>
              </a:rPr>
              <a:t>Bu amaçla, iş ekipmanının hareketli kısımları ile çevresinde bulunan sabit veya hareketli kısımlar arasında yeterli mesafe bulunacak ve ekipmanda kullanılan ya da üretilen enerjinin ve maddelerin güvenli bir şekilde temini ve uzaklaştırılması sağlanacaktır.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/>
              <a:t>İş ekipmanının kurulması veya sökülmesi, özellikle imalatçı tarafından verilen kullanma talimatı doğrultusunda güvenli koşullar altında yapılacaktır.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/>
              <a:t>Kullanımı sırasında yıldırım düşmesi ihtimali bulunan iş ekipmanı yıldırımın etkilerine karşı uygun araçlarla korunacaktır.</a:t>
            </a:r>
          </a:p>
          <a:p>
            <a:pPr marL="324000" indent="-324000" algn="just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000" kern="0" dirty="0" smtClean="0">
              <a:latin typeface="+mn-lt"/>
              <a:cs typeface="+mn-cs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İçerik Yer Tutucusu"/>
          <p:cNvSpPr txBox="1">
            <a:spLocks/>
          </p:cNvSpPr>
          <p:nvPr/>
        </p:nvSpPr>
        <p:spPr bwMode="auto">
          <a:xfrm>
            <a:off x="179512" y="231845"/>
            <a:ext cx="8784976" cy="630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043" tIns="40522" rIns="81043" bIns="40522" numCol="1" anchor="t" anchorCtr="0" compatLnSpc="1">
            <a:prstTxWarp prst="textNoShape">
              <a:avLst/>
            </a:prstTxWarp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20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+mn-cs"/>
              </a:rPr>
              <a:t>   </a:t>
            </a:r>
            <a:r>
              <a:rPr lang="tr-TR" sz="2000" kern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cs typeface="+mn-cs"/>
              </a:rPr>
              <a:t>Kendinden hareketli veya bir başka araç vasıtasıyla hareket edebilen iş ekipmanlarının kullanımı ile ilgili hükümler: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 smtClean="0">
                <a:latin typeface="+mn-lt"/>
                <a:cs typeface="+mn-cs"/>
              </a:rPr>
              <a:t>Kendinden hareketli iş ekipmanları, bu ekipmanların güvenli kullanımı ile ilgili uygun eğitim almış işçiler tarafından kullanılacaktır.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 smtClean="0">
                <a:latin typeface="+mn-lt"/>
                <a:cs typeface="+mn-cs"/>
              </a:rPr>
              <a:t>İş ekipmanı bir çalışma alanı içinde hareket ediyorsa, uygun trafik kuralları konulacak ve uygulanacaktır.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 smtClean="0">
                <a:latin typeface="+mn-lt"/>
                <a:cs typeface="+mn-cs"/>
              </a:rPr>
              <a:t>Kendinden hareketli iş ekipmanının çalışma alanında görevli olmayan işçilerin bulunmasını önleyecek gerekli düzenleme yapılacaktır.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/>
              <a:t>İşin gereği olarak bu alanda işçi bulunması zorunlu ise, bu işçilerin iş ekipmanı nedeniyle zarar görmesini önleyecek uygun tedbirler alınacaktır.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/>
              <a:t>Mekanik olarak hareket ettirilen seyyar iş ekipmanlarında, ancak güvenliğin tam olarak sağlanması halinde işçi taşınmasına izin verilecektir.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/>
              <a:t>Taşıma sırasında iş yapılması gerekiyorsa ekipmanın hızı gerektiği gibi ayarlanacaktır.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kern="0" dirty="0" smtClean="0"/>
              <a:t>.</a:t>
            </a:r>
            <a:r>
              <a:rPr lang="tr-TR" sz="2000" kern="0" dirty="0"/>
              <a:t> Çalışma yerlerinde, işçiler için güvenlik ve sağlık riski yaratmayacak yeterli hava sağlanması şartıyla içten yanmalı motorlu seyyar iş ekipmanı kullanılabilir.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000" kern="0" dirty="0" smtClean="0">
              <a:solidFill>
                <a:srgbClr val="FFFF00"/>
              </a:solidFill>
              <a:latin typeface="+mn-lt"/>
              <a:cs typeface="+mn-cs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6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7601272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İŞ EKİPMANLARININ KULLANIMINDA </a:t>
            </a:r>
            <a:r>
              <a:rPr lang="tr-TR" dirty="0"/>
              <a:t> SAĞLIK VE GÜVENLİK ŞARTLARI </a:t>
            </a:r>
            <a:r>
              <a:rPr lang="tr-TR" dirty="0" smtClean="0"/>
              <a:t>YÖNETMELİĞİ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t-IT" dirty="0"/>
              <a:t>Resmi Gazete Tarihi: 25.04.2013 Resmi Gazete Sayısı: </a:t>
            </a:r>
            <a:r>
              <a:rPr lang="it-IT" dirty="0" smtClean="0"/>
              <a:t>28628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Bu Yönetmeliğin amacı, işyerinde iş ekipmanlarının kullanımı ile ilgili sağlık ve güvenlik yönünden uyulması gerekli asgari şartları belirlemektir.</a:t>
            </a:r>
            <a:r>
              <a:rPr lang="it-IT" dirty="0"/>
              <a:t/>
            </a:r>
            <a:br>
              <a:rPr lang="it-IT" dirty="0"/>
            </a:b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1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395536" y="1038334"/>
            <a:ext cx="8229600" cy="734482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fontScale="90000"/>
          </a:bodyPr>
          <a:lstStyle/>
          <a:p>
            <a:r>
              <a:rPr lang="tr-TR" sz="2800" b="1" dirty="0" smtClean="0">
                <a:solidFill>
                  <a:srgbClr val="FFC000"/>
                </a:solidFill>
              </a:rPr>
              <a:t/>
            </a:r>
            <a:br>
              <a:rPr lang="tr-TR" sz="2800" b="1" dirty="0" smtClean="0">
                <a:solidFill>
                  <a:srgbClr val="FFC000"/>
                </a:solidFill>
              </a:rPr>
            </a:br>
            <a:r>
              <a:rPr lang="tr-TR" sz="2800" b="1" dirty="0" smtClean="0">
                <a:solidFill>
                  <a:srgbClr val="FFC000"/>
                </a:solidFill>
              </a:rPr>
              <a:t/>
            </a:r>
            <a:br>
              <a:rPr lang="tr-TR" sz="2800" b="1" dirty="0" smtClean="0">
                <a:solidFill>
                  <a:srgbClr val="FFC000"/>
                </a:solidFill>
              </a:rPr>
            </a:br>
            <a:r>
              <a:rPr lang="tr-TR" sz="2800" b="1" dirty="0">
                <a:solidFill>
                  <a:srgbClr val="FFC000"/>
                </a:solidFill>
              </a:rPr>
              <a:t/>
            </a:r>
            <a:br>
              <a:rPr lang="tr-TR" sz="2800" b="1" dirty="0">
                <a:solidFill>
                  <a:srgbClr val="FFC000"/>
                </a:solidFill>
              </a:rPr>
            </a:br>
            <a:r>
              <a:rPr lang="tr-TR" sz="2800" b="1" dirty="0" smtClean="0">
                <a:solidFill>
                  <a:srgbClr val="FFC000"/>
                </a:solidFill>
              </a:rPr>
              <a:t>TANIMLAR</a:t>
            </a:r>
            <a:endParaRPr lang="tr-TR" sz="2800" b="1" dirty="0">
              <a:solidFill>
                <a:srgbClr val="FFC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2161659"/>
            <a:ext cx="3384376" cy="5443805"/>
          </a:xfrm>
          <a:effectLst/>
        </p:spPr>
        <p:txBody>
          <a:bodyPr>
            <a:normAutofit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cs typeface="Courier New" pitchFamily="49" charset="0"/>
              </a:rPr>
              <a:t>   </a:t>
            </a:r>
            <a:r>
              <a:rPr lang="tr-TR" sz="28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Makina: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Bir enerjiyi başka bir enerjiye çevirerek veya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insan gücü ile belirli işler</a:t>
            </a:r>
            <a:r>
              <a:rPr lang="tr-TR" sz="2800" dirty="0" smtClean="0">
                <a:cs typeface="Courier New" pitchFamily="49" charset="0"/>
              </a:rPr>
              <a:t> yapan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çeşitli mekanizmalardan </a:t>
            </a:r>
            <a:r>
              <a:rPr lang="tr-TR" sz="2800" dirty="0" smtClean="0">
                <a:cs typeface="Courier New" pitchFamily="49" charset="0"/>
              </a:rPr>
              <a:t>meydana gelmiş araçlardır.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  </a:t>
            </a:r>
            <a:endParaRPr lang="tr-TR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urier New" pitchFamily="49" charset="0"/>
            </a:endParaRPr>
          </a:p>
        </p:txBody>
      </p:sp>
      <p:pic>
        <p:nvPicPr>
          <p:cNvPr id="6" name="5 Resim" descr="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5" y="1772816"/>
            <a:ext cx="5088565" cy="3925464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7" name="1 Başlık"/>
          <p:cNvSpPr txBox="1">
            <a:spLocks/>
          </p:cNvSpPr>
          <p:nvPr/>
        </p:nvSpPr>
        <p:spPr bwMode="auto">
          <a:xfrm>
            <a:off x="4788024" y="6150902"/>
            <a:ext cx="3384376" cy="51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Nümerik kontrollü torna</a:t>
            </a:r>
            <a:r>
              <a:rPr kumimoji="0" lang="tr-T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tr-TR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Başlık 2"/>
          <p:cNvSpPr txBox="1">
            <a:spLocks/>
          </p:cNvSpPr>
          <p:nvPr/>
        </p:nvSpPr>
        <p:spPr>
          <a:xfrm>
            <a:off x="457200" y="116632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İŞ EKİPMANLARININ TASARIM, İMALAT VE KULLANIMINDA GÜVENLİK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5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1182351"/>
            <a:ext cx="5256584" cy="4493299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   </a:t>
            </a:r>
            <a:r>
              <a:rPr lang="tr-TR" sz="28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Makine koruyucu: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Makinaların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güç aktarma organları, hareketli parçalar ve operasyon noktalarında </a:t>
            </a:r>
            <a:r>
              <a:rPr lang="tr-TR" sz="2800" dirty="0" smtClean="0">
                <a:cs typeface="Courier New" pitchFamily="49" charset="0"/>
              </a:rPr>
              <a:t>kullanılan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koruma düzenekleri </a:t>
            </a:r>
            <a:r>
              <a:rPr lang="tr-TR" sz="2800" dirty="0" smtClean="0">
                <a:cs typeface="Courier New" pitchFamily="49" charset="0"/>
              </a:rPr>
              <a:t>ile</a:t>
            </a:r>
            <a:r>
              <a:rPr lang="tr-TR" sz="28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sz="2800" dirty="0" smtClean="0">
                <a:solidFill>
                  <a:schemeClr val="accent1"/>
                </a:solidFill>
                <a:cs typeface="Courier New" pitchFamily="49" charset="0"/>
              </a:rPr>
              <a:t>güvenli olmayan </a:t>
            </a:r>
            <a:r>
              <a:rPr lang="tr-TR" sz="2800" dirty="0" smtClean="0">
                <a:cs typeface="Courier New" pitchFamily="49" charset="0"/>
              </a:rPr>
              <a:t>durumlarda kullanılacak </a:t>
            </a:r>
            <a:r>
              <a:rPr lang="tr-TR" sz="2800" dirty="0" smtClean="0">
                <a:solidFill>
                  <a:schemeClr val="bg2">
                    <a:lumMod val="50000"/>
                  </a:schemeClr>
                </a:solidFill>
                <a:cs typeface="Courier New" pitchFamily="49" charset="0"/>
              </a:rPr>
              <a:t>durdurma</a:t>
            </a:r>
            <a:r>
              <a:rPr lang="tr-TR" sz="2800" dirty="0" smtClean="0">
                <a:cs typeface="Courier New" pitchFamily="49" charset="0"/>
              </a:rPr>
              <a:t> sistemleridir</a:t>
            </a:r>
            <a:r>
              <a:rPr lang="tr-TR" sz="2800" dirty="0" smtClean="0">
                <a:solidFill>
                  <a:srgbClr val="FFFF00"/>
                </a:solidFill>
                <a:cs typeface="Courier New" pitchFamily="49" charset="0"/>
              </a:rPr>
              <a:t>.</a:t>
            </a:r>
            <a:r>
              <a:rPr lang="tr-TR" sz="2800" dirty="0" smtClean="0">
                <a:solidFill>
                  <a:srgbClr val="FFFF00"/>
                </a:solidFill>
              </a:rPr>
              <a:t> </a:t>
            </a: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</p:txBody>
      </p:sp>
      <p:pic>
        <p:nvPicPr>
          <p:cNvPr id="7" name="6 Resim" descr="koruyucu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923122"/>
            <a:ext cx="2520280" cy="2147280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pic>
        <p:nvPicPr>
          <p:cNvPr id="9" name="8 Resim" descr="k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3342590"/>
            <a:ext cx="2520280" cy="3024336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09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251520" y="1527989"/>
            <a:ext cx="4896544" cy="3456384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 </a:t>
            </a:r>
            <a:r>
              <a:rPr lang="tr-TR" sz="2800" dirty="0" smtClean="0">
                <a:solidFill>
                  <a:srgbClr val="C00000"/>
                </a:solidFill>
              </a:rPr>
              <a:t>Güvenlik tertibatı: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Tek başına veya bir koruyucu ile beraber </a:t>
            </a:r>
            <a:r>
              <a:rPr lang="tr-TR" sz="2800" dirty="0" smtClean="0">
                <a:solidFill>
                  <a:srgbClr val="00CCFF"/>
                </a:solidFill>
              </a:rPr>
              <a:t>riski gideren veya azaltan </a:t>
            </a:r>
            <a:r>
              <a:rPr lang="tr-TR" sz="2800" dirty="0" smtClean="0"/>
              <a:t>koruyucu dışındaki tertibatı</a:t>
            </a:r>
            <a:r>
              <a:rPr lang="tr-TR" sz="2800" dirty="0" smtClean="0">
                <a:solidFill>
                  <a:srgbClr val="FFFF00"/>
                </a:solidFill>
              </a:rPr>
              <a:t>,</a:t>
            </a:r>
          </a:p>
        </p:txBody>
      </p:sp>
      <p:pic>
        <p:nvPicPr>
          <p:cNvPr id="7" name="6 Resim" descr="ayarlanabilir koruyuc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9" y="1052736"/>
            <a:ext cx="3247123" cy="4579709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302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251520" y="1009531"/>
            <a:ext cx="4104456" cy="5357395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Courier New" pitchFamily="49" charset="0"/>
              </a:rPr>
              <a:t>    </a:t>
            </a:r>
            <a:r>
              <a:rPr lang="tr-TR" sz="2800" dirty="0" smtClean="0">
                <a:solidFill>
                  <a:srgbClr val="C00000"/>
                </a:solidFill>
                <a:cs typeface="Courier New" pitchFamily="49" charset="0"/>
              </a:rPr>
              <a:t>Güç aktarma düzeni: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Güç aktaran miller,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volanlar,</a:t>
            </a:r>
            <a:r>
              <a:rPr lang="tr-TR" sz="28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  <a:cs typeface="Courier New" pitchFamily="49" charset="0"/>
              </a:rPr>
              <a:t>   </a:t>
            </a:r>
            <a:r>
              <a:rPr lang="tr-TR" sz="2800" dirty="0" smtClean="0">
                <a:cs typeface="Courier New" pitchFamily="49" charset="0"/>
              </a:rPr>
              <a:t>kayış-kasnak düzeni,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kaplinler,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   </a:t>
            </a:r>
            <a:r>
              <a:rPr lang="tr-TR" sz="2800" dirty="0" smtClean="0">
                <a:cs typeface="Courier New" pitchFamily="49" charset="0"/>
              </a:rPr>
              <a:t>dişli düzenleri,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   kavramalar,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   </a:t>
            </a:r>
            <a:r>
              <a:rPr lang="tr-TR" sz="2800" dirty="0" smtClean="0">
                <a:cs typeface="Courier New" pitchFamily="49" charset="0"/>
              </a:rPr>
              <a:t>zincir-dişlisi düzeni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cs typeface="Courier New" pitchFamily="49" charset="0"/>
              </a:rPr>
              <a:t>   gibi elemanlar.</a:t>
            </a:r>
          </a:p>
        </p:txBody>
      </p:sp>
      <p:pic>
        <p:nvPicPr>
          <p:cNvPr id="6" name="5 Resim" descr="k1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772816"/>
            <a:ext cx="4538686" cy="3855924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46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395536" y="145436"/>
            <a:ext cx="8229600" cy="562074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fontScale="90000"/>
          </a:bodyPr>
          <a:lstStyle/>
          <a:p>
            <a:r>
              <a:rPr lang="tr-TR" sz="2800" b="1" dirty="0" smtClean="0">
                <a:solidFill>
                  <a:srgbClr val="0070C0"/>
                </a:solidFill>
              </a:rPr>
              <a:t/>
            </a:r>
            <a:br>
              <a:rPr lang="tr-TR" sz="2800" b="1" dirty="0" smtClean="0">
                <a:solidFill>
                  <a:srgbClr val="0070C0"/>
                </a:solidFill>
              </a:rPr>
            </a:br>
            <a:r>
              <a:rPr lang="tr-TR" sz="2800" b="1" dirty="0" smtClean="0">
                <a:solidFill>
                  <a:srgbClr val="0070C0"/>
                </a:solidFill>
              </a:rPr>
              <a:t/>
            </a:r>
            <a:br>
              <a:rPr lang="tr-TR" sz="2800" b="1" dirty="0" smtClean="0">
                <a:solidFill>
                  <a:srgbClr val="0070C0"/>
                </a:solidFill>
              </a:rPr>
            </a:br>
            <a:r>
              <a:rPr lang="tr-TR" sz="2800" b="1" dirty="0" smtClean="0">
                <a:solidFill>
                  <a:srgbClr val="0070C0"/>
                </a:solidFill>
              </a:rPr>
              <a:t>TANIMLAR </a:t>
            </a:r>
            <a:endParaRPr lang="tr-TR" sz="2800" b="1" dirty="0">
              <a:solidFill>
                <a:srgbClr val="0070C0"/>
              </a:solidFill>
            </a:endParaRPr>
          </a:p>
        </p:txBody>
      </p:sp>
      <p:sp>
        <p:nvSpPr>
          <p:cNvPr id="102401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4067944" y="1441579"/>
            <a:ext cx="4824536" cy="449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cs typeface="Courier New" pitchFamily="49" charset="0"/>
              </a:rPr>
              <a:t>   </a:t>
            </a:r>
            <a:r>
              <a:rPr lang="tr-TR" sz="2800" dirty="0" smtClean="0">
                <a:solidFill>
                  <a:schemeClr val="accent1">
                    <a:lumMod val="50000"/>
                  </a:schemeClr>
                </a:solidFill>
                <a:cs typeface="Courier New" pitchFamily="49" charset="0"/>
              </a:rPr>
              <a:t>Hareketli parçalar: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Makina ve tezgahlarda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güç aktarmayan ancak hareket eden</a:t>
            </a:r>
            <a:r>
              <a:rPr lang="tr-TR" sz="2800" dirty="0" smtClean="0">
                <a:cs typeface="Courier New" pitchFamily="49" charset="0"/>
              </a:rPr>
              <a:t> (örneğin tezgahların kalem tespit başlıkları, besleme merdaneleri, tablaları, punta arabaları vb.)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elemanlar.</a:t>
            </a:r>
          </a:p>
        </p:txBody>
      </p:sp>
      <p:pic>
        <p:nvPicPr>
          <p:cNvPr id="11" name="10 Resim" descr="1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861049"/>
            <a:ext cx="3240360" cy="2668813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pic>
        <p:nvPicPr>
          <p:cNvPr id="12" name="11 Resim" descr="1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836713"/>
            <a:ext cx="3240360" cy="2875355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01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179512" y="923121"/>
            <a:ext cx="8712968" cy="22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Courier New" pitchFamily="49" charset="0"/>
              </a:rPr>
              <a:t>    Operasyon noktaları: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Makina ve tezgahta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talaş kaldıran, </a:t>
            </a:r>
            <a:r>
              <a:rPr lang="tr-TR" sz="2800" dirty="0" smtClean="0">
                <a:cs typeface="Courier New" pitchFamily="49" charset="0"/>
              </a:rPr>
              <a:t>şekillendiren,  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delen, </a:t>
            </a:r>
            <a:r>
              <a:rPr lang="tr-TR" sz="2800" dirty="0" smtClean="0">
                <a:cs typeface="Courier New" pitchFamily="49" charset="0"/>
              </a:rPr>
              <a:t>ezen,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kesen </a:t>
            </a:r>
            <a:r>
              <a:rPr lang="tr-TR" sz="2800" dirty="0" smtClean="0">
                <a:cs typeface="Courier New" pitchFamily="49" charset="0"/>
              </a:rPr>
              <a:t>veya başka işlem yapan kısım ile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iş alıp verirken </a:t>
            </a:r>
            <a:r>
              <a:rPr lang="tr-TR" sz="2800" dirty="0" smtClean="0">
                <a:cs typeface="Courier New" pitchFamily="49" charset="0"/>
              </a:rPr>
              <a:t>tehlikeli olan bölgeleri,</a:t>
            </a:r>
          </a:p>
        </p:txBody>
      </p:sp>
      <p:pic>
        <p:nvPicPr>
          <p:cNvPr id="6" name="5 Resim" descr="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3" y="3515409"/>
            <a:ext cx="2538983" cy="2678698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pic>
        <p:nvPicPr>
          <p:cNvPr id="13" name="12 Resim" descr="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9" y="3515410"/>
            <a:ext cx="2576927" cy="2661887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pic>
        <p:nvPicPr>
          <p:cNvPr id="9" name="8 Resim" descr="k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3848" y="3515409"/>
            <a:ext cx="2813224" cy="2678698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232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>
            <p:ph type="title"/>
          </p:nvPr>
        </p:nvSpPr>
        <p:spPr>
          <a:xfrm>
            <a:off x="467544" y="145435"/>
            <a:ext cx="8229600" cy="490066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fontScale="90000"/>
          </a:bodyPr>
          <a:lstStyle/>
          <a:p>
            <a:r>
              <a:rPr lang="tr-TR" sz="2800" b="1" dirty="0" smtClean="0">
                <a:solidFill>
                  <a:srgbClr val="FFFF00"/>
                </a:solidFill>
              </a:rPr>
              <a:t/>
            </a:r>
            <a:br>
              <a:rPr lang="tr-TR" sz="2800" b="1" dirty="0" smtClean="0">
                <a:solidFill>
                  <a:srgbClr val="FFFF00"/>
                </a:solidFill>
              </a:rPr>
            </a:br>
            <a:r>
              <a:rPr lang="tr-TR" sz="2800" b="1" dirty="0" smtClean="0">
                <a:solidFill>
                  <a:srgbClr val="FFFF00"/>
                </a:solidFill>
              </a:rPr>
              <a:t/>
            </a:r>
            <a:br>
              <a:rPr lang="tr-TR" sz="2800" b="1" dirty="0" smtClean="0">
                <a:solidFill>
                  <a:srgbClr val="FFFF00"/>
                </a:solidFill>
              </a:rPr>
            </a:br>
            <a:r>
              <a:rPr lang="tr-TR" sz="2800" b="1" dirty="0" smtClean="0">
                <a:solidFill>
                  <a:srgbClr val="FFFF00"/>
                </a:solidFill>
              </a:rPr>
              <a:t>TANIMLAR </a:t>
            </a:r>
            <a:endParaRPr lang="tr-TR" sz="2800" b="1" dirty="0">
              <a:solidFill>
                <a:srgbClr val="FFFF00"/>
              </a:solidFill>
            </a:endParaRPr>
          </a:p>
        </p:txBody>
      </p:sp>
      <p:sp>
        <p:nvSpPr>
          <p:cNvPr id="102401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179512" y="923122"/>
            <a:ext cx="4536504" cy="553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24000" indent="-324000" eaLnBrk="0" hangingPunc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  <a:cs typeface="Courier New" pitchFamily="49" charset="0"/>
              </a:rPr>
              <a:t>   Durdurma düzeni: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Konveyör kayışlarının güvenlik halatları,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   imdat düğme ve frenleri, </a:t>
            </a:r>
            <a:r>
              <a:rPr lang="tr-TR" sz="2800" dirty="0" smtClean="0">
                <a:cs typeface="Courier New" pitchFamily="49" charset="0"/>
              </a:rPr>
              <a:t>koruyucuların kilitleri,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asansör paraşütleri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   </a:t>
            </a:r>
            <a:r>
              <a:rPr lang="tr-TR" sz="2800" dirty="0" smtClean="0">
                <a:cs typeface="Courier New" pitchFamily="49" charset="0"/>
              </a:rPr>
              <a:t>gibi güvenli olmayan durumlarda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   sistemi durdurmaya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   </a:t>
            </a:r>
            <a:r>
              <a:rPr lang="tr-TR" sz="2800" dirty="0" smtClean="0">
                <a:cs typeface="Courier New" pitchFamily="49" charset="0"/>
              </a:rPr>
              <a:t>yarayan düzenekler.</a:t>
            </a:r>
          </a:p>
        </p:txBody>
      </p:sp>
      <p:pic>
        <p:nvPicPr>
          <p:cNvPr id="8" name="7 Resi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980728"/>
            <a:ext cx="3744417" cy="4579709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/>
            <a:tailEnd/>
          </a:ln>
        </p:spPr>
      </p:pic>
      <p:sp>
        <p:nvSpPr>
          <p:cNvPr id="7" name="3 Slayt Numarası Yer Tutucusu"/>
          <p:cNvSpPr txBox="1">
            <a:spLocks/>
          </p:cNvSpPr>
          <p:nvPr/>
        </p:nvSpPr>
        <p:spPr bwMode="auto">
          <a:xfrm>
            <a:off x="5724128" y="5848469"/>
            <a:ext cx="25202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Asansör paraşüt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1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395536" y="1628800"/>
            <a:ext cx="8424936" cy="353943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lIns="81043" tIns="40522" rIns="81043" bIns="40522">
            <a:noAutofit/>
          </a:bodyPr>
          <a:lstStyle/>
          <a:p>
            <a:pPr>
              <a:buClr>
                <a:schemeClr val="tx1"/>
              </a:buClr>
            </a:pPr>
            <a:endParaRPr lang="tr-TR" sz="25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323528" y="1182351"/>
            <a:ext cx="4536504" cy="4234070"/>
          </a:xfrm>
          <a:prstGeom prst="rect">
            <a:avLst/>
          </a:prstGeom>
          <a:effectLst/>
        </p:spPr>
        <p:txBody>
          <a:bodyPr wrap="square" lIns="81043" tIns="40522" rIns="81043" bIns="40522">
            <a:noAutofit/>
          </a:bodyPr>
          <a:lstStyle/>
          <a:p>
            <a:pPr marL="324000" indent="-324000">
              <a:spcAft>
                <a:spcPts val="600"/>
              </a:spcAft>
            </a:pPr>
            <a:r>
              <a:rPr lang="tr-TR" sz="2800" kern="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cs typeface="Arial"/>
              </a:rPr>
              <a:t>   </a:t>
            </a:r>
            <a:r>
              <a:rPr lang="tr-TR" sz="2800" kern="0" dirty="0" smtClean="0">
                <a:solidFill>
                  <a:srgbClr val="FF0000"/>
                </a:solidFill>
                <a:cs typeface="Arial"/>
              </a:rPr>
              <a:t>Tehlike bölgesi: </a:t>
            </a:r>
          </a:p>
          <a:p>
            <a:pPr marL="324000" lvl="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kern="0" dirty="0" smtClean="0">
                <a:cs typeface="Arial"/>
              </a:rPr>
              <a:t>Kişilerin </a:t>
            </a:r>
            <a:r>
              <a:rPr lang="tr-TR" sz="2800" kern="0" dirty="0" smtClean="0">
                <a:solidFill>
                  <a:srgbClr val="00CCFF"/>
                </a:solidFill>
                <a:cs typeface="Arial"/>
              </a:rPr>
              <a:t>sağlık ve güvenlik </a:t>
            </a:r>
          </a:p>
          <a:p>
            <a:pPr marL="324000" lvl="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cs typeface="Arial"/>
              </a:rPr>
              <a:t>   yönünden </a:t>
            </a:r>
            <a:r>
              <a:rPr lang="tr-TR" sz="2800" kern="0" dirty="0" smtClean="0">
                <a:solidFill>
                  <a:srgbClr val="00CCFF"/>
                </a:solidFill>
                <a:cs typeface="Arial"/>
              </a:rPr>
              <a:t>riske maruz </a:t>
            </a:r>
          </a:p>
          <a:p>
            <a:pPr marL="324000" lvl="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solidFill>
                  <a:srgbClr val="00CCFF"/>
                </a:solidFill>
                <a:cs typeface="Arial"/>
              </a:rPr>
              <a:t>   kalabileceği,</a:t>
            </a:r>
            <a:r>
              <a:rPr lang="tr-TR" sz="2800" kern="0" dirty="0" smtClean="0">
                <a:cs typeface="Arial"/>
              </a:rPr>
              <a:t> iş ekipmanında </a:t>
            </a:r>
          </a:p>
          <a:p>
            <a:pPr marL="324000" lvl="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cs typeface="Arial"/>
              </a:rPr>
              <a:t>   veya çevresinde bulunan </a:t>
            </a:r>
          </a:p>
          <a:p>
            <a:pPr marL="324000" lvl="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cs typeface="Arial"/>
              </a:rPr>
              <a:t>   bölgedir.</a:t>
            </a:r>
            <a:r>
              <a:rPr lang="tr-TR" sz="2800" dirty="0" smtClean="0">
                <a:solidFill>
                  <a:srgbClr val="00FF00"/>
                </a:solidFill>
              </a:rPr>
              <a:t> </a:t>
            </a:r>
          </a:p>
          <a:p>
            <a:pPr marL="324000" lvl="0" indent="-324000">
              <a:spcAft>
                <a:spcPts val="600"/>
              </a:spcAft>
            </a:pPr>
            <a:r>
              <a:rPr lang="tr-TR" sz="2800" dirty="0" smtClean="0">
                <a:solidFill>
                  <a:srgbClr val="00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</a:t>
            </a:r>
            <a:endParaRPr lang="tr-TR" sz="28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  </a:t>
            </a:r>
            <a:endParaRPr lang="tr-TR" sz="28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Arial"/>
              </a:rPr>
              <a:t> </a:t>
            </a:r>
          </a:p>
        </p:txBody>
      </p:sp>
      <p:pic>
        <p:nvPicPr>
          <p:cNvPr id="10" name="9 Resim" descr="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484783"/>
            <a:ext cx="4032448" cy="3738317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00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2651313"/>
            <a:ext cx="8229600" cy="1382554"/>
          </a:xfrm>
        </p:spPr>
        <p:txBody>
          <a:bodyPr/>
          <a:lstStyle/>
          <a:p>
            <a:r>
              <a:rPr lang="tr-TR" sz="2800" b="1" dirty="0" smtClean="0">
                <a:solidFill>
                  <a:schemeClr val="accent1">
                    <a:lumMod val="75000"/>
                  </a:schemeClr>
                </a:solidFill>
              </a:rPr>
              <a:t>İŞ EKİPMANLARINDA BULUNACAK  ASGARİ GENEL GEREKLER</a:t>
            </a:r>
            <a:endParaRPr lang="tr-TR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067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318254"/>
            <a:ext cx="4824536" cy="6135082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</a:rPr>
              <a:t>    Kumanda cihazları: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ekipmanında güvenliği etkileyen kumanda cihazları </a:t>
            </a:r>
            <a:r>
              <a:rPr lang="tr-TR" sz="2800" dirty="0" smtClean="0">
                <a:solidFill>
                  <a:srgbClr val="00CCFF"/>
                </a:solidFill>
              </a:rPr>
              <a:t>rahatça görülebilir, tanınabilir özellikte olacak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Gerektiğinde uygun şekilde işaretlenecektir.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Zorunlu haller dışında, </a:t>
            </a:r>
            <a:r>
              <a:rPr lang="tr-TR" sz="2800" dirty="0" smtClean="0">
                <a:solidFill>
                  <a:srgbClr val="00CCFF"/>
                </a:solidFill>
              </a:rPr>
              <a:t>tehlikeli bölgenin dışına </a:t>
            </a:r>
            <a:r>
              <a:rPr lang="tr-TR" sz="2800" dirty="0" smtClean="0"/>
              <a:t>yerleştirilecektir.</a:t>
            </a:r>
          </a:p>
        </p:txBody>
      </p:sp>
      <p:pic>
        <p:nvPicPr>
          <p:cNvPr id="6" name="5 Resim" descr="imagesCAR0259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404664"/>
            <a:ext cx="3744416" cy="5875852"/>
          </a:xfrm>
          <a:prstGeom prst="rect">
            <a:avLst/>
          </a:prstGeom>
          <a:noFill/>
          <a:ln w="50800">
            <a:solidFill>
              <a:schemeClr val="tx2">
                <a:lumMod val="50000"/>
              </a:schemeClr>
            </a:solidFill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2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1182351"/>
            <a:ext cx="3672408" cy="4493299"/>
          </a:xfrm>
          <a:effectLst/>
        </p:spPr>
        <p:txBody>
          <a:bodyPr>
            <a:normAutofit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</a:rPr>
              <a:t>Kumanda cihazları:</a:t>
            </a:r>
            <a:endParaRPr lang="tr-TR" sz="2800" dirty="0" smtClean="0">
              <a:solidFill>
                <a:schemeClr val="accent4">
                  <a:lumMod val="50000"/>
                </a:schemeClr>
              </a:solidFill>
              <a:cs typeface="Arial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Arial"/>
              </a:rPr>
              <a:t>Güvenli olmalı, kendileri </a:t>
            </a:r>
            <a:r>
              <a:rPr lang="tr-TR" sz="2800" dirty="0" smtClean="0">
                <a:solidFill>
                  <a:srgbClr val="00CCFF"/>
                </a:solidFill>
                <a:cs typeface="Arial"/>
              </a:rPr>
              <a:t>ek tehlike </a:t>
            </a:r>
            <a:r>
              <a:rPr lang="tr-TR" sz="2800" dirty="0" smtClean="0">
                <a:cs typeface="Arial"/>
              </a:rPr>
              <a:t>oluşturmamalıdır. </a:t>
            </a:r>
            <a:endParaRPr lang="tr-TR" sz="2800" dirty="0" smtClean="0"/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solidFill>
                  <a:srgbClr val="00CCFF"/>
                </a:solidFill>
              </a:rPr>
              <a:t>İstem dışı hareketlerde </a:t>
            </a:r>
            <a:r>
              <a:rPr lang="tr-TR" sz="2800" dirty="0" smtClean="0"/>
              <a:t>tehlikeye neden olmamalıdır.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rebuchet MS" pitchFamily="34" charset="0"/>
            </a:endParaRPr>
          </a:p>
        </p:txBody>
      </p:sp>
      <p:pic>
        <p:nvPicPr>
          <p:cNvPr id="9" name="8 Resim" descr="tezmaksan-makina-sanayi-ve-ticaret-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1441580"/>
            <a:ext cx="4960280" cy="4334262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10" name="1 Başlık"/>
          <p:cNvSpPr txBox="1">
            <a:spLocks/>
          </p:cNvSpPr>
          <p:nvPr/>
        </p:nvSpPr>
        <p:spPr bwMode="auto">
          <a:xfrm>
            <a:off x="4788024" y="5934878"/>
            <a:ext cx="3744416" cy="259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Hızlı delme tezgahı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tr-TR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43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3717033"/>
            <a:ext cx="8820472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tr-TR" sz="280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İçerik Yer Tutucusu"/>
          <p:cNvSpPr>
            <a:spLocks noGrp="1"/>
          </p:cNvSpPr>
          <p:nvPr>
            <p:ph idx="4294967295"/>
          </p:nvPr>
        </p:nvSpPr>
        <p:spPr>
          <a:xfrm>
            <a:off x="179512" y="577483"/>
            <a:ext cx="3888432" cy="5875853"/>
          </a:xfrm>
          <a:effectLst/>
        </p:spPr>
        <p:txBody>
          <a:bodyPr/>
          <a:lstStyle/>
          <a:p>
            <a:pPr marL="324000" lvl="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FF00"/>
                </a:solidFill>
              </a:rPr>
              <a:t>    </a:t>
            </a: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</a:rPr>
              <a:t>Kumanda cihazları:</a:t>
            </a:r>
          </a:p>
          <a:p>
            <a:pPr marL="324000" lvl="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Operatörün ana kumanda yerinden </a:t>
            </a:r>
            <a:r>
              <a:rPr lang="tr-TR" sz="2800" dirty="0" smtClean="0">
                <a:solidFill>
                  <a:srgbClr val="00CCFF"/>
                </a:solidFill>
              </a:rPr>
              <a:t>tehlike bölgesinde herhangi bir kimsenin</a:t>
            </a:r>
            <a:r>
              <a:rPr lang="tr-TR" sz="2800" dirty="0" smtClean="0"/>
              <a:t> olup olmadığından emin olabileceği ve rahatça görebileceği bir yapıda olmalıdır. </a:t>
            </a:r>
          </a:p>
          <a:p>
            <a:pPr marL="324000" lvl="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</a:rPr>
              <a:t> 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</a:pPr>
            <a:endParaRPr lang="tr-TR" dirty="0"/>
          </a:p>
        </p:txBody>
      </p:sp>
      <p:pic>
        <p:nvPicPr>
          <p:cNvPr id="6" name="5 Resim" descr="torna kumand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527989"/>
            <a:ext cx="4608512" cy="3930047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8" name="1 Başlık"/>
          <p:cNvSpPr txBox="1">
            <a:spLocks/>
          </p:cNvSpPr>
          <p:nvPr/>
        </p:nvSpPr>
        <p:spPr bwMode="auto">
          <a:xfrm>
            <a:off x="4716016" y="5589240"/>
            <a:ext cx="3744416" cy="34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Torna tezgahı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tr-TR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67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3528" y="3717033"/>
            <a:ext cx="8820472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tr-TR" sz="2800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İçerik Yer Tutucusu"/>
          <p:cNvSpPr>
            <a:spLocks noGrp="1"/>
          </p:cNvSpPr>
          <p:nvPr>
            <p:ph idx="4294967295"/>
          </p:nvPr>
        </p:nvSpPr>
        <p:spPr>
          <a:xfrm>
            <a:off x="107504" y="923122"/>
            <a:ext cx="8856984" cy="5530214"/>
          </a:xfrm>
          <a:effectLst/>
        </p:spPr>
        <p:txBody>
          <a:bodyPr/>
          <a:lstStyle/>
          <a:p>
            <a:pPr marL="324000" lvl="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</a:rPr>
              <a:t>    Kumanda cihazları:</a:t>
            </a:r>
          </a:p>
          <a:p>
            <a:pPr marL="324000" lvl="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Gerekirse makina çalışmadan önce, tehlike bölgesine girildiğinde devreye girecek </a:t>
            </a:r>
            <a:r>
              <a:rPr lang="tr-TR" sz="2800" dirty="0" smtClean="0">
                <a:solidFill>
                  <a:srgbClr val="00CCFF"/>
                </a:solidFill>
              </a:rPr>
              <a:t>sesli ve ışıklı ikaz sistemi </a:t>
            </a:r>
            <a:r>
              <a:rPr lang="tr-TR" sz="2800" dirty="0" smtClean="0"/>
              <a:t>bulunacaktır.</a:t>
            </a:r>
          </a:p>
          <a:p>
            <a:pPr marL="324000" lvl="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ekipmanının </a:t>
            </a:r>
            <a:r>
              <a:rPr lang="tr-TR" sz="2800" dirty="0" smtClean="0">
                <a:solidFill>
                  <a:srgbClr val="00CCFF"/>
                </a:solidFill>
              </a:rPr>
              <a:t>çalıştırılması ve durdurulması </a:t>
            </a:r>
            <a:r>
              <a:rPr lang="tr-TR" sz="2800" dirty="0" smtClean="0"/>
              <a:t>sırasında doğabilecek </a:t>
            </a:r>
            <a:r>
              <a:rPr lang="tr-TR" sz="2800" dirty="0" smtClean="0">
                <a:solidFill>
                  <a:srgbClr val="00CCFF"/>
                </a:solidFill>
              </a:rPr>
              <a:t>tehlikelere maruz </a:t>
            </a:r>
            <a:r>
              <a:rPr lang="tr-TR" sz="2800" dirty="0" smtClean="0"/>
              <a:t>kalan işçilerin </a:t>
            </a:r>
            <a:r>
              <a:rPr lang="tr-TR" sz="2800" dirty="0" smtClean="0">
                <a:solidFill>
                  <a:srgbClr val="00CCFF"/>
                </a:solidFill>
              </a:rPr>
              <a:t>bu tehlikelerden korunabilmeleri için yeterli zaman ve imkana </a:t>
            </a:r>
            <a:r>
              <a:rPr lang="tr-TR" sz="2800" dirty="0" smtClean="0"/>
              <a:t>sahip olmalıdır.</a:t>
            </a:r>
          </a:p>
          <a:p>
            <a:pPr marL="324000" lvl="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 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</a:pPr>
            <a:endParaRPr lang="tr-TR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120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/>
          <p:cNvSpPr txBox="1">
            <a:spLocks/>
          </p:cNvSpPr>
          <p:nvPr/>
        </p:nvSpPr>
        <p:spPr bwMode="auto">
          <a:xfrm>
            <a:off x="251520" y="404664"/>
            <a:ext cx="8640960" cy="8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7800" marR="0" lvl="0" indent="-1778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395536" y="1628800"/>
            <a:ext cx="8424936" cy="353943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endParaRPr lang="tr-TR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79512" y="231845"/>
            <a:ext cx="4572000" cy="6394310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solidFill>
                  <a:schemeClr val="accent4">
                    <a:lumMod val="50000"/>
                  </a:schemeClr>
                </a:solidFill>
                <a:cs typeface="Arial"/>
              </a:rPr>
              <a:t>    Çalıştırma sistemi: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kern="0" dirty="0" smtClean="0">
                <a:cs typeface="Arial"/>
              </a:rPr>
              <a:t>İşçiler için </a:t>
            </a:r>
            <a:r>
              <a:rPr lang="tr-TR" sz="2800" kern="0" dirty="0" smtClean="0">
                <a:solidFill>
                  <a:srgbClr val="FF33CC"/>
                </a:solidFill>
                <a:cs typeface="Arial"/>
              </a:rPr>
              <a:t>tehlike oluşturmadığı sürece </a:t>
            </a:r>
            <a:r>
              <a:rPr lang="tr-TR" sz="2800" kern="0" dirty="0" smtClean="0">
                <a:cs typeface="Arial"/>
              </a:rPr>
              <a:t>iş ekipmanının durdurulduktan sonra </a:t>
            </a:r>
            <a:r>
              <a:rPr lang="tr-TR" sz="2800" kern="0" dirty="0" smtClean="0">
                <a:solidFill>
                  <a:srgbClr val="00CCFF"/>
                </a:solidFill>
                <a:cs typeface="Arial"/>
              </a:rPr>
              <a:t>tekrar çalıştırılması </a:t>
            </a:r>
            <a:r>
              <a:rPr lang="tr-TR" sz="2800" kern="0" dirty="0" smtClean="0">
                <a:cs typeface="Arial"/>
              </a:rPr>
              <a:t>ile hız  ve basınç gibi </a:t>
            </a:r>
            <a:r>
              <a:rPr lang="tr-TR" sz="2800" kern="0" dirty="0" smtClean="0">
                <a:solidFill>
                  <a:srgbClr val="00CCFF"/>
                </a:solidFill>
                <a:cs typeface="Arial"/>
              </a:rPr>
              <a:t>çalışma şartlarındaki çok önemli değişiklikler</a:t>
            </a:r>
            <a:r>
              <a:rPr lang="tr-TR" sz="2800" kern="0" dirty="0" smtClean="0">
                <a:solidFill>
                  <a:srgbClr val="FF33CC"/>
                </a:solidFill>
                <a:cs typeface="Arial"/>
              </a:rPr>
              <a:t> </a:t>
            </a:r>
            <a:r>
              <a:rPr lang="tr-TR" sz="2800" kern="0" dirty="0" smtClean="0">
                <a:cs typeface="Arial"/>
              </a:rPr>
              <a:t>kumanda cihazlarının bilerek ve isteyerek kullanımıyla sağlanmalıdır.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latin typeface="+mn-lt"/>
              <a:cs typeface="Arial"/>
            </a:endParaRPr>
          </a:p>
        </p:txBody>
      </p:sp>
      <p:pic>
        <p:nvPicPr>
          <p:cNvPr id="9" name="8 Resim" descr="frez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6016" y="332656"/>
            <a:ext cx="3956298" cy="5196542"/>
          </a:xfrm>
          <a:prstGeom prst="rect">
            <a:avLst/>
          </a:prstGeom>
          <a:solidFill>
            <a:schemeClr val="tx1">
              <a:lumMod val="95000"/>
            </a:schemeClr>
          </a:solidFill>
          <a:ln w="50800">
            <a:solidFill>
              <a:srgbClr val="FFC000"/>
            </a:solidFill>
          </a:ln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>
            <a:off x="6012160" y="5934878"/>
            <a:ext cx="230425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Freze tezgahı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tr-TR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247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/>
          <p:cNvSpPr txBox="1">
            <a:spLocks/>
          </p:cNvSpPr>
          <p:nvPr/>
        </p:nvSpPr>
        <p:spPr bwMode="auto">
          <a:xfrm>
            <a:off x="251520" y="404664"/>
            <a:ext cx="8640960" cy="8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7800" marR="0" lvl="0" indent="-1778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395536" y="1628800"/>
            <a:ext cx="8424936" cy="353943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endParaRPr lang="tr-TR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79512" y="1009531"/>
            <a:ext cx="8712968" cy="2937926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cs typeface="Arial"/>
              </a:rPr>
              <a:t>    </a:t>
            </a:r>
            <a:r>
              <a:rPr lang="tr-TR" sz="2800" kern="0" dirty="0" smtClean="0">
                <a:solidFill>
                  <a:schemeClr val="accent4">
                    <a:lumMod val="50000"/>
                  </a:schemeClr>
                </a:solidFill>
                <a:cs typeface="Arial"/>
              </a:rPr>
              <a:t>Çalıştırma sistemi: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kern="0" dirty="0" smtClean="0">
                <a:cs typeface="Arial"/>
              </a:rPr>
              <a:t>İş ekipmanın normal çalışma programının devamı olarak </a:t>
            </a:r>
            <a:r>
              <a:rPr lang="tr-TR" sz="2800" kern="0" dirty="0" smtClean="0">
                <a:solidFill>
                  <a:srgbClr val="FF33CC"/>
                </a:solidFill>
                <a:cs typeface="Arial"/>
              </a:rPr>
              <a:t>tekrar harekete geçmesi </a:t>
            </a:r>
            <a:r>
              <a:rPr lang="tr-TR" sz="2800" kern="0" dirty="0" smtClean="0">
                <a:cs typeface="Arial"/>
              </a:rPr>
              <a:t>veya</a:t>
            </a:r>
            <a:r>
              <a:rPr lang="tr-TR" sz="2800" kern="0" dirty="0" smtClean="0">
                <a:solidFill>
                  <a:srgbClr val="FFFF00"/>
                </a:solidFill>
                <a:cs typeface="Arial"/>
              </a:rPr>
              <a:t> </a:t>
            </a:r>
            <a:r>
              <a:rPr lang="tr-TR" sz="2800" kern="0" dirty="0" smtClean="0">
                <a:solidFill>
                  <a:srgbClr val="00CCFF"/>
                </a:solidFill>
                <a:cs typeface="Arial"/>
              </a:rPr>
              <a:t>çalışma şartlarında değişiklikler</a:t>
            </a:r>
            <a:r>
              <a:rPr lang="tr-TR" sz="2800" kern="0" dirty="0" smtClean="0">
                <a:cs typeface="Arial"/>
              </a:rPr>
              <a:t> yapılması durumunda bu kural uygulanmaz.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solidFill>
                  <a:srgbClr val="00CCFF"/>
                </a:solidFill>
                <a:cs typeface="Arial"/>
              </a:rPr>
              <a:t>  </a:t>
            </a:r>
            <a:r>
              <a:rPr lang="tr-TR" sz="2800" kern="0" dirty="0" smtClean="0">
                <a:solidFill>
                  <a:srgbClr val="00FF00"/>
                </a:solidFill>
                <a:cs typeface="Arial"/>
              </a:rPr>
              <a:t>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solidFill>
                  <a:srgbClr val="FFFF00"/>
                </a:solidFill>
                <a:cs typeface="Arial"/>
              </a:rPr>
              <a:t>  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solidFill>
                <a:srgbClr val="FFFF00"/>
              </a:solidFill>
              <a:cs typeface="Arial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35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/>
          <p:cNvSpPr txBox="1">
            <a:spLocks/>
          </p:cNvSpPr>
          <p:nvPr/>
        </p:nvSpPr>
        <p:spPr bwMode="auto">
          <a:xfrm>
            <a:off x="251520" y="404664"/>
            <a:ext cx="8640960" cy="8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7800" marR="0" lvl="0" indent="-1778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395536" y="1628800"/>
            <a:ext cx="8424936" cy="353943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>
            <a:noAutofit/>
          </a:bodyPr>
          <a:lstStyle/>
          <a:p>
            <a:pPr>
              <a:buClr>
                <a:schemeClr val="tx1"/>
              </a:buClr>
            </a:pPr>
            <a:endParaRPr lang="tr-TR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79512" y="318254"/>
            <a:ext cx="3888432" cy="5875853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</a:rPr>
              <a:t>    Durdurma sistemi: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ekipmanını </a:t>
            </a:r>
            <a:r>
              <a:rPr lang="tr-TR" sz="2800" dirty="0" smtClean="0">
                <a:solidFill>
                  <a:srgbClr val="FF33CC"/>
                </a:solidFill>
              </a:rPr>
              <a:t>tümüyle durdurabilecek </a:t>
            </a:r>
            <a:r>
              <a:rPr lang="tr-TR" sz="2800" dirty="0" smtClean="0"/>
              <a:t>bir sistem mutlaka bulunacaktır.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ekipmanlarının </a:t>
            </a:r>
            <a:r>
              <a:rPr lang="tr-TR" sz="2800" dirty="0" smtClean="0">
                <a:solidFill>
                  <a:srgbClr val="FF33CC"/>
                </a:solidFill>
              </a:rPr>
              <a:t>durdurma sistemleri, </a:t>
            </a:r>
            <a:r>
              <a:rPr lang="tr-TR" sz="2800" dirty="0" smtClean="0">
                <a:solidFill>
                  <a:srgbClr val="FFC000"/>
                </a:solidFill>
              </a:rPr>
              <a:t>çalıştırma sistemlerine </a:t>
            </a:r>
            <a:r>
              <a:rPr lang="tr-TR" sz="2800" dirty="0" smtClean="0"/>
              <a:t>göre </a:t>
            </a:r>
            <a:r>
              <a:rPr lang="tr-TR" sz="2800" dirty="0" smtClean="0">
                <a:solidFill>
                  <a:srgbClr val="00CCFF"/>
                </a:solidFill>
              </a:rPr>
              <a:t>öncelikli</a:t>
            </a:r>
            <a:r>
              <a:rPr lang="tr-TR" sz="2800" dirty="0" smtClean="0"/>
              <a:t> olacaktır.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solidFill>
                  <a:srgbClr val="FFFF00"/>
                </a:solidFill>
              </a:rPr>
              <a:t>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latin typeface="+mn-lt"/>
                <a:cs typeface="Arial"/>
              </a:rPr>
              <a:t>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solidFill>
                  <a:srgbClr val="FFFF00"/>
                </a:solidFill>
              </a:rPr>
              <a:t>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latin typeface="+mn-lt"/>
              <a:cs typeface="Arial"/>
            </a:endParaRPr>
          </a:p>
        </p:txBody>
      </p:sp>
      <p:pic>
        <p:nvPicPr>
          <p:cNvPr id="12" name="11 Resim" descr="GİYOTİN MAK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936" y="908720"/>
            <a:ext cx="4752715" cy="4552325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13" name="5 Slayt Numarası Yer Tutucusu"/>
          <p:cNvSpPr txBox="1">
            <a:spLocks/>
          </p:cNvSpPr>
          <p:nvPr/>
        </p:nvSpPr>
        <p:spPr bwMode="auto">
          <a:xfrm>
            <a:off x="5220072" y="5934878"/>
            <a:ext cx="28803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Arial" charset="0"/>
              </a:rPr>
              <a:t>Giyotin makas</a:t>
            </a:r>
            <a:endParaRPr kumimoji="0" lang="tr-TR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676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/>
          <p:cNvSpPr txBox="1">
            <a:spLocks/>
          </p:cNvSpPr>
          <p:nvPr/>
        </p:nvSpPr>
        <p:spPr bwMode="auto">
          <a:xfrm>
            <a:off x="251520" y="404664"/>
            <a:ext cx="8640960" cy="8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7800" marR="0" lvl="0" indent="-1778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79512" y="1095941"/>
            <a:ext cx="8784976" cy="4061251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solidFill>
                  <a:srgbClr val="00FF00"/>
                </a:solidFill>
              </a:rPr>
              <a:t>    </a:t>
            </a: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</a:rPr>
              <a:t>Durdurma sistemi: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Her bir çalışma yerinde, iş ekipmanının </a:t>
            </a:r>
            <a:r>
              <a:rPr lang="tr-TR" sz="2800" dirty="0" smtClean="0">
                <a:solidFill>
                  <a:srgbClr val="00CCFF"/>
                </a:solidFill>
              </a:rPr>
              <a:t>tamamını veya bir kısmını durdurabilecek </a:t>
            </a:r>
            <a:r>
              <a:rPr lang="tr-TR" sz="2800" dirty="0" smtClean="0"/>
              <a:t>ve</a:t>
            </a: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>
                <a:solidFill>
                  <a:srgbClr val="FF33CC"/>
                </a:solidFill>
              </a:rPr>
              <a:t>güvenli bir durumda </a:t>
            </a:r>
            <a:r>
              <a:rPr lang="tr-TR" sz="2800" dirty="0" smtClean="0"/>
              <a:t>kalmasını sağlayacak kumanda sistemi bulunacaktır.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ekipmanı ve tehlikeli kısımları durdurulduğunda, bunları </a:t>
            </a:r>
            <a:r>
              <a:rPr lang="tr-TR" sz="2800" dirty="0" smtClean="0">
                <a:solidFill>
                  <a:srgbClr val="FF33CC"/>
                </a:solidFill>
              </a:rPr>
              <a:t>harekete geçiren enerji </a:t>
            </a:r>
            <a:r>
              <a:rPr lang="tr-TR" sz="2800" dirty="0" smtClean="0"/>
              <a:t>de kesilecektir.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solidFill>
                  <a:srgbClr val="FFFF00"/>
                </a:solidFill>
              </a:rPr>
              <a:t>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solidFill>
                  <a:srgbClr val="FFFF00"/>
                </a:solidFill>
              </a:rPr>
              <a:t>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latin typeface="+mn-lt"/>
              <a:cs typeface="Arial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99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Başlık"/>
          <p:cNvSpPr txBox="1">
            <a:spLocks/>
          </p:cNvSpPr>
          <p:nvPr/>
        </p:nvSpPr>
        <p:spPr bwMode="auto">
          <a:xfrm>
            <a:off x="251520" y="404664"/>
            <a:ext cx="8640960" cy="85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177800" marR="0" lvl="0" indent="-1778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28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79512" y="404664"/>
            <a:ext cx="2952328" cy="5875853"/>
          </a:xfrm>
          <a:prstGeom prst="rect">
            <a:avLst/>
          </a:prstGeom>
          <a:effectLst/>
        </p:spPr>
        <p:txBody>
          <a:bodyPr wrap="square">
            <a:noAutofit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solidFill>
                  <a:srgbClr val="FFFF00"/>
                </a:solidFill>
              </a:rPr>
              <a:t>    </a:t>
            </a:r>
            <a:r>
              <a:rPr lang="tr-TR" sz="2800" dirty="0" smtClean="0">
                <a:solidFill>
                  <a:schemeClr val="bg2">
                    <a:lumMod val="75000"/>
                  </a:schemeClr>
                </a:solidFill>
              </a:rPr>
              <a:t>Acil durdurma sistemi: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ekipmanının tehlikesi ya da durma süresinin gecikmesi halinde </a:t>
            </a:r>
            <a:r>
              <a:rPr lang="tr-TR" sz="2800" dirty="0" smtClean="0">
                <a:solidFill>
                  <a:srgbClr val="00CCFF"/>
                </a:solidFill>
              </a:rPr>
              <a:t>acil durdurma sistemi </a:t>
            </a:r>
            <a:r>
              <a:rPr lang="tr-TR" sz="2800" dirty="0" smtClean="0"/>
              <a:t>olacaktır.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solidFill>
                  <a:srgbClr val="FFFF00"/>
                </a:solidFill>
              </a:rPr>
              <a:t>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solidFill>
                  <a:srgbClr val="FFFF00"/>
                </a:solidFill>
              </a:rPr>
              <a:t>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latin typeface="+mn-lt"/>
              <a:cs typeface="Arial"/>
            </a:endParaRPr>
          </a:p>
        </p:txBody>
      </p:sp>
      <p:pic>
        <p:nvPicPr>
          <p:cNvPr id="9" name="8 Resim" descr="tezmaksan-makina-sanayi-ve-ticaret-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5856" y="476672"/>
            <a:ext cx="5364596" cy="5150012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54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Dikdörtgen"/>
          <p:cNvSpPr/>
          <p:nvPr/>
        </p:nvSpPr>
        <p:spPr>
          <a:xfrm>
            <a:off x="395536" y="1628800"/>
            <a:ext cx="8424936" cy="3539430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lIns="81043" tIns="40522" rIns="81043" bIns="40522">
            <a:noAutofit/>
          </a:bodyPr>
          <a:lstStyle/>
          <a:p>
            <a:pPr>
              <a:buClr>
                <a:schemeClr val="tx1"/>
              </a:buClr>
            </a:pPr>
            <a:endParaRPr lang="tr-TR" sz="25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79512" y="1095941"/>
            <a:ext cx="4248472" cy="4838938"/>
          </a:xfrm>
          <a:prstGeom prst="rect">
            <a:avLst/>
          </a:prstGeom>
          <a:effectLst/>
        </p:spPr>
        <p:txBody>
          <a:bodyPr wrap="square" lIns="81043" tIns="40522" rIns="81043" bIns="40522">
            <a:noAutofit/>
          </a:bodyPr>
          <a:lstStyle/>
          <a:p>
            <a:pPr marL="324000" indent="-324000">
              <a:spcAft>
                <a:spcPts val="600"/>
              </a:spcAft>
            </a:pPr>
            <a:r>
              <a:rPr lang="tr-TR" sz="2800" dirty="0" smtClean="0">
                <a:solidFill>
                  <a:srgbClr val="00FF00"/>
                </a:solidFill>
              </a:rPr>
              <a:t>  </a:t>
            </a:r>
            <a:r>
              <a:rPr lang="tr-TR" sz="2800" dirty="0" smtClean="0">
                <a:solidFill>
                  <a:srgbClr val="7030A0"/>
                </a:solidFill>
              </a:rPr>
              <a:t> </a:t>
            </a:r>
            <a:r>
              <a:rPr lang="tr-TR" sz="2800" dirty="0" smtClean="0">
                <a:solidFill>
                  <a:srgbClr val="FF0000"/>
                </a:solidFill>
              </a:rPr>
              <a:t>Emniyet parçaları: </a:t>
            </a:r>
          </a:p>
          <a:p>
            <a:pPr marL="324000" lvl="0" indent="-324000">
              <a:spcAft>
                <a:spcPts val="600"/>
              </a:spcAft>
              <a:buClr>
                <a:srgbClr val="FFFFFF"/>
              </a:buClr>
              <a:buFont typeface="Wingdings" pitchFamily="2" charset="2"/>
              <a:buChar char="v"/>
            </a:pPr>
            <a:r>
              <a:rPr lang="tr-TR" sz="2800" dirty="0" smtClean="0"/>
              <a:t>Bir </a:t>
            </a:r>
            <a:r>
              <a:rPr lang="tr-TR" sz="2800" dirty="0" smtClean="0">
                <a:solidFill>
                  <a:srgbClr val="00B0F0"/>
                </a:solidFill>
              </a:rPr>
              <a:t>güvenlik fonksiyonu </a:t>
            </a:r>
            <a:r>
              <a:rPr lang="tr-TR" sz="2800" dirty="0" smtClean="0"/>
              <a:t>gerçekleştiren ve   arızalanması durumunda, </a:t>
            </a:r>
            <a:r>
              <a:rPr lang="tr-TR" sz="2800" dirty="0" smtClean="0">
                <a:solidFill>
                  <a:srgbClr val="00CCFF"/>
                </a:solidFill>
              </a:rPr>
              <a:t>maruz kalan kişilerin   </a:t>
            </a:r>
            <a:r>
              <a:rPr lang="tr-TR" sz="2800" dirty="0" smtClean="0"/>
              <a:t>sağlık ve güvenliğini riske sokan parçalardır.</a:t>
            </a:r>
            <a:endParaRPr lang="tr-TR" sz="2800" kern="0" dirty="0" smtClean="0">
              <a:latin typeface="Arial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  </a:t>
            </a:r>
            <a:endParaRPr lang="tr-TR" sz="28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endParaRPr lang="tr-TR" sz="2800" kern="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  <a:cs typeface="Arial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</a:pPr>
            <a:r>
              <a:rPr lang="tr-TR" sz="2800" kern="0" dirty="0" smtClean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cs typeface="Arial"/>
              </a:rPr>
              <a:t> </a:t>
            </a:r>
          </a:p>
        </p:txBody>
      </p:sp>
      <p:pic>
        <p:nvPicPr>
          <p:cNvPr id="13" name="12 Resim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9244" y="1614399"/>
            <a:ext cx="4381716" cy="3563154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3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764704"/>
            <a:ext cx="5544616" cy="6480720"/>
          </a:xfrm>
          <a:effectLst/>
        </p:spPr>
        <p:txBody>
          <a:bodyPr>
            <a:normAutofit fontScale="92500"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chemeClr val="bg2">
                    <a:lumMod val="75000"/>
                  </a:schemeClr>
                </a:solidFill>
              </a:rPr>
              <a:t>   Mekanik riskler ve güvenlik: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ekipmanı, </a:t>
            </a:r>
            <a:r>
              <a:rPr lang="tr-TR" sz="2800" dirty="0" smtClean="0">
                <a:solidFill>
                  <a:srgbClr val="00CCFF"/>
                </a:solidFill>
              </a:rPr>
              <a:t>parça fırlaması veya düşmesi </a:t>
            </a:r>
            <a:r>
              <a:rPr lang="tr-TR" sz="2800" dirty="0" smtClean="0"/>
              <a:t>risklerine karşı </a:t>
            </a:r>
            <a:r>
              <a:rPr lang="tr-TR" sz="2800" dirty="0" smtClean="0">
                <a:solidFill>
                  <a:srgbClr val="00CCFF"/>
                </a:solidFill>
              </a:rPr>
              <a:t>uygun güvenlik tertibatına</a:t>
            </a: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/>
              <a:t>sahip olacaktır.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chemeClr val="bg2">
                    <a:lumMod val="75000"/>
                  </a:schemeClr>
                </a:solidFill>
              </a:rPr>
              <a:t>   Parçalanma riski: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İşçilerin sağlık ve güvenliği açısından önemli bir tehlike oluşturabilecek iş ekipmanı parçalarının </a:t>
            </a:r>
            <a:r>
              <a:rPr lang="tr-TR" sz="2800" dirty="0" smtClean="0">
                <a:solidFill>
                  <a:srgbClr val="FF33CC"/>
                </a:solidFill>
              </a:rPr>
              <a:t>kırılma, kopma ve dağılması</a:t>
            </a:r>
            <a:r>
              <a:rPr lang="tr-TR" sz="2800" dirty="0" smtClean="0"/>
              <a:t> riskine karşı </a:t>
            </a:r>
            <a:r>
              <a:rPr lang="tr-TR" sz="2800" dirty="0" smtClean="0">
                <a:solidFill>
                  <a:srgbClr val="00CCFF"/>
                </a:solidFill>
              </a:rPr>
              <a:t>uygun koruma önlemleri </a:t>
            </a:r>
            <a:r>
              <a:rPr lang="tr-TR" sz="2800" dirty="0" smtClean="0"/>
              <a:t>alınacaktır.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/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/>
              <a:t/>
            </a:r>
            <a:br>
              <a:rPr lang="tr-TR" sz="2800" dirty="0" smtClean="0"/>
            </a:br>
            <a:endParaRPr lang="tr-TR" dirty="0"/>
          </a:p>
        </p:txBody>
      </p:sp>
      <p:pic>
        <p:nvPicPr>
          <p:cNvPr id="7" name="6 Resim" descr="imagesCA37Y9X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332656"/>
            <a:ext cx="3024336" cy="5357395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1009531"/>
            <a:ext cx="8712968" cy="5011757"/>
          </a:xfrm>
          <a:effectLst/>
        </p:spPr>
        <p:txBody>
          <a:bodyPr>
            <a:normAutofit fontScale="92500" lnSpcReduction="20000"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</a:t>
            </a: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</a:rPr>
              <a:t>Mevzi havalandırma tertibatı: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Gaz, buhar, sıvı veya toz çıkarma tehlikesi olan iş ekipmanları, </a:t>
            </a:r>
            <a:r>
              <a:rPr lang="tr-TR" sz="2800" dirty="0" smtClean="0">
                <a:solidFill>
                  <a:srgbClr val="FF33CC"/>
                </a:solidFill>
              </a:rPr>
              <a:t>bunları kaynağında tutacak, geri dönüştürecek veya çekerek uzaklaştıracak </a:t>
            </a:r>
            <a:r>
              <a:rPr lang="tr-TR" sz="2800" dirty="0" smtClean="0"/>
              <a:t>sistemlere sahip olacaktır</a:t>
            </a:r>
            <a:r>
              <a:rPr lang="tr-TR" sz="2800" dirty="0" smtClean="0">
                <a:solidFill>
                  <a:srgbClr val="FFFF00"/>
                </a:solidFill>
              </a:rPr>
              <a:t>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</a:rPr>
              <a:t>    </a:t>
            </a:r>
            <a:endParaRPr lang="tr-TR" sz="2800" dirty="0" smtClean="0">
              <a:solidFill>
                <a:srgbClr val="00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>
              <a:solidFill>
                <a:schemeClr val="accent4">
                  <a:lumMod val="50000"/>
                </a:schemeClr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</a:rPr>
              <a:t>    İş ekipmanının sabitlenmesi: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İşçilerin sağlığı ve güvenliği açısından gerekiyorsa</a:t>
            </a:r>
            <a:r>
              <a:rPr lang="tr-TR" sz="2800" dirty="0" smtClean="0">
                <a:solidFill>
                  <a:srgbClr val="FFFF00"/>
                </a:solidFill>
              </a:rPr>
              <a:t>, </a:t>
            </a:r>
            <a:r>
              <a:rPr lang="tr-TR" sz="2800" dirty="0" smtClean="0">
                <a:solidFill>
                  <a:srgbClr val="00CCFF"/>
                </a:solidFill>
              </a:rPr>
              <a:t>iş ekipmanı ve parçaları uygun yöntemlerle </a:t>
            </a:r>
            <a:r>
              <a:rPr lang="tr-TR" sz="2800" dirty="0" smtClean="0"/>
              <a:t>sabitlenecektir.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/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/>
              <a:t/>
            </a:r>
            <a:br>
              <a:rPr lang="tr-TR" sz="2800" dirty="0" smtClean="0"/>
            </a:b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475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1081539"/>
            <a:ext cx="4104456" cy="6307901"/>
          </a:xfrm>
          <a:effectLst/>
        </p:spPr>
        <p:txBody>
          <a:bodyPr>
            <a:normAutofit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dirty="0" smtClean="0">
                <a:solidFill>
                  <a:srgbClr val="00FF00"/>
                </a:solidFill>
              </a:rPr>
              <a:t>   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Makina koruyucular: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/>
              <a:t>İş ekipmanı </a:t>
            </a:r>
            <a:r>
              <a:rPr lang="tr-TR" dirty="0" smtClean="0">
                <a:solidFill>
                  <a:srgbClr val="FF33CC"/>
                </a:solidFill>
              </a:rPr>
              <a:t>tehlikeli bölgeye ulaşmayı önleyecek </a:t>
            </a:r>
            <a:r>
              <a:rPr lang="tr-TR" dirty="0" smtClean="0"/>
              <a:t>veya bu bölgeye ulaşılmadan önce hareketli parçaların durdurulmasını sağlayacak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>
                <a:solidFill>
                  <a:srgbClr val="00CCFF"/>
                </a:solidFill>
              </a:rPr>
              <a:t>uygun koruyucu düzeneklerle </a:t>
            </a:r>
            <a:r>
              <a:rPr lang="tr-TR" dirty="0" smtClean="0"/>
              <a:t>donatılacaktır.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dirty="0" smtClean="0"/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sz="2000" dirty="0"/>
          </a:p>
        </p:txBody>
      </p:sp>
      <p:pic>
        <p:nvPicPr>
          <p:cNvPr id="9" name="8 Resim" descr="KKOO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4680" y="1268760"/>
            <a:ext cx="4484407" cy="4450378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8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404664"/>
            <a:ext cx="8229600" cy="864096"/>
          </a:xfrm>
        </p:spPr>
        <p:txBody>
          <a:bodyPr/>
          <a:lstStyle/>
          <a:p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</a:rPr>
              <a:t>MAKİNA KORUYUCU TİPLERİ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4 Resim" descr="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5696" y="1700808"/>
            <a:ext cx="5616624" cy="4234070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59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9512" y="145435"/>
            <a:ext cx="4752528" cy="6048672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chemeClr val="accent3">
                    <a:lumMod val="75000"/>
                  </a:schemeClr>
                </a:solidFill>
                <a:ea typeface="Times New Roman"/>
                <a:cs typeface="Courier New"/>
              </a:rPr>
              <a:t>    Sabit Koruyucu: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solidFill>
                  <a:srgbClr val="00CCFF"/>
                </a:solidFill>
                <a:ea typeface="Times New Roman"/>
                <a:cs typeface="Courier New"/>
              </a:rPr>
              <a:t>Alet yardımı olmadan </a:t>
            </a:r>
            <a:r>
              <a:rPr lang="tr-TR" sz="2800" dirty="0" smtClean="0">
                <a:ea typeface="Times New Roman"/>
                <a:cs typeface="Courier New"/>
              </a:rPr>
              <a:t>açılması veya kaldırılması mümkün olmayan koruyucu,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ea typeface="Times New Roman"/>
                <a:cs typeface="Courier New"/>
              </a:rPr>
              <a:t>Çalışanın hareketli makina parçası, çalışma noktaları ve güç aktarma aksamı ile istenmeyen temasını önleyen makina koruyucusudur.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ea typeface="Times New Roman"/>
              <a:cs typeface="Courier New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ea typeface="Times New Roman"/>
              <a:cs typeface="Courier New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  <a:ea typeface="Times New Roman"/>
              <a:cs typeface="Courier New"/>
            </a:endParaRPr>
          </a:p>
        </p:txBody>
      </p:sp>
      <p:pic>
        <p:nvPicPr>
          <p:cNvPr id="7" name="6 Resim" descr="TAŞLAMA SABİT KORUYUC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1614399"/>
            <a:ext cx="3836826" cy="4061251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430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9512" y="404664"/>
            <a:ext cx="3888432" cy="6048672"/>
          </a:xfrm>
          <a:effectLst/>
        </p:spPr>
        <p:txBody>
          <a:bodyPr>
            <a:normAutofit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chemeClr val="accent3">
                    <a:lumMod val="75000"/>
                  </a:schemeClr>
                </a:solidFill>
                <a:ea typeface="Times New Roman"/>
                <a:cs typeface="Courier New"/>
              </a:rPr>
              <a:t>    Sabit Koruyucu: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ea typeface="Times New Roman"/>
                <a:cs typeface="Courier New"/>
              </a:rPr>
              <a:t>Makinaların tehlikeli kısımlarına dokunmayı önleyecek şekilde tasarlanan sabit koruyucuların ağırlığına ve çevre koşullarına dayanıklı olması için yeterli sağlamlıkta yapılırlar. </a:t>
            </a:r>
          </a:p>
        </p:txBody>
      </p:sp>
      <p:pic>
        <p:nvPicPr>
          <p:cNvPr id="7" name="6 Resim" descr="DAİRE TESTERE SABİT KORUYUC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39952" y="332656"/>
            <a:ext cx="4680820" cy="5270986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12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9512" y="145435"/>
            <a:ext cx="5112568" cy="6135082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ea typeface="Times New Roman"/>
                <a:cs typeface="Courier New"/>
              </a:rPr>
              <a:t>    </a:t>
            </a:r>
            <a:r>
              <a:rPr lang="tr-TR" sz="2800" dirty="0" smtClean="0">
                <a:solidFill>
                  <a:schemeClr val="accent3">
                    <a:lumMod val="75000"/>
                  </a:schemeClr>
                </a:solidFill>
                <a:ea typeface="Times New Roman"/>
                <a:cs typeface="Courier New"/>
              </a:rPr>
              <a:t>Sabit Koruyucu: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ea typeface="Times New Roman"/>
                <a:cs typeface="Courier New"/>
              </a:rPr>
              <a:t>Sabit koruyucu makine hareket halinde iken ya da hareket haline geçerken sürekli olarak makina üzerine bağlanmış olmalıdır.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ea typeface="Times New Roman"/>
                <a:cs typeface="Courier New"/>
              </a:rPr>
              <a:t>Bu bağlantı ancak alet yardımı ile sökülebilmektedir.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ea typeface="Times New Roman"/>
                <a:cs typeface="Courier New"/>
              </a:rPr>
              <a:t>Sabit koruyucuların kullanılması kolay, etkinliği oldukça yüksektir.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ea typeface="Times New Roman"/>
              <a:cs typeface="Courier New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ea typeface="Times New Roman"/>
              <a:cs typeface="Courier New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  <a:ea typeface="Times New Roman"/>
              <a:cs typeface="Courier New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00FF00"/>
              </a:solidFill>
              <a:ea typeface="Times New Roman"/>
              <a:cs typeface="Courier New"/>
            </a:endParaRPr>
          </a:p>
        </p:txBody>
      </p:sp>
      <p:pic>
        <p:nvPicPr>
          <p:cNvPr id="7" name="6 Resim" descr="TESTERE SABİT KORUYUC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3" y="1355170"/>
            <a:ext cx="3153215" cy="3783858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2"/>
            </a:solidFill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96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/>
            </a:outerShdw>
          </a:effectLst>
        </p:spPr>
        <p:txBody>
          <a:bodyPr anchor="t" anchorCtr="0">
            <a:normAutofit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>MAKİNA KORUYUCU TİPLERİ </a:t>
            </a:r>
            <a:br>
              <a:rPr lang="tr-TR" sz="2800" b="1" dirty="0" smtClean="0">
                <a:solidFill>
                  <a:srgbClr val="C00000"/>
                </a:solidFill>
              </a:rPr>
            </a:br>
            <a:r>
              <a:rPr lang="tr-TR" sz="2800" b="1" dirty="0" smtClean="0">
                <a:solidFill>
                  <a:srgbClr val="C00000"/>
                </a:solidFill>
              </a:rPr>
              <a:t/>
            </a:r>
            <a:br>
              <a:rPr lang="tr-TR" sz="2800" b="1" dirty="0" smtClean="0">
                <a:solidFill>
                  <a:srgbClr val="C00000"/>
                </a:solidFill>
              </a:rPr>
            </a:br>
            <a:endParaRPr lang="tr-TR" sz="2800" b="1" dirty="0">
              <a:solidFill>
                <a:srgbClr val="C0000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11960" y="1009531"/>
            <a:ext cx="4752528" cy="5357395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FF00"/>
                </a:solidFill>
                <a:ea typeface="Times New Roman"/>
                <a:cs typeface="Courier New"/>
              </a:rPr>
              <a:t>    Hareketli Koruyucu: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solidFill>
                  <a:srgbClr val="00CCFF"/>
                </a:solidFill>
                <a:ea typeface="Times New Roman"/>
                <a:cs typeface="Courier New"/>
              </a:rPr>
              <a:t>Alet kullanmaksızın </a:t>
            </a:r>
            <a:r>
              <a:rPr lang="tr-TR" sz="2800" dirty="0" smtClean="0">
                <a:ea typeface="Times New Roman"/>
                <a:cs typeface="Courier New"/>
              </a:rPr>
              <a:t>açılabilen koruyucu,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  <a:ea typeface="Times New Roman"/>
                <a:cs typeface="Courier New"/>
              </a:rPr>
              <a:t>    </a:t>
            </a:r>
            <a:r>
              <a:rPr lang="tr-TR" sz="2800" dirty="0" smtClean="0">
                <a:solidFill>
                  <a:srgbClr val="00FF00"/>
                </a:solidFill>
                <a:ea typeface="Times New Roman"/>
                <a:cs typeface="Courier New"/>
              </a:rPr>
              <a:t>Ayarlanabilen Koruyucu: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ea typeface="Times New Roman"/>
                <a:cs typeface="Courier New"/>
              </a:rPr>
              <a:t>Bir </a:t>
            </a:r>
            <a:r>
              <a:rPr lang="tr-TR" sz="2800" dirty="0" smtClean="0">
                <a:solidFill>
                  <a:srgbClr val="00CCFF"/>
                </a:solidFill>
                <a:ea typeface="Times New Roman"/>
                <a:cs typeface="Courier New"/>
              </a:rPr>
              <a:t>bütün olarak ayarlanabilen veya ayarlanabilen parçalardan </a:t>
            </a:r>
            <a:r>
              <a:rPr lang="tr-TR" sz="2800" dirty="0" smtClean="0">
                <a:ea typeface="Times New Roman"/>
                <a:cs typeface="Courier New"/>
              </a:rPr>
              <a:t>oluşan sabit veya hareketli koruyucu,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ea typeface="Times New Roman"/>
              <a:cs typeface="Courier New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  <a:ea typeface="Times New Roman"/>
              <a:cs typeface="Courier New"/>
            </a:endParaRPr>
          </a:p>
        </p:txBody>
      </p:sp>
      <p:pic>
        <p:nvPicPr>
          <p:cNvPr id="10" name="9 Resim" descr="kendi kendini ayarlayabilen koruyucu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923122"/>
            <a:ext cx="3384376" cy="2592288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pic>
        <p:nvPicPr>
          <p:cNvPr id="8" name="7 Resim" descr="kendi kendini ayarlayabilen koruyucu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688229"/>
            <a:ext cx="3384376" cy="2765107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60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9512" y="923122"/>
            <a:ext cx="4320480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cs typeface="Courier New" pitchFamily="49" charset="0"/>
              </a:rPr>
              <a:t>   </a:t>
            </a:r>
            <a:r>
              <a:rPr lang="tr-TR" sz="2800" dirty="0" smtClean="0">
                <a:solidFill>
                  <a:srgbClr val="00FF00"/>
                </a:solidFill>
                <a:cs typeface="Courier New" pitchFamily="49" charset="0"/>
              </a:rPr>
              <a:t>Kumandalı koruyucu: 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Açıkken,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tehlikeli makina fonksiyonlarının   </a:t>
            </a:r>
            <a:r>
              <a:rPr lang="tr-TR" sz="2800" dirty="0" smtClean="0">
                <a:cs typeface="Courier New" pitchFamily="49" charset="0"/>
              </a:rPr>
              <a:t>çalışmasını engelleyen koruyucu,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cs typeface="Courier New" pitchFamily="49" charset="0"/>
              </a:rPr>
              <a:t>   </a:t>
            </a:r>
            <a:r>
              <a:rPr lang="tr-TR" sz="2800" dirty="0" smtClean="0">
                <a:solidFill>
                  <a:srgbClr val="00FF00"/>
                </a:solidFill>
                <a:cs typeface="Courier New" pitchFamily="49" charset="0"/>
              </a:rPr>
              <a:t>Kilitlemeli koruyucu: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Bir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kilitleme tertibatı ile birlikte </a:t>
            </a:r>
            <a:r>
              <a:rPr lang="tr-TR" sz="2800" dirty="0" smtClean="0">
                <a:cs typeface="Courier New" pitchFamily="49" charset="0"/>
              </a:rPr>
              <a:t>çalışan koruyucu, </a:t>
            </a:r>
          </a:p>
          <a:p>
            <a:pPr marL="324000" indent="-324000" eaLnBrk="0" hangingPunc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cs typeface="Courier New" pitchFamily="49" charset="0"/>
              </a:rPr>
              <a:t>   </a:t>
            </a: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</p:txBody>
      </p:sp>
      <p:sp>
        <p:nvSpPr>
          <p:cNvPr id="6" name="1 Başlık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75664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fontScale="90000"/>
          </a:bodyPr>
          <a:lstStyle/>
          <a:p>
            <a:r>
              <a:rPr lang="tr-TR" sz="2800" b="1" dirty="0" smtClean="0">
                <a:solidFill>
                  <a:srgbClr val="C00000"/>
                </a:solidFill>
              </a:rPr>
              <a:t/>
            </a:r>
            <a:br>
              <a:rPr lang="tr-TR" sz="2800" b="1" dirty="0" smtClean="0">
                <a:solidFill>
                  <a:srgbClr val="C00000"/>
                </a:solidFill>
              </a:rPr>
            </a:br>
            <a:r>
              <a:rPr lang="tr-TR" sz="2800" b="1" dirty="0" smtClean="0">
                <a:solidFill>
                  <a:srgbClr val="C00000"/>
                </a:solidFill>
              </a:rPr>
              <a:t>MAKİNA KORUYUCU TİPLERİ </a:t>
            </a:r>
            <a:endParaRPr lang="tr-TR" sz="2800" b="1" dirty="0">
              <a:solidFill>
                <a:srgbClr val="C00000"/>
              </a:solidFill>
            </a:endParaRPr>
          </a:p>
        </p:txBody>
      </p:sp>
      <p:pic>
        <p:nvPicPr>
          <p:cNvPr id="5" name="4 Resim" descr="kilitlenebilir koruma kapağı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7194" y="1182351"/>
            <a:ext cx="2953158" cy="2505878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pic>
        <p:nvPicPr>
          <p:cNvPr id="7" name="6 Resim" descr="kilitlenebilir koruma kapağı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3861048"/>
            <a:ext cx="2952328" cy="2505880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76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07504" y="822310"/>
            <a:ext cx="4320480" cy="6135082"/>
          </a:xfrm>
          <a:effectLst/>
        </p:spPr>
        <p:txBody>
          <a:bodyPr>
            <a:normAutofit fontScale="92500" lnSpcReduction="10000"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</a:t>
            </a:r>
            <a:r>
              <a:rPr lang="tr-TR" sz="2800" dirty="0" smtClean="0">
                <a:solidFill>
                  <a:schemeClr val="accent4">
                    <a:lumMod val="50000"/>
                  </a:schemeClr>
                </a:solidFill>
              </a:rPr>
              <a:t>Koruyucu donanımlar: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solidFill>
                  <a:srgbClr val="FF33CC"/>
                </a:solidFill>
              </a:rPr>
              <a:t>Sağlam yapıda </a:t>
            </a:r>
            <a:r>
              <a:rPr lang="tr-TR" sz="2800" dirty="0" smtClean="0"/>
              <a:t>olacak ve </a:t>
            </a:r>
            <a:r>
              <a:rPr lang="tr-TR" sz="2800" dirty="0" smtClean="0">
                <a:solidFill>
                  <a:srgbClr val="FF33CC"/>
                </a:solidFill>
              </a:rPr>
              <a:t>ek tehlike </a:t>
            </a:r>
            <a:r>
              <a:rPr lang="tr-TR" sz="2800" dirty="0" smtClean="0"/>
              <a:t>yaratmayacaktır.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Kolayca</a:t>
            </a: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>
                <a:solidFill>
                  <a:srgbClr val="00CCFF"/>
                </a:solidFill>
              </a:rPr>
              <a:t>yerinden çıkarılamayacak ya da etkisiz </a:t>
            </a:r>
            <a:r>
              <a:rPr lang="tr-TR" sz="2800" dirty="0" smtClean="0"/>
              <a:t>hale getirilemeyecektir.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solidFill>
                  <a:srgbClr val="FF33CC"/>
                </a:solidFill>
              </a:rPr>
              <a:t>Operasyon noktalarının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33CC"/>
                </a:solidFill>
              </a:rPr>
              <a:t>   görülmesini </a:t>
            </a:r>
            <a:r>
              <a:rPr lang="tr-TR" sz="2800" dirty="0" smtClean="0"/>
              <a:t>gereğinden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fazla kısıtlamayacaktır.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/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/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/>
              <a:t/>
            </a:r>
            <a:br>
              <a:rPr lang="tr-TR" sz="2800" dirty="0" smtClean="0"/>
            </a:br>
            <a:endParaRPr lang="tr-TR" dirty="0"/>
          </a:p>
        </p:txBody>
      </p:sp>
      <p:pic>
        <p:nvPicPr>
          <p:cNvPr id="8" name="7 Resim" descr="SABİT KORUYUCU.png"/>
          <p:cNvPicPr>
            <a:picLocks noChangeAspect="1"/>
          </p:cNvPicPr>
          <p:nvPr/>
        </p:nvPicPr>
        <p:blipFill>
          <a:blip r:embed="rId2" cstate="print">
            <a:lum contrast="-13000"/>
          </a:blip>
          <a:stretch>
            <a:fillRect/>
          </a:stretch>
        </p:blipFill>
        <p:spPr>
          <a:xfrm>
            <a:off x="4499992" y="1873628"/>
            <a:ext cx="4464496" cy="3544144"/>
          </a:xfrm>
          <a:prstGeom prst="rect">
            <a:avLst/>
          </a:prstGeom>
          <a:ln w="50800">
            <a:solidFill>
              <a:srgbClr val="FFC000"/>
            </a:solidFill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08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251520" y="1095941"/>
            <a:ext cx="8712968" cy="4910945"/>
          </a:xfrm>
          <a:effectLst/>
        </p:spPr>
        <p:txBody>
          <a:bodyPr>
            <a:normAutofit/>
          </a:bodyPr>
          <a:lstStyle/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rgbClr val="FFFFFF"/>
              </a:buClr>
              <a:buNone/>
            </a:pPr>
            <a:r>
              <a:rPr lang="tr-T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  </a:t>
            </a:r>
            <a:r>
              <a:rPr lang="tr-TR" sz="2800" kern="1200" dirty="0" smtClean="0">
                <a:solidFill>
                  <a:srgbClr val="FF0000"/>
                </a:solidFill>
                <a:latin typeface="Arial" charset="0"/>
                <a:cs typeface="Courier New" pitchFamily="49" charset="0"/>
              </a:rPr>
              <a:t>İmalat aşaması: </a:t>
            </a:r>
          </a:p>
          <a:p>
            <a:pPr lvl="0">
              <a:spcBef>
                <a:spcPct val="0"/>
              </a:spcBef>
              <a:spcAft>
                <a:spcPts val="600"/>
              </a:spcAft>
              <a:buClr>
                <a:srgbClr val="FFFFFF"/>
              </a:buClr>
              <a:buFont typeface="Wingdings" panose="05000000000000000000" pitchFamily="2" charset="2"/>
              <a:buChar char="ü"/>
            </a:pPr>
            <a:r>
              <a:rPr lang="tr-TR" sz="2800" kern="1200" dirty="0" smtClean="0">
                <a:latin typeface="Arial" charset="0"/>
                <a:cs typeface="Courier New" pitchFamily="49" charset="0"/>
              </a:rPr>
              <a:t>Tasarım, </a:t>
            </a:r>
            <a:r>
              <a:rPr lang="tr-TR" sz="2800" kern="1200" dirty="0" smtClean="0">
                <a:solidFill>
                  <a:srgbClr val="00CCFF"/>
                </a:solidFill>
                <a:latin typeface="Arial" charset="0"/>
                <a:cs typeface="Courier New" pitchFamily="49" charset="0"/>
              </a:rPr>
              <a:t>prototip hazırlama, </a:t>
            </a:r>
            <a:r>
              <a:rPr lang="tr-TR" sz="2800" kern="1200" dirty="0" smtClean="0">
                <a:latin typeface="Arial" charset="0"/>
                <a:cs typeface="Courier New" pitchFamily="49" charset="0"/>
              </a:rPr>
              <a:t>uygunluk değerlendirme, </a:t>
            </a:r>
            <a:r>
              <a:rPr lang="tr-TR" sz="2800" kern="1200" dirty="0" smtClean="0">
                <a:solidFill>
                  <a:srgbClr val="00CCFF"/>
                </a:solidFill>
                <a:latin typeface="Arial" charset="0"/>
                <a:cs typeface="Courier New" pitchFamily="49" charset="0"/>
              </a:rPr>
              <a:t>üretim,</a:t>
            </a:r>
            <a:r>
              <a:rPr lang="tr-TR" sz="2800" kern="1200" dirty="0" smtClean="0">
                <a:latin typeface="Arial" charset="0"/>
                <a:cs typeface="Courier New" pitchFamily="49" charset="0"/>
              </a:rPr>
              <a:t> nakliye, </a:t>
            </a:r>
            <a:r>
              <a:rPr lang="tr-TR" sz="2800" kern="1200" dirty="0" smtClean="0">
                <a:solidFill>
                  <a:srgbClr val="00CCFF"/>
                </a:solidFill>
                <a:latin typeface="Arial" charset="0"/>
                <a:cs typeface="Courier New" pitchFamily="49" charset="0"/>
              </a:rPr>
              <a:t>montaj,</a:t>
            </a:r>
            <a:r>
              <a:rPr lang="tr-TR" sz="2800" kern="1200" dirty="0" smtClean="0">
                <a:latin typeface="Arial" charset="0"/>
                <a:cs typeface="Courier New" pitchFamily="49" charset="0"/>
              </a:rPr>
              <a:t> deneme ve </a:t>
            </a:r>
            <a:r>
              <a:rPr lang="tr-TR" sz="2800" kern="1200" dirty="0" smtClean="0">
                <a:solidFill>
                  <a:srgbClr val="00CCFF"/>
                </a:solidFill>
                <a:latin typeface="Arial" charset="0"/>
                <a:cs typeface="Courier New" pitchFamily="49" charset="0"/>
              </a:rPr>
              <a:t>ayar </a:t>
            </a:r>
            <a:r>
              <a:rPr lang="tr-TR" sz="2800" kern="1200" dirty="0" smtClean="0">
                <a:latin typeface="Arial" charset="0"/>
                <a:cs typeface="Courier New" pitchFamily="49" charset="0"/>
              </a:rPr>
              <a:t>çalışmalarıdır.</a:t>
            </a:r>
            <a:endParaRPr lang="tr-TR" sz="2800" dirty="0" smtClean="0"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FF00"/>
                </a:solidFill>
                <a:cs typeface="Courier New" pitchFamily="49" charset="0"/>
              </a:rPr>
              <a:t> 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>
                <a:solidFill>
                  <a:srgbClr val="7030A0"/>
                </a:solidFill>
                <a:cs typeface="Courier New" pitchFamily="49" charset="0"/>
              </a:rPr>
              <a:t> </a:t>
            </a:r>
            <a:r>
              <a:rPr lang="tr-TR" sz="2800" dirty="0" smtClean="0">
                <a:solidFill>
                  <a:srgbClr val="7030A0"/>
                </a:solidFill>
                <a:cs typeface="Courier New" pitchFamily="49" charset="0"/>
              </a:rPr>
              <a:t>  </a:t>
            </a:r>
            <a:r>
              <a:rPr lang="tr-TR" sz="2800" dirty="0" smtClean="0">
                <a:solidFill>
                  <a:srgbClr val="FF0000"/>
                </a:solidFill>
                <a:cs typeface="Courier New" pitchFamily="49" charset="0"/>
              </a:rPr>
              <a:t>Kullanım aşaması: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cs typeface="Courier New" pitchFamily="49" charset="0"/>
              </a:rPr>
              <a:t>   İşletme,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periyodik kontrol, </a:t>
            </a:r>
            <a:r>
              <a:rPr lang="tr-TR" sz="2800" dirty="0" smtClean="0">
                <a:cs typeface="Courier New" pitchFamily="49" charset="0"/>
              </a:rPr>
              <a:t>bakım ve onarım,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  <a:cs typeface="Courier New" pitchFamily="49" charset="0"/>
              </a:rPr>
              <a:t>  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hurdaya ayırma </a:t>
            </a:r>
            <a:r>
              <a:rPr lang="tr-TR" sz="2800" dirty="0" smtClean="0">
                <a:cs typeface="Courier New" pitchFamily="49" charset="0"/>
              </a:rPr>
              <a:t>çalışmalarından oluşan bütün safhalardır.</a:t>
            </a:r>
          </a:p>
          <a:p>
            <a:pPr marL="324000" indent="-324000">
              <a:spcBef>
                <a:spcPct val="0"/>
              </a:spcBef>
              <a:spcAft>
                <a:spcPts val="600"/>
              </a:spcAft>
              <a:buClrTx/>
              <a:buNone/>
            </a:pPr>
            <a:endParaRPr lang="tr-TR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9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35496" y="260648"/>
            <a:ext cx="8784976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dirty="0" smtClean="0">
                <a:solidFill>
                  <a:srgbClr val="00FF00"/>
                </a:solidFill>
              </a:rPr>
              <a:t>   </a:t>
            </a:r>
            <a:r>
              <a:rPr lang="tr-TR" dirty="0" smtClean="0">
                <a:solidFill>
                  <a:schemeClr val="accent4">
                    <a:lumMod val="50000"/>
                  </a:schemeClr>
                </a:solidFill>
              </a:rPr>
              <a:t>Koruyucu donanımlar:</a:t>
            </a:r>
            <a:endParaRPr lang="tr-TR" dirty="0" smtClean="0">
              <a:solidFill>
                <a:schemeClr val="accent4">
                  <a:lumMod val="50000"/>
                </a:schemeClr>
              </a:solidFill>
              <a:cs typeface="Courier New" pitchFamily="49" charset="0"/>
            </a:endParaRPr>
          </a:p>
          <a:p>
            <a:pPr marL="324000" lvl="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>
                <a:cs typeface="Courier New" pitchFamily="49" charset="0"/>
              </a:rPr>
              <a:t>Sadece</a:t>
            </a:r>
            <a:r>
              <a:rPr lang="tr-TR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dirty="0" smtClean="0">
                <a:solidFill>
                  <a:srgbClr val="00CCFF"/>
                </a:solidFill>
                <a:cs typeface="Courier New" pitchFamily="49" charset="0"/>
              </a:rPr>
              <a:t>işlem yapılan alana </a:t>
            </a:r>
            <a:r>
              <a:rPr lang="tr-TR" dirty="0" smtClean="0">
                <a:cs typeface="Courier New" pitchFamily="49" charset="0"/>
              </a:rPr>
              <a:t>girişi kısıtlayacak,</a:t>
            </a:r>
            <a:r>
              <a:rPr lang="tr-TR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dirty="0" smtClean="0">
                <a:cs typeface="Courier New" pitchFamily="49" charset="0"/>
              </a:rPr>
              <a:t>bunlar çıkarılmadan </a:t>
            </a:r>
            <a:r>
              <a:rPr lang="tr-TR" dirty="0" smtClean="0">
                <a:solidFill>
                  <a:schemeClr val="bg2">
                    <a:lumMod val="50000"/>
                  </a:schemeClr>
                </a:solidFill>
                <a:cs typeface="Courier New" pitchFamily="49" charset="0"/>
              </a:rPr>
              <a:t>parça takılması, sökülmesi ve bakım </a:t>
            </a:r>
            <a:r>
              <a:rPr lang="tr-TR" dirty="0" smtClean="0">
                <a:cs typeface="Courier New" pitchFamily="49" charset="0"/>
              </a:rPr>
              <a:t>için gerekli işlemlerin yapılması mümkün olacaktır.</a:t>
            </a:r>
          </a:p>
          <a:p>
            <a:pPr marL="324000" lvl="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>
                <a:cs typeface="Courier New" pitchFamily="49" charset="0"/>
              </a:rPr>
              <a:t>Tezgahta çalışanları engellemeyecek, </a:t>
            </a:r>
          </a:p>
          <a:p>
            <a:pPr marL="324000" lvl="0" indent="-324000" eaLnBrk="0" hangingPunct="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>
                <a:cs typeface="Courier New" pitchFamily="49" charset="0"/>
              </a:rPr>
              <a:t>Üretimi aksatmayacak, kaliteyi bozmayacak,</a:t>
            </a:r>
            <a:r>
              <a:rPr lang="tr-TR" dirty="0" smtClean="0"/>
              <a:t> </a:t>
            </a: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>
                <a:solidFill>
                  <a:schemeClr val="accent3">
                    <a:lumMod val="60000"/>
                    <a:lumOff val="40000"/>
                  </a:schemeClr>
                </a:solidFill>
                <a:cs typeface="Courier New" pitchFamily="49" charset="0"/>
              </a:rPr>
              <a:t>Koruyucusu bulunmayan veya arızalı olan ekipmanlar </a:t>
            </a:r>
            <a:r>
              <a:rPr lang="tr-TR" dirty="0" smtClean="0">
                <a:cs typeface="Courier New" pitchFamily="49" charset="0"/>
              </a:rPr>
              <a:t>çalıştırılmayacak ve derhal yetkililere haber verilecektir.</a:t>
            </a: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>
                <a:cs typeface="Courier New" pitchFamily="49" charset="0"/>
              </a:rPr>
              <a:t>Koruyucu donanımı olmayan iş ekipmanlarının </a:t>
            </a:r>
            <a:r>
              <a:rPr lang="tr-TR" dirty="0">
                <a:solidFill>
                  <a:srgbClr val="00CCFF"/>
                </a:solidFill>
                <a:cs typeface="Courier New" pitchFamily="49" charset="0"/>
              </a:rPr>
              <a:t>yapımına, </a:t>
            </a:r>
            <a:r>
              <a:rPr lang="tr-TR" dirty="0">
                <a:cs typeface="Courier New" pitchFamily="49" charset="0"/>
              </a:rPr>
              <a:t>satılmasına, </a:t>
            </a:r>
            <a:r>
              <a:rPr lang="tr-TR" dirty="0">
                <a:solidFill>
                  <a:srgbClr val="00CCFF"/>
                </a:solidFill>
                <a:cs typeface="Courier New" pitchFamily="49" charset="0"/>
              </a:rPr>
              <a:t>sergilenmesine, </a:t>
            </a:r>
            <a:r>
              <a:rPr lang="tr-TR" dirty="0">
                <a:cs typeface="Courier New" pitchFamily="49" charset="0"/>
              </a:rPr>
              <a:t>kiralanmasına, </a:t>
            </a:r>
            <a:r>
              <a:rPr lang="tr-TR" dirty="0">
                <a:solidFill>
                  <a:srgbClr val="00CCFF"/>
                </a:solidFill>
                <a:cs typeface="Courier New" pitchFamily="49" charset="0"/>
              </a:rPr>
              <a:t>devredilmesine</a:t>
            </a:r>
            <a:r>
              <a:rPr lang="tr-TR" dirty="0">
                <a:cs typeface="Courier New" pitchFamily="49" charset="0"/>
              </a:rPr>
              <a:t> dolayısıyla </a:t>
            </a:r>
            <a:r>
              <a:rPr lang="tr-TR" dirty="0">
                <a:solidFill>
                  <a:srgbClr val="00B050"/>
                </a:solidFill>
                <a:cs typeface="Courier New" pitchFamily="49" charset="0"/>
              </a:rPr>
              <a:t>kullanılmasına i</a:t>
            </a:r>
            <a:r>
              <a:rPr lang="tr-TR" dirty="0">
                <a:cs typeface="Courier New" pitchFamily="49" charset="0"/>
              </a:rPr>
              <a:t>zin verilmeyecektir. </a:t>
            </a: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/>
              <a:t>Hiçbir işçiden </a:t>
            </a:r>
            <a:r>
              <a:rPr lang="tr-TR" dirty="0">
                <a:solidFill>
                  <a:srgbClr val="00CCFF"/>
                </a:solidFill>
              </a:rPr>
              <a:t>koruma düzeni olmayan</a:t>
            </a:r>
            <a:r>
              <a:rPr lang="tr-TR" dirty="0"/>
              <a:t> bir iş ekipmanının kullanması istenmeyecektir.</a:t>
            </a: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dirty="0" smtClean="0">
              <a:cs typeface="Courier New" pitchFamily="49" charset="0"/>
            </a:endParaRP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dirty="0" smtClean="0">
              <a:cs typeface="Courier New" pitchFamily="49" charset="0"/>
            </a:endParaRP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dirty="0" smtClean="0">
                <a:solidFill>
                  <a:srgbClr val="FFFF00"/>
                </a:solidFill>
                <a:cs typeface="Courier New" pitchFamily="49" charset="0"/>
              </a:rPr>
              <a:t>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cs typeface="Courier New" pitchFamily="49" charset="0"/>
              </a:rPr>
              <a:t> 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cs typeface="Arial" pitchFamily="34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49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332656"/>
            <a:ext cx="8712968" cy="4579709"/>
          </a:xfrm>
          <a:effectLst/>
        </p:spPr>
        <p:txBody>
          <a:bodyPr>
            <a:noAutofit/>
          </a:bodyPr>
          <a:lstStyle/>
          <a:p>
            <a:pPr marL="324000" lvl="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200" dirty="0" smtClean="0">
                <a:solidFill>
                  <a:srgbClr val="00FF00"/>
                </a:solidFill>
              </a:rPr>
              <a:t>   </a:t>
            </a:r>
            <a:r>
              <a:rPr lang="tr-TR" sz="2200" dirty="0" smtClean="0">
                <a:solidFill>
                  <a:schemeClr val="accent3">
                    <a:lumMod val="75000"/>
                  </a:schemeClr>
                </a:solidFill>
              </a:rPr>
              <a:t>Sıcak ve soğuk yüzeyler: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 smtClean="0"/>
              <a:t>İş ekipmanının </a:t>
            </a:r>
            <a:r>
              <a:rPr lang="tr-TR" sz="2200" dirty="0" smtClean="0">
                <a:solidFill>
                  <a:srgbClr val="FF33CC"/>
                </a:solidFill>
              </a:rPr>
              <a:t>yüksek veya çok düşük sıcaklıktaki parça ve yüzeyleri, </a:t>
            </a:r>
            <a:r>
              <a:rPr lang="tr-TR" sz="2200" dirty="0" smtClean="0"/>
              <a:t>işçilerin temas veya yaklaşma riskine karşı korunacaktır.</a:t>
            </a:r>
          </a:p>
          <a:p>
            <a:pPr marL="324000" lvl="0" indent="-324000" eaLnBrk="0" hangingPunct="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200" dirty="0" smtClean="0">
                <a:solidFill>
                  <a:srgbClr val="00FF00"/>
                </a:solidFill>
                <a:cs typeface="Courier New" pitchFamily="49" charset="0"/>
              </a:rPr>
              <a:t>   </a:t>
            </a:r>
            <a:r>
              <a:rPr lang="tr-TR" sz="2200" dirty="0" smtClean="0">
                <a:solidFill>
                  <a:schemeClr val="accent3">
                    <a:lumMod val="75000"/>
                  </a:schemeClr>
                </a:solidFill>
                <a:cs typeface="Courier New" pitchFamily="49" charset="0"/>
              </a:rPr>
              <a:t>Aydınlatma:</a:t>
            </a:r>
          </a:p>
          <a:p>
            <a:pPr marL="324000" lvl="0" indent="-324000" eaLnBrk="0" hangingPunct="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 smtClean="0">
                <a:cs typeface="Courier New" pitchFamily="49" charset="0"/>
              </a:rPr>
              <a:t>İş ekipmanlarının</a:t>
            </a:r>
            <a:r>
              <a:rPr lang="tr-TR" sz="22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sz="2200" dirty="0" smtClean="0">
                <a:solidFill>
                  <a:srgbClr val="00CCFF"/>
                </a:solidFill>
                <a:cs typeface="Courier New" pitchFamily="49" charset="0"/>
              </a:rPr>
              <a:t>çalışılan veya bakımı </a:t>
            </a:r>
            <a:r>
              <a:rPr lang="tr-TR" sz="2200" dirty="0" smtClean="0">
                <a:cs typeface="Courier New" pitchFamily="49" charset="0"/>
              </a:rPr>
              <a:t>yapılan</a:t>
            </a:r>
            <a:r>
              <a:rPr lang="tr-TR" sz="22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sz="2200" dirty="0" smtClean="0">
                <a:solidFill>
                  <a:srgbClr val="00CCFF"/>
                </a:solidFill>
                <a:cs typeface="Courier New" pitchFamily="49" charset="0"/>
              </a:rPr>
              <a:t>bölge ve operasyon noktaları </a:t>
            </a:r>
            <a:r>
              <a:rPr lang="tr-TR" sz="2200" dirty="0" smtClean="0">
                <a:cs typeface="Courier New" pitchFamily="49" charset="0"/>
              </a:rPr>
              <a:t>işleme uygun şekilde aydınlatılacaktır.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200" dirty="0" smtClean="0">
                <a:solidFill>
                  <a:schemeClr val="accent3">
                    <a:lumMod val="75000"/>
                  </a:schemeClr>
                </a:solidFill>
              </a:rPr>
              <a:t>İkaz </a:t>
            </a:r>
            <a:r>
              <a:rPr lang="tr-TR" sz="2200" dirty="0">
                <a:solidFill>
                  <a:schemeClr val="accent3">
                    <a:lumMod val="75000"/>
                  </a:schemeClr>
                </a:solidFill>
              </a:rPr>
              <a:t>donanımı: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/>
              <a:t>İş ekipmanına ait </a:t>
            </a:r>
            <a:r>
              <a:rPr lang="tr-TR" sz="2200" dirty="0">
                <a:solidFill>
                  <a:srgbClr val="00CCFF"/>
                </a:solidFill>
              </a:rPr>
              <a:t>ikaz donanımları kolay algılanır  ve anlaşılır</a:t>
            </a:r>
            <a:r>
              <a:rPr lang="tr-TR" sz="2200" dirty="0"/>
              <a:t> olacaktır.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200" dirty="0" smtClean="0">
                <a:solidFill>
                  <a:srgbClr val="FF0000"/>
                </a:solidFill>
              </a:rPr>
              <a:t>  </a:t>
            </a:r>
            <a:r>
              <a:rPr lang="tr-TR" sz="2200" dirty="0">
                <a:solidFill>
                  <a:srgbClr val="FF0000"/>
                </a:solidFill>
              </a:rPr>
              <a:t>Kullanım: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/>
              <a:t>İş ekipmanı sadece </a:t>
            </a:r>
            <a:r>
              <a:rPr lang="tr-TR" sz="2200" dirty="0">
                <a:solidFill>
                  <a:srgbClr val="00CCFF"/>
                </a:solidFill>
              </a:rPr>
              <a:t>tasarım ve imalat amacına  uygun işlerde </a:t>
            </a:r>
            <a:r>
              <a:rPr lang="tr-TR" sz="2200" dirty="0"/>
              <a:t>ve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>
                <a:solidFill>
                  <a:srgbClr val="00CCFF"/>
                </a:solidFill>
              </a:rPr>
              <a:t>şartlarda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/>
              <a:t>kullanılacaktır</a:t>
            </a:r>
            <a:r>
              <a:rPr lang="tr-TR" sz="2200" dirty="0">
                <a:solidFill>
                  <a:srgbClr val="FFFF00"/>
                </a:solidFill>
              </a:rPr>
              <a:t>.</a:t>
            </a:r>
          </a:p>
          <a:p>
            <a:pPr marL="324000" lvl="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>
                <a:cs typeface="Courier New" pitchFamily="49" charset="0"/>
              </a:rPr>
              <a:t>Uygun giyim ve </a:t>
            </a:r>
            <a:r>
              <a:rPr lang="tr-TR" sz="2200" dirty="0" err="1">
                <a:cs typeface="Courier New" pitchFamily="49" charset="0"/>
              </a:rPr>
              <a:t>teçhizatlarla</a:t>
            </a:r>
            <a:r>
              <a:rPr lang="tr-TR" sz="2200" dirty="0">
                <a:cs typeface="Courier New" pitchFamily="49" charset="0"/>
              </a:rPr>
              <a:t> çalışılmalıdır.</a:t>
            </a:r>
          </a:p>
          <a:p>
            <a:pPr marL="324000" lvl="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>
                <a:cs typeface="Courier New" pitchFamily="49" charset="0"/>
              </a:rPr>
              <a:t>Yetkili ve eğitimli kişiler tarafından kullanılmalıdır.</a:t>
            </a:r>
          </a:p>
          <a:p>
            <a:pPr marL="324000" lvl="0" indent="-324000" eaLnBrk="0" hangingPunct="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200" dirty="0" smtClean="0"/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endParaRPr lang="tr-TR" sz="2200" dirty="0" smtClean="0"/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2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endParaRPr lang="tr-TR" sz="2200" dirty="0" smtClean="0"/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200" dirty="0" smtClean="0">
                <a:solidFill>
                  <a:srgbClr val="FFFF00"/>
                </a:solidFill>
              </a:rPr>
              <a:t> </a:t>
            </a:r>
            <a:r>
              <a:rPr lang="tr-TR" sz="2200" dirty="0" smtClean="0"/>
              <a:t/>
            </a:r>
            <a:br>
              <a:rPr lang="tr-TR" sz="2200" dirty="0" smtClean="0"/>
            </a:br>
            <a:endParaRPr lang="tr-TR" sz="2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216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251520" y="2204864"/>
            <a:ext cx="8784976" cy="3024336"/>
          </a:xfrm>
          <a:effectLst/>
        </p:spPr>
        <p:txBody>
          <a:bodyPr>
            <a:normAutofit/>
          </a:bodyPr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FF00"/>
                </a:solidFill>
              </a:rPr>
              <a:t>   </a:t>
            </a:r>
            <a:r>
              <a:rPr lang="tr-TR" sz="2800" dirty="0" smtClean="0">
                <a:solidFill>
                  <a:srgbClr val="C00000"/>
                </a:solidFill>
              </a:rPr>
              <a:t>İşçi sağlığı ve iş güvenliği işaretleri: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ekipmanlarında, işçilerin güvenliğinin   sağlanmasına esas olan </a:t>
            </a:r>
            <a:r>
              <a:rPr lang="tr-TR" sz="2800" dirty="0" smtClean="0">
                <a:solidFill>
                  <a:srgbClr val="00CCFF"/>
                </a:solidFill>
              </a:rPr>
              <a:t>ikaz ve işaretler </a:t>
            </a:r>
            <a:r>
              <a:rPr lang="tr-TR" sz="2800" dirty="0" smtClean="0"/>
              <a:t>olacaktır.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Operatör ile görevli personeli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iş kazaları ve meslek hastalıklarına karşı </a:t>
            </a:r>
            <a:r>
              <a:rPr lang="tr-TR" sz="2800" dirty="0" smtClean="0">
                <a:cs typeface="Courier New" pitchFamily="49" charset="0"/>
              </a:rPr>
              <a:t>koruyucu özellikte olacaktır. </a:t>
            </a: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/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76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404664"/>
            <a:ext cx="8784976" cy="5616624"/>
          </a:xfrm>
          <a:effectLst/>
        </p:spPr>
        <p:txBody>
          <a:bodyPr/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C00000"/>
                </a:solidFill>
              </a:rPr>
              <a:t>   Bakım ve kayıt işleri: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Bakım işleri, </a:t>
            </a:r>
            <a:r>
              <a:rPr lang="tr-TR" sz="2800" dirty="0" smtClean="0">
                <a:solidFill>
                  <a:srgbClr val="FF33CC"/>
                </a:solidFill>
              </a:rPr>
              <a:t>ancak ekipman kapalı iken </a:t>
            </a:r>
            <a:r>
              <a:rPr lang="tr-TR" sz="2800" dirty="0" smtClean="0"/>
              <a:t>yapılabilecektir.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Mümkün olmadığı hallerde, gerekli önlemler   alınacak veya </a:t>
            </a:r>
            <a:r>
              <a:rPr lang="tr-TR" sz="2800" dirty="0" smtClean="0">
                <a:solidFill>
                  <a:srgbClr val="00CCFF"/>
                </a:solidFill>
              </a:rPr>
              <a:t>bakım işi tehlike bölgesi dışında  </a:t>
            </a:r>
            <a:r>
              <a:rPr lang="tr-TR" sz="2800" dirty="0" smtClean="0"/>
              <a:t>yapılacaktır</a:t>
            </a:r>
            <a:r>
              <a:rPr lang="tr-TR" sz="2800" dirty="0" smtClean="0">
                <a:solidFill>
                  <a:srgbClr val="FFFF00"/>
                </a:solidFill>
              </a:rPr>
              <a:t>.</a:t>
            </a:r>
          </a:p>
          <a:p>
            <a:pPr marL="324000" lvl="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Makina ve tezgâhlar </a:t>
            </a:r>
            <a:r>
              <a:rPr lang="tr-TR" sz="2800" dirty="0" smtClean="0">
                <a:solidFill>
                  <a:srgbClr val="FF33CC"/>
                </a:solidFill>
                <a:cs typeface="Courier New" pitchFamily="49" charset="0"/>
              </a:rPr>
              <a:t>çalışırken yağlanmamalı,   gerekirse uzun uçlu yağdanlık </a:t>
            </a:r>
            <a:r>
              <a:rPr lang="tr-TR" sz="2800" dirty="0" smtClean="0">
                <a:cs typeface="Courier New" pitchFamily="49" charset="0"/>
              </a:rPr>
              <a:t>kullanılmalıdır. </a:t>
            </a: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Bakım defteri bulunan ekipmanlarında</a:t>
            </a: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>
                <a:solidFill>
                  <a:srgbClr val="00CCFF"/>
                </a:solidFill>
              </a:rPr>
              <a:t>bakımla ilgili işlemler günü gününe deftere</a:t>
            </a: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/>
              <a:t>işlenmelidir.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5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750303"/>
            <a:ext cx="8712968" cy="5357395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</a:t>
            </a:r>
            <a:r>
              <a:rPr lang="tr-TR" sz="2800" dirty="0" smtClean="0">
                <a:solidFill>
                  <a:srgbClr val="C00000"/>
                </a:solidFill>
              </a:rPr>
              <a:t>Enerji ve kontrol sistemi: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ekipmanlarının </a:t>
            </a:r>
            <a:r>
              <a:rPr lang="tr-TR" sz="2800" dirty="0" smtClean="0">
                <a:solidFill>
                  <a:srgbClr val="00CCFF"/>
                </a:solidFill>
              </a:rPr>
              <a:t>enerji kesici araç ve gereçleri</a:t>
            </a:r>
            <a:r>
              <a:rPr lang="tr-TR" sz="2800" dirty="0" smtClean="0"/>
              <a:t> kolayca</a:t>
            </a:r>
            <a:r>
              <a:rPr lang="tr-TR" sz="2800" dirty="0" smtClean="0">
                <a:solidFill>
                  <a:srgbClr val="FFFF00"/>
                </a:solidFill>
              </a:rPr>
              <a:t> </a:t>
            </a:r>
            <a:r>
              <a:rPr lang="tr-TR" sz="2800" dirty="0" smtClean="0">
                <a:solidFill>
                  <a:srgbClr val="00CCFF"/>
                </a:solidFill>
              </a:rPr>
              <a:t>görülebilir ve tanınabilir </a:t>
            </a:r>
            <a:r>
              <a:rPr lang="tr-TR" sz="2800" dirty="0" smtClean="0"/>
              <a:t>olacaktır.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Enerji kaynaklarına </a:t>
            </a:r>
            <a:r>
              <a:rPr lang="tr-TR" sz="2800" dirty="0" smtClean="0">
                <a:solidFill>
                  <a:srgbClr val="FF33CC"/>
                </a:solidFill>
              </a:rPr>
              <a:t>yeniden  bağlanması </a:t>
            </a:r>
            <a:r>
              <a:rPr lang="tr-TR" sz="2800" dirty="0" smtClean="0"/>
              <a:t>işçiler için tehlike oluşturmayacaktır.</a:t>
            </a: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Çalıştırma düğmesi </a:t>
            </a:r>
            <a:r>
              <a:rPr lang="tr-TR" sz="2800" dirty="0" smtClean="0">
                <a:solidFill>
                  <a:srgbClr val="00FF00"/>
                </a:solidFill>
                <a:cs typeface="Courier New" pitchFamily="49" charset="0"/>
              </a:rPr>
              <a:t>yeşil</a:t>
            </a:r>
            <a:r>
              <a:rPr lang="tr-TR" sz="2800" dirty="0" smtClean="0">
                <a:cs typeface="Courier New" pitchFamily="49" charset="0"/>
              </a:rPr>
              <a:t> durdurma düğmesi </a:t>
            </a:r>
            <a:r>
              <a:rPr lang="tr-TR" sz="2800" dirty="0" smtClean="0">
                <a:solidFill>
                  <a:srgbClr val="FF0000"/>
                </a:solidFill>
                <a:cs typeface="Courier New" pitchFamily="49" charset="0"/>
              </a:rPr>
              <a:t>kırmızı </a:t>
            </a:r>
            <a:r>
              <a:rPr lang="tr-TR" sz="2800" dirty="0" smtClean="0">
                <a:cs typeface="Courier New" pitchFamily="49" charset="0"/>
              </a:rPr>
              <a:t>renkte olmalıdır.</a:t>
            </a:r>
          </a:p>
          <a:p>
            <a:pPr marL="32400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Bir işçinin tüm sistemi yönetiminde,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1 den fazla   durdurma 1 adet çalıştırma </a:t>
            </a:r>
            <a:r>
              <a:rPr lang="tr-TR" sz="2800" dirty="0" smtClean="0">
                <a:cs typeface="Courier New" pitchFamily="49" charset="0"/>
              </a:rPr>
              <a:t>düğmesi olmalıdır.</a:t>
            </a: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3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179512" y="318254"/>
            <a:ext cx="871296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C00000"/>
                </a:solidFill>
              </a:rPr>
              <a:t>   Enerji ve kontrol sistemi:</a:t>
            </a:r>
            <a:endParaRPr lang="tr-TR" sz="2800" dirty="0" smtClean="0">
              <a:solidFill>
                <a:srgbClr val="C00000"/>
              </a:solidFill>
              <a:cs typeface="Courier New" pitchFamily="49" charset="0"/>
            </a:endParaRP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Birden fazla işçi aynı makinada çalışıyorsa,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her işçi için çalıştırma ve durdurma düğmesi</a:t>
            </a:r>
            <a:r>
              <a:rPr lang="tr-TR" sz="2800" dirty="0" smtClean="0">
                <a:cs typeface="Courier New" pitchFamily="49" charset="0"/>
              </a:rPr>
              <a:t> olacak,</a:t>
            </a: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>
                <a:cs typeface="Courier New" pitchFamily="49" charset="0"/>
              </a:rPr>
              <a:t>Tüm çalıştırma düğmelerine basmadan sistem   çalışmayacak, </a:t>
            </a:r>
            <a:r>
              <a:rPr lang="tr-TR" sz="2800" dirty="0" smtClean="0">
                <a:solidFill>
                  <a:srgbClr val="00CCFF"/>
                </a:solidFill>
                <a:cs typeface="Courier New" pitchFamily="49" charset="0"/>
              </a:rPr>
              <a:t>ancak her durdurma düğmesi  sistemi durduracak</a:t>
            </a:r>
            <a:r>
              <a:rPr lang="tr-TR" sz="2800" dirty="0" smtClean="0">
                <a:solidFill>
                  <a:srgbClr val="FFFF00"/>
                </a:solidFill>
                <a:cs typeface="Courier New" pitchFamily="49" charset="0"/>
              </a:rPr>
              <a:t> </a:t>
            </a:r>
            <a:r>
              <a:rPr lang="tr-TR" sz="2800" dirty="0" smtClean="0">
                <a:cs typeface="Courier New" pitchFamily="49" charset="0"/>
              </a:rPr>
              <a:t>şekilde olmalıdır.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C00000"/>
                </a:solidFill>
              </a:rPr>
              <a:t> 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C00000"/>
                </a:solidFill>
              </a:rPr>
              <a:t> Güç kaynağı arızası: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Makinaları besleyen güç kaynağındaki </a:t>
            </a:r>
            <a:r>
              <a:rPr lang="tr-TR" sz="2800" dirty="0" smtClean="0">
                <a:solidFill>
                  <a:srgbClr val="00CCFF"/>
                </a:solidFill>
              </a:rPr>
              <a:t>kesinti veya kesintiden sonra enerjinin yeniden</a:t>
            </a:r>
            <a:r>
              <a:rPr lang="tr-TR" sz="2800" dirty="0" smtClean="0"/>
              <a:t> gelmesi ya da </a:t>
            </a:r>
            <a:r>
              <a:rPr lang="tr-TR" sz="2800" dirty="0" smtClean="0">
                <a:solidFill>
                  <a:srgbClr val="FF33CC"/>
                </a:solidFill>
              </a:rPr>
              <a:t>beslemedeki dalgalanmalar </a:t>
            </a:r>
            <a:r>
              <a:rPr lang="tr-TR" sz="2800" dirty="0" smtClean="0"/>
              <a:t>tehlikeli bir duruma yol açmamalıdır.</a:t>
            </a: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  <a:p>
            <a:pPr marL="324000" lvl="0" indent="-324000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42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404664"/>
            <a:ext cx="8712968" cy="5616624"/>
          </a:xfrm>
          <a:effectLst/>
        </p:spPr>
        <p:txBody>
          <a:bodyPr>
            <a:normAutofit/>
          </a:bodyPr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</a:rPr>
              <a:t>   </a:t>
            </a:r>
            <a:r>
              <a:rPr lang="tr-TR" sz="2800" dirty="0" smtClean="0">
                <a:solidFill>
                  <a:srgbClr val="C00000"/>
                </a:solidFill>
              </a:rPr>
              <a:t>Elektrik beslemesi: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Makinanın bir elektrik beslemesine sahip olduğu durumda, makina </a:t>
            </a:r>
            <a:r>
              <a:rPr lang="tr-TR" sz="2800" dirty="0" smtClean="0">
                <a:solidFill>
                  <a:srgbClr val="00CCFF"/>
                </a:solidFill>
              </a:rPr>
              <a:t>elektrikten kaynaklanan bütün tehlikeler önlenecek veya önlenebilecek </a:t>
            </a:r>
            <a:r>
              <a:rPr lang="tr-TR" sz="2800" dirty="0" smtClean="0"/>
              <a:t>şekilde tasarlanmalı, imal edilmeli ve teçhiz edilmelidir.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FFFF00"/>
                </a:solidFill>
              </a:rPr>
              <a:t>   </a:t>
            </a:r>
            <a:r>
              <a:rPr lang="tr-TR" sz="2800" dirty="0" smtClean="0">
                <a:solidFill>
                  <a:srgbClr val="C00000"/>
                </a:solidFill>
              </a:rPr>
              <a:t>Statik elektrik: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Makinalar potansiyel olarak tehlike taşıyan </a:t>
            </a:r>
            <a:r>
              <a:rPr lang="tr-TR" sz="2800" dirty="0" smtClean="0">
                <a:solidFill>
                  <a:srgbClr val="FF33CC"/>
                </a:solidFill>
              </a:rPr>
              <a:t>elektrostatik yüklerin birikimini önleyecek ya da sınırlayacak şekilde tasarlanmalı </a:t>
            </a:r>
            <a:r>
              <a:rPr lang="tr-TR" sz="2800" dirty="0" smtClean="0"/>
              <a:t>ve imal edilmeli veya </a:t>
            </a:r>
            <a:r>
              <a:rPr lang="tr-TR" sz="2800" dirty="0" smtClean="0">
                <a:solidFill>
                  <a:srgbClr val="00CCFF"/>
                </a:solidFill>
              </a:rPr>
              <a:t>bir boşaltma sistemi </a:t>
            </a:r>
            <a:r>
              <a:rPr lang="tr-TR" sz="2800" dirty="0" smtClean="0"/>
              <a:t>ile teçhiz edilmelidir.</a:t>
            </a:r>
          </a:p>
          <a:p>
            <a:pPr marL="324000" lvl="0" indent="-324000">
              <a:spcAft>
                <a:spcPts val="600"/>
              </a:spcAft>
              <a:buClr>
                <a:schemeClr val="tx1"/>
              </a:buClr>
              <a:buNone/>
            </a:pPr>
            <a:endParaRPr lang="tr-TR" sz="2800" dirty="0" smtClean="0">
              <a:solidFill>
                <a:srgbClr val="FFFF00"/>
              </a:solidFill>
              <a:cs typeface="Courier New" pitchFamily="49" charset="0"/>
            </a:endParaRP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2800" dirty="0" smtClean="0">
              <a:solidFill>
                <a:srgbClr val="FFFF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4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1095941"/>
            <a:ext cx="8712968" cy="5098166"/>
          </a:xfrm>
          <a:effectLst/>
        </p:spPr>
        <p:txBody>
          <a:bodyPr/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FF00"/>
                </a:solidFill>
              </a:rPr>
              <a:t>   </a:t>
            </a:r>
            <a:r>
              <a:rPr lang="tr-TR" sz="2800" dirty="0" smtClean="0">
                <a:solidFill>
                  <a:srgbClr val="C00000"/>
                </a:solidFill>
              </a:rPr>
              <a:t>İşçi çalışma noktaları: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ekipmanlarında işçilerin üretim, bakım ve ayar   işlemleri yapacakları yerlere </a:t>
            </a:r>
            <a:r>
              <a:rPr lang="tr-TR" sz="2800" dirty="0" smtClean="0">
                <a:solidFill>
                  <a:srgbClr val="FFC000"/>
                </a:solidFill>
              </a:rPr>
              <a:t>güvenli bir şekilde   ulaşarak çalışabilmeleri </a:t>
            </a:r>
            <a:r>
              <a:rPr lang="tr-TR" sz="2800" dirty="0" smtClean="0"/>
              <a:t>için en uygun şartlar sağlanacaktır.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 </a:t>
            </a:r>
            <a:r>
              <a:rPr lang="tr-TR" sz="2800" dirty="0" smtClean="0">
                <a:solidFill>
                  <a:srgbClr val="C00000"/>
                </a:solidFill>
              </a:rPr>
              <a:t>İşçilerin korunması: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İş ekipmanları </a:t>
            </a:r>
            <a:r>
              <a:rPr lang="tr-TR" sz="2800" dirty="0" smtClean="0">
                <a:solidFill>
                  <a:srgbClr val="00CCFF"/>
                </a:solidFill>
              </a:rPr>
              <a:t>aşırı ısınma, yanma, patlama veya gaz, toz, sıvı, buhar </a:t>
            </a:r>
            <a:r>
              <a:rPr lang="tr-TR" sz="2800" dirty="0" smtClean="0"/>
              <a:t>ve diğer maddelerin </a:t>
            </a:r>
            <a:r>
              <a:rPr lang="tr-TR" sz="2800" dirty="0" smtClean="0">
                <a:solidFill>
                  <a:srgbClr val="00B050"/>
                </a:solidFill>
              </a:rPr>
              <a:t>yayılması riskine karşı işçileri koruyacak </a:t>
            </a:r>
            <a:r>
              <a:rPr lang="tr-TR" sz="2800" dirty="0" smtClean="0"/>
              <a:t>şekilde  olmalıdır.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18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923122"/>
            <a:ext cx="8712968" cy="5098166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</a:t>
            </a:r>
            <a:r>
              <a:rPr lang="tr-TR" sz="2800" dirty="0" smtClean="0">
                <a:solidFill>
                  <a:srgbClr val="C00000"/>
                </a:solidFill>
              </a:rPr>
              <a:t>Patlamadan korunma: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Bütün iş ekipmanı, ekipmanın veya ekipmanda üretilen, kullanılan veya depolanan maddelerin </a:t>
            </a:r>
            <a:r>
              <a:rPr lang="tr-TR" sz="2800" dirty="0" smtClean="0">
                <a:solidFill>
                  <a:srgbClr val="FFC000"/>
                </a:solidFill>
              </a:rPr>
              <a:t>patlama riskini </a:t>
            </a:r>
            <a:r>
              <a:rPr lang="tr-TR" sz="2800" dirty="0" smtClean="0"/>
              <a:t>önleyecek özellikte olacaktır.   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FF00"/>
                </a:solidFill>
              </a:rPr>
              <a:t>  </a:t>
            </a:r>
            <a:r>
              <a:rPr lang="tr-TR" sz="2800" dirty="0" smtClean="0">
                <a:solidFill>
                  <a:srgbClr val="C00000"/>
                </a:solidFill>
              </a:rPr>
              <a:t>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>
                <a:solidFill>
                  <a:srgbClr val="C00000"/>
                </a:solidFill>
              </a:rPr>
              <a:t> </a:t>
            </a:r>
            <a:r>
              <a:rPr lang="tr-TR" sz="2800" dirty="0" smtClean="0">
                <a:solidFill>
                  <a:srgbClr val="C00000"/>
                </a:solidFill>
              </a:rPr>
              <a:t>   Elektrikle temas 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Bütün iş ekipmanı, işçilerin doğrudan veya dolaylı olarak </a:t>
            </a:r>
            <a:r>
              <a:rPr lang="tr-TR" sz="2800" dirty="0" smtClean="0">
                <a:solidFill>
                  <a:srgbClr val="0070C0"/>
                </a:solidFill>
              </a:rPr>
              <a:t>elektrikle temas riskinden </a:t>
            </a:r>
            <a:r>
              <a:rPr lang="tr-TR" sz="2800" dirty="0" smtClean="0"/>
              <a:t>korunmasına uygun olacaktır.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231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251520" y="419066"/>
            <a:ext cx="8712968" cy="5962262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</a:t>
            </a:r>
            <a:r>
              <a:rPr lang="tr-TR" sz="2800" dirty="0" smtClean="0">
                <a:solidFill>
                  <a:srgbClr val="C00000"/>
                </a:solidFill>
              </a:rPr>
              <a:t>Yangın: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Makinalar, kullandığı veya ürettiği gaz, akışkan, toz, buhar gibi bir maddenin neden olabileceği herhangi bir </a:t>
            </a:r>
            <a:r>
              <a:rPr lang="tr-TR" sz="2800" dirty="0" smtClean="0">
                <a:solidFill>
                  <a:srgbClr val="0070C0"/>
                </a:solidFill>
              </a:rPr>
              <a:t>yangın ya da aşırı ısınma riskine </a:t>
            </a:r>
            <a:r>
              <a:rPr lang="tr-TR" sz="2800" dirty="0" smtClean="0"/>
              <a:t>engel olacak şekilde tasarımlanmalı ve imal edilmelidir.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>
                <a:solidFill>
                  <a:srgbClr val="00FF00"/>
                </a:solidFill>
              </a:rPr>
              <a:t> </a:t>
            </a:r>
            <a:r>
              <a:rPr lang="tr-TR" sz="2800" dirty="0" smtClean="0">
                <a:solidFill>
                  <a:srgbClr val="00FF00"/>
                </a:solidFill>
              </a:rPr>
              <a:t>  </a:t>
            </a:r>
            <a:r>
              <a:rPr lang="tr-TR" sz="2800" dirty="0" smtClean="0">
                <a:solidFill>
                  <a:srgbClr val="C00000"/>
                </a:solidFill>
              </a:rPr>
              <a:t>Gürültü ve titreşim: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Makinalar, havada yayılan gürültü emisyonunun neden olacağı riskleri en düşük seviyeye indirecek veya gürültü ve titreşimi özellikle kaynağında azaltacak şekilde tasarlanmalı ve imal edilmelidir.</a:t>
            </a:r>
            <a:endParaRPr lang="tr-TR" sz="2800" dirty="0" smtClean="0">
              <a:solidFill>
                <a:srgbClr val="00FF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41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r-TR" sz="2800" b="1" dirty="0" smtClean="0">
                <a:solidFill>
                  <a:srgbClr val="FFFF00"/>
                </a:solidFill>
              </a:rPr>
              <a:t/>
            </a:r>
            <a:br>
              <a:rPr lang="tr-TR" sz="2800" b="1" dirty="0" smtClean="0">
                <a:solidFill>
                  <a:srgbClr val="FFFF00"/>
                </a:solidFill>
              </a:rPr>
            </a:b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1095941"/>
            <a:ext cx="8352928" cy="4363685"/>
          </a:xfrm>
          <a:effectLst/>
        </p:spPr>
        <p:txBody>
          <a:bodyPr>
            <a:noAutofit/>
          </a:bodyPr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/>
              <a:t>AB müktesebatı iş ekipmanlarında güvenliği iş  ekipmanlarının </a:t>
            </a:r>
            <a:r>
              <a:rPr lang="tr-TR" dirty="0" smtClean="0">
                <a:solidFill>
                  <a:srgbClr val="00CCFF"/>
                </a:solidFill>
              </a:rPr>
              <a:t>imalatında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00CCFF"/>
                </a:solidFill>
              </a:rPr>
              <a:t>ve  kullanımında   güvenlik </a:t>
            </a:r>
            <a:r>
              <a:rPr lang="tr-TR" dirty="0" smtClean="0"/>
              <a:t>olarak 2 aşamada ele almaktadır.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 konudaki AB müktesebatının </a:t>
            </a:r>
            <a:r>
              <a:rPr lang="tr-TR" dirty="0" smtClean="0">
                <a:solidFill>
                  <a:srgbClr val="00B0F0"/>
                </a:solidFill>
              </a:rPr>
              <a:t>temel politikası</a:t>
            </a:r>
            <a:r>
              <a:rPr lang="tr-TR" dirty="0" smtClean="0">
                <a:solidFill>
                  <a:srgbClr val="FFFF00"/>
                </a:solidFill>
              </a:rPr>
              <a:t>   </a:t>
            </a:r>
            <a:r>
              <a:rPr lang="tr-TR" dirty="0" smtClean="0">
                <a:solidFill>
                  <a:srgbClr val="00B050"/>
                </a:solidFill>
              </a:rPr>
              <a:t>“AB bünyesinde </a:t>
            </a:r>
            <a:r>
              <a:rPr lang="tr-TR" dirty="0" smtClean="0"/>
              <a:t>üretilen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ya da AB sınırlarına </a:t>
            </a:r>
            <a:r>
              <a:rPr lang="tr-TR" dirty="0" smtClean="0"/>
              <a:t>giren</a:t>
            </a:r>
            <a:r>
              <a:rPr lang="tr-TR" dirty="0" smtClean="0">
                <a:solidFill>
                  <a:srgbClr val="FFFF0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</a:rPr>
              <a:t>ürünlerin </a:t>
            </a:r>
            <a:r>
              <a:rPr lang="tr-TR" dirty="0" smtClean="0"/>
              <a:t>insan, bitki, hayvan ve çevreye zararlı olmamasını sağlamak” </a:t>
            </a:r>
            <a:r>
              <a:rPr lang="tr-TR" dirty="0" smtClean="0">
                <a:solidFill>
                  <a:srgbClr val="00B050"/>
                </a:solidFill>
              </a:rPr>
              <a:t>şeklindedir.</a:t>
            </a:r>
            <a:r>
              <a:rPr lang="tr-TR" dirty="0" smtClean="0">
                <a:solidFill>
                  <a:srgbClr val="FFFF00"/>
                </a:solidFill>
              </a:rPr>
              <a:t>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/>
              <a:t>Avrupa Birliği Standartlar Teşkilatı </a:t>
            </a:r>
            <a:r>
              <a:rPr lang="tr-TR" dirty="0" err="1">
                <a:solidFill>
                  <a:srgbClr val="00CCFF"/>
                </a:solidFill>
              </a:rPr>
              <a:t>Europa</a:t>
            </a:r>
            <a:r>
              <a:rPr lang="tr-TR" dirty="0">
                <a:solidFill>
                  <a:srgbClr val="00CCFF"/>
                </a:solidFill>
              </a:rPr>
              <a:t> Norm (EN) </a:t>
            </a:r>
            <a:r>
              <a:rPr lang="tr-TR" dirty="0"/>
              <a:t>adı altında çok sayıda standart yayınlamıştır. 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>
                <a:solidFill>
                  <a:srgbClr val="002060"/>
                </a:solidFill>
              </a:rPr>
              <a:t>Bu alanda da  </a:t>
            </a:r>
            <a:r>
              <a:rPr lang="tr-TR" dirty="0">
                <a:solidFill>
                  <a:srgbClr val="00CCFF"/>
                </a:solidFill>
              </a:rPr>
              <a:t>89/392 EEC sayılı Makina Emniyeti Direktifi düzenlenmiş</a:t>
            </a:r>
            <a:r>
              <a:rPr lang="tr-TR" dirty="0">
                <a:solidFill>
                  <a:srgbClr val="002060"/>
                </a:solidFill>
              </a:rPr>
              <a:t>, uyumluluk gereği bu direktif üzerine Sanayi ve Ticaret Bakanlığınca </a:t>
            </a:r>
            <a:r>
              <a:rPr lang="tr-TR" dirty="0">
                <a:solidFill>
                  <a:srgbClr val="00CCFF"/>
                </a:solidFill>
              </a:rPr>
              <a:t>Makina Emniyeti Yönetmeliği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>
                <a:solidFill>
                  <a:srgbClr val="002060"/>
                </a:solidFill>
              </a:rPr>
              <a:t>yürürlüğe geçirilmiştir.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endParaRPr lang="tr-TR" dirty="0" smtClean="0">
              <a:solidFill>
                <a:srgbClr val="FFFF00"/>
              </a:solidFill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323529" y="260649"/>
            <a:ext cx="8352928" cy="504056"/>
          </a:xfrm>
          <a:prstGeom prst="rect">
            <a:avLst/>
          </a:prstGeom>
          <a:effectLst>
            <a:outerShdw blurRad="50800" dist="38100" dir="2700000" algn="tl" rotWithShape="0">
              <a:prstClr val="black"/>
            </a:outerShdw>
          </a:effectLst>
        </p:spPr>
        <p:txBody>
          <a:bodyPr wrap="square" lIns="81043" tIns="40522" rIns="81043" bIns="40522">
            <a:noAutofit/>
          </a:bodyPr>
          <a:lstStyle/>
          <a:p>
            <a:pPr algn="ctr"/>
            <a:r>
              <a:rPr lang="tr-TR" sz="2800" kern="0" dirty="0" smtClean="0">
                <a:solidFill>
                  <a:srgbClr val="002060"/>
                </a:solidFill>
                <a:ea typeface="+mj-ea"/>
                <a:cs typeface="+mj-cs"/>
              </a:rPr>
              <a:t>İŞ EKİPMANLARINDA GÜVENLİK</a:t>
            </a:r>
            <a:endParaRPr lang="tr-TR" sz="2800" dirty="0">
              <a:solidFill>
                <a:srgbClr val="002060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16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251520" y="231845"/>
            <a:ext cx="8712968" cy="5789443"/>
          </a:xfrm>
          <a:effectLst/>
        </p:spPr>
        <p:txBody>
          <a:bodyPr/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>
                <a:solidFill>
                  <a:srgbClr val="00FF00"/>
                </a:solidFill>
              </a:rPr>
              <a:t>   </a:t>
            </a:r>
            <a:r>
              <a:rPr lang="tr-TR" sz="2800" dirty="0" smtClean="0">
                <a:solidFill>
                  <a:srgbClr val="C00000"/>
                </a:solidFill>
              </a:rPr>
              <a:t>Işıma (radyasyon):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Makinalardan kaynaklanan istenmeyen ışıma emisyonları ortadan kaldırılmalı veya kişiler üzerinde olumsuz bir etki oluşturmayacak düzeylere düşürülmelidir.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/>
              <a:t> </a:t>
            </a:r>
            <a:r>
              <a:rPr lang="tr-TR" sz="2800" dirty="0" smtClean="0"/>
              <a:t>   </a:t>
            </a:r>
            <a:r>
              <a:rPr lang="tr-TR" sz="2800" dirty="0" smtClean="0">
                <a:solidFill>
                  <a:srgbClr val="C00000"/>
                </a:solidFill>
              </a:rPr>
              <a:t>Lazer ışıması (radyasyonu):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Lazer teçhizatının kullanıldığı durumlarda, makinaların üzerindeki lazer teçhizatı herhangi bir şekilde istenmeyen ışımayı önleyecek şekilde tasarımlanmalı ve imal edilmelidir.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77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404664"/>
            <a:ext cx="8784976" cy="6048672"/>
          </a:xfrm>
          <a:effectLst/>
        </p:spPr>
        <p:txBody>
          <a:bodyPr/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</a:t>
            </a:r>
            <a:r>
              <a:rPr lang="tr-TR" sz="2800" dirty="0" smtClean="0">
                <a:solidFill>
                  <a:srgbClr val="00B050"/>
                </a:solidFill>
              </a:rPr>
              <a:t>Tehlikeli malzeme ve madde emisyonları: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Makinalar, ürettikleri tehlikeli malzemelerin ve maddelerin soluma, yutma, deriyle, gözle ve mukoza tabakasıyla temasına ve deriye nüfuz etme risklerine engel olunacak şekilde tasarımlanmalı ve imal edilmelidir.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</a:t>
            </a:r>
            <a:r>
              <a:rPr lang="tr-TR" sz="2800" dirty="0" smtClean="0">
                <a:solidFill>
                  <a:srgbClr val="00B050"/>
                </a:solidFill>
              </a:rPr>
              <a:t>Makinada mahsur kalma riski: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Makinalar, kişilerin içerisinde mahsur kalmasını önleyecek, bu mümkün değilse, yardım çağırabileceği vasıtalara sahip olacak şekilde tasarımlanmalı, imal edilmeli veya teçhiz edilmelidir.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251520" y="231845"/>
            <a:ext cx="8712968" cy="6135082"/>
          </a:xfrm>
          <a:effectLst/>
        </p:spPr>
        <p:txBody>
          <a:bodyPr/>
          <a:lstStyle/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</a:t>
            </a:r>
            <a:r>
              <a:rPr lang="tr-TR" sz="2800" dirty="0" smtClean="0">
                <a:solidFill>
                  <a:srgbClr val="00B050"/>
                </a:solidFill>
              </a:rPr>
              <a:t>Kayma, sendeleme veya düşme riski: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Kişilerin üzerinde durup hareket etmesi gereken makinaların parçaları insanların bu parçalar üzerine veya üzerinden kaymasını, sendelemesini veya düşmesini önleyecek şekilde tasarlanmalı ve imal edilmelidir.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800" dirty="0" smtClean="0"/>
              <a:t>   </a:t>
            </a:r>
            <a:r>
              <a:rPr lang="tr-TR" sz="2800" dirty="0" smtClean="0">
                <a:solidFill>
                  <a:srgbClr val="00B050"/>
                </a:solidFill>
              </a:rPr>
              <a:t>Yıldırım:</a:t>
            </a:r>
          </a:p>
          <a:p>
            <a:pPr marL="324000" indent="-32400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800" dirty="0" smtClean="0"/>
              <a:t>Kullanılırken yıldırım etkisine karşı koruma ihtiyacı olan makinalara meydana gelen elektrik yükünün toprağa iletimini sağlayabilecek bir iletim sistemi takılmalıdır.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523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251520" y="260648"/>
            <a:ext cx="8568952" cy="3456384"/>
          </a:xfrm>
          <a:effectLst/>
        </p:spPr>
        <p:txBody>
          <a:bodyPr>
            <a:noAutofit/>
          </a:bodyPr>
          <a:lstStyle/>
          <a:p>
            <a:pPr marL="324000" indent="-324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 smtClean="0">
                <a:solidFill>
                  <a:srgbClr val="00CCFF"/>
                </a:solidFill>
              </a:rPr>
              <a:t>Onaylı kuruluşlardan </a:t>
            </a:r>
            <a:r>
              <a:rPr lang="tr-TR" sz="2200" dirty="0" smtClean="0"/>
              <a:t>EN doğrultusunda onayın alındığını belirten </a:t>
            </a:r>
            <a:r>
              <a:rPr lang="tr-TR" sz="2200" dirty="0" smtClean="0">
                <a:solidFill>
                  <a:srgbClr val="00CCFF"/>
                </a:solidFill>
              </a:rPr>
              <a:t>bir damga, bir işaret </a:t>
            </a:r>
            <a:r>
              <a:rPr lang="tr-TR" sz="2200" dirty="0" smtClean="0"/>
              <a:t>ürünlere iliştirilmelidir.</a:t>
            </a:r>
          </a:p>
          <a:p>
            <a:pPr marL="324000" indent="-324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 smtClean="0">
                <a:solidFill>
                  <a:srgbClr val="002060"/>
                </a:solidFill>
              </a:rPr>
              <a:t>Bu uygunluk damgası </a:t>
            </a:r>
            <a:r>
              <a:rPr lang="tr-TR" sz="2200" dirty="0" smtClean="0"/>
              <a:t>“CE” işaretidir. </a:t>
            </a:r>
            <a:r>
              <a:rPr lang="tr-TR" sz="2200" dirty="0" smtClean="0">
                <a:solidFill>
                  <a:srgbClr val="002060"/>
                </a:solidFill>
              </a:rPr>
              <a:t>CE işareti, </a:t>
            </a:r>
            <a:r>
              <a:rPr lang="tr-TR" sz="2200" dirty="0" smtClean="0">
                <a:solidFill>
                  <a:srgbClr val="00B0F0"/>
                </a:solidFill>
              </a:rPr>
              <a:t>"Conformite Europeenne" </a:t>
            </a:r>
            <a:r>
              <a:rPr lang="tr-TR" sz="2200" dirty="0" smtClean="0">
                <a:solidFill>
                  <a:srgbClr val="002060"/>
                </a:solidFill>
              </a:rPr>
              <a:t>yani Avrupa'ya Uygunluk kelimelerinin baş harflerinden oluşmaktadır.</a:t>
            </a:r>
          </a:p>
          <a:p>
            <a:pPr marL="324000" indent="-324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200" dirty="0"/>
              <a:t> </a:t>
            </a:r>
            <a:r>
              <a:rPr lang="tr-TR" sz="2200" dirty="0">
                <a:solidFill>
                  <a:srgbClr val="C00000"/>
                </a:solidFill>
              </a:rPr>
              <a:t>CE işaretinin anlamı </a:t>
            </a:r>
          </a:p>
          <a:p>
            <a:pPr marL="324000" indent="-324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/>
              <a:t>CE İşareti, ürünün ilgili tüm standart, norm ve teknik düzenleme hükümlerine uygun olduğunu ifade eder. </a:t>
            </a:r>
          </a:p>
          <a:p>
            <a:pPr marL="324000" indent="-324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200" dirty="0">
                <a:solidFill>
                  <a:srgbClr val="002060"/>
                </a:solidFill>
              </a:rPr>
              <a:t>İnsan, can ve mal güvenliğine, bitki ve hayvan varlığına, çevreye zarar vermeyeceğini, </a:t>
            </a:r>
            <a:r>
              <a:rPr lang="tr-TR" sz="2200" dirty="0">
                <a:solidFill>
                  <a:srgbClr val="00CCFF"/>
                </a:solidFill>
              </a:rPr>
              <a:t>ürünün bu açılardan güvenli olduğunun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>
                <a:solidFill>
                  <a:srgbClr val="002060"/>
                </a:solidFill>
              </a:rPr>
              <a:t>bir işaretidir.</a:t>
            </a:r>
            <a:endParaRPr lang="tr-TR" sz="2200" dirty="0" smtClean="0">
              <a:solidFill>
                <a:srgbClr val="002060"/>
              </a:solidFill>
            </a:endParaRPr>
          </a:p>
        </p:txBody>
      </p:sp>
      <p:pic>
        <p:nvPicPr>
          <p:cNvPr id="7" name="6 Resim" descr="http://www.mevzuat.gov.tr/MevzuatMetin/yonetmelik/7.5.12907_dosyalar/image001.gif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4854758"/>
            <a:ext cx="3312368" cy="181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862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75664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 fontScale="90000"/>
          </a:bodyPr>
          <a:lstStyle/>
          <a:p>
            <a:r>
              <a:rPr lang="tr-TR" sz="2800" b="1" dirty="0" smtClean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tr-TR" sz="2800" b="1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tr-TR" sz="2800" b="1" dirty="0" smtClean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CE İŞARETİ TAŞIMASI GEREKEN ÜRÜNLER </a:t>
            </a:r>
            <a:endParaRPr lang="tr-T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179512" y="620688"/>
            <a:ext cx="8640960" cy="4234070"/>
          </a:xfrm>
          <a:effectLst/>
        </p:spPr>
        <p:txBody>
          <a:bodyPr>
            <a:noAutofit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 smtClean="0">
                <a:solidFill>
                  <a:srgbClr val="002060"/>
                </a:solidFill>
              </a:rPr>
              <a:t>Kişisel koruyucu donanımlar,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 smtClean="0">
                <a:solidFill>
                  <a:srgbClr val="002060"/>
                </a:solidFill>
              </a:rPr>
              <a:t>Otomatik olmayan tartı aletleri,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 smtClean="0">
                <a:solidFill>
                  <a:srgbClr val="002060"/>
                </a:solidFill>
              </a:rPr>
              <a:t>Vücuda yerleştirilebilir aktif tıbbi cihazlar,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 smtClean="0">
                <a:solidFill>
                  <a:srgbClr val="002060"/>
                </a:solidFill>
              </a:rPr>
              <a:t>Laboratuarlarda tanı koyma ile ilgili tıbbi cihazlar,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 smtClean="0">
                <a:solidFill>
                  <a:srgbClr val="002060"/>
                </a:solidFill>
              </a:rPr>
              <a:t>Potansiyel olarak patlayıcı ortamlarda kullanılan ekipmanlar,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 smtClean="0">
                <a:solidFill>
                  <a:srgbClr val="002060"/>
                </a:solidFill>
              </a:rPr>
              <a:t>Radyo ve telekomünikasyon terminal ekipmanları,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Sıcak su kazanlarının verimlilik gerekleri,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Ev tipi elektrikli buzdolapları, dondurucular ve bunların kombinasyonları için enerji verimlilik gerekleri direktifi,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Sivil kullanım için patlayıcılar,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Telekomünikasyon terminal cihazları ve uydu yer  istasyonları,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Basınçlı ekipmanlar ve basit basınçlı kaplar, </a:t>
            </a:r>
            <a:endParaRPr lang="tr-TR" sz="1600" dirty="0" smtClean="0">
              <a:solidFill>
                <a:srgbClr val="00206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Gezi amaçlı tekneler,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Alçak gerilim cihazları,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Oyuncaklar,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İnşaat malzemeleri,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Gaz yakan aletler,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Asansörler,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1600" dirty="0">
                <a:solidFill>
                  <a:srgbClr val="002060"/>
                </a:solidFill>
              </a:rPr>
              <a:t>Makinalar, koruyucu donanımlar,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1600" dirty="0">
              <a:solidFill>
                <a:srgbClr val="00206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1600" dirty="0" smtClean="0">
              <a:solidFill>
                <a:srgbClr val="002060"/>
              </a:solidFill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1600" dirty="0" smtClean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1600" dirty="0" smtClean="0">
              <a:solidFill>
                <a:srgbClr val="00B0F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endParaRPr lang="tr-TR" sz="160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160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tr-TR" sz="1600" dirty="0" smtClean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2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07714"/>
          </a:xfrm>
          <a:effectLst>
            <a:outerShdw blurRad="50800" dist="38100" dir="2700000" algn="tl" rotWithShape="0">
              <a:prstClr val="black"/>
            </a:outerShdw>
          </a:effectLst>
        </p:spPr>
        <p:txBody>
          <a:bodyPr>
            <a:normAutofit/>
          </a:bodyPr>
          <a:lstStyle/>
          <a:p>
            <a:r>
              <a:rPr lang="tr-TR" sz="2800" b="1" dirty="0" smtClean="0">
                <a:solidFill>
                  <a:srgbClr val="00B0F0"/>
                </a:solidFill>
              </a:rPr>
              <a:t>İŞ EKİPMANLARI İMALATÇILARININ SORUMLULUKLARI</a:t>
            </a:r>
            <a:endParaRPr lang="tr-TR" sz="2800" dirty="0">
              <a:solidFill>
                <a:srgbClr val="00B0F0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208912" cy="2808312"/>
          </a:xfrm>
          <a:effectLst/>
        </p:spPr>
        <p:txBody>
          <a:bodyPr>
            <a:normAutofit/>
          </a:bodyPr>
          <a:lstStyle/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tr-TR" sz="2000" dirty="0" smtClean="0">
                <a:solidFill>
                  <a:srgbClr val="00FF00"/>
                </a:solidFill>
              </a:rPr>
              <a:t>   </a:t>
            </a:r>
            <a:r>
              <a:rPr lang="tr-TR" sz="2000" dirty="0" smtClean="0">
                <a:solidFill>
                  <a:srgbClr val="FFC000"/>
                </a:solidFill>
              </a:rPr>
              <a:t>Makina Emniyeti Yönetmeliği kapsamında: 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</a:rPr>
              <a:t>Tasarımda güvenliğin sağlanması,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</a:rPr>
              <a:t>İmalatta risk değerlendirmesi,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</a:rPr>
              <a:t>Bakiye riskler hakkında bilgilendirme,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</a:rPr>
              <a:t>İş ekipmanlarının işaretlenmesi,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</a:rPr>
              <a:t>Kullanma ve işletme talimatların hazırlanması,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solidFill>
                <a:srgbClr val="FFFF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43733" y="4005064"/>
            <a:ext cx="8352928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</a:pPr>
            <a:r>
              <a:rPr lang="tr-TR" dirty="0" smtClean="0">
                <a:solidFill>
                  <a:schemeClr val="accent1">
                    <a:lumMod val="75000"/>
                  </a:schemeClr>
                </a:solidFill>
              </a:rPr>
              <a:t>Tasarımda güvenlik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 smtClean="0">
                <a:solidFill>
                  <a:srgbClr val="002060"/>
                </a:solidFill>
              </a:rPr>
              <a:t>Tasarımda </a:t>
            </a:r>
            <a:r>
              <a:rPr lang="tr-TR" dirty="0">
                <a:solidFill>
                  <a:srgbClr val="002060"/>
                </a:solidFill>
              </a:rPr>
              <a:t>dikkate alınacak güvenlik önlemleri  ilgili EN normlarında belirtilmiştir.</a:t>
            </a:r>
          </a:p>
          <a:p>
            <a:pPr marL="324000" indent="-3240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v"/>
            </a:pPr>
            <a:r>
              <a:rPr lang="tr-TR" dirty="0">
                <a:solidFill>
                  <a:srgbClr val="002060"/>
                </a:solidFill>
              </a:rPr>
              <a:t>İmalatçıların tasarımda EN normlarını dikkate alıp alınmadıkları “</a:t>
            </a:r>
            <a:r>
              <a:rPr lang="tr-TR" b="1" dirty="0">
                <a:solidFill>
                  <a:srgbClr val="002060"/>
                </a:solidFill>
              </a:rPr>
              <a:t>Onaylanmış Test Kuruluşu</a:t>
            </a:r>
            <a:r>
              <a:rPr lang="tr-TR" dirty="0">
                <a:solidFill>
                  <a:srgbClr val="002060"/>
                </a:solidFill>
              </a:rPr>
              <a:t>” tarafından yapılan uygunluk değerlendirme  çalışmalarında deneylerle kontrol edilmektedir.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088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3203</Words>
  <Application>Microsoft Office PowerPoint</Application>
  <PresentationFormat>Ekran Gösterisi (4:3)</PresentationFormat>
  <Paragraphs>480</Paragraphs>
  <Slides>62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Teması</vt:lpstr>
      <vt:lpstr>İş Ekipmanlarının Tasarım, İmalat ve Kullanımında Güvenlik</vt:lpstr>
      <vt:lpstr>     </vt:lpstr>
      <vt:lpstr>PowerPoint Sunusu</vt:lpstr>
      <vt:lpstr>PowerPoint Sunusu</vt:lpstr>
      <vt:lpstr>PowerPoint Sunusu</vt:lpstr>
      <vt:lpstr>  </vt:lpstr>
      <vt:lpstr>PowerPoint Sunusu</vt:lpstr>
      <vt:lpstr> CE İŞARETİ TAŞIMASI GEREKEN ÜRÜNLER </vt:lpstr>
      <vt:lpstr>İŞ EKİPMANLARI İMALATÇILARININ SORUMLULUKLARI</vt:lpstr>
      <vt:lpstr>PowerPoint Sunusu</vt:lpstr>
      <vt:lpstr>İŞ EKİPMANLARININ İŞARETLENMESİ</vt:lpstr>
      <vt:lpstr>İŞLETME TALİMATLARI</vt:lpstr>
      <vt:lpstr>İŞLETME TALİMATLARI</vt:lpstr>
      <vt:lpstr>MAKİNA EMNİYETİ  İŞ EKİPMANDA MEKANİK RİSKLER VE ALINACAK ÖNLEMLER</vt:lpstr>
      <vt:lpstr>MEKANİK RİSKLER VE ÖNLEMLER</vt:lpstr>
      <vt:lpstr>PowerPoint Sunusu</vt:lpstr>
      <vt:lpstr>MEKANİK RİSKLER VE ÖNLEMLER</vt:lpstr>
      <vt:lpstr>MAKİNELERİN OLUŞTURDUĞU TEHLİKELER</vt:lpstr>
      <vt:lpstr>İŞ EKİPMANININ KULLANIMI İLE İLGİLİ HUSUSLAR</vt:lpstr>
      <vt:lpstr>PowerPoint Sunusu</vt:lpstr>
      <vt:lpstr>PowerPoint Sunusu</vt:lpstr>
      <vt:lpstr>İŞ EKİPMANLARININ KULLANIMINDA  SAĞLIK VE GÜVENLİK ŞARTLARI YÖNETMELİĞİ</vt:lpstr>
      <vt:lpstr>   TANIMLAR</vt:lpstr>
      <vt:lpstr>PowerPoint Sunusu</vt:lpstr>
      <vt:lpstr>PowerPoint Sunusu</vt:lpstr>
      <vt:lpstr>PowerPoint Sunusu</vt:lpstr>
      <vt:lpstr>  TANIMLAR </vt:lpstr>
      <vt:lpstr>PowerPoint Sunusu</vt:lpstr>
      <vt:lpstr>  TANIMLAR </vt:lpstr>
      <vt:lpstr>İŞ EKİPMANLARINDA BULUNACAK  ASGARİ GENEL GEREKLER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MAKİNA KORUYUCU TİPLERİ</vt:lpstr>
      <vt:lpstr>PowerPoint Sunusu</vt:lpstr>
      <vt:lpstr>PowerPoint Sunusu</vt:lpstr>
      <vt:lpstr>PowerPoint Sunusu</vt:lpstr>
      <vt:lpstr>MAKİNA KORUYUCU TİPLERİ   </vt:lpstr>
      <vt:lpstr> MAKİNA KORUYUCU TİPLERİ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 Ekipmanlarının Tasarım, İmalat ve Kullanımında Güvenlik</dc:title>
  <dc:creator>Windows User</dc:creator>
  <cp:lastModifiedBy>Windows User</cp:lastModifiedBy>
  <cp:revision>1</cp:revision>
  <dcterms:created xsi:type="dcterms:W3CDTF">2020-10-18T19:25:06Z</dcterms:created>
  <dcterms:modified xsi:type="dcterms:W3CDTF">2020-10-18T19:25:58Z</dcterms:modified>
</cp:coreProperties>
</file>