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6" r:id="rId1"/>
  </p:sldMasterIdLst>
  <p:notesMasterIdLst>
    <p:notesMasterId r:id="rId25"/>
  </p:notesMasterIdLst>
  <p:sldIdLst>
    <p:sldId id="256" r:id="rId2"/>
    <p:sldId id="1206" r:id="rId3"/>
    <p:sldId id="272" r:id="rId4"/>
    <p:sldId id="273" r:id="rId5"/>
    <p:sldId id="274" r:id="rId6"/>
    <p:sldId id="275" r:id="rId7"/>
    <p:sldId id="276" r:id="rId8"/>
    <p:sldId id="279" r:id="rId9"/>
    <p:sldId id="278" r:id="rId10"/>
    <p:sldId id="280" r:id="rId11"/>
    <p:sldId id="277" r:id="rId12"/>
    <p:sldId id="1205" r:id="rId13"/>
    <p:sldId id="281" r:id="rId14"/>
    <p:sldId id="266" r:id="rId15"/>
    <p:sldId id="268" r:id="rId16"/>
    <p:sldId id="286" r:id="rId17"/>
    <p:sldId id="295" r:id="rId18"/>
    <p:sldId id="296" r:id="rId19"/>
    <p:sldId id="294" r:id="rId20"/>
    <p:sldId id="283" r:id="rId21"/>
    <p:sldId id="1207" r:id="rId22"/>
    <p:sldId id="1208" r:id="rId23"/>
    <p:sldId id="1209"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94662" autoAdjust="0"/>
  </p:normalViewPr>
  <p:slideViewPr>
    <p:cSldViewPr>
      <p:cViewPr varScale="1">
        <p:scale>
          <a:sx n="61" d="100"/>
          <a:sy n="61" d="100"/>
        </p:scale>
        <p:origin x="1052" y="60"/>
      </p:cViewPr>
      <p:guideLst>
        <p:guide orient="horz" pos="2160"/>
        <p:guide pos="2880"/>
      </p:guideLst>
    </p:cSldViewPr>
  </p:slideViewPr>
  <p:outlineViewPr>
    <p:cViewPr>
      <p:scale>
        <a:sx n="33" d="100"/>
        <a:sy n="33" d="100"/>
      </p:scale>
      <p:origin x="0" y="554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06A9C-02A5-4A30-9741-2CA236B54C43}" type="datetimeFigureOut">
              <a:rPr lang="tr-TR" smtClean="0"/>
              <a:t>5.10.2020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4A9EC-7F9C-40FE-8083-B33728BDCC99}" type="slidenum">
              <a:rPr lang="tr-TR" smtClean="0"/>
              <a:t>‹#›</a:t>
            </a:fld>
            <a:endParaRPr lang="tr-TR"/>
          </a:p>
        </p:txBody>
      </p:sp>
    </p:spTree>
    <p:extLst>
      <p:ext uri="{BB962C8B-B14F-4D97-AF65-F5344CB8AC3E}">
        <p14:creationId xmlns:p14="http://schemas.microsoft.com/office/powerpoint/2010/main" val="98594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F7BB805D-85B2-45AB-BC70-9A54097D7FAA}" type="datetime8">
              <a:rPr lang="tr-TR" smtClean="0"/>
              <a:t>5.10.2020 13:20</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r>
              <a:rPr lang="tr-TR" smtClean="0"/>
              <a:t>Kişisel Koruyucu Donanımlar</a:t>
            </a:r>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A427530A-A503-4F46-BAEC-AA74D2EFDD5B}"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59BCEDF1-0C34-4F33-9A8D-CF995FB0B4C1}" type="datetime8">
              <a:rPr lang="tr-TR" smtClean="0"/>
              <a:t>5.10.2020 13:20</a:t>
            </a:fld>
            <a:endParaRPr lang="tr-TR"/>
          </a:p>
        </p:txBody>
      </p:sp>
      <p:sp>
        <p:nvSpPr>
          <p:cNvPr id="5" name="Altbilgi Yer Tutucusu 4"/>
          <p:cNvSpPr>
            <a:spLocks noGrp="1"/>
          </p:cNvSpPr>
          <p:nvPr>
            <p:ph type="ftr" sz="quarter" idx="11"/>
          </p:nvPr>
        </p:nvSpPr>
        <p:spPr/>
        <p:txBody>
          <a:bodyPr/>
          <a:lstStyle/>
          <a:p>
            <a:r>
              <a:rPr lang="tr-TR" smtClean="0"/>
              <a:t>Kişisel Koruyucu Donanımlar</a:t>
            </a:r>
            <a:endParaRPr lang="tr-TR"/>
          </a:p>
        </p:txBody>
      </p:sp>
      <p:sp>
        <p:nvSpPr>
          <p:cNvPr id="6" name="Slayt Numarası Yer Tutucusu 5"/>
          <p:cNvSpPr>
            <a:spLocks noGrp="1"/>
          </p:cNvSpPr>
          <p:nvPr>
            <p:ph type="sldNum" sz="quarter" idx="12"/>
          </p:nvPr>
        </p:nvSpPr>
        <p:spPr/>
        <p:txBody>
          <a:bodyPr/>
          <a:lstStyle/>
          <a:p>
            <a:fld id="{A427530A-A503-4F46-BAEC-AA74D2EFDD5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BE9996C3-42BF-461F-A51B-7E5F7EA8B779}" type="datetime8">
              <a:rPr lang="tr-TR" smtClean="0"/>
              <a:t>5.10.2020 13:20</a:t>
            </a:fld>
            <a:endParaRPr lang="tr-TR"/>
          </a:p>
        </p:txBody>
      </p:sp>
      <p:sp>
        <p:nvSpPr>
          <p:cNvPr id="5" name="Altbilgi Yer Tutucusu 4"/>
          <p:cNvSpPr>
            <a:spLocks noGrp="1"/>
          </p:cNvSpPr>
          <p:nvPr>
            <p:ph type="ftr" sz="quarter" idx="11"/>
          </p:nvPr>
        </p:nvSpPr>
        <p:spPr/>
        <p:txBody>
          <a:bodyPr/>
          <a:lstStyle/>
          <a:p>
            <a:r>
              <a:rPr lang="tr-TR" smtClean="0"/>
              <a:t>Kişisel Koruyucu Donanımlar</a:t>
            </a:r>
            <a:endParaRPr lang="tr-TR"/>
          </a:p>
        </p:txBody>
      </p:sp>
      <p:sp>
        <p:nvSpPr>
          <p:cNvPr id="6" name="Slayt Numarası Yer Tutucusu 5"/>
          <p:cNvSpPr>
            <a:spLocks noGrp="1"/>
          </p:cNvSpPr>
          <p:nvPr>
            <p:ph type="sldNum" sz="quarter" idx="12"/>
          </p:nvPr>
        </p:nvSpPr>
        <p:spPr/>
        <p:txBody>
          <a:bodyPr/>
          <a:lstStyle/>
          <a:p>
            <a:fld id="{A427530A-A503-4F46-BAEC-AA74D2EFDD5B}"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D9D90E20-7CF6-4E3B-950D-D34E324D8CBB}" type="datetime8">
              <a:rPr lang="tr-TR" smtClean="0"/>
              <a:t>5.10.2020 13:20</a:t>
            </a:fld>
            <a:endParaRPr lang="tr-TR"/>
          </a:p>
        </p:txBody>
      </p:sp>
      <p:sp>
        <p:nvSpPr>
          <p:cNvPr id="9" name="Slayt Numarası Yer Tutucusu 8"/>
          <p:cNvSpPr>
            <a:spLocks noGrp="1"/>
          </p:cNvSpPr>
          <p:nvPr>
            <p:ph type="sldNum" sz="quarter" idx="15"/>
          </p:nvPr>
        </p:nvSpPr>
        <p:spPr/>
        <p:txBody>
          <a:bodyPr rtlCol="0"/>
          <a:lstStyle/>
          <a:p>
            <a:fld id="{A427530A-A503-4F46-BAEC-AA74D2EFDD5B}" type="slidenum">
              <a:rPr lang="tr-TR" smtClean="0"/>
              <a:t>‹#›</a:t>
            </a:fld>
            <a:endParaRPr lang="tr-TR"/>
          </a:p>
        </p:txBody>
      </p:sp>
      <p:sp>
        <p:nvSpPr>
          <p:cNvPr id="10" name="Altbilgi Yer Tutucusu 9"/>
          <p:cNvSpPr>
            <a:spLocks noGrp="1"/>
          </p:cNvSpPr>
          <p:nvPr>
            <p:ph type="ftr" sz="quarter" idx="16"/>
          </p:nvPr>
        </p:nvSpPr>
        <p:spPr/>
        <p:txBody>
          <a:bodyPr rtlCol="0"/>
          <a:lstStyle/>
          <a:p>
            <a:r>
              <a:rPr lang="tr-TR" smtClean="0"/>
              <a:t>Kişisel Koruyucu Donanımlar</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1CC89C4A-3C2E-47F9-B7B6-AD2639D84DE5}" type="datetime8">
              <a:rPr lang="tr-TR" smtClean="0"/>
              <a:t>5.10.2020 13:20</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r>
              <a:rPr lang="tr-TR" smtClean="0"/>
              <a:t>Kişisel Koruyucu Donanımlar</a:t>
            </a:r>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A427530A-A503-4F46-BAEC-AA74D2EFDD5B}"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0FDE7933-1BDA-4EC7-B552-E9A666C423BC}" type="datetime8">
              <a:rPr lang="tr-TR" smtClean="0"/>
              <a:t>5.10.2020 13:20</a:t>
            </a:fld>
            <a:endParaRPr lang="tr-TR"/>
          </a:p>
        </p:txBody>
      </p:sp>
      <p:sp>
        <p:nvSpPr>
          <p:cNvPr id="6" name="Altbilgi Yer Tutucusu 5"/>
          <p:cNvSpPr>
            <a:spLocks noGrp="1"/>
          </p:cNvSpPr>
          <p:nvPr>
            <p:ph type="ftr" sz="quarter" idx="11"/>
          </p:nvPr>
        </p:nvSpPr>
        <p:spPr/>
        <p:txBody>
          <a:bodyPr/>
          <a:lstStyle/>
          <a:p>
            <a:r>
              <a:rPr lang="tr-TR" smtClean="0"/>
              <a:t>Kişisel Koruyucu Donanımlar</a:t>
            </a:r>
            <a:endParaRPr lang="tr-TR"/>
          </a:p>
        </p:txBody>
      </p:sp>
      <p:sp>
        <p:nvSpPr>
          <p:cNvPr id="7" name="Slayt Numarası Yer Tutucusu 6"/>
          <p:cNvSpPr>
            <a:spLocks noGrp="1"/>
          </p:cNvSpPr>
          <p:nvPr>
            <p:ph type="sldNum" sz="quarter" idx="12"/>
          </p:nvPr>
        </p:nvSpPr>
        <p:spPr/>
        <p:txBody>
          <a:bodyPr/>
          <a:lstStyle/>
          <a:p>
            <a:fld id="{A427530A-A503-4F46-BAEC-AA74D2EFDD5B}"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58C6E34C-2C2B-4072-8219-67AEE1E03D8D}" type="datetime8">
              <a:rPr lang="tr-TR" smtClean="0"/>
              <a:t>5.10.2020 13:20</a:t>
            </a:fld>
            <a:endParaRPr lang="tr-TR"/>
          </a:p>
        </p:txBody>
      </p:sp>
      <p:sp>
        <p:nvSpPr>
          <p:cNvPr id="8" name="Altbilgi Yer Tutucusu 7"/>
          <p:cNvSpPr>
            <a:spLocks noGrp="1"/>
          </p:cNvSpPr>
          <p:nvPr>
            <p:ph type="ftr" sz="quarter" idx="11"/>
          </p:nvPr>
        </p:nvSpPr>
        <p:spPr/>
        <p:txBody>
          <a:bodyPr/>
          <a:lstStyle/>
          <a:p>
            <a:r>
              <a:rPr lang="tr-TR" smtClean="0"/>
              <a:t>Kişisel Koruyucu Donanımlar</a:t>
            </a:r>
            <a:endParaRPr lang="tr-TR"/>
          </a:p>
        </p:txBody>
      </p:sp>
      <p:sp>
        <p:nvSpPr>
          <p:cNvPr id="9" name="Slayt Numarası Yer Tutucusu 8"/>
          <p:cNvSpPr>
            <a:spLocks noGrp="1"/>
          </p:cNvSpPr>
          <p:nvPr>
            <p:ph type="sldNum" sz="quarter" idx="12"/>
          </p:nvPr>
        </p:nvSpPr>
        <p:spPr/>
        <p:txBody>
          <a:bodyPr/>
          <a:lstStyle/>
          <a:p>
            <a:fld id="{A427530A-A503-4F46-BAEC-AA74D2EFDD5B}"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46286DC8-2CA9-485F-8539-DAA431FADB0C}" type="datetime8">
              <a:rPr lang="tr-TR" smtClean="0"/>
              <a:t>5.10.2020 13:20</a:t>
            </a:fld>
            <a:endParaRPr lang="tr-TR"/>
          </a:p>
        </p:txBody>
      </p:sp>
      <p:sp>
        <p:nvSpPr>
          <p:cNvPr id="7" name="Slayt Numarası Yer Tutucusu 6"/>
          <p:cNvSpPr>
            <a:spLocks noGrp="1"/>
          </p:cNvSpPr>
          <p:nvPr>
            <p:ph type="sldNum" sz="quarter" idx="11"/>
          </p:nvPr>
        </p:nvSpPr>
        <p:spPr/>
        <p:txBody>
          <a:bodyPr rtlCol="0"/>
          <a:lstStyle/>
          <a:p>
            <a:fld id="{A427530A-A503-4F46-BAEC-AA74D2EFDD5B}" type="slidenum">
              <a:rPr lang="tr-TR" smtClean="0"/>
              <a:t>‹#›</a:t>
            </a:fld>
            <a:endParaRPr lang="tr-TR"/>
          </a:p>
        </p:txBody>
      </p:sp>
      <p:sp>
        <p:nvSpPr>
          <p:cNvPr id="8" name="Altbilgi Yer Tutucusu 7"/>
          <p:cNvSpPr>
            <a:spLocks noGrp="1"/>
          </p:cNvSpPr>
          <p:nvPr>
            <p:ph type="ftr" sz="quarter" idx="12"/>
          </p:nvPr>
        </p:nvSpPr>
        <p:spPr/>
        <p:txBody>
          <a:bodyPr rtlCol="0"/>
          <a:lstStyle/>
          <a:p>
            <a:r>
              <a:rPr lang="tr-TR" smtClean="0"/>
              <a:t>Kişisel Koruyucu Donanımlar</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1CBADA0-16C0-4AFC-8101-45C28FE34822}" type="datetime8">
              <a:rPr lang="tr-TR" smtClean="0"/>
              <a:t>5.10.2020 13:20</a:t>
            </a:fld>
            <a:endParaRPr lang="tr-TR"/>
          </a:p>
        </p:txBody>
      </p:sp>
      <p:sp>
        <p:nvSpPr>
          <p:cNvPr id="3" name="Altbilgi Yer Tutucusu 2"/>
          <p:cNvSpPr>
            <a:spLocks noGrp="1"/>
          </p:cNvSpPr>
          <p:nvPr>
            <p:ph type="ftr" sz="quarter" idx="11"/>
          </p:nvPr>
        </p:nvSpPr>
        <p:spPr/>
        <p:txBody>
          <a:bodyPr/>
          <a:lstStyle/>
          <a:p>
            <a:r>
              <a:rPr lang="tr-TR" smtClean="0"/>
              <a:t>Kişisel Koruyucu Donanımlar</a:t>
            </a:r>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78517EB1-D54C-4544-B1D6-EAFDE5FF0F62}" type="datetime8">
              <a:rPr lang="tr-TR" smtClean="0"/>
              <a:t>5.10.2020 13:20</a:t>
            </a:fld>
            <a:endParaRPr lang="tr-TR"/>
          </a:p>
        </p:txBody>
      </p:sp>
      <p:sp>
        <p:nvSpPr>
          <p:cNvPr id="22" name="Slayt Numarası Yer Tutucusu 21"/>
          <p:cNvSpPr>
            <a:spLocks noGrp="1"/>
          </p:cNvSpPr>
          <p:nvPr>
            <p:ph type="sldNum" sz="quarter" idx="15"/>
          </p:nvPr>
        </p:nvSpPr>
        <p:spPr/>
        <p:txBody>
          <a:bodyPr rtlCol="0"/>
          <a:lstStyle/>
          <a:p>
            <a:fld id="{A427530A-A503-4F46-BAEC-AA74D2EFDD5B}" type="slidenum">
              <a:rPr lang="tr-TR" smtClean="0"/>
              <a:t>‹#›</a:t>
            </a:fld>
            <a:endParaRPr lang="tr-TR"/>
          </a:p>
        </p:txBody>
      </p:sp>
      <p:sp>
        <p:nvSpPr>
          <p:cNvPr id="23" name="Altbilgi Yer Tutucusu 22"/>
          <p:cNvSpPr>
            <a:spLocks noGrp="1"/>
          </p:cNvSpPr>
          <p:nvPr>
            <p:ph type="ftr" sz="quarter" idx="16"/>
          </p:nvPr>
        </p:nvSpPr>
        <p:spPr/>
        <p:txBody>
          <a:bodyPr rtlCol="0"/>
          <a:lstStyle/>
          <a:p>
            <a:r>
              <a:rPr lang="tr-TR" smtClean="0"/>
              <a:t>Kişisel Koruyucu Donanımlar</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A527CCBA-373F-4781-9AF2-486C5F784933}" type="datetime8">
              <a:rPr lang="tr-TR" smtClean="0"/>
              <a:t>5.10.2020 13:20</a:t>
            </a:fld>
            <a:endParaRPr lang="tr-TR"/>
          </a:p>
        </p:txBody>
      </p:sp>
      <p:sp>
        <p:nvSpPr>
          <p:cNvPr id="18" name="Slayt Numarası Yer Tutucusu 17"/>
          <p:cNvSpPr>
            <a:spLocks noGrp="1"/>
          </p:cNvSpPr>
          <p:nvPr>
            <p:ph type="sldNum" sz="quarter" idx="11"/>
          </p:nvPr>
        </p:nvSpPr>
        <p:spPr/>
        <p:txBody>
          <a:bodyPr rtlCol="0"/>
          <a:lstStyle/>
          <a:p>
            <a:fld id="{A427530A-A503-4F46-BAEC-AA74D2EFDD5B}" type="slidenum">
              <a:rPr lang="tr-TR" smtClean="0"/>
              <a:t>‹#›</a:t>
            </a:fld>
            <a:endParaRPr lang="tr-TR"/>
          </a:p>
        </p:txBody>
      </p:sp>
      <p:sp>
        <p:nvSpPr>
          <p:cNvPr id="21" name="Altbilgi Yer Tutucusu 20"/>
          <p:cNvSpPr>
            <a:spLocks noGrp="1"/>
          </p:cNvSpPr>
          <p:nvPr>
            <p:ph type="ftr" sz="quarter" idx="12"/>
          </p:nvPr>
        </p:nvSpPr>
        <p:spPr/>
        <p:txBody>
          <a:bodyPr rtlCol="0"/>
          <a:lstStyle/>
          <a:p>
            <a:r>
              <a:rPr lang="tr-TR" smtClean="0"/>
              <a:t>Kişisel Koruyucu Donanımlar</a:t>
            </a:r>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16B2A9F-31CB-4AEC-8591-BB4C309D6813}" type="datetime8">
              <a:rPr lang="tr-TR" smtClean="0"/>
              <a:t>5.10.2020 13:20</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tr-TR" smtClean="0"/>
              <a:t>Kişisel Koruyucu Donanımlar</a:t>
            </a:r>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27530A-A503-4F46-BAEC-AA74D2EFDD5B}"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051720" y="2780928"/>
            <a:ext cx="6840760" cy="1894362"/>
          </a:xfrm>
        </p:spPr>
        <p:txBody>
          <a:bodyPr>
            <a:noAutofit/>
          </a:bodyPr>
          <a:lstStyle/>
          <a:p>
            <a:r>
              <a:rPr lang="tr-TR" sz="6600" dirty="0" smtClean="0">
                <a:solidFill>
                  <a:schemeClr val="accent1">
                    <a:lumMod val="75000"/>
                  </a:schemeClr>
                </a:solidFill>
              </a:rPr>
              <a:t>Mühendislik Fakültesi</a:t>
            </a:r>
            <a:br>
              <a:rPr lang="tr-TR" sz="6600" dirty="0" smtClean="0">
                <a:solidFill>
                  <a:schemeClr val="accent1">
                    <a:lumMod val="75000"/>
                  </a:schemeClr>
                </a:solidFill>
              </a:rPr>
            </a:br>
            <a:r>
              <a:rPr lang="tr-TR" sz="6600" dirty="0" smtClean="0">
                <a:solidFill>
                  <a:schemeClr val="accent1">
                    <a:lumMod val="75000"/>
                  </a:schemeClr>
                </a:solidFill>
              </a:rPr>
              <a:t>İş Sağlığı ve Güvenliği 1</a:t>
            </a:r>
            <a:endParaRPr lang="tr-TR" sz="6600" dirty="0">
              <a:solidFill>
                <a:schemeClr val="accent1">
                  <a:lumMod val="75000"/>
                </a:schemeClr>
              </a:solidFill>
            </a:endParaRPr>
          </a:p>
        </p:txBody>
      </p:sp>
      <p:sp>
        <p:nvSpPr>
          <p:cNvPr id="3" name="Alt Başlık 2"/>
          <p:cNvSpPr>
            <a:spLocks noGrp="1"/>
          </p:cNvSpPr>
          <p:nvPr>
            <p:ph type="subTitle" idx="1"/>
          </p:nvPr>
        </p:nvSpPr>
        <p:spPr/>
        <p:txBody>
          <a:bodyPr>
            <a:normAutofit/>
          </a:bodyPr>
          <a:lstStyle/>
          <a:p>
            <a:endParaRPr lang="tr-TR" dirty="0"/>
          </a:p>
        </p:txBody>
      </p:sp>
      <p:sp>
        <p:nvSpPr>
          <p:cNvPr id="5" name="Slayt Numarası Yer Tutucusu 4"/>
          <p:cNvSpPr>
            <a:spLocks noGrp="1"/>
          </p:cNvSpPr>
          <p:nvPr>
            <p:ph type="sldNum" sz="quarter" idx="12"/>
          </p:nvPr>
        </p:nvSpPr>
        <p:spPr/>
        <p:txBody>
          <a:bodyPr/>
          <a:lstStyle/>
          <a:p>
            <a:fld id="{A427530A-A503-4F46-BAEC-AA74D2EFDD5B}" type="slidenum">
              <a:rPr lang="tr-TR" smtClean="0"/>
              <a:t>1</a:t>
            </a:fld>
            <a:endParaRPr lang="tr-TR"/>
          </a:p>
        </p:txBody>
      </p:sp>
    </p:spTree>
    <p:extLst>
      <p:ext uri="{BB962C8B-B14F-4D97-AF65-F5344CB8AC3E}">
        <p14:creationId xmlns:p14="http://schemas.microsoft.com/office/powerpoint/2010/main" val="268298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251520" y="404664"/>
            <a:ext cx="8280920" cy="5976704"/>
          </a:xfrm>
        </p:spPr>
        <p:txBody>
          <a:bodyPr>
            <a:normAutofit fontScale="70000" lnSpcReduction="20000"/>
          </a:bodyPr>
          <a:lstStyle/>
          <a:p>
            <a:pPr marL="45720" indent="0" algn="just">
              <a:lnSpc>
                <a:spcPct val="120000"/>
              </a:lnSpc>
              <a:spcBef>
                <a:spcPts val="1200"/>
              </a:spcBef>
              <a:buNone/>
            </a:pPr>
            <a:r>
              <a:rPr lang="tr-TR" dirty="0"/>
              <a:t>İş sağlığı ve güvenliği faaliyetlerinin </a:t>
            </a:r>
            <a:r>
              <a:rPr lang="tr-TR" b="1" dirty="0"/>
              <a:t>hedefleri</a:t>
            </a:r>
            <a:r>
              <a:rPr lang="tr-TR" dirty="0"/>
              <a:t> aşağıdaki </a:t>
            </a:r>
            <a:r>
              <a:rPr lang="tr-TR" dirty="0" smtClean="0"/>
              <a:t>şekilde belirlenmiştir</a:t>
            </a:r>
            <a:r>
              <a:rPr lang="tr-TR" dirty="0"/>
              <a:t>.</a:t>
            </a:r>
            <a:endParaRPr lang="tr-TR" dirty="0" smtClean="0"/>
          </a:p>
          <a:p>
            <a:pPr marL="45720" indent="0" algn="just">
              <a:lnSpc>
                <a:spcPct val="120000"/>
              </a:lnSpc>
              <a:spcBef>
                <a:spcPts val="1200"/>
              </a:spcBef>
              <a:buNone/>
            </a:pPr>
            <a:r>
              <a:rPr lang="tr-TR" dirty="0" smtClean="0"/>
              <a:t>• İş </a:t>
            </a:r>
            <a:r>
              <a:rPr lang="tr-TR" dirty="0"/>
              <a:t>sağlığı ve güvenliği bilincinin oluşturulması,</a:t>
            </a:r>
          </a:p>
          <a:p>
            <a:pPr marL="45720" indent="0" algn="just">
              <a:lnSpc>
                <a:spcPct val="120000"/>
              </a:lnSpc>
              <a:spcBef>
                <a:spcPts val="1200"/>
              </a:spcBef>
              <a:buNone/>
            </a:pPr>
            <a:r>
              <a:rPr lang="tr-TR" dirty="0"/>
              <a:t>• İş sağlığı ve güvenliği ile ilgili düzenlemeleri çağdaş bir temele </a:t>
            </a:r>
            <a:r>
              <a:rPr lang="tr-TR" dirty="0" smtClean="0"/>
              <a:t>oturtmak ve </a:t>
            </a:r>
            <a:r>
              <a:rPr lang="tr-TR" dirty="0"/>
              <a:t>günümüz teknolojisine cevap verecek yeterliliğe ulaştırmak,</a:t>
            </a:r>
          </a:p>
          <a:p>
            <a:pPr marL="45720" indent="0" algn="just">
              <a:lnSpc>
                <a:spcPct val="120000"/>
              </a:lnSpc>
              <a:spcBef>
                <a:spcPts val="1200"/>
              </a:spcBef>
              <a:buNone/>
            </a:pPr>
            <a:r>
              <a:rPr lang="tr-TR" dirty="0"/>
              <a:t>• Özellikle KOBİ’lere yönelik olarak iş sağlığı ve güvenliği </a:t>
            </a:r>
            <a:r>
              <a:rPr lang="tr-TR" dirty="0" smtClean="0"/>
              <a:t>alanında danışmanlık </a:t>
            </a:r>
            <a:r>
              <a:rPr lang="tr-TR" dirty="0"/>
              <a:t>hizmeti verilmesi, eğitici, özendirici, yol gösterici </a:t>
            </a:r>
            <a:r>
              <a:rPr lang="tr-TR" dirty="0" smtClean="0"/>
              <a:t>faaliyetlerde bulunulması</a:t>
            </a:r>
            <a:r>
              <a:rPr lang="tr-TR" dirty="0"/>
              <a:t>,</a:t>
            </a:r>
          </a:p>
          <a:p>
            <a:pPr marL="45720" indent="0" algn="just">
              <a:lnSpc>
                <a:spcPct val="120000"/>
              </a:lnSpc>
              <a:spcBef>
                <a:spcPts val="1200"/>
              </a:spcBef>
              <a:buNone/>
            </a:pPr>
            <a:r>
              <a:rPr lang="tr-TR" dirty="0"/>
              <a:t>• İşyeri ortam ölçümlerinin, inceleme ve araştırma faaliyetlerinin nicelik </a:t>
            </a:r>
            <a:r>
              <a:rPr lang="tr-TR" dirty="0" smtClean="0"/>
              <a:t>ve niteliklerinin </a:t>
            </a:r>
            <a:r>
              <a:rPr lang="tr-TR" dirty="0"/>
              <a:t>artırılması,</a:t>
            </a:r>
          </a:p>
          <a:p>
            <a:pPr marL="45720" indent="0" algn="just">
              <a:lnSpc>
                <a:spcPct val="120000"/>
              </a:lnSpc>
              <a:spcBef>
                <a:spcPts val="1200"/>
              </a:spcBef>
              <a:buNone/>
            </a:pPr>
            <a:r>
              <a:rPr lang="tr-TR" dirty="0"/>
              <a:t>• Uluslararası kuruluşlarla işbirliği ve ortak çalışma </a:t>
            </a:r>
            <a:r>
              <a:rPr lang="tr-TR" dirty="0" smtClean="0"/>
              <a:t>alanlarının oluşturulması</a:t>
            </a:r>
            <a:r>
              <a:rPr lang="tr-TR" dirty="0"/>
              <a:t>,</a:t>
            </a:r>
          </a:p>
          <a:p>
            <a:pPr marL="45720" indent="0" algn="just">
              <a:lnSpc>
                <a:spcPct val="120000"/>
              </a:lnSpc>
              <a:spcBef>
                <a:spcPts val="1200"/>
              </a:spcBef>
              <a:buNone/>
            </a:pPr>
            <a:r>
              <a:rPr lang="tr-TR" dirty="0"/>
              <a:t>• İş kazaları ve meslek hastalıkları konusunda veri </a:t>
            </a:r>
            <a:r>
              <a:rPr lang="tr-TR" dirty="0" smtClean="0"/>
              <a:t>tabanı oluşturulması</a:t>
            </a:r>
            <a:r>
              <a:rPr lang="tr-TR" dirty="0"/>
              <a:t> </a:t>
            </a:r>
            <a:r>
              <a:rPr lang="tr-TR" dirty="0" smtClean="0"/>
              <a:t>amacıyla </a:t>
            </a:r>
            <a:r>
              <a:rPr lang="tr-TR" dirty="0"/>
              <a:t>gelişmiş bir kayıt bildirim sistemi hazırlanması,</a:t>
            </a:r>
          </a:p>
          <a:p>
            <a:pPr marL="45720" indent="0" algn="just">
              <a:lnSpc>
                <a:spcPct val="120000"/>
              </a:lnSpc>
              <a:spcBef>
                <a:spcPts val="1200"/>
              </a:spcBef>
              <a:buNone/>
            </a:pPr>
            <a:r>
              <a:rPr lang="tr-TR" dirty="0"/>
              <a:t>• İş kazaları ve meslek hastalıkları vakalarının minimum düzeye indirilmesi,</a:t>
            </a:r>
          </a:p>
          <a:p>
            <a:pPr marL="45720" indent="0" algn="just">
              <a:lnSpc>
                <a:spcPct val="120000"/>
              </a:lnSpc>
              <a:spcBef>
                <a:spcPts val="1200"/>
              </a:spcBef>
              <a:buNone/>
            </a:pPr>
            <a:r>
              <a:rPr lang="tr-TR" dirty="0"/>
              <a:t>• Yayın ve dokümantasyon çalışmalarının yeterli hale getirilmesi,</a:t>
            </a:r>
          </a:p>
        </p:txBody>
      </p:sp>
      <p:sp>
        <p:nvSpPr>
          <p:cNvPr id="4" name="Slayt Numarası Yer Tutucusu 3"/>
          <p:cNvSpPr>
            <a:spLocks noGrp="1"/>
          </p:cNvSpPr>
          <p:nvPr>
            <p:ph type="sldNum" sz="quarter" idx="15"/>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267155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7762056" cy="1154097"/>
          </a:xfrm>
        </p:spPr>
        <p:txBody>
          <a:bodyPr>
            <a:normAutofit/>
          </a:bodyPr>
          <a:lstStyle/>
          <a:p>
            <a:r>
              <a:rPr lang="tr-TR" dirty="0" smtClean="0"/>
              <a:t>Üniversitelerin İSG Kültürünün Oluşturulmasındaki Görevi</a:t>
            </a:r>
            <a:endParaRPr lang="tr-TR" dirty="0"/>
          </a:p>
        </p:txBody>
      </p:sp>
      <p:sp>
        <p:nvSpPr>
          <p:cNvPr id="3" name="İçerik Yer Tutucusu 2"/>
          <p:cNvSpPr>
            <a:spLocks noGrp="1"/>
          </p:cNvSpPr>
          <p:nvPr>
            <p:ph sz="quarter" idx="1"/>
          </p:nvPr>
        </p:nvSpPr>
        <p:spPr>
          <a:xfrm>
            <a:off x="179512" y="1772816"/>
            <a:ext cx="8424936" cy="3539527"/>
          </a:xfrm>
        </p:spPr>
        <p:txBody>
          <a:bodyPr>
            <a:normAutofit fontScale="92500"/>
          </a:bodyPr>
          <a:lstStyle/>
          <a:p>
            <a:pPr marL="45720" indent="0" algn="just">
              <a:buNone/>
            </a:pPr>
            <a:r>
              <a:rPr lang="tr-TR" sz="2800" dirty="0" smtClean="0"/>
              <a:t>Üniversitelerin </a:t>
            </a:r>
            <a:r>
              <a:rPr lang="tr-TR" sz="2800" dirty="0"/>
              <a:t>güvenlik kültürü </a:t>
            </a:r>
            <a:r>
              <a:rPr lang="tr-TR" sz="2800" dirty="0" smtClean="0"/>
              <a:t>oluşturulmasındaki görevi </a:t>
            </a:r>
            <a:r>
              <a:rPr lang="tr-TR" sz="2800" dirty="0"/>
              <a:t>iki boyutludur. Birincide özellikle mühendislik branşları </a:t>
            </a:r>
            <a:r>
              <a:rPr lang="tr-TR" sz="2800" dirty="0" smtClean="0"/>
              <a:t>olmak, üzere </a:t>
            </a:r>
            <a:r>
              <a:rPr lang="tr-TR" sz="2800" dirty="0"/>
              <a:t>bütün eğitim, öğretim faaliyetlerinde güvenlik </a:t>
            </a:r>
            <a:r>
              <a:rPr lang="tr-TR" sz="2800" dirty="0" smtClean="0"/>
              <a:t>kültürünü yerleştirici </a:t>
            </a:r>
            <a:r>
              <a:rPr lang="tr-TR" sz="2800" dirty="0"/>
              <a:t>çalışmalar yapılmalı ikinci boyutta da güvenlik, </a:t>
            </a:r>
            <a:r>
              <a:rPr lang="tr-TR" sz="2800" dirty="0" smtClean="0"/>
              <a:t>güvenlik kültürü </a:t>
            </a:r>
            <a:r>
              <a:rPr lang="tr-TR" sz="2800" dirty="0"/>
              <a:t>ve uygulamaları konularında yeni bilgi ve </a:t>
            </a:r>
            <a:r>
              <a:rPr lang="tr-TR" sz="2800" dirty="0" smtClean="0"/>
              <a:t>teknolojilerin geliştirilmesi </a:t>
            </a:r>
            <a:r>
              <a:rPr lang="tr-TR" sz="2800" dirty="0"/>
              <a:t>için gerekli çalışmalar yürütülmelidir.</a:t>
            </a:r>
          </a:p>
        </p:txBody>
      </p:sp>
      <p:sp>
        <p:nvSpPr>
          <p:cNvPr id="5" name="Slayt Numarası Yer Tutucusu 4"/>
          <p:cNvSpPr>
            <a:spLocks noGrp="1"/>
          </p:cNvSpPr>
          <p:nvPr>
            <p:ph type="sldNum" sz="quarter" idx="15"/>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3015424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627784" y="3982910"/>
            <a:ext cx="6840760" cy="1894362"/>
          </a:xfrm>
        </p:spPr>
        <p:txBody>
          <a:bodyPr>
            <a:noAutofit/>
          </a:bodyPr>
          <a:lstStyle/>
          <a:p>
            <a:pPr marL="274320" lvl="0" indent="-274320">
              <a:spcBef>
                <a:spcPts val="600"/>
              </a:spcBef>
            </a:pPr>
            <a:r>
              <a:rPr lang="tr-TR" sz="7200" b="0" cap="none" dirty="0">
                <a:solidFill>
                  <a:srgbClr val="B32C16"/>
                </a:solidFill>
                <a:ea typeface="+mn-ea"/>
                <a:cs typeface="+mn-cs"/>
              </a:rPr>
              <a:t>İş Sağlığı ve Güvenliğinde Temel Kavramlar</a:t>
            </a:r>
          </a:p>
        </p:txBody>
      </p:sp>
      <p:sp>
        <p:nvSpPr>
          <p:cNvPr id="5" name="Slayt Numarası Yer Tutucusu 4"/>
          <p:cNvSpPr>
            <a:spLocks noGrp="1"/>
          </p:cNvSpPr>
          <p:nvPr>
            <p:ph type="sldNum" sz="quarter" idx="12"/>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858551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315416"/>
            <a:ext cx="8208912" cy="1154097"/>
          </a:xfrm>
        </p:spPr>
        <p:txBody>
          <a:bodyPr>
            <a:normAutofit/>
          </a:bodyPr>
          <a:lstStyle/>
          <a:p>
            <a:r>
              <a:rPr lang="tr-TR" dirty="0" smtClean="0"/>
              <a:t>İş Sağlığı ve Güvenliğinde Temel Kavramlar</a:t>
            </a:r>
            <a:endParaRPr lang="tr-TR" dirty="0"/>
          </a:p>
        </p:txBody>
      </p:sp>
      <p:sp>
        <p:nvSpPr>
          <p:cNvPr id="3" name="İçerik Yer Tutucusu 2"/>
          <p:cNvSpPr>
            <a:spLocks noGrp="1"/>
          </p:cNvSpPr>
          <p:nvPr>
            <p:ph sz="quarter" idx="1"/>
          </p:nvPr>
        </p:nvSpPr>
        <p:spPr>
          <a:xfrm>
            <a:off x="251520" y="1185617"/>
            <a:ext cx="8064896" cy="3539527"/>
          </a:xfrm>
        </p:spPr>
        <p:txBody>
          <a:bodyPr>
            <a:noAutofit/>
          </a:bodyPr>
          <a:lstStyle/>
          <a:p>
            <a:pPr algn="just">
              <a:spcBef>
                <a:spcPts val="1200"/>
              </a:spcBef>
            </a:pPr>
            <a:r>
              <a:rPr lang="tr-TR" b="1" dirty="0">
                <a:solidFill>
                  <a:schemeClr val="tx2"/>
                </a:solidFill>
              </a:rPr>
              <a:t>İş Sağlığı</a:t>
            </a:r>
          </a:p>
          <a:p>
            <a:pPr marL="45720" indent="0" algn="just">
              <a:spcBef>
                <a:spcPts val="1200"/>
              </a:spcBef>
              <a:buNone/>
            </a:pPr>
            <a:r>
              <a:rPr lang="tr-TR" dirty="0"/>
              <a:t>Bütün mesleklerde çalışanların bedensel, ruhsal ve sosyal yönden iyilik hallerinin en üstün düzeyde tutulması, sürdürülmesi ve geliştirilmesi çalışmalarıdır.</a:t>
            </a:r>
          </a:p>
          <a:p>
            <a:pPr algn="just">
              <a:spcBef>
                <a:spcPts val="1200"/>
              </a:spcBef>
            </a:pPr>
            <a:r>
              <a:rPr lang="tr-TR" b="1" dirty="0" smtClean="0">
                <a:solidFill>
                  <a:schemeClr val="tx2"/>
                </a:solidFill>
              </a:rPr>
              <a:t>İş </a:t>
            </a:r>
            <a:r>
              <a:rPr lang="tr-TR" b="1" dirty="0">
                <a:solidFill>
                  <a:schemeClr val="tx2"/>
                </a:solidFill>
              </a:rPr>
              <a:t>Güvenliği</a:t>
            </a:r>
          </a:p>
          <a:p>
            <a:pPr marL="45720" indent="0" algn="just">
              <a:spcBef>
                <a:spcPts val="1200"/>
              </a:spcBef>
              <a:buNone/>
            </a:pPr>
            <a:r>
              <a:rPr lang="tr-TR" dirty="0"/>
              <a:t>Çalışanların işte karşılaştıkları tehlikelerin ortadan kaldırılması veya azaltılması için getirilmiş yükümlülüklere ait teknik kurallarının bütününü anlatır. İş güvenliği daha çok işçinin yaşamına ve vücut bütünlüğüne yönelik tehlikelerin ortadan kaldırılmasını hedef alır.</a:t>
            </a:r>
          </a:p>
          <a:p>
            <a:pPr marL="45720" indent="0">
              <a:buNone/>
            </a:pPr>
            <a:endParaRPr lang="tr-TR" dirty="0"/>
          </a:p>
        </p:txBody>
      </p:sp>
      <p:sp>
        <p:nvSpPr>
          <p:cNvPr id="5" name="Slayt Numarası Yer Tutucusu 4"/>
          <p:cNvSpPr>
            <a:spLocks noGrp="1"/>
          </p:cNvSpPr>
          <p:nvPr>
            <p:ph type="sldNum" sz="quarter" idx="1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245275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
          </p:nvPr>
        </p:nvSpPr>
        <p:spPr>
          <a:xfrm>
            <a:off x="179512" y="332656"/>
            <a:ext cx="8208912" cy="6120680"/>
          </a:xfrm>
        </p:spPr>
        <p:txBody>
          <a:bodyPr>
            <a:noAutofit/>
          </a:bodyPr>
          <a:lstStyle/>
          <a:p>
            <a:pPr algn="just">
              <a:spcBef>
                <a:spcPts val="1200"/>
              </a:spcBef>
            </a:pPr>
            <a:r>
              <a:rPr lang="tr-TR" b="1" dirty="0" smtClean="0">
                <a:solidFill>
                  <a:schemeClr val="tx2"/>
                </a:solidFill>
              </a:rPr>
              <a:t>İş </a:t>
            </a:r>
            <a:r>
              <a:rPr lang="tr-TR" b="1" dirty="0">
                <a:solidFill>
                  <a:schemeClr val="tx2"/>
                </a:solidFill>
              </a:rPr>
              <a:t>Sağlığı ve Güvenliği Nedir?</a:t>
            </a:r>
          </a:p>
          <a:p>
            <a:pPr algn="just">
              <a:spcBef>
                <a:spcPts val="1200"/>
              </a:spcBef>
              <a:buFont typeface="Wingdings" panose="05000000000000000000" pitchFamily="2" charset="2"/>
              <a:buChar char="ü"/>
            </a:pPr>
            <a:r>
              <a:rPr lang="tr-TR" dirty="0" smtClean="0"/>
              <a:t>Çalışanların </a:t>
            </a:r>
            <a:r>
              <a:rPr lang="tr-TR" dirty="0"/>
              <a:t>sağlıklı ve güvenli çalışmalarını sağlamak üzere alınması gereken tedbirler dizisidir.</a:t>
            </a:r>
          </a:p>
          <a:p>
            <a:pPr algn="just">
              <a:spcBef>
                <a:spcPts val="1200"/>
              </a:spcBef>
              <a:buFont typeface="Wingdings" panose="05000000000000000000" pitchFamily="2" charset="2"/>
              <a:buChar char="ü"/>
            </a:pPr>
            <a:r>
              <a:rPr lang="tr-TR" dirty="0" smtClean="0"/>
              <a:t>İşyerlerinde </a:t>
            </a:r>
            <a:r>
              <a:rPr lang="tr-TR" dirty="0"/>
              <a:t>işin yürütümü sırasında, çeşitli sebeplerden kaynaklanan, çalışanların sağlığına ve </a:t>
            </a:r>
            <a:r>
              <a:rPr lang="tr-TR" dirty="0" smtClean="0"/>
              <a:t>güvenliğine zarar </a:t>
            </a:r>
            <a:r>
              <a:rPr lang="tr-TR" dirty="0"/>
              <a:t>verebilecek şartlardan korunmak amacıyla yapılan sistemli ve bilimsel çalışmalardır</a:t>
            </a:r>
            <a:r>
              <a:rPr lang="tr-TR" dirty="0" smtClean="0"/>
              <a:t>.</a:t>
            </a:r>
          </a:p>
          <a:p>
            <a:pPr algn="just">
              <a:spcBef>
                <a:spcPts val="1200"/>
              </a:spcBef>
            </a:pPr>
            <a:r>
              <a:rPr lang="tr-TR" b="1" dirty="0" smtClean="0">
                <a:solidFill>
                  <a:schemeClr val="tx2"/>
                </a:solidFill>
              </a:rPr>
              <a:t>İş </a:t>
            </a:r>
            <a:r>
              <a:rPr lang="tr-TR" b="1" dirty="0">
                <a:solidFill>
                  <a:schemeClr val="tx2"/>
                </a:solidFill>
              </a:rPr>
              <a:t>Sağlığı ve </a:t>
            </a:r>
            <a:r>
              <a:rPr lang="tr-TR" b="1" dirty="0" smtClean="0">
                <a:solidFill>
                  <a:schemeClr val="tx2"/>
                </a:solidFill>
              </a:rPr>
              <a:t>Güvenliğinin Amacı</a:t>
            </a:r>
            <a:endParaRPr lang="tr-TR" b="1" dirty="0">
              <a:solidFill>
                <a:schemeClr val="tx2"/>
              </a:solidFill>
            </a:endParaRPr>
          </a:p>
          <a:p>
            <a:pPr algn="just">
              <a:spcBef>
                <a:spcPts val="1200"/>
              </a:spcBef>
            </a:pPr>
            <a:r>
              <a:rPr lang="tr-TR" dirty="0" smtClean="0"/>
              <a:t>Sağlıklı </a:t>
            </a:r>
            <a:r>
              <a:rPr lang="tr-TR" dirty="0"/>
              <a:t>ve güvenli bir çalışma ortamı sağlamak, </a:t>
            </a:r>
            <a:r>
              <a:rPr lang="tr-TR" dirty="0" smtClean="0"/>
              <a:t>çalışanları </a:t>
            </a:r>
            <a:r>
              <a:rPr lang="tr-TR" dirty="0"/>
              <a:t>çalışma </a:t>
            </a:r>
            <a:r>
              <a:rPr lang="tr-TR" dirty="0" smtClean="0"/>
              <a:t>ortamından kaynaklanan </a:t>
            </a:r>
            <a:r>
              <a:rPr lang="tr-TR" dirty="0"/>
              <a:t>sağlık ve </a:t>
            </a:r>
            <a:r>
              <a:rPr lang="tr-TR" dirty="0" smtClean="0"/>
              <a:t>güvenlik risklerine </a:t>
            </a:r>
            <a:r>
              <a:rPr lang="tr-TR" dirty="0"/>
              <a:t>karşı korumak, </a:t>
            </a:r>
            <a:r>
              <a:rPr lang="tr-TR" dirty="0" smtClean="0"/>
              <a:t>çalışanların </a:t>
            </a:r>
            <a:r>
              <a:rPr lang="tr-TR" dirty="0"/>
              <a:t>sağlık, güvenlik ve refahını sağlamak ve geliştirmek, ü</a:t>
            </a:r>
            <a:r>
              <a:rPr lang="tr-TR" dirty="0" smtClean="0"/>
              <a:t>retimin devamlılığını </a:t>
            </a:r>
            <a:r>
              <a:rPr lang="tr-TR" dirty="0"/>
              <a:t>sağlamak, Verimliliği artırmak olarak </a:t>
            </a:r>
            <a:r>
              <a:rPr lang="tr-TR" dirty="0" smtClean="0"/>
              <a:t>söylenebilir.</a:t>
            </a:r>
            <a:endParaRPr lang="tr-TR"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699620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251520" y="404664"/>
            <a:ext cx="8136904" cy="5616624"/>
          </a:xfrm>
        </p:spPr>
        <p:txBody>
          <a:bodyPr>
            <a:noAutofit/>
          </a:bodyPr>
          <a:lstStyle/>
          <a:p>
            <a:pPr algn="just">
              <a:lnSpc>
                <a:spcPct val="120000"/>
              </a:lnSpc>
              <a:spcBef>
                <a:spcPts val="1200"/>
              </a:spcBef>
            </a:pPr>
            <a:r>
              <a:rPr lang="tr-TR" sz="1800" dirty="0"/>
              <a:t>Ülkemizde iş sağlığı ve güvenliğinin sağlanması görevi, 1945 yılında kurulan Çalışma Bakanlığı bünyesinde </a:t>
            </a:r>
            <a:r>
              <a:rPr lang="tr-TR" sz="1800" dirty="0" smtClean="0">
                <a:solidFill>
                  <a:srgbClr val="0070C0"/>
                </a:solidFill>
              </a:rPr>
              <a:t>İş Sağlığı ve Güvenliği Genel Müdürlüğü</a:t>
            </a:r>
            <a:r>
              <a:rPr lang="tr-TR" sz="1800" dirty="0" smtClean="0"/>
              <a:t>ne </a:t>
            </a:r>
            <a:r>
              <a:rPr lang="tr-TR" sz="1800" dirty="0"/>
              <a:t>verilmiştir</a:t>
            </a:r>
            <a:r>
              <a:rPr lang="tr-TR" sz="1800" dirty="0" smtClean="0"/>
              <a:t>.</a:t>
            </a:r>
          </a:p>
          <a:p>
            <a:pPr algn="just">
              <a:lnSpc>
                <a:spcPct val="120000"/>
              </a:lnSpc>
              <a:spcBef>
                <a:spcPts val="1200"/>
              </a:spcBef>
            </a:pPr>
            <a:r>
              <a:rPr lang="tr-TR" sz="1800" dirty="0" smtClean="0"/>
              <a:t>Türkiye’de </a:t>
            </a:r>
            <a:r>
              <a:rPr lang="tr-TR" sz="1800" dirty="0"/>
              <a:t>genel olarak iş hayatını denetleme yetkisi Devlet’e aittir</a:t>
            </a:r>
            <a:r>
              <a:rPr lang="tr-TR" sz="1800" dirty="0" smtClean="0"/>
              <a:t>.</a:t>
            </a:r>
          </a:p>
          <a:p>
            <a:pPr algn="just">
              <a:lnSpc>
                <a:spcPct val="120000"/>
              </a:lnSpc>
              <a:spcBef>
                <a:spcPts val="1200"/>
              </a:spcBef>
            </a:pPr>
            <a:r>
              <a:rPr lang="tr-TR" sz="1800" dirty="0"/>
              <a:t>Çalışma ve Sosyal Güvenlik Bakanlığı’nın İSG konusundaki </a:t>
            </a:r>
            <a:r>
              <a:rPr lang="tr-TR" sz="1800" dirty="0" smtClean="0"/>
              <a:t>denetimden </a:t>
            </a:r>
            <a:r>
              <a:rPr lang="tr-TR" sz="1800" dirty="0"/>
              <a:t>sorumlu birimi </a:t>
            </a:r>
            <a:r>
              <a:rPr lang="tr-TR" sz="1800" dirty="0">
                <a:solidFill>
                  <a:srgbClr val="0070C0"/>
                </a:solidFill>
              </a:rPr>
              <a:t>İş Teftiş Kurulu</a:t>
            </a:r>
            <a:r>
              <a:rPr lang="tr-TR" sz="1800" dirty="0"/>
              <a:t>’dur.</a:t>
            </a:r>
          </a:p>
          <a:p>
            <a:pPr algn="just">
              <a:lnSpc>
                <a:spcPct val="120000"/>
              </a:lnSpc>
              <a:spcBef>
                <a:spcPts val="1200"/>
              </a:spcBef>
            </a:pPr>
            <a:r>
              <a:rPr lang="tr-TR" sz="1800" dirty="0" smtClean="0"/>
              <a:t>İSG </a:t>
            </a:r>
            <a:r>
              <a:rPr lang="tr-TR" sz="1800" dirty="0"/>
              <a:t>konusunda hizmet veren İş Sağlığı ve Güvenliği Genel Müdürlüğü ve İşçi Sağlığı ve İş </a:t>
            </a:r>
            <a:r>
              <a:rPr lang="tr-TR" sz="1800" dirty="0" smtClean="0"/>
              <a:t>Güvenliği Merkezi </a:t>
            </a:r>
            <a:r>
              <a:rPr lang="tr-TR" sz="1800" dirty="0"/>
              <a:t>(İŞGÜM) ile Çalışma ve Sosyal Güvenlik Eğitim ve Araştırma Merkezi (ÇASGEM) bulunmaktadır</a:t>
            </a:r>
            <a:r>
              <a:rPr lang="tr-TR" sz="1800" dirty="0" smtClean="0"/>
              <a:t>.</a:t>
            </a:r>
          </a:p>
          <a:p>
            <a:pPr algn="just">
              <a:lnSpc>
                <a:spcPct val="120000"/>
              </a:lnSpc>
              <a:spcBef>
                <a:spcPts val="1200"/>
              </a:spcBef>
            </a:pPr>
            <a:r>
              <a:rPr lang="tr-TR" sz="1800" dirty="0" smtClean="0"/>
              <a:t>Günümüzde İSG ile İlgili Ulusal Kuruluşlar; </a:t>
            </a:r>
          </a:p>
          <a:p>
            <a:pPr>
              <a:lnSpc>
                <a:spcPct val="120000"/>
              </a:lnSpc>
              <a:spcBef>
                <a:spcPts val="1200"/>
              </a:spcBef>
            </a:pPr>
            <a:r>
              <a:rPr lang="tr-TR" sz="1800" dirty="0"/>
              <a:t>Çalışma ve Sosyal Güvenlik Bakanlığı</a:t>
            </a:r>
          </a:p>
          <a:p>
            <a:pPr>
              <a:lnSpc>
                <a:spcPct val="120000"/>
              </a:lnSpc>
              <a:spcBef>
                <a:spcPts val="1200"/>
              </a:spcBef>
            </a:pPr>
            <a:r>
              <a:rPr lang="tr-TR" sz="1800" dirty="0" smtClean="0"/>
              <a:t>Sağlık </a:t>
            </a:r>
            <a:r>
              <a:rPr lang="tr-TR" sz="1800" dirty="0"/>
              <a:t>Bakanlığı</a:t>
            </a:r>
          </a:p>
          <a:p>
            <a:pPr>
              <a:lnSpc>
                <a:spcPct val="120000"/>
              </a:lnSpc>
              <a:spcBef>
                <a:spcPts val="1200"/>
              </a:spcBef>
            </a:pPr>
            <a:r>
              <a:rPr lang="tr-TR" sz="1800" dirty="0" smtClean="0"/>
              <a:t>İşçi </a:t>
            </a:r>
            <a:r>
              <a:rPr lang="tr-TR" sz="1800" dirty="0"/>
              <a:t>ve İşveren Sendikaları</a:t>
            </a:r>
          </a:p>
          <a:p>
            <a:pPr>
              <a:lnSpc>
                <a:spcPct val="120000"/>
              </a:lnSpc>
              <a:spcBef>
                <a:spcPts val="1200"/>
              </a:spcBef>
            </a:pPr>
            <a:r>
              <a:rPr lang="tr-TR" sz="1800" dirty="0" smtClean="0"/>
              <a:t>Meslek </a:t>
            </a:r>
            <a:r>
              <a:rPr lang="tr-TR" sz="1800" dirty="0"/>
              <a:t>Odaları</a:t>
            </a:r>
            <a:endParaRPr lang="tr-TR" sz="1800" dirty="0" smtClean="0"/>
          </a:p>
          <a:p>
            <a:pPr marL="45720" indent="0" algn="just">
              <a:lnSpc>
                <a:spcPct val="120000"/>
              </a:lnSpc>
              <a:spcBef>
                <a:spcPts val="1200"/>
              </a:spcBef>
              <a:buNone/>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3811957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23528" y="1052736"/>
            <a:ext cx="7920880" cy="6336704"/>
          </a:xfrm>
        </p:spPr>
        <p:txBody>
          <a:bodyPr/>
          <a:lstStyle/>
          <a:p>
            <a:pPr algn="just">
              <a:spcBef>
                <a:spcPts val="1200"/>
              </a:spcBef>
            </a:pPr>
            <a:r>
              <a:rPr lang="tr-TR" dirty="0" smtClean="0">
                <a:solidFill>
                  <a:srgbClr val="0070C0"/>
                </a:solidFill>
              </a:rPr>
              <a:t>Sağlık (WHO): </a:t>
            </a:r>
            <a:r>
              <a:rPr lang="tr-TR" dirty="0"/>
              <a:t>Yalnız hastalık ve sakatlığın olmaması </a:t>
            </a:r>
            <a:r>
              <a:rPr lang="tr-TR" dirty="0" smtClean="0"/>
              <a:t>değil, fiziksel</a:t>
            </a:r>
            <a:r>
              <a:rPr lang="tr-TR" dirty="0"/>
              <a:t>, ruhsal ve sosyal yönden tam bir iyilik halidir</a:t>
            </a:r>
            <a:r>
              <a:rPr lang="tr-TR" dirty="0" smtClean="0"/>
              <a:t>.</a:t>
            </a:r>
          </a:p>
          <a:p>
            <a:pPr algn="just">
              <a:spcBef>
                <a:spcPts val="1200"/>
              </a:spcBef>
            </a:pPr>
            <a:r>
              <a:rPr lang="tr-TR" dirty="0" smtClean="0">
                <a:solidFill>
                  <a:srgbClr val="0070C0"/>
                </a:solidFill>
              </a:rPr>
              <a:t>İş kazası (ILO): </a:t>
            </a:r>
            <a:r>
              <a:rPr lang="tr-TR" dirty="0"/>
              <a:t>Önceden planlanmamış, bilinmeyen ve kontrol altına alınamamış olan etrafa zarar </a:t>
            </a:r>
            <a:r>
              <a:rPr lang="tr-TR" dirty="0" smtClean="0"/>
              <a:t>verebilecek nitelikteki </a:t>
            </a:r>
            <a:r>
              <a:rPr lang="tr-TR" dirty="0"/>
              <a:t>olaydır</a:t>
            </a:r>
            <a:r>
              <a:rPr lang="tr-TR" dirty="0" smtClean="0"/>
              <a:t>.</a:t>
            </a:r>
          </a:p>
          <a:p>
            <a:pPr algn="just">
              <a:spcBef>
                <a:spcPts val="1200"/>
              </a:spcBef>
            </a:pPr>
            <a:r>
              <a:rPr lang="tr-TR" dirty="0">
                <a:solidFill>
                  <a:srgbClr val="0070C0"/>
                </a:solidFill>
              </a:rPr>
              <a:t>İş kazası </a:t>
            </a:r>
            <a:r>
              <a:rPr lang="tr-TR" dirty="0" smtClean="0">
                <a:solidFill>
                  <a:srgbClr val="0070C0"/>
                </a:solidFill>
              </a:rPr>
              <a:t>(WHO): </a:t>
            </a:r>
            <a:r>
              <a:rPr lang="tr-TR" dirty="0" smtClean="0"/>
              <a:t>Önceden </a:t>
            </a:r>
            <a:r>
              <a:rPr lang="tr-TR" dirty="0"/>
              <a:t>planlanmamış çoğu kişisel yaralanmalara </a:t>
            </a:r>
            <a:r>
              <a:rPr lang="tr-TR" dirty="0" smtClean="0"/>
              <a:t>makinelerin </a:t>
            </a:r>
            <a:r>
              <a:rPr lang="tr-TR" dirty="0"/>
              <a:t>ve araç gereçlerin zarara </a:t>
            </a:r>
            <a:r>
              <a:rPr lang="tr-TR" dirty="0" smtClean="0"/>
              <a:t>uğramasına, üretimin </a:t>
            </a:r>
            <a:r>
              <a:rPr lang="tr-TR" dirty="0"/>
              <a:t>bir süre durmasına yol açan bir </a:t>
            </a:r>
            <a:r>
              <a:rPr lang="tr-TR" dirty="0" smtClean="0"/>
              <a:t>olaydır.</a:t>
            </a:r>
            <a:endParaRPr lang="tr-TR"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2791405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459432"/>
            <a:ext cx="7467600" cy="1143000"/>
          </a:xfrm>
        </p:spPr>
        <p:txBody>
          <a:bodyPr/>
          <a:lstStyle/>
          <a:p>
            <a:r>
              <a:rPr lang="tr-TR" b="1" dirty="0"/>
              <a:t>ULUSLAR ARASI KURULUŞLAR</a:t>
            </a:r>
            <a:endParaRPr lang="tr-TR" dirty="0"/>
          </a:p>
        </p:txBody>
      </p:sp>
      <p:sp>
        <p:nvSpPr>
          <p:cNvPr id="3" name="İçerik Yer Tutucusu 2"/>
          <p:cNvSpPr>
            <a:spLocks noGrp="1"/>
          </p:cNvSpPr>
          <p:nvPr>
            <p:ph sz="quarter" idx="1"/>
          </p:nvPr>
        </p:nvSpPr>
        <p:spPr>
          <a:xfrm>
            <a:off x="179512" y="836712"/>
            <a:ext cx="8568952" cy="5832648"/>
          </a:xfrm>
        </p:spPr>
        <p:txBody>
          <a:bodyPr>
            <a:noAutofit/>
          </a:bodyPr>
          <a:lstStyle/>
          <a:p>
            <a:pPr algn="just"/>
            <a:r>
              <a:rPr lang="tr-TR" sz="1800" b="1" dirty="0"/>
              <a:t>Uluslararası Çalışma Örgütü </a:t>
            </a:r>
            <a:r>
              <a:rPr lang="tr-TR" sz="1800" b="1" dirty="0" smtClean="0"/>
              <a:t>(</a:t>
            </a:r>
            <a:r>
              <a:rPr lang="tr-TR" sz="1800" b="1" dirty="0"/>
              <a:t>International </a:t>
            </a:r>
            <a:r>
              <a:rPr lang="tr-TR" sz="1800" b="1" dirty="0" err="1"/>
              <a:t>Labour</a:t>
            </a:r>
            <a:r>
              <a:rPr lang="tr-TR" sz="1800" b="1" dirty="0"/>
              <a:t> </a:t>
            </a:r>
            <a:r>
              <a:rPr lang="tr-TR" sz="1800" b="1" dirty="0" err="1"/>
              <a:t>Organization</a:t>
            </a:r>
            <a:r>
              <a:rPr lang="tr-TR" sz="1800" b="1" dirty="0"/>
              <a:t> </a:t>
            </a:r>
            <a:r>
              <a:rPr lang="tr-TR" sz="1800" b="1" dirty="0" smtClean="0"/>
              <a:t>ILO)</a:t>
            </a:r>
          </a:p>
          <a:p>
            <a:pPr marL="0" indent="0" algn="just">
              <a:buNone/>
            </a:pPr>
            <a:r>
              <a:rPr lang="tr-TR" sz="1800" dirty="0"/>
              <a:t>Birleşmiş Milletlerin yan kuruluşu, “</a:t>
            </a:r>
            <a:r>
              <a:rPr lang="tr-TR" sz="1800" dirty="0" smtClean="0"/>
              <a:t>devlet-işveren-sendika” üçlüsünün </a:t>
            </a:r>
            <a:r>
              <a:rPr lang="tr-TR" sz="1800" dirty="0"/>
              <a:t>temsilcilerinin oluşturduğu uluslararası bir yapıdır</a:t>
            </a:r>
            <a:r>
              <a:rPr lang="tr-TR" sz="1800" dirty="0" smtClean="0"/>
              <a:t>.</a:t>
            </a:r>
          </a:p>
          <a:p>
            <a:pPr marL="0" indent="0" algn="just">
              <a:buNone/>
            </a:pPr>
            <a:r>
              <a:rPr lang="tr-TR" sz="1800" dirty="0"/>
              <a:t>ILO </a:t>
            </a:r>
            <a:r>
              <a:rPr lang="tr-TR" sz="1800" dirty="0" err="1"/>
              <a:t>Versailles</a:t>
            </a:r>
            <a:r>
              <a:rPr lang="tr-TR" sz="1800" dirty="0"/>
              <a:t> Barış Anlaşması uyarınca 1919 yılında kurulmuş ve 1946 </a:t>
            </a:r>
            <a:r>
              <a:rPr lang="tr-TR" sz="1800" dirty="0" smtClean="0"/>
              <a:t>yılında BM'nin </a:t>
            </a:r>
            <a:r>
              <a:rPr lang="tr-TR" sz="1800" dirty="0"/>
              <a:t>(Birleşmiş Milletler) uzmanlık kuruluşu olmuştur. Sosyal adalet </a:t>
            </a:r>
            <a:r>
              <a:rPr lang="tr-TR" sz="1800" dirty="0" smtClean="0"/>
              <a:t>ilkeleri, evrensel </a:t>
            </a:r>
            <a:r>
              <a:rPr lang="tr-TR" sz="1800" dirty="0"/>
              <a:t>insan ve çalışma haklarının </a:t>
            </a:r>
            <a:r>
              <a:rPr lang="tr-TR" sz="1800" dirty="0" smtClean="0"/>
              <a:t>korunmasını temel almıştır. </a:t>
            </a:r>
            <a:r>
              <a:rPr lang="tr-TR" sz="1800" dirty="0" smtClean="0">
                <a:solidFill>
                  <a:srgbClr val="C00000"/>
                </a:solidFill>
              </a:rPr>
              <a:t>Türkiye ILO’ya </a:t>
            </a:r>
            <a:r>
              <a:rPr lang="tr-TR" sz="1800" dirty="0">
                <a:solidFill>
                  <a:srgbClr val="C00000"/>
                </a:solidFill>
              </a:rPr>
              <a:t>1932 yılında üye olmuştur</a:t>
            </a:r>
            <a:r>
              <a:rPr lang="tr-TR" sz="1800" dirty="0" smtClean="0">
                <a:solidFill>
                  <a:srgbClr val="C00000"/>
                </a:solidFill>
              </a:rPr>
              <a:t>.</a:t>
            </a:r>
          </a:p>
          <a:p>
            <a:pPr marL="0" indent="0" algn="just">
              <a:buNone/>
            </a:pPr>
            <a:r>
              <a:rPr lang="tr-TR" sz="1800" dirty="0"/>
              <a:t>Uluslararası Çalışma Konferansı, 1944’te </a:t>
            </a:r>
            <a:r>
              <a:rPr lang="tr-TR" sz="1800" dirty="0" err="1"/>
              <a:t>Filadelfiya’da</a:t>
            </a:r>
            <a:r>
              <a:rPr lang="tr-TR" sz="1800" dirty="0"/>
              <a:t> toplanmış ve </a:t>
            </a:r>
            <a:r>
              <a:rPr lang="tr-TR" sz="1800" dirty="0" err="1" smtClean="0"/>
              <a:t>Filadelfiya</a:t>
            </a:r>
            <a:r>
              <a:rPr lang="tr-TR" sz="1800" dirty="0" smtClean="0"/>
              <a:t> Bildirgesini </a:t>
            </a:r>
            <a:r>
              <a:rPr lang="tr-TR" sz="1800" dirty="0"/>
              <a:t>kabul etmiştir. Bu bildirge ile ILO, aşağıda yer alan ilkeleri </a:t>
            </a:r>
            <a:r>
              <a:rPr lang="tr-TR" sz="1800" dirty="0" smtClean="0"/>
              <a:t>benimseyerek, hedef </a:t>
            </a:r>
            <a:r>
              <a:rPr lang="tr-TR" sz="1800" dirty="0"/>
              <a:t>ve amaçlarını yeniden tanımlamıştır</a:t>
            </a:r>
            <a:r>
              <a:rPr lang="tr-TR" sz="1800" dirty="0" smtClean="0"/>
              <a:t>.</a:t>
            </a:r>
          </a:p>
          <a:p>
            <a:pPr>
              <a:buFont typeface="Arial" panose="020B0604020202020204" pitchFamily="34" charset="0"/>
              <a:buChar char="•"/>
            </a:pPr>
            <a:r>
              <a:rPr lang="pt-BR" sz="1800" dirty="0"/>
              <a:t>Emek bir ticari mal değildir.</a:t>
            </a:r>
          </a:p>
          <a:p>
            <a:pPr>
              <a:buFont typeface="Arial" panose="020B0604020202020204" pitchFamily="34" charset="0"/>
              <a:buChar char="•"/>
            </a:pPr>
            <a:r>
              <a:rPr lang="tr-TR" sz="1800" dirty="0" smtClean="0"/>
              <a:t>Sürdürülebilir </a:t>
            </a:r>
            <a:r>
              <a:rPr lang="tr-TR" sz="1800" dirty="0"/>
              <a:t>bir gelişme için ifade ve örgütlenme özgürlüğü esastır.</a:t>
            </a:r>
          </a:p>
          <a:p>
            <a:pPr>
              <a:buFont typeface="Arial" panose="020B0604020202020204" pitchFamily="34" charset="0"/>
              <a:buChar char="•"/>
            </a:pPr>
            <a:r>
              <a:rPr lang="tr-TR" sz="1800" dirty="0" smtClean="0"/>
              <a:t>Dünyanın </a:t>
            </a:r>
            <a:r>
              <a:rPr lang="tr-TR" sz="1800" dirty="0"/>
              <a:t>herhangi bir yerindeki yoksulluk, dünyanın her yerindeki refahı </a:t>
            </a:r>
            <a:r>
              <a:rPr lang="tr-TR" sz="1800" dirty="0" smtClean="0"/>
              <a:t>tehdit etmektedir</a:t>
            </a:r>
            <a:r>
              <a:rPr lang="tr-TR" sz="1800" dirty="0"/>
              <a:t>.</a:t>
            </a:r>
          </a:p>
          <a:p>
            <a:pPr>
              <a:buFont typeface="Arial" panose="020B0604020202020204" pitchFamily="34" charset="0"/>
              <a:buChar char="•"/>
            </a:pPr>
            <a:r>
              <a:rPr lang="tr-TR" sz="1800" dirty="0" smtClean="0"/>
              <a:t>Bütün </a:t>
            </a:r>
            <a:r>
              <a:rPr lang="tr-TR" sz="1800" dirty="0"/>
              <a:t>insanlar, ırk, inanç ya da cinsiyet farkı gözetmeksizin özgürlük ve </a:t>
            </a:r>
            <a:r>
              <a:rPr lang="tr-TR" sz="1800" dirty="0" smtClean="0"/>
              <a:t>saygınlık, ekonomik </a:t>
            </a:r>
            <a:r>
              <a:rPr lang="tr-TR" sz="1800" dirty="0"/>
              <a:t>güvenlik ve eşit fırsat koşullarında maddi ve manevi </a:t>
            </a:r>
            <a:r>
              <a:rPr lang="tr-TR" sz="1800" dirty="0" smtClean="0"/>
              <a:t>gelişimlerini sürdürme </a:t>
            </a:r>
            <a:r>
              <a:rPr lang="tr-TR" sz="1800" dirty="0"/>
              <a:t>hakkına </a:t>
            </a:r>
            <a:r>
              <a:rPr lang="tr-TR" sz="1800" dirty="0" smtClean="0"/>
              <a:t>sahiptirler.</a:t>
            </a:r>
            <a:endParaRPr lang="tr-TR" sz="1800" dirty="0"/>
          </a:p>
        </p:txBody>
      </p:sp>
      <p:sp>
        <p:nvSpPr>
          <p:cNvPr id="5" name="Slayt Numarası Yer Tutucusu 4"/>
          <p:cNvSpPr>
            <a:spLocks noGrp="1"/>
          </p:cNvSpPr>
          <p:nvPr>
            <p:ph type="sldNum" sz="quarter" idx="15"/>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3721512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23528" y="332656"/>
            <a:ext cx="8208912" cy="6336704"/>
          </a:xfrm>
        </p:spPr>
        <p:txBody>
          <a:bodyPr>
            <a:normAutofit lnSpcReduction="10000"/>
          </a:bodyPr>
          <a:lstStyle/>
          <a:p>
            <a:pPr marL="0" indent="0" algn="just">
              <a:spcBef>
                <a:spcPts val="1200"/>
              </a:spcBef>
              <a:buNone/>
            </a:pPr>
            <a:r>
              <a:rPr lang="tr-TR" sz="1600" dirty="0"/>
              <a:t>1998 yılında Uluslararası Çalışma Konferansı, “Çalışma Yaşamında Temel İlke </a:t>
            </a:r>
            <a:r>
              <a:rPr lang="tr-TR" sz="1600" dirty="0" smtClean="0"/>
              <a:t>ve Haklar </a:t>
            </a:r>
            <a:r>
              <a:rPr lang="tr-TR" sz="1600" dirty="0" err="1"/>
              <a:t>Bildirgesi”ni</a:t>
            </a:r>
            <a:r>
              <a:rPr lang="tr-TR" sz="1600" dirty="0"/>
              <a:t> kabul etmiştir. Bu bildirge ile Konferans, uluslararası </a:t>
            </a:r>
            <a:r>
              <a:rPr lang="tr-TR" sz="1600" dirty="0" smtClean="0"/>
              <a:t>topluluğun işçi </a:t>
            </a:r>
            <a:r>
              <a:rPr lang="tr-TR" sz="1600" dirty="0"/>
              <a:t>ve işverenlerin örgütlenme özgürlüğü ve etkin toplu pazarlık haklarına “iyi </a:t>
            </a:r>
            <a:r>
              <a:rPr lang="tr-TR" sz="1600" dirty="0" smtClean="0"/>
              <a:t>niyet çerçevesinde </a:t>
            </a:r>
            <a:r>
              <a:rPr lang="tr-TR" sz="1600" dirty="0"/>
              <a:t>riayet etme, geliştirme ve gerçekleştirme” taahhüdünü </a:t>
            </a:r>
            <a:r>
              <a:rPr lang="tr-TR" sz="1600" dirty="0" smtClean="0"/>
              <a:t>ortaya koymuştur</a:t>
            </a:r>
            <a:r>
              <a:rPr lang="tr-TR" sz="1600" dirty="0"/>
              <a:t>.</a:t>
            </a:r>
          </a:p>
          <a:p>
            <a:pPr marL="0" indent="0" algn="just">
              <a:spcBef>
                <a:spcPts val="1200"/>
              </a:spcBef>
              <a:buNone/>
            </a:pPr>
            <a:r>
              <a:rPr lang="tr-TR" sz="1600" dirty="0"/>
              <a:t>Konferans ayrıca, üye ülkelerin zorla çalıştırma ya da zorunlu çalıştırmanın her </a:t>
            </a:r>
            <a:r>
              <a:rPr lang="tr-TR" sz="1600" dirty="0" smtClean="0"/>
              <a:t>tür şeklini </a:t>
            </a:r>
            <a:r>
              <a:rPr lang="tr-TR" sz="1600" dirty="0"/>
              <a:t>ortadan kaldırma, çocuk emeğinin etkili biçimde yasaklanması, istihdam </a:t>
            </a:r>
            <a:r>
              <a:rPr lang="tr-TR" sz="1600" dirty="0" smtClean="0"/>
              <a:t>ve mesleki </a:t>
            </a:r>
            <a:r>
              <a:rPr lang="tr-TR" sz="1600" dirty="0"/>
              <a:t>düzeyde ayrımcılığın yok edilmesi yönünde çaba </a:t>
            </a:r>
            <a:r>
              <a:rPr lang="tr-TR" sz="1600" dirty="0" smtClean="0"/>
              <a:t>gösterecekleri taahhüdünde </a:t>
            </a:r>
            <a:r>
              <a:rPr lang="tr-TR" sz="1600" dirty="0"/>
              <a:t>bulunmuştur.</a:t>
            </a:r>
          </a:p>
          <a:p>
            <a:pPr marL="0" indent="0" algn="just">
              <a:spcBef>
                <a:spcPts val="1200"/>
              </a:spcBef>
              <a:buNone/>
            </a:pPr>
            <a:r>
              <a:rPr lang="tr-TR" sz="1600" dirty="0"/>
              <a:t>Bu Bildirge, üye ülkelerin, ilgili Sözleşmeleri imzalamamış olsalar dahi bu b</a:t>
            </a:r>
            <a:r>
              <a:rPr lang="tr-TR" sz="1600" dirty="0" smtClean="0"/>
              <a:t>ildirgede yer </a:t>
            </a:r>
            <a:r>
              <a:rPr lang="tr-TR" sz="1600" dirty="0"/>
              <a:t>alan temel ilkelere riayet etmekle yükümlü olduklarını </a:t>
            </a:r>
            <a:r>
              <a:rPr lang="tr-TR" sz="1600" dirty="0" smtClean="0"/>
              <a:t>belirtmektedir.</a:t>
            </a:r>
          </a:p>
          <a:p>
            <a:pPr marL="0" indent="0" algn="just">
              <a:spcBef>
                <a:spcPts val="1200"/>
              </a:spcBef>
              <a:buNone/>
            </a:pPr>
            <a:r>
              <a:rPr lang="tr-TR" sz="1600" dirty="0"/>
              <a:t>ILO uluslararası çalışma standartlarını sözleşmeler ve tavsiyeler </a:t>
            </a:r>
            <a:r>
              <a:rPr lang="tr-TR" sz="1600" dirty="0" smtClean="0"/>
              <a:t>yoluyla oluşturmaktadır</a:t>
            </a:r>
            <a:r>
              <a:rPr lang="tr-TR" sz="1600" dirty="0"/>
              <a:t>. Bu sözleşme ve tavsiyeler temel çalışma hakları, örgütlenme </a:t>
            </a:r>
            <a:r>
              <a:rPr lang="tr-TR" sz="1600" dirty="0" smtClean="0"/>
              <a:t>hakkı, toplu </a:t>
            </a:r>
            <a:r>
              <a:rPr lang="tr-TR" sz="1600" dirty="0"/>
              <a:t>pazarlık, zoraki emeğin ortadan kaldırılması, fırsat eşitliği ve çalışma hayatı </a:t>
            </a:r>
            <a:r>
              <a:rPr lang="tr-TR" sz="1600" dirty="0" smtClean="0"/>
              <a:t>ile ilişkili </a:t>
            </a:r>
            <a:r>
              <a:rPr lang="tr-TR" sz="1600" dirty="0"/>
              <a:t>diğer konularda asgari standartlar koymaktadır.</a:t>
            </a:r>
          </a:p>
          <a:p>
            <a:pPr marL="0" indent="0" algn="just">
              <a:spcBef>
                <a:spcPts val="1200"/>
              </a:spcBef>
              <a:buNone/>
            </a:pPr>
            <a:r>
              <a:rPr lang="tr-TR" sz="1600" dirty="0"/>
              <a:t>ILO aynı zamanda başta mesleki eğitim ve mesleki rehabilitasyon, çalışma </a:t>
            </a:r>
            <a:r>
              <a:rPr lang="tr-TR" sz="1600" dirty="0" smtClean="0"/>
              <a:t>politikası, emek </a:t>
            </a:r>
            <a:r>
              <a:rPr lang="tr-TR" sz="1600" dirty="0"/>
              <a:t>yönetimi, çalışma hukuku ve endüstriyel ilişkiler, çalışma koşulları, </a:t>
            </a:r>
            <a:r>
              <a:rPr lang="tr-TR" sz="1600" dirty="0" smtClean="0"/>
              <a:t>işletme gelişimi</a:t>
            </a:r>
            <a:r>
              <a:rPr lang="tr-TR" sz="1600" dirty="0"/>
              <a:t>, kooperatifler, sosyal güvenlik, çalışma istatistikleri, işçi sağlığı ve iş </a:t>
            </a:r>
            <a:r>
              <a:rPr lang="tr-TR" sz="1600" dirty="0" smtClean="0"/>
              <a:t>güvenliği gibi </a:t>
            </a:r>
            <a:r>
              <a:rPr lang="tr-TR" sz="1600" dirty="0"/>
              <a:t>konularda teknik yardım sunmaktadır. Bağımsız işveren ve işçi </a:t>
            </a:r>
            <a:r>
              <a:rPr lang="tr-TR" sz="1600" dirty="0" smtClean="0"/>
              <a:t>örgütlerinin gelişimini </a:t>
            </a:r>
            <a:r>
              <a:rPr lang="tr-TR" sz="1600" dirty="0"/>
              <a:t>teşvik etmekte ve bu örgütlere eğitim ve danışma hizmetleri vermektedir.</a:t>
            </a:r>
          </a:p>
          <a:p>
            <a:pPr marL="0" indent="0" algn="just">
              <a:spcBef>
                <a:spcPts val="1200"/>
              </a:spcBef>
              <a:buNone/>
            </a:pPr>
            <a:r>
              <a:rPr lang="tr-TR" sz="1600" dirty="0"/>
              <a:t>Birleşmiş Milletler içinde ILO eşit katılımlı işçi ve işveren örgütleri ve de </a:t>
            </a:r>
            <a:r>
              <a:rPr lang="tr-TR" sz="1600" dirty="0" smtClean="0"/>
              <a:t> hükümetin yönetim </a:t>
            </a:r>
            <a:r>
              <a:rPr lang="tr-TR" sz="1600" dirty="0"/>
              <a:t>organları ile birlikte üçlü bir yapı oluşturmaktadır.</a:t>
            </a:r>
          </a:p>
        </p:txBody>
      </p:sp>
      <p:sp>
        <p:nvSpPr>
          <p:cNvPr id="4" name="Slayt Numarası Yer Tutucusu 3"/>
          <p:cNvSpPr>
            <a:spLocks noGrp="1"/>
          </p:cNvSpPr>
          <p:nvPr>
            <p:ph type="sldNum" sz="quarter" idx="15"/>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1306622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179512" y="1196752"/>
            <a:ext cx="8424936" cy="4752528"/>
          </a:xfrm>
        </p:spPr>
        <p:txBody>
          <a:bodyPr>
            <a:noAutofit/>
          </a:bodyPr>
          <a:lstStyle/>
          <a:p>
            <a:pPr algn="just">
              <a:lnSpc>
                <a:spcPct val="110000"/>
              </a:lnSpc>
              <a:spcBef>
                <a:spcPts val="1200"/>
              </a:spcBef>
            </a:pPr>
            <a:r>
              <a:rPr lang="tr-TR" sz="1800" b="1" dirty="0"/>
              <a:t>Dünya Sağlık Örgütü (WHO</a:t>
            </a:r>
            <a:r>
              <a:rPr lang="tr-TR" sz="1800" b="1" dirty="0" smtClean="0"/>
              <a:t>)</a:t>
            </a:r>
          </a:p>
          <a:p>
            <a:pPr marL="0" indent="0" algn="just">
              <a:lnSpc>
                <a:spcPct val="110000"/>
              </a:lnSpc>
              <a:spcBef>
                <a:spcPts val="1200"/>
              </a:spcBef>
              <a:buNone/>
            </a:pPr>
            <a:r>
              <a:rPr lang="tr-TR" sz="1800" dirty="0"/>
              <a:t>Birleşmiş Milletlere bağlı olan ve toplum sağlığıyla </a:t>
            </a:r>
            <a:r>
              <a:rPr lang="tr-TR" sz="1800" dirty="0" smtClean="0"/>
              <a:t>ilgili uluslararası </a:t>
            </a:r>
            <a:r>
              <a:rPr lang="tr-TR" sz="1800" dirty="0"/>
              <a:t>çalışmalar yapan bir örgüttür</a:t>
            </a:r>
            <a:r>
              <a:rPr lang="tr-TR" sz="1800" dirty="0" smtClean="0"/>
              <a:t>.</a:t>
            </a:r>
            <a:r>
              <a:rPr lang="tr-TR" sz="1800" dirty="0"/>
              <a:t> </a:t>
            </a:r>
            <a:r>
              <a:rPr lang="tr-TR" sz="1800" dirty="0">
                <a:solidFill>
                  <a:srgbClr val="C00000"/>
                </a:solidFill>
              </a:rPr>
              <a:t>Dünya Sağlık Örgütü </a:t>
            </a:r>
            <a:r>
              <a:rPr lang="tr-TR" sz="1800" dirty="0" smtClean="0">
                <a:solidFill>
                  <a:srgbClr val="C00000"/>
                </a:solidFill>
              </a:rPr>
              <a:t>Anayasası </a:t>
            </a:r>
            <a:r>
              <a:rPr lang="tr-TR" sz="1800" dirty="0">
                <a:solidFill>
                  <a:srgbClr val="C00000"/>
                </a:solidFill>
              </a:rPr>
              <a:t>22 Temmuz 1946 tarihinde 61 </a:t>
            </a:r>
            <a:r>
              <a:rPr lang="tr-TR" sz="1800" dirty="0" smtClean="0">
                <a:solidFill>
                  <a:srgbClr val="C00000"/>
                </a:solidFill>
              </a:rPr>
              <a:t>ülkenin temsilcisi </a:t>
            </a:r>
            <a:r>
              <a:rPr lang="tr-TR" sz="1800" dirty="0">
                <a:solidFill>
                  <a:srgbClr val="C00000"/>
                </a:solidFill>
              </a:rPr>
              <a:t>tarafından imzalanmıştır</a:t>
            </a:r>
            <a:r>
              <a:rPr lang="tr-TR" sz="1800" dirty="0" smtClean="0">
                <a:solidFill>
                  <a:srgbClr val="C00000"/>
                </a:solidFill>
              </a:rPr>
              <a:t>.</a:t>
            </a:r>
            <a:r>
              <a:rPr lang="tr-TR" sz="1800" dirty="0">
                <a:solidFill>
                  <a:srgbClr val="C00000"/>
                </a:solidFill>
              </a:rPr>
              <a:t> </a:t>
            </a:r>
            <a:r>
              <a:rPr lang="tr-TR" sz="1800" dirty="0"/>
              <a:t>Anayasası’nın yürürlüğe </a:t>
            </a:r>
            <a:r>
              <a:rPr lang="tr-TR" sz="1800" dirty="0" smtClean="0"/>
              <a:t>girdiği 7 </a:t>
            </a:r>
            <a:r>
              <a:rPr lang="tr-TR" sz="1800" dirty="0"/>
              <a:t>Nisan her yıl "Dünya Sağlık Günü" olarak kutlanmaya başlanmıştır</a:t>
            </a:r>
            <a:r>
              <a:rPr lang="tr-TR" sz="1800" dirty="0" smtClean="0"/>
              <a:t>. </a:t>
            </a:r>
            <a:r>
              <a:rPr lang="tr-TR" sz="1800" dirty="0"/>
              <a:t>DSÖ nün Mayıs 2000 itibariyle 191 üyesi bulunmaktadır. 2 ülke de ortak </a:t>
            </a:r>
            <a:r>
              <a:rPr lang="tr-TR" sz="1800" dirty="0" smtClean="0"/>
              <a:t>üye statüsündedir.</a:t>
            </a:r>
          </a:p>
          <a:p>
            <a:pPr marL="0" indent="0" algn="just">
              <a:lnSpc>
                <a:spcPct val="110000"/>
              </a:lnSpc>
              <a:spcBef>
                <a:spcPts val="1200"/>
              </a:spcBef>
              <a:buNone/>
            </a:pPr>
            <a:endParaRPr lang="tr-TR" sz="1800" dirty="0"/>
          </a:p>
          <a:p>
            <a:pPr algn="just">
              <a:lnSpc>
                <a:spcPct val="110000"/>
              </a:lnSpc>
              <a:spcBef>
                <a:spcPts val="1200"/>
              </a:spcBef>
            </a:pPr>
            <a:r>
              <a:rPr lang="tr-TR" sz="1800" b="1" dirty="0"/>
              <a:t>Avrupa İş Sağlığı ve Güvenliği Ajansı (</a:t>
            </a:r>
            <a:r>
              <a:rPr lang="tr-TR" sz="1800" b="1" dirty="0" smtClean="0"/>
              <a:t>EU-</a:t>
            </a:r>
            <a:r>
              <a:rPr lang="tr-TR" sz="1800" b="1" dirty="0" err="1" smtClean="0"/>
              <a:t>Occupational</a:t>
            </a:r>
            <a:r>
              <a:rPr lang="tr-TR" sz="1800" b="1" dirty="0" smtClean="0"/>
              <a:t> </a:t>
            </a:r>
            <a:r>
              <a:rPr lang="tr-TR" sz="1800" b="1" dirty="0" err="1" smtClean="0"/>
              <a:t>Safety</a:t>
            </a:r>
            <a:r>
              <a:rPr lang="tr-TR" sz="1800" b="1" dirty="0" smtClean="0"/>
              <a:t> </a:t>
            </a:r>
            <a:r>
              <a:rPr lang="tr-TR" sz="1800" b="1" dirty="0" err="1" smtClean="0"/>
              <a:t>and</a:t>
            </a:r>
            <a:r>
              <a:rPr lang="tr-TR" sz="1800" b="1" dirty="0" smtClean="0"/>
              <a:t> </a:t>
            </a:r>
            <a:r>
              <a:rPr lang="tr-TR" sz="1800" b="1" dirty="0" err="1" smtClean="0"/>
              <a:t>Health</a:t>
            </a:r>
            <a:r>
              <a:rPr lang="tr-TR" sz="1800" b="1" dirty="0" smtClean="0"/>
              <a:t> Administration</a:t>
            </a:r>
            <a:r>
              <a:rPr lang="tr-TR" sz="1800" dirty="0" smtClean="0"/>
              <a:t> </a:t>
            </a:r>
            <a:r>
              <a:rPr lang="tr-TR" sz="1800" b="1" dirty="0" smtClean="0"/>
              <a:t>OSHA)</a:t>
            </a:r>
          </a:p>
          <a:p>
            <a:pPr marL="0" indent="0" algn="just">
              <a:lnSpc>
                <a:spcPct val="110000"/>
              </a:lnSpc>
              <a:spcBef>
                <a:spcPts val="1200"/>
              </a:spcBef>
              <a:buNone/>
            </a:pPr>
            <a:r>
              <a:rPr lang="tr-TR" sz="1800" dirty="0" smtClean="0"/>
              <a:t>Avrupa </a:t>
            </a:r>
            <a:r>
              <a:rPr lang="tr-TR" sz="1800" dirty="0"/>
              <a:t>çapında iş sağlığı </a:t>
            </a:r>
            <a:r>
              <a:rPr lang="tr-TR" sz="1800" dirty="0" smtClean="0"/>
              <a:t>ve güvenliği </a:t>
            </a:r>
            <a:r>
              <a:rPr lang="tr-TR" sz="1800" dirty="0"/>
              <a:t>alanındaki bilgiden sorumlu AB resmi kurumu olarak 1996 </a:t>
            </a:r>
            <a:r>
              <a:rPr lang="tr-TR" sz="1800" dirty="0" smtClean="0"/>
              <a:t>yılında kurulmuştur</a:t>
            </a:r>
            <a:r>
              <a:rPr lang="tr-TR" sz="1800" dirty="0"/>
              <a:t>. Amacı, Avrupa’daki tüm işyerlerinin daha güvenli, sağlıklı ve </a:t>
            </a:r>
            <a:r>
              <a:rPr lang="tr-TR" sz="1800" dirty="0" smtClean="0"/>
              <a:t> üretken hale </a:t>
            </a:r>
            <a:r>
              <a:rPr lang="tr-TR" sz="1800" dirty="0"/>
              <a:t>getirilebilmesi için iş sağlığı ve güvenliği alanındaki ulaşılabilen tüm </a:t>
            </a:r>
            <a:r>
              <a:rPr lang="tr-TR" sz="1800" dirty="0" smtClean="0"/>
              <a:t>bilgilerin toplanması </a:t>
            </a:r>
            <a:r>
              <a:rPr lang="tr-TR" sz="1800" dirty="0"/>
              <a:t>ve paylaşılmasıdır.</a:t>
            </a:r>
            <a:endParaRPr lang="tr-TR" sz="1800" dirty="0" smtClean="0"/>
          </a:p>
          <a:p>
            <a:pPr algn="just">
              <a:lnSpc>
                <a:spcPct val="110000"/>
              </a:lnSpc>
              <a:spcBef>
                <a:spcPts val="1200"/>
              </a:spcBef>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868176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339752" y="3212976"/>
            <a:ext cx="6172200" cy="1371600"/>
          </a:xfrm>
        </p:spPr>
        <p:txBody>
          <a:bodyPr>
            <a:noAutofit/>
          </a:bodyPr>
          <a:lstStyle/>
          <a:p>
            <a:r>
              <a:rPr lang="tr-TR" sz="6600" dirty="0" smtClean="0">
                <a:solidFill>
                  <a:srgbClr val="FF0000"/>
                </a:solidFill>
              </a:rPr>
              <a:t>İş Sağlığı ve Güvenliği Kültürü</a:t>
            </a:r>
          </a:p>
          <a:p>
            <a:endParaRPr lang="tr-TR" sz="6600" dirty="0">
              <a:solidFill>
                <a:srgbClr val="FF0000"/>
              </a:solidFill>
            </a:endParaRPr>
          </a:p>
        </p:txBody>
      </p:sp>
      <p:sp>
        <p:nvSpPr>
          <p:cNvPr id="5" name="Slayt Numarası Yer Tutucusu 4"/>
          <p:cNvSpPr>
            <a:spLocks noGrp="1"/>
          </p:cNvSpPr>
          <p:nvPr>
            <p:ph type="sldNum" sz="quarter" idx="12"/>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2092436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type="title"/>
          </p:nvPr>
        </p:nvSpPr>
        <p:spPr>
          <a:xfrm>
            <a:off x="179512" y="-387424"/>
            <a:ext cx="7315200" cy="1154097"/>
          </a:xfrm>
        </p:spPr>
        <p:txBody>
          <a:bodyPr/>
          <a:lstStyle/>
          <a:p>
            <a:r>
              <a:rPr lang="tr-TR" dirty="0" smtClean="0"/>
              <a:t>Temel Kavramlar</a:t>
            </a:r>
            <a:endParaRPr lang="tr-TR" dirty="0"/>
          </a:p>
        </p:txBody>
      </p:sp>
      <p:sp>
        <p:nvSpPr>
          <p:cNvPr id="3" name="İçerik Yer Tutucusu 2"/>
          <p:cNvSpPr>
            <a:spLocks noGrp="1"/>
          </p:cNvSpPr>
          <p:nvPr>
            <p:ph sz="quarter" idx="1"/>
          </p:nvPr>
        </p:nvSpPr>
        <p:spPr>
          <a:xfrm>
            <a:off x="-180528" y="1041601"/>
            <a:ext cx="8712968" cy="3539527"/>
          </a:xfrm>
        </p:spPr>
        <p:txBody>
          <a:bodyPr>
            <a:noAutofit/>
          </a:bodyPr>
          <a:lstStyle/>
          <a:p>
            <a:pPr marL="365760" lvl="1" indent="0" algn="just">
              <a:spcBef>
                <a:spcPts val="1200"/>
              </a:spcBef>
              <a:buNone/>
            </a:pPr>
            <a:r>
              <a:rPr lang="tr-TR" altLang="tr-TR" sz="1800" dirty="0" smtClean="0">
                <a:solidFill>
                  <a:srgbClr val="7030A0"/>
                </a:solidFill>
              </a:rPr>
              <a:t>Bakanlık: </a:t>
            </a:r>
            <a:r>
              <a:rPr lang="tr-TR" altLang="tr-TR" sz="1800" dirty="0"/>
              <a:t>Çalışma ve Sosyal Güvenlik Bakanlığını,</a:t>
            </a:r>
          </a:p>
          <a:p>
            <a:pPr marL="365760" lvl="1" indent="0" algn="just">
              <a:spcBef>
                <a:spcPts val="1200"/>
              </a:spcBef>
              <a:buNone/>
            </a:pPr>
            <a:r>
              <a:rPr lang="tr-TR" altLang="tr-TR" sz="1800" dirty="0" smtClean="0">
                <a:solidFill>
                  <a:srgbClr val="7030A0"/>
                </a:solidFill>
              </a:rPr>
              <a:t>Çalışan: </a:t>
            </a:r>
            <a:r>
              <a:rPr lang="tr-TR" altLang="tr-TR" sz="1800" dirty="0"/>
              <a:t>Kendi özel kanunlarındaki statülerine bakılmaksızın kamu veya özel işyerlerinde istihdam edilen gerçek kişiyi,</a:t>
            </a:r>
          </a:p>
          <a:p>
            <a:pPr marL="365760" lvl="1" indent="0" algn="just">
              <a:spcBef>
                <a:spcPts val="1200"/>
              </a:spcBef>
              <a:buNone/>
            </a:pPr>
            <a:r>
              <a:rPr lang="tr-TR" altLang="tr-TR" sz="1800" dirty="0">
                <a:solidFill>
                  <a:srgbClr val="7030A0"/>
                </a:solidFill>
              </a:rPr>
              <a:t>Çalışan </a:t>
            </a:r>
            <a:r>
              <a:rPr lang="tr-TR" altLang="tr-TR" sz="1800" dirty="0" smtClean="0">
                <a:solidFill>
                  <a:srgbClr val="7030A0"/>
                </a:solidFill>
              </a:rPr>
              <a:t>temsilcisi: </a:t>
            </a:r>
            <a:r>
              <a:rPr lang="tr-TR" altLang="tr-TR" sz="1800" dirty="0"/>
              <a:t>İş sağlığı ve güvenliği ile ilgili çalışmalara katılma, çalışmaları izleme, tedbir alınmasını isteme, tekliflerde bulunma ve benzeri konularda çalışanları temsil etmeye yetkili çalışanı,</a:t>
            </a:r>
          </a:p>
          <a:p>
            <a:pPr marL="365760" lvl="1" indent="0" algn="just">
              <a:spcBef>
                <a:spcPts val="1200"/>
              </a:spcBef>
              <a:buNone/>
            </a:pPr>
            <a:r>
              <a:rPr lang="tr-TR" altLang="tr-TR" sz="1800" dirty="0">
                <a:solidFill>
                  <a:srgbClr val="7030A0"/>
                </a:solidFill>
              </a:rPr>
              <a:t>Destek </a:t>
            </a:r>
            <a:r>
              <a:rPr lang="tr-TR" altLang="tr-TR" sz="1800" dirty="0" smtClean="0">
                <a:solidFill>
                  <a:srgbClr val="7030A0"/>
                </a:solidFill>
              </a:rPr>
              <a:t>elemanı: </a:t>
            </a:r>
            <a:r>
              <a:rPr lang="tr-TR" altLang="tr-TR" sz="1800" dirty="0"/>
              <a:t>Asli görevinin yanında iş sağlığı ve güvenliği ile ilgili önleme, koruma, tahliye, yangınla mücadele, ilk yardım ve benzeri konularda özel olarak görevlendirilmiş uygun donanım ve yeterli eğitime sahip kişiyi,</a:t>
            </a:r>
          </a:p>
          <a:p>
            <a:pPr marL="365760" lvl="1" indent="0" algn="just">
              <a:spcBef>
                <a:spcPts val="1200"/>
              </a:spcBef>
              <a:buNone/>
            </a:pPr>
            <a:r>
              <a:rPr lang="tr-TR" altLang="tr-TR" sz="1800" dirty="0">
                <a:solidFill>
                  <a:srgbClr val="7030A0"/>
                </a:solidFill>
              </a:rPr>
              <a:t>Eğitim </a:t>
            </a:r>
            <a:r>
              <a:rPr lang="tr-TR" altLang="tr-TR" sz="1800" dirty="0" smtClean="0">
                <a:solidFill>
                  <a:srgbClr val="7030A0"/>
                </a:solidFill>
              </a:rPr>
              <a:t>kurumu: </a:t>
            </a:r>
            <a:r>
              <a:rPr lang="tr-TR" altLang="tr-TR" sz="1800" dirty="0"/>
              <a:t>İş güvenliği uzmanı, işyeri hekimi ve diğer sağlık personelinin eğitimlerini vermek üzere Bakanlıkça yetkilendirilen kamu kurum ve kuruluşlarını, üniversiteleri ve Türk Ticaret Kanununa göre faaliyet gösteren şirketler tarafından kurulan müesseseleri,</a:t>
            </a:r>
          </a:p>
          <a:p>
            <a:pPr marL="365760" lvl="1" indent="0" algn="just">
              <a:spcBef>
                <a:spcPts val="1200"/>
              </a:spcBef>
              <a:buNone/>
            </a:pPr>
            <a:r>
              <a:rPr lang="tr-TR" altLang="tr-TR" sz="1800" dirty="0">
                <a:solidFill>
                  <a:srgbClr val="7030A0"/>
                </a:solidFill>
              </a:rPr>
              <a:t>Genç </a:t>
            </a:r>
            <a:r>
              <a:rPr lang="tr-TR" altLang="tr-TR" sz="1800" dirty="0" smtClean="0">
                <a:solidFill>
                  <a:srgbClr val="7030A0"/>
                </a:solidFill>
              </a:rPr>
              <a:t>çalışan: </a:t>
            </a:r>
            <a:r>
              <a:rPr lang="tr-TR" altLang="tr-TR" sz="1800" dirty="0" err="1"/>
              <a:t>Onbeş</a:t>
            </a:r>
            <a:r>
              <a:rPr lang="tr-TR" altLang="tr-TR" sz="1800" dirty="0"/>
              <a:t> yaşını bitirmiş ancak </a:t>
            </a:r>
            <a:r>
              <a:rPr lang="tr-TR" altLang="tr-TR" sz="1800" dirty="0" err="1"/>
              <a:t>onsekiz</a:t>
            </a:r>
            <a:r>
              <a:rPr lang="tr-TR" altLang="tr-TR" sz="1800" dirty="0"/>
              <a:t> yaşını doldurmamış çalışanı,</a:t>
            </a:r>
          </a:p>
          <a:p>
            <a:pPr marL="0" indent="0">
              <a:spcBef>
                <a:spcPts val="1200"/>
              </a:spcBef>
              <a:buNone/>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1336657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107504" y="44624"/>
            <a:ext cx="8352928" cy="6032423"/>
          </a:xfrm>
        </p:spPr>
        <p:txBody>
          <a:bodyPr>
            <a:noAutofit/>
          </a:bodyPr>
          <a:lstStyle/>
          <a:p>
            <a:pPr marL="45720" lvl="1" indent="0" algn="just">
              <a:spcBef>
                <a:spcPts val="1200"/>
              </a:spcBef>
              <a:buNone/>
            </a:pPr>
            <a:r>
              <a:rPr lang="tr-TR" altLang="tr-TR" sz="1800" dirty="0">
                <a:solidFill>
                  <a:srgbClr val="7030A0"/>
                </a:solidFill>
              </a:rPr>
              <a:t>İş güvenliği uzmanı: </a:t>
            </a:r>
            <a:r>
              <a:rPr lang="tr-TR" altLang="tr-TR" sz="1800" dirty="0"/>
              <a:t>İş sağlığı ve güvenliği alanında görev yapmak üzere Bakanlıkça yetkilendirilmiş, iş güvenliği uzmanlığı belgesine sahip mühendis, mimar veya teknik elemanı</a:t>
            </a:r>
            <a:r>
              <a:rPr lang="tr-TR" altLang="tr-TR" sz="1800" dirty="0" smtClean="0"/>
              <a:t>,</a:t>
            </a:r>
          </a:p>
          <a:p>
            <a:pPr marL="45720" lvl="1" indent="0" algn="just">
              <a:spcBef>
                <a:spcPts val="1200"/>
              </a:spcBef>
              <a:buNone/>
            </a:pPr>
            <a:r>
              <a:rPr lang="tr-TR" altLang="tr-TR" sz="1800" dirty="0">
                <a:solidFill>
                  <a:srgbClr val="7030A0"/>
                </a:solidFill>
              </a:rPr>
              <a:t>İş </a:t>
            </a:r>
            <a:r>
              <a:rPr lang="tr-TR" altLang="tr-TR" sz="1800" dirty="0" smtClean="0">
                <a:solidFill>
                  <a:srgbClr val="7030A0"/>
                </a:solidFill>
              </a:rPr>
              <a:t>kazası: </a:t>
            </a:r>
            <a:r>
              <a:rPr lang="tr-TR" altLang="tr-TR" sz="1800" dirty="0"/>
              <a:t>İşyerinde veya işin yürütümü nedeniyle meydana gelen, ölüme sebebiyet veren veya vücut bütünlüğünü ruhen ya da bedenen özre uğratan olayı</a:t>
            </a:r>
            <a:r>
              <a:rPr lang="tr-TR" altLang="tr-TR" sz="1800" dirty="0" smtClean="0"/>
              <a:t>,</a:t>
            </a:r>
          </a:p>
          <a:p>
            <a:pPr marL="45720" lvl="1" indent="0" algn="just">
              <a:spcBef>
                <a:spcPts val="1200"/>
              </a:spcBef>
              <a:buNone/>
            </a:pPr>
            <a:r>
              <a:rPr lang="tr-TR" altLang="tr-TR" sz="1800" dirty="0" smtClean="0">
                <a:solidFill>
                  <a:srgbClr val="7030A0"/>
                </a:solidFill>
              </a:rPr>
              <a:t>İşyeri hekimi: </a:t>
            </a:r>
            <a:r>
              <a:rPr lang="tr-TR" altLang="tr-TR" sz="1800" dirty="0" smtClean="0"/>
              <a:t>İş sağlığı ve güvenliği alanında görev yapmak üzere Bakanlıkça yetkilendirilmiş, işyeri hekimliği belgesine sahip hekimi,</a:t>
            </a:r>
          </a:p>
          <a:p>
            <a:pPr marL="45720" lvl="1" indent="0" algn="just">
              <a:spcBef>
                <a:spcPts val="1200"/>
              </a:spcBef>
              <a:buNone/>
            </a:pPr>
            <a:r>
              <a:rPr lang="tr-TR" altLang="tr-TR" sz="1800" dirty="0" smtClean="0">
                <a:solidFill>
                  <a:srgbClr val="7030A0"/>
                </a:solidFill>
              </a:rPr>
              <a:t>İşyeri </a:t>
            </a:r>
            <a:r>
              <a:rPr lang="tr-TR" altLang="tr-TR" sz="1800" dirty="0">
                <a:solidFill>
                  <a:srgbClr val="7030A0"/>
                </a:solidFill>
              </a:rPr>
              <a:t>sağlık ve güvenlik birimi: </a:t>
            </a:r>
            <a:r>
              <a:rPr lang="tr-TR" altLang="tr-TR" sz="1800" dirty="0"/>
              <a:t>İşyerinde iş sağlığı ve güvenliği hizmetlerini yürütmek üzere kurulan, gerekli donanım ve personele sahip olan </a:t>
            </a:r>
            <a:r>
              <a:rPr lang="tr-TR" altLang="tr-TR" sz="1800" dirty="0" smtClean="0"/>
              <a:t>birimi,</a:t>
            </a:r>
          </a:p>
          <a:p>
            <a:pPr marL="45720" lvl="1" indent="0" algn="just">
              <a:spcBef>
                <a:spcPts val="1200"/>
              </a:spcBef>
              <a:buNone/>
            </a:pPr>
            <a:r>
              <a:rPr lang="tr-TR" altLang="tr-TR" sz="1800" dirty="0" smtClean="0">
                <a:solidFill>
                  <a:srgbClr val="7030A0"/>
                </a:solidFill>
              </a:rPr>
              <a:t>Konsey</a:t>
            </a:r>
            <a:r>
              <a:rPr lang="tr-TR" altLang="tr-TR" sz="1800" dirty="0" smtClean="0">
                <a:solidFill>
                  <a:srgbClr val="FFFF00"/>
                </a:solidFill>
              </a:rPr>
              <a:t>: </a:t>
            </a:r>
            <a:r>
              <a:rPr lang="tr-TR" altLang="tr-TR" sz="1800" dirty="0"/>
              <a:t>Ulusal İş Sağlığı ve Güvenliği </a:t>
            </a:r>
            <a:r>
              <a:rPr lang="tr-TR" altLang="tr-TR" sz="1800" dirty="0" smtClean="0"/>
              <a:t>Konseyini,</a:t>
            </a:r>
          </a:p>
          <a:p>
            <a:pPr marL="45720" lvl="1" indent="0" algn="just">
              <a:spcBef>
                <a:spcPts val="1200"/>
              </a:spcBef>
              <a:buNone/>
            </a:pPr>
            <a:r>
              <a:rPr lang="tr-TR" altLang="tr-TR" sz="1800" dirty="0" smtClean="0">
                <a:solidFill>
                  <a:srgbClr val="7030A0"/>
                </a:solidFill>
              </a:rPr>
              <a:t>Kurul: </a:t>
            </a:r>
            <a:r>
              <a:rPr lang="tr-TR" altLang="tr-TR" sz="1800" dirty="0"/>
              <a:t>İş sağlığı ve güvenliği </a:t>
            </a:r>
            <a:r>
              <a:rPr lang="tr-TR" altLang="tr-TR" sz="1800" dirty="0" smtClean="0"/>
              <a:t>kurulunu,</a:t>
            </a:r>
          </a:p>
          <a:p>
            <a:pPr marL="45720" lvl="1" indent="0" algn="just">
              <a:spcBef>
                <a:spcPts val="1200"/>
              </a:spcBef>
              <a:buNone/>
            </a:pPr>
            <a:r>
              <a:rPr lang="tr-TR" altLang="tr-TR" sz="1800" dirty="0" smtClean="0">
                <a:solidFill>
                  <a:srgbClr val="7030A0"/>
                </a:solidFill>
              </a:rPr>
              <a:t>Meslek hastalığı: </a:t>
            </a:r>
            <a:r>
              <a:rPr lang="tr-TR" altLang="tr-TR" sz="1800" dirty="0"/>
              <a:t>Mesleki risklere </a:t>
            </a:r>
            <a:r>
              <a:rPr lang="tr-TR" altLang="tr-TR" sz="1800" dirty="0" err="1"/>
              <a:t>maruziyet</a:t>
            </a:r>
            <a:r>
              <a:rPr lang="tr-TR" altLang="tr-TR" sz="1800" dirty="0"/>
              <a:t> sonucu ortaya çıkan </a:t>
            </a:r>
            <a:r>
              <a:rPr lang="tr-TR" altLang="tr-TR" sz="1800" dirty="0" smtClean="0"/>
              <a:t>hastalığı,</a:t>
            </a:r>
          </a:p>
          <a:p>
            <a:pPr marL="45720" lvl="1" indent="0" algn="just">
              <a:spcBef>
                <a:spcPts val="1200"/>
              </a:spcBef>
              <a:buNone/>
            </a:pPr>
            <a:r>
              <a:rPr lang="tr-TR" altLang="tr-TR" sz="1800" dirty="0" smtClean="0">
                <a:solidFill>
                  <a:srgbClr val="7030A0"/>
                </a:solidFill>
              </a:rPr>
              <a:t>Ortak </a:t>
            </a:r>
            <a:r>
              <a:rPr lang="tr-TR" altLang="tr-TR" sz="1800" dirty="0">
                <a:solidFill>
                  <a:srgbClr val="7030A0"/>
                </a:solidFill>
              </a:rPr>
              <a:t>sağlık ve güvenlik birimi: </a:t>
            </a:r>
            <a:r>
              <a:rPr lang="tr-TR" altLang="tr-TR" sz="1800" dirty="0"/>
              <a:t>Kamu kurum ve kuruluşları, organize sanayi bölgeleri ile Türk Ticaret Kanununa göre faaliyet gösteren şirketler tarafından, işyerlerine iş sağlığı ve güvenliği hizmetlerini sunmak üzere kurulan gerekli donanım ve personele sahip olan ve Bakanlıkça yetkilendirilen </a:t>
            </a:r>
            <a:r>
              <a:rPr lang="tr-TR" altLang="tr-TR" sz="1800" dirty="0" smtClean="0"/>
              <a:t>birimi,</a:t>
            </a:r>
          </a:p>
          <a:p>
            <a:pPr marL="45720" lvl="1" indent="0" algn="just">
              <a:spcBef>
                <a:spcPts val="1200"/>
              </a:spcBef>
              <a:buNone/>
            </a:pPr>
            <a:r>
              <a:rPr lang="tr-TR" altLang="tr-TR" sz="1800" dirty="0" smtClean="0">
                <a:solidFill>
                  <a:srgbClr val="7030A0"/>
                </a:solidFill>
              </a:rPr>
              <a:t>Önleme</a:t>
            </a:r>
            <a:r>
              <a:rPr lang="tr-TR" altLang="tr-TR" sz="1800" dirty="0">
                <a:solidFill>
                  <a:srgbClr val="7030A0"/>
                </a:solidFill>
              </a:rPr>
              <a:t>	</a:t>
            </a:r>
            <a:r>
              <a:rPr lang="tr-TR" altLang="tr-TR" sz="1800" dirty="0" smtClean="0">
                <a:solidFill>
                  <a:srgbClr val="FFFF00"/>
                </a:solidFill>
              </a:rPr>
              <a:t>: </a:t>
            </a:r>
            <a:r>
              <a:rPr lang="tr-TR" altLang="tr-TR" sz="1800" dirty="0"/>
              <a:t>İşyerinde yürütülen işlerin bütün safhalarında iş sağlığı ve güvenliği ile ilgili riskleri ortadan kaldırmak veya azaltmak için planlanan ve alınan tedbirlerin </a:t>
            </a:r>
            <a:r>
              <a:rPr lang="tr-TR" altLang="tr-TR" sz="1800" dirty="0" smtClean="0"/>
              <a:t>tümünü,</a:t>
            </a:r>
          </a:p>
          <a:p>
            <a:pPr marL="45720" lvl="1" indent="0" algn="just">
              <a:spcBef>
                <a:spcPts val="1200"/>
              </a:spcBef>
              <a:buNone/>
            </a:pPr>
            <a:endParaRPr lang="tr-TR" altLang="tr-TR" sz="1800" dirty="0" smtClean="0"/>
          </a:p>
          <a:p>
            <a:pPr marL="228600" lvl="1" algn="just">
              <a:spcBef>
                <a:spcPts val="1200"/>
              </a:spcBef>
            </a:pPr>
            <a:endParaRPr lang="tr-TR" altLang="tr-TR" sz="1800" dirty="0"/>
          </a:p>
          <a:p>
            <a:pPr algn="just">
              <a:spcBef>
                <a:spcPts val="1200"/>
              </a:spcBef>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562767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180528" y="432048"/>
            <a:ext cx="8784976" cy="6237312"/>
          </a:xfrm>
        </p:spPr>
        <p:txBody>
          <a:bodyPr>
            <a:noAutofit/>
          </a:bodyPr>
          <a:lstStyle/>
          <a:p>
            <a:pPr marL="365760" lvl="1" indent="0" algn="just">
              <a:spcBef>
                <a:spcPts val="1200"/>
              </a:spcBef>
              <a:buNone/>
            </a:pPr>
            <a:r>
              <a:rPr lang="tr-TR" altLang="tr-TR" sz="1800" dirty="0">
                <a:solidFill>
                  <a:srgbClr val="7030A0"/>
                </a:solidFill>
              </a:rPr>
              <a:t>Risk: </a:t>
            </a:r>
            <a:r>
              <a:rPr lang="tr-TR" altLang="tr-TR" sz="1800" dirty="0"/>
              <a:t>Tehlikeden kaynaklanacak kayıp, yaralanma ya da başka zararlı sonuç meydana gelme ihtimalini ifade eder.</a:t>
            </a:r>
          </a:p>
          <a:p>
            <a:pPr marL="365760" lvl="1" indent="0" algn="just">
              <a:spcBef>
                <a:spcPts val="1200"/>
              </a:spcBef>
              <a:buNone/>
            </a:pPr>
            <a:r>
              <a:rPr lang="tr-TR" altLang="tr-TR" sz="1800" dirty="0" smtClean="0">
                <a:solidFill>
                  <a:srgbClr val="7030A0"/>
                </a:solidFill>
              </a:rPr>
              <a:t>Risk </a:t>
            </a:r>
            <a:r>
              <a:rPr lang="tr-TR" altLang="tr-TR" sz="1800" dirty="0">
                <a:solidFill>
                  <a:srgbClr val="7030A0"/>
                </a:solidFill>
              </a:rPr>
              <a:t>değerlendirmesi: </a:t>
            </a:r>
            <a:r>
              <a:rPr lang="tr-TR" altLang="tr-TR" sz="1800" dirty="0"/>
              <a:t>İşyerinde var olan ya da dışarıdan gelebilecek tehlikelerin belirlenmesi, bu tehlikelerin riske dönüşmesine yol açan faktörler ile tehlikelerden kaynaklanan risklerin analiz edilerek derecelendirilmesi ve kontrol tedbirlerinin kararlaştırılması amacıyla yapılması gerekli çalışmaları,</a:t>
            </a:r>
          </a:p>
          <a:p>
            <a:pPr marL="365760" lvl="1" indent="0" algn="just">
              <a:spcBef>
                <a:spcPts val="1200"/>
              </a:spcBef>
              <a:buNone/>
            </a:pPr>
            <a:r>
              <a:rPr lang="tr-TR" altLang="tr-TR" sz="1800" dirty="0" smtClean="0">
                <a:solidFill>
                  <a:srgbClr val="7030A0"/>
                </a:solidFill>
              </a:rPr>
              <a:t>Tehlike: </a:t>
            </a:r>
            <a:r>
              <a:rPr lang="tr-TR" altLang="tr-TR" sz="1800" dirty="0"/>
              <a:t>İşyerinde var olan ya da dışarıdan gelebilecek, çalışanı veya işyerini etkileyebilecek zarar veya hasar verme potansiyelini,</a:t>
            </a:r>
          </a:p>
          <a:p>
            <a:pPr marL="365760" lvl="1" indent="0" algn="just">
              <a:spcBef>
                <a:spcPts val="1200"/>
              </a:spcBef>
              <a:buNone/>
            </a:pPr>
            <a:r>
              <a:rPr lang="tr-TR" altLang="tr-TR" sz="1800" dirty="0">
                <a:solidFill>
                  <a:srgbClr val="7030A0"/>
                </a:solidFill>
              </a:rPr>
              <a:t>Tehlike </a:t>
            </a:r>
            <a:r>
              <a:rPr lang="tr-TR" altLang="tr-TR" sz="1800" dirty="0" smtClean="0">
                <a:solidFill>
                  <a:srgbClr val="7030A0"/>
                </a:solidFill>
              </a:rPr>
              <a:t>sınıfı: </a:t>
            </a:r>
            <a:r>
              <a:rPr lang="tr-TR" altLang="tr-TR" sz="1800" dirty="0"/>
              <a:t>İş sağlığı ve güvenliği açısından, yapılan işin özelliği, işin her safhasında kullanılan veya ortaya çıkan maddeler, iş ekipmanı, üretim yöntem ve şekilleri, çalışma ortam ve şartları ile ilgili diğer hususlar dikkate alınarak işyeri için belirlenen tehlike grubunu,</a:t>
            </a:r>
          </a:p>
          <a:p>
            <a:pPr marL="365760" lvl="1" indent="0" algn="just">
              <a:spcBef>
                <a:spcPts val="1200"/>
              </a:spcBef>
              <a:buNone/>
            </a:pPr>
            <a:r>
              <a:rPr lang="tr-TR" altLang="tr-TR" sz="1800" dirty="0">
                <a:solidFill>
                  <a:srgbClr val="7030A0"/>
                </a:solidFill>
              </a:rPr>
              <a:t>Teknik </a:t>
            </a:r>
            <a:r>
              <a:rPr lang="tr-TR" altLang="tr-TR" sz="1800" dirty="0" smtClean="0">
                <a:solidFill>
                  <a:srgbClr val="7030A0"/>
                </a:solidFill>
              </a:rPr>
              <a:t>eleman: </a:t>
            </a:r>
            <a:r>
              <a:rPr lang="tr-TR" altLang="tr-TR" sz="1800" dirty="0"/>
              <a:t>Teknik öğretmen, fizikçi ve kimyager unvanına sahip olanlar ile üniversitelerin iş sağlığı ve güvenliği programı mezunlarını,</a:t>
            </a:r>
          </a:p>
          <a:p>
            <a:pPr marL="365760" lvl="1" indent="0" algn="just">
              <a:spcBef>
                <a:spcPts val="1200"/>
              </a:spcBef>
              <a:buNone/>
            </a:pPr>
            <a:r>
              <a:rPr lang="tr-TR" altLang="tr-TR" sz="1800" dirty="0">
                <a:solidFill>
                  <a:srgbClr val="7030A0"/>
                </a:solidFill>
              </a:rPr>
              <a:t>İşyeri </a:t>
            </a:r>
            <a:r>
              <a:rPr lang="tr-TR" altLang="tr-TR" sz="1800" dirty="0" smtClean="0">
                <a:solidFill>
                  <a:srgbClr val="7030A0"/>
                </a:solidFill>
              </a:rPr>
              <a:t>hemşiresi: </a:t>
            </a:r>
            <a:r>
              <a:rPr lang="tr-TR" altLang="tr-TR" sz="1800" dirty="0"/>
              <a:t>25/2/1954 tarihli ve 6283 sayılı Hemşirelik Kanununa göre hemşirelik mesleğini icra etmeye yetkili, iş sağlığı ve güvenliği alanında görev yapmak üzere Bakanlıkça yetkilendirilmiş işyeri hemşireliği belgesine sahip hemşire/sağlık memurunu,</a:t>
            </a:r>
          </a:p>
          <a:p>
            <a:pPr marL="0" indent="0">
              <a:spcBef>
                <a:spcPts val="1200"/>
              </a:spcBef>
              <a:buNone/>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40162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
          </p:nvPr>
        </p:nvSpPr>
        <p:spPr>
          <a:xfrm>
            <a:off x="179512" y="404664"/>
            <a:ext cx="8424936" cy="6021328"/>
          </a:xfrm>
        </p:spPr>
        <p:txBody>
          <a:bodyPr>
            <a:noAutofit/>
          </a:bodyPr>
          <a:lstStyle/>
          <a:p>
            <a:pPr marL="45720" indent="0" algn="just">
              <a:spcBef>
                <a:spcPts val="1200"/>
              </a:spcBef>
              <a:buNone/>
            </a:pPr>
            <a:endParaRPr lang="tr-TR" sz="1800" dirty="0"/>
          </a:p>
          <a:p>
            <a:pPr marL="0" indent="0" algn="just">
              <a:spcBef>
                <a:spcPts val="1200"/>
              </a:spcBef>
              <a:buNone/>
            </a:pPr>
            <a:r>
              <a:rPr lang="tr-TR" sz="1800" dirty="0"/>
              <a:t>B</a:t>
            </a:r>
            <a:r>
              <a:rPr lang="tr-TR" sz="1800" dirty="0" smtClean="0"/>
              <a:t>ir </a:t>
            </a:r>
            <a:r>
              <a:rPr lang="tr-TR" sz="1800" dirty="0"/>
              <a:t>iş sözleşmesine dayanarak çalışan gerçek kişiye </a:t>
            </a:r>
            <a:r>
              <a:rPr lang="tr-TR" sz="1800" i="1" u="sng" dirty="0">
                <a:solidFill>
                  <a:srgbClr val="7030A0"/>
                </a:solidFill>
              </a:rPr>
              <a:t>işçi</a:t>
            </a:r>
            <a:r>
              <a:rPr lang="tr-TR" sz="1800" dirty="0" smtClean="0"/>
              <a:t>,</a:t>
            </a:r>
          </a:p>
          <a:p>
            <a:pPr marL="0" indent="0" algn="just">
              <a:spcBef>
                <a:spcPts val="1200"/>
              </a:spcBef>
              <a:buNone/>
            </a:pPr>
            <a:r>
              <a:rPr lang="tr-TR" sz="1800" dirty="0"/>
              <a:t>İ</a:t>
            </a:r>
            <a:r>
              <a:rPr lang="tr-TR" sz="1800" dirty="0" smtClean="0"/>
              <a:t>şçi </a:t>
            </a:r>
            <a:r>
              <a:rPr lang="tr-TR" sz="1800" dirty="0"/>
              <a:t>çalıştıran gerçek veya tüzel kişiye yahut tüzel kişiliği olmayan kurum ve kuruluşlara </a:t>
            </a:r>
            <a:r>
              <a:rPr lang="tr-TR" sz="1800" i="1" u="sng" dirty="0">
                <a:solidFill>
                  <a:srgbClr val="7030A0"/>
                </a:solidFill>
              </a:rPr>
              <a:t>işveren</a:t>
            </a:r>
            <a:r>
              <a:rPr lang="tr-TR" sz="1800" dirty="0"/>
              <a:t>, </a:t>
            </a:r>
          </a:p>
          <a:p>
            <a:pPr marL="0" indent="0" algn="just">
              <a:spcBef>
                <a:spcPts val="1200"/>
              </a:spcBef>
              <a:buNone/>
            </a:pPr>
            <a:r>
              <a:rPr lang="tr-TR" sz="1800" dirty="0" smtClean="0"/>
              <a:t>İşveren </a:t>
            </a:r>
            <a:r>
              <a:rPr lang="tr-TR" sz="1800" dirty="0"/>
              <a:t>adına hareket eden ve işin, işyerinin ve işletmenin yönetiminde görev alan kimselere </a:t>
            </a:r>
            <a:r>
              <a:rPr lang="tr-TR" sz="1800" i="1" u="sng" dirty="0">
                <a:solidFill>
                  <a:srgbClr val="7030A0"/>
                </a:solidFill>
              </a:rPr>
              <a:t>işveren vekili </a:t>
            </a:r>
            <a:r>
              <a:rPr lang="tr-TR" sz="1800" dirty="0"/>
              <a:t>denir. </a:t>
            </a:r>
          </a:p>
          <a:p>
            <a:pPr marL="0" indent="0" algn="just">
              <a:spcBef>
                <a:spcPts val="1200"/>
              </a:spcBef>
              <a:buNone/>
            </a:pPr>
            <a:r>
              <a:rPr lang="tr-TR" sz="1800" dirty="0" smtClean="0"/>
              <a:t>İşveren </a:t>
            </a:r>
            <a:r>
              <a:rPr lang="tr-TR" sz="1800" dirty="0"/>
              <a:t>vekilinin bu sıfatla işçilere karşı işlem ve yükümlülüklerinden doğrudan işveren sorumludur. </a:t>
            </a:r>
          </a:p>
          <a:p>
            <a:pPr marL="0" indent="0" algn="just">
              <a:spcBef>
                <a:spcPts val="1200"/>
              </a:spcBef>
              <a:buNone/>
            </a:pPr>
            <a:r>
              <a:rPr lang="tr-TR" sz="1800" dirty="0" smtClean="0"/>
              <a:t>İşveren </a:t>
            </a:r>
            <a:r>
              <a:rPr lang="tr-TR" sz="1800" dirty="0"/>
              <a:t>için öngörülen her çeşit sorumluluk ve zorunluluklar işveren vekilleri hakkında da uygulanır. </a:t>
            </a:r>
          </a:p>
          <a:p>
            <a:pPr marL="0" indent="0" algn="just">
              <a:spcBef>
                <a:spcPts val="1200"/>
              </a:spcBef>
              <a:buNone/>
            </a:pPr>
            <a:r>
              <a:rPr lang="tr-TR" sz="1800" dirty="0" smtClean="0"/>
              <a:t>İşveren </a:t>
            </a:r>
            <a:r>
              <a:rPr lang="tr-TR" sz="1800" dirty="0"/>
              <a:t>vekilliği sıfatı, işçilere tanınan hak ve yükümlülükleri ortadan kaldırmaz. </a:t>
            </a:r>
            <a:endParaRPr lang="tr-TR" sz="1800" dirty="0" smtClean="0"/>
          </a:p>
          <a:p>
            <a:pPr marL="0" indent="0" algn="just">
              <a:spcBef>
                <a:spcPts val="1200"/>
              </a:spcBef>
              <a:buNone/>
            </a:pPr>
            <a:r>
              <a:rPr lang="tr-TR" sz="1800" dirty="0"/>
              <a:t>Bir işverenden, işyerinde yürüttüğü mal veya hizmet üretimine ilişkin yardımcı işlerinde veya asıl işin bir bölümünde işletmenin ve işin gereği ile teknolojik nedenlerle uzmanlık gerektiren işlerde iş alan ve bu iş için görevlendirdiği işçilerini sadece bu işyerinde aldığı işte çalıştıran diğer işveren ile iş aldığı işveren arasında kurulan ilişkiye </a:t>
            </a:r>
            <a:r>
              <a:rPr lang="tr-TR" sz="1800" i="1" u="sng" dirty="0">
                <a:solidFill>
                  <a:srgbClr val="7030A0"/>
                </a:solidFill>
              </a:rPr>
              <a:t>asıl işveren-alt işveren ilişkisi </a:t>
            </a:r>
            <a:r>
              <a:rPr lang="tr-TR" sz="1800" dirty="0"/>
              <a:t>denir. </a:t>
            </a:r>
          </a:p>
          <a:p>
            <a:pPr marL="0" indent="0" algn="just">
              <a:spcBef>
                <a:spcPts val="1200"/>
              </a:spcBef>
              <a:buNone/>
            </a:pPr>
            <a:endParaRPr lang="tr-TR" sz="1800" dirty="0"/>
          </a:p>
          <a:p>
            <a:pPr marL="0" indent="0" algn="just">
              <a:spcBef>
                <a:spcPts val="1200"/>
              </a:spcBef>
              <a:buNone/>
            </a:pPr>
            <a:endParaRPr lang="tr-TR" sz="1800" dirty="0" smtClean="0"/>
          </a:p>
          <a:p>
            <a:pPr marL="0" indent="0" algn="just">
              <a:spcBef>
                <a:spcPts val="1200"/>
              </a:spcBef>
              <a:buNone/>
            </a:pPr>
            <a:endParaRPr lang="tr-TR" sz="18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23</a:t>
            </a:fld>
            <a:endParaRPr lang="tr-TR"/>
          </a:p>
        </p:txBody>
      </p:sp>
    </p:spTree>
    <p:extLst>
      <p:ext uri="{BB962C8B-B14F-4D97-AF65-F5344CB8AC3E}">
        <p14:creationId xmlns:p14="http://schemas.microsoft.com/office/powerpoint/2010/main" val="402556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84"/>
            <a:ext cx="7315200" cy="1154097"/>
          </a:xfrm>
        </p:spPr>
        <p:txBody>
          <a:bodyPr/>
          <a:lstStyle/>
          <a:p>
            <a:r>
              <a:rPr lang="tr-TR" dirty="0" smtClean="0"/>
              <a:t>İş Sağlığı ve Güvenliği Kültürü</a:t>
            </a:r>
            <a:endParaRPr lang="tr-TR" dirty="0"/>
          </a:p>
        </p:txBody>
      </p:sp>
      <p:sp>
        <p:nvSpPr>
          <p:cNvPr id="3" name="İçerik Yer Tutucusu 2"/>
          <p:cNvSpPr>
            <a:spLocks noGrp="1"/>
          </p:cNvSpPr>
          <p:nvPr>
            <p:ph sz="quarter" idx="1"/>
          </p:nvPr>
        </p:nvSpPr>
        <p:spPr>
          <a:xfrm>
            <a:off x="179512" y="1484784"/>
            <a:ext cx="8208912" cy="4608512"/>
          </a:xfrm>
        </p:spPr>
        <p:txBody>
          <a:bodyPr>
            <a:normAutofit fontScale="70000" lnSpcReduction="20000"/>
          </a:bodyPr>
          <a:lstStyle/>
          <a:p>
            <a:pPr algn="just">
              <a:lnSpc>
                <a:spcPct val="110000"/>
              </a:lnSpc>
              <a:spcBef>
                <a:spcPts val="1200"/>
              </a:spcBef>
              <a:buFont typeface="Wingdings" panose="05000000000000000000" pitchFamily="2" charset="2"/>
              <a:buChar char="ü"/>
            </a:pPr>
            <a:r>
              <a:rPr lang="tr-TR" dirty="0"/>
              <a:t>Dünyada her yıl 2.2 milyon çalışan işle bağlantılı kazalar ve </a:t>
            </a:r>
            <a:r>
              <a:rPr lang="tr-TR" dirty="0" smtClean="0"/>
              <a:t>meslek hastalıkları </a:t>
            </a:r>
            <a:r>
              <a:rPr lang="tr-TR" dirty="0"/>
              <a:t>sonucu hayatını kaybetmektedir</a:t>
            </a:r>
            <a:r>
              <a:rPr lang="tr-TR" dirty="0" smtClean="0"/>
              <a:t>.</a:t>
            </a:r>
          </a:p>
          <a:p>
            <a:pPr algn="just">
              <a:lnSpc>
                <a:spcPct val="110000"/>
              </a:lnSpc>
              <a:spcBef>
                <a:spcPts val="1200"/>
              </a:spcBef>
              <a:buFont typeface="Wingdings" panose="05000000000000000000" pitchFamily="2" charset="2"/>
              <a:buChar char="ü"/>
            </a:pPr>
            <a:r>
              <a:rPr lang="tr-TR" dirty="0" smtClean="0"/>
              <a:t>Uluslararası </a:t>
            </a:r>
            <a:r>
              <a:rPr lang="tr-TR" dirty="0"/>
              <a:t>Çalışma Örgütü yayınlarına </a:t>
            </a:r>
            <a:r>
              <a:rPr lang="tr-TR" dirty="0" smtClean="0"/>
              <a:t>göre; 270 </a:t>
            </a:r>
            <a:r>
              <a:rPr lang="tr-TR" dirty="0"/>
              <a:t>milyon çalışan kazaya ve 160 milyon çalışan </a:t>
            </a:r>
            <a:r>
              <a:rPr lang="tr-TR" dirty="0" smtClean="0"/>
              <a:t>meslek hastalığına </a:t>
            </a:r>
            <a:r>
              <a:rPr lang="tr-TR" dirty="0"/>
              <a:t>maruz kalmaktadır</a:t>
            </a:r>
            <a:r>
              <a:rPr lang="tr-TR" dirty="0" smtClean="0"/>
              <a:t>.</a:t>
            </a:r>
          </a:p>
          <a:p>
            <a:pPr marL="45720" indent="0" algn="just">
              <a:lnSpc>
                <a:spcPct val="110000"/>
              </a:lnSpc>
              <a:spcBef>
                <a:spcPts val="1200"/>
              </a:spcBef>
              <a:buNone/>
            </a:pPr>
            <a:r>
              <a:rPr lang="tr-TR" b="1" dirty="0" smtClean="0"/>
              <a:t>OSHA (</a:t>
            </a:r>
            <a:r>
              <a:rPr lang="en-US" b="1" dirty="0"/>
              <a:t>Occupational Safety and Health </a:t>
            </a:r>
            <a:r>
              <a:rPr lang="en-US" b="1" dirty="0" smtClean="0"/>
              <a:t>Administration</a:t>
            </a:r>
            <a:r>
              <a:rPr lang="tr-TR" b="1" dirty="0" smtClean="0"/>
              <a:t>) </a:t>
            </a:r>
            <a:r>
              <a:rPr lang="tr-TR" b="1" dirty="0"/>
              <a:t>Yayınlarına göre</a:t>
            </a:r>
            <a:r>
              <a:rPr lang="tr-TR" b="1" dirty="0" smtClean="0"/>
              <a:t>;</a:t>
            </a:r>
          </a:p>
          <a:p>
            <a:pPr algn="just">
              <a:lnSpc>
                <a:spcPct val="110000"/>
              </a:lnSpc>
              <a:spcBef>
                <a:spcPts val="1200"/>
              </a:spcBef>
              <a:buFont typeface="Wingdings" panose="05000000000000000000" pitchFamily="2" charset="2"/>
              <a:buChar char="ü"/>
            </a:pPr>
            <a:r>
              <a:rPr lang="tr-TR" dirty="0" smtClean="0"/>
              <a:t>Avrupa </a:t>
            </a:r>
            <a:r>
              <a:rPr lang="tr-TR" dirty="0"/>
              <a:t>ülkelerinde iş kazaları ve meslek hastalıkları sonucu yılda;</a:t>
            </a:r>
          </a:p>
          <a:p>
            <a:pPr algn="just">
              <a:lnSpc>
                <a:spcPct val="110000"/>
              </a:lnSpc>
              <a:spcBef>
                <a:spcPts val="1200"/>
              </a:spcBef>
              <a:buFont typeface="Wingdings" panose="05000000000000000000" pitchFamily="2" charset="2"/>
              <a:buChar char="ü"/>
            </a:pPr>
            <a:r>
              <a:rPr lang="tr-TR" dirty="0"/>
              <a:t>5.500 kişinin hayatını kaybettiği, 75 000 kişinin sürekli </a:t>
            </a:r>
            <a:r>
              <a:rPr lang="tr-TR" dirty="0" smtClean="0"/>
              <a:t>çalışamaz duruma </a:t>
            </a:r>
            <a:r>
              <a:rPr lang="tr-TR" dirty="0"/>
              <a:t>geldiği, 149 milyon iş günü ve 20 milyar EURO </a:t>
            </a:r>
            <a:r>
              <a:rPr lang="tr-TR" dirty="0" smtClean="0"/>
              <a:t>maddi kaybın </a:t>
            </a:r>
            <a:r>
              <a:rPr lang="tr-TR" dirty="0"/>
              <a:t>meydana </a:t>
            </a:r>
            <a:r>
              <a:rPr lang="tr-TR" dirty="0" smtClean="0"/>
              <a:t>geldiği </a:t>
            </a:r>
            <a:r>
              <a:rPr lang="tr-TR" dirty="0"/>
              <a:t>rapor edilmektedir.</a:t>
            </a:r>
          </a:p>
          <a:p>
            <a:pPr algn="just">
              <a:lnSpc>
                <a:spcPct val="110000"/>
              </a:lnSpc>
              <a:spcBef>
                <a:spcPts val="1200"/>
              </a:spcBef>
              <a:buFont typeface="Wingdings" panose="05000000000000000000" pitchFamily="2" charset="2"/>
              <a:buChar char="ü"/>
            </a:pPr>
            <a:r>
              <a:rPr lang="tr-TR" dirty="0"/>
              <a:t>Yine OSHA kaynaklarına göre; AB’de 19 Milyon KOBİ </a:t>
            </a:r>
            <a:r>
              <a:rPr lang="tr-TR" dirty="0" smtClean="0"/>
              <a:t>bulunmakta ve </a:t>
            </a:r>
            <a:r>
              <a:rPr lang="tr-TR" dirty="0"/>
              <a:t>buralarda, 75 milyon işçi çalışmaktadır. Her üç işçiden </a:t>
            </a:r>
            <a:r>
              <a:rPr lang="tr-TR" dirty="0" smtClean="0"/>
              <a:t>ikisi KOBİ’de </a:t>
            </a:r>
            <a:r>
              <a:rPr lang="tr-TR" dirty="0"/>
              <a:t>istihdam edilmekte ve çalışanların %42’si </a:t>
            </a:r>
            <a:r>
              <a:rPr lang="tr-TR" dirty="0" smtClean="0"/>
              <a:t>kadınlardan oluşmaktadır</a:t>
            </a:r>
            <a:r>
              <a:rPr lang="tr-TR" dirty="0"/>
              <a:t>.</a:t>
            </a:r>
          </a:p>
        </p:txBody>
      </p:sp>
      <p:sp>
        <p:nvSpPr>
          <p:cNvPr id="5" name="Slayt Numarası Yer Tutucusu 4"/>
          <p:cNvSpPr>
            <a:spLocks noGrp="1"/>
          </p:cNvSpPr>
          <p:nvPr>
            <p:ph type="sldNum" sz="quarter" idx="1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3669488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611560" y="1916832"/>
            <a:ext cx="7848872" cy="2520280"/>
          </a:xfrm>
        </p:spPr>
        <p:txBody>
          <a:bodyPr>
            <a:noAutofit/>
          </a:bodyPr>
          <a:lstStyle/>
          <a:p>
            <a:pPr marL="45720" indent="0" algn="just">
              <a:spcBef>
                <a:spcPts val="1200"/>
              </a:spcBef>
              <a:buNone/>
            </a:pPr>
            <a:r>
              <a:rPr lang="tr-TR" sz="2400" dirty="0"/>
              <a:t>İş kazalarının %82’si ve ölümlü iş kazalarının %</a:t>
            </a:r>
            <a:r>
              <a:rPr lang="tr-TR" sz="2400" dirty="0" smtClean="0"/>
              <a:t>90’ı </a:t>
            </a:r>
            <a:r>
              <a:rPr lang="tr-TR" sz="2400" dirty="0" smtClean="0">
                <a:solidFill>
                  <a:srgbClr val="FF0000"/>
                </a:solidFill>
              </a:rPr>
              <a:t>KOBİ’lerde</a:t>
            </a:r>
            <a:r>
              <a:rPr lang="tr-TR" sz="2400" dirty="0" smtClean="0"/>
              <a:t> </a:t>
            </a:r>
            <a:r>
              <a:rPr lang="tr-TR" sz="2400" dirty="0"/>
              <a:t>olmaktadır. 50’den az çalışanı olan </a:t>
            </a:r>
            <a:r>
              <a:rPr lang="tr-TR" sz="2400" dirty="0" smtClean="0"/>
              <a:t>işletmelerdeki ölümlü </a:t>
            </a:r>
            <a:r>
              <a:rPr lang="tr-TR" sz="2400" dirty="0"/>
              <a:t>iş kazaları büyük işletmelere göre iki kat fazladır.</a:t>
            </a:r>
          </a:p>
          <a:p>
            <a:pPr marL="45720" indent="0" algn="just">
              <a:spcBef>
                <a:spcPts val="1200"/>
              </a:spcBef>
              <a:buNone/>
            </a:pPr>
            <a:r>
              <a:rPr lang="tr-TR" sz="2400" dirty="0"/>
              <a:t>Avrupa Birliği Ülkelerinde iş günü kayıplarının %50-60’ı, </a:t>
            </a:r>
            <a:r>
              <a:rPr lang="tr-TR" sz="2400" dirty="0" smtClean="0"/>
              <a:t>stres ve </a:t>
            </a:r>
            <a:r>
              <a:rPr lang="tr-TR" sz="2400" dirty="0"/>
              <a:t>işle ilgili hastalıklar nedeniyle meydana gelmektedir</a:t>
            </a:r>
            <a:r>
              <a:rPr lang="tr-TR" sz="2400" dirty="0" smtClean="0"/>
              <a:t>.</a:t>
            </a:r>
            <a:endParaRPr lang="tr-TR" sz="2400" dirty="0"/>
          </a:p>
        </p:txBody>
      </p:sp>
      <p:sp>
        <p:nvSpPr>
          <p:cNvPr id="4" name="Slayt Numarası Yer Tutucusu 3"/>
          <p:cNvSpPr>
            <a:spLocks noGrp="1"/>
          </p:cNvSpPr>
          <p:nvPr>
            <p:ph type="sldNum" sz="quarter" idx="15"/>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3395376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459432"/>
            <a:ext cx="7315200" cy="1154097"/>
          </a:xfrm>
        </p:spPr>
        <p:txBody>
          <a:bodyPr/>
          <a:lstStyle/>
          <a:p>
            <a:r>
              <a:rPr lang="tr-TR" b="1" dirty="0" smtClean="0"/>
              <a:t>Ülkemizde </a:t>
            </a:r>
            <a:r>
              <a:rPr lang="tr-TR" b="1" dirty="0"/>
              <a:t>Durum:</a:t>
            </a:r>
            <a:endParaRPr lang="tr-TR" dirty="0"/>
          </a:p>
        </p:txBody>
      </p:sp>
      <p:sp>
        <p:nvSpPr>
          <p:cNvPr id="3" name="İçerik Yer Tutucusu 2"/>
          <p:cNvSpPr>
            <a:spLocks noGrp="1"/>
          </p:cNvSpPr>
          <p:nvPr>
            <p:ph sz="quarter" idx="1"/>
          </p:nvPr>
        </p:nvSpPr>
        <p:spPr>
          <a:xfrm>
            <a:off x="35496" y="764704"/>
            <a:ext cx="8640960" cy="5040600"/>
          </a:xfrm>
        </p:spPr>
        <p:txBody>
          <a:bodyPr>
            <a:noAutofit/>
          </a:bodyPr>
          <a:lstStyle/>
          <a:p>
            <a:pPr marL="45720" indent="0" algn="just">
              <a:lnSpc>
                <a:spcPct val="120000"/>
              </a:lnSpc>
              <a:spcBef>
                <a:spcPts val="1200"/>
              </a:spcBef>
              <a:buNone/>
            </a:pPr>
            <a:r>
              <a:rPr lang="tr-TR" sz="1600" dirty="0" smtClean="0"/>
              <a:t>Ülkemizde </a:t>
            </a:r>
            <a:r>
              <a:rPr lang="tr-TR" sz="1600" dirty="0"/>
              <a:t>iş sağlığı ve güvenliği istatistiklerine ulaşabildiğimiz tek kaynak Sosyal Güvenlik Kurumu istatistikleridir. Bu verilere göre 2011 yılında Türkiye’de 1.435.000 işyeri faaliyet göstermiş ve bu işyerlerinde 11.030.000 işçi istihdam edilmiştir. Ayrıca bu işyerlerinde 69.000 iş kazası, 433 meslek hastalığı vakası meydana gelmiş, bunların </a:t>
            </a:r>
            <a:r>
              <a:rPr lang="tr-TR" sz="1600" dirty="0" smtClean="0"/>
              <a:t>850’si </a:t>
            </a:r>
            <a:r>
              <a:rPr lang="tr-TR" sz="1600" dirty="0"/>
              <a:t>ölümle sonuçlanmıştır. 2008 yılında iş kazaları ve meslek hastalıkları sonucu kaybedilen iş günü sayısı ise 1.900.000’dir.</a:t>
            </a:r>
          </a:p>
          <a:p>
            <a:pPr marL="45720" indent="0" algn="just">
              <a:lnSpc>
                <a:spcPct val="120000"/>
              </a:lnSpc>
              <a:spcBef>
                <a:spcPts val="1200"/>
              </a:spcBef>
              <a:buNone/>
            </a:pPr>
            <a:r>
              <a:rPr lang="tr-TR" sz="1600" dirty="0"/>
              <a:t>Türkiye’de günde; yaklaşık 200 iş kazası olmakta,3 kişi hayatını kaybetmekte, 4 kişi iş göremez hale gelmektedir.</a:t>
            </a:r>
          </a:p>
          <a:p>
            <a:pPr marL="45720" indent="0" algn="just">
              <a:lnSpc>
                <a:spcPct val="120000"/>
              </a:lnSpc>
              <a:spcBef>
                <a:spcPts val="1200"/>
              </a:spcBef>
              <a:buNone/>
            </a:pPr>
            <a:r>
              <a:rPr lang="tr-TR" sz="1600" dirty="0">
                <a:solidFill>
                  <a:srgbClr val="0070C0"/>
                </a:solidFill>
              </a:rPr>
              <a:t>Ülkemizdeki işyerlerinin neredeyse tamamı (%99.7) küçük ve orta ölçekli işletmelerden oluşmaktadır.</a:t>
            </a:r>
          </a:p>
          <a:p>
            <a:pPr marL="45720" indent="0" algn="just">
              <a:lnSpc>
                <a:spcPct val="120000"/>
              </a:lnSpc>
              <a:spcBef>
                <a:spcPts val="1200"/>
              </a:spcBef>
              <a:buNone/>
            </a:pPr>
            <a:r>
              <a:rPr lang="tr-TR" sz="1600" dirty="0"/>
              <a:t>1.170.000 işletmenin %85’i 1-9 sigortalı çalıştıran işyerlerinden, %13’ü 10-49 sigortalı çalıştıran işyerlerinden ve %1.6’sı ise 50-249 sigortalı çalıştıran işyerlerinden oluşmaktadır. Çalışanların ise %29.1’i 1-9 işçi istihdam eden işyerlerinde, %32.9’u 10-49 işçi istihdam eden işyerlerinde, %21.8’i ise 50-249 işçi istihdam eden işyerlerinde bulunmaktadır.</a:t>
            </a:r>
          </a:p>
          <a:p>
            <a:pPr marL="45720" indent="0" algn="just">
              <a:lnSpc>
                <a:spcPct val="120000"/>
              </a:lnSpc>
              <a:spcBef>
                <a:spcPts val="1200"/>
              </a:spcBef>
              <a:buNone/>
            </a:pPr>
            <a:r>
              <a:rPr lang="tr-TR" sz="1600" dirty="0" smtClean="0"/>
              <a:t>2008’de </a:t>
            </a:r>
            <a:r>
              <a:rPr lang="tr-TR" sz="1600" dirty="0"/>
              <a:t>iş kazalarının %33.8’i 1-9 işçi çalıştıran, %26.7’si 10-49 işçi çalıştıran %20.2’si 50-249 işçi çalıştıran </a:t>
            </a:r>
            <a:r>
              <a:rPr lang="nn-NO" sz="1600" dirty="0"/>
              <a:t>işyerlerinde </a:t>
            </a:r>
            <a:r>
              <a:rPr lang="tr-TR" sz="1600" dirty="0" smtClean="0"/>
              <a:t>ve </a:t>
            </a:r>
            <a:r>
              <a:rPr lang="nn-NO" sz="1600" dirty="0" smtClean="0"/>
              <a:t>toplam </a:t>
            </a:r>
            <a:r>
              <a:rPr lang="nn-NO" sz="1600" dirty="0"/>
              <a:t>olarak %80.7’si KOBİ lerde </a:t>
            </a:r>
            <a:r>
              <a:rPr lang="nn-NO" sz="1600" dirty="0" smtClean="0"/>
              <a:t>meydana gelm</a:t>
            </a:r>
            <a:r>
              <a:rPr lang="tr-TR" sz="1600" dirty="0" smtClean="0"/>
              <a:t>iştir.</a:t>
            </a:r>
            <a:endParaRPr lang="tr-TR" sz="1600" dirty="0"/>
          </a:p>
          <a:p>
            <a:pPr>
              <a:spcBef>
                <a:spcPts val="1200"/>
              </a:spcBef>
            </a:pPr>
            <a:endParaRPr lang="tr-TR" sz="1600" dirty="0"/>
          </a:p>
        </p:txBody>
      </p:sp>
      <p:sp>
        <p:nvSpPr>
          <p:cNvPr id="5" name="Slayt Numarası Yer Tutucusu 4"/>
          <p:cNvSpPr>
            <a:spLocks noGrp="1"/>
          </p:cNvSpPr>
          <p:nvPr>
            <p:ph type="sldNum" sz="quarter" idx="15"/>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125872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95536" y="764704"/>
            <a:ext cx="8136904" cy="5544616"/>
          </a:xfrm>
        </p:spPr>
        <p:txBody>
          <a:bodyPr>
            <a:noAutofit/>
          </a:bodyPr>
          <a:lstStyle/>
          <a:p>
            <a:pPr marL="45720" indent="0" algn="just">
              <a:spcBef>
                <a:spcPts val="1200"/>
              </a:spcBef>
              <a:buNone/>
            </a:pPr>
            <a:r>
              <a:rPr lang="tr-TR" sz="2000" dirty="0"/>
              <a:t>İş sağlığı ve güvenliği faaliyetleri: İşyerinde çalışanların sağlık </a:t>
            </a:r>
            <a:r>
              <a:rPr lang="tr-TR" sz="2000" dirty="0" smtClean="0"/>
              <a:t>ve güvenliğini </a:t>
            </a:r>
            <a:r>
              <a:rPr lang="tr-TR" sz="2000" dirty="0"/>
              <a:t>korumak, işyerinin varlığını ve üretimin kalite </a:t>
            </a:r>
            <a:r>
              <a:rPr lang="tr-TR" sz="2000" dirty="0" smtClean="0"/>
              <a:t>ve sürekliliğini </a:t>
            </a:r>
            <a:r>
              <a:rPr lang="tr-TR" sz="2000" dirty="0"/>
              <a:t>sağlamak için yapılan çok disiplinli, bilimsel </a:t>
            </a:r>
            <a:r>
              <a:rPr lang="tr-TR" sz="2000" dirty="0" smtClean="0"/>
              <a:t>ve sistemli </a:t>
            </a:r>
            <a:r>
              <a:rPr lang="tr-TR" sz="2000" dirty="0"/>
              <a:t>çalışmaların bütünüdür.</a:t>
            </a:r>
          </a:p>
          <a:p>
            <a:pPr marL="45720" indent="0" algn="just">
              <a:spcBef>
                <a:spcPts val="1200"/>
              </a:spcBef>
              <a:buNone/>
            </a:pPr>
            <a:r>
              <a:rPr lang="tr-TR" sz="2000" dirty="0"/>
              <a:t>İş sağlığı ve güvenliği konusu birden çok bilim dalının ortak </a:t>
            </a:r>
            <a:r>
              <a:rPr lang="tr-TR" sz="2000" dirty="0" smtClean="0"/>
              <a:t>faaliyet ve </a:t>
            </a:r>
            <a:r>
              <a:rPr lang="tr-TR" sz="2000" dirty="0"/>
              <a:t>ilgi alanını oluşturmaktadır. İSG konusu bu yönüyle (</a:t>
            </a:r>
            <a:r>
              <a:rPr lang="tr-TR" sz="2000" dirty="0" err="1" smtClean="0"/>
              <a:t>multidisipliner</a:t>
            </a:r>
            <a:r>
              <a:rPr lang="tr-TR" sz="2000" dirty="0"/>
              <a:t>) bir alan olarak karşımıza çıkmaktadır.</a:t>
            </a:r>
          </a:p>
          <a:p>
            <a:pPr marL="45720" indent="0" algn="just">
              <a:spcBef>
                <a:spcPts val="1200"/>
              </a:spcBef>
              <a:buNone/>
            </a:pPr>
            <a:r>
              <a:rPr lang="tr-TR" sz="2000" dirty="0">
                <a:solidFill>
                  <a:schemeClr val="accent1">
                    <a:lumMod val="50000"/>
                  </a:schemeClr>
                </a:solidFill>
              </a:rPr>
              <a:t>İşyerinde yürütülen İSG faaliyetlerinin bir asli ikide tali amacı vardır.</a:t>
            </a:r>
          </a:p>
          <a:p>
            <a:pPr marL="45720" indent="0" algn="just">
              <a:spcBef>
                <a:spcPts val="1200"/>
              </a:spcBef>
              <a:buNone/>
            </a:pPr>
            <a:r>
              <a:rPr lang="tr-TR" sz="2000" dirty="0">
                <a:solidFill>
                  <a:schemeClr val="accent1">
                    <a:lumMod val="50000"/>
                  </a:schemeClr>
                </a:solidFill>
              </a:rPr>
              <a:t>İSG faaliyetlerinin asli amacı çalışanların sağlık ve </a:t>
            </a:r>
            <a:r>
              <a:rPr lang="tr-TR" sz="2000" dirty="0" smtClean="0">
                <a:solidFill>
                  <a:schemeClr val="accent1">
                    <a:lumMod val="50000"/>
                  </a:schemeClr>
                </a:solidFill>
              </a:rPr>
              <a:t>güvenliklerini korumaktır</a:t>
            </a:r>
            <a:r>
              <a:rPr lang="tr-TR" sz="2000" dirty="0">
                <a:solidFill>
                  <a:schemeClr val="accent1">
                    <a:lumMod val="50000"/>
                  </a:schemeClr>
                </a:solidFill>
              </a:rPr>
              <a:t>. Bu asli amaca ulaşmak için yürütülen </a:t>
            </a:r>
            <a:r>
              <a:rPr lang="tr-TR" sz="2000" dirty="0" smtClean="0">
                <a:solidFill>
                  <a:schemeClr val="accent1">
                    <a:lumMod val="50000"/>
                  </a:schemeClr>
                </a:solidFill>
              </a:rPr>
              <a:t>faaliyetlerle aynı </a:t>
            </a:r>
            <a:r>
              <a:rPr lang="tr-TR" sz="2000" dirty="0">
                <a:solidFill>
                  <a:schemeClr val="accent1">
                    <a:lumMod val="50000"/>
                  </a:schemeClr>
                </a:solidFill>
              </a:rPr>
              <a:t>zamanda iki tali (ikincil) amaca da ulaşılmaktadır.</a:t>
            </a:r>
          </a:p>
          <a:p>
            <a:pPr marL="45720" indent="0" algn="just">
              <a:spcBef>
                <a:spcPts val="1200"/>
              </a:spcBef>
              <a:buNone/>
            </a:pPr>
            <a:r>
              <a:rPr lang="tr-TR" sz="2000" dirty="0">
                <a:solidFill>
                  <a:schemeClr val="accent1">
                    <a:lumMod val="50000"/>
                  </a:schemeClr>
                </a:solidFill>
              </a:rPr>
              <a:t>Bu tali amaçlar ise:</a:t>
            </a:r>
          </a:p>
          <a:p>
            <a:pPr marL="45720" indent="0" algn="just">
              <a:spcBef>
                <a:spcPts val="1200"/>
              </a:spcBef>
              <a:buNone/>
            </a:pPr>
            <a:r>
              <a:rPr lang="tr-TR" sz="2000" dirty="0">
                <a:solidFill>
                  <a:schemeClr val="accent1">
                    <a:lumMod val="50000"/>
                  </a:schemeClr>
                </a:solidFill>
              </a:rPr>
              <a:t>• İşyerinin korunması</a:t>
            </a:r>
          </a:p>
          <a:p>
            <a:pPr marL="45720" indent="0" algn="just">
              <a:spcBef>
                <a:spcPts val="1200"/>
              </a:spcBef>
              <a:buNone/>
            </a:pPr>
            <a:r>
              <a:rPr lang="tr-TR" sz="2000" dirty="0">
                <a:solidFill>
                  <a:schemeClr val="accent1">
                    <a:lumMod val="50000"/>
                  </a:schemeClr>
                </a:solidFill>
              </a:rPr>
              <a:t>• Üretimin korunması</a:t>
            </a:r>
          </a:p>
        </p:txBody>
      </p:sp>
      <p:sp>
        <p:nvSpPr>
          <p:cNvPr id="4" name="Slayt Numarası Yer Tutucusu 3"/>
          <p:cNvSpPr>
            <a:spLocks noGrp="1"/>
          </p:cNvSpPr>
          <p:nvPr>
            <p:ph type="sldNum" sz="quarter" idx="1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3656403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539552" y="1844824"/>
            <a:ext cx="7920880" cy="3456384"/>
          </a:xfrm>
        </p:spPr>
        <p:txBody>
          <a:bodyPr>
            <a:normAutofit fontScale="92500" lnSpcReduction="10000"/>
          </a:bodyPr>
          <a:lstStyle/>
          <a:p>
            <a:pPr marL="45720" indent="0" algn="just">
              <a:spcBef>
                <a:spcPts val="1200"/>
              </a:spcBef>
              <a:buNone/>
            </a:pPr>
            <a:r>
              <a:rPr lang="tr-TR" dirty="0"/>
              <a:t>İş sağlığı ve güvenliği faaliyetleri önleyici ve koruyucu </a:t>
            </a:r>
            <a:r>
              <a:rPr lang="tr-TR" dirty="0" smtClean="0"/>
              <a:t>bir yaklaşımı </a:t>
            </a:r>
            <a:r>
              <a:rPr lang="tr-TR" dirty="0"/>
              <a:t>benimsemiş ve bu sağlık güvenlik hizmetlerinden </a:t>
            </a:r>
            <a:r>
              <a:rPr lang="tr-TR" dirty="0" smtClean="0"/>
              <a:t>bütün çalışanların yararlanabilmesi </a:t>
            </a:r>
            <a:r>
              <a:rPr lang="tr-TR" dirty="0"/>
              <a:t>amaçlanmıştır.</a:t>
            </a:r>
          </a:p>
          <a:p>
            <a:pPr marL="45720" indent="0" algn="just">
              <a:spcBef>
                <a:spcPts val="1200"/>
              </a:spcBef>
              <a:buNone/>
            </a:pPr>
            <a:r>
              <a:rPr lang="tr-TR" dirty="0"/>
              <a:t>İş sağlığı ve güvenliği konusu ile yakından ilgilenen bilim </a:t>
            </a:r>
            <a:r>
              <a:rPr lang="tr-TR" dirty="0" smtClean="0"/>
              <a:t>dalları aşağıya </a:t>
            </a:r>
            <a:r>
              <a:rPr lang="tr-TR" dirty="0"/>
              <a:t>çıkarılmıştır.</a:t>
            </a:r>
          </a:p>
          <a:p>
            <a:pPr marL="45720" indent="0" algn="just">
              <a:spcBef>
                <a:spcPts val="1200"/>
              </a:spcBef>
              <a:buNone/>
            </a:pPr>
            <a:r>
              <a:rPr lang="tr-TR" dirty="0"/>
              <a:t>Tıp, Fizyoloji, Anatomi, Mühendislik, Hemşirelik, </a:t>
            </a:r>
            <a:r>
              <a:rPr lang="tr-TR" dirty="0" smtClean="0"/>
              <a:t>Psikoloji, Fizyoterapi</a:t>
            </a:r>
            <a:r>
              <a:rPr lang="tr-TR" dirty="0"/>
              <a:t>, İş hijyeni, Ergonomi, Beslenme, Biyoloji, Kimya, </a:t>
            </a:r>
            <a:r>
              <a:rPr lang="tr-TR" dirty="0" smtClean="0"/>
              <a:t>Fizik, Biyomekanik</a:t>
            </a:r>
            <a:r>
              <a:rPr lang="tr-TR" dirty="0"/>
              <a:t>, Antropoloji, Sosyoloji, Epidemiyoloji, </a:t>
            </a:r>
            <a:r>
              <a:rPr lang="tr-TR" dirty="0" smtClean="0"/>
              <a:t>İstatistik, İletişim</a:t>
            </a:r>
            <a:r>
              <a:rPr lang="tr-TR" dirty="0"/>
              <a:t>, Hukuk.</a:t>
            </a:r>
          </a:p>
        </p:txBody>
      </p:sp>
      <p:sp>
        <p:nvSpPr>
          <p:cNvPr id="4" name="Slayt Numarası Yer Tutucusu 3"/>
          <p:cNvSpPr>
            <a:spLocks noGrp="1"/>
          </p:cNvSpPr>
          <p:nvPr>
            <p:ph type="sldNum" sz="quarter" idx="15"/>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100808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260648"/>
            <a:ext cx="8050088" cy="1154097"/>
          </a:xfrm>
        </p:spPr>
        <p:txBody>
          <a:bodyPr>
            <a:normAutofit/>
          </a:bodyPr>
          <a:lstStyle/>
          <a:p>
            <a:r>
              <a:rPr lang="tr-TR" b="1" dirty="0"/>
              <a:t>TÜRKİYE’DE İŞ SAĞLIĞI VE GÜVENLİĞİNİN GELİŞTİRİLMESİ</a:t>
            </a:r>
            <a:endParaRPr lang="tr-TR" dirty="0"/>
          </a:p>
        </p:txBody>
      </p:sp>
      <p:sp>
        <p:nvSpPr>
          <p:cNvPr id="3" name="İçerik Yer Tutucusu 2"/>
          <p:cNvSpPr>
            <a:spLocks noGrp="1"/>
          </p:cNvSpPr>
          <p:nvPr>
            <p:ph sz="quarter" idx="1"/>
          </p:nvPr>
        </p:nvSpPr>
        <p:spPr>
          <a:xfrm>
            <a:off x="107504" y="1484784"/>
            <a:ext cx="8640960" cy="5373216"/>
          </a:xfrm>
        </p:spPr>
        <p:txBody>
          <a:bodyPr>
            <a:noAutofit/>
          </a:bodyPr>
          <a:lstStyle/>
          <a:p>
            <a:pPr marL="45720" indent="0" algn="just">
              <a:lnSpc>
                <a:spcPct val="120000"/>
              </a:lnSpc>
              <a:spcBef>
                <a:spcPts val="1200"/>
              </a:spcBef>
              <a:buNone/>
            </a:pPr>
            <a:r>
              <a:rPr lang="tr-TR" sz="1600" dirty="0"/>
              <a:t>ÇSG Bakanlığı İSG Genel Müdürlüğünce “Türkiye’de İş Sağlığı </a:t>
            </a:r>
            <a:r>
              <a:rPr lang="tr-TR" sz="1600" dirty="0" smtClean="0"/>
              <a:t>ve Güvenliğinin </a:t>
            </a:r>
            <a:r>
              <a:rPr lang="tr-TR" sz="1600" dirty="0"/>
              <a:t>Geliştirilmesi” konusunda birçok çalışmalar </a:t>
            </a:r>
            <a:r>
              <a:rPr lang="tr-TR" sz="1600" dirty="0" smtClean="0"/>
              <a:t>yapılmaktadır. Bu </a:t>
            </a:r>
            <a:r>
              <a:rPr lang="tr-TR" sz="1600" dirty="0"/>
              <a:t>kapsamda yürütülen faaliyetlerle aşağıdaki hedeflere </a:t>
            </a:r>
            <a:r>
              <a:rPr lang="tr-TR" sz="1600" dirty="0" smtClean="0"/>
              <a:t>ulaşılması amaçlanmaktadır</a:t>
            </a:r>
            <a:r>
              <a:rPr lang="tr-TR" sz="1600" dirty="0"/>
              <a:t>.</a:t>
            </a:r>
          </a:p>
          <a:p>
            <a:pPr marL="45720" indent="0" algn="just">
              <a:lnSpc>
                <a:spcPct val="120000"/>
              </a:lnSpc>
              <a:spcBef>
                <a:spcPts val="1200"/>
              </a:spcBef>
              <a:buNone/>
            </a:pPr>
            <a:r>
              <a:rPr lang="tr-TR" sz="1600" dirty="0" smtClean="0"/>
              <a:t>Türkiye’deki </a:t>
            </a:r>
            <a:r>
              <a:rPr lang="tr-TR" sz="1600" dirty="0"/>
              <a:t>iş sağlığı ve güvenliği mevzuat, standart, faaliyet </a:t>
            </a:r>
            <a:r>
              <a:rPr lang="tr-TR" sz="1600" dirty="0" smtClean="0"/>
              <a:t>ve uygulamalarını</a:t>
            </a:r>
            <a:r>
              <a:rPr lang="tr-TR" sz="1600" dirty="0"/>
              <a:t>, AB, İLO ve dünya standartlarına </a:t>
            </a:r>
            <a:r>
              <a:rPr lang="tr-TR" sz="1600" dirty="0" smtClean="0"/>
              <a:t>çıkarmak, </a:t>
            </a:r>
          </a:p>
          <a:p>
            <a:pPr marL="45720" indent="0" algn="just">
              <a:lnSpc>
                <a:spcPct val="120000"/>
              </a:lnSpc>
              <a:spcBef>
                <a:spcPts val="1200"/>
              </a:spcBef>
              <a:buNone/>
            </a:pPr>
            <a:r>
              <a:rPr lang="tr-TR" sz="1600" dirty="0" smtClean="0"/>
              <a:t>Özellikle </a:t>
            </a:r>
            <a:r>
              <a:rPr lang="tr-TR" sz="1600" dirty="0"/>
              <a:t>küçük ve orta ölçekli işletmelere odaklanarak, işyerlerinde </a:t>
            </a:r>
            <a:r>
              <a:rPr lang="tr-TR" sz="1600" dirty="0" smtClean="0"/>
              <a:t>iş sağlığı </a:t>
            </a:r>
            <a:r>
              <a:rPr lang="tr-TR" sz="1600" dirty="0"/>
              <a:t>ve güvenliği kural ve yönetmeliklerinin uygulanması için </a:t>
            </a:r>
            <a:r>
              <a:rPr lang="tr-TR" sz="1600" dirty="0" smtClean="0"/>
              <a:t>etkili ve </a:t>
            </a:r>
            <a:r>
              <a:rPr lang="tr-TR" sz="1600" dirty="0"/>
              <a:t>verimli bir sistemin geliştirilmesine katkıda bulunmak,</a:t>
            </a:r>
          </a:p>
          <a:p>
            <a:pPr marL="45720" indent="0" algn="just">
              <a:lnSpc>
                <a:spcPct val="120000"/>
              </a:lnSpc>
              <a:spcBef>
                <a:spcPts val="1200"/>
              </a:spcBef>
              <a:buNone/>
            </a:pPr>
            <a:r>
              <a:rPr lang="tr-TR" sz="1600" dirty="0" smtClean="0"/>
              <a:t>İş </a:t>
            </a:r>
            <a:r>
              <a:rPr lang="tr-TR" sz="1600" dirty="0"/>
              <a:t>sağlığı ve güvenliğinde hedef çalışma hayatında ve toplumda </a:t>
            </a:r>
            <a:r>
              <a:rPr lang="tr-TR" sz="1600" dirty="0" smtClean="0"/>
              <a:t>ortak bir </a:t>
            </a:r>
            <a:r>
              <a:rPr lang="tr-TR" sz="1600" dirty="0"/>
              <a:t>“</a:t>
            </a:r>
            <a:r>
              <a:rPr lang="tr-TR" sz="1600" b="1" i="1" dirty="0"/>
              <a:t>güvenlik kültürü</a:t>
            </a:r>
            <a:r>
              <a:rPr lang="tr-TR" sz="1600" dirty="0"/>
              <a:t>” nün oluşturulması ve sağlıklı ve </a:t>
            </a:r>
            <a:r>
              <a:rPr lang="tr-TR" sz="1600" dirty="0" smtClean="0"/>
              <a:t>güvenli davranışın </a:t>
            </a:r>
            <a:r>
              <a:rPr lang="tr-TR" sz="1600" dirty="0"/>
              <a:t>bir alışkanlık, bir hayat tarzı haline getirilmesi,</a:t>
            </a:r>
          </a:p>
          <a:p>
            <a:pPr marL="45720" indent="0" algn="just">
              <a:lnSpc>
                <a:spcPct val="120000"/>
              </a:lnSpc>
              <a:spcBef>
                <a:spcPts val="1200"/>
              </a:spcBef>
              <a:buNone/>
            </a:pPr>
            <a:r>
              <a:rPr lang="tr-TR" sz="1600" dirty="0" smtClean="0"/>
              <a:t>Ülke </a:t>
            </a:r>
            <a:r>
              <a:rPr lang="tr-TR" sz="1600" dirty="0"/>
              <a:t>geneline yönelik olarak genel sağlık ve güvenlik </a:t>
            </a:r>
            <a:r>
              <a:rPr lang="tr-TR" sz="1600" dirty="0" smtClean="0"/>
              <a:t>uygulamalarını düzenleyen</a:t>
            </a:r>
            <a:r>
              <a:rPr lang="tr-TR" sz="1600" dirty="0"/>
              <a:t>, stratejiyi oluşturan bir Ulusal Sağlık </a:t>
            </a:r>
            <a:r>
              <a:rPr lang="tr-TR" sz="1600" dirty="0" smtClean="0"/>
              <a:t>Güvenlik Politikasının </a:t>
            </a:r>
            <a:r>
              <a:rPr lang="tr-TR" sz="1600" dirty="0"/>
              <a:t>oluşturulması,</a:t>
            </a:r>
          </a:p>
          <a:p>
            <a:pPr marL="45720" indent="0" algn="just">
              <a:lnSpc>
                <a:spcPct val="120000"/>
              </a:lnSpc>
              <a:spcBef>
                <a:spcPts val="1200"/>
              </a:spcBef>
              <a:buNone/>
            </a:pPr>
            <a:r>
              <a:rPr lang="tr-TR" sz="1600" dirty="0" smtClean="0"/>
              <a:t>Ülke </a:t>
            </a:r>
            <a:r>
              <a:rPr lang="tr-TR" sz="1600" dirty="0"/>
              <a:t>genelinde İSG konusunda bilimsel çalışma, yayınlar ve </a:t>
            </a:r>
            <a:r>
              <a:rPr lang="tr-TR" sz="1600" dirty="0" err="1" smtClean="0"/>
              <a:t>sektörel</a:t>
            </a:r>
            <a:r>
              <a:rPr lang="tr-TR" sz="1600" dirty="0" smtClean="0"/>
              <a:t> alt </a:t>
            </a:r>
            <a:r>
              <a:rPr lang="tr-TR" sz="1600" dirty="0"/>
              <a:t>yapının oluşturulması,</a:t>
            </a:r>
          </a:p>
        </p:txBody>
      </p:sp>
      <p:sp>
        <p:nvSpPr>
          <p:cNvPr id="5" name="Slayt Numarası Yer Tutucusu 4"/>
          <p:cNvSpPr>
            <a:spLocks noGrp="1"/>
          </p:cNvSpPr>
          <p:nvPr>
            <p:ph type="sldNum" sz="quarter" idx="15"/>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3052470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4624"/>
            <a:ext cx="7315200" cy="1154097"/>
          </a:xfrm>
        </p:spPr>
        <p:txBody>
          <a:bodyPr/>
          <a:lstStyle/>
          <a:p>
            <a:r>
              <a:rPr lang="tr-TR" dirty="0" smtClean="0"/>
              <a:t>İSG ve EĞİTİM</a:t>
            </a:r>
            <a:endParaRPr lang="tr-TR" dirty="0"/>
          </a:p>
        </p:txBody>
      </p:sp>
      <p:sp>
        <p:nvSpPr>
          <p:cNvPr id="3" name="İçerik Yer Tutucusu 2"/>
          <p:cNvSpPr>
            <a:spLocks noGrp="1"/>
          </p:cNvSpPr>
          <p:nvPr>
            <p:ph sz="quarter" idx="1"/>
          </p:nvPr>
        </p:nvSpPr>
        <p:spPr>
          <a:xfrm>
            <a:off x="251520" y="1484784"/>
            <a:ext cx="8640960" cy="5184576"/>
          </a:xfrm>
        </p:spPr>
        <p:txBody>
          <a:bodyPr>
            <a:normAutofit fontScale="62500" lnSpcReduction="20000"/>
          </a:bodyPr>
          <a:lstStyle/>
          <a:p>
            <a:pPr marL="45720" indent="0">
              <a:lnSpc>
                <a:spcPct val="120000"/>
              </a:lnSpc>
              <a:buNone/>
            </a:pPr>
            <a:r>
              <a:rPr lang="tr-TR" dirty="0"/>
              <a:t>Güvenlik kültürünün oluşturulabilmesi için;</a:t>
            </a:r>
          </a:p>
          <a:p>
            <a:pPr marL="45720" indent="0">
              <a:lnSpc>
                <a:spcPct val="120000"/>
              </a:lnSpc>
              <a:buNone/>
            </a:pPr>
            <a:r>
              <a:rPr lang="tr-TR" dirty="0"/>
              <a:t>• </a:t>
            </a:r>
            <a:r>
              <a:rPr lang="tr-TR" dirty="0" err="1"/>
              <a:t>Proaktif</a:t>
            </a:r>
            <a:r>
              <a:rPr lang="tr-TR" dirty="0"/>
              <a:t> ve bilgiye dayanan İSG yaklaşımı,</a:t>
            </a:r>
          </a:p>
          <a:p>
            <a:pPr marL="45720" indent="0">
              <a:lnSpc>
                <a:spcPct val="120000"/>
              </a:lnSpc>
              <a:buNone/>
            </a:pPr>
            <a:r>
              <a:rPr lang="tr-TR" dirty="0"/>
              <a:t>• Ulusal ve uluslararası bir çalışma ve üretim kültürü,</a:t>
            </a:r>
          </a:p>
          <a:p>
            <a:pPr marL="45720" indent="0">
              <a:lnSpc>
                <a:spcPct val="120000"/>
              </a:lnSpc>
              <a:buNone/>
            </a:pPr>
            <a:r>
              <a:rPr lang="tr-TR" dirty="0"/>
              <a:t>• Erken çocukluk çağından başlayan hayat boyu eğitim,</a:t>
            </a:r>
          </a:p>
          <a:p>
            <a:pPr marL="45720" indent="0">
              <a:lnSpc>
                <a:spcPct val="120000"/>
              </a:lnSpc>
              <a:buNone/>
            </a:pPr>
            <a:r>
              <a:rPr lang="tr-TR" dirty="0"/>
              <a:t>• Duyarlılık ve bilinçlendirme eğitim kampanyaları,</a:t>
            </a:r>
          </a:p>
          <a:p>
            <a:pPr marL="45720" indent="0">
              <a:lnSpc>
                <a:spcPct val="120000"/>
              </a:lnSpc>
              <a:buNone/>
            </a:pPr>
            <a:r>
              <a:rPr lang="tr-TR" dirty="0"/>
              <a:t>• MEB ile yakın işbirliği ve müfredatta İSG dersleri,</a:t>
            </a:r>
          </a:p>
          <a:p>
            <a:pPr marL="45720" indent="0">
              <a:lnSpc>
                <a:spcPct val="120000"/>
              </a:lnSpc>
              <a:buNone/>
            </a:pPr>
            <a:r>
              <a:rPr lang="tr-TR" dirty="0" smtClean="0"/>
              <a:t>• </a:t>
            </a:r>
            <a:r>
              <a:rPr lang="tr-TR" dirty="0"/>
              <a:t>İSG Eğitim programlarının desteklenmesi,</a:t>
            </a:r>
          </a:p>
          <a:p>
            <a:pPr marL="45720" indent="0">
              <a:lnSpc>
                <a:spcPct val="120000"/>
              </a:lnSpc>
              <a:buNone/>
            </a:pPr>
            <a:r>
              <a:rPr lang="tr-TR" dirty="0"/>
              <a:t>• İyi uygulama örnekleri ve deneyimlerin paylaşılması,</a:t>
            </a:r>
          </a:p>
          <a:p>
            <a:pPr marL="45720" indent="0">
              <a:lnSpc>
                <a:spcPct val="120000"/>
              </a:lnSpc>
              <a:buNone/>
            </a:pPr>
            <a:r>
              <a:rPr lang="tr-TR" dirty="0"/>
              <a:t>• İSG konusunda öğretmen ve öğrenciler arasında </a:t>
            </a:r>
            <a:r>
              <a:rPr lang="tr-TR" dirty="0" smtClean="0"/>
              <a:t>yarışmalar düzenlenmesi</a:t>
            </a:r>
            <a:r>
              <a:rPr lang="tr-TR" dirty="0"/>
              <a:t>,</a:t>
            </a:r>
          </a:p>
          <a:p>
            <a:pPr marL="45720" indent="0">
              <a:lnSpc>
                <a:spcPct val="120000"/>
              </a:lnSpc>
              <a:buNone/>
            </a:pPr>
            <a:r>
              <a:rPr lang="tr-TR" dirty="0"/>
              <a:t>• İSG çalışanları ile İSG eğiticilerinin ortak </a:t>
            </a:r>
            <a:r>
              <a:rPr lang="tr-TR" dirty="0" smtClean="0"/>
              <a:t>çalışması, sağlanmalıdır.</a:t>
            </a:r>
            <a:r>
              <a:rPr lang="tr-TR" dirty="0"/>
              <a:t> </a:t>
            </a:r>
            <a:endParaRPr lang="tr-TR" dirty="0" smtClean="0"/>
          </a:p>
          <a:p>
            <a:pPr marL="45720" indent="0">
              <a:lnSpc>
                <a:spcPct val="120000"/>
              </a:lnSpc>
              <a:buNone/>
            </a:pPr>
            <a:r>
              <a:rPr lang="tr-TR" dirty="0" smtClean="0"/>
              <a:t>• </a:t>
            </a:r>
            <a:r>
              <a:rPr lang="tr-TR" dirty="0"/>
              <a:t>Okulda İSG risklerinin farkına varma sağlanmalı,</a:t>
            </a:r>
          </a:p>
          <a:p>
            <a:pPr marL="45720" indent="0">
              <a:lnSpc>
                <a:spcPct val="120000"/>
              </a:lnSpc>
              <a:buNone/>
            </a:pPr>
            <a:r>
              <a:rPr lang="tr-TR" dirty="0"/>
              <a:t>• Ulusal bir bilgi ağı oluşturulmalı,</a:t>
            </a:r>
          </a:p>
          <a:p>
            <a:pPr marL="45720" indent="0">
              <a:lnSpc>
                <a:spcPct val="120000"/>
              </a:lnSpc>
              <a:buNone/>
            </a:pPr>
            <a:r>
              <a:rPr lang="tr-TR" dirty="0"/>
              <a:t>• KOBİ’lerde İSG için özel yöntemler geliştirilmeli,</a:t>
            </a:r>
          </a:p>
          <a:p>
            <a:pPr marL="45720" indent="0">
              <a:lnSpc>
                <a:spcPct val="120000"/>
              </a:lnSpc>
              <a:buNone/>
            </a:pPr>
            <a:r>
              <a:rPr lang="tr-TR" dirty="0"/>
              <a:t>• İstihdam ve eğitim sistemleri arasında yakın işbirliği,</a:t>
            </a:r>
          </a:p>
          <a:p>
            <a:pPr marL="45720" indent="0">
              <a:lnSpc>
                <a:spcPct val="120000"/>
              </a:lnSpc>
              <a:buNone/>
            </a:pPr>
            <a:r>
              <a:rPr lang="tr-TR" dirty="0"/>
              <a:t>• İSG politikası oluşturma ve uygulamada yaratıcı yaklaşımlar,</a:t>
            </a:r>
          </a:p>
          <a:p>
            <a:pPr marL="45720" indent="0">
              <a:lnSpc>
                <a:spcPct val="120000"/>
              </a:lnSpc>
              <a:buNone/>
            </a:pPr>
            <a:r>
              <a:rPr lang="tr-TR" dirty="0"/>
              <a:t>• İSG uygulamalarında sosyal partnerlerle </a:t>
            </a:r>
            <a:r>
              <a:rPr lang="tr-TR" dirty="0" smtClean="0"/>
              <a:t>işbirliği sağlanmalıdır.</a:t>
            </a:r>
            <a:endParaRPr lang="tr-TR" dirty="0"/>
          </a:p>
        </p:txBody>
      </p:sp>
      <p:sp>
        <p:nvSpPr>
          <p:cNvPr id="5" name="Slayt Numarası Yer Tutucusu 4"/>
          <p:cNvSpPr>
            <a:spLocks noGrp="1"/>
          </p:cNvSpPr>
          <p:nvPr>
            <p:ph type="sldNum" sz="quarter" idx="15"/>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3488428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2039</TotalTime>
  <Words>2483</Words>
  <Application>Microsoft Office PowerPoint</Application>
  <PresentationFormat>Ekran Gösterisi (4:3)</PresentationFormat>
  <Paragraphs>160</Paragraphs>
  <Slides>23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Calibri</vt:lpstr>
      <vt:lpstr>Century Schoolbook</vt:lpstr>
      <vt:lpstr>Wingdings</vt:lpstr>
      <vt:lpstr>Wingdings 2</vt:lpstr>
      <vt:lpstr>Cumba</vt:lpstr>
      <vt:lpstr>Mühendislik Fakültesi İş Sağlığı ve Güvenliği 1</vt:lpstr>
      <vt:lpstr>PowerPoint Sunusu</vt:lpstr>
      <vt:lpstr>İş Sağlığı ve Güvenliği Kültürü</vt:lpstr>
      <vt:lpstr>PowerPoint Sunusu</vt:lpstr>
      <vt:lpstr>Ülkemizde Durum:</vt:lpstr>
      <vt:lpstr>PowerPoint Sunusu</vt:lpstr>
      <vt:lpstr>PowerPoint Sunusu</vt:lpstr>
      <vt:lpstr>TÜRKİYE’DE İŞ SAĞLIĞI VE GÜVENLİĞİNİN GELİŞTİRİLMESİ</vt:lpstr>
      <vt:lpstr>İSG ve EĞİTİM</vt:lpstr>
      <vt:lpstr>PowerPoint Sunusu</vt:lpstr>
      <vt:lpstr>Üniversitelerin İSG Kültürünün Oluşturulmasındaki Görevi</vt:lpstr>
      <vt:lpstr>İş Sağlığı ve Güvenliğinde Temel Kavramlar</vt:lpstr>
      <vt:lpstr>İş Sağlığı ve Güvenliğinde Temel Kavramlar</vt:lpstr>
      <vt:lpstr>PowerPoint Sunusu</vt:lpstr>
      <vt:lpstr>PowerPoint Sunusu</vt:lpstr>
      <vt:lpstr>PowerPoint Sunusu</vt:lpstr>
      <vt:lpstr>ULUSLAR ARASI KURULUŞLAR</vt:lpstr>
      <vt:lpstr>PowerPoint Sunusu</vt:lpstr>
      <vt:lpstr>PowerPoint Sunusu</vt:lpstr>
      <vt:lpstr>Temel Kavramlar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 Düz</dc:creator>
  <cp:lastModifiedBy>Windows User</cp:lastModifiedBy>
  <cp:revision>278</cp:revision>
  <dcterms:created xsi:type="dcterms:W3CDTF">2016-10-03T08:16:55Z</dcterms:created>
  <dcterms:modified xsi:type="dcterms:W3CDTF">2020-10-05T10:24:22Z</dcterms:modified>
</cp:coreProperties>
</file>