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8907-91D9-4AEC-B9EA-323DC0C1000B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4874-EB9C-470B-83FA-CA5E1AF431F1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447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8907-91D9-4AEC-B9EA-323DC0C1000B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4874-EB9C-470B-83FA-CA5E1AF431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44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8907-91D9-4AEC-B9EA-323DC0C1000B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4874-EB9C-470B-83FA-CA5E1AF431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39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8907-91D9-4AEC-B9EA-323DC0C1000B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4874-EB9C-470B-83FA-CA5E1AF431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257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8907-91D9-4AEC-B9EA-323DC0C1000B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4874-EB9C-470B-83FA-CA5E1AF431F1}" type="slidenum">
              <a:rPr lang="tr-TR" smtClean="0"/>
              <a:t>‹#›</a:t>
            </a:fld>
            <a:endParaRPr lang="tr-T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211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8907-91D9-4AEC-B9EA-323DC0C1000B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4874-EB9C-470B-83FA-CA5E1AF431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8261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8907-91D9-4AEC-B9EA-323DC0C1000B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4874-EB9C-470B-83FA-CA5E1AF431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313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8907-91D9-4AEC-B9EA-323DC0C1000B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4874-EB9C-470B-83FA-CA5E1AF431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7561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8907-91D9-4AEC-B9EA-323DC0C1000B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4874-EB9C-470B-83FA-CA5E1AF431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677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72BC8907-91D9-4AEC-B9EA-323DC0C1000B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9A4874-EB9C-470B-83FA-CA5E1AF431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4022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C8907-91D9-4AEC-B9EA-323DC0C1000B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9A4874-EB9C-470B-83FA-CA5E1AF431F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102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2BC8907-91D9-4AEC-B9EA-323DC0C1000B}" type="datetimeFigureOut">
              <a:rPr lang="tr-TR" smtClean="0"/>
              <a:t>12.10.2020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B9A4874-EB9C-470B-83FA-CA5E1AF431F1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48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888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49639" y="588858"/>
            <a:ext cx="7359724" cy="64807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nn-NO" sz="1800" b="1" dirty="0">
                <a:solidFill>
                  <a:srgbClr val="00B0F0"/>
                </a:solidFill>
              </a:rPr>
              <a:t>D</a:t>
            </a:r>
            <a:r>
              <a:rPr lang="nn-NO" sz="1800" b="1" dirty="0">
                <a:solidFill>
                  <a:srgbClr val="00B0F0"/>
                </a:solidFill>
              </a:rPr>
              <a:t>.</a:t>
            </a:r>
            <a:r>
              <a:rPr lang="tr-TR" sz="1800" b="1" dirty="0">
                <a:solidFill>
                  <a:srgbClr val="00B0F0"/>
                </a:solidFill>
              </a:rPr>
              <a:t> </a:t>
            </a:r>
            <a:r>
              <a:rPr lang="nn-NO" sz="1800" b="1" dirty="0">
                <a:solidFill>
                  <a:srgbClr val="00B0F0"/>
                </a:solidFill>
              </a:rPr>
              <a:t>Veri </a:t>
            </a:r>
            <a:r>
              <a:rPr lang="nn-NO" sz="1800" b="1" dirty="0">
                <a:solidFill>
                  <a:srgbClr val="00B0F0"/>
                </a:solidFill>
              </a:rPr>
              <a:t>Toplama ve Değerlendirme Yapan Kurum ve </a:t>
            </a:r>
            <a:r>
              <a:rPr lang="nn-NO" sz="1800" b="1" dirty="0" smtClean="0">
                <a:solidFill>
                  <a:srgbClr val="00B0F0"/>
                </a:solidFill>
              </a:rPr>
              <a:t>Kuruluşlar</a:t>
            </a:r>
            <a:endParaRPr lang="tr-TR" sz="1800" dirty="0"/>
          </a:p>
          <a:p>
            <a:pPr marL="45720" indent="0">
              <a:buNone/>
            </a:pPr>
            <a:r>
              <a:rPr lang="tr-TR" sz="1800" dirty="0"/>
              <a:t>a</a:t>
            </a:r>
            <a:r>
              <a:rPr lang="tr-TR" sz="1800" dirty="0"/>
              <a:t>) Türkiye İstatistik Kurumu</a:t>
            </a:r>
          </a:p>
          <a:p>
            <a:pPr marL="45720" indent="0">
              <a:buNone/>
            </a:pPr>
            <a:r>
              <a:rPr lang="tr-TR" sz="1800" dirty="0"/>
              <a:t> </a:t>
            </a:r>
            <a:r>
              <a:rPr lang="tr-TR" sz="1800" dirty="0"/>
              <a:t>b) ÇSGB, SGK</a:t>
            </a:r>
          </a:p>
          <a:p>
            <a:pPr marL="45720" indent="0">
              <a:buNone/>
            </a:pPr>
            <a:r>
              <a:rPr lang="tr-TR" sz="1800" dirty="0"/>
              <a:t> </a:t>
            </a:r>
            <a:r>
              <a:rPr lang="tr-TR" sz="1800" dirty="0"/>
              <a:t>c) Sağlık </a:t>
            </a:r>
            <a:r>
              <a:rPr lang="tr-TR" sz="1800" dirty="0" smtClean="0"/>
              <a:t>Bakanlığı</a:t>
            </a:r>
            <a:endParaRPr lang="tr-TR" sz="1800" dirty="0"/>
          </a:p>
          <a:p>
            <a:pPr marL="45720" indent="0">
              <a:buNone/>
            </a:pPr>
            <a:r>
              <a:rPr lang="tr-TR" sz="1800" b="1" dirty="0">
                <a:solidFill>
                  <a:srgbClr val="00B0F0"/>
                </a:solidFill>
              </a:rPr>
              <a:t>E</a:t>
            </a:r>
            <a:r>
              <a:rPr lang="tr-TR" sz="1800" b="1" dirty="0">
                <a:solidFill>
                  <a:srgbClr val="00B0F0"/>
                </a:solidFill>
              </a:rPr>
              <a:t>. </a:t>
            </a:r>
            <a:r>
              <a:rPr lang="tr-TR" sz="1800" b="1" dirty="0">
                <a:solidFill>
                  <a:srgbClr val="00B0F0"/>
                </a:solidFill>
              </a:rPr>
              <a:t>İSG </a:t>
            </a:r>
            <a:r>
              <a:rPr lang="tr-TR" sz="1800" b="1" dirty="0">
                <a:solidFill>
                  <a:srgbClr val="00B0F0"/>
                </a:solidFill>
              </a:rPr>
              <a:t>Uygulamalarının Gelişimine Destek Olan </a:t>
            </a:r>
            <a:r>
              <a:rPr lang="tr-TR" sz="1800" b="1" dirty="0" smtClean="0">
                <a:solidFill>
                  <a:srgbClr val="00B0F0"/>
                </a:solidFill>
              </a:rPr>
              <a:t>Kuruluşlar</a:t>
            </a:r>
            <a:endParaRPr lang="tr-TR" sz="1800" b="1" dirty="0">
              <a:solidFill>
                <a:srgbClr val="00B0F0"/>
              </a:solidFill>
            </a:endParaRPr>
          </a:p>
          <a:p>
            <a:pPr marL="45720" indent="0">
              <a:buNone/>
            </a:pPr>
            <a:r>
              <a:rPr lang="tr-TR" sz="1800" dirty="0"/>
              <a:t>a) İşveren Kuruluşları</a:t>
            </a:r>
          </a:p>
          <a:p>
            <a:pPr marL="45720" indent="0">
              <a:buNone/>
            </a:pPr>
            <a:r>
              <a:rPr lang="tr-TR" sz="1800" dirty="0"/>
              <a:t>b) İşçi Sendikaları </a:t>
            </a:r>
            <a:r>
              <a:rPr lang="tr-TR" sz="1800" dirty="0"/>
              <a:t>Konfederasyonları</a:t>
            </a:r>
          </a:p>
          <a:p>
            <a:pPr marL="45720" indent="0">
              <a:buNone/>
            </a:pPr>
            <a:r>
              <a:rPr lang="tr-TR" sz="1800" dirty="0"/>
              <a:t>c) Memur Sendikaları </a:t>
            </a:r>
            <a:r>
              <a:rPr lang="tr-TR" sz="1800" dirty="0"/>
              <a:t>Konfederasyonları</a:t>
            </a:r>
          </a:p>
          <a:p>
            <a:pPr marL="45720" indent="0">
              <a:buNone/>
            </a:pPr>
            <a:r>
              <a:rPr lang="tr-TR" sz="1800" dirty="0"/>
              <a:t>d) Meslek </a:t>
            </a:r>
            <a:r>
              <a:rPr lang="tr-TR" sz="1800" dirty="0"/>
              <a:t>Örgütleri</a:t>
            </a:r>
          </a:p>
          <a:p>
            <a:pPr marL="45720" indent="0">
              <a:buNone/>
            </a:pPr>
            <a:r>
              <a:rPr lang="tr-TR" sz="1800" dirty="0"/>
              <a:t>e) Vakıflar ve </a:t>
            </a:r>
            <a:r>
              <a:rPr lang="tr-TR" sz="1800" dirty="0"/>
              <a:t>Dernekler</a:t>
            </a:r>
          </a:p>
          <a:p>
            <a:pPr marL="45720" indent="0">
              <a:buNone/>
            </a:pPr>
            <a:r>
              <a:rPr lang="tr-TR" sz="1800" dirty="0"/>
              <a:t>f) Danışmanlık ve Eğitim Firmaları</a:t>
            </a:r>
            <a:endParaRPr lang="tr-TR" sz="1800" dirty="0">
              <a:solidFill>
                <a:srgbClr val="00B0F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55457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8408" y="332656"/>
            <a:ext cx="7960955" cy="5832648"/>
          </a:xfrm>
        </p:spPr>
        <p:txBody>
          <a:bodyPr>
            <a:noAutofit/>
          </a:bodyPr>
          <a:lstStyle/>
          <a:p>
            <a:pPr marL="45720" indent="0" algn="just">
              <a:spcBef>
                <a:spcPts val="300"/>
              </a:spcBef>
              <a:buNone/>
            </a:pPr>
            <a:r>
              <a:rPr lang="tr-TR" sz="1700" b="1" dirty="0">
                <a:solidFill>
                  <a:srgbClr val="00B0F0"/>
                </a:solidFill>
              </a:rPr>
              <a:t>Çalışma ve Sosyal Güvenlik Bakanlığı:  </a:t>
            </a:r>
            <a:r>
              <a:rPr lang="tr-TR" sz="1700" dirty="0"/>
              <a:t>İş Sağlığı ve güvenliği alanında </a:t>
            </a:r>
            <a:r>
              <a:rPr lang="tr-TR" sz="1700" dirty="0"/>
              <a:t>yasal düzenleme </a:t>
            </a:r>
            <a:r>
              <a:rPr lang="tr-TR" sz="1700" dirty="0"/>
              <a:t>ve denetleme yükümlülüğü olan bir kurumdur</a:t>
            </a:r>
            <a:r>
              <a:rPr lang="tr-TR" sz="1700" dirty="0"/>
              <a:t>.</a:t>
            </a:r>
          </a:p>
          <a:p>
            <a:pPr marL="45720" indent="0" algn="just">
              <a:spcBef>
                <a:spcPts val="300"/>
              </a:spcBef>
              <a:buNone/>
            </a:pPr>
            <a:r>
              <a:rPr lang="tr-TR" sz="1700" dirty="0">
                <a:solidFill>
                  <a:srgbClr val="FF0000"/>
                </a:solidFill>
              </a:rPr>
              <a:t>Görevleri:</a:t>
            </a:r>
          </a:p>
          <a:p>
            <a:pPr>
              <a:spcBef>
                <a:spcPts val="300"/>
              </a:spcBef>
            </a:pPr>
            <a:r>
              <a:rPr lang="tr-TR" sz="17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Çalışma yaşamını düzenleyici</a:t>
            </a:r>
            <a:r>
              <a:rPr lang="tr-TR" sz="1700" dirty="0"/>
              <a:t>, işçi işveren ilişkilerinde çalışma </a:t>
            </a:r>
            <a:r>
              <a:rPr lang="tr-TR" sz="1700" dirty="0"/>
              <a:t>barışının sağlanmasını </a:t>
            </a:r>
            <a:r>
              <a:rPr lang="tr-TR" sz="17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kolaylaştırıcı ve koruyucu önlemler almak</a:t>
            </a:r>
            <a:r>
              <a:rPr lang="tr-TR" sz="1700" dirty="0"/>
              <a:t>,</a:t>
            </a:r>
          </a:p>
          <a:p>
            <a:pPr>
              <a:spcBef>
                <a:spcPts val="300"/>
              </a:spcBef>
            </a:pPr>
            <a:r>
              <a:rPr lang="tr-TR" sz="1700" dirty="0"/>
              <a:t>Çalışma </a:t>
            </a:r>
            <a:r>
              <a:rPr lang="tr-TR" sz="1700" dirty="0"/>
              <a:t>yaşamındaki mevcut ve olası </a:t>
            </a:r>
            <a:r>
              <a:rPr lang="tr-TR" sz="1700" dirty="0">
                <a:solidFill>
                  <a:schemeClr val="accent2">
                    <a:lumMod val="75000"/>
                  </a:schemeClr>
                </a:solidFill>
              </a:rPr>
              <a:t>sorunları ve çözüm yollarını araştırmak</a:t>
            </a:r>
            <a:r>
              <a:rPr lang="tr-TR" sz="1700" dirty="0"/>
              <a:t>, </a:t>
            </a:r>
          </a:p>
          <a:p>
            <a:pPr>
              <a:spcBef>
                <a:spcPts val="300"/>
              </a:spcBef>
            </a:pPr>
            <a:r>
              <a:rPr lang="tr-TR" sz="1700" dirty="0"/>
              <a:t>Ekonominin gerektirdiği insan gücünü sağlamak için gerekli önlemleri araştırmak </a:t>
            </a:r>
            <a:r>
              <a:rPr lang="tr-TR" sz="1700" dirty="0"/>
              <a:t>ve uygulamasının sağlanmasına yardımcı olmak,</a:t>
            </a:r>
          </a:p>
          <a:p>
            <a:pPr>
              <a:spcBef>
                <a:spcPts val="300"/>
              </a:spcBef>
            </a:pPr>
            <a:r>
              <a:rPr lang="tr-TR" sz="1700" dirty="0"/>
              <a:t>İstihdamı </a:t>
            </a:r>
            <a:r>
              <a:rPr lang="tr-TR" sz="1700" dirty="0"/>
              <a:t>ve tam çalışmayı sağlayacak, </a:t>
            </a:r>
            <a:r>
              <a:rPr lang="tr-TR" sz="1700" dirty="0">
                <a:solidFill>
                  <a:schemeClr val="accent4">
                    <a:lumMod val="75000"/>
                  </a:schemeClr>
                </a:solidFill>
              </a:rPr>
              <a:t>çalışanların yaşam </a:t>
            </a:r>
            <a:r>
              <a:rPr lang="tr-TR" sz="1700" dirty="0">
                <a:solidFill>
                  <a:schemeClr val="accent4">
                    <a:lumMod val="75000"/>
                  </a:schemeClr>
                </a:solidFill>
              </a:rPr>
              <a:t>düzeyini yükseltecek </a:t>
            </a:r>
            <a:r>
              <a:rPr lang="tr-TR" sz="1700" dirty="0">
                <a:solidFill>
                  <a:schemeClr val="accent4">
                    <a:lumMod val="75000"/>
                  </a:schemeClr>
                </a:solidFill>
              </a:rPr>
              <a:t>önlemleri almak</a:t>
            </a:r>
            <a:r>
              <a:rPr lang="tr-TR" sz="1700" dirty="0"/>
              <a:t>,</a:t>
            </a:r>
          </a:p>
          <a:p>
            <a:pPr>
              <a:spcBef>
                <a:spcPts val="300"/>
              </a:spcBef>
            </a:pPr>
            <a:r>
              <a:rPr lang="tr-TR" sz="1700" dirty="0">
                <a:solidFill>
                  <a:schemeClr val="accent1">
                    <a:lumMod val="75000"/>
                  </a:schemeClr>
                </a:solidFill>
              </a:rPr>
              <a:t>İşçi </a:t>
            </a:r>
            <a:r>
              <a:rPr lang="tr-TR" sz="1700" dirty="0">
                <a:solidFill>
                  <a:schemeClr val="accent1">
                    <a:lumMod val="75000"/>
                  </a:schemeClr>
                </a:solidFill>
              </a:rPr>
              <a:t>sağlığı ve iş güvenliğini sağlayıcı önlemlerin alınmasını sağlamak,</a:t>
            </a:r>
          </a:p>
          <a:p>
            <a:pPr>
              <a:spcBef>
                <a:spcPts val="300"/>
              </a:spcBef>
            </a:pPr>
            <a:r>
              <a:rPr lang="tr-TR" sz="1700" dirty="0">
                <a:solidFill>
                  <a:schemeClr val="accent2">
                    <a:lumMod val="50000"/>
                  </a:schemeClr>
                </a:solidFill>
              </a:rPr>
              <a:t>Çalışma </a:t>
            </a:r>
            <a:r>
              <a:rPr lang="tr-TR" sz="1700" dirty="0">
                <a:solidFill>
                  <a:schemeClr val="accent2">
                    <a:lumMod val="50000"/>
                  </a:schemeClr>
                </a:solidFill>
              </a:rPr>
              <a:t>yaşamını denetlemek,</a:t>
            </a:r>
          </a:p>
          <a:p>
            <a:pPr>
              <a:spcBef>
                <a:spcPts val="300"/>
              </a:spcBef>
            </a:pPr>
            <a:r>
              <a:rPr lang="tr-TR" sz="1700" dirty="0"/>
              <a:t>Sosyal </a:t>
            </a:r>
            <a:r>
              <a:rPr lang="tr-TR" sz="1700" dirty="0"/>
              <a:t>adalet ve sosyal refahın gerçekleşmesi için gerekli önlemleri almak,</a:t>
            </a:r>
          </a:p>
          <a:p>
            <a:pPr>
              <a:spcBef>
                <a:spcPts val="300"/>
              </a:spcBef>
            </a:pPr>
            <a:r>
              <a:rPr lang="tr-TR" sz="1700" dirty="0"/>
              <a:t>Çeşitli </a:t>
            </a:r>
            <a:r>
              <a:rPr lang="tr-TR" sz="1700" dirty="0"/>
              <a:t>fizyolojik, ekonomik ve sosyal </a:t>
            </a:r>
            <a:r>
              <a:rPr lang="tr-TR" sz="17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risklere karşı sosyal sigorta </a:t>
            </a:r>
            <a:r>
              <a:rPr lang="tr-TR" sz="17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hizmetlerini uygulamak</a:t>
            </a:r>
            <a:r>
              <a:rPr lang="tr-TR" sz="17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</a:t>
            </a:r>
          </a:p>
          <a:p>
            <a:pPr>
              <a:spcBef>
                <a:spcPts val="300"/>
              </a:spcBef>
            </a:pPr>
            <a:r>
              <a:rPr lang="tr-TR" sz="1700" dirty="0"/>
              <a:t>Sosyal </a:t>
            </a:r>
            <a:r>
              <a:rPr lang="tr-TR" sz="1700" dirty="0"/>
              <a:t>güvenlik olanağını sağlamak, yaygınlaştırılması ve geliştirilmesi </a:t>
            </a:r>
            <a:r>
              <a:rPr lang="tr-TR" sz="1700" dirty="0"/>
              <a:t>için gerekli </a:t>
            </a:r>
            <a:r>
              <a:rPr lang="tr-TR" sz="1700" dirty="0"/>
              <a:t>tedbirleri almak,</a:t>
            </a:r>
          </a:p>
          <a:p>
            <a:pPr>
              <a:spcBef>
                <a:spcPts val="300"/>
              </a:spcBef>
            </a:pPr>
            <a:r>
              <a:rPr lang="tr-TR" sz="1700" dirty="0">
                <a:solidFill>
                  <a:schemeClr val="accent1"/>
                </a:solidFill>
              </a:rPr>
              <a:t>Yabancı </a:t>
            </a:r>
            <a:r>
              <a:rPr lang="tr-TR" sz="1700" dirty="0">
                <a:solidFill>
                  <a:schemeClr val="accent1"/>
                </a:solidFill>
              </a:rPr>
              <a:t>ülkelerde çalışan Türk işçilerin </a:t>
            </a:r>
            <a:r>
              <a:rPr lang="tr-TR" sz="1700" dirty="0"/>
              <a:t>çalışma yaşamı ve sosyal </a:t>
            </a:r>
            <a:r>
              <a:rPr lang="tr-TR" sz="1700" dirty="0"/>
              <a:t>güvenlikle ilgili </a:t>
            </a:r>
            <a:r>
              <a:rPr lang="tr-TR" sz="1700" dirty="0"/>
              <a:t>sorunlarına çözüm yolları aramak, hak ve çıkarlarını korumak </a:t>
            </a:r>
            <a:r>
              <a:rPr lang="tr-TR" sz="1700" dirty="0"/>
              <a:t>ve geliştirmek</a:t>
            </a:r>
            <a:r>
              <a:rPr lang="tr-TR" sz="1700" dirty="0"/>
              <a:t>,</a:t>
            </a:r>
          </a:p>
          <a:p>
            <a:pPr>
              <a:spcBef>
                <a:spcPts val="300"/>
              </a:spcBef>
            </a:pPr>
            <a:r>
              <a:rPr lang="tr-TR" sz="1700" dirty="0"/>
              <a:t>Çalışma </a:t>
            </a:r>
            <a:r>
              <a:rPr lang="tr-TR" sz="1700" dirty="0"/>
              <a:t>yaşamını geliştirmek için çalışanları koruyucu ve </a:t>
            </a:r>
            <a:r>
              <a:rPr lang="tr-TR" sz="1700" dirty="0"/>
              <a:t>çalışmayı destekleyici </a:t>
            </a:r>
            <a:r>
              <a:rPr lang="tr-TR" sz="1700" dirty="0"/>
              <a:t>önlemleri almak,</a:t>
            </a:r>
          </a:p>
          <a:p>
            <a:pPr>
              <a:spcBef>
                <a:spcPts val="300"/>
              </a:spcBef>
            </a:pPr>
            <a:r>
              <a:rPr lang="tr-TR" sz="1700" dirty="0">
                <a:solidFill>
                  <a:srgbClr val="7030A0"/>
                </a:solidFill>
              </a:rPr>
              <a:t>İş </a:t>
            </a:r>
            <a:r>
              <a:rPr lang="tr-TR" sz="1700" dirty="0">
                <a:solidFill>
                  <a:srgbClr val="7030A0"/>
                </a:solidFill>
              </a:rPr>
              <a:t>istatistiklerini derlemek ve </a:t>
            </a:r>
            <a:r>
              <a:rPr lang="tr-TR" sz="1700" dirty="0">
                <a:solidFill>
                  <a:srgbClr val="7030A0"/>
                </a:solidFill>
              </a:rPr>
              <a:t>yayınlamaktır.</a:t>
            </a:r>
            <a:endParaRPr lang="tr-TR" sz="1700" dirty="0">
              <a:solidFill>
                <a:srgbClr val="7030A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998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1202892" y="396318"/>
            <a:ext cx="7206471" cy="546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tr-TR" sz="1600" b="1" dirty="0">
                <a:solidFill>
                  <a:srgbClr val="00B0F0"/>
                </a:solidFill>
              </a:rPr>
              <a:t>İş Sağlığı ve Güvenliği Genel </a:t>
            </a:r>
            <a:r>
              <a:rPr lang="tr-TR" sz="1600" b="1" dirty="0">
                <a:solidFill>
                  <a:srgbClr val="00B0F0"/>
                </a:solidFill>
              </a:rPr>
              <a:t>Müdürlüğü (İSGÜM): </a:t>
            </a:r>
            <a:r>
              <a:rPr lang="tr-TR" sz="1600" dirty="0"/>
              <a:t>İş sağlığı güvenliği alanında; ulusal politikaların belirlenmesi, bu politikalar çerçevesinde programlar hazırlanması, mevzuat çalışması yapılması, mevzuatın uygulanmasının sağlanması, başta olmak üzere iş sağlığı güvenliği alanında görev yapan birimdir.</a:t>
            </a:r>
          </a:p>
          <a:p>
            <a:pPr algn="just">
              <a:spcBef>
                <a:spcPts val="600"/>
              </a:spcBef>
            </a:pPr>
            <a:r>
              <a:rPr lang="tr-TR" sz="1600" dirty="0">
                <a:solidFill>
                  <a:srgbClr val="FF0000"/>
                </a:solidFill>
              </a:rPr>
              <a:t>Görevleri:</a:t>
            </a:r>
          </a:p>
          <a:p>
            <a:pPr algn="just">
              <a:spcBef>
                <a:spcPts val="600"/>
              </a:spcBef>
            </a:pPr>
            <a:r>
              <a:rPr lang="tr-TR" sz="1600" dirty="0"/>
              <a:t>a</a:t>
            </a:r>
            <a:r>
              <a:rPr lang="tr-TR" sz="1600" dirty="0"/>
              <a:t>) İş sağlığı ve güvenliği konularında, mevzuatın uygulanmasını sağlamak </a:t>
            </a:r>
            <a:r>
              <a:rPr lang="tr-TR" sz="1600" dirty="0"/>
              <a:t>ve </a:t>
            </a:r>
            <a:r>
              <a:rPr lang="tr-TR" sz="1600" dirty="0">
                <a:solidFill>
                  <a:srgbClr val="7030A0"/>
                </a:solidFill>
              </a:rPr>
              <a:t>mevzuat </a:t>
            </a:r>
            <a:r>
              <a:rPr lang="tr-TR" sz="1600" dirty="0">
                <a:solidFill>
                  <a:srgbClr val="7030A0"/>
                </a:solidFill>
              </a:rPr>
              <a:t>çalışması yapmak</a:t>
            </a:r>
            <a:r>
              <a:rPr lang="tr-TR" sz="1600" dirty="0"/>
              <a:t>.</a:t>
            </a:r>
          </a:p>
          <a:p>
            <a:pPr algn="just">
              <a:spcBef>
                <a:spcPts val="600"/>
              </a:spcBef>
            </a:pPr>
            <a:r>
              <a:rPr lang="tr-TR" sz="1600" dirty="0"/>
              <a:t>b) </a:t>
            </a:r>
            <a:r>
              <a:rPr lang="tr-TR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Ulusal politikalar belirlemek</a:t>
            </a:r>
            <a:r>
              <a:rPr lang="tr-TR" sz="1600" dirty="0"/>
              <a:t>, bu politikalar çerçevesinde </a:t>
            </a:r>
            <a:r>
              <a:rPr lang="tr-TR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programlar hazırlamak.</a:t>
            </a:r>
          </a:p>
          <a:p>
            <a:pPr algn="just">
              <a:spcBef>
                <a:spcPts val="600"/>
              </a:spcBef>
            </a:pPr>
            <a:r>
              <a:rPr lang="tr-TR" sz="1600" dirty="0"/>
              <a:t>c) Ulusal ve uluslararası kurum ve kuruluşlarla </a:t>
            </a:r>
            <a:r>
              <a:rPr lang="tr-TR" sz="1600" dirty="0">
                <a:solidFill>
                  <a:schemeClr val="accent2">
                    <a:lumMod val="75000"/>
                  </a:schemeClr>
                </a:solidFill>
              </a:rPr>
              <a:t>işbirliği ve koordinasyonu sağlamak.</a:t>
            </a:r>
          </a:p>
          <a:p>
            <a:pPr algn="just">
              <a:spcBef>
                <a:spcPts val="600"/>
              </a:spcBef>
            </a:pPr>
            <a:r>
              <a:rPr lang="tr-TR" sz="1600" dirty="0"/>
              <a:t>d) Etkin denetim sağlamak amacıyla gerekli </a:t>
            </a:r>
            <a:r>
              <a:rPr lang="tr-TR" sz="1600" dirty="0">
                <a:solidFill>
                  <a:schemeClr val="accent1"/>
                </a:solidFill>
              </a:rPr>
              <a:t>önerilerde bulunmak, </a:t>
            </a:r>
            <a:r>
              <a:rPr lang="tr-TR" sz="1600" dirty="0">
                <a:solidFill>
                  <a:schemeClr val="accent1"/>
                </a:solidFill>
              </a:rPr>
              <a:t>sonuçlarını izlemek</a:t>
            </a:r>
            <a:r>
              <a:rPr lang="tr-TR" sz="1600" dirty="0">
                <a:solidFill>
                  <a:schemeClr val="accent1"/>
                </a:solidFill>
              </a:rPr>
              <a:t>.</a:t>
            </a:r>
          </a:p>
          <a:p>
            <a:pPr algn="just">
              <a:spcBef>
                <a:spcPts val="600"/>
              </a:spcBef>
            </a:pPr>
            <a:r>
              <a:rPr lang="tr-TR" sz="1600" dirty="0"/>
              <a:t>e) </a:t>
            </a:r>
            <a:r>
              <a:rPr lang="tr-TR" sz="1600" dirty="0">
                <a:solidFill>
                  <a:schemeClr val="accent3"/>
                </a:solidFill>
              </a:rPr>
              <a:t>Standart çalışmaları yapmak, normlar hazırlamak ve geliştirmek</a:t>
            </a:r>
            <a:r>
              <a:rPr lang="tr-TR" sz="1600" dirty="0"/>
              <a:t>.</a:t>
            </a:r>
          </a:p>
          <a:p>
            <a:pPr algn="just">
              <a:spcBef>
                <a:spcPts val="600"/>
              </a:spcBef>
            </a:pPr>
            <a:r>
              <a:rPr lang="tr-TR" sz="1600" dirty="0"/>
              <a:t>f) Üretilen ve ithal edilen </a:t>
            </a:r>
            <a:r>
              <a:rPr lang="tr-TR" sz="1600" dirty="0">
                <a:solidFill>
                  <a:srgbClr val="0070C0"/>
                </a:solidFill>
              </a:rPr>
              <a:t>kişisel koruyucu donanımların </a:t>
            </a:r>
            <a:r>
              <a:rPr lang="tr-TR" sz="1600" dirty="0"/>
              <a:t>piyasa gözetimi ve </a:t>
            </a:r>
            <a:r>
              <a:rPr lang="tr-TR" sz="1600" dirty="0"/>
              <a:t>denetimini yapmak</a:t>
            </a:r>
            <a:r>
              <a:rPr lang="tr-TR" sz="1600" dirty="0"/>
              <a:t>, bu hususlarda usul ve esasları belirlemek.</a:t>
            </a:r>
          </a:p>
          <a:p>
            <a:pPr algn="just">
              <a:spcBef>
                <a:spcPts val="600"/>
              </a:spcBef>
            </a:pPr>
            <a:r>
              <a:rPr lang="tr-TR" sz="1600" dirty="0"/>
              <a:t>g) İş sağlığı ve güvenliği ile </a:t>
            </a:r>
            <a:r>
              <a:rPr lang="tr-TR" sz="1600" dirty="0">
                <a:solidFill>
                  <a:srgbClr val="00B050"/>
                </a:solidFill>
              </a:rPr>
              <a:t>iş kazaları ve meslek hastalıklarının </a:t>
            </a:r>
            <a:r>
              <a:rPr lang="tr-TR" sz="1600" dirty="0">
                <a:solidFill>
                  <a:srgbClr val="00B050"/>
                </a:solidFill>
              </a:rPr>
              <a:t>önlenmesi </a:t>
            </a:r>
            <a:r>
              <a:rPr lang="tr-TR" sz="1600" dirty="0"/>
              <a:t>konularında </a:t>
            </a:r>
            <a:r>
              <a:rPr lang="tr-TR" sz="1600" dirty="0"/>
              <a:t>inceleme ve araştırma çalışmalarını planlamak, programlamak </a:t>
            </a:r>
            <a:r>
              <a:rPr lang="tr-TR" sz="1600" dirty="0"/>
              <a:t>ve uygulanmasını </a:t>
            </a:r>
            <a:r>
              <a:rPr lang="tr-TR" sz="1600" dirty="0"/>
              <a:t>sağlamak</a:t>
            </a:r>
            <a:r>
              <a:rPr lang="tr-TR" sz="1600" dirty="0"/>
              <a:t>.</a:t>
            </a:r>
            <a:r>
              <a:rPr lang="tr-TR" sz="1600" dirty="0"/>
              <a:t> </a:t>
            </a:r>
            <a:endParaRPr lang="tr-TR" sz="1600" dirty="0"/>
          </a:p>
          <a:p>
            <a:pPr algn="just">
              <a:spcBef>
                <a:spcPts val="600"/>
              </a:spcBef>
            </a:pPr>
            <a:r>
              <a:rPr lang="tr-TR" sz="1600" dirty="0"/>
              <a:t>h</a:t>
            </a:r>
            <a:r>
              <a:rPr lang="tr-TR" sz="1600" dirty="0"/>
              <a:t>) Faaliyet konuları ile ilgili </a:t>
            </a:r>
            <a:r>
              <a:rPr lang="tr-TR" sz="1600" dirty="0">
                <a:solidFill>
                  <a:srgbClr val="FF0000"/>
                </a:solidFill>
              </a:rPr>
              <a:t>yayın ve dokümantasyon çalışmaları yapmak </a:t>
            </a:r>
            <a:r>
              <a:rPr lang="tr-TR" sz="1600" dirty="0">
                <a:solidFill>
                  <a:srgbClr val="FF0000"/>
                </a:solidFill>
              </a:rPr>
              <a:t>ve istatistikleri </a:t>
            </a:r>
            <a:r>
              <a:rPr lang="tr-TR" sz="1600" dirty="0">
                <a:solidFill>
                  <a:srgbClr val="FF0000"/>
                </a:solidFill>
              </a:rPr>
              <a:t>düzenlemek.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573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852854" y="460759"/>
            <a:ext cx="775481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tr-TR" sz="2000" dirty="0"/>
              <a:t>i) Meslekî eğitim görenler, </a:t>
            </a:r>
            <a:r>
              <a:rPr lang="tr-TR" sz="2000" dirty="0" err="1"/>
              <a:t>rehabilite</a:t>
            </a:r>
            <a:r>
              <a:rPr lang="tr-TR" sz="2000" dirty="0"/>
              <a:t> edilenler, özel risk grupları ve </a:t>
            </a:r>
            <a:r>
              <a:rPr lang="tr-TR" sz="2000" dirty="0"/>
              <a:t>kamu hizmetlerinde </a:t>
            </a:r>
            <a:r>
              <a:rPr lang="tr-TR" sz="2000" dirty="0"/>
              <a:t>çalışanlar da dahil olmak üzere </a:t>
            </a:r>
            <a:r>
              <a:rPr lang="tr-TR" sz="2000" dirty="0">
                <a:solidFill>
                  <a:srgbClr val="FF0000"/>
                </a:solidFill>
              </a:rPr>
              <a:t>tüm çalışanların </a:t>
            </a:r>
            <a:r>
              <a:rPr lang="tr-TR" sz="2000" dirty="0"/>
              <a:t>iş kazaları ve </a:t>
            </a:r>
            <a:r>
              <a:rPr lang="tr-TR" sz="2000" dirty="0"/>
              <a:t>meslek hastalıklarına </a:t>
            </a:r>
            <a:r>
              <a:rPr lang="tr-TR" sz="2000" dirty="0"/>
              <a:t>karşı korunmaları amacıyla </a:t>
            </a:r>
            <a:r>
              <a:rPr lang="tr-TR" sz="2000" dirty="0">
                <a:solidFill>
                  <a:srgbClr val="FF0000"/>
                </a:solidFill>
              </a:rPr>
              <a:t>gerekli çalışmaları yaparak </a:t>
            </a:r>
            <a:r>
              <a:rPr lang="tr-TR" sz="2000" dirty="0">
                <a:solidFill>
                  <a:srgbClr val="FF0000"/>
                </a:solidFill>
              </a:rPr>
              <a:t>tedbirlerin alınmasını </a:t>
            </a:r>
            <a:r>
              <a:rPr lang="tr-TR" sz="2000" dirty="0">
                <a:solidFill>
                  <a:srgbClr val="FF0000"/>
                </a:solidFill>
              </a:rPr>
              <a:t>sağlamak.</a:t>
            </a:r>
          </a:p>
          <a:p>
            <a:pPr algn="just">
              <a:spcBef>
                <a:spcPts val="600"/>
              </a:spcBef>
            </a:pPr>
            <a:r>
              <a:rPr lang="tr-TR" sz="2000" dirty="0"/>
              <a:t>j) İş Sağlığı ve Güvenliği Enstitüsü ile İş Sağlığı ve Güvenliği Enstitüsü </a:t>
            </a:r>
            <a:r>
              <a:rPr lang="tr-TR" sz="2000" dirty="0"/>
              <a:t>Bölge Laboratuvar </a:t>
            </a:r>
            <a:r>
              <a:rPr lang="tr-TR" sz="2000" dirty="0"/>
              <a:t>Müdürlüklerinin çalışmalarını düzenlemek, yönetmek ve denetlemek.</a:t>
            </a:r>
          </a:p>
          <a:p>
            <a:pPr algn="just">
              <a:spcBef>
                <a:spcPts val="600"/>
              </a:spcBef>
            </a:pPr>
            <a:r>
              <a:rPr lang="tr-TR" sz="2000" dirty="0"/>
              <a:t>k) İşyerindeki sağlık ve güvenlik risklerini önlemek ve koruyucu hizmetleri </a:t>
            </a:r>
            <a:r>
              <a:rPr lang="tr-TR" sz="2000" dirty="0"/>
              <a:t>yürütmek üzere </a:t>
            </a:r>
            <a:r>
              <a:rPr lang="tr-TR" sz="2000" dirty="0"/>
              <a:t>görevlendirilecek işyeri hekimleri, iş güvenliği uzmanları ve diğer görevlilerin </a:t>
            </a:r>
            <a:r>
              <a:rPr lang="tr-TR" sz="2000" dirty="0"/>
              <a:t>iş sağlığı </a:t>
            </a:r>
            <a:r>
              <a:rPr lang="tr-TR" sz="2000" dirty="0"/>
              <a:t>ve güvenliği ile ilgili </a:t>
            </a:r>
            <a:r>
              <a:rPr lang="tr-TR" sz="2000" dirty="0">
                <a:solidFill>
                  <a:srgbClr val="0070C0"/>
                </a:solidFill>
              </a:rPr>
              <a:t>eğitim ve belgelendirme usul ve esaslarını belirlemek.</a:t>
            </a:r>
          </a:p>
          <a:p>
            <a:pPr algn="just">
              <a:spcBef>
                <a:spcPts val="600"/>
              </a:spcBef>
            </a:pPr>
            <a:r>
              <a:rPr lang="tr-TR" sz="2000" dirty="0"/>
              <a:t>l) </a:t>
            </a:r>
            <a:r>
              <a:rPr lang="tr-TR" sz="2000" dirty="0">
                <a:solidFill>
                  <a:srgbClr val="00B050"/>
                </a:solidFill>
              </a:rPr>
              <a:t>İş sağlığı ve güvenliği alanında ölçüm, analiz, teknik kontrol, risk analizi </a:t>
            </a:r>
            <a:r>
              <a:rPr lang="tr-TR" sz="2000" dirty="0">
                <a:solidFill>
                  <a:srgbClr val="00B050"/>
                </a:solidFill>
              </a:rPr>
              <a:t>ve değerlendirmesi</a:t>
            </a:r>
            <a:r>
              <a:rPr lang="tr-TR" sz="2000" dirty="0">
                <a:solidFill>
                  <a:srgbClr val="00B050"/>
                </a:solidFill>
              </a:rPr>
              <a:t>, eğitim, danışmanlık, uzmanlık hizmetlerini yapmak ve bu </a:t>
            </a:r>
            <a:r>
              <a:rPr lang="tr-TR" sz="2000" dirty="0">
                <a:solidFill>
                  <a:srgbClr val="00B050"/>
                </a:solidFill>
              </a:rPr>
              <a:t>tür hizmetleri </a:t>
            </a:r>
            <a:r>
              <a:rPr lang="tr-TR" sz="2000" dirty="0">
                <a:solidFill>
                  <a:srgbClr val="00B050"/>
                </a:solidFill>
              </a:rPr>
              <a:t>verecek özel ve tüzel kişi ve kuruluşların niteliklerini belirlemek, </a:t>
            </a:r>
            <a:r>
              <a:rPr lang="tr-TR" sz="2000" dirty="0">
                <a:solidFill>
                  <a:srgbClr val="00B050"/>
                </a:solidFill>
              </a:rPr>
              <a:t>yetki vermek</a:t>
            </a:r>
            <a:r>
              <a:rPr lang="tr-TR" sz="2000" dirty="0">
                <a:solidFill>
                  <a:srgbClr val="00B050"/>
                </a:solidFill>
              </a:rPr>
              <a:t>, yetkilerini iptal etmek, kontrol ve denetimini sağlamak.</a:t>
            </a:r>
          </a:p>
          <a:p>
            <a:pPr algn="just">
              <a:spcBef>
                <a:spcPts val="600"/>
              </a:spcBef>
            </a:pPr>
            <a:r>
              <a:rPr lang="tr-TR" sz="2000" dirty="0"/>
              <a:t>m) Bakanlıkça verilecek benzeri görevleri </a:t>
            </a:r>
            <a:r>
              <a:rPr lang="tr-TR" sz="2000" dirty="0"/>
              <a:t>yapmaktır.</a:t>
            </a:r>
            <a:endParaRPr lang="tr-TR" sz="2000" dirty="0"/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359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46285" y="377652"/>
            <a:ext cx="7192107" cy="6264696"/>
          </a:xfrm>
        </p:spPr>
        <p:txBody>
          <a:bodyPr>
            <a:noAutofit/>
          </a:bodyPr>
          <a:lstStyle/>
          <a:p>
            <a:pPr marL="45720" indent="0">
              <a:spcBef>
                <a:spcPts val="300"/>
              </a:spcBef>
              <a:buNone/>
            </a:pPr>
            <a:r>
              <a:rPr lang="tr-TR" sz="1600" b="1" dirty="0">
                <a:solidFill>
                  <a:srgbClr val="FF0000"/>
                </a:solidFill>
              </a:rPr>
              <a:t>Devletin Görevleri</a:t>
            </a:r>
          </a:p>
          <a:p>
            <a:pPr marL="45720" indent="0">
              <a:spcBef>
                <a:spcPts val="300"/>
              </a:spcBef>
              <a:buNone/>
            </a:pPr>
            <a:r>
              <a:rPr lang="tr-TR" sz="1600" dirty="0"/>
              <a:t>İş </a:t>
            </a:r>
            <a:r>
              <a:rPr lang="tr-TR" sz="1600" dirty="0"/>
              <a:t>barışını </a:t>
            </a:r>
            <a:r>
              <a:rPr lang="tr-TR" sz="1600" dirty="0"/>
              <a:t>sağlamak, İlgili </a:t>
            </a:r>
            <a:r>
              <a:rPr lang="tr-TR" sz="1600" dirty="0"/>
              <a:t>mevzuatı hazırlamak</a:t>
            </a:r>
          </a:p>
          <a:p>
            <a:pPr marL="45720" indent="0">
              <a:spcBef>
                <a:spcPts val="300"/>
              </a:spcBef>
              <a:buNone/>
            </a:pPr>
            <a:r>
              <a:rPr lang="tr-TR" sz="1600" dirty="0"/>
              <a:t>Gönüllü </a:t>
            </a:r>
            <a:r>
              <a:rPr lang="tr-TR" sz="1600" dirty="0"/>
              <a:t>katılımı desteklemek</a:t>
            </a:r>
          </a:p>
          <a:p>
            <a:pPr marL="45720" indent="0">
              <a:spcBef>
                <a:spcPts val="300"/>
              </a:spcBef>
              <a:buNone/>
            </a:pPr>
            <a:r>
              <a:rPr lang="tr-TR" sz="1600" dirty="0"/>
              <a:t>Denetim yapmak, Eğitim </a:t>
            </a:r>
            <a:r>
              <a:rPr lang="tr-TR" sz="1600" dirty="0"/>
              <a:t>olanağı sağlamak</a:t>
            </a:r>
          </a:p>
          <a:p>
            <a:pPr marL="45720" indent="0">
              <a:spcBef>
                <a:spcPts val="300"/>
              </a:spcBef>
              <a:buNone/>
            </a:pPr>
            <a:r>
              <a:rPr lang="tr-TR" sz="1600" dirty="0"/>
              <a:t>Teknik </a:t>
            </a:r>
            <a:r>
              <a:rPr lang="tr-TR" sz="1600" dirty="0"/>
              <a:t>destek sağlamak ve Danışmanlık </a:t>
            </a:r>
            <a:r>
              <a:rPr lang="tr-TR" sz="1600" dirty="0" smtClean="0"/>
              <a:t>yapmak</a:t>
            </a:r>
            <a:endParaRPr lang="tr-TR" sz="1600" b="1" dirty="0">
              <a:solidFill>
                <a:srgbClr val="FF0000"/>
              </a:solidFill>
            </a:endParaRPr>
          </a:p>
          <a:p>
            <a:pPr marL="45720" indent="0">
              <a:spcBef>
                <a:spcPts val="300"/>
              </a:spcBef>
              <a:buNone/>
            </a:pPr>
            <a:r>
              <a:rPr lang="tr-TR" sz="1600" b="1" dirty="0">
                <a:solidFill>
                  <a:srgbClr val="FF0000"/>
                </a:solidFill>
              </a:rPr>
              <a:t>İşverenin </a:t>
            </a:r>
            <a:r>
              <a:rPr lang="tr-TR" sz="1600" b="1" dirty="0">
                <a:solidFill>
                  <a:srgbClr val="FF0000"/>
                </a:solidFill>
              </a:rPr>
              <a:t>Görevleri</a:t>
            </a:r>
          </a:p>
          <a:p>
            <a:pPr marL="45720" indent="0">
              <a:spcBef>
                <a:spcPts val="300"/>
              </a:spcBef>
              <a:buNone/>
            </a:pPr>
            <a:r>
              <a:rPr lang="tr-TR" sz="1600" dirty="0"/>
              <a:t>İşyerini </a:t>
            </a:r>
            <a:r>
              <a:rPr lang="tr-TR" sz="1600" dirty="0"/>
              <a:t>kurmak ve </a:t>
            </a:r>
            <a:r>
              <a:rPr lang="tr-TR" sz="1600" dirty="0"/>
              <a:t>işletmek, Sağlık </a:t>
            </a:r>
            <a:r>
              <a:rPr lang="tr-TR" sz="1600" dirty="0"/>
              <a:t>ve güvenlik önlemlerini almak</a:t>
            </a:r>
          </a:p>
          <a:p>
            <a:pPr marL="45720" indent="0">
              <a:spcBef>
                <a:spcPts val="300"/>
              </a:spcBef>
              <a:buNone/>
            </a:pPr>
            <a:r>
              <a:rPr lang="tr-TR" sz="1600" dirty="0"/>
              <a:t>Çalışanların </a:t>
            </a:r>
            <a:r>
              <a:rPr lang="tr-TR" sz="1600" dirty="0"/>
              <a:t>eğitimlerini sağlamak</a:t>
            </a:r>
          </a:p>
          <a:p>
            <a:pPr marL="45720" indent="0">
              <a:spcBef>
                <a:spcPts val="300"/>
              </a:spcBef>
              <a:buNone/>
            </a:pPr>
            <a:r>
              <a:rPr lang="tr-TR" sz="1600" dirty="0"/>
              <a:t>İşyerindeki </a:t>
            </a:r>
            <a:r>
              <a:rPr lang="tr-TR" sz="1600" dirty="0"/>
              <a:t>riskler ve korunma konusunda çalışmalar yapmak</a:t>
            </a:r>
          </a:p>
          <a:p>
            <a:pPr marL="45720" indent="0">
              <a:spcBef>
                <a:spcPts val="300"/>
              </a:spcBef>
              <a:buNone/>
            </a:pPr>
            <a:r>
              <a:rPr lang="tr-TR" sz="1600" dirty="0"/>
              <a:t>Genel </a:t>
            </a:r>
            <a:r>
              <a:rPr lang="tr-TR" sz="1600" dirty="0"/>
              <a:t>sağlık ve güvenlik eğitimi </a:t>
            </a:r>
            <a:r>
              <a:rPr lang="tr-TR" sz="1600" dirty="0"/>
              <a:t>vermek</a:t>
            </a:r>
          </a:p>
          <a:p>
            <a:pPr marL="45720" indent="0">
              <a:spcBef>
                <a:spcPts val="300"/>
              </a:spcBef>
              <a:buNone/>
            </a:pPr>
            <a:r>
              <a:rPr lang="tr-TR" sz="1600" dirty="0"/>
              <a:t>İşyerinde sağlık ve güvenlik örgütlenmesi sağlamak</a:t>
            </a:r>
          </a:p>
          <a:p>
            <a:pPr marL="45720" indent="0">
              <a:spcBef>
                <a:spcPts val="300"/>
              </a:spcBef>
              <a:buNone/>
            </a:pPr>
            <a:r>
              <a:rPr lang="tr-TR" sz="1600" dirty="0"/>
              <a:t>İş </a:t>
            </a:r>
            <a:r>
              <a:rPr lang="tr-TR" sz="1600" dirty="0"/>
              <a:t>Sağlığı ve Güvenliği Kurulu kurmak</a:t>
            </a:r>
          </a:p>
          <a:p>
            <a:pPr marL="45720" indent="0">
              <a:spcBef>
                <a:spcPts val="300"/>
              </a:spcBef>
              <a:buNone/>
            </a:pPr>
            <a:r>
              <a:rPr lang="tr-TR" sz="1600" dirty="0"/>
              <a:t>Yenilikleri </a:t>
            </a:r>
            <a:r>
              <a:rPr lang="tr-TR" sz="1600" dirty="0"/>
              <a:t>ve gelişmeleri izlemek ve uygulamak ,Diğer işverenlerle işbirliği </a:t>
            </a:r>
            <a:r>
              <a:rPr lang="tr-TR" sz="1600" dirty="0" smtClean="0"/>
              <a:t>yapmak</a:t>
            </a:r>
            <a:endParaRPr lang="tr-TR" sz="1600" b="1" dirty="0">
              <a:solidFill>
                <a:schemeClr val="tx2"/>
              </a:solidFill>
            </a:endParaRPr>
          </a:p>
          <a:p>
            <a:pPr marL="45720" indent="0">
              <a:spcBef>
                <a:spcPts val="300"/>
              </a:spcBef>
              <a:buNone/>
            </a:pPr>
            <a:r>
              <a:rPr lang="tr-TR" sz="1600" b="1" dirty="0">
                <a:solidFill>
                  <a:srgbClr val="FF0000"/>
                </a:solidFill>
              </a:rPr>
              <a:t>İşçilerin </a:t>
            </a:r>
            <a:r>
              <a:rPr lang="tr-TR" sz="1600" b="1" dirty="0">
                <a:solidFill>
                  <a:srgbClr val="FF0000"/>
                </a:solidFill>
              </a:rPr>
              <a:t>Görevleri</a:t>
            </a:r>
          </a:p>
          <a:p>
            <a:pPr marL="45720" indent="0">
              <a:spcBef>
                <a:spcPts val="300"/>
              </a:spcBef>
              <a:buNone/>
            </a:pPr>
            <a:r>
              <a:rPr lang="tr-TR" sz="1600" dirty="0"/>
              <a:t> </a:t>
            </a:r>
            <a:r>
              <a:rPr lang="tr-TR" sz="1600" dirty="0"/>
              <a:t>Aletler ve malzemeyi “doğru” kullanmak</a:t>
            </a:r>
          </a:p>
          <a:p>
            <a:pPr marL="45720" indent="0">
              <a:spcBef>
                <a:spcPts val="300"/>
              </a:spcBef>
              <a:buNone/>
            </a:pPr>
            <a:r>
              <a:rPr lang="tr-TR" sz="1600" dirty="0"/>
              <a:t>Kendisinin </a:t>
            </a:r>
            <a:r>
              <a:rPr lang="tr-TR" sz="1600" dirty="0"/>
              <a:t>ve başkalarının sağlığını önemsemek</a:t>
            </a:r>
          </a:p>
          <a:p>
            <a:pPr marL="45720" indent="0">
              <a:spcBef>
                <a:spcPts val="300"/>
              </a:spcBef>
              <a:buNone/>
            </a:pPr>
            <a:r>
              <a:rPr lang="tr-TR" sz="1600" dirty="0"/>
              <a:t>Sağlık </a:t>
            </a:r>
            <a:r>
              <a:rPr lang="tr-TR" sz="1600" dirty="0"/>
              <a:t>ve güvenlik kurallarına uymak</a:t>
            </a:r>
          </a:p>
          <a:p>
            <a:pPr marL="45720" indent="0">
              <a:spcBef>
                <a:spcPts val="300"/>
              </a:spcBef>
              <a:buNone/>
            </a:pPr>
            <a:r>
              <a:rPr lang="tr-TR" sz="1600" dirty="0"/>
              <a:t>Tehlike </a:t>
            </a:r>
            <a:r>
              <a:rPr lang="tr-TR" sz="1600" dirty="0"/>
              <a:t>durumlarını ilgililere bildirmek</a:t>
            </a:r>
          </a:p>
          <a:p>
            <a:pPr marL="45720" indent="0">
              <a:spcBef>
                <a:spcPts val="300"/>
              </a:spcBef>
              <a:buNone/>
            </a:pPr>
            <a:r>
              <a:rPr lang="tr-TR" sz="1600" dirty="0"/>
              <a:t>Hastalık </a:t>
            </a:r>
            <a:r>
              <a:rPr lang="tr-TR" sz="1600" dirty="0"/>
              <a:t>ve kazaları ilgililere bildirmek</a:t>
            </a:r>
          </a:p>
          <a:p>
            <a:pPr marL="45720" indent="0">
              <a:spcBef>
                <a:spcPts val="300"/>
              </a:spcBef>
              <a:buNone/>
            </a:pPr>
            <a:r>
              <a:rPr lang="tr-TR" sz="1600" dirty="0"/>
              <a:t>Bilme </a:t>
            </a:r>
            <a:r>
              <a:rPr lang="tr-TR" sz="1600" dirty="0"/>
              <a:t>ve bilgi edinme hakkı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6715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002323" y="1485900"/>
            <a:ext cx="7033075" cy="2940641"/>
          </a:xfrm>
        </p:spPr>
        <p:txBody>
          <a:bodyPr>
            <a:noAutofit/>
          </a:bodyPr>
          <a:lstStyle/>
          <a:p>
            <a:pPr marL="274320" indent="-274320" algn="ctr">
              <a:spcBef>
                <a:spcPts val="600"/>
              </a:spcBef>
            </a:pPr>
            <a:r>
              <a:rPr lang="tr-TR" sz="7200" dirty="0">
                <a:solidFill>
                  <a:srgbClr val="B32C16"/>
                </a:solidFill>
                <a:ea typeface="+mn-ea"/>
                <a:cs typeface="+mn-cs"/>
              </a:rPr>
              <a:t>İş Sağlığı ve Güvenliği Mevzuatına Giriş</a:t>
            </a:r>
          </a:p>
        </p:txBody>
      </p:sp>
      <p:sp>
        <p:nvSpPr>
          <p:cNvPr id="3" name="Slayt Numarası Yer Tutucusu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6178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2004646" y="332658"/>
            <a:ext cx="5117123" cy="1154097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İş Sağlığı ve Güvenliği Mevzuatına Giriş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85673" y="1779266"/>
            <a:ext cx="6969079" cy="468052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  <a:spcBef>
                <a:spcPts val="1200"/>
              </a:spcBef>
            </a:pPr>
            <a:r>
              <a:rPr lang="tr-TR" dirty="0"/>
              <a:t>İş sağlığı ve güvenliğini ilgilendiren hususlar yalnızca 4857 sayılı İş Kanunu ve </a:t>
            </a:r>
            <a:r>
              <a:rPr lang="tr-TR" dirty="0" smtClean="0"/>
              <a:t>İş Kanunu </a:t>
            </a:r>
            <a:r>
              <a:rPr lang="tr-TR" dirty="0"/>
              <a:t>gereğince çıkartılan yönetmeliklerde değil, Anayasa ve birçok yasa, </a:t>
            </a:r>
            <a:r>
              <a:rPr lang="tr-TR" dirty="0" smtClean="0"/>
              <a:t>tüzük, yönetmelikte </a:t>
            </a:r>
            <a:r>
              <a:rPr lang="tr-TR" dirty="0"/>
              <a:t>yer almaktadır</a:t>
            </a:r>
            <a:r>
              <a:rPr lang="tr-TR" dirty="0" smtClean="0"/>
              <a:t>.</a:t>
            </a:r>
          </a:p>
          <a:p>
            <a:pPr marL="45720" indent="0" algn="just">
              <a:lnSpc>
                <a:spcPct val="110000"/>
              </a:lnSpc>
              <a:spcBef>
                <a:spcPts val="1200"/>
              </a:spcBef>
              <a:buNone/>
            </a:pPr>
            <a:r>
              <a:rPr lang="tr-TR" b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ANAYASA:</a:t>
            </a:r>
          </a:p>
          <a:p>
            <a:pPr marL="45720" indent="0" algn="just">
              <a:lnSpc>
                <a:spcPct val="110000"/>
              </a:lnSpc>
              <a:spcBef>
                <a:spcPts val="1200"/>
              </a:spcBef>
              <a:buNone/>
            </a:pPr>
            <a:r>
              <a:rPr lang="tr-TR" dirty="0"/>
              <a:t>1982 Anayasasında çalışma yaşamına ilişkin hususlarda yer </a:t>
            </a:r>
            <a:r>
              <a:rPr lang="tr-TR" dirty="0" smtClean="0"/>
              <a:t> almaktadır</a:t>
            </a:r>
            <a:r>
              <a:rPr lang="tr-TR" dirty="0"/>
              <a:t>. </a:t>
            </a:r>
            <a:r>
              <a:rPr lang="tr-TR" dirty="0" smtClean="0"/>
              <a:t>Bu hususlardan </a:t>
            </a:r>
            <a:r>
              <a:rPr lang="tr-TR" dirty="0"/>
              <a:t>bir bölümü iş sağlığı ve güvenliğini de ilgilendirmektedir. Söz </a:t>
            </a:r>
            <a:r>
              <a:rPr lang="tr-TR" dirty="0" smtClean="0"/>
              <a:t>konusu maddeler </a:t>
            </a:r>
            <a:r>
              <a:rPr lang="tr-TR" dirty="0"/>
              <a:t>arasında 2., 5., 17., 18., 50., 60. maddeleri sayabiliriz</a:t>
            </a:r>
            <a:r>
              <a:rPr lang="tr-TR" dirty="0" smtClean="0"/>
              <a:t>.</a:t>
            </a:r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9738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521068" y="404664"/>
            <a:ext cx="6651331" cy="5616624"/>
          </a:xfrm>
        </p:spPr>
        <p:txBody>
          <a:bodyPr>
            <a:noAutofit/>
          </a:bodyPr>
          <a:lstStyle/>
          <a:p>
            <a:pPr marL="45720" indent="0" algn="just">
              <a:lnSpc>
                <a:spcPct val="110000"/>
              </a:lnSpc>
              <a:spcBef>
                <a:spcPts val="1200"/>
              </a:spcBef>
              <a:buNone/>
            </a:pPr>
            <a:r>
              <a:rPr lang="tr-TR" sz="1600" b="1" dirty="0">
                <a:solidFill>
                  <a:srgbClr val="C00000"/>
                </a:solidFill>
              </a:rPr>
              <a:t>MADDE 2</a:t>
            </a:r>
            <a:r>
              <a:rPr lang="tr-TR" sz="1600" dirty="0">
                <a:solidFill>
                  <a:srgbClr val="C00000"/>
                </a:solidFill>
              </a:rPr>
              <a:t>.– </a:t>
            </a:r>
            <a:r>
              <a:rPr lang="tr-TR" sz="1600" dirty="0"/>
              <a:t>Türkiye Cumhuriyeti, ….. </a:t>
            </a:r>
            <a:r>
              <a:rPr lang="tr-TR" sz="1600" dirty="0">
                <a:solidFill>
                  <a:schemeClr val="accent2"/>
                </a:solidFill>
              </a:rPr>
              <a:t>sosyal bir hukuk Devletidir.</a:t>
            </a:r>
          </a:p>
          <a:p>
            <a:pPr marL="45720" indent="0" algn="just">
              <a:lnSpc>
                <a:spcPct val="110000"/>
              </a:lnSpc>
              <a:spcBef>
                <a:spcPts val="1200"/>
              </a:spcBef>
              <a:buNone/>
            </a:pPr>
            <a:r>
              <a:rPr lang="tr-TR" sz="1600" b="1" dirty="0">
                <a:solidFill>
                  <a:srgbClr val="C00000"/>
                </a:solidFill>
              </a:rPr>
              <a:t>MADDE 5</a:t>
            </a:r>
            <a:r>
              <a:rPr lang="tr-TR" sz="1600" dirty="0">
                <a:solidFill>
                  <a:srgbClr val="C00000"/>
                </a:solidFill>
              </a:rPr>
              <a:t>.– </a:t>
            </a:r>
            <a:r>
              <a:rPr lang="tr-TR" sz="1600" dirty="0">
                <a:solidFill>
                  <a:schemeClr val="accent1">
                    <a:lumMod val="75000"/>
                  </a:schemeClr>
                </a:solidFill>
              </a:rPr>
              <a:t>Devletin temel amaç ve görevleri</a:t>
            </a:r>
            <a:r>
              <a:rPr lang="tr-TR" sz="1600" dirty="0"/>
              <a:t>, …. kişilerin ve toplumun refah, huzur ve mutluluğunu sağlamak; kişinin temel hak ve hürriyetlerini, sosyal hukuk devleti ve adalet ilkeleriyle bağdaşmayacak surette sınırlayan siyasal, ekonomik ve sosyal engelleri kaldırmaya</a:t>
            </a:r>
            <a:r>
              <a:rPr lang="tr-TR" sz="1600" dirty="0">
                <a:solidFill>
                  <a:schemeClr val="accent4">
                    <a:lumMod val="75000"/>
                  </a:schemeClr>
                </a:solidFill>
              </a:rPr>
              <a:t>, insanın maddî ve manevî varlığının gelişmesi için gerekli şartları hazırlamaya çalışmaktır.</a:t>
            </a:r>
          </a:p>
          <a:p>
            <a:pPr marL="45720" indent="0" algn="just">
              <a:lnSpc>
                <a:spcPct val="110000"/>
              </a:lnSpc>
              <a:spcBef>
                <a:spcPts val="1200"/>
              </a:spcBef>
              <a:buNone/>
            </a:pPr>
            <a:r>
              <a:rPr lang="tr-TR" sz="1600" b="1" dirty="0">
                <a:solidFill>
                  <a:srgbClr val="C00000"/>
                </a:solidFill>
              </a:rPr>
              <a:t>MADDE 17.</a:t>
            </a:r>
            <a:r>
              <a:rPr lang="tr-TR" sz="1600" dirty="0">
                <a:solidFill>
                  <a:srgbClr val="C00000"/>
                </a:solidFill>
              </a:rPr>
              <a:t>– </a:t>
            </a:r>
            <a:r>
              <a:rPr lang="tr-TR" sz="1600" dirty="0"/>
              <a:t>Herkes, yaşama, maddî ve manevî varlığını koruma ve geliştirme hakkına sahiptir.</a:t>
            </a:r>
          </a:p>
          <a:p>
            <a:pPr marL="45720" indent="0" algn="just">
              <a:lnSpc>
                <a:spcPct val="110000"/>
              </a:lnSpc>
              <a:spcBef>
                <a:spcPts val="1200"/>
              </a:spcBef>
              <a:buNone/>
            </a:pPr>
            <a:r>
              <a:rPr lang="tr-TR" sz="1600" b="1" dirty="0">
                <a:solidFill>
                  <a:srgbClr val="C00000"/>
                </a:solidFill>
              </a:rPr>
              <a:t>MADDE 18</a:t>
            </a:r>
            <a:r>
              <a:rPr lang="tr-TR" sz="1600" dirty="0">
                <a:solidFill>
                  <a:srgbClr val="C00000"/>
                </a:solidFill>
              </a:rPr>
              <a:t>.– </a:t>
            </a:r>
            <a:r>
              <a:rPr lang="tr-TR" sz="1600" dirty="0"/>
              <a:t>Hiç kimse zorla çalıştırılamaz. Angarya yasaktır.</a:t>
            </a:r>
          </a:p>
          <a:p>
            <a:pPr marL="45720" indent="0" algn="just">
              <a:spcBef>
                <a:spcPts val="1200"/>
              </a:spcBef>
              <a:buNone/>
            </a:pPr>
            <a:r>
              <a:rPr lang="tr-TR" sz="1600" b="1" dirty="0">
                <a:solidFill>
                  <a:srgbClr val="C00000"/>
                </a:solidFill>
              </a:rPr>
              <a:t>MADDE 50</a:t>
            </a:r>
            <a:r>
              <a:rPr lang="tr-TR" sz="1600" dirty="0">
                <a:solidFill>
                  <a:srgbClr val="C00000"/>
                </a:solidFill>
              </a:rPr>
              <a:t>.– </a:t>
            </a:r>
            <a:r>
              <a:rPr lang="tr-TR" sz="1600" dirty="0"/>
              <a:t>Kimse, yaşına, cinsiyetine ve gücüne uymayan işlerde çalıştırılamaz. Küçükler ve kadınlar ile bedenî ve ruhî yetersizliği olanlar çalışma şartları bakımından özel olarak </a:t>
            </a:r>
            <a:r>
              <a:rPr lang="tr-TR" sz="1600" dirty="0"/>
              <a:t>korunurlar.</a:t>
            </a:r>
          </a:p>
          <a:p>
            <a:pPr>
              <a:spcBef>
                <a:spcPts val="1200"/>
              </a:spcBef>
            </a:pPr>
            <a:r>
              <a:rPr lang="tr-TR" sz="1600" dirty="0"/>
              <a:t>Dinlenmek</a:t>
            </a:r>
            <a:r>
              <a:rPr lang="tr-TR" sz="1600" dirty="0"/>
              <a:t>, çalışanların hakkıdır.</a:t>
            </a:r>
          </a:p>
          <a:p>
            <a:pPr>
              <a:spcBef>
                <a:spcPts val="1200"/>
              </a:spcBef>
            </a:pPr>
            <a:r>
              <a:rPr lang="tr-TR" sz="1600" dirty="0"/>
              <a:t>Ücretli hafta ve bayram tatili ile ücretli yıllık izin hakları ve şartları kanunla düzenlenir</a:t>
            </a:r>
            <a:r>
              <a:rPr lang="tr-TR" sz="1600" dirty="0"/>
              <a:t>.</a:t>
            </a:r>
          </a:p>
          <a:p>
            <a:pPr marL="45720" indent="0">
              <a:spcBef>
                <a:spcPts val="1200"/>
              </a:spcBef>
              <a:buNone/>
            </a:pPr>
            <a:r>
              <a:rPr lang="tr-TR" sz="1600" b="1" dirty="0">
                <a:solidFill>
                  <a:srgbClr val="C00000"/>
                </a:solidFill>
              </a:rPr>
              <a:t>MADDE 60</a:t>
            </a:r>
            <a:r>
              <a:rPr lang="tr-TR" sz="1600" dirty="0">
                <a:solidFill>
                  <a:srgbClr val="C00000"/>
                </a:solidFill>
              </a:rPr>
              <a:t>.– </a:t>
            </a:r>
            <a:r>
              <a:rPr lang="tr-TR" sz="1600" dirty="0"/>
              <a:t>Herkes, sosyal güvenlik hakkına sahiptir.</a:t>
            </a:r>
          </a:p>
          <a:p>
            <a:pPr marL="45720" indent="0">
              <a:spcBef>
                <a:spcPts val="1200"/>
              </a:spcBef>
              <a:buNone/>
            </a:pPr>
            <a:r>
              <a:rPr lang="tr-TR" sz="1600" dirty="0"/>
              <a:t>Devlet, bu güvenliği sağlayacak gerekli tedbirleri alır ve teşkilatı kurar.</a:t>
            </a:r>
          </a:p>
          <a:p>
            <a:pPr algn="just">
              <a:spcBef>
                <a:spcPts val="1200"/>
              </a:spcBef>
            </a:pPr>
            <a:endParaRPr lang="tr-TR" sz="16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3934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610953" y="476672"/>
            <a:ext cx="6421061" cy="6381328"/>
          </a:xfrm>
        </p:spPr>
        <p:txBody>
          <a:bodyPr>
            <a:normAutofit/>
          </a:bodyPr>
          <a:lstStyle/>
          <a:p>
            <a:pPr marL="45720" indent="0" algn="just">
              <a:spcBef>
                <a:spcPts val="1200"/>
              </a:spcBef>
              <a:buNone/>
            </a:pPr>
            <a:r>
              <a:rPr lang="tr-TR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BORÇLAR KANUNU</a:t>
            </a:r>
          </a:p>
          <a:p>
            <a:pPr marL="45720" indent="0" algn="just">
              <a:spcBef>
                <a:spcPts val="1200"/>
              </a:spcBef>
              <a:buNone/>
            </a:pPr>
            <a:r>
              <a:rPr lang="tr-TR" sz="1800" dirty="0"/>
              <a:t>818 sayılı Borçlar Kanunu 22.04.1926 yılında 359 sayılı Resmi </a:t>
            </a:r>
            <a:r>
              <a:rPr lang="tr-TR" sz="1800" dirty="0" err="1"/>
              <a:t>Gazete’de</a:t>
            </a:r>
            <a:r>
              <a:rPr lang="tr-TR" sz="1800" dirty="0"/>
              <a:t> yayımlanmıştır. </a:t>
            </a:r>
            <a:r>
              <a:rPr lang="tr-TR" sz="1800" dirty="0"/>
              <a:t>Borç nedir, sözleşme nedir, sözleşme yapmanın şeklen usulleri nelerdir, sözleşmeler hangi durumlarda geçersiz kalır, borç </a:t>
            </a:r>
            <a:r>
              <a:rPr lang="tr-TR" sz="1800" dirty="0"/>
              <a:t>türleri nelerdir</a:t>
            </a:r>
            <a:r>
              <a:rPr lang="tr-TR" sz="1800" dirty="0"/>
              <a:t>, vs. gibi soru ve sorunlar Borçlar Kanunu hükümleri ile karşılık bulur.</a:t>
            </a:r>
            <a:endParaRPr lang="tr-TR" sz="1800" dirty="0"/>
          </a:p>
          <a:p>
            <a:pPr marL="45720" indent="0" algn="just">
              <a:spcBef>
                <a:spcPts val="1200"/>
              </a:spcBef>
              <a:buNone/>
            </a:pPr>
            <a:r>
              <a:rPr lang="tr-TR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KABAHATLER </a:t>
            </a:r>
            <a:r>
              <a:rPr lang="tr-TR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KANUNU</a:t>
            </a:r>
            <a:r>
              <a:rPr lang="tr-TR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pPr marL="45720" indent="0" algn="just">
              <a:spcBef>
                <a:spcPts val="1200"/>
              </a:spcBef>
              <a:buNone/>
            </a:pPr>
            <a:r>
              <a:rPr lang="tr-TR" sz="1800" dirty="0"/>
              <a:t>5326 sayılı Kabahatler Kanunu 31.03.2005 tarihli Resmi </a:t>
            </a:r>
            <a:r>
              <a:rPr lang="tr-TR" sz="1800" dirty="0" err="1"/>
              <a:t>Gazete’de</a:t>
            </a:r>
            <a:r>
              <a:rPr lang="tr-TR" sz="1800" dirty="0"/>
              <a:t> </a:t>
            </a:r>
            <a:r>
              <a:rPr lang="tr-TR" sz="1800" dirty="0"/>
              <a:t>yayımlanmıştır. Kanunda</a:t>
            </a:r>
            <a:r>
              <a:rPr lang="tr-TR" sz="1800" dirty="0"/>
              <a:t>; </a:t>
            </a:r>
            <a:r>
              <a:rPr lang="tr-TR" sz="1800" dirty="0"/>
              <a:t>kabahatlere </a:t>
            </a:r>
            <a:r>
              <a:rPr lang="tr-TR" sz="1800" dirty="0"/>
              <a:t>ilişkin genel ilkeler, </a:t>
            </a:r>
            <a:r>
              <a:rPr lang="tr-TR" sz="1800" dirty="0"/>
              <a:t>kabahatler </a:t>
            </a:r>
            <a:r>
              <a:rPr lang="tr-TR" sz="1800" dirty="0"/>
              <a:t>karşılığında </a:t>
            </a:r>
            <a:r>
              <a:rPr lang="tr-TR" sz="1800" dirty="0"/>
              <a:t>uygulanabilecek olan </a:t>
            </a:r>
            <a:r>
              <a:rPr lang="tr-TR" sz="1800" dirty="0"/>
              <a:t>idarî yaptırımların türleri ve sonuçları, </a:t>
            </a:r>
            <a:r>
              <a:rPr lang="tr-TR" sz="1800" dirty="0"/>
              <a:t>kabahatler </a:t>
            </a:r>
            <a:r>
              <a:rPr lang="tr-TR" sz="1800" dirty="0"/>
              <a:t>dolayısıyla karar alma </a:t>
            </a:r>
            <a:r>
              <a:rPr lang="tr-TR" sz="1800" dirty="0"/>
              <a:t>süreci, İdarî </a:t>
            </a:r>
            <a:r>
              <a:rPr lang="tr-TR" sz="1800" dirty="0"/>
              <a:t>yaptırıma ilişkin kararlara karşı kanun yolu, İdarî yaptırım kararlarının </a:t>
            </a:r>
            <a:r>
              <a:rPr lang="tr-TR" sz="1800" dirty="0"/>
              <a:t>yerine getirilmesine </a:t>
            </a:r>
            <a:r>
              <a:rPr lang="tr-TR" sz="1800" dirty="0"/>
              <a:t>ilişkin </a:t>
            </a:r>
            <a:r>
              <a:rPr lang="tr-TR" sz="1800" dirty="0">
                <a:solidFill>
                  <a:schemeClr val="accent5">
                    <a:lumMod val="50000"/>
                  </a:schemeClr>
                </a:solidFill>
              </a:rPr>
              <a:t>esaslar, </a:t>
            </a:r>
            <a:r>
              <a:rPr lang="tr-TR" sz="1800" dirty="0">
                <a:solidFill>
                  <a:schemeClr val="accent5">
                    <a:lumMod val="50000"/>
                  </a:schemeClr>
                </a:solidFill>
              </a:rPr>
              <a:t>belirlenmiş </a:t>
            </a:r>
            <a:r>
              <a:rPr lang="tr-TR" sz="1800" dirty="0"/>
              <a:t>ve çeşitli kabahatler tanımlanmıştır</a:t>
            </a:r>
            <a:r>
              <a:rPr lang="tr-TR" sz="1800" dirty="0"/>
              <a:t>.</a:t>
            </a:r>
          </a:p>
          <a:p>
            <a:pPr marL="45720" indent="0" algn="just">
              <a:spcBef>
                <a:spcPts val="1200"/>
              </a:spcBef>
              <a:buNone/>
            </a:pPr>
            <a:r>
              <a:rPr lang="tr-TR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İŞ KANUNU</a:t>
            </a:r>
          </a:p>
          <a:p>
            <a:pPr marL="45720" indent="0" algn="just">
              <a:spcBef>
                <a:spcPts val="1200"/>
              </a:spcBef>
              <a:buNone/>
            </a:pPr>
            <a:r>
              <a:rPr lang="tr-TR" sz="1800" dirty="0"/>
              <a:t>4857 sayılı İş Kanunu, </a:t>
            </a:r>
            <a:r>
              <a:rPr lang="tr-TR" sz="1800" dirty="0">
                <a:solidFill>
                  <a:srgbClr val="00B050"/>
                </a:solidFill>
              </a:rPr>
              <a:t>işçi </a:t>
            </a:r>
            <a:r>
              <a:rPr lang="tr-TR" sz="1800" dirty="0">
                <a:solidFill>
                  <a:srgbClr val="00B050"/>
                </a:solidFill>
              </a:rPr>
              <a:t>ve işverenlerin çalışma ortamlarındaki haklarını ve sorumluluklarını düzenlemek amacı </a:t>
            </a:r>
            <a:r>
              <a:rPr lang="tr-TR" sz="1800" dirty="0"/>
              <a:t>ile 22.05.2003 yılında 25134 </a:t>
            </a:r>
            <a:r>
              <a:rPr lang="tr-TR" sz="1800" dirty="0"/>
              <a:t> sayılı Resmi </a:t>
            </a:r>
            <a:r>
              <a:rPr lang="tr-TR" sz="1800" dirty="0" err="1"/>
              <a:t>Gazete’de</a:t>
            </a:r>
            <a:r>
              <a:rPr lang="tr-TR" sz="1800" dirty="0"/>
              <a:t> yayımlanarak </a:t>
            </a:r>
            <a:r>
              <a:rPr lang="tr-TR" sz="1800" dirty="0"/>
              <a:t>yürürlüğe girmiş, zaman içerisinde üzerinde bir takım değişiklikler yapılmıştır.</a:t>
            </a:r>
            <a:endParaRPr lang="tr-TR" sz="1800" b="1" dirty="0">
              <a:solidFill>
                <a:srgbClr val="FFFF00"/>
              </a:solidFill>
            </a:endParaRPr>
          </a:p>
          <a:p>
            <a:pPr marL="45720" indent="0" algn="just">
              <a:spcBef>
                <a:spcPts val="1200"/>
              </a:spcBef>
              <a:buNone/>
            </a:pPr>
            <a:endParaRPr lang="tr-TR" sz="1800" dirty="0">
              <a:solidFill>
                <a:srgbClr val="FFFF00"/>
              </a:solidFill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02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/>
          <p:cNvSpPr>
            <a:spLocks noGrp="1"/>
          </p:cNvSpPr>
          <p:nvPr>
            <p:ph idx="1"/>
          </p:nvPr>
        </p:nvSpPr>
        <p:spPr>
          <a:xfrm>
            <a:off x="1116623" y="332656"/>
            <a:ext cx="7183316" cy="6048672"/>
          </a:xfrm>
        </p:spPr>
        <p:txBody>
          <a:bodyPr>
            <a:noAutofit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5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6331 Sayılı İş Sağlığı ve Güvenliği Kanunu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500" dirty="0"/>
              <a:t>İş Sağlığı ve Güvenliği yasal dayanağı: İş Kanunu (4857) resmi gazete tarih ve sayı 10.6.2003/25134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500" dirty="0">
                <a:solidFill>
                  <a:srgbClr val="0070C0"/>
                </a:solidFill>
              </a:rPr>
              <a:t>İş Kanunu (4857) dayanağı ise  Anayasa’dır.</a:t>
            </a:r>
          </a:p>
          <a:p>
            <a:pPr algn="just">
              <a:lnSpc>
                <a:spcPct val="120000"/>
              </a:lnSpc>
              <a:spcBef>
                <a:spcPts val="0"/>
              </a:spcBef>
            </a:pPr>
            <a:r>
              <a:rPr lang="tr-TR" sz="1500" b="1" dirty="0"/>
              <a:t>Aşağıda </a:t>
            </a:r>
            <a:r>
              <a:rPr lang="tr-TR" sz="1500" b="1" dirty="0"/>
              <a:t>belirtilen </a:t>
            </a:r>
            <a:r>
              <a:rPr lang="tr-TR" sz="1500" b="1" dirty="0"/>
              <a:t>işlerde </a:t>
            </a:r>
            <a:r>
              <a:rPr lang="tr-TR" sz="1500" b="1" dirty="0"/>
              <a:t>ve </a:t>
            </a:r>
            <a:r>
              <a:rPr lang="tr-TR" sz="1500" b="1" dirty="0"/>
              <a:t>iş ilişkilerinde İş </a:t>
            </a:r>
            <a:r>
              <a:rPr lang="tr-TR" sz="1500" b="1" dirty="0"/>
              <a:t>Kanun hükümleri </a:t>
            </a:r>
            <a:r>
              <a:rPr lang="tr-TR" sz="1500" b="1" dirty="0"/>
              <a:t>uygulanmaz </a:t>
            </a:r>
            <a:r>
              <a:rPr lang="tr-TR" sz="1100" b="1" dirty="0"/>
              <a:t>(Madde 4)</a:t>
            </a:r>
            <a:r>
              <a:rPr lang="tr-TR" sz="1500" b="1" dirty="0"/>
              <a:t>;</a:t>
            </a:r>
            <a:endParaRPr lang="tr-TR" sz="1500" b="1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tr-TR" sz="1500" dirty="0"/>
              <a:t>a</a:t>
            </a:r>
            <a:r>
              <a:rPr lang="tr-TR" sz="1500" dirty="0"/>
              <a:t>) Deniz ve hava taşıma işlerinde, </a:t>
            </a:r>
            <a:endParaRPr lang="tr-TR" sz="15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tr-TR" sz="1500" dirty="0"/>
              <a:t>b</a:t>
            </a:r>
            <a:r>
              <a:rPr lang="tr-TR" sz="1500" dirty="0"/>
              <a:t>) 50'den az işçi çalıştırılan (50 dahil) tarım ve orman işlerinin yapıldığı işyerlerinde veya işletmelerinde, </a:t>
            </a:r>
            <a:endParaRPr lang="tr-TR" sz="15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tr-TR" sz="1500" dirty="0"/>
              <a:t>c</a:t>
            </a:r>
            <a:r>
              <a:rPr lang="tr-TR" sz="1500" dirty="0"/>
              <a:t>) Aile ekonomisi sınırları içinde kalan tarımla ilgili her çeşit yapı işleri, </a:t>
            </a:r>
            <a:endParaRPr lang="tr-TR" sz="15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tr-TR" sz="1500" dirty="0"/>
              <a:t>d</a:t>
            </a:r>
            <a:r>
              <a:rPr lang="tr-TR" sz="1500" dirty="0"/>
              <a:t>) Bir ailenin üyeleri ve 3 üncü dereceye kadar (3 üncü derece dahil) hısımları arasında dışardan başka biri katılmayarak evlerde ve el sanatlarının yapıldığı işlerde, </a:t>
            </a:r>
            <a:endParaRPr lang="tr-TR" sz="15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tr-TR" sz="1500" dirty="0"/>
              <a:t>e</a:t>
            </a:r>
            <a:r>
              <a:rPr lang="tr-TR" sz="1500" dirty="0"/>
              <a:t>) Ev hizmetlerinde, </a:t>
            </a:r>
            <a:endParaRPr lang="tr-TR" sz="15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tr-TR" sz="1500" dirty="0"/>
              <a:t>f</a:t>
            </a:r>
            <a:r>
              <a:rPr lang="tr-TR" sz="1500" dirty="0"/>
              <a:t>) (…) </a:t>
            </a:r>
            <a:r>
              <a:rPr lang="tr-TR" sz="1500" baseline="30000" dirty="0"/>
              <a:t>(1) </a:t>
            </a:r>
            <a:r>
              <a:rPr lang="tr-TR" sz="1500" dirty="0"/>
              <a:t>çıraklar hakkında, </a:t>
            </a:r>
            <a:r>
              <a:rPr lang="tr-TR" sz="1500" baseline="30000" dirty="0"/>
              <a:t>(1) </a:t>
            </a:r>
            <a:endParaRPr lang="tr-TR" sz="1500" baseline="300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tr-TR" sz="1500" dirty="0"/>
              <a:t>g</a:t>
            </a:r>
            <a:r>
              <a:rPr lang="tr-TR" sz="1500" dirty="0"/>
              <a:t>) Sporcular hakkında, </a:t>
            </a:r>
            <a:endParaRPr lang="tr-TR" sz="15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tr-TR" sz="1500" dirty="0"/>
              <a:t>h</a:t>
            </a:r>
            <a:r>
              <a:rPr lang="tr-TR" sz="1500" dirty="0"/>
              <a:t>) </a:t>
            </a:r>
            <a:r>
              <a:rPr lang="tr-TR" sz="1500" dirty="0" err="1"/>
              <a:t>Rehabilite</a:t>
            </a:r>
            <a:r>
              <a:rPr lang="tr-TR" sz="1500" dirty="0"/>
              <a:t> edilenler hakkında, </a:t>
            </a:r>
            <a:endParaRPr lang="tr-TR" sz="1500" dirty="0"/>
          </a:p>
          <a:p>
            <a:pPr algn="just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tr-TR" sz="1500" dirty="0"/>
              <a:t>ı</a:t>
            </a:r>
            <a:r>
              <a:rPr lang="tr-TR" sz="1500" dirty="0"/>
              <a:t>) 507 sayılı Esnaf ve Sanatkârlar Kanununun 2 </a:t>
            </a:r>
            <a:r>
              <a:rPr lang="tr-TR" sz="1500" dirty="0" err="1"/>
              <a:t>nci</a:t>
            </a:r>
            <a:r>
              <a:rPr lang="tr-TR" sz="1500" dirty="0"/>
              <a:t> maddesinin tarifine uygun üç kişinin çalıştığı işyerlerinde. </a:t>
            </a:r>
          </a:p>
          <a:p>
            <a:pPr marL="502920" indent="-457200" algn="just">
              <a:lnSpc>
                <a:spcPct val="120000"/>
              </a:lnSpc>
              <a:spcBef>
                <a:spcPts val="0"/>
              </a:spcBef>
              <a:buAutoNum type="arabicParenBoth"/>
            </a:pPr>
            <a:r>
              <a:rPr lang="tr-TR" sz="1200" dirty="0"/>
              <a:t>20/6/2012 </a:t>
            </a:r>
            <a:r>
              <a:rPr lang="tr-TR" sz="1200" dirty="0"/>
              <a:t>tarihli ve 6331 sayılı Kanunun 37 </a:t>
            </a:r>
            <a:r>
              <a:rPr lang="tr-TR" sz="1200" dirty="0" err="1"/>
              <a:t>nci</a:t>
            </a:r>
            <a:r>
              <a:rPr lang="tr-TR" sz="1200" dirty="0"/>
              <a:t> maddesiyle, bu bentte yer alan “İş sağlığı ve güvenliği hükümleri saklı kalmak üzere” ibaresi madde metninden </a:t>
            </a:r>
            <a:r>
              <a:rPr lang="tr-TR" sz="1200" dirty="0"/>
              <a:t>çıkarılmıştır</a:t>
            </a:r>
          </a:p>
          <a:p>
            <a:pPr marL="4572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500" dirty="0"/>
              <a:t>Bunun dışındaki tüm işyerlerinde İş Kanunu Hükümleri uygulanır!</a:t>
            </a:r>
            <a:endParaRPr lang="tr-TR" sz="15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1925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734653" y="407114"/>
            <a:ext cx="7848872" cy="4392488"/>
          </a:xfrm>
        </p:spPr>
        <p:txBody>
          <a:bodyPr>
            <a:normAutofit lnSpcReduction="10000"/>
          </a:bodyPr>
          <a:lstStyle/>
          <a:p>
            <a:pPr marL="45720" indent="0" algn="just">
              <a:lnSpc>
                <a:spcPct val="110000"/>
              </a:lnSpc>
              <a:spcBef>
                <a:spcPts val="1200"/>
              </a:spcBef>
              <a:buNone/>
            </a:pPr>
            <a:r>
              <a:rPr lang="tr-TR" sz="2000" dirty="0"/>
              <a:t>Ülkemizde İSG konusundaki faaliyetler yalnızca Çalışma ve Sosyal </a:t>
            </a:r>
            <a:r>
              <a:rPr lang="tr-TR" sz="2000" dirty="0"/>
              <a:t>Güvenlik Bakanlığınca </a:t>
            </a:r>
            <a:r>
              <a:rPr lang="tr-TR" sz="2000" dirty="0"/>
              <a:t>yürütülmemektedir. </a:t>
            </a:r>
            <a:r>
              <a:rPr lang="tr-TR" sz="2000" dirty="0">
                <a:solidFill>
                  <a:srgbClr val="00B050"/>
                </a:solidFill>
              </a:rPr>
              <a:t>Çeşitli düzeyde faaliyet yürüten kurum ve </a:t>
            </a:r>
            <a:r>
              <a:rPr lang="tr-TR" sz="2000" dirty="0">
                <a:solidFill>
                  <a:srgbClr val="00B050"/>
                </a:solidFill>
              </a:rPr>
              <a:t>kuruluş bulunmaktadır</a:t>
            </a:r>
            <a:r>
              <a:rPr lang="tr-TR" sz="2000" dirty="0"/>
              <a:t>. Bunları aşağıda gösterildiği şekilde </a:t>
            </a:r>
            <a:r>
              <a:rPr lang="tr-TR" sz="2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beş </a:t>
            </a:r>
            <a:r>
              <a:rPr lang="tr-TR" sz="2000" dirty="0"/>
              <a:t>başlık altında toplayabiliriz</a:t>
            </a:r>
            <a:r>
              <a:rPr lang="tr-TR" sz="2000" dirty="0"/>
              <a:t>;</a:t>
            </a:r>
          </a:p>
          <a:p>
            <a:pPr marL="45720" indent="0" algn="just">
              <a:lnSpc>
                <a:spcPct val="110000"/>
              </a:lnSpc>
              <a:spcBef>
                <a:spcPts val="1200"/>
              </a:spcBef>
              <a:buNone/>
            </a:pPr>
            <a:endParaRPr lang="tr-TR" sz="20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es-ES" sz="2000" dirty="0"/>
              <a:t>A. Yasal düzenleme ve denetleme yapanlar,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tr-TR" sz="2000" dirty="0"/>
              <a:t>B. Sağlık ve sosyal güvenlik hizmetlerini yürütenler,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tr-TR" sz="2000" dirty="0"/>
              <a:t>C. Bilimsel araştırma ve eğitim çalışmaları yapanlar,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tr-TR" sz="2000" dirty="0"/>
              <a:t>D. Veri toplama ve değerlendirme faaliyetinde bulunanlar,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tr-TR" sz="2000" dirty="0"/>
              <a:t>E. İSG uygulamalarını yaygınlaştıran ve destekleyenler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007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477108" y="158262"/>
            <a:ext cx="5948236" cy="6583106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b="1" dirty="0" smtClean="0">
                <a:solidFill>
                  <a:srgbClr val="00B0F0"/>
                </a:solidFill>
              </a:rPr>
              <a:t>A. </a:t>
            </a:r>
            <a:r>
              <a:rPr lang="da-DK" b="1" dirty="0" smtClean="0">
                <a:solidFill>
                  <a:srgbClr val="00B0F0"/>
                </a:solidFill>
              </a:rPr>
              <a:t>Yasal </a:t>
            </a:r>
            <a:r>
              <a:rPr lang="da-DK" b="1" dirty="0">
                <a:solidFill>
                  <a:srgbClr val="00B0F0"/>
                </a:solidFill>
              </a:rPr>
              <a:t>Düzenleme ve Denetleme Yapan Kurum ve </a:t>
            </a:r>
            <a:r>
              <a:rPr lang="da-DK" b="1" dirty="0" smtClean="0">
                <a:solidFill>
                  <a:srgbClr val="00B0F0"/>
                </a:solidFill>
              </a:rPr>
              <a:t>Kuruluşlar</a:t>
            </a:r>
            <a:endParaRPr lang="tr-TR" b="1" dirty="0" smtClean="0">
              <a:solidFill>
                <a:srgbClr val="00B0F0"/>
              </a:solidFill>
            </a:endParaRP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a-DK" b="1" dirty="0"/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 smtClean="0"/>
              <a:t> </a:t>
            </a:r>
            <a:r>
              <a:rPr lang="nb-NO" dirty="0"/>
              <a:t>a) Çalışma ve Sosyal Güvenlik Bakanlığı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 </a:t>
            </a:r>
            <a:r>
              <a:rPr lang="tr-TR" dirty="0"/>
              <a:t>b) Sağlık Bakanlığı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dirty="0" smtClean="0"/>
              <a:t> </a:t>
            </a:r>
            <a:r>
              <a:rPr lang="fi-FI" dirty="0"/>
              <a:t>c) Milli Savunma Bakanlığı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 </a:t>
            </a:r>
            <a:r>
              <a:rPr lang="tr-TR" dirty="0"/>
              <a:t>d) Çevre ve Orman Bakanlığı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 </a:t>
            </a:r>
            <a:r>
              <a:rPr lang="tr-TR" dirty="0"/>
              <a:t>e) İçişleri Bakanlığı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        i</a:t>
            </a:r>
            <a:r>
              <a:rPr lang="tr-TR" dirty="0"/>
              <a:t>. Sivil Savunma Genel Müdürlüğü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        ii</a:t>
            </a:r>
            <a:r>
              <a:rPr lang="tr-TR" dirty="0"/>
              <a:t>. Belediyelerin itfaiye teşkilatları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        iii</a:t>
            </a:r>
            <a:r>
              <a:rPr lang="tr-TR" dirty="0"/>
              <a:t>. Emniyet Genel Müdürlüğü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               1</a:t>
            </a:r>
            <a:r>
              <a:rPr lang="tr-TR" dirty="0"/>
              <a:t>. Trafik Hizmetleri Başkanlığı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 </a:t>
            </a:r>
            <a:r>
              <a:rPr lang="tr-TR" dirty="0"/>
              <a:t>f) Bayındırlık ve İskân Bakanlığı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 </a:t>
            </a:r>
            <a:r>
              <a:rPr lang="tr-TR" dirty="0"/>
              <a:t>g) Sanayi ve Ticaret Bakanlığı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 </a:t>
            </a:r>
            <a:r>
              <a:rPr lang="tr-TR" dirty="0"/>
              <a:t>h) Enerji ve Tabii Kaynaklar Bakanlığı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 </a:t>
            </a:r>
            <a:r>
              <a:rPr lang="tr-TR" dirty="0"/>
              <a:t>i) Türkiye Atom Enerjisi Kurumu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 </a:t>
            </a:r>
            <a:r>
              <a:rPr lang="tr-TR" dirty="0"/>
              <a:t>j) Devlet Planlama Teşkilatı</a:t>
            </a:r>
          </a:p>
          <a:p>
            <a:pPr marL="4572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 smtClean="0"/>
              <a:t> </a:t>
            </a:r>
            <a:r>
              <a:rPr lang="tr-TR" dirty="0"/>
              <a:t>k) Türk Standartları Enstitüsü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03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0246" y="452409"/>
            <a:ext cx="6981092" cy="6669360"/>
          </a:xfrm>
        </p:spPr>
        <p:txBody>
          <a:bodyPr>
            <a:normAutofit/>
          </a:bodyPr>
          <a:lstStyle/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dirty="0">
                <a:solidFill>
                  <a:srgbClr val="00B0F0"/>
                </a:solidFill>
              </a:rPr>
              <a:t>B. Sağlık Ve Sosyal Güvenlik Hizmetlerini Yürüten Kurum Ve Kuruluşlar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/>
              <a:t> </a:t>
            </a:r>
            <a:r>
              <a:rPr lang="tr-TR" sz="1800" dirty="0"/>
              <a:t>a) Sağlık Bakanlığı’na bağlı hastaneler/ Meslek Hastalıkları Hastaneleri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/>
              <a:t> </a:t>
            </a:r>
            <a:r>
              <a:rPr lang="tr-TR" sz="1800" dirty="0"/>
              <a:t>b) Diğer Sağlık Birimleri (Üniversiteler, Milli Savunma Bakanlığı, </a:t>
            </a:r>
            <a:r>
              <a:rPr lang="tr-TR" sz="1800" dirty="0"/>
              <a:t>diğer  </a:t>
            </a:r>
            <a:r>
              <a:rPr lang="tr-TR" sz="1800" dirty="0"/>
              <a:t>kamu kuruluşları, özel hastaneler ve </a:t>
            </a:r>
            <a:r>
              <a:rPr lang="tr-TR" sz="1800" dirty="0"/>
              <a:t>laboratuvarlar.)</a:t>
            </a:r>
            <a:endParaRPr lang="tr-TR" sz="1800" dirty="0"/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/>
              <a:t> </a:t>
            </a:r>
            <a:r>
              <a:rPr lang="tr-TR" sz="1800" dirty="0"/>
              <a:t>c) Sosyal Güvenlik Kurumu (SGK), Diğer Sigorta Kurum ve Kuruluşları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endParaRPr lang="tr-TR" sz="1800" b="1" dirty="0"/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b="1" dirty="0">
                <a:solidFill>
                  <a:srgbClr val="00B0F0"/>
                </a:solidFill>
              </a:rPr>
              <a:t>C. Bilimsel </a:t>
            </a:r>
            <a:r>
              <a:rPr lang="tr-TR" sz="1800" b="1" dirty="0">
                <a:solidFill>
                  <a:srgbClr val="00B0F0"/>
                </a:solidFill>
              </a:rPr>
              <a:t>Araştırma ve Eğitim Yapan Kurum ve Kuruluşlar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/>
              <a:t> a</a:t>
            </a:r>
            <a:r>
              <a:rPr lang="tr-TR" sz="1800" dirty="0"/>
              <a:t>) Milli Eğitim Bakanlığı (MEB)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/>
              <a:t> b</a:t>
            </a:r>
            <a:r>
              <a:rPr lang="tr-TR" sz="1800" dirty="0"/>
              <a:t>) Yüksek Öğretim Kurulu (YÖK)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/>
              <a:t> c) </a:t>
            </a:r>
            <a:r>
              <a:rPr lang="tr-TR" sz="1800" dirty="0"/>
              <a:t>Üniversitelerin İSG ile ilgili bölümleri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/>
              <a:t> d</a:t>
            </a:r>
            <a:r>
              <a:rPr lang="tr-TR" sz="1800" dirty="0"/>
              <a:t>) İSGÜM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/>
              <a:t> e</a:t>
            </a:r>
            <a:r>
              <a:rPr lang="tr-TR" sz="1800" dirty="0"/>
              <a:t>) Türkiye Bilimsel ve Teknik Araştırma Kurumu (TÜBİTAK</a:t>
            </a:r>
            <a:r>
              <a:rPr lang="tr-TR" sz="1800" dirty="0"/>
              <a:t>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/>
              <a:t> f) Milli Prodüktivite Merkezi (MPM)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/>
              <a:t> g</a:t>
            </a:r>
            <a:r>
              <a:rPr lang="tr-TR" sz="1800" dirty="0"/>
              <a:t>) Türk Tabipleri Birliği (TTB)</a:t>
            </a:r>
          </a:p>
          <a:p>
            <a:pPr marL="4572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 dirty="0"/>
              <a:t> </a:t>
            </a:r>
            <a:r>
              <a:rPr lang="tr-TR" sz="1800" dirty="0"/>
              <a:t>h) Türk Mühendis ve Mimar Odaları Birliği (TMMOB)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7530A-A503-4F46-BAEC-AA74D2EFDD5B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35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çmişe bakış">
  <a:themeElements>
    <a:clrScheme name="Geçmişe bakış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1468</Words>
  <Application>Microsoft Office PowerPoint</Application>
  <PresentationFormat>Ekran Gösterisi (4:3)</PresentationFormat>
  <Paragraphs>146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Geçmişe bakış</vt:lpstr>
      <vt:lpstr>PowerPoint Sunusu</vt:lpstr>
      <vt:lpstr>İş Sağlığı ve Güvenliği Mevzuatına Giriş</vt:lpstr>
      <vt:lpstr>İş Sağlığı ve Güvenliği Mevzuatına Giriş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KTUN_KARİYER</dc:creator>
  <cp:lastModifiedBy>KTUN_KARİYER</cp:lastModifiedBy>
  <cp:revision>2</cp:revision>
  <dcterms:created xsi:type="dcterms:W3CDTF">2020-10-12T09:34:09Z</dcterms:created>
  <dcterms:modified xsi:type="dcterms:W3CDTF">2020-10-12T09:39:19Z</dcterms:modified>
</cp:coreProperties>
</file>