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F95A1BF2-2E15-47E5-A28B-5CAF72846BC5}"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36E93C-3A47-49EA-B9DD-957FD5ED476C}"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1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95A1BF2-2E15-47E5-A28B-5CAF72846BC5}"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36E93C-3A47-49EA-B9DD-957FD5ED476C}" type="slidenum">
              <a:rPr lang="en-GB" smtClean="0"/>
              <a:t>‹#›</a:t>
            </a:fld>
            <a:endParaRPr lang="en-GB"/>
          </a:p>
        </p:txBody>
      </p:sp>
    </p:spTree>
    <p:extLst>
      <p:ext uri="{BB962C8B-B14F-4D97-AF65-F5344CB8AC3E}">
        <p14:creationId xmlns:p14="http://schemas.microsoft.com/office/powerpoint/2010/main" val="24813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95A1BF2-2E15-47E5-A28B-5CAF72846BC5}"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36E93C-3A47-49EA-B9DD-957FD5ED476C}" type="slidenum">
              <a:rPr lang="en-GB" smtClean="0"/>
              <a:t>‹#›</a:t>
            </a:fld>
            <a:endParaRPr lang="en-GB"/>
          </a:p>
        </p:txBody>
      </p:sp>
    </p:spTree>
    <p:extLst>
      <p:ext uri="{BB962C8B-B14F-4D97-AF65-F5344CB8AC3E}">
        <p14:creationId xmlns:p14="http://schemas.microsoft.com/office/powerpoint/2010/main" val="3892345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371600" y="152400"/>
            <a:ext cx="7467600" cy="1219200"/>
          </a:xfrm>
          <a:prstGeom prst="rect">
            <a:avLst/>
          </a:prstGeo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228600" y="1676400"/>
            <a:ext cx="4229100" cy="48768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quarter" idx="2"/>
          </p:nvPr>
        </p:nvSpPr>
        <p:spPr>
          <a:xfrm>
            <a:off x="4610100" y="1676400"/>
            <a:ext cx="4229100" cy="23622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İçerik Yer Tutucusu"/>
          <p:cNvSpPr>
            <a:spLocks noGrp="1"/>
          </p:cNvSpPr>
          <p:nvPr>
            <p:ph sz="quarter" idx="3"/>
          </p:nvPr>
        </p:nvSpPr>
        <p:spPr>
          <a:xfrm>
            <a:off x="4610100" y="4191000"/>
            <a:ext cx="4229100" cy="23622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Rectangle 4"/>
          <p:cNvSpPr>
            <a:spLocks noGrp="1" noChangeArrowheads="1"/>
          </p:cNvSpPr>
          <p:nvPr>
            <p:ph type="dt" sz="half" idx="10"/>
          </p:nvPr>
        </p:nvSpPr>
        <p:spPr>
          <a:xfrm rot="5400000">
            <a:off x="7589045" y="1081881"/>
            <a:ext cx="2011362" cy="384175"/>
          </a:xfrm>
        </p:spPr>
        <p:txBody>
          <a:bodyPr/>
          <a:lstStyle>
            <a:lvl1pPr>
              <a:defRPr>
                <a:latin typeface="Arial" charset="0"/>
                <a:cs typeface="Arial" charset="0"/>
              </a:defRPr>
            </a:lvl1pPr>
          </a:lstStyle>
          <a:p>
            <a:pPr>
              <a:defRPr/>
            </a:pPr>
            <a:fld id="{B3326226-A772-4B11-A3B7-89548DD6B07A}" type="datetime8">
              <a:rPr lang="tr-TR" smtClean="0"/>
              <a:t>4.01.2021 00:51</a:t>
            </a:fld>
            <a:endParaRPr lang="tr-TR"/>
          </a:p>
        </p:txBody>
      </p:sp>
      <p:sp>
        <p:nvSpPr>
          <p:cNvPr id="7" name="Rectangle 5"/>
          <p:cNvSpPr>
            <a:spLocks noGrp="1" noChangeArrowheads="1"/>
          </p:cNvSpPr>
          <p:nvPr>
            <p:ph type="ftr" sz="quarter" idx="11"/>
          </p:nvPr>
        </p:nvSpPr>
        <p:spPr>
          <a:xfrm rot="5400000">
            <a:off x="6989763" y="3736975"/>
            <a:ext cx="3200400" cy="365125"/>
          </a:xfrm>
        </p:spPr>
        <p:txBody>
          <a:bodyPr/>
          <a:lstStyle>
            <a:lvl1pPr>
              <a:defRPr>
                <a:latin typeface="Arial" charset="0"/>
                <a:cs typeface="Arial" charset="0"/>
              </a:defRPr>
            </a:lvl1pPr>
          </a:lstStyle>
          <a:p>
            <a:pPr>
              <a:defRPr/>
            </a:pPr>
            <a:r>
              <a:rPr lang="tr-TR" smtClean="0"/>
              <a:t>Kişisel Koruyucu Donanımlar</a:t>
            </a:r>
            <a:endParaRPr lang="tr-TR"/>
          </a:p>
        </p:txBody>
      </p:sp>
      <p:sp>
        <p:nvSpPr>
          <p:cNvPr id="8" name="Rectangle 6"/>
          <p:cNvSpPr>
            <a:spLocks noGrp="1" noChangeArrowheads="1"/>
          </p:cNvSpPr>
          <p:nvPr>
            <p:ph type="sldNum" sz="quarter" idx="12"/>
          </p:nvPr>
        </p:nvSpPr>
        <p:spPr>
          <a:xfrm>
            <a:off x="8129588" y="5734050"/>
            <a:ext cx="609600" cy="520700"/>
          </a:xfrm>
        </p:spPr>
        <p:txBody>
          <a:bodyPr/>
          <a:lstStyle>
            <a:lvl1pPr>
              <a:defRPr>
                <a:latin typeface="Arial" charset="0"/>
                <a:cs typeface="Arial" charset="0"/>
              </a:defRPr>
            </a:lvl1pPr>
          </a:lstStyle>
          <a:p>
            <a:pPr>
              <a:defRPr/>
            </a:pPr>
            <a:fld id="{AD1389A2-4DAB-4F57-89EB-6BE0FEC7584D}" type="slidenum">
              <a:rPr lang="tr-TR"/>
              <a:pPr>
                <a:defRPr/>
              </a:pPr>
              <a:t>‹#›</a:t>
            </a:fld>
            <a:endParaRPr lang="tr-TR"/>
          </a:p>
        </p:txBody>
      </p:sp>
    </p:spTree>
    <p:extLst>
      <p:ext uri="{BB962C8B-B14F-4D97-AF65-F5344CB8AC3E}">
        <p14:creationId xmlns:p14="http://schemas.microsoft.com/office/powerpoint/2010/main" val="1720200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371600" y="152400"/>
            <a:ext cx="7467600" cy="1219200"/>
          </a:xfrm>
          <a:prstGeom prst="rect">
            <a:avLst/>
          </a:prstGeo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228600" y="1676400"/>
            <a:ext cx="4229100" cy="48768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10100" y="1676400"/>
            <a:ext cx="4229100" cy="4876800"/>
          </a:xfrm>
          <a:prstGeom prst="rect">
            <a:avLst/>
          </a:prstGeo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xfrm rot="5400000">
            <a:off x="7589045" y="1081881"/>
            <a:ext cx="2011362" cy="384175"/>
          </a:xfrm>
        </p:spPr>
        <p:txBody>
          <a:bodyPr/>
          <a:lstStyle>
            <a:lvl1pPr>
              <a:defRPr>
                <a:latin typeface="Arial" charset="0"/>
                <a:cs typeface="Arial" charset="0"/>
              </a:defRPr>
            </a:lvl1pPr>
          </a:lstStyle>
          <a:p>
            <a:pPr>
              <a:defRPr/>
            </a:pPr>
            <a:fld id="{6B4A57BD-B796-4182-B376-20DCC6F21DB4}" type="datetime8">
              <a:rPr lang="tr-TR" smtClean="0"/>
              <a:t>4.01.2021 00:51</a:t>
            </a:fld>
            <a:endParaRPr lang="tr-TR"/>
          </a:p>
        </p:txBody>
      </p:sp>
      <p:sp>
        <p:nvSpPr>
          <p:cNvPr id="6" name="Rectangle 5"/>
          <p:cNvSpPr>
            <a:spLocks noGrp="1" noChangeArrowheads="1"/>
          </p:cNvSpPr>
          <p:nvPr>
            <p:ph type="ftr" sz="quarter" idx="11"/>
          </p:nvPr>
        </p:nvSpPr>
        <p:spPr>
          <a:xfrm rot="5400000">
            <a:off x="6989763" y="3736975"/>
            <a:ext cx="3200400" cy="365125"/>
          </a:xfrm>
        </p:spPr>
        <p:txBody>
          <a:bodyPr/>
          <a:lstStyle>
            <a:lvl1pPr>
              <a:defRPr>
                <a:latin typeface="Arial" charset="0"/>
                <a:cs typeface="Arial" charset="0"/>
              </a:defRPr>
            </a:lvl1pPr>
          </a:lstStyle>
          <a:p>
            <a:pPr>
              <a:defRPr/>
            </a:pPr>
            <a:r>
              <a:rPr lang="tr-TR" smtClean="0"/>
              <a:t>Kişisel Koruyucu Donanımlar</a:t>
            </a:r>
            <a:endParaRPr lang="tr-TR"/>
          </a:p>
        </p:txBody>
      </p:sp>
      <p:sp>
        <p:nvSpPr>
          <p:cNvPr id="7" name="Rectangle 6"/>
          <p:cNvSpPr>
            <a:spLocks noGrp="1" noChangeArrowheads="1"/>
          </p:cNvSpPr>
          <p:nvPr>
            <p:ph type="sldNum" sz="quarter" idx="12"/>
          </p:nvPr>
        </p:nvSpPr>
        <p:spPr>
          <a:xfrm>
            <a:off x="8129588" y="5734050"/>
            <a:ext cx="609600" cy="520700"/>
          </a:xfrm>
        </p:spPr>
        <p:txBody>
          <a:bodyPr/>
          <a:lstStyle>
            <a:lvl1pPr>
              <a:defRPr>
                <a:latin typeface="Arial" charset="0"/>
                <a:cs typeface="Arial" charset="0"/>
              </a:defRPr>
            </a:lvl1pPr>
          </a:lstStyle>
          <a:p>
            <a:pPr>
              <a:defRPr/>
            </a:pPr>
            <a:fld id="{7D3AE9A5-943A-43C5-883C-49E1FA353178}" type="slidenum">
              <a:rPr lang="tr-TR"/>
              <a:pPr>
                <a:defRPr/>
              </a:pPr>
              <a:t>‹#›</a:t>
            </a:fld>
            <a:endParaRPr lang="tr-TR"/>
          </a:p>
        </p:txBody>
      </p:sp>
    </p:spTree>
    <p:extLst>
      <p:ext uri="{BB962C8B-B14F-4D97-AF65-F5344CB8AC3E}">
        <p14:creationId xmlns:p14="http://schemas.microsoft.com/office/powerpoint/2010/main" val="2561393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F95A1BF2-2E15-47E5-A28B-5CAF72846BC5}"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36E93C-3A47-49EA-B9DD-957FD5ED476C}" type="slidenum">
              <a:rPr lang="en-GB" smtClean="0"/>
              <a:t>‹#›</a:t>
            </a:fld>
            <a:endParaRPr lang="en-GB"/>
          </a:p>
        </p:txBody>
      </p:sp>
    </p:spTree>
    <p:extLst>
      <p:ext uri="{BB962C8B-B14F-4D97-AF65-F5344CB8AC3E}">
        <p14:creationId xmlns:p14="http://schemas.microsoft.com/office/powerpoint/2010/main" val="423401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F95A1BF2-2E15-47E5-A28B-5CAF72846BC5}" type="datetimeFigureOut">
              <a:rPr lang="en-GB" smtClean="0"/>
              <a:t>04/01/2021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36E93C-3A47-49EA-B9DD-957FD5ED476C}"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54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F95A1BF2-2E15-47E5-A28B-5CAF72846BC5}" type="datetimeFigureOut">
              <a:rPr lang="en-GB" smtClean="0"/>
              <a:t>04/01/2021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36E93C-3A47-49EA-B9DD-957FD5ED476C}" type="slidenum">
              <a:rPr lang="en-GB" smtClean="0"/>
              <a:t>‹#›</a:t>
            </a:fld>
            <a:endParaRPr lang="en-GB"/>
          </a:p>
        </p:txBody>
      </p:sp>
    </p:spTree>
    <p:extLst>
      <p:ext uri="{BB962C8B-B14F-4D97-AF65-F5344CB8AC3E}">
        <p14:creationId xmlns:p14="http://schemas.microsoft.com/office/powerpoint/2010/main" val="2448217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822960" y="2582334"/>
            <a:ext cx="3703320" cy="32867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4663440" y="2582334"/>
            <a:ext cx="3703320" cy="32867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F95A1BF2-2E15-47E5-A28B-5CAF72846BC5}" type="datetimeFigureOut">
              <a:rPr lang="en-GB" smtClean="0"/>
              <a:t>04/01/2021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36E93C-3A47-49EA-B9DD-957FD5ED476C}" type="slidenum">
              <a:rPr lang="en-GB" smtClean="0"/>
              <a:t>‹#›</a:t>
            </a:fld>
            <a:endParaRPr lang="en-GB"/>
          </a:p>
        </p:txBody>
      </p:sp>
    </p:spTree>
    <p:extLst>
      <p:ext uri="{BB962C8B-B14F-4D97-AF65-F5344CB8AC3E}">
        <p14:creationId xmlns:p14="http://schemas.microsoft.com/office/powerpoint/2010/main" val="428880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F95A1BF2-2E15-47E5-A28B-5CAF72846BC5}" type="datetimeFigureOut">
              <a:rPr lang="en-GB" smtClean="0"/>
              <a:t>04/01/2021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36E93C-3A47-49EA-B9DD-957FD5ED476C}" type="slidenum">
              <a:rPr lang="en-GB" smtClean="0"/>
              <a:t>‹#›</a:t>
            </a:fld>
            <a:endParaRPr lang="en-GB"/>
          </a:p>
        </p:txBody>
      </p:sp>
    </p:spTree>
    <p:extLst>
      <p:ext uri="{BB962C8B-B14F-4D97-AF65-F5344CB8AC3E}">
        <p14:creationId xmlns:p14="http://schemas.microsoft.com/office/powerpoint/2010/main" val="273507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5A1BF2-2E15-47E5-A28B-5CAF72846BC5}" type="datetimeFigureOut">
              <a:rPr lang="en-GB" smtClean="0"/>
              <a:t>04/01/2021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8D36E93C-3A47-49EA-B9DD-957FD5ED476C}" type="slidenum">
              <a:rPr lang="en-GB" smtClean="0"/>
              <a:t>‹#›</a:t>
            </a:fld>
            <a:endParaRPr lang="en-GB"/>
          </a:p>
        </p:txBody>
      </p:sp>
    </p:spTree>
    <p:extLst>
      <p:ext uri="{BB962C8B-B14F-4D97-AF65-F5344CB8AC3E}">
        <p14:creationId xmlns:p14="http://schemas.microsoft.com/office/powerpoint/2010/main" val="98052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95A1BF2-2E15-47E5-A28B-5CAF72846BC5}" type="datetimeFigureOut">
              <a:rPr lang="en-GB" smtClean="0"/>
              <a:t>04/01/2021</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36E93C-3A47-49EA-B9DD-957FD5ED476C}" type="slidenum">
              <a:rPr lang="en-GB" smtClean="0"/>
              <a:t>‹#›</a:t>
            </a:fld>
            <a:endParaRPr lang="en-GB"/>
          </a:p>
        </p:txBody>
      </p:sp>
    </p:spTree>
    <p:extLst>
      <p:ext uri="{BB962C8B-B14F-4D97-AF65-F5344CB8AC3E}">
        <p14:creationId xmlns:p14="http://schemas.microsoft.com/office/powerpoint/2010/main" val="15187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F95A1BF2-2E15-47E5-A28B-5CAF72846BC5}" type="datetimeFigureOut">
              <a:rPr lang="en-GB" smtClean="0"/>
              <a:t>04/01/2021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36E93C-3A47-49EA-B9DD-957FD5ED476C}" type="slidenum">
              <a:rPr lang="en-GB" smtClean="0"/>
              <a:t>‹#›</a:t>
            </a:fld>
            <a:endParaRPr lang="en-GB"/>
          </a:p>
        </p:txBody>
      </p:sp>
    </p:spTree>
    <p:extLst>
      <p:ext uri="{BB962C8B-B14F-4D97-AF65-F5344CB8AC3E}">
        <p14:creationId xmlns:p14="http://schemas.microsoft.com/office/powerpoint/2010/main" val="253546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95A1BF2-2E15-47E5-A28B-5CAF72846BC5}" type="datetimeFigureOut">
              <a:rPr lang="en-GB" smtClean="0"/>
              <a:t>04/01/2021</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D36E93C-3A47-49EA-B9DD-957FD5ED476C}"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54926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_ftn1"/><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images.google.com.tr/imgres?imgurl=http://www.splaat.com/children/signs/electricity.gif&amp;imgrefurl=http://www.splaat.com/children/signs/safety-signs.htm&amp;h=156&amp;w=180&amp;sz=5&amp;hl=tr&amp;start=2&amp;tbnid=rU0LWQ7POKKTeM:&amp;tbnh=83&amp;tbnw=96&amp;prev=/images?q%3Delectricity%2Bdanger%26svnum%3D10%26hl%3Dtr%26lr%3D" TargetMode="External"/><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2"/>
          <p:cNvSpPr txBox="1">
            <a:spLocks/>
          </p:cNvSpPr>
          <p:nvPr/>
        </p:nvSpPr>
        <p:spPr>
          <a:xfrm>
            <a:off x="749561" y="1662113"/>
            <a:ext cx="8015808" cy="4876800"/>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tr-TR" sz="6000" b="0" dirty="0" smtClean="0">
                <a:solidFill>
                  <a:schemeClr val="accent3"/>
                </a:solidFill>
              </a:rPr>
              <a:t>Elektrik İle Yapılan Çalışmalarda İş Güvenliği</a:t>
            </a:r>
            <a:endParaRPr lang="tr-TR" sz="6000" b="0" dirty="0">
              <a:solidFill>
                <a:schemeClr val="accent3"/>
              </a:solidFill>
            </a:endParaRPr>
          </a:p>
        </p:txBody>
      </p:sp>
      <p:sp>
        <p:nvSpPr>
          <p:cNvPr id="2" name="Slayt Numarası Yer Tutucusu 1"/>
          <p:cNvSpPr>
            <a:spLocks noGrp="1"/>
          </p:cNvSpPr>
          <p:nvPr>
            <p:ph type="sldNum" sz="quarter" idx="12"/>
          </p:nvPr>
        </p:nvSpPr>
        <p:spPr/>
        <p:txBody>
          <a:bodyPr/>
          <a:lstStyle/>
          <a:p>
            <a:fld id="{A427530A-A503-4F46-BAEC-AA74D2EFDD5B}" type="slidenum">
              <a:rPr lang="tr-TR" smtClean="0"/>
              <a:t>1</a:t>
            </a:fld>
            <a:endParaRPr lang="tr-TR"/>
          </a:p>
        </p:txBody>
      </p:sp>
    </p:spTree>
    <p:extLst>
      <p:ext uri="{BB962C8B-B14F-4D97-AF65-F5344CB8AC3E}">
        <p14:creationId xmlns:p14="http://schemas.microsoft.com/office/powerpoint/2010/main" val="150627404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685800" y="609600"/>
            <a:ext cx="73152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52352" bIns="76176" anchor="ctr">
            <a:spAutoFit/>
          </a:bodyPr>
          <a:lstStyle>
            <a:lvl1pPr indent="449263"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tr-TR" altLang="tr-TR" dirty="0">
                <a:solidFill>
                  <a:schemeClr val="accent1"/>
                </a:solidFill>
                <a:ea typeface="Times New Roman" pitchFamily="18" charset="0"/>
                <a:cs typeface="Arial" charset="0"/>
              </a:rPr>
              <a:t>ELEKTRİK İLE İLGİLİ FEN ADAMLARININ YETKİLERİ</a:t>
            </a:r>
          </a:p>
          <a:p>
            <a:pPr algn="ctr"/>
            <a:endParaRPr lang="tr-TR" altLang="tr-TR" dirty="0">
              <a:solidFill>
                <a:schemeClr val="accent1"/>
              </a:solidFill>
              <a:ea typeface="Times New Roman" pitchFamily="18" charset="0"/>
              <a:cs typeface="Arial" charset="0"/>
            </a:endParaRPr>
          </a:p>
        </p:txBody>
      </p:sp>
      <p:graphicFrame>
        <p:nvGraphicFramePr>
          <p:cNvPr id="3" name="2 Tablo"/>
          <p:cNvGraphicFramePr>
            <a:graphicFrameLocks noGrp="1"/>
          </p:cNvGraphicFramePr>
          <p:nvPr/>
        </p:nvGraphicFramePr>
        <p:xfrm>
          <a:off x="228600" y="1447800"/>
          <a:ext cx="8458199" cy="3579813"/>
        </p:xfrm>
        <a:graphic>
          <a:graphicData uri="http://schemas.openxmlformats.org/drawingml/2006/table">
            <a:tbl>
              <a:tblPr/>
              <a:tblGrid>
                <a:gridCol w="890336">
                  <a:extLst>
                    <a:ext uri="{9D8B030D-6E8A-4147-A177-3AD203B41FA5}">
                      <a16:colId xmlns:a16="http://schemas.microsoft.com/office/drawing/2014/main" val="20000"/>
                    </a:ext>
                  </a:extLst>
                </a:gridCol>
                <a:gridCol w="1895675">
                  <a:extLst>
                    <a:ext uri="{9D8B030D-6E8A-4147-A177-3AD203B41FA5}">
                      <a16:colId xmlns:a16="http://schemas.microsoft.com/office/drawing/2014/main" val="20001"/>
                    </a:ext>
                  </a:extLst>
                </a:gridCol>
                <a:gridCol w="1969870">
                  <a:extLst>
                    <a:ext uri="{9D8B030D-6E8A-4147-A177-3AD203B41FA5}">
                      <a16:colId xmlns:a16="http://schemas.microsoft.com/office/drawing/2014/main" val="20002"/>
                    </a:ext>
                  </a:extLst>
                </a:gridCol>
                <a:gridCol w="1359619">
                  <a:extLst>
                    <a:ext uri="{9D8B030D-6E8A-4147-A177-3AD203B41FA5}">
                      <a16:colId xmlns:a16="http://schemas.microsoft.com/office/drawing/2014/main" val="20003"/>
                    </a:ext>
                  </a:extLst>
                </a:gridCol>
                <a:gridCol w="2342699">
                  <a:extLst>
                    <a:ext uri="{9D8B030D-6E8A-4147-A177-3AD203B41FA5}">
                      <a16:colId xmlns:a16="http://schemas.microsoft.com/office/drawing/2014/main" val="20004"/>
                    </a:ext>
                  </a:extLst>
                </a:gridCol>
              </a:tblGrid>
              <a:tr h="1349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Calibri" pitchFamily="34" charset="0"/>
                          <a:cs typeface="Times New Roman" pitchFamily="18" charset="0"/>
                        </a:rPr>
                        <a:t>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Elk. İç tesisi plan, proje hazırlanması ve imzalanması işleri</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Elk. iç tesisi yapım işleri</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İşletme ve bakım işleri</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Muayene ve kabul işleri</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1.Grup</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50 KW</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150 KW</a:t>
                      </a:r>
                    </a:p>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400 V</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1500 KW</a:t>
                      </a:r>
                    </a:p>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35KV</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rgbClr val="000000"/>
                          </a:solidFill>
                          <a:effectLst/>
                          <a:latin typeface="Times New Roman" pitchFamily="18" charset="0"/>
                          <a:cs typeface="Times New Roman" pitchFamily="18" charset="0"/>
                        </a:rPr>
                        <a:t>Kendileri tarafından yapılan tesislerin bakım, muayene, bağlantı ve kabulü için gerekli işlerin tamamlanması,</a:t>
                      </a:r>
                      <a:endParaRPr kumimoji="0" lang="tr-TR" sz="1800" b="1" i="0" u="none" strike="noStrike" cap="none" normalizeH="0" baseline="0" smtClean="0">
                        <a:ln>
                          <a:noFill/>
                        </a:ln>
                        <a:solidFill>
                          <a:srgbClr val="000000"/>
                        </a:solidFill>
                        <a:effectLst/>
                        <a:latin typeface="Tahoma" pitchFamily="34" charset="0"/>
                        <a:cs typeface="Times New Roman" pitchFamily="18" charset="0"/>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7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2.Grup</a:t>
                      </a: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30 KW</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125 KW</a:t>
                      </a:r>
                    </a:p>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400 V</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1000 KW</a:t>
                      </a:r>
                    </a:p>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35 KV</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extLst>
                  <a:ext uri="{0D108BD9-81ED-4DB2-BD59-A6C34878D82A}">
                    <a16:rowId xmlns:a16="http://schemas.microsoft.com/office/drawing/2014/main" val="10002"/>
                  </a:ext>
                </a:extLst>
              </a:tr>
              <a:tr h="808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smtClean="0">
                          <a:ln>
                            <a:noFill/>
                          </a:ln>
                          <a:solidFill>
                            <a:schemeClr val="tx1"/>
                          </a:solidFill>
                          <a:effectLst/>
                          <a:latin typeface="Times New Roman" pitchFamily="18" charset="0"/>
                          <a:cs typeface="Times New Roman" pitchFamily="18" charset="0"/>
                        </a:rPr>
                        <a:t>3.Grup</a:t>
                      </a:r>
                      <a:endParaRPr kumimoji="0" lang="tr-TR" sz="18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16 KW</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75 KW</a:t>
                      </a:r>
                    </a:p>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smtClean="0">
                          <a:ln>
                            <a:noFill/>
                          </a:ln>
                          <a:solidFill>
                            <a:schemeClr val="tx1"/>
                          </a:solidFill>
                          <a:effectLst/>
                          <a:latin typeface="Times New Roman" pitchFamily="18" charset="0"/>
                          <a:cs typeface="Times New Roman" pitchFamily="18" charset="0"/>
                        </a:rPr>
                        <a:t>400 V</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500 KW</a:t>
                      </a:r>
                    </a:p>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dirty="0" smtClean="0">
                          <a:ln>
                            <a:noFill/>
                          </a:ln>
                          <a:solidFill>
                            <a:schemeClr val="tx1"/>
                          </a:solidFill>
                          <a:effectLst/>
                          <a:latin typeface="Times New Roman" pitchFamily="18" charset="0"/>
                          <a:cs typeface="Times New Roman" pitchFamily="18" charset="0"/>
                        </a:rPr>
                        <a:t>400 V</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tr-TR"/>
                    </a:p>
                  </a:txBody>
                  <a:tcPr/>
                </a:tc>
                <a:extLst>
                  <a:ext uri="{0D108BD9-81ED-4DB2-BD59-A6C34878D82A}">
                    <a16:rowId xmlns:a16="http://schemas.microsoft.com/office/drawing/2014/main" val="10003"/>
                  </a:ext>
                </a:extLst>
              </a:tr>
            </a:tbl>
          </a:graphicData>
        </a:graphic>
      </p:graphicFrame>
      <p:sp>
        <p:nvSpPr>
          <p:cNvPr id="19489" name="Rectangle 1"/>
          <p:cNvSpPr>
            <a:spLocks noChangeArrowheads="1"/>
          </p:cNvSpPr>
          <p:nvPr/>
        </p:nvSpPr>
        <p:spPr bwMode="auto">
          <a:xfrm>
            <a:off x="762000" y="5302250"/>
            <a:ext cx="7543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tr-TR" altLang="tr-TR" sz="1600">
                <a:cs typeface="Times New Roman" pitchFamily="18" charset="0"/>
              </a:rPr>
              <a:t>Yeterli elektrik bilgisi olmayan kimseler yardımcı olarak çalıştırıldığında, bunlara önceden gerekli bilgiler ve talimatlar verilmeli, açıklamalar yapılmalıdır.</a:t>
            </a:r>
            <a:r>
              <a:rPr lang="tr-TR" altLang="tr-TR" sz="1200">
                <a:cs typeface="Times New Roman" pitchFamily="18" charset="0"/>
              </a:rPr>
              <a:t>	</a:t>
            </a:r>
            <a:r>
              <a:rPr lang="tr-TR" altLang="tr-TR" sz="900"/>
              <a:t> </a:t>
            </a:r>
            <a:endParaRPr lang="tr-TR" altLang="tr-TR"/>
          </a:p>
        </p:txBody>
      </p:sp>
      <p:sp>
        <p:nvSpPr>
          <p:cNvPr id="4" name="Slayt Numarası Yer Tutucusu 3"/>
          <p:cNvSpPr>
            <a:spLocks noGrp="1"/>
          </p:cNvSpPr>
          <p:nvPr>
            <p:ph type="sldNum" sz="quarter" idx="12"/>
          </p:nvPr>
        </p:nvSpPr>
        <p:spPr/>
        <p:txBody>
          <a:bodyPr/>
          <a:lstStyle/>
          <a:p>
            <a:fld id="{A427530A-A503-4F46-BAEC-AA74D2EFDD5B}" type="slidenum">
              <a:rPr lang="tr-TR" smtClean="0"/>
              <a:t>10</a:t>
            </a:fld>
            <a:endParaRPr lang="tr-TR"/>
          </a:p>
        </p:txBody>
      </p:sp>
    </p:spTree>
    <p:extLst>
      <p:ext uri="{BB962C8B-B14F-4D97-AF65-F5344CB8AC3E}">
        <p14:creationId xmlns:p14="http://schemas.microsoft.com/office/powerpoint/2010/main" val="2057588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o"/>
          <p:cNvGraphicFramePr>
            <a:graphicFrameLocks noGrp="1"/>
          </p:cNvGraphicFramePr>
          <p:nvPr/>
        </p:nvGraphicFramePr>
        <p:xfrm>
          <a:off x="609600" y="914400"/>
          <a:ext cx="8001001" cy="2011680"/>
        </p:xfrm>
        <a:graphic>
          <a:graphicData uri="http://schemas.openxmlformats.org/drawingml/2006/table">
            <a:tbl>
              <a:tblPr/>
              <a:tblGrid>
                <a:gridCol w="3999414">
                  <a:extLst>
                    <a:ext uri="{9D8B030D-6E8A-4147-A177-3AD203B41FA5}">
                      <a16:colId xmlns:a16="http://schemas.microsoft.com/office/drawing/2014/main" val="20000"/>
                    </a:ext>
                  </a:extLst>
                </a:gridCol>
                <a:gridCol w="1194178">
                  <a:extLst>
                    <a:ext uri="{9D8B030D-6E8A-4147-A177-3AD203B41FA5}">
                      <a16:colId xmlns:a16="http://schemas.microsoft.com/office/drawing/2014/main" val="20001"/>
                    </a:ext>
                  </a:extLst>
                </a:gridCol>
                <a:gridCol w="495041">
                  <a:extLst>
                    <a:ext uri="{9D8B030D-6E8A-4147-A177-3AD203B41FA5}">
                      <a16:colId xmlns:a16="http://schemas.microsoft.com/office/drawing/2014/main" val="20002"/>
                    </a:ext>
                  </a:extLst>
                </a:gridCol>
                <a:gridCol w="468987">
                  <a:extLst>
                    <a:ext uri="{9D8B030D-6E8A-4147-A177-3AD203B41FA5}">
                      <a16:colId xmlns:a16="http://schemas.microsoft.com/office/drawing/2014/main" val="20003"/>
                    </a:ext>
                  </a:extLst>
                </a:gridCol>
                <a:gridCol w="508070">
                  <a:extLst>
                    <a:ext uri="{9D8B030D-6E8A-4147-A177-3AD203B41FA5}">
                      <a16:colId xmlns:a16="http://schemas.microsoft.com/office/drawing/2014/main" val="20004"/>
                    </a:ext>
                  </a:extLst>
                </a:gridCol>
                <a:gridCol w="668741">
                  <a:extLst>
                    <a:ext uri="{9D8B030D-6E8A-4147-A177-3AD203B41FA5}">
                      <a16:colId xmlns:a16="http://schemas.microsoft.com/office/drawing/2014/main" val="20005"/>
                    </a:ext>
                  </a:extLst>
                </a:gridCol>
                <a:gridCol w="666570">
                  <a:extLst>
                    <a:ext uri="{9D8B030D-6E8A-4147-A177-3AD203B41FA5}">
                      <a16:colId xmlns:a16="http://schemas.microsoft.com/office/drawing/2014/main" val="20006"/>
                    </a:ext>
                  </a:extLst>
                </a:gridCol>
              </a:tblGrid>
              <a:tr h="1158057">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İletkenlerin üzerinden geçtiği yer</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Hattın izin verilen en yüksek sürekli işletme gerilimi (</a:t>
                      </a:r>
                      <a:r>
                        <a:rPr kumimoji="0" lang="tr-TR" sz="1800" b="1" i="0" u="none" strike="noStrike" cap="none" normalizeH="0" baseline="0" dirty="0" err="1" smtClean="0">
                          <a:ln>
                            <a:noFill/>
                          </a:ln>
                          <a:solidFill>
                            <a:schemeClr val="tx1"/>
                          </a:solidFill>
                          <a:effectLst/>
                          <a:latin typeface="Times New Roman" pitchFamily="18" charset="0"/>
                          <a:cs typeface="Times New Roman" pitchFamily="18" charset="0"/>
                        </a:rPr>
                        <a:t>kV</a:t>
                      </a: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200" b="1" i="0" u="none" strike="noStrike" cap="none" normalizeH="0" baseline="0" dirty="0" smtClean="0">
                          <a:ln>
                            <a:noFill/>
                          </a:ln>
                          <a:solidFill>
                            <a:schemeClr val="tx1"/>
                          </a:solidFill>
                          <a:effectLst/>
                          <a:latin typeface="Times New Roman" pitchFamily="18" charset="0"/>
                          <a:cs typeface="Times New Roman" pitchFamily="18" charset="0"/>
                        </a:rPr>
                        <a:t>0-1 (1 dahil) 1-17,5   36  72,5    170         420</a:t>
                      </a:r>
                      <a:endParaRPr kumimoji="0" lang="tr-TR" sz="12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800" b="1" i="0" u="none" strike="noStrike" cap="none" normalizeH="0" baseline="0" dirty="0" smtClean="0">
                          <a:ln>
                            <a:noFill/>
                          </a:ln>
                          <a:solidFill>
                            <a:schemeClr val="tx1"/>
                          </a:solidFill>
                          <a:effectLst/>
                          <a:latin typeface="Times New Roman" pitchFamily="18" charset="0"/>
                          <a:cs typeface="Times New Roman" pitchFamily="18" charset="0"/>
                        </a:rPr>
                        <a:t>En küçük düşey uzaklıklar (m)</a:t>
                      </a:r>
                      <a:endParaRPr kumimoji="0" lang="tr-TR" sz="1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10000"/>
                  </a:ext>
                </a:extLst>
              </a:tr>
              <a:tr h="426653">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Üzerinde trafik olmayan sular  (suların en kabarık yüzeyine   göre)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4,5*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6</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Times New Roman" pitchFamily="18" charset="0"/>
                          <a:cs typeface="Times New Roman" pitchFamily="18" charset="0"/>
                        </a:rPr>
                        <a:t>8,5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26">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Araç geçmesine elverişli  çayır, tarla, otlak vb.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6</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6</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6</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9,5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26">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Araç geçmesine elverişli köy   |ve şehir içi yolları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5,5*</a:t>
                      </a:r>
                      <a:r>
                        <a:rPr kumimoji="0" lang="tr-TR" sz="1400" b="0" i="0" u="none" strike="noStrike" cap="none" normalizeH="0" baseline="30000" smtClean="0">
                          <a:ln>
                            <a:noFill/>
                          </a:ln>
                          <a:solidFill>
                            <a:schemeClr val="tx1"/>
                          </a:solidFill>
                          <a:effectLst/>
                          <a:latin typeface="Times New Roman" pitchFamily="18" charset="0"/>
                          <a:cs typeface="Times New Roman" pitchFamily="18" charset="0"/>
                          <a:hlinkClick r:id="rId2" action="ppaction://hlinkfile"/>
                        </a:rPr>
                        <a:t>*</a:t>
                      </a:r>
                      <a:endParaRPr kumimoji="0" lang="tr-TR"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8</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Times New Roman" pitchFamily="18" charset="0"/>
                          <a:cs typeface="Times New Roman" pitchFamily="18" charset="0"/>
                        </a:rPr>
                        <a:t>12</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519" name="Rectangle 1"/>
          <p:cNvSpPr>
            <a:spLocks noChangeArrowheads="1"/>
          </p:cNvSpPr>
          <p:nvPr/>
        </p:nvSpPr>
        <p:spPr bwMode="auto">
          <a:xfrm>
            <a:off x="1454369" y="0"/>
            <a:ext cx="6248400" cy="1384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tr-TR" altLang="tr-TR" sz="1600" dirty="0">
                <a:latin typeface="Times New Roman" pitchFamily="18" charset="0"/>
                <a:cs typeface="Times New Roman" pitchFamily="18" charset="0"/>
              </a:rPr>
              <a:t>G</a:t>
            </a:r>
            <a:r>
              <a:rPr lang="tr-TR" altLang="tr-TR" sz="1600" dirty="0">
                <a:cs typeface="Times New Roman" pitchFamily="18" charset="0"/>
              </a:rPr>
              <a:t>Ü</a:t>
            </a:r>
            <a:r>
              <a:rPr lang="tr-TR" altLang="tr-TR" sz="1600" dirty="0">
                <a:latin typeface="Times New Roman" pitchFamily="18" charset="0"/>
                <a:cs typeface="Times New Roman" pitchFamily="18" charset="0"/>
              </a:rPr>
              <a:t>VENLİK MESAFELERİ:</a:t>
            </a:r>
            <a:endParaRPr lang="tr-TR" altLang="tr-TR" sz="1600" dirty="0"/>
          </a:p>
          <a:p>
            <a:r>
              <a:rPr lang="tr-TR" altLang="tr-TR" dirty="0">
                <a:solidFill>
                  <a:srgbClr val="0000FF"/>
                </a:solidFill>
                <a:latin typeface="Times New Roman" pitchFamily="18" charset="0"/>
                <a:cs typeface="Times New Roman" pitchFamily="18" charset="0"/>
              </a:rPr>
              <a:t>Hava hattı iletkenlerinin en b</a:t>
            </a:r>
            <a:r>
              <a:rPr lang="tr-TR" altLang="tr-TR" dirty="0">
                <a:solidFill>
                  <a:srgbClr val="0000FF"/>
                </a:solidFill>
                <a:cs typeface="Times New Roman" pitchFamily="18" charset="0"/>
              </a:rPr>
              <a:t>ü</a:t>
            </a:r>
            <a:r>
              <a:rPr lang="tr-TR" altLang="tr-TR" dirty="0">
                <a:solidFill>
                  <a:srgbClr val="0000FF"/>
                </a:solidFill>
                <a:latin typeface="Times New Roman" pitchFamily="18" charset="0"/>
                <a:cs typeface="Times New Roman" pitchFamily="18" charset="0"/>
              </a:rPr>
              <a:t>y</a:t>
            </a:r>
            <a:r>
              <a:rPr lang="tr-TR" altLang="tr-TR" dirty="0">
                <a:solidFill>
                  <a:srgbClr val="0000FF"/>
                </a:solidFill>
                <a:cs typeface="Times New Roman" pitchFamily="18" charset="0"/>
              </a:rPr>
              <a:t>ü</a:t>
            </a:r>
            <a:r>
              <a:rPr lang="tr-TR" altLang="tr-TR" dirty="0">
                <a:solidFill>
                  <a:srgbClr val="0000FF"/>
                </a:solidFill>
                <a:latin typeface="Times New Roman" pitchFamily="18" charset="0"/>
                <a:cs typeface="Times New Roman" pitchFamily="18" charset="0"/>
              </a:rPr>
              <a:t>k salgı durumunda </a:t>
            </a:r>
            <a:r>
              <a:rPr lang="tr-TR" altLang="tr-TR" dirty="0">
                <a:solidFill>
                  <a:srgbClr val="0000FF"/>
                </a:solidFill>
                <a:cs typeface="Times New Roman" pitchFamily="18" charset="0"/>
              </a:rPr>
              <a:t>ü</a:t>
            </a:r>
            <a:r>
              <a:rPr lang="tr-TR" altLang="tr-TR" dirty="0">
                <a:solidFill>
                  <a:srgbClr val="0000FF"/>
                </a:solidFill>
                <a:latin typeface="Times New Roman" pitchFamily="18" charset="0"/>
                <a:cs typeface="Times New Roman" pitchFamily="18" charset="0"/>
              </a:rPr>
              <a:t>zerinden ge</a:t>
            </a:r>
            <a:r>
              <a:rPr lang="tr-TR" altLang="tr-TR" dirty="0">
                <a:solidFill>
                  <a:srgbClr val="0000FF"/>
                </a:solidFill>
                <a:cs typeface="Times New Roman" pitchFamily="18" charset="0"/>
              </a:rPr>
              <a:t>ç</a:t>
            </a:r>
            <a:r>
              <a:rPr lang="tr-TR" altLang="tr-TR" dirty="0">
                <a:solidFill>
                  <a:srgbClr val="0000FF"/>
                </a:solidFill>
                <a:latin typeface="Times New Roman" pitchFamily="18" charset="0"/>
                <a:cs typeface="Times New Roman" pitchFamily="18" charset="0"/>
              </a:rPr>
              <a:t>tikleri yerlere olan en k</a:t>
            </a:r>
            <a:r>
              <a:rPr lang="tr-TR" altLang="tr-TR" dirty="0">
                <a:solidFill>
                  <a:srgbClr val="0000FF"/>
                </a:solidFill>
                <a:cs typeface="Times New Roman" pitchFamily="18" charset="0"/>
              </a:rPr>
              <a:t>üçü</a:t>
            </a:r>
            <a:r>
              <a:rPr lang="tr-TR" altLang="tr-TR" dirty="0">
                <a:solidFill>
                  <a:srgbClr val="0000FF"/>
                </a:solidFill>
                <a:latin typeface="Times New Roman" pitchFamily="18" charset="0"/>
                <a:cs typeface="Times New Roman" pitchFamily="18" charset="0"/>
              </a:rPr>
              <a:t>k d</a:t>
            </a:r>
            <a:r>
              <a:rPr lang="tr-TR" altLang="tr-TR" dirty="0">
                <a:solidFill>
                  <a:srgbClr val="0000FF"/>
                </a:solidFill>
                <a:cs typeface="Times New Roman" pitchFamily="18" charset="0"/>
              </a:rPr>
              <a:t>ü</a:t>
            </a:r>
            <a:r>
              <a:rPr lang="tr-TR" altLang="tr-TR" dirty="0">
                <a:solidFill>
                  <a:srgbClr val="0000FF"/>
                </a:solidFill>
                <a:latin typeface="Times New Roman" pitchFamily="18" charset="0"/>
                <a:cs typeface="Times New Roman" pitchFamily="18" charset="0"/>
              </a:rPr>
              <a:t>şey uzaklıkları</a:t>
            </a:r>
            <a:endParaRPr lang="tr-TR" altLang="tr-TR" dirty="0"/>
          </a:p>
          <a:p>
            <a:r>
              <a:rPr lang="tr-TR" altLang="tr-TR" sz="1600" dirty="0"/>
              <a:t/>
            </a:r>
            <a:br>
              <a:rPr lang="tr-TR" altLang="tr-TR" sz="1600" dirty="0"/>
            </a:br>
            <a:endParaRPr lang="tr-TR" altLang="tr-TR" sz="1600" dirty="0"/>
          </a:p>
        </p:txBody>
      </p:sp>
      <p:sp>
        <p:nvSpPr>
          <p:cNvPr id="20520" name="Rectangle 3"/>
          <p:cNvSpPr>
            <a:spLocks noChangeArrowheads="1"/>
          </p:cNvSpPr>
          <p:nvPr/>
        </p:nvSpPr>
        <p:spPr bwMode="auto">
          <a:xfrm>
            <a:off x="2209800" y="6427788"/>
            <a:ext cx="4876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tr-TR" altLang="tr-TR" sz="1000" baseline="30000">
                <a:cs typeface="Times New Roman" pitchFamily="18" charset="0"/>
                <a:hlinkClick r:id="" action="ppaction://noaction"/>
              </a:rPr>
              <a:t>*</a:t>
            </a:r>
            <a:r>
              <a:rPr lang="tr-TR" altLang="tr-TR" sz="1000">
                <a:cs typeface="Times New Roman" pitchFamily="18" charset="0"/>
              </a:rPr>
              <a:t> </a:t>
            </a:r>
            <a:r>
              <a:rPr lang="tr-TR" altLang="tr-TR" sz="900">
                <a:cs typeface="Times New Roman" pitchFamily="18" charset="0"/>
              </a:rPr>
              <a:t>Yalıtılmış hava hattı kabloları kullanıldığında bu yükseklik değerleri 0,5 m. azaltılmalıdır.</a:t>
            </a:r>
            <a:r>
              <a:rPr lang="tr-TR" altLang="tr-TR" sz="1200">
                <a:cs typeface="Times New Roman" pitchFamily="18" charset="0"/>
              </a:rPr>
              <a:t>             </a:t>
            </a:r>
            <a:endParaRPr lang="tr-TR" altLang="tr-TR"/>
          </a:p>
        </p:txBody>
      </p:sp>
      <p:graphicFrame>
        <p:nvGraphicFramePr>
          <p:cNvPr id="6" name="5 Tablo"/>
          <p:cNvGraphicFramePr>
            <a:graphicFrameLocks noGrp="1"/>
          </p:cNvGraphicFramePr>
          <p:nvPr/>
        </p:nvGraphicFramePr>
        <p:xfrm>
          <a:off x="609600" y="2971800"/>
          <a:ext cx="8001001" cy="3417995"/>
        </p:xfrm>
        <a:graphic>
          <a:graphicData uri="http://schemas.openxmlformats.org/drawingml/2006/table">
            <a:tbl>
              <a:tblPr/>
              <a:tblGrid>
                <a:gridCol w="3999415">
                  <a:extLst>
                    <a:ext uri="{9D8B030D-6E8A-4147-A177-3AD203B41FA5}">
                      <a16:colId xmlns:a16="http://schemas.microsoft.com/office/drawing/2014/main" val="20000"/>
                    </a:ext>
                  </a:extLst>
                </a:gridCol>
                <a:gridCol w="1194178">
                  <a:extLst>
                    <a:ext uri="{9D8B030D-6E8A-4147-A177-3AD203B41FA5}">
                      <a16:colId xmlns:a16="http://schemas.microsoft.com/office/drawing/2014/main" val="20001"/>
                    </a:ext>
                  </a:extLst>
                </a:gridCol>
                <a:gridCol w="495041">
                  <a:extLst>
                    <a:ext uri="{9D8B030D-6E8A-4147-A177-3AD203B41FA5}">
                      <a16:colId xmlns:a16="http://schemas.microsoft.com/office/drawing/2014/main" val="20002"/>
                    </a:ext>
                  </a:extLst>
                </a:gridCol>
                <a:gridCol w="468987">
                  <a:extLst>
                    <a:ext uri="{9D8B030D-6E8A-4147-A177-3AD203B41FA5}">
                      <a16:colId xmlns:a16="http://schemas.microsoft.com/office/drawing/2014/main" val="20003"/>
                    </a:ext>
                  </a:extLst>
                </a:gridCol>
                <a:gridCol w="508070">
                  <a:extLst>
                    <a:ext uri="{9D8B030D-6E8A-4147-A177-3AD203B41FA5}">
                      <a16:colId xmlns:a16="http://schemas.microsoft.com/office/drawing/2014/main" val="20004"/>
                    </a:ext>
                  </a:extLst>
                </a:gridCol>
                <a:gridCol w="668740">
                  <a:extLst>
                    <a:ext uri="{9D8B030D-6E8A-4147-A177-3AD203B41FA5}">
                      <a16:colId xmlns:a16="http://schemas.microsoft.com/office/drawing/2014/main" val="20005"/>
                    </a:ext>
                  </a:extLst>
                </a:gridCol>
                <a:gridCol w="666570">
                  <a:extLst>
                    <a:ext uri="{9D8B030D-6E8A-4147-A177-3AD203B41FA5}">
                      <a16:colId xmlns:a16="http://schemas.microsoft.com/office/drawing/2014/main" val="20006"/>
                    </a:ext>
                  </a:extLst>
                </a:gridCol>
              </a:tblGrid>
              <a:tr h="231548">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Times New Roman" pitchFamily="18" charset="0"/>
                          <a:cs typeface="Times New Roman" pitchFamily="18" charset="0"/>
                        </a:rPr>
                        <a:t>Şehirlerarası karayolları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9</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12</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1548">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Ağaçlar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Times New Roman" pitchFamily="18" charset="0"/>
                          <a:cs typeface="Times New Roman" pitchFamily="18" charset="0"/>
                        </a:rPr>
                        <a:t>1,5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3</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3</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6696">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Times New Roman" pitchFamily="18" charset="0"/>
                          <a:cs typeface="Times New Roman" pitchFamily="18" charset="0"/>
                        </a:rPr>
                        <a:t>Üzerine herkes tarafından çıkılabilen düz damlı yapılar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3,5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3,5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4</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8,7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6696">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Üzerine herkes tarafından çıkılmayan eğik damlı yapılar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3</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3</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3,5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8,7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1548">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Elektrik hatları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4,5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27">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cs typeface="Times New Roman" pitchFamily="18" charset="0"/>
                        </a:rPr>
                        <a:t>Petrol ve doğal gaz boru  hatları</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600" b="0" i="0" u="none" strike="noStrike" cap="none" normalizeH="0" baseline="0" smtClean="0">
                          <a:ln>
                            <a:noFill/>
                          </a:ln>
                          <a:solidFill>
                            <a:srgbClr val="FF0000"/>
                          </a:solidFill>
                          <a:effectLst/>
                          <a:latin typeface="Times New Roman" pitchFamily="18" charset="0"/>
                          <a:cs typeface="Times New Roman" pitchFamily="18" charset="0"/>
                        </a:rPr>
                        <a:t>9</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600" b="0" i="0" u="none" strike="noStrike" cap="none" normalizeH="0" baseline="0" smtClean="0">
                          <a:ln>
                            <a:noFill/>
                          </a:ln>
                          <a:solidFill>
                            <a:srgbClr val="FF0000"/>
                          </a:solidFill>
                          <a:effectLst/>
                          <a:latin typeface="Times New Roman" pitchFamily="18" charset="0"/>
                          <a:cs typeface="Times New Roman" pitchFamily="18" charset="0"/>
                        </a:rPr>
                        <a:t>9</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600" b="0" i="0" u="none" strike="noStrike" cap="none" normalizeH="0" baseline="0" smtClean="0">
                          <a:ln>
                            <a:noFill/>
                          </a:ln>
                          <a:solidFill>
                            <a:srgbClr val="FF0000"/>
                          </a:solidFill>
                          <a:effectLst/>
                          <a:latin typeface="Times New Roman" pitchFamily="18" charset="0"/>
                          <a:cs typeface="Times New Roman" pitchFamily="18" charset="0"/>
                        </a:rPr>
                        <a:t>9</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600" b="0" i="0" u="none" strike="noStrike" cap="none" normalizeH="0" baseline="0" smtClean="0">
                          <a:ln>
                            <a:noFill/>
                          </a:ln>
                          <a:solidFill>
                            <a:srgbClr val="FF0000"/>
                          </a:solidFill>
                          <a:effectLst/>
                          <a:latin typeface="Times New Roman" pitchFamily="18" charset="0"/>
                          <a:cs typeface="Times New Roman" pitchFamily="18" charset="0"/>
                        </a:rPr>
                        <a:t>9</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600" b="0" i="0" u="none" strike="noStrike" cap="none" normalizeH="0" baseline="0" smtClean="0">
                          <a:ln>
                            <a:noFill/>
                          </a:ln>
                          <a:solidFill>
                            <a:srgbClr val="FF0000"/>
                          </a:solidFill>
                          <a:effectLst/>
                          <a:latin typeface="Times New Roman" pitchFamily="18" charset="0"/>
                          <a:cs typeface="Times New Roman" pitchFamily="18" charset="0"/>
                        </a:rPr>
                        <a:t>9</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600" b="0" i="0" u="none" strike="noStrike" cap="none" normalizeH="0" baseline="0" dirty="0" smtClean="0">
                          <a:ln>
                            <a:noFill/>
                          </a:ln>
                          <a:solidFill>
                            <a:srgbClr val="FF0000"/>
                          </a:solidFill>
                          <a:effectLst/>
                          <a:latin typeface="Times New Roman" pitchFamily="18" charset="0"/>
                          <a:cs typeface="Times New Roman" pitchFamily="18" charset="0"/>
                        </a:rPr>
                        <a:t>9</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53393">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chemeClr val="tx1"/>
                          </a:solidFill>
                          <a:effectLst/>
                          <a:latin typeface="Times New Roman" pitchFamily="18" charset="0"/>
                          <a:cs typeface="Times New Roman" pitchFamily="18" charset="0"/>
                        </a:rPr>
                        <a:t>Üzerinde trafik olan sular ve  kanallar (bu uzaklıklar suların en kabarık düzeyinden          geçebilmeli taşıtların en yüksek noktasından                  ölçülmelidir.)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4,5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4,5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6</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9</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9535">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İletişim (haberleşme) hatları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1</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2,5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3,5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chemeClr val="tx1"/>
                          </a:solidFill>
                          <a:effectLst/>
                          <a:latin typeface="Times New Roman" pitchFamily="18" charset="0"/>
                          <a:cs typeface="Times New Roman" pitchFamily="18" charset="0"/>
                        </a:rPr>
                        <a:t>4,5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1548">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Elektriksiz demiryolları (ray  demirinden ölçülmelidir)</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7</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8</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rgbClr val="FF0000"/>
                          </a:solidFill>
                          <a:effectLst/>
                          <a:latin typeface="Times New Roman" pitchFamily="18" charset="0"/>
                          <a:cs typeface="Times New Roman" pitchFamily="18" charset="0"/>
                        </a:rPr>
                        <a:t>10,5</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1548">
                <a:tc>
                  <a:txBody>
                    <a:bodyPr/>
                    <a:lstStyle/>
                    <a:p>
                      <a:pPr marL="0" marR="0" lvl="0" indent="0" algn="just"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rgbClr val="FF0000"/>
                          </a:solidFill>
                          <a:effectLst/>
                          <a:latin typeface="Times New Roman" pitchFamily="18" charset="0"/>
                          <a:cs typeface="Times New Roman" pitchFamily="18" charset="0"/>
                        </a:rPr>
                        <a:t>Otoyollar         </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14</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14</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14</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smtClean="0">
                          <a:ln>
                            <a:noFill/>
                          </a:ln>
                          <a:solidFill>
                            <a:srgbClr val="FF0000"/>
                          </a:solidFill>
                          <a:effectLst/>
                          <a:latin typeface="Times New Roman" pitchFamily="18" charset="0"/>
                          <a:cs typeface="Times New Roman" pitchFamily="18" charset="0"/>
                        </a:rPr>
                        <a:t>14</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rgbClr val="FF0000"/>
                          </a:solidFill>
                          <a:effectLst/>
                          <a:latin typeface="Times New Roman" pitchFamily="18" charset="0"/>
                          <a:cs typeface="Times New Roman" pitchFamily="18" charset="0"/>
                        </a:rPr>
                        <a:t>14</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ts val="600"/>
                        </a:spcAft>
                        <a:buClrTx/>
                        <a:buSzTx/>
                        <a:buFontTx/>
                        <a:buNone/>
                        <a:tabLst/>
                      </a:pPr>
                      <a:r>
                        <a:rPr kumimoji="0" lang="tr-TR" sz="1400" b="0" i="0" u="none" strike="noStrike" cap="none" normalizeH="0" baseline="0" dirty="0" smtClean="0">
                          <a:ln>
                            <a:noFill/>
                          </a:ln>
                          <a:solidFill>
                            <a:srgbClr val="FF0000"/>
                          </a:solidFill>
                          <a:effectLst/>
                          <a:latin typeface="Times New Roman" pitchFamily="18" charset="0"/>
                          <a:cs typeface="Times New Roman" pitchFamily="18" charset="0"/>
                        </a:rPr>
                        <a:t>14</a:t>
                      </a:r>
                    </a:p>
                  </a:txBody>
                  <a:tcPr marL="44450" marR="4445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4" name="Slayt Numarası Yer Tutucusu 3"/>
          <p:cNvSpPr>
            <a:spLocks noGrp="1"/>
          </p:cNvSpPr>
          <p:nvPr>
            <p:ph type="sldNum" sz="quarter" idx="12"/>
          </p:nvPr>
        </p:nvSpPr>
        <p:spPr/>
        <p:txBody>
          <a:bodyPr/>
          <a:lstStyle/>
          <a:p>
            <a:fld id="{A427530A-A503-4F46-BAEC-AA74D2EFDD5B}" type="slidenum">
              <a:rPr lang="tr-TR" smtClean="0"/>
              <a:t>11</a:t>
            </a:fld>
            <a:endParaRPr lang="tr-TR"/>
          </a:p>
        </p:txBody>
      </p:sp>
    </p:spTree>
    <p:extLst>
      <p:ext uri="{BB962C8B-B14F-4D97-AF65-F5344CB8AC3E}">
        <p14:creationId xmlns:p14="http://schemas.microsoft.com/office/powerpoint/2010/main" val="1686989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o"/>
          <p:cNvGraphicFramePr>
            <a:graphicFrameLocks noGrp="1"/>
          </p:cNvGraphicFramePr>
          <p:nvPr>
            <p:extLst>
              <p:ext uri="{D42A27DB-BD31-4B8C-83A1-F6EECF244321}">
                <p14:modId xmlns:p14="http://schemas.microsoft.com/office/powerpoint/2010/main" val="1686144257"/>
              </p:ext>
            </p:extLst>
          </p:nvPr>
        </p:nvGraphicFramePr>
        <p:xfrm>
          <a:off x="1450428" y="1947042"/>
          <a:ext cx="6705599" cy="3505200"/>
        </p:xfrm>
        <a:graphic>
          <a:graphicData uri="http://schemas.openxmlformats.org/drawingml/2006/table">
            <a:tbl>
              <a:tblPr/>
              <a:tblGrid>
                <a:gridCol w="1864990">
                  <a:extLst>
                    <a:ext uri="{9D8B030D-6E8A-4147-A177-3AD203B41FA5}">
                      <a16:colId xmlns:a16="http://schemas.microsoft.com/office/drawing/2014/main" val="20000"/>
                    </a:ext>
                  </a:extLst>
                </a:gridCol>
                <a:gridCol w="1765854">
                  <a:extLst>
                    <a:ext uri="{9D8B030D-6E8A-4147-A177-3AD203B41FA5}">
                      <a16:colId xmlns:a16="http://schemas.microsoft.com/office/drawing/2014/main" val="20001"/>
                    </a:ext>
                  </a:extLst>
                </a:gridCol>
                <a:gridCol w="3074755">
                  <a:extLst>
                    <a:ext uri="{9D8B030D-6E8A-4147-A177-3AD203B41FA5}">
                      <a16:colId xmlns:a16="http://schemas.microsoft.com/office/drawing/2014/main" val="20002"/>
                    </a:ext>
                  </a:extLst>
                </a:gridCol>
              </a:tblGrid>
              <a:tr h="584200">
                <a:tc>
                  <a:txBody>
                    <a:bodyPr/>
                    <a:lstStyle/>
                    <a:p>
                      <a:pPr algn="ctr">
                        <a:spcAft>
                          <a:spcPts val="600"/>
                        </a:spcAft>
                      </a:pPr>
                      <a:r>
                        <a:rPr lang="tr-TR" sz="2400" b="1">
                          <a:latin typeface="Times New Roman"/>
                          <a:ea typeface="Times New Roman"/>
                          <a:cs typeface="Times New Roman"/>
                        </a:rPr>
                        <a:t>Volt</a:t>
                      </a:r>
                      <a:endParaRPr lang="tr-TR" sz="24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b="1">
                          <a:latin typeface="Times New Roman"/>
                          <a:ea typeface="Times New Roman"/>
                          <a:cs typeface="Times New Roman"/>
                        </a:rPr>
                        <a:t>Volt</a:t>
                      </a:r>
                      <a:endParaRPr lang="tr-TR" sz="24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b="1">
                          <a:latin typeface="Times New Roman"/>
                          <a:ea typeface="Times New Roman"/>
                          <a:cs typeface="Times New Roman"/>
                        </a:rPr>
                        <a:t>Santimetre (cm.)</a:t>
                      </a:r>
                      <a:endParaRPr lang="tr-TR" sz="2400">
                        <a:latin typeface="Times New Roman"/>
                        <a:ea typeface="Times New Roman"/>
                        <a:cs typeface="Times New Roman"/>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4200">
                <a:tc>
                  <a:txBody>
                    <a:bodyPr/>
                    <a:lstStyle/>
                    <a:p>
                      <a:pPr algn="ctr">
                        <a:spcAft>
                          <a:spcPts val="600"/>
                        </a:spcAft>
                      </a:pPr>
                      <a:r>
                        <a:rPr lang="tr-TR" sz="2400">
                          <a:latin typeface="Times New Roman"/>
                          <a:ea typeface="Times New Roman"/>
                          <a:cs typeface="Times New Roman"/>
                        </a:rPr>
                        <a:t>650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a:latin typeface="Times New Roman"/>
                          <a:ea typeface="Times New Roman"/>
                          <a:cs typeface="Times New Roman"/>
                        </a:rPr>
                        <a:t>1.500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a:latin typeface="Times New Roman"/>
                          <a:ea typeface="Times New Roman"/>
                          <a:cs typeface="Times New Roman"/>
                        </a:rPr>
                        <a:t>30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84200">
                <a:tc>
                  <a:txBody>
                    <a:bodyPr/>
                    <a:lstStyle/>
                    <a:p>
                      <a:pPr algn="ctr">
                        <a:spcAft>
                          <a:spcPts val="600"/>
                        </a:spcAft>
                      </a:pPr>
                      <a:r>
                        <a:rPr lang="tr-TR" sz="2400">
                          <a:latin typeface="Times New Roman"/>
                          <a:ea typeface="Times New Roman"/>
                          <a:cs typeface="Times New Roman"/>
                        </a:rPr>
                        <a:t>1.500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a:latin typeface="Times New Roman"/>
                          <a:ea typeface="Times New Roman"/>
                          <a:cs typeface="Times New Roman"/>
                        </a:rPr>
                        <a:t>50.000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a:latin typeface="Times New Roman"/>
                          <a:ea typeface="Times New Roman"/>
                          <a:cs typeface="Times New Roman"/>
                        </a:rPr>
                        <a:t>50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84200">
                <a:tc>
                  <a:txBody>
                    <a:bodyPr/>
                    <a:lstStyle/>
                    <a:p>
                      <a:pPr algn="ctr">
                        <a:spcAft>
                          <a:spcPts val="600"/>
                        </a:spcAft>
                      </a:pPr>
                      <a:r>
                        <a:rPr lang="tr-TR" sz="2400">
                          <a:latin typeface="Times New Roman"/>
                          <a:ea typeface="Times New Roman"/>
                          <a:cs typeface="Times New Roman"/>
                        </a:rPr>
                        <a:t>50.000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a:latin typeface="Times New Roman"/>
                          <a:ea typeface="Times New Roman"/>
                          <a:cs typeface="Times New Roman"/>
                        </a:rPr>
                        <a:t>150.000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a:latin typeface="Times New Roman"/>
                          <a:ea typeface="Times New Roman"/>
                          <a:cs typeface="Times New Roman"/>
                        </a:rPr>
                        <a:t>120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84200">
                <a:tc>
                  <a:txBody>
                    <a:bodyPr/>
                    <a:lstStyle/>
                    <a:p>
                      <a:pPr algn="ctr">
                        <a:spcAft>
                          <a:spcPts val="600"/>
                        </a:spcAft>
                      </a:pPr>
                      <a:r>
                        <a:rPr lang="tr-TR" sz="2400">
                          <a:latin typeface="Times New Roman"/>
                          <a:ea typeface="Times New Roman"/>
                          <a:cs typeface="Times New Roman"/>
                        </a:rPr>
                        <a:t>150.000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a:latin typeface="Times New Roman"/>
                          <a:ea typeface="Times New Roman"/>
                          <a:cs typeface="Times New Roman"/>
                        </a:rPr>
                        <a:t>250.000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a:latin typeface="Times New Roman"/>
                          <a:ea typeface="Times New Roman"/>
                          <a:cs typeface="Times New Roman"/>
                        </a:rPr>
                        <a:t>200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84200">
                <a:tc>
                  <a:txBody>
                    <a:bodyPr/>
                    <a:lstStyle/>
                    <a:p>
                      <a:pPr algn="ctr">
                        <a:spcAft>
                          <a:spcPts val="600"/>
                        </a:spcAft>
                      </a:pPr>
                      <a:r>
                        <a:rPr lang="tr-TR" sz="2400">
                          <a:latin typeface="Times New Roman"/>
                          <a:ea typeface="Times New Roman"/>
                          <a:cs typeface="Times New Roman"/>
                        </a:rPr>
                        <a:t>250.000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a:latin typeface="Times New Roman"/>
                          <a:ea typeface="Times New Roman"/>
                          <a:cs typeface="Times New Roman"/>
                        </a:rPr>
                        <a:t>420.000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tr-TR" sz="2400" dirty="0">
                          <a:latin typeface="Times New Roman"/>
                          <a:ea typeface="Times New Roman"/>
                          <a:cs typeface="Times New Roman"/>
                        </a:rPr>
                        <a:t>350</a:t>
                      </a: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1536" name="Rectangle 1"/>
          <p:cNvSpPr>
            <a:spLocks noChangeArrowheads="1"/>
          </p:cNvSpPr>
          <p:nvPr/>
        </p:nvSpPr>
        <p:spPr bwMode="auto">
          <a:xfrm>
            <a:off x="1298027" y="845331"/>
            <a:ext cx="70104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tr-TR" altLang="tr-TR" sz="2400" dirty="0">
                <a:solidFill>
                  <a:srgbClr val="0000FF"/>
                </a:solidFill>
                <a:cs typeface="Times New Roman" pitchFamily="18" charset="0"/>
              </a:rPr>
              <a:t>Gerilim altındaki iletkenlere mutlak yaklaşma mesafesi;</a:t>
            </a:r>
            <a:endParaRPr lang="tr-TR" altLang="tr-TR" sz="2400" dirty="0"/>
          </a:p>
          <a:p>
            <a:pPr algn="ctr"/>
            <a:endParaRPr lang="tr-TR" altLang="tr-TR" dirty="0"/>
          </a:p>
        </p:txBody>
      </p:sp>
      <p:sp>
        <p:nvSpPr>
          <p:cNvPr id="4" name="Slayt Numarası Yer Tutucusu 3"/>
          <p:cNvSpPr>
            <a:spLocks noGrp="1"/>
          </p:cNvSpPr>
          <p:nvPr>
            <p:ph type="sldNum" sz="quarter" idx="12"/>
          </p:nvPr>
        </p:nvSpPr>
        <p:spPr/>
        <p:txBody>
          <a:bodyPr/>
          <a:lstStyle/>
          <a:p>
            <a:fld id="{A427530A-A503-4F46-BAEC-AA74D2EFDD5B}" type="slidenum">
              <a:rPr lang="tr-TR" smtClean="0"/>
              <a:t>12</a:t>
            </a:fld>
            <a:endParaRPr lang="tr-TR"/>
          </a:p>
        </p:txBody>
      </p:sp>
    </p:spTree>
    <p:extLst>
      <p:ext uri="{BB962C8B-B14F-4D97-AF65-F5344CB8AC3E}">
        <p14:creationId xmlns:p14="http://schemas.microsoft.com/office/powerpoint/2010/main" val="43497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304800" y="533400"/>
            <a:ext cx="7162800" cy="511175"/>
          </a:xfrm>
        </p:spPr>
        <p:txBody>
          <a:bodyPr>
            <a:normAutofit fontScale="90000"/>
          </a:bodyPr>
          <a:lstStyle/>
          <a:p>
            <a:pPr eaLnBrk="1" fontAlgn="auto" hangingPunct="1">
              <a:spcAft>
                <a:spcPts val="0"/>
              </a:spcAft>
              <a:defRPr/>
            </a:pPr>
            <a:r>
              <a:rPr lang="tr-TR" sz="3600" b="1" smtClean="0">
                <a:solidFill>
                  <a:srgbClr val="993366"/>
                </a:solidFill>
              </a:rPr>
              <a:t>ELEKTRİĞİN TEHLİKELERİ</a:t>
            </a:r>
          </a:p>
        </p:txBody>
      </p:sp>
      <p:sp>
        <p:nvSpPr>
          <p:cNvPr id="22531" name="Rectangle 3"/>
          <p:cNvSpPr>
            <a:spLocks noGrp="1" noChangeArrowheads="1"/>
          </p:cNvSpPr>
          <p:nvPr>
            <p:ph type="body" sz="half" idx="1"/>
          </p:nvPr>
        </p:nvSpPr>
        <p:spPr>
          <a:xfrm>
            <a:off x="220717" y="2188368"/>
            <a:ext cx="6324600" cy="2938463"/>
          </a:xfrm>
        </p:spPr>
        <p:txBody>
          <a:bodyPr/>
          <a:lstStyle/>
          <a:p>
            <a:pPr eaLnBrk="1" hangingPunct="1">
              <a:buFont typeface="Wingdings" pitchFamily="2" charset="2"/>
              <a:buChar char="Ø"/>
            </a:pPr>
            <a:r>
              <a:rPr lang="tr-TR" altLang="tr-TR" b="1" dirty="0" smtClean="0">
                <a:solidFill>
                  <a:srgbClr val="0033CC"/>
                </a:solidFill>
              </a:rPr>
              <a:t>Elektrik görülemediğinden ve etkisi kısa sürede ortaya çıktığından </a:t>
            </a:r>
            <a:r>
              <a:rPr lang="tr-TR" altLang="tr-TR" sz="3200" b="1" dirty="0" smtClean="0">
                <a:solidFill>
                  <a:srgbClr val="0033CC"/>
                </a:solidFill>
              </a:rPr>
              <a:t>gizli bir potansiyel tehlike olarak işyerlerinde ağır iş kazalarına neden olmaktadır.</a:t>
            </a:r>
            <a:endParaRPr lang="tr-TR" altLang="tr-TR" b="1" dirty="0" smtClean="0">
              <a:solidFill>
                <a:srgbClr val="0033CC"/>
              </a:solidFill>
            </a:endParaRPr>
          </a:p>
          <a:p>
            <a:pPr eaLnBrk="1" hangingPunct="1"/>
            <a:endParaRPr lang="tr-TR" altLang="tr-TR" b="1" dirty="0" smtClean="0">
              <a:solidFill>
                <a:srgbClr val="0033CC"/>
              </a:solidFill>
            </a:endParaRPr>
          </a:p>
        </p:txBody>
      </p:sp>
      <p:pic>
        <p:nvPicPr>
          <p:cNvPr id="22532" name="Picture 4" descr="25"/>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867525" y="617934"/>
            <a:ext cx="1871663" cy="1997075"/>
          </a:xfrm>
          <a:noFill/>
        </p:spPr>
      </p:pic>
      <p:pic>
        <p:nvPicPr>
          <p:cNvPr id="22533" name="Picture 5" descr="28"/>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964621" y="3657599"/>
            <a:ext cx="1981200" cy="2212975"/>
          </a:xfrm>
          <a:noFill/>
        </p:spPr>
      </p:pic>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13</a:t>
            </a:fld>
            <a:endParaRPr lang="tr-TR"/>
          </a:p>
        </p:txBody>
      </p:sp>
    </p:spTree>
    <p:extLst>
      <p:ext uri="{BB962C8B-B14F-4D97-AF65-F5344CB8AC3E}">
        <p14:creationId xmlns:p14="http://schemas.microsoft.com/office/powerpoint/2010/main" val="4161563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457200" y="274638"/>
            <a:ext cx="5867400" cy="1143000"/>
          </a:xfrm>
        </p:spPr>
        <p:txBody>
          <a:bodyPr>
            <a:normAutofit/>
          </a:bodyPr>
          <a:lstStyle/>
          <a:p>
            <a:pPr eaLnBrk="1" fontAlgn="auto" hangingPunct="1">
              <a:spcAft>
                <a:spcPts val="0"/>
              </a:spcAft>
              <a:defRPr/>
            </a:pPr>
            <a:r>
              <a:rPr lang="tr-TR" sz="3600" b="1" smtClean="0">
                <a:solidFill>
                  <a:srgbClr val="0033CC"/>
                </a:solidFill>
              </a:rPr>
              <a:t>ELEKTRİĞİN TEHLİKELERİ</a:t>
            </a:r>
          </a:p>
        </p:txBody>
      </p:sp>
      <p:sp>
        <p:nvSpPr>
          <p:cNvPr id="23555" name="Rectangle 3"/>
          <p:cNvSpPr>
            <a:spLocks noGrp="1" noChangeArrowheads="1"/>
          </p:cNvSpPr>
          <p:nvPr>
            <p:ph type="body" sz="half" idx="1"/>
          </p:nvPr>
        </p:nvSpPr>
        <p:spPr>
          <a:xfrm>
            <a:off x="806669" y="1886607"/>
            <a:ext cx="4229100" cy="4876800"/>
          </a:xfrm>
        </p:spPr>
        <p:txBody>
          <a:bodyPr/>
          <a:lstStyle/>
          <a:p>
            <a:pPr eaLnBrk="1" hangingPunct="1">
              <a:buFont typeface="Wingdings" pitchFamily="2" charset="2"/>
              <a:buChar char="v"/>
            </a:pPr>
            <a:r>
              <a:rPr lang="tr-TR" altLang="tr-TR" b="1" dirty="0" smtClean="0"/>
              <a:t>Elektrik akımı geçen canlı vücutlar üzerinde yanık yaraları ve adale krampları oluşturduğundan, kazaya uğrayan kişi elektriğe tutulduğu yeri bırakamaz.</a:t>
            </a:r>
          </a:p>
          <a:p>
            <a:pPr eaLnBrk="1" hangingPunct="1">
              <a:buFont typeface="Wingdings" pitchFamily="2" charset="2"/>
              <a:buChar char="v"/>
            </a:pPr>
            <a:endParaRPr lang="tr-TR" altLang="tr-TR" b="1" dirty="0" smtClean="0"/>
          </a:p>
        </p:txBody>
      </p:sp>
      <p:pic>
        <p:nvPicPr>
          <p:cNvPr id="23556" name="Picture 4" descr="26"/>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400800" y="228600"/>
            <a:ext cx="2286000" cy="1828800"/>
          </a:xfrm>
          <a:noFill/>
        </p:spPr>
      </p:pic>
      <p:pic>
        <p:nvPicPr>
          <p:cNvPr id="23557" name="Picture 6" descr="electric"/>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334000" y="2514600"/>
            <a:ext cx="3200400" cy="2438400"/>
          </a:xfrm>
        </p:spPr>
      </p:pic>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14</a:t>
            </a:fld>
            <a:endParaRPr lang="tr-TR"/>
          </a:p>
        </p:txBody>
      </p:sp>
      <p:sp>
        <p:nvSpPr>
          <p:cNvPr id="198661" name="Text Box 5"/>
          <p:cNvSpPr txBox="1">
            <a:spLocks noChangeArrowheads="1"/>
          </p:cNvSpPr>
          <p:nvPr/>
        </p:nvSpPr>
        <p:spPr bwMode="auto">
          <a:xfrm>
            <a:off x="1290145" y="5133975"/>
            <a:ext cx="6696075" cy="1200150"/>
          </a:xfrm>
          <a:prstGeom prst="rect">
            <a:avLst/>
          </a:prstGeom>
          <a:solidFill>
            <a:srgbClr val="FFFF00"/>
          </a:solidFill>
          <a:ln w="9525">
            <a:noFill/>
            <a:miter lim="800000"/>
            <a:headEnd/>
            <a:tailEnd/>
          </a:ln>
          <a:effectLst/>
        </p:spPr>
        <p:txBody>
          <a:bodyPr>
            <a:spAutoFit/>
          </a:bodyPr>
          <a:lstStyle/>
          <a:p>
            <a:pPr>
              <a:buFont typeface="Wingdings" pitchFamily="2" charset="2"/>
              <a:buChar char="v"/>
              <a:defRPr/>
            </a:pPr>
            <a:r>
              <a:rPr lang="tr-TR" sz="2400" dirty="0">
                <a:solidFill>
                  <a:schemeClr val="tx1">
                    <a:lumMod val="95000"/>
                    <a:lumOff val="5000"/>
                  </a:schemeClr>
                </a:solidFill>
              </a:rPr>
              <a:t>Elektrik kazalarının etkisi, gerilim taşıyan </a:t>
            </a:r>
          </a:p>
          <a:p>
            <a:pPr>
              <a:defRPr/>
            </a:pPr>
            <a:r>
              <a:rPr lang="tr-TR" sz="2400" dirty="0">
                <a:solidFill>
                  <a:schemeClr val="tx1">
                    <a:lumMod val="95000"/>
                    <a:lumOff val="5000"/>
                  </a:schemeClr>
                </a:solidFill>
              </a:rPr>
              <a:t>parçalara dokunma anında vücuttan geçen </a:t>
            </a:r>
          </a:p>
          <a:p>
            <a:pPr>
              <a:defRPr/>
            </a:pPr>
            <a:r>
              <a:rPr lang="tr-TR" sz="2400" dirty="0">
                <a:solidFill>
                  <a:schemeClr val="tx1">
                    <a:lumMod val="95000"/>
                    <a:lumOff val="5000"/>
                  </a:schemeClr>
                </a:solidFill>
              </a:rPr>
              <a:t>akımın şiddetine bağlıdır.</a:t>
            </a:r>
          </a:p>
        </p:txBody>
      </p:sp>
    </p:spTree>
    <p:extLst>
      <p:ext uri="{BB962C8B-B14F-4D97-AF65-F5344CB8AC3E}">
        <p14:creationId xmlns:p14="http://schemas.microsoft.com/office/powerpoint/2010/main" val="3291150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sz="half" idx="1"/>
          </p:nvPr>
        </p:nvSpPr>
        <p:spPr>
          <a:xfrm>
            <a:off x="583324" y="1238250"/>
            <a:ext cx="7546264" cy="4495800"/>
          </a:xfrm>
        </p:spPr>
        <p:txBody>
          <a:bodyPr>
            <a:normAutofit lnSpcReduction="10000"/>
          </a:bodyPr>
          <a:lstStyle/>
          <a:p>
            <a:pPr eaLnBrk="1" hangingPunct="1">
              <a:lnSpc>
                <a:spcPct val="90000"/>
              </a:lnSpc>
            </a:pPr>
            <a:r>
              <a:rPr lang="tr-TR" altLang="tr-TR" sz="2000" b="1" dirty="0" smtClean="0"/>
              <a:t>İnsan vücudundan geçen 50 Hz’ </a:t>
            </a:r>
            <a:r>
              <a:rPr lang="tr-TR" altLang="tr-TR" sz="2000" b="1" dirty="0" err="1" smtClean="0"/>
              <a:t>lik</a:t>
            </a:r>
            <a:endParaRPr lang="tr-TR" altLang="tr-TR" sz="2000" b="1" dirty="0" smtClean="0"/>
          </a:p>
          <a:p>
            <a:pPr eaLnBrk="1" hangingPunct="1">
              <a:lnSpc>
                <a:spcPct val="90000"/>
              </a:lnSpc>
              <a:buFont typeface="Wingdings" pitchFamily="2" charset="2"/>
              <a:buNone/>
            </a:pPr>
            <a:r>
              <a:rPr lang="tr-TR" altLang="tr-TR" sz="2000" b="1" dirty="0" smtClean="0"/>
              <a:t> alternatif akımın farklı şiddetlerinin fizyolojik etkileri:</a:t>
            </a:r>
          </a:p>
          <a:p>
            <a:pPr eaLnBrk="1" hangingPunct="1">
              <a:lnSpc>
                <a:spcPct val="90000"/>
              </a:lnSpc>
            </a:pPr>
            <a:endParaRPr lang="tr-TR" altLang="tr-TR" sz="2800" b="1" dirty="0" smtClean="0"/>
          </a:p>
          <a:p>
            <a:pPr eaLnBrk="1" hangingPunct="1">
              <a:lnSpc>
                <a:spcPct val="90000"/>
              </a:lnSpc>
              <a:buFontTx/>
              <a:buNone/>
            </a:pPr>
            <a:r>
              <a:rPr lang="tr-TR" altLang="tr-TR" b="1" u="sng" dirty="0" smtClean="0">
                <a:solidFill>
                  <a:srgbClr val="CC0066"/>
                </a:solidFill>
              </a:rPr>
              <a:t>Akım şiddeti</a:t>
            </a:r>
            <a:r>
              <a:rPr lang="tr-TR" altLang="tr-TR" sz="2800" b="1" dirty="0" smtClean="0"/>
              <a:t>    </a:t>
            </a:r>
            <a:r>
              <a:rPr lang="tr-TR" altLang="tr-TR" b="1" u="sng" dirty="0" smtClean="0">
                <a:solidFill>
                  <a:srgbClr val="CC0066"/>
                </a:solidFill>
              </a:rPr>
              <a:t>Fizyolojik belirtisi</a:t>
            </a:r>
          </a:p>
          <a:p>
            <a:pPr eaLnBrk="1" hangingPunct="1">
              <a:lnSpc>
                <a:spcPct val="90000"/>
              </a:lnSpc>
              <a:buFontTx/>
              <a:buNone/>
            </a:pPr>
            <a:r>
              <a:rPr lang="tr-TR" altLang="tr-TR" sz="2000" b="1" dirty="0" smtClean="0"/>
              <a:t>0.01 </a:t>
            </a:r>
            <a:r>
              <a:rPr lang="tr-TR" altLang="tr-TR" sz="2000" b="1" dirty="0" err="1" smtClean="0"/>
              <a:t>mA</a:t>
            </a:r>
            <a:r>
              <a:rPr lang="tr-TR" altLang="tr-TR" sz="2000" b="1" dirty="0" smtClean="0"/>
              <a:t>            Akımın hissedilme </a:t>
            </a:r>
            <a:r>
              <a:rPr lang="tr-TR" altLang="tr-TR" sz="2000" b="1" dirty="0" err="1" smtClean="0"/>
              <a:t>sınırı,elde</a:t>
            </a:r>
            <a:r>
              <a:rPr lang="tr-TR" altLang="tr-TR" sz="2000" b="1" dirty="0" smtClean="0"/>
              <a:t> gıdıklanma</a:t>
            </a:r>
          </a:p>
          <a:p>
            <a:pPr eaLnBrk="1" hangingPunct="1">
              <a:lnSpc>
                <a:spcPct val="90000"/>
              </a:lnSpc>
              <a:buFontTx/>
              <a:buNone/>
            </a:pPr>
            <a:r>
              <a:rPr lang="tr-TR" altLang="tr-TR" sz="2000" b="1" dirty="0" smtClean="0"/>
              <a:t>1-5 </a:t>
            </a:r>
            <a:r>
              <a:rPr lang="tr-TR" altLang="tr-TR" sz="2000" b="1" dirty="0" err="1" smtClean="0"/>
              <a:t>mA</a:t>
            </a:r>
            <a:r>
              <a:rPr lang="tr-TR" altLang="tr-TR" sz="2000" b="1" dirty="0" smtClean="0"/>
              <a:t>              Elde uyuşma, el ve kol hareketinin zorlaşması</a:t>
            </a:r>
          </a:p>
          <a:p>
            <a:pPr eaLnBrk="1" hangingPunct="1">
              <a:lnSpc>
                <a:spcPct val="90000"/>
              </a:lnSpc>
              <a:buFontTx/>
              <a:buNone/>
            </a:pPr>
            <a:r>
              <a:rPr lang="tr-TR" altLang="tr-TR" sz="2000" b="1" dirty="0" smtClean="0"/>
              <a:t>5-15 </a:t>
            </a:r>
            <a:r>
              <a:rPr lang="tr-TR" altLang="tr-TR" sz="2000" b="1" dirty="0" err="1" smtClean="0"/>
              <a:t>mA</a:t>
            </a:r>
            <a:r>
              <a:rPr lang="tr-TR" altLang="tr-TR" sz="2000" b="1" dirty="0" smtClean="0"/>
              <a:t>            Elde, kolda kramp başlaması, tansiyon yükselmesi</a:t>
            </a:r>
          </a:p>
          <a:p>
            <a:pPr eaLnBrk="1" hangingPunct="1">
              <a:lnSpc>
                <a:spcPct val="90000"/>
              </a:lnSpc>
              <a:buFontTx/>
              <a:buNone/>
            </a:pPr>
            <a:r>
              <a:rPr lang="tr-TR" altLang="tr-TR" sz="2000" b="1" dirty="0" smtClean="0"/>
              <a:t>15-25 </a:t>
            </a:r>
            <a:r>
              <a:rPr lang="tr-TR" altLang="tr-TR" sz="2000" b="1" dirty="0" err="1" smtClean="0"/>
              <a:t>mA</a:t>
            </a:r>
            <a:r>
              <a:rPr lang="tr-TR" altLang="tr-TR" sz="2000" b="1" dirty="0" smtClean="0"/>
              <a:t>          Kasılmalar artar, ancak kalp etkilenmez</a:t>
            </a:r>
          </a:p>
          <a:p>
            <a:pPr eaLnBrk="1" hangingPunct="1">
              <a:lnSpc>
                <a:spcPct val="90000"/>
              </a:lnSpc>
              <a:buFontTx/>
              <a:buNone/>
            </a:pPr>
            <a:r>
              <a:rPr lang="tr-TR" altLang="tr-TR" sz="2000" b="1" dirty="0" smtClean="0"/>
              <a:t>25-80 </a:t>
            </a:r>
            <a:r>
              <a:rPr lang="tr-TR" altLang="tr-TR" sz="2000" b="1" dirty="0" err="1" smtClean="0"/>
              <a:t>mA</a:t>
            </a:r>
            <a:r>
              <a:rPr lang="tr-TR" altLang="tr-TR" sz="2000" b="1" dirty="0" smtClean="0"/>
              <a:t>          Tahammül edilebilir akım şiddetidir</a:t>
            </a:r>
          </a:p>
          <a:p>
            <a:pPr eaLnBrk="1" hangingPunct="1">
              <a:lnSpc>
                <a:spcPct val="90000"/>
              </a:lnSpc>
              <a:buFontTx/>
              <a:buNone/>
            </a:pPr>
            <a:r>
              <a:rPr lang="tr-TR" altLang="tr-TR" sz="2000" b="1" dirty="0" smtClean="0"/>
              <a:t>80-100 </a:t>
            </a:r>
            <a:r>
              <a:rPr lang="tr-TR" altLang="tr-TR" sz="2000" b="1" dirty="0" err="1" smtClean="0"/>
              <a:t>mA</a:t>
            </a:r>
            <a:r>
              <a:rPr lang="tr-TR" altLang="tr-TR" sz="2000" dirty="0" smtClean="0"/>
              <a:t>        </a:t>
            </a:r>
            <a:r>
              <a:rPr lang="tr-TR" altLang="tr-TR" sz="2000" b="1" dirty="0" smtClean="0"/>
              <a:t>Kalpte </a:t>
            </a:r>
            <a:r>
              <a:rPr lang="tr-TR" altLang="tr-TR" sz="2000" b="1" dirty="0" err="1" smtClean="0"/>
              <a:t>fibrilasyon</a:t>
            </a:r>
            <a:r>
              <a:rPr lang="tr-TR" altLang="tr-TR" sz="2000" b="1" dirty="0" smtClean="0"/>
              <a:t> meydana gelir, şuur kaybolur </a:t>
            </a:r>
          </a:p>
        </p:txBody>
      </p:sp>
      <p:pic>
        <p:nvPicPr>
          <p:cNvPr id="24579" name="Picture 5" descr="CA65S9O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907924" y="1524000"/>
            <a:ext cx="1752600" cy="1693863"/>
          </a:xfrm>
        </p:spPr>
      </p:pic>
      <p:sp>
        <p:nvSpPr>
          <p:cNvPr id="3" name="Slayt Numarası Yer Tutucusu 2"/>
          <p:cNvSpPr>
            <a:spLocks noGrp="1"/>
          </p:cNvSpPr>
          <p:nvPr>
            <p:ph type="sldNum" sz="quarter" idx="12"/>
          </p:nvPr>
        </p:nvSpPr>
        <p:spPr/>
        <p:txBody>
          <a:bodyPr/>
          <a:lstStyle/>
          <a:p>
            <a:pPr>
              <a:defRPr/>
            </a:pPr>
            <a:fld id="{7D3AE9A5-943A-43C5-883C-49E1FA353178}" type="slidenum">
              <a:rPr lang="tr-TR" smtClean="0"/>
              <a:pPr>
                <a:defRPr/>
              </a:pPr>
              <a:t>15</a:t>
            </a:fld>
            <a:endParaRPr lang="tr-TR"/>
          </a:p>
        </p:txBody>
      </p:sp>
      <p:sp>
        <p:nvSpPr>
          <p:cNvPr id="24580" name="Rectangle 4"/>
          <p:cNvSpPr>
            <a:spLocks noChangeArrowheads="1"/>
          </p:cNvSpPr>
          <p:nvPr/>
        </p:nvSpPr>
        <p:spPr bwMode="auto">
          <a:xfrm>
            <a:off x="304800" y="304800"/>
            <a:ext cx="6400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tr-TR" altLang="tr-TR" sz="2400" i="1">
                <a:solidFill>
                  <a:srgbClr val="6600FF"/>
                </a:solidFill>
              </a:rPr>
              <a:t>Elektrik akımının insan vücudundaki etkileri !</a:t>
            </a:r>
          </a:p>
        </p:txBody>
      </p:sp>
    </p:spTree>
    <p:extLst>
      <p:ext uri="{BB962C8B-B14F-4D97-AF65-F5344CB8AC3E}">
        <p14:creationId xmlns:p14="http://schemas.microsoft.com/office/powerpoint/2010/main" val="2597287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514600" y="0"/>
            <a:ext cx="57912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3200" b="0">
                <a:solidFill>
                  <a:srgbClr val="CC0066"/>
                </a:solidFill>
                <a:cs typeface="Times New Roman" pitchFamily="18" charset="0"/>
              </a:rPr>
              <a:t>Vücut üzerinden topraklanan iletim yolu gerilim değerine göre farklılık gösterir. </a:t>
            </a:r>
          </a:p>
          <a:p>
            <a:pPr eaLnBrk="1" hangingPunct="1"/>
            <a:endParaRPr lang="tr-TR" altLang="tr-TR" sz="3200">
              <a:solidFill>
                <a:srgbClr val="6600FF"/>
              </a:solidFill>
              <a:cs typeface="Times New Roman" pitchFamily="18" charset="0"/>
            </a:endParaRPr>
          </a:p>
          <a:p>
            <a:pPr eaLnBrk="1" hangingPunct="1"/>
            <a:r>
              <a:rPr lang="tr-TR" altLang="tr-TR" sz="3200">
                <a:solidFill>
                  <a:srgbClr val="6600FF"/>
                </a:solidFill>
                <a:cs typeface="Times New Roman" pitchFamily="18" charset="0"/>
              </a:rPr>
              <a:t>Alçak gerilim</a:t>
            </a:r>
            <a:r>
              <a:rPr lang="tr-TR" altLang="tr-TR" sz="3200" b="0">
                <a:solidFill>
                  <a:srgbClr val="CC0066"/>
                </a:solidFill>
                <a:cs typeface="Times New Roman" pitchFamily="18" charset="0"/>
              </a:rPr>
              <a:t> değerlerinde bu yol dolaşım sistemi yani </a:t>
            </a:r>
            <a:r>
              <a:rPr lang="tr-TR" altLang="tr-TR" sz="3200">
                <a:solidFill>
                  <a:srgbClr val="6600FF"/>
                </a:solidFill>
                <a:cs typeface="Times New Roman" pitchFamily="18" charset="0"/>
              </a:rPr>
              <a:t>kalp üzerinden</a:t>
            </a:r>
            <a:r>
              <a:rPr lang="tr-TR" altLang="tr-TR" sz="3200" b="0">
                <a:solidFill>
                  <a:srgbClr val="CC0066"/>
                </a:solidFill>
                <a:cs typeface="Times New Roman" pitchFamily="18" charset="0"/>
              </a:rPr>
              <a:t> meydana gelir. </a:t>
            </a:r>
          </a:p>
          <a:p>
            <a:pPr eaLnBrk="1" hangingPunct="1"/>
            <a:endParaRPr lang="tr-TR" altLang="tr-TR" sz="3200" b="0">
              <a:solidFill>
                <a:srgbClr val="CC0066"/>
              </a:solidFill>
              <a:cs typeface="Times New Roman" pitchFamily="18" charset="0"/>
            </a:endParaRPr>
          </a:p>
          <a:p>
            <a:pPr eaLnBrk="1" hangingPunct="1"/>
            <a:r>
              <a:rPr lang="tr-TR" altLang="tr-TR" sz="3200" b="0">
                <a:solidFill>
                  <a:srgbClr val="CC0066"/>
                </a:solidFill>
                <a:cs typeface="Times New Roman" pitchFamily="18" charset="0"/>
              </a:rPr>
              <a:t>Bu nedenle alçak gerilimlerin öldürücü etkisi kalp fibrilasyonundan (şok) kaynaklanmaktadır.</a:t>
            </a:r>
            <a:r>
              <a:rPr lang="tr-TR" altLang="tr-TR" sz="3200" b="0">
                <a:solidFill>
                  <a:srgbClr val="CC0066"/>
                </a:solidFill>
              </a:rPr>
              <a:t> </a:t>
            </a:r>
          </a:p>
        </p:txBody>
      </p:sp>
      <p:pic>
        <p:nvPicPr>
          <p:cNvPr id="25603" name="Picture 3" descr="CAEN45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8640"/>
            <a:ext cx="1981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lastpicture20laatstefotfq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69" y="3609255"/>
            <a:ext cx="1820863" cy="1331913"/>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16</a:t>
            </a:fld>
            <a:endParaRPr lang="tr-TR"/>
          </a:p>
        </p:txBody>
      </p:sp>
    </p:spTree>
    <p:extLst>
      <p:ext uri="{BB962C8B-B14F-4D97-AF65-F5344CB8AC3E}">
        <p14:creationId xmlns:p14="http://schemas.microsoft.com/office/powerpoint/2010/main" val="11748793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124200" y="457200"/>
            <a:ext cx="55626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2800">
                <a:solidFill>
                  <a:srgbClr val="6600FF"/>
                </a:solidFill>
                <a:cs typeface="Times New Roman" pitchFamily="18" charset="0"/>
              </a:rPr>
              <a:t>Yüksek gerilimlerde</a:t>
            </a:r>
            <a:r>
              <a:rPr lang="tr-TR" altLang="tr-TR" sz="2800">
                <a:solidFill>
                  <a:srgbClr val="CC0066"/>
                </a:solidFill>
                <a:cs typeface="Times New Roman" pitchFamily="18" charset="0"/>
              </a:rPr>
              <a:t> vücuda uygulanan elektriksel alan şiddetinin daha fazla olması nedeniyle </a:t>
            </a:r>
            <a:r>
              <a:rPr lang="tr-TR" altLang="tr-TR" sz="2800">
                <a:solidFill>
                  <a:srgbClr val="6600FF"/>
                </a:solidFill>
                <a:cs typeface="Times New Roman" pitchFamily="18" charset="0"/>
              </a:rPr>
              <a:t>dolaşım sistemi dışındaki bir çok organ</a:t>
            </a:r>
            <a:r>
              <a:rPr lang="tr-TR" altLang="tr-TR" sz="2800">
                <a:solidFill>
                  <a:srgbClr val="CC0066"/>
                </a:solidFill>
                <a:cs typeface="Times New Roman" pitchFamily="18" charset="0"/>
              </a:rPr>
              <a:t> da iletken hale gelir. </a:t>
            </a:r>
          </a:p>
          <a:p>
            <a:pPr eaLnBrk="1" hangingPunct="1"/>
            <a:endParaRPr lang="tr-TR" altLang="tr-TR" sz="2800">
              <a:solidFill>
                <a:srgbClr val="CC0066"/>
              </a:solidFill>
              <a:cs typeface="Times New Roman" pitchFamily="18" charset="0"/>
            </a:endParaRPr>
          </a:p>
          <a:p>
            <a:pPr eaLnBrk="1" hangingPunct="1"/>
            <a:r>
              <a:rPr lang="tr-TR" altLang="tr-TR" sz="2800">
                <a:solidFill>
                  <a:srgbClr val="CC0066"/>
                </a:solidFill>
                <a:cs typeface="Times New Roman" pitchFamily="18" charset="0"/>
              </a:rPr>
              <a:t>Özellikle iletim yolunda bulunan  deri dokusunun direnç etkisi nedeniyle oluşan </a:t>
            </a:r>
            <a:r>
              <a:rPr lang="tr-TR" altLang="tr-TR" sz="2800">
                <a:solidFill>
                  <a:srgbClr val="6600FF"/>
                </a:solidFill>
                <a:cs typeface="Times New Roman" pitchFamily="18" charset="0"/>
              </a:rPr>
              <a:t>aşırı ısı doku yanmasına</a:t>
            </a:r>
            <a:r>
              <a:rPr lang="tr-TR" altLang="tr-TR" sz="2800">
                <a:solidFill>
                  <a:srgbClr val="CC0066"/>
                </a:solidFill>
                <a:cs typeface="Times New Roman" pitchFamily="18" charset="0"/>
              </a:rPr>
              <a:t> neden olur. </a:t>
            </a:r>
            <a:endParaRPr lang="tr-TR" altLang="tr-TR" sz="2800">
              <a:solidFill>
                <a:srgbClr val="CC0066"/>
              </a:solidFill>
            </a:endParaRPr>
          </a:p>
        </p:txBody>
      </p:sp>
      <p:pic>
        <p:nvPicPr>
          <p:cNvPr id="26627" name="Picture 4" descr="glove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2514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5" descr="ecbp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657600"/>
            <a:ext cx="25146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17</a:t>
            </a:fld>
            <a:endParaRPr lang="tr-TR"/>
          </a:p>
        </p:txBody>
      </p:sp>
    </p:spTree>
    <p:extLst>
      <p:ext uri="{BB962C8B-B14F-4D97-AF65-F5344CB8AC3E}">
        <p14:creationId xmlns:p14="http://schemas.microsoft.com/office/powerpoint/2010/main" val="3345499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sz="half" idx="1"/>
          </p:nvPr>
        </p:nvSpPr>
        <p:spPr>
          <a:xfrm>
            <a:off x="304800" y="0"/>
            <a:ext cx="4038600" cy="6858000"/>
          </a:xfrm>
        </p:spPr>
        <p:txBody>
          <a:bodyPr/>
          <a:lstStyle/>
          <a:p>
            <a:pPr eaLnBrk="1" hangingPunct="1">
              <a:buFontTx/>
              <a:buNone/>
            </a:pPr>
            <a:endParaRPr lang="tr-TR" altLang="tr-TR" smtClean="0"/>
          </a:p>
          <a:p>
            <a:pPr eaLnBrk="1" hangingPunct="1"/>
            <a:r>
              <a:rPr lang="tr-TR" altLang="tr-TR" sz="2800" b="1" i="1" smtClean="0">
                <a:solidFill>
                  <a:srgbClr val="FF0066"/>
                </a:solidFill>
              </a:rPr>
              <a:t>Elektrik çarpması geçirmiş kazazedelerde;</a:t>
            </a:r>
          </a:p>
          <a:p>
            <a:pPr eaLnBrk="1" hangingPunct="1">
              <a:buFontTx/>
              <a:buNone/>
            </a:pPr>
            <a:endParaRPr lang="tr-TR" altLang="tr-TR" sz="2800" b="1" i="1" smtClean="0">
              <a:solidFill>
                <a:srgbClr val="FF0066"/>
              </a:solidFill>
            </a:endParaRPr>
          </a:p>
          <a:p>
            <a:pPr lvl="1" eaLnBrk="1" hangingPunct="1">
              <a:buFont typeface="Wingdings" pitchFamily="2" charset="2"/>
              <a:buChar char="ü"/>
            </a:pPr>
            <a:r>
              <a:rPr lang="tr-TR" altLang="tr-TR" sz="2400" b="1" smtClean="0"/>
              <a:t>Bilinç kaybı</a:t>
            </a:r>
          </a:p>
          <a:p>
            <a:pPr lvl="1" eaLnBrk="1" hangingPunct="1">
              <a:buFont typeface="Wingdings" pitchFamily="2" charset="2"/>
              <a:buChar char="ü"/>
            </a:pPr>
            <a:r>
              <a:rPr lang="tr-TR" altLang="tr-TR" sz="2400" b="1" smtClean="0"/>
              <a:t>Solunum-kalp durması</a:t>
            </a:r>
          </a:p>
          <a:p>
            <a:pPr lvl="1" eaLnBrk="1" hangingPunct="1">
              <a:buFont typeface="Wingdings" pitchFamily="2" charset="2"/>
              <a:buChar char="ü"/>
            </a:pPr>
            <a:r>
              <a:rPr lang="tr-TR" altLang="tr-TR" sz="2400" b="1" smtClean="0"/>
              <a:t>Elektrik yanıkları</a:t>
            </a:r>
          </a:p>
          <a:p>
            <a:pPr lvl="1" eaLnBrk="1" hangingPunct="1">
              <a:buFont typeface="Wingdings" pitchFamily="2" charset="2"/>
              <a:buChar char="ü"/>
            </a:pPr>
            <a:r>
              <a:rPr lang="tr-TR" altLang="tr-TR" sz="2400" b="1" smtClean="0"/>
              <a:t>Çarpmanın etkisiyle yerinden fırlama-düşme sonucu kafa, omurilik, göğüs veya karın yaralanmaları</a:t>
            </a:r>
          </a:p>
          <a:p>
            <a:pPr eaLnBrk="1" hangingPunct="1"/>
            <a:endParaRPr lang="tr-TR" altLang="tr-TR" b="1" smtClean="0"/>
          </a:p>
        </p:txBody>
      </p:sp>
      <p:pic>
        <p:nvPicPr>
          <p:cNvPr id="27651" name="Picture 13" descr="emergency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rot="20878723">
            <a:off x="4503738" y="3209925"/>
            <a:ext cx="4038600" cy="2692400"/>
          </a:xfrm>
        </p:spPr>
      </p:pic>
      <p:sp>
        <p:nvSpPr>
          <p:cNvPr id="3" name="Slayt Numarası Yer Tutucusu 2"/>
          <p:cNvSpPr>
            <a:spLocks noGrp="1"/>
          </p:cNvSpPr>
          <p:nvPr>
            <p:ph type="sldNum" sz="quarter" idx="12"/>
          </p:nvPr>
        </p:nvSpPr>
        <p:spPr/>
        <p:txBody>
          <a:bodyPr/>
          <a:lstStyle/>
          <a:p>
            <a:pPr>
              <a:defRPr/>
            </a:pPr>
            <a:fld id="{7D3AE9A5-943A-43C5-883C-49E1FA353178}" type="slidenum">
              <a:rPr lang="tr-TR" smtClean="0"/>
              <a:pPr>
                <a:defRPr/>
              </a:pPr>
              <a:t>18</a:t>
            </a:fld>
            <a:endParaRPr lang="tr-TR"/>
          </a:p>
        </p:txBody>
      </p:sp>
      <p:pic>
        <p:nvPicPr>
          <p:cNvPr id="27652" name="Picture 10" descr="ecbp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04800"/>
            <a:ext cx="31750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102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20414" y="361783"/>
            <a:ext cx="8229600" cy="461963"/>
          </a:xfrm>
        </p:spPr>
        <p:txBody>
          <a:bodyPr>
            <a:noAutofit/>
          </a:bodyPr>
          <a:lstStyle/>
          <a:p>
            <a:pPr eaLnBrk="1" fontAlgn="auto" hangingPunct="1">
              <a:spcAft>
                <a:spcPts val="0"/>
              </a:spcAft>
              <a:defRPr/>
            </a:pPr>
            <a:r>
              <a:rPr lang="tr-TR" sz="2800" b="1" i="1" dirty="0" smtClean="0">
                <a:solidFill>
                  <a:srgbClr val="0033CC"/>
                </a:solidFill>
                <a:latin typeface="Arial" pitchFamily="34" charset="0"/>
                <a:cs typeface="Arial" pitchFamily="34" charset="0"/>
              </a:rPr>
              <a:t>Elektrik Kazalarının oluş nedenleri !</a:t>
            </a:r>
          </a:p>
        </p:txBody>
      </p:sp>
      <p:sp>
        <p:nvSpPr>
          <p:cNvPr id="28675" name="Rectangle 3"/>
          <p:cNvSpPr>
            <a:spLocks noGrp="1" noChangeArrowheads="1"/>
          </p:cNvSpPr>
          <p:nvPr>
            <p:ph idx="1"/>
          </p:nvPr>
        </p:nvSpPr>
        <p:spPr>
          <a:xfrm>
            <a:off x="992563" y="851338"/>
            <a:ext cx="7416800" cy="5715000"/>
          </a:xfrm>
        </p:spPr>
        <p:txBody>
          <a:bodyPr>
            <a:normAutofit/>
          </a:bodyPr>
          <a:lstStyle/>
          <a:p>
            <a:pPr eaLnBrk="1" hangingPunct="1">
              <a:spcAft>
                <a:spcPts val="600"/>
              </a:spcAft>
            </a:pPr>
            <a:r>
              <a:rPr lang="tr-TR" altLang="tr-TR" dirty="0" smtClean="0"/>
              <a:t>Bilgisizlik,</a:t>
            </a:r>
          </a:p>
          <a:p>
            <a:pPr eaLnBrk="1" hangingPunct="1">
              <a:spcAft>
                <a:spcPts val="600"/>
              </a:spcAft>
            </a:pPr>
            <a:r>
              <a:rPr lang="tr-TR" altLang="tr-TR" dirty="0" smtClean="0"/>
              <a:t>Yalıtımla ilgili problemler,</a:t>
            </a:r>
          </a:p>
          <a:p>
            <a:pPr eaLnBrk="1" hangingPunct="1">
              <a:spcAft>
                <a:spcPts val="600"/>
              </a:spcAft>
            </a:pPr>
            <a:r>
              <a:rPr lang="tr-TR" altLang="tr-TR" dirty="0" smtClean="0"/>
              <a:t>Çalışanların kendilerine aşırı güvenmeleri, risk alması,</a:t>
            </a:r>
          </a:p>
          <a:p>
            <a:pPr eaLnBrk="1" hangingPunct="1">
              <a:spcAft>
                <a:spcPts val="600"/>
              </a:spcAft>
            </a:pPr>
            <a:r>
              <a:rPr lang="tr-TR" altLang="tr-TR" dirty="0" smtClean="0"/>
              <a:t>Acelecilik, dikkatsizlik ve özen göstermeme,</a:t>
            </a:r>
          </a:p>
          <a:p>
            <a:pPr eaLnBrk="1" hangingPunct="1">
              <a:spcAft>
                <a:spcPts val="600"/>
              </a:spcAft>
            </a:pPr>
            <a:r>
              <a:rPr lang="tr-TR" altLang="tr-TR" dirty="0" smtClean="0"/>
              <a:t>İş disiplinine/kurallara uymama,</a:t>
            </a:r>
          </a:p>
          <a:p>
            <a:pPr eaLnBrk="1" hangingPunct="1">
              <a:spcAft>
                <a:spcPts val="600"/>
              </a:spcAft>
            </a:pPr>
            <a:r>
              <a:rPr lang="tr-TR" altLang="tr-TR" dirty="0" smtClean="0"/>
              <a:t>Kişisel Koruyucuların kullanılmaması,</a:t>
            </a:r>
          </a:p>
          <a:p>
            <a:pPr eaLnBrk="1" hangingPunct="1">
              <a:spcAft>
                <a:spcPts val="600"/>
              </a:spcAft>
            </a:pPr>
            <a:r>
              <a:rPr lang="tr-TR" altLang="tr-TR" dirty="0" smtClean="0"/>
              <a:t>Periyodik kontrollerin yapılmaması,</a:t>
            </a:r>
          </a:p>
          <a:p>
            <a:pPr eaLnBrk="1" hangingPunct="1">
              <a:spcAft>
                <a:spcPts val="600"/>
              </a:spcAft>
            </a:pPr>
            <a:r>
              <a:rPr lang="tr-TR" altLang="tr-TR" dirty="0" smtClean="0"/>
              <a:t>Cihazların metal gövdelerinin iyi topraklanmaması,</a:t>
            </a:r>
          </a:p>
          <a:p>
            <a:pPr eaLnBrk="1" hangingPunct="1">
              <a:spcAft>
                <a:spcPts val="600"/>
              </a:spcAft>
            </a:pPr>
            <a:r>
              <a:rPr lang="tr-TR" altLang="tr-TR" dirty="0" smtClean="0"/>
              <a:t>Mecburi olmadığı halde yüksek gerilimle çalışmak,</a:t>
            </a:r>
          </a:p>
          <a:p>
            <a:pPr eaLnBrk="1" hangingPunct="1">
              <a:spcAft>
                <a:spcPts val="600"/>
              </a:spcAft>
            </a:pPr>
            <a:r>
              <a:rPr lang="tr-TR" altLang="tr-TR" dirty="0" smtClean="0"/>
              <a:t>Talimat olmadan arızaya müdahale etmek.</a:t>
            </a:r>
          </a:p>
        </p:txBody>
      </p:sp>
      <p:sp>
        <p:nvSpPr>
          <p:cNvPr id="3" name="Slayt Numarası Yer Tutucusu 2"/>
          <p:cNvSpPr>
            <a:spLocks noGrp="1"/>
          </p:cNvSpPr>
          <p:nvPr>
            <p:ph type="sldNum" sz="quarter" idx="12"/>
          </p:nvPr>
        </p:nvSpPr>
        <p:spPr/>
        <p:txBody>
          <a:bodyPr/>
          <a:lstStyle/>
          <a:p>
            <a:fld id="{A427530A-A503-4F46-BAEC-AA74D2EFDD5B}" type="slidenum">
              <a:rPr lang="tr-TR" smtClean="0"/>
              <a:t>19</a:t>
            </a:fld>
            <a:endParaRPr lang="tr-TR"/>
          </a:p>
        </p:txBody>
      </p:sp>
    </p:spTree>
    <p:extLst>
      <p:ext uri="{BB962C8B-B14F-4D97-AF65-F5344CB8AC3E}">
        <p14:creationId xmlns:p14="http://schemas.microsoft.com/office/powerpoint/2010/main" val="3199893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1371600" y="914400"/>
            <a:ext cx="3048000" cy="511175"/>
          </a:xfrm>
        </p:spPr>
        <p:txBody>
          <a:bodyPr>
            <a:normAutofit fontScale="90000"/>
          </a:bodyPr>
          <a:lstStyle/>
          <a:p>
            <a:pPr eaLnBrk="1" fontAlgn="auto" hangingPunct="1">
              <a:spcAft>
                <a:spcPts val="0"/>
              </a:spcAft>
              <a:defRPr/>
            </a:pPr>
            <a:r>
              <a:rPr lang="tr-TR" sz="3600" b="1" dirty="0" smtClean="0">
                <a:solidFill>
                  <a:srgbClr val="FF0066"/>
                </a:solidFill>
              </a:rPr>
              <a:t>ELEKTRİK </a:t>
            </a:r>
          </a:p>
        </p:txBody>
      </p:sp>
      <p:sp>
        <p:nvSpPr>
          <p:cNvPr id="10243" name="Rectangle 3"/>
          <p:cNvSpPr>
            <a:spLocks noGrp="1" noChangeArrowheads="1"/>
          </p:cNvSpPr>
          <p:nvPr>
            <p:ph type="body" sz="half" idx="1"/>
          </p:nvPr>
        </p:nvSpPr>
        <p:spPr>
          <a:xfrm>
            <a:off x="395536" y="2057400"/>
            <a:ext cx="4419600" cy="1981200"/>
          </a:xfrm>
        </p:spPr>
        <p:txBody>
          <a:bodyPr/>
          <a:lstStyle/>
          <a:p>
            <a:pPr eaLnBrk="1" hangingPunct="1">
              <a:buFont typeface="Wingdings" pitchFamily="2" charset="2"/>
              <a:buChar char="ü"/>
            </a:pPr>
            <a:r>
              <a:rPr lang="tr-TR" altLang="tr-TR" dirty="0" smtClean="0"/>
              <a:t>Elektrik evde ve işte modern hayat için vazgeçilmezdir.</a:t>
            </a:r>
          </a:p>
          <a:p>
            <a:pPr eaLnBrk="1" hangingPunct="1">
              <a:buFont typeface="Wingdings" pitchFamily="2" charset="2"/>
              <a:buNone/>
            </a:pPr>
            <a:endParaRPr lang="tr-TR" altLang="tr-TR" dirty="0" smtClean="0"/>
          </a:p>
        </p:txBody>
      </p:sp>
      <p:pic>
        <p:nvPicPr>
          <p:cNvPr id="10244" name="Picture 10" descr="tuzla_denetim"/>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667250" y="2856186"/>
            <a:ext cx="2857500" cy="2143125"/>
          </a:xfrm>
        </p:spPr>
      </p:pic>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2</a:t>
            </a:fld>
            <a:endParaRPr lang="tr-TR"/>
          </a:p>
        </p:txBody>
      </p:sp>
      <p:pic>
        <p:nvPicPr>
          <p:cNvPr id="10245" name="Picture 4" descr="electricity">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352800"/>
            <a:ext cx="273685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644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304800" y="116632"/>
            <a:ext cx="8458200" cy="634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450850"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eaLnBrk="1" hangingPunct="1">
              <a:spcBef>
                <a:spcPts val="600"/>
              </a:spcBef>
              <a:spcAft>
                <a:spcPts val="600"/>
              </a:spcAft>
            </a:pPr>
            <a:r>
              <a:rPr lang="tr-TR" altLang="tr-TR" sz="2800" b="0" dirty="0">
                <a:solidFill>
                  <a:srgbClr val="0033CC"/>
                </a:solidFill>
                <a:cs typeface="Times New Roman" pitchFamily="18" charset="0"/>
              </a:rPr>
              <a:t> </a:t>
            </a:r>
            <a:r>
              <a:rPr lang="tr-TR" altLang="tr-TR" sz="2800" b="0" dirty="0">
                <a:solidFill>
                  <a:srgbClr val="FF0000"/>
                </a:solidFill>
                <a:cs typeface="Times New Roman" pitchFamily="18" charset="0"/>
              </a:rPr>
              <a:t>ÖNLEMLER</a:t>
            </a:r>
          </a:p>
          <a:p>
            <a:pPr algn="just" eaLnBrk="1" hangingPunct="1">
              <a:spcBef>
                <a:spcPts val="600"/>
              </a:spcBef>
              <a:spcAft>
                <a:spcPts val="600"/>
              </a:spcAft>
              <a:buFontTx/>
              <a:buChar char="•"/>
            </a:pPr>
            <a:endParaRPr lang="tr-TR" altLang="tr-TR" sz="2800" b="0" dirty="0">
              <a:solidFill>
                <a:srgbClr val="0033CC"/>
              </a:solidFill>
              <a:cs typeface="Times New Roman" pitchFamily="18" charset="0"/>
            </a:endParaRPr>
          </a:p>
          <a:p>
            <a:pPr algn="just" eaLnBrk="1" hangingPunct="1">
              <a:spcBef>
                <a:spcPts val="600"/>
              </a:spcBef>
              <a:spcAft>
                <a:spcPts val="600"/>
              </a:spcAft>
              <a:buFontTx/>
              <a:buChar char="•"/>
            </a:pPr>
            <a:r>
              <a:rPr lang="tr-TR" altLang="tr-TR" sz="2800" b="0" dirty="0">
                <a:solidFill>
                  <a:srgbClr val="0033CC"/>
                </a:solidFill>
                <a:cs typeface="Times New Roman" pitchFamily="18" charset="0"/>
              </a:rPr>
              <a:t>Alçak gerilimli tesislerde yapılacak işlere girişilmeden önce elektrik kesilmelidir,</a:t>
            </a:r>
          </a:p>
          <a:p>
            <a:pPr algn="just" eaLnBrk="1" hangingPunct="1">
              <a:spcBef>
                <a:spcPts val="600"/>
              </a:spcBef>
              <a:spcAft>
                <a:spcPts val="600"/>
              </a:spcAft>
              <a:buFontTx/>
              <a:buChar char="•"/>
            </a:pPr>
            <a:r>
              <a:rPr lang="tr-TR" altLang="tr-TR" sz="2800" b="0" dirty="0">
                <a:solidFill>
                  <a:srgbClr val="CC0066"/>
                </a:solidFill>
                <a:cs typeface="Times New Roman" pitchFamily="18" charset="0"/>
              </a:rPr>
              <a:t>yalıtkan bir eşya üzerinde durulmalıdır, </a:t>
            </a:r>
          </a:p>
          <a:p>
            <a:pPr algn="just" eaLnBrk="1" hangingPunct="1">
              <a:spcBef>
                <a:spcPts val="600"/>
              </a:spcBef>
              <a:spcAft>
                <a:spcPts val="600"/>
              </a:spcAft>
              <a:buFontTx/>
              <a:buChar char="•"/>
            </a:pPr>
            <a:r>
              <a:rPr lang="tr-TR" altLang="tr-TR" sz="2800" b="0" dirty="0">
                <a:solidFill>
                  <a:srgbClr val="0033CC"/>
                </a:solidFill>
                <a:cs typeface="Times New Roman" pitchFamily="18" charset="0"/>
              </a:rPr>
              <a:t>İyi durumda bulunan yalıtkan eldivenler ve sapı yalıtkan aletler kullanılmalıdır,</a:t>
            </a:r>
          </a:p>
          <a:p>
            <a:pPr algn="just">
              <a:spcBef>
                <a:spcPts val="600"/>
              </a:spcBef>
              <a:spcAft>
                <a:spcPts val="600"/>
              </a:spcAft>
              <a:buFontTx/>
              <a:buChar char="•"/>
            </a:pPr>
            <a:r>
              <a:rPr lang="tr-TR" altLang="tr-TR" sz="2800" b="0" dirty="0">
                <a:solidFill>
                  <a:srgbClr val="CC0066"/>
                </a:solidFill>
                <a:cs typeface="Times New Roman" pitchFamily="18" charset="0"/>
              </a:rPr>
              <a:t>Çıplak iletkenler civarında çalışırken baret, yalıtkan altlıklı iş ayakkabısı ve iş elbisesi giyilmelidir,</a:t>
            </a:r>
            <a:endParaRPr lang="tr-TR" altLang="tr-TR" sz="2800" b="0" dirty="0">
              <a:solidFill>
                <a:srgbClr val="CC0066"/>
              </a:solidFill>
            </a:endParaRPr>
          </a:p>
          <a:p>
            <a:pPr algn="just">
              <a:spcBef>
                <a:spcPts val="600"/>
              </a:spcBef>
              <a:spcAft>
                <a:spcPts val="600"/>
              </a:spcAft>
              <a:buFontTx/>
              <a:buChar char="•"/>
            </a:pPr>
            <a:endParaRPr lang="tr-TR" altLang="tr-TR" sz="2800" b="0" dirty="0">
              <a:solidFill>
                <a:srgbClr val="0033CC"/>
              </a:solidFill>
              <a:cs typeface="Times New Roman" pitchFamily="18" charset="0"/>
            </a:endParaRPr>
          </a:p>
          <a:p>
            <a:pPr>
              <a:spcBef>
                <a:spcPts val="600"/>
              </a:spcBef>
              <a:spcAft>
                <a:spcPts val="600"/>
              </a:spcAft>
            </a:pPr>
            <a:endParaRPr lang="tr-TR" altLang="tr-TR" sz="2800" b="0" dirty="0">
              <a:solidFill>
                <a:srgbClr val="0033CC"/>
              </a:solidFill>
            </a:endParaRP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495" y="4698125"/>
            <a:ext cx="1729858" cy="158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20</a:t>
            </a:fld>
            <a:endParaRPr lang="tr-TR"/>
          </a:p>
        </p:txBody>
      </p:sp>
    </p:spTree>
    <p:extLst>
      <p:ext uri="{BB962C8B-B14F-4D97-AF65-F5344CB8AC3E}">
        <p14:creationId xmlns:p14="http://schemas.microsoft.com/office/powerpoint/2010/main" val="1993691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85800" y="22098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tr-TR" altLang="tr-TR" sz="3600" b="0">
                <a:solidFill>
                  <a:srgbClr val="0033CC"/>
                </a:solidFill>
                <a:cs typeface="Times New Roman" pitchFamily="18" charset="0"/>
              </a:rPr>
              <a:t>Kırık ve çatlak fiş-prizler  kullanılmamalıdır.</a:t>
            </a:r>
            <a:endParaRPr lang="tr-TR" altLang="tr-TR" sz="3600" b="0">
              <a:solidFill>
                <a:srgbClr val="0033CC"/>
              </a:solidFill>
            </a:endParaRPr>
          </a:p>
        </p:txBody>
      </p:sp>
      <p:pic>
        <p:nvPicPr>
          <p:cNvPr id="30723" name="Picture 3" descr="16a3f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553789"/>
            <a:ext cx="198120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16a4f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670738"/>
            <a:ext cx="2209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descr="CAHPVOV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409950"/>
            <a:ext cx="26670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21</a:t>
            </a:fld>
            <a:endParaRPr lang="tr-TR"/>
          </a:p>
        </p:txBody>
      </p:sp>
    </p:spTree>
    <p:extLst>
      <p:ext uri="{BB962C8B-B14F-4D97-AF65-F5344CB8AC3E}">
        <p14:creationId xmlns:p14="http://schemas.microsoft.com/office/powerpoint/2010/main" val="97453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04800" y="914400"/>
            <a:ext cx="8382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eaLnBrk="1" hangingPunct="1"/>
            <a:r>
              <a:rPr lang="tr-TR" altLang="tr-TR" sz="3200" b="0">
                <a:solidFill>
                  <a:srgbClr val="0033CC"/>
                </a:solidFill>
                <a:cs typeface="Times New Roman" pitchFamily="18" charset="0"/>
              </a:rPr>
              <a:t>Elektrik makinelerine ilişkin bağlantıları, çalışma sırasında meydana gelebilecek titreşimlere dayanıklı olacak şekilde yapılmalıdır. </a:t>
            </a:r>
            <a:endParaRPr lang="tr-TR" altLang="tr-TR" sz="3200" b="0">
              <a:solidFill>
                <a:srgbClr val="0033CC"/>
              </a:solidFill>
            </a:endParaRPr>
          </a:p>
        </p:txBody>
      </p:sp>
      <p:pic>
        <p:nvPicPr>
          <p:cNvPr id="31747" name="Picture 3" descr="CA89YZ2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429000"/>
            <a:ext cx="3505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22</a:t>
            </a:fld>
            <a:endParaRPr lang="tr-TR"/>
          </a:p>
        </p:txBody>
      </p:sp>
    </p:spTree>
    <p:extLst>
      <p:ext uri="{BB962C8B-B14F-4D97-AF65-F5344CB8AC3E}">
        <p14:creationId xmlns:p14="http://schemas.microsoft.com/office/powerpoint/2010/main" val="38608628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buşonlu sigort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743200"/>
            <a:ext cx="3733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23</a:t>
            </a:fld>
            <a:endParaRPr lang="tr-TR"/>
          </a:p>
        </p:txBody>
      </p:sp>
      <p:sp>
        <p:nvSpPr>
          <p:cNvPr id="234499" name="Rectangle 3"/>
          <p:cNvSpPr>
            <a:spLocks noGrp="1" noChangeArrowheads="1"/>
          </p:cNvSpPr>
          <p:nvPr>
            <p:ph type="title" idx="4294967295"/>
          </p:nvPr>
        </p:nvSpPr>
        <p:spPr>
          <a:xfrm>
            <a:off x="609600" y="381000"/>
            <a:ext cx="8534400" cy="1798638"/>
          </a:xfrm>
        </p:spPr>
        <p:txBody>
          <a:bodyPr>
            <a:normAutofit fontScale="90000"/>
          </a:bodyPr>
          <a:lstStyle/>
          <a:p>
            <a:pPr eaLnBrk="1" fontAlgn="auto" hangingPunct="1">
              <a:spcAft>
                <a:spcPts val="0"/>
              </a:spcAft>
              <a:defRPr/>
            </a:pPr>
            <a:r>
              <a:rPr lang="tr-TR" dirty="0" smtClean="0"/>
              <a:t/>
            </a:r>
            <a:br>
              <a:rPr lang="tr-TR" dirty="0" smtClean="0"/>
            </a:br>
            <a:r>
              <a:rPr lang="tr-TR" dirty="0" smtClean="0"/>
              <a:t/>
            </a:r>
            <a:br>
              <a:rPr lang="tr-TR" dirty="0" smtClean="0"/>
            </a:br>
            <a:r>
              <a:rPr lang="tr-TR" sz="3600" dirty="0" smtClean="0">
                <a:solidFill>
                  <a:srgbClr val="0033CC"/>
                </a:solidFill>
                <a:latin typeface="Arial" pitchFamily="34" charset="0"/>
                <a:cs typeface="Arial" pitchFamily="34" charset="0"/>
              </a:rPr>
              <a:t>Elektrik tesislerinde orijinal olmayan, yamanmış ve tel sarılarak köprülenmiş sigortalar kullan</a:t>
            </a:r>
            <a:r>
              <a:rPr lang="tr-TR" sz="2800" dirty="0" smtClean="0">
                <a:solidFill>
                  <a:srgbClr val="0033CC"/>
                </a:solidFill>
                <a:latin typeface="Arial" pitchFamily="34" charset="0"/>
                <a:cs typeface="Arial" pitchFamily="34" charset="0"/>
              </a:rPr>
              <a:t>ILMAMALIDIR.</a:t>
            </a:r>
            <a:endParaRPr lang="tr-TR" sz="3600" dirty="0" smtClean="0">
              <a:solidFill>
                <a:srgbClr val="0033CC"/>
              </a:solidFill>
              <a:latin typeface="Arial" pitchFamily="34" charset="0"/>
              <a:cs typeface="Arial" pitchFamily="34" charset="0"/>
            </a:endParaRPr>
          </a:p>
        </p:txBody>
      </p:sp>
    </p:spTree>
    <p:extLst>
      <p:ext uri="{BB962C8B-B14F-4D97-AF65-F5344CB8AC3E}">
        <p14:creationId xmlns:p14="http://schemas.microsoft.com/office/powerpoint/2010/main" val="223411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1000" y="174625"/>
            <a:ext cx="60960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2000" i="1" u="sng" dirty="0">
                <a:solidFill>
                  <a:srgbClr val="0033CC"/>
                </a:solidFill>
                <a:cs typeface="Times New Roman" pitchFamily="18" charset="0"/>
              </a:rPr>
              <a:t>Kontrol, bakım ve onarımı yapılacak makine ve elektrik devrelerinin, kurulumu sırasında,</a:t>
            </a:r>
          </a:p>
          <a:p>
            <a:pPr eaLnBrk="1" hangingPunct="1">
              <a:buFontTx/>
              <a:buChar char="•"/>
            </a:pPr>
            <a:r>
              <a:rPr lang="tr-TR" altLang="tr-TR" sz="2000" b="0" dirty="0">
                <a:solidFill>
                  <a:srgbClr val="0033CC"/>
                </a:solidFill>
                <a:cs typeface="Times New Roman" pitchFamily="18" charset="0"/>
              </a:rPr>
              <a:t> </a:t>
            </a:r>
            <a:r>
              <a:rPr lang="tr-TR" altLang="tr-TR" sz="2000" b="0" dirty="0">
                <a:solidFill>
                  <a:srgbClr val="CC0066"/>
                </a:solidFill>
                <a:cs typeface="Times New Roman" pitchFamily="18" charset="0"/>
              </a:rPr>
              <a:t>motor veya teçhizatın enerji kaynağı ile bağlantısını kesilmeli,</a:t>
            </a:r>
            <a:r>
              <a:rPr lang="tr-TR" altLang="tr-TR" sz="2000" b="0" dirty="0">
                <a:solidFill>
                  <a:srgbClr val="0033CC"/>
                </a:solidFill>
                <a:cs typeface="Times New Roman" pitchFamily="18" charset="0"/>
              </a:rPr>
              <a:t> </a:t>
            </a:r>
          </a:p>
          <a:p>
            <a:pPr eaLnBrk="1" hangingPunct="1">
              <a:buFontTx/>
              <a:buChar char="•"/>
            </a:pPr>
            <a:endParaRPr lang="tr-TR" altLang="tr-TR" sz="2000" b="0" dirty="0">
              <a:solidFill>
                <a:srgbClr val="0033CC"/>
              </a:solidFill>
              <a:cs typeface="Times New Roman" pitchFamily="18" charset="0"/>
            </a:endParaRPr>
          </a:p>
          <a:p>
            <a:pPr eaLnBrk="1" hangingPunct="1">
              <a:buFontTx/>
              <a:buChar char="•"/>
            </a:pPr>
            <a:r>
              <a:rPr lang="tr-TR" altLang="tr-TR" sz="2000" b="0" dirty="0">
                <a:solidFill>
                  <a:srgbClr val="FF0066"/>
                </a:solidFill>
                <a:cs typeface="Times New Roman" pitchFamily="18" charset="0"/>
              </a:rPr>
              <a:t>akımı kesen şalter veya anahtarların açık durumda olmaları ve bu şekilde kalmaları sağlanmalı, </a:t>
            </a:r>
          </a:p>
          <a:p>
            <a:pPr eaLnBrk="1" hangingPunct="1">
              <a:buFontTx/>
              <a:buChar char="•"/>
            </a:pPr>
            <a:endParaRPr lang="tr-TR" altLang="tr-TR" sz="2000" b="0" dirty="0">
              <a:solidFill>
                <a:srgbClr val="FF0066"/>
              </a:solidFill>
              <a:cs typeface="Times New Roman" pitchFamily="18" charset="0"/>
            </a:endParaRPr>
          </a:p>
          <a:p>
            <a:pPr eaLnBrk="1" hangingPunct="1">
              <a:buFontTx/>
              <a:buChar char="•"/>
            </a:pPr>
            <a:r>
              <a:rPr lang="tr-TR" altLang="tr-TR" sz="2400" b="0" dirty="0">
                <a:solidFill>
                  <a:srgbClr val="009900"/>
                </a:solidFill>
                <a:cs typeface="Times New Roman" pitchFamily="18" charset="0"/>
              </a:rPr>
              <a:t>onarım bitirilmeden devreye akım verilmemeli.</a:t>
            </a:r>
          </a:p>
          <a:p>
            <a:pPr eaLnBrk="1" hangingPunct="1">
              <a:buFontTx/>
              <a:buChar char="•"/>
            </a:pPr>
            <a:r>
              <a:rPr lang="tr-TR" altLang="tr-TR" sz="2000" b="0" dirty="0">
                <a:solidFill>
                  <a:schemeClr val="hlink"/>
                </a:solidFill>
                <a:cs typeface="Times New Roman" pitchFamily="18" charset="0"/>
              </a:rPr>
              <a:t> </a:t>
            </a:r>
          </a:p>
          <a:p>
            <a:pPr eaLnBrk="1" hangingPunct="1">
              <a:buFontTx/>
              <a:buChar char="•"/>
            </a:pPr>
            <a:r>
              <a:rPr lang="tr-TR" altLang="tr-TR" sz="2000" b="0" dirty="0">
                <a:solidFill>
                  <a:srgbClr val="0033CC"/>
                </a:solidFill>
                <a:cs typeface="Times New Roman" pitchFamily="18" charset="0"/>
              </a:rPr>
              <a:t>akım kesen şalter veya anahtarlarda kilitleme tertibatı  bulunduğundan veya şalter ve anahtarların üzerine, çalışma yapıldığını gösteren ikaz levhaları asıldığından emin olunmalı. </a:t>
            </a:r>
          </a:p>
          <a:p>
            <a:pPr eaLnBrk="1" hangingPunct="1">
              <a:buFontTx/>
              <a:buChar char="•"/>
            </a:pPr>
            <a:endParaRPr lang="tr-TR" altLang="tr-TR" sz="2000" b="0" dirty="0">
              <a:solidFill>
                <a:srgbClr val="0033CC"/>
              </a:solidFill>
              <a:cs typeface="Times New Roman" pitchFamily="18" charset="0"/>
            </a:endParaRPr>
          </a:p>
          <a:p>
            <a:pPr eaLnBrk="1" hangingPunct="1">
              <a:buFontTx/>
              <a:buChar char="•"/>
            </a:pPr>
            <a:r>
              <a:rPr lang="tr-TR" altLang="tr-TR" sz="2400" b="0" dirty="0">
                <a:solidFill>
                  <a:srgbClr val="009900"/>
                </a:solidFill>
                <a:cs typeface="Times New Roman" pitchFamily="18" charset="0"/>
              </a:rPr>
              <a:t>çalışma yerinde gerilim yokluğu  tespit edildikten sonra bakım onarım çalışmaların başlanmalıdır. </a:t>
            </a:r>
          </a:p>
        </p:txBody>
      </p:sp>
      <p:pic>
        <p:nvPicPr>
          <p:cNvPr id="4" name="Picture 5" descr="herbok_org_kizarmis_elektrikci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837" y="835769"/>
            <a:ext cx="2782888" cy="3889375"/>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24</a:t>
            </a:fld>
            <a:endParaRPr lang="tr-TR"/>
          </a:p>
        </p:txBody>
      </p:sp>
    </p:spTree>
    <p:extLst>
      <p:ext uri="{BB962C8B-B14F-4D97-AF65-F5344CB8AC3E}">
        <p14:creationId xmlns:p14="http://schemas.microsoft.com/office/powerpoint/2010/main" val="3436904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228600" y="3429000"/>
            <a:ext cx="838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3200" b="0">
                <a:solidFill>
                  <a:srgbClr val="CC0066"/>
                </a:solidFill>
                <a:cs typeface="Times New Roman" pitchFamily="18" charset="0"/>
              </a:rPr>
              <a:t>Tablo veya pano üzerindeki sigorta, şalter ve anahtarların üzerine, kumanda ettiği yeri gösteren etiketler konulmalıdır.</a:t>
            </a:r>
            <a:endParaRPr lang="tr-TR" altLang="tr-TR" sz="3200" b="0">
              <a:solidFill>
                <a:srgbClr val="CC0066"/>
              </a:solidFill>
            </a:endParaRP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496614"/>
            <a:ext cx="3124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25</a:t>
            </a:fld>
            <a:endParaRPr lang="tr-TR"/>
          </a:p>
        </p:txBody>
      </p:sp>
    </p:spTree>
    <p:extLst>
      <p:ext uri="{BB962C8B-B14F-4D97-AF65-F5344CB8AC3E}">
        <p14:creationId xmlns:p14="http://schemas.microsoft.com/office/powerpoint/2010/main" val="642941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4172606" y="227707"/>
            <a:ext cx="4603532"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3200" b="0" dirty="0">
                <a:solidFill>
                  <a:srgbClr val="FF0000"/>
                </a:solidFill>
                <a:cs typeface="Times New Roman" pitchFamily="18" charset="0"/>
              </a:rPr>
              <a:t>KKD</a:t>
            </a:r>
          </a:p>
          <a:p>
            <a:pPr eaLnBrk="1" hangingPunct="1"/>
            <a:r>
              <a:rPr lang="tr-TR" altLang="tr-TR" sz="3200" b="0" dirty="0">
                <a:solidFill>
                  <a:srgbClr val="FF0000"/>
                </a:solidFill>
                <a:cs typeface="Times New Roman" pitchFamily="18" charset="0"/>
              </a:rPr>
              <a:t>Yüksek gerilim hücrelerinde yalıtılmış tabure, kauçuk eldivenler, neon lambalı </a:t>
            </a:r>
            <a:r>
              <a:rPr lang="tr-TR" altLang="tr-TR" sz="3200" b="0" dirty="0" err="1">
                <a:solidFill>
                  <a:srgbClr val="FF0000"/>
                </a:solidFill>
                <a:cs typeface="Times New Roman" pitchFamily="18" charset="0"/>
              </a:rPr>
              <a:t>ıstankalar</a:t>
            </a:r>
            <a:r>
              <a:rPr lang="tr-TR" altLang="tr-TR" sz="3200" b="0" dirty="0">
                <a:solidFill>
                  <a:srgbClr val="FF0000"/>
                </a:solidFill>
                <a:cs typeface="Times New Roman" pitchFamily="18" charset="0"/>
              </a:rPr>
              <a:t>, manevra çubuğu, yangın söndürme cihazları, topraklama- kısa devre teçhizatı ve manevra talimatı vb. bulundurulmalı.</a:t>
            </a:r>
            <a:endParaRPr lang="tr-TR" altLang="tr-TR" sz="3200" b="0" dirty="0">
              <a:solidFill>
                <a:srgbClr val="FF0000"/>
              </a:solidFill>
            </a:endParaRPr>
          </a:p>
        </p:txBody>
      </p:sp>
      <p:pic>
        <p:nvPicPr>
          <p:cNvPr id="35843" name="Picture 4" descr="image0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314325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26</a:t>
            </a:fld>
            <a:endParaRPr lang="tr-TR"/>
          </a:p>
        </p:txBody>
      </p:sp>
    </p:spTree>
    <p:extLst>
      <p:ext uri="{BB962C8B-B14F-4D97-AF65-F5344CB8AC3E}">
        <p14:creationId xmlns:p14="http://schemas.microsoft.com/office/powerpoint/2010/main" val="2957723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ayt Numarası Yer Tutucusu 2"/>
          <p:cNvSpPr>
            <a:spLocks noGrp="1"/>
          </p:cNvSpPr>
          <p:nvPr>
            <p:ph type="sldNum" sz="quarter" idx="12"/>
          </p:nvPr>
        </p:nvSpPr>
        <p:spPr/>
        <p:txBody>
          <a:bodyPr/>
          <a:lstStyle/>
          <a:p>
            <a:fld id="{A427530A-A503-4F46-BAEC-AA74D2EFDD5B}" type="slidenum">
              <a:rPr lang="tr-TR" smtClean="0"/>
              <a:t>27</a:t>
            </a:fld>
            <a:endParaRPr lang="tr-TR"/>
          </a:p>
        </p:txBody>
      </p:sp>
      <p:sp>
        <p:nvSpPr>
          <p:cNvPr id="239618" name="Rectangle 2"/>
          <p:cNvSpPr>
            <a:spLocks noGrp="1" noChangeArrowheads="1"/>
          </p:cNvSpPr>
          <p:nvPr>
            <p:ph type="title" idx="4294967295"/>
          </p:nvPr>
        </p:nvSpPr>
        <p:spPr>
          <a:xfrm>
            <a:off x="704194" y="562303"/>
            <a:ext cx="8153400" cy="1752600"/>
          </a:xfrm>
        </p:spPr>
        <p:txBody>
          <a:bodyPr>
            <a:normAutofit/>
          </a:bodyPr>
          <a:lstStyle/>
          <a:p>
            <a:pPr eaLnBrk="1" fontAlgn="auto" hangingPunct="1">
              <a:spcAft>
                <a:spcPts val="0"/>
              </a:spcAft>
              <a:defRPr/>
            </a:pPr>
            <a:r>
              <a:rPr lang="tr-TR" sz="4000" dirty="0" smtClean="0">
                <a:solidFill>
                  <a:srgbClr val="CC0066"/>
                </a:solidFill>
                <a:latin typeface="Arial" pitchFamily="34" charset="0"/>
                <a:cs typeface="Arial" pitchFamily="34" charset="0"/>
              </a:rPr>
              <a:t>İşyerlerinde sürekli olarak taşınabilir veya uzatma iletkenler kullanmamaya dikkat </a:t>
            </a:r>
            <a:r>
              <a:rPr lang="tr-TR" sz="3100" dirty="0" smtClean="0">
                <a:solidFill>
                  <a:srgbClr val="CC0066"/>
                </a:solidFill>
                <a:latin typeface="Arial" pitchFamily="34" charset="0"/>
                <a:cs typeface="Arial" pitchFamily="34" charset="0"/>
              </a:rPr>
              <a:t>EDİLMELİ .</a:t>
            </a:r>
            <a:r>
              <a:rPr lang="tr-TR" sz="3600" dirty="0" smtClean="0">
                <a:solidFill>
                  <a:schemeClr val="tx1"/>
                </a:solidFill>
                <a:latin typeface="Arial" pitchFamily="34" charset="0"/>
                <a:cs typeface="Arial" pitchFamily="34" charset="0"/>
              </a:rPr>
              <a:t> </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701" y="2511971"/>
            <a:ext cx="3563375" cy="2927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pic>
    </p:spTree>
    <p:extLst>
      <p:ext uri="{BB962C8B-B14F-4D97-AF65-F5344CB8AC3E}">
        <p14:creationId xmlns:p14="http://schemas.microsoft.com/office/powerpoint/2010/main" val="17976111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311166" y="2645980"/>
            <a:ext cx="7543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3200" i="1" dirty="0">
                <a:solidFill>
                  <a:srgbClr val="009900"/>
                </a:solidFill>
                <a:cs typeface="Times New Roman" pitchFamily="18" charset="0"/>
              </a:rPr>
              <a:t>Seyyar uzatma kabloları kullanılmadığı  zamanlarda</a:t>
            </a:r>
            <a:r>
              <a:rPr lang="tr-TR" altLang="tr-TR" sz="3200" b="0" dirty="0">
                <a:solidFill>
                  <a:schemeClr val="tx2"/>
                </a:solidFill>
                <a:latin typeface="Times New Roman" pitchFamily="18" charset="0"/>
                <a:cs typeface="Times New Roman" pitchFamily="18" charset="0"/>
              </a:rPr>
              <a:t> ;</a:t>
            </a:r>
          </a:p>
          <a:p>
            <a:pPr eaLnBrk="1" hangingPunct="1">
              <a:buFontTx/>
              <a:buChar char="•"/>
            </a:pPr>
            <a:r>
              <a:rPr lang="tr-TR" altLang="tr-TR" sz="3200" b="0" dirty="0">
                <a:solidFill>
                  <a:srgbClr val="CC0066"/>
                </a:solidFill>
                <a:latin typeface="Times New Roman" pitchFamily="18" charset="0"/>
                <a:cs typeface="Times New Roman" pitchFamily="18" charset="0"/>
              </a:rPr>
              <a:t>prize bağlı bırakılmamalı, </a:t>
            </a:r>
          </a:p>
          <a:p>
            <a:pPr eaLnBrk="1" hangingPunct="1">
              <a:buFontTx/>
              <a:buChar char="•"/>
            </a:pPr>
            <a:r>
              <a:rPr lang="tr-TR" altLang="tr-TR" sz="3200" b="0" dirty="0">
                <a:solidFill>
                  <a:schemeClr val="accent2"/>
                </a:solidFill>
                <a:latin typeface="Times New Roman" pitchFamily="18" charset="0"/>
                <a:cs typeface="Times New Roman" pitchFamily="18" charset="0"/>
              </a:rPr>
              <a:t>yerde serili halde bulundurulmamalı, </a:t>
            </a:r>
          </a:p>
          <a:p>
            <a:pPr eaLnBrk="1" hangingPunct="1">
              <a:buFontTx/>
              <a:buChar char="•"/>
            </a:pPr>
            <a:r>
              <a:rPr lang="tr-TR" altLang="tr-TR" sz="3200" b="0" dirty="0">
                <a:solidFill>
                  <a:srgbClr val="CC0066"/>
                </a:solidFill>
                <a:latin typeface="Times New Roman" pitchFamily="18" charset="0"/>
                <a:cs typeface="Times New Roman" pitchFamily="18" charset="0"/>
              </a:rPr>
              <a:t>bu kablolara ekleme </a:t>
            </a:r>
            <a:r>
              <a:rPr lang="tr-TR" altLang="tr-TR" sz="3200" b="0" dirty="0" err="1">
                <a:solidFill>
                  <a:srgbClr val="CC0066"/>
                </a:solidFill>
                <a:latin typeface="Times New Roman" pitchFamily="18" charset="0"/>
                <a:cs typeface="Times New Roman" pitchFamily="18" charset="0"/>
              </a:rPr>
              <a:t>yapımamalı</a:t>
            </a:r>
            <a:r>
              <a:rPr lang="tr-TR" altLang="tr-TR" sz="3200" b="0" dirty="0">
                <a:solidFill>
                  <a:srgbClr val="CC0066"/>
                </a:solidFill>
                <a:latin typeface="Times New Roman" pitchFamily="18" charset="0"/>
                <a:cs typeface="Times New Roman" pitchFamily="18" charset="0"/>
              </a:rPr>
              <a:t>, </a:t>
            </a:r>
          </a:p>
          <a:p>
            <a:pPr eaLnBrk="1" hangingPunct="1">
              <a:buFontTx/>
              <a:buChar char="•"/>
            </a:pPr>
            <a:r>
              <a:rPr lang="tr-TR" altLang="tr-TR" sz="3200" b="0" dirty="0">
                <a:solidFill>
                  <a:schemeClr val="accent2"/>
                </a:solidFill>
                <a:latin typeface="Times New Roman" pitchFamily="18" charset="0"/>
                <a:cs typeface="Times New Roman" pitchFamily="18" charset="0"/>
              </a:rPr>
              <a:t>ezilmiş ve izolasyonu hasar görmüş  kablolar kullanılmamalıdır.</a:t>
            </a:r>
            <a:endParaRPr lang="tr-TR" altLang="tr-TR" sz="3200" b="0" dirty="0">
              <a:solidFill>
                <a:schemeClr val="accent2"/>
              </a:solidFill>
              <a:latin typeface="Times New Roman" pitchFamily="18" charset="0"/>
            </a:endParaRPr>
          </a:p>
        </p:txBody>
      </p:sp>
      <p:pic>
        <p:nvPicPr>
          <p:cNvPr id="37891" name="Picture 3" descr="CA89YZ2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609600"/>
            <a:ext cx="1828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5" descr="EKL1-3-f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91649"/>
            <a:ext cx="3200400" cy="2015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28</a:t>
            </a:fld>
            <a:endParaRPr lang="tr-TR"/>
          </a:p>
        </p:txBody>
      </p:sp>
    </p:spTree>
    <p:extLst>
      <p:ext uri="{BB962C8B-B14F-4D97-AF65-F5344CB8AC3E}">
        <p14:creationId xmlns:p14="http://schemas.microsoft.com/office/powerpoint/2010/main" val="3814459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667000" y="381000"/>
            <a:ext cx="6096000" cy="5554663"/>
          </a:xfrm>
          <a:prstGeom prst="rect">
            <a:avLst/>
          </a:prstGeom>
          <a:noFill/>
          <a:ln w="12700" cap="sq">
            <a:noFill/>
            <a:miter lim="800000"/>
            <a:headEnd type="none" w="sm" len="sm"/>
            <a:tailEnd type="none" w="sm" len="sm"/>
          </a:ln>
        </p:spPr>
        <p:txBody>
          <a:bodyPr>
            <a:spAutoFit/>
          </a:bodyPr>
          <a:lstStyle/>
          <a:p>
            <a:pPr algn="just">
              <a:defRPr/>
            </a:pPr>
            <a:endParaRPr lang="tr-TR" sz="3500" b="0" dirty="0">
              <a:latin typeface="Verdana" pitchFamily="34" charset="0"/>
              <a:cs typeface="Times New Roman" pitchFamily="18" charset="0"/>
            </a:endParaRPr>
          </a:p>
          <a:p>
            <a:pPr eaLnBrk="0" hangingPunct="0">
              <a:defRPr/>
            </a:pPr>
            <a:r>
              <a:rPr lang="tr-TR" sz="3200" b="0" dirty="0">
                <a:cs typeface="Times New Roman" pitchFamily="18" charset="0"/>
              </a:rPr>
              <a:t>Elektrik işlerinde kullanılan penseler, </a:t>
            </a:r>
            <a:r>
              <a:rPr lang="tr-TR" sz="3200" b="0" dirty="0" err="1">
                <a:cs typeface="Times New Roman" pitchFamily="18" charset="0"/>
              </a:rPr>
              <a:t>kargaburunlar</a:t>
            </a:r>
            <a:r>
              <a:rPr lang="tr-TR" sz="3200" b="0" dirty="0">
                <a:cs typeface="Times New Roman" pitchFamily="18" charset="0"/>
              </a:rPr>
              <a:t>, tornavidalar ve benzeri el aletleri uygun şekilde </a:t>
            </a:r>
            <a:r>
              <a:rPr lang="tr-TR" sz="3200" dirty="0">
                <a:effectLst>
                  <a:outerShdw blurRad="38100" dist="38100" dir="2700000" algn="tl">
                    <a:srgbClr val="000000">
                      <a:alpha val="43137"/>
                    </a:srgbClr>
                  </a:outerShdw>
                </a:effectLst>
                <a:cs typeface="Times New Roman" pitchFamily="18" charset="0"/>
              </a:rPr>
              <a:t>yalıtılmış </a:t>
            </a:r>
            <a:r>
              <a:rPr lang="tr-TR" sz="3200" b="0" dirty="0">
                <a:cs typeface="Times New Roman" pitchFamily="18" charset="0"/>
              </a:rPr>
              <a:t>olduğundan ve yağdanlıkların, süpürgelerin, fırçaların ve diğer temizlik araçlarının </a:t>
            </a:r>
            <a:r>
              <a:rPr lang="tr-TR" sz="3200" dirty="0">
                <a:effectLst>
                  <a:outerShdw blurRad="38100" dist="38100" dir="2700000" algn="tl">
                    <a:srgbClr val="000000">
                      <a:alpha val="43137"/>
                    </a:srgbClr>
                  </a:outerShdw>
                </a:effectLst>
                <a:cs typeface="Times New Roman" pitchFamily="18" charset="0"/>
              </a:rPr>
              <a:t>saplarının akım geçirmeyen malzemeden yapılmış</a:t>
            </a:r>
            <a:r>
              <a:rPr lang="tr-TR" sz="3200" b="0" dirty="0">
                <a:cs typeface="Times New Roman" pitchFamily="18" charset="0"/>
              </a:rPr>
              <a:t> olduğundan emin olunmalı.</a:t>
            </a:r>
            <a:endParaRPr lang="tr-TR" sz="3200" b="0" dirty="0"/>
          </a:p>
        </p:txBody>
      </p:sp>
      <p:pic>
        <p:nvPicPr>
          <p:cNvPr id="38915" name="Picture 3" descr="images[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2133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4" descr="el aletleri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00400"/>
            <a:ext cx="205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29</a:t>
            </a:fld>
            <a:endParaRPr lang="tr-TR"/>
          </a:p>
        </p:txBody>
      </p:sp>
    </p:spTree>
    <p:extLst>
      <p:ext uri="{BB962C8B-B14F-4D97-AF65-F5344CB8AC3E}">
        <p14:creationId xmlns:p14="http://schemas.microsoft.com/office/powerpoint/2010/main" val="1663400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Metin Yer Tutucusu"/>
          <p:cNvSpPr>
            <a:spLocks noGrp="1"/>
          </p:cNvSpPr>
          <p:nvPr>
            <p:ph type="body" sz="half" idx="1"/>
          </p:nvPr>
        </p:nvSpPr>
        <p:spPr>
          <a:xfrm>
            <a:off x="567395" y="463550"/>
            <a:ext cx="8077200" cy="5791200"/>
          </a:xfrm>
        </p:spPr>
        <p:txBody>
          <a:bodyPr/>
          <a:lstStyle/>
          <a:p>
            <a:pPr eaLnBrk="1" hangingPunct="1">
              <a:buFont typeface="Wingdings" pitchFamily="2" charset="2"/>
              <a:buNone/>
            </a:pPr>
            <a:r>
              <a:rPr lang="tr-TR" altLang="tr-TR" b="1" dirty="0" smtClean="0"/>
              <a:t>Elektrik Akımı:</a:t>
            </a:r>
          </a:p>
          <a:p>
            <a:pPr eaLnBrk="1" hangingPunct="1"/>
            <a:r>
              <a:rPr lang="tr-TR" altLang="tr-TR" sz="2800" dirty="0" smtClean="0"/>
              <a:t>İletkenden (ya da alıcıdan) birim zamanda geçen elektrik yükü (elektron) miktarına </a:t>
            </a:r>
            <a:r>
              <a:rPr lang="tr-TR" altLang="tr-TR" sz="2800" b="1" dirty="0" smtClean="0"/>
              <a:t>akım </a:t>
            </a:r>
            <a:r>
              <a:rPr lang="tr-TR" altLang="tr-TR" sz="2800" dirty="0" smtClean="0"/>
              <a:t>denir. </a:t>
            </a:r>
          </a:p>
          <a:p>
            <a:pPr eaLnBrk="1" hangingPunct="1"/>
            <a:r>
              <a:rPr lang="tr-TR" altLang="tr-TR" dirty="0" smtClean="0"/>
              <a:t>Akım, elektronların hareketiyle ortaya çıkar. İletken maddelere elektrik alanı uygulandığında elektronlar negatif (-) 'den pozitif (+) yönüne doğru hareket eder. Bu harekete "Elektrik Akımı" denir. </a:t>
            </a:r>
          </a:p>
          <a:p>
            <a:pPr eaLnBrk="1" hangingPunct="1"/>
            <a:r>
              <a:rPr lang="tr-TR" altLang="tr-TR" sz="2800" dirty="0" smtClean="0"/>
              <a:t>Birimi ise "</a:t>
            </a:r>
            <a:r>
              <a:rPr lang="tr-TR" altLang="tr-TR" sz="2800" b="1" dirty="0" smtClean="0"/>
              <a:t>Amper</a:t>
            </a:r>
            <a:r>
              <a:rPr lang="tr-TR" altLang="tr-TR" sz="2800" dirty="0" smtClean="0"/>
              <a:t>" '</a:t>
            </a:r>
            <a:r>
              <a:rPr lang="tr-TR" altLang="tr-TR" sz="2800" dirty="0" err="1" smtClean="0"/>
              <a:t>dir</a:t>
            </a:r>
            <a:r>
              <a:rPr lang="tr-TR" altLang="tr-TR" sz="2800" dirty="0" smtClean="0"/>
              <a:t>. </a:t>
            </a:r>
          </a:p>
          <a:p>
            <a:pPr eaLnBrk="1" hangingPunct="1"/>
            <a:r>
              <a:rPr lang="tr-TR" altLang="tr-TR" sz="2000" dirty="0" smtClean="0"/>
              <a:t>İletkenin herhangi bir noktasından 1 saniyede 6,25x10</a:t>
            </a:r>
            <a:r>
              <a:rPr lang="tr-TR" altLang="tr-TR" sz="2000" baseline="30000" dirty="0" smtClean="0"/>
              <a:t>18</a:t>
            </a:r>
            <a:r>
              <a:rPr lang="tr-TR" altLang="tr-TR" sz="2000" dirty="0" smtClean="0"/>
              <a:t> elektron geçmesi 1 Amperlik akıma eşittir. </a:t>
            </a:r>
          </a:p>
          <a:p>
            <a:pPr eaLnBrk="1" hangingPunct="1"/>
            <a:r>
              <a:rPr lang="tr-TR" altLang="tr-TR" sz="2800" dirty="0" smtClean="0"/>
              <a:t>Akımlar "</a:t>
            </a:r>
            <a:r>
              <a:rPr lang="tr-TR" altLang="tr-TR" sz="2800" b="1" dirty="0" smtClean="0"/>
              <a:t>Doğru Akım</a:t>
            </a:r>
            <a:r>
              <a:rPr lang="tr-TR" altLang="tr-TR" sz="2800" dirty="0" smtClean="0"/>
              <a:t>" (DC) ve "</a:t>
            </a:r>
            <a:r>
              <a:rPr lang="tr-TR" altLang="tr-TR" sz="2800" b="1" dirty="0" smtClean="0"/>
              <a:t>Alternatif Akım</a:t>
            </a:r>
            <a:r>
              <a:rPr lang="tr-TR" altLang="tr-TR" sz="2800" dirty="0" smtClean="0"/>
              <a:t>" (AC) olarak ikiye ayrılır. </a:t>
            </a:r>
            <a:endParaRPr lang="tr-TR" altLang="tr-TR" sz="2800" b="1" dirty="0" smtClean="0"/>
          </a:p>
          <a:p>
            <a:pPr eaLnBrk="1" hangingPunct="1"/>
            <a:endParaRPr lang="tr-TR" altLang="tr-TR" dirty="0" smtClean="0"/>
          </a:p>
        </p:txBody>
      </p:sp>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3</a:t>
            </a:fld>
            <a:endParaRPr lang="tr-TR"/>
          </a:p>
        </p:txBody>
      </p:sp>
    </p:spTree>
    <p:extLst>
      <p:ext uri="{BB962C8B-B14F-4D97-AF65-F5344CB8AC3E}">
        <p14:creationId xmlns:p14="http://schemas.microsoft.com/office/powerpoint/2010/main" val="21618623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1000" y="228600"/>
            <a:ext cx="81534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eaLnBrk="1" hangingPunct="1"/>
            <a:r>
              <a:rPr lang="tr-TR" altLang="tr-TR" sz="2800" b="0" dirty="0">
                <a:solidFill>
                  <a:srgbClr val="CC0066"/>
                </a:solidFill>
                <a:cs typeface="Times New Roman" pitchFamily="18" charset="0"/>
              </a:rPr>
              <a:t>Taşınabilir elektrikli aletler ile çalışanlar, bol  elbiseler giymemeli, işe uygun izole eldiven kullanmalıdır.				</a:t>
            </a:r>
          </a:p>
          <a:p>
            <a:pPr algn="just"/>
            <a:r>
              <a:rPr lang="tr-TR" altLang="tr-TR" sz="2800" b="0" dirty="0">
                <a:solidFill>
                  <a:srgbClr val="CC0066"/>
                </a:solidFill>
                <a:cs typeface="Times New Roman" pitchFamily="18" charset="0"/>
              </a:rPr>
              <a:t> </a:t>
            </a:r>
          </a:p>
          <a:p>
            <a:pPr algn="just"/>
            <a:r>
              <a:rPr lang="tr-TR" altLang="tr-TR" sz="2800" b="0" dirty="0">
                <a:cs typeface="Times New Roman" pitchFamily="18" charset="0"/>
              </a:rPr>
              <a:t>Elektrikli el aletleri kullanılmadan önce yetkili kimselere kontrol ettirilmeli, topraklaması arızalı, motoru fazla kıvılcımlı, priz, fiş, anahtar ve bağlantı kablosu bozuk olanlar kullanılmamalıdır. </a:t>
            </a:r>
          </a:p>
          <a:p>
            <a:endParaRPr lang="tr-TR" altLang="tr-TR" sz="2800" b="0" dirty="0">
              <a:solidFill>
                <a:srgbClr val="CC0066"/>
              </a:solidFill>
            </a:endParaRP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189" y="4038600"/>
            <a:ext cx="2771022" cy="196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pic>
      <p:pic>
        <p:nvPicPr>
          <p:cNvPr id="39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4455" y="3912782"/>
            <a:ext cx="2630214" cy="208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30</a:t>
            </a:fld>
            <a:endParaRPr lang="tr-TR"/>
          </a:p>
        </p:txBody>
      </p:sp>
    </p:spTree>
    <p:extLst>
      <p:ext uri="{BB962C8B-B14F-4D97-AF65-F5344CB8AC3E}">
        <p14:creationId xmlns:p14="http://schemas.microsoft.com/office/powerpoint/2010/main" val="4030725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04800" y="838200"/>
            <a:ext cx="8382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4000" b="0" dirty="0">
                <a:cs typeface="Times New Roman" pitchFamily="18" charset="0"/>
              </a:rPr>
              <a:t>Elektrikli el aletleri kullanılmadığı zamanlarda,  kablosunun prizden çekilip toplayarak uygun yerlerde muhafaza edilmelidir.. </a:t>
            </a:r>
            <a:r>
              <a:rPr lang="tr-TR" altLang="tr-TR" sz="3200" b="0" dirty="0">
                <a:cs typeface="Times New Roman" pitchFamily="18" charset="0"/>
              </a:rPr>
              <a:t>	</a:t>
            </a:r>
            <a:r>
              <a:rPr lang="tr-TR" altLang="tr-TR" sz="3600" b="0" dirty="0">
                <a:latin typeface="Times New Roman" pitchFamily="18" charset="0"/>
                <a:cs typeface="Times New Roman" pitchFamily="18" charset="0"/>
              </a:rPr>
              <a:t>	</a:t>
            </a:r>
            <a:r>
              <a:rPr lang="tr-TR" altLang="tr-TR" sz="3600" b="0" dirty="0">
                <a:latin typeface="Times New Roman" pitchFamily="18" charset="0"/>
              </a:rPr>
              <a:t> </a:t>
            </a:r>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136" y="3392488"/>
            <a:ext cx="3777003" cy="2853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lgn="ctr">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31</a:t>
            </a:fld>
            <a:endParaRPr lang="tr-TR"/>
          </a:p>
        </p:txBody>
      </p:sp>
    </p:spTree>
    <p:extLst>
      <p:ext uri="{BB962C8B-B14F-4D97-AF65-F5344CB8AC3E}">
        <p14:creationId xmlns:p14="http://schemas.microsoft.com/office/powerpoint/2010/main" val="4217871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533400" y="457200"/>
            <a:ext cx="80772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3200" b="0">
                <a:solidFill>
                  <a:srgbClr val="0033CC"/>
                </a:solidFill>
                <a:cs typeface="Times New Roman" pitchFamily="18" charset="0"/>
              </a:rPr>
              <a:t>Besleme ve kaynak kabloları, üzerinden taşıt geçmesi halinde zedelenmeyecek ve bozulmayacak şekilde korunmalıdır.                      </a:t>
            </a:r>
          </a:p>
          <a:p>
            <a:pPr algn="just"/>
            <a:endParaRPr lang="tr-TR" altLang="tr-TR" sz="3200" b="0">
              <a:solidFill>
                <a:srgbClr val="FF0066"/>
              </a:solidFill>
              <a:cs typeface="Times New Roman" pitchFamily="18" charset="0"/>
            </a:endParaRPr>
          </a:p>
          <a:p>
            <a:r>
              <a:rPr lang="tr-TR" altLang="tr-TR" sz="3200" b="0">
                <a:solidFill>
                  <a:srgbClr val="0033CC"/>
                </a:solidFill>
                <a:cs typeface="Times New Roman" pitchFamily="18" charset="0"/>
              </a:rPr>
              <a:t> </a:t>
            </a:r>
            <a:r>
              <a:rPr lang="tr-TR" altLang="tr-TR" sz="3200" b="0">
                <a:solidFill>
                  <a:srgbClr val="009900"/>
                </a:solidFill>
                <a:cs typeface="Times New Roman" pitchFamily="18" charset="0"/>
              </a:rPr>
              <a:t>Elektrik kaynak makinelerinin temizlenmesi, tamir ve bakımı veya yerinin değiştirilmesi sırasında makineleri şebekeden ayırıp elektriği kesilmelidir.</a:t>
            </a:r>
          </a:p>
          <a:p>
            <a:r>
              <a:rPr lang="tr-TR" altLang="tr-TR" sz="3200" b="0">
                <a:solidFill>
                  <a:srgbClr val="009900"/>
                </a:solidFill>
                <a:cs typeface="Times New Roman" pitchFamily="18" charset="0"/>
              </a:rPr>
              <a:t> </a:t>
            </a:r>
          </a:p>
          <a:p>
            <a:r>
              <a:rPr lang="tr-TR" altLang="tr-TR" sz="3200" b="0">
                <a:solidFill>
                  <a:srgbClr val="CC0066"/>
                </a:solidFill>
                <a:cs typeface="Times New Roman" pitchFamily="18" charset="0"/>
              </a:rPr>
              <a:t>! Kaynak makinelerinin bakım ve onarımı yetkili elektrikçiler tarafından yapılmalıdır.</a:t>
            </a:r>
            <a:endParaRPr lang="tr-TR" altLang="tr-TR" sz="3200" b="0">
              <a:solidFill>
                <a:srgbClr val="CC0066"/>
              </a:solidFill>
            </a:endParaRPr>
          </a:p>
        </p:txBody>
      </p:sp>
      <p:sp>
        <p:nvSpPr>
          <p:cNvPr id="3" name="Slayt Numarası Yer Tutucusu 2"/>
          <p:cNvSpPr>
            <a:spLocks noGrp="1"/>
          </p:cNvSpPr>
          <p:nvPr>
            <p:ph type="sldNum" sz="quarter" idx="12"/>
          </p:nvPr>
        </p:nvSpPr>
        <p:spPr/>
        <p:txBody>
          <a:bodyPr/>
          <a:lstStyle/>
          <a:p>
            <a:fld id="{A427530A-A503-4F46-BAEC-AA74D2EFDD5B}" type="slidenum">
              <a:rPr lang="tr-TR" smtClean="0"/>
              <a:t>32</a:t>
            </a:fld>
            <a:endParaRPr lang="tr-TR"/>
          </a:p>
        </p:txBody>
      </p:sp>
    </p:spTree>
    <p:extLst>
      <p:ext uri="{BB962C8B-B14F-4D97-AF65-F5344CB8AC3E}">
        <p14:creationId xmlns:p14="http://schemas.microsoft.com/office/powerpoint/2010/main" val="25278016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533400" y="581025"/>
            <a:ext cx="7772400" cy="521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tr-TR" altLang="tr-TR" sz="2400" dirty="0">
                <a:cs typeface="Times New Roman" pitchFamily="18" charset="0"/>
              </a:rPr>
              <a:t>ELEKTRİK İÇ TESİSLERİNDE GÜVENLİK</a:t>
            </a:r>
          </a:p>
          <a:p>
            <a:pPr algn="just"/>
            <a:endParaRPr lang="tr-TR" altLang="tr-TR" sz="1200" dirty="0"/>
          </a:p>
          <a:p>
            <a:pPr algn="just"/>
            <a:endParaRPr lang="tr-TR" altLang="tr-TR" sz="900" dirty="0"/>
          </a:p>
          <a:p>
            <a:pPr algn="just"/>
            <a:r>
              <a:rPr lang="tr-TR" altLang="tr-TR" sz="3600" dirty="0">
                <a:latin typeface="Times New Roman" pitchFamily="18" charset="0"/>
                <a:cs typeface="Times New Roman" pitchFamily="18" charset="0"/>
              </a:rPr>
              <a:t>Aydınlatma tesisleri: </a:t>
            </a:r>
          </a:p>
          <a:p>
            <a:pPr algn="just"/>
            <a:endParaRPr lang="tr-TR" altLang="tr-TR" sz="3600" dirty="0">
              <a:latin typeface="Times New Roman" pitchFamily="18" charset="0"/>
              <a:cs typeface="Times New Roman" pitchFamily="18" charset="0"/>
            </a:endParaRPr>
          </a:p>
          <a:p>
            <a:pPr algn="just"/>
            <a:r>
              <a:rPr lang="tr-TR" altLang="tr-TR" sz="3600" dirty="0">
                <a:cs typeface="Times New Roman" pitchFamily="18" charset="0"/>
              </a:rPr>
              <a:t>İşyerlerindeki aydınlatma tesisatı Türk Standartlarına ve Elektrik İç Tesisler Yönetmeliğinde belirtilen hükümlere, teknik usul ve koşullara uygun şekilde yapılmalı ve işletilmelidir.	 </a:t>
            </a:r>
            <a:endParaRPr lang="tr-TR" altLang="tr-TR" sz="3600" dirty="0"/>
          </a:p>
        </p:txBody>
      </p:sp>
      <p:sp>
        <p:nvSpPr>
          <p:cNvPr id="3" name="Slayt Numarası Yer Tutucusu 2"/>
          <p:cNvSpPr>
            <a:spLocks noGrp="1"/>
          </p:cNvSpPr>
          <p:nvPr>
            <p:ph type="sldNum" sz="quarter" idx="12"/>
          </p:nvPr>
        </p:nvSpPr>
        <p:spPr/>
        <p:txBody>
          <a:bodyPr/>
          <a:lstStyle/>
          <a:p>
            <a:fld id="{A427530A-A503-4F46-BAEC-AA74D2EFDD5B}" type="slidenum">
              <a:rPr lang="tr-TR" smtClean="0"/>
              <a:t>33</a:t>
            </a:fld>
            <a:endParaRPr lang="tr-TR"/>
          </a:p>
        </p:txBody>
      </p:sp>
    </p:spTree>
    <p:extLst>
      <p:ext uri="{BB962C8B-B14F-4D97-AF65-F5344CB8AC3E}">
        <p14:creationId xmlns:p14="http://schemas.microsoft.com/office/powerpoint/2010/main" val="2223578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ChangeArrowheads="1"/>
          </p:cNvSpPr>
          <p:nvPr/>
        </p:nvSpPr>
        <p:spPr bwMode="auto">
          <a:xfrm>
            <a:off x="457200" y="1025525"/>
            <a:ext cx="76200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tr-TR" altLang="tr-TR" sz="3200">
                <a:latin typeface="Times New Roman" pitchFamily="18" charset="0"/>
                <a:cs typeface="Times New Roman" pitchFamily="18" charset="0"/>
              </a:rPr>
              <a:t>Fiş-Priz Sistemleri:</a:t>
            </a:r>
          </a:p>
          <a:p>
            <a:endParaRPr lang="tr-TR" altLang="tr-TR" sz="3200"/>
          </a:p>
          <a:p>
            <a:r>
              <a:rPr lang="tr-TR" altLang="tr-TR" sz="4000">
                <a:latin typeface="Times New Roman" pitchFamily="18" charset="0"/>
                <a:cs typeface="Times New Roman" pitchFamily="18" charset="0"/>
              </a:rPr>
              <a:t>Fişler, aynı tesiste kullanılan farklı gerilimler i</a:t>
            </a:r>
            <a:r>
              <a:rPr lang="tr-TR" altLang="tr-TR" sz="4000">
                <a:cs typeface="Times New Roman" pitchFamily="18" charset="0"/>
              </a:rPr>
              <a:t>ç</a:t>
            </a:r>
            <a:r>
              <a:rPr lang="tr-TR" altLang="tr-TR" sz="4000">
                <a:latin typeface="Times New Roman" pitchFamily="18" charset="0"/>
                <a:cs typeface="Times New Roman" pitchFamily="18" charset="0"/>
              </a:rPr>
              <a:t>in kullanılan prizlere sokulamayacak yapı ve </a:t>
            </a:r>
            <a:r>
              <a:rPr lang="tr-TR" altLang="tr-TR" sz="4000">
                <a:cs typeface="Times New Roman" pitchFamily="18" charset="0"/>
              </a:rPr>
              <a:t>ö</a:t>
            </a:r>
            <a:r>
              <a:rPr lang="tr-TR" altLang="tr-TR" sz="4000">
                <a:latin typeface="Times New Roman" pitchFamily="18" charset="0"/>
                <a:cs typeface="Times New Roman" pitchFamily="18" charset="0"/>
              </a:rPr>
              <a:t>zellikte olmalıdır.</a:t>
            </a:r>
            <a:endParaRPr lang="tr-TR" altLang="tr-TR" sz="4000"/>
          </a:p>
          <a:p>
            <a:endParaRPr lang="tr-TR" alt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34</a:t>
            </a:fld>
            <a:endParaRPr lang="tr-TR"/>
          </a:p>
        </p:txBody>
      </p:sp>
    </p:spTree>
    <p:extLst>
      <p:ext uri="{BB962C8B-B14F-4D97-AF65-F5344CB8AC3E}">
        <p14:creationId xmlns:p14="http://schemas.microsoft.com/office/powerpoint/2010/main" val="2292390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nvSpPr>
        <p:spPr bwMode="auto">
          <a:xfrm>
            <a:off x="304800" y="1981200"/>
            <a:ext cx="81534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tr-TR" altLang="tr-TR" sz="2400">
                <a:cs typeface="Times New Roman" pitchFamily="18" charset="0"/>
              </a:rPr>
              <a:t>Sigortalar:</a:t>
            </a:r>
          </a:p>
          <a:p>
            <a:pPr algn="just"/>
            <a:endParaRPr lang="tr-TR" altLang="tr-TR" sz="1200"/>
          </a:p>
          <a:p>
            <a:pPr algn="just"/>
            <a:endParaRPr lang="tr-TR" altLang="tr-TR" sz="900"/>
          </a:p>
          <a:p>
            <a:r>
              <a:rPr lang="tr-TR" altLang="tr-TR" sz="3600">
                <a:cs typeface="Times New Roman" pitchFamily="18" charset="0"/>
              </a:rPr>
              <a:t>Alternatif veya doğru akım devrelerinde kullanılan sigortalar kapalı bir tablo içine monte edilmeli, </a:t>
            </a:r>
            <a:endParaRPr lang="tr-TR" altLang="tr-TR" sz="3600"/>
          </a:p>
        </p:txBody>
      </p:sp>
      <p:sp>
        <p:nvSpPr>
          <p:cNvPr id="3" name="Slayt Numarası Yer Tutucusu 2"/>
          <p:cNvSpPr>
            <a:spLocks noGrp="1"/>
          </p:cNvSpPr>
          <p:nvPr>
            <p:ph type="sldNum" sz="quarter" idx="12"/>
          </p:nvPr>
        </p:nvSpPr>
        <p:spPr/>
        <p:txBody>
          <a:bodyPr/>
          <a:lstStyle/>
          <a:p>
            <a:fld id="{A427530A-A503-4F46-BAEC-AA74D2EFDD5B}" type="slidenum">
              <a:rPr lang="tr-TR" smtClean="0"/>
              <a:t>35</a:t>
            </a:fld>
            <a:endParaRPr lang="tr-TR"/>
          </a:p>
        </p:txBody>
      </p:sp>
    </p:spTree>
    <p:extLst>
      <p:ext uri="{BB962C8B-B14F-4D97-AF65-F5344CB8AC3E}">
        <p14:creationId xmlns:p14="http://schemas.microsoft.com/office/powerpoint/2010/main" val="1542725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1065260" y="425896"/>
            <a:ext cx="7344103" cy="5824671"/>
          </a:xfrm>
          <a:prstGeom prst="rect">
            <a:avLst/>
          </a:prstGeom>
          <a:noFill/>
          <a:ln w="9525">
            <a:noFill/>
            <a:miter lim="800000"/>
            <a:headEnd/>
            <a:tailEnd/>
          </a:ln>
        </p:spPr>
        <p:txBody>
          <a:bodyPr wrap="square" anchor="ctr">
            <a:spAutoFit/>
          </a:bodyPr>
          <a:lstStyle/>
          <a:p>
            <a:pPr algn="just" eaLnBrk="0" hangingPunct="0">
              <a:defRPr/>
            </a:pPr>
            <a:r>
              <a:rPr lang="tr-TR" sz="2400" dirty="0">
                <a:cs typeface="Times New Roman" pitchFamily="18" charset="0"/>
              </a:rPr>
              <a:t>Gerilim altındaki bölümler:</a:t>
            </a:r>
          </a:p>
          <a:p>
            <a:pPr algn="just" eaLnBrk="0" hangingPunct="0">
              <a:defRPr/>
            </a:pPr>
            <a:endParaRPr lang="tr-TR" sz="1050" dirty="0"/>
          </a:p>
          <a:p>
            <a:pPr algn="just" eaLnBrk="0" hangingPunct="0">
              <a:defRPr/>
            </a:pPr>
            <a:r>
              <a:rPr lang="tr-TR" sz="2800" b="1" dirty="0">
                <a:cs typeface="Times New Roman" pitchFamily="18" charset="0"/>
              </a:rPr>
              <a:t>Elektrik kabloları gerilim değerine uygun olarak yalıtılmalı ve bu kablolarla bunların bağlantı ve kontrol  tertibatı  dış etkilere karşı uygun şekilde korunmalıdır.  </a:t>
            </a:r>
          </a:p>
          <a:p>
            <a:pPr algn="just" eaLnBrk="0" hangingPunct="0">
              <a:defRPr/>
            </a:pPr>
            <a:endParaRPr lang="tr-TR" sz="2800" b="1" dirty="0"/>
          </a:p>
          <a:p>
            <a:pPr algn="just" eaLnBrk="0" hangingPunct="0">
              <a:defRPr/>
            </a:pPr>
            <a:r>
              <a:rPr lang="tr-TR" sz="2800" b="1" dirty="0">
                <a:cs typeface="Times New Roman" pitchFamily="18" charset="0"/>
              </a:rPr>
              <a:t>İletkenler mekanik ve kimyasal etkilerden korunmuş olarak yerleştirilmelidir.</a:t>
            </a:r>
          </a:p>
          <a:p>
            <a:pPr algn="just" eaLnBrk="0" hangingPunct="0">
              <a:defRPr/>
            </a:pPr>
            <a:endParaRPr lang="tr-TR" sz="2800" b="1" dirty="0">
              <a:cs typeface="Times New Roman" pitchFamily="18" charset="0"/>
            </a:endParaRPr>
          </a:p>
          <a:p>
            <a:pPr algn="just" eaLnBrk="0" hangingPunct="0">
              <a:defRPr/>
            </a:pPr>
            <a:r>
              <a:rPr lang="tr-TR" sz="2800" b="1" dirty="0"/>
              <a:t>Çalışma yerinde gerilim yokluğu  tespit edildikten sonra bakım onarım çalışmalarına başlanmalıdır.</a:t>
            </a:r>
          </a:p>
          <a:p>
            <a:pPr algn="just" eaLnBrk="0" hangingPunct="0">
              <a:defRPr/>
            </a:pPr>
            <a:endParaRPr lang="tr-TR" sz="1200" dirty="0">
              <a:latin typeface="Times New Roman" pitchFamily="18" charset="0"/>
              <a:cs typeface="Times New Roman" pitchFamily="18" charset="0"/>
            </a:endParaRPr>
          </a:p>
          <a:p>
            <a:pPr algn="just" eaLnBrk="0" hangingPunct="0">
              <a:defRPr/>
            </a:pPr>
            <a:endParaRPr lang="tr-TR" dirty="0"/>
          </a:p>
        </p:txBody>
      </p:sp>
      <p:sp>
        <p:nvSpPr>
          <p:cNvPr id="3" name="Slayt Numarası Yer Tutucusu 2"/>
          <p:cNvSpPr>
            <a:spLocks noGrp="1"/>
          </p:cNvSpPr>
          <p:nvPr>
            <p:ph type="sldNum" sz="quarter" idx="12"/>
          </p:nvPr>
        </p:nvSpPr>
        <p:spPr/>
        <p:txBody>
          <a:bodyPr/>
          <a:lstStyle/>
          <a:p>
            <a:fld id="{A427530A-A503-4F46-BAEC-AA74D2EFDD5B}" type="slidenum">
              <a:rPr lang="tr-TR" smtClean="0"/>
              <a:t>36</a:t>
            </a:fld>
            <a:endParaRPr lang="tr-TR"/>
          </a:p>
        </p:txBody>
      </p:sp>
    </p:spTree>
    <p:extLst>
      <p:ext uri="{BB962C8B-B14F-4D97-AF65-F5344CB8AC3E}">
        <p14:creationId xmlns:p14="http://schemas.microsoft.com/office/powerpoint/2010/main" val="1920188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381000" y="1423988"/>
            <a:ext cx="8001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tr-TR" altLang="tr-TR" sz="4400">
                <a:latin typeface="Times New Roman" pitchFamily="18" charset="0"/>
                <a:cs typeface="Times New Roman" pitchFamily="18" charset="0"/>
              </a:rPr>
              <a:t>Tevzi tabloları:</a:t>
            </a:r>
          </a:p>
          <a:p>
            <a:pPr algn="just"/>
            <a:endParaRPr lang="tr-TR" altLang="tr-TR" sz="2800" i="1" u="sng">
              <a:solidFill>
                <a:srgbClr val="000000"/>
              </a:solidFill>
              <a:latin typeface="Verdana" pitchFamily="34" charset="0"/>
            </a:endParaRPr>
          </a:p>
          <a:p>
            <a:pPr algn="just"/>
            <a:r>
              <a:rPr lang="tr-TR" altLang="tr-TR" sz="3200">
                <a:latin typeface="Times New Roman" pitchFamily="18" charset="0"/>
                <a:cs typeface="Times New Roman" pitchFamily="18" charset="0"/>
              </a:rPr>
              <a:t>İşyerinde </a:t>
            </a:r>
            <a:r>
              <a:rPr lang="tr-TR" altLang="tr-TR" sz="3200">
                <a:cs typeface="Times New Roman" pitchFamily="18" charset="0"/>
              </a:rPr>
              <a:t>ç</a:t>
            </a:r>
            <a:r>
              <a:rPr lang="tr-TR" altLang="tr-TR" sz="3200">
                <a:latin typeface="Times New Roman" pitchFamily="18" charset="0"/>
                <a:cs typeface="Times New Roman" pitchFamily="18" charset="0"/>
              </a:rPr>
              <a:t>alışanların erişebileceği yerlerde bulunan tevzi tabloları, panoları ve kontrol tertibatı ile benzeri tesisat, kilitli  dolap veya  h</a:t>
            </a:r>
            <a:r>
              <a:rPr lang="tr-TR" altLang="tr-TR" sz="3200">
                <a:cs typeface="Times New Roman" pitchFamily="18" charset="0"/>
              </a:rPr>
              <a:t>ü</a:t>
            </a:r>
            <a:r>
              <a:rPr lang="tr-TR" altLang="tr-TR" sz="3200">
                <a:latin typeface="Times New Roman" pitchFamily="18" charset="0"/>
                <a:cs typeface="Times New Roman" pitchFamily="18" charset="0"/>
              </a:rPr>
              <a:t>cre i</a:t>
            </a:r>
            <a:r>
              <a:rPr lang="tr-TR" altLang="tr-TR" sz="3200">
                <a:cs typeface="Times New Roman" pitchFamily="18" charset="0"/>
              </a:rPr>
              <a:t>ç</a:t>
            </a:r>
            <a:r>
              <a:rPr lang="tr-TR" altLang="tr-TR" sz="3200">
                <a:latin typeface="Times New Roman" pitchFamily="18" charset="0"/>
                <a:cs typeface="Times New Roman" pitchFamily="18" charset="0"/>
              </a:rPr>
              <a:t>inde olmalıdır. </a:t>
            </a:r>
            <a:endParaRPr lang="tr-TR" altLang="tr-TR" sz="4400"/>
          </a:p>
        </p:txBody>
      </p:sp>
      <p:sp>
        <p:nvSpPr>
          <p:cNvPr id="3" name="Slayt Numarası Yer Tutucusu 2"/>
          <p:cNvSpPr>
            <a:spLocks noGrp="1"/>
          </p:cNvSpPr>
          <p:nvPr>
            <p:ph type="sldNum" sz="quarter" idx="12"/>
          </p:nvPr>
        </p:nvSpPr>
        <p:spPr/>
        <p:txBody>
          <a:bodyPr/>
          <a:lstStyle/>
          <a:p>
            <a:fld id="{A427530A-A503-4F46-BAEC-AA74D2EFDD5B}" type="slidenum">
              <a:rPr lang="tr-TR" smtClean="0"/>
              <a:t>37</a:t>
            </a:fld>
            <a:endParaRPr lang="tr-TR"/>
          </a:p>
        </p:txBody>
      </p:sp>
    </p:spTree>
    <p:extLst>
      <p:ext uri="{BB962C8B-B14F-4D97-AF65-F5344CB8AC3E}">
        <p14:creationId xmlns:p14="http://schemas.microsoft.com/office/powerpoint/2010/main" val="37486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457200" y="795338"/>
            <a:ext cx="76962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tr-TR" altLang="tr-TR" sz="4000">
                <a:latin typeface="Times New Roman" pitchFamily="18" charset="0"/>
                <a:cs typeface="Times New Roman" pitchFamily="18" charset="0"/>
              </a:rPr>
              <a:t>Transformat</a:t>
            </a:r>
            <a:r>
              <a:rPr lang="tr-TR" altLang="tr-TR" sz="4000">
                <a:cs typeface="Times New Roman" pitchFamily="18" charset="0"/>
              </a:rPr>
              <a:t>ö</a:t>
            </a:r>
            <a:r>
              <a:rPr lang="tr-TR" altLang="tr-TR" sz="4000">
                <a:latin typeface="Times New Roman" pitchFamily="18" charset="0"/>
                <a:cs typeface="Times New Roman" pitchFamily="18" charset="0"/>
              </a:rPr>
              <a:t>rler ve kondansat</a:t>
            </a:r>
            <a:r>
              <a:rPr lang="tr-TR" altLang="tr-TR" sz="4000">
                <a:cs typeface="Times New Roman" pitchFamily="18" charset="0"/>
              </a:rPr>
              <a:t>ö</a:t>
            </a:r>
            <a:r>
              <a:rPr lang="tr-TR" altLang="tr-TR" sz="4000">
                <a:latin typeface="Times New Roman" pitchFamily="18" charset="0"/>
                <a:cs typeface="Times New Roman" pitchFamily="18" charset="0"/>
              </a:rPr>
              <a:t>rler:</a:t>
            </a:r>
          </a:p>
          <a:p>
            <a:endParaRPr lang="tr-TR" altLang="tr-TR" sz="1600"/>
          </a:p>
          <a:p>
            <a:r>
              <a:rPr lang="tr-TR" altLang="tr-TR" sz="3600">
                <a:cs typeface="Times New Roman" pitchFamily="18" charset="0"/>
              </a:rPr>
              <a:t>Transformatör, kondansatör ve benzerlerinin konulduğu işyerlerinin yeteri kadar havalandırılması sağlanmalı ve duvarları ile kapıları yangına dayanıklı olmalıdır.</a:t>
            </a:r>
            <a:endParaRPr lang="tr-TR" altLang="tr-TR" sz="3600"/>
          </a:p>
        </p:txBody>
      </p:sp>
      <p:sp>
        <p:nvSpPr>
          <p:cNvPr id="3" name="Slayt Numarası Yer Tutucusu 2"/>
          <p:cNvSpPr>
            <a:spLocks noGrp="1"/>
          </p:cNvSpPr>
          <p:nvPr>
            <p:ph type="sldNum" sz="quarter" idx="12"/>
          </p:nvPr>
        </p:nvSpPr>
        <p:spPr/>
        <p:txBody>
          <a:bodyPr/>
          <a:lstStyle/>
          <a:p>
            <a:fld id="{A427530A-A503-4F46-BAEC-AA74D2EFDD5B}" type="slidenum">
              <a:rPr lang="tr-TR" smtClean="0"/>
              <a:t>38</a:t>
            </a:fld>
            <a:endParaRPr lang="tr-TR"/>
          </a:p>
        </p:txBody>
      </p:sp>
    </p:spTree>
    <p:extLst>
      <p:ext uri="{BB962C8B-B14F-4D97-AF65-F5344CB8AC3E}">
        <p14:creationId xmlns:p14="http://schemas.microsoft.com/office/powerpoint/2010/main" val="3553888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nvSpPr>
        <p:spPr bwMode="auto">
          <a:xfrm>
            <a:off x="381000" y="136525"/>
            <a:ext cx="7924800" cy="643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tr-TR" altLang="tr-TR" sz="3600">
                <a:cs typeface="Times New Roman" pitchFamily="18" charset="0"/>
              </a:rPr>
              <a:t>Akümülatör tesisleri:</a:t>
            </a:r>
          </a:p>
          <a:p>
            <a:pPr algn="just"/>
            <a:endParaRPr lang="tr-TR" altLang="tr-TR" sz="1400"/>
          </a:p>
          <a:p>
            <a:pPr algn="just"/>
            <a:r>
              <a:rPr lang="tr-TR" altLang="tr-TR" sz="2400">
                <a:cs typeface="Times New Roman" pitchFamily="18" charset="0"/>
              </a:rPr>
              <a:t>Kurşun-asitli sabit akümülatör tesisleri, tabanı aside dayanıklı malzemeden yapılmış, iyi havalandırılmış ve özel yapılmış odalarda veya hücrelerde bulundurulmalıdır. Akümülatör odaları kuru havalı, serin ve sarsıntısız olmalı, sıcaklık değişmelerinden korunmalıdır. </a:t>
            </a:r>
          </a:p>
          <a:p>
            <a:pPr algn="just"/>
            <a:endParaRPr lang="tr-TR" altLang="tr-TR" sz="1400"/>
          </a:p>
          <a:p>
            <a:pPr eaLnBrk="1" hangingPunct="1"/>
            <a:r>
              <a:rPr lang="tr-TR" altLang="tr-TR" sz="2400">
                <a:cs typeface="Times New Roman" pitchFamily="18" charset="0"/>
              </a:rPr>
              <a:t>Akümülatörlerin bulunduğu yerler tercihen doğal havalandırmanın yeterli olabileceği biçimde yapılmalıdır</a:t>
            </a:r>
            <a:endParaRPr lang="tr-TR" altLang="tr-TR" sz="2400"/>
          </a:p>
          <a:p>
            <a:pPr eaLnBrk="1" hangingPunct="1"/>
            <a:endParaRPr lang="tr-TR" altLang="tr-TR" sz="2400"/>
          </a:p>
          <a:p>
            <a:pPr eaLnBrk="1" hangingPunct="1"/>
            <a:r>
              <a:rPr lang="tr-TR" altLang="tr-TR" sz="2400"/>
              <a:t>Anahtar, priz vs. gibi işletme sırasında alevlenmeye sebep olabilecek kıvılcım çıkaran elektrik araçları akü odalarının dışına konulmalıdır.</a:t>
            </a:r>
            <a:endParaRPr lang="tr-TR" altLang="tr-TR" sz="2400">
              <a:cs typeface="Times New Roman" pitchFamily="18" charset="0"/>
            </a:endParaRPr>
          </a:p>
          <a:p>
            <a:pPr algn="just"/>
            <a:endParaRPr lang="tr-TR" altLang="tr-TR" sz="3600"/>
          </a:p>
        </p:txBody>
      </p:sp>
      <p:sp>
        <p:nvSpPr>
          <p:cNvPr id="3" name="Slayt Numarası Yer Tutucusu 2"/>
          <p:cNvSpPr>
            <a:spLocks noGrp="1"/>
          </p:cNvSpPr>
          <p:nvPr>
            <p:ph type="sldNum" sz="quarter" idx="12"/>
          </p:nvPr>
        </p:nvSpPr>
        <p:spPr/>
        <p:txBody>
          <a:bodyPr/>
          <a:lstStyle/>
          <a:p>
            <a:fld id="{A427530A-A503-4F46-BAEC-AA74D2EFDD5B}" type="slidenum">
              <a:rPr lang="tr-TR" smtClean="0"/>
              <a:t>39</a:t>
            </a:fld>
            <a:endParaRPr lang="tr-TR"/>
          </a:p>
        </p:txBody>
      </p:sp>
    </p:spTree>
    <p:extLst>
      <p:ext uri="{BB962C8B-B14F-4D97-AF65-F5344CB8AC3E}">
        <p14:creationId xmlns:p14="http://schemas.microsoft.com/office/powerpoint/2010/main" val="346380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Metin Yer Tutucusu"/>
          <p:cNvSpPr>
            <a:spLocks noGrp="1"/>
          </p:cNvSpPr>
          <p:nvPr>
            <p:ph type="body" sz="half" idx="1"/>
          </p:nvPr>
        </p:nvSpPr>
        <p:spPr>
          <a:xfrm>
            <a:off x="457200" y="152400"/>
            <a:ext cx="8153400" cy="3276600"/>
          </a:xfrm>
        </p:spPr>
        <p:txBody>
          <a:bodyPr>
            <a:normAutofit/>
          </a:bodyPr>
          <a:lstStyle/>
          <a:p>
            <a:pPr eaLnBrk="1" hangingPunct="1"/>
            <a:r>
              <a:rPr lang="tr-TR" altLang="tr-TR" b="1" dirty="0" smtClean="0"/>
              <a:t>Doğru akım:</a:t>
            </a:r>
            <a:r>
              <a:rPr lang="tr-TR" altLang="tr-TR" dirty="0" smtClean="0"/>
              <a:t> </a:t>
            </a:r>
          </a:p>
          <a:p>
            <a:pPr eaLnBrk="1" hangingPunct="1"/>
            <a:r>
              <a:rPr lang="tr-TR" altLang="tr-TR" u="sng" dirty="0" smtClean="0"/>
              <a:t>Zamana bağlı olarak yönü ve şiddeti değişmeyen akıma </a:t>
            </a:r>
            <a:r>
              <a:rPr lang="tr-TR" altLang="tr-TR" b="1" u="sng" dirty="0" smtClean="0"/>
              <a:t>doğru akım </a:t>
            </a:r>
            <a:r>
              <a:rPr lang="tr-TR" altLang="tr-TR" u="sng" dirty="0" smtClean="0"/>
              <a:t>denir. </a:t>
            </a:r>
          </a:p>
          <a:p>
            <a:pPr eaLnBrk="1" hangingPunct="1"/>
            <a:r>
              <a:rPr lang="tr-TR" altLang="tr-TR" u="sng" dirty="0" smtClean="0"/>
              <a:t>Doğru akım genelde elektronik devrelerde kullanılır. </a:t>
            </a:r>
            <a:r>
              <a:rPr lang="tr-TR" altLang="tr-TR" dirty="0" smtClean="0"/>
              <a:t>En ideal doğru akım en sabit olanıdır. En sabit doğru akım kaynakları da pillerdir. </a:t>
            </a:r>
          </a:p>
          <a:p>
            <a:pPr eaLnBrk="1" hangingPunct="1"/>
            <a:r>
              <a:rPr lang="tr-TR" altLang="tr-TR" dirty="0" smtClean="0"/>
              <a:t>Alternatif akımı doğru akıma dönüştüren doğrultmaçlar vardır</a:t>
            </a:r>
            <a:r>
              <a:rPr lang="tr-TR" altLang="tr-TR" sz="2000" dirty="0" smtClean="0"/>
              <a:t>. </a:t>
            </a:r>
            <a:endParaRPr lang="tr-TR" altLang="tr-TR" b="1" dirty="0" smtClean="0"/>
          </a:p>
        </p:txBody>
      </p:sp>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4</a:t>
            </a:fld>
            <a:endParaRPr lang="tr-TR"/>
          </a:p>
        </p:txBody>
      </p:sp>
      <p:pic>
        <p:nvPicPr>
          <p:cNvPr id="12291" name="Picture 2" descr="dogru_akim_grafig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7656" y="2832100"/>
            <a:ext cx="269557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111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ChangeArrowheads="1"/>
          </p:cNvSpPr>
          <p:nvPr/>
        </p:nvSpPr>
        <p:spPr bwMode="auto">
          <a:xfrm>
            <a:off x="304800" y="915988"/>
            <a:ext cx="83820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tr-TR" altLang="tr-TR" sz="3200">
                <a:cs typeface="Times New Roman" pitchFamily="18" charset="0"/>
              </a:rPr>
              <a:t>Seyyar İletkenler:</a:t>
            </a:r>
          </a:p>
          <a:p>
            <a:pPr algn="just"/>
            <a:endParaRPr lang="tr-TR" altLang="tr-TR" sz="2800"/>
          </a:p>
          <a:p>
            <a:pPr algn="just"/>
            <a:r>
              <a:rPr lang="tr-TR" altLang="tr-TR" sz="2800">
                <a:cs typeface="Times New Roman" pitchFamily="18" charset="0"/>
              </a:rPr>
              <a:t>İşyerlerinde sürekli olarak taşınabilir veya çekme iletkenler kullanılmamalıdır. Ancak işin gereği olarak geçici olarak kullanılacağında gerekli iş güvenliği tedbirleri alınmalıdır. </a:t>
            </a:r>
          </a:p>
          <a:p>
            <a:pPr algn="just"/>
            <a:endParaRPr lang="tr-TR" altLang="tr-TR" sz="2800"/>
          </a:p>
          <a:p>
            <a:pPr algn="just"/>
            <a:r>
              <a:rPr lang="tr-TR" altLang="tr-TR" sz="2800">
                <a:cs typeface="Times New Roman" pitchFamily="18" charset="0"/>
              </a:rPr>
              <a:t>Taşınabilir iletkenlerin kullanılması gereken yerlere yeteri sayıda ve uygun şekilde topraklanmış elektrik prizleri tesis edilmelidir. </a:t>
            </a:r>
          </a:p>
          <a:p>
            <a:pPr algn="just"/>
            <a:endParaRPr lang="tr-TR" altLang="tr-TR" sz="2800"/>
          </a:p>
        </p:txBody>
      </p:sp>
      <p:sp>
        <p:nvSpPr>
          <p:cNvPr id="3" name="Slayt Numarası Yer Tutucusu 2"/>
          <p:cNvSpPr>
            <a:spLocks noGrp="1"/>
          </p:cNvSpPr>
          <p:nvPr>
            <p:ph type="sldNum" sz="quarter" idx="12"/>
          </p:nvPr>
        </p:nvSpPr>
        <p:spPr/>
        <p:txBody>
          <a:bodyPr/>
          <a:lstStyle/>
          <a:p>
            <a:fld id="{A427530A-A503-4F46-BAEC-AA74D2EFDD5B}" type="slidenum">
              <a:rPr lang="tr-TR" smtClean="0"/>
              <a:t>40</a:t>
            </a:fld>
            <a:endParaRPr lang="tr-TR"/>
          </a:p>
        </p:txBody>
      </p:sp>
    </p:spTree>
    <p:extLst>
      <p:ext uri="{BB962C8B-B14F-4D97-AF65-F5344CB8AC3E}">
        <p14:creationId xmlns:p14="http://schemas.microsoft.com/office/powerpoint/2010/main" val="534334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ChangeArrowheads="1"/>
          </p:cNvSpPr>
          <p:nvPr/>
        </p:nvSpPr>
        <p:spPr bwMode="auto">
          <a:xfrm>
            <a:off x="457200" y="885825"/>
            <a:ext cx="72390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tr-TR" altLang="tr-TR" sz="3200">
                <a:latin typeface="Times New Roman" pitchFamily="18" charset="0"/>
                <a:cs typeface="Times New Roman" pitchFamily="18" charset="0"/>
              </a:rPr>
              <a:t>El aletleri:	</a:t>
            </a:r>
            <a:r>
              <a:rPr lang="tr-TR" altLang="tr-TR" sz="2000">
                <a:latin typeface="Times New Roman" pitchFamily="18" charset="0"/>
                <a:cs typeface="Times New Roman" pitchFamily="18" charset="0"/>
              </a:rPr>
              <a:t>     </a:t>
            </a:r>
          </a:p>
          <a:p>
            <a:pPr algn="just"/>
            <a:r>
              <a:rPr lang="tr-TR" altLang="tr-TR" sz="2000">
                <a:latin typeface="Times New Roman" pitchFamily="18" charset="0"/>
                <a:cs typeface="Times New Roman" pitchFamily="18" charset="0"/>
              </a:rPr>
              <a:t>      </a:t>
            </a:r>
            <a:endParaRPr lang="tr-TR" altLang="tr-TR" sz="1200"/>
          </a:p>
          <a:p>
            <a:pPr algn="just"/>
            <a:r>
              <a:rPr lang="tr-TR" altLang="tr-TR" sz="3200">
                <a:latin typeface="Times New Roman" pitchFamily="18" charset="0"/>
                <a:cs typeface="Times New Roman" pitchFamily="18" charset="0"/>
              </a:rPr>
              <a:t>Elektrik işlerinde kullanılan penseler, kargaburunlar, tornavidalar ve benzeri el aletleri uygun şekilde yalıtılmış ve yağdanlıkların, s</a:t>
            </a:r>
            <a:r>
              <a:rPr lang="tr-TR" altLang="tr-TR" sz="3200">
                <a:cs typeface="Times New Roman" pitchFamily="18" charset="0"/>
              </a:rPr>
              <a:t>ü</a:t>
            </a:r>
            <a:r>
              <a:rPr lang="tr-TR" altLang="tr-TR" sz="3200">
                <a:latin typeface="Times New Roman" pitchFamily="18" charset="0"/>
                <a:cs typeface="Times New Roman" pitchFamily="18" charset="0"/>
              </a:rPr>
              <a:t>p</a:t>
            </a:r>
            <a:r>
              <a:rPr lang="tr-TR" altLang="tr-TR" sz="3200">
                <a:cs typeface="Times New Roman" pitchFamily="18" charset="0"/>
              </a:rPr>
              <a:t>ü</a:t>
            </a:r>
            <a:r>
              <a:rPr lang="tr-TR" altLang="tr-TR" sz="3200">
                <a:latin typeface="Times New Roman" pitchFamily="18" charset="0"/>
                <a:cs typeface="Times New Roman" pitchFamily="18" charset="0"/>
              </a:rPr>
              <a:t>rgelerin, fır</a:t>
            </a:r>
            <a:r>
              <a:rPr lang="tr-TR" altLang="tr-TR" sz="3200">
                <a:cs typeface="Times New Roman" pitchFamily="18" charset="0"/>
              </a:rPr>
              <a:t>ç</a:t>
            </a:r>
            <a:r>
              <a:rPr lang="tr-TR" altLang="tr-TR" sz="3200">
                <a:latin typeface="Times New Roman" pitchFamily="18" charset="0"/>
                <a:cs typeface="Times New Roman" pitchFamily="18" charset="0"/>
              </a:rPr>
              <a:t>aların ve diğer temizlik ara</a:t>
            </a:r>
            <a:r>
              <a:rPr lang="tr-TR" altLang="tr-TR" sz="3200">
                <a:cs typeface="Times New Roman" pitchFamily="18" charset="0"/>
              </a:rPr>
              <a:t>ç</a:t>
            </a:r>
            <a:r>
              <a:rPr lang="tr-TR" altLang="tr-TR" sz="3200">
                <a:latin typeface="Times New Roman" pitchFamily="18" charset="0"/>
                <a:cs typeface="Times New Roman" pitchFamily="18" charset="0"/>
              </a:rPr>
              <a:t>larının sapları akım ge</a:t>
            </a:r>
            <a:r>
              <a:rPr lang="tr-TR" altLang="tr-TR" sz="3200">
                <a:cs typeface="Times New Roman" pitchFamily="18" charset="0"/>
              </a:rPr>
              <a:t>ç</a:t>
            </a:r>
            <a:r>
              <a:rPr lang="tr-TR" altLang="tr-TR" sz="3200">
                <a:latin typeface="Times New Roman" pitchFamily="18" charset="0"/>
                <a:cs typeface="Times New Roman" pitchFamily="18" charset="0"/>
              </a:rPr>
              <a:t>irmeyen malzemeden yapılmış olmalıdır. </a:t>
            </a:r>
          </a:p>
          <a:p>
            <a:pPr algn="just"/>
            <a:endParaRPr lang="tr-TR" altLang="tr-TR" sz="900"/>
          </a:p>
          <a:p>
            <a:pPr algn="just"/>
            <a:endParaRPr lang="tr-TR" altLang="tr-TR"/>
          </a:p>
        </p:txBody>
      </p:sp>
      <p:sp>
        <p:nvSpPr>
          <p:cNvPr id="3" name="Slayt Numarası Yer Tutucusu 2"/>
          <p:cNvSpPr>
            <a:spLocks noGrp="1"/>
          </p:cNvSpPr>
          <p:nvPr>
            <p:ph type="sldNum" sz="quarter" idx="12"/>
          </p:nvPr>
        </p:nvSpPr>
        <p:spPr/>
        <p:txBody>
          <a:bodyPr/>
          <a:lstStyle/>
          <a:p>
            <a:fld id="{A427530A-A503-4F46-BAEC-AA74D2EFDD5B}" type="slidenum">
              <a:rPr lang="tr-TR" smtClean="0"/>
              <a:t>41</a:t>
            </a:fld>
            <a:endParaRPr lang="tr-TR"/>
          </a:p>
        </p:txBody>
      </p:sp>
    </p:spTree>
    <p:extLst>
      <p:ext uri="{BB962C8B-B14F-4D97-AF65-F5344CB8AC3E}">
        <p14:creationId xmlns:p14="http://schemas.microsoft.com/office/powerpoint/2010/main" val="3630692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987973" y="703318"/>
            <a:ext cx="727578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r>
              <a:rPr lang="tr-TR" altLang="tr-TR" sz="2000" dirty="0">
                <a:solidFill>
                  <a:srgbClr val="FF0000"/>
                </a:solidFill>
                <a:latin typeface="Times New Roman" pitchFamily="18" charset="0"/>
                <a:cs typeface="Times New Roman" pitchFamily="18" charset="0"/>
              </a:rPr>
              <a:t>Elektrik kaynak makinelerinde g</a:t>
            </a:r>
            <a:r>
              <a:rPr lang="tr-TR" altLang="tr-TR" sz="2000" dirty="0">
                <a:solidFill>
                  <a:srgbClr val="FF0000"/>
                </a:solidFill>
                <a:cs typeface="Times New Roman" pitchFamily="18" charset="0"/>
              </a:rPr>
              <a:t>ü</a:t>
            </a:r>
            <a:r>
              <a:rPr lang="tr-TR" altLang="tr-TR" sz="2000" dirty="0">
                <a:solidFill>
                  <a:srgbClr val="FF0000"/>
                </a:solidFill>
                <a:latin typeface="Times New Roman" pitchFamily="18" charset="0"/>
                <a:cs typeface="Times New Roman" pitchFamily="18" charset="0"/>
              </a:rPr>
              <a:t>venlik:</a:t>
            </a:r>
          </a:p>
          <a:p>
            <a:endParaRPr lang="tr-TR" altLang="tr-TR" sz="2000" dirty="0"/>
          </a:p>
          <a:p>
            <a:r>
              <a:rPr lang="tr-TR" altLang="tr-TR" sz="2000" dirty="0">
                <a:latin typeface="Times New Roman" pitchFamily="18" charset="0"/>
                <a:cs typeface="Times New Roman" pitchFamily="18" charset="0"/>
              </a:rPr>
              <a:t>Elektrik kaynak işlerinde ehil kaynak</a:t>
            </a:r>
            <a:r>
              <a:rPr lang="tr-TR" altLang="tr-TR" sz="2000" dirty="0">
                <a:cs typeface="Times New Roman" pitchFamily="18" charset="0"/>
              </a:rPr>
              <a:t>ç</a:t>
            </a:r>
            <a:r>
              <a:rPr lang="tr-TR" altLang="tr-TR" sz="2000" dirty="0">
                <a:latin typeface="Times New Roman" pitchFamily="18" charset="0"/>
                <a:cs typeface="Times New Roman" pitchFamily="18" charset="0"/>
              </a:rPr>
              <a:t>ılar </a:t>
            </a:r>
            <a:r>
              <a:rPr lang="tr-TR" altLang="tr-TR" sz="2000" dirty="0">
                <a:cs typeface="Times New Roman" pitchFamily="18" charset="0"/>
              </a:rPr>
              <a:t>ç</a:t>
            </a:r>
            <a:r>
              <a:rPr lang="tr-TR" altLang="tr-TR" sz="2000" dirty="0">
                <a:latin typeface="Times New Roman" pitchFamily="18" charset="0"/>
                <a:cs typeface="Times New Roman" pitchFamily="18" charset="0"/>
              </a:rPr>
              <a:t>alıştırılmalıdır.</a:t>
            </a:r>
          </a:p>
          <a:p>
            <a:r>
              <a:rPr lang="tr-TR" altLang="tr-TR" sz="2000" dirty="0">
                <a:latin typeface="Times New Roman" pitchFamily="18" charset="0"/>
                <a:cs typeface="Times New Roman" pitchFamily="18" charset="0"/>
              </a:rPr>
              <a:t>			</a:t>
            </a:r>
            <a:endParaRPr lang="tr-TR" altLang="tr-TR" sz="2000" dirty="0"/>
          </a:p>
          <a:p>
            <a:r>
              <a:rPr lang="tr-TR" altLang="tr-TR" sz="2000" dirty="0">
                <a:latin typeface="Times New Roman" pitchFamily="18" charset="0"/>
                <a:cs typeface="Times New Roman" pitchFamily="18" charset="0"/>
              </a:rPr>
              <a:t>Elektrik kaynağı işlerinde </a:t>
            </a:r>
            <a:r>
              <a:rPr lang="tr-TR" altLang="tr-TR" sz="2000" dirty="0">
                <a:cs typeface="Times New Roman" pitchFamily="18" charset="0"/>
              </a:rPr>
              <a:t>ç</a:t>
            </a:r>
            <a:r>
              <a:rPr lang="tr-TR" altLang="tr-TR" sz="2000" dirty="0">
                <a:latin typeface="Times New Roman" pitchFamily="18" charset="0"/>
                <a:cs typeface="Times New Roman" pitchFamily="18" charset="0"/>
              </a:rPr>
              <a:t>alışan iş</a:t>
            </a:r>
            <a:r>
              <a:rPr lang="tr-TR" altLang="tr-TR" sz="2000" dirty="0">
                <a:cs typeface="Times New Roman" pitchFamily="18" charset="0"/>
              </a:rPr>
              <a:t>ç</a:t>
            </a:r>
            <a:r>
              <a:rPr lang="tr-TR" altLang="tr-TR" sz="2000" dirty="0">
                <a:latin typeface="Times New Roman" pitchFamily="18" charset="0"/>
                <a:cs typeface="Times New Roman" pitchFamily="18" charset="0"/>
              </a:rPr>
              <a:t>ilere, işin </a:t>
            </a:r>
            <a:r>
              <a:rPr lang="tr-TR" altLang="tr-TR" sz="2000" dirty="0">
                <a:cs typeface="Times New Roman" pitchFamily="18" charset="0"/>
              </a:rPr>
              <a:t>ö</a:t>
            </a:r>
            <a:r>
              <a:rPr lang="tr-TR" altLang="tr-TR" sz="2000" dirty="0">
                <a:latin typeface="Times New Roman" pitchFamily="18" charset="0"/>
                <a:cs typeface="Times New Roman" pitchFamily="18" charset="0"/>
              </a:rPr>
              <a:t>zelliğine uygun kaynak maskesi, deri eldiven, yanmaz </a:t>
            </a:r>
            <a:r>
              <a:rPr lang="tr-TR" altLang="tr-TR" sz="2000" dirty="0">
                <a:cs typeface="Times New Roman" pitchFamily="18" charset="0"/>
              </a:rPr>
              <a:t>ö</a:t>
            </a:r>
            <a:r>
              <a:rPr lang="tr-TR" altLang="tr-TR" sz="2000" dirty="0">
                <a:latin typeface="Times New Roman" pitchFamily="18" charset="0"/>
                <a:cs typeface="Times New Roman" pitchFamily="18" charset="0"/>
              </a:rPr>
              <a:t>nl</a:t>
            </a:r>
            <a:r>
              <a:rPr lang="tr-TR" altLang="tr-TR" sz="2000" dirty="0">
                <a:cs typeface="Times New Roman" pitchFamily="18" charset="0"/>
              </a:rPr>
              <a:t>ü</a:t>
            </a:r>
            <a:r>
              <a:rPr lang="tr-TR" altLang="tr-TR" sz="2000" dirty="0">
                <a:latin typeface="Times New Roman" pitchFamily="18" charset="0"/>
                <a:cs typeface="Times New Roman" pitchFamily="18" charset="0"/>
              </a:rPr>
              <a:t>k, iş ayakkabısı gibi kişisel korunma ara</a:t>
            </a:r>
            <a:r>
              <a:rPr lang="tr-TR" altLang="tr-TR" sz="2000" dirty="0">
                <a:cs typeface="Times New Roman" pitchFamily="18" charset="0"/>
              </a:rPr>
              <a:t>ç</a:t>
            </a:r>
            <a:r>
              <a:rPr lang="tr-TR" altLang="tr-TR" sz="2000" dirty="0">
                <a:latin typeface="Times New Roman" pitchFamily="18" charset="0"/>
                <a:cs typeface="Times New Roman" pitchFamily="18" charset="0"/>
              </a:rPr>
              <a:t>ları verilmelidir.</a:t>
            </a:r>
          </a:p>
          <a:p>
            <a:endParaRPr lang="tr-TR" altLang="tr-TR" sz="2000" dirty="0"/>
          </a:p>
          <a:p>
            <a:r>
              <a:rPr lang="tr-TR" altLang="tr-TR" sz="2000" dirty="0">
                <a:latin typeface="Times New Roman" pitchFamily="18" charset="0"/>
                <a:cs typeface="Times New Roman" pitchFamily="18" charset="0"/>
              </a:rPr>
              <a:t>Elektrik kaynağı yapılan yerler, başka iş</a:t>
            </a:r>
            <a:r>
              <a:rPr lang="tr-TR" altLang="tr-TR" sz="2000" dirty="0">
                <a:cs typeface="Times New Roman" pitchFamily="18" charset="0"/>
              </a:rPr>
              <a:t>ç</a:t>
            </a:r>
            <a:r>
              <a:rPr lang="tr-TR" altLang="tr-TR" sz="2000" dirty="0">
                <a:latin typeface="Times New Roman" pitchFamily="18" charset="0"/>
                <a:cs typeface="Times New Roman" pitchFamily="18" charset="0"/>
              </a:rPr>
              <a:t>ilerin </a:t>
            </a:r>
            <a:r>
              <a:rPr lang="tr-TR" altLang="tr-TR" sz="2000" dirty="0">
                <a:cs typeface="Times New Roman" pitchFamily="18" charset="0"/>
              </a:rPr>
              <a:t>ç</a:t>
            </a:r>
            <a:r>
              <a:rPr lang="tr-TR" altLang="tr-TR" sz="2000" dirty="0">
                <a:latin typeface="Times New Roman" pitchFamily="18" charset="0"/>
                <a:cs typeface="Times New Roman" pitchFamily="18" charset="0"/>
              </a:rPr>
              <a:t>alıştığı yerlerden ayrı olmalı veya iş</a:t>
            </a:r>
            <a:r>
              <a:rPr lang="tr-TR" altLang="tr-TR" sz="2000" dirty="0">
                <a:cs typeface="Times New Roman" pitchFamily="18" charset="0"/>
              </a:rPr>
              <a:t>ç</a:t>
            </a:r>
            <a:r>
              <a:rPr lang="tr-TR" altLang="tr-TR" sz="2000" dirty="0">
                <a:latin typeface="Times New Roman" pitchFamily="18" charset="0"/>
                <a:cs typeface="Times New Roman" pitchFamily="18" charset="0"/>
              </a:rPr>
              <a:t>ilerin </a:t>
            </a:r>
            <a:r>
              <a:rPr lang="tr-TR" altLang="tr-TR" sz="2000" dirty="0">
                <a:cs typeface="Times New Roman" pitchFamily="18" charset="0"/>
              </a:rPr>
              <a:t>ç</a:t>
            </a:r>
            <a:r>
              <a:rPr lang="tr-TR" altLang="tr-TR" sz="2000" dirty="0">
                <a:latin typeface="Times New Roman" pitchFamily="18" charset="0"/>
                <a:cs typeface="Times New Roman" pitchFamily="18" charset="0"/>
              </a:rPr>
              <a:t>alışmasına engel olmamalı şekilde ışık ge</a:t>
            </a:r>
            <a:r>
              <a:rPr lang="tr-TR" altLang="tr-TR" sz="2000" dirty="0">
                <a:cs typeface="Times New Roman" pitchFamily="18" charset="0"/>
              </a:rPr>
              <a:t>ç</a:t>
            </a:r>
            <a:r>
              <a:rPr lang="tr-TR" altLang="tr-TR" sz="2000" dirty="0">
                <a:latin typeface="Times New Roman" pitchFamily="18" charset="0"/>
                <a:cs typeface="Times New Roman" pitchFamily="18" charset="0"/>
              </a:rPr>
              <a:t>irmeyen taşınmaz veya taşınabilir uygun paravanalarla ayrılmış olmalıdır.</a:t>
            </a:r>
          </a:p>
          <a:p>
            <a:endParaRPr lang="tr-TR" altLang="tr-TR" sz="2000" dirty="0"/>
          </a:p>
          <a:p>
            <a:endParaRPr lang="tr-TR" altLang="tr-TR" sz="2000" dirty="0"/>
          </a:p>
        </p:txBody>
      </p:sp>
      <p:sp>
        <p:nvSpPr>
          <p:cNvPr id="3" name="Slayt Numarası Yer Tutucusu 2"/>
          <p:cNvSpPr>
            <a:spLocks noGrp="1"/>
          </p:cNvSpPr>
          <p:nvPr>
            <p:ph type="sldNum" sz="quarter" idx="12"/>
          </p:nvPr>
        </p:nvSpPr>
        <p:spPr/>
        <p:txBody>
          <a:bodyPr/>
          <a:lstStyle/>
          <a:p>
            <a:fld id="{A427530A-A503-4F46-BAEC-AA74D2EFDD5B}" type="slidenum">
              <a:rPr lang="tr-TR" smtClean="0"/>
              <a:t>42</a:t>
            </a:fld>
            <a:endParaRPr lang="tr-TR"/>
          </a:p>
        </p:txBody>
      </p:sp>
    </p:spTree>
    <p:extLst>
      <p:ext uri="{BB962C8B-B14F-4D97-AF65-F5344CB8AC3E}">
        <p14:creationId xmlns:p14="http://schemas.microsoft.com/office/powerpoint/2010/main" val="3791782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nvSpPr>
        <p:spPr bwMode="auto">
          <a:xfrm>
            <a:off x="408363" y="586373"/>
            <a:ext cx="80010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tr-TR" altLang="tr-TR" sz="2400" dirty="0">
                <a:solidFill>
                  <a:srgbClr val="C00000"/>
                </a:solidFill>
                <a:latin typeface="Times New Roman" pitchFamily="18" charset="0"/>
                <a:cs typeface="Times New Roman" pitchFamily="18" charset="0"/>
              </a:rPr>
              <a:t>Yıldırımdan korunma:</a:t>
            </a:r>
          </a:p>
          <a:p>
            <a:pPr algn="just"/>
            <a:endParaRPr lang="tr-TR" altLang="tr-TR" sz="2400" dirty="0"/>
          </a:p>
          <a:p>
            <a:pPr algn="just"/>
            <a:r>
              <a:rPr lang="tr-TR" altLang="tr-TR" sz="2400" dirty="0">
                <a:cs typeface="Times New Roman" pitchFamily="18" charset="0"/>
              </a:rPr>
              <a:t>Ç</a:t>
            </a:r>
            <a:r>
              <a:rPr lang="tr-TR" altLang="tr-TR" sz="2400" dirty="0">
                <a:latin typeface="Times New Roman" pitchFamily="18" charset="0"/>
                <a:cs typeface="Times New Roman" pitchFamily="18" charset="0"/>
              </a:rPr>
              <a:t>ıplak hava  hatları tehlike alanına girmeden son bulmalı ve bu u</a:t>
            </a:r>
            <a:r>
              <a:rPr lang="tr-TR" altLang="tr-TR" sz="2400" dirty="0">
                <a:cs typeface="Times New Roman" pitchFamily="18" charset="0"/>
              </a:rPr>
              <a:t>ç</a:t>
            </a:r>
            <a:r>
              <a:rPr lang="tr-TR" altLang="tr-TR" sz="2400" dirty="0">
                <a:latin typeface="Times New Roman" pitchFamily="18" charset="0"/>
                <a:cs typeface="Times New Roman" pitchFamily="18" charset="0"/>
              </a:rPr>
              <a:t>larda dış aşırı gerilim y</a:t>
            </a:r>
            <a:r>
              <a:rPr lang="tr-TR" altLang="tr-TR" sz="2400" dirty="0">
                <a:cs typeface="Times New Roman" pitchFamily="18" charset="0"/>
              </a:rPr>
              <a:t>ü</a:t>
            </a:r>
            <a:r>
              <a:rPr lang="tr-TR" altLang="tr-TR" sz="2400" dirty="0">
                <a:latin typeface="Times New Roman" pitchFamily="18" charset="0"/>
                <a:cs typeface="Times New Roman" pitchFamily="18" charset="0"/>
              </a:rPr>
              <a:t>kselmelerine karşı uygun koruyucu  </a:t>
            </a:r>
            <a:r>
              <a:rPr lang="tr-TR" altLang="tr-TR" sz="2400" dirty="0" err="1">
                <a:latin typeface="Times New Roman" pitchFamily="18" charset="0"/>
                <a:cs typeface="Times New Roman" pitchFamily="18" charset="0"/>
              </a:rPr>
              <a:t>parafudr</a:t>
            </a:r>
            <a:r>
              <a:rPr lang="tr-TR" altLang="tr-TR" sz="2400" dirty="0">
                <a:latin typeface="Times New Roman" pitchFamily="18" charset="0"/>
                <a:cs typeface="Times New Roman" pitchFamily="18" charset="0"/>
              </a:rPr>
              <a:t> gibi cihazlar bulundurulmalıdır.</a:t>
            </a:r>
          </a:p>
          <a:p>
            <a:pPr algn="just"/>
            <a:endParaRPr lang="tr-TR" altLang="tr-TR" sz="2400" dirty="0"/>
          </a:p>
          <a:p>
            <a:pPr algn="just"/>
            <a:r>
              <a:rPr lang="tr-TR" altLang="tr-TR" sz="2400" dirty="0">
                <a:latin typeface="Times New Roman" pitchFamily="18" charset="0"/>
                <a:cs typeface="Times New Roman" pitchFamily="18" charset="0"/>
              </a:rPr>
              <a:t>Y</a:t>
            </a:r>
            <a:r>
              <a:rPr lang="tr-TR" altLang="tr-TR" sz="2400" dirty="0">
                <a:cs typeface="Times New Roman" pitchFamily="18" charset="0"/>
              </a:rPr>
              <a:t>ü</a:t>
            </a:r>
            <a:r>
              <a:rPr lang="tr-TR" altLang="tr-TR" sz="2400" dirty="0">
                <a:latin typeface="Times New Roman" pitchFamily="18" charset="0"/>
                <a:cs typeface="Times New Roman" pitchFamily="18" charset="0"/>
              </a:rPr>
              <a:t>ksek binalar, yıldırıma karşı y</a:t>
            </a:r>
            <a:r>
              <a:rPr lang="tr-TR" altLang="tr-TR" sz="2400" dirty="0">
                <a:cs typeface="Times New Roman" pitchFamily="18" charset="0"/>
              </a:rPr>
              <a:t>ü</a:t>
            </a:r>
            <a:r>
              <a:rPr lang="tr-TR" altLang="tr-TR" sz="2400" dirty="0">
                <a:latin typeface="Times New Roman" pitchFamily="18" charset="0"/>
                <a:cs typeface="Times New Roman" pitchFamily="18" charset="0"/>
              </a:rPr>
              <a:t>r</a:t>
            </a:r>
            <a:r>
              <a:rPr lang="tr-TR" altLang="tr-TR" sz="2400" dirty="0">
                <a:cs typeface="Times New Roman" pitchFamily="18" charset="0"/>
              </a:rPr>
              <a:t>ü</a:t>
            </a:r>
            <a:r>
              <a:rPr lang="tr-TR" altLang="tr-TR" sz="2400" dirty="0">
                <a:latin typeface="Times New Roman" pitchFamily="18" charset="0"/>
                <a:cs typeface="Times New Roman" pitchFamily="18" charset="0"/>
              </a:rPr>
              <a:t>rl</a:t>
            </a:r>
            <a:r>
              <a:rPr lang="tr-TR" altLang="tr-TR" sz="2400" dirty="0">
                <a:cs typeface="Times New Roman" pitchFamily="18" charset="0"/>
              </a:rPr>
              <a:t>ü</a:t>
            </a:r>
            <a:r>
              <a:rPr lang="tr-TR" altLang="tr-TR" sz="2400" dirty="0">
                <a:latin typeface="Times New Roman" pitchFamily="18" charset="0"/>
                <a:cs typeface="Times New Roman" pitchFamily="18" charset="0"/>
              </a:rPr>
              <a:t>kteki mevzuatın </a:t>
            </a:r>
            <a:r>
              <a:rPr lang="tr-TR" altLang="tr-TR" sz="2400" dirty="0">
                <a:cs typeface="Times New Roman" pitchFamily="18" charset="0"/>
              </a:rPr>
              <a:t>ö</a:t>
            </a:r>
            <a:r>
              <a:rPr lang="tr-TR" altLang="tr-TR" sz="2400" dirty="0">
                <a:latin typeface="Times New Roman" pitchFamily="18" charset="0"/>
                <a:cs typeface="Times New Roman" pitchFamily="18" charset="0"/>
              </a:rPr>
              <a:t>ng</a:t>
            </a:r>
            <a:r>
              <a:rPr lang="tr-TR" altLang="tr-TR" sz="2400" dirty="0">
                <a:cs typeface="Times New Roman" pitchFamily="18" charset="0"/>
              </a:rPr>
              <a:t>ö</a:t>
            </a:r>
            <a:r>
              <a:rPr lang="tr-TR" altLang="tr-TR" sz="2400" dirty="0">
                <a:latin typeface="Times New Roman" pitchFamily="18" charset="0"/>
                <a:cs typeface="Times New Roman" pitchFamily="18" charset="0"/>
              </a:rPr>
              <a:t>rd</a:t>
            </a:r>
            <a:r>
              <a:rPr lang="tr-TR" altLang="tr-TR" sz="2400" dirty="0">
                <a:cs typeface="Times New Roman" pitchFamily="18" charset="0"/>
              </a:rPr>
              <a:t>ü</a:t>
            </a:r>
            <a:r>
              <a:rPr lang="tr-TR" altLang="tr-TR" sz="2400" dirty="0">
                <a:latin typeface="Times New Roman" pitchFamily="18" charset="0"/>
                <a:cs typeface="Times New Roman" pitchFamily="18" charset="0"/>
              </a:rPr>
              <a:t>ğ</a:t>
            </a:r>
            <a:r>
              <a:rPr lang="tr-TR" altLang="tr-TR" sz="2400" dirty="0">
                <a:cs typeface="Times New Roman" pitchFamily="18" charset="0"/>
              </a:rPr>
              <a:t>ü</a:t>
            </a:r>
            <a:r>
              <a:rPr lang="tr-TR" altLang="tr-TR" sz="2400" dirty="0">
                <a:latin typeface="Times New Roman" pitchFamily="18" charset="0"/>
                <a:cs typeface="Times New Roman" pitchFamily="18" charset="0"/>
              </a:rPr>
              <a:t> sistemlerle donatılmalıdır.</a:t>
            </a:r>
          </a:p>
          <a:p>
            <a:pPr algn="just"/>
            <a:endParaRPr lang="tr-TR" altLang="tr-TR" sz="2400" dirty="0">
              <a:latin typeface="Times New Roman" pitchFamily="18" charset="0"/>
              <a:cs typeface="Times New Roman" pitchFamily="18" charset="0"/>
            </a:endParaRPr>
          </a:p>
          <a:p>
            <a:pPr algn="just"/>
            <a:r>
              <a:rPr lang="tr-TR" altLang="tr-TR" sz="2400" dirty="0">
                <a:latin typeface="Times New Roman" pitchFamily="18" charset="0"/>
                <a:cs typeface="Times New Roman" pitchFamily="18" charset="0"/>
              </a:rPr>
              <a:t>Tamamen </a:t>
            </a:r>
            <a:r>
              <a:rPr lang="tr-TR" altLang="tr-TR" sz="2400" dirty="0">
                <a:cs typeface="Times New Roman" pitchFamily="18" charset="0"/>
              </a:rPr>
              <a:t>ç</a:t>
            </a:r>
            <a:r>
              <a:rPr lang="tr-TR" altLang="tr-TR" sz="2400" dirty="0">
                <a:latin typeface="Times New Roman" pitchFamily="18" charset="0"/>
                <a:cs typeface="Times New Roman" pitchFamily="18" charset="0"/>
              </a:rPr>
              <a:t>elik konstr</a:t>
            </a:r>
            <a:r>
              <a:rPr lang="tr-TR" altLang="tr-TR" sz="2400" dirty="0">
                <a:cs typeface="Times New Roman" pitchFamily="18" charset="0"/>
              </a:rPr>
              <a:t>ü</a:t>
            </a:r>
            <a:r>
              <a:rPr lang="tr-TR" altLang="tr-TR" sz="2400" dirty="0">
                <a:latin typeface="Times New Roman" pitchFamily="18" charset="0"/>
                <a:cs typeface="Times New Roman" pitchFamily="18" charset="0"/>
              </a:rPr>
              <a:t>ksiyon binalarla sa</a:t>
            </a:r>
            <a:r>
              <a:rPr lang="tr-TR" altLang="tr-TR" sz="2400" dirty="0">
                <a:cs typeface="Times New Roman" pitchFamily="18" charset="0"/>
              </a:rPr>
              <a:t>ç</a:t>
            </a:r>
            <a:r>
              <a:rPr lang="tr-TR" altLang="tr-TR" sz="2400" dirty="0">
                <a:latin typeface="Times New Roman" pitchFamily="18" charset="0"/>
                <a:cs typeface="Times New Roman" pitchFamily="18" charset="0"/>
              </a:rPr>
              <a:t> ve borulardan imal edilmiş tank ve benzeri </a:t>
            </a:r>
            <a:r>
              <a:rPr lang="tr-TR" altLang="tr-TR" sz="2400" dirty="0">
                <a:cs typeface="Times New Roman" pitchFamily="18" charset="0"/>
              </a:rPr>
              <a:t>ç</a:t>
            </a:r>
            <a:r>
              <a:rPr lang="tr-TR" altLang="tr-TR" sz="2400" dirty="0">
                <a:latin typeface="Times New Roman" pitchFamily="18" charset="0"/>
                <a:cs typeface="Times New Roman" pitchFamily="18" charset="0"/>
              </a:rPr>
              <a:t>elik depoların yeterli bir topraklamaya  tabi tutulması bu hususun yetkili teknik eleman  tarafından kontrol edilerek yeterliliğinin belgelendirilmesi zorunludur. </a:t>
            </a:r>
            <a:endParaRPr lang="tr-TR" altLang="tr-TR" sz="2400" dirty="0"/>
          </a:p>
        </p:txBody>
      </p:sp>
      <p:sp>
        <p:nvSpPr>
          <p:cNvPr id="3" name="Slayt Numarası Yer Tutucusu 2"/>
          <p:cNvSpPr>
            <a:spLocks noGrp="1"/>
          </p:cNvSpPr>
          <p:nvPr>
            <p:ph type="sldNum" sz="quarter" idx="12"/>
          </p:nvPr>
        </p:nvSpPr>
        <p:spPr/>
        <p:txBody>
          <a:bodyPr/>
          <a:lstStyle/>
          <a:p>
            <a:fld id="{A427530A-A503-4F46-BAEC-AA74D2EFDD5B}" type="slidenum">
              <a:rPr lang="tr-TR" smtClean="0"/>
              <a:t>43</a:t>
            </a:fld>
            <a:endParaRPr lang="tr-TR"/>
          </a:p>
        </p:txBody>
      </p:sp>
    </p:spTree>
    <p:extLst>
      <p:ext uri="{BB962C8B-B14F-4D97-AF65-F5344CB8AC3E}">
        <p14:creationId xmlns:p14="http://schemas.microsoft.com/office/powerpoint/2010/main" val="3304493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p:cNvSpPr>
            <a:spLocks noChangeArrowheads="1"/>
          </p:cNvSpPr>
          <p:nvPr/>
        </p:nvSpPr>
        <p:spPr bwMode="auto">
          <a:xfrm>
            <a:off x="402020" y="348351"/>
            <a:ext cx="3865179" cy="5816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76176"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tr-TR" altLang="tr-TR" dirty="0">
                <a:solidFill>
                  <a:srgbClr val="00B050"/>
                </a:solidFill>
                <a:latin typeface="Times New Roman" pitchFamily="18" charset="0"/>
                <a:cs typeface="Times New Roman" pitchFamily="18" charset="0"/>
              </a:rPr>
              <a:t>TOPRAKLAMA</a:t>
            </a:r>
          </a:p>
          <a:p>
            <a:pPr algn="just"/>
            <a:endParaRPr lang="tr-TR" altLang="tr-TR" sz="1600" i="1" u="sng" dirty="0">
              <a:solidFill>
                <a:srgbClr val="000000"/>
              </a:solidFill>
              <a:latin typeface="Verdana" pitchFamily="34" charset="0"/>
            </a:endParaRPr>
          </a:p>
          <a:p>
            <a:pPr algn="just"/>
            <a:r>
              <a:rPr lang="tr-TR" altLang="tr-TR" sz="2400" dirty="0">
                <a:latin typeface="Times New Roman" pitchFamily="18" charset="0"/>
                <a:cs typeface="Times New Roman" pitchFamily="18" charset="0"/>
              </a:rPr>
              <a:t>Alternatif ve doğru akımlı </a:t>
            </a:r>
            <a:r>
              <a:rPr lang="tr-TR" altLang="tr-TR" sz="2400" dirty="0">
                <a:cs typeface="Times New Roman" pitchFamily="18" charset="0"/>
              </a:rPr>
              <a:t>ç</a:t>
            </a:r>
            <a:r>
              <a:rPr lang="tr-TR" altLang="tr-TR" sz="2400" dirty="0">
                <a:latin typeface="Times New Roman" pitchFamily="18" charset="0"/>
                <a:cs typeface="Times New Roman" pitchFamily="18" charset="0"/>
              </a:rPr>
              <a:t>alışan </a:t>
            </a:r>
            <a:r>
              <a:rPr lang="tr-TR" altLang="tr-TR" sz="2400" dirty="0">
                <a:cs typeface="Times New Roman" pitchFamily="18" charset="0"/>
              </a:rPr>
              <a:t>ç</a:t>
            </a:r>
            <a:r>
              <a:rPr lang="tr-TR" altLang="tr-TR" sz="2400" dirty="0">
                <a:latin typeface="Times New Roman" pitchFamily="18" charset="0"/>
                <a:cs typeface="Times New Roman" pitchFamily="18" charset="0"/>
              </a:rPr>
              <a:t>ıplak metal kısımlı elektrik cihazları uygun şekilde topraklanmalıdır. </a:t>
            </a:r>
          </a:p>
          <a:p>
            <a:pPr algn="just"/>
            <a:endParaRPr lang="tr-TR" altLang="tr-TR" sz="2400" dirty="0">
              <a:latin typeface="Times New Roman" pitchFamily="18" charset="0"/>
              <a:cs typeface="Times New Roman" pitchFamily="18" charset="0"/>
            </a:endParaRPr>
          </a:p>
          <a:p>
            <a:pPr algn="just"/>
            <a:r>
              <a:rPr lang="tr-TR" altLang="tr-TR" sz="2400" dirty="0">
                <a:latin typeface="Times New Roman" pitchFamily="18" charset="0"/>
                <a:cs typeface="Times New Roman" pitchFamily="18" charset="0"/>
              </a:rPr>
              <a:t>Topraklama tesisatı, y</a:t>
            </a:r>
            <a:r>
              <a:rPr lang="tr-TR" altLang="tr-TR" sz="2400" dirty="0">
                <a:cs typeface="Times New Roman" pitchFamily="18" charset="0"/>
              </a:rPr>
              <a:t>ü</a:t>
            </a:r>
            <a:r>
              <a:rPr lang="tr-TR" altLang="tr-TR" sz="2400" dirty="0">
                <a:latin typeface="Times New Roman" pitchFamily="18" charset="0"/>
                <a:cs typeface="Times New Roman" pitchFamily="18" charset="0"/>
              </a:rPr>
              <a:t>r</a:t>
            </a:r>
            <a:r>
              <a:rPr lang="tr-TR" altLang="tr-TR" sz="2400" dirty="0">
                <a:cs typeface="Times New Roman" pitchFamily="18" charset="0"/>
              </a:rPr>
              <a:t>ü</a:t>
            </a:r>
            <a:r>
              <a:rPr lang="tr-TR" altLang="tr-TR" sz="2400" dirty="0">
                <a:latin typeface="Times New Roman" pitchFamily="18" charset="0"/>
                <a:cs typeface="Times New Roman" pitchFamily="18" charset="0"/>
              </a:rPr>
              <a:t>rl</a:t>
            </a:r>
            <a:r>
              <a:rPr lang="tr-TR" altLang="tr-TR" sz="2400" dirty="0">
                <a:cs typeface="Times New Roman" pitchFamily="18" charset="0"/>
              </a:rPr>
              <a:t>ü</a:t>
            </a:r>
            <a:r>
              <a:rPr lang="tr-TR" altLang="tr-TR" sz="2400" dirty="0">
                <a:latin typeface="Times New Roman" pitchFamily="18" charset="0"/>
                <a:cs typeface="Times New Roman" pitchFamily="18" charset="0"/>
              </a:rPr>
              <a:t>kteki Topraklamalar Y</a:t>
            </a:r>
            <a:r>
              <a:rPr lang="tr-TR" altLang="tr-TR" sz="2400" dirty="0">
                <a:cs typeface="Times New Roman" pitchFamily="18" charset="0"/>
              </a:rPr>
              <a:t>ö</a:t>
            </a:r>
            <a:r>
              <a:rPr lang="tr-TR" altLang="tr-TR" sz="2400" dirty="0">
                <a:latin typeface="Times New Roman" pitchFamily="18" charset="0"/>
                <a:cs typeface="Times New Roman" pitchFamily="18" charset="0"/>
              </a:rPr>
              <a:t>netmeliği ve Elektrik İ</a:t>
            </a:r>
            <a:r>
              <a:rPr lang="tr-TR" altLang="tr-TR" sz="2400" dirty="0">
                <a:cs typeface="Times New Roman" pitchFamily="18" charset="0"/>
              </a:rPr>
              <a:t>ç</a:t>
            </a:r>
            <a:r>
              <a:rPr lang="tr-TR" altLang="tr-TR" sz="2400" dirty="0">
                <a:latin typeface="Times New Roman" pitchFamily="18" charset="0"/>
                <a:cs typeface="Times New Roman" pitchFamily="18" charset="0"/>
              </a:rPr>
              <a:t> Tesisleri Y</a:t>
            </a:r>
            <a:r>
              <a:rPr lang="tr-TR" altLang="tr-TR" sz="2400" dirty="0">
                <a:cs typeface="Times New Roman" pitchFamily="18" charset="0"/>
              </a:rPr>
              <a:t>ö</a:t>
            </a:r>
            <a:r>
              <a:rPr lang="tr-TR" altLang="tr-TR" sz="2400" dirty="0">
                <a:latin typeface="Times New Roman" pitchFamily="18" charset="0"/>
                <a:cs typeface="Times New Roman" pitchFamily="18" charset="0"/>
              </a:rPr>
              <a:t>netmeliği h</a:t>
            </a:r>
            <a:r>
              <a:rPr lang="tr-TR" altLang="tr-TR" sz="2400" dirty="0">
                <a:cs typeface="Times New Roman" pitchFamily="18" charset="0"/>
              </a:rPr>
              <a:t>ü</a:t>
            </a:r>
            <a:r>
              <a:rPr lang="tr-TR" altLang="tr-TR" sz="2400" dirty="0">
                <a:latin typeface="Times New Roman" pitchFamily="18" charset="0"/>
                <a:cs typeface="Times New Roman" pitchFamily="18" charset="0"/>
              </a:rPr>
              <a:t>k</a:t>
            </a:r>
            <a:r>
              <a:rPr lang="tr-TR" altLang="tr-TR" sz="2400" dirty="0">
                <a:cs typeface="Times New Roman" pitchFamily="18" charset="0"/>
              </a:rPr>
              <a:t>ü</a:t>
            </a:r>
            <a:r>
              <a:rPr lang="tr-TR" altLang="tr-TR" sz="2400" dirty="0">
                <a:latin typeface="Times New Roman" pitchFamily="18" charset="0"/>
                <a:cs typeface="Times New Roman" pitchFamily="18" charset="0"/>
              </a:rPr>
              <a:t>mlerine uygun olarak yapılmalı ve işletilmelidir.</a:t>
            </a:r>
          </a:p>
          <a:p>
            <a:pPr algn="just"/>
            <a:endParaRPr lang="tr-TR" altLang="tr-TR" sz="2000" dirty="0"/>
          </a:p>
          <a:p>
            <a:pPr algn="just"/>
            <a:endParaRPr lang="tr-TR" altLang="tr-TR" sz="2800" dirty="0"/>
          </a:p>
        </p:txBody>
      </p:sp>
      <p:sp>
        <p:nvSpPr>
          <p:cNvPr id="54275" name="Rectangle 2"/>
          <p:cNvSpPr>
            <a:spLocks noChangeArrowheads="1"/>
          </p:cNvSpPr>
          <p:nvPr/>
        </p:nvSpPr>
        <p:spPr bwMode="auto">
          <a:xfrm>
            <a:off x="457200" y="4141788"/>
            <a:ext cx="7620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endParaRPr lang="tr-TR" altLang="tr-TR"/>
          </a:p>
        </p:txBody>
      </p:sp>
      <p:pic>
        <p:nvPicPr>
          <p:cNvPr id="4" name="Picture 4"/>
          <p:cNvPicPr>
            <a:picLocks noChangeAspect="1" noChangeArrowheads="1"/>
          </p:cNvPicPr>
          <p:nvPr/>
        </p:nvPicPr>
        <p:blipFill>
          <a:blip r:embed="rId2">
            <a:lum contrast="2000"/>
            <a:extLst>
              <a:ext uri="{28A0092B-C50C-407E-A947-70E740481C1C}">
                <a14:useLocalDpi xmlns:a14="http://schemas.microsoft.com/office/drawing/2010/main" val="0"/>
              </a:ext>
            </a:extLst>
          </a:blip>
          <a:srcRect/>
          <a:stretch>
            <a:fillRect/>
          </a:stretch>
        </p:blipFill>
        <p:spPr bwMode="auto">
          <a:xfrm>
            <a:off x="5039766" y="462455"/>
            <a:ext cx="3092614" cy="4576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44</a:t>
            </a:fld>
            <a:endParaRPr lang="tr-TR"/>
          </a:p>
        </p:txBody>
      </p:sp>
    </p:spTree>
    <p:extLst>
      <p:ext uri="{BB962C8B-B14F-4D97-AF65-F5344CB8AC3E}">
        <p14:creationId xmlns:p14="http://schemas.microsoft.com/office/powerpoint/2010/main" val="2956208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ChangeArrowheads="1"/>
          </p:cNvSpPr>
          <p:nvPr/>
        </p:nvSpPr>
        <p:spPr bwMode="auto">
          <a:xfrm>
            <a:off x="987972" y="377770"/>
            <a:ext cx="7239000" cy="563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just"/>
            <a:r>
              <a:rPr lang="tr-TR" altLang="tr-TR" sz="3600" dirty="0">
                <a:solidFill>
                  <a:srgbClr val="002060"/>
                </a:solidFill>
                <a:ea typeface="Times New Roman" pitchFamily="18" charset="0"/>
                <a:cs typeface="Arial" charset="0"/>
              </a:rPr>
              <a:t>Kaçak akım rölesi:</a:t>
            </a:r>
          </a:p>
          <a:p>
            <a:pPr algn="just"/>
            <a:endParaRPr lang="tr-TR" altLang="tr-TR" sz="3600" dirty="0">
              <a:ea typeface="Times New Roman" pitchFamily="18" charset="0"/>
              <a:cs typeface="Arial" charset="0"/>
            </a:endParaRPr>
          </a:p>
          <a:p>
            <a:pPr algn="just"/>
            <a:r>
              <a:rPr lang="tr-TR" altLang="tr-TR" sz="3600" dirty="0">
                <a:ea typeface="Times New Roman" pitchFamily="18" charset="0"/>
                <a:cs typeface="Arial" charset="0"/>
              </a:rPr>
              <a:t>Elektrikli el aletleri üzerinde meydana gelebilecek kaçakların tehlikeli gerilim seviyesine gelmeden önce alete gelen elektrik devresini kesen  kaçak akım röleleri de uygun bir iş güvenliği tedbiridir. </a:t>
            </a:r>
          </a:p>
          <a:p>
            <a:pPr algn="just"/>
            <a:endParaRPr lang="tr-TR" altLang="tr-TR" sz="3600" dirty="0">
              <a:ea typeface="Times New Roman" pitchFamily="18" charset="0"/>
              <a:cs typeface="Arial" charset="0"/>
            </a:endParaRPr>
          </a:p>
        </p:txBody>
      </p:sp>
      <p:sp>
        <p:nvSpPr>
          <p:cNvPr id="3" name="Slayt Numarası Yer Tutucusu 2"/>
          <p:cNvSpPr>
            <a:spLocks noGrp="1"/>
          </p:cNvSpPr>
          <p:nvPr>
            <p:ph type="sldNum" sz="quarter" idx="12"/>
          </p:nvPr>
        </p:nvSpPr>
        <p:spPr/>
        <p:txBody>
          <a:bodyPr/>
          <a:lstStyle/>
          <a:p>
            <a:fld id="{A427530A-A503-4F46-BAEC-AA74D2EFDD5B}" type="slidenum">
              <a:rPr lang="tr-TR" smtClean="0"/>
              <a:t>45</a:t>
            </a:fld>
            <a:endParaRPr lang="tr-TR"/>
          </a:p>
        </p:txBody>
      </p:sp>
    </p:spTree>
    <p:extLst>
      <p:ext uri="{BB962C8B-B14F-4D97-AF65-F5344CB8AC3E}">
        <p14:creationId xmlns:p14="http://schemas.microsoft.com/office/powerpoint/2010/main" val="2140071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sz="half" idx="1"/>
          </p:nvPr>
        </p:nvSpPr>
        <p:spPr>
          <a:xfrm>
            <a:off x="533400" y="4133800"/>
            <a:ext cx="6774904" cy="2895600"/>
          </a:xfrm>
        </p:spPr>
        <p:txBody>
          <a:bodyPr/>
          <a:lstStyle/>
          <a:p>
            <a:pPr algn="ctr" eaLnBrk="1" hangingPunct="1">
              <a:buFontTx/>
              <a:buNone/>
            </a:pPr>
            <a:r>
              <a:rPr lang="tr-TR" altLang="tr-TR" b="1" dirty="0" smtClean="0">
                <a:solidFill>
                  <a:srgbClr val="FF0066"/>
                </a:solidFill>
              </a:rPr>
              <a:t>	Elektrik akımı işyerlerinde sık rastlanan bir işyeri tehlikesidir –– ve </a:t>
            </a:r>
          </a:p>
          <a:p>
            <a:pPr algn="ctr" eaLnBrk="1" hangingPunct="1">
              <a:buFontTx/>
              <a:buNone/>
            </a:pPr>
            <a:r>
              <a:rPr lang="tr-TR" altLang="tr-TR" sz="3600" b="1" i="1" dirty="0" smtClean="0"/>
              <a:t>öldürebilir !</a:t>
            </a:r>
          </a:p>
        </p:txBody>
      </p:sp>
      <p:sp>
        <p:nvSpPr>
          <p:cNvPr id="4" name="Slayt Numarası Yer Tutucusu 3"/>
          <p:cNvSpPr>
            <a:spLocks noGrp="1"/>
          </p:cNvSpPr>
          <p:nvPr>
            <p:ph type="sldNum" sz="quarter" idx="12"/>
          </p:nvPr>
        </p:nvSpPr>
        <p:spPr/>
        <p:txBody>
          <a:bodyPr/>
          <a:lstStyle/>
          <a:p>
            <a:pPr>
              <a:defRPr/>
            </a:pPr>
            <a:fld id="{7D3AE9A5-943A-43C5-883C-49E1FA353178}" type="slidenum">
              <a:rPr lang="tr-TR" smtClean="0"/>
              <a:pPr>
                <a:defRPr/>
              </a:pPr>
              <a:t>46</a:t>
            </a:fld>
            <a:endParaRPr lang="tr-TR"/>
          </a:p>
        </p:txBody>
      </p:sp>
      <p:pic>
        <p:nvPicPr>
          <p:cNvPr id="5" name="Resi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917" y="813346"/>
            <a:ext cx="3399065" cy="2543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070" y="680789"/>
            <a:ext cx="3801173" cy="2808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26476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09600" y="381000"/>
            <a:ext cx="67818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3600">
                <a:solidFill>
                  <a:srgbClr val="FF0066"/>
                </a:solidFill>
                <a:latin typeface="Times New Roman" pitchFamily="18" charset="0"/>
                <a:cs typeface="Times New Roman" pitchFamily="18" charset="0"/>
              </a:rPr>
              <a:t>ELEKTRİK KAZALARINDA MÜDAHALE</a:t>
            </a:r>
            <a:endParaRPr lang="tr-TR" altLang="tr-TR" sz="3600" b="0">
              <a:solidFill>
                <a:srgbClr val="FF0066"/>
              </a:solidFill>
              <a:latin typeface="Times New Roman" pitchFamily="18" charset="0"/>
              <a:cs typeface="Times New Roman" pitchFamily="18" charset="0"/>
            </a:endParaRPr>
          </a:p>
          <a:p>
            <a:endParaRPr lang="tr-TR" altLang="tr-TR" sz="3600" b="0">
              <a:solidFill>
                <a:srgbClr val="FF0066"/>
              </a:solidFill>
              <a:latin typeface="Times New Roman" pitchFamily="18" charset="0"/>
            </a:endParaRPr>
          </a:p>
        </p:txBody>
      </p:sp>
      <p:pic>
        <p:nvPicPr>
          <p:cNvPr id="57347" name="Picture 4" descr="nizam23_ekil15-1-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49530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47</a:t>
            </a:fld>
            <a:endParaRPr lang="tr-TR"/>
          </a:p>
        </p:txBody>
      </p:sp>
    </p:spTree>
    <p:extLst>
      <p:ext uri="{BB962C8B-B14F-4D97-AF65-F5344CB8AC3E}">
        <p14:creationId xmlns:p14="http://schemas.microsoft.com/office/powerpoint/2010/main" val="35335918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228600" y="0"/>
            <a:ext cx="5257800" cy="637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tr-TR" altLang="tr-TR" sz="2800">
                <a:cs typeface="Times New Roman" pitchFamily="18" charset="0"/>
              </a:rPr>
              <a:t>Elektrik kazalarında ilk iş olarak;</a:t>
            </a:r>
          </a:p>
          <a:p>
            <a:pPr eaLnBrk="1" hangingPunct="1">
              <a:buFontTx/>
              <a:buChar char="•"/>
            </a:pPr>
            <a:r>
              <a:rPr lang="tr-TR" altLang="tr-TR" sz="2800">
                <a:solidFill>
                  <a:srgbClr val="CC0066"/>
                </a:solidFill>
                <a:latin typeface="Times New Roman" pitchFamily="18" charset="0"/>
                <a:cs typeface="Times New Roman" pitchFamily="18" charset="0"/>
              </a:rPr>
              <a:t> Enerji kesilmeli,</a:t>
            </a:r>
          </a:p>
          <a:p>
            <a:pPr eaLnBrk="1" hangingPunct="1"/>
            <a:r>
              <a:rPr lang="tr-TR" altLang="tr-TR" sz="3600">
                <a:solidFill>
                  <a:srgbClr val="CC0066"/>
                </a:solidFill>
                <a:latin typeface="Times New Roman" pitchFamily="18" charset="0"/>
                <a:cs typeface="Times New Roman" pitchFamily="18" charset="0"/>
              </a:rPr>
              <a:t> </a:t>
            </a:r>
            <a:r>
              <a:rPr lang="tr-TR" altLang="tr-TR" sz="2400">
                <a:solidFill>
                  <a:schemeClr val="accent2"/>
                </a:solidFill>
                <a:cs typeface="Times New Roman" pitchFamily="18" charset="0"/>
              </a:rPr>
              <a:t>Bu mümkün değilse</a:t>
            </a:r>
            <a:r>
              <a:rPr lang="tr-TR" altLang="tr-TR" sz="2400">
                <a:solidFill>
                  <a:srgbClr val="CC0066"/>
                </a:solidFill>
                <a:cs typeface="Times New Roman" pitchFamily="18" charset="0"/>
              </a:rPr>
              <a:t>;</a:t>
            </a:r>
          </a:p>
          <a:p>
            <a:pPr eaLnBrk="1" hangingPunct="1">
              <a:buFontTx/>
              <a:buChar char="•"/>
            </a:pPr>
            <a:r>
              <a:rPr lang="tr-TR" altLang="tr-TR" sz="2400">
                <a:solidFill>
                  <a:srgbClr val="CC0066"/>
                </a:solidFill>
                <a:cs typeface="Times New Roman" pitchFamily="18" charset="0"/>
              </a:rPr>
              <a:t>-Kazaya uğrayan kişinin elektrikle olan teması ortadan kaldırılmalı. </a:t>
            </a:r>
          </a:p>
          <a:p>
            <a:pPr eaLnBrk="1" hangingPunct="1"/>
            <a:r>
              <a:rPr lang="tr-TR" altLang="tr-TR" sz="2400">
                <a:solidFill>
                  <a:srgbClr val="CC0066"/>
                </a:solidFill>
                <a:cs typeface="Times New Roman" pitchFamily="18" charset="0"/>
              </a:rPr>
              <a:t>Bunun için o an çevrede bulunabilen kuru tahta parçası, giyim eşyası gibi yalıtkan maddelerle temas yerine müdahale edilerek kişinin elektrikle teması kesilmelidir. </a:t>
            </a:r>
          </a:p>
          <a:p>
            <a:pPr eaLnBrk="1" hangingPunct="1"/>
            <a:endParaRPr lang="tr-TR" altLang="tr-TR" sz="2400" i="1">
              <a:cs typeface="Times New Roman" pitchFamily="18" charset="0"/>
            </a:endParaRPr>
          </a:p>
          <a:p>
            <a:pPr eaLnBrk="1" hangingPunct="1"/>
            <a:r>
              <a:rPr lang="tr-TR" altLang="tr-TR" sz="2400" i="1">
                <a:cs typeface="Times New Roman" pitchFamily="18" charset="0"/>
              </a:rPr>
              <a:t>-Kaza anında kazaya müdahale ederken kazazedeye temas edilmemelidir ! </a:t>
            </a:r>
            <a:endParaRPr lang="tr-TR" altLang="tr-TR" sz="2400" i="1"/>
          </a:p>
        </p:txBody>
      </p:sp>
      <p:pic>
        <p:nvPicPr>
          <p:cNvPr id="58371" name="Picture 3" descr="electrocutio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533400"/>
            <a:ext cx="34861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48</a:t>
            </a:fld>
            <a:endParaRPr lang="tr-TR"/>
          </a:p>
        </p:txBody>
      </p:sp>
    </p:spTree>
    <p:extLst>
      <p:ext uri="{BB962C8B-B14F-4D97-AF65-F5344CB8AC3E}">
        <p14:creationId xmlns:p14="http://schemas.microsoft.com/office/powerpoint/2010/main" val="3982200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WordArt 10"/>
          <p:cNvSpPr>
            <a:spLocks noChangeArrowheads="1" noChangeShapeType="1" noTextEdit="1"/>
          </p:cNvSpPr>
          <p:nvPr/>
        </p:nvSpPr>
        <p:spPr bwMode="auto">
          <a:xfrm>
            <a:off x="2195513" y="1989138"/>
            <a:ext cx="4467225" cy="1079500"/>
          </a:xfrm>
          <a:prstGeom prst="rect">
            <a:avLst/>
          </a:prstGeom>
        </p:spPr>
        <p:txBody>
          <a:bodyPr spcFirstLastPara="1" wrap="none" fromWordArt="1">
            <a:prstTxWarp prst="textArchUp">
              <a:avLst>
                <a:gd name="adj" fmla="val 10800004"/>
              </a:avLst>
            </a:prstTxWarp>
          </a:bodyPr>
          <a:lstStyle/>
          <a:p>
            <a:pPr algn="ctr"/>
            <a:r>
              <a:rPr lang="tr-TR" kern="10" dirty="0">
                <a:ln w="9525">
                  <a:solidFill>
                    <a:srgbClr val="000000"/>
                  </a:solidFill>
                  <a:round/>
                  <a:headEnd/>
                  <a:tailEnd/>
                </a:ln>
                <a:solidFill>
                  <a:srgbClr val="000000"/>
                </a:solidFill>
                <a:latin typeface="Arial"/>
                <a:cs typeface="Arial"/>
              </a:rPr>
              <a:t>Hiçbir iş hayatınızdan daha önemli değildir. </a:t>
            </a:r>
          </a:p>
        </p:txBody>
      </p:sp>
      <p:sp>
        <p:nvSpPr>
          <p:cNvPr id="79877" name="WordArt 11" descr="Dar dikey"/>
          <p:cNvSpPr>
            <a:spLocks noChangeArrowheads="1" noChangeShapeType="1" noTextEdit="1"/>
          </p:cNvSpPr>
          <p:nvPr/>
        </p:nvSpPr>
        <p:spPr bwMode="auto">
          <a:xfrm>
            <a:off x="2411413" y="4005263"/>
            <a:ext cx="3816350" cy="2520950"/>
          </a:xfrm>
          <a:prstGeom prst="rect">
            <a:avLst/>
          </a:prstGeom>
        </p:spPr>
        <p:txBody>
          <a:bodyPr wrap="none" fromWordArt="1">
            <a:prstTxWarp prst="textCurveUp">
              <a:avLst>
                <a:gd name="adj" fmla="val 40356"/>
              </a:avLst>
            </a:prstTxWarp>
          </a:bodyPr>
          <a:lstStyle/>
          <a:p>
            <a:pPr algn="ctr"/>
            <a:r>
              <a:rPr lang="tr-TR" kern="10">
                <a:ln w="12700">
                  <a:solidFill>
                    <a:srgbClr val="000000"/>
                  </a:solidFill>
                  <a:round/>
                  <a:headEnd/>
                  <a:tailEnd/>
                </a:ln>
                <a:pattFill prst="dashHorz">
                  <a:fgClr>
                    <a:srgbClr val="808080"/>
                  </a:fgClr>
                  <a:bgClr>
                    <a:srgbClr val="FFFF00"/>
                  </a:bgClr>
                </a:pattFill>
                <a:effectLst>
                  <a:outerShdw dist="45791" dir="2021404" algn="ctr" rotWithShape="0">
                    <a:srgbClr val="808080">
                      <a:alpha val="79999"/>
                    </a:srgbClr>
                  </a:outerShdw>
                </a:effectLst>
                <a:latin typeface="Arial"/>
                <a:cs typeface="Arial"/>
              </a:rPr>
              <a:t>ÖNCE İŞ GÜVENLİĞİ</a:t>
            </a:r>
          </a:p>
        </p:txBody>
      </p:sp>
      <p:pic>
        <p:nvPicPr>
          <p:cNvPr id="79878" name="Picture 12" desc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2565400"/>
            <a:ext cx="2592387"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ayt Numarası Yer Tutucusu 2"/>
          <p:cNvSpPr>
            <a:spLocks noGrp="1"/>
          </p:cNvSpPr>
          <p:nvPr>
            <p:ph type="sldNum" sz="quarter" idx="12"/>
          </p:nvPr>
        </p:nvSpPr>
        <p:spPr/>
        <p:txBody>
          <a:bodyPr/>
          <a:lstStyle/>
          <a:p>
            <a:fld id="{A427530A-A503-4F46-BAEC-AA74D2EFDD5B}" type="slidenum">
              <a:rPr lang="tr-TR" smtClean="0"/>
              <a:t>49</a:t>
            </a:fld>
            <a:endParaRPr lang="tr-TR"/>
          </a:p>
        </p:txBody>
      </p:sp>
    </p:spTree>
    <p:extLst>
      <p:ext uri="{BB962C8B-B14F-4D97-AF65-F5344CB8AC3E}">
        <p14:creationId xmlns:p14="http://schemas.microsoft.com/office/powerpoint/2010/main" val="874567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Metin Yer Tutucusu"/>
          <p:cNvSpPr>
            <a:spLocks noGrp="1"/>
          </p:cNvSpPr>
          <p:nvPr>
            <p:ph type="body" sz="half" idx="1"/>
          </p:nvPr>
        </p:nvSpPr>
        <p:spPr>
          <a:xfrm>
            <a:off x="457200" y="381000"/>
            <a:ext cx="7696200" cy="3733800"/>
          </a:xfrm>
        </p:spPr>
        <p:txBody>
          <a:bodyPr>
            <a:normAutofit/>
          </a:bodyPr>
          <a:lstStyle/>
          <a:p>
            <a:pPr eaLnBrk="1" hangingPunct="1"/>
            <a:r>
              <a:rPr lang="tr-TR" altLang="tr-TR" b="1" smtClean="0"/>
              <a:t>Alternatif (değişken) Akım:</a:t>
            </a:r>
          </a:p>
          <a:p>
            <a:pPr eaLnBrk="1" hangingPunct="1">
              <a:buFont typeface="Wingdings" pitchFamily="2" charset="2"/>
              <a:buNone/>
            </a:pPr>
            <a:r>
              <a:rPr lang="tr-TR" altLang="tr-TR" sz="2800" b="1" smtClean="0"/>
              <a:t>   </a:t>
            </a:r>
            <a:r>
              <a:rPr lang="tr-TR" altLang="tr-TR" u="sng" smtClean="0"/>
              <a:t>Zamana bağlı olarak yönü ve şiddeti değişen akıma alternatif akım denir. </a:t>
            </a:r>
          </a:p>
          <a:p>
            <a:pPr eaLnBrk="1" hangingPunct="1">
              <a:buFont typeface="Wingdings" pitchFamily="2" charset="2"/>
              <a:buNone/>
            </a:pPr>
            <a:r>
              <a:rPr lang="tr-TR" altLang="tr-TR" smtClean="0"/>
              <a:t>   </a:t>
            </a:r>
            <a:r>
              <a:rPr lang="tr-TR" altLang="tr-TR" u="sng" smtClean="0"/>
              <a:t>Alternatif akım büyük elektrik devrelerinde ve yüksek güçlü elektrik motorlarında kullanılır. </a:t>
            </a:r>
          </a:p>
          <a:p>
            <a:pPr eaLnBrk="1" hangingPunct="1">
              <a:buFont typeface="Wingdings" pitchFamily="2" charset="2"/>
              <a:buNone/>
            </a:pPr>
            <a:r>
              <a:rPr lang="tr-TR" altLang="tr-TR" sz="2000" smtClean="0"/>
              <a:t>   </a:t>
            </a:r>
            <a:r>
              <a:rPr lang="tr-TR" altLang="tr-TR" smtClean="0"/>
              <a:t>Evlerimizdeki elektrik alternatif akım sınıfına girer. </a:t>
            </a:r>
            <a:r>
              <a:rPr lang="tr-TR" altLang="tr-TR" sz="1800" smtClean="0"/>
              <a:t>Buzdolabı, çamaşır makinesi, bulaşık makinesi, aspiratör ve vantilatörler direk alternatif akımla çalışırlar. Televizyon, müzik seti ve video gibi cihazlar ise bu alternatif akımı doğru akıma çevirerek kullanırlar.</a:t>
            </a:r>
            <a:endParaRPr lang="tr-TR" altLang="tr-TR" smtClean="0"/>
          </a:p>
          <a:p>
            <a:pPr eaLnBrk="1" hangingPunct="1">
              <a:buFont typeface="Wingdings" pitchFamily="2" charset="2"/>
              <a:buNone/>
            </a:pPr>
            <a:endParaRPr lang="tr-TR" altLang="tr-TR" smtClean="0"/>
          </a:p>
        </p:txBody>
      </p:sp>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5</a:t>
            </a:fld>
            <a:endParaRPr lang="tr-TR"/>
          </a:p>
        </p:txBody>
      </p:sp>
      <p:pic>
        <p:nvPicPr>
          <p:cNvPr id="13315" name="Picture 2" descr="alternatif_akim_grafig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386" y="3286125"/>
            <a:ext cx="251460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147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2 Metin Yer Tutucusu"/>
          <p:cNvSpPr>
            <a:spLocks noGrp="1"/>
          </p:cNvSpPr>
          <p:nvPr>
            <p:ph type="body" sz="half" idx="1"/>
          </p:nvPr>
        </p:nvSpPr>
        <p:spPr>
          <a:xfrm>
            <a:off x="457200" y="228600"/>
            <a:ext cx="8229600" cy="3657600"/>
          </a:xfrm>
        </p:spPr>
        <p:txBody>
          <a:bodyPr>
            <a:normAutofit/>
          </a:bodyPr>
          <a:lstStyle/>
          <a:p>
            <a:pPr eaLnBrk="1" hangingPunct="1">
              <a:buFont typeface="Wingdings" pitchFamily="2" charset="2"/>
              <a:buNone/>
            </a:pPr>
            <a:r>
              <a:rPr lang="tr-TR" altLang="tr-TR" b="1" smtClean="0"/>
              <a:t>    </a:t>
            </a:r>
            <a:r>
              <a:rPr lang="tr-TR" altLang="tr-TR" sz="2800" b="1" smtClean="0"/>
              <a:t>Ohm Kanunu:</a:t>
            </a:r>
            <a:endParaRPr lang="tr-TR" altLang="tr-TR" b="1" smtClean="0"/>
          </a:p>
          <a:p>
            <a:pPr eaLnBrk="1" hangingPunct="1"/>
            <a:r>
              <a:rPr lang="tr-TR" altLang="tr-TR" sz="2800" smtClean="0"/>
              <a:t>Bir elektrik devresinde; </a:t>
            </a:r>
            <a:r>
              <a:rPr lang="tr-TR" altLang="tr-TR" sz="2800" b="1" smtClean="0"/>
              <a:t>Akım, Voltaj ve Direnç</a:t>
            </a:r>
            <a:r>
              <a:rPr lang="tr-TR" altLang="tr-TR" sz="2800" smtClean="0"/>
              <a:t> arasında bir bağlantı mevcuttur. </a:t>
            </a:r>
          </a:p>
          <a:p>
            <a:pPr eaLnBrk="1" hangingPunct="1"/>
            <a:r>
              <a:rPr lang="tr-TR" altLang="tr-TR" sz="2800" smtClean="0"/>
              <a:t>Bu bağlantıyı veren kanuna </a:t>
            </a:r>
            <a:r>
              <a:rPr lang="tr-TR" altLang="tr-TR" sz="2800" b="1" smtClean="0"/>
              <a:t>OHM KANUNU </a:t>
            </a:r>
            <a:r>
              <a:rPr lang="tr-TR" altLang="tr-TR" sz="2800" smtClean="0"/>
              <a:t>adı verilir. </a:t>
            </a:r>
          </a:p>
          <a:p>
            <a:pPr eaLnBrk="1" hangingPunct="1"/>
            <a:r>
              <a:rPr lang="tr-TR" altLang="tr-TR" sz="2800" b="1" smtClean="0"/>
              <a:t>“Bir iletkenin iki ucu arasındaki potansiyel farkının, iletkenden geçen akım şiddetine oranı sabittir.” </a:t>
            </a:r>
            <a:endParaRPr lang="tr-TR" altLang="tr-TR" sz="2800" smtClean="0"/>
          </a:p>
          <a:p>
            <a:pPr eaLnBrk="1" hangingPunct="1"/>
            <a:endParaRPr lang="tr-TR" altLang="tr-TR" smtClean="0"/>
          </a:p>
        </p:txBody>
      </p:sp>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6</a:t>
            </a:fld>
            <a:endParaRPr lang="tr-TR"/>
          </a:p>
        </p:txBody>
      </p:sp>
      <p:sp>
        <p:nvSpPr>
          <p:cNvPr id="14339" name="5 Dikdörtgen"/>
          <p:cNvSpPr>
            <a:spLocks noChangeArrowheads="1"/>
          </p:cNvSpPr>
          <p:nvPr/>
        </p:nvSpPr>
        <p:spPr bwMode="auto">
          <a:xfrm>
            <a:off x="838200" y="4419600"/>
            <a:ext cx="7239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eaLnBrk="1" hangingPunct="1"/>
            <a:r>
              <a:rPr lang="tr-TR" altLang="tr-TR" sz="3200"/>
              <a:t>R =  V / İ   </a:t>
            </a:r>
            <a:r>
              <a:rPr lang="tr-TR" altLang="tr-TR" sz="2800"/>
              <a:t>  </a:t>
            </a:r>
            <a:r>
              <a:rPr lang="tr-TR" altLang="tr-TR"/>
              <a:t>    </a:t>
            </a:r>
            <a:br>
              <a:rPr lang="tr-TR" altLang="tr-TR"/>
            </a:br>
            <a:endParaRPr lang="tr-TR" altLang="tr-TR"/>
          </a:p>
          <a:p>
            <a:pPr algn="ctr" eaLnBrk="1" hangingPunct="1"/>
            <a:r>
              <a:rPr lang="tr-TR" altLang="tr-TR" b="0"/>
              <a:t>şeklinde ifade edilir. Burada R dirençtir. Bu direnç rezistans veya empedans (frekansa bağlı olarak değişen direnç) olabilir. V volttur. İ de akım yani Amperdir. </a:t>
            </a:r>
          </a:p>
        </p:txBody>
      </p:sp>
    </p:spTree>
    <p:extLst>
      <p:ext uri="{BB962C8B-B14F-4D97-AF65-F5344CB8AC3E}">
        <p14:creationId xmlns:p14="http://schemas.microsoft.com/office/powerpoint/2010/main" val="395948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2 Metin Yer Tutucusu"/>
          <p:cNvSpPr>
            <a:spLocks noGrp="1"/>
          </p:cNvSpPr>
          <p:nvPr>
            <p:ph type="body" sz="half" idx="1"/>
          </p:nvPr>
        </p:nvSpPr>
        <p:spPr>
          <a:xfrm>
            <a:off x="625365" y="1266498"/>
            <a:ext cx="7696200" cy="4240924"/>
          </a:xfrm>
        </p:spPr>
        <p:txBody>
          <a:bodyPr/>
          <a:lstStyle/>
          <a:p>
            <a:pPr eaLnBrk="1" hangingPunct="1"/>
            <a:r>
              <a:rPr lang="tr-TR" altLang="tr-TR" b="1" dirty="0" smtClean="0"/>
              <a:t>Elektrik kuvvetli akım tesisleri:</a:t>
            </a:r>
            <a:r>
              <a:rPr lang="tr-TR" altLang="tr-TR" dirty="0" smtClean="0"/>
              <a:t> </a:t>
            </a:r>
          </a:p>
          <a:p>
            <a:pPr eaLnBrk="1" hangingPunct="1">
              <a:buFont typeface="Wingdings" pitchFamily="2" charset="2"/>
              <a:buNone/>
            </a:pPr>
            <a:r>
              <a:rPr lang="tr-TR" altLang="tr-TR" dirty="0" smtClean="0"/>
              <a:t>    Elektrik enerjisinin üretilmesini, özelliğinin değiştirilmesini, biriktirilmesini, iletilmesini, dağıtılmasını ve mekanik enerjiye, ışığa, kimyasal enerjiye vb. enerjilere dönüştürülerek kullanılmasını sağlayan tesislerdir.        </a:t>
            </a:r>
          </a:p>
          <a:p>
            <a:pPr eaLnBrk="1" hangingPunct="1"/>
            <a:endParaRPr lang="tr-TR" altLang="tr-TR" b="1" dirty="0" smtClean="0"/>
          </a:p>
          <a:p>
            <a:pPr eaLnBrk="1" hangingPunct="1"/>
            <a:r>
              <a:rPr lang="tr-TR" altLang="tr-TR" b="1" dirty="0" smtClean="0"/>
              <a:t>Elektrik iç tesisleri: </a:t>
            </a:r>
          </a:p>
          <a:p>
            <a:pPr eaLnBrk="1" hangingPunct="1">
              <a:buFont typeface="Wingdings" pitchFamily="2" charset="2"/>
              <a:buNone/>
            </a:pPr>
            <a:r>
              <a:rPr lang="tr-TR" altLang="tr-TR" dirty="0" smtClean="0"/>
              <a:t>   Yapıların içindeki her türlü alçak gerilim tesisleri, evlere ait, bağ, bahçe tesisleri ile sürekli tesislerin işletmeye açılmasına kadar kurulmuş geçici tesisler.</a:t>
            </a:r>
          </a:p>
          <a:p>
            <a:pPr eaLnBrk="1" hangingPunct="1"/>
            <a:endParaRPr lang="tr-TR" altLang="tr-TR" dirty="0" smtClean="0"/>
          </a:p>
        </p:txBody>
      </p:sp>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7</a:t>
            </a:fld>
            <a:endParaRPr lang="tr-TR"/>
          </a:p>
        </p:txBody>
      </p:sp>
    </p:spTree>
    <p:extLst>
      <p:ext uri="{BB962C8B-B14F-4D97-AF65-F5344CB8AC3E}">
        <p14:creationId xmlns:p14="http://schemas.microsoft.com/office/powerpoint/2010/main" val="41690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2 Metin Yer Tutucusu"/>
          <p:cNvSpPr>
            <a:spLocks noGrp="1"/>
          </p:cNvSpPr>
          <p:nvPr>
            <p:ph type="body" sz="half" idx="1"/>
          </p:nvPr>
        </p:nvSpPr>
        <p:spPr>
          <a:xfrm>
            <a:off x="562303" y="793531"/>
            <a:ext cx="7696200" cy="4030717"/>
          </a:xfrm>
        </p:spPr>
        <p:txBody>
          <a:bodyPr/>
          <a:lstStyle/>
          <a:p>
            <a:pPr eaLnBrk="1" hangingPunct="1"/>
            <a:r>
              <a:rPr lang="tr-TR" altLang="tr-TR" b="1" dirty="0" smtClean="0"/>
              <a:t>Koruma topraklaması:</a:t>
            </a:r>
            <a:r>
              <a:rPr lang="tr-TR" altLang="tr-TR" dirty="0" smtClean="0"/>
              <a:t> Gerilim altında olmayan iletken tesis bölümlerinin  </a:t>
            </a:r>
            <a:r>
              <a:rPr lang="tr-TR" altLang="tr-TR" dirty="0" err="1" smtClean="0"/>
              <a:t>topraklayıcılara</a:t>
            </a:r>
            <a:r>
              <a:rPr lang="tr-TR" altLang="tr-TR" dirty="0" smtClean="0"/>
              <a:t>  veya topraklanmış bölümlere doğrudan doğruya bağlanmasıdır. </a:t>
            </a:r>
          </a:p>
          <a:p>
            <a:pPr eaLnBrk="1" hangingPunct="1"/>
            <a:r>
              <a:rPr lang="tr-TR" altLang="tr-TR" b="1" dirty="0" smtClean="0"/>
              <a:t>Topraklama direnci:</a:t>
            </a:r>
            <a:r>
              <a:rPr lang="tr-TR" altLang="tr-TR" dirty="0" smtClean="0"/>
              <a:t> </a:t>
            </a:r>
            <a:r>
              <a:rPr lang="tr-TR" altLang="tr-TR" dirty="0" err="1" smtClean="0"/>
              <a:t>Topraklayıcının</a:t>
            </a:r>
            <a:r>
              <a:rPr lang="tr-TR" altLang="tr-TR" dirty="0" smtClean="0"/>
              <a:t> yayılma direnci ile topraklama iletkeninin direncinin toplamıdır. </a:t>
            </a:r>
          </a:p>
          <a:p>
            <a:pPr eaLnBrk="1" hangingPunct="1"/>
            <a:r>
              <a:rPr lang="tr-TR" altLang="tr-TR" b="1" dirty="0" smtClean="0"/>
              <a:t>Küçük gerilim: </a:t>
            </a:r>
            <a:r>
              <a:rPr lang="tr-TR" altLang="tr-TR" dirty="0" smtClean="0"/>
              <a:t>Anma gerilimi 50 </a:t>
            </a:r>
            <a:r>
              <a:rPr lang="tr-TR" altLang="tr-TR" dirty="0" err="1" smtClean="0"/>
              <a:t>Volt’a</a:t>
            </a:r>
            <a:r>
              <a:rPr lang="tr-TR" altLang="tr-TR" dirty="0" smtClean="0"/>
              <a:t> kadar olan gerilim değeridir. </a:t>
            </a:r>
          </a:p>
          <a:p>
            <a:pPr eaLnBrk="1" hangingPunct="1"/>
            <a:r>
              <a:rPr lang="tr-TR" altLang="tr-TR" b="1" dirty="0" smtClean="0"/>
              <a:t>Alçak </a:t>
            </a:r>
            <a:r>
              <a:rPr lang="tr-TR" altLang="tr-TR" b="1" dirty="0" err="1" smtClean="0"/>
              <a:t>gerilim</a:t>
            </a:r>
            <a:r>
              <a:rPr lang="tr-TR" altLang="tr-TR" dirty="0" err="1" smtClean="0"/>
              <a:t>:Etkin</a:t>
            </a:r>
            <a:r>
              <a:rPr lang="tr-TR" altLang="tr-TR" dirty="0" smtClean="0"/>
              <a:t> değeri 1000 Volt ya da 1000 Volt’ un altında olan fazlar arası gerilimdir. </a:t>
            </a:r>
          </a:p>
          <a:p>
            <a:pPr eaLnBrk="1" hangingPunct="1"/>
            <a:r>
              <a:rPr lang="tr-TR" altLang="tr-TR" b="1" dirty="0" smtClean="0"/>
              <a:t>Yüksek </a:t>
            </a:r>
            <a:r>
              <a:rPr lang="tr-TR" altLang="tr-TR" b="1" dirty="0" err="1" smtClean="0"/>
              <a:t>gerilim:</a:t>
            </a:r>
            <a:r>
              <a:rPr lang="tr-TR" altLang="tr-TR" dirty="0" err="1" smtClean="0"/>
              <a:t>Etkin</a:t>
            </a:r>
            <a:r>
              <a:rPr lang="tr-TR" altLang="tr-TR" dirty="0" smtClean="0"/>
              <a:t> değeri 1000 Volt’ un üzerindeki fazlar arası gerilimdir. </a:t>
            </a:r>
          </a:p>
          <a:p>
            <a:pPr eaLnBrk="1" hangingPunct="1"/>
            <a:endParaRPr lang="tr-TR" altLang="tr-TR" dirty="0" smtClean="0"/>
          </a:p>
        </p:txBody>
      </p:sp>
      <p:sp>
        <p:nvSpPr>
          <p:cNvPr id="3" name="Slayt Numarası Yer Tutucusu 2"/>
          <p:cNvSpPr>
            <a:spLocks noGrp="1"/>
          </p:cNvSpPr>
          <p:nvPr>
            <p:ph type="sldNum" sz="quarter" idx="12"/>
          </p:nvPr>
        </p:nvSpPr>
        <p:spPr/>
        <p:txBody>
          <a:bodyPr/>
          <a:lstStyle/>
          <a:p>
            <a:pPr>
              <a:defRPr/>
            </a:pPr>
            <a:fld id="{AD1389A2-4DAB-4F57-89EB-6BE0FEC7584D}" type="slidenum">
              <a:rPr lang="tr-TR" smtClean="0"/>
              <a:pPr>
                <a:defRPr/>
              </a:pPr>
              <a:t>8</a:t>
            </a:fld>
            <a:endParaRPr lang="tr-TR"/>
          </a:p>
        </p:txBody>
      </p:sp>
    </p:spTree>
    <p:extLst>
      <p:ext uri="{BB962C8B-B14F-4D97-AF65-F5344CB8AC3E}">
        <p14:creationId xmlns:p14="http://schemas.microsoft.com/office/powerpoint/2010/main" val="375285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759373" y="336003"/>
            <a:ext cx="7315200" cy="589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52352" bIns="76176" anchor="ctr">
            <a:spAutoFit/>
          </a:bodyPr>
          <a:lstStyle>
            <a:lvl1pPr indent="449263"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ctr"/>
            <a:r>
              <a:rPr lang="tr-TR" altLang="tr-TR" sz="2000" dirty="0">
                <a:solidFill>
                  <a:srgbClr val="0070C0"/>
                </a:solidFill>
                <a:ea typeface="Times New Roman" pitchFamily="18" charset="0"/>
                <a:cs typeface="Arial" charset="0"/>
              </a:rPr>
              <a:t>ELEKTRİK İLE İLGİLİ FEN ADAMLARININ YETKİ VE SORUMLULUKLULARI</a:t>
            </a:r>
          </a:p>
          <a:p>
            <a:endParaRPr lang="tr-TR" altLang="tr-TR" b="0" dirty="0">
              <a:ea typeface="Times New Roman" pitchFamily="18" charset="0"/>
              <a:cs typeface="Arial" charset="0"/>
            </a:endParaRPr>
          </a:p>
          <a:p>
            <a:r>
              <a:rPr lang="tr-TR" altLang="tr-TR" b="0" dirty="0">
                <a:ea typeface="Times New Roman" pitchFamily="18" charset="0"/>
                <a:cs typeface="Arial" charset="0"/>
              </a:rPr>
              <a:t>Elektrik Tesisatı cins ve hacmine göre ehliyetli elektrikçiler tarafından tesis edilerek bakım ve işletmesi sağlanmalıdır. </a:t>
            </a:r>
          </a:p>
          <a:p>
            <a:r>
              <a:rPr lang="tr-TR" altLang="tr-TR" b="0" dirty="0">
                <a:ea typeface="Times New Roman" pitchFamily="18" charset="0"/>
                <a:cs typeface="Arial" charset="0"/>
              </a:rPr>
              <a:t>Bu hususta </a:t>
            </a:r>
            <a:r>
              <a:rPr lang="tr-TR" altLang="tr-TR" sz="2000" dirty="0">
                <a:ea typeface="Times New Roman" pitchFamily="18" charset="0"/>
                <a:cs typeface="Arial" charset="0"/>
              </a:rPr>
              <a:t>Elektrik ile ilgili Fen Adamlarının Yetki ve </a:t>
            </a:r>
            <a:r>
              <a:rPr lang="tr-TR" altLang="tr-TR" sz="2000" dirty="0" err="1">
                <a:ea typeface="Times New Roman" pitchFamily="18" charset="0"/>
                <a:cs typeface="Arial" charset="0"/>
              </a:rPr>
              <a:t>Sorumlulukluları</a:t>
            </a:r>
            <a:r>
              <a:rPr lang="tr-TR" altLang="tr-TR" sz="2000" dirty="0">
                <a:ea typeface="Times New Roman" pitchFamily="18" charset="0"/>
                <a:cs typeface="Arial" charset="0"/>
              </a:rPr>
              <a:t> Hakkında Yönetmelik </a:t>
            </a:r>
            <a:r>
              <a:rPr lang="tr-TR" altLang="tr-TR" b="0" dirty="0">
                <a:ea typeface="Times New Roman" pitchFamily="18" charset="0"/>
                <a:cs typeface="Arial" charset="0"/>
              </a:rPr>
              <a:t>hükümlerine uyulması gerekir.     </a:t>
            </a:r>
            <a:r>
              <a:rPr lang="tr-TR" altLang="tr-TR" b="0" dirty="0" smtClean="0">
                <a:ea typeface="Times New Roman" pitchFamily="18" charset="0"/>
                <a:cs typeface="Arial" charset="0"/>
              </a:rPr>
              <a:t>(Çevre ve Şehircilik Bakanlığı)</a:t>
            </a:r>
            <a:endParaRPr lang="tr-TR" altLang="tr-TR" b="0" dirty="0">
              <a:ea typeface="Times New Roman" pitchFamily="18" charset="0"/>
              <a:cs typeface="Arial" charset="0"/>
            </a:endParaRPr>
          </a:p>
          <a:p>
            <a:r>
              <a:rPr lang="tr-TR" altLang="tr-TR" b="0" dirty="0">
                <a:ea typeface="Times New Roman" pitchFamily="18" charset="0"/>
                <a:cs typeface="Arial" charset="0"/>
              </a:rPr>
              <a:t>                </a:t>
            </a:r>
            <a:endParaRPr lang="tr-TR" altLang="tr-TR" b="0" dirty="0">
              <a:solidFill>
                <a:srgbClr val="000080"/>
              </a:solidFill>
              <a:ea typeface="Times New Roman" pitchFamily="18" charset="0"/>
              <a:cs typeface="Arial" charset="0"/>
            </a:endParaRPr>
          </a:p>
          <a:p>
            <a:r>
              <a:rPr lang="tr-TR" altLang="tr-TR" b="0" dirty="0">
                <a:ea typeface="Times New Roman" pitchFamily="18" charset="0"/>
                <a:cs typeface="Arial" charset="0"/>
              </a:rPr>
              <a:t>1. inci Grup:  En az 3 veya 4 yıl yüksek teknik öğrenim görenler.</a:t>
            </a:r>
            <a:endParaRPr lang="tr-TR" altLang="tr-TR" b="0" dirty="0">
              <a:solidFill>
                <a:srgbClr val="000080"/>
              </a:solidFill>
              <a:ea typeface="Times New Roman" pitchFamily="18" charset="0"/>
              <a:cs typeface="Arial" charset="0"/>
            </a:endParaRPr>
          </a:p>
          <a:p>
            <a:r>
              <a:rPr lang="tr-TR" altLang="tr-TR" b="0" dirty="0">
                <a:ea typeface="Times New Roman" pitchFamily="18" charset="0"/>
                <a:cs typeface="Arial" charset="0"/>
              </a:rPr>
              <a:t>2. inci Grup: En az 2 yıllık yüksek teknik öğrenim görenler ile ortaokuldan sonra en az  4 veya 5 yıl mesleki ve teknik öğrenim görenler.</a:t>
            </a:r>
          </a:p>
          <a:p>
            <a:r>
              <a:rPr lang="tr-TR" altLang="tr-TR" b="0" dirty="0">
                <a:ea typeface="Times New Roman" pitchFamily="18" charset="0"/>
                <a:cs typeface="Arial" charset="0"/>
              </a:rPr>
              <a:t>3. üncü Grup: En az lise dengi mesleki ve teknik öğrenim görenler, lise mezunu olup bir öğrenim yılı süreyle Bakanlıkların açmış olduğu kursları başarı ile tamamlamış olanlar ile 3308 sayılı Çıraklık ve Mesleki Eğitimi Kanunu’nun öngördüğü eğitim sonucu ustalık belgesi alanlar.</a:t>
            </a:r>
          </a:p>
          <a:p>
            <a:r>
              <a:rPr lang="tr-TR" altLang="tr-TR" b="0" dirty="0">
                <a:ea typeface="Times New Roman" pitchFamily="18" charset="0"/>
                <a:cs typeface="Arial" charset="0"/>
              </a:rPr>
              <a:t>(Elektrik İle İlgili Fen Adamlarının Yetki, Görev Ve Sorumlulukları Hak. Yönetmelik Madde:3)</a:t>
            </a:r>
          </a:p>
        </p:txBody>
      </p:sp>
      <p:sp>
        <p:nvSpPr>
          <p:cNvPr id="3" name="Slayt Numarası Yer Tutucusu 2"/>
          <p:cNvSpPr>
            <a:spLocks noGrp="1"/>
          </p:cNvSpPr>
          <p:nvPr>
            <p:ph type="sldNum" sz="quarter" idx="12"/>
          </p:nvPr>
        </p:nvSpPr>
        <p:spPr/>
        <p:txBody>
          <a:bodyPr/>
          <a:lstStyle/>
          <a:p>
            <a:fld id="{A427530A-A503-4F46-BAEC-AA74D2EFDD5B}" type="slidenum">
              <a:rPr lang="tr-TR" smtClean="0"/>
              <a:t>9</a:t>
            </a:fld>
            <a:endParaRPr lang="tr-TR"/>
          </a:p>
        </p:txBody>
      </p:sp>
    </p:spTree>
    <p:extLst>
      <p:ext uri="{BB962C8B-B14F-4D97-AF65-F5344CB8AC3E}">
        <p14:creationId xmlns:p14="http://schemas.microsoft.com/office/powerpoint/2010/main" val="909074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TotalTime>
  <Words>2096</Words>
  <Application>Microsoft Office PowerPoint</Application>
  <PresentationFormat>Ekran Gösterisi (4:3)</PresentationFormat>
  <Paragraphs>393</Paragraphs>
  <Slides>49</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49</vt:i4>
      </vt:variant>
    </vt:vector>
  </HeadingPairs>
  <TitlesOfParts>
    <vt:vector size="57" baseType="lpstr">
      <vt:lpstr>Arial</vt:lpstr>
      <vt:lpstr>Calibri</vt:lpstr>
      <vt:lpstr>Calibri Light</vt:lpstr>
      <vt:lpstr>Tahoma</vt:lpstr>
      <vt:lpstr>Times New Roman</vt:lpstr>
      <vt:lpstr>Verdana</vt:lpstr>
      <vt:lpstr>Wingdings</vt:lpstr>
      <vt:lpstr>Geçmişe bakış</vt:lpstr>
      <vt:lpstr>PowerPoint Sunusu</vt:lpstr>
      <vt:lpstr>ELEKTRİK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ELEKTRİĞİN TEHLİKELERİ</vt:lpstr>
      <vt:lpstr>ELEKTRİĞİN TEHLİKELERİ</vt:lpstr>
      <vt:lpstr>PowerPoint Sunusu</vt:lpstr>
      <vt:lpstr>PowerPoint Sunusu</vt:lpstr>
      <vt:lpstr>PowerPoint Sunusu</vt:lpstr>
      <vt:lpstr>PowerPoint Sunusu</vt:lpstr>
      <vt:lpstr>Elektrik Kazalarının oluş nedenleri !</vt:lpstr>
      <vt:lpstr>PowerPoint Sunusu</vt:lpstr>
      <vt:lpstr>PowerPoint Sunusu</vt:lpstr>
      <vt:lpstr>PowerPoint Sunusu</vt:lpstr>
      <vt:lpstr>  Elektrik tesislerinde orijinal olmayan, yamanmış ve tel sarılarak köprülenmiş sigortalar kullanILMAMALIDIR.</vt:lpstr>
      <vt:lpstr>PowerPoint Sunusu</vt:lpstr>
      <vt:lpstr>PowerPoint Sunusu</vt:lpstr>
      <vt:lpstr>PowerPoint Sunusu</vt:lpstr>
      <vt:lpstr>İşyerlerinde sürekli olarak taşınabilir veya uzatma iletkenler kullanmamaya dikkat EDİLMELİ .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Silentall Unattended Installer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User</dc:creator>
  <cp:lastModifiedBy>Windows User</cp:lastModifiedBy>
  <cp:revision>1</cp:revision>
  <dcterms:created xsi:type="dcterms:W3CDTF">2021-01-03T21:50:49Z</dcterms:created>
  <dcterms:modified xsi:type="dcterms:W3CDTF">2021-01-03T21:57:43Z</dcterms:modified>
</cp:coreProperties>
</file>