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6000"/>
            </a:lvl1pPr>
          </a:lstStyle>
          <a:p>
            <a:r>
              <a:rPr lang="tr-TR" smtClean="0"/>
              <a:t>Asıl başlık stili için tıklatın</a:t>
            </a:r>
            <a:endParaRPr lang="en-GB"/>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GB"/>
          </a:p>
        </p:txBody>
      </p:sp>
      <p:sp>
        <p:nvSpPr>
          <p:cNvPr id="4" name="Veri Yer Tutucusu 3"/>
          <p:cNvSpPr>
            <a:spLocks noGrp="1"/>
          </p:cNvSpPr>
          <p:nvPr>
            <p:ph type="dt" sz="half" idx="10"/>
          </p:nvPr>
        </p:nvSpPr>
        <p:spPr/>
        <p:txBody>
          <a:bodyPr/>
          <a:lstStyle/>
          <a:p>
            <a:fld id="{E0769D6A-3AB2-4B74-A34E-0F9CB8214E7E}" type="datetimeFigureOut">
              <a:rPr lang="en-GB" smtClean="0"/>
              <a:t>26/10/2020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73922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E0769D6A-3AB2-4B74-A34E-0F9CB8214E7E}" type="datetimeFigureOut">
              <a:rPr lang="en-GB" smtClean="0"/>
              <a:t>26/10/2020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420793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GB"/>
          </a:p>
        </p:txBody>
      </p:sp>
      <p:sp>
        <p:nvSpPr>
          <p:cNvPr id="3" name="Dikey Metin Yer Tutucusu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E0769D6A-3AB2-4B74-A34E-0F9CB8214E7E}" type="datetimeFigureOut">
              <a:rPr lang="en-GB" smtClean="0"/>
              <a:t>26/10/2020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414177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E0769D6A-3AB2-4B74-A34E-0F9CB8214E7E}" type="datetimeFigureOut">
              <a:rPr lang="en-GB" smtClean="0"/>
              <a:t>26/10/2020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204027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GB"/>
          </a:p>
        </p:txBody>
      </p:sp>
      <p:sp>
        <p:nvSpPr>
          <p:cNvPr id="3" name="Metin Yer Tutucusu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0769D6A-3AB2-4B74-A34E-0F9CB8214E7E}" type="datetimeFigureOut">
              <a:rPr lang="en-GB" smtClean="0"/>
              <a:t>26/10/2020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34478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İçerik Yer Tutucusu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İçerik Yer Tutucusu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5" name="Veri Yer Tutucusu 4"/>
          <p:cNvSpPr>
            <a:spLocks noGrp="1"/>
          </p:cNvSpPr>
          <p:nvPr>
            <p:ph type="dt" sz="half" idx="10"/>
          </p:nvPr>
        </p:nvSpPr>
        <p:spPr/>
        <p:txBody>
          <a:bodyPr/>
          <a:lstStyle/>
          <a:p>
            <a:fld id="{E0769D6A-3AB2-4B74-A34E-0F9CB8214E7E}" type="datetimeFigureOut">
              <a:rPr lang="en-GB" smtClean="0"/>
              <a:t>26/10/2020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323889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29841" y="365126"/>
            <a:ext cx="7886700" cy="1325563"/>
          </a:xfrm>
        </p:spPr>
        <p:txBody>
          <a:bodyPr/>
          <a:lstStyle/>
          <a:p>
            <a:r>
              <a:rPr lang="tr-TR" smtClean="0"/>
              <a:t>Asıl başlık stili için tıklatın</a:t>
            </a:r>
            <a:endParaRPr lang="en-GB"/>
          </a:p>
        </p:txBody>
      </p:sp>
      <p:sp>
        <p:nvSpPr>
          <p:cNvPr id="3" name="Metin Yer Tutucusu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5" name="Metin Yer Tutucusu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7" name="Veri Yer Tutucusu 6"/>
          <p:cNvSpPr>
            <a:spLocks noGrp="1"/>
          </p:cNvSpPr>
          <p:nvPr>
            <p:ph type="dt" sz="half" idx="10"/>
          </p:nvPr>
        </p:nvSpPr>
        <p:spPr/>
        <p:txBody>
          <a:bodyPr/>
          <a:lstStyle/>
          <a:p>
            <a:fld id="{E0769D6A-3AB2-4B74-A34E-0F9CB8214E7E}" type="datetimeFigureOut">
              <a:rPr lang="en-GB" smtClean="0"/>
              <a:t>26/10/2020</a:t>
            </a:fld>
            <a:endParaRPr lang="en-GB"/>
          </a:p>
        </p:txBody>
      </p:sp>
      <p:sp>
        <p:nvSpPr>
          <p:cNvPr id="8" name="Altbilgi Yer Tutucusu 7"/>
          <p:cNvSpPr>
            <a:spLocks noGrp="1"/>
          </p:cNvSpPr>
          <p:nvPr>
            <p:ph type="ftr" sz="quarter" idx="11"/>
          </p:nvPr>
        </p:nvSpPr>
        <p:spPr/>
        <p:txBody>
          <a:bodyPr/>
          <a:lstStyle/>
          <a:p>
            <a:endParaRPr lang="en-GB"/>
          </a:p>
        </p:txBody>
      </p:sp>
      <p:sp>
        <p:nvSpPr>
          <p:cNvPr id="9" name="Slayt Numarası Yer Tutucusu 8"/>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380134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Veri Yer Tutucusu 2"/>
          <p:cNvSpPr>
            <a:spLocks noGrp="1"/>
          </p:cNvSpPr>
          <p:nvPr>
            <p:ph type="dt" sz="half" idx="10"/>
          </p:nvPr>
        </p:nvSpPr>
        <p:spPr/>
        <p:txBody>
          <a:bodyPr/>
          <a:lstStyle/>
          <a:p>
            <a:fld id="{E0769D6A-3AB2-4B74-A34E-0F9CB8214E7E}" type="datetimeFigureOut">
              <a:rPr lang="en-GB" smtClean="0"/>
              <a:t>26/10/2020</a:t>
            </a:fld>
            <a:endParaRPr lang="en-GB"/>
          </a:p>
        </p:txBody>
      </p:sp>
      <p:sp>
        <p:nvSpPr>
          <p:cNvPr id="4" name="Altbilgi Yer Tutucusu 3"/>
          <p:cNvSpPr>
            <a:spLocks noGrp="1"/>
          </p:cNvSpPr>
          <p:nvPr>
            <p:ph type="ftr" sz="quarter" idx="11"/>
          </p:nvPr>
        </p:nvSpPr>
        <p:spPr/>
        <p:txBody>
          <a:bodyPr/>
          <a:lstStyle/>
          <a:p>
            <a:endParaRPr lang="en-GB"/>
          </a:p>
        </p:txBody>
      </p:sp>
      <p:sp>
        <p:nvSpPr>
          <p:cNvPr id="5" name="Slayt Numarası Yer Tutucusu 4"/>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302259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0769D6A-3AB2-4B74-A34E-0F9CB8214E7E}" type="datetimeFigureOut">
              <a:rPr lang="en-GB" smtClean="0"/>
              <a:t>26/10/2020</a:t>
            </a:fld>
            <a:endParaRPr lang="en-GB"/>
          </a:p>
        </p:txBody>
      </p:sp>
      <p:sp>
        <p:nvSpPr>
          <p:cNvPr id="3" name="Altbilgi Yer Tutucusu 2"/>
          <p:cNvSpPr>
            <a:spLocks noGrp="1"/>
          </p:cNvSpPr>
          <p:nvPr>
            <p:ph type="ftr" sz="quarter" idx="11"/>
          </p:nvPr>
        </p:nvSpPr>
        <p:spPr/>
        <p:txBody>
          <a:bodyPr/>
          <a:lstStyle/>
          <a:p>
            <a:endParaRPr lang="en-GB"/>
          </a:p>
        </p:txBody>
      </p:sp>
      <p:sp>
        <p:nvSpPr>
          <p:cNvPr id="4" name="Slayt Numarası Yer Tutucusu 3"/>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419991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GB"/>
          </a:p>
        </p:txBody>
      </p:sp>
      <p:sp>
        <p:nvSpPr>
          <p:cNvPr id="3" name="İçerik Yer Tutucusu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0769D6A-3AB2-4B74-A34E-0F9CB8214E7E}" type="datetimeFigureOut">
              <a:rPr lang="en-GB" smtClean="0"/>
              <a:t>26/10/2020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422422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GB"/>
          </a:p>
        </p:txBody>
      </p:sp>
      <p:sp>
        <p:nvSpPr>
          <p:cNvPr id="3" name="Resim Yer Tutucusu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0769D6A-3AB2-4B74-A34E-0F9CB8214E7E}" type="datetimeFigureOut">
              <a:rPr lang="en-GB" smtClean="0"/>
              <a:t>26/10/2020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7056F2F3-46F9-4678-88F0-0CC3937CE3ED}" type="slidenum">
              <a:rPr lang="en-GB" smtClean="0"/>
              <a:t>‹#›</a:t>
            </a:fld>
            <a:endParaRPr lang="en-GB"/>
          </a:p>
        </p:txBody>
      </p:sp>
    </p:spTree>
    <p:extLst>
      <p:ext uri="{BB962C8B-B14F-4D97-AF65-F5344CB8AC3E}">
        <p14:creationId xmlns:p14="http://schemas.microsoft.com/office/powerpoint/2010/main" val="70978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GB"/>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69D6A-3AB2-4B74-A34E-0F9CB8214E7E}" type="datetimeFigureOut">
              <a:rPr lang="en-GB" smtClean="0"/>
              <a:t>26/10/2020</a:t>
            </a:fld>
            <a:endParaRPr lang="en-GB"/>
          </a:p>
        </p:txBody>
      </p:sp>
      <p:sp>
        <p:nvSpPr>
          <p:cNvPr id="5" name="Altbilgi Yer Tutucusu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ayt Numarası Yer Tutucusu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6F2F3-46F9-4678-88F0-0CC3937CE3ED}" type="slidenum">
              <a:rPr lang="en-GB" smtClean="0"/>
              <a:t>‹#›</a:t>
            </a:fld>
            <a:endParaRPr lang="en-GB"/>
          </a:p>
        </p:txBody>
      </p:sp>
    </p:spTree>
    <p:extLst>
      <p:ext uri="{BB962C8B-B14F-4D97-AF65-F5344CB8AC3E}">
        <p14:creationId xmlns:p14="http://schemas.microsoft.com/office/powerpoint/2010/main" val="375630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267744" y="3284984"/>
            <a:ext cx="6840760" cy="1894362"/>
          </a:xfrm>
        </p:spPr>
        <p:txBody>
          <a:bodyPr>
            <a:noAutofit/>
          </a:bodyPr>
          <a:lstStyle/>
          <a:p>
            <a:pPr marL="274320" lvl="0" indent="-274320">
              <a:spcBef>
                <a:spcPts val="600"/>
              </a:spcBef>
            </a:pPr>
            <a:r>
              <a:rPr lang="tr-TR" sz="6600" b="0" cap="none" dirty="0" smtClean="0">
                <a:solidFill>
                  <a:srgbClr val="B32C16"/>
                </a:solidFill>
                <a:ea typeface="+mn-ea"/>
                <a:cs typeface="+mn-cs"/>
              </a:rPr>
              <a:t>Fiziksel Risk Etmenleri</a:t>
            </a:r>
            <a:endParaRPr lang="tr-TR" sz="6600" b="0" cap="none" dirty="0">
              <a:solidFill>
                <a:srgbClr val="B32C16"/>
              </a:solidFill>
              <a:ea typeface="+mn-ea"/>
              <a:cs typeface="+mn-cs"/>
            </a:endParaRPr>
          </a:p>
        </p:txBody>
      </p:sp>
      <p:sp>
        <p:nvSpPr>
          <p:cNvPr id="3" name="Slayt Numarası Yer Tutucusu 2"/>
          <p:cNvSpPr>
            <a:spLocks noGrp="1"/>
          </p:cNvSpPr>
          <p:nvPr>
            <p:ph type="sldNum" sz="quarter" idx="12"/>
          </p:nvPr>
        </p:nvSpPr>
        <p:spPr/>
        <p:txBody>
          <a:bodyPr/>
          <a:lstStyle/>
          <a:p>
            <a:fld id="{A427530A-A503-4F46-BAEC-AA74D2EFDD5B}" type="slidenum">
              <a:rPr lang="tr-TR" smtClean="0"/>
              <a:t>1</a:t>
            </a:fld>
            <a:endParaRPr lang="tr-TR"/>
          </a:p>
        </p:txBody>
      </p:sp>
    </p:spTree>
    <p:extLst>
      <p:ext uri="{BB962C8B-B14F-4D97-AF65-F5344CB8AC3E}">
        <p14:creationId xmlns:p14="http://schemas.microsoft.com/office/powerpoint/2010/main" val="4146957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Başlık 2"/>
          <p:cNvSpPr>
            <a:spLocks noGrp="1"/>
          </p:cNvSpPr>
          <p:nvPr>
            <p:ph type="title"/>
          </p:nvPr>
        </p:nvSpPr>
        <p:spPr/>
        <p:txBody>
          <a:bodyPr>
            <a:normAutofit/>
          </a:bodyPr>
          <a:lstStyle/>
          <a:p>
            <a:r>
              <a:rPr lang="tr-TR" sz="2800" b="1" dirty="0" smtClean="0">
                <a:ln w="12700">
                  <a:solidFill>
                    <a:schemeClr val="tx2">
                      <a:satMod val="155000"/>
                    </a:schemeClr>
                  </a:solidFill>
                  <a:prstDash val="solid"/>
                </a:ln>
                <a:solidFill>
                  <a:schemeClr val="accent1">
                    <a:lumMod val="50000"/>
                  </a:schemeClr>
                </a:solidFill>
              </a:rPr>
              <a:t>BİRDEN  FAZLA  GÜRÜLTÜ  KAYNAĞININ BULUNDUĞU ORTAMLARDA</a:t>
            </a:r>
            <a:endParaRPr lang="tr-TR" b="1" dirty="0" smtClean="0">
              <a:ln w="12700">
                <a:solidFill>
                  <a:schemeClr val="tx2">
                    <a:satMod val="155000"/>
                  </a:schemeClr>
                </a:solidFill>
                <a:prstDash val="solid"/>
              </a:ln>
              <a:solidFill>
                <a:schemeClr val="accent1">
                  <a:lumMod val="50000"/>
                </a:schemeClr>
              </a:solidFill>
            </a:endParaRPr>
          </a:p>
        </p:txBody>
      </p:sp>
      <p:graphicFrame>
        <p:nvGraphicFramePr>
          <p:cNvPr id="6" name="Tablo 5"/>
          <p:cNvGraphicFramePr>
            <a:graphicFrameLocks noGrp="1"/>
          </p:cNvGraphicFramePr>
          <p:nvPr>
            <p:extLst/>
          </p:nvPr>
        </p:nvGraphicFramePr>
        <p:xfrm>
          <a:off x="971600" y="1412875"/>
          <a:ext cx="7058025" cy="4679947"/>
        </p:xfrm>
        <a:graphic>
          <a:graphicData uri="http://schemas.openxmlformats.org/drawingml/2006/table">
            <a:tbl>
              <a:tblPr firstRow="1" bandRow="1">
                <a:tableStyleId>{5C22544A-7EE6-4342-B048-85BDC9FD1C3A}</a:tableStyleId>
              </a:tblPr>
              <a:tblGrid>
                <a:gridCol w="3393281">
                  <a:extLst>
                    <a:ext uri="{9D8B030D-6E8A-4147-A177-3AD203B41FA5}">
                      <a16:colId xmlns:a16="http://schemas.microsoft.com/office/drawing/2014/main" val="20000"/>
                    </a:ext>
                  </a:extLst>
                </a:gridCol>
                <a:gridCol w="3664744">
                  <a:extLst>
                    <a:ext uri="{9D8B030D-6E8A-4147-A177-3AD203B41FA5}">
                      <a16:colId xmlns:a16="http://schemas.microsoft.com/office/drawing/2014/main" val="20001"/>
                    </a:ext>
                  </a:extLst>
                </a:gridCol>
              </a:tblGrid>
              <a:tr h="595627">
                <a:tc>
                  <a:txBody>
                    <a:bodyPr/>
                    <a:lstStyle/>
                    <a:p>
                      <a:r>
                        <a:rPr lang="tr-TR" sz="1600" dirty="0" smtClean="0"/>
                        <a:t>SES  DÜZEYLERİ ARASINDAKİ  FARK  (</a:t>
                      </a:r>
                      <a:r>
                        <a:rPr lang="tr-TR" sz="1600" dirty="0" err="1" smtClean="0"/>
                        <a:t>dB</a:t>
                      </a:r>
                      <a:r>
                        <a:rPr lang="tr-TR" sz="1600" dirty="0" smtClean="0"/>
                        <a:t>)</a:t>
                      </a:r>
                      <a:endParaRPr lang="tr-TR" sz="1600" dirty="0"/>
                    </a:p>
                  </a:txBody>
                  <a:tcPr marL="91452" marR="91452"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YÜKSEK  DÜZEYDEKİ SESE EKLENECEK  MİKTAR  (</a:t>
                      </a:r>
                      <a:r>
                        <a:rPr lang="tr-TR" sz="1600" dirty="0" err="1" smtClean="0"/>
                        <a:t>dB</a:t>
                      </a:r>
                      <a:r>
                        <a:rPr lang="tr-TR" sz="1600" dirty="0" smtClean="0"/>
                        <a:t>)</a:t>
                      </a:r>
                    </a:p>
                  </a:txBody>
                  <a:tcPr marL="91452" marR="91452" marT="45719" marB="45719"/>
                </a:tc>
                <a:extLst>
                  <a:ext uri="{0D108BD9-81ED-4DB2-BD59-A6C34878D82A}">
                    <a16:rowId xmlns:a16="http://schemas.microsoft.com/office/drawing/2014/main" val="10000"/>
                  </a:ext>
                </a:extLst>
              </a:tr>
              <a:tr h="340360">
                <a:tc>
                  <a:txBody>
                    <a:bodyPr/>
                    <a:lstStyle/>
                    <a:p>
                      <a:pPr algn="ctr"/>
                      <a:r>
                        <a:rPr lang="tr-TR" sz="1600" dirty="0" smtClean="0"/>
                        <a:t>0</a:t>
                      </a:r>
                      <a:endParaRPr lang="tr-TR" sz="1600" dirty="0"/>
                    </a:p>
                  </a:txBody>
                  <a:tcPr marL="91452" marR="91452" marT="45719" marB="45719"/>
                </a:tc>
                <a:tc>
                  <a:txBody>
                    <a:bodyPr/>
                    <a:lstStyle/>
                    <a:p>
                      <a:pPr algn="ctr"/>
                      <a:r>
                        <a:rPr lang="tr-TR" sz="1600" dirty="0" smtClean="0"/>
                        <a:t>3.0</a:t>
                      </a:r>
                      <a:endParaRPr lang="tr-TR" sz="1600" dirty="0"/>
                    </a:p>
                  </a:txBody>
                  <a:tcPr marL="91452" marR="91452" marT="45719" marB="45719"/>
                </a:tc>
                <a:extLst>
                  <a:ext uri="{0D108BD9-81ED-4DB2-BD59-A6C34878D82A}">
                    <a16:rowId xmlns:a16="http://schemas.microsoft.com/office/drawing/2014/main" val="10001"/>
                  </a:ext>
                </a:extLst>
              </a:tr>
              <a:tr h="340360">
                <a:tc>
                  <a:txBody>
                    <a:bodyPr/>
                    <a:lstStyle/>
                    <a:p>
                      <a:pPr algn="ctr"/>
                      <a:r>
                        <a:rPr lang="tr-TR" sz="1600" dirty="0" smtClean="0"/>
                        <a:t>2</a:t>
                      </a:r>
                      <a:endParaRPr lang="tr-TR" sz="1600" dirty="0"/>
                    </a:p>
                  </a:txBody>
                  <a:tcPr marL="91452" marR="91452" marT="45719" marB="45719"/>
                </a:tc>
                <a:tc>
                  <a:txBody>
                    <a:bodyPr/>
                    <a:lstStyle/>
                    <a:p>
                      <a:pPr algn="ctr"/>
                      <a:r>
                        <a:rPr lang="tr-TR" sz="1600" dirty="0" smtClean="0"/>
                        <a:t>2.6</a:t>
                      </a:r>
                      <a:endParaRPr lang="tr-TR" sz="1600" dirty="0"/>
                    </a:p>
                  </a:txBody>
                  <a:tcPr marL="91452" marR="91452" marT="45719" marB="45719"/>
                </a:tc>
                <a:extLst>
                  <a:ext uri="{0D108BD9-81ED-4DB2-BD59-A6C34878D82A}">
                    <a16:rowId xmlns:a16="http://schemas.microsoft.com/office/drawing/2014/main" val="10002"/>
                  </a:ext>
                </a:extLst>
              </a:tr>
              <a:tr h="340360">
                <a:tc>
                  <a:txBody>
                    <a:bodyPr/>
                    <a:lstStyle/>
                    <a:p>
                      <a:pPr algn="ctr"/>
                      <a:r>
                        <a:rPr lang="tr-TR" sz="1600" dirty="0" smtClean="0"/>
                        <a:t>3</a:t>
                      </a:r>
                      <a:endParaRPr lang="tr-TR" sz="1600" dirty="0"/>
                    </a:p>
                  </a:txBody>
                  <a:tcPr marL="91452" marR="91452" marT="45719" marB="45719"/>
                </a:tc>
                <a:tc>
                  <a:txBody>
                    <a:bodyPr/>
                    <a:lstStyle/>
                    <a:p>
                      <a:pPr algn="ctr"/>
                      <a:r>
                        <a:rPr lang="tr-TR" sz="1600" dirty="0" smtClean="0"/>
                        <a:t>1.8</a:t>
                      </a:r>
                      <a:endParaRPr lang="tr-TR" sz="1600" dirty="0"/>
                    </a:p>
                  </a:txBody>
                  <a:tcPr marL="91452" marR="91452" marT="45719" marB="45719"/>
                </a:tc>
                <a:extLst>
                  <a:ext uri="{0D108BD9-81ED-4DB2-BD59-A6C34878D82A}">
                    <a16:rowId xmlns:a16="http://schemas.microsoft.com/office/drawing/2014/main" val="10003"/>
                  </a:ext>
                </a:extLst>
              </a:tr>
              <a:tr h="340360">
                <a:tc>
                  <a:txBody>
                    <a:bodyPr/>
                    <a:lstStyle/>
                    <a:p>
                      <a:pPr algn="ctr"/>
                      <a:r>
                        <a:rPr lang="tr-TR" sz="1600" dirty="0" smtClean="0"/>
                        <a:t>4</a:t>
                      </a:r>
                      <a:endParaRPr lang="tr-TR" sz="1600" dirty="0"/>
                    </a:p>
                  </a:txBody>
                  <a:tcPr marL="91452" marR="91452" marT="45719" marB="45719"/>
                </a:tc>
                <a:tc>
                  <a:txBody>
                    <a:bodyPr/>
                    <a:lstStyle/>
                    <a:p>
                      <a:pPr algn="ctr"/>
                      <a:r>
                        <a:rPr lang="tr-TR" sz="1600" dirty="0" smtClean="0"/>
                        <a:t>1.5</a:t>
                      </a:r>
                      <a:endParaRPr lang="tr-TR" sz="1600" dirty="0"/>
                    </a:p>
                  </a:txBody>
                  <a:tcPr marL="91452" marR="91452" marT="45719" marB="45719"/>
                </a:tc>
                <a:extLst>
                  <a:ext uri="{0D108BD9-81ED-4DB2-BD59-A6C34878D82A}">
                    <a16:rowId xmlns:a16="http://schemas.microsoft.com/office/drawing/2014/main" val="10004"/>
                  </a:ext>
                </a:extLst>
              </a:tr>
              <a:tr h="340360">
                <a:tc>
                  <a:txBody>
                    <a:bodyPr/>
                    <a:lstStyle/>
                    <a:p>
                      <a:pPr algn="ctr"/>
                      <a:r>
                        <a:rPr lang="tr-TR" sz="1600" dirty="0" smtClean="0"/>
                        <a:t>5</a:t>
                      </a:r>
                      <a:endParaRPr lang="tr-TR" sz="1600" dirty="0"/>
                    </a:p>
                  </a:txBody>
                  <a:tcPr marL="91452" marR="91452" marT="45719" marB="45719"/>
                </a:tc>
                <a:tc>
                  <a:txBody>
                    <a:bodyPr/>
                    <a:lstStyle/>
                    <a:p>
                      <a:pPr algn="ctr"/>
                      <a:r>
                        <a:rPr lang="tr-TR" sz="1600" dirty="0" smtClean="0"/>
                        <a:t>1.2</a:t>
                      </a:r>
                      <a:endParaRPr lang="tr-TR" sz="1600" dirty="0"/>
                    </a:p>
                  </a:txBody>
                  <a:tcPr marL="91452" marR="91452" marT="45719" marB="45719"/>
                </a:tc>
                <a:extLst>
                  <a:ext uri="{0D108BD9-81ED-4DB2-BD59-A6C34878D82A}">
                    <a16:rowId xmlns:a16="http://schemas.microsoft.com/office/drawing/2014/main" val="10005"/>
                  </a:ext>
                </a:extLst>
              </a:tr>
              <a:tr h="340360">
                <a:tc>
                  <a:txBody>
                    <a:bodyPr/>
                    <a:lstStyle/>
                    <a:p>
                      <a:pPr algn="ctr"/>
                      <a:r>
                        <a:rPr lang="tr-TR" sz="1600" dirty="0" smtClean="0"/>
                        <a:t>6</a:t>
                      </a:r>
                      <a:endParaRPr lang="tr-TR" sz="1600" dirty="0"/>
                    </a:p>
                  </a:txBody>
                  <a:tcPr marL="91452" marR="91452" marT="45719" marB="45719"/>
                </a:tc>
                <a:tc>
                  <a:txBody>
                    <a:bodyPr/>
                    <a:lstStyle/>
                    <a:p>
                      <a:pPr algn="ctr"/>
                      <a:r>
                        <a:rPr lang="tr-TR" sz="1600" smtClean="0"/>
                        <a:t>1.0</a:t>
                      </a:r>
                      <a:endParaRPr lang="tr-TR" sz="1600" dirty="0"/>
                    </a:p>
                  </a:txBody>
                  <a:tcPr marL="91452" marR="91452" marT="45719" marB="45719"/>
                </a:tc>
                <a:extLst>
                  <a:ext uri="{0D108BD9-81ED-4DB2-BD59-A6C34878D82A}">
                    <a16:rowId xmlns:a16="http://schemas.microsoft.com/office/drawing/2014/main" val="10006"/>
                  </a:ext>
                </a:extLst>
              </a:tr>
              <a:tr h="340360">
                <a:tc>
                  <a:txBody>
                    <a:bodyPr/>
                    <a:lstStyle/>
                    <a:p>
                      <a:pPr algn="ctr"/>
                      <a:r>
                        <a:rPr lang="tr-TR" sz="1600" dirty="0" smtClean="0"/>
                        <a:t>7</a:t>
                      </a:r>
                      <a:endParaRPr lang="tr-TR" sz="1600" dirty="0"/>
                    </a:p>
                  </a:txBody>
                  <a:tcPr marL="91452" marR="91452" marT="45719" marB="45719"/>
                </a:tc>
                <a:tc>
                  <a:txBody>
                    <a:bodyPr/>
                    <a:lstStyle/>
                    <a:p>
                      <a:pPr algn="ctr"/>
                      <a:r>
                        <a:rPr lang="tr-TR" sz="1600" dirty="0" smtClean="0"/>
                        <a:t>0.9</a:t>
                      </a:r>
                      <a:endParaRPr lang="tr-TR" sz="1600" dirty="0"/>
                    </a:p>
                  </a:txBody>
                  <a:tcPr marL="91452" marR="91452" marT="45719" marB="45719"/>
                </a:tc>
                <a:extLst>
                  <a:ext uri="{0D108BD9-81ED-4DB2-BD59-A6C34878D82A}">
                    <a16:rowId xmlns:a16="http://schemas.microsoft.com/office/drawing/2014/main" val="10007"/>
                  </a:ext>
                </a:extLst>
              </a:tr>
              <a:tr h="340360">
                <a:tc>
                  <a:txBody>
                    <a:bodyPr/>
                    <a:lstStyle/>
                    <a:p>
                      <a:pPr algn="ctr"/>
                      <a:r>
                        <a:rPr lang="tr-TR" sz="1600" dirty="0" smtClean="0"/>
                        <a:t>8</a:t>
                      </a:r>
                      <a:endParaRPr lang="tr-TR" sz="1600" dirty="0"/>
                    </a:p>
                  </a:txBody>
                  <a:tcPr marL="91452" marR="91452" marT="45719" marB="45719"/>
                </a:tc>
                <a:tc>
                  <a:txBody>
                    <a:bodyPr/>
                    <a:lstStyle/>
                    <a:p>
                      <a:pPr algn="ctr"/>
                      <a:r>
                        <a:rPr lang="tr-TR" sz="1600" dirty="0" smtClean="0"/>
                        <a:t>0.8</a:t>
                      </a:r>
                      <a:endParaRPr lang="tr-TR" sz="1600" dirty="0"/>
                    </a:p>
                  </a:txBody>
                  <a:tcPr marL="91452" marR="91452" marT="45719" marB="45719"/>
                </a:tc>
                <a:extLst>
                  <a:ext uri="{0D108BD9-81ED-4DB2-BD59-A6C34878D82A}">
                    <a16:rowId xmlns:a16="http://schemas.microsoft.com/office/drawing/2014/main" val="10008"/>
                  </a:ext>
                </a:extLst>
              </a:tr>
              <a:tr h="340360">
                <a:tc>
                  <a:txBody>
                    <a:bodyPr/>
                    <a:lstStyle/>
                    <a:p>
                      <a:pPr algn="ctr"/>
                      <a:r>
                        <a:rPr lang="tr-TR" sz="1600" dirty="0" smtClean="0"/>
                        <a:t>10</a:t>
                      </a:r>
                      <a:endParaRPr lang="tr-TR" sz="1600" dirty="0"/>
                    </a:p>
                  </a:txBody>
                  <a:tcPr marL="91452" marR="91452" marT="45719" marB="45719"/>
                </a:tc>
                <a:tc>
                  <a:txBody>
                    <a:bodyPr/>
                    <a:lstStyle/>
                    <a:p>
                      <a:pPr algn="ctr"/>
                      <a:r>
                        <a:rPr lang="tr-TR" sz="1600" dirty="0" smtClean="0"/>
                        <a:t>0.4</a:t>
                      </a:r>
                      <a:endParaRPr lang="tr-TR" sz="1600" dirty="0"/>
                    </a:p>
                  </a:txBody>
                  <a:tcPr marL="91452" marR="91452" marT="45719" marB="45719"/>
                </a:tc>
                <a:extLst>
                  <a:ext uri="{0D108BD9-81ED-4DB2-BD59-A6C34878D82A}">
                    <a16:rowId xmlns:a16="http://schemas.microsoft.com/office/drawing/2014/main" val="10009"/>
                  </a:ext>
                </a:extLst>
              </a:tr>
              <a:tr h="340360">
                <a:tc>
                  <a:txBody>
                    <a:bodyPr/>
                    <a:lstStyle/>
                    <a:p>
                      <a:pPr algn="ctr"/>
                      <a:r>
                        <a:rPr lang="tr-TR" sz="1600" dirty="0" smtClean="0"/>
                        <a:t>12</a:t>
                      </a:r>
                      <a:endParaRPr lang="tr-TR" sz="1600" dirty="0"/>
                    </a:p>
                  </a:txBody>
                  <a:tcPr marL="91452" marR="91452" marT="45719" marB="45719"/>
                </a:tc>
                <a:tc>
                  <a:txBody>
                    <a:bodyPr/>
                    <a:lstStyle/>
                    <a:p>
                      <a:pPr algn="ctr"/>
                      <a:r>
                        <a:rPr lang="tr-TR" sz="1600" dirty="0" smtClean="0"/>
                        <a:t>0.3</a:t>
                      </a:r>
                      <a:endParaRPr lang="tr-TR" sz="1600" dirty="0"/>
                    </a:p>
                  </a:txBody>
                  <a:tcPr marL="91452" marR="91452" marT="45719" marB="45719"/>
                </a:tc>
                <a:extLst>
                  <a:ext uri="{0D108BD9-81ED-4DB2-BD59-A6C34878D82A}">
                    <a16:rowId xmlns:a16="http://schemas.microsoft.com/office/drawing/2014/main" val="10010"/>
                  </a:ext>
                </a:extLst>
              </a:tr>
              <a:tr h="340360">
                <a:tc>
                  <a:txBody>
                    <a:bodyPr/>
                    <a:lstStyle/>
                    <a:p>
                      <a:pPr algn="ctr"/>
                      <a:r>
                        <a:rPr lang="tr-TR" sz="1600" dirty="0" smtClean="0"/>
                        <a:t>14</a:t>
                      </a:r>
                      <a:endParaRPr lang="tr-TR" sz="1600" dirty="0"/>
                    </a:p>
                  </a:txBody>
                  <a:tcPr marL="91452" marR="91452" marT="45719" marB="45719"/>
                </a:tc>
                <a:tc>
                  <a:txBody>
                    <a:bodyPr/>
                    <a:lstStyle/>
                    <a:p>
                      <a:pPr algn="ctr"/>
                      <a:r>
                        <a:rPr lang="tr-TR" sz="1600" dirty="0" smtClean="0"/>
                        <a:t>0.2</a:t>
                      </a:r>
                      <a:endParaRPr lang="tr-TR" sz="1600" dirty="0"/>
                    </a:p>
                  </a:txBody>
                  <a:tcPr marL="91452" marR="91452" marT="45719" marB="45719"/>
                </a:tc>
                <a:extLst>
                  <a:ext uri="{0D108BD9-81ED-4DB2-BD59-A6C34878D82A}">
                    <a16:rowId xmlns:a16="http://schemas.microsoft.com/office/drawing/2014/main" val="10011"/>
                  </a:ext>
                </a:extLst>
              </a:tr>
              <a:tr h="340360">
                <a:tc>
                  <a:txBody>
                    <a:bodyPr/>
                    <a:lstStyle/>
                    <a:p>
                      <a:pPr algn="ctr"/>
                      <a:r>
                        <a:rPr lang="tr-TR" sz="1600" dirty="0" smtClean="0"/>
                        <a:t>16</a:t>
                      </a:r>
                      <a:endParaRPr lang="tr-TR" sz="1600" dirty="0"/>
                    </a:p>
                  </a:txBody>
                  <a:tcPr marL="91452" marR="91452" marT="45719" marB="45719"/>
                </a:tc>
                <a:tc>
                  <a:txBody>
                    <a:bodyPr/>
                    <a:lstStyle/>
                    <a:p>
                      <a:pPr algn="ctr"/>
                      <a:r>
                        <a:rPr lang="tr-TR" sz="1600" dirty="0" smtClean="0"/>
                        <a:t>0.1</a:t>
                      </a:r>
                      <a:endParaRPr lang="tr-TR" sz="1600" dirty="0"/>
                    </a:p>
                  </a:txBody>
                  <a:tcPr marL="91452" marR="91452" marT="45719" marB="45719"/>
                </a:tc>
                <a:extLst>
                  <a:ext uri="{0D108BD9-81ED-4DB2-BD59-A6C34878D82A}">
                    <a16:rowId xmlns:a16="http://schemas.microsoft.com/office/drawing/2014/main" val="10012"/>
                  </a:ext>
                </a:extLst>
              </a:tr>
            </a:tbl>
          </a:graphicData>
        </a:graphic>
      </p:graphicFrame>
      <p:sp>
        <p:nvSpPr>
          <p:cNvPr id="3" name="Slayt Numarası Yer Tutucusu 2"/>
          <p:cNvSpPr>
            <a:spLocks noGrp="1"/>
          </p:cNvSpPr>
          <p:nvPr>
            <p:ph type="sldNum" sz="quarter" idx="4294967295"/>
          </p:nvPr>
        </p:nvSpPr>
        <p:spPr/>
        <p:txBody>
          <a:bodyPr/>
          <a:lstStyle/>
          <a:p>
            <a:fld id="{A427530A-A503-4F46-BAEC-AA74D2EFDD5B}" type="slidenum">
              <a:rPr lang="tr-TR" smtClean="0"/>
              <a:t>10</a:t>
            </a:fld>
            <a:endParaRPr lang="tr-TR"/>
          </a:p>
        </p:txBody>
      </p:sp>
    </p:spTree>
    <p:extLst>
      <p:ext uri="{BB962C8B-B14F-4D97-AF65-F5344CB8AC3E}">
        <p14:creationId xmlns:p14="http://schemas.microsoft.com/office/powerpoint/2010/main" val="3534846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Desibel Ölçü Birimleri, Kullanım Alanları ve Özellikleri.</a:t>
            </a:r>
          </a:p>
        </p:txBody>
      </p:sp>
      <p:sp>
        <p:nvSpPr>
          <p:cNvPr id="25603" name="İçerik Yer Tutucusu 1"/>
          <p:cNvSpPr>
            <a:spLocks noGrp="1"/>
          </p:cNvSpPr>
          <p:nvPr>
            <p:ph sz="quarter" idx="1"/>
          </p:nvPr>
        </p:nvSpPr>
        <p:spPr/>
        <p:txBody>
          <a:bodyPr/>
          <a:lstStyle/>
          <a:p>
            <a:pPr algn="just"/>
            <a:r>
              <a:rPr lang="tr-TR" sz="2400" smtClean="0"/>
              <a:t>İnsan kulağı sesleri özellikle düşük frekanslarda ve yüksek frekanslarda belli kayıplarla duyar. Ses ölçme cihazlarında A,B,C ve Lineer ölçme konumları vardır. </a:t>
            </a:r>
            <a:r>
              <a:rPr lang="tr-TR" sz="2400" smtClean="0">
                <a:solidFill>
                  <a:srgbClr val="FF0000"/>
                </a:solidFill>
              </a:rPr>
              <a:t>Bunlardan A skalası insan kulağının duyma eğrisine göre kalibre edilmiştir. </a:t>
            </a:r>
            <a:r>
              <a:rPr lang="tr-TR" sz="2400" smtClean="0"/>
              <a:t>Başka bir ifade ile A skalasındaki ölçme insan kulağının duyduğu değerdir. </a:t>
            </a:r>
            <a:r>
              <a:rPr lang="tr-TR" sz="2400" smtClean="0">
                <a:solidFill>
                  <a:schemeClr val="accent2"/>
                </a:solidFill>
              </a:rPr>
              <a:t>B skalası, telefon şirketleri tarafından kullanılan</a:t>
            </a:r>
            <a:r>
              <a:rPr lang="tr-TR" sz="2400" smtClean="0"/>
              <a:t>, </a:t>
            </a:r>
            <a:r>
              <a:rPr lang="tr-TR" sz="2400" smtClean="0">
                <a:solidFill>
                  <a:srgbClr val="FF0000"/>
                </a:solidFill>
              </a:rPr>
              <a:t>C skalası ise tüm seslerin ölçülmesinde kullanılan bir skaladır</a:t>
            </a:r>
            <a:r>
              <a:rPr lang="tr-TR" sz="2400" smtClean="0"/>
              <a:t>. Ayrıca cihazlarda bulunan lineer skalası da, frekans analizi yapılmak istendiğinde kullanılan skaladır.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11</a:t>
            </a:fld>
            <a:endParaRPr lang="tr-TR"/>
          </a:p>
        </p:txBody>
      </p:sp>
    </p:spTree>
    <p:extLst>
      <p:ext uri="{BB962C8B-B14F-4D97-AF65-F5344CB8AC3E}">
        <p14:creationId xmlns:p14="http://schemas.microsoft.com/office/powerpoint/2010/main" val="3691331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Başlık 2"/>
          <p:cNvSpPr>
            <a:spLocks noGrp="1"/>
          </p:cNvSpPr>
          <p:nvPr>
            <p:ph type="title"/>
          </p:nvPr>
        </p:nvSpPr>
        <p:spPr/>
        <p:txBody>
          <a:bodyPr/>
          <a:lstStyle/>
          <a:p>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dB</a:t>
            </a: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 </a:t>
            </a:r>
          </a:p>
        </p:txBody>
      </p:sp>
      <p:sp>
        <p:nvSpPr>
          <p:cNvPr id="26626" name="İçerik Yer Tutucusu 1"/>
          <p:cNvSpPr>
            <a:spLocks noGrp="1"/>
          </p:cNvSpPr>
          <p:nvPr>
            <p:ph sz="quarter" idx="1"/>
          </p:nvPr>
        </p:nvSpPr>
        <p:spPr/>
        <p:txBody>
          <a:bodyPr>
            <a:normAutofit/>
          </a:bodyPr>
          <a:lstStyle/>
          <a:p>
            <a:pPr algn="just"/>
            <a:r>
              <a:rPr lang="tr-TR" sz="2000" smtClean="0"/>
              <a:t>İnsan kulağının en çok hassas olduğu orta ve yüksek frekansların özellikle vurgulandığı bir ses değerlendirmesi birimidir. </a:t>
            </a:r>
          </a:p>
          <a:p>
            <a:pPr algn="just"/>
            <a:r>
              <a:rPr lang="tr-TR" sz="2000" smtClean="0"/>
              <a:t>Gürültü azaltılması veya kontrolünde çok kullanılan dBA birimi, ses yüksekliğinin sübjektif değerlendirmesi ile de ilişkilidir. </a:t>
            </a:r>
          </a:p>
          <a:p>
            <a:pPr algn="just"/>
            <a:r>
              <a:rPr lang="tr-TR" sz="2000" smtClean="0"/>
              <a:t>Ses ölçüm aygıtları yapılırken de, International Electrotechnical Commission -Uluslararası Elektroteknik Komisyonu (IEC) özel frekans ağırlıkları belirlenmiş, ses ölçüm aygıtları insan kulağının duyduğu gibi duyar duruma getirilmişlerdir. </a:t>
            </a:r>
          </a:p>
          <a:p>
            <a:pPr algn="just"/>
            <a:r>
              <a:rPr lang="tr-TR" sz="2000" smtClean="0">
                <a:solidFill>
                  <a:srgbClr val="C00000"/>
                </a:solidFill>
              </a:rPr>
              <a:t>Günümüzde (A) ses düzeyi ağırlık eğrisi, her ses düzeyi için, işitme bozulması ve sesin yarattığı rahatsızlıklar açısından insanların gürültüye gösterdikleri tepkiyi ölçmede en yaygın kullanılan eğridir. Bunun nedeni, herhangi bir sesin hangi ses yüksekliğinde algılandığının ölçüsü olmasındandır.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12</a:t>
            </a:fld>
            <a:endParaRPr lang="tr-TR"/>
          </a:p>
        </p:txBody>
      </p:sp>
    </p:spTree>
    <p:extLst>
      <p:ext uri="{BB962C8B-B14F-4D97-AF65-F5344CB8AC3E}">
        <p14:creationId xmlns:p14="http://schemas.microsoft.com/office/powerpoint/2010/main" val="674715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88"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İşitme Eşiğine (Normal Solunum Sesi) Göre Kimi Seslere Örnekler</a:t>
            </a:r>
          </a:p>
        </p:txBody>
      </p:sp>
      <p:graphicFrame>
        <p:nvGraphicFramePr>
          <p:cNvPr id="6" name="İçerik Yer Tutucusu 5"/>
          <p:cNvGraphicFramePr>
            <a:graphicFrameLocks noGrp="1"/>
          </p:cNvGraphicFramePr>
          <p:nvPr>
            <p:ph sz="quarter" idx="1"/>
          </p:nvPr>
        </p:nvGraphicFramePr>
        <p:xfrm>
          <a:off x="468313" y="1628775"/>
          <a:ext cx="4391025" cy="4321171"/>
        </p:xfrm>
        <a:graphic>
          <a:graphicData uri="http://schemas.openxmlformats.org/drawingml/2006/table">
            <a:tbl>
              <a:tblPr firstRow="1" bandRow="1">
                <a:tableStyleId>{5C22544A-7EE6-4342-B048-85BDC9FD1C3A}</a:tableStyleId>
              </a:tblPr>
              <a:tblGrid>
                <a:gridCol w="2387726">
                  <a:extLst>
                    <a:ext uri="{9D8B030D-6E8A-4147-A177-3AD203B41FA5}">
                      <a16:colId xmlns:a16="http://schemas.microsoft.com/office/drawing/2014/main" val="20000"/>
                    </a:ext>
                  </a:extLst>
                </a:gridCol>
                <a:gridCol w="2003299">
                  <a:extLst>
                    <a:ext uri="{9D8B030D-6E8A-4147-A177-3AD203B41FA5}">
                      <a16:colId xmlns:a16="http://schemas.microsoft.com/office/drawing/2014/main" val="20001"/>
                    </a:ext>
                  </a:extLst>
                </a:gridCol>
              </a:tblGrid>
              <a:tr h="504611">
                <a:tc>
                  <a:txBody>
                    <a:bodyPr/>
                    <a:lstStyle/>
                    <a:p>
                      <a:pPr algn="just">
                        <a:lnSpc>
                          <a:spcPct val="115000"/>
                        </a:lnSpc>
                        <a:spcAft>
                          <a:spcPts val="0"/>
                        </a:spcAft>
                      </a:pPr>
                      <a:r>
                        <a:rPr lang="tr-TR" sz="2000" b="1" dirty="0">
                          <a:effectLst/>
                          <a:latin typeface="Calibri"/>
                          <a:ea typeface="Times New Roman"/>
                          <a:cs typeface="Calibri"/>
                        </a:rPr>
                        <a:t>Aktivite yada ortam</a:t>
                      </a:r>
                      <a:endParaRPr lang="tr-TR" sz="120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b="1">
                          <a:effectLst/>
                          <a:latin typeface="Calibri"/>
                          <a:ea typeface="Times New Roman"/>
                          <a:cs typeface="Calibri"/>
                        </a:rPr>
                        <a:t>SPL [dB(A)]</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0"/>
                  </a:ext>
                </a:extLst>
              </a:tr>
              <a:tr h="381656">
                <a:tc>
                  <a:txBody>
                    <a:bodyPr/>
                    <a:lstStyle/>
                    <a:p>
                      <a:pPr algn="just">
                        <a:lnSpc>
                          <a:spcPct val="115000"/>
                        </a:lnSpc>
                        <a:spcAft>
                          <a:spcPts val="0"/>
                        </a:spcAft>
                      </a:pPr>
                      <a:r>
                        <a:rPr lang="tr-TR" sz="2000" b="0" dirty="0">
                          <a:effectLst/>
                          <a:latin typeface="Calibri"/>
                          <a:ea typeface="Times New Roman"/>
                          <a:cs typeface="Calibri"/>
                        </a:rPr>
                        <a:t>Ağrı eşiği</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a:effectLst/>
                          <a:latin typeface="Calibri"/>
                          <a:ea typeface="Calibri"/>
                          <a:cs typeface="Calibri"/>
                        </a:rPr>
                        <a:t>140</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1"/>
                  </a:ext>
                </a:extLst>
              </a:tr>
              <a:tr h="381656">
                <a:tc>
                  <a:txBody>
                    <a:bodyPr/>
                    <a:lstStyle/>
                    <a:p>
                      <a:pPr algn="just">
                        <a:lnSpc>
                          <a:spcPct val="115000"/>
                        </a:lnSpc>
                        <a:spcAft>
                          <a:spcPts val="0"/>
                        </a:spcAft>
                      </a:pPr>
                      <a:r>
                        <a:rPr lang="tr-TR" sz="2000" b="0" dirty="0">
                          <a:effectLst/>
                          <a:latin typeface="Calibri"/>
                          <a:ea typeface="Times New Roman"/>
                          <a:cs typeface="Calibri"/>
                        </a:rPr>
                        <a:t>Havalı matkap</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a:effectLst/>
                          <a:latin typeface="Calibri"/>
                          <a:ea typeface="Calibri"/>
                          <a:cs typeface="Calibri"/>
                        </a:rPr>
                        <a:t>125</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2"/>
                  </a:ext>
                </a:extLst>
              </a:tr>
              <a:tr h="381656">
                <a:tc>
                  <a:txBody>
                    <a:bodyPr/>
                    <a:lstStyle/>
                    <a:p>
                      <a:pPr algn="just">
                        <a:lnSpc>
                          <a:spcPct val="115000"/>
                        </a:lnSpc>
                        <a:spcAft>
                          <a:spcPts val="0"/>
                        </a:spcAft>
                      </a:pPr>
                      <a:r>
                        <a:rPr lang="tr-TR" sz="2000" b="0" dirty="0">
                          <a:effectLst/>
                          <a:latin typeface="Calibri"/>
                          <a:ea typeface="Times New Roman"/>
                          <a:cs typeface="Calibri"/>
                        </a:rPr>
                        <a:t>Pop grup veya disko</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a:effectLst/>
                          <a:latin typeface="Calibri"/>
                          <a:ea typeface="Calibri"/>
                          <a:cs typeface="Calibri"/>
                        </a:rPr>
                        <a:t>110</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3"/>
                  </a:ext>
                </a:extLst>
              </a:tr>
              <a:tr h="381656">
                <a:tc>
                  <a:txBody>
                    <a:bodyPr/>
                    <a:lstStyle/>
                    <a:p>
                      <a:pPr algn="just">
                        <a:lnSpc>
                          <a:spcPct val="115000"/>
                        </a:lnSpc>
                        <a:spcAft>
                          <a:spcPts val="0"/>
                        </a:spcAft>
                      </a:pPr>
                      <a:r>
                        <a:rPr lang="tr-TR" sz="2000" b="0" dirty="0">
                          <a:effectLst/>
                          <a:latin typeface="Calibri"/>
                          <a:ea typeface="Times New Roman"/>
                          <a:cs typeface="Calibri"/>
                        </a:rPr>
                        <a:t>Ağır iş kamyonu</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a:effectLst/>
                          <a:latin typeface="Calibri"/>
                          <a:ea typeface="Calibri"/>
                          <a:cs typeface="Calibri"/>
                        </a:rPr>
                        <a:t>93</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4"/>
                  </a:ext>
                </a:extLst>
              </a:tr>
              <a:tr h="381656">
                <a:tc>
                  <a:txBody>
                    <a:bodyPr/>
                    <a:lstStyle/>
                    <a:p>
                      <a:pPr algn="just">
                        <a:lnSpc>
                          <a:spcPct val="115000"/>
                        </a:lnSpc>
                        <a:spcAft>
                          <a:spcPts val="0"/>
                        </a:spcAft>
                      </a:pPr>
                      <a:r>
                        <a:rPr lang="tr-TR" sz="2000" b="0" dirty="0">
                          <a:effectLst/>
                          <a:latin typeface="Calibri"/>
                          <a:ea typeface="Times New Roman"/>
                          <a:cs typeface="Calibri"/>
                        </a:rPr>
                        <a:t>Sokak trafiği</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a:effectLst/>
                          <a:latin typeface="Calibri"/>
                          <a:ea typeface="Calibri"/>
                          <a:cs typeface="Calibri"/>
                        </a:rPr>
                        <a:t>85</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5"/>
                  </a:ext>
                </a:extLst>
              </a:tr>
              <a:tr h="381656">
                <a:tc>
                  <a:txBody>
                    <a:bodyPr/>
                    <a:lstStyle/>
                    <a:p>
                      <a:pPr algn="just">
                        <a:lnSpc>
                          <a:spcPct val="115000"/>
                        </a:lnSpc>
                        <a:spcAft>
                          <a:spcPts val="0"/>
                        </a:spcAft>
                      </a:pPr>
                      <a:r>
                        <a:rPr lang="tr-TR" sz="2000" b="0" dirty="0">
                          <a:effectLst/>
                          <a:latin typeface="Calibri"/>
                          <a:ea typeface="Times New Roman"/>
                          <a:cs typeface="Calibri"/>
                        </a:rPr>
                        <a:t>Konuşma</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dirty="0">
                          <a:effectLst/>
                          <a:latin typeface="Calibri"/>
                          <a:ea typeface="Calibri"/>
                          <a:cs typeface="Calibri"/>
                        </a:rPr>
                        <a:t>65</a:t>
                      </a:r>
                      <a:endParaRPr lang="tr-TR" sz="1200" dirty="0">
                        <a:effectLst/>
                        <a:latin typeface="Calibri"/>
                        <a:ea typeface="Calibri"/>
                        <a:cs typeface="Times New Roman"/>
                      </a:endParaRPr>
                    </a:p>
                  </a:txBody>
                  <a:tcPr marL="68569" marR="68569" marT="0" marB="0"/>
                </a:tc>
                <a:extLst>
                  <a:ext uri="{0D108BD9-81ED-4DB2-BD59-A6C34878D82A}">
                    <a16:rowId xmlns:a16="http://schemas.microsoft.com/office/drawing/2014/main" val="10006"/>
                  </a:ext>
                </a:extLst>
              </a:tr>
              <a:tr h="381656">
                <a:tc>
                  <a:txBody>
                    <a:bodyPr/>
                    <a:lstStyle/>
                    <a:p>
                      <a:pPr algn="just">
                        <a:lnSpc>
                          <a:spcPct val="115000"/>
                        </a:lnSpc>
                        <a:spcAft>
                          <a:spcPts val="0"/>
                        </a:spcAft>
                      </a:pPr>
                      <a:r>
                        <a:rPr lang="tr-TR" sz="2000" b="0" dirty="0">
                          <a:effectLst/>
                          <a:latin typeface="Calibri"/>
                          <a:ea typeface="Times New Roman"/>
                          <a:cs typeface="Calibri"/>
                        </a:rPr>
                        <a:t>İş ofis</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a:effectLst/>
                          <a:latin typeface="Calibri"/>
                          <a:ea typeface="Calibri"/>
                          <a:cs typeface="Calibri"/>
                        </a:rPr>
                        <a:t>60</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7"/>
                  </a:ext>
                </a:extLst>
              </a:tr>
              <a:tr h="381656">
                <a:tc>
                  <a:txBody>
                    <a:bodyPr/>
                    <a:lstStyle/>
                    <a:p>
                      <a:pPr algn="just">
                        <a:lnSpc>
                          <a:spcPct val="115000"/>
                        </a:lnSpc>
                        <a:spcAft>
                          <a:spcPts val="0"/>
                        </a:spcAft>
                      </a:pPr>
                      <a:r>
                        <a:rPr lang="tr-TR" sz="2000" b="0" dirty="0">
                          <a:effectLst/>
                          <a:latin typeface="Calibri"/>
                          <a:ea typeface="Times New Roman"/>
                          <a:cs typeface="Calibri"/>
                        </a:rPr>
                        <a:t>Oturma odası</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a:effectLst/>
                          <a:latin typeface="Calibri"/>
                          <a:ea typeface="Calibri"/>
                          <a:cs typeface="Calibri"/>
                        </a:rPr>
                        <a:t>40</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8"/>
                  </a:ext>
                </a:extLst>
              </a:tr>
              <a:tr h="381656">
                <a:tc>
                  <a:txBody>
                    <a:bodyPr/>
                    <a:lstStyle/>
                    <a:p>
                      <a:pPr algn="just">
                        <a:lnSpc>
                          <a:spcPct val="115000"/>
                        </a:lnSpc>
                        <a:spcAft>
                          <a:spcPts val="0"/>
                        </a:spcAft>
                      </a:pPr>
                      <a:r>
                        <a:rPr lang="tr-TR" sz="2000" b="0" dirty="0">
                          <a:effectLst/>
                          <a:latin typeface="Calibri"/>
                          <a:ea typeface="Times New Roman"/>
                          <a:cs typeface="Calibri"/>
                        </a:rPr>
                        <a:t>Yatak odası</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a:effectLst/>
                          <a:latin typeface="Calibri"/>
                          <a:ea typeface="Calibri"/>
                          <a:cs typeface="Calibri"/>
                        </a:rPr>
                        <a:t>25</a:t>
                      </a:r>
                      <a:endParaRPr lang="tr-TR" sz="1200">
                        <a:effectLst/>
                        <a:latin typeface="Calibri"/>
                        <a:ea typeface="Calibri"/>
                        <a:cs typeface="Times New Roman"/>
                      </a:endParaRPr>
                    </a:p>
                  </a:txBody>
                  <a:tcPr marL="68569" marR="68569" marT="0" marB="0"/>
                </a:tc>
                <a:extLst>
                  <a:ext uri="{0D108BD9-81ED-4DB2-BD59-A6C34878D82A}">
                    <a16:rowId xmlns:a16="http://schemas.microsoft.com/office/drawing/2014/main" val="10009"/>
                  </a:ext>
                </a:extLst>
              </a:tr>
              <a:tr h="381656">
                <a:tc>
                  <a:txBody>
                    <a:bodyPr/>
                    <a:lstStyle/>
                    <a:p>
                      <a:pPr algn="just">
                        <a:lnSpc>
                          <a:spcPct val="115000"/>
                        </a:lnSpc>
                        <a:spcAft>
                          <a:spcPts val="0"/>
                        </a:spcAft>
                      </a:pPr>
                      <a:r>
                        <a:rPr lang="tr-TR" sz="2000" b="0" dirty="0">
                          <a:effectLst/>
                          <a:latin typeface="Calibri"/>
                          <a:ea typeface="Times New Roman"/>
                          <a:cs typeface="Calibri"/>
                        </a:rPr>
                        <a:t>İşitme eşiği</a:t>
                      </a:r>
                      <a:endParaRPr lang="tr-TR" sz="1200" b="0" dirty="0">
                        <a:effectLst/>
                        <a:latin typeface="Calibri"/>
                        <a:ea typeface="Calibri"/>
                        <a:cs typeface="Times New Roman"/>
                      </a:endParaRPr>
                    </a:p>
                  </a:txBody>
                  <a:tcPr marL="68569" marR="68569" marT="0" marB="0"/>
                </a:tc>
                <a:tc>
                  <a:txBody>
                    <a:bodyPr/>
                    <a:lstStyle/>
                    <a:p>
                      <a:pPr algn="ctr">
                        <a:lnSpc>
                          <a:spcPct val="115000"/>
                        </a:lnSpc>
                        <a:spcAft>
                          <a:spcPts val="0"/>
                        </a:spcAft>
                      </a:pPr>
                      <a:r>
                        <a:rPr lang="tr-TR" sz="2000" dirty="0">
                          <a:effectLst/>
                          <a:latin typeface="Calibri"/>
                          <a:ea typeface="Calibri"/>
                          <a:cs typeface="Calibri"/>
                        </a:rPr>
                        <a:t>0</a:t>
                      </a:r>
                      <a:endParaRPr lang="tr-TR" sz="1200" dirty="0">
                        <a:effectLst/>
                        <a:latin typeface="Calibri"/>
                        <a:ea typeface="Calibri"/>
                        <a:cs typeface="Times New Roman"/>
                      </a:endParaRPr>
                    </a:p>
                  </a:txBody>
                  <a:tcPr marL="68569" marR="68569" marT="0" marB="0"/>
                </a:tc>
                <a:extLst>
                  <a:ext uri="{0D108BD9-81ED-4DB2-BD59-A6C34878D82A}">
                    <a16:rowId xmlns:a16="http://schemas.microsoft.com/office/drawing/2014/main" val="10010"/>
                  </a:ext>
                </a:extLst>
              </a:tr>
            </a:tbl>
          </a:graphicData>
        </a:graphic>
      </p:graphicFrame>
      <p:pic>
        <p:nvPicPr>
          <p:cNvPr id="27689" name="Resim 6" descr="http://www.hearos.com/images/decibel-levels-ear-plugs.jpg"/>
          <p:cNvPicPr>
            <a:picLocks noChangeAspect="1" noChangeArrowheads="1"/>
          </p:cNvPicPr>
          <p:nvPr/>
        </p:nvPicPr>
        <p:blipFill>
          <a:blip r:embed="rId2" cstate="print"/>
          <a:srcRect/>
          <a:stretch>
            <a:fillRect/>
          </a:stretch>
        </p:blipFill>
        <p:spPr bwMode="auto">
          <a:xfrm>
            <a:off x="5272088" y="1679575"/>
            <a:ext cx="2755900" cy="4270375"/>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13</a:t>
            </a:fld>
            <a:endParaRPr lang="tr-TR"/>
          </a:p>
        </p:txBody>
      </p:sp>
    </p:spTree>
    <p:extLst>
      <p:ext uri="{BB962C8B-B14F-4D97-AF65-F5344CB8AC3E}">
        <p14:creationId xmlns:p14="http://schemas.microsoft.com/office/powerpoint/2010/main" val="1278069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a:t>
            </a:r>
          </a:p>
        </p:txBody>
      </p:sp>
      <p:sp>
        <p:nvSpPr>
          <p:cNvPr id="28674" name="İçerik Yer Tutucusu 1"/>
          <p:cNvSpPr>
            <a:spLocks noGrp="1"/>
          </p:cNvSpPr>
          <p:nvPr>
            <p:ph sz="quarter" idx="1"/>
          </p:nvPr>
        </p:nvSpPr>
        <p:spPr/>
        <p:txBody>
          <a:bodyPr/>
          <a:lstStyle/>
          <a:p>
            <a:pPr marL="0" indent="0" algn="ctr">
              <a:buFontTx/>
              <a:buNone/>
            </a:pPr>
            <a:r>
              <a:rPr lang="tr-TR" sz="5400" smtClean="0"/>
              <a:t>İnsanlar üzerinde olumsuz etki yapan ve hoşa gitmeyen seslere </a:t>
            </a:r>
            <a:r>
              <a:rPr lang="tr-TR" sz="5400" smtClean="0">
                <a:solidFill>
                  <a:srgbClr val="FF0000"/>
                </a:solidFill>
              </a:rPr>
              <a:t>gürültü</a:t>
            </a:r>
            <a:r>
              <a:rPr lang="tr-TR" sz="5400" smtClean="0"/>
              <a:t> denir.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14</a:t>
            </a:fld>
            <a:endParaRPr lang="tr-TR"/>
          </a:p>
        </p:txBody>
      </p:sp>
    </p:spTree>
    <p:extLst>
      <p:ext uri="{BB962C8B-B14F-4D97-AF65-F5344CB8AC3E}">
        <p14:creationId xmlns:p14="http://schemas.microsoft.com/office/powerpoint/2010/main" val="3752990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a:t>
            </a:r>
          </a:p>
        </p:txBody>
      </p:sp>
      <p:sp>
        <p:nvSpPr>
          <p:cNvPr id="29698" name="İçerik Yer Tutucusu 1"/>
          <p:cNvSpPr>
            <a:spLocks noGrp="1"/>
          </p:cNvSpPr>
          <p:nvPr>
            <p:ph sz="quarter" idx="1"/>
          </p:nvPr>
        </p:nvSpPr>
        <p:spPr/>
        <p:txBody>
          <a:bodyPr>
            <a:normAutofit/>
          </a:bodyPr>
          <a:lstStyle/>
          <a:p>
            <a:pPr algn="just">
              <a:defRPr/>
            </a:pPr>
            <a:r>
              <a:rPr lang="tr-TR" sz="2400" dirty="0" smtClean="0"/>
              <a:t>Bu genel tanımlama, gürültüyü daha çok, konfor hissini azaltan bir olay olarak değerlendirmektedir.</a:t>
            </a:r>
          </a:p>
          <a:p>
            <a:pPr algn="just">
              <a:defRPr/>
            </a:pPr>
            <a:r>
              <a:rPr lang="tr-TR" sz="2400" dirty="0" smtClean="0"/>
              <a:t>İşçi sağlığında ise gürültünün tanımı biraz değişiktir: </a:t>
            </a:r>
            <a:r>
              <a:rPr lang="tr-TR" sz="2400" dirty="0" smtClean="0">
                <a:solidFill>
                  <a:schemeClr val="accent2">
                    <a:lumMod val="75000"/>
                  </a:schemeClr>
                </a:solidFill>
              </a:rPr>
              <a:t>1977 yılında yayınlanan ILO 148 sayılı gürültü ve titreşim hakkında sözleşme </a:t>
            </a:r>
            <a:r>
              <a:rPr lang="tr-TR" sz="2400" dirty="0" smtClean="0"/>
              <a:t>kararında; </a:t>
            </a:r>
            <a:r>
              <a:rPr lang="tr-TR" sz="2400" b="1" i="1" dirty="0" smtClean="0">
                <a:solidFill>
                  <a:schemeClr val="accent2">
                    <a:lumMod val="75000"/>
                  </a:schemeClr>
                </a:solidFill>
              </a:rPr>
              <a:t>“Gürültü, işitme duyusunun azalmasına veya sağlığın bozulmasına veya başka tehlikelerin meydana gelmesine neden olan sesler” </a:t>
            </a:r>
            <a:r>
              <a:rPr lang="tr-TR" sz="2400" dirty="0" smtClean="0"/>
              <a:t>olarak tanımlanmaktadır. Böylece, endüstride gürültü yalnız konforu azaltmakla kalmaz, işçinin sağlığını ve güvenliğini olumsuz olarak etkiler.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a:t>
            </a:fld>
            <a:endParaRPr lang="tr-TR"/>
          </a:p>
        </p:txBody>
      </p:sp>
    </p:spTree>
    <p:extLst>
      <p:ext uri="{BB962C8B-B14F-4D97-AF65-F5344CB8AC3E}">
        <p14:creationId xmlns:p14="http://schemas.microsoft.com/office/powerpoint/2010/main" val="2343851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 Tipleri</a:t>
            </a:r>
          </a:p>
        </p:txBody>
      </p:sp>
      <p:sp>
        <p:nvSpPr>
          <p:cNvPr id="30722" name="İçerik Yer Tutucusu 1"/>
          <p:cNvSpPr>
            <a:spLocks noGrp="1"/>
          </p:cNvSpPr>
          <p:nvPr>
            <p:ph sz="quarter" idx="1"/>
          </p:nvPr>
        </p:nvSpPr>
        <p:spPr/>
        <p:txBody>
          <a:bodyPr/>
          <a:lstStyle/>
          <a:p>
            <a:pPr algn="just"/>
            <a:r>
              <a:rPr lang="tr-TR" smtClean="0">
                <a:solidFill>
                  <a:srgbClr val="C00000"/>
                </a:solidFill>
              </a:rPr>
              <a:t>Kararlı gürültü (sabit gürültü): </a:t>
            </a:r>
            <a:r>
              <a:rPr lang="tr-TR" smtClean="0"/>
              <a:t>Gürültü düzeyi, ölçüm süresince önemli değişimler göstermez. Fabrika, pompa gürültüleri bu gürültüye örnektir.</a:t>
            </a:r>
          </a:p>
          <a:p>
            <a:pPr algn="just"/>
            <a:r>
              <a:rPr lang="tr-TR" smtClean="0">
                <a:solidFill>
                  <a:srgbClr val="C00000"/>
                </a:solidFill>
              </a:rPr>
              <a:t>Kararsız gürültü: </a:t>
            </a:r>
            <a:r>
              <a:rPr lang="tr-TR" smtClean="0"/>
              <a:t>Ölçüm süresince, düzeyinde önemli değişim gösteren gürültülerdir. Kararsız gürültü 3 tipte olabilir.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16</a:t>
            </a:fld>
            <a:endParaRPr lang="tr-TR"/>
          </a:p>
        </p:txBody>
      </p:sp>
    </p:spTree>
    <p:extLst>
      <p:ext uri="{BB962C8B-B14F-4D97-AF65-F5344CB8AC3E}">
        <p14:creationId xmlns:p14="http://schemas.microsoft.com/office/powerpoint/2010/main" val="2020866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Kararsız Gürültü Tipleri</a:t>
            </a:r>
          </a:p>
        </p:txBody>
      </p:sp>
      <p:sp>
        <p:nvSpPr>
          <p:cNvPr id="31746" name="İçerik Yer Tutucusu 1"/>
          <p:cNvSpPr>
            <a:spLocks noGrp="1"/>
          </p:cNvSpPr>
          <p:nvPr>
            <p:ph sz="quarter" idx="1"/>
          </p:nvPr>
        </p:nvSpPr>
        <p:spPr/>
        <p:txBody>
          <a:bodyPr/>
          <a:lstStyle/>
          <a:p>
            <a:pPr algn="just"/>
            <a:r>
              <a:rPr lang="tr-TR" sz="2000" smtClean="0">
                <a:solidFill>
                  <a:srgbClr val="C00000"/>
                </a:solidFill>
              </a:rPr>
              <a:t>Dalgalı gürültü (aralıklı gürültü): </a:t>
            </a:r>
            <a:r>
              <a:rPr lang="tr-TR" sz="2000" smtClean="0"/>
              <a:t>Ölçüm süresince, düzeyinde sürekli ve önemli değişimler olan gürültüdür. Uçak gürültüsü buna örnektir.</a:t>
            </a:r>
          </a:p>
          <a:p>
            <a:pPr algn="just"/>
            <a:r>
              <a:rPr lang="tr-TR" sz="2000" smtClean="0">
                <a:solidFill>
                  <a:srgbClr val="C00000"/>
                </a:solidFill>
              </a:rPr>
              <a:t>Kesikli gürültü: </a:t>
            </a:r>
            <a:r>
              <a:rPr lang="tr-TR" sz="2000" smtClean="0"/>
              <a:t>Ölçüm süresince düzeyi birden ortam gürültü düzeyinin üzerine çıkan ve en az 1 sn sabit olarak sürdükten sonra ortam gürültü düzeyine dönen gürültü tipidir. Trafik gürültüsü, buzdolabı, vantilatör gürültüleri gibi.</a:t>
            </a:r>
          </a:p>
          <a:p>
            <a:pPr algn="just"/>
            <a:r>
              <a:rPr lang="tr-TR" sz="2000" smtClean="0">
                <a:solidFill>
                  <a:srgbClr val="C00000"/>
                </a:solidFill>
              </a:rPr>
              <a:t>Darbe gürültüsü (anlık gürültü, vurma gürültüsü): </a:t>
            </a:r>
            <a:r>
              <a:rPr lang="tr-TR" sz="2000" smtClean="0"/>
              <a:t>Her biri 1 sn’den daha az süren bir ya da birden çok vuruşun çıkardığı gürültüdür. Çekiç ya da perçin makinelerinin çıkardığı gürültü örnek verilebilir. Standart darbeli gürültü; standart darbeler vuran bir aracın bir mekânda ürettiği gürültüyü tanımlamaktadır.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17</a:t>
            </a:fld>
            <a:endParaRPr lang="tr-TR"/>
          </a:p>
        </p:txBody>
      </p:sp>
    </p:spTree>
    <p:extLst>
      <p:ext uri="{BB962C8B-B14F-4D97-AF65-F5344CB8AC3E}">
        <p14:creationId xmlns:p14="http://schemas.microsoft.com/office/powerpoint/2010/main" val="2533844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 Kaynakları</a:t>
            </a:r>
          </a:p>
        </p:txBody>
      </p:sp>
      <p:sp>
        <p:nvSpPr>
          <p:cNvPr id="32770" name="İçerik Yer Tutucusu 1"/>
          <p:cNvSpPr>
            <a:spLocks noGrp="1"/>
          </p:cNvSpPr>
          <p:nvPr>
            <p:ph sz="quarter" idx="1"/>
          </p:nvPr>
        </p:nvSpPr>
        <p:spPr/>
        <p:txBody>
          <a:bodyPr>
            <a:normAutofit/>
          </a:bodyPr>
          <a:lstStyle/>
          <a:p>
            <a:pPr algn="just"/>
            <a:r>
              <a:rPr lang="tr-TR" sz="2000" dirty="0" smtClean="0">
                <a:solidFill>
                  <a:srgbClr val="0070C0"/>
                </a:solidFill>
              </a:rPr>
              <a:t>İşyerlerindeki devamlı çalışan makineler, dokuma tezgahları, testere dişli makineler, dizel motorlar, pistonlar vb. gibi gürültü kaynakları devamlı, ani, kesik kesik gürültü yapabilmektedirler.</a:t>
            </a:r>
          </a:p>
          <a:p>
            <a:pPr algn="just"/>
            <a:r>
              <a:rPr lang="tr-TR" sz="2000" dirty="0" smtClean="0"/>
              <a:t>Gürültü, çağımızın önemli endüstriyel ve çevre sorunlarından biridir. Endüstriyel makine ve araç-gerecin çıkardığı sesler, yeterli ve etkin önlemler alınmadığı takdirde özellikle o iş kolunda çalışanlara önemli ölçüde zarar verebilmektedir. Örneğin tekstil endüstrisinde yüksek devirde dönen büküm makineleri, yaygın bir şekilde kullanılan mekikli dokuma tezgahları, motorlar ve havalandırma sistemine ait klima santrallerinin çıkardığı sesler birer gürültü kaynağıdır.</a:t>
            </a:r>
          </a:p>
          <a:p>
            <a:pPr algn="just"/>
            <a:r>
              <a:rPr lang="tr-TR" sz="2000" i="1" dirty="0" smtClean="0">
                <a:solidFill>
                  <a:srgbClr val="C00000"/>
                </a:solidFill>
              </a:rPr>
              <a:t>Ülkemiz endüstrisinde de en sık rastlanan meslek hastalıklarından biri de gürültü ile oluşan işitme kayıplarıdır.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18</a:t>
            </a:fld>
            <a:endParaRPr lang="tr-TR"/>
          </a:p>
        </p:txBody>
      </p:sp>
    </p:spTree>
    <p:extLst>
      <p:ext uri="{BB962C8B-B14F-4D97-AF65-F5344CB8AC3E}">
        <p14:creationId xmlns:p14="http://schemas.microsoft.com/office/powerpoint/2010/main" val="618050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Gürültünün Ölçülmesi</a:t>
            </a:r>
          </a:p>
        </p:txBody>
      </p:sp>
      <p:sp>
        <p:nvSpPr>
          <p:cNvPr id="2" name="İçerik Yer Tutucusu 1"/>
          <p:cNvSpPr>
            <a:spLocks noGrp="1"/>
          </p:cNvSpPr>
          <p:nvPr>
            <p:ph sz="quarter" idx="1"/>
          </p:nvPr>
        </p:nvSpPr>
        <p:spPr>
          <a:xfrm>
            <a:off x="457200" y="1600200"/>
            <a:ext cx="4906963" cy="4525963"/>
          </a:xfrm>
        </p:spPr>
        <p:txBody>
          <a:bodyPr>
            <a:normAutofit/>
          </a:bodyPr>
          <a:lstStyle/>
          <a:p>
            <a:pPr algn="just">
              <a:defRPr/>
            </a:pPr>
            <a:r>
              <a:rPr lang="tr-TR" dirty="0" smtClean="0"/>
              <a:t>Gürültü ölçümünde kullanılan araçların genel adı “</a:t>
            </a:r>
            <a:r>
              <a:rPr lang="tr-TR" dirty="0" err="1" smtClean="0"/>
              <a:t>sonometre</a:t>
            </a:r>
            <a:r>
              <a:rPr lang="tr-TR" dirty="0" smtClean="0"/>
              <a:t>” </a:t>
            </a:r>
            <a:r>
              <a:rPr lang="tr-TR" dirty="0" err="1" smtClean="0"/>
              <a:t>dir</a:t>
            </a:r>
            <a:r>
              <a:rPr lang="tr-TR" dirty="0" smtClean="0"/>
              <a:t>. Bu araçlar ikiye ayrılır:</a:t>
            </a:r>
          </a:p>
          <a:p>
            <a:pPr algn="just">
              <a:defRPr/>
            </a:pPr>
            <a:endParaRPr lang="tr-TR" dirty="0" smtClean="0"/>
          </a:p>
          <a:p>
            <a:pPr marL="719138">
              <a:buFont typeface="Wingdings" pitchFamily="2" charset="2"/>
              <a:buChar char="ü"/>
              <a:defRPr/>
            </a:pPr>
            <a:r>
              <a:rPr lang="tr-TR" dirty="0" smtClean="0"/>
              <a:t>Gürültü düzeyi ölçüm aygıtları </a:t>
            </a:r>
          </a:p>
          <a:p>
            <a:pPr marL="719138">
              <a:buFont typeface="Wingdings" pitchFamily="2" charset="2"/>
              <a:buChar char="ü"/>
              <a:defRPr/>
            </a:pPr>
            <a:r>
              <a:rPr lang="tr-TR" dirty="0" smtClean="0"/>
              <a:t>Gürültü </a:t>
            </a:r>
            <a:r>
              <a:rPr lang="tr-TR" dirty="0" err="1" smtClean="0"/>
              <a:t>dozimetresi</a:t>
            </a:r>
            <a:r>
              <a:rPr lang="tr-TR" dirty="0" smtClean="0"/>
              <a:t>.</a:t>
            </a:r>
            <a:endParaRPr lang="tr-TR" dirty="0"/>
          </a:p>
        </p:txBody>
      </p:sp>
      <p:pic>
        <p:nvPicPr>
          <p:cNvPr id="33796" name="Picture 6"/>
          <p:cNvPicPr>
            <a:picLocks noChangeAspect="1" noChangeArrowheads="1"/>
          </p:cNvPicPr>
          <p:nvPr/>
        </p:nvPicPr>
        <p:blipFill>
          <a:blip r:embed="rId2" cstate="print"/>
          <a:srcRect/>
          <a:stretch>
            <a:fillRect/>
          </a:stretch>
        </p:blipFill>
        <p:spPr bwMode="auto">
          <a:xfrm>
            <a:off x="6084888" y="1700213"/>
            <a:ext cx="2032000" cy="4176712"/>
          </a:xfrm>
          <a:prstGeom prst="rect">
            <a:avLst/>
          </a:prstGeom>
          <a:noFill/>
          <a:ln w="9525">
            <a:noFill/>
            <a:miter lim="800000"/>
            <a:headEnd/>
            <a:tailEnd/>
          </a:ln>
        </p:spPr>
      </p:pic>
      <p:sp>
        <p:nvSpPr>
          <p:cNvPr id="4" name="Slayt Numarası Yer Tutucusu 3"/>
          <p:cNvSpPr>
            <a:spLocks noGrp="1"/>
          </p:cNvSpPr>
          <p:nvPr>
            <p:ph type="sldNum" sz="quarter" idx="4294967295"/>
          </p:nvPr>
        </p:nvSpPr>
        <p:spPr/>
        <p:txBody>
          <a:bodyPr/>
          <a:lstStyle/>
          <a:p>
            <a:fld id="{A427530A-A503-4F46-BAEC-AA74D2EFDD5B}" type="slidenum">
              <a:rPr lang="tr-TR" smtClean="0"/>
              <a:t>19</a:t>
            </a:fld>
            <a:endParaRPr lang="tr-TR"/>
          </a:p>
        </p:txBody>
      </p:sp>
    </p:spTree>
    <p:extLst>
      <p:ext uri="{BB962C8B-B14F-4D97-AF65-F5344CB8AC3E}">
        <p14:creationId xmlns:p14="http://schemas.microsoft.com/office/powerpoint/2010/main" val="1094338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chemeClr val="accent1">
                    <a:lumMod val="50000"/>
                  </a:schemeClr>
                </a:solidFill>
              </a:rPr>
              <a:t>Fiziksel risk etmenleri</a:t>
            </a:r>
            <a:endParaRPr lang="tr-TR" b="1" dirty="0">
              <a:solidFill>
                <a:schemeClr val="accent1">
                  <a:lumMod val="50000"/>
                </a:schemeClr>
              </a:solidFill>
            </a:endParaRPr>
          </a:p>
        </p:txBody>
      </p:sp>
      <p:sp>
        <p:nvSpPr>
          <p:cNvPr id="5" name="İçerik Yer Tutucusu 2"/>
          <p:cNvSpPr>
            <a:spLocks noGrp="1"/>
          </p:cNvSpPr>
          <p:nvPr>
            <p:ph sz="quarter" idx="1"/>
          </p:nvPr>
        </p:nvSpPr>
        <p:spPr>
          <a:xfrm>
            <a:off x="468313" y="1628775"/>
            <a:ext cx="8229600" cy="4525963"/>
          </a:xfrm>
        </p:spPr>
        <p:txBody>
          <a:bodyPr/>
          <a:lstStyle/>
          <a:p>
            <a:pPr>
              <a:defRPr/>
            </a:pPr>
            <a:r>
              <a:rPr lang="tr-TR" sz="2400" dirty="0"/>
              <a:t>İşyerinde sağlığı olumsuz etkileyebilecek fiziksel risk etmenleri</a:t>
            </a:r>
          </a:p>
          <a:p>
            <a:pPr marL="719138">
              <a:buFont typeface="Courier New" pitchFamily="49" charset="0"/>
              <a:buChar char="o"/>
              <a:defRPr/>
            </a:pPr>
            <a:r>
              <a:rPr lang="tr-TR" sz="2400" i="1" dirty="0"/>
              <a:t>Gürültü-titreşim</a:t>
            </a:r>
          </a:p>
          <a:p>
            <a:pPr marL="719138">
              <a:buFont typeface="Courier New" pitchFamily="49" charset="0"/>
              <a:buChar char="o"/>
              <a:defRPr/>
            </a:pPr>
            <a:r>
              <a:rPr lang="tr-TR" sz="2400" i="1" dirty="0"/>
              <a:t>Termal Konfor (nem, sıcak veya soğukta çalışma, ısıtma ve havalandırma)</a:t>
            </a:r>
          </a:p>
          <a:p>
            <a:pPr marL="719138">
              <a:buFont typeface="Courier New" pitchFamily="49" charset="0"/>
              <a:buChar char="o"/>
              <a:defRPr/>
            </a:pPr>
            <a:r>
              <a:rPr lang="tr-TR" sz="2400" i="1" dirty="0"/>
              <a:t>Aydınlatma </a:t>
            </a:r>
          </a:p>
          <a:p>
            <a:pPr marL="719138">
              <a:buFont typeface="Courier New" pitchFamily="49" charset="0"/>
              <a:buChar char="o"/>
              <a:defRPr/>
            </a:pPr>
            <a:r>
              <a:rPr lang="tr-TR" sz="2400" i="1" dirty="0"/>
              <a:t>İyonize ve </a:t>
            </a:r>
            <a:r>
              <a:rPr lang="tr-TR" sz="2400" i="1" dirty="0" err="1"/>
              <a:t>non</a:t>
            </a:r>
            <a:r>
              <a:rPr lang="tr-TR" sz="2400" i="1" dirty="0"/>
              <a:t>-iyonize ışınlar</a:t>
            </a:r>
          </a:p>
          <a:p>
            <a:pPr marL="719138">
              <a:buFont typeface="Courier New" pitchFamily="49" charset="0"/>
              <a:buChar char="o"/>
              <a:defRPr/>
            </a:pPr>
            <a:r>
              <a:rPr lang="tr-TR" sz="2400" i="1" dirty="0"/>
              <a:t>Alçak ve yüksek </a:t>
            </a:r>
            <a:r>
              <a:rPr lang="tr-TR" sz="2400" i="1" dirty="0" smtClean="0"/>
              <a:t>basınç</a:t>
            </a:r>
          </a:p>
          <a:p>
            <a:pPr marL="719138">
              <a:buFont typeface="Courier New" pitchFamily="49" charset="0"/>
              <a:buChar char="o"/>
              <a:defRPr/>
            </a:pPr>
            <a:r>
              <a:rPr lang="tr-TR" sz="2400" i="1" dirty="0" smtClean="0"/>
              <a:t>Toz</a:t>
            </a:r>
            <a:endParaRPr lang="tr-TR" sz="2400" i="1" dirty="0"/>
          </a:p>
          <a:p>
            <a:pPr marL="0" indent="0">
              <a:buNone/>
              <a:defRPr/>
            </a:pPr>
            <a:endParaRPr lang="tr-TR" sz="2400" dirty="0" smtClean="0"/>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2</a:t>
            </a:fld>
            <a:endParaRPr lang="tr-TR"/>
          </a:p>
        </p:txBody>
      </p:sp>
    </p:spTree>
    <p:extLst>
      <p:ext uri="{BB962C8B-B14F-4D97-AF65-F5344CB8AC3E}">
        <p14:creationId xmlns:p14="http://schemas.microsoft.com/office/powerpoint/2010/main" val="1209683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Başlık 2"/>
          <p:cNvSpPr>
            <a:spLocks noGrp="1"/>
          </p:cNvSpPr>
          <p:nvPr>
            <p:ph type="title"/>
          </p:nvPr>
        </p:nvSpPr>
        <p:spPr/>
        <p:txBody>
          <a:bodyPr>
            <a:normAutofit fontScale="90000"/>
          </a:bodyPr>
          <a:lstStyle/>
          <a:p>
            <a:r>
              <a:rPr lang="tr-TR" sz="4000" dirty="0" smtClean="0"/>
              <a:t/>
            </a:r>
            <a:br>
              <a:rPr lang="tr-TR" sz="4000" dirty="0" smtClean="0"/>
            </a:br>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 Düzeyi Ölçüm Aygıtları</a:t>
            </a:r>
            <a:r>
              <a:rPr lang="tr-TR" sz="4000" dirty="0" smtClean="0"/>
              <a:t/>
            </a:r>
            <a:br>
              <a:rPr lang="tr-TR" sz="4000" dirty="0" smtClean="0"/>
            </a:br>
            <a:endParaRPr lang="tr-TR" dirty="0" smtClean="0"/>
          </a:p>
        </p:txBody>
      </p:sp>
      <p:sp>
        <p:nvSpPr>
          <p:cNvPr id="34818" name="İçerik Yer Tutucusu 1"/>
          <p:cNvSpPr>
            <a:spLocks noGrp="1"/>
          </p:cNvSpPr>
          <p:nvPr>
            <p:ph sz="quarter" idx="1"/>
          </p:nvPr>
        </p:nvSpPr>
        <p:spPr/>
        <p:txBody>
          <a:bodyPr/>
          <a:lstStyle/>
          <a:p>
            <a:pPr algn="just"/>
            <a:r>
              <a:rPr lang="tr-TR" sz="2000" smtClean="0"/>
              <a:t>Gürültünün zarar verip vermemesi ve rahatsız edip etmemesi; düzeyi, süresi ve frekansı ile ilişkilidir. Bu üç etmen </a:t>
            </a:r>
            <a:r>
              <a:rPr lang="tr-TR" sz="2000" smtClean="0">
                <a:solidFill>
                  <a:srgbClr val="C00000"/>
                </a:solidFill>
              </a:rPr>
              <a:t>eşdeğer gürültü düzeyinde (Leq) </a:t>
            </a:r>
            <a:r>
              <a:rPr lang="tr-TR" sz="2000" smtClean="0"/>
              <a:t>birleştirilmiştir. Gürültü ölçümlerinde önceleri, belirli bir süre ölçüm yapılıp, zaman ağırlıklı ortalaması alınarak, “Leq” yöntemi kullanılmıştır. Bilgisayarların akustikte kullanılmaya başlanmasıyla “Short Leq” yöntemi devreye girmiştir.</a:t>
            </a:r>
          </a:p>
          <a:p>
            <a:pPr algn="just"/>
            <a:r>
              <a:rPr lang="tr-TR" sz="2000" smtClean="0"/>
              <a:t>1990’larda “Short Leq”’in bir yandan belleğe depolanması sürerken, öte yandan da depolanan bilgileri anında hesaplayabilen ve belleğinde bulunan birçok göstergeyi bu hesaplarda kullanabilen Gürültü Ölçüm Cihazları-Sound Level Meter (SLM) üretilmiştir.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20</a:t>
            </a:fld>
            <a:endParaRPr lang="tr-TR"/>
          </a:p>
        </p:txBody>
      </p:sp>
    </p:spTree>
    <p:extLst>
      <p:ext uri="{BB962C8B-B14F-4D97-AF65-F5344CB8AC3E}">
        <p14:creationId xmlns:p14="http://schemas.microsoft.com/office/powerpoint/2010/main" val="1934368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Başlık 2"/>
          <p:cNvSpPr>
            <a:spLocks noGrp="1"/>
          </p:cNvSpPr>
          <p:nvPr>
            <p:ph type="title"/>
          </p:nvPr>
        </p:nvSpPr>
        <p:spPr/>
        <p:txBody>
          <a:bodyPr>
            <a:normAutofit fontScale="90000"/>
          </a:bodyPr>
          <a:lstStyle/>
          <a:p>
            <a:r>
              <a:rPr lang="tr-TR" dirty="0" smtClean="0"/>
              <a:t/>
            </a:r>
            <a:br>
              <a:rPr lang="tr-TR" dirty="0" smtClean="0"/>
            </a:br>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 </a:t>
            </a:r>
            <a:r>
              <a:rPr lang="tr-TR"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Dozimetresi</a:t>
            </a:r>
            <a:r>
              <a:rPr lang="tr-TR" dirty="0" smtClean="0"/>
              <a:t/>
            </a:r>
            <a:br>
              <a:rPr lang="tr-TR" dirty="0" smtClean="0"/>
            </a:br>
            <a:endParaRPr lang="tr-TR" dirty="0" smtClean="0"/>
          </a:p>
        </p:txBody>
      </p:sp>
      <p:sp>
        <p:nvSpPr>
          <p:cNvPr id="35842" name="İçerik Yer Tutucusu 1"/>
          <p:cNvSpPr>
            <a:spLocks noGrp="1"/>
          </p:cNvSpPr>
          <p:nvPr>
            <p:ph sz="quarter" idx="1"/>
          </p:nvPr>
        </p:nvSpPr>
        <p:spPr>
          <a:xfrm>
            <a:off x="457200" y="1600200"/>
            <a:ext cx="5122863" cy="4525963"/>
          </a:xfrm>
        </p:spPr>
        <p:txBody>
          <a:bodyPr>
            <a:normAutofit/>
          </a:bodyPr>
          <a:lstStyle/>
          <a:p>
            <a:pPr algn="just"/>
            <a:r>
              <a:rPr lang="tr-TR" sz="2400" smtClean="0"/>
              <a:t>Bu araçlar genellikle, gürültü etkisinde kalan kişinin kulağına yakın yerleştirilen bir mikrofondan kayıt yapan bir devreden ibarettir. </a:t>
            </a:r>
          </a:p>
          <a:p>
            <a:pPr algn="just"/>
            <a:r>
              <a:rPr lang="tr-TR" sz="2400" smtClean="0"/>
              <a:t>Bu araçlar ölçüm süresince ortalama entegre etkilenim derecesini veya zamanın fonksiyonu olarak etkilenimi verebilir. Dozimetre bireye özel koşulları belirlediğinden özellikle seçilen yöntemdir.</a:t>
            </a:r>
          </a:p>
        </p:txBody>
      </p:sp>
      <p:pic>
        <p:nvPicPr>
          <p:cNvPr id="35844" name="Picture 6"/>
          <p:cNvPicPr>
            <a:picLocks noChangeAspect="1" noChangeArrowheads="1"/>
          </p:cNvPicPr>
          <p:nvPr/>
        </p:nvPicPr>
        <p:blipFill>
          <a:blip r:embed="rId2" cstate="print"/>
          <a:srcRect/>
          <a:stretch>
            <a:fillRect/>
          </a:stretch>
        </p:blipFill>
        <p:spPr bwMode="auto">
          <a:xfrm>
            <a:off x="5867400" y="3843338"/>
            <a:ext cx="2538413" cy="1936750"/>
          </a:xfrm>
          <a:prstGeom prst="rect">
            <a:avLst/>
          </a:prstGeom>
          <a:noFill/>
          <a:ln w="9525">
            <a:noFill/>
            <a:miter lim="800000"/>
            <a:headEnd/>
            <a:tailEnd/>
          </a:ln>
        </p:spPr>
      </p:pic>
      <p:pic>
        <p:nvPicPr>
          <p:cNvPr id="35845" name="Picture 7"/>
          <p:cNvPicPr>
            <a:picLocks noChangeAspect="1" noChangeArrowheads="1"/>
          </p:cNvPicPr>
          <p:nvPr/>
        </p:nvPicPr>
        <p:blipFill>
          <a:blip r:embed="rId3" cstate="print"/>
          <a:srcRect/>
          <a:stretch>
            <a:fillRect/>
          </a:stretch>
        </p:blipFill>
        <p:spPr bwMode="auto">
          <a:xfrm>
            <a:off x="5867400" y="1700213"/>
            <a:ext cx="2538413" cy="1873250"/>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21</a:t>
            </a:fld>
            <a:endParaRPr lang="tr-TR"/>
          </a:p>
        </p:txBody>
      </p:sp>
    </p:spTree>
    <p:extLst>
      <p:ext uri="{BB962C8B-B14F-4D97-AF65-F5344CB8AC3E}">
        <p14:creationId xmlns:p14="http://schemas.microsoft.com/office/powerpoint/2010/main" val="3821659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Gürültünün İnsan Üzerindeki Etkileri</a:t>
            </a:r>
          </a:p>
        </p:txBody>
      </p:sp>
      <p:sp>
        <p:nvSpPr>
          <p:cNvPr id="36866" name="İçerik Yer Tutucusu 1"/>
          <p:cNvSpPr>
            <a:spLocks noGrp="1"/>
          </p:cNvSpPr>
          <p:nvPr>
            <p:ph sz="quarter" idx="1"/>
          </p:nvPr>
        </p:nvSpPr>
        <p:spPr>
          <a:xfrm>
            <a:off x="468313" y="1557338"/>
            <a:ext cx="8229600" cy="4525962"/>
          </a:xfrm>
        </p:spPr>
        <p:txBody>
          <a:bodyPr/>
          <a:lstStyle/>
          <a:p>
            <a:pPr algn="just"/>
            <a:r>
              <a:rPr lang="tr-TR" sz="2200" smtClean="0">
                <a:solidFill>
                  <a:srgbClr val="FF0000"/>
                </a:solidFill>
              </a:rPr>
              <a:t>Psikolojik etkiler : </a:t>
            </a:r>
            <a:r>
              <a:rPr lang="tr-TR" sz="2200" smtClean="0"/>
              <a:t>Sinir bozukluğu, korku, rahatsızlık, tedirginlik, yorgunluk, zihinsel etkilerde yavaşlama, uykusuzluk vb. </a:t>
            </a:r>
          </a:p>
          <a:p>
            <a:pPr algn="just"/>
            <a:r>
              <a:rPr lang="tr-TR" sz="2200" smtClean="0">
                <a:solidFill>
                  <a:srgbClr val="FF0000"/>
                </a:solidFill>
              </a:rPr>
              <a:t>İletişimi Önleme etkisi: </a:t>
            </a:r>
            <a:r>
              <a:rPr lang="tr-TR" sz="2200" smtClean="0"/>
              <a:t>Gürültünün konuşma ile olan iletişimi önlemesi, iş verimine ve iş güvenliğine olan etkileri.</a:t>
            </a:r>
          </a:p>
          <a:p>
            <a:pPr algn="just"/>
            <a:r>
              <a:rPr lang="tr-TR" sz="2200" smtClean="0">
                <a:solidFill>
                  <a:srgbClr val="FF0000"/>
                </a:solidFill>
              </a:rPr>
              <a:t>Fizyolojik etkileri: </a:t>
            </a:r>
            <a:r>
              <a:rPr lang="tr-TR" sz="2200" smtClean="0"/>
              <a:t>İşitme duyusunda oluşturduğu olumsuz etkiler (işitme kaybı ya da işitme eşiğinin kayması adı verilen işitme duyusunda azalma), kulak ağrısı, mide bulantısı, kas gerilmeleri stres, kan basıncında artış, kalp atışlarının ve kan dolaşımının değişimi, göz bebeğinin büyümesi vb.</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22</a:t>
            </a:fld>
            <a:endParaRPr lang="tr-TR"/>
          </a:p>
        </p:txBody>
      </p:sp>
    </p:spTree>
    <p:extLst>
      <p:ext uri="{BB962C8B-B14F-4D97-AF65-F5344CB8AC3E}">
        <p14:creationId xmlns:p14="http://schemas.microsoft.com/office/powerpoint/2010/main" val="3156308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Başlık 2"/>
          <p:cNvSpPr>
            <a:spLocks noGrp="1"/>
          </p:cNvSpPr>
          <p:nvPr>
            <p:ph type="title"/>
          </p:nvPr>
        </p:nvSpPr>
        <p:spPr/>
        <p:txBody>
          <a:bodyPr>
            <a:normAutofit/>
          </a:bodyPr>
          <a:lstStyle/>
          <a:p>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Gürültüye Maruz Kalma Sonucu Oluşan İşitme Kayıpları</a:t>
            </a:r>
          </a:p>
        </p:txBody>
      </p:sp>
      <p:sp>
        <p:nvSpPr>
          <p:cNvPr id="37890" name="İçerik Yer Tutucusu 1"/>
          <p:cNvSpPr>
            <a:spLocks noGrp="1"/>
          </p:cNvSpPr>
          <p:nvPr>
            <p:ph sz="quarter" idx="1"/>
          </p:nvPr>
        </p:nvSpPr>
        <p:spPr/>
        <p:txBody>
          <a:bodyPr/>
          <a:lstStyle/>
          <a:p>
            <a:pPr algn="just"/>
            <a:r>
              <a:rPr lang="tr-TR" sz="3600" smtClean="0"/>
              <a:t>Gürültünün işitme duyusu üzerinde meydana getirdiği etkiler üçe ayrılır. Bunlar; </a:t>
            </a:r>
          </a:p>
          <a:p>
            <a:pPr lvl="1" algn="just"/>
            <a:r>
              <a:rPr lang="tr-TR" sz="3200" smtClean="0"/>
              <a:t>Akustik Sarsıntı (Travma)</a:t>
            </a:r>
          </a:p>
          <a:p>
            <a:pPr lvl="1" algn="just"/>
            <a:r>
              <a:rPr lang="tr-TR" sz="3200" smtClean="0"/>
              <a:t>Geçici İşitme Kaybı</a:t>
            </a:r>
          </a:p>
          <a:p>
            <a:pPr lvl="1" algn="just"/>
            <a:r>
              <a:rPr lang="tr-TR" sz="3200" smtClean="0"/>
              <a:t>Kalıcı İşitme Kaybıdır.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23</a:t>
            </a:fld>
            <a:endParaRPr lang="tr-TR"/>
          </a:p>
        </p:txBody>
      </p:sp>
    </p:spTree>
    <p:extLst>
      <p:ext uri="{BB962C8B-B14F-4D97-AF65-F5344CB8AC3E}">
        <p14:creationId xmlns:p14="http://schemas.microsoft.com/office/powerpoint/2010/main" val="1405044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Akustik Sarsıntı (Travma) </a:t>
            </a:r>
          </a:p>
        </p:txBody>
      </p:sp>
      <p:sp>
        <p:nvSpPr>
          <p:cNvPr id="2" name="İçerik Yer Tutucusu 1"/>
          <p:cNvSpPr>
            <a:spLocks noGrp="1"/>
          </p:cNvSpPr>
          <p:nvPr>
            <p:ph sz="quarter" idx="1"/>
          </p:nvPr>
        </p:nvSpPr>
        <p:spPr/>
        <p:txBody>
          <a:bodyPr>
            <a:normAutofit/>
          </a:bodyPr>
          <a:lstStyle/>
          <a:p>
            <a:pPr algn="just">
              <a:defRPr/>
            </a:pPr>
            <a:r>
              <a:rPr lang="tr-TR" sz="2400" dirty="0" smtClean="0">
                <a:solidFill>
                  <a:srgbClr val="C00000"/>
                </a:solidFill>
              </a:rPr>
              <a:t>Akustik Sarsıntı (Travma): </a:t>
            </a:r>
            <a:r>
              <a:rPr lang="tr-TR" sz="2400" dirty="0" smtClean="0"/>
              <a:t>işitme </a:t>
            </a:r>
            <a:r>
              <a:rPr lang="tr-TR" sz="2400" dirty="0"/>
              <a:t>kaybının sık görülen bir türüdür. Ekseriyetle kulağa gelen bir darbe veya patlama sonunda hava basıncı çok fazla aniden değişir. Bu da kulağın hassas </a:t>
            </a:r>
            <a:r>
              <a:rPr lang="tr-TR" sz="2400" dirty="0" smtClean="0"/>
              <a:t>kemiklerine </a:t>
            </a:r>
            <a:r>
              <a:rPr lang="tr-TR" sz="2400" dirty="0"/>
              <a:t>ve mekanizmasına zarar verir. Ayrıca yüksek makine sesini ve aşırı yüksek müzik sesini uzun zaman dinlemek durumunda kalanlarda da </a:t>
            </a:r>
            <a:r>
              <a:rPr lang="tr-TR" sz="2400" dirty="0" smtClean="0"/>
              <a:t>görülür. </a:t>
            </a:r>
          </a:p>
          <a:p>
            <a:pPr lvl="1" algn="just">
              <a:buFont typeface="Wingdings" pitchFamily="2" charset="2"/>
              <a:buChar char="Ø"/>
              <a:defRPr/>
            </a:pPr>
            <a:r>
              <a:rPr lang="tr-TR" sz="3200" dirty="0" smtClean="0"/>
              <a:t>Belirtiler:</a:t>
            </a:r>
          </a:p>
          <a:p>
            <a:pPr lvl="2" algn="just">
              <a:buFont typeface="Wingdings" pitchFamily="2" charset="2"/>
              <a:buChar char="ü"/>
              <a:defRPr/>
            </a:pPr>
            <a:r>
              <a:rPr lang="tr-TR" dirty="0" smtClean="0"/>
              <a:t>İşitme kaybı</a:t>
            </a:r>
          </a:p>
          <a:p>
            <a:pPr lvl="2" algn="just">
              <a:buFont typeface="Wingdings" pitchFamily="2" charset="2"/>
              <a:buChar char="ü"/>
              <a:defRPr/>
            </a:pPr>
            <a:r>
              <a:rPr lang="tr-TR" dirty="0" smtClean="0"/>
              <a:t>Kulak çınlaması</a:t>
            </a:r>
          </a:p>
          <a:p>
            <a:pPr marL="0" indent="0" algn="just">
              <a:buFontTx/>
              <a:buNone/>
              <a:defRPr/>
            </a:pPr>
            <a:r>
              <a:rPr lang="tr-TR" sz="2400" dirty="0"/>
              <a:t/>
            </a:r>
            <a:br>
              <a:rPr lang="tr-TR" sz="2400" dirty="0"/>
            </a:br>
            <a:endParaRPr lang="tr-TR" sz="2400" dirty="0"/>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24</a:t>
            </a:fld>
            <a:endParaRPr lang="tr-TR"/>
          </a:p>
        </p:txBody>
      </p:sp>
    </p:spTree>
    <p:extLst>
      <p:ext uri="{BB962C8B-B14F-4D97-AF65-F5344CB8AC3E}">
        <p14:creationId xmlns:p14="http://schemas.microsoft.com/office/powerpoint/2010/main" val="1640272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Geçici İşitme Kaybı</a:t>
            </a:r>
          </a:p>
        </p:txBody>
      </p:sp>
      <p:sp>
        <p:nvSpPr>
          <p:cNvPr id="40962" name="İçerik Yer Tutucusu 1"/>
          <p:cNvSpPr>
            <a:spLocks noGrp="1"/>
          </p:cNvSpPr>
          <p:nvPr>
            <p:ph sz="quarter" idx="1"/>
          </p:nvPr>
        </p:nvSpPr>
        <p:spPr/>
        <p:txBody>
          <a:bodyPr>
            <a:normAutofit/>
          </a:bodyPr>
          <a:lstStyle/>
          <a:p>
            <a:pPr algn="just"/>
            <a:r>
              <a:rPr lang="tr-TR" sz="2400" dirty="0" smtClean="0"/>
              <a:t>Geçici işitme kayıpları, uzun süre gürültüye maruz kalma sonucunda ortaya çıkan ve belli bir süre </a:t>
            </a:r>
            <a:r>
              <a:rPr lang="tr-TR" sz="2400" dirty="0" smtClean="0">
                <a:solidFill>
                  <a:srgbClr val="0070C0"/>
                </a:solidFill>
              </a:rPr>
              <a:t>dinlendikten sonra iyileşebilen </a:t>
            </a:r>
            <a:r>
              <a:rPr lang="tr-TR" sz="2400" dirty="0" smtClean="0"/>
              <a:t>işitme kayıplarıdır.</a:t>
            </a:r>
          </a:p>
          <a:p>
            <a:pPr algn="just"/>
            <a:r>
              <a:rPr lang="tr-TR" sz="2400" dirty="0" smtClean="0"/>
              <a:t>Ancak ortaya çıkan işitme kaybının iyileşebilmesi için, </a:t>
            </a:r>
            <a:r>
              <a:rPr lang="tr-TR" sz="2400" dirty="0" smtClean="0">
                <a:solidFill>
                  <a:schemeClr val="accent4">
                    <a:lumMod val="75000"/>
                  </a:schemeClr>
                </a:solidFill>
              </a:rPr>
              <a:t>maruz kalma süresinin 10 katı kadar iyileşme süresine gereksinim bulunmaktadır. </a:t>
            </a:r>
            <a:r>
              <a:rPr lang="tr-TR" sz="2400" dirty="0" smtClean="0"/>
              <a:t>Örneğin; 90 </a:t>
            </a:r>
            <a:r>
              <a:rPr lang="tr-TR" sz="2400" dirty="0" err="1" smtClean="0"/>
              <a:t>dB'lik</a:t>
            </a:r>
            <a:r>
              <a:rPr lang="tr-TR" sz="2400" dirty="0" smtClean="0"/>
              <a:t> bir gürültüye 100 dakika maruz kalma sonucunda ortaya çıkan yaklaşık 18-20 </a:t>
            </a:r>
            <a:r>
              <a:rPr lang="tr-TR" sz="2400" dirty="0" err="1" smtClean="0"/>
              <a:t>dB'lik</a:t>
            </a:r>
            <a:r>
              <a:rPr lang="tr-TR" sz="2400" dirty="0" smtClean="0"/>
              <a:t> bir işitme kaybının ortadan kalkabilmesi için gerekli olan iyileşme süresi yaklaşık 1000 dakikadır. Gürültü düzeyi arttıkça, oluşan işitme kaybı artmakta ve iyileşme süresi de buna bağlı olarak çok daha fazla artmaktadır.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25</a:t>
            </a:fld>
            <a:endParaRPr lang="tr-TR"/>
          </a:p>
        </p:txBody>
      </p:sp>
    </p:spTree>
    <p:extLst>
      <p:ext uri="{BB962C8B-B14F-4D97-AF65-F5344CB8AC3E}">
        <p14:creationId xmlns:p14="http://schemas.microsoft.com/office/powerpoint/2010/main" val="106933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Maruz Kalma Süresi - İyileşme Süresi </a:t>
            </a:r>
          </a:p>
        </p:txBody>
      </p:sp>
      <p:pic>
        <p:nvPicPr>
          <p:cNvPr id="94210" name="Picture 2"/>
          <p:cNvPicPr>
            <a:picLocks noChangeAspect="1" noChangeArrowheads="1"/>
          </p:cNvPicPr>
          <p:nvPr/>
        </p:nvPicPr>
        <p:blipFill>
          <a:blip r:embed="rId2" cstate="print"/>
          <a:srcRect/>
          <a:stretch>
            <a:fillRect/>
          </a:stretch>
        </p:blipFill>
        <p:spPr bwMode="auto">
          <a:xfrm>
            <a:off x="107504" y="1484784"/>
            <a:ext cx="8208962" cy="4244975"/>
          </a:xfrm>
          <a:prstGeom prst="rect">
            <a:avLst/>
          </a:prstGeom>
          <a:ln>
            <a:noFill/>
          </a:ln>
          <a:effectLst>
            <a:outerShdw blurRad="12700" dist="35921" dir="2700000" algn="ctr" rotWithShape="0">
              <a:schemeClr val="bg2"/>
            </a:outerShdw>
          </a:effectLs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26</a:t>
            </a:fld>
            <a:endParaRPr lang="tr-TR"/>
          </a:p>
        </p:txBody>
      </p:sp>
    </p:spTree>
    <p:extLst>
      <p:ext uri="{BB962C8B-B14F-4D97-AF65-F5344CB8AC3E}">
        <p14:creationId xmlns:p14="http://schemas.microsoft.com/office/powerpoint/2010/main" val="1750527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Kalıcı İşitme Kaybı</a:t>
            </a:r>
          </a:p>
        </p:txBody>
      </p:sp>
      <p:sp>
        <p:nvSpPr>
          <p:cNvPr id="43010" name="İçerik Yer Tutucusu 1"/>
          <p:cNvSpPr>
            <a:spLocks noGrp="1"/>
          </p:cNvSpPr>
          <p:nvPr>
            <p:ph sz="quarter" idx="1"/>
          </p:nvPr>
        </p:nvSpPr>
        <p:spPr/>
        <p:txBody>
          <a:bodyPr/>
          <a:lstStyle/>
          <a:p>
            <a:pPr algn="just"/>
            <a:r>
              <a:rPr lang="tr-TR" sz="2000" smtClean="0"/>
              <a:t>Uzun yıllar gürültüye maruz kalan kişilerde görülen işitme duyusu kayıplarıdır. Kalıcı kayıplar, geçici kayıplarda olduğu gibi sesin şiddetine, toplam maruz kalma süresine, gürültünün frekansına, gürültünün tipine, kulağın fizyolojik özelliklerine ve kişisel duyarlılıklara bağlı olarak değişim gösterir.</a:t>
            </a:r>
          </a:p>
          <a:p>
            <a:pPr algn="just"/>
            <a:r>
              <a:rPr lang="tr-TR" sz="2000" smtClean="0"/>
              <a:t>Gürültülü ortamda uzun süre çalışan kişilerde, iç kulaktaki tüy hücrelerinin tahrip olmasından dolayı kalıcı olarak işitme kayıpları meydana gelir. </a:t>
            </a:r>
          </a:p>
          <a:p>
            <a:pPr algn="just"/>
            <a:r>
              <a:rPr lang="tr-TR" sz="2000" smtClean="0"/>
              <a:t>Sürekli işitme kaybı </a:t>
            </a:r>
            <a:r>
              <a:rPr lang="tr-TR" sz="2000" i="1" smtClean="0"/>
              <a:t>(İşitme kaybı deyimi tam sağırlık anlamına gelmez, belirli frekanslarda işitme eşiğinin yükselmesi anlamındadır)</a:t>
            </a:r>
            <a:r>
              <a:rPr lang="tr-TR" sz="2000" smtClean="0"/>
              <a:t>;</a:t>
            </a:r>
            <a:r>
              <a:rPr lang="tr-TR" sz="2000" i="1" smtClean="0"/>
              <a:t> </a:t>
            </a:r>
            <a:r>
              <a:rPr lang="tr-TR" sz="2000" smtClean="0"/>
              <a:t>genel olarak ortalama 10 yıl etkilenmeden sonra ortaya çıkmaya başlar.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27</a:t>
            </a:fld>
            <a:endParaRPr lang="tr-TR"/>
          </a:p>
        </p:txBody>
      </p:sp>
    </p:spTree>
    <p:extLst>
      <p:ext uri="{BB962C8B-B14F-4D97-AF65-F5344CB8AC3E}">
        <p14:creationId xmlns:p14="http://schemas.microsoft.com/office/powerpoint/2010/main" val="3586085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Kalıcı İşitme Kaybı</a:t>
            </a:r>
          </a:p>
        </p:txBody>
      </p:sp>
      <p:sp>
        <p:nvSpPr>
          <p:cNvPr id="44034" name="İçerik Yer Tutucusu 1"/>
          <p:cNvSpPr>
            <a:spLocks noGrp="1"/>
          </p:cNvSpPr>
          <p:nvPr>
            <p:ph sz="quarter" idx="1"/>
          </p:nvPr>
        </p:nvSpPr>
        <p:spPr/>
        <p:txBody>
          <a:bodyPr>
            <a:normAutofit/>
          </a:bodyPr>
          <a:lstStyle/>
          <a:p>
            <a:pPr algn="just"/>
            <a:r>
              <a:rPr lang="tr-TR" sz="2400" dirty="0" smtClean="0"/>
              <a:t>İşitme kaybı yalnız gürültüde oluşmaz kişi yaşlandıkça işitme </a:t>
            </a:r>
            <a:r>
              <a:rPr lang="tr-TR" sz="2400" dirty="0" err="1" smtClean="0"/>
              <a:t>iplikçikleri</a:t>
            </a:r>
            <a:r>
              <a:rPr lang="tr-TR" sz="2400" dirty="0" smtClean="0"/>
              <a:t> olarak tanımlanan sinirler yüksek frekanstan başlayarak tahrip olmaya başlar. </a:t>
            </a:r>
            <a:r>
              <a:rPr lang="tr-TR" sz="2400" dirty="0" smtClean="0">
                <a:solidFill>
                  <a:srgbClr val="C00000"/>
                </a:solidFill>
              </a:rPr>
              <a:t>Yapılan araştırmalara göre insan kulağının en duyarlı olduğu frekans aralığı 1000 Hz ile 6000 Hz arasıdır. </a:t>
            </a:r>
            <a:r>
              <a:rPr lang="tr-TR" sz="2400" dirty="0" smtClean="0"/>
              <a:t>Özellikle 4000 Hz civarı kulağın en duyarlı olduğu bölgedir. </a:t>
            </a:r>
            <a:r>
              <a:rPr lang="tr-TR" sz="2400" dirty="0" smtClean="0">
                <a:solidFill>
                  <a:srgbClr val="C00000"/>
                </a:solidFill>
              </a:rPr>
              <a:t>Bu nedenle kulağa en çok zarar veren gürültüler 4000 Hz dolayındaki gürültülerdir</a:t>
            </a:r>
            <a:r>
              <a:rPr lang="tr-TR" sz="2400" dirty="0" smtClean="0">
                <a:solidFill>
                  <a:srgbClr val="FF0000"/>
                </a:solidFill>
              </a:rPr>
              <a:t>.</a:t>
            </a:r>
            <a:r>
              <a:rPr lang="tr-TR" sz="2400" dirty="0" smtClean="0"/>
              <a:t> İlk duyma eksikliği de bu frekanstaki seslere karşı oluşmaktadır. Etkilenmenin süregelmesi bu frekans bölgelerini giderek genişletir. Bu başlangıç döneminde kişi oluşan işitme kaybının farkına varmaya başlar.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28</a:t>
            </a:fld>
            <a:endParaRPr lang="tr-TR"/>
          </a:p>
        </p:txBody>
      </p:sp>
    </p:spTree>
    <p:extLst>
      <p:ext uri="{BB962C8B-B14F-4D97-AF65-F5344CB8AC3E}">
        <p14:creationId xmlns:p14="http://schemas.microsoft.com/office/powerpoint/2010/main" val="2957798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Kalıcı İşitme Kaybı</a:t>
            </a:r>
          </a:p>
        </p:txBody>
      </p:sp>
      <p:sp>
        <p:nvSpPr>
          <p:cNvPr id="45058" name="İçerik Yer Tutucusu 1"/>
          <p:cNvSpPr>
            <a:spLocks noGrp="1"/>
          </p:cNvSpPr>
          <p:nvPr>
            <p:ph sz="quarter" idx="1"/>
          </p:nvPr>
        </p:nvSpPr>
        <p:spPr/>
        <p:txBody>
          <a:bodyPr/>
          <a:lstStyle/>
          <a:p>
            <a:pPr algn="just"/>
            <a:r>
              <a:rPr lang="tr-TR" sz="2400" smtClean="0"/>
              <a:t>İşitme kayıplarının nedenlerinden bir tanesi yaş ile ilgili ise de kişiler çalışma ortamında aşırı derecede gürültüye maruz kalırsa bu olayın çok daha erken oluşması mümkündür. İşitme kayıpları yaşlanma ile, bazı ilaçların yan etkisi ile, bazı hastalıkların (özellikle küçük yaşlarda geçirilen ateşli çocuk hastalıkları) etkisi ile de olabilir.</a:t>
            </a:r>
          </a:p>
          <a:p>
            <a:pPr algn="just"/>
            <a:r>
              <a:rPr lang="tr-TR" sz="2400" smtClean="0"/>
              <a:t>Unutulmaması gereken nokta bu tür işitme kayıplarının geriye dönüşü olmadığıdır. Diğer bir deyim ile bu tür olayların tedavi olanağının olmamasıdır.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29</a:t>
            </a:fld>
            <a:endParaRPr lang="tr-TR"/>
          </a:p>
        </p:txBody>
      </p:sp>
    </p:spTree>
    <p:extLst>
      <p:ext uri="{BB962C8B-B14F-4D97-AF65-F5344CB8AC3E}">
        <p14:creationId xmlns:p14="http://schemas.microsoft.com/office/powerpoint/2010/main" val="376798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GİRİŞ</a:t>
            </a:r>
          </a:p>
        </p:txBody>
      </p:sp>
      <p:sp>
        <p:nvSpPr>
          <p:cNvPr id="16386" name="İçerik Yer Tutucusu 1"/>
          <p:cNvSpPr>
            <a:spLocks noGrp="1"/>
          </p:cNvSpPr>
          <p:nvPr>
            <p:ph sz="quarter" idx="1"/>
          </p:nvPr>
        </p:nvSpPr>
        <p:spPr/>
        <p:txBody>
          <a:bodyPr/>
          <a:lstStyle/>
          <a:p>
            <a:pPr algn="just"/>
            <a:r>
              <a:rPr lang="tr-TR" sz="2400" dirty="0" smtClean="0"/>
              <a:t>Çalışılan yerin sıcaklık, nem aydınlatma, gürültü, titreşim, basınç vb. gibi fiziksel özellikleri çalışanların sağlığını önemli ölçüde etkiyebilmektedir. Özellikle ağır ve tehlikeli işlerde çalışan işçiler bu bağlamda büyük risk altındadır. </a:t>
            </a:r>
          </a:p>
          <a:p>
            <a:pPr algn="just"/>
            <a:r>
              <a:rPr lang="tr-TR" sz="2400" dirty="0" smtClean="0"/>
              <a:t>Fiziksel çevre koşulları aynı ürünü üreten iki tesiste bile farklılıklar gösterebilir. </a:t>
            </a:r>
          </a:p>
          <a:p>
            <a:pPr algn="just"/>
            <a:r>
              <a:rPr lang="tr-TR" sz="2400" dirty="0" smtClean="0"/>
              <a:t>Bu nedenle fiziksel olumsuzluklar yerinde tespit edilerek, kaynağında yok edilmesi ve çalışanların korunması büyük önem taşımaktadır.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a:t>
            </a:fld>
            <a:endParaRPr lang="tr-TR"/>
          </a:p>
        </p:txBody>
      </p:sp>
    </p:spTree>
    <p:extLst>
      <p:ext uri="{BB962C8B-B14F-4D97-AF65-F5344CB8AC3E}">
        <p14:creationId xmlns:p14="http://schemas.microsoft.com/office/powerpoint/2010/main" val="2445495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İşitme Yeteneği Kaybı (%)</a:t>
            </a:r>
          </a:p>
        </p:txBody>
      </p:sp>
      <p:graphicFrame>
        <p:nvGraphicFramePr>
          <p:cNvPr id="6" name="Tablo 5"/>
          <p:cNvGraphicFramePr>
            <a:graphicFrameLocks noGrp="1"/>
          </p:cNvGraphicFramePr>
          <p:nvPr>
            <p:extLst/>
          </p:nvPr>
        </p:nvGraphicFramePr>
        <p:xfrm>
          <a:off x="251520" y="1556792"/>
          <a:ext cx="8351836" cy="4138613"/>
        </p:xfrm>
        <a:graphic>
          <a:graphicData uri="http://schemas.openxmlformats.org/drawingml/2006/table">
            <a:tbl>
              <a:tblPr firstRow="1" bandRow="1">
                <a:tableStyleId>{5C22544A-7EE6-4342-B048-85BDC9FD1C3A}</a:tableStyleId>
              </a:tblPr>
              <a:tblGrid>
                <a:gridCol w="2087959">
                  <a:extLst>
                    <a:ext uri="{9D8B030D-6E8A-4147-A177-3AD203B41FA5}">
                      <a16:colId xmlns:a16="http://schemas.microsoft.com/office/drawing/2014/main" val="20000"/>
                    </a:ext>
                  </a:extLst>
                </a:gridCol>
                <a:gridCol w="2087959">
                  <a:extLst>
                    <a:ext uri="{9D8B030D-6E8A-4147-A177-3AD203B41FA5}">
                      <a16:colId xmlns:a16="http://schemas.microsoft.com/office/drawing/2014/main" val="20001"/>
                    </a:ext>
                  </a:extLst>
                </a:gridCol>
                <a:gridCol w="2087959">
                  <a:extLst>
                    <a:ext uri="{9D8B030D-6E8A-4147-A177-3AD203B41FA5}">
                      <a16:colId xmlns:a16="http://schemas.microsoft.com/office/drawing/2014/main" val="20002"/>
                    </a:ext>
                  </a:extLst>
                </a:gridCol>
                <a:gridCol w="2087959">
                  <a:extLst>
                    <a:ext uri="{9D8B030D-6E8A-4147-A177-3AD203B41FA5}">
                      <a16:colId xmlns:a16="http://schemas.microsoft.com/office/drawing/2014/main" val="20003"/>
                    </a:ext>
                  </a:extLst>
                </a:gridCol>
              </a:tblGrid>
              <a:tr h="1371729">
                <a:tc>
                  <a:txBody>
                    <a:bodyPr/>
                    <a:lstStyle/>
                    <a:p>
                      <a:pPr algn="ctr"/>
                      <a:r>
                        <a:rPr lang="tr-TR" sz="2800" dirty="0" smtClean="0"/>
                        <a:t>Gürültü</a:t>
                      </a:r>
                      <a:r>
                        <a:rPr lang="tr-TR" sz="2800" baseline="0" dirty="0" smtClean="0"/>
                        <a:t> Düzeyi (</a:t>
                      </a:r>
                      <a:r>
                        <a:rPr lang="tr-TR" sz="2800" baseline="0" dirty="0" err="1" smtClean="0"/>
                        <a:t>dB</a:t>
                      </a:r>
                      <a:r>
                        <a:rPr lang="tr-TR" sz="2800" baseline="0" dirty="0" smtClean="0"/>
                        <a:t>)</a:t>
                      </a:r>
                      <a:endParaRPr lang="tr-TR" sz="2800" dirty="0"/>
                    </a:p>
                  </a:txBody>
                  <a:tcPr marL="91428" marR="91428" marT="45724" marB="45724" anchor="ctr"/>
                </a:tc>
                <a:tc>
                  <a:txBody>
                    <a:bodyPr/>
                    <a:lstStyle/>
                    <a:p>
                      <a:pPr algn="ctr"/>
                      <a:r>
                        <a:rPr lang="tr-TR" sz="2800" dirty="0" smtClean="0"/>
                        <a:t>5 Yıl</a:t>
                      </a:r>
                      <a:endParaRPr lang="tr-TR" sz="2800" dirty="0"/>
                    </a:p>
                  </a:txBody>
                  <a:tcPr marL="91428" marR="91428" marT="45724" marB="45724" anchor="ctr"/>
                </a:tc>
                <a:tc>
                  <a:txBody>
                    <a:bodyPr/>
                    <a:lstStyle/>
                    <a:p>
                      <a:pPr algn="ctr"/>
                      <a:r>
                        <a:rPr lang="tr-TR" sz="2800" dirty="0" smtClean="0"/>
                        <a:t>10</a:t>
                      </a:r>
                      <a:r>
                        <a:rPr lang="tr-TR" sz="2800" baseline="0" dirty="0" smtClean="0"/>
                        <a:t> Yıl</a:t>
                      </a:r>
                      <a:endParaRPr lang="tr-TR" sz="2800" dirty="0"/>
                    </a:p>
                  </a:txBody>
                  <a:tcPr marL="91428" marR="91428" marT="45724" marB="45724" anchor="ctr"/>
                </a:tc>
                <a:tc>
                  <a:txBody>
                    <a:bodyPr/>
                    <a:lstStyle/>
                    <a:p>
                      <a:pPr algn="ctr"/>
                      <a:r>
                        <a:rPr lang="tr-TR" sz="2800" dirty="0" smtClean="0"/>
                        <a:t>20 Yıl</a:t>
                      </a:r>
                      <a:endParaRPr lang="tr-TR" sz="2800" dirty="0"/>
                    </a:p>
                  </a:txBody>
                  <a:tcPr marL="91428" marR="91428" marT="45724" marB="45724" anchor="ctr"/>
                </a:tc>
                <a:extLst>
                  <a:ext uri="{0D108BD9-81ED-4DB2-BD59-A6C34878D82A}">
                    <a16:rowId xmlns:a16="http://schemas.microsoft.com/office/drawing/2014/main" val="10000"/>
                  </a:ext>
                </a:extLst>
              </a:tr>
              <a:tr h="691721">
                <a:tc>
                  <a:txBody>
                    <a:bodyPr/>
                    <a:lstStyle/>
                    <a:p>
                      <a:pPr algn="ctr"/>
                      <a:r>
                        <a:rPr lang="tr-TR" sz="2800" dirty="0" smtClean="0"/>
                        <a:t>80</a:t>
                      </a:r>
                      <a:endParaRPr lang="tr-TR" sz="2800" dirty="0"/>
                    </a:p>
                  </a:txBody>
                  <a:tcPr marL="91428" marR="91428" marT="45724" marB="45724" anchor="ctr"/>
                </a:tc>
                <a:tc>
                  <a:txBody>
                    <a:bodyPr/>
                    <a:lstStyle/>
                    <a:p>
                      <a:pPr algn="ctr"/>
                      <a:r>
                        <a:rPr lang="tr-TR" sz="2800" dirty="0" smtClean="0"/>
                        <a:t>0</a:t>
                      </a:r>
                      <a:endParaRPr lang="tr-TR" sz="2800" dirty="0"/>
                    </a:p>
                  </a:txBody>
                  <a:tcPr marL="91428" marR="91428" marT="45724" marB="45724" anchor="ctr"/>
                </a:tc>
                <a:tc>
                  <a:txBody>
                    <a:bodyPr/>
                    <a:lstStyle/>
                    <a:p>
                      <a:pPr algn="ctr"/>
                      <a:r>
                        <a:rPr lang="tr-TR" sz="2800" dirty="0" smtClean="0"/>
                        <a:t>0</a:t>
                      </a:r>
                      <a:endParaRPr lang="tr-TR" sz="2800" dirty="0"/>
                    </a:p>
                  </a:txBody>
                  <a:tcPr marL="91428" marR="91428" marT="45724" marB="45724" anchor="ctr"/>
                </a:tc>
                <a:tc>
                  <a:txBody>
                    <a:bodyPr/>
                    <a:lstStyle/>
                    <a:p>
                      <a:pPr algn="ctr"/>
                      <a:r>
                        <a:rPr lang="tr-TR" sz="2800" dirty="0" smtClean="0"/>
                        <a:t>0</a:t>
                      </a:r>
                      <a:endParaRPr lang="tr-TR" sz="2800" dirty="0"/>
                    </a:p>
                  </a:txBody>
                  <a:tcPr marL="91428" marR="91428" marT="45724" marB="45724" anchor="ctr"/>
                </a:tc>
                <a:extLst>
                  <a:ext uri="{0D108BD9-81ED-4DB2-BD59-A6C34878D82A}">
                    <a16:rowId xmlns:a16="http://schemas.microsoft.com/office/drawing/2014/main" val="10001"/>
                  </a:ext>
                </a:extLst>
              </a:tr>
              <a:tr h="691721">
                <a:tc>
                  <a:txBody>
                    <a:bodyPr/>
                    <a:lstStyle/>
                    <a:p>
                      <a:pPr algn="ctr"/>
                      <a:r>
                        <a:rPr lang="tr-TR" sz="2800" dirty="0" smtClean="0"/>
                        <a:t>90</a:t>
                      </a:r>
                      <a:endParaRPr lang="tr-TR" sz="2800" dirty="0"/>
                    </a:p>
                  </a:txBody>
                  <a:tcPr marL="91428" marR="91428" marT="45724" marB="45724" anchor="ctr"/>
                </a:tc>
                <a:tc>
                  <a:txBody>
                    <a:bodyPr/>
                    <a:lstStyle/>
                    <a:p>
                      <a:pPr algn="ctr"/>
                      <a:r>
                        <a:rPr lang="tr-TR" sz="2800" dirty="0" smtClean="0"/>
                        <a:t>4</a:t>
                      </a:r>
                      <a:endParaRPr lang="tr-TR" sz="2800" dirty="0"/>
                    </a:p>
                  </a:txBody>
                  <a:tcPr marL="91428" marR="91428" marT="45724" marB="45724" anchor="ctr"/>
                </a:tc>
                <a:tc>
                  <a:txBody>
                    <a:bodyPr/>
                    <a:lstStyle/>
                    <a:p>
                      <a:pPr algn="ctr"/>
                      <a:r>
                        <a:rPr lang="tr-TR" sz="2800" dirty="0" smtClean="0"/>
                        <a:t>10</a:t>
                      </a:r>
                      <a:endParaRPr lang="tr-TR" sz="2800" dirty="0"/>
                    </a:p>
                  </a:txBody>
                  <a:tcPr marL="91428" marR="91428" marT="45724" marB="45724" anchor="ctr"/>
                </a:tc>
                <a:tc>
                  <a:txBody>
                    <a:bodyPr/>
                    <a:lstStyle/>
                    <a:p>
                      <a:pPr algn="ctr"/>
                      <a:r>
                        <a:rPr lang="tr-TR" sz="2800" dirty="0" smtClean="0"/>
                        <a:t>16</a:t>
                      </a:r>
                      <a:endParaRPr lang="tr-TR" sz="2800" dirty="0"/>
                    </a:p>
                  </a:txBody>
                  <a:tcPr marL="91428" marR="91428" marT="45724" marB="45724" anchor="ctr"/>
                </a:tc>
                <a:extLst>
                  <a:ext uri="{0D108BD9-81ED-4DB2-BD59-A6C34878D82A}">
                    <a16:rowId xmlns:a16="http://schemas.microsoft.com/office/drawing/2014/main" val="10002"/>
                  </a:ext>
                </a:extLst>
              </a:tr>
              <a:tr h="691721">
                <a:tc>
                  <a:txBody>
                    <a:bodyPr/>
                    <a:lstStyle/>
                    <a:p>
                      <a:pPr algn="ctr"/>
                      <a:r>
                        <a:rPr lang="tr-TR" sz="2800" dirty="0" smtClean="0"/>
                        <a:t>100</a:t>
                      </a:r>
                      <a:endParaRPr lang="tr-TR" sz="2800" dirty="0"/>
                    </a:p>
                  </a:txBody>
                  <a:tcPr marL="91428" marR="91428" marT="45724" marB="45724" anchor="ctr"/>
                </a:tc>
                <a:tc>
                  <a:txBody>
                    <a:bodyPr/>
                    <a:lstStyle/>
                    <a:p>
                      <a:pPr algn="ctr"/>
                      <a:r>
                        <a:rPr lang="tr-TR" sz="2800" dirty="0" smtClean="0"/>
                        <a:t>12</a:t>
                      </a:r>
                      <a:endParaRPr lang="tr-TR" sz="2800" dirty="0"/>
                    </a:p>
                  </a:txBody>
                  <a:tcPr marL="91428" marR="91428" marT="45724" marB="45724" anchor="ctr"/>
                </a:tc>
                <a:tc>
                  <a:txBody>
                    <a:bodyPr/>
                    <a:lstStyle/>
                    <a:p>
                      <a:pPr algn="ctr"/>
                      <a:r>
                        <a:rPr lang="tr-TR" sz="2800" dirty="0" smtClean="0"/>
                        <a:t>29</a:t>
                      </a:r>
                      <a:endParaRPr lang="tr-TR" sz="2800" dirty="0"/>
                    </a:p>
                  </a:txBody>
                  <a:tcPr marL="91428" marR="91428" marT="45724" marB="45724" anchor="ctr"/>
                </a:tc>
                <a:tc>
                  <a:txBody>
                    <a:bodyPr/>
                    <a:lstStyle/>
                    <a:p>
                      <a:pPr algn="ctr"/>
                      <a:r>
                        <a:rPr lang="tr-TR" sz="2800" dirty="0" smtClean="0"/>
                        <a:t>42</a:t>
                      </a:r>
                      <a:endParaRPr lang="tr-TR" sz="2800" dirty="0"/>
                    </a:p>
                  </a:txBody>
                  <a:tcPr marL="91428" marR="91428" marT="45724" marB="45724" anchor="ctr"/>
                </a:tc>
                <a:extLst>
                  <a:ext uri="{0D108BD9-81ED-4DB2-BD59-A6C34878D82A}">
                    <a16:rowId xmlns:a16="http://schemas.microsoft.com/office/drawing/2014/main" val="10003"/>
                  </a:ext>
                </a:extLst>
              </a:tr>
              <a:tr h="691721">
                <a:tc>
                  <a:txBody>
                    <a:bodyPr/>
                    <a:lstStyle/>
                    <a:p>
                      <a:pPr algn="ctr"/>
                      <a:r>
                        <a:rPr lang="tr-TR" sz="2800" dirty="0" smtClean="0"/>
                        <a:t>110</a:t>
                      </a:r>
                      <a:endParaRPr lang="tr-TR" sz="2800" dirty="0"/>
                    </a:p>
                  </a:txBody>
                  <a:tcPr marL="91428" marR="91428" marT="45724" marB="45724" anchor="ctr"/>
                </a:tc>
                <a:tc>
                  <a:txBody>
                    <a:bodyPr/>
                    <a:lstStyle/>
                    <a:p>
                      <a:pPr algn="ctr"/>
                      <a:r>
                        <a:rPr lang="tr-TR" sz="2800" dirty="0" smtClean="0"/>
                        <a:t>26</a:t>
                      </a:r>
                      <a:endParaRPr lang="tr-TR" sz="2800" dirty="0"/>
                    </a:p>
                  </a:txBody>
                  <a:tcPr marL="91428" marR="91428" marT="45724" marB="45724" anchor="ctr"/>
                </a:tc>
                <a:tc>
                  <a:txBody>
                    <a:bodyPr/>
                    <a:lstStyle/>
                    <a:p>
                      <a:pPr algn="ctr"/>
                      <a:r>
                        <a:rPr lang="tr-TR" sz="2800" dirty="0" smtClean="0"/>
                        <a:t>55</a:t>
                      </a:r>
                      <a:endParaRPr lang="tr-TR" sz="2800" dirty="0"/>
                    </a:p>
                  </a:txBody>
                  <a:tcPr marL="91428" marR="91428" marT="45724" marB="45724" anchor="ctr"/>
                </a:tc>
                <a:tc>
                  <a:txBody>
                    <a:bodyPr/>
                    <a:lstStyle/>
                    <a:p>
                      <a:pPr algn="ctr"/>
                      <a:r>
                        <a:rPr lang="tr-TR" sz="2800" dirty="0" smtClean="0"/>
                        <a:t>78</a:t>
                      </a:r>
                      <a:endParaRPr lang="tr-TR" sz="2800" dirty="0"/>
                    </a:p>
                  </a:txBody>
                  <a:tcPr marL="91428" marR="91428" marT="45724" marB="45724" anchor="ctr"/>
                </a:tc>
                <a:extLst>
                  <a:ext uri="{0D108BD9-81ED-4DB2-BD59-A6C34878D82A}">
                    <a16:rowId xmlns:a16="http://schemas.microsoft.com/office/drawing/2014/main" val="10004"/>
                  </a:ext>
                </a:extLst>
              </a:tr>
            </a:tbl>
          </a:graphicData>
        </a:graphic>
      </p:graphicFrame>
      <p:sp>
        <p:nvSpPr>
          <p:cNvPr id="3" name="Slayt Numarası Yer Tutucusu 2"/>
          <p:cNvSpPr>
            <a:spLocks noGrp="1"/>
          </p:cNvSpPr>
          <p:nvPr>
            <p:ph type="sldNum" sz="quarter" idx="4294967295"/>
          </p:nvPr>
        </p:nvSpPr>
        <p:spPr/>
        <p:txBody>
          <a:bodyPr/>
          <a:lstStyle/>
          <a:p>
            <a:fld id="{A427530A-A503-4F46-BAEC-AA74D2EFDD5B}" type="slidenum">
              <a:rPr lang="tr-TR" smtClean="0"/>
              <a:t>30</a:t>
            </a:fld>
            <a:endParaRPr lang="tr-TR"/>
          </a:p>
        </p:txBody>
      </p:sp>
    </p:spTree>
    <p:extLst>
      <p:ext uri="{BB962C8B-B14F-4D97-AF65-F5344CB8AC3E}">
        <p14:creationId xmlns:p14="http://schemas.microsoft.com/office/powerpoint/2010/main" val="2300912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Gürültünün İşitme Duyusu Dışında Meydana Getirdiği Etkiler</a:t>
            </a:r>
          </a:p>
        </p:txBody>
      </p:sp>
      <p:sp>
        <p:nvSpPr>
          <p:cNvPr id="47106" name="İçerik Yer Tutucusu 1"/>
          <p:cNvSpPr>
            <a:spLocks noGrp="1"/>
          </p:cNvSpPr>
          <p:nvPr>
            <p:ph sz="quarter" idx="1"/>
          </p:nvPr>
        </p:nvSpPr>
        <p:spPr/>
        <p:txBody>
          <a:bodyPr/>
          <a:lstStyle/>
          <a:p>
            <a:pPr algn="just"/>
            <a:r>
              <a:rPr lang="tr-TR" smtClean="0">
                <a:solidFill>
                  <a:srgbClr val="C00000"/>
                </a:solidFill>
              </a:rPr>
              <a:t>Sesli haberleşmenin engellenmesi: </a:t>
            </a:r>
            <a:r>
              <a:rPr lang="tr-TR" smtClean="0"/>
              <a:t>Gürültü işyerinde ve normal yaşamda karşılıklı konuşmayı olumsuz etkiler. Bu nedenle çalışanlar kullandıkları makinelerden ve çevreden gelen sesli uyarıları duyamazlar. Bu nedenle kaza riski artar.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31</a:t>
            </a:fld>
            <a:endParaRPr lang="tr-TR"/>
          </a:p>
        </p:txBody>
      </p:sp>
    </p:spTree>
    <p:extLst>
      <p:ext uri="{BB962C8B-B14F-4D97-AF65-F5344CB8AC3E}">
        <p14:creationId xmlns:p14="http://schemas.microsoft.com/office/powerpoint/2010/main" val="1417919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Gürültünün İşitme Duyusu Dışında Meydana Getirdiği Etkiler</a:t>
            </a:r>
          </a:p>
        </p:txBody>
      </p:sp>
      <p:sp>
        <p:nvSpPr>
          <p:cNvPr id="48130" name="İçerik Yer Tutucusu 1"/>
          <p:cNvSpPr>
            <a:spLocks noGrp="1"/>
          </p:cNvSpPr>
          <p:nvPr>
            <p:ph sz="quarter" idx="1"/>
          </p:nvPr>
        </p:nvSpPr>
        <p:spPr/>
        <p:txBody>
          <a:bodyPr>
            <a:normAutofit/>
          </a:bodyPr>
          <a:lstStyle/>
          <a:p>
            <a:pPr algn="just"/>
            <a:r>
              <a:rPr lang="tr-TR" sz="2400" dirty="0" smtClean="0">
                <a:solidFill>
                  <a:srgbClr val="C00000"/>
                </a:solidFill>
              </a:rPr>
              <a:t>Kulak dışı organlara yaptığı etki: </a:t>
            </a:r>
            <a:r>
              <a:rPr lang="tr-TR" sz="2400" dirty="0" smtClean="0"/>
              <a:t>Yani gürültü, insanda yalnızca işitme kaybına neden olmaz psikolojik ve fizyolojik etkileri de vardır. Başta uykunun dağılması, uykuya geç başlama, çeşitli stresler olmak üzere, rahatsızlık hissinin gelişmesine ve iş yapabilme gücüne etki eder. Bunun dışında baş ağrısı, aşırı yorgunluk hissi, kan basıncı yükselmesi, sinirlilik, korku, algılama zorluğu, zihinsel etkinliklerde yavaşlama, kulak ağrısı, mide bulantısı, mide ülseri, kas gerilmeleri, kan şekerinin yükselmesi kalp atışlarının ve kan dolaşımının değişmesi, hormonların anormal salgılanması, göz ve beynin büyümesi vb. bozukluklarda meydana getirir.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32</a:t>
            </a:fld>
            <a:endParaRPr lang="tr-TR"/>
          </a:p>
        </p:txBody>
      </p:sp>
    </p:spTree>
    <p:extLst>
      <p:ext uri="{BB962C8B-B14F-4D97-AF65-F5344CB8AC3E}">
        <p14:creationId xmlns:p14="http://schemas.microsoft.com/office/powerpoint/2010/main" val="1631321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Başlık 2"/>
          <p:cNvSpPr>
            <a:spLocks noGrp="1"/>
          </p:cNvSpPr>
          <p:nvPr>
            <p:ph type="title"/>
          </p:nvPr>
        </p:nvSpPr>
        <p:spPr/>
        <p:txBody>
          <a:bodyPr/>
          <a:lstStyle/>
          <a:p>
            <a:endParaRPr lang="en-US" smtClean="0"/>
          </a:p>
        </p:txBody>
      </p:sp>
      <p:sp>
        <p:nvSpPr>
          <p:cNvPr id="49154" name="İçerik Yer Tutucusu 1"/>
          <p:cNvSpPr>
            <a:spLocks noGrp="1"/>
          </p:cNvSpPr>
          <p:nvPr>
            <p:ph sz="quarter" idx="1"/>
          </p:nvPr>
        </p:nvSpPr>
        <p:spPr/>
        <p:txBody>
          <a:bodyPr/>
          <a:lstStyle/>
          <a:p>
            <a:pPr algn="just"/>
            <a:r>
              <a:rPr lang="tr-TR" smtClean="0"/>
              <a:t>Artan gürültü düzeyi konsantrasyonun düşmesine neden olarak beceri gerektiren el işleri ve düşünsel çalışmalarda, dikkatin toplanamaması nedeniyle başarı yüzdesini düşürmektedir. </a:t>
            </a:r>
            <a:r>
              <a:rPr lang="tr-TR" smtClean="0">
                <a:solidFill>
                  <a:srgbClr val="C00000"/>
                </a:solidFill>
              </a:rPr>
              <a:t>Yapılan araştırmalar göstermiştir ki, 110 dB şiddetindeki bir gürültüde bir saniye kalan kişinin karar alma yeteneğinde otuz saniyeye kadar bozukluk olabilmektedir</a:t>
            </a:r>
            <a:r>
              <a:rPr lang="tr-TR" smtClean="0">
                <a:solidFill>
                  <a:srgbClr val="FF0000"/>
                </a:solidFill>
              </a:rPr>
              <a:t>.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33</a:t>
            </a:fld>
            <a:endParaRPr lang="tr-TR"/>
          </a:p>
        </p:txBody>
      </p:sp>
    </p:spTree>
    <p:extLst>
      <p:ext uri="{BB962C8B-B14F-4D97-AF65-F5344CB8AC3E}">
        <p14:creationId xmlns:p14="http://schemas.microsoft.com/office/powerpoint/2010/main" val="4763062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İçerik Yer Tutucusu 1"/>
          <p:cNvSpPr>
            <a:spLocks noGrp="1"/>
          </p:cNvSpPr>
          <p:nvPr>
            <p:ph sz="quarter" idx="1"/>
          </p:nvPr>
        </p:nvSpPr>
        <p:spPr>
          <a:xfrm>
            <a:off x="251520" y="620688"/>
            <a:ext cx="7899648" cy="4873752"/>
          </a:xfrm>
        </p:spPr>
        <p:txBody>
          <a:bodyPr>
            <a:noAutofit/>
          </a:bodyPr>
          <a:lstStyle/>
          <a:p>
            <a:pPr algn="just"/>
            <a:r>
              <a:rPr lang="tr-TR" sz="1800" dirty="0" smtClean="0"/>
              <a:t>Bir başka yaklaşımla gürültünün insan sağlığı, performansı ve işletme verimliliği üzerindeki etkilerini maddeler halinde şöyle sıralayabiliriz:</a:t>
            </a:r>
          </a:p>
          <a:p>
            <a:pPr lvl="1" algn="just">
              <a:spcBef>
                <a:spcPts val="600"/>
              </a:spcBef>
            </a:pPr>
            <a:r>
              <a:rPr lang="tr-TR" sz="1700" dirty="0" smtClean="0">
                <a:solidFill>
                  <a:srgbClr val="C00000"/>
                </a:solidFill>
              </a:rPr>
              <a:t>Gürültü yerel olarak işitme duygusu tüm olarak insan organizmasının fiziksel ve moral yapısı üzerine olumsuz etki göstererek iş gücü verimliliğini azaltır.</a:t>
            </a:r>
          </a:p>
          <a:p>
            <a:pPr lvl="1" algn="just">
              <a:spcBef>
                <a:spcPts val="600"/>
              </a:spcBef>
            </a:pPr>
            <a:r>
              <a:rPr lang="tr-TR" sz="1700" dirty="0" smtClean="0">
                <a:solidFill>
                  <a:srgbClr val="0070C0"/>
                </a:solidFill>
              </a:rPr>
              <a:t>Gürültü öncelikle duyma bozukluğuna yol açarak, iş yerinde kişiler arasında normal haberleşmeyi güçleştirerek yanlış anlama ve uygulamalara yol açmak suretiyle, iş sürecinde aksamalara, zaman kaybına ve verim azalmasına yol açar.</a:t>
            </a:r>
          </a:p>
          <a:p>
            <a:pPr lvl="1" algn="just">
              <a:spcBef>
                <a:spcPts val="600"/>
              </a:spcBef>
            </a:pPr>
            <a:r>
              <a:rPr lang="tr-TR" sz="1700" dirty="0" smtClean="0"/>
              <a:t>Gürültü, organizmada düzenin bozulmasına, dikkat, konsantrasyon ve reaksiyon gücünün azalmasına, yorgunluğa, uykusuzluğa, baş ağrısına, dolaşım bozukluklarına neden olarak verimi olumsuz yönde etkiler. Özellikle dikkat isteyen el ve gözetleme işlerinde, çabukluk isteyen işlerde verim azalır.</a:t>
            </a:r>
          </a:p>
          <a:p>
            <a:pPr lvl="1" algn="just">
              <a:spcBef>
                <a:spcPts val="600"/>
              </a:spcBef>
            </a:pPr>
            <a:r>
              <a:rPr lang="tr-TR" sz="1700" dirty="0" smtClean="0">
                <a:solidFill>
                  <a:srgbClr val="FFC000"/>
                </a:solidFill>
              </a:rPr>
              <a:t>Gürültü insan organizmasının moral yapısı üzerine de olumsuz etki göstererek, yarattığı çalışma bıkkınlığı, çalışmaya ve işe isteksizlik, sıkıntı ile iş gücü verimini azaltır. </a:t>
            </a:r>
          </a:p>
          <a:p>
            <a:pPr lvl="1" algn="just">
              <a:spcBef>
                <a:spcPts val="600"/>
              </a:spcBef>
            </a:pPr>
            <a:r>
              <a:rPr lang="tr-TR" sz="1700" dirty="0" smtClean="0">
                <a:solidFill>
                  <a:srgbClr val="7030A0"/>
                </a:solidFill>
              </a:rPr>
              <a:t>Gürültü, gerek işitme duygusu ve gerekse organizmada fiziksel ve moral bakımından etkilerle üretilen mal ve hizmet kalitesinin bozulmasına, iş kazalarına yol açar. Böylece ekonomik anlamda neden olduğu kayıp ve zararla işletmenin toplam verimliliğini de düşürür.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34</a:t>
            </a:fld>
            <a:endParaRPr lang="tr-TR"/>
          </a:p>
        </p:txBody>
      </p:sp>
    </p:spTree>
    <p:extLst>
      <p:ext uri="{BB962C8B-B14F-4D97-AF65-F5344CB8AC3E}">
        <p14:creationId xmlns:p14="http://schemas.microsoft.com/office/powerpoint/2010/main" val="371185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sz="quarter" idx="1"/>
          </p:nvPr>
        </p:nvSpPr>
        <p:spPr>
          <a:xfrm>
            <a:off x="457200" y="1196752"/>
            <a:ext cx="7467600" cy="4873752"/>
          </a:xfrm>
        </p:spPr>
        <p:txBody>
          <a:bodyPr/>
          <a:lstStyle/>
          <a:p>
            <a:pPr lvl="1" algn="just">
              <a:spcBef>
                <a:spcPts val="1200"/>
              </a:spcBef>
              <a:defRPr/>
            </a:pPr>
            <a:r>
              <a:rPr lang="tr-TR" sz="2000" dirty="0" smtClean="0"/>
              <a:t>Gürültülü ortamlarda çalışanlarda zamanla oluşan kararsızlık, sinirlilik gibi davranış bozuklukları kişinin sosyal ilişkilerini olumsuz yönde etkiler. Sosyal ilişkilerin zedelenmesi ise verim üzerinde olumsuz etki gösterir.</a:t>
            </a:r>
          </a:p>
          <a:p>
            <a:pPr lvl="1" algn="just">
              <a:spcBef>
                <a:spcPts val="1200"/>
              </a:spcBef>
              <a:defRPr/>
            </a:pPr>
            <a:r>
              <a:rPr lang="tr-TR" sz="2000" dirty="0" smtClean="0">
                <a:solidFill>
                  <a:srgbClr val="00B050"/>
                </a:solidFill>
              </a:rPr>
              <a:t>Gürültü; yasal açıdan da işletmeleri hukuki sorunlarla karşı karşıya bırakır.</a:t>
            </a:r>
          </a:p>
          <a:p>
            <a:pPr lvl="1" algn="just">
              <a:spcBef>
                <a:spcPts val="1200"/>
              </a:spcBef>
              <a:defRPr/>
            </a:pPr>
            <a:r>
              <a:rPr lang="tr-TR" sz="2000" dirty="0" smtClean="0">
                <a:solidFill>
                  <a:srgbClr val="C00000"/>
                </a:solidFill>
              </a:rPr>
              <a:t>Gürültü; yarattığı </a:t>
            </a:r>
            <a:r>
              <a:rPr lang="tr-TR" sz="2000" dirty="0" err="1" smtClean="0">
                <a:solidFill>
                  <a:srgbClr val="C00000"/>
                </a:solidFill>
              </a:rPr>
              <a:t>prodüktif</a:t>
            </a:r>
            <a:r>
              <a:rPr lang="tr-TR" sz="2000" dirty="0" smtClean="0">
                <a:solidFill>
                  <a:srgbClr val="C00000"/>
                </a:solidFill>
              </a:rPr>
              <a:t> iş gücü kaybı, iş kazaları nedeniyle ekonomik giderlere yol açarak yine işletmenin toplam verimliliğini ve rantabilitesini etkiler.</a:t>
            </a:r>
          </a:p>
          <a:p>
            <a:pPr marL="715963" lvl="1" indent="0" algn="just">
              <a:spcBef>
                <a:spcPts val="1200"/>
              </a:spcBef>
              <a:buFontTx/>
              <a:buNone/>
              <a:defRPr/>
            </a:pPr>
            <a:r>
              <a:rPr lang="tr-TR" sz="2000" i="1" dirty="0" smtClean="0"/>
              <a:t>Almanya’da yapılan bir araştırmaya göre; bir mekanik konstrüksiyon atölyesinde gürültünün 25 </a:t>
            </a:r>
            <a:r>
              <a:rPr lang="tr-TR" sz="2000" i="1" dirty="0" err="1" smtClean="0"/>
              <a:t>dB</a:t>
            </a:r>
            <a:r>
              <a:rPr lang="tr-TR" sz="2000" i="1" dirty="0" smtClean="0"/>
              <a:t> düşürülmesi sonucu hatalı parça sayısı oranında %52’lik bir azalma saptanmıştır.</a:t>
            </a:r>
            <a:endParaRPr lang="tr-TR" sz="2000" i="1" dirty="0"/>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35</a:t>
            </a:fld>
            <a:endParaRPr lang="tr-TR"/>
          </a:p>
        </p:txBody>
      </p:sp>
    </p:spTree>
    <p:extLst>
      <p:ext uri="{BB962C8B-B14F-4D97-AF65-F5344CB8AC3E}">
        <p14:creationId xmlns:p14="http://schemas.microsoft.com/office/powerpoint/2010/main" val="402062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Başlık 2"/>
          <p:cNvSpPr>
            <a:spLocks noGrp="1"/>
          </p:cNvSpPr>
          <p:nvPr>
            <p:ph type="title"/>
          </p:nvPr>
        </p:nvSpPr>
        <p:spPr/>
        <p:txBody>
          <a:bodyPr>
            <a:normAutofit/>
          </a:bodyPr>
          <a:lstStyle/>
          <a:p>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Endüstriyel Sağırlığın Özellikleri</a:t>
            </a:r>
          </a:p>
        </p:txBody>
      </p:sp>
      <p:sp>
        <p:nvSpPr>
          <p:cNvPr id="2" name="İçerik Yer Tutucusu 1"/>
          <p:cNvSpPr>
            <a:spLocks noGrp="1"/>
          </p:cNvSpPr>
          <p:nvPr>
            <p:ph sz="quarter" idx="1"/>
          </p:nvPr>
        </p:nvSpPr>
        <p:spPr/>
        <p:txBody>
          <a:bodyPr/>
          <a:lstStyle/>
          <a:p>
            <a:pPr algn="just">
              <a:defRPr/>
            </a:pPr>
            <a:r>
              <a:rPr lang="tr-TR" sz="2400" dirty="0" smtClean="0"/>
              <a:t>Şiddeti 90 </a:t>
            </a:r>
            <a:r>
              <a:rPr lang="tr-TR" sz="2400" dirty="0" err="1" smtClean="0"/>
              <a:t>dB</a:t>
            </a:r>
            <a:r>
              <a:rPr lang="tr-TR" sz="2400" dirty="0" smtClean="0"/>
              <a:t> (A) </a:t>
            </a:r>
            <a:r>
              <a:rPr lang="tr-TR" sz="2400" dirty="0" err="1" smtClean="0"/>
              <a:t>nın</a:t>
            </a:r>
            <a:r>
              <a:rPr lang="tr-TR" sz="2400" dirty="0" smtClean="0"/>
              <a:t> üzerindeki seslerde oluşurlar.</a:t>
            </a:r>
          </a:p>
          <a:p>
            <a:pPr algn="just">
              <a:defRPr/>
            </a:pPr>
            <a:r>
              <a:rPr lang="tr-TR" sz="2400" dirty="0" smtClean="0"/>
              <a:t>Çok özel işler (tek taraflı kulaklık kullanan, rezervasyon veya santral çalışanları gibi) dışında, işitme kaybı genellikle çift taraflıdır. Yani her iki kulakta da aynı düzeydedir.</a:t>
            </a:r>
          </a:p>
          <a:p>
            <a:pPr algn="just">
              <a:defRPr/>
            </a:pPr>
            <a:r>
              <a:rPr lang="tr-TR" sz="2400" dirty="0" smtClean="0"/>
              <a:t>İlk işitme kaybı kulağımızın 4000Hz’lik frekansı işiten bölgesinde oluşur. Daha sonra konuşma frekanslarını etkilemeye başlar.</a:t>
            </a:r>
          </a:p>
          <a:p>
            <a:pPr algn="just">
              <a:defRPr/>
            </a:pPr>
            <a:r>
              <a:rPr lang="tr-TR" sz="2400" dirty="0" smtClean="0"/>
              <a:t>Oluşan </a:t>
            </a:r>
            <a:r>
              <a:rPr lang="tr-TR" sz="2400" dirty="0"/>
              <a:t>işitme kaybı sinirsel tipte bir kayıp olduğundan kesinlikle iyileşemez. Bu nedenle gürültüden korunmak son derece önemlidir. </a:t>
            </a:r>
          </a:p>
          <a:p>
            <a:pPr marL="0" indent="0" algn="just">
              <a:buFontTx/>
              <a:buNone/>
              <a:defRPr/>
            </a:pPr>
            <a:endParaRPr lang="tr-TR" sz="2400" dirty="0"/>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36</a:t>
            </a:fld>
            <a:endParaRPr lang="tr-TR"/>
          </a:p>
        </p:txBody>
      </p:sp>
    </p:spTree>
    <p:extLst>
      <p:ext uri="{BB962C8B-B14F-4D97-AF65-F5344CB8AC3E}">
        <p14:creationId xmlns:p14="http://schemas.microsoft.com/office/powerpoint/2010/main" val="3731030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Başlık 2"/>
          <p:cNvSpPr>
            <a:spLocks noGrp="1"/>
          </p:cNvSpPr>
          <p:nvPr>
            <p:ph type="title"/>
          </p:nvPr>
        </p:nvSpPr>
        <p:spPr/>
        <p:txBody>
          <a:bodyPr>
            <a:normAutofit/>
          </a:bodyPr>
          <a:lstStyle/>
          <a:p>
            <a:r>
              <a:rPr lang="tr-TR"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Gürültüden Korunma Yöntemleri ve Alınması geren Önlemler</a:t>
            </a:r>
          </a:p>
        </p:txBody>
      </p:sp>
      <p:sp>
        <p:nvSpPr>
          <p:cNvPr id="53250" name="İçerik Yer Tutucusu 1"/>
          <p:cNvSpPr>
            <a:spLocks noGrp="1"/>
          </p:cNvSpPr>
          <p:nvPr>
            <p:ph sz="quarter" idx="1"/>
          </p:nvPr>
        </p:nvSpPr>
        <p:spPr>
          <a:xfrm>
            <a:off x="457200" y="2824336"/>
            <a:ext cx="7467600" cy="1324744"/>
          </a:xfrm>
        </p:spPr>
        <p:txBody>
          <a:bodyPr/>
          <a:lstStyle/>
          <a:p>
            <a:pPr algn="just"/>
            <a:r>
              <a:rPr lang="tr-TR" dirty="0" smtClean="0"/>
              <a:t>Gürültü sorununu azaltma veya yok etme için üç temel yaklaşıma ihtiyaç vardır. Ancak en akılcı yol gürültüsüz makina almaktır.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37</a:t>
            </a:fld>
            <a:endParaRPr lang="tr-TR"/>
          </a:p>
        </p:txBody>
      </p:sp>
    </p:spTree>
    <p:extLst>
      <p:ext uri="{BB962C8B-B14F-4D97-AF65-F5344CB8AC3E}">
        <p14:creationId xmlns:p14="http://schemas.microsoft.com/office/powerpoint/2010/main" val="1286703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00" name="Başlık 2"/>
          <p:cNvSpPr>
            <a:spLocks noGrp="1"/>
          </p:cNvSpPr>
          <p:nvPr>
            <p:ph type="title"/>
          </p:nvPr>
        </p:nvSpPr>
        <p:spPr>
          <a:xfrm>
            <a:off x="323528" y="44624"/>
            <a:ext cx="7467600" cy="1143000"/>
          </a:xfrm>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Gürültü Kontrolü</a:t>
            </a:r>
          </a:p>
        </p:txBody>
      </p:sp>
      <p:graphicFrame>
        <p:nvGraphicFramePr>
          <p:cNvPr id="6" name="İçerik Yer Tutucusu 5"/>
          <p:cNvGraphicFramePr>
            <a:graphicFrameLocks noGrp="1"/>
          </p:cNvGraphicFramePr>
          <p:nvPr>
            <p:ph sz="quarter" idx="1"/>
            <p:extLst/>
          </p:nvPr>
        </p:nvGraphicFramePr>
        <p:xfrm>
          <a:off x="395536" y="1447800"/>
          <a:ext cx="7772400" cy="4905409"/>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560897">
                <a:tc>
                  <a:txBody>
                    <a:bodyPr/>
                    <a:lstStyle/>
                    <a:p>
                      <a:pPr algn="just"/>
                      <a:r>
                        <a:rPr lang="tr-TR" sz="1400" dirty="0" smtClean="0"/>
                        <a:t>Gürültüyü Kaynakta Azaltmak</a:t>
                      </a:r>
                      <a:endParaRPr lang="tr-TR" sz="1400" dirty="0"/>
                    </a:p>
                  </a:txBody>
                  <a:tcPr marL="86360" marR="86360" marT="45721" marB="45721" anchor="ctr"/>
                </a:tc>
                <a:tc>
                  <a:txBody>
                    <a:bodyPr/>
                    <a:lstStyle/>
                    <a:p>
                      <a:pPr algn="just"/>
                      <a:r>
                        <a:rPr lang="tr-TR" sz="1400" dirty="0" smtClean="0"/>
                        <a:t>Gürültüyü Ses Enerjisinin Yayıldığı Yolda Azaltmak</a:t>
                      </a:r>
                      <a:endParaRPr lang="tr-TR" sz="1400" dirty="0"/>
                    </a:p>
                  </a:txBody>
                  <a:tcPr marL="86360" marR="86360" marT="45721" marB="45721" anchor="ctr"/>
                </a:tc>
                <a:tc>
                  <a:txBody>
                    <a:bodyPr/>
                    <a:lstStyle/>
                    <a:p>
                      <a:pPr algn="just"/>
                      <a:r>
                        <a:rPr lang="tr-TR" sz="1400" dirty="0" smtClean="0"/>
                        <a:t>Gürültüyü, Gürültüye Maruz Kalan Kişide Engellemek</a:t>
                      </a:r>
                      <a:endParaRPr lang="tr-TR" sz="1400" dirty="0"/>
                    </a:p>
                  </a:txBody>
                  <a:tcPr marL="86360" marR="86360" marT="45721" marB="45721" anchor="ctr"/>
                </a:tc>
                <a:extLst>
                  <a:ext uri="{0D108BD9-81ED-4DB2-BD59-A6C34878D82A}">
                    <a16:rowId xmlns:a16="http://schemas.microsoft.com/office/drawing/2014/main" val="10000"/>
                  </a:ext>
                </a:extLst>
              </a:tr>
              <a:tr h="791855">
                <a:tc>
                  <a:txBody>
                    <a:bodyPr/>
                    <a:lstStyle/>
                    <a:p>
                      <a:pPr algn="just"/>
                      <a:r>
                        <a:rPr lang="tr-TR" sz="1400" dirty="0" smtClean="0"/>
                        <a:t>Gürültü çıkartan işlemi daha az gürültülü işlemle değiştirmek.</a:t>
                      </a:r>
                      <a:endParaRPr lang="tr-TR" sz="1400" dirty="0"/>
                    </a:p>
                  </a:txBody>
                  <a:tcPr marL="86360" marR="86360" marT="45721" marB="45721" anchor="ctr"/>
                </a:tc>
                <a:tc>
                  <a:txBody>
                    <a:bodyPr/>
                    <a:lstStyle/>
                    <a:p>
                      <a:pPr algn="just"/>
                      <a:r>
                        <a:rPr lang="tr-TR" sz="1400" dirty="0" smtClean="0"/>
                        <a:t>Gürültü kaynağı ve ona maruz kalan kişi arasındaki uzaklığı arttırmak.</a:t>
                      </a:r>
                      <a:endParaRPr lang="tr-TR" sz="1400" dirty="0"/>
                    </a:p>
                  </a:txBody>
                  <a:tcPr marL="86360" marR="86360" marT="45721" marB="45721" anchor="ctr"/>
                </a:tc>
                <a:tc>
                  <a:txBody>
                    <a:bodyPr/>
                    <a:lstStyle/>
                    <a:p>
                      <a:pPr algn="just"/>
                      <a:r>
                        <a:rPr lang="tr-TR" sz="1400" dirty="0" smtClean="0"/>
                        <a:t>Gürültüye maruz kalan kişiyi tecrit etmek.</a:t>
                      </a:r>
                      <a:endParaRPr lang="tr-TR" sz="1400" dirty="0"/>
                    </a:p>
                  </a:txBody>
                  <a:tcPr marL="86360" marR="86360" marT="45721" marB="45721" anchor="ctr"/>
                </a:tc>
                <a:extLst>
                  <a:ext uri="{0D108BD9-81ED-4DB2-BD59-A6C34878D82A}">
                    <a16:rowId xmlns:a16="http://schemas.microsoft.com/office/drawing/2014/main" val="10001"/>
                  </a:ext>
                </a:extLst>
              </a:tr>
              <a:tr h="79185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400" dirty="0" smtClean="0"/>
                        <a:t>Daha az gürültü çıkartan </a:t>
                      </a:r>
                      <a:r>
                        <a:rPr lang="tr-TR" sz="1400" b="0" i="0" u="none" strike="noStrike" kern="1200" baseline="0" dirty="0" smtClean="0">
                          <a:solidFill>
                            <a:schemeClr val="dk1"/>
                          </a:solidFill>
                          <a:latin typeface="+mn-lt"/>
                          <a:ea typeface="+mn-ea"/>
                          <a:cs typeface="+mn-cs"/>
                        </a:rPr>
                        <a:t>makineleri kullanmak (ikame).</a:t>
                      </a:r>
                    </a:p>
                  </a:txBody>
                  <a:tcPr marL="86360" marR="86360" marT="45721" marB="45721"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400" dirty="0" smtClean="0"/>
                        <a:t>Sesin havada </a:t>
                      </a:r>
                      <a:r>
                        <a:rPr lang="tr-TR" sz="1400" b="0" i="0" u="none" strike="noStrike" kern="1200" baseline="0" dirty="0" smtClean="0">
                          <a:solidFill>
                            <a:schemeClr val="dk1"/>
                          </a:solidFill>
                          <a:latin typeface="+mn-lt"/>
                          <a:ea typeface="+mn-ea"/>
                          <a:cs typeface="+mn-cs"/>
                        </a:rPr>
                        <a:t>yayılmasını önlemek için ses emici engeller kullanmak. 	</a:t>
                      </a:r>
                    </a:p>
                  </a:txBody>
                  <a:tcPr marL="86360" marR="86360" marT="45721" marB="45721" anchor="ctr"/>
                </a:tc>
                <a:tc>
                  <a:txBody>
                    <a:bodyPr/>
                    <a:lstStyle/>
                    <a:p>
                      <a:pPr algn="just"/>
                      <a:r>
                        <a:rPr lang="tr-TR" sz="1400" dirty="0" smtClean="0"/>
                        <a:t>Kişisel koruyucu kullanmak.</a:t>
                      </a:r>
                      <a:endParaRPr lang="tr-TR" sz="1400" dirty="0"/>
                    </a:p>
                  </a:txBody>
                  <a:tcPr marL="86360" marR="86360" marT="45721" marB="45721" anchor="ctr"/>
                </a:tc>
                <a:extLst>
                  <a:ext uri="{0D108BD9-81ED-4DB2-BD59-A6C34878D82A}">
                    <a16:rowId xmlns:a16="http://schemas.microsoft.com/office/drawing/2014/main" val="10002"/>
                  </a:ext>
                </a:extLst>
              </a:tr>
              <a:tr h="148472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Gürültü çıkartan makinelerin işleyişini yeniden düzenlemek (bakım, titreşen veya vuran bölümleri yumuşak maddelerle kaplamak, süreçte bazı değişiklikler yapmak gibi). </a:t>
                      </a:r>
                    </a:p>
                  </a:txBody>
                  <a:tcPr marL="86360" marR="86360" marT="45721" marB="45721"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Sesin duvar, tavan ve taban gibi geçebileceği ve yansıyabileceği yerleri ses emici malzeme ile kaplamak veya böyle malzemelerle yapmak. </a:t>
                      </a:r>
                    </a:p>
                  </a:txBody>
                  <a:tcPr marL="86360" marR="86360" marT="45721" marB="45721"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Gürültüye maruz kalma süresini azaltmak veya gürültülü yerlerde rotasyonla çalıştırmak (idari kontrol). </a:t>
                      </a:r>
                    </a:p>
                  </a:txBody>
                  <a:tcPr marL="86360" marR="86360" marT="45721" marB="45721" anchor="ctr"/>
                </a:tc>
                <a:extLst>
                  <a:ext uri="{0D108BD9-81ED-4DB2-BD59-A6C34878D82A}">
                    <a16:rowId xmlns:a16="http://schemas.microsoft.com/office/drawing/2014/main" val="10003"/>
                  </a:ext>
                </a:extLst>
              </a:tr>
              <a:tr h="79185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tr-TR" sz="1400" b="0" i="0" u="none" strike="noStrike" kern="1200" baseline="0" dirty="0" smtClean="0">
                        <a:solidFill>
                          <a:schemeClr val="dk1"/>
                        </a:solidFill>
                        <a:latin typeface="+mn-lt"/>
                        <a:ea typeface="+mn-ea"/>
                        <a:cs typeface="+mn-cs"/>
                      </a:endParaRPr>
                    </a:p>
                  </a:txBody>
                  <a:tcPr marL="86360" marR="86360" marT="45721" marB="45721"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Gürültü kaynağını ses emici malzeme ile kapatmak veya ayırmak.</a:t>
                      </a:r>
                    </a:p>
                  </a:txBody>
                  <a:tcPr marL="86360" marR="86360" marT="45721" marB="45721"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400" b="0" i="0" u="none" strike="noStrike" kern="1200" baseline="0" dirty="0" smtClean="0">
                          <a:solidFill>
                            <a:schemeClr val="dk1"/>
                          </a:solidFill>
                          <a:latin typeface="+mn-lt"/>
                          <a:ea typeface="+mn-ea"/>
                          <a:cs typeface="+mn-cs"/>
                        </a:rPr>
                        <a:t>İş programını değiştirmek.</a:t>
                      </a:r>
                    </a:p>
                  </a:txBody>
                  <a:tcPr marL="86360" marR="86360" marT="45721" marB="45721" anchor="ctr"/>
                </a:tc>
                <a:extLst>
                  <a:ext uri="{0D108BD9-81ED-4DB2-BD59-A6C34878D82A}">
                    <a16:rowId xmlns:a16="http://schemas.microsoft.com/office/drawing/2014/main" val="10004"/>
                  </a:ext>
                </a:extLst>
              </a:tr>
            </a:tbl>
          </a:graphicData>
        </a:graphic>
      </p:graphicFrame>
      <p:sp>
        <p:nvSpPr>
          <p:cNvPr id="3" name="Slayt Numarası Yer Tutucusu 2"/>
          <p:cNvSpPr>
            <a:spLocks noGrp="1"/>
          </p:cNvSpPr>
          <p:nvPr>
            <p:ph type="sldNum" sz="quarter" idx="4294967295"/>
          </p:nvPr>
        </p:nvSpPr>
        <p:spPr/>
        <p:txBody>
          <a:bodyPr/>
          <a:lstStyle/>
          <a:p>
            <a:fld id="{A427530A-A503-4F46-BAEC-AA74D2EFDD5B}" type="slidenum">
              <a:rPr lang="tr-TR" smtClean="0"/>
              <a:t>38</a:t>
            </a:fld>
            <a:endParaRPr lang="tr-TR"/>
          </a:p>
        </p:txBody>
      </p:sp>
    </p:spTree>
    <p:extLst>
      <p:ext uri="{BB962C8B-B14F-4D97-AF65-F5344CB8AC3E}">
        <p14:creationId xmlns:p14="http://schemas.microsoft.com/office/powerpoint/2010/main" val="22521502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Başlık 2"/>
          <p:cNvSpPr>
            <a:spLocks noGrp="1"/>
          </p:cNvSpPr>
          <p:nvPr>
            <p:ph type="title"/>
          </p:nvPr>
        </p:nvSpPr>
        <p:spPr/>
        <p:txBody>
          <a:bodyPr>
            <a:normAutofit/>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Kişisel Koruyucuların Kullanımı ve Etkisi</a:t>
            </a:r>
          </a:p>
        </p:txBody>
      </p:sp>
      <p:sp>
        <p:nvSpPr>
          <p:cNvPr id="55298" name="İçerik Yer Tutucusu 1"/>
          <p:cNvSpPr>
            <a:spLocks noGrp="1"/>
          </p:cNvSpPr>
          <p:nvPr>
            <p:ph sz="quarter" idx="1"/>
          </p:nvPr>
        </p:nvSpPr>
        <p:spPr/>
        <p:txBody>
          <a:bodyPr/>
          <a:lstStyle/>
          <a:p>
            <a:pPr algn="just"/>
            <a:r>
              <a:rPr lang="tr-TR" sz="3600" smtClean="0"/>
              <a:t>İşitme koruyucu aletleri kulak zarına ulaşan sesin şiddetini azaltırlar. </a:t>
            </a:r>
          </a:p>
          <a:p>
            <a:r>
              <a:rPr lang="tr-TR" sz="3600" smtClean="0"/>
              <a:t>2 formu vardır:</a:t>
            </a:r>
          </a:p>
          <a:p>
            <a:pPr lvl="1"/>
            <a:r>
              <a:rPr lang="tr-TR" smtClean="0"/>
              <a:t>kulak tıkacı </a:t>
            </a:r>
          </a:p>
          <a:p>
            <a:pPr lvl="1"/>
            <a:r>
              <a:rPr lang="tr-TR" smtClean="0"/>
              <a:t>kulak maskesi.</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39</a:t>
            </a:fld>
            <a:endParaRPr lang="tr-TR"/>
          </a:p>
        </p:txBody>
      </p:sp>
    </p:spTree>
    <p:extLst>
      <p:ext uri="{BB962C8B-B14F-4D97-AF65-F5344CB8AC3E}">
        <p14:creationId xmlns:p14="http://schemas.microsoft.com/office/powerpoint/2010/main" val="766590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Alt Başlık 2"/>
          <p:cNvSpPr>
            <a:spLocks noGrp="1"/>
          </p:cNvSpPr>
          <p:nvPr>
            <p:ph type="subTitle" idx="1"/>
          </p:nvPr>
        </p:nvSpPr>
        <p:spPr/>
        <p:txBody>
          <a:bodyPr/>
          <a:lstStyle/>
          <a:p>
            <a:endParaRPr lang="tr-TR" dirty="0" smtClean="0"/>
          </a:p>
        </p:txBody>
      </p:sp>
      <p:sp>
        <p:nvSpPr>
          <p:cNvPr id="77826" name="Başlık 1"/>
          <p:cNvSpPr>
            <a:spLocks noGrp="1"/>
          </p:cNvSpPr>
          <p:nvPr>
            <p:ph type="ctrTitle"/>
          </p:nvPr>
        </p:nvSpPr>
        <p:spPr>
          <a:xfrm>
            <a:off x="2267744" y="3140968"/>
            <a:ext cx="6172200" cy="1894362"/>
          </a:xfrm>
        </p:spPr>
        <p:txBody>
          <a:bodyPr/>
          <a:lstStyle/>
          <a:p>
            <a:r>
              <a:rPr lang="tr-TR" dirty="0" smtClean="0"/>
              <a:t>Gürültü - TİTREŞİM</a:t>
            </a:r>
          </a:p>
        </p:txBody>
      </p:sp>
      <p:sp>
        <p:nvSpPr>
          <p:cNvPr id="3" name="Slayt Numarası Yer Tutucusu 2"/>
          <p:cNvSpPr>
            <a:spLocks noGrp="1"/>
          </p:cNvSpPr>
          <p:nvPr>
            <p:ph type="sldNum" sz="quarter" idx="12"/>
          </p:nvPr>
        </p:nvSpPr>
        <p:spPr/>
        <p:txBody>
          <a:bodyPr/>
          <a:lstStyle/>
          <a:p>
            <a:fld id="{A427530A-A503-4F46-BAEC-AA74D2EFDD5B}" type="slidenum">
              <a:rPr lang="tr-TR" smtClean="0"/>
              <a:t>4</a:t>
            </a:fld>
            <a:endParaRPr lang="tr-TR"/>
          </a:p>
        </p:txBody>
      </p:sp>
    </p:spTree>
    <p:extLst>
      <p:ext uri="{BB962C8B-B14F-4D97-AF65-F5344CB8AC3E}">
        <p14:creationId xmlns:p14="http://schemas.microsoft.com/office/powerpoint/2010/main" val="1900871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Kulak Tıkacı</a:t>
            </a:r>
          </a:p>
        </p:txBody>
      </p:sp>
      <p:sp>
        <p:nvSpPr>
          <p:cNvPr id="56322" name="İçerik Yer Tutucusu 1"/>
          <p:cNvSpPr>
            <a:spLocks noGrp="1"/>
          </p:cNvSpPr>
          <p:nvPr>
            <p:ph sz="quarter" idx="1"/>
          </p:nvPr>
        </p:nvSpPr>
        <p:spPr>
          <a:xfrm>
            <a:off x="457200" y="1600200"/>
            <a:ext cx="4186238" cy="4525963"/>
          </a:xfrm>
        </p:spPr>
        <p:txBody>
          <a:bodyPr>
            <a:normAutofit/>
          </a:bodyPr>
          <a:lstStyle/>
          <a:p>
            <a:pPr algn="just"/>
            <a:r>
              <a:rPr lang="tr-TR" sz="2400" smtClean="0"/>
              <a:t>Dış kulak yoluna uyan küçük aletlerdir. Etkili olmaları için total olarak kulak kanalını tıkamaları gerekir. Çeşitli tip ve ebatlarda olabilirler. Kulakta tutamayan kişiler için baş bandı ile kullanılabilirler.</a:t>
            </a:r>
          </a:p>
          <a:p>
            <a:pPr algn="just"/>
            <a:r>
              <a:rPr lang="tr-TR" sz="2400" smtClean="0"/>
              <a:t>Kulak topları ve kağıt doku tıpaları sesi sadece 7 dB azaltır. </a:t>
            </a:r>
          </a:p>
        </p:txBody>
      </p:sp>
      <p:pic>
        <p:nvPicPr>
          <p:cNvPr id="56324" name="Picture 2"/>
          <p:cNvPicPr>
            <a:picLocks noChangeAspect="1" noChangeArrowheads="1"/>
          </p:cNvPicPr>
          <p:nvPr/>
        </p:nvPicPr>
        <p:blipFill>
          <a:blip r:embed="rId2" cstate="print"/>
          <a:srcRect/>
          <a:stretch>
            <a:fillRect/>
          </a:stretch>
        </p:blipFill>
        <p:spPr bwMode="auto">
          <a:xfrm>
            <a:off x="4932363" y="1700213"/>
            <a:ext cx="1439862" cy="1441450"/>
          </a:xfrm>
          <a:prstGeom prst="rect">
            <a:avLst/>
          </a:prstGeom>
          <a:noFill/>
          <a:ln w="9525">
            <a:noFill/>
            <a:miter lim="800000"/>
            <a:headEnd/>
            <a:tailEnd/>
          </a:ln>
        </p:spPr>
      </p:pic>
      <p:pic>
        <p:nvPicPr>
          <p:cNvPr id="56325" name="Picture 3"/>
          <p:cNvPicPr>
            <a:picLocks noChangeAspect="1" noChangeArrowheads="1"/>
          </p:cNvPicPr>
          <p:nvPr/>
        </p:nvPicPr>
        <p:blipFill>
          <a:blip r:embed="rId3" cstate="print"/>
          <a:srcRect/>
          <a:stretch>
            <a:fillRect/>
          </a:stretch>
        </p:blipFill>
        <p:spPr bwMode="auto">
          <a:xfrm>
            <a:off x="4932363" y="3716338"/>
            <a:ext cx="2019300" cy="1524000"/>
          </a:xfrm>
          <a:prstGeom prst="rect">
            <a:avLst/>
          </a:prstGeom>
          <a:noFill/>
          <a:ln w="9525">
            <a:noFill/>
            <a:miter lim="800000"/>
            <a:headEnd/>
            <a:tailEnd/>
          </a:ln>
        </p:spPr>
      </p:pic>
      <p:pic>
        <p:nvPicPr>
          <p:cNvPr id="56326" name="Picture 4"/>
          <p:cNvPicPr>
            <a:picLocks noChangeAspect="1" noChangeArrowheads="1"/>
          </p:cNvPicPr>
          <p:nvPr/>
        </p:nvPicPr>
        <p:blipFill>
          <a:blip r:embed="rId4" cstate="print"/>
          <a:srcRect/>
          <a:stretch>
            <a:fillRect/>
          </a:stretch>
        </p:blipFill>
        <p:spPr bwMode="auto">
          <a:xfrm>
            <a:off x="6588125" y="1700213"/>
            <a:ext cx="2159000" cy="1835150"/>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40</a:t>
            </a:fld>
            <a:endParaRPr lang="tr-TR"/>
          </a:p>
        </p:txBody>
      </p:sp>
    </p:spTree>
    <p:extLst>
      <p:ext uri="{BB962C8B-B14F-4D97-AF65-F5344CB8AC3E}">
        <p14:creationId xmlns:p14="http://schemas.microsoft.com/office/powerpoint/2010/main" val="4731509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Kulak Maskesi </a:t>
            </a:r>
          </a:p>
        </p:txBody>
      </p:sp>
      <p:sp>
        <p:nvSpPr>
          <p:cNvPr id="57346" name="İçerik Yer Tutucusu 1"/>
          <p:cNvSpPr>
            <a:spLocks noGrp="1"/>
          </p:cNvSpPr>
          <p:nvPr>
            <p:ph sz="quarter" idx="1"/>
          </p:nvPr>
        </p:nvSpPr>
        <p:spPr>
          <a:xfrm>
            <a:off x="457200" y="1600200"/>
            <a:ext cx="5986463" cy="4525963"/>
          </a:xfrm>
        </p:spPr>
        <p:txBody>
          <a:bodyPr/>
          <a:lstStyle/>
          <a:p>
            <a:pPr algn="just"/>
            <a:r>
              <a:rPr lang="tr-TR" sz="1800" smtClean="0"/>
              <a:t>Kulağı kaplayacak şekilde oturur ve kulak kanalının tüm çevresini bloke eder. Bunlar uyumlu bantlarla yerlerinde tutulur. Gözlük çevresini ve uzun saç çevresini kapatmazlar ve ayarlanabilir baş bandı kulak maskeyi yerinde tutmak için yeterlidir. Kulak tıkaçları rahat bir şekilde yerleştirilmeli ve böylece kulak kanalı tamamen kapanmalıdır. İyi uymayan kirli veya yırtılmış tıkaçlar kanalı kapatmaz ve rahatsız edebilir. Uygun, iyi oturmuş tıkaçlar sesi 15-30 dB azaltabilir. </a:t>
            </a:r>
            <a:r>
              <a:rPr lang="tr-TR" sz="1800" smtClean="0">
                <a:solidFill>
                  <a:srgbClr val="FF0000"/>
                </a:solidFill>
              </a:rPr>
              <a:t>İyi tıkaçlar ve maskeler sesin azaltılmasında eşittirler ancak tıkaçlar düşük; susturucular yüksek frekanslarda etkilidirler. </a:t>
            </a:r>
            <a:r>
              <a:rPr lang="tr-TR" sz="1800" smtClean="0"/>
              <a:t>Tıkaç ve susturucuların birlikte kullanımı tek başlarına kullanıma oranla 10-15 dB daha fazla koruma sağlar. 105 dB’den yüksek sesler için beraber kullanım düşünülmelidir.</a:t>
            </a:r>
          </a:p>
        </p:txBody>
      </p:sp>
      <p:pic>
        <p:nvPicPr>
          <p:cNvPr id="57348" name="Picture 2"/>
          <p:cNvPicPr>
            <a:picLocks noChangeAspect="1" noChangeArrowheads="1"/>
          </p:cNvPicPr>
          <p:nvPr/>
        </p:nvPicPr>
        <p:blipFill>
          <a:blip r:embed="rId2" cstate="print"/>
          <a:srcRect/>
          <a:stretch>
            <a:fillRect/>
          </a:stretch>
        </p:blipFill>
        <p:spPr bwMode="auto">
          <a:xfrm>
            <a:off x="6516688" y="1557338"/>
            <a:ext cx="1495425" cy="1366837"/>
          </a:xfrm>
          <a:prstGeom prst="rect">
            <a:avLst/>
          </a:prstGeom>
          <a:noFill/>
          <a:ln w="9525">
            <a:noFill/>
            <a:miter lim="800000"/>
            <a:headEnd/>
            <a:tailEnd/>
          </a:ln>
        </p:spPr>
      </p:pic>
      <p:pic>
        <p:nvPicPr>
          <p:cNvPr id="57349" name="Picture 3"/>
          <p:cNvPicPr>
            <a:picLocks noChangeAspect="1" noChangeArrowheads="1"/>
          </p:cNvPicPr>
          <p:nvPr/>
        </p:nvPicPr>
        <p:blipFill>
          <a:blip r:embed="rId3" cstate="print"/>
          <a:srcRect/>
          <a:stretch>
            <a:fillRect/>
          </a:stretch>
        </p:blipFill>
        <p:spPr bwMode="auto">
          <a:xfrm>
            <a:off x="7226300" y="3068638"/>
            <a:ext cx="1571625" cy="1438275"/>
          </a:xfrm>
          <a:prstGeom prst="rect">
            <a:avLst/>
          </a:prstGeom>
          <a:noFill/>
          <a:ln w="9525">
            <a:noFill/>
            <a:miter lim="800000"/>
            <a:headEnd/>
            <a:tailEnd/>
          </a:ln>
        </p:spPr>
      </p:pic>
      <p:pic>
        <p:nvPicPr>
          <p:cNvPr id="57350" name="Picture 4"/>
          <p:cNvPicPr>
            <a:picLocks noChangeAspect="1" noChangeArrowheads="1"/>
          </p:cNvPicPr>
          <p:nvPr/>
        </p:nvPicPr>
        <p:blipFill>
          <a:blip r:embed="rId4" cstate="print"/>
          <a:srcRect/>
          <a:stretch>
            <a:fillRect/>
          </a:stretch>
        </p:blipFill>
        <p:spPr bwMode="auto">
          <a:xfrm>
            <a:off x="6583363" y="4652963"/>
            <a:ext cx="1571625" cy="1438275"/>
          </a:xfrm>
          <a:prstGeom prst="rect">
            <a:avLst/>
          </a:prstGeom>
          <a:noFill/>
          <a:ln w="9525">
            <a:noFill/>
            <a:miter lim="800000"/>
            <a:headEnd/>
            <a:tailEnd/>
          </a:ln>
        </p:spPr>
      </p:pic>
      <p:sp>
        <p:nvSpPr>
          <p:cNvPr id="3" name="Slayt Numarası Yer Tutucusu 2"/>
          <p:cNvSpPr>
            <a:spLocks noGrp="1"/>
          </p:cNvSpPr>
          <p:nvPr>
            <p:ph type="sldNum" sz="quarter" idx="4294967295"/>
          </p:nvPr>
        </p:nvSpPr>
        <p:spPr/>
        <p:txBody>
          <a:bodyPr/>
          <a:lstStyle/>
          <a:p>
            <a:fld id="{A427530A-A503-4F46-BAEC-AA74D2EFDD5B}" type="slidenum">
              <a:rPr lang="tr-TR" smtClean="0"/>
              <a:t>41</a:t>
            </a:fld>
            <a:endParaRPr lang="tr-TR"/>
          </a:p>
        </p:txBody>
      </p:sp>
    </p:spTree>
    <p:extLst>
      <p:ext uri="{BB962C8B-B14F-4D97-AF65-F5344CB8AC3E}">
        <p14:creationId xmlns:p14="http://schemas.microsoft.com/office/powerpoint/2010/main" val="2561955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3" name="Başlık 2"/>
          <p:cNvSpPr>
            <a:spLocks noGrp="1"/>
          </p:cNvSpPr>
          <p:nvPr>
            <p:ph type="title"/>
          </p:nvPr>
        </p:nvSpPr>
        <p:spPr/>
        <p:txBody>
          <a:bodyPr/>
          <a:lstStyle/>
          <a:p>
            <a:r>
              <a:rPr lang="tr-T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Kulak Koruyucuların Gürültü Engelleme Değerleri</a:t>
            </a:r>
          </a:p>
        </p:txBody>
      </p:sp>
      <p:graphicFrame>
        <p:nvGraphicFramePr>
          <p:cNvPr id="6" name="İçerik Yer Tutucusu 5"/>
          <p:cNvGraphicFramePr>
            <a:graphicFrameLocks noGrp="1"/>
          </p:cNvGraphicFramePr>
          <p:nvPr>
            <p:ph sz="quarter" idx="1"/>
          </p:nvPr>
        </p:nvGraphicFramePr>
        <p:xfrm>
          <a:off x="457200" y="1700213"/>
          <a:ext cx="8229600" cy="353694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945219">
                <a:tc>
                  <a:txBody>
                    <a:bodyPr/>
                    <a:lstStyle/>
                    <a:p>
                      <a:pPr algn="ctr"/>
                      <a:r>
                        <a:rPr lang="tr-TR" sz="2800" dirty="0" smtClean="0"/>
                        <a:t>CİNSİ</a:t>
                      </a:r>
                      <a:endParaRPr lang="tr-TR" sz="2800" dirty="0"/>
                    </a:p>
                  </a:txBody>
                  <a:tcPr marT="45736" marB="45736"/>
                </a:tc>
                <a:tc>
                  <a:txBody>
                    <a:bodyPr/>
                    <a:lstStyle/>
                    <a:p>
                      <a:pPr algn="ctr"/>
                      <a:r>
                        <a:rPr lang="tr-TR" sz="2800" dirty="0" smtClean="0"/>
                        <a:t>AZALTMA DERECESİ (</a:t>
                      </a:r>
                      <a:r>
                        <a:rPr lang="tr-TR" sz="2800" dirty="0" err="1" smtClean="0"/>
                        <a:t>dB</a:t>
                      </a:r>
                      <a:r>
                        <a:rPr lang="tr-TR" sz="2800" dirty="0" smtClean="0"/>
                        <a:t>)</a:t>
                      </a:r>
                      <a:endParaRPr lang="tr-TR" sz="2800" dirty="0"/>
                    </a:p>
                  </a:txBody>
                  <a:tcPr marT="45736" marB="45736"/>
                </a:tc>
                <a:extLst>
                  <a:ext uri="{0D108BD9-81ED-4DB2-BD59-A6C34878D82A}">
                    <a16:rowId xmlns:a16="http://schemas.microsoft.com/office/drawing/2014/main" val="10000"/>
                  </a:ext>
                </a:extLst>
              </a:tr>
              <a:tr h="518346">
                <a:tc>
                  <a:txBody>
                    <a:bodyPr/>
                    <a:lstStyle/>
                    <a:p>
                      <a:pPr algn="ctr"/>
                      <a:r>
                        <a:rPr lang="tr-TR" sz="2800" dirty="0" smtClean="0"/>
                        <a:t>Pamuk</a:t>
                      </a:r>
                      <a:endParaRPr lang="tr-TR" sz="2800" dirty="0"/>
                    </a:p>
                  </a:txBody>
                  <a:tcPr marT="45736" marB="45736"/>
                </a:tc>
                <a:tc>
                  <a:txBody>
                    <a:bodyPr/>
                    <a:lstStyle/>
                    <a:p>
                      <a:pPr algn="ctr"/>
                      <a:r>
                        <a:rPr lang="tr-TR" sz="2800" dirty="0" smtClean="0"/>
                        <a:t>5-16</a:t>
                      </a:r>
                      <a:endParaRPr lang="tr-TR" sz="2800" dirty="0"/>
                    </a:p>
                  </a:txBody>
                  <a:tcPr marT="45736" marB="45736"/>
                </a:tc>
                <a:extLst>
                  <a:ext uri="{0D108BD9-81ED-4DB2-BD59-A6C34878D82A}">
                    <a16:rowId xmlns:a16="http://schemas.microsoft.com/office/drawing/2014/main" val="10001"/>
                  </a:ext>
                </a:extLst>
              </a:tr>
              <a:tr h="518346">
                <a:tc>
                  <a:txBody>
                    <a:bodyPr/>
                    <a:lstStyle/>
                    <a:p>
                      <a:pPr algn="ctr"/>
                      <a:r>
                        <a:rPr lang="tr-TR" sz="2800" dirty="0" smtClean="0"/>
                        <a:t>Parafinli Pamuk</a:t>
                      </a:r>
                      <a:endParaRPr lang="tr-TR" sz="2800" dirty="0"/>
                    </a:p>
                  </a:txBody>
                  <a:tcPr marT="45736" marB="45736"/>
                </a:tc>
                <a:tc>
                  <a:txBody>
                    <a:bodyPr/>
                    <a:lstStyle/>
                    <a:p>
                      <a:pPr algn="ctr"/>
                      <a:r>
                        <a:rPr lang="tr-TR" sz="2800" dirty="0" smtClean="0"/>
                        <a:t>20-35</a:t>
                      </a:r>
                      <a:endParaRPr lang="tr-TR" sz="2800" dirty="0"/>
                    </a:p>
                  </a:txBody>
                  <a:tcPr marT="45736" marB="45736"/>
                </a:tc>
                <a:extLst>
                  <a:ext uri="{0D108BD9-81ED-4DB2-BD59-A6C34878D82A}">
                    <a16:rowId xmlns:a16="http://schemas.microsoft.com/office/drawing/2014/main" val="10002"/>
                  </a:ext>
                </a:extLst>
              </a:tr>
              <a:tr h="518346">
                <a:tc>
                  <a:txBody>
                    <a:bodyPr/>
                    <a:lstStyle/>
                    <a:p>
                      <a:pPr algn="ctr"/>
                      <a:r>
                        <a:rPr lang="tr-TR" sz="2800" dirty="0" smtClean="0"/>
                        <a:t>Cam Pamuğu</a:t>
                      </a:r>
                      <a:endParaRPr lang="tr-TR" sz="2800" dirty="0"/>
                    </a:p>
                  </a:txBody>
                  <a:tcPr marT="45736" marB="45736"/>
                </a:tc>
                <a:tc>
                  <a:txBody>
                    <a:bodyPr/>
                    <a:lstStyle/>
                    <a:p>
                      <a:pPr algn="ctr"/>
                      <a:r>
                        <a:rPr lang="tr-TR" sz="2800" dirty="0" smtClean="0"/>
                        <a:t>7.5-32</a:t>
                      </a:r>
                      <a:endParaRPr lang="tr-TR" sz="2800" dirty="0"/>
                    </a:p>
                  </a:txBody>
                  <a:tcPr marT="45736" marB="45736"/>
                </a:tc>
                <a:extLst>
                  <a:ext uri="{0D108BD9-81ED-4DB2-BD59-A6C34878D82A}">
                    <a16:rowId xmlns:a16="http://schemas.microsoft.com/office/drawing/2014/main" val="10003"/>
                  </a:ext>
                </a:extLst>
              </a:tr>
              <a:tr h="518346">
                <a:tc>
                  <a:txBody>
                    <a:bodyPr/>
                    <a:lstStyle/>
                    <a:p>
                      <a:pPr algn="ctr"/>
                      <a:r>
                        <a:rPr lang="tr-TR" sz="2800" dirty="0" smtClean="0"/>
                        <a:t>Kulak Tıkacı</a:t>
                      </a:r>
                      <a:endParaRPr lang="tr-TR" sz="2800" dirty="0"/>
                    </a:p>
                  </a:txBody>
                  <a:tcPr marT="45736" marB="45736"/>
                </a:tc>
                <a:tc>
                  <a:txBody>
                    <a:bodyPr/>
                    <a:lstStyle/>
                    <a:p>
                      <a:pPr algn="ctr"/>
                      <a:r>
                        <a:rPr lang="tr-TR" sz="2800" dirty="0" smtClean="0"/>
                        <a:t>20-45</a:t>
                      </a:r>
                      <a:endParaRPr lang="tr-TR" sz="2800" dirty="0"/>
                    </a:p>
                  </a:txBody>
                  <a:tcPr marT="45736" marB="45736"/>
                </a:tc>
                <a:extLst>
                  <a:ext uri="{0D108BD9-81ED-4DB2-BD59-A6C34878D82A}">
                    <a16:rowId xmlns:a16="http://schemas.microsoft.com/office/drawing/2014/main" val="10004"/>
                  </a:ext>
                </a:extLst>
              </a:tr>
              <a:tr h="518346">
                <a:tc>
                  <a:txBody>
                    <a:bodyPr/>
                    <a:lstStyle/>
                    <a:p>
                      <a:pPr algn="ctr"/>
                      <a:r>
                        <a:rPr lang="tr-TR" sz="2800" dirty="0" smtClean="0"/>
                        <a:t>Kulaklık</a:t>
                      </a:r>
                      <a:endParaRPr lang="tr-TR" sz="2800" dirty="0"/>
                    </a:p>
                  </a:txBody>
                  <a:tcPr marT="45736" marB="45736"/>
                </a:tc>
                <a:tc>
                  <a:txBody>
                    <a:bodyPr/>
                    <a:lstStyle/>
                    <a:p>
                      <a:pPr algn="ctr"/>
                      <a:r>
                        <a:rPr lang="tr-TR" sz="2800" dirty="0" smtClean="0"/>
                        <a:t>12-48</a:t>
                      </a:r>
                      <a:endParaRPr lang="tr-TR" sz="2800" dirty="0"/>
                    </a:p>
                  </a:txBody>
                  <a:tcPr marT="45736" marB="45736"/>
                </a:tc>
                <a:extLst>
                  <a:ext uri="{0D108BD9-81ED-4DB2-BD59-A6C34878D82A}">
                    <a16:rowId xmlns:a16="http://schemas.microsoft.com/office/drawing/2014/main" val="10005"/>
                  </a:ext>
                </a:extLst>
              </a:tr>
            </a:tbl>
          </a:graphicData>
        </a:graphic>
      </p:graphicFrame>
      <p:sp>
        <p:nvSpPr>
          <p:cNvPr id="3" name="Slayt Numarası Yer Tutucusu 2"/>
          <p:cNvSpPr>
            <a:spLocks noGrp="1"/>
          </p:cNvSpPr>
          <p:nvPr>
            <p:ph type="sldNum" sz="quarter" idx="4294967295"/>
          </p:nvPr>
        </p:nvSpPr>
        <p:spPr/>
        <p:txBody>
          <a:bodyPr/>
          <a:lstStyle/>
          <a:p>
            <a:fld id="{A427530A-A503-4F46-BAEC-AA74D2EFDD5B}" type="slidenum">
              <a:rPr lang="tr-TR" smtClean="0"/>
              <a:t>42</a:t>
            </a:fld>
            <a:endParaRPr lang="tr-TR"/>
          </a:p>
        </p:txBody>
      </p:sp>
    </p:spTree>
    <p:extLst>
      <p:ext uri="{BB962C8B-B14F-4D97-AF65-F5344CB8AC3E}">
        <p14:creationId xmlns:p14="http://schemas.microsoft.com/office/powerpoint/2010/main" val="1266058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SES</a:t>
            </a:r>
          </a:p>
        </p:txBody>
      </p:sp>
      <p:sp>
        <p:nvSpPr>
          <p:cNvPr id="19458" name="İçerik Yer Tutucusu 1"/>
          <p:cNvSpPr>
            <a:spLocks noGrp="1"/>
          </p:cNvSpPr>
          <p:nvPr>
            <p:ph sz="quarter" idx="1"/>
          </p:nvPr>
        </p:nvSpPr>
        <p:spPr/>
        <p:txBody>
          <a:bodyPr/>
          <a:lstStyle/>
          <a:p>
            <a:pPr algn="just"/>
            <a:r>
              <a:rPr lang="tr-TR" sz="4400" smtClean="0"/>
              <a:t>Her hangi bir maddenin titreşmesi sonucu meydana gelen titreşimin hava, sıvı veya gaz ortamda yayılması ile ortaya çıkan enerji dalgasına </a:t>
            </a:r>
            <a:r>
              <a:rPr lang="tr-TR" sz="4400" smtClean="0">
                <a:solidFill>
                  <a:srgbClr val="FF0000"/>
                </a:solidFill>
              </a:rPr>
              <a:t>ses</a:t>
            </a:r>
            <a:r>
              <a:rPr lang="tr-TR" sz="4400" smtClean="0"/>
              <a:t> denir.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5</a:t>
            </a:fld>
            <a:endParaRPr lang="tr-TR"/>
          </a:p>
        </p:txBody>
      </p:sp>
    </p:spTree>
    <p:extLst>
      <p:ext uri="{BB962C8B-B14F-4D97-AF65-F5344CB8AC3E}">
        <p14:creationId xmlns:p14="http://schemas.microsoft.com/office/powerpoint/2010/main" val="3809961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Başlık 2"/>
          <p:cNvSpPr>
            <a:spLocks noGrp="1"/>
          </p:cNvSpPr>
          <p:nvPr>
            <p:ph type="title"/>
          </p:nvPr>
        </p:nvSpPr>
        <p:spPr>
          <a:xfrm>
            <a:off x="457200" y="44624"/>
            <a:ext cx="7467600" cy="1143000"/>
          </a:xfrm>
        </p:spPr>
        <p:txBody>
          <a:bodyPr/>
          <a:lstStyle/>
          <a:p>
            <a:r>
              <a:rPr lang="tr-TR"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SES DALGASI</a:t>
            </a:r>
          </a:p>
        </p:txBody>
      </p:sp>
      <p:sp>
        <p:nvSpPr>
          <p:cNvPr id="2" name="İçerik Yer Tutucusu 1"/>
          <p:cNvSpPr>
            <a:spLocks noGrp="1"/>
          </p:cNvSpPr>
          <p:nvPr>
            <p:ph sz="quarter" idx="1"/>
          </p:nvPr>
        </p:nvSpPr>
        <p:spPr>
          <a:xfrm>
            <a:off x="179512" y="1196752"/>
            <a:ext cx="7467600" cy="4873752"/>
          </a:xfrm>
        </p:spPr>
        <p:txBody>
          <a:bodyPr/>
          <a:lstStyle/>
          <a:p>
            <a:pPr algn="just">
              <a:defRPr/>
            </a:pPr>
            <a:r>
              <a:rPr lang="tr-TR" sz="2800" dirty="0" smtClean="0"/>
              <a:t>Ses dalgasını karakterize eden büyüklükler, </a:t>
            </a:r>
            <a:r>
              <a:rPr lang="tr-TR" sz="2800" b="1" i="1" dirty="0" smtClean="0"/>
              <a:t>dalga boyu</a:t>
            </a:r>
            <a:r>
              <a:rPr lang="tr-TR" sz="2800" dirty="0" smtClean="0"/>
              <a:t>, </a:t>
            </a:r>
            <a:r>
              <a:rPr lang="tr-TR" sz="2800" b="1" i="1" dirty="0" smtClean="0"/>
              <a:t>frekans, genlik ve dalga </a:t>
            </a:r>
            <a:r>
              <a:rPr lang="tr-TR" sz="2800" b="1" i="1" dirty="0" err="1" smtClean="0"/>
              <a:t>hızı</a:t>
            </a:r>
            <a:r>
              <a:rPr lang="tr-TR" sz="2800" dirty="0" err="1" smtClean="0"/>
              <a:t>’dır</a:t>
            </a:r>
            <a:r>
              <a:rPr lang="tr-TR" sz="2800" dirty="0" smtClean="0"/>
              <a:t>. </a:t>
            </a:r>
          </a:p>
          <a:p>
            <a:pPr marL="0" indent="0" algn="just">
              <a:buFontTx/>
              <a:buNone/>
              <a:defRPr/>
            </a:pPr>
            <a:endParaRPr lang="tr-TR" sz="2800" dirty="0" smtClean="0"/>
          </a:p>
          <a:p>
            <a:pPr marL="0" indent="0" algn="just">
              <a:buFontTx/>
              <a:buNone/>
              <a:defRPr/>
            </a:pPr>
            <a:endParaRPr lang="tr-TR" sz="2800" dirty="0"/>
          </a:p>
        </p:txBody>
      </p:sp>
      <p:pic>
        <p:nvPicPr>
          <p:cNvPr id="20484" name="Picture 7"/>
          <p:cNvPicPr>
            <a:picLocks noChangeAspect="1" noChangeArrowheads="1"/>
          </p:cNvPicPr>
          <p:nvPr/>
        </p:nvPicPr>
        <p:blipFill>
          <a:blip r:embed="rId2" cstate="print"/>
          <a:srcRect/>
          <a:stretch>
            <a:fillRect/>
          </a:stretch>
        </p:blipFill>
        <p:spPr bwMode="auto">
          <a:xfrm>
            <a:off x="467544" y="2781300"/>
            <a:ext cx="7993063" cy="3024188"/>
          </a:xfrm>
          <a:prstGeom prst="rect">
            <a:avLst/>
          </a:prstGeom>
          <a:noFill/>
          <a:ln w="9525">
            <a:noFill/>
            <a:miter lim="800000"/>
            <a:headEnd/>
            <a:tailEnd/>
          </a:ln>
        </p:spPr>
      </p:pic>
      <p:sp>
        <p:nvSpPr>
          <p:cNvPr id="4" name="Slayt Numarası Yer Tutucusu 3"/>
          <p:cNvSpPr>
            <a:spLocks noGrp="1"/>
          </p:cNvSpPr>
          <p:nvPr>
            <p:ph type="sldNum" sz="quarter" idx="4294967295"/>
          </p:nvPr>
        </p:nvSpPr>
        <p:spPr/>
        <p:txBody>
          <a:bodyPr/>
          <a:lstStyle/>
          <a:p>
            <a:fld id="{A427530A-A503-4F46-BAEC-AA74D2EFDD5B}" type="slidenum">
              <a:rPr lang="tr-TR" smtClean="0"/>
              <a:t>6</a:t>
            </a:fld>
            <a:endParaRPr lang="tr-TR"/>
          </a:p>
        </p:txBody>
      </p:sp>
    </p:spTree>
    <p:extLst>
      <p:ext uri="{BB962C8B-B14F-4D97-AF65-F5344CB8AC3E}">
        <p14:creationId xmlns:p14="http://schemas.microsoft.com/office/powerpoint/2010/main" val="236298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Başlık 1"/>
          <p:cNvSpPr>
            <a:spLocks noGrp="1"/>
          </p:cNvSpPr>
          <p:nvPr>
            <p:ph type="title"/>
          </p:nvPr>
        </p:nvSpPr>
        <p:spPr/>
        <p:txBody>
          <a:bodyPr/>
          <a:lstStyle/>
          <a:p>
            <a:r>
              <a:rPr lang="tr-TR"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SES DALGASI</a:t>
            </a:r>
          </a:p>
        </p:txBody>
      </p:sp>
      <p:pic>
        <p:nvPicPr>
          <p:cNvPr id="21507" name="Picture 9"/>
          <p:cNvPicPr>
            <a:picLocks noChangeAspect="1" noChangeArrowheads="1"/>
          </p:cNvPicPr>
          <p:nvPr/>
        </p:nvPicPr>
        <p:blipFill>
          <a:blip r:embed="rId2" cstate="print"/>
          <a:srcRect/>
          <a:stretch>
            <a:fillRect/>
          </a:stretch>
        </p:blipFill>
        <p:spPr bwMode="auto">
          <a:xfrm>
            <a:off x="684213" y="1557338"/>
            <a:ext cx="4033837" cy="2139950"/>
          </a:xfrm>
          <a:prstGeom prst="rect">
            <a:avLst/>
          </a:prstGeom>
          <a:noFill/>
          <a:ln w="9525">
            <a:noFill/>
            <a:miter lim="800000"/>
            <a:headEnd/>
            <a:tailEnd/>
          </a:ln>
        </p:spPr>
      </p:pic>
      <p:pic>
        <p:nvPicPr>
          <p:cNvPr id="21508" name="Picture 10"/>
          <p:cNvPicPr>
            <a:picLocks noChangeAspect="1" noChangeArrowheads="1"/>
          </p:cNvPicPr>
          <p:nvPr/>
        </p:nvPicPr>
        <p:blipFill>
          <a:blip r:embed="rId3" cstate="print"/>
          <a:srcRect/>
          <a:stretch>
            <a:fillRect/>
          </a:stretch>
        </p:blipFill>
        <p:spPr bwMode="auto">
          <a:xfrm>
            <a:off x="4932363" y="1557338"/>
            <a:ext cx="3887787" cy="2139950"/>
          </a:xfrm>
          <a:prstGeom prst="rect">
            <a:avLst/>
          </a:prstGeom>
          <a:noFill/>
          <a:ln w="9525">
            <a:noFill/>
            <a:miter lim="800000"/>
            <a:headEnd/>
            <a:tailEnd/>
          </a:ln>
        </p:spPr>
      </p:pic>
      <p:pic>
        <p:nvPicPr>
          <p:cNvPr id="21509" name="Picture 11"/>
          <p:cNvPicPr>
            <a:picLocks noChangeAspect="1" noChangeArrowheads="1"/>
          </p:cNvPicPr>
          <p:nvPr/>
        </p:nvPicPr>
        <p:blipFill>
          <a:blip r:embed="rId4" cstate="print"/>
          <a:srcRect/>
          <a:stretch>
            <a:fillRect/>
          </a:stretch>
        </p:blipFill>
        <p:spPr bwMode="auto">
          <a:xfrm>
            <a:off x="684213" y="4005263"/>
            <a:ext cx="4040187" cy="2087562"/>
          </a:xfrm>
          <a:prstGeom prst="rect">
            <a:avLst/>
          </a:prstGeom>
          <a:noFill/>
          <a:ln w="9525">
            <a:noFill/>
            <a:miter lim="800000"/>
            <a:headEnd/>
            <a:tailEnd/>
          </a:ln>
        </p:spPr>
      </p:pic>
      <p:sp>
        <p:nvSpPr>
          <p:cNvPr id="3" name="Slayt Numarası Yer Tutucusu 2"/>
          <p:cNvSpPr>
            <a:spLocks noGrp="1"/>
          </p:cNvSpPr>
          <p:nvPr>
            <p:ph type="sldNum" sz="quarter" idx="11"/>
          </p:nvPr>
        </p:nvSpPr>
        <p:spPr/>
        <p:txBody>
          <a:bodyPr/>
          <a:lstStyle/>
          <a:p>
            <a:fld id="{A427530A-A503-4F46-BAEC-AA74D2EFDD5B}" type="slidenum">
              <a:rPr lang="tr-TR" smtClean="0"/>
              <a:t>7</a:t>
            </a:fld>
            <a:endParaRPr lang="tr-TR"/>
          </a:p>
        </p:txBody>
      </p:sp>
    </p:spTree>
    <p:extLst>
      <p:ext uri="{BB962C8B-B14F-4D97-AF65-F5344CB8AC3E}">
        <p14:creationId xmlns:p14="http://schemas.microsoft.com/office/powerpoint/2010/main" val="2075450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Başlık 1"/>
          <p:cNvSpPr>
            <a:spLocks noGrp="1"/>
          </p:cNvSpPr>
          <p:nvPr>
            <p:ph type="title"/>
          </p:nvPr>
        </p:nvSpPr>
        <p:spPr/>
        <p:txBody>
          <a:bodyPr/>
          <a:lstStyle/>
          <a:p>
            <a:r>
              <a:rPr lang="tr-TR"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SES</a:t>
            </a:r>
          </a:p>
        </p:txBody>
      </p:sp>
      <p:sp>
        <p:nvSpPr>
          <p:cNvPr id="22531" name="İçerik Yer Tutucusu 3"/>
          <p:cNvSpPr>
            <a:spLocks noGrp="1"/>
          </p:cNvSpPr>
          <p:nvPr>
            <p:ph sz="half" idx="2"/>
          </p:nvPr>
        </p:nvSpPr>
        <p:spPr>
          <a:xfrm>
            <a:off x="468313" y="1625600"/>
            <a:ext cx="4259262" cy="4395788"/>
          </a:xfrm>
        </p:spPr>
        <p:txBody>
          <a:bodyPr>
            <a:normAutofit/>
          </a:bodyPr>
          <a:lstStyle/>
          <a:p>
            <a:pPr algn="just"/>
            <a:r>
              <a:rPr lang="tr-TR" sz="2200" dirty="0" smtClean="0"/>
              <a:t>İnsan kulağı titreşimi 16 Hz ile 20.000 Hz arasında olan sesleri işitebilmektedir. </a:t>
            </a:r>
          </a:p>
          <a:p>
            <a:pPr algn="just"/>
            <a:r>
              <a:rPr lang="tr-TR" sz="2200" dirty="0" smtClean="0"/>
              <a:t>Günlük konuşma bölgesi yaklaşık 250 – 2.000 Hz arasıdır.</a:t>
            </a:r>
          </a:p>
          <a:p>
            <a:pPr algn="just"/>
            <a:r>
              <a:rPr lang="tr-TR" sz="2200" dirty="0" smtClean="0"/>
              <a:t>20 Hz altındaki seslere </a:t>
            </a:r>
            <a:r>
              <a:rPr lang="tr-TR" sz="2200" dirty="0" err="1" smtClean="0">
                <a:solidFill>
                  <a:srgbClr val="FF0000"/>
                </a:solidFill>
              </a:rPr>
              <a:t>infrasound</a:t>
            </a:r>
            <a:r>
              <a:rPr lang="tr-TR" sz="2200" dirty="0" smtClean="0"/>
              <a:t>, 20.000 Hz üzerindeki seslere </a:t>
            </a:r>
            <a:r>
              <a:rPr lang="tr-TR" sz="2200" dirty="0" err="1" smtClean="0">
                <a:solidFill>
                  <a:srgbClr val="FF0000"/>
                </a:solidFill>
              </a:rPr>
              <a:t>ultrasound</a:t>
            </a:r>
            <a:r>
              <a:rPr lang="tr-TR" sz="2200" dirty="0" smtClean="0"/>
              <a:t> denilmektedir. </a:t>
            </a:r>
          </a:p>
          <a:p>
            <a:pPr algn="just"/>
            <a:r>
              <a:rPr lang="tr-TR" sz="2200" dirty="0" smtClean="0"/>
              <a:t>Sesin şiddet birimi </a:t>
            </a:r>
            <a:r>
              <a:rPr lang="tr-TR" sz="2200" dirty="0" err="1" smtClean="0"/>
              <a:t>desibel’dir</a:t>
            </a:r>
            <a:r>
              <a:rPr lang="tr-TR" sz="2200" dirty="0" smtClean="0"/>
              <a:t> ve (</a:t>
            </a:r>
            <a:r>
              <a:rPr lang="tr-TR" sz="2200" dirty="0" err="1" smtClean="0"/>
              <a:t>dB</a:t>
            </a:r>
            <a:r>
              <a:rPr lang="tr-TR" sz="2200" dirty="0" smtClean="0"/>
              <a:t>) şeklinde gösterilir.</a:t>
            </a:r>
          </a:p>
        </p:txBody>
      </p:sp>
      <p:pic>
        <p:nvPicPr>
          <p:cNvPr id="22532" name="Picture 2"/>
          <p:cNvPicPr>
            <a:picLocks noChangeAspect="1" noChangeArrowheads="1"/>
          </p:cNvPicPr>
          <p:nvPr/>
        </p:nvPicPr>
        <p:blipFill>
          <a:blip r:embed="rId2" cstate="print"/>
          <a:srcRect/>
          <a:stretch>
            <a:fillRect/>
          </a:stretch>
        </p:blipFill>
        <p:spPr bwMode="auto">
          <a:xfrm>
            <a:off x="4906963" y="1700213"/>
            <a:ext cx="3694112" cy="2881312"/>
          </a:xfrm>
          <a:prstGeom prst="rect">
            <a:avLst/>
          </a:prstGeom>
          <a:noFill/>
          <a:ln w="9525">
            <a:noFill/>
            <a:miter lim="800000"/>
            <a:headEnd/>
            <a:tailEnd/>
          </a:ln>
        </p:spPr>
      </p:pic>
      <p:sp>
        <p:nvSpPr>
          <p:cNvPr id="22533" name="Metin kutusu 1"/>
          <p:cNvSpPr txBox="1">
            <a:spLocks noChangeArrowheads="1"/>
          </p:cNvSpPr>
          <p:nvPr/>
        </p:nvSpPr>
        <p:spPr bwMode="auto">
          <a:xfrm>
            <a:off x="5076825" y="4941888"/>
            <a:ext cx="3524250" cy="646112"/>
          </a:xfrm>
          <a:prstGeom prst="rect">
            <a:avLst/>
          </a:prstGeom>
          <a:solidFill>
            <a:srgbClr val="FFC000"/>
          </a:solidFill>
          <a:ln w="9525">
            <a:solidFill>
              <a:schemeClr val="accent1"/>
            </a:solidFill>
            <a:miter lim="800000"/>
            <a:headEnd/>
            <a:tailEnd/>
          </a:ln>
        </p:spPr>
        <p:txBody>
          <a:bodyPr>
            <a:spAutoFit/>
          </a:bodyPr>
          <a:lstStyle/>
          <a:p>
            <a:r>
              <a:rPr lang="tr-TR" i="1"/>
              <a:t>Erkek sesleri 250-500 Hz</a:t>
            </a:r>
          </a:p>
          <a:p>
            <a:r>
              <a:rPr lang="tr-TR" i="1"/>
              <a:t>Kadın sesleri 1000- 2000 Hz</a:t>
            </a:r>
          </a:p>
        </p:txBody>
      </p:sp>
      <p:sp>
        <p:nvSpPr>
          <p:cNvPr id="3" name="Slayt Numarası Yer Tutucusu 2"/>
          <p:cNvSpPr>
            <a:spLocks noGrp="1"/>
          </p:cNvSpPr>
          <p:nvPr>
            <p:ph type="sldNum" sz="quarter" idx="12"/>
          </p:nvPr>
        </p:nvSpPr>
        <p:spPr/>
        <p:txBody>
          <a:bodyPr/>
          <a:lstStyle/>
          <a:p>
            <a:fld id="{A427530A-A503-4F46-BAEC-AA74D2EFDD5B}" type="slidenum">
              <a:rPr lang="tr-TR" smtClean="0"/>
              <a:t>8</a:t>
            </a:fld>
            <a:endParaRPr lang="tr-TR"/>
          </a:p>
        </p:txBody>
      </p:sp>
    </p:spTree>
    <p:extLst>
      <p:ext uri="{BB962C8B-B14F-4D97-AF65-F5344CB8AC3E}">
        <p14:creationId xmlns:p14="http://schemas.microsoft.com/office/powerpoint/2010/main" val="1239188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DESİBEL (</a:t>
            </a:r>
            <a:r>
              <a:rPr lang="tr-TR" b="1" dirty="0" err="1"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dB</a:t>
            </a:r>
            <a:r>
              <a:rPr lang="tr-TR"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a:t>
            </a:r>
          </a:p>
        </p:txBody>
      </p:sp>
      <p:sp>
        <p:nvSpPr>
          <p:cNvPr id="23554" name="İçerik Yer Tutucusu 1"/>
          <p:cNvSpPr>
            <a:spLocks noGrp="1"/>
          </p:cNvSpPr>
          <p:nvPr>
            <p:ph sz="quarter" idx="1"/>
          </p:nvPr>
        </p:nvSpPr>
        <p:spPr/>
        <p:txBody>
          <a:bodyPr/>
          <a:lstStyle/>
          <a:p>
            <a:pPr algn="just"/>
            <a:r>
              <a:rPr lang="tr-TR" sz="2400" dirty="0" smtClean="0"/>
              <a:t>Standart referans ses basınç düzeyine oranlanan 10 tabanına göre logaritmasına eşit ses şiddetine “</a:t>
            </a:r>
            <a:r>
              <a:rPr lang="tr-TR" sz="2400" dirty="0" err="1" smtClean="0"/>
              <a:t>Bell</a:t>
            </a:r>
            <a:r>
              <a:rPr lang="tr-TR" sz="2400" dirty="0" smtClean="0"/>
              <a:t>”, bunun 1/10’ una da “Desibel” denir. </a:t>
            </a:r>
          </a:p>
          <a:p>
            <a:pPr algn="just"/>
            <a:r>
              <a:rPr lang="tr-TR" sz="2400" dirty="0" smtClean="0">
                <a:solidFill>
                  <a:srgbClr val="7030A0"/>
                </a:solidFill>
              </a:rPr>
              <a:t>Bir sesin şiddetindeki 1 desibellik artış, ses enerjisinde 1.26 katlık atışa denktir. </a:t>
            </a:r>
          </a:p>
          <a:p>
            <a:pPr algn="just"/>
            <a:r>
              <a:rPr lang="tr-TR" sz="2400" dirty="0" smtClean="0">
                <a:solidFill>
                  <a:schemeClr val="accent4">
                    <a:lumMod val="75000"/>
                  </a:schemeClr>
                </a:solidFill>
              </a:rPr>
              <a:t>Gürültü düzeyinin 3 </a:t>
            </a:r>
            <a:r>
              <a:rPr lang="tr-TR" sz="2400" dirty="0" err="1" smtClean="0">
                <a:solidFill>
                  <a:schemeClr val="accent4">
                    <a:lumMod val="75000"/>
                  </a:schemeClr>
                </a:solidFill>
              </a:rPr>
              <a:t>dB</a:t>
            </a:r>
            <a:r>
              <a:rPr lang="tr-TR" sz="2400" dirty="0" smtClean="0">
                <a:solidFill>
                  <a:schemeClr val="accent4">
                    <a:lumMod val="75000"/>
                  </a:schemeClr>
                </a:solidFill>
              </a:rPr>
              <a:t> artması ya da azalması, ses kaynağından çıkan ses şiddeti düzeyinin iki katına çıkması ya da yarıya inmesi anlamına gelmektedir.</a:t>
            </a:r>
          </a:p>
          <a:p>
            <a:pPr algn="just"/>
            <a:r>
              <a:rPr lang="tr-TR" sz="2400" dirty="0" smtClean="0"/>
              <a:t>90 </a:t>
            </a:r>
            <a:r>
              <a:rPr lang="tr-TR" sz="2400" dirty="0" err="1" smtClean="0"/>
              <a:t>dB’lik</a:t>
            </a:r>
            <a:r>
              <a:rPr lang="tr-TR" sz="2400" dirty="0" smtClean="0"/>
              <a:t> iki farklı ses kaynağının oluşturduğu toplam ses değeri 180 </a:t>
            </a:r>
            <a:r>
              <a:rPr lang="tr-TR" sz="2400" dirty="0" err="1" smtClean="0"/>
              <a:t>dB</a:t>
            </a:r>
            <a:r>
              <a:rPr lang="tr-TR" sz="2400" dirty="0" smtClean="0"/>
              <a:t> olmayıp 93 </a:t>
            </a:r>
            <a:r>
              <a:rPr lang="tr-TR" sz="2400" dirty="0" err="1" smtClean="0"/>
              <a:t>dB’dir</a:t>
            </a:r>
            <a:r>
              <a:rPr lang="tr-TR" sz="2400" dirty="0" smtClean="0"/>
              <a:t>.</a:t>
            </a:r>
          </a:p>
          <a:p>
            <a:pPr algn="just"/>
            <a:endParaRPr lang="tr-TR" sz="2000"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9</a:t>
            </a:fld>
            <a:endParaRPr lang="tr-TR"/>
          </a:p>
        </p:txBody>
      </p:sp>
    </p:spTree>
    <p:extLst>
      <p:ext uri="{BB962C8B-B14F-4D97-AF65-F5344CB8AC3E}">
        <p14:creationId xmlns:p14="http://schemas.microsoft.com/office/powerpoint/2010/main" val="3790294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2662</Words>
  <Application>Microsoft Office PowerPoint</Application>
  <PresentationFormat>Ekran Gösterisi (4:3)</PresentationFormat>
  <Paragraphs>266</Paragraphs>
  <Slides>42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42</vt:i4>
      </vt:variant>
    </vt:vector>
  </HeadingPairs>
  <TitlesOfParts>
    <vt:vector size="49" baseType="lpstr">
      <vt:lpstr>Arial</vt:lpstr>
      <vt:lpstr>Calibri</vt:lpstr>
      <vt:lpstr>Calibri Light</vt:lpstr>
      <vt:lpstr>Courier New</vt:lpstr>
      <vt:lpstr>Times New Roman</vt:lpstr>
      <vt:lpstr>Wingdings</vt:lpstr>
      <vt:lpstr>Office Teması</vt:lpstr>
      <vt:lpstr>Fiziksel Risk Etmenleri</vt:lpstr>
      <vt:lpstr>Fiziksel risk etmenleri</vt:lpstr>
      <vt:lpstr>GİRİŞ</vt:lpstr>
      <vt:lpstr>Gürültü - TİTREŞİM</vt:lpstr>
      <vt:lpstr>SES</vt:lpstr>
      <vt:lpstr>SES DALGASI</vt:lpstr>
      <vt:lpstr>SES DALGASI</vt:lpstr>
      <vt:lpstr>SES</vt:lpstr>
      <vt:lpstr>DESİBEL (dB)</vt:lpstr>
      <vt:lpstr>BİRDEN  FAZLA  GÜRÜLTÜ  KAYNAĞININ BULUNDUĞU ORTAMLARDA</vt:lpstr>
      <vt:lpstr>Desibel Ölçü Birimleri, Kullanım Alanları ve Özellikleri.</vt:lpstr>
      <vt:lpstr>dB(A) </vt:lpstr>
      <vt:lpstr>İşitme Eşiğine (Normal Solunum Sesi) Göre Kimi Seslere Örnekler</vt:lpstr>
      <vt:lpstr>GÜRÜLTÜ</vt:lpstr>
      <vt:lpstr>GÜRÜLTÜ</vt:lpstr>
      <vt:lpstr>Gürültü Tipleri</vt:lpstr>
      <vt:lpstr>Kararsız Gürültü Tipleri</vt:lpstr>
      <vt:lpstr>Gürültü Kaynakları</vt:lpstr>
      <vt:lpstr>Gürültünün Ölçülmesi</vt:lpstr>
      <vt:lpstr> Gürültü Düzeyi Ölçüm Aygıtları </vt:lpstr>
      <vt:lpstr> Gürültü Dozimetresi </vt:lpstr>
      <vt:lpstr>Gürültünün İnsan Üzerindeki Etkileri</vt:lpstr>
      <vt:lpstr>Gürültüye Maruz Kalma Sonucu Oluşan İşitme Kayıpları</vt:lpstr>
      <vt:lpstr>Akustik Sarsıntı (Travma) </vt:lpstr>
      <vt:lpstr>Geçici İşitme Kaybı</vt:lpstr>
      <vt:lpstr>Maruz Kalma Süresi - İyileşme Süresi </vt:lpstr>
      <vt:lpstr>Kalıcı İşitme Kaybı</vt:lpstr>
      <vt:lpstr>Kalıcı İşitme Kaybı</vt:lpstr>
      <vt:lpstr>Kalıcı İşitme Kaybı</vt:lpstr>
      <vt:lpstr>İşitme Yeteneği Kaybı (%)</vt:lpstr>
      <vt:lpstr>Gürültünün İşitme Duyusu Dışında Meydana Getirdiği Etkiler</vt:lpstr>
      <vt:lpstr>Gürültünün İşitme Duyusu Dışında Meydana Getirdiği Etkiler</vt:lpstr>
      <vt:lpstr>PowerPoint Sunusu</vt:lpstr>
      <vt:lpstr>PowerPoint Sunusu</vt:lpstr>
      <vt:lpstr>PowerPoint Sunusu</vt:lpstr>
      <vt:lpstr>Endüstriyel Sağırlığın Özellikleri</vt:lpstr>
      <vt:lpstr>Gürültüden Korunma Yöntemleri ve Alınması geren Önlemler</vt:lpstr>
      <vt:lpstr>Gürültü Kontrolü</vt:lpstr>
      <vt:lpstr>Kişisel Koruyucuların Kullanımı ve Etkisi</vt:lpstr>
      <vt:lpstr>Kulak Tıkacı</vt:lpstr>
      <vt:lpstr>Kulak Maskesi </vt:lpstr>
      <vt:lpstr>Kulak Koruyucuların Gürültü Engelleme Değerleri</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Fiziksel Risk Etmenleri</dc:title>
  <dc:creator>Windows User</dc:creator>
  <cp:lastModifiedBy>Windows User</cp:lastModifiedBy>
  <cp:revision>1</cp:revision>
  <dcterms:created xsi:type="dcterms:W3CDTF">2020-10-26T11:18:54Z</dcterms:created>
  <dcterms:modified xsi:type="dcterms:W3CDTF">2020-10-26T11:19:22Z</dcterms:modified>
</cp:coreProperties>
</file>