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smtClean="0"/>
              <a:t>Asıl başlık stili için tıklatın</a:t>
            </a:r>
            <a:endParaRPr lang="en-GB"/>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GB"/>
          </a:p>
        </p:txBody>
      </p:sp>
      <p:sp>
        <p:nvSpPr>
          <p:cNvPr id="4" name="Veri Yer Tutucusu 3"/>
          <p:cNvSpPr>
            <a:spLocks noGrp="1"/>
          </p:cNvSpPr>
          <p:nvPr>
            <p:ph type="dt" sz="half" idx="10"/>
          </p:nvPr>
        </p:nvSpPr>
        <p:spPr/>
        <p:txBody>
          <a:bodyPr/>
          <a:lstStyle/>
          <a:p>
            <a:fld id="{897301C9-467F-4FD5-A362-E8A586BDC042}" type="datetimeFigureOut">
              <a:rPr lang="en-GB" smtClean="0"/>
              <a:t>16/11/2020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401214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897301C9-467F-4FD5-A362-E8A586BDC042}" type="datetimeFigureOut">
              <a:rPr lang="en-GB" smtClean="0"/>
              <a:t>16/11/2020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102432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GB"/>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897301C9-467F-4FD5-A362-E8A586BDC042}" type="datetimeFigureOut">
              <a:rPr lang="en-GB" smtClean="0"/>
              <a:t>16/11/2020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218239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897301C9-467F-4FD5-A362-E8A586BDC042}" type="datetimeFigureOut">
              <a:rPr lang="en-GB" smtClean="0"/>
              <a:t>16/11/2020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426045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GB"/>
          </a:p>
        </p:txBody>
      </p:sp>
      <p:sp>
        <p:nvSpPr>
          <p:cNvPr id="3" name="Metin Yer Tutucusu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97301C9-467F-4FD5-A362-E8A586BDC042}" type="datetimeFigureOut">
              <a:rPr lang="en-GB" smtClean="0"/>
              <a:t>16/11/2020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182400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5" name="Veri Yer Tutucusu 4"/>
          <p:cNvSpPr>
            <a:spLocks noGrp="1"/>
          </p:cNvSpPr>
          <p:nvPr>
            <p:ph type="dt" sz="half" idx="10"/>
          </p:nvPr>
        </p:nvSpPr>
        <p:spPr/>
        <p:txBody>
          <a:bodyPr/>
          <a:lstStyle/>
          <a:p>
            <a:fld id="{897301C9-467F-4FD5-A362-E8A586BDC042}" type="datetimeFigureOut">
              <a:rPr lang="en-GB" smtClean="0"/>
              <a:t>16/11/2020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164515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en-GB"/>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7" name="Veri Yer Tutucusu 6"/>
          <p:cNvSpPr>
            <a:spLocks noGrp="1"/>
          </p:cNvSpPr>
          <p:nvPr>
            <p:ph type="dt" sz="half" idx="10"/>
          </p:nvPr>
        </p:nvSpPr>
        <p:spPr/>
        <p:txBody>
          <a:bodyPr/>
          <a:lstStyle/>
          <a:p>
            <a:fld id="{897301C9-467F-4FD5-A362-E8A586BDC042}" type="datetimeFigureOut">
              <a:rPr lang="en-GB" smtClean="0"/>
              <a:t>16/11/2020</a:t>
            </a:fld>
            <a:endParaRPr lang="en-GB"/>
          </a:p>
        </p:txBody>
      </p:sp>
      <p:sp>
        <p:nvSpPr>
          <p:cNvPr id="8" name="Altbilgi Yer Tutucusu 7"/>
          <p:cNvSpPr>
            <a:spLocks noGrp="1"/>
          </p:cNvSpPr>
          <p:nvPr>
            <p:ph type="ftr" sz="quarter" idx="11"/>
          </p:nvPr>
        </p:nvSpPr>
        <p:spPr/>
        <p:txBody>
          <a:bodyPr/>
          <a:lstStyle/>
          <a:p>
            <a:endParaRPr lang="en-GB"/>
          </a:p>
        </p:txBody>
      </p:sp>
      <p:sp>
        <p:nvSpPr>
          <p:cNvPr id="9" name="Slayt Numarası Yer Tutucusu 8"/>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404176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Veri Yer Tutucusu 2"/>
          <p:cNvSpPr>
            <a:spLocks noGrp="1"/>
          </p:cNvSpPr>
          <p:nvPr>
            <p:ph type="dt" sz="half" idx="10"/>
          </p:nvPr>
        </p:nvSpPr>
        <p:spPr/>
        <p:txBody>
          <a:bodyPr/>
          <a:lstStyle/>
          <a:p>
            <a:fld id="{897301C9-467F-4FD5-A362-E8A586BDC042}" type="datetimeFigureOut">
              <a:rPr lang="en-GB" smtClean="0"/>
              <a:t>16/11/2020</a:t>
            </a:fld>
            <a:endParaRPr lang="en-GB"/>
          </a:p>
        </p:txBody>
      </p:sp>
      <p:sp>
        <p:nvSpPr>
          <p:cNvPr id="4" name="Altbilgi Yer Tutucusu 3"/>
          <p:cNvSpPr>
            <a:spLocks noGrp="1"/>
          </p:cNvSpPr>
          <p:nvPr>
            <p:ph type="ftr" sz="quarter" idx="11"/>
          </p:nvPr>
        </p:nvSpPr>
        <p:spPr/>
        <p:txBody>
          <a:bodyPr/>
          <a:lstStyle/>
          <a:p>
            <a:endParaRPr lang="en-GB"/>
          </a:p>
        </p:txBody>
      </p:sp>
      <p:sp>
        <p:nvSpPr>
          <p:cNvPr id="5" name="Slayt Numarası Yer Tutucusu 4"/>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287137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97301C9-467F-4FD5-A362-E8A586BDC042}" type="datetimeFigureOut">
              <a:rPr lang="en-GB" smtClean="0"/>
              <a:t>16/11/2020</a:t>
            </a:fld>
            <a:endParaRPr lang="en-GB"/>
          </a:p>
        </p:txBody>
      </p:sp>
      <p:sp>
        <p:nvSpPr>
          <p:cNvPr id="3" name="Altbilgi Yer Tutucusu 2"/>
          <p:cNvSpPr>
            <a:spLocks noGrp="1"/>
          </p:cNvSpPr>
          <p:nvPr>
            <p:ph type="ftr" sz="quarter" idx="11"/>
          </p:nvPr>
        </p:nvSpPr>
        <p:spPr/>
        <p:txBody>
          <a:bodyPr/>
          <a:lstStyle/>
          <a:p>
            <a:endParaRPr lang="en-GB"/>
          </a:p>
        </p:txBody>
      </p:sp>
      <p:sp>
        <p:nvSpPr>
          <p:cNvPr id="4" name="Slayt Numarası Yer Tutucusu 3"/>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334561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GB"/>
          </a:p>
        </p:txBody>
      </p:sp>
      <p:sp>
        <p:nvSpPr>
          <p:cNvPr id="3" name="İçerik Yer Tutucusu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97301C9-467F-4FD5-A362-E8A586BDC042}" type="datetimeFigureOut">
              <a:rPr lang="en-GB" smtClean="0"/>
              <a:t>16/11/2020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164087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GB"/>
          </a:p>
        </p:txBody>
      </p:sp>
      <p:sp>
        <p:nvSpPr>
          <p:cNvPr id="3" name="Resim Yer Tutucusu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97301C9-467F-4FD5-A362-E8A586BDC042}" type="datetimeFigureOut">
              <a:rPr lang="en-GB" smtClean="0"/>
              <a:t>16/11/2020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B0CDC370-F2E0-4075-BAFD-7139827BE38D}" type="slidenum">
              <a:rPr lang="en-GB" smtClean="0"/>
              <a:t>‹#›</a:t>
            </a:fld>
            <a:endParaRPr lang="en-GB"/>
          </a:p>
        </p:txBody>
      </p:sp>
    </p:spTree>
    <p:extLst>
      <p:ext uri="{BB962C8B-B14F-4D97-AF65-F5344CB8AC3E}">
        <p14:creationId xmlns:p14="http://schemas.microsoft.com/office/powerpoint/2010/main" val="380534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GB"/>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301C9-467F-4FD5-A362-E8A586BDC042}" type="datetimeFigureOut">
              <a:rPr lang="en-GB" smtClean="0"/>
              <a:t>16/11/2020</a:t>
            </a:fld>
            <a:endParaRPr lang="en-GB"/>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DC370-F2E0-4075-BAFD-7139827BE38D}" type="slidenum">
              <a:rPr lang="en-GB" smtClean="0"/>
              <a:t>‹#›</a:t>
            </a:fld>
            <a:endParaRPr lang="en-GB"/>
          </a:p>
        </p:txBody>
      </p:sp>
    </p:spTree>
    <p:extLst>
      <p:ext uri="{BB962C8B-B14F-4D97-AF65-F5344CB8AC3E}">
        <p14:creationId xmlns:p14="http://schemas.microsoft.com/office/powerpoint/2010/main" val="2838580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Video/Ionizing%20Radiation%20%20What%20is%20ionizing%20radiation%20%20P1.av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Başlık 1"/>
          <p:cNvSpPr>
            <a:spLocks noGrp="1"/>
          </p:cNvSpPr>
          <p:nvPr>
            <p:ph type="ctrTitle"/>
          </p:nvPr>
        </p:nvSpPr>
        <p:spPr/>
        <p:txBody>
          <a:bodyPr/>
          <a:lstStyle/>
          <a:p>
            <a:r>
              <a:rPr lang="tr-TR" smtClean="0"/>
              <a:t>AYDINLATMA</a:t>
            </a:r>
          </a:p>
        </p:txBody>
      </p:sp>
      <p:sp>
        <p:nvSpPr>
          <p:cNvPr id="3" name="Alt Başlık 2"/>
          <p:cNvSpPr>
            <a:spLocks noGrp="1"/>
          </p:cNvSpPr>
          <p:nvPr>
            <p:ph type="subTitle" idx="1"/>
          </p:nvPr>
        </p:nvSpPr>
        <p:spPr/>
        <p:txBody>
          <a:bodyPr/>
          <a:lstStyle/>
          <a:p>
            <a:endParaRPr 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1</a:t>
            </a:fld>
            <a:endParaRPr lang="tr-TR"/>
          </a:p>
        </p:txBody>
      </p:sp>
    </p:spTree>
    <p:extLst>
      <p:ext uri="{BB962C8B-B14F-4D97-AF65-F5344CB8AC3E}">
        <p14:creationId xmlns:p14="http://schemas.microsoft.com/office/powerpoint/2010/main" val="3590780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Lokal Aydınlatma</a:t>
            </a:r>
          </a:p>
        </p:txBody>
      </p:sp>
      <p:pic>
        <p:nvPicPr>
          <p:cNvPr id="134147" name="Picture 4"/>
          <p:cNvPicPr>
            <a:picLocks noGrp="1" noChangeAspect="1" noChangeArrowheads="1"/>
          </p:cNvPicPr>
          <p:nvPr>
            <p:ph sz="quarter" idx="1"/>
          </p:nvPr>
        </p:nvPicPr>
        <p:blipFill>
          <a:blip r:embed="rId2" cstate="print"/>
          <a:srcRect/>
          <a:stretch>
            <a:fillRect/>
          </a:stretch>
        </p:blipFill>
        <p:spPr>
          <a:xfrm>
            <a:off x="179512" y="1768475"/>
            <a:ext cx="8032750" cy="4189413"/>
          </a:xfrm>
          <a:noFill/>
        </p:spPr>
      </p:pic>
      <p:sp>
        <p:nvSpPr>
          <p:cNvPr id="3" name="Slayt Numarası Yer Tutucusu 2"/>
          <p:cNvSpPr>
            <a:spLocks noGrp="1"/>
          </p:cNvSpPr>
          <p:nvPr>
            <p:ph type="sldNum" sz="quarter" idx="4294967295"/>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1238860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Aydınlatma birimleri ve özellikleri</a:t>
            </a:r>
          </a:p>
        </p:txBody>
      </p:sp>
      <p:sp>
        <p:nvSpPr>
          <p:cNvPr id="135170" name="İçerik Yer Tutucusu 1"/>
          <p:cNvSpPr>
            <a:spLocks noGrp="1"/>
          </p:cNvSpPr>
          <p:nvPr>
            <p:ph sz="quarter" idx="1"/>
          </p:nvPr>
        </p:nvSpPr>
        <p:spPr/>
        <p:txBody>
          <a:bodyPr>
            <a:normAutofit/>
          </a:bodyPr>
          <a:lstStyle/>
          <a:p>
            <a:pPr algn="just"/>
            <a:r>
              <a:rPr lang="tr-TR" sz="2400" smtClean="0"/>
              <a:t>Pek çok aydınlatma birimi vardır. Bunlar; ışık akışı, ışık şiddeti, aydınlık şiddeti, parıltıdır.</a:t>
            </a:r>
          </a:p>
          <a:p>
            <a:pPr algn="just"/>
            <a:r>
              <a:rPr lang="tr-TR" sz="2400" smtClean="0"/>
              <a:t>Işık gereksinimini yapılacak işin tipi, yüzeyin özelliği (ışığı soğurması yâda yansıtması), genel çalışma alanı ve bireyin görme yeterliliğine bağlıdır. </a:t>
            </a:r>
          </a:p>
          <a:p>
            <a:pPr algn="just"/>
            <a:r>
              <a:rPr lang="tr-TR" sz="2400" smtClean="0"/>
              <a:t>Gözün uyum yeteneği nedeniyle değişik aydınlanma derecelerine uyumu, çalışanların aydınlanma derecesiyle ilgili sübjektif iyi-kötü, yeterli-yetersiz değerlendirmelerine güvenilmemelidir.</a:t>
            </a:r>
          </a:p>
          <a:p>
            <a:pPr algn="just"/>
            <a:r>
              <a:rPr lang="tr-TR" sz="2400" smtClean="0"/>
              <a:t>İşyerlerinin tasarım ve değerlendirilmesinde objektif ışık ölçümleri temeldir.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1758546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Başlık 2"/>
          <p:cNvSpPr>
            <a:spLocks noGrp="1"/>
          </p:cNvSpPr>
          <p:nvPr>
            <p:ph type="title"/>
          </p:nvPr>
        </p:nvSpPr>
        <p:spPr/>
        <p:txBody>
          <a:bodyPr/>
          <a:lstStyle/>
          <a:p>
            <a:endParaRPr lang="en-US" smtClean="0"/>
          </a:p>
        </p:txBody>
      </p:sp>
      <p:sp>
        <p:nvSpPr>
          <p:cNvPr id="136194" name="İçerik Yer Tutucusu 1"/>
          <p:cNvSpPr>
            <a:spLocks noGrp="1"/>
          </p:cNvSpPr>
          <p:nvPr>
            <p:ph sz="quarter" idx="1"/>
          </p:nvPr>
        </p:nvSpPr>
        <p:spPr/>
        <p:txBody>
          <a:bodyPr>
            <a:normAutofit/>
          </a:bodyPr>
          <a:lstStyle/>
          <a:p>
            <a:pPr algn="just"/>
            <a:r>
              <a:rPr lang="tr-TR" sz="2400" dirty="0" smtClean="0"/>
              <a:t>Işığın ölçülmesine </a:t>
            </a:r>
            <a:r>
              <a:rPr lang="tr-TR" sz="2400" dirty="0" smtClean="0">
                <a:solidFill>
                  <a:srgbClr val="FF0000"/>
                </a:solidFill>
              </a:rPr>
              <a:t>fotometri </a:t>
            </a:r>
            <a:r>
              <a:rPr lang="tr-TR" sz="2400" dirty="0" smtClean="0"/>
              <a:t>denir. Aydınlatma şiddeti ışık kaynağı ya da ışık yayan kürenin gücünü tanımlar. Aydınlatma şiddetinin ölçü birimi </a:t>
            </a:r>
            <a:r>
              <a:rPr lang="tr-TR" sz="2400" dirty="0" smtClean="0">
                <a:solidFill>
                  <a:srgbClr val="C00000"/>
                </a:solidFill>
              </a:rPr>
              <a:t>lükstür (</a:t>
            </a:r>
            <a:r>
              <a:rPr lang="tr-TR" sz="2400" dirty="0" err="1" smtClean="0">
                <a:solidFill>
                  <a:srgbClr val="C00000"/>
                </a:solidFill>
              </a:rPr>
              <a:t>lux</a:t>
            </a:r>
            <a:r>
              <a:rPr lang="tr-TR" sz="2400" dirty="0" smtClean="0">
                <a:solidFill>
                  <a:srgbClr val="C00000"/>
                </a:solidFill>
              </a:rPr>
              <a:t>). </a:t>
            </a:r>
            <a:r>
              <a:rPr lang="tr-TR" sz="2400" dirty="0" smtClean="0"/>
              <a:t>Bu değer birim alana (bir yüzeyin 1 m</a:t>
            </a:r>
            <a:r>
              <a:rPr lang="tr-TR" sz="2400" baseline="30000" dirty="0" smtClean="0"/>
              <a:t>2</a:t>
            </a:r>
            <a:r>
              <a:rPr lang="tr-TR" sz="2400" dirty="0" smtClean="0"/>
              <a:t>’sine) düşen ışık akılarının toplamıdır.</a:t>
            </a:r>
          </a:p>
          <a:p>
            <a:pPr algn="just"/>
            <a:r>
              <a:rPr lang="tr-TR" sz="2400" dirty="0" smtClean="0"/>
              <a:t>Gereğinden fazla aydınlatma, çok aşırı değerlere ulaşmadıkça maliyeti dışında sakıncası olmamaktadır. Ancak parlama ve yansımalara yol açmamalı, istenilen nitelikte ve tekniğine uygun olmalıdır. Bu nedenle aydınlığın niceliğiyle ilgili gereksinimler, alt sınırlarla belirlenmekte ve çizelgelerde, ya minimum değerler, ya da minimum yeterli olmak üzere iki değer verilmektedir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833191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Başlık 2"/>
          <p:cNvSpPr>
            <a:spLocks noGrp="1"/>
          </p:cNvSpPr>
          <p:nvPr>
            <p:ph type="title"/>
          </p:nvPr>
        </p:nvSpPr>
        <p:spPr/>
        <p:txBody>
          <a:bodyPr/>
          <a:lstStyle/>
          <a:p>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Watt</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Lümen ve Lüks</a:t>
            </a:r>
          </a:p>
        </p:txBody>
      </p:sp>
      <p:sp>
        <p:nvSpPr>
          <p:cNvPr id="137218" name="İçerik Yer Tutucusu 1"/>
          <p:cNvSpPr>
            <a:spLocks noGrp="1"/>
          </p:cNvSpPr>
          <p:nvPr>
            <p:ph sz="quarter" idx="1"/>
          </p:nvPr>
        </p:nvSpPr>
        <p:spPr/>
        <p:txBody>
          <a:bodyPr>
            <a:normAutofit/>
          </a:bodyPr>
          <a:lstStyle/>
          <a:p>
            <a:pPr algn="just"/>
            <a:r>
              <a:rPr lang="tr-TR" sz="2400" dirty="0" err="1" smtClean="0">
                <a:solidFill>
                  <a:srgbClr val="FF0000"/>
                </a:solidFill>
              </a:rPr>
              <a:t>Watt</a:t>
            </a:r>
            <a:r>
              <a:rPr lang="tr-TR" sz="2400" dirty="0" smtClean="0">
                <a:solidFill>
                  <a:srgbClr val="FF0000"/>
                </a:solidFill>
              </a:rPr>
              <a:t> güç birimidir</a:t>
            </a:r>
            <a:r>
              <a:rPr lang="tr-TR" sz="2400" dirty="0" smtClean="0"/>
              <a:t>. Genellikle lümenle karıştırılır. </a:t>
            </a:r>
            <a:r>
              <a:rPr lang="tr-TR" sz="2400" dirty="0" smtClean="0">
                <a:solidFill>
                  <a:schemeClr val="accent3">
                    <a:lumMod val="75000"/>
                  </a:schemeClr>
                </a:solidFill>
              </a:rPr>
              <a:t>Lümen bir lambanın parlaklığını belirtir</a:t>
            </a:r>
            <a:r>
              <a:rPr lang="tr-TR" sz="2400" dirty="0" smtClean="0"/>
              <a:t>, </a:t>
            </a:r>
            <a:r>
              <a:rPr lang="tr-TR" sz="2400" dirty="0" err="1" smtClean="0"/>
              <a:t>watt</a:t>
            </a:r>
            <a:r>
              <a:rPr lang="tr-TR" sz="2400" dirty="0" smtClean="0"/>
              <a:t> ise o lambanın yanarken harcadığı gücü. Lüks ise metre kare başına düşen Lümendir. Aynı tipte bir lambanın yüksek </a:t>
            </a:r>
            <a:r>
              <a:rPr lang="tr-TR" sz="2400" dirty="0" err="1" smtClean="0"/>
              <a:t>wattlısı</a:t>
            </a:r>
            <a:r>
              <a:rPr lang="tr-TR" sz="2400" dirty="0" smtClean="0"/>
              <a:t> yüksek lümen, düşük </a:t>
            </a:r>
            <a:r>
              <a:rPr lang="tr-TR" sz="2400" dirty="0" err="1" smtClean="0"/>
              <a:t>wattlısı</a:t>
            </a:r>
            <a:r>
              <a:rPr lang="tr-TR" sz="2400" dirty="0" smtClean="0"/>
              <a:t> düşük lümen verir (1 lümen = 0.00146 W). Aydınlatma şiddeti açık bir yaz gününde 100.000 lüksü bulur. Kapalı havaya sahip bir kış gününde ise ancak 3.000 lüks civarındadır. Yani 1 metre kareye 100.000 lümen düşer. Buda 100.000 x 0.00146=1460 W eder. Yani 1 m</a:t>
            </a:r>
            <a:r>
              <a:rPr lang="tr-TR" sz="2400" baseline="30000" dirty="0" smtClean="0"/>
              <a:t>2</a:t>
            </a:r>
            <a:r>
              <a:rPr lang="tr-TR" sz="2400" dirty="0" smtClean="0"/>
              <a:t> </a:t>
            </a:r>
            <a:r>
              <a:rPr lang="tr-TR" sz="2400" dirty="0" err="1" smtClean="0"/>
              <a:t>lik</a:t>
            </a:r>
            <a:r>
              <a:rPr lang="tr-TR" sz="2400" dirty="0" smtClean="0"/>
              <a:t> bir güneş pili kayıpsız elektrik üretse en parlak bir zamanda bir ütüyü çalıştırabilecek güçtedir.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13</a:t>
            </a:fld>
            <a:endParaRPr lang="tr-TR"/>
          </a:p>
        </p:txBody>
      </p:sp>
    </p:spTree>
    <p:extLst>
      <p:ext uri="{BB962C8B-B14F-4D97-AF65-F5344CB8AC3E}">
        <p14:creationId xmlns:p14="http://schemas.microsoft.com/office/powerpoint/2010/main" val="1857402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Başlık 2"/>
          <p:cNvSpPr>
            <a:spLocks noGrp="1"/>
          </p:cNvSpPr>
          <p:nvPr>
            <p:ph type="title"/>
          </p:nvPr>
        </p:nvSpPr>
        <p:spPr>
          <a:xfrm>
            <a:off x="344760" y="260648"/>
            <a:ext cx="7467600" cy="1143000"/>
          </a:xfrm>
        </p:spPr>
        <p:txBody>
          <a:bodyPr/>
          <a:lstStyle/>
          <a:p>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Dalgaboyu</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ve Frekans</a:t>
            </a:r>
          </a:p>
        </p:txBody>
      </p:sp>
      <p:sp>
        <p:nvSpPr>
          <p:cNvPr id="2" name="İçerik Yer Tutucusu 1"/>
          <p:cNvSpPr>
            <a:spLocks noGrp="1" noRot="1" noChangeAspect="1" noMove="1" noResize="1" noEditPoints="1" noAdjustHandles="1" noChangeArrowheads="1" noChangeShapeType="1" noTextEdit="1"/>
          </p:cNvSpPr>
          <p:nvPr>
            <p:ph sz="quarter" idx="1"/>
          </p:nvPr>
        </p:nvSpPr>
        <p:spPr>
          <a:blipFill rotWithShape="1">
            <a:blip r:embed="rId2" cstate="print"/>
            <a:stretch>
              <a:fillRect l="-1556" t="-1752" r="-1481"/>
            </a:stretch>
          </a:blipFill>
          <a:extLst/>
        </p:spPr>
        <p:txBody>
          <a:bodyPr/>
          <a:lstStyle/>
          <a:p>
            <a:pPr algn="ctr">
              <a:defRPr/>
            </a:pPr>
            <a:r>
              <a:rPr lang="tr-TR">
                <a:noFill/>
              </a:rPr>
              <a:t> </a:t>
            </a:r>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14</a:t>
            </a:fld>
            <a:endParaRPr lang="tr-TR"/>
          </a:p>
        </p:txBody>
      </p:sp>
    </p:spTree>
    <p:extLst>
      <p:ext uri="{BB962C8B-B14F-4D97-AF65-F5344CB8AC3E}">
        <p14:creationId xmlns:p14="http://schemas.microsoft.com/office/powerpoint/2010/main" val="1290411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Kötü Aydınlatmanın Zararları</a:t>
            </a:r>
          </a:p>
        </p:txBody>
      </p:sp>
      <p:sp>
        <p:nvSpPr>
          <p:cNvPr id="139266" name="İçerik Yer Tutucusu 1"/>
          <p:cNvSpPr>
            <a:spLocks noGrp="1"/>
          </p:cNvSpPr>
          <p:nvPr>
            <p:ph sz="quarter" idx="1"/>
          </p:nvPr>
        </p:nvSpPr>
        <p:spPr/>
        <p:txBody>
          <a:bodyPr/>
          <a:lstStyle/>
          <a:p>
            <a:pPr algn="just"/>
            <a:r>
              <a:rPr lang="tr-TR" sz="2200" smtClean="0"/>
              <a:t>1) Görme fonksiyonunda zorlanmalar, göz yorgunluğu, gözlerde batma, yanma, kızartı olur, ileri derecede etkilenme ile görme bozulur.</a:t>
            </a:r>
          </a:p>
          <a:p>
            <a:pPr algn="just"/>
            <a:r>
              <a:rPr lang="tr-TR" sz="2200" smtClean="0"/>
              <a:t>2) İyi ve yeterli derecede aydınlatılmamış bir ortamda yapılan çalışmalarda (ağaç işleme tezgahları, torna tezgahları gibi tehlikeli makinaların kullanılması ile) iş kazaları artabilir.</a:t>
            </a:r>
          </a:p>
          <a:p>
            <a:pPr algn="just"/>
            <a:r>
              <a:rPr lang="tr-TR" sz="2200" smtClean="0"/>
              <a:t>3) İnsanın algılamasında en önemli algılayıcı gözüdür. Bütün algılamanın % 80 ile % 90’ı göz kanalıyla gerçekleşir. İş koşullarının doğurduğu yorgunluğun büyük bir kısmı göz zorlanmasından ileri gelir. İyi bir aydınlatmayla insan performansı %15 hatta bazen %40 oranında artabilir.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a:t>
            </a:fld>
            <a:endParaRPr lang="tr-TR"/>
          </a:p>
        </p:txBody>
      </p:sp>
    </p:spTree>
    <p:extLst>
      <p:ext uri="{BB962C8B-B14F-4D97-AF65-F5344CB8AC3E}">
        <p14:creationId xmlns:p14="http://schemas.microsoft.com/office/powerpoint/2010/main" val="736519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İyi Aydınlatmanın Faydaları</a:t>
            </a:r>
          </a:p>
        </p:txBody>
      </p:sp>
      <p:sp>
        <p:nvSpPr>
          <p:cNvPr id="140290" name="İçerik Yer Tutucusu 1"/>
          <p:cNvSpPr>
            <a:spLocks noGrp="1"/>
          </p:cNvSpPr>
          <p:nvPr>
            <p:ph sz="quarter" idx="1"/>
          </p:nvPr>
        </p:nvSpPr>
        <p:spPr/>
        <p:txBody>
          <a:bodyPr/>
          <a:lstStyle/>
          <a:p>
            <a:r>
              <a:rPr lang="tr-TR" smtClean="0"/>
              <a:t>Gözün görme yeteneği artar.</a:t>
            </a:r>
          </a:p>
          <a:p>
            <a:r>
              <a:rPr lang="tr-TR" smtClean="0"/>
              <a:t>Göz sağlığı korunur.</a:t>
            </a:r>
          </a:p>
          <a:p>
            <a:r>
              <a:rPr lang="tr-TR" smtClean="0"/>
              <a:t>Kazalar azalır.</a:t>
            </a:r>
          </a:p>
          <a:p>
            <a:r>
              <a:rPr lang="tr-TR" smtClean="0"/>
              <a:t>Yapılan işin verimi yükselir.</a:t>
            </a:r>
          </a:p>
          <a:p>
            <a:r>
              <a:rPr lang="tr-TR" smtClean="0"/>
              <a:t>Güvenlik sağlanır.</a:t>
            </a:r>
          </a:p>
          <a:p>
            <a:r>
              <a:rPr lang="tr-TR" smtClean="0"/>
              <a:t>Estetik hislere ve konfor gereksinimine yanıt verilir.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137257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Başlık 2"/>
          <p:cNvSpPr>
            <a:spLocks noGrp="1"/>
          </p:cNvSpPr>
          <p:nvPr>
            <p:ph type="title"/>
          </p:nvPr>
        </p:nvSpPr>
        <p:spPr/>
        <p:txBody>
          <a:bodyPr>
            <a:normAutofit/>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Aydınlatma Düzeninin Niteliğini Belirleyen Faktörler</a:t>
            </a:r>
          </a:p>
        </p:txBody>
      </p:sp>
      <p:sp>
        <p:nvSpPr>
          <p:cNvPr id="141314" name="İçerik Yer Tutucusu 1"/>
          <p:cNvSpPr>
            <a:spLocks noGrp="1"/>
          </p:cNvSpPr>
          <p:nvPr>
            <p:ph sz="quarter" idx="1"/>
          </p:nvPr>
        </p:nvSpPr>
        <p:spPr/>
        <p:txBody>
          <a:bodyPr/>
          <a:lstStyle/>
          <a:p>
            <a:r>
              <a:rPr lang="tr-TR" smtClean="0"/>
              <a:t>Aydınlatma şiddeti</a:t>
            </a:r>
          </a:p>
          <a:p>
            <a:r>
              <a:rPr lang="tr-TR" smtClean="0"/>
              <a:t>Eş düzeyde aydınlatma</a:t>
            </a:r>
          </a:p>
          <a:p>
            <a:r>
              <a:rPr lang="tr-TR" smtClean="0"/>
              <a:t>Işık yönü ile gölge etkisi</a:t>
            </a:r>
          </a:p>
          <a:p>
            <a:r>
              <a:rPr lang="tr-TR" smtClean="0"/>
              <a:t>Işık dağılımı</a:t>
            </a:r>
          </a:p>
          <a:p>
            <a:r>
              <a:rPr lang="tr-TR" smtClean="0"/>
              <a:t>Işıktan yararlanma</a:t>
            </a:r>
          </a:p>
          <a:p>
            <a:r>
              <a:rPr lang="tr-TR" smtClean="0"/>
              <a:t>Göz kamaşmasının sınırlandırılması</a:t>
            </a:r>
          </a:p>
          <a:p>
            <a:r>
              <a:rPr lang="tr-TR" smtClean="0"/>
              <a:t>Işığın rengi ve renksel yansıma</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1406217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39750" y="1341438"/>
            <a:ext cx="8064500" cy="3416300"/>
          </a:xfrm>
          <a:prstGeom prst="rect">
            <a:avLst/>
          </a:prstGeom>
          <a:noFill/>
        </p:spPr>
        <p:txBody>
          <a:bodyPr>
            <a:spAutoFit/>
          </a:bodyPr>
          <a:lstStyle/>
          <a:p>
            <a:pPr algn="ctr">
              <a:defRPr/>
            </a:pPr>
            <a:r>
              <a:rPr lang="tr-TR"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Aydınlatmada amaç, belli bir aydınlık düzeyi elde etmek değil, iyi görme koşullarını sağlamaktır.</a:t>
            </a:r>
          </a:p>
        </p:txBody>
      </p:sp>
      <p:sp>
        <p:nvSpPr>
          <p:cNvPr id="3" name="Slayt Numarası Yer Tutucusu 2"/>
          <p:cNvSpPr>
            <a:spLocks noGrp="1"/>
          </p:cNvSpPr>
          <p:nvPr>
            <p:ph type="sldNum" sz="quarter" idx="12"/>
          </p:nvPr>
        </p:nvSpPr>
        <p:spPr/>
        <p:txBody>
          <a:bodyPr/>
          <a:lstStyle/>
          <a:p>
            <a:fld id="{A427530A-A503-4F46-BAEC-AA74D2EFDD5B}" type="slidenum">
              <a:rPr lang="tr-TR" smtClean="0"/>
              <a:t>18</a:t>
            </a:fld>
            <a:endParaRPr lang="tr-TR"/>
          </a:p>
        </p:txBody>
      </p:sp>
    </p:spTree>
    <p:extLst>
      <p:ext uri="{BB962C8B-B14F-4D97-AF65-F5344CB8AC3E}">
        <p14:creationId xmlns:p14="http://schemas.microsoft.com/office/powerpoint/2010/main" val="1710710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Sağlık Etkileri</a:t>
            </a:r>
          </a:p>
        </p:txBody>
      </p:sp>
      <p:sp>
        <p:nvSpPr>
          <p:cNvPr id="143362" name="İçerik Yer Tutucusu 1"/>
          <p:cNvSpPr>
            <a:spLocks noGrp="1"/>
          </p:cNvSpPr>
          <p:nvPr>
            <p:ph sz="quarter" idx="1"/>
          </p:nvPr>
        </p:nvSpPr>
        <p:spPr/>
        <p:txBody>
          <a:bodyPr/>
          <a:lstStyle/>
          <a:p>
            <a:pPr algn="just"/>
            <a:r>
              <a:rPr lang="tr-TR" sz="2400" dirty="0" smtClean="0"/>
              <a:t>Uygun olmayan yetersiz aydınlatma ile Gözlerde uzun süre uyum çabası nedeniyle ortaya çıkan sorunlar şunlardır;</a:t>
            </a:r>
          </a:p>
          <a:p>
            <a:pPr lvl="1" algn="just"/>
            <a:r>
              <a:rPr lang="tr-TR" sz="2000" dirty="0" err="1" smtClean="0"/>
              <a:t>Okülomotor</a:t>
            </a:r>
            <a:r>
              <a:rPr lang="tr-TR" sz="2000" dirty="0" smtClean="0"/>
              <a:t> değişiklikler (ezofori, </a:t>
            </a:r>
            <a:r>
              <a:rPr lang="tr-TR" sz="2000" dirty="0" err="1" smtClean="0"/>
              <a:t>ekzofori</a:t>
            </a:r>
            <a:r>
              <a:rPr lang="tr-TR" sz="2000" dirty="0" smtClean="0"/>
              <a:t>), görme bulanıklığı</a:t>
            </a:r>
          </a:p>
          <a:p>
            <a:pPr lvl="1" algn="just"/>
            <a:r>
              <a:rPr lang="tr-TR" sz="2000" dirty="0" smtClean="0"/>
              <a:t>Oküler ağrı</a:t>
            </a:r>
          </a:p>
          <a:p>
            <a:pPr lvl="1" algn="just"/>
            <a:r>
              <a:rPr lang="tr-TR" sz="2000" dirty="0" smtClean="0"/>
              <a:t>Gözlerde yorgunluk</a:t>
            </a:r>
          </a:p>
          <a:p>
            <a:pPr lvl="1" algn="just"/>
            <a:r>
              <a:rPr lang="tr-TR" sz="2000" dirty="0" smtClean="0"/>
              <a:t>Kaşıntı, kızarıklık, yanma ve diğer tahriş belirtileri</a:t>
            </a:r>
          </a:p>
          <a:p>
            <a:pPr lvl="1" algn="just"/>
            <a:r>
              <a:rPr lang="tr-TR" sz="2000" dirty="0" smtClean="0"/>
              <a:t>Göz yaşarması, göz kuruması</a:t>
            </a:r>
          </a:p>
          <a:p>
            <a:pPr lvl="1" algn="just"/>
            <a:r>
              <a:rPr lang="tr-TR" sz="2000" dirty="0" smtClean="0"/>
              <a:t>Gözlerin uyum ve </a:t>
            </a:r>
            <a:r>
              <a:rPr lang="tr-TR" sz="2000" dirty="0" err="1" smtClean="0"/>
              <a:t>konverjans</a:t>
            </a:r>
            <a:r>
              <a:rPr lang="tr-TR" sz="2000" dirty="0" smtClean="0"/>
              <a:t> yeteneğinin azalması</a:t>
            </a:r>
          </a:p>
          <a:p>
            <a:pPr lvl="1" algn="just"/>
            <a:r>
              <a:rPr lang="tr-TR" sz="2000" dirty="0" smtClean="0"/>
              <a:t>Renk </a:t>
            </a:r>
            <a:r>
              <a:rPr lang="tr-TR" sz="2000" dirty="0" err="1" smtClean="0"/>
              <a:t>tersinimleri</a:t>
            </a:r>
            <a:endParaRPr lang="tr-TR" sz="2000" dirty="0" smtClean="0"/>
          </a:p>
          <a:p>
            <a:pPr lvl="1" algn="just"/>
            <a:r>
              <a:rPr lang="tr-TR" sz="2000" dirty="0" smtClean="0"/>
              <a:t>Baş ağrısı</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2630263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Giriş</a:t>
            </a:r>
            <a:endParaRPr lang="tr-TR" dirty="0" smtClean="0"/>
          </a:p>
        </p:txBody>
      </p:sp>
      <p:sp>
        <p:nvSpPr>
          <p:cNvPr id="125954" name="İçerik Yer Tutucusu 1"/>
          <p:cNvSpPr>
            <a:spLocks noGrp="1"/>
          </p:cNvSpPr>
          <p:nvPr>
            <p:ph sz="quarter" idx="1"/>
          </p:nvPr>
        </p:nvSpPr>
        <p:spPr/>
        <p:txBody>
          <a:bodyPr/>
          <a:lstStyle/>
          <a:p>
            <a:pPr algn="just"/>
            <a:r>
              <a:rPr lang="tr-TR" sz="2000" dirty="0" smtClean="0"/>
              <a:t>Görme iş yerlerinde en çok ihmal edilen duyumuzdur. Aydınlatmanın en önemli işlevi işin iyi görülebilmesidir. </a:t>
            </a:r>
          </a:p>
          <a:p>
            <a:pPr algn="just"/>
            <a:r>
              <a:rPr lang="tr-TR" sz="2000" dirty="0" smtClean="0">
                <a:solidFill>
                  <a:srgbClr val="00B050"/>
                </a:solidFill>
              </a:rPr>
              <a:t>Çalışanların kendi aydınlatmalarını düzenlemelerine olanak veren mekanizmalar enerji savurganlığını önlemekte, işlerin daha kolay yapılabilmesine yardımcı olmaktadır. </a:t>
            </a:r>
          </a:p>
          <a:p>
            <a:pPr algn="just"/>
            <a:r>
              <a:rPr lang="tr-TR" sz="2000" dirty="0" smtClean="0">
                <a:solidFill>
                  <a:srgbClr val="C00000"/>
                </a:solidFill>
              </a:rPr>
              <a:t>Çalışanların sağlığının korunması için gerekli uygun fiziksel koşulların başında “aydınlatma” gelmektedir</a:t>
            </a:r>
            <a:r>
              <a:rPr lang="tr-TR" sz="2000" dirty="0" smtClean="0"/>
              <a:t>. </a:t>
            </a:r>
          </a:p>
          <a:p>
            <a:pPr algn="just"/>
            <a:r>
              <a:rPr lang="tr-TR" sz="2000" dirty="0" smtClean="0"/>
              <a:t>İşyerlerinde uygun aydınlatma ile çalışanın göz sağlığı korunur, birikimli kas ve iskelet sistemi travmaları ve pek çok iş kazası önlenir, olumlu psikolojik etki sağlanır. Bu nedenle, işyerlerinde özellikle sanayi kuruluşlarında yapılan iş ve işlemin gerektirdiği uygun aydınlatmayı sağlamak gerekmektedir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a:t>
            </a:fld>
            <a:endParaRPr lang="tr-TR"/>
          </a:p>
        </p:txBody>
      </p:sp>
    </p:spTree>
    <p:extLst>
      <p:ext uri="{BB962C8B-B14F-4D97-AF65-F5344CB8AC3E}">
        <p14:creationId xmlns:p14="http://schemas.microsoft.com/office/powerpoint/2010/main" val="2194073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Aydınlatmanın Yaşla İlgisi</a:t>
            </a:r>
          </a:p>
        </p:txBody>
      </p:sp>
      <p:sp>
        <p:nvSpPr>
          <p:cNvPr id="2" name="İçerik Yer Tutucusu 1"/>
          <p:cNvSpPr>
            <a:spLocks noGrp="1"/>
          </p:cNvSpPr>
          <p:nvPr>
            <p:ph sz="quarter" idx="1"/>
          </p:nvPr>
        </p:nvSpPr>
        <p:spPr>
          <a:xfrm>
            <a:off x="457200" y="1600200"/>
            <a:ext cx="8229600" cy="4132263"/>
          </a:xfrm>
        </p:spPr>
        <p:txBody>
          <a:bodyPr/>
          <a:lstStyle/>
          <a:p>
            <a:pPr algn="just">
              <a:spcAft>
                <a:spcPts val="600"/>
              </a:spcAft>
              <a:defRPr/>
            </a:pPr>
            <a:r>
              <a:rPr lang="tr-TR" sz="2800" dirty="0" smtClean="0"/>
              <a:t>Işık gereksinimi ilerleyen yaşla birlikte artma göstermektedir.</a:t>
            </a:r>
          </a:p>
          <a:p>
            <a:pPr marL="355600" indent="0" algn="just">
              <a:spcAft>
                <a:spcPts val="600"/>
              </a:spcAft>
              <a:buFontTx/>
              <a:buNone/>
              <a:defRPr/>
            </a:pPr>
            <a:r>
              <a:rPr lang="tr-TR" sz="2400" i="1" dirty="0" smtClean="0"/>
              <a:t>Yüksek görme kapasitesi gerektiren işler ya sadece genç işçilere yaptırılmalı ya da bu işlerin görüldüğü işyerlerinde aydınlatma şiddeti yaşa göre ayarlanmalıdır.</a:t>
            </a:r>
          </a:p>
          <a:p>
            <a:pPr algn="just">
              <a:spcAft>
                <a:spcPts val="600"/>
              </a:spcAft>
              <a:defRPr/>
            </a:pPr>
            <a:r>
              <a:rPr lang="tr-TR" sz="2800" dirty="0" smtClean="0"/>
              <a:t>Benzer bir işi yapmak için 60 yaşında sağlıklı bir kişi, 20 yaşındaki haline göre </a:t>
            </a:r>
            <a:r>
              <a:rPr lang="tr-TR" sz="2800" dirty="0" smtClean="0">
                <a:solidFill>
                  <a:srgbClr val="7030A0"/>
                </a:solidFill>
              </a:rPr>
              <a:t>iki kat </a:t>
            </a:r>
            <a:r>
              <a:rPr lang="tr-TR" sz="2800" dirty="0" smtClean="0"/>
              <a:t>aydınlatmaya ihtiyaç duyar.</a:t>
            </a:r>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833441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Başlık 1"/>
          <p:cNvSpPr>
            <a:spLocks noGrp="1"/>
          </p:cNvSpPr>
          <p:nvPr>
            <p:ph type="ctrTitle"/>
          </p:nvPr>
        </p:nvSpPr>
        <p:spPr/>
        <p:txBody>
          <a:bodyPr/>
          <a:lstStyle/>
          <a:p>
            <a:r>
              <a:rPr lang="tr-TR" smtClean="0"/>
              <a:t>İYONİZE VE NON-İYONİZE IŞINLAR</a:t>
            </a:r>
          </a:p>
        </p:txBody>
      </p:sp>
      <p:sp>
        <p:nvSpPr>
          <p:cNvPr id="3" name="Alt Başlık 2"/>
          <p:cNvSpPr>
            <a:spLocks noGrp="1"/>
          </p:cNvSpPr>
          <p:nvPr>
            <p:ph type="subTitle" idx="1"/>
          </p:nvPr>
        </p:nvSpPr>
        <p:spPr/>
        <p:txBody>
          <a:bodyPr/>
          <a:lstStyle/>
          <a:p>
            <a:endParaRPr 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513677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a:t>
            </a:r>
          </a:p>
        </p:txBody>
      </p:sp>
      <p:sp>
        <p:nvSpPr>
          <p:cNvPr id="162818" name="İçerik Yer Tutucusu 1"/>
          <p:cNvSpPr>
            <a:spLocks noGrp="1"/>
          </p:cNvSpPr>
          <p:nvPr>
            <p:ph sz="quarter" idx="1"/>
          </p:nvPr>
        </p:nvSpPr>
        <p:spPr>
          <a:xfrm>
            <a:off x="468313" y="1628775"/>
            <a:ext cx="8229600" cy="4525963"/>
          </a:xfrm>
        </p:spPr>
        <p:txBody>
          <a:bodyPr/>
          <a:lstStyle/>
          <a:p>
            <a:pPr algn="just"/>
            <a:r>
              <a:rPr lang="tr-TR" sz="2000" dirty="0" smtClean="0">
                <a:solidFill>
                  <a:srgbClr val="FF0000"/>
                </a:solidFill>
              </a:rPr>
              <a:t>Enerjinin elektro manyetik veya parçacık modeliyle taşınması radyasyon olarak tanımlanır</a:t>
            </a:r>
            <a:r>
              <a:rPr lang="tr-TR" sz="2000" dirty="0" smtClean="0"/>
              <a:t>. Radyasyon, elektromanyetik dalgalar veya parçacıklar biçimindeki enerji emisyonu (yayımı) ya da aktarımıdır. </a:t>
            </a:r>
          </a:p>
          <a:p>
            <a:pPr algn="just"/>
            <a:r>
              <a:rPr lang="tr-TR" sz="2000" dirty="0" smtClean="0"/>
              <a:t>Bilindiği gibi maddenin temel yapısını atomlar meydana getirir. Atom ise, proton ve nötronlardan oluşan bir çekirdek ile bunun çevresinde dönmekte olan elektronlardan oluşmaktadır. Herhangi bir maddenin atom çekirdeğindeki nötronların sayısı, proton sayısına göre oldukça fazla ise; bu tür maddeler kararsız bir yapı göstermekte ve çekirdeğindeki nötronlar alfa, beta, gama gibi çeşitli ışınlar yaymak suretiyle parçalanmaktadırlar. </a:t>
            </a:r>
            <a:r>
              <a:rPr lang="tr-TR" sz="2000" dirty="0" smtClean="0">
                <a:hlinkClick r:id="rId2" action="ppaction://hlinkfile"/>
              </a:rPr>
              <a:t>Çevresine bu şekilde ışın saçarak parçalanan maddelere “radyoaktif madde”, çevreye yayılan alfa, beta ve gama gibi ışınlara ise “radyasyon” adı verilmektedir.</a:t>
            </a:r>
            <a:endParaRPr lang="tr-TR" sz="20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3078255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İyonize ve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Non</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-iyonize Işınlar</a:t>
            </a:r>
          </a:p>
        </p:txBody>
      </p:sp>
      <p:sp>
        <p:nvSpPr>
          <p:cNvPr id="163842" name="İçerik Yer Tutucusu 1"/>
          <p:cNvSpPr>
            <a:spLocks noGrp="1"/>
          </p:cNvSpPr>
          <p:nvPr>
            <p:ph sz="quarter" idx="1"/>
          </p:nvPr>
        </p:nvSpPr>
        <p:spPr/>
        <p:txBody>
          <a:bodyPr/>
          <a:lstStyle/>
          <a:p>
            <a:pPr algn="just"/>
            <a:r>
              <a:rPr lang="tr-TR" sz="2400" dirty="0" smtClean="0"/>
              <a:t>"Radyasyon" dediğimiz olgu, iyonize eden (iyonize) ve iyonize etmeyen (</a:t>
            </a:r>
            <a:r>
              <a:rPr lang="tr-TR" sz="2400" dirty="0" err="1" smtClean="0"/>
              <a:t>non</a:t>
            </a:r>
            <a:r>
              <a:rPr lang="tr-TR" sz="2400" dirty="0" smtClean="0"/>
              <a:t>-iyonize) olarak 2'ye ayrılır. </a:t>
            </a:r>
          </a:p>
          <a:p>
            <a:pPr algn="just"/>
            <a:r>
              <a:rPr lang="tr-TR" sz="2400" dirty="0" smtClean="0">
                <a:solidFill>
                  <a:srgbClr val="FF0000"/>
                </a:solidFill>
              </a:rPr>
              <a:t>İyonize eden demek insan hücre yapısını bozan demektir. </a:t>
            </a:r>
            <a:r>
              <a:rPr lang="tr-TR" sz="2400" dirty="0" smtClean="0"/>
              <a:t>İyonize etmeyen ise hücre yapısında bir değişikliğe yol açmaz. </a:t>
            </a:r>
          </a:p>
          <a:p>
            <a:pPr algn="just"/>
            <a:r>
              <a:rPr lang="tr-TR" sz="2400" dirty="0" smtClean="0"/>
              <a:t>İyonize eden radyasyon hücreye geldiğinde bir takım kimyasal değişikliklere yol açar ve vücutta istenmeyen ürünler olan oksit-</a:t>
            </a:r>
            <a:r>
              <a:rPr lang="tr-TR" sz="2400" dirty="0" err="1" smtClean="0"/>
              <a:t>oksidan'ların</a:t>
            </a:r>
            <a:r>
              <a:rPr lang="tr-TR" sz="2400" dirty="0" smtClean="0"/>
              <a:t> oluşmasına sebep olur ki bilindiği üzere bunun sonucu da </a:t>
            </a:r>
            <a:r>
              <a:rPr lang="tr-TR" sz="2400" dirty="0" smtClean="0">
                <a:solidFill>
                  <a:srgbClr val="00B050"/>
                </a:solidFill>
              </a:rPr>
              <a:t>kanser</a:t>
            </a:r>
            <a:r>
              <a:rPr lang="tr-TR" sz="2400" dirty="0" smtClean="0"/>
              <a:t> denilen hastalık meydana gelir.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23</a:t>
            </a:fld>
            <a:endParaRPr lang="tr-TR"/>
          </a:p>
        </p:txBody>
      </p:sp>
    </p:spTree>
    <p:extLst>
      <p:ext uri="{BB962C8B-B14F-4D97-AF65-F5344CB8AC3E}">
        <p14:creationId xmlns:p14="http://schemas.microsoft.com/office/powerpoint/2010/main" val="1449496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 Sınıflandırması</a:t>
            </a:r>
          </a:p>
        </p:txBody>
      </p:sp>
      <p:sp>
        <p:nvSpPr>
          <p:cNvPr id="164866" name="İçerik Yer Tutucusu 1"/>
          <p:cNvSpPr>
            <a:spLocks noGrp="1"/>
          </p:cNvSpPr>
          <p:nvPr>
            <p:ph sz="quarter" idx="1"/>
          </p:nvPr>
        </p:nvSpPr>
        <p:spPr/>
        <p:txBody>
          <a:bodyPr>
            <a:noAutofit/>
          </a:bodyPr>
          <a:lstStyle/>
          <a:p>
            <a:pPr marL="0" indent="0">
              <a:buFontTx/>
              <a:buNone/>
            </a:pPr>
            <a:r>
              <a:rPr lang="tr-TR" sz="2000" dirty="0" smtClean="0"/>
              <a:t>1. </a:t>
            </a:r>
            <a:r>
              <a:rPr lang="tr-TR" sz="2000" dirty="0" err="1" smtClean="0"/>
              <a:t>Non</a:t>
            </a:r>
            <a:r>
              <a:rPr lang="tr-TR" sz="2000" dirty="0" smtClean="0"/>
              <a:t>-iyonize (İyonlaştırıcı olmayan) Elektromanyetik Radyasyon</a:t>
            </a:r>
          </a:p>
          <a:p>
            <a:pPr marL="400050" lvl="1" indent="0">
              <a:buFontTx/>
              <a:buNone/>
            </a:pPr>
            <a:r>
              <a:rPr lang="tr-TR" sz="1800" dirty="0" smtClean="0"/>
              <a:t>-Radyo dalgaları</a:t>
            </a:r>
          </a:p>
          <a:p>
            <a:pPr marL="400050" lvl="1" indent="0">
              <a:buFontTx/>
              <a:buNone/>
            </a:pPr>
            <a:r>
              <a:rPr lang="tr-TR" sz="1800" dirty="0" smtClean="0"/>
              <a:t>-Mikrodalga</a:t>
            </a:r>
          </a:p>
          <a:p>
            <a:pPr marL="400050" lvl="1" indent="0">
              <a:buFontTx/>
              <a:buNone/>
            </a:pPr>
            <a:r>
              <a:rPr lang="tr-TR" sz="1800" dirty="0" smtClean="0"/>
              <a:t>-Kızıl ötesi ışınları (isi)</a:t>
            </a:r>
          </a:p>
          <a:p>
            <a:pPr marL="400050" lvl="1" indent="0">
              <a:buFontTx/>
              <a:buNone/>
            </a:pPr>
            <a:r>
              <a:rPr lang="tr-TR" sz="1800" dirty="0" smtClean="0"/>
              <a:t>-Görünen ışık (Kırmızı, turuncu, sari, yeşil, mavi, mor)</a:t>
            </a:r>
          </a:p>
          <a:p>
            <a:pPr marL="400050" lvl="1" indent="0">
              <a:buFontTx/>
              <a:buNone/>
            </a:pPr>
            <a:r>
              <a:rPr lang="tr-TR" sz="1800" dirty="0" smtClean="0"/>
              <a:t>-Mor ötesi ışınlar</a:t>
            </a:r>
          </a:p>
          <a:p>
            <a:pPr marL="0" indent="0">
              <a:buFontTx/>
              <a:buNone/>
            </a:pPr>
            <a:r>
              <a:rPr lang="tr-TR" sz="2000" dirty="0" smtClean="0"/>
              <a:t>2. İyonize (İyonlaştırıcı) Elektromanyetik Radyasyon</a:t>
            </a:r>
          </a:p>
          <a:p>
            <a:pPr marL="400050" lvl="1" indent="0">
              <a:buFontTx/>
              <a:buNone/>
            </a:pPr>
            <a:r>
              <a:rPr lang="tr-TR" sz="1800" dirty="0" smtClean="0"/>
              <a:t>-X-ışınları</a:t>
            </a:r>
          </a:p>
          <a:p>
            <a:pPr marL="400050" lvl="1" indent="0">
              <a:buFontTx/>
              <a:buNone/>
            </a:pPr>
            <a:r>
              <a:rPr lang="tr-TR" sz="1800" dirty="0" smtClean="0"/>
              <a:t>-Gama ışınları</a:t>
            </a:r>
          </a:p>
          <a:p>
            <a:pPr marL="400050" lvl="1" indent="0">
              <a:buFontTx/>
              <a:buNone/>
            </a:pPr>
            <a:r>
              <a:rPr lang="tr-TR" sz="1800" dirty="0" smtClean="0"/>
              <a:t>-Kozmik ışınlar</a:t>
            </a:r>
          </a:p>
          <a:p>
            <a:pPr marL="0" indent="0">
              <a:buFontTx/>
              <a:buNone/>
            </a:pPr>
            <a:r>
              <a:rPr lang="tr-TR" sz="2000" dirty="0" smtClean="0"/>
              <a:t>3. İyonize (İyonlaştırıcı) Partiküller Radyasyon</a:t>
            </a:r>
          </a:p>
          <a:p>
            <a:pPr marL="400050" lvl="1" indent="0">
              <a:buFontTx/>
              <a:buNone/>
            </a:pPr>
            <a:r>
              <a:rPr lang="tr-TR" sz="1800" dirty="0" smtClean="0"/>
              <a:t>-Beta parçacıkları</a:t>
            </a:r>
          </a:p>
          <a:p>
            <a:pPr marL="400050" lvl="1" indent="0">
              <a:buFontTx/>
              <a:buNone/>
            </a:pPr>
            <a:r>
              <a:rPr lang="tr-TR" sz="1800" dirty="0" smtClean="0"/>
              <a:t>-Alfa parçacıkları</a:t>
            </a:r>
          </a:p>
          <a:p>
            <a:pPr marL="400050" lvl="1" indent="0">
              <a:buFontTx/>
              <a:buNone/>
            </a:pPr>
            <a:r>
              <a:rPr lang="tr-TR" sz="1800" dirty="0" smtClean="0"/>
              <a:t>-Nötronlar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24</a:t>
            </a:fld>
            <a:endParaRPr lang="tr-TR"/>
          </a:p>
        </p:txBody>
      </p:sp>
    </p:spTree>
    <p:extLst>
      <p:ext uri="{BB962C8B-B14F-4D97-AF65-F5344CB8AC3E}">
        <p14:creationId xmlns:p14="http://schemas.microsoft.com/office/powerpoint/2010/main" val="711101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cstate="print"/>
          <a:srcRect/>
          <a:stretch>
            <a:fillRect/>
          </a:stretch>
        </p:blipFill>
        <p:spPr bwMode="auto">
          <a:xfrm>
            <a:off x="1116013" y="352425"/>
            <a:ext cx="5688012" cy="5813425"/>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25</a:t>
            </a:fld>
            <a:endParaRPr lang="tr-TR"/>
          </a:p>
        </p:txBody>
      </p:sp>
    </p:spTree>
    <p:extLst>
      <p:ext uri="{BB962C8B-B14F-4D97-AF65-F5344CB8AC3E}">
        <p14:creationId xmlns:p14="http://schemas.microsoft.com/office/powerpoint/2010/main" val="2290168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Başlık 2"/>
          <p:cNvSpPr>
            <a:spLocks noGrp="1"/>
          </p:cNvSpPr>
          <p:nvPr>
            <p:ph type="title"/>
          </p:nvPr>
        </p:nvSpPr>
        <p:spPr/>
        <p:txBody>
          <a:bodyPr>
            <a:normAutofit/>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Kısa dalga boyu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Ultraviole</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=mor ötesi)</a:t>
            </a:r>
          </a:p>
        </p:txBody>
      </p:sp>
      <p:sp>
        <p:nvSpPr>
          <p:cNvPr id="166914" name="İçerik Yer Tutucusu 1"/>
          <p:cNvSpPr>
            <a:spLocks noGrp="1"/>
          </p:cNvSpPr>
          <p:nvPr>
            <p:ph sz="quarter" idx="1"/>
          </p:nvPr>
        </p:nvSpPr>
        <p:spPr/>
        <p:txBody>
          <a:bodyPr/>
          <a:lstStyle/>
          <a:p>
            <a:pPr algn="just"/>
            <a:r>
              <a:rPr lang="tr-TR" smtClean="0"/>
              <a:t>Kısa dalga boylu olan ışınların (mor ötesi ışınlar) deri ve gözde tahriş edici etkisi vardır. Gözlerde yanma, kaşıntı, sulanma, ağrı meydana gelir. (</a:t>
            </a:r>
            <a:r>
              <a:rPr lang="tr-TR" smtClean="0">
                <a:solidFill>
                  <a:srgbClr val="FF0000"/>
                </a:solidFill>
              </a:rPr>
              <a:t>Kaynakçılıkta gözlük kullanmadan kaynak yapılması gibi</a:t>
            </a:r>
            <a:r>
              <a:rPr lang="tr-TR" smtClean="0"/>
              <a:t>) x ve gama ışınları ise bazı kanserler ve genetik bozukluklara yol açar.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26</a:t>
            </a:fld>
            <a:endParaRPr lang="tr-TR"/>
          </a:p>
        </p:txBody>
      </p:sp>
    </p:spTree>
    <p:extLst>
      <p:ext uri="{BB962C8B-B14F-4D97-AF65-F5344CB8AC3E}">
        <p14:creationId xmlns:p14="http://schemas.microsoft.com/office/powerpoint/2010/main" val="163066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Başlık 2"/>
          <p:cNvSpPr>
            <a:spLocks noGrp="1"/>
          </p:cNvSpPr>
          <p:nvPr>
            <p:ph type="title"/>
          </p:nvPr>
        </p:nvSpPr>
        <p:spPr/>
        <p:txBody>
          <a:bodyPr>
            <a:normAutofit/>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Uzun Dalga Boyu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infrared</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=Kızılötesi)</a:t>
            </a:r>
          </a:p>
        </p:txBody>
      </p:sp>
      <p:sp>
        <p:nvSpPr>
          <p:cNvPr id="167938" name="İçerik Yer Tutucusu 1"/>
          <p:cNvSpPr>
            <a:spLocks noGrp="1"/>
          </p:cNvSpPr>
          <p:nvPr>
            <p:ph sz="quarter" idx="1"/>
          </p:nvPr>
        </p:nvSpPr>
        <p:spPr/>
        <p:txBody>
          <a:bodyPr/>
          <a:lstStyle/>
          <a:p>
            <a:pPr algn="just"/>
            <a:r>
              <a:rPr lang="tr-TR" sz="2400" smtClean="0"/>
              <a:t>Uzun dalga boylu radyasyonun ise sıcaklık arttırıcı etkisi vardır. Özellikle kızıl ötesi ve mikro dalga ışınlara bağlı olarak sıcaklık artması sonucu bazı bozukluklar ortaya çıkar. </a:t>
            </a:r>
            <a:r>
              <a:rPr lang="tr-TR" sz="2400" smtClean="0">
                <a:solidFill>
                  <a:srgbClr val="FF0000"/>
                </a:solidFill>
              </a:rPr>
              <a:t>Cam üfleyenlerde erken yaşta katarakt meydana gelebilir. </a:t>
            </a:r>
            <a:r>
              <a:rPr lang="tr-TR" sz="2400" smtClean="0"/>
              <a:t>Ayrıca hematolojik hastalıklar, kalıtsal etkiler, cilt kanserleri, mide bulantısı, iştahsızlık, kusma, saç dökülmesi ortaya çıkar.</a:t>
            </a:r>
          </a:p>
          <a:p>
            <a:pPr algn="just"/>
            <a:r>
              <a:rPr lang="tr-TR" sz="2400" smtClean="0"/>
              <a:t>Işın tedavisi olarak adlandırılan tedavide de iyonize eden türde radyasyon kullanılır.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27</a:t>
            </a:fld>
            <a:endParaRPr lang="tr-TR"/>
          </a:p>
        </p:txBody>
      </p:sp>
    </p:spTree>
    <p:extLst>
      <p:ext uri="{BB962C8B-B14F-4D97-AF65-F5344CB8AC3E}">
        <p14:creationId xmlns:p14="http://schemas.microsoft.com/office/powerpoint/2010/main" val="2787144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 Birimleri</a:t>
            </a:r>
          </a:p>
        </p:txBody>
      </p:sp>
      <p:sp>
        <p:nvSpPr>
          <p:cNvPr id="168962" name="İçerik Yer Tutucusu 1"/>
          <p:cNvSpPr>
            <a:spLocks noGrp="1"/>
          </p:cNvSpPr>
          <p:nvPr>
            <p:ph sz="quarter" idx="1"/>
          </p:nvPr>
        </p:nvSpPr>
        <p:spPr/>
        <p:txBody>
          <a:bodyPr/>
          <a:lstStyle/>
          <a:p>
            <a:r>
              <a:rPr lang="tr-TR" smtClean="0">
                <a:solidFill>
                  <a:srgbClr val="FF0000"/>
                </a:solidFill>
              </a:rPr>
              <a:t>Aktivite:</a:t>
            </a:r>
          </a:p>
          <a:p>
            <a:pPr lvl="1" algn="just"/>
            <a:r>
              <a:rPr lang="tr-TR" smtClean="0"/>
              <a:t>Aktivite; radyoaktif maddenin belirli bir zaman aralığındaki bozunma miktarıdır.</a:t>
            </a:r>
          </a:p>
          <a:p>
            <a:pPr lvl="1" algn="just"/>
            <a:r>
              <a:rPr lang="tr-TR" smtClean="0"/>
              <a:t>Aktivite Birimi Becquerel (Bq ) 'dir.</a:t>
            </a:r>
          </a:p>
          <a:p>
            <a:pPr lvl="1" algn="just"/>
            <a:r>
              <a:rPr lang="tr-TR" smtClean="0"/>
              <a:t>Becquerel (Bq) = bir saniyedeki bozunma sayısı, ( s </a:t>
            </a:r>
            <a:r>
              <a:rPr lang="tr-TR" baseline="30000" smtClean="0"/>
              <a:t>-1</a:t>
            </a:r>
            <a:r>
              <a:rPr lang="tr-TR" smtClean="0"/>
              <a:t>)</a:t>
            </a:r>
          </a:p>
          <a:p>
            <a:pPr lvl="1" algn="just"/>
            <a:r>
              <a:rPr lang="tr-TR" smtClean="0"/>
              <a:t>Eski Birim Curie'dir.</a:t>
            </a:r>
          </a:p>
          <a:p>
            <a:pPr lvl="1" algn="just"/>
            <a:r>
              <a:rPr lang="tr-TR" smtClean="0"/>
              <a:t>1 Ci =3.7 x 10 </a:t>
            </a:r>
            <a:r>
              <a:rPr lang="tr-TR" baseline="30000" smtClean="0"/>
              <a:t>10</a:t>
            </a:r>
            <a:r>
              <a:rPr lang="tr-TR" smtClean="0"/>
              <a:t> Bq veya 1 Bq = 2.703 x 10 </a:t>
            </a:r>
            <a:r>
              <a:rPr lang="tr-TR" baseline="30000" smtClean="0"/>
              <a:t>-11 </a:t>
            </a:r>
            <a:r>
              <a:rPr lang="tr-TR" smtClean="0"/>
              <a:t>Ci</a:t>
            </a:r>
          </a:p>
          <a:p>
            <a:pPr lvl="1" algn="just"/>
            <a:r>
              <a:rPr lang="tr-TR" smtClean="0"/>
              <a:t>1 Bq küçük bir değerdir.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28</a:t>
            </a:fld>
            <a:endParaRPr lang="tr-TR"/>
          </a:p>
        </p:txBody>
      </p:sp>
    </p:spTree>
    <p:extLst>
      <p:ext uri="{BB962C8B-B14F-4D97-AF65-F5344CB8AC3E}">
        <p14:creationId xmlns:p14="http://schemas.microsoft.com/office/powerpoint/2010/main" val="3276769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 Birimleri</a:t>
            </a:r>
          </a:p>
        </p:txBody>
      </p:sp>
      <p:sp>
        <p:nvSpPr>
          <p:cNvPr id="169986" name="İçerik Yer Tutucusu 1"/>
          <p:cNvSpPr>
            <a:spLocks noGrp="1"/>
          </p:cNvSpPr>
          <p:nvPr>
            <p:ph sz="quarter" idx="1"/>
          </p:nvPr>
        </p:nvSpPr>
        <p:spPr/>
        <p:txBody>
          <a:bodyPr/>
          <a:lstStyle/>
          <a:p>
            <a:pPr>
              <a:spcAft>
                <a:spcPts val="600"/>
              </a:spcAft>
            </a:pPr>
            <a:r>
              <a:rPr lang="tr-TR" dirty="0" smtClean="0">
                <a:solidFill>
                  <a:srgbClr val="FF0000"/>
                </a:solidFill>
              </a:rPr>
              <a:t>Işınlama Birimi: </a:t>
            </a:r>
          </a:p>
          <a:p>
            <a:pPr lvl="1" algn="just">
              <a:spcBef>
                <a:spcPts val="600"/>
              </a:spcBef>
              <a:spcAft>
                <a:spcPts val="600"/>
              </a:spcAft>
            </a:pPr>
            <a:r>
              <a:rPr lang="tr-TR" dirty="0" smtClean="0"/>
              <a:t>Özel Birim : Röntgen ( R )</a:t>
            </a:r>
          </a:p>
          <a:p>
            <a:pPr lvl="1" algn="just">
              <a:spcBef>
                <a:spcPts val="600"/>
              </a:spcBef>
              <a:spcAft>
                <a:spcPts val="600"/>
              </a:spcAft>
            </a:pPr>
            <a:r>
              <a:rPr lang="tr-TR" dirty="0" smtClean="0"/>
              <a:t>Röntgen: Normal hava şartlarında havanın 1 kg'ında 2.58x10</a:t>
            </a:r>
            <a:r>
              <a:rPr lang="tr-TR" baseline="30000" dirty="0" smtClean="0"/>
              <a:t>-4</a:t>
            </a:r>
            <a:r>
              <a:rPr lang="tr-TR" dirty="0" smtClean="0"/>
              <a:t> </a:t>
            </a:r>
            <a:r>
              <a:rPr lang="tr-TR" dirty="0" err="1" smtClean="0"/>
              <a:t>C'luk</a:t>
            </a:r>
            <a:r>
              <a:rPr lang="tr-TR" dirty="0" smtClean="0"/>
              <a:t> elektrik yükü değerinde pozitif ve negatif iyonlar oluşturan x ve gama ışını miktarıdır.</a:t>
            </a:r>
          </a:p>
          <a:p>
            <a:pPr lvl="1" algn="just">
              <a:spcBef>
                <a:spcPts val="600"/>
              </a:spcBef>
              <a:spcAft>
                <a:spcPts val="600"/>
              </a:spcAft>
            </a:pPr>
            <a:r>
              <a:rPr lang="tr-TR" dirty="0" smtClean="0"/>
              <a:t>1 R = 2.58x10</a:t>
            </a:r>
            <a:r>
              <a:rPr lang="tr-TR" baseline="30000" dirty="0" smtClean="0"/>
              <a:t>-4</a:t>
            </a:r>
            <a:r>
              <a:rPr lang="tr-TR" dirty="0" smtClean="0"/>
              <a:t> C / kg </a:t>
            </a:r>
          </a:p>
          <a:p>
            <a:pPr lvl="1" algn="just">
              <a:spcBef>
                <a:spcPts val="600"/>
              </a:spcBef>
              <a:spcAft>
                <a:spcPts val="600"/>
              </a:spcAft>
            </a:pPr>
            <a:r>
              <a:rPr lang="tr-TR" dirty="0" smtClean="0"/>
              <a:t>1 C/kg = 3.88x10</a:t>
            </a:r>
            <a:r>
              <a:rPr lang="tr-TR" baseline="30000" dirty="0" smtClean="0"/>
              <a:t>3</a:t>
            </a:r>
            <a:r>
              <a:rPr lang="tr-TR" dirty="0" smtClean="0"/>
              <a:t> 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29</a:t>
            </a:fld>
            <a:endParaRPr lang="tr-TR"/>
          </a:p>
        </p:txBody>
      </p:sp>
    </p:spTree>
    <p:extLst>
      <p:ext uri="{BB962C8B-B14F-4D97-AF65-F5344CB8AC3E}">
        <p14:creationId xmlns:p14="http://schemas.microsoft.com/office/powerpoint/2010/main" val="315181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IŞIK</a:t>
            </a:r>
            <a:endParaRPr lang="tr-TR" dirty="0" smtClean="0"/>
          </a:p>
        </p:txBody>
      </p:sp>
      <p:sp>
        <p:nvSpPr>
          <p:cNvPr id="126978" name="İçerik Yer Tutucusu 1"/>
          <p:cNvSpPr>
            <a:spLocks noGrp="1"/>
          </p:cNvSpPr>
          <p:nvPr>
            <p:ph sz="quarter" idx="1"/>
          </p:nvPr>
        </p:nvSpPr>
        <p:spPr/>
        <p:txBody>
          <a:bodyPr/>
          <a:lstStyle/>
          <a:p>
            <a:pPr algn="just"/>
            <a:r>
              <a:rPr lang="tr-TR" sz="2000" dirty="0" smtClean="0">
                <a:solidFill>
                  <a:srgbClr val="0070C0"/>
                </a:solidFill>
              </a:rPr>
              <a:t>Bir yüzeye düşen ışık miktarına aydınlatma (</a:t>
            </a:r>
            <a:r>
              <a:rPr lang="tr-TR" sz="2000" dirty="0" err="1" smtClean="0">
                <a:solidFill>
                  <a:srgbClr val="0070C0"/>
                </a:solidFill>
              </a:rPr>
              <a:t>illuminance</a:t>
            </a:r>
            <a:r>
              <a:rPr lang="tr-TR" sz="2000" dirty="0" smtClean="0">
                <a:solidFill>
                  <a:srgbClr val="0070C0"/>
                </a:solidFill>
              </a:rPr>
              <a:t>) denilmektedir</a:t>
            </a:r>
            <a:r>
              <a:rPr lang="tr-TR" sz="2000" dirty="0" smtClean="0"/>
              <a:t>. </a:t>
            </a:r>
          </a:p>
          <a:p>
            <a:pPr algn="just"/>
            <a:r>
              <a:rPr lang="tr-TR" sz="2000" dirty="0" smtClean="0"/>
              <a:t>Işık; insan gözüyle algılanabilen dalga boylarındaki elektromanyetik ışınımdır. Birimi </a:t>
            </a:r>
            <a:r>
              <a:rPr lang="tr-TR" sz="2000" dirty="0" err="1" smtClean="0">
                <a:solidFill>
                  <a:srgbClr val="FF0000"/>
                </a:solidFill>
              </a:rPr>
              <a:t>lüks</a:t>
            </a:r>
            <a:r>
              <a:rPr lang="tr-TR" sz="2000" dirty="0" err="1" smtClean="0"/>
              <a:t>’tür</a:t>
            </a:r>
            <a:r>
              <a:rPr lang="tr-TR" sz="2000" dirty="0" smtClean="0"/>
              <a:t>. Lüks metrekare başına düşen lümendir. </a:t>
            </a:r>
          </a:p>
          <a:p>
            <a:pPr algn="just"/>
            <a:r>
              <a:rPr lang="tr-TR" sz="2000" dirty="0" smtClean="0"/>
              <a:t>İnsan algılamasında göz en önemli organdır. Algılamanın yaklaşık %90’ı göz aracılığıyla gerçekleşmektedir. Bakılan cisimlere, ışık kaynağına ve kişiye ait özelliklere göre, görme ve algılama değişir.</a:t>
            </a:r>
          </a:p>
          <a:p>
            <a:pPr algn="just"/>
            <a:r>
              <a:rPr lang="tr-TR" sz="2000" dirty="0" smtClean="0"/>
              <a:t>Bu nedenle bir iş ortamında aydınlatma gereksinimi değişmektedir. Aslında, en yüksek aydınlatmanın en optimal yaklaşım olmadığı bilinmelidir. Temel olan amaca uygun aydınlatmadır.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a:t>
            </a:fld>
            <a:endParaRPr lang="tr-TR"/>
          </a:p>
        </p:txBody>
      </p:sp>
    </p:spTree>
    <p:extLst>
      <p:ext uri="{BB962C8B-B14F-4D97-AF65-F5344CB8AC3E}">
        <p14:creationId xmlns:p14="http://schemas.microsoft.com/office/powerpoint/2010/main" val="2706443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 Birimleri</a:t>
            </a:r>
          </a:p>
        </p:txBody>
      </p:sp>
      <p:sp>
        <p:nvSpPr>
          <p:cNvPr id="171010" name="İçerik Yer Tutucusu 1"/>
          <p:cNvSpPr>
            <a:spLocks noGrp="1"/>
          </p:cNvSpPr>
          <p:nvPr>
            <p:ph sz="quarter" idx="1"/>
          </p:nvPr>
        </p:nvSpPr>
        <p:spPr>
          <a:xfrm>
            <a:off x="457200" y="1484313"/>
            <a:ext cx="8229600" cy="4641850"/>
          </a:xfrm>
        </p:spPr>
        <p:txBody>
          <a:bodyPr/>
          <a:lstStyle/>
          <a:p>
            <a:pPr algn="just"/>
            <a:r>
              <a:rPr lang="tr-TR" sz="2800" smtClean="0">
                <a:solidFill>
                  <a:srgbClr val="FF0000"/>
                </a:solidFill>
              </a:rPr>
              <a:t>Soğurulmuş Doz: </a:t>
            </a:r>
          </a:p>
          <a:p>
            <a:pPr lvl="1" algn="just"/>
            <a:r>
              <a:rPr lang="tr-TR" sz="2400" smtClean="0"/>
              <a:t>Birim kütle başına depolanan enerjinin ölçüsüdür. Her tür radyasyona uygulanabilir</a:t>
            </a:r>
          </a:p>
          <a:p>
            <a:pPr lvl="1" algn="just"/>
            <a:r>
              <a:rPr lang="tr-TR" sz="2400" smtClean="0"/>
              <a:t>Birimi; Gray (Gy) = 1 Joule/kg</a:t>
            </a:r>
          </a:p>
          <a:p>
            <a:pPr lvl="1" algn="just"/>
            <a:r>
              <a:rPr lang="tr-TR" sz="2400" smtClean="0"/>
              <a:t>1 Gy yüksek bir doz değeridir.</a:t>
            </a:r>
          </a:p>
          <a:p>
            <a:pPr lvl="1" algn="just"/>
            <a:r>
              <a:rPr lang="tr-TR" sz="2400" smtClean="0"/>
              <a:t>Radyoterapide tedavi dozları 50-60 Gy civarındadır.</a:t>
            </a:r>
          </a:p>
          <a:p>
            <a:pPr lvl="1" algn="just"/>
            <a:r>
              <a:rPr lang="tr-TR" sz="2400" smtClean="0"/>
              <a:t>Klasik radyolojik tetkiklerde alınan doz 0.001Gy'den küçüktür.</a:t>
            </a:r>
          </a:p>
          <a:p>
            <a:pPr lvl="1" algn="just"/>
            <a:r>
              <a:rPr lang="tr-TR" sz="2400" smtClean="0"/>
              <a:t>Yıllık doğal radyasyondan kaynaklanan doz düzeyi (Toprak, Kozmik, gıdalar, Radon) yaklaşık 0.0024 Gy'dir.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30</a:t>
            </a:fld>
            <a:endParaRPr lang="tr-TR"/>
          </a:p>
        </p:txBody>
      </p:sp>
    </p:spTree>
    <p:extLst>
      <p:ext uri="{BB962C8B-B14F-4D97-AF65-F5344CB8AC3E}">
        <p14:creationId xmlns:p14="http://schemas.microsoft.com/office/powerpoint/2010/main" val="1125130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 Birimleri</a:t>
            </a:r>
          </a:p>
        </p:txBody>
      </p:sp>
      <p:sp>
        <p:nvSpPr>
          <p:cNvPr id="172034" name="İçerik Yer Tutucusu 1"/>
          <p:cNvSpPr>
            <a:spLocks noGrp="1"/>
          </p:cNvSpPr>
          <p:nvPr>
            <p:ph sz="quarter" idx="1"/>
          </p:nvPr>
        </p:nvSpPr>
        <p:spPr>
          <a:xfrm>
            <a:off x="457200" y="1484313"/>
            <a:ext cx="8229600" cy="4641850"/>
          </a:xfrm>
        </p:spPr>
        <p:txBody>
          <a:bodyPr/>
          <a:lstStyle/>
          <a:p>
            <a:pPr algn="just"/>
            <a:r>
              <a:rPr lang="tr-TR" sz="2400" dirty="0" smtClean="0">
                <a:solidFill>
                  <a:srgbClr val="FF0000"/>
                </a:solidFill>
              </a:rPr>
              <a:t>Eşdeğer Doz: </a:t>
            </a:r>
          </a:p>
          <a:p>
            <a:pPr lvl="1" algn="just"/>
            <a:r>
              <a:rPr lang="tr-TR" sz="2200" dirty="0" smtClean="0"/>
              <a:t>Vücutta toplanan enerjinin ifadesidir.</a:t>
            </a:r>
          </a:p>
          <a:p>
            <a:pPr lvl="1" algn="just"/>
            <a:r>
              <a:rPr lang="tr-TR" sz="2200" dirty="0" smtClean="0"/>
              <a:t>Düşük doz düzeylerinde radyasyonun tipine ve enerjisine göre biyolojik hasarlarını da içeren bir kavramdır..</a:t>
            </a:r>
          </a:p>
          <a:p>
            <a:pPr lvl="1" algn="just"/>
            <a:r>
              <a:rPr lang="tr-TR" sz="2200" dirty="0" smtClean="0"/>
              <a:t>Birimi; </a:t>
            </a:r>
            <a:r>
              <a:rPr lang="tr-TR" sz="2200" dirty="0" err="1" smtClean="0"/>
              <a:t>Sievert</a:t>
            </a:r>
            <a:r>
              <a:rPr lang="tr-TR" sz="2200" dirty="0" smtClean="0"/>
              <a:t> (</a:t>
            </a:r>
            <a:r>
              <a:rPr lang="tr-TR" sz="2200" dirty="0" err="1" smtClean="0"/>
              <a:t>Sv</a:t>
            </a:r>
            <a:r>
              <a:rPr lang="tr-TR" sz="2200" dirty="0" smtClean="0"/>
              <a:t>) = 1 </a:t>
            </a:r>
            <a:r>
              <a:rPr lang="tr-TR" sz="2200" dirty="0" err="1" smtClean="0"/>
              <a:t>Joule</a:t>
            </a:r>
            <a:r>
              <a:rPr lang="tr-TR" sz="2200" dirty="0" smtClean="0"/>
              <a:t>/kg</a:t>
            </a:r>
          </a:p>
          <a:p>
            <a:pPr lvl="1" algn="just"/>
            <a:r>
              <a:rPr lang="tr-TR" sz="2200" dirty="0" smtClean="0"/>
              <a:t>Radyasyon korunmasında kullanılan bir birimdir.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31</a:t>
            </a:fld>
            <a:endParaRPr lang="tr-TR"/>
          </a:p>
        </p:txBody>
      </p:sp>
    </p:spTree>
    <p:extLst>
      <p:ext uri="{BB962C8B-B14F-4D97-AF65-F5344CB8AC3E}">
        <p14:creationId xmlns:p14="http://schemas.microsoft.com/office/powerpoint/2010/main" val="2343711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 Birimleri</a:t>
            </a:r>
          </a:p>
        </p:txBody>
      </p:sp>
      <p:sp>
        <p:nvSpPr>
          <p:cNvPr id="173058" name="İçerik Yer Tutucusu 1"/>
          <p:cNvSpPr>
            <a:spLocks noGrp="1"/>
          </p:cNvSpPr>
          <p:nvPr>
            <p:ph sz="quarter" idx="1"/>
          </p:nvPr>
        </p:nvSpPr>
        <p:spPr>
          <a:xfrm>
            <a:off x="457200" y="1484313"/>
            <a:ext cx="8229600" cy="4641850"/>
          </a:xfrm>
        </p:spPr>
        <p:txBody>
          <a:bodyPr/>
          <a:lstStyle/>
          <a:p>
            <a:pPr algn="just"/>
            <a:r>
              <a:rPr lang="tr-TR" sz="2400" dirty="0" smtClean="0">
                <a:solidFill>
                  <a:srgbClr val="FF0000"/>
                </a:solidFill>
              </a:rPr>
              <a:t>Etkin Doz: </a:t>
            </a:r>
          </a:p>
          <a:p>
            <a:pPr lvl="1" algn="just"/>
            <a:r>
              <a:rPr lang="tr-TR" sz="2400" dirty="0" smtClean="0"/>
              <a:t>Doku veya organların aldığı dozun tüm vücut için yüklediği riski ifade etmek için kullanılan bir kavramdır. </a:t>
            </a:r>
          </a:p>
          <a:p>
            <a:pPr lvl="1" algn="just"/>
            <a:r>
              <a:rPr lang="tr-TR" sz="2400" dirty="0" smtClean="0"/>
              <a:t>Birimi </a:t>
            </a:r>
            <a:r>
              <a:rPr lang="tr-TR" sz="2400" dirty="0" err="1" smtClean="0"/>
              <a:t>Sievert'tir</a:t>
            </a:r>
            <a:r>
              <a:rPr lang="tr-TR" sz="2400" dirty="0" smtClean="0"/>
              <a:t>.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32</a:t>
            </a:fld>
            <a:endParaRPr lang="tr-TR"/>
          </a:p>
        </p:txBody>
      </p:sp>
    </p:spTree>
    <p:extLst>
      <p:ext uri="{BB962C8B-B14F-4D97-AF65-F5344CB8AC3E}">
        <p14:creationId xmlns:p14="http://schemas.microsoft.com/office/powerpoint/2010/main" val="253041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Elektromanyetik Dalgaların İnsan Biyokimyası Üzerine Etkileri</a:t>
            </a:r>
          </a:p>
        </p:txBody>
      </p:sp>
      <p:sp>
        <p:nvSpPr>
          <p:cNvPr id="174082" name="İçerik Yer Tutucusu 1"/>
          <p:cNvSpPr>
            <a:spLocks noGrp="1"/>
          </p:cNvSpPr>
          <p:nvPr>
            <p:ph sz="quarter" idx="1"/>
          </p:nvPr>
        </p:nvSpPr>
        <p:spPr/>
        <p:txBody>
          <a:bodyPr/>
          <a:lstStyle/>
          <a:p>
            <a:pPr algn="just"/>
            <a:r>
              <a:rPr lang="tr-TR" sz="1800" dirty="0" smtClean="0"/>
              <a:t>Elektromanyetik dalgalar (EMD) vücuttaki dokulara (1) ısıtarak ve /veya (2) kimyasal değişimlere yol açarak zarar verirler.</a:t>
            </a:r>
          </a:p>
          <a:p>
            <a:pPr algn="just"/>
            <a:r>
              <a:rPr lang="tr-TR" sz="1800" dirty="0" smtClean="0"/>
              <a:t>Dalga boyu son derece küçüldüğünde elektromanyetik radyasyon (EMR), madde ile karşılaştığında, dalga olmaktan çok bir enerji kümesi gibi davranır. Bu enerji kümelerine "kuantum" ya da “foton” denir. Bu tipteki </a:t>
            </a:r>
            <a:r>
              <a:rPr lang="tr-TR" sz="1800" dirty="0" err="1" smtClean="0"/>
              <a:t>EMR'ler</a:t>
            </a:r>
            <a:r>
              <a:rPr lang="tr-TR" sz="1800" dirty="0" smtClean="0"/>
              <a:t>, </a:t>
            </a:r>
            <a:r>
              <a:rPr lang="tr-TR" sz="1800" dirty="0" smtClean="0">
                <a:solidFill>
                  <a:srgbClr val="FF0000"/>
                </a:solidFill>
              </a:rPr>
              <a:t>X ve gamma </a:t>
            </a:r>
            <a:r>
              <a:rPr lang="tr-TR" sz="1800" dirty="0" smtClean="0"/>
              <a:t>ışınlarıdır. Bu ışınlar hücrelerdeki molekülleri bir arada tutan atomik bağları kırarak atomları ya da molekül parçalarını pozitif ya da negatif yüklü duruma getirebilecek yeterli enerjiye sahiptirler.</a:t>
            </a:r>
          </a:p>
          <a:p>
            <a:pPr algn="just"/>
            <a:r>
              <a:rPr lang="tr-TR" sz="1800" dirty="0" smtClean="0"/>
              <a:t>Enerjileri çok yükselen bu ışınlar moleküllere çarptığında onları iyonlaştırarak, molekül yapısını, yani yaşamsal işlevlerini bozar ve böylece olumsuz biyokimyasal tepkimeler sonucunda </a:t>
            </a:r>
            <a:r>
              <a:rPr lang="tr-TR" sz="1800" dirty="0" smtClean="0">
                <a:solidFill>
                  <a:srgbClr val="7030A0"/>
                </a:solidFill>
              </a:rPr>
              <a:t>kanser</a:t>
            </a:r>
            <a:r>
              <a:rPr lang="tr-TR" sz="1800" dirty="0" smtClean="0"/>
              <a:t> oluşumunu kolaylaştırır.</a:t>
            </a:r>
          </a:p>
          <a:p>
            <a:pPr algn="just"/>
            <a:r>
              <a:rPr lang="tr-TR" sz="1800" dirty="0" smtClean="0"/>
              <a:t>Yapılan çalışmalarda X ve gamma ışınlarına maruz kalan insanlarda, kanserlerin oluşumu artmıştır. Bu nedenle bu ışınlar "iyonlaştırıcı elektromanyetik radyasyon" olarak tanımlanır.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33</a:t>
            </a:fld>
            <a:endParaRPr lang="tr-TR"/>
          </a:p>
        </p:txBody>
      </p:sp>
    </p:spTree>
    <p:extLst>
      <p:ext uri="{BB962C8B-B14F-4D97-AF65-F5344CB8AC3E}">
        <p14:creationId xmlns:p14="http://schemas.microsoft.com/office/powerpoint/2010/main" val="1946848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İçerik Yer Tutucusu 1"/>
          <p:cNvSpPr>
            <a:spLocks noGrp="1"/>
          </p:cNvSpPr>
          <p:nvPr>
            <p:ph sz="quarter" idx="1"/>
          </p:nvPr>
        </p:nvSpPr>
        <p:spPr>
          <a:xfrm>
            <a:off x="457200" y="980728"/>
            <a:ext cx="7467600" cy="4873752"/>
          </a:xfrm>
        </p:spPr>
        <p:txBody>
          <a:bodyPr/>
          <a:lstStyle/>
          <a:p>
            <a:pPr algn="just"/>
            <a:r>
              <a:rPr lang="tr-TR" sz="1800" dirty="0" smtClean="0"/>
              <a:t>Bir diğer EMR grubu ise, </a:t>
            </a:r>
            <a:r>
              <a:rPr lang="tr-TR" sz="1800" dirty="0" err="1" smtClean="0"/>
              <a:t>noniyonize</a:t>
            </a:r>
            <a:r>
              <a:rPr lang="tr-TR" sz="1800" dirty="0" smtClean="0"/>
              <a:t> radyasyon, yani iyonlaştırmayan EMR grubudur. </a:t>
            </a:r>
            <a:r>
              <a:rPr lang="tr-TR" sz="1800" dirty="0" err="1" smtClean="0">
                <a:solidFill>
                  <a:srgbClr val="FF0000"/>
                </a:solidFill>
              </a:rPr>
              <a:t>Noniyonize</a:t>
            </a:r>
            <a:r>
              <a:rPr lang="tr-TR" sz="1800" dirty="0" smtClean="0">
                <a:solidFill>
                  <a:srgbClr val="FF0000"/>
                </a:solidFill>
              </a:rPr>
              <a:t> radyasyon (NIR) atomik bağları kırmak için yeterli enerjiye sahip olmayan fotonları içeren elektromanyetik parçalar için genel bir terimdir.</a:t>
            </a:r>
          </a:p>
          <a:p>
            <a:pPr algn="just"/>
            <a:r>
              <a:rPr lang="tr-TR" sz="1800" dirty="0" smtClean="0"/>
              <a:t>Bu gruba giren dalgalar, az enerjiden yüksek enerjiye doğru, radyo dalgaları, mikro dalgalar, </a:t>
            </a:r>
            <a:r>
              <a:rPr lang="tr-TR" sz="1800" dirty="0" err="1" smtClean="0"/>
              <a:t>infrared</a:t>
            </a:r>
            <a:r>
              <a:rPr lang="tr-TR" sz="1800" dirty="0" smtClean="0"/>
              <a:t> radyasyon, görünür ışınlar, </a:t>
            </a:r>
            <a:r>
              <a:rPr lang="tr-TR" sz="1800" dirty="0" err="1" smtClean="0"/>
              <a:t>laser</a:t>
            </a:r>
            <a:r>
              <a:rPr lang="tr-TR" sz="1800" dirty="0" smtClean="0"/>
              <a:t> ışınları, ultraviyole ışınları olmak üzere sıralanırlar.</a:t>
            </a:r>
          </a:p>
          <a:p>
            <a:pPr algn="just"/>
            <a:r>
              <a:rPr lang="tr-TR" sz="1800" dirty="0" smtClean="0"/>
              <a:t>Yüksek yoğunluktaki NIR biyolojik sistemde </a:t>
            </a:r>
            <a:r>
              <a:rPr lang="tr-TR" sz="1800" dirty="0" err="1" smtClean="0"/>
              <a:t>iyonizasyona</a:t>
            </a:r>
            <a:r>
              <a:rPr lang="tr-TR" sz="1800" dirty="0" smtClean="0"/>
              <a:t> neden olmayabilir. Bununla birlikte başka biyolojik etkileri görülebilir. Örneğin ısınmaya, kimyasal reaksiyonlarda değişmeye ya da hücreler ve dokularda elektrik akımının indüklenmesine neden olabilirler.</a:t>
            </a:r>
          </a:p>
          <a:p>
            <a:pPr algn="just"/>
            <a:r>
              <a:rPr lang="tr-TR" sz="1800" dirty="0" smtClean="0"/>
              <a:t>Elektrik alanlarının, dışardan, bu duyarlı sistemi etkilemesi durumunda vücudun doğal elektriksel dolaşımı zarar görebilir ve buna bağlı olarak kalp dolaşım sistemi ve sinir sisteminde bozukluklar oluşur.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34</a:t>
            </a:fld>
            <a:endParaRPr lang="tr-TR"/>
          </a:p>
        </p:txBody>
      </p:sp>
    </p:spTree>
    <p:extLst>
      <p:ext uri="{BB962C8B-B14F-4D97-AF65-F5344CB8AC3E}">
        <p14:creationId xmlns:p14="http://schemas.microsoft.com/office/powerpoint/2010/main" val="3829500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İyonize Işınların Tıbbi Etkileri</a:t>
            </a:r>
          </a:p>
        </p:txBody>
      </p:sp>
      <p:sp>
        <p:nvSpPr>
          <p:cNvPr id="176130" name="İçerik Yer Tutucusu 1"/>
          <p:cNvSpPr>
            <a:spLocks noGrp="1"/>
          </p:cNvSpPr>
          <p:nvPr>
            <p:ph sz="quarter" idx="1"/>
          </p:nvPr>
        </p:nvSpPr>
        <p:spPr/>
        <p:txBody>
          <a:bodyPr/>
          <a:lstStyle/>
          <a:p>
            <a:pPr algn="just"/>
            <a:r>
              <a:rPr lang="tr-TR" sz="2000" smtClean="0">
                <a:solidFill>
                  <a:srgbClr val="FF0000"/>
                </a:solidFill>
              </a:rPr>
              <a:t>1. Moleküler/Hücresel Düzeyde Etki:</a:t>
            </a:r>
            <a:r>
              <a:rPr lang="tr-TR" sz="2000" smtClean="0"/>
              <a:t> İyonizan radyasyon ya direkt  olarak DNA zincirinde kırılmalar oluşturur ya da hücre içindeki moleküllerle etkileşerek oksijen radikalleri oluşumunu sağlar ve bu oksijen radikalleri DNA bileşenleri ile etkileşerek zincirde kırılmalar (baz hasarı, tek ve çift zincir kırılmaları) ve diğer tip bozulmalara yol açarlar. Her hücre tipinin radyasyona duyarlılığı farklıdır. Sık bölünen ve andiferansiye olan hücrelerin (over ve testisin germinal hücreleri, hematopoetik sistem hücreleri, gastrointestinal sistem epitel hücreleri) duyarlılığı fazla iken, bölünmeyen ve üst diferansiasyon gösteren hücrelerin (Karaciğer, böbrek, Kartilaj, Kas, Sinir hücreleri) duyarlılığı daha azdır.</a:t>
            </a:r>
          </a:p>
          <a:p>
            <a:pPr algn="just"/>
            <a:r>
              <a:rPr lang="tr-TR" sz="2000" smtClean="0">
                <a:solidFill>
                  <a:srgbClr val="FF0000"/>
                </a:solidFill>
              </a:rPr>
              <a:t>2. Doku/Sistem Düzeyinde Etki: </a:t>
            </a:r>
            <a:r>
              <a:rPr lang="tr-TR" sz="2000" smtClean="0"/>
              <a:t>Doku sistem etkileri somatik ve genetik (kalitimsal) olarak incelenebilir.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35</a:t>
            </a:fld>
            <a:endParaRPr lang="tr-TR"/>
          </a:p>
        </p:txBody>
      </p:sp>
    </p:spTree>
    <p:extLst>
      <p:ext uri="{BB962C8B-B14F-4D97-AF65-F5344CB8AC3E}">
        <p14:creationId xmlns:p14="http://schemas.microsoft.com/office/powerpoint/2010/main" val="1960427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Başlık 2"/>
          <p:cNvSpPr>
            <a:spLocks noGrp="1"/>
          </p:cNvSpPr>
          <p:nvPr>
            <p:ph type="title"/>
          </p:nvPr>
        </p:nvSpPr>
        <p:spPr/>
        <p:txBody>
          <a:bodyPr>
            <a:normAutofit/>
          </a:bodyPr>
          <a:lstStyle/>
          <a:p>
            <a:r>
              <a:rPr lang="tr-TR" sz="4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Non</a:t>
            </a:r>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-iyonize Işınların Tıbbi Etkileri</a:t>
            </a:r>
          </a:p>
        </p:txBody>
      </p:sp>
      <p:sp>
        <p:nvSpPr>
          <p:cNvPr id="179202" name="İçerik Yer Tutucusu 1"/>
          <p:cNvSpPr>
            <a:spLocks noGrp="1"/>
          </p:cNvSpPr>
          <p:nvPr>
            <p:ph sz="quarter" idx="1"/>
          </p:nvPr>
        </p:nvSpPr>
        <p:spPr>
          <a:xfrm>
            <a:off x="107504" y="1600200"/>
            <a:ext cx="8064896" cy="4873752"/>
          </a:xfrm>
        </p:spPr>
        <p:txBody>
          <a:bodyPr>
            <a:noAutofit/>
          </a:bodyPr>
          <a:lstStyle/>
          <a:p>
            <a:pPr algn="just"/>
            <a:r>
              <a:rPr lang="tr-TR" sz="1800" dirty="0" smtClean="0"/>
              <a:t>Dalga boyu olarak, insan vücuduna nüfuz eden radyo dalgaları, mikro dalgalar ve altındaki ışınların (</a:t>
            </a:r>
            <a:r>
              <a:rPr lang="tr-TR" sz="1800" dirty="0" err="1" smtClean="0"/>
              <a:t>İnfrared</a:t>
            </a:r>
            <a:r>
              <a:rPr lang="tr-TR" sz="1800" dirty="0" smtClean="0"/>
              <a:t> radyasyon, görünür ışınlar ve lazer ışınları, ultraviyole ışınları) insan vücuduna verdiği zararlar yapılan araştırmalarla kanıtlanmıştır. Tüm canlılar elektromanyetik enerjiyi soğururlar, buna bağlı olarak da hücre kimyalarında birtakım değişiklikler gözlenir. </a:t>
            </a:r>
            <a:r>
              <a:rPr lang="tr-TR" sz="1800" dirty="0" smtClean="0">
                <a:solidFill>
                  <a:srgbClr val="FF0000"/>
                </a:solidFill>
              </a:rPr>
              <a:t>EMR termal etkileriyle hücre proteinlerinde ve enzimlerinde bozulma, hücre zarlarında deformasyonlar, hücre dışına kalsiyum, sodyum ve potasyum kaybı, deriye, göz dibine ve merceğine verdiği zararlar ile özellikle DNA hasarları artık kesinlikle bilinmektedir. Yapılan deneysel araştırmalar, EMR ve </a:t>
            </a:r>
            <a:r>
              <a:rPr lang="tr-TR" sz="1800" dirty="0" err="1" smtClean="0">
                <a:solidFill>
                  <a:srgbClr val="FF0000"/>
                </a:solidFill>
              </a:rPr>
              <a:t>EMA‟a</a:t>
            </a:r>
            <a:r>
              <a:rPr lang="tr-TR" sz="1800" dirty="0" smtClean="0">
                <a:solidFill>
                  <a:srgbClr val="FF0000"/>
                </a:solidFill>
              </a:rPr>
              <a:t> maruz kalan deney hayvanlarında lösemi riski belirtilmiştir.</a:t>
            </a:r>
          </a:p>
          <a:p>
            <a:pPr algn="just"/>
            <a:r>
              <a:rPr lang="tr-TR" sz="1800" dirty="0" smtClean="0"/>
              <a:t>Riskli meslek grupları üzerinde yapılan epidemiyolojik çalışmalarda, lösemi ve beyin tümörlerinden ölümlerin normalden yüksek olduğu gösterilmiştir. </a:t>
            </a:r>
            <a:r>
              <a:rPr lang="tr-TR" sz="1800" dirty="0" smtClean="0">
                <a:solidFill>
                  <a:srgbClr val="FF0000"/>
                </a:solidFill>
              </a:rPr>
              <a:t>Ayrıca kalıcı işitme bozuklukları, hafıza kaybı, beyin tümörü riski, kan-beyin bariyerinin zedelenmesi, bağışıklık sistemi hasarları, sinir sistemi bozuklukları, kısırlık ve düşük yapma riskinde artış, genetik yapının bozulması, çeşitli kanserler, hipertansiyon ve kusurlu embriyo gelişimi de artık cep telefonlarının uzun vadeli etkileri arasında sayılmaktadır.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36</a:t>
            </a:fld>
            <a:endParaRPr lang="tr-TR"/>
          </a:p>
        </p:txBody>
      </p:sp>
    </p:spTree>
    <p:extLst>
      <p:ext uri="{BB962C8B-B14F-4D97-AF65-F5344CB8AC3E}">
        <p14:creationId xmlns:p14="http://schemas.microsoft.com/office/powerpoint/2010/main" val="199475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Başlık 2"/>
          <p:cNvSpPr>
            <a:spLocks noGrp="1"/>
          </p:cNvSpPr>
          <p:nvPr>
            <p:ph type="title"/>
          </p:nvPr>
        </p:nvSpPr>
        <p:spPr/>
        <p:txBody>
          <a:bodyPr>
            <a:normAutofit/>
          </a:bodyPr>
          <a:lstStyle/>
          <a:p>
            <a:r>
              <a:rPr lang="tr-TR" sz="4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Non</a:t>
            </a:r>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-iyonize Işınların Tıbbi Etkileri</a:t>
            </a:r>
          </a:p>
        </p:txBody>
      </p:sp>
      <p:sp>
        <p:nvSpPr>
          <p:cNvPr id="180226" name="İçerik Yer Tutucusu 1"/>
          <p:cNvSpPr>
            <a:spLocks noGrp="1"/>
          </p:cNvSpPr>
          <p:nvPr>
            <p:ph sz="quarter" idx="1"/>
          </p:nvPr>
        </p:nvSpPr>
        <p:spPr/>
        <p:txBody>
          <a:bodyPr/>
          <a:lstStyle/>
          <a:p>
            <a:pPr algn="just"/>
            <a:r>
              <a:rPr lang="tr-TR" sz="2000" dirty="0" smtClean="0"/>
              <a:t>Cep telefonlarının ve baz istasyonlarının yaydığı radyasyonun insan dokularında oluşturduğu zararları, ısı etkisini, ifade etmek üzere ilgili kuruluşlar tarafından, “SAR (spesifik soğurma oranı) değeri” kavramı ortaya atılmış ve yine aynı kuruluşlar tarafından standartlar belirtilmiştir. </a:t>
            </a:r>
            <a:r>
              <a:rPr lang="tr-TR" sz="2000" dirty="0" smtClean="0">
                <a:solidFill>
                  <a:srgbClr val="FF0000"/>
                </a:solidFill>
              </a:rPr>
              <a:t>Temel standart olarak “ortalama insan vücut sıcaklığını 1ºC arttıran elektromanyetik enerji soğrulmasının zararlı olduğu” kabul edilmiştir. </a:t>
            </a:r>
            <a:endParaRPr lang="tr-TR" sz="20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37</a:t>
            </a:fld>
            <a:endParaRPr lang="tr-TR"/>
          </a:p>
        </p:txBody>
      </p:sp>
    </p:spTree>
    <p:extLst>
      <p:ext uri="{BB962C8B-B14F-4D97-AF65-F5344CB8AC3E}">
        <p14:creationId xmlns:p14="http://schemas.microsoft.com/office/powerpoint/2010/main" val="2003443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Radyasyondan Korunma</a:t>
            </a:r>
          </a:p>
        </p:txBody>
      </p:sp>
      <p:sp>
        <p:nvSpPr>
          <p:cNvPr id="181250" name="İçerik Yer Tutucusu 1"/>
          <p:cNvSpPr>
            <a:spLocks noGrp="1"/>
          </p:cNvSpPr>
          <p:nvPr>
            <p:ph sz="quarter" idx="1"/>
          </p:nvPr>
        </p:nvSpPr>
        <p:spPr/>
        <p:txBody>
          <a:bodyPr>
            <a:normAutofit/>
          </a:bodyPr>
          <a:lstStyle/>
          <a:p>
            <a:pPr marL="457200" indent="-457200" algn="just">
              <a:buFont typeface="Book Antiqua" pitchFamily="18" charset="0"/>
              <a:buAutoNum type="arabicPeriod"/>
            </a:pPr>
            <a:r>
              <a:rPr lang="tr-TR" sz="2400" dirty="0" smtClean="0"/>
              <a:t>Vücuda giren bir radyoaktif madde, vücutta bulunduğu süre boyunca ışınlama yapar. Bu nedenle, iç radyasyon tehlikesinden korunmak için, ortamın, giysilerin ve cildin radyoaktif madde ile bulaşmasını, radyoaktif maddenin yiyecek ve solunum yoluyla vücuda girmesini önleyici önlemler alınması gereklidir. </a:t>
            </a:r>
            <a:r>
              <a:rPr lang="tr-TR" sz="2400" dirty="0" smtClean="0">
                <a:solidFill>
                  <a:srgbClr val="7030A0"/>
                </a:solidFill>
              </a:rPr>
              <a:t>Bu önlemler arasında özel solunum cihazlarının kullanılması, tam yüz maske ve filtrelerinin kullanılması koruyucu elbiseler giyilmesi</a:t>
            </a:r>
            <a:r>
              <a:rPr lang="tr-TR" sz="2400" dirty="0" smtClean="0"/>
              <a:t>, imkan olmaması durumunda mendil, havlu vb. ile solunum yollarının kapatılması, kirlenen bölgedeki gıda ve suların tüketilmemesi sayılabilir.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38</a:t>
            </a:fld>
            <a:endParaRPr lang="tr-TR"/>
          </a:p>
        </p:txBody>
      </p:sp>
    </p:spTree>
    <p:extLst>
      <p:ext uri="{BB962C8B-B14F-4D97-AF65-F5344CB8AC3E}">
        <p14:creationId xmlns:p14="http://schemas.microsoft.com/office/powerpoint/2010/main" val="21242520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Radyasyondan Korunma</a:t>
            </a:r>
          </a:p>
        </p:txBody>
      </p:sp>
      <p:sp>
        <p:nvSpPr>
          <p:cNvPr id="2" name="İçerik Yer Tutucusu 1"/>
          <p:cNvSpPr>
            <a:spLocks noGrp="1"/>
          </p:cNvSpPr>
          <p:nvPr>
            <p:ph sz="quarter" idx="1"/>
          </p:nvPr>
        </p:nvSpPr>
        <p:spPr/>
        <p:txBody>
          <a:bodyPr/>
          <a:lstStyle/>
          <a:p>
            <a:pPr marL="0" indent="0" algn="just">
              <a:buFontTx/>
              <a:buNone/>
              <a:defRPr/>
            </a:pPr>
            <a:r>
              <a:rPr lang="tr-TR" sz="1800" dirty="0" smtClean="0"/>
              <a:t>2. Dış Radyasyona Karşı korunmak için başlıca üç yöntem bulunmaktadır:</a:t>
            </a:r>
          </a:p>
          <a:p>
            <a:pPr marL="623888" indent="-355600" algn="just">
              <a:buFontTx/>
              <a:buNone/>
              <a:tabLst>
                <a:tab pos="355600" algn="l"/>
              </a:tabLst>
              <a:defRPr/>
            </a:pPr>
            <a:r>
              <a:rPr lang="tr-TR" sz="1800" dirty="0" smtClean="0"/>
              <a:t>a) </a:t>
            </a:r>
            <a:r>
              <a:rPr lang="tr-TR" sz="1800" dirty="0" smtClean="0">
                <a:solidFill>
                  <a:srgbClr val="FF0000"/>
                </a:solidFill>
              </a:rPr>
              <a:t>Uzaklık:</a:t>
            </a:r>
            <a:r>
              <a:rPr lang="tr-TR" sz="1800" dirty="0" smtClean="0"/>
              <a:t> Noktasal kaynaklardan yayınlanan radyasyon şiddetleri kaynaktan olan uzaklığın karesiyle azaldığından, uzaklık iyi bir korunma aracı olmaktadır. </a:t>
            </a:r>
          </a:p>
          <a:p>
            <a:pPr marL="623888" indent="-355600" algn="just">
              <a:buFontTx/>
              <a:buNone/>
              <a:tabLst>
                <a:tab pos="355600" algn="l"/>
              </a:tabLst>
              <a:defRPr/>
            </a:pPr>
            <a:r>
              <a:rPr lang="tr-TR" sz="1800" dirty="0" smtClean="0"/>
              <a:t>b) </a:t>
            </a:r>
            <a:r>
              <a:rPr lang="tr-TR" sz="1800" dirty="0" smtClean="0">
                <a:solidFill>
                  <a:srgbClr val="FF0000"/>
                </a:solidFill>
              </a:rPr>
              <a:t>Zaman:</a:t>
            </a:r>
            <a:r>
              <a:rPr lang="tr-TR" sz="1800" dirty="0" smtClean="0"/>
              <a:t> Radyasyon dozu miktarı radyasyon kaynağının yanında geçirilecek süre ile orantılı olarak arttığından kaynak yakınında mümkün olabildiğince kısa süre kalınmalıdır. </a:t>
            </a:r>
          </a:p>
          <a:p>
            <a:pPr marL="623888" indent="-355600" algn="just">
              <a:buFontTx/>
              <a:buNone/>
              <a:tabLst>
                <a:tab pos="355600" algn="l"/>
              </a:tabLst>
              <a:defRPr/>
            </a:pPr>
            <a:r>
              <a:rPr lang="tr-TR" sz="1800" dirty="0" smtClean="0"/>
              <a:t>c) </a:t>
            </a:r>
            <a:r>
              <a:rPr lang="tr-TR" sz="1800" dirty="0" smtClean="0">
                <a:solidFill>
                  <a:srgbClr val="FF0000"/>
                </a:solidFill>
              </a:rPr>
              <a:t>Zırhlama: </a:t>
            </a:r>
            <a:r>
              <a:rPr lang="tr-TR" sz="1800" dirty="0" smtClean="0"/>
              <a:t>Dış radyasyon tehlikelerinden korunmanın en etkin yöntemi zırhlama olup radyasyonun şiddetini azaltmak için radyasyon kaynağı ile kişi arasına uygun özelliklerde koruyucu engel konulmalıdır. Zırhlama toprak, beton, çelik, kursun gibi koruyuculuğu yüksek materyal kullanılarak yapılabilir.</a:t>
            </a:r>
            <a:endParaRPr lang="tr-TR" sz="1800" dirty="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39</a:t>
            </a:fld>
            <a:endParaRPr lang="tr-TR"/>
          </a:p>
        </p:txBody>
      </p:sp>
    </p:spTree>
    <p:extLst>
      <p:ext uri="{BB962C8B-B14F-4D97-AF65-F5344CB8AC3E}">
        <p14:creationId xmlns:p14="http://schemas.microsoft.com/office/powerpoint/2010/main" val="338640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Aydınlatmanın Önemi</a:t>
            </a:r>
          </a:p>
        </p:txBody>
      </p:sp>
      <p:sp>
        <p:nvSpPr>
          <p:cNvPr id="128002" name="İçerik Yer Tutucusu 1"/>
          <p:cNvSpPr>
            <a:spLocks noGrp="1"/>
          </p:cNvSpPr>
          <p:nvPr>
            <p:ph sz="quarter" idx="1"/>
          </p:nvPr>
        </p:nvSpPr>
        <p:spPr/>
        <p:txBody>
          <a:bodyPr/>
          <a:lstStyle/>
          <a:p>
            <a:pPr algn="just"/>
            <a:r>
              <a:rPr lang="tr-TR" sz="2400" dirty="0" smtClean="0"/>
              <a:t>İster endüstride ister büroda olsun uygun aydınlatma bütün işlerin daha kolay yapılmasını sağlamaktadır. </a:t>
            </a:r>
          </a:p>
          <a:p>
            <a:pPr algn="just"/>
            <a:r>
              <a:rPr lang="tr-TR" sz="2400" dirty="0" smtClean="0"/>
              <a:t>Parlama ve gölge olmaksızın uygun aydınlatma göz yorgunluğunun ve baş ağrılarının azalmasını sağlar. </a:t>
            </a:r>
          </a:p>
          <a:p>
            <a:pPr algn="just"/>
            <a:r>
              <a:rPr lang="tr-TR" sz="2400" dirty="0" smtClean="0"/>
              <a:t>Hareketli makine parçalarının iyi aydınlatılması, kazaların önlenmesine yardımcı olur. </a:t>
            </a:r>
          </a:p>
          <a:p>
            <a:pPr algn="just"/>
            <a:r>
              <a:rPr lang="tr-TR" sz="2400" dirty="0" smtClean="0"/>
              <a:t>Uygun aydınlatma sistemi aydınlık-karanlık bölgelere geçiş sırasında ortaya çıkan “</a:t>
            </a:r>
            <a:r>
              <a:rPr lang="tr-TR" sz="2400" dirty="0" smtClean="0">
                <a:solidFill>
                  <a:schemeClr val="accent1">
                    <a:lumMod val="75000"/>
                  </a:schemeClr>
                </a:solidFill>
              </a:rPr>
              <a:t>geçici körlük</a:t>
            </a:r>
            <a:r>
              <a:rPr lang="tr-TR" sz="2400" dirty="0" smtClean="0"/>
              <a:t>” durumuna bağlı kazaları da azaltmaktadır.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a:t>
            </a:fld>
            <a:endParaRPr lang="tr-TR"/>
          </a:p>
        </p:txBody>
      </p:sp>
    </p:spTree>
    <p:extLst>
      <p:ext uri="{BB962C8B-B14F-4D97-AF65-F5344CB8AC3E}">
        <p14:creationId xmlns:p14="http://schemas.microsoft.com/office/powerpoint/2010/main" val="407756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İçerik Yer Tutucusu 1"/>
          <p:cNvSpPr>
            <a:spLocks noGrp="1"/>
          </p:cNvSpPr>
          <p:nvPr>
            <p:ph sz="quarter" idx="1"/>
          </p:nvPr>
        </p:nvSpPr>
        <p:spPr/>
        <p:txBody>
          <a:bodyPr/>
          <a:lstStyle/>
          <a:p>
            <a:pPr marL="268288" indent="-268288" algn="just">
              <a:buFontTx/>
              <a:buNone/>
            </a:pPr>
            <a:r>
              <a:rPr lang="tr-TR" sz="1800" smtClean="0"/>
              <a:t>3. Cep telefonlarını kullanırken süreyi kesinlikle kısa tutmak lazımdır. Kulaklık kullanmak, telefonu kalp, beyin ve diğer hayati organlardan uzak tutmak, antensiz cihazlar yerine harici antenli cep telefonları ile SAR değeri düşük cihazları tercih etmek ve numara çevrildikten hat bağlanana kadar geçen sürede telefonu vücuttan uzak tutmak organlardaki termal etkileri asgari düzeyde tutmak açısından çok önemlidir.</a:t>
            </a:r>
          </a:p>
          <a:p>
            <a:pPr marL="268288" indent="-268288" algn="just">
              <a:buFontTx/>
              <a:buNone/>
            </a:pPr>
            <a:r>
              <a:rPr lang="tr-TR" sz="1800" smtClean="0"/>
              <a:t>4. Cep telefonunu, yatak başucuna koyarak uyumanın da sakıncalı olduğu bilinmelidir. Otomobil, asansör gibi dar ve kapalı alanlarda veya bodrum katı gibi erişimin zayıf olduğu alanlarda görüşme yapmanın sakıncalı olduğu göz ardı edilmemelidir.</a:t>
            </a:r>
          </a:p>
          <a:p>
            <a:pPr marL="268288" indent="-268288" algn="just">
              <a:buFontTx/>
              <a:buNone/>
            </a:pPr>
            <a:r>
              <a:rPr lang="tr-TR" sz="1800" smtClean="0"/>
              <a:t>5. Elektromanyetik alanın sürekli yayıldığı, taşıdıkları yüksek gerilim nedeniyle oluşturdukları elektrik hatlarının geçtiği yerler denetlenerek bu bölgelerde yerleşim alanı bulunmaması sağlanmalıdır. Bu hatlar altında yaşayan insanlar varsa kontrol altına alınmalıdır.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40</a:t>
            </a:fld>
            <a:endParaRPr lang="tr-TR"/>
          </a:p>
        </p:txBody>
      </p:sp>
    </p:spTree>
    <p:extLst>
      <p:ext uri="{BB962C8B-B14F-4D97-AF65-F5344CB8AC3E}">
        <p14:creationId xmlns:p14="http://schemas.microsoft.com/office/powerpoint/2010/main" val="3760408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Lazer Işını</a:t>
            </a:r>
          </a:p>
        </p:txBody>
      </p:sp>
      <p:pic>
        <p:nvPicPr>
          <p:cNvPr id="184322" name="İçerik Yer Tutucusu 5"/>
          <p:cNvPicPr>
            <a:picLocks noGrp="1" noChangeAspect="1"/>
          </p:cNvPicPr>
          <p:nvPr>
            <p:ph sz="quarter" idx="1"/>
          </p:nvPr>
        </p:nvPicPr>
        <p:blipFill>
          <a:blip r:embed="rId2" cstate="print"/>
          <a:stretch>
            <a:fillRect/>
          </a:stretch>
        </p:blipFill>
        <p:spPr>
          <a:xfrm>
            <a:off x="914400" y="1777615"/>
            <a:ext cx="7772400" cy="3912369"/>
          </a:xfrm>
        </p:spPr>
      </p:pic>
      <p:sp>
        <p:nvSpPr>
          <p:cNvPr id="3" name="Slayt Numarası Yer Tutucusu 2"/>
          <p:cNvSpPr>
            <a:spLocks noGrp="1"/>
          </p:cNvSpPr>
          <p:nvPr>
            <p:ph type="sldNum" sz="quarter" idx="4294967295"/>
          </p:nvPr>
        </p:nvSpPr>
        <p:spPr/>
        <p:txBody>
          <a:bodyPr/>
          <a:lstStyle/>
          <a:p>
            <a:fld id="{A427530A-A503-4F46-BAEC-AA74D2EFDD5B}" type="slidenum">
              <a:rPr lang="tr-TR" smtClean="0"/>
              <a:t>41</a:t>
            </a:fld>
            <a:endParaRPr lang="tr-TR"/>
          </a:p>
        </p:txBody>
      </p:sp>
    </p:spTree>
    <p:extLst>
      <p:ext uri="{BB962C8B-B14F-4D97-AF65-F5344CB8AC3E}">
        <p14:creationId xmlns:p14="http://schemas.microsoft.com/office/powerpoint/2010/main" val="1911568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Lazer çıkış gücüne bakılmaksızın dikkat edilecek hususlar</a:t>
            </a:r>
          </a:p>
        </p:txBody>
      </p:sp>
      <p:sp>
        <p:nvSpPr>
          <p:cNvPr id="185346" name="İçerik Yer Tutucusu 1"/>
          <p:cNvSpPr>
            <a:spLocks noGrp="1"/>
          </p:cNvSpPr>
          <p:nvPr>
            <p:ph sz="quarter" idx="1"/>
          </p:nvPr>
        </p:nvSpPr>
        <p:spPr/>
        <p:txBody>
          <a:bodyPr/>
          <a:lstStyle/>
          <a:p>
            <a:pPr algn="just"/>
            <a:r>
              <a:rPr lang="tr-TR" sz="1800" smtClean="0"/>
              <a:t>Lazer ışın demetine ve yansımalarına direk bakmaktan kaçınmak gerekir,</a:t>
            </a:r>
          </a:p>
          <a:p>
            <a:pPr algn="just"/>
            <a:r>
              <a:rPr lang="tr-TR" sz="1800" smtClean="0"/>
              <a:t>Çalışma alanındaki gereksiz bütün yansıtıcı yüzeylerin uzaklaştırılması gerekir,</a:t>
            </a:r>
          </a:p>
          <a:p>
            <a:pPr algn="just"/>
            <a:r>
              <a:rPr lang="tr-TR" sz="1800" smtClean="0"/>
              <a:t>Lazerler iyi tasarlanmış kontrol sistemine kolayca ulaşabilecek bir alanda çalıştırılmalıdır. Bu ortama girecek herkes oluşabilecek potansiyel tehlikelere karşı uyarılmalıdır,</a:t>
            </a:r>
          </a:p>
          <a:p>
            <a:pPr algn="just"/>
            <a:r>
              <a:rPr lang="tr-TR" sz="1800" smtClean="0"/>
              <a:t>Lazer eğitimi almış kişiler tarafından cihaz kullanılmalıdır. Cihazın kullanılmadığı durumlarda oluşabilecek potansiyel tehlikelerden habersiz kişiler tarafından çalıştırılması önlenecek şekilde tedbirler alınmalıdır,</a:t>
            </a:r>
          </a:p>
          <a:p>
            <a:pPr algn="just"/>
            <a:r>
              <a:rPr lang="tr-TR" sz="1800" smtClean="0"/>
              <a:t>Herhangi bir kaza anında durum tıbbi otoritelere bildirilmelidir. Lazer ışın demetine kazara çıplak göz ile bakılacak olursa, mutlaka göz doktoruna gidilerek durumun araştırılması ihmal edilmemelidir.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42</a:t>
            </a:fld>
            <a:endParaRPr lang="tr-TR"/>
          </a:p>
        </p:txBody>
      </p:sp>
    </p:spTree>
    <p:extLst>
      <p:ext uri="{BB962C8B-B14F-4D97-AF65-F5344CB8AC3E}">
        <p14:creationId xmlns:p14="http://schemas.microsoft.com/office/powerpoint/2010/main" val="66743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Aydınlatma Çeşitleri</a:t>
            </a:r>
          </a:p>
        </p:txBody>
      </p:sp>
      <p:sp>
        <p:nvSpPr>
          <p:cNvPr id="129026" name="İçerik Yer Tutucusu 1"/>
          <p:cNvSpPr>
            <a:spLocks noGrp="1"/>
          </p:cNvSpPr>
          <p:nvPr>
            <p:ph sz="quarter" idx="1"/>
          </p:nvPr>
        </p:nvSpPr>
        <p:spPr/>
        <p:txBody>
          <a:bodyPr>
            <a:normAutofit/>
          </a:bodyPr>
          <a:lstStyle/>
          <a:p>
            <a:pPr algn="just"/>
            <a:r>
              <a:rPr lang="tr-TR" sz="1900" dirty="0" smtClean="0">
                <a:solidFill>
                  <a:srgbClr val="FF0000"/>
                </a:solidFill>
              </a:rPr>
              <a:t>Doğal Aydınlatma: </a:t>
            </a:r>
            <a:r>
              <a:rPr lang="tr-TR" sz="1900" dirty="0" smtClean="0"/>
              <a:t>En uygun aydınlatma şeklidir. Ekonomik olmasının yanında, canlılar üzerindeki biyolojik ve psikolojik etkileri vardır. Ayrıca mikroorganizmalar için yüksek düzeyde enerji sağlayıcı etkiye sahiptir. </a:t>
            </a:r>
            <a:r>
              <a:rPr lang="tr-TR" sz="1900" dirty="0" smtClean="0">
                <a:solidFill>
                  <a:srgbClr val="FF0000"/>
                </a:solidFill>
              </a:rPr>
              <a:t>İşyerinin yeterince güneşle aydınlatılması yeterli değildir. </a:t>
            </a:r>
            <a:r>
              <a:rPr lang="tr-TR" sz="1900" dirty="0" smtClean="0"/>
              <a:t>Tüm işyerleri uygun bir aydınlatma sistemine sahip olmalıdır. </a:t>
            </a:r>
            <a:r>
              <a:rPr lang="tr-TR" sz="1900" dirty="0" smtClean="0">
                <a:solidFill>
                  <a:srgbClr val="FF0000"/>
                </a:solidFill>
              </a:rPr>
              <a:t>Bir işyerinin yeterli düzeyde gün ışığı alıp almadığının hesaplanmasında “pencere yüzeyi toplamı/zemin yüzeyi” oranından yararlanılır.</a:t>
            </a:r>
            <a:r>
              <a:rPr lang="tr-TR" sz="1900" dirty="0" smtClean="0"/>
              <a:t> Doğal aydınlatma tercih edildiği zaman, ışığın yönü ve yoğunluğu dikkate alınarak iş istasyonları, makine ve tezgâhların yeri iyi belirlenmelidir. Gün ışığının çalışma yüzeylerinde parlamalar yapmaması, iş görenlerin gözlerine doğrudan ve yoğun ışık gelmemesi ve aydınlatma gereksinimine göre makine ve işlemlerin yerinin iyi seçilmiş olmasına dikkat edilmelidir. Endüstride gün ışığı kullanılırken temel yaklaşım; bu ışığın tüm işlem alanlarına, olabildiği ölçülerde eşit bir şekilde dağılımını sağlamaktır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5</a:t>
            </a:fld>
            <a:endParaRPr lang="tr-TR"/>
          </a:p>
        </p:txBody>
      </p:sp>
    </p:spTree>
    <p:extLst>
      <p:ext uri="{BB962C8B-B14F-4D97-AF65-F5344CB8AC3E}">
        <p14:creationId xmlns:p14="http://schemas.microsoft.com/office/powerpoint/2010/main" val="2968946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Aydınlatma Çeşitleri</a:t>
            </a:r>
          </a:p>
        </p:txBody>
      </p:sp>
      <p:sp>
        <p:nvSpPr>
          <p:cNvPr id="130050" name="İçerik Yer Tutucusu 1"/>
          <p:cNvSpPr>
            <a:spLocks noGrp="1"/>
          </p:cNvSpPr>
          <p:nvPr>
            <p:ph sz="quarter" idx="1"/>
          </p:nvPr>
        </p:nvSpPr>
        <p:spPr/>
        <p:txBody>
          <a:bodyPr>
            <a:normAutofit/>
          </a:bodyPr>
          <a:lstStyle/>
          <a:p>
            <a:pPr algn="just"/>
            <a:r>
              <a:rPr lang="tr-TR" sz="2000" dirty="0" smtClean="0">
                <a:solidFill>
                  <a:srgbClr val="FF0000"/>
                </a:solidFill>
              </a:rPr>
              <a:t>Yapay (Suni) Aydınlatma: </a:t>
            </a:r>
            <a:r>
              <a:rPr lang="tr-TR" sz="2000" dirty="0" smtClean="0"/>
              <a:t>Gün ışığından yeterli derecede yararlanamayan yerler ve zamanlarda kullanılır. Yapay aydınlatma için ışık kaynakları fabrikanın her yerine iyi dağıtılırken özel aydınlatma gerektiren yerlerde de bu gereksinime cevap verecek ek özel ışık kaynakları kullanılır. Bu durumda ekonomik faktörler büyük önem taşımaktadır. </a:t>
            </a:r>
            <a:r>
              <a:rPr lang="tr-TR" sz="2000" dirty="0" smtClean="0">
                <a:solidFill>
                  <a:schemeClr val="accent1">
                    <a:lumMod val="75000"/>
                  </a:schemeClr>
                </a:solidFill>
              </a:rPr>
              <a:t>Yapay ışık kaynağına lamba denir. </a:t>
            </a:r>
            <a:r>
              <a:rPr lang="tr-TR" sz="2000" dirty="0" smtClean="0"/>
              <a:t>Bir de aydınlatma sistemi vardır. Lamba veya lambalarla, ışığı dağıtan ve yayan bölümler, lambaların yerleşimi ve korunması; lambaların enerji kaynağına bağlanması dahil tüm sistemi tanımlamaktadır. </a:t>
            </a:r>
            <a:r>
              <a:rPr lang="tr-TR" sz="2000" dirty="0" smtClean="0">
                <a:solidFill>
                  <a:schemeClr val="accent3">
                    <a:lumMod val="75000"/>
                  </a:schemeClr>
                </a:solidFill>
              </a:rPr>
              <a:t>Çalışma lambaları seçilirken lambanın aydınlatma kalitesi, parlaması, renk özelliği önemlidir. </a:t>
            </a:r>
          </a:p>
          <a:p>
            <a:pPr algn="just"/>
            <a:r>
              <a:rPr lang="tr-TR" sz="2000" dirty="0" smtClean="0"/>
              <a:t>Yapay aydınlatma, direkt aydınlatma, endirekt aydınlatma, yarı direkt aydınlatma veya lokal (yerel) aydınlatma şeklinde yapılabilmektedir.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a:t>
            </a:fld>
            <a:endParaRPr lang="tr-TR"/>
          </a:p>
        </p:txBody>
      </p:sp>
    </p:spTree>
    <p:extLst>
      <p:ext uri="{BB962C8B-B14F-4D97-AF65-F5344CB8AC3E}">
        <p14:creationId xmlns:p14="http://schemas.microsoft.com/office/powerpoint/2010/main" val="2445417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Direkt Aydınlatma</a:t>
            </a:r>
          </a:p>
        </p:txBody>
      </p:sp>
      <p:pic>
        <p:nvPicPr>
          <p:cNvPr id="131075" name="Picture 2"/>
          <p:cNvPicPr>
            <a:picLocks noGrp="1" noChangeAspect="1" noChangeArrowheads="1"/>
          </p:cNvPicPr>
          <p:nvPr>
            <p:ph sz="quarter" idx="1"/>
          </p:nvPr>
        </p:nvPicPr>
        <p:blipFill>
          <a:blip r:embed="rId2" cstate="print"/>
          <a:stretch>
            <a:fillRect/>
          </a:stretch>
        </p:blipFill>
        <p:spPr>
          <a:xfrm>
            <a:off x="2014995" y="1447800"/>
            <a:ext cx="5571209" cy="4572000"/>
          </a:xfrm>
          <a:noFill/>
        </p:spPr>
      </p:pic>
      <p:sp>
        <p:nvSpPr>
          <p:cNvPr id="3" name="Slayt Numarası Yer Tutucusu 2"/>
          <p:cNvSpPr>
            <a:spLocks noGrp="1"/>
          </p:cNvSpPr>
          <p:nvPr>
            <p:ph type="sldNum" sz="quarter" idx="4294967295"/>
          </p:nvPr>
        </p:nvSpPr>
        <p:spPr/>
        <p:txBody>
          <a:bodyPr/>
          <a:lstStyle/>
          <a:p>
            <a:fld id="{A427530A-A503-4F46-BAEC-AA74D2EFDD5B}" type="slidenum">
              <a:rPr lang="tr-TR" smtClean="0"/>
              <a:t>7</a:t>
            </a:fld>
            <a:endParaRPr lang="tr-TR"/>
          </a:p>
        </p:txBody>
      </p:sp>
    </p:spTree>
    <p:extLst>
      <p:ext uri="{BB962C8B-B14F-4D97-AF65-F5344CB8AC3E}">
        <p14:creationId xmlns:p14="http://schemas.microsoft.com/office/powerpoint/2010/main" val="1263344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Endirekt Aydınlatma</a:t>
            </a:r>
          </a:p>
        </p:txBody>
      </p:sp>
      <p:pic>
        <p:nvPicPr>
          <p:cNvPr id="132099" name="Picture 3"/>
          <p:cNvPicPr>
            <a:picLocks noGrp="1" noChangeAspect="1" noChangeArrowheads="1"/>
          </p:cNvPicPr>
          <p:nvPr>
            <p:ph sz="quarter" idx="1"/>
          </p:nvPr>
        </p:nvPicPr>
        <p:blipFill>
          <a:blip r:embed="rId2" cstate="print"/>
          <a:srcRect/>
          <a:stretch>
            <a:fillRect/>
          </a:stretch>
        </p:blipFill>
        <p:spPr>
          <a:xfrm>
            <a:off x="107504" y="1600200"/>
            <a:ext cx="8064500" cy="4525963"/>
          </a:xfrm>
          <a:noFill/>
        </p:spPr>
      </p:pic>
      <p:sp>
        <p:nvSpPr>
          <p:cNvPr id="3" name="Slayt Numarası Yer Tutucusu 2"/>
          <p:cNvSpPr>
            <a:spLocks noGrp="1"/>
          </p:cNvSpPr>
          <p:nvPr>
            <p:ph type="sldNum" sz="quarter" idx="4294967295"/>
          </p:nvPr>
        </p:nvSpPr>
        <p:spPr/>
        <p:txBody>
          <a:bodyPr/>
          <a:lstStyle/>
          <a:p>
            <a:fld id="{A427530A-A503-4F46-BAEC-AA74D2EFDD5B}" type="slidenum">
              <a:rPr lang="tr-TR" smtClean="0"/>
              <a:t>8</a:t>
            </a:fld>
            <a:endParaRPr lang="tr-TR"/>
          </a:p>
        </p:txBody>
      </p:sp>
    </p:spTree>
    <p:extLst>
      <p:ext uri="{BB962C8B-B14F-4D97-AF65-F5344CB8AC3E}">
        <p14:creationId xmlns:p14="http://schemas.microsoft.com/office/powerpoint/2010/main" val="384968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Yarı Direkt Aydınlatma</a:t>
            </a:r>
          </a:p>
        </p:txBody>
      </p:sp>
      <p:pic>
        <p:nvPicPr>
          <p:cNvPr id="133123" name="Picture 3"/>
          <p:cNvPicPr>
            <a:picLocks noChangeAspect="1" noChangeArrowheads="1"/>
          </p:cNvPicPr>
          <p:nvPr/>
        </p:nvPicPr>
        <p:blipFill>
          <a:blip r:embed="rId2" cstate="print"/>
          <a:srcRect/>
          <a:stretch>
            <a:fillRect/>
          </a:stretch>
        </p:blipFill>
        <p:spPr bwMode="auto">
          <a:xfrm>
            <a:off x="827088" y="1916113"/>
            <a:ext cx="2857500" cy="2143125"/>
          </a:xfrm>
          <a:prstGeom prst="rect">
            <a:avLst/>
          </a:prstGeom>
          <a:noFill/>
          <a:ln w="9525">
            <a:noFill/>
            <a:miter lim="800000"/>
            <a:headEnd/>
            <a:tailEnd/>
          </a:ln>
        </p:spPr>
      </p:pic>
      <p:pic>
        <p:nvPicPr>
          <p:cNvPr id="133124" name="Picture 4"/>
          <p:cNvPicPr>
            <a:picLocks noChangeAspect="1" noChangeArrowheads="1"/>
          </p:cNvPicPr>
          <p:nvPr/>
        </p:nvPicPr>
        <p:blipFill>
          <a:blip r:embed="rId3" cstate="print"/>
          <a:srcRect/>
          <a:stretch>
            <a:fillRect/>
          </a:stretch>
        </p:blipFill>
        <p:spPr bwMode="auto">
          <a:xfrm>
            <a:off x="3995738" y="1916113"/>
            <a:ext cx="2857500" cy="2143125"/>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3446471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2849</Words>
  <Application>Microsoft Office PowerPoint</Application>
  <PresentationFormat>Ekran Gösterisi (4:3)</PresentationFormat>
  <Paragraphs>206</Paragraphs>
  <Slides>42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Book Antiqua</vt:lpstr>
      <vt:lpstr>Calibri</vt:lpstr>
      <vt:lpstr>Calibri Light</vt:lpstr>
      <vt:lpstr>Office Teması</vt:lpstr>
      <vt:lpstr>AYDINLATMA</vt:lpstr>
      <vt:lpstr>Giriş</vt:lpstr>
      <vt:lpstr>IŞIK</vt:lpstr>
      <vt:lpstr>Aydınlatmanın Önemi</vt:lpstr>
      <vt:lpstr>Aydınlatma Çeşitleri</vt:lpstr>
      <vt:lpstr>Aydınlatma Çeşitleri</vt:lpstr>
      <vt:lpstr>Direkt Aydınlatma</vt:lpstr>
      <vt:lpstr>Endirekt Aydınlatma</vt:lpstr>
      <vt:lpstr>Yarı Direkt Aydınlatma</vt:lpstr>
      <vt:lpstr>Lokal Aydınlatma</vt:lpstr>
      <vt:lpstr>Aydınlatma birimleri ve özellikleri</vt:lpstr>
      <vt:lpstr>PowerPoint Sunusu</vt:lpstr>
      <vt:lpstr>Watt, Lümen ve Lüks</vt:lpstr>
      <vt:lpstr>Dalgaboyu ve Frekans</vt:lpstr>
      <vt:lpstr>Kötü Aydınlatmanın Zararları</vt:lpstr>
      <vt:lpstr>İyi Aydınlatmanın Faydaları</vt:lpstr>
      <vt:lpstr>Aydınlatma Düzeninin Niteliğini Belirleyen Faktörler</vt:lpstr>
      <vt:lpstr>PowerPoint Sunusu</vt:lpstr>
      <vt:lpstr>Sağlık Etkileri</vt:lpstr>
      <vt:lpstr>Aydınlatmanın Yaşla İlgisi</vt:lpstr>
      <vt:lpstr>İYONİZE VE NON-İYONİZE IŞINLAR</vt:lpstr>
      <vt:lpstr>RADYASYON</vt:lpstr>
      <vt:lpstr>İyonize ve Non-iyonize Işınlar</vt:lpstr>
      <vt:lpstr>Radyasyon Sınıflandırması</vt:lpstr>
      <vt:lpstr>PowerPoint Sunusu</vt:lpstr>
      <vt:lpstr>Kısa dalga boyu (Ultraviole=mor ötesi)</vt:lpstr>
      <vt:lpstr>Uzun Dalga Boyu (infrared=Kızılötesi)</vt:lpstr>
      <vt:lpstr>Radyasyon Birimleri</vt:lpstr>
      <vt:lpstr>Radyasyon Birimleri</vt:lpstr>
      <vt:lpstr>Radyasyon Birimleri</vt:lpstr>
      <vt:lpstr>Radyasyon Birimleri</vt:lpstr>
      <vt:lpstr>Radyasyon Birimleri</vt:lpstr>
      <vt:lpstr>Elektromanyetik Dalgaların İnsan Biyokimyası Üzerine Etkileri</vt:lpstr>
      <vt:lpstr>PowerPoint Sunusu</vt:lpstr>
      <vt:lpstr>İyonize Işınların Tıbbi Etkileri</vt:lpstr>
      <vt:lpstr>Non-iyonize Işınların Tıbbi Etkileri</vt:lpstr>
      <vt:lpstr>Non-iyonize Işınların Tıbbi Etkileri</vt:lpstr>
      <vt:lpstr>Radyasyondan Korunma</vt:lpstr>
      <vt:lpstr>Radyasyondan Korunma</vt:lpstr>
      <vt:lpstr>PowerPoint Sunusu</vt:lpstr>
      <vt:lpstr>Lazer Işını</vt:lpstr>
      <vt:lpstr>Lazer çıkış gücüne bakılmaksızın dikkat edilecek hususlar</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AYDINLATMA</dc:title>
  <dc:creator>Windows User</dc:creator>
  <cp:lastModifiedBy>Windows User</cp:lastModifiedBy>
  <cp:revision>1</cp:revision>
  <dcterms:created xsi:type="dcterms:W3CDTF">2020-11-16T06:13:02Z</dcterms:created>
  <dcterms:modified xsi:type="dcterms:W3CDTF">2020-11-16T06:13:34Z</dcterms:modified>
</cp:coreProperties>
</file>