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3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2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6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7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5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2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8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0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D76F-2BE7-42B1-9DB2-B25F43170E92}" type="datetimeFigureOut">
              <a:rPr lang="en-GB" smtClean="0"/>
              <a:t>13/10/2018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20E-4376-4826-8EE0-E1DB07E9D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5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ybelgesi.com/tir_mevzuati_temel_hukuki_kaynaklar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ybelgesi.com/tuzuk-nedir.asp" TargetMode="External"/><Relationship Id="rId2" Type="http://schemas.openxmlformats.org/officeDocument/2006/relationships/hyperlink" Target="https://www.udybelgesi.com/anayasa_tbmmnin_kurulusu_milletvekillerinin_secimi_ve_hukuki_statuleri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03889" y="386706"/>
            <a:ext cx="1053136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000" b="0" i="0" dirty="0" err="1" smtClean="0">
                <a:solidFill>
                  <a:srgbClr val="222222"/>
                </a:solidFill>
                <a:effectLst/>
                <a:latin typeface="Bree Serif"/>
              </a:rPr>
              <a:t>Normlar</a:t>
            </a:r>
            <a:r>
              <a:rPr lang="en-GB" sz="4000" b="0" i="0" dirty="0" smtClean="0">
                <a:solidFill>
                  <a:srgbClr val="222222"/>
                </a:solidFill>
                <a:effectLst/>
                <a:latin typeface="Bree Serif"/>
              </a:rPr>
              <a:t> </a:t>
            </a:r>
            <a:r>
              <a:rPr lang="en-GB" sz="4000" b="0" i="0" dirty="0" err="1" smtClean="0">
                <a:solidFill>
                  <a:srgbClr val="222222"/>
                </a:solidFill>
                <a:effectLst/>
                <a:latin typeface="Bree Serif"/>
              </a:rPr>
              <a:t>Hiyerarşisi</a:t>
            </a:r>
            <a:r>
              <a:rPr lang="en-GB" sz="4000" b="0" i="0" dirty="0" smtClean="0">
                <a:solidFill>
                  <a:srgbClr val="222222"/>
                </a:solidFill>
                <a:effectLst/>
                <a:latin typeface="Bree Serif"/>
              </a:rPr>
              <a:t> </a:t>
            </a:r>
            <a:r>
              <a:rPr lang="en-GB" sz="4000" b="0" i="0" dirty="0" err="1" smtClean="0">
                <a:solidFill>
                  <a:srgbClr val="222222"/>
                </a:solidFill>
                <a:effectLst/>
                <a:latin typeface="Bree Serif"/>
              </a:rPr>
              <a:t>Nedir</a:t>
            </a:r>
            <a:r>
              <a:rPr lang="en-GB" sz="4000" b="0" i="0" dirty="0" smtClean="0">
                <a:solidFill>
                  <a:srgbClr val="222222"/>
                </a:solidFill>
                <a:effectLst/>
                <a:latin typeface="Bree Serif"/>
              </a:rPr>
              <a:t>?</a:t>
            </a:r>
          </a:p>
          <a:p>
            <a:pPr algn="just" fontAlgn="base"/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Bir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 </a:t>
            </a:r>
            <a:r>
              <a:rPr lang="en-GB" b="0" i="0" u="none" strike="no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hlinkClick r:id="rId2"/>
              </a:rPr>
              <a:t>hukuk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 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düzeninde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mevcut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olan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anayasa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kanun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tüzük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yönetmelik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gibi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normlar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dağınık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hâlde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ve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rastgele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değil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alt-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alta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,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üst-üste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bulunur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 Bu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normların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arasında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altlık-üstlük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ilişkisi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vardır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 Buna “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normlar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hiyerarşisi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”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veya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“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hukuk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düzeni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piramidi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” </a:t>
            </a:r>
            <a:r>
              <a:rPr lang="en-GB" b="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denir</a:t>
            </a:r>
            <a:r>
              <a:rPr lang="en-GB" b="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  <a:endParaRPr lang="en-GB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30" y="2303078"/>
            <a:ext cx="7702933" cy="41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20109" y="625393"/>
            <a:ext cx="91440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 err="1" smtClean="0">
                <a:solidFill>
                  <a:srgbClr val="666666"/>
                </a:solidFill>
                <a:effectLst/>
                <a:latin typeface="inherit"/>
              </a:rPr>
              <a:t>Mevzuat</a:t>
            </a:r>
            <a:r>
              <a:rPr lang="en-GB" b="1" i="1" dirty="0" smtClean="0">
                <a:solidFill>
                  <a:srgbClr val="666666"/>
                </a:solidFill>
                <a:effectLst/>
                <a:latin typeface="inherit"/>
              </a:rPr>
              <a:t> :</a:t>
            </a:r>
            <a:r>
              <a:rPr lang="en-GB" b="1" i="1" dirty="0" smtClean="0">
                <a:solidFill>
                  <a:srgbClr val="666666"/>
                </a:solidFill>
                <a:effectLst/>
                <a:latin typeface="Open Sans"/>
              </a:rPr>
              <a:t> 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Bir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ülkede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yürürlükte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olan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yasa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,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tüzük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,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yönetmelik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vb.nin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Open Sans"/>
              </a:rPr>
              <a:t>bütünü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Open Sans"/>
              </a:rPr>
              <a:t>.</a:t>
            </a:r>
            <a:endParaRPr lang="en-GB" b="1" dirty="0"/>
          </a:p>
        </p:txBody>
      </p:sp>
      <p:sp>
        <p:nvSpPr>
          <p:cNvPr id="5" name="Dikdörtgen 4"/>
          <p:cNvSpPr/>
          <p:nvPr/>
        </p:nvSpPr>
        <p:spPr>
          <a:xfrm>
            <a:off x="2144109" y="1334501"/>
            <a:ext cx="917553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solidFill>
                  <a:srgbClr val="666666"/>
                </a:solidFill>
                <a:effectLst/>
                <a:latin typeface="inherit"/>
              </a:rPr>
              <a:t>1-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inherit"/>
              </a:rPr>
              <a:t>Anayasa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inherit"/>
              </a:rPr>
              <a:t>:</a:t>
            </a:r>
            <a:endParaRPr lang="en-GB" b="0" i="0" dirty="0" smtClean="0">
              <a:solidFill>
                <a:srgbClr val="666666"/>
              </a:solidFill>
              <a:effectLst/>
              <a:latin typeface="Open Sans"/>
            </a:endParaRPr>
          </a:p>
          <a:p>
            <a:pPr fontAlgn="base"/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Üst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basamakta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yer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alan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normdan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alır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ve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dolayısıyla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ona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 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uygun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 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olmak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 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zorundadır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.</a:t>
            </a:r>
            <a:b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</a:br>
            <a:r>
              <a:rPr lang="en-GB" b="1" i="1" dirty="0" err="1" smtClean="0">
                <a:solidFill>
                  <a:srgbClr val="666666"/>
                </a:solidFill>
                <a:effectLst/>
                <a:latin typeface="inherit"/>
              </a:rPr>
              <a:t>Örneğin</a:t>
            </a:r>
            <a:r>
              <a:rPr lang="en-GB" b="1" i="1" dirty="0" smtClean="0">
                <a:solidFill>
                  <a:srgbClr val="666666"/>
                </a:solidFill>
                <a:effectLst/>
                <a:latin typeface="inherit"/>
              </a:rPr>
              <a:t>; 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kanun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Anayasaya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,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yönetmelik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kanuna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aykırı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 </a:t>
            </a:r>
            <a:r>
              <a:rPr lang="en-GB" b="0" i="0" dirty="0" err="1" smtClean="0">
                <a:solidFill>
                  <a:srgbClr val="666666"/>
                </a:solidFill>
                <a:effectLst/>
                <a:latin typeface="Open Sans"/>
              </a:rPr>
              <a:t>olamaz</a:t>
            </a:r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.</a:t>
            </a:r>
            <a:endParaRPr lang="en-GB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61847" y="2736614"/>
            <a:ext cx="10594427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solidFill>
                  <a:srgbClr val="666666"/>
                </a:solidFill>
                <a:effectLst/>
                <a:latin typeface="inherit"/>
              </a:rPr>
              <a:t>2-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inherit"/>
              </a:rPr>
              <a:t>Milletlerarası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inherit"/>
              </a:rPr>
              <a:t> </a:t>
            </a:r>
            <a:r>
              <a:rPr lang="en-GB" b="1" i="0" dirty="0" err="1" smtClean="0">
                <a:solidFill>
                  <a:srgbClr val="666666"/>
                </a:solidFill>
                <a:effectLst/>
                <a:latin typeface="inherit"/>
              </a:rPr>
              <a:t>Andlaşmalar</a:t>
            </a:r>
            <a:r>
              <a:rPr lang="en-GB" b="1" i="0" dirty="0" smtClean="0">
                <a:solidFill>
                  <a:srgbClr val="666666"/>
                </a:solidFill>
                <a:effectLst/>
                <a:latin typeface="inherit"/>
              </a:rPr>
              <a:t> :</a:t>
            </a:r>
            <a:endParaRPr lang="en-GB" b="0" i="0" dirty="0" smtClean="0">
              <a:solidFill>
                <a:srgbClr val="666666"/>
              </a:solidFill>
              <a:effectLst/>
              <a:latin typeface="Open Sans"/>
            </a:endParaRPr>
          </a:p>
          <a:p>
            <a:pPr algn="just" fontAlgn="base"/>
            <a:r>
              <a:rPr lang="en-GB" b="0" i="0" dirty="0" smtClean="0">
                <a:solidFill>
                  <a:srgbClr val="666666"/>
                </a:solidFill>
                <a:effectLst/>
                <a:latin typeface="Open Sans"/>
              </a:rPr>
              <a:t>“</a:t>
            </a:r>
            <a:r>
              <a:rPr lang="en-GB" b="1" i="0" dirty="0" err="1" smtClean="0">
                <a:effectLst/>
                <a:latin typeface="Open Sans"/>
              </a:rPr>
              <a:t>Türkiye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Cumhuriyeti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adına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yabancı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devletlerle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ve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milletlerarası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kuruluşlarla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yapılacak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andlaşmaların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onaylanması</a:t>
            </a:r>
            <a:r>
              <a:rPr lang="en-GB" b="1" i="0" dirty="0" smtClean="0">
                <a:effectLst/>
                <a:latin typeface="Open Sans"/>
              </a:rPr>
              <a:t>, </a:t>
            </a:r>
            <a:r>
              <a:rPr lang="en-GB" b="1" i="0" dirty="0" err="1" smtClean="0">
                <a:effectLst/>
                <a:latin typeface="Open Sans"/>
              </a:rPr>
              <a:t>Türkiye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Büyük</a:t>
            </a:r>
            <a:r>
              <a:rPr lang="en-GB" b="1" i="0" dirty="0" smtClean="0">
                <a:effectLst/>
                <a:latin typeface="Open Sans"/>
              </a:rPr>
              <a:t> Millet </a:t>
            </a:r>
            <a:r>
              <a:rPr lang="en-GB" b="1" i="0" dirty="0" err="1" smtClean="0">
                <a:effectLst/>
                <a:latin typeface="Open Sans"/>
              </a:rPr>
              <a:t>Meclisinin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onaylamayı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bir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kanunla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uygun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bulmasına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bağlıdır</a:t>
            </a:r>
            <a:r>
              <a:rPr lang="en-GB" b="1" i="0" dirty="0" smtClean="0">
                <a:effectLst/>
                <a:latin typeface="Open Sans"/>
              </a:rPr>
              <a:t>.</a:t>
            </a:r>
          </a:p>
          <a:p>
            <a:pPr algn="just" fontAlgn="base"/>
            <a:r>
              <a:rPr lang="en-GB" b="1" i="0" dirty="0" err="1" smtClean="0">
                <a:effectLst/>
                <a:latin typeface="Open Sans"/>
              </a:rPr>
              <a:t>Usulüne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göre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yürürlüğe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konulmuş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Milletlerarası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andlaşmalar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kanun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hükmündedir</a:t>
            </a:r>
            <a:r>
              <a:rPr lang="en-GB" b="1" i="0" dirty="0" smtClean="0">
                <a:effectLst/>
                <a:latin typeface="Open Sans"/>
              </a:rPr>
              <a:t>. </a:t>
            </a:r>
            <a:r>
              <a:rPr lang="en-GB" b="1" i="0" dirty="0" err="1" smtClean="0">
                <a:effectLst/>
                <a:latin typeface="Open Sans"/>
              </a:rPr>
              <a:t>Bunlar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hakkında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Anayasaya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aykırılık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iddiası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ile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Anayasa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Mahkemesine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başvurulamaz</a:t>
            </a:r>
            <a:r>
              <a:rPr lang="en-GB" b="1" i="0" dirty="0" smtClean="0">
                <a:effectLst/>
                <a:latin typeface="Open Sans"/>
              </a:rPr>
              <a:t>.</a:t>
            </a:r>
            <a:br>
              <a:rPr lang="en-GB" b="1" i="0" dirty="0" smtClean="0">
                <a:effectLst/>
                <a:latin typeface="Open Sans"/>
              </a:rPr>
            </a:br>
            <a:r>
              <a:rPr lang="en-GB" b="1" i="0" dirty="0" err="1" smtClean="0">
                <a:effectLst/>
                <a:latin typeface="Open Sans"/>
              </a:rPr>
              <a:t>Usulüne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göre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yürürlüğe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konulmuş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temel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hak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ve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özgürlüklere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ilişkin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milletlerarası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andlaşmalarla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kanunların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aynı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konuda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farklı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hükümler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içermesi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nedeniyle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çıkabilecek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uyuşmazlıklarda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milletlerarası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andlaşma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hükümleri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esas</a:t>
            </a:r>
            <a:r>
              <a:rPr lang="en-GB" b="1" i="0" dirty="0" smtClean="0">
                <a:effectLst/>
                <a:latin typeface="Open Sans"/>
              </a:rPr>
              <a:t> </a:t>
            </a:r>
            <a:r>
              <a:rPr lang="en-GB" b="1" i="0" dirty="0" err="1" smtClean="0">
                <a:effectLst/>
                <a:latin typeface="Open Sans"/>
              </a:rPr>
              <a:t>alınır</a:t>
            </a:r>
            <a:r>
              <a:rPr lang="en-GB" b="1" i="0" dirty="0" smtClean="0">
                <a:effectLst/>
                <a:latin typeface="Open Sans"/>
              </a:rPr>
              <a:t>.”</a:t>
            </a:r>
            <a:endParaRPr lang="en-GB" b="1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86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88882" y="531986"/>
            <a:ext cx="11529849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3- </a:t>
            </a:r>
            <a:r>
              <a:rPr lang="en-GB" b="1" i="0" dirty="0" err="1" smtClean="0">
                <a:effectLst/>
                <a:latin typeface="inherit"/>
              </a:rPr>
              <a:t>Kanunlar</a:t>
            </a:r>
            <a:r>
              <a:rPr lang="en-GB" b="1" i="0" dirty="0" smtClean="0">
                <a:effectLst/>
                <a:latin typeface="inherit"/>
              </a:rPr>
              <a:t>;</a:t>
            </a:r>
            <a:endParaRPr lang="en-GB" b="0" i="0" dirty="0" smtClean="0">
              <a:effectLst/>
              <a:latin typeface="Open Sans"/>
            </a:endParaRPr>
          </a:p>
          <a:p>
            <a:pPr fontAlgn="base"/>
            <a:r>
              <a:rPr lang="en-GB" b="0" i="0" dirty="0" err="1" smtClean="0">
                <a:effectLst/>
                <a:latin typeface="Open Sans"/>
              </a:rPr>
              <a:t>Yasama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organı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tarafından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çıkarılan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yazılı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genel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sürekli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soyut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hukuk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kurallarıdır</a:t>
            </a:r>
            <a:r>
              <a:rPr lang="en-GB" b="0" i="0" dirty="0" smtClean="0">
                <a:effectLst/>
                <a:latin typeface="Open Sans"/>
              </a:rPr>
              <a:t>. </a:t>
            </a:r>
            <a:r>
              <a:rPr lang="en-GB" b="0" i="0" dirty="0" err="1" smtClean="0">
                <a:effectLst/>
                <a:latin typeface="Open Sans"/>
              </a:rPr>
              <a:t>Kanun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teklif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etmeye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Bakanlar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Kurulu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</a:t>
            </a:r>
            <a:r>
              <a:rPr lang="en-GB" b="0" i="0" dirty="0" smtClean="0">
                <a:effectLst/>
                <a:latin typeface="Open Sans"/>
              </a:rPr>
              <a:t> </a:t>
            </a:r>
            <a:r>
              <a:rPr lang="en-GB" b="0" i="0" u="none" strike="noStrike" dirty="0" smtClean="0">
                <a:effectLst/>
                <a:latin typeface="Open Sans"/>
                <a:hlinkClick r:id="rId2"/>
              </a:rPr>
              <a:t>TBMM</a:t>
            </a:r>
            <a:r>
              <a:rPr lang="en-GB" b="0" i="0" dirty="0" smtClean="0">
                <a:effectLst/>
                <a:latin typeface="Open Sans"/>
              </a:rPr>
              <a:t> </a:t>
            </a:r>
            <a:r>
              <a:rPr lang="en-GB" b="0" i="0" dirty="0" err="1" smtClean="0">
                <a:effectLst/>
                <a:latin typeface="Open Sans"/>
              </a:rPr>
              <a:t>üyeleri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yetkilidir</a:t>
            </a:r>
            <a:r>
              <a:rPr lang="en-GB" b="0" i="0" dirty="0" smtClean="0">
                <a:effectLst/>
                <a:latin typeface="Open Sans"/>
              </a:rPr>
              <a:t>. TBMM </a:t>
            </a:r>
            <a:r>
              <a:rPr lang="en-GB" b="0" i="0" dirty="0" err="1" smtClean="0">
                <a:effectLst/>
                <a:latin typeface="Open Sans"/>
              </a:rPr>
              <a:t>üyelerince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hazırlanan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projelerine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teklifi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Bakanlar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Kurulu’nun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hazırlayıp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sundukları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projelerine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tasarısı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adı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verilir</a:t>
            </a:r>
            <a:r>
              <a:rPr lang="en-GB" b="0" i="0" dirty="0" smtClean="0">
                <a:effectLst/>
                <a:latin typeface="Open Sans"/>
              </a:rPr>
              <a:t>.</a:t>
            </a:r>
            <a:endParaRPr lang="en-GB" b="0" i="0" dirty="0">
              <a:effectLst/>
              <a:latin typeface="Open Sans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88882" y="2206860"/>
            <a:ext cx="11330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4- KHK (</a:t>
            </a:r>
            <a:r>
              <a:rPr lang="en-GB" b="1" i="0" dirty="0" err="1" smtClean="0">
                <a:effectLst/>
                <a:latin typeface="inherit"/>
              </a:rPr>
              <a:t>Kanun</a:t>
            </a:r>
            <a:r>
              <a:rPr lang="en-GB" b="1" i="0" dirty="0" smtClean="0">
                <a:effectLst/>
                <a:latin typeface="inherit"/>
              </a:rPr>
              <a:t> </a:t>
            </a:r>
            <a:r>
              <a:rPr lang="en-GB" b="1" i="0" dirty="0" err="1" smtClean="0">
                <a:effectLst/>
                <a:latin typeface="inherit"/>
              </a:rPr>
              <a:t>Hükmünde</a:t>
            </a:r>
            <a:r>
              <a:rPr lang="en-GB" b="1" i="0" dirty="0" smtClean="0">
                <a:effectLst/>
                <a:latin typeface="inherit"/>
              </a:rPr>
              <a:t> </a:t>
            </a:r>
            <a:r>
              <a:rPr lang="en-GB" b="1" i="0" dirty="0" err="1" smtClean="0">
                <a:effectLst/>
                <a:latin typeface="inherit"/>
              </a:rPr>
              <a:t>Kararname</a:t>
            </a:r>
            <a:r>
              <a:rPr lang="en-GB" b="1" i="0" dirty="0" smtClean="0">
                <a:effectLst/>
                <a:latin typeface="inherit"/>
              </a:rPr>
              <a:t>) :</a:t>
            </a:r>
            <a:endParaRPr lang="en-GB" b="0" i="0" dirty="0" smtClean="0">
              <a:effectLst/>
              <a:latin typeface="Open Sans"/>
            </a:endParaRPr>
          </a:p>
          <a:p>
            <a:pPr fontAlgn="base"/>
            <a:r>
              <a:rPr lang="en-GB" b="0" i="0" dirty="0" err="1" smtClean="0">
                <a:effectLst/>
                <a:latin typeface="Open Sans"/>
              </a:rPr>
              <a:t>Türkiye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Büyük</a:t>
            </a:r>
            <a:r>
              <a:rPr lang="en-GB" b="0" i="0" dirty="0" smtClean="0">
                <a:effectLst/>
                <a:latin typeface="Open Sans"/>
              </a:rPr>
              <a:t> Millet </a:t>
            </a:r>
            <a:r>
              <a:rPr lang="en-GB" b="0" i="0" dirty="0" err="1" smtClean="0">
                <a:effectLst/>
                <a:latin typeface="Open Sans"/>
              </a:rPr>
              <a:t>Meclisinden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veya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doğrudan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Anayasadan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aldığı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bir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yetkiye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dayanarak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Bakanlar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Kurulunun</a:t>
            </a:r>
            <a:r>
              <a:rPr lang="en-GB" b="0" i="0" dirty="0" smtClean="0">
                <a:effectLst/>
                <a:latin typeface="Open Sans"/>
              </a:rPr>
              <a:t> belli </a:t>
            </a:r>
            <a:r>
              <a:rPr lang="en-GB" b="0" i="0" dirty="0" err="1" smtClean="0">
                <a:effectLst/>
                <a:latin typeface="Open Sans"/>
              </a:rPr>
              <a:t>konuları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düzenlemek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çıkarılan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hukuk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kurallarıdır</a:t>
            </a:r>
            <a:r>
              <a:rPr lang="en-GB" b="0" i="0" dirty="0" smtClean="0">
                <a:effectLst/>
                <a:latin typeface="Open Sans"/>
              </a:rPr>
              <a:t>.</a:t>
            </a:r>
            <a:endParaRPr lang="en-GB" b="0" i="0" dirty="0">
              <a:effectLst/>
              <a:latin typeface="Open Sans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15309" y="3329601"/>
            <a:ext cx="1167699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5- </a:t>
            </a:r>
            <a:r>
              <a:rPr lang="en-GB" b="1" i="0" dirty="0" err="1" smtClean="0">
                <a:effectLst/>
                <a:latin typeface="inherit"/>
              </a:rPr>
              <a:t>Tüzükler</a:t>
            </a:r>
            <a:r>
              <a:rPr lang="en-GB" b="1" i="0" dirty="0" smtClean="0">
                <a:effectLst/>
                <a:latin typeface="inherit"/>
              </a:rPr>
              <a:t> ( </a:t>
            </a:r>
            <a:r>
              <a:rPr lang="en-GB" b="1" i="0" dirty="0" err="1" smtClean="0">
                <a:effectLst/>
                <a:latin typeface="inherit"/>
              </a:rPr>
              <a:t>Nizamname</a:t>
            </a:r>
            <a:r>
              <a:rPr lang="en-GB" b="1" i="0" dirty="0" smtClean="0">
                <a:effectLst/>
                <a:latin typeface="inherit"/>
              </a:rPr>
              <a:t>);</a:t>
            </a:r>
            <a:endParaRPr lang="en-GB" b="0" i="0" dirty="0" smtClean="0">
              <a:effectLst/>
              <a:latin typeface="Open Sans"/>
            </a:endParaRPr>
          </a:p>
          <a:p>
            <a:pPr fontAlgn="base"/>
            <a:r>
              <a:rPr lang="en-GB" b="0" i="0" dirty="0" err="1" smtClean="0">
                <a:effectLst/>
                <a:latin typeface="Open Sans"/>
              </a:rPr>
              <a:t>Bir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kanunun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uygulanmasını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göstermek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üzere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veya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kanunun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emrettiği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işleri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belirtmek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üzere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Danıştay’ın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incelenmesinden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geçirilerek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Bakanlar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Kurulu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tarafından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çıkarılır</a:t>
            </a:r>
            <a:r>
              <a:rPr lang="en-GB" b="0" i="0" dirty="0" smtClean="0">
                <a:effectLst/>
                <a:latin typeface="Open Sans"/>
              </a:rPr>
              <a:t>. </a:t>
            </a:r>
            <a:r>
              <a:rPr lang="en-GB" b="0" i="0" dirty="0" err="1" smtClean="0">
                <a:effectLst/>
                <a:latin typeface="Open Sans"/>
              </a:rPr>
              <a:t>Kanuna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dayanılmadan</a:t>
            </a:r>
            <a:r>
              <a:rPr lang="en-GB" b="0" i="0" dirty="0" smtClean="0">
                <a:effectLst/>
                <a:latin typeface="Open Sans"/>
              </a:rPr>
              <a:t> </a:t>
            </a:r>
            <a:r>
              <a:rPr lang="en-GB" b="0" i="0" u="none" strike="noStrike" dirty="0" err="1" smtClean="0">
                <a:effectLst/>
                <a:latin typeface="Open Sans"/>
                <a:hlinkClick r:id="rId3"/>
              </a:rPr>
              <a:t>tüzük</a:t>
            </a:r>
            <a:r>
              <a:rPr lang="en-GB" b="0" i="0" dirty="0" smtClean="0">
                <a:effectLst/>
                <a:latin typeface="Open Sans"/>
              </a:rPr>
              <a:t> </a:t>
            </a:r>
            <a:r>
              <a:rPr lang="en-GB" b="0" i="0" dirty="0" err="1" smtClean="0">
                <a:effectLst/>
                <a:latin typeface="Open Sans"/>
              </a:rPr>
              <a:t>çıkarılamaz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iptali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Danıştay’da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iptal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davası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açılabilir</a:t>
            </a:r>
            <a:r>
              <a:rPr lang="en-GB" b="0" i="0" dirty="0" smtClean="0">
                <a:effectLst/>
                <a:latin typeface="Open Sans"/>
              </a:rPr>
              <a:t>.</a:t>
            </a:r>
            <a:endParaRPr lang="en-GB" b="0" i="0" dirty="0">
              <a:effectLst/>
              <a:latin typeface="Open Sans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15309" y="4844957"/>
            <a:ext cx="1160342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6- </a:t>
            </a:r>
            <a:r>
              <a:rPr lang="en-GB" b="1" i="0" dirty="0" err="1" smtClean="0">
                <a:effectLst/>
                <a:latin typeface="inherit"/>
              </a:rPr>
              <a:t>Yönetmelikler</a:t>
            </a:r>
            <a:r>
              <a:rPr lang="en-GB" b="1" i="0" dirty="0" smtClean="0">
                <a:effectLst/>
                <a:latin typeface="inherit"/>
              </a:rPr>
              <a:t>;</a:t>
            </a:r>
            <a:endParaRPr lang="en-GB" b="0" i="0" dirty="0" smtClean="0">
              <a:effectLst/>
              <a:latin typeface="Open Sans"/>
            </a:endParaRPr>
          </a:p>
          <a:p>
            <a:pPr fontAlgn="base"/>
            <a:r>
              <a:rPr lang="en-GB" b="0" i="0" dirty="0" err="1" smtClean="0">
                <a:effectLst/>
                <a:latin typeface="Open Sans"/>
              </a:rPr>
              <a:t>Başbakanlık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bakanlıklar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kamu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tüzel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kişilerince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kanun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tüzüklerin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uygulanmasını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sağlamak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çıkarılır</a:t>
            </a:r>
            <a:r>
              <a:rPr lang="en-GB" b="0" i="0" dirty="0" smtClean="0">
                <a:effectLst/>
                <a:latin typeface="Open Sans"/>
              </a:rPr>
              <a:t>. </a:t>
            </a:r>
            <a:r>
              <a:rPr lang="en-GB" b="0" i="0" dirty="0" err="1" smtClean="0">
                <a:effectLst/>
                <a:latin typeface="Open Sans"/>
              </a:rPr>
              <a:t>Tüzüklerden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farklı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olarak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yönetmelikler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belli </a:t>
            </a:r>
            <a:r>
              <a:rPr lang="en-GB" b="0" i="0" dirty="0" err="1" smtClean="0">
                <a:effectLst/>
                <a:latin typeface="Open Sans"/>
              </a:rPr>
              <a:t>bir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şekil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şartı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getirilmemiştir</a:t>
            </a:r>
            <a:r>
              <a:rPr lang="en-GB" b="0" i="0" dirty="0" smtClean="0">
                <a:effectLst/>
                <a:latin typeface="Open Sans"/>
              </a:rPr>
              <a:t>.</a:t>
            </a:r>
            <a:endParaRPr lang="en-GB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8684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04194" y="605558"/>
            <a:ext cx="1057340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7- </a:t>
            </a:r>
            <a:r>
              <a:rPr lang="en-GB" b="1" i="0" dirty="0" err="1" smtClean="0">
                <a:effectLst/>
                <a:latin typeface="inherit"/>
              </a:rPr>
              <a:t>Yönerge</a:t>
            </a:r>
            <a:r>
              <a:rPr lang="en-GB" b="1" i="0" dirty="0" smtClean="0">
                <a:effectLst/>
                <a:latin typeface="inherit"/>
              </a:rPr>
              <a:t> :</a:t>
            </a:r>
            <a:endParaRPr lang="en-GB" b="0" i="0" dirty="0" smtClean="0">
              <a:effectLst/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en-GB" b="0" i="0" dirty="0" err="1" smtClean="0">
                <a:effectLst/>
                <a:latin typeface="Open Sans"/>
              </a:rPr>
              <a:t>Herhangi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bir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konuda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tutulacak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yol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üst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makamlardan</a:t>
            </a:r>
            <a:r>
              <a:rPr lang="en-GB" b="0" i="0" dirty="0" smtClean="0">
                <a:effectLst/>
                <a:latin typeface="Open Sans"/>
              </a:rPr>
              <a:t> alt </a:t>
            </a:r>
            <a:r>
              <a:rPr lang="en-GB" b="0" i="0" dirty="0" err="1" smtClean="0">
                <a:effectLst/>
                <a:latin typeface="Open Sans"/>
              </a:rPr>
              <a:t>makamlara</a:t>
            </a:r>
            <a:r>
              <a:rPr lang="en-GB" b="0" i="0" dirty="0" smtClean="0">
                <a:effectLst/>
                <a:latin typeface="Open Sans"/>
              </a:rPr>
              <a:t> belli </a:t>
            </a:r>
            <a:r>
              <a:rPr lang="en-GB" b="0" i="0" dirty="0" err="1" smtClean="0">
                <a:effectLst/>
                <a:latin typeface="Open Sans"/>
              </a:rPr>
              <a:t>bir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esasa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dayanarak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verilen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buyruk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talimat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direktif</a:t>
            </a:r>
            <a:r>
              <a:rPr lang="en-GB" b="0" i="0" dirty="0" smtClean="0">
                <a:effectLst/>
                <a:latin typeface="Open Sans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smtClean="0">
                <a:effectLst/>
                <a:latin typeface="Open Sans"/>
              </a:rPr>
              <a:t>Bu </a:t>
            </a:r>
            <a:r>
              <a:rPr lang="en-GB" b="0" i="0" dirty="0" err="1" smtClean="0">
                <a:effectLst/>
                <a:latin typeface="Open Sans"/>
              </a:rPr>
              <a:t>buyrukların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yazılı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olduğu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belge</a:t>
            </a:r>
            <a:r>
              <a:rPr lang="en-GB" b="0" i="0" dirty="0" smtClean="0">
                <a:effectLst/>
                <a:latin typeface="Open Sans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err="1" smtClean="0">
                <a:effectLst/>
                <a:latin typeface="Open Sans"/>
              </a:rPr>
              <a:t>Yönetmeliklerde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değinilmeyen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konulara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açıklık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getirmek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düzenlenen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resmî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belge</a:t>
            </a:r>
            <a:r>
              <a:rPr lang="en-GB" b="0" i="0" dirty="0" smtClean="0">
                <a:effectLst/>
                <a:latin typeface="Open Sans"/>
              </a:rPr>
              <a:t>.</a:t>
            </a:r>
            <a:endParaRPr lang="en-GB" b="0" i="0" dirty="0">
              <a:effectLst/>
              <a:latin typeface="Open Sans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4194" y="2534546"/>
            <a:ext cx="2017986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fontAlgn="base"/>
            <a:r>
              <a:rPr lang="de-DE" b="1" i="0" dirty="0" smtClean="0">
                <a:effectLst/>
                <a:latin typeface="inherit"/>
              </a:rPr>
              <a:t>8- </a:t>
            </a:r>
            <a:r>
              <a:rPr lang="de-DE" b="1" i="0" dirty="0" err="1" smtClean="0">
                <a:effectLst/>
                <a:latin typeface="inherit"/>
              </a:rPr>
              <a:t>Tebliğ</a:t>
            </a:r>
            <a:r>
              <a:rPr lang="de-DE" b="1" i="0" dirty="0" smtClean="0">
                <a:effectLst/>
                <a:latin typeface="inherit"/>
              </a:rPr>
              <a:t> :</a:t>
            </a:r>
            <a:endParaRPr lang="de-DE" b="0" i="0" dirty="0" smtClean="0">
              <a:effectLst/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de-DE" b="0" i="0" dirty="0" err="1" smtClean="0">
                <a:effectLst/>
                <a:latin typeface="Open Sans"/>
              </a:rPr>
              <a:t>Bildirme</a:t>
            </a:r>
            <a:r>
              <a:rPr lang="de-DE" b="0" i="0" dirty="0" smtClean="0">
                <a:effectLst/>
                <a:latin typeface="Open Sans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de-DE" b="0" i="0" dirty="0" smtClean="0">
                <a:effectLst/>
                <a:latin typeface="Open Sans"/>
              </a:rPr>
              <a:t>Haber </a:t>
            </a:r>
            <a:r>
              <a:rPr lang="de-DE" b="0" i="0" dirty="0" err="1" smtClean="0">
                <a:effectLst/>
                <a:latin typeface="Open Sans"/>
              </a:rPr>
              <a:t>verme</a:t>
            </a:r>
            <a:r>
              <a:rPr lang="de-DE" b="0" i="0" dirty="0" smtClean="0">
                <a:effectLst/>
                <a:latin typeface="Open Sans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de-DE" b="0" i="0" dirty="0" err="1" smtClean="0">
                <a:effectLst/>
                <a:latin typeface="Open Sans"/>
              </a:rPr>
              <a:t>Bildiri</a:t>
            </a:r>
            <a:r>
              <a:rPr lang="de-DE" b="0" i="0" dirty="0" smtClean="0">
                <a:effectLst/>
                <a:latin typeface="Open Sans"/>
              </a:rPr>
              <a:t>.</a:t>
            </a:r>
            <a:endParaRPr lang="de-DE" b="0" i="0" dirty="0">
              <a:effectLst/>
              <a:latin typeface="Open Sans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983421" y="2534546"/>
            <a:ext cx="6096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9- </a:t>
            </a:r>
            <a:r>
              <a:rPr lang="en-GB" b="1" i="0" dirty="0" err="1" smtClean="0">
                <a:effectLst/>
                <a:latin typeface="inherit"/>
              </a:rPr>
              <a:t>Genelge</a:t>
            </a:r>
            <a:r>
              <a:rPr lang="en-GB" b="1" i="0" dirty="0" smtClean="0">
                <a:effectLst/>
                <a:latin typeface="inherit"/>
              </a:rPr>
              <a:t> :</a:t>
            </a:r>
            <a:endParaRPr lang="en-GB" b="0" i="0" dirty="0" smtClean="0">
              <a:effectLst/>
              <a:latin typeface="Open Sans"/>
            </a:endParaRPr>
          </a:p>
          <a:p>
            <a:pPr fontAlgn="base"/>
            <a:r>
              <a:rPr lang="en-GB" b="0" i="0" dirty="0" err="1" smtClean="0">
                <a:effectLst/>
                <a:latin typeface="Open Sans"/>
              </a:rPr>
              <a:t>Yasa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yönetmeliklerin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uygulanmasında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yol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göstermek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herhangi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bir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konuda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aydınlatmak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dikkat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çekmek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üzere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ilgililere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gönderilen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yazı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tamim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sirküler</a:t>
            </a:r>
            <a:r>
              <a:rPr lang="en-GB" b="0" i="0" dirty="0" smtClean="0">
                <a:effectLst/>
                <a:latin typeface="Open Sans"/>
              </a:rPr>
              <a:t>:</a:t>
            </a:r>
            <a:endParaRPr lang="en-GB" b="0" i="0" dirty="0">
              <a:effectLst/>
              <a:latin typeface="Open Sans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417379" y="4349106"/>
            <a:ext cx="60960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base"/>
            <a:r>
              <a:rPr lang="en-GB" b="1" i="0" dirty="0" smtClean="0">
                <a:effectLst/>
                <a:latin typeface="inherit"/>
              </a:rPr>
              <a:t>10- </a:t>
            </a:r>
            <a:r>
              <a:rPr lang="en-GB" b="1" i="0" dirty="0" err="1" smtClean="0">
                <a:effectLst/>
                <a:latin typeface="inherit"/>
              </a:rPr>
              <a:t>Talimat</a:t>
            </a:r>
            <a:r>
              <a:rPr lang="en-GB" b="1" i="0" dirty="0" smtClean="0">
                <a:effectLst/>
                <a:latin typeface="inherit"/>
              </a:rPr>
              <a:t> :</a:t>
            </a:r>
            <a:endParaRPr lang="en-GB" b="0" i="0" dirty="0" smtClean="0">
              <a:effectLst/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en-GB" b="0" i="0" dirty="0" err="1" smtClean="0">
                <a:effectLst/>
                <a:latin typeface="Open Sans"/>
              </a:rPr>
              <a:t>Yönerge</a:t>
            </a:r>
            <a:r>
              <a:rPr lang="en-GB" b="0" i="0" dirty="0" smtClean="0">
                <a:effectLst/>
                <a:latin typeface="Open Sans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n-GB" b="0" i="0" dirty="0" err="1" smtClean="0">
                <a:effectLst/>
                <a:latin typeface="Open Sans"/>
              </a:rPr>
              <a:t>Görevin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gerektirdiği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türlü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hizmetlerin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başarıyla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yürütülmesi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kumandan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başkan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veya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daire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başkanları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tarafından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verilen</a:t>
            </a:r>
            <a:r>
              <a:rPr lang="en-GB" b="0" i="0" dirty="0" smtClean="0">
                <a:effectLst/>
                <a:latin typeface="Open Sans"/>
              </a:rPr>
              <a:t>, o </a:t>
            </a:r>
            <a:r>
              <a:rPr lang="en-GB" b="0" i="0" dirty="0" err="1" smtClean="0">
                <a:effectLst/>
                <a:latin typeface="Open Sans"/>
              </a:rPr>
              <a:t>hizmetle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ilgili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sorumluluk</a:t>
            </a:r>
            <a:r>
              <a:rPr lang="en-GB" b="0" i="0" dirty="0" smtClean="0">
                <a:effectLst/>
                <a:latin typeface="Open Sans"/>
              </a:rPr>
              <a:t>, </a:t>
            </a:r>
            <a:r>
              <a:rPr lang="en-GB" b="0" i="0" dirty="0" err="1" smtClean="0">
                <a:effectLst/>
                <a:latin typeface="Open Sans"/>
              </a:rPr>
              <a:t>düzen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ve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ilkeleri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içine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alan</a:t>
            </a:r>
            <a:r>
              <a:rPr lang="en-GB" b="0" i="0" dirty="0" smtClean="0">
                <a:effectLst/>
                <a:latin typeface="Open Sans"/>
              </a:rPr>
              <a:t> </a:t>
            </a:r>
            <a:r>
              <a:rPr lang="en-GB" b="0" i="0" dirty="0" err="1" smtClean="0">
                <a:effectLst/>
                <a:latin typeface="Open Sans"/>
              </a:rPr>
              <a:t>buyruklar</a:t>
            </a:r>
            <a:r>
              <a:rPr lang="en-GB" b="0" i="0" dirty="0" smtClean="0">
                <a:effectLst/>
                <a:latin typeface="Open Sans"/>
              </a:rPr>
              <a:t>.</a:t>
            </a:r>
            <a:endParaRPr lang="en-GB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868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284</Words>
  <Application>Microsoft Office PowerPoint</Application>
  <PresentationFormat>Geniş ekran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1" baseType="lpstr">
      <vt:lpstr>Arial</vt:lpstr>
      <vt:lpstr>Bree Serif</vt:lpstr>
      <vt:lpstr>Calibri</vt:lpstr>
      <vt:lpstr>Calibri Light</vt:lpstr>
      <vt:lpstr>inherit</vt:lpstr>
      <vt:lpstr>Open Sans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User</dc:creator>
  <cp:lastModifiedBy>Windows User</cp:lastModifiedBy>
  <cp:revision>2</cp:revision>
  <dcterms:created xsi:type="dcterms:W3CDTF">2018-10-13T19:39:14Z</dcterms:created>
  <dcterms:modified xsi:type="dcterms:W3CDTF">2018-10-13T19:49:42Z</dcterms:modified>
</cp:coreProperties>
</file>