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3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tableStyles" Target="tableStyle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image" Target="../media/image25.png"/><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image" Target="../media/image5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16D4A0-1FB5-4327-9F9A-C751ED31A647}" type="datetimeFigureOut">
              <a:rPr lang="en-GB" smtClean="0"/>
              <a:t>13/12/2020</a:t>
            </a:fld>
            <a:endParaRPr lang="en-GB"/>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9F0FE-2886-4A13-BFBF-3D50B0CCB3DE}" type="slidenum">
              <a:rPr lang="en-GB" smtClean="0"/>
              <a:t>‹#›</a:t>
            </a:fld>
            <a:endParaRPr lang="en-GB"/>
          </a:p>
        </p:txBody>
      </p:sp>
    </p:spTree>
    <p:extLst>
      <p:ext uri="{BB962C8B-B14F-4D97-AF65-F5344CB8AC3E}">
        <p14:creationId xmlns:p14="http://schemas.microsoft.com/office/powerpoint/2010/main" val="2563808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fontAlgn="base">
              <a:spcBef>
                <a:spcPct val="0"/>
              </a:spcBef>
              <a:spcAft>
                <a:spcPct val="0"/>
              </a:spcAft>
            </a:pPr>
            <a:fld id="{194DED0F-F45A-4252-BCC7-D49F43B3C5AB}" type="slidenum">
              <a:rPr lang="en-US" altLang="tr-TR">
                <a:latin typeface="Calibri" pitchFamily="34" charset="0"/>
              </a:rPr>
              <a:pPr fontAlgn="base">
                <a:spcBef>
                  <a:spcPct val="0"/>
                </a:spcBef>
                <a:spcAft>
                  <a:spcPct val="0"/>
                </a:spcAft>
              </a:pPr>
              <a:t>52</a:t>
            </a:fld>
            <a:endParaRPr lang="en-US" altLang="tr-TR">
              <a:latin typeface="Calibri" pitchFamily="34" charset="0"/>
            </a:endParaRPr>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altLang="tr-TR" smtClean="0"/>
          </a:p>
        </p:txBody>
      </p:sp>
    </p:spTree>
    <p:extLst>
      <p:ext uri="{BB962C8B-B14F-4D97-AF65-F5344CB8AC3E}">
        <p14:creationId xmlns:p14="http://schemas.microsoft.com/office/powerpoint/2010/main" val="842665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fontAlgn="base">
              <a:spcBef>
                <a:spcPct val="0"/>
              </a:spcBef>
              <a:spcAft>
                <a:spcPct val="0"/>
              </a:spcAft>
            </a:pPr>
            <a:fld id="{7C9FBEE2-0D52-463A-8297-02C35E8EE96C}" type="slidenum">
              <a:rPr lang="en-US" altLang="tr-TR">
                <a:latin typeface="Calibri" pitchFamily="34" charset="0"/>
              </a:rPr>
              <a:pPr fontAlgn="base">
                <a:spcBef>
                  <a:spcPct val="0"/>
                </a:spcBef>
                <a:spcAft>
                  <a:spcPct val="0"/>
                </a:spcAft>
              </a:pPr>
              <a:t>53</a:t>
            </a:fld>
            <a:endParaRPr lang="en-US" altLang="tr-TR">
              <a:latin typeface="Calibri" pitchFamily="34" charset="0"/>
            </a:endParaRPr>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altLang="tr-TR" smtClean="0"/>
          </a:p>
        </p:txBody>
      </p:sp>
    </p:spTree>
    <p:extLst>
      <p:ext uri="{BB962C8B-B14F-4D97-AF65-F5344CB8AC3E}">
        <p14:creationId xmlns:p14="http://schemas.microsoft.com/office/powerpoint/2010/main" val="2275668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fontAlgn="base">
              <a:spcBef>
                <a:spcPct val="0"/>
              </a:spcBef>
              <a:spcAft>
                <a:spcPct val="0"/>
              </a:spcAft>
            </a:pPr>
            <a:fld id="{6944A7D4-EBA7-48D4-9BE0-64135F07D6EA}" type="slidenum">
              <a:rPr lang="en-US" altLang="tr-TR">
                <a:latin typeface="Calibri" pitchFamily="34" charset="0"/>
              </a:rPr>
              <a:pPr fontAlgn="base">
                <a:spcBef>
                  <a:spcPct val="0"/>
                </a:spcBef>
                <a:spcAft>
                  <a:spcPct val="0"/>
                </a:spcAft>
              </a:pPr>
              <a:t>54</a:t>
            </a:fld>
            <a:endParaRPr lang="en-US" altLang="tr-TR">
              <a:latin typeface="Calibri" pitchFamily="34" charset="0"/>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altLang="tr-TR" smtClean="0"/>
          </a:p>
        </p:txBody>
      </p:sp>
    </p:spTree>
    <p:extLst>
      <p:ext uri="{BB962C8B-B14F-4D97-AF65-F5344CB8AC3E}">
        <p14:creationId xmlns:p14="http://schemas.microsoft.com/office/powerpoint/2010/main" val="2274936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fontAlgn="base">
              <a:spcBef>
                <a:spcPct val="0"/>
              </a:spcBef>
              <a:spcAft>
                <a:spcPct val="0"/>
              </a:spcAft>
            </a:pPr>
            <a:fld id="{9C1CEE35-8CB5-4434-B7C4-0BB54B709E13}" type="slidenum">
              <a:rPr lang="tr-TR" altLang="tr-TR">
                <a:latin typeface="Calibri" pitchFamily="34" charset="0"/>
              </a:rPr>
              <a:pPr fontAlgn="base">
                <a:spcBef>
                  <a:spcPct val="0"/>
                </a:spcBef>
                <a:spcAft>
                  <a:spcPct val="0"/>
                </a:spcAft>
              </a:pPr>
              <a:t>55</a:t>
            </a:fld>
            <a:endParaRPr lang="tr-TR" altLang="tr-TR">
              <a:latin typeface="Calibri" pitchFamily="34" charset="0"/>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altLang="tr-TR" smtClean="0"/>
          </a:p>
        </p:txBody>
      </p:sp>
    </p:spTree>
    <p:extLst>
      <p:ext uri="{BB962C8B-B14F-4D97-AF65-F5344CB8AC3E}">
        <p14:creationId xmlns:p14="http://schemas.microsoft.com/office/powerpoint/2010/main" val="965753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22FB1DC2-7B24-4A0F-A813-F7B42FE2871D}" type="slidenum">
              <a:rPr lang="tr-TR" altLang="tr-TR"/>
              <a:pPr fontAlgn="base">
                <a:spcBef>
                  <a:spcPct val="0"/>
                </a:spcBef>
                <a:spcAft>
                  <a:spcPct val="0"/>
                </a:spcAft>
              </a:pPr>
              <a:t>83</a:t>
            </a:fld>
            <a:endParaRPr lang="tr-TR" altLang="tr-TR"/>
          </a:p>
        </p:txBody>
      </p:sp>
      <p:sp>
        <p:nvSpPr>
          <p:cNvPr id="90115" name="Rectangle 1026"/>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altLang="tr-TR" smtClean="0"/>
          </a:p>
        </p:txBody>
      </p:sp>
    </p:spTree>
    <p:extLst>
      <p:ext uri="{BB962C8B-B14F-4D97-AF65-F5344CB8AC3E}">
        <p14:creationId xmlns:p14="http://schemas.microsoft.com/office/powerpoint/2010/main" val="4142207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altLang="tr-TR" smtClean="0"/>
          </a:p>
        </p:txBody>
      </p:sp>
      <p:sp>
        <p:nvSpPr>
          <p:cNvPr id="66564"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fontAlgn="base">
              <a:spcBef>
                <a:spcPct val="0"/>
              </a:spcBef>
              <a:spcAft>
                <a:spcPct val="0"/>
              </a:spcAft>
            </a:pPr>
            <a:fld id="{91A58A43-7698-4C4B-AF3A-C65AD6DCB928}" type="slidenum">
              <a:rPr lang="tr-TR" altLang="tr-TR">
                <a:latin typeface="Calibri" pitchFamily="34" charset="0"/>
              </a:rPr>
              <a:pPr fontAlgn="base">
                <a:spcBef>
                  <a:spcPct val="0"/>
                </a:spcBef>
                <a:spcAft>
                  <a:spcPct val="0"/>
                </a:spcAft>
              </a:pPr>
              <a:t>124</a:t>
            </a:fld>
            <a:endParaRPr lang="tr-TR" altLang="tr-TR">
              <a:latin typeface="Calibri" pitchFamily="34" charset="0"/>
            </a:endParaRPr>
          </a:p>
        </p:txBody>
      </p:sp>
    </p:spTree>
    <p:extLst>
      <p:ext uri="{BB962C8B-B14F-4D97-AF65-F5344CB8AC3E}">
        <p14:creationId xmlns:p14="http://schemas.microsoft.com/office/powerpoint/2010/main" val="4038560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altLang="tr-TR" smtClean="0"/>
          </a:p>
        </p:txBody>
      </p:sp>
      <p:sp>
        <p:nvSpPr>
          <p:cNvPr id="67588"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fontAlgn="base">
              <a:spcBef>
                <a:spcPct val="0"/>
              </a:spcBef>
              <a:spcAft>
                <a:spcPct val="0"/>
              </a:spcAft>
            </a:pPr>
            <a:fld id="{5BF1BD03-194C-4E29-9108-D299D9262F8F}" type="slidenum">
              <a:rPr lang="tr-TR" altLang="tr-TR">
                <a:latin typeface="Calibri" pitchFamily="34" charset="0"/>
              </a:rPr>
              <a:pPr fontAlgn="base">
                <a:spcBef>
                  <a:spcPct val="0"/>
                </a:spcBef>
                <a:spcAft>
                  <a:spcPct val="0"/>
                </a:spcAft>
              </a:pPr>
              <a:t>125</a:t>
            </a:fld>
            <a:endParaRPr lang="tr-TR" altLang="tr-TR">
              <a:latin typeface="Calibri" pitchFamily="34" charset="0"/>
            </a:endParaRPr>
          </a:p>
        </p:txBody>
      </p:sp>
    </p:spTree>
    <p:extLst>
      <p:ext uri="{BB962C8B-B14F-4D97-AF65-F5344CB8AC3E}">
        <p14:creationId xmlns:p14="http://schemas.microsoft.com/office/powerpoint/2010/main" val="2200414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1 Slayt Görüntüsü Yer Tutucusu"/>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2 Not Yer Tutucusu"/>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altLang="tr-TR" smtClean="0">
              <a:latin typeface="Arial" pitchFamily="34" charset="0"/>
              <a:cs typeface="Arial" pitchFamily="34" charset="0"/>
            </a:endParaRPr>
          </a:p>
        </p:txBody>
      </p:sp>
      <p:sp>
        <p:nvSpPr>
          <p:cNvPr id="97284" name="3 Slayt Numarası Yer Tutucusu"/>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C6386EC2-19C3-4D6D-A89E-D1DEA8F8AF55}" type="slidenum">
              <a:rPr lang="tr-TR" altLang="tr-TR">
                <a:cs typeface="Arial" pitchFamily="34" charset="0"/>
              </a:rPr>
              <a:pPr fontAlgn="base">
                <a:spcBef>
                  <a:spcPct val="0"/>
                </a:spcBef>
                <a:spcAft>
                  <a:spcPct val="0"/>
                </a:spcAft>
              </a:pPr>
              <a:t>148</a:t>
            </a:fld>
            <a:endParaRPr lang="tr-TR" altLang="tr-TR">
              <a:cs typeface="Arial" pitchFamily="34" charset="0"/>
            </a:endParaRPr>
          </a:p>
        </p:txBody>
      </p:sp>
    </p:spTree>
    <p:extLst>
      <p:ext uri="{BB962C8B-B14F-4D97-AF65-F5344CB8AC3E}">
        <p14:creationId xmlns:p14="http://schemas.microsoft.com/office/powerpoint/2010/main" val="645844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143000" y="1122363"/>
            <a:ext cx="6858000" cy="2387600"/>
          </a:xfrm>
        </p:spPr>
        <p:txBody>
          <a:bodyPr anchor="b"/>
          <a:lstStyle>
            <a:lvl1pPr algn="ctr">
              <a:defRPr sz="6000"/>
            </a:lvl1pPr>
          </a:lstStyle>
          <a:p>
            <a:r>
              <a:rPr lang="tr-TR" smtClean="0"/>
              <a:t>Asıl başlık stili için tıklatın</a:t>
            </a:r>
            <a:endParaRPr lang="en-GB"/>
          </a:p>
        </p:txBody>
      </p:sp>
      <p:sp>
        <p:nvSpPr>
          <p:cNvPr id="3" name="Alt Başlık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GB"/>
          </a:p>
        </p:txBody>
      </p:sp>
      <p:sp>
        <p:nvSpPr>
          <p:cNvPr id="4" name="Veri Yer Tutucusu 3"/>
          <p:cNvSpPr>
            <a:spLocks noGrp="1"/>
          </p:cNvSpPr>
          <p:nvPr>
            <p:ph type="dt" sz="half" idx="10"/>
          </p:nvPr>
        </p:nvSpPr>
        <p:spPr/>
        <p:txBody>
          <a:bodyPr/>
          <a:lstStyle/>
          <a:p>
            <a:fld id="{D98792B4-1BB1-4E65-9BD5-3F220A793005}" type="datetimeFigureOut">
              <a:rPr lang="en-GB" smtClean="0"/>
              <a:t>13/12/2020</a:t>
            </a:fld>
            <a:endParaRPr lang="en-GB"/>
          </a:p>
        </p:txBody>
      </p:sp>
      <p:sp>
        <p:nvSpPr>
          <p:cNvPr id="5" name="Altbilgi Yer Tutucusu 4"/>
          <p:cNvSpPr>
            <a:spLocks noGrp="1"/>
          </p:cNvSpPr>
          <p:nvPr>
            <p:ph type="ftr" sz="quarter" idx="11"/>
          </p:nvPr>
        </p:nvSpPr>
        <p:spPr/>
        <p:txBody>
          <a:bodyPr/>
          <a:lstStyle/>
          <a:p>
            <a:endParaRPr lang="en-GB"/>
          </a:p>
        </p:txBody>
      </p:sp>
      <p:sp>
        <p:nvSpPr>
          <p:cNvPr id="6" name="Slayt Numarası Yer Tutucusu 5"/>
          <p:cNvSpPr>
            <a:spLocks noGrp="1"/>
          </p:cNvSpPr>
          <p:nvPr>
            <p:ph type="sldNum" sz="quarter" idx="12"/>
          </p:nvPr>
        </p:nvSpPr>
        <p:spPr/>
        <p:txBody>
          <a:bodyPr/>
          <a:lstStyle/>
          <a:p>
            <a:fld id="{64457A19-02F8-433B-9B4B-4597624F38E1}" type="slidenum">
              <a:rPr lang="en-GB" smtClean="0"/>
              <a:t>‹#›</a:t>
            </a:fld>
            <a:endParaRPr lang="en-GB"/>
          </a:p>
        </p:txBody>
      </p:sp>
    </p:spTree>
    <p:extLst>
      <p:ext uri="{BB962C8B-B14F-4D97-AF65-F5344CB8AC3E}">
        <p14:creationId xmlns:p14="http://schemas.microsoft.com/office/powerpoint/2010/main" val="3877834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GB"/>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4" name="Veri Yer Tutucusu 3"/>
          <p:cNvSpPr>
            <a:spLocks noGrp="1"/>
          </p:cNvSpPr>
          <p:nvPr>
            <p:ph type="dt" sz="half" idx="10"/>
          </p:nvPr>
        </p:nvSpPr>
        <p:spPr/>
        <p:txBody>
          <a:bodyPr/>
          <a:lstStyle/>
          <a:p>
            <a:fld id="{D98792B4-1BB1-4E65-9BD5-3F220A793005}" type="datetimeFigureOut">
              <a:rPr lang="en-GB" smtClean="0"/>
              <a:t>13/12/2020</a:t>
            </a:fld>
            <a:endParaRPr lang="en-GB"/>
          </a:p>
        </p:txBody>
      </p:sp>
      <p:sp>
        <p:nvSpPr>
          <p:cNvPr id="5" name="Altbilgi Yer Tutucusu 4"/>
          <p:cNvSpPr>
            <a:spLocks noGrp="1"/>
          </p:cNvSpPr>
          <p:nvPr>
            <p:ph type="ftr" sz="quarter" idx="11"/>
          </p:nvPr>
        </p:nvSpPr>
        <p:spPr/>
        <p:txBody>
          <a:bodyPr/>
          <a:lstStyle/>
          <a:p>
            <a:endParaRPr lang="en-GB"/>
          </a:p>
        </p:txBody>
      </p:sp>
      <p:sp>
        <p:nvSpPr>
          <p:cNvPr id="6" name="Slayt Numarası Yer Tutucusu 5"/>
          <p:cNvSpPr>
            <a:spLocks noGrp="1"/>
          </p:cNvSpPr>
          <p:nvPr>
            <p:ph type="sldNum" sz="quarter" idx="12"/>
          </p:nvPr>
        </p:nvSpPr>
        <p:spPr/>
        <p:txBody>
          <a:bodyPr/>
          <a:lstStyle/>
          <a:p>
            <a:fld id="{64457A19-02F8-433B-9B4B-4597624F38E1}" type="slidenum">
              <a:rPr lang="en-GB" smtClean="0"/>
              <a:t>‹#›</a:t>
            </a:fld>
            <a:endParaRPr lang="en-GB"/>
          </a:p>
        </p:txBody>
      </p:sp>
    </p:spTree>
    <p:extLst>
      <p:ext uri="{BB962C8B-B14F-4D97-AF65-F5344CB8AC3E}">
        <p14:creationId xmlns:p14="http://schemas.microsoft.com/office/powerpoint/2010/main" val="3525027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43675" y="365125"/>
            <a:ext cx="1971675" cy="5811838"/>
          </a:xfrm>
        </p:spPr>
        <p:txBody>
          <a:bodyPr vert="eaVert"/>
          <a:lstStyle/>
          <a:p>
            <a:r>
              <a:rPr lang="tr-TR" smtClean="0"/>
              <a:t>Asıl başlık stili için tıklatın</a:t>
            </a:r>
            <a:endParaRPr lang="en-GB"/>
          </a:p>
        </p:txBody>
      </p:sp>
      <p:sp>
        <p:nvSpPr>
          <p:cNvPr id="3" name="Dikey Metin Yer Tutucusu 2"/>
          <p:cNvSpPr>
            <a:spLocks noGrp="1"/>
          </p:cNvSpPr>
          <p:nvPr>
            <p:ph type="body" orient="vert" idx="1"/>
          </p:nvPr>
        </p:nvSpPr>
        <p:spPr>
          <a:xfrm>
            <a:off x="628650" y="365125"/>
            <a:ext cx="5800725"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4" name="Veri Yer Tutucusu 3"/>
          <p:cNvSpPr>
            <a:spLocks noGrp="1"/>
          </p:cNvSpPr>
          <p:nvPr>
            <p:ph type="dt" sz="half" idx="10"/>
          </p:nvPr>
        </p:nvSpPr>
        <p:spPr/>
        <p:txBody>
          <a:bodyPr/>
          <a:lstStyle/>
          <a:p>
            <a:fld id="{D98792B4-1BB1-4E65-9BD5-3F220A793005}" type="datetimeFigureOut">
              <a:rPr lang="en-GB" smtClean="0"/>
              <a:t>13/12/2020</a:t>
            </a:fld>
            <a:endParaRPr lang="en-GB"/>
          </a:p>
        </p:txBody>
      </p:sp>
      <p:sp>
        <p:nvSpPr>
          <p:cNvPr id="5" name="Altbilgi Yer Tutucusu 4"/>
          <p:cNvSpPr>
            <a:spLocks noGrp="1"/>
          </p:cNvSpPr>
          <p:nvPr>
            <p:ph type="ftr" sz="quarter" idx="11"/>
          </p:nvPr>
        </p:nvSpPr>
        <p:spPr/>
        <p:txBody>
          <a:bodyPr/>
          <a:lstStyle/>
          <a:p>
            <a:endParaRPr lang="en-GB"/>
          </a:p>
        </p:txBody>
      </p:sp>
      <p:sp>
        <p:nvSpPr>
          <p:cNvPr id="6" name="Slayt Numarası Yer Tutucusu 5"/>
          <p:cNvSpPr>
            <a:spLocks noGrp="1"/>
          </p:cNvSpPr>
          <p:nvPr>
            <p:ph type="sldNum" sz="quarter" idx="12"/>
          </p:nvPr>
        </p:nvSpPr>
        <p:spPr/>
        <p:txBody>
          <a:bodyPr/>
          <a:lstStyle/>
          <a:p>
            <a:fld id="{64457A19-02F8-433B-9B4B-4597624F38E1}" type="slidenum">
              <a:rPr lang="en-GB" smtClean="0"/>
              <a:t>‹#›</a:t>
            </a:fld>
            <a:endParaRPr lang="en-GB"/>
          </a:p>
        </p:txBody>
      </p:sp>
    </p:spTree>
    <p:extLst>
      <p:ext uri="{BB962C8B-B14F-4D97-AF65-F5344CB8AC3E}">
        <p14:creationId xmlns:p14="http://schemas.microsoft.com/office/powerpoint/2010/main" val="53586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Başlık ve Tablo">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Tablo Yer Tutucusu 2"/>
          <p:cNvSpPr>
            <a:spLocks noGrp="1"/>
          </p:cNvSpPr>
          <p:nvPr>
            <p:ph type="tbl" idx="1"/>
          </p:nvPr>
        </p:nvSpPr>
        <p:spPr>
          <a:xfrm>
            <a:off x="457200" y="1600200"/>
            <a:ext cx="8229600" cy="4533900"/>
          </a:xfrm>
        </p:spPr>
        <p:txBody>
          <a:bodyPr>
            <a:normAutofit/>
          </a:bodyPr>
          <a:lstStyle/>
          <a:p>
            <a:pPr lvl="0"/>
            <a:endParaRPr lang="tr-TR" noProof="0" smtClean="0"/>
          </a:p>
        </p:txBody>
      </p:sp>
      <p:sp>
        <p:nvSpPr>
          <p:cNvPr id="4" name="Rectangle 218"/>
          <p:cNvSpPr>
            <a:spLocks noGrp="1" noChangeArrowheads="1"/>
          </p:cNvSpPr>
          <p:nvPr>
            <p:ph type="sldNum" sz="quarter" idx="10"/>
          </p:nvPr>
        </p:nvSpPr>
        <p:spPr/>
        <p:txBody>
          <a:bodyPr/>
          <a:lstStyle>
            <a:lvl1pPr>
              <a:defRPr/>
            </a:lvl1pPr>
          </a:lstStyle>
          <a:p>
            <a:pPr>
              <a:defRPr/>
            </a:pPr>
            <a:fld id="{F04753B8-CE78-41D4-839B-D48BF942500C}" type="slidenum">
              <a:rPr lang="tr-TR" altLang="tr-TR"/>
              <a:pPr>
                <a:defRPr/>
              </a:pPr>
              <a:t>‹#›</a:t>
            </a:fld>
            <a:endParaRPr lang="tr-TR" altLang="tr-TR"/>
          </a:p>
        </p:txBody>
      </p:sp>
      <p:sp>
        <p:nvSpPr>
          <p:cNvPr id="5" name="Rectangle 219"/>
          <p:cNvSpPr>
            <a:spLocks noGrp="1" noChangeArrowheads="1"/>
          </p:cNvSpPr>
          <p:nvPr>
            <p:ph type="dt" sz="half" idx="11"/>
          </p:nvPr>
        </p:nvSpPr>
        <p:spPr/>
        <p:txBody>
          <a:bodyPr/>
          <a:lstStyle>
            <a:lvl1pPr>
              <a:defRPr/>
            </a:lvl1pPr>
          </a:lstStyle>
          <a:p>
            <a:pPr>
              <a:defRPr/>
            </a:pPr>
            <a:fld id="{AA86CE8A-2F8E-4AFC-A25F-9B60105B46AA}" type="datetime8">
              <a:rPr lang="tr-TR" altLang="tr-TR" smtClean="0"/>
              <a:t>13.12.2020 15:51</a:t>
            </a:fld>
            <a:endParaRPr lang="tr-TR" altLang="tr-TR"/>
          </a:p>
        </p:txBody>
      </p:sp>
      <p:sp>
        <p:nvSpPr>
          <p:cNvPr id="6" name="Rectangle 220"/>
          <p:cNvSpPr>
            <a:spLocks noGrp="1" noChangeArrowheads="1"/>
          </p:cNvSpPr>
          <p:nvPr>
            <p:ph type="ftr" sz="quarter" idx="12"/>
          </p:nvPr>
        </p:nvSpPr>
        <p:spPr/>
        <p:txBody>
          <a:bodyPr/>
          <a:lstStyle>
            <a:lvl1pPr>
              <a:defRPr/>
            </a:lvl1pPr>
          </a:lstStyle>
          <a:p>
            <a:pPr>
              <a:defRPr/>
            </a:pPr>
            <a:r>
              <a:rPr lang="tr-TR" altLang="tr-TR" smtClean="0"/>
              <a:t>Kişisel Koruyucu Donanımlar</a:t>
            </a:r>
            <a:endParaRPr lang="tr-TR" altLang="tr-TR"/>
          </a:p>
        </p:txBody>
      </p:sp>
    </p:spTree>
    <p:extLst>
      <p:ext uri="{BB962C8B-B14F-4D97-AF65-F5344CB8AC3E}">
        <p14:creationId xmlns:p14="http://schemas.microsoft.com/office/powerpoint/2010/main" val="2527505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371600" y="152400"/>
            <a:ext cx="7467600" cy="1219200"/>
          </a:xfrm>
          <a:prstGeom prst="rect">
            <a:avLst/>
          </a:prstGeo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228600" y="1676400"/>
            <a:ext cx="4229100" cy="4876800"/>
          </a:xfrm>
          <a:prstGeom prst="rect">
            <a:avLst/>
          </a:prstGeo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10100" y="1676400"/>
            <a:ext cx="4229100" cy="4876800"/>
          </a:xfrm>
          <a:prstGeom prst="rect">
            <a:avLst/>
          </a:prstGeo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xfrm rot="5400000">
            <a:off x="7589045" y="1081881"/>
            <a:ext cx="2011362" cy="384175"/>
          </a:xfrm>
        </p:spPr>
        <p:txBody>
          <a:bodyPr/>
          <a:lstStyle>
            <a:lvl1pPr>
              <a:defRPr>
                <a:latin typeface="Arial" charset="0"/>
                <a:cs typeface="Arial" charset="0"/>
              </a:defRPr>
            </a:lvl1pPr>
          </a:lstStyle>
          <a:p>
            <a:pPr>
              <a:defRPr/>
            </a:pPr>
            <a:fld id="{6B4A57BD-B796-4182-B376-20DCC6F21DB4}" type="datetime8">
              <a:rPr lang="tr-TR" smtClean="0"/>
              <a:t>13.12.2020 15:51</a:t>
            </a:fld>
            <a:endParaRPr lang="tr-TR"/>
          </a:p>
        </p:txBody>
      </p:sp>
      <p:sp>
        <p:nvSpPr>
          <p:cNvPr id="6" name="Rectangle 5"/>
          <p:cNvSpPr>
            <a:spLocks noGrp="1" noChangeArrowheads="1"/>
          </p:cNvSpPr>
          <p:nvPr>
            <p:ph type="ftr" sz="quarter" idx="11"/>
          </p:nvPr>
        </p:nvSpPr>
        <p:spPr>
          <a:xfrm rot="5400000">
            <a:off x="6989763" y="3736975"/>
            <a:ext cx="3200400" cy="365125"/>
          </a:xfrm>
        </p:spPr>
        <p:txBody>
          <a:bodyPr/>
          <a:lstStyle>
            <a:lvl1pPr>
              <a:defRPr>
                <a:latin typeface="Arial" charset="0"/>
                <a:cs typeface="Arial" charset="0"/>
              </a:defRPr>
            </a:lvl1pPr>
          </a:lstStyle>
          <a:p>
            <a:pPr>
              <a:defRPr/>
            </a:pPr>
            <a:r>
              <a:rPr lang="tr-TR" smtClean="0"/>
              <a:t>Kişisel Koruyucu Donanımlar</a:t>
            </a:r>
            <a:endParaRPr lang="tr-TR"/>
          </a:p>
        </p:txBody>
      </p:sp>
      <p:sp>
        <p:nvSpPr>
          <p:cNvPr id="7" name="Rectangle 6"/>
          <p:cNvSpPr>
            <a:spLocks noGrp="1" noChangeArrowheads="1"/>
          </p:cNvSpPr>
          <p:nvPr>
            <p:ph type="sldNum" sz="quarter" idx="12"/>
          </p:nvPr>
        </p:nvSpPr>
        <p:spPr>
          <a:xfrm>
            <a:off x="8129588" y="5734050"/>
            <a:ext cx="609600" cy="520700"/>
          </a:xfrm>
        </p:spPr>
        <p:txBody>
          <a:bodyPr/>
          <a:lstStyle>
            <a:lvl1pPr>
              <a:defRPr>
                <a:latin typeface="Arial" charset="0"/>
                <a:cs typeface="Arial" charset="0"/>
              </a:defRPr>
            </a:lvl1pPr>
          </a:lstStyle>
          <a:p>
            <a:pPr>
              <a:defRPr/>
            </a:pPr>
            <a:fld id="{7D3AE9A5-943A-43C5-883C-49E1FA353178}" type="slidenum">
              <a:rPr lang="tr-TR"/>
              <a:pPr>
                <a:defRPr/>
              </a:pPr>
              <a:t>‹#›</a:t>
            </a:fld>
            <a:endParaRPr lang="tr-TR"/>
          </a:p>
        </p:txBody>
      </p:sp>
    </p:spTree>
    <p:extLst>
      <p:ext uri="{BB962C8B-B14F-4D97-AF65-F5344CB8AC3E}">
        <p14:creationId xmlns:p14="http://schemas.microsoft.com/office/powerpoint/2010/main" val="858283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Başlık, Metin v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371600" y="152400"/>
            <a:ext cx="7467600" cy="1219200"/>
          </a:xfrm>
          <a:prstGeom prst="rect">
            <a:avLst/>
          </a:prstGeo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228600" y="1676400"/>
            <a:ext cx="4229100" cy="4876800"/>
          </a:xfrm>
          <a:prstGeom prst="rect">
            <a:avLst/>
          </a:prstGeo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quarter" idx="2"/>
          </p:nvPr>
        </p:nvSpPr>
        <p:spPr>
          <a:xfrm>
            <a:off x="4610100" y="1676400"/>
            <a:ext cx="4229100" cy="2362200"/>
          </a:xfrm>
          <a:prstGeom prst="rect">
            <a:avLst/>
          </a:prstGeo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İçerik Yer Tutucusu"/>
          <p:cNvSpPr>
            <a:spLocks noGrp="1"/>
          </p:cNvSpPr>
          <p:nvPr>
            <p:ph sz="quarter" idx="3"/>
          </p:nvPr>
        </p:nvSpPr>
        <p:spPr>
          <a:xfrm>
            <a:off x="4610100" y="4191000"/>
            <a:ext cx="4229100" cy="2362200"/>
          </a:xfrm>
          <a:prstGeom prst="rect">
            <a:avLst/>
          </a:prstGeo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Rectangle 4"/>
          <p:cNvSpPr>
            <a:spLocks noGrp="1" noChangeArrowheads="1"/>
          </p:cNvSpPr>
          <p:nvPr>
            <p:ph type="dt" sz="half" idx="10"/>
          </p:nvPr>
        </p:nvSpPr>
        <p:spPr>
          <a:xfrm rot="5400000">
            <a:off x="7589045" y="1081881"/>
            <a:ext cx="2011362" cy="384175"/>
          </a:xfrm>
        </p:spPr>
        <p:txBody>
          <a:bodyPr/>
          <a:lstStyle>
            <a:lvl1pPr>
              <a:defRPr>
                <a:latin typeface="Arial" charset="0"/>
                <a:cs typeface="Arial" charset="0"/>
              </a:defRPr>
            </a:lvl1pPr>
          </a:lstStyle>
          <a:p>
            <a:pPr>
              <a:defRPr/>
            </a:pPr>
            <a:fld id="{B3326226-A772-4B11-A3B7-89548DD6B07A}" type="datetime8">
              <a:rPr lang="tr-TR" smtClean="0"/>
              <a:t>13.12.2020 15:51</a:t>
            </a:fld>
            <a:endParaRPr lang="tr-TR"/>
          </a:p>
        </p:txBody>
      </p:sp>
      <p:sp>
        <p:nvSpPr>
          <p:cNvPr id="7" name="Rectangle 5"/>
          <p:cNvSpPr>
            <a:spLocks noGrp="1" noChangeArrowheads="1"/>
          </p:cNvSpPr>
          <p:nvPr>
            <p:ph type="ftr" sz="quarter" idx="11"/>
          </p:nvPr>
        </p:nvSpPr>
        <p:spPr>
          <a:xfrm rot="5400000">
            <a:off x="6989763" y="3736975"/>
            <a:ext cx="3200400" cy="365125"/>
          </a:xfrm>
        </p:spPr>
        <p:txBody>
          <a:bodyPr/>
          <a:lstStyle>
            <a:lvl1pPr>
              <a:defRPr>
                <a:latin typeface="Arial" charset="0"/>
                <a:cs typeface="Arial" charset="0"/>
              </a:defRPr>
            </a:lvl1pPr>
          </a:lstStyle>
          <a:p>
            <a:pPr>
              <a:defRPr/>
            </a:pPr>
            <a:r>
              <a:rPr lang="tr-TR" smtClean="0"/>
              <a:t>Kişisel Koruyucu Donanımlar</a:t>
            </a:r>
            <a:endParaRPr lang="tr-TR"/>
          </a:p>
        </p:txBody>
      </p:sp>
      <p:sp>
        <p:nvSpPr>
          <p:cNvPr id="8" name="Rectangle 6"/>
          <p:cNvSpPr>
            <a:spLocks noGrp="1" noChangeArrowheads="1"/>
          </p:cNvSpPr>
          <p:nvPr>
            <p:ph type="sldNum" sz="quarter" idx="12"/>
          </p:nvPr>
        </p:nvSpPr>
        <p:spPr>
          <a:xfrm>
            <a:off x="8129588" y="5734050"/>
            <a:ext cx="609600" cy="520700"/>
          </a:xfrm>
        </p:spPr>
        <p:txBody>
          <a:bodyPr/>
          <a:lstStyle>
            <a:lvl1pPr>
              <a:defRPr>
                <a:latin typeface="Arial" charset="0"/>
                <a:cs typeface="Arial" charset="0"/>
              </a:defRPr>
            </a:lvl1pPr>
          </a:lstStyle>
          <a:p>
            <a:pPr>
              <a:defRPr/>
            </a:pPr>
            <a:fld id="{AD1389A2-4DAB-4F57-89EB-6BE0FEC7584D}" type="slidenum">
              <a:rPr lang="tr-TR"/>
              <a:pPr>
                <a:defRPr/>
              </a:pPr>
              <a:t>‹#›</a:t>
            </a:fld>
            <a:endParaRPr lang="tr-TR"/>
          </a:p>
        </p:txBody>
      </p:sp>
    </p:spTree>
    <p:extLst>
      <p:ext uri="{BB962C8B-B14F-4D97-AF65-F5344CB8AC3E}">
        <p14:creationId xmlns:p14="http://schemas.microsoft.com/office/powerpoint/2010/main" val="790646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GB"/>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4" name="Veri Yer Tutucusu 3"/>
          <p:cNvSpPr>
            <a:spLocks noGrp="1"/>
          </p:cNvSpPr>
          <p:nvPr>
            <p:ph type="dt" sz="half" idx="10"/>
          </p:nvPr>
        </p:nvSpPr>
        <p:spPr/>
        <p:txBody>
          <a:bodyPr/>
          <a:lstStyle/>
          <a:p>
            <a:fld id="{D98792B4-1BB1-4E65-9BD5-3F220A793005}" type="datetimeFigureOut">
              <a:rPr lang="en-GB" smtClean="0"/>
              <a:t>13/12/2020</a:t>
            </a:fld>
            <a:endParaRPr lang="en-GB"/>
          </a:p>
        </p:txBody>
      </p:sp>
      <p:sp>
        <p:nvSpPr>
          <p:cNvPr id="5" name="Altbilgi Yer Tutucusu 4"/>
          <p:cNvSpPr>
            <a:spLocks noGrp="1"/>
          </p:cNvSpPr>
          <p:nvPr>
            <p:ph type="ftr" sz="quarter" idx="11"/>
          </p:nvPr>
        </p:nvSpPr>
        <p:spPr/>
        <p:txBody>
          <a:bodyPr/>
          <a:lstStyle/>
          <a:p>
            <a:endParaRPr lang="en-GB"/>
          </a:p>
        </p:txBody>
      </p:sp>
      <p:sp>
        <p:nvSpPr>
          <p:cNvPr id="6" name="Slayt Numarası Yer Tutucusu 5"/>
          <p:cNvSpPr>
            <a:spLocks noGrp="1"/>
          </p:cNvSpPr>
          <p:nvPr>
            <p:ph type="sldNum" sz="quarter" idx="12"/>
          </p:nvPr>
        </p:nvSpPr>
        <p:spPr/>
        <p:txBody>
          <a:bodyPr/>
          <a:lstStyle/>
          <a:p>
            <a:fld id="{64457A19-02F8-433B-9B4B-4597624F38E1}" type="slidenum">
              <a:rPr lang="en-GB" smtClean="0"/>
              <a:t>‹#›</a:t>
            </a:fld>
            <a:endParaRPr lang="en-GB"/>
          </a:p>
        </p:txBody>
      </p:sp>
    </p:spTree>
    <p:extLst>
      <p:ext uri="{BB962C8B-B14F-4D97-AF65-F5344CB8AC3E}">
        <p14:creationId xmlns:p14="http://schemas.microsoft.com/office/powerpoint/2010/main" val="108556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623888" y="1709739"/>
            <a:ext cx="7886700" cy="2852737"/>
          </a:xfrm>
        </p:spPr>
        <p:txBody>
          <a:bodyPr anchor="b"/>
          <a:lstStyle>
            <a:lvl1pPr>
              <a:defRPr sz="6000"/>
            </a:lvl1pPr>
          </a:lstStyle>
          <a:p>
            <a:r>
              <a:rPr lang="tr-TR" smtClean="0"/>
              <a:t>Asıl başlık stili için tıklatın</a:t>
            </a:r>
            <a:endParaRPr lang="en-GB"/>
          </a:p>
        </p:txBody>
      </p:sp>
      <p:sp>
        <p:nvSpPr>
          <p:cNvPr id="3" name="Metin Yer Tutucusu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D98792B4-1BB1-4E65-9BD5-3F220A793005}" type="datetimeFigureOut">
              <a:rPr lang="en-GB" smtClean="0"/>
              <a:t>13/12/2020</a:t>
            </a:fld>
            <a:endParaRPr lang="en-GB"/>
          </a:p>
        </p:txBody>
      </p:sp>
      <p:sp>
        <p:nvSpPr>
          <p:cNvPr id="5" name="Altbilgi Yer Tutucusu 4"/>
          <p:cNvSpPr>
            <a:spLocks noGrp="1"/>
          </p:cNvSpPr>
          <p:nvPr>
            <p:ph type="ftr" sz="quarter" idx="11"/>
          </p:nvPr>
        </p:nvSpPr>
        <p:spPr/>
        <p:txBody>
          <a:bodyPr/>
          <a:lstStyle/>
          <a:p>
            <a:endParaRPr lang="en-GB"/>
          </a:p>
        </p:txBody>
      </p:sp>
      <p:sp>
        <p:nvSpPr>
          <p:cNvPr id="6" name="Slayt Numarası Yer Tutucusu 5"/>
          <p:cNvSpPr>
            <a:spLocks noGrp="1"/>
          </p:cNvSpPr>
          <p:nvPr>
            <p:ph type="sldNum" sz="quarter" idx="12"/>
          </p:nvPr>
        </p:nvSpPr>
        <p:spPr/>
        <p:txBody>
          <a:bodyPr/>
          <a:lstStyle/>
          <a:p>
            <a:fld id="{64457A19-02F8-433B-9B4B-4597624F38E1}" type="slidenum">
              <a:rPr lang="en-GB" smtClean="0"/>
              <a:t>‹#›</a:t>
            </a:fld>
            <a:endParaRPr lang="en-GB"/>
          </a:p>
        </p:txBody>
      </p:sp>
    </p:spTree>
    <p:extLst>
      <p:ext uri="{BB962C8B-B14F-4D97-AF65-F5344CB8AC3E}">
        <p14:creationId xmlns:p14="http://schemas.microsoft.com/office/powerpoint/2010/main" val="3046894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GB"/>
          </a:p>
        </p:txBody>
      </p:sp>
      <p:sp>
        <p:nvSpPr>
          <p:cNvPr id="3" name="İçerik Yer Tutucusu 2"/>
          <p:cNvSpPr>
            <a:spLocks noGrp="1"/>
          </p:cNvSpPr>
          <p:nvPr>
            <p:ph sz="half" idx="1"/>
          </p:nvPr>
        </p:nvSpPr>
        <p:spPr>
          <a:xfrm>
            <a:off x="628650" y="1825625"/>
            <a:ext cx="38862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4" name="İçerik Yer Tutucusu 3"/>
          <p:cNvSpPr>
            <a:spLocks noGrp="1"/>
          </p:cNvSpPr>
          <p:nvPr>
            <p:ph sz="half" idx="2"/>
          </p:nvPr>
        </p:nvSpPr>
        <p:spPr>
          <a:xfrm>
            <a:off x="4629150" y="1825625"/>
            <a:ext cx="38862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5" name="Veri Yer Tutucusu 4"/>
          <p:cNvSpPr>
            <a:spLocks noGrp="1"/>
          </p:cNvSpPr>
          <p:nvPr>
            <p:ph type="dt" sz="half" idx="10"/>
          </p:nvPr>
        </p:nvSpPr>
        <p:spPr/>
        <p:txBody>
          <a:bodyPr/>
          <a:lstStyle/>
          <a:p>
            <a:fld id="{D98792B4-1BB1-4E65-9BD5-3F220A793005}" type="datetimeFigureOut">
              <a:rPr lang="en-GB" smtClean="0"/>
              <a:t>13/12/2020</a:t>
            </a:fld>
            <a:endParaRPr lang="en-GB"/>
          </a:p>
        </p:txBody>
      </p:sp>
      <p:sp>
        <p:nvSpPr>
          <p:cNvPr id="6" name="Altbilgi Yer Tutucusu 5"/>
          <p:cNvSpPr>
            <a:spLocks noGrp="1"/>
          </p:cNvSpPr>
          <p:nvPr>
            <p:ph type="ftr" sz="quarter" idx="11"/>
          </p:nvPr>
        </p:nvSpPr>
        <p:spPr/>
        <p:txBody>
          <a:bodyPr/>
          <a:lstStyle/>
          <a:p>
            <a:endParaRPr lang="en-GB"/>
          </a:p>
        </p:txBody>
      </p:sp>
      <p:sp>
        <p:nvSpPr>
          <p:cNvPr id="7" name="Slayt Numarası Yer Tutucusu 6"/>
          <p:cNvSpPr>
            <a:spLocks noGrp="1"/>
          </p:cNvSpPr>
          <p:nvPr>
            <p:ph type="sldNum" sz="quarter" idx="12"/>
          </p:nvPr>
        </p:nvSpPr>
        <p:spPr/>
        <p:txBody>
          <a:bodyPr/>
          <a:lstStyle/>
          <a:p>
            <a:fld id="{64457A19-02F8-433B-9B4B-4597624F38E1}" type="slidenum">
              <a:rPr lang="en-GB" smtClean="0"/>
              <a:t>‹#›</a:t>
            </a:fld>
            <a:endParaRPr lang="en-GB"/>
          </a:p>
        </p:txBody>
      </p:sp>
    </p:spTree>
    <p:extLst>
      <p:ext uri="{BB962C8B-B14F-4D97-AF65-F5344CB8AC3E}">
        <p14:creationId xmlns:p14="http://schemas.microsoft.com/office/powerpoint/2010/main" val="87047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629841" y="365126"/>
            <a:ext cx="7886700" cy="1325563"/>
          </a:xfrm>
        </p:spPr>
        <p:txBody>
          <a:bodyPr/>
          <a:lstStyle/>
          <a:p>
            <a:r>
              <a:rPr lang="tr-TR" smtClean="0"/>
              <a:t>Asıl başlık stili için tıklatın</a:t>
            </a:r>
            <a:endParaRPr lang="en-GB"/>
          </a:p>
        </p:txBody>
      </p:sp>
      <p:sp>
        <p:nvSpPr>
          <p:cNvPr id="3" name="Metin Yer Tutucusu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629842" y="2505075"/>
            <a:ext cx="3868340"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5" name="Metin Yer Tutucusu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4629150" y="2505075"/>
            <a:ext cx="3887391"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7" name="Veri Yer Tutucusu 6"/>
          <p:cNvSpPr>
            <a:spLocks noGrp="1"/>
          </p:cNvSpPr>
          <p:nvPr>
            <p:ph type="dt" sz="half" idx="10"/>
          </p:nvPr>
        </p:nvSpPr>
        <p:spPr/>
        <p:txBody>
          <a:bodyPr/>
          <a:lstStyle/>
          <a:p>
            <a:fld id="{D98792B4-1BB1-4E65-9BD5-3F220A793005}" type="datetimeFigureOut">
              <a:rPr lang="en-GB" smtClean="0"/>
              <a:t>13/12/2020</a:t>
            </a:fld>
            <a:endParaRPr lang="en-GB"/>
          </a:p>
        </p:txBody>
      </p:sp>
      <p:sp>
        <p:nvSpPr>
          <p:cNvPr id="8" name="Altbilgi Yer Tutucusu 7"/>
          <p:cNvSpPr>
            <a:spLocks noGrp="1"/>
          </p:cNvSpPr>
          <p:nvPr>
            <p:ph type="ftr" sz="quarter" idx="11"/>
          </p:nvPr>
        </p:nvSpPr>
        <p:spPr/>
        <p:txBody>
          <a:bodyPr/>
          <a:lstStyle/>
          <a:p>
            <a:endParaRPr lang="en-GB"/>
          </a:p>
        </p:txBody>
      </p:sp>
      <p:sp>
        <p:nvSpPr>
          <p:cNvPr id="9" name="Slayt Numarası Yer Tutucusu 8"/>
          <p:cNvSpPr>
            <a:spLocks noGrp="1"/>
          </p:cNvSpPr>
          <p:nvPr>
            <p:ph type="sldNum" sz="quarter" idx="12"/>
          </p:nvPr>
        </p:nvSpPr>
        <p:spPr/>
        <p:txBody>
          <a:bodyPr/>
          <a:lstStyle/>
          <a:p>
            <a:fld id="{64457A19-02F8-433B-9B4B-4597624F38E1}" type="slidenum">
              <a:rPr lang="en-GB" smtClean="0"/>
              <a:t>‹#›</a:t>
            </a:fld>
            <a:endParaRPr lang="en-GB"/>
          </a:p>
        </p:txBody>
      </p:sp>
    </p:spTree>
    <p:extLst>
      <p:ext uri="{BB962C8B-B14F-4D97-AF65-F5344CB8AC3E}">
        <p14:creationId xmlns:p14="http://schemas.microsoft.com/office/powerpoint/2010/main" val="136036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GB"/>
          </a:p>
        </p:txBody>
      </p:sp>
      <p:sp>
        <p:nvSpPr>
          <p:cNvPr id="3" name="Veri Yer Tutucusu 2"/>
          <p:cNvSpPr>
            <a:spLocks noGrp="1"/>
          </p:cNvSpPr>
          <p:nvPr>
            <p:ph type="dt" sz="half" idx="10"/>
          </p:nvPr>
        </p:nvSpPr>
        <p:spPr/>
        <p:txBody>
          <a:bodyPr/>
          <a:lstStyle/>
          <a:p>
            <a:fld id="{D98792B4-1BB1-4E65-9BD5-3F220A793005}" type="datetimeFigureOut">
              <a:rPr lang="en-GB" smtClean="0"/>
              <a:t>13/12/2020</a:t>
            </a:fld>
            <a:endParaRPr lang="en-GB"/>
          </a:p>
        </p:txBody>
      </p:sp>
      <p:sp>
        <p:nvSpPr>
          <p:cNvPr id="4" name="Altbilgi Yer Tutucusu 3"/>
          <p:cNvSpPr>
            <a:spLocks noGrp="1"/>
          </p:cNvSpPr>
          <p:nvPr>
            <p:ph type="ftr" sz="quarter" idx="11"/>
          </p:nvPr>
        </p:nvSpPr>
        <p:spPr/>
        <p:txBody>
          <a:bodyPr/>
          <a:lstStyle/>
          <a:p>
            <a:endParaRPr lang="en-GB"/>
          </a:p>
        </p:txBody>
      </p:sp>
      <p:sp>
        <p:nvSpPr>
          <p:cNvPr id="5" name="Slayt Numarası Yer Tutucusu 4"/>
          <p:cNvSpPr>
            <a:spLocks noGrp="1"/>
          </p:cNvSpPr>
          <p:nvPr>
            <p:ph type="sldNum" sz="quarter" idx="12"/>
          </p:nvPr>
        </p:nvSpPr>
        <p:spPr/>
        <p:txBody>
          <a:bodyPr/>
          <a:lstStyle/>
          <a:p>
            <a:fld id="{64457A19-02F8-433B-9B4B-4597624F38E1}" type="slidenum">
              <a:rPr lang="en-GB" smtClean="0"/>
              <a:t>‹#›</a:t>
            </a:fld>
            <a:endParaRPr lang="en-GB"/>
          </a:p>
        </p:txBody>
      </p:sp>
    </p:spTree>
    <p:extLst>
      <p:ext uri="{BB962C8B-B14F-4D97-AF65-F5344CB8AC3E}">
        <p14:creationId xmlns:p14="http://schemas.microsoft.com/office/powerpoint/2010/main" val="2917274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D98792B4-1BB1-4E65-9BD5-3F220A793005}" type="datetimeFigureOut">
              <a:rPr lang="en-GB" smtClean="0"/>
              <a:t>13/12/2020</a:t>
            </a:fld>
            <a:endParaRPr lang="en-GB"/>
          </a:p>
        </p:txBody>
      </p:sp>
      <p:sp>
        <p:nvSpPr>
          <p:cNvPr id="3" name="Altbilgi Yer Tutucusu 2"/>
          <p:cNvSpPr>
            <a:spLocks noGrp="1"/>
          </p:cNvSpPr>
          <p:nvPr>
            <p:ph type="ftr" sz="quarter" idx="11"/>
          </p:nvPr>
        </p:nvSpPr>
        <p:spPr/>
        <p:txBody>
          <a:bodyPr/>
          <a:lstStyle/>
          <a:p>
            <a:endParaRPr lang="en-GB"/>
          </a:p>
        </p:txBody>
      </p:sp>
      <p:sp>
        <p:nvSpPr>
          <p:cNvPr id="4" name="Slayt Numarası Yer Tutucusu 3"/>
          <p:cNvSpPr>
            <a:spLocks noGrp="1"/>
          </p:cNvSpPr>
          <p:nvPr>
            <p:ph type="sldNum" sz="quarter" idx="12"/>
          </p:nvPr>
        </p:nvSpPr>
        <p:spPr/>
        <p:txBody>
          <a:bodyPr/>
          <a:lstStyle/>
          <a:p>
            <a:fld id="{64457A19-02F8-433B-9B4B-4597624F38E1}" type="slidenum">
              <a:rPr lang="en-GB" smtClean="0"/>
              <a:t>‹#›</a:t>
            </a:fld>
            <a:endParaRPr lang="en-GB"/>
          </a:p>
        </p:txBody>
      </p:sp>
    </p:spTree>
    <p:extLst>
      <p:ext uri="{BB962C8B-B14F-4D97-AF65-F5344CB8AC3E}">
        <p14:creationId xmlns:p14="http://schemas.microsoft.com/office/powerpoint/2010/main" val="46822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en-GB"/>
          </a:p>
        </p:txBody>
      </p:sp>
      <p:sp>
        <p:nvSpPr>
          <p:cNvPr id="3" name="İçerik Yer Tutucusu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4" name="Metin Yer Tutucusu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D98792B4-1BB1-4E65-9BD5-3F220A793005}" type="datetimeFigureOut">
              <a:rPr lang="en-GB" smtClean="0"/>
              <a:t>13/12/2020</a:t>
            </a:fld>
            <a:endParaRPr lang="en-GB"/>
          </a:p>
        </p:txBody>
      </p:sp>
      <p:sp>
        <p:nvSpPr>
          <p:cNvPr id="6" name="Altbilgi Yer Tutucusu 5"/>
          <p:cNvSpPr>
            <a:spLocks noGrp="1"/>
          </p:cNvSpPr>
          <p:nvPr>
            <p:ph type="ftr" sz="quarter" idx="11"/>
          </p:nvPr>
        </p:nvSpPr>
        <p:spPr/>
        <p:txBody>
          <a:bodyPr/>
          <a:lstStyle/>
          <a:p>
            <a:endParaRPr lang="en-GB"/>
          </a:p>
        </p:txBody>
      </p:sp>
      <p:sp>
        <p:nvSpPr>
          <p:cNvPr id="7" name="Slayt Numarası Yer Tutucusu 6"/>
          <p:cNvSpPr>
            <a:spLocks noGrp="1"/>
          </p:cNvSpPr>
          <p:nvPr>
            <p:ph type="sldNum" sz="quarter" idx="12"/>
          </p:nvPr>
        </p:nvSpPr>
        <p:spPr/>
        <p:txBody>
          <a:bodyPr/>
          <a:lstStyle/>
          <a:p>
            <a:fld id="{64457A19-02F8-433B-9B4B-4597624F38E1}" type="slidenum">
              <a:rPr lang="en-GB" smtClean="0"/>
              <a:t>‹#›</a:t>
            </a:fld>
            <a:endParaRPr lang="en-GB"/>
          </a:p>
        </p:txBody>
      </p:sp>
    </p:spTree>
    <p:extLst>
      <p:ext uri="{BB962C8B-B14F-4D97-AF65-F5344CB8AC3E}">
        <p14:creationId xmlns:p14="http://schemas.microsoft.com/office/powerpoint/2010/main" val="3001421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en-GB"/>
          </a:p>
        </p:txBody>
      </p:sp>
      <p:sp>
        <p:nvSpPr>
          <p:cNvPr id="3" name="Resim Yer Tutucusu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etin Yer Tutucusu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D98792B4-1BB1-4E65-9BD5-3F220A793005}" type="datetimeFigureOut">
              <a:rPr lang="en-GB" smtClean="0"/>
              <a:t>13/12/2020</a:t>
            </a:fld>
            <a:endParaRPr lang="en-GB"/>
          </a:p>
        </p:txBody>
      </p:sp>
      <p:sp>
        <p:nvSpPr>
          <p:cNvPr id="6" name="Altbilgi Yer Tutucusu 5"/>
          <p:cNvSpPr>
            <a:spLocks noGrp="1"/>
          </p:cNvSpPr>
          <p:nvPr>
            <p:ph type="ftr" sz="quarter" idx="11"/>
          </p:nvPr>
        </p:nvSpPr>
        <p:spPr/>
        <p:txBody>
          <a:bodyPr/>
          <a:lstStyle/>
          <a:p>
            <a:endParaRPr lang="en-GB"/>
          </a:p>
        </p:txBody>
      </p:sp>
      <p:sp>
        <p:nvSpPr>
          <p:cNvPr id="7" name="Slayt Numarası Yer Tutucusu 6"/>
          <p:cNvSpPr>
            <a:spLocks noGrp="1"/>
          </p:cNvSpPr>
          <p:nvPr>
            <p:ph type="sldNum" sz="quarter" idx="12"/>
          </p:nvPr>
        </p:nvSpPr>
        <p:spPr/>
        <p:txBody>
          <a:bodyPr/>
          <a:lstStyle/>
          <a:p>
            <a:fld id="{64457A19-02F8-433B-9B4B-4597624F38E1}" type="slidenum">
              <a:rPr lang="en-GB" smtClean="0"/>
              <a:t>‹#›</a:t>
            </a:fld>
            <a:endParaRPr lang="en-GB"/>
          </a:p>
        </p:txBody>
      </p:sp>
    </p:spTree>
    <p:extLst>
      <p:ext uri="{BB962C8B-B14F-4D97-AF65-F5344CB8AC3E}">
        <p14:creationId xmlns:p14="http://schemas.microsoft.com/office/powerpoint/2010/main" val="4232298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smtClean="0"/>
              <a:t>Asıl başlık stili için tıklatın</a:t>
            </a:r>
            <a:endParaRPr lang="en-GB"/>
          </a:p>
        </p:txBody>
      </p:sp>
      <p:sp>
        <p:nvSpPr>
          <p:cNvPr id="3" name="Metin Yer Tutucusu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GB"/>
          </a:p>
        </p:txBody>
      </p:sp>
      <p:sp>
        <p:nvSpPr>
          <p:cNvPr id="4" name="Veri Yer Tutucusu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792B4-1BB1-4E65-9BD5-3F220A793005}" type="datetimeFigureOut">
              <a:rPr lang="en-GB" smtClean="0"/>
              <a:t>13/12/2020</a:t>
            </a:fld>
            <a:endParaRPr lang="en-GB"/>
          </a:p>
        </p:txBody>
      </p:sp>
      <p:sp>
        <p:nvSpPr>
          <p:cNvPr id="5" name="Altbilgi Yer Tutucusu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ayt Numarası Yer Tutucusu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57A19-02F8-433B-9B4B-4597624F38E1}" type="slidenum">
              <a:rPr lang="en-GB" smtClean="0"/>
              <a:t>‹#›</a:t>
            </a:fld>
            <a:endParaRPr lang="en-GB"/>
          </a:p>
        </p:txBody>
      </p:sp>
    </p:spTree>
    <p:extLst>
      <p:ext uri="{BB962C8B-B14F-4D97-AF65-F5344CB8AC3E}">
        <p14:creationId xmlns:p14="http://schemas.microsoft.com/office/powerpoint/2010/main" val="1053667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oleObject" Target="../embeddings/oleObject9.bin"/><Relationship Id="rId7"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1.png"/><Relationship Id="rId5" Type="http://schemas.openxmlformats.org/officeDocument/2006/relationships/oleObject" Target="../embeddings/oleObject10.bin"/><Relationship Id="rId4" Type="http://schemas.openxmlformats.org/officeDocument/2006/relationships/image" Target="../media/image50.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4.png"/><Relationship Id="rId4" Type="http://schemas.openxmlformats.org/officeDocument/2006/relationships/oleObject" Target="../embeddings/oleObject11.bin"/></Relationships>
</file>

<file path=ppt/slides/_rels/slide1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en.wikipedia.org/wiki/File:Hazard_FF.sv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29.png"/><Relationship Id="rId18" Type="http://schemas.openxmlformats.org/officeDocument/2006/relationships/image" Target="../media/image31.png"/><Relationship Id="rId3" Type="http://schemas.openxmlformats.org/officeDocument/2006/relationships/notesSlide" Target="../notesSlides/notesSlide4.xml"/><Relationship Id="rId7" Type="http://schemas.openxmlformats.org/officeDocument/2006/relationships/image" Target="../media/image26.png"/><Relationship Id="rId12" Type="http://schemas.openxmlformats.org/officeDocument/2006/relationships/oleObject" Target="../embeddings/oleObject5.bin"/><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8.png"/><Relationship Id="rId5" Type="http://schemas.openxmlformats.org/officeDocument/2006/relationships/image" Target="../media/image25.png"/><Relationship Id="rId15" Type="http://schemas.openxmlformats.org/officeDocument/2006/relationships/image" Target="../media/image30.png"/><Relationship Id="rId10" Type="http://schemas.openxmlformats.org/officeDocument/2006/relationships/oleObject" Target="../embeddings/oleObject4.bin"/><Relationship Id="rId19" Type="http://schemas.openxmlformats.org/officeDocument/2006/relationships/image" Target="../media/image32.jpeg"/><Relationship Id="rId4" Type="http://schemas.openxmlformats.org/officeDocument/2006/relationships/oleObject" Target="../embeddings/oleObject1.bin"/><Relationship Id="rId9" Type="http://schemas.openxmlformats.org/officeDocument/2006/relationships/image" Target="../media/image27.png"/><Relationship Id="rId14" Type="http://schemas.openxmlformats.org/officeDocument/2006/relationships/oleObject" Target="../embeddings/oleObject6.bin"/></Relationships>
</file>

<file path=ppt/slides/_rels/slide56.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9.jpeg"/><Relationship Id="rId7" Type="http://schemas.openxmlformats.org/officeDocument/2006/relationships/image" Target="../media/image41.jpeg"/><Relationship Id="rId2" Type="http://schemas.openxmlformats.org/officeDocument/2006/relationships/hyperlink" Target="http://tr.wikipedia.org/wiki/Dosya:Asbestos2USGOV.jpg" TargetMode="External"/><Relationship Id="rId1" Type="http://schemas.openxmlformats.org/officeDocument/2006/relationships/slideLayout" Target="../slideLayouts/slideLayout7.xml"/><Relationship Id="rId6" Type="http://schemas.openxmlformats.org/officeDocument/2006/relationships/hyperlink" Target="http://tr.wikipedia.org/wiki/Dosya:Asbestos_lungs.jpg" TargetMode="External"/><Relationship Id="rId5" Type="http://schemas.openxmlformats.org/officeDocument/2006/relationships/image" Target="../media/image40.jpeg"/><Relationship Id="rId4" Type="http://schemas.openxmlformats.org/officeDocument/2006/relationships/hyperlink" Target="http://tr.wikipedia.org/wiki/Dosya:Asbestos3USGOV.jpg"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2.jpeg"/><Relationship Id="rId7" Type="http://schemas.openxmlformats.org/officeDocument/2006/relationships/image" Target="../media/image44.jpeg"/><Relationship Id="rId2" Type="http://schemas.openxmlformats.org/officeDocument/2006/relationships/hyperlink" Target="http://www.google.com.tr/imgres?imgurl=http://patoloji.med.ege.edu.tr/nepathol/OCM/1040003193/images/asbest.jpg&amp;imgrefurl=http://patoloji.med.ege.edu.tr/nepathol/OCM/1040003193/new_page_2.htm&amp;h=376&amp;w=636&amp;sz=46&amp;tbnid=PWVObaw8HJ7CqM:&amp;tbnh=81&amp;tbnw=137&amp;prev=/images?q=asbest&amp;hl=tr&amp;usg=__3FT_aa4srjd5ZX1F1oSn-W4PR0U=&amp;ei=vAWpS9H1HZG14Qar5u2TAQ&amp;sa=X&amp;oi=image_result&amp;resnum=5&amp;ct=image&amp;ved=0CBsQ9QEwBA" TargetMode="External"/><Relationship Id="rId1" Type="http://schemas.openxmlformats.org/officeDocument/2006/relationships/slideLayout" Target="../slideLayouts/slideLayout7.xml"/><Relationship Id="rId6" Type="http://schemas.openxmlformats.org/officeDocument/2006/relationships/hyperlink" Target="http://www.google.com.tr/imgres?imgurl=http://upload.wikimedia.org/wikipedia/commons/thumb/c/c7/Anthophyllite_asbestos_SEM.jpg/200px-Anthophyllite_asbestos_SEM.jpg&amp;imgrefurl=http://tr.wikipedia.org/wiki/Asbest&amp;h=200&amp;w=200&amp;sz=15&amp;tbnid=A_5yILLdBDjGOM:&amp;tbnh=104&amp;tbnw=104&amp;prev=/images?q=asbest&amp;hl=tr&amp;usg=__QOs9Pnz5HlM5TKADRkRk08e5dog=&amp;ei=vAWpS9H1HZG14Qar5u2TAQ&amp;sa=X&amp;oi=image_result&amp;resnum=7&amp;ct=image&amp;ved=0CB8Q9QEwBg" TargetMode="External"/><Relationship Id="rId5" Type="http://schemas.openxmlformats.org/officeDocument/2006/relationships/image" Target="../media/image43.jpeg"/><Relationship Id="rId4" Type="http://schemas.openxmlformats.org/officeDocument/2006/relationships/hyperlink" Target="http://www.google.com.tr/imgres?imgurl=http://www.crbgeo.net/asbest4.jpg&amp;imgrefurl=http://www.paylasimmerkezi.com/cografya/28226-asbest-nerelerde-kullanilir-asbest-nerelerden-cikarilir-asbest-madeni.html&amp;h=321&amp;w=381&amp;sz=14&amp;tbnid=N7rcxY4wETp1dM:&amp;tbnh=104&amp;tbnw=123&amp;prev=/images?q=asbest&amp;hl=tr&amp;usg=__Vz2wVsIoPAZpjidVxf1C9prcdNs=&amp;ei=vAWpS9H1HZG14Qar5u2TAQ&amp;sa=X&amp;oi=image_result&amp;resnum=6&amp;ct=image&amp;ved=0CB0Q9QEwBQ"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tr.wikipedia.org/wiki/Avrupa_Birli%C4%9Fi"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tr.wikipedia.org/wiki/Mezotelyoma" TargetMode="External"/><Relationship Id="rId2" Type="http://schemas.openxmlformats.org/officeDocument/2006/relationships/hyperlink" Target="http://tr.wikipedia.org/wiki/Asbestoz"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tr.wikipedia.org/wiki/Sindirim_sistemi" TargetMode="External"/><Relationship Id="rId2" Type="http://schemas.openxmlformats.org/officeDocument/2006/relationships/hyperlink" Target="http://tr.wikipedia.org/wiki/Kanser" TargetMode="External"/><Relationship Id="rId1" Type="http://schemas.openxmlformats.org/officeDocument/2006/relationships/slideLayout" Target="../slideLayouts/slideLayout2.xml"/><Relationship Id="rId4" Type="http://schemas.openxmlformats.org/officeDocument/2006/relationships/hyperlink" Target="http://tr.wikipedia.org/wiki/Akci%C4%9Fer_zar%C4%B1"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endParaRPr lang="en-GB"/>
          </a:p>
        </p:txBody>
      </p:sp>
      <p:sp>
        <p:nvSpPr>
          <p:cNvPr id="3" name="Alt Başlık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241747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ikdörtgen 1"/>
          <p:cNvSpPr>
            <a:spLocks noChangeArrowheads="1"/>
          </p:cNvSpPr>
          <p:nvPr/>
        </p:nvSpPr>
        <p:spPr bwMode="auto">
          <a:xfrm>
            <a:off x="179388" y="1916113"/>
            <a:ext cx="864076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a:buFont typeface="Arial" pitchFamily="34" charset="0"/>
              <a:buChar char="•"/>
            </a:pPr>
            <a:r>
              <a:rPr lang="tr-TR" altLang="tr-TR" sz="2000"/>
              <a:t>Üretimden kullanımına, depolanmasından taşınmasına, kontrol altında tutulması ve yok edilmesine ilişkin süreçlerin etkin olabilmesi için, öncelikle </a:t>
            </a:r>
            <a:r>
              <a:rPr lang="tr-TR" altLang="tr-TR" sz="2000">
                <a:solidFill>
                  <a:srgbClr val="FF0000"/>
                </a:solidFill>
              </a:rPr>
              <a:t>kimyasalların özelliklerinin</a:t>
            </a:r>
            <a:r>
              <a:rPr lang="tr-TR" altLang="tr-TR" sz="2000"/>
              <a:t> </a:t>
            </a:r>
            <a:r>
              <a:rPr lang="tr-TR" altLang="tr-TR" sz="2000">
                <a:solidFill>
                  <a:srgbClr val="FF0000"/>
                </a:solidFill>
              </a:rPr>
              <a:t>bilinmesi,</a:t>
            </a:r>
            <a:r>
              <a:rPr lang="tr-TR" altLang="tr-TR" sz="2000"/>
              <a:t> </a:t>
            </a:r>
          </a:p>
          <a:p>
            <a:pPr>
              <a:buFont typeface="Arial" pitchFamily="34" charset="0"/>
              <a:buChar char="•"/>
            </a:pPr>
            <a:endParaRPr lang="tr-TR" altLang="tr-TR" sz="2000"/>
          </a:p>
          <a:p>
            <a:pPr>
              <a:buFont typeface="Arial" pitchFamily="34" charset="0"/>
              <a:buChar char="•"/>
            </a:pPr>
            <a:r>
              <a:rPr lang="tr-TR" altLang="tr-TR" sz="2000"/>
              <a:t>Kimyasallardan oluşacak risklerin </a:t>
            </a:r>
            <a:r>
              <a:rPr lang="tr-TR" altLang="tr-TR" sz="2000">
                <a:solidFill>
                  <a:srgbClr val="FF0000"/>
                </a:solidFill>
              </a:rPr>
              <a:t>kontrol altında tutulabilmesi için </a:t>
            </a:r>
            <a:r>
              <a:rPr lang="tr-TR" altLang="tr-TR" sz="2000"/>
              <a:t>kimyasalların özellikleri, çevreye, insanlara olan zararları ve etkilerinin bilinmesi,</a:t>
            </a:r>
          </a:p>
          <a:p>
            <a:pPr>
              <a:buFont typeface="Arial" pitchFamily="34" charset="0"/>
              <a:buChar char="•"/>
            </a:pPr>
            <a:endParaRPr lang="tr-TR" altLang="tr-TR" sz="2000"/>
          </a:p>
          <a:p>
            <a:pPr>
              <a:buFont typeface="Arial" pitchFamily="34" charset="0"/>
              <a:buChar char="•"/>
            </a:pPr>
            <a:r>
              <a:rPr lang="tr-TR" altLang="tr-TR" sz="2000"/>
              <a:t> Özetle, her işletme öncelikle  kullandıkları, işlettikleri ve işyerlerindeki faaliyetler sonrasında ortaya çıkan ve çıkması muhtemel kimyasallar hakkında </a:t>
            </a:r>
            <a:r>
              <a:rPr lang="tr-TR" altLang="tr-TR" sz="2000">
                <a:solidFill>
                  <a:srgbClr val="FF0000"/>
                </a:solidFill>
              </a:rPr>
              <a:t>yeterli bilgiye sahip olmalı ve mevzuatın gerektirdiği önlemleri alınması konusunda gerekli çalışmaları yapmalıdırlar.</a:t>
            </a:r>
            <a:endParaRPr lang="tr-TR" altLang="tr-TR" sz="2000"/>
          </a:p>
        </p:txBody>
      </p:sp>
      <p:sp>
        <p:nvSpPr>
          <p:cNvPr id="19459" name="Metin kutusu 2"/>
          <p:cNvSpPr txBox="1">
            <a:spLocks noChangeArrowheads="1"/>
          </p:cNvSpPr>
          <p:nvPr/>
        </p:nvSpPr>
        <p:spPr bwMode="auto">
          <a:xfrm>
            <a:off x="2025650" y="666750"/>
            <a:ext cx="5616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r>
              <a:rPr lang="tr-TR" altLang="tr-TR" sz="2800"/>
              <a:t>YAPILMASI GEREKEN</a:t>
            </a:r>
          </a:p>
        </p:txBody>
      </p:sp>
      <p:sp>
        <p:nvSpPr>
          <p:cNvPr id="3" name="Slayt Numarası Yer Tutucusu 2"/>
          <p:cNvSpPr>
            <a:spLocks noGrp="1"/>
          </p:cNvSpPr>
          <p:nvPr>
            <p:ph type="sldNum" sz="quarter" idx="12"/>
          </p:nvPr>
        </p:nvSpPr>
        <p:spPr/>
        <p:txBody>
          <a:bodyPr/>
          <a:lstStyle/>
          <a:p>
            <a:fld id="{A427530A-A503-4F46-BAEC-AA74D2EFDD5B}" type="slidenum">
              <a:rPr lang="tr-TR" smtClean="0"/>
              <a:t>10</a:t>
            </a:fld>
            <a:endParaRPr lang="tr-TR"/>
          </a:p>
        </p:txBody>
      </p:sp>
    </p:spTree>
    <p:extLst>
      <p:ext uri="{BB962C8B-B14F-4D97-AF65-F5344CB8AC3E}">
        <p14:creationId xmlns:p14="http://schemas.microsoft.com/office/powerpoint/2010/main" val="1868857713"/>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idx="1"/>
          </p:nvPr>
        </p:nvSpPr>
        <p:spPr>
          <a:xfrm>
            <a:off x="0" y="980728"/>
            <a:ext cx="8713788" cy="5832475"/>
          </a:xfrm>
        </p:spPr>
        <p:txBody>
          <a:bodyPr>
            <a:normAutofit/>
          </a:bodyPr>
          <a:lstStyle/>
          <a:p>
            <a:pPr>
              <a:lnSpc>
                <a:spcPct val="90000"/>
              </a:lnSpc>
              <a:buFont typeface="Wingdings" pitchFamily="2" charset="2"/>
              <a:buNone/>
            </a:pPr>
            <a:r>
              <a:rPr lang="tr-TR" altLang="tr-TR" sz="2300" dirty="0" smtClean="0"/>
              <a:t>	</a:t>
            </a:r>
            <a:r>
              <a:rPr lang="tr-TR" altLang="tr-TR" sz="2800" dirty="0" smtClean="0">
                <a:solidFill>
                  <a:srgbClr val="FF0033"/>
                </a:solidFill>
              </a:rPr>
              <a:t>Kronik Zehirlenme;</a:t>
            </a:r>
            <a:r>
              <a:rPr lang="tr-TR" altLang="tr-TR" sz="2800" dirty="0" smtClean="0"/>
              <a:t> </a:t>
            </a:r>
          </a:p>
          <a:p>
            <a:pPr>
              <a:lnSpc>
                <a:spcPct val="90000"/>
              </a:lnSpc>
              <a:buFont typeface="Wingdings" pitchFamily="2" charset="2"/>
              <a:buNone/>
            </a:pPr>
            <a:r>
              <a:rPr lang="tr-TR" altLang="tr-TR" sz="2800" dirty="0" smtClean="0"/>
              <a:t>	Düşük konsantrasyonlarda uzun süreli aylar veya yıllarca etkilenme sonucunda yorgunluk, baş ağrıları, mizaç değişikliği, uyku bozuklukları, kalp ve mide bozuklukları hafıza bozukluğu görülür.</a:t>
            </a:r>
          </a:p>
          <a:p>
            <a:pPr>
              <a:lnSpc>
                <a:spcPct val="40000"/>
              </a:lnSpc>
              <a:buFont typeface="Wingdings" pitchFamily="2" charset="2"/>
              <a:buNone/>
            </a:pPr>
            <a:r>
              <a:rPr lang="tr-TR" altLang="tr-TR" sz="2800" dirty="0" smtClean="0"/>
              <a:t>	</a:t>
            </a:r>
          </a:p>
          <a:p>
            <a:pPr>
              <a:lnSpc>
                <a:spcPct val="90000"/>
              </a:lnSpc>
              <a:buFont typeface="Wingdings" pitchFamily="2" charset="2"/>
              <a:buNone/>
            </a:pPr>
            <a:r>
              <a:rPr lang="tr-TR" altLang="tr-TR" sz="2800" dirty="0" smtClean="0"/>
              <a:t>	</a:t>
            </a:r>
            <a:r>
              <a:rPr lang="tr-TR" altLang="tr-TR" sz="2800" dirty="0" smtClean="0">
                <a:solidFill>
                  <a:srgbClr val="FF0033"/>
                </a:solidFill>
              </a:rPr>
              <a:t>Korunma; </a:t>
            </a:r>
          </a:p>
          <a:p>
            <a:pPr>
              <a:lnSpc>
                <a:spcPct val="90000"/>
              </a:lnSpc>
              <a:buFont typeface="Wingdings" pitchFamily="2" charset="2"/>
              <a:buNone/>
            </a:pPr>
            <a:r>
              <a:rPr lang="tr-TR" altLang="tr-TR" sz="2800" i="1" dirty="0" smtClean="0"/>
              <a:t>	İşyeri </a:t>
            </a:r>
            <a:r>
              <a:rPr lang="tr-TR" altLang="tr-TR" sz="2800" i="1" dirty="0" err="1" smtClean="0"/>
              <a:t>havsındaki</a:t>
            </a:r>
            <a:r>
              <a:rPr lang="tr-TR" altLang="tr-TR" sz="2800" i="1" dirty="0" smtClean="0"/>
              <a:t> miktarı kontrol edilir. Sigara yasaklanır. Kısa süreli çalışmalar uygulanır, gerekirse maske kullanılır.</a:t>
            </a:r>
          </a:p>
          <a:p>
            <a:pPr>
              <a:lnSpc>
                <a:spcPct val="90000"/>
              </a:lnSpc>
              <a:buFont typeface="Wingdings" pitchFamily="2" charset="2"/>
              <a:buNone/>
            </a:pPr>
            <a:r>
              <a:rPr lang="tr-TR" altLang="tr-TR" sz="2800" i="1" dirty="0" smtClean="0"/>
              <a:t>	</a:t>
            </a:r>
            <a:r>
              <a:rPr lang="tr-TR" altLang="tr-TR" sz="2800" i="1" dirty="0" smtClean="0">
                <a:solidFill>
                  <a:srgbClr val="3366FF"/>
                </a:solidFill>
              </a:rPr>
              <a:t>Tedavi:</a:t>
            </a:r>
            <a:r>
              <a:rPr lang="tr-TR" altLang="tr-TR" sz="2800" i="1" dirty="0" smtClean="0"/>
              <a:t> Etkilenen biri derhal temiz havaya çıkarılır oksijen verilir. Beyin ödemine karşı </a:t>
            </a:r>
            <a:r>
              <a:rPr lang="tr-TR" altLang="tr-TR" sz="2800" i="1" dirty="0" err="1" smtClean="0"/>
              <a:t>hipertonik</a:t>
            </a:r>
            <a:r>
              <a:rPr lang="tr-TR" altLang="tr-TR" sz="2800" i="1" dirty="0" smtClean="0"/>
              <a:t> çözeltiler ve </a:t>
            </a:r>
            <a:r>
              <a:rPr lang="tr-TR" altLang="tr-TR" sz="2800" i="1" dirty="0" err="1" smtClean="0"/>
              <a:t>hiperbarik</a:t>
            </a:r>
            <a:r>
              <a:rPr lang="tr-TR" altLang="tr-TR" sz="2800" i="1" dirty="0" smtClean="0"/>
              <a:t> oksijen tedavisi uygulanır.</a:t>
            </a:r>
            <a:endParaRPr lang="tr-TR" altLang="tr-TR" sz="2800" dirty="0" smtClean="0"/>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100</a:t>
            </a:fld>
            <a:endParaRPr lang="tr-TR"/>
          </a:p>
        </p:txBody>
      </p:sp>
    </p:spTree>
    <p:extLst>
      <p:ext uri="{BB962C8B-B14F-4D97-AF65-F5344CB8AC3E}">
        <p14:creationId xmlns:p14="http://schemas.microsoft.com/office/powerpoint/2010/main" val="1975176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39750" y="620713"/>
            <a:ext cx="7772400" cy="990600"/>
          </a:xfrm>
        </p:spPr>
        <p:txBody>
          <a:bodyPr anchor="t"/>
          <a:lstStyle/>
          <a:p>
            <a:r>
              <a:rPr lang="tr-TR" altLang="tr-TR" sz="3000" b="1" u="sng" noProof="1" smtClean="0">
                <a:solidFill>
                  <a:srgbClr val="FF0033"/>
                </a:solidFill>
                <a:sym typeface="Wingdings" pitchFamily="2" charset="2"/>
              </a:rPr>
              <a:t></a:t>
            </a:r>
            <a:r>
              <a:rPr lang="tr-TR" altLang="tr-TR" sz="3000" b="1" u="sng" smtClean="0">
                <a:solidFill>
                  <a:srgbClr val="FF0033"/>
                </a:solidFill>
              </a:rPr>
              <a:t>Kimyasal Zehirler)</a:t>
            </a:r>
            <a:br>
              <a:rPr lang="tr-TR" altLang="tr-TR" sz="3000" b="1" u="sng" smtClean="0">
                <a:solidFill>
                  <a:srgbClr val="FF0033"/>
                </a:solidFill>
              </a:rPr>
            </a:br>
            <a:r>
              <a:rPr lang="tr-TR" altLang="tr-TR" sz="2500" b="1" u="sng" smtClean="0">
                <a:solidFill>
                  <a:srgbClr val="0033CC"/>
                </a:solidFill>
              </a:rPr>
              <a:t>HİDROJEN SÜLFÜR (H2S)</a:t>
            </a:r>
          </a:p>
        </p:txBody>
      </p:sp>
      <p:sp>
        <p:nvSpPr>
          <p:cNvPr id="101379" name="Text Box 3"/>
          <p:cNvSpPr txBox="1">
            <a:spLocks noChangeArrowheads="1"/>
          </p:cNvSpPr>
          <p:nvPr/>
        </p:nvSpPr>
        <p:spPr bwMode="auto">
          <a:xfrm>
            <a:off x="179388" y="1773238"/>
            <a:ext cx="8785225" cy="504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ct val="80000"/>
              </a:lnSpc>
            </a:pPr>
            <a:r>
              <a:rPr lang="tr-TR" altLang="tr-TR" sz="2000" b="1" dirty="0">
                <a:solidFill>
                  <a:schemeClr val="tx2"/>
                </a:solidFill>
                <a:latin typeface="Times New Roman" pitchFamily="18" charset="0"/>
              </a:rPr>
              <a:t>Lağım kanallarında, </a:t>
            </a:r>
            <a:r>
              <a:rPr lang="tr-TR" altLang="tr-TR" sz="2000" b="1" dirty="0" err="1">
                <a:solidFill>
                  <a:schemeClr val="tx2"/>
                </a:solidFill>
                <a:latin typeface="Times New Roman" pitchFamily="18" charset="0"/>
              </a:rPr>
              <a:t>foseptiklerde</a:t>
            </a:r>
            <a:r>
              <a:rPr lang="tr-TR" altLang="tr-TR" sz="2000" b="1" dirty="0">
                <a:solidFill>
                  <a:schemeClr val="tx2"/>
                </a:solidFill>
                <a:latin typeface="Times New Roman" pitchFamily="18" charset="0"/>
              </a:rPr>
              <a:t>, eritme tesislerinde,  bulunur. Tipik kokuludur. Havadan ağırdır</a:t>
            </a:r>
          </a:p>
          <a:p>
            <a:pPr eaLnBrk="0" hangingPunct="0">
              <a:lnSpc>
                <a:spcPct val="80000"/>
              </a:lnSpc>
            </a:pPr>
            <a:r>
              <a:rPr lang="tr-TR" altLang="tr-TR" sz="2000" b="1" i="1" u="sng" dirty="0">
                <a:solidFill>
                  <a:srgbClr val="FF0033"/>
                </a:solidFill>
              </a:rPr>
              <a:t>MAK değeri 10ppm veya 15mg/m3 tür.</a:t>
            </a:r>
          </a:p>
          <a:p>
            <a:pPr eaLnBrk="0" hangingPunct="0">
              <a:lnSpc>
                <a:spcPct val="80000"/>
              </a:lnSpc>
            </a:pPr>
            <a:endParaRPr lang="tr-TR" altLang="tr-TR" sz="2000" b="1" u="sng" dirty="0">
              <a:solidFill>
                <a:srgbClr val="FF0033"/>
              </a:solidFill>
            </a:endParaRPr>
          </a:p>
          <a:p>
            <a:pPr eaLnBrk="0" hangingPunct="0">
              <a:lnSpc>
                <a:spcPct val="80000"/>
              </a:lnSpc>
            </a:pPr>
            <a:r>
              <a:rPr lang="tr-TR" altLang="tr-TR" sz="2000" b="1" u="sng" dirty="0">
                <a:solidFill>
                  <a:srgbClr val="FF0033"/>
                </a:solidFill>
              </a:rPr>
              <a:t>Etkisi;</a:t>
            </a:r>
            <a:r>
              <a:rPr lang="tr-TR" altLang="tr-TR" sz="2000" b="1" dirty="0">
                <a:solidFill>
                  <a:srgbClr val="0033CC"/>
                </a:solidFill>
                <a:latin typeface="Times New Roman" pitchFamily="18" charset="0"/>
              </a:rPr>
              <a:t> Havada %0,0001 konsantrasyonda tipik kokusu ile tanınır. Daha yüksek konsantrasyonlarda bir süre sonra koku alma sinirleri felce uğrar  ve koku alınmaz olur.</a:t>
            </a:r>
          </a:p>
          <a:p>
            <a:pPr eaLnBrk="0" hangingPunct="0">
              <a:lnSpc>
                <a:spcPct val="80000"/>
              </a:lnSpc>
            </a:pPr>
            <a:endParaRPr lang="tr-TR" altLang="tr-TR" sz="2000" b="1" dirty="0">
              <a:solidFill>
                <a:srgbClr val="0033CC"/>
              </a:solidFill>
              <a:latin typeface="Times New Roman" pitchFamily="18" charset="0"/>
            </a:endParaRPr>
          </a:p>
          <a:p>
            <a:pPr eaLnBrk="0" hangingPunct="0">
              <a:lnSpc>
                <a:spcPct val="80000"/>
              </a:lnSpc>
            </a:pPr>
            <a:r>
              <a:rPr lang="tr-TR" altLang="tr-TR" sz="2000" b="1" dirty="0">
                <a:solidFill>
                  <a:srgbClr val="FF0033"/>
                </a:solidFill>
                <a:latin typeface="Times New Roman" pitchFamily="18" charset="0"/>
              </a:rPr>
              <a:t>Solunum yolu ile alınan H2S </a:t>
            </a:r>
            <a:r>
              <a:rPr lang="tr-TR" altLang="tr-TR" sz="2000" b="1" dirty="0" err="1">
                <a:solidFill>
                  <a:srgbClr val="0033CC"/>
                </a:solidFill>
                <a:latin typeface="Times New Roman" pitchFamily="18" charset="0"/>
              </a:rPr>
              <a:t>toksik</a:t>
            </a:r>
            <a:r>
              <a:rPr lang="tr-TR" altLang="tr-TR" sz="2000" b="1" dirty="0">
                <a:solidFill>
                  <a:srgbClr val="0033CC"/>
                </a:solidFill>
                <a:latin typeface="Times New Roman" pitchFamily="18" charset="0"/>
              </a:rPr>
              <a:t> </a:t>
            </a:r>
            <a:r>
              <a:rPr lang="tr-TR" altLang="tr-TR" sz="2000" b="1" dirty="0">
                <a:solidFill>
                  <a:srgbClr val="FF0033"/>
                </a:solidFill>
                <a:latin typeface="Times New Roman" pitchFamily="18" charset="0"/>
              </a:rPr>
              <a:t>tesir gösterir </a:t>
            </a:r>
            <a:r>
              <a:rPr lang="tr-TR" altLang="tr-TR" sz="2000" b="1" dirty="0" err="1">
                <a:solidFill>
                  <a:srgbClr val="FF0033"/>
                </a:solidFill>
                <a:latin typeface="Times New Roman" pitchFamily="18" charset="0"/>
              </a:rPr>
              <a:t>Mokozoları</a:t>
            </a:r>
            <a:r>
              <a:rPr lang="tr-TR" altLang="tr-TR" sz="2000" b="1" dirty="0">
                <a:solidFill>
                  <a:srgbClr val="FF0033"/>
                </a:solidFill>
                <a:latin typeface="Times New Roman" pitchFamily="18" charset="0"/>
              </a:rPr>
              <a:t> tahriş eder. Hücre içindeki fermentleri </a:t>
            </a:r>
            <a:r>
              <a:rPr lang="tr-TR" altLang="tr-TR" sz="2000" b="1" dirty="0" err="1">
                <a:solidFill>
                  <a:srgbClr val="FF0033"/>
                </a:solidFill>
                <a:latin typeface="Times New Roman" pitchFamily="18" charset="0"/>
              </a:rPr>
              <a:t>inhibe</a:t>
            </a:r>
            <a:r>
              <a:rPr lang="tr-TR" altLang="tr-TR" sz="2000" b="1" dirty="0">
                <a:solidFill>
                  <a:srgbClr val="FF0033"/>
                </a:solidFill>
                <a:latin typeface="Times New Roman" pitchFamily="18" charset="0"/>
              </a:rPr>
              <a:t> eder. Hemoglobinle birleşir</a:t>
            </a:r>
            <a:r>
              <a:rPr lang="tr-TR" altLang="tr-TR" sz="2000" b="1" dirty="0" smtClean="0">
                <a:solidFill>
                  <a:srgbClr val="FF0033"/>
                </a:solidFill>
                <a:latin typeface="Times New Roman" pitchFamily="18" charset="0"/>
              </a:rPr>
              <a:t>.</a:t>
            </a:r>
          </a:p>
          <a:p>
            <a:pPr>
              <a:buFont typeface="Wingdings" pitchFamily="2" charset="2"/>
              <a:buNone/>
            </a:pPr>
            <a:r>
              <a:rPr lang="tr-TR" altLang="tr-TR" b="1" dirty="0">
                <a:solidFill>
                  <a:srgbClr val="0033CC"/>
                </a:solidFill>
              </a:rPr>
              <a:t>Zehirlenme belirtileri 200cc/m3 te başlar, 600cc/m3 te  kısa süre içinde ölüm gelir. </a:t>
            </a:r>
          </a:p>
          <a:p>
            <a:pPr lvl="1">
              <a:lnSpc>
                <a:spcPct val="30000"/>
              </a:lnSpc>
              <a:buFont typeface="Wingdings" pitchFamily="2" charset="2"/>
              <a:buNone/>
            </a:pPr>
            <a:endParaRPr lang="tr-TR" altLang="tr-TR" sz="3200" b="1" dirty="0"/>
          </a:p>
          <a:p>
            <a:pPr lvl="1">
              <a:buFont typeface="Wingdings" pitchFamily="2" charset="2"/>
              <a:buNone/>
            </a:pPr>
            <a:r>
              <a:rPr lang="tr-TR" altLang="tr-TR" sz="3200" b="1" dirty="0"/>
              <a:t>H2S ile kronik zehirlenme kabul</a:t>
            </a:r>
          </a:p>
          <a:p>
            <a:pPr lvl="1">
              <a:buFont typeface="Wingdings" pitchFamily="2" charset="2"/>
              <a:buNone/>
            </a:pPr>
            <a:r>
              <a:rPr lang="tr-TR" altLang="tr-TR" sz="3200" b="1" dirty="0"/>
              <a:t>edilmemektedir.</a:t>
            </a:r>
          </a:p>
          <a:p>
            <a:pPr>
              <a:buFont typeface="Wingdings" pitchFamily="2" charset="2"/>
              <a:buNone/>
            </a:pPr>
            <a:r>
              <a:rPr lang="tr-TR" altLang="tr-TR" b="1" dirty="0">
                <a:solidFill>
                  <a:schemeClr val="tx2"/>
                </a:solidFill>
              </a:rPr>
              <a:t>	</a:t>
            </a:r>
            <a:r>
              <a:rPr lang="tr-TR" altLang="tr-TR" b="1" dirty="0">
                <a:solidFill>
                  <a:srgbClr val="FF0033"/>
                </a:solidFill>
              </a:rPr>
              <a:t>Korunma</a:t>
            </a:r>
            <a:r>
              <a:rPr lang="tr-TR" altLang="tr-TR" b="1" u="sng" dirty="0">
                <a:solidFill>
                  <a:srgbClr val="FF0033"/>
                </a:solidFill>
              </a:rPr>
              <a:t>;</a:t>
            </a:r>
            <a:r>
              <a:rPr lang="tr-TR" altLang="tr-TR" b="1" dirty="0">
                <a:solidFill>
                  <a:schemeClr val="tx2"/>
                </a:solidFill>
              </a:rPr>
              <a:t> Havadaki miktarı kontrol edilmeli, çevre tedbirleri ile birlikte, kişisel koruyucular kullanılmalı. Tehlikenin fazla olduğu yerlerde periyodik muayenelerle sinirsel bozukluklar aranmalı.</a:t>
            </a:r>
            <a:endParaRPr lang="tr-TR" altLang="tr-TR" dirty="0"/>
          </a:p>
          <a:p>
            <a:pPr eaLnBrk="0" hangingPunct="0">
              <a:lnSpc>
                <a:spcPct val="80000"/>
              </a:lnSpc>
            </a:pPr>
            <a:endParaRPr lang="tr-TR" altLang="tr-TR" sz="2000" b="1" dirty="0">
              <a:solidFill>
                <a:srgbClr val="FF0033"/>
              </a:solidFill>
              <a:latin typeface="Times New Roman" pitchFamily="18" charset="0"/>
            </a:endParaRPr>
          </a:p>
        </p:txBody>
      </p:sp>
      <p:sp>
        <p:nvSpPr>
          <p:cNvPr id="3" name="Slayt Numarası Yer Tutucusu 2"/>
          <p:cNvSpPr>
            <a:spLocks noGrp="1"/>
          </p:cNvSpPr>
          <p:nvPr>
            <p:ph type="sldNum" sz="quarter" idx="11"/>
          </p:nvPr>
        </p:nvSpPr>
        <p:spPr/>
        <p:txBody>
          <a:bodyPr/>
          <a:lstStyle/>
          <a:p>
            <a:fld id="{A427530A-A503-4F46-BAEC-AA74D2EFDD5B}" type="slidenum">
              <a:rPr lang="tr-TR" smtClean="0"/>
              <a:t>101</a:t>
            </a:fld>
            <a:endParaRPr lang="tr-TR"/>
          </a:p>
        </p:txBody>
      </p:sp>
    </p:spTree>
    <p:extLst>
      <p:ext uri="{BB962C8B-B14F-4D97-AF65-F5344CB8AC3E}">
        <p14:creationId xmlns:p14="http://schemas.microsoft.com/office/powerpoint/2010/main" val="41393273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39750" y="549275"/>
            <a:ext cx="7342188" cy="693738"/>
          </a:xfrm>
        </p:spPr>
        <p:txBody>
          <a:bodyPr anchor="t"/>
          <a:lstStyle/>
          <a:p>
            <a:r>
              <a:rPr lang="tr-TR" altLang="tr-TR" sz="2800" b="1" u="sng" smtClean="0">
                <a:solidFill>
                  <a:srgbClr val="FF0033"/>
                </a:solidFill>
              </a:rPr>
              <a:t>2-TAHRİŞ EDİCİ GAZLAR:</a:t>
            </a:r>
          </a:p>
        </p:txBody>
      </p:sp>
      <p:sp>
        <p:nvSpPr>
          <p:cNvPr id="103427" name="Text Box 3"/>
          <p:cNvSpPr txBox="1">
            <a:spLocks noChangeArrowheads="1"/>
          </p:cNvSpPr>
          <p:nvPr/>
        </p:nvSpPr>
        <p:spPr bwMode="auto">
          <a:xfrm>
            <a:off x="0" y="1268413"/>
            <a:ext cx="8964613" cy="48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ct val="90000"/>
              </a:lnSpc>
            </a:pPr>
            <a:r>
              <a:rPr lang="tr-TR" altLang="tr-TR" sz="2000" b="1" u="sng" dirty="0">
                <a:solidFill>
                  <a:srgbClr val="0033CC"/>
                </a:solidFill>
              </a:rPr>
              <a:t>AMONYAK</a:t>
            </a:r>
            <a:r>
              <a:rPr lang="tr-TR" altLang="tr-TR" sz="2000" b="1" dirty="0">
                <a:solidFill>
                  <a:srgbClr val="0033CC"/>
                </a:solidFill>
              </a:rPr>
              <a:t>: (NH3)</a:t>
            </a:r>
            <a:r>
              <a:rPr lang="tr-TR" altLang="tr-TR" sz="2000" b="1" dirty="0"/>
              <a:t>: Endüstride  bazı sentez işlerinde, gübre ve bazı boyaların imali ile soğutucularda kullanılır. Havadan hafiftir. Suda erir </a:t>
            </a:r>
          </a:p>
          <a:p>
            <a:pPr eaLnBrk="0" hangingPunct="0">
              <a:lnSpc>
                <a:spcPct val="90000"/>
              </a:lnSpc>
            </a:pPr>
            <a:r>
              <a:rPr lang="tr-TR" altLang="tr-TR" sz="2000" b="1" u="sng" dirty="0">
                <a:solidFill>
                  <a:srgbClr val="FF0033"/>
                </a:solidFill>
              </a:rPr>
              <a:t>TLV :</a:t>
            </a:r>
            <a:r>
              <a:rPr lang="tr-TR" altLang="tr-TR" sz="2000" b="1" u="sng" dirty="0">
                <a:solidFill>
                  <a:srgbClr val="0033CC"/>
                </a:solidFill>
              </a:rPr>
              <a:t> 14 mg/m3- 20 </a:t>
            </a:r>
            <a:r>
              <a:rPr lang="tr-TR" altLang="tr-TR" sz="2000" b="1" u="sng" dirty="0" err="1">
                <a:solidFill>
                  <a:srgbClr val="0033CC"/>
                </a:solidFill>
              </a:rPr>
              <a:t>ppm</a:t>
            </a:r>
            <a:r>
              <a:rPr lang="tr-TR" altLang="tr-TR" sz="2000" b="1" u="sng" dirty="0">
                <a:solidFill>
                  <a:srgbClr val="0033CC"/>
                </a:solidFill>
              </a:rPr>
              <a:t> </a:t>
            </a:r>
          </a:p>
          <a:p>
            <a:pPr eaLnBrk="0" hangingPunct="0">
              <a:lnSpc>
                <a:spcPct val="90000"/>
              </a:lnSpc>
            </a:pPr>
            <a:r>
              <a:rPr lang="tr-TR" altLang="tr-TR" sz="2000" b="1" u="sng" dirty="0">
                <a:solidFill>
                  <a:srgbClr val="FF0033"/>
                </a:solidFill>
              </a:rPr>
              <a:t>STEL:</a:t>
            </a:r>
            <a:r>
              <a:rPr lang="tr-TR" altLang="tr-TR" sz="2000" b="1" u="sng" dirty="0">
                <a:solidFill>
                  <a:srgbClr val="0033CC"/>
                </a:solidFill>
              </a:rPr>
              <a:t> 36 mg/m3 50 </a:t>
            </a:r>
            <a:r>
              <a:rPr lang="tr-TR" altLang="tr-TR" sz="2000" b="1" u="sng" dirty="0" err="1">
                <a:solidFill>
                  <a:srgbClr val="0033CC"/>
                </a:solidFill>
              </a:rPr>
              <a:t>ppm</a:t>
            </a:r>
            <a:endParaRPr lang="tr-TR" altLang="tr-TR" sz="2000" b="1" u="sng" dirty="0">
              <a:solidFill>
                <a:srgbClr val="0033CC"/>
              </a:solidFill>
            </a:endParaRPr>
          </a:p>
          <a:p>
            <a:pPr eaLnBrk="0" hangingPunct="0">
              <a:lnSpc>
                <a:spcPct val="60000"/>
              </a:lnSpc>
            </a:pPr>
            <a:endParaRPr lang="tr-TR" altLang="tr-TR" sz="2000" b="1" u="sng" dirty="0">
              <a:solidFill>
                <a:srgbClr val="0033CC"/>
              </a:solidFill>
            </a:endParaRPr>
          </a:p>
          <a:p>
            <a:pPr eaLnBrk="0" hangingPunct="0"/>
            <a:r>
              <a:rPr lang="tr-TR" altLang="tr-TR" sz="2000" b="1" u="sng" dirty="0">
                <a:solidFill>
                  <a:srgbClr val="0033CC"/>
                </a:solidFill>
              </a:rPr>
              <a:t>Etkisi:</a:t>
            </a:r>
            <a:r>
              <a:rPr lang="tr-TR" altLang="tr-TR" sz="2000" b="1" dirty="0">
                <a:solidFill>
                  <a:srgbClr val="FF0033"/>
                </a:solidFill>
              </a:rPr>
              <a:t> Dağlayıcı yakıcıdır. 5000 ppm-10.000 </a:t>
            </a:r>
            <a:r>
              <a:rPr lang="tr-TR" altLang="tr-TR" sz="2000" b="1" dirty="0" err="1">
                <a:solidFill>
                  <a:srgbClr val="FF0033"/>
                </a:solidFill>
              </a:rPr>
              <a:t>ppm</a:t>
            </a:r>
            <a:r>
              <a:rPr lang="tr-TR" altLang="tr-TR" sz="2000" b="1" dirty="0">
                <a:solidFill>
                  <a:srgbClr val="FF0033"/>
                </a:solidFill>
              </a:rPr>
              <a:t> </a:t>
            </a:r>
            <a:r>
              <a:rPr lang="tr-TR" altLang="tr-TR" sz="2000" b="1" dirty="0" err="1">
                <a:solidFill>
                  <a:srgbClr val="FF0033"/>
                </a:solidFill>
              </a:rPr>
              <a:t>lik</a:t>
            </a:r>
            <a:r>
              <a:rPr lang="tr-TR" altLang="tr-TR" sz="2000" b="1" dirty="0">
                <a:solidFill>
                  <a:srgbClr val="FF0033"/>
                </a:solidFill>
              </a:rPr>
              <a:t> miktarlar kısa sürede öldürücü olur</a:t>
            </a:r>
          </a:p>
          <a:p>
            <a:pPr eaLnBrk="0" hangingPunct="0">
              <a:lnSpc>
                <a:spcPct val="70000"/>
              </a:lnSpc>
            </a:pPr>
            <a:endParaRPr lang="tr-TR" altLang="tr-TR" sz="2000" b="1" u="sng" dirty="0">
              <a:solidFill>
                <a:srgbClr val="FF0033"/>
              </a:solidFill>
            </a:endParaRPr>
          </a:p>
          <a:p>
            <a:pPr eaLnBrk="0" hangingPunct="0">
              <a:lnSpc>
                <a:spcPct val="90000"/>
              </a:lnSpc>
            </a:pPr>
            <a:r>
              <a:rPr lang="tr-TR" altLang="tr-TR" sz="2000" b="1" u="sng" dirty="0">
                <a:solidFill>
                  <a:srgbClr val="FF0033"/>
                </a:solidFill>
              </a:rPr>
              <a:t>Akut Zehirlenme:</a:t>
            </a:r>
            <a:r>
              <a:rPr lang="tr-TR" altLang="tr-TR" sz="2000" b="1" u="sng" dirty="0">
                <a:solidFill>
                  <a:srgbClr val="0033CC"/>
                </a:solidFill>
              </a:rPr>
              <a:t> </a:t>
            </a:r>
            <a:r>
              <a:rPr lang="tr-TR" altLang="tr-TR" sz="2000" b="1" dirty="0">
                <a:solidFill>
                  <a:srgbClr val="0033CC"/>
                </a:solidFill>
              </a:rPr>
              <a:t>Gözler, Mukozalar  ve solunum yoları üzerinde tahriş edici  yakıcı etki gösterir. Kornea üzerinde körlüğe kadar giden lezyonlar oluşur. Bronşit ve akciğer ödemi görülür</a:t>
            </a:r>
            <a:r>
              <a:rPr lang="tr-TR" altLang="tr-TR" sz="2000" b="1" dirty="0" smtClean="0">
                <a:solidFill>
                  <a:srgbClr val="0033CC"/>
                </a:solidFill>
              </a:rPr>
              <a:t>.</a:t>
            </a:r>
          </a:p>
          <a:p>
            <a:pPr>
              <a:buFont typeface="Wingdings" pitchFamily="2" charset="2"/>
              <a:buNone/>
            </a:pPr>
            <a:r>
              <a:rPr lang="tr-TR" altLang="tr-TR" sz="2000" b="1" dirty="0">
                <a:solidFill>
                  <a:schemeClr val="tx2"/>
                </a:solidFill>
              </a:rPr>
              <a:t>	</a:t>
            </a:r>
            <a:r>
              <a:rPr lang="tr-TR" altLang="tr-TR" sz="2000" b="1" dirty="0">
                <a:solidFill>
                  <a:srgbClr val="FF0033"/>
                </a:solidFill>
              </a:rPr>
              <a:t>Kronik zehirlenme:</a:t>
            </a:r>
            <a:r>
              <a:rPr lang="tr-TR" altLang="tr-TR" sz="2000" b="1" dirty="0">
                <a:solidFill>
                  <a:schemeClr val="tx2"/>
                </a:solidFill>
              </a:rPr>
              <a:t> Kesin olmamakla birlikte çok uzun süreli etkilenmelerde kronik bronşit olabileceği söylenmekle birlikte tartışmalıdır.</a:t>
            </a:r>
          </a:p>
          <a:p>
            <a:pPr>
              <a:buFont typeface="Wingdings" pitchFamily="2" charset="2"/>
              <a:buNone/>
            </a:pPr>
            <a:r>
              <a:rPr lang="tr-TR" altLang="tr-TR" sz="2000" b="1" dirty="0"/>
              <a:t> 	</a:t>
            </a:r>
            <a:r>
              <a:rPr lang="tr-TR" altLang="tr-TR" sz="2000" b="1" dirty="0">
                <a:solidFill>
                  <a:srgbClr val="FF0033"/>
                </a:solidFill>
              </a:rPr>
              <a:t>Korunma</a:t>
            </a:r>
            <a:r>
              <a:rPr lang="tr-TR" altLang="tr-TR" sz="2000" b="1" dirty="0"/>
              <a:t>: çevre tedbirleri , maske kullanımı, ortam kontrolü. </a:t>
            </a:r>
          </a:p>
          <a:p>
            <a:pPr>
              <a:buFont typeface="Wingdings" pitchFamily="2" charset="2"/>
              <a:buNone/>
            </a:pPr>
            <a:r>
              <a:rPr lang="tr-TR" altLang="tr-TR" sz="2000" b="1" dirty="0"/>
              <a:t>	%75 oranında NH3 çözeltisi ile temas halinde vücudun derhal yıkanması gerekir. Klasik yanık tedavisi uygulanır.                                                                                    </a:t>
            </a:r>
            <a:endParaRPr lang="tr-TR" altLang="tr-TR" sz="2000" dirty="0"/>
          </a:p>
          <a:p>
            <a:pPr eaLnBrk="0" hangingPunct="0">
              <a:lnSpc>
                <a:spcPct val="90000"/>
              </a:lnSpc>
            </a:pPr>
            <a:endParaRPr lang="tr-TR" altLang="tr-TR" sz="2000" dirty="0"/>
          </a:p>
        </p:txBody>
      </p:sp>
      <p:sp>
        <p:nvSpPr>
          <p:cNvPr id="3" name="Slayt Numarası Yer Tutucusu 2"/>
          <p:cNvSpPr>
            <a:spLocks noGrp="1"/>
          </p:cNvSpPr>
          <p:nvPr>
            <p:ph type="sldNum" sz="quarter" idx="11"/>
          </p:nvPr>
        </p:nvSpPr>
        <p:spPr/>
        <p:txBody>
          <a:bodyPr/>
          <a:lstStyle/>
          <a:p>
            <a:fld id="{A427530A-A503-4F46-BAEC-AA74D2EFDD5B}" type="slidenum">
              <a:rPr lang="tr-TR" smtClean="0"/>
              <a:t>102</a:t>
            </a:fld>
            <a:endParaRPr lang="tr-TR"/>
          </a:p>
        </p:txBody>
      </p:sp>
    </p:spTree>
    <p:extLst>
      <p:ext uri="{BB962C8B-B14F-4D97-AF65-F5344CB8AC3E}">
        <p14:creationId xmlns:p14="http://schemas.microsoft.com/office/powerpoint/2010/main" val="114838142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4213" y="908050"/>
            <a:ext cx="7772400" cy="765175"/>
          </a:xfrm>
        </p:spPr>
        <p:txBody>
          <a:bodyPr anchor="t"/>
          <a:lstStyle/>
          <a:p>
            <a:r>
              <a:rPr lang="tr-TR" altLang="tr-TR" sz="2800" b="1" u="sng" smtClean="0">
                <a:solidFill>
                  <a:srgbClr val="0033CC"/>
                </a:solidFill>
              </a:rPr>
              <a:t>FORMALDEHİT: (HCHO); (FORMALİN):</a:t>
            </a:r>
          </a:p>
        </p:txBody>
      </p:sp>
      <p:sp>
        <p:nvSpPr>
          <p:cNvPr id="105475" name="Text Box 3"/>
          <p:cNvSpPr txBox="1">
            <a:spLocks noChangeArrowheads="1"/>
          </p:cNvSpPr>
          <p:nvPr/>
        </p:nvSpPr>
        <p:spPr bwMode="auto">
          <a:xfrm>
            <a:off x="250825" y="1556792"/>
            <a:ext cx="863917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tr-TR" altLang="tr-TR" sz="2000" b="1" dirty="0">
                <a:solidFill>
                  <a:srgbClr val="FF0033"/>
                </a:solidFill>
                <a:latin typeface="Times New Roman" pitchFamily="18" charset="0"/>
              </a:rPr>
              <a:t>Akıcı, renksiz, boğucu , keskin kokulu bir sıvıdır. Kn.98oC, Alevlenme </a:t>
            </a:r>
            <a:r>
              <a:rPr lang="tr-TR" altLang="tr-TR" sz="2000" b="1" dirty="0" err="1">
                <a:solidFill>
                  <a:srgbClr val="FF0033"/>
                </a:solidFill>
                <a:latin typeface="Times New Roman" pitchFamily="18" charset="0"/>
              </a:rPr>
              <a:t>nok</a:t>
            </a:r>
            <a:r>
              <a:rPr lang="tr-TR" altLang="tr-TR" sz="2000" b="1" dirty="0">
                <a:solidFill>
                  <a:srgbClr val="FF0033"/>
                </a:solidFill>
                <a:latin typeface="Times New Roman" pitchFamily="18" charset="0"/>
              </a:rPr>
              <a:t>. 69,4oC(açıkta) (kapalı kapta 37.7oC)</a:t>
            </a:r>
            <a:r>
              <a:rPr lang="tr-TR" altLang="tr-TR" sz="2000" b="1" dirty="0">
                <a:latin typeface="Times New Roman" pitchFamily="18" charset="0"/>
              </a:rPr>
              <a:t>     </a:t>
            </a:r>
          </a:p>
          <a:p>
            <a:pPr eaLnBrk="0" hangingPunct="0">
              <a:lnSpc>
                <a:spcPct val="40000"/>
              </a:lnSpc>
            </a:pPr>
            <a:endParaRPr lang="tr-TR" altLang="tr-TR" sz="2000" b="1" dirty="0">
              <a:latin typeface="Times New Roman" pitchFamily="18" charset="0"/>
            </a:endParaRPr>
          </a:p>
          <a:p>
            <a:pPr eaLnBrk="0" hangingPunct="0"/>
            <a:r>
              <a:rPr lang="tr-TR" altLang="tr-TR" sz="2000" b="1" dirty="0">
                <a:latin typeface="Times New Roman" pitchFamily="18" charset="0"/>
              </a:rPr>
              <a:t> MAK:(PPM </a:t>
            </a:r>
            <a:r>
              <a:rPr lang="tr-TR" altLang="tr-TR" sz="2000" b="1" dirty="0" err="1">
                <a:latin typeface="Times New Roman" pitchFamily="18" charset="0"/>
              </a:rPr>
              <a:t>Tüz</a:t>
            </a:r>
            <a:r>
              <a:rPr lang="tr-TR" altLang="tr-TR" sz="2000" b="1" dirty="0">
                <a:latin typeface="Times New Roman" pitchFamily="18" charset="0"/>
              </a:rPr>
              <a:t>): 5mg/m3, MAK:</a:t>
            </a:r>
            <a:r>
              <a:rPr lang="tr-TR" altLang="tr-TR" sz="2000" b="1" noProof="1">
                <a:latin typeface="Times New Roman" pitchFamily="18" charset="0"/>
              </a:rPr>
              <a:t>(</a:t>
            </a:r>
            <a:r>
              <a:rPr lang="tr-TR" altLang="tr-TR" sz="2000" b="1" dirty="0">
                <a:latin typeface="Times New Roman" pitchFamily="18" charset="0"/>
              </a:rPr>
              <a:t>ABD): 5,6 mg/m3</a:t>
            </a:r>
          </a:p>
          <a:p>
            <a:pPr eaLnBrk="0" hangingPunct="0"/>
            <a:r>
              <a:rPr lang="tr-TR" altLang="tr-TR" sz="2000" b="1" u="sng" dirty="0">
                <a:solidFill>
                  <a:srgbClr val="FF0033"/>
                </a:solidFill>
                <a:latin typeface="Times New Roman" pitchFamily="18" charset="0"/>
              </a:rPr>
              <a:t>Kullanıldığı yerler</a:t>
            </a:r>
            <a:r>
              <a:rPr lang="tr-TR" altLang="tr-TR" sz="2000" b="1" dirty="0">
                <a:solidFill>
                  <a:srgbClr val="FF0033"/>
                </a:solidFill>
                <a:latin typeface="Times New Roman" pitchFamily="18" charset="0"/>
              </a:rPr>
              <a:t>:</a:t>
            </a:r>
            <a:r>
              <a:rPr lang="tr-TR" altLang="tr-TR" sz="2000" b="1" dirty="0">
                <a:solidFill>
                  <a:srgbClr val="0033CC"/>
                </a:solidFill>
                <a:latin typeface="Times New Roman" pitchFamily="18" charset="0"/>
              </a:rPr>
              <a:t>   Sentetik reçinelerde, kimyasal sentezlerde, </a:t>
            </a:r>
            <a:r>
              <a:rPr lang="tr-TR" altLang="tr-TR" sz="2000" b="1" dirty="0">
                <a:solidFill>
                  <a:srgbClr val="FF0033"/>
                </a:solidFill>
                <a:latin typeface="Times New Roman" pitchFamily="18" charset="0"/>
              </a:rPr>
              <a:t>Tıpta(dezenfektan),</a:t>
            </a:r>
            <a:r>
              <a:rPr lang="tr-TR" altLang="tr-TR" sz="2000" b="1" dirty="0">
                <a:solidFill>
                  <a:srgbClr val="0033CC"/>
                </a:solidFill>
                <a:latin typeface="Times New Roman" pitchFamily="18" charset="0"/>
              </a:rPr>
              <a:t> patlayıcılarda, dericilikte (koruyucu-sertleştirici) Tekstil ürünleri ve şeker kamışında (koruyucu) aynaların sırlanmasında, </a:t>
            </a:r>
            <a:r>
              <a:rPr lang="tr-TR" altLang="tr-TR" sz="2000" b="1" dirty="0" err="1">
                <a:solidFill>
                  <a:srgbClr val="0033CC"/>
                </a:solidFill>
                <a:latin typeface="Times New Roman" pitchFamily="18" charset="0"/>
              </a:rPr>
              <a:t>metallurjide</a:t>
            </a:r>
            <a:r>
              <a:rPr lang="tr-TR" altLang="tr-TR" sz="2000" b="1" dirty="0" smtClean="0">
                <a:solidFill>
                  <a:srgbClr val="0033CC"/>
                </a:solidFill>
                <a:latin typeface="Times New Roman" pitchFamily="18" charset="0"/>
              </a:rPr>
              <a:t>........</a:t>
            </a:r>
          </a:p>
          <a:p>
            <a:pPr>
              <a:buFont typeface="Wingdings" pitchFamily="2" charset="2"/>
              <a:buNone/>
            </a:pPr>
            <a:endParaRPr lang="tr-TR" altLang="tr-TR" sz="2000" b="1" dirty="0" smtClean="0">
              <a:solidFill>
                <a:srgbClr val="0033CC"/>
              </a:solidFill>
            </a:endParaRPr>
          </a:p>
          <a:p>
            <a:pPr>
              <a:buFont typeface="Wingdings" pitchFamily="2" charset="2"/>
              <a:buNone/>
            </a:pPr>
            <a:r>
              <a:rPr lang="tr-TR" altLang="tr-TR" sz="2000" b="1" dirty="0" smtClean="0">
                <a:solidFill>
                  <a:srgbClr val="0033CC"/>
                </a:solidFill>
              </a:rPr>
              <a:t>Vücuda </a:t>
            </a:r>
            <a:r>
              <a:rPr lang="tr-TR" altLang="tr-TR" sz="2000" b="1" dirty="0" err="1">
                <a:solidFill>
                  <a:srgbClr val="0033CC"/>
                </a:solidFill>
              </a:rPr>
              <a:t>Etkısi</a:t>
            </a:r>
            <a:r>
              <a:rPr lang="tr-TR" altLang="tr-TR" sz="2000" b="1" dirty="0">
                <a:solidFill>
                  <a:srgbClr val="0033CC"/>
                </a:solidFill>
              </a:rPr>
              <a:t>:</a:t>
            </a:r>
            <a:r>
              <a:rPr lang="tr-TR" altLang="tr-TR" sz="2000" b="1" dirty="0">
                <a:solidFill>
                  <a:srgbClr val="FF0033"/>
                </a:solidFill>
              </a:rPr>
              <a:t> Solunum yolu ve deri ile tesir eder. Burun, boğaz ve solunum yollarında ve deride tahriş yapar. Yüksek konsantrasyonlarda idrar tutukluğu (</a:t>
            </a:r>
            <a:r>
              <a:rPr lang="tr-TR" altLang="tr-TR" sz="2000" b="1" dirty="0" err="1">
                <a:solidFill>
                  <a:srgbClr val="FF0033"/>
                </a:solidFill>
              </a:rPr>
              <a:t>anuri</a:t>
            </a:r>
            <a:r>
              <a:rPr lang="tr-TR" altLang="tr-TR" sz="2000" b="1" dirty="0">
                <a:solidFill>
                  <a:srgbClr val="FF0033"/>
                </a:solidFill>
              </a:rPr>
              <a:t>) yapar. Tırnaklarda yumuşaklık mide ve barsak rahatsızlığı görülebilir. Sık, sık temas deride </a:t>
            </a:r>
            <a:r>
              <a:rPr lang="tr-TR" altLang="tr-TR" sz="2000" b="1" dirty="0" err="1">
                <a:solidFill>
                  <a:srgbClr val="FF0033"/>
                </a:solidFill>
              </a:rPr>
              <a:t>allerji</a:t>
            </a:r>
            <a:r>
              <a:rPr lang="tr-TR" altLang="tr-TR" sz="2000" b="1" dirty="0">
                <a:solidFill>
                  <a:srgbClr val="FF0033"/>
                </a:solidFill>
              </a:rPr>
              <a:t> ve dermatitler yapar.</a:t>
            </a:r>
          </a:p>
          <a:p>
            <a:pPr>
              <a:lnSpc>
                <a:spcPct val="20000"/>
              </a:lnSpc>
              <a:buFont typeface="Wingdings" pitchFamily="2" charset="2"/>
              <a:buNone/>
            </a:pPr>
            <a:r>
              <a:rPr lang="tr-TR" altLang="tr-TR" sz="2000" b="1" dirty="0">
                <a:solidFill>
                  <a:srgbClr val="00FF00"/>
                </a:solidFill>
              </a:rPr>
              <a:t>	</a:t>
            </a:r>
          </a:p>
          <a:p>
            <a:pPr>
              <a:buFont typeface="Wingdings" pitchFamily="2" charset="2"/>
              <a:buNone/>
            </a:pPr>
            <a:r>
              <a:rPr lang="tr-TR" altLang="tr-TR" sz="2000" b="1" dirty="0">
                <a:solidFill>
                  <a:srgbClr val="00FF00"/>
                </a:solidFill>
              </a:rPr>
              <a:t>	</a:t>
            </a:r>
            <a:r>
              <a:rPr lang="tr-TR" altLang="tr-TR" sz="2000" b="1" dirty="0">
                <a:solidFill>
                  <a:srgbClr val="FF0033"/>
                </a:solidFill>
              </a:rPr>
              <a:t>Korunma: </a:t>
            </a:r>
            <a:r>
              <a:rPr lang="tr-TR" altLang="tr-TR" sz="2000" b="1" dirty="0">
                <a:solidFill>
                  <a:srgbClr val="0033CC"/>
                </a:solidFill>
              </a:rPr>
              <a:t>Buharlarının solunmasından ve deriye temasından kaçınmalıdır. Kapalı sistem çalışılmalı, mümkün olmazsa kişisel koruyucular kullanılmalıdır.</a:t>
            </a:r>
            <a:endParaRPr lang="tr-TR" altLang="tr-TR" sz="2000" dirty="0"/>
          </a:p>
          <a:p>
            <a:pPr eaLnBrk="0" hangingPunct="0"/>
            <a:endParaRPr lang="tr-TR" altLang="tr-TR" sz="2000" dirty="0">
              <a:solidFill>
                <a:srgbClr val="0033CC"/>
              </a:solidFill>
              <a:latin typeface="Times New Roman" pitchFamily="18" charset="0"/>
            </a:endParaRPr>
          </a:p>
        </p:txBody>
      </p:sp>
      <p:sp>
        <p:nvSpPr>
          <p:cNvPr id="3" name="Slayt Numarası Yer Tutucusu 2"/>
          <p:cNvSpPr>
            <a:spLocks noGrp="1"/>
          </p:cNvSpPr>
          <p:nvPr>
            <p:ph type="sldNum" sz="quarter" idx="11"/>
          </p:nvPr>
        </p:nvSpPr>
        <p:spPr/>
        <p:txBody>
          <a:bodyPr/>
          <a:lstStyle/>
          <a:p>
            <a:fld id="{A427530A-A503-4F46-BAEC-AA74D2EFDD5B}" type="slidenum">
              <a:rPr lang="tr-TR" smtClean="0"/>
              <a:t>103</a:t>
            </a:fld>
            <a:endParaRPr lang="tr-TR"/>
          </a:p>
        </p:txBody>
      </p:sp>
    </p:spTree>
    <p:extLst>
      <p:ext uri="{BB962C8B-B14F-4D97-AF65-F5344CB8AC3E}">
        <p14:creationId xmlns:p14="http://schemas.microsoft.com/office/powerpoint/2010/main" val="123032388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68313" y="692150"/>
            <a:ext cx="7620000" cy="936625"/>
          </a:xfrm>
        </p:spPr>
        <p:txBody>
          <a:bodyPr anchor="t"/>
          <a:lstStyle/>
          <a:p>
            <a:r>
              <a:rPr lang="tr-TR" altLang="tr-TR" sz="2800" b="1" u="sng" smtClean="0">
                <a:solidFill>
                  <a:srgbClr val="0033CC"/>
                </a:solidFill>
              </a:rPr>
              <a:t>FORMİK ASİT</a:t>
            </a:r>
            <a:r>
              <a:rPr lang="tr-TR" altLang="tr-TR" sz="2800" b="1" u="sng" noProof="1" smtClean="0">
                <a:solidFill>
                  <a:srgbClr val="0033CC"/>
                </a:solidFill>
              </a:rPr>
              <a:t>:</a:t>
            </a:r>
            <a:r>
              <a:rPr lang="tr-TR" altLang="tr-TR" sz="2800" b="1" u="sng" smtClean="0">
                <a:solidFill>
                  <a:srgbClr val="0033CC"/>
                </a:solidFill>
              </a:rPr>
              <a:t> </a:t>
            </a:r>
            <a:r>
              <a:rPr lang="tr-TR" altLang="tr-TR" sz="2800" b="1" u="sng" noProof="1" smtClean="0">
                <a:solidFill>
                  <a:srgbClr val="0033CC"/>
                </a:solidFill>
              </a:rPr>
              <a:t>(</a:t>
            </a:r>
            <a:r>
              <a:rPr lang="tr-TR" altLang="tr-TR" sz="2800" b="1" u="sng" smtClean="0">
                <a:solidFill>
                  <a:srgbClr val="0033CC"/>
                </a:solidFill>
              </a:rPr>
              <a:t>HCOOH)</a:t>
            </a:r>
            <a:r>
              <a:rPr lang="tr-TR" altLang="tr-TR" sz="2800" b="1" u="sng" noProof="1" smtClean="0">
                <a:solidFill>
                  <a:srgbClr val="FF66FF"/>
                </a:solidFill>
                <a:sym typeface="Wingdings" pitchFamily="2" charset="2"/>
              </a:rPr>
              <a:t> </a:t>
            </a:r>
            <a:endParaRPr lang="tr-TR" altLang="tr-TR" sz="2800" b="1" u="sng" smtClean="0">
              <a:solidFill>
                <a:srgbClr val="FF66FF"/>
              </a:solidFill>
              <a:sym typeface="Wingdings" pitchFamily="2" charset="2"/>
            </a:endParaRPr>
          </a:p>
        </p:txBody>
      </p:sp>
      <p:sp>
        <p:nvSpPr>
          <p:cNvPr id="107523" name="Text Box 3"/>
          <p:cNvSpPr txBox="1">
            <a:spLocks noChangeArrowheads="1"/>
          </p:cNvSpPr>
          <p:nvPr/>
        </p:nvSpPr>
        <p:spPr bwMode="auto">
          <a:xfrm>
            <a:off x="358775" y="1568921"/>
            <a:ext cx="87852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tr-TR" altLang="tr-TR" sz="2400" b="1" dirty="0"/>
              <a:t>Renksiz, nüfuz edici, keskin kokulu, dumanlı bir sıvı. KN.100,8oC, Alevlenme </a:t>
            </a:r>
            <a:r>
              <a:rPr lang="tr-TR" altLang="tr-TR" sz="2400" b="1" dirty="0" err="1"/>
              <a:t>Nok</a:t>
            </a:r>
            <a:r>
              <a:rPr lang="tr-TR" altLang="tr-TR" sz="2400" b="1" dirty="0"/>
              <a:t>. 68,9oC. Su, alkol ve eterde çözünür.</a:t>
            </a:r>
          </a:p>
          <a:p>
            <a:pPr eaLnBrk="0" hangingPunct="0"/>
            <a:r>
              <a:rPr lang="tr-TR" altLang="tr-TR" sz="2400" b="1" dirty="0">
                <a:solidFill>
                  <a:srgbClr val="0033CC"/>
                </a:solidFill>
              </a:rPr>
              <a:t>Sınır değer; 9 mg/m3- 5 </a:t>
            </a:r>
            <a:r>
              <a:rPr lang="tr-TR" altLang="tr-TR" sz="2400" b="1" dirty="0" err="1">
                <a:solidFill>
                  <a:srgbClr val="0033CC"/>
                </a:solidFill>
              </a:rPr>
              <a:t>ppm</a:t>
            </a:r>
            <a:endParaRPr lang="tr-TR" altLang="tr-TR" sz="2400" b="1" dirty="0">
              <a:solidFill>
                <a:srgbClr val="0033CC"/>
              </a:solidFill>
            </a:endParaRPr>
          </a:p>
          <a:p>
            <a:pPr eaLnBrk="0" hangingPunct="0">
              <a:lnSpc>
                <a:spcPct val="50000"/>
              </a:lnSpc>
            </a:pPr>
            <a:endParaRPr lang="tr-TR" altLang="tr-TR" sz="2400" b="1" dirty="0">
              <a:solidFill>
                <a:srgbClr val="0033CC"/>
              </a:solidFill>
            </a:endParaRPr>
          </a:p>
          <a:p>
            <a:pPr eaLnBrk="0" hangingPunct="0"/>
            <a:r>
              <a:rPr lang="tr-TR" altLang="tr-TR" sz="2400" b="1" dirty="0">
                <a:solidFill>
                  <a:srgbClr val="FF0033"/>
                </a:solidFill>
              </a:rPr>
              <a:t>Kullanıldığı yerler:</a:t>
            </a:r>
            <a:r>
              <a:rPr lang="tr-TR" altLang="tr-TR" sz="2400" b="1" dirty="0">
                <a:solidFill>
                  <a:srgbClr val="0033CC"/>
                </a:solidFill>
              </a:rPr>
              <a:t> tekstil ve kağıt sanayiinde, boyama ve aprede, tütsülemede, </a:t>
            </a:r>
            <a:r>
              <a:rPr lang="tr-TR" altLang="tr-TR" sz="2400" b="1" dirty="0" err="1">
                <a:solidFill>
                  <a:srgbClr val="0033CC"/>
                </a:solidFill>
              </a:rPr>
              <a:t>insektisitlerde</a:t>
            </a:r>
            <a:r>
              <a:rPr lang="tr-TR" altLang="tr-TR" sz="2400" b="1" dirty="0">
                <a:solidFill>
                  <a:srgbClr val="0033CC"/>
                </a:solidFill>
              </a:rPr>
              <a:t>, soğutucularda,  lakta, yiyeceklerin korunmasında, deride, şarapta fermente edici, kauçukta pıhtılaştırıcı olarak..............</a:t>
            </a:r>
          </a:p>
          <a:p>
            <a:pPr eaLnBrk="0" hangingPunct="0">
              <a:lnSpc>
                <a:spcPct val="50000"/>
              </a:lnSpc>
            </a:pPr>
            <a:endParaRPr lang="tr-TR" altLang="tr-TR" sz="2400" b="1" u="sng" dirty="0">
              <a:solidFill>
                <a:srgbClr val="0033CC"/>
              </a:solidFill>
            </a:endParaRPr>
          </a:p>
          <a:p>
            <a:pPr eaLnBrk="0" hangingPunct="0"/>
            <a:r>
              <a:rPr lang="tr-TR" altLang="tr-TR" sz="2400" b="1" u="sng" dirty="0">
                <a:solidFill>
                  <a:srgbClr val="0033CC"/>
                </a:solidFill>
              </a:rPr>
              <a:t>Etkisi:</a:t>
            </a:r>
            <a:r>
              <a:rPr lang="tr-TR" altLang="tr-TR" sz="2400" b="1" dirty="0">
                <a:solidFill>
                  <a:schemeClr val="hlink"/>
                </a:solidFill>
              </a:rPr>
              <a:t> </a:t>
            </a:r>
            <a:r>
              <a:rPr lang="tr-TR" altLang="tr-TR" sz="2400" b="1" dirty="0">
                <a:solidFill>
                  <a:srgbClr val="FF0033"/>
                </a:solidFill>
              </a:rPr>
              <a:t>Solunum ve deri teması ile tesir eder. Gözlerde burunda ve boğazlarda tahriş yapar. Deriye sıçraması halinde tahriş yapar .Aşındırıcı sıvıdır.</a:t>
            </a:r>
            <a:endParaRPr lang="tr-TR" altLang="tr-TR" sz="2400" dirty="0">
              <a:solidFill>
                <a:srgbClr val="FF0033"/>
              </a:solidFill>
            </a:endParaRPr>
          </a:p>
        </p:txBody>
      </p:sp>
      <p:sp>
        <p:nvSpPr>
          <p:cNvPr id="3" name="Slayt Numarası Yer Tutucusu 2"/>
          <p:cNvSpPr>
            <a:spLocks noGrp="1"/>
          </p:cNvSpPr>
          <p:nvPr>
            <p:ph type="sldNum" sz="quarter" idx="11"/>
          </p:nvPr>
        </p:nvSpPr>
        <p:spPr/>
        <p:txBody>
          <a:bodyPr/>
          <a:lstStyle/>
          <a:p>
            <a:fld id="{A427530A-A503-4F46-BAEC-AA74D2EFDD5B}" type="slidenum">
              <a:rPr lang="tr-TR" smtClean="0"/>
              <a:t>104</a:t>
            </a:fld>
            <a:endParaRPr lang="tr-TR"/>
          </a:p>
        </p:txBody>
      </p:sp>
    </p:spTree>
    <p:extLst>
      <p:ext uri="{BB962C8B-B14F-4D97-AF65-F5344CB8AC3E}">
        <p14:creationId xmlns:p14="http://schemas.microsoft.com/office/powerpoint/2010/main" val="293750483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84213" y="549275"/>
            <a:ext cx="7772400" cy="908050"/>
          </a:xfrm>
        </p:spPr>
        <p:txBody>
          <a:bodyPr anchor="t"/>
          <a:lstStyle/>
          <a:p>
            <a:r>
              <a:rPr lang="tr-TR" altLang="tr-TR" sz="3200" b="1" smtClean="0">
                <a:solidFill>
                  <a:srgbClr val="0033CC"/>
                </a:solidFill>
              </a:rPr>
              <a:t>FLOR(F2) ve Bileşikleri:</a:t>
            </a:r>
          </a:p>
        </p:txBody>
      </p:sp>
      <p:sp>
        <p:nvSpPr>
          <p:cNvPr id="108547" name="Text Box 3"/>
          <p:cNvSpPr txBox="1">
            <a:spLocks noChangeArrowheads="1"/>
          </p:cNvSpPr>
          <p:nvPr/>
        </p:nvSpPr>
        <p:spPr bwMode="auto">
          <a:xfrm>
            <a:off x="250825" y="1557338"/>
            <a:ext cx="8640763" cy="487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ct val="80000"/>
              </a:lnSpc>
            </a:pPr>
            <a:r>
              <a:rPr lang="tr-TR" altLang="tr-TR" sz="2800" b="1">
                <a:solidFill>
                  <a:srgbClr val="0033CC"/>
                </a:solidFill>
              </a:rPr>
              <a:t>Serbest flor yeşil renkte, sert kokulu, çok toksik  bir gazdır.</a:t>
            </a:r>
            <a:r>
              <a:rPr lang="tr-TR" altLang="tr-TR" sz="2800" b="1">
                <a:solidFill>
                  <a:srgbClr val="FF66FF"/>
                </a:solidFill>
              </a:rPr>
              <a:t> </a:t>
            </a:r>
          </a:p>
          <a:p>
            <a:pPr eaLnBrk="0" hangingPunct="0">
              <a:lnSpc>
                <a:spcPct val="80000"/>
              </a:lnSpc>
            </a:pPr>
            <a:r>
              <a:rPr lang="tr-TR" altLang="tr-TR" sz="2800" b="1">
                <a:solidFill>
                  <a:srgbClr val="FF0033"/>
                </a:solidFill>
              </a:rPr>
              <a:t>TLV: 1,58 mg/m3- 1ppm STEL; 3,16 mg/m3 2ppm</a:t>
            </a:r>
          </a:p>
          <a:p>
            <a:pPr eaLnBrk="0" hangingPunct="0">
              <a:lnSpc>
                <a:spcPct val="80000"/>
              </a:lnSpc>
            </a:pPr>
            <a:r>
              <a:rPr lang="tr-TR" altLang="tr-TR" sz="2800" b="1">
                <a:solidFill>
                  <a:srgbClr val="0033CC"/>
                </a:solidFill>
              </a:rPr>
              <a:t>Genellikle bileşikleri halinde CaF2 (Kalsiyum florür), Na3ALF6(Kriyolit), CCl2F2(Freon) kullanılır. </a:t>
            </a:r>
          </a:p>
          <a:p>
            <a:pPr eaLnBrk="0" hangingPunct="0">
              <a:lnSpc>
                <a:spcPct val="80000"/>
              </a:lnSpc>
            </a:pPr>
            <a:endParaRPr lang="tr-TR" altLang="tr-TR" sz="2800" b="1">
              <a:solidFill>
                <a:srgbClr val="0033CC"/>
              </a:solidFill>
            </a:endParaRPr>
          </a:p>
          <a:p>
            <a:pPr eaLnBrk="0" hangingPunct="0">
              <a:lnSpc>
                <a:spcPct val="80000"/>
              </a:lnSpc>
            </a:pPr>
            <a:r>
              <a:rPr lang="tr-TR" altLang="tr-TR" sz="2800" b="1">
                <a:solidFill>
                  <a:srgbClr val="0033CC"/>
                </a:solidFill>
              </a:rPr>
              <a:t>Etkisi:</a:t>
            </a:r>
            <a:r>
              <a:rPr lang="tr-TR" altLang="tr-TR" sz="2800" b="1">
                <a:solidFill>
                  <a:srgbClr val="FF0033"/>
                </a:solidFill>
              </a:rPr>
              <a:t>İskelet dokusuna etkir. Kemikte süngersi yapı oluşturur.</a:t>
            </a:r>
          </a:p>
          <a:p>
            <a:pPr eaLnBrk="0" hangingPunct="0">
              <a:lnSpc>
                <a:spcPct val="80000"/>
              </a:lnSpc>
            </a:pPr>
            <a:endParaRPr lang="tr-TR" altLang="tr-TR" sz="2800" b="1">
              <a:solidFill>
                <a:srgbClr val="FF0033"/>
              </a:solidFill>
            </a:endParaRPr>
          </a:p>
          <a:p>
            <a:pPr eaLnBrk="0" hangingPunct="0">
              <a:lnSpc>
                <a:spcPct val="80000"/>
              </a:lnSpc>
            </a:pPr>
            <a:r>
              <a:rPr lang="tr-TR" altLang="tr-TR" sz="2800" b="1">
                <a:solidFill>
                  <a:srgbClr val="FF0033"/>
                </a:solidFill>
              </a:rPr>
              <a:t>Korunma:</a:t>
            </a:r>
            <a:r>
              <a:rPr lang="tr-TR" altLang="tr-TR" sz="2800" b="1">
                <a:solidFill>
                  <a:srgbClr val="0033CC"/>
                </a:solidFill>
              </a:rPr>
              <a:t>Tozlarının solunması önlenmeli, diyette kalsiyum arttırılmalı.</a:t>
            </a:r>
            <a:r>
              <a:rPr lang="tr-TR" altLang="tr-TR" sz="2800" b="1"/>
              <a:t>                                                              </a:t>
            </a:r>
            <a:endParaRPr lang="tr-TR" altLang="tr-TR" sz="2800" b="1">
              <a:solidFill>
                <a:schemeClr val="folHlink"/>
              </a:solidFill>
            </a:endParaRPr>
          </a:p>
          <a:p>
            <a:pPr eaLnBrk="0" hangingPunct="0">
              <a:spcBef>
                <a:spcPct val="50000"/>
              </a:spcBef>
            </a:pPr>
            <a:endParaRPr lang="tr-TR" altLang="tr-TR" sz="2800">
              <a:solidFill>
                <a:schemeClr val="folHlink"/>
              </a:solidFill>
            </a:endParaRPr>
          </a:p>
        </p:txBody>
      </p:sp>
      <p:sp>
        <p:nvSpPr>
          <p:cNvPr id="3" name="Slayt Numarası Yer Tutucusu 2"/>
          <p:cNvSpPr>
            <a:spLocks noGrp="1"/>
          </p:cNvSpPr>
          <p:nvPr>
            <p:ph type="sldNum" sz="quarter" idx="11"/>
          </p:nvPr>
        </p:nvSpPr>
        <p:spPr/>
        <p:txBody>
          <a:bodyPr/>
          <a:lstStyle/>
          <a:p>
            <a:fld id="{A427530A-A503-4F46-BAEC-AA74D2EFDD5B}" type="slidenum">
              <a:rPr lang="tr-TR" smtClean="0"/>
              <a:t>105</a:t>
            </a:fld>
            <a:endParaRPr lang="tr-TR"/>
          </a:p>
        </p:txBody>
      </p:sp>
    </p:spTree>
    <p:extLst>
      <p:ext uri="{BB962C8B-B14F-4D97-AF65-F5344CB8AC3E}">
        <p14:creationId xmlns:p14="http://schemas.microsoft.com/office/powerpoint/2010/main" val="307588584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9750" y="620713"/>
            <a:ext cx="7772400" cy="692150"/>
          </a:xfrm>
        </p:spPr>
        <p:txBody>
          <a:bodyPr anchor="t"/>
          <a:lstStyle/>
          <a:p>
            <a:r>
              <a:rPr lang="tr-TR" altLang="tr-TR" sz="3000" b="1" smtClean="0">
                <a:solidFill>
                  <a:srgbClr val="FF0033"/>
                </a:solidFill>
              </a:rPr>
              <a:t>AZOT(N2) ve Bileşikleri:</a:t>
            </a:r>
            <a:endParaRPr lang="tr-TR" altLang="tr-TR" b="1" smtClean="0">
              <a:solidFill>
                <a:srgbClr val="FF0033"/>
              </a:solidFill>
            </a:endParaRPr>
          </a:p>
        </p:txBody>
      </p:sp>
      <p:sp>
        <p:nvSpPr>
          <p:cNvPr id="109571" name="Text Box 3"/>
          <p:cNvSpPr txBox="1">
            <a:spLocks noChangeArrowheads="1"/>
          </p:cNvSpPr>
          <p:nvPr/>
        </p:nvSpPr>
        <p:spPr bwMode="auto">
          <a:xfrm>
            <a:off x="358775" y="1268413"/>
            <a:ext cx="8785225"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tr-TR" altLang="tr-TR" sz="2800" b="1">
                <a:solidFill>
                  <a:srgbClr val="0033CC"/>
                </a:solidFill>
              </a:rPr>
              <a:t>Renksiz kokusuz, tatsız inert bir gazdır. Sıvı halde renksizdir. Su ve alkolde çözünür. Havada %79 oranında bulunur.</a:t>
            </a:r>
          </a:p>
          <a:p>
            <a:pPr eaLnBrk="0" hangingPunct="0">
              <a:lnSpc>
                <a:spcPct val="40000"/>
              </a:lnSpc>
            </a:pPr>
            <a:endParaRPr lang="tr-TR" altLang="tr-TR" sz="2800" b="1">
              <a:solidFill>
                <a:srgbClr val="0033CC"/>
              </a:solidFill>
            </a:endParaRPr>
          </a:p>
          <a:p>
            <a:pPr eaLnBrk="0" hangingPunct="0"/>
            <a:r>
              <a:rPr lang="tr-TR" altLang="tr-TR" sz="2800" b="1">
                <a:solidFill>
                  <a:srgbClr val="0033CC"/>
                </a:solidFill>
              </a:rPr>
              <a:t>Kullanıldığı Yerler:</a:t>
            </a:r>
            <a:r>
              <a:rPr lang="tr-TR" altLang="tr-TR" sz="2800" b="1">
                <a:solidFill>
                  <a:srgbClr val="FF3300"/>
                </a:solidFill>
              </a:rPr>
              <a:t> Nitrik asit, amonyak, siyanamid, siyanid, ve metal nitrürleri , azotlu gübre üretiminde, labaratuvarlarda, sıvı halde soğutucularda kullanılır</a:t>
            </a:r>
            <a:r>
              <a:rPr lang="tr-TR" altLang="tr-TR" sz="2800" b="1"/>
              <a:t>.</a:t>
            </a:r>
          </a:p>
          <a:p>
            <a:pPr eaLnBrk="0" hangingPunct="0">
              <a:lnSpc>
                <a:spcPct val="60000"/>
              </a:lnSpc>
            </a:pPr>
            <a:endParaRPr lang="tr-TR" altLang="tr-TR" sz="2800" b="1"/>
          </a:p>
          <a:p>
            <a:pPr eaLnBrk="0" hangingPunct="0"/>
            <a:r>
              <a:rPr lang="tr-TR" altLang="tr-TR" sz="2800" b="1">
                <a:solidFill>
                  <a:srgbClr val="FF0033"/>
                </a:solidFill>
              </a:rPr>
              <a:t>Vücuda Etki tarzı:</a:t>
            </a:r>
            <a:r>
              <a:rPr lang="tr-TR" altLang="tr-TR" sz="2800" b="1">
                <a:solidFill>
                  <a:srgbClr val="0033CC"/>
                </a:solidFill>
              </a:rPr>
              <a:t>  Solunum yolu ile basit boğucu etkisi yapar. Basınçlı hava ile çalışılan ortamlarda dekomprasyon uygun yapılmaz ise azot habbecikleri dalgıç hastalığı yapar.</a:t>
            </a:r>
            <a:endParaRPr lang="tr-TR" altLang="tr-TR" sz="2800">
              <a:solidFill>
                <a:srgbClr val="0033CC"/>
              </a:solidFill>
            </a:endParaRPr>
          </a:p>
        </p:txBody>
      </p:sp>
      <p:sp>
        <p:nvSpPr>
          <p:cNvPr id="3" name="Slayt Numarası Yer Tutucusu 2"/>
          <p:cNvSpPr>
            <a:spLocks noGrp="1"/>
          </p:cNvSpPr>
          <p:nvPr>
            <p:ph type="sldNum" sz="quarter" idx="11"/>
          </p:nvPr>
        </p:nvSpPr>
        <p:spPr/>
        <p:txBody>
          <a:bodyPr/>
          <a:lstStyle/>
          <a:p>
            <a:fld id="{A427530A-A503-4F46-BAEC-AA74D2EFDD5B}" type="slidenum">
              <a:rPr lang="tr-TR" smtClean="0"/>
              <a:t>106</a:t>
            </a:fld>
            <a:endParaRPr lang="tr-TR"/>
          </a:p>
        </p:txBody>
      </p:sp>
    </p:spTree>
    <p:extLst>
      <p:ext uri="{BB962C8B-B14F-4D97-AF65-F5344CB8AC3E}">
        <p14:creationId xmlns:p14="http://schemas.microsoft.com/office/powerpoint/2010/main" val="70176367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68313" y="549275"/>
            <a:ext cx="8001000" cy="692150"/>
          </a:xfrm>
        </p:spPr>
        <p:txBody>
          <a:bodyPr anchor="t"/>
          <a:lstStyle/>
          <a:p>
            <a:r>
              <a:rPr lang="tr-TR" altLang="tr-TR" sz="3400" b="1" smtClean="0">
                <a:solidFill>
                  <a:srgbClr val="FF0033"/>
                </a:solidFill>
              </a:rPr>
              <a:t>NOx KAYNAKLARI;</a:t>
            </a:r>
          </a:p>
        </p:txBody>
      </p:sp>
      <p:sp>
        <p:nvSpPr>
          <p:cNvPr id="110595" name="Text Box 3"/>
          <p:cNvSpPr txBox="1">
            <a:spLocks noChangeArrowheads="1"/>
          </p:cNvSpPr>
          <p:nvPr/>
        </p:nvSpPr>
        <p:spPr bwMode="auto">
          <a:xfrm>
            <a:off x="0" y="1125538"/>
            <a:ext cx="9144000" cy="543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tr-TR" altLang="tr-TR" sz="2800" b="1">
                <a:solidFill>
                  <a:schemeClr val="hlink"/>
                </a:solidFill>
              </a:rPr>
              <a:t>Kömür, petrol gibi fosil yakıtların yakılması ve orman yangınları, araçların egzos boruları, fabrika bacaları, azot oksitleri oluşturur.</a:t>
            </a:r>
            <a:endParaRPr lang="tr-TR" altLang="tr-TR" sz="2800" b="1"/>
          </a:p>
          <a:p>
            <a:pPr eaLnBrk="0" hangingPunct="0">
              <a:lnSpc>
                <a:spcPct val="50000"/>
              </a:lnSpc>
            </a:pPr>
            <a:endParaRPr lang="tr-TR" altLang="tr-TR" sz="2800" b="1">
              <a:solidFill>
                <a:schemeClr val="folHlink"/>
              </a:solidFill>
            </a:endParaRPr>
          </a:p>
          <a:p>
            <a:pPr eaLnBrk="0" hangingPunct="0"/>
            <a:r>
              <a:rPr lang="tr-TR" altLang="tr-TR" sz="2800" b="1">
                <a:solidFill>
                  <a:srgbClr val="0033CC"/>
                </a:solidFill>
                <a:latin typeface="Times New Roman" pitchFamily="18" charset="0"/>
              </a:rPr>
              <a:t>NO yer seviyesinde Ozonla birleşir NO2 oluşturur.</a:t>
            </a:r>
          </a:p>
          <a:p>
            <a:pPr eaLnBrk="0" hangingPunct="0"/>
            <a:r>
              <a:rPr lang="tr-TR" altLang="tr-TR" sz="2800" b="1">
                <a:solidFill>
                  <a:srgbClr val="0033CC"/>
                </a:solidFill>
                <a:latin typeface="Times New Roman" pitchFamily="18" charset="0"/>
              </a:rPr>
              <a:t>NO  +  O3 ------------------- NO2  +  O2</a:t>
            </a:r>
          </a:p>
          <a:p>
            <a:pPr eaLnBrk="0" hangingPunct="0"/>
            <a:r>
              <a:rPr lang="tr-TR" altLang="tr-TR" sz="2800" b="1">
                <a:solidFill>
                  <a:srgbClr val="0033CC"/>
                </a:solidFill>
                <a:latin typeface="Times New Roman" pitchFamily="18" charset="0"/>
              </a:rPr>
              <a:t>    (s)        (g)                                                                                                    </a:t>
            </a:r>
          </a:p>
          <a:p>
            <a:pPr eaLnBrk="0" hangingPunct="0"/>
            <a:r>
              <a:rPr lang="tr-TR" altLang="tr-TR" sz="2800" b="1">
                <a:solidFill>
                  <a:srgbClr val="0033CC"/>
                </a:solidFill>
                <a:latin typeface="Times New Roman" pitchFamily="18" charset="0"/>
              </a:rPr>
              <a:t>NO tekrar soluduğumuz hava oksijeni ile  O3 yapar</a:t>
            </a:r>
          </a:p>
          <a:p>
            <a:pPr eaLnBrk="0" hangingPunct="0"/>
            <a:endParaRPr lang="tr-TR" altLang="tr-TR" sz="2800" b="1">
              <a:solidFill>
                <a:srgbClr val="0033CC"/>
              </a:solidFill>
              <a:latin typeface="Times New Roman" pitchFamily="18" charset="0"/>
            </a:endParaRPr>
          </a:p>
          <a:p>
            <a:pPr eaLnBrk="0" hangingPunct="0"/>
            <a:r>
              <a:rPr lang="tr-TR" altLang="tr-TR" sz="2800" b="1">
                <a:solidFill>
                  <a:srgbClr val="0033CC"/>
                </a:solidFill>
                <a:latin typeface="Times New Roman" pitchFamily="18" charset="0"/>
              </a:rPr>
              <a:t>NO2  +Güneş ışığı----------NO    +   O</a:t>
            </a:r>
          </a:p>
          <a:p>
            <a:pPr eaLnBrk="0" hangingPunct="0"/>
            <a:endParaRPr lang="tr-TR" altLang="tr-TR" sz="2800" b="1">
              <a:solidFill>
                <a:srgbClr val="0033CC"/>
              </a:solidFill>
              <a:latin typeface="Times New Roman" pitchFamily="18" charset="0"/>
            </a:endParaRPr>
          </a:p>
          <a:p>
            <a:pPr eaLnBrk="0" hangingPunct="0"/>
            <a:r>
              <a:rPr lang="tr-TR" altLang="tr-TR" sz="2800" b="1">
                <a:solidFill>
                  <a:srgbClr val="0033CC"/>
                </a:solidFill>
                <a:latin typeface="Times New Roman" pitchFamily="18" charset="0"/>
              </a:rPr>
              <a:t>O     +    O2   ---------------- O3</a:t>
            </a:r>
          </a:p>
          <a:p>
            <a:pPr eaLnBrk="0" hangingPunct="0"/>
            <a:r>
              <a:rPr lang="tr-TR" altLang="tr-TR" sz="2800" b="1">
                <a:solidFill>
                  <a:srgbClr val="0033CC"/>
                </a:solidFill>
                <a:latin typeface="Times New Roman" pitchFamily="18" charset="0"/>
              </a:rPr>
              <a:t>  (g)            (g)</a:t>
            </a:r>
            <a:endParaRPr lang="tr-TR" altLang="tr-TR" sz="2400">
              <a:latin typeface="Times New Roman" pitchFamily="18" charset="0"/>
            </a:endParaRPr>
          </a:p>
        </p:txBody>
      </p:sp>
      <p:sp>
        <p:nvSpPr>
          <p:cNvPr id="3" name="Slayt Numarası Yer Tutucusu 2"/>
          <p:cNvSpPr>
            <a:spLocks noGrp="1"/>
          </p:cNvSpPr>
          <p:nvPr>
            <p:ph type="sldNum" sz="quarter" idx="11"/>
          </p:nvPr>
        </p:nvSpPr>
        <p:spPr/>
        <p:txBody>
          <a:bodyPr/>
          <a:lstStyle/>
          <a:p>
            <a:fld id="{A427530A-A503-4F46-BAEC-AA74D2EFDD5B}" type="slidenum">
              <a:rPr lang="tr-TR" smtClean="0"/>
              <a:t>107</a:t>
            </a:fld>
            <a:endParaRPr lang="tr-TR"/>
          </a:p>
        </p:txBody>
      </p:sp>
    </p:spTree>
    <p:extLst>
      <p:ext uri="{BB962C8B-B14F-4D97-AF65-F5344CB8AC3E}">
        <p14:creationId xmlns:p14="http://schemas.microsoft.com/office/powerpoint/2010/main" val="257868429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idx="1"/>
          </p:nvPr>
        </p:nvSpPr>
        <p:spPr>
          <a:xfrm>
            <a:off x="0" y="692150"/>
            <a:ext cx="8785225" cy="5688013"/>
          </a:xfrm>
        </p:spPr>
        <p:txBody>
          <a:bodyPr>
            <a:normAutofit/>
          </a:bodyPr>
          <a:lstStyle/>
          <a:p>
            <a:pPr>
              <a:buFont typeface="Wingdings" pitchFamily="2" charset="2"/>
              <a:buNone/>
            </a:pPr>
            <a:r>
              <a:rPr lang="tr-TR" altLang="tr-TR" sz="2800" b="1" smtClean="0">
                <a:solidFill>
                  <a:schemeClr val="hlink"/>
                </a:solidFill>
              </a:rPr>
              <a:t>Yer seviyesindeki ve stratosferdeki koruyucu ozon tabakasından farklı olan bu ozon zararlıdır.</a:t>
            </a:r>
          </a:p>
          <a:p>
            <a:pPr>
              <a:lnSpc>
                <a:spcPct val="0"/>
              </a:lnSpc>
              <a:buFont typeface="Wingdings" pitchFamily="2" charset="2"/>
              <a:buNone/>
            </a:pPr>
            <a:endParaRPr lang="tr-TR" altLang="tr-TR" sz="2800" b="1" smtClean="0"/>
          </a:p>
          <a:p>
            <a:pPr>
              <a:buFont typeface="Wingdings" pitchFamily="2" charset="2"/>
              <a:buNone/>
            </a:pPr>
            <a:r>
              <a:rPr lang="tr-TR" altLang="tr-TR" sz="2800" b="1" smtClean="0">
                <a:solidFill>
                  <a:srgbClr val="FF0033"/>
                </a:solidFill>
              </a:rPr>
              <a:t>NO bu ozonla tekrar NO  + O3-------------- NO2  +  O2 yi oluşturur.</a:t>
            </a:r>
          </a:p>
          <a:p>
            <a:pPr>
              <a:buFont typeface="Wingdings" pitchFamily="2" charset="2"/>
              <a:buNone/>
            </a:pPr>
            <a:r>
              <a:rPr lang="tr-TR" altLang="tr-TR" sz="2800" b="1" smtClean="0">
                <a:solidFill>
                  <a:srgbClr val="FF0033"/>
                </a:solidFill>
              </a:rPr>
              <a:t>				     +	             -</a:t>
            </a:r>
          </a:p>
          <a:p>
            <a:pPr>
              <a:buFont typeface="Wingdings" pitchFamily="2" charset="2"/>
              <a:buNone/>
            </a:pPr>
            <a:r>
              <a:rPr lang="tr-TR" altLang="tr-TR" sz="2800" b="1" smtClean="0">
                <a:solidFill>
                  <a:srgbClr val="FF0033"/>
                </a:solidFill>
              </a:rPr>
              <a:t>NO2  +  H2O  -------------------------------H   +  NO3           nitratı oluşturur.</a:t>
            </a:r>
          </a:p>
          <a:p>
            <a:pPr>
              <a:buFont typeface="Wingdings" pitchFamily="2" charset="2"/>
              <a:buNone/>
            </a:pPr>
            <a:r>
              <a:rPr lang="tr-TR" altLang="tr-TR" sz="2800" b="1" smtClean="0">
                <a:solidFill>
                  <a:srgbClr val="FF0033"/>
                </a:solidFill>
              </a:rPr>
              <a:t>       (s)          (s)</a:t>
            </a:r>
          </a:p>
          <a:p>
            <a:pPr>
              <a:buFont typeface="Wingdings" pitchFamily="2" charset="2"/>
              <a:buNone/>
            </a:pPr>
            <a:r>
              <a:rPr lang="tr-TR" altLang="tr-TR" sz="2800" b="1" smtClean="0">
                <a:solidFill>
                  <a:srgbClr val="FF0033"/>
                </a:solidFill>
              </a:rPr>
              <a:t>Daha sonra ;					     +</a:t>
            </a:r>
          </a:p>
          <a:p>
            <a:pPr>
              <a:buFont typeface="Wingdings" pitchFamily="2" charset="2"/>
              <a:buNone/>
            </a:pPr>
            <a:r>
              <a:rPr lang="tr-TR" altLang="tr-TR" sz="2800" b="1" smtClean="0">
                <a:solidFill>
                  <a:srgbClr val="FF0033"/>
                </a:solidFill>
              </a:rPr>
              <a:t>NO3   +H2O   -----------------------------HNO3   +  H   </a:t>
            </a:r>
          </a:p>
          <a:p>
            <a:pPr>
              <a:buFont typeface="Wingdings" pitchFamily="2" charset="2"/>
              <a:buNone/>
            </a:pPr>
            <a:r>
              <a:rPr lang="tr-TR" altLang="tr-TR" sz="2800" b="1" smtClean="0">
                <a:solidFill>
                  <a:srgbClr val="FF0033"/>
                </a:solidFill>
              </a:rPr>
              <a:t>oluşturur ve   asit yağmuruna dönüşür.</a:t>
            </a:r>
            <a:endParaRPr lang="tr-TR" altLang="tr-TR" sz="2800" smtClean="0">
              <a:solidFill>
                <a:srgbClr val="FF0033"/>
              </a:solidFill>
            </a:endParaRP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108</a:t>
            </a:fld>
            <a:endParaRPr lang="tr-TR"/>
          </a:p>
        </p:txBody>
      </p:sp>
    </p:spTree>
    <p:extLst>
      <p:ext uri="{BB962C8B-B14F-4D97-AF65-F5344CB8AC3E}">
        <p14:creationId xmlns:p14="http://schemas.microsoft.com/office/powerpoint/2010/main" val="209460820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981075"/>
            <a:ext cx="9144000" cy="792163"/>
          </a:xfrm>
        </p:spPr>
        <p:txBody>
          <a:bodyPr anchor="t">
            <a:normAutofit/>
          </a:bodyPr>
          <a:lstStyle/>
          <a:p>
            <a:r>
              <a:rPr lang="tr-TR" altLang="tr-TR" sz="2800" b="1" smtClean="0">
                <a:solidFill>
                  <a:srgbClr val="FF0033"/>
                </a:solidFill>
              </a:rPr>
              <a:t>Asit yağmurları canlılara ve bitki örtüsüne zararlıdır.</a:t>
            </a:r>
          </a:p>
        </p:txBody>
      </p:sp>
      <p:sp>
        <p:nvSpPr>
          <p:cNvPr id="112643" name="Text Box 3"/>
          <p:cNvSpPr txBox="1">
            <a:spLocks noChangeArrowheads="1"/>
          </p:cNvSpPr>
          <p:nvPr/>
        </p:nvSpPr>
        <p:spPr bwMode="auto">
          <a:xfrm>
            <a:off x="358775" y="1988840"/>
            <a:ext cx="8785225"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tr-TR" altLang="tr-TR" sz="2800" b="1" dirty="0">
                <a:solidFill>
                  <a:srgbClr val="0033CC"/>
                </a:solidFill>
              </a:rPr>
              <a:t>Toprakta normalde çözünür olmayan mineralleri ve bileşikleri çözerek, çözünmüş tuzlar ve </a:t>
            </a:r>
            <a:r>
              <a:rPr lang="tr-TR" altLang="tr-TR" sz="2800" b="1" dirty="0" err="1">
                <a:solidFill>
                  <a:srgbClr val="0033CC"/>
                </a:solidFill>
              </a:rPr>
              <a:t>aliminyum</a:t>
            </a:r>
            <a:r>
              <a:rPr lang="tr-TR" altLang="tr-TR" sz="2800" b="1" dirty="0">
                <a:solidFill>
                  <a:srgbClr val="0033CC"/>
                </a:solidFill>
              </a:rPr>
              <a:t> tuzlarının bitki köklerini çürütmesini sağlar.</a:t>
            </a:r>
          </a:p>
          <a:p>
            <a:pPr eaLnBrk="0" hangingPunct="0">
              <a:lnSpc>
                <a:spcPct val="50000"/>
              </a:lnSpc>
            </a:pPr>
            <a:endParaRPr lang="tr-TR" altLang="tr-TR" sz="2800" b="1" dirty="0">
              <a:solidFill>
                <a:srgbClr val="0033CC"/>
              </a:solidFill>
            </a:endParaRPr>
          </a:p>
          <a:p>
            <a:pPr eaLnBrk="0" hangingPunct="0"/>
            <a:r>
              <a:rPr lang="tr-TR" altLang="tr-TR" sz="2800" b="1" dirty="0" err="1">
                <a:solidFill>
                  <a:srgbClr val="FF0033"/>
                </a:solidFill>
              </a:rPr>
              <a:t>Nox</a:t>
            </a:r>
            <a:r>
              <a:rPr lang="tr-TR" altLang="tr-TR" sz="2800" b="1" dirty="0">
                <a:solidFill>
                  <a:srgbClr val="FF0033"/>
                </a:solidFill>
              </a:rPr>
              <a:t> </a:t>
            </a:r>
            <a:r>
              <a:rPr lang="tr-TR" altLang="tr-TR" sz="2800" b="1" dirty="0" err="1">
                <a:solidFill>
                  <a:srgbClr val="FF0033"/>
                </a:solidFill>
              </a:rPr>
              <a:t>ler</a:t>
            </a:r>
            <a:r>
              <a:rPr lang="tr-TR" altLang="tr-TR" sz="2800" b="1" dirty="0">
                <a:solidFill>
                  <a:srgbClr val="FF0033"/>
                </a:solidFill>
              </a:rPr>
              <a:t> solunduğunda akciğerlerde </a:t>
            </a:r>
            <a:r>
              <a:rPr lang="tr-TR" altLang="tr-TR" sz="2800" b="1" dirty="0" smtClean="0">
                <a:solidFill>
                  <a:srgbClr val="FF0033"/>
                </a:solidFill>
              </a:rPr>
              <a:t> aside </a:t>
            </a:r>
            <a:r>
              <a:rPr lang="tr-TR" altLang="tr-TR" sz="2800" b="1" dirty="0">
                <a:solidFill>
                  <a:srgbClr val="FF0033"/>
                </a:solidFill>
              </a:rPr>
              <a:t>dönüşür ve insanlara doğrudan </a:t>
            </a:r>
            <a:endParaRPr lang="tr-TR" altLang="tr-TR" sz="2800" b="1" dirty="0" smtClean="0">
              <a:solidFill>
                <a:srgbClr val="FF0033"/>
              </a:solidFill>
            </a:endParaRPr>
          </a:p>
          <a:p>
            <a:pPr eaLnBrk="0" hangingPunct="0"/>
            <a:r>
              <a:rPr lang="tr-TR" altLang="tr-TR" sz="2800" b="1" dirty="0" smtClean="0">
                <a:solidFill>
                  <a:srgbClr val="FF0033"/>
                </a:solidFill>
              </a:rPr>
              <a:t>zarar verebilir. Bu </a:t>
            </a:r>
            <a:r>
              <a:rPr lang="tr-TR" altLang="tr-TR" sz="2800" b="1" dirty="0">
                <a:solidFill>
                  <a:srgbClr val="FF0033"/>
                </a:solidFill>
              </a:rPr>
              <a:t>şekilde </a:t>
            </a:r>
            <a:endParaRPr lang="tr-TR" altLang="tr-TR" sz="2800" b="1" dirty="0" smtClean="0">
              <a:solidFill>
                <a:srgbClr val="FF0033"/>
              </a:solidFill>
            </a:endParaRPr>
          </a:p>
          <a:p>
            <a:pPr eaLnBrk="0" hangingPunct="0"/>
            <a:r>
              <a:rPr lang="tr-TR" altLang="tr-TR" sz="2800" b="1" dirty="0" smtClean="0">
                <a:solidFill>
                  <a:srgbClr val="FF0033"/>
                </a:solidFill>
              </a:rPr>
              <a:t>asitli </a:t>
            </a:r>
            <a:r>
              <a:rPr lang="tr-TR" altLang="tr-TR" sz="2800" b="1" dirty="0">
                <a:solidFill>
                  <a:srgbClr val="FF0033"/>
                </a:solidFill>
              </a:rPr>
              <a:t>olan </a:t>
            </a:r>
            <a:r>
              <a:rPr lang="tr-TR" altLang="tr-TR" sz="2800" b="1" dirty="0" smtClean="0">
                <a:solidFill>
                  <a:srgbClr val="FF0033"/>
                </a:solidFill>
              </a:rPr>
              <a:t>sular </a:t>
            </a:r>
            <a:r>
              <a:rPr lang="tr-TR" altLang="tr-TR" sz="2800" b="1" dirty="0">
                <a:solidFill>
                  <a:srgbClr val="FF0033"/>
                </a:solidFill>
              </a:rPr>
              <a:t>bebeklerde </a:t>
            </a:r>
            <a:endParaRPr lang="tr-TR" altLang="tr-TR" sz="2800" b="1" dirty="0" smtClean="0">
              <a:solidFill>
                <a:srgbClr val="FF0033"/>
              </a:solidFill>
            </a:endParaRPr>
          </a:p>
          <a:p>
            <a:pPr eaLnBrk="0" hangingPunct="0"/>
            <a:r>
              <a:rPr lang="tr-TR" altLang="tr-TR" sz="2800" b="1" dirty="0" smtClean="0">
                <a:solidFill>
                  <a:srgbClr val="0033CC"/>
                </a:solidFill>
              </a:rPr>
              <a:t>mavi </a:t>
            </a:r>
            <a:r>
              <a:rPr lang="tr-TR" altLang="tr-TR" sz="2800" b="1" dirty="0">
                <a:solidFill>
                  <a:srgbClr val="0033CC"/>
                </a:solidFill>
              </a:rPr>
              <a:t>bebek hastalığı</a:t>
            </a:r>
            <a:r>
              <a:rPr lang="tr-TR" altLang="tr-TR" sz="2800" b="1" dirty="0">
                <a:solidFill>
                  <a:srgbClr val="FF0033"/>
                </a:solidFill>
              </a:rPr>
              <a:t> </a:t>
            </a:r>
            <a:endParaRPr lang="tr-TR" altLang="tr-TR" sz="2800" b="1" dirty="0" smtClean="0">
              <a:solidFill>
                <a:srgbClr val="FF0033"/>
              </a:solidFill>
            </a:endParaRPr>
          </a:p>
          <a:p>
            <a:pPr eaLnBrk="0" hangingPunct="0"/>
            <a:r>
              <a:rPr lang="tr-TR" altLang="tr-TR" sz="2800" b="1" dirty="0" smtClean="0">
                <a:solidFill>
                  <a:srgbClr val="FF0033"/>
                </a:solidFill>
              </a:rPr>
              <a:t>denen </a:t>
            </a:r>
            <a:r>
              <a:rPr lang="tr-TR" altLang="tr-TR" sz="2800" b="1" dirty="0">
                <a:solidFill>
                  <a:srgbClr val="FF0033"/>
                </a:solidFill>
              </a:rPr>
              <a:t>hastalığa sebep olur.</a:t>
            </a:r>
          </a:p>
        </p:txBody>
      </p:sp>
      <p:pic>
        <p:nvPicPr>
          <p:cNvPr id="9218" name="Picture 2" descr="C:\Users\Sel\Desktop\1328005741630757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1387" y="4077072"/>
            <a:ext cx="3810000" cy="2619375"/>
          </a:xfrm>
          <a:prstGeom prst="rect">
            <a:avLst/>
          </a:prstGeom>
          <a:noFill/>
          <a:extLst>
            <a:ext uri="{909E8E84-426E-40DD-AFC4-6F175D3DCCD1}">
              <a14:hiddenFill xmlns:a14="http://schemas.microsoft.com/office/drawing/2010/main">
                <a:solidFill>
                  <a:srgbClr val="FFFFFF"/>
                </a:solidFill>
              </a14:hiddenFill>
            </a:ext>
          </a:extLst>
        </p:spPr>
      </p:pic>
      <p:sp>
        <p:nvSpPr>
          <p:cNvPr id="3" name="Slayt Numarası Yer Tutucusu 2"/>
          <p:cNvSpPr>
            <a:spLocks noGrp="1"/>
          </p:cNvSpPr>
          <p:nvPr>
            <p:ph type="sldNum" sz="quarter" idx="11"/>
          </p:nvPr>
        </p:nvSpPr>
        <p:spPr/>
        <p:txBody>
          <a:bodyPr/>
          <a:lstStyle/>
          <a:p>
            <a:fld id="{A427530A-A503-4F46-BAEC-AA74D2EFDD5B}" type="slidenum">
              <a:rPr lang="tr-TR" smtClean="0"/>
              <a:t>109</a:t>
            </a:fld>
            <a:endParaRPr lang="tr-TR"/>
          </a:p>
        </p:txBody>
      </p:sp>
    </p:spTree>
    <p:extLst>
      <p:ext uri="{BB962C8B-B14F-4D97-AF65-F5344CB8AC3E}">
        <p14:creationId xmlns:p14="http://schemas.microsoft.com/office/powerpoint/2010/main" val="3467634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1763688" y="685800"/>
            <a:ext cx="441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algn="ctr">
              <a:spcBef>
                <a:spcPct val="50000"/>
              </a:spcBef>
            </a:pPr>
            <a:r>
              <a:rPr lang="tr-TR" altLang="tr-TR" sz="3200" u="sng" dirty="0">
                <a:solidFill>
                  <a:schemeClr val="folHlink"/>
                </a:solidFill>
                <a:latin typeface="Impact" pitchFamily="34" charset="0"/>
              </a:rPr>
              <a:t>KİMYASAL MADDE</a:t>
            </a:r>
          </a:p>
        </p:txBody>
      </p:sp>
      <p:sp>
        <p:nvSpPr>
          <p:cNvPr id="5" name="Dikdörtgen 4"/>
          <p:cNvSpPr/>
          <p:nvPr/>
        </p:nvSpPr>
        <p:spPr>
          <a:xfrm>
            <a:off x="442913" y="1557338"/>
            <a:ext cx="7632700" cy="4524375"/>
          </a:xfrm>
          <a:prstGeom prst="rect">
            <a:avLst/>
          </a:prstGeom>
        </p:spPr>
        <p:txBody>
          <a:bodyPr>
            <a:spAutoFit/>
          </a:bodyPr>
          <a:lstStyle/>
          <a:p>
            <a:pPr fontAlgn="auto">
              <a:spcBef>
                <a:spcPts val="0"/>
              </a:spcBef>
              <a:spcAft>
                <a:spcPts val="0"/>
              </a:spcAft>
              <a:defRPr/>
            </a:pPr>
            <a:r>
              <a:rPr lang="tr-TR" sz="2400" dirty="0">
                <a:latin typeface="+mn-lt"/>
                <a:cs typeface="+mn-cs"/>
              </a:rPr>
              <a:t> </a:t>
            </a:r>
          </a:p>
          <a:p>
            <a:pPr marL="285750" indent="-285750" fontAlgn="auto">
              <a:spcBef>
                <a:spcPts val="0"/>
              </a:spcBef>
              <a:spcAft>
                <a:spcPts val="0"/>
              </a:spcAft>
              <a:buFont typeface="Arial" pitchFamily="34" charset="0"/>
              <a:buChar char="•"/>
              <a:defRPr/>
            </a:pPr>
            <a:r>
              <a:rPr lang="tr-TR" sz="2400" b="1" dirty="0">
                <a:latin typeface="+mn-lt"/>
                <a:cs typeface="+mn-cs"/>
              </a:rPr>
              <a:t>Doğal halde bulunan veya</a:t>
            </a:r>
          </a:p>
          <a:p>
            <a:pPr marL="285750" indent="-285750" fontAlgn="auto">
              <a:spcBef>
                <a:spcPts val="0"/>
              </a:spcBef>
              <a:spcAft>
                <a:spcPts val="0"/>
              </a:spcAft>
              <a:buFont typeface="Arial" pitchFamily="34" charset="0"/>
              <a:buChar char="•"/>
              <a:defRPr/>
            </a:pPr>
            <a:r>
              <a:rPr lang="tr-TR" sz="2400" b="1" dirty="0">
                <a:latin typeface="+mn-lt"/>
                <a:cs typeface="+mn-cs"/>
              </a:rPr>
              <a:t>Üretilen veya </a:t>
            </a:r>
          </a:p>
          <a:p>
            <a:pPr marL="285750" indent="-285750" fontAlgn="auto">
              <a:spcBef>
                <a:spcPts val="0"/>
              </a:spcBef>
              <a:spcAft>
                <a:spcPts val="0"/>
              </a:spcAft>
              <a:buFont typeface="Arial" pitchFamily="34" charset="0"/>
              <a:buChar char="•"/>
              <a:defRPr/>
            </a:pPr>
            <a:r>
              <a:rPr lang="tr-TR" sz="2400" b="1" dirty="0">
                <a:latin typeface="+mn-lt"/>
                <a:cs typeface="+mn-cs"/>
              </a:rPr>
              <a:t>Herhangi bir işlem sırasında veya</a:t>
            </a:r>
          </a:p>
          <a:p>
            <a:pPr marL="285750" indent="-285750" fontAlgn="auto">
              <a:spcBef>
                <a:spcPts val="0"/>
              </a:spcBef>
              <a:spcAft>
                <a:spcPts val="0"/>
              </a:spcAft>
              <a:buFont typeface="Arial" pitchFamily="34" charset="0"/>
              <a:buChar char="•"/>
              <a:defRPr/>
            </a:pPr>
            <a:r>
              <a:rPr lang="tr-TR" sz="2400" b="1" dirty="0">
                <a:latin typeface="+mn-lt"/>
                <a:cs typeface="+mn-cs"/>
              </a:rPr>
              <a:t>Atık olarak ortaya çıkan veya </a:t>
            </a:r>
          </a:p>
          <a:p>
            <a:pPr marL="285750" indent="-285750" fontAlgn="auto">
              <a:spcBef>
                <a:spcPts val="0"/>
              </a:spcBef>
              <a:spcAft>
                <a:spcPts val="0"/>
              </a:spcAft>
              <a:buFont typeface="Arial" pitchFamily="34" charset="0"/>
              <a:buChar char="•"/>
              <a:defRPr/>
            </a:pPr>
            <a:r>
              <a:rPr lang="tr-TR" sz="2400" b="1" dirty="0">
                <a:latin typeface="+mn-lt"/>
                <a:cs typeface="+mn-cs"/>
              </a:rPr>
              <a:t>Kazara oluşan her türlü element, </a:t>
            </a:r>
          </a:p>
          <a:p>
            <a:pPr marL="285750" indent="-285750" fontAlgn="auto">
              <a:spcBef>
                <a:spcPts val="0"/>
              </a:spcBef>
              <a:spcAft>
                <a:spcPts val="0"/>
              </a:spcAft>
              <a:defRPr/>
            </a:pPr>
            <a:r>
              <a:rPr lang="tr-TR" sz="2400" b="1" dirty="0">
                <a:latin typeface="+mn-lt"/>
                <a:cs typeface="+mn-cs"/>
              </a:rPr>
              <a:t>   bileşik veya karışım olarak </a:t>
            </a:r>
          </a:p>
          <a:p>
            <a:pPr marL="285750" indent="-285750" fontAlgn="auto">
              <a:spcBef>
                <a:spcPts val="0"/>
              </a:spcBef>
              <a:spcAft>
                <a:spcPts val="0"/>
              </a:spcAft>
              <a:defRPr/>
            </a:pPr>
            <a:r>
              <a:rPr lang="tr-TR" sz="2400" b="1" dirty="0">
                <a:latin typeface="+mn-lt"/>
                <a:cs typeface="+mn-cs"/>
              </a:rPr>
              <a:t>   tanımlanmıştır.</a:t>
            </a:r>
          </a:p>
          <a:p>
            <a:pPr marL="285750" indent="-285750" fontAlgn="auto">
              <a:spcBef>
                <a:spcPts val="0"/>
              </a:spcBef>
              <a:spcAft>
                <a:spcPts val="0"/>
              </a:spcAft>
              <a:buFont typeface="Arial" pitchFamily="34" charset="0"/>
              <a:buChar char="•"/>
              <a:defRPr/>
            </a:pPr>
            <a:endParaRPr lang="tr-TR" sz="2400" b="1" dirty="0">
              <a:latin typeface="+mn-lt"/>
              <a:cs typeface="+mn-cs"/>
            </a:endParaRPr>
          </a:p>
          <a:p>
            <a:pPr fontAlgn="auto">
              <a:spcBef>
                <a:spcPts val="0"/>
              </a:spcBef>
              <a:spcAft>
                <a:spcPts val="0"/>
              </a:spcAft>
              <a:defRPr/>
            </a:pPr>
            <a:r>
              <a:rPr lang="tr-TR" sz="2400" dirty="0">
                <a:latin typeface="+mn-lt"/>
                <a:cs typeface="+mn-cs"/>
              </a:rPr>
              <a:t>   (Kimyasal Maddelerle Çalışmalarda Sağlık  </a:t>
            </a:r>
          </a:p>
          <a:p>
            <a:pPr fontAlgn="auto">
              <a:spcBef>
                <a:spcPts val="0"/>
              </a:spcBef>
              <a:spcAft>
                <a:spcPts val="0"/>
              </a:spcAft>
              <a:defRPr/>
            </a:pPr>
            <a:r>
              <a:rPr lang="tr-TR" sz="2400" dirty="0">
                <a:latin typeface="+mn-lt"/>
                <a:cs typeface="+mn-cs"/>
              </a:rPr>
              <a:t>    ve Güvenlik Önlemleri Hakkında Yönetmelik    </a:t>
            </a:r>
          </a:p>
          <a:p>
            <a:pPr fontAlgn="auto">
              <a:spcBef>
                <a:spcPts val="0"/>
              </a:spcBef>
              <a:spcAft>
                <a:spcPts val="0"/>
              </a:spcAft>
              <a:defRPr/>
            </a:pPr>
            <a:r>
              <a:rPr lang="tr-TR" sz="2400" dirty="0">
                <a:latin typeface="+mn-lt"/>
                <a:cs typeface="+mn-cs"/>
              </a:rPr>
              <a:t>    Madde:4)</a:t>
            </a:r>
          </a:p>
        </p:txBody>
      </p:sp>
      <p:pic>
        <p:nvPicPr>
          <p:cNvPr id="256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620713"/>
            <a:ext cx="3348037"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11</a:t>
            </a:fld>
            <a:endParaRPr lang="tr-TR"/>
          </a:p>
        </p:txBody>
      </p:sp>
    </p:spTree>
    <p:extLst>
      <p:ext uri="{BB962C8B-B14F-4D97-AF65-F5344CB8AC3E}">
        <p14:creationId xmlns:p14="http://schemas.microsoft.com/office/powerpoint/2010/main" val="514944996"/>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idx="1"/>
          </p:nvPr>
        </p:nvSpPr>
        <p:spPr>
          <a:xfrm>
            <a:off x="-36512" y="765175"/>
            <a:ext cx="8713788" cy="5400675"/>
          </a:xfrm>
        </p:spPr>
        <p:txBody>
          <a:bodyPr/>
          <a:lstStyle/>
          <a:p>
            <a:pPr>
              <a:buFont typeface="Wingdings" pitchFamily="2" charset="2"/>
              <a:buNone/>
            </a:pPr>
            <a:r>
              <a:rPr lang="tr-TR" altLang="tr-TR" sz="2800" b="1" dirty="0" smtClean="0">
                <a:solidFill>
                  <a:srgbClr val="00FFFF"/>
                </a:solidFill>
              </a:rPr>
              <a:t>    </a:t>
            </a:r>
            <a:r>
              <a:rPr lang="tr-TR" altLang="tr-TR" b="1" dirty="0" err="1" smtClean="0">
                <a:solidFill>
                  <a:srgbClr val="FF0033"/>
                </a:solidFill>
              </a:rPr>
              <a:t>NOx</a:t>
            </a:r>
            <a:r>
              <a:rPr lang="tr-TR" altLang="tr-TR" b="1" dirty="0" smtClean="0">
                <a:solidFill>
                  <a:srgbClr val="FF0033"/>
                </a:solidFill>
              </a:rPr>
              <a:t> sürekli alındığında, kanser, şeker hastalığı ve  sinir hücresi tahribatına yol açabilir.</a:t>
            </a:r>
          </a:p>
          <a:p>
            <a:pPr>
              <a:lnSpc>
                <a:spcPct val="10000"/>
              </a:lnSpc>
              <a:buFont typeface="Wingdings" pitchFamily="2" charset="2"/>
              <a:buNone/>
            </a:pPr>
            <a:endParaRPr lang="tr-TR" altLang="tr-TR" b="1" dirty="0" smtClean="0">
              <a:solidFill>
                <a:srgbClr val="FF0033"/>
              </a:solidFill>
            </a:endParaRPr>
          </a:p>
          <a:p>
            <a:pPr>
              <a:buFont typeface="Wingdings" pitchFamily="2" charset="2"/>
              <a:buNone/>
            </a:pPr>
            <a:r>
              <a:rPr lang="tr-TR" altLang="tr-TR" b="1" dirty="0" smtClean="0">
                <a:solidFill>
                  <a:schemeClr val="hlink"/>
                </a:solidFill>
              </a:rPr>
              <a:t>   Tıpta NO, </a:t>
            </a:r>
            <a:r>
              <a:rPr lang="tr-TR" altLang="tr-TR" b="1" dirty="0" err="1" smtClean="0">
                <a:solidFill>
                  <a:schemeClr val="hlink"/>
                </a:solidFill>
              </a:rPr>
              <a:t>enfekte</a:t>
            </a:r>
            <a:r>
              <a:rPr lang="tr-TR" altLang="tr-TR" b="1" dirty="0" smtClean="0">
                <a:solidFill>
                  <a:schemeClr val="hlink"/>
                </a:solidFill>
              </a:rPr>
              <a:t> edilmiş ve kanser olabilecek hücreleri parçalamakta </a:t>
            </a:r>
            <a:r>
              <a:rPr lang="tr-TR" altLang="tr-TR" b="1" dirty="0" err="1" smtClean="0">
                <a:solidFill>
                  <a:schemeClr val="hlink"/>
                </a:solidFill>
              </a:rPr>
              <a:t>makrofaj</a:t>
            </a:r>
            <a:r>
              <a:rPr lang="tr-TR" altLang="tr-TR" b="1" dirty="0" smtClean="0">
                <a:solidFill>
                  <a:schemeClr val="hlink"/>
                </a:solidFill>
              </a:rPr>
              <a:t> hücreler tarafından kullanılır.</a:t>
            </a:r>
          </a:p>
          <a:p>
            <a:pPr>
              <a:lnSpc>
                <a:spcPct val="10000"/>
              </a:lnSpc>
              <a:buFont typeface="Wingdings" pitchFamily="2" charset="2"/>
              <a:buNone/>
            </a:pPr>
            <a:endParaRPr lang="tr-TR" altLang="tr-TR" b="1" dirty="0" smtClean="0"/>
          </a:p>
          <a:p>
            <a:pPr>
              <a:buFont typeface="Wingdings" pitchFamily="2" charset="2"/>
              <a:buNone/>
            </a:pPr>
            <a:r>
              <a:rPr lang="tr-TR" altLang="tr-TR" b="1" dirty="0" smtClean="0">
                <a:solidFill>
                  <a:srgbClr val="00FF00"/>
                </a:solidFill>
              </a:rPr>
              <a:t>    </a:t>
            </a:r>
            <a:r>
              <a:rPr lang="tr-TR" altLang="tr-TR" b="1" dirty="0" smtClean="0">
                <a:solidFill>
                  <a:srgbClr val="0033CC"/>
                </a:solidFill>
              </a:rPr>
              <a:t>Kan damarlarının iç cidarlarındaki hücreler tarafından NO salgılanarak damarların gevşemesi ve tansiyonun düzenlenmesine yardımcı olunur.</a:t>
            </a:r>
            <a:r>
              <a:rPr lang="tr-TR" altLang="tr-TR" b="1" dirty="0" smtClean="0">
                <a:solidFill>
                  <a:srgbClr val="99FF99"/>
                </a:solidFill>
              </a:rPr>
              <a:t> </a:t>
            </a:r>
            <a:endParaRPr lang="tr-TR" altLang="tr-TR" dirty="0" smtClean="0"/>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110</a:t>
            </a:fld>
            <a:endParaRPr lang="tr-TR"/>
          </a:p>
        </p:txBody>
      </p:sp>
    </p:spTree>
    <p:extLst>
      <p:ext uri="{BB962C8B-B14F-4D97-AF65-F5344CB8AC3E}">
        <p14:creationId xmlns:p14="http://schemas.microsoft.com/office/powerpoint/2010/main" val="59954293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50825" y="765175"/>
            <a:ext cx="8137525" cy="981075"/>
          </a:xfrm>
        </p:spPr>
        <p:txBody>
          <a:bodyPr anchor="t"/>
          <a:lstStyle/>
          <a:p>
            <a:pPr>
              <a:lnSpc>
                <a:spcPct val="70000"/>
              </a:lnSpc>
            </a:pPr>
            <a:r>
              <a:rPr lang="tr-TR" altLang="tr-TR" sz="2800" b="1" smtClean="0">
                <a:solidFill>
                  <a:srgbClr val="FF0033"/>
                </a:solidFill>
                <a:latin typeface="Arial" pitchFamily="34" charset="0"/>
              </a:rPr>
              <a:t>3-SİSTEMİK ETKİ GÖSTEREN GAZ VE BUHARLAR.</a:t>
            </a:r>
          </a:p>
        </p:txBody>
      </p:sp>
      <p:sp>
        <p:nvSpPr>
          <p:cNvPr id="114691" name="Text Box 3"/>
          <p:cNvSpPr txBox="1">
            <a:spLocks noChangeArrowheads="1"/>
          </p:cNvSpPr>
          <p:nvPr/>
        </p:nvSpPr>
        <p:spPr bwMode="auto">
          <a:xfrm>
            <a:off x="0" y="1844675"/>
            <a:ext cx="91440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tr-TR" altLang="tr-TR" sz="2800" b="1">
                <a:solidFill>
                  <a:srgbClr val="0033CC"/>
                </a:solidFill>
              </a:rPr>
              <a:t>ARSİN: (AsNH3) (Arsenikli Hidrojen);</a:t>
            </a:r>
          </a:p>
          <a:p>
            <a:pPr eaLnBrk="0" hangingPunct="0">
              <a:lnSpc>
                <a:spcPct val="50000"/>
              </a:lnSpc>
            </a:pPr>
            <a:endParaRPr lang="tr-TR" altLang="tr-TR" sz="2800" b="1">
              <a:solidFill>
                <a:srgbClr val="0033CC"/>
              </a:solidFill>
            </a:endParaRPr>
          </a:p>
          <a:p>
            <a:pPr eaLnBrk="0" hangingPunct="0">
              <a:lnSpc>
                <a:spcPct val="80000"/>
              </a:lnSpc>
            </a:pPr>
            <a:r>
              <a:rPr lang="tr-TR" altLang="tr-TR" sz="2800" b="1">
                <a:solidFill>
                  <a:srgbClr val="FF0033"/>
                </a:solidFill>
              </a:rPr>
              <a:t>İçinde arsenik bulunan metal cevherlerinin asitlerle veya arsenikli asitlerin metallerle temasında meydana gelir. Sanayide elektronik endüstrisinde yarı iletici imalinde kullanılır.</a:t>
            </a:r>
          </a:p>
          <a:p>
            <a:pPr eaLnBrk="0" hangingPunct="0">
              <a:lnSpc>
                <a:spcPct val="60000"/>
              </a:lnSpc>
            </a:pPr>
            <a:endParaRPr lang="tr-TR" altLang="tr-TR" sz="2800" b="1">
              <a:solidFill>
                <a:srgbClr val="FF0033"/>
              </a:solidFill>
            </a:endParaRPr>
          </a:p>
          <a:p>
            <a:pPr eaLnBrk="0" hangingPunct="0"/>
            <a:r>
              <a:rPr lang="tr-TR" altLang="tr-TR" sz="2800" b="1">
                <a:solidFill>
                  <a:srgbClr val="0033CC"/>
                </a:solidFill>
              </a:rPr>
              <a:t>Etkileri: </a:t>
            </a:r>
            <a:r>
              <a:rPr lang="tr-TR" altLang="tr-TR" sz="2800" b="1">
                <a:solidFill>
                  <a:srgbClr val="FF3300"/>
                </a:solidFill>
              </a:rPr>
              <a:t>Çok toksik bir gazdır</a:t>
            </a:r>
            <a:r>
              <a:rPr lang="tr-TR" altLang="tr-TR" sz="2800" b="1">
                <a:solidFill>
                  <a:srgbClr val="0033CC"/>
                </a:solidFill>
              </a:rPr>
              <a:t>. 0,1-0,5 gr.lık  miktarın vücuda girmesinde (ya da 2000 ppm konsantrasyonda) süratle ölüm meydana gelir. Hemoglobine ilgisi çok fazladır. Kuvvetli bir kan zehiridir.</a:t>
            </a:r>
            <a:endParaRPr lang="tr-TR" altLang="tr-TR" sz="2800">
              <a:solidFill>
                <a:srgbClr val="0033CC"/>
              </a:solidFill>
            </a:endParaRPr>
          </a:p>
        </p:txBody>
      </p:sp>
      <p:sp>
        <p:nvSpPr>
          <p:cNvPr id="3" name="Slayt Numarası Yer Tutucusu 2"/>
          <p:cNvSpPr>
            <a:spLocks noGrp="1"/>
          </p:cNvSpPr>
          <p:nvPr>
            <p:ph type="sldNum" sz="quarter" idx="11"/>
          </p:nvPr>
        </p:nvSpPr>
        <p:spPr/>
        <p:txBody>
          <a:bodyPr/>
          <a:lstStyle/>
          <a:p>
            <a:fld id="{A427530A-A503-4F46-BAEC-AA74D2EFDD5B}" type="slidenum">
              <a:rPr lang="tr-TR" smtClean="0"/>
              <a:t>111</a:t>
            </a:fld>
            <a:endParaRPr lang="tr-TR"/>
          </a:p>
        </p:txBody>
      </p:sp>
    </p:spTree>
    <p:extLst>
      <p:ext uri="{BB962C8B-B14F-4D97-AF65-F5344CB8AC3E}">
        <p14:creationId xmlns:p14="http://schemas.microsoft.com/office/powerpoint/2010/main" val="428979774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idx="1"/>
          </p:nvPr>
        </p:nvSpPr>
        <p:spPr>
          <a:xfrm>
            <a:off x="323850" y="908050"/>
            <a:ext cx="8496300" cy="5256213"/>
          </a:xfrm>
        </p:spPr>
        <p:txBody>
          <a:bodyPr/>
          <a:lstStyle/>
          <a:p>
            <a:pPr>
              <a:buFont typeface="Wingdings" pitchFamily="2" charset="2"/>
              <a:buNone/>
            </a:pPr>
            <a:r>
              <a:rPr lang="tr-TR" altLang="tr-TR" sz="2800" b="1" smtClean="0">
                <a:solidFill>
                  <a:srgbClr val="FF0033"/>
                </a:solidFill>
              </a:rPr>
              <a:t>	</a:t>
            </a:r>
            <a:r>
              <a:rPr lang="tr-TR" altLang="tr-TR" b="1" smtClean="0">
                <a:solidFill>
                  <a:srgbClr val="FF0033"/>
                </a:solidFill>
              </a:rPr>
              <a:t>1-10 ppm de 1 saat tehlikeldir. </a:t>
            </a:r>
          </a:p>
          <a:p>
            <a:pPr>
              <a:buFont typeface="Wingdings" pitchFamily="2" charset="2"/>
              <a:buNone/>
            </a:pPr>
            <a:r>
              <a:rPr lang="tr-TR" altLang="tr-TR" b="1" smtClean="0">
                <a:solidFill>
                  <a:srgbClr val="FF0033"/>
                </a:solidFill>
              </a:rPr>
              <a:t>	100-200 ppm de ağır toksik belirtiler meydana gelir.</a:t>
            </a:r>
          </a:p>
          <a:p>
            <a:pPr>
              <a:lnSpc>
                <a:spcPct val="60000"/>
              </a:lnSpc>
              <a:buFont typeface="Wingdings" pitchFamily="2" charset="2"/>
              <a:buNone/>
            </a:pPr>
            <a:endParaRPr lang="tr-TR" altLang="tr-TR" b="1" smtClean="0">
              <a:solidFill>
                <a:srgbClr val="0033CC"/>
              </a:solidFill>
            </a:endParaRPr>
          </a:p>
          <a:p>
            <a:pPr>
              <a:buFont typeface="Wingdings" pitchFamily="2" charset="2"/>
              <a:buNone/>
            </a:pPr>
            <a:r>
              <a:rPr lang="tr-TR" altLang="tr-TR" b="1" smtClean="0">
                <a:solidFill>
                  <a:schemeClr val="folHlink"/>
                </a:solidFill>
              </a:rPr>
              <a:t>	</a:t>
            </a:r>
            <a:r>
              <a:rPr lang="tr-TR" altLang="tr-TR" b="1" smtClean="0">
                <a:solidFill>
                  <a:srgbClr val="FF3300"/>
                </a:solidFill>
              </a:rPr>
              <a:t>Korunma:</a:t>
            </a:r>
            <a:r>
              <a:rPr lang="tr-TR" altLang="tr-TR" b="1" smtClean="0">
                <a:solidFill>
                  <a:srgbClr val="0033CC"/>
                </a:solidFill>
              </a:rPr>
              <a:t> Çevre tedbirleri, işyeri havasında AsNH3 tayini ve takibi.  Etkilenme hallerinde, acil kan nakli, bazik tedavi ve yatak istirahatı.</a:t>
            </a:r>
            <a:r>
              <a:rPr lang="tr-TR" altLang="tr-TR" b="1" smtClean="0">
                <a:solidFill>
                  <a:schemeClr val="folHlink"/>
                </a:solidFill>
              </a:rPr>
              <a:t>                                                                         					</a:t>
            </a:r>
            <a:r>
              <a:rPr lang="tr-TR" altLang="tr-TR" sz="2800" b="1" smtClean="0">
                <a:solidFill>
                  <a:schemeClr val="folHlink"/>
                </a:solidFill>
              </a:rPr>
              <a:t>		</a:t>
            </a:r>
            <a:endParaRPr lang="tr-TR" altLang="tr-TR" sz="2800" smtClean="0"/>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112</a:t>
            </a:fld>
            <a:endParaRPr lang="tr-TR"/>
          </a:p>
        </p:txBody>
      </p:sp>
    </p:spTree>
    <p:extLst>
      <p:ext uri="{BB962C8B-B14F-4D97-AF65-F5344CB8AC3E}">
        <p14:creationId xmlns:p14="http://schemas.microsoft.com/office/powerpoint/2010/main" val="126584318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250825" y="692150"/>
            <a:ext cx="6769100" cy="647700"/>
          </a:xfrm>
        </p:spPr>
        <p:txBody>
          <a:bodyPr anchor="t"/>
          <a:lstStyle/>
          <a:p>
            <a:r>
              <a:rPr lang="tr-TR" altLang="tr-TR" sz="2800" b="1" smtClean="0">
                <a:solidFill>
                  <a:srgbClr val="FF0033"/>
                </a:solidFill>
              </a:rPr>
              <a:t>KARBONSÜLFÜR(CS2):</a:t>
            </a:r>
          </a:p>
        </p:txBody>
      </p:sp>
      <p:sp>
        <p:nvSpPr>
          <p:cNvPr id="116739" name="Text Box 3"/>
          <p:cNvSpPr txBox="1">
            <a:spLocks noChangeArrowheads="1"/>
          </p:cNvSpPr>
          <p:nvPr/>
        </p:nvSpPr>
        <p:spPr bwMode="auto">
          <a:xfrm>
            <a:off x="179388" y="1628775"/>
            <a:ext cx="8642350"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ct val="90000"/>
              </a:lnSpc>
            </a:pPr>
            <a:r>
              <a:rPr lang="tr-TR" altLang="tr-TR" sz="2800" b="1">
                <a:solidFill>
                  <a:srgbClr val="FF0033"/>
                </a:solidFill>
              </a:rPr>
              <a:t>Renksiz(soluk sarımtrak), kolaylıkla buharlaşan, alev alan ve parlayan bir sıvıdır. Genellikle çözücü olarak kullanılır.</a:t>
            </a:r>
          </a:p>
          <a:p>
            <a:pPr eaLnBrk="0" hangingPunct="0">
              <a:lnSpc>
                <a:spcPct val="90000"/>
              </a:lnSpc>
            </a:pPr>
            <a:r>
              <a:rPr lang="tr-TR" altLang="tr-TR" sz="2800" b="1">
                <a:solidFill>
                  <a:srgbClr val="FF0033"/>
                </a:solidFill>
              </a:rPr>
              <a:t> </a:t>
            </a:r>
            <a:r>
              <a:rPr lang="tr-TR" altLang="tr-TR" sz="2800" b="1"/>
              <a:t>MAK: 20 ppm (60 mg/m3)</a:t>
            </a:r>
          </a:p>
          <a:p>
            <a:pPr eaLnBrk="0" hangingPunct="0">
              <a:lnSpc>
                <a:spcPct val="70000"/>
              </a:lnSpc>
            </a:pPr>
            <a:endParaRPr lang="tr-TR" altLang="tr-TR" sz="2800" b="1"/>
          </a:p>
          <a:p>
            <a:pPr eaLnBrk="0" hangingPunct="0">
              <a:lnSpc>
                <a:spcPct val="90000"/>
              </a:lnSpc>
            </a:pPr>
            <a:r>
              <a:rPr lang="tr-TR" altLang="tr-TR" sz="2800" b="1">
                <a:solidFill>
                  <a:srgbClr val="FF3300"/>
                </a:solidFill>
                <a:latin typeface="Times New Roman" pitchFamily="18" charset="0"/>
              </a:rPr>
              <a:t>Etkisi</a:t>
            </a:r>
            <a:r>
              <a:rPr lang="tr-TR" altLang="tr-TR" sz="2800" b="1">
                <a:solidFill>
                  <a:srgbClr val="0033CC"/>
                </a:solidFill>
                <a:latin typeface="Times New Roman" pitchFamily="18" charset="0"/>
              </a:rPr>
              <a:t>: Özellikle ciğerlerden girer. Aşırı duyarlılık hali, kabuslar, mesleki hatalar, cinsel bozukluklar, reflekslerin kaybolması belirtileri görülür. Kanda çinko ve bakır gibi elementleri tutması bu belirtilere sebep olur.</a:t>
            </a:r>
            <a:endParaRPr lang="tr-TR" altLang="tr-TR" sz="2800">
              <a:latin typeface="Times New Roman" pitchFamily="18" charset="0"/>
            </a:endParaRPr>
          </a:p>
        </p:txBody>
      </p:sp>
      <p:sp>
        <p:nvSpPr>
          <p:cNvPr id="3" name="Slayt Numarası Yer Tutucusu 2"/>
          <p:cNvSpPr>
            <a:spLocks noGrp="1"/>
          </p:cNvSpPr>
          <p:nvPr>
            <p:ph type="sldNum" sz="quarter" idx="11"/>
          </p:nvPr>
        </p:nvSpPr>
        <p:spPr/>
        <p:txBody>
          <a:bodyPr/>
          <a:lstStyle/>
          <a:p>
            <a:fld id="{A427530A-A503-4F46-BAEC-AA74D2EFDD5B}" type="slidenum">
              <a:rPr lang="tr-TR" smtClean="0"/>
              <a:t>113</a:t>
            </a:fld>
            <a:endParaRPr lang="tr-TR"/>
          </a:p>
        </p:txBody>
      </p:sp>
    </p:spTree>
    <p:extLst>
      <p:ext uri="{BB962C8B-B14F-4D97-AF65-F5344CB8AC3E}">
        <p14:creationId xmlns:p14="http://schemas.microsoft.com/office/powerpoint/2010/main" val="352515919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idx="1"/>
          </p:nvPr>
        </p:nvSpPr>
        <p:spPr>
          <a:xfrm>
            <a:off x="323850" y="1052513"/>
            <a:ext cx="8569325" cy="5256212"/>
          </a:xfrm>
        </p:spPr>
        <p:txBody>
          <a:bodyPr/>
          <a:lstStyle/>
          <a:p>
            <a:pPr>
              <a:lnSpc>
                <a:spcPct val="90000"/>
              </a:lnSpc>
              <a:buFont typeface="Wingdings" pitchFamily="2" charset="2"/>
              <a:buNone/>
            </a:pPr>
            <a:r>
              <a:rPr lang="tr-TR" altLang="tr-TR" sz="2800" b="1" smtClean="0">
                <a:solidFill>
                  <a:schemeClr val="hlink"/>
                </a:solidFill>
              </a:rPr>
              <a:t>	</a:t>
            </a:r>
            <a:r>
              <a:rPr lang="tr-TR" altLang="tr-TR" b="1" smtClean="0">
                <a:solidFill>
                  <a:srgbClr val="0033CC"/>
                </a:solidFill>
              </a:rPr>
              <a:t>Korunma:</a:t>
            </a:r>
            <a:r>
              <a:rPr lang="tr-TR" altLang="tr-TR" b="1" smtClean="0">
                <a:solidFill>
                  <a:schemeClr val="hlink"/>
                </a:solidFill>
              </a:rPr>
              <a:t> çevre sağlığı tedbirleri ile, periyodik kontrollerin yapılması, alkol kullanımının yasaklanması</a:t>
            </a:r>
          </a:p>
          <a:p>
            <a:pPr>
              <a:lnSpc>
                <a:spcPct val="20000"/>
              </a:lnSpc>
              <a:buFont typeface="Wingdings" pitchFamily="2" charset="2"/>
              <a:buNone/>
            </a:pPr>
            <a:endParaRPr lang="tr-TR" altLang="tr-TR" b="1" smtClean="0"/>
          </a:p>
          <a:p>
            <a:pPr>
              <a:lnSpc>
                <a:spcPct val="90000"/>
              </a:lnSpc>
              <a:buFont typeface="Wingdings" pitchFamily="2" charset="2"/>
              <a:buNone/>
            </a:pPr>
            <a:r>
              <a:rPr lang="tr-TR" altLang="tr-TR" b="1" smtClean="0">
                <a:solidFill>
                  <a:schemeClr val="folHlink"/>
                </a:solidFill>
              </a:rPr>
              <a:t>	</a:t>
            </a:r>
            <a:r>
              <a:rPr lang="tr-TR" altLang="tr-TR" b="1" smtClean="0">
                <a:solidFill>
                  <a:srgbClr val="FF0033"/>
                </a:solidFill>
              </a:rPr>
              <a:t>Etkilenme halinde:</a:t>
            </a:r>
            <a:r>
              <a:rPr lang="tr-TR" altLang="tr-TR" b="1" smtClean="0">
                <a:solidFill>
                  <a:srgbClr val="0033CC"/>
                </a:solidFill>
              </a:rPr>
              <a:t> Zehirlenme belirtileri başladığında  hasta ortamdan uzaklaştırılmalı ve tıbbi tedaviye başlanmalıdır.</a:t>
            </a:r>
          </a:p>
          <a:p>
            <a:pPr>
              <a:lnSpc>
                <a:spcPct val="40000"/>
              </a:lnSpc>
              <a:buFont typeface="Wingdings" pitchFamily="2" charset="2"/>
              <a:buNone/>
            </a:pPr>
            <a:r>
              <a:rPr lang="tr-TR" altLang="tr-TR" b="1" smtClean="0">
                <a:solidFill>
                  <a:srgbClr val="0033CC"/>
                </a:solidFill>
              </a:rPr>
              <a:t>	</a:t>
            </a:r>
          </a:p>
          <a:p>
            <a:pPr>
              <a:lnSpc>
                <a:spcPct val="90000"/>
              </a:lnSpc>
              <a:buFont typeface="Wingdings" pitchFamily="2" charset="2"/>
              <a:buNone/>
            </a:pPr>
            <a:r>
              <a:rPr lang="tr-TR" altLang="tr-TR" b="1" smtClean="0">
                <a:solidFill>
                  <a:srgbClr val="0033CC"/>
                </a:solidFill>
              </a:rPr>
              <a:t>	Kronik zehirlenmelere karşı </a:t>
            </a:r>
            <a:r>
              <a:rPr lang="tr-TR" altLang="tr-TR" b="1" smtClean="0">
                <a:solidFill>
                  <a:srgbClr val="FF0033"/>
                </a:solidFill>
              </a:rPr>
              <a:t>B kompleksi vitaminleri diyeti</a:t>
            </a:r>
            <a:r>
              <a:rPr lang="tr-TR" altLang="tr-TR" b="1" smtClean="0">
                <a:solidFill>
                  <a:srgbClr val="0033CC"/>
                </a:solidFill>
              </a:rPr>
              <a:t> dışında belirlenmiş tedavi yöntemi yoktur.</a:t>
            </a:r>
            <a:r>
              <a:rPr lang="tr-TR" altLang="tr-TR" sz="2800" b="1" smtClean="0"/>
              <a:t>       </a:t>
            </a:r>
            <a:endParaRPr lang="tr-TR" altLang="tr-TR" sz="2800" smtClean="0"/>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114</a:t>
            </a:fld>
            <a:endParaRPr lang="tr-TR"/>
          </a:p>
        </p:txBody>
      </p:sp>
    </p:spTree>
    <p:extLst>
      <p:ext uri="{BB962C8B-B14F-4D97-AF65-F5344CB8AC3E}">
        <p14:creationId xmlns:p14="http://schemas.microsoft.com/office/powerpoint/2010/main" val="315210935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95288" y="692150"/>
            <a:ext cx="7772400" cy="609600"/>
          </a:xfrm>
        </p:spPr>
        <p:txBody>
          <a:bodyPr anchor="t">
            <a:normAutofit fontScale="90000"/>
          </a:bodyPr>
          <a:lstStyle/>
          <a:p>
            <a:r>
              <a:rPr lang="tr-TR" altLang="tr-TR" b="1" smtClean="0">
                <a:solidFill>
                  <a:srgbClr val="FF0033"/>
                </a:solidFill>
              </a:rPr>
              <a:t>FREONLAR:</a:t>
            </a:r>
          </a:p>
        </p:txBody>
      </p:sp>
      <p:sp>
        <p:nvSpPr>
          <p:cNvPr id="118787" name="Text Box 3"/>
          <p:cNvSpPr txBox="1">
            <a:spLocks noChangeArrowheads="1"/>
          </p:cNvSpPr>
          <p:nvPr/>
        </p:nvSpPr>
        <p:spPr bwMode="auto">
          <a:xfrm>
            <a:off x="250825" y="1557338"/>
            <a:ext cx="87630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tr-TR" altLang="tr-TR" sz="2000" b="1">
                <a:solidFill>
                  <a:srgbClr val="0033CC"/>
                </a:solidFill>
                <a:latin typeface="Times New Roman" pitchFamily="18" charset="0"/>
              </a:rPr>
              <a:t>Freon 11       (Triklor flor metan)            CCl3F                       Kn.23,7oC</a:t>
            </a:r>
          </a:p>
          <a:p>
            <a:pPr eaLnBrk="0" hangingPunct="0"/>
            <a:endParaRPr lang="tr-TR" altLang="tr-TR" sz="2000" b="1">
              <a:solidFill>
                <a:srgbClr val="0033CC"/>
              </a:solidFill>
              <a:latin typeface="Times New Roman" pitchFamily="18" charset="0"/>
            </a:endParaRPr>
          </a:p>
          <a:p>
            <a:pPr eaLnBrk="0" hangingPunct="0"/>
            <a:r>
              <a:rPr lang="tr-TR" altLang="tr-TR" sz="2000" b="1">
                <a:solidFill>
                  <a:srgbClr val="0033CC"/>
                </a:solidFill>
                <a:latin typeface="Times New Roman" pitchFamily="18" charset="0"/>
              </a:rPr>
              <a:t>Freon 12       (Diklor diflor metan)           CCl2F2                     Kn.-29,7oC</a:t>
            </a:r>
          </a:p>
          <a:p>
            <a:pPr eaLnBrk="0" hangingPunct="0"/>
            <a:endParaRPr lang="tr-TR" altLang="tr-TR" sz="2000" b="1">
              <a:solidFill>
                <a:srgbClr val="0033CC"/>
              </a:solidFill>
              <a:latin typeface="Times New Roman" pitchFamily="18" charset="0"/>
            </a:endParaRPr>
          </a:p>
          <a:p>
            <a:pPr eaLnBrk="0" hangingPunct="0"/>
            <a:r>
              <a:rPr lang="tr-TR" altLang="tr-TR" sz="2000" b="1">
                <a:solidFill>
                  <a:srgbClr val="0033CC"/>
                </a:solidFill>
                <a:latin typeface="Times New Roman" pitchFamily="18" charset="0"/>
              </a:rPr>
              <a:t>Freon 13     (monoklor triflor metan)      CClF3                       Kn.-81,5oC</a:t>
            </a:r>
          </a:p>
          <a:p>
            <a:pPr eaLnBrk="0" hangingPunct="0"/>
            <a:endParaRPr lang="tr-TR" altLang="tr-TR" sz="2000" b="1">
              <a:solidFill>
                <a:srgbClr val="0033CC"/>
              </a:solidFill>
              <a:latin typeface="Times New Roman" pitchFamily="18" charset="0"/>
            </a:endParaRPr>
          </a:p>
          <a:p>
            <a:pPr eaLnBrk="0" hangingPunct="0"/>
            <a:r>
              <a:rPr lang="tr-TR" altLang="tr-TR" sz="2000" b="1">
                <a:solidFill>
                  <a:srgbClr val="0033CC"/>
                </a:solidFill>
                <a:latin typeface="Times New Roman" pitchFamily="18" charset="0"/>
              </a:rPr>
              <a:t>Freon 22      (Diklor monoklor metan)     CHClF2                    Kn.-40,7oC</a:t>
            </a:r>
          </a:p>
          <a:p>
            <a:pPr eaLnBrk="0" hangingPunct="0"/>
            <a:endParaRPr lang="tr-TR" altLang="tr-TR" sz="2000" b="1">
              <a:solidFill>
                <a:srgbClr val="0033CC"/>
              </a:solidFill>
              <a:latin typeface="Times New Roman" pitchFamily="18" charset="0"/>
            </a:endParaRPr>
          </a:p>
          <a:p>
            <a:pPr eaLnBrk="0" hangingPunct="0"/>
            <a:r>
              <a:rPr lang="tr-TR" altLang="tr-TR" sz="2000" b="1">
                <a:solidFill>
                  <a:srgbClr val="0033CC"/>
                </a:solidFill>
                <a:latin typeface="Times New Roman" pitchFamily="18" charset="0"/>
              </a:rPr>
              <a:t>Freon 113    (1,1,2-Triklor 1,2,2,triflor etan) CCl2FCClF2      KN.47,5oC</a:t>
            </a:r>
          </a:p>
          <a:p>
            <a:pPr eaLnBrk="0" hangingPunct="0"/>
            <a:endParaRPr lang="tr-TR" altLang="tr-TR" sz="2000" b="1">
              <a:solidFill>
                <a:srgbClr val="0033CC"/>
              </a:solidFill>
              <a:latin typeface="Times New Roman" pitchFamily="18" charset="0"/>
            </a:endParaRPr>
          </a:p>
          <a:p>
            <a:pPr eaLnBrk="0" hangingPunct="0"/>
            <a:r>
              <a:rPr lang="tr-TR" altLang="tr-TR" sz="2000" b="1">
                <a:solidFill>
                  <a:srgbClr val="0033CC"/>
                </a:solidFill>
                <a:latin typeface="Times New Roman" pitchFamily="18" charset="0"/>
              </a:rPr>
              <a:t>Freon 114   (Diklor tetraflor etan)            CClF2CClF2             Kn.3,55oC</a:t>
            </a:r>
          </a:p>
          <a:p>
            <a:pPr eaLnBrk="0" hangingPunct="0"/>
            <a:endParaRPr lang="tr-TR" altLang="tr-TR" sz="2000" b="1">
              <a:solidFill>
                <a:srgbClr val="0033CC"/>
              </a:solidFill>
              <a:latin typeface="Times New Roman" pitchFamily="18" charset="0"/>
            </a:endParaRPr>
          </a:p>
        </p:txBody>
      </p:sp>
      <p:sp>
        <p:nvSpPr>
          <p:cNvPr id="3" name="Slayt Numarası Yer Tutucusu 2"/>
          <p:cNvSpPr>
            <a:spLocks noGrp="1"/>
          </p:cNvSpPr>
          <p:nvPr>
            <p:ph type="sldNum" sz="quarter" idx="11"/>
          </p:nvPr>
        </p:nvSpPr>
        <p:spPr/>
        <p:txBody>
          <a:bodyPr/>
          <a:lstStyle/>
          <a:p>
            <a:fld id="{A427530A-A503-4F46-BAEC-AA74D2EFDD5B}" type="slidenum">
              <a:rPr lang="tr-TR" smtClean="0"/>
              <a:t>115</a:t>
            </a:fld>
            <a:endParaRPr lang="tr-TR"/>
          </a:p>
        </p:txBody>
      </p:sp>
    </p:spTree>
    <p:extLst>
      <p:ext uri="{BB962C8B-B14F-4D97-AF65-F5344CB8AC3E}">
        <p14:creationId xmlns:p14="http://schemas.microsoft.com/office/powerpoint/2010/main" val="39817731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idx="1"/>
          </p:nvPr>
        </p:nvSpPr>
        <p:spPr>
          <a:xfrm>
            <a:off x="395288" y="1125538"/>
            <a:ext cx="8277225" cy="3960812"/>
          </a:xfrm>
        </p:spPr>
        <p:txBody>
          <a:bodyPr/>
          <a:lstStyle/>
          <a:p>
            <a:pPr>
              <a:buFont typeface="Wingdings" pitchFamily="2" charset="2"/>
              <a:buNone/>
            </a:pPr>
            <a:r>
              <a:rPr lang="tr-TR" altLang="tr-TR" b="1" smtClean="0">
                <a:solidFill>
                  <a:srgbClr val="FF3300"/>
                </a:solidFill>
              </a:rPr>
              <a:t>Etkisi;</a:t>
            </a:r>
          </a:p>
          <a:p>
            <a:pPr>
              <a:buFont typeface="Wingdings" pitchFamily="2" charset="2"/>
              <a:buNone/>
            </a:pPr>
            <a:r>
              <a:rPr lang="tr-TR" altLang="tr-TR" b="1" smtClean="0">
                <a:solidFill>
                  <a:srgbClr val="0033CC"/>
                </a:solidFill>
              </a:rPr>
              <a:t>Kendileri esasen zehirli değildir.</a:t>
            </a:r>
          </a:p>
          <a:p>
            <a:pPr>
              <a:buFont typeface="Wingdings" pitchFamily="2" charset="2"/>
              <a:buNone/>
            </a:pPr>
            <a:r>
              <a:rPr lang="tr-TR" altLang="tr-TR" b="1" smtClean="0">
                <a:solidFill>
                  <a:srgbClr val="0033CC"/>
                </a:solidFill>
              </a:rPr>
              <a:t>Isı ile hidroflorik ve hidroklorik aside </a:t>
            </a:r>
          </a:p>
          <a:p>
            <a:pPr>
              <a:buFont typeface="Wingdings" pitchFamily="2" charset="2"/>
              <a:buNone/>
            </a:pPr>
            <a:r>
              <a:rPr lang="tr-TR" altLang="tr-TR" b="1" smtClean="0">
                <a:solidFill>
                  <a:srgbClr val="0033CC"/>
                </a:solidFill>
              </a:rPr>
              <a:t>dönüşebilirler,</a:t>
            </a:r>
          </a:p>
          <a:p>
            <a:pPr>
              <a:buFont typeface="Wingdings" pitchFamily="2" charset="2"/>
              <a:buNone/>
            </a:pPr>
            <a:r>
              <a:rPr lang="tr-TR" altLang="tr-TR" b="1" smtClean="0">
                <a:solidFill>
                  <a:srgbClr val="0033CC"/>
                </a:solidFill>
              </a:rPr>
              <a:t>Solunum yolu ile etkirler,</a:t>
            </a:r>
          </a:p>
          <a:p>
            <a:pPr>
              <a:buFont typeface="Wingdings" pitchFamily="2" charset="2"/>
              <a:buNone/>
            </a:pPr>
            <a:r>
              <a:rPr lang="tr-TR" altLang="tr-TR" b="1" smtClean="0">
                <a:solidFill>
                  <a:srgbClr val="0033CC"/>
                </a:solidFill>
              </a:rPr>
              <a:t>Uyuşturucudurlar.</a:t>
            </a:r>
            <a:r>
              <a:rPr lang="tr-TR" altLang="tr-TR" b="1" smtClean="0"/>
              <a:t>                                                                                         </a:t>
            </a:r>
            <a:endParaRPr lang="tr-TR" altLang="tr-TR" smtClean="0"/>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116</a:t>
            </a:fld>
            <a:endParaRPr lang="tr-TR"/>
          </a:p>
        </p:txBody>
      </p:sp>
    </p:spTree>
    <p:extLst>
      <p:ext uri="{BB962C8B-B14F-4D97-AF65-F5344CB8AC3E}">
        <p14:creationId xmlns:p14="http://schemas.microsoft.com/office/powerpoint/2010/main" val="147391306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11188" y="692150"/>
            <a:ext cx="7772400" cy="506413"/>
          </a:xfrm>
        </p:spPr>
        <p:txBody>
          <a:bodyPr anchor="t">
            <a:normAutofit/>
          </a:bodyPr>
          <a:lstStyle/>
          <a:p>
            <a:r>
              <a:rPr lang="tr-TR" altLang="tr-TR" sz="2800" b="1" u="sng" smtClean="0">
                <a:solidFill>
                  <a:srgbClr val="FF0033"/>
                </a:solidFill>
              </a:rPr>
              <a:t>HİDRAZİN</a:t>
            </a:r>
            <a:r>
              <a:rPr lang="tr-TR" altLang="tr-TR" sz="2800" b="1" u="sng" noProof="1" smtClean="0">
                <a:solidFill>
                  <a:srgbClr val="FF0033"/>
                </a:solidFill>
                <a:sym typeface="Wingdings" pitchFamily="2" charset="2"/>
              </a:rPr>
              <a:t></a:t>
            </a:r>
            <a:r>
              <a:rPr lang="tr-TR" altLang="tr-TR" sz="2800" b="1" u="sng" noProof="1" smtClean="0">
                <a:solidFill>
                  <a:srgbClr val="FF0033"/>
                </a:solidFill>
              </a:rPr>
              <a:t>(H</a:t>
            </a:r>
            <a:r>
              <a:rPr lang="tr-TR" altLang="tr-TR" sz="2800" b="1" u="sng" smtClean="0">
                <a:solidFill>
                  <a:srgbClr val="FF0033"/>
                </a:solidFill>
              </a:rPr>
              <a:t>2N-NH2)(Diamin):</a:t>
            </a:r>
          </a:p>
        </p:txBody>
      </p:sp>
      <p:sp>
        <p:nvSpPr>
          <p:cNvPr id="120835" name="Text Box 3"/>
          <p:cNvSpPr txBox="1">
            <a:spLocks noChangeArrowheads="1"/>
          </p:cNvSpPr>
          <p:nvPr/>
        </p:nvSpPr>
        <p:spPr bwMode="auto">
          <a:xfrm>
            <a:off x="323850" y="1196975"/>
            <a:ext cx="8353425"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ct val="90000"/>
              </a:lnSpc>
            </a:pPr>
            <a:r>
              <a:rPr lang="tr-TR" altLang="tr-TR" sz="3200" b="1" u="sng">
                <a:solidFill>
                  <a:srgbClr val="0033CC"/>
                </a:solidFill>
              </a:rPr>
              <a:t>Özellikleri:</a:t>
            </a:r>
          </a:p>
          <a:p>
            <a:pPr eaLnBrk="0" hangingPunct="0">
              <a:lnSpc>
                <a:spcPct val="90000"/>
              </a:lnSpc>
            </a:pPr>
            <a:r>
              <a:rPr lang="tr-TR" altLang="tr-TR" sz="3200" b="1">
                <a:solidFill>
                  <a:srgbClr val="0033CC"/>
                </a:solidFill>
              </a:rPr>
              <a:t>Renksiz higroskopik sıvıdır. Su ve alkolde çözünür klorform ve eterde çözünmez.</a:t>
            </a:r>
          </a:p>
          <a:p>
            <a:pPr eaLnBrk="0" hangingPunct="0">
              <a:lnSpc>
                <a:spcPct val="90000"/>
              </a:lnSpc>
            </a:pPr>
            <a:r>
              <a:rPr lang="tr-TR" altLang="tr-TR" sz="3200" b="1">
                <a:solidFill>
                  <a:srgbClr val="0033CC"/>
                </a:solidFill>
              </a:rPr>
              <a:t>Kn. 113,5oC, </a:t>
            </a:r>
          </a:p>
          <a:p>
            <a:pPr eaLnBrk="0" hangingPunct="0">
              <a:lnSpc>
                <a:spcPct val="90000"/>
              </a:lnSpc>
            </a:pPr>
            <a:r>
              <a:rPr lang="tr-TR" altLang="tr-TR" sz="3200" b="1">
                <a:solidFill>
                  <a:srgbClr val="0033CC"/>
                </a:solidFill>
              </a:rPr>
              <a:t>Alevlenme noktası: 52,5oC</a:t>
            </a:r>
          </a:p>
          <a:p>
            <a:pPr eaLnBrk="0" hangingPunct="0">
              <a:lnSpc>
                <a:spcPct val="90000"/>
              </a:lnSpc>
            </a:pPr>
            <a:endParaRPr lang="tr-TR" altLang="tr-TR" sz="3200" b="1">
              <a:solidFill>
                <a:srgbClr val="0033CC"/>
              </a:solidFill>
            </a:endParaRPr>
          </a:p>
          <a:p>
            <a:pPr eaLnBrk="0" hangingPunct="0">
              <a:lnSpc>
                <a:spcPct val="90000"/>
              </a:lnSpc>
            </a:pPr>
            <a:r>
              <a:rPr lang="tr-TR" altLang="tr-TR" sz="3200" b="1" u="sng">
                <a:solidFill>
                  <a:srgbClr val="FF0033"/>
                </a:solidFill>
              </a:rPr>
              <a:t>Kullanıldığı yerler:</a:t>
            </a:r>
          </a:p>
          <a:p>
            <a:pPr eaLnBrk="0" hangingPunct="0">
              <a:lnSpc>
                <a:spcPct val="90000"/>
              </a:lnSpc>
            </a:pPr>
            <a:endParaRPr lang="tr-TR" altLang="tr-TR" sz="3200" b="1" u="sng">
              <a:solidFill>
                <a:srgbClr val="FF0033"/>
              </a:solidFill>
            </a:endParaRPr>
          </a:p>
          <a:p>
            <a:pPr eaLnBrk="0" hangingPunct="0">
              <a:lnSpc>
                <a:spcPct val="90000"/>
              </a:lnSpc>
            </a:pPr>
            <a:r>
              <a:rPr lang="tr-TR" altLang="tr-TR" sz="3200" b="1">
                <a:solidFill>
                  <a:srgbClr val="FF0033"/>
                </a:solidFill>
              </a:rPr>
              <a:t>Jet ve roketlerde yakıt, antioksidan, oksijen temizleyici, korozyonu durdurucu, olarak, patlayıcılarda, tekstilde kullanılır.</a:t>
            </a:r>
          </a:p>
          <a:p>
            <a:pPr eaLnBrk="0" hangingPunct="0">
              <a:lnSpc>
                <a:spcPct val="90000"/>
              </a:lnSpc>
            </a:pPr>
            <a:endParaRPr lang="tr-TR" altLang="tr-TR" sz="3200" b="1">
              <a:solidFill>
                <a:srgbClr val="FF0033"/>
              </a:solidFill>
            </a:endParaRPr>
          </a:p>
        </p:txBody>
      </p:sp>
      <p:sp>
        <p:nvSpPr>
          <p:cNvPr id="3" name="Slayt Numarası Yer Tutucusu 2"/>
          <p:cNvSpPr>
            <a:spLocks noGrp="1"/>
          </p:cNvSpPr>
          <p:nvPr>
            <p:ph type="sldNum" sz="quarter" idx="11"/>
          </p:nvPr>
        </p:nvSpPr>
        <p:spPr/>
        <p:txBody>
          <a:bodyPr/>
          <a:lstStyle/>
          <a:p>
            <a:fld id="{A427530A-A503-4F46-BAEC-AA74D2EFDD5B}" type="slidenum">
              <a:rPr lang="tr-TR" smtClean="0"/>
              <a:t>117</a:t>
            </a:fld>
            <a:endParaRPr lang="tr-TR"/>
          </a:p>
        </p:txBody>
      </p:sp>
    </p:spTree>
    <p:extLst>
      <p:ext uri="{BB962C8B-B14F-4D97-AF65-F5344CB8AC3E}">
        <p14:creationId xmlns:p14="http://schemas.microsoft.com/office/powerpoint/2010/main" val="268124584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idx="1"/>
          </p:nvPr>
        </p:nvSpPr>
        <p:spPr>
          <a:xfrm>
            <a:off x="323850" y="549275"/>
            <a:ext cx="8351838" cy="5111750"/>
          </a:xfrm>
        </p:spPr>
        <p:txBody>
          <a:bodyPr/>
          <a:lstStyle/>
          <a:p>
            <a:pPr>
              <a:buFont typeface="Wingdings" pitchFamily="2" charset="2"/>
              <a:buNone/>
            </a:pPr>
            <a:r>
              <a:rPr lang="tr-TR" altLang="tr-TR" sz="3600" b="1" u="sng" smtClean="0">
                <a:solidFill>
                  <a:srgbClr val="0033CC"/>
                </a:solidFill>
              </a:rPr>
              <a:t>Vücuda etkisi:</a:t>
            </a:r>
          </a:p>
          <a:p>
            <a:pPr>
              <a:buFont typeface="Wingdings" pitchFamily="2" charset="2"/>
              <a:buNone/>
            </a:pPr>
            <a:r>
              <a:rPr lang="tr-TR" altLang="tr-TR" sz="3600" b="1" smtClean="0">
                <a:solidFill>
                  <a:srgbClr val="0033CC"/>
                </a:solidFill>
              </a:rPr>
              <a:t>	Solunum ve deri yolu ile etkir.</a:t>
            </a:r>
          </a:p>
          <a:p>
            <a:pPr>
              <a:buFont typeface="Wingdings" pitchFamily="2" charset="2"/>
              <a:buNone/>
            </a:pPr>
            <a:r>
              <a:rPr lang="tr-TR" altLang="tr-TR" sz="3600" b="1" smtClean="0">
                <a:solidFill>
                  <a:srgbClr val="0033CC"/>
                </a:solidFill>
              </a:rPr>
              <a:t> 	Aşındırıcı etkisi vardır,</a:t>
            </a:r>
          </a:p>
          <a:p>
            <a:pPr>
              <a:buFont typeface="Wingdings" pitchFamily="2" charset="2"/>
              <a:buNone/>
            </a:pPr>
            <a:r>
              <a:rPr lang="tr-TR" altLang="tr-TR" sz="3600" b="1" smtClean="0">
                <a:solidFill>
                  <a:srgbClr val="0033CC"/>
                </a:solidFill>
              </a:rPr>
              <a:t>	Deri ve mokozalarda tahriş etkisi yapar,</a:t>
            </a:r>
          </a:p>
          <a:p>
            <a:pPr>
              <a:buFont typeface="Wingdings" pitchFamily="2" charset="2"/>
              <a:buNone/>
            </a:pPr>
            <a:r>
              <a:rPr lang="tr-TR" altLang="tr-TR" sz="3600" b="1" smtClean="0">
                <a:solidFill>
                  <a:srgbClr val="0033CC"/>
                </a:solidFill>
              </a:rPr>
              <a:t>	Buharları patlayıcıdır.</a:t>
            </a:r>
          </a:p>
          <a:p>
            <a:pPr>
              <a:buFont typeface="Wingdings" pitchFamily="2" charset="2"/>
              <a:buNone/>
            </a:pPr>
            <a:r>
              <a:rPr lang="tr-TR" altLang="tr-TR" sz="3600" b="1" smtClean="0">
                <a:solidFill>
                  <a:srgbClr val="0033CC"/>
                </a:solidFill>
              </a:rPr>
              <a:t>	MAK(ABD):1 ppm,  1,3mg/m3</a:t>
            </a:r>
          </a:p>
          <a:p>
            <a:pPr lvl="2">
              <a:buFont typeface="Wingdings" pitchFamily="2" charset="2"/>
              <a:buNone/>
            </a:pPr>
            <a:r>
              <a:rPr lang="tr-TR" altLang="tr-TR" b="1" smtClean="0"/>
              <a:t>                                                                                                 </a:t>
            </a:r>
            <a:endParaRPr lang="tr-TR" altLang="tr-TR" sz="1800" smtClean="0"/>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118</a:t>
            </a:fld>
            <a:endParaRPr lang="tr-TR"/>
          </a:p>
        </p:txBody>
      </p:sp>
    </p:spTree>
    <p:extLst>
      <p:ext uri="{BB962C8B-B14F-4D97-AF65-F5344CB8AC3E}">
        <p14:creationId xmlns:p14="http://schemas.microsoft.com/office/powerpoint/2010/main" val="67930880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idx="1"/>
          </p:nvPr>
        </p:nvSpPr>
        <p:spPr>
          <a:xfrm>
            <a:off x="457200" y="1125538"/>
            <a:ext cx="8229600" cy="4319587"/>
          </a:xfrm>
        </p:spPr>
        <p:txBody>
          <a:bodyPr/>
          <a:lstStyle/>
          <a:p>
            <a:r>
              <a:rPr lang="tr-TR" altLang="tr-TR" dirty="0" smtClean="0">
                <a:solidFill>
                  <a:srgbClr val="0033CC"/>
                </a:solidFill>
              </a:rPr>
              <a:t>KÜKÜRT DİOKSİT:</a:t>
            </a:r>
            <a:r>
              <a:rPr lang="tr-TR" altLang="tr-TR" dirty="0" smtClean="0"/>
              <a:t> Kükürdün tam yanmamasından meydana gelir. Havadan ağırdır. Hava kirlenmesinin başlıca nedenidir. Çevre neminin etkisi ile Sülfürik asit haline gelir. </a:t>
            </a:r>
          </a:p>
          <a:p>
            <a:r>
              <a:rPr lang="tr-TR" altLang="tr-TR" dirty="0" smtClean="0">
                <a:solidFill>
                  <a:srgbClr val="0033CC"/>
                </a:solidFill>
              </a:rPr>
              <a:t>FOSGEN:</a:t>
            </a:r>
            <a:r>
              <a:rPr lang="tr-TR" altLang="tr-TR" dirty="0" smtClean="0"/>
              <a:t> 1. Dünya savaşında silah olarak kullanılmış boğucu bir gazdır. Havadan ağırdır.</a:t>
            </a:r>
          </a:p>
          <a:p>
            <a:r>
              <a:rPr lang="tr-TR" altLang="tr-TR" dirty="0">
                <a:solidFill>
                  <a:srgbClr val="0033CC"/>
                </a:solidFill>
              </a:rPr>
              <a:t>SİYAN GAZI</a:t>
            </a:r>
            <a:r>
              <a:rPr lang="tr-TR" altLang="tr-TR" dirty="0"/>
              <a:t>: En zehirli gazlardandır. Siyan asidi buharını iki-üç defa koklamakla solunum durur ve ölüm olur. </a:t>
            </a:r>
            <a:r>
              <a:rPr lang="tr-TR" altLang="tr-TR" dirty="0" err="1"/>
              <a:t>Siyanizasyon</a:t>
            </a:r>
            <a:r>
              <a:rPr lang="tr-TR" altLang="tr-TR" dirty="0"/>
              <a:t> ile altın ve gümüş elde edilmesinde kullanılır. </a:t>
            </a:r>
          </a:p>
          <a:p>
            <a:endParaRPr lang="tr-TR" altLang="tr-TR" dirty="0" smtClean="0"/>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119</a:t>
            </a:fld>
            <a:endParaRPr lang="tr-TR"/>
          </a:p>
        </p:txBody>
      </p:sp>
    </p:spTree>
    <p:extLst>
      <p:ext uri="{BB962C8B-B14F-4D97-AF65-F5344CB8AC3E}">
        <p14:creationId xmlns:p14="http://schemas.microsoft.com/office/powerpoint/2010/main" val="1560310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1 Başlık"/>
          <p:cNvSpPr>
            <a:spLocks noGrp="1"/>
          </p:cNvSpPr>
          <p:nvPr>
            <p:ph type="ctrTitle"/>
          </p:nvPr>
        </p:nvSpPr>
        <p:spPr/>
        <p:txBody>
          <a:bodyPr/>
          <a:lstStyle/>
          <a:p>
            <a:r>
              <a:rPr lang="tr-TR" altLang="tr-TR" smtClean="0"/>
              <a:t>KİMYASALLAR-SINIFLANDIRMA</a:t>
            </a:r>
          </a:p>
        </p:txBody>
      </p:sp>
      <p:sp>
        <p:nvSpPr>
          <p:cNvPr id="3" name="2 Alt Başlık"/>
          <p:cNvSpPr>
            <a:spLocks noGrp="1"/>
          </p:cNvSpPr>
          <p:nvPr>
            <p:ph type="subTitle" idx="1"/>
          </p:nvPr>
        </p:nvSpPr>
        <p:spPr/>
        <p:txBody>
          <a:bodyPr rtlCol="0">
            <a:normAutofit/>
          </a:bodyPr>
          <a:lstStyle/>
          <a:p>
            <a:pPr fontAlgn="auto">
              <a:spcAft>
                <a:spcPts val="0"/>
              </a:spcAft>
              <a:defRPr/>
            </a:pPr>
            <a:endParaRPr lang="tr-TR"/>
          </a:p>
        </p:txBody>
      </p:sp>
      <p:sp>
        <p:nvSpPr>
          <p:cNvPr id="4" name="Slayt Numarası Yer Tutucusu 3"/>
          <p:cNvSpPr>
            <a:spLocks noGrp="1"/>
          </p:cNvSpPr>
          <p:nvPr>
            <p:ph type="sldNum" sz="quarter" idx="12"/>
          </p:nvPr>
        </p:nvSpPr>
        <p:spPr/>
        <p:txBody>
          <a:bodyPr/>
          <a:lstStyle/>
          <a:p>
            <a:fld id="{A427530A-A503-4F46-BAEC-AA74D2EFDD5B}" type="slidenum">
              <a:rPr lang="tr-TR" smtClean="0"/>
              <a:t>12</a:t>
            </a:fld>
            <a:endParaRPr lang="tr-TR"/>
          </a:p>
        </p:txBody>
      </p:sp>
    </p:spTree>
    <p:extLst>
      <p:ext uri="{BB962C8B-B14F-4D97-AF65-F5344CB8AC3E}">
        <p14:creationId xmlns:p14="http://schemas.microsoft.com/office/powerpoint/2010/main" val="395428750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95288" y="765175"/>
            <a:ext cx="8229600" cy="1143000"/>
          </a:xfrm>
        </p:spPr>
        <p:txBody>
          <a:bodyPr anchor="t"/>
          <a:lstStyle/>
          <a:p>
            <a:r>
              <a:rPr lang="tr-TR" altLang="tr-TR" sz="3400" b="1" smtClean="0">
                <a:solidFill>
                  <a:srgbClr val="FF0033"/>
                </a:solidFill>
              </a:rPr>
              <a:t>4- NARKOTİK (UYUŞTURUCU) BUHARLAR;</a:t>
            </a:r>
            <a:endParaRPr lang="tr-TR" altLang="tr-TR" sz="3400" smtClean="0">
              <a:solidFill>
                <a:srgbClr val="FF0033"/>
              </a:solidFill>
            </a:endParaRPr>
          </a:p>
        </p:txBody>
      </p:sp>
      <p:sp>
        <p:nvSpPr>
          <p:cNvPr id="83971" name="Rectangle 3"/>
          <p:cNvSpPr>
            <a:spLocks noGrp="1" noChangeArrowheads="1"/>
          </p:cNvSpPr>
          <p:nvPr>
            <p:ph idx="1"/>
          </p:nvPr>
        </p:nvSpPr>
        <p:spPr>
          <a:xfrm>
            <a:off x="395288" y="2276475"/>
            <a:ext cx="8229600" cy="3773488"/>
          </a:xfrm>
        </p:spPr>
        <p:txBody>
          <a:bodyPr/>
          <a:lstStyle/>
          <a:p>
            <a:r>
              <a:rPr lang="tr-TR" altLang="tr-TR" smtClean="0"/>
              <a:t>Sistemik etki göstermezler, Uyuşukluk ve uyku hali verdiğinden dikkat dağılır ve kaza riski artar. Devamlı maruziyet halinde narkotik etki bağımlılık yapabilir. Yağlı yüzeylerin temizlenmesinde benzin, toluen, triklor etilen vb. kullanılır. </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120</a:t>
            </a:fld>
            <a:endParaRPr lang="tr-TR"/>
          </a:p>
        </p:txBody>
      </p:sp>
    </p:spTree>
    <p:extLst>
      <p:ext uri="{BB962C8B-B14F-4D97-AF65-F5344CB8AC3E}">
        <p14:creationId xmlns:p14="http://schemas.microsoft.com/office/powerpoint/2010/main" val="144979943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idx="1"/>
          </p:nvPr>
        </p:nvSpPr>
        <p:spPr>
          <a:xfrm>
            <a:off x="457200" y="1196975"/>
            <a:ext cx="8229600" cy="3887788"/>
          </a:xfrm>
        </p:spPr>
        <p:txBody>
          <a:bodyPr/>
          <a:lstStyle/>
          <a:p>
            <a:r>
              <a:rPr lang="tr-TR" altLang="tr-TR" b="1" smtClean="0">
                <a:solidFill>
                  <a:srgbClr val="FF0033"/>
                </a:solidFill>
              </a:rPr>
              <a:t>PESTİSİTLER</a:t>
            </a:r>
          </a:p>
          <a:p>
            <a:r>
              <a:rPr lang="tr-TR" altLang="tr-TR" smtClean="0">
                <a:solidFill>
                  <a:srgbClr val="0033CC"/>
                </a:solidFill>
              </a:rPr>
              <a:t>INSEKTISIT</a:t>
            </a:r>
            <a:r>
              <a:rPr lang="tr-TR" altLang="tr-TR" smtClean="0"/>
              <a:t>	: Küçük canlıları öldürürler.</a:t>
            </a:r>
          </a:p>
          <a:p>
            <a:r>
              <a:rPr lang="tr-TR" altLang="tr-TR" smtClean="0">
                <a:solidFill>
                  <a:srgbClr val="0033CC"/>
                </a:solidFill>
              </a:rPr>
              <a:t>HERBİSİT</a:t>
            </a:r>
            <a:r>
              <a:rPr lang="tr-TR" altLang="tr-TR" smtClean="0"/>
              <a:t>	: Zararlı bitkileri yok edenler.</a:t>
            </a:r>
          </a:p>
          <a:p>
            <a:r>
              <a:rPr lang="tr-TR" altLang="tr-TR" smtClean="0">
                <a:solidFill>
                  <a:srgbClr val="0033CC"/>
                </a:solidFill>
              </a:rPr>
              <a:t>RODENTİSİT</a:t>
            </a:r>
            <a:r>
              <a:rPr lang="tr-TR" altLang="tr-TR" smtClean="0"/>
              <a:t>: Fareler için kullanılır.</a:t>
            </a:r>
          </a:p>
          <a:p>
            <a:r>
              <a:rPr lang="tr-TR" altLang="tr-TR" smtClean="0">
                <a:solidFill>
                  <a:srgbClr val="0033CC"/>
                </a:solidFill>
              </a:rPr>
              <a:t>FONGOSİTLER</a:t>
            </a:r>
            <a:r>
              <a:rPr lang="tr-TR" altLang="tr-TR" smtClean="0"/>
              <a:t>: Mantarlar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121</a:t>
            </a:fld>
            <a:endParaRPr lang="tr-TR"/>
          </a:p>
        </p:txBody>
      </p:sp>
    </p:spTree>
    <p:extLst>
      <p:ext uri="{BB962C8B-B14F-4D97-AF65-F5344CB8AC3E}">
        <p14:creationId xmlns:p14="http://schemas.microsoft.com/office/powerpoint/2010/main" val="161597231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ChangeArrowheads="1"/>
          </p:cNvSpPr>
          <p:nvPr/>
        </p:nvSpPr>
        <p:spPr bwMode="auto">
          <a:xfrm>
            <a:off x="468313" y="620713"/>
            <a:ext cx="81391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tr-TR" altLang="tr-TR" sz="2800" b="1">
                <a:solidFill>
                  <a:srgbClr val="FF0033"/>
                </a:solidFill>
              </a:rPr>
              <a:t>KİMYASALLARIN ZARARLILIK DERECESİNE ETKİLİ FAKTÖRLER</a:t>
            </a:r>
            <a:r>
              <a:rPr lang="tr-TR" altLang="tr-TR" sz="2800" b="1"/>
              <a:t>:</a:t>
            </a:r>
          </a:p>
        </p:txBody>
      </p:sp>
      <p:sp>
        <p:nvSpPr>
          <p:cNvPr id="86020" name="Rectangle 3"/>
          <p:cNvSpPr>
            <a:spLocks noChangeArrowheads="1"/>
          </p:cNvSpPr>
          <p:nvPr/>
        </p:nvSpPr>
        <p:spPr bwMode="auto">
          <a:xfrm>
            <a:off x="755650" y="2420938"/>
            <a:ext cx="720090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ct val="70000"/>
              </a:lnSpc>
            </a:pPr>
            <a:r>
              <a:rPr lang="tr-TR" altLang="tr-TR" sz="2800" b="1">
                <a:solidFill>
                  <a:srgbClr val="0033CC"/>
                </a:solidFill>
              </a:rPr>
              <a:t>1-Kimyasal maddenin özllikleri.</a:t>
            </a:r>
          </a:p>
          <a:p>
            <a:pPr eaLnBrk="0" hangingPunct="0">
              <a:lnSpc>
                <a:spcPct val="70000"/>
              </a:lnSpc>
            </a:pPr>
            <a:endParaRPr lang="tr-TR" altLang="tr-TR" sz="2800" b="1">
              <a:solidFill>
                <a:srgbClr val="0033CC"/>
              </a:solidFill>
            </a:endParaRPr>
          </a:p>
          <a:p>
            <a:pPr eaLnBrk="0" hangingPunct="0">
              <a:lnSpc>
                <a:spcPct val="70000"/>
              </a:lnSpc>
            </a:pPr>
            <a:r>
              <a:rPr lang="tr-TR" altLang="tr-TR" sz="2800" b="1">
                <a:solidFill>
                  <a:srgbClr val="0033CC"/>
                </a:solidFill>
              </a:rPr>
              <a:t>2-Ortamdaki konsantrasyonu.</a:t>
            </a:r>
          </a:p>
          <a:p>
            <a:pPr eaLnBrk="0" hangingPunct="0">
              <a:lnSpc>
                <a:spcPct val="70000"/>
              </a:lnSpc>
            </a:pPr>
            <a:endParaRPr lang="tr-TR" altLang="tr-TR" sz="2800" b="1">
              <a:solidFill>
                <a:srgbClr val="0033CC"/>
              </a:solidFill>
            </a:endParaRPr>
          </a:p>
          <a:p>
            <a:pPr eaLnBrk="0" hangingPunct="0">
              <a:lnSpc>
                <a:spcPct val="70000"/>
              </a:lnSpc>
            </a:pPr>
            <a:r>
              <a:rPr lang="tr-TR" altLang="tr-TR" sz="2800" b="1">
                <a:solidFill>
                  <a:srgbClr val="0033CC"/>
                </a:solidFill>
              </a:rPr>
              <a:t>3-Maruziyet süresi.</a:t>
            </a:r>
          </a:p>
          <a:p>
            <a:pPr eaLnBrk="0" hangingPunct="0">
              <a:lnSpc>
                <a:spcPct val="70000"/>
              </a:lnSpc>
            </a:pPr>
            <a:endParaRPr lang="tr-TR" altLang="tr-TR" sz="2800" b="1">
              <a:solidFill>
                <a:srgbClr val="0033CC"/>
              </a:solidFill>
            </a:endParaRPr>
          </a:p>
          <a:p>
            <a:pPr eaLnBrk="0" hangingPunct="0">
              <a:lnSpc>
                <a:spcPct val="70000"/>
              </a:lnSpc>
            </a:pPr>
            <a:r>
              <a:rPr lang="tr-TR" altLang="tr-TR" sz="2800" b="1">
                <a:solidFill>
                  <a:srgbClr val="0033CC"/>
                </a:solidFill>
              </a:rPr>
              <a:t>4-Çalışanın cinsiyeti.</a:t>
            </a:r>
          </a:p>
          <a:p>
            <a:pPr eaLnBrk="0" hangingPunct="0">
              <a:lnSpc>
                <a:spcPct val="70000"/>
              </a:lnSpc>
            </a:pPr>
            <a:endParaRPr lang="tr-TR" altLang="tr-TR" sz="2800" b="1">
              <a:solidFill>
                <a:srgbClr val="0033CC"/>
              </a:solidFill>
            </a:endParaRPr>
          </a:p>
          <a:p>
            <a:pPr eaLnBrk="0" hangingPunct="0">
              <a:lnSpc>
                <a:spcPct val="70000"/>
              </a:lnSpc>
            </a:pPr>
            <a:r>
              <a:rPr lang="tr-TR" altLang="tr-TR" sz="2800" b="1">
                <a:solidFill>
                  <a:srgbClr val="0033CC"/>
                </a:solidFill>
              </a:rPr>
              <a:t>5-Bünyenin hassasiyeti.</a:t>
            </a:r>
          </a:p>
          <a:p>
            <a:pPr eaLnBrk="0" hangingPunct="0">
              <a:lnSpc>
                <a:spcPct val="70000"/>
              </a:lnSpc>
            </a:pPr>
            <a:endParaRPr lang="tr-TR" altLang="tr-TR" sz="2800" b="1">
              <a:solidFill>
                <a:srgbClr val="0033CC"/>
              </a:solidFill>
            </a:endParaRPr>
          </a:p>
          <a:p>
            <a:pPr eaLnBrk="0" hangingPunct="0">
              <a:lnSpc>
                <a:spcPct val="70000"/>
              </a:lnSpc>
            </a:pPr>
            <a:r>
              <a:rPr lang="tr-TR" altLang="tr-TR" sz="2800" b="1">
                <a:solidFill>
                  <a:srgbClr val="0033CC"/>
                </a:solidFill>
              </a:rPr>
              <a:t>6-Çevresel Özellik.</a:t>
            </a:r>
          </a:p>
        </p:txBody>
      </p:sp>
      <p:sp>
        <p:nvSpPr>
          <p:cNvPr id="3" name="Slayt Numarası Yer Tutucusu 2"/>
          <p:cNvSpPr>
            <a:spLocks noGrp="1"/>
          </p:cNvSpPr>
          <p:nvPr>
            <p:ph type="sldNum" sz="quarter" idx="12"/>
          </p:nvPr>
        </p:nvSpPr>
        <p:spPr/>
        <p:txBody>
          <a:bodyPr/>
          <a:lstStyle/>
          <a:p>
            <a:fld id="{A427530A-A503-4F46-BAEC-AA74D2EFDD5B}" type="slidenum">
              <a:rPr lang="tr-TR" smtClean="0"/>
              <a:t>122</a:t>
            </a:fld>
            <a:endParaRPr lang="tr-TR"/>
          </a:p>
        </p:txBody>
      </p:sp>
    </p:spTree>
    <p:extLst>
      <p:ext uri="{BB962C8B-B14F-4D97-AF65-F5344CB8AC3E}">
        <p14:creationId xmlns:p14="http://schemas.microsoft.com/office/powerpoint/2010/main" val="345316018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title"/>
          </p:nvPr>
        </p:nvSpPr>
        <p:spPr>
          <a:xfrm>
            <a:off x="468313" y="274861"/>
            <a:ext cx="8229600" cy="777875"/>
          </a:xfrm>
        </p:spPr>
        <p:txBody>
          <a:bodyPr anchor="t">
            <a:normAutofit/>
          </a:bodyPr>
          <a:lstStyle/>
          <a:p>
            <a:r>
              <a:rPr lang="tr-TR" altLang="tr-TR" sz="3600" b="1" dirty="0" smtClean="0">
                <a:solidFill>
                  <a:srgbClr val="FF0033"/>
                </a:solidFill>
              </a:rPr>
              <a:t>KİMYASAL ÖLÇÜM DEĞERLERİ:</a:t>
            </a:r>
          </a:p>
        </p:txBody>
      </p:sp>
      <p:sp>
        <p:nvSpPr>
          <p:cNvPr id="87044" name="Rectangle 2"/>
          <p:cNvSpPr>
            <a:spLocks noChangeArrowheads="1"/>
          </p:cNvSpPr>
          <p:nvPr/>
        </p:nvSpPr>
        <p:spPr bwMode="auto">
          <a:xfrm>
            <a:off x="323850" y="1772295"/>
            <a:ext cx="8628063" cy="514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ct val="90000"/>
              </a:lnSpc>
            </a:pPr>
            <a:r>
              <a:rPr lang="tr-TR" altLang="tr-TR" sz="2800" b="1" dirty="0">
                <a:solidFill>
                  <a:srgbClr val="FF0033"/>
                </a:solidFill>
              </a:rPr>
              <a:t>MAK DEĞER</a:t>
            </a:r>
            <a:r>
              <a:rPr lang="tr-TR" altLang="tr-TR" sz="2800" b="1" dirty="0"/>
              <a:t> </a:t>
            </a:r>
            <a:r>
              <a:rPr lang="tr-TR" altLang="tr-TR" sz="2800" dirty="0" smtClean="0"/>
              <a:t>:</a:t>
            </a:r>
            <a:r>
              <a:rPr lang="tr-TR" altLang="tr-TR" sz="2000" dirty="0" smtClean="0">
                <a:solidFill>
                  <a:srgbClr val="002060"/>
                </a:solidFill>
                <a:latin typeface="Verdana" pitchFamily="34" charset="0"/>
              </a:rPr>
              <a:t>Çeşitli </a:t>
            </a:r>
            <a:r>
              <a:rPr lang="tr-TR" altLang="tr-TR" sz="2000" dirty="0">
                <a:solidFill>
                  <a:srgbClr val="002060"/>
                </a:solidFill>
                <a:latin typeface="Verdana" pitchFamily="34" charset="0"/>
              </a:rPr>
              <a:t>kimyasal maddelerin çalışma ortamında bulunması </a:t>
            </a:r>
          </a:p>
          <a:p>
            <a:r>
              <a:rPr lang="tr-TR" altLang="tr-TR" sz="2000" dirty="0">
                <a:solidFill>
                  <a:srgbClr val="002060"/>
                </a:solidFill>
                <a:latin typeface="Verdana" pitchFamily="34" charset="0"/>
              </a:rPr>
              <a:t>ile ilgili olarak aşağıdaki tanımlamalar kullanılmaktadır. </a:t>
            </a:r>
          </a:p>
          <a:p>
            <a:endParaRPr lang="tr-TR" altLang="tr-TR" sz="2000" dirty="0">
              <a:solidFill>
                <a:srgbClr val="002060"/>
              </a:solidFill>
              <a:latin typeface="Verdana" pitchFamily="34" charset="0"/>
            </a:endParaRPr>
          </a:p>
          <a:p>
            <a:r>
              <a:rPr lang="tr-TR" altLang="tr-TR" sz="2000" dirty="0">
                <a:solidFill>
                  <a:srgbClr val="002060"/>
                </a:solidFill>
                <a:latin typeface="Verdana" pitchFamily="34" charset="0"/>
              </a:rPr>
              <a:t>Ülkelere göre her madde için bir değer söz konusudur. </a:t>
            </a:r>
          </a:p>
          <a:p>
            <a:r>
              <a:rPr lang="tr-TR" altLang="tr-TR" sz="2000" dirty="0">
                <a:solidFill>
                  <a:srgbClr val="FF0000"/>
                </a:solidFill>
                <a:latin typeface="Verdana" pitchFamily="34" charset="0"/>
              </a:rPr>
              <a:t>Kanserojen (kanser yapan) maddelerin MAK değeri yoktur.</a:t>
            </a:r>
          </a:p>
          <a:p>
            <a:endParaRPr lang="tr-TR" altLang="tr-TR" sz="2000" dirty="0">
              <a:solidFill>
                <a:srgbClr val="002060"/>
              </a:solidFill>
              <a:latin typeface="Verdana" pitchFamily="34" charset="0"/>
            </a:endParaRPr>
          </a:p>
          <a:p>
            <a:r>
              <a:rPr lang="tr-TR" altLang="tr-TR" sz="2000" dirty="0">
                <a:solidFill>
                  <a:srgbClr val="002060"/>
                </a:solidFill>
                <a:latin typeface="Verdana" pitchFamily="34" charset="0"/>
              </a:rPr>
              <a:t>MAC = MAK (Müsaade edilen Azami Konsantrasyon)</a:t>
            </a:r>
          </a:p>
          <a:p>
            <a:r>
              <a:rPr lang="tr-TR" altLang="tr-TR" sz="2000" dirty="0">
                <a:solidFill>
                  <a:srgbClr val="002060"/>
                </a:solidFill>
                <a:latin typeface="Verdana" pitchFamily="34" charset="0"/>
              </a:rPr>
              <a:t>Günde 8 saat ve haftada 40 saatlik çalışma  süresi için </a:t>
            </a:r>
          </a:p>
          <a:p>
            <a:r>
              <a:rPr lang="tr-TR" altLang="tr-TR" sz="2000" dirty="0">
                <a:solidFill>
                  <a:srgbClr val="002060"/>
                </a:solidFill>
                <a:latin typeface="Verdana" pitchFamily="34" charset="0"/>
              </a:rPr>
              <a:t>ortamda bulunmasına izin verilen ve çalışanların sağlıklarını</a:t>
            </a:r>
          </a:p>
          <a:p>
            <a:r>
              <a:rPr lang="tr-TR" altLang="tr-TR" sz="2000" dirty="0">
                <a:solidFill>
                  <a:srgbClr val="002060"/>
                </a:solidFill>
                <a:latin typeface="Verdana" pitchFamily="34" charset="0"/>
              </a:rPr>
              <a:t>bozmayacak maksimum konsantrasyondur. </a:t>
            </a:r>
          </a:p>
          <a:p>
            <a:endParaRPr lang="tr-TR" altLang="tr-TR" sz="2000" dirty="0">
              <a:solidFill>
                <a:srgbClr val="002060"/>
              </a:solidFill>
              <a:latin typeface="Verdana" pitchFamily="34" charset="0"/>
            </a:endParaRPr>
          </a:p>
          <a:p>
            <a:pPr lvl="2">
              <a:buClr>
                <a:srgbClr val="FF9900"/>
              </a:buClr>
              <a:buSzPct val="135000"/>
              <a:buFont typeface="Wingdings" pitchFamily="2" charset="2"/>
              <a:buChar char="F"/>
            </a:pPr>
            <a:r>
              <a:rPr lang="tr-TR" altLang="tr-TR" sz="2000" dirty="0">
                <a:solidFill>
                  <a:srgbClr val="002060"/>
                </a:solidFill>
                <a:latin typeface="Verdana" pitchFamily="34" charset="0"/>
              </a:rPr>
              <a:t>Hacim birimi </a:t>
            </a:r>
            <a:r>
              <a:rPr lang="tr-TR" altLang="tr-TR" sz="2000" dirty="0" err="1">
                <a:solidFill>
                  <a:srgbClr val="002060"/>
                </a:solidFill>
                <a:latin typeface="Verdana" pitchFamily="34" charset="0"/>
              </a:rPr>
              <a:t>ppm</a:t>
            </a:r>
            <a:r>
              <a:rPr lang="tr-TR" altLang="tr-TR" sz="2000" dirty="0">
                <a:solidFill>
                  <a:srgbClr val="002060"/>
                </a:solidFill>
                <a:latin typeface="Verdana" pitchFamily="34" charset="0"/>
              </a:rPr>
              <a:t>(cm</a:t>
            </a:r>
            <a:r>
              <a:rPr lang="tr-TR" altLang="tr-TR" sz="2000" b="1" baseline="30000" dirty="0">
                <a:solidFill>
                  <a:srgbClr val="002060"/>
                </a:solidFill>
                <a:latin typeface="Verdana" pitchFamily="34" charset="0"/>
              </a:rPr>
              <a:t>3</a:t>
            </a:r>
            <a:r>
              <a:rPr lang="tr-TR" altLang="tr-TR" sz="2000" dirty="0">
                <a:solidFill>
                  <a:srgbClr val="002060"/>
                </a:solidFill>
                <a:latin typeface="Verdana" pitchFamily="34" charset="0"/>
              </a:rPr>
              <a:t>/m</a:t>
            </a:r>
            <a:r>
              <a:rPr lang="tr-TR" altLang="tr-TR" sz="2000" b="1" baseline="30000" dirty="0">
                <a:solidFill>
                  <a:srgbClr val="002060"/>
                </a:solidFill>
                <a:latin typeface="Verdana" pitchFamily="34" charset="0"/>
              </a:rPr>
              <a:t>3</a:t>
            </a:r>
            <a:r>
              <a:rPr lang="tr-TR" altLang="tr-TR" sz="2000" dirty="0">
                <a:solidFill>
                  <a:srgbClr val="002060"/>
                </a:solidFill>
                <a:latin typeface="Verdana" pitchFamily="34" charset="0"/>
              </a:rPr>
              <a:t>), -SIVI</a:t>
            </a:r>
          </a:p>
          <a:p>
            <a:pPr lvl="2">
              <a:buClr>
                <a:srgbClr val="FF9900"/>
              </a:buClr>
              <a:buSzPct val="135000"/>
              <a:buFont typeface="Wingdings" pitchFamily="2" charset="2"/>
              <a:buChar char="F"/>
            </a:pPr>
            <a:r>
              <a:rPr lang="tr-TR" altLang="tr-TR" sz="2000" dirty="0">
                <a:solidFill>
                  <a:srgbClr val="002060"/>
                </a:solidFill>
                <a:latin typeface="Verdana" pitchFamily="34" charset="0"/>
              </a:rPr>
              <a:t>Ağırlık birimi mg/m</a:t>
            </a:r>
            <a:r>
              <a:rPr lang="tr-TR" altLang="tr-TR" sz="2000" b="1" baseline="30000" dirty="0">
                <a:solidFill>
                  <a:srgbClr val="002060"/>
                </a:solidFill>
                <a:latin typeface="Verdana" pitchFamily="34" charset="0"/>
              </a:rPr>
              <a:t>3</a:t>
            </a:r>
            <a:r>
              <a:rPr lang="tr-TR" altLang="tr-TR" sz="2000" dirty="0">
                <a:solidFill>
                  <a:srgbClr val="002060"/>
                </a:solidFill>
                <a:latin typeface="Verdana" pitchFamily="34" charset="0"/>
              </a:rPr>
              <a:t> ve        -TOZ</a:t>
            </a:r>
          </a:p>
          <a:p>
            <a:pPr lvl="2">
              <a:buClr>
                <a:srgbClr val="FF9900"/>
              </a:buClr>
              <a:buSzPct val="135000"/>
              <a:buFont typeface="Wingdings" pitchFamily="2" charset="2"/>
              <a:buChar char="F"/>
            </a:pPr>
            <a:r>
              <a:rPr lang="tr-TR" altLang="tr-TR" sz="2000" dirty="0">
                <a:solidFill>
                  <a:srgbClr val="002060"/>
                </a:solidFill>
                <a:latin typeface="Verdana" pitchFamily="34" charset="0"/>
              </a:rPr>
              <a:t>Parçacık birimi </a:t>
            </a:r>
            <a:r>
              <a:rPr lang="tr-TR" altLang="tr-TR" sz="2000" dirty="0" err="1">
                <a:solidFill>
                  <a:srgbClr val="002060"/>
                </a:solidFill>
                <a:latin typeface="Verdana" pitchFamily="34" charset="0"/>
              </a:rPr>
              <a:t>ppm</a:t>
            </a:r>
            <a:r>
              <a:rPr lang="tr-TR" altLang="tr-TR" sz="2000" dirty="0">
                <a:solidFill>
                  <a:srgbClr val="002060"/>
                </a:solidFill>
                <a:latin typeface="Verdana" pitchFamily="34" charset="0"/>
              </a:rPr>
              <a:t>/m</a:t>
            </a:r>
            <a:r>
              <a:rPr lang="tr-TR" altLang="tr-TR" sz="2000" b="1" baseline="30000" dirty="0">
                <a:solidFill>
                  <a:srgbClr val="002060"/>
                </a:solidFill>
                <a:latin typeface="Verdana" pitchFamily="34" charset="0"/>
              </a:rPr>
              <a:t>3</a:t>
            </a:r>
            <a:r>
              <a:rPr lang="tr-TR" altLang="tr-TR" sz="2000" dirty="0">
                <a:solidFill>
                  <a:srgbClr val="002060"/>
                </a:solidFill>
                <a:latin typeface="Verdana" pitchFamily="34" charset="0"/>
              </a:rPr>
              <a:t> tür.  -GAZ</a:t>
            </a:r>
          </a:p>
          <a:p>
            <a:pPr eaLnBrk="0" hangingPunct="0">
              <a:lnSpc>
                <a:spcPct val="90000"/>
              </a:lnSpc>
            </a:pPr>
            <a:endParaRPr lang="tr-TR" altLang="tr-TR" sz="2800" dirty="0">
              <a:solidFill>
                <a:srgbClr val="0033CC"/>
              </a:solidFill>
            </a:endParaRP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123</a:t>
            </a:fld>
            <a:endParaRPr lang="tr-TR"/>
          </a:p>
        </p:txBody>
      </p:sp>
    </p:spTree>
    <p:extLst>
      <p:ext uri="{BB962C8B-B14F-4D97-AF65-F5344CB8AC3E}">
        <p14:creationId xmlns:p14="http://schemas.microsoft.com/office/powerpoint/2010/main" val="362254410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2"/>
          <p:cNvGrpSpPr>
            <a:grpSpLocks/>
          </p:cNvGrpSpPr>
          <p:nvPr/>
        </p:nvGrpSpPr>
        <p:grpSpPr bwMode="auto">
          <a:xfrm>
            <a:off x="857250" y="1285875"/>
            <a:ext cx="7740650" cy="3865563"/>
            <a:chOff x="380" y="492"/>
            <a:chExt cx="4876" cy="2435"/>
          </a:xfrm>
        </p:grpSpPr>
        <p:sp>
          <p:nvSpPr>
            <p:cNvPr id="43011" name="Rectangle 3"/>
            <p:cNvSpPr>
              <a:spLocks noChangeArrowheads="1"/>
            </p:cNvSpPr>
            <p:nvPr/>
          </p:nvSpPr>
          <p:spPr bwMode="auto">
            <a:xfrm>
              <a:off x="380" y="492"/>
              <a:ext cx="3918" cy="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72983" bIns="0" anchor="ct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r>
                <a:rPr lang="tr-TR" altLang="tr-TR" sz="2000" smtClean="0">
                  <a:solidFill>
                    <a:srgbClr val="002060"/>
                  </a:solidFill>
                  <a:latin typeface="Verdana" pitchFamily="34" charset="0"/>
                </a:rPr>
                <a:t>TLV=ESD (Eşik Sınır Değer)</a:t>
              </a:r>
            </a:p>
            <a:p>
              <a:r>
                <a:rPr lang="tr-TR" altLang="tr-TR" sz="2000" smtClean="0">
                  <a:solidFill>
                    <a:srgbClr val="002060"/>
                  </a:solidFill>
                  <a:latin typeface="Verdana" pitchFamily="34" charset="0"/>
                </a:rPr>
                <a:t>Kimyasalların havada bulunmasına izin verilen</a:t>
              </a:r>
            </a:p>
            <a:p>
              <a:r>
                <a:rPr lang="tr-TR" altLang="tr-TR" sz="2000" smtClean="0">
                  <a:solidFill>
                    <a:srgbClr val="002060"/>
                  </a:solidFill>
                  <a:latin typeface="Verdana" pitchFamily="34" charset="0"/>
                </a:rPr>
                <a:t>ve uzun süreli ,yinelenen maruziyetlerde</a:t>
              </a:r>
            </a:p>
            <a:p>
              <a:r>
                <a:rPr lang="tr-TR" altLang="tr-TR" sz="2000" smtClean="0">
                  <a:solidFill>
                    <a:srgbClr val="002060"/>
                  </a:solidFill>
                  <a:latin typeface="Verdana" pitchFamily="34" charset="0"/>
                </a:rPr>
                <a:t>herhangi bir işçide olumsuz etkiye </a:t>
              </a:r>
            </a:p>
            <a:p>
              <a:r>
                <a:rPr lang="tr-TR" altLang="tr-TR" sz="2000" smtClean="0">
                  <a:solidFill>
                    <a:srgbClr val="002060"/>
                  </a:solidFill>
                  <a:latin typeface="Verdana" pitchFamily="34" charset="0"/>
                </a:rPr>
                <a:t>yol açmadığına inanılan sınır değerdir.</a:t>
              </a:r>
              <a:endParaRPr lang="tr-TR" altLang="tr-TR" sz="2000" dirty="0">
                <a:solidFill>
                  <a:srgbClr val="002060"/>
                </a:solidFill>
                <a:latin typeface="Verdana" pitchFamily="34" charset="0"/>
              </a:endParaRPr>
            </a:p>
          </p:txBody>
        </p:sp>
        <p:sp>
          <p:nvSpPr>
            <p:cNvPr id="43012" name="Rectangle 4"/>
            <p:cNvSpPr>
              <a:spLocks noChangeArrowheads="1"/>
            </p:cNvSpPr>
            <p:nvPr/>
          </p:nvSpPr>
          <p:spPr bwMode="auto">
            <a:xfrm>
              <a:off x="380" y="1706"/>
              <a:ext cx="4876"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r>
                <a:rPr lang="tr-TR" altLang="tr-TR" sz="2000" dirty="0">
                  <a:solidFill>
                    <a:srgbClr val="002060"/>
                  </a:solidFill>
                  <a:latin typeface="Verdana" pitchFamily="34" charset="0"/>
                </a:rPr>
                <a:t>TLV-TWA =ESD-ZAO  (Eşik Sınır Değer -zaman Ağırlıklı Ortalama)   </a:t>
              </a:r>
            </a:p>
            <a:p>
              <a:r>
                <a:rPr lang="tr-TR" altLang="tr-TR" sz="2000" dirty="0">
                  <a:solidFill>
                    <a:srgbClr val="002060"/>
                  </a:solidFill>
                  <a:latin typeface="Verdana" pitchFamily="34" charset="0"/>
                </a:rPr>
                <a:t>Günde 8, haftada 40 saat çalışan işçinin bir kimyasala uzun süreli, tekrarlanan bir biçimde maruz kalması durumunda sağlığının zarar görmeyeceği düşünülen zaman ağırlıklı ortalama konsantrasyondur.</a:t>
              </a:r>
            </a:p>
          </p:txBody>
        </p:sp>
      </p:grpSp>
      <p:sp>
        <p:nvSpPr>
          <p:cNvPr id="2" name="Dikdörtgen 1"/>
          <p:cNvSpPr/>
          <p:nvPr/>
        </p:nvSpPr>
        <p:spPr>
          <a:xfrm>
            <a:off x="1115616" y="5445224"/>
            <a:ext cx="4360489" cy="400110"/>
          </a:xfrm>
          <a:prstGeom prst="rect">
            <a:avLst/>
          </a:prstGeom>
        </p:spPr>
        <p:txBody>
          <a:bodyPr wrap="none">
            <a:spAutoFit/>
          </a:bodyPr>
          <a:lstStyle/>
          <a:p>
            <a:r>
              <a:rPr lang="tr-TR" altLang="tr-TR" b="1" u="sng" dirty="0" smtClean="0"/>
              <a:t>PPM: </a:t>
            </a:r>
            <a:r>
              <a:rPr lang="tr-TR" altLang="tr-TR" dirty="0" smtClean="0"/>
              <a:t> </a:t>
            </a:r>
            <a:r>
              <a:rPr lang="tr-TR" altLang="tr-TR" sz="2000" b="1" u="sng" dirty="0" smtClean="0"/>
              <a:t>Milyonda</a:t>
            </a:r>
            <a:r>
              <a:rPr lang="tr-TR" altLang="tr-TR" b="1" u="sng" dirty="0" smtClean="0"/>
              <a:t> kısım konsantrasyon</a:t>
            </a:r>
            <a:endParaRPr lang="tr-TR" dirty="0"/>
          </a:p>
        </p:txBody>
      </p:sp>
      <p:sp>
        <p:nvSpPr>
          <p:cNvPr id="3" name="Dikdörtgen 2"/>
          <p:cNvSpPr/>
          <p:nvPr/>
        </p:nvSpPr>
        <p:spPr>
          <a:xfrm>
            <a:off x="539552" y="260648"/>
            <a:ext cx="7488832" cy="954107"/>
          </a:xfrm>
          <a:prstGeom prst="rect">
            <a:avLst/>
          </a:prstGeom>
        </p:spPr>
        <p:txBody>
          <a:bodyPr wrap="square">
            <a:spAutoFit/>
          </a:bodyPr>
          <a:lstStyle/>
          <a:p>
            <a:r>
              <a:rPr lang="tr-TR" altLang="tr-TR" sz="2800" dirty="0" smtClean="0">
                <a:solidFill>
                  <a:srgbClr val="0033CC"/>
                </a:solidFill>
                <a:latin typeface="Times New Roman" pitchFamily="18" charset="0"/>
              </a:rPr>
              <a:t>TLV/TWA </a:t>
            </a:r>
            <a:r>
              <a:rPr lang="tr-TR" altLang="tr-TR" sz="2800" dirty="0" err="1" smtClean="0">
                <a:solidFill>
                  <a:srgbClr val="0033CC"/>
                </a:solidFill>
                <a:latin typeface="Times New Roman" pitchFamily="18" charset="0"/>
              </a:rPr>
              <a:t>Threshold</a:t>
            </a:r>
            <a:r>
              <a:rPr lang="tr-TR" altLang="tr-TR" sz="2800" dirty="0" smtClean="0">
                <a:solidFill>
                  <a:srgbClr val="0033CC"/>
                </a:solidFill>
                <a:latin typeface="Times New Roman" pitchFamily="18" charset="0"/>
              </a:rPr>
              <a:t> </a:t>
            </a:r>
            <a:r>
              <a:rPr lang="tr-TR" altLang="tr-TR" sz="2800" dirty="0">
                <a:solidFill>
                  <a:srgbClr val="0033CC"/>
                </a:solidFill>
                <a:latin typeface="Times New Roman" pitchFamily="18" charset="0"/>
              </a:rPr>
              <a:t>Limit </a:t>
            </a:r>
            <a:r>
              <a:rPr lang="tr-TR" altLang="tr-TR" sz="2800" dirty="0" err="1">
                <a:solidFill>
                  <a:srgbClr val="0033CC"/>
                </a:solidFill>
                <a:latin typeface="Times New Roman" pitchFamily="18" charset="0"/>
              </a:rPr>
              <a:t>Values</a:t>
            </a:r>
            <a:r>
              <a:rPr lang="tr-TR" altLang="tr-TR" sz="2800" dirty="0">
                <a:solidFill>
                  <a:srgbClr val="0033CC"/>
                </a:solidFill>
                <a:latin typeface="Times New Roman" pitchFamily="18" charset="0"/>
              </a:rPr>
              <a:t>/Time </a:t>
            </a:r>
            <a:r>
              <a:rPr lang="tr-TR" altLang="tr-TR" sz="2800" dirty="0" err="1">
                <a:solidFill>
                  <a:srgbClr val="0033CC"/>
                </a:solidFill>
                <a:latin typeface="Times New Roman" pitchFamily="18" charset="0"/>
              </a:rPr>
              <a:t>Weighted</a:t>
            </a:r>
            <a:r>
              <a:rPr lang="tr-TR" altLang="tr-TR" sz="2800" dirty="0">
                <a:solidFill>
                  <a:srgbClr val="0033CC"/>
                </a:solidFill>
                <a:latin typeface="Times New Roman" pitchFamily="18" charset="0"/>
              </a:rPr>
              <a:t> </a:t>
            </a:r>
            <a:r>
              <a:rPr lang="tr-TR" altLang="tr-TR" sz="2800" dirty="0" err="1">
                <a:solidFill>
                  <a:srgbClr val="0033CC"/>
                </a:solidFill>
                <a:latin typeface="Times New Roman" pitchFamily="18" charset="0"/>
              </a:rPr>
              <a:t>Average</a:t>
            </a:r>
            <a:endParaRPr lang="tr-TR" sz="2800" dirty="0"/>
          </a:p>
        </p:txBody>
      </p:sp>
      <p:sp>
        <p:nvSpPr>
          <p:cNvPr id="5" name="Slayt Numarası Yer Tutucusu 4"/>
          <p:cNvSpPr>
            <a:spLocks noGrp="1"/>
          </p:cNvSpPr>
          <p:nvPr>
            <p:ph type="sldNum" sz="quarter" idx="4294967295"/>
          </p:nvPr>
        </p:nvSpPr>
        <p:spPr/>
        <p:txBody>
          <a:bodyPr/>
          <a:lstStyle/>
          <a:p>
            <a:fld id="{A427530A-A503-4F46-BAEC-AA74D2EFDD5B}" type="slidenum">
              <a:rPr lang="tr-TR" smtClean="0"/>
              <a:t>124</a:t>
            </a:fld>
            <a:endParaRPr lang="tr-TR"/>
          </a:p>
        </p:txBody>
      </p:sp>
    </p:spTree>
    <p:extLst>
      <p:ext uri="{BB962C8B-B14F-4D97-AF65-F5344CB8AC3E}">
        <p14:creationId xmlns:p14="http://schemas.microsoft.com/office/powerpoint/2010/main" val="3303295122"/>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p:cNvGrpSpPr>
            <a:grpSpLocks/>
          </p:cNvGrpSpPr>
          <p:nvPr/>
        </p:nvGrpSpPr>
        <p:grpSpPr bwMode="auto">
          <a:xfrm>
            <a:off x="431800" y="744538"/>
            <a:ext cx="8280400" cy="3027363"/>
            <a:chOff x="272" y="-41"/>
            <a:chExt cx="5216" cy="1907"/>
          </a:xfrm>
        </p:grpSpPr>
        <p:sp>
          <p:nvSpPr>
            <p:cNvPr id="44036" name="Rectangle 3"/>
            <p:cNvSpPr>
              <a:spLocks noChangeArrowheads="1"/>
            </p:cNvSpPr>
            <p:nvPr/>
          </p:nvSpPr>
          <p:spPr bwMode="auto">
            <a:xfrm>
              <a:off x="272" y="-41"/>
              <a:ext cx="5216" cy="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2983" bIns="0" anchor="ct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r>
                <a:rPr lang="tr-TR" altLang="tr-TR">
                  <a:solidFill>
                    <a:srgbClr val="002060"/>
                  </a:solidFill>
                  <a:latin typeface="Verdana" pitchFamily="34" charset="0"/>
                </a:rPr>
                <a:t>TLV-STEL =ESD-KSMS </a:t>
              </a:r>
            </a:p>
            <a:p>
              <a:r>
                <a:rPr lang="tr-TR" altLang="tr-TR">
                  <a:solidFill>
                    <a:srgbClr val="002060"/>
                  </a:solidFill>
                  <a:latin typeface="Verdana" pitchFamily="34" charset="0"/>
                </a:rPr>
                <a:t>(Eşik Sınır Değer-Kısa Süreli Maruziyet Sınırı)</a:t>
              </a:r>
            </a:p>
            <a:p>
              <a:r>
                <a:rPr lang="tr-TR" altLang="tr-TR">
                  <a:solidFill>
                    <a:srgbClr val="002060"/>
                  </a:solidFill>
                  <a:latin typeface="Verdana" pitchFamily="34" charset="0"/>
                </a:rPr>
                <a:t>Bu değer,çalışma günü boyunca asla aşılmaması gereken ve 15 dakikalık maruziyet temelinde belirlenmiş zaman ağırlıklı ortalama sınır değerdir. </a:t>
              </a:r>
            </a:p>
            <a:p>
              <a:r>
                <a:rPr lang="tr-TR" altLang="tr-TR">
                  <a:solidFill>
                    <a:srgbClr val="002060"/>
                  </a:solidFill>
                  <a:latin typeface="Verdana" pitchFamily="34" charset="0"/>
                </a:rPr>
                <a:t>Bu konsantrasyonlara maruziyet 15 dakikayı aşmamalı,</a:t>
              </a:r>
            </a:p>
            <a:p>
              <a:r>
                <a:rPr lang="tr-TR" altLang="tr-TR">
                  <a:solidFill>
                    <a:srgbClr val="002060"/>
                  </a:solidFill>
                  <a:latin typeface="Verdana" pitchFamily="34" charset="0"/>
                </a:rPr>
                <a:t>günde 4 defadan fazla yinelenmemeli ve 2 maruziyet arası süre 60 dakikadan kısa olmamalıdır.</a:t>
              </a:r>
            </a:p>
          </p:txBody>
        </p:sp>
        <p:sp>
          <p:nvSpPr>
            <p:cNvPr id="44037" name="Rectangle 4"/>
            <p:cNvSpPr>
              <a:spLocks noChangeArrowheads="1"/>
            </p:cNvSpPr>
            <p:nvPr/>
          </p:nvSpPr>
          <p:spPr bwMode="auto">
            <a:xfrm>
              <a:off x="272" y="1488"/>
              <a:ext cx="4546"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72983" bIns="0" anchor="ct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r>
                <a:rPr lang="tr-TR" altLang="tr-TR" dirty="0">
                  <a:solidFill>
                    <a:srgbClr val="002060"/>
                  </a:solidFill>
                  <a:latin typeface="Verdana" pitchFamily="34" charset="0"/>
                </a:rPr>
                <a:t>TLV-C=ESD-TD (Eşik Sınır Değer-Tavan Değer)</a:t>
              </a:r>
            </a:p>
            <a:p>
              <a:r>
                <a:rPr lang="tr-TR" altLang="tr-TR" dirty="0">
                  <a:solidFill>
                    <a:srgbClr val="002060"/>
                  </a:solidFill>
                  <a:latin typeface="Verdana" pitchFamily="34" charset="0"/>
                </a:rPr>
                <a:t>İşgünü boyunca hiçbir şekilde aşılmaması gereken değerdir.</a:t>
              </a:r>
            </a:p>
          </p:txBody>
        </p:sp>
      </p:grpSp>
      <p:sp>
        <p:nvSpPr>
          <p:cNvPr id="44035" name="Rectangle 2"/>
          <p:cNvSpPr>
            <a:spLocks noChangeArrowheads="1"/>
          </p:cNvSpPr>
          <p:nvPr/>
        </p:nvSpPr>
        <p:spPr bwMode="auto">
          <a:xfrm>
            <a:off x="377825" y="3506649"/>
            <a:ext cx="8461375"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2983" bIns="0" anchor="ct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r>
              <a:rPr lang="tr-TR" altLang="tr-TR" sz="2000" dirty="0">
                <a:solidFill>
                  <a:srgbClr val="002060"/>
                </a:solidFill>
                <a:latin typeface="Verdana" pitchFamily="34" charset="0"/>
              </a:rPr>
              <a:t> </a:t>
            </a:r>
          </a:p>
          <a:p>
            <a:r>
              <a:rPr lang="tr-TR" altLang="tr-TR" sz="2000" b="1" dirty="0">
                <a:solidFill>
                  <a:srgbClr val="002060"/>
                </a:solidFill>
                <a:latin typeface="Verdana" pitchFamily="34" charset="0"/>
              </a:rPr>
              <a:t>Yükümlülük süresi: </a:t>
            </a:r>
            <a:r>
              <a:rPr lang="tr-TR" altLang="tr-TR" sz="2000" dirty="0">
                <a:solidFill>
                  <a:srgbClr val="002060"/>
                </a:solidFill>
                <a:latin typeface="Verdana" pitchFamily="34" charset="0"/>
              </a:rPr>
              <a:t>Sigortalının işinden fiilen ayrıldığı</a:t>
            </a:r>
          </a:p>
          <a:p>
            <a:r>
              <a:rPr lang="tr-TR" altLang="tr-TR" sz="2000" dirty="0">
                <a:solidFill>
                  <a:srgbClr val="002060"/>
                </a:solidFill>
                <a:latin typeface="Verdana" pitchFamily="34" charset="0"/>
              </a:rPr>
              <a:t>tarih ile meslek hastalığının meydana çıktığı tarih </a:t>
            </a:r>
          </a:p>
          <a:p>
            <a:r>
              <a:rPr lang="tr-TR" altLang="tr-TR" sz="2000" dirty="0">
                <a:solidFill>
                  <a:srgbClr val="002060"/>
                </a:solidFill>
                <a:latin typeface="Verdana" pitchFamily="34" charset="0"/>
              </a:rPr>
              <a:t>arasında geçecek azami süreye yükümlülük süresi </a:t>
            </a:r>
          </a:p>
          <a:p>
            <a:r>
              <a:rPr lang="tr-TR" altLang="tr-TR" sz="2000" dirty="0" smtClean="0">
                <a:solidFill>
                  <a:srgbClr val="002060"/>
                </a:solidFill>
                <a:latin typeface="Verdana" pitchFamily="34" charset="0"/>
              </a:rPr>
              <a:t>Denir</a:t>
            </a:r>
          </a:p>
          <a:p>
            <a:endParaRPr lang="tr-TR" altLang="tr-TR" sz="2000" dirty="0">
              <a:solidFill>
                <a:srgbClr val="002060"/>
              </a:solidFill>
              <a:latin typeface="Verdana" pitchFamily="34" charset="0"/>
            </a:endParaRPr>
          </a:p>
        </p:txBody>
      </p:sp>
      <p:sp>
        <p:nvSpPr>
          <p:cNvPr id="6" name="Rectangle 5"/>
          <p:cNvSpPr>
            <a:spLocks noChangeArrowheads="1"/>
          </p:cNvSpPr>
          <p:nvPr/>
        </p:nvSpPr>
        <p:spPr bwMode="auto">
          <a:xfrm>
            <a:off x="468313" y="5157788"/>
            <a:ext cx="8064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pPr>
            <a:r>
              <a:rPr lang="tr-TR" altLang="tr-TR" sz="2800" b="1" dirty="0">
                <a:solidFill>
                  <a:srgbClr val="FF0000"/>
                </a:solidFill>
              </a:rPr>
              <a:t>STEL</a:t>
            </a:r>
            <a:r>
              <a:rPr lang="tr-TR" altLang="tr-TR" sz="2800" b="1" dirty="0"/>
              <a:t>: </a:t>
            </a:r>
            <a:r>
              <a:rPr lang="tr-TR" altLang="tr-TR" sz="2800" b="1" dirty="0">
                <a:solidFill>
                  <a:srgbClr val="3366FF"/>
                </a:solidFill>
              </a:rPr>
              <a:t>15 dakikalık sürede maruz kalınan, aşılmaması gereken limit değer.</a:t>
            </a:r>
            <a:r>
              <a:rPr lang="tr-TR" altLang="tr-TR" sz="2800" b="1" dirty="0"/>
              <a:t> </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125</a:t>
            </a:fld>
            <a:endParaRPr lang="tr-TR"/>
          </a:p>
        </p:txBody>
      </p:sp>
    </p:spTree>
    <p:extLst>
      <p:ext uri="{BB962C8B-B14F-4D97-AF65-F5344CB8AC3E}">
        <p14:creationId xmlns:p14="http://schemas.microsoft.com/office/powerpoint/2010/main" val="2489373325"/>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1000" y="3124200"/>
            <a:ext cx="8534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r>
              <a:rPr lang="tr-TR" altLang="tr-TR" sz="2400" b="1" dirty="0" smtClean="0">
                <a:solidFill>
                  <a:srgbClr val="FF3300"/>
                </a:solidFill>
                <a:latin typeface="Times New Roman" pitchFamily="18" charset="0"/>
                <a:cs typeface="Times New Roman" pitchFamily="18" charset="0"/>
              </a:rPr>
              <a:t>Mesleki </a:t>
            </a:r>
            <a:r>
              <a:rPr lang="tr-TR" altLang="tr-TR" sz="2400" b="1" dirty="0" err="1" smtClean="0">
                <a:solidFill>
                  <a:srgbClr val="FF3300"/>
                </a:solidFill>
                <a:latin typeface="Times New Roman" pitchFamily="18" charset="0"/>
                <a:cs typeface="Times New Roman" pitchFamily="18" charset="0"/>
              </a:rPr>
              <a:t>Maruziyet</a:t>
            </a:r>
            <a:r>
              <a:rPr lang="tr-TR" altLang="tr-TR" sz="2400" b="1" dirty="0" smtClean="0">
                <a:solidFill>
                  <a:srgbClr val="FF3300"/>
                </a:solidFill>
                <a:latin typeface="Times New Roman" pitchFamily="18" charset="0"/>
                <a:cs typeface="Times New Roman" pitchFamily="18" charset="0"/>
              </a:rPr>
              <a:t> Sınır Değeri:</a:t>
            </a:r>
            <a:r>
              <a:rPr lang="tr-TR" altLang="tr-TR" sz="2400" b="1" dirty="0" smtClean="0">
                <a:solidFill>
                  <a:schemeClr val="accent2"/>
                </a:solidFill>
                <a:latin typeface="Times New Roman" pitchFamily="18" charset="0"/>
                <a:cs typeface="Times New Roman" pitchFamily="18" charset="0"/>
              </a:rPr>
              <a:t>  Başka şekilde belirtilmedikçe, 8 saatlik sürede, çalışanların solunum bölgesindeki havada bulunan  kimyasal madde konsantrasyonunun zaman ağırlıklı ortalamasının üst sınırıdır. </a:t>
            </a:r>
            <a:endParaRPr lang="tr-TR" altLang="tr-TR" sz="2400" b="1" dirty="0">
              <a:solidFill>
                <a:schemeClr val="accent2"/>
              </a:solidFill>
              <a:latin typeface="Times New Roman" pitchFamily="18" charset="0"/>
              <a:cs typeface="Times New Roman" pitchFamily="18" charset="0"/>
            </a:endParaRPr>
          </a:p>
        </p:txBody>
      </p:sp>
      <p:sp>
        <p:nvSpPr>
          <p:cNvPr id="38915" name="Rectangle 3"/>
          <p:cNvSpPr>
            <a:spLocks noChangeArrowheads="1"/>
          </p:cNvSpPr>
          <p:nvPr/>
        </p:nvSpPr>
        <p:spPr bwMode="auto">
          <a:xfrm>
            <a:off x="381000" y="4724400"/>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tr-TR" altLang="tr-TR" sz="2400" b="1" dirty="0" smtClean="0">
                <a:solidFill>
                  <a:srgbClr val="FF3300"/>
                </a:solidFill>
                <a:latin typeface="Times New Roman" pitchFamily="18" charset="0"/>
                <a:cs typeface="Times New Roman" pitchFamily="18" charset="0"/>
              </a:rPr>
              <a:t>Solunum Bölgesi:</a:t>
            </a:r>
            <a:r>
              <a:rPr lang="tr-TR" altLang="tr-TR" sz="2400" b="1" dirty="0" smtClean="0">
                <a:solidFill>
                  <a:schemeClr val="accent2"/>
                </a:solidFill>
                <a:latin typeface="Times New Roman" pitchFamily="18" charset="0"/>
                <a:cs typeface="Times New Roman" pitchFamily="18" charset="0"/>
              </a:rPr>
              <a:t> Merkezi, kişinin kulaklarını birleştiren çizginin orta noktası olan 30 cm yarıçaplı kürenin, başın ön kısmında kalan yarısıdır.</a:t>
            </a:r>
            <a:endParaRPr lang="tr-TR" altLang="tr-TR" sz="2400" b="1" dirty="0">
              <a:solidFill>
                <a:schemeClr val="accent2"/>
              </a:solidFill>
              <a:latin typeface="Times New Roman" pitchFamily="18" charset="0"/>
            </a:endParaRPr>
          </a:p>
        </p:txBody>
      </p:sp>
      <p:sp>
        <p:nvSpPr>
          <p:cNvPr id="38916" name="Rectangle 4"/>
          <p:cNvSpPr>
            <a:spLocks noChangeArrowheads="1"/>
          </p:cNvSpPr>
          <p:nvPr/>
        </p:nvSpPr>
        <p:spPr bwMode="auto">
          <a:xfrm>
            <a:off x="304800" y="1752600"/>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tr-TR" altLang="tr-TR" sz="1200" dirty="0" smtClean="0">
                <a:latin typeface="Times New Roman" pitchFamily="18" charset="0"/>
                <a:cs typeface="Times New Roman" pitchFamily="18" charset="0"/>
              </a:rPr>
              <a:t> </a:t>
            </a:r>
            <a:r>
              <a:rPr lang="tr-TR" altLang="tr-TR" sz="2400" b="1" dirty="0" smtClean="0">
                <a:solidFill>
                  <a:srgbClr val="FF3300"/>
                </a:solidFill>
                <a:latin typeface="Times New Roman" pitchFamily="18" charset="0"/>
                <a:cs typeface="Times New Roman" pitchFamily="18" charset="0"/>
              </a:rPr>
              <a:t>Kimyasal Maddenin İşlem Görmesi:</a:t>
            </a:r>
            <a:r>
              <a:rPr lang="tr-TR" altLang="tr-TR" sz="2400" b="1" dirty="0" smtClean="0">
                <a:solidFill>
                  <a:schemeClr val="accent2"/>
                </a:solidFill>
                <a:latin typeface="Times New Roman" pitchFamily="18" charset="0"/>
                <a:cs typeface="Times New Roman" pitchFamily="18" charset="0"/>
              </a:rPr>
              <a:t>  Bu maddelerin üretilmesi, işlenmesi, kullanılması depolanması, taşınması, atık veya artıkların uzaklaştırılması işleridir.</a:t>
            </a:r>
            <a:endParaRPr lang="tr-TR" altLang="tr-TR" sz="2400" b="1" dirty="0">
              <a:solidFill>
                <a:schemeClr val="accent2"/>
              </a:solidFill>
              <a:latin typeface="Times New Roman" pitchFamily="18" charset="0"/>
              <a:cs typeface="Times New Roman" pitchFamily="18" charset="0"/>
            </a:endParaRPr>
          </a:p>
        </p:txBody>
      </p:sp>
      <p:sp>
        <p:nvSpPr>
          <p:cNvPr id="3" name="Slayt Numarası Yer Tutucusu 2"/>
          <p:cNvSpPr>
            <a:spLocks noGrp="1"/>
          </p:cNvSpPr>
          <p:nvPr>
            <p:ph type="sldNum" sz="quarter" idx="12"/>
          </p:nvPr>
        </p:nvSpPr>
        <p:spPr/>
        <p:txBody>
          <a:bodyPr/>
          <a:lstStyle/>
          <a:p>
            <a:fld id="{A427530A-A503-4F46-BAEC-AA74D2EFDD5B}" type="slidenum">
              <a:rPr lang="tr-TR" smtClean="0"/>
              <a:t>126</a:t>
            </a:fld>
            <a:endParaRPr lang="tr-TR"/>
          </a:p>
        </p:txBody>
      </p:sp>
    </p:spTree>
    <p:extLst>
      <p:ext uri="{BB962C8B-B14F-4D97-AF65-F5344CB8AC3E}">
        <p14:creationId xmlns:p14="http://schemas.microsoft.com/office/powerpoint/2010/main" val="161332897"/>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457200" y="609600"/>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r>
              <a:rPr lang="tr-TR" altLang="tr-TR" sz="2400" b="1" dirty="0" smtClean="0">
                <a:solidFill>
                  <a:srgbClr val="FF3300"/>
                </a:solidFill>
                <a:latin typeface="Times New Roman" pitchFamily="18" charset="0"/>
                <a:cs typeface="Times New Roman" pitchFamily="18" charset="0"/>
              </a:rPr>
              <a:t>Biyolojik Sınır Değeri:</a:t>
            </a:r>
            <a:r>
              <a:rPr lang="tr-TR" altLang="tr-TR" sz="2400" dirty="0" smtClean="0">
                <a:latin typeface="Times New Roman" pitchFamily="18" charset="0"/>
                <a:cs typeface="Times New Roman" pitchFamily="18" charset="0"/>
              </a:rPr>
              <a:t> </a:t>
            </a:r>
            <a:r>
              <a:rPr lang="tr-TR" altLang="tr-TR" sz="2400" b="1" dirty="0" smtClean="0">
                <a:solidFill>
                  <a:schemeClr val="accent2"/>
                </a:solidFill>
                <a:latin typeface="Times New Roman" pitchFamily="18" charset="0"/>
                <a:cs typeface="Times New Roman" pitchFamily="18" charset="0"/>
              </a:rPr>
              <a:t>Kimyasal maddenin </a:t>
            </a:r>
            <a:r>
              <a:rPr lang="tr-TR" altLang="tr-TR" sz="2400" b="1" dirty="0" err="1" smtClean="0">
                <a:solidFill>
                  <a:schemeClr val="accent2"/>
                </a:solidFill>
                <a:latin typeface="Times New Roman" pitchFamily="18" charset="0"/>
                <a:cs typeface="Times New Roman" pitchFamily="18" charset="0"/>
              </a:rPr>
              <a:t>metabolitinin</a:t>
            </a:r>
            <a:r>
              <a:rPr lang="tr-TR" altLang="tr-TR" sz="2400" b="1" dirty="0" smtClean="0">
                <a:solidFill>
                  <a:schemeClr val="accent2"/>
                </a:solidFill>
                <a:latin typeface="Times New Roman" pitchFamily="18" charset="0"/>
                <a:cs typeface="Times New Roman" pitchFamily="18" charset="0"/>
              </a:rPr>
              <a:t> veya etkilenmeyi belirleyecek bir maddenin uygun biyolojik ortamdaki konsantrasyonunun üst sınırıdır. </a:t>
            </a:r>
            <a:endParaRPr lang="tr-TR" altLang="tr-TR" sz="2400" b="1" dirty="0">
              <a:solidFill>
                <a:schemeClr val="accent2"/>
              </a:solidFill>
              <a:latin typeface="Times New Roman" pitchFamily="18" charset="0"/>
              <a:cs typeface="Times New Roman" pitchFamily="18" charset="0"/>
            </a:endParaRPr>
          </a:p>
        </p:txBody>
      </p:sp>
      <p:sp>
        <p:nvSpPr>
          <p:cNvPr id="39939" name="Rectangle 3"/>
          <p:cNvSpPr>
            <a:spLocks noChangeArrowheads="1"/>
          </p:cNvSpPr>
          <p:nvPr/>
        </p:nvSpPr>
        <p:spPr bwMode="auto">
          <a:xfrm>
            <a:off x="457200" y="2135188"/>
            <a:ext cx="8534400"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US" altLang="tr-TR" sz="2400" b="1">
                <a:solidFill>
                  <a:srgbClr val="FF3300"/>
                </a:solidFill>
                <a:latin typeface="Times New Roman" pitchFamily="18" charset="0"/>
                <a:cs typeface="Times New Roman" pitchFamily="18" charset="0"/>
              </a:rPr>
              <a:t>Sağlık Gözetimi:</a:t>
            </a:r>
            <a:r>
              <a:rPr lang="en-US" altLang="tr-TR" sz="2400" b="1">
                <a:solidFill>
                  <a:schemeClr val="accent2"/>
                </a:solidFill>
                <a:latin typeface="Times New Roman" pitchFamily="18" charset="0"/>
                <a:cs typeface="Times New Roman" pitchFamily="18" charset="0"/>
              </a:rPr>
              <a:t> Çalışanların belirli bir kimyasal maddeye maruziyetleri ile ilgili olarak sağlık durumlarının belirlenmesi amacıyla yapılan değerlendirmelerdir.</a:t>
            </a:r>
          </a:p>
          <a:p>
            <a:pPr eaLnBrk="0" hangingPunct="0"/>
            <a:r>
              <a:rPr lang="en-US" altLang="tr-TR" sz="1200">
                <a:latin typeface="Times New Roman" pitchFamily="18" charset="0"/>
                <a:cs typeface="Times New Roman" pitchFamily="18" charset="0"/>
              </a:rPr>
              <a:t> </a:t>
            </a:r>
          </a:p>
        </p:txBody>
      </p:sp>
      <p:sp>
        <p:nvSpPr>
          <p:cNvPr id="39940" name="Rectangle 4"/>
          <p:cNvSpPr>
            <a:spLocks noChangeArrowheads="1"/>
          </p:cNvSpPr>
          <p:nvPr/>
        </p:nvSpPr>
        <p:spPr bwMode="auto">
          <a:xfrm>
            <a:off x="457200" y="3506788"/>
            <a:ext cx="8382000"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US" altLang="tr-TR" sz="1200">
                <a:latin typeface="Times New Roman" pitchFamily="18" charset="0"/>
                <a:cs typeface="Times New Roman" pitchFamily="18" charset="0"/>
              </a:rPr>
              <a:t> </a:t>
            </a:r>
          </a:p>
          <a:p>
            <a:pPr eaLnBrk="0" hangingPunct="0"/>
            <a:r>
              <a:rPr lang="en-US" altLang="tr-TR" sz="2400" b="1">
                <a:solidFill>
                  <a:srgbClr val="FF3300"/>
                </a:solidFill>
                <a:latin typeface="Times New Roman" pitchFamily="18" charset="0"/>
                <a:cs typeface="Times New Roman" pitchFamily="18" charset="0"/>
              </a:rPr>
              <a:t>Tehlike:</a:t>
            </a:r>
            <a:r>
              <a:rPr lang="en-US" altLang="tr-TR" sz="2400" b="1">
                <a:solidFill>
                  <a:schemeClr val="accent2"/>
                </a:solidFill>
                <a:latin typeface="Times New Roman" pitchFamily="18" charset="0"/>
                <a:cs typeface="Times New Roman" pitchFamily="18" charset="0"/>
              </a:rPr>
              <a:t> Bir kimyasal maddenin yapısal özelliği nedeniyle zarar verme potansiyelidir.</a:t>
            </a:r>
          </a:p>
          <a:p>
            <a:pPr eaLnBrk="0" hangingPunct="0"/>
            <a:r>
              <a:rPr lang="en-US" altLang="tr-TR" sz="2400" b="1">
                <a:solidFill>
                  <a:schemeClr val="accent2"/>
                </a:solidFill>
                <a:latin typeface="Times New Roman" pitchFamily="18" charset="0"/>
                <a:cs typeface="Times New Roman" pitchFamily="18" charset="0"/>
              </a:rPr>
              <a:t> </a:t>
            </a:r>
          </a:p>
        </p:txBody>
      </p:sp>
      <p:sp>
        <p:nvSpPr>
          <p:cNvPr id="39941" name="Rectangle 5"/>
          <p:cNvSpPr>
            <a:spLocks noChangeArrowheads="1"/>
          </p:cNvSpPr>
          <p:nvPr/>
        </p:nvSpPr>
        <p:spPr bwMode="auto">
          <a:xfrm>
            <a:off x="457200" y="4633913"/>
            <a:ext cx="83058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US" altLang="tr-TR" sz="1200">
                <a:latin typeface="Times New Roman" pitchFamily="18" charset="0"/>
                <a:cs typeface="Times New Roman" pitchFamily="18" charset="0"/>
              </a:rPr>
              <a:t> </a:t>
            </a:r>
          </a:p>
          <a:p>
            <a:pPr eaLnBrk="0" hangingPunct="0"/>
            <a:r>
              <a:rPr lang="en-US" altLang="tr-TR" sz="2400" b="1">
                <a:solidFill>
                  <a:srgbClr val="FF3300"/>
                </a:solidFill>
                <a:latin typeface="Times New Roman" pitchFamily="18" charset="0"/>
                <a:cs typeface="Times New Roman" pitchFamily="18" charset="0"/>
              </a:rPr>
              <a:t>Risk</a:t>
            </a:r>
            <a:r>
              <a:rPr lang="tr-TR" altLang="tr-TR" sz="2400" b="1">
                <a:solidFill>
                  <a:srgbClr val="FF3300"/>
                </a:solidFill>
                <a:latin typeface="Times New Roman" pitchFamily="18" charset="0"/>
              </a:rPr>
              <a:t>: </a:t>
            </a:r>
            <a:r>
              <a:rPr lang="en-US" altLang="tr-TR" sz="2400" b="1">
                <a:solidFill>
                  <a:schemeClr val="accent2"/>
                </a:solidFill>
                <a:latin typeface="Times New Roman" pitchFamily="18" charset="0"/>
                <a:cs typeface="Times New Roman" pitchFamily="18" charset="0"/>
              </a:rPr>
              <a:t>Kimyasal maddenin zarar verme potansiyelinin çalışma ve/veya maruziyet koşullarında ortaya çıkması olasılığıdır.</a:t>
            </a:r>
          </a:p>
        </p:txBody>
      </p:sp>
      <p:sp>
        <p:nvSpPr>
          <p:cNvPr id="3" name="Slayt Numarası Yer Tutucusu 2"/>
          <p:cNvSpPr>
            <a:spLocks noGrp="1"/>
          </p:cNvSpPr>
          <p:nvPr>
            <p:ph type="sldNum" sz="quarter" idx="12"/>
          </p:nvPr>
        </p:nvSpPr>
        <p:spPr/>
        <p:txBody>
          <a:bodyPr/>
          <a:lstStyle/>
          <a:p>
            <a:fld id="{A427530A-A503-4F46-BAEC-AA74D2EFDD5B}" type="slidenum">
              <a:rPr lang="tr-TR" smtClean="0"/>
              <a:t>127</a:t>
            </a:fld>
            <a:endParaRPr lang="tr-TR"/>
          </a:p>
        </p:txBody>
      </p:sp>
    </p:spTree>
    <p:extLst>
      <p:ext uri="{BB962C8B-B14F-4D97-AF65-F5344CB8AC3E}">
        <p14:creationId xmlns:p14="http://schemas.microsoft.com/office/powerpoint/2010/main" val="687459914"/>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57200" y="533400"/>
            <a:ext cx="807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US" altLang="tr-TR" sz="1200">
                <a:latin typeface="Times New Roman" pitchFamily="18" charset="0"/>
                <a:cs typeface="Times New Roman" pitchFamily="18" charset="0"/>
              </a:rPr>
              <a:t> </a:t>
            </a:r>
            <a:r>
              <a:rPr lang="en-US" altLang="tr-TR" sz="2400" b="1">
                <a:solidFill>
                  <a:srgbClr val="FF3300"/>
                </a:solidFill>
                <a:latin typeface="Times New Roman" pitchFamily="18" charset="0"/>
                <a:cs typeface="Times New Roman" pitchFamily="18" charset="0"/>
              </a:rPr>
              <a:t>*Akut:</a:t>
            </a:r>
            <a:r>
              <a:rPr lang="en-US" altLang="tr-TR" sz="2400" b="1">
                <a:latin typeface="Times New Roman" pitchFamily="18" charset="0"/>
                <a:cs typeface="Times New Roman" pitchFamily="18" charset="0"/>
              </a:rPr>
              <a:t> </a:t>
            </a:r>
            <a:r>
              <a:rPr lang="en-US" altLang="tr-TR" sz="2400" b="1">
                <a:solidFill>
                  <a:schemeClr val="accent2"/>
                </a:solidFill>
                <a:latin typeface="Times New Roman" pitchFamily="18" charset="0"/>
                <a:cs typeface="Times New Roman" pitchFamily="18" charset="0"/>
              </a:rPr>
              <a:t>Bir kimyasal maddenin etkisinin ani veya çok kısa sürede gelişmesidir.</a:t>
            </a:r>
            <a:r>
              <a:rPr lang="en-US" altLang="tr-TR" sz="2400" b="1">
                <a:latin typeface="Times New Roman" pitchFamily="18" charset="0"/>
                <a:cs typeface="Times New Roman" pitchFamily="18" charset="0"/>
              </a:rPr>
              <a:t> </a:t>
            </a:r>
            <a:endParaRPr lang="en-US" altLang="tr-TR" sz="2400" b="1">
              <a:latin typeface="Times New Roman" pitchFamily="18" charset="0"/>
            </a:endParaRPr>
          </a:p>
        </p:txBody>
      </p:sp>
      <p:sp>
        <p:nvSpPr>
          <p:cNvPr id="40963" name="Rectangle 3"/>
          <p:cNvSpPr>
            <a:spLocks noChangeArrowheads="1"/>
          </p:cNvSpPr>
          <p:nvPr/>
        </p:nvSpPr>
        <p:spPr bwMode="auto">
          <a:xfrm>
            <a:off x="533400" y="3886200"/>
            <a:ext cx="8153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US" altLang="tr-TR" sz="1200">
                <a:latin typeface="Times New Roman" pitchFamily="18" charset="0"/>
                <a:cs typeface="Times New Roman" pitchFamily="18" charset="0"/>
              </a:rPr>
              <a:t> </a:t>
            </a:r>
            <a:r>
              <a:rPr lang="en-US" altLang="tr-TR" sz="2400" b="1">
                <a:solidFill>
                  <a:srgbClr val="FF3300"/>
                </a:solidFill>
                <a:latin typeface="Times New Roman" pitchFamily="18" charset="0"/>
                <a:cs typeface="Times New Roman" pitchFamily="18" charset="0"/>
              </a:rPr>
              <a:t>*Eskar:</a:t>
            </a:r>
            <a:r>
              <a:rPr lang="en-US" altLang="tr-TR" sz="2400" b="1">
                <a:solidFill>
                  <a:schemeClr val="accent2"/>
                </a:solidFill>
                <a:latin typeface="Times New Roman" pitchFamily="18" charset="0"/>
                <a:cs typeface="Times New Roman" pitchFamily="18" charset="0"/>
              </a:rPr>
              <a:t> Yanığı, deri veya mukoza üzerine uygulanan yakıcı maddeyi</a:t>
            </a:r>
            <a:r>
              <a:rPr lang="tr-TR" altLang="tr-TR" sz="2400" b="1">
                <a:solidFill>
                  <a:schemeClr val="accent2"/>
                </a:solidFill>
                <a:latin typeface="Times New Roman" pitchFamily="18" charset="0"/>
              </a:rPr>
              <a:t> </a:t>
            </a:r>
            <a:r>
              <a:rPr lang="en-US" altLang="tr-TR" sz="2400" b="1">
                <a:solidFill>
                  <a:schemeClr val="accent2"/>
                </a:solidFill>
                <a:latin typeface="Times New Roman" pitchFamily="18" charset="0"/>
                <a:cs typeface="Times New Roman" pitchFamily="18" charset="0"/>
              </a:rPr>
              <a:t>takiben meydana gelen kabuk.</a:t>
            </a:r>
          </a:p>
        </p:txBody>
      </p:sp>
      <p:sp>
        <p:nvSpPr>
          <p:cNvPr id="40964" name="Rectangle 4"/>
          <p:cNvSpPr>
            <a:spLocks noChangeArrowheads="1"/>
          </p:cNvSpPr>
          <p:nvPr/>
        </p:nvSpPr>
        <p:spPr bwMode="auto">
          <a:xfrm>
            <a:off x="457200" y="1676400"/>
            <a:ext cx="7848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US" altLang="tr-TR" sz="1200">
                <a:latin typeface="Times New Roman" pitchFamily="18" charset="0"/>
                <a:cs typeface="Times New Roman" pitchFamily="18" charset="0"/>
              </a:rPr>
              <a:t> </a:t>
            </a:r>
            <a:r>
              <a:rPr lang="en-US" altLang="tr-TR" sz="2400">
                <a:solidFill>
                  <a:srgbClr val="FF3300"/>
                </a:solidFill>
                <a:latin typeface="Times New Roman" pitchFamily="18" charset="0"/>
                <a:cs typeface="Times New Roman" pitchFamily="18" charset="0"/>
              </a:rPr>
              <a:t> </a:t>
            </a:r>
            <a:r>
              <a:rPr lang="en-US" altLang="tr-TR" sz="2400" b="1">
                <a:solidFill>
                  <a:srgbClr val="FF3300"/>
                </a:solidFill>
                <a:latin typeface="Times New Roman" pitchFamily="18" charset="0"/>
                <a:cs typeface="Times New Roman" pitchFamily="18" charset="0"/>
              </a:rPr>
              <a:t>*Kronik: </a:t>
            </a:r>
            <a:r>
              <a:rPr lang="en-US" altLang="tr-TR" sz="2400" b="1">
                <a:solidFill>
                  <a:schemeClr val="accent2"/>
                </a:solidFill>
                <a:latin typeface="Times New Roman" pitchFamily="18" charset="0"/>
                <a:cs typeface="Times New Roman" pitchFamily="18" charset="0"/>
              </a:rPr>
              <a:t>Bir kimyasal maddenin etkisinin tekrarlanan maruziyetler sonucunda uzun dönemde gelişmesidir.</a:t>
            </a:r>
          </a:p>
        </p:txBody>
      </p:sp>
      <p:sp>
        <p:nvSpPr>
          <p:cNvPr id="40965" name="Rectangle 5"/>
          <p:cNvSpPr>
            <a:spLocks noChangeArrowheads="1"/>
          </p:cNvSpPr>
          <p:nvPr/>
        </p:nvSpPr>
        <p:spPr bwMode="auto">
          <a:xfrm>
            <a:off x="381000" y="2667000"/>
            <a:ext cx="8153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US" altLang="tr-TR" sz="1200">
                <a:latin typeface="Times New Roman" pitchFamily="18" charset="0"/>
                <a:cs typeface="Times New Roman" pitchFamily="18" charset="0"/>
              </a:rPr>
              <a:t> </a:t>
            </a:r>
          </a:p>
          <a:p>
            <a:pPr eaLnBrk="0" hangingPunct="0"/>
            <a:r>
              <a:rPr lang="tr-TR" altLang="tr-TR" sz="1200" b="1">
                <a:latin typeface="Times New Roman" pitchFamily="18" charset="0"/>
              </a:rPr>
              <a:t>  </a:t>
            </a:r>
            <a:r>
              <a:rPr lang="tr-TR" altLang="tr-TR" sz="2400" b="1">
                <a:latin typeface="Times New Roman" pitchFamily="18" charset="0"/>
              </a:rPr>
              <a:t> </a:t>
            </a:r>
            <a:r>
              <a:rPr lang="en-US" altLang="tr-TR" sz="2400" b="1">
                <a:solidFill>
                  <a:srgbClr val="FF3300"/>
                </a:solidFill>
                <a:latin typeface="Times New Roman" pitchFamily="18" charset="0"/>
                <a:cs typeface="Times New Roman" pitchFamily="18" charset="0"/>
              </a:rPr>
              <a:t>*Eritem:</a:t>
            </a:r>
            <a:r>
              <a:rPr lang="en-US" altLang="tr-TR" sz="2400" b="1">
                <a:solidFill>
                  <a:schemeClr val="accent2"/>
                </a:solidFill>
                <a:latin typeface="Times New Roman" pitchFamily="18" charset="0"/>
                <a:cs typeface="Times New Roman" pitchFamily="18" charset="0"/>
              </a:rPr>
              <a:t> Deride meydana gelen kızarıklık tek veya yaygın olabilir.</a:t>
            </a:r>
          </a:p>
        </p:txBody>
      </p:sp>
      <p:sp>
        <p:nvSpPr>
          <p:cNvPr id="40966" name="Rectangle 6"/>
          <p:cNvSpPr>
            <a:spLocks noChangeArrowheads="1"/>
          </p:cNvSpPr>
          <p:nvPr/>
        </p:nvSpPr>
        <p:spPr bwMode="auto">
          <a:xfrm>
            <a:off x="533400" y="48768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US" altLang="tr-TR" sz="1200">
                <a:latin typeface="Times New Roman" pitchFamily="18" charset="0"/>
                <a:cs typeface="Times New Roman" pitchFamily="18" charset="0"/>
              </a:rPr>
              <a:t> </a:t>
            </a:r>
            <a:r>
              <a:rPr lang="en-US" altLang="tr-TR" sz="2400" b="1">
                <a:solidFill>
                  <a:srgbClr val="FF3300"/>
                </a:solidFill>
                <a:latin typeface="Times New Roman" pitchFamily="18" charset="0"/>
                <a:cs typeface="Times New Roman" pitchFamily="18" charset="0"/>
              </a:rPr>
              <a:t>*Ödem: </a:t>
            </a:r>
            <a:r>
              <a:rPr lang="en-US" altLang="tr-TR" sz="2400" b="1">
                <a:solidFill>
                  <a:schemeClr val="accent2"/>
                </a:solidFill>
                <a:latin typeface="Times New Roman" pitchFamily="18" charset="0"/>
                <a:cs typeface="Times New Roman" pitchFamily="18" charset="0"/>
              </a:rPr>
              <a:t>Deri altı dokularında aşırı sıvı toplanması.</a:t>
            </a:r>
          </a:p>
        </p:txBody>
      </p:sp>
      <p:sp>
        <p:nvSpPr>
          <p:cNvPr id="3" name="Slayt Numarası Yer Tutucusu 2"/>
          <p:cNvSpPr>
            <a:spLocks noGrp="1"/>
          </p:cNvSpPr>
          <p:nvPr>
            <p:ph type="sldNum" sz="quarter" idx="12"/>
          </p:nvPr>
        </p:nvSpPr>
        <p:spPr/>
        <p:txBody>
          <a:bodyPr/>
          <a:lstStyle/>
          <a:p>
            <a:fld id="{A427530A-A503-4F46-BAEC-AA74D2EFDD5B}" type="slidenum">
              <a:rPr lang="tr-TR" smtClean="0"/>
              <a:t>128</a:t>
            </a:fld>
            <a:endParaRPr lang="tr-TR"/>
          </a:p>
        </p:txBody>
      </p:sp>
    </p:spTree>
    <p:extLst>
      <p:ext uri="{BB962C8B-B14F-4D97-AF65-F5344CB8AC3E}">
        <p14:creationId xmlns:p14="http://schemas.microsoft.com/office/powerpoint/2010/main" val="1293981576"/>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İçerik Yer Tutucusu 2"/>
          <p:cNvSpPr>
            <a:spLocks noGrp="1"/>
          </p:cNvSpPr>
          <p:nvPr>
            <p:ph sz="quarter" idx="1"/>
          </p:nvPr>
        </p:nvSpPr>
        <p:spPr>
          <a:xfrm>
            <a:off x="179388" y="836613"/>
            <a:ext cx="8856662" cy="5905500"/>
          </a:xfrm>
        </p:spPr>
        <p:txBody>
          <a:bodyPr/>
          <a:lstStyle/>
          <a:p>
            <a:pPr>
              <a:lnSpc>
                <a:spcPct val="90000"/>
              </a:lnSpc>
            </a:pPr>
            <a:r>
              <a:rPr lang="tr-TR" altLang="tr-TR" sz="2400" smtClean="0">
                <a:latin typeface="Arial" pitchFamily="34" charset="0"/>
              </a:rPr>
              <a:t>Her kimyasalın  ortamda tehlikeli olabilecek konsantrasyonu belirlenmiştir;</a:t>
            </a:r>
          </a:p>
          <a:p>
            <a:pPr>
              <a:lnSpc>
                <a:spcPct val="90000"/>
              </a:lnSpc>
            </a:pPr>
            <a:endParaRPr lang="tr-TR" altLang="tr-TR" sz="2400" smtClean="0">
              <a:latin typeface="Arial" pitchFamily="34" charset="0"/>
            </a:endParaRPr>
          </a:p>
          <a:p>
            <a:pPr>
              <a:lnSpc>
                <a:spcPct val="90000"/>
              </a:lnSpc>
            </a:pPr>
            <a:r>
              <a:rPr lang="tr-TR" altLang="tr-TR" sz="2400" smtClean="0">
                <a:latin typeface="Arial" pitchFamily="34" charset="0"/>
              </a:rPr>
              <a:t>Limit değerler konusunda yaygın olarak, “eşik sınır değer(ESD)” ve </a:t>
            </a:r>
            <a:r>
              <a:rPr lang="tr-TR" altLang="tr-TR" sz="2400" b="1" smtClean="0">
                <a:latin typeface="Arial" pitchFamily="34" charset="0"/>
              </a:rPr>
              <a:t>“müsade edilen azami konsantrasyon</a:t>
            </a:r>
            <a:r>
              <a:rPr lang="tr-TR" altLang="tr-TR" sz="2400" smtClean="0">
                <a:latin typeface="Arial" pitchFamily="34" charset="0"/>
              </a:rPr>
              <a:t> </a:t>
            </a:r>
            <a:r>
              <a:rPr lang="tr-TR" altLang="tr-TR" sz="2400" b="1" smtClean="0">
                <a:latin typeface="Arial" pitchFamily="34" charset="0"/>
              </a:rPr>
              <a:t>(MAK değer)”</a:t>
            </a:r>
            <a:r>
              <a:rPr lang="tr-TR" altLang="tr-TR" sz="2400" smtClean="0">
                <a:latin typeface="Arial" pitchFamily="34" charset="0"/>
              </a:rPr>
              <a:t> kullanılmaktadır.</a:t>
            </a:r>
          </a:p>
          <a:p>
            <a:pPr lvl="1">
              <a:lnSpc>
                <a:spcPct val="90000"/>
              </a:lnSpc>
            </a:pPr>
            <a:r>
              <a:rPr lang="tr-TR" altLang="tr-TR" sz="2400" smtClean="0">
                <a:latin typeface="Arial" pitchFamily="34" charset="0"/>
              </a:rPr>
              <a:t> ESD kavramı, zaman ağırlıklı ortalama değerdir.</a:t>
            </a:r>
          </a:p>
          <a:p>
            <a:pPr lvl="1">
              <a:lnSpc>
                <a:spcPct val="90000"/>
              </a:lnSpc>
            </a:pPr>
            <a:r>
              <a:rPr lang="tr-TR" altLang="tr-TR" sz="2400" smtClean="0">
                <a:latin typeface="Arial" pitchFamily="34" charset="0"/>
              </a:rPr>
              <a:t> MAK değer kavramı ise, daha çok toksik etkisi olan maddeler için uygun olan bu kavram, etkenin hiç bir zaman aşmaması gereken bir düzeye işaret eder.  </a:t>
            </a:r>
            <a:r>
              <a:rPr lang="tr-TR" altLang="tr-TR" sz="2400" b="1" smtClean="0">
                <a:latin typeface="Arial" pitchFamily="34" charset="0"/>
              </a:rPr>
              <a:t>Bu düzey aşılırsa hemen akut şeklinde bir zararlı etki meydana gelir.</a:t>
            </a:r>
          </a:p>
          <a:p>
            <a:pPr lvl="1">
              <a:lnSpc>
                <a:spcPct val="90000"/>
              </a:lnSpc>
            </a:pPr>
            <a:endParaRPr lang="tr-TR" altLang="tr-TR" sz="2400" smtClean="0">
              <a:latin typeface="Arial" pitchFamily="34" charset="0"/>
            </a:endParaRPr>
          </a:p>
          <a:p>
            <a:pPr>
              <a:lnSpc>
                <a:spcPct val="90000"/>
              </a:lnSpc>
            </a:pPr>
            <a:r>
              <a:rPr lang="tr-TR" altLang="tr-TR" sz="2400" smtClean="0">
                <a:latin typeface="Arial" pitchFamily="34" charset="0"/>
              </a:rPr>
              <a:t>“Parlayıcı Pat.Teh.ve Zararlı Mad.Tüzüğü “ ekinde bu limit değerleri içeren liste yer almaktadır. </a:t>
            </a:r>
          </a:p>
          <a:p>
            <a:endParaRPr lang="tr-TR" altLang="tr-TR" sz="2400" smtClean="0">
              <a:latin typeface="Arial" pitchFamily="34" charset="0"/>
            </a:endParaRP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129</a:t>
            </a:fld>
            <a:endParaRPr lang="tr-TR"/>
          </a:p>
        </p:txBody>
      </p:sp>
    </p:spTree>
    <p:extLst>
      <p:ext uri="{BB962C8B-B14F-4D97-AF65-F5344CB8AC3E}">
        <p14:creationId xmlns:p14="http://schemas.microsoft.com/office/powerpoint/2010/main" val="111481475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457200" y="487957"/>
            <a:ext cx="8229600" cy="5821363"/>
          </a:xfrm>
        </p:spPr>
        <p:txBody>
          <a:bodyPr>
            <a:noAutofit/>
          </a:bodyPr>
          <a:lstStyle/>
          <a:p>
            <a:pPr>
              <a:buFont typeface="Wingdings" pitchFamily="2" charset="2"/>
              <a:buNone/>
            </a:pPr>
            <a:r>
              <a:rPr lang="tr-TR" altLang="tr-TR" sz="1800" dirty="0" smtClean="0"/>
              <a:t>Uluslararası Çalışma Örgütü (ILO) 1990 yılında kabul ettiği “</a:t>
            </a:r>
            <a:r>
              <a:rPr lang="tr-TR" altLang="tr-TR" sz="1800" dirty="0" smtClean="0">
                <a:solidFill>
                  <a:srgbClr val="FF0000"/>
                </a:solidFill>
              </a:rPr>
              <a:t>Kimyasalların Kullanımında Güvenlik Hakkında </a:t>
            </a:r>
            <a:r>
              <a:rPr lang="tr-TR" altLang="tr-TR" sz="1800" u="sng" dirty="0" smtClean="0">
                <a:solidFill>
                  <a:srgbClr val="FF0000"/>
                </a:solidFill>
              </a:rPr>
              <a:t>170 </a:t>
            </a:r>
            <a:r>
              <a:rPr lang="tr-TR" altLang="tr-TR" sz="1800" u="sng" dirty="0" err="1" smtClean="0">
                <a:solidFill>
                  <a:srgbClr val="FF0000"/>
                </a:solidFill>
              </a:rPr>
              <a:t>no’lu</a:t>
            </a:r>
            <a:r>
              <a:rPr lang="tr-TR" altLang="tr-TR" sz="1800" u="sng" dirty="0" smtClean="0">
                <a:solidFill>
                  <a:srgbClr val="FF0000"/>
                </a:solidFill>
              </a:rPr>
              <a:t> Sözleşme” ve “177 </a:t>
            </a:r>
            <a:r>
              <a:rPr lang="tr-TR" altLang="tr-TR" sz="1800" u="sng" dirty="0" err="1" smtClean="0">
                <a:solidFill>
                  <a:srgbClr val="FF0000"/>
                </a:solidFill>
              </a:rPr>
              <a:t>no’lu</a:t>
            </a:r>
            <a:r>
              <a:rPr lang="tr-TR" altLang="tr-TR" sz="1800" u="sng" dirty="0" smtClean="0">
                <a:solidFill>
                  <a:srgbClr val="FF0000"/>
                </a:solidFill>
              </a:rPr>
              <a:t> Tavsiye Kararı</a:t>
            </a:r>
            <a:r>
              <a:rPr lang="tr-TR" altLang="tr-TR" sz="1800" u="sng" dirty="0" smtClean="0"/>
              <a:t>”</a:t>
            </a:r>
            <a:r>
              <a:rPr lang="tr-TR" altLang="tr-TR" sz="1800" dirty="0" smtClean="0"/>
              <a:t> ile kimyasalların üretimi, kullanımı, depolanması, taşınması kimyasal atıkların yok edilmesi ve işlenmesi, içerisinde kimyasal bulunan kapların bakım ve onarımında alınacak önlemleri sıralamıştır. </a:t>
            </a:r>
          </a:p>
          <a:p>
            <a:pPr>
              <a:buFont typeface="Wingdings" pitchFamily="2" charset="2"/>
              <a:buNone/>
            </a:pPr>
            <a:r>
              <a:rPr lang="tr-TR" altLang="tr-TR" sz="1800" u="sng" dirty="0" smtClean="0"/>
              <a:t>177 Sayılı Tavsiye Kararında kimyasalların;</a:t>
            </a:r>
            <a:r>
              <a:rPr lang="tr-TR" altLang="tr-TR" sz="1800" dirty="0" smtClean="0"/>
              <a:t> </a:t>
            </a:r>
          </a:p>
          <a:p>
            <a:r>
              <a:rPr lang="tr-TR" altLang="tr-TR" sz="1800" dirty="0" smtClean="0"/>
              <a:t>Vücudun herhangi bir kısmında meydana getirecekleri akut ve kronik sağlık sorununa neden olabilecek </a:t>
            </a:r>
            <a:r>
              <a:rPr lang="tr-TR" altLang="tr-TR" sz="1800" u="sng" dirty="0" err="1" smtClean="0"/>
              <a:t>toksik</a:t>
            </a:r>
            <a:r>
              <a:rPr lang="tr-TR" altLang="tr-TR" sz="1800" u="sng" dirty="0" smtClean="0"/>
              <a:t> özellikleri</a:t>
            </a:r>
          </a:p>
          <a:p>
            <a:r>
              <a:rPr lang="tr-TR" altLang="tr-TR" sz="1800" dirty="0" smtClean="0"/>
              <a:t>Parlama, patlama, oksitleme, tehlikeli reaksiyon verme gibi özelliklerin de içerecek şekilde </a:t>
            </a:r>
            <a:r>
              <a:rPr lang="tr-TR" altLang="tr-TR" sz="1800" u="sng" dirty="0" smtClean="0"/>
              <a:t>fiziksel ve kimyasal karakteristikleri,</a:t>
            </a:r>
          </a:p>
          <a:p>
            <a:r>
              <a:rPr lang="tr-TR" altLang="tr-TR" sz="1800" u="sng" dirty="0" smtClean="0"/>
              <a:t>Aşındırıcı ve tahriş edici özellikleri</a:t>
            </a:r>
            <a:r>
              <a:rPr lang="tr-TR" altLang="tr-TR" sz="1800" dirty="0" smtClean="0"/>
              <a:t>,</a:t>
            </a:r>
          </a:p>
          <a:p>
            <a:r>
              <a:rPr lang="tr-TR" altLang="tr-TR" sz="1800" u="sng" dirty="0" smtClean="0"/>
              <a:t>Alerjik ve hassasiyet oluşturma özellikleri</a:t>
            </a:r>
          </a:p>
          <a:p>
            <a:r>
              <a:rPr lang="tr-TR" altLang="tr-TR" sz="1800" u="sng" dirty="0" err="1" smtClean="0"/>
              <a:t>Kansorejen</a:t>
            </a:r>
            <a:r>
              <a:rPr lang="tr-TR" altLang="tr-TR" sz="1800" u="sng" dirty="0" smtClean="0"/>
              <a:t> etkileri</a:t>
            </a:r>
            <a:r>
              <a:rPr lang="tr-TR" altLang="tr-TR" sz="1800" dirty="0" smtClean="0"/>
              <a:t>,</a:t>
            </a:r>
          </a:p>
          <a:p>
            <a:r>
              <a:rPr lang="tr-TR" altLang="tr-TR" sz="1800" u="sng" dirty="0" err="1" smtClean="0"/>
              <a:t>Teratojenik</a:t>
            </a:r>
            <a:r>
              <a:rPr lang="tr-TR" altLang="tr-TR" sz="1800" u="sng" dirty="0" smtClean="0"/>
              <a:t>  ve </a:t>
            </a:r>
            <a:r>
              <a:rPr lang="tr-TR" altLang="tr-TR" sz="1800" u="sng" dirty="0" err="1" smtClean="0"/>
              <a:t>mutajenik</a:t>
            </a:r>
            <a:r>
              <a:rPr lang="tr-TR" altLang="tr-TR" sz="1800" u="sng" dirty="0" smtClean="0"/>
              <a:t> etkileri</a:t>
            </a:r>
          </a:p>
          <a:p>
            <a:r>
              <a:rPr lang="tr-TR" altLang="tr-TR" sz="1800" u="sng" dirty="0" smtClean="0"/>
              <a:t>Üreme sistemine etkileri</a:t>
            </a:r>
            <a:r>
              <a:rPr lang="tr-TR" altLang="tr-TR" sz="1800" dirty="0" smtClean="0"/>
              <a:t> </a:t>
            </a:r>
          </a:p>
          <a:p>
            <a:pPr>
              <a:buFont typeface="Wingdings" pitchFamily="2" charset="2"/>
              <a:buNone/>
            </a:pPr>
            <a:r>
              <a:rPr lang="tr-TR" altLang="tr-TR" sz="1800" dirty="0" smtClean="0"/>
              <a:t>gibi özellikleri göz önünde bulundurularak sınıflandırılması önerilmektedir</a:t>
            </a:r>
          </a:p>
        </p:txBody>
      </p:sp>
      <p:sp>
        <p:nvSpPr>
          <p:cNvPr id="6" name="Slayt Numarası Yer Tutucusu 5"/>
          <p:cNvSpPr>
            <a:spLocks noGrp="1"/>
          </p:cNvSpPr>
          <p:nvPr>
            <p:ph type="sldNum" sz="quarter" idx="4294967295"/>
          </p:nvPr>
        </p:nvSpPr>
        <p:spPr/>
        <p:txBody>
          <a:bodyPr/>
          <a:lstStyle/>
          <a:p>
            <a:fld id="{A427530A-A503-4F46-BAEC-AA74D2EFDD5B}" type="slidenum">
              <a:rPr lang="tr-TR" smtClean="0"/>
              <a:t>13</a:t>
            </a:fld>
            <a:endParaRPr lang="tr-TR"/>
          </a:p>
        </p:txBody>
      </p:sp>
    </p:spTree>
    <p:extLst>
      <p:ext uri="{BB962C8B-B14F-4D97-AF65-F5344CB8AC3E}">
        <p14:creationId xmlns:p14="http://schemas.microsoft.com/office/powerpoint/2010/main" val="278589711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68313" y="692150"/>
            <a:ext cx="7467600" cy="1143000"/>
          </a:xfrm>
        </p:spPr>
        <p:txBody>
          <a:bodyPr>
            <a:normAutofit/>
          </a:bodyPr>
          <a:lstStyle/>
          <a:p>
            <a:pPr fontAlgn="auto">
              <a:spcAft>
                <a:spcPts val="0"/>
              </a:spcAft>
              <a:defRPr/>
            </a:pPr>
            <a:r>
              <a:rPr lang="tr-TR" sz="3600" dirty="0">
                <a:solidFill>
                  <a:srgbClr val="FF0000"/>
                </a:solidFill>
              </a:rPr>
              <a:t>İlgili Avrupa Birliği Mevzuatı</a:t>
            </a:r>
            <a:br>
              <a:rPr lang="tr-TR" sz="3600" dirty="0">
                <a:solidFill>
                  <a:srgbClr val="FF0000"/>
                </a:solidFill>
              </a:rPr>
            </a:br>
            <a:endParaRPr lang="tr-TR" sz="3600" dirty="0">
              <a:solidFill>
                <a:srgbClr val="FF0000"/>
              </a:solidFill>
            </a:endParaRPr>
          </a:p>
        </p:txBody>
      </p:sp>
      <p:sp>
        <p:nvSpPr>
          <p:cNvPr id="46083" name="Rectangle 3"/>
          <p:cNvSpPr>
            <a:spLocks noGrp="1" noChangeArrowheads="1"/>
          </p:cNvSpPr>
          <p:nvPr>
            <p:ph sz="quarter" idx="1"/>
          </p:nvPr>
        </p:nvSpPr>
        <p:spPr>
          <a:xfrm>
            <a:off x="609600" y="1752600"/>
            <a:ext cx="8229600" cy="4114800"/>
          </a:xfrm>
        </p:spPr>
        <p:txBody>
          <a:bodyPr/>
          <a:lstStyle/>
          <a:p>
            <a:r>
              <a:rPr lang="tr-TR" altLang="tr-TR" b="1" smtClean="0">
                <a:solidFill>
                  <a:srgbClr val="FF0000"/>
                </a:solidFill>
              </a:rPr>
              <a:t>Kimyasal Maddelerle Çalışmalarda Sağlık Ve Güvenlik Önlemleri Hakkında Yönetmelik </a:t>
            </a:r>
            <a:r>
              <a:rPr lang="tr-TR" altLang="tr-TR" smtClean="0"/>
              <a:t>"İşyerinde Kimyasal Maddelerle İlgili Risklerden Çalışanların Sağlık ve Güvenliğinin Korunması" hakkındaki </a:t>
            </a:r>
            <a:r>
              <a:rPr lang="tr-TR" altLang="tr-TR" smtClean="0">
                <a:solidFill>
                  <a:srgbClr val="FF0000"/>
                </a:solidFill>
              </a:rPr>
              <a:t>1998/24/EC sayılı Direktif</a:t>
            </a:r>
            <a:r>
              <a:rPr lang="tr-TR" altLang="tr-TR" smtClean="0"/>
              <a:t> ile "Mesleki Maruziyet Sınır Değerleri" ile ilgili </a:t>
            </a:r>
            <a:r>
              <a:rPr lang="tr-TR" altLang="tr-TR" smtClean="0">
                <a:solidFill>
                  <a:srgbClr val="FF0000"/>
                </a:solidFill>
              </a:rPr>
              <a:t>1991/322/EEC ve 2000/39/EC</a:t>
            </a:r>
            <a:r>
              <a:rPr lang="tr-TR" altLang="tr-TR" smtClean="0"/>
              <a:t> sayılı Direktifler dikkate alınarak hazırlanmıştır.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130</a:t>
            </a:fld>
            <a:endParaRPr lang="tr-TR"/>
          </a:p>
        </p:txBody>
      </p:sp>
    </p:spTree>
    <p:extLst>
      <p:ext uri="{BB962C8B-B14F-4D97-AF65-F5344CB8AC3E}">
        <p14:creationId xmlns:p14="http://schemas.microsoft.com/office/powerpoint/2010/main" val="2674259724"/>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0" y="0"/>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sz="1000" b="1"/>
              <a:t>KİMYASALLAR</a:t>
            </a:r>
          </a:p>
        </p:txBody>
      </p:sp>
      <p:sp>
        <p:nvSpPr>
          <p:cNvPr id="115716" name="Rectangle 4"/>
          <p:cNvSpPr>
            <a:spLocks noChangeArrowheads="1"/>
          </p:cNvSpPr>
          <p:nvPr/>
        </p:nvSpPr>
        <p:spPr bwMode="auto">
          <a:xfrm>
            <a:off x="2411413" y="1052513"/>
            <a:ext cx="4446587" cy="369887"/>
          </a:xfrm>
          <a:prstGeom prst="rect">
            <a:avLst/>
          </a:prstGeom>
          <a:solidFill>
            <a:srgbClr val="003366"/>
          </a:solidFill>
          <a:ln w="9525" algn="ctr">
            <a:solidFill>
              <a:srgbClr val="FFFFFF"/>
            </a:solidFill>
            <a:miter lim="800000"/>
            <a:headEnd/>
            <a:tailEnd/>
          </a:ln>
          <a:effectLst/>
          <a:extLst/>
        </p:spPr>
        <p:txBody>
          <a:bodyPr wrap="none">
            <a:spAutoFit/>
          </a:bodyPr>
          <a:lstStyle/>
          <a:p>
            <a:pPr fontAlgn="auto">
              <a:spcBef>
                <a:spcPts val="0"/>
              </a:spcBef>
              <a:spcAft>
                <a:spcPts val="0"/>
              </a:spcAft>
              <a:defRPr/>
            </a:pPr>
            <a:r>
              <a:rPr lang="tr-TR" b="1" dirty="0">
                <a:solidFill>
                  <a:schemeClr val="bg1"/>
                </a:solidFill>
                <a:effectLst>
                  <a:outerShdw blurRad="38100" dist="38100" dir="2700000" algn="tl">
                    <a:srgbClr val="000000"/>
                  </a:outerShdw>
                </a:effectLst>
                <a:latin typeface="+mn-lt"/>
                <a:cs typeface="+mn-cs"/>
              </a:rPr>
              <a:t>TEHLİKELİ KİMYASALLARIN ETKİLERİ</a:t>
            </a:r>
          </a:p>
        </p:txBody>
      </p:sp>
      <p:sp>
        <p:nvSpPr>
          <p:cNvPr id="8197" name="Rectangle 5"/>
          <p:cNvSpPr>
            <a:spLocks noChangeArrowheads="1"/>
          </p:cNvSpPr>
          <p:nvPr/>
        </p:nvSpPr>
        <p:spPr bwMode="auto">
          <a:xfrm>
            <a:off x="539750" y="2205038"/>
            <a:ext cx="2020888" cy="307975"/>
          </a:xfrm>
          <a:prstGeom prst="rect">
            <a:avLst/>
          </a:prstGeom>
          <a:solidFill>
            <a:srgbClr val="003366"/>
          </a:solidFill>
          <a:ln w="9525" algn="ctr">
            <a:solidFill>
              <a:schemeClr val="tx1"/>
            </a:solidFill>
            <a:miter lim="800000"/>
            <a:headEnd/>
            <a:tailEnd/>
          </a:ln>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b="1">
                <a:solidFill>
                  <a:schemeClr val="bg1"/>
                </a:solidFill>
              </a:rPr>
              <a:t>1-SAĞLIĞA ETKİLERİ</a:t>
            </a:r>
          </a:p>
        </p:txBody>
      </p:sp>
      <p:sp>
        <p:nvSpPr>
          <p:cNvPr id="8198" name="Rectangle 6"/>
          <p:cNvSpPr>
            <a:spLocks noChangeArrowheads="1"/>
          </p:cNvSpPr>
          <p:nvPr/>
        </p:nvSpPr>
        <p:spPr bwMode="auto">
          <a:xfrm>
            <a:off x="6345238" y="2232025"/>
            <a:ext cx="2268537" cy="307975"/>
          </a:xfrm>
          <a:prstGeom prst="rect">
            <a:avLst/>
          </a:prstGeom>
          <a:solidFill>
            <a:srgbClr val="003366"/>
          </a:solidFill>
          <a:ln w="9525" algn="ctr">
            <a:solidFill>
              <a:schemeClr val="tx1"/>
            </a:solidFill>
            <a:miter lim="800000"/>
            <a:headEnd/>
            <a:tailEnd/>
          </a:ln>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b="1">
                <a:solidFill>
                  <a:schemeClr val="bg1"/>
                </a:solidFill>
              </a:rPr>
              <a:t>3-GÜVENLİĞE ETKİLERİ</a:t>
            </a:r>
          </a:p>
        </p:txBody>
      </p:sp>
      <p:sp>
        <p:nvSpPr>
          <p:cNvPr id="8199" name="Rectangle 7"/>
          <p:cNvSpPr>
            <a:spLocks noChangeArrowheads="1"/>
          </p:cNvSpPr>
          <p:nvPr/>
        </p:nvSpPr>
        <p:spPr bwMode="auto">
          <a:xfrm>
            <a:off x="3514725" y="2222500"/>
            <a:ext cx="2114550" cy="307975"/>
          </a:xfrm>
          <a:prstGeom prst="rect">
            <a:avLst/>
          </a:prstGeom>
          <a:solidFill>
            <a:srgbClr val="003366"/>
          </a:solidFill>
          <a:ln w="9525" algn="ctr">
            <a:solidFill>
              <a:schemeClr val="tx1"/>
            </a:solidFill>
            <a:miter lim="800000"/>
            <a:headEnd/>
            <a:tailEnd/>
          </a:ln>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b="1">
                <a:solidFill>
                  <a:schemeClr val="bg1"/>
                </a:solidFill>
              </a:rPr>
              <a:t>2-ÇEVREYE ETKİLERİ</a:t>
            </a:r>
          </a:p>
        </p:txBody>
      </p:sp>
      <p:sp>
        <p:nvSpPr>
          <p:cNvPr id="8200" name="Rectangle 8"/>
          <p:cNvSpPr>
            <a:spLocks noChangeArrowheads="1"/>
          </p:cNvSpPr>
          <p:nvPr/>
        </p:nvSpPr>
        <p:spPr bwMode="auto">
          <a:xfrm>
            <a:off x="6134100" y="4221163"/>
            <a:ext cx="2790825" cy="2016125"/>
          </a:xfrm>
          <a:prstGeom prst="rect">
            <a:avLst/>
          </a:prstGeom>
          <a:solidFill>
            <a:srgbClr val="003366"/>
          </a:solidFill>
          <a:ln w="9525" algn="ctr">
            <a:solidFill>
              <a:schemeClr val="tx1"/>
            </a:solidFill>
            <a:miter lim="800000"/>
            <a:headEnd/>
            <a:tailEnd/>
          </a:ln>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b="1">
                <a:solidFill>
                  <a:schemeClr val="bg1"/>
                </a:solidFill>
              </a:rPr>
              <a:t>YANICI </a:t>
            </a:r>
          </a:p>
          <a:p>
            <a:r>
              <a:rPr lang="tr-TR" altLang="tr-TR" sz="1400" b="1">
                <a:solidFill>
                  <a:schemeClr val="bg1"/>
                </a:solidFill>
              </a:rPr>
              <a:t>PARLAYICI</a:t>
            </a:r>
          </a:p>
          <a:p>
            <a:r>
              <a:rPr lang="tr-TR" altLang="tr-TR" sz="1400" b="1">
                <a:solidFill>
                  <a:schemeClr val="bg1"/>
                </a:solidFill>
              </a:rPr>
              <a:t>PATLAYICI </a:t>
            </a:r>
          </a:p>
          <a:p>
            <a:r>
              <a:rPr lang="tr-TR" altLang="tr-TR" sz="1400" b="1">
                <a:solidFill>
                  <a:schemeClr val="bg1"/>
                </a:solidFill>
              </a:rPr>
              <a:t>OKSİTLEYİCİ (OKSİDAN) </a:t>
            </a:r>
          </a:p>
          <a:p>
            <a:r>
              <a:rPr lang="tr-TR" altLang="tr-TR" sz="1400" b="1">
                <a:solidFill>
                  <a:schemeClr val="bg1"/>
                </a:solidFill>
              </a:rPr>
              <a:t>SUYA DUYARLI OLANLAR</a:t>
            </a:r>
          </a:p>
          <a:p>
            <a:r>
              <a:rPr lang="tr-TR" altLang="tr-TR" sz="1400" b="1">
                <a:solidFill>
                  <a:schemeClr val="bg1"/>
                </a:solidFill>
              </a:rPr>
              <a:t>BİRBİRLERİYLE REAKSİYONA GİRENLER</a:t>
            </a:r>
          </a:p>
          <a:p>
            <a:endParaRPr lang="tr-TR" altLang="tr-TR" sz="1400" b="1">
              <a:solidFill>
                <a:schemeClr val="bg1"/>
              </a:solidFill>
            </a:endParaRPr>
          </a:p>
          <a:p>
            <a:endParaRPr lang="tr-TR" altLang="tr-TR" sz="1400" b="1">
              <a:solidFill>
                <a:schemeClr val="bg1"/>
              </a:solidFill>
            </a:endParaRPr>
          </a:p>
        </p:txBody>
      </p:sp>
      <p:sp>
        <p:nvSpPr>
          <p:cNvPr id="8201" name="Rectangle 9"/>
          <p:cNvSpPr>
            <a:spLocks noChangeArrowheads="1"/>
          </p:cNvSpPr>
          <p:nvPr/>
        </p:nvSpPr>
        <p:spPr bwMode="auto">
          <a:xfrm>
            <a:off x="0" y="4221163"/>
            <a:ext cx="3132138" cy="2016125"/>
          </a:xfrm>
          <a:prstGeom prst="rect">
            <a:avLst/>
          </a:prstGeom>
          <a:solidFill>
            <a:srgbClr val="003366"/>
          </a:solidFill>
          <a:ln w="9525" algn="ctr">
            <a:solidFill>
              <a:schemeClr val="tx1"/>
            </a:solidFill>
            <a:miter lim="800000"/>
            <a:headEnd/>
            <a:tailEnd/>
          </a:ln>
        </p:spPr>
        <p:txBody>
          <a:bodyPr anchor="ctr">
            <a:spAutoFit/>
          </a:bodyPr>
          <a:lstStyle>
            <a:lvl1pPr indent="342900">
              <a:tabLst>
                <a:tab pos="630238" algn="l"/>
              </a:tabLst>
              <a:defRPr>
                <a:solidFill>
                  <a:schemeClr val="tx1"/>
                </a:solidFill>
                <a:latin typeface="Calibri" pitchFamily="34" charset="0"/>
              </a:defRPr>
            </a:lvl1pPr>
            <a:lvl2pPr marL="742950" indent="-285750">
              <a:tabLst>
                <a:tab pos="630238" algn="l"/>
              </a:tabLst>
              <a:defRPr>
                <a:solidFill>
                  <a:schemeClr val="tx1"/>
                </a:solidFill>
                <a:latin typeface="Calibri" pitchFamily="34" charset="0"/>
              </a:defRPr>
            </a:lvl2pPr>
            <a:lvl3pPr marL="1143000" indent="-228600">
              <a:tabLst>
                <a:tab pos="630238" algn="l"/>
              </a:tabLst>
              <a:defRPr>
                <a:solidFill>
                  <a:schemeClr val="tx1"/>
                </a:solidFill>
                <a:latin typeface="Calibri" pitchFamily="34" charset="0"/>
              </a:defRPr>
            </a:lvl3pPr>
            <a:lvl4pPr marL="1600200" indent="-228600">
              <a:tabLst>
                <a:tab pos="630238" algn="l"/>
              </a:tabLst>
              <a:defRPr>
                <a:solidFill>
                  <a:schemeClr val="tx1"/>
                </a:solidFill>
                <a:latin typeface="Calibri" pitchFamily="34" charset="0"/>
              </a:defRPr>
            </a:lvl4pPr>
            <a:lvl5pPr marL="2057400" indent="-228600">
              <a:tabLst>
                <a:tab pos="630238" algn="l"/>
              </a:tabLst>
              <a:defRPr>
                <a:solidFill>
                  <a:schemeClr val="tx1"/>
                </a:solidFill>
                <a:latin typeface="Calibri" pitchFamily="34" charset="0"/>
              </a:defRPr>
            </a:lvl5pPr>
            <a:lvl6pPr marL="2514600" indent="-228600" fontAlgn="base">
              <a:spcBef>
                <a:spcPct val="0"/>
              </a:spcBef>
              <a:spcAft>
                <a:spcPct val="0"/>
              </a:spcAft>
              <a:tabLst>
                <a:tab pos="630238" algn="l"/>
              </a:tabLst>
              <a:defRPr>
                <a:solidFill>
                  <a:schemeClr val="tx1"/>
                </a:solidFill>
                <a:latin typeface="Calibri" pitchFamily="34" charset="0"/>
              </a:defRPr>
            </a:lvl6pPr>
            <a:lvl7pPr marL="2971800" indent="-228600" fontAlgn="base">
              <a:spcBef>
                <a:spcPct val="0"/>
              </a:spcBef>
              <a:spcAft>
                <a:spcPct val="0"/>
              </a:spcAft>
              <a:tabLst>
                <a:tab pos="630238" algn="l"/>
              </a:tabLst>
              <a:defRPr>
                <a:solidFill>
                  <a:schemeClr val="tx1"/>
                </a:solidFill>
                <a:latin typeface="Calibri" pitchFamily="34" charset="0"/>
              </a:defRPr>
            </a:lvl7pPr>
            <a:lvl8pPr marL="3429000" indent="-228600" fontAlgn="base">
              <a:spcBef>
                <a:spcPct val="0"/>
              </a:spcBef>
              <a:spcAft>
                <a:spcPct val="0"/>
              </a:spcAft>
              <a:tabLst>
                <a:tab pos="630238" algn="l"/>
              </a:tabLst>
              <a:defRPr>
                <a:solidFill>
                  <a:schemeClr val="tx1"/>
                </a:solidFill>
                <a:latin typeface="Calibri" pitchFamily="34" charset="0"/>
              </a:defRPr>
            </a:lvl8pPr>
            <a:lvl9pPr marL="3886200" indent="-228600" fontAlgn="base">
              <a:spcBef>
                <a:spcPct val="0"/>
              </a:spcBef>
              <a:spcAft>
                <a:spcPct val="0"/>
              </a:spcAft>
              <a:tabLst>
                <a:tab pos="630238" algn="l"/>
              </a:tabLst>
              <a:defRPr>
                <a:solidFill>
                  <a:schemeClr val="tx1"/>
                </a:solidFill>
                <a:latin typeface="Calibri" pitchFamily="34" charset="0"/>
              </a:defRPr>
            </a:lvl9pPr>
          </a:lstStyle>
          <a:p>
            <a:r>
              <a:rPr lang="tr-TR" altLang="tr-TR" sz="1400" b="1">
                <a:solidFill>
                  <a:schemeClr val="bg1"/>
                </a:solidFill>
              </a:rPr>
              <a:t>ÇOK TOKSİK MADDE </a:t>
            </a:r>
            <a:r>
              <a:rPr lang="tr-TR" altLang="tr-TR" sz="1400">
                <a:solidFill>
                  <a:schemeClr val="bg1"/>
                </a:solidFill>
              </a:rPr>
              <a:t> </a:t>
            </a:r>
          </a:p>
          <a:p>
            <a:r>
              <a:rPr lang="tr-TR" altLang="tr-TR" sz="1400" b="1">
                <a:solidFill>
                  <a:schemeClr val="bg1"/>
                </a:solidFill>
              </a:rPr>
              <a:t>TOKSİK MADDE </a:t>
            </a:r>
            <a:endParaRPr lang="tr-TR" altLang="tr-TR" sz="1400">
              <a:solidFill>
                <a:schemeClr val="bg1"/>
              </a:solidFill>
            </a:endParaRPr>
          </a:p>
          <a:p>
            <a:r>
              <a:rPr lang="tr-TR" altLang="tr-TR" sz="1400" b="1">
                <a:solidFill>
                  <a:schemeClr val="bg1"/>
                </a:solidFill>
              </a:rPr>
              <a:t>ZARARLI MADDE </a:t>
            </a:r>
            <a:endParaRPr lang="tr-TR" altLang="tr-TR" sz="1400">
              <a:solidFill>
                <a:schemeClr val="bg1"/>
              </a:solidFill>
            </a:endParaRPr>
          </a:p>
          <a:p>
            <a:r>
              <a:rPr lang="tr-TR" altLang="tr-TR" sz="1400" b="1">
                <a:solidFill>
                  <a:schemeClr val="bg1"/>
                </a:solidFill>
              </a:rPr>
              <a:t>AŞINDIRICI MADDE </a:t>
            </a:r>
            <a:r>
              <a:rPr lang="tr-TR" altLang="tr-TR" sz="1400">
                <a:solidFill>
                  <a:schemeClr val="bg1"/>
                </a:solidFill>
              </a:rPr>
              <a:t> </a:t>
            </a:r>
          </a:p>
          <a:p>
            <a:r>
              <a:rPr lang="tr-TR" altLang="tr-TR" sz="1400" b="1">
                <a:solidFill>
                  <a:schemeClr val="bg1"/>
                </a:solidFill>
              </a:rPr>
              <a:t>TAHRİŞ EDİCİ MADDE </a:t>
            </a:r>
            <a:r>
              <a:rPr lang="tr-TR" altLang="tr-TR" sz="1400">
                <a:solidFill>
                  <a:schemeClr val="bg1"/>
                </a:solidFill>
              </a:rPr>
              <a:t> </a:t>
            </a:r>
          </a:p>
          <a:p>
            <a:r>
              <a:rPr lang="tr-TR" altLang="tr-TR" sz="1400" b="1">
                <a:solidFill>
                  <a:schemeClr val="bg1"/>
                </a:solidFill>
              </a:rPr>
              <a:t>ALERJİK MADDE </a:t>
            </a:r>
            <a:r>
              <a:rPr lang="tr-TR" altLang="tr-TR" sz="1400">
                <a:solidFill>
                  <a:schemeClr val="bg1"/>
                </a:solidFill>
              </a:rPr>
              <a:t> </a:t>
            </a:r>
          </a:p>
          <a:p>
            <a:r>
              <a:rPr lang="tr-TR" altLang="tr-TR" sz="1400" b="1">
                <a:solidFill>
                  <a:schemeClr val="bg1"/>
                </a:solidFill>
              </a:rPr>
              <a:t>KANSEROJEN MADDE </a:t>
            </a:r>
            <a:endParaRPr lang="tr-TR" altLang="tr-TR" sz="1400">
              <a:solidFill>
                <a:schemeClr val="bg1"/>
              </a:solidFill>
            </a:endParaRPr>
          </a:p>
          <a:p>
            <a:r>
              <a:rPr lang="tr-TR" altLang="tr-TR" sz="1400" b="1">
                <a:solidFill>
                  <a:schemeClr val="bg1"/>
                </a:solidFill>
              </a:rPr>
              <a:t>MUTAJEN MADDE </a:t>
            </a:r>
            <a:endParaRPr lang="tr-TR" altLang="tr-TR" sz="1400">
              <a:solidFill>
                <a:schemeClr val="bg1"/>
              </a:solidFill>
            </a:endParaRPr>
          </a:p>
          <a:p>
            <a:r>
              <a:rPr lang="tr-TR" altLang="tr-TR" sz="1400" b="1">
                <a:solidFill>
                  <a:schemeClr val="bg1"/>
                </a:solidFill>
              </a:rPr>
              <a:t>ÜREME İÇİN TOKSİK MADDE</a:t>
            </a:r>
            <a:r>
              <a:rPr lang="tr-TR" altLang="tr-TR" sz="1400">
                <a:solidFill>
                  <a:schemeClr val="bg1"/>
                </a:solidFill>
              </a:rPr>
              <a:t> </a:t>
            </a:r>
          </a:p>
        </p:txBody>
      </p:sp>
      <p:sp>
        <p:nvSpPr>
          <p:cNvPr id="8202" name="Rectangle 10"/>
          <p:cNvSpPr>
            <a:spLocks noChangeArrowheads="1"/>
          </p:cNvSpPr>
          <p:nvPr/>
        </p:nvSpPr>
        <p:spPr bwMode="auto">
          <a:xfrm>
            <a:off x="3454400" y="4221163"/>
            <a:ext cx="2233613" cy="2016125"/>
          </a:xfrm>
          <a:prstGeom prst="rect">
            <a:avLst/>
          </a:prstGeom>
          <a:solidFill>
            <a:srgbClr val="003366"/>
          </a:solidFill>
          <a:ln w="9525" algn="ctr">
            <a:solidFill>
              <a:schemeClr val="tx1"/>
            </a:solidFill>
            <a:miter lim="800000"/>
            <a:headEnd/>
            <a:tailEnd/>
          </a:ln>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b="1">
                <a:solidFill>
                  <a:schemeClr val="bg1"/>
                </a:solidFill>
              </a:rPr>
              <a:t>ÇEVRE İÇİN ZARARLI OLAN MADDELER</a:t>
            </a:r>
          </a:p>
          <a:p>
            <a:endParaRPr lang="tr-TR" altLang="tr-TR" sz="1400" b="1">
              <a:solidFill>
                <a:schemeClr val="bg1"/>
              </a:solidFill>
            </a:endParaRPr>
          </a:p>
          <a:p>
            <a:endParaRPr lang="tr-TR" altLang="tr-TR" sz="1400" b="1">
              <a:solidFill>
                <a:schemeClr val="bg1"/>
              </a:solidFill>
            </a:endParaRPr>
          </a:p>
          <a:p>
            <a:endParaRPr lang="tr-TR" altLang="tr-TR" sz="1400" b="1">
              <a:solidFill>
                <a:schemeClr val="bg1"/>
              </a:solidFill>
            </a:endParaRPr>
          </a:p>
          <a:p>
            <a:endParaRPr lang="tr-TR" altLang="tr-TR" sz="1400" b="1">
              <a:solidFill>
                <a:schemeClr val="bg1"/>
              </a:solidFill>
            </a:endParaRPr>
          </a:p>
          <a:p>
            <a:endParaRPr lang="tr-TR" altLang="tr-TR" sz="1400" b="1">
              <a:solidFill>
                <a:schemeClr val="bg1"/>
              </a:solidFill>
            </a:endParaRPr>
          </a:p>
          <a:p>
            <a:endParaRPr lang="tr-TR" altLang="tr-TR" sz="1400" b="1">
              <a:solidFill>
                <a:schemeClr val="bg1"/>
              </a:solidFill>
            </a:endParaRPr>
          </a:p>
          <a:p>
            <a:endParaRPr lang="tr-TR" altLang="tr-TR" sz="1400" b="1">
              <a:solidFill>
                <a:schemeClr val="bg1"/>
              </a:solidFill>
            </a:endParaRPr>
          </a:p>
        </p:txBody>
      </p:sp>
      <p:sp>
        <p:nvSpPr>
          <p:cNvPr id="8203" name="Line 11"/>
          <p:cNvSpPr>
            <a:spLocks noChangeShapeType="1"/>
          </p:cNvSpPr>
          <p:nvPr/>
        </p:nvSpPr>
        <p:spPr bwMode="auto">
          <a:xfrm>
            <a:off x="1403350" y="2636838"/>
            <a:ext cx="0" cy="504825"/>
          </a:xfrm>
          <a:prstGeom prst="line">
            <a:avLst/>
          </a:prstGeom>
          <a:noFill/>
          <a:ln w="38100">
            <a:solidFill>
              <a:srgbClr val="FFFF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8204" name="Line 12"/>
          <p:cNvSpPr>
            <a:spLocks noChangeShapeType="1"/>
          </p:cNvSpPr>
          <p:nvPr/>
        </p:nvSpPr>
        <p:spPr bwMode="auto">
          <a:xfrm>
            <a:off x="4500563" y="2708275"/>
            <a:ext cx="0" cy="433388"/>
          </a:xfrm>
          <a:prstGeom prst="line">
            <a:avLst/>
          </a:prstGeom>
          <a:noFill/>
          <a:ln w="38100">
            <a:solidFill>
              <a:srgbClr val="FFFF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8205" name="Line 13"/>
          <p:cNvSpPr>
            <a:spLocks noChangeShapeType="1"/>
          </p:cNvSpPr>
          <p:nvPr/>
        </p:nvSpPr>
        <p:spPr bwMode="auto">
          <a:xfrm>
            <a:off x="7524750" y="2708275"/>
            <a:ext cx="0" cy="503238"/>
          </a:xfrm>
          <a:prstGeom prst="line">
            <a:avLst/>
          </a:prstGeom>
          <a:noFill/>
          <a:ln w="38100">
            <a:solidFill>
              <a:srgbClr val="FFFF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8206" name="Line 14"/>
          <p:cNvSpPr>
            <a:spLocks noChangeShapeType="1"/>
          </p:cNvSpPr>
          <p:nvPr/>
        </p:nvSpPr>
        <p:spPr bwMode="auto">
          <a:xfrm flipH="1">
            <a:off x="2484438" y="1557338"/>
            <a:ext cx="1223962" cy="576262"/>
          </a:xfrm>
          <a:prstGeom prst="line">
            <a:avLst/>
          </a:prstGeom>
          <a:noFill/>
          <a:ln w="38100">
            <a:solidFill>
              <a:srgbClr val="FFFF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8207" name="Line 15"/>
          <p:cNvSpPr>
            <a:spLocks noChangeShapeType="1"/>
          </p:cNvSpPr>
          <p:nvPr/>
        </p:nvSpPr>
        <p:spPr bwMode="auto">
          <a:xfrm>
            <a:off x="5508625" y="1484313"/>
            <a:ext cx="1008063" cy="649287"/>
          </a:xfrm>
          <a:prstGeom prst="line">
            <a:avLst/>
          </a:prstGeom>
          <a:noFill/>
          <a:ln w="38100">
            <a:solidFill>
              <a:srgbClr val="FFFF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8208" name="Line 17"/>
          <p:cNvSpPr>
            <a:spLocks noChangeShapeType="1"/>
          </p:cNvSpPr>
          <p:nvPr/>
        </p:nvSpPr>
        <p:spPr bwMode="auto">
          <a:xfrm>
            <a:off x="4427538" y="1557338"/>
            <a:ext cx="0" cy="647700"/>
          </a:xfrm>
          <a:prstGeom prst="line">
            <a:avLst/>
          </a:prstGeom>
          <a:noFill/>
          <a:ln w="38100">
            <a:solidFill>
              <a:srgbClr val="FFFF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8209" name="Text Box 19"/>
          <p:cNvSpPr txBox="1">
            <a:spLocks noChangeArrowheads="1"/>
          </p:cNvSpPr>
          <p:nvPr/>
        </p:nvSpPr>
        <p:spPr bwMode="auto">
          <a:xfrm>
            <a:off x="0" y="2997200"/>
            <a:ext cx="2987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50000"/>
              </a:spcBef>
            </a:pPr>
            <a:r>
              <a:rPr lang="tr-TR" altLang="tr-TR" sz="1600" b="1"/>
              <a:t>Mesleki hastalıklar</a:t>
            </a:r>
          </a:p>
          <a:p>
            <a:pPr>
              <a:spcBef>
                <a:spcPct val="50000"/>
              </a:spcBef>
            </a:pPr>
            <a:r>
              <a:rPr lang="tr-TR" altLang="tr-TR" sz="1600" b="1"/>
              <a:t>İş kazaları</a:t>
            </a:r>
          </a:p>
        </p:txBody>
      </p:sp>
      <p:sp>
        <p:nvSpPr>
          <p:cNvPr id="8210" name="Text Box 20"/>
          <p:cNvSpPr txBox="1">
            <a:spLocks noChangeArrowheads="1"/>
          </p:cNvSpPr>
          <p:nvPr/>
        </p:nvSpPr>
        <p:spPr bwMode="auto">
          <a:xfrm>
            <a:off x="5937250" y="2970213"/>
            <a:ext cx="298767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50000"/>
              </a:spcBef>
            </a:pPr>
            <a:r>
              <a:rPr lang="tr-TR" altLang="tr-TR" sz="1600" b="1"/>
              <a:t>İş kazaları</a:t>
            </a:r>
          </a:p>
          <a:p>
            <a:pPr>
              <a:spcBef>
                <a:spcPct val="50000"/>
              </a:spcBef>
            </a:pPr>
            <a:r>
              <a:rPr lang="tr-TR" altLang="tr-TR" sz="1600" b="1"/>
              <a:t>Yangın</a:t>
            </a:r>
          </a:p>
          <a:p>
            <a:pPr>
              <a:spcBef>
                <a:spcPct val="50000"/>
              </a:spcBef>
            </a:pPr>
            <a:r>
              <a:rPr lang="tr-TR" altLang="tr-TR" sz="1600" b="1"/>
              <a:t>Parlama-patlama</a:t>
            </a:r>
          </a:p>
        </p:txBody>
      </p:sp>
      <p:sp>
        <p:nvSpPr>
          <p:cNvPr id="8211" name="Text Box 21"/>
          <p:cNvSpPr txBox="1">
            <a:spLocks noChangeArrowheads="1"/>
          </p:cNvSpPr>
          <p:nvPr/>
        </p:nvSpPr>
        <p:spPr bwMode="auto">
          <a:xfrm>
            <a:off x="3535363" y="3213100"/>
            <a:ext cx="23764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50000"/>
              </a:spcBef>
            </a:pPr>
            <a:r>
              <a:rPr lang="tr-TR" altLang="tr-TR" sz="1600" b="1"/>
              <a:t>Ekolojik dengenin bozulması</a:t>
            </a:r>
          </a:p>
        </p:txBody>
      </p:sp>
      <p:cxnSp>
        <p:nvCxnSpPr>
          <p:cNvPr id="22" name="21 Düz Ok Bağlayıcısı"/>
          <p:cNvCxnSpPr/>
          <p:nvPr/>
        </p:nvCxnSpPr>
        <p:spPr>
          <a:xfrm rot="10800000" flipV="1">
            <a:off x="2195513" y="1484313"/>
            <a:ext cx="647700" cy="576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23 Düz Ok Bağlayıcısı"/>
          <p:cNvCxnSpPr/>
          <p:nvPr/>
        </p:nvCxnSpPr>
        <p:spPr>
          <a:xfrm rot="5400000">
            <a:off x="4248150" y="1736725"/>
            <a:ext cx="50323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Düz Ok Bağlayıcısı"/>
          <p:cNvCxnSpPr/>
          <p:nvPr/>
        </p:nvCxnSpPr>
        <p:spPr>
          <a:xfrm rot="16200000" flipH="1">
            <a:off x="6444457" y="1556544"/>
            <a:ext cx="576262"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Düz Ok Bağlayıcısı"/>
          <p:cNvCxnSpPr/>
          <p:nvPr/>
        </p:nvCxnSpPr>
        <p:spPr>
          <a:xfrm rot="5400000">
            <a:off x="1080294" y="2817019"/>
            <a:ext cx="358775"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29 Düz Ok Bağlayıcısı"/>
          <p:cNvCxnSpPr>
            <a:stCxn id="8204" idx="0"/>
            <a:endCxn id="8204" idx="1"/>
          </p:cNvCxnSpPr>
          <p:nvPr/>
        </p:nvCxnSpPr>
        <p:spPr>
          <a:xfrm rot="5400000">
            <a:off x="4284663" y="2925763"/>
            <a:ext cx="433387"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33 Düz Ok Bağlayıcısı"/>
          <p:cNvCxnSpPr/>
          <p:nvPr/>
        </p:nvCxnSpPr>
        <p:spPr>
          <a:xfrm rot="5400000">
            <a:off x="6985000" y="2817813"/>
            <a:ext cx="3587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Slayt Numarası Yer Tutucusu 2"/>
          <p:cNvSpPr>
            <a:spLocks noGrp="1"/>
          </p:cNvSpPr>
          <p:nvPr>
            <p:ph type="sldNum" sz="quarter" idx="12"/>
          </p:nvPr>
        </p:nvSpPr>
        <p:spPr/>
        <p:txBody>
          <a:bodyPr/>
          <a:lstStyle/>
          <a:p>
            <a:fld id="{A427530A-A503-4F46-BAEC-AA74D2EFDD5B}" type="slidenum">
              <a:rPr lang="tr-TR" smtClean="0"/>
              <a:t>131</a:t>
            </a:fld>
            <a:endParaRPr lang="tr-TR"/>
          </a:p>
        </p:txBody>
      </p:sp>
    </p:spTree>
    <p:extLst>
      <p:ext uri="{BB962C8B-B14F-4D97-AF65-F5344CB8AC3E}">
        <p14:creationId xmlns:p14="http://schemas.microsoft.com/office/powerpoint/2010/main" val="46140989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ChangeArrowheads="1"/>
          </p:cNvSpPr>
          <p:nvPr/>
        </p:nvSpPr>
        <p:spPr bwMode="auto">
          <a:xfrm>
            <a:off x="2627313" y="3497263"/>
            <a:ext cx="3600450" cy="925512"/>
          </a:xfrm>
          <a:prstGeom prst="rect">
            <a:avLst/>
          </a:prstGeom>
          <a:solidFill>
            <a:schemeClr val="accent1"/>
          </a:solidFill>
          <a:ln w="9525" algn="ctr">
            <a:solidFill>
              <a:schemeClr val="tx1"/>
            </a:solidFill>
            <a:miter lim="800000"/>
            <a:headEnd/>
            <a:tailEnd/>
          </a:ln>
          <a:effectLst/>
          <a:extLst/>
        </p:spPr>
        <p:txBody>
          <a:bodyPr>
            <a:spAutoFit/>
          </a:bodyPr>
          <a:lstStyle/>
          <a:p>
            <a:pPr algn="ctr" fontAlgn="auto">
              <a:spcBef>
                <a:spcPts val="0"/>
              </a:spcBef>
              <a:spcAft>
                <a:spcPts val="0"/>
              </a:spcAft>
              <a:defRPr/>
            </a:pPr>
            <a:r>
              <a:rPr lang="tr-TR" b="1" dirty="0">
                <a:solidFill>
                  <a:schemeClr val="bg1"/>
                </a:solidFill>
                <a:effectLst>
                  <a:outerShdw blurRad="38100" dist="38100" dir="2700000" algn="tl">
                    <a:srgbClr val="000000"/>
                  </a:outerShdw>
                </a:effectLst>
                <a:latin typeface="+mn-lt"/>
                <a:cs typeface="+mn-cs"/>
              </a:rPr>
              <a:t>KİMYASALLARIN SAĞLIK </a:t>
            </a:r>
          </a:p>
          <a:p>
            <a:pPr algn="ctr" fontAlgn="auto">
              <a:spcBef>
                <a:spcPts val="0"/>
              </a:spcBef>
              <a:spcAft>
                <a:spcPts val="0"/>
              </a:spcAft>
              <a:defRPr/>
            </a:pPr>
            <a:r>
              <a:rPr lang="tr-TR" b="1" dirty="0">
                <a:solidFill>
                  <a:schemeClr val="bg1"/>
                </a:solidFill>
                <a:effectLst>
                  <a:outerShdw blurRad="38100" dist="38100" dir="2700000" algn="tl">
                    <a:srgbClr val="000000"/>
                  </a:outerShdw>
                </a:effectLst>
                <a:latin typeface="+mn-lt"/>
                <a:cs typeface="+mn-cs"/>
              </a:rPr>
              <a:t>ETKİLERİNİ BELİRLEYEN</a:t>
            </a:r>
          </a:p>
          <a:p>
            <a:pPr algn="ctr" fontAlgn="auto">
              <a:spcBef>
                <a:spcPts val="0"/>
              </a:spcBef>
              <a:spcAft>
                <a:spcPts val="0"/>
              </a:spcAft>
              <a:defRPr/>
            </a:pPr>
            <a:r>
              <a:rPr lang="tr-TR" b="1" dirty="0">
                <a:solidFill>
                  <a:schemeClr val="bg1"/>
                </a:solidFill>
                <a:effectLst>
                  <a:outerShdw blurRad="38100" dist="38100" dir="2700000" algn="tl">
                    <a:srgbClr val="000000"/>
                  </a:outerShdw>
                </a:effectLst>
                <a:latin typeface="+mn-lt"/>
                <a:cs typeface="+mn-cs"/>
              </a:rPr>
              <a:t> FAKTÖRLER</a:t>
            </a:r>
          </a:p>
        </p:txBody>
      </p:sp>
      <p:sp>
        <p:nvSpPr>
          <p:cNvPr id="124932" name="Rectangle 4"/>
          <p:cNvSpPr>
            <a:spLocks noChangeArrowheads="1"/>
          </p:cNvSpPr>
          <p:nvPr/>
        </p:nvSpPr>
        <p:spPr bwMode="auto">
          <a:xfrm>
            <a:off x="6300788" y="1265238"/>
            <a:ext cx="1733550" cy="1036637"/>
          </a:xfrm>
          <a:prstGeom prst="rect">
            <a:avLst/>
          </a:prstGeom>
          <a:solidFill>
            <a:schemeClr val="accent1"/>
          </a:solidFill>
          <a:ln w="9525" algn="ctr">
            <a:solidFill>
              <a:schemeClr val="tx1"/>
            </a:solidFill>
            <a:miter lim="800000"/>
            <a:headEnd/>
            <a:tailEnd/>
          </a:ln>
          <a:effectLst/>
          <a:extLst/>
        </p:spPr>
        <p:txBody>
          <a:bodyPr wrap="none">
            <a:spAutoFit/>
          </a:bodyPr>
          <a:lstStyle/>
          <a:p>
            <a:pPr fontAlgn="auto">
              <a:spcBef>
                <a:spcPts val="0"/>
              </a:spcBef>
              <a:spcAft>
                <a:spcPct val="20000"/>
              </a:spcAft>
              <a:buClr>
                <a:schemeClr val="folHlink"/>
              </a:buClr>
              <a:defRPr/>
            </a:pPr>
            <a:r>
              <a:rPr lang="tr-TR" b="1">
                <a:solidFill>
                  <a:schemeClr val="bg1"/>
                </a:solidFill>
                <a:effectLst>
                  <a:outerShdw blurRad="38100" dist="38100" dir="2700000" algn="tl">
                    <a:srgbClr val="000000"/>
                  </a:outerShdw>
                </a:effectLst>
                <a:latin typeface="+mn-lt"/>
                <a:cs typeface="+mn-cs"/>
              </a:rPr>
              <a:t>FİZİKSEL VE</a:t>
            </a:r>
          </a:p>
          <a:p>
            <a:pPr fontAlgn="auto">
              <a:spcBef>
                <a:spcPts val="0"/>
              </a:spcBef>
              <a:spcAft>
                <a:spcPct val="20000"/>
              </a:spcAft>
              <a:buClr>
                <a:schemeClr val="folHlink"/>
              </a:buClr>
              <a:defRPr/>
            </a:pPr>
            <a:r>
              <a:rPr lang="tr-TR" b="1">
                <a:solidFill>
                  <a:schemeClr val="bg1"/>
                </a:solidFill>
                <a:effectLst>
                  <a:outerShdw blurRad="38100" dist="38100" dir="2700000" algn="tl">
                    <a:srgbClr val="000000"/>
                  </a:outerShdw>
                </a:effectLst>
                <a:latin typeface="+mn-lt"/>
                <a:cs typeface="+mn-cs"/>
              </a:rPr>
              <a:t> KİMYASAL </a:t>
            </a:r>
          </a:p>
          <a:p>
            <a:pPr fontAlgn="auto">
              <a:spcBef>
                <a:spcPts val="0"/>
              </a:spcBef>
              <a:spcAft>
                <a:spcPct val="20000"/>
              </a:spcAft>
              <a:buClr>
                <a:schemeClr val="folHlink"/>
              </a:buClr>
              <a:defRPr/>
            </a:pPr>
            <a:r>
              <a:rPr lang="tr-TR" b="1">
                <a:solidFill>
                  <a:schemeClr val="bg1"/>
                </a:solidFill>
                <a:effectLst>
                  <a:outerShdw blurRad="38100" dist="38100" dir="2700000" algn="tl">
                    <a:srgbClr val="000000"/>
                  </a:outerShdw>
                </a:effectLst>
                <a:latin typeface="+mn-lt"/>
                <a:cs typeface="+mn-cs"/>
              </a:rPr>
              <a:t>ÖZELLİKLERİ</a:t>
            </a:r>
          </a:p>
        </p:txBody>
      </p:sp>
      <p:sp>
        <p:nvSpPr>
          <p:cNvPr id="124933" name="Rectangle 5"/>
          <p:cNvSpPr>
            <a:spLocks noChangeArrowheads="1"/>
          </p:cNvSpPr>
          <p:nvPr/>
        </p:nvSpPr>
        <p:spPr bwMode="auto">
          <a:xfrm>
            <a:off x="323850" y="5448300"/>
            <a:ext cx="2184400" cy="650875"/>
          </a:xfrm>
          <a:prstGeom prst="rect">
            <a:avLst/>
          </a:prstGeom>
          <a:solidFill>
            <a:schemeClr val="accent1"/>
          </a:solidFill>
          <a:ln w="9525" algn="ctr">
            <a:solidFill>
              <a:schemeClr val="tx1"/>
            </a:solidFill>
            <a:miter lim="800000"/>
            <a:headEnd/>
            <a:tailEnd/>
          </a:ln>
          <a:effectLst/>
          <a:extLst/>
        </p:spPr>
        <p:txBody>
          <a:bodyPr wrap="none">
            <a:spAutoFit/>
          </a:bodyPr>
          <a:lstStyle/>
          <a:p>
            <a:pPr fontAlgn="auto">
              <a:spcBef>
                <a:spcPts val="0"/>
              </a:spcBef>
              <a:spcAft>
                <a:spcPts val="0"/>
              </a:spcAft>
              <a:defRPr/>
            </a:pPr>
            <a:r>
              <a:rPr lang="tr-TR" b="1">
                <a:solidFill>
                  <a:schemeClr val="bg1"/>
                </a:solidFill>
                <a:effectLst>
                  <a:outerShdw blurRad="38100" dist="38100" dir="2700000" algn="tl">
                    <a:srgbClr val="000000"/>
                  </a:outerShdw>
                </a:effectLst>
                <a:latin typeface="+mn-lt"/>
                <a:cs typeface="+mn-cs"/>
              </a:rPr>
              <a:t>MARUZ KALMA</a:t>
            </a:r>
          </a:p>
          <a:p>
            <a:pPr fontAlgn="auto">
              <a:spcBef>
                <a:spcPts val="0"/>
              </a:spcBef>
              <a:spcAft>
                <a:spcPts val="0"/>
              </a:spcAft>
              <a:defRPr/>
            </a:pPr>
            <a:r>
              <a:rPr lang="tr-TR" b="1">
                <a:solidFill>
                  <a:schemeClr val="bg1"/>
                </a:solidFill>
                <a:effectLst>
                  <a:outerShdw blurRad="38100" dist="38100" dir="2700000" algn="tl">
                    <a:srgbClr val="000000"/>
                  </a:outerShdw>
                </a:effectLst>
                <a:latin typeface="+mn-lt"/>
                <a:cs typeface="+mn-cs"/>
              </a:rPr>
              <a:t>ŞEKLİ VE SÜRESİ</a:t>
            </a:r>
          </a:p>
        </p:txBody>
      </p:sp>
      <p:sp>
        <p:nvSpPr>
          <p:cNvPr id="124934" name="Rectangle 6"/>
          <p:cNvSpPr>
            <a:spLocks noChangeArrowheads="1"/>
          </p:cNvSpPr>
          <p:nvPr/>
        </p:nvSpPr>
        <p:spPr bwMode="auto">
          <a:xfrm>
            <a:off x="684213" y="1409700"/>
            <a:ext cx="1733550" cy="925513"/>
          </a:xfrm>
          <a:prstGeom prst="rect">
            <a:avLst/>
          </a:prstGeom>
          <a:solidFill>
            <a:schemeClr val="accent1"/>
          </a:solidFill>
          <a:ln w="9525" algn="ctr">
            <a:solidFill>
              <a:schemeClr val="tx1"/>
            </a:solidFill>
            <a:miter lim="800000"/>
            <a:headEnd/>
            <a:tailEnd/>
          </a:ln>
          <a:effectLst/>
          <a:extLst/>
        </p:spPr>
        <p:txBody>
          <a:bodyPr wrap="none">
            <a:spAutoFit/>
          </a:bodyPr>
          <a:lstStyle/>
          <a:p>
            <a:pPr fontAlgn="auto">
              <a:spcBef>
                <a:spcPts val="0"/>
              </a:spcBef>
              <a:spcAft>
                <a:spcPts val="0"/>
              </a:spcAft>
              <a:defRPr/>
            </a:pPr>
            <a:r>
              <a:rPr lang="tr-TR" b="1">
                <a:solidFill>
                  <a:schemeClr val="bg1"/>
                </a:solidFill>
                <a:effectLst>
                  <a:outerShdw blurRad="38100" dist="38100" dir="2700000" algn="tl">
                    <a:srgbClr val="000000"/>
                  </a:outerShdw>
                </a:effectLst>
                <a:latin typeface="+mn-lt"/>
                <a:cs typeface="+mn-cs"/>
              </a:rPr>
              <a:t>KİŞİNİN </a:t>
            </a:r>
          </a:p>
          <a:p>
            <a:pPr fontAlgn="auto">
              <a:spcBef>
                <a:spcPts val="0"/>
              </a:spcBef>
              <a:spcAft>
                <a:spcPts val="0"/>
              </a:spcAft>
              <a:defRPr/>
            </a:pPr>
            <a:r>
              <a:rPr lang="tr-TR" b="1">
                <a:solidFill>
                  <a:schemeClr val="bg1"/>
                </a:solidFill>
                <a:effectLst>
                  <a:outerShdw blurRad="38100" dist="38100" dir="2700000" algn="tl">
                    <a:srgbClr val="000000"/>
                  </a:outerShdw>
                </a:effectLst>
                <a:latin typeface="+mn-lt"/>
                <a:cs typeface="+mn-cs"/>
              </a:rPr>
              <a:t>FİZYOLOJİK </a:t>
            </a:r>
          </a:p>
          <a:p>
            <a:pPr fontAlgn="auto">
              <a:spcBef>
                <a:spcPts val="0"/>
              </a:spcBef>
              <a:spcAft>
                <a:spcPts val="0"/>
              </a:spcAft>
              <a:defRPr/>
            </a:pPr>
            <a:r>
              <a:rPr lang="tr-TR" b="1">
                <a:solidFill>
                  <a:schemeClr val="bg1"/>
                </a:solidFill>
                <a:effectLst>
                  <a:outerShdw blurRad="38100" dist="38100" dir="2700000" algn="tl">
                    <a:srgbClr val="000000"/>
                  </a:outerShdw>
                </a:effectLst>
                <a:latin typeface="+mn-lt"/>
                <a:cs typeface="+mn-cs"/>
              </a:rPr>
              <a:t>ÖZELLİKLERİ</a:t>
            </a:r>
          </a:p>
        </p:txBody>
      </p:sp>
      <p:sp>
        <p:nvSpPr>
          <p:cNvPr id="124935" name="Rectangle 7"/>
          <p:cNvSpPr>
            <a:spLocks noChangeArrowheads="1"/>
          </p:cNvSpPr>
          <p:nvPr/>
        </p:nvSpPr>
        <p:spPr bwMode="auto">
          <a:xfrm>
            <a:off x="6443663" y="5514975"/>
            <a:ext cx="1689100" cy="650875"/>
          </a:xfrm>
          <a:prstGeom prst="rect">
            <a:avLst/>
          </a:prstGeom>
          <a:solidFill>
            <a:schemeClr val="accent1"/>
          </a:solidFill>
          <a:ln w="9525" algn="ctr">
            <a:solidFill>
              <a:schemeClr val="tx1"/>
            </a:solidFill>
            <a:miter lim="800000"/>
            <a:headEnd/>
            <a:tailEnd/>
          </a:ln>
          <a:effectLst/>
          <a:extLst/>
        </p:spPr>
        <p:txBody>
          <a:bodyPr wrap="none">
            <a:spAutoFit/>
          </a:bodyPr>
          <a:lstStyle/>
          <a:p>
            <a:pPr fontAlgn="auto">
              <a:spcBef>
                <a:spcPts val="0"/>
              </a:spcBef>
              <a:spcAft>
                <a:spcPts val="0"/>
              </a:spcAft>
              <a:defRPr/>
            </a:pPr>
            <a:r>
              <a:rPr lang="tr-TR" b="1">
                <a:solidFill>
                  <a:schemeClr val="bg1"/>
                </a:solidFill>
                <a:effectLst>
                  <a:outerShdw blurRad="38100" dist="38100" dir="2700000" algn="tl">
                    <a:srgbClr val="000000"/>
                  </a:outerShdw>
                </a:effectLst>
                <a:latin typeface="+mn-lt"/>
                <a:cs typeface="+mn-cs"/>
              </a:rPr>
              <a:t>ÇEVRESEL</a:t>
            </a:r>
          </a:p>
          <a:p>
            <a:pPr fontAlgn="auto">
              <a:spcBef>
                <a:spcPts val="0"/>
              </a:spcBef>
              <a:spcAft>
                <a:spcPts val="0"/>
              </a:spcAft>
              <a:defRPr/>
            </a:pPr>
            <a:r>
              <a:rPr lang="tr-TR" b="1">
                <a:solidFill>
                  <a:schemeClr val="bg1"/>
                </a:solidFill>
                <a:effectLst>
                  <a:outerShdw blurRad="38100" dist="38100" dir="2700000" algn="tl">
                    <a:srgbClr val="000000"/>
                  </a:outerShdw>
                </a:effectLst>
                <a:latin typeface="+mn-lt"/>
                <a:cs typeface="+mn-cs"/>
              </a:rPr>
              <a:t> ÖZELLİKLER</a:t>
            </a:r>
          </a:p>
        </p:txBody>
      </p:sp>
      <p:sp>
        <p:nvSpPr>
          <p:cNvPr id="9224" name="Line 8"/>
          <p:cNvSpPr>
            <a:spLocks noChangeShapeType="1"/>
          </p:cNvSpPr>
          <p:nvPr/>
        </p:nvSpPr>
        <p:spPr bwMode="auto">
          <a:xfrm flipH="1">
            <a:off x="4859338" y="2489200"/>
            <a:ext cx="1296987" cy="936625"/>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9225" name="Line 9"/>
          <p:cNvSpPr>
            <a:spLocks noChangeShapeType="1"/>
          </p:cNvSpPr>
          <p:nvPr/>
        </p:nvSpPr>
        <p:spPr bwMode="auto">
          <a:xfrm>
            <a:off x="2627313" y="2492375"/>
            <a:ext cx="1296987" cy="936625"/>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9226" name="Line 10"/>
          <p:cNvSpPr>
            <a:spLocks noChangeShapeType="1"/>
          </p:cNvSpPr>
          <p:nvPr/>
        </p:nvSpPr>
        <p:spPr bwMode="auto">
          <a:xfrm flipV="1">
            <a:off x="2411413" y="4506913"/>
            <a:ext cx="1225550" cy="790575"/>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9227" name="Line 11"/>
          <p:cNvSpPr>
            <a:spLocks noChangeShapeType="1"/>
          </p:cNvSpPr>
          <p:nvPr/>
        </p:nvSpPr>
        <p:spPr bwMode="auto">
          <a:xfrm flipH="1" flipV="1">
            <a:off x="5219700" y="4506913"/>
            <a:ext cx="1081088" cy="8636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9228" name="Rectangle 12"/>
          <p:cNvSpPr>
            <a:spLocks noChangeArrowheads="1"/>
          </p:cNvSpPr>
          <p:nvPr/>
        </p:nvSpPr>
        <p:spPr bwMode="auto">
          <a:xfrm>
            <a:off x="0" y="620713"/>
            <a:ext cx="914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b="1"/>
              <a:t>1-KİMYASALLARIN SAĞLIĞA ETKİLERİ</a:t>
            </a:r>
          </a:p>
        </p:txBody>
      </p:sp>
      <p:sp>
        <p:nvSpPr>
          <p:cNvPr id="3" name="Slayt Numarası Yer Tutucusu 2"/>
          <p:cNvSpPr>
            <a:spLocks noGrp="1"/>
          </p:cNvSpPr>
          <p:nvPr>
            <p:ph type="sldNum" sz="quarter" idx="12"/>
          </p:nvPr>
        </p:nvSpPr>
        <p:spPr/>
        <p:txBody>
          <a:bodyPr/>
          <a:lstStyle/>
          <a:p>
            <a:fld id="{A427530A-A503-4F46-BAEC-AA74D2EFDD5B}" type="slidenum">
              <a:rPr lang="tr-TR" smtClean="0"/>
              <a:t>132</a:t>
            </a:fld>
            <a:endParaRPr lang="tr-TR"/>
          </a:p>
        </p:txBody>
      </p:sp>
    </p:spTree>
    <p:extLst>
      <p:ext uri="{BB962C8B-B14F-4D97-AF65-F5344CB8AC3E}">
        <p14:creationId xmlns:p14="http://schemas.microsoft.com/office/powerpoint/2010/main" val="37046830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ChangeArrowheads="1"/>
          </p:cNvSpPr>
          <p:nvPr/>
        </p:nvSpPr>
        <p:spPr bwMode="auto">
          <a:xfrm>
            <a:off x="0" y="620713"/>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sz="2400" b="1" dirty="0">
                <a:solidFill>
                  <a:srgbClr val="7030A0"/>
                </a:solidFill>
              </a:rPr>
              <a:t>MARUZ KALAN KİŞİNİN FİZYOLOJİK ÖZELLİKLERİ</a:t>
            </a:r>
          </a:p>
        </p:txBody>
      </p:sp>
      <p:sp>
        <p:nvSpPr>
          <p:cNvPr id="10244" name="Rectangle 5"/>
          <p:cNvSpPr>
            <a:spLocks noChangeArrowheads="1"/>
          </p:cNvSpPr>
          <p:nvPr/>
        </p:nvSpPr>
        <p:spPr bwMode="auto">
          <a:xfrm>
            <a:off x="-468560" y="981075"/>
            <a:ext cx="91440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717550" indent="-352425">
              <a:defRPr>
                <a:solidFill>
                  <a:schemeClr val="tx1"/>
                </a:solidFill>
                <a:latin typeface="Calibri" pitchFamily="34" charset="0"/>
              </a:defRPr>
            </a:lvl1pPr>
            <a:lvl2pPr marL="896938">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FontTx/>
              <a:buBlip>
                <a:blip r:embed="rId2"/>
              </a:buBlip>
            </a:pPr>
            <a:r>
              <a:rPr lang="tr-TR" altLang="tr-TR" sz="1600" b="1" dirty="0"/>
              <a:t>YAŞ </a:t>
            </a:r>
          </a:p>
          <a:p>
            <a:pPr>
              <a:buFontTx/>
              <a:buBlip>
                <a:blip r:embed="rId2"/>
              </a:buBlip>
            </a:pPr>
            <a:endParaRPr lang="tr-TR" altLang="tr-TR" sz="1600" b="1" dirty="0"/>
          </a:p>
          <a:p>
            <a:pPr lvl="1"/>
            <a:r>
              <a:rPr lang="tr-TR" altLang="tr-TR" sz="1600" dirty="0"/>
              <a:t>YENİ DOĞMUŞ ÇOCUKLARDA BAZI ENZİMLER HENÜZ OLUŞMADIĞI İÇİN BU TÜR ENZİMLERLE DETOKSİFİYE OLAN KİMYASALLARIN TOKSİK ETKİSİ ARTAR. İLERİ YAŞLARDA DA BAĞIRSAK FAALİYETLERİ VE ABSORBSİYON YAVAŞLADIĞINDAN AĞIZ YOLUYLA ALINAN MADDELERİN ETKİSİ GECİKEBİLİR. GENELLİKLE YAŞLI KİMSELER İLAÇ VE TOKSİK MADDELERE KARŞI DAHA DAYANIKSIZDIRLAR.</a:t>
            </a:r>
          </a:p>
          <a:p>
            <a:pPr lvl="1"/>
            <a:endParaRPr lang="tr-TR" altLang="tr-TR" sz="1600" b="1" dirty="0"/>
          </a:p>
          <a:p>
            <a:pPr>
              <a:buFontTx/>
              <a:buBlip>
                <a:blip r:embed="rId2"/>
              </a:buBlip>
            </a:pPr>
            <a:r>
              <a:rPr lang="tr-TR" altLang="tr-TR" sz="1600" b="1" dirty="0"/>
              <a:t>BESLENME </a:t>
            </a:r>
          </a:p>
          <a:p>
            <a:pPr>
              <a:buFontTx/>
              <a:buBlip>
                <a:blip r:embed="rId2"/>
              </a:buBlip>
            </a:pPr>
            <a:endParaRPr lang="tr-TR" altLang="tr-TR" sz="1600" b="1" dirty="0"/>
          </a:p>
          <a:p>
            <a:pPr lvl="1"/>
            <a:r>
              <a:rPr lang="tr-TR" altLang="tr-TR" sz="1600" dirty="0"/>
              <a:t>YETERSİZ BİR ŞEKİLDE BESLENEN SIÇANLARIN DDT VE KAFEİNE DAHA DUYARLI OLDUKLARI GÖSTERİLMİŞTİR. AYRICA YÜKSEK PROTEİNLİ VE KARBONHİDRATLI BESİNLER KLİNİKTE TOKSİK MADDELERLE OLUŞAN KARACİĞER HARABİYETİNE KARŞI KULLANILMAKTADIR. YAĞ DOKUDA BİRİKEN BAZI KİMYASALLARDA YAĞLI BESLENME SONUCU VÜCUTTA DAHA FAZLA TUTULURLAR.</a:t>
            </a:r>
          </a:p>
          <a:p>
            <a:pPr>
              <a:buFontTx/>
              <a:buBlip>
                <a:blip r:embed="rId2"/>
              </a:buBlip>
            </a:pPr>
            <a:endParaRPr lang="tr-TR" altLang="tr-TR" sz="1600" b="1" dirty="0"/>
          </a:p>
          <a:p>
            <a:pPr>
              <a:buFontTx/>
              <a:buBlip>
                <a:blip r:embed="rId2"/>
              </a:buBlip>
            </a:pPr>
            <a:r>
              <a:rPr lang="tr-TR" altLang="tr-TR" sz="1600" b="1" dirty="0"/>
              <a:t>CİNSİYET </a:t>
            </a:r>
          </a:p>
          <a:p>
            <a:endParaRPr lang="tr-TR" altLang="tr-TR" sz="1600" b="1" dirty="0"/>
          </a:p>
          <a:p>
            <a:pPr>
              <a:buFontTx/>
              <a:buBlip>
                <a:blip r:embed="rId2"/>
              </a:buBlip>
            </a:pPr>
            <a:r>
              <a:rPr lang="tr-TR" altLang="tr-TR" sz="1600" b="1" dirty="0"/>
              <a:t>HAMİLELİK </a:t>
            </a:r>
          </a:p>
          <a:p>
            <a:endParaRPr lang="tr-TR" altLang="tr-TR" sz="1600" b="1" dirty="0"/>
          </a:p>
          <a:p>
            <a:pPr>
              <a:buFontTx/>
              <a:buBlip>
                <a:blip r:embed="rId2"/>
              </a:buBlip>
            </a:pPr>
            <a:r>
              <a:rPr lang="tr-TR" altLang="tr-TR" sz="1600" b="1" dirty="0"/>
              <a:t>GENETİK FAKTÖRLER</a:t>
            </a:r>
          </a:p>
          <a:p>
            <a:pPr lvl="1"/>
            <a:r>
              <a:rPr lang="tr-TR" altLang="tr-TR" sz="1600" dirty="0"/>
              <a:t>BAZI BİREYLERDE DOĞUŞTAN NEDENLERLE BAZI ENZİM SİSTEMLERİNDE EKSİKLİK VEYA DAHA YÜKSEK AKTİVİTE SÖZ KONUSUDUR. BU NEDENLE AYNI MADDEYE FARKLI CEVAPLAR VERİLİR.</a:t>
            </a:r>
          </a:p>
        </p:txBody>
      </p:sp>
      <p:sp>
        <p:nvSpPr>
          <p:cNvPr id="3" name="Slayt Numarası Yer Tutucusu 2"/>
          <p:cNvSpPr>
            <a:spLocks noGrp="1"/>
          </p:cNvSpPr>
          <p:nvPr>
            <p:ph type="sldNum" sz="quarter" idx="12"/>
          </p:nvPr>
        </p:nvSpPr>
        <p:spPr/>
        <p:txBody>
          <a:bodyPr/>
          <a:lstStyle/>
          <a:p>
            <a:fld id="{A427530A-A503-4F46-BAEC-AA74D2EFDD5B}" type="slidenum">
              <a:rPr lang="tr-TR" smtClean="0"/>
              <a:t>133</a:t>
            </a:fld>
            <a:endParaRPr lang="tr-TR"/>
          </a:p>
        </p:txBody>
      </p:sp>
    </p:spTree>
    <p:extLst>
      <p:ext uri="{BB962C8B-B14F-4D97-AF65-F5344CB8AC3E}">
        <p14:creationId xmlns:p14="http://schemas.microsoft.com/office/powerpoint/2010/main" val="317907239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5"/>
          <p:cNvSpPr>
            <a:spLocks noChangeArrowheads="1"/>
          </p:cNvSpPr>
          <p:nvPr/>
        </p:nvSpPr>
        <p:spPr bwMode="auto">
          <a:xfrm>
            <a:off x="971550" y="1124744"/>
            <a:ext cx="6048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2000" b="1" dirty="0">
                <a:solidFill>
                  <a:srgbClr val="C00000"/>
                </a:solidFill>
              </a:rPr>
              <a:t>MARUZ KALMA ŞEKLİ VE SÜRESİ</a:t>
            </a:r>
          </a:p>
        </p:txBody>
      </p:sp>
      <p:sp>
        <p:nvSpPr>
          <p:cNvPr id="11268" name="Rectangle 6"/>
          <p:cNvSpPr>
            <a:spLocks noChangeArrowheads="1"/>
          </p:cNvSpPr>
          <p:nvPr/>
        </p:nvSpPr>
        <p:spPr bwMode="auto">
          <a:xfrm>
            <a:off x="467544" y="2060575"/>
            <a:ext cx="799306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0850" indent="-45085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FontTx/>
              <a:buBlip>
                <a:blip r:embed="rId2"/>
              </a:buBlip>
            </a:pPr>
            <a:r>
              <a:rPr lang="tr-TR" altLang="tr-TR" sz="2000" b="1"/>
              <a:t>MADDENİN ORGANİZMAYA GİRİŞ YOLU ÖNEMLİDİR</a:t>
            </a:r>
          </a:p>
          <a:p>
            <a:endParaRPr lang="tr-TR" altLang="tr-TR" sz="2000" b="1"/>
          </a:p>
          <a:p>
            <a:pPr>
              <a:buFontTx/>
              <a:buBlip>
                <a:blip r:embed="rId2"/>
              </a:buBlip>
            </a:pPr>
            <a:r>
              <a:rPr lang="tr-TR" altLang="tr-TR" sz="2000" b="1"/>
              <a:t>ABSORBSİYON HIZININ EN YÜKSEK OLDUĞU VÜCUDA GİRİŞ YOLU İLE TOKSİSİTE EN YÜKSEKTİR</a:t>
            </a:r>
          </a:p>
          <a:p>
            <a:endParaRPr lang="tr-TR" altLang="tr-TR" sz="2000" b="1"/>
          </a:p>
          <a:p>
            <a:pPr>
              <a:buFontTx/>
              <a:buBlip>
                <a:blip r:embed="rId2"/>
              </a:buBlip>
            </a:pPr>
            <a:r>
              <a:rPr lang="tr-TR" altLang="tr-TR" sz="2000" b="1"/>
              <a:t>ENJEKSİYON YOLLARINDAN DAMAR İÇİ  YOLLA HIZLI ETKİ GÖRÜLÜR VE TOKSİSİTE DE EN YÜKSEKTİR</a:t>
            </a:r>
          </a:p>
          <a:p>
            <a:pPr>
              <a:buFontTx/>
              <a:buBlip>
                <a:blip r:embed="rId2"/>
              </a:buBlip>
            </a:pPr>
            <a:endParaRPr lang="tr-TR" altLang="tr-TR" sz="2000" b="1"/>
          </a:p>
          <a:p>
            <a:pPr>
              <a:buFontTx/>
              <a:buBlip>
                <a:blip r:embed="rId2"/>
              </a:buBlip>
            </a:pPr>
            <a:r>
              <a:rPr lang="tr-TR" altLang="tr-TR" sz="2000" b="1"/>
              <a:t>MADDENİN DİYETLE VERİLMESİ DE TOKSİSİTEYİ ETKİLER</a:t>
            </a:r>
          </a:p>
          <a:p>
            <a:pPr>
              <a:buFontTx/>
              <a:buBlip>
                <a:blip r:embed="rId2"/>
              </a:buBlip>
            </a:pPr>
            <a:endParaRPr lang="tr-TR" altLang="tr-TR" sz="2000" b="1"/>
          </a:p>
          <a:p>
            <a:pPr>
              <a:buFontTx/>
              <a:buBlip>
                <a:blip r:embed="rId2"/>
              </a:buBlip>
            </a:pPr>
            <a:r>
              <a:rPr lang="tr-TR" altLang="tr-TR" sz="2000" b="1"/>
              <a:t>TOKSİK MADDENİN VERİLDİĞİ ZAMAN, MEVSİM, VERİLME SÜRESİ VE VERİLME SIKLIĞI DA BİYOLOJİK ETKİ ŞİDDETİNİ DEĞİŞTİRİR </a:t>
            </a:r>
          </a:p>
          <a:p>
            <a:pPr>
              <a:buFontTx/>
              <a:buBlip>
                <a:blip r:embed="rId2"/>
              </a:buBlip>
            </a:pPr>
            <a:endParaRPr lang="tr-TR" altLang="tr-TR" sz="2000" b="1"/>
          </a:p>
          <a:p>
            <a:endParaRPr lang="tr-TR" altLang="tr-TR" sz="2000" b="1"/>
          </a:p>
        </p:txBody>
      </p:sp>
      <p:sp>
        <p:nvSpPr>
          <p:cNvPr id="3" name="Slayt Numarası Yer Tutucusu 2"/>
          <p:cNvSpPr>
            <a:spLocks noGrp="1"/>
          </p:cNvSpPr>
          <p:nvPr>
            <p:ph type="sldNum" sz="quarter" idx="12"/>
          </p:nvPr>
        </p:nvSpPr>
        <p:spPr/>
        <p:txBody>
          <a:bodyPr/>
          <a:lstStyle/>
          <a:p>
            <a:fld id="{A427530A-A503-4F46-BAEC-AA74D2EFDD5B}" type="slidenum">
              <a:rPr lang="tr-TR" smtClean="0"/>
              <a:t>134</a:t>
            </a:fld>
            <a:endParaRPr lang="tr-TR"/>
          </a:p>
        </p:txBody>
      </p:sp>
    </p:spTree>
    <p:extLst>
      <p:ext uri="{BB962C8B-B14F-4D97-AF65-F5344CB8AC3E}">
        <p14:creationId xmlns:p14="http://schemas.microsoft.com/office/powerpoint/2010/main" val="11116626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ChangeArrowheads="1"/>
          </p:cNvSpPr>
          <p:nvPr/>
        </p:nvSpPr>
        <p:spPr bwMode="auto">
          <a:xfrm>
            <a:off x="0" y="476672"/>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sz="2400" b="1" dirty="0">
                <a:solidFill>
                  <a:srgbClr val="00B050"/>
                </a:solidFill>
              </a:rPr>
              <a:t>ÇEVRESEL ÖZELLİKLER </a:t>
            </a:r>
          </a:p>
        </p:txBody>
      </p:sp>
      <p:sp>
        <p:nvSpPr>
          <p:cNvPr id="12292" name="Rectangle 5"/>
          <p:cNvSpPr>
            <a:spLocks noChangeArrowheads="1"/>
          </p:cNvSpPr>
          <p:nvPr/>
        </p:nvSpPr>
        <p:spPr bwMode="auto">
          <a:xfrm>
            <a:off x="-180528" y="1124744"/>
            <a:ext cx="91440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534988" indent="-534988">
              <a:defRPr>
                <a:solidFill>
                  <a:schemeClr val="tx1"/>
                </a:solidFill>
                <a:latin typeface="Calibri" pitchFamily="34" charset="0"/>
              </a:defRPr>
            </a:lvl1pPr>
            <a:lvl2pPr marL="714375">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FontTx/>
              <a:buBlip>
                <a:blip r:embed="rId2"/>
              </a:buBlip>
            </a:pPr>
            <a:r>
              <a:rPr lang="tr-TR" altLang="tr-TR" b="1" dirty="0"/>
              <a:t>SICAKLIK, BASINÇ, RADYASYON GİBİ FİZİKSEL FAKTÖRLER </a:t>
            </a:r>
          </a:p>
          <a:p>
            <a:pPr>
              <a:buFontTx/>
              <a:buBlip>
                <a:blip r:embed="rId2"/>
              </a:buBlip>
            </a:pPr>
            <a:endParaRPr lang="tr-TR" altLang="tr-TR" b="1" dirty="0"/>
          </a:p>
          <a:p>
            <a:pPr lvl="1"/>
            <a:r>
              <a:rPr lang="tr-TR" altLang="tr-TR" sz="1600" dirty="0"/>
              <a:t>VÜCUDUN ÇEVRE SICAKLIĞI, TOKSİSİTEYİ ÇEŞİTLİ ŞEKİLLERDE ETKİLEYEBİLİR.</a:t>
            </a:r>
          </a:p>
          <a:p>
            <a:pPr lvl="1"/>
            <a:r>
              <a:rPr lang="tr-TR" altLang="tr-TR" sz="1600" dirty="0"/>
              <a:t>ÖRNEĞİN İŞYERİ ORTASINDA BULUNAN H</a:t>
            </a:r>
            <a:r>
              <a:rPr lang="tr-TR" altLang="tr-TR" sz="1600" baseline="-25000" dirty="0"/>
              <a:t>2</a:t>
            </a:r>
            <a:r>
              <a:rPr lang="tr-TR" altLang="tr-TR" sz="1600" dirty="0"/>
              <a:t>SO</a:t>
            </a:r>
            <a:r>
              <a:rPr lang="tr-TR" altLang="tr-TR" sz="1600" baseline="-25000" dirty="0"/>
              <a:t>4</a:t>
            </a:r>
            <a:r>
              <a:rPr lang="tr-TR" altLang="tr-TR" sz="1600" dirty="0"/>
              <a:t> PARTİKÜLLERİ (MİST) 0 °C (DÜŞÜK SICAKLIKTA) SOLUNUM YOLLARI İÇİN DAHA FAZLA TAHRİŞ EDİCİDİR. </a:t>
            </a:r>
          </a:p>
          <a:p>
            <a:pPr lvl="1"/>
            <a:r>
              <a:rPr lang="tr-TR" altLang="tr-TR" sz="1600" dirty="0"/>
              <a:t>GENEL OLARAK ÇEVRE SICAKLIĞI İLE TOKSİSİTE DOĞRU ORANTILI OLARAK ARTAR</a:t>
            </a:r>
          </a:p>
          <a:p>
            <a:pPr lvl="1"/>
            <a:r>
              <a:rPr lang="tr-TR" altLang="tr-TR" sz="1600" dirty="0"/>
              <a:t> ÇEVREDEKİ KİMYASAL KİRLETİCİLER TOKSİSİTE ÜZERİNE (BACAGAZLARI, ENDÜSTRİYEL ATIKLAR VS.) AYRICA ARTIRICI ETKİ YAPARLAR</a:t>
            </a:r>
          </a:p>
          <a:p>
            <a:pPr>
              <a:buFontTx/>
              <a:buBlip>
                <a:blip r:embed="rId2"/>
              </a:buBlip>
            </a:pPr>
            <a:endParaRPr lang="tr-TR" altLang="tr-TR" b="1" dirty="0"/>
          </a:p>
          <a:p>
            <a:endParaRPr lang="tr-TR" altLang="tr-TR" b="1" dirty="0"/>
          </a:p>
        </p:txBody>
      </p:sp>
      <p:pic>
        <p:nvPicPr>
          <p:cNvPr id="12293" name="Picture 2" descr="k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3429000"/>
            <a:ext cx="8496300" cy="2992438"/>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135</a:t>
            </a:fld>
            <a:endParaRPr lang="tr-TR"/>
          </a:p>
        </p:txBody>
      </p:sp>
    </p:spTree>
    <p:extLst>
      <p:ext uri="{BB962C8B-B14F-4D97-AF65-F5344CB8AC3E}">
        <p14:creationId xmlns:p14="http://schemas.microsoft.com/office/powerpoint/2010/main" val="189942983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ChangeArrowheads="1"/>
          </p:cNvSpPr>
          <p:nvPr/>
        </p:nvSpPr>
        <p:spPr bwMode="auto">
          <a:xfrm>
            <a:off x="1979613" y="116632"/>
            <a:ext cx="43926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ct val="20000"/>
              </a:spcAft>
              <a:buClr>
                <a:schemeClr val="folHlink"/>
              </a:buClr>
            </a:pPr>
            <a:r>
              <a:rPr lang="tr-TR" altLang="tr-TR" sz="2000" b="1" dirty="0">
                <a:solidFill>
                  <a:schemeClr val="accent1">
                    <a:lumMod val="75000"/>
                  </a:schemeClr>
                </a:solidFill>
              </a:rPr>
              <a:t>FİZİKSEL VE  KİMYASAL ÖZELLİKLERİ</a:t>
            </a:r>
          </a:p>
        </p:txBody>
      </p:sp>
      <p:sp>
        <p:nvSpPr>
          <p:cNvPr id="13316" name="Rectangle 8"/>
          <p:cNvSpPr>
            <a:spLocks noChangeArrowheads="1"/>
          </p:cNvSpPr>
          <p:nvPr/>
        </p:nvSpPr>
        <p:spPr bwMode="auto">
          <a:xfrm>
            <a:off x="0" y="620688"/>
            <a:ext cx="9144000"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588" indent="-1588" defTabSz="633413">
              <a:defRPr>
                <a:solidFill>
                  <a:schemeClr val="tx1"/>
                </a:solidFill>
                <a:latin typeface="Calibri" pitchFamily="34" charset="0"/>
              </a:defRPr>
            </a:lvl1pPr>
            <a:lvl2pPr marL="368300" indent="-4763" defTabSz="633413">
              <a:defRPr>
                <a:solidFill>
                  <a:schemeClr val="tx1"/>
                </a:solidFill>
                <a:latin typeface="Calibri" pitchFamily="34" charset="0"/>
              </a:defRPr>
            </a:lvl2pPr>
            <a:lvl3pPr marL="1143000" indent="-228600" defTabSz="633413">
              <a:defRPr>
                <a:solidFill>
                  <a:schemeClr val="tx1"/>
                </a:solidFill>
                <a:latin typeface="Calibri" pitchFamily="34" charset="0"/>
              </a:defRPr>
            </a:lvl3pPr>
            <a:lvl4pPr marL="1600200" indent="-228600" defTabSz="633413">
              <a:defRPr>
                <a:solidFill>
                  <a:schemeClr val="tx1"/>
                </a:solidFill>
                <a:latin typeface="Calibri" pitchFamily="34" charset="0"/>
              </a:defRPr>
            </a:lvl4pPr>
            <a:lvl5pPr marL="2057400" indent="-228600" defTabSz="633413">
              <a:defRPr>
                <a:solidFill>
                  <a:schemeClr val="tx1"/>
                </a:solidFill>
                <a:latin typeface="Calibri" pitchFamily="34" charset="0"/>
              </a:defRPr>
            </a:lvl5pPr>
            <a:lvl6pPr marL="2514600" indent="-228600" defTabSz="633413" fontAlgn="base">
              <a:spcBef>
                <a:spcPct val="0"/>
              </a:spcBef>
              <a:spcAft>
                <a:spcPct val="0"/>
              </a:spcAft>
              <a:defRPr>
                <a:solidFill>
                  <a:schemeClr val="tx1"/>
                </a:solidFill>
                <a:latin typeface="Calibri" pitchFamily="34" charset="0"/>
              </a:defRPr>
            </a:lvl6pPr>
            <a:lvl7pPr marL="2971800" indent="-228600" defTabSz="633413" fontAlgn="base">
              <a:spcBef>
                <a:spcPct val="0"/>
              </a:spcBef>
              <a:spcAft>
                <a:spcPct val="0"/>
              </a:spcAft>
              <a:defRPr>
                <a:solidFill>
                  <a:schemeClr val="tx1"/>
                </a:solidFill>
                <a:latin typeface="Calibri" pitchFamily="34" charset="0"/>
              </a:defRPr>
            </a:lvl7pPr>
            <a:lvl8pPr marL="3429000" indent="-228600" defTabSz="633413" fontAlgn="base">
              <a:spcBef>
                <a:spcPct val="0"/>
              </a:spcBef>
              <a:spcAft>
                <a:spcPct val="0"/>
              </a:spcAft>
              <a:defRPr>
                <a:solidFill>
                  <a:schemeClr val="tx1"/>
                </a:solidFill>
                <a:latin typeface="Calibri" pitchFamily="34" charset="0"/>
              </a:defRPr>
            </a:lvl8pPr>
            <a:lvl9pPr marL="3886200" indent="-228600" defTabSz="633413" fontAlgn="base">
              <a:spcBef>
                <a:spcPct val="0"/>
              </a:spcBef>
              <a:spcAft>
                <a:spcPct val="0"/>
              </a:spcAft>
              <a:defRPr>
                <a:solidFill>
                  <a:schemeClr val="tx1"/>
                </a:solidFill>
                <a:latin typeface="Calibri" pitchFamily="34" charset="0"/>
              </a:defRPr>
            </a:lvl9pPr>
          </a:lstStyle>
          <a:p>
            <a:pPr>
              <a:buFontTx/>
              <a:buBlip>
                <a:blip r:embed="rId2"/>
              </a:buBlip>
            </a:pPr>
            <a:r>
              <a:rPr lang="tr-TR" altLang="tr-TR" sz="1600" b="1" dirty="0"/>
              <a:t>KİMYASALIN MOLEKÜL YAPISI </a:t>
            </a:r>
          </a:p>
          <a:p>
            <a:pPr lvl="1">
              <a:buFontTx/>
              <a:buBlip>
                <a:blip r:embed="rId3"/>
              </a:buBlip>
            </a:pPr>
            <a:r>
              <a:rPr lang="tr-TR" altLang="tr-TR" sz="1600" b="1" dirty="0"/>
              <a:t> </a:t>
            </a:r>
            <a:r>
              <a:rPr lang="tr-TR" altLang="tr-TR" sz="1600" dirty="0"/>
              <a:t>BİYOLOJİK AKTİVİTESİNİ BELİRLER. </a:t>
            </a:r>
          </a:p>
          <a:p>
            <a:pPr lvl="1">
              <a:buFontTx/>
              <a:buBlip>
                <a:blip r:embed="rId3"/>
              </a:buBlip>
            </a:pPr>
            <a:r>
              <a:rPr lang="tr-TR" altLang="tr-TR" sz="1600" dirty="0"/>
              <a:t> AROMATİK (HALKALI YAPI) VE ALİFATİK (DÜZ ZİNCİRLİ) </a:t>
            </a:r>
          </a:p>
          <a:p>
            <a:pPr lvl="1">
              <a:buFontTx/>
              <a:buBlip>
                <a:blip r:embed="rId3"/>
              </a:buBlip>
            </a:pPr>
            <a:r>
              <a:rPr lang="tr-TR" altLang="tr-TR" sz="1600" dirty="0"/>
              <a:t> POLİMER VE MONOMER</a:t>
            </a:r>
          </a:p>
          <a:p>
            <a:pPr lvl="1">
              <a:buFontTx/>
              <a:buBlip>
                <a:blip r:embed="rId3"/>
              </a:buBlip>
            </a:pPr>
            <a:r>
              <a:rPr lang="tr-TR" altLang="tr-TR" sz="1600" dirty="0"/>
              <a:t> İYONUN KAÇINCI ATOMA BAĞLANDIĞINA GÖRE DEĞİŞİR</a:t>
            </a:r>
          </a:p>
          <a:p>
            <a:pPr lvl="1">
              <a:buFontTx/>
              <a:buBlip>
                <a:blip r:embed="rId3"/>
              </a:buBlip>
            </a:pPr>
            <a:endParaRPr lang="tr-TR" altLang="tr-TR" sz="1600" dirty="0"/>
          </a:p>
          <a:p>
            <a:pPr>
              <a:buFontTx/>
              <a:buBlip>
                <a:blip r:embed="rId2"/>
              </a:buBlip>
            </a:pPr>
            <a:r>
              <a:rPr lang="tr-TR" altLang="tr-TR" sz="1600" b="1" dirty="0"/>
              <a:t>KİMYASALIN KOLAY REAKSİYONA GİRİP GİRMEDİĞİ</a:t>
            </a:r>
          </a:p>
          <a:p>
            <a:pPr>
              <a:buFontTx/>
              <a:buBlip>
                <a:blip r:embed="rId2"/>
              </a:buBlip>
            </a:pPr>
            <a:endParaRPr lang="tr-TR" altLang="tr-TR" sz="1600" b="1" dirty="0"/>
          </a:p>
          <a:p>
            <a:pPr>
              <a:buFontTx/>
              <a:buBlip>
                <a:blip r:embed="rId2"/>
              </a:buBlip>
            </a:pPr>
            <a:r>
              <a:rPr lang="tr-TR" altLang="tr-TR" sz="1600" b="1" dirty="0"/>
              <a:t>ULAŞTIĞI YERDEKİ KOŞULLARIN REAKSİYONA UYGUN OLUP OLMADIĞI</a:t>
            </a:r>
          </a:p>
          <a:p>
            <a:pPr lvl="1"/>
            <a:r>
              <a:rPr lang="tr-TR" altLang="tr-TR" sz="1600" dirty="0"/>
              <a:t>(KİMYASALIN VEYA METABOLİTİNİN “YETERLİ MİKTARDA” ETKİ YERİNE ULAŞMASI VE KALMASI</a:t>
            </a:r>
            <a:r>
              <a:rPr lang="tr-TR" altLang="tr-TR" sz="1600" b="1" dirty="0"/>
              <a:t>)</a:t>
            </a:r>
          </a:p>
          <a:p>
            <a:pPr lvl="1"/>
            <a:endParaRPr lang="tr-TR" altLang="tr-TR" sz="1600" dirty="0"/>
          </a:p>
          <a:p>
            <a:pPr>
              <a:buFontTx/>
              <a:buBlip>
                <a:blip r:embed="rId2"/>
              </a:buBlip>
            </a:pPr>
            <a:r>
              <a:rPr lang="tr-TR" altLang="tr-TR" sz="1600" b="1" dirty="0"/>
              <a:t>KİMYASAL MADDENİN SAFLIĞI VE UYGULAMA ŞEKLİ </a:t>
            </a:r>
          </a:p>
          <a:p>
            <a:pPr>
              <a:buFontTx/>
              <a:buBlip>
                <a:blip r:embed="rId2"/>
              </a:buBlip>
            </a:pPr>
            <a:endParaRPr lang="tr-TR" altLang="tr-TR" sz="1600" b="1" dirty="0"/>
          </a:p>
          <a:p>
            <a:r>
              <a:rPr lang="tr-TR" altLang="tr-TR" sz="1600" dirty="0"/>
              <a:t>  (DDT SAF HALDE İKEN İNSANLARIN DERİSİNDEN HEMEN HEMEN HİÇ ABSORBE OLMAZ. AMA KEROZEN    (GAZYAĞI) İÇİNDE CİLDE UYGULANDIĞINDA ABSORBE OLARAK TOKSİK ETKİSİNİ GÖSTERİR)</a:t>
            </a:r>
          </a:p>
          <a:p>
            <a:pPr>
              <a:buFontTx/>
              <a:buBlip>
                <a:blip r:embed="rId2"/>
              </a:buBlip>
            </a:pPr>
            <a:r>
              <a:rPr lang="tr-TR" altLang="tr-TR" sz="1600" b="1" dirty="0"/>
              <a:t>KİMYASALIN DİĞER MADDELERLE KENDİLİĞİNDEN REAKSİYONA GİRİP GİRMEDİĞİ</a:t>
            </a:r>
          </a:p>
          <a:p>
            <a:pPr lvl="1"/>
            <a:r>
              <a:rPr lang="tr-TR" altLang="tr-TR" sz="1600" dirty="0"/>
              <a:t> </a:t>
            </a:r>
            <a:endParaRPr lang="tr-TR" altLang="tr-TR" sz="1600" b="1" dirty="0"/>
          </a:p>
          <a:p>
            <a:pPr>
              <a:buFontTx/>
              <a:buBlip>
                <a:blip r:embed="rId2"/>
              </a:buBlip>
            </a:pPr>
            <a:r>
              <a:rPr lang="tr-TR" altLang="tr-TR" sz="1600" b="1" dirty="0"/>
              <a:t>KİMYASALLARIN FİZİKSEL ÖZELLİKLERİ  (MOLEKÜL AĞIRLIĞI, ÇÖZÜNÜRLÜĞÜ)</a:t>
            </a:r>
            <a:r>
              <a:rPr lang="tr-TR" altLang="tr-TR" sz="1600" dirty="0"/>
              <a:t> </a:t>
            </a:r>
          </a:p>
          <a:p>
            <a:r>
              <a:rPr lang="tr-TR" altLang="tr-TR" sz="1600" dirty="0"/>
              <a:t>(SUDA VEYA DİĞER ÇÖZÜCÜLERDE ÇÖZÜLEBİLME ÖZELLİKLERİ DE ÖNEMLİ BİR FAKTÖRDÜR. ÇÖZÜNEBİLİRLİK ÖZELLİĞİ VÜCUTTAN ATILMA SÜRECİNDE VE HEDEF ORGANLARDA ETKİLİDİR)</a:t>
            </a:r>
          </a:p>
          <a:p>
            <a:endParaRPr lang="tr-TR" altLang="tr-TR" sz="1600" dirty="0"/>
          </a:p>
          <a:p>
            <a:pPr>
              <a:buFontTx/>
              <a:buBlip>
                <a:blip r:embed="rId2"/>
              </a:buBlip>
            </a:pPr>
            <a:r>
              <a:rPr lang="tr-TR" altLang="tr-TR" sz="1600" b="1" dirty="0"/>
              <a:t>KİMYASALLARIN SAKLAMA KOŞULLARI</a:t>
            </a:r>
          </a:p>
          <a:p>
            <a:r>
              <a:rPr lang="tr-TR" altLang="tr-TR" sz="1600" dirty="0"/>
              <a:t>  (BEKLEME SIRASINDA IŞIK, NEM, SICAKLIK, GİBİ ETKENLER TOKSİSİTEYİ DEĞİŞTİREBİLİR. ÖRNEK:      TRİKLOR ETİLEN SICAK HAVADA DAHA TOKSİK OLAN FOSGEN VE HCI‘ E DÖNÜŞÜR. </a:t>
            </a:r>
          </a:p>
          <a:p>
            <a:r>
              <a:rPr lang="tr-TR" altLang="tr-TR" sz="1600" dirty="0"/>
              <a:t>TERSİNE SİYANÜRLER NEMLİ HAVADA KISMEN KARBONATLARA DÖNÜŞEREK TOKSİSİTELERİ AZALIR)</a:t>
            </a:r>
          </a:p>
        </p:txBody>
      </p:sp>
      <p:sp>
        <p:nvSpPr>
          <p:cNvPr id="3" name="Slayt Numarası Yer Tutucusu 2"/>
          <p:cNvSpPr>
            <a:spLocks noGrp="1"/>
          </p:cNvSpPr>
          <p:nvPr>
            <p:ph type="sldNum" sz="quarter" idx="12"/>
          </p:nvPr>
        </p:nvSpPr>
        <p:spPr/>
        <p:txBody>
          <a:bodyPr/>
          <a:lstStyle/>
          <a:p>
            <a:fld id="{A427530A-A503-4F46-BAEC-AA74D2EFDD5B}" type="slidenum">
              <a:rPr lang="tr-TR" smtClean="0"/>
              <a:t>136</a:t>
            </a:fld>
            <a:endParaRPr lang="tr-TR"/>
          </a:p>
        </p:txBody>
      </p:sp>
    </p:spTree>
    <p:extLst>
      <p:ext uri="{BB962C8B-B14F-4D97-AF65-F5344CB8AC3E}">
        <p14:creationId xmlns:p14="http://schemas.microsoft.com/office/powerpoint/2010/main" val="419598369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ChangeArrowheads="1"/>
          </p:cNvSpPr>
          <p:nvPr/>
        </p:nvSpPr>
        <p:spPr bwMode="auto">
          <a:xfrm>
            <a:off x="0" y="722313"/>
            <a:ext cx="9144000" cy="1006475"/>
          </a:xfrm>
          <a:prstGeom prst="rect">
            <a:avLst/>
          </a:prstGeom>
          <a:noFill/>
          <a:ln>
            <a:noFill/>
          </a:ln>
          <a:effectLst/>
          <a:extLst/>
        </p:spPr>
        <p:txBody>
          <a:bodyPr>
            <a:spAutoFit/>
          </a:bodyPr>
          <a:lstStyle/>
          <a:p>
            <a:pPr algn="ctr" fontAlgn="auto">
              <a:spcBef>
                <a:spcPts val="0"/>
              </a:spcBef>
              <a:spcAft>
                <a:spcPts val="0"/>
              </a:spcAft>
              <a:defRPr/>
            </a:pPr>
            <a:r>
              <a:rPr lang="tr-TR" sz="2000" b="1" dirty="0">
                <a:effectLst>
                  <a:outerShdw blurRad="38100" dist="38100" dir="2700000" algn="tl">
                    <a:srgbClr val="000000"/>
                  </a:outerShdw>
                </a:effectLst>
                <a:latin typeface="Times New Roman" pitchFamily="18" charset="0"/>
                <a:cs typeface="+mn-cs"/>
              </a:rPr>
              <a:t>ÇOK TOKSİK</a:t>
            </a:r>
          </a:p>
          <a:p>
            <a:pPr algn="ctr" fontAlgn="auto">
              <a:spcBef>
                <a:spcPts val="0"/>
              </a:spcBef>
              <a:spcAft>
                <a:spcPts val="0"/>
              </a:spcAft>
              <a:defRPr/>
            </a:pPr>
            <a:r>
              <a:rPr lang="tr-TR" sz="2000" b="1" dirty="0">
                <a:effectLst>
                  <a:outerShdw blurRad="38100" dist="38100" dir="2700000" algn="tl">
                    <a:srgbClr val="000000"/>
                  </a:outerShdw>
                </a:effectLst>
                <a:latin typeface="Times New Roman" pitchFamily="18" charset="0"/>
                <a:cs typeface="+mn-cs"/>
              </a:rPr>
              <a:t>TOKSİK</a:t>
            </a:r>
          </a:p>
          <a:p>
            <a:pPr algn="ctr" fontAlgn="auto">
              <a:spcBef>
                <a:spcPts val="0"/>
              </a:spcBef>
              <a:spcAft>
                <a:spcPts val="0"/>
              </a:spcAft>
              <a:defRPr/>
            </a:pPr>
            <a:r>
              <a:rPr lang="tr-TR" sz="2000" b="1" dirty="0">
                <a:effectLst>
                  <a:outerShdw blurRad="38100" dist="38100" dir="2700000" algn="tl">
                    <a:srgbClr val="000000"/>
                  </a:outerShdw>
                </a:effectLst>
                <a:latin typeface="Times New Roman" pitchFamily="18" charset="0"/>
                <a:cs typeface="+mn-cs"/>
              </a:rPr>
              <a:t>ZEHİRLİ KİMYASALLAR</a:t>
            </a:r>
          </a:p>
        </p:txBody>
      </p:sp>
      <p:sp>
        <p:nvSpPr>
          <p:cNvPr id="14340" name="Rectangle 4"/>
          <p:cNvSpPr>
            <a:spLocks noChangeArrowheads="1"/>
          </p:cNvSpPr>
          <p:nvPr/>
        </p:nvSpPr>
        <p:spPr bwMode="auto">
          <a:xfrm>
            <a:off x="971550" y="2305050"/>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latin typeface="Times New Roman" pitchFamily="18" charset="0"/>
              </a:rPr>
              <a:t>GAZLAR</a:t>
            </a:r>
          </a:p>
        </p:txBody>
      </p:sp>
      <p:sp>
        <p:nvSpPr>
          <p:cNvPr id="14341" name="Rectangle 5"/>
          <p:cNvSpPr>
            <a:spLocks noChangeArrowheads="1"/>
          </p:cNvSpPr>
          <p:nvPr/>
        </p:nvSpPr>
        <p:spPr bwMode="auto">
          <a:xfrm>
            <a:off x="3132138" y="2881313"/>
            <a:ext cx="2808287" cy="3481387"/>
          </a:xfrm>
          <a:prstGeom prst="rect">
            <a:avLst/>
          </a:prstGeom>
          <a:solidFill>
            <a:srgbClr val="33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tabLst>
                <a:tab pos="271463" algn="l"/>
              </a:tabLst>
              <a:defRPr>
                <a:solidFill>
                  <a:schemeClr val="tx1"/>
                </a:solidFill>
                <a:latin typeface="Calibri" pitchFamily="34" charset="0"/>
              </a:defRPr>
            </a:lvl1pPr>
            <a:lvl2pPr marL="742950" indent="-285750">
              <a:tabLst>
                <a:tab pos="271463" algn="l"/>
              </a:tabLst>
              <a:defRPr>
                <a:solidFill>
                  <a:schemeClr val="tx1"/>
                </a:solidFill>
                <a:latin typeface="Calibri" pitchFamily="34" charset="0"/>
              </a:defRPr>
            </a:lvl2pPr>
            <a:lvl3pPr marL="1143000" indent="-228600">
              <a:tabLst>
                <a:tab pos="271463" algn="l"/>
              </a:tabLst>
              <a:defRPr>
                <a:solidFill>
                  <a:schemeClr val="tx1"/>
                </a:solidFill>
                <a:latin typeface="Calibri" pitchFamily="34" charset="0"/>
              </a:defRPr>
            </a:lvl3pPr>
            <a:lvl4pPr marL="1600200" indent="-228600">
              <a:tabLst>
                <a:tab pos="271463" algn="l"/>
              </a:tabLst>
              <a:defRPr>
                <a:solidFill>
                  <a:schemeClr val="tx1"/>
                </a:solidFill>
                <a:latin typeface="Calibri" pitchFamily="34" charset="0"/>
              </a:defRPr>
            </a:lvl4pPr>
            <a:lvl5pPr marL="2057400" indent="-228600">
              <a:tabLst>
                <a:tab pos="271463" algn="l"/>
              </a:tabLst>
              <a:defRPr>
                <a:solidFill>
                  <a:schemeClr val="tx1"/>
                </a:solidFill>
                <a:latin typeface="Calibri" pitchFamily="34" charset="0"/>
              </a:defRPr>
            </a:lvl5pPr>
            <a:lvl6pPr marL="2514600" indent="-228600" fontAlgn="base">
              <a:spcBef>
                <a:spcPct val="0"/>
              </a:spcBef>
              <a:spcAft>
                <a:spcPct val="0"/>
              </a:spcAft>
              <a:tabLst>
                <a:tab pos="271463" algn="l"/>
              </a:tabLst>
              <a:defRPr>
                <a:solidFill>
                  <a:schemeClr val="tx1"/>
                </a:solidFill>
                <a:latin typeface="Calibri" pitchFamily="34" charset="0"/>
              </a:defRPr>
            </a:lvl6pPr>
            <a:lvl7pPr marL="2971800" indent="-228600" fontAlgn="base">
              <a:spcBef>
                <a:spcPct val="0"/>
              </a:spcBef>
              <a:spcAft>
                <a:spcPct val="0"/>
              </a:spcAft>
              <a:tabLst>
                <a:tab pos="271463" algn="l"/>
              </a:tabLst>
              <a:defRPr>
                <a:solidFill>
                  <a:schemeClr val="tx1"/>
                </a:solidFill>
                <a:latin typeface="Calibri" pitchFamily="34" charset="0"/>
              </a:defRPr>
            </a:lvl7pPr>
            <a:lvl8pPr marL="3429000" indent="-228600" fontAlgn="base">
              <a:spcBef>
                <a:spcPct val="0"/>
              </a:spcBef>
              <a:spcAft>
                <a:spcPct val="0"/>
              </a:spcAft>
              <a:tabLst>
                <a:tab pos="271463" algn="l"/>
              </a:tabLst>
              <a:defRPr>
                <a:solidFill>
                  <a:schemeClr val="tx1"/>
                </a:solidFill>
                <a:latin typeface="Calibri" pitchFamily="34" charset="0"/>
              </a:defRPr>
            </a:lvl8pPr>
            <a:lvl9pPr marL="3886200" indent="-228600" fontAlgn="base">
              <a:spcBef>
                <a:spcPct val="0"/>
              </a:spcBef>
              <a:spcAft>
                <a:spcPct val="0"/>
              </a:spcAft>
              <a:tabLst>
                <a:tab pos="271463" algn="l"/>
              </a:tabLst>
              <a:defRPr>
                <a:solidFill>
                  <a:schemeClr val="tx1"/>
                </a:solidFill>
                <a:latin typeface="Calibri" pitchFamily="34" charset="0"/>
              </a:defRPr>
            </a:lvl9pPr>
          </a:lstStyle>
          <a:p>
            <a:r>
              <a:rPr lang="tr-TR" altLang="tr-TR" sz="1600" b="1">
                <a:solidFill>
                  <a:schemeClr val="bg1"/>
                </a:solidFill>
                <a:latin typeface="Times New Roman" pitchFamily="18" charset="0"/>
              </a:rPr>
              <a:t>ÇÖZÜCÜLER,</a:t>
            </a:r>
          </a:p>
          <a:p>
            <a:r>
              <a:rPr lang="tr-TR" altLang="tr-TR" sz="1600" b="1">
                <a:solidFill>
                  <a:schemeClr val="bg1"/>
                </a:solidFill>
                <a:latin typeface="Times New Roman" pitchFamily="18" charset="0"/>
              </a:rPr>
              <a:t>ORGANİK-İNORGANİK</a:t>
            </a:r>
          </a:p>
          <a:p>
            <a:r>
              <a:rPr lang="tr-TR" altLang="tr-TR" sz="1600" b="1">
                <a:solidFill>
                  <a:schemeClr val="bg1"/>
                </a:solidFill>
                <a:latin typeface="Times New Roman" pitchFamily="18" charset="0"/>
              </a:rPr>
              <a:t>BİLEŞİKLER</a:t>
            </a:r>
            <a:r>
              <a:rPr lang="tr-TR" altLang="tr-TR" b="1">
                <a:solidFill>
                  <a:schemeClr val="bg1"/>
                </a:solidFill>
                <a:latin typeface="Times New Roman" pitchFamily="18" charset="0"/>
              </a:rPr>
              <a:t> </a:t>
            </a:r>
          </a:p>
          <a:p>
            <a:endParaRPr lang="tr-TR" altLang="tr-TR" sz="800" b="1">
              <a:solidFill>
                <a:schemeClr val="bg1"/>
              </a:solidFill>
              <a:latin typeface="Times New Roman" pitchFamily="18" charset="0"/>
            </a:endParaRPr>
          </a:p>
          <a:p>
            <a:pPr>
              <a:spcAft>
                <a:spcPct val="20000"/>
              </a:spcAft>
              <a:buFontTx/>
              <a:buBlip>
                <a:blip r:embed="rId2"/>
              </a:buBlip>
            </a:pPr>
            <a:r>
              <a:rPr lang="tr-TR" altLang="tr-TR" sz="1400">
                <a:solidFill>
                  <a:schemeClr val="bg1"/>
                </a:solidFill>
                <a:latin typeface="Times New Roman" pitchFamily="18" charset="0"/>
              </a:rPr>
              <a:t> 	CİVA</a:t>
            </a:r>
          </a:p>
          <a:p>
            <a:pPr>
              <a:spcAft>
                <a:spcPct val="20000"/>
              </a:spcAft>
              <a:buFontTx/>
              <a:buBlip>
                <a:blip r:embed="rId2"/>
              </a:buBlip>
            </a:pPr>
            <a:r>
              <a:rPr lang="tr-TR" altLang="tr-TR" sz="1400">
                <a:solidFill>
                  <a:schemeClr val="bg1"/>
                </a:solidFill>
                <a:latin typeface="Times New Roman" pitchFamily="18" charset="0"/>
              </a:rPr>
              <a:t> 	AMONYAK</a:t>
            </a:r>
          </a:p>
          <a:p>
            <a:pPr>
              <a:spcAft>
                <a:spcPct val="20000"/>
              </a:spcAft>
              <a:buFontTx/>
              <a:buBlip>
                <a:blip r:embed="rId2"/>
              </a:buBlip>
            </a:pPr>
            <a:r>
              <a:rPr lang="tr-TR" altLang="tr-TR" sz="1400">
                <a:solidFill>
                  <a:schemeClr val="bg1"/>
                </a:solidFill>
                <a:latin typeface="Times New Roman" pitchFamily="18" charset="0"/>
              </a:rPr>
              <a:t> 	ORGANİK KURŞUN 	BİLEŞİKLERİ</a:t>
            </a:r>
          </a:p>
          <a:p>
            <a:pPr>
              <a:spcAft>
                <a:spcPct val="20000"/>
              </a:spcAft>
              <a:buFontTx/>
              <a:buBlip>
                <a:blip r:embed="rId2"/>
              </a:buBlip>
            </a:pPr>
            <a:r>
              <a:rPr lang="tr-TR" altLang="tr-TR" sz="1400">
                <a:solidFill>
                  <a:schemeClr val="bg1"/>
                </a:solidFill>
                <a:latin typeface="Times New Roman" pitchFamily="18" charset="0"/>
              </a:rPr>
              <a:t> 	KARBON SÜLFÜR</a:t>
            </a:r>
          </a:p>
          <a:p>
            <a:pPr>
              <a:buFontTx/>
              <a:buBlip>
                <a:blip r:embed="rId2"/>
              </a:buBlip>
            </a:pPr>
            <a:r>
              <a:rPr lang="tr-TR" altLang="tr-TR" sz="1400">
                <a:solidFill>
                  <a:schemeClr val="bg1"/>
                </a:solidFill>
                <a:latin typeface="Times New Roman" pitchFamily="18" charset="0"/>
              </a:rPr>
              <a:t> 	HİDROKARBONLAR vb.</a:t>
            </a:r>
          </a:p>
          <a:p>
            <a:endParaRPr lang="tr-TR" altLang="tr-TR" sz="1600">
              <a:solidFill>
                <a:schemeClr val="bg1"/>
              </a:solidFill>
              <a:latin typeface="Times New Roman" pitchFamily="18" charset="0"/>
            </a:endParaRPr>
          </a:p>
          <a:p>
            <a:endParaRPr lang="tr-TR" altLang="tr-TR" sz="1700">
              <a:solidFill>
                <a:schemeClr val="bg1"/>
              </a:solidFill>
              <a:latin typeface="Times New Roman" pitchFamily="18" charset="0"/>
            </a:endParaRPr>
          </a:p>
          <a:p>
            <a:endParaRPr lang="tr-TR" altLang="tr-TR" sz="1700">
              <a:solidFill>
                <a:schemeClr val="bg1"/>
              </a:solidFill>
              <a:latin typeface="Times New Roman" pitchFamily="18" charset="0"/>
            </a:endParaRPr>
          </a:p>
          <a:p>
            <a:endParaRPr lang="tr-TR" altLang="tr-TR" sz="1700">
              <a:solidFill>
                <a:schemeClr val="bg1"/>
              </a:solidFill>
              <a:latin typeface="Times New Roman" pitchFamily="18" charset="0"/>
            </a:endParaRPr>
          </a:p>
        </p:txBody>
      </p:sp>
      <p:sp>
        <p:nvSpPr>
          <p:cNvPr id="14342" name="Rectangle 6"/>
          <p:cNvSpPr>
            <a:spLocks noChangeArrowheads="1"/>
          </p:cNvSpPr>
          <p:nvPr/>
        </p:nvSpPr>
        <p:spPr bwMode="auto">
          <a:xfrm>
            <a:off x="6156325" y="2881313"/>
            <a:ext cx="2736850" cy="3448050"/>
          </a:xfrm>
          <a:prstGeom prst="rect">
            <a:avLst/>
          </a:prstGeom>
          <a:solidFill>
            <a:srgbClr val="33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tabLst>
                <a:tab pos="271463" algn="l"/>
              </a:tabLst>
              <a:defRPr>
                <a:solidFill>
                  <a:schemeClr val="tx1"/>
                </a:solidFill>
                <a:latin typeface="Calibri" pitchFamily="34" charset="0"/>
              </a:defRPr>
            </a:lvl1pPr>
            <a:lvl2pPr marL="742950" indent="-285750">
              <a:tabLst>
                <a:tab pos="271463" algn="l"/>
              </a:tabLst>
              <a:defRPr>
                <a:solidFill>
                  <a:schemeClr val="tx1"/>
                </a:solidFill>
                <a:latin typeface="Calibri" pitchFamily="34" charset="0"/>
              </a:defRPr>
            </a:lvl2pPr>
            <a:lvl3pPr marL="1143000" indent="-228600">
              <a:tabLst>
                <a:tab pos="271463" algn="l"/>
              </a:tabLst>
              <a:defRPr>
                <a:solidFill>
                  <a:schemeClr val="tx1"/>
                </a:solidFill>
                <a:latin typeface="Calibri" pitchFamily="34" charset="0"/>
              </a:defRPr>
            </a:lvl3pPr>
            <a:lvl4pPr marL="1600200" indent="-228600">
              <a:tabLst>
                <a:tab pos="271463" algn="l"/>
              </a:tabLst>
              <a:defRPr>
                <a:solidFill>
                  <a:schemeClr val="tx1"/>
                </a:solidFill>
                <a:latin typeface="Calibri" pitchFamily="34" charset="0"/>
              </a:defRPr>
            </a:lvl4pPr>
            <a:lvl5pPr marL="2057400" indent="-228600">
              <a:tabLst>
                <a:tab pos="271463" algn="l"/>
              </a:tabLst>
              <a:defRPr>
                <a:solidFill>
                  <a:schemeClr val="tx1"/>
                </a:solidFill>
                <a:latin typeface="Calibri" pitchFamily="34" charset="0"/>
              </a:defRPr>
            </a:lvl5pPr>
            <a:lvl6pPr marL="2514600" indent="-228600" fontAlgn="base">
              <a:spcBef>
                <a:spcPct val="0"/>
              </a:spcBef>
              <a:spcAft>
                <a:spcPct val="0"/>
              </a:spcAft>
              <a:tabLst>
                <a:tab pos="271463" algn="l"/>
              </a:tabLst>
              <a:defRPr>
                <a:solidFill>
                  <a:schemeClr val="tx1"/>
                </a:solidFill>
                <a:latin typeface="Calibri" pitchFamily="34" charset="0"/>
              </a:defRPr>
            </a:lvl6pPr>
            <a:lvl7pPr marL="2971800" indent="-228600" fontAlgn="base">
              <a:spcBef>
                <a:spcPct val="0"/>
              </a:spcBef>
              <a:spcAft>
                <a:spcPct val="0"/>
              </a:spcAft>
              <a:tabLst>
                <a:tab pos="271463" algn="l"/>
              </a:tabLst>
              <a:defRPr>
                <a:solidFill>
                  <a:schemeClr val="tx1"/>
                </a:solidFill>
                <a:latin typeface="Calibri" pitchFamily="34" charset="0"/>
              </a:defRPr>
            </a:lvl7pPr>
            <a:lvl8pPr marL="3429000" indent="-228600" fontAlgn="base">
              <a:spcBef>
                <a:spcPct val="0"/>
              </a:spcBef>
              <a:spcAft>
                <a:spcPct val="0"/>
              </a:spcAft>
              <a:tabLst>
                <a:tab pos="271463" algn="l"/>
              </a:tabLst>
              <a:defRPr>
                <a:solidFill>
                  <a:schemeClr val="tx1"/>
                </a:solidFill>
                <a:latin typeface="Calibri" pitchFamily="34" charset="0"/>
              </a:defRPr>
            </a:lvl8pPr>
            <a:lvl9pPr marL="3886200" indent="-228600" fontAlgn="base">
              <a:spcBef>
                <a:spcPct val="0"/>
              </a:spcBef>
              <a:spcAft>
                <a:spcPct val="0"/>
              </a:spcAft>
              <a:tabLst>
                <a:tab pos="271463" algn="l"/>
              </a:tabLst>
              <a:defRPr>
                <a:solidFill>
                  <a:schemeClr val="tx1"/>
                </a:solidFill>
                <a:latin typeface="Calibri" pitchFamily="34" charset="0"/>
              </a:defRPr>
            </a:lvl9pPr>
          </a:lstStyle>
          <a:p>
            <a:r>
              <a:rPr lang="tr-TR" altLang="tr-TR" sz="1600" b="1">
                <a:solidFill>
                  <a:schemeClr val="bg1"/>
                </a:solidFill>
                <a:latin typeface="Times New Roman" pitchFamily="18" charset="0"/>
              </a:rPr>
              <a:t>METALLER</a:t>
            </a:r>
          </a:p>
          <a:p>
            <a:endParaRPr lang="tr-TR" altLang="tr-TR" sz="800" b="1">
              <a:solidFill>
                <a:schemeClr val="bg1"/>
              </a:solidFill>
              <a:latin typeface="Times New Roman" pitchFamily="18" charset="0"/>
            </a:endParaRPr>
          </a:p>
          <a:p>
            <a:pPr>
              <a:buFontTx/>
              <a:buBlip>
                <a:blip r:embed="rId2"/>
              </a:buBlip>
            </a:pPr>
            <a:r>
              <a:rPr lang="tr-TR" altLang="tr-TR" sz="1400">
                <a:solidFill>
                  <a:schemeClr val="bg1"/>
                </a:solidFill>
                <a:latin typeface="Times New Roman" pitchFamily="18" charset="0"/>
              </a:rPr>
              <a:t> 	ARSENİK, BERİLYUM, 	KADMİYUM, KROM, 	MANGAN, NİKEL,</a:t>
            </a:r>
            <a:r>
              <a:rPr lang="tr-TR" altLang="tr-TR" b="1">
                <a:solidFill>
                  <a:schemeClr val="bg1"/>
                </a:solidFill>
                <a:latin typeface="Times New Roman" pitchFamily="18" charset="0"/>
              </a:rPr>
              <a:t> </a:t>
            </a:r>
            <a:r>
              <a:rPr lang="tr-TR" altLang="tr-TR" sz="1400">
                <a:solidFill>
                  <a:schemeClr val="bg1"/>
                </a:solidFill>
                <a:latin typeface="Times New Roman" pitchFamily="18" charset="0"/>
              </a:rPr>
              <a:t>KURŞUN 	vb.</a:t>
            </a:r>
          </a:p>
          <a:p>
            <a:pPr>
              <a:buFontTx/>
              <a:buBlip>
                <a:blip r:embed="rId2"/>
              </a:buBlip>
            </a:pPr>
            <a:endParaRPr lang="tr-TR" altLang="tr-TR" sz="800">
              <a:solidFill>
                <a:schemeClr val="bg1"/>
              </a:solidFill>
              <a:latin typeface="Times New Roman" pitchFamily="18" charset="0"/>
            </a:endParaRPr>
          </a:p>
          <a:p>
            <a:r>
              <a:rPr lang="tr-TR" altLang="tr-TR" sz="1600" b="1">
                <a:solidFill>
                  <a:schemeClr val="bg1"/>
                </a:solidFill>
                <a:latin typeface="Times New Roman" pitchFamily="18" charset="0"/>
              </a:rPr>
              <a:t>AMETALLER </a:t>
            </a:r>
          </a:p>
          <a:p>
            <a:endParaRPr lang="tr-TR" altLang="tr-TR" sz="800" b="1">
              <a:solidFill>
                <a:schemeClr val="bg1"/>
              </a:solidFill>
              <a:latin typeface="Times New Roman" pitchFamily="18" charset="0"/>
            </a:endParaRPr>
          </a:p>
          <a:p>
            <a:pPr>
              <a:buFontTx/>
              <a:buBlip>
                <a:blip r:embed="rId2"/>
              </a:buBlip>
            </a:pPr>
            <a:r>
              <a:rPr lang="tr-TR" altLang="tr-TR" sz="1400">
                <a:solidFill>
                  <a:schemeClr val="bg1"/>
                </a:solidFill>
                <a:latin typeface="Times New Roman" pitchFamily="18" charset="0"/>
              </a:rPr>
              <a:t> 	FOSFOR, </a:t>
            </a:r>
          </a:p>
          <a:p>
            <a:pPr>
              <a:buFontTx/>
              <a:buBlip>
                <a:blip r:embed="rId2"/>
              </a:buBlip>
            </a:pPr>
            <a:endParaRPr lang="tr-TR" altLang="tr-TR" sz="800" b="1">
              <a:solidFill>
                <a:schemeClr val="bg1"/>
              </a:solidFill>
              <a:latin typeface="Times New Roman" pitchFamily="18" charset="0"/>
            </a:endParaRPr>
          </a:p>
          <a:p>
            <a:r>
              <a:rPr lang="tr-TR" altLang="tr-TR" sz="1600" b="1">
                <a:solidFill>
                  <a:schemeClr val="bg1"/>
                </a:solidFill>
                <a:latin typeface="Times New Roman" pitchFamily="18" charset="0"/>
              </a:rPr>
              <a:t>ORGANİK VE İNORGANİK</a:t>
            </a:r>
          </a:p>
          <a:p>
            <a:r>
              <a:rPr lang="tr-TR" altLang="tr-TR" sz="1600" b="1">
                <a:solidFill>
                  <a:schemeClr val="bg1"/>
                </a:solidFill>
                <a:latin typeface="Times New Roman" pitchFamily="18" charset="0"/>
              </a:rPr>
              <a:t>BİLEŞİKLER</a:t>
            </a:r>
            <a:endParaRPr lang="tr-TR" altLang="tr-TR" b="1">
              <a:solidFill>
                <a:schemeClr val="bg1"/>
              </a:solidFill>
              <a:latin typeface="Times New Roman" pitchFamily="18" charset="0"/>
            </a:endParaRPr>
          </a:p>
          <a:p>
            <a:endParaRPr lang="tr-TR" altLang="tr-TR" sz="800" b="1">
              <a:solidFill>
                <a:schemeClr val="bg1"/>
              </a:solidFill>
              <a:latin typeface="Times New Roman" pitchFamily="18" charset="0"/>
            </a:endParaRPr>
          </a:p>
          <a:p>
            <a:r>
              <a:rPr lang="tr-TR" altLang="tr-TR" sz="1600" b="1">
                <a:solidFill>
                  <a:schemeClr val="bg1"/>
                </a:solidFill>
                <a:latin typeface="Times New Roman" pitchFamily="18" charset="0"/>
              </a:rPr>
              <a:t>TOZLAR</a:t>
            </a:r>
          </a:p>
          <a:p>
            <a:endParaRPr lang="tr-TR" altLang="tr-TR" sz="1000" b="1">
              <a:solidFill>
                <a:schemeClr val="bg1"/>
              </a:solidFill>
              <a:latin typeface="Times New Roman" pitchFamily="18" charset="0"/>
            </a:endParaRPr>
          </a:p>
        </p:txBody>
      </p:sp>
      <p:sp>
        <p:nvSpPr>
          <p:cNvPr id="14343" name="Rectangle 7"/>
          <p:cNvSpPr>
            <a:spLocks noChangeArrowheads="1"/>
          </p:cNvSpPr>
          <p:nvPr/>
        </p:nvSpPr>
        <p:spPr bwMode="auto">
          <a:xfrm>
            <a:off x="323850" y="2881313"/>
            <a:ext cx="2592388" cy="3517900"/>
          </a:xfrm>
          <a:prstGeom prst="rect">
            <a:avLst/>
          </a:prstGeom>
          <a:solidFill>
            <a:srgbClr val="33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tabLst>
                <a:tab pos="271463" algn="l"/>
              </a:tabLst>
              <a:defRPr>
                <a:solidFill>
                  <a:schemeClr val="tx1"/>
                </a:solidFill>
                <a:latin typeface="Calibri" pitchFamily="34" charset="0"/>
              </a:defRPr>
            </a:lvl1pPr>
            <a:lvl2pPr marL="742950" indent="-285750">
              <a:tabLst>
                <a:tab pos="271463" algn="l"/>
              </a:tabLst>
              <a:defRPr>
                <a:solidFill>
                  <a:schemeClr val="tx1"/>
                </a:solidFill>
                <a:latin typeface="Calibri" pitchFamily="34" charset="0"/>
              </a:defRPr>
            </a:lvl2pPr>
            <a:lvl3pPr marL="1143000" indent="-228600">
              <a:tabLst>
                <a:tab pos="271463" algn="l"/>
              </a:tabLst>
              <a:defRPr>
                <a:solidFill>
                  <a:schemeClr val="tx1"/>
                </a:solidFill>
                <a:latin typeface="Calibri" pitchFamily="34" charset="0"/>
              </a:defRPr>
            </a:lvl3pPr>
            <a:lvl4pPr marL="1600200" indent="-228600">
              <a:tabLst>
                <a:tab pos="271463" algn="l"/>
              </a:tabLst>
              <a:defRPr>
                <a:solidFill>
                  <a:schemeClr val="tx1"/>
                </a:solidFill>
                <a:latin typeface="Calibri" pitchFamily="34" charset="0"/>
              </a:defRPr>
            </a:lvl4pPr>
            <a:lvl5pPr marL="2057400" indent="-228600">
              <a:tabLst>
                <a:tab pos="271463" algn="l"/>
              </a:tabLst>
              <a:defRPr>
                <a:solidFill>
                  <a:schemeClr val="tx1"/>
                </a:solidFill>
                <a:latin typeface="Calibri" pitchFamily="34" charset="0"/>
              </a:defRPr>
            </a:lvl5pPr>
            <a:lvl6pPr marL="2514600" indent="-228600" fontAlgn="base">
              <a:spcBef>
                <a:spcPct val="0"/>
              </a:spcBef>
              <a:spcAft>
                <a:spcPct val="0"/>
              </a:spcAft>
              <a:tabLst>
                <a:tab pos="271463" algn="l"/>
              </a:tabLst>
              <a:defRPr>
                <a:solidFill>
                  <a:schemeClr val="tx1"/>
                </a:solidFill>
                <a:latin typeface="Calibri" pitchFamily="34" charset="0"/>
              </a:defRPr>
            </a:lvl6pPr>
            <a:lvl7pPr marL="2971800" indent="-228600" fontAlgn="base">
              <a:spcBef>
                <a:spcPct val="0"/>
              </a:spcBef>
              <a:spcAft>
                <a:spcPct val="0"/>
              </a:spcAft>
              <a:tabLst>
                <a:tab pos="271463" algn="l"/>
              </a:tabLst>
              <a:defRPr>
                <a:solidFill>
                  <a:schemeClr val="tx1"/>
                </a:solidFill>
                <a:latin typeface="Calibri" pitchFamily="34" charset="0"/>
              </a:defRPr>
            </a:lvl7pPr>
            <a:lvl8pPr marL="3429000" indent="-228600" fontAlgn="base">
              <a:spcBef>
                <a:spcPct val="0"/>
              </a:spcBef>
              <a:spcAft>
                <a:spcPct val="0"/>
              </a:spcAft>
              <a:tabLst>
                <a:tab pos="271463" algn="l"/>
              </a:tabLst>
              <a:defRPr>
                <a:solidFill>
                  <a:schemeClr val="tx1"/>
                </a:solidFill>
                <a:latin typeface="Calibri" pitchFamily="34" charset="0"/>
              </a:defRPr>
            </a:lvl8pPr>
            <a:lvl9pPr marL="3886200" indent="-228600" fontAlgn="base">
              <a:spcBef>
                <a:spcPct val="0"/>
              </a:spcBef>
              <a:spcAft>
                <a:spcPct val="0"/>
              </a:spcAft>
              <a:tabLst>
                <a:tab pos="271463" algn="l"/>
              </a:tabLst>
              <a:defRPr>
                <a:solidFill>
                  <a:schemeClr val="tx1"/>
                </a:solidFill>
                <a:latin typeface="Calibri" pitchFamily="34" charset="0"/>
              </a:defRPr>
            </a:lvl9pPr>
          </a:lstStyle>
          <a:p>
            <a:r>
              <a:rPr lang="tr-TR" altLang="tr-TR" sz="1600" b="1">
                <a:solidFill>
                  <a:schemeClr val="bg1"/>
                </a:solidFill>
                <a:latin typeface="Times New Roman" pitchFamily="18" charset="0"/>
              </a:rPr>
              <a:t>ZEHİRLİ GAZLAR</a:t>
            </a:r>
            <a:r>
              <a:rPr lang="tr-TR" altLang="tr-TR" sz="1400">
                <a:solidFill>
                  <a:schemeClr val="bg1"/>
                </a:solidFill>
                <a:latin typeface="Times New Roman" pitchFamily="18" charset="0"/>
              </a:rPr>
              <a:t> </a:t>
            </a:r>
          </a:p>
          <a:p>
            <a:endParaRPr lang="tr-TR" altLang="tr-TR" sz="800" b="1">
              <a:solidFill>
                <a:schemeClr val="bg1"/>
              </a:solidFill>
              <a:latin typeface="Times New Roman" pitchFamily="18" charset="0"/>
            </a:endParaRPr>
          </a:p>
          <a:p>
            <a:pPr>
              <a:spcAft>
                <a:spcPct val="15000"/>
              </a:spcAft>
              <a:buFontTx/>
              <a:buBlip>
                <a:blip r:embed="rId2"/>
              </a:buBlip>
            </a:pPr>
            <a:r>
              <a:rPr lang="tr-TR" altLang="tr-TR" sz="1400">
                <a:solidFill>
                  <a:schemeClr val="bg1"/>
                </a:solidFill>
                <a:latin typeface="Times New Roman" pitchFamily="18" charset="0"/>
              </a:rPr>
              <a:t> 	KARBON MONOKSİT</a:t>
            </a:r>
          </a:p>
          <a:p>
            <a:pPr>
              <a:spcAft>
                <a:spcPct val="15000"/>
              </a:spcAft>
              <a:buFontTx/>
              <a:buBlip>
                <a:blip r:embed="rId2"/>
              </a:buBlip>
            </a:pPr>
            <a:r>
              <a:rPr lang="tr-TR" altLang="tr-TR" sz="1400">
                <a:solidFill>
                  <a:schemeClr val="bg1"/>
                </a:solidFill>
                <a:latin typeface="Times New Roman" pitchFamily="18" charset="0"/>
              </a:rPr>
              <a:t> 	FOSGEN</a:t>
            </a:r>
          </a:p>
          <a:p>
            <a:pPr>
              <a:spcAft>
                <a:spcPct val="15000"/>
              </a:spcAft>
              <a:buFontTx/>
              <a:buBlip>
                <a:blip r:embed="rId2"/>
              </a:buBlip>
            </a:pPr>
            <a:r>
              <a:rPr lang="tr-TR" altLang="tr-TR" sz="1400">
                <a:solidFill>
                  <a:schemeClr val="bg1"/>
                </a:solidFill>
                <a:latin typeface="Times New Roman" pitchFamily="18" charset="0"/>
              </a:rPr>
              <a:t> 	AZOT OKSİTLER</a:t>
            </a:r>
          </a:p>
          <a:p>
            <a:pPr>
              <a:spcAft>
                <a:spcPct val="15000"/>
              </a:spcAft>
              <a:buFontTx/>
              <a:buBlip>
                <a:blip r:embed="rId2"/>
              </a:buBlip>
            </a:pPr>
            <a:r>
              <a:rPr lang="tr-TR" altLang="tr-TR" sz="1400">
                <a:solidFill>
                  <a:schemeClr val="bg1"/>
                </a:solidFill>
                <a:latin typeface="Times New Roman" pitchFamily="18" charset="0"/>
              </a:rPr>
              <a:t> 	AMONYAK</a:t>
            </a:r>
          </a:p>
          <a:p>
            <a:pPr>
              <a:spcAft>
                <a:spcPct val="15000"/>
              </a:spcAft>
              <a:buFontTx/>
              <a:buBlip>
                <a:blip r:embed="rId2"/>
              </a:buBlip>
            </a:pPr>
            <a:r>
              <a:rPr lang="tr-TR" altLang="tr-TR" sz="1400">
                <a:solidFill>
                  <a:schemeClr val="bg1"/>
                </a:solidFill>
                <a:latin typeface="Times New Roman" pitchFamily="18" charset="0"/>
              </a:rPr>
              <a:t> 	HİDROJEN SÜLFÜR</a:t>
            </a:r>
          </a:p>
          <a:p>
            <a:pPr>
              <a:spcAft>
                <a:spcPct val="15000"/>
              </a:spcAft>
              <a:buFontTx/>
              <a:buBlip>
                <a:blip r:embed="rId2"/>
              </a:buBlip>
            </a:pPr>
            <a:r>
              <a:rPr lang="tr-TR" altLang="tr-TR" sz="1400">
                <a:solidFill>
                  <a:schemeClr val="bg1"/>
                </a:solidFill>
                <a:latin typeface="Times New Roman" pitchFamily="18" charset="0"/>
              </a:rPr>
              <a:t> 	KLOR</a:t>
            </a:r>
          </a:p>
          <a:p>
            <a:pPr>
              <a:buFontTx/>
              <a:buBlip>
                <a:blip r:embed="rId2"/>
              </a:buBlip>
            </a:pPr>
            <a:r>
              <a:rPr lang="tr-TR" altLang="tr-TR" sz="1400">
                <a:solidFill>
                  <a:schemeClr val="bg1"/>
                </a:solidFill>
                <a:latin typeface="Times New Roman" pitchFamily="18" charset="0"/>
              </a:rPr>
              <a:t> 	HALOJENLİ 	HİDROKARBONLAR vb.</a:t>
            </a:r>
          </a:p>
          <a:p>
            <a:endParaRPr lang="tr-TR" altLang="tr-TR" sz="800" b="1">
              <a:solidFill>
                <a:schemeClr val="bg1"/>
              </a:solidFill>
              <a:latin typeface="Times New Roman" pitchFamily="18" charset="0"/>
            </a:endParaRPr>
          </a:p>
          <a:p>
            <a:r>
              <a:rPr lang="tr-TR" altLang="tr-TR" sz="1600" b="1">
                <a:solidFill>
                  <a:schemeClr val="bg1"/>
                </a:solidFill>
                <a:latin typeface="Times New Roman" pitchFamily="18" charset="0"/>
              </a:rPr>
              <a:t>BOĞUCU GAZLAR</a:t>
            </a:r>
          </a:p>
          <a:p>
            <a:endParaRPr lang="tr-TR" altLang="tr-TR" sz="800" b="1">
              <a:solidFill>
                <a:schemeClr val="bg1"/>
              </a:solidFill>
              <a:latin typeface="Times New Roman" pitchFamily="18" charset="0"/>
            </a:endParaRPr>
          </a:p>
          <a:p>
            <a:pPr>
              <a:buFontTx/>
              <a:buBlip>
                <a:blip r:embed="rId2"/>
              </a:buBlip>
            </a:pPr>
            <a:r>
              <a:rPr lang="tr-TR" altLang="tr-TR" sz="1400">
                <a:solidFill>
                  <a:schemeClr val="bg1"/>
                </a:solidFill>
                <a:latin typeface="Times New Roman" pitchFamily="18" charset="0"/>
              </a:rPr>
              <a:t> 	KARBON DİOKSİT</a:t>
            </a:r>
          </a:p>
          <a:p>
            <a:pPr>
              <a:buFontTx/>
              <a:buBlip>
                <a:blip r:embed="rId2"/>
              </a:buBlip>
            </a:pPr>
            <a:endParaRPr lang="tr-TR" altLang="tr-TR" sz="1400">
              <a:solidFill>
                <a:schemeClr val="bg1"/>
              </a:solidFill>
              <a:latin typeface="Times New Roman" pitchFamily="18" charset="0"/>
            </a:endParaRPr>
          </a:p>
          <a:p>
            <a:pPr>
              <a:buFontTx/>
              <a:buBlip>
                <a:blip r:embed="rId2"/>
              </a:buBlip>
            </a:pPr>
            <a:endParaRPr lang="tr-TR" altLang="tr-TR" sz="1400">
              <a:solidFill>
                <a:schemeClr val="bg1"/>
              </a:solidFill>
              <a:latin typeface="Times New Roman" pitchFamily="18" charset="0"/>
            </a:endParaRPr>
          </a:p>
        </p:txBody>
      </p:sp>
      <p:sp>
        <p:nvSpPr>
          <p:cNvPr id="14344" name="Line 8"/>
          <p:cNvSpPr>
            <a:spLocks noChangeShapeType="1"/>
          </p:cNvSpPr>
          <p:nvPr/>
        </p:nvSpPr>
        <p:spPr bwMode="auto">
          <a:xfrm>
            <a:off x="6443663" y="1844675"/>
            <a:ext cx="936625" cy="390525"/>
          </a:xfrm>
          <a:prstGeom prst="line">
            <a:avLst/>
          </a:prstGeom>
          <a:noFill/>
          <a:ln w="57150">
            <a:solidFill>
              <a:srgbClr val="FFFF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14345" name="Line 9"/>
          <p:cNvSpPr>
            <a:spLocks noChangeShapeType="1"/>
          </p:cNvSpPr>
          <p:nvPr/>
        </p:nvSpPr>
        <p:spPr bwMode="auto">
          <a:xfrm flipH="1">
            <a:off x="1619250" y="1873250"/>
            <a:ext cx="1081088" cy="360363"/>
          </a:xfrm>
          <a:prstGeom prst="line">
            <a:avLst/>
          </a:prstGeom>
          <a:noFill/>
          <a:ln w="57150">
            <a:solidFill>
              <a:srgbClr val="FFFF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14346" name="Line 10"/>
          <p:cNvSpPr>
            <a:spLocks noChangeShapeType="1"/>
          </p:cNvSpPr>
          <p:nvPr/>
        </p:nvSpPr>
        <p:spPr bwMode="auto">
          <a:xfrm>
            <a:off x="4572000" y="1873250"/>
            <a:ext cx="0" cy="360363"/>
          </a:xfrm>
          <a:prstGeom prst="line">
            <a:avLst/>
          </a:prstGeom>
          <a:noFill/>
          <a:ln w="57150">
            <a:solidFill>
              <a:srgbClr val="FFFF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14347" name="Rectangle 11"/>
          <p:cNvSpPr>
            <a:spLocks noChangeArrowheads="1"/>
          </p:cNvSpPr>
          <p:nvPr/>
        </p:nvSpPr>
        <p:spPr bwMode="auto">
          <a:xfrm>
            <a:off x="6840538" y="2311400"/>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latin typeface="Times New Roman" pitchFamily="18" charset="0"/>
              </a:rPr>
              <a:t>KATILAR</a:t>
            </a:r>
          </a:p>
        </p:txBody>
      </p:sp>
      <p:sp>
        <p:nvSpPr>
          <p:cNvPr id="14348" name="Rectangle 12"/>
          <p:cNvSpPr>
            <a:spLocks noChangeArrowheads="1"/>
          </p:cNvSpPr>
          <p:nvPr/>
        </p:nvSpPr>
        <p:spPr bwMode="auto">
          <a:xfrm>
            <a:off x="3989388" y="2305050"/>
            <a:ext cx="1158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latin typeface="Times New Roman" pitchFamily="18" charset="0"/>
              </a:rPr>
              <a:t>SIVILAR</a:t>
            </a:r>
          </a:p>
        </p:txBody>
      </p:sp>
      <p:cxnSp>
        <p:nvCxnSpPr>
          <p:cNvPr id="18" name="17 Düz Ok Bağlayıcısı"/>
          <p:cNvCxnSpPr>
            <a:endCxn id="14345" idx="1"/>
          </p:cNvCxnSpPr>
          <p:nvPr/>
        </p:nvCxnSpPr>
        <p:spPr>
          <a:xfrm rot="10800000" flipV="1">
            <a:off x="1619250" y="1773238"/>
            <a:ext cx="1152525" cy="460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19 Düz Ok Bağlayıcısı"/>
          <p:cNvCxnSpPr/>
          <p:nvPr/>
        </p:nvCxnSpPr>
        <p:spPr>
          <a:xfrm rot="5400000">
            <a:off x="4283869" y="1988344"/>
            <a:ext cx="431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22 Düz Ok Bağlayıcısı"/>
          <p:cNvCxnSpPr>
            <a:endCxn id="14344" idx="1"/>
          </p:cNvCxnSpPr>
          <p:nvPr/>
        </p:nvCxnSpPr>
        <p:spPr>
          <a:xfrm>
            <a:off x="6227763" y="1700213"/>
            <a:ext cx="1152525" cy="5349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Slayt Numarası Yer Tutucusu 2"/>
          <p:cNvSpPr>
            <a:spLocks noGrp="1"/>
          </p:cNvSpPr>
          <p:nvPr>
            <p:ph type="sldNum" sz="quarter" idx="12"/>
          </p:nvPr>
        </p:nvSpPr>
        <p:spPr/>
        <p:txBody>
          <a:bodyPr/>
          <a:lstStyle/>
          <a:p>
            <a:fld id="{A427530A-A503-4F46-BAEC-AA74D2EFDD5B}" type="slidenum">
              <a:rPr lang="tr-TR" smtClean="0"/>
              <a:t>137</a:t>
            </a:fld>
            <a:endParaRPr lang="tr-TR"/>
          </a:p>
        </p:txBody>
      </p:sp>
    </p:spTree>
    <p:extLst>
      <p:ext uri="{BB962C8B-B14F-4D97-AF65-F5344CB8AC3E}">
        <p14:creationId xmlns:p14="http://schemas.microsoft.com/office/powerpoint/2010/main" val="376498921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Oval 2"/>
          <p:cNvSpPr>
            <a:spLocks noChangeArrowheads="1"/>
          </p:cNvSpPr>
          <p:nvPr/>
        </p:nvSpPr>
        <p:spPr bwMode="auto">
          <a:xfrm>
            <a:off x="2555875" y="2492375"/>
            <a:ext cx="3168650" cy="1584325"/>
          </a:xfrm>
          <a:prstGeom prst="ellipse">
            <a:avLst/>
          </a:prstGeom>
          <a:solidFill>
            <a:srgbClr val="336699"/>
          </a:solidFill>
          <a:ln w="9525" algn="ctr">
            <a:solidFill>
              <a:schemeClr val="tx1"/>
            </a:solidFill>
            <a:round/>
            <a:headEnd/>
            <a:tailEnd/>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tr-TR" altLang="tr-TR"/>
          </a:p>
        </p:txBody>
      </p:sp>
      <p:sp>
        <p:nvSpPr>
          <p:cNvPr id="169988" name="Rectangle 4"/>
          <p:cNvSpPr>
            <a:spLocks noChangeArrowheads="1"/>
          </p:cNvSpPr>
          <p:nvPr/>
        </p:nvSpPr>
        <p:spPr bwMode="auto">
          <a:xfrm>
            <a:off x="2338388" y="2863850"/>
            <a:ext cx="3600450" cy="915988"/>
          </a:xfrm>
          <a:prstGeom prst="rect">
            <a:avLst/>
          </a:prstGeom>
          <a:noFill/>
          <a:ln>
            <a:noFill/>
          </a:ln>
          <a:effectLst/>
          <a:extLst/>
        </p:spPr>
        <p:txBody>
          <a:bodyPr>
            <a:spAutoFit/>
          </a:bodyPr>
          <a:lstStyle/>
          <a:p>
            <a:pPr algn="ctr" fontAlgn="auto">
              <a:spcBef>
                <a:spcPts val="0"/>
              </a:spcBef>
              <a:spcAft>
                <a:spcPts val="0"/>
              </a:spcAft>
              <a:defRPr/>
            </a:pPr>
            <a:r>
              <a:rPr lang="tr-TR" b="1">
                <a:solidFill>
                  <a:srgbClr val="FFFF99"/>
                </a:solidFill>
                <a:effectLst>
                  <a:outerShdw blurRad="38100" dist="38100" dir="2700000" algn="tl">
                    <a:srgbClr val="000000"/>
                  </a:outerShdw>
                </a:effectLst>
                <a:latin typeface="Times New Roman" pitchFamily="18" charset="0"/>
                <a:cs typeface="+mn-cs"/>
              </a:rPr>
              <a:t>TAHRİŞ EDİCİLER,</a:t>
            </a:r>
          </a:p>
          <a:p>
            <a:pPr algn="ctr" fontAlgn="auto">
              <a:spcBef>
                <a:spcPts val="0"/>
              </a:spcBef>
              <a:spcAft>
                <a:spcPts val="0"/>
              </a:spcAft>
              <a:defRPr/>
            </a:pPr>
            <a:r>
              <a:rPr lang="tr-TR" b="1">
                <a:solidFill>
                  <a:srgbClr val="FFFF99"/>
                </a:solidFill>
                <a:effectLst>
                  <a:outerShdw blurRad="38100" dist="38100" dir="2700000" algn="tl">
                    <a:srgbClr val="000000"/>
                  </a:outerShdw>
                </a:effectLst>
                <a:latin typeface="Times New Roman" pitchFamily="18" charset="0"/>
                <a:cs typeface="+mn-cs"/>
              </a:rPr>
              <a:t>DUYARLILAŞTIRICILAR</a:t>
            </a:r>
          </a:p>
          <a:p>
            <a:pPr algn="ctr" fontAlgn="auto">
              <a:spcBef>
                <a:spcPts val="0"/>
              </a:spcBef>
              <a:spcAft>
                <a:spcPts val="0"/>
              </a:spcAft>
              <a:defRPr/>
            </a:pPr>
            <a:r>
              <a:rPr lang="tr-TR" b="1">
                <a:solidFill>
                  <a:srgbClr val="FFFF99"/>
                </a:solidFill>
                <a:effectLst>
                  <a:outerShdw blurRad="38100" dist="38100" dir="2700000" algn="tl">
                    <a:srgbClr val="000000"/>
                  </a:outerShdw>
                </a:effectLst>
                <a:latin typeface="Times New Roman" pitchFamily="18" charset="0"/>
                <a:cs typeface="+mn-cs"/>
              </a:rPr>
              <a:t> (ALERJENLER)</a:t>
            </a:r>
          </a:p>
        </p:txBody>
      </p:sp>
      <p:sp>
        <p:nvSpPr>
          <p:cNvPr id="15365" name="Line 5"/>
          <p:cNvSpPr>
            <a:spLocks noChangeShapeType="1"/>
          </p:cNvSpPr>
          <p:nvPr/>
        </p:nvSpPr>
        <p:spPr bwMode="auto">
          <a:xfrm flipV="1">
            <a:off x="4067175" y="1989138"/>
            <a:ext cx="0" cy="360362"/>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15366" name="Line 6"/>
          <p:cNvSpPr>
            <a:spLocks noChangeShapeType="1"/>
          </p:cNvSpPr>
          <p:nvPr/>
        </p:nvSpPr>
        <p:spPr bwMode="auto">
          <a:xfrm>
            <a:off x="5867400" y="3357563"/>
            <a:ext cx="504825" cy="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15367" name="Line 7"/>
          <p:cNvSpPr>
            <a:spLocks noChangeShapeType="1"/>
          </p:cNvSpPr>
          <p:nvPr/>
        </p:nvSpPr>
        <p:spPr bwMode="auto">
          <a:xfrm flipH="1">
            <a:off x="1981200" y="3789363"/>
            <a:ext cx="719138" cy="4318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15368" name="Line 8"/>
          <p:cNvSpPr>
            <a:spLocks noChangeShapeType="1"/>
          </p:cNvSpPr>
          <p:nvPr/>
        </p:nvSpPr>
        <p:spPr bwMode="auto">
          <a:xfrm flipH="1" flipV="1">
            <a:off x="1835150" y="2420938"/>
            <a:ext cx="792163" cy="360362"/>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15369" name="Line 9"/>
          <p:cNvSpPr>
            <a:spLocks noChangeShapeType="1"/>
          </p:cNvSpPr>
          <p:nvPr/>
        </p:nvSpPr>
        <p:spPr bwMode="auto">
          <a:xfrm>
            <a:off x="4067175" y="4221163"/>
            <a:ext cx="0" cy="4318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169994" name="Rectangle 10"/>
          <p:cNvSpPr>
            <a:spLocks noChangeArrowheads="1"/>
          </p:cNvSpPr>
          <p:nvPr/>
        </p:nvSpPr>
        <p:spPr bwMode="auto">
          <a:xfrm>
            <a:off x="685352" y="1844675"/>
            <a:ext cx="1596334" cy="523220"/>
          </a:xfrm>
          <a:prstGeom prst="rect">
            <a:avLst/>
          </a:prstGeom>
          <a:noFill/>
          <a:ln>
            <a:noFill/>
          </a:ln>
          <a:effectLst/>
          <a:extLst/>
        </p:spPr>
        <p:txBody>
          <a:bodyPr wrap="none">
            <a:spAutoFit/>
          </a:bodyPr>
          <a:lstStyle/>
          <a:p>
            <a:pPr algn="ctr" fontAlgn="auto">
              <a:spcBef>
                <a:spcPts val="0"/>
              </a:spcBef>
              <a:spcAft>
                <a:spcPts val="0"/>
              </a:spcAft>
              <a:defRPr/>
            </a:pPr>
            <a:r>
              <a:rPr lang="tr-TR" sz="1400" b="1" dirty="0">
                <a:latin typeface="Times New Roman" pitchFamily="18" charset="0"/>
                <a:cs typeface="+mn-cs"/>
              </a:rPr>
              <a:t>GÜÇLÜ TAHRİŞ </a:t>
            </a:r>
          </a:p>
          <a:p>
            <a:pPr algn="ctr" fontAlgn="auto">
              <a:spcBef>
                <a:spcPts val="0"/>
              </a:spcBef>
              <a:spcAft>
                <a:spcPts val="0"/>
              </a:spcAft>
              <a:defRPr/>
            </a:pPr>
            <a:r>
              <a:rPr lang="tr-TR" sz="1400" b="1" dirty="0">
                <a:latin typeface="Times New Roman" pitchFamily="18" charset="0"/>
                <a:cs typeface="+mn-cs"/>
              </a:rPr>
              <a:t>EDİCİLER</a:t>
            </a:r>
          </a:p>
        </p:txBody>
      </p:sp>
      <p:sp>
        <p:nvSpPr>
          <p:cNvPr id="169995" name="Rectangle 11"/>
          <p:cNvSpPr>
            <a:spLocks noChangeArrowheads="1"/>
          </p:cNvSpPr>
          <p:nvPr/>
        </p:nvSpPr>
        <p:spPr bwMode="auto">
          <a:xfrm>
            <a:off x="2930366" y="1339850"/>
            <a:ext cx="2278381" cy="523220"/>
          </a:xfrm>
          <a:prstGeom prst="rect">
            <a:avLst/>
          </a:prstGeom>
          <a:noFill/>
          <a:ln>
            <a:noFill/>
          </a:ln>
          <a:effectLst/>
          <a:extLst/>
        </p:spPr>
        <p:txBody>
          <a:bodyPr wrap="none">
            <a:spAutoFit/>
          </a:bodyPr>
          <a:lstStyle/>
          <a:p>
            <a:pPr algn="ctr" fontAlgn="auto">
              <a:spcBef>
                <a:spcPts val="0"/>
              </a:spcBef>
              <a:spcAft>
                <a:spcPts val="0"/>
              </a:spcAft>
              <a:defRPr/>
            </a:pPr>
            <a:r>
              <a:rPr lang="tr-TR" sz="1400" b="1" dirty="0">
                <a:latin typeface="Times New Roman" pitchFamily="18" charset="0"/>
                <a:cs typeface="+mn-cs"/>
              </a:rPr>
              <a:t>KİMYASAL YANIKLARA</a:t>
            </a:r>
          </a:p>
          <a:p>
            <a:pPr algn="ctr" fontAlgn="auto">
              <a:spcBef>
                <a:spcPts val="0"/>
              </a:spcBef>
              <a:spcAft>
                <a:spcPts val="0"/>
              </a:spcAft>
              <a:defRPr/>
            </a:pPr>
            <a:r>
              <a:rPr lang="tr-TR" sz="1400" b="1" dirty="0">
                <a:latin typeface="Times New Roman" pitchFamily="18" charset="0"/>
                <a:cs typeface="+mn-cs"/>
              </a:rPr>
              <a:t>NEDEN OLANLAR</a:t>
            </a:r>
          </a:p>
        </p:txBody>
      </p:sp>
      <p:sp>
        <p:nvSpPr>
          <p:cNvPr id="169996" name="Rectangle 12"/>
          <p:cNvSpPr>
            <a:spLocks noChangeArrowheads="1"/>
          </p:cNvSpPr>
          <p:nvPr/>
        </p:nvSpPr>
        <p:spPr bwMode="auto">
          <a:xfrm>
            <a:off x="6443663" y="3213100"/>
            <a:ext cx="2324100" cy="304800"/>
          </a:xfrm>
          <a:prstGeom prst="rect">
            <a:avLst/>
          </a:prstGeom>
          <a:noFill/>
          <a:ln>
            <a:noFill/>
          </a:ln>
          <a:effectLst/>
          <a:extLst/>
        </p:spPr>
        <p:txBody>
          <a:bodyPr wrap="none">
            <a:spAutoFit/>
          </a:bodyPr>
          <a:lstStyle/>
          <a:p>
            <a:pPr fontAlgn="auto">
              <a:spcBef>
                <a:spcPts val="0"/>
              </a:spcBef>
              <a:spcAft>
                <a:spcPts val="0"/>
              </a:spcAft>
              <a:defRPr/>
            </a:pPr>
            <a:r>
              <a:rPr lang="tr-TR" sz="1400" b="1">
                <a:latin typeface="Times New Roman" pitchFamily="18" charset="0"/>
                <a:cs typeface="+mn-cs"/>
              </a:rPr>
              <a:t>DUYARLILAŞTIRICILAR</a:t>
            </a:r>
          </a:p>
        </p:txBody>
      </p:sp>
      <p:sp>
        <p:nvSpPr>
          <p:cNvPr id="169997" name="Rectangle 13"/>
          <p:cNvSpPr>
            <a:spLocks noChangeArrowheads="1"/>
          </p:cNvSpPr>
          <p:nvPr/>
        </p:nvSpPr>
        <p:spPr bwMode="auto">
          <a:xfrm>
            <a:off x="916434" y="4424363"/>
            <a:ext cx="1483419" cy="523220"/>
          </a:xfrm>
          <a:prstGeom prst="rect">
            <a:avLst/>
          </a:prstGeom>
          <a:noFill/>
          <a:ln>
            <a:noFill/>
          </a:ln>
          <a:effectLst/>
          <a:extLst/>
        </p:spPr>
        <p:txBody>
          <a:bodyPr wrap="none">
            <a:spAutoFit/>
          </a:bodyPr>
          <a:lstStyle/>
          <a:p>
            <a:pPr algn="ctr" fontAlgn="auto">
              <a:spcBef>
                <a:spcPts val="0"/>
              </a:spcBef>
              <a:spcAft>
                <a:spcPts val="0"/>
              </a:spcAft>
              <a:defRPr/>
            </a:pPr>
            <a:r>
              <a:rPr lang="tr-TR" sz="1400" b="1" dirty="0">
                <a:latin typeface="Times New Roman" pitchFamily="18" charset="0"/>
                <a:cs typeface="+mn-cs"/>
              </a:rPr>
              <a:t>ZAYIF TAHRİŞ </a:t>
            </a:r>
          </a:p>
          <a:p>
            <a:pPr algn="ctr" fontAlgn="auto">
              <a:spcBef>
                <a:spcPts val="0"/>
              </a:spcBef>
              <a:spcAft>
                <a:spcPts val="0"/>
              </a:spcAft>
              <a:defRPr/>
            </a:pPr>
            <a:r>
              <a:rPr lang="tr-TR" sz="1400" b="1" dirty="0">
                <a:latin typeface="Times New Roman" pitchFamily="18" charset="0"/>
                <a:cs typeface="+mn-cs"/>
              </a:rPr>
              <a:t>EDİCİLER</a:t>
            </a:r>
          </a:p>
        </p:txBody>
      </p:sp>
      <p:sp>
        <p:nvSpPr>
          <p:cNvPr id="169998" name="Rectangle 14"/>
          <p:cNvSpPr>
            <a:spLocks noChangeArrowheads="1"/>
          </p:cNvSpPr>
          <p:nvPr/>
        </p:nvSpPr>
        <p:spPr bwMode="auto">
          <a:xfrm>
            <a:off x="3179830" y="4859338"/>
            <a:ext cx="1758815" cy="738664"/>
          </a:xfrm>
          <a:prstGeom prst="rect">
            <a:avLst/>
          </a:prstGeom>
          <a:noFill/>
          <a:ln>
            <a:noFill/>
          </a:ln>
          <a:effectLst/>
          <a:extLst/>
        </p:spPr>
        <p:txBody>
          <a:bodyPr wrap="none">
            <a:spAutoFit/>
          </a:bodyPr>
          <a:lstStyle/>
          <a:p>
            <a:pPr algn="ctr" fontAlgn="auto">
              <a:spcBef>
                <a:spcPts val="0"/>
              </a:spcBef>
              <a:spcAft>
                <a:spcPts val="0"/>
              </a:spcAft>
              <a:defRPr/>
            </a:pPr>
            <a:r>
              <a:rPr lang="tr-TR" sz="1400" b="1" dirty="0">
                <a:latin typeface="Times New Roman" pitchFamily="18" charset="0"/>
                <a:cs typeface="+mn-cs"/>
              </a:rPr>
              <a:t>RENK DEĞİŞİMİ</a:t>
            </a:r>
          </a:p>
          <a:p>
            <a:pPr algn="ctr" fontAlgn="auto">
              <a:spcBef>
                <a:spcPts val="0"/>
              </a:spcBef>
              <a:spcAft>
                <a:spcPts val="0"/>
              </a:spcAft>
              <a:defRPr/>
            </a:pPr>
            <a:r>
              <a:rPr lang="tr-TR" sz="1400" b="1" dirty="0">
                <a:latin typeface="Times New Roman" pitchFamily="18" charset="0"/>
                <a:cs typeface="+mn-cs"/>
              </a:rPr>
              <a:t>VE LEKELERE </a:t>
            </a:r>
          </a:p>
          <a:p>
            <a:pPr algn="ctr" fontAlgn="auto">
              <a:spcBef>
                <a:spcPts val="0"/>
              </a:spcBef>
              <a:spcAft>
                <a:spcPts val="0"/>
              </a:spcAft>
              <a:defRPr/>
            </a:pPr>
            <a:r>
              <a:rPr lang="tr-TR" sz="1400" b="1" dirty="0">
                <a:latin typeface="Times New Roman" pitchFamily="18" charset="0"/>
                <a:cs typeface="+mn-cs"/>
              </a:rPr>
              <a:t>NEDEN OLANLAR</a:t>
            </a:r>
          </a:p>
        </p:txBody>
      </p:sp>
      <p:sp>
        <p:nvSpPr>
          <p:cNvPr id="3" name="Slayt Numarası Yer Tutucusu 2"/>
          <p:cNvSpPr>
            <a:spLocks noGrp="1"/>
          </p:cNvSpPr>
          <p:nvPr>
            <p:ph type="sldNum" sz="quarter" idx="12"/>
          </p:nvPr>
        </p:nvSpPr>
        <p:spPr/>
        <p:txBody>
          <a:bodyPr/>
          <a:lstStyle/>
          <a:p>
            <a:fld id="{A427530A-A503-4F46-BAEC-AA74D2EFDD5B}" type="slidenum">
              <a:rPr lang="tr-TR" smtClean="0"/>
              <a:t>138</a:t>
            </a:fld>
            <a:endParaRPr lang="tr-TR"/>
          </a:p>
        </p:txBody>
      </p:sp>
    </p:spTree>
    <p:extLst>
      <p:ext uri="{BB962C8B-B14F-4D97-AF65-F5344CB8AC3E}">
        <p14:creationId xmlns:p14="http://schemas.microsoft.com/office/powerpoint/2010/main" val="272630256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ChangeArrowheads="1"/>
          </p:cNvSpPr>
          <p:nvPr/>
        </p:nvSpPr>
        <p:spPr bwMode="auto">
          <a:xfrm>
            <a:off x="0" y="1601788"/>
            <a:ext cx="9283700" cy="366712"/>
          </a:xfrm>
          <a:prstGeom prst="rect">
            <a:avLst/>
          </a:prstGeom>
          <a:noFill/>
          <a:ln>
            <a:noFill/>
          </a:ln>
          <a:effectLst/>
          <a:extLst/>
        </p:spPr>
        <p:txBody>
          <a:bodyPr>
            <a:spAutoFit/>
          </a:bodyPr>
          <a:lstStyle/>
          <a:p>
            <a:pPr algn="ctr" fontAlgn="auto">
              <a:spcBef>
                <a:spcPts val="0"/>
              </a:spcBef>
              <a:spcAft>
                <a:spcPts val="0"/>
              </a:spcAft>
              <a:defRPr/>
            </a:pPr>
            <a:r>
              <a:rPr lang="tr-TR" b="1" dirty="0">
                <a:latin typeface="+mn-lt"/>
                <a:cs typeface="+mn-cs"/>
              </a:rPr>
              <a:t>SAĞLIK ZARARLARINA NEDEN OLAN KİMYASALLAR VE ZARARLARI</a:t>
            </a:r>
          </a:p>
        </p:txBody>
      </p:sp>
      <p:sp>
        <p:nvSpPr>
          <p:cNvPr id="16388" name="Rectangle 5"/>
          <p:cNvSpPr>
            <a:spLocks noChangeArrowheads="1"/>
          </p:cNvSpPr>
          <p:nvPr/>
        </p:nvSpPr>
        <p:spPr bwMode="auto">
          <a:xfrm>
            <a:off x="0" y="5661025"/>
            <a:ext cx="9144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b="1" dirty="0"/>
              <a:t>GENEL OLARAK KİMYASALLARIN TEK BİR ZARARINDAN SÖZ EDİLEMEZ, BİR KİMYASALIN BİRDEN ÇOK SAĞLIK ZARARI OLDUĞU GİBİ AYNI ZAMANDA GÜVENLİK YÖNÜNDEN DE ZARARLARI SÖZ KONUSU OLMAKTADIR. BU NEDENLE BİR KİMYASALIN SAĞLIK ZARARINA GÖRE SINIFLANDIRMADA  </a:t>
            </a:r>
            <a:r>
              <a:rPr lang="tr-TR" altLang="tr-TR" sz="1400" b="1" u="sng" dirty="0">
                <a:solidFill>
                  <a:srgbClr val="FF0000"/>
                </a:solidFill>
              </a:rPr>
              <a:t>SAĞLIĞA EN OLUMSUZ ETKİSİNE GÖRE SINIFLANDIRILIR VE ÖNLEMLER BELİRLENİR. </a:t>
            </a:r>
          </a:p>
        </p:txBody>
      </p:sp>
      <p:sp>
        <p:nvSpPr>
          <p:cNvPr id="125958" name="Rectangle 6"/>
          <p:cNvSpPr>
            <a:spLocks noChangeArrowheads="1"/>
          </p:cNvSpPr>
          <p:nvPr/>
        </p:nvSpPr>
        <p:spPr bwMode="auto">
          <a:xfrm>
            <a:off x="250825" y="2465388"/>
            <a:ext cx="3313113" cy="835025"/>
          </a:xfrm>
          <a:prstGeom prst="rect">
            <a:avLst/>
          </a:prstGeom>
          <a:solidFill>
            <a:schemeClr val="accent1"/>
          </a:solidFill>
          <a:ln w="9525" algn="ctr">
            <a:solidFill>
              <a:schemeClr val="tx1"/>
            </a:solidFill>
            <a:miter lim="800000"/>
            <a:headEnd/>
            <a:tailEnd/>
          </a:ln>
          <a:effectLst/>
          <a:extLst/>
        </p:spPr>
        <p:txBody>
          <a:bodyPr>
            <a:spAutoFit/>
          </a:bodyPr>
          <a:lstStyle/>
          <a:p>
            <a:pPr fontAlgn="auto">
              <a:spcBef>
                <a:spcPts val="0"/>
              </a:spcBef>
              <a:spcAft>
                <a:spcPts val="0"/>
              </a:spcAft>
              <a:defRPr/>
            </a:pPr>
            <a:r>
              <a:rPr lang="tr-TR" sz="1600" b="1" dirty="0">
                <a:solidFill>
                  <a:srgbClr val="CCECFF"/>
                </a:solidFill>
                <a:latin typeface="+mn-lt"/>
                <a:cs typeface="+mn-cs"/>
              </a:rPr>
              <a:t>TAHRİŞ EDİCİLER VE </a:t>
            </a:r>
          </a:p>
          <a:p>
            <a:pPr fontAlgn="auto">
              <a:spcBef>
                <a:spcPts val="0"/>
              </a:spcBef>
              <a:spcAft>
                <a:spcPts val="0"/>
              </a:spcAft>
              <a:defRPr/>
            </a:pPr>
            <a:r>
              <a:rPr lang="tr-TR" sz="1600" b="1" dirty="0">
                <a:solidFill>
                  <a:srgbClr val="CCECFF"/>
                </a:solidFill>
                <a:latin typeface="+mn-lt"/>
                <a:cs typeface="+mn-cs"/>
              </a:rPr>
              <a:t>DUYARLILAŞTIRICILAR</a:t>
            </a:r>
          </a:p>
          <a:p>
            <a:pPr fontAlgn="auto">
              <a:spcBef>
                <a:spcPts val="0"/>
              </a:spcBef>
              <a:spcAft>
                <a:spcPts val="0"/>
              </a:spcAft>
              <a:defRPr/>
            </a:pPr>
            <a:r>
              <a:rPr lang="tr-TR" sz="1600" b="1" dirty="0">
                <a:solidFill>
                  <a:srgbClr val="CCECFF"/>
                </a:solidFill>
                <a:latin typeface="+mn-lt"/>
                <a:cs typeface="+mn-cs"/>
              </a:rPr>
              <a:t>(ALERJENLER)</a:t>
            </a:r>
          </a:p>
        </p:txBody>
      </p:sp>
      <p:sp>
        <p:nvSpPr>
          <p:cNvPr id="125959" name="Rectangle 7"/>
          <p:cNvSpPr>
            <a:spLocks noChangeArrowheads="1"/>
          </p:cNvSpPr>
          <p:nvPr/>
        </p:nvSpPr>
        <p:spPr bwMode="auto">
          <a:xfrm>
            <a:off x="250825" y="3500438"/>
            <a:ext cx="2947988" cy="1600200"/>
          </a:xfrm>
          <a:prstGeom prst="rect">
            <a:avLst/>
          </a:prstGeom>
          <a:noFill/>
          <a:ln>
            <a:noFill/>
          </a:ln>
          <a:effectLst/>
          <a:extLst/>
        </p:spPr>
        <p:txBody>
          <a:bodyPr wrap="none">
            <a:spAutoFit/>
          </a:bodyPr>
          <a:lstStyle/>
          <a:p>
            <a:pPr marL="266700" indent="-266700" fontAlgn="auto">
              <a:spcBef>
                <a:spcPts val="0"/>
              </a:spcBef>
              <a:spcAft>
                <a:spcPts val="0"/>
              </a:spcAft>
              <a:buFontTx/>
              <a:buBlip>
                <a:blip r:embed="rId2"/>
              </a:buBlip>
              <a:defRPr/>
            </a:pPr>
            <a:r>
              <a:rPr lang="tr-TR" sz="1400" b="1" dirty="0">
                <a:latin typeface="+mn-lt"/>
                <a:cs typeface="+mn-cs"/>
              </a:rPr>
              <a:t>TAHRİŞ EDİCİLER</a:t>
            </a:r>
          </a:p>
          <a:p>
            <a:pPr marL="266700" indent="-266700" fontAlgn="auto">
              <a:spcBef>
                <a:spcPts val="0"/>
              </a:spcBef>
              <a:spcAft>
                <a:spcPts val="0"/>
              </a:spcAft>
              <a:buFontTx/>
              <a:buBlip>
                <a:blip r:embed="rId2"/>
              </a:buBlip>
              <a:defRPr/>
            </a:pPr>
            <a:endParaRPr lang="tr-TR" sz="1400" b="1" dirty="0">
              <a:latin typeface="+mn-lt"/>
              <a:cs typeface="+mn-cs"/>
            </a:endParaRPr>
          </a:p>
          <a:p>
            <a:pPr marL="266700" indent="-266700" fontAlgn="auto">
              <a:spcBef>
                <a:spcPts val="0"/>
              </a:spcBef>
              <a:spcAft>
                <a:spcPts val="0"/>
              </a:spcAft>
              <a:buFontTx/>
              <a:buBlip>
                <a:blip r:embed="rId2"/>
              </a:buBlip>
              <a:defRPr/>
            </a:pPr>
            <a:r>
              <a:rPr lang="tr-TR" sz="1400" b="1" dirty="0">
                <a:latin typeface="+mn-lt"/>
                <a:cs typeface="+mn-cs"/>
              </a:rPr>
              <a:t>KİMYASAL YANIKLARA </a:t>
            </a:r>
          </a:p>
          <a:p>
            <a:pPr marL="266700" indent="-266700" fontAlgn="auto">
              <a:spcBef>
                <a:spcPts val="0"/>
              </a:spcBef>
              <a:spcAft>
                <a:spcPts val="0"/>
              </a:spcAft>
              <a:defRPr/>
            </a:pPr>
            <a:r>
              <a:rPr lang="tr-TR" sz="1400" b="1" dirty="0">
                <a:latin typeface="+mn-lt"/>
                <a:cs typeface="+mn-cs"/>
              </a:rPr>
              <a:t>     NEDEN OLANLAR</a:t>
            </a:r>
          </a:p>
          <a:p>
            <a:pPr marL="266700" indent="-266700" fontAlgn="auto">
              <a:spcBef>
                <a:spcPts val="0"/>
              </a:spcBef>
              <a:spcAft>
                <a:spcPts val="0"/>
              </a:spcAft>
              <a:defRPr/>
            </a:pPr>
            <a:endParaRPr lang="tr-TR" sz="1400" b="1" dirty="0">
              <a:effectLst>
                <a:outerShdw blurRad="38100" dist="38100" dir="2700000" algn="tl">
                  <a:srgbClr val="000000"/>
                </a:outerShdw>
              </a:effectLst>
              <a:latin typeface="+mn-lt"/>
              <a:cs typeface="+mn-cs"/>
            </a:endParaRPr>
          </a:p>
          <a:p>
            <a:pPr marL="266700" indent="-266700" fontAlgn="auto">
              <a:spcBef>
                <a:spcPts val="0"/>
              </a:spcBef>
              <a:spcAft>
                <a:spcPts val="0"/>
              </a:spcAft>
              <a:buFontTx/>
              <a:buBlip>
                <a:blip r:embed="rId2"/>
              </a:buBlip>
              <a:defRPr/>
            </a:pPr>
            <a:r>
              <a:rPr lang="tr-TR" sz="1400" b="1" dirty="0">
                <a:latin typeface="+mn-lt"/>
                <a:cs typeface="+mn-cs"/>
              </a:rPr>
              <a:t>RENK DEĞİŞİMİNE VE</a:t>
            </a:r>
          </a:p>
          <a:p>
            <a:pPr marL="266700" indent="-266700" fontAlgn="auto">
              <a:spcBef>
                <a:spcPts val="0"/>
              </a:spcBef>
              <a:spcAft>
                <a:spcPts val="0"/>
              </a:spcAft>
              <a:defRPr/>
            </a:pPr>
            <a:r>
              <a:rPr lang="tr-TR" sz="1400" b="1" dirty="0">
                <a:latin typeface="+mn-lt"/>
                <a:cs typeface="+mn-cs"/>
              </a:rPr>
              <a:t>    LEKELERE NEDEN OLANLAR</a:t>
            </a:r>
          </a:p>
        </p:txBody>
      </p:sp>
      <p:sp>
        <p:nvSpPr>
          <p:cNvPr id="125962" name="Rectangle 10"/>
          <p:cNvSpPr>
            <a:spLocks noChangeArrowheads="1"/>
          </p:cNvSpPr>
          <p:nvPr/>
        </p:nvSpPr>
        <p:spPr bwMode="auto">
          <a:xfrm>
            <a:off x="5148263" y="2465388"/>
            <a:ext cx="3527425" cy="835025"/>
          </a:xfrm>
          <a:prstGeom prst="rect">
            <a:avLst/>
          </a:prstGeom>
          <a:solidFill>
            <a:schemeClr val="accent1"/>
          </a:solidFill>
          <a:ln w="9525" algn="ctr">
            <a:solidFill>
              <a:schemeClr val="tx1"/>
            </a:solidFill>
            <a:miter lim="800000"/>
            <a:headEnd/>
            <a:tailEnd/>
          </a:ln>
          <a:effectLst/>
          <a:extLst/>
        </p:spPr>
        <p:txBody>
          <a:bodyPr wrap="none">
            <a:spAutoFit/>
          </a:bodyPr>
          <a:lstStyle/>
          <a:p>
            <a:pPr fontAlgn="auto">
              <a:spcBef>
                <a:spcPts val="0"/>
              </a:spcBef>
              <a:spcAft>
                <a:spcPts val="0"/>
              </a:spcAft>
              <a:defRPr/>
            </a:pPr>
            <a:r>
              <a:rPr lang="tr-TR" sz="1600" b="1" dirty="0">
                <a:solidFill>
                  <a:srgbClr val="CCECFF"/>
                </a:solidFill>
                <a:latin typeface="+mn-lt"/>
                <a:cs typeface="+mn-cs"/>
              </a:rPr>
              <a:t>KANSEROJENLER</a:t>
            </a:r>
          </a:p>
          <a:p>
            <a:pPr fontAlgn="auto">
              <a:spcBef>
                <a:spcPts val="0"/>
              </a:spcBef>
              <a:spcAft>
                <a:spcPts val="0"/>
              </a:spcAft>
              <a:defRPr/>
            </a:pPr>
            <a:r>
              <a:rPr lang="tr-TR" sz="1600" b="1" dirty="0">
                <a:solidFill>
                  <a:srgbClr val="CCECFF"/>
                </a:solidFill>
                <a:latin typeface="+mn-lt"/>
                <a:cs typeface="+mn-cs"/>
              </a:rPr>
              <a:t>MUTAJENİKLER </a:t>
            </a:r>
          </a:p>
          <a:p>
            <a:pPr fontAlgn="auto">
              <a:spcBef>
                <a:spcPts val="0"/>
              </a:spcBef>
              <a:spcAft>
                <a:spcPts val="0"/>
              </a:spcAft>
              <a:defRPr/>
            </a:pPr>
            <a:r>
              <a:rPr lang="tr-TR" sz="1600" b="1" dirty="0">
                <a:solidFill>
                  <a:srgbClr val="CCECFF"/>
                </a:solidFill>
                <a:latin typeface="+mn-lt"/>
                <a:cs typeface="+mn-cs"/>
              </a:rPr>
              <a:t>ÜREME İÇİN TOKSİK MADDELER</a:t>
            </a:r>
          </a:p>
        </p:txBody>
      </p:sp>
      <p:sp>
        <p:nvSpPr>
          <p:cNvPr id="16392" name="Rectangle 11"/>
          <p:cNvSpPr>
            <a:spLocks noChangeArrowheads="1"/>
          </p:cNvSpPr>
          <p:nvPr/>
        </p:nvSpPr>
        <p:spPr bwMode="auto">
          <a:xfrm>
            <a:off x="5219700" y="3473450"/>
            <a:ext cx="352742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FontTx/>
              <a:buBlip>
                <a:blip r:embed="rId2"/>
              </a:buBlip>
            </a:pPr>
            <a:r>
              <a:rPr lang="tr-TR" altLang="tr-TR" sz="1600" b="1"/>
              <a:t>KANSEROJENLER</a:t>
            </a:r>
          </a:p>
          <a:p>
            <a:pPr>
              <a:buFontTx/>
              <a:buBlip>
                <a:blip r:embed="rId2"/>
              </a:buBlip>
            </a:pPr>
            <a:endParaRPr lang="tr-TR" altLang="tr-TR" sz="1600" b="1"/>
          </a:p>
          <a:p>
            <a:pPr>
              <a:buFontTx/>
              <a:buBlip>
                <a:blip r:embed="rId2"/>
              </a:buBlip>
            </a:pPr>
            <a:r>
              <a:rPr lang="tr-TR" altLang="tr-TR" sz="1400" b="1"/>
              <a:t>TERATOJENLER</a:t>
            </a:r>
          </a:p>
          <a:p>
            <a:pPr>
              <a:buFontTx/>
              <a:buBlip>
                <a:blip r:embed="rId2"/>
              </a:buBlip>
            </a:pPr>
            <a:endParaRPr lang="tr-TR" altLang="tr-TR" sz="1400" b="1"/>
          </a:p>
          <a:p>
            <a:pPr>
              <a:buFontTx/>
              <a:buBlip>
                <a:blip r:embed="rId2"/>
              </a:buBlip>
            </a:pPr>
            <a:r>
              <a:rPr lang="tr-TR" altLang="tr-TR" sz="1400" b="1"/>
              <a:t>MUTAJENLER</a:t>
            </a:r>
          </a:p>
          <a:p>
            <a:pPr>
              <a:buFontTx/>
              <a:buBlip>
                <a:blip r:embed="rId2"/>
              </a:buBlip>
            </a:pPr>
            <a:endParaRPr lang="tr-TR" altLang="tr-TR" sz="1400" b="1"/>
          </a:p>
          <a:p>
            <a:pPr>
              <a:buFontTx/>
              <a:buBlip>
                <a:blip r:embed="rId2"/>
              </a:buBlip>
            </a:pPr>
            <a:r>
              <a:rPr lang="tr-TR" altLang="tr-TR" sz="1400" b="1"/>
              <a:t>FERTİLİTE ÜZERİNE ETKİ YAPANLAR</a:t>
            </a:r>
          </a:p>
          <a:p>
            <a:pPr>
              <a:buFontTx/>
              <a:buBlip>
                <a:blip r:embed="rId2"/>
              </a:buBlip>
            </a:pPr>
            <a:endParaRPr lang="tr-TR" altLang="tr-TR" sz="1400" b="1"/>
          </a:p>
          <a:p>
            <a:pPr>
              <a:buFontTx/>
              <a:buBlip>
                <a:blip r:embed="rId2"/>
              </a:buBlip>
            </a:pPr>
            <a:r>
              <a:rPr lang="tr-TR" altLang="tr-TR" sz="1400" b="1"/>
              <a:t>İMMÜNOTOKSİK ETKİYAPANLAR</a:t>
            </a:r>
          </a:p>
        </p:txBody>
      </p:sp>
      <p:sp>
        <p:nvSpPr>
          <p:cNvPr id="16393" name="Line 16"/>
          <p:cNvSpPr>
            <a:spLocks noChangeShapeType="1"/>
          </p:cNvSpPr>
          <p:nvPr/>
        </p:nvSpPr>
        <p:spPr bwMode="auto">
          <a:xfrm flipH="1">
            <a:off x="2195513" y="2060575"/>
            <a:ext cx="1439862" cy="360363"/>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16394" name="Line 17"/>
          <p:cNvSpPr>
            <a:spLocks noChangeShapeType="1"/>
          </p:cNvSpPr>
          <p:nvPr/>
        </p:nvSpPr>
        <p:spPr bwMode="auto">
          <a:xfrm>
            <a:off x="4284663" y="2060575"/>
            <a:ext cx="1150937" cy="360363"/>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3" name="Slayt Numarası Yer Tutucusu 2"/>
          <p:cNvSpPr>
            <a:spLocks noGrp="1"/>
          </p:cNvSpPr>
          <p:nvPr>
            <p:ph type="sldNum" sz="quarter" idx="12"/>
          </p:nvPr>
        </p:nvSpPr>
        <p:spPr/>
        <p:txBody>
          <a:bodyPr/>
          <a:lstStyle/>
          <a:p>
            <a:fld id="{A427530A-A503-4F46-BAEC-AA74D2EFDD5B}" type="slidenum">
              <a:rPr lang="tr-TR" smtClean="0"/>
              <a:t>139</a:t>
            </a:fld>
            <a:endParaRPr lang="tr-TR"/>
          </a:p>
        </p:txBody>
      </p:sp>
    </p:spTree>
    <p:extLst>
      <p:ext uri="{BB962C8B-B14F-4D97-AF65-F5344CB8AC3E}">
        <p14:creationId xmlns:p14="http://schemas.microsoft.com/office/powerpoint/2010/main" val="902603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23850" y="1412875"/>
            <a:ext cx="8229600" cy="1008063"/>
          </a:xfrm>
        </p:spPr>
        <p:txBody>
          <a:bodyPr anchor="t"/>
          <a:lstStyle/>
          <a:p>
            <a:r>
              <a:rPr lang="tr-TR" altLang="tr-TR" sz="2800" smtClean="0"/>
              <a:t>(IARC) Uluslararası Kanser Araştırma Ajansı;</a:t>
            </a:r>
          </a:p>
        </p:txBody>
      </p:sp>
      <p:sp>
        <p:nvSpPr>
          <p:cNvPr id="6147" name="Rectangle 3"/>
          <p:cNvSpPr>
            <a:spLocks noGrp="1" noChangeArrowheads="1"/>
          </p:cNvSpPr>
          <p:nvPr>
            <p:ph idx="1"/>
          </p:nvPr>
        </p:nvSpPr>
        <p:spPr>
          <a:xfrm>
            <a:off x="0" y="2133600"/>
            <a:ext cx="8713788" cy="4530725"/>
          </a:xfrm>
        </p:spPr>
        <p:txBody>
          <a:bodyPr/>
          <a:lstStyle/>
          <a:p>
            <a:r>
              <a:rPr lang="tr-TR" altLang="tr-TR" sz="2800" b="1" dirty="0" smtClean="0">
                <a:solidFill>
                  <a:srgbClr val="0033CC"/>
                </a:solidFill>
              </a:rPr>
              <a:t>KANSEROJEN:</a:t>
            </a:r>
            <a:r>
              <a:rPr lang="tr-TR" altLang="tr-TR" sz="2800" dirty="0" smtClean="0"/>
              <a:t> Kimyasalın insanlarda kanserojen olduğuna dair kanıt var. </a:t>
            </a:r>
          </a:p>
          <a:p>
            <a:r>
              <a:rPr lang="tr-TR" altLang="tr-TR" sz="2800" b="1" dirty="0" smtClean="0">
                <a:solidFill>
                  <a:srgbClr val="0033CC"/>
                </a:solidFill>
              </a:rPr>
              <a:t>MUHTEMEL KANSEROJEN:</a:t>
            </a:r>
            <a:r>
              <a:rPr lang="tr-TR" altLang="tr-TR" sz="2800" dirty="0" smtClean="0"/>
              <a:t> Deney hayvanları için yeterli kanıt var, insanlar için sınırlı. </a:t>
            </a:r>
          </a:p>
          <a:p>
            <a:r>
              <a:rPr lang="tr-TR" altLang="tr-TR" sz="2800" b="1" dirty="0" smtClean="0">
                <a:solidFill>
                  <a:srgbClr val="0033CC"/>
                </a:solidFill>
              </a:rPr>
              <a:t>KANSEROJEN OLABİLİR:</a:t>
            </a:r>
            <a:r>
              <a:rPr lang="tr-TR" altLang="tr-TR" sz="2800" dirty="0" smtClean="0"/>
              <a:t>  İnsanlar için sınırlı kanıt var, ancak hayvanlar için kanıt yok.  gibi sınıflandırma yapılmaktadır.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14</a:t>
            </a:fld>
            <a:endParaRPr lang="tr-TR"/>
          </a:p>
        </p:txBody>
      </p:sp>
    </p:spTree>
    <p:extLst>
      <p:ext uri="{BB962C8B-B14F-4D97-AF65-F5344CB8AC3E}">
        <p14:creationId xmlns:p14="http://schemas.microsoft.com/office/powerpoint/2010/main" val="142257717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ChangeArrowheads="1"/>
          </p:cNvSpPr>
          <p:nvPr/>
        </p:nvSpPr>
        <p:spPr bwMode="auto">
          <a:xfrm>
            <a:off x="971550" y="765175"/>
            <a:ext cx="6911975" cy="650875"/>
          </a:xfrm>
          <a:prstGeom prst="rect">
            <a:avLst/>
          </a:prstGeom>
          <a:solidFill>
            <a:schemeClr val="accent1"/>
          </a:solidFill>
          <a:ln w="9525" algn="ctr">
            <a:solidFill>
              <a:schemeClr val="tx1"/>
            </a:solidFill>
            <a:miter lim="800000"/>
            <a:headEnd/>
            <a:tailEnd/>
          </a:ln>
          <a:effectLst/>
          <a:extLst/>
        </p:spPr>
        <p:txBody>
          <a:bodyPr>
            <a:spAutoFit/>
          </a:bodyPr>
          <a:lstStyle/>
          <a:p>
            <a:pPr fontAlgn="auto">
              <a:spcBef>
                <a:spcPts val="0"/>
              </a:spcBef>
              <a:spcAft>
                <a:spcPts val="0"/>
              </a:spcAft>
              <a:defRPr/>
            </a:pPr>
            <a:r>
              <a:rPr lang="tr-TR" b="1" dirty="0">
                <a:effectLst>
                  <a:outerShdw blurRad="38100" dist="38100" dir="2700000" algn="tl">
                    <a:srgbClr val="000000"/>
                  </a:outerShdw>
                </a:effectLst>
                <a:latin typeface="+mn-lt"/>
                <a:cs typeface="+mn-cs"/>
              </a:rPr>
              <a:t>TAHRİŞ EDİCİLER, DUYARLILAŞTIRICILARIN</a:t>
            </a:r>
          </a:p>
          <a:p>
            <a:pPr fontAlgn="auto">
              <a:spcBef>
                <a:spcPts val="0"/>
              </a:spcBef>
              <a:spcAft>
                <a:spcPts val="0"/>
              </a:spcAft>
              <a:defRPr/>
            </a:pPr>
            <a:r>
              <a:rPr lang="tr-TR" b="1" dirty="0">
                <a:effectLst>
                  <a:outerShdw blurRad="38100" dist="38100" dir="2700000" algn="tl">
                    <a:srgbClr val="000000"/>
                  </a:outerShdw>
                </a:effectLst>
                <a:latin typeface="+mn-lt"/>
                <a:cs typeface="+mn-cs"/>
              </a:rPr>
              <a:t>(ALERJENLER) </a:t>
            </a:r>
            <a:r>
              <a:rPr lang="de-DE" b="1" dirty="0">
                <a:effectLst>
                  <a:outerShdw blurRad="38100" dist="38100" dir="2700000" algn="tl">
                    <a:srgbClr val="000000"/>
                  </a:outerShdw>
                </a:effectLst>
                <a:latin typeface="+mn-lt"/>
                <a:cs typeface="+mn-cs"/>
              </a:rPr>
              <a:t>HASAR MEKANIZMALARI</a:t>
            </a:r>
            <a:endParaRPr lang="tr-TR" b="1" dirty="0">
              <a:effectLst>
                <a:outerShdw blurRad="38100" dist="38100" dir="2700000" algn="tl">
                  <a:srgbClr val="000000"/>
                </a:outerShdw>
              </a:effectLst>
              <a:latin typeface="+mn-lt"/>
              <a:cs typeface="+mn-cs"/>
            </a:endParaRPr>
          </a:p>
        </p:txBody>
      </p:sp>
      <p:sp>
        <p:nvSpPr>
          <p:cNvPr id="129038" name="Rectangle 14"/>
          <p:cNvSpPr>
            <a:spLocks noChangeArrowheads="1"/>
          </p:cNvSpPr>
          <p:nvPr/>
        </p:nvSpPr>
        <p:spPr bwMode="auto">
          <a:xfrm>
            <a:off x="179388" y="1484313"/>
            <a:ext cx="8964612" cy="4827587"/>
          </a:xfrm>
          <a:prstGeom prst="rect">
            <a:avLst/>
          </a:prstGeom>
          <a:noFill/>
          <a:ln>
            <a:noFill/>
          </a:ln>
          <a:effectLst/>
          <a:extLst/>
        </p:spPr>
        <p:txBody>
          <a:bodyPr>
            <a:spAutoFit/>
          </a:bodyPr>
          <a:lstStyle/>
          <a:p>
            <a:pPr fontAlgn="auto">
              <a:spcBef>
                <a:spcPts val="0"/>
              </a:spcBef>
              <a:spcAft>
                <a:spcPts val="0"/>
              </a:spcAft>
              <a:defRPr/>
            </a:pPr>
            <a:r>
              <a:rPr lang="tr-TR" b="1" dirty="0">
                <a:latin typeface="+mn-lt"/>
                <a:cs typeface="+mn-cs"/>
              </a:rPr>
              <a:t>BİR MESLEKİ DERMATOZUN OLUŞMASI İÇİN; </a:t>
            </a:r>
          </a:p>
          <a:p>
            <a:pPr fontAlgn="auto">
              <a:spcBef>
                <a:spcPts val="0"/>
              </a:spcBef>
              <a:spcAft>
                <a:spcPts val="0"/>
              </a:spcAft>
              <a:defRPr/>
            </a:pPr>
            <a:endParaRPr lang="tr-TR" b="1" dirty="0">
              <a:latin typeface="+mn-lt"/>
              <a:cs typeface="+mn-cs"/>
            </a:endParaRPr>
          </a:p>
          <a:p>
            <a:pPr fontAlgn="auto">
              <a:spcBef>
                <a:spcPts val="0"/>
              </a:spcBef>
              <a:spcAft>
                <a:spcPts val="0"/>
              </a:spcAft>
              <a:buFontTx/>
              <a:buBlip>
                <a:blip r:embed="rId2"/>
              </a:buBlip>
              <a:defRPr/>
            </a:pPr>
            <a:r>
              <a:rPr lang="tr-TR" sz="1600" dirty="0">
                <a:latin typeface="+mn-lt"/>
                <a:cs typeface="+mn-cs"/>
              </a:rPr>
              <a:t>ÖNCE BİR MADDENİN DERİNİN ÜST YÜZEYİNİ DELMESİ</a:t>
            </a:r>
          </a:p>
          <a:p>
            <a:pPr fontAlgn="auto">
              <a:spcBef>
                <a:spcPts val="0"/>
              </a:spcBef>
              <a:spcAft>
                <a:spcPts val="0"/>
              </a:spcAft>
              <a:buFontTx/>
              <a:buBlip>
                <a:blip r:embed="rId2"/>
              </a:buBlip>
              <a:defRPr/>
            </a:pPr>
            <a:endParaRPr lang="tr-TR" sz="1600" dirty="0">
              <a:latin typeface="+mn-lt"/>
              <a:cs typeface="+mn-cs"/>
            </a:endParaRPr>
          </a:p>
          <a:p>
            <a:pPr fontAlgn="auto">
              <a:spcBef>
                <a:spcPts val="0"/>
              </a:spcBef>
              <a:spcAft>
                <a:spcPts val="0"/>
              </a:spcAft>
              <a:buFontTx/>
              <a:buBlip>
                <a:blip r:embed="rId2"/>
              </a:buBlip>
              <a:defRPr/>
            </a:pPr>
            <a:r>
              <a:rPr lang="tr-TR" sz="1600" dirty="0">
                <a:latin typeface="+mn-lt"/>
                <a:cs typeface="+mn-cs"/>
              </a:rPr>
              <a:t>SONRA DAHA ALTTAKİ SAVUNMASIZ DERİDE BİR TEPKİ BAŞLATMASI GEREKMEKTEDİR. </a:t>
            </a:r>
          </a:p>
          <a:p>
            <a:pPr fontAlgn="auto">
              <a:spcBef>
                <a:spcPts val="0"/>
              </a:spcBef>
              <a:spcAft>
                <a:spcPts val="0"/>
              </a:spcAft>
              <a:defRPr/>
            </a:pPr>
            <a:endParaRPr lang="tr-TR" sz="1600" dirty="0">
              <a:latin typeface="+mn-lt"/>
              <a:cs typeface="+mn-cs"/>
            </a:endParaRPr>
          </a:p>
          <a:p>
            <a:pPr fontAlgn="auto">
              <a:spcBef>
                <a:spcPts val="0"/>
              </a:spcBef>
              <a:spcAft>
                <a:spcPts val="0"/>
              </a:spcAft>
              <a:defRPr/>
            </a:pPr>
            <a:r>
              <a:rPr lang="tr-TR" b="1" dirty="0">
                <a:latin typeface="+mn-lt"/>
                <a:cs typeface="+mn-cs"/>
              </a:rPr>
              <a:t>DERİ HASARINA BİREYSEL DUYARLILIK;</a:t>
            </a:r>
            <a:r>
              <a:rPr lang="tr-TR" sz="1600" dirty="0">
                <a:latin typeface="+mn-lt"/>
                <a:cs typeface="+mn-cs"/>
              </a:rPr>
              <a:t> </a:t>
            </a:r>
          </a:p>
          <a:p>
            <a:pPr fontAlgn="auto">
              <a:spcBef>
                <a:spcPts val="0"/>
              </a:spcBef>
              <a:spcAft>
                <a:spcPts val="0"/>
              </a:spcAft>
              <a:defRPr/>
            </a:pPr>
            <a:endParaRPr lang="tr-TR" sz="1600" dirty="0">
              <a:latin typeface="+mn-lt"/>
              <a:cs typeface="+mn-cs"/>
            </a:endParaRPr>
          </a:p>
          <a:p>
            <a:pPr fontAlgn="auto">
              <a:spcBef>
                <a:spcPts val="0"/>
              </a:spcBef>
              <a:spcAft>
                <a:spcPts val="0"/>
              </a:spcAft>
              <a:buFontTx/>
              <a:buBlip>
                <a:blip r:embed="rId2"/>
              </a:buBlip>
              <a:defRPr/>
            </a:pPr>
            <a:r>
              <a:rPr lang="tr-TR" sz="1600" dirty="0">
                <a:latin typeface="+mn-lt"/>
                <a:cs typeface="+mn-cs"/>
              </a:rPr>
              <a:t>MADDENİN DOĞASI </a:t>
            </a:r>
          </a:p>
          <a:p>
            <a:pPr fontAlgn="auto">
              <a:spcBef>
                <a:spcPts val="0"/>
              </a:spcBef>
              <a:spcAft>
                <a:spcPts val="0"/>
              </a:spcAft>
              <a:buFontTx/>
              <a:buBlip>
                <a:blip r:embed="rId2"/>
              </a:buBlip>
              <a:defRPr/>
            </a:pPr>
            <a:endParaRPr lang="tr-TR" sz="1600" dirty="0">
              <a:latin typeface="+mn-lt"/>
              <a:cs typeface="+mn-cs"/>
            </a:endParaRPr>
          </a:p>
          <a:p>
            <a:pPr fontAlgn="auto">
              <a:spcBef>
                <a:spcPts val="0"/>
              </a:spcBef>
              <a:spcAft>
                <a:spcPts val="0"/>
              </a:spcAft>
              <a:buFontTx/>
              <a:buBlip>
                <a:blip r:embed="rId2"/>
              </a:buBlip>
              <a:defRPr/>
            </a:pPr>
            <a:r>
              <a:rPr lang="tr-TR" sz="1600" dirty="0">
                <a:latin typeface="+mn-lt"/>
                <a:cs typeface="+mn-cs"/>
              </a:rPr>
              <a:t>MARUZİYETİN DERECESİ,  SÜRESİ VE SIKLIĞI</a:t>
            </a:r>
          </a:p>
          <a:p>
            <a:pPr fontAlgn="auto">
              <a:spcBef>
                <a:spcPts val="0"/>
              </a:spcBef>
              <a:spcAft>
                <a:spcPts val="0"/>
              </a:spcAft>
              <a:buFontTx/>
              <a:buBlip>
                <a:blip r:embed="rId2"/>
              </a:buBlip>
              <a:defRPr/>
            </a:pPr>
            <a:endParaRPr lang="tr-TR" sz="1600" dirty="0">
              <a:latin typeface="+mn-lt"/>
              <a:cs typeface="+mn-cs"/>
            </a:endParaRPr>
          </a:p>
          <a:p>
            <a:pPr fontAlgn="auto">
              <a:spcBef>
                <a:spcPts val="0"/>
              </a:spcBef>
              <a:spcAft>
                <a:spcPts val="0"/>
              </a:spcAft>
              <a:buFontTx/>
              <a:buBlip>
                <a:blip r:embed="rId2"/>
              </a:buBlip>
              <a:defRPr/>
            </a:pPr>
            <a:r>
              <a:rPr lang="tr-TR" sz="1600" dirty="0">
                <a:latin typeface="+mn-lt"/>
                <a:cs typeface="+mn-cs"/>
              </a:rPr>
              <a:t>BARİYER TABAKASININ SUSUZ KALMASI</a:t>
            </a:r>
          </a:p>
          <a:p>
            <a:pPr fontAlgn="auto">
              <a:spcBef>
                <a:spcPts val="0"/>
              </a:spcBef>
              <a:spcAft>
                <a:spcPts val="0"/>
              </a:spcAft>
              <a:buFontTx/>
              <a:buBlip>
                <a:blip r:embed="rId2"/>
              </a:buBlip>
              <a:defRPr/>
            </a:pPr>
            <a:endParaRPr lang="tr-TR" sz="1600" dirty="0">
              <a:latin typeface="+mn-lt"/>
              <a:cs typeface="+mn-cs"/>
            </a:endParaRPr>
          </a:p>
          <a:p>
            <a:pPr fontAlgn="auto">
              <a:spcBef>
                <a:spcPts val="0"/>
              </a:spcBef>
              <a:spcAft>
                <a:spcPts val="0"/>
              </a:spcAft>
              <a:buFontTx/>
              <a:buBlip>
                <a:blip r:embed="rId2"/>
              </a:buBlip>
              <a:defRPr/>
            </a:pPr>
            <a:r>
              <a:rPr lang="tr-TR" sz="1600" dirty="0">
                <a:latin typeface="+mn-lt"/>
                <a:cs typeface="+mn-cs"/>
              </a:rPr>
              <a:t>AŞIRI SIVI BİRİKTİRMESİ </a:t>
            </a:r>
          </a:p>
          <a:p>
            <a:pPr fontAlgn="auto">
              <a:spcBef>
                <a:spcPts val="0"/>
              </a:spcBef>
              <a:spcAft>
                <a:spcPts val="0"/>
              </a:spcAft>
              <a:buFontTx/>
              <a:buBlip>
                <a:blip r:embed="rId2"/>
              </a:buBlip>
              <a:defRPr/>
            </a:pPr>
            <a:endParaRPr lang="tr-TR" sz="1600" dirty="0">
              <a:latin typeface="+mn-lt"/>
              <a:cs typeface="+mn-cs"/>
            </a:endParaRPr>
          </a:p>
          <a:p>
            <a:pPr fontAlgn="auto">
              <a:spcBef>
                <a:spcPts val="0"/>
              </a:spcBef>
              <a:spcAft>
                <a:spcPts val="0"/>
              </a:spcAft>
              <a:buFontTx/>
              <a:buBlip>
                <a:blip r:embed="rId2"/>
              </a:buBlip>
              <a:defRPr/>
            </a:pPr>
            <a:r>
              <a:rPr lang="tr-TR" sz="1600" dirty="0">
                <a:latin typeface="+mn-lt"/>
                <a:cs typeface="+mn-cs"/>
              </a:rPr>
              <a:t>ÇALIŞMA ÇEVRESİNDEKİ YÜKSEK VEYA DÜŞÜK NEM</a:t>
            </a:r>
          </a:p>
          <a:p>
            <a:pPr fontAlgn="auto">
              <a:spcBef>
                <a:spcPts val="0"/>
              </a:spcBef>
              <a:spcAft>
                <a:spcPts val="0"/>
              </a:spcAft>
              <a:defRPr/>
            </a:pPr>
            <a:endParaRPr lang="tr-TR" sz="1600" dirty="0">
              <a:latin typeface="+mn-lt"/>
              <a:cs typeface="+mn-cs"/>
            </a:endParaRPr>
          </a:p>
          <a:p>
            <a:pPr fontAlgn="auto">
              <a:spcBef>
                <a:spcPts val="0"/>
              </a:spcBef>
              <a:spcAft>
                <a:spcPts val="0"/>
              </a:spcAft>
              <a:defRPr/>
            </a:pPr>
            <a:r>
              <a:rPr lang="tr-TR" sz="1600" dirty="0">
                <a:latin typeface="+mn-lt"/>
                <a:cs typeface="+mn-cs"/>
              </a:rPr>
              <a:t>GİBİ FAKTÖRLERLE ARTAR</a:t>
            </a:r>
          </a:p>
        </p:txBody>
      </p:sp>
      <p:sp>
        <p:nvSpPr>
          <p:cNvPr id="3" name="Slayt Numarası Yer Tutucusu 2"/>
          <p:cNvSpPr>
            <a:spLocks noGrp="1"/>
          </p:cNvSpPr>
          <p:nvPr>
            <p:ph type="sldNum" sz="quarter" idx="12"/>
          </p:nvPr>
        </p:nvSpPr>
        <p:spPr/>
        <p:txBody>
          <a:bodyPr/>
          <a:lstStyle/>
          <a:p>
            <a:fld id="{A427530A-A503-4F46-BAEC-AA74D2EFDD5B}" type="slidenum">
              <a:rPr lang="tr-TR" smtClean="0"/>
              <a:t>140</a:t>
            </a:fld>
            <a:endParaRPr lang="tr-TR"/>
          </a:p>
        </p:txBody>
      </p:sp>
    </p:spTree>
    <p:extLst>
      <p:ext uri="{BB962C8B-B14F-4D97-AF65-F5344CB8AC3E}">
        <p14:creationId xmlns:p14="http://schemas.microsoft.com/office/powerpoint/2010/main" val="139664080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0" y="0"/>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sz="1000" b="1"/>
              <a:t>KİMYASALLAR</a:t>
            </a:r>
          </a:p>
        </p:txBody>
      </p:sp>
      <p:sp>
        <p:nvSpPr>
          <p:cNvPr id="131076" name="Rectangle 4"/>
          <p:cNvSpPr>
            <a:spLocks noChangeArrowheads="1"/>
          </p:cNvSpPr>
          <p:nvPr/>
        </p:nvSpPr>
        <p:spPr bwMode="auto">
          <a:xfrm>
            <a:off x="2411413" y="692150"/>
            <a:ext cx="4572000" cy="915988"/>
          </a:xfrm>
          <a:prstGeom prst="rect">
            <a:avLst/>
          </a:prstGeom>
          <a:noFill/>
          <a:ln>
            <a:noFill/>
          </a:ln>
          <a:effectLst/>
          <a:extLst/>
        </p:spPr>
        <p:txBody>
          <a:bodyPr>
            <a:spAutoFit/>
          </a:bodyPr>
          <a:lstStyle/>
          <a:p>
            <a:pPr fontAlgn="auto">
              <a:spcBef>
                <a:spcPts val="0"/>
              </a:spcBef>
              <a:spcAft>
                <a:spcPts val="0"/>
              </a:spcAft>
              <a:defRPr/>
            </a:pPr>
            <a:r>
              <a:rPr lang="tr-TR" b="1">
                <a:effectLst>
                  <a:outerShdw blurRad="38100" dist="38100" dir="2700000" algn="tl">
                    <a:srgbClr val="000000"/>
                  </a:outerShdw>
                </a:effectLst>
                <a:latin typeface="+mn-lt"/>
                <a:cs typeface="+mn-cs"/>
              </a:rPr>
              <a:t>SANAYİDE EN FAZLA KULLANILAN </a:t>
            </a:r>
          </a:p>
          <a:p>
            <a:pPr fontAlgn="auto">
              <a:spcBef>
                <a:spcPts val="0"/>
              </a:spcBef>
              <a:spcAft>
                <a:spcPts val="0"/>
              </a:spcAft>
              <a:defRPr/>
            </a:pPr>
            <a:r>
              <a:rPr lang="tr-TR" b="1">
                <a:effectLst>
                  <a:outerShdw blurRad="38100" dist="38100" dir="2700000" algn="tl">
                    <a:srgbClr val="000000"/>
                  </a:outerShdw>
                </a:effectLst>
                <a:latin typeface="+mn-lt"/>
                <a:cs typeface="+mn-cs"/>
              </a:rPr>
              <a:t>TAHRİŞ EDİCİLER VE DUYARLILAŞTIRICILAR</a:t>
            </a:r>
          </a:p>
        </p:txBody>
      </p:sp>
      <p:sp>
        <p:nvSpPr>
          <p:cNvPr id="18437" name="Rectangle 5"/>
          <p:cNvSpPr>
            <a:spLocks noChangeArrowheads="1"/>
          </p:cNvSpPr>
          <p:nvPr/>
        </p:nvSpPr>
        <p:spPr bwMode="auto">
          <a:xfrm>
            <a:off x="6011863" y="5661025"/>
            <a:ext cx="20812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t>METAL ÇALIŞMA</a:t>
            </a:r>
          </a:p>
          <a:p>
            <a:r>
              <a:rPr lang="tr-TR" altLang="tr-TR" b="1"/>
              <a:t> SIVILARI</a:t>
            </a:r>
          </a:p>
        </p:txBody>
      </p:sp>
      <p:sp>
        <p:nvSpPr>
          <p:cNvPr id="18438" name="Rectangle 6"/>
          <p:cNvSpPr>
            <a:spLocks noChangeArrowheads="1"/>
          </p:cNvSpPr>
          <p:nvPr/>
        </p:nvSpPr>
        <p:spPr bwMode="auto">
          <a:xfrm>
            <a:off x="0" y="2060575"/>
            <a:ext cx="1587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t>İNORGANİK</a:t>
            </a:r>
          </a:p>
          <a:p>
            <a:r>
              <a:rPr lang="tr-TR" altLang="tr-TR" b="1"/>
              <a:t> ASİTLER</a:t>
            </a:r>
          </a:p>
        </p:txBody>
      </p:sp>
      <p:sp>
        <p:nvSpPr>
          <p:cNvPr id="18439" name="Rectangle 7"/>
          <p:cNvSpPr>
            <a:spLocks noChangeArrowheads="1"/>
          </p:cNvSpPr>
          <p:nvPr/>
        </p:nvSpPr>
        <p:spPr bwMode="auto">
          <a:xfrm>
            <a:off x="684213" y="2852738"/>
            <a:ext cx="2371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t>ORGANİK ASİTLER</a:t>
            </a:r>
          </a:p>
          <a:p>
            <a:r>
              <a:rPr lang="tr-TR" altLang="tr-TR" b="1"/>
              <a:t> VE ANHİDRİTLERİ</a:t>
            </a:r>
          </a:p>
        </p:txBody>
      </p:sp>
      <p:sp>
        <p:nvSpPr>
          <p:cNvPr id="18440" name="Rectangle 8"/>
          <p:cNvSpPr>
            <a:spLocks noChangeArrowheads="1"/>
          </p:cNvSpPr>
          <p:nvPr/>
        </p:nvSpPr>
        <p:spPr bwMode="auto">
          <a:xfrm>
            <a:off x="2195513" y="3716338"/>
            <a:ext cx="146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t>ALKALİLER</a:t>
            </a:r>
          </a:p>
        </p:txBody>
      </p:sp>
      <p:sp>
        <p:nvSpPr>
          <p:cNvPr id="18441" name="Rectangle 9"/>
          <p:cNvSpPr>
            <a:spLocks noChangeArrowheads="1"/>
          </p:cNvSpPr>
          <p:nvPr/>
        </p:nvSpPr>
        <p:spPr bwMode="auto">
          <a:xfrm>
            <a:off x="4356100" y="5013325"/>
            <a:ext cx="2387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t>KOLARTALAR </a:t>
            </a:r>
          </a:p>
          <a:p>
            <a:r>
              <a:rPr lang="tr-TR" altLang="tr-TR" b="1"/>
              <a:t>VE PERKLORATLAR</a:t>
            </a:r>
          </a:p>
        </p:txBody>
      </p:sp>
      <p:sp>
        <p:nvSpPr>
          <p:cNvPr id="18442" name="Rectangle 10"/>
          <p:cNvSpPr>
            <a:spLocks noChangeArrowheads="1"/>
          </p:cNvSpPr>
          <p:nvPr/>
        </p:nvSpPr>
        <p:spPr bwMode="auto">
          <a:xfrm>
            <a:off x="2916238" y="4292600"/>
            <a:ext cx="26241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t>KARBONATLAR</a:t>
            </a:r>
          </a:p>
          <a:p>
            <a:r>
              <a:rPr lang="tr-TR" altLang="tr-TR" b="1"/>
              <a:t> VE BİKARBONATLAR</a:t>
            </a:r>
          </a:p>
        </p:txBody>
      </p:sp>
      <p:sp>
        <p:nvSpPr>
          <p:cNvPr id="18443" name="Line 11"/>
          <p:cNvSpPr>
            <a:spLocks noChangeShapeType="1"/>
          </p:cNvSpPr>
          <p:nvPr/>
        </p:nvSpPr>
        <p:spPr bwMode="auto">
          <a:xfrm flipH="1">
            <a:off x="1619250" y="1844675"/>
            <a:ext cx="576263" cy="360363"/>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18444" name="Line 12"/>
          <p:cNvSpPr>
            <a:spLocks noChangeShapeType="1"/>
          </p:cNvSpPr>
          <p:nvPr/>
        </p:nvSpPr>
        <p:spPr bwMode="auto">
          <a:xfrm flipH="1">
            <a:off x="1835150" y="1844675"/>
            <a:ext cx="1225550" cy="8636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18445" name="Line 13"/>
          <p:cNvSpPr>
            <a:spLocks noChangeShapeType="1"/>
          </p:cNvSpPr>
          <p:nvPr/>
        </p:nvSpPr>
        <p:spPr bwMode="auto">
          <a:xfrm flipH="1">
            <a:off x="3276600" y="1844675"/>
            <a:ext cx="431800" cy="1871663"/>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18446" name="Line 14"/>
          <p:cNvSpPr>
            <a:spLocks noChangeShapeType="1"/>
          </p:cNvSpPr>
          <p:nvPr/>
        </p:nvSpPr>
        <p:spPr bwMode="auto">
          <a:xfrm flipH="1">
            <a:off x="4067175" y="1844675"/>
            <a:ext cx="360363" cy="2376488"/>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18447" name="Line 15"/>
          <p:cNvSpPr>
            <a:spLocks noChangeShapeType="1"/>
          </p:cNvSpPr>
          <p:nvPr/>
        </p:nvSpPr>
        <p:spPr bwMode="auto">
          <a:xfrm>
            <a:off x="4932363" y="1844675"/>
            <a:ext cx="792162" cy="3097213"/>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18448" name="Line 16"/>
          <p:cNvSpPr>
            <a:spLocks noChangeShapeType="1"/>
          </p:cNvSpPr>
          <p:nvPr/>
        </p:nvSpPr>
        <p:spPr bwMode="auto">
          <a:xfrm>
            <a:off x="5580063" y="1844675"/>
            <a:ext cx="1871662" cy="381635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18449" name="Rectangle 17"/>
          <p:cNvSpPr>
            <a:spLocks noChangeArrowheads="1"/>
          </p:cNvSpPr>
          <p:nvPr/>
        </p:nvSpPr>
        <p:spPr bwMode="auto">
          <a:xfrm>
            <a:off x="7667625" y="6165850"/>
            <a:ext cx="1265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t>METALER</a:t>
            </a:r>
          </a:p>
        </p:txBody>
      </p:sp>
      <p:sp>
        <p:nvSpPr>
          <p:cNvPr id="18450" name="Line 18"/>
          <p:cNvSpPr>
            <a:spLocks noChangeShapeType="1"/>
          </p:cNvSpPr>
          <p:nvPr/>
        </p:nvSpPr>
        <p:spPr bwMode="auto">
          <a:xfrm>
            <a:off x="6011863" y="1844675"/>
            <a:ext cx="2447925" cy="424815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3" name="Slayt Numarası Yer Tutucusu 2"/>
          <p:cNvSpPr>
            <a:spLocks noGrp="1"/>
          </p:cNvSpPr>
          <p:nvPr>
            <p:ph type="sldNum" sz="quarter" idx="12"/>
          </p:nvPr>
        </p:nvSpPr>
        <p:spPr/>
        <p:txBody>
          <a:bodyPr/>
          <a:lstStyle/>
          <a:p>
            <a:fld id="{A427530A-A503-4F46-BAEC-AA74D2EFDD5B}" type="slidenum">
              <a:rPr lang="tr-TR" smtClean="0"/>
              <a:t>141</a:t>
            </a:fld>
            <a:endParaRPr lang="tr-TR"/>
          </a:p>
        </p:txBody>
      </p:sp>
    </p:spTree>
    <p:extLst>
      <p:ext uri="{BB962C8B-B14F-4D97-AF65-F5344CB8AC3E}">
        <p14:creationId xmlns:p14="http://schemas.microsoft.com/office/powerpoint/2010/main" val="237691018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3319463" y="2571750"/>
            <a:ext cx="24765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b="1">
                <a:latin typeface="Times New Roman" pitchFamily="18" charset="0"/>
              </a:rPr>
              <a:t>KANSEROJENLER</a:t>
            </a:r>
          </a:p>
          <a:p>
            <a:pPr algn="ctr"/>
            <a:r>
              <a:rPr lang="tr-TR" altLang="tr-TR" b="1">
                <a:latin typeface="Times New Roman" pitchFamily="18" charset="0"/>
              </a:rPr>
              <a:t>MUTAJENLER VE</a:t>
            </a:r>
          </a:p>
          <a:p>
            <a:pPr algn="ctr"/>
            <a:r>
              <a:rPr lang="tr-TR" altLang="tr-TR" b="1">
                <a:latin typeface="Times New Roman" pitchFamily="18" charset="0"/>
              </a:rPr>
              <a:t>ÜREME İÇİN </a:t>
            </a:r>
          </a:p>
          <a:p>
            <a:pPr algn="ctr"/>
            <a:r>
              <a:rPr lang="tr-TR" altLang="tr-TR" b="1">
                <a:latin typeface="Times New Roman" pitchFamily="18" charset="0"/>
              </a:rPr>
              <a:t>TOKSİK MADDELER</a:t>
            </a:r>
          </a:p>
        </p:txBody>
      </p:sp>
      <p:sp>
        <p:nvSpPr>
          <p:cNvPr id="19460" name="Rectangle 4"/>
          <p:cNvSpPr>
            <a:spLocks noChangeArrowheads="1"/>
          </p:cNvSpPr>
          <p:nvPr/>
        </p:nvSpPr>
        <p:spPr bwMode="auto">
          <a:xfrm>
            <a:off x="107950" y="908050"/>
            <a:ext cx="2663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b="1">
                <a:latin typeface="Times New Roman" pitchFamily="18" charset="0"/>
              </a:rPr>
              <a:t>KANSEROJENİK ETKİ YAPANLAR</a:t>
            </a:r>
          </a:p>
        </p:txBody>
      </p:sp>
      <p:sp>
        <p:nvSpPr>
          <p:cNvPr id="19461" name="Rectangle 5"/>
          <p:cNvSpPr>
            <a:spLocks noChangeArrowheads="1"/>
          </p:cNvSpPr>
          <p:nvPr/>
        </p:nvSpPr>
        <p:spPr bwMode="auto">
          <a:xfrm>
            <a:off x="323850" y="4076700"/>
            <a:ext cx="39608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b="1">
                <a:latin typeface="Times New Roman" pitchFamily="18" charset="0"/>
              </a:rPr>
              <a:t>TERATOJENİK ETKİ</a:t>
            </a:r>
          </a:p>
          <a:p>
            <a:pPr algn="ctr"/>
            <a:r>
              <a:rPr lang="tr-TR" altLang="tr-TR" b="1">
                <a:latin typeface="Times New Roman" pitchFamily="18" charset="0"/>
              </a:rPr>
              <a:t>YAPANLAR</a:t>
            </a:r>
          </a:p>
        </p:txBody>
      </p:sp>
      <p:sp>
        <p:nvSpPr>
          <p:cNvPr id="19462" name="Rectangle 6"/>
          <p:cNvSpPr>
            <a:spLocks noChangeArrowheads="1"/>
          </p:cNvSpPr>
          <p:nvPr/>
        </p:nvSpPr>
        <p:spPr bwMode="auto">
          <a:xfrm>
            <a:off x="4500563" y="4076700"/>
            <a:ext cx="43195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b="1">
                <a:latin typeface="Times New Roman" pitchFamily="18" charset="0"/>
              </a:rPr>
              <a:t>MUTAJENİK ETKİ</a:t>
            </a:r>
          </a:p>
          <a:p>
            <a:pPr algn="ctr"/>
            <a:r>
              <a:rPr lang="tr-TR" altLang="tr-TR" b="1">
                <a:latin typeface="Times New Roman" pitchFamily="18" charset="0"/>
              </a:rPr>
              <a:t>YAPANLAR</a:t>
            </a:r>
          </a:p>
        </p:txBody>
      </p:sp>
      <p:sp>
        <p:nvSpPr>
          <p:cNvPr id="19463" name="Rectangle 7"/>
          <p:cNvSpPr>
            <a:spLocks noChangeArrowheads="1"/>
          </p:cNvSpPr>
          <p:nvPr/>
        </p:nvSpPr>
        <p:spPr bwMode="auto">
          <a:xfrm>
            <a:off x="2987675" y="555625"/>
            <a:ext cx="3117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b="1">
                <a:latin typeface="Times New Roman" pitchFamily="18" charset="0"/>
              </a:rPr>
              <a:t>DOĞURGANLIK ÜZERİNE </a:t>
            </a:r>
          </a:p>
          <a:p>
            <a:pPr algn="ctr"/>
            <a:r>
              <a:rPr lang="tr-TR" altLang="tr-TR" b="1">
                <a:latin typeface="Times New Roman" pitchFamily="18" charset="0"/>
              </a:rPr>
              <a:t>ETKİLİ OLANLAR</a:t>
            </a:r>
          </a:p>
        </p:txBody>
      </p:sp>
      <p:sp>
        <p:nvSpPr>
          <p:cNvPr id="19464" name="Rectangle 8"/>
          <p:cNvSpPr>
            <a:spLocks noChangeArrowheads="1"/>
          </p:cNvSpPr>
          <p:nvPr/>
        </p:nvSpPr>
        <p:spPr bwMode="auto">
          <a:xfrm>
            <a:off x="6227763" y="1058863"/>
            <a:ext cx="2736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b="1">
                <a:latin typeface="Times New Roman" pitchFamily="18" charset="0"/>
              </a:rPr>
              <a:t> İMMÜNOTOKSİK</a:t>
            </a:r>
          </a:p>
          <a:p>
            <a:pPr algn="ctr"/>
            <a:r>
              <a:rPr lang="tr-TR" altLang="tr-TR" b="1">
                <a:latin typeface="Times New Roman" pitchFamily="18" charset="0"/>
              </a:rPr>
              <a:t> ETKİ YAPANLAR</a:t>
            </a:r>
          </a:p>
        </p:txBody>
      </p:sp>
      <p:sp>
        <p:nvSpPr>
          <p:cNvPr id="171017" name="Rectangle 9"/>
          <p:cNvSpPr>
            <a:spLocks noChangeArrowheads="1"/>
          </p:cNvSpPr>
          <p:nvPr/>
        </p:nvSpPr>
        <p:spPr bwMode="auto">
          <a:xfrm>
            <a:off x="179388" y="1570038"/>
            <a:ext cx="2592387" cy="2219325"/>
          </a:xfrm>
          <a:prstGeom prst="rect">
            <a:avLst/>
          </a:prstGeom>
          <a:solidFill>
            <a:schemeClr val="tx2">
              <a:lumMod val="40000"/>
              <a:lumOff val="60000"/>
            </a:schemeClr>
          </a:solidFill>
          <a:ln>
            <a:noFill/>
          </a:ln>
          <a:effectLst/>
          <a:extLst/>
        </p:spPr>
        <p:txBody>
          <a:bodyPr>
            <a:spAutoFit/>
          </a:bodyPr>
          <a:lstStyle/>
          <a:p>
            <a:pPr fontAlgn="auto">
              <a:spcBef>
                <a:spcPts val="0"/>
              </a:spcBef>
              <a:spcAft>
                <a:spcPts val="0"/>
              </a:spcAft>
              <a:defRPr/>
            </a:pPr>
            <a:r>
              <a:rPr lang="en-US" sz="1400" dirty="0">
                <a:latin typeface="Times New Roman" pitchFamily="18" charset="0"/>
                <a:cs typeface="+mn-cs"/>
              </a:rPr>
              <a:t>SOLUNDUĞUNDA, AĞIZ YOLUYLA ALINDIĞINDA, DERİYE NÜFUZ ETTİĞİNDE KANSER OLUŞUMUNA NEDEN OLAN VEYA KANSER OLUŞUMUNU HIZLANDIRAN MADDELER</a:t>
            </a:r>
            <a:r>
              <a:rPr lang="tr-TR" sz="1400" dirty="0">
                <a:effectLst>
                  <a:outerShdw blurRad="38100" dist="38100" dir="2700000" algn="tl">
                    <a:srgbClr val="000000"/>
                  </a:outerShdw>
                </a:effectLst>
                <a:latin typeface="+mn-lt"/>
                <a:cs typeface="+mn-cs"/>
              </a:rPr>
              <a:t> </a:t>
            </a:r>
            <a:endParaRPr lang="tr-TR" sz="1400" dirty="0">
              <a:latin typeface="Times New Roman" pitchFamily="18" charset="0"/>
              <a:cs typeface="+mn-cs"/>
            </a:endParaRPr>
          </a:p>
          <a:p>
            <a:pPr fontAlgn="auto">
              <a:spcBef>
                <a:spcPts val="0"/>
              </a:spcBef>
              <a:spcAft>
                <a:spcPts val="0"/>
              </a:spcAft>
              <a:defRPr/>
            </a:pPr>
            <a:endParaRPr lang="tr-TR" sz="1400" dirty="0">
              <a:latin typeface="Times New Roman" pitchFamily="18" charset="0"/>
              <a:cs typeface="+mn-cs"/>
            </a:endParaRPr>
          </a:p>
          <a:p>
            <a:pPr fontAlgn="auto">
              <a:spcBef>
                <a:spcPts val="0"/>
              </a:spcBef>
              <a:spcAft>
                <a:spcPts val="0"/>
              </a:spcAft>
              <a:defRPr/>
            </a:pPr>
            <a:r>
              <a:rPr lang="tr-TR" sz="1400" dirty="0">
                <a:latin typeface="Times New Roman" pitchFamily="18" charset="0"/>
                <a:cs typeface="+mn-cs"/>
              </a:rPr>
              <a:t> </a:t>
            </a:r>
            <a:r>
              <a:rPr lang="tr-TR" sz="1400" dirty="0">
                <a:solidFill>
                  <a:srgbClr val="FFFF99"/>
                </a:solidFill>
                <a:latin typeface="Times New Roman" pitchFamily="18" charset="0"/>
                <a:cs typeface="+mn-cs"/>
              </a:rPr>
              <a:t>VİNİL KLORÜR, BENZEN, SERT AĞAÇ TOZLARI</a:t>
            </a:r>
            <a:r>
              <a:rPr lang="tr-TR" sz="1400" dirty="0">
                <a:latin typeface="Times New Roman" pitchFamily="18" charset="0"/>
                <a:cs typeface="+mn-cs"/>
              </a:rPr>
              <a:t>. </a:t>
            </a:r>
          </a:p>
        </p:txBody>
      </p:sp>
      <p:sp>
        <p:nvSpPr>
          <p:cNvPr id="19466" name="Rectangle 10"/>
          <p:cNvSpPr>
            <a:spLocks noChangeArrowheads="1"/>
          </p:cNvSpPr>
          <p:nvPr/>
        </p:nvSpPr>
        <p:spPr bwMode="auto">
          <a:xfrm>
            <a:off x="6443663" y="5287963"/>
            <a:ext cx="25193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a:t>.</a:t>
            </a:r>
          </a:p>
          <a:p>
            <a:pPr eaLnBrk="0" hangingPunct="0"/>
            <a:endParaRPr lang="tr-TR" altLang="tr-TR"/>
          </a:p>
        </p:txBody>
      </p:sp>
      <p:sp>
        <p:nvSpPr>
          <p:cNvPr id="19467" name="Rectangle 11"/>
          <p:cNvSpPr>
            <a:spLocks noChangeArrowheads="1"/>
          </p:cNvSpPr>
          <p:nvPr/>
        </p:nvSpPr>
        <p:spPr bwMode="auto">
          <a:xfrm>
            <a:off x="4500563" y="4724400"/>
            <a:ext cx="4392612" cy="2006600"/>
          </a:xfrm>
          <a:prstGeom prst="rect">
            <a:avLst/>
          </a:prstGeom>
          <a:solidFill>
            <a:schemeClr val="tx2">
              <a:lumMod val="40000"/>
              <a:lumOff val="60000"/>
            </a:schemeClr>
          </a:solidFill>
          <a:ln>
            <a:noFill/>
          </a:ln>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dirty="0">
                <a:latin typeface="Times New Roman" pitchFamily="18" charset="0"/>
              </a:rPr>
              <a:t>SOLUNDUĞUNDA, AĞIZ YOLUYLA ALINDIĞINDA, DERİYE NÜFUZ ETTİĞİNDE KALITIMSAL GENETİK HASARLARA YOL AÇABİLEN VEYA BU ETKİNİN OLUŞUMUNU HIZLANDIRAN MADDELER</a:t>
            </a:r>
          </a:p>
          <a:p>
            <a:r>
              <a:rPr lang="tr-TR" altLang="tr-TR" sz="1400" dirty="0">
                <a:solidFill>
                  <a:srgbClr val="FFFF99"/>
                </a:solidFill>
                <a:latin typeface="Times New Roman" pitchFamily="18" charset="0"/>
              </a:rPr>
              <a:t>ALLYL CHLORIDE ( C</a:t>
            </a:r>
            <a:r>
              <a:rPr lang="tr-TR" altLang="tr-TR" sz="1400" baseline="-25000" dirty="0">
                <a:solidFill>
                  <a:srgbClr val="FFFF99"/>
                </a:solidFill>
                <a:latin typeface="Times New Roman" pitchFamily="18" charset="0"/>
              </a:rPr>
              <a:t>3</a:t>
            </a:r>
            <a:r>
              <a:rPr lang="tr-TR" altLang="tr-TR" sz="1400" dirty="0">
                <a:solidFill>
                  <a:srgbClr val="FFFF99"/>
                </a:solidFill>
                <a:latin typeface="Times New Roman" pitchFamily="18" charset="0"/>
              </a:rPr>
              <a:t>H</a:t>
            </a:r>
            <a:r>
              <a:rPr lang="tr-TR" altLang="tr-TR" sz="1400" baseline="-25000" dirty="0">
                <a:solidFill>
                  <a:srgbClr val="FFFF99"/>
                </a:solidFill>
                <a:latin typeface="Times New Roman" pitchFamily="18" charset="0"/>
              </a:rPr>
              <a:t>5</a:t>
            </a:r>
            <a:r>
              <a:rPr lang="tr-TR" altLang="tr-TR" sz="1400" dirty="0">
                <a:solidFill>
                  <a:srgbClr val="FFFF99"/>
                </a:solidFill>
                <a:latin typeface="Times New Roman" pitchFamily="18" charset="0"/>
              </a:rPr>
              <a:t>Cl), ALLYL GLYCIDYL ETHER (C</a:t>
            </a:r>
            <a:r>
              <a:rPr lang="tr-TR" altLang="tr-TR" sz="1400" baseline="-25000" dirty="0">
                <a:solidFill>
                  <a:srgbClr val="FFFF99"/>
                </a:solidFill>
                <a:latin typeface="Times New Roman" pitchFamily="18" charset="0"/>
              </a:rPr>
              <a:t>6</a:t>
            </a:r>
            <a:r>
              <a:rPr lang="tr-TR" altLang="tr-TR" sz="1400" dirty="0">
                <a:solidFill>
                  <a:srgbClr val="FFFF99"/>
                </a:solidFill>
                <a:latin typeface="Times New Roman" pitchFamily="18" charset="0"/>
              </a:rPr>
              <a:t>H</a:t>
            </a:r>
            <a:r>
              <a:rPr lang="tr-TR" altLang="tr-TR" sz="1400" baseline="-25000" dirty="0">
                <a:solidFill>
                  <a:srgbClr val="FFFF99"/>
                </a:solidFill>
                <a:latin typeface="Times New Roman" pitchFamily="18" charset="0"/>
              </a:rPr>
              <a:t>10</a:t>
            </a:r>
            <a:r>
              <a:rPr lang="tr-TR" altLang="tr-TR" sz="1400" dirty="0">
                <a:solidFill>
                  <a:srgbClr val="FFFF99"/>
                </a:solidFill>
                <a:latin typeface="Times New Roman" pitchFamily="18" charset="0"/>
              </a:rPr>
              <a:t>O</a:t>
            </a:r>
            <a:r>
              <a:rPr lang="tr-TR" altLang="tr-TR" sz="1400" baseline="-25000" dirty="0">
                <a:solidFill>
                  <a:srgbClr val="FFFF99"/>
                </a:solidFill>
                <a:latin typeface="Times New Roman" pitchFamily="18" charset="0"/>
              </a:rPr>
              <a:t>2</a:t>
            </a:r>
            <a:r>
              <a:rPr lang="tr-TR" altLang="tr-TR" sz="1400" dirty="0">
                <a:solidFill>
                  <a:srgbClr val="FFFF99"/>
                </a:solidFill>
                <a:latin typeface="Times New Roman" pitchFamily="18" charset="0"/>
              </a:rPr>
              <a:t>), ETHYL MERCURY CHLORIDE (C</a:t>
            </a:r>
            <a:r>
              <a:rPr lang="tr-TR" altLang="tr-TR" sz="1400" baseline="-25000" dirty="0">
                <a:solidFill>
                  <a:srgbClr val="FFFF99"/>
                </a:solidFill>
                <a:latin typeface="Times New Roman" pitchFamily="18" charset="0"/>
              </a:rPr>
              <a:t>2</a:t>
            </a:r>
            <a:r>
              <a:rPr lang="tr-TR" altLang="tr-TR" sz="1400" dirty="0">
                <a:solidFill>
                  <a:srgbClr val="FFFF99"/>
                </a:solidFill>
                <a:latin typeface="Times New Roman" pitchFamily="18" charset="0"/>
              </a:rPr>
              <a:t>H</a:t>
            </a:r>
            <a:r>
              <a:rPr lang="tr-TR" altLang="tr-TR" sz="1400" baseline="-25000" dirty="0">
                <a:solidFill>
                  <a:srgbClr val="FFFF99"/>
                </a:solidFill>
                <a:latin typeface="Times New Roman" pitchFamily="18" charset="0"/>
              </a:rPr>
              <a:t>5</a:t>
            </a:r>
            <a:r>
              <a:rPr lang="tr-TR" altLang="tr-TR" sz="1400" dirty="0">
                <a:solidFill>
                  <a:srgbClr val="FFFF99"/>
                </a:solidFill>
                <a:latin typeface="Times New Roman" pitchFamily="18" charset="0"/>
              </a:rPr>
              <a:t>ClHg), ACRYLAMIDE (CH</a:t>
            </a:r>
            <a:r>
              <a:rPr lang="tr-TR" altLang="tr-TR" sz="1400" baseline="-25000" dirty="0">
                <a:solidFill>
                  <a:srgbClr val="FFFF99"/>
                </a:solidFill>
                <a:latin typeface="Times New Roman" pitchFamily="18" charset="0"/>
              </a:rPr>
              <a:t>2</a:t>
            </a:r>
            <a:r>
              <a:rPr lang="tr-TR" altLang="tr-TR" sz="1400" dirty="0">
                <a:solidFill>
                  <a:srgbClr val="FFFF99"/>
                </a:solidFill>
                <a:latin typeface="Times New Roman" pitchFamily="18" charset="0"/>
              </a:rPr>
              <a:t>=CHCONH</a:t>
            </a:r>
            <a:r>
              <a:rPr lang="tr-TR" altLang="tr-TR" sz="1400" baseline="-25000" dirty="0">
                <a:solidFill>
                  <a:srgbClr val="FFFF99"/>
                </a:solidFill>
                <a:latin typeface="Times New Roman" pitchFamily="18" charset="0"/>
              </a:rPr>
              <a:t>2</a:t>
            </a:r>
            <a:r>
              <a:rPr lang="tr-TR" altLang="tr-TR" sz="1400" dirty="0">
                <a:solidFill>
                  <a:srgbClr val="FFFF99"/>
                </a:solidFill>
                <a:latin typeface="Times New Roman" pitchFamily="18" charset="0"/>
              </a:rPr>
              <a:t>)</a:t>
            </a:r>
            <a:r>
              <a:rPr lang="tr-TR" altLang="tr-TR" sz="1400" dirty="0">
                <a:latin typeface="Times New Roman" pitchFamily="18" charset="0"/>
              </a:rPr>
              <a:t>   MUHTEMEL MUTAJENİK MADDELER OLARAK KABUL EDİLMEKTEDİR</a:t>
            </a:r>
          </a:p>
        </p:txBody>
      </p:sp>
      <p:sp>
        <p:nvSpPr>
          <p:cNvPr id="19468" name="Rectangle 12"/>
          <p:cNvSpPr>
            <a:spLocks noChangeArrowheads="1"/>
          </p:cNvSpPr>
          <p:nvPr/>
        </p:nvSpPr>
        <p:spPr bwMode="auto">
          <a:xfrm>
            <a:off x="179388" y="4724400"/>
            <a:ext cx="4176712" cy="1946275"/>
          </a:xfrm>
          <a:prstGeom prst="rect">
            <a:avLst/>
          </a:prstGeom>
          <a:solidFill>
            <a:schemeClr val="tx2">
              <a:lumMod val="40000"/>
              <a:lumOff val="60000"/>
            </a:schemeClr>
          </a:solidFill>
          <a:ln>
            <a:noFill/>
          </a:ln>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dirty="0">
                <a:latin typeface="Times New Roman" pitchFamily="18" charset="0"/>
              </a:rPr>
              <a:t>GEBELER TARAFINDAN ALINDIKLARINDA PLASENTADAN FETAL DOLAŞIMA GEÇEREK DOĞACAK YAVRUDA DEFORMASYON OLUŞMASINA NEDEN OLAN MADDELER </a:t>
            </a:r>
            <a:r>
              <a:rPr lang="tr-TR" altLang="tr-TR" sz="1400" dirty="0">
                <a:solidFill>
                  <a:srgbClr val="FFFF99"/>
                </a:solidFill>
                <a:latin typeface="Times New Roman" pitchFamily="18" charset="0"/>
              </a:rPr>
              <a:t>NICKELCARBONYL, BENZO(A)PYRENE, 1,3-BUTADIENE</a:t>
            </a:r>
            <a:r>
              <a:rPr lang="tr-TR" altLang="tr-TR" sz="1400" dirty="0">
                <a:latin typeface="Times New Roman" pitchFamily="18" charset="0"/>
              </a:rPr>
              <a:t>   MUHTEMEL TERATOJENLER OLARAK KABUL EDİLİRLER</a:t>
            </a:r>
          </a:p>
          <a:p>
            <a:endParaRPr lang="tr-TR" altLang="tr-TR" sz="1400" dirty="0">
              <a:latin typeface="Times New Roman" pitchFamily="18" charset="0"/>
            </a:endParaRPr>
          </a:p>
          <a:p>
            <a:endParaRPr lang="tr-TR" altLang="tr-TR" sz="1000" dirty="0">
              <a:latin typeface="Times New Roman" pitchFamily="18" charset="0"/>
            </a:endParaRPr>
          </a:p>
        </p:txBody>
      </p:sp>
      <p:sp>
        <p:nvSpPr>
          <p:cNvPr id="19469" name="Rectangle 13"/>
          <p:cNvSpPr>
            <a:spLocks noChangeArrowheads="1"/>
          </p:cNvSpPr>
          <p:nvPr/>
        </p:nvSpPr>
        <p:spPr bwMode="auto">
          <a:xfrm>
            <a:off x="3419475" y="1258888"/>
            <a:ext cx="2300288" cy="730250"/>
          </a:xfrm>
          <a:prstGeom prst="rect">
            <a:avLst/>
          </a:prstGeom>
          <a:solidFill>
            <a:schemeClr val="tx2">
              <a:lumMod val="40000"/>
              <a:lumOff val="60000"/>
            </a:schemeClr>
          </a:solidFill>
          <a:ln>
            <a:noFill/>
          </a:ln>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dirty="0">
                <a:latin typeface="Times New Roman" pitchFamily="18" charset="0"/>
              </a:rPr>
              <a:t>DOĞURGANLIK YETENEĞİ ÜZERİNE ETKİ EDEN MADDELER</a:t>
            </a:r>
          </a:p>
        </p:txBody>
      </p:sp>
      <p:sp>
        <p:nvSpPr>
          <p:cNvPr id="19470" name="Rectangle 14"/>
          <p:cNvSpPr>
            <a:spLocks noChangeArrowheads="1"/>
          </p:cNvSpPr>
          <p:nvPr/>
        </p:nvSpPr>
        <p:spPr bwMode="auto">
          <a:xfrm>
            <a:off x="6227763" y="1773238"/>
            <a:ext cx="2736850" cy="1368425"/>
          </a:xfrm>
          <a:prstGeom prst="rect">
            <a:avLst/>
          </a:prstGeom>
          <a:solidFill>
            <a:schemeClr val="tx2">
              <a:lumMod val="40000"/>
              <a:lumOff val="60000"/>
            </a:schemeClr>
          </a:solidFill>
          <a:ln>
            <a:noFill/>
          </a:ln>
          <a:extLst/>
        </p:spPr>
        <p:txBody>
          <a:bodyPr>
            <a:spAutoFit/>
          </a:bodyPr>
          <a:lstStyle>
            <a:lvl1pPr>
              <a:tabLst>
                <a:tab pos="363538" algn="l"/>
              </a:tabLst>
              <a:defRPr>
                <a:solidFill>
                  <a:schemeClr val="tx1"/>
                </a:solidFill>
                <a:latin typeface="Calibri" pitchFamily="34" charset="0"/>
              </a:defRPr>
            </a:lvl1pPr>
            <a:lvl2pPr marL="742950" indent="-285750">
              <a:tabLst>
                <a:tab pos="363538" algn="l"/>
              </a:tabLst>
              <a:defRPr>
                <a:solidFill>
                  <a:schemeClr val="tx1"/>
                </a:solidFill>
                <a:latin typeface="Calibri" pitchFamily="34" charset="0"/>
              </a:defRPr>
            </a:lvl2pPr>
            <a:lvl3pPr marL="1143000" indent="-228600">
              <a:tabLst>
                <a:tab pos="363538" algn="l"/>
              </a:tabLst>
              <a:defRPr>
                <a:solidFill>
                  <a:schemeClr val="tx1"/>
                </a:solidFill>
                <a:latin typeface="Calibri" pitchFamily="34" charset="0"/>
              </a:defRPr>
            </a:lvl3pPr>
            <a:lvl4pPr marL="1600200" indent="-228600">
              <a:tabLst>
                <a:tab pos="363538" algn="l"/>
              </a:tabLst>
              <a:defRPr>
                <a:solidFill>
                  <a:schemeClr val="tx1"/>
                </a:solidFill>
                <a:latin typeface="Calibri" pitchFamily="34" charset="0"/>
              </a:defRPr>
            </a:lvl4pPr>
            <a:lvl5pPr marL="2057400" indent="-228600">
              <a:tabLst>
                <a:tab pos="363538" algn="l"/>
              </a:tabLst>
              <a:defRPr>
                <a:solidFill>
                  <a:schemeClr val="tx1"/>
                </a:solidFill>
                <a:latin typeface="Calibri" pitchFamily="34" charset="0"/>
              </a:defRPr>
            </a:lvl5pPr>
            <a:lvl6pPr marL="2514600" indent="-228600" fontAlgn="base">
              <a:spcBef>
                <a:spcPct val="0"/>
              </a:spcBef>
              <a:spcAft>
                <a:spcPct val="0"/>
              </a:spcAft>
              <a:tabLst>
                <a:tab pos="363538" algn="l"/>
              </a:tabLst>
              <a:defRPr>
                <a:solidFill>
                  <a:schemeClr val="tx1"/>
                </a:solidFill>
                <a:latin typeface="Calibri" pitchFamily="34" charset="0"/>
              </a:defRPr>
            </a:lvl6pPr>
            <a:lvl7pPr marL="2971800" indent="-228600" fontAlgn="base">
              <a:spcBef>
                <a:spcPct val="0"/>
              </a:spcBef>
              <a:spcAft>
                <a:spcPct val="0"/>
              </a:spcAft>
              <a:tabLst>
                <a:tab pos="363538" algn="l"/>
              </a:tabLst>
              <a:defRPr>
                <a:solidFill>
                  <a:schemeClr val="tx1"/>
                </a:solidFill>
                <a:latin typeface="Calibri" pitchFamily="34" charset="0"/>
              </a:defRPr>
            </a:lvl7pPr>
            <a:lvl8pPr marL="3429000" indent="-228600" fontAlgn="base">
              <a:spcBef>
                <a:spcPct val="0"/>
              </a:spcBef>
              <a:spcAft>
                <a:spcPct val="0"/>
              </a:spcAft>
              <a:tabLst>
                <a:tab pos="363538" algn="l"/>
              </a:tabLst>
              <a:defRPr>
                <a:solidFill>
                  <a:schemeClr val="tx1"/>
                </a:solidFill>
                <a:latin typeface="Calibri" pitchFamily="34" charset="0"/>
              </a:defRPr>
            </a:lvl8pPr>
            <a:lvl9pPr marL="3886200" indent="-228600" fontAlgn="base">
              <a:spcBef>
                <a:spcPct val="0"/>
              </a:spcBef>
              <a:spcAft>
                <a:spcPct val="0"/>
              </a:spcAft>
              <a:tabLst>
                <a:tab pos="363538" algn="l"/>
              </a:tabLst>
              <a:defRPr>
                <a:solidFill>
                  <a:schemeClr val="tx1"/>
                </a:solidFill>
                <a:latin typeface="Calibri" pitchFamily="34" charset="0"/>
              </a:defRPr>
            </a:lvl9pPr>
          </a:lstStyle>
          <a:p>
            <a:r>
              <a:rPr lang="tr-TR" altLang="tr-TR" sz="1400" dirty="0">
                <a:latin typeface="Times New Roman" pitchFamily="18" charset="0"/>
              </a:rPr>
              <a:t>İMMÜN (BAĞIŞIKLIK) SİSTEMİ ÜZERİNDE ETKİ OLUŞTURAN MADDELER,</a:t>
            </a:r>
          </a:p>
          <a:p>
            <a:r>
              <a:rPr lang="tr-TR" altLang="tr-TR" sz="1400" dirty="0">
                <a:latin typeface="Times New Roman" pitchFamily="18" charset="0"/>
              </a:rPr>
              <a:t>BAĞIŞIKLIK SİSTEMİNİN; </a:t>
            </a:r>
          </a:p>
          <a:p>
            <a:pPr>
              <a:buFontTx/>
              <a:buChar char="•"/>
            </a:pPr>
            <a:r>
              <a:rPr lang="tr-TR" altLang="tr-TR" sz="1400" dirty="0">
                <a:latin typeface="Times New Roman" pitchFamily="18" charset="0"/>
              </a:rPr>
              <a:t> 	BASKILANMASI </a:t>
            </a:r>
          </a:p>
          <a:p>
            <a:pPr>
              <a:buFontTx/>
              <a:buChar char="•"/>
            </a:pPr>
            <a:r>
              <a:rPr lang="tr-TR" altLang="tr-TR" sz="1400" dirty="0">
                <a:latin typeface="Times New Roman" pitchFamily="18" charset="0"/>
              </a:rPr>
              <a:t> 	TAHRİK EDİLMESİ</a:t>
            </a:r>
          </a:p>
        </p:txBody>
      </p:sp>
      <p:sp>
        <p:nvSpPr>
          <p:cNvPr id="19471" name="Line 15"/>
          <p:cNvSpPr>
            <a:spLocks noChangeShapeType="1"/>
          </p:cNvSpPr>
          <p:nvPr/>
        </p:nvSpPr>
        <p:spPr bwMode="auto">
          <a:xfrm flipH="1">
            <a:off x="2627313" y="3716338"/>
            <a:ext cx="720725" cy="360362"/>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19472" name="Line 16"/>
          <p:cNvSpPr>
            <a:spLocks noChangeShapeType="1"/>
          </p:cNvSpPr>
          <p:nvPr/>
        </p:nvSpPr>
        <p:spPr bwMode="auto">
          <a:xfrm>
            <a:off x="5795963" y="3716338"/>
            <a:ext cx="792162" cy="360362"/>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19473" name="Line 17"/>
          <p:cNvSpPr>
            <a:spLocks noChangeShapeType="1"/>
          </p:cNvSpPr>
          <p:nvPr/>
        </p:nvSpPr>
        <p:spPr bwMode="auto">
          <a:xfrm flipV="1">
            <a:off x="5435600" y="1484313"/>
            <a:ext cx="936625" cy="1008062"/>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19474" name="Line 18"/>
          <p:cNvSpPr>
            <a:spLocks noChangeShapeType="1"/>
          </p:cNvSpPr>
          <p:nvPr/>
        </p:nvSpPr>
        <p:spPr bwMode="auto">
          <a:xfrm flipH="1" flipV="1">
            <a:off x="2771775" y="1484313"/>
            <a:ext cx="792163" cy="1008062"/>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19475" name="Line 19"/>
          <p:cNvSpPr>
            <a:spLocks noChangeShapeType="1"/>
          </p:cNvSpPr>
          <p:nvPr/>
        </p:nvSpPr>
        <p:spPr bwMode="auto">
          <a:xfrm flipV="1">
            <a:off x="4572000" y="2133600"/>
            <a:ext cx="0" cy="358775"/>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3" name="Slayt Numarası Yer Tutucusu 2"/>
          <p:cNvSpPr>
            <a:spLocks noGrp="1"/>
          </p:cNvSpPr>
          <p:nvPr>
            <p:ph type="sldNum" sz="quarter" idx="12"/>
          </p:nvPr>
        </p:nvSpPr>
        <p:spPr/>
        <p:txBody>
          <a:bodyPr/>
          <a:lstStyle/>
          <a:p>
            <a:fld id="{A427530A-A503-4F46-BAEC-AA74D2EFDD5B}" type="slidenum">
              <a:rPr lang="tr-TR" smtClean="0"/>
              <a:t>142</a:t>
            </a:fld>
            <a:endParaRPr lang="tr-TR"/>
          </a:p>
        </p:txBody>
      </p:sp>
    </p:spTree>
    <p:extLst>
      <p:ext uri="{BB962C8B-B14F-4D97-AF65-F5344CB8AC3E}">
        <p14:creationId xmlns:p14="http://schemas.microsoft.com/office/powerpoint/2010/main" val="30785339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ChangeArrowheads="1"/>
          </p:cNvSpPr>
          <p:nvPr/>
        </p:nvSpPr>
        <p:spPr bwMode="auto">
          <a:xfrm>
            <a:off x="3203575" y="908050"/>
            <a:ext cx="24114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t>BİYOLOJİK İZLEME</a:t>
            </a:r>
          </a:p>
        </p:txBody>
      </p:sp>
      <p:sp>
        <p:nvSpPr>
          <p:cNvPr id="133125" name="Rectangle 5"/>
          <p:cNvSpPr>
            <a:spLocks noChangeArrowheads="1"/>
          </p:cNvSpPr>
          <p:nvPr/>
        </p:nvSpPr>
        <p:spPr bwMode="auto">
          <a:xfrm>
            <a:off x="0" y="2205038"/>
            <a:ext cx="399573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t>BİYOLOJİK İZLEME, </a:t>
            </a:r>
          </a:p>
          <a:p>
            <a:r>
              <a:rPr lang="tr-TR" altLang="tr-TR" b="1"/>
              <a:t>MARUZİYET VE SAĞLIK RİSKLERİNİN DEĞERLENDİRİLMESİ İÇİN,</a:t>
            </a:r>
          </a:p>
          <a:p>
            <a:r>
              <a:rPr lang="tr-TR" altLang="tr-TR" b="1"/>
              <a:t> DOKU, SALGI, DIŞKI, SOLUNAN HAVA YA DA BUNLARIN KOMBİNASYONUNDAKİ MADDE VEYA METABOLİTLERİNİN UYGUN REFERANSLARLA KARŞILAŞTIRMALI OLARAK ÖLÇÜLMESİ </a:t>
            </a:r>
          </a:p>
          <a:p>
            <a:r>
              <a:rPr lang="tr-TR" altLang="tr-TR" b="1"/>
              <a:t>VE DEĞERLENDİRİLMESİDİR.</a:t>
            </a:r>
          </a:p>
        </p:txBody>
      </p:sp>
      <p:sp>
        <p:nvSpPr>
          <p:cNvPr id="133126" name="Rectangle 6"/>
          <p:cNvSpPr>
            <a:spLocks noChangeArrowheads="1"/>
          </p:cNvSpPr>
          <p:nvPr/>
        </p:nvSpPr>
        <p:spPr bwMode="auto">
          <a:xfrm>
            <a:off x="4859338" y="2205038"/>
            <a:ext cx="45720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t>BİYOLOJİK İZLEME;</a:t>
            </a:r>
          </a:p>
          <a:p>
            <a:r>
              <a:rPr lang="tr-TR" altLang="tr-TR" b="1"/>
              <a:t>ÖNLEYİCİ BİR EYLEM OLUP </a:t>
            </a:r>
          </a:p>
          <a:p>
            <a:r>
              <a:rPr lang="tr-TR" altLang="tr-TR" b="1"/>
              <a:t>TANI İŞLEMLERİNDEN FARKLIDIR. </a:t>
            </a:r>
          </a:p>
          <a:p>
            <a:r>
              <a:rPr lang="tr-TR" altLang="tr-TR" b="1"/>
              <a:t>BİYOLOJİK İZLEMENİN YANISIRA MARUZİYETİN TAM OLARAK DEĞERLENDİRİLMESİNİN SAĞLANMASI İÇİN ÇEVRESEL İZLEME DE YAPILMALIDIR.</a:t>
            </a:r>
          </a:p>
        </p:txBody>
      </p:sp>
      <p:sp>
        <p:nvSpPr>
          <p:cNvPr id="133127" name="Rectangle 7"/>
          <p:cNvSpPr>
            <a:spLocks noChangeArrowheads="1"/>
          </p:cNvSpPr>
          <p:nvPr/>
        </p:nvSpPr>
        <p:spPr bwMode="auto">
          <a:xfrm>
            <a:off x="179388" y="5805488"/>
            <a:ext cx="89646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t>ABSORBE EDİLEN KİMYASALIN MİKTARI ÖLÇÜLDÜĞÜNDEN, </a:t>
            </a:r>
          </a:p>
          <a:p>
            <a:r>
              <a:rPr lang="tr-TR" altLang="tr-TR" b="1"/>
              <a:t>ORTAM ÖLÇÜMLERİNE GÖRE BELLİ AVANTAJLARA SAHİP OLABİLİR;</a:t>
            </a:r>
          </a:p>
        </p:txBody>
      </p:sp>
      <p:sp>
        <p:nvSpPr>
          <p:cNvPr id="20487" name="Line 8"/>
          <p:cNvSpPr>
            <a:spLocks noChangeShapeType="1"/>
          </p:cNvSpPr>
          <p:nvPr/>
        </p:nvSpPr>
        <p:spPr bwMode="auto">
          <a:xfrm flipH="1">
            <a:off x="2916238" y="1412875"/>
            <a:ext cx="1008062" cy="503238"/>
          </a:xfrm>
          <a:prstGeom prst="line">
            <a:avLst/>
          </a:prstGeom>
          <a:noFill/>
          <a:ln w="38100">
            <a:solidFill>
              <a:srgbClr val="CCECFF"/>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0488" name="Line 9"/>
          <p:cNvSpPr>
            <a:spLocks noChangeShapeType="1"/>
          </p:cNvSpPr>
          <p:nvPr/>
        </p:nvSpPr>
        <p:spPr bwMode="auto">
          <a:xfrm>
            <a:off x="4427538" y="1412875"/>
            <a:ext cx="1008062" cy="431800"/>
          </a:xfrm>
          <a:prstGeom prst="line">
            <a:avLst/>
          </a:prstGeom>
          <a:noFill/>
          <a:ln w="38100">
            <a:solidFill>
              <a:srgbClr val="CCECFF"/>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0489" name="Line 10"/>
          <p:cNvSpPr>
            <a:spLocks noChangeShapeType="1"/>
          </p:cNvSpPr>
          <p:nvPr/>
        </p:nvSpPr>
        <p:spPr bwMode="auto">
          <a:xfrm>
            <a:off x="4211638" y="1557338"/>
            <a:ext cx="0" cy="3240087"/>
          </a:xfrm>
          <a:prstGeom prst="line">
            <a:avLst/>
          </a:prstGeom>
          <a:noFill/>
          <a:ln w="38100">
            <a:solidFill>
              <a:srgbClr val="CCECFF"/>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 name="Slayt Numarası Yer Tutucusu 2"/>
          <p:cNvSpPr>
            <a:spLocks noGrp="1"/>
          </p:cNvSpPr>
          <p:nvPr>
            <p:ph type="sldNum" sz="quarter" idx="12"/>
          </p:nvPr>
        </p:nvSpPr>
        <p:spPr/>
        <p:txBody>
          <a:bodyPr/>
          <a:lstStyle/>
          <a:p>
            <a:fld id="{A427530A-A503-4F46-BAEC-AA74D2EFDD5B}" type="slidenum">
              <a:rPr lang="tr-TR" smtClean="0"/>
              <a:t>143</a:t>
            </a:fld>
            <a:endParaRPr lang="tr-TR"/>
          </a:p>
        </p:txBody>
      </p:sp>
    </p:spTree>
    <p:extLst>
      <p:ext uri="{BB962C8B-B14F-4D97-AF65-F5344CB8AC3E}">
        <p14:creationId xmlns:p14="http://schemas.microsoft.com/office/powerpoint/2010/main" val="18355997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127"/>
                                        </p:tgtEl>
                                        <p:attrNameLst>
                                          <p:attrName>style.visibility</p:attrName>
                                        </p:attrNameLst>
                                      </p:cBhvr>
                                      <p:to>
                                        <p:strVal val="visible"/>
                                      </p:to>
                                    </p:set>
                                    <p:animEffect transition="in" filter="box(in)">
                                      <p:cBhvr>
                                        <p:cTn id="7" dur="500"/>
                                        <p:tgtEl>
                                          <p:spTgt spid="1331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25"/>
                                        </p:tgtEl>
                                        <p:attrNameLst>
                                          <p:attrName>style.visibility</p:attrName>
                                        </p:attrNameLst>
                                      </p:cBhvr>
                                      <p:to>
                                        <p:strVal val="visible"/>
                                      </p:to>
                                    </p:set>
                                    <p:animEffect transition="in" filter="box(in)">
                                      <p:cBhvr>
                                        <p:cTn id="12" dur="500"/>
                                        <p:tgtEl>
                                          <p:spTgt spid="133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3126"/>
                                        </p:tgtEl>
                                        <p:attrNameLst>
                                          <p:attrName>style.visibility</p:attrName>
                                        </p:attrNameLst>
                                      </p:cBhvr>
                                      <p:to>
                                        <p:strVal val="visible"/>
                                      </p:to>
                                    </p:set>
                                    <p:animEffect transition="in" filter="box(in)">
                                      <p:cBhvr>
                                        <p:cTn id="17" dur="500"/>
                                        <p:tgtEl>
                                          <p:spTgt spid="133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p:bldP spid="133126" grpId="0"/>
      <p:bldP spid="133127"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ChangeArrowheads="1"/>
          </p:cNvSpPr>
          <p:nvPr/>
        </p:nvSpPr>
        <p:spPr bwMode="auto">
          <a:xfrm>
            <a:off x="179388" y="332656"/>
            <a:ext cx="8642350" cy="618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tabLst>
                <a:tab pos="442913" algn="l"/>
              </a:tabLst>
              <a:defRPr>
                <a:solidFill>
                  <a:schemeClr val="tx1"/>
                </a:solidFill>
                <a:latin typeface="Calibri" pitchFamily="34" charset="0"/>
              </a:defRPr>
            </a:lvl1pPr>
            <a:lvl2pPr marL="742950" indent="-285750">
              <a:tabLst>
                <a:tab pos="442913" algn="l"/>
              </a:tabLst>
              <a:defRPr>
                <a:solidFill>
                  <a:schemeClr val="tx1"/>
                </a:solidFill>
                <a:latin typeface="Calibri" pitchFamily="34" charset="0"/>
              </a:defRPr>
            </a:lvl2pPr>
            <a:lvl3pPr marL="1143000" indent="-228600">
              <a:tabLst>
                <a:tab pos="442913" algn="l"/>
              </a:tabLst>
              <a:defRPr>
                <a:solidFill>
                  <a:schemeClr val="tx1"/>
                </a:solidFill>
                <a:latin typeface="Calibri" pitchFamily="34" charset="0"/>
              </a:defRPr>
            </a:lvl3pPr>
            <a:lvl4pPr marL="1600200" indent="-228600">
              <a:tabLst>
                <a:tab pos="442913" algn="l"/>
              </a:tabLst>
              <a:defRPr>
                <a:solidFill>
                  <a:schemeClr val="tx1"/>
                </a:solidFill>
                <a:latin typeface="Calibri" pitchFamily="34" charset="0"/>
              </a:defRPr>
            </a:lvl4pPr>
            <a:lvl5pPr marL="2057400" indent="-228600">
              <a:tabLst>
                <a:tab pos="442913" algn="l"/>
              </a:tabLst>
              <a:defRPr>
                <a:solidFill>
                  <a:schemeClr val="tx1"/>
                </a:solidFill>
                <a:latin typeface="Calibri" pitchFamily="34" charset="0"/>
              </a:defRPr>
            </a:lvl5pPr>
            <a:lvl6pPr marL="2514600" indent="-228600" fontAlgn="base">
              <a:spcBef>
                <a:spcPct val="0"/>
              </a:spcBef>
              <a:spcAft>
                <a:spcPct val="0"/>
              </a:spcAft>
              <a:tabLst>
                <a:tab pos="442913" algn="l"/>
              </a:tabLst>
              <a:defRPr>
                <a:solidFill>
                  <a:schemeClr val="tx1"/>
                </a:solidFill>
                <a:latin typeface="Calibri" pitchFamily="34" charset="0"/>
              </a:defRPr>
            </a:lvl6pPr>
            <a:lvl7pPr marL="2971800" indent="-228600" fontAlgn="base">
              <a:spcBef>
                <a:spcPct val="0"/>
              </a:spcBef>
              <a:spcAft>
                <a:spcPct val="0"/>
              </a:spcAft>
              <a:tabLst>
                <a:tab pos="442913" algn="l"/>
              </a:tabLst>
              <a:defRPr>
                <a:solidFill>
                  <a:schemeClr val="tx1"/>
                </a:solidFill>
                <a:latin typeface="Calibri" pitchFamily="34" charset="0"/>
              </a:defRPr>
            </a:lvl7pPr>
            <a:lvl8pPr marL="3429000" indent="-228600" fontAlgn="base">
              <a:spcBef>
                <a:spcPct val="0"/>
              </a:spcBef>
              <a:spcAft>
                <a:spcPct val="0"/>
              </a:spcAft>
              <a:tabLst>
                <a:tab pos="442913" algn="l"/>
              </a:tabLst>
              <a:defRPr>
                <a:solidFill>
                  <a:schemeClr val="tx1"/>
                </a:solidFill>
                <a:latin typeface="Calibri" pitchFamily="34" charset="0"/>
              </a:defRPr>
            </a:lvl8pPr>
            <a:lvl9pPr marL="3886200" indent="-228600" fontAlgn="base">
              <a:spcBef>
                <a:spcPct val="0"/>
              </a:spcBef>
              <a:spcAft>
                <a:spcPct val="0"/>
              </a:spcAft>
              <a:tabLst>
                <a:tab pos="442913" algn="l"/>
              </a:tabLst>
              <a:defRPr>
                <a:solidFill>
                  <a:schemeClr val="tx1"/>
                </a:solidFill>
                <a:latin typeface="Calibri" pitchFamily="34" charset="0"/>
              </a:defRPr>
            </a:lvl9pPr>
          </a:lstStyle>
          <a:p>
            <a:pPr algn="ctr"/>
            <a:r>
              <a:rPr lang="tr-TR" altLang="tr-TR" b="1" dirty="0"/>
              <a:t>KİMYASALLARIN VÜCUDA ALINMASINI ETKİLEYEN FAKTÖRLER</a:t>
            </a:r>
          </a:p>
          <a:p>
            <a:pPr algn="ctr"/>
            <a:r>
              <a:rPr lang="tr-TR" altLang="tr-TR" b="1" dirty="0"/>
              <a:t> </a:t>
            </a:r>
            <a:endParaRPr lang="tr-TR" altLang="tr-TR" b="1" i="1" dirty="0"/>
          </a:p>
          <a:p>
            <a:pPr>
              <a:buFontTx/>
              <a:buBlip>
                <a:blip r:embed="rId2"/>
              </a:buBlip>
            </a:pPr>
            <a:r>
              <a:rPr lang="tr-TR" altLang="tr-TR" b="1" dirty="0"/>
              <a:t>FARKLI YERLERDE KİMYASALLARIN KONSANTRASYONUNDAKİ DEĞİŞİKLİK</a:t>
            </a:r>
          </a:p>
          <a:p>
            <a:pPr>
              <a:buFontTx/>
              <a:buBlip>
                <a:blip r:embed="rId2"/>
              </a:buBlip>
            </a:pPr>
            <a:endParaRPr lang="tr-TR" altLang="tr-TR" b="1" dirty="0"/>
          </a:p>
          <a:p>
            <a:pPr>
              <a:buFontTx/>
              <a:buBlip>
                <a:blip r:embed="rId2"/>
              </a:buBlip>
            </a:pPr>
            <a:r>
              <a:rPr lang="tr-TR" altLang="tr-TR" b="1" dirty="0"/>
              <a:t>FARKLI ZAMANLARDA KİMYASALLARIN KONSANTRASYONUNDAKİ DEĞİŞİKLİK</a:t>
            </a:r>
          </a:p>
          <a:p>
            <a:pPr>
              <a:buFontTx/>
              <a:buBlip>
                <a:blip r:embed="rId2"/>
              </a:buBlip>
            </a:pPr>
            <a:endParaRPr lang="tr-TR" altLang="tr-TR" b="1" dirty="0"/>
          </a:p>
          <a:p>
            <a:pPr>
              <a:buFontTx/>
              <a:buBlip>
                <a:blip r:embed="rId2"/>
              </a:buBlip>
            </a:pPr>
            <a:r>
              <a:rPr lang="tr-TR" altLang="tr-TR" b="1" dirty="0"/>
              <a:t>PARTİKÜL BÜYÜKLÜĞÜ VE PARTİKÜL AERODİNAMİK ÖZELLİKLERİ</a:t>
            </a:r>
          </a:p>
          <a:p>
            <a:pPr>
              <a:buFontTx/>
              <a:buBlip>
                <a:blip r:embed="rId2"/>
              </a:buBlip>
            </a:pPr>
            <a:endParaRPr lang="tr-TR" altLang="tr-TR" b="1" dirty="0"/>
          </a:p>
          <a:p>
            <a:pPr>
              <a:buFontTx/>
              <a:buBlip>
                <a:blip r:embed="rId2"/>
              </a:buBlip>
            </a:pPr>
            <a:r>
              <a:rPr lang="tr-TR" altLang="tr-TR" b="1" dirty="0"/>
              <a:t>KİMYASALIN ÇÖZÜNEBİLİRLİK ÖZELLİKLERİ</a:t>
            </a:r>
          </a:p>
          <a:p>
            <a:pPr>
              <a:buFontTx/>
              <a:buBlip>
                <a:blip r:embed="rId2"/>
              </a:buBlip>
            </a:pPr>
            <a:endParaRPr lang="tr-TR" altLang="tr-TR" b="1" dirty="0"/>
          </a:p>
          <a:p>
            <a:pPr>
              <a:buFontTx/>
              <a:buBlip>
                <a:blip r:embed="rId2"/>
              </a:buBlip>
            </a:pPr>
            <a:r>
              <a:rPr lang="tr-TR" altLang="tr-TR" b="1" dirty="0"/>
              <a:t>ÇEŞİTLİ EMİLİM YOLU SEÇENEKLERİ (DERİ,SİNDİRİM VB)</a:t>
            </a:r>
          </a:p>
          <a:p>
            <a:pPr>
              <a:buFontTx/>
              <a:buBlip>
                <a:blip r:embed="rId2"/>
              </a:buBlip>
            </a:pPr>
            <a:endParaRPr lang="tr-TR" altLang="tr-TR" b="1" dirty="0"/>
          </a:p>
          <a:p>
            <a:pPr>
              <a:buFontTx/>
              <a:buBlip>
                <a:blip r:embed="rId2"/>
              </a:buBlip>
            </a:pPr>
            <a:r>
              <a:rPr lang="tr-TR" altLang="tr-TR" b="1" dirty="0"/>
              <a:t>KORUYUCU CİHAZLAR VE ETKİNLİKLERİ</a:t>
            </a:r>
          </a:p>
          <a:p>
            <a:pPr>
              <a:buFontTx/>
              <a:buBlip>
                <a:blip r:embed="rId2"/>
              </a:buBlip>
            </a:pPr>
            <a:endParaRPr lang="tr-TR" altLang="tr-TR" b="1" dirty="0"/>
          </a:p>
          <a:p>
            <a:pPr>
              <a:buFontTx/>
              <a:buBlip>
                <a:blip r:embed="rId2"/>
              </a:buBlip>
            </a:pPr>
            <a:r>
              <a:rPr lang="tr-TR" altLang="tr-TR" b="1" dirty="0"/>
              <a:t>SOLUNUM HACİMLERİ (İŞ YÜK-İŞ ENERJİ İSTEMLERİ) </a:t>
            </a:r>
          </a:p>
          <a:p>
            <a:pPr>
              <a:buFontTx/>
              <a:buBlip>
                <a:blip r:embed="rId2"/>
              </a:buBlip>
            </a:pPr>
            <a:endParaRPr lang="tr-TR" altLang="tr-TR" b="1" dirty="0"/>
          </a:p>
          <a:p>
            <a:pPr>
              <a:buFontTx/>
              <a:buBlip>
                <a:blip r:embed="rId2"/>
              </a:buBlip>
            </a:pPr>
            <a:r>
              <a:rPr lang="tr-TR" altLang="tr-TR" b="1" dirty="0"/>
              <a:t>KİŞİSEL ALIŞKANLIKLAR</a:t>
            </a:r>
          </a:p>
          <a:p>
            <a:pPr>
              <a:buFontTx/>
              <a:buBlip>
                <a:blip r:embed="rId2"/>
              </a:buBlip>
            </a:pPr>
            <a:endParaRPr lang="tr-TR" altLang="tr-TR" b="1" dirty="0"/>
          </a:p>
          <a:p>
            <a:pPr>
              <a:buFontTx/>
              <a:buBlip>
                <a:blip r:embed="rId2"/>
              </a:buBlip>
            </a:pPr>
            <a:r>
              <a:rPr lang="tr-TR" altLang="tr-TR" b="1" dirty="0"/>
              <a:t>İŞYERİ DIŞINDAKİ MARUZİYETLER</a:t>
            </a:r>
          </a:p>
          <a:p>
            <a:endParaRPr lang="tr-TR" altLang="tr-TR" b="1" dirty="0"/>
          </a:p>
        </p:txBody>
      </p:sp>
      <p:sp>
        <p:nvSpPr>
          <p:cNvPr id="3" name="Slayt Numarası Yer Tutucusu 2"/>
          <p:cNvSpPr>
            <a:spLocks noGrp="1"/>
          </p:cNvSpPr>
          <p:nvPr>
            <p:ph type="sldNum" sz="quarter" idx="12"/>
          </p:nvPr>
        </p:nvSpPr>
        <p:spPr/>
        <p:txBody>
          <a:bodyPr/>
          <a:lstStyle/>
          <a:p>
            <a:fld id="{A427530A-A503-4F46-BAEC-AA74D2EFDD5B}" type="slidenum">
              <a:rPr lang="tr-TR" smtClean="0"/>
              <a:t>144</a:t>
            </a:fld>
            <a:endParaRPr lang="tr-TR"/>
          </a:p>
        </p:txBody>
      </p:sp>
    </p:spTree>
    <p:extLst>
      <p:ext uri="{BB962C8B-B14F-4D97-AF65-F5344CB8AC3E}">
        <p14:creationId xmlns:p14="http://schemas.microsoft.com/office/powerpoint/2010/main" val="119192483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ChangeArrowheads="1"/>
          </p:cNvSpPr>
          <p:nvPr/>
        </p:nvSpPr>
        <p:spPr bwMode="auto">
          <a:xfrm>
            <a:off x="0" y="765175"/>
            <a:ext cx="9144000" cy="396875"/>
          </a:xfrm>
          <a:prstGeom prst="rect">
            <a:avLst/>
          </a:prstGeom>
          <a:noFill/>
          <a:ln>
            <a:noFill/>
          </a:ln>
          <a:effectLst/>
          <a:extLst/>
        </p:spPr>
        <p:txBody>
          <a:bodyPr>
            <a:spAutoFit/>
          </a:bodyPr>
          <a:lstStyle/>
          <a:p>
            <a:pPr algn="ctr" fontAlgn="auto">
              <a:spcBef>
                <a:spcPts val="0"/>
              </a:spcBef>
              <a:spcAft>
                <a:spcPts val="0"/>
              </a:spcAft>
              <a:defRPr/>
            </a:pPr>
            <a:r>
              <a:rPr lang="tr-TR" sz="2000" b="1">
                <a:solidFill>
                  <a:srgbClr val="FFFF99"/>
                </a:solidFill>
                <a:effectLst>
                  <a:outerShdw blurRad="38100" dist="38100" dir="2700000" algn="tl">
                    <a:srgbClr val="000000"/>
                  </a:outerShdw>
                </a:effectLst>
                <a:latin typeface="Times New Roman" pitchFamily="18" charset="0"/>
                <a:cs typeface="+mn-cs"/>
              </a:rPr>
              <a:t>KİMYASALLARIN VÜCUDA GİRİŞ YOLLARI</a:t>
            </a:r>
          </a:p>
        </p:txBody>
      </p:sp>
      <p:sp>
        <p:nvSpPr>
          <p:cNvPr id="166916" name="Rectangle 4"/>
          <p:cNvSpPr>
            <a:spLocks noChangeArrowheads="1"/>
          </p:cNvSpPr>
          <p:nvPr/>
        </p:nvSpPr>
        <p:spPr bwMode="auto">
          <a:xfrm>
            <a:off x="641350" y="1490663"/>
            <a:ext cx="1409700" cy="366712"/>
          </a:xfrm>
          <a:prstGeom prst="rect">
            <a:avLst/>
          </a:prstGeom>
          <a:noFill/>
          <a:ln>
            <a:noFill/>
          </a:ln>
          <a:effectLst/>
          <a:extLst/>
        </p:spPr>
        <p:txBody>
          <a:bodyPr wrap="none">
            <a:spAutoFit/>
          </a:bodyPr>
          <a:lstStyle/>
          <a:p>
            <a:pPr fontAlgn="auto">
              <a:spcBef>
                <a:spcPts val="0"/>
              </a:spcBef>
              <a:spcAft>
                <a:spcPts val="0"/>
              </a:spcAft>
              <a:defRPr/>
            </a:pPr>
            <a:r>
              <a:rPr lang="tr-TR" b="1">
                <a:solidFill>
                  <a:schemeClr val="accent1"/>
                </a:solidFill>
                <a:effectLst>
                  <a:outerShdw blurRad="38100" dist="38100" dir="2700000" algn="tl">
                    <a:srgbClr val="000000"/>
                  </a:outerShdw>
                </a:effectLst>
                <a:latin typeface="Times New Roman" pitchFamily="18" charset="0"/>
                <a:cs typeface="+mn-cs"/>
              </a:rPr>
              <a:t>SOLUNUM </a:t>
            </a:r>
          </a:p>
        </p:txBody>
      </p:sp>
      <p:sp>
        <p:nvSpPr>
          <p:cNvPr id="166917" name="Rectangle 5"/>
          <p:cNvSpPr>
            <a:spLocks noChangeArrowheads="1"/>
          </p:cNvSpPr>
          <p:nvPr/>
        </p:nvSpPr>
        <p:spPr bwMode="auto">
          <a:xfrm>
            <a:off x="2124075" y="1490663"/>
            <a:ext cx="4368800" cy="366712"/>
          </a:xfrm>
          <a:prstGeom prst="rect">
            <a:avLst/>
          </a:prstGeom>
          <a:noFill/>
          <a:ln>
            <a:noFill/>
          </a:ln>
          <a:effectLst/>
          <a:extLst/>
        </p:spPr>
        <p:txBody>
          <a:bodyPr wrap="none">
            <a:spAutoFit/>
          </a:bodyPr>
          <a:lstStyle/>
          <a:p>
            <a:pPr fontAlgn="auto">
              <a:spcBef>
                <a:spcPts val="0"/>
              </a:spcBef>
              <a:spcAft>
                <a:spcPts val="0"/>
              </a:spcAft>
              <a:defRPr/>
            </a:pPr>
            <a:r>
              <a:rPr lang="tr-TR" b="1">
                <a:solidFill>
                  <a:schemeClr val="accent1"/>
                </a:solidFill>
                <a:effectLst>
                  <a:outerShdw blurRad="38100" dist="38100" dir="2700000" algn="tl">
                    <a:srgbClr val="000000"/>
                  </a:outerShdw>
                </a:effectLst>
                <a:latin typeface="Times New Roman" pitchFamily="18" charset="0"/>
                <a:cs typeface="+mn-cs"/>
              </a:rPr>
              <a:t>ABSORBSİYON (DERİ VEYA GÖZLER)</a:t>
            </a:r>
          </a:p>
        </p:txBody>
      </p:sp>
      <p:sp>
        <p:nvSpPr>
          <p:cNvPr id="166918" name="Rectangle 6"/>
          <p:cNvSpPr>
            <a:spLocks noChangeArrowheads="1"/>
          </p:cNvSpPr>
          <p:nvPr/>
        </p:nvSpPr>
        <p:spPr bwMode="auto">
          <a:xfrm>
            <a:off x="6948488" y="1484313"/>
            <a:ext cx="1289050" cy="366712"/>
          </a:xfrm>
          <a:prstGeom prst="rect">
            <a:avLst/>
          </a:prstGeom>
          <a:noFill/>
          <a:ln>
            <a:noFill/>
          </a:ln>
          <a:effectLst/>
          <a:extLst/>
        </p:spPr>
        <p:txBody>
          <a:bodyPr>
            <a:spAutoFit/>
          </a:bodyPr>
          <a:lstStyle/>
          <a:p>
            <a:pPr fontAlgn="auto">
              <a:spcBef>
                <a:spcPts val="0"/>
              </a:spcBef>
              <a:spcAft>
                <a:spcPts val="0"/>
              </a:spcAft>
              <a:defRPr/>
            </a:pPr>
            <a:r>
              <a:rPr lang="tr-TR" b="1">
                <a:solidFill>
                  <a:schemeClr val="accent1"/>
                </a:solidFill>
                <a:effectLst>
                  <a:outerShdw blurRad="38100" dist="38100" dir="2700000" algn="tl">
                    <a:srgbClr val="000000"/>
                  </a:outerShdw>
                </a:effectLst>
                <a:latin typeface="Times New Roman" pitchFamily="18" charset="0"/>
                <a:cs typeface="+mn-cs"/>
              </a:rPr>
              <a:t>SİNDİRİM</a:t>
            </a:r>
          </a:p>
        </p:txBody>
      </p:sp>
      <p:sp>
        <p:nvSpPr>
          <p:cNvPr id="22535" name="Rectangle 7"/>
          <p:cNvSpPr>
            <a:spLocks noChangeArrowheads="1"/>
          </p:cNvSpPr>
          <p:nvPr/>
        </p:nvSpPr>
        <p:spPr bwMode="auto">
          <a:xfrm>
            <a:off x="468313" y="1989138"/>
            <a:ext cx="1655762" cy="2219325"/>
          </a:xfrm>
          <a:prstGeom prst="rect">
            <a:avLst/>
          </a:prstGeom>
          <a:solidFill>
            <a:schemeClr val="accent1">
              <a:lumMod val="40000"/>
              <a:lumOff val="60000"/>
            </a:schemeClr>
          </a:solidFill>
          <a:ln>
            <a:noFill/>
          </a:ln>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dirty="0">
                <a:latin typeface="Times New Roman" pitchFamily="18" charset="0"/>
              </a:rPr>
              <a:t>KİMYASALLAR İŞYERİ HAVASINDA </a:t>
            </a:r>
          </a:p>
          <a:p>
            <a:r>
              <a:rPr lang="tr-TR" altLang="tr-TR" sz="1400" dirty="0">
                <a:latin typeface="Times New Roman" pitchFamily="18" charset="0"/>
              </a:rPr>
              <a:t>TOZ, SİS, DUMAN, GAZ VE BUHAR ŞEKLİNDE DAĞILMIŞ OLABİLİR VE SOLUNABİLİR</a:t>
            </a:r>
          </a:p>
        </p:txBody>
      </p:sp>
      <p:sp>
        <p:nvSpPr>
          <p:cNvPr id="22536" name="Rectangle 8"/>
          <p:cNvSpPr>
            <a:spLocks noChangeArrowheads="1"/>
          </p:cNvSpPr>
          <p:nvPr/>
        </p:nvSpPr>
        <p:spPr bwMode="auto">
          <a:xfrm>
            <a:off x="2484438" y="1989138"/>
            <a:ext cx="3600450" cy="3495675"/>
          </a:xfrm>
          <a:prstGeom prst="rect">
            <a:avLst/>
          </a:prstGeom>
          <a:solidFill>
            <a:schemeClr val="accent2">
              <a:lumMod val="40000"/>
              <a:lumOff val="60000"/>
            </a:schemeClr>
          </a:solidFill>
          <a:ln>
            <a:noFill/>
          </a:ln>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dirty="0">
                <a:latin typeface="Times New Roman" pitchFamily="18" charset="0"/>
              </a:rPr>
              <a:t>KİMYASAL MADDENİN ZARARLI MİKTARLARI DERİ YOLU İLE ABSORBLANABİLİR</a:t>
            </a:r>
          </a:p>
          <a:p>
            <a:r>
              <a:rPr lang="tr-TR" altLang="tr-TR" sz="1400" dirty="0">
                <a:latin typeface="Times New Roman" pitchFamily="18" charset="0"/>
              </a:rPr>
              <a:t>BAZI KİMYASAL MADDELER TAHRİŞE NEDEN OLAN </a:t>
            </a:r>
            <a:r>
              <a:rPr lang="tr-TR" altLang="tr-TR" sz="1400" dirty="0" err="1">
                <a:latin typeface="Times New Roman" pitchFamily="18" charset="0"/>
              </a:rPr>
              <a:t>NaOH</a:t>
            </a:r>
            <a:r>
              <a:rPr lang="tr-TR" altLang="tr-TR" sz="1400" dirty="0">
                <a:latin typeface="Times New Roman" pitchFamily="18" charset="0"/>
              </a:rPr>
              <a:t> vb. MADDELERİN AKSİNE  HİÇBİR ETKİ UYANDIRMADAN DERİDEN GEÇEBİLİR. </a:t>
            </a:r>
          </a:p>
          <a:p>
            <a:r>
              <a:rPr lang="tr-TR" altLang="tr-TR" sz="1400" dirty="0">
                <a:latin typeface="Times New Roman" pitchFamily="18" charset="0"/>
              </a:rPr>
              <a:t>DERİNİN KORUYUCU DIŞ TABAKASI TOLUEN, SEYRELTİK SODA vb. MADDELERLE TEMAS SONUCU İNCELEBİLİR VE DERİDEN ABSORBLAMA KOLAY HALE GELEBİLİR. </a:t>
            </a:r>
          </a:p>
          <a:p>
            <a:r>
              <a:rPr lang="tr-TR" altLang="tr-TR" sz="1400" dirty="0">
                <a:latin typeface="Times New Roman" pitchFamily="18" charset="0"/>
              </a:rPr>
              <a:t>AYRICA GÖZLER DE SIÇRAMA VEYA BUHAR ŞEKLİNDE BULUNAN MADDELERİ ABSORBE EDEBİLİR.</a:t>
            </a:r>
          </a:p>
        </p:txBody>
      </p:sp>
      <p:sp>
        <p:nvSpPr>
          <p:cNvPr id="22537" name="Rectangle 9"/>
          <p:cNvSpPr>
            <a:spLocks noChangeArrowheads="1"/>
          </p:cNvSpPr>
          <p:nvPr/>
        </p:nvSpPr>
        <p:spPr bwMode="auto">
          <a:xfrm>
            <a:off x="6372225" y="2070100"/>
            <a:ext cx="2592388" cy="3070225"/>
          </a:xfrm>
          <a:prstGeom prst="rect">
            <a:avLst/>
          </a:prstGeom>
          <a:solidFill>
            <a:schemeClr val="accent4">
              <a:lumMod val="40000"/>
              <a:lumOff val="60000"/>
            </a:schemeClr>
          </a:solidFill>
          <a:ln>
            <a:noFill/>
          </a:ln>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dirty="0">
                <a:latin typeface="Times New Roman" pitchFamily="18" charset="0"/>
              </a:rPr>
              <a:t>ORTAM HAVASINDA BULUNAN TOZLARIN YUTULMASI,</a:t>
            </a:r>
          </a:p>
          <a:p>
            <a:r>
              <a:rPr lang="tr-TR" altLang="tr-TR" sz="1400" dirty="0">
                <a:latin typeface="Times New Roman" pitchFamily="18" charset="0"/>
              </a:rPr>
              <a:t>KİMYASAL MADDE BULAŞMIŞ ELLERİN TEMİZLENMEDEN YEMEK YENİLMESİ, </a:t>
            </a:r>
          </a:p>
          <a:p>
            <a:r>
              <a:rPr lang="tr-TR" altLang="tr-TR" sz="1400" dirty="0">
                <a:latin typeface="Times New Roman" pitchFamily="18" charset="0"/>
              </a:rPr>
              <a:t>SİGARA İÇİLMESİ YOLUYLA, YANLIŞLIKLA YUTMA YOLUYLA,</a:t>
            </a:r>
          </a:p>
          <a:p>
            <a:r>
              <a:rPr lang="tr-TR" altLang="tr-TR" sz="1400" dirty="0">
                <a:latin typeface="Times New Roman" pitchFamily="18" charset="0"/>
              </a:rPr>
              <a:t>GAZ, TOZ, BUHAR, DUMAN SIVI VEYA KATI MADDELERİN VÜCUDA GİRMESİDİR.</a:t>
            </a:r>
          </a:p>
        </p:txBody>
      </p:sp>
      <p:sp>
        <p:nvSpPr>
          <p:cNvPr id="22538" name="Line 10"/>
          <p:cNvSpPr>
            <a:spLocks noChangeShapeType="1"/>
          </p:cNvSpPr>
          <p:nvPr/>
        </p:nvSpPr>
        <p:spPr bwMode="auto">
          <a:xfrm flipH="1">
            <a:off x="1835150" y="1125538"/>
            <a:ext cx="1441450" cy="358775"/>
          </a:xfrm>
          <a:prstGeom prst="line">
            <a:avLst/>
          </a:prstGeom>
          <a:noFill/>
          <a:ln w="38100">
            <a:solidFill>
              <a:srgbClr val="CCEC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22539" name="Line 11"/>
          <p:cNvSpPr>
            <a:spLocks noChangeShapeType="1"/>
          </p:cNvSpPr>
          <p:nvPr/>
        </p:nvSpPr>
        <p:spPr bwMode="auto">
          <a:xfrm>
            <a:off x="4427538" y="1125538"/>
            <a:ext cx="0" cy="287337"/>
          </a:xfrm>
          <a:prstGeom prst="line">
            <a:avLst/>
          </a:prstGeom>
          <a:noFill/>
          <a:ln w="38100">
            <a:solidFill>
              <a:srgbClr val="CCEC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22540" name="Line 12"/>
          <p:cNvSpPr>
            <a:spLocks noChangeShapeType="1"/>
          </p:cNvSpPr>
          <p:nvPr/>
        </p:nvSpPr>
        <p:spPr bwMode="auto">
          <a:xfrm>
            <a:off x="5724525" y="1125538"/>
            <a:ext cx="1584325" cy="358775"/>
          </a:xfrm>
          <a:prstGeom prst="line">
            <a:avLst/>
          </a:prstGeom>
          <a:noFill/>
          <a:ln w="38100">
            <a:solidFill>
              <a:srgbClr val="CCEC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22541" name="Rectangle 13"/>
          <p:cNvSpPr>
            <a:spLocks noChangeArrowheads="1"/>
          </p:cNvSpPr>
          <p:nvPr/>
        </p:nvSpPr>
        <p:spPr bwMode="auto">
          <a:xfrm>
            <a:off x="0" y="5589588"/>
            <a:ext cx="88931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b="1">
                <a:latin typeface="Times New Roman" pitchFamily="18" charset="0"/>
              </a:rPr>
              <a:t>VÜCUDA GİREN KİMYASALLAR DOLAŞIM SİSTEMİNE GİREREK BÜTÜN VÜCUDA YAYILIR. </a:t>
            </a:r>
          </a:p>
          <a:p>
            <a:r>
              <a:rPr lang="tr-TR" altLang="tr-TR" sz="1400" b="1">
                <a:latin typeface="Times New Roman" pitchFamily="18" charset="0"/>
              </a:rPr>
              <a:t>BU YOLLA SADECE ETKİYE MARUZ KALAN ORGAN DEĞİL DOĞRUDAN BU ETKİYE HİÇ MARUZ KALMAYAN ORGANLARI ETKİLEYEBİLİR VE PLESENTA YOLUYLA ANNE KARNINDAKİ </a:t>
            </a:r>
          </a:p>
          <a:p>
            <a:r>
              <a:rPr lang="tr-TR" altLang="tr-TR" sz="1400" b="1">
                <a:latin typeface="Times New Roman" pitchFamily="18" charset="0"/>
              </a:rPr>
              <a:t>BEBEĞE DE GEÇEBİLİR. </a:t>
            </a:r>
          </a:p>
        </p:txBody>
      </p:sp>
      <p:sp>
        <p:nvSpPr>
          <p:cNvPr id="3" name="Slayt Numarası Yer Tutucusu 2"/>
          <p:cNvSpPr>
            <a:spLocks noGrp="1"/>
          </p:cNvSpPr>
          <p:nvPr>
            <p:ph type="sldNum" sz="quarter" idx="12"/>
          </p:nvPr>
        </p:nvSpPr>
        <p:spPr/>
        <p:txBody>
          <a:bodyPr/>
          <a:lstStyle/>
          <a:p>
            <a:fld id="{A427530A-A503-4F46-BAEC-AA74D2EFDD5B}" type="slidenum">
              <a:rPr lang="tr-TR" smtClean="0"/>
              <a:t>145</a:t>
            </a:fld>
            <a:endParaRPr lang="tr-TR"/>
          </a:p>
        </p:txBody>
      </p:sp>
    </p:spTree>
    <p:extLst>
      <p:ext uri="{BB962C8B-B14F-4D97-AF65-F5344CB8AC3E}">
        <p14:creationId xmlns:p14="http://schemas.microsoft.com/office/powerpoint/2010/main" val="302863950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8" name="Group 2"/>
          <p:cNvGrpSpPr>
            <a:grpSpLocks/>
          </p:cNvGrpSpPr>
          <p:nvPr/>
        </p:nvGrpSpPr>
        <p:grpSpPr bwMode="auto">
          <a:xfrm>
            <a:off x="250825" y="728663"/>
            <a:ext cx="8461375" cy="5580062"/>
            <a:chOff x="158" y="459"/>
            <a:chExt cx="5330" cy="3515"/>
          </a:xfrm>
        </p:grpSpPr>
        <p:graphicFrame>
          <p:nvGraphicFramePr>
            <p:cNvPr id="1026" name="Object 2"/>
            <p:cNvGraphicFramePr>
              <a:graphicFrameLocks noChangeAspect="1"/>
            </p:cNvGraphicFramePr>
            <p:nvPr/>
          </p:nvGraphicFramePr>
          <p:xfrm>
            <a:off x="3257" y="1490"/>
            <a:ext cx="2118" cy="2484"/>
          </p:xfrm>
          <a:graphic>
            <a:graphicData uri="http://schemas.openxmlformats.org/presentationml/2006/ole">
              <mc:AlternateContent xmlns:mc="http://schemas.openxmlformats.org/markup-compatibility/2006">
                <mc:Choice xmlns:v="urn:schemas-microsoft-com:vml" Requires="v">
                  <p:oleObj spid="_x0000_s2050" name="Bit Eşlem Resmi" r:id="rId3" imgW="3362794" imgH="3943901" progId="PBrush">
                    <p:embed/>
                  </p:oleObj>
                </mc:Choice>
                <mc:Fallback>
                  <p:oleObj name="Bit Eşlem Resmi" r:id="rId3" imgW="3362794" imgH="3943901" progId="PBrush">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 y="1490"/>
                          <a:ext cx="2118" cy="2484"/>
                        </a:xfrm>
                        <a:prstGeom prst="rect">
                          <a:avLst/>
                        </a:prstGeom>
                        <a:noFill/>
                        <a:ln w="952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158" y="459"/>
            <a:ext cx="3062" cy="1967"/>
          </p:xfrm>
          <a:graphic>
            <a:graphicData uri="http://schemas.openxmlformats.org/presentationml/2006/ole">
              <mc:AlternateContent xmlns:mc="http://schemas.openxmlformats.org/markup-compatibility/2006">
                <mc:Choice xmlns:v="urn:schemas-microsoft-com:vml" Requires="v">
                  <p:oleObj spid="_x0000_s2051" name="Bit Eşlem Resmi" r:id="rId5" imgW="4210638" imgH="2704762" progId="PBrush">
                    <p:embed/>
                  </p:oleObj>
                </mc:Choice>
                <mc:Fallback>
                  <p:oleObj name="Bit Eşlem Resmi" r:id="rId5" imgW="4210638" imgH="2704762" progId="PBrush">
                    <p:embed/>
                    <p:pic>
                      <p:nvPicPr>
                        <p:cNvPr id="102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 y="459"/>
                          <a:ext cx="3062" cy="1967"/>
                        </a:xfrm>
                        <a:prstGeom prst="rect">
                          <a:avLst/>
                        </a:prstGeom>
                        <a:noFill/>
                        <a:ln w="952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2" name="Picture 5" descr="mid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 y="2500"/>
              <a:ext cx="1588" cy="1454"/>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pic>
          <p:nvPicPr>
            <p:cNvPr id="1033" name="Picture 6" descr="barsakla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9" y="2500"/>
              <a:ext cx="1362" cy="1474"/>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sp>
          <p:nvSpPr>
            <p:cNvPr id="1034" name="Text Box 7"/>
            <p:cNvSpPr txBox="1">
              <a:spLocks noChangeArrowheads="1"/>
            </p:cNvSpPr>
            <p:nvPr/>
          </p:nvSpPr>
          <p:spPr bwMode="auto">
            <a:xfrm>
              <a:off x="3447" y="572"/>
              <a:ext cx="204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spcBef>
                  <a:spcPct val="50000"/>
                </a:spcBef>
              </a:pPr>
              <a:r>
                <a:rPr lang="tr-TR" altLang="tr-TR" sz="2400">
                  <a:solidFill>
                    <a:srgbClr val="FF9900"/>
                  </a:solidFill>
                  <a:latin typeface="Comic Sans MS" pitchFamily="66" charset="0"/>
                </a:rPr>
                <a:t>Kimyasalların vücuda giriş yolları</a:t>
              </a:r>
            </a:p>
          </p:txBody>
        </p:sp>
      </p:grpSp>
      <p:sp>
        <p:nvSpPr>
          <p:cNvPr id="1029" name="Text Box 8"/>
          <p:cNvSpPr txBox="1">
            <a:spLocks noChangeArrowheads="1"/>
          </p:cNvSpPr>
          <p:nvPr/>
        </p:nvSpPr>
        <p:spPr bwMode="auto">
          <a:xfrm>
            <a:off x="1871663" y="2528888"/>
            <a:ext cx="1619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spcBef>
                <a:spcPct val="50000"/>
              </a:spcBef>
            </a:pPr>
            <a:r>
              <a:rPr lang="tr-TR" altLang="tr-TR" sz="2400" b="1">
                <a:solidFill>
                  <a:srgbClr val="FF0000"/>
                </a:solidFill>
                <a:latin typeface="Comic Sans MS" pitchFamily="66" charset="0"/>
              </a:rPr>
              <a:t>Deri </a:t>
            </a:r>
          </a:p>
        </p:txBody>
      </p:sp>
      <p:sp>
        <p:nvSpPr>
          <p:cNvPr id="1030" name="Text Box 9"/>
          <p:cNvSpPr txBox="1">
            <a:spLocks noChangeArrowheads="1"/>
          </p:cNvSpPr>
          <p:nvPr/>
        </p:nvSpPr>
        <p:spPr bwMode="auto">
          <a:xfrm>
            <a:off x="2051050" y="5949950"/>
            <a:ext cx="1981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spcBef>
                <a:spcPct val="50000"/>
              </a:spcBef>
            </a:pPr>
            <a:r>
              <a:rPr lang="tr-TR" altLang="tr-TR" sz="2400" b="1">
                <a:solidFill>
                  <a:srgbClr val="FF0000"/>
                </a:solidFill>
                <a:latin typeface="Comic Sans MS" pitchFamily="66" charset="0"/>
              </a:rPr>
              <a:t>Sindirim kanalı </a:t>
            </a:r>
          </a:p>
        </p:txBody>
      </p:sp>
      <p:sp>
        <p:nvSpPr>
          <p:cNvPr id="1031" name="Text Box 10"/>
          <p:cNvSpPr txBox="1">
            <a:spLocks noChangeArrowheads="1"/>
          </p:cNvSpPr>
          <p:nvPr/>
        </p:nvSpPr>
        <p:spPr bwMode="auto">
          <a:xfrm>
            <a:off x="7092950" y="3789363"/>
            <a:ext cx="18716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spcBef>
                <a:spcPct val="50000"/>
              </a:spcBef>
            </a:pPr>
            <a:r>
              <a:rPr lang="tr-TR" altLang="tr-TR" sz="2400" b="1">
                <a:solidFill>
                  <a:srgbClr val="FF0000"/>
                </a:solidFill>
                <a:latin typeface="Comic Sans MS" pitchFamily="66" charset="0"/>
              </a:rPr>
              <a:t>Solunum yolu</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146</a:t>
            </a:fld>
            <a:endParaRPr lang="tr-TR"/>
          </a:p>
        </p:txBody>
      </p:sp>
    </p:spTree>
    <p:extLst>
      <p:ext uri="{BB962C8B-B14F-4D97-AF65-F5344CB8AC3E}">
        <p14:creationId xmlns:p14="http://schemas.microsoft.com/office/powerpoint/2010/main" val="1413348201"/>
      </p:ext>
    </p:extLst>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ChangeArrowheads="1"/>
          </p:cNvSpPr>
          <p:nvPr/>
        </p:nvSpPr>
        <p:spPr bwMode="auto">
          <a:xfrm>
            <a:off x="0" y="0"/>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sz="1000" b="1"/>
              <a:t>KİMYASALLAR</a:t>
            </a:r>
          </a:p>
        </p:txBody>
      </p:sp>
      <p:sp>
        <p:nvSpPr>
          <p:cNvPr id="23556" name="Rectangle 4"/>
          <p:cNvSpPr>
            <a:spLocks noChangeArrowheads="1"/>
          </p:cNvSpPr>
          <p:nvPr/>
        </p:nvSpPr>
        <p:spPr bwMode="auto">
          <a:xfrm>
            <a:off x="0" y="1190625"/>
            <a:ext cx="914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b="1">
                <a:solidFill>
                  <a:schemeClr val="accent1"/>
                </a:solidFill>
              </a:rPr>
              <a:t>HEDEF</a:t>
            </a:r>
            <a:r>
              <a:rPr lang="tr-TR" altLang="tr-TR" b="1"/>
              <a:t> </a:t>
            </a:r>
            <a:r>
              <a:rPr lang="tr-TR" altLang="tr-TR" b="1">
                <a:solidFill>
                  <a:schemeClr val="accent1"/>
                </a:solidFill>
              </a:rPr>
              <a:t>ORGANLAR</a:t>
            </a:r>
          </a:p>
        </p:txBody>
      </p:sp>
      <p:sp>
        <p:nvSpPr>
          <p:cNvPr id="23557" name="Rectangle 5"/>
          <p:cNvSpPr>
            <a:spLocks noChangeArrowheads="1"/>
          </p:cNvSpPr>
          <p:nvPr/>
        </p:nvSpPr>
        <p:spPr bwMode="auto">
          <a:xfrm>
            <a:off x="0" y="5300663"/>
            <a:ext cx="91440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b="1"/>
              <a:t>KİMYASALLAR VÜCUDA GİRDİKLERİ ZAMAN LOKAL VEYA SİSTEMİK (KAN DOLAŞIMINA GEÇER VE BÖYLECE VÜCUDUN TÜM KISIMLARINA DAĞILIRLARSA) ETKİLERE SEBEP OLABİLİRLER</a:t>
            </a:r>
          </a:p>
          <a:p>
            <a:r>
              <a:rPr lang="tr-TR" altLang="tr-TR" sz="1400" b="1">
                <a:solidFill>
                  <a:srgbClr val="FF0000"/>
                </a:solidFill>
              </a:rPr>
              <a:t>KİMYASALLARIN TOKSİK ETKİLERİ, TÜM ORGANLARDA AYNI DEĞİLDİR. GENELLİKLE 1-2 ORGANI ETKİLERLER.</a:t>
            </a:r>
            <a:r>
              <a:rPr lang="tr-TR" altLang="tr-TR" sz="1400" b="1"/>
              <a:t> KİMYASALLARIN TOKSİK ETKİLERİNİ GÖSTERDİKLERİ BU ORGANLAR HEDEF ORGAN OLARAK TANIMLANIR</a:t>
            </a:r>
          </a:p>
        </p:txBody>
      </p:sp>
      <p:sp>
        <p:nvSpPr>
          <p:cNvPr id="23558" name="Rectangle 8"/>
          <p:cNvSpPr>
            <a:spLocks noChangeArrowheads="1"/>
          </p:cNvSpPr>
          <p:nvPr/>
        </p:nvSpPr>
        <p:spPr bwMode="auto">
          <a:xfrm>
            <a:off x="395288" y="2925763"/>
            <a:ext cx="709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600" b="1">
                <a:solidFill>
                  <a:schemeClr val="accent1"/>
                </a:solidFill>
              </a:rPr>
              <a:t>DERİ</a:t>
            </a:r>
          </a:p>
        </p:txBody>
      </p:sp>
      <p:sp>
        <p:nvSpPr>
          <p:cNvPr id="23559" name="Rectangle 9"/>
          <p:cNvSpPr>
            <a:spLocks noChangeArrowheads="1"/>
          </p:cNvSpPr>
          <p:nvPr/>
        </p:nvSpPr>
        <p:spPr bwMode="auto">
          <a:xfrm>
            <a:off x="1547813" y="2963863"/>
            <a:ext cx="1185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600" b="1">
                <a:solidFill>
                  <a:schemeClr val="accent1"/>
                </a:solidFill>
              </a:rPr>
              <a:t>AKCİĞER</a:t>
            </a:r>
            <a:r>
              <a:rPr lang="tr-TR" altLang="tr-TR" sz="1600">
                <a:solidFill>
                  <a:schemeClr val="accent1"/>
                </a:solidFill>
              </a:rPr>
              <a:t> </a:t>
            </a:r>
          </a:p>
        </p:txBody>
      </p:sp>
      <p:sp>
        <p:nvSpPr>
          <p:cNvPr id="23560" name="Rectangle 10"/>
          <p:cNvSpPr>
            <a:spLocks noChangeArrowheads="1"/>
          </p:cNvSpPr>
          <p:nvPr/>
        </p:nvSpPr>
        <p:spPr bwMode="auto">
          <a:xfrm>
            <a:off x="3059113" y="2963863"/>
            <a:ext cx="11906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600" b="1">
                <a:solidFill>
                  <a:schemeClr val="accent1"/>
                </a:solidFill>
              </a:rPr>
              <a:t>MERKEZİ </a:t>
            </a:r>
          </a:p>
          <a:p>
            <a:r>
              <a:rPr lang="tr-TR" altLang="tr-TR" sz="1600" b="1">
                <a:solidFill>
                  <a:schemeClr val="accent1"/>
                </a:solidFill>
              </a:rPr>
              <a:t>SİNİR </a:t>
            </a:r>
          </a:p>
          <a:p>
            <a:r>
              <a:rPr lang="tr-TR" altLang="tr-TR" sz="1600" b="1">
                <a:solidFill>
                  <a:schemeClr val="accent1"/>
                </a:solidFill>
              </a:rPr>
              <a:t>SİSTEMİ</a:t>
            </a:r>
            <a:r>
              <a:rPr lang="tr-TR" altLang="tr-TR" sz="1600">
                <a:solidFill>
                  <a:schemeClr val="accent1"/>
                </a:solidFill>
              </a:rPr>
              <a:t> </a:t>
            </a:r>
          </a:p>
        </p:txBody>
      </p:sp>
      <p:sp>
        <p:nvSpPr>
          <p:cNvPr id="23561" name="Rectangle 11"/>
          <p:cNvSpPr>
            <a:spLocks noChangeArrowheads="1"/>
          </p:cNvSpPr>
          <p:nvPr/>
        </p:nvSpPr>
        <p:spPr bwMode="auto">
          <a:xfrm>
            <a:off x="4356100" y="2963863"/>
            <a:ext cx="16573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600" b="1">
                <a:solidFill>
                  <a:schemeClr val="accent1"/>
                </a:solidFill>
              </a:rPr>
              <a:t>KAN DOLAŞIM</a:t>
            </a:r>
          </a:p>
          <a:p>
            <a:r>
              <a:rPr lang="tr-TR" altLang="tr-TR" sz="1600" b="1">
                <a:solidFill>
                  <a:schemeClr val="accent1"/>
                </a:solidFill>
              </a:rPr>
              <a:t> SİSTEMİ</a:t>
            </a:r>
          </a:p>
        </p:txBody>
      </p:sp>
      <p:sp>
        <p:nvSpPr>
          <p:cNvPr id="23562" name="Rectangle 12"/>
          <p:cNvSpPr>
            <a:spLocks noChangeArrowheads="1"/>
          </p:cNvSpPr>
          <p:nvPr/>
        </p:nvSpPr>
        <p:spPr bwMode="auto">
          <a:xfrm>
            <a:off x="5978525" y="2963863"/>
            <a:ext cx="147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600" b="1">
                <a:solidFill>
                  <a:schemeClr val="accent1"/>
                </a:solidFill>
              </a:rPr>
              <a:t>KARACİĞER</a:t>
            </a:r>
            <a:r>
              <a:rPr lang="tr-TR" altLang="tr-TR" sz="1600">
                <a:solidFill>
                  <a:schemeClr val="accent1"/>
                </a:solidFill>
              </a:rPr>
              <a:t> </a:t>
            </a:r>
          </a:p>
        </p:txBody>
      </p:sp>
      <p:sp>
        <p:nvSpPr>
          <p:cNvPr id="23563" name="Rectangle 13"/>
          <p:cNvSpPr>
            <a:spLocks noChangeArrowheads="1"/>
          </p:cNvSpPr>
          <p:nvPr/>
        </p:nvSpPr>
        <p:spPr bwMode="auto">
          <a:xfrm>
            <a:off x="7650163" y="2963863"/>
            <a:ext cx="1098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600" b="1">
                <a:solidFill>
                  <a:schemeClr val="accent1"/>
                </a:solidFill>
              </a:rPr>
              <a:t>BÖBREK</a:t>
            </a:r>
            <a:r>
              <a:rPr lang="tr-TR" altLang="tr-TR" sz="1600">
                <a:solidFill>
                  <a:schemeClr val="accent1"/>
                </a:solidFill>
              </a:rPr>
              <a:t> </a:t>
            </a:r>
          </a:p>
        </p:txBody>
      </p:sp>
      <p:sp>
        <p:nvSpPr>
          <p:cNvPr id="23564" name="Line 14"/>
          <p:cNvSpPr>
            <a:spLocks noChangeShapeType="1"/>
          </p:cNvSpPr>
          <p:nvPr/>
        </p:nvSpPr>
        <p:spPr bwMode="auto">
          <a:xfrm flipH="1">
            <a:off x="1258888" y="1700213"/>
            <a:ext cx="2305050" cy="1150937"/>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23565" name="Line 15"/>
          <p:cNvSpPr>
            <a:spLocks noChangeShapeType="1"/>
          </p:cNvSpPr>
          <p:nvPr/>
        </p:nvSpPr>
        <p:spPr bwMode="auto">
          <a:xfrm flipH="1">
            <a:off x="2627313" y="1773238"/>
            <a:ext cx="1223962" cy="1192212"/>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23566" name="Line 16"/>
          <p:cNvSpPr>
            <a:spLocks noChangeShapeType="1"/>
          </p:cNvSpPr>
          <p:nvPr/>
        </p:nvSpPr>
        <p:spPr bwMode="auto">
          <a:xfrm flipH="1">
            <a:off x="4140200" y="1739900"/>
            <a:ext cx="144463" cy="1152525"/>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23567" name="Line 17"/>
          <p:cNvSpPr>
            <a:spLocks noChangeShapeType="1"/>
          </p:cNvSpPr>
          <p:nvPr/>
        </p:nvSpPr>
        <p:spPr bwMode="auto">
          <a:xfrm>
            <a:off x="4787900" y="1739900"/>
            <a:ext cx="360363" cy="10795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23568" name="Line 18"/>
          <p:cNvSpPr>
            <a:spLocks noChangeShapeType="1"/>
          </p:cNvSpPr>
          <p:nvPr/>
        </p:nvSpPr>
        <p:spPr bwMode="auto">
          <a:xfrm>
            <a:off x="5292725" y="1739900"/>
            <a:ext cx="1295400" cy="107950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23569" name="Line 19"/>
          <p:cNvSpPr>
            <a:spLocks noChangeShapeType="1"/>
          </p:cNvSpPr>
          <p:nvPr/>
        </p:nvSpPr>
        <p:spPr bwMode="auto">
          <a:xfrm>
            <a:off x="5724525" y="1668463"/>
            <a:ext cx="2232025" cy="1150937"/>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3" name="Slayt Numarası Yer Tutucusu 2"/>
          <p:cNvSpPr>
            <a:spLocks noGrp="1"/>
          </p:cNvSpPr>
          <p:nvPr>
            <p:ph type="sldNum" sz="quarter" idx="12"/>
          </p:nvPr>
        </p:nvSpPr>
        <p:spPr/>
        <p:txBody>
          <a:bodyPr/>
          <a:lstStyle/>
          <a:p>
            <a:fld id="{A427530A-A503-4F46-BAEC-AA74D2EFDD5B}" type="slidenum">
              <a:rPr lang="tr-TR" smtClean="0"/>
              <a:t>147</a:t>
            </a:fld>
            <a:endParaRPr lang="tr-TR"/>
          </a:p>
        </p:txBody>
      </p:sp>
    </p:spTree>
    <p:extLst>
      <p:ext uri="{BB962C8B-B14F-4D97-AF65-F5344CB8AC3E}">
        <p14:creationId xmlns:p14="http://schemas.microsoft.com/office/powerpoint/2010/main" val="221581929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 name="Group 2"/>
          <p:cNvGrpSpPr>
            <a:grpSpLocks/>
          </p:cNvGrpSpPr>
          <p:nvPr/>
        </p:nvGrpSpPr>
        <p:grpSpPr bwMode="auto">
          <a:xfrm>
            <a:off x="792163" y="728663"/>
            <a:ext cx="7561262" cy="5903912"/>
            <a:chOff x="499" y="459"/>
            <a:chExt cx="4763" cy="3719"/>
          </a:xfrm>
        </p:grpSpPr>
        <p:graphicFrame>
          <p:nvGraphicFramePr>
            <p:cNvPr id="2050" name="Object 2"/>
            <p:cNvGraphicFramePr>
              <a:graphicFrameLocks noChangeAspect="1"/>
            </p:cNvGraphicFramePr>
            <p:nvPr/>
          </p:nvGraphicFramePr>
          <p:xfrm>
            <a:off x="1859" y="799"/>
            <a:ext cx="1994" cy="3175"/>
          </p:xfrm>
          <a:graphic>
            <a:graphicData uri="http://schemas.openxmlformats.org/presentationml/2006/ole">
              <mc:AlternateContent xmlns:mc="http://schemas.openxmlformats.org/markup-compatibility/2006">
                <mc:Choice xmlns:v="urn:schemas-microsoft-com:vml" Requires="v">
                  <p:oleObj spid="_x0000_s3074" name="Bit Eşlem Resmi" r:id="rId4" imgW="2381582" imgH="3790476" progId="PBrush">
                    <p:embed/>
                  </p:oleObj>
                </mc:Choice>
                <mc:Fallback>
                  <p:oleObj name="Bit Eşlem Resmi" r:id="rId4" imgW="2381582" imgH="3790476" progId="PBrush">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9" y="799"/>
                          <a:ext cx="1994" cy="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2" name="Text Box 4"/>
            <p:cNvSpPr txBox="1">
              <a:spLocks noChangeArrowheads="1"/>
            </p:cNvSpPr>
            <p:nvPr/>
          </p:nvSpPr>
          <p:spPr bwMode="auto">
            <a:xfrm>
              <a:off x="3901" y="459"/>
              <a:ext cx="1248" cy="1280"/>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50000"/>
                </a:spcBef>
              </a:pPr>
              <a:r>
                <a:rPr lang="tr-TR" altLang="tr-TR">
                  <a:solidFill>
                    <a:srgbClr val="002060"/>
                  </a:solidFill>
                  <a:latin typeface="Verdana" pitchFamily="34" charset="0"/>
                </a:rPr>
                <a:t>Organik fosforlar  Böcek ilaçları           Kurşun                     Cıva                          Manganez                  Arsenik</a:t>
              </a:r>
            </a:p>
          </p:txBody>
        </p:sp>
        <p:sp>
          <p:nvSpPr>
            <p:cNvPr id="2053" name="Line 5"/>
            <p:cNvSpPr>
              <a:spLocks noChangeShapeType="1"/>
            </p:cNvSpPr>
            <p:nvPr/>
          </p:nvSpPr>
          <p:spPr bwMode="auto">
            <a:xfrm>
              <a:off x="2993" y="1026"/>
              <a:ext cx="908" cy="0"/>
            </a:xfrm>
            <a:prstGeom prst="line">
              <a:avLst/>
            </a:prstGeom>
            <a:noFill/>
            <a:ln w="28575">
              <a:solidFill>
                <a:srgbClr val="BBE0E3"/>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054" name="Text Box 6"/>
            <p:cNvSpPr txBox="1">
              <a:spLocks noChangeArrowheads="1"/>
            </p:cNvSpPr>
            <p:nvPr/>
          </p:nvSpPr>
          <p:spPr bwMode="auto">
            <a:xfrm>
              <a:off x="3901" y="1820"/>
              <a:ext cx="1248" cy="1105"/>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50000"/>
                </a:spcBef>
              </a:pPr>
              <a:r>
                <a:rPr lang="tr-TR" altLang="tr-TR">
                  <a:solidFill>
                    <a:srgbClr val="002060"/>
                  </a:solidFill>
                  <a:latin typeface="Verdana" pitchFamily="34" charset="0"/>
                </a:rPr>
                <a:t>Karbon monoksit Vinil klorür       Tiner           Benzen          Tolüen</a:t>
              </a:r>
            </a:p>
          </p:txBody>
        </p:sp>
        <p:sp>
          <p:nvSpPr>
            <p:cNvPr id="2055" name="Line 7"/>
            <p:cNvSpPr>
              <a:spLocks noChangeShapeType="1"/>
            </p:cNvSpPr>
            <p:nvPr/>
          </p:nvSpPr>
          <p:spPr bwMode="auto">
            <a:xfrm>
              <a:off x="2993" y="2273"/>
              <a:ext cx="908" cy="0"/>
            </a:xfrm>
            <a:prstGeom prst="line">
              <a:avLst/>
            </a:prstGeom>
            <a:noFill/>
            <a:ln w="28575">
              <a:solidFill>
                <a:srgbClr val="BBE0E3"/>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056" name="Line 8"/>
            <p:cNvSpPr>
              <a:spLocks noChangeShapeType="1"/>
            </p:cNvSpPr>
            <p:nvPr/>
          </p:nvSpPr>
          <p:spPr bwMode="auto">
            <a:xfrm>
              <a:off x="1746" y="3294"/>
              <a:ext cx="908" cy="0"/>
            </a:xfrm>
            <a:prstGeom prst="line">
              <a:avLst/>
            </a:prstGeom>
            <a:noFill/>
            <a:ln w="28575">
              <a:solidFill>
                <a:srgbClr val="BBE0E3"/>
              </a:solidFill>
              <a:round/>
              <a:headEnd type="triangle" w="med" len="med"/>
              <a:tailEnd/>
            </a:ln>
            <a:extLst>
              <a:ext uri="{909E8E84-426E-40DD-AFC4-6F175D3DCCD1}">
                <a14:hiddenFill xmlns:a14="http://schemas.microsoft.com/office/drawing/2010/main">
                  <a:noFill/>
                </a14:hiddenFill>
              </a:ext>
            </a:extLst>
          </p:spPr>
          <p:txBody>
            <a:bodyPr/>
            <a:lstStyle/>
            <a:p>
              <a:endParaRPr lang="tr-TR"/>
            </a:p>
          </p:txBody>
        </p:sp>
        <p:sp>
          <p:nvSpPr>
            <p:cNvPr id="2057" name="Line 9"/>
            <p:cNvSpPr>
              <a:spLocks noChangeShapeType="1"/>
            </p:cNvSpPr>
            <p:nvPr/>
          </p:nvSpPr>
          <p:spPr bwMode="auto">
            <a:xfrm>
              <a:off x="2880" y="3634"/>
              <a:ext cx="1021" cy="0"/>
            </a:xfrm>
            <a:prstGeom prst="line">
              <a:avLst/>
            </a:prstGeom>
            <a:noFill/>
            <a:ln w="28575">
              <a:solidFill>
                <a:srgbClr val="BBE0E3"/>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058" name="Text Box 10"/>
            <p:cNvSpPr txBox="1">
              <a:spLocks noChangeArrowheads="1"/>
            </p:cNvSpPr>
            <p:nvPr/>
          </p:nvSpPr>
          <p:spPr bwMode="auto">
            <a:xfrm>
              <a:off x="3901" y="3067"/>
              <a:ext cx="1361" cy="931"/>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50000"/>
                </a:spcBef>
              </a:pPr>
              <a:r>
                <a:rPr lang="tr-TR" altLang="tr-TR">
                  <a:solidFill>
                    <a:srgbClr val="002060"/>
                  </a:solidFill>
                  <a:latin typeface="Verdana" pitchFamily="34" charset="0"/>
                </a:rPr>
                <a:t>Benzidin boyalar Betanaftilamin Cıva            Mangal dumanları</a:t>
              </a:r>
            </a:p>
          </p:txBody>
        </p:sp>
        <p:sp>
          <p:nvSpPr>
            <p:cNvPr id="2059" name="Text Box 11"/>
            <p:cNvSpPr txBox="1">
              <a:spLocks noChangeArrowheads="1"/>
            </p:cNvSpPr>
            <p:nvPr/>
          </p:nvSpPr>
          <p:spPr bwMode="auto">
            <a:xfrm>
              <a:off x="612" y="3256"/>
              <a:ext cx="1134" cy="756"/>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50000"/>
                </a:spcBef>
              </a:pPr>
              <a:r>
                <a:rPr lang="tr-TR" altLang="tr-TR">
                  <a:solidFill>
                    <a:srgbClr val="002060"/>
                  </a:solidFill>
                  <a:latin typeface="Verdana" pitchFamily="34" charset="0"/>
                </a:rPr>
                <a:t>Asbest         Nitrozaminler    Dumanlar        Kurşun </a:t>
              </a:r>
            </a:p>
          </p:txBody>
        </p:sp>
        <p:sp>
          <p:nvSpPr>
            <p:cNvPr id="2060" name="Text Box 12"/>
            <p:cNvSpPr txBox="1">
              <a:spLocks noChangeArrowheads="1"/>
            </p:cNvSpPr>
            <p:nvPr/>
          </p:nvSpPr>
          <p:spPr bwMode="auto">
            <a:xfrm>
              <a:off x="612" y="2541"/>
              <a:ext cx="1361" cy="582"/>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50000"/>
                </a:spcBef>
              </a:pPr>
              <a:r>
                <a:rPr lang="tr-TR" altLang="tr-TR">
                  <a:solidFill>
                    <a:srgbClr val="002060"/>
                  </a:solidFill>
                  <a:latin typeface="Verdana" pitchFamily="34" charset="0"/>
                </a:rPr>
                <a:t>Karbon tetraklorür Vinil klorür     Tiner</a:t>
              </a:r>
            </a:p>
          </p:txBody>
        </p:sp>
        <p:sp>
          <p:nvSpPr>
            <p:cNvPr id="2061" name="Line 13"/>
            <p:cNvSpPr>
              <a:spLocks noChangeShapeType="1"/>
            </p:cNvSpPr>
            <p:nvPr/>
          </p:nvSpPr>
          <p:spPr bwMode="auto">
            <a:xfrm>
              <a:off x="1973" y="2614"/>
              <a:ext cx="681" cy="0"/>
            </a:xfrm>
            <a:prstGeom prst="line">
              <a:avLst/>
            </a:prstGeom>
            <a:noFill/>
            <a:ln w="28575">
              <a:solidFill>
                <a:srgbClr val="BBE0E3"/>
              </a:solidFill>
              <a:round/>
              <a:headEnd type="triangle" w="med" len="med"/>
              <a:tailEnd/>
            </a:ln>
            <a:extLst>
              <a:ext uri="{909E8E84-426E-40DD-AFC4-6F175D3DCCD1}">
                <a14:hiddenFill xmlns:a14="http://schemas.microsoft.com/office/drawing/2010/main">
                  <a:noFill/>
                </a14:hiddenFill>
              </a:ext>
            </a:extLst>
          </p:spPr>
          <p:txBody>
            <a:bodyPr/>
            <a:lstStyle/>
            <a:p>
              <a:endParaRPr lang="tr-TR"/>
            </a:p>
          </p:txBody>
        </p:sp>
        <p:sp>
          <p:nvSpPr>
            <p:cNvPr id="2062" name="Line 14"/>
            <p:cNvSpPr>
              <a:spLocks noChangeShapeType="1"/>
            </p:cNvSpPr>
            <p:nvPr/>
          </p:nvSpPr>
          <p:spPr bwMode="auto">
            <a:xfrm>
              <a:off x="1859" y="2160"/>
              <a:ext cx="908" cy="0"/>
            </a:xfrm>
            <a:prstGeom prst="line">
              <a:avLst/>
            </a:prstGeom>
            <a:noFill/>
            <a:ln w="28575">
              <a:solidFill>
                <a:srgbClr val="BBE0E3"/>
              </a:solidFill>
              <a:round/>
              <a:headEnd type="triangle" w="med" len="med"/>
              <a:tailEnd/>
            </a:ln>
            <a:extLst>
              <a:ext uri="{909E8E84-426E-40DD-AFC4-6F175D3DCCD1}">
                <a14:hiddenFill xmlns:a14="http://schemas.microsoft.com/office/drawing/2010/main">
                  <a:noFill/>
                </a14:hiddenFill>
              </a:ext>
            </a:extLst>
          </p:spPr>
          <p:txBody>
            <a:bodyPr/>
            <a:lstStyle/>
            <a:p>
              <a:endParaRPr lang="tr-TR"/>
            </a:p>
          </p:txBody>
        </p:sp>
        <p:sp>
          <p:nvSpPr>
            <p:cNvPr id="2063" name="Text Box 15"/>
            <p:cNvSpPr txBox="1">
              <a:spLocks noChangeArrowheads="1"/>
            </p:cNvSpPr>
            <p:nvPr/>
          </p:nvSpPr>
          <p:spPr bwMode="auto">
            <a:xfrm>
              <a:off x="612" y="1253"/>
              <a:ext cx="1248" cy="1105"/>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50000"/>
                </a:spcBef>
              </a:pPr>
              <a:r>
                <a:rPr lang="tr-TR" altLang="tr-TR">
                  <a:solidFill>
                    <a:srgbClr val="002060"/>
                  </a:solidFill>
                  <a:latin typeface="Verdana" pitchFamily="34" charset="0"/>
                </a:rPr>
                <a:t>Asbest        Silisyum      Pamuk tozu    Kadmiyum    Berilyum      Dizel gazlar</a:t>
              </a:r>
            </a:p>
          </p:txBody>
        </p:sp>
        <p:sp>
          <p:nvSpPr>
            <p:cNvPr id="2064" name="Text Box 16"/>
            <p:cNvSpPr txBox="1">
              <a:spLocks noChangeArrowheads="1"/>
            </p:cNvSpPr>
            <p:nvPr/>
          </p:nvSpPr>
          <p:spPr bwMode="auto">
            <a:xfrm>
              <a:off x="499" y="459"/>
              <a:ext cx="1361" cy="582"/>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50000"/>
                </a:spcBef>
              </a:pPr>
              <a:r>
                <a:rPr lang="tr-TR" altLang="tr-TR">
                  <a:solidFill>
                    <a:srgbClr val="002060"/>
                  </a:solidFill>
                  <a:latin typeface="Verdana" pitchFamily="34" charset="0"/>
                </a:rPr>
                <a:t>Nikel, Katran ,   Benzen, Akrilik,       Epoksi reçineleri</a:t>
              </a:r>
            </a:p>
          </p:txBody>
        </p:sp>
        <p:sp>
          <p:nvSpPr>
            <p:cNvPr id="2065" name="Line 17"/>
            <p:cNvSpPr>
              <a:spLocks noChangeShapeType="1"/>
            </p:cNvSpPr>
            <p:nvPr/>
          </p:nvSpPr>
          <p:spPr bwMode="auto">
            <a:xfrm>
              <a:off x="1859" y="913"/>
              <a:ext cx="341" cy="0"/>
            </a:xfrm>
            <a:prstGeom prst="line">
              <a:avLst/>
            </a:prstGeom>
            <a:noFill/>
            <a:ln w="28575">
              <a:solidFill>
                <a:srgbClr val="BBE0E3"/>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066" name="Line 18"/>
            <p:cNvSpPr>
              <a:spLocks noChangeShapeType="1"/>
            </p:cNvSpPr>
            <p:nvPr/>
          </p:nvSpPr>
          <p:spPr bwMode="auto">
            <a:xfrm>
              <a:off x="2200" y="913"/>
              <a:ext cx="226" cy="1020"/>
            </a:xfrm>
            <a:prstGeom prst="line">
              <a:avLst/>
            </a:prstGeom>
            <a:noFill/>
            <a:ln w="38100">
              <a:solidFill>
                <a:srgbClr val="BBE0E3"/>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067" name="Text Box 19"/>
            <p:cNvSpPr txBox="1">
              <a:spLocks noChangeArrowheads="1"/>
            </p:cNvSpPr>
            <p:nvPr/>
          </p:nvSpPr>
          <p:spPr bwMode="auto">
            <a:xfrm>
              <a:off x="2767" y="3945"/>
              <a:ext cx="680" cy="233"/>
            </a:xfrm>
            <a:prstGeom prst="rect">
              <a:avLst/>
            </a:prstGeom>
            <a:noFill/>
            <a:ln w="9525">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50000"/>
                </a:spcBef>
              </a:pPr>
              <a:r>
                <a:rPr lang="tr-TR" altLang="tr-TR">
                  <a:solidFill>
                    <a:srgbClr val="002060"/>
                  </a:solidFill>
                  <a:latin typeface="Verdana" pitchFamily="34" charset="0"/>
                </a:rPr>
                <a:t>kurşun</a:t>
              </a:r>
            </a:p>
          </p:txBody>
        </p:sp>
        <p:sp>
          <p:nvSpPr>
            <p:cNvPr id="2068" name="Line 20"/>
            <p:cNvSpPr>
              <a:spLocks noChangeShapeType="1"/>
            </p:cNvSpPr>
            <p:nvPr/>
          </p:nvSpPr>
          <p:spPr bwMode="auto">
            <a:xfrm flipH="1" flipV="1">
              <a:off x="2426" y="3748"/>
              <a:ext cx="341" cy="226"/>
            </a:xfrm>
            <a:prstGeom prst="line">
              <a:avLst/>
            </a:prstGeom>
            <a:noFill/>
            <a:ln w="38100">
              <a:solidFill>
                <a:srgbClr val="BBE0E3"/>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grpSp>
      <p:sp>
        <p:nvSpPr>
          <p:cNvPr id="3" name="Slayt Numarası Yer Tutucusu 2"/>
          <p:cNvSpPr>
            <a:spLocks noGrp="1"/>
          </p:cNvSpPr>
          <p:nvPr>
            <p:ph type="sldNum" sz="quarter" idx="4294967295"/>
          </p:nvPr>
        </p:nvSpPr>
        <p:spPr/>
        <p:txBody>
          <a:bodyPr/>
          <a:lstStyle/>
          <a:p>
            <a:fld id="{A427530A-A503-4F46-BAEC-AA74D2EFDD5B}" type="slidenum">
              <a:rPr lang="tr-TR" smtClean="0"/>
              <a:t>148</a:t>
            </a:fld>
            <a:endParaRPr lang="tr-TR"/>
          </a:p>
        </p:txBody>
      </p:sp>
    </p:spTree>
    <p:extLst>
      <p:ext uri="{BB962C8B-B14F-4D97-AF65-F5344CB8AC3E}">
        <p14:creationId xmlns:p14="http://schemas.microsoft.com/office/powerpoint/2010/main" val="2923817740"/>
      </p:ext>
    </p:extLst>
  </p:cSld>
  <p:clrMapOvr>
    <a:masterClrMapping/>
  </p:clrMapOvr>
  <p:transition spd="slow"/>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765175"/>
            <a:ext cx="8642350" cy="5705475"/>
          </a:xfrm>
          <a:prstGeom prst="rect">
            <a:avLst/>
          </a:prstGeom>
          <a:noFill/>
          <a:ln>
            <a:noFill/>
          </a:ln>
          <a:effectLst/>
          <a:extLst/>
        </p:spPr>
        <p:txBody>
          <a:bodyPr anchor="ctr">
            <a:spAutoFit/>
          </a:bodyPr>
          <a:lstStyle/>
          <a:p>
            <a:pPr algn="ctr" fontAlgn="auto">
              <a:spcBef>
                <a:spcPts val="0"/>
              </a:spcBef>
              <a:spcAft>
                <a:spcPts val="0"/>
              </a:spcAft>
              <a:tabLst>
                <a:tab pos="442913" algn="l"/>
              </a:tabLst>
              <a:defRPr/>
            </a:pPr>
            <a:r>
              <a:rPr lang="tr-TR" b="1" dirty="0">
                <a:effectLst>
                  <a:outerShdw blurRad="38100" dist="38100" dir="2700000" algn="tl">
                    <a:srgbClr val="000000"/>
                  </a:outerShdw>
                </a:effectLst>
                <a:latin typeface="Arial" charset="0"/>
                <a:cs typeface="+mn-cs"/>
              </a:rPr>
              <a:t>HEDEF ORGANLAR</a:t>
            </a:r>
            <a:endParaRPr lang="tr-TR" dirty="0">
              <a:effectLst>
                <a:outerShdw blurRad="38100" dist="38100" dir="2700000" algn="tl">
                  <a:srgbClr val="000000"/>
                </a:outerShdw>
              </a:effectLst>
              <a:latin typeface="Arial" charset="0"/>
              <a:cs typeface="+mn-cs"/>
            </a:endParaRPr>
          </a:p>
          <a:p>
            <a:pPr algn="just" fontAlgn="auto">
              <a:spcBef>
                <a:spcPts val="0"/>
              </a:spcBef>
              <a:spcAft>
                <a:spcPct val="20000"/>
              </a:spcAft>
              <a:tabLst>
                <a:tab pos="442913" algn="l"/>
              </a:tabLst>
              <a:defRPr/>
            </a:pPr>
            <a:r>
              <a:rPr lang="tr-TR" b="1" dirty="0">
                <a:latin typeface="Arial" charset="0"/>
                <a:cs typeface="+mn-cs"/>
              </a:rPr>
              <a:t>	DERİ</a:t>
            </a:r>
            <a:endParaRPr lang="tr-TR" dirty="0">
              <a:latin typeface="Arial" charset="0"/>
              <a:cs typeface="+mn-cs"/>
            </a:endParaRPr>
          </a:p>
          <a:p>
            <a:pPr marL="900113" lvl="1" indent="-457200" algn="just" fontAlgn="auto">
              <a:spcBef>
                <a:spcPts val="0"/>
              </a:spcBef>
              <a:spcAft>
                <a:spcPct val="20000"/>
              </a:spcAft>
              <a:buClr>
                <a:schemeClr val="folHlink"/>
              </a:buClr>
              <a:buFont typeface="Wingdings 3" pitchFamily="18" charset="2"/>
              <a:buBlip>
                <a:blip r:embed="rId2"/>
              </a:buBlip>
              <a:tabLst>
                <a:tab pos="442913" algn="l"/>
              </a:tabLst>
              <a:defRPr/>
            </a:pPr>
            <a:r>
              <a:rPr lang="tr-TR" dirty="0">
                <a:latin typeface="Arial" charset="0"/>
                <a:cs typeface="+mn-cs"/>
              </a:rPr>
              <a:t>EGZAMA, TAHRİŞ, İLTİHAPLANMA</a:t>
            </a:r>
          </a:p>
          <a:p>
            <a:pPr marL="900113" lvl="1" indent="-457200" algn="just" fontAlgn="auto">
              <a:spcBef>
                <a:spcPts val="0"/>
              </a:spcBef>
              <a:spcAft>
                <a:spcPct val="20000"/>
              </a:spcAft>
              <a:buClr>
                <a:schemeClr val="folHlink"/>
              </a:buClr>
              <a:buFont typeface="Wingdings 3" pitchFamily="18" charset="2"/>
              <a:buBlip>
                <a:blip r:embed="rId2"/>
              </a:buBlip>
              <a:tabLst>
                <a:tab pos="442913" algn="l"/>
              </a:tabLst>
              <a:defRPr/>
            </a:pPr>
            <a:r>
              <a:rPr lang="tr-TR" dirty="0">
                <a:latin typeface="Arial" charset="0"/>
                <a:cs typeface="+mn-cs"/>
              </a:rPr>
              <a:t>ALERJİK VEYA ALERJİK OLMAYAN REAKSİYONLAR </a:t>
            </a:r>
          </a:p>
          <a:p>
            <a:pPr algn="just" fontAlgn="auto">
              <a:spcBef>
                <a:spcPts val="0"/>
              </a:spcBef>
              <a:spcAft>
                <a:spcPct val="20000"/>
              </a:spcAft>
              <a:buFont typeface="Wingdings" pitchFamily="2" charset="2"/>
              <a:buChar char="Ø"/>
              <a:tabLst>
                <a:tab pos="442913" algn="l"/>
              </a:tabLst>
              <a:defRPr/>
            </a:pPr>
            <a:endParaRPr lang="tr-TR" sz="600" dirty="0">
              <a:latin typeface="Arial" charset="0"/>
              <a:cs typeface="+mn-cs"/>
            </a:endParaRPr>
          </a:p>
          <a:p>
            <a:pPr algn="just" fontAlgn="auto">
              <a:spcBef>
                <a:spcPts val="0"/>
              </a:spcBef>
              <a:spcAft>
                <a:spcPct val="20000"/>
              </a:spcAft>
              <a:tabLst>
                <a:tab pos="442913" algn="l"/>
              </a:tabLst>
              <a:defRPr/>
            </a:pPr>
            <a:r>
              <a:rPr lang="tr-TR" b="1" dirty="0">
                <a:latin typeface="Arial" charset="0"/>
                <a:cs typeface="+mn-cs"/>
              </a:rPr>
              <a:t>	AKCİĞER </a:t>
            </a:r>
          </a:p>
          <a:p>
            <a:pPr marL="900113" lvl="1" indent="-457200" algn="just" fontAlgn="auto">
              <a:spcBef>
                <a:spcPts val="0"/>
              </a:spcBef>
              <a:spcAft>
                <a:spcPct val="20000"/>
              </a:spcAft>
              <a:buClr>
                <a:schemeClr val="folHlink"/>
              </a:buClr>
              <a:buFont typeface="Wingdings 3" pitchFamily="18" charset="2"/>
              <a:buBlip>
                <a:blip r:embed="rId2"/>
              </a:buBlip>
              <a:tabLst>
                <a:tab pos="442913" algn="l"/>
              </a:tabLst>
              <a:defRPr/>
            </a:pPr>
            <a:r>
              <a:rPr lang="tr-TR" dirty="0">
                <a:latin typeface="Arial" charset="0"/>
                <a:cs typeface="+mn-cs"/>
              </a:rPr>
              <a:t>ALERJİK REAKSİYONLAR</a:t>
            </a:r>
          </a:p>
          <a:p>
            <a:pPr marL="900113" lvl="1" indent="-457200" algn="just" fontAlgn="auto">
              <a:spcBef>
                <a:spcPts val="0"/>
              </a:spcBef>
              <a:spcAft>
                <a:spcPct val="20000"/>
              </a:spcAft>
              <a:buClr>
                <a:schemeClr val="folHlink"/>
              </a:buClr>
              <a:buFont typeface="Wingdings 3" pitchFamily="18" charset="2"/>
              <a:buBlip>
                <a:blip r:embed="rId2"/>
              </a:buBlip>
              <a:tabLst>
                <a:tab pos="442913" algn="l"/>
              </a:tabLst>
              <a:defRPr/>
            </a:pPr>
            <a:r>
              <a:rPr lang="tr-TR" dirty="0">
                <a:latin typeface="Arial" charset="0"/>
                <a:cs typeface="+mn-cs"/>
              </a:rPr>
              <a:t>PNÖMOKONYOZ </a:t>
            </a:r>
          </a:p>
          <a:p>
            <a:pPr algn="just" fontAlgn="auto">
              <a:spcBef>
                <a:spcPts val="0"/>
              </a:spcBef>
              <a:spcAft>
                <a:spcPct val="20000"/>
              </a:spcAft>
              <a:tabLst>
                <a:tab pos="442913" algn="l"/>
              </a:tabLst>
              <a:defRPr/>
            </a:pPr>
            <a:r>
              <a:rPr lang="tr-TR" b="1" dirty="0">
                <a:latin typeface="Arial" charset="0"/>
                <a:cs typeface="+mn-cs"/>
              </a:rPr>
              <a:t>	MERKEZİ SİNİR SİSTEMİ </a:t>
            </a:r>
          </a:p>
          <a:p>
            <a:pPr marL="900113" lvl="1" indent="-457200" algn="just" fontAlgn="auto">
              <a:spcBef>
                <a:spcPts val="0"/>
              </a:spcBef>
              <a:spcAft>
                <a:spcPct val="20000"/>
              </a:spcAft>
              <a:buClr>
                <a:schemeClr val="folHlink"/>
              </a:buClr>
              <a:buFont typeface="Wingdings 3" pitchFamily="18" charset="2"/>
              <a:buBlip>
                <a:blip r:embed="rId2"/>
              </a:buBlip>
              <a:tabLst>
                <a:tab pos="442913" algn="l"/>
              </a:tabLst>
              <a:defRPr/>
            </a:pPr>
            <a:r>
              <a:rPr lang="tr-TR" dirty="0">
                <a:latin typeface="Arial" charset="0"/>
                <a:cs typeface="+mn-cs"/>
              </a:rPr>
              <a:t>MERKEZİ SİNİR SİSTEMİ ETKİLENMELERİ</a:t>
            </a:r>
          </a:p>
          <a:p>
            <a:pPr marL="900113" lvl="1" indent="-457200" algn="just" fontAlgn="auto">
              <a:spcBef>
                <a:spcPts val="0"/>
              </a:spcBef>
              <a:spcAft>
                <a:spcPct val="20000"/>
              </a:spcAft>
              <a:buClr>
                <a:schemeClr val="folHlink"/>
              </a:buClr>
              <a:buFont typeface="Wingdings 3" pitchFamily="18" charset="2"/>
              <a:buBlip>
                <a:blip r:embed="rId2"/>
              </a:buBlip>
              <a:tabLst>
                <a:tab pos="442913" algn="l"/>
              </a:tabLst>
              <a:defRPr/>
            </a:pPr>
            <a:r>
              <a:rPr lang="tr-TR" dirty="0">
                <a:latin typeface="Arial" charset="0"/>
                <a:cs typeface="+mn-cs"/>
              </a:rPr>
              <a:t>NARKOTİK ETKİ, FELÇ</a:t>
            </a:r>
          </a:p>
          <a:p>
            <a:pPr algn="just" fontAlgn="auto">
              <a:spcBef>
                <a:spcPts val="0"/>
              </a:spcBef>
              <a:spcAft>
                <a:spcPct val="20000"/>
              </a:spcAft>
              <a:buClr>
                <a:schemeClr val="folHlink"/>
              </a:buClr>
              <a:buFont typeface="Wingdings 3" pitchFamily="18" charset="2"/>
              <a:buNone/>
              <a:tabLst>
                <a:tab pos="442913" algn="l"/>
              </a:tabLst>
              <a:defRPr/>
            </a:pPr>
            <a:r>
              <a:rPr lang="tr-TR" b="1" dirty="0">
                <a:latin typeface="Arial" charset="0"/>
                <a:cs typeface="+mn-cs"/>
              </a:rPr>
              <a:t>	KAN DOLAŞIM SİSTEMİ </a:t>
            </a:r>
          </a:p>
          <a:p>
            <a:pPr marL="900113" lvl="1" indent="-457200" algn="just" fontAlgn="auto">
              <a:spcBef>
                <a:spcPts val="0"/>
              </a:spcBef>
              <a:spcAft>
                <a:spcPct val="20000"/>
              </a:spcAft>
              <a:buClr>
                <a:schemeClr val="folHlink"/>
              </a:buClr>
              <a:buFont typeface="Wingdings 3" pitchFamily="18" charset="2"/>
              <a:buBlip>
                <a:blip r:embed="rId2"/>
              </a:buBlip>
              <a:tabLst>
                <a:tab pos="442913" algn="l"/>
              </a:tabLst>
              <a:defRPr/>
            </a:pPr>
            <a:r>
              <a:rPr lang="tr-TR" dirty="0">
                <a:latin typeface="Arial" charset="0"/>
                <a:cs typeface="+mn-cs"/>
              </a:rPr>
              <a:t>KEMİK İLİĞİNE ETKİ SONUCU LENFOSİT HÜCRELERDE MUTASYON</a:t>
            </a:r>
          </a:p>
          <a:p>
            <a:pPr marL="900113" lvl="1" indent="-457200" algn="just" fontAlgn="auto">
              <a:spcBef>
                <a:spcPts val="0"/>
              </a:spcBef>
              <a:spcAft>
                <a:spcPct val="20000"/>
              </a:spcAft>
              <a:buClr>
                <a:schemeClr val="folHlink"/>
              </a:buClr>
              <a:buFont typeface="Wingdings 3" pitchFamily="18" charset="2"/>
              <a:buBlip>
                <a:blip r:embed="rId2"/>
              </a:buBlip>
              <a:tabLst>
                <a:tab pos="442913" algn="l"/>
              </a:tabLst>
              <a:defRPr/>
            </a:pPr>
            <a:r>
              <a:rPr lang="tr-TR" dirty="0">
                <a:latin typeface="Arial" charset="0"/>
                <a:cs typeface="+mn-cs"/>
              </a:rPr>
              <a:t>ANEMİ </a:t>
            </a:r>
          </a:p>
          <a:p>
            <a:pPr algn="just" fontAlgn="auto">
              <a:spcBef>
                <a:spcPts val="0"/>
              </a:spcBef>
              <a:spcAft>
                <a:spcPct val="20000"/>
              </a:spcAft>
              <a:buClr>
                <a:schemeClr val="folHlink"/>
              </a:buClr>
              <a:buFont typeface="Wingdings 3" pitchFamily="18" charset="2"/>
              <a:buNone/>
              <a:tabLst>
                <a:tab pos="442913" algn="l"/>
              </a:tabLst>
              <a:defRPr/>
            </a:pPr>
            <a:r>
              <a:rPr lang="tr-TR" b="1" dirty="0">
                <a:latin typeface="Arial" charset="0"/>
                <a:cs typeface="+mn-cs"/>
              </a:rPr>
              <a:t>      KARACİĞER </a:t>
            </a:r>
          </a:p>
          <a:p>
            <a:pPr marL="900113" lvl="1" indent="-457200" algn="just" fontAlgn="auto">
              <a:spcBef>
                <a:spcPts val="0"/>
              </a:spcBef>
              <a:spcAft>
                <a:spcPct val="20000"/>
              </a:spcAft>
              <a:buClr>
                <a:schemeClr val="folHlink"/>
              </a:buClr>
              <a:buFont typeface="Wingdings 3" pitchFamily="18" charset="2"/>
              <a:buBlip>
                <a:blip r:embed="rId2"/>
              </a:buBlip>
              <a:tabLst>
                <a:tab pos="442913" algn="l"/>
              </a:tabLst>
              <a:defRPr/>
            </a:pPr>
            <a:r>
              <a:rPr lang="tr-TR" dirty="0">
                <a:latin typeface="Arial" charset="0"/>
                <a:cs typeface="+mn-cs"/>
              </a:rPr>
              <a:t>KARACİĞER FONKSİYONUNDA BOZULMALAR</a:t>
            </a:r>
          </a:p>
          <a:p>
            <a:pPr algn="just" fontAlgn="auto">
              <a:spcBef>
                <a:spcPts val="0"/>
              </a:spcBef>
              <a:spcAft>
                <a:spcPct val="20000"/>
              </a:spcAft>
              <a:buClr>
                <a:schemeClr val="folHlink"/>
              </a:buClr>
              <a:buFont typeface="Wingdings 3" pitchFamily="18" charset="2"/>
              <a:buNone/>
              <a:tabLst>
                <a:tab pos="442913" algn="l"/>
              </a:tabLst>
              <a:defRPr/>
            </a:pPr>
            <a:r>
              <a:rPr lang="tr-TR" b="1" dirty="0">
                <a:latin typeface="Arial" charset="0"/>
                <a:cs typeface="+mn-cs"/>
              </a:rPr>
              <a:t>	BÖBREK </a:t>
            </a:r>
          </a:p>
          <a:p>
            <a:pPr marL="900113" lvl="1" indent="-457200" algn="just" fontAlgn="auto">
              <a:spcBef>
                <a:spcPts val="0"/>
              </a:spcBef>
              <a:spcAft>
                <a:spcPct val="20000"/>
              </a:spcAft>
              <a:buClr>
                <a:schemeClr val="folHlink"/>
              </a:buClr>
              <a:buFont typeface="Wingdings 3" pitchFamily="18" charset="2"/>
              <a:buBlip>
                <a:blip r:embed="rId2"/>
              </a:buBlip>
              <a:tabLst>
                <a:tab pos="442913" algn="l"/>
              </a:tabLst>
              <a:defRPr/>
            </a:pPr>
            <a:r>
              <a:rPr lang="tr-TR" dirty="0">
                <a:latin typeface="Arial" charset="0"/>
                <a:cs typeface="+mn-cs"/>
              </a:rPr>
              <a:t>BÖBREKLERDE FONKSİYON BOZUKLUKLARI</a:t>
            </a:r>
          </a:p>
        </p:txBody>
      </p:sp>
      <p:sp>
        <p:nvSpPr>
          <p:cNvPr id="3" name="Slayt Numarası Yer Tutucusu 2"/>
          <p:cNvSpPr>
            <a:spLocks noGrp="1"/>
          </p:cNvSpPr>
          <p:nvPr>
            <p:ph type="sldNum" sz="quarter" idx="12"/>
          </p:nvPr>
        </p:nvSpPr>
        <p:spPr/>
        <p:txBody>
          <a:bodyPr/>
          <a:lstStyle/>
          <a:p>
            <a:fld id="{A427530A-A503-4F46-BAEC-AA74D2EFDD5B}" type="slidenum">
              <a:rPr lang="tr-TR" smtClean="0"/>
              <a:t>149</a:t>
            </a:fld>
            <a:endParaRPr lang="tr-TR"/>
          </a:p>
        </p:txBody>
      </p:sp>
    </p:spTree>
    <p:extLst>
      <p:ext uri="{BB962C8B-B14F-4D97-AF65-F5344CB8AC3E}">
        <p14:creationId xmlns:p14="http://schemas.microsoft.com/office/powerpoint/2010/main" val="499681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a:xfrm>
            <a:off x="251520" y="1052513"/>
            <a:ext cx="8785225" cy="5510212"/>
          </a:xfrm>
        </p:spPr>
        <p:txBody>
          <a:bodyPr>
            <a:normAutofit fontScale="92500" lnSpcReduction="20000"/>
          </a:bodyPr>
          <a:lstStyle/>
          <a:p>
            <a:pPr>
              <a:buFont typeface="Arial" pitchFamily="34" charset="0"/>
              <a:buNone/>
            </a:pPr>
            <a:r>
              <a:rPr lang="tr-TR" altLang="tr-TR" dirty="0" smtClean="0"/>
              <a:t>   Avrupa topluluğu ülkelerinin kendi kanserojen maddeler listeleri de bulunmaktadır.</a:t>
            </a:r>
          </a:p>
          <a:p>
            <a:pPr>
              <a:buFont typeface="Arial" pitchFamily="34" charset="0"/>
              <a:buNone/>
            </a:pPr>
            <a:endParaRPr lang="tr-TR" altLang="tr-TR" dirty="0" smtClean="0"/>
          </a:p>
          <a:p>
            <a:pPr>
              <a:buFont typeface="Arial" pitchFamily="34" charset="0"/>
              <a:buNone/>
            </a:pPr>
            <a:r>
              <a:rPr lang="tr-TR" altLang="tr-TR" b="1" dirty="0" smtClean="0">
                <a:solidFill>
                  <a:srgbClr val="0033CC"/>
                </a:solidFill>
              </a:rPr>
              <a:t>Almanya;</a:t>
            </a:r>
          </a:p>
          <a:p>
            <a:r>
              <a:rPr lang="tr-TR" altLang="tr-TR" dirty="0" smtClean="0">
                <a:solidFill>
                  <a:srgbClr val="CC0000"/>
                </a:solidFill>
              </a:rPr>
              <a:t>A.1</a:t>
            </a:r>
            <a:r>
              <a:rPr lang="tr-TR" altLang="tr-TR" dirty="0" smtClean="0"/>
              <a:t> İnsanda kanser yaptığı ispatlanmış kanserojenler,</a:t>
            </a:r>
          </a:p>
          <a:p>
            <a:r>
              <a:rPr lang="tr-TR" altLang="tr-TR" dirty="0" smtClean="0">
                <a:solidFill>
                  <a:srgbClr val="CC0000"/>
                </a:solidFill>
              </a:rPr>
              <a:t>A.2</a:t>
            </a:r>
            <a:r>
              <a:rPr lang="tr-TR" altLang="tr-TR" dirty="0" smtClean="0"/>
              <a:t> Hayvanlarda kanser yaptığı ispatlanmış kanserojenler.</a:t>
            </a:r>
          </a:p>
          <a:p>
            <a:r>
              <a:rPr lang="tr-TR" altLang="tr-TR" dirty="0" smtClean="0">
                <a:solidFill>
                  <a:srgbClr val="CC0000"/>
                </a:solidFill>
              </a:rPr>
              <a:t>B</a:t>
            </a:r>
            <a:r>
              <a:rPr lang="tr-TR" altLang="tr-TR" dirty="0" smtClean="0"/>
              <a:t>    Şüpheli kanserojenler olarak sınıflandırılmıştır.</a:t>
            </a:r>
          </a:p>
          <a:p>
            <a:endParaRPr lang="tr-TR" altLang="tr-TR" dirty="0" smtClean="0"/>
          </a:p>
          <a:p>
            <a:pPr marL="0" indent="0">
              <a:buNone/>
            </a:pPr>
            <a:r>
              <a:rPr lang="tr-TR" altLang="tr-TR" dirty="0" smtClean="0"/>
              <a:t>B </a:t>
            </a:r>
            <a:r>
              <a:rPr lang="tr-TR" altLang="tr-TR" dirty="0"/>
              <a:t>grubunda bulunan kimyasallar her yıl yeni verilere göre gözden geçirilmekte ve alt gruplara ayrılmaktadır.</a:t>
            </a:r>
          </a:p>
          <a:p>
            <a:endParaRPr lang="tr-TR" altLang="tr-TR" dirty="0"/>
          </a:p>
          <a:p>
            <a:r>
              <a:rPr lang="tr-TR" altLang="tr-TR" dirty="0">
                <a:solidFill>
                  <a:srgbClr val="CC0000"/>
                </a:solidFill>
              </a:rPr>
              <a:t>I </a:t>
            </a:r>
            <a:r>
              <a:rPr lang="tr-TR" altLang="tr-TR" dirty="0"/>
              <a:t> : Çok ciddi olarak tehlikeli,</a:t>
            </a:r>
          </a:p>
          <a:p>
            <a:r>
              <a:rPr lang="tr-TR" altLang="tr-TR" dirty="0">
                <a:solidFill>
                  <a:srgbClr val="CC0000"/>
                </a:solidFill>
              </a:rPr>
              <a:t>II </a:t>
            </a:r>
            <a:r>
              <a:rPr lang="tr-TR" altLang="tr-TR" dirty="0"/>
              <a:t>: Ciddi olarak tehlikeli,</a:t>
            </a:r>
          </a:p>
          <a:p>
            <a:r>
              <a:rPr lang="tr-TR" altLang="tr-TR" dirty="0">
                <a:solidFill>
                  <a:srgbClr val="CC0000"/>
                </a:solidFill>
              </a:rPr>
              <a:t>III</a:t>
            </a:r>
            <a:r>
              <a:rPr lang="tr-TR" altLang="tr-TR" dirty="0"/>
              <a:t>: Tehlikeli</a:t>
            </a:r>
          </a:p>
          <a:p>
            <a:endParaRPr lang="tr-TR" altLang="tr-TR" dirty="0" smtClean="0"/>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15</a:t>
            </a:fld>
            <a:endParaRPr lang="tr-TR"/>
          </a:p>
        </p:txBody>
      </p:sp>
    </p:spTree>
    <p:extLst>
      <p:ext uri="{BB962C8B-B14F-4D97-AF65-F5344CB8AC3E}">
        <p14:creationId xmlns:p14="http://schemas.microsoft.com/office/powerpoint/2010/main" val="384497399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ChangeArrowheads="1"/>
          </p:cNvSpPr>
          <p:nvPr/>
        </p:nvSpPr>
        <p:spPr bwMode="auto">
          <a:xfrm>
            <a:off x="6607175" y="4652963"/>
            <a:ext cx="2286000" cy="2090737"/>
          </a:xfrm>
          <a:prstGeom prst="rect">
            <a:avLst/>
          </a:prstGeom>
          <a:solidFill>
            <a:schemeClr val="accent1">
              <a:lumMod val="50000"/>
            </a:schemeClr>
          </a:solidFill>
          <a:ln>
            <a:noFill/>
          </a:ln>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dirty="0">
                <a:solidFill>
                  <a:schemeClr val="bg1"/>
                </a:solidFill>
                <a:latin typeface="Times New Roman" pitchFamily="18" charset="0"/>
              </a:rPr>
              <a:t> </a:t>
            </a:r>
            <a:r>
              <a:rPr lang="tr-TR" altLang="tr-TR" sz="1300" dirty="0">
                <a:solidFill>
                  <a:schemeClr val="bg1"/>
                </a:solidFill>
                <a:latin typeface="Times New Roman" pitchFamily="18" charset="0"/>
              </a:rPr>
              <a:t>BAZI DURUMLARDA BİR MADDE TEK BAŞINA ZARARA SEBEP OLMAZ, AMA BAŞKA BİR KİMYASAL MADDENİN TOKSİK ETKİSİNİ İNDÜKLEYEBİLİR (0+1=3)</a:t>
            </a:r>
          </a:p>
          <a:p>
            <a:endParaRPr lang="tr-TR" altLang="tr-TR" sz="1300" dirty="0">
              <a:solidFill>
                <a:schemeClr val="bg1"/>
              </a:solidFill>
              <a:latin typeface="Times New Roman" pitchFamily="18" charset="0"/>
            </a:endParaRPr>
          </a:p>
          <a:p>
            <a:endParaRPr lang="tr-TR" altLang="tr-TR" sz="1300" dirty="0">
              <a:solidFill>
                <a:schemeClr val="bg1"/>
              </a:solidFill>
              <a:latin typeface="Times New Roman" pitchFamily="18" charset="0"/>
            </a:endParaRPr>
          </a:p>
          <a:p>
            <a:endParaRPr lang="tr-TR" altLang="tr-TR" sz="1300" dirty="0">
              <a:solidFill>
                <a:schemeClr val="bg1"/>
              </a:solidFill>
              <a:latin typeface="Times New Roman" pitchFamily="18" charset="0"/>
            </a:endParaRPr>
          </a:p>
        </p:txBody>
      </p:sp>
      <p:sp>
        <p:nvSpPr>
          <p:cNvPr id="167940" name="Rectangle 4"/>
          <p:cNvSpPr>
            <a:spLocks noChangeArrowheads="1"/>
          </p:cNvSpPr>
          <p:nvPr/>
        </p:nvSpPr>
        <p:spPr bwMode="auto">
          <a:xfrm>
            <a:off x="0" y="620713"/>
            <a:ext cx="9144000" cy="701675"/>
          </a:xfrm>
          <a:prstGeom prst="rect">
            <a:avLst/>
          </a:prstGeom>
          <a:noFill/>
          <a:ln>
            <a:noFill/>
          </a:ln>
          <a:effectLst/>
          <a:extLst/>
        </p:spPr>
        <p:txBody>
          <a:bodyPr>
            <a:spAutoFit/>
          </a:bodyPr>
          <a:lstStyle/>
          <a:p>
            <a:pPr algn="ctr" fontAlgn="auto">
              <a:spcBef>
                <a:spcPts val="0"/>
              </a:spcBef>
              <a:spcAft>
                <a:spcPts val="0"/>
              </a:spcAft>
              <a:defRPr/>
            </a:pPr>
            <a:r>
              <a:rPr lang="tr-TR" sz="2000" b="1">
                <a:solidFill>
                  <a:srgbClr val="FFFF99"/>
                </a:solidFill>
                <a:effectLst>
                  <a:outerShdw blurRad="38100" dist="38100" dir="2700000" algn="tl">
                    <a:srgbClr val="000000"/>
                  </a:outerShdw>
                </a:effectLst>
                <a:latin typeface="Times New Roman" pitchFamily="18" charset="0"/>
                <a:cs typeface="+mn-cs"/>
              </a:rPr>
              <a:t>KİMYASAL MADDE ETKİLEŞMELERİ</a:t>
            </a:r>
          </a:p>
          <a:p>
            <a:pPr algn="ctr" fontAlgn="auto">
              <a:spcBef>
                <a:spcPts val="0"/>
              </a:spcBef>
              <a:spcAft>
                <a:spcPts val="0"/>
              </a:spcAft>
              <a:defRPr/>
            </a:pPr>
            <a:r>
              <a:rPr lang="tr-TR" sz="2000" b="1">
                <a:solidFill>
                  <a:srgbClr val="FFFF99"/>
                </a:solidFill>
                <a:effectLst>
                  <a:outerShdw blurRad="38100" dist="38100" dir="2700000" algn="tl">
                    <a:srgbClr val="000000"/>
                  </a:outerShdw>
                </a:effectLst>
                <a:latin typeface="Times New Roman" pitchFamily="18" charset="0"/>
                <a:cs typeface="+mn-cs"/>
              </a:rPr>
              <a:t> (</a:t>
            </a:r>
            <a:r>
              <a:rPr lang="en-GB" sz="2000" b="1">
                <a:solidFill>
                  <a:srgbClr val="FFFF99"/>
                </a:solidFill>
                <a:effectLst>
                  <a:outerShdw blurRad="38100" dist="38100" dir="2700000" algn="tl">
                    <a:srgbClr val="000000"/>
                  </a:outerShdw>
                </a:effectLst>
                <a:latin typeface="Times New Roman" pitchFamily="18" charset="0"/>
                <a:cs typeface="+mn-cs"/>
              </a:rPr>
              <a:t>Interactions</a:t>
            </a:r>
            <a:r>
              <a:rPr lang="tr-TR" sz="2000" b="1">
                <a:solidFill>
                  <a:srgbClr val="FFFF99"/>
                </a:solidFill>
                <a:effectLst>
                  <a:outerShdw blurRad="38100" dist="38100" dir="2700000" algn="tl">
                    <a:srgbClr val="000000"/>
                  </a:outerShdw>
                </a:effectLst>
                <a:latin typeface="Times New Roman" pitchFamily="18" charset="0"/>
                <a:cs typeface="+mn-cs"/>
              </a:rPr>
              <a:t>)</a:t>
            </a:r>
          </a:p>
        </p:txBody>
      </p:sp>
      <p:sp>
        <p:nvSpPr>
          <p:cNvPr id="25605" name="Rectangle 5"/>
          <p:cNvSpPr>
            <a:spLocks noChangeArrowheads="1"/>
          </p:cNvSpPr>
          <p:nvPr/>
        </p:nvSpPr>
        <p:spPr bwMode="auto">
          <a:xfrm>
            <a:off x="323850" y="1679575"/>
            <a:ext cx="1781175" cy="336550"/>
          </a:xfrm>
          <a:prstGeom prst="rect">
            <a:avLst/>
          </a:prstGeom>
          <a:solidFill>
            <a:srgbClr val="33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600" b="1">
                <a:solidFill>
                  <a:schemeClr val="bg1"/>
                </a:solidFill>
                <a:latin typeface="Times New Roman" pitchFamily="18" charset="0"/>
              </a:rPr>
              <a:t>BAĞIMSIZ ETKİ</a:t>
            </a:r>
          </a:p>
        </p:txBody>
      </p:sp>
      <p:sp>
        <p:nvSpPr>
          <p:cNvPr id="25606" name="Rectangle 6"/>
          <p:cNvSpPr>
            <a:spLocks noChangeArrowheads="1"/>
          </p:cNvSpPr>
          <p:nvPr/>
        </p:nvSpPr>
        <p:spPr bwMode="auto">
          <a:xfrm>
            <a:off x="3622675" y="1700213"/>
            <a:ext cx="1885950" cy="336550"/>
          </a:xfrm>
          <a:prstGeom prst="rect">
            <a:avLst/>
          </a:prstGeom>
          <a:solidFill>
            <a:srgbClr val="33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sz="1600" b="1">
                <a:solidFill>
                  <a:schemeClr val="bg1"/>
                </a:solidFill>
                <a:latin typeface="Times New Roman" pitchFamily="18" charset="0"/>
              </a:rPr>
              <a:t>SİNERJİK ETKİ</a:t>
            </a:r>
          </a:p>
        </p:txBody>
      </p:sp>
      <p:sp>
        <p:nvSpPr>
          <p:cNvPr id="25607" name="Rectangle 7"/>
          <p:cNvSpPr>
            <a:spLocks noChangeArrowheads="1"/>
          </p:cNvSpPr>
          <p:nvPr/>
        </p:nvSpPr>
        <p:spPr bwMode="auto">
          <a:xfrm>
            <a:off x="6300788" y="1674813"/>
            <a:ext cx="2016125" cy="304800"/>
          </a:xfrm>
          <a:prstGeom prst="rect">
            <a:avLst/>
          </a:prstGeom>
          <a:solidFill>
            <a:srgbClr val="33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sz="1400" b="1">
                <a:solidFill>
                  <a:schemeClr val="bg1"/>
                </a:solidFill>
                <a:latin typeface="Times New Roman" pitchFamily="18" charset="0"/>
              </a:rPr>
              <a:t>ANTAGONİZMA</a:t>
            </a:r>
          </a:p>
        </p:txBody>
      </p:sp>
      <p:sp>
        <p:nvSpPr>
          <p:cNvPr id="25608" name="Rectangle 8"/>
          <p:cNvSpPr>
            <a:spLocks noChangeArrowheads="1"/>
          </p:cNvSpPr>
          <p:nvPr/>
        </p:nvSpPr>
        <p:spPr bwMode="auto">
          <a:xfrm>
            <a:off x="355600" y="2132013"/>
            <a:ext cx="1768475" cy="1816100"/>
          </a:xfrm>
          <a:prstGeom prst="rect">
            <a:avLst/>
          </a:prstGeom>
          <a:solidFill>
            <a:schemeClr val="accent2">
              <a:lumMod val="50000"/>
            </a:schemeClr>
          </a:solidFill>
          <a:ln>
            <a:noFill/>
          </a:ln>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dirty="0">
                <a:solidFill>
                  <a:schemeClr val="bg1"/>
                </a:solidFill>
                <a:latin typeface="Times New Roman" pitchFamily="18" charset="0"/>
              </a:rPr>
              <a:t>VÜCUDA ALINAN HER KİMYASAL BİRBİRİNDEN TAMAMEN BAĞIMSIZ FİZYOLOJİK ETKİDE BULUNABİLİR</a:t>
            </a:r>
          </a:p>
        </p:txBody>
      </p:sp>
      <p:sp>
        <p:nvSpPr>
          <p:cNvPr id="25609" name="Rectangle 9"/>
          <p:cNvSpPr>
            <a:spLocks noChangeArrowheads="1"/>
          </p:cNvSpPr>
          <p:nvPr/>
        </p:nvSpPr>
        <p:spPr bwMode="auto">
          <a:xfrm>
            <a:off x="2295525" y="3767138"/>
            <a:ext cx="1471613" cy="304800"/>
          </a:xfrm>
          <a:prstGeom prst="rect">
            <a:avLst/>
          </a:prstGeom>
          <a:solidFill>
            <a:srgbClr val="33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sz="1400" b="1">
                <a:solidFill>
                  <a:schemeClr val="bg1"/>
                </a:solidFill>
                <a:latin typeface="Times New Roman" pitchFamily="18" charset="0"/>
              </a:rPr>
              <a:t>ADDİTİF ETKİ </a:t>
            </a:r>
          </a:p>
        </p:txBody>
      </p:sp>
      <p:sp>
        <p:nvSpPr>
          <p:cNvPr id="25610" name="Rectangle 10"/>
          <p:cNvSpPr>
            <a:spLocks noChangeArrowheads="1"/>
          </p:cNvSpPr>
          <p:nvPr/>
        </p:nvSpPr>
        <p:spPr bwMode="auto">
          <a:xfrm>
            <a:off x="5451475" y="3695700"/>
            <a:ext cx="2162175" cy="304800"/>
          </a:xfrm>
          <a:prstGeom prst="rect">
            <a:avLst/>
          </a:prstGeom>
          <a:solidFill>
            <a:srgbClr val="33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b="1">
                <a:solidFill>
                  <a:schemeClr val="bg1"/>
                </a:solidFill>
                <a:latin typeface="Times New Roman" pitchFamily="18" charset="0"/>
              </a:rPr>
              <a:t>POTANSİYALİZASYON</a:t>
            </a:r>
          </a:p>
        </p:txBody>
      </p:sp>
      <p:sp>
        <p:nvSpPr>
          <p:cNvPr id="25611" name="Rectangle 11"/>
          <p:cNvSpPr>
            <a:spLocks noChangeArrowheads="1"/>
          </p:cNvSpPr>
          <p:nvPr/>
        </p:nvSpPr>
        <p:spPr bwMode="auto">
          <a:xfrm>
            <a:off x="3622675" y="2132013"/>
            <a:ext cx="1871663" cy="1169987"/>
          </a:xfrm>
          <a:prstGeom prst="rect">
            <a:avLst/>
          </a:prstGeom>
          <a:solidFill>
            <a:schemeClr val="accent4">
              <a:lumMod val="50000"/>
            </a:schemeClr>
          </a:solidFill>
          <a:ln>
            <a:noFill/>
          </a:ln>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dirty="0">
                <a:solidFill>
                  <a:schemeClr val="bg1"/>
                </a:solidFill>
                <a:latin typeface="Times New Roman" pitchFamily="18" charset="0"/>
              </a:rPr>
              <a:t>KİMYASALLAR AYNI ORGANDA AYNI YÖNDE VE AYNI ŞEKİLDE ETKİ EDEBİLİRLER.</a:t>
            </a:r>
          </a:p>
        </p:txBody>
      </p:sp>
      <p:sp>
        <p:nvSpPr>
          <p:cNvPr id="25612" name="Rectangle 12"/>
          <p:cNvSpPr>
            <a:spLocks noChangeArrowheads="1"/>
          </p:cNvSpPr>
          <p:nvPr/>
        </p:nvSpPr>
        <p:spPr bwMode="auto">
          <a:xfrm>
            <a:off x="971550" y="4638675"/>
            <a:ext cx="2736850" cy="2076450"/>
          </a:xfrm>
          <a:prstGeom prst="rect">
            <a:avLst/>
          </a:prstGeom>
          <a:solidFill>
            <a:srgbClr val="C00000"/>
          </a:solidFill>
          <a:ln>
            <a:noFill/>
          </a:ln>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300" dirty="0">
                <a:solidFill>
                  <a:schemeClr val="bg1"/>
                </a:solidFill>
                <a:latin typeface="Times New Roman" pitchFamily="18" charset="0"/>
              </a:rPr>
              <a:t>ORGANİZMAYA GİREN VE AYNI YÖNDE ETKİ GÖSTEREN 2 KİMYASAL MADDE TOPLU ETKİSİ BUNLARIN BİR BİRLERİNDEN AYRI İKEN GÖSTERDİKLERİ TOKSİKOLOJİK ETKİNİN TOPLAMINA EŞİTTİR (1+1=2)</a:t>
            </a:r>
          </a:p>
          <a:p>
            <a:endParaRPr lang="tr-TR" altLang="tr-TR" sz="1300" dirty="0">
              <a:solidFill>
                <a:schemeClr val="bg1"/>
              </a:solidFill>
              <a:latin typeface="Times New Roman" pitchFamily="18" charset="0"/>
            </a:endParaRPr>
          </a:p>
          <a:p>
            <a:endParaRPr lang="tr-TR" altLang="tr-TR" sz="1300" dirty="0">
              <a:solidFill>
                <a:schemeClr val="bg1"/>
              </a:solidFill>
              <a:latin typeface="Times New Roman" pitchFamily="18" charset="0"/>
            </a:endParaRPr>
          </a:p>
        </p:txBody>
      </p:sp>
      <p:sp>
        <p:nvSpPr>
          <p:cNvPr id="25613" name="Rectangle 13"/>
          <p:cNvSpPr>
            <a:spLocks noChangeArrowheads="1"/>
          </p:cNvSpPr>
          <p:nvPr/>
        </p:nvSpPr>
        <p:spPr bwMode="auto">
          <a:xfrm>
            <a:off x="3851275" y="4629150"/>
            <a:ext cx="2592388" cy="1892300"/>
          </a:xfrm>
          <a:prstGeom prst="rect">
            <a:avLst/>
          </a:prstGeom>
          <a:solidFill>
            <a:srgbClr val="33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300">
                <a:solidFill>
                  <a:schemeClr val="bg1"/>
                </a:solidFill>
                <a:latin typeface="Times New Roman" pitchFamily="18" charset="0"/>
              </a:rPr>
              <a:t>BİR KİMYASAL MADDE DİĞERİNİN ETKİSİNİ ARTTIRIR.</a:t>
            </a:r>
          </a:p>
          <a:p>
            <a:r>
              <a:rPr lang="tr-TR" altLang="tr-TR" sz="1300">
                <a:solidFill>
                  <a:schemeClr val="bg1"/>
                </a:solidFill>
                <a:latin typeface="Times New Roman" pitchFamily="18" charset="0"/>
              </a:rPr>
              <a:t>BÖYLECE BİRİNCİ MADDE POTANSİYATÖR OLARAK ETKİ EDER VE TOPLAM ETKİDE HER İKİ KİMYASALIN KENDİ ETKİLERİNİN TOPLAMINDAN FAZLADIR (1+1=4)</a:t>
            </a:r>
          </a:p>
        </p:txBody>
      </p:sp>
      <p:sp>
        <p:nvSpPr>
          <p:cNvPr id="25614" name="Rectangle 14"/>
          <p:cNvSpPr>
            <a:spLocks noChangeArrowheads="1"/>
          </p:cNvSpPr>
          <p:nvPr/>
        </p:nvSpPr>
        <p:spPr bwMode="auto">
          <a:xfrm>
            <a:off x="6300788" y="2060575"/>
            <a:ext cx="2016125" cy="1384300"/>
          </a:xfrm>
          <a:prstGeom prst="rect">
            <a:avLst/>
          </a:prstGeom>
          <a:solidFill>
            <a:schemeClr val="bg2">
              <a:lumMod val="10000"/>
            </a:schemeClr>
          </a:solidFill>
          <a:ln>
            <a:noFill/>
          </a:ln>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dirty="0">
                <a:solidFill>
                  <a:schemeClr val="bg1"/>
                </a:solidFill>
                <a:latin typeface="Times New Roman" pitchFamily="18" charset="0"/>
              </a:rPr>
              <a:t>BİR KİMYASAL MADDENİN ETKİSİ DİĞERİ TARAFINDAN ORTADAN KALDIRILABİLİR. (1+1=0).</a:t>
            </a:r>
          </a:p>
        </p:txBody>
      </p:sp>
      <p:sp>
        <p:nvSpPr>
          <p:cNvPr id="25615" name="Line 15"/>
          <p:cNvSpPr>
            <a:spLocks noChangeShapeType="1"/>
          </p:cNvSpPr>
          <p:nvPr/>
        </p:nvSpPr>
        <p:spPr bwMode="auto">
          <a:xfrm flipH="1">
            <a:off x="2339975" y="1268413"/>
            <a:ext cx="1439863" cy="28733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25616" name="Line 16"/>
          <p:cNvSpPr>
            <a:spLocks noChangeShapeType="1"/>
          </p:cNvSpPr>
          <p:nvPr/>
        </p:nvSpPr>
        <p:spPr bwMode="auto">
          <a:xfrm>
            <a:off x="5508625" y="1268413"/>
            <a:ext cx="1008063" cy="28733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25617" name="Line 17"/>
          <p:cNvSpPr>
            <a:spLocks noChangeShapeType="1"/>
          </p:cNvSpPr>
          <p:nvPr/>
        </p:nvSpPr>
        <p:spPr bwMode="auto">
          <a:xfrm>
            <a:off x="4572000" y="1339850"/>
            <a:ext cx="0" cy="28892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25618" name="Line 18"/>
          <p:cNvSpPr>
            <a:spLocks noChangeShapeType="1"/>
          </p:cNvSpPr>
          <p:nvPr/>
        </p:nvSpPr>
        <p:spPr bwMode="auto">
          <a:xfrm flipH="1">
            <a:off x="3851275" y="3357563"/>
            <a:ext cx="504825" cy="3333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25619" name="Line 19"/>
          <p:cNvSpPr>
            <a:spLocks noChangeShapeType="1"/>
          </p:cNvSpPr>
          <p:nvPr/>
        </p:nvSpPr>
        <p:spPr bwMode="auto">
          <a:xfrm>
            <a:off x="4787900" y="3357563"/>
            <a:ext cx="504825" cy="3333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25620" name="Line 20"/>
          <p:cNvSpPr>
            <a:spLocks noChangeShapeType="1"/>
          </p:cNvSpPr>
          <p:nvPr/>
        </p:nvSpPr>
        <p:spPr bwMode="auto">
          <a:xfrm flipH="1">
            <a:off x="5292725" y="4149725"/>
            <a:ext cx="503238" cy="3587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25621" name="Line 21"/>
          <p:cNvSpPr>
            <a:spLocks noChangeShapeType="1"/>
          </p:cNvSpPr>
          <p:nvPr/>
        </p:nvSpPr>
        <p:spPr bwMode="auto">
          <a:xfrm>
            <a:off x="7018338" y="4148138"/>
            <a:ext cx="506412" cy="3603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25622" name="Line 22"/>
          <p:cNvSpPr>
            <a:spLocks noChangeShapeType="1"/>
          </p:cNvSpPr>
          <p:nvPr/>
        </p:nvSpPr>
        <p:spPr bwMode="auto">
          <a:xfrm flipH="1">
            <a:off x="2916238" y="4149725"/>
            <a:ext cx="0" cy="3587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3" name="Slayt Numarası Yer Tutucusu 2"/>
          <p:cNvSpPr>
            <a:spLocks noGrp="1"/>
          </p:cNvSpPr>
          <p:nvPr>
            <p:ph type="sldNum" sz="quarter" idx="12"/>
          </p:nvPr>
        </p:nvSpPr>
        <p:spPr/>
        <p:txBody>
          <a:bodyPr/>
          <a:lstStyle/>
          <a:p>
            <a:fld id="{A427530A-A503-4F46-BAEC-AA74D2EFDD5B}" type="slidenum">
              <a:rPr lang="tr-TR" smtClean="0"/>
              <a:t>150</a:t>
            </a:fld>
            <a:endParaRPr lang="tr-TR"/>
          </a:p>
        </p:txBody>
      </p:sp>
    </p:spTree>
    <p:extLst>
      <p:ext uri="{BB962C8B-B14F-4D97-AF65-F5344CB8AC3E}">
        <p14:creationId xmlns:p14="http://schemas.microsoft.com/office/powerpoint/2010/main" val="209825040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539750" y="620713"/>
            <a:ext cx="8229600" cy="900112"/>
          </a:xfrm>
        </p:spPr>
        <p:txBody>
          <a:bodyPr>
            <a:normAutofit fontScale="90000"/>
          </a:bodyPr>
          <a:lstStyle/>
          <a:p>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t/>
            </a:r>
            <a:br>
              <a:rPr lang="tr-TR" altLang="tr-TR" smtClean="0"/>
            </a:br>
            <a:r>
              <a:rPr lang="tr-TR" altLang="tr-TR" smtClean="0">
                <a:solidFill>
                  <a:srgbClr val="FF0000"/>
                </a:solidFill>
              </a:rPr>
              <a:t>Sağlık Gözetimi:</a:t>
            </a:r>
            <a:r>
              <a:rPr lang="tr-TR" altLang="tr-TR" smtClean="0"/>
              <a:t/>
            </a:r>
            <a:br>
              <a:rPr lang="tr-TR" altLang="tr-TR" smtClean="0"/>
            </a:br>
            <a:endParaRPr lang="tr-TR" altLang="tr-TR" smtClean="0"/>
          </a:p>
        </p:txBody>
      </p:sp>
      <p:sp>
        <p:nvSpPr>
          <p:cNvPr id="26627" name="Rectangle 3"/>
          <p:cNvSpPr>
            <a:spLocks noGrp="1" noChangeArrowheads="1"/>
          </p:cNvSpPr>
          <p:nvPr>
            <p:ph idx="1"/>
          </p:nvPr>
        </p:nvSpPr>
        <p:spPr>
          <a:xfrm>
            <a:off x="250825" y="1268413"/>
            <a:ext cx="8569325" cy="6048375"/>
          </a:xfrm>
        </p:spPr>
        <p:txBody>
          <a:bodyPr/>
          <a:lstStyle/>
          <a:p>
            <a:pPr>
              <a:lnSpc>
                <a:spcPct val="90000"/>
              </a:lnSpc>
            </a:pPr>
            <a:r>
              <a:rPr lang="tr-TR" altLang="tr-TR" sz="2800" dirty="0" smtClean="0"/>
              <a:t>-Sağlık yönünden risk altında olduğu saptanan işçiler uygun sağlık gözetimine tabi tutulurlar, </a:t>
            </a:r>
          </a:p>
          <a:p>
            <a:pPr>
              <a:lnSpc>
                <a:spcPct val="90000"/>
              </a:lnSpc>
            </a:pPr>
            <a:r>
              <a:rPr lang="tr-TR" altLang="tr-TR" sz="2800" dirty="0" smtClean="0"/>
              <a:t>Koruyucu önlemlerin alınmasında sağlık gözetimi sonuçları dikkate alınır ve bu gözetimler;</a:t>
            </a:r>
            <a:endParaRPr lang="tr-TR" altLang="tr-TR" sz="2800" i="1" dirty="0" smtClean="0"/>
          </a:p>
          <a:p>
            <a:pPr>
              <a:lnSpc>
                <a:spcPct val="90000"/>
              </a:lnSpc>
            </a:pPr>
            <a:r>
              <a:rPr lang="tr-TR" altLang="tr-TR" dirty="0" smtClean="0"/>
              <a:t>1- Belli bir hastalık veya sağlık yönünden olumsuz bir etkilenmeye neden olduğu bilinen tehlikeli kimyasal maddeye </a:t>
            </a:r>
            <a:r>
              <a:rPr lang="tr-TR" altLang="tr-TR" dirty="0" err="1" smtClean="0"/>
              <a:t>maruziyetin</a:t>
            </a:r>
            <a:r>
              <a:rPr lang="tr-TR" altLang="tr-TR" dirty="0" smtClean="0"/>
              <a:t> söz konusu olduğu,</a:t>
            </a:r>
          </a:p>
          <a:p>
            <a:pPr>
              <a:lnSpc>
                <a:spcPct val="90000"/>
              </a:lnSpc>
            </a:pPr>
            <a:r>
              <a:rPr lang="tr-TR" altLang="tr-TR" dirty="0" smtClean="0"/>
              <a:t>2-İşçilerin özel çalışma şartlarında hastalık veya etkilenmenin ortaya çıkma olasılığının bulunduğu,</a:t>
            </a:r>
          </a:p>
          <a:p>
            <a:pPr>
              <a:lnSpc>
                <a:spcPct val="90000"/>
              </a:lnSpc>
            </a:pPr>
            <a:r>
              <a:rPr lang="tr-TR" altLang="tr-TR" dirty="0" smtClean="0"/>
              <a:t>3- İşçiler üzerinde yapılacak tetkiklerin oluşturduğu riskin kabul edilebilir düzeyde olduğu, durumlarda  kullanılacaktır</a:t>
            </a:r>
            <a:r>
              <a:rPr lang="tr-TR" altLang="tr-TR" sz="2800" dirty="0" smtClean="0"/>
              <a:t>.</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151</a:t>
            </a:fld>
            <a:endParaRPr lang="tr-TR"/>
          </a:p>
        </p:txBody>
      </p:sp>
    </p:spTree>
    <p:extLst>
      <p:ext uri="{BB962C8B-B14F-4D97-AF65-F5344CB8AC3E}">
        <p14:creationId xmlns:p14="http://schemas.microsoft.com/office/powerpoint/2010/main" val="403530474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395288" y="738188"/>
            <a:ext cx="8229600" cy="6119812"/>
          </a:xfrm>
        </p:spPr>
        <p:txBody>
          <a:bodyPr rtlCol="0">
            <a:normAutofit fontScale="92500" lnSpcReduction="10000"/>
          </a:bodyPr>
          <a:lstStyle/>
          <a:p>
            <a:pPr fontAlgn="auto">
              <a:lnSpc>
                <a:spcPct val="80000"/>
              </a:lnSpc>
              <a:spcAft>
                <a:spcPts val="0"/>
              </a:spcAft>
              <a:defRPr/>
            </a:pPr>
            <a:r>
              <a:rPr lang="tr-TR" sz="2800" dirty="0"/>
              <a:t>-Sağlık gözetimine tabi tutulan her işçi için kişisel sağlık ve </a:t>
            </a:r>
            <a:r>
              <a:rPr lang="tr-TR" sz="2800" dirty="0" err="1"/>
              <a:t>maruziyet</a:t>
            </a:r>
            <a:r>
              <a:rPr lang="tr-TR" sz="2800" dirty="0"/>
              <a:t> kayıtları </a:t>
            </a:r>
            <a:r>
              <a:rPr lang="tr-TR" sz="2800" dirty="0" smtClean="0"/>
              <a:t>tutulur </a:t>
            </a:r>
            <a:r>
              <a:rPr lang="tr-TR" sz="2800" dirty="0"/>
              <a:t>ve </a:t>
            </a:r>
            <a:r>
              <a:rPr lang="tr-TR" sz="2800" dirty="0" smtClean="0"/>
              <a:t>güncelleştirilir:</a:t>
            </a:r>
          </a:p>
          <a:p>
            <a:pPr fontAlgn="auto">
              <a:lnSpc>
                <a:spcPct val="80000"/>
              </a:lnSpc>
              <a:spcAft>
                <a:spcPts val="0"/>
              </a:spcAft>
              <a:defRPr/>
            </a:pPr>
            <a:endParaRPr lang="tr-TR" sz="2800" dirty="0"/>
          </a:p>
          <a:p>
            <a:pPr fontAlgn="auto">
              <a:lnSpc>
                <a:spcPct val="80000"/>
              </a:lnSpc>
              <a:spcAft>
                <a:spcPts val="0"/>
              </a:spcAft>
              <a:defRPr/>
            </a:pPr>
            <a:r>
              <a:rPr lang="tr-TR" sz="2800" dirty="0" smtClean="0"/>
              <a:t>-</a:t>
            </a:r>
            <a:r>
              <a:rPr lang="tr-TR" sz="2800" dirty="0"/>
              <a:t>İleriki bir tarihte değerlendirilmesi açısından, sağlık ve </a:t>
            </a:r>
            <a:r>
              <a:rPr lang="tr-TR" sz="2800" dirty="0" err="1"/>
              <a:t>maruziyetle</a:t>
            </a:r>
            <a:r>
              <a:rPr lang="tr-TR" sz="2800" dirty="0"/>
              <a:t> ilgili kayıtlar, gizliliği de dikkate alarak, uygun bir şekilde </a:t>
            </a:r>
            <a:r>
              <a:rPr lang="tr-TR" sz="2800" dirty="0" smtClean="0"/>
              <a:t>tutulur </a:t>
            </a:r>
            <a:r>
              <a:rPr lang="tr-TR" sz="2800" dirty="0"/>
              <a:t>ve muhafaza </a:t>
            </a:r>
            <a:r>
              <a:rPr lang="tr-TR" sz="2800" dirty="0" smtClean="0"/>
              <a:t>edilir,</a:t>
            </a:r>
          </a:p>
          <a:p>
            <a:pPr fontAlgn="auto">
              <a:lnSpc>
                <a:spcPct val="80000"/>
              </a:lnSpc>
              <a:spcAft>
                <a:spcPts val="0"/>
              </a:spcAft>
              <a:defRPr/>
            </a:pPr>
            <a:endParaRPr lang="tr-TR" sz="2800" dirty="0"/>
          </a:p>
          <a:p>
            <a:pPr fontAlgn="auto">
              <a:lnSpc>
                <a:spcPct val="80000"/>
              </a:lnSpc>
              <a:spcAft>
                <a:spcPts val="0"/>
              </a:spcAft>
              <a:defRPr/>
            </a:pPr>
            <a:r>
              <a:rPr lang="tr-TR" sz="2800" dirty="0" smtClean="0"/>
              <a:t>-</a:t>
            </a:r>
            <a:r>
              <a:rPr lang="tr-TR" sz="2800" dirty="0"/>
              <a:t>İşçiler kendilerine ait sağlık muayene sonuçları ve etkilenme düzeylerine ait bilgileri görme hakkına sahiptirler</a:t>
            </a:r>
            <a:r>
              <a:rPr lang="tr-TR" sz="2800" dirty="0" smtClean="0"/>
              <a:t>.</a:t>
            </a:r>
          </a:p>
          <a:p>
            <a:pPr fontAlgn="auto">
              <a:lnSpc>
                <a:spcPct val="80000"/>
              </a:lnSpc>
              <a:spcAft>
                <a:spcPts val="0"/>
              </a:spcAft>
              <a:defRPr/>
            </a:pPr>
            <a:endParaRPr lang="tr-TR" sz="2800" dirty="0"/>
          </a:p>
          <a:p>
            <a:pPr fontAlgn="auto">
              <a:lnSpc>
                <a:spcPct val="80000"/>
              </a:lnSpc>
              <a:spcAft>
                <a:spcPts val="0"/>
              </a:spcAft>
              <a:defRPr/>
            </a:pPr>
            <a:r>
              <a:rPr lang="tr-TR" sz="2800" dirty="0" smtClean="0"/>
              <a:t>-</a:t>
            </a:r>
            <a:r>
              <a:rPr lang="tr-TR" sz="2800" dirty="0"/>
              <a:t>Sağlık gözetimi sonucunda, işyerindeki tehlikeli kimyasal maddeye maruz kalan işçide, bu maddeden kaynaklanan tanımlanabilir bir hastalık veya olumsuz sağlık etkisi görülmesi veya biyolojik sınır değerin aşıldığının tespit edilmesi halinde, işçi durumdan haberdar edilecek ve kendisine yapılması gerekli sağlık gözetimi ile ilgili gerekli bilgi ve tavsiyeler </a:t>
            </a:r>
            <a:r>
              <a:rPr lang="tr-TR" sz="2800" dirty="0" smtClean="0"/>
              <a:t>verilir.</a:t>
            </a:r>
            <a:endParaRPr lang="tr-TR" sz="2800" dirty="0"/>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152</a:t>
            </a:fld>
            <a:endParaRPr lang="tr-TR"/>
          </a:p>
        </p:txBody>
      </p:sp>
    </p:spTree>
    <p:extLst>
      <p:ext uri="{BB962C8B-B14F-4D97-AF65-F5344CB8AC3E}">
        <p14:creationId xmlns:p14="http://schemas.microsoft.com/office/powerpoint/2010/main" val="150015250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395288" y="765175"/>
            <a:ext cx="8229600" cy="5649913"/>
          </a:xfrm>
        </p:spPr>
        <p:txBody>
          <a:bodyPr rtlCol="0">
            <a:normAutofit fontScale="85000" lnSpcReduction="20000"/>
          </a:bodyPr>
          <a:lstStyle/>
          <a:p>
            <a:pPr fontAlgn="auto">
              <a:lnSpc>
                <a:spcPct val="90000"/>
              </a:lnSpc>
              <a:spcAft>
                <a:spcPts val="0"/>
              </a:spcAft>
              <a:defRPr/>
            </a:pPr>
            <a:r>
              <a:rPr lang="tr-TR" sz="2800" dirty="0"/>
              <a:t>Böyle bir durumda</a:t>
            </a:r>
            <a:r>
              <a:rPr lang="tr-TR" sz="2800" dirty="0" smtClean="0"/>
              <a:t>;</a:t>
            </a:r>
          </a:p>
          <a:p>
            <a:pPr fontAlgn="auto">
              <a:lnSpc>
                <a:spcPct val="90000"/>
              </a:lnSpc>
              <a:spcAft>
                <a:spcPts val="0"/>
              </a:spcAft>
              <a:defRPr/>
            </a:pPr>
            <a:endParaRPr lang="tr-TR" sz="2800" dirty="0"/>
          </a:p>
          <a:p>
            <a:pPr fontAlgn="auto">
              <a:lnSpc>
                <a:spcPct val="90000"/>
              </a:lnSpc>
              <a:spcAft>
                <a:spcPts val="0"/>
              </a:spcAft>
              <a:defRPr/>
            </a:pPr>
            <a:r>
              <a:rPr lang="tr-TR" sz="2800" dirty="0"/>
              <a:t>1- Yapılmış bulunan risk değerlendirmesi yenilenecek</a:t>
            </a:r>
            <a:r>
              <a:rPr lang="tr-TR" sz="2800" dirty="0" smtClean="0"/>
              <a:t>,</a:t>
            </a:r>
          </a:p>
          <a:p>
            <a:pPr fontAlgn="auto">
              <a:lnSpc>
                <a:spcPct val="90000"/>
              </a:lnSpc>
              <a:spcAft>
                <a:spcPts val="0"/>
              </a:spcAft>
              <a:defRPr/>
            </a:pPr>
            <a:endParaRPr lang="tr-TR" sz="2800" dirty="0"/>
          </a:p>
          <a:p>
            <a:pPr fontAlgn="auto">
              <a:lnSpc>
                <a:spcPct val="90000"/>
              </a:lnSpc>
              <a:spcAft>
                <a:spcPts val="0"/>
              </a:spcAft>
              <a:defRPr/>
            </a:pPr>
            <a:r>
              <a:rPr lang="tr-TR" sz="2800" dirty="0"/>
              <a:t>2- Riskin önlenmesi veya azaltılmasına yönelik önlemler gözden geçirilecek ve gereken önlemler alınacak</a:t>
            </a:r>
            <a:r>
              <a:rPr lang="tr-TR" sz="2800" dirty="0" smtClean="0"/>
              <a:t>,</a:t>
            </a:r>
          </a:p>
          <a:p>
            <a:pPr fontAlgn="auto">
              <a:lnSpc>
                <a:spcPct val="90000"/>
              </a:lnSpc>
              <a:spcAft>
                <a:spcPts val="0"/>
              </a:spcAft>
              <a:defRPr/>
            </a:pPr>
            <a:endParaRPr lang="tr-TR" sz="2800" dirty="0"/>
          </a:p>
          <a:p>
            <a:pPr fontAlgn="auto">
              <a:lnSpc>
                <a:spcPct val="90000"/>
              </a:lnSpc>
              <a:spcAft>
                <a:spcPts val="0"/>
              </a:spcAft>
              <a:defRPr/>
            </a:pPr>
            <a:r>
              <a:rPr lang="tr-TR" sz="2800" dirty="0"/>
              <a:t>3- İşçinin yaptığı işten alınarak tehlikeli kimyasal maddeye </a:t>
            </a:r>
            <a:r>
              <a:rPr lang="tr-TR" sz="2800" dirty="0" err="1"/>
              <a:t>maruziyet</a:t>
            </a:r>
            <a:r>
              <a:rPr lang="tr-TR" sz="2800" dirty="0"/>
              <a:t> riskinin olmadığı başka bir işte çalıştırılması da dahil olmak üzere, riskin önlenmesi veya azaltılmasına yönelik gerekli önlemlerin alınmasında, işyeri hekimi veya diğer uzman kişilerin veya Bakanlık yetkililerinin önerilerine uyulacak</a:t>
            </a:r>
            <a:r>
              <a:rPr lang="tr-TR" sz="2800" dirty="0" smtClean="0"/>
              <a:t>,</a:t>
            </a:r>
          </a:p>
          <a:p>
            <a:pPr fontAlgn="auto">
              <a:lnSpc>
                <a:spcPct val="90000"/>
              </a:lnSpc>
              <a:spcAft>
                <a:spcPts val="0"/>
              </a:spcAft>
              <a:defRPr/>
            </a:pPr>
            <a:endParaRPr lang="tr-TR" sz="2800" dirty="0"/>
          </a:p>
          <a:p>
            <a:pPr fontAlgn="auto">
              <a:lnSpc>
                <a:spcPct val="90000"/>
              </a:lnSpc>
              <a:spcAft>
                <a:spcPts val="0"/>
              </a:spcAft>
              <a:defRPr/>
            </a:pPr>
            <a:r>
              <a:rPr lang="tr-TR" sz="2800" dirty="0"/>
              <a:t>4- Benzer şekilde maruz kalan başka işçiler de varsa, sağlık durumları kontrol edilecek ve bunlar sürekli sağlık gözetimi altında tutulacaktır.</a:t>
            </a:r>
            <a:endParaRPr lang="tr-TR" sz="2800" b="1" dirty="0"/>
          </a:p>
          <a:p>
            <a:pPr fontAlgn="auto">
              <a:lnSpc>
                <a:spcPct val="90000"/>
              </a:lnSpc>
              <a:spcAft>
                <a:spcPts val="0"/>
              </a:spcAft>
              <a:defRPr/>
            </a:pPr>
            <a:r>
              <a:rPr lang="tr-TR" sz="2800" b="1" dirty="0"/>
              <a:t>	</a:t>
            </a:r>
            <a:endParaRPr lang="tr-TR" sz="2800" dirty="0"/>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153</a:t>
            </a:fld>
            <a:endParaRPr lang="tr-TR"/>
          </a:p>
        </p:txBody>
      </p:sp>
    </p:spTree>
    <p:extLst>
      <p:ext uri="{BB962C8B-B14F-4D97-AF65-F5344CB8AC3E}">
        <p14:creationId xmlns:p14="http://schemas.microsoft.com/office/powerpoint/2010/main" val="391735227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50825" y="260648"/>
            <a:ext cx="8686800" cy="1138237"/>
          </a:xfrm>
        </p:spPr>
        <p:txBody>
          <a:bodyPr/>
          <a:lstStyle/>
          <a:p>
            <a:r>
              <a:rPr lang="tr-TR" altLang="tr-TR" sz="2800" b="1" dirty="0" smtClean="0">
                <a:solidFill>
                  <a:schemeClr val="accent1">
                    <a:lumMod val="60000"/>
                    <a:lumOff val="40000"/>
                  </a:schemeClr>
                </a:solidFill>
                <a:latin typeface="Arial" pitchFamily="34" charset="0"/>
                <a:cs typeface="Arial" pitchFamily="34" charset="0"/>
              </a:rPr>
              <a:t>Kimyasal Etkilerle Ortaya Çıkabilecek Meslek Hastalıklarına Karşı Alınacak Önlemler</a:t>
            </a:r>
            <a:endParaRPr lang="tr-TR" altLang="tr-TR" sz="2800" dirty="0" smtClean="0">
              <a:solidFill>
                <a:schemeClr val="accent1">
                  <a:lumMod val="60000"/>
                  <a:lumOff val="40000"/>
                </a:schemeClr>
              </a:solidFill>
              <a:latin typeface="Arial" pitchFamily="34" charset="0"/>
              <a:cs typeface="Arial" pitchFamily="34" charset="0"/>
            </a:endParaRPr>
          </a:p>
        </p:txBody>
      </p:sp>
      <p:sp>
        <p:nvSpPr>
          <p:cNvPr id="29699" name="Rectangle 3"/>
          <p:cNvSpPr>
            <a:spLocks noGrp="1" noChangeArrowheads="1"/>
          </p:cNvSpPr>
          <p:nvPr>
            <p:ph idx="1"/>
          </p:nvPr>
        </p:nvSpPr>
        <p:spPr>
          <a:xfrm>
            <a:off x="0" y="1628775"/>
            <a:ext cx="8651875" cy="4968875"/>
          </a:xfrm>
        </p:spPr>
        <p:txBody>
          <a:bodyPr>
            <a:normAutofit fontScale="92500" lnSpcReduction="20000"/>
          </a:bodyPr>
          <a:lstStyle/>
          <a:p>
            <a:pPr>
              <a:lnSpc>
                <a:spcPct val="110000"/>
              </a:lnSpc>
            </a:pPr>
            <a:r>
              <a:rPr lang="tr-TR" altLang="tr-TR" sz="2800" dirty="0" smtClean="0">
                <a:latin typeface="Arial" pitchFamily="34" charset="0"/>
                <a:cs typeface="Arial" pitchFamily="34" charset="0"/>
              </a:rPr>
              <a:t>Kurşun ve bileşikleri ile yapılan çalışmalarda, </a:t>
            </a:r>
            <a:r>
              <a:rPr lang="tr-TR" altLang="tr-TR" sz="2800" dirty="0" smtClean="0">
                <a:solidFill>
                  <a:srgbClr val="CC0000"/>
                </a:solidFill>
                <a:latin typeface="Arial" pitchFamily="34" charset="0"/>
                <a:cs typeface="Arial" pitchFamily="34" charset="0"/>
              </a:rPr>
              <a:t>kan yapıcı sistem, karaciğer ve böbreğin</a:t>
            </a:r>
            <a:r>
              <a:rPr lang="tr-TR" altLang="tr-TR" sz="2800" dirty="0" smtClean="0">
                <a:latin typeface="Arial" pitchFamily="34" charset="0"/>
                <a:cs typeface="Arial" pitchFamily="34" charset="0"/>
              </a:rPr>
              <a:t> durumu incelenerek, kurşuna hassas olanlar ve alkolikler, bu işlere alınmayacaktır.</a:t>
            </a:r>
          </a:p>
          <a:p>
            <a:pPr>
              <a:lnSpc>
                <a:spcPct val="110000"/>
              </a:lnSpc>
            </a:pPr>
            <a:r>
              <a:rPr lang="tr-TR" altLang="tr-TR" sz="2800" dirty="0" smtClean="0">
                <a:latin typeface="Arial" pitchFamily="34" charset="0"/>
                <a:cs typeface="Arial" pitchFamily="34" charset="0"/>
              </a:rPr>
              <a:t>(TLV: </a:t>
            </a:r>
            <a:r>
              <a:rPr lang="tr-TR" altLang="tr-TR" sz="2800" dirty="0" smtClean="0">
                <a:solidFill>
                  <a:srgbClr val="0033CC"/>
                </a:solidFill>
                <a:latin typeface="Arial" pitchFamily="34" charset="0"/>
                <a:cs typeface="Arial" pitchFamily="34" charset="0"/>
              </a:rPr>
              <a:t>0,15 mg/m3</a:t>
            </a:r>
            <a:r>
              <a:rPr lang="tr-TR" altLang="tr-TR" sz="2800" dirty="0" smtClean="0">
                <a:latin typeface="Arial" pitchFamily="34" charset="0"/>
                <a:cs typeface="Arial" pitchFamily="34" charset="0"/>
              </a:rPr>
              <a:t> İşçi başına hava miktarı 15 m3, </a:t>
            </a:r>
            <a:r>
              <a:rPr lang="tr-TR" altLang="tr-TR" sz="2800" dirty="0" smtClean="0">
                <a:solidFill>
                  <a:srgbClr val="0033CC"/>
                </a:solidFill>
                <a:latin typeface="Arial" pitchFamily="34" charset="0"/>
                <a:cs typeface="Arial" pitchFamily="34" charset="0"/>
              </a:rPr>
              <a:t>sağlık kontrolü 3 ay</a:t>
            </a:r>
            <a:r>
              <a:rPr lang="tr-TR" altLang="tr-TR" sz="2800" dirty="0" smtClean="0">
                <a:latin typeface="Arial" pitchFamily="34" charset="0"/>
                <a:cs typeface="Arial" pitchFamily="34" charset="0"/>
              </a:rPr>
              <a:t>) </a:t>
            </a:r>
          </a:p>
          <a:p>
            <a:pPr>
              <a:lnSpc>
                <a:spcPct val="110000"/>
              </a:lnSpc>
            </a:pPr>
            <a:r>
              <a:rPr lang="tr-TR" altLang="tr-TR" sz="2800" dirty="0" smtClean="0">
                <a:latin typeface="Arial" pitchFamily="34" charset="0"/>
                <a:cs typeface="Arial" pitchFamily="34" charset="0"/>
              </a:rPr>
              <a:t>(Yönetmelikte yeni değerler konularak daha sıkı tedbirler alınması istenmektedir.</a:t>
            </a:r>
          </a:p>
          <a:p>
            <a:pPr>
              <a:lnSpc>
                <a:spcPct val="110000"/>
              </a:lnSpc>
            </a:pPr>
            <a:r>
              <a:rPr lang="tr-TR" altLang="tr-TR" sz="2800" dirty="0" smtClean="0">
                <a:latin typeface="Arial" pitchFamily="34" charset="0"/>
                <a:cs typeface="Arial" pitchFamily="34" charset="0"/>
              </a:rPr>
              <a:t> Bağlayıcı *biyolojik sınır değer: </a:t>
            </a:r>
            <a:r>
              <a:rPr lang="tr-TR" altLang="tr-TR" sz="2800" b="1" dirty="0" smtClean="0"/>
              <a:t>Aşındırıcı Maddeler</a:t>
            </a:r>
          </a:p>
          <a:p>
            <a:pPr>
              <a:lnSpc>
                <a:spcPct val="110000"/>
              </a:lnSpc>
              <a:buFont typeface="Wingdings 2" pitchFamily="18" charset="2"/>
              <a:buNone/>
            </a:pPr>
            <a:r>
              <a:rPr lang="tr-TR" altLang="tr-TR" sz="2800" dirty="0" smtClean="0">
                <a:latin typeface="Arial" pitchFamily="34" charset="0"/>
                <a:cs typeface="Arial" pitchFamily="34" charset="0"/>
              </a:rPr>
              <a:t>	</a:t>
            </a:r>
            <a:r>
              <a:rPr lang="tr-TR" altLang="tr-TR" sz="2800" dirty="0" smtClean="0">
                <a:solidFill>
                  <a:srgbClr val="0033CC"/>
                </a:solidFill>
                <a:latin typeface="Arial" pitchFamily="34" charset="0"/>
                <a:cs typeface="Arial" pitchFamily="34" charset="0"/>
              </a:rPr>
              <a:t>70 mg Pb/100 ml kan.</a:t>
            </a:r>
            <a:r>
              <a:rPr lang="en-US" altLang="tr-TR" sz="2800" b="1" dirty="0" smtClean="0">
                <a:solidFill>
                  <a:schemeClr val="accent2"/>
                </a:solidFill>
                <a:latin typeface="Times New Roman" pitchFamily="18" charset="0"/>
                <a:cs typeface="Times New Roman" pitchFamily="18" charset="0"/>
              </a:rPr>
              <a:t> </a:t>
            </a:r>
            <a:endParaRPr lang="tr-TR" altLang="tr-TR" sz="2800" b="1" dirty="0" smtClean="0">
              <a:solidFill>
                <a:schemeClr val="accent2"/>
              </a:solidFill>
              <a:latin typeface="Times New Roman" pitchFamily="18" charset="0"/>
              <a:cs typeface="Times New Roman" pitchFamily="18" charset="0"/>
            </a:endParaRPr>
          </a:p>
          <a:p>
            <a:pPr>
              <a:lnSpc>
                <a:spcPct val="110000"/>
              </a:lnSpc>
              <a:buFont typeface="Wingdings 2" pitchFamily="18" charset="2"/>
              <a:buNone/>
            </a:pPr>
            <a:r>
              <a:rPr lang="tr-TR" altLang="tr-TR" sz="2800" b="1" dirty="0" smtClean="0">
                <a:solidFill>
                  <a:schemeClr val="accent2"/>
                </a:solidFill>
                <a:latin typeface="Times New Roman" pitchFamily="18" charset="0"/>
                <a:cs typeface="Times New Roman" pitchFamily="18" charset="0"/>
              </a:rPr>
              <a:t>*</a:t>
            </a:r>
            <a:r>
              <a:rPr lang="tr-TR" altLang="tr-TR" sz="1600" b="1" dirty="0" smtClean="0">
                <a:solidFill>
                  <a:schemeClr val="accent2"/>
                </a:solidFill>
                <a:latin typeface="Times New Roman" pitchFamily="18" charset="0"/>
                <a:cs typeface="Times New Roman" pitchFamily="18" charset="0"/>
              </a:rPr>
              <a:t>Biyolojik sınır değer:</a:t>
            </a:r>
            <a:r>
              <a:rPr lang="en-US" altLang="tr-TR" sz="1600" b="1" dirty="0" err="1" smtClean="0">
                <a:solidFill>
                  <a:schemeClr val="accent2"/>
                </a:solidFill>
                <a:latin typeface="Times New Roman" pitchFamily="18" charset="0"/>
                <a:cs typeface="Times New Roman" pitchFamily="18" charset="0"/>
              </a:rPr>
              <a:t>Kimyasal</a:t>
            </a:r>
            <a:r>
              <a:rPr lang="en-US" altLang="tr-TR" sz="1600" b="1" dirty="0" smtClean="0">
                <a:solidFill>
                  <a:schemeClr val="accent2"/>
                </a:solidFill>
                <a:latin typeface="Times New Roman" pitchFamily="18" charset="0"/>
                <a:cs typeface="Times New Roman" pitchFamily="18" charset="0"/>
              </a:rPr>
              <a:t> </a:t>
            </a:r>
            <a:r>
              <a:rPr lang="en-US" altLang="tr-TR" sz="1600" b="1" dirty="0" err="1" smtClean="0">
                <a:solidFill>
                  <a:schemeClr val="accent2"/>
                </a:solidFill>
                <a:latin typeface="Times New Roman" pitchFamily="18" charset="0"/>
                <a:cs typeface="Times New Roman" pitchFamily="18" charset="0"/>
              </a:rPr>
              <a:t>maddenin</a:t>
            </a:r>
            <a:r>
              <a:rPr lang="en-US" altLang="tr-TR" sz="1600" b="1" dirty="0" smtClean="0">
                <a:solidFill>
                  <a:schemeClr val="accent2"/>
                </a:solidFill>
                <a:latin typeface="Times New Roman" pitchFamily="18" charset="0"/>
                <a:cs typeface="Times New Roman" pitchFamily="18" charset="0"/>
              </a:rPr>
              <a:t> </a:t>
            </a:r>
            <a:r>
              <a:rPr lang="en-US" altLang="tr-TR" sz="1600" b="1" dirty="0" err="1" smtClean="0">
                <a:solidFill>
                  <a:schemeClr val="accent2"/>
                </a:solidFill>
                <a:latin typeface="Times New Roman" pitchFamily="18" charset="0"/>
                <a:cs typeface="Times New Roman" pitchFamily="18" charset="0"/>
              </a:rPr>
              <a:t>metabolitinin</a:t>
            </a:r>
            <a:r>
              <a:rPr lang="en-US" altLang="tr-TR" sz="1600" b="1" dirty="0" smtClean="0">
                <a:solidFill>
                  <a:schemeClr val="accent2"/>
                </a:solidFill>
                <a:latin typeface="Times New Roman" pitchFamily="18" charset="0"/>
                <a:cs typeface="Times New Roman" pitchFamily="18" charset="0"/>
              </a:rPr>
              <a:t> </a:t>
            </a:r>
            <a:r>
              <a:rPr lang="en-US" altLang="tr-TR" sz="1600" b="1" dirty="0" err="1" smtClean="0">
                <a:solidFill>
                  <a:schemeClr val="accent2"/>
                </a:solidFill>
                <a:latin typeface="Times New Roman" pitchFamily="18" charset="0"/>
                <a:cs typeface="Times New Roman" pitchFamily="18" charset="0"/>
              </a:rPr>
              <a:t>veya</a:t>
            </a:r>
            <a:r>
              <a:rPr lang="en-US" altLang="tr-TR" sz="1600" b="1" dirty="0" smtClean="0">
                <a:solidFill>
                  <a:schemeClr val="accent2"/>
                </a:solidFill>
                <a:latin typeface="Times New Roman" pitchFamily="18" charset="0"/>
                <a:cs typeface="Times New Roman" pitchFamily="18" charset="0"/>
              </a:rPr>
              <a:t> </a:t>
            </a:r>
            <a:r>
              <a:rPr lang="en-US" altLang="tr-TR" sz="1600" b="1" dirty="0" err="1" smtClean="0">
                <a:solidFill>
                  <a:schemeClr val="accent2"/>
                </a:solidFill>
                <a:latin typeface="Times New Roman" pitchFamily="18" charset="0"/>
                <a:cs typeface="Times New Roman" pitchFamily="18" charset="0"/>
              </a:rPr>
              <a:t>etkilenmeyi</a:t>
            </a:r>
            <a:r>
              <a:rPr lang="en-US" altLang="tr-TR" sz="1600" b="1" dirty="0" smtClean="0">
                <a:solidFill>
                  <a:schemeClr val="accent2"/>
                </a:solidFill>
                <a:latin typeface="Times New Roman" pitchFamily="18" charset="0"/>
                <a:cs typeface="Times New Roman" pitchFamily="18" charset="0"/>
              </a:rPr>
              <a:t> </a:t>
            </a:r>
            <a:r>
              <a:rPr lang="en-US" altLang="tr-TR" sz="1600" b="1" dirty="0" err="1" smtClean="0">
                <a:solidFill>
                  <a:schemeClr val="accent2"/>
                </a:solidFill>
                <a:latin typeface="Times New Roman" pitchFamily="18" charset="0"/>
                <a:cs typeface="Times New Roman" pitchFamily="18" charset="0"/>
              </a:rPr>
              <a:t>belirleyecek</a:t>
            </a:r>
            <a:r>
              <a:rPr lang="en-US" altLang="tr-TR" sz="1600" b="1" dirty="0" smtClean="0">
                <a:solidFill>
                  <a:schemeClr val="accent2"/>
                </a:solidFill>
                <a:latin typeface="Times New Roman" pitchFamily="18" charset="0"/>
                <a:cs typeface="Times New Roman" pitchFamily="18" charset="0"/>
              </a:rPr>
              <a:t> </a:t>
            </a:r>
            <a:r>
              <a:rPr lang="en-US" altLang="tr-TR" sz="1600" b="1" dirty="0" err="1" smtClean="0">
                <a:solidFill>
                  <a:schemeClr val="accent2"/>
                </a:solidFill>
                <a:latin typeface="Times New Roman" pitchFamily="18" charset="0"/>
                <a:cs typeface="Times New Roman" pitchFamily="18" charset="0"/>
              </a:rPr>
              <a:t>bir</a:t>
            </a:r>
            <a:r>
              <a:rPr lang="en-US" altLang="tr-TR" sz="1600" b="1" dirty="0" smtClean="0">
                <a:solidFill>
                  <a:schemeClr val="accent2"/>
                </a:solidFill>
                <a:latin typeface="Times New Roman" pitchFamily="18" charset="0"/>
                <a:cs typeface="Times New Roman" pitchFamily="18" charset="0"/>
              </a:rPr>
              <a:t> </a:t>
            </a:r>
            <a:r>
              <a:rPr lang="en-US" altLang="tr-TR" sz="1600" b="1" dirty="0" err="1" smtClean="0">
                <a:solidFill>
                  <a:schemeClr val="accent2"/>
                </a:solidFill>
                <a:latin typeface="Times New Roman" pitchFamily="18" charset="0"/>
                <a:cs typeface="Times New Roman" pitchFamily="18" charset="0"/>
              </a:rPr>
              <a:t>maddenin</a:t>
            </a:r>
            <a:r>
              <a:rPr lang="en-US" altLang="tr-TR" sz="1600" b="1" dirty="0" smtClean="0">
                <a:solidFill>
                  <a:schemeClr val="accent2"/>
                </a:solidFill>
                <a:latin typeface="Times New Roman" pitchFamily="18" charset="0"/>
                <a:cs typeface="Times New Roman" pitchFamily="18" charset="0"/>
              </a:rPr>
              <a:t> </a:t>
            </a:r>
            <a:r>
              <a:rPr lang="en-US" altLang="tr-TR" sz="1600" b="1" dirty="0" err="1" smtClean="0">
                <a:solidFill>
                  <a:schemeClr val="accent2"/>
                </a:solidFill>
                <a:latin typeface="Times New Roman" pitchFamily="18" charset="0"/>
                <a:cs typeface="Times New Roman" pitchFamily="18" charset="0"/>
              </a:rPr>
              <a:t>uygun</a:t>
            </a:r>
            <a:r>
              <a:rPr lang="en-US" altLang="tr-TR" sz="1600" b="1" dirty="0" smtClean="0">
                <a:solidFill>
                  <a:schemeClr val="accent2"/>
                </a:solidFill>
                <a:latin typeface="Times New Roman" pitchFamily="18" charset="0"/>
                <a:cs typeface="Times New Roman" pitchFamily="18" charset="0"/>
              </a:rPr>
              <a:t> </a:t>
            </a:r>
            <a:r>
              <a:rPr lang="en-US" altLang="tr-TR" sz="1600" b="1" dirty="0" err="1" smtClean="0">
                <a:solidFill>
                  <a:schemeClr val="accent2"/>
                </a:solidFill>
                <a:latin typeface="Times New Roman" pitchFamily="18" charset="0"/>
                <a:cs typeface="Times New Roman" pitchFamily="18" charset="0"/>
              </a:rPr>
              <a:t>biyolojik</a:t>
            </a:r>
            <a:r>
              <a:rPr lang="en-US" altLang="tr-TR" sz="1600" b="1" dirty="0" smtClean="0">
                <a:solidFill>
                  <a:schemeClr val="accent2"/>
                </a:solidFill>
                <a:latin typeface="Times New Roman" pitchFamily="18" charset="0"/>
                <a:cs typeface="Times New Roman" pitchFamily="18" charset="0"/>
              </a:rPr>
              <a:t> </a:t>
            </a:r>
            <a:r>
              <a:rPr lang="en-US" altLang="tr-TR" sz="1600" b="1" dirty="0" err="1" smtClean="0">
                <a:solidFill>
                  <a:schemeClr val="accent2"/>
                </a:solidFill>
                <a:latin typeface="Times New Roman" pitchFamily="18" charset="0"/>
                <a:cs typeface="Times New Roman" pitchFamily="18" charset="0"/>
              </a:rPr>
              <a:t>ortamdaki</a:t>
            </a:r>
            <a:r>
              <a:rPr lang="en-US" altLang="tr-TR" sz="1600" b="1" dirty="0" smtClean="0">
                <a:solidFill>
                  <a:schemeClr val="accent2"/>
                </a:solidFill>
                <a:latin typeface="Times New Roman" pitchFamily="18" charset="0"/>
                <a:cs typeface="Times New Roman" pitchFamily="18" charset="0"/>
              </a:rPr>
              <a:t> </a:t>
            </a:r>
            <a:r>
              <a:rPr lang="en-US" altLang="tr-TR" sz="1600" b="1" dirty="0" err="1" smtClean="0">
                <a:solidFill>
                  <a:schemeClr val="accent2"/>
                </a:solidFill>
                <a:latin typeface="Times New Roman" pitchFamily="18" charset="0"/>
                <a:cs typeface="Times New Roman" pitchFamily="18" charset="0"/>
              </a:rPr>
              <a:t>konsantrasyonunun</a:t>
            </a:r>
            <a:r>
              <a:rPr lang="en-US" altLang="tr-TR" sz="1600" b="1" dirty="0" smtClean="0">
                <a:solidFill>
                  <a:schemeClr val="accent2"/>
                </a:solidFill>
                <a:latin typeface="Times New Roman" pitchFamily="18" charset="0"/>
                <a:cs typeface="Times New Roman" pitchFamily="18" charset="0"/>
              </a:rPr>
              <a:t> </a:t>
            </a:r>
            <a:r>
              <a:rPr lang="en-US" altLang="tr-TR" sz="1600" b="1" dirty="0" err="1" smtClean="0">
                <a:solidFill>
                  <a:schemeClr val="accent2"/>
                </a:solidFill>
                <a:latin typeface="Times New Roman" pitchFamily="18" charset="0"/>
                <a:cs typeface="Times New Roman" pitchFamily="18" charset="0"/>
              </a:rPr>
              <a:t>üst</a:t>
            </a:r>
            <a:r>
              <a:rPr lang="en-US" altLang="tr-TR" sz="1600" b="1" dirty="0" smtClean="0">
                <a:solidFill>
                  <a:schemeClr val="accent2"/>
                </a:solidFill>
                <a:latin typeface="Times New Roman" pitchFamily="18" charset="0"/>
                <a:cs typeface="Times New Roman" pitchFamily="18" charset="0"/>
              </a:rPr>
              <a:t> </a:t>
            </a:r>
            <a:r>
              <a:rPr lang="en-US" altLang="tr-TR" sz="1600" b="1" dirty="0" err="1" smtClean="0">
                <a:solidFill>
                  <a:schemeClr val="accent2"/>
                </a:solidFill>
                <a:latin typeface="Times New Roman" pitchFamily="18" charset="0"/>
                <a:cs typeface="Times New Roman" pitchFamily="18" charset="0"/>
              </a:rPr>
              <a:t>sınırıdır</a:t>
            </a:r>
            <a:r>
              <a:rPr lang="en-US" altLang="tr-TR" sz="1600" b="1" dirty="0" smtClean="0">
                <a:solidFill>
                  <a:schemeClr val="accent2"/>
                </a:solidFill>
                <a:latin typeface="Times New Roman" pitchFamily="18" charset="0"/>
                <a:cs typeface="Times New Roman" pitchFamily="18" charset="0"/>
              </a:rPr>
              <a:t>. </a:t>
            </a:r>
          </a:p>
          <a:p>
            <a:pPr>
              <a:lnSpc>
                <a:spcPct val="110000"/>
              </a:lnSpc>
              <a:buFont typeface="Wingdings" pitchFamily="2" charset="2"/>
              <a:buNone/>
            </a:pPr>
            <a:endParaRPr lang="tr-TR" altLang="tr-TR" sz="2800" dirty="0" smtClean="0">
              <a:solidFill>
                <a:srgbClr val="0033CC"/>
              </a:solidFill>
              <a:latin typeface="Arial" pitchFamily="34" charset="0"/>
              <a:cs typeface="Arial" pitchFamily="34" charset="0"/>
            </a:endParaRP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154</a:t>
            </a:fld>
            <a:endParaRPr lang="tr-TR"/>
          </a:p>
        </p:txBody>
      </p:sp>
    </p:spTree>
    <p:extLst>
      <p:ext uri="{BB962C8B-B14F-4D97-AF65-F5344CB8AC3E}">
        <p14:creationId xmlns:p14="http://schemas.microsoft.com/office/powerpoint/2010/main" val="54907968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a:xfrm>
            <a:off x="0" y="836613"/>
            <a:ext cx="8713788" cy="1079500"/>
          </a:xfrm>
        </p:spPr>
        <p:txBody>
          <a:bodyPr/>
          <a:lstStyle/>
          <a:p>
            <a:r>
              <a:rPr lang="tr-TR" altLang="tr-TR" sz="2800" b="1" dirty="0" smtClean="0">
                <a:solidFill>
                  <a:schemeClr val="accent1">
                    <a:lumMod val="60000"/>
                    <a:lumOff val="40000"/>
                  </a:schemeClr>
                </a:solidFill>
                <a:latin typeface="Arial" pitchFamily="34" charset="0"/>
                <a:cs typeface="Arial" pitchFamily="34" charset="0"/>
              </a:rPr>
              <a:t>Kimyasal Etkilerle Ortaya Çıkabilecek Meslek Hastalıklarına Karşı Alınacak Önlemler</a:t>
            </a:r>
          </a:p>
        </p:txBody>
      </p:sp>
      <p:sp>
        <p:nvSpPr>
          <p:cNvPr id="37891" name="Rectangle 3"/>
          <p:cNvSpPr>
            <a:spLocks noGrp="1" noChangeArrowheads="1"/>
          </p:cNvSpPr>
          <p:nvPr>
            <p:ph idx="1"/>
          </p:nvPr>
        </p:nvSpPr>
        <p:spPr>
          <a:xfrm>
            <a:off x="358775" y="2133600"/>
            <a:ext cx="8317681" cy="3455988"/>
          </a:xfrm>
        </p:spPr>
        <p:txBody>
          <a:bodyPr rtlCol="0">
            <a:normAutofit fontScale="92500" lnSpcReduction="20000"/>
          </a:bodyPr>
          <a:lstStyle/>
          <a:p>
            <a:pPr fontAlgn="auto">
              <a:lnSpc>
                <a:spcPct val="110000"/>
              </a:lnSpc>
              <a:spcAft>
                <a:spcPts val="0"/>
              </a:spcAft>
              <a:defRPr/>
            </a:pPr>
            <a:r>
              <a:rPr lang="tr-TR" sz="2800" dirty="0" smtClean="0">
                <a:latin typeface="Arial" pitchFamily="34" charset="0"/>
                <a:cs typeface="Arial" pitchFamily="34" charset="0"/>
              </a:rPr>
              <a:t>Civa cevherinin elde edilmesi ile ilgili çalışmalar, </a:t>
            </a:r>
            <a:r>
              <a:rPr lang="tr-TR" sz="2800" dirty="0" smtClean="0">
                <a:solidFill>
                  <a:srgbClr val="CC0000"/>
                </a:solidFill>
                <a:latin typeface="Arial" pitchFamily="34" charset="0"/>
                <a:cs typeface="Arial" pitchFamily="34" charset="0"/>
              </a:rPr>
              <a:t>karaciğer veya böbrek yetersizliği</a:t>
            </a:r>
            <a:r>
              <a:rPr lang="tr-TR" sz="2800" dirty="0" smtClean="0">
                <a:latin typeface="Arial" pitchFamily="34" charset="0"/>
                <a:cs typeface="Arial" pitchFamily="34" charset="0"/>
              </a:rPr>
              <a:t> olanlar ile </a:t>
            </a:r>
            <a:r>
              <a:rPr lang="tr-TR" sz="2800" dirty="0" smtClean="0">
                <a:solidFill>
                  <a:srgbClr val="CC0000"/>
                </a:solidFill>
                <a:latin typeface="Arial" pitchFamily="34" charset="0"/>
                <a:cs typeface="Arial" pitchFamily="34" charset="0"/>
              </a:rPr>
              <a:t>cilt hastalığı</a:t>
            </a:r>
            <a:r>
              <a:rPr lang="tr-TR" sz="2800" dirty="0" smtClean="0">
                <a:latin typeface="Arial" pitchFamily="34" charset="0"/>
                <a:cs typeface="Arial" pitchFamily="34" charset="0"/>
              </a:rPr>
              <a:t> olanlar, bu işlere alınmayacaklardır.</a:t>
            </a:r>
          </a:p>
          <a:p>
            <a:pPr fontAlgn="auto">
              <a:lnSpc>
                <a:spcPct val="110000"/>
              </a:lnSpc>
              <a:spcAft>
                <a:spcPts val="0"/>
              </a:spcAft>
              <a:buFont typeface="Wingdings" pitchFamily="2" charset="2"/>
              <a:buNone/>
              <a:defRPr/>
            </a:pPr>
            <a:r>
              <a:rPr lang="tr-TR" sz="2800" dirty="0" smtClean="0">
                <a:latin typeface="Arial" pitchFamily="34" charset="0"/>
                <a:cs typeface="Arial" pitchFamily="34" charset="0"/>
              </a:rPr>
              <a:t>	(</a:t>
            </a:r>
            <a:r>
              <a:rPr lang="tr-TR" sz="2800" dirty="0" smtClean="0">
                <a:solidFill>
                  <a:srgbClr val="0033CC"/>
                </a:solidFill>
                <a:latin typeface="Arial" pitchFamily="34" charset="0"/>
                <a:cs typeface="Arial" pitchFamily="34" charset="0"/>
              </a:rPr>
              <a:t>0,075 mg/m3, sağlık kontrolü 3 ay)</a:t>
            </a:r>
          </a:p>
          <a:p>
            <a:pPr fontAlgn="auto">
              <a:lnSpc>
                <a:spcPct val="110000"/>
              </a:lnSpc>
              <a:spcAft>
                <a:spcPts val="0"/>
              </a:spcAft>
              <a:defRPr/>
            </a:pPr>
            <a:r>
              <a:rPr lang="tr-TR" sz="2800" dirty="0" smtClean="0">
                <a:latin typeface="Arial" pitchFamily="34" charset="0"/>
                <a:cs typeface="Arial" pitchFamily="34" charset="0"/>
              </a:rPr>
              <a:t>Arsenikle yapılan çalışmalarda, </a:t>
            </a:r>
            <a:r>
              <a:rPr lang="tr-TR" sz="2800" dirty="0" smtClean="0">
                <a:solidFill>
                  <a:srgbClr val="CC0000"/>
                </a:solidFill>
                <a:latin typeface="Arial" pitchFamily="34" charset="0"/>
                <a:cs typeface="Arial" pitchFamily="34" charset="0"/>
              </a:rPr>
              <a:t>cildi nemli ve hassas olanlar ile cilt, karaciğer ve sinir hastalığı</a:t>
            </a:r>
            <a:r>
              <a:rPr lang="tr-TR" sz="2800" dirty="0" smtClean="0">
                <a:latin typeface="Arial" pitchFamily="34" charset="0"/>
                <a:cs typeface="Arial" pitchFamily="34" charset="0"/>
              </a:rPr>
              <a:t> olanlar, bu işlere alınmayacaklardır.</a:t>
            </a:r>
          </a:p>
          <a:p>
            <a:pPr fontAlgn="auto">
              <a:lnSpc>
                <a:spcPct val="110000"/>
              </a:lnSpc>
              <a:spcAft>
                <a:spcPts val="0"/>
              </a:spcAft>
              <a:defRPr/>
            </a:pPr>
            <a:r>
              <a:rPr lang="tr-TR" sz="2800" dirty="0" smtClean="0">
                <a:solidFill>
                  <a:srgbClr val="0033CC"/>
                </a:solidFill>
                <a:latin typeface="Arial" pitchFamily="34" charset="0"/>
                <a:cs typeface="Arial" pitchFamily="34" charset="0"/>
              </a:rPr>
              <a:t>(0,5 mg/m3, sağlık kontrolü 6 ay)</a:t>
            </a:r>
          </a:p>
          <a:p>
            <a:pPr fontAlgn="auto">
              <a:lnSpc>
                <a:spcPct val="110000"/>
              </a:lnSpc>
              <a:spcAft>
                <a:spcPts val="0"/>
              </a:spcAft>
              <a:buFont typeface="Wingdings" pitchFamily="2" charset="2"/>
              <a:buNone/>
              <a:defRPr/>
            </a:pPr>
            <a:endParaRPr lang="tr-TR" sz="2800" dirty="0" smtClean="0">
              <a:solidFill>
                <a:srgbClr val="0033CC"/>
              </a:solidFill>
              <a:latin typeface="Arial" pitchFamily="34" charset="0"/>
              <a:cs typeface="Arial" pitchFamily="34" charset="0"/>
            </a:endParaRPr>
          </a:p>
          <a:p>
            <a:pPr fontAlgn="auto">
              <a:lnSpc>
                <a:spcPct val="110000"/>
              </a:lnSpc>
              <a:spcAft>
                <a:spcPts val="0"/>
              </a:spcAft>
              <a:buFont typeface="Wingdings" pitchFamily="2" charset="2"/>
              <a:buNone/>
              <a:defRPr/>
            </a:pPr>
            <a:endParaRPr lang="tr-TR" sz="2800" dirty="0" smtClean="0">
              <a:solidFill>
                <a:srgbClr val="0033CC"/>
              </a:solidFill>
              <a:latin typeface="Arial" pitchFamily="34" charset="0"/>
              <a:cs typeface="Arial" pitchFamily="34" charset="0"/>
            </a:endParaRP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155</a:t>
            </a:fld>
            <a:endParaRPr lang="tr-TR"/>
          </a:p>
        </p:txBody>
      </p:sp>
    </p:spTree>
    <p:extLst>
      <p:ext uri="{BB962C8B-B14F-4D97-AF65-F5344CB8AC3E}">
        <p14:creationId xmlns:p14="http://schemas.microsoft.com/office/powerpoint/2010/main" val="29836031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620713"/>
            <a:ext cx="8713788" cy="1008062"/>
          </a:xfrm>
        </p:spPr>
        <p:txBody>
          <a:bodyPr/>
          <a:lstStyle/>
          <a:p>
            <a:r>
              <a:rPr lang="tr-TR" altLang="tr-TR" sz="2800" b="1" dirty="0" smtClean="0">
                <a:solidFill>
                  <a:schemeClr val="accent1">
                    <a:lumMod val="60000"/>
                    <a:lumOff val="40000"/>
                  </a:schemeClr>
                </a:solidFill>
                <a:latin typeface="Arial" pitchFamily="34" charset="0"/>
                <a:cs typeface="Arial" pitchFamily="34" charset="0"/>
              </a:rPr>
              <a:t>Kimyasal Etkilerle Ortaya Çıkabilecek Meslek Hastalıklarına Karşı Alınacak Önlemler</a:t>
            </a:r>
          </a:p>
        </p:txBody>
      </p:sp>
      <p:sp>
        <p:nvSpPr>
          <p:cNvPr id="38916" name="Rectangle 3"/>
          <p:cNvSpPr>
            <a:spLocks noGrp="1" noChangeArrowheads="1"/>
          </p:cNvSpPr>
          <p:nvPr>
            <p:ph idx="1"/>
          </p:nvPr>
        </p:nvSpPr>
        <p:spPr>
          <a:xfrm>
            <a:off x="179388" y="1844824"/>
            <a:ext cx="8353425" cy="2736850"/>
          </a:xfrm>
        </p:spPr>
        <p:txBody>
          <a:bodyPr rtlCol="0">
            <a:noAutofit/>
          </a:bodyPr>
          <a:lstStyle/>
          <a:p>
            <a:pPr fontAlgn="auto">
              <a:lnSpc>
                <a:spcPct val="120000"/>
              </a:lnSpc>
              <a:spcAft>
                <a:spcPts val="0"/>
              </a:spcAft>
              <a:defRPr/>
            </a:pPr>
            <a:r>
              <a:rPr lang="tr-TR" dirty="0" smtClean="0">
                <a:solidFill>
                  <a:srgbClr val="FF0033"/>
                </a:solidFill>
                <a:latin typeface="Arial" pitchFamily="34" charset="0"/>
                <a:cs typeface="Arial" pitchFamily="34" charset="0"/>
              </a:rPr>
              <a:t>Fosfor ve beyaz fosforun</a:t>
            </a:r>
            <a:r>
              <a:rPr lang="tr-TR" dirty="0" smtClean="0">
                <a:latin typeface="Arial" pitchFamily="34" charset="0"/>
                <a:cs typeface="Arial" pitchFamily="34" charset="0"/>
              </a:rPr>
              <a:t> sanayide kullanımı ile ilgili çalışmalarda, </a:t>
            </a:r>
            <a:r>
              <a:rPr lang="tr-TR" dirty="0" smtClean="0">
                <a:solidFill>
                  <a:srgbClr val="0033CC"/>
                </a:solidFill>
                <a:latin typeface="Arial" pitchFamily="34" charset="0"/>
                <a:cs typeface="Arial" pitchFamily="34" charset="0"/>
              </a:rPr>
              <a:t>(Sağlık muayenesinde çene filmi istenmektedir.)</a:t>
            </a:r>
          </a:p>
          <a:p>
            <a:pPr fontAlgn="auto">
              <a:lnSpc>
                <a:spcPct val="120000"/>
              </a:lnSpc>
              <a:spcAft>
                <a:spcPts val="0"/>
              </a:spcAft>
              <a:defRPr/>
            </a:pPr>
            <a:r>
              <a:rPr lang="tr-TR" dirty="0" err="1" smtClean="0">
                <a:solidFill>
                  <a:srgbClr val="FF0033"/>
                </a:solidFill>
                <a:latin typeface="Arial" pitchFamily="34" charset="0"/>
                <a:cs typeface="Arial" pitchFamily="34" charset="0"/>
              </a:rPr>
              <a:t>Ensektisit</a:t>
            </a:r>
            <a:r>
              <a:rPr lang="tr-TR" dirty="0" smtClean="0">
                <a:solidFill>
                  <a:srgbClr val="FF0033"/>
                </a:solidFill>
                <a:latin typeface="Arial" pitchFamily="34" charset="0"/>
                <a:cs typeface="Arial" pitchFamily="34" charset="0"/>
              </a:rPr>
              <a:t> olarak kullanılan organik fosforun üretiminde</a:t>
            </a:r>
            <a:r>
              <a:rPr lang="tr-TR" dirty="0" smtClean="0">
                <a:latin typeface="Arial" pitchFamily="34" charset="0"/>
                <a:cs typeface="Arial" pitchFamily="34" charset="0"/>
              </a:rPr>
              <a:t>, </a:t>
            </a:r>
            <a:r>
              <a:rPr lang="tr-TR" dirty="0" err="1" smtClean="0">
                <a:latin typeface="Arial" pitchFamily="34" charset="0"/>
                <a:cs typeface="Arial" pitchFamily="34" charset="0"/>
              </a:rPr>
              <a:t>karbamatlı</a:t>
            </a:r>
            <a:r>
              <a:rPr lang="tr-TR" dirty="0" smtClean="0">
                <a:latin typeface="Arial" pitchFamily="34" charset="0"/>
                <a:cs typeface="Arial" pitchFamily="34" charset="0"/>
              </a:rPr>
              <a:t> </a:t>
            </a:r>
            <a:r>
              <a:rPr lang="tr-TR" dirty="0" err="1" smtClean="0">
                <a:latin typeface="Arial" pitchFamily="34" charset="0"/>
                <a:cs typeface="Arial" pitchFamily="34" charset="0"/>
              </a:rPr>
              <a:t>ensektisitlere</a:t>
            </a:r>
            <a:r>
              <a:rPr lang="tr-TR" dirty="0" smtClean="0">
                <a:latin typeface="Arial" pitchFamily="34" charset="0"/>
                <a:cs typeface="Arial" pitchFamily="34" charset="0"/>
              </a:rPr>
              <a:t> maruz kalanlarda, rutin olarak biyokimyasal testle </a:t>
            </a:r>
            <a:r>
              <a:rPr lang="tr-TR" dirty="0" err="1" smtClean="0">
                <a:solidFill>
                  <a:srgbClr val="0033CC"/>
                </a:solidFill>
                <a:latin typeface="Arial" pitchFamily="34" charset="0"/>
                <a:cs typeface="Arial" pitchFamily="34" charset="0"/>
              </a:rPr>
              <a:t>kolinesteraz</a:t>
            </a:r>
            <a:r>
              <a:rPr lang="tr-TR" dirty="0" smtClean="0">
                <a:latin typeface="Arial" pitchFamily="34" charset="0"/>
                <a:cs typeface="Arial" pitchFamily="34" charset="0"/>
              </a:rPr>
              <a:t> aktivitesinin tayini yapılacak </a:t>
            </a:r>
          </a:p>
          <a:p>
            <a:pPr fontAlgn="auto">
              <a:lnSpc>
                <a:spcPct val="120000"/>
              </a:lnSpc>
              <a:spcAft>
                <a:spcPts val="0"/>
              </a:spcAft>
              <a:defRPr/>
            </a:pPr>
            <a:r>
              <a:rPr lang="tr-TR" dirty="0" err="1" smtClean="0">
                <a:solidFill>
                  <a:srgbClr val="0033CC"/>
                </a:solidFill>
                <a:latin typeface="Arial" pitchFamily="34" charset="0"/>
                <a:cs typeface="Arial" pitchFamily="34" charset="0"/>
              </a:rPr>
              <a:t>Kolinesteraz</a:t>
            </a:r>
            <a:r>
              <a:rPr lang="tr-TR" dirty="0" smtClean="0">
                <a:solidFill>
                  <a:srgbClr val="0033CC"/>
                </a:solidFill>
                <a:latin typeface="Arial" pitchFamily="34" charset="0"/>
                <a:cs typeface="Arial" pitchFamily="34" charset="0"/>
              </a:rPr>
              <a:t> seviyesi % 25 oranında</a:t>
            </a:r>
            <a:r>
              <a:rPr lang="tr-TR" dirty="0" smtClean="0">
                <a:latin typeface="Arial" pitchFamily="34" charset="0"/>
                <a:cs typeface="Arial" pitchFamily="34" charset="0"/>
              </a:rPr>
              <a:t> düşünce işçi, organik fosfor bileşikleri ile temas ettirilmeyecek, işi değiştirilecektir. </a:t>
            </a:r>
            <a:r>
              <a:rPr lang="tr-TR" dirty="0" smtClean="0">
                <a:solidFill>
                  <a:srgbClr val="0033CC"/>
                </a:solidFill>
                <a:latin typeface="Arial" pitchFamily="34" charset="0"/>
                <a:cs typeface="Arial" pitchFamily="34" charset="0"/>
              </a:rPr>
              <a:t>(sağlık kontrolü 6 ay)</a:t>
            </a:r>
          </a:p>
          <a:p>
            <a:pPr fontAlgn="auto">
              <a:lnSpc>
                <a:spcPct val="120000"/>
              </a:lnSpc>
              <a:spcAft>
                <a:spcPts val="0"/>
              </a:spcAft>
              <a:defRPr/>
            </a:pPr>
            <a:endParaRPr lang="tr-TR" dirty="0" smtClean="0">
              <a:latin typeface="Arial" pitchFamily="34" charset="0"/>
              <a:cs typeface="Arial" pitchFamily="34" charset="0"/>
            </a:endParaRPr>
          </a:p>
          <a:p>
            <a:pPr fontAlgn="auto">
              <a:lnSpc>
                <a:spcPct val="120000"/>
              </a:lnSpc>
              <a:spcAft>
                <a:spcPts val="0"/>
              </a:spcAft>
              <a:defRPr/>
            </a:pPr>
            <a:endParaRPr lang="tr-TR" dirty="0" smtClean="0">
              <a:solidFill>
                <a:srgbClr val="0033CC"/>
              </a:solidFill>
              <a:latin typeface="Arial" pitchFamily="34" charset="0"/>
              <a:cs typeface="Arial" pitchFamily="34" charset="0"/>
            </a:endParaRP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156</a:t>
            </a:fld>
            <a:endParaRPr lang="tr-TR"/>
          </a:p>
        </p:txBody>
      </p:sp>
    </p:spTree>
    <p:extLst>
      <p:ext uri="{BB962C8B-B14F-4D97-AF65-F5344CB8AC3E}">
        <p14:creationId xmlns:p14="http://schemas.microsoft.com/office/powerpoint/2010/main" val="332660970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a:xfrm>
            <a:off x="250825" y="404664"/>
            <a:ext cx="8642350" cy="1143000"/>
          </a:xfrm>
        </p:spPr>
        <p:txBody>
          <a:bodyPr/>
          <a:lstStyle/>
          <a:p>
            <a:r>
              <a:rPr lang="tr-TR" altLang="tr-TR" sz="2800" b="1" dirty="0" smtClean="0">
                <a:solidFill>
                  <a:schemeClr val="accent1">
                    <a:lumMod val="60000"/>
                    <a:lumOff val="40000"/>
                  </a:schemeClr>
                </a:solidFill>
                <a:latin typeface="Arial" pitchFamily="34" charset="0"/>
                <a:cs typeface="Arial" pitchFamily="34" charset="0"/>
              </a:rPr>
              <a:t>Kimyasal Etkilerle Ortaya Çıkabilecek Meslek Hastalıklarına Karşı Alınacak Önlemler</a:t>
            </a:r>
          </a:p>
        </p:txBody>
      </p:sp>
      <p:sp>
        <p:nvSpPr>
          <p:cNvPr id="32771" name="Rectangle 3"/>
          <p:cNvSpPr>
            <a:spLocks noGrp="1" noChangeArrowheads="1"/>
          </p:cNvSpPr>
          <p:nvPr>
            <p:ph idx="1"/>
          </p:nvPr>
        </p:nvSpPr>
        <p:spPr>
          <a:xfrm>
            <a:off x="250825" y="1844675"/>
            <a:ext cx="8569325" cy="4530725"/>
          </a:xfrm>
        </p:spPr>
        <p:txBody>
          <a:bodyPr/>
          <a:lstStyle/>
          <a:p>
            <a:r>
              <a:rPr lang="tr-TR" altLang="tr-TR" sz="2800" smtClean="0">
                <a:solidFill>
                  <a:srgbClr val="FF0033"/>
                </a:solidFill>
                <a:latin typeface="Arial" pitchFamily="34" charset="0"/>
                <a:cs typeface="Arial" pitchFamily="34" charset="0"/>
              </a:rPr>
              <a:t>Kadmiyum ve cevherinin üretiminde,</a:t>
            </a:r>
            <a:r>
              <a:rPr lang="tr-TR" altLang="tr-TR" sz="2800" smtClean="0">
                <a:latin typeface="Arial" pitchFamily="34" charset="0"/>
                <a:cs typeface="Arial" pitchFamily="34" charset="0"/>
              </a:rPr>
              <a:t> </a:t>
            </a:r>
          </a:p>
          <a:p>
            <a:pPr>
              <a:buFont typeface="Wingdings" pitchFamily="2" charset="2"/>
              <a:buNone/>
            </a:pPr>
            <a:r>
              <a:rPr lang="tr-TR" altLang="tr-TR" sz="2800" smtClean="0">
                <a:latin typeface="Arial" pitchFamily="34" charset="0"/>
                <a:cs typeface="Arial" pitchFamily="34" charset="0"/>
              </a:rPr>
              <a:t>	(</a:t>
            </a:r>
            <a:r>
              <a:rPr lang="tr-TR" altLang="tr-TR" sz="2800" smtClean="0">
                <a:solidFill>
                  <a:srgbClr val="0033CC"/>
                </a:solidFill>
                <a:latin typeface="Arial" pitchFamily="34" charset="0"/>
                <a:cs typeface="Arial" pitchFamily="34" charset="0"/>
              </a:rPr>
              <a:t>sağlık kontrolü solunum sistemi ve böbrek kontrolü yapılacak  MAK: 0,1 mg/m3, )</a:t>
            </a:r>
          </a:p>
          <a:p>
            <a:r>
              <a:rPr lang="tr-TR" altLang="tr-TR" sz="2800" smtClean="0">
                <a:solidFill>
                  <a:srgbClr val="FF0033"/>
                </a:solidFill>
                <a:latin typeface="Arial" pitchFamily="34" charset="0"/>
                <a:cs typeface="Arial" pitchFamily="34" charset="0"/>
              </a:rPr>
              <a:t>Manganez ve bileşiklerinin</a:t>
            </a:r>
            <a:r>
              <a:rPr lang="tr-TR" altLang="tr-TR" sz="2800" smtClean="0">
                <a:latin typeface="Arial" pitchFamily="34" charset="0"/>
                <a:cs typeface="Arial" pitchFamily="34" charset="0"/>
              </a:rPr>
              <a:t> üretiminde, </a:t>
            </a:r>
          </a:p>
          <a:p>
            <a:r>
              <a:rPr lang="tr-TR" altLang="tr-TR" sz="2800" smtClean="0">
                <a:solidFill>
                  <a:srgbClr val="0033CC"/>
                </a:solidFill>
                <a:latin typeface="Arial" pitchFamily="34" charset="0"/>
                <a:cs typeface="Arial" pitchFamily="34" charset="0"/>
              </a:rPr>
              <a:t>sinir sistemi, solunum sistemi, frengi hastalığı ve ruh hastalığı tespit edilenler</a:t>
            </a:r>
            <a:r>
              <a:rPr lang="tr-TR" altLang="tr-TR" sz="2800" smtClean="0">
                <a:latin typeface="Arial" pitchFamily="34" charset="0"/>
                <a:cs typeface="Arial" pitchFamily="34" charset="0"/>
              </a:rPr>
              <a:t>, bu işlere alınmayacaklardır. (zehirlenme tespitinde derhal işçinin yeri değiştirilecek)</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157</a:t>
            </a:fld>
            <a:endParaRPr lang="tr-TR"/>
          </a:p>
        </p:txBody>
      </p:sp>
    </p:spTree>
    <p:extLst>
      <p:ext uri="{BB962C8B-B14F-4D97-AF65-F5344CB8AC3E}">
        <p14:creationId xmlns:p14="http://schemas.microsoft.com/office/powerpoint/2010/main" val="233747290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a:xfrm>
            <a:off x="358775" y="836613"/>
            <a:ext cx="8785225" cy="1143000"/>
          </a:xfrm>
        </p:spPr>
        <p:txBody>
          <a:bodyPr/>
          <a:lstStyle/>
          <a:p>
            <a:r>
              <a:rPr lang="tr-TR" altLang="tr-TR" sz="2800" b="1" dirty="0" smtClean="0">
                <a:solidFill>
                  <a:schemeClr val="accent1">
                    <a:lumMod val="60000"/>
                    <a:lumOff val="40000"/>
                  </a:schemeClr>
                </a:solidFill>
                <a:latin typeface="Arial" pitchFamily="34" charset="0"/>
                <a:cs typeface="Arial" pitchFamily="34" charset="0"/>
              </a:rPr>
              <a:t>Kimyasal Etkilerle Ortaya Çıkabilecek Meslek Hastalıklarına Karşı Alınacak </a:t>
            </a:r>
            <a:r>
              <a:rPr lang="tr-TR" altLang="tr-TR" sz="2800" b="1" dirty="0" err="1" smtClean="0">
                <a:solidFill>
                  <a:schemeClr val="accent1">
                    <a:lumMod val="60000"/>
                    <a:lumOff val="40000"/>
                  </a:schemeClr>
                </a:solidFill>
                <a:latin typeface="Arial" pitchFamily="34" charset="0"/>
                <a:cs typeface="Arial" pitchFamily="34" charset="0"/>
              </a:rPr>
              <a:t>Önlemlerler</a:t>
            </a:r>
            <a:endParaRPr lang="tr-TR" altLang="tr-TR" sz="2800" b="1" dirty="0" smtClean="0">
              <a:solidFill>
                <a:schemeClr val="accent1">
                  <a:lumMod val="60000"/>
                  <a:lumOff val="40000"/>
                </a:schemeClr>
              </a:solidFill>
              <a:latin typeface="Arial" pitchFamily="34" charset="0"/>
              <a:cs typeface="Arial" pitchFamily="34" charset="0"/>
            </a:endParaRPr>
          </a:p>
        </p:txBody>
      </p:sp>
      <p:sp>
        <p:nvSpPr>
          <p:cNvPr id="33795" name="Rectangle 3"/>
          <p:cNvSpPr>
            <a:spLocks noGrp="1" noChangeArrowheads="1"/>
          </p:cNvSpPr>
          <p:nvPr>
            <p:ph idx="1"/>
          </p:nvPr>
        </p:nvSpPr>
        <p:spPr>
          <a:xfrm>
            <a:off x="358775" y="2426667"/>
            <a:ext cx="8245673" cy="4530725"/>
          </a:xfrm>
        </p:spPr>
        <p:txBody>
          <a:bodyPr>
            <a:normAutofit/>
          </a:bodyPr>
          <a:lstStyle/>
          <a:p>
            <a:r>
              <a:rPr lang="tr-TR" altLang="tr-TR" dirty="0" smtClean="0">
                <a:solidFill>
                  <a:srgbClr val="FF0033"/>
                </a:solidFill>
              </a:rPr>
              <a:t>Krom ve bileşiklerinin</a:t>
            </a:r>
            <a:r>
              <a:rPr lang="tr-TR" altLang="tr-TR" dirty="0" smtClean="0"/>
              <a:t> üretim ve kullanımında, </a:t>
            </a:r>
            <a:r>
              <a:rPr lang="tr-TR" altLang="tr-TR" dirty="0" smtClean="0">
                <a:solidFill>
                  <a:srgbClr val="0033CC"/>
                </a:solidFill>
              </a:rPr>
              <a:t>(Burun </a:t>
            </a:r>
            <a:r>
              <a:rPr lang="tr-TR" altLang="tr-TR" dirty="0" err="1" smtClean="0">
                <a:solidFill>
                  <a:srgbClr val="0033CC"/>
                </a:solidFill>
              </a:rPr>
              <a:t>septumu</a:t>
            </a:r>
            <a:r>
              <a:rPr lang="tr-TR" altLang="tr-TR" dirty="0" smtClean="0">
                <a:solidFill>
                  <a:srgbClr val="0033CC"/>
                </a:solidFill>
              </a:rPr>
              <a:t>, ülser, </a:t>
            </a:r>
            <a:r>
              <a:rPr lang="tr-TR" altLang="tr-TR" dirty="0" smtClean="0">
                <a:solidFill>
                  <a:srgbClr val="0033CC"/>
                </a:solidFill>
                <a:latin typeface="Arial" pitchFamily="34" charset="0"/>
                <a:cs typeface="Arial" pitchFamily="34" charset="0"/>
              </a:rPr>
              <a:t>solunum</a:t>
            </a:r>
            <a:r>
              <a:rPr lang="tr-TR" altLang="tr-TR" dirty="0" smtClean="0">
                <a:solidFill>
                  <a:srgbClr val="0033CC"/>
                </a:solidFill>
              </a:rPr>
              <a:t>, cilt) </a:t>
            </a:r>
          </a:p>
          <a:p>
            <a:r>
              <a:rPr lang="tr-TR" altLang="tr-TR" dirty="0" smtClean="0">
                <a:solidFill>
                  <a:srgbClr val="FF0033"/>
                </a:solidFill>
              </a:rPr>
              <a:t>Berilyum alaşımlarının</a:t>
            </a:r>
            <a:r>
              <a:rPr lang="tr-TR" altLang="tr-TR" dirty="0" smtClean="0"/>
              <a:t> hazırlanması ve kullanımında, </a:t>
            </a:r>
            <a:r>
              <a:rPr lang="tr-TR" altLang="tr-TR" dirty="0" smtClean="0">
                <a:solidFill>
                  <a:srgbClr val="0033CC"/>
                </a:solidFill>
              </a:rPr>
              <a:t>(solunum sistemi ve zayıflama durumuna bakılacak, 2 mg/m3 )</a:t>
            </a:r>
          </a:p>
          <a:p>
            <a:r>
              <a:rPr lang="tr-TR" altLang="tr-TR" dirty="0" smtClean="0">
                <a:solidFill>
                  <a:srgbClr val="FF0033"/>
                </a:solidFill>
              </a:rPr>
              <a:t>Azot oksitleri</a:t>
            </a:r>
            <a:r>
              <a:rPr lang="tr-TR" altLang="tr-TR" dirty="0" smtClean="0"/>
              <a:t> ile yapılan çalışmalarda, </a:t>
            </a:r>
            <a:r>
              <a:rPr lang="tr-TR" altLang="tr-TR" dirty="0" smtClean="0">
                <a:solidFill>
                  <a:srgbClr val="0033CC"/>
                </a:solidFill>
              </a:rPr>
              <a:t>(süzgeçli maske ve </a:t>
            </a:r>
            <a:r>
              <a:rPr lang="tr-TR" altLang="tr-TR" dirty="0" err="1" smtClean="0">
                <a:solidFill>
                  <a:srgbClr val="0033CC"/>
                </a:solidFill>
              </a:rPr>
              <a:t>temizhava</a:t>
            </a:r>
            <a:r>
              <a:rPr lang="tr-TR" altLang="tr-TR" dirty="0" smtClean="0">
                <a:solidFill>
                  <a:srgbClr val="0033CC"/>
                </a:solidFill>
              </a:rPr>
              <a:t> maskesi ile çalışılacak)</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158</a:t>
            </a:fld>
            <a:endParaRPr lang="tr-TR"/>
          </a:p>
        </p:txBody>
      </p:sp>
    </p:spTree>
    <p:extLst>
      <p:ext uri="{BB962C8B-B14F-4D97-AF65-F5344CB8AC3E}">
        <p14:creationId xmlns:p14="http://schemas.microsoft.com/office/powerpoint/2010/main" val="26485357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179388" y="620713"/>
            <a:ext cx="8713787" cy="1066800"/>
          </a:xfrm>
        </p:spPr>
        <p:txBody>
          <a:bodyPr/>
          <a:lstStyle/>
          <a:p>
            <a:r>
              <a:rPr lang="tr-TR" altLang="tr-TR" sz="2800" b="1" dirty="0" smtClean="0">
                <a:solidFill>
                  <a:schemeClr val="accent1">
                    <a:lumMod val="60000"/>
                    <a:lumOff val="40000"/>
                  </a:schemeClr>
                </a:solidFill>
                <a:latin typeface="Arial" pitchFamily="34" charset="0"/>
                <a:cs typeface="Arial" pitchFamily="34" charset="0"/>
              </a:rPr>
              <a:t>Kimyasal Etkilerle Ortaya Çıkabilecek Meslek Hastalıklarına Karşı Alınacak Önlemler</a:t>
            </a:r>
          </a:p>
        </p:txBody>
      </p:sp>
      <p:sp>
        <p:nvSpPr>
          <p:cNvPr id="34819" name="Rectangle 3"/>
          <p:cNvSpPr>
            <a:spLocks noGrp="1" noChangeArrowheads="1"/>
          </p:cNvSpPr>
          <p:nvPr>
            <p:ph idx="1"/>
          </p:nvPr>
        </p:nvSpPr>
        <p:spPr>
          <a:xfrm>
            <a:off x="179388" y="2061096"/>
            <a:ext cx="8785225" cy="5040312"/>
          </a:xfrm>
        </p:spPr>
        <p:txBody>
          <a:bodyPr>
            <a:normAutofit/>
          </a:bodyPr>
          <a:lstStyle/>
          <a:p>
            <a:pPr>
              <a:lnSpc>
                <a:spcPct val="90000"/>
              </a:lnSpc>
            </a:pPr>
            <a:r>
              <a:rPr lang="tr-TR" altLang="tr-TR" dirty="0" smtClean="0">
                <a:solidFill>
                  <a:srgbClr val="FF0033"/>
                </a:solidFill>
                <a:latin typeface="Arial" pitchFamily="34" charset="0"/>
                <a:cs typeface="Arial" pitchFamily="34" charset="0"/>
              </a:rPr>
              <a:t>Benzen ve benzen bileşikleri</a:t>
            </a:r>
            <a:r>
              <a:rPr lang="tr-TR" altLang="tr-TR" dirty="0" smtClean="0">
                <a:latin typeface="Arial" pitchFamily="34" charset="0"/>
                <a:cs typeface="Arial" pitchFamily="34" charset="0"/>
              </a:rPr>
              <a:t> ile yapılan çalışmalarda, </a:t>
            </a:r>
          </a:p>
          <a:p>
            <a:pPr>
              <a:lnSpc>
                <a:spcPct val="90000"/>
              </a:lnSpc>
              <a:buFont typeface="Wingdings" pitchFamily="2" charset="2"/>
              <a:buNone/>
            </a:pPr>
            <a:r>
              <a:rPr lang="tr-TR" altLang="tr-TR" dirty="0" smtClean="0">
                <a:solidFill>
                  <a:srgbClr val="0033CC"/>
                </a:solidFill>
                <a:latin typeface="Arial" pitchFamily="34" charset="0"/>
                <a:cs typeface="Arial" pitchFamily="34" charset="0"/>
              </a:rPr>
              <a:t>	(karaciğer hastalığı olanlar işe alınmayacak,  içinde bulunduğu kullanılan kimyasalın %1 inden fazla olmayacak, 20 </a:t>
            </a:r>
            <a:r>
              <a:rPr lang="tr-TR" altLang="tr-TR" dirty="0" err="1" smtClean="0">
                <a:solidFill>
                  <a:srgbClr val="0033CC"/>
                </a:solidFill>
                <a:latin typeface="Arial" pitchFamily="34" charset="0"/>
                <a:cs typeface="Arial" pitchFamily="34" charset="0"/>
              </a:rPr>
              <a:t>ppm</a:t>
            </a:r>
            <a:r>
              <a:rPr lang="tr-TR" altLang="tr-TR" dirty="0" smtClean="0">
                <a:solidFill>
                  <a:srgbClr val="0033CC"/>
                </a:solidFill>
                <a:latin typeface="Arial" pitchFamily="34" charset="0"/>
                <a:cs typeface="Arial" pitchFamily="34" charset="0"/>
              </a:rPr>
              <a:t>,)</a:t>
            </a:r>
          </a:p>
          <a:p>
            <a:pPr>
              <a:lnSpc>
                <a:spcPct val="90000"/>
              </a:lnSpc>
              <a:buFont typeface="Wingdings" pitchFamily="2" charset="2"/>
              <a:buNone/>
            </a:pPr>
            <a:r>
              <a:rPr lang="tr-TR" altLang="tr-TR" dirty="0" smtClean="0">
                <a:solidFill>
                  <a:srgbClr val="0033CC"/>
                </a:solidFill>
                <a:latin typeface="Arial" pitchFamily="34" charset="0"/>
                <a:cs typeface="Arial" pitchFamily="34" charset="0"/>
              </a:rPr>
              <a:t>	</a:t>
            </a:r>
            <a:r>
              <a:rPr lang="tr-TR" altLang="tr-TR" b="1" dirty="0" smtClean="0">
                <a:solidFill>
                  <a:srgbClr val="CC0000"/>
                </a:solidFill>
                <a:latin typeface="Arial" pitchFamily="34" charset="0"/>
                <a:cs typeface="Arial" pitchFamily="34" charset="0"/>
              </a:rPr>
              <a:t>Kanserojen </a:t>
            </a:r>
            <a:r>
              <a:rPr lang="tr-TR" altLang="tr-TR" b="1" dirty="0" err="1" smtClean="0">
                <a:solidFill>
                  <a:srgbClr val="CC0000"/>
                </a:solidFill>
                <a:latin typeface="Arial" pitchFamily="34" charset="0"/>
                <a:cs typeface="Arial" pitchFamily="34" charset="0"/>
              </a:rPr>
              <a:t>Mutojen</a:t>
            </a:r>
            <a:r>
              <a:rPr lang="tr-TR" altLang="tr-TR" b="1" dirty="0" smtClean="0">
                <a:solidFill>
                  <a:srgbClr val="CC0000"/>
                </a:solidFill>
                <a:latin typeface="Arial" pitchFamily="34" charset="0"/>
                <a:cs typeface="Arial" pitchFamily="34" charset="0"/>
              </a:rPr>
              <a:t> Mad. Yön. 3,25 mg./m3 </a:t>
            </a:r>
          </a:p>
          <a:p>
            <a:pPr>
              <a:lnSpc>
                <a:spcPct val="90000"/>
              </a:lnSpc>
              <a:buFont typeface="Wingdings" pitchFamily="2" charset="2"/>
              <a:buNone/>
            </a:pPr>
            <a:r>
              <a:rPr lang="tr-TR" altLang="tr-TR" b="1" dirty="0" smtClean="0">
                <a:solidFill>
                  <a:srgbClr val="CC0000"/>
                </a:solidFill>
                <a:latin typeface="Arial" pitchFamily="34" charset="0"/>
                <a:cs typeface="Arial" pitchFamily="34" charset="0"/>
              </a:rPr>
              <a:t>	1 ml/m3 (</a:t>
            </a:r>
            <a:r>
              <a:rPr lang="tr-TR" altLang="tr-TR" b="1" dirty="0" err="1" smtClean="0">
                <a:solidFill>
                  <a:srgbClr val="CC0000"/>
                </a:solidFill>
                <a:latin typeface="Arial" pitchFamily="34" charset="0"/>
                <a:cs typeface="Arial" pitchFamily="34" charset="0"/>
              </a:rPr>
              <a:t>ppm</a:t>
            </a:r>
            <a:r>
              <a:rPr lang="tr-TR" altLang="tr-TR" b="1" dirty="0" smtClean="0">
                <a:solidFill>
                  <a:srgbClr val="CC0000"/>
                </a:solidFill>
                <a:latin typeface="Arial" pitchFamily="34" charset="0"/>
                <a:cs typeface="Arial" pitchFamily="34" charset="0"/>
              </a:rPr>
              <a:t>)</a:t>
            </a:r>
          </a:p>
          <a:p>
            <a:pPr>
              <a:lnSpc>
                <a:spcPct val="90000"/>
              </a:lnSpc>
            </a:pPr>
            <a:r>
              <a:rPr lang="tr-TR" altLang="tr-TR" dirty="0" smtClean="0">
                <a:solidFill>
                  <a:srgbClr val="FF0033"/>
                </a:solidFill>
                <a:latin typeface="Arial" pitchFamily="34" charset="0"/>
                <a:cs typeface="Arial" pitchFamily="34" charset="0"/>
              </a:rPr>
              <a:t>Anilin ve </a:t>
            </a:r>
            <a:r>
              <a:rPr lang="tr-TR" altLang="tr-TR" dirty="0" err="1" smtClean="0">
                <a:solidFill>
                  <a:srgbClr val="FF0033"/>
                </a:solidFill>
                <a:latin typeface="Arial" pitchFamily="34" charset="0"/>
                <a:cs typeface="Arial" pitchFamily="34" charset="0"/>
              </a:rPr>
              <a:t>nitro</a:t>
            </a:r>
            <a:r>
              <a:rPr lang="tr-TR" altLang="tr-TR" dirty="0" smtClean="0">
                <a:solidFill>
                  <a:srgbClr val="FF0033"/>
                </a:solidFill>
                <a:latin typeface="Arial" pitchFamily="34" charset="0"/>
                <a:cs typeface="Arial" pitchFamily="34" charset="0"/>
              </a:rPr>
              <a:t>-amin türevleri</a:t>
            </a:r>
            <a:r>
              <a:rPr lang="tr-TR" altLang="tr-TR" dirty="0" smtClean="0">
                <a:latin typeface="Arial" pitchFamily="34" charset="0"/>
                <a:cs typeface="Arial" pitchFamily="34" charset="0"/>
              </a:rPr>
              <a:t> ile yapılan çalışmalarda, </a:t>
            </a:r>
          </a:p>
          <a:p>
            <a:pPr>
              <a:lnSpc>
                <a:spcPct val="90000"/>
              </a:lnSpc>
              <a:buFont typeface="Wingdings" pitchFamily="2" charset="2"/>
              <a:buNone/>
            </a:pPr>
            <a:r>
              <a:rPr lang="tr-TR" altLang="tr-TR" dirty="0" smtClean="0">
                <a:solidFill>
                  <a:srgbClr val="0033CC"/>
                </a:solidFill>
                <a:latin typeface="Arial" pitchFamily="34" charset="0"/>
                <a:cs typeface="Arial" pitchFamily="34" charset="0"/>
              </a:rPr>
              <a:t>	(cilt böbrek </a:t>
            </a:r>
            <a:r>
              <a:rPr lang="tr-TR" altLang="tr-TR" dirty="0" err="1" smtClean="0">
                <a:solidFill>
                  <a:srgbClr val="0033CC"/>
                </a:solidFill>
                <a:latin typeface="Arial" pitchFamily="34" charset="0"/>
                <a:cs typeface="Arial" pitchFamily="34" charset="0"/>
              </a:rPr>
              <a:t>karaciyer</a:t>
            </a:r>
            <a:r>
              <a:rPr lang="tr-TR" altLang="tr-TR" dirty="0" smtClean="0">
                <a:solidFill>
                  <a:srgbClr val="0033CC"/>
                </a:solidFill>
                <a:latin typeface="Arial" pitchFamily="34" charset="0"/>
                <a:cs typeface="Arial" pitchFamily="34" charset="0"/>
              </a:rPr>
              <a:t> hastalığı olanlar kontrol altına alınacak)</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159</a:t>
            </a:fld>
            <a:endParaRPr lang="tr-TR"/>
          </a:p>
        </p:txBody>
      </p:sp>
    </p:spTree>
    <p:extLst>
      <p:ext uri="{BB962C8B-B14F-4D97-AF65-F5344CB8AC3E}">
        <p14:creationId xmlns:p14="http://schemas.microsoft.com/office/powerpoint/2010/main" val="3088515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sz="quarter" idx="1"/>
          </p:nvPr>
        </p:nvSpPr>
        <p:spPr>
          <a:xfrm>
            <a:off x="776808" y="620688"/>
            <a:ext cx="7467600" cy="4873752"/>
          </a:xfrm>
        </p:spPr>
        <p:txBody>
          <a:bodyPr>
            <a:noAutofit/>
          </a:bodyPr>
          <a:lstStyle/>
          <a:p>
            <a:pPr>
              <a:lnSpc>
                <a:spcPct val="130000"/>
              </a:lnSpc>
              <a:buFont typeface="Wingdings" pitchFamily="2" charset="2"/>
              <a:buNone/>
            </a:pPr>
            <a:r>
              <a:rPr lang="tr-TR" altLang="tr-TR" sz="2000" dirty="0" smtClean="0"/>
              <a:t>	</a:t>
            </a:r>
            <a:r>
              <a:rPr lang="tr-TR" altLang="tr-TR" sz="2000" dirty="0" smtClean="0">
                <a:solidFill>
                  <a:srgbClr val="002060"/>
                </a:solidFill>
              </a:rPr>
              <a:t>BM tarafından hazırlanan tavsiye kararı UNRTDG kimyasalları 9 sınıfa ayırmaktadır.</a:t>
            </a:r>
          </a:p>
          <a:p>
            <a:pPr>
              <a:lnSpc>
                <a:spcPct val="130000"/>
              </a:lnSpc>
            </a:pPr>
            <a:r>
              <a:rPr lang="tr-TR" altLang="tr-TR" sz="2000" dirty="0" smtClean="0"/>
              <a:t>Patlayıcı Maddeler</a:t>
            </a:r>
          </a:p>
          <a:p>
            <a:pPr>
              <a:lnSpc>
                <a:spcPct val="130000"/>
              </a:lnSpc>
            </a:pPr>
            <a:r>
              <a:rPr lang="tr-TR" altLang="tr-TR" sz="2000" dirty="0" smtClean="0"/>
              <a:t>Sıkıştırılmış, Sıvılaştırılmış Basınç Altında Yoğunlaştırılmış Parlayıcı, Parlayıcı Olmayan ve Zehirli Gazlar</a:t>
            </a:r>
          </a:p>
          <a:p>
            <a:pPr>
              <a:lnSpc>
                <a:spcPct val="130000"/>
              </a:lnSpc>
            </a:pPr>
            <a:r>
              <a:rPr lang="tr-TR" altLang="tr-TR" sz="2000" dirty="0" smtClean="0"/>
              <a:t>Kolaylıkla Parlayabilen Sıvılar</a:t>
            </a:r>
          </a:p>
          <a:p>
            <a:pPr>
              <a:lnSpc>
                <a:spcPct val="130000"/>
              </a:lnSpc>
            </a:pPr>
            <a:r>
              <a:rPr lang="tr-TR" altLang="tr-TR" sz="2000" dirty="0" smtClean="0"/>
              <a:t>Kolaylıkla Parlayabilen Katılar</a:t>
            </a:r>
          </a:p>
          <a:p>
            <a:pPr>
              <a:lnSpc>
                <a:spcPct val="130000"/>
              </a:lnSpc>
            </a:pPr>
            <a:r>
              <a:rPr lang="tr-TR" altLang="tr-TR" sz="2000" dirty="0" err="1" smtClean="0"/>
              <a:t>Oksidan</a:t>
            </a:r>
            <a:r>
              <a:rPr lang="tr-TR" altLang="tr-TR" sz="2000" dirty="0" smtClean="0"/>
              <a:t> Maddeler, Organik Peroksitler</a:t>
            </a:r>
          </a:p>
          <a:p>
            <a:pPr>
              <a:lnSpc>
                <a:spcPct val="130000"/>
              </a:lnSpc>
            </a:pPr>
            <a:r>
              <a:rPr lang="tr-TR" altLang="tr-TR" sz="2000" dirty="0" smtClean="0"/>
              <a:t>Zehirli Ve Enfeksiyona Neden Olabilecek Maddeler</a:t>
            </a:r>
          </a:p>
          <a:p>
            <a:pPr>
              <a:lnSpc>
                <a:spcPct val="130000"/>
              </a:lnSpc>
            </a:pPr>
            <a:r>
              <a:rPr lang="tr-TR" altLang="tr-TR" sz="2000" dirty="0" smtClean="0"/>
              <a:t>Radyoaktif Maddeler</a:t>
            </a:r>
          </a:p>
          <a:p>
            <a:pPr>
              <a:lnSpc>
                <a:spcPct val="130000"/>
              </a:lnSpc>
            </a:pPr>
            <a:r>
              <a:rPr lang="tr-TR" altLang="tr-TR" sz="2000" dirty="0" smtClean="0"/>
              <a:t>Aşındırıcı Maddeler</a:t>
            </a:r>
          </a:p>
          <a:p>
            <a:pPr>
              <a:lnSpc>
                <a:spcPct val="130000"/>
              </a:lnSpc>
            </a:pPr>
            <a:r>
              <a:rPr lang="tr-TR" altLang="tr-TR" sz="2000" dirty="0" smtClean="0"/>
              <a:t>Diğer Zararlı Maddeler</a:t>
            </a:r>
          </a:p>
        </p:txBody>
      </p:sp>
      <p:sp>
        <p:nvSpPr>
          <p:cNvPr id="7" name="Slayt Numarası Yer Tutucusu 6"/>
          <p:cNvSpPr>
            <a:spLocks noGrp="1"/>
          </p:cNvSpPr>
          <p:nvPr>
            <p:ph type="sldNum" sz="quarter" idx="4294967295"/>
          </p:nvPr>
        </p:nvSpPr>
        <p:spPr/>
        <p:txBody>
          <a:bodyPr/>
          <a:lstStyle/>
          <a:p>
            <a:fld id="{A427530A-A503-4F46-BAEC-AA74D2EFDD5B}" type="slidenum">
              <a:rPr lang="tr-TR" smtClean="0"/>
              <a:t>16</a:t>
            </a:fld>
            <a:endParaRPr lang="tr-TR"/>
          </a:p>
        </p:txBody>
      </p:sp>
    </p:spTree>
    <p:extLst>
      <p:ext uri="{BB962C8B-B14F-4D97-AF65-F5344CB8AC3E}">
        <p14:creationId xmlns:p14="http://schemas.microsoft.com/office/powerpoint/2010/main" val="252836012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a:xfrm>
            <a:off x="0" y="765175"/>
            <a:ext cx="8785225" cy="1143000"/>
          </a:xfrm>
        </p:spPr>
        <p:txBody>
          <a:bodyPr/>
          <a:lstStyle/>
          <a:p>
            <a:r>
              <a:rPr lang="tr-TR" altLang="tr-TR" sz="2800" b="1" dirty="0" smtClean="0">
                <a:solidFill>
                  <a:schemeClr val="accent1">
                    <a:lumMod val="60000"/>
                    <a:lumOff val="40000"/>
                  </a:schemeClr>
                </a:solidFill>
                <a:latin typeface="Arial" pitchFamily="34" charset="0"/>
                <a:cs typeface="Arial" pitchFamily="34" charset="0"/>
              </a:rPr>
              <a:t>Kimyasal Etkilerle Ortaya Çıkabilecek Meslek Hastalıklarına Karşı Alınacak Önlemler</a:t>
            </a:r>
          </a:p>
        </p:txBody>
      </p:sp>
      <p:sp>
        <p:nvSpPr>
          <p:cNvPr id="35843" name="Rectangle 3"/>
          <p:cNvSpPr>
            <a:spLocks noGrp="1" noChangeArrowheads="1"/>
          </p:cNvSpPr>
          <p:nvPr>
            <p:ph idx="1"/>
          </p:nvPr>
        </p:nvSpPr>
        <p:spPr>
          <a:xfrm>
            <a:off x="250825" y="2211388"/>
            <a:ext cx="8713788" cy="4646612"/>
          </a:xfrm>
        </p:spPr>
        <p:txBody>
          <a:bodyPr>
            <a:normAutofit/>
          </a:bodyPr>
          <a:lstStyle/>
          <a:p>
            <a:pPr>
              <a:lnSpc>
                <a:spcPct val="90000"/>
              </a:lnSpc>
            </a:pPr>
            <a:r>
              <a:rPr lang="tr-TR" altLang="tr-TR" dirty="0" err="1" smtClean="0">
                <a:solidFill>
                  <a:srgbClr val="FF0033"/>
                </a:solidFill>
                <a:latin typeface="Arial" pitchFamily="34" charset="0"/>
                <a:cs typeface="Arial" pitchFamily="34" charset="0"/>
              </a:rPr>
              <a:t>Halojenli</a:t>
            </a:r>
            <a:r>
              <a:rPr lang="tr-TR" altLang="tr-TR" dirty="0" smtClean="0">
                <a:solidFill>
                  <a:srgbClr val="FF0033"/>
                </a:solidFill>
                <a:latin typeface="Arial" pitchFamily="34" charset="0"/>
                <a:cs typeface="Arial" pitchFamily="34" charset="0"/>
              </a:rPr>
              <a:t> hidrokarbonlarla</a:t>
            </a:r>
            <a:r>
              <a:rPr lang="tr-TR" altLang="tr-TR" dirty="0" smtClean="0">
                <a:latin typeface="Arial" pitchFamily="34" charset="0"/>
                <a:cs typeface="Arial" pitchFamily="34" charset="0"/>
              </a:rPr>
              <a:t> yapılan çalışmalarda, </a:t>
            </a:r>
          </a:p>
          <a:p>
            <a:pPr>
              <a:lnSpc>
                <a:spcPct val="90000"/>
              </a:lnSpc>
            </a:pPr>
            <a:r>
              <a:rPr lang="tr-TR" altLang="tr-TR" dirty="0" smtClean="0">
                <a:solidFill>
                  <a:srgbClr val="0033CC"/>
                </a:solidFill>
                <a:latin typeface="Arial" pitchFamily="34" charset="0"/>
                <a:cs typeface="Arial" pitchFamily="34" charset="0"/>
              </a:rPr>
              <a:t>(cilt böbrek </a:t>
            </a:r>
            <a:r>
              <a:rPr lang="tr-TR" altLang="tr-TR" dirty="0" err="1" smtClean="0">
                <a:solidFill>
                  <a:srgbClr val="0033CC"/>
                </a:solidFill>
                <a:latin typeface="Arial" pitchFamily="34" charset="0"/>
                <a:cs typeface="Arial" pitchFamily="34" charset="0"/>
              </a:rPr>
              <a:t>karaciyer</a:t>
            </a:r>
            <a:r>
              <a:rPr lang="tr-TR" altLang="tr-TR" dirty="0" smtClean="0">
                <a:solidFill>
                  <a:srgbClr val="0033CC"/>
                </a:solidFill>
                <a:latin typeface="Arial" pitchFamily="34" charset="0"/>
                <a:cs typeface="Arial" pitchFamily="34" charset="0"/>
              </a:rPr>
              <a:t> hastalığı ve klora karşı alerjisi olanlar)</a:t>
            </a:r>
          </a:p>
          <a:p>
            <a:pPr>
              <a:lnSpc>
                <a:spcPct val="90000"/>
              </a:lnSpc>
            </a:pPr>
            <a:r>
              <a:rPr lang="tr-TR" altLang="tr-TR" dirty="0" smtClean="0">
                <a:solidFill>
                  <a:srgbClr val="FF0033"/>
                </a:solidFill>
                <a:latin typeface="Arial" pitchFamily="34" charset="0"/>
                <a:cs typeface="Arial" pitchFamily="34" charset="0"/>
              </a:rPr>
              <a:t>Karbon sülfür</a:t>
            </a:r>
            <a:r>
              <a:rPr lang="tr-TR" altLang="tr-TR" dirty="0" smtClean="0">
                <a:latin typeface="Arial" pitchFamily="34" charset="0"/>
                <a:cs typeface="Arial" pitchFamily="34" charset="0"/>
              </a:rPr>
              <a:t> ile yapılan çalışmalarda, </a:t>
            </a:r>
          </a:p>
          <a:p>
            <a:pPr>
              <a:lnSpc>
                <a:spcPct val="90000"/>
              </a:lnSpc>
            </a:pPr>
            <a:r>
              <a:rPr lang="tr-TR" altLang="tr-TR" dirty="0" smtClean="0">
                <a:solidFill>
                  <a:srgbClr val="0033CC"/>
                </a:solidFill>
                <a:latin typeface="Arial" pitchFamily="34" charset="0"/>
                <a:cs typeface="Arial" pitchFamily="34" charset="0"/>
              </a:rPr>
              <a:t>(böbrek, </a:t>
            </a:r>
            <a:r>
              <a:rPr lang="tr-TR" altLang="tr-TR" dirty="0" err="1" smtClean="0">
                <a:solidFill>
                  <a:srgbClr val="0033CC"/>
                </a:solidFill>
                <a:latin typeface="Arial" pitchFamily="34" charset="0"/>
                <a:cs typeface="Arial" pitchFamily="34" charset="0"/>
              </a:rPr>
              <a:t>karaciyer</a:t>
            </a:r>
            <a:r>
              <a:rPr lang="tr-TR" altLang="tr-TR" dirty="0" smtClean="0">
                <a:solidFill>
                  <a:srgbClr val="0033CC"/>
                </a:solidFill>
                <a:latin typeface="Arial" pitchFamily="34" charset="0"/>
                <a:cs typeface="Arial" pitchFamily="34" charset="0"/>
              </a:rPr>
              <a:t> ve sinir sistemi kontrol edilecek, 20 </a:t>
            </a:r>
            <a:r>
              <a:rPr lang="tr-TR" altLang="tr-TR" dirty="0" err="1" smtClean="0">
                <a:solidFill>
                  <a:srgbClr val="0033CC"/>
                </a:solidFill>
                <a:latin typeface="Arial" pitchFamily="34" charset="0"/>
                <a:cs typeface="Arial" pitchFamily="34" charset="0"/>
              </a:rPr>
              <a:t>ppm</a:t>
            </a:r>
            <a:r>
              <a:rPr lang="tr-TR" altLang="tr-TR" dirty="0" smtClean="0">
                <a:solidFill>
                  <a:srgbClr val="0033CC"/>
                </a:solidFill>
                <a:latin typeface="Arial" pitchFamily="34" charset="0"/>
                <a:cs typeface="Arial" pitchFamily="34" charset="0"/>
              </a:rPr>
              <a:t>, 60 mg/m3)</a:t>
            </a:r>
          </a:p>
          <a:p>
            <a:pPr>
              <a:lnSpc>
                <a:spcPct val="90000"/>
              </a:lnSpc>
            </a:pPr>
            <a:r>
              <a:rPr lang="tr-TR" altLang="tr-TR" dirty="0" smtClean="0">
                <a:solidFill>
                  <a:srgbClr val="FF0033"/>
                </a:solidFill>
                <a:latin typeface="Arial" pitchFamily="34" charset="0"/>
                <a:cs typeface="Arial" pitchFamily="34" charset="0"/>
              </a:rPr>
              <a:t>Kükürtlü hidrojenle</a:t>
            </a:r>
            <a:r>
              <a:rPr lang="tr-TR" altLang="tr-TR" dirty="0" smtClean="0">
                <a:latin typeface="Arial" pitchFamily="34" charset="0"/>
                <a:cs typeface="Arial" pitchFamily="34" charset="0"/>
              </a:rPr>
              <a:t> yapılan çalışmalarda, </a:t>
            </a:r>
            <a:r>
              <a:rPr lang="tr-TR" altLang="tr-TR" dirty="0" smtClean="0">
                <a:solidFill>
                  <a:srgbClr val="0033CC"/>
                </a:solidFill>
                <a:latin typeface="Arial" pitchFamily="34" charset="0"/>
                <a:cs typeface="Arial" pitchFamily="34" charset="0"/>
              </a:rPr>
              <a:t>20 </a:t>
            </a:r>
            <a:r>
              <a:rPr lang="tr-TR" altLang="tr-TR" dirty="0" err="1" smtClean="0">
                <a:solidFill>
                  <a:srgbClr val="0033CC"/>
                </a:solidFill>
                <a:latin typeface="Arial" pitchFamily="34" charset="0"/>
                <a:cs typeface="Arial" pitchFamily="34" charset="0"/>
              </a:rPr>
              <a:t>ppm</a:t>
            </a:r>
            <a:r>
              <a:rPr lang="tr-TR" altLang="tr-TR" dirty="0" smtClean="0">
                <a:solidFill>
                  <a:srgbClr val="0033CC"/>
                </a:solidFill>
                <a:latin typeface="Arial" pitchFamily="34" charset="0"/>
                <a:cs typeface="Arial" pitchFamily="34" charset="0"/>
              </a:rPr>
              <a:t> </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160</a:t>
            </a:fld>
            <a:endParaRPr lang="tr-TR"/>
          </a:p>
        </p:txBody>
      </p:sp>
    </p:spTree>
    <p:extLst>
      <p:ext uri="{BB962C8B-B14F-4D97-AF65-F5344CB8AC3E}">
        <p14:creationId xmlns:p14="http://schemas.microsoft.com/office/powerpoint/2010/main" val="382039739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NAS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28800"/>
            <a:ext cx="6248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AU" altLang="tr-TR" sz="4000" b="1">
                <a:solidFill>
                  <a:schemeClr val="bg1"/>
                </a:solidFill>
                <a:latin typeface="Times New Roman" pitchFamily="18" charset="0"/>
              </a:rPr>
              <a:t>Nassia </a:t>
            </a:r>
            <a:r>
              <a:rPr lang="tr-TR" altLang="tr-TR" sz="4000" b="1">
                <a:solidFill>
                  <a:schemeClr val="bg1"/>
                </a:solidFill>
                <a:latin typeface="Times New Roman" pitchFamily="18" charset="0"/>
              </a:rPr>
              <a:t>kazası</a:t>
            </a:r>
            <a:r>
              <a:rPr lang="en-AU" altLang="tr-TR" sz="4000" b="1">
                <a:solidFill>
                  <a:schemeClr val="bg1"/>
                </a:solidFill>
                <a:latin typeface="Times New Roman" pitchFamily="18" charset="0"/>
              </a:rPr>
              <a:t> (1994)</a:t>
            </a:r>
            <a:endParaRPr lang="en-AU" altLang="tr-TR" sz="4400">
              <a:solidFill>
                <a:schemeClr val="bg1"/>
              </a:solidFill>
              <a:latin typeface="Times New Roman" pitchFamily="18" charset="0"/>
            </a:endParaRPr>
          </a:p>
        </p:txBody>
      </p:sp>
      <p:sp>
        <p:nvSpPr>
          <p:cNvPr id="36868" name="Metin kutusu 1"/>
          <p:cNvSpPr txBox="1">
            <a:spLocks noChangeArrowheads="1"/>
          </p:cNvSpPr>
          <p:nvPr/>
        </p:nvSpPr>
        <p:spPr bwMode="auto">
          <a:xfrm>
            <a:off x="2555875" y="836613"/>
            <a:ext cx="4321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t>2-ÇEVRE KAZALARI-EKOSİSTEM</a:t>
            </a:r>
          </a:p>
        </p:txBody>
      </p:sp>
      <p:sp>
        <p:nvSpPr>
          <p:cNvPr id="3" name="Slayt Numarası Yer Tutucusu 2"/>
          <p:cNvSpPr>
            <a:spLocks noGrp="1"/>
          </p:cNvSpPr>
          <p:nvPr>
            <p:ph type="sldNum" sz="quarter" idx="12"/>
          </p:nvPr>
        </p:nvSpPr>
        <p:spPr/>
        <p:txBody>
          <a:bodyPr/>
          <a:lstStyle/>
          <a:p>
            <a:fld id="{A427530A-A503-4F46-BAEC-AA74D2EFDD5B}" type="slidenum">
              <a:rPr lang="tr-TR" smtClean="0"/>
              <a:t>161</a:t>
            </a:fld>
            <a:endParaRPr lang="tr-TR"/>
          </a:p>
        </p:txBody>
      </p:sp>
    </p:spTree>
    <p:extLst>
      <p:ext uri="{BB962C8B-B14F-4D97-AF65-F5344CB8AC3E}">
        <p14:creationId xmlns:p14="http://schemas.microsoft.com/office/powerpoint/2010/main" val="122223807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057400"/>
            <a:ext cx="6019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3"/>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AU" altLang="tr-TR" sz="4000" b="1">
                <a:solidFill>
                  <a:schemeClr val="bg1"/>
                </a:solidFill>
                <a:latin typeface="Times New Roman" pitchFamily="18" charset="0"/>
              </a:rPr>
              <a:t>Volganeft-242 </a:t>
            </a:r>
            <a:r>
              <a:rPr lang="tr-TR" altLang="tr-TR" sz="4000" b="1">
                <a:solidFill>
                  <a:schemeClr val="bg1"/>
                </a:solidFill>
                <a:latin typeface="Times New Roman" pitchFamily="18" charset="0"/>
              </a:rPr>
              <a:t>kazası</a:t>
            </a:r>
            <a:r>
              <a:rPr lang="en-AU" altLang="tr-TR" sz="4000" b="1">
                <a:solidFill>
                  <a:schemeClr val="bg1"/>
                </a:solidFill>
                <a:latin typeface="Times New Roman" pitchFamily="18" charset="0"/>
              </a:rPr>
              <a:t> (1999)</a:t>
            </a:r>
            <a:endParaRPr lang="en-AU" altLang="tr-TR" sz="4400">
              <a:solidFill>
                <a:schemeClr val="bg1"/>
              </a:solidFill>
              <a:latin typeface="Times New Roman" pitchFamily="18" charset="0"/>
            </a:endParaRPr>
          </a:p>
        </p:txBody>
      </p:sp>
      <p:sp>
        <p:nvSpPr>
          <p:cNvPr id="3" name="Slayt Numarası Yer Tutucusu 2"/>
          <p:cNvSpPr>
            <a:spLocks noGrp="1"/>
          </p:cNvSpPr>
          <p:nvPr>
            <p:ph type="sldNum" sz="quarter" idx="12"/>
          </p:nvPr>
        </p:nvSpPr>
        <p:spPr/>
        <p:txBody>
          <a:bodyPr/>
          <a:lstStyle/>
          <a:p>
            <a:fld id="{A427530A-A503-4F46-BAEC-AA74D2EFDD5B}" type="slidenum">
              <a:rPr lang="tr-TR" smtClean="0"/>
              <a:t>162</a:t>
            </a:fld>
            <a:endParaRPr lang="tr-TR"/>
          </a:p>
        </p:txBody>
      </p:sp>
    </p:spTree>
    <p:extLst>
      <p:ext uri="{BB962C8B-B14F-4D97-AF65-F5344CB8AC3E}">
        <p14:creationId xmlns:p14="http://schemas.microsoft.com/office/powerpoint/2010/main" val="48445473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R002-0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84200"/>
            <a:ext cx="8534400"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163</a:t>
            </a:fld>
            <a:endParaRPr lang="tr-TR"/>
          </a:p>
        </p:txBody>
      </p:sp>
    </p:spTree>
    <p:extLst>
      <p:ext uri="{BB962C8B-B14F-4D97-AF65-F5344CB8AC3E}">
        <p14:creationId xmlns:p14="http://schemas.microsoft.com/office/powerpoint/2010/main" val="229676487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R001-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09600"/>
            <a:ext cx="8077200"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164</a:t>
            </a:fld>
            <a:endParaRPr lang="tr-TR"/>
          </a:p>
        </p:txBody>
      </p:sp>
    </p:spTree>
    <p:extLst>
      <p:ext uri="{BB962C8B-B14F-4D97-AF65-F5344CB8AC3E}">
        <p14:creationId xmlns:p14="http://schemas.microsoft.com/office/powerpoint/2010/main" val="183439385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R002-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404813"/>
            <a:ext cx="8686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165</a:t>
            </a:fld>
            <a:endParaRPr lang="tr-TR"/>
          </a:p>
        </p:txBody>
      </p:sp>
    </p:spTree>
    <p:extLst>
      <p:ext uri="{BB962C8B-B14F-4D97-AF65-F5344CB8AC3E}">
        <p14:creationId xmlns:p14="http://schemas.microsoft.com/office/powerpoint/2010/main" val="32466069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0" y="8366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sz="2800" b="1">
                <a:latin typeface="Times New Roman" pitchFamily="18" charset="0"/>
                <a:cs typeface="Times New Roman" pitchFamily="18" charset="0"/>
              </a:rPr>
              <a:t>Petrolün Denizdeki Belirli Yaşam Alanlarına Zararı</a:t>
            </a:r>
            <a:r>
              <a:rPr lang="tr-TR" altLang="tr-TR" sz="2800">
                <a:latin typeface="Times New Roman" pitchFamily="18" charset="0"/>
              </a:rPr>
              <a:t> </a:t>
            </a:r>
          </a:p>
        </p:txBody>
      </p:sp>
      <p:sp>
        <p:nvSpPr>
          <p:cNvPr id="41987" name="Rectangle 3"/>
          <p:cNvSpPr>
            <a:spLocks noChangeArrowheads="1"/>
          </p:cNvSpPr>
          <p:nvPr/>
        </p:nvSpPr>
        <p:spPr bwMode="auto">
          <a:xfrm>
            <a:off x="323850" y="1341438"/>
            <a:ext cx="9144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buFontTx/>
              <a:buChar char="•"/>
            </a:pPr>
            <a:r>
              <a:rPr lang="tr-TR" altLang="tr-TR" sz="2400">
                <a:solidFill>
                  <a:schemeClr val="bg1"/>
                </a:solidFill>
                <a:latin typeface="Times New Roman" pitchFamily="18" charset="0"/>
                <a:cs typeface="Times New Roman" pitchFamily="18" charset="0"/>
              </a:rPr>
              <a:t>Açık Sular ve Deniz Yatağı</a:t>
            </a:r>
            <a:endParaRPr lang="tr-TR" altLang="tr-TR" sz="2400">
              <a:solidFill>
                <a:schemeClr val="bg1"/>
              </a:solidFill>
              <a:latin typeface="Times New Roman" pitchFamily="18" charset="0"/>
            </a:endParaRPr>
          </a:p>
          <a:p>
            <a:pPr algn="just">
              <a:buFontTx/>
              <a:buChar char="•"/>
            </a:pPr>
            <a:r>
              <a:rPr lang="tr-TR" altLang="tr-TR" sz="2400">
                <a:solidFill>
                  <a:schemeClr val="bg1"/>
                </a:solidFill>
                <a:latin typeface="Times New Roman" pitchFamily="18" charset="0"/>
                <a:cs typeface="Times New Roman" pitchFamily="18" charset="0"/>
              </a:rPr>
              <a:t>Kıyı Şeritleri</a:t>
            </a:r>
            <a:r>
              <a:rPr lang="tr-TR" altLang="tr-TR" sz="2400">
                <a:solidFill>
                  <a:schemeClr val="bg1"/>
                </a:solidFill>
                <a:latin typeface="Times New Roman" pitchFamily="18" charset="0"/>
              </a:rPr>
              <a:t> , PLajlar</a:t>
            </a:r>
          </a:p>
          <a:p>
            <a:pPr algn="just">
              <a:buFontTx/>
              <a:buChar char="•"/>
            </a:pPr>
            <a:r>
              <a:rPr lang="tr-TR" altLang="tr-TR" sz="2400">
                <a:solidFill>
                  <a:schemeClr val="bg1"/>
                </a:solidFill>
                <a:latin typeface="Times New Roman" pitchFamily="18" charset="0"/>
                <a:cs typeface="Times New Roman" pitchFamily="18" charset="0"/>
              </a:rPr>
              <a:t>Kapalı Su Alanları</a:t>
            </a:r>
            <a:r>
              <a:rPr lang="tr-TR" altLang="tr-TR" sz="2400">
                <a:solidFill>
                  <a:schemeClr val="bg1"/>
                </a:solidFill>
                <a:latin typeface="Times New Roman" pitchFamily="18" charset="0"/>
              </a:rPr>
              <a:t> </a:t>
            </a:r>
          </a:p>
          <a:p>
            <a:pPr algn="just">
              <a:buFontTx/>
              <a:buChar char="•"/>
            </a:pPr>
            <a:r>
              <a:rPr lang="tr-TR" altLang="tr-TR" sz="2400">
                <a:solidFill>
                  <a:schemeClr val="bg1"/>
                </a:solidFill>
                <a:latin typeface="Times New Roman" pitchFamily="18" charset="0"/>
                <a:cs typeface="Times New Roman" pitchFamily="18" charset="0"/>
              </a:rPr>
              <a:t>Mercanlar</a:t>
            </a:r>
            <a:r>
              <a:rPr lang="tr-TR" altLang="tr-TR" sz="2400">
                <a:solidFill>
                  <a:schemeClr val="bg1"/>
                </a:solidFill>
                <a:latin typeface="Times New Roman" pitchFamily="18" charset="0"/>
              </a:rPr>
              <a:t> , Balıkçılık alanları ,üreme ve Beslenme alanları</a:t>
            </a:r>
          </a:p>
          <a:p>
            <a:pPr algn="just">
              <a:buFontTx/>
              <a:buChar char="•"/>
            </a:pPr>
            <a:r>
              <a:rPr lang="tr-TR" altLang="tr-TR" sz="2400">
                <a:solidFill>
                  <a:schemeClr val="bg1"/>
                </a:solidFill>
                <a:latin typeface="Times New Roman" pitchFamily="18" charset="0"/>
                <a:cs typeface="Times New Roman" pitchFamily="18" charset="0"/>
              </a:rPr>
              <a:t>Deniz Kuşları</a:t>
            </a:r>
            <a:r>
              <a:rPr lang="tr-TR" altLang="tr-TR" sz="2400">
                <a:solidFill>
                  <a:schemeClr val="bg1"/>
                </a:solidFill>
                <a:latin typeface="Times New Roman" pitchFamily="18" charset="0"/>
              </a:rPr>
              <a:t> </a:t>
            </a:r>
          </a:p>
          <a:p>
            <a:pPr algn="just">
              <a:buFontTx/>
              <a:buChar char="•"/>
            </a:pPr>
            <a:r>
              <a:rPr lang="tr-TR" altLang="tr-TR" sz="2400">
                <a:solidFill>
                  <a:schemeClr val="bg1"/>
                </a:solidFill>
                <a:latin typeface="Times New Roman" pitchFamily="18" charset="0"/>
                <a:cs typeface="Times New Roman" pitchFamily="18" charset="0"/>
              </a:rPr>
              <a:t>Deniz Üretim Çiftlikleri</a:t>
            </a:r>
            <a:endParaRPr lang="tr-TR" altLang="tr-TR" sz="2400">
              <a:solidFill>
                <a:schemeClr val="bg1"/>
              </a:solidFill>
              <a:latin typeface="Times New Roman" pitchFamily="18" charset="0"/>
            </a:endParaRPr>
          </a:p>
          <a:p>
            <a:pPr algn="just">
              <a:buFontTx/>
              <a:buChar char="•"/>
            </a:pPr>
            <a:endParaRPr lang="en-US" altLang="tr-TR" sz="2400">
              <a:solidFill>
                <a:schemeClr val="bg1"/>
              </a:solidFill>
              <a:latin typeface="Times New Roman" pitchFamily="18" charset="0"/>
            </a:endParaRPr>
          </a:p>
        </p:txBody>
      </p:sp>
      <p:pic>
        <p:nvPicPr>
          <p:cNvPr id="41988" name="Picture 4" descr="ölükarabata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1557338"/>
            <a:ext cx="4516437" cy="315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5" descr="sahildepetrolrapa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789363"/>
            <a:ext cx="3959225"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166</a:t>
            </a:fld>
            <a:endParaRPr lang="tr-TR"/>
          </a:p>
        </p:txBody>
      </p:sp>
    </p:spTree>
    <p:extLst>
      <p:ext uri="{BB962C8B-B14F-4D97-AF65-F5344CB8AC3E}">
        <p14:creationId xmlns:p14="http://schemas.microsoft.com/office/powerpoint/2010/main" val="267517999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619250" y="476250"/>
            <a:ext cx="579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2800" b="1">
                <a:latin typeface="Times New Roman" pitchFamily="18" charset="0"/>
              </a:rPr>
              <a:t>ÇEVRE-Büyük Kazaların Bilançosu</a:t>
            </a:r>
          </a:p>
        </p:txBody>
      </p:sp>
      <p:graphicFrame>
        <p:nvGraphicFramePr>
          <p:cNvPr id="83971" name="Group 3"/>
          <p:cNvGraphicFramePr>
            <a:graphicFrameLocks noGrp="1"/>
          </p:cNvGraphicFramePr>
          <p:nvPr/>
        </p:nvGraphicFramePr>
        <p:xfrm>
          <a:off x="755650" y="1100138"/>
          <a:ext cx="7632700" cy="4935537"/>
        </p:xfrm>
        <a:graphic>
          <a:graphicData uri="http://schemas.openxmlformats.org/drawingml/2006/table">
            <a:tbl>
              <a:tblPr/>
              <a:tblGrid>
                <a:gridCol w="1154113">
                  <a:extLst>
                    <a:ext uri="{9D8B030D-6E8A-4147-A177-3AD203B41FA5}">
                      <a16:colId xmlns:a16="http://schemas.microsoft.com/office/drawing/2014/main" val="20000"/>
                    </a:ext>
                  </a:extLst>
                </a:gridCol>
                <a:gridCol w="2079625">
                  <a:extLst>
                    <a:ext uri="{9D8B030D-6E8A-4147-A177-3AD203B41FA5}">
                      <a16:colId xmlns:a16="http://schemas.microsoft.com/office/drawing/2014/main" val="20001"/>
                    </a:ext>
                  </a:extLst>
                </a:gridCol>
                <a:gridCol w="2197100">
                  <a:extLst>
                    <a:ext uri="{9D8B030D-6E8A-4147-A177-3AD203B41FA5}">
                      <a16:colId xmlns:a16="http://schemas.microsoft.com/office/drawing/2014/main" val="20002"/>
                    </a:ext>
                  </a:extLst>
                </a:gridCol>
                <a:gridCol w="2201862">
                  <a:extLst>
                    <a:ext uri="{9D8B030D-6E8A-4147-A177-3AD203B41FA5}">
                      <a16:colId xmlns:a16="http://schemas.microsoft.com/office/drawing/2014/main" val="20003"/>
                    </a:ext>
                  </a:extLst>
                </a:gridCol>
              </a:tblGrid>
              <a:tr h="51822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dirty="0" smtClean="0">
                        <a:ln>
                          <a:noFill/>
                        </a:ln>
                        <a:solidFill>
                          <a:schemeClr val="tx1"/>
                        </a:solidFill>
                        <a:effectLst/>
                        <a:latin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INDEPENDENTA</a:t>
                      </a:r>
                      <a:endParaRPr kumimoji="0" lang="tr-TR" sz="2400" b="1"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NASSIA</a:t>
                      </a:r>
                      <a:endParaRPr kumimoji="0" lang="tr-TR" sz="2400" b="1"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E2E2E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VOLGANEFT</a:t>
                      </a:r>
                      <a:endParaRPr kumimoji="0" lang="tr-TR" sz="2400" b="1"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743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charset="0"/>
                          <a:ea typeface="SimSun" pitchFamily="2" charset="-122"/>
                          <a:cs typeface="Times New Roman" pitchFamily="18" charset="0"/>
                        </a:rPr>
                        <a:t>Yıl</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1979</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1994</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2E2E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1999</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743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charset="0"/>
                          <a:ea typeface="SimSun" pitchFamily="2" charset="-122"/>
                          <a:cs typeface="Times New Roman" pitchFamily="18" charset="0"/>
                        </a:rPr>
                        <a:t>Bölge</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Marmara ve Boğaz</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Marmara ve Boğaz</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E2E2E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Marmara</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5725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charset="0"/>
                          <a:ea typeface="SimSun" pitchFamily="2" charset="-122"/>
                          <a:cs typeface="Times New Roman" pitchFamily="18" charset="0"/>
                        </a:rPr>
                        <a:t>Neden</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dirty="0" smtClean="0">
                          <a:ln>
                            <a:noFill/>
                          </a:ln>
                          <a:solidFill>
                            <a:schemeClr val="tx1"/>
                          </a:solidFill>
                          <a:effectLst/>
                          <a:latin typeface="Arial" charset="0"/>
                          <a:ea typeface="SimSun" pitchFamily="2" charset="-122"/>
                          <a:cs typeface="Times New Roman" pitchFamily="18" charset="0"/>
                        </a:rPr>
                        <a:t>Çarpışma</a:t>
                      </a:r>
                      <a:endParaRPr kumimoji="0" lang="tr-TR" sz="2400" b="0" i="0" u="none" strike="noStrike" cap="none" normalizeH="0" baseline="0" dirty="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Çarpışma</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2E2E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Kötü hava koşulları ve geminin eskiliği</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743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charset="0"/>
                          <a:ea typeface="SimSun" pitchFamily="2" charset="-122"/>
                          <a:cs typeface="Times New Roman" pitchFamily="18" charset="0"/>
                        </a:rPr>
                        <a:t>Miktar</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dirty="0" smtClean="0">
                          <a:ln>
                            <a:noFill/>
                          </a:ln>
                          <a:solidFill>
                            <a:schemeClr val="tx1"/>
                          </a:solidFill>
                          <a:effectLst/>
                          <a:latin typeface="Arial" charset="0"/>
                          <a:ea typeface="SimSun" pitchFamily="2" charset="-122"/>
                          <a:cs typeface="Times New Roman" pitchFamily="18" charset="0"/>
                        </a:rPr>
                        <a:t>94000t (30000t yanan)</a:t>
                      </a:r>
                      <a:endParaRPr kumimoji="0" lang="tr-TR" sz="2400" b="0" i="0" u="none" strike="noStrike" cap="none" normalizeH="0" baseline="0" dirty="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20000t</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E2E2E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1279t</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743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charset="0"/>
                          <a:ea typeface="SimSun" pitchFamily="2" charset="-122"/>
                          <a:cs typeface="Times New Roman" pitchFamily="18" charset="0"/>
                        </a:rPr>
                        <a:t>Mesafe </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dirty="0" smtClean="0">
                          <a:ln>
                            <a:noFill/>
                          </a:ln>
                          <a:solidFill>
                            <a:schemeClr val="tx1"/>
                          </a:solidFill>
                          <a:effectLst/>
                          <a:latin typeface="Arial" charset="0"/>
                          <a:ea typeface="SimSun" pitchFamily="2" charset="-122"/>
                          <a:cs typeface="Times New Roman" pitchFamily="18" charset="0"/>
                        </a:rPr>
                        <a:t>&gt;60 mil</a:t>
                      </a:r>
                      <a:endParaRPr kumimoji="0" lang="tr-TR" sz="2400" b="0" i="0" u="none" strike="noStrike" cap="none" normalizeH="0" baseline="0" dirty="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40 mil</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2E2E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3 mil</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6401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charset="0"/>
                          <a:ea typeface="SimSun" pitchFamily="2" charset="-122"/>
                          <a:cs typeface="Times New Roman" pitchFamily="18" charset="0"/>
                        </a:rPr>
                        <a:t>Bentik kominite</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dirty="0" smtClean="0">
                          <a:ln>
                            <a:noFill/>
                          </a:ln>
                          <a:solidFill>
                            <a:schemeClr val="tx1"/>
                          </a:solidFill>
                          <a:effectLst/>
                          <a:latin typeface="Arial" charset="0"/>
                          <a:ea typeface="SimSun" pitchFamily="2" charset="-122"/>
                          <a:cs typeface="Times New Roman" pitchFamily="18" charset="0"/>
                        </a:rPr>
                        <a:t>%96 </a:t>
                      </a:r>
                      <a:r>
                        <a:rPr kumimoji="0" lang="tr-TR" sz="1200" b="1" i="0" u="none" strike="noStrike" cap="none" normalizeH="0" baseline="0" dirty="0" err="1" smtClean="0">
                          <a:ln>
                            <a:noFill/>
                          </a:ln>
                          <a:solidFill>
                            <a:schemeClr val="tx1"/>
                          </a:solidFill>
                          <a:effectLst/>
                          <a:latin typeface="Arial" charset="0"/>
                          <a:ea typeface="SimSun" pitchFamily="2" charset="-122"/>
                          <a:cs typeface="Times New Roman" pitchFamily="18" charset="0"/>
                        </a:rPr>
                        <a:t>mortalite</a:t>
                      </a:r>
                      <a:endParaRPr kumimoji="0" lang="tr-TR" sz="2400" b="0" i="0" u="none" strike="noStrike" cap="none" normalizeH="0" baseline="0" dirty="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4 crustacean türü</a:t>
                      </a:r>
                      <a:endParaRPr kumimoji="0" lang="tr-TR" sz="1000" b="0" i="0" u="none" strike="noStrike" cap="none" normalizeH="0" baseline="0" smtClean="0">
                        <a:ln>
                          <a:noFill/>
                        </a:ln>
                        <a:solidFill>
                          <a:schemeClr val="tx1"/>
                        </a:solidFill>
                        <a:effectLst/>
                        <a:latin typeface="Arial" charset="0"/>
                        <a:ea typeface="SimSun"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6 mollusc türü</a:t>
                      </a:r>
                      <a:endParaRPr kumimoji="0" lang="tr-TR" sz="1000" b="0" i="0" u="none" strike="noStrike" cap="none" normalizeH="0" baseline="0" smtClean="0">
                        <a:ln>
                          <a:noFill/>
                        </a:ln>
                        <a:solidFill>
                          <a:schemeClr val="tx1"/>
                        </a:solidFill>
                        <a:effectLst/>
                        <a:latin typeface="Arial" charset="0"/>
                        <a:ea typeface="SimSun"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9 alg türü</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E2E2E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%90 mortailite</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45725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charset="0"/>
                          <a:ea typeface="SimSun" pitchFamily="2" charset="-122"/>
                          <a:cs typeface="Times New Roman" pitchFamily="18" charset="0"/>
                        </a:rPr>
                        <a:t>Kuş moratalitesi</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17000</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&gt;1500</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2E2E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&gt;3000 martı,ördek,karabatak</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576337">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charset="0"/>
                          <a:ea typeface="SimSun" pitchFamily="2" charset="-122"/>
                          <a:cs typeface="Times New Roman" pitchFamily="18" charset="0"/>
                        </a:rPr>
                        <a:t>Deniz Memelileri mortalitesi</a:t>
                      </a:r>
                      <a:endParaRPr kumimoji="0" lang="tr-TR" sz="1000" b="0" i="0" u="none" strike="noStrike" cap="none" normalizeH="0" baseline="0" smtClean="0">
                        <a:ln>
                          <a:noFill/>
                        </a:ln>
                        <a:solidFill>
                          <a:schemeClr val="tx1"/>
                        </a:solidFill>
                        <a:effectLst/>
                        <a:latin typeface="Arial" charset="0"/>
                        <a:ea typeface="SimSun"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charset="0"/>
                          <a:ea typeface="SimSun" pitchFamily="2" charset="-122"/>
                          <a:cs typeface="Times New Roman" pitchFamily="18" charset="0"/>
                        </a:rPr>
                        <a:t>Diğer bilgiler</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Afalina, Mutur</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2E2E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1188873">
                <a:tc vMerge="1">
                  <a:txBody>
                    <a:bodyPr/>
                    <a:lstStyle/>
                    <a:p>
                      <a:endParaRPr lang="tr-TR"/>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dirty="0" smtClean="0">
                          <a:ln>
                            <a:noFill/>
                          </a:ln>
                          <a:solidFill>
                            <a:schemeClr val="tx1"/>
                          </a:solidFill>
                          <a:effectLst/>
                          <a:latin typeface="Arial" charset="0"/>
                          <a:ea typeface="SimSun" pitchFamily="2" charset="-122"/>
                          <a:cs typeface="Times New Roman" pitchFamily="18" charset="0"/>
                        </a:rPr>
                        <a:t>Balıkların üreme alanları kirlendi</a:t>
                      </a:r>
                      <a:endParaRPr kumimoji="0" lang="tr-TR" sz="1000" b="0" i="0" u="none" strike="noStrike" cap="none" normalizeH="0" baseline="0" dirty="0" smtClean="0">
                        <a:ln>
                          <a:noFill/>
                        </a:ln>
                        <a:solidFill>
                          <a:schemeClr val="tx1"/>
                        </a:solidFill>
                        <a:effectLst/>
                        <a:latin typeface="Arial" charset="0"/>
                        <a:ea typeface="SimSun"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sz="1200" b="1" i="0" u="none" strike="noStrike" cap="none" normalizeH="0" baseline="0" dirty="0" smtClean="0">
                          <a:ln>
                            <a:noFill/>
                          </a:ln>
                          <a:solidFill>
                            <a:schemeClr val="tx1"/>
                          </a:solidFill>
                          <a:effectLst/>
                          <a:latin typeface="Arial" charset="0"/>
                          <a:ea typeface="SimSun" pitchFamily="2" charset="-122"/>
                          <a:cs typeface="Times New Roman" pitchFamily="18" charset="0"/>
                        </a:rPr>
                        <a:t>Deniz zemini 46g/m</a:t>
                      </a:r>
                      <a:r>
                        <a:rPr kumimoji="0" lang="tr-TR" sz="1200" b="1" i="0" u="none" strike="noStrike" cap="none" normalizeH="0" baseline="30000" dirty="0" smtClean="0">
                          <a:ln>
                            <a:noFill/>
                          </a:ln>
                          <a:solidFill>
                            <a:schemeClr val="tx1"/>
                          </a:solidFill>
                          <a:effectLst/>
                          <a:latin typeface="Arial" charset="0"/>
                          <a:ea typeface="SimSun" pitchFamily="2" charset="-122"/>
                          <a:cs typeface="Times New Roman" pitchFamily="18" charset="0"/>
                        </a:rPr>
                        <a:t>2 </a:t>
                      </a:r>
                      <a:r>
                        <a:rPr kumimoji="0" lang="tr-TR" sz="1200" b="1" i="0" u="none" strike="noStrike" cap="none" normalizeH="0" baseline="0" dirty="0" smtClean="0">
                          <a:ln>
                            <a:noFill/>
                          </a:ln>
                          <a:solidFill>
                            <a:schemeClr val="tx1"/>
                          </a:solidFill>
                          <a:effectLst/>
                          <a:latin typeface="Arial" charset="0"/>
                          <a:ea typeface="SimSun" pitchFamily="2" charset="-122"/>
                          <a:cs typeface="Times New Roman" pitchFamily="18" charset="0"/>
                        </a:rPr>
                        <a:t>yoğunlukta 5,5km çapı boyunca kalın katran tabakasıyla kaplandı</a:t>
                      </a:r>
                      <a:endParaRPr kumimoji="0" lang="tr-TR" sz="2400" b="0" i="0" u="none" strike="noStrike" cap="none" normalizeH="0" baseline="0" dirty="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Balıkların üreme alanları kirlendi</a:t>
                      </a:r>
                      <a:endParaRPr kumimoji="0" lang="tr-TR" sz="1000" b="0" i="0" u="none" strike="noStrike" cap="none" normalizeH="0" baseline="0" smtClean="0">
                        <a:ln>
                          <a:noFill/>
                        </a:ln>
                        <a:solidFill>
                          <a:schemeClr val="tx1"/>
                        </a:solidFill>
                        <a:effectLst/>
                        <a:latin typeface="Arial" charset="0"/>
                        <a:ea typeface="SimSun"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tr-TR" sz="1200" b="1" i="0" u="none" strike="noStrike" cap="none" normalizeH="0" baseline="0" smtClean="0">
                          <a:ln>
                            <a:noFill/>
                          </a:ln>
                          <a:solidFill>
                            <a:schemeClr val="tx1"/>
                          </a:solidFill>
                          <a:effectLst/>
                          <a:latin typeface="Arial" charset="0"/>
                          <a:ea typeface="SimSun" pitchFamily="2" charset="-122"/>
                          <a:cs typeface="Times New Roman" pitchFamily="18" charset="0"/>
                        </a:rPr>
                        <a:t>Çoğu sahil ve kumsal petrol ve ziftle kaplandı. 5 sene sonra dahi bazıları hala öyle kaldı.</a:t>
                      </a:r>
                      <a:endParaRPr kumimoji="0" lang="tr-TR" sz="2400" b="0" i="0" u="none" strike="noStrike" cap="none" normalizeH="0" baseline="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2E2E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1" i="0" u="none" strike="noStrike" cap="none" normalizeH="0" baseline="0" dirty="0" smtClean="0">
                          <a:ln>
                            <a:noFill/>
                          </a:ln>
                          <a:solidFill>
                            <a:schemeClr val="tx1"/>
                          </a:solidFill>
                          <a:effectLst/>
                          <a:latin typeface="Arial" charset="0"/>
                          <a:ea typeface="SimSun" pitchFamily="2" charset="-122"/>
                          <a:cs typeface="Times New Roman" pitchFamily="18" charset="0"/>
                        </a:rPr>
                        <a:t>Gemi ikiye bölündü.</a:t>
                      </a:r>
                      <a:endParaRPr kumimoji="0" lang="tr-TR" sz="1000" b="0" i="0" u="none" strike="noStrike" cap="none" normalizeH="0" baseline="0" dirty="0" smtClean="0">
                        <a:ln>
                          <a:noFill/>
                        </a:ln>
                        <a:solidFill>
                          <a:schemeClr val="tx1"/>
                        </a:solidFill>
                        <a:effectLst/>
                        <a:latin typeface="Arial" charset="0"/>
                        <a:ea typeface="SimSun"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tr-TR" sz="1200" b="1" i="0" u="none" strike="noStrike" cap="none" normalizeH="0" baseline="0" dirty="0" smtClean="0">
                          <a:ln>
                            <a:noFill/>
                          </a:ln>
                          <a:solidFill>
                            <a:schemeClr val="tx1"/>
                          </a:solidFill>
                          <a:effectLst/>
                          <a:latin typeface="Arial" charset="0"/>
                          <a:ea typeface="SimSun" pitchFamily="2" charset="-122"/>
                          <a:cs typeface="Times New Roman" pitchFamily="18" charset="0"/>
                        </a:rPr>
                        <a:t>Mesire alanları etkilendi.</a:t>
                      </a:r>
                      <a:endParaRPr kumimoji="0" lang="tr-TR" sz="2400" b="0" i="0" u="none" strike="noStrike" cap="none" normalizeH="0" baseline="0" dirty="0" smtClean="0">
                        <a:ln>
                          <a:noFill/>
                        </a:ln>
                        <a:solidFill>
                          <a:schemeClr val="tx1"/>
                        </a:solidFill>
                        <a:effectLst/>
                        <a:latin typeface="Arial" charset="0"/>
                        <a:ea typeface="SimSun" pitchFamily="2" charset="-122"/>
                        <a:cs typeface="Times New Roman" pitchFamily="18"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sp>
        <p:nvSpPr>
          <p:cNvPr id="3" name="Slayt Numarası Yer Tutucusu 2"/>
          <p:cNvSpPr>
            <a:spLocks noGrp="1"/>
          </p:cNvSpPr>
          <p:nvPr>
            <p:ph type="sldNum" sz="quarter" idx="12"/>
          </p:nvPr>
        </p:nvSpPr>
        <p:spPr/>
        <p:txBody>
          <a:bodyPr/>
          <a:lstStyle/>
          <a:p>
            <a:fld id="{A427530A-A503-4F46-BAEC-AA74D2EFDD5B}" type="slidenum">
              <a:rPr lang="tr-TR" smtClean="0"/>
              <a:t>167</a:t>
            </a:fld>
            <a:endParaRPr lang="tr-TR"/>
          </a:p>
        </p:txBody>
      </p:sp>
    </p:spTree>
    <p:extLst>
      <p:ext uri="{BB962C8B-B14F-4D97-AF65-F5344CB8AC3E}">
        <p14:creationId xmlns:p14="http://schemas.microsoft.com/office/powerpoint/2010/main" val="296515023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0" y="981075"/>
            <a:ext cx="9144000" cy="792163"/>
          </a:xfrm>
        </p:spPr>
        <p:txBody>
          <a:bodyPr>
            <a:normAutofit/>
          </a:bodyPr>
          <a:lstStyle/>
          <a:p>
            <a:r>
              <a:rPr lang="tr-TR" altLang="tr-TR" sz="2800" b="1" smtClean="0">
                <a:solidFill>
                  <a:srgbClr val="FF0033"/>
                </a:solidFill>
              </a:rPr>
              <a:t>Asit yağmurları canlılara ve bitki örtüsüne zararlıdır.</a:t>
            </a:r>
          </a:p>
        </p:txBody>
      </p:sp>
      <p:sp>
        <p:nvSpPr>
          <p:cNvPr id="112643" name="Text Box 3"/>
          <p:cNvSpPr txBox="1">
            <a:spLocks noChangeArrowheads="1"/>
          </p:cNvSpPr>
          <p:nvPr/>
        </p:nvSpPr>
        <p:spPr bwMode="auto">
          <a:xfrm>
            <a:off x="358775" y="2420938"/>
            <a:ext cx="87852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tr-TR" altLang="tr-TR" sz="2800" b="1">
                <a:solidFill>
                  <a:srgbClr val="0033CC"/>
                </a:solidFill>
              </a:rPr>
              <a:t>Toprakta normalde çözünür olmayan mineralleri ve bileşikleri çözerek, çözünmüş tuzlar ve aliminyum tuzlarının bitki köklerini çürütmesini sağlar.</a:t>
            </a:r>
          </a:p>
          <a:p>
            <a:pPr eaLnBrk="0" hangingPunct="0">
              <a:lnSpc>
                <a:spcPct val="50000"/>
              </a:lnSpc>
            </a:pPr>
            <a:endParaRPr lang="tr-TR" altLang="tr-TR" sz="2800" b="1">
              <a:solidFill>
                <a:srgbClr val="0033CC"/>
              </a:solidFill>
            </a:endParaRPr>
          </a:p>
          <a:p>
            <a:pPr eaLnBrk="0" hangingPunct="0"/>
            <a:r>
              <a:rPr lang="tr-TR" altLang="tr-TR" sz="2800" b="1">
                <a:solidFill>
                  <a:srgbClr val="FF0033"/>
                </a:solidFill>
              </a:rPr>
              <a:t>Nox ler solunduğunda akciğerlerde aside dönüşür ve insanlara doğrudan zarar verebilir.</a:t>
            </a:r>
          </a:p>
          <a:p>
            <a:pPr eaLnBrk="0" hangingPunct="0"/>
            <a:r>
              <a:rPr lang="tr-TR" altLang="tr-TR" sz="2800" b="1">
                <a:solidFill>
                  <a:srgbClr val="FF0033"/>
                </a:solidFill>
              </a:rPr>
              <a:t>Bu şekilde asitli olan sular bebeklerde </a:t>
            </a:r>
            <a:r>
              <a:rPr lang="tr-TR" altLang="tr-TR" sz="2800" b="1">
                <a:solidFill>
                  <a:srgbClr val="0033CC"/>
                </a:solidFill>
              </a:rPr>
              <a:t>mavi bebek hastalığı</a:t>
            </a:r>
            <a:r>
              <a:rPr lang="tr-TR" altLang="tr-TR" sz="2800" b="1">
                <a:solidFill>
                  <a:srgbClr val="FF0033"/>
                </a:solidFill>
              </a:rPr>
              <a:t> denen hastalığa sebep olur.</a:t>
            </a:r>
          </a:p>
        </p:txBody>
      </p:sp>
      <p:sp>
        <p:nvSpPr>
          <p:cNvPr id="3" name="Slayt Numarası Yer Tutucusu 2"/>
          <p:cNvSpPr>
            <a:spLocks noGrp="1"/>
          </p:cNvSpPr>
          <p:nvPr>
            <p:ph type="sldNum" sz="quarter" idx="11"/>
          </p:nvPr>
        </p:nvSpPr>
        <p:spPr/>
        <p:txBody>
          <a:bodyPr/>
          <a:lstStyle/>
          <a:p>
            <a:fld id="{A427530A-A503-4F46-BAEC-AA74D2EFDD5B}" type="slidenum">
              <a:rPr lang="tr-TR" smtClean="0"/>
              <a:t>168</a:t>
            </a:fld>
            <a:endParaRPr lang="tr-TR"/>
          </a:p>
        </p:txBody>
      </p:sp>
    </p:spTree>
    <p:extLst>
      <p:ext uri="{BB962C8B-B14F-4D97-AF65-F5344CB8AC3E}">
        <p14:creationId xmlns:p14="http://schemas.microsoft.com/office/powerpoint/2010/main" val="336036098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idx="1"/>
          </p:nvPr>
        </p:nvSpPr>
        <p:spPr>
          <a:xfrm>
            <a:off x="250825" y="765175"/>
            <a:ext cx="8713788" cy="5400675"/>
          </a:xfrm>
        </p:spPr>
        <p:txBody>
          <a:bodyPr/>
          <a:lstStyle/>
          <a:p>
            <a:pPr>
              <a:buFont typeface="Wingdings" pitchFamily="2" charset="2"/>
              <a:buNone/>
            </a:pPr>
            <a:r>
              <a:rPr lang="tr-TR" altLang="tr-TR" sz="2800" b="1" smtClean="0">
                <a:solidFill>
                  <a:srgbClr val="00FFFF"/>
                </a:solidFill>
              </a:rPr>
              <a:t>    </a:t>
            </a:r>
            <a:r>
              <a:rPr lang="tr-TR" altLang="tr-TR" b="1" smtClean="0">
                <a:solidFill>
                  <a:srgbClr val="FF0033"/>
                </a:solidFill>
              </a:rPr>
              <a:t>NOx sürekli alındığında, kanser, şeker hastalığı ve  sinir hücresi tahribatına yol açabilir.</a:t>
            </a:r>
          </a:p>
          <a:p>
            <a:pPr>
              <a:lnSpc>
                <a:spcPct val="10000"/>
              </a:lnSpc>
              <a:buFont typeface="Wingdings" pitchFamily="2" charset="2"/>
              <a:buNone/>
            </a:pPr>
            <a:endParaRPr lang="tr-TR" altLang="tr-TR" b="1" smtClean="0">
              <a:solidFill>
                <a:srgbClr val="FF0033"/>
              </a:solidFill>
            </a:endParaRPr>
          </a:p>
          <a:p>
            <a:pPr>
              <a:buFont typeface="Wingdings" pitchFamily="2" charset="2"/>
              <a:buNone/>
            </a:pPr>
            <a:r>
              <a:rPr lang="tr-TR" altLang="tr-TR" b="1" smtClean="0">
                <a:solidFill>
                  <a:schemeClr val="hlink"/>
                </a:solidFill>
              </a:rPr>
              <a:t>   Tıpta NO, enfekte edilmiş ve kanser olabilecek hücreleri parçalamakta makrofaj hücreler tarafından kullanılır.</a:t>
            </a:r>
          </a:p>
          <a:p>
            <a:pPr>
              <a:lnSpc>
                <a:spcPct val="10000"/>
              </a:lnSpc>
              <a:buFont typeface="Wingdings" pitchFamily="2" charset="2"/>
              <a:buNone/>
            </a:pPr>
            <a:endParaRPr lang="tr-TR" altLang="tr-TR" b="1" smtClean="0"/>
          </a:p>
          <a:p>
            <a:pPr>
              <a:buFont typeface="Wingdings" pitchFamily="2" charset="2"/>
              <a:buNone/>
            </a:pPr>
            <a:r>
              <a:rPr lang="tr-TR" altLang="tr-TR" b="1" smtClean="0">
                <a:solidFill>
                  <a:srgbClr val="00FF00"/>
                </a:solidFill>
              </a:rPr>
              <a:t>    </a:t>
            </a:r>
            <a:r>
              <a:rPr lang="tr-TR" altLang="tr-TR" b="1" smtClean="0">
                <a:solidFill>
                  <a:srgbClr val="0033CC"/>
                </a:solidFill>
              </a:rPr>
              <a:t>Kan damarlarının iç cidarlarındaki hücreler tarafından NO salgılanarak damarların gevşemesi ve tansiyonun düzenlenmesine yardımcı olunur.</a:t>
            </a:r>
            <a:r>
              <a:rPr lang="tr-TR" altLang="tr-TR" b="1" smtClean="0">
                <a:solidFill>
                  <a:srgbClr val="99FF99"/>
                </a:solidFill>
              </a:rPr>
              <a:t> </a:t>
            </a:r>
            <a:endParaRPr lang="tr-TR" altLang="tr-TR" smtClean="0"/>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169</a:t>
            </a:fld>
            <a:endParaRPr lang="tr-TR"/>
          </a:p>
        </p:txBody>
      </p:sp>
    </p:spTree>
    <p:extLst>
      <p:ext uri="{BB962C8B-B14F-4D97-AF65-F5344CB8AC3E}">
        <p14:creationId xmlns:p14="http://schemas.microsoft.com/office/powerpoint/2010/main" val="1705281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Yuvarlatılmış Dikdörtgen"/>
          <p:cNvSpPr/>
          <p:nvPr/>
        </p:nvSpPr>
        <p:spPr>
          <a:xfrm>
            <a:off x="323850" y="908050"/>
            <a:ext cx="3357563" cy="1285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sz="2000" b="1" dirty="0">
                <a:solidFill>
                  <a:schemeClr val="tx1"/>
                </a:solidFill>
                <a:latin typeface="Arial" pitchFamily="34" charset="0"/>
              </a:rPr>
              <a:t>Avrupa Birliği üç aşamalı </a:t>
            </a:r>
            <a:r>
              <a:rPr lang="tr-TR" sz="2000" b="1" dirty="0" err="1">
                <a:solidFill>
                  <a:schemeClr val="tx1"/>
                </a:solidFill>
                <a:latin typeface="Arial" pitchFamily="34" charset="0"/>
              </a:rPr>
              <a:t>toksik</a:t>
            </a:r>
            <a:r>
              <a:rPr lang="tr-TR" sz="2000" b="1" dirty="0">
                <a:solidFill>
                  <a:schemeClr val="tx1"/>
                </a:solidFill>
                <a:latin typeface="Arial" pitchFamily="34" charset="0"/>
              </a:rPr>
              <a:t> seviye kabul ederek kimyasalları sınıflandırmaktadır</a:t>
            </a:r>
            <a:endParaRPr lang="tr-TR" sz="2000" dirty="0">
              <a:solidFill>
                <a:schemeClr val="tx1"/>
              </a:solidFill>
              <a:latin typeface="Arial" pitchFamily="34" charset="0"/>
            </a:endParaRPr>
          </a:p>
        </p:txBody>
      </p:sp>
      <p:sp>
        <p:nvSpPr>
          <p:cNvPr id="3" name="2 Aşağı Ok"/>
          <p:cNvSpPr/>
          <p:nvPr/>
        </p:nvSpPr>
        <p:spPr>
          <a:xfrm>
            <a:off x="900113" y="2420938"/>
            <a:ext cx="2000250" cy="143986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tr-TR"/>
          </a:p>
        </p:txBody>
      </p:sp>
      <p:sp>
        <p:nvSpPr>
          <p:cNvPr id="4" name="3 Metin kutusu"/>
          <p:cNvSpPr txBox="1"/>
          <p:nvPr/>
        </p:nvSpPr>
        <p:spPr>
          <a:xfrm>
            <a:off x="467544" y="4077072"/>
            <a:ext cx="2500330" cy="1015663"/>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fontAlgn="auto">
              <a:spcBef>
                <a:spcPts val="0"/>
              </a:spcBef>
              <a:spcAft>
                <a:spcPts val="0"/>
              </a:spcAft>
              <a:defRPr/>
            </a:pPr>
            <a:r>
              <a:rPr lang="tr-TR" sz="2000" b="1" dirty="0">
                <a:solidFill>
                  <a:schemeClr val="tx1"/>
                </a:solidFill>
                <a:latin typeface="Arial" pitchFamily="34" charset="0"/>
              </a:rPr>
              <a:t>• Çok </a:t>
            </a:r>
            <a:r>
              <a:rPr lang="tr-TR" sz="2000" b="1" dirty="0" err="1">
                <a:solidFill>
                  <a:schemeClr val="tx1"/>
                </a:solidFill>
                <a:latin typeface="Arial" pitchFamily="34" charset="0"/>
              </a:rPr>
              <a:t>toksik</a:t>
            </a:r>
            <a:r>
              <a:rPr lang="tr-TR" sz="2000" b="1" dirty="0">
                <a:solidFill>
                  <a:schemeClr val="tx1"/>
                </a:solidFill>
                <a:latin typeface="Arial" pitchFamily="34" charset="0"/>
              </a:rPr>
              <a:t>,</a:t>
            </a:r>
            <a:br>
              <a:rPr lang="tr-TR" sz="2000" b="1" dirty="0">
                <a:solidFill>
                  <a:schemeClr val="tx1"/>
                </a:solidFill>
                <a:latin typeface="Arial" pitchFamily="34" charset="0"/>
              </a:rPr>
            </a:br>
            <a:r>
              <a:rPr lang="tr-TR" sz="2000" b="1" dirty="0">
                <a:solidFill>
                  <a:schemeClr val="tx1"/>
                </a:solidFill>
                <a:latin typeface="Arial" pitchFamily="34" charset="0"/>
              </a:rPr>
              <a:t>• </a:t>
            </a:r>
            <a:r>
              <a:rPr lang="tr-TR" sz="2000" b="1" dirty="0" err="1">
                <a:solidFill>
                  <a:schemeClr val="tx1"/>
                </a:solidFill>
                <a:latin typeface="Arial" pitchFamily="34" charset="0"/>
              </a:rPr>
              <a:t>Toksik</a:t>
            </a:r>
            <a:r>
              <a:rPr lang="tr-TR" sz="2000" b="1" dirty="0">
                <a:solidFill>
                  <a:schemeClr val="tx1"/>
                </a:solidFill>
                <a:latin typeface="Arial" pitchFamily="34" charset="0"/>
              </a:rPr>
              <a:t/>
            </a:r>
            <a:br>
              <a:rPr lang="tr-TR" sz="2000" b="1" dirty="0">
                <a:solidFill>
                  <a:schemeClr val="tx1"/>
                </a:solidFill>
                <a:latin typeface="Arial" pitchFamily="34" charset="0"/>
              </a:rPr>
            </a:br>
            <a:r>
              <a:rPr lang="tr-TR" sz="2000" b="1" dirty="0">
                <a:solidFill>
                  <a:schemeClr val="tx1"/>
                </a:solidFill>
                <a:latin typeface="Arial" pitchFamily="34" charset="0"/>
              </a:rPr>
              <a:t>• Zararlı </a:t>
            </a:r>
          </a:p>
        </p:txBody>
      </p:sp>
      <p:sp>
        <p:nvSpPr>
          <p:cNvPr id="5" name="4 Yuvarlatılmış Dikdörtgen"/>
          <p:cNvSpPr/>
          <p:nvPr/>
        </p:nvSpPr>
        <p:spPr>
          <a:xfrm>
            <a:off x="4427984" y="764704"/>
            <a:ext cx="3429024" cy="1214446"/>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r>
              <a:rPr lang="tr-TR" b="1" dirty="0">
                <a:latin typeface="Arial" pitchFamily="34" charset="0"/>
              </a:rPr>
              <a:t>Avrupa </a:t>
            </a:r>
            <a:r>
              <a:rPr lang="tr-TR" sz="2000" b="1" dirty="0">
                <a:latin typeface="Arial" pitchFamily="34" charset="0"/>
              </a:rPr>
              <a:t>topluluğunun</a:t>
            </a:r>
            <a:r>
              <a:rPr lang="tr-TR" b="1" dirty="0">
                <a:latin typeface="Arial" pitchFamily="34" charset="0"/>
              </a:rPr>
              <a:t> sınıflandırması</a:t>
            </a:r>
            <a:endParaRPr lang="tr-TR" dirty="0">
              <a:latin typeface="Arial" pitchFamily="34" charset="0"/>
            </a:endParaRPr>
          </a:p>
        </p:txBody>
      </p:sp>
      <p:sp>
        <p:nvSpPr>
          <p:cNvPr id="6" name="5 Metin kutusu"/>
          <p:cNvSpPr txBox="1"/>
          <p:nvPr/>
        </p:nvSpPr>
        <p:spPr>
          <a:xfrm>
            <a:off x="3995936" y="2852936"/>
            <a:ext cx="4690315" cy="3416320"/>
          </a:xfrm>
          <a:prstGeom prst="rect">
            <a:avLst/>
          </a:prstGeom>
        </p:spPr>
        <p:style>
          <a:lnRef idx="0">
            <a:schemeClr val="accent3"/>
          </a:lnRef>
          <a:fillRef idx="3">
            <a:schemeClr val="accent3"/>
          </a:fillRef>
          <a:effectRef idx="3">
            <a:schemeClr val="accent3"/>
          </a:effectRef>
          <a:fontRef idx="minor">
            <a:schemeClr val="lt1"/>
          </a:fontRef>
        </p:style>
        <p:txBody>
          <a:bodyPr>
            <a:spAutoFit/>
          </a:bodyPr>
          <a:lstStyle/>
          <a:p>
            <a:pPr fontAlgn="auto">
              <a:spcBef>
                <a:spcPts val="0"/>
              </a:spcBef>
              <a:spcAft>
                <a:spcPts val="0"/>
              </a:spcAft>
              <a:defRPr/>
            </a:pPr>
            <a:r>
              <a:rPr lang="tr-TR" b="1" dirty="0">
                <a:solidFill>
                  <a:schemeClr val="bg2"/>
                </a:solidFill>
                <a:latin typeface="Arial" pitchFamily="34" charset="0"/>
              </a:rPr>
              <a:t>• Parlayıcı</a:t>
            </a:r>
            <a:br>
              <a:rPr lang="tr-TR" b="1" dirty="0">
                <a:solidFill>
                  <a:schemeClr val="bg2"/>
                </a:solidFill>
                <a:latin typeface="Arial" pitchFamily="34" charset="0"/>
              </a:rPr>
            </a:br>
            <a:r>
              <a:rPr lang="tr-TR" b="1" dirty="0">
                <a:solidFill>
                  <a:schemeClr val="bg2"/>
                </a:solidFill>
                <a:latin typeface="Arial" pitchFamily="34" charset="0"/>
              </a:rPr>
              <a:t>• Patlayıcı</a:t>
            </a:r>
            <a:br>
              <a:rPr lang="tr-TR" b="1" dirty="0">
                <a:solidFill>
                  <a:schemeClr val="bg2"/>
                </a:solidFill>
                <a:latin typeface="Arial" pitchFamily="34" charset="0"/>
              </a:rPr>
            </a:br>
            <a:r>
              <a:rPr lang="tr-TR" b="1" dirty="0">
                <a:solidFill>
                  <a:schemeClr val="bg2"/>
                </a:solidFill>
                <a:latin typeface="Arial" pitchFamily="34" charset="0"/>
              </a:rPr>
              <a:t>• Oksitleyici</a:t>
            </a:r>
            <a:br>
              <a:rPr lang="tr-TR" b="1" dirty="0">
                <a:solidFill>
                  <a:schemeClr val="bg2"/>
                </a:solidFill>
                <a:latin typeface="Arial" pitchFamily="34" charset="0"/>
              </a:rPr>
            </a:br>
            <a:r>
              <a:rPr lang="tr-TR" b="1" dirty="0">
                <a:solidFill>
                  <a:schemeClr val="bg2"/>
                </a:solidFill>
                <a:latin typeface="Arial" pitchFamily="34" charset="0"/>
              </a:rPr>
              <a:t>• Reaktif</a:t>
            </a:r>
            <a:br>
              <a:rPr lang="tr-TR" b="1" dirty="0">
                <a:solidFill>
                  <a:schemeClr val="bg2"/>
                </a:solidFill>
                <a:latin typeface="Arial" pitchFamily="34" charset="0"/>
              </a:rPr>
            </a:br>
            <a:r>
              <a:rPr lang="tr-TR" b="1" dirty="0">
                <a:solidFill>
                  <a:schemeClr val="bg2"/>
                </a:solidFill>
                <a:latin typeface="Arial" pitchFamily="34" charset="0"/>
              </a:rPr>
              <a:t>• Zehirli</a:t>
            </a:r>
            <a:br>
              <a:rPr lang="tr-TR" b="1" dirty="0">
                <a:solidFill>
                  <a:schemeClr val="bg2"/>
                </a:solidFill>
                <a:latin typeface="Arial" pitchFamily="34" charset="0"/>
              </a:rPr>
            </a:br>
            <a:r>
              <a:rPr lang="tr-TR" b="1" dirty="0">
                <a:solidFill>
                  <a:schemeClr val="bg2"/>
                </a:solidFill>
                <a:latin typeface="Arial" pitchFamily="34" charset="0"/>
              </a:rPr>
              <a:t>• Tahriş edici</a:t>
            </a:r>
            <a:br>
              <a:rPr lang="tr-TR" b="1" dirty="0">
                <a:solidFill>
                  <a:schemeClr val="bg2"/>
                </a:solidFill>
                <a:latin typeface="Arial" pitchFamily="34" charset="0"/>
              </a:rPr>
            </a:br>
            <a:r>
              <a:rPr lang="tr-TR" b="1" dirty="0">
                <a:solidFill>
                  <a:schemeClr val="bg2"/>
                </a:solidFill>
                <a:latin typeface="Arial" pitchFamily="34" charset="0"/>
              </a:rPr>
              <a:t>• Hassasiyet oluşturucu</a:t>
            </a:r>
            <a:br>
              <a:rPr lang="tr-TR" b="1" dirty="0">
                <a:solidFill>
                  <a:schemeClr val="bg2"/>
                </a:solidFill>
                <a:latin typeface="Arial" pitchFamily="34" charset="0"/>
              </a:rPr>
            </a:br>
            <a:r>
              <a:rPr lang="tr-TR" b="1" dirty="0">
                <a:solidFill>
                  <a:schemeClr val="bg2"/>
                </a:solidFill>
                <a:latin typeface="Arial" pitchFamily="34" charset="0"/>
              </a:rPr>
              <a:t>• Kanserojen olan</a:t>
            </a:r>
            <a:br>
              <a:rPr lang="tr-TR" b="1" dirty="0">
                <a:solidFill>
                  <a:schemeClr val="bg2"/>
                </a:solidFill>
                <a:latin typeface="Arial" pitchFamily="34" charset="0"/>
              </a:rPr>
            </a:br>
            <a:r>
              <a:rPr lang="tr-TR" b="1" dirty="0">
                <a:solidFill>
                  <a:schemeClr val="bg2"/>
                </a:solidFill>
                <a:latin typeface="Arial" pitchFamily="34" charset="0"/>
              </a:rPr>
              <a:t>• Üremeyi etkileyen</a:t>
            </a:r>
            <a:br>
              <a:rPr lang="tr-TR" b="1" dirty="0">
                <a:solidFill>
                  <a:schemeClr val="bg2"/>
                </a:solidFill>
                <a:latin typeface="Arial" pitchFamily="34" charset="0"/>
              </a:rPr>
            </a:br>
            <a:r>
              <a:rPr lang="tr-TR" b="1" dirty="0">
                <a:solidFill>
                  <a:schemeClr val="bg2"/>
                </a:solidFill>
                <a:latin typeface="Arial" pitchFamily="34" charset="0"/>
              </a:rPr>
              <a:t>• </a:t>
            </a:r>
            <a:r>
              <a:rPr lang="tr-TR" b="1" dirty="0" err="1">
                <a:solidFill>
                  <a:schemeClr val="bg2"/>
                </a:solidFill>
                <a:latin typeface="Arial" pitchFamily="34" charset="0"/>
              </a:rPr>
              <a:t>Mutajenik</a:t>
            </a:r>
            <a:r>
              <a:rPr lang="tr-TR" b="1" dirty="0">
                <a:solidFill>
                  <a:schemeClr val="bg2"/>
                </a:solidFill>
                <a:latin typeface="Arial" pitchFamily="34" charset="0"/>
              </a:rPr>
              <a:t> etkileri olanlar</a:t>
            </a:r>
            <a:br>
              <a:rPr lang="tr-TR" b="1" dirty="0">
                <a:solidFill>
                  <a:schemeClr val="bg2"/>
                </a:solidFill>
                <a:latin typeface="Arial" pitchFamily="34" charset="0"/>
              </a:rPr>
            </a:br>
            <a:r>
              <a:rPr lang="tr-TR" b="1" dirty="0">
                <a:solidFill>
                  <a:schemeClr val="bg2"/>
                </a:solidFill>
                <a:latin typeface="Arial" pitchFamily="34" charset="0"/>
              </a:rPr>
              <a:t>• Çevreye zarar verenler kimyasallar sınıflama içine alınmıştır</a:t>
            </a:r>
          </a:p>
        </p:txBody>
      </p:sp>
      <p:sp>
        <p:nvSpPr>
          <p:cNvPr id="7" name="6 Sağ Ok"/>
          <p:cNvSpPr/>
          <p:nvPr/>
        </p:nvSpPr>
        <p:spPr>
          <a:xfrm>
            <a:off x="3132138" y="4076700"/>
            <a:ext cx="714375" cy="8572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tr-TR"/>
          </a:p>
        </p:txBody>
      </p:sp>
      <p:sp>
        <p:nvSpPr>
          <p:cNvPr id="8" name="7 Aşağı Ok"/>
          <p:cNvSpPr/>
          <p:nvPr/>
        </p:nvSpPr>
        <p:spPr>
          <a:xfrm>
            <a:off x="5148263" y="2205038"/>
            <a:ext cx="2000250" cy="50006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tr-TR"/>
          </a:p>
        </p:txBody>
      </p:sp>
      <p:sp>
        <p:nvSpPr>
          <p:cNvPr id="10" name="Slayt Numarası Yer Tutucusu 9"/>
          <p:cNvSpPr>
            <a:spLocks noGrp="1"/>
          </p:cNvSpPr>
          <p:nvPr>
            <p:ph type="sldNum" sz="quarter" idx="12"/>
          </p:nvPr>
        </p:nvSpPr>
        <p:spPr/>
        <p:txBody>
          <a:bodyPr/>
          <a:lstStyle/>
          <a:p>
            <a:fld id="{A427530A-A503-4F46-BAEC-AA74D2EFDD5B}" type="slidenum">
              <a:rPr lang="tr-TR" smtClean="0"/>
              <a:t>17</a:t>
            </a:fld>
            <a:endParaRPr lang="tr-TR"/>
          </a:p>
        </p:txBody>
      </p:sp>
    </p:spTree>
    <p:extLst>
      <p:ext uri="{BB962C8B-B14F-4D97-AF65-F5344CB8AC3E}">
        <p14:creationId xmlns:p14="http://schemas.microsoft.com/office/powerpoint/2010/main" val="419665889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ChangeArrowheads="1"/>
          </p:cNvSpPr>
          <p:nvPr/>
        </p:nvSpPr>
        <p:spPr bwMode="auto">
          <a:xfrm>
            <a:off x="0" y="0"/>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sz="1000" b="1"/>
              <a:t>KİMYASALLAR</a:t>
            </a:r>
          </a:p>
        </p:txBody>
      </p:sp>
      <p:sp>
        <p:nvSpPr>
          <p:cNvPr id="134148" name="Rectangle 4"/>
          <p:cNvSpPr>
            <a:spLocks noChangeArrowheads="1"/>
          </p:cNvSpPr>
          <p:nvPr/>
        </p:nvSpPr>
        <p:spPr bwMode="auto">
          <a:xfrm>
            <a:off x="6156325" y="1341438"/>
            <a:ext cx="2482850" cy="706437"/>
          </a:xfrm>
          <a:prstGeom prst="rect">
            <a:avLst/>
          </a:prstGeom>
          <a:solidFill>
            <a:srgbClr val="990033"/>
          </a:solidFill>
          <a:ln w="9525" algn="ctr">
            <a:solidFill>
              <a:schemeClr val="tx1"/>
            </a:solidFill>
            <a:miter lim="800000"/>
            <a:headEnd/>
            <a:tailEnd/>
          </a:ln>
          <a:effectLst/>
          <a:extLst/>
        </p:spPr>
        <p:txBody>
          <a:bodyPr>
            <a:spAutoFit/>
          </a:bodyPr>
          <a:lstStyle/>
          <a:p>
            <a:pPr fontAlgn="auto">
              <a:spcBef>
                <a:spcPts val="0"/>
              </a:spcBef>
              <a:spcAft>
                <a:spcPct val="20000"/>
              </a:spcAft>
              <a:buClr>
                <a:schemeClr val="folHlink"/>
              </a:buClr>
              <a:defRPr/>
            </a:pPr>
            <a:r>
              <a:rPr lang="tr-TR" b="1" dirty="0">
                <a:solidFill>
                  <a:srgbClr val="FFCCCC"/>
                </a:solidFill>
                <a:effectLst>
                  <a:outerShdw blurRad="38100" dist="38100" dir="2700000" algn="tl">
                    <a:srgbClr val="000000"/>
                  </a:outerShdw>
                </a:effectLst>
                <a:latin typeface="+mn-lt"/>
                <a:cs typeface="+mn-cs"/>
              </a:rPr>
              <a:t>YANMA </a:t>
            </a:r>
          </a:p>
          <a:p>
            <a:pPr fontAlgn="auto">
              <a:spcBef>
                <a:spcPts val="0"/>
              </a:spcBef>
              <a:spcAft>
                <a:spcPct val="20000"/>
              </a:spcAft>
              <a:buClr>
                <a:schemeClr val="folHlink"/>
              </a:buClr>
              <a:defRPr/>
            </a:pPr>
            <a:r>
              <a:rPr lang="tr-TR" b="1" dirty="0">
                <a:solidFill>
                  <a:srgbClr val="FFCCCC"/>
                </a:solidFill>
                <a:effectLst>
                  <a:outerShdw blurRad="38100" dist="38100" dir="2700000" algn="tl">
                    <a:srgbClr val="000000"/>
                  </a:outerShdw>
                </a:effectLst>
                <a:latin typeface="+mn-lt"/>
                <a:cs typeface="+mn-cs"/>
              </a:rPr>
              <a:t>NOKTALARI</a:t>
            </a:r>
          </a:p>
        </p:txBody>
      </p:sp>
      <p:sp>
        <p:nvSpPr>
          <p:cNvPr id="134149" name="Rectangle 5"/>
          <p:cNvSpPr>
            <a:spLocks noChangeArrowheads="1"/>
          </p:cNvSpPr>
          <p:nvPr/>
        </p:nvSpPr>
        <p:spPr bwMode="auto">
          <a:xfrm>
            <a:off x="323850" y="5448300"/>
            <a:ext cx="2303463" cy="650875"/>
          </a:xfrm>
          <a:prstGeom prst="rect">
            <a:avLst/>
          </a:prstGeom>
          <a:solidFill>
            <a:srgbClr val="990033"/>
          </a:solidFill>
          <a:ln w="9525" algn="ctr">
            <a:solidFill>
              <a:schemeClr val="tx1"/>
            </a:solidFill>
            <a:miter lim="800000"/>
            <a:headEnd/>
            <a:tailEnd/>
          </a:ln>
          <a:effectLst/>
          <a:extLst/>
        </p:spPr>
        <p:txBody>
          <a:bodyPr>
            <a:spAutoFit/>
          </a:bodyPr>
          <a:lstStyle/>
          <a:p>
            <a:pPr fontAlgn="auto">
              <a:spcBef>
                <a:spcPts val="0"/>
              </a:spcBef>
              <a:spcAft>
                <a:spcPts val="0"/>
              </a:spcAft>
              <a:defRPr/>
            </a:pPr>
            <a:r>
              <a:rPr lang="tr-TR" b="1" dirty="0">
                <a:solidFill>
                  <a:schemeClr val="accent1">
                    <a:lumMod val="20000"/>
                    <a:lumOff val="80000"/>
                  </a:schemeClr>
                </a:solidFill>
                <a:effectLst>
                  <a:outerShdw blurRad="38100" dist="38100" dir="2700000" algn="tl">
                    <a:srgbClr val="000000"/>
                  </a:outerShdw>
                </a:effectLst>
                <a:latin typeface="+mn-lt"/>
                <a:cs typeface="+mn-cs"/>
              </a:rPr>
              <a:t>KATI, SIVI VEYA </a:t>
            </a:r>
          </a:p>
          <a:p>
            <a:pPr fontAlgn="auto">
              <a:spcBef>
                <a:spcPts val="0"/>
              </a:spcBef>
              <a:spcAft>
                <a:spcPts val="0"/>
              </a:spcAft>
              <a:defRPr/>
            </a:pPr>
            <a:r>
              <a:rPr lang="tr-TR" b="1" dirty="0">
                <a:solidFill>
                  <a:schemeClr val="accent1">
                    <a:lumMod val="20000"/>
                    <a:lumOff val="80000"/>
                  </a:schemeClr>
                </a:solidFill>
                <a:effectLst>
                  <a:outerShdw blurRad="38100" dist="38100" dir="2700000" algn="tl">
                    <a:srgbClr val="000000"/>
                  </a:outerShdw>
                </a:effectLst>
                <a:latin typeface="+mn-lt"/>
                <a:cs typeface="+mn-cs"/>
              </a:rPr>
              <a:t>GAZ OLMALARI</a:t>
            </a:r>
          </a:p>
        </p:txBody>
      </p:sp>
      <p:sp>
        <p:nvSpPr>
          <p:cNvPr id="134150" name="Rectangle 6"/>
          <p:cNvSpPr>
            <a:spLocks noChangeArrowheads="1"/>
          </p:cNvSpPr>
          <p:nvPr/>
        </p:nvSpPr>
        <p:spPr bwMode="auto">
          <a:xfrm>
            <a:off x="2987675" y="3500438"/>
            <a:ext cx="3379788" cy="650875"/>
          </a:xfrm>
          <a:prstGeom prst="rect">
            <a:avLst/>
          </a:prstGeom>
          <a:solidFill>
            <a:srgbClr val="990033"/>
          </a:solidFill>
          <a:ln w="9525" algn="ctr">
            <a:solidFill>
              <a:schemeClr val="tx1"/>
            </a:solidFill>
            <a:miter lim="800000"/>
            <a:headEnd/>
            <a:tailEnd/>
          </a:ln>
          <a:effectLst/>
          <a:extLst/>
        </p:spPr>
        <p:txBody>
          <a:bodyPr wrap="none">
            <a:spAutoFit/>
          </a:bodyPr>
          <a:lstStyle/>
          <a:p>
            <a:pPr fontAlgn="auto">
              <a:spcBef>
                <a:spcPts val="0"/>
              </a:spcBef>
              <a:spcAft>
                <a:spcPts val="0"/>
              </a:spcAft>
              <a:defRPr/>
            </a:pPr>
            <a:r>
              <a:rPr lang="tr-TR" b="1">
                <a:solidFill>
                  <a:srgbClr val="FFCCCC"/>
                </a:solidFill>
                <a:effectLst>
                  <a:outerShdw blurRad="38100" dist="38100" dir="2700000" algn="tl">
                    <a:srgbClr val="000000"/>
                  </a:outerShdw>
                </a:effectLst>
                <a:latin typeface="+mn-lt"/>
                <a:cs typeface="+mn-cs"/>
              </a:rPr>
              <a:t>KİMYASALLARIN FİZİKSEL </a:t>
            </a:r>
          </a:p>
          <a:p>
            <a:pPr fontAlgn="auto">
              <a:spcBef>
                <a:spcPts val="0"/>
              </a:spcBef>
              <a:spcAft>
                <a:spcPts val="0"/>
              </a:spcAft>
              <a:defRPr/>
            </a:pPr>
            <a:r>
              <a:rPr lang="tr-TR" b="1">
                <a:solidFill>
                  <a:srgbClr val="FFCCCC"/>
                </a:solidFill>
                <a:effectLst>
                  <a:outerShdw blurRad="38100" dist="38100" dir="2700000" algn="tl">
                    <a:srgbClr val="000000"/>
                  </a:outerShdw>
                </a:effectLst>
                <a:latin typeface="+mn-lt"/>
                <a:cs typeface="+mn-cs"/>
              </a:rPr>
              <a:t>VE KİMYASAL ÖZELLİKLERİ</a:t>
            </a:r>
          </a:p>
        </p:txBody>
      </p:sp>
      <p:sp>
        <p:nvSpPr>
          <p:cNvPr id="134151" name="Rectangle 7"/>
          <p:cNvSpPr>
            <a:spLocks noChangeArrowheads="1"/>
          </p:cNvSpPr>
          <p:nvPr/>
        </p:nvSpPr>
        <p:spPr bwMode="auto">
          <a:xfrm>
            <a:off x="6516688" y="5516563"/>
            <a:ext cx="2376487" cy="650875"/>
          </a:xfrm>
          <a:prstGeom prst="rect">
            <a:avLst/>
          </a:prstGeom>
          <a:solidFill>
            <a:srgbClr val="990033"/>
          </a:solidFill>
          <a:ln w="9525" algn="ctr">
            <a:solidFill>
              <a:schemeClr val="tx1"/>
            </a:solidFill>
            <a:miter lim="800000"/>
            <a:headEnd/>
            <a:tailEnd/>
          </a:ln>
          <a:effectLst/>
          <a:extLst/>
        </p:spPr>
        <p:txBody>
          <a:bodyPr>
            <a:spAutoFit/>
          </a:bodyPr>
          <a:lstStyle/>
          <a:p>
            <a:pPr fontAlgn="auto">
              <a:spcBef>
                <a:spcPts val="0"/>
              </a:spcBef>
              <a:spcAft>
                <a:spcPts val="0"/>
              </a:spcAft>
              <a:defRPr/>
            </a:pPr>
            <a:r>
              <a:rPr lang="tr-TR" b="1" dirty="0">
                <a:solidFill>
                  <a:schemeClr val="accent5">
                    <a:lumMod val="20000"/>
                    <a:lumOff val="80000"/>
                  </a:schemeClr>
                </a:solidFill>
                <a:effectLst>
                  <a:outerShdw blurRad="38100" dist="38100" dir="2700000" algn="tl">
                    <a:srgbClr val="000000"/>
                  </a:outerShdw>
                </a:effectLst>
                <a:latin typeface="+mn-lt"/>
                <a:cs typeface="+mn-cs"/>
              </a:rPr>
              <a:t>KAYNAMA </a:t>
            </a:r>
          </a:p>
          <a:p>
            <a:pPr fontAlgn="auto">
              <a:spcBef>
                <a:spcPts val="0"/>
              </a:spcBef>
              <a:spcAft>
                <a:spcPts val="0"/>
              </a:spcAft>
              <a:defRPr/>
            </a:pPr>
            <a:r>
              <a:rPr lang="tr-TR" b="1" dirty="0">
                <a:solidFill>
                  <a:schemeClr val="accent5">
                    <a:lumMod val="20000"/>
                    <a:lumOff val="80000"/>
                  </a:schemeClr>
                </a:solidFill>
                <a:effectLst>
                  <a:outerShdw blurRad="38100" dist="38100" dir="2700000" algn="tl">
                    <a:srgbClr val="000000"/>
                  </a:outerShdw>
                </a:effectLst>
                <a:latin typeface="+mn-lt"/>
                <a:cs typeface="+mn-cs"/>
              </a:rPr>
              <a:t>NOKTALARI</a:t>
            </a:r>
          </a:p>
        </p:txBody>
      </p:sp>
      <p:sp>
        <p:nvSpPr>
          <p:cNvPr id="46088" name="Line 8"/>
          <p:cNvSpPr>
            <a:spLocks noChangeShapeType="1"/>
          </p:cNvSpPr>
          <p:nvPr/>
        </p:nvSpPr>
        <p:spPr bwMode="auto">
          <a:xfrm flipH="1">
            <a:off x="5076825" y="2133600"/>
            <a:ext cx="1154113" cy="1152525"/>
          </a:xfrm>
          <a:prstGeom prst="line">
            <a:avLst/>
          </a:prstGeom>
          <a:noFill/>
          <a:ln w="57150">
            <a:solidFill>
              <a:srgbClr val="990033"/>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46089" name="Line 9"/>
          <p:cNvSpPr>
            <a:spLocks noChangeShapeType="1"/>
          </p:cNvSpPr>
          <p:nvPr/>
        </p:nvSpPr>
        <p:spPr bwMode="auto">
          <a:xfrm>
            <a:off x="2339975" y="2133600"/>
            <a:ext cx="1152525" cy="1079500"/>
          </a:xfrm>
          <a:prstGeom prst="line">
            <a:avLst/>
          </a:prstGeom>
          <a:noFill/>
          <a:ln w="57150">
            <a:solidFill>
              <a:srgbClr val="990033"/>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46090" name="Line 10"/>
          <p:cNvSpPr>
            <a:spLocks noChangeShapeType="1"/>
          </p:cNvSpPr>
          <p:nvPr/>
        </p:nvSpPr>
        <p:spPr bwMode="auto">
          <a:xfrm flipV="1">
            <a:off x="2555875" y="4221163"/>
            <a:ext cx="1368425" cy="1081087"/>
          </a:xfrm>
          <a:prstGeom prst="line">
            <a:avLst/>
          </a:prstGeom>
          <a:noFill/>
          <a:ln w="57150">
            <a:solidFill>
              <a:srgbClr val="990033"/>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46091" name="Line 11"/>
          <p:cNvSpPr>
            <a:spLocks noChangeShapeType="1"/>
          </p:cNvSpPr>
          <p:nvPr/>
        </p:nvSpPr>
        <p:spPr bwMode="auto">
          <a:xfrm flipH="1" flipV="1">
            <a:off x="5148263" y="4221163"/>
            <a:ext cx="1439862" cy="1081087"/>
          </a:xfrm>
          <a:prstGeom prst="line">
            <a:avLst/>
          </a:prstGeom>
          <a:noFill/>
          <a:ln w="57150">
            <a:solidFill>
              <a:srgbClr val="990033"/>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46092" name="Rectangle 12"/>
          <p:cNvSpPr>
            <a:spLocks noChangeArrowheads="1"/>
          </p:cNvSpPr>
          <p:nvPr/>
        </p:nvSpPr>
        <p:spPr bwMode="auto">
          <a:xfrm>
            <a:off x="0" y="620713"/>
            <a:ext cx="914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b="1"/>
              <a:t>3- KİMYASALLARIN GÜVENLİĞE  ETKİLERİ</a:t>
            </a:r>
          </a:p>
        </p:txBody>
      </p:sp>
      <p:sp>
        <p:nvSpPr>
          <p:cNvPr id="134157" name="Rectangle 13"/>
          <p:cNvSpPr>
            <a:spLocks noChangeArrowheads="1"/>
          </p:cNvSpPr>
          <p:nvPr/>
        </p:nvSpPr>
        <p:spPr bwMode="auto">
          <a:xfrm>
            <a:off x="250825" y="1412875"/>
            <a:ext cx="1927225" cy="706438"/>
          </a:xfrm>
          <a:prstGeom prst="rect">
            <a:avLst/>
          </a:prstGeom>
          <a:solidFill>
            <a:srgbClr val="800000"/>
          </a:solidFill>
          <a:ln w="9525" algn="ctr">
            <a:solidFill>
              <a:schemeClr val="tx1"/>
            </a:solidFill>
            <a:miter lim="800000"/>
            <a:headEnd/>
            <a:tailEnd/>
          </a:ln>
          <a:effectLst/>
          <a:extLst/>
        </p:spPr>
        <p:txBody>
          <a:bodyPr>
            <a:spAutoFit/>
          </a:bodyPr>
          <a:lstStyle/>
          <a:p>
            <a:pPr fontAlgn="auto">
              <a:spcBef>
                <a:spcPts val="0"/>
              </a:spcBef>
              <a:spcAft>
                <a:spcPct val="20000"/>
              </a:spcAft>
              <a:buClr>
                <a:schemeClr val="folHlink"/>
              </a:buClr>
              <a:defRPr/>
            </a:pPr>
            <a:r>
              <a:rPr lang="tr-TR" b="1" dirty="0">
                <a:solidFill>
                  <a:schemeClr val="bg1"/>
                </a:solidFill>
                <a:effectLst>
                  <a:outerShdw blurRad="38100" dist="38100" dir="2700000" algn="tl">
                    <a:srgbClr val="000000"/>
                  </a:outerShdw>
                </a:effectLst>
                <a:latin typeface="+mn-lt"/>
                <a:cs typeface="+mn-cs"/>
              </a:rPr>
              <a:t>PARLAMA </a:t>
            </a:r>
          </a:p>
          <a:p>
            <a:pPr fontAlgn="auto">
              <a:spcBef>
                <a:spcPts val="0"/>
              </a:spcBef>
              <a:spcAft>
                <a:spcPct val="20000"/>
              </a:spcAft>
              <a:buClr>
                <a:schemeClr val="folHlink"/>
              </a:buClr>
              <a:defRPr/>
            </a:pPr>
            <a:r>
              <a:rPr lang="tr-TR" b="1" dirty="0">
                <a:solidFill>
                  <a:schemeClr val="bg1"/>
                </a:solidFill>
                <a:effectLst>
                  <a:outerShdw blurRad="38100" dist="38100" dir="2700000" algn="tl">
                    <a:srgbClr val="000000"/>
                  </a:outerShdw>
                </a:effectLst>
                <a:latin typeface="+mn-lt"/>
                <a:cs typeface="+mn-cs"/>
              </a:rPr>
              <a:t>NOKTALARI</a:t>
            </a:r>
          </a:p>
        </p:txBody>
      </p:sp>
      <p:sp>
        <p:nvSpPr>
          <p:cNvPr id="134158" name="Rectangle 14"/>
          <p:cNvSpPr>
            <a:spLocks noChangeArrowheads="1"/>
          </p:cNvSpPr>
          <p:nvPr/>
        </p:nvSpPr>
        <p:spPr bwMode="auto">
          <a:xfrm>
            <a:off x="6926263" y="3429000"/>
            <a:ext cx="2217737" cy="706438"/>
          </a:xfrm>
          <a:prstGeom prst="rect">
            <a:avLst/>
          </a:prstGeom>
          <a:solidFill>
            <a:srgbClr val="990033"/>
          </a:solidFill>
          <a:ln w="9525" algn="ctr">
            <a:solidFill>
              <a:schemeClr val="tx1"/>
            </a:solidFill>
            <a:miter lim="800000"/>
            <a:headEnd/>
            <a:tailEnd/>
          </a:ln>
          <a:effectLst/>
          <a:extLst/>
        </p:spPr>
        <p:txBody>
          <a:bodyPr>
            <a:spAutoFit/>
          </a:bodyPr>
          <a:lstStyle/>
          <a:p>
            <a:pPr fontAlgn="auto">
              <a:spcBef>
                <a:spcPts val="0"/>
              </a:spcBef>
              <a:spcAft>
                <a:spcPct val="20000"/>
              </a:spcAft>
              <a:buClr>
                <a:schemeClr val="folHlink"/>
              </a:buClr>
              <a:defRPr/>
            </a:pPr>
            <a:r>
              <a:rPr lang="tr-TR" b="1" dirty="0">
                <a:solidFill>
                  <a:schemeClr val="accent4">
                    <a:lumMod val="20000"/>
                    <a:lumOff val="80000"/>
                  </a:schemeClr>
                </a:solidFill>
                <a:effectLst>
                  <a:outerShdw blurRad="38100" dist="38100" dir="2700000" algn="tl">
                    <a:srgbClr val="000000"/>
                  </a:outerShdw>
                </a:effectLst>
                <a:latin typeface="+mn-lt"/>
                <a:cs typeface="+mn-cs"/>
              </a:rPr>
              <a:t>PATLAMA</a:t>
            </a:r>
          </a:p>
          <a:p>
            <a:pPr fontAlgn="auto">
              <a:spcBef>
                <a:spcPts val="0"/>
              </a:spcBef>
              <a:spcAft>
                <a:spcPct val="20000"/>
              </a:spcAft>
              <a:buClr>
                <a:schemeClr val="folHlink"/>
              </a:buClr>
              <a:defRPr/>
            </a:pPr>
            <a:r>
              <a:rPr lang="tr-TR" b="1" dirty="0">
                <a:solidFill>
                  <a:schemeClr val="accent4">
                    <a:lumMod val="20000"/>
                    <a:lumOff val="80000"/>
                  </a:schemeClr>
                </a:solidFill>
                <a:effectLst>
                  <a:outerShdw blurRad="38100" dist="38100" dir="2700000" algn="tl">
                    <a:srgbClr val="000000"/>
                  </a:outerShdw>
                </a:effectLst>
                <a:latin typeface="+mn-lt"/>
                <a:cs typeface="+mn-cs"/>
              </a:rPr>
              <a:t>  LİMİTLERİ</a:t>
            </a:r>
          </a:p>
        </p:txBody>
      </p:sp>
      <p:sp>
        <p:nvSpPr>
          <p:cNvPr id="134159" name="Rectangle 15"/>
          <p:cNvSpPr>
            <a:spLocks noChangeArrowheads="1"/>
          </p:cNvSpPr>
          <p:nvPr/>
        </p:nvSpPr>
        <p:spPr bwMode="auto">
          <a:xfrm>
            <a:off x="0" y="3500438"/>
            <a:ext cx="2376488" cy="650875"/>
          </a:xfrm>
          <a:prstGeom prst="rect">
            <a:avLst/>
          </a:prstGeom>
          <a:solidFill>
            <a:srgbClr val="990033"/>
          </a:solidFill>
          <a:ln w="9525" algn="ctr">
            <a:solidFill>
              <a:schemeClr val="tx1"/>
            </a:solidFill>
            <a:miter lim="800000"/>
            <a:headEnd/>
            <a:tailEnd/>
          </a:ln>
          <a:effectLst/>
          <a:extLst/>
        </p:spPr>
        <p:txBody>
          <a:bodyPr>
            <a:spAutoFit/>
          </a:bodyPr>
          <a:lstStyle/>
          <a:p>
            <a:pPr fontAlgn="auto">
              <a:spcBef>
                <a:spcPts val="0"/>
              </a:spcBef>
              <a:spcAft>
                <a:spcPts val="0"/>
              </a:spcAft>
              <a:defRPr/>
            </a:pPr>
            <a:r>
              <a:rPr lang="tr-TR" b="1" dirty="0">
                <a:solidFill>
                  <a:schemeClr val="bg2"/>
                </a:solidFill>
                <a:effectLst>
                  <a:outerShdw blurRad="38100" dist="38100" dir="2700000" algn="tl">
                    <a:srgbClr val="000000"/>
                  </a:outerShdw>
                </a:effectLst>
                <a:latin typeface="+mn-lt"/>
                <a:cs typeface="+mn-cs"/>
              </a:rPr>
              <a:t>KİMYASAL</a:t>
            </a:r>
          </a:p>
          <a:p>
            <a:pPr fontAlgn="auto">
              <a:spcBef>
                <a:spcPts val="0"/>
              </a:spcBef>
              <a:spcAft>
                <a:spcPts val="0"/>
              </a:spcAft>
              <a:defRPr/>
            </a:pPr>
            <a:r>
              <a:rPr lang="tr-TR" b="1" dirty="0">
                <a:solidFill>
                  <a:schemeClr val="bg2"/>
                </a:solidFill>
                <a:effectLst>
                  <a:outerShdw blurRad="38100" dist="38100" dir="2700000" algn="tl">
                    <a:srgbClr val="000000"/>
                  </a:outerShdw>
                </a:effectLst>
                <a:latin typeface="+mn-lt"/>
                <a:cs typeface="+mn-cs"/>
              </a:rPr>
              <a:t> ÖZELLİKLERİ</a:t>
            </a:r>
          </a:p>
        </p:txBody>
      </p:sp>
      <p:sp>
        <p:nvSpPr>
          <p:cNvPr id="46096" name="Line 16"/>
          <p:cNvSpPr>
            <a:spLocks noChangeShapeType="1"/>
          </p:cNvSpPr>
          <p:nvPr/>
        </p:nvSpPr>
        <p:spPr bwMode="auto">
          <a:xfrm flipH="1" flipV="1">
            <a:off x="6372225" y="3860800"/>
            <a:ext cx="431800" cy="0"/>
          </a:xfrm>
          <a:prstGeom prst="line">
            <a:avLst/>
          </a:prstGeom>
          <a:noFill/>
          <a:ln w="57150">
            <a:solidFill>
              <a:srgbClr val="990033"/>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46097" name="Line 17"/>
          <p:cNvSpPr>
            <a:spLocks noChangeShapeType="1"/>
          </p:cNvSpPr>
          <p:nvPr/>
        </p:nvSpPr>
        <p:spPr bwMode="auto">
          <a:xfrm flipV="1">
            <a:off x="2411413" y="3860800"/>
            <a:ext cx="577850" cy="0"/>
          </a:xfrm>
          <a:prstGeom prst="line">
            <a:avLst/>
          </a:prstGeom>
          <a:noFill/>
          <a:ln w="57150">
            <a:solidFill>
              <a:srgbClr val="990033"/>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3" name="Slayt Numarası Yer Tutucusu 2"/>
          <p:cNvSpPr>
            <a:spLocks noGrp="1"/>
          </p:cNvSpPr>
          <p:nvPr>
            <p:ph type="sldNum" sz="quarter" idx="12"/>
          </p:nvPr>
        </p:nvSpPr>
        <p:spPr/>
        <p:txBody>
          <a:bodyPr/>
          <a:lstStyle/>
          <a:p>
            <a:fld id="{A427530A-A503-4F46-BAEC-AA74D2EFDD5B}" type="slidenum">
              <a:rPr lang="tr-TR" smtClean="0"/>
              <a:t>170</a:t>
            </a:fld>
            <a:endParaRPr lang="tr-TR"/>
          </a:p>
        </p:txBody>
      </p:sp>
    </p:spTree>
    <p:extLst>
      <p:ext uri="{BB962C8B-B14F-4D97-AF65-F5344CB8AC3E}">
        <p14:creationId xmlns:p14="http://schemas.microsoft.com/office/powerpoint/2010/main" val="25949721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ChangeArrowheads="1"/>
          </p:cNvSpPr>
          <p:nvPr/>
        </p:nvSpPr>
        <p:spPr bwMode="auto">
          <a:xfrm>
            <a:off x="0" y="0"/>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sz="1000" b="1"/>
              <a:t>KİMYASALLAR</a:t>
            </a:r>
          </a:p>
        </p:txBody>
      </p:sp>
      <p:sp>
        <p:nvSpPr>
          <p:cNvPr id="47108" name="Rectangle 4"/>
          <p:cNvSpPr>
            <a:spLocks noChangeArrowheads="1"/>
          </p:cNvSpPr>
          <p:nvPr/>
        </p:nvSpPr>
        <p:spPr bwMode="auto">
          <a:xfrm>
            <a:off x="2411413" y="3205163"/>
            <a:ext cx="4616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t>KİMYASALLARIN GÜVENLİK RİSKLERİ</a:t>
            </a:r>
          </a:p>
        </p:txBody>
      </p:sp>
      <p:sp>
        <p:nvSpPr>
          <p:cNvPr id="47109" name="Rectangle 5"/>
          <p:cNvSpPr>
            <a:spLocks noChangeArrowheads="1"/>
          </p:cNvSpPr>
          <p:nvPr/>
        </p:nvSpPr>
        <p:spPr bwMode="auto">
          <a:xfrm>
            <a:off x="1403350" y="4351338"/>
            <a:ext cx="1439863" cy="376237"/>
          </a:xfrm>
          <a:prstGeom prst="rect">
            <a:avLst/>
          </a:prstGeom>
          <a:solidFill>
            <a:srgbClr val="660033"/>
          </a:solidFill>
          <a:ln w="9525" algn="ctr">
            <a:solidFill>
              <a:schemeClr val="tx1"/>
            </a:solidFill>
            <a:miter lim="800000"/>
            <a:headEnd/>
            <a:tailEnd/>
          </a:ln>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solidFill>
                  <a:srgbClr val="FFCCCC"/>
                </a:solidFill>
              </a:rPr>
              <a:t>YANGIN</a:t>
            </a:r>
          </a:p>
        </p:txBody>
      </p:sp>
      <p:sp>
        <p:nvSpPr>
          <p:cNvPr id="47110" name="Rectangle 6"/>
          <p:cNvSpPr>
            <a:spLocks noChangeArrowheads="1"/>
          </p:cNvSpPr>
          <p:nvPr/>
        </p:nvSpPr>
        <p:spPr bwMode="auto">
          <a:xfrm>
            <a:off x="6300788" y="4351338"/>
            <a:ext cx="1290637" cy="376237"/>
          </a:xfrm>
          <a:prstGeom prst="rect">
            <a:avLst/>
          </a:prstGeom>
          <a:solidFill>
            <a:srgbClr val="660033"/>
          </a:solidFill>
          <a:ln w="9525" algn="ctr">
            <a:solidFill>
              <a:schemeClr val="tx1"/>
            </a:solidFill>
            <a:miter lim="800000"/>
            <a:headEnd/>
            <a:tailEnd/>
          </a:ln>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solidFill>
                  <a:srgbClr val="FFCCCC"/>
                </a:solidFill>
              </a:rPr>
              <a:t>PATLAMA</a:t>
            </a:r>
          </a:p>
        </p:txBody>
      </p:sp>
      <p:sp>
        <p:nvSpPr>
          <p:cNvPr id="47111" name="Rectangle 7"/>
          <p:cNvSpPr>
            <a:spLocks noChangeArrowheads="1"/>
          </p:cNvSpPr>
          <p:nvPr/>
        </p:nvSpPr>
        <p:spPr bwMode="auto">
          <a:xfrm>
            <a:off x="3851275" y="4357688"/>
            <a:ext cx="1317625" cy="376237"/>
          </a:xfrm>
          <a:prstGeom prst="rect">
            <a:avLst/>
          </a:prstGeom>
          <a:solidFill>
            <a:srgbClr val="660033"/>
          </a:solidFill>
          <a:ln w="9525" algn="ctr">
            <a:solidFill>
              <a:schemeClr val="tx1"/>
            </a:solidFill>
            <a:miter lim="800000"/>
            <a:headEnd/>
            <a:tailEnd/>
          </a:ln>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solidFill>
                  <a:srgbClr val="FFCCCC"/>
                </a:solidFill>
              </a:rPr>
              <a:t>PARLAMA</a:t>
            </a:r>
          </a:p>
        </p:txBody>
      </p:sp>
      <p:sp>
        <p:nvSpPr>
          <p:cNvPr id="47112" name="Line 8"/>
          <p:cNvSpPr>
            <a:spLocks noChangeShapeType="1"/>
          </p:cNvSpPr>
          <p:nvPr/>
        </p:nvSpPr>
        <p:spPr bwMode="auto">
          <a:xfrm flipH="1">
            <a:off x="2411413" y="3703638"/>
            <a:ext cx="1008062" cy="576262"/>
          </a:xfrm>
          <a:prstGeom prst="line">
            <a:avLst/>
          </a:prstGeom>
          <a:noFill/>
          <a:ln w="57150">
            <a:solidFill>
              <a:srgbClr val="990033"/>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47113" name="Line 9"/>
          <p:cNvSpPr>
            <a:spLocks noChangeShapeType="1"/>
          </p:cNvSpPr>
          <p:nvPr/>
        </p:nvSpPr>
        <p:spPr bwMode="auto">
          <a:xfrm>
            <a:off x="4500563" y="3775075"/>
            <a:ext cx="0" cy="509588"/>
          </a:xfrm>
          <a:prstGeom prst="line">
            <a:avLst/>
          </a:prstGeom>
          <a:noFill/>
          <a:ln w="57150">
            <a:solidFill>
              <a:srgbClr val="990033"/>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47114" name="Line 10"/>
          <p:cNvSpPr>
            <a:spLocks noChangeShapeType="1"/>
          </p:cNvSpPr>
          <p:nvPr/>
        </p:nvSpPr>
        <p:spPr bwMode="auto">
          <a:xfrm>
            <a:off x="5795963" y="3703638"/>
            <a:ext cx="863600" cy="503237"/>
          </a:xfrm>
          <a:prstGeom prst="line">
            <a:avLst/>
          </a:prstGeom>
          <a:noFill/>
          <a:ln w="57150">
            <a:solidFill>
              <a:srgbClr val="990033"/>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47115" name="Rectangle 11"/>
          <p:cNvSpPr>
            <a:spLocks noChangeArrowheads="1"/>
          </p:cNvSpPr>
          <p:nvPr/>
        </p:nvSpPr>
        <p:spPr bwMode="auto">
          <a:xfrm>
            <a:off x="2555875" y="620713"/>
            <a:ext cx="4537075" cy="2024062"/>
          </a:xfrm>
          <a:prstGeom prst="rect">
            <a:avLst/>
          </a:prstGeom>
          <a:solidFill>
            <a:srgbClr val="660033"/>
          </a:solidFill>
          <a:ln w="9525" algn="ctr">
            <a:solidFill>
              <a:schemeClr val="tx1"/>
            </a:solidFill>
            <a:miter lim="800000"/>
            <a:headEnd/>
            <a:tailEnd/>
          </a:ln>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solidFill>
                  <a:srgbClr val="FFCCCC"/>
                </a:solidFill>
              </a:rPr>
              <a:t>YANICI </a:t>
            </a:r>
          </a:p>
          <a:p>
            <a:r>
              <a:rPr lang="tr-TR" altLang="tr-TR" b="1">
                <a:solidFill>
                  <a:srgbClr val="FFCCCC"/>
                </a:solidFill>
              </a:rPr>
              <a:t>PARLAYICI</a:t>
            </a:r>
          </a:p>
          <a:p>
            <a:r>
              <a:rPr lang="tr-TR" altLang="tr-TR" b="1">
                <a:solidFill>
                  <a:srgbClr val="FFCCCC"/>
                </a:solidFill>
              </a:rPr>
              <a:t>PATLAYICI </a:t>
            </a:r>
          </a:p>
          <a:p>
            <a:r>
              <a:rPr lang="tr-TR" altLang="tr-TR" b="1">
                <a:solidFill>
                  <a:srgbClr val="FFCCCC"/>
                </a:solidFill>
              </a:rPr>
              <a:t>OKSİTLEYİCİ (OKSİDAN) </a:t>
            </a:r>
          </a:p>
          <a:p>
            <a:r>
              <a:rPr lang="tr-TR" altLang="tr-TR" b="1">
                <a:solidFill>
                  <a:srgbClr val="FFCCCC"/>
                </a:solidFill>
              </a:rPr>
              <a:t>SUYA DUYARLI OLANLAR</a:t>
            </a:r>
          </a:p>
          <a:p>
            <a:r>
              <a:rPr lang="tr-TR" altLang="tr-TR" b="1">
                <a:solidFill>
                  <a:srgbClr val="FFCCCC"/>
                </a:solidFill>
              </a:rPr>
              <a:t>BİRBİRLERİYLE REAKSİYONA GİREN</a:t>
            </a:r>
          </a:p>
          <a:p>
            <a:r>
              <a:rPr lang="tr-TR" altLang="tr-TR" b="1">
                <a:solidFill>
                  <a:srgbClr val="FFCCCC"/>
                </a:solidFill>
              </a:rPr>
              <a:t>MADDELER</a:t>
            </a:r>
            <a:endParaRPr lang="tr-TR" altLang="tr-TR">
              <a:solidFill>
                <a:srgbClr val="FFCCCC"/>
              </a:solidFill>
            </a:endParaRPr>
          </a:p>
        </p:txBody>
      </p:sp>
      <p:sp>
        <p:nvSpPr>
          <p:cNvPr id="47116" name="Line 13"/>
          <p:cNvSpPr>
            <a:spLocks noChangeShapeType="1"/>
          </p:cNvSpPr>
          <p:nvPr/>
        </p:nvSpPr>
        <p:spPr bwMode="auto">
          <a:xfrm>
            <a:off x="4572000" y="2636838"/>
            <a:ext cx="0" cy="509587"/>
          </a:xfrm>
          <a:prstGeom prst="line">
            <a:avLst/>
          </a:prstGeom>
          <a:noFill/>
          <a:ln w="57150">
            <a:solidFill>
              <a:srgbClr val="990033"/>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3" name="Slayt Numarası Yer Tutucusu 2"/>
          <p:cNvSpPr>
            <a:spLocks noGrp="1"/>
          </p:cNvSpPr>
          <p:nvPr>
            <p:ph type="sldNum" sz="quarter" idx="12"/>
          </p:nvPr>
        </p:nvSpPr>
        <p:spPr/>
        <p:txBody>
          <a:bodyPr/>
          <a:lstStyle/>
          <a:p>
            <a:fld id="{A427530A-A503-4F46-BAEC-AA74D2EFDD5B}" type="slidenum">
              <a:rPr lang="tr-TR" smtClean="0"/>
              <a:t>171</a:t>
            </a:fld>
            <a:endParaRPr lang="tr-TR"/>
          </a:p>
        </p:txBody>
      </p:sp>
    </p:spTree>
    <p:extLst>
      <p:ext uri="{BB962C8B-B14F-4D97-AF65-F5344CB8AC3E}">
        <p14:creationId xmlns:p14="http://schemas.microsoft.com/office/powerpoint/2010/main" val="526617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Metin kutusu 3"/>
          <p:cNvSpPr txBox="1">
            <a:spLocks noChangeArrowheads="1"/>
          </p:cNvSpPr>
          <p:nvPr/>
        </p:nvSpPr>
        <p:spPr bwMode="auto">
          <a:xfrm>
            <a:off x="2484389" y="188640"/>
            <a:ext cx="4245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sz="2800" dirty="0">
                <a:solidFill>
                  <a:srgbClr val="FF0000"/>
                </a:solidFill>
              </a:rPr>
              <a:t>TÜRKİYEDE SINIFLANDIRMA</a:t>
            </a:r>
          </a:p>
        </p:txBody>
      </p:sp>
      <p:sp>
        <p:nvSpPr>
          <p:cNvPr id="4" name="Rectangle 3"/>
          <p:cNvSpPr txBox="1">
            <a:spLocks noChangeArrowheads="1"/>
          </p:cNvSpPr>
          <p:nvPr/>
        </p:nvSpPr>
        <p:spPr>
          <a:xfrm>
            <a:off x="179512" y="836712"/>
            <a:ext cx="8640960" cy="4800600"/>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spcAft>
                <a:spcPts val="600"/>
              </a:spcAft>
              <a:buFont typeface="Wingdings" pitchFamily="2" charset="2"/>
              <a:buNone/>
            </a:pPr>
            <a:r>
              <a:rPr lang="tr-TR" altLang="tr-TR" sz="1600" dirty="0" smtClean="0"/>
              <a:t>Ülkemizde kimyasal maddelerin sınıflandırılmasının yapıldığı mevzuat</a:t>
            </a:r>
          </a:p>
          <a:p>
            <a:pPr>
              <a:spcAft>
                <a:spcPts val="600"/>
              </a:spcAft>
            </a:pPr>
            <a:r>
              <a:rPr lang="tr-TR" altLang="tr-TR" sz="1600" dirty="0" smtClean="0"/>
              <a:t>- 24.12.1973 Tarih ve 14752 sayılı R.G. yayımlanarak yürürlüğe giren </a:t>
            </a:r>
            <a:r>
              <a:rPr lang="tr-TR" altLang="tr-TR" sz="1600" u="sng" dirty="0" smtClean="0"/>
              <a:t>Parlayıcı, Patlayıcı, Tehlikeli ve Zararlı Maddelerle Çalışılan İşyerlerinde ve İşlerde Alınacak Tedbirler Hakkında Tüzük</a:t>
            </a:r>
          </a:p>
          <a:p>
            <a:pPr>
              <a:spcAft>
                <a:spcPts val="600"/>
              </a:spcAft>
            </a:pPr>
            <a:r>
              <a:rPr lang="tr-TR" altLang="tr-TR" sz="1600" dirty="0" smtClean="0"/>
              <a:t>- 26/12/2003 Tarih ve 25328 sayılı R.G. yayımlanarak yürürlüğe giren </a:t>
            </a:r>
            <a:r>
              <a:rPr lang="tr-TR" altLang="tr-TR" sz="1600" u="sng" dirty="0" smtClean="0"/>
              <a:t>Kimyasal Maddelerle Çalışmalarda Sağlık ve Güvenlik Önlemleri Hakkında Yönetmelik</a:t>
            </a:r>
          </a:p>
          <a:p>
            <a:pPr>
              <a:spcAft>
                <a:spcPts val="600"/>
              </a:spcAft>
            </a:pPr>
            <a:r>
              <a:rPr lang="tr-TR" altLang="tr-TR" sz="1600" dirty="0" smtClean="0"/>
              <a:t>-31/03/2007 Tarih ve 26479 sayılı R.G. yayımlan </a:t>
            </a:r>
            <a:r>
              <a:rPr lang="tr-TR" altLang="tr-TR" sz="1600" u="sng" dirty="0" smtClean="0"/>
              <a:t>Tehlikeli Maddelerin Karayoluyla Taşınması Hakkında Yönetmelik</a:t>
            </a:r>
            <a:r>
              <a:rPr lang="tr-TR" altLang="tr-TR" sz="1600" dirty="0" smtClean="0"/>
              <a:t> 10/07/ 2009 Tarih ve 27284 sayılı R.G. yayımlan Tehlikeli Maddelerin Karayoluyla Taşınması Hakkında Yönetmelikte Değişiklik Yapılmasına Dair Yönetmelik ile yürürlüğü 01/01/2011 tarihine ertelenmiştir.</a:t>
            </a:r>
          </a:p>
          <a:p>
            <a:pPr>
              <a:spcAft>
                <a:spcPts val="600"/>
              </a:spcAft>
            </a:pPr>
            <a:r>
              <a:rPr lang="tr-TR" altLang="tr-TR" sz="1600" dirty="0" smtClean="0"/>
              <a:t>19/12/2007 Tarih ve 26735 sayılı R.G. yayımlanarak yürürlüğe giren </a:t>
            </a:r>
            <a:r>
              <a:rPr lang="tr-TR" altLang="tr-TR" sz="1600" u="sng" dirty="0" smtClean="0"/>
              <a:t>Binaların Yangından Korunması Hakkında Yönetmelik</a:t>
            </a:r>
            <a:r>
              <a:rPr lang="tr-TR" altLang="tr-TR" sz="1600" dirty="0" smtClean="0"/>
              <a:t>, 09/09/ 2009 Tarih ve 27344 sayılı R.G. yayımlanarak yürürlüğe giren Binaların Yangından Korunması Hakkında Yönetmelikte Değişiklik Yapılmasına Dair Yönetmelik ile bazı maddeleri değiştirilmiştir. </a:t>
            </a:r>
          </a:p>
          <a:p>
            <a:pPr>
              <a:spcAft>
                <a:spcPts val="600"/>
              </a:spcAft>
            </a:pPr>
            <a:r>
              <a:rPr lang="tr-TR" altLang="tr-TR" sz="1600" dirty="0" smtClean="0"/>
              <a:t>- 26/12/2008 Tarih ve 27092 (mükerrer) sayılı R.G. yayımlanarak yürürlüğe giren </a:t>
            </a:r>
            <a:r>
              <a:rPr lang="tr-TR" altLang="tr-TR" sz="1600" u="sng" dirty="0" smtClean="0"/>
              <a:t>Tehlikeli Maddelerin ve Müstahzarların Sınıflandırılması, Ambalajlanması ve Etiketlenmesi Hakkında Yönetmelik</a:t>
            </a:r>
          </a:p>
          <a:p>
            <a:pPr>
              <a:spcAft>
                <a:spcPts val="600"/>
              </a:spcAft>
            </a:pPr>
            <a:r>
              <a:rPr lang="tr-TR" altLang="tr-TR" sz="1600" b="1" dirty="0" err="1" smtClean="0"/>
              <a:t>Mustahzar</a:t>
            </a:r>
            <a:r>
              <a:rPr lang="tr-TR" altLang="tr-TR" sz="1600" b="1" dirty="0" smtClean="0"/>
              <a:t>: Kullanıma hazır duruma getirilmiş, hazırlanmış.</a:t>
            </a:r>
          </a:p>
          <a:p>
            <a:pPr>
              <a:spcAft>
                <a:spcPts val="600"/>
              </a:spcAft>
            </a:pPr>
            <a:endParaRPr lang="tr-TR" altLang="tr-TR" sz="1600" u="sng" dirty="0" smtClean="0"/>
          </a:p>
        </p:txBody>
      </p:sp>
      <p:sp>
        <p:nvSpPr>
          <p:cNvPr id="3" name="Slayt Numarası Yer Tutucusu 2"/>
          <p:cNvSpPr>
            <a:spLocks noGrp="1"/>
          </p:cNvSpPr>
          <p:nvPr>
            <p:ph type="sldNum" sz="quarter" idx="12"/>
          </p:nvPr>
        </p:nvSpPr>
        <p:spPr/>
        <p:txBody>
          <a:bodyPr/>
          <a:lstStyle/>
          <a:p>
            <a:fld id="{A427530A-A503-4F46-BAEC-AA74D2EFDD5B}" type="slidenum">
              <a:rPr lang="tr-TR" smtClean="0"/>
              <a:t>18</a:t>
            </a:fld>
            <a:endParaRPr lang="tr-TR"/>
          </a:p>
        </p:txBody>
      </p:sp>
    </p:spTree>
    <p:extLst>
      <p:ext uri="{BB962C8B-B14F-4D97-AF65-F5344CB8AC3E}">
        <p14:creationId xmlns:p14="http://schemas.microsoft.com/office/powerpoint/2010/main" val="7282779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51520" y="116632"/>
            <a:ext cx="8229600" cy="666750"/>
          </a:xfrm>
          <a:prstGeom prst="rect">
            <a:avLst/>
          </a:prstGeom>
        </p:spPr>
        <p:txBody>
          <a:bodyPr>
            <a:normAutofit fontScale="82500" lnSpcReduction="2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nSpc>
                <a:spcPct val="130000"/>
              </a:lnSpc>
              <a:defRPr/>
            </a:pPr>
            <a:r>
              <a:rPr lang="tr-TR" altLang="tr-TR" sz="2000" b="1" smtClean="0"/>
              <a:t>Parlayıcı, Patlayıcı, Tehlikeli ve Zararlı Maddelerle Çalışılan İşyerlerinde ve İşlerde Alınacak Tedbirler Hakkında Tüzük’e göre sınıflandırma</a:t>
            </a:r>
            <a:endParaRPr lang="tr-TR" altLang="tr-TR" sz="2000" b="1" dirty="0" smtClean="0"/>
          </a:p>
        </p:txBody>
      </p:sp>
      <p:sp>
        <p:nvSpPr>
          <p:cNvPr id="3" name="Rectangle 3"/>
          <p:cNvSpPr txBox="1">
            <a:spLocks noChangeArrowheads="1"/>
          </p:cNvSpPr>
          <p:nvPr/>
        </p:nvSpPr>
        <p:spPr>
          <a:xfrm>
            <a:off x="251520" y="908720"/>
            <a:ext cx="8229600" cy="4953000"/>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90000"/>
              </a:lnSpc>
            </a:pPr>
            <a:r>
              <a:rPr lang="tr-TR" altLang="tr-TR" sz="1600" smtClean="0"/>
              <a:t>1A Sıvılaştırılmış Petrol Gazları</a:t>
            </a:r>
          </a:p>
          <a:p>
            <a:pPr>
              <a:lnSpc>
                <a:spcPct val="90000"/>
              </a:lnSpc>
            </a:pPr>
            <a:r>
              <a:rPr lang="tr-TR" altLang="tr-TR" sz="1600" smtClean="0"/>
              <a:t>1B Parlayıcı katı maddeler</a:t>
            </a:r>
          </a:p>
          <a:p>
            <a:pPr>
              <a:lnSpc>
                <a:spcPct val="90000"/>
              </a:lnSpc>
            </a:pPr>
            <a:r>
              <a:rPr lang="tr-TR" altLang="tr-TR" sz="1600" smtClean="0"/>
              <a:t>1C Parlayıcı Patlayıcı Maddeler</a:t>
            </a:r>
          </a:p>
          <a:p>
            <a:pPr>
              <a:lnSpc>
                <a:spcPct val="90000"/>
              </a:lnSpc>
            </a:pPr>
            <a:r>
              <a:rPr lang="tr-TR" altLang="tr-TR" sz="1600" smtClean="0"/>
              <a:t>1D Karpit (Kalsiyum Karbür) ve Asetilen</a:t>
            </a:r>
          </a:p>
          <a:p>
            <a:pPr>
              <a:lnSpc>
                <a:spcPct val="90000"/>
              </a:lnSpc>
            </a:pPr>
            <a:r>
              <a:rPr lang="tr-TR" altLang="tr-TR" sz="1600" smtClean="0"/>
              <a:t>1E Uçucu ve Parlayıcı Sıvılarla hazırlanan Tabanca boyaları</a:t>
            </a:r>
          </a:p>
          <a:p>
            <a:pPr>
              <a:lnSpc>
                <a:spcPct val="90000"/>
              </a:lnSpc>
            </a:pPr>
            <a:r>
              <a:rPr lang="tr-TR" altLang="tr-TR" sz="1600" smtClean="0"/>
              <a:t>2    Sıcak veya Soğuk Korozif maddeler</a:t>
            </a:r>
          </a:p>
          <a:p>
            <a:pPr>
              <a:lnSpc>
                <a:spcPct val="90000"/>
              </a:lnSpc>
            </a:pPr>
            <a:r>
              <a:rPr lang="tr-TR" altLang="tr-TR" sz="1600" smtClean="0"/>
              <a:t>2A Nitrik asit, Sülfürik asit ve Hidroklorik asit veya benzeri maddeler</a:t>
            </a:r>
          </a:p>
          <a:p>
            <a:pPr>
              <a:lnSpc>
                <a:spcPct val="90000"/>
              </a:lnSpc>
            </a:pPr>
            <a:r>
              <a:rPr lang="tr-TR" altLang="tr-TR" sz="1600" smtClean="0"/>
              <a:t>2B Sodyum hidroksit, Potasyum hidroksit, Kalsiyum hidroksit ve benzeri maddeler</a:t>
            </a:r>
          </a:p>
          <a:p>
            <a:pPr>
              <a:lnSpc>
                <a:spcPct val="90000"/>
              </a:lnSpc>
            </a:pPr>
            <a:r>
              <a:rPr lang="tr-TR" altLang="tr-TR" sz="1600" smtClean="0"/>
              <a:t>2C Hidroflüorikasit</a:t>
            </a:r>
          </a:p>
          <a:p>
            <a:pPr>
              <a:lnSpc>
                <a:spcPct val="90000"/>
              </a:lnSpc>
            </a:pPr>
            <a:r>
              <a:rPr lang="tr-TR" altLang="tr-TR" sz="1600" smtClean="0"/>
              <a:t>2D Katı Karbondioksit (kurubuz)</a:t>
            </a:r>
          </a:p>
          <a:p>
            <a:pPr>
              <a:lnSpc>
                <a:spcPct val="90000"/>
              </a:lnSpc>
            </a:pPr>
            <a:r>
              <a:rPr lang="tr-TR" altLang="tr-TR" sz="1600" smtClean="0"/>
              <a:t>3    Zehirleyici, Tahriş edici ve Zararlı Maddeler</a:t>
            </a:r>
          </a:p>
          <a:p>
            <a:pPr>
              <a:lnSpc>
                <a:spcPct val="90000"/>
              </a:lnSpc>
            </a:pPr>
            <a:r>
              <a:rPr lang="tr-TR" altLang="tr-TR" sz="1600" smtClean="0"/>
              <a:t>3A Kurşun ve Kurşun Alaşımları veya Kurşun Bileşikleri</a:t>
            </a:r>
          </a:p>
          <a:p>
            <a:pPr>
              <a:lnSpc>
                <a:spcPct val="90000"/>
              </a:lnSpc>
            </a:pPr>
            <a:r>
              <a:rPr lang="tr-TR" altLang="tr-TR" sz="1600" smtClean="0"/>
              <a:t>3B Fosfor ve Bileşikleri</a:t>
            </a:r>
          </a:p>
          <a:p>
            <a:pPr>
              <a:lnSpc>
                <a:spcPct val="90000"/>
              </a:lnSpc>
            </a:pPr>
            <a:r>
              <a:rPr lang="tr-TR" altLang="tr-TR" sz="1600" smtClean="0"/>
              <a:t>3C Zehirleyici,tahriş edici ve zararlı katı veya sıvı haldeki maddeler</a:t>
            </a:r>
          </a:p>
          <a:p>
            <a:pPr>
              <a:lnSpc>
                <a:spcPct val="90000"/>
              </a:lnSpc>
            </a:pPr>
            <a:r>
              <a:rPr lang="tr-TR" altLang="tr-TR" sz="1600" smtClean="0"/>
              <a:t>3D Zehirleyici, tahriş edici ve zararlı sıvı veya gaz haldeki maddeler</a:t>
            </a:r>
          </a:p>
          <a:p>
            <a:pPr>
              <a:lnSpc>
                <a:spcPct val="90000"/>
              </a:lnSpc>
            </a:pPr>
            <a:r>
              <a:rPr lang="tr-TR" altLang="tr-TR" sz="1600" smtClean="0"/>
              <a:t>3E Maden kömürü katranından elde edilen aromatik hidrokarbonlar (Benzen, </a:t>
            </a:r>
          </a:p>
          <a:p>
            <a:pPr>
              <a:lnSpc>
                <a:spcPct val="90000"/>
              </a:lnSpc>
              <a:buFont typeface="Wingdings" pitchFamily="2" charset="2"/>
              <a:buNone/>
            </a:pPr>
            <a:r>
              <a:rPr lang="tr-TR" altLang="tr-TR" sz="1600" smtClean="0"/>
              <a:t>             Naftalin, Antrasen) ve Türevleri (Toluen, Ksilen,Fenol, Krezol) ve benzerleri</a:t>
            </a:r>
          </a:p>
          <a:p>
            <a:pPr>
              <a:lnSpc>
                <a:spcPct val="90000"/>
              </a:lnSpc>
            </a:pPr>
            <a:r>
              <a:rPr lang="tr-TR" altLang="tr-TR" sz="1600" smtClean="0"/>
              <a:t>3F Zehirleyici,tahriş edici ve zararlı sıvı veya gaz haldeki bir kısım maddeler</a:t>
            </a:r>
          </a:p>
          <a:p>
            <a:pPr>
              <a:lnSpc>
                <a:spcPct val="90000"/>
              </a:lnSpc>
            </a:pPr>
            <a:r>
              <a:rPr lang="tr-TR" altLang="tr-TR" sz="1600" smtClean="0"/>
              <a:t>3G Hayvansal ve bitkisel maddeler</a:t>
            </a:r>
            <a:endParaRPr lang="tr-TR" altLang="tr-TR" sz="1600" dirty="0" smtClean="0"/>
          </a:p>
        </p:txBody>
      </p:sp>
      <p:sp>
        <p:nvSpPr>
          <p:cNvPr id="5" name="Slayt Numarası Yer Tutucusu 4"/>
          <p:cNvSpPr>
            <a:spLocks noGrp="1"/>
          </p:cNvSpPr>
          <p:nvPr>
            <p:ph type="sldNum" sz="quarter" idx="12"/>
          </p:nvPr>
        </p:nvSpPr>
        <p:spPr/>
        <p:txBody>
          <a:bodyPr/>
          <a:lstStyle/>
          <a:p>
            <a:fld id="{A427530A-A503-4F46-BAEC-AA74D2EFDD5B}" type="slidenum">
              <a:rPr lang="tr-TR" smtClean="0"/>
              <a:t>19</a:t>
            </a:fld>
            <a:endParaRPr lang="tr-TR"/>
          </a:p>
        </p:txBody>
      </p:sp>
    </p:spTree>
    <p:extLst>
      <p:ext uri="{BB962C8B-B14F-4D97-AF65-F5344CB8AC3E}">
        <p14:creationId xmlns:p14="http://schemas.microsoft.com/office/powerpoint/2010/main" val="4028091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267744" y="3284984"/>
            <a:ext cx="6840760" cy="1894362"/>
          </a:xfrm>
        </p:spPr>
        <p:txBody>
          <a:bodyPr>
            <a:noAutofit/>
          </a:bodyPr>
          <a:lstStyle/>
          <a:p>
            <a:pPr marL="274320" lvl="0" indent="-274320">
              <a:spcBef>
                <a:spcPts val="600"/>
              </a:spcBef>
            </a:pPr>
            <a:r>
              <a:rPr lang="tr-TR" sz="6600" b="0" cap="none" dirty="0" smtClean="0">
                <a:solidFill>
                  <a:srgbClr val="B32C16"/>
                </a:solidFill>
                <a:ea typeface="+mn-ea"/>
                <a:cs typeface="+mn-cs"/>
              </a:rPr>
              <a:t>Kimyasal Risk Etmenleri</a:t>
            </a:r>
            <a:endParaRPr lang="tr-TR" sz="6600" b="0" cap="none" dirty="0">
              <a:solidFill>
                <a:srgbClr val="B32C16"/>
              </a:solidFill>
              <a:ea typeface="+mn-ea"/>
              <a:cs typeface="+mn-cs"/>
            </a:endParaRPr>
          </a:p>
        </p:txBody>
      </p:sp>
      <p:sp>
        <p:nvSpPr>
          <p:cNvPr id="3" name="Slayt Numarası Yer Tutucusu 2"/>
          <p:cNvSpPr>
            <a:spLocks noGrp="1"/>
          </p:cNvSpPr>
          <p:nvPr>
            <p:ph type="sldNum" sz="quarter" idx="12"/>
          </p:nvPr>
        </p:nvSpPr>
        <p:spPr/>
        <p:txBody>
          <a:bodyPr/>
          <a:lstStyle/>
          <a:p>
            <a:fld id="{A427530A-A503-4F46-BAEC-AA74D2EFDD5B}" type="slidenum">
              <a:rPr lang="tr-TR" smtClean="0"/>
              <a:t>2</a:t>
            </a:fld>
            <a:endParaRPr lang="tr-TR"/>
          </a:p>
        </p:txBody>
      </p:sp>
    </p:spTree>
    <p:extLst>
      <p:ext uri="{BB962C8B-B14F-4D97-AF65-F5344CB8AC3E}">
        <p14:creationId xmlns:p14="http://schemas.microsoft.com/office/powerpoint/2010/main" val="25385572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44624"/>
            <a:ext cx="8229600" cy="792162"/>
          </a:xfrm>
          <a:prstGeom prst="rect">
            <a:avLst/>
          </a:prstGeom>
        </p:spPr>
        <p:txBody>
          <a:bodyPr>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nSpc>
                <a:spcPct val="130000"/>
              </a:lnSpc>
              <a:defRPr/>
            </a:pPr>
            <a:r>
              <a:rPr lang="tr-TR" altLang="tr-TR" sz="2000" b="1" dirty="0" smtClean="0"/>
              <a:t>Kimyasal Maddelerle Çalışmalarda Sağlık ve Güvenlik Önlemleri Hakkında Yönetmelik’ e göre sınıflandırma</a:t>
            </a:r>
          </a:p>
        </p:txBody>
      </p:sp>
      <p:sp>
        <p:nvSpPr>
          <p:cNvPr id="3" name="Rectangle 3"/>
          <p:cNvSpPr txBox="1">
            <a:spLocks noChangeArrowheads="1"/>
          </p:cNvSpPr>
          <p:nvPr/>
        </p:nvSpPr>
        <p:spPr>
          <a:xfrm>
            <a:off x="381000" y="1143000"/>
            <a:ext cx="8382000" cy="5257800"/>
          </a:xfrm>
          <a:prstGeom prst="rect">
            <a:avLst/>
          </a:prstGeom>
        </p:spPr>
        <p:txBody>
          <a:bodyPr>
            <a:normAutofit lnSpcReduction="1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80000"/>
              </a:lnSpc>
              <a:buClr>
                <a:schemeClr val="accent3"/>
              </a:buClr>
              <a:buFont typeface="Wingdings 2"/>
              <a:buChar char=""/>
              <a:defRPr/>
            </a:pPr>
            <a:r>
              <a:rPr lang="tr-TR" altLang="tr-TR" sz="1800" smtClean="0"/>
              <a:t>Patlayıcı, </a:t>
            </a:r>
          </a:p>
          <a:p>
            <a:pPr>
              <a:lnSpc>
                <a:spcPct val="80000"/>
              </a:lnSpc>
              <a:buClr>
                <a:schemeClr val="accent3"/>
              </a:buClr>
              <a:buFont typeface="Wingdings 2"/>
              <a:buChar char=""/>
              <a:defRPr/>
            </a:pPr>
            <a:r>
              <a:rPr lang="tr-TR" altLang="tr-TR" sz="1800" smtClean="0"/>
              <a:t>oksitleyici, </a:t>
            </a:r>
          </a:p>
          <a:p>
            <a:pPr>
              <a:lnSpc>
                <a:spcPct val="80000"/>
              </a:lnSpc>
              <a:buClr>
                <a:schemeClr val="accent3"/>
              </a:buClr>
              <a:buFont typeface="Wingdings 2"/>
              <a:buChar char=""/>
              <a:defRPr/>
            </a:pPr>
            <a:r>
              <a:rPr lang="tr-TR" altLang="tr-TR" sz="1800" smtClean="0"/>
              <a:t>çok kolay alevlenir, </a:t>
            </a:r>
          </a:p>
          <a:p>
            <a:pPr>
              <a:lnSpc>
                <a:spcPct val="80000"/>
              </a:lnSpc>
              <a:buClr>
                <a:schemeClr val="accent3"/>
              </a:buClr>
              <a:buFont typeface="Wingdings 2"/>
              <a:buChar char=""/>
              <a:defRPr/>
            </a:pPr>
            <a:r>
              <a:rPr lang="tr-TR" altLang="tr-TR" sz="1800" smtClean="0"/>
              <a:t>kolay alevlenir, </a:t>
            </a:r>
          </a:p>
          <a:p>
            <a:pPr>
              <a:lnSpc>
                <a:spcPct val="80000"/>
              </a:lnSpc>
              <a:buClr>
                <a:schemeClr val="accent3"/>
              </a:buClr>
              <a:buFont typeface="Wingdings 2"/>
              <a:buChar char=""/>
              <a:defRPr/>
            </a:pPr>
            <a:r>
              <a:rPr lang="tr-TR" altLang="tr-TR" sz="1800" smtClean="0"/>
              <a:t>alevlenir, </a:t>
            </a:r>
          </a:p>
          <a:p>
            <a:pPr>
              <a:lnSpc>
                <a:spcPct val="80000"/>
              </a:lnSpc>
              <a:buClr>
                <a:schemeClr val="accent3"/>
              </a:buClr>
              <a:buFont typeface="Wingdings 2"/>
              <a:buChar char=""/>
              <a:defRPr/>
            </a:pPr>
            <a:r>
              <a:rPr lang="tr-TR" altLang="tr-TR" sz="1800" smtClean="0"/>
              <a:t>toksik, </a:t>
            </a:r>
          </a:p>
          <a:p>
            <a:pPr>
              <a:lnSpc>
                <a:spcPct val="80000"/>
              </a:lnSpc>
              <a:buClr>
                <a:schemeClr val="accent3"/>
              </a:buClr>
              <a:buFont typeface="Wingdings 2"/>
              <a:buChar char=""/>
              <a:defRPr/>
            </a:pPr>
            <a:r>
              <a:rPr lang="tr-TR" altLang="tr-TR" sz="1800" smtClean="0"/>
              <a:t>çok toksik, </a:t>
            </a:r>
          </a:p>
          <a:p>
            <a:pPr>
              <a:lnSpc>
                <a:spcPct val="80000"/>
              </a:lnSpc>
              <a:buClr>
                <a:schemeClr val="accent3"/>
              </a:buClr>
              <a:buFont typeface="Wingdings 2"/>
              <a:buChar char=""/>
              <a:defRPr/>
            </a:pPr>
            <a:r>
              <a:rPr lang="tr-TR" altLang="tr-TR" sz="1800" smtClean="0"/>
              <a:t>zararlı, </a:t>
            </a:r>
          </a:p>
          <a:p>
            <a:pPr>
              <a:lnSpc>
                <a:spcPct val="80000"/>
              </a:lnSpc>
              <a:buClr>
                <a:schemeClr val="accent3"/>
              </a:buClr>
              <a:buFont typeface="Wingdings 2"/>
              <a:buChar char=""/>
              <a:defRPr/>
            </a:pPr>
            <a:r>
              <a:rPr lang="tr-TR" altLang="tr-TR" sz="1800" smtClean="0"/>
              <a:t>aşındırıcı, </a:t>
            </a:r>
          </a:p>
          <a:p>
            <a:pPr>
              <a:lnSpc>
                <a:spcPct val="80000"/>
              </a:lnSpc>
              <a:buClr>
                <a:schemeClr val="accent3"/>
              </a:buClr>
              <a:buFont typeface="Wingdings 2"/>
              <a:buChar char=""/>
              <a:defRPr/>
            </a:pPr>
            <a:r>
              <a:rPr lang="tr-TR" altLang="tr-TR" sz="1800" smtClean="0"/>
              <a:t>tahriş edici, </a:t>
            </a:r>
          </a:p>
          <a:p>
            <a:pPr>
              <a:lnSpc>
                <a:spcPct val="80000"/>
              </a:lnSpc>
              <a:buClr>
                <a:schemeClr val="accent3"/>
              </a:buClr>
              <a:buFont typeface="Wingdings 2"/>
              <a:buChar char=""/>
              <a:defRPr/>
            </a:pPr>
            <a:r>
              <a:rPr lang="tr-TR" altLang="tr-TR" sz="1800" smtClean="0"/>
              <a:t>alerjik, </a:t>
            </a:r>
          </a:p>
          <a:p>
            <a:pPr>
              <a:lnSpc>
                <a:spcPct val="80000"/>
              </a:lnSpc>
              <a:buClr>
                <a:schemeClr val="accent3"/>
              </a:buClr>
              <a:buFont typeface="Wingdings 2"/>
              <a:buChar char=""/>
              <a:defRPr/>
            </a:pPr>
            <a:r>
              <a:rPr lang="tr-TR" altLang="tr-TR" sz="1800" smtClean="0"/>
              <a:t>kanserojen, </a:t>
            </a:r>
          </a:p>
          <a:p>
            <a:pPr>
              <a:lnSpc>
                <a:spcPct val="80000"/>
              </a:lnSpc>
              <a:buClr>
                <a:schemeClr val="accent3"/>
              </a:buClr>
              <a:buFont typeface="Wingdings 2"/>
              <a:buChar char=""/>
              <a:defRPr/>
            </a:pPr>
            <a:r>
              <a:rPr lang="tr-TR" altLang="tr-TR" sz="1800" smtClean="0"/>
              <a:t>mutajen, </a:t>
            </a:r>
          </a:p>
          <a:p>
            <a:pPr>
              <a:lnSpc>
                <a:spcPct val="80000"/>
              </a:lnSpc>
              <a:buClr>
                <a:schemeClr val="accent3"/>
              </a:buClr>
              <a:buFont typeface="Wingdings 2"/>
              <a:buChar char=""/>
              <a:defRPr/>
            </a:pPr>
            <a:r>
              <a:rPr lang="tr-TR" altLang="tr-TR" sz="1800" smtClean="0"/>
              <a:t>üreme için toksik </a:t>
            </a:r>
          </a:p>
          <a:p>
            <a:pPr>
              <a:lnSpc>
                <a:spcPct val="80000"/>
              </a:lnSpc>
              <a:buClr>
                <a:schemeClr val="accent3"/>
              </a:buClr>
              <a:buFont typeface="Wingdings 2"/>
              <a:buChar char=""/>
              <a:defRPr/>
            </a:pPr>
            <a:r>
              <a:rPr lang="tr-TR" altLang="tr-TR" sz="1800" smtClean="0"/>
              <a:t>çevre için tehlikeli </a:t>
            </a:r>
          </a:p>
          <a:p>
            <a:pPr>
              <a:lnSpc>
                <a:spcPct val="80000"/>
              </a:lnSpc>
              <a:buClr>
                <a:schemeClr val="accent3"/>
              </a:buClr>
              <a:buFont typeface="Wingdings" pitchFamily="2" charset="2"/>
              <a:buNone/>
              <a:defRPr/>
            </a:pPr>
            <a:endParaRPr lang="tr-TR" altLang="tr-TR" sz="1800" smtClean="0"/>
          </a:p>
          <a:p>
            <a:pPr>
              <a:lnSpc>
                <a:spcPct val="80000"/>
              </a:lnSpc>
              <a:buClr>
                <a:schemeClr val="accent3"/>
              </a:buClr>
              <a:buFont typeface="Wingdings" pitchFamily="2" charset="2"/>
              <a:buNone/>
              <a:defRPr/>
            </a:pPr>
            <a:r>
              <a:rPr lang="tr-TR" altLang="tr-TR" sz="1800" smtClean="0"/>
              <a:t>	Yukarıda sözü edilen sınıflamalara girmemekle beraber kimyasal, fiziko-kimyasal veya toksikolojik özellikleri ve kullanılma veya işyerinde bulundurulma şekli nedeni ile işçilerin sağlık ve güvenliği yönünden risk oluşturabilecek maddeler,</a:t>
            </a:r>
            <a:endParaRPr lang="tr-TR" altLang="tr-TR" sz="1800" dirty="0" smtClean="0"/>
          </a:p>
        </p:txBody>
      </p:sp>
      <p:sp>
        <p:nvSpPr>
          <p:cNvPr id="5" name="Slayt Numarası Yer Tutucusu 4"/>
          <p:cNvSpPr>
            <a:spLocks noGrp="1"/>
          </p:cNvSpPr>
          <p:nvPr>
            <p:ph type="sldNum" sz="quarter" idx="12"/>
          </p:nvPr>
        </p:nvSpPr>
        <p:spPr/>
        <p:txBody>
          <a:bodyPr/>
          <a:lstStyle/>
          <a:p>
            <a:fld id="{A427530A-A503-4F46-BAEC-AA74D2EFDD5B}" type="slidenum">
              <a:rPr lang="tr-TR" smtClean="0"/>
              <a:t>20</a:t>
            </a:fld>
            <a:endParaRPr lang="tr-TR"/>
          </a:p>
        </p:txBody>
      </p:sp>
    </p:spTree>
    <p:extLst>
      <p:ext uri="{BB962C8B-B14F-4D97-AF65-F5344CB8AC3E}">
        <p14:creationId xmlns:p14="http://schemas.microsoft.com/office/powerpoint/2010/main" val="30372700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23528" y="116632"/>
            <a:ext cx="8229600" cy="1143000"/>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nSpc>
                <a:spcPct val="130000"/>
              </a:lnSpc>
            </a:pPr>
            <a:r>
              <a:rPr lang="tr-TR" altLang="tr-TR" sz="2000" b="1" smtClean="0"/>
              <a:t>Tehlikeli Maddelerin Karayoluyla Taşınması Hakkında Yönetmelik’ göre sınıflandırma</a:t>
            </a:r>
            <a:endParaRPr lang="tr-TR" altLang="tr-TR" sz="2000" b="1" dirty="0" smtClean="0"/>
          </a:p>
        </p:txBody>
      </p:sp>
      <p:graphicFrame>
        <p:nvGraphicFramePr>
          <p:cNvPr id="3" name="Group 165"/>
          <p:cNvGraphicFramePr>
            <a:graphicFrameLocks/>
          </p:cNvGraphicFramePr>
          <p:nvPr>
            <p:extLst/>
          </p:nvPr>
        </p:nvGraphicFramePr>
        <p:xfrm>
          <a:off x="323528" y="1282476"/>
          <a:ext cx="8229600" cy="4949830"/>
        </p:xfrm>
        <a:graphic>
          <a:graphicData uri="http://schemas.openxmlformats.org/drawingml/2006/table">
            <a:tbl>
              <a:tblPr/>
              <a:tblGrid>
                <a:gridCol w="968375">
                  <a:extLst>
                    <a:ext uri="{9D8B030D-6E8A-4147-A177-3AD203B41FA5}">
                      <a16:colId xmlns:a16="http://schemas.microsoft.com/office/drawing/2014/main" val="20000"/>
                    </a:ext>
                  </a:extLst>
                </a:gridCol>
                <a:gridCol w="7261225">
                  <a:extLst>
                    <a:ext uri="{9D8B030D-6E8A-4147-A177-3AD203B41FA5}">
                      <a16:colId xmlns:a16="http://schemas.microsoft.com/office/drawing/2014/main" val="20001"/>
                    </a:ext>
                  </a:extLst>
                </a:gridCol>
              </a:tblGrid>
              <a:tr h="335272">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dirty="0" smtClean="0">
                          <a:ln>
                            <a:noFill/>
                          </a:ln>
                          <a:solidFill>
                            <a:schemeClr val="tx1"/>
                          </a:solidFill>
                          <a:effectLst/>
                          <a:latin typeface="Times New Roman" pitchFamily="18" charset="0"/>
                          <a:cs typeface="Times New Roman" pitchFamily="18" charset="0"/>
                        </a:rPr>
                        <a:t>Sınıf 1</a:t>
                      </a:r>
                      <a:endParaRPr kumimoji="0" lang="tr-TR" altLang="tr-TR" sz="1600" b="0" i="0" u="none" strike="noStrike" cap="none" normalizeH="0" baseline="0" dirty="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Patlayıcı maddeler ve nesneler</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72">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Sınıf 2</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dirty="0" smtClean="0">
                          <a:ln>
                            <a:noFill/>
                          </a:ln>
                          <a:solidFill>
                            <a:schemeClr val="tx1"/>
                          </a:solidFill>
                          <a:effectLst/>
                          <a:latin typeface="Times New Roman" pitchFamily="18" charset="0"/>
                          <a:cs typeface="Times New Roman" pitchFamily="18" charset="0"/>
                        </a:rPr>
                        <a:t>Gazlar</a:t>
                      </a:r>
                      <a:endParaRPr kumimoji="0" lang="tr-TR" altLang="tr-TR" sz="1600" b="0" i="0" u="none" strike="noStrike" cap="none" normalizeH="0" baseline="0" dirty="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72">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Sınıf 3</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Alevlenir sıvılar</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04">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Sınıf 4.1</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Alevlenir katılar, öz-tepkimeli maddeler ve duyarsızlaştırılmış patlayıcılar</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999">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Sınıf 4.2</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Kendiliğinden yanabilen maddeler</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6999">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Sınıf 4.3</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Su ile temas halinde alevlenir gaz yayan maddeler</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6999">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Sınıf 5.1</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Oksitleyici (yakıcı) maddeler</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6999">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Sınıf 5.2</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Organik peroksitler</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6999">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Sınıf 6.1</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Toksik maddeler</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6999">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Sınıf 6.2</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Bulaşıcı maddeler</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5272">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Sınıf 7</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Radyoaktif materyaller</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5272">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Sınıf 8</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Korozif (aşındırıcı) maddeler</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5272">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smtClean="0">
                          <a:ln>
                            <a:noFill/>
                          </a:ln>
                          <a:solidFill>
                            <a:schemeClr val="tx1"/>
                          </a:solidFill>
                          <a:effectLst/>
                          <a:latin typeface="Times New Roman" pitchFamily="18" charset="0"/>
                          <a:cs typeface="Times New Roman" pitchFamily="18" charset="0"/>
                        </a:rPr>
                        <a:t>Sınıf 9</a:t>
                      </a:r>
                      <a:endParaRPr kumimoji="0" lang="tr-TR" altLang="tr-TR" sz="1600" b="0" i="0" u="none" strike="noStrike" cap="none" normalizeH="0" baseline="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1600" b="1" i="0" u="none" strike="noStrike" cap="none" normalizeH="0" baseline="0" dirty="0" smtClean="0">
                          <a:ln>
                            <a:noFill/>
                          </a:ln>
                          <a:solidFill>
                            <a:schemeClr val="tx1"/>
                          </a:solidFill>
                          <a:effectLst/>
                          <a:latin typeface="Times New Roman" pitchFamily="18" charset="0"/>
                          <a:cs typeface="Times New Roman" pitchFamily="18" charset="0"/>
                        </a:rPr>
                        <a:t>Muhtelif madde ve nesneler</a:t>
                      </a:r>
                      <a:endParaRPr kumimoji="0" lang="tr-TR" altLang="tr-TR" sz="1600" b="0" i="0" u="none" strike="noStrike" cap="none" normalizeH="0" baseline="0" dirty="0" smtClean="0">
                        <a:ln>
                          <a:noFill/>
                        </a:ln>
                        <a:solidFill>
                          <a:schemeClr val="tx1"/>
                        </a:solidFill>
                        <a:effectLst/>
                        <a:latin typeface="Arial" charset="0"/>
                        <a:cs typeface="Arial" charset="0"/>
                      </a:endParaRPr>
                    </a:p>
                  </a:txBody>
                  <a:tcPr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5" name="Slayt Numarası Yer Tutucusu 4"/>
          <p:cNvSpPr>
            <a:spLocks noGrp="1"/>
          </p:cNvSpPr>
          <p:nvPr>
            <p:ph type="sldNum" sz="quarter" idx="12"/>
          </p:nvPr>
        </p:nvSpPr>
        <p:spPr/>
        <p:txBody>
          <a:bodyPr/>
          <a:lstStyle/>
          <a:p>
            <a:fld id="{A427530A-A503-4F46-BAEC-AA74D2EFDD5B}" type="slidenum">
              <a:rPr lang="tr-TR" smtClean="0"/>
              <a:t>21</a:t>
            </a:fld>
            <a:endParaRPr lang="tr-TR"/>
          </a:p>
        </p:txBody>
      </p:sp>
    </p:spTree>
    <p:extLst>
      <p:ext uri="{BB962C8B-B14F-4D97-AF65-F5344CB8AC3E}">
        <p14:creationId xmlns:p14="http://schemas.microsoft.com/office/powerpoint/2010/main" val="4102281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0" y="0"/>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sz="1000"/>
              <a:t>KİMYASALLAR</a:t>
            </a:r>
          </a:p>
        </p:txBody>
      </p:sp>
      <p:sp>
        <p:nvSpPr>
          <p:cNvPr id="18436" name="Rectangle 4"/>
          <p:cNvSpPr>
            <a:spLocks noChangeArrowheads="1"/>
          </p:cNvSpPr>
          <p:nvPr/>
        </p:nvSpPr>
        <p:spPr bwMode="auto">
          <a:xfrm>
            <a:off x="34925" y="830263"/>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sz="2000">
                <a:latin typeface="Times New Roman" pitchFamily="18" charset="0"/>
              </a:rPr>
              <a:t> KİMYASALLARIN SINIFLANDIRILMASI</a:t>
            </a:r>
          </a:p>
        </p:txBody>
      </p:sp>
      <p:sp>
        <p:nvSpPr>
          <p:cNvPr id="18437" name="Rectangle 5"/>
          <p:cNvSpPr>
            <a:spLocks noChangeArrowheads="1"/>
          </p:cNvSpPr>
          <p:nvPr/>
        </p:nvSpPr>
        <p:spPr bwMode="auto">
          <a:xfrm>
            <a:off x="900113" y="1863725"/>
            <a:ext cx="2376487" cy="650875"/>
          </a:xfrm>
          <a:prstGeom prst="rect">
            <a:avLst/>
          </a:prstGeom>
          <a:solidFill>
            <a:schemeClr val="bg2"/>
          </a:solidFill>
          <a:ln w="9525" algn="ctr">
            <a:solidFill>
              <a:schemeClr val="tx1"/>
            </a:solidFill>
            <a:miter lim="800000"/>
            <a:headEnd/>
            <a:tailEnd/>
          </a:ln>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solidFill>
                  <a:srgbClr val="FF0000"/>
                </a:solidFill>
                <a:latin typeface="Times New Roman" pitchFamily="18" charset="0"/>
              </a:rPr>
              <a:t>MİKTARA </a:t>
            </a:r>
          </a:p>
          <a:p>
            <a:r>
              <a:rPr lang="tr-TR" altLang="tr-TR" b="1">
                <a:solidFill>
                  <a:srgbClr val="FF0000"/>
                </a:solidFill>
                <a:latin typeface="Times New Roman" pitchFamily="18" charset="0"/>
              </a:rPr>
              <a:t>GÖRE</a:t>
            </a:r>
          </a:p>
        </p:txBody>
      </p:sp>
      <p:sp>
        <p:nvSpPr>
          <p:cNvPr id="18438" name="Rectangle 6"/>
          <p:cNvSpPr>
            <a:spLocks noChangeArrowheads="1"/>
          </p:cNvSpPr>
          <p:nvPr/>
        </p:nvSpPr>
        <p:spPr bwMode="auto">
          <a:xfrm>
            <a:off x="4300538" y="1641475"/>
            <a:ext cx="272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a:latin typeface="Times New Roman" pitchFamily="18" charset="0"/>
              </a:rPr>
              <a:t>KİMYASALIN  MİKTARI</a:t>
            </a:r>
          </a:p>
        </p:txBody>
      </p:sp>
      <p:sp>
        <p:nvSpPr>
          <p:cNvPr id="18439" name="Rectangle 7"/>
          <p:cNvSpPr>
            <a:spLocks noChangeArrowheads="1"/>
          </p:cNvSpPr>
          <p:nvPr/>
        </p:nvSpPr>
        <p:spPr bwMode="auto">
          <a:xfrm>
            <a:off x="4300538" y="2439988"/>
            <a:ext cx="28003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a:latin typeface="Times New Roman" pitchFamily="18" charset="0"/>
              </a:rPr>
              <a:t>ÇEVREDEKİ  EMİSYONU</a:t>
            </a:r>
          </a:p>
        </p:txBody>
      </p:sp>
      <p:sp>
        <p:nvSpPr>
          <p:cNvPr id="108552" name="Line 8"/>
          <p:cNvSpPr>
            <a:spLocks noChangeShapeType="1"/>
          </p:cNvSpPr>
          <p:nvPr/>
        </p:nvSpPr>
        <p:spPr bwMode="auto">
          <a:xfrm flipV="1">
            <a:off x="3397250" y="1792288"/>
            <a:ext cx="720725" cy="215900"/>
          </a:xfrm>
          <a:prstGeom prst="line">
            <a:avLst/>
          </a:prstGeom>
          <a:noFill/>
          <a:ln w="38100">
            <a:solidFill>
              <a:schemeClr val="tx1"/>
            </a:solidFill>
            <a:round/>
            <a:headEnd/>
            <a:tailEnd type="triangle" w="lg" len="med"/>
          </a:ln>
          <a:effectLst/>
        </p:spPr>
        <p:txBody>
          <a:bodyPr>
            <a:spAutoFit/>
          </a:bodyPr>
          <a:lstStyle/>
          <a:p>
            <a:pPr fontAlgn="auto">
              <a:spcBef>
                <a:spcPts val="0"/>
              </a:spcBef>
              <a:spcAft>
                <a:spcPts val="0"/>
              </a:spcAft>
              <a:defRPr/>
            </a:pPr>
            <a:endParaRPr lang="tr-TR">
              <a:effectLst>
                <a:outerShdw blurRad="38100" dist="38100" dir="2700000" algn="tl">
                  <a:srgbClr val="000000">
                    <a:alpha val="43137"/>
                  </a:srgbClr>
                </a:outerShdw>
              </a:effectLst>
            </a:endParaRPr>
          </a:p>
        </p:txBody>
      </p:sp>
      <p:sp>
        <p:nvSpPr>
          <p:cNvPr id="18441" name="Rectangle 10"/>
          <p:cNvSpPr>
            <a:spLocks noChangeArrowheads="1"/>
          </p:cNvSpPr>
          <p:nvPr/>
        </p:nvSpPr>
        <p:spPr bwMode="auto">
          <a:xfrm>
            <a:off x="900113" y="3500438"/>
            <a:ext cx="2376487" cy="650875"/>
          </a:xfrm>
          <a:prstGeom prst="rect">
            <a:avLst/>
          </a:prstGeom>
          <a:solidFill>
            <a:schemeClr val="bg2"/>
          </a:solidFill>
          <a:ln w="9525" algn="ctr">
            <a:solidFill>
              <a:schemeClr val="tx1"/>
            </a:solidFill>
            <a:miter lim="800000"/>
            <a:headEnd/>
            <a:tailEnd/>
          </a:ln>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solidFill>
                  <a:srgbClr val="FF0000"/>
                </a:solidFill>
                <a:latin typeface="Times New Roman" pitchFamily="18" charset="0"/>
              </a:rPr>
              <a:t>DOZLARA </a:t>
            </a:r>
          </a:p>
          <a:p>
            <a:r>
              <a:rPr lang="tr-TR" altLang="tr-TR" b="1">
                <a:solidFill>
                  <a:srgbClr val="FF0000"/>
                </a:solidFill>
                <a:latin typeface="Times New Roman" pitchFamily="18" charset="0"/>
              </a:rPr>
              <a:t>GÖRE</a:t>
            </a:r>
          </a:p>
        </p:txBody>
      </p:sp>
      <p:sp>
        <p:nvSpPr>
          <p:cNvPr id="18442" name="Rectangle 11"/>
          <p:cNvSpPr>
            <a:spLocks noChangeArrowheads="1"/>
          </p:cNvSpPr>
          <p:nvPr/>
        </p:nvSpPr>
        <p:spPr bwMode="auto">
          <a:xfrm>
            <a:off x="4249738" y="3133725"/>
            <a:ext cx="280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a:latin typeface="Times New Roman" pitchFamily="18" charset="0"/>
              </a:rPr>
              <a:t>ÖLDÜRÜCÜ  DOZ ( LD</a:t>
            </a:r>
            <a:r>
              <a:rPr lang="tr-TR" altLang="tr-TR" baseline="-25000">
                <a:latin typeface="Times New Roman" pitchFamily="18" charset="0"/>
              </a:rPr>
              <a:t>50 </a:t>
            </a:r>
            <a:r>
              <a:rPr lang="tr-TR" altLang="tr-TR">
                <a:latin typeface="Times New Roman" pitchFamily="18" charset="0"/>
              </a:rPr>
              <a:t>)</a:t>
            </a:r>
          </a:p>
        </p:txBody>
      </p:sp>
      <p:sp>
        <p:nvSpPr>
          <p:cNvPr id="18443" name="Rectangle 12"/>
          <p:cNvSpPr>
            <a:spLocks noChangeArrowheads="1"/>
          </p:cNvSpPr>
          <p:nvPr/>
        </p:nvSpPr>
        <p:spPr bwMode="auto">
          <a:xfrm>
            <a:off x="4141788" y="3979863"/>
            <a:ext cx="434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a:latin typeface="Times New Roman" pitchFamily="18" charset="0"/>
              </a:rPr>
              <a:t>ÖLDÜRÜCÜ  KONSANTRASYON ( LC</a:t>
            </a:r>
            <a:r>
              <a:rPr lang="tr-TR" altLang="tr-TR" baseline="-25000">
                <a:latin typeface="Times New Roman" pitchFamily="18" charset="0"/>
              </a:rPr>
              <a:t>50 </a:t>
            </a:r>
            <a:r>
              <a:rPr lang="tr-TR" altLang="tr-TR">
                <a:latin typeface="Times New Roman" pitchFamily="18" charset="0"/>
              </a:rPr>
              <a:t>)</a:t>
            </a:r>
          </a:p>
        </p:txBody>
      </p:sp>
      <p:sp>
        <p:nvSpPr>
          <p:cNvPr id="108559" name="Line 15"/>
          <p:cNvSpPr>
            <a:spLocks noChangeShapeType="1"/>
          </p:cNvSpPr>
          <p:nvPr/>
        </p:nvSpPr>
        <p:spPr bwMode="auto">
          <a:xfrm flipV="1">
            <a:off x="3349625" y="3392488"/>
            <a:ext cx="647700" cy="215900"/>
          </a:xfrm>
          <a:prstGeom prst="line">
            <a:avLst/>
          </a:prstGeom>
          <a:noFill/>
          <a:ln w="38100">
            <a:solidFill>
              <a:schemeClr val="tx1"/>
            </a:solidFill>
            <a:round/>
            <a:headEnd/>
            <a:tailEnd type="triangle" w="lg" len="med"/>
          </a:ln>
          <a:effectLst/>
        </p:spPr>
        <p:txBody>
          <a:bodyPr>
            <a:spAutoFit/>
          </a:bodyPr>
          <a:lstStyle/>
          <a:p>
            <a:pPr fontAlgn="auto">
              <a:spcBef>
                <a:spcPts val="0"/>
              </a:spcBef>
              <a:spcAft>
                <a:spcPts val="0"/>
              </a:spcAft>
              <a:defRPr/>
            </a:pPr>
            <a:endParaRPr lang="tr-TR">
              <a:effectLst>
                <a:outerShdw blurRad="38100" dist="38100" dir="2700000" algn="tl">
                  <a:srgbClr val="000000">
                    <a:alpha val="43137"/>
                  </a:srgbClr>
                </a:outerShdw>
              </a:effectLst>
            </a:endParaRPr>
          </a:p>
        </p:txBody>
      </p:sp>
      <p:sp>
        <p:nvSpPr>
          <p:cNvPr id="108560" name="Line 16"/>
          <p:cNvSpPr>
            <a:spLocks noChangeShapeType="1"/>
          </p:cNvSpPr>
          <p:nvPr/>
        </p:nvSpPr>
        <p:spPr bwMode="auto">
          <a:xfrm>
            <a:off x="3452813" y="2406650"/>
            <a:ext cx="720725" cy="215900"/>
          </a:xfrm>
          <a:prstGeom prst="line">
            <a:avLst/>
          </a:prstGeom>
          <a:noFill/>
          <a:ln w="38100">
            <a:solidFill>
              <a:schemeClr val="tx1"/>
            </a:solidFill>
            <a:round/>
            <a:headEnd/>
            <a:tailEnd type="triangle" w="lg" len="med"/>
          </a:ln>
          <a:effectLst/>
        </p:spPr>
        <p:txBody>
          <a:bodyPr>
            <a:spAutoFit/>
          </a:bodyPr>
          <a:lstStyle/>
          <a:p>
            <a:pPr fontAlgn="auto">
              <a:spcBef>
                <a:spcPts val="0"/>
              </a:spcBef>
              <a:spcAft>
                <a:spcPts val="0"/>
              </a:spcAft>
              <a:defRPr/>
            </a:pPr>
            <a:endParaRPr lang="tr-TR">
              <a:effectLst>
                <a:outerShdw blurRad="38100" dist="38100" dir="2700000" algn="tl">
                  <a:srgbClr val="000000">
                    <a:alpha val="43137"/>
                  </a:srgbClr>
                </a:outerShdw>
              </a:effectLst>
            </a:endParaRPr>
          </a:p>
        </p:txBody>
      </p:sp>
      <p:sp>
        <p:nvSpPr>
          <p:cNvPr id="108561" name="Line 17"/>
          <p:cNvSpPr>
            <a:spLocks noChangeShapeType="1"/>
          </p:cNvSpPr>
          <p:nvPr/>
        </p:nvSpPr>
        <p:spPr bwMode="auto">
          <a:xfrm>
            <a:off x="3338513" y="3946525"/>
            <a:ext cx="720725" cy="215900"/>
          </a:xfrm>
          <a:prstGeom prst="line">
            <a:avLst/>
          </a:prstGeom>
          <a:noFill/>
          <a:ln w="38100">
            <a:solidFill>
              <a:schemeClr val="tx1"/>
            </a:solidFill>
            <a:round/>
            <a:headEnd/>
            <a:tailEnd type="triangle" w="lg" len="med"/>
          </a:ln>
          <a:effectLst/>
        </p:spPr>
        <p:txBody>
          <a:bodyPr>
            <a:spAutoFit/>
          </a:bodyPr>
          <a:lstStyle/>
          <a:p>
            <a:pPr fontAlgn="auto">
              <a:spcBef>
                <a:spcPts val="0"/>
              </a:spcBef>
              <a:spcAft>
                <a:spcPts val="0"/>
              </a:spcAft>
              <a:defRPr/>
            </a:pPr>
            <a:endParaRPr lang="tr-TR">
              <a:effectLst>
                <a:outerShdw blurRad="38100" dist="38100" dir="2700000" algn="tl">
                  <a:srgbClr val="000000">
                    <a:alpha val="43137"/>
                  </a:srgbClr>
                </a:outerShdw>
              </a:effectLst>
            </a:endParaRPr>
          </a:p>
        </p:txBody>
      </p:sp>
      <p:sp>
        <p:nvSpPr>
          <p:cNvPr id="15" name="1 Yuvarlatılmış Dikdörtgen"/>
          <p:cNvSpPr/>
          <p:nvPr/>
        </p:nvSpPr>
        <p:spPr>
          <a:xfrm>
            <a:off x="111125" y="4652963"/>
            <a:ext cx="9032875" cy="187325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buFont typeface="Arial" pitchFamily="34" charset="0"/>
              <a:buChar char="•"/>
              <a:defRPr/>
            </a:pPr>
            <a:r>
              <a:rPr lang="tr-TR" sz="2000" dirty="0">
                <a:solidFill>
                  <a:srgbClr val="FF0000"/>
                </a:solidFill>
              </a:rPr>
              <a:t>Uluslararası sınıflandırma </a:t>
            </a:r>
            <a:r>
              <a:rPr lang="tr-TR" sz="2000" dirty="0"/>
              <a:t>sistemlerinin yarıdan fazlası, kimyasal ürünün miktarı veya çevredeki emisyonu esas alınarak düzenlenmiştir. </a:t>
            </a:r>
          </a:p>
          <a:p>
            <a:pPr fontAlgn="auto">
              <a:spcBef>
                <a:spcPts val="0"/>
              </a:spcBef>
              <a:spcAft>
                <a:spcPts val="0"/>
              </a:spcAft>
              <a:buFont typeface="Arial" pitchFamily="34" charset="0"/>
              <a:buChar char="•"/>
              <a:defRPr/>
            </a:pPr>
            <a:r>
              <a:rPr lang="tr-TR" sz="2000" dirty="0"/>
              <a:t>Kimyasalların sınıflandırılmasında en yaygın kriterlerden biri de, </a:t>
            </a:r>
            <a:r>
              <a:rPr lang="tr-TR" sz="2000" dirty="0">
                <a:solidFill>
                  <a:srgbClr val="FF0000"/>
                </a:solidFill>
              </a:rPr>
              <a:t>öldürücü doz (LD50) ve öldürücü konsantrasyonun (LC50)</a:t>
            </a:r>
            <a:r>
              <a:rPr lang="tr-TR" sz="2000" dirty="0"/>
              <a:t> esas alınmasıdır. </a:t>
            </a:r>
          </a:p>
          <a:p>
            <a:pPr fontAlgn="auto">
              <a:spcBef>
                <a:spcPts val="0"/>
              </a:spcBef>
              <a:spcAft>
                <a:spcPts val="0"/>
              </a:spcAft>
              <a:buFont typeface="Arial" pitchFamily="34" charset="0"/>
              <a:buChar char="•"/>
              <a:defRPr/>
            </a:pPr>
            <a:r>
              <a:rPr lang="tr-TR" sz="2000" dirty="0">
                <a:solidFill>
                  <a:srgbClr val="FF0000"/>
                </a:solidFill>
              </a:rPr>
              <a:t>Katı, sıvı ve gaz halindeki </a:t>
            </a:r>
            <a:r>
              <a:rPr lang="tr-TR" sz="2000" dirty="0"/>
              <a:t>kimyasalların </a:t>
            </a:r>
            <a:r>
              <a:rPr lang="tr-TR" sz="2000" dirty="0">
                <a:solidFill>
                  <a:srgbClr val="FF0000"/>
                </a:solidFill>
              </a:rPr>
              <a:t>sağlık zararı </a:t>
            </a:r>
            <a:r>
              <a:rPr lang="tr-TR" sz="2000" dirty="0"/>
              <a:t>dikkate alınarak kimyasalın </a:t>
            </a:r>
            <a:r>
              <a:rPr lang="tr-TR" sz="2000" dirty="0" err="1"/>
              <a:t>derişimine</a:t>
            </a:r>
            <a:r>
              <a:rPr lang="tr-TR" sz="2000" dirty="0"/>
              <a:t> göre de sınıflandırmalar bulunmaktadır:</a:t>
            </a:r>
          </a:p>
        </p:txBody>
      </p:sp>
      <p:sp>
        <p:nvSpPr>
          <p:cNvPr id="3" name="Slayt Numarası Yer Tutucusu 2"/>
          <p:cNvSpPr>
            <a:spLocks noGrp="1"/>
          </p:cNvSpPr>
          <p:nvPr>
            <p:ph type="sldNum" sz="quarter" idx="12"/>
          </p:nvPr>
        </p:nvSpPr>
        <p:spPr/>
        <p:txBody>
          <a:bodyPr/>
          <a:lstStyle/>
          <a:p>
            <a:fld id="{A427530A-A503-4F46-BAEC-AA74D2EFDD5B}" type="slidenum">
              <a:rPr lang="tr-TR" smtClean="0"/>
              <a:t>22</a:t>
            </a:fld>
            <a:endParaRPr lang="tr-TR"/>
          </a:p>
        </p:txBody>
      </p:sp>
    </p:spTree>
    <p:extLst>
      <p:ext uri="{BB962C8B-B14F-4D97-AF65-F5344CB8AC3E}">
        <p14:creationId xmlns:p14="http://schemas.microsoft.com/office/powerpoint/2010/main" val="3849801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ChangeArrowheads="1"/>
          </p:cNvSpPr>
          <p:nvPr/>
        </p:nvSpPr>
        <p:spPr bwMode="auto">
          <a:xfrm>
            <a:off x="0" y="981075"/>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tr-TR" altLang="tr-TR" sz="2000">
                <a:latin typeface="Times New Roman" pitchFamily="18" charset="0"/>
              </a:rPr>
              <a:t>ZEHİRLİ , ZARARLI VE TAHRİŞ EDİCİ MADDELERİN </a:t>
            </a:r>
          </a:p>
          <a:p>
            <a:pPr algn="ctr"/>
            <a:r>
              <a:rPr lang="tr-TR" altLang="tr-TR" sz="2000">
                <a:latin typeface="Times New Roman" pitchFamily="18" charset="0"/>
              </a:rPr>
              <a:t>KONSANTRASYONLARA GÖRE SINIFLANDIRMASI</a:t>
            </a:r>
          </a:p>
        </p:txBody>
      </p:sp>
      <p:sp>
        <p:nvSpPr>
          <p:cNvPr id="19460" name="Rectangle 5"/>
          <p:cNvSpPr>
            <a:spLocks noChangeArrowheads="1"/>
          </p:cNvSpPr>
          <p:nvPr/>
        </p:nvSpPr>
        <p:spPr bwMode="auto">
          <a:xfrm>
            <a:off x="179388" y="2195513"/>
            <a:ext cx="29035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a:latin typeface="Times New Roman" pitchFamily="18" charset="0"/>
              </a:rPr>
              <a:t>ANİ ÖLÜME NEDEN OLDUKLARI</a:t>
            </a:r>
          </a:p>
          <a:p>
            <a:r>
              <a:rPr lang="tr-TR" altLang="tr-TR" sz="1400">
                <a:latin typeface="Times New Roman" pitchFamily="18" charset="0"/>
              </a:rPr>
              <a:t>KONSANTRASYONLARI </a:t>
            </a:r>
          </a:p>
        </p:txBody>
      </p:sp>
      <p:sp>
        <p:nvSpPr>
          <p:cNvPr id="19461" name="Rectangle 6"/>
          <p:cNvSpPr>
            <a:spLocks noChangeArrowheads="1"/>
          </p:cNvSpPr>
          <p:nvPr/>
        </p:nvSpPr>
        <p:spPr bwMode="auto">
          <a:xfrm>
            <a:off x="1403350" y="2786063"/>
            <a:ext cx="21796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a:latin typeface="Times New Roman" pitchFamily="18" charset="0"/>
              </a:rPr>
              <a:t>KALICI ETKİ BIRAKAN</a:t>
            </a:r>
          </a:p>
          <a:p>
            <a:r>
              <a:rPr lang="tr-TR" altLang="tr-TR" sz="1400">
                <a:latin typeface="Times New Roman" pitchFamily="18" charset="0"/>
              </a:rPr>
              <a:t>KONSANTRASYONLARI</a:t>
            </a:r>
          </a:p>
        </p:txBody>
      </p:sp>
      <p:sp>
        <p:nvSpPr>
          <p:cNvPr id="19462" name="Rectangle 7"/>
          <p:cNvSpPr>
            <a:spLocks noChangeArrowheads="1"/>
          </p:cNvSpPr>
          <p:nvPr/>
        </p:nvSpPr>
        <p:spPr bwMode="auto">
          <a:xfrm>
            <a:off x="2052638" y="3429000"/>
            <a:ext cx="295116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a:latin typeface="Times New Roman" pitchFamily="18" charset="0"/>
              </a:rPr>
              <a:t>TEKRARLANAN VEYA SÜREKLİ OLAN ETKİLENME SONUCU</a:t>
            </a:r>
          </a:p>
          <a:p>
            <a:r>
              <a:rPr lang="tr-TR" altLang="tr-TR" sz="1400">
                <a:latin typeface="Times New Roman" pitchFamily="18" charset="0"/>
              </a:rPr>
              <a:t>CİDDİ ETKİLER GÖSTEREN </a:t>
            </a:r>
          </a:p>
          <a:p>
            <a:r>
              <a:rPr lang="tr-TR" altLang="tr-TR" sz="1400">
                <a:latin typeface="Times New Roman" pitchFamily="18" charset="0"/>
              </a:rPr>
              <a:t>KONSANTRASYONLARI</a:t>
            </a:r>
          </a:p>
        </p:txBody>
      </p:sp>
      <p:sp>
        <p:nvSpPr>
          <p:cNvPr id="19463" name="Rectangle 8"/>
          <p:cNvSpPr>
            <a:spLocks noChangeArrowheads="1"/>
          </p:cNvSpPr>
          <p:nvPr/>
        </p:nvSpPr>
        <p:spPr bwMode="auto">
          <a:xfrm>
            <a:off x="2916238" y="4437063"/>
            <a:ext cx="34575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a:latin typeface="Times New Roman" pitchFamily="18" charset="0"/>
              </a:rPr>
              <a:t>YANIKLARA, TAHRİŞE NEDEN</a:t>
            </a:r>
          </a:p>
          <a:p>
            <a:r>
              <a:rPr lang="tr-TR" altLang="tr-TR" sz="1400">
                <a:latin typeface="Times New Roman" pitchFamily="18" charset="0"/>
              </a:rPr>
              <a:t>OLDUKLARI KONSANTRASYONLARI</a:t>
            </a:r>
          </a:p>
        </p:txBody>
      </p:sp>
      <p:sp>
        <p:nvSpPr>
          <p:cNvPr id="19464" name="Rectangle 9"/>
          <p:cNvSpPr>
            <a:spLocks noChangeArrowheads="1"/>
          </p:cNvSpPr>
          <p:nvPr/>
        </p:nvSpPr>
        <p:spPr bwMode="auto">
          <a:xfrm>
            <a:off x="4356100" y="5084763"/>
            <a:ext cx="33496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a:latin typeface="Times New Roman" pitchFamily="18" charset="0"/>
              </a:rPr>
              <a:t>GÖZE VE SOLUNUM YOLUNA ZARAR </a:t>
            </a:r>
          </a:p>
          <a:p>
            <a:r>
              <a:rPr lang="tr-TR" altLang="tr-TR" sz="1400">
                <a:latin typeface="Times New Roman" pitchFamily="18" charset="0"/>
              </a:rPr>
              <a:t>VERDİKLERİ KONSANTRASYONLARI</a:t>
            </a:r>
          </a:p>
        </p:txBody>
      </p:sp>
      <p:sp>
        <p:nvSpPr>
          <p:cNvPr id="19465" name="Rectangle 10"/>
          <p:cNvSpPr>
            <a:spLocks noChangeArrowheads="1"/>
          </p:cNvSpPr>
          <p:nvPr/>
        </p:nvSpPr>
        <p:spPr bwMode="auto">
          <a:xfrm>
            <a:off x="6084888" y="5661025"/>
            <a:ext cx="284321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sz="1400">
                <a:latin typeface="Times New Roman" pitchFamily="18" charset="0"/>
              </a:rPr>
              <a:t>KANSERE, MUTAJENİK VE</a:t>
            </a:r>
          </a:p>
          <a:p>
            <a:r>
              <a:rPr lang="tr-TR" altLang="tr-TR" sz="1400">
                <a:latin typeface="Times New Roman" pitchFamily="18" charset="0"/>
              </a:rPr>
              <a:t>TERATOJENİK</a:t>
            </a:r>
          </a:p>
          <a:p>
            <a:r>
              <a:rPr lang="tr-TR" altLang="tr-TR" sz="1400">
                <a:latin typeface="Times New Roman" pitchFamily="18" charset="0"/>
              </a:rPr>
              <a:t>ETKİLERE SEBEP OLAN </a:t>
            </a:r>
          </a:p>
          <a:p>
            <a:r>
              <a:rPr lang="tr-TR" altLang="tr-TR" sz="1400">
                <a:latin typeface="Times New Roman" pitchFamily="18" charset="0"/>
              </a:rPr>
              <a:t>KONSANTRASYONLARI</a:t>
            </a:r>
          </a:p>
        </p:txBody>
      </p:sp>
      <p:sp>
        <p:nvSpPr>
          <p:cNvPr id="109579" name="Line 11"/>
          <p:cNvSpPr>
            <a:spLocks noChangeShapeType="1"/>
          </p:cNvSpPr>
          <p:nvPr/>
        </p:nvSpPr>
        <p:spPr bwMode="auto">
          <a:xfrm>
            <a:off x="2195513" y="1844675"/>
            <a:ext cx="0" cy="288925"/>
          </a:xfrm>
          <a:prstGeom prst="line">
            <a:avLst/>
          </a:prstGeom>
          <a:noFill/>
          <a:ln w="57150">
            <a:solidFill>
              <a:srgbClr val="CCFFFF"/>
            </a:solidFill>
            <a:round/>
            <a:headEnd/>
            <a:tailEnd type="stealth" w="lg" len="med"/>
          </a:ln>
          <a:effectLst/>
        </p:spPr>
        <p:txBody>
          <a:bodyPr>
            <a:spAutoFit/>
          </a:bodyPr>
          <a:lstStyle/>
          <a:p>
            <a:pPr fontAlgn="auto">
              <a:spcBef>
                <a:spcPts val="0"/>
              </a:spcBef>
              <a:spcAft>
                <a:spcPts val="0"/>
              </a:spcAft>
              <a:defRPr/>
            </a:pPr>
            <a:endParaRPr lang="tr-TR">
              <a:effectLst>
                <a:outerShdw blurRad="38100" dist="38100" dir="2700000" algn="tl">
                  <a:srgbClr val="000000">
                    <a:alpha val="43137"/>
                  </a:srgbClr>
                </a:outerShdw>
              </a:effectLst>
            </a:endParaRPr>
          </a:p>
        </p:txBody>
      </p:sp>
      <p:sp>
        <p:nvSpPr>
          <p:cNvPr id="109580" name="Line 12"/>
          <p:cNvSpPr>
            <a:spLocks noChangeShapeType="1"/>
          </p:cNvSpPr>
          <p:nvPr/>
        </p:nvSpPr>
        <p:spPr bwMode="auto">
          <a:xfrm>
            <a:off x="3132138" y="1844675"/>
            <a:ext cx="0" cy="863600"/>
          </a:xfrm>
          <a:prstGeom prst="line">
            <a:avLst/>
          </a:prstGeom>
          <a:noFill/>
          <a:ln w="57150">
            <a:solidFill>
              <a:srgbClr val="CCFFFF"/>
            </a:solidFill>
            <a:round/>
            <a:headEnd/>
            <a:tailEnd type="stealth" w="lg" len="med"/>
          </a:ln>
          <a:effectLst/>
        </p:spPr>
        <p:txBody>
          <a:bodyPr>
            <a:spAutoFit/>
          </a:bodyPr>
          <a:lstStyle/>
          <a:p>
            <a:pPr fontAlgn="auto">
              <a:spcBef>
                <a:spcPts val="0"/>
              </a:spcBef>
              <a:spcAft>
                <a:spcPts val="0"/>
              </a:spcAft>
              <a:defRPr/>
            </a:pPr>
            <a:endParaRPr lang="tr-TR">
              <a:effectLst>
                <a:outerShdw blurRad="38100" dist="38100" dir="2700000" algn="tl">
                  <a:srgbClr val="000000">
                    <a:alpha val="43137"/>
                  </a:srgbClr>
                </a:outerShdw>
              </a:effectLst>
            </a:endParaRPr>
          </a:p>
        </p:txBody>
      </p:sp>
      <p:sp>
        <p:nvSpPr>
          <p:cNvPr id="109581" name="Line 13"/>
          <p:cNvSpPr>
            <a:spLocks noChangeShapeType="1"/>
          </p:cNvSpPr>
          <p:nvPr/>
        </p:nvSpPr>
        <p:spPr bwMode="auto">
          <a:xfrm>
            <a:off x="3995738" y="1844675"/>
            <a:ext cx="0" cy="1439863"/>
          </a:xfrm>
          <a:prstGeom prst="line">
            <a:avLst/>
          </a:prstGeom>
          <a:noFill/>
          <a:ln w="57150">
            <a:solidFill>
              <a:srgbClr val="CCFFFF"/>
            </a:solidFill>
            <a:round/>
            <a:headEnd/>
            <a:tailEnd type="stealth" w="lg" len="med"/>
          </a:ln>
          <a:effectLst/>
        </p:spPr>
        <p:txBody>
          <a:bodyPr>
            <a:spAutoFit/>
          </a:bodyPr>
          <a:lstStyle/>
          <a:p>
            <a:pPr fontAlgn="auto">
              <a:spcBef>
                <a:spcPts val="0"/>
              </a:spcBef>
              <a:spcAft>
                <a:spcPts val="0"/>
              </a:spcAft>
              <a:defRPr/>
            </a:pPr>
            <a:endParaRPr lang="tr-TR">
              <a:effectLst>
                <a:outerShdw blurRad="38100" dist="38100" dir="2700000" algn="tl">
                  <a:srgbClr val="000000">
                    <a:alpha val="43137"/>
                  </a:srgbClr>
                </a:outerShdw>
              </a:effectLst>
            </a:endParaRPr>
          </a:p>
        </p:txBody>
      </p:sp>
      <p:sp>
        <p:nvSpPr>
          <p:cNvPr id="109583" name="Line 15"/>
          <p:cNvSpPr>
            <a:spLocks noChangeShapeType="1"/>
          </p:cNvSpPr>
          <p:nvPr/>
        </p:nvSpPr>
        <p:spPr bwMode="auto">
          <a:xfrm>
            <a:off x="5076825" y="1844675"/>
            <a:ext cx="0" cy="2447925"/>
          </a:xfrm>
          <a:prstGeom prst="line">
            <a:avLst/>
          </a:prstGeom>
          <a:noFill/>
          <a:ln w="57150">
            <a:solidFill>
              <a:srgbClr val="CCFFFF"/>
            </a:solidFill>
            <a:round/>
            <a:headEnd/>
            <a:tailEnd type="stealth" w="lg" len="med"/>
          </a:ln>
          <a:effectLst/>
        </p:spPr>
        <p:txBody>
          <a:bodyPr>
            <a:spAutoFit/>
          </a:bodyPr>
          <a:lstStyle/>
          <a:p>
            <a:pPr fontAlgn="auto">
              <a:spcBef>
                <a:spcPts val="0"/>
              </a:spcBef>
              <a:spcAft>
                <a:spcPts val="0"/>
              </a:spcAft>
              <a:defRPr/>
            </a:pPr>
            <a:endParaRPr lang="tr-TR">
              <a:effectLst>
                <a:outerShdw blurRad="38100" dist="38100" dir="2700000" algn="tl">
                  <a:srgbClr val="000000">
                    <a:alpha val="43137"/>
                  </a:srgbClr>
                </a:outerShdw>
              </a:effectLst>
            </a:endParaRPr>
          </a:p>
        </p:txBody>
      </p:sp>
      <p:sp>
        <p:nvSpPr>
          <p:cNvPr id="109584" name="Line 16"/>
          <p:cNvSpPr>
            <a:spLocks noChangeShapeType="1"/>
          </p:cNvSpPr>
          <p:nvPr/>
        </p:nvSpPr>
        <p:spPr bwMode="auto">
          <a:xfrm>
            <a:off x="6300788" y="1844675"/>
            <a:ext cx="0" cy="3097213"/>
          </a:xfrm>
          <a:prstGeom prst="line">
            <a:avLst/>
          </a:prstGeom>
          <a:noFill/>
          <a:ln w="57150">
            <a:solidFill>
              <a:srgbClr val="CCFFFF"/>
            </a:solidFill>
            <a:round/>
            <a:headEnd/>
            <a:tailEnd type="stealth" w="lg" len="med"/>
          </a:ln>
          <a:effectLst/>
        </p:spPr>
        <p:txBody>
          <a:bodyPr>
            <a:spAutoFit/>
          </a:bodyPr>
          <a:lstStyle/>
          <a:p>
            <a:pPr fontAlgn="auto">
              <a:spcBef>
                <a:spcPts val="0"/>
              </a:spcBef>
              <a:spcAft>
                <a:spcPts val="0"/>
              </a:spcAft>
              <a:defRPr/>
            </a:pPr>
            <a:endParaRPr lang="tr-TR">
              <a:effectLst>
                <a:outerShdw blurRad="38100" dist="38100" dir="2700000" algn="tl">
                  <a:srgbClr val="000000">
                    <a:alpha val="43137"/>
                  </a:srgbClr>
                </a:outerShdw>
              </a:effectLst>
            </a:endParaRPr>
          </a:p>
        </p:txBody>
      </p:sp>
      <p:sp>
        <p:nvSpPr>
          <p:cNvPr id="109585" name="Line 17"/>
          <p:cNvSpPr>
            <a:spLocks noChangeShapeType="1"/>
          </p:cNvSpPr>
          <p:nvPr/>
        </p:nvSpPr>
        <p:spPr bwMode="auto">
          <a:xfrm>
            <a:off x="7885113" y="1844675"/>
            <a:ext cx="0" cy="3671888"/>
          </a:xfrm>
          <a:prstGeom prst="line">
            <a:avLst/>
          </a:prstGeom>
          <a:noFill/>
          <a:ln w="57150">
            <a:solidFill>
              <a:srgbClr val="CCFFFF"/>
            </a:solidFill>
            <a:round/>
            <a:headEnd/>
            <a:tailEnd type="stealth" w="lg" len="med"/>
          </a:ln>
          <a:effectLst/>
        </p:spPr>
        <p:txBody>
          <a:bodyPr>
            <a:spAutoFit/>
          </a:bodyPr>
          <a:lstStyle/>
          <a:p>
            <a:pPr fontAlgn="auto">
              <a:spcBef>
                <a:spcPts val="0"/>
              </a:spcBef>
              <a:spcAft>
                <a:spcPts val="0"/>
              </a:spcAft>
              <a:defRPr/>
            </a:pPr>
            <a:endParaRPr lang="tr-TR">
              <a:effectLst>
                <a:outerShdw blurRad="38100" dist="38100" dir="2700000" algn="tl">
                  <a:srgbClr val="000000">
                    <a:alpha val="43137"/>
                  </a:srgbClr>
                </a:outerShdw>
              </a:effectLst>
            </a:endParaRPr>
          </a:p>
        </p:txBody>
      </p:sp>
      <p:sp>
        <p:nvSpPr>
          <p:cNvPr id="3" name="Slayt Numarası Yer Tutucusu 2"/>
          <p:cNvSpPr>
            <a:spLocks noGrp="1"/>
          </p:cNvSpPr>
          <p:nvPr>
            <p:ph type="sldNum" sz="quarter" idx="12"/>
          </p:nvPr>
        </p:nvSpPr>
        <p:spPr/>
        <p:txBody>
          <a:bodyPr/>
          <a:lstStyle/>
          <a:p>
            <a:fld id="{A427530A-A503-4F46-BAEC-AA74D2EFDD5B}" type="slidenum">
              <a:rPr lang="tr-TR" smtClean="0"/>
              <a:t>23</a:t>
            </a:fld>
            <a:endParaRPr lang="tr-TR"/>
          </a:p>
        </p:txBody>
      </p:sp>
    </p:spTree>
    <p:extLst>
      <p:ext uri="{BB962C8B-B14F-4D97-AF65-F5344CB8AC3E}">
        <p14:creationId xmlns:p14="http://schemas.microsoft.com/office/powerpoint/2010/main" val="2388421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411"/>
          <p:cNvGraphicFramePr>
            <a:graphicFrameLocks/>
          </p:cNvGraphicFramePr>
          <p:nvPr>
            <p:extLst/>
          </p:nvPr>
        </p:nvGraphicFramePr>
        <p:xfrm>
          <a:off x="251520" y="1412776"/>
          <a:ext cx="8229600" cy="5087939"/>
        </p:xfrm>
        <a:graphic>
          <a:graphicData uri="http://schemas.openxmlformats.org/drawingml/2006/table">
            <a:tbl>
              <a:tblPr/>
              <a:tblGrid>
                <a:gridCol w="6199188">
                  <a:extLst>
                    <a:ext uri="{9D8B030D-6E8A-4147-A177-3AD203B41FA5}">
                      <a16:colId xmlns:a16="http://schemas.microsoft.com/office/drawing/2014/main" val="20000"/>
                    </a:ext>
                  </a:extLst>
                </a:gridCol>
                <a:gridCol w="530225">
                  <a:extLst>
                    <a:ext uri="{9D8B030D-6E8A-4147-A177-3AD203B41FA5}">
                      <a16:colId xmlns:a16="http://schemas.microsoft.com/office/drawing/2014/main" val="20001"/>
                    </a:ext>
                  </a:extLst>
                </a:gridCol>
                <a:gridCol w="655637">
                  <a:extLst>
                    <a:ext uri="{9D8B030D-6E8A-4147-A177-3AD203B41FA5}">
                      <a16:colId xmlns:a16="http://schemas.microsoft.com/office/drawing/2014/main" val="20002"/>
                    </a:ext>
                  </a:extLst>
                </a:gridCol>
                <a:gridCol w="327025">
                  <a:extLst>
                    <a:ext uri="{9D8B030D-6E8A-4147-A177-3AD203B41FA5}">
                      <a16:colId xmlns:a16="http://schemas.microsoft.com/office/drawing/2014/main" val="20003"/>
                    </a:ext>
                  </a:extLst>
                </a:gridCol>
                <a:gridCol w="517525">
                  <a:extLst>
                    <a:ext uri="{9D8B030D-6E8A-4147-A177-3AD203B41FA5}">
                      <a16:colId xmlns:a16="http://schemas.microsoft.com/office/drawing/2014/main" val="20004"/>
                    </a:ext>
                  </a:extLst>
                </a:gridCol>
              </a:tblGrid>
              <a:tr h="502920">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300" b="1" i="0" u="none" strike="noStrike" cap="none" normalizeH="0" baseline="0" dirty="0" smtClean="0">
                          <a:ln>
                            <a:noFill/>
                          </a:ln>
                          <a:solidFill>
                            <a:schemeClr val="tx1"/>
                          </a:solidFill>
                          <a:effectLst/>
                          <a:latin typeface="Times New Roman" pitchFamily="18" charset="0"/>
                          <a:cs typeface="Times New Roman" pitchFamily="18" charset="0"/>
                        </a:rPr>
                        <a:t>Ürünler</a:t>
                      </a:r>
                      <a:endParaRPr kumimoji="0" lang="tr-TR" altLang="tr-TR"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altLang="tr-TR" sz="900" b="1" i="0" u="none" strike="noStrike" cap="none" normalizeH="0" baseline="0" smtClean="0">
                          <a:ln>
                            <a:noFill/>
                          </a:ln>
                          <a:solidFill>
                            <a:schemeClr val="tx1"/>
                          </a:solidFill>
                          <a:effectLst/>
                          <a:latin typeface="Times New Roman" pitchFamily="18" charset="0"/>
                          <a:cs typeface="Times New Roman" pitchFamily="18" charset="0"/>
                        </a:rPr>
                        <a:t>Kısıtl</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altLang="tr-TR" sz="900" b="1" i="0" u="none" strike="noStrike" cap="none" normalizeH="0" baseline="0" smtClean="0">
                          <a:ln>
                            <a:noFill/>
                          </a:ln>
                          <a:solidFill>
                            <a:schemeClr val="tx1"/>
                          </a:solidFill>
                          <a:effectLst/>
                          <a:latin typeface="Times New Roman" pitchFamily="18" charset="0"/>
                          <a:cs typeface="Times New Roman" pitchFamily="18" charset="0"/>
                        </a:rPr>
                        <a:t>ama</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altLang="tr-TR" sz="900" b="1" i="0" u="none" strike="noStrike" cap="none" normalizeH="0" baseline="0" smtClean="0">
                          <a:ln>
                            <a:noFill/>
                          </a:ln>
                          <a:solidFill>
                            <a:schemeClr val="tx1"/>
                          </a:solidFill>
                          <a:effectLst/>
                          <a:latin typeface="Times New Roman" pitchFamily="18" charset="0"/>
                          <a:cs typeface="Times New Roman" pitchFamily="18" charset="0"/>
                        </a:rPr>
                        <a:t>Sınıf</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altLang="tr-TR" sz="900" b="1" i="0" u="none" strike="noStrike" cap="none" normalizeH="0" baseline="0" smtClean="0">
                          <a:ln>
                            <a:noFill/>
                          </a:ln>
                          <a:solidFill>
                            <a:schemeClr val="tx1"/>
                          </a:solidFill>
                          <a:effectLst/>
                          <a:latin typeface="Times New Roman" pitchFamily="18" charset="0"/>
                          <a:cs typeface="Times New Roman" pitchFamily="18" charset="0"/>
                        </a:rPr>
                        <a:t>&amp;Etiket</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altLang="tr-TR" sz="900" b="1" i="0" u="none" strike="noStrike" cap="none" normalizeH="0" baseline="0" smtClean="0">
                          <a:ln>
                            <a:noFill/>
                          </a:ln>
                          <a:solidFill>
                            <a:schemeClr val="tx1"/>
                          </a:solidFill>
                          <a:effectLst/>
                          <a:latin typeface="Times New Roman" pitchFamily="18" charset="0"/>
                          <a:cs typeface="Times New Roman" pitchFamily="18" charset="0"/>
                        </a:rPr>
                        <a:t>G</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altLang="tr-TR" sz="900" b="1" i="0" u="none" strike="noStrike" cap="none" normalizeH="0" baseline="0" smtClean="0">
                          <a:ln>
                            <a:noFill/>
                          </a:ln>
                          <a:solidFill>
                            <a:schemeClr val="tx1"/>
                          </a:solidFill>
                          <a:effectLst/>
                          <a:latin typeface="Times New Roman" pitchFamily="18" charset="0"/>
                          <a:cs typeface="Times New Roman" pitchFamily="18" charset="0"/>
                        </a:rPr>
                        <a:t>B</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altLang="tr-TR" sz="900" b="1" i="0" u="none" strike="noStrike" cap="none" normalizeH="0" baseline="0" smtClean="0">
                          <a:ln>
                            <a:noFill/>
                          </a:ln>
                          <a:solidFill>
                            <a:schemeClr val="tx1"/>
                          </a:solidFill>
                          <a:effectLst/>
                          <a:latin typeface="Times New Roman" pitchFamily="18" charset="0"/>
                          <a:cs typeface="Times New Roman" pitchFamily="18" charset="0"/>
                        </a:rPr>
                        <a:t>F</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altLang="tr-TR" sz="900" b="1" i="0" u="none" strike="noStrike" cap="none" normalizeH="0" baseline="0" smtClean="0">
                          <a:ln>
                            <a:noFill/>
                          </a:ln>
                          <a:solidFill>
                            <a:schemeClr val="tx1"/>
                          </a:solidFill>
                          <a:effectLst/>
                          <a:latin typeface="Times New Roman" pitchFamily="18" charset="0"/>
                          <a:cs typeface="Times New Roman" pitchFamily="18" charset="0"/>
                        </a:rPr>
                        <a:t>Enva</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altLang="tr-TR" sz="900" b="1" i="0" u="none" strike="noStrike" cap="none" normalizeH="0" baseline="0" smtClean="0">
                          <a:ln>
                            <a:noFill/>
                          </a:ln>
                          <a:solidFill>
                            <a:schemeClr val="tx1"/>
                          </a:solidFill>
                          <a:effectLst/>
                          <a:latin typeface="Times New Roman" pitchFamily="18" charset="0"/>
                          <a:cs typeface="Times New Roman" pitchFamily="18" charset="0"/>
                        </a:rPr>
                        <a:t>nter</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7500">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İnsan sağlığı veya veterinerlikle ilgili amaçlar için kullanılan </a:t>
                      </a:r>
                      <a:r>
                        <a:rPr kumimoji="0" lang="tr-TR" altLang="tr-TR" sz="1400" b="0" i="0" u="sng" strike="noStrike" cap="none" normalizeH="0" baseline="0" smtClean="0">
                          <a:ln>
                            <a:noFill/>
                          </a:ln>
                          <a:solidFill>
                            <a:schemeClr val="tx1"/>
                          </a:solidFill>
                          <a:effectLst/>
                          <a:latin typeface="Times New Roman" pitchFamily="18" charset="0"/>
                          <a:cs typeface="Times New Roman" pitchFamily="18" charset="0"/>
                        </a:rPr>
                        <a:t>tıbbi ürünler</a:t>
                      </a: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sng" strike="noStrike" cap="none" normalizeH="0" baseline="0" smtClean="0">
                          <a:ln>
                            <a:noFill/>
                          </a:ln>
                          <a:solidFill>
                            <a:schemeClr val="tx1"/>
                          </a:solidFill>
                          <a:effectLst/>
                          <a:latin typeface="Times New Roman" pitchFamily="18" charset="0"/>
                          <a:cs typeface="Times New Roman" pitchFamily="18" charset="0"/>
                        </a:rPr>
                        <a:t>Kozmetik ürünler </a:t>
                      </a:r>
                      <a:endParaRPr kumimoji="0" lang="tr-TR" altLang="tr-TR" sz="1400" b="0" i="0" u="sng"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sng" strike="noStrike" cap="none" normalizeH="0" baseline="0" dirty="0" smtClean="0">
                          <a:ln>
                            <a:noFill/>
                          </a:ln>
                          <a:solidFill>
                            <a:schemeClr val="tx1"/>
                          </a:solidFill>
                          <a:effectLst/>
                          <a:latin typeface="Times New Roman" pitchFamily="18" charset="0"/>
                          <a:cs typeface="Times New Roman" pitchFamily="18" charset="0"/>
                        </a:rPr>
                        <a:t>Atık </a:t>
                      </a:r>
                      <a:r>
                        <a:rPr kumimoji="0" lang="tr-TR" altLang="tr-TR" sz="1400" b="0" i="0" u="none" strike="noStrike" cap="none" normalizeH="0" baseline="0" dirty="0" smtClean="0">
                          <a:ln>
                            <a:noFill/>
                          </a:ln>
                          <a:solidFill>
                            <a:schemeClr val="tx1"/>
                          </a:solidFill>
                          <a:effectLst/>
                          <a:latin typeface="Times New Roman" pitchFamily="18" charset="0"/>
                          <a:cs typeface="Times New Roman" pitchFamily="18" charset="0"/>
                        </a:rPr>
                        <a:t>niteliğindeki madde karışımları </a:t>
                      </a:r>
                      <a:endParaRPr kumimoji="0" lang="tr-TR" altLang="tr-TR" sz="1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dirty="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5913">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sng" strike="noStrike" cap="none" normalizeH="0" baseline="0" smtClean="0">
                          <a:ln>
                            <a:noFill/>
                          </a:ln>
                          <a:solidFill>
                            <a:schemeClr val="tx1"/>
                          </a:solidFill>
                          <a:effectLst/>
                          <a:latin typeface="Times New Roman" pitchFamily="18" charset="0"/>
                          <a:cs typeface="Times New Roman" pitchFamily="18" charset="0"/>
                        </a:rPr>
                        <a:t>Gıda maddeleri</a:t>
                      </a: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7500">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sng" strike="noStrike" cap="none" normalizeH="0" baseline="0" smtClean="0">
                          <a:ln>
                            <a:noFill/>
                          </a:ln>
                          <a:solidFill>
                            <a:schemeClr val="tx1"/>
                          </a:solidFill>
                          <a:effectLst/>
                          <a:latin typeface="Times New Roman" pitchFamily="18" charset="0"/>
                          <a:cs typeface="Times New Roman" pitchFamily="18" charset="0"/>
                        </a:rPr>
                        <a:t>Hayvan yemleri</a:t>
                      </a: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1313">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sng" strike="noStrike" cap="none" normalizeH="0" baseline="0" smtClean="0">
                          <a:ln>
                            <a:noFill/>
                          </a:ln>
                          <a:solidFill>
                            <a:schemeClr val="tx1"/>
                          </a:solidFill>
                          <a:effectLst/>
                          <a:latin typeface="Times New Roman" pitchFamily="18" charset="0"/>
                          <a:cs typeface="Times New Roman" pitchFamily="18" charset="0"/>
                        </a:rPr>
                        <a:t>Radyoaktif maddeler</a:t>
                      </a: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 ve radyoaktif madde içeren müstahzarlar </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39750">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Haklarında, yürürlükteki diğer düzenlemelerde …….., invasiv veya insan vücudu ile doğrudan fiziksel temasla kullanılan </a:t>
                      </a:r>
                      <a:r>
                        <a:rPr kumimoji="0" lang="tr-TR" altLang="tr-TR" sz="1400" b="0" i="0" u="sng" strike="noStrike" cap="none" normalizeH="0" baseline="0" smtClean="0">
                          <a:ln>
                            <a:noFill/>
                          </a:ln>
                          <a:solidFill>
                            <a:schemeClr val="tx1"/>
                          </a:solidFill>
                          <a:effectLst/>
                          <a:latin typeface="Times New Roman" pitchFamily="18" charset="0"/>
                          <a:cs typeface="Times New Roman" pitchFamily="18" charset="0"/>
                        </a:rPr>
                        <a:t>tıbbi cihazlar</a:t>
                      </a: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160">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Haklarında…….., patlama ya da piroteknik etki yoluyla fiili etki yaratmak üzere piyasaya arz edilen harp levazımatı ve </a:t>
                      </a:r>
                      <a:r>
                        <a:rPr kumimoji="0" lang="tr-TR" altLang="tr-TR" sz="1400" b="0" i="0" u="sng" strike="noStrike" cap="none" normalizeH="0" baseline="0" smtClean="0">
                          <a:ln>
                            <a:noFill/>
                          </a:ln>
                          <a:solidFill>
                            <a:schemeClr val="tx1"/>
                          </a:solidFill>
                          <a:effectLst/>
                          <a:latin typeface="Times New Roman" pitchFamily="18" charset="0"/>
                          <a:cs typeface="Times New Roman" pitchFamily="18" charset="0"/>
                        </a:rPr>
                        <a:t>askeri amaçla kullanılan patlayıcılar</a:t>
                      </a: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63563">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Patlama ya da piroteknik etki yoluyla fiili etki yaratmak …</a:t>
                      </a:r>
                      <a:r>
                        <a:rPr kumimoji="0" lang="tr-TR" altLang="tr-TR" sz="1400" b="0" i="0" u="sng" strike="noStrike" cap="none" normalizeH="0" baseline="0" smtClean="0">
                          <a:ln>
                            <a:noFill/>
                          </a:ln>
                          <a:solidFill>
                            <a:schemeClr val="tx1"/>
                          </a:solidFill>
                          <a:effectLst/>
                          <a:latin typeface="Times New Roman" pitchFamily="18" charset="0"/>
                          <a:cs typeface="Times New Roman" pitchFamily="18" charset="0"/>
                        </a:rPr>
                        <a:t>sivil amaçlı patlayıcıların ambalajlanmasını ve etiketlenmesini</a:t>
                      </a: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 kapsamaz </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18160">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Tehlikeli maddeler ve müstahzarların demiryolu, karayolu, deniz yolu, içsu yolu veya havayoluyla </a:t>
                      </a:r>
                      <a:r>
                        <a:rPr kumimoji="0" lang="tr-TR" altLang="tr-TR" sz="1400" b="0" i="0" u="sng" strike="noStrike" cap="none" normalizeH="0" baseline="0" smtClean="0">
                          <a:ln>
                            <a:noFill/>
                          </a:ln>
                          <a:solidFill>
                            <a:schemeClr val="tx1"/>
                          </a:solidFill>
                          <a:effectLst/>
                          <a:latin typeface="Times New Roman" pitchFamily="18" charset="0"/>
                          <a:cs typeface="Times New Roman" pitchFamily="18" charset="0"/>
                        </a:rPr>
                        <a:t>taşınması </a:t>
                      </a:r>
                      <a:endParaRPr kumimoji="0" lang="tr-TR" altLang="tr-TR" sz="1400" b="0" i="0" u="sng"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 </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18160">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Her hangi bir işleme veya sürece girmemesi koşuluyla </a:t>
                      </a:r>
                      <a:r>
                        <a:rPr kumimoji="0" lang="tr-TR" altLang="tr-TR" sz="1400" b="0" i="0" u="sng" strike="noStrike" cap="none" normalizeH="0" baseline="0" smtClean="0">
                          <a:ln>
                            <a:noFill/>
                          </a:ln>
                          <a:solidFill>
                            <a:schemeClr val="tx1"/>
                          </a:solidFill>
                          <a:effectLst/>
                          <a:latin typeface="Times New Roman" pitchFamily="18" charset="0"/>
                          <a:cs typeface="Times New Roman" pitchFamily="18" charset="0"/>
                        </a:rPr>
                        <a:t>transit geçişteki</a:t>
                      </a:r>
                      <a:r>
                        <a:rPr kumimoji="0" lang="tr-TR" altLang="tr-TR" sz="1400" b="0" i="0" u="none" strike="noStrike" cap="none" normalizeH="0" baseline="0" smtClean="0">
                          <a:ln>
                            <a:noFill/>
                          </a:ln>
                          <a:solidFill>
                            <a:schemeClr val="tx1"/>
                          </a:solidFill>
                          <a:effectLst/>
                          <a:latin typeface="Times New Roman" pitchFamily="18" charset="0"/>
                          <a:cs typeface="Times New Roman" pitchFamily="18" charset="0"/>
                        </a:rPr>
                        <a:t> gümrük denetimine tabi maddeler ve müstahzarlar </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1400" b="1" i="0" u="none" strike="noStrike" cap="none" normalizeH="0" baseline="0" dirty="0" smtClean="0">
                          <a:ln>
                            <a:noFill/>
                          </a:ln>
                          <a:solidFill>
                            <a:schemeClr val="tx1"/>
                          </a:solidFill>
                          <a:effectLst/>
                          <a:latin typeface="Times New Roman" pitchFamily="18" charset="0"/>
                          <a:cs typeface="Times New Roman" pitchFamily="18" charset="0"/>
                        </a:rPr>
                        <a:t>X</a:t>
                      </a:r>
                      <a:endParaRPr kumimoji="0" lang="tr-TR" altLang="tr-TR" sz="1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3" name="Rectangle 2"/>
          <p:cNvSpPr txBox="1">
            <a:spLocks noChangeArrowheads="1"/>
          </p:cNvSpPr>
          <p:nvPr/>
        </p:nvSpPr>
        <p:spPr>
          <a:xfrm>
            <a:off x="251520" y="35238"/>
            <a:ext cx="8229600" cy="868362"/>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just">
              <a:lnSpc>
                <a:spcPct val="130000"/>
              </a:lnSpc>
            </a:pPr>
            <a:r>
              <a:rPr lang="tr-TR" altLang="tr-TR" sz="2000" b="1" smtClean="0">
                <a:solidFill>
                  <a:srgbClr val="C00000"/>
                </a:solidFill>
              </a:rPr>
              <a:t>Tehlikeli Maddelerin Ve Müstahzarların Sınıflandırılması, Ambalajlanması Ve Etiketlenmesi Hakkında Yönetmelik e göre sınıflandırma-1</a:t>
            </a:r>
            <a:endParaRPr lang="tr-TR" altLang="tr-TR" sz="2000" b="1" dirty="0" smtClean="0">
              <a:solidFill>
                <a:srgbClr val="C00000"/>
              </a:solidFill>
            </a:endParaRPr>
          </a:p>
        </p:txBody>
      </p:sp>
      <p:sp>
        <p:nvSpPr>
          <p:cNvPr id="5" name="Slayt Numarası Yer Tutucusu 4"/>
          <p:cNvSpPr>
            <a:spLocks noGrp="1"/>
          </p:cNvSpPr>
          <p:nvPr>
            <p:ph type="sldNum" sz="quarter" idx="12"/>
          </p:nvPr>
        </p:nvSpPr>
        <p:spPr/>
        <p:txBody>
          <a:bodyPr/>
          <a:lstStyle/>
          <a:p>
            <a:fld id="{A427530A-A503-4F46-BAEC-AA74D2EFDD5B}" type="slidenum">
              <a:rPr lang="tr-TR" smtClean="0"/>
              <a:t>24</a:t>
            </a:fld>
            <a:endParaRPr lang="tr-TR"/>
          </a:p>
        </p:txBody>
      </p:sp>
    </p:spTree>
    <p:extLst>
      <p:ext uri="{BB962C8B-B14F-4D97-AF65-F5344CB8AC3E}">
        <p14:creationId xmlns:p14="http://schemas.microsoft.com/office/powerpoint/2010/main" val="1886300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tr-TR" altLang="tr-TR" sz="2000" b="1" dirty="0" smtClean="0">
                <a:solidFill>
                  <a:srgbClr val="C00000"/>
                </a:solidFill>
              </a:rPr>
              <a:t>Tehlikeli Maddelerin Ve Müstahzarların Sınıflandırılması, Ambalajlanması Ve Etiketlenmesi Hakkında Yönetmelik e göre sınıflandırma-2</a:t>
            </a:r>
          </a:p>
        </p:txBody>
      </p:sp>
      <p:sp>
        <p:nvSpPr>
          <p:cNvPr id="27651" name="Rectangle 3"/>
          <p:cNvSpPr>
            <a:spLocks noGrp="1" noChangeArrowheads="1"/>
          </p:cNvSpPr>
          <p:nvPr>
            <p:ph idx="1"/>
          </p:nvPr>
        </p:nvSpPr>
        <p:spPr/>
        <p:txBody>
          <a:bodyPr/>
          <a:lstStyle/>
          <a:p>
            <a:pPr>
              <a:buFont typeface="Wingdings" pitchFamily="2" charset="2"/>
              <a:buNone/>
            </a:pPr>
            <a:r>
              <a:rPr lang="tr-TR" altLang="tr-TR" sz="2000" dirty="0" smtClean="0"/>
              <a:t>Yönetmeliğe göre tehlikeli kimyasallar üç ana başlıkta ele alınmış ve sınıflandırılmıştır.</a:t>
            </a:r>
            <a:endParaRPr lang="tr-TR" altLang="tr-TR" sz="2000" u="sng" dirty="0" smtClean="0"/>
          </a:p>
          <a:p>
            <a:pPr>
              <a:buFont typeface="Wingdings" pitchFamily="2" charset="2"/>
              <a:buNone/>
            </a:pPr>
            <a:r>
              <a:rPr lang="tr-TR" altLang="tr-TR" sz="2000" u="sng" dirty="0" err="1" smtClean="0"/>
              <a:t>Fiziko</a:t>
            </a:r>
            <a:r>
              <a:rPr lang="tr-TR" altLang="tr-TR" sz="2000" u="sng" dirty="0" smtClean="0"/>
              <a:t>-Kimyasal Özelliklere Göre Sınıflandırma</a:t>
            </a:r>
            <a:endParaRPr lang="tr-TR" altLang="tr-TR" sz="2000" dirty="0" smtClean="0"/>
          </a:p>
          <a:p>
            <a:r>
              <a:rPr lang="tr-TR" altLang="tr-TR" sz="2000" dirty="0" smtClean="0"/>
              <a:t>Patlayıcı, </a:t>
            </a:r>
          </a:p>
          <a:p>
            <a:r>
              <a:rPr lang="tr-TR" altLang="tr-TR" sz="2000" dirty="0" smtClean="0"/>
              <a:t>Oksitleyici,</a:t>
            </a:r>
          </a:p>
          <a:p>
            <a:r>
              <a:rPr lang="tr-TR" altLang="tr-TR" sz="2000" dirty="0" smtClean="0"/>
              <a:t>Çok kolay alevlenir, </a:t>
            </a:r>
          </a:p>
          <a:p>
            <a:r>
              <a:rPr lang="tr-TR" altLang="tr-TR" sz="2000" dirty="0" smtClean="0"/>
              <a:t>Kolay alevlenir maddeler, </a:t>
            </a:r>
          </a:p>
          <a:p>
            <a:r>
              <a:rPr lang="tr-TR" altLang="tr-TR" sz="2000" dirty="0" smtClean="0"/>
              <a:t>Alevlenir, </a:t>
            </a:r>
          </a:p>
        </p:txBody>
      </p:sp>
      <p:pic>
        <p:nvPicPr>
          <p:cNvPr id="27652" name="Picture 4" descr="120px-Hazard_FF">
            <a:hlinkClick r:id="rId2" tooltip="Hazard FF.svg"/>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429000"/>
            <a:ext cx="2511425"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4294967295"/>
          </p:nvPr>
        </p:nvSpPr>
        <p:spPr/>
        <p:txBody>
          <a:bodyPr/>
          <a:lstStyle/>
          <a:p>
            <a:fld id="{A427530A-A503-4F46-BAEC-AA74D2EFDD5B}" type="slidenum">
              <a:rPr lang="tr-TR" smtClean="0"/>
              <a:t>25</a:t>
            </a:fld>
            <a:endParaRPr lang="tr-TR"/>
          </a:p>
        </p:txBody>
      </p:sp>
    </p:spTree>
    <p:extLst>
      <p:ext uri="{BB962C8B-B14F-4D97-AF65-F5344CB8AC3E}">
        <p14:creationId xmlns:p14="http://schemas.microsoft.com/office/powerpoint/2010/main" val="22503265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just"/>
            <a:r>
              <a:rPr lang="tr-TR" altLang="tr-TR" sz="2000" b="1" dirty="0" smtClean="0">
                <a:solidFill>
                  <a:srgbClr val="C00000"/>
                </a:solidFill>
              </a:rPr>
              <a:t>Tehlikeli Maddelerin Ve Müstahzarların Sınıflandırılması, Ambalajlanması Ve Etiketlenmesi Hakkında Yönetmelik e göre sınıflandırma-3</a:t>
            </a:r>
          </a:p>
        </p:txBody>
      </p:sp>
      <p:sp>
        <p:nvSpPr>
          <p:cNvPr id="28675" name="Rectangle 3"/>
          <p:cNvSpPr>
            <a:spLocks noGrp="1" noChangeArrowheads="1"/>
          </p:cNvSpPr>
          <p:nvPr>
            <p:ph idx="1"/>
          </p:nvPr>
        </p:nvSpPr>
        <p:spPr/>
        <p:txBody>
          <a:bodyPr/>
          <a:lstStyle/>
          <a:p>
            <a:pPr>
              <a:buFont typeface="Wingdings" pitchFamily="2" charset="2"/>
              <a:buNone/>
            </a:pPr>
            <a:r>
              <a:rPr lang="tr-TR" altLang="tr-TR" sz="2000" u="sng" smtClean="0"/>
              <a:t>Sağlığa olan Etkilere Göre Sınıflandırma</a:t>
            </a:r>
            <a:endParaRPr lang="tr-TR" altLang="tr-TR" sz="2000" smtClean="0"/>
          </a:p>
          <a:p>
            <a:r>
              <a:rPr lang="tr-TR" altLang="tr-TR" sz="2000" smtClean="0"/>
              <a:t>Çok toksik, </a:t>
            </a:r>
          </a:p>
          <a:p>
            <a:r>
              <a:rPr lang="tr-TR" altLang="tr-TR" sz="2000" smtClean="0"/>
              <a:t>Toksik, </a:t>
            </a:r>
          </a:p>
          <a:p>
            <a:r>
              <a:rPr lang="tr-TR" altLang="tr-TR" sz="2000" smtClean="0"/>
              <a:t>Zararlı, </a:t>
            </a:r>
          </a:p>
          <a:p>
            <a:r>
              <a:rPr lang="tr-TR" altLang="tr-TR" sz="2000" smtClean="0"/>
              <a:t>Aşındırıcı,</a:t>
            </a:r>
          </a:p>
          <a:p>
            <a:r>
              <a:rPr lang="tr-TR" altLang="tr-TR" sz="2000" smtClean="0"/>
              <a:t>Tahriş edici,</a:t>
            </a:r>
          </a:p>
          <a:p>
            <a:r>
              <a:rPr lang="tr-TR" altLang="tr-TR" sz="2000" smtClean="0"/>
              <a:t>Hassaslaştırıcı</a:t>
            </a:r>
          </a:p>
          <a:p>
            <a:r>
              <a:rPr lang="tr-TR" altLang="tr-TR" sz="2000" smtClean="0"/>
              <a:t>Kanserojen,</a:t>
            </a:r>
          </a:p>
          <a:p>
            <a:r>
              <a:rPr lang="tr-TR" altLang="tr-TR" sz="2000" smtClean="0"/>
              <a:t>Mutajen,</a:t>
            </a:r>
          </a:p>
          <a:p>
            <a:r>
              <a:rPr lang="tr-TR" altLang="tr-TR" sz="2000" smtClean="0"/>
              <a:t>Üreme sistemine toksik</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817813"/>
            <a:ext cx="2476500" cy="251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4294967295"/>
          </p:nvPr>
        </p:nvSpPr>
        <p:spPr/>
        <p:txBody>
          <a:bodyPr/>
          <a:lstStyle/>
          <a:p>
            <a:fld id="{A427530A-A503-4F46-BAEC-AA74D2EFDD5B}" type="slidenum">
              <a:rPr lang="tr-TR" smtClean="0"/>
              <a:t>26</a:t>
            </a:fld>
            <a:endParaRPr lang="tr-TR"/>
          </a:p>
        </p:txBody>
      </p:sp>
    </p:spTree>
    <p:extLst>
      <p:ext uri="{BB962C8B-B14F-4D97-AF65-F5344CB8AC3E}">
        <p14:creationId xmlns:p14="http://schemas.microsoft.com/office/powerpoint/2010/main" val="28511924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just"/>
            <a:r>
              <a:rPr lang="tr-TR" altLang="tr-TR" sz="2000" b="1" dirty="0" smtClean="0">
                <a:solidFill>
                  <a:srgbClr val="C00000"/>
                </a:solidFill>
              </a:rPr>
              <a:t>Tehlikeli Maddelerin Ve Müstahzarların Sınıflandırılması, Ambalajlanması Ve Etiketlenmesi Hakkında Yönetmelik e göre sınıflandırma-4</a:t>
            </a:r>
          </a:p>
        </p:txBody>
      </p:sp>
      <p:sp>
        <p:nvSpPr>
          <p:cNvPr id="29699" name="Rectangle 3"/>
          <p:cNvSpPr>
            <a:spLocks noGrp="1" noChangeArrowheads="1"/>
          </p:cNvSpPr>
          <p:nvPr>
            <p:ph idx="1"/>
          </p:nvPr>
        </p:nvSpPr>
        <p:spPr>
          <a:xfrm>
            <a:off x="251520" y="1412776"/>
            <a:ext cx="8136904" cy="4873752"/>
          </a:xfrm>
        </p:spPr>
        <p:txBody>
          <a:bodyPr>
            <a:noAutofit/>
          </a:bodyPr>
          <a:lstStyle/>
          <a:p>
            <a:pPr>
              <a:buFont typeface="Wingdings" pitchFamily="2" charset="2"/>
              <a:buNone/>
            </a:pPr>
            <a:r>
              <a:rPr lang="tr-TR" altLang="tr-TR" sz="2000" u="sng" dirty="0" smtClean="0"/>
              <a:t>Çevreye Olan Etkilere Göre Sınıflandırma</a:t>
            </a:r>
            <a:endParaRPr lang="tr-TR" altLang="tr-TR" sz="2000" dirty="0" smtClean="0"/>
          </a:p>
          <a:p>
            <a:r>
              <a:rPr lang="tr-TR" altLang="tr-TR" sz="2000" dirty="0" smtClean="0"/>
              <a:t>Çevre için tehlikeli</a:t>
            </a:r>
          </a:p>
          <a:p>
            <a:endParaRPr lang="tr-TR" altLang="tr-TR" sz="2000" dirty="0" smtClean="0"/>
          </a:p>
          <a:p>
            <a:pPr>
              <a:buFont typeface="Wingdings" pitchFamily="2" charset="2"/>
              <a:buNone/>
            </a:pPr>
            <a:r>
              <a:rPr lang="tr-TR" altLang="tr-TR" sz="2000" dirty="0" smtClean="0"/>
              <a:t>Bu sınıflandırmaya göre belirlenen tehlikeli maddeler ve müstahzarlar aşağıdaki </a:t>
            </a:r>
            <a:r>
              <a:rPr lang="tr-TR" altLang="tr-TR" sz="2000" u="sng" dirty="0" smtClean="0"/>
              <a:t>tanımlanmıştır</a:t>
            </a:r>
            <a:r>
              <a:rPr lang="tr-TR" altLang="tr-TR" sz="2000" dirty="0" smtClean="0"/>
              <a:t>. </a:t>
            </a:r>
          </a:p>
          <a:p>
            <a:r>
              <a:rPr lang="tr-TR" altLang="tr-TR" sz="1800" dirty="0" smtClean="0"/>
              <a:t>a) </a:t>
            </a:r>
            <a:r>
              <a:rPr lang="tr-TR" altLang="tr-TR" sz="1800" u="sng" dirty="0" smtClean="0"/>
              <a:t>Patlayıcı maddeler ve müstahzarlar</a:t>
            </a:r>
            <a:r>
              <a:rPr lang="tr-TR" altLang="tr-TR" sz="1800" dirty="0" smtClean="0"/>
              <a:t>: Atmosferik oksijen olmadan da ekzotermik tepkimeye girebilen ve böylece hızla gaz çıkışına sebep olan ve belirli test koşullarında patlayan, çabuk parlayan veya kısmen kapatıldığında ısınarak kendiliğinden patlayan katı, sıvı, macunumsu veya </a:t>
            </a:r>
            <a:r>
              <a:rPr lang="tr-TR" altLang="tr-TR" sz="1800" dirty="0" err="1" smtClean="0"/>
              <a:t>jelâtinimsi</a:t>
            </a:r>
            <a:r>
              <a:rPr lang="tr-TR" altLang="tr-TR" sz="1800" dirty="0" smtClean="0"/>
              <a:t> haldeki maddeler ve müstahzarlar,</a:t>
            </a:r>
          </a:p>
          <a:p>
            <a:r>
              <a:rPr lang="tr-TR" altLang="tr-TR" sz="1800" dirty="0"/>
              <a:t>b) </a:t>
            </a:r>
            <a:r>
              <a:rPr lang="tr-TR" altLang="tr-TR" sz="1800" u="sng" dirty="0"/>
              <a:t>Oksitleyici maddeler ve müstahzarlar</a:t>
            </a:r>
            <a:r>
              <a:rPr lang="tr-TR" altLang="tr-TR" sz="1800" dirty="0"/>
              <a:t>: Diğer maddelerle özellikle de yanıcı maddelerle temasında önemli ölçüde ekzotermik tepkimeye neden olan maddeler ve müstahzarlar,</a:t>
            </a:r>
          </a:p>
          <a:p>
            <a:r>
              <a:rPr lang="tr-TR" altLang="tr-TR" sz="1800" dirty="0"/>
              <a:t>c) </a:t>
            </a:r>
            <a:r>
              <a:rPr lang="tr-TR" altLang="tr-TR" sz="1800" u="sng" dirty="0"/>
              <a:t>Çok kolay alevlenir maddeler ve müstahzarlar</a:t>
            </a:r>
            <a:r>
              <a:rPr lang="tr-TR" altLang="tr-TR" sz="1800" dirty="0"/>
              <a:t>: Çok düşük parlama noktası ve düşük kaynama noktasına sahip sıvı haldeki maddeler ve müstahzarlar ile oda sıcaklığı ve basıncı altında hava ile temasında alevlenebilen, gaz haldeki maddeler ve müstahzarlar</a:t>
            </a:r>
            <a:r>
              <a:rPr lang="tr-TR" altLang="tr-TR" sz="1800" dirty="0" smtClean="0"/>
              <a:t>,</a:t>
            </a:r>
            <a:endParaRPr lang="tr-TR" altLang="tr-TR" sz="1800" dirty="0"/>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27</a:t>
            </a:fld>
            <a:endParaRPr lang="tr-TR"/>
          </a:p>
        </p:txBody>
      </p:sp>
    </p:spTree>
    <p:extLst>
      <p:ext uri="{BB962C8B-B14F-4D97-AF65-F5344CB8AC3E}">
        <p14:creationId xmlns:p14="http://schemas.microsoft.com/office/powerpoint/2010/main" val="2108922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179512" y="116632"/>
            <a:ext cx="8208912" cy="4873752"/>
          </a:xfrm>
        </p:spPr>
        <p:txBody>
          <a:bodyPr>
            <a:noAutofit/>
          </a:bodyPr>
          <a:lstStyle/>
          <a:p>
            <a:r>
              <a:rPr lang="tr-TR" altLang="tr-TR" sz="1800" dirty="0" smtClean="0"/>
              <a:t>ç) </a:t>
            </a:r>
            <a:r>
              <a:rPr lang="tr-TR" altLang="tr-TR" sz="1800" u="sng" dirty="0" smtClean="0"/>
              <a:t>Kolay alevlenir maddeler ve müstahzarlar</a:t>
            </a:r>
            <a:r>
              <a:rPr lang="tr-TR" altLang="tr-TR" sz="1800" dirty="0" smtClean="0"/>
              <a:t>:</a:t>
            </a:r>
          </a:p>
          <a:p>
            <a:pPr>
              <a:buFont typeface="Wingdings" panose="05000000000000000000" pitchFamily="2" charset="2"/>
              <a:buChar char="v"/>
            </a:pPr>
            <a:r>
              <a:rPr lang="tr-TR" altLang="tr-TR" sz="1800" dirty="0" smtClean="0"/>
              <a:t>1) Herhangi bir enerji uygulaması olmadan, ortam sıcaklığında, hava ile temasında ısınabilen ve sonuç olarak alevlenebilen maddeler ve müstahzarlar,</a:t>
            </a:r>
          </a:p>
          <a:p>
            <a:pPr>
              <a:buFont typeface="Wingdings" panose="05000000000000000000" pitchFamily="2" charset="2"/>
              <a:buChar char="v"/>
            </a:pPr>
            <a:r>
              <a:rPr lang="tr-TR" altLang="tr-TR" sz="1800" dirty="0" smtClean="0"/>
              <a:t>2) Ateş kaynağı ile kısa süreli temasta hemen yanabilen ve ateş kaynağının uzaklaştırılmasından sonra da yanmaya devam eden veya yanıp kül olan katı haldeki maddeler ve müstahzarlar,</a:t>
            </a:r>
          </a:p>
          <a:p>
            <a:pPr>
              <a:buFont typeface="Wingdings" panose="05000000000000000000" pitchFamily="2" charset="2"/>
              <a:buChar char="v"/>
            </a:pPr>
            <a:r>
              <a:rPr lang="tr-TR" altLang="tr-TR" sz="1800" dirty="0" smtClean="0"/>
              <a:t>3) Çok düşük parlama noktasına sahip olan sıvı haldeki maddeler ve müstahzarlar,</a:t>
            </a:r>
          </a:p>
          <a:p>
            <a:pPr>
              <a:buFont typeface="Wingdings" panose="05000000000000000000" pitchFamily="2" charset="2"/>
              <a:buChar char="v"/>
            </a:pPr>
            <a:r>
              <a:rPr lang="tr-TR" altLang="tr-TR" sz="1800" dirty="0" smtClean="0"/>
              <a:t>4) Su veya nemli hava ile temasında, tehlikeli miktarlarda, çok kolay alevlenir gaz yayan maddeler ve müstahzarlar.</a:t>
            </a:r>
          </a:p>
          <a:p>
            <a:r>
              <a:rPr lang="tr-TR" altLang="tr-TR" sz="1800" dirty="0"/>
              <a:t>d) </a:t>
            </a:r>
            <a:r>
              <a:rPr lang="tr-TR" altLang="tr-TR" sz="1800" u="sng" dirty="0"/>
              <a:t>Alevlenir maddeler ve müstahzarlar</a:t>
            </a:r>
            <a:r>
              <a:rPr lang="tr-TR" altLang="tr-TR" sz="1800" dirty="0"/>
              <a:t>: Düşük parlama noktasına sahip sıvı haldeki maddeler ve müstahzarlar,</a:t>
            </a:r>
          </a:p>
          <a:p>
            <a:r>
              <a:rPr lang="tr-TR" altLang="tr-TR" sz="1800" dirty="0"/>
              <a:t>e) </a:t>
            </a:r>
            <a:r>
              <a:rPr lang="tr-TR" altLang="tr-TR" sz="1800" u="sng" dirty="0"/>
              <a:t>Çok </a:t>
            </a:r>
            <a:r>
              <a:rPr lang="tr-TR" altLang="tr-TR" sz="1800" u="sng" dirty="0" err="1"/>
              <a:t>toksik</a:t>
            </a:r>
            <a:r>
              <a:rPr lang="tr-TR" altLang="tr-TR" sz="1800" u="sng" dirty="0"/>
              <a:t> maddeler ve müstahzarlar</a:t>
            </a:r>
            <a:r>
              <a:rPr lang="tr-TR" altLang="tr-TR" sz="1800" dirty="0"/>
              <a:t>: Çok az miktarlarda solunduğunda, ağız yoluyla alındığında veya deri yoluyla emildiğinde ölüme veya insan sağlığında akut veya kronik hasarlara neden olan maddeler ve müstahzarlar</a:t>
            </a:r>
            <a:r>
              <a:rPr lang="tr-TR" altLang="tr-TR" sz="1800" dirty="0" smtClean="0"/>
              <a:t>,</a:t>
            </a:r>
          </a:p>
          <a:p>
            <a:r>
              <a:rPr lang="tr-TR" altLang="tr-TR" sz="1800" dirty="0"/>
              <a:t>f) </a:t>
            </a:r>
            <a:r>
              <a:rPr lang="tr-TR" altLang="tr-TR" sz="1800" u="sng" dirty="0" err="1"/>
              <a:t>Toksik</a:t>
            </a:r>
            <a:r>
              <a:rPr lang="tr-TR" altLang="tr-TR" sz="1800" u="sng" dirty="0"/>
              <a:t> maddeler ve müstahzarlar</a:t>
            </a:r>
            <a:r>
              <a:rPr lang="tr-TR" altLang="tr-TR" sz="1800" dirty="0"/>
              <a:t>: Az miktarlarda solunduğunda, ağız yoluyla alındığında veya deri yoluyla emildiğinde ölüme veya insan sağlığı üzerinde akut veya kronik hasarlara neden olan maddeler ve müstahzarlar</a:t>
            </a:r>
            <a:r>
              <a:rPr lang="tr-TR" altLang="tr-TR" sz="1800" dirty="0" smtClean="0"/>
              <a:t>,</a:t>
            </a:r>
          </a:p>
          <a:p>
            <a:r>
              <a:rPr lang="tr-TR" altLang="tr-TR" sz="1800" dirty="0"/>
              <a:t>g) </a:t>
            </a:r>
            <a:r>
              <a:rPr lang="tr-TR" altLang="tr-TR" sz="1800" u="sng" dirty="0"/>
              <a:t>Zararlı maddeler ve müstahzarlar</a:t>
            </a:r>
            <a:r>
              <a:rPr lang="tr-TR" altLang="tr-TR" sz="1800" dirty="0"/>
              <a:t>: Solunduğunda, ağız yoluyla alındığında veya deri yoluyla emildiğinde ölüme veya insan sağlığında akut veya kronik hasarlara neden olan maddeler ve müstahzarlar,</a:t>
            </a:r>
          </a:p>
          <a:p>
            <a:endParaRPr lang="tr-TR" altLang="tr-TR" sz="1800" dirty="0"/>
          </a:p>
          <a:p>
            <a:endParaRPr lang="tr-TR" altLang="tr-TR" sz="1800" dirty="0"/>
          </a:p>
          <a:p>
            <a:pPr>
              <a:buFont typeface="Wingdings" panose="05000000000000000000" pitchFamily="2" charset="2"/>
              <a:buChar char="v"/>
            </a:pPr>
            <a:endParaRPr lang="tr-TR" altLang="tr-TR" sz="1800" dirty="0" smtClean="0"/>
          </a:p>
          <a:p>
            <a:endParaRPr lang="tr-TR" altLang="tr-TR" dirty="0" smtClean="0"/>
          </a:p>
          <a:p>
            <a:endParaRPr lang="tr-TR" altLang="tr-TR" dirty="0" smtClean="0"/>
          </a:p>
        </p:txBody>
      </p:sp>
      <p:sp>
        <p:nvSpPr>
          <p:cNvPr id="4" name="Slayt Numarası Yer Tutucusu 3"/>
          <p:cNvSpPr>
            <a:spLocks noGrp="1"/>
          </p:cNvSpPr>
          <p:nvPr>
            <p:ph type="sldNum" sz="quarter" idx="4294967295"/>
          </p:nvPr>
        </p:nvSpPr>
        <p:spPr/>
        <p:txBody>
          <a:bodyPr/>
          <a:lstStyle/>
          <a:p>
            <a:fld id="{A427530A-A503-4F46-BAEC-AA74D2EFDD5B}" type="slidenum">
              <a:rPr lang="tr-TR" smtClean="0"/>
              <a:t>28</a:t>
            </a:fld>
            <a:endParaRPr lang="tr-TR"/>
          </a:p>
        </p:txBody>
      </p:sp>
    </p:spTree>
    <p:extLst>
      <p:ext uri="{BB962C8B-B14F-4D97-AF65-F5344CB8AC3E}">
        <p14:creationId xmlns:p14="http://schemas.microsoft.com/office/powerpoint/2010/main" val="12464275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0" y="116632"/>
            <a:ext cx="8532440" cy="3744416"/>
          </a:xfrm>
        </p:spPr>
        <p:txBody>
          <a:bodyPr>
            <a:noAutofit/>
          </a:bodyPr>
          <a:lstStyle/>
          <a:p>
            <a:r>
              <a:rPr lang="tr-TR" altLang="tr-TR" sz="1800" dirty="0" smtClean="0"/>
              <a:t>ğ</a:t>
            </a:r>
            <a:r>
              <a:rPr lang="tr-TR" altLang="tr-TR" sz="1800" dirty="0"/>
              <a:t>) </a:t>
            </a:r>
            <a:r>
              <a:rPr lang="tr-TR" altLang="tr-TR" sz="1800" u="sng" dirty="0"/>
              <a:t>Aşındırıcı maddeler ve müstahzarlar</a:t>
            </a:r>
            <a:r>
              <a:rPr lang="tr-TR" altLang="tr-TR" sz="1800" dirty="0"/>
              <a:t>: Canlı doku ile temasında, dokunun tahribatına neden olabilen maddeler ve müstahzarlar,</a:t>
            </a:r>
          </a:p>
          <a:p>
            <a:r>
              <a:rPr lang="tr-TR" altLang="tr-TR" sz="1800" dirty="0" smtClean="0"/>
              <a:t>h</a:t>
            </a:r>
            <a:r>
              <a:rPr lang="tr-TR" altLang="tr-TR" sz="1800" dirty="0"/>
              <a:t>) </a:t>
            </a:r>
            <a:r>
              <a:rPr lang="tr-TR" altLang="tr-TR" sz="1800" u="sng" dirty="0"/>
              <a:t>Tahriş edici maddeler ve müstahzarlar</a:t>
            </a:r>
            <a:r>
              <a:rPr lang="tr-TR" altLang="tr-TR" sz="1800" dirty="0"/>
              <a:t>: Cilt veya mukoza ile ani, uzun süreli veya tekrarlanan temasında iltihaplanmaya yol açabilen maddeler ve müstahzarlar,</a:t>
            </a:r>
          </a:p>
          <a:p>
            <a:pPr>
              <a:lnSpc>
                <a:spcPct val="90000"/>
              </a:lnSpc>
            </a:pPr>
            <a:r>
              <a:rPr lang="tr-TR" altLang="tr-TR" sz="1800" dirty="0"/>
              <a:t>ı) </a:t>
            </a:r>
            <a:r>
              <a:rPr lang="tr-TR" altLang="tr-TR" sz="1800" u="sng" dirty="0"/>
              <a:t>Hassaslaştırıcı maddeler ve müstahzarlar</a:t>
            </a:r>
            <a:r>
              <a:rPr lang="tr-TR" altLang="tr-TR" sz="1800" dirty="0"/>
              <a:t>: Solunduğunda, cilde nüfuz ettiğinde aşırı derecede hassasiyet meydana getirebilen ve daha sonra maruz kalınması durumunda karakteristik ters etkilerin ortaya çıkmasına neden olan maddeler ve müstahzarlar,</a:t>
            </a:r>
          </a:p>
          <a:p>
            <a:pPr>
              <a:lnSpc>
                <a:spcPct val="90000"/>
              </a:lnSpc>
            </a:pPr>
            <a:r>
              <a:rPr lang="tr-TR" altLang="tr-TR" sz="1800" dirty="0" smtClean="0"/>
              <a:t>i</a:t>
            </a:r>
            <a:r>
              <a:rPr lang="tr-TR" altLang="tr-TR" sz="1800" dirty="0"/>
              <a:t>) </a:t>
            </a:r>
            <a:r>
              <a:rPr lang="tr-TR" altLang="tr-TR" sz="1800" u="sng" dirty="0"/>
              <a:t>Kanserojen maddeler ve müstahzarlar</a:t>
            </a:r>
            <a:r>
              <a:rPr lang="tr-TR" altLang="tr-TR" sz="1800" dirty="0"/>
              <a:t>: Solunduğunda, ağız yoluyla alındığında veya deriye nüfuz ettiğinde kanser oluşumuna neden olan veya kanser vakalarını artıran maddeler ve müstahzarlar</a:t>
            </a:r>
            <a:r>
              <a:rPr lang="tr-TR" altLang="tr-TR" sz="1800" dirty="0" smtClean="0"/>
              <a:t>,</a:t>
            </a:r>
            <a:r>
              <a:rPr lang="tr-TR" altLang="tr-TR" sz="1800" dirty="0"/>
              <a:t> j) </a:t>
            </a:r>
            <a:r>
              <a:rPr lang="tr-TR" altLang="tr-TR" sz="1800" u="sng" dirty="0" err="1"/>
              <a:t>Mutajen</a:t>
            </a:r>
            <a:r>
              <a:rPr lang="tr-TR" altLang="tr-TR" sz="1800" u="sng" dirty="0"/>
              <a:t> maddeler ve müstahzarlar</a:t>
            </a:r>
            <a:r>
              <a:rPr lang="tr-TR" altLang="tr-TR" sz="1800" dirty="0"/>
              <a:t>: Solunduğunda, ağız yoluyla alındığında veya deriye nüfuz ettiğinde kalıtımsal genetik bozukluklara yol açabilen veya bu vakaları artıran maddeler ve müstahzarlar,</a:t>
            </a:r>
          </a:p>
          <a:p>
            <a:pPr>
              <a:lnSpc>
                <a:spcPct val="90000"/>
              </a:lnSpc>
            </a:pPr>
            <a:r>
              <a:rPr lang="tr-TR" altLang="tr-TR" sz="1800" dirty="0" smtClean="0"/>
              <a:t>k</a:t>
            </a:r>
            <a:r>
              <a:rPr lang="tr-TR" altLang="tr-TR" sz="1800" dirty="0"/>
              <a:t>) </a:t>
            </a:r>
            <a:r>
              <a:rPr lang="tr-TR" altLang="tr-TR" sz="1800" u="sng" dirty="0"/>
              <a:t>Üreme sistemine </a:t>
            </a:r>
            <a:r>
              <a:rPr lang="tr-TR" altLang="tr-TR" sz="1800" u="sng" dirty="0" err="1"/>
              <a:t>toksik</a:t>
            </a:r>
            <a:r>
              <a:rPr lang="tr-TR" altLang="tr-TR" sz="1800" u="sng" dirty="0"/>
              <a:t> etkisi olan maddeler ve müstahzarlar</a:t>
            </a:r>
            <a:r>
              <a:rPr lang="tr-TR" altLang="tr-TR" sz="1800" dirty="0"/>
              <a:t>: Solunduğunda, ağız yoluyla alındığında, deriye nüfuz ettiğinde erkek ve dişilerin üreme fonksiyon ve kapasitelerini azaltan ve/veya doğacak çocukta kalıtımsal olmayan olumsuz etkiler meydana getiren veya olumsuz vakaları artıran maddeler ve müstahzarlar,</a:t>
            </a:r>
          </a:p>
          <a:p>
            <a:pPr>
              <a:lnSpc>
                <a:spcPct val="90000"/>
              </a:lnSpc>
            </a:pPr>
            <a:r>
              <a:rPr lang="tr-TR" altLang="tr-TR" sz="1800" dirty="0" smtClean="0"/>
              <a:t>l</a:t>
            </a:r>
            <a:r>
              <a:rPr lang="tr-TR" altLang="tr-TR" sz="1800" dirty="0"/>
              <a:t>) </a:t>
            </a:r>
            <a:r>
              <a:rPr lang="tr-TR" altLang="tr-TR" sz="1800" u="sng" dirty="0"/>
              <a:t>Çevre için tehlikeli maddeler ve müstahzarlar</a:t>
            </a:r>
            <a:r>
              <a:rPr lang="tr-TR" altLang="tr-TR" sz="1800" dirty="0"/>
              <a:t>: Çevre ortamına girdiklerinde çevrenin bir veya birkaç unsuru için kısa veya uzun süreli tehlikeler gösteren maddeler ve müstahzarlar.</a:t>
            </a:r>
          </a:p>
          <a:p>
            <a:pPr marL="0" indent="0">
              <a:lnSpc>
                <a:spcPct val="90000"/>
              </a:lnSpc>
              <a:buNone/>
            </a:pPr>
            <a:endParaRPr lang="tr-TR" altLang="tr-TR" sz="1800" dirty="0"/>
          </a:p>
        </p:txBody>
      </p:sp>
      <p:sp>
        <p:nvSpPr>
          <p:cNvPr id="4" name="Slayt Numarası Yer Tutucusu 3"/>
          <p:cNvSpPr>
            <a:spLocks noGrp="1"/>
          </p:cNvSpPr>
          <p:nvPr>
            <p:ph type="sldNum" sz="quarter" idx="4294967295"/>
          </p:nvPr>
        </p:nvSpPr>
        <p:spPr/>
        <p:txBody>
          <a:bodyPr/>
          <a:lstStyle/>
          <a:p>
            <a:fld id="{A427530A-A503-4F46-BAEC-AA74D2EFDD5B}" type="slidenum">
              <a:rPr lang="tr-TR" smtClean="0"/>
              <a:t>29</a:t>
            </a:fld>
            <a:endParaRPr lang="tr-TR"/>
          </a:p>
        </p:txBody>
      </p:sp>
    </p:spTree>
    <p:extLst>
      <p:ext uri="{BB962C8B-B14F-4D97-AF65-F5344CB8AC3E}">
        <p14:creationId xmlns:p14="http://schemas.microsoft.com/office/powerpoint/2010/main" val="1353284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23850" y="620713"/>
            <a:ext cx="8339138" cy="792162"/>
          </a:xfrm>
        </p:spPr>
        <p:txBody>
          <a:bodyPr>
            <a:normAutofit fontScale="90000"/>
          </a:bodyPr>
          <a:lstStyle/>
          <a:p>
            <a:pPr fontAlgn="auto">
              <a:spcAft>
                <a:spcPts val="0"/>
              </a:spcAft>
              <a:defRPr/>
            </a:pPr>
            <a:r>
              <a:rPr lang="tr-TR" sz="4000" dirty="0"/>
              <a:t>İşyeri </a:t>
            </a:r>
            <a:r>
              <a:rPr lang="tr-TR" sz="4000" dirty="0" smtClean="0"/>
              <a:t>Ortamındaki </a:t>
            </a:r>
            <a:r>
              <a:rPr lang="tr-TR" sz="4000" dirty="0"/>
              <a:t>Zararlı Faktörler</a:t>
            </a:r>
            <a:r>
              <a:rPr lang="tr-TR" dirty="0"/>
              <a:t/>
            </a:r>
            <a:br>
              <a:rPr lang="tr-TR" dirty="0"/>
            </a:br>
            <a:endParaRPr lang="tr-TR" dirty="0"/>
          </a:p>
        </p:txBody>
      </p:sp>
      <p:sp>
        <p:nvSpPr>
          <p:cNvPr id="13315" name="Rectangle 3"/>
          <p:cNvSpPr>
            <a:spLocks noGrp="1" noChangeArrowheads="1"/>
          </p:cNvSpPr>
          <p:nvPr>
            <p:ph sz="quarter" idx="1"/>
          </p:nvPr>
        </p:nvSpPr>
        <p:spPr>
          <a:xfrm>
            <a:off x="179388" y="1773238"/>
            <a:ext cx="8569325" cy="4572000"/>
          </a:xfrm>
        </p:spPr>
        <p:txBody>
          <a:bodyPr/>
          <a:lstStyle/>
          <a:p>
            <a:pPr>
              <a:lnSpc>
                <a:spcPct val="90000"/>
              </a:lnSpc>
            </a:pPr>
            <a:r>
              <a:rPr lang="tr-TR" altLang="tr-TR" dirty="0" smtClean="0">
                <a:solidFill>
                  <a:schemeClr val="accent3">
                    <a:lumMod val="60000"/>
                    <a:lumOff val="40000"/>
                  </a:schemeClr>
                </a:solidFill>
              </a:rPr>
              <a:t>1-Kimyasallar </a:t>
            </a:r>
            <a:r>
              <a:rPr lang="tr-TR" altLang="tr-TR" dirty="0" err="1" smtClean="0">
                <a:solidFill>
                  <a:schemeClr val="accent3">
                    <a:lumMod val="60000"/>
                    <a:lumOff val="40000"/>
                  </a:schemeClr>
                </a:solidFill>
              </a:rPr>
              <a:t>Faktörler;</a:t>
            </a:r>
            <a:r>
              <a:rPr lang="tr-TR" altLang="tr-TR" dirty="0" err="1" smtClean="0"/>
              <a:t>Gaz</a:t>
            </a:r>
            <a:r>
              <a:rPr lang="tr-TR" altLang="tr-TR" dirty="0" smtClean="0"/>
              <a:t>, Buhar, Toz, Duman</a:t>
            </a:r>
          </a:p>
          <a:p>
            <a:pPr>
              <a:lnSpc>
                <a:spcPct val="90000"/>
              </a:lnSpc>
            </a:pPr>
            <a:r>
              <a:rPr lang="tr-TR" altLang="tr-TR" dirty="0" smtClean="0">
                <a:solidFill>
                  <a:srgbClr val="3333FF"/>
                </a:solidFill>
              </a:rPr>
              <a:t>2-Fiziksel Faktörler;</a:t>
            </a:r>
            <a:r>
              <a:rPr lang="tr-TR" altLang="tr-TR" dirty="0" smtClean="0"/>
              <a:t> </a:t>
            </a:r>
            <a:r>
              <a:rPr lang="tr-TR" altLang="tr-TR" dirty="0" err="1" smtClean="0"/>
              <a:t>Isı,Basınç,Gürültü</a:t>
            </a:r>
            <a:r>
              <a:rPr lang="tr-TR" altLang="tr-TR" dirty="0" smtClean="0"/>
              <a:t>, Aydınlatma, Havalandırma, Vibrasyon, Radyasyon vs.</a:t>
            </a:r>
          </a:p>
          <a:p>
            <a:pPr>
              <a:lnSpc>
                <a:spcPct val="90000"/>
              </a:lnSpc>
            </a:pPr>
            <a:r>
              <a:rPr lang="tr-TR" altLang="tr-TR" dirty="0" smtClean="0">
                <a:solidFill>
                  <a:srgbClr val="3333FF"/>
                </a:solidFill>
              </a:rPr>
              <a:t>3-Biyolojik Faktörler;</a:t>
            </a:r>
            <a:r>
              <a:rPr lang="tr-TR" altLang="tr-TR" dirty="0" smtClean="0"/>
              <a:t> </a:t>
            </a:r>
            <a:r>
              <a:rPr lang="tr-TR" altLang="tr-TR" dirty="0" err="1" smtClean="0"/>
              <a:t>Böcek,Bakteri</a:t>
            </a:r>
            <a:r>
              <a:rPr lang="tr-TR" altLang="tr-TR" dirty="0" smtClean="0"/>
              <a:t>, Mantar, Virüs vs.</a:t>
            </a:r>
          </a:p>
          <a:p>
            <a:pPr>
              <a:lnSpc>
                <a:spcPct val="90000"/>
              </a:lnSpc>
            </a:pPr>
            <a:r>
              <a:rPr lang="tr-TR" altLang="tr-TR" dirty="0" smtClean="0">
                <a:solidFill>
                  <a:srgbClr val="3333FF"/>
                </a:solidFill>
              </a:rPr>
              <a:t>4-Psikolojik Faktörler;</a:t>
            </a:r>
            <a:r>
              <a:rPr lang="tr-TR" altLang="tr-TR" dirty="0" smtClean="0"/>
              <a:t> Psikolojik sorunlar, Ergonomi vs.</a:t>
            </a:r>
          </a:p>
        </p:txBody>
      </p:sp>
      <p:pic>
        <p:nvPicPr>
          <p:cNvPr id="13316" name="Picture 4" descr="CMENP0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005263"/>
            <a:ext cx="5040312"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4294967295"/>
          </p:nvPr>
        </p:nvSpPr>
        <p:spPr/>
        <p:txBody>
          <a:bodyPr/>
          <a:lstStyle/>
          <a:p>
            <a:fld id="{A427530A-A503-4F46-BAEC-AA74D2EFDD5B}" type="slidenum">
              <a:rPr lang="tr-TR" smtClean="0"/>
              <a:t>3</a:t>
            </a:fld>
            <a:endParaRPr lang="tr-TR"/>
          </a:p>
        </p:txBody>
      </p:sp>
    </p:spTree>
    <p:extLst>
      <p:ext uri="{BB962C8B-B14F-4D97-AF65-F5344CB8AC3E}">
        <p14:creationId xmlns:p14="http://schemas.microsoft.com/office/powerpoint/2010/main" val="85473318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1295400"/>
            <a:ext cx="8229600" cy="715963"/>
          </a:xfrm>
        </p:spPr>
        <p:txBody>
          <a:bodyPr>
            <a:normAutofit fontScale="90000"/>
          </a:bodyPr>
          <a:lstStyle/>
          <a:p>
            <a:pPr fontAlgn="auto">
              <a:spcAft>
                <a:spcPts val="0"/>
              </a:spcAft>
              <a:defRPr/>
            </a:pPr>
            <a:r>
              <a:rPr lang="tr-TR" altLang="tr-TR" sz="2000" b="1" dirty="0" smtClean="0">
                <a:solidFill>
                  <a:srgbClr val="0070C0"/>
                </a:solidFill>
              </a:rPr>
              <a:t>Sınıflandırmaya karşılık gelen Yönetmeliğin Ek-5 inde verilen Risk ibareleri</a:t>
            </a:r>
            <a:br>
              <a:rPr lang="tr-TR" altLang="tr-TR" sz="2000" b="1" dirty="0" smtClean="0">
                <a:solidFill>
                  <a:srgbClr val="0070C0"/>
                </a:solidFill>
              </a:rPr>
            </a:br>
            <a:r>
              <a:rPr lang="tr-TR" altLang="tr-TR" sz="2000" b="1" dirty="0" smtClean="0">
                <a:solidFill>
                  <a:srgbClr val="0070C0"/>
                </a:solidFill>
              </a:rPr>
              <a:t/>
            </a:r>
            <a:br>
              <a:rPr lang="tr-TR" altLang="tr-TR" sz="2000" b="1" dirty="0" smtClean="0">
                <a:solidFill>
                  <a:srgbClr val="0070C0"/>
                </a:solidFill>
              </a:rPr>
            </a:br>
            <a:r>
              <a:rPr lang="tr-TR" altLang="tr-TR" sz="2000" b="1" u="sng" dirty="0" err="1" smtClean="0">
                <a:solidFill>
                  <a:srgbClr val="0070C0"/>
                </a:solidFill>
              </a:rPr>
              <a:t>Fiziko</a:t>
            </a:r>
            <a:r>
              <a:rPr lang="tr-TR" altLang="tr-TR" sz="2000" b="1" u="sng" dirty="0" smtClean="0">
                <a:solidFill>
                  <a:srgbClr val="0070C0"/>
                </a:solidFill>
              </a:rPr>
              <a:t>-Kimyasal Özelliklere Göre Sınıflandırma</a:t>
            </a:r>
          </a:p>
        </p:txBody>
      </p:sp>
      <p:graphicFrame>
        <p:nvGraphicFramePr>
          <p:cNvPr id="74830" name="Group 78"/>
          <p:cNvGraphicFramePr>
            <a:graphicFrameLocks noGrp="1"/>
          </p:cNvGraphicFramePr>
          <p:nvPr>
            <p:ph type="tbl" idx="1"/>
          </p:nvPr>
        </p:nvGraphicFramePr>
        <p:xfrm>
          <a:off x="381000" y="2514600"/>
          <a:ext cx="8229600" cy="2408236"/>
        </p:xfrm>
        <a:graphic>
          <a:graphicData uri="http://schemas.openxmlformats.org/drawingml/2006/table">
            <a:tbl>
              <a:tblPr/>
              <a:tblGrid>
                <a:gridCol w="5338763">
                  <a:extLst>
                    <a:ext uri="{9D8B030D-6E8A-4147-A177-3AD203B41FA5}">
                      <a16:colId xmlns:a16="http://schemas.microsoft.com/office/drawing/2014/main" val="20000"/>
                    </a:ext>
                  </a:extLst>
                </a:gridCol>
                <a:gridCol w="2890837">
                  <a:extLst>
                    <a:ext uri="{9D8B030D-6E8A-4147-A177-3AD203B41FA5}">
                      <a16:colId xmlns:a16="http://schemas.microsoft.com/office/drawing/2014/main" val="20001"/>
                    </a:ext>
                  </a:extLst>
                </a:gridCol>
              </a:tblGrid>
              <a:tr h="396292">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dirty="0" smtClean="0">
                          <a:ln>
                            <a:noFill/>
                          </a:ln>
                          <a:solidFill>
                            <a:schemeClr val="tx1"/>
                          </a:solidFill>
                          <a:effectLst/>
                          <a:latin typeface="Times New Roman" pitchFamily="18" charset="0"/>
                          <a:cs typeface="Times New Roman" pitchFamily="18" charset="0"/>
                        </a:rPr>
                        <a:t>İşaret</a:t>
                      </a:r>
                      <a:endParaRPr kumimoji="0" lang="tr-TR" altLang="tr-TR" sz="2000" b="0" i="0" u="none" strike="noStrike" cap="none" normalizeH="0" baseline="0" dirty="0" smtClean="0">
                        <a:ln>
                          <a:noFill/>
                        </a:ln>
                        <a:solidFill>
                          <a:schemeClr val="tx1"/>
                        </a:solidFill>
                        <a:effectLst/>
                        <a:latin typeface="Arial"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smtClean="0">
                          <a:ln>
                            <a:noFill/>
                          </a:ln>
                          <a:solidFill>
                            <a:schemeClr val="tx1"/>
                          </a:solidFill>
                          <a:effectLst/>
                          <a:latin typeface="Times New Roman" pitchFamily="18" charset="0"/>
                          <a:cs typeface="Times New Roman" pitchFamily="18" charset="0"/>
                        </a:rPr>
                        <a:t>R-İbareleri</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92">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E (Patlayıcı)</a:t>
                      </a:r>
                      <a:endParaRPr kumimoji="0" lang="tr-TR" altLang="tr-TR" sz="2000" b="0" i="0" u="none" strike="noStrike" cap="none" normalizeH="0" baseline="0" dirty="0" smtClean="0">
                        <a:ln>
                          <a:noFill/>
                        </a:ln>
                        <a:solidFill>
                          <a:schemeClr val="tx1"/>
                        </a:solidFill>
                        <a:effectLst/>
                        <a:latin typeface="Arial"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R2 , R3</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776">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O (Oksitleyici)</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R7 , R8 , R9</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92">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F</a:t>
                      </a:r>
                      <a:r>
                        <a:rPr kumimoji="0" lang="tr-TR" altLang="tr-TR" sz="2000" b="0" i="0" u="none" strike="noStrike" cap="none" normalizeH="0" baseline="30000" smtClean="0">
                          <a:ln>
                            <a:noFill/>
                          </a:ln>
                          <a:solidFill>
                            <a:schemeClr val="tx1"/>
                          </a:solidFill>
                          <a:effectLst/>
                          <a:latin typeface="Times New Roman" pitchFamily="18" charset="0"/>
                          <a:cs typeface="Times New Roman" pitchFamily="18" charset="0"/>
                        </a:rPr>
                        <a:t>+ </a:t>
                      </a: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(Çok Kolay Alevlenir)</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R12</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92">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F (Kolay Alevlenir)</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R11 , R15 , R17</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92">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F (Alevlenir)</a:t>
                      </a:r>
                      <a:endParaRPr kumimoji="0" lang="tr-TR" altLang="tr-TR" sz="2000" b="0" i="0" u="none" strike="noStrike" cap="none" normalizeH="0" baseline="0" dirty="0" smtClean="0">
                        <a:ln>
                          <a:noFill/>
                        </a:ln>
                        <a:solidFill>
                          <a:schemeClr val="tx1"/>
                        </a:solidFill>
                        <a:effectLst/>
                        <a:latin typeface="Arial"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R10</a:t>
                      </a:r>
                      <a:endParaRPr kumimoji="0" lang="tr-TR" altLang="tr-TR" sz="2000" b="0" i="0" u="none" strike="noStrike" cap="none" normalizeH="0" baseline="0" dirty="0" smtClean="0">
                        <a:ln>
                          <a:noFill/>
                        </a:ln>
                        <a:solidFill>
                          <a:schemeClr val="tx1"/>
                        </a:solidFill>
                        <a:effectLst/>
                        <a:latin typeface="Arial" charset="0"/>
                        <a:cs typeface="Arial" charset="0"/>
                      </a:endParaRPr>
                    </a:p>
                  </a:txBody>
                  <a:tcPr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Slayt Numarası Yer Tutucusu 2"/>
          <p:cNvSpPr>
            <a:spLocks noGrp="1"/>
          </p:cNvSpPr>
          <p:nvPr>
            <p:ph type="sldNum" sz="quarter" idx="10"/>
          </p:nvPr>
        </p:nvSpPr>
        <p:spPr/>
        <p:txBody>
          <a:bodyPr/>
          <a:lstStyle/>
          <a:p>
            <a:pPr>
              <a:defRPr/>
            </a:pPr>
            <a:fld id="{F04753B8-CE78-41D4-839B-D48BF942500C}" type="slidenum">
              <a:rPr lang="tr-TR" altLang="tr-TR" smtClean="0"/>
              <a:pPr>
                <a:defRPr/>
              </a:pPr>
              <a:t>30</a:t>
            </a:fld>
            <a:endParaRPr lang="tr-TR" altLang="tr-TR"/>
          </a:p>
        </p:txBody>
      </p:sp>
    </p:spTree>
    <p:extLst>
      <p:ext uri="{BB962C8B-B14F-4D97-AF65-F5344CB8AC3E}">
        <p14:creationId xmlns:p14="http://schemas.microsoft.com/office/powerpoint/2010/main" val="17483392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tr-TR" altLang="tr-TR" sz="2000" dirty="0" smtClean="0">
                <a:solidFill>
                  <a:srgbClr val="0070C0"/>
                </a:solidFill>
              </a:rPr>
              <a:t>Sınıflandırmaya karşılık gelen Yönetmeliğin Ek-5 inde verilen Risk ibareleri</a:t>
            </a:r>
            <a:br>
              <a:rPr lang="tr-TR" altLang="tr-TR" sz="2000" dirty="0" smtClean="0">
                <a:solidFill>
                  <a:srgbClr val="0070C0"/>
                </a:solidFill>
              </a:rPr>
            </a:br>
            <a:r>
              <a:rPr lang="tr-TR" altLang="tr-TR" sz="2000" dirty="0" smtClean="0">
                <a:solidFill>
                  <a:srgbClr val="0070C0"/>
                </a:solidFill>
              </a:rPr>
              <a:t/>
            </a:r>
            <a:br>
              <a:rPr lang="tr-TR" altLang="tr-TR" sz="2000" dirty="0" smtClean="0">
                <a:solidFill>
                  <a:srgbClr val="0070C0"/>
                </a:solidFill>
              </a:rPr>
            </a:br>
            <a:r>
              <a:rPr lang="tr-TR" altLang="tr-TR" sz="2000" u="sng" dirty="0" err="1" smtClean="0">
                <a:solidFill>
                  <a:srgbClr val="0070C0"/>
                </a:solidFill>
              </a:rPr>
              <a:t>Toksikolojik</a:t>
            </a:r>
            <a:r>
              <a:rPr lang="tr-TR" altLang="tr-TR" sz="2000" u="sng" dirty="0" smtClean="0">
                <a:solidFill>
                  <a:srgbClr val="0070C0"/>
                </a:solidFill>
              </a:rPr>
              <a:t> Özelliklere Göre Sınıflandırma</a:t>
            </a:r>
          </a:p>
        </p:txBody>
      </p:sp>
      <p:graphicFrame>
        <p:nvGraphicFramePr>
          <p:cNvPr id="85057" name="Group 65"/>
          <p:cNvGraphicFramePr>
            <a:graphicFrameLocks noGrp="1"/>
          </p:cNvGraphicFramePr>
          <p:nvPr>
            <p:ph type="tbl" idx="1"/>
          </p:nvPr>
        </p:nvGraphicFramePr>
        <p:xfrm>
          <a:off x="457200" y="1584325"/>
          <a:ext cx="8229600" cy="2454275"/>
        </p:xfrm>
        <a:graphic>
          <a:graphicData uri="http://schemas.openxmlformats.org/drawingml/2006/table">
            <a:tbl>
              <a:tblPr/>
              <a:tblGrid>
                <a:gridCol w="21336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457318">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dirty="0" smtClean="0">
                          <a:ln>
                            <a:noFill/>
                          </a:ln>
                          <a:solidFill>
                            <a:schemeClr val="tx1"/>
                          </a:solidFill>
                          <a:effectLst/>
                          <a:latin typeface="Times New Roman" pitchFamily="18" charset="0"/>
                          <a:cs typeface="Times New Roman" pitchFamily="18" charset="0"/>
                        </a:rPr>
                        <a:t>İşaret</a:t>
                      </a:r>
                      <a:endParaRPr kumimoji="0" lang="tr-TR" altLang="tr-TR" sz="2000" b="0" i="0" u="none" strike="noStrike" cap="none" normalizeH="0" baseline="0" dirty="0" smtClean="0">
                        <a:ln>
                          <a:noFill/>
                        </a:ln>
                        <a:solidFill>
                          <a:schemeClr val="tx1"/>
                        </a:solidFill>
                        <a:effectLst/>
                        <a:latin typeface="Arial" charset="0"/>
                        <a:cs typeface="Arial"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smtClean="0">
                          <a:ln>
                            <a:noFill/>
                          </a:ln>
                          <a:solidFill>
                            <a:schemeClr val="tx1"/>
                          </a:solidFill>
                          <a:effectLst/>
                          <a:latin typeface="Times New Roman" pitchFamily="18" charset="0"/>
                          <a:cs typeface="Times New Roman" pitchFamily="18" charset="0"/>
                        </a:rPr>
                        <a:t>R-İbareleri</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18">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T</a:t>
                      </a:r>
                      <a:r>
                        <a:rPr kumimoji="0" lang="tr-TR" altLang="tr-TR" sz="2000" b="0" i="0" u="none" strike="noStrike" cap="none" normalizeH="0" baseline="30000" smtClean="0">
                          <a:ln>
                            <a:noFill/>
                          </a:ln>
                          <a:solidFill>
                            <a:schemeClr val="tx1"/>
                          </a:solidFill>
                          <a:effectLst/>
                          <a:latin typeface="Times New Roman" pitchFamily="18" charset="0"/>
                          <a:cs typeface="Times New Roman" pitchFamily="18" charset="0"/>
                        </a:rPr>
                        <a:t>+ </a:t>
                      </a: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(Çok Toksik)</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R26 , R27 , R28 , R39</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148">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T (</a:t>
                      </a:r>
                      <a:r>
                        <a:rPr kumimoji="0" lang="tr-TR" altLang="tr-TR" sz="2000" b="0" i="0" u="none" strike="noStrike" cap="none" normalizeH="0" baseline="0" dirty="0" err="1" smtClean="0">
                          <a:ln>
                            <a:noFill/>
                          </a:ln>
                          <a:solidFill>
                            <a:schemeClr val="tx1"/>
                          </a:solidFill>
                          <a:effectLst/>
                          <a:latin typeface="Times New Roman" pitchFamily="18" charset="0"/>
                          <a:cs typeface="Times New Roman" pitchFamily="18" charset="0"/>
                        </a:rPr>
                        <a:t>Toksik</a:t>
                      </a:r>
                      <a:r>
                        <a:rPr kumimoji="0"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tr-TR" altLang="tr-TR" sz="2000" b="0" i="0" u="none" strike="noStrike" cap="none" normalizeH="0" baseline="0" dirty="0" smtClean="0">
                        <a:ln>
                          <a:noFill/>
                        </a:ln>
                        <a:solidFill>
                          <a:schemeClr val="tx1"/>
                        </a:solidFill>
                        <a:effectLst/>
                        <a:latin typeface="Arial" charset="0"/>
                        <a:cs typeface="Arial"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R23 , R24 , R25 , R39 , R45 , R46 , R48 , R49 ,R60 , R61</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6148">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dirty="0" err="1" smtClean="0">
                          <a:ln>
                            <a:noFill/>
                          </a:ln>
                          <a:solidFill>
                            <a:schemeClr val="tx1"/>
                          </a:solidFill>
                          <a:effectLst/>
                          <a:latin typeface="Times New Roman" pitchFamily="18" charset="0"/>
                          <a:cs typeface="Times New Roman" pitchFamily="18" charset="0"/>
                        </a:rPr>
                        <a:t>Xn</a:t>
                      </a:r>
                      <a:r>
                        <a:rPr kumimoji="0"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tr-TR" altLang="tr-TR" sz="2000" b="0" i="0" u="none" strike="noStrike" cap="none" normalizeH="0" baseline="0" dirty="0" err="1" smtClean="0">
                          <a:ln>
                            <a:noFill/>
                          </a:ln>
                          <a:solidFill>
                            <a:schemeClr val="tx1"/>
                          </a:solidFill>
                          <a:effectLst/>
                          <a:latin typeface="Times New Roman" pitchFamily="18" charset="0"/>
                          <a:cs typeface="Times New Roman" pitchFamily="18" charset="0"/>
                        </a:rPr>
                        <a:t>Zaralı</a:t>
                      </a:r>
                      <a:r>
                        <a:rPr kumimoji="0"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tr-TR" altLang="tr-TR" sz="2000" b="0" i="0" u="none" strike="noStrike" cap="none" normalizeH="0" baseline="0" dirty="0" err="1" smtClean="0">
                          <a:ln>
                            <a:noFill/>
                          </a:ln>
                          <a:solidFill>
                            <a:schemeClr val="tx1"/>
                          </a:solidFill>
                          <a:effectLst/>
                          <a:latin typeface="Times New Roman" pitchFamily="18" charset="0"/>
                          <a:cs typeface="Times New Roman" pitchFamily="18" charset="0"/>
                        </a:rPr>
                        <a:t>Xi</a:t>
                      </a:r>
                      <a:r>
                        <a:rPr kumimoji="0"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 (Tahriş Edici)</a:t>
                      </a:r>
                      <a:endParaRPr kumimoji="0" lang="tr-TR" altLang="tr-TR" sz="2000" b="0" i="0" u="none" strike="noStrike" cap="none" normalizeH="0" baseline="0" dirty="0" smtClean="0">
                        <a:ln>
                          <a:noFill/>
                        </a:ln>
                        <a:solidFill>
                          <a:schemeClr val="tx1"/>
                        </a:solidFill>
                        <a:effectLst/>
                        <a:latin typeface="Arial" charset="0"/>
                        <a:cs typeface="Arial"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R20 , R21 , R22 , R36 ,R37 ,R38 ,R41 , R65</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43">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C (Aşındırıcı)</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R34 , R35</a:t>
                      </a:r>
                      <a:endParaRPr kumimoji="0" lang="tr-TR" altLang="tr-TR" sz="2000" b="0" i="0" u="none" strike="noStrike" cap="none" normalizeH="0" baseline="0" dirty="0" smtClean="0">
                        <a:ln>
                          <a:noFill/>
                        </a:ln>
                        <a:solidFill>
                          <a:schemeClr val="tx1"/>
                        </a:solidFill>
                        <a:effectLst/>
                        <a:latin typeface="Arial" charset="0"/>
                        <a:cs typeface="Arial" charset="0"/>
                      </a:endParaRP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6887" name="Dikdörtgen 1"/>
          <p:cNvSpPr>
            <a:spLocks noChangeArrowheads="1"/>
          </p:cNvSpPr>
          <p:nvPr/>
        </p:nvSpPr>
        <p:spPr bwMode="auto">
          <a:xfrm>
            <a:off x="533400" y="4267200"/>
            <a:ext cx="792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r>
              <a:rPr lang="tr-TR" altLang="tr-TR"/>
              <a:t>Ekotoksikolojik Özelliklere Göre Sınıflandırma</a:t>
            </a:r>
          </a:p>
        </p:txBody>
      </p:sp>
      <p:graphicFrame>
        <p:nvGraphicFramePr>
          <p:cNvPr id="26" name="Group 30"/>
          <p:cNvGraphicFramePr>
            <a:graphicFrameLocks/>
          </p:cNvGraphicFramePr>
          <p:nvPr/>
        </p:nvGraphicFramePr>
        <p:xfrm>
          <a:off x="381000" y="4724400"/>
          <a:ext cx="8229600" cy="854075"/>
        </p:xfrm>
        <a:graphic>
          <a:graphicData uri="http://schemas.openxmlformats.org/drawingml/2006/table">
            <a:tbl>
              <a:tblPr/>
              <a:tblGrid>
                <a:gridCol w="3781425">
                  <a:extLst>
                    <a:ext uri="{9D8B030D-6E8A-4147-A177-3AD203B41FA5}">
                      <a16:colId xmlns:a16="http://schemas.microsoft.com/office/drawing/2014/main" val="20000"/>
                    </a:ext>
                  </a:extLst>
                </a:gridCol>
                <a:gridCol w="4448175">
                  <a:extLst>
                    <a:ext uri="{9D8B030D-6E8A-4147-A177-3AD203B41FA5}">
                      <a16:colId xmlns:a16="http://schemas.microsoft.com/office/drawing/2014/main" val="20001"/>
                    </a:ext>
                  </a:extLst>
                </a:gridCol>
              </a:tblGrid>
              <a:tr h="396535">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dirty="0" smtClean="0">
                          <a:ln>
                            <a:noFill/>
                          </a:ln>
                          <a:solidFill>
                            <a:schemeClr val="tx1"/>
                          </a:solidFill>
                          <a:effectLst/>
                          <a:latin typeface="Times New Roman" pitchFamily="18" charset="0"/>
                          <a:cs typeface="Times New Roman" pitchFamily="18" charset="0"/>
                        </a:rPr>
                        <a:t>İşaret</a:t>
                      </a:r>
                      <a:endParaRPr kumimoji="0" lang="tr-TR" altLang="tr-TR" sz="2000" b="0" i="0" u="none" strike="noStrike" cap="none" normalizeH="0" baseline="0" dirty="0" smtClean="0">
                        <a:ln>
                          <a:noFill/>
                        </a:ln>
                        <a:solidFill>
                          <a:schemeClr val="tx1"/>
                        </a:solidFill>
                        <a:effectLst/>
                        <a:latin typeface="Arial" charset="0"/>
                        <a:cs typeface="Arial" charset="0"/>
                      </a:endParaRPr>
                    </a:p>
                  </a:txBody>
                  <a:tcPr marT="45754" marB="457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smtClean="0">
                          <a:ln>
                            <a:noFill/>
                          </a:ln>
                          <a:solidFill>
                            <a:schemeClr val="tx1"/>
                          </a:solidFill>
                          <a:effectLst/>
                          <a:latin typeface="Times New Roman" pitchFamily="18" charset="0"/>
                          <a:cs typeface="Times New Roman" pitchFamily="18" charset="0"/>
                        </a:rPr>
                        <a:t>R-İbareleri</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54" marB="457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540">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N (Çevre İçin Tehlikeli)</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54" marB="457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R50 , R51 , R52 , R53</a:t>
                      </a:r>
                      <a:endParaRPr kumimoji="0" lang="tr-TR" altLang="tr-TR" sz="2000" b="0" i="0" u="none" strike="noStrike" cap="none" normalizeH="0" baseline="0" dirty="0" smtClean="0">
                        <a:ln>
                          <a:noFill/>
                        </a:ln>
                        <a:solidFill>
                          <a:schemeClr val="tx1"/>
                        </a:solidFill>
                        <a:effectLst/>
                        <a:latin typeface="Arial" charset="0"/>
                        <a:cs typeface="Arial" charset="0"/>
                      </a:endParaRPr>
                    </a:p>
                  </a:txBody>
                  <a:tcPr marT="45754" marB="457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Slayt Numarası Yer Tutucusu 2"/>
          <p:cNvSpPr>
            <a:spLocks noGrp="1"/>
          </p:cNvSpPr>
          <p:nvPr>
            <p:ph type="sldNum" sz="quarter" idx="10"/>
          </p:nvPr>
        </p:nvSpPr>
        <p:spPr/>
        <p:txBody>
          <a:bodyPr/>
          <a:lstStyle/>
          <a:p>
            <a:pPr>
              <a:defRPr/>
            </a:pPr>
            <a:fld id="{F04753B8-CE78-41D4-839B-D48BF942500C}" type="slidenum">
              <a:rPr lang="tr-TR" altLang="tr-TR" smtClean="0"/>
              <a:pPr>
                <a:defRPr/>
              </a:pPr>
              <a:t>31</a:t>
            </a:fld>
            <a:endParaRPr lang="tr-TR" altLang="tr-TR"/>
          </a:p>
        </p:txBody>
      </p:sp>
    </p:spTree>
    <p:extLst>
      <p:ext uri="{BB962C8B-B14F-4D97-AF65-F5344CB8AC3E}">
        <p14:creationId xmlns:p14="http://schemas.microsoft.com/office/powerpoint/2010/main" val="4027387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tr-TR" altLang="tr-TR" sz="2000" dirty="0" smtClean="0">
                <a:solidFill>
                  <a:srgbClr val="0070C0"/>
                </a:solidFill>
              </a:rPr>
              <a:t>Sınıflandırmaya karşılık gelen Yönetmeliğin Ek-5 inde verilen Risk ibareleri</a:t>
            </a:r>
            <a:br>
              <a:rPr lang="tr-TR" altLang="tr-TR" sz="2000" dirty="0" smtClean="0">
                <a:solidFill>
                  <a:srgbClr val="0070C0"/>
                </a:solidFill>
              </a:rPr>
            </a:br>
            <a:r>
              <a:rPr lang="tr-TR" altLang="tr-TR" sz="2000" dirty="0" smtClean="0">
                <a:solidFill>
                  <a:srgbClr val="0070C0"/>
                </a:solidFill>
              </a:rPr>
              <a:t/>
            </a:r>
            <a:br>
              <a:rPr lang="tr-TR" altLang="tr-TR" sz="2000" dirty="0" smtClean="0">
                <a:solidFill>
                  <a:srgbClr val="0070C0"/>
                </a:solidFill>
              </a:rPr>
            </a:br>
            <a:r>
              <a:rPr lang="tr-TR" altLang="tr-TR" sz="2000" u="sng" dirty="0" smtClean="0">
                <a:solidFill>
                  <a:srgbClr val="0070C0"/>
                </a:solidFill>
              </a:rPr>
              <a:t>İnsan Sağlığına Olan Özel Etkilere Göre Sınıflandırma</a:t>
            </a:r>
          </a:p>
        </p:txBody>
      </p:sp>
      <p:graphicFrame>
        <p:nvGraphicFramePr>
          <p:cNvPr id="87129" name="Group 89"/>
          <p:cNvGraphicFramePr>
            <a:graphicFrameLocks noGrp="1"/>
          </p:cNvGraphicFramePr>
          <p:nvPr>
            <p:ph type="tbl" idx="1"/>
          </p:nvPr>
        </p:nvGraphicFramePr>
        <p:xfrm>
          <a:off x="457200" y="1584325"/>
          <a:ext cx="8229600" cy="2835276"/>
        </p:xfrm>
        <a:graphic>
          <a:graphicData uri="http://schemas.openxmlformats.org/drawingml/2006/table">
            <a:tbl>
              <a:tblPr/>
              <a:tblGrid>
                <a:gridCol w="5338763">
                  <a:extLst>
                    <a:ext uri="{9D8B030D-6E8A-4147-A177-3AD203B41FA5}">
                      <a16:colId xmlns:a16="http://schemas.microsoft.com/office/drawing/2014/main" val="20000"/>
                    </a:ext>
                  </a:extLst>
                </a:gridCol>
                <a:gridCol w="2890837">
                  <a:extLst>
                    <a:ext uri="{9D8B030D-6E8A-4147-A177-3AD203B41FA5}">
                      <a16:colId xmlns:a16="http://schemas.microsoft.com/office/drawing/2014/main" val="20001"/>
                    </a:ext>
                  </a:extLst>
                </a:gridCol>
              </a:tblGrid>
              <a:tr h="396329">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smtClean="0">
                          <a:ln>
                            <a:noFill/>
                          </a:ln>
                          <a:solidFill>
                            <a:schemeClr val="tx1"/>
                          </a:solidFill>
                          <a:effectLst/>
                          <a:latin typeface="Times New Roman" pitchFamily="18" charset="0"/>
                          <a:cs typeface="Times New Roman" pitchFamily="18" charset="0"/>
                        </a:rPr>
                        <a:t>İşaret</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justLow"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smtClean="0">
                          <a:ln>
                            <a:noFill/>
                          </a:ln>
                          <a:solidFill>
                            <a:schemeClr val="tx1"/>
                          </a:solidFill>
                          <a:effectLst/>
                          <a:latin typeface="Times New Roman" pitchFamily="18" charset="0"/>
                          <a:cs typeface="Times New Roman" pitchFamily="18" charset="0"/>
                        </a:rPr>
                        <a:t>R-İbareleri</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2059">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T Kanserojen Kat 1,2</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tr-TR" sz="2000" b="0" i="0" u="none" strike="noStrike" cap="none" normalizeH="0" baseline="0" smtClean="0">
                          <a:ln>
                            <a:noFill/>
                          </a:ln>
                          <a:solidFill>
                            <a:schemeClr val="tx1"/>
                          </a:solidFill>
                          <a:effectLst/>
                          <a:latin typeface="Times New Roman" pitchFamily="18" charset="0"/>
                          <a:cs typeface="Times New Roman" pitchFamily="18" charset="0"/>
                        </a:rPr>
                        <a:t>R</a:t>
                      </a: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45,R49</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29">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Xn Kanserojen Kat 3</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R40</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29">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T Mutajen Kat 1,2</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tr-TR" sz="2000" b="0" i="0" u="none" strike="noStrike" cap="none" normalizeH="0" baseline="0" smtClean="0">
                          <a:ln>
                            <a:noFill/>
                          </a:ln>
                          <a:solidFill>
                            <a:schemeClr val="tx1"/>
                          </a:solidFill>
                          <a:effectLst/>
                          <a:latin typeface="Times New Roman" pitchFamily="18" charset="0"/>
                          <a:cs typeface="Times New Roman" pitchFamily="18" charset="0"/>
                        </a:rPr>
                        <a:t>R</a:t>
                      </a: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46</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29">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Xn Mutajen Kat 3</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R68</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1572">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T Üreme Sistemine Toksik Kat 1,2</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tr-TR" sz="2000" b="0" i="0" u="none" strike="noStrike" cap="none" normalizeH="0" baseline="0" smtClean="0">
                          <a:ln>
                            <a:noFill/>
                          </a:ln>
                          <a:solidFill>
                            <a:schemeClr val="tx1"/>
                          </a:solidFill>
                          <a:effectLst/>
                          <a:latin typeface="Times New Roman" pitchFamily="18" charset="0"/>
                          <a:cs typeface="Times New Roman" pitchFamily="18" charset="0"/>
                        </a:rPr>
                        <a:t>R</a:t>
                      </a: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60, R61</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329">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smtClean="0">
                          <a:ln>
                            <a:noFill/>
                          </a:ln>
                          <a:solidFill>
                            <a:schemeClr val="tx1"/>
                          </a:solidFill>
                          <a:effectLst/>
                          <a:latin typeface="Times New Roman" pitchFamily="18" charset="0"/>
                          <a:cs typeface="Times New Roman" pitchFamily="18" charset="0"/>
                        </a:rPr>
                        <a:t>Xn Üreme Sistemine Toksik Kat 3</a:t>
                      </a:r>
                      <a:endParaRPr kumimoji="0" lang="tr-TR" altLang="tr-TR" sz="2000" b="0" i="0" u="none" strike="noStrike" cap="none" normalizeH="0" baseline="0" smtClean="0">
                        <a:ln>
                          <a:noFill/>
                        </a:ln>
                        <a:solidFill>
                          <a:schemeClr val="tx1"/>
                        </a:solidFill>
                        <a:effectLst/>
                        <a:latin typeface="Arial" charset="0"/>
                        <a:cs typeface="Arial"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cs typeface="Arial" charset="0"/>
                        </a:defRPr>
                      </a:lvl1pPr>
                      <a:lvl2pPr marL="742950" indent="-285750">
                        <a:spcBef>
                          <a:spcPct val="20000"/>
                        </a:spcBef>
                        <a:buClr>
                          <a:schemeClr val="folHlink"/>
                        </a:buClr>
                        <a:buSzPct val="50000"/>
                        <a:buFont typeface="Wingdings" pitchFamily="2" charset="2"/>
                        <a:defRPr sz="2400">
                          <a:solidFill>
                            <a:schemeClr val="tx1"/>
                          </a:solidFill>
                          <a:effectLst>
                            <a:outerShdw blurRad="38100" dist="38100" dir="2700000" algn="tl">
                              <a:srgbClr val="000000"/>
                            </a:outerShdw>
                          </a:effectLst>
                          <a:latin typeface="Arial" charset="0"/>
                          <a:cs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cs typeface="Arial" charset="0"/>
                        </a:defRPr>
                      </a:lvl3pPr>
                      <a:lvl4pPr marL="1600200" indent="-228600">
                        <a:spcBef>
                          <a:spcPct val="20000"/>
                        </a:spcBef>
                        <a:buClr>
                          <a:schemeClr val="folHlink"/>
                        </a:buClr>
                        <a:buSzPct val="50000"/>
                        <a:buFont typeface="Wingdings" pitchFamily="2" charset="2"/>
                        <a:defRPr>
                          <a:solidFill>
                            <a:schemeClr val="tx1"/>
                          </a:solidFill>
                          <a:effectLst>
                            <a:outerShdw blurRad="38100" dist="38100" dir="2700000" algn="tl">
                              <a:srgbClr val="000000"/>
                            </a:outerShdw>
                          </a:effectLst>
                          <a:latin typeface="Arial" charset="0"/>
                          <a:cs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cs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R62, R63</a:t>
                      </a:r>
                      <a:endParaRPr kumimoji="0" lang="tr-TR" altLang="tr-TR" sz="2000" b="0" i="0" u="none" strike="noStrike" cap="none" normalizeH="0" baseline="0" dirty="0" smtClean="0">
                        <a:ln>
                          <a:noFill/>
                        </a:ln>
                        <a:solidFill>
                          <a:schemeClr val="tx1"/>
                        </a:solidFill>
                        <a:effectLst/>
                        <a:latin typeface="Arial" charset="0"/>
                        <a:cs typeface="Arial" charset="0"/>
                      </a:endParaRPr>
                    </a:p>
                  </a:txBody>
                  <a:tcPr marT="45730" marB="4573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 name="Slayt Numarası Yer Tutucusu 2"/>
          <p:cNvSpPr>
            <a:spLocks noGrp="1"/>
          </p:cNvSpPr>
          <p:nvPr>
            <p:ph type="sldNum" sz="quarter" idx="10"/>
          </p:nvPr>
        </p:nvSpPr>
        <p:spPr/>
        <p:txBody>
          <a:bodyPr/>
          <a:lstStyle/>
          <a:p>
            <a:pPr>
              <a:defRPr/>
            </a:pPr>
            <a:fld id="{F04753B8-CE78-41D4-839B-D48BF942500C}" type="slidenum">
              <a:rPr lang="tr-TR" altLang="tr-TR" smtClean="0"/>
              <a:pPr>
                <a:defRPr/>
              </a:pPr>
              <a:t>32</a:t>
            </a:fld>
            <a:endParaRPr lang="tr-TR" altLang="tr-TR"/>
          </a:p>
        </p:txBody>
      </p:sp>
    </p:spTree>
    <p:extLst>
      <p:ext uri="{BB962C8B-B14F-4D97-AF65-F5344CB8AC3E}">
        <p14:creationId xmlns:p14="http://schemas.microsoft.com/office/powerpoint/2010/main" val="7775041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74638"/>
            <a:ext cx="8229600" cy="868362"/>
          </a:xfrm>
        </p:spPr>
        <p:txBody>
          <a:bodyPr/>
          <a:lstStyle/>
          <a:p>
            <a:r>
              <a:rPr lang="tr-TR" altLang="tr-TR" sz="2400" b="1" smtClean="0"/>
              <a:t>Kanserojen maddeler</a:t>
            </a:r>
          </a:p>
        </p:txBody>
      </p:sp>
      <p:sp>
        <p:nvSpPr>
          <p:cNvPr id="76803" name="Rectangle 3"/>
          <p:cNvSpPr>
            <a:spLocks noGrp="1" noChangeArrowheads="1"/>
          </p:cNvSpPr>
          <p:nvPr>
            <p:ph idx="1"/>
          </p:nvPr>
        </p:nvSpPr>
        <p:spPr/>
        <p:txBody>
          <a:bodyPr>
            <a:normAutofit lnSpcReduction="10000"/>
          </a:bodyPr>
          <a:lstStyle/>
          <a:p>
            <a:pPr marL="274320" indent="-274320" fontAlgn="auto">
              <a:spcAft>
                <a:spcPts val="0"/>
              </a:spcAft>
              <a:buClr>
                <a:schemeClr val="accent3"/>
              </a:buClr>
              <a:buFont typeface="Wingdings" pitchFamily="2" charset="2"/>
              <a:buNone/>
              <a:defRPr/>
            </a:pPr>
            <a:r>
              <a:rPr lang="tr-TR" altLang="tr-TR" sz="2000" smtClean="0"/>
              <a:t>Bu tür maddeler, sınıflandırma etiketleme amacıyla ve mevcut bilgi durumu göz önünde bulundurularak üç kategoriye ayrılır:</a:t>
            </a:r>
          </a:p>
          <a:p>
            <a:pPr marL="274320" indent="-274320" fontAlgn="auto">
              <a:spcAft>
                <a:spcPts val="0"/>
              </a:spcAft>
              <a:buClr>
                <a:schemeClr val="accent3"/>
              </a:buClr>
              <a:buFont typeface="Wingdings" pitchFamily="2" charset="2"/>
              <a:buNone/>
              <a:defRPr/>
            </a:pPr>
            <a:r>
              <a:rPr lang="tr-TR" altLang="tr-TR" sz="2000" smtClean="0"/>
              <a:t>Kategori 1</a:t>
            </a:r>
          </a:p>
          <a:p>
            <a:pPr marL="274320" indent="-274320" fontAlgn="auto">
              <a:spcAft>
                <a:spcPts val="0"/>
              </a:spcAft>
              <a:buClr>
                <a:schemeClr val="accent3"/>
              </a:buClr>
              <a:buFont typeface="Wingdings 2"/>
              <a:buChar char=""/>
              <a:defRPr/>
            </a:pPr>
            <a:r>
              <a:rPr lang="tr-TR" altLang="tr-TR" sz="2000" smtClean="0"/>
              <a:t>İnsanlar üzerinde kanserojen etkiye sahip olduğu bilinen maddeler. İnsanların bir maddeye maruziyeti ile kanserin gelişimi arasında bir </a:t>
            </a:r>
            <a:r>
              <a:rPr lang="tr-TR" altLang="tr-TR" sz="2000" u="sng" smtClean="0"/>
              <a:t>neden-sonuç ilişkisi kurmak için yeterli delil bulunur</a:t>
            </a:r>
            <a:r>
              <a:rPr lang="tr-TR" altLang="tr-TR" sz="2000" smtClean="0"/>
              <a:t>.</a:t>
            </a:r>
          </a:p>
          <a:p>
            <a:pPr marL="274320" indent="-274320" fontAlgn="auto">
              <a:spcAft>
                <a:spcPts val="0"/>
              </a:spcAft>
              <a:buClr>
                <a:schemeClr val="accent3"/>
              </a:buClr>
              <a:buFont typeface="Wingdings" pitchFamily="2" charset="2"/>
              <a:buNone/>
              <a:defRPr/>
            </a:pPr>
            <a:r>
              <a:rPr lang="tr-TR" altLang="tr-TR" sz="2000" smtClean="0"/>
              <a:t>Kategori 2</a:t>
            </a:r>
          </a:p>
          <a:p>
            <a:pPr marL="274320" indent="-274320" fontAlgn="auto">
              <a:spcAft>
                <a:spcPts val="0"/>
              </a:spcAft>
              <a:buClr>
                <a:schemeClr val="accent3"/>
              </a:buClr>
              <a:buFont typeface="Wingdings 2"/>
              <a:buChar char=""/>
              <a:defRPr/>
            </a:pPr>
            <a:r>
              <a:rPr lang="tr-TR" altLang="tr-TR" sz="2000" smtClean="0"/>
              <a:t>İnsanlar üzerinde kanserojen </a:t>
            </a:r>
            <a:r>
              <a:rPr lang="tr-TR" altLang="tr-TR" sz="2000" u="sng" smtClean="0"/>
              <a:t>etkisi varmış gibi kabul edilmesi gereken maddeler.</a:t>
            </a:r>
            <a:r>
              <a:rPr lang="tr-TR" altLang="tr-TR" sz="2000" smtClean="0"/>
              <a:t> </a:t>
            </a:r>
          </a:p>
          <a:p>
            <a:pPr marL="274320" indent="-274320" fontAlgn="auto">
              <a:spcAft>
                <a:spcPts val="0"/>
              </a:spcAft>
              <a:buClr>
                <a:schemeClr val="accent3"/>
              </a:buClr>
              <a:buFont typeface="Wingdings" pitchFamily="2" charset="2"/>
              <a:buNone/>
              <a:defRPr/>
            </a:pPr>
            <a:r>
              <a:rPr lang="tr-TR" altLang="tr-TR" sz="2000" smtClean="0"/>
              <a:t>Kategori 3</a:t>
            </a:r>
          </a:p>
          <a:p>
            <a:pPr marL="274320" indent="-274320" fontAlgn="auto">
              <a:spcAft>
                <a:spcPts val="0"/>
              </a:spcAft>
              <a:buClr>
                <a:schemeClr val="accent3"/>
              </a:buClr>
              <a:buFont typeface="Wingdings 2"/>
              <a:buChar char=""/>
              <a:defRPr/>
            </a:pPr>
            <a:r>
              <a:rPr lang="tr-TR" altLang="tr-TR" sz="2000" smtClean="0"/>
              <a:t>Muhtemel kanserojen etkileri nedeniyle insanlarda endişeye neden olabilen, ancak bu açıdan tatminkar bir değerlendirme yapabilmek için </a:t>
            </a:r>
            <a:r>
              <a:rPr lang="tr-TR" altLang="tr-TR" sz="2000" u="sng" smtClean="0"/>
              <a:t>yeterli bilginin mevcut olmadığı maddeler</a:t>
            </a:r>
            <a:r>
              <a:rPr lang="tr-TR" altLang="tr-TR" sz="2000" smtClean="0"/>
              <a:t>. </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33</a:t>
            </a:fld>
            <a:endParaRPr lang="tr-TR"/>
          </a:p>
        </p:txBody>
      </p:sp>
    </p:spTree>
    <p:extLst>
      <p:ext uri="{BB962C8B-B14F-4D97-AF65-F5344CB8AC3E}">
        <p14:creationId xmlns:p14="http://schemas.microsoft.com/office/powerpoint/2010/main" val="6515157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792162"/>
          </a:xfrm>
        </p:spPr>
        <p:txBody>
          <a:bodyPr/>
          <a:lstStyle/>
          <a:p>
            <a:r>
              <a:rPr lang="tr-TR" altLang="tr-TR" sz="2400" b="1" smtClean="0"/>
              <a:t>Mutajen maddeler</a:t>
            </a:r>
          </a:p>
        </p:txBody>
      </p:sp>
      <p:sp>
        <p:nvSpPr>
          <p:cNvPr id="39939" name="Rectangle 3"/>
          <p:cNvSpPr>
            <a:spLocks noGrp="1" noChangeArrowheads="1"/>
          </p:cNvSpPr>
          <p:nvPr>
            <p:ph idx="1"/>
          </p:nvPr>
        </p:nvSpPr>
        <p:spPr>
          <a:xfrm>
            <a:off x="457200" y="1219200"/>
            <a:ext cx="8229600" cy="4389438"/>
          </a:xfrm>
        </p:spPr>
        <p:txBody>
          <a:bodyPr>
            <a:normAutofit/>
          </a:bodyPr>
          <a:lstStyle/>
          <a:p>
            <a:pPr>
              <a:buFont typeface="Wingdings" pitchFamily="2" charset="2"/>
              <a:buNone/>
            </a:pPr>
            <a:r>
              <a:rPr lang="tr-TR" altLang="tr-TR" sz="2000" smtClean="0"/>
              <a:t>Bu tür maddeler, sınıflandırma etiketleme amacıyla ve mevcut bilgi durumu göz önünde bulundurularak üç kategoriye ayrılır:</a:t>
            </a:r>
          </a:p>
          <a:p>
            <a:pPr>
              <a:buFont typeface="Wingdings" pitchFamily="2" charset="2"/>
              <a:buNone/>
            </a:pPr>
            <a:r>
              <a:rPr lang="tr-TR" altLang="tr-TR" sz="2000" smtClean="0"/>
              <a:t>Kategori 1</a:t>
            </a:r>
          </a:p>
          <a:p>
            <a:r>
              <a:rPr lang="tr-TR" altLang="tr-TR" sz="2000" smtClean="0"/>
              <a:t>İnsanlar üzerinde mutajen etkisi olduğu </a:t>
            </a:r>
            <a:r>
              <a:rPr lang="tr-TR" altLang="tr-TR" sz="2000" u="sng" smtClean="0"/>
              <a:t>bilinen maddeler</a:t>
            </a:r>
          </a:p>
          <a:p>
            <a:r>
              <a:rPr lang="tr-TR" altLang="tr-TR" sz="2000" smtClean="0"/>
              <a:t>İnsanların bir maddeye maruziyeti ile kalıtsal olabilecek genetik hasar arasında bir </a:t>
            </a:r>
            <a:r>
              <a:rPr lang="tr-TR" altLang="tr-TR" sz="2000" u="sng" smtClean="0"/>
              <a:t>neden-sonuç ilişkisi kurmak için yeterli delil vardır.</a:t>
            </a:r>
          </a:p>
          <a:p>
            <a:pPr>
              <a:buFont typeface="Wingdings" pitchFamily="2" charset="2"/>
              <a:buNone/>
            </a:pPr>
            <a:r>
              <a:rPr lang="tr-TR" altLang="tr-TR" sz="2000" smtClean="0"/>
              <a:t>Kategori 2</a:t>
            </a:r>
          </a:p>
          <a:p>
            <a:r>
              <a:rPr lang="tr-TR" altLang="tr-TR" sz="2000" smtClean="0"/>
              <a:t>İnsanlar üzerinde mutajen etkisinin olduğu </a:t>
            </a:r>
            <a:r>
              <a:rPr lang="tr-TR" altLang="tr-TR" sz="2000" u="sng" smtClean="0"/>
              <a:t>kabul edilecek maddeler</a:t>
            </a:r>
          </a:p>
          <a:p>
            <a:pPr>
              <a:buFont typeface="Wingdings" pitchFamily="2" charset="2"/>
              <a:buNone/>
            </a:pPr>
            <a:r>
              <a:rPr lang="tr-TR" altLang="tr-TR" sz="2000" smtClean="0"/>
              <a:t>Kategori 3</a:t>
            </a:r>
          </a:p>
          <a:p>
            <a:r>
              <a:rPr lang="tr-TR" altLang="tr-TR" sz="2000" smtClean="0"/>
              <a:t>Muhtemel mutajen etkileri nedeniyle insanlarda </a:t>
            </a:r>
            <a:r>
              <a:rPr lang="tr-TR" altLang="tr-TR" sz="2000" u="sng" smtClean="0"/>
              <a:t>endişeye neden olan maddeler. </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34</a:t>
            </a:fld>
            <a:endParaRPr lang="tr-TR"/>
          </a:p>
        </p:txBody>
      </p:sp>
    </p:spTree>
    <p:extLst>
      <p:ext uri="{BB962C8B-B14F-4D97-AF65-F5344CB8AC3E}">
        <p14:creationId xmlns:p14="http://schemas.microsoft.com/office/powerpoint/2010/main" val="11770403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229600" cy="792162"/>
          </a:xfrm>
        </p:spPr>
        <p:txBody>
          <a:bodyPr/>
          <a:lstStyle/>
          <a:p>
            <a:r>
              <a:rPr lang="tr-TR" altLang="tr-TR" sz="2400" b="1" smtClean="0"/>
              <a:t>Üreme sistemine toksik maddeler</a:t>
            </a:r>
          </a:p>
        </p:txBody>
      </p:sp>
      <p:sp>
        <p:nvSpPr>
          <p:cNvPr id="40963" name="Rectangle 3"/>
          <p:cNvSpPr>
            <a:spLocks noGrp="1" noChangeArrowheads="1"/>
          </p:cNvSpPr>
          <p:nvPr>
            <p:ph idx="1"/>
          </p:nvPr>
        </p:nvSpPr>
        <p:spPr>
          <a:xfrm>
            <a:off x="457200" y="1066800"/>
            <a:ext cx="8229600" cy="4533900"/>
          </a:xfrm>
        </p:spPr>
        <p:txBody>
          <a:bodyPr/>
          <a:lstStyle/>
          <a:p>
            <a:pPr>
              <a:lnSpc>
                <a:spcPct val="80000"/>
              </a:lnSpc>
              <a:buFont typeface="Wingdings" pitchFamily="2" charset="2"/>
              <a:buNone/>
            </a:pPr>
            <a:r>
              <a:rPr lang="tr-TR" altLang="tr-TR" sz="2000" smtClean="0"/>
              <a:t>Bu tür maddeler, sınıflandırma etiketleme amacıyla ve mevcut bilgi durumu göz önünde bulundurularak üç kategoriye ayrılır:</a:t>
            </a:r>
          </a:p>
          <a:p>
            <a:pPr>
              <a:lnSpc>
                <a:spcPct val="80000"/>
              </a:lnSpc>
              <a:buFont typeface="Wingdings" pitchFamily="2" charset="2"/>
              <a:buNone/>
            </a:pPr>
            <a:r>
              <a:rPr lang="tr-TR" altLang="tr-TR" sz="2000" smtClean="0"/>
              <a:t>Kategori 1:</a:t>
            </a:r>
          </a:p>
          <a:p>
            <a:pPr>
              <a:lnSpc>
                <a:spcPct val="80000"/>
              </a:lnSpc>
            </a:pPr>
            <a:r>
              <a:rPr lang="tr-TR" altLang="tr-TR" sz="2000" smtClean="0"/>
              <a:t>İnsanlarda doğurganlığı azalttığı </a:t>
            </a:r>
            <a:r>
              <a:rPr lang="tr-TR" altLang="tr-TR" sz="2000" u="sng" smtClean="0"/>
              <a:t>bilinen maddeler</a:t>
            </a:r>
          </a:p>
          <a:p>
            <a:pPr>
              <a:lnSpc>
                <a:spcPct val="80000"/>
              </a:lnSpc>
            </a:pPr>
            <a:r>
              <a:rPr lang="tr-TR" altLang="tr-TR" sz="2000" smtClean="0"/>
              <a:t>İnsanların bir maddeye maruziyeti ve doğurganlığın azalması arasında bir </a:t>
            </a:r>
            <a:r>
              <a:rPr lang="tr-TR" altLang="tr-TR" sz="2000" u="sng" smtClean="0"/>
              <a:t>neden-sonuç ilişkisi kurmak için yeterli delil vardır</a:t>
            </a:r>
            <a:r>
              <a:rPr lang="tr-TR" altLang="tr-TR" sz="2000" smtClean="0"/>
              <a:t>.</a:t>
            </a:r>
          </a:p>
          <a:p>
            <a:pPr>
              <a:lnSpc>
                <a:spcPct val="80000"/>
              </a:lnSpc>
              <a:buFont typeface="Wingdings" pitchFamily="2" charset="2"/>
              <a:buNone/>
            </a:pPr>
            <a:r>
              <a:rPr lang="tr-TR" altLang="tr-TR" sz="2000" smtClean="0"/>
              <a:t>Kategori 2:</a:t>
            </a:r>
          </a:p>
          <a:p>
            <a:pPr>
              <a:lnSpc>
                <a:spcPct val="80000"/>
              </a:lnSpc>
            </a:pPr>
            <a:r>
              <a:rPr lang="tr-TR" altLang="tr-TR" sz="2000" smtClean="0"/>
              <a:t>İnsanlar üzerinde doğurganlığı azaltıcı </a:t>
            </a:r>
            <a:r>
              <a:rPr lang="tr-TR" altLang="tr-TR" sz="2000" u="sng" smtClean="0"/>
              <a:t>etkisi varmış gibi kabul edilecek maddeler</a:t>
            </a:r>
          </a:p>
          <a:p>
            <a:pPr>
              <a:lnSpc>
                <a:spcPct val="80000"/>
              </a:lnSpc>
              <a:buFont typeface="Wingdings" pitchFamily="2" charset="2"/>
              <a:buNone/>
            </a:pPr>
            <a:r>
              <a:rPr lang="tr-TR" altLang="tr-TR" sz="2000" smtClean="0"/>
              <a:t>Kategori 3:</a:t>
            </a:r>
          </a:p>
          <a:p>
            <a:pPr>
              <a:lnSpc>
                <a:spcPct val="80000"/>
              </a:lnSpc>
            </a:pPr>
            <a:r>
              <a:rPr lang="tr-TR" altLang="tr-TR" sz="2000" smtClean="0"/>
              <a:t>İnsan doğurganlığı açısından </a:t>
            </a:r>
            <a:r>
              <a:rPr lang="tr-TR" altLang="tr-TR" sz="2000" u="sng" smtClean="0"/>
              <a:t>endişeye neden olan maddeler</a:t>
            </a:r>
            <a:r>
              <a:rPr lang="tr-TR" altLang="tr-TR" sz="2000" smtClean="0"/>
              <a:t> </a:t>
            </a:r>
          </a:p>
          <a:p>
            <a:pPr>
              <a:lnSpc>
                <a:spcPct val="80000"/>
              </a:lnSpc>
              <a:buFont typeface="Wingdings" pitchFamily="2" charset="2"/>
              <a:buNone/>
            </a:pPr>
            <a:r>
              <a:rPr lang="tr-TR" altLang="tr-TR" sz="2000" smtClean="0"/>
              <a:t>dayalı olarak belirlenir.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35</a:t>
            </a:fld>
            <a:endParaRPr lang="tr-TR"/>
          </a:p>
        </p:txBody>
      </p:sp>
    </p:spTree>
    <p:extLst>
      <p:ext uri="{BB962C8B-B14F-4D97-AF65-F5344CB8AC3E}">
        <p14:creationId xmlns:p14="http://schemas.microsoft.com/office/powerpoint/2010/main" val="42404671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229600" cy="792162"/>
          </a:xfrm>
        </p:spPr>
        <p:txBody>
          <a:bodyPr/>
          <a:lstStyle/>
          <a:p>
            <a:r>
              <a:rPr lang="tr-TR" altLang="tr-TR" sz="2400" b="1" smtClean="0"/>
              <a:t>Üreme sistemine toksik maddeler</a:t>
            </a:r>
          </a:p>
        </p:txBody>
      </p:sp>
      <p:sp>
        <p:nvSpPr>
          <p:cNvPr id="40963" name="Rectangle 3"/>
          <p:cNvSpPr>
            <a:spLocks noGrp="1" noChangeArrowheads="1"/>
          </p:cNvSpPr>
          <p:nvPr>
            <p:ph idx="1"/>
          </p:nvPr>
        </p:nvSpPr>
        <p:spPr>
          <a:xfrm>
            <a:off x="457200" y="1066800"/>
            <a:ext cx="8229600" cy="4533900"/>
          </a:xfrm>
        </p:spPr>
        <p:txBody>
          <a:bodyPr/>
          <a:lstStyle/>
          <a:p>
            <a:pPr>
              <a:lnSpc>
                <a:spcPct val="80000"/>
              </a:lnSpc>
              <a:buFont typeface="Wingdings" pitchFamily="2" charset="2"/>
              <a:buNone/>
            </a:pPr>
            <a:r>
              <a:rPr lang="tr-TR" altLang="tr-TR" sz="2000" smtClean="0"/>
              <a:t>Bu tür maddeler, sınıflandırma etiketleme amacıyla ve mevcut bilgi durumu göz önünde bulundurularak üç kategoriye ayrılır:</a:t>
            </a:r>
          </a:p>
          <a:p>
            <a:pPr>
              <a:lnSpc>
                <a:spcPct val="80000"/>
              </a:lnSpc>
              <a:buFont typeface="Wingdings" pitchFamily="2" charset="2"/>
              <a:buNone/>
            </a:pPr>
            <a:r>
              <a:rPr lang="tr-TR" altLang="tr-TR" sz="2000" smtClean="0"/>
              <a:t>Kategori 1:</a:t>
            </a:r>
          </a:p>
          <a:p>
            <a:pPr>
              <a:lnSpc>
                <a:spcPct val="80000"/>
              </a:lnSpc>
            </a:pPr>
            <a:r>
              <a:rPr lang="tr-TR" altLang="tr-TR" sz="2000" smtClean="0"/>
              <a:t>İnsanlarda doğurganlığı azalttığı </a:t>
            </a:r>
            <a:r>
              <a:rPr lang="tr-TR" altLang="tr-TR" sz="2000" u="sng" smtClean="0"/>
              <a:t>bilinen maddeler</a:t>
            </a:r>
          </a:p>
          <a:p>
            <a:pPr>
              <a:lnSpc>
                <a:spcPct val="80000"/>
              </a:lnSpc>
            </a:pPr>
            <a:r>
              <a:rPr lang="tr-TR" altLang="tr-TR" sz="2000" smtClean="0"/>
              <a:t>İnsanların bir maddeye maruziyeti ve doğurganlığın azalması arasında bir </a:t>
            </a:r>
            <a:r>
              <a:rPr lang="tr-TR" altLang="tr-TR" sz="2000" u="sng" smtClean="0"/>
              <a:t>neden-sonuç ilişkisi kurmak için yeterli delil vardır</a:t>
            </a:r>
            <a:r>
              <a:rPr lang="tr-TR" altLang="tr-TR" sz="2000" smtClean="0"/>
              <a:t>.</a:t>
            </a:r>
          </a:p>
          <a:p>
            <a:pPr>
              <a:lnSpc>
                <a:spcPct val="80000"/>
              </a:lnSpc>
              <a:buFont typeface="Wingdings" pitchFamily="2" charset="2"/>
              <a:buNone/>
            </a:pPr>
            <a:r>
              <a:rPr lang="tr-TR" altLang="tr-TR" sz="2000" smtClean="0"/>
              <a:t>Kategori 2:</a:t>
            </a:r>
          </a:p>
          <a:p>
            <a:pPr>
              <a:lnSpc>
                <a:spcPct val="80000"/>
              </a:lnSpc>
            </a:pPr>
            <a:r>
              <a:rPr lang="tr-TR" altLang="tr-TR" sz="2000" smtClean="0"/>
              <a:t>İnsanlar üzerinde doğurganlığı azaltıcı </a:t>
            </a:r>
            <a:r>
              <a:rPr lang="tr-TR" altLang="tr-TR" sz="2000" u="sng" smtClean="0"/>
              <a:t>etkisi varmış gibi kabul edilecek maddeler</a:t>
            </a:r>
          </a:p>
          <a:p>
            <a:pPr>
              <a:lnSpc>
                <a:spcPct val="80000"/>
              </a:lnSpc>
              <a:buFont typeface="Wingdings" pitchFamily="2" charset="2"/>
              <a:buNone/>
            </a:pPr>
            <a:r>
              <a:rPr lang="tr-TR" altLang="tr-TR" sz="2000" smtClean="0"/>
              <a:t>Kategori 3:</a:t>
            </a:r>
          </a:p>
          <a:p>
            <a:pPr>
              <a:lnSpc>
                <a:spcPct val="80000"/>
              </a:lnSpc>
            </a:pPr>
            <a:r>
              <a:rPr lang="tr-TR" altLang="tr-TR" sz="2000" smtClean="0"/>
              <a:t>İnsan doğurganlığı açısından </a:t>
            </a:r>
            <a:r>
              <a:rPr lang="tr-TR" altLang="tr-TR" sz="2000" u="sng" smtClean="0"/>
              <a:t>endişeye neden olan maddeler</a:t>
            </a:r>
            <a:r>
              <a:rPr lang="tr-TR" altLang="tr-TR" sz="2000" smtClean="0"/>
              <a:t> </a:t>
            </a:r>
          </a:p>
          <a:p>
            <a:pPr>
              <a:lnSpc>
                <a:spcPct val="80000"/>
              </a:lnSpc>
              <a:buFont typeface="Wingdings" pitchFamily="2" charset="2"/>
              <a:buNone/>
            </a:pPr>
            <a:r>
              <a:rPr lang="tr-TR" altLang="tr-TR" sz="2000" smtClean="0"/>
              <a:t>dayalı olarak belirlenir.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36</a:t>
            </a:fld>
            <a:endParaRPr lang="tr-TR"/>
          </a:p>
        </p:txBody>
      </p:sp>
    </p:spTree>
    <p:extLst>
      <p:ext uri="{BB962C8B-B14F-4D97-AF65-F5344CB8AC3E}">
        <p14:creationId xmlns:p14="http://schemas.microsoft.com/office/powerpoint/2010/main" val="34711524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tr-TR" altLang="tr-TR" sz="2400" b="1" dirty="0" smtClean="0">
                <a:solidFill>
                  <a:srgbClr val="FF0000"/>
                </a:solidFill>
              </a:rPr>
              <a:t>TEHLİKELİ KİMYASALLARIN AMBALAJLANMASI</a:t>
            </a:r>
          </a:p>
        </p:txBody>
      </p:sp>
      <p:sp>
        <p:nvSpPr>
          <p:cNvPr id="91139" name="Rectangle 3"/>
          <p:cNvSpPr>
            <a:spLocks noGrp="1" noChangeArrowheads="1"/>
          </p:cNvSpPr>
          <p:nvPr>
            <p:ph idx="1"/>
          </p:nvPr>
        </p:nvSpPr>
        <p:spPr>
          <a:xfrm>
            <a:off x="457200" y="1600200"/>
            <a:ext cx="8075240" cy="4873752"/>
          </a:xfrm>
        </p:spPr>
        <p:txBody>
          <a:bodyPr>
            <a:noAutofit/>
          </a:bodyPr>
          <a:lstStyle/>
          <a:p>
            <a:pPr marL="274320" indent="-274320" fontAlgn="auto">
              <a:spcAft>
                <a:spcPts val="600"/>
              </a:spcAft>
              <a:buClr>
                <a:schemeClr val="accent3"/>
              </a:buClr>
              <a:buFont typeface="Wingdings 2"/>
              <a:buChar char=""/>
              <a:defRPr/>
            </a:pPr>
            <a:r>
              <a:rPr lang="tr-TR" altLang="tr-TR" sz="2000" dirty="0" smtClean="0"/>
              <a:t>Ambalaj; </a:t>
            </a:r>
            <a:r>
              <a:rPr lang="tr-TR" altLang="tr-TR" sz="2000" u="sng" dirty="0" smtClean="0"/>
              <a:t>içeriği dışarıya çıkmayacak</a:t>
            </a:r>
            <a:r>
              <a:rPr lang="tr-TR" altLang="tr-TR" sz="2000" dirty="0" smtClean="0"/>
              <a:t> şekilde olmalı, </a:t>
            </a:r>
          </a:p>
          <a:p>
            <a:pPr marL="274320" indent="-274320" fontAlgn="auto">
              <a:spcAft>
                <a:spcPts val="600"/>
              </a:spcAft>
              <a:buClr>
                <a:schemeClr val="accent3"/>
              </a:buClr>
              <a:buFont typeface="Wingdings 2"/>
              <a:buChar char=""/>
              <a:defRPr/>
            </a:pPr>
            <a:r>
              <a:rPr lang="tr-TR" altLang="tr-TR" sz="2000" dirty="0" smtClean="0"/>
              <a:t>Ambalajı ve kapatma aksamını oluşturan malzemeler, ambalajın </a:t>
            </a:r>
            <a:r>
              <a:rPr lang="tr-TR" altLang="tr-TR" sz="2000" u="sng" dirty="0" smtClean="0"/>
              <a:t>içeriğinden olumsuz yönde etkilenecek</a:t>
            </a:r>
            <a:r>
              <a:rPr lang="tr-TR" altLang="tr-TR" sz="2000" dirty="0" smtClean="0"/>
              <a:t> ya da içeriği ile tehlikeli bileşikler oluşturmaya izin verecek şekilde olamamalı,</a:t>
            </a:r>
          </a:p>
          <a:p>
            <a:pPr marL="274320" indent="-274320" fontAlgn="auto">
              <a:spcAft>
                <a:spcPts val="600"/>
              </a:spcAft>
              <a:buClr>
                <a:schemeClr val="accent3"/>
              </a:buClr>
              <a:buFont typeface="Wingdings 2"/>
              <a:buChar char=""/>
              <a:defRPr/>
            </a:pPr>
            <a:r>
              <a:rPr lang="tr-TR" altLang="tr-TR" sz="2000" dirty="0" smtClean="0"/>
              <a:t>Ambalaj ve kapatma aksamı, </a:t>
            </a:r>
            <a:r>
              <a:rPr lang="tr-TR" altLang="tr-TR" sz="2000" u="sng" dirty="0" smtClean="0"/>
              <a:t>sağlam ve dayanıklı</a:t>
            </a:r>
            <a:r>
              <a:rPr lang="tr-TR" altLang="tr-TR" sz="2000" dirty="0" smtClean="0"/>
              <a:t> olmalı,</a:t>
            </a:r>
          </a:p>
          <a:p>
            <a:pPr marL="274320" indent="-274320" fontAlgn="auto">
              <a:spcAft>
                <a:spcPts val="600"/>
              </a:spcAft>
              <a:buClr>
                <a:schemeClr val="accent3"/>
              </a:buClr>
              <a:buFont typeface="Wingdings 2"/>
              <a:buChar char=""/>
              <a:defRPr/>
            </a:pPr>
            <a:r>
              <a:rPr lang="tr-TR" altLang="tr-TR" sz="2000" dirty="0" smtClean="0"/>
              <a:t>Değiştirilebilir kapatma aksamıyla donatılmış konteynerler, ambalaj içeriği dışına çıkmadan </a:t>
            </a:r>
            <a:r>
              <a:rPr lang="tr-TR" altLang="tr-TR" sz="2000" u="sng" dirty="0" smtClean="0"/>
              <a:t>yeniden kapatılabilecek</a:t>
            </a:r>
            <a:r>
              <a:rPr lang="tr-TR" altLang="tr-TR" sz="2000" dirty="0" smtClean="0"/>
              <a:t> şekilde tasarımlanmalı,</a:t>
            </a:r>
          </a:p>
          <a:p>
            <a:pPr marL="274320" indent="-274320" fontAlgn="auto">
              <a:spcAft>
                <a:spcPts val="600"/>
              </a:spcAft>
              <a:buClr>
                <a:schemeClr val="accent3"/>
              </a:buClr>
              <a:buFont typeface="Wingdings 2"/>
              <a:buChar char=""/>
              <a:defRPr/>
            </a:pPr>
            <a:r>
              <a:rPr lang="tr-TR" altLang="tr-TR" sz="2000" dirty="0" smtClean="0"/>
              <a:t>Ambalajın kapatma aksamı </a:t>
            </a:r>
            <a:r>
              <a:rPr lang="tr-TR" altLang="tr-TR" sz="2000" u="sng" dirty="0" smtClean="0"/>
              <a:t>önceden açıldığını belli edecek</a:t>
            </a:r>
            <a:r>
              <a:rPr lang="tr-TR" altLang="tr-TR" sz="2000" dirty="0" smtClean="0"/>
              <a:t> şekilde yapılmalı,</a:t>
            </a:r>
          </a:p>
          <a:p>
            <a:pPr marL="274320" indent="-274320" fontAlgn="auto">
              <a:spcAft>
                <a:spcPts val="600"/>
              </a:spcAft>
              <a:buClr>
                <a:schemeClr val="accent3"/>
              </a:buClr>
              <a:buFont typeface="Wingdings 2"/>
              <a:buChar char=""/>
              <a:defRPr/>
            </a:pPr>
            <a:r>
              <a:rPr lang="tr-TR" altLang="tr-TR" sz="2000" dirty="0" smtClean="0"/>
              <a:t>Özellikleri itibariyle </a:t>
            </a:r>
            <a:r>
              <a:rPr lang="tr-TR" altLang="tr-TR" sz="2000" u="sng" dirty="0" smtClean="0"/>
              <a:t>çocukların ilgisini çekecek veya tüketiciyi yanıltacak</a:t>
            </a:r>
            <a:r>
              <a:rPr lang="tr-TR" altLang="tr-TR" sz="2000" dirty="0" smtClean="0"/>
              <a:t> şekilde olmamalı,</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37</a:t>
            </a:fld>
            <a:endParaRPr lang="tr-TR"/>
          </a:p>
        </p:txBody>
      </p:sp>
    </p:spTree>
    <p:extLst>
      <p:ext uri="{BB962C8B-B14F-4D97-AF65-F5344CB8AC3E}">
        <p14:creationId xmlns:p14="http://schemas.microsoft.com/office/powerpoint/2010/main" val="28652721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387424"/>
            <a:ext cx="7467600" cy="1143000"/>
          </a:xfrm>
        </p:spPr>
        <p:txBody>
          <a:bodyPr/>
          <a:lstStyle/>
          <a:p>
            <a:r>
              <a:rPr lang="tr-TR" altLang="tr-TR" sz="2400" b="1" dirty="0" smtClean="0">
                <a:solidFill>
                  <a:srgbClr val="7030A0"/>
                </a:solidFill>
              </a:rPr>
              <a:t>Ambalajların özellikleri</a:t>
            </a:r>
          </a:p>
        </p:txBody>
      </p:sp>
      <p:sp>
        <p:nvSpPr>
          <p:cNvPr id="43011" name="Rectangle 3"/>
          <p:cNvSpPr>
            <a:spLocks noGrp="1" noChangeArrowheads="1"/>
          </p:cNvSpPr>
          <p:nvPr>
            <p:ph idx="1"/>
          </p:nvPr>
        </p:nvSpPr>
        <p:spPr>
          <a:xfrm>
            <a:off x="179512" y="764704"/>
            <a:ext cx="8424936" cy="4873752"/>
          </a:xfrm>
        </p:spPr>
        <p:txBody>
          <a:bodyPr>
            <a:noAutofit/>
          </a:bodyPr>
          <a:lstStyle/>
          <a:p>
            <a:pPr>
              <a:spcAft>
                <a:spcPts val="600"/>
              </a:spcAft>
            </a:pPr>
            <a:r>
              <a:rPr lang="tr-TR" altLang="tr-TR" sz="1800" dirty="0" smtClean="0"/>
              <a:t>Medikal ürünlerde, kozmetiklerde, gıda veya hayvan yemlerinde kullanılmakta olan sunuş veya tasarım özellikleriyle </a:t>
            </a:r>
            <a:r>
              <a:rPr lang="tr-TR" altLang="tr-TR" sz="1800" u="sng" dirty="0" smtClean="0"/>
              <a:t>karışıklığa yol açabilecek</a:t>
            </a:r>
            <a:r>
              <a:rPr lang="tr-TR" altLang="tr-TR" sz="1800" dirty="0" smtClean="0"/>
              <a:t> şekilde olmamalı,</a:t>
            </a:r>
          </a:p>
          <a:p>
            <a:pPr>
              <a:spcAft>
                <a:spcPts val="600"/>
              </a:spcAft>
            </a:pPr>
            <a:r>
              <a:rPr lang="tr-TR" altLang="tr-TR" sz="1800" dirty="0" smtClean="0"/>
              <a:t>“çok </a:t>
            </a:r>
            <a:r>
              <a:rPr lang="tr-TR" altLang="tr-TR" sz="1800" dirty="0" err="1" smtClean="0"/>
              <a:t>toksik</a:t>
            </a:r>
            <a:r>
              <a:rPr lang="tr-TR" altLang="tr-TR" sz="1800" dirty="0" smtClean="0"/>
              <a:t>”, “</a:t>
            </a:r>
            <a:r>
              <a:rPr lang="tr-TR" altLang="tr-TR" sz="1800" dirty="0" err="1" smtClean="0"/>
              <a:t>toksik</a:t>
            </a:r>
            <a:r>
              <a:rPr lang="tr-TR" altLang="tr-TR" sz="1800" dirty="0" smtClean="0"/>
              <a:t>” veya “aşındırıcı” olarak etiketlenmiş maddeleri içeriyorsa, </a:t>
            </a:r>
            <a:r>
              <a:rPr lang="tr-TR" altLang="tr-TR" sz="1800" u="sng" dirty="0" smtClean="0"/>
              <a:t>çocukların açmasına dayanaklı kapatma aksamı ile kapatılmış olmalı ve dokunsal tehlike işareti taşımalı</a:t>
            </a:r>
            <a:r>
              <a:rPr lang="tr-TR" altLang="tr-TR" sz="1800" dirty="0" smtClean="0"/>
              <a:t>,</a:t>
            </a:r>
          </a:p>
          <a:p>
            <a:pPr>
              <a:spcAft>
                <a:spcPts val="600"/>
              </a:spcAft>
              <a:buClr>
                <a:schemeClr val="accent3"/>
              </a:buClr>
              <a:buFont typeface="Wingdings 2"/>
              <a:buChar char=""/>
              <a:defRPr/>
            </a:pPr>
            <a:r>
              <a:rPr lang="tr-TR" altLang="tr-TR" sz="1800" dirty="0" smtClean="0"/>
              <a:t>“zararlı”, “çok kolay alevlenir” veya “kolay alevlenir” olarak etiketlenmiş maddeleri içeriyorsa, </a:t>
            </a:r>
            <a:r>
              <a:rPr lang="tr-TR" altLang="tr-TR" sz="1800" u="sng" dirty="0" smtClean="0"/>
              <a:t>uygun dokunsal tehlike işareti taşımalıdır </a:t>
            </a:r>
            <a:r>
              <a:rPr lang="tr-TR" altLang="tr-TR" sz="1800" dirty="0"/>
              <a:t>Ambalajlanan madde, ambalaj kabının </a:t>
            </a:r>
            <a:r>
              <a:rPr lang="tr-TR" altLang="tr-TR" sz="1800" u="sng" dirty="0"/>
              <a:t>dışına  bulaşmamalıdır</a:t>
            </a:r>
            <a:r>
              <a:rPr lang="tr-TR" altLang="tr-TR" sz="1800" dirty="0" smtClean="0"/>
              <a:t>.</a:t>
            </a:r>
            <a:endParaRPr lang="tr-TR" altLang="tr-TR" sz="1800" dirty="0"/>
          </a:p>
          <a:p>
            <a:pPr>
              <a:spcAft>
                <a:spcPts val="600"/>
              </a:spcAft>
              <a:buClr>
                <a:schemeClr val="accent3"/>
              </a:buClr>
              <a:buFont typeface="Wingdings 2"/>
              <a:buChar char=""/>
              <a:defRPr/>
            </a:pPr>
            <a:r>
              <a:rPr lang="tr-TR" altLang="tr-TR" sz="1800" dirty="0"/>
              <a:t>Sıvı halinde madde ve ürünlerin ambalajlanmasında, ısıl genleşmeler sonucu, patlama, yırtılma gibi istenmeyen durumların önüne geçilebilmesi için, </a:t>
            </a:r>
            <a:r>
              <a:rPr lang="tr-TR" altLang="tr-TR" sz="1800" u="sng" dirty="0"/>
              <a:t>kaplarda boş hacim bırakılmalıdır</a:t>
            </a:r>
            <a:r>
              <a:rPr lang="tr-TR" altLang="tr-TR" sz="1800" dirty="0" smtClean="0"/>
              <a:t>.</a:t>
            </a:r>
            <a:endParaRPr lang="tr-TR" altLang="tr-TR" sz="1800" dirty="0"/>
          </a:p>
          <a:p>
            <a:pPr>
              <a:spcAft>
                <a:spcPts val="600"/>
              </a:spcAft>
              <a:buClr>
                <a:schemeClr val="accent3"/>
              </a:buClr>
              <a:buFont typeface="Wingdings 2"/>
              <a:buChar char=""/>
              <a:defRPr/>
            </a:pPr>
            <a:r>
              <a:rPr lang="tr-TR" altLang="tr-TR" sz="1800" dirty="0"/>
              <a:t>Hava yolu ile taşınacak her türlü ambalaj kabının </a:t>
            </a:r>
            <a:r>
              <a:rPr lang="tr-TR" altLang="tr-TR" sz="1800" u="sng" dirty="0"/>
              <a:t>hava basıncı değişimlerinin etkisiyle karşılaştığında dayanıklı olacak</a:t>
            </a:r>
            <a:r>
              <a:rPr lang="tr-TR" altLang="tr-TR" sz="1800" dirty="0"/>
              <a:t> şekilde tasarlanması gerekir</a:t>
            </a:r>
            <a:r>
              <a:rPr lang="tr-TR" altLang="tr-TR" sz="1800" dirty="0" smtClean="0"/>
              <a:t>.</a:t>
            </a:r>
            <a:endParaRPr lang="tr-TR" altLang="tr-TR" sz="1800" dirty="0"/>
          </a:p>
          <a:p>
            <a:pPr>
              <a:spcAft>
                <a:spcPts val="600"/>
              </a:spcAft>
              <a:buClr>
                <a:schemeClr val="accent3"/>
              </a:buClr>
              <a:buFont typeface="Wingdings 2"/>
              <a:buChar char=""/>
              <a:defRPr/>
            </a:pPr>
            <a:r>
              <a:rPr lang="tr-TR" altLang="tr-TR" sz="1800" dirty="0"/>
              <a:t>Maddenin ambalajlanmasında iç içe kaplar kullanıldığında, </a:t>
            </a:r>
            <a:r>
              <a:rPr lang="tr-TR" altLang="tr-TR" sz="1800" u="sng" dirty="0"/>
              <a:t>iç kaptan dış kaba sızma</a:t>
            </a:r>
            <a:r>
              <a:rPr lang="tr-TR" altLang="tr-TR" sz="1800" dirty="0"/>
              <a:t> olmamalıdır. Cam, seramik gibi kırılgan malzemeden yapılmış iç kaplar ile ambalajlamada, kırılmanın önlenmesi için iç ve dış kaplar arasında </a:t>
            </a:r>
            <a:r>
              <a:rPr lang="tr-TR" altLang="tr-TR" sz="1800" u="sng" dirty="0"/>
              <a:t>şok direncine sahip uygun destekleme malzemeleri kullanılmalı</a:t>
            </a:r>
            <a:r>
              <a:rPr lang="tr-TR" altLang="tr-TR" sz="1800" dirty="0"/>
              <a:t> veya benzeri önlemler alınmalıdır</a:t>
            </a:r>
            <a:r>
              <a:rPr lang="tr-TR" altLang="tr-TR" sz="1800" dirty="0" smtClean="0"/>
              <a:t>.</a:t>
            </a:r>
            <a:endParaRPr lang="tr-TR" altLang="tr-TR" sz="1800" dirty="0"/>
          </a:p>
          <a:p>
            <a:pPr>
              <a:spcAft>
                <a:spcPts val="600"/>
              </a:spcAft>
            </a:pPr>
            <a:endParaRPr lang="tr-TR" altLang="tr-TR" sz="1800" u="sng" dirty="0" smtClean="0"/>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38</a:t>
            </a:fld>
            <a:endParaRPr lang="tr-TR"/>
          </a:p>
        </p:txBody>
      </p:sp>
    </p:spTree>
    <p:extLst>
      <p:ext uri="{BB962C8B-B14F-4D97-AF65-F5344CB8AC3E}">
        <p14:creationId xmlns:p14="http://schemas.microsoft.com/office/powerpoint/2010/main" val="42411204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a:xfrm>
            <a:off x="251520" y="1219200"/>
            <a:ext cx="8435280" cy="4533900"/>
          </a:xfrm>
        </p:spPr>
        <p:txBody>
          <a:bodyPr>
            <a:noAutofit/>
          </a:bodyPr>
          <a:lstStyle/>
          <a:p>
            <a:pPr>
              <a:lnSpc>
                <a:spcPct val="110000"/>
              </a:lnSpc>
              <a:spcAft>
                <a:spcPts val="600"/>
              </a:spcAft>
              <a:buClr>
                <a:schemeClr val="accent3"/>
              </a:buClr>
              <a:buFont typeface="Wingdings 2"/>
              <a:buChar char=""/>
              <a:defRPr/>
            </a:pPr>
            <a:r>
              <a:rPr lang="tr-TR" altLang="tr-TR" sz="1800" u="sng" dirty="0"/>
              <a:t>Birbiri ile şiddetli reaksiyon veren maddeleri taşıyan iç kaplar aynı dış kap içinde depolanmamalı ve taşınmamalıdır</a:t>
            </a:r>
            <a:r>
              <a:rPr lang="tr-TR" altLang="tr-TR" sz="1800" dirty="0" smtClean="0"/>
              <a:t>.</a:t>
            </a:r>
            <a:endParaRPr lang="tr-TR" altLang="tr-TR" sz="1800" u="sng" dirty="0" smtClean="0"/>
          </a:p>
          <a:p>
            <a:pPr marL="274320" indent="-274320" fontAlgn="auto">
              <a:lnSpc>
                <a:spcPct val="110000"/>
              </a:lnSpc>
              <a:spcAft>
                <a:spcPts val="600"/>
              </a:spcAft>
              <a:buClr>
                <a:schemeClr val="accent3"/>
              </a:buClr>
              <a:buFont typeface="Wingdings 2"/>
              <a:buChar char=""/>
              <a:defRPr/>
            </a:pPr>
            <a:r>
              <a:rPr lang="tr-TR" altLang="tr-TR" sz="1800" u="sng" dirty="0" smtClean="0"/>
              <a:t>Çok tehlikeli oldukları için bir sıvı ile ıslatılarak veya seyreltilerek korunması gereken maddelerin</a:t>
            </a:r>
            <a:r>
              <a:rPr lang="tr-TR" altLang="tr-TR" sz="1800" dirty="0" smtClean="0"/>
              <a:t> ambalajlanmasında, </a:t>
            </a:r>
            <a:r>
              <a:rPr lang="tr-TR" altLang="tr-TR" sz="1800" u="sng" dirty="0" smtClean="0"/>
              <a:t>kaçakları tamamen önleyecek</a:t>
            </a:r>
            <a:r>
              <a:rPr lang="tr-TR" altLang="tr-TR" sz="1800" dirty="0" smtClean="0"/>
              <a:t> tasarımlar kullanmalı ve yeterli önlemler alınmalıdır.</a:t>
            </a:r>
          </a:p>
          <a:p>
            <a:pPr marL="274320" indent="-274320" fontAlgn="auto">
              <a:lnSpc>
                <a:spcPct val="110000"/>
              </a:lnSpc>
              <a:spcAft>
                <a:spcPts val="600"/>
              </a:spcAft>
              <a:buClr>
                <a:schemeClr val="accent3"/>
              </a:buClr>
              <a:buFont typeface="Wingdings 2"/>
              <a:buChar char=""/>
              <a:defRPr/>
            </a:pPr>
            <a:r>
              <a:rPr lang="tr-TR" altLang="tr-TR" sz="1800" dirty="0" smtClean="0"/>
              <a:t>Taşıma ve depolama sırasında, sıcaklığın artması, hava basıncı değişimi, çalkalanma, gibi nedenlerle kap içindeki madde </a:t>
            </a:r>
            <a:r>
              <a:rPr lang="tr-TR" altLang="tr-TR" sz="1800" u="sng" dirty="0" smtClean="0"/>
              <a:t>tehlikeli boyutlarda gaz oluşturuyor ve basıncı artıyorsa</a:t>
            </a:r>
            <a:r>
              <a:rPr lang="tr-TR" altLang="tr-TR" sz="1800" dirty="0" smtClean="0"/>
              <a:t>, fazla gazı dışarı atarak </a:t>
            </a:r>
            <a:r>
              <a:rPr lang="tr-TR" altLang="tr-TR" sz="1800" u="sng" dirty="0" smtClean="0"/>
              <a:t>otomatik basınç ayarlamasını sağlayacak sistemler</a:t>
            </a:r>
            <a:r>
              <a:rPr lang="tr-TR" altLang="tr-TR" sz="1800" dirty="0" smtClean="0"/>
              <a:t> takılmış kaplar kullanılmalıdır. Ancak, çıkan gazın tehlikeli ve zararlı olması durumunda, tehlikeyi önleyici başka önlemlerin alınması gerekir.</a:t>
            </a:r>
          </a:p>
          <a:p>
            <a:pPr marL="274320" indent="-274320" fontAlgn="auto">
              <a:lnSpc>
                <a:spcPct val="110000"/>
              </a:lnSpc>
              <a:spcAft>
                <a:spcPts val="600"/>
              </a:spcAft>
              <a:buClr>
                <a:schemeClr val="accent3"/>
              </a:buClr>
              <a:buFont typeface="Wingdings 2"/>
              <a:buChar char=""/>
              <a:defRPr/>
            </a:pPr>
            <a:r>
              <a:rPr lang="tr-TR" altLang="tr-TR" sz="1800" dirty="0" smtClean="0"/>
              <a:t>Ambalaj olarak kullanılacak her türlü madde, malzeme ve araç, kullanım amacına uygun </a:t>
            </a:r>
            <a:r>
              <a:rPr lang="tr-TR" altLang="tr-TR" sz="1800" u="sng" dirty="0" smtClean="0"/>
              <a:t>fonksiyon testlerinden</a:t>
            </a:r>
            <a:r>
              <a:rPr lang="tr-TR" altLang="tr-TR" sz="1800" dirty="0" smtClean="0"/>
              <a:t> geçirilmelidir.</a:t>
            </a:r>
          </a:p>
          <a:p>
            <a:pPr marL="274320" indent="-274320" fontAlgn="auto">
              <a:lnSpc>
                <a:spcPct val="110000"/>
              </a:lnSpc>
              <a:spcAft>
                <a:spcPts val="600"/>
              </a:spcAft>
              <a:buClr>
                <a:schemeClr val="accent3"/>
              </a:buClr>
              <a:buFont typeface="Wingdings 2"/>
              <a:buChar char=""/>
              <a:defRPr/>
            </a:pPr>
            <a:r>
              <a:rPr lang="tr-TR" altLang="tr-TR" sz="1800" dirty="0" smtClean="0"/>
              <a:t>Üretici ithal ettiği veya ürettiği madde ve ürünün taşınmasından kaynaklanan </a:t>
            </a:r>
            <a:r>
              <a:rPr lang="tr-TR" altLang="tr-TR" sz="1800" u="sng" dirty="0" smtClean="0"/>
              <a:t>ambalaj malzemesinin</a:t>
            </a:r>
            <a:r>
              <a:rPr lang="tr-TR" altLang="tr-TR" sz="1800" dirty="0" smtClean="0"/>
              <a:t>, ilgili yönetmelikler uyarınca, </a:t>
            </a:r>
            <a:r>
              <a:rPr lang="tr-TR" altLang="tr-TR" sz="1800" u="sng" dirty="0" smtClean="0"/>
              <a:t>en aza indirilmesi veya bertaraf edilmesinden</a:t>
            </a:r>
            <a:r>
              <a:rPr lang="tr-TR" altLang="tr-TR" sz="1800" dirty="0" smtClean="0"/>
              <a:t> yükümlü olmalıdır. </a:t>
            </a:r>
          </a:p>
        </p:txBody>
      </p:sp>
      <p:sp>
        <p:nvSpPr>
          <p:cNvPr id="4" name="Rectangle 2"/>
          <p:cNvSpPr txBox="1">
            <a:spLocks noChangeArrowheads="1"/>
          </p:cNvSpPr>
          <p:nvPr/>
        </p:nvSpPr>
        <p:spPr>
          <a:xfrm>
            <a:off x="520262" y="-306288"/>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tr-TR" altLang="tr-TR" sz="2400" b="1" dirty="0" smtClean="0">
                <a:solidFill>
                  <a:srgbClr val="7030A0"/>
                </a:solidFill>
              </a:rPr>
              <a:t>Ambalajların özellikleri</a:t>
            </a:r>
          </a:p>
        </p:txBody>
      </p:sp>
      <p:sp>
        <p:nvSpPr>
          <p:cNvPr id="5" name="Slayt Numarası Yer Tutucusu 4"/>
          <p:cNvSpPr>
            <a:spLocks noGrp="1"/>
          </p:cNvSpPr>
          <p:nvPr>
            <p:ph type="sldNum" sz="quarter" idx="4294967295"/>
          </p:nvPr>
        </p:nvSpPr>
        <p:spPr/>
        <p:txBody>
          <a:bodyPr/>
          <a:lstStyle/>
          <a:p>
            <a:fld id="{A427530A-A503-4F46-BAEC-AA74D2EFDD5B}" type="slidenum">
              <a:rPr lang="tr-TR" smtClean="0"/>
              <a:t>39</a:t>
            </a:fld>
            <a:endParaRPr lang="tr-TR"/>
          </a:p>
        </p:txBody>
      </p:sp>
    </p:spTree>
    <p:extLst>
      <p:ext uri="{BB962C8B-B14F-4D97-AF65-F5344CB8AC3E}">
        <p14:creationId xmlns:p14="http://schemas.microsoft.com/office/powerpoint/2010/main" val="147809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ikdörtgen 1"/>
          <p:cNvSpPr>
            <a:spLocks noChangeArrowheads="1"/>
          </p:cNvSpPr>
          <p:nvPr/>
        </p:nvSpPr>
        <p:spPr bwMode="auto">
          <a:xfrm>
            <a:off x="307975" y="3749675"/>
            <a:ext cx="6146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algn="ctr"/>
            <a:r>
              <a:rPr lang="tr-TR" altLang="tr-TR" sz="2800"/>
              <a:t>Kimyasalların üretimi ve kullanılması, ülkelerin ekonomik gelişmelerinde ana unsurlar olduğu gibi, günlük hayatımızın bir  parçası haline de gelmiş, insanoğlunun hayat kalitesini artırmıştır.</a:t>
            </a:r>
          </a:p>
          <a:p>
            <a:pPr algn="ctr"/>
            <a:r>
              <a:rPr lang="tr-TR" altLang="tr-TR" sz="2800"/>
              <a:t> </a:t>
            </a:r>
          </a:p>
        </p:txBody>
      </p:sp>
      <p:sp>
        <p:nvSpPr>
          <p:cNvPr id="3" name="Dikdörtgen 2"/>
          <p:cNvSpPr/>
          <p:nvPr/>
        </p:nvSpPr>
        <p:spPr>
          <a:xfrm>
            <a:off x="444500" y="852488"/>
            <a:ext cx="6121400" cy="107791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fontAlgn="auto">
              <a:spcBef>
                <a:spcPct val="50000"/>
              </a:spcBef>
              <a:spcAft>
                <a:spcPts val="0"/>
              </a:spcAft>
              <a:defRPr/>
            </a:pPr>
            <a:r>
              <a:rPr lang="tr-TR" sz="3200" u="sng" dirty="0">
                <a:solidFill>
                  <a:schemeClr val="folHlink"/>
                </a:solidFill>
                <a:latin typeface="Impact" pitchFamily="34" charset="0"/>
              </a:rPr>
              <a:t>İnsan Neye, Nereye Baksa Kimyasallarla Karşılaşmaktadır!!</a:t>
            </a:r>
          </a:p>
        </p:txBody>
      </p:sp>
      <p:sp>
        <p:nvSpPr>
          <p:cNvPr id="14340" name="Dikdörtgen 3"/>
          <p:cNvSpPr>
            <a:spLocks noChangeArrowheads="1"/>
          </p:cNvSpPr>
          <p:nvPr/>
        </p:nvSpPr>
        <p:spPr bwMode="auto">
          <a:xfrm>
            <a:off x="292100" y="1930400"/>
            <a:ext cx="6426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r>
              <a:rPr lang="tr-TR" altLang="tr-TR" sz="2800">
                <a:solidFill>
                  <a:srgbClr val="000000"/>
                </a:solidFill>
              </a:rPr>
              <a:t>Evinin boyası, yalıtımı, aracının yakıtı, tırnağının ojesi, giysileri, yediklerinin tadı, ilaç, tarım ilaçları suni gübreler, vücudunun varlığı...... </a:t>
            </a:r>
            <a:endParaRPr lang="tr-TR" altLang="tr-TR" sz="2800"/>
          </a:p>
        </p:txBody>
      </p:sp>
      <p:pic>
        <p:nvPicPr>
          <p:cNvPr id="14341" name="Picture 4" descr="http://www.nazenmuhendislik.com/wp-content/uploads/2009/06/7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1557338"/>
            <a:ext cx="1997075"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ayt Numarası Yer Tutucusu 3"/>
          <p:cNvSpPr>
            <a:spLocks noGrp="1"/>
          </p:cNvSpPr>
          <p:nvPr>
            <p:ph type="sldNum" sz="quarter" idx="12"/>
          </p:nvPr>
        </p:nvSpPr>
        <p:spPr/>
        <p:txBody>
          <a:bodyPr/>
          <a:lstStyle/>
          <a:p>
            <a:fld id="{A427530A-A503-4F46-BAEC-AA74D2EFDD5B}" type="slidenum">
              <a:rPr lang="tr-TR" smtClean="0"/>
              <a:t>4</a:t>
            </a:fld>
            <a:endParaRPr lang="tr-TR"/>
          </a:p>
        </p:txBody>
      </p:sp>
    </p:spTree>
    <p:extLst>
      <p:ext uri="{BB962C8B-B14F-4D97-AF65-F5344CB8AC3E}">
        <p14:creationId xmlns:p14="http://schemas.microsoft.com/office/powerpoint/2010/main" val="2287372439"/>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r>
              <a:rPr lang="tr-TR" altLang="tr-TR" sz="2400" b="1" dirty="0" smtClean="0">
                <a:solidFill>
                  <a:srgbClr val="FF0000"/>
                </a:solidFill>
              </a:rPr>
              <a:t>TEHLİKELİ KİMYASALLARIN ETİKETLENMESİ</a:t>
            </a:r>
            <a:r>
              <a:rPr lang="tr-TR" altLang="tr-TR" sz="2400" b="1" dirty="0" smtClean="0">
                <a:solidFill>
                  <a:srgbClr val="C00000"/>
                </a:solidFill>
              </a:rPr>
              <a:t/>
            </a:r>
            <a:br>
              <a:rPr lang="tr-TR" altLang="tr-TR" sz="2400" b="1" dirty="0" smtClean="0">
                <a:solidFill>
                  <a:srgbClr val="C00000"/>
                </a:solidFill>
              </a:rPr>
            </a:br>
            <a:r>
              <a:rPr lang="tr-TR" altLang="tr-TR" sz="2400" b="1" dirty="0" smtClean="0">
                <a:solidFill>
                  <a:srgbClr val="C00000"/>
                </a:solidFill>
              </a:rPr>
              <a:t>Etiketlemenin Önemi-1</a:t>
            </a:r>
          </a:p>
        </p:txBody>
      </p:sp>
      <p:sp>
        <p:nvSpPr>
          <p:cNvPr id="46083" name="Rectangle 3"/>
          <p:cNvSpPr>
            <a:spLocks noGrp="1" noChangeArrowheads="1"/>
          </p:cNvSpPr>
          <p:nvPr>
            <p:ph idx="1"/>
          </p:nvPr>
        </p:nvSpPr>
        <p:spPr>
          <a:xfrm>
            <a:off x="251520" y="1556792"/>
            <a:ext cx="8435280" cy="3886200"/>
          </a:xfrm>
        </p:spPr>
        <p:txBody>
          <a:bodyPr>
            <a:noAutofit/>
          </a:bodyPr>
          <a:lstStyle/>
          <a:p>
            <a:pPr>
              <a:lnSpc>
                <a:spcPct val="80000"/>
              </a:lnSpc>
              <a:buFont typeface="Wingdings" pitchFamily="2" charset="2"/>
              <a:buNone/>
            </a:pPr>
            <a:r>
              <a:rPr lang="tr-TR" altLang="tr-TR" sz="1800" dirty="0" smtClean="0"/>
              <a:t>	Bu gün itibarı ile ticari dolaşımda olan ve sayıları yüz binlerle ifade edilen maddelere her gün bir yenisi eklenmektedir. Bu maddeleri içeren müstahzarlar da dikkate alındığında olumsuz etki gösterebilecek birçok kimyasal mevcuttur. </a:t>
            </a:r>
          </a:p>
          <a:p>
            <a:pPr>
              <a:lnSpc>
                <a:spcPct val="80000"/>
              </a:lnSpc>
              <a:buFont typeface="Wingdings" pitchFamily="2" charset="2"/>
              <a:buNone/>
            </a:pPr>
            <a:endParaRPr lang="tr-TR" altLang="tr-TR" sz="1800" dirty="0" smtClean="0"/>
          </a:p>
          <a:p>
            <a:pPr>
              <a:lnSpc>
                <a:spcPct val="80000"/>
              </a:lnSpc>
              <a:buFont typeface="Wingdings" pitchFamily="2" charset="2"/>
              <a:buNone/>
            </a:pPr>
            <a:r>
              <a:rPr lang="tr-TR" altLang="tr-TR" sz="1800" dirty="0" smtClean="0"/>
              <a:t>	Kimyasalların bir çoğunun üretim aşamasından başlamak üzere </a:t>
            </a:r>
            <a:r>
              <a:rPr lang="tr-TR" altLang="tr-TR" sz="1800" u="sng" dirty="0" err="1" smtClean="0"/>
              <a:t>elleçlenmesi</a:t>
            </a:r>
            <a:r>
              <a:rPr lang="tr-TR" altLang="tr-TR" sz="1800" u="sng" dirty="0" smtClean="0"/>
              <a:t> ve kullanımında çevre ve insan sağlığı üzerinde potansiyel ters etkilere sahip olduğu ve kısa veya uzun dönemde gerçek tehlike yaratabildiği hatta tedavisi ve geri dönüşü mümkün olmayan etkiler yaptığı bilinmektedir</a:t>
            </a:r>
            <a:r>
              <a:rPr lang="tr-TR" altLang="tr-TR" sz="1800" dirty="0" smtClean="0"/>
              <a:t>. </a:t>
            </a:r>
          </a:p>
          <a:p>
            <a:pPr>
              <a:lnSpc>
                <a:spcPct val="80000"/>
              </a:lnSpc>
              <a:buFont typeface="Wingdings" pitchFamily="2" charset="2"/>
              <a:buNone/>
            </a:pPr>
            <a:endParaRPr lang="tr-TR" altLang="tr-TR" sz="1800" dirty="0" smtClean="0"/>
          </a:p>
          <a:p>
            <a:pPr>
              <a:lnSpc>
                <a:spcPct val="80000"/>
              </a:lnSpc>
              <a:buFont typeface="Wingdings" pitchFamily="2" charset="2"/>
              <a:buNone/>
            </a:pPr>
            <a:r>
              <a:rPr lang="tr-TR" altLang="tr-TR" sz="1800" dirty="0" smtClean="0"/>
              <a:t>	Olumsuz etkilerin giderilmesi yönünde yapılan çevresel harcamalar ve sağlık harcamaları da </a:t>
            </a:r>
            <a:r>
              <a:rPr lang="tr-TR" altLang="tr-TR" sz="1800" u="sng" dirty="0" smtClean="0"/>
              <a:t>oldukça maliyetlidir</a:t>
            </a:r>
            <a:r>
              <a:rPr lang="tr-TR" altLang="tr-TR" sz="1800" dirty="0" smtClean="0"/>
              <a:t>. </a:t>
            </a:r>
          </a:p>
          <a:p>
            <a:pPr>
              <a:lnSpc>
                <a:spcPct val="80000"/>
              </a:lnSpc>
              <a:buFont typeface="Wingdings" pitchFamily="2" charset="2"/>
              <a:buNone/>
            </a:pPr>
            <a:endParaRPr lang="tr-TR" altLang="tr-TR" sz="1800" dirty="0" smtClean="0"/>
          </a:p>
          <a:p>
            <a:pPr>
              <a:lnSpc>
                <a:spcPct val="80000"/>
              </a:lnSpc>
              <a:buFont typeface="Wingdings" pitchFamily="2" charset="2"/>
              <a:buNone/>
            </a:pPr>
            <a:r>
              <a:rPr lang="tr-TR" altLang="tr-TR" sz="1800" dirty="0" smtClean="0"/>
              <a:t>	Olumsuz etkilerin ve maliyetlerin en aza indirilebilmesini </a:t>
            </a:r>
            <a:r>
              <a:rPr lang="tr-TR" altLang="tr-TR" sz="1800" dirty="0" err="1" smtClean="0"/>
              <a:t>teminen</a:t>
            </a:r>
            <a:r>
              <a:rPr lang="tr-TR" altLang="tr-TR" sz="1800" dirty="0" smtClean="0"/>
              <a:t> koruyucu önlem olarak </a:t>
            </a:r>
            <a:r>
              <a:rPr lang="tr-TR" altLang="tr-TR" sz="1800" u="sng" dirty="0" smtClean="0"/>
              <a:t>kimyasalların güvenli kullanımının sağlanması</a:t>
            </a:r>
            <a:r>
              <a:rPr lang="tr-TR" altLang="tr-TR" sz="1800" dirty="0" smtClean="0"/>
              <a:t>, bu kapsamda kimyasallar hakkında gerekli, yeterli ve doğru bilginin tespit edilerek kullanıcılara ulaştırılması önem arz etmektedir.</a:t>
            </a:r>
          </a:p>
          <a:p>
            <a:pPr>
              <a:lnSpc>
                <a:spcPct val="80000"/>
              </a:lnSpc>
              <a:buFont typeface="Wingdings" pitchFamily="2" charset="2"/>
              <a:buNone/>
            </a:pPr>
            <a:r>
              <a:rPr lang="tr-TR" altLang="tr-TR" sz="1600" dirty="0">
                <a:solidFill>
                  <a:srgbClr val="0070C0"/>
                </a:solidFill>
              </a:rPr>
              <a:t>ELLEÇLEME: Maddenin </a:t>
            </a:r>
            <a:r>
              <a:rPr lang="tr-TR" altLang="tr-TR" sz="1600" dirty="0" smtClean="0">
                <a:solidFill>
                  <a:srgbClr val="0070C0"/>
                </a:solidFill>
              </a:rPr>
              <a:t>veya müstahzarın </a:t>
            </a:r>
            <a:r>
              <a:rPr lang="tr-TR" altLang="tr-TR" sz="1600" dirty="0">
                <a:solidFill>
                  <a:srgbClr val="0070C0"/>
                </a:solidFill>
              </a:rPr>
              <a:t>asli </a:t>
            </a:r>
            <a:r>
              <a:rPr lang="tr-TR" altLang="tr-TR" sz="1600" dirty="0" smtClean="0">
                <a:solidFill>
                  <a:srgbClr val="0070C0"/>
                </a:solidFill>
              </a:rPr>
              <a:t>niteliklerini  değiştirmeden, istiflenmesini, yerinin değiştirilmesini, büyük </a:t>
            </a:r>
            <a:r>
              <a:rPr lang="tr-TR" altLang="tr-TR" sz="1600" dirty="0">
                <a:solidFill>
                  <a:srgbClr val="0070C0"/>
                </a:solidFill>
              </a:rPr>
              <a:t>kaplardan </a:t>
            </a:r>
            <a:r>
              <a:rPr lang="tr-TR" altLang="tr-TR" sz="1600" dirty="0" smtClean="0">
                <a:solidFill>
                  <a:srgbClr val="0070C0"/>
                </a:solidFill>
              </a:rPr>
              <a:t>küçük kaplara aktarılmasını, kapların yenilenmesi veya </a:t>
            </a:r>
            <a:r>
              <a:rPr lang="tr-TR" altLang="tr-TR" sz="1600" dirty="0">
                <a:solidFill>
                  <a:srgbClr val="0070C0"/>
                </a:solidFill>
              </a:rPr>
              <a:t>tamiri</a:t>
            </a:r>
            <a:r>
              <a:rPr lang="tr-TR" altLang="tr-TR" sz="1600" dirty="0" smtClean="0">
                <a:solidFill>
                  <a:srgbClr val="0070C0"/>
                </a:solidFill>
              </a:rPr>
              <a:t>, havalandırılması, karıştırılması </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40</a:t>
            </a:fld>
            <a:endParaRPr lang="tr-TR"/>
          </a:p>
        </p:txBody>
      </p:sp>
    </p:spTree>
    <p:extLst>
      <p:ext uri="{BB962C8B-B14F-4D97-AF65-F5344CB8AC3E}">
        <p14:creationId xmlns:p14="http://schemas.microsoft.com/office/powerpoint/2010/main" val="24229505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4638"/>
            <a:ext cx="8229600" cy="715962"/>
          </a:xfrm>
        </p:spPr>
        <p:txBody>
          <a:bodyPr/>
          <a:lstStyle/>
          <a:p>
            <a:r>
              <a:rPr lang="tr-TR" altLang="tr-TR" sz="2400" b="1" dirty="0" smtClean="0">
                <a:solidFill>
                  <a:srgbClr val="C00000"/>
                </a:solidFill>
              </a:rPr>
              <a:t>Etiketlemenin Önemi-2</a:t>
            </a:r>
          </a:p>
        </p:txBody>
      </p:sp>
      <p:sp>
        <p:nvSpPr>
          <p:cNvPr id="47107" name="Rectangle 3"/>
          <p:cNvSpPr>
            <a:spLocks noGrp="1" noChangeArrowheads="1"/>
          </p:cNvSpPr>
          <p:nvPr>
            <p:ph idx="1"/>
          </p:nvPr>
        </p:nvSpPr>
        <p:spPr>
          <a:xfrm>
            <a:off x="381000" y="990600"/>
            <a:ext cx="8305800" cy="5715000"/>
          </a:xfrm>
        </p:spPr>
        <p:txBody>
          <a:bodyPr/>
          <a:lstStyle/>
          <a:p>
            <a:pPr>
              <a:lnSpc>
                <a:spcPct val="90000"/>
              </a:lnSpc>
              <a:buFont typeface="Wingdings" pitchFamily="2" charset="2"/>
              <a:buNone/>
            </a:pPr>
            <a:r>
              <a:rPr lang="tr-TR" altLang="tr-TR" sz="1800" smtClean="0"/>
              <a:t>	</a:t>
            </a:r>
            <a:r>
              <a:rPr lang="tr-TR" altLang="tr-TR" sz="1600" smtClean="0"/>
              <a:t>Kimyasal madde ambalajları üzerindeki </a:t>
            </a:r>
            <a:r>
              <a:rPr lang="tr-TR" altLang="tr-TR" sz="1600" u="sng" smtClean="0"/>
              <a:t>etiketler önemli bir bilgi kaynağıdır</a:t>
            </a:r>
            <a:r>
              <a:rPr lang="tr-TR" altLang="tr-TR" sz="1600" smtClean="0"/>
              <a:t>. Etiketler her zaman ambalajların üzerinde bulunmalı ve </a:t>
            </a:r>
            <a:r>
              <a:rPr lang="tr-TR" altLang="tr-TR" sz="1600" u="sng" smtClean="0"/>
              <a:t>etiketle belirtilen madde ile kabın içindeki kimyasal maddeler aynı olmalıdır</a:t>
            </a:r>
            <a:r>
              <a:rPr lang="tr-TR" altLang="tr-TR" sz="1600" smtClean="0"/>
              <a:t>. </a:t>
            </a:r>
          </a:p>
          <a:p>
            <a:pPr>
              <a:lnSpc>
                <a:spcPct val="90000"/>
              </a:lnSpc>
              <a:buFont typeface="Wingdings" pitchFamily="2" charset="2"/>
              <a:buNone/>
            </a:pPr>
            <a:endParaRPr lang="tr-TR" altLang="tr-TR" sz="1600" smtClean="0"/>
          </a:p>
          <a:p>
            <a:pPr>
              <a:lnSpc>
                <a:spcPct val="90000"/>
              </a:lnSpc>
              <a:buFont typeface="Wingdings" pitchFamily="2" charset="2"/>
              <a:buNone/>
            </a:pPr>
            <a:r>
              <a:rPr lang="tr-TR" altLang="tr-TR" sz="1600" smtClean="0"/>
              <a:t>	Tüm kimyasalların, </a:t>
            </a:r>
            <a:r>
              <a:rPr lang="tr-TR" altLang="tr-TR" sz="1600" u="sng" smtClean="0"/>
              <a:t>özelliğini (kimyasal formülü fiziksel özelliği ve ticari ismi) açıkça belirtecek</a:t>
            </a:r>
            <a:r>
              <a:rPr lang="tr-TR" altLang="tr-TR" sz="1600" smtClean="0"/>
              <a:t> şekilde etiketlenmesi, tehlikeli kimyasalların etiketlerinde ayrıca zararlı, zehirli, patlayıcı vb özelliğini belirten </a:t>
            </a:r>
            <a:r>
              <a:rPr lang="tr-TR" altLang="tr-TR" sz="1600" u="sng" smtClean="0"/>
              <a:t>sembolün, güvenlik ve risk numarasının</a:t>
            </a:r>
            <a:r>
              <a:rPr lang="tr-TR" altLang="tr-TR" sz="1600" smtClean="0"/>
              <a:t> bulunması gerekir.</a:t>
            </a:r>
          </a:p>
          <a:p>
            <a:pPr>
              <a:lnSpc>
                <a:spcPct val="90000"/>
              </a:lnSpc>
              <a:buFont typeface="Wingdings" pitchFamily="2" charset="2"/>
              <a:buNone/>
            </a:pPr>
            <a:endParaRPr lang="tr-TR" altLang="tr-TR" sz="1600" smtClean="0"/>
          </a:p>
          <a:p>
            <a:pPr>
              <a:lnSpc>
                <a:spcPct val="90000"/>
              </a:lnSpc>
              <a:buFont typeface="Wingdings" pitchFamily="2" charset="2"/>
              <a:buNone/>
            </a:pPr>
            <a:r>
              <a:rPr lang="tr-TR" altLang="tr-TR" sz="1600" smtClean="0"/>
              <a:t>	Bu amaca hizmet etmek üzere, kimyasalların sınıflandırılarak tehlike özelliğinin tespiti sonrası hazırlanan </a:t>
            </a:r>
            <a:r>
              <a:rPr lang="tr-TR" altLang="tr-TR" sz="1600" u="sng" smtClean="0"/>
              <a:t>tehlike etiketi ve Güvenlik Bilgi Formları iki önemli iletişim aracı olarak kullanılmaktadır</a:t>
            </a:r>
            <a:r>
              <a:rPr lang="tr-TR" altLang="tr-TR" sz="1600" smtClean="0"/>
              <a:t>. </a:t>
            </a:r>
          </a:p>
          <a:p>
            <a:pPr>
              <a:lnSpc>
                <a:spcPct val="90000"/>
              </a:lnSpc>
              <a:buFont typeface="Wingdings" pitchFamily="2" charset="2"/>
              <a:buNone/>
            </a:pPr>
            <a:endParaRPr lang="tr-TR" altLang="tr-TR" sz="1600" smtClean="0"/>
          </a:p>
          <a:p>
            <a:pPr>
              <a:lnSpc>
                <a:spcPct val="90000"/>
              </a:lnSpc>
              <a:buFont typeface="Wingdings" pitchFamily="2" charset="2"/>
              <a:buNone/>
            </a:pPr>
            <a:r>
              <a:rPr lang="tr-TR" altLang="tr-TR" sz="1600" smtClean="0"/>
              <a:t>	Etiket ve Güvenlik Bilgi Formları kimyasallara maruz kalınması halinde çevre ve insan sağlığının olumsuz etkilerden korunmasında ve olumsuz etkilerin kontrol altına alınmasında gerekli alt yapıyı oluşturmaktadır. </a:t>
            </a:r>
          </a:p>
          <a:p>
            <a:pPr>
              <a:lnSpc>
                <a:spcPct val="90000"/>
              </a:lnSpc>
              <a:buFont typeface="Wingdings" pitchFamily="2" charset="2"/>
              <a:buNone/>
            </a:pPr>
            <a:r>
              <a:rPr lang="tr-TR" altLang="tr-TR" sz="1600" smtClean="0"/>
              <a:t>	</a:t>
            </a:r>
          </a:p>
          <a:p>
            <a:pPr>
              <a:lnSpc>
                <a:spcPct val="90000"/>
              </a:lnSpc>
              <a:buFont typeface="Wingdings" pitchFamily="2" charset="2"/>
              <a:buNone/>
            </a:pPr>
            <a:r>
              <a:rPr lang="tr-TR" altLang="tr-TR" sz="1600" smtClean="0"/>
              <a:t>	Tehlike etiketlerinde yer alan uyarıların dikkate alınması, Güvenlik Bilgi Formlarında yer alan bilgilerin işyerlerinde uygulanması halinde bu iki iletişim aracının çevre ve insan sağlığının korunmasında önemli katkılarının olduğu belirlenmiştir.</a:t>
            </a:r>
          </a:p>
          <a:p>
            <a:pPr>
              <a:lnSpc>
                <a:spcPct val="90000"/>
              </a:lnSpc>
              <a:buFont typeface="Wingdings" pitchFamily="2" charset="2"/>
              <a:buNone/>
            </a:pPr>
            <a:endParaRPr lang="tr-TR" altLang="tr-TR" sz="1800" smtClean="0"/>
          </a:p>
          <a:p>
            <a:pPr>
              <a:lnSpc>
                <a:spcPct val="90000"/>
              </a:lnSpc>
            </a:pPr>
            <a:endParaRPr lang="tr-TR" altLang="tr-TR" sz="2800" smtClean="0"/>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41</a:t>
            </a:fld>
            <a:endParaRPr lang="tr-TR"/>
          </a:p>
        </p:txBody>
      </p:sp>
    </p:spTree>
    <p:extLst>
      <p:ext uri="{BB962C8B-B14F-4D97-AF65-F5344CB8AC3E}">
        <p14:creationId xmlns:p14="http://schemas.microsoft.com/office/powerpoint/2010/main" val="42202581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endParaRPr lang="tr-TR" altLang="tr-TR" smtClean="0"/>
          </a:p>
        </p:txBody>
      </p:sp>
      <p:sp>
        <p:nvSpPr>
          <p:cNvPr id="48131" name="Rectangle 3"/>
          <p:cNvSpPr>
            <a:spLocks noGrp="1" noChangeArrowheads="1"/>
          </p:cNvSpPr>
          <p:nvPr>
            <p:ph idx="1"/>
          </p:nvPr>
        </p:nvSpPr>
        <p:spPr/>
        <p:txBody>
          <a:bodyPr/>
          <a:lstStyle/>
          <a:p>
            <a:endParaRPr lang="tr-TR" altLang="tr-TR" smtClean="0"/>
          </a:p>
        </p:txBody>
      </p:sp>
      <p:pic>
        <p:nvPicPr>
          <p:cNvPr id="48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9144000" cy="564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4294967295"/>
          </p:nvPr>
        </p:nvSpPr>
        <p:spPr/>
        <p:txBody>
          <a:bodyPr/>
          <a:lstStyle/>
          <a:p>
            <a:fld id="{A427530A-A503-4F46-BAEC-AA74D2EFDD5B}" type="slidenum">
              <a:rPr lang="tr-TR" smtClean="0"/>
              <a:t>42</a:t>
            </a:fld>
            <a:endParaRPr lang="tr-TR"/>
          </a:p>
        </p:txBody>
      </p:sp>
    </p:spTree>
    <p:extLst>
      <p:ext uri="{BB962C8B-B14F-4D97-AF65-F5344CB8AC3E}">
        <p14:creationId xmlns:p14="http://schemas.microsoft.com/office/powerpoint/2010/main" val="24316416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sz="quarter" idx="1"/>
          </p:nvPr>
        </p:nvSpPr>
        <p:spPr>
          <a:xfrm>
            <a:off x="250825" y="692150"/>
            <a:ext cx="8496300" cy="5581650"/>
          </a:xfrm>
        </p:spPr>
        <p:txBody>
          <a:bodyPr/>
          <a:lstStyle/>
          <a:p>
            <a:pPr>
              <a:lnSpc>
                <a:spcPct val="120000"/>
              </a:lnSpc>
            </a:pPr>
            <a:r>
              <a:rPr lang="tr-TR" altLang="tr-TR" sz="2400" smtClean="0">
                <a:latin typeface="Arial" pitchFamily="34" charset="0"/>
              </a:rPr>
              <a:t>TEHLİKELİ KİMYASAL MADDE :</a:t>
            </a:r>
          </a:p>
          <a:p>
            <a:pPr>
              <a:lnSpc>
                <a:spcPct val="120000"/>
              </a:lnSpc>
            </a:pPr>
            <a:r>
              <a:rPr lang="tr-TR" altLang="tr-TR" sz="2400" smtClean="0">
                <a:latin typeface="Arial" pitchFamily="34" charset="0"/>
              </a:rPr>
              <a:t>a) Patlayıcı, oksitleyici, çok kolay alevlenir, kolay alevlenir, alevlenir, toksik, çok toksik, zararlı, aşındırıcı, tahriş edici, alerjik, kanserojen, mutajen, üreme için toksik ve çevre için tehlikeli özelliklerden bir veya birkaçına sahip maddeler,</a:t>
            </a:r>
          </a:p>
          <a:p>
            <a:pPr>
              <a:lnSpc>
                <a:spcPct val="120000"/>
              </a:lnSpc>
            </a:pPr>
            <a:r>
              <a:rPr lang="tr-TR" altLang="tr-TR" sz="2400" smtClean="0">
                <a:latin typeface="Arial" pitchFamily="34" charset="0"/>
              </a:rPr>
              <a:t>b) Yukarıda sözü edilen sınıflamalara girmemekle beraber kimyasal, fiziko-kimyasal veya toksikolojik özellikleri ve kullanılma veya işyerinde bulundurulma şekli nedeni ile işçilerin sağlık ve güvenliği yönünden risk oluşturabilecek maddeler,</a:t>
            </a:r>
          </a:p>
          <a:p>
            <a:pPr>
              <a:lnSpc>
                <a:spcPct val="120000"/>
              </a:lnSpc>
            </a:pPr>
            <a:r>
              <a:rPr lang="tr-TR" altLang="tr-TR" sz="2400" smtClean="0">
                <a:latin typeface="Arial" pitchFamily="34" charset="0"/>
              </a:rPr>
              <a:t>c) Mesleki maruziyet sınır değeri belirlenmiş maddelerdir.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43</a:t>
            </a:fld>
            <a:endParaRPr lang="tr-TR"/>
          </a:p>
        </p:txBody>
      </p:sp>
    </p:spTree>
    <p:extLst>
      <p:ext uri="{BB962C8B-B14F-4D97-AF65-F5344CB8AC3E}">
        <p14:creationId xmlns:p14="http://schemas.microsoft.com/office/powerpoint/2010/main" val="273706706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6"/>
          <p:cNvSpPr>
            <a:spLocks noGrp="1" noChangeArrowheads="1"/>
          </p:cNvSpPr>
          <p:nvPr>
            <p:ph sz="quarter" idx="1"/>
          </p:nvPr>
        </p:nvSpPr>
        <p:spPr>
          <a:xfrm>
            <a:off x="457200" y="836613"/>
            <a:ext cx="6491288" cy="3240087"/>
          </a:xfrm>
        </p:spPr>
        <p:txBody>
          <a:bodyPr/>
          <a:lstStyle/>
          <a:p>
            <a:r>
              <a:rPr lang="tr-TR" altLang="tr-TR" sz="2400" b="1" smtClean="0">
                <a:solidFill>
                  <a:srgbClr val="3366FF"/>
                </a:solidFill>
              </a:rPr>
              <a:t>PATLAYICI MADDE (E):</a:t>
            </a:r>
            <a:r>
              <a:rPr lang="tr-TR" altLang="tr-TR" sz="2400" smtClean="0"/>
              <a:t> Atmosferik oksijen olmadan da ani gaz yayılımı ile ekzotermik reaksiyon verebilen ve/veya kısmen kapatıldığında ısınma ile kendiliğinden patlayan veya belirlenmiş test koşullarında patlayan, çabucak parlayan katı, sıvı, macunumsu, jelatinimsi haldeki maddelerdir.</a:t>
            </a:r>
          </a:p>
        </p:txBody>
      </p:sp>
      <p:pic>
        <p:nvPicPr>
          <p:cNvPr id="2765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1268413"/>
            <a:ext cx="1655763"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9"/>
          <p:cNvSpPr>
            <a:spLocks noChangeArrowheads="1"/>
          </p:cNvSpPr>
          <p:nvPr/>
        </p:nvSpPr>
        <p:spPr bwMode="auto">
          <a:xfrm>
            <a:off x="468313" y="4005263"/>
            <a:ext cx="61309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a:spcBef>
                <a:spcPct val="20000"/>
              </a:spcBef>
              <a:buClr>
                <a:schemeClr val="accent1"/>
              </a:buClr>
              <a:buFont typeface="Wingdings" pitchFamily="2" charset="2"/>
              <a:buChar char="l"/>
            </a:pPr>
            <a:r>
              <a:rPr lang="tr-TR" altLang="tr-TR" sz="2400" b="1">
                <a:solidFill>
                  <a:srgbClr val="3366FF"/>
                </a:solidFill>
              </a:rPr>
              <a:t>Oksitleyici madde (O) :</a:t>
            </a:r>
            <a:r>
              <a:rPr lang="tr-TR" altLang="tr-TR" sz="2400"/>
              <a:t> Özellikle yanıcı maddelerle olmak üzere diğer maddeler ile de temasında önemli ölçüde ekzotermik reaksiyona neden olan maddelerdir. </a:t>
            </a:r>
          </a:p>
        </p:txBody>
      </p:sp>
      <p:pic>
        <p:nvPicPr>
          <p:cNvPr id="2765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092156" y="3933032"/>
            <a:ext cx="1584325"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4294967295"/>
          </p:nvPr>
        </p:nvSpPr>
        <p:spPr/>
        <p:txBody>
          <a:bodyPr/>
          <a:lstStyle/>
          <a:p>
            <a:fld id="{A427530A-A503-4F46-BAEC-AA74D2EFDD5B}" type="slidenum">
              <a:rPr lang="tr-TR" smtClean="0"/>
              <a:t>44</a:t>
            </a:fld>
            <a:endParaRPr lang="tr-TR"/>
          </a:p>
        </p:txBody>
      </p:sp>
    </p:spTree>
    <p:extLst>
      <p:ext uri="{BB962C8B-B14F-4D97-AF65-F5344CB8AC3E}">
        <p14:creationId xmlns:p14="http://schemas.microsoft.com/office/powerpoint/2010/main" val="204547570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5"/>
          <p:cNvSpPr>
            <a:spLocks noGrp="1" noChangeArrowheads="1"/>
          </p:cNvSpPr>
          <p:nvPr>
            <p:ph sz="quarter" idx="1"/>
          </p:nvPr>
        </p:nvSpPr>
        <p:spPr>
          <a:xfrm>
            <a:off x="250825" y="908050"/>
            <a:ext cx="7058025" cy="4968875"/>
          </a:xfrm>
        </p:spPr>
        <p:txBody>
          <a:bodyPr/>
          <a:lstStyle/>
          <a:p>
            <a:r>
              <a:rPr lang="tr-TR" altLang="tr-TR" sz="2000" b="1" smtClean="0"/>
              <a:t>Çok kolay alevlenir madde (F+) :</a:t>
            </a:r>
            <a:r>
              <a:rPr lang="tr-TR" altLang="tr-TR" sz="2000" smtClean="0"/>
              <a:t> 0 °C’den düşük parlama noktası ve 35 °C’den düşük kaynama noktasına sahip sıvı haldeki maddeler ile oda sıcaklığında ve basıncı altında hava ile temasında yanabilen, gaz haldeki maddelerdir.</a:t>
            </a:r>
          </a:p>
          <a:p>
            <a:r>
              <a:rPr lang="tr-TR" altLang="tr-TR" sz="2000" b="1" smtClean="0"/>
              <a:t>Kolay alevlenir madde (F) :</a:t>
            </a:r>
            <a:endParaRPr lang="tr-TR" altLang="tr-TR" sz="2000" smtClean="0"/>
          </a:p>
          <a:p>
            <a:pPr>
              <a:buFont typeface="Wingdings" pitchFamily="2" charset="2"/>
              <a:buNone/>
            </a:pPr>
            <a:r>
              <a:rPr lang="tr-TR" altLang="tr-TR" sz="2000" smtClean="0"/>
              <a:t>	a) Enerji uygulaması olmadan, ortam sıcaklığında hava ile temasında ısınabilen ve sonuç olarak alevlenen,</a:t>
            </a:r>
          </a:p>
          <a:p>
            <a:pPr>
              <a:buFont typeface="Wingdings" pitchFamily="2" charset="2"/>
              <a:buNone/>
            </a:pPr>
            <a:r>
              <a:rPr lang="tr-TR" altLang="tr-TR" sz="2000" smtClean="0"/>
              <a:t>	b) Ateş kaynağı ile kısa süreli temasta kendiliğinden yanabilen ve ateş kaynağının uzaklaştırılmasından sonra da yanmaya devam eden katı haldeki,</a:t>
            </a:r>
          </a:p>
          <a:p>
            <a:pPr>
              <a:buFont typeface="Wingdings" pitchFamily="2" charset="2"/>
              <a:buNone/>
            </a:pPr>
            <a:r>
              <a:rPr lang="tr-TR" altLang="tr-TR" sz="2000" smtClean="0"/>
              <a:t>	c) Parlama noktası 21 0C 'nin altında olan sıvı haldeki,</a:t>
            </a:r>
          </a:p>
          <a:p>
            <a:pPr>
              <a:buFont typeface="Wingdings" pitchFamily="2" charset="2"/>
              <a:buNone/>
            </a:pPr>
            <a:r>
              <a:rPr lang="tr-TR" altLang="tr-TR" sz="2000" smtClean="0"/>
              <a:t>	d) Su veya nemli hava ile temasında, tehlikeli miktarda, çok kolay alevlenir gaz yayan maddelerdir.</a:t>
            </a:r>
          </a:p>
        </p:txBody>
      </p:sp>
      <p:pic>
        <p:nvPicPr>
          <p:cNvPr id="2867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188" y="1125538"/>
            <a:ext cx="1158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188" y="4149725"/>
            <a:ext cx="1158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4294967295"/>
          </p:nvPr>
        </p:nvSpPr>
        <p:spPr/>
        <p:txBody>
          <a:bodyPr/>
          <a:lstStyle/>
          <a:p>
            <a:fld id="{A427530A-A503-4F46-BAEC-AA74D2EFDD5B}" type="slidenum">
              <a:rPr lang="tr-TR" smtClean="0"/>
              <a:t>45</a:t>
            </a:fld>
            <a:endParaRPr lang="tr-TR"/>
          </a:p>
        </p:txBody>
      </p:sp>
    </p:spTree>
    <p:extLst>
      <p:ext uri="{BB962C8B-B14F-4D97-AF65-F5344CB8AC3E}">
        <p14:creationId xmlns:p14="http://schemas.microsoft.com/office/powerpoint/2010/main" val="252675524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sz="quarter" idx="1"/>
          </p:nvPr>
        </p:nvSpPr>
        <p:spPr>
          <a:xfrm>
            <a:off x="539750" y="1276350"/>
            <a:ext cx="6994525" cy="5581650"/>
          </a:xfrm>
        </p:spPr>
        <p:txBody>
          <a:bodyPr/>
          <a:lstStyle/>
          <a:p>
            <a:pPr>
              <a:lnSpc>
                <a:spcPct val="90000"/>
              </a:lnSpc>
            </a:pPr>
            <a:r>
              <a:rPr lang="tr-TR" altLang="tr-TR" sz="2400" b="1" smtClean="0"/>
              <a:t>Alevlenir madde (F) :</a:t>
            </a:r>
            <a:r>
              <a:rPr lang="tr-TR" altLang="tr-TR" sz="2400" smtClean="0"/>
              <a:t> Parlama noktası </a:t>
            </a:r>
          </a:p>
          <a:p>
            <a:pPr>
              <a:lnSpc>
                <a:spcPct val="90000"/>
              </a:lnSpc>
              <a:buFont typeface="Wingdings" pitchFamily="2" charset="2"/>
              <a:buNone/>
            </a:pPr>
            <a:r>
              <a:rPr lang="tr-TR" altLang="tr-TR" sz="2400" smtClean="0"/>
              <a:t>	21 0C - 55 0C arasında olan sıvı haldeki maddelerdir. </a:t>
            </a:r>
          </a:p>
          <a:p>
            <a:pPr>
              <a:lnSpc>
                <a:spcPct val="90000"/>
              </a:lnSpc>
            </a:pPr>
            <a:endParaRPr lang="tr-TR" altLang="tr-TR" sz="2400" b="1" smtClean="0"/>
          </a:p>
          <a:p>
            <a:pPr>
              <a:lnSpc>
                <a:spcPct val="90000"/>
              </a:lnSpc>
            </a:pPr>
            <a:r>
              <a:rPr lang="tr-TR" altLang="tr-TR" sz="2400" b="1" smtClean="0"/>
              <a:t>Çok toksik madde (T+) :</a:t>
            </a:r>
            <a:r>
              <a:rPr lang="tr-TR" altLang="tr-TR" sz="2400" smtClean="0"/>
              <a:t> Çok az miktarlarda solunduğunda, ağız yoluyla alındığında, deri yoluyla emildiğinde insan sağlığı üzerinde akut veya kronik hasarlara veya ölüme neden olan maddelerdir.</a:t>
            </a:r>
            <a:endParaRPr lang="tr-TR" altLang="tr-TR" sz="2400" b="1" smtClean="0"/>
          </a:p>
          <a:p>
            <a:pPr>
              <a:lnSpc>
                <a:spcPct val="90000"/>
              </a:lnSpc>
            </a:pPr>
            <a:r>
              <a:rPr lang="tr-TR" altLang="tr-TR" sz="2400" b="1" smtClean="0"/>
              <a:t>Toksik madde (T)  :</a:t>
            </a:r>
            <a:r>
              <a:rPr lang="tr-TR" altLang="tr-TR" sz="2400" smtClean="0"/>
              <a:t> Az miktarlarda solunduğunda, ağız yoluyla alındığında, deri yoluyla emildiğinde insan sağlığı üzerinde akut veya kronik hasarlara veya ölüme neden olan maddelerdir</a:t>
            </a:r>
            <a:r>
              <a:rPr lang="tr-TR" altLang="tr-TR" smtClean="0"/>
              <a:t>.</a:t>
            </a:r>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188" y="981075"/>
            <a:ext cx="1158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513637" y="3006726"/>
            <a:ext cx="11334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4294967295"/>
          </p:nvPr>
        </p:nvSpPr>
        <p:spPr/>
        <p:txBody>
          <a:bodyPr/>
          <a:lstStyle/>
          <a:p>
            <a:fld id="{A427530A-A503-4F46-BAEC-AA74D2EFDD5B}" type="slidenum">
              <a:rPr lang="tr-TR" smtClean="0"/>
              <a:t>46</a:t>
            </a:fld>
            <a:endParaRPr lang="tr-TR"/>
          </a:p>
        </p:txBody>
      </p:sp>
    </p:spTree>
    <p:extLst>
      <p:ext uri="{BB962C8B-B14F-4D97-AF65-F5344CB8AC3E}">
        <p14:creationId xmlns:p14="http://schemas.microsoft.com/office/powerpoint/2010/main" val="7578543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sz="quarter" idx="1"/>
          </p:nvPr>
        </p:nvSpPr>
        <p:spPr>
          <a:xfrm>
            <a:off x="395288" y="836613"/>
            <a:ext cx="6913562" cy="5256212"/>
          </a:xfrm>
        </p:spPr>
        <p:txBody>
          <a:bodyPr>
            <a:normAutofit/>
          </a:bodyPr>
          <a:lstStyle/>
          <a:p>
            <a:pPr>
              <a:lnSpc>
                <a:spcPct val="90000"/>
              </a:lnSpc>
            </a:pPr>
            <a:r>
              <a:rPr lang="tr-TR" altLang="tr-TR" sz="2400" b="1" smtClean="0"/>
              <a:t>Zararlı madde (Xn) :</a:t>
            </a:r>
            <a:r>
              <a:rPr lang="tr-TR" altLang="tr-TR" sz="2400" smtClean="0"/>
              <a:t> Solunduğunda, ağız yoluyla alındığında, deri yoluyla emildiğinde insan sağlığı üzerinde akut veya kronik hasarlara veya ölüme neden olan maddelerdir.</a:t>
            </a:r>
          </a:p>
          <a:p>
            <a:pPr>
              <a:lnSpc>
                <a:spcPct val="90000"/>
              </a:lnSpc>
            </a:pPr>
            <a:endParaRPr lang="tr-TR" altLang="tr-TR" sz="2400" b="1" smtClean="0"/>
          </a:p>
          <a:p>
            <a:pPr>
              <a:lnSpc>
                <a:spcPct val="90000"/>
              </a:lnSpc>
            </a:pPr>
            <a:r>
              <a:rPr lang="tr-TR" altLang="tr-TR" sz="2400" b="1" smtClean="0"/>
              <a:t>Aşındırıcı madde (C) :</a:t>
            </a:r>
            <a:r>
              <a:rPr lang="tr-TR" altLang="tr-TR" sz="2400" smtClean="0"/>
              <a:t> Canlı doku ile temasında, dokunun tahribatına neden olabilen maddelerdir.</a:t>
            </a:r>
          </a:p>
          <a:p>
            <a:pPr>
              <a:lnSpc>
                <a:spcPct val="90000"/>
              </a:lnSpc>
            </a:pPr>
            <a:endParaRPr lang="tr-TR" altLang="tr-TR" sz="2400" b="1" smtClean="0"/>
          </a:p>
          <a:p>
            <a:pPr>
              <a:lnSpc>
                <a:spcPct val="90000"/>
              </a:lnSpc>
            </a:pPr>
            <a:r>
              <a:rPr lang="tr-TR" altLang="tr-TR" sz="2400" b="1" smtClean="0"/>
              <a:t>Tahriş edici madde (Xi) :</a:t>
            </a:r>
            <a:r>
              <a:rPr lang="tr-TR" altLang="tr-TR" sz="2400" smtClean="0"/>
              <a:t> Mukoza veya cilt ile direkt olarak ani, uzun süreli veya tekrarlanan temasında lokal eritem, eskar veya ödem oluşumuna neden olabilen, aşındırıcı olarak sınıflandırılmayan maddelerdir.</a:t>
            </a:r>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486650" y="1019175"/>
            <a:ext cx="10763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508875" y="2579688"/>
            <a:ext cx="1028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574757" y="4385468"/>
            <a:ext cx="9144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4294967295"/>
          </p:nvPr>
        </p:nvSpPr>
        <p:spPr/>
        <p:txBody>
          <a:bodyPr/>
          <a:lstStyle/>
          <a:p>
            <a:fld id="{A427530A-A503-4F46-BAEC-AA74D2EFDD5B}" type="slidenum">
              <a:rPr lang="tr-TR" smtClean="0"/>
              <a:t>47</a:t>
            </a:fld>
            <a:endParaRPr lang="tr-TR"/>
          </a:p>
        </p:txBody>
      </p:sp>
    </p:spTree>
    <p:extLst>
      <p:ext uri="{BB962C8B-B14F-4D97-AF65-F5344CB8AC3E}">
        <p14:creationId xmlns:p14="http://schemas.microsoft.com/office/powerpoint/2010/main" val="909349268"/>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sz="quarter" idx="1"/>
          </p:nvPr>
        </p:nvSpPr>
        <p:spPr>
          <a:xfrm>
            <a:off x="250825" y="620713"/>
            <a:ext cx="7345363" cy="5510212"/>
          </a:xfrm>
        </p:spPr>
        <p:txBody>
          <a:bodyPr>
            <a:normAutofit lnSpcReduction="10000"/>
          </a:bodyPr>
          <a:lstStyle/>
          <a:p>
            <a:pPr>
              <a:lnSpc>
                <a:spcPct val="90000"/>
              </a:lnSpc>
            </a:pPr>
            <a:r>
              <a:rPr lang="tr-TR" altLang="tr-TR" sz="2400" b="1" smtClean="0"/>
              <a:t>Kanserojen madde :</a:t>
            </a:r>
            <a:r>
              <a:rPr lang="tr-TR" altLang="tr-TR" sz="2400" smtClean="0"/>
              <a:t> Solunduğunda, ağız yoluyla alındığında, deriye nüfuz ettiğinde kanser oluşumuna neden olan veya kanser oluşumunu hızlandıran maddelerdir.</a:t>
            </a:r>
            <a:endParaRPr lang="tr-TR" altLang="tr-TR" sz="2400" b="1" smtClean="0"/>
          </a:p>
          <a:p>
            <a:pPr>
              <a:lnSpc>
                <a:spcPct val="90000"/>
              </a:lnSpc>
            </a:pPr>
            <a:r>
              <a:rPr lang="tr-TR" altLang="tr-TR" sz="2400" b="1" smtClean="0"/>
              <a:t>Kategori 1</a:t>
            </a:r>
            <a:r>
              <a:rPr lang="tr-TR" altLang="tr-TR" sz="2400" smtClean="0"/>
              <a:t>                                                   </a:t>
            </a:r>
            <a:r>
              <a:rPr lang="tr-TR" altLang="tr-TR" sz="2400" b="1" smtClean="0"/>
              <a:t>T</a:t>
            </a:r>
            <a:endParaRPr lang="tr-TR" altLang="tr-TR" sz="2400" smtClean="0"/>
          </a:p>
          <a:p>
            <a:pPr>
              <a:lnSpc>
                <a:spcPct val="90000"/>
              </a:lnSpc>
              <a:buFont typeface="Wingdings" pitchFamily="2" charset="2"/>
              <a:buNone/>
            </a:pPr>
            <a:r>
              <a:rPr lang="tr-TR" altLang="tr-TR" sz="2400" smtClean="0"/>
              <a:t>	İnsan için Kanserojen Olduğu                   </a:t>
            </a:r>
            <a:r>
              <a:rPr lang="tr-TR" altLang="tr-TR" sz="2400" b="1" smtClean="0"/>
              <a:t>1–2</a:t>
            </a:r>
            <a:endParaRPr lang="tr-TR" altLang="tr-TR" sz="2400" smtClean="0"/>
          </a:p>
          <a:p>
            <a:pPr>
              <a:lnSpc>
                <a:spcPct val="90000"/>
              </a:lnSpc>
              <a:buFont typeface="Wingdings" pitchFamily="2" charset="2"/>
              <a:buNone/>
            </a:pPr>
            <a:r>
              <a:rPr lang="tr-TR" altLang="tr-TR" sz="2400" smtClean="0"/>
              <a:t>	Bilinen Maddeler.</a:t>
            </a:r>
            <a:endParaRPr lang="tr-TR" altLang="tr-TR" sz="2400" b="1" smtClean="0"/>
          </a:p>
          <a:p>
            <a:pPr>
              <a:lnSpc>
                <a:spcPct val="90000"/>
              </a:lnSpc>
            </a:pPr>
            <a:r>
              <a:rPr lang="tr-TR" altLang="tr-TR" sz="2400" b="1" smtClean="0"/>
              <a:t>Kategori 2</a:t>
            </a:r>
            <a:endParaRPr lang="tr-TR" altLang="tr-TR" sz="2400" smtClean="0"/>
          </a:p>
          <a:p>
            <a:pPr>
              <a:lnSpc>
                <a:spcPct val="90000"/>
              </a:lnSpc>
              <a:buFont typeface="Wingdings" pitchFamily="2" charset="2"/>
              <a:buNone/>
            </a:pPr>
            <a:r>
              <a:rPr lang="tr-TR" altLang="tr-TR" sz="2400" smtClean="0"/>
              <a:t>	İnsan için Kanserojen Sayılabilen Maddeler </a:t>
            </a:r>
          </a:p>
          <a:p>
            <a:pPr>
              <a:lnSpc>
                <a:spcPct val="90000"/>
              </a:lnSpc>
            </a:pPr>
            <a:r>
              <a:rPr lang="tr-TR" altLang="tr-TR" sz="2400" b="1" smtClean="0"/>
              <a:t>Kategori 3 		                                                              </a:t>
            </a:r>
          </a:p>
          <a:p>
            <a:pPr>
              <a:lnSpc>
                <a:spcPct val="90000"/>
              </a:lnSpc>
              <a:buFont typeface="Wingdings" pitchFamily="2" charset="2"/>
              <a:buNone/>
            </a:pPr>
            <a:r>
              <a:rPr lang="tr-TR" altLang="tr-TR" sz="2400" b="1" smtClean="0"/>
              <a:t>	</a:t>
            </a:r>
            <a:r>
              <a:rPr lang="tr-TR" altLang="tr-TR" sz="2400" smtClean="0"/>
              <a:t>İnsanda Kanserojenik Etki Potansiyeli       </a:t>
            </a:r>
            <a:r>
              <a:rPr lang="tr-TR" altLang="tr-TR" sz="2400" b="1" smtClean="0"/>
              <a:t>Xn</a:t>
            </a:r>
            <a:r>
              <a:rPr lang="tr-TR" altLang="tr-TR" sz="2400" smtClean="0"/>
              <a:t> </a:t>
            </a:r>
          </a:p>
          <a:p>
            <a:pPr>
              <a:lnSpc>
                <a:spcPct val="90000"/>
              </a:lnSpc>
              <a:buFont typeface="Wingdings" pitchFamily="2" charset="2"/>
              <a:buNone/>
            </a:pPr>
            <a:r>
              <a:rPr lang="tr-TR" altLang="tr-TR" sz="2400" smtClean="0"/>
              <a:t>	Olan Fakat VerilerinYetersiz Olduğu           </a:t>
            </a:r>
            <a:r>
              <a:rPr lang="tr-TR" altLang="tr-TR" sz="2400" b="1" smtClean="0"/>
              <a:t>3</a:t>
            </a:r>
            <a:endParaRPr lang="tr-TR" altLang="tr-TR" sz="2400" smtClean="0"/>
          </a:p>
          <a:p>
            <a:pPr>
              <a:lnSpc>
                <a:spcPct val="90000"/>
              </a:lnSpc>
              <a:buFont typeface="Wingdings" pitchFamily="2" charset="2"/>
              <a:buNone/>
            </a:pPr>
            <a:r>
              <a:rPr lang="tr-TR" altLang="tr-TR" sz="2400" smtClean="0"/>
              <a:t>	Maddeler </a:t>
            </a:r>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581900" y="1858963"/>
            <a:ext cx="9144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652544" y="4309269"/>
            <a:ext cx="914400"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4294967295"/>
          </p:nvPr>
        </p:nvSpPr>
        <p:spPr/>
        <p:txBody>
          <a:bodyPr/>
          <a:lstStyle/>
          <a:p>
            <a:fld id="{A427530A-A503-4F46-BAEC-AA74D2EFDD5B}" type="slidenum">
              <a:rPr lang="tr-TR" smtClean="0"/>
              <a:t>48</a:t>
            </a:fld>
            <a:endParaRPr lang="tr-TR"/>
          </a:p>
        </p:txBody>
      </p:sp>
    </p:spTree>
    <p:extLst>
      <p:ext uri="{BB962C8B-B14F-4D97-AF65-F5344CB8AC3E}">
        <p14:creationId xmlns:p14="http://schemas.microsoft.com/office/powerpoint/2010/main" val="103412743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sz="quarter" idx="1"/>
          </p:nvPr>
        </p:nvSpPr>
        <p:spPr>
          <a:xfrm>
            <a:off x="250825" y="908050"/>
            <a:ext cx="6994525" cy="4967288"/>
          </a:xfrm>
        </p:spPr>
        <p:txBody>
          <a:bodyPr>
            <a:normAutofit/>
          </a:bodyPr>
          <a:lstStyle/>
          <a:p>
            <a:r>
              <a:rPr lang="tr-TR" altLang="tr-TR" sz="2400" b="1" smtClean="0"/>
              <a:t>Mutajen madde :</a:t>
            </a:r>
            <a:r>
              <a:rPr lang="tr-TR" altLang="tr-TR" sz="2400" smtClean="0"/>
              <a:t> Solunduğunda, ağız yoluyla alındığında, deriye nüfuz ettiğinde kalıtımsal genetik hasarlara yol açabilen veya bu etkinin oluşumunu hızlandıran maddelerdir.</a:t>
            </a:r>
            <a:endParaRPr lang="tr-TR" altLang="tr-TR" sz="2400" b="1" smtClean="0"/>
          </a:p>
          <a:p>
            <a:r>
              <a:rPr lang="tr-TR" altLang="tr-TR" sz="2400" b="1" smtClean="0"/>
              <a:t>Kategori 1                                                 T</a:t>
            </a:r>
            <a:endParaRPr lang="tr-TR" altLang="tr-TR" sz="2400" smtClean="0"/>
          </a:p>
          <a:p>
            <a:pPr>
              <a:buFont typeface="Wingdings" pitchFamily="2" charset="2"/>
              <a:buNone/>
            </a:pPr>
            <a:r>
              <a:rPr lang="tr-TR" altLang="tr-TR" sz="2400" smtClean="0"/>
              <a:t>	İnsan için Mutajen Olduğu                       </a:t>
            </a:r>
            <a:r>
              <a:rPr lang="tr-TR" altLang="tr-TR" sz="2400" b="1" smtClean="0"/>
              <a:t>1–2</a:t>
            </a:r>
            <a:endParaRPr lang="tr-TR" altLang="tr-TR" sz="2400" smtClean="0"/>
          </a:p>
          <a:p>
            <a:pPr>
              <a:buFont typeface="Wingdings" pitchFamily="2" charset="2"/>
              <a:buNone/>
            </a:pPr>
            <a:r>
              <a:rPr lang="tr-TR" altLang="tr-TR" sz="2400" smtClean="0"/>
              <a:t>	Bilinen Maddeler.</a:t>
            </a:r>
            <a:endParaRPr lang="tr-TR" altLang="tr-TR" sz="2400" b="1" smtClean="0"/>
          </a:p>
          <a:p>
            <a:r>
              <a:rPr lang="tr-TR" altLang="tr-TR" sz="2400" b="1" smtClean="0"/>
              <a:t>Kategori 2</a:t>
            </a:r>
            <a:endParaRPr lang="tr-TR" altLang="tr-TR" sz="2400" smtClean="0"/>
          </a:p>
          <a:p>
            <a:pPr>
              <a:buFont typeface="Wingdings" pitchFamily="2" charset="2"/>
              <a:buNone/>
            </a:pPr>
            <a:r>
              <a:rPr lang="tr-TR" altLang="tr-TR" sz="2400" smtClean="0"/>
              <a:t>	İnsan için Mutajen Sayılabilen Maddeler</a:t>
            </a:r>
            <a:endParaRPr lang="tr-TR" altLang="tr-TR" sz="2400" b="1" smtClean="0"/>
          </a:p>
          <a:p>
            <a:r>
              <a:rPr lang="tr-TR" altLang="tr-TR" sz="2400" b="1" smtClean="0"/>
              <a:t>Kategori 3</a:t>
            </a:r>
            <a:r>
              <a:rPr lang="tr-TR" altLang="tr-TR" sz="2400" smtClean="0"/>
              <a:t> 		                          </a:t>
            </a:r>
            <a:r>
              <a:rPr lang="tr-TR" altLang="tr-TR" sz="2400" b="1" smtClean="0"/>
              <a:t> Xn</a:t>
            </a:r>
            <a:endParaRPr lang="tr-TR" altLang="tr-TR" sz="2400" smtClean="0"/>
          </a:p>
          <a:p>
            <a:pPr>
              <a:buFont typeface="Wingdings" pitchFamily="2" charset="2"/>
              <a:buNone/>
            </a:pPr>
            <a:r>
              <a:rPr lang="tr-TR" altLang="tr-TR" sz="2400" smtClean="0"/>
              <a:t>	İnsanda Üremeyi Etkileyen Maddeler.       </a:t>
            </a:r>
            <a:r>
              <a:rPr lang="tr-TR" altLang="tr-TR" sz="2400" b="1" smtClean="0"/>
              <a:t>3</a:t>
            </a:r>
          </a:p>
        </p:txBody>
      </p:sp>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508875" y="2292350"/>
            <a:ext cx="9144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508082" y="4309268"/>
            <a:ext cx="9144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4294967295"/>
          </p:nvPr>
        </p:nvSpPr>
        <p:spPr/>
        <p:txBody>
          <a:bodyPr/>
          <a:lstStyle/>
          <a:p>
            <a:fld id="{A427530A-A503-4F46-BAEC-AA74D2EFDD5B}" type="slidenum">
              <a:rPr lang="tr-TR" smtClean="0"/>
              <a:t>49</a:t>
            </a:fld>
            <a:endParaRPr lang="tr-TR"/>
          </a:p>
        </p:txBody>
      </p:sp>
    </p:spTree>
    <p:extLst>
      <p:ext uri="{BB962C8B-B14F-4D97-AF65-F5344CB8AC3E}">
        <p14:creationId xmlns:p14="http://schemas.microsoft.com/office/powerpoint/2010/main" val="237270035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İçerik Yer Tutucusu"/>
          <p:cNvSpPr txBox="1">
            <a:spLocks/>
          </p:cNvSpPr>
          <p:nvPr/>
        </p:nvSpPr>
        <p:spPr>
          <a:xfrm>
            <a:off x="457200" y="1600200"/>
            <a:ext cx="8226425" cy="4522788"/>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339725" indent="-339725">
              <a:spcBef>
                <a:spcPts val="1200"/>
              </a:spcBef>
              <a:buFont typeface="Wingdings" pitchFamily="2" charset="2"/>
              <a:buChar char="v"/>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tr-TR" altLang="tr-TR" dirty="0" smtClean="0"/>
              <a:t>Kimyasal maddeler olmadan bir yaşam düşünülemez, hayatımızın bir parçası olmuşlardır</a:t>
            </a:r>
          </a:p>
          <a:p>
            <a:pPr marL="339725" indent="-339725">
              <a:spcBef>
                <a:spcPts val="1200"/>
              </a:spcBef>
              <a:buFont typeface="Wingdings" pitchFamily="2" charset="2"/>
              <a:buChar char="v"/>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tr-TR" altLang="tr-TR" dirty="0" smtClean="0"/>
              <a:t>Her evde kullanılan bir yağ veya kir çözücüsünü hatırlayalım bu madde ile temizlik yaparken gözümüze kaçırırsak körlüğe varana kadar birçok sağlık sorunu yaşarız. Bu maddenin bir son ürün olduğunu da akıllardan çıkarmayalım.</a:t>
            </a:r>
          </a:p>
        </p:txBody>
      </p:sp>
      <p:sp>
        <p:nvSpPr>
          <p:cNvPr id="4" name="Slayt Numarası Yer Tutucusu 3"/>
          <p:cNvSpPr>
            <a:spLocks noGrp="1"/>
          </p:cNvSpPr>
          <p:nvPr>
            <p:ph type="sldNum" sz="quarter" idx="12"/>
          </p:nvPr>
        </p:nvSpPr>
        <p:spPr/>
        <p:txBody>
          <a:bodyPr/>
          <a:lstStyle/>
          <a:p>
            <a:fld id="{A427530A-A503-4F46-BAEC-AA74D2EFDD5B}" type="slidenum">
              <a:rPr lang="tr-TR" smtClean="0"/>
              <a:t>5</a:t>
            </a:fld>
            <a:endParaRPr lang="tr-TR"/>
          </a:p>
        </p:txBody>
      </p:sp>
    </p:spTree>
    <p:extLst>
      <p:ext uri="{BB962C8B-B14F-4D97-AF65-F5344CB8AC3E}">
        <p14:creationId xmlns:p14="http://schemas.microsoft.com/office/powerpoint/2010/main" val="22369325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sz="quarter" idx="1"/>
          </p:nvPr>
        </p:nvSpPr>
        <p:spPr>
          <a:xfrm>
            <a:off x="250825" y="549275"/>
            <a:ext cx="7705725" cy="5759450"/>
          </a:xfrm>
        </p:spPr>
        <p:txBody>
          <a:bodyPr/>
          <a:lstStyle/>
          <a:p>
            <a:pPr>
              <a:lnSpc>
                <a:spcPct val="90000"/>
              </a:lnSpc>
            </a:pPr>
            <a:r>
              <a:rPr lang="tr-TR" altLang="tr-TR" sz="2400" b="1" smtClean="0"/>
              <a:t>Üreme için toksik madde :</a:t>
            </a:r>
            <a:r>
              <a:rPr lang="tr-TR" altLang="tr-TR" sz="2400" smtClean="0"/>
              <a:t> Solunduğunda, ağız yoluyla alındığında, deriye nüfuz ettiğinde erkek ve dişilerin üreme fonksiyon ve kapasitelerini azaltan ve/veya doğacak çocuğu etkileyecek kalıtımsal olmayan olumsuz etkileri meydana getiren veya olumsuz etkilerin oluşumunu hızlandıran maddelerdir.</a:t>
            </a:r>
            <a:endParaRPr lang="tr-TR" altLang="tr-TR" sz="2400" b="1" smtClean="0"/>
          </a:p>
          <a:p>
            <a:pPr>
              <a:lnSpc>
                <a:spcPct val="90000"/>
              </a:lnSpc>
            </a:pPr>
            <a:r>
              <a:rPr lang="tr-TR" altLang="tr-TR" sz="2400" b="1" smtClean="0"/>
              <a:t>Kategori 1</a:t>
            </a:r>
            <a:r>
              <a:rPr lang="tr-TR" altLang="tr-TR" sz="2400" smtClean="0"/>
              <a:t>                                                       </a:t>
            </a:r>
            <a:r>
              <a:rPr lang="tr-TR" altLang="tr-TR" sz="2400" b="1" smtClean="0"/>
              <a:t>T</a:t>
            </a:r>
            <a:endParaRPr lang="tr-TR" altLang="tr-TR" sz="2400" smtClean="0"/>
          </a:p>
          <a:p>
            <a:pPr>
              <a:lnSpc>
                <a:spcPct val="90000"/>
              </a:lnSpc>
              <a:buFont typeface="Wingdings" pitchFamily="2" charset="2"/>
              <a:buNone/>
            </a:pPr>
            <a:r>
              <a:rPr lang="tr-TR" altLang="tr-TR" sz="2400" smtClean="0"/>
              <a:t>	İnsanda Üreme Yeteneğini Bozduğu            </a:t>
            </a:r>
            <a:r>
              <a:rPr lang="tr-TR" altLang="tr-TR" sz="2400" b="1" smtClean="0"/>
              <a:t>1–2</a:t>
            </a:r>
            <a:endParaRPr lang="tr-TR" altLang="tr-TR" sz="2400" smtClean="0"/>
          </a:p>
          <a:p>
            <a:pPr>
              <a:lnSpc>
                <a:spcPct val="90000"/>
              </a:lnSpc>
              <a:buFont typeface="Wingdings" pitchFamily="2" charset="2"/>
              <a:buNone/>
            </a:pPr>
            <a:r>
              <a:rPr lang="tr-TR" altLang="tr-TR" sz="2400" smtClean="0"/>
              <a:t>	Bilinen Maddeler.</a:t>
            </a:r>
            <a:endParaRPr lang="tr-TR" altLang="tr-TR" sz="2400" b="1" smtClean="0"/>
          </a:p>
          <a:p>
            <a:pPr>
              <a:lnSpc>
                <a:spcPct val="90000"/>
              </a:lnSpc>
            </a:pPr>
            <a:r>
              <a:rPr lang="tr-TR" altLang="tr-TR" sz="2400" b="1" smtClean="0"/>
              <a:t>Kategori 2</a:t>
            </a:r>
            <a:endParaRPr lang="tr-TR" altLang="tr-TR" sz="2400" smtClean="0"/>
          </a:p>
          <a:p>
            <a:pPr>
              <a:lnSpc>
                <a:spcPct val="90000"/>
              </a:lnSpc>
              <a:buFont typeface="Wingdings" pitchFamily="2" charset="2"/>
              <a:buNone/>
            </a:pPr>
            <a:r>
              <a:rPr lang="tr-TR" altLang="tr-TR" sz="2400" smtClean="0"/>
              <a:t>	İnsanda Üremeyi Bozması Muhtemel</a:t>
            </a:r>
          </a:p>
          <a:p>
            <a:pPr>
              <a:lnSpc>
                <a:spcPct val="90000"/>
              </a:lnSpc>
              <a:buFont typeface="Wingdings" pitchFamily="2" charset="2"/>
              <a:buNone/>
            </a:pPr>
            <a:r>
              <a:rPr lang="tr-TR" altLang="tr-TR" sz="2400" smtClean="0"/>
              <a:t>	Maddeler.</a:t>
            </a:r>
            <a:endParaRPr lang="tr-TR" altLang="tr-TR" sz="2400" b="1" smtClean="0"/>
          </a:p>
          <a:p>
            <a:pPr>
              <a:lnSpc>
                <a:spcPct val="90000"/>
              </a:lnSpc>
            </a:pPr>
            <a:r>
              <a:rPr lang="tr-TR" altLang="tr-TR" sz="2400" b="1" smtClean="0"/>
              <a:t>Kategori 3</a:t>
            </a:r>
            <a:r>
              <a:rPr lang="tr-TR" altLang="tr-TR" sz="2400" smtClean="0"/>
              <a:t> 		                                 </a:t>
            </a:r>
            <a:r>
              <a:rPr lang="tr-TR" altLang="tr-TR" sz="2400" b="1" smtClean="0"/>
              <a:t>Xn</a:t>
            </a:r>
            <a:endParaRPr lang="tr-TR" altLang="tr-TR" sz="2400" smtClean="0"/>
          </a:p>
          <a:p>
            <a:pPr>
              <a:lnSpc>
                <a:spcPct val="90000"/>
              </a:lnSpc>
              <a:buFont typeface="Wingdings" pitchFamily="2" charset="2"/>
              <a:buNone/>
            </a:pPr>
            <a:r>
              <a:rPr lang="tr-TR" altLang="tr-TR" sz="2400" smtClean="0"/>
              <a:t>	İnsanda Üremeyi Etkileyen Maddeler.             </a:t>
            </a:r>
            <a:r>
              <a:rPr lang="tr-TR" altLang="tr-TR" sz="2400" b="1" smtClean="0"/>
              <a:t>3</a:t>
            </a:r>
            <a:r>
              <a:rPr lang="tr-TR" altLang="tr-TR" sz="2400" smtClean="0"/>
              <a:t> </a:t>
            </a: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508875" y="3084513"/>
            <a:ext cx="9144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581107" y="5101431"/>
            <a:ext cx="9144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4294967295"/>
          </p:nvPr>
        </p:nvSpPr>
        <p:spPr/>
        <p:txBody>
          <a:bodyPr/>
          <a:lstStyle/>
          <a:p>
            <a:fld id="{A427530A-A503-4F46-BAEC-AA74D2EFDD5B}" type="slidenum">
              <a:rPr lang="tr-TR" smtClean="0"/>
              <a:t>50</a:t>
            </a:fld>
            <a:endParaRPr lang="tr-TR"/>
          </a:p>
        </p:txBody>
      </p:sp>
    </p:spTree>
    <p:extLst>
      <p:ext uri="{BB962C8B-B14F-4D97-AF65-F5344CB8AC3E}">
        <p14:creationId xmlns:p14="http://schemas.microsoft.com/office/powerpoint/2010/main" val="195070665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sz="quarter" idx="1"/>
          </p:nvPr>
        </p:nvSpPr>
        <p:spPr>
          <a:xfrm>
            <a:off x="395288" y="1276350"/>
            <a:ext cx="6553200" cy="3808413"/>
          </a:xfrm>
        </p:spPr>
        <p:txBody>
          <a:bodyPr/>
          <a:lstStyle/>
          <a:p>
            <a:r>
              <a:rPr lang="tr-TR" altLang="tr-TR" b="1" smtClean="0"/>
              <a:t>Çevre için tehlikeli madde (N):</a:t>
            </a:r>
            <a:r>
              <a:rPr lang="tr-TR" altLang="tr-TR" smtClean="0"/>
              <a:t> Çevre ortamına girdiğinde çevrenin bir veya birkaç unsuru için hemen veya sonradan kısa veya uzun süreli tehlikeler gösteren maddelerdir.</a:t>
            </a:r>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7283450" y="2446338"/>
            <a:ext cx="103822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4294967295"/>
          </p:nvPr>
        </p:nvSpPr>
        <p:spPr/>
        <p:txBody>
          <a:bodyPr/>
          <a:lstStyle/>
          <a:p>
            <a:fld id="{A427530A-A503-4F46-BAEC-AA74D2EFDD5B}" type="slidenum">
              <a:rPr lang="tr-TR" smtClean="0"/>
              <a:t>51</a:t>
            </a:fld>
            <a:endParaRPr lang="tr-TR"/>
          </a:p>
        </p:txBody>
      </p:sp>
    </p:spTree>
    <p:extLst>
      <p:ext uri="{BB962C8B-B14F-4D97-AF65-F5344CB8AC3E}">
        <p14:creationId xmlns:p14="http://schemas.microsoft.com/office/powerpoint/2010/main" val="69721033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10" name="Rectangle 6"/>
          <p:cNvSpPr>
            <a:spLocks noChangeArrowheads="1"/>
          </p:cNvSpPr>
          <p:nvPr/>
        </p:nvSpPr>
        <p:spPr bwMode="auto">
          <a:xfrm>
            <a:off x="1752600" y="838200"/>
            <a:ext cx="6378575" cy="366713"/>
          </a:xfrm>
          <a:prstGeom prst="rect">
            <a:avLst/>
          </a:prstGeom>
          <a:noFill/>
          <a:ln w="9525" algn="ctr">
            <a:noFill/>
            <a:miter lim="800000"/>
            <a:headEnd/>
            <a:tailEnd/>
          </a:ln>
          <a:effectLst/>
        </p:spPr>
        <p:txBody>
          <a:bodyPr wrap="none" anchorCtr="1">
            <a:spAutoFit/>
          </a:bodyPr>
          <a:lstStyle/>
          <a:p>
            <a:pPr algn="ctr" fontAlgn="auto">
              <a:lnSpc>
                <a:spcPct val="90000"/>
              </a:lnSpc>
              <a:spcBef>
                <a:spcPct val="20000"/>
              </a:spcBef>
              <a:spcAft>
                <a:spcPts val="0"/>
              </a:spcAft>
              <a:buClr>
                <a:schemeClr val="hlink"/>
              </a:buClr>
              <a:buSzPct val="80000"/>
              <a:buFont typeface="Wingdings" pitchFamily="2" charset="2"/>
              <a:buNone/>
              <a:defRPr/>
            </a:pPr>
            <a:r>
              <a:rPr lang="tr-TR" sz="2000" dirty="0" err="1">
                <a:solidFill>
                  <a:schemeClr val="bg1"/>
                </a:solidFill>
                <a:latin typeface="+mn-lt"/>
                <a:cs typeface="+mn-cs"/>
              </a:rPr>
              <a:t>Fizikokimyasal</a:t>
            </a:r>
            <a:r>
              <a:rPr lang="tr-TR" sz="2000" dirty="0">
                <a:solidFill>
                  <a:schemeClr val="bg1"/>
                </a:solidFill>
                <a:latin typeface="+mn-lt"/>
                <a:cs typeface="+mn-cs"/>
              </a:rPr>
              <a:t> özelliklerle ilgili  tehlike kategoriler</a:t>
            </a:r>
            <a:r>
              <a:rPr lang="tr-TR" sz="2000" dirty="0">
                <a:solidFill>
                  <a:schemeClr val="bg1"/>
                </a:solidFill>
                <a:effectLst>
                  <a:outerShdw blurRad="38100" dist="38100" dir="2700000" algn="tl">
                    <a:srgbClr val="C0C0C0"/>
                  </a:outerShdw>
                </a:effectLst>
                <a:latin typeface="+mn-lt"/>
                <a:cs typeface="+mn-cs"/>
              </a:rPr>
              <a:t>i:</a:t>
            </a:r>
          </a:p>
        </p:txBody>
      </p:sp>
      <p:sp>
        <p:nvSpPr>
          <p:cNvPr id="35844" name="Rectangle 90"/>
          <p:cNvSpPr>
            <a:spLocks noChangeArrowheads="1"/>
          </p:cNvSpPr>
          <p:nvPr/>
        </p:nvSpPr>
        <p:spPr bwMode="auto">
          <a:xfrm>
            <a:off x="0" y="2947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endParaRPr lang="tr-TR" altLang="tr-TR"/>
          </a:p>
        </p:txBody>
      </p:sp>
      <p:grpSp>
        <p:nvGrpSpPr>
          <p:cNvPr id="35845" name="Group 158"/>
          <p:cNvGrpSpPr>
            <a:grpSpLocks/>
          </p:cNvGrpSpPr>
          <p:nvPr/>
        </p:nvGrpSpPr>
        <p:grpSpPr bwMode="auto">
          <a:xfrm>
            <a:off x="287338" y="1185863"/>
            <a:ext cx="8382000" cy="4876800"/>
            <a:chOff x="240" y="960"/>
            <a:chExt cx="5280" cy="3155"/>
          </a:xfrm>
        </p:grpSpPr>
        <p:sp>
          <p:nvSpPr>
            <p:cNvPr id="35847" name="Rectangle 86"/>
            <p:cNvSpPr>
              <a:spLocks noChangeArrowheads="1"/>
            </p:cNvSpPr>
            <p:nvPr/>
          </p:nvSpPr>
          <p:spPr bwMode="auto">
            <a:xfrm>
              <a:off x="2928" y="3095"/>
              <a:ext cx="2592"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R11 , R15 , R17</a:t>
              </a:r>
              <a:endParaRPr kumimoji="1" lang="en-US" altLang="tr-TR" sz="2000"/>
            </a:p>
          </p:txBody>
        </p:sp>
        <p:sp>
          <p:nvSpPr>
            <p:cNvPr id="35848" name="Rectangle 84"/>
            <p:cNvSpPr>
              <a:spLocks noChangeArrowheads="1"/>
            </p:cNvSpPr>
            <p:nvPr/>
          </p:nvSpPr>
          <p:spPr bwMode="auto">
            <a:xfrm>
              <a:off x="1008" y="3095"/>
              <a:ext cx="1920"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F</a:t>
              </a:r>
            </a:p>
            <a:p>
              <a:pPr eaLnBrk="0" hangingPunct="0">
                <a:spcBef>
                  <a:spcPct val="20000"/>
                </a:spcBef>
                <a:buClr>
                  <a:srgbClr val="0000D4"/>
                </a:buClr>
                <a:buSzPct val="75000"/>
                <a:buFont typeface="Wingdings" pitchFamily="2" charset="2"/>
                <a:buNone/>
              </a:pPr>
              <a:r>
                <a:rPr kumimoji="1" lang="tr-TR" altLang="tr-TR" sz="2000"/>
                <a:t>(Kolay Alevlenir)</a:t>
              </a:r>
              <a:endParaRPr kumimoji="1" lang="en-US" altLang="tr-TR" sz="2000"/>
            </a:p>
          </p:txBody>
        </p:sp>
        <p:sp>
          <p:nvSpPr>
            <p:cNvPr id="35849" name="Rectangle 82"/>
            <p:cNvSpPr>
              <a:spLocks noChangeArrowheads="1"/>
            </p:cNvSpPr>
            <p:nvPr/>
          </p:nvSpPr>
          <p:spPr bwMode="auto">
            <a:xfrm>
              <a:off x="240" y="3095"/>
              <a:ext cx="768"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endParaRPr kumimoji="1" lang="tr-TR" altLang="tr-TR" sz="2000"/>
            </a:p>
          </p:txBody>
        </p:sp>
        <p:sp>
          <p:nvSpPr>
            <p:cNvPr id="35850" name="Rectangle 57"/>
            <p:cNvSpPr>
              <a:spLocks noChangeArrowheads="1"/>
            </p:cNvSpPr>
            <p:nvPr/>
          </p:nvSpPr>
          <p:spPr bwMode="auto">
            <a:xfrm>
              <a:off x="2928" y="3600"/>
              <a:ext cx="2592"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R10</a:t>
              </a:r>
              <a:endParaRPr kumimoji="1" lang="en-US" altLang="tr-TR" sz="2000"/>
            </a:p>
          </p:txBody>
        </p:sp>
        <p:sp>
          <p:nvSpPr>
            <p:cNvPr id="35851" name="Rectangle 56"/>
            <p:cNvSpPr>
              <a:spLocks noChangeArrowheads="1"/>
            </p:cNvSpPr>
            <p:nvPr/>
          </p:nvSpPr>
          <p:spPr bwMode="auto">
            <a:xfrm>
              <a:off x="1008" y="3600"/>
              <a:ext cx="1920"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F</a:t>
              </a:r>
            </a:p>
            <a:p>
              <a:pPr eaLnBrk="0" hangingPunct="0">
                <a:spcBef>
                  <a:spcPct val="20000"/>
                </a:spcBef>
                <a:buClr>
                  <a:srgbClr val="0000D4"/>
                </a:buClr>
                <a:buSzPct val="75000"/>
                <a:buFont typeface="Wingdings" pitchFamily="2" charset="2"/>
                <a:buNone/>
              </a:pPr>
              <a:r>
                <a:rPr kumimoji="1" lang="tr-TR" altLang="tr-TR" sz="2000"/>
                <a:t>(Alevlenir)</a:t>
              </a:r>
              <a:endParaRPr kumimoji="1" lang="en-US" altLang="tr-TR" sz="2000"/>
            </a:p>
          </p:txBody>
        </p:sp>
        <p:sp>
          <p:nvSpPr>
            <p:cNvPr id="35852" name="Rectangle 55"/>
            <p:cNvSpPr>
              <a:spLocks noChangeArrowheads="1"/>
            </p:cNvSpPr>
            <p:nvPr/>
          </p:nvSpPr>
          <p:spPr bwMode="auto">
            <a:xfrm>
              <a:off x="240" y="3600"/>
              <a:ext cx="768"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endParaRPr kumimoji="1" lang="tr-TR" altLang="tr-TR" sz="2000"/>
            </a:p>
          </p:txBody>
        </p:sp>
        <p:sp>
          <p:nvSpPr>
            <p:cNvPr id="35853" name="Rectangle 54"/>
            <p:cNvSpPr>
              <a:spLocks noChangeArrowheads="1"/>
            </p:cNvSpPr>
            <p:nvPr/>
          </p:nvSpPr>
          <p:spPr bwMode="auto">
            <a:xfrm>
              <a:off x="2928" y="2567"/>
              <a:ext cx="2592"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R12</a:t>
              </a:r>
              <a:endParaRPr kumimoji="1" lang="en-US" altLang="tr-TR" sz="2000"/>
            </a:p>
          </p:txBody>
        </p:sp>
        <p:sp>
          <p:nvSpPr>
            <p:cNvPr id="35854" name="Rectangle 53"/>
            <p:cNvSpPr>
              <a:spLocks noChangeArrowheads="1"/>
            </p:cNvSpPr>
            <p:nvPr/>
          </p:nvSpPr>
          <p:spPr bwMode="auto">
            <a:xfrm>
              <a:off x="1008" y="2567"/>
              <a:ext cx="192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F</a:t>
              </a:r>
              <a:r>
                <a:rPr kumimoji="1" lang="tr-TR" altLang="tr-TR" sz="2000" baseline="30000"/>
                <a:t>+</a:t>
              </a:r>
            </a:p>
            <a:p>
              <a:pPr eaLnBrk="0" hangingPunct="0">
                <a:spcBef>
                  <a:spcPct val="20000"/>
                </a:spcBef>
                <a:buClr>
                  <a:srgbClr val="0000D4"/>
                </a:buClr>
                <a:buSzPct val="75000"/>
                <a:buFont typeface="Wingdings" pitchFamily="2" charset="2"/>
                <a:buNone/>
              </a:pPr>
              <a:r>
                <a:rPr kumimoji="1" lang="tr-TR" altLang="tr-TR" sz="2000"/>
                <a:t>(Çok Kolay Alevlenir)</a:t>
              </a:r>
              <a:endParaRPr kumimoji="1" lang="en-US" altLang="tr-TR" sz="2000"/>
            </a:p>
          </p:txBody>
        </p:sp>
        <p:sp>
          <p:nvSpPr>
            <p:cNvPr id="35855" name="Rectangle 52"/>
            <p:cNvSpPr>
              <a:spLocks noChangeArrowheads="1"/>
            </p:cNvSpPr>
            <p:nvPr/>
          </p:nvSpPr>
          <p:spPr bwMode="auto">
            <a:xfrm>
              <a:off x="240" y="2567"/>
              <a:ext cx="76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endParaRPr kumimoji="1" lang="tr-TR" altLang="tr-TR" sz="2000"/>
            </a:p>
          </p:txBody>
        </p:sp>
        <p:sp>
          <p:nvSpPr>
            <p:cNvPr id="35856" name="Rectangle 51"/>
            <p:cNvSpPr>
              <a:spLocks noChangeArrowheads="1"/>
            </p:cNvSpPr>
            <p:nvPr/>
          </p:nvSpPr>
          <p:spPr bwMode="auto">
            <a:xfrm>
              <a:off x="2928" y="1968"/>
              <a:ext cx="2592"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R7 , R8 , R9</a:t>
              </a:r>
              <a:endParaRPr kumimoji="1" lang="en-US" altLang="tr-TR" sz="2000"/>
            </a:p>
          </p:txBody>
        </p:sp>
        <p:sp>
          <p:nvSpPr>
            <p:cNvPr id="35857" name="Rectangle 50"/>
            <p:cNvSpPr>
              <a:spLocks noChangeArrowheads="1"/>
            </p:cNvSpPr>
            <p:nvPr/>
          </p:nvSpPr>
          <p:spPr bwMode="auto">
            <a:xfrm>
              <a:off x="1008" y="1968"/>
              <a:ext cx="1920"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O</a:t>
              </a:r>
            </a:p>
            <a:p>
              <a:pPr eaLnBrk="0" hangingPunct="0">
                <a:spcBef>
                  <a:spcPct val="20000"/>
                </a:spcBef>
                <a:buClr>
                  <a:srgbClr val="0000D4"/>
                </a:buClr>
                <a:buSzPct val="75000"/>
                <a:buFont typeface="Wingdings" pitchFamily="2" charset="2"/>
                <a:buNone/>
              </a:pPr>
              <a:r>
                <a:rPr kumimoji="1" lang="tr-TR" altLang="tr-TR" sz="2000"/>
                <a:t>(Oksitleyici)</a:t>
              </a:r>
              <a:endParaRPr kumimoji="1" lang="en-US" altLang="tr-TR" sz="2000"/>
            </a:p>
          </p:txBody>
        </p:sp>
        <p:sp>
          <p:nvSpPr>
            <p:cNvPr id="35858" name="Rectangle 49"/>
            <p:cNvSpPr>
              <a:spLocks noChangeArrowheads="1"/>
            </p:cNvSpPr>
            <p:nvPr/>
          </p:nvSpPr>
          <p:spPr bwMode="auto">
            <a:xfrm>
              <a:off x="240" y="1968"/>
              <a:ext cx="768"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endParaRPr kumimoji="1" lang="tr-TR" altLang="tr-TR" sz="2000"/>
            </a:p>
          </p:txBody>
        </p:sp>
        <p:sp>
          <p:nvSpPr>
            <p:cNvPr id="35859" name="Rectangle 48"/>
            <p:cNvSpPr>
              <a:spLocks noChangeArrowheads="1"/>
            </p:cNvSpPr>
            <p:nvPr/>
          </p:nvSpPr>
          <p:spPr bwMode="auto">
            <a:xfrm>
              <a:off x="2928" y="1344"/>
              <a:ext cx="25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tabLst>
                  <a:tab pos="0" algn="l"/>
                </a:tabLst>
                <a:defRPr>
                  <a:solidFill>
                    <a:schemeClr val="tx1"/>
                  </a:solidFill>
                  <a:latin typeface="Gill Sans MT"/>
                </a:defRPr>
              </a:lvl1pPr>
              <a:lvl2pPr marL="742950" indent="-285750">
                <a:tabLst>
                  <a:tab pos="0" algn="l"/>
                </a:tabLst>
                <a:defRPr>
                  <a:solidFill>
                    <a:schemeClr val="tx1"/>
                  </a:solidFill>
                  <a:latin typeface="Gill Sans MT"/>
                </a:defRPr>
              </a:lvl2pPr>
              <a:lvl3pPr marL="1143000" indent="-228600">
                <a:tabLst>
                  <a:tab pos="0" algn="l"/>
                </a:tabLst>
                <a:defRPr>
                  <a:solidFill>
                    <a:schemeClr val="tx1"/>
                  </a:solidFill>
                  <a:latin typeface="Gill Sans MT"/>
                </a:defRPr>
              </a:lvl3pPr>
              <a:lvl4pPr marL="1600200" indent="-228600">
                <a:tabLst>
                  <a:tab pos="0" algn="l"/>
                </a:tabLst>
                <a:defRPr>
                  <a:solidFill>
                    <a:schemeClr val="tx1"/>
                  </a:solidFill>
                  <a:latin typeface="Gill Sans MT"/>
                </a:defRPr>
              </a:lvl4pPr>
              <a:lvl5pPr marL="2057400" indent="-228600">
                <a:tabLst>
                  <a:tab pos="0" algn="l"/>
                </a:tabLst>
                <a:defRPr>
                  <a:solidFill>
                    <a:schemeClr val="tx1"/>
                  </a:solidFill>
                  <a:latin typeface="Gill Sans MT"/>
                </a:defRPr>
              </a:lvl5pPr>
              <a:lvl6pPr marL="2514600" indent="-228600" fontAlgn="base">
                <a:spcBef>
                  <a:spcPct val="0"/>
                </a:spcBef>
                <a:spcAft>
                  <a:spcPct val="0"/>
                </a:spcAft>
                <a:tabLst>
                  <a:tab pos="0" algn="l"/>
                </a:tabLst>
                <a:defRPr>
                  <a:solidFill>
                    <a:schemeClr val="tx1"/>
                  </a:solidFill>
                  <a:latin typeface="Gill Sans MT"/>
                </a:defRPr>
              </a:lvl6pPr>
              <a:lvl7pPr marL="2971800" indent="-228600" fontAlgn="base">
                <a:spcBef>
                  <a:spcPct val="0"/>
                </a:spcBef>
                <a:spcAft>
                  <a:spcPct val="0"/>
                </a:spcAft>
                <a:tabLst>
                  <a:tab pos="0" algn="l"/>
                </a:tabLst>
                <a:defRPr>
                  <a:solidFill>
                    <a:schemeClr val="tx1"/>
                  </a:solidFill>
                  <a:latin typeface="Gill Sans MT"/>
                </a:defRPr>
              </a:lvl7pPr>
              <a:lvl8pPr marL="3429000" indent="-228600" fontAlgn="base">
                <a:spcBef>
                  <a:spcPct val="0"/>
                </a:spcBef>
                <a:spcAft>
                  <a:spcPct val="0"/>
                </a:spcAft>
                <a:tabLst>
                  <a:tab pos="0" algn="l"/>
                </a:tabLst>
                <a:defRPr>
                  <a:solidFill>
                    <a:schemeClr val="tx1"/>
                  </a:solidFill>
                  <a:latin typeface="Gill Sans MT"/>
                </a:defRPr>
              </a:lvl8pPr>
              <a:lvl9pPr marL="3886200" indent="-228600" fontAlgn="base">
                <a:spcBef>
                  <a:spcPct val="0"/>
                </a:spcBef>
                <a:spcAft>
                  <a:spcPct val="0"/>
                </a:spcAft>
                <a:tabLst>
                  <a:tab pos="0" algn="l"/>
                </a:tabLs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R2 , R3</a:t>
              </a:r>
              <a:endParaRPr kumimoji="1" lang="en-US" altLang="tr-TR" sz="2000"/>
            </a:p>
          </p:txBody>
        </p:sp>
        <p:sp>
          <p:nvSpPr>
            <p:cNvPr id="35860" name="Rectangle 47"/>
            <p:cNvSpPr>
              <a:spLocks noChangeArrowheads="1"/>
            </p:cNvSpPr>
            <p:nvPr/>
          </p:nvSpPr>
          <p:spPr bwMode="auto">
            <a:xfrm>
              <a:off x="1008" y="1344"/>
              <a:ext cx="192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E</a:t>
              </a:r>
            </a:p>
            <a:p>
              <a:pPr eaLnBrk="0" hangingPunct="0">
                <a:spcBef>
                  <a:spcPct val="20000"/>
                </a:spcBef>
                <a:buClr>
                  <a:srgbClr val="0000D4"/>
                </a:buClr>
                <a:buSzPct val="75000"/>
                <a:buFont typeface="Wingdings" pitchFamily="2" charset="2"/>
                <a:buNone/>
              </a:pPr>
              <a:r>
                <a:rPr kumimoji="1" lang="tr-TR" altLang="tr-TR" sz="2000"/>
                <a:t>(Patlayıcı)</a:t>
              </a:r>
              <a:endParaRPr kumimoji="1" lang="en-US" altLang="tr-TR" sz="2000"/>
            </a:p>
          </p:txBody>
        </p:sp>
        <p:sp>
          <p:nvSpPr>
            <p:cNvPr id="35861" name="Rectangle 46"/>
            <p:cNvSpPr>
              <a:spLocks noChangeArrowheads="1"/>
            </p:cNvSpPr>
            <p:nvPr/>
          </p:nvSpPr>
          <p:spPr bwMode="auto">
            <a:xfrm>
              <a:off x="240" y="1344"/>
              <a:ext cx="76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endParaRPr kumimoji="1" lang="tr-TR" altLang="tr-TR" sz="2000"/>
            </a:p>
          </p:txBody>
        </p:sp>
        <p:sp>
          <p:nvSpPr>
            <p:cNvPr id="35862" name="Rectangle 45"/>
            <p:cNvSpPr>
              <a:spLocks noChangeArrowheads="1"/>
            </p:cNvSpPr>
            <p:nvPr/>
          </p:nvSpPr>
          <p:spPr bwMode="auto">
            <a:xfrm>
              <a:off x="2928" y="960"/>
              <a:ext cx="25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*R-İbareleri; </a:t>
              </a:r>
              <a:endParaRPr kumimoji="1" lang="en-US" altLang="tr-TR" sz="2000"/>
            </a:p>
          </p:txBody>
        </p:sp>
        <p:sp>
          <p:nvSpPr>
            <p:cNvPr id="35863" name="Rectangle 44"/>
            <p:cNvSpPr>
              <a:spLocks noChangeArrowheads="1"/>
            </p:cNvSpPr>
            <p:nvPr/>
          </p:nvSpPr>
          <p:spPr bwMode="auto">
            <a:xfrm>
              <a:off x="1008" y="960"/>
              <a:ext cx="19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İşaret</a:t>
              </a:r>
              <a:endParaRPr kumimoji="1" lang="en-US" altLang="tr-TR" sz="2000"/>
            </a:p>
          </p:txBody>
        </p:sp>
        <p:sp>
          <p:nvSpPr>
            <p:cNvPr id="35864" name="Rectangle 43"/>
            <p:cNvSpPr>
              <a:spLocks noChangeArrowheads="1"/>
            </p:cNvSpPr>
            <p:nvPr/>
          </p:nvSpPr>
          <p:spPr bwMode="auto">
            <a:xfrm>
              <a:off x="240" y="960"/>
              <a:ext cx="7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Sembol</a:t>
              </a:r>
              <a:endParaRPr kumimoji="1" lang="en-US" altLang="tr-TR" sz="2000"/>
            </a:p>
          </p:txBody>
        </p:sp>
        <p:sp>
          <p:nvSpPr>
            <p:cNvPr id="35865" name="Line 58"/>
            <p:cNvSpPr>
              <a:spLocks noChangeShapeType="1"/>
            </p:cNvSpPr>
            <p:nvPr/>
          </p:nvSpPr>
          <p:spPr bwMode="auto">
            <a:xfrm>
              <a:off x="240" y="960"/>
              <a:ext cx="52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5866" name="Line 59"/>
            <p:cNvSpPr>
              <a:spLocks noChangeShapeType="1"/>
            </p:cNvSpPr>
            <p:nvPr/>
          </p:nvSpPr>
          <p:spPr bwMode="auto">
            <a:xfrm>
              <a:off x="240" y="1344"/>
              <a:ext cx="52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5867" name="Line 60"/>
            <p:cNvSpPr>
              <a:spLocks noChangeShapeType="1"/>
            </p:cNvSpPr>
            <p:nvPr/>
          </p:nvSpPr>
          <p:spPr bwMode="auto">
            <a:xfrm>
              <a:off x="240" y="1968"/>
              <a:ext cx="52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5868" name="Line 61"/>
            <p:cNvSpPr>
              <a:spLocks noChangeShapeType="1"/>
            </p:cNvSpPr>
            <p:nvPr/>
          </p:nvSpPr>
          <p:spPr bwMode="auto">
            <a:xfrm>
              <a:off x="240" y="2567"/>
              <a:ext cx="52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5869" name="Line 62"/>
            <p:cNvSpPr>
              <a:spLocks noChangeShapeType="1"/>
            </p:cNvSpPr>
            <p:nvPr/>
          </p:nvSpPr>
          <p:spPr bwMode="auto">
            <a:xfrm>
              <a:off x="240" y="3095"/>
              <a:ext cx="52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5870" name="Line 63"/>
            <p:cNvSpPr>
              <a:spLocks noChangeShapeType="1"/>
            </p:cNvSpPr>
            <p:nvPr/>
          </p:nvSpPr>
          <p:spPr bwMode="auto">
            <a:xfrm>
              <a:off x="240" y="4115"/>
              <a:ext cx="528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5871" name="Line 64"/>
            <p:cNvSpPr>
              <a:spLocks noChangeShapeType="1"/>
            </p:cNvSpPr>
            <p:nvPr/>
          </p:nvSpPr>
          <p:spPr bwMode="auto">
            <a:xfrm>
              <a:off x="240" y="960"/>
              <a:ext cx="0" cy="315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5872" name="Line 65"/>
            <p:cNvSpPr>
              <a:spLocks noChangeShapeType="1"/>
            </p:cNvSpPr>
            <p:nvPr/>
          </p:nvSpPr>
          <p:spPr bwMode="auto">
            <a:xfrm>
              <a:off x="1008" y="960"/>
              <a:ext cx="0" cy="31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5873" name="Line 66"/>
            <p:cNvSpPr>
              <a:spLocks noChangeShapeType="1"/>
            </p:cNvSpPr>
            <p:nvPr/>
          </p:nvSpPr>
          <p:spPr bwMode="auto">
            <a:xfrm>
              <a:off x="2928" y="960"/>
              <a:ext cx="0" cy="31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5874" name="Line 67"/>
            <p:cNvSpPr>
              <a:spLocks noChangeShapeType="1"/>
            </p:cNvSpPr>
            <p:nvPr/>
          </p:nvSpPr>
          <p:spPr bwMode="auto">
            <a:xfrm>
              <a:off x="5520" y="960"/>
              <a:ext cx="0" cy="315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5875" name="Line 83"/>
            <p:cNvSpPr>
              <a:spLocks noChangeShapeType="1"/>
            </p:cNvSpPr>
            <p:nvPr/>
          </p:nvSpPr>
          <p:spPr bwMode="auto">
            <a:xfrm>
              <a:off x="240" y="3600"/>
              <a:ext cx="52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pic>
          <p:nvPicPr>
            <p:cNvPr id="35876" name="Picture 1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1344"/>
              <a:ext cx="492"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77" name="Picture 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2592"/>
              <a:ext cx="48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78" name="Picture 1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 y="2064"/>
              <a:ext cx="528"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79"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3120"/>
              <a:ext cx="480"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846" name="Dikdörtgen 3"/>
          <p:cNvSpPr>
            <a:spLocks noChangeArrowheads="1"/>
          </p:cNvSpPr>
          <p:nvPr/>
        </p:nvSpPr>
        <p:spPr bwMode="auto">
          <a:xfrm>
            <a:off x="669925" y="6062663"/>
            <a:ext cx="7129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pPr>
            <a:r>
              <a:rPr kumimoji="1" lang="tr-TR" altLang="tr-TR"/>
              <a:t>*R=malzemenin yol açabileceği zararları ve tehlikeleri gösterir</a:t>
            </a:r>
            <a:endParaRPr kumimoji="1" lang="en-US" altLang="tr-TR"/>
          </a:p>
        </p:txBody>
      </p:sp>
      <p:sp>
        <p:nvSpPr>
          <p:cNvPr id="3" name="Slayt Numarası Yer Tutucusu 2"/>
          <p:cNvSpPr>
            <a:spLocks noGrp="1"/>
          </p:cNvSpPr>
          <p:nvPr>
            <p:ph type="sldNum" sz="quarter" idx="12"/>
          </p:nvPr>
        </p:nvSpPr>
        <p:spPr/>
        <p:txBody>
          <a:bodyPr/>
          <a:lstStyle/>
          <a:p>
            <a:pPr>
              <a:defRPr/>
            </a:pPr>
            <a:fld id="{7D3AE9A5-943A-43C5-883C-49E1FA353178}" type="slidenum">
              <a:rPr lang="tr-TR" smtClean="0"/>
              <a:pPr>
                <a:defRPr/>
              </a:pPr>
              <a:t>52</a:t>
            </a:fld>
            <a:endParaRPr lang="tr-TR"/>
          </a:p>
        </p:txBody>
      </p:sp>
    </p:spTree>
    <p:extLst>
      <p:ext uri="{BB962C8B-B14F-4D97-AF65-F5344CB8AC3E}">
        <p14:creationId xmlns:p14="http://schemas.microsoft.com/office/powerpoint/2010/main" val="125529083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7" name="Group 73"/>
          <p:cNvGrpSpPr>
            <a:grpSpLocks/>
          </p:cNvGrpSpPr>
          <p:nvPr/>
        </p:nvGrpSpPr>
        <p:grpSpPr bwMode="auto">
          <a:xfrm>
            <a:off x="250825" y="1773238"/>
            <a:ext cx="8305800" cy="3436937"/>
            <a:chOff x="240" y="1200"/>
            <a:chExt cx="5232" cy="2165"/>
          </a:xfrm>
        </p:grpSpPr>
        <p:sp>
          <p:nvSpPr>
            <p:cNvPr id="36874" name="Rectangle 7"/>
            <p:cNvSpPr>
              <a:spLocks noChangeArrowheads="1"/>
            </p:cNvSpPr>
            <p:nvPr/>
          </p:nvSpPr>
          <p:spPr bwMode="auto">
            <a:xfrm>
              <a:off x="2903" y="2886"/>
              <a:ext cx="2569"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R34 , R35 ,</a:t>
              </a:r>
              <a:endParaRPr kumimoji="1" lang="en-US" altLang="tr-TR" sz="2000"/>
            </a:p>
          </p:txBody>
        </p:sp>
        <p:sp>
          <p:nvSpPr>
            <p:cNvPr id="36875" name="Rectangle 8"/>
            <p:cNvSpPr>
              <a:spLocks noChangeArrowheads="1"/>
            </p:cNvSpPr>
            <p:nvPr/>
          </p:nvSpPr>
          <p:spPr bwMode="auto">
            <a:xfrm>
              <a:off x="1001" y="2886"/>
              <a:ext cx="1902"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C</a:t>
              </a:r>
            </a:p>
            <a:p>
              <a:pPr eaLnBrk="0" hangingPunct="0">
                <a:spcBef>
                  <a:spcPct val="20000"/>
                </a:spcBef>
                <a:buClr>
                  <a:srgbClr val="0000D4"/>
                </a:buClr>
                <a:buSzPct val="75000"/>
                <a:buFont typeface="Wingdings" pitchFamily="2" charset="2"/>
                <a:buNone/>
              </a:pPr>
              <a:r>
                <a:rPr kumimoji="1" lang="tr-TR" altLang="tr-TR" sz="2000"/>
                <a:t>(Aşındırıcı)</a:t>
              </a:r>
              <a:endParaRPr kumimoji="1" lang="en-US" altLang="tr-TR" sz="2000"/>
            </a:p>
          </p:txBody>
        </p:sp>
        <p:sp>
          <p:nvSpPr>
            <p:cNvPr id="36876" name="Rectangle 9"/>
            <p:cNvSpPr>
              <a:spLocks noChangeArrowheads="1"/>
            </p:cNvSpPr>
            <p:nvPr/>
          </p:nvSpPr>
          <p:spPr bwMode="auto">
            <a:xfrm>
              <a:off x="240" y="2886"/>
              <a:ext cx="761"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endParaRPr kumimoji="1" lang="tr-TR" altLang="tr-TR" sz="2000"/>
            </a:p>
          </p:txBody>
        </p:sp>
        <p:sp>
          <p:nvSpPr>
            <p:cNvPr id="36877" name="Rectangle 13"/>
            <p:cNvSpPr>
              <a:spLocks noChangeArrowheads="1"/>
            </p:cNvSpPr>
            <p:nvPr/>
          </p:nvSpPr>
          <p:spPr bwMode="auto">
            <a:xfrm>
              <a:off x="2903" y="2407"/>
              <a:ext cx="2569"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R20 , R21 , R22 , R36 ,R37 ,R38 ,R41 , R65</a:t>
              </a:r>
              <a:endParaRPr kumimoji="1" lang="en-US" altLang="tr-TR" sz="2000"/>
            </a:p>
          </p:txBody>
        </p:sp>
        <p:sp>
          <p:nvSpPr>
            <p:cNvPr id="36878" name="Rectangle 14"/>
            <p:cNvSpPr>
              <a:spLocks noChangeArrowheads="1"/>
            </p:cNvSpPr>
            <p:nvPr/>
          </p:nvSpPr>
          <p:spPr bwMode="auto">
            <a:xfrm>
              <a:off x="1001" y="2407"/>
              <a:ext cx="1902"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Xn (Zaralı)</a:t>
              </a:r>
            </a:p>
            <a:p>
              <a:pPr eaLnBrk="0" hangingPunct="0">
                <a:spcBef>
                  <a:spcPct val="20000"/>
                </a:spcBef>
                <a:buClr>
                  <a:srgbClr val="0000D4"/>
                </a:buClr>
                <a:buSzPct val="75000"/>
                <a:buFont typeface="Wingdings" pitchFamily="2" charset="2"/>
                <a:buNone/>
              </a:pPr>
              <a:r>
                <a:rPr kumimoji="1" lang="tr-TR" altLang="tr-TR" sz="2000"/>
                <a:t>Xi (Tahriş Edici)</a:t>
              </a:r>
              <a:endParaRPr kumimoji="1" lang="en-US" altLang="tr-TR" sz="2000"/>
            </a:p>
          </p:txBody>
        </p:sp>
        <p:sp>
          <p:nvSpPr>
            <p:cNvPr id="36879" name="Rectangle 15"/>
            <p:cNvSpPr>
              <a:spLocks noChangeArrowheads="1"/>
            </p:cNvSpPr>
            <p:nvPr/>
          </p:nvSpPr>
          <p:spPr bwMode="auto">
            <a:xfrm>
              <a:off x="240" y="2407"/>
              <a:ext cx="761"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endParaRPr kumimoji="1" lang="tr-TR" altLang="tr-TR" sz="2000"/>
            </a:p>
          </p:txBody>
        </p:sp>
        <p:sp>
          <p:nvSpPr>
            <p:cNvPr id="36880" name="Rectangle 16"/>
            <p:cNvSpPr>
              <a:spLocks noChangeArrowheads="1"/>
            </p:cNvSpPr>
            <p:nvPr/>
          </p:nvSpPr>
          <p:spPr bwMode="auto">
            <a:xfrm>
              <a:off x="2903" y="1928"/>
              <a:ext cx="2569"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R23 , R24 , R25 , R39 , R45 , R46 , R48 , R49 ,R60 , R61</a:t>
              </a:r>
              <a:endParaRPr kumimoji="1" lang="en-US" altLang="tr-TR" sz="2000"/>
            </a:p>
          </p:txBody>
        </p:sp>
        <p:sp>
          <p:nvSpPr>
            <p:cNvPr id="36881" name="Rectangle 17"/>
            <p:cNvSpPr>
              <a:spLocks noChangeArrowheads="1"/>
            </p:cNvSpPr>
            <p:nvPr/>
          </p:nvSpPr>
          <p:spPr bwMode="auto">
            <a:xfrm>
              <a:off x="1001" y="1928"/>
              <a:ext cx="1902"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T</a:t>
              </a:r>
            </a:p>
            <a:p>
              <a:pPr eaLnBrk="0" hangingPunct="0">
                <a:spcBef>
                  <a:spcPct val="20000"/>
                </a:spcBef>
                <a:buClr>
                  <a:srgbClr val="0000D4"/>
                </a:buClr>
                <a:buSzPct val="75000"/>
                <a:buFont typeface="Wingdings" pitchFamily="2" charset="2"/>
                <a:buNone/>
              </a:pPr>
              <a:r>
                <a:rPr kumimoji="1" lang="tr-TR" altLang="tr-TR" sz="2000"/>
                <a:t>(Toksik)</a:t>
              </a:r>
              <a:endParaRPr kumimoji="1" lang="en-US" altLang="tr-TR" sz="2000"/>
            </a:p>
          </p:txBody>
        </p:sp>
        <p:sp>
          <p:nvSpPr>
            <p:cNvPr id="36882" name="Rectangle 18"/>
            <p:cNvSpPr>
              <a:spLocks noChangeArrowheads="1"/>
            </p:cNvSpPr>
            <p:nvPr/>
          </p:nvSpPr>
          <p:spPr bwMode="auto">
            <a:xfrm>
              <a:off x="240" y="1928"/>
              <a:ext cx="761"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endParaRPr kumimoji="1" lang="tr-TR" altLang="tr-TR" sz="2000"/>
            </a:p>
          </p:txBody>
        </p:sp>
        <p:sp>
          <p:nvSpPr>
            <p:cNvPr id="36883" name="Rectangle 19"/>
            <p:cNvSpPr>
              <a:spLocks noChangeArrowheads="1"/>
            </p:cNvSpPr>
            <p:nvPr/>
          </p:nvSpPr>
          <p:spPr bwMode="auto">
            <a:xfrm>
              <a:off x="2903" y="1449"/>
              <a:ext cx="2569"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tabLst>
                  <a:tab pos="0" algn="l"/>
                </a:tabLst>
                <a:defRPr>
                  <a:solidFill>
                    <a:schemeClr val="tx1"/>
                  </a:solidFill>
                  <a:latin typeface="Gill Sans MT"/>
                </a:defRPr>
              </a:lvl1pPr>
              <a:lvl2pPr marL="742950" indent="-285750">
                <a:tabLst>
                  <a:tab pos="0" algn="l"/>
                </a:tabLst>
                <a:defRPr>
                  <a:solidFill>
                    <a:schemeClr val="tx1"/>
                  </a:solidFill>
                  <a:latin typeface="Gill Sans MT"/>
                </a:defRPr>
              </a:lvl2pPr>
              <a:lvl3pPr marL="1143000" indent="-228600">
                <a:tabLst>
                  <a:tab pos="0" algn="l"/>
                </a:tabLst>
                <a:defRPr>
                  <a:solidFill>
                    <a:schemeClr val="tx1"/>
                  </a:solidFill>
                  <a:latin typeface="Gill Sans MT"/>
                </a:defRPr>
              </a:lvl3pPr>
              <a:lvl4pPr marL="1600200" indent="-228600">
                <a:tabLst>
                  <a:tab pos="0" algn="l"/>
                </a:tabLst>
                <a:defRPr>
                  <a:solidFill>
                    <a:schemeClr val="tx1"/>
                  </a:solidFill>
                  <a:latin typeface="Gill Sans MT"/>
                </a:defRPr>
              </a:lvl4pPr>
              <a:lvl5pPr marL="2057400" indent="-228600">
                <a:tabLst>
                  <a:tab pos="0" algn="l"/>
                </a:tabLst>
                <a:defRPr>
                  <a:solidFill>
                    <a:schemeClr val="tx1"/>
                  </a:solidFill>
                  <a:latin typeface="Gill Sans MT"/>
                </a:defRPr>
              </a:lvl5pPr>
              <a:lvl6pPr marL="2514600" indent="-228600" fontAlgn="base">
                <a:spcBef>
                  <a:spcPct val="0"/>
                </a:spcBef>
                <a:spcAft>
                  <a:spcPct val="0"/>
                </a:spcAft>
                <a:tabLst>
                  <a:tab pos="0" algn="l"/>
                </a:tabLst>
                <a:defRPr>
                  <a:solidFill>
                    <a:schemeClr val="tx1"/>
                  </a:solidFill>
                  <a:latin typeface="Gill Sans MT"/>
                </a:defRPr>
              </a:lvl6pPr>
              <a:lvl7pPr marL="2971800" indent="-228600" fontAlgn="base">
                <a:spcBef>
                  <a:spcPct val="0"/>
                </a:spcBef>
                <a:spcAft>
                  <a:spcPct val="0"/>
                </a:spcAft>
                <a:tabLst>
                  <a:tab pos="0" algn="l"/>
                </a:tabLst>
                <a:defRPr>
                  <a:solidFill>
                    <a:schemeClr val="tx1"/>
                  </a:solidFill>
                  <a:latin typeface="Gill Sans MT"/>
                </a:defRPr>
              </a:lvl7pPr>
              <a:lvl8pPr marL="3429000" indent="-228600" fontAlgn="base">
                <a:spcBef>
                  <a:spcPct val="0"/>
                </a:spcBef>
                <a:spcAft>
                  <a:spcPct val="0"/>
                </a:spcAft>
                <a:tabLst>
                  <a:tab pos="0" algn="l"/>
                </a:tabLst>
                <a:defRPr>
                  <a:solidFill>
                    <a:schemeClr val="tx1"/>
                  </a:solidFill>
                  <a:latin typeface="Gill Sans MT"/>
                </a:defRPr>
              </a:lvl8pPr>
              <a:lvl9pPr marL="3886200" indent="-228600" fontAlgn="base">
                <a:spcBef>
                  <a:spcPct val="0"/>
                </a:spcBef>
                <a:spcAft>
                  <a:spcPct val="0"/>
                </a:spcAft>
                <a:tabLst>
                  <a:tab pos="0" algn="l"/>
                </a:tabLs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R26 , R27 , R28 , R39</a:t>
              </a:r>
              <a:endParaRPr kumimoji="1" lang="en-US" altLang="tr-TR" sz="2000"/>
            </a:p>
          </p:txBody>
        </p:sp>
        <p:sp>
          <p:nvSpPr>
            <p:cNvPr id="36884" name="Rectangle 20"/>
            <p:cNvSpPr>
              <a:spLocks noChangeArrowheads="1"/>
            </p:cNvSpPr>
            <p:nvPr/>
          </p:nvSpPr>
          <p:spPr bwMode="auto">
            <a:xfrm>
              <a:off x="1001" y="1449"/>
              <a:ext cx="1902"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T</a:t>
              </a:r>
              <a:r>
                <a:rPr kumimoji="1" lang="tr-TR" altLang="tr-TR" sz="2000" baseline="30000"/>
                <a:t>+</a:t>
              </a:r>
            </a:p>
            <a:p>
              <a:pPr eaLnBrk="0" hangingPunct="0">
                <a:spcBef>
                  <a:spcPct val="20000"/>
                </a:spcBef>
                <a:buClr>
                  <a:srgbClr val="0000D4"/>
                </a:buClr>
                <a:buSzPct val="75000"/>
                <a:buFont typeface="Wingdings" pitchFamily="2" charset="2"/>
                <a:buNone/>
              </a:pPr>
              <a:r>
                <a:rPr kumimoji="1" lang="tr-TR" altLang="tr-TR" sz="2000"/>
                <a:t>(Çok Toksik)</a:t>
              </a:r>
              <a:endParaRPr kumimoji="1" lang="en-US" altLang="tr-TR" sz="2000"/>
            </a:p>
          </p:txBody>
        </p:sp>
        <p:sp>
          <p:nvSpPr>
            <p:cNvPr id="36885" name="Rectangle 21"/>
            <p:cNvSpPr>
              <a:spLocks noChangeArrowheads="1"/>
            </p:cNvSpPr>
            <p:nvPr/>
          </p:nvSpPr>
          <p:spPr bwMode="auto">
            <a:xfrm>
              <a:off x="240" y="1449"/>
              <a:ext cx="761"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endParaRPr kumimoji="1" lang="tr-TR" altLang="tr-TR" sz="2000"/>
            </a:p>
          </p:txBody>
        </p:sp>
        <p:sp>
          <p:nvSpPr>
            <p:cNvPr id="36886" name="Rectangle 22"/>
            <p:cNvSpPr>
              <a:spLocks noChangeArrowheads="1"/>
            </p:cNvSpPr>
            <p:nvPr/>
          </p:nvSpPr>
          <p:spPr bwMode="auto">
            <a:xfrm>
              <a:off x="2903" y="1200"/>
              <a:ext cx="256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R-İbareleri</a:t>
              </a:r>
              <a:endParaRPr kumimoji="1" lang="en-US" altLang="tr-TR" sz="2000"/>
            </a:p>
          </p:txBody>
        </p:sp>
        <p:sp>
          <p:nvSpPr>
            <p:cNvPr id="36887" name="Rectangle 23"/>
            <p:cNvSpPr>
              <a:spLocks noChangeArrowheads="1"/>
            </p:cNvSpPr>
            <p:nvPr/>
          </p:nvSpPr>
          <p:spPr bwMode="auto">
            <a:xfrm>
              <a:off x="1001" y="1200"/>
              <a:ext cx="190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İşaret</a:t>
              </a:r>
              <a:endParaRPr kumimoji="1" lang="en-US" altLang="tr-TR" sz="2000"/>
            </a:p>
          </p:txBody>
        </p:sp>
        <p:sp>
          <p:nvSpPr>
            <p:cNvPr id="36888" name="Rectangle 24"/>
            <p:cNvSpPr>
              <a:spLocks noChangeArrowheads="1"/>
            </p:cNvSpPr>
            <p:nvPr/>
          </p:nvSpPr>
          <p:spPr bwMode="auto">
            <a:xfrm>
              <a:off x="240" y="1200"/>
              <a:ext cx="76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Sembol</a:t>
              </a:r>
              <a:endParaRPr kumimoji="1" lang="en-US" altLang="tr-TR" sz="2000"/>
            </a:p>
          </p:txBody>
        </p:sp>
        <p:sp>
          <p:nvSpPr>
            <p:cNvPr id="36889" name="Line 25"/>
            <p:cNvSpPr>
              <a:spLocks noChangeShapeType="1"/>
            </p:cNvSpPr>
            <p:nvPr/>
          </p:nvSpPr>
          <p:spPr bwMode="auto">
            <a:xfrm>
              <a:off x="240" y="1200"/>
              <a:ext cx="52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6890" name="Line 26"/>
            <p:cNvSpPr>
              <a:spLocks noChangeShapeType="1"/>
            </p:cNvSpPr>
            <p:nvPr/>
          </p:nvSpPr>
          <p:spPr bwMode="auto">
            <a:xfrm>
              <a:off x="240" y="1449"/>
              <a:ext cx="52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6891" name="Line 27"/>
            <p:cNvSpPr>
              <a:spLocks noChangeShapeType="1"/>
            </p:cNvSpPr>
            <p:nvPr/>
          </p:nvSpPr>
          <p:spPr bwMode="auto">
            <a:xfrm>
              <a:off x="240" y="1928"/>
              <a:ext cx="52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6892" name="Line 28"/>
            <p:cNvSpPr>
              <a:spLocks noChangeShapeType="1"/>
            </p:cNvSpPr>
            <p:nvPr/>
          </p:nvSpPr>
          <p:spPr bwMode="auto">
            <a:xfrm>
              <a:off x="240" y="2407"/>
              <a:ext cx="52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6893" name="Line 29"/>
            <p:cNvSpPr>
              <a:spLocks noChangeShapeType="1"/>
            </p:cNvSpPr>
            <p:nvPr/>
          </p:nvSpPr>
          <p:spPr bwMode="auto">
            <a:xfrm>
              <a:off x="240" y="2886"/>
              <a:ext cx="52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6894" name="Line 30"/>
            <p:cNvSpPr>
              <a:spLocks noChangeShapeType="1"/>
            </p:cNvSpPr>
            <p:nvPr/>
          </p:nvSpPr>
          <p:spPr bwMode="auto">
            <a:xfrm>
              <a:off x="240" y="3365"/>
              <a:ext cx="52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6895" name="Line 31"/>
            <p:cNvSpPr>
              <a:spLocks noChangeShapeType="1"/>
            </p:cNvSpPr>
            <p:nvPr/>
          </p:nvSpPr>
          <p:spPr bwMode="auto">
            <a:xfrm>
              <a:off x="240" y="1200"/>
              <a:ext cx="0" cy="216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6896" name="Line 32"/>
            <p:cNvSpPr>
              <a:spLocks noChangeShapeType="1"/>
            </p:cNvSpPr>
            <p:nvPr/>
          </p:nvSpPr>
          <p:spPr bwMode="auto">
            <a:xfrm>
              <a:off x="1001" y="1200"/>
              <a:ext cx="0" cy="21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6897" name="Line 33"/>
            <p:cNvSpPr>
              <a:spLocks noChangeShapeType="1"/>
            </p:cNvSpPr>
            <p:nvPr/>
          </p:nvSpPr>
          <p:spPr bwMode="auto">
            <a:xfrm>
              <a:off x="2903" y="1200"/>
              <a:ext cx="0" cy="21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6898" name="Line 34"/>
            <p:cNvSpPr>
              <a:spLocks noChangeShapeType="1"/>
            </p:cNvSpPr>
            <p:nvPr/>
          </p:nvSpPr>
          <p:spPr bwMode="auto">
            <a:xfrm>
              <a:off x="5472" y="1200"/>
              <a:ext cx="0" cy="216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grpSp>
      <p:sp>
        <p:nvSpPr>
          <p:cNvPr id="591877" name="Rectangle 5"/>
          <p:cNvSpPr>
            <a:spLocks noChangeArrowheads="1"/>
          </p:cNvSpPr>
          <p:nvPr/>
        </p:nvSpPr>
        <p:spPr bwMode="auto">
          <a:xfrm>
            <a:off x="1828800" y="838200"/>
            <a:ext cx="6054725" cy="366713"/>
          </a:xfrm>
          <a:prstGeom prst="rect">
            <a:avLst/>
          </a:prstGeom>
          <a:noFill/>
          <a:ln w="9525" algn="ctr">
            <a:noFill/>
            <a:miter lim="800000"/>
            <a:headEnd/>
            <a:tailEnd/>
          </a:ln>
          <a:effectLst/>
        </p:spPr>
        <p:txBody>
          <a:bodyPr wrap="none" anchorCtr="1">
            <a:spAutoFit/>
          </a:bodyPr>
          <a:lstStyle/>
          <a:p>
            <a:pPr algn="ctr" fontAlgn="auto">
              <a:lnSpc>
                <a:spcPct val="90000"/>
              </a:lnSpc>
              <a:spcBef>
                <a:spcPct val="20000"/>
              </a:spcBef>
              <a:spcAft>
                <a:spcPts val="0"/>
              </a:spcAft>
              <a:buClr>
                <a:schemeClr val="hlink"/>
              </a:buClr>
              <a:buSzPct val="80000"/>
              <a:buFont typeface="Wingdings" pitchFamily="2" charset="2"/>
              <a:buNone/>
              <a:defRPr/>
            </a:pPr>
            <a:r>
              <a:rPr lang="tr-TR" sz="2000">
                <a:solidFill>
                  <a:schemeClr val="bg1"/>
                </a:solidFill>
                <a:latin typeface="+mn-lt"/>
                <a:cs typeface="+mn-cs"/>
              </a:rPr>
              <a:t>Toksikolojik özelliklerle ilgili  tehlike kategoriler</a:t>
            </a:r>
            <a:r>
              <a:rPr lang="tr-TR" sz="2000">
                <a:solidFill>
                  <a:schemeClr val="bg1"/>
                </a:solidFill>
                <a:effectLst>
                  <a:outerShdw blurRad="38100" dist="38100" dir="2700000" algn="tl">
                    <a:srgbClr val="C0C0C0"/>
                  </a:outerShdw>
                </a:effectLst>
                <a:latin typeface="+mn-lt"/>
                <a:cs typeface="+mn-cs"/>
              </a:rPr>
              <a:t>i:</a:t>
            </a:r>
          </a:p>
        </p:txBody>
      </p:sp>
      <p:sp>
        <p:nvSpPr>
          <p:cNvPr id="36869" name="Rectangle 36"/>
          <p:cNvSpPr>
            <a:spLocks noChangeArrowheads="1"/>
          </p:cNvSpPr>
          <p:nvPr/>
        </p:nvSpPr>
        <p:spPr bwMode="auto">
          <a:xfrm>
            <a:off x="0" y="2947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endParaRPr lang="tr-TR" altLang="tr-TR"/>
          </a:p>
        </p:txBody>
      </p:sp>
      <p:pic>
        <p:nvPicPr>
          <p:cNvPr id="3687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86000"/>
            <a:ext cx="9144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48000"/>
            <a:ext cx="9144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67" descr="X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 y="3810000"/>
            <a:ext cx="83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68" descr="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 y="4572000"/>
            <a:ext cx="78263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pPr>
              <a:defRPr/>
            </a:pPr>
            <a:fld id="{AD1389A2-4DAB-4F57-89EB-6BE0FEC7584D}" type="slidenum">
              <a:rPr lang="tr-TR" smtClean="0"/>
              <a:pPr>
                <a:defRPr/>
              </a:pPr>
              <a:t>53</a:t>
            </a:fld>
            <a:endParaRPr lang="tr-TR"/>
          </a:p>
        </p:txBody>
      </p:sp>
    </p:spTree>
    <p:extLst>
      <p:ext uri="{BB962C8B-B14F-4D97-AF65-F5344CB8AC3E}">
        <p14:creationId xmlns:p14="http://schemas.microsoft.com/office/powerpoint/2010/main" val="27156846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1" name="Group 48"/>
          <p:cNvGrpSpPr>
            <a:grpSpLocks/>
          </p:cNvGrpSpPr>
          <p:nvPr/>
        </p:nvGrpSpPr>
        <p:grpSpPr bwMode="auto">
          <a:xfrm>
            <a:off x="381000" y="1905000"/>
            <a:ext cx="8305800" cy="1520825"/>
            <a:chOff x="240" y="1200"/>
            <a:chExt cx="5232" cy="958"/>
          </a:xfrm>
        </p:grpSpPr>
        <p:sp>
          <p:nvSpPr>
            <p:cNvPr id="37895" name="Rectangle 12"/>
            <p:cNvSpPr>
              <a:spLocks noChangeArrowheads="1"/>
            </p:cNvSpPr>
            <p:nvPr/>
          </p:nvSpPr>
          <p:spPr bwMode="auto">
            <a:xfrm>
              <a:off x="2903" y="1449"/>
              <a:ext cx="2569" cy="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tabLst>
                  <a:tab pos="0" algn="l"/>
                </a:tabLst>
                <a:defRPr>
                  <a:solidFill>
                    <a:schemeClr val="tx1"/>
                  </a:solidFill>
                  <a:latin typeface="Gill Sans MT"/>
                </a:defRPr>
              </a:lvl1pPr>
              <a:lvl2pPr marL="742950" indent="-285750">
                <a:tabLst>
                  <a:tab pos="0" algn="l"/>
                </a:tabLst>
                <a:defRPr>
                  <a:solidFill>
                    <a:schemeClr val="tx1"/>
                  </a:solidFill>
                  <a:latin typeface="Gill Sans MT"/>
                </a:defRPr>
              </a:lvl2pPr>
              <a:lvl3pPr marL="1143000" indent="-228600">
                <a:tabLst>
                  <a:tab pos="0" algn="l"/>
                </a:tabLst>
                <a:defRPr>
                  <a:solidFill>
                    <a:schemeClr val="tx1"/>
                  </a:solidFill>
                  <a:latin typeface="Gill Sans MT"/>
                </a:defRPr>
              </a:lvl3pPr>
              <a:lvl4pPr marL="1600200" indent="-228600">
                <a:tabLst>
                  <a:tab pos="0" algn="l"/>
                </a:tabLst>
                <a:defRPr>
                  <a:solidFill>
                    <a:schemeClr val="tx1"/>
                  </a:solidFill>
                  <a:latin typeface="Gill Sans MT"/>
                </a:defRPr>
              </a:lvl4pPr>
              <a:lvl5pPr marL="2057400" indent="-228600">
                <a:tabLst>
                  <a:tab pos="0" algn="l"/>
                </a:tabLst>
                <a:defRPr>
                  <a:solidFill>
                    <a:schemeClr val="tx1"/>
                  </a:solidFill>
                  <a:latin typeface="Gill Sans MT"/>
                </a:defRPr>
              </a:lvl5pPr>
              <a:lvl6pPr marL="2514600" indent="-228600" fontAlgn="base">
                <a:spcBef>
                  <a:spcPct val="0"/>
                </a:spcBef>
                <a:spcAft>
                  <a:spcPct val="0"/>
                </a:spcAft>
                <a:tabLst>
                  <a:tab pos="0" algn="l"/>
                </a:tabLst>
                <a:defRPr>
                  <a:solidFill>
                    <a:schemeClr val="tx1"/>
                  </a:solidFill>
                  <a:latin typeface="Gill Sans MT"/>
                </a:defRPr>
              </a:lvl6pPr>
              <a:lvl7pPr marL="2971800" indent="-228600" fontAlgn="base">
                <a:spcBef>
                  <a:spcPct val="0"/>
                </a:spcBef>
                <a:spcAft>
                  <a:spcPct val="0"/>
                </a:spcAft>
                <a:tabLst>
                  <a:tab pos="0" algn="l"/>
                </a:tabLst>
                <a:defRPr>
                  <a:solidFill>
                    <a:schemeClr val="tx1"/>
                  </a:solidFill>
                  <a:latin typeface="Gill Sans MT"/>
                </a:defRPr>
              </a:lvl7pPr>
              <a:lvl8pPr marL="3429000" indent="-228600" fontAlgn="base">
                <a:spcBef>
                  <a:spcPct val="0"/>
                </a:spcBef>
                <a:spcAft>
                  <a:spcPct val="0"/>
                </a:spcAft>
                <a:tabLst>
                  <a:tab pos="0" algn="l"/>
                </a:tabLst>
                <a:defRPr>
                  <a:solidFill>
                    <a:schemeClr val="tx1"/>
                  </a:solidFill>
                  <a:latin typeface="Gill Sans MT"/>
                </a:defRPr>
              </a:lvl8pPr>
              <a:lvl9pPr marL="3886200" indent="-228600" fontAlgn="base">
                <a:spcBef>
                  <a:spcPct val="0"/>
                </a:spcBef>
                <a:spcAft>
                  <a:spcPct val="0"/>
                </a:spcAft>
                <a:tabLst>
                  <a:tab pos="0" algn="l"/>
                </a:tabLs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R50 , R51 , R52 , R53 </a:t>
              </a:r>
              <a:endParaRPr kumimoji="1" lang="en-US" altLang="tr-TR" sz="2000"/>
            </a:p>
          </p:txBody>
        </p:sp>
        <p:sp>
          <p:nvSpPr>
            <p:cNvPr id="37896" name="Rectangle 13"/>
            <p:cNvSpPr>
              <a:spLocks noChangeArrowheads="1"/>
            </p:cNvSpPr>
            <p:nvPr/>
          </p:nvSpPr>
          <p:spPr bwMode="auto">
            <a:xfrm>
              <a:off x="1001" y="1449"/>
              <a:ext cx="1902" cy="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N</a:t>
              </a:r>
              <a:endParaRPr kumimoji="1" lang="tr-TR" altLang="tr-TR" sz="2000" baseline="30000"/>
            </a:p>
            <a:p>
              <a:pPr eaLnBrk="0" hangingPunct="0">
                <a:spcBef>
                  <a:spcPct val="20000"/>
                </a:spcBef>
                <a:buClr>
                  <a:srgbClr val="0000D4"/>
                </a:buClr>
                <a:buSzPct val="75000"/>
                <a:buFont typeface="Wingdings" pitchFamily="2" charset="2"/>
                <a:buNone/>
              </a:pPr>
              <a:r>
                <a:rPr kumimoji="1" lang="tr-TR" altLang="tr-TR" sz="2000"/>
                <a:t>(Çevre İçin Tehlikeli)</a:t>
              </a:r>
              <a:endParaRPr kumimoji="1" lang="en-US" altLang="tr-TR" sz="2000"/>
            </a:p>
          </p:txBody>
        </p:sp>
        <p:sp>
          <p:nvSpPr>
            <p:cNvPr id="37897" name="Rectangle 14"/>
            <p:cNvSpPr>
              <a:spLocks noChangeArrowheads="1"/>
            </p:cNvSpPr>
            <p:nvPr/>
          </p:nvSpPr>
          <p:spPr bwMode="auto">
            <a:xfrm>
              <a:off x="240" y="1449"/>
              <a:ext cx="761" cy="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endParaRPr kumimoji="1" lang="tr-TR" altLang="tr-TR" sz="2000"/>
            </a:p>
            <a:p>
              <a:pPr eaLnBrk="0" hangingPunct="0">
                <a:spcBef>
                  <a:spcPct val="20000"/>
                </a:spcBef>
                <a:buClr>
                  <a:srgbClr val="0000D4"/>
                </a:buClr>
                <a:buSzPct val="75000"/>
                <a:buFont typeface="Wingdings" pitchFamily="2" charset="2"/>
                <a:buNone/>
              </a:pPr>
              <a:endParaRPr kumimoji="1" lang="tr-TR" altLang="tr-TR" sz="2000"/>
            </a:p>
            <a:p>
              <a:pPr eaLnBrk="0" hangingPunct="0">
                <a:spcBef>
                  <a:spcPct val="20000"/>
                </a:spcBef>
                <a:buClr>
                  <a:srgbClr val="0000D4"/>
                </a:buClr>
                <a:buSzPct val="75000"/>
                <a:buFont typeface="Wingdings" pitchFamily="2" charset="2"/>
                <a:buNone/>
              </a:pPr>
              <a:endParaRPr kumimoji="1" lang="en-US" altLang="tr-TR" sz="2000"/>
            </a:p>
          </p:txBody>
        </p:sp>
        <p:sp>
          <p:nvSpPr>
            <p:cNvPr id="37898" name="Rectangle 15"/>
            <p:cNvSpPr>
              <a:spLocks noChangeArrowheads="1"/>
            </p:cNvSpPr>
            <p:nvPr/>
          </p:nvSpPr>
          <p:spPr bwMode="auto">
            <a:xfrm>
              <a:off x="2903" y="1200"/>
              <a:ext cx="256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R-İbareleri</a:t>
              </a:r>
              <a:endParaRPr kumimoji="1" lang="en-US" altLang="tr-TR" sz="2000"/>
            </a:p>
          </p:txBody>
        </p:sp>
        <p:sp>
          <p:nvSpPr>
            <p:cNvPr id="37899" name="Rectangle 16"/>
            <p:cNvSpPr>
              <a:spLocks noChangeArrowheads="1"/>
            </p:cNvSpPr>
            <p:nvPr/>
          </p:nvSpPr>
          <p:spPr bwMode="auto">
            <a:xfrm>
              <a:off x="1001" y="1200"/>
              <a:ext cx="190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İşaret</a:t>
              </a:r>
              <a:endParaRPr kumimoji="1" lang="en-US" altLang="tr-TR" sz="2000"/>
            </a:p>
          </p:txBody>
        </p:sp>
        <p:sp>
          <p:nvSpPr>
            <p:cNvPr id="37900" name="Rectangle 17"/>
            <p:cNvSpPr>
              <a:spLocks noChangeArrowheads="1"/>
            </p:cNvSpPr>
            <p:nvPr/>
          </p:nvSpPr>
          <p:spPr bwMode="auto">
            <a:xfrm>
              <a:off x="240" y="1200"/>
              <a:ext cx="76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20000"/>
                </a:spcBef>
                <a:buClr>
                  <a:srgbClr val="0000D4"/>
                </a:buClr>
                <a:buSzPct val="75000"/>
                <a:buFont typeface="Wingdings" pitchFamily="2" charset="2"/>
                <a:buNone/>
              </a:pPr>
              <a:r>
                <a:rPr kumimoji="1" lang="tr-TR" altLang="tr-TR" sz="2000"/>
                <a:t>Sembol</a:t>
              </a:r>
              <a:endParaRPr kumimoji="1" lang="en-US" altLang="tr-TR" sz="2000"/>
            </a:p>
          </p:txBody>
        </p:sp>
        <p:sp>
          <p:nvSpPr>
            <p:cNvPr id="37901" name="Line 18"/>
            <p:cNvSpPr>
              <a:spLocks noChangeShapeType="1"/>
            </p:cNvSpPr>
            <p:nvPr/>
          </p:nvSpPr>
          <p:spPr bwMode="auto">
            <a:xfrm>
              <a:off x="240" y="1200"/>
              <a:ext cx="52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7902" name="Line 19"/>
            <p:cNvSpPr>
              <a:spLocks noChangeShapeType="1"/>
            </p:cNvSpPr>
            <p:nvPr/>
          </p:nvSpPr>
          <p:spPr bwMode="auto">
            <a:xfrm>
              <a:off x="240" y="1449"/>
              <a:ext cx="52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7903" name="Line 23"/>
            <p:cNvSpPr>
              <a:spLocks noChangeShapeType="1"/>
            </p:cNvSpPr>
            <p:nvPr/>
          </p:nvSpPr>
          <p:spPr bwMode="auto">
            <a:xfrm>
              <a:off x="240" y="2158"/>
              <a:ext cx="52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7904" name="Line 24"/>
            <p:cNvSpPr>
              <a:spLocks noChangeShapeType="1"/>
            </p:cNvSpPr>
            <p:nvPr/>
          </p:nvSpPr>
          <p:spPr bwMode="auto">
            <a:xfrm>
              <a:off x="240" y="1200"/>
              <a:ext cx="0" cy="95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7905" name="Line 25"/>
            <p:cNvSpPr>
              <a:spLocks noChangeShapeType="1"/>
            </p:cNvSpPr>
            <p:nvPr/>
          </p:nvSpPr>
          <p:spPr bwMode="auto">
            <a:xfrm>
              <a:off x="1001" y="1200"/>
              <a:ext cx="0" cy="9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7906" name="Line 26"/>
            <p:cNvSpPr>
              <a:spLocks noChangeShapeType="1"/>
            </p:cNvSpPr>
            <p:nvPr/>
          </p:nvSpPr>
          <p:spPr bwMode="auto">
            <a:xfrm>
              <a:off x="2903" y="1200"/>
              <a:ext cx="0" cy="9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sp>
          <p:nvSpPr>
            <p:cNvPr id="37907" name="Line 27"/>
            <p:cNvSpPr>
              <a:spLocks noChangeShapeType="1"/>
            </p:cNvSpPr>
            <p:nvPr/>
          </p:nvSpPr>
          <p:spPr bwMode="auto">
            <a:xfrm>
              <a:off x="5472" y="1200"/>
              <a:ext cx="0" cy="95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nchorCtr="1"/>
            <a:lstStyle/>
            <a:p>
              <a:endParaRPr lang="tr-TR"/>
            </a:p>
          </p:txBody>
        </p:sp>
      </p:grpSp>
      <p:sp>
        <p:nvSpPr>
          <p:cNvPr id="598046" name="Rectangle 30"/>
          <p:cNvSpPr>
            <a:spLocks noChangeArrowheads="1"/>
          </p:cNvSpPr>
          <p:nvPr/>
        </p:nvSpPr>
        <p:spPr bwMode="auto">
          <a:xfrm>
            <a:off x="1600200" y="914400"/>
            <a:ext cx="6450013" cy="366713"/>
          </a:xfrm>
          <a:prstGeom prst="rect">
            <a:avLst/>
          </a:prstGeom>
          <a:noFill/>
          <a:ln w="9525" algn="ctr">
            <a:noFill/>
            <a:miter lim="800000"/>
            <a:headEnd/>
            <a:tailEnd/>
          </a:ln>
          <a:effectLst/>
        </p:spPr>
        <p:txBody>
          <a:bodyPr wrap="none" anchorCtr="1">
            <a:spAutoFit/>
          </a:bodyPr>
          <a:lstStyle/>
          <a:p>
            <a:pPr algn="ctr" fontAlgn="auto">
              <a:lnSpc>
                <a:spcPct val="90000"/>
              </a:lnSpc>
              <a:spcBef>
                <a:spcPct val="20000"/>
              </a:spcBef>
              <a:spcAft>
                <a:spcPts val="0"/>
              </a:spcAft>
              <a:buClr>
                <a:schemeClr val="hlink"/>
              </a:buClr>
              <a:buSzPct val="80000"/>
              <a:buFont typeface="Wingdings" pitchFamily="2" charset="2"/>
              <a:buNone/>
              <a:defRPr/>
            </a:pPr>
            <a:r>
              <a:rPr lang="tr-TR" sz="2000">
                <a:solidFill>
                  <a:schemeClr val="bg1"/>
                </a:solidFill>
                <a:latin typeface="+mn-lt"/>
                <a:cs typeface="+mn-cs"/>
              </a:rPr>
              <a:t>Ekotoksikolojik özelliklerle ilgili  tehlike kategoriler</a:t>
            </a:r>
            <a:r>
              <a:rPr lang="tr-TR" sz="2000">
                <a:solidFill>
                  <a:schemeClr val="bg1"/>
                </a:solidFill>
                <a:effectLst>
                  <a:outerShdw blurRad="38100" dist="38100" dir="2700000" algn="tl">
                    <a:srgbClr val="C0C0C0"/>
                  </a:outerShdw>
                </a:effectLst>
                <a:latin typeface="+mn-lt"/>
                <a:cs typeface="+mn-cs"/>
              </a:rPr>
              <a:t>i:</a:t>
            </a:r>
          </a:p>
        </p:txBody>
      </p:sp>
      <p:sp>
        <p:nvSpPr>
          <p:cNvPr id="37893" name="Rectangle 31"/>
          <p:cNvSpPr>
            <a:spLocks noChangeArrowheads="1"/>
          </p:cNvSpPr>
          <p:nvPr/>
        </p:nvSpPr>
        <p:spPr bwMode="auto">
          <a:xfrm>
            <a:off x="0" y="2947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endParaRPr lang="tr-TR" altLang="tr-TR"/>
          </a:p>
        </p:txBody>
      </p:sp>
      <p:pic>
        <p:nvPicPr>
          <p:cNvPr id="37894" name="Picture 46" descr="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362200"/>
            <a:ext cx="8778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pPr>
              <a:defRPr/>
            </a:pPr>
            <a:fld id="{AD1389A2-4DAB-4F57-89EB-6BE0FEC7584D}" type="slidenum">
              <a:rPr lang="tr-TR" smtClean="0"/>
              <a:pPr>
                <a:defRPr/>
              </a:pPr>
              <a:t>54</a:t>
            </a:fld>
            <a:endParaRPr lang="tr-TR"/>
          </a:p>
        </p:txBody>
      </p:sp>
    </p:spTree>
    <p:extLst>
      <p:ext uri="{BB962C8B-B14F-4D97-AF65-F5344CB8AC3E}">
        <p14:creationId xmlns:p14="http://schemas.microsoft.com/office/powerpoint/2010/main" val="3402568012"/>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990600" y="762000"/>
          <a:ext cx="1409700" cy="1390650"/>
        </p:xfrm>
        <a:graphic>
          <a:graphicData uri="http://schemas.openxmlformats.org/presentationml/2006/ole">
            <mc:AlternateContent xmlns:mc="http://schemas.openxmlformats.org/markup-compatibility/2006">
              <mc:Choice xmlns:v="urn:schemas-microsoft-com:vml" Requires="v">
                <p:oleObj spid="_x0000_s1026" name="Bit Eşlem Resmi" r:id="rId4" imgW="1409608" imgH="1390773" progId="PBrush">
                  <p:embed/>
                </p:oleObj>
              </mc:Choice>
              <mc:Fallback>
                <p:oleObj name="Bit Eşlem Resmi" r:id="rId4" imgW="1409608" imgH="1390773" progId="PBrush">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762000"/>
                        <a:ext cx="14097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1" name="Object 3"/>
          <p:cNvGraphicFramePr>
            <a:graphicFrameLocks noChangeAspect="1"/>
          </p:cNvGraphicFramePr>
          <p:nvPr/>
        </p:nvGraphicFramePr>
        <p:xfrm>
          <a:off x="1116013" y="4581525"/>
          <a:ext cx="1419225" cy="1371600"/>
        </p:xfrm>
        <a:graphic>
          <a:graphicData uri="http://schemas.openxmlformats.org/presentationml/2006/ole">
            <mc:AlternateContent xmlns:mc="http://schemas.openxmlformats.org/markup-compatibility/2006">
              <mc:Choice xmlns:v="urn:schemas-microsoft-com:vml" Requires="v">
                <p:oleObj spid="_x0000_s1027" name="Bit Eşlem Resmi" r:id="rId6" imgW="1419212" imgH="1152485" progId="PBrush">
                  <p:embed/>
                </p:oleObj>
              </mc:Choice>
              <mc:Fallback>
                <p:oleObj name="Bit Eşlem Resmi" r:id="rId6" imgW="1419212" imgH="1152485" progId="PBrush">
                  <p:embed/>
                  <p:pic>
                    <p:nvPicPr>
                      <p:cNvPr id="4813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4581525"/>
                        <a:ext cx="1419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2" name="Object 4"/>
          <p:cNvGraphicFramePr>
            <a:graphicFrameLocks noChangeAspect="1"/>
          </p:cNvGraphicFramePr>
          <p:nvPr/>
        </p:nvGraphicFramePr>
        <p:xfrm>
          <a:off x="3733800" y="762000"/>
          <a:ext cx="1447800" cy="1447800"/>
        </p:xfrm>
        <a:graphic>
          <a:graphicData uri="http://schemas.openxmlformats.org/presentationml/2006/ole">
            <mc:AlternateContent xmlns:mc="http://schemas.openxmlformats.org/markup-compatibility/2006">
              <mc:Choice xmlns:v="urn:schemas-microsoft-com:vml" Requires="v">
                <p:oleObj spid="_x0000_s1028" name="Bit Eşlem Resmi" r:id="rId8" imgW="1047458" imgH="1066591" progId="PBrush">
                  <p:embed/>
                </p:oleObj>
              </mc:Choice>
              <mc:Fallback>
                <p:oleObj name="Bit Eşlem Resmi" r:id="rId8" imgW="1047458" imgH="1066591" progId="PBrush">
                  <p:embed/>
                  <p:pic>
                    <p:nvPicPr>
                      <p:cNvPr id="48132"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762000"/>
                        <a:ext cx="1447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3" name="Object 5"/>
          <p:cNvGraphicFramePr>
            <a:graphicFrameLocks noChangeAspect="1"/>
          </p:cNvGraphicFramePr>
          <p:nvPr/>
        </p:nvGraphicFramePr>
        <p:xfrm>
          <a:off x="6400800" y="2590800"/>
          <a:ext cx="1524000" cy="1447800"/>
        </p:xfrm>
        <a:graphic>
          <a:graphicData uri="http://schemas.openxmlformats.org/presentationml/2006/ole">
            <mc:AlternateContent xmlns:mc="http://schemas.openxmlformats.org/markup-compatibility/2006">
              <mc:Choice xmlns:v="urn:schemas-microsoft-com:vml" Requires="v">
                <p:oleObj spid="_x0000_s1029" name="Bit Eşlem Resmi" r:id="rId10" imgW="1028862" imgH="1038168" progId="PBrush">
                  <p:embed/>
                </p:oleObj>
              </mc:Choice>
              <mc:Fallback>
                <p:oleObj name="Bit Eşlem Resmi" r:id="rId10" imgW="1028862" imgH="1038168" progId="PBrush">
                  <p:embed/>
                  <p:pic>
                    <p:nvPicPr>
                      <p:cNvPr id="48133"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00800" y="2590800"/>
                        <a:ext cx="1524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4" name="Object 6"/>
          <p:cNvGraphicFramePr>
            <a:graphicFrameLocks noChangeAspect="1"/>
          </p:cNvGraphicFramePr>
          <p:nvPr/>
        </p:nvGraphicFramePr>
        <p:xfrm>
          <a:off x="6400800" y="762000"/>
          <a:ext cx="1600200" cy="1443038"/>
        </p:xfrm>
        <a:graphic>
          <a:graphicData uri="http://schemas.openxmlformats.org/presentationml/2006/ole">
            <mc:AlternateContent xmlns:mc="http://schemas.openxmlformats.org/markup-compatibility/2006">
              <mc:Choice xmlns:v="urn:schemas-microsoft-com:vml" Requires="v">
                <p:oleObj spid="_x0000_s1030" name="Bit Eşlem Resmi" r:id="rId12" imgW="1076446" imgH="1095520" progId="PBrush">
                  <p:embed/>
                </p:oleObj>
              </mc:Choice>
              <mc:Fallback>
                <p:oleObj name="Bit Eşlem Resmi" r:id="rId12" imgW="1076446" imgH="1095520" progId="PBrush">
                  <p:embed/>
                  <p:pic>
                    <p:nvPicPr>
                      <p:cNvPr id="48134"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00800" y="762000"/>
                        <a:ext cx="1600200" cy="144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6" name="Object 8"/>
          <p:cNvGraphicFramePr>
            <a:graphicFrameLocks noChangeAspect="1"/>
          </p:cNvGraphicFramePr>
          <p:nvPr/>
        </p:nvGraphicFramePr>
        <p:xfrm>
          <a:off x="3733800" y="2667000"/>
          <a:ext cx="1447800" cy="1371600"/>
        </p:xfrm>
        <a:graphic>
          <a:graphicData uri="http://schemas.openxmlformats.org/presentationml/2006/ole">
            <mc:AlternateContent xmlns:mc="http://schemas.openxmlformats.org/markup-compatibility/2006">
              <mc:Choice xmlns:v="urn:schemas-microsoft-com:vml" Requires="v">
                <p:oleObj spid="_x0000_s1031" name="Bit Eşlem Resmi" r:id="rId14" imgW="1038168" imgH="1009918" progId="PBrush">
                  <p:embed/>
                </p:oleObj>
              </mc:Choice>
              <mc:Fallback>
                <p:oleObj name="Bit Eşlem Resmi" r:id="rId14" imgW="1038168" imgH="1009918" progId="PBrush">
                  <p:embed/>
                  <p:pic>
                    <p:nvPicPr>
                      <p:cNvPr id="48136"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33800" y="2667000"/>
                        <a:ext cx="1447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7" name="Object 9"/>
          <p:cNvGraphicFramePr>
            <a:graphicFrameLocks noChangeAspect="1"/>
          </p:cNvGraphicFramePr>
          <p:nvPr/>
        </p:nvGraphicFramePr>
        <p:xfrm>
          <a:off x="6477000" y="4572000"/>
          <a:ext cx="1447800" cy="1371600"/>
        </p:xfrm>
        <a:graphic>
          <a:graphicData uri="http://schemas.openxmlformats.org/presentationml/2006/ole">
            <mc:AlternateContent xmlns:mc="http://schemas.openxmlformats.org/markup-compatibility/2006">
              <mc:Choice xmlns:v="urn:schemas-microsoft-com:vml" Requires="v">
                <p:oleObj spid="_x0000_s1032" name="Bit Eşlem Resmi" r:id="rId16" imgW="1038168" imgH="1009918" progId="PBrush">
                  <p:embed/>
                </p:oleObj>
              </mc:Choice>
              <mc:Fallback>
                <p:oleObj name="Bit Eşlem Resmi" r:id="rId16" imgW="1038168" imgH="1009918" progId="PBrush">
                  <p:embed/>
                  <p:pic>
                    <p:nvPicPr>
                      <p:cNvPr id="48137"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77000" y="4572000"/>
                        <a:ext cx="14478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8" name="Text Box 10"/>
          <p:cNvSpPr txBox="1">
            <a:spLocks noChangeArrowheads="1"/>
          </p:cNvSpPr>
          <p:nvPr/>
        </p:nvSpPr>
        <p:spPr bwMode="auto">
          <a:xfrm>
            <a:off x="685800" y="2284413"/>
            <a:ext cx="1866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AU" altLang="tr-TR" sz="1200" b="1">
                <a:solidFill>
                  <a:schemeClr val="tx2"/>
                </a:solidFill>
                <a:latin typeface="Trebuchet MS" pitchFamily="34" charset="0"/>
              </a:rPr>
              <a:t>PATLAYICI MADDE İKAZI</a:t>
            </a:r>
            <a:endParaRPr lang="en-AU" altLang="tr-TR" sz="1200">
              <a:solidFill>
                <a:schemeClr val="tx2"/>
              </a:solidFill>
              <a:latin typeface="Trebuchet MS" pitchFamily="34" charset="0"/>
            </a:endParaRPr>
          </a:p>
        </p:txBody>
      </p:sp>
      <p:sp>
        <p:nvSpPr>
          <p:cNvPr id="48139" name="Text Box 11"/>
          <p:cNvSpPr txBox="1">
            <a:spLocks noChangeArrowheads="1"/>
          </p:cNvSpPr>
          <p:nvPr/>
        </p:nvSpPr>
        <p:spPr bwMode="auto">
          <a:xfrm>
            <a:off x="533400" y="4189413"/>
            <a:ext cx="2273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AU" altLang="tr-TR" sz="1200" b="1">
                <a:solidFill>
                  <a:schemeClr val="tx2"/>
                </a:solidFill>
                <a:latin typeface="Trebuchet MS" pitchFamily="34" charset="0"/>
              </a:rPr>
              <a:t>ALEV  ALABİLEN MADDE İKAZI</a:t>
            </a:r>
            <a:endParaRPr lang="en-AU" altLang="tr-TR" sz="2400" b="1">
              <a:solidFill>
                <a:schemeClr val="tx2"/>
              </a:solidFill>
              <a:latin typeface="Trebuchet MS" pitchFamily="34" charset="0"/>
            </a:endParaRPr>
          </a:p>
        </p:txBody>
      </p:sp>
      <p:sp>
        <p:nvSpPr>
          <p:cNvPr id="48140" name="Text Box 12"/>
          <p:cNvSpPr txBox="1">
            <a:spLocks noChangeArrowheads="1"/>
          </p:cNvSpPr>
          <p:nvPr/>
        </p:nvSpPr>
        <p:spPr bwMode="auto">
          <a:xfrm>
            <a:off x="827088" y="616585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spcBef>
                <a:spcPct val="50000"/>
              </a:spcBef>
            </a:pPr>
            <a:r>
              <a:rPr lang="en-AU" altLang="tr-TR" sz="1200" b="1">
                <a:solidFill>
                  <a:schemeClr val="tx2"/>
                </a:solidFill>
                <a:latin typeface="Trebuchet MS" pitchFamily="34" charset="0"/>
              </a:rPr>
              <a:t>AŞINDIRICI (KOROZİF) MADDE İKAZI</a:t>
            </a:r>
          </a:p>
        </p:txBody>
      </p:sp>
      <p:sp>
        <p:nvSpPr>
          <p:cNvPr id="48141" name="Text Box 13"/>
          <p:cNvSpPr txBox="1">
            <a:spLocks noChangeArrowheads="1"/>
          </p:cNvSpPr>
          <p:nvPr/>
        </p:nvSpPr>
        <p:spPr bwMode="auto">
          <a:xfrm>
            <a:off x="3505200" y="2284413"/>
            <a:ext cx="16748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AU" altLang="tr-TR" sz="1200" b="1">
                <a:solidFill>
                  <a:schemeClr val="tx2"/>
                </a:solidFill>
                <a:latin typeface="Trebuchet MS" pitchFamily="34" charset="0"/>
              </a:rPr>
              <a:t>ZEHİRLİ MADDE İKAZI</a:t>
            </a:r>
            <a:endParaRPr lang="en-AU" altLang="tr-TR" sz="1200">
              <a:solidFill>
                <a:schemeClr val="tx2"/>
              </a:solidFill>
              <a:latin typeface="Trebuchet MS" pitchFamily="34" charset="0"/>
            </a:endParaRPr>
          </a:p>
        </p:txBody>
      </p:sp>
      <p:sp>
        <p:nvSpPr>
          <p:cNvPr id="48142" name="Text Box 14"/>
          <p:cNvSpPr txBox="1">
            <a:spLocks noChangeArrowheads="1"/>
          </p:cNvSpPr>
          <p:nvPr/>
        </p:nvSpPr>
        <p:spPr bwMode="auto">
          <a:xfrm>
            <a:off x="3492500" y="4221163"/>
            <a:ext cx="172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AU" altLang="tr-TR" sz="1200" b="1">
                <a:solidFill>
                  <a:schemeClr val="tx2"/>
                </a:solidFill>
                <a:latin typeface="Trebuchet MS" pitchFamily="34" charset="0"/>
              </a:rPr>
              <a:t>ZARARLI MADDE İKAZI</a:t>
            </a:r>
          </a:p>
        </p:txBody>
      </p:sp>
      <p:sp>
        <p:nvSpPr>
          <p:cNvPr id="48143" name="Text Box 15"/>
          <p:cNvSpPr txBox="1">
            <a:spLocks noChangeArrowheads="1"/>
          </p:cNvSpPr>
          <p:nvPr/>
        </p:nvSpPr>
        <p:spPr bwMode="auto">
          <a:xfrm>
            <a:off x="6156325" y="6237288"/>
            <a:ext cx="2054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AU" altLang="tr-TR" sz="1200" b="1">
                <a:solidFill>
                  <a:schemeClr val="tx2"/>
                </a:solidFill>
                <a:latin typeface="Trebuchet MS" pitchFamily="34" charset="0"/>
              </a:rPr>
              <a:t>TAHRİŞ EDİCİ MADDE İKAZI</a:t>
            </a:r>
            <a:endParaRPr lang="en-AU" altLang="tr-TR" sz="1200">
              <a:solidFill>
                <a:schemeClr val="tx2"/>
              </a:solidFill>
              <a:latin typeface="Trebuchet MS" pitchFamily="34" charset="0"/>
            </a:endParaRPr>
          </a:p>
        </p:txBody>
      </p:sp>
      <p:sp>
        <p:nvSpPr>
          <p:cNvPr id="48144" name="Text Box 16"/>
          <p:cNvSpPr txBox="1">
            <a:spLocks noChangeArrowheads="1"/>
          </p:cNvSpPr>
          <p:nvPr/>
        </p:nvSpPr>
        <p:spPr bwMode="auto">
          <a:xfrm>
            <a:off x="6248400" y="4189413"/>
            <a:ext cx="178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AU" altLang="tr-TR" sz="1200" b="1">
                <a:solidFill>
                  <a:schemeClr val="tx2"/>
                </a:solidFill>
                <a:latin typeface="Trebuchet MS" pitchFamily="34" charset="0"/>
              </a:rPr>
              <a:t>ORGANİK PEROKSİT VE</a:t>
            </a:r>
          </a:p>
          <a:p>
            <a:pPr eaLnBrk="0" hangingPunct="0"/>
            <a:r>
              <a:rPr lang="en-AU" altLang="tr-TR" sz="1200" b="1">
                <a:solidFill>
                  <a:schemeClr val="tx2"/>
                </a:solidFill>
                <a:latin typeface="Trebuchet MS" pitchFamily="34" charset="0"/>
              </a:rPr>
              <a:t> OKSİTLEYİCİ İKAZI</a:t>
            </a:r>
          </a:p>
        </p:txBody>
      </p:sp>
      <p:sp>
        <p:nvSpPr>
          <p:cNvPr id="48145" name="Text Box 17"/>
          <p:cNvSpPr txBox="1">
            <a:spLocks noChangeArrowheads="1"/>
          </p:cNvSpPr>
          <p:nvPr/>
        </p:nvSpPr>
        <p:spPr bwMode="auto">
          <a:xfrm>
            <a:off x="5795963" y="2290763"/>
            <a:ext cx="26844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AU" altLang="tr-TR" sz="1200" b="1">
                <a:solidFill>
                  <a:schemeClr val="tx2"/>
                </a:solidFill>
                <a:latin typeface="Trebuchet MS" pitchFamily="34" charset="0"/>
              </a:rPr>
              <a:t>ÇEVRE İÇİN TEHLİKELİ MADDE İKAZI</a:t>
            </a:r>
            <a:endParaRPr lang="en-AU" altLang="tr-TR" sz="1200">
              <a:solidFill>
                <a:schemeClr val="tx2"/>
              </a:solidFill>
              <a:latin typeface="Trebuchet MS" pitchFamily="34" charset="0"/>
            </a:endParaRPr>
          </a:p>
        </p:txBody>
      </p:sp>
      <p:sp>
        <p:nvSpPr>
          <p:cNvPr id="1042" name="Text Box 18"/>
          <p:cNvSpPr txBox="1">
            <a:spLocks noChangeArrowheads="1"/>
          </p:cNvSpPr>
          <p:nvPr/>
        </p:nvSpPr>
        <p:spPr bwMode="auto">
          <a:xfrm>
            <a:off x="7010400" y="3937000"/>
            <a:ext cx="309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AU" altLang="tr-TR" sz="1400" b="1">
                <a:solidFill>
                  <a:schemeClr val="tx2"/>
                </a:solidFill>
                <a:latin typeface="Trebuchet MS" pitchFamily="34" charset="0"/>
              </a:rPr>
              <a:t>O</a:t>
            </a:r>
            <a:endParaRPr lang="en-AU" altLang="tr-TR" sz="1400">
              <a:solidFill>
                <a:schemeClr val="tx2"/>
              </a:solidFill>
              <a:latin typeface="Trebuchet MS" pitchFamily="34" charset="0"/>
            </a:endParaRPr>
          </a:p>
        </p:txBody>
      </p:sp>
      <p:sp>
        <p:nvSpPr>
          <p:cNvPr id="1043" name="Text Box 19"/>
          <p:cNvSpPr txBox="1">
            <a:spLocks noChangeArrowheads="1"/>
          </p:cNvSpPr>
          <p:nvPr/>
        </p:nvSpPr>
        <p:spPr bwMode="auto">
          <a:xfrm>
            <a:off x="4267200" y="3937000"/>
            <a:ext cx="395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AU" altLang="tr-TR" sz="1400" b="1">
                <a:solidFill>
                  <a:schemeClr val="tx2"/>
                </a:solidFill>
                <a:latin typeface="Trebuchet MS" pitchFamily="34" charset="0"/>
              </a:rPr>
              <a:t>Xn</a:t>
            </a:r>
          </a:p>
        </p:txBody>
      </p:sp>
      <p:sp>
        <p:nvSpPr>
          <p:cNvPr id="1044" name="Text Box 20"/>
          <p:cNvSpPr txBox="1">
            <a:spLocks noChangeArrowheads="1"/>
          </p:cNvSpPr>
          <p:nvPr/>
        </p:nvSpPr>
        <p:spPr bwMode="auto">
          <a:xfrm>
            <a:off x="7010400" y="5842000"/>
            <a:ext cx="342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AU" altLang="tr-TR" sz="1400" b="1">
                <a:solidFill>
                  <a:schemeClr val="tx2"/>
                </a:solidFill>
                <a:latin typeface="Trebuchet MS" pitchFamily="34" charset="0"/>
              </a:rPr>
              <a:t>Xi</a:t>
            </a:r>
            <a:endParaRPr lang="en-AU" altLang="tr-TR" sz="1400">
              <a:solidFill>
                <a:schemeClr val="tx2"/>
              </a:solidFill>
              <a:latin typeface="Trebuchet MS" pitchFamily="34" charset="0"/>
            </a:endParaRPr>
          </a:p>
        </p:txBody>
      </p:sp>
      <p:sp>
        <p:nvSpPr>
          <p:cNvPr id="1045" name="Text Box 21"/>
          <p:cNvSpPr txBox="1">
            <a:spLocks noChangeArrowheads="1"/>
          </p:cNvSpPr>
          <p:nvPr/>
        </p:nvSpPr>
        <p:spPr bwMode="auto">
          <a:xfrm>
            <a:off x="7010400" y="2108200"/>
            <a:ext cx="3032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AU" altLang="tr-TR" sz="1400" b="1">
                <a:solidFill>
                  <a:schemeClr val="tx2"/>
                </a:solidFill>
                <a:latin typeface="Trebuchet MS" pitchFamily="34" charset="0"/>
              </a:rPr>
              <a:t>N</a:t>
            </a:r>
          </a:p>
        </p:txBody>
      </p:sp>
      <p:sp>
        <p:nvSpPr>
          <p:cNvPr id="1046" name="Text Box 22"/>
          <p:cNvSpPr txBox="1">
            <a:spLocks noChangeArrowheads="1"/>
          </p:cNvSpPr>
          <p:nvPr/>
        </p:nvSpPr>
        <p:spPr bwMode="auto">
          <a:xfrm>
            <a:off x="4267200" y="2108200"/>
            <a:ext cx="398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AU" altLang="tr-TR" sz="1400" b="1">
                <a:solidFill>
                  <a:schemeClr val="tx2"/>
                </a:solidFill>
                <a:latin typeface="Trebuchet MS" pitchFamily="34" charset="0"/>
              </a:rPr>
              <a:t>T+</a:t>
            </a:r>
            <a:endParaRPr lang="en-AU" altLang="tr-TR" sz="1400">
              <a:solidFill>
                <a:schemeClr val="tx2"/>
              </a:solidFill>
              <a:latin typeface="Trebuchet MS" pitchFamily="34" charset="0"/>
            </a:endParaRPr>
          </a:p>
        </p:txBody>
      </p:sp>
      <p:sp>
        <p:nvSpPr>
          <p:cNvPr id="1047" name="Text Box 23"/>
          <p:cNvSpPr txBox="1">
            <a:spLocks noChangeArrowheads="1"/>
          </p:cNvSpPr>
          <p:nvPr/>
        </p:nvSpPr>
        <p:spPr bwMode="auto">
          <a:xfrm>
            <a:off x="1524000" y="5842000"/>
            <a:ext cx="293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AU" altLang="tr-TR" sz="1400" b="1">
                <a:solidFill>
                  <a:schemeClr val="tx2"/>
                </a:solidFill>
                <a:latin typeface="Trebuchet MS" pitchFamily="34" charset="0"/>
              </a:rPr>
              <a:t>C</a:t>
            </a:r>
            <a:endParaRPr lang="en-AU" altLang="tr-TR" sz="1400">
              <a:solidFill>
                <a:schemeClr val="tx2"/>
              </a:solidFill>
              <a:latin typeface="Trebuchet MS" pitchFamily="34" charset="0"/>
            </a:endParaRPr>
          </a:p>
        </p:txBody>
      </p:sp>
      <p:sp>
        <p:nvSpPr>
          <p:cNvPr id="1048" name="Text Box 24"/>
          <p:cNvSpPr txBox="1">
            <a:spLocks noChangeArrowheads="1"/>
          </p:cNvSpPr>
          <p:nvPr/>
        </p:nvSpPr>
        <p:spPr bwMode="auto">
          <a:xfrm>
            <a:off x="1584325" y="3973513"/>
            <a:ext cx="392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AU" altLang="tr-TR" sz="1400" b="1">
                <a:solidFill>
                  <a:schemeClr val="tx2"/>
                </a:solidFill>
                <a:latin typeface="Trebuchet MS" pitchFamily="34" charset="0"/>
              </a:rPr>
              <a:t>F+</a:t>
            </a:r>
            <a:endParaRPr lang="en-AU" altLang="tr-TR" sz="1400">
              <a:solidFill>
                <a:schemeClr val="tx2"/>
              </a:solidFill>
              <a:latin typeface="Trebuchet MS" pitchFamily="34" charset="0"/>
            </a:endParaRPr>
          </a:p>
        </p:txBody>
      </p:sp>
      <p:sp>
        <p:nvSpPr>
          <p:cNvPr id="1049" name="Text Box 25"/>
          <p:cNvSpPr txBox="1">
            <a:spLocks noChangeArrowheads="1"/>
          </p:cNvSpPr>
          <p:nvPr/>
        </p:nvSpPr>
        <p:spPr bwMode="auto">
          <a:xfrm>
            <a:off x="1524000" y="2108200"/>
            <a:ext cx="285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AU" altLang="tr-TR" sz="1400" b="1">
                <a:solidFill>
                  <a:schemeClr val="tx2"/>
                </a:solidFill>
                <a:latin typeface="Trebuchet MS" pitchFamily="34" charset="0"/>
              </a:rPr>
              <a:t>E</a:t>
            </a:r>
            <a:endParaRPr lang="en-AU" altLang="tr-TR" sz="1400">
              <a:solidFill>
                <a:schemeClr val="tx2"/>
              </a:solidFill>
              <a:latin typeface="Trebuchet MS" pitchFamily="34" charset="0"/>
            </a:endParaRPr>
          </a:p>
        </p:txBody>
      </p:sp>
      <p:graphicFrame>
        <p:nvGraphicFramePr>
          <p:cNvPr id="48154" name="Object 26"/>
          <p:cNvGraphicFramePr>
            <a:graphicFrameLocks noChangeAspect="1"/>
          </p:cNvGraphicFramePr>
          <p:nvPr/>
        </p:nvGraphicFramePr>
        <p:xfrm>
          <a:off x="990600" y="2667000"/>
          <a:ext cx="1428750" cy="1390650"/>
        </p:xfrm>
        <a:graphic>
          <a:graphicData uri="http://schemas.openxmlformats.org/presentationml/2006/ole">
            <mc:AlternateContent xmlns:mc="http://schemas.openxmlformats.org/markup-compatibility/2006">
              <mc:Choice xmlns:v="urn:schemas-microsoft-com:vml" Requires="v">
                <p:oleObj spid="_x0000_s1033" name="Bit Eşlem Resmi" r:id="rId17" imgW="1428809" imgH="1390773" progId="PBrush">
                  <p:embed/>
                </p:oleObj>
              </mc:Choice>
              <mc:Fallback>
                <p:oleObj name="Bit Eşlem Resmi" r:id="rId17" imgW="1428809" imgH="1390773" progId="PBrush">
                  <p:embed/>
                  <p:pic>
                    <p:nvPicPr>
                      <p:cNvPr id="48154"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0600" y="2667000"/>
                        <a:ext cx="142875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0" name="Text Box 27"/>
          <p:cNvSpPr txBox="1">
            <a:spLocks noChangeArrowheads="1"/>
          </p:cNvSpPr>
          <p:nvPr/>
        </p:nvSpPr>
        <p:spPr bwMode="auto">
          <a:xfrm>
            <a:off x="4229100" y="3168650"/>
            <a:ext cx="411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tr-TR" altLang="tr-TR" sz="1400" b="1">
                <a:solidFill>
                  <a:srgbClr val="FF6600"/>
                </a:solidFill>
                <a:latin typeface="Times New Roman" pitchFamily="18" charset="0"/>
              </a:rPr>
              <a:t>Xn</a:t>
            </a:r>
          </a:p>
        </p:txBody>
      </p:sp>
      <p:sp>
        <p:nvSpPr>
          <p:cNvPr id="1051" name="Text Box 28"/>
          <p:cNvSpPr txBox="1">
            <a:spLocks noChangeArrowheads="1"/>
          </p:cNvSpPr>
          <p:nvPr/>
        </p:nvSpPr>
        <p:spPr bwMode="auto">
          <a:xfrm>
            <a:off x="6972300" y="5073650"/>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eaLnBrk="0" hangingPunct="0"/>
            <a:r>
              <a:rPr lang="en-AU" altLang="tr-TR" sz="1400" b="1">
                <a:solidFill>
                  <a:srgbClr val="FF6600"/>
                </a:solidFill>
                <a:latin typeface="Times New Roman" pitchFamily="18" charset="0"/>
              </a:rPr>
              <a:t>Xi</a:t>
            </a:r>
            <a:endParaRPr lang="en-AU" altLang="tr-TR" sz="1400">
              <a:solidFill>
                <a:srgbClr val="FF6600"/>
              </a:solidFill>
              <a:latin typeface="Times New Roman" pitchFamily="18" charset="0"/>
            </a:endParaRPr>
          </a:p>
        </p:txBody>
      </p:sp>
      <p:pic>
        <p:nvPicPr>
          <p:cNvPr id="48157" name="Picture 29" descr="tıbbi atık"/>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8038" y="5048250"/>
            <a:ext cx="1944687"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55</a:t>
            </a:fld>
            <a:endParaRPr lang="tr-TR"/>
          </a:p>
        </p:txBody>
      </p:sp>
    </p:spTree>
    <p:extLst>
      <p:ext uri="{BB962C8B-B14F-4D97-AF65-F5344CB8AC3E}">
        <p14:creationId xmlns:p14="http://schemas.microsoft.com/office/powerpoint/2010/main" val="1167031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8"/>
                                        </p:tgtEl>
                                        <p:attrNameLst>
                                          <p:attrName>style.visibility</p:attrName>
                                        </p:attrNameLst>
                                      </p:cBhvr>
                                      <p:to>
                                        <p:strVal val="visible"/>
                                      </p:to>
                                    </p:set>
                                    <p:animEffect transition="in" filter="blinds(horizontal)">
                                      <p:cBhvr>
                                        <p:cTn id="7" dur="500"/>
                                        <p:tgtEl>
                                          <p:spTgt spid="48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8132"/>
                                        </p:tgtEl>
                                        <p:attrNameLst>
                                          <p:attrName>style.visibility</p:attrName>
                                        </p:attrNameLst>
                                      </p:cBhvr>
                                      <p:to>
                                        <p:strVal val="visible"/>
                                      </p:to>
                                    </p:set>
                                    <p:animEffect transition="in" filter="blinds(horizontal)">
                                      <p:cBhvr>
                                        <p:cTn id="12" dur="500"/>
                                        <p:tgtEl>
                                          <p:spTgt spid="481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41"/>
                                        </p:tgtEl>
                                        <p:attrNameLst>
                                          <p:attrName>style.visibility</p:attrName>
                                        </p:attrNameLst>
                                      </p:cBhvr>
                                      <p:to>
                                        <p:strVal val="visible"/>
                                      </p:to>
                                    </p:set>
                                    <p:animEffect transition="in" filter="blinds(horizontal)">
                                      <p:cBhvr>
                                        <p:cTn id="17" dur="500"/>
                                        <p:tgtEl>
                                          <p:spTgt spid="481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8134"/>
                                        </p:tgtEl>
                                        <p:attrNameLst>
                                          <p:attrName>style.visibility</p:attrName>
                                        </p:attrNameLst>
                                      </p:cBhvr>
                                      <p:to>
                                        <p:strVal val="visible"/>
                                      </p:to>
                                    </p:set>
                                    <p:animEffect transition="in" filter="blinds(horizontal)">
                                      <p:cBhvr>
                                        <p:cTn id="22" dur="500"/>
                                        <p:tgtEl>
                                          <p:spTgt spid="481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145"/>
                                        </p:tgtEl>
                                        <p:attrNameLst>
                                          <p:attrName>style.visibility</p:attrName>
                                        </p:attrNameLst>
                                      </p:cBhvr>
                                      <p:to>
                                        <p:strVal val="visible"/>
                                      </p:to>
                                    </p:set>
                                    <p:animEffect transition="in" filter="blinds(horizontal)">
                                      <p:cBhvr>
                                        <p:cTn id="27" dur="500"/>
                                        <p:tgtEl>
                                          <p:spTgt spid="481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8154"/>
                                        </p:tgtEl>
                                        <p:attrNameLst>
                                          <p:attrName>style.visibility</p:attrName>
                                        </p:attrNameLst>
                                      </p:cBhvr>
                                      <p:to>
                                        <p:strVal val="visible"/>
                                      </p:to>
                                    </p:set>
                                    <p:animEffect transition="in" filter="blinds(horizontal)">
                                      <p:cBhvr>
                                        <p:cTn id="32" dur="500"/>
                                        <p:tgtEl>
                                          <p:spTgt spid="481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8139"/>
                                        </p:tgtEl>
                                        <p:attrNameLst>
                                          <p:attrName>style.visibility</p:attrName>
                                        </p:attrNameLst>
                                      </p:cBhvr>
                                      <p:to>
                                        <p:strVal val="visible"/>
                                      </p:to>
                                    </p:set>
                                    <p:animEffect transition="in" filter="blinds(horizontal)">
                                      <p:cBhvr>
                                        <p:cTn id="37" dur="500"/>
                                        <p:tgtEl>
                                          <p:spTgt spid="481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8136"/>
                                        </p:tgtEl>
                                        <p:attrNameLst>
                                          <p:attrName>style.visibility</p:attrName>
                                        </p:attrNameLst>
                                      </p:cBhvr>
                                      <p:to>
                                        <p:strVal val="visible"/>
                                      </p:to>
                                    </p:set>
                                    <p:animEffect transition="in" filter="blinds(horizontal)">
                                      <p:cBhvr>
                                        <p:cTn id="42" dur="500"/>
                                        <p:tgtEl>
                                          <p:spTgt spid="481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8142"/>
                                        </p:tgtEl>
                                        <p:attrNameLst>
                                          <p:attrName>style.visibility</p:attrName>
                                        </p:attrNameLst>
                                      </p:cBhvr>
                                      <p:to>
                                        <p:strVal val="visible"/>
                                      </p:to>
                                    </p:set>
                                    <p:animEffect transition="in" filter="blinds(horizontal)">
                                      <p:cBhvr>
                                        <p:cTn id="47" dur="500"/>
                                        <p:tgtEl>
                                          <p:spTgt spid="4814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8133"/>
                                        </p:tgtEl>
                                        <p:attrNameLst>
                                          <p:attrName>style.visibility</p:attrName>
                                        </p:attrNameLst>
                                      </p:cBhvr>
                                      <p:to>
                                        <p:strVal val="visible"/>
                                      </p:to>
                                    </p:set>
                                    <p:animEffect transition="in" filter="blinds(horizontal)">
                                      <p:cBhvr>
                                        <p:cTn id="52" dur="500"/>
                                        <p:tgtEl>
                                          <p:spTgt spid="4813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8144"/>
                                        </p:tgtEl>
                                        <p:attrNameLst>
                                          <p:attrName>style.visibility</p:attrName>
                                        </p:attrNameLst>
                                      </p:cBhvr>
                                      <p:to>
                                        <p:strVal val="visible"/>
                                      </p:to>
                                    </p:set>
                                    <p:animEffect transition="in" filter="blinds(horizontal)">
                                      <p:cBhvr>
                                        <p:cTn id="57" dur="500"/>
                                        <p:tgtEl>
                                          <p:spTgt spid="4814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48131"/>
                                        </p:tgtEl>
                                        <p:attrNameLst>
                                          <p:attrName>style.visibility</p:attrName>
                                        </p:attrNameLst>
                                      </p:cBhvr>
                                      <p:to>
                                        <p:strVal val="visible"/>
                                      </p:to>
                                    </p:set>
                                    <p:animEffect transition="in" filter="blinds(horizontal)">
                                      <p:cBhvr>
                                        <p:cTn id="62" dur="500"/>
                                        <p:tgtEl>
                                          <p:spTgt spid="4813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8140"/>
                                        </p:tgtEl>
                                        <p:attrNameLst>
                                          <p:attrName>style.visibility</p:attrName>
                                        </p:attrNameLst>
                                      </p:cBhvr>
                                      <p:to>
                                        <p:strVal val="visible"/>
                                      </p:to>
                                    </p:set>
                                    <p:animEffect transition="in" filter="blinds(horizontal)">
                                      <p:cBhvr>
                                        <p:cTn id="67" dur="500"/>
                                        <p:tgtEl>
                                          <p:spTgt spid="4814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48137"/>
                                        </p:tgtEl>
                                        <p:attrNameLst>
                                          <p:attrName>style.visibility</p:attrName>
                                        </p:attrNameLst>
                                      </p:cBhvr>
                                      <p:to>
                                        <p:strVal val="visible"/>
                                      </p:to>
                                    </p:set>
                                    <p:animEffect transition="in" filter="blinds(horizontal)">
                                      <p:cBhvr>
                                        <p:cTn id="72" dur="500"/>
                                        <p:tgtEl>
                                          <p:spTgt spid="4813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8143"/>
                                        </p:tgtEl>
                                        <p:attrNameLst>
                                          <p:attrName>style.visibility</p:attrName>
                                        </p:attrNameLst>
                                      </p:cBhvr>
                                      <p:to>
                                        <p:strVal val="visible"/>
                                      </p:to>
                                    </p:set>
                                    <p:animEffect transition="in" filter="blinds(horizontal)">
                                      <p:cBhvr>
                                        <p:cTn id="77" dur="500"/>
                                        <p:tgtEl>
                                          <p:spTgt spid="4814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48157"/>
                                        </p:tgtEl>
                                        <p:attrNameLst>
                                          <p:attrName>style.visibility</p:attrName>
                                        </p:attrNameLst>
                                      </p:cBhvr>
                                      <p:to>
                                        <p:strVal val="visible"/>
                                      </p:to>
                                    </p:set>
                                    <p:animEffect transition="in" filter="blinds(horizontal)">
                                      <p:cBhvr>
                                        <p:cTn id="82" dur="500"/>
                                        <p:tgtEl>
                                          <p:spTgt spid="48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8" grpId="0"/>
      <p:bldP spid="48139" grpId="0"/>
      <p:bldP spid="48140" grpId="0"/>
      <p:bldP spid="48141" grpId="0"/>
      <p:bldP spid="48142" grpId="0"/>
      <p:bldP spid="48143" grpId="0"/>
      <p:bldP spid="48144" grpId="0"/>
      <p:bldP spid="4814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143841"/>
            <a:ext cx="5004048" cy="954107"/>
          </a:xfrm>
          <a:prstGeom prst="rect">
            <a:avLst/>
          </a:prstGeom>
        </p:spPr>
        <p:txBody>
          <a:bodyPr wrap="square">
            <a:spAutoFit/>
          </a:bodyPr>
          <a:lstStyle/>
          <a:p>
            <a:r>
              <a:rPr lang="tr-TR" altLang="tr-TR" sz="2800" dirty="0">
                <a:solidFill>
                  <a:srgbClr val="C00000"/>
                </a:solidFill>
              </a:rPr>
              <a:t>MALZEME GÜVENLİK BİLGİ FORMLARI (MSDS)</a:t>
            </a:r>
            <a:endParaRPr lang="tr-TR" sz="2800" dirty="0"/>
          </a:p>
        </p:txBody>
      </p:sp>
      <p:pic>
        <p:nvPicPr>
          <p:cNvPr id="3" name="Picture 6" descr="kimyas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59450" y="-171400"/>
            <a:ext cx="3384550" cy="191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a:xfrm>
            <a:off x="457200" y="1939624"/>
            <a:ext cx="7467600" cy="4873752"/>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just">
              <a:lnSpc>
                <a:spcPct val="80000"/>
              </a:lnSpc>
              <a:buFont typeface="Wingdings" pitchFamily="2" charset="2"/>
              <a:buNone/>
            </a:pPr>
            <a:r>
              <a:rPr lang="tr-TR" altLang="tr-TR" sz="2000" smtClean="0"/>
              <a:t>26.12.2008 Tarih ve 27092 (Mükerrer) R.G.de yayımlanarak yürürlüğü giren TEHLİKELİ MADDELER VE MÜSTAHZARLARA İLİŞKİN GÜVENLİK BİLGİ FORMLARININ HAZIRLANMASI VE DAĞITILMASI HAKKINDA YÖNETMELİK te, </a:t>
            </a:r>
          </a:p>
          <a:p>
            <a:pPr algn="just">
              <a:lnSpc>
                <a:spcPct val="80000"/>
              </a:lnSpc>
              <a:buFont typeface="Wingdings" pitchFamily="2" charset="2"/>
              <a:buNone/>
            </a:pPr>
            <a:endParaRPr lang="tr-TR" altLang="tr-TR" sz="2000" smtClean="0"/>
          </a:p>
          <a:p>
            <a:pPr algn="just">
              <a:lnSpc>
                <a:spcPct val="80000"/>
              </a:lnSpc>
              <a:buFont typeface="Wingdings" pitchFamily="2" charset="2"/>
              <a:buNone/>
            </a:pPr>
            <a:endParaRPr lang="tr-TR" altLang="tr-TR" sz="2000" smtClean="0"/>
          </a:p>
          <a:p>
            <a:pPr algn="just">
              <a:lnSpc>
                <a:spcPct val="80000"/>
              </a:lnSpc>
              <a:buFont typeface="Wingdings" pitchFamily="2" charset="2"/>
              <a:buNone/>
            </a:pPr>
            <a:r>
              <a:rPr lang="tr-TR" altLang="tr-TR" smtClean="0"/>
              <a:t>piyasaya arz edilen tehlikeli maddelerin ve müstahzarların </a:t>
            </a:r>
          </a:p>
          <a:p>
            <a:pPr algn="just">
              <a:lnSpc>
                <a:spcPct val="80000"/>
              </a:lnSpc>
              <a:buFont typeface="Wingdings" pitchFamily="2" charset="2"/>
              <a:buNone/>
            </a:pPr>
            <a:r>
              <a:rPr lang="tr-TR" altLang="tr-TR" u="sng" smtClean="0"/>
              <a:t>insan sağlığı ve çevre üzerinde yaratabilecekleri</a:t>
            </a:r>
            <a:r>
              <a:rPr lang="tr-TR" altLang="tr-TR" smtClean="0"/>
              <a:t> </a:t>
            </a:r>
            <a:r>
              <a:rPr lang="tr-TR" altLang="tr-TR" u="sng" smtClean="0"/>
              <a:t>olumsuz etkilere karşı etkin kontrolünü</a:t>
            </a:r>
            <a:r>
              <a:rPr lang="tr-TR" altLang="tr-TR" smtClean="0"/>
              <a:t> ve </a:t>
            </a:r>
            <a:r>
              <a:rPr lang="tr-TR" altLang="tr-TR" u="sng" smtClean="0"/>
              <a:t>verimli gözetimini sağlamak üzere</a:t>
            </a:r>
            <a:r>
              <a:rPr lang="tr-TR" altLang="tr-TR" smtClean="0"/>
              <a:t> güvenlik bilgi formlarının hazırlanması ve dağıtılmasına ilişkin idari ve teknik usul ve esasları düzenlemesi amaçlanmıştır.</a:t>
            </a:r>
            <a:endParaRPr lang="tr-TR" altLang="tr-TR" dirty="0" smtClean="0"/>
          </a:p>
        </p:txBody>
      </p:sp>
      <p:sp>
        <p:nvSpPr>
          <p:cNvPr id="6" name="Slayt Numarası Yer Tutucusu 5"/>
          <p:cNvSpPr>
            <a:spLocks noGrp="1"/>
          </p:cNvSpPr>
          <p:nvPr>
            <p:ph type="sldNum" sz="quarter" idx="12"/>
          </p:nvPr>
        </p:nvSpPr>
        <p:spPr/>
        <p:txBody>
          <a:bodyPr/>
          <a:lstStyle/>
          <a:p>
            <a:fld id="{A427530A-A503-4F46-BAEC-AA74D2EFDD5B}" type="slidenum">
              <a:rPr lang="tr-TR" smtClean="0"/>
              <a:t>56</a:t>
            </a:fld>
            <a:endParaRPr lang="tr-TR"/>
          </a:p>
        </p:txBody>
      </p:sp>
    </p:spTree>
    <p:extLst>
      <p:ext uri="{BB962C8B-B14F-4D97-AF65-F5344CB8AC3E}">
        <p14:creationId xmlns:p14="http://schemas.microsoft.com/office/powerpoint/2010/main" val="17937964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332656"/>
            <a:ext cx="8229600" cy="438150"/>
          </a:xfrm>
        </p:spPr>
        <p:txBody>
          <a:bodyPr/>
          <a:lstStyle/>
          <a:p>
            <a:r>
              <a:rPr lang="tr-TR" altLang="tr-TR" sz="2000" b="1" dirty="0" smtClean="0"/>
              <a:t>Güvenlik bilgi formlarının hazırlanması esasları</a:t>
            </a:r>
            <a:endParaRPr lang="tr-TR" altLang="tr-TR" sz="2000" dirty="0" smtClean="0"/>
          </a:p>
        </p:txBody>
      </p:sp>
      <p:sp>
        <p:nvSpPr>
          <p:cNvPr id="73731" name="Rectangle 3"/>
          <p:cNvSpPr>
            <a:spLocks noGrp="1" noChangeArrowheads="1"/>
          </p:cNvSpPr>
          <p:nvPr>
            <p:ph idx="1"/>
          </p:nvPr>
        </p:nvSpPr>
        <p:spPr>
          <a:xfrm>
            <a:off x="0" y="908720"/>
            <a:ext cx="8676456" cy="4114800"/>
          </a:xfrm>
        </p:spPr>
        <p:txBody>
          <a:bodyPr>
            <a:noAutofit/>
          </a:bodyPr>
          <a:lstStyle/>
          <a:p>
            <a:pPr algn="just">
              <a:lnSpc>
                <a:spcPct val="120000"/>
              </a:lnSpc>
              <a:spcAft>
                <a:spcPts val="600"/>
              </a:spcAft>
            </a:pPr>
            <a:r>
              <a:rPr lang="tr-TR" altLang="tr-TR" sz="1600" dirty="0" smtClean="0"/>
              <a:t>Tehlikeli olarak sınıflandırılan bir maddeyi veya müstahzarı </a:t>
            </a:r>
            <a:r>
              <a:rPr lang="tr-TR" altLang="tr-TR" sz="1600" u="sng" dirty="0" smtClean="0"/>
              <a:t>piyasaya arz edenler güvenlik bilgi formu sağlamalıdır</a:t>
            </a:r>
            <a:r>
              <a:rPr lang="tr-TR" altLang="tr-TR" sz="1600" dirty="0" smtClean="0"/>
              <a:t>.</a:t>
            </a:r>
          </a:p>
          <a:p>
            <a:pPr algn="just">
              <a:lnSpc>
                <a:spcPct val="120000"/>
              </a:lnSpc>
              <a:spcAft>
                <a:spcPts val="600"/>
              </a:spcAft>
            </a:pPr>
            <a:r>
              <a:rPr lang="tr-TR" altLang="tr-TR" sz="1600" dirty="0" smtClean="0"/>
              <a:t>Tehlikeli Maddelerin ve Müstahzarların Sınıflandırılması, Ambalajlanması ve Etiketlenmesi Hakkında Yönetmeliğe göre </a:t>
            </a:r>
            <a:r>
              <a:rPr lang="tr-TR" altLang="tr-TR" sz="1600" u="sng" dirty="0" smtClean="0"/>
              <a:t>tehlikeli olarak sınıflandırılmayan</a:t>
            </a:r>
            <a:r>
              <a:rPr lang="tr-TR" altLang="tr-TR" sz="1600" dirty="0" smtClean="0"/>
              <a:t>, </a:t>
            </a:r>
            <a:r>
              <a:rPr lang="tr-TR" altLang="tr-TR" sz="1600" u="sng" dirty="0" smtClean="0"/>
              <a:t>İnsan sağlığı ve çevre açısından tehlike oluşturan madde içeren</a:t>
            </a:r>
            <a:r>
              <a:rPr lang="tr-TR" altLang="tr-TR" sz="1600" dirty="0" smtClean="0"/>
              <a:t>; Hakkında </a:t>
            </a:r>
            <a:r>
              <a:rPr lang="tr-TR" altLang="tr-TR" sz="1600" u="sng" dirty="0" smtClean="0"/>
              <a:t>işyerlerinde izin verilebilir </a:t>
            </a:r>
            <a:r>
              <a:rPr lang="tr-TR" altLang="tr-TR" sz="1600" u="sng" dirty="0" err="1" smtClean="0"/>
              <a:t>maruziyet</a:t>
            </a:r>
            <a:r>
              <a:rPr lang="tr-TR" altLang="tr-TR" sz="1600" u="sng" dirty="0" smtClean="0"/>
              <a:t> sınır değerleri bulunan</a:t>
            </a:r>
            <a:r>
              <a:rPr lang="tr-TR" altLang="tr-TR" sz="1600" dirty="0" smtClean="0"/>
              <a:t> bir madde içeren </a:t>
            </a:r>
            <a:r>
              <a:rPr lang="tr-TR" altLang="tr-TR" sz="1600" u="sng" dirty="0" smtClean="0"/>
              <a:t>gaz halinde olmayan müstahzarların, tek başına konsantrasyonu ağırlıkça ≥ %1 oranında</a:t>
            </a:r>
            <a:r>
              <a:rPr lang="tr-TR" altLang="tr-TR" sz="1600" dirty="0" smtClean="0"/>
              <a:t> ve </a:t>
            </a:r>
            <a:r>
              <a:rPr lang="tr-TR" altLang="tr-TR" sz="1600" u="sng" dirty="0" smtClean="0"/>
              <a:t>gaz halinde olan müstahzarların, tek başına konsantrasyonu hacimce ≥ %0,2 oranında</a:t>
            </a:r>
            <a:r>
              <a:rPr lang="tr-TR" altLang="tr-TR" sz="1600" dirty="0" smtClean="0"/>
              <a:t> ise güvenlik bilgi formunu sağlanmalıdır.</a:t>
            </a:r>
          </a:p>
          <a:p>
            <a:pPr>
              <a:lnSpc>
                <a:spcPct val="120000"/>
              </a:lnSpc>
              <a:spcAft>
                <a:spcPts val="600"/>
              </a:spcAft>
              <a:buClr>
                <a:schemeClr val="accent3"/>
              </a:buClr>
              <a:buFont typeface="Wingdings 2"/>
              <a:buChar char=""/>
              <a:defRPr/>
            </a:pPr>
            <a:r>
              <a:rPr lang="tr-TR" altLang="tr-TR" sz="1600" dirty="0" smtClean="0"/>
              <a:t>Güvenlik </a:t>
            </a:r>
            <a:r>
              <a:rPr lang="tr-TR" altLang="tr-TR" sz="1600" dirty="0"/>
              <a:t>bilgi formu, tehlikeli maddenin veya müstahzarın ilk teslimatında ve daha sonra revize edildiğinde, </a:t>
            </a:r>
            <a:r>
              <a:rPr lang="tr-TR" altLang="tr-TR" sz="1600" u="sng" dirty="0"/>
              <a:t>ücretsiz olarak verilir</a:t>
            </a:r>
            <a:r>
              <a:rPr lang="tr-TR" altLang="tr-TR" sz="1600" dirty="0"/>
              <a:t>. </a:t>
            </a:r>
            <a:r>
              <a:rPr lang="tr-TR" altLang="tr-TR" sz="1600" dirty="0" smtClean="0"/>
              <a:t> </a:t>
            </a:r>
            <a:endParaRPr lang="tr-TR" altLang="tr-TR" sz="1600" dirty="0"/>
          </a:p>
          <a:p>
            <a:pPr>
              <a:lnSpc>
                <a:spcPct val="120000"/>
              </a:lnSpc>
              <a:spcAft>
                <a:spcPts val="600"/>
              </a:spcAft>
              <a:buClr>
                <a:schemeClr val="accent3"/>
              </a:buClr>
              <a:buFont typeface="Wingdings 2"/>
              <a:buChar char=""/>
              <a:defRPr/>
            </a:pPr>
            <a:r>
              <a:rPr lang="tr-TR" altLang="tr-TR" sz="1600" dirty="0"/>
              <a:t>Güvenlik bilgi formunun güncellenmesi durumunda; güncellenmiş form, güncellenme tarihinin 12 ay öncesine kadar geçen sürede, tehlikeli madde veya müstahzarın verildiği </a:t>
            </a:r>
            <a:r>
              <a:rPr lang="tr-TR" altLang="tr-TR" sz="1600" u="sng" dirty="0"/>
              <a:t>kullanıcılar ile depolayana güncellenme tarihini takip eden üç ay içinde iletilir</a:t>
            </a:r>
            <a:r>
              <a:rPr lang="tr-TR" altLang="tr-TR" sz="1600" dirty="0"/>
              <a:t> ve formda güncelleme tarihi ve kaçıncı güncelleme olduğu belirtilir.</a:t>
            </a:r>
          </a:p>
          <a:p>
            <a:pPr>
              <a:lnSpc>
                <a:spcPct val="120000"/>
              </a:lnSpc>
              <a:spcAft>
                <a:spcPts val="600"/>
              </a:spcAft>
              <a:buClr>
                <a:schemeClr val="accent3"/>
              </a:buClr>
              <a:buFont typeface="Wingdings 2"/>
              <a:buChar char=""/>
              <a:defRPr/>
            </a:pPr>
            <a:r>
              <a:rPr lang="tr-TR" altLang="tr-TR" sz="1600" u="sng" dirty="0" smtClean="0"/>
              <a:t>Halka </a:t>
            </a:r>
            <a:r>
              <a:rPr lang="tr-TR" altLang="tr-TR" sz="1600" u="sng" dirty="0"/>
              <a:t>ve kullanıcılara satılan</a:t>
            </a:r>
            <a:r>
              <a:rPr lang="tr-TR" altLang="tr-TR" sz="1600" dirty="0"/>
              <a:t> tehlikeli müstahzarla birlikte, insan sağlığına yönelik gerekli koruma ve güvenlik önlemlerini almaları için </a:t>
            </a:r>
            <a:r>
              <a:rPr lang="tr-TR" altLang="tr-TR" sz="1600" u="sng" dirty="0"/>
              <a:t>yeterli bilgi sağlanıyorsa, güvenlik bilgi formunun verilmesi gerekmez</a:t>
            </a:r>
            <a:r>
              <a:rPr lang="tr-TR" altLang="tr-TR" sz="1600" dirty="0"/>
              <a:t>. Bununla birlikte, profesyonel kullanıcılar, talep ederlerse kendilerine güvenlik bilgi formu sağlanır.</a:t>
            </a:r>
          </a:p>
          <a:p>
            <a:pPr lvl="1" algn="just">
              <a:lnSpc>
                <a:spcPct val="120000"/>
              </a:lnSpc>
              <a:spcBef>
                <a:spcPts val="600"/>
              </a:spcBef>
              <a:spcAft>
                <a:spcPts val="600"/>
              </a:spcAft>
            </a:pPr>
            <a:endParaRPr lang="tr-TR" altLang="tr-TR" sz="1600" dirty="0" smtClean="0"/>
          </a:p>
          <a:p>
            <a:pPr>
              <a:lnSpc>
                <a:spcPct val="120000"/>
              </a:lnSpc>
              <a:spcAft>
                <a:spcPts val="600"/>
              </a:spcAft>
            </a:pPr>
            <a:endParaRPr lang="tr-TR" altLang="tr-TR" sz="1600" dirty="0" smtClean="0"/>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57</a:t>
            </a:fld>
            <a:endParaRPr lang="tr-TR"/>
          </a:p>
        </p:txBody>
      </p:sp>
    </p:spTree>
    <p:extLst>
      <p:ext uri="{BB962C8B-B14F-4D97-AF65-F5344CB8AC3E}">
        <p14:creationId xmlns:p14="http://schemas.microsoft.com/office/powerpoint/2010/main" val="3679586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idx="1"/>
          </p:nvPr>
        </p:nvSpPr>
        <p:spPr>
          <a:xfrm>
            <a:off x="457200" y="609600"/>
            <a:ext cx="8229600" cy="5562600"/>
          </a:xfrm>
        </p:spPr>
        <p:txBody>
          <a:bodyPr>
            <a:normAutofit fontScale="92500" lnSpcReduction="20000"/>
          </a:bodyPr>
          <a:lstStyle/>
          <a:p>
            <a:pPr>
              <a:lnSpc>
                <a:spcPct val="80000"/>
              </a:lnSpc>
              <a:buFont typeface="Wingdings" pitchFamily="2" charset="2"/>
              <a:buNone/>
            </a:pPr>
            <a:r>
              <a:rPr lang="tr-TR" altLang="tr-TR" sz="2000" smtClean="0">
                <a:solidFill>
                  <a:srgbClr val="FF0000"/>
                </a:solidFill>
              </a:rPr>
              <a:t>Güvenlik bilgi formu aşağıdaki öngörülen bilgileri kapsayacak şekilde hazırlanır.</a:t>
            </a:r>
          </a:p>
          <a:p>
            <a:pPr>
              <a:lnSpc>
                <a:spcPct val="80000"/>
              </a:lnSpc>
            </a:pPr>
            <a:r>
              <a:rPr lang="tr-TR" altLang="tr-TR" sz="2000" smtClean="0"/>
              <a:t>Madde/Müstahzar ve Şirket/İş Sahibinin Tanıtımı,</a:t>
            </a:r>
          </a:p>
          <a:p>
            <a:pPr>
              <a:lnSpc>
                <a:spcPct val="80000"/>
              </a:lnSpc>
            </a:pPr>
            <a:r>
              <a:rPr lang="tr-TR" altLang="tr-TR" sz="2000" smtClean="0"/>
              <a:t>Bileşimi/İçeriği Hakkında Bilgi,</a:t>
            </a:r>
          </a:p>
          <a:p>
            <a:pPr>
              <a:lnSpc>
                <a:spcPct val="80000"/>
              </a:lnSpc>
            </a:pPr>
            <a:r>
              <a:rPr lang="tr-TR" altLang="tr-TR" sz="2000" smtClean="0"/>
              <a:t>Tehlikelerin Tanıtımı,</a:t>
            </a:r>
          </a:p>
          <a:p>
            <a:pPr>
              <a:lnSpc>
                <a:spcPct val="80000"/>
              </a:lnSpc>
            </a:pPr>
            <a:r>
              <a:rPr lang="tr-TR" altLang="tr-TR" sz="2000" smtClean="0"/>
              <a:t>İlk Yardım Tedbirleri,</a:t>
            </a:r>
          </a:p>
          <a:p>
            <a:pPr>
              <a:lnSpc>
                <a:spcPct val="80000"/>
              </a:lnSpc>
            </a:pPr>
            <a:r>
              <a:rPr lang="tr-TR" altLang="tr-TR" sz="2000" smtClean="0"/>
              <a:t>Yangınla Mücadele Tedbirleri,</a:t>
            </a:r>
          </a:p>
          <a:p>
            <a:pPr>
              <a:lnSpc>
                <a:spcPct val="80000"/>
              </a:lnSpc>
            </a:pPr>
            <a:r>
              <a:rPr lang="tr-TR" altLang="tr-TR" sz="2000" smtClean="0"/>
              <a:t>Kaza Sonucu Yayılmaya Karşı Tedbirler,</a:t>
            </a:r>
          </a:p>
          <a:p>
            <a:pPr>
              <a:lnSpc>
                <a:spcPct val="80000"/>
              </a:lnSpc>
            </a:pPr>
            <a:r>
              <a:rPr lang="tr-TR" altLang="tr-TR" sz="2000" smtClean="0"/>
              <a:t>Elleçleme ve Depolama,</a:t>
            </a:r>
          </a:p>
          <a:p>
            <a:pPr>
              <a:lnSpc>
                <a:spcPct val="80000"/>
              </a:lnSpc>
            </a:pPr>
            <a:r>
              <a:rPr lang="tr-TR" altLang="tr-TR" sz="2000" smtClean="0"/>
              <a:t>Maruziyet Kontrolleri/Kişisel Korunma,</a:t>
            </a:r>
          </a:p>
          <a:p>
            <a:pPr>
              <a:lnSpc>
                <a:spcPct val="80000"/>
              </a:lnSpc>
            </a:pPr>
            <a:r>
              <a:rPr lang="tr-TR" altLang="tr-TR" sz="2000" smtClean="0"/>
              <a:t>Fiziksel ve Kimyasal Özellikler,</a:t>
            </a:r>
          </a:p>
          <a:p>
            <a:pPr>
              <a:lnSpc>
                <a:spcPct val="80000"/>
              </a:lnSpc>
            </a:pPr>
            <a:r>
              <a:rPr lang="tr-TR" altLang="tr-TR" sz="2000" smtClean="0"/>
              <a:t>Kararlılık ve Tepkime,</a:t>
            </a:r>
          </a:p>
          <a:p>
            <a:pPr>
              <a:lnSpc>
                <a:spcPct val="80000"/>
              </a:lnSpc>
            </a:pPr>
            <a:r>
              <a:rPr lang="tr-TR" altLang="tr-TR" sz="2000" smtClean="0"/>
              <a:t>Toksikolojik Bilgi,</a:t>
            </a:r>
          </a:p>
          <a:p>
            <a:pPr>
              <a:lnSpc>
                <a:spcPct val="80000"/>
              </a:lnSpc>
            </a:pPr>
            <a:r>
              <a:rPr lang="tr-TR" altLang="tr-TR" sz="2000" smtClean="0"/>
              <a:t>Ekolojik Bilgi,</a:t>
            </a:r>
          </a:p>
          <a:p>
            <a:pPr>
              <a:lnSpc>
                <a:spcPct val="80000"/>
              </a:lnSpc>
            </a:pPr>
            <a:r>
              <a:rPr lang="tr-TR" altLang="tr-TR" sz="2000" smtClean="0"/>
              <a:t>Bertaraf Bilgileri,</a:t>
            </a:r>
          </a:p>
          <a:p>
            <a:pPr>
              <a:lnSpc>
                <a:spcPct val="80000"/>
              </a:lnSpc>
            </a:pPr>
            <a:r>
              <a:rPr lang="tr-TR" altLang="tr-TR" sz="2000" smtClean="0"/>
              <a:t>Taşımacılık Bilgileri,</a:t>
            </a:r>
          </a:p>
          <a:p>
            <a:pPr>
              <a:lnSpc>
                <a:spcPct val="80000"/>
              </a:lnSpc>
            </a:pPr>
            <a:r>
              <a:rPr lang="tr-TR" altLang="tr-TR" sz="2000" smtClean="0"/>
              <a:t>Mevzuat Bilgileri,</a:t>
            </a:r>
          </a:p>
          <a:p>
            <a:pPr>
              <a:lnSpc>
                <a:spcPct val="80000"/>
              </a:lnSpc>
            </a:pPr>
            <a:r>
              <a:rPr lang="tr-TR" altLang="tr-TR" sz="2000" smtClean="0"/>
              <a:t>Diğer Bilgiler.</a:t>
            </a:r>
          </a:p>
        </p:txBody>
      </p:sp>
      <p:pic>
        <p:nvPicPr>
          <p:cNvPr id="75779" name="Picture 4" descr="kimyas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4114800"/>
            <a:ext cx="3384550" cy="191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4294967295"/>
          </p:nvPr>
        </p:nvSpPr>
        <p:spPr/>
        <p:txBody>
          <a:bodyPr/>
          <a:lstStyle/>
          <a:p>
            <a:fld id="{A427530A-A503-4F46-BAEC-AA74D2EFDD5B}" type="slidenum">
              <a:rPr lang="tr-TR" smtClean="0"/>
              <a:t>58</a:t>
            </a:fld>
            <a:endParaRPr lang="tr-TR"/>
          </a:p>
        </p:txBody>
      </p:sp>
    </p:spTree>
    <p:extLst>
      <p:ext uri="{BB962C8B-B14F-4D97-AF65-F5344CB8AC3E}">
        <p14:creationId xmlns:p14="http://schemas.microsoft.com/office/powerpoint/2010/main" val="25920913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Yuvarlatılmış Dikdörtgen"/>
          <p:cNvSpPr/>
          <p:nvPr/>
        </p:nvSpPr>
        <p:spPr>
          <a:xfrm>
            <a:off x="755576" y="620688"/>
            <a:ext cx="7358114" cy="648072"/>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tr-TR" sz="2400" b="1" dirty="0"/>
              <a:t>KİMYASALLARIN İSİMLENDİRİLMESİ</a:t>
            </a:r>
            <a:endParaRPr lang="tr-TR" sz="2400" dirty="0"/>
          </a:p>
        </p:txBody>
      </p:sp>
      <p:sp>
        <p:nvSpPr>
          <p:cNvPr id="5" name="4 Yuvarlatılmış Dikdörtgen"/>
          <p:cNvSpPr/>
          <p:nvPr/>
        </p:nvSpPr>
        <p:spPr>
          <a:xfrm>
            <a:off x="250825" y="1357313"/>
            <a:ext cx="8642350" cy="19288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tr-TR" b="1" dirty="0">
                <a:latin typeface="Arial" pitchFamily="34" charset="0"/>
              </a:rPr>
              <a:t>Kimyasalların isimlendirilmesi uluslararası kriterlere göre birkaç şekilde yapılmaktadır. Özellikle organik maddelerin isimlendirilmesinde farklı isimlendirme sistemleri vardır. Ayrıca kimyasalların yaygın kullanılan ticari isimleri de bulunmaktadır. </a:t>
            </a:r>
            <a:r>
              <a:rPr lang="tr-TR" b="1" dirty="0">
                <a:solidFill>
                  <a:srgbClr val="FF0000"/>
                </a:solidFill>
                <a:latin typeface="Arial" pitchFamily="34" charset="0"/>
              </a:rPr>
              <a:t>Kimyasal maddenin kimyasal ismi içindeki maddeler değişmediği sürece değişmez</a:t>
            </a:r>
            <a:r>
              <a:rPr lang="tr-TR" b="1" dirty="0">
                <a:latin typeface="Arial" pitchFamily="34" charset="0"/>
              </a:rPr>
              <a:t>. Ancak farklı isimlendirme sistemleri nedeniyle değişik isimlendirilebilir, bu nedenle sinonim ismi de belirtilmelidir</a:t>
            </a:r>
          </a:p>
        </p:txBody>
      </p:sp>
      <p:sp>
        <p:nvSpPr>
          <p:cNvPr id="6" name="5 Yuvarlatılmış Dikdörtgen"/>
          <p:cNvSpPr/>
          <p:nvPr/>
        </p:nvSpPr>
        <p:spPr>
          <a:xfrm>
            <a:off x="250825" y="3429000"/>
            <a:ext cx="4249738" cy="3000375"/>
          </a:xfrm>
          <a:prstGeom prst="roundRect">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r>
              <a:rPr lang="tr-TR" b="1" dirty="0"/>
              <a:t>Ticari ismi her zaman değişebilir. Bu nedenle etiketlerde, malzeme güvenlik formlarında vb. </a:t>
            </a:r>
            <a:r>
              <a:rPr lang="tr-TR" b="1" dirty="0" err="1"/>
              <a:t>lerinde</a:t>
            </a:r>
            <a:r>
              <a:rPr lang="tr-TR" b="1" dirty="0"/>
              <a:t> kimyasalın ismi ile birlikte kullanımdaki isminin ve özelliklerinin açıkça, anlaşılır biçimde ve uluslararası semboller hariç kullanılan ülkedeki resmi dil dikkate alınarak belirtilmesi önemlidir.</a:t>
            </a:r>
          </a:p>
        </p:txBody>
      </p:sp>
      <p:sp>
        <p:nvSpPr>
          <p:cNvPr id="8" name="7 Yuvarlatılmış Dikdörtgen"/>
          <p:cNvSpPr/>
          <p:nvPr/>
        </p:nvSpPr>
        <p:spPr>
          <a:xfrm>
            <a:off x="4857750" y="3429000"/>
            <a:ext cx="4035425" cy="3024188"/>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fontAlgn="auto">
              <a:spcBef>
                <a:spcPts val="0"/>
              </a:spcBef>
              <a:spcAft>
                <a:spcPts val="0"/>
              </a:spcAft>
              <a:defRPr/>
            </a:pPr>
            <a:r>
              <a:rPr lang="tr-TR" b="1" dirty="0"/>
              <a:t>Örneğin;</a:t>
            </a:r>
            <a:br>
              <a:rPr lang="tr-TR" b="1" dirty="0"/>
            </a:br>
            <a:r>
              <a:rPr lang="tr-TR" b="1" dirty="0">
                <a:sym typeface="Symbol"/>
              </a:rPr>
              <a:t></a:t>
            </a:r>
            <a:r>
              <a:rPr lang="tr-TR" b="1" dirty="0"/>
              <a:t> benzen-benzol,</a:t>
            </a:r>
            <a:br>
              <a:rPr lang="tr-TR" b="1" dirty="0"/>
            </a:br>
            <a:r>
              <a:rPr lang="tr-TR" b="1" dirty="0">
                <a:sym typeface="Symbol"/>
              </a:rPr>
              <a:t></a:t>
            </a:r>
            <a:r>
              <a:rPr lang="tr-TR" b="1" dirty="0"/>
              <a:t> benzin-gazolin,</a:t>
            </a:r>
            <a:br>
              <a:rPr lang="tr-TR" b="1" dirty="0"/>
            </a:br>
            <a:r>
              <a:rPr lang="tr-TR" b="1" dirty="0">
                <a:sym typeface="Symbol"/>
              </a:rPr>
              <a:t></a:t>
            </a:r>
            <a:r>
              <a:rPr lang="tr-TR" b="1" dirty="0"/>
              <a:t> etil alkol-etanol-alkol,</a:t>
            </a:r>
            <a:br>
              <a:rPr lang="tr-TR" b="1" dirty="0"/>
            </a:br>
            <a:r>
              <a:rPr lang="tr-TR" b="1" dirty="0">
                <a:sym typeface="Symbol"/>
              </a:rPr>
              <a:t></a:t>
            </a:r>
            <a:r>
              <a:rPr lang="tr-TR" b="1" dirty="0"/>
              <a:t> hidrojen bromür-</a:t>
            </a:r>
            <a:r>
              <a:rPr lang="tr-TR" b="1" dirty="0" err="1"/>
              <a:t>bromik</a:t>
            </a:r>
            <a:r>
              <a:rPr lang="tr-TR" b="1" dirty="0"/>
              <a:t> asit,</a:t>
            </a:r>
            <a:br>
              <a:rPr lang="tr-TR" b="1" dirty="0"/>
            </a:br>
            <a:r>
              <a:rPr lang="tr-TR" b="1" dirty="0">
                <a:sym typeface="Symbol"/>
              </a:rPr>
              <a:t></a:t>
            </a:r>
            <a:r>
              <a:rPr lang="tr-TR" b="1" dirty="0"/>
              <a:t> hidrojen klorür-hidroklorik  </a:t>
            </a:r>
          </a:p>
          <a:p>
            <a:pPr fontAlgn="auto">
              <a:spcBef>
                <a:spcPts val="0"/>
              </a:spcBef>
              <a:spcAft>
                <a:spcPts val="0"/>
              </a:spcAft>
              <a:defRPr/>
            </a:pPr>
            <a:r>
              <a:rPr lang="tr-TR" b="1" dirty="0"/>
              <a:t>    asit- tuz ruhu,</a:t>
            </a:r>
            <a:br>
              <a:rPr lang="tr-TR" b="1" dirty="0"/>
            </a:br>
            <a:r>
              <a:rPr lang="tr-TR" b="1" dirty="0">
                <a:sym typeface="Symbol"/>
              </a:rPr>
              <a:t></a:t>
            </a:r>
            <a:r>
              <a:rPr lang="tr-TR" b="1" dirty="0"/>
              <a:t> nitrik asit-kezzap,</a:t>
            </a:r>
            <a:br>
              <a:rPr lang="tr-TR" b="1" dirty="0"/>
            </a:br>
            <a:r>
              <a:rPr lang="tr-TR" b="1" dirty="0">
                <a:sym typeface="Symbol"/>
              </a:rPr>
              <a:t></a:t>
            </a:r>
            <a:r>
              <a:rPr lang="tr-TR" b="1" dirty="0"/>
              <a:t> </a:t>
            </a:r>
            <a:r>
              <a:rPr lang="tr-TR" b="1" dirty="0" err="1"/>
              <a:t>kerosen</a:t>
            </a:r>
            <a:r>
              <a:rPr lang="tr-TR" b="1" dirty="0"/>
              <a:t>-gazyağı,</a:t>
            </a:r>
          </a:p>
          <a:p>
            <a:pPr fontAlgn="auto">
              <a:spcBef>
                <a:spcPts val="0"/>
              </a:spcBef>
              <a:spcAft>
                <a:spcPts val="0"/>
              </a:spcAft>
              <a:defRPr/>
            </a:pPr>
            <a:r>
              <a:rPr lang="tr-TR" b="1" dirty="0">
                <a:sym typeface="Symbol"/>
              </a:rPr>
              <a:t></a:t>
            </a:r>
            <a:r>
              <a:rPr lang="tr-TR" b="1" dirty="0"/>
              <a:t> nitrojen oksit-azot oksit,</a:t>
            </a:r>
            <a:br>
              <a:rPr lang="tr-TR" b="1" dirty="0"/>
            </a:br>
            <a:r>
              <a:rPr lang="tr-TR" b="1" dirty="0">
                <a:sym typeface="Symbol"/>
              </a:rPr>
              <a:t></a:t>
            </a:r>
            <a:r>
              <a:rPr lang="tr-TR" b="1" dirty="0"/>
              <a:t> sodyum hidroksit- kostik soda</a:t>
            </a:r>
          </a:p>
        </p:txBody>
      </p:sp>
      <p:sp>
        <p:nvSpPr>
          <p:cNvPr id="4" name="Slayt Numarası Yer Tutucusu 3"/>
          <p:cNvSpPr>
            <a:spLocks noGrp="1"/>
          </p:cNvSpPr>
          <p:nvPr>
            <p:ph type="sldNum" sz="quarter" idx="12"/>
          </p:nvPr>
        </p:nvSpPr>
        <p:spPr/>
        <p:txBody>
          <a:bodyPr/>
          <a:lstStyle/>
          <a:p>
            <a:fld id="{A427530A-A503-4F46-BAEC-AA74D2EFDD5B}" type="slidenum">
              <a:rPr lang="tr-TR" smtClean="0"/>
              <a:t>59</a:t>
            </a:fld>
            <a:endParaRPr lang="tr-TR"/>
          </a:p>
        </p:txBody>
      </p:sp>
    </p:spTree>
    <p:extLst>
      <p:ext uri="{BB962C8B-B14F-4D97-AF65-F5344CB8AC3E}">
        <p14:creationId xmlns:p14="http://schemas.microsoft.com/office/powerpoint/2010/main" val="3860513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sz="quarter" idx="1"/>
          </p:nvPr>
        </p:nvSpPr>
        <p:spPr>
          <a:xfrm>
            <a:off x="0" y="765175"/>
            <a:ext cx="10009188" cy="5078413"/>
          </a:xfrm>
        </p:spPr>
        <p:txBody>
          <a:bodyPr>
            <a:normAutofit/>
          </a:bodyPr>
          <a:lstStyle/>
          <a:p>
            <a:pPr marL="274320" indent="-274320" fontAlgn="auto">
              <a:lnSpc>
                <a:spcPct val="90000"/>
              </a:lnSpc>
              <a:spcAft>
                <a:spcPts val="0"/>
              </a:spcAft>
              <a:buFont typeface="Wingdings 3"/>
              <a:buChar char=""/>
              <a:defRPr/>
            </a:pPr>
            <a:r>
              <a:rPr lang="tr-TR" sz="2400" dirty="0">
                <a:latin typeface="Arial" pitchFamily="34" charset="0"/>
              </a:rPr>
              <a:t>Dünyada </a:t>
            </a:r>
            <a:r>
              <a:rPr lang="tr-TR" sz="2400" dirty="0" smtClean="0">
                <a:latin typeface="Arial" pitchFamily="34" charset="0"/>
              </a:rPr>
              <a:t>5 ile 7 milyon farklı </a:t>
            </a:r>
            <a:r>
              <a:rPr lang="tr-TR" sz="2400" dirty="0">
                <a:latin typeface="Arial" pitchFamily="34" charset="0"/>
              </a:rPr>
              <a:t>kimyasal madde bulunmaktadır</a:t>
            </a:r>
          </a:p>
          <a:p>
            <a:pPr marL="274320" indent="-274320" fontAlgn="auto">
              <a:lnSpc>
                <a:spcPct val="90000"/>
              </a:lnSpc>
              <a:spcAft>
                <a:spcPts val="0"/>
              </a:spcAft>
              <a:buFont typeface="Wingdings 3"/>
              <a:buChar char=""/>
              <a:defRPr/>
            </a:pPr>
            <a:r>
              <a:rPr lang="tr-TR" sz="2400" dirty="0" smtClean="0">
                <a:latin typeface="Arial" pitchFamily="34" charset="0"/>
              </a:rPr>
              <a:t>Yılda 400 </a:t>
            </a:r>
            <a:r>
              <a:rPr lang="tr-TR" sz="2400" dirty="0">
                <a:latin typeface="Arial" pitchFamily="34" charset="0"/>
              </a:rPr>
              <a:t>milyon ton kimyasal üretilmektedir.</a:t>
            </a:r>
          </a:p>
          <a:p>
            <a:pPr marL="274320" indent="-274320" fontAlgn="auto">
              <a:lnSpc>
                <a:spcPct val="90000"/>
              </a:lnSpc>
              <a:spcAft>
                <a:spcPts val="0"/>
              </a:spcAft>
              <a:buFont typeface="Wingdings 3"/>
              <a:buChar char=""/>
              <a:defRPr/>
            </a:pPr>
            <a:r>
              <a:rPr lang="tr-TR" sz="2400" dirty="0">
                <a:latin typeface="Arial" pitchFamily="34" charset="0"/>
              </a:rPr>
              <a:t>Bunlardan 5000 ile 10 000 türü tehlikeli 150- 200 kadarı da kanserojendir.</a:t>
            </a:r>
          </a:p>
          <a:p>
            <a:pPr marL="274320" indent="-274320" fontAlgn="auto">
              <a:lnSpc>
                <a:spcPct val="90000"/>
              </a:lnSpc>
              <a:spcAft>
                <a:spcPts val="0"/>
              </a:spcAft>
              <a:buFont typeface="Wingdings 3"/>
              <a:buChar char=""/>
              <a:defRPr/>
            </a:pPr>
            <a:r>
              <a:rPr lang="tr-TR" sz="2400" dirty="0">
                <a:latin typeface="Arial" pitchFamily="34" charset="0"/>
              </a:rPr>
              <a:t>Her yılda 1200 yeni kimyasal üretilmekte ve piyasaya bir </a:t>
            </a:r>
            <a:endParaRPr lang="tr-TR" sz="2400" dirty="0" smtClean="0">
              <a:latin typeface="Arial" pitchFamily="34" charset="0"/>
            </a:endParaRPr>
          </a:p>
          <a:p>
            <a:pPr marL="0" indent="0" fontAlgn="auto">
              <a:lnSpc>
                <a:spcPct val="90000"/>
              </a:lnSpc>
              <a:spcAft>
                <a:spcPts val="0"/>
              </a:spcAft>
              <a:buFont typeface="Arial" charset="0"/>
              <a:buNone/>
              <a:defRPr/>
            </a:pPr>
            <a:r>
              <a:rPr lang="tr-TR" sz="2400" dirty="0" smtClean="0">
                <a:latin typeface="Arial" pitchFamily="34" charset="0"/>
              </a:rPr>
              <a:t>     şekilde </a:t>
            </a:r>
            <a:r>
              <a:rPr lang="tr-TR" sz="2400" dirty="0">
                <a:latin typeface="Arial" pitchFamily="34" charset="0"/>
              </a:rPr>
              <a:t>arz edilmektedir.</a:t>
            </a:r>
          </a:p>
          <a:p>
            <a:pPr marL="274320" indent="-274320" fontAlgn="auto">
              <a:lnSpc>
                <a:spcPct val="90000"/>
              </a:lnSpc>
              <a:spcAft>
                <a:spcPts val="0"/>
              </a:spcAft>
              <a:buFont typeface="Wingdings 3"/>
              <a:buChar char=""/>
              <a:defRPr/>
            </a:pPr>
            <a:r>
              <a:rPr lang="tr-TR" sz="2400" dirty="0">
                <a:latin typeface="Arial" pitchFamily="34" charset="0"/>
              </a:rPr>
              <a:t>Bu durumun en korkunç yanı üreten ve kullananların </a:t>
            </a:r>
            <a:endParaRPr lang="tr-TR" sz="2400" dirty="0" smtClean="0">
              <a:latin typeface="Arial" pitchFamily="34" charset="0"/>
            </a:endParaRPr>
          </a:p>
          <a:p>
            <a:pPr marL="0" indent="0" fontAlgn="auto">
              <a:lnSpc>
                <a:spcPct val="90000"/>
              </a:lnSpc>
              <a:spcAft>
                <a:spcPts val="0"/>
              </a:spcAft>
              <a:buFont typeface="Arial" charset="0"/>
              <a:buNone/>
              <a:defRPr/>
            </a:pPr>
            <a:r>
              <a:rPr lang="tr-TR" sz="2400" dirty="0" smtClean="0">
                <a:latin typeface="Arial" pitchFamily="34" charset="0"/>
              </a:rPr>
              <a:t>    sağlığını </a:t>
            </a:r>
            <a:r>
              <a:rPr lang="tr-TR" sz="2400" dirty="0">
                <a:latin typeface="Arial" pitchFamily="34" charset="0"/>
              </a:rPr>
              <a:t>nasıl etkileyeceği konusunda çok az şey yada </a:t>
            </a:r>
            <a:endParaRPr lang="tr-TR" sz="2400" dirty="0" smtClean="0">
              <a:latin typeface="Arial" pitchFamily="34" charset="0"/>
            </a:endParaRPr>
          </a:p>
          <a:p>
            <a:pPr marL="0" indent="0" fontAlgn="auto">
              <a:lnSpc>
                <a:spcPct val="90000"/>
              </a:lnSpc>
              <a:spcAft>
                <a:spcPts val="0"/>
              </a:spcAft>
              <a:buFont typeface="Arial" charset="0"/>
              <a:buNone/>
              <a:defRPr/>
            </a:pPr>
            <a:r>
              <a:rPr lang="tr-TR" sz="2400" dirty="0" smtClean="0">
                <a:latin typeface="Arial" pitchFamily="34" charset="0"/>
              </a:rPr>
              <a:t>    hiçbir </a:t>
            </a:r>
            <a:r>
              <a:rPr lang="tr-TR" sz="2400" dirty="0">
                <a:latin typeface="Arial" pitchFamily="34" charset="0"/>
              </a:rPr>
              <a:t>şey bilmemeleridir</a:t>
            </a:r>
          </a:p>
          <a:p>
            <a:pPr marL="0" indent="0" fontAlgn="auto">
              <a:lnSpc>
                <a:spcPct val="90000"/>
              </a:lnSpc>
              <a:spcAft>
                <a:spcPts val="0"/>
              </a:spcAft>
              <a:buFont typeface="Arial" charset="0"/>
              <a:buNone/>
              <a:defRPr/>
            </a:pPr>
            <a:endParaRPr lang="tr-TR" sz="2400" dirty="0">
              <a:latin typeface="Arial" pitchFamily="34" charset="0"/>
            </a:endParaRPr>
          </a:p>
        </p:txBody>
      </p:sp>
      <p:pic>
        <p:nvPicPr>
          <p:cNvPr id="15364" name="Picture 6" descr="http://ercyetkiner.googlepages.com/ekil12-1.jpg/ekil12-1-fu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4365625"/>
            <a:ext cx="87376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4294967295"/>
          </p:nvPr>
        </p:nvSpPr>
        <p:spPr/>
        <p:txBody>
          <a:bodyPr/>
          <a:lstStyle/>
          <a:p>
            <a:fld id="{A427530A-A503-4F46-BAEC-AA74D2EFDD5B}" type="slidenum">
              <a:rPr lang="tr-TR" smtClean="0"/>
              <a:t>6</a:t>
            </a:fld>
            <a:endParaRPr lang="tr-TR"/>
          </a:p>
        </p:txBody>
      </p:sp>
    </p:spTree>
    <p:extLst>
      <p:ext uri="{BB962C8B-B14F-4D97-AF65-F5344CB8AC3E}">
        <p14:creationId xmlns:p14="http://schemas.microsoft.com/office/powerpoint/2010/main" val="240335044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704850"/>
            <a:ext cx="8229600" cy="590550"/>
          </a:xfrm>
        </p:spPr>
        <p:txBody>
          <a:bodyPr/>
          <a:lstStyle/>
          <a:p>
            <a:r>
              <a:rPr lang="tr-TR" altLang="tr-TR" sz="2000" b="1" dirty="0" smtClean="0"/>
              <a:t>KİMYASALLARIN FİZİKSEL BİÇİMİ VE ÖRNEKLER</a:t>
            </a:r>
            <a:endParaRPr lang="tr-TR" altLang="tr-TR" sz="2000" dirty="0" smtClean="0"/>
          </a:p>
        </p:txBody>
      </p:sp>
      <p:sp>
        <p:nvSpPr>
          <p:cNvPr id="76803" name="Rectangle 3"/>
          <p:cNvSpPr>
            <a:spLocks noGrp="1" noChangeArrowheads="1"/>
          </p:cNvSpPr>
          <p:nvPr>
            <p:ph idx="1"/>
          </p:nvPr>
        </p:nvSpPr>
        <p:spPr/>
        <p:txBody>
          <a:bodyPr/>
          <a:lstStyle/>
          <a:p>
            <a:r>
              <a:rPr lang="tr-TR" altLang="tr-TR" sz="2400" smtClean="0"/>
              <a:t>Kimyasal bir maddenin fiziksel biçimi maddenin vücudunuza nasıl girdiğini ve bir ölçüde de yaptığı zararı etkileyebilir. Kimyasal maddeler esas olarak katı, toz, sıvı, buhar ve gaz biçimindedir. </a:t>
            </a:r>
          </a:p>
        </p:txBody>
      </p:sp>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3505200"/>
            <a:ext cx="19050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4294967295"/>
          </p:nvPr>
        </p:nvSpPr>
        <p:spPr/>
        <p:txBody>
          <a:bodyPr/>
          <a:lstStyle/>
          <a:p>
            <a:fld id="{A427530A-A503-4F46-BAEC-AA74D2EFDD5B}" type="slidenum">
              <a:rPr lang="tr-TR" smtClean="0"/>
              <a:t>60</a:t>
            </a:fld>
            <a:endParaRPr lang="tr-TR"/>
          </a:p>
        </p:txBody>
      </p:sp>
    </p:spTree>
    <p:extLst>
      <p:ext uri="{BB962C8B-B14F-4D97-AF65-F5344CB8AC3E}">
        <p14:creationId xmlns:p14="http://schemas.microsoft.com/office/powerpoint/2010/main" val="37787239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11"/>
          <p:cNvSpPr>
            <a:spLocks noGrp="1" noChangeArrowheads="1"/>
          </p:cNvSpPr>
          <p:nvPr>
            <p:ph type="title"/>
          </p:nvPr>
        </p:nvSpPr>
        <p:spPr>
          <a:xfrm>
            <a:off x="395288" y="549275"/>
            <a:ext cx="8229600" cy="706438"/>
          </a:xfrm>
        </p:spPr>
        <p:txBody>
          <a:bodyPr anchor="t"/>
          <a:lstStyle/>
          <a:p>
            <a:r>
              <a:rPr lang="tr-TR" altLang="tr-TR" sz="1800" b="1" smtClean="0">
                <a:latin typeface="Arial" pitchFamily="34" charset="0"/>
              </a:rPr>
              <a:t>ÇALIŞMA ORTAMINDA</a:t>
            </a:r>
            <a:br>
              <a:rPr lang="tr-TR" altLang="tr-TR" sz="1800" b="1" smtClean="0">
                <a:latin typeface="Arial" pitchFamily="34" charset="0"/>
              </a:rPr>
            </a:br>
            <a:r>
              <a:rPr lang="tr-TR" altLang="tr-TR" sz="1800" b="1" u="sng" smtClean="0">
                <a:latin typeface="Arial" pitchFamily="34" charset="0"/>
              </a:rPr>
              <a:t>SAĞLIK AÇISINDAN ZARARLI FAKTÖRLER</a:t>
            </a:r>
          </a:p>
        </p:txBody>
      </p:sp>
      <p:sp>
        <p:nvSpPr>
          <p:cNvPr id="158732" name="Rectangle 12"/>
          <p:cNvSpPr>
            <a:spLocks noGrp="1" noChangeArrowheads="1"/>
          </p:cNvSpPr>
          <p:nvPr>
            <p:ph sz="half" idx="1"/>
          </p:nvPr>
        </p:nvSpPr>
        <p:spPr>
          <a:xfrm>
            <a:off x="2051050" y="1844675"/>
            <a:ext cx="2449513" cy="4824413"/>
          </a:xfrm>
        </p:spPr>
        <p:txBody>
          <a:bodyPr>
            <a:normAutofit fontScale="92500" lnSpcReduction="10000"/>
          </a:bodyPr>
          <a:lstStyle/>
          <a:p>
            <a:pPr>
              <a:lnSpc>
                <a:spcPct val="80000"/>
              </a:lnSpc>
              <a:buFont typeface="Wingdings" pitchFamily="2" charset="2"/>
              <a:buNone/>
            </a:pPr>
            <a:r>
              <a:rPr lang="tr-TR" altLang="tr-TR" sz="1800" b="1" smtClean="0">
                <a:solidFill>
                  <a:srgbClr val="0000CC"/>
                </a:solidFill>
                <a:latin typeface="Arial" pitchFamily="34" charset="0"/>
              </a:rPr>
              <a:t>TOZLAR</a:t>
            </a:r>
          </a:p>
          <a:p>
            <a:pPr>
              <a:lnSpc>
                <a:spcPct val="80000"/>
              </a:lnSpc>
              <a:buFont typeface="Wingdings" pitchFamily="2" charset="2"/>
              <a:buNone/>
            </a:pPr>
            <a:r>
              <a:rPr lang="tr-TR" altLang="tr-TR" sz="1800" b="1" smtClean="0">
                <a:solidFill>
                  <a:srgbClr val="0000CC"/>
                </a:solidFill>
                <a:latin typeface="Arial" pitchFamily="34" charset="0"/>
              </a:rPr>
              <a:t>a</a:t>
            </a:r>
            <a:r>
              <a:rPr lang="tr-TR" altLang="tr-TR" sz="1800" smtClean="0">
                <a:solidFill>
                  <a:srgbClr val="0000CC"/>
                </a:solidFill>
                <a:latin typeface="Arial" pitchFamily="34" charset="0"/>
              </a:rPr>
              <a:t>-Organik tozlar</a:t>
            </a:r>
          </a:p>
          <a:p>
            <a:pPr>
              <a:lnSpc>
                <a:spcPct val="80000"/>
              </a:lnSpc>
              <a:buFont typeface="Wingdings" pitchFamily="2" charset="2"/>
              <a:buNone/>
            </a:pPr>
            <a:r>
              <a:rPr lang="tr-TR" altLang="tr-TR" sz="1800" smtClean="0">
                <a:solidFill>
                  <a:srgbClr val="0000CC"/>
                </a:solidFill>
                <a:latin typeface="Arial" pitchFamily="34" charset="0"/>
              </a:rPr>
              <a:t>- Bitkisel,</a:t>
            </a:r>
          </a:p>
          <a:p>
            <a:pPr>
              <a:lnSpc>
                <a:spcPct val="80000"/>
              </a:lnSpc>
              <a:buFontTx/>
              <a:buNone/>
            </a:pPr>
            <a:r>
              <a:rPr lang="tr-TR" altLang="tr-TR" sz="1800" smtClean="0">
                <a:solidFill>
                  <a:srgbClr val="0000CC"/>
                </a:solidFill>
                <a:latin typeface="Arial" pitchFamily="34" charset="0"/>
              </a:rPr>
              <a:t>- Hayvansal,</a:t>
            </a:r>
          </a:p>
          <a:p>
            <a:pPr>
              <a:lnSpc>
                <a:spcPct val="80000"/>
              </a:lnSpc>
              <a:buFontTx/>
              <a:buNone/>
            </a:pPr>
            <a:r>
              <a:rPr lang="tr-TR" altLang="tr-TR" sz="1800" b="1" smtClean="0">
                <a:solidFill>
                  <a:srgbClr val="0000CC"/>
                </a:solidFill>
                <a:latin typeface="Arial" pitchFamily="34" charset="0"/>
              </a:rPr>
              <a:t>b</a:t>
            </a:r>
            <a:r>
              <a:rPr lang="tr-TR" altLang="tr-TR" sz="1800" smtClean="0">
                <a:solidFill>
                  <a:srgbClr val="0000CC"/>
                </a:solidFill>
                <a:latin typeface="Arial" pitchFamily="34" charset="0"/>
              </a:rPr>
              <a:t>- İnorganik tozlar</a:t>
            </a:r>
          </a:p>
          <a:p>
            <a:pPr>
              <a:lnSpc>
                <a:spcPct val="80000"/>
              </a:lnSpc>
              <a:buFontTx/>
              <a:buNone/>
            </a:pPr>
            <a:r>
              <a:rPr lang="tr-TR" altLang="tr-TR" sz="1800" smtClean="0">
                <a:solidFill>
                  <a:srgbClr val="0000CC"/>
                </a:solidFill>
                <a:latin typeface="Arial" pitchFamily="34" charset="0"/>
              </a:rPr>
              <a:t>(Metalik, Ametalik,</a:t>
            </a:r>
          </a:p>
          <a:p>
            <a:pPr>
              <a:lnSpc>
                <a:spcPct val="80000"/>
              </a:lnSpc>
              <a:buFontTx/>
              <a:buNone/>
            </a:pPr>
            <a:r>
              <a:rPr lang="tr-TR" altLang="tr-TR" sz="1800" smtClean="0">
                <a:solidFill>
                  <a:srgbClr val="0000CC"/>
                </a:solidFill>
                <a:latin typeface="Arial" pitchFamily="34" charset="0"/>
              </a:rPr>
              <a:t>Kimyasal, Doğal bileşik</a:t>
            </a:r>
          </a:p>
          <a:p>
            <a:pPr>
              <a:lnSpc>
                <a:spcPct val="80000"/>
              </a:lnSpc>
              <a:buFont typeface="Wingdings" pitchFamily="2" charset="2"/>
              <a:buNone/>
            </a:pPr>
            <a:r>
              <a:rPr lang="tr-TR" altLang="tr-TR" sz="1800" smtClean="0">
                <a:solidFill>
                  <a:srgbClr val="0000CC"/>
                </a:solidFill>
                <a:latin typeface="Arial" pitchFamily="34" charset="0"/>
              </a:rPr>
              <a:t>1- Fibrojenik Tozlar, (Asbet, Talk)</a:t>
            </a:r>
          </a:p>
          <a:p>
            <a:pPr>
              <a:lnSpc>
                <a:spcPct val="80000"/>
              </a:lnSpc>
              <a:buFont typeface="Wingdings" pitchFamily="2" charset="2"/>
              <a:buNone/>
            </a:pPr>
            <a:r>
              <a:rPr lang="tr-TR" altLang="tr-TR" sz="1800" smtClean="0">
                <a:solidFill>
                  <a:srgbClr val="0000CC"/>
                </a:solidFill>
                <a:latin typeface="Arial" pitchFamily="34" charset="0"/>
              </a:rPr>
              <a:t>2- Toksik (kurşun, krom, mangan, kadmiyum ağır metaller)</a:t>
            </a:r>
          </a:p>
          <a:p>
            <a:pPr>
              <a:lnSpc>
                <a:spcPct val="80000"/>
              </a:lnSpc>
              <a:buFont typeface="Wingdings" pitchFamily="2" charset="2"/>
              <a:buNone/>
            </a:pPr>
            <a:r>
              <a:rPr lang="tr-TR" altLang="tr-TR" sz="1800" smtClean="0">
                <a:solidFill>
                  <a:srgbClr val="0000CC"/>
                </a:solidFill>
                <a:latin typeface="Arial" pitchFamily="34" charset="0"/>
              </a:rPr>
              <a:t>3- Kanserojen tozlar,</a:t>
            </a:r>
          </a:p>
          <a:p>
            <a:pPr>
              <a:lnSpc>
                <a:spcPct val="80000"/>
              </a:lnSpc>
              <a:buFont typeface="Wingdings" pitchFamily="2" charset="2"/>
              <a:buNone/>
            </a:pPr>
            <a:r>
              <a:rPr lang="tr-TR" altLang="tr-TR" sz="1800" smtClean="0">
                <a:solidFill>
                  <a:srgbClr val="0000CC"/>
                </a:solidFill>
                <a:latin typeface="Arial" pitchFamily="34" charset="0"/>
              </a:rPr>
              <a:t>4- Radyoaktif,</a:t>
            </a:r>
          </a:p>
          <a:p>
            <a:pPr>
              <a:lnSpc>
                <a:spcPct val="80000"/>
              </a:lnSpc>
              <a:buFont typeface="Wingdings" pitchFamily="2" charset="2"/>
              <a:buNone/>
            </a:pPr>
            <a:r>
              <a:rPr lang="tr-TR" altLang="tr-TR" sz="1800" smtClean="0">
                <a:solidFill>
                  <a:srgbClr val="0000CC"/>
                </a:solidFill>
                <a:latin typeface="Arial" pitchFamily="34" charset="0"/>
              </a:rPr>
              <a:t>5- Alerjik,</a:t>
            </a:r>
          </a:p>
          <a:p>
            <a:pPr>
              <a:lnSpc>
                <a:spcPct val="80000"/>
              </a:lnSpc>
              <a:buFont typeface="Wingdings" pitchFamily="2" charset="2"/>
              <a:buNone/>
            </a:pPr>
            <a:r>
              <a:rPr lang="tr-TR" altLang="tr-TR" sz="1800" smtClean="0">
                <a:solidFill>
                  <a:srgbClr val="0000CC"/>
                </a:solidFill>
                <a:latin typeface="Arial" pitchFamily="34" charset="0"/>
              </a:rPr>
              <a:t>6- İnert (kireç taşı, alçı</a:t>
            </a:r>
          </a:p>
        </p:txBody>
      </p:sp>
      <p:sp>
        <p:nvSpPr>
          <p:cNvPr id="158733" name="Rectangle 13"/>
          <p:cNvSpPr>
            <a:spLocks noGrp="1" noChangeArrowheads="1"/>
          </p:cNvSpPr>
          <p:nvPr>
            <p:ph sz="half" idx="2"/>
          </p:nvPr>
        </p:nvSpPr>
        <p:spPr>
          <a:xfrm>
            <a:off x="4356100" y="1916113"/>
            <a:ext cx="1871663" cy="3600450"/>
          </a:xfrm>
        </p:spPr>
        <p:txBody>
          <a:bodyPr>
            <a:normAutofit fontScale="92500" lnSpcReduction="10000"/>
          </a:bodyPr>
          <a:lstStyle/>
          <a:p>
            <a:pPr>
              <a:lnSpc>
                <a:spcPct val="80000"/>
              </a:lnSpc>
              <a:buFont typeface="Wingdings" pitchFamily="2" charset="2"/>
              <a:buNone/>
            </a:pPr>
            <a:r>
              <a:rPr lang="tr-TR" altLang="tr-TR" sz="1800" b="1" smtClean="0">
                <a:solidFill>
                  <a:srgbClr val="0000CC"/>
                </a:solidFill>
                <a:latin typeface="Arial" pitchFamily="34" charset="0"/>
              </a:rPr>
              <a:t>ÇÖZÜCÜLER</a:t>
            </a:r>
          </a:p>
          <a:p>
            <a:pPr>
              <a:lnSpc>
                <a:spcPct val="80000"/>
              </a:lnSpc>
              <a:buFont typeface="Wingdings" pitchFamily="2" charset="2"/>
              <a:buNone/>
            </a:pPr>
            <a:r>
              <a:rPr lang="tr-TR" altLang="tr-TR" sz="1800" b="1" smtClean="0">
                <a:solidFill>
                  <a:srgbClr val="0000CC"/>
                </a:solidFill>
                <a:latin typeface="Arial" pitchFamily="34" charset="0"/>
              </a:rPr>
              <a:t>1-</a:t>
            </a:r>
            <a:r>
              <a:rPr lang="tr-TR" altLang="tr-TR" sz="1800" smtClean="0">
                <a:solidFill>
                  <a:srgbClr val="0000CC"/>
                </a:solidFill>
                <a:latin typeface="Arial" pitchFamily="34" charset="0"/>
              </a:rPr>
              <a:t>Primer tahriş ediciler</a:t>
            </a:r>
          </a:p>
          <a:p>
            <a:pPr>
              <a:lnSpc>
                <a:spcPct val="80000"/>
              </a:lnSpc>
              <a:buFont typeface="Wingdings" pitchFamily="2" charset="2"/>
              <a:buNone/>
            </a:pPr>
            <a:r>
              <a:rPr lang="tr-TR" altLang="tr-TR" sz="1800" smtClean="0">
                <a:solidFill>
                  <a:srgbClr val="0000CC"/>
                </a:solidFill>
                <a:latin typeface="Arial" pitchFamily="34" charset="0"/>
              </a:rPr>
              <a:t>-Sert sabun, deterjan </a:t>
            </a:r>
          </a:p>
          <a:p>
            <a:pPr>
              <a:lnSpc>
                <a:spcPct val="80000"/>
              </a:lnSpc>
              <a:buFont typeface="Wingdings" pitchFamily="2" charset="2"/>
              <a:buNone/>
            </a:pPr>
            <a:r>
              <a:rPr lang="tr-TR" altLang="tr-TR" sz="1800" smtClean="0">
                <a:solidFill>
                  <a:srgbClr val="0000CC"/>
                </a:solidFill>
                <a:latin typeface="Arial" pitchFamily="34" charset="0"/>
              </a:rPr>
              <a:t>-Asit ve bazlar, reçineler </a:t>
            </a:r>
          </a:p>
          <a:p>
            <a:pPr>
              <a:lnSpc>
                <a:spcPct val="80000"/>
              </a:lnSpc>
              <a:buFont typeface="Wingdings" pitchFamily="2" charset="2"/>
              <a:buNone/>
            </a:pPr>
            <a:r>
              <a:rPr lang="tr-TR" altLang="tr-TR" sz="1800" b="1" smtClean="0">
                <a:solidFill>
                  <a:srgbClr val="0000CC"/>
                </a:solidFill>
                <a:latin typeface="Arial" pitchFamily="34" charset="0"/>
              </a:rPr>
              <a:t>2-</a:t>
            </a:r>
            <a:r>
              <a:rPr lang="tr-TR" altLang="tr-TR" sz="1800" smtClean="0">
                <a:solidFill>
                  <a:srgbClr val="0000CC"/>
                </a:solidFill>
                <a:latin typeface="Arial" pitchFamily="34" charset="0"/>
              </a:rPr>
              <a:t>Allerjenler</a:t>
            </a:r>
          </a:p>
          <a:p>
            <a:pPr>
              <a:lnSpc>
                <a:spcPct val="80000"/>
              </a:lnSpc>
              <a:buFont typeface="Wingdings" pitchFamily="2" charset="2"/>
              <a:buNone/>
            </a:pPr>
            <a:r>
              <a:rPr lang="tr-TR" altLang="tr-TR" sz="1800" smtClean="0">
                <a:solidFill>
                  <a:srgbClr val="0000CC"/>
                </a:solidFill>
                <a:latin typeface="Arial" pitchFamily="34" charset="0"/>
              </a:rPr>
              <a:t>-Kömür katranı türevleri,</a:t>
            </a:r>
          </a:p>
          <a:p>
            <a:pPr>
              <a:lnSpc>
                <a:spcPct val="80000"/>
              </a:lnSpc>
              <a:buFont typeface="Wingdings" pitchFamily="2" charset="2"/>
              <a:buNone/>
            </a:pPr>
            <a:r>
              <a:rPr lang="tr-TR" altLang="tr-TR" sz="1800" smtClean="0">
                <a:solidFill>
                  <a:srgbClr val="0000CC"/>
                </a:solidFill>
                <a:latin typeface="Arial" pitchFamily="34" charset="0"/>
              </a:rPr>
              <a:t>-Azo boyaları</a:t>
            </a:r>
          </a:p>
          <a:p>
            <a:pPr>
              <a:lnSpc>
                <a:spcPct val="80000"/>
              </a:lnSpc>
              <a:buFont typeface="Wingdings" pitchFamily="2" charset="2"/>
              <a:buNone/>
            </a:pPr>
            <a:endParaRPr lang="tr-TR" altLang="tr-TR" sz="1800" smtClean="0">
              <a:solidFill>
                <a:srgbClr val="0000CC"/>
              </a:solidFill>
            </a:endParaRPr>
          </a:p>
          <a:p>
            <a:pPr>
              <a:lnSpc>
                <a:spcPct val="80000"/>
              </a:lnSpc>
              <a:buFont typeface="Wingdings" pitchFamily="2" charset="2"/>
              <a:buNone/>
            </a:pPr>
            <a:endParaRPr lang="tr-TR" altLang="tr-TR" sz="1800" smtClean="0">
              <a:solidFill>
                <a:srgbClr val="0000CC"/>
              </a:solidFill>
            </a:endParaRPr>
          </a:p>
        </p:txBody>
      </p:sp>
      <p:sp>
        <p:nvSpPr>
          <p:cNvPr id="22534" name="Text Box 14"/>
          <p:cNvSpPr txBox="1">
            <a:spLocks noChangeArrowheads="1"/>
          </p:cNvSpPr>
          <p:nvPr/>
        </p:nvSpPr>
        <p:spPr bwMode="auto">
          <a:xfrm>
            <a:off x="3543300" y="1557338"/>
            <a:ext cx="2252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tr-TR" altLang="tr-TR"/>
          </a:p>
        </p:txBody>
      </p:sp>
      <p:sp>
        <p:nvSpPr>
          <p:cNvPr id="158735" name="Text Box 15"/>
          <p:cNvSpPr txBox="1">
            <a:spLocks noChangeArrowheads="1"/>
          </p:cNvSpPr>
          <p:nvPr/>
        </p:nvSpPr>
        <p:spPr bwMode="auto">
          <a:xfrm>
            <a:off x="395288" y="1196975"/>
            <a:ext cx="30241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t>A- FİZİKSEL FAKTÖRLER</a:t>
            </a:r>
          </a:p>
        </p:txBody>
      </p:sp>
      <p:sp>
        <p:nvSpPr>
          <p:cNvPr id="158736" name="Text Box 16"/>
          <p:cNvSpPr txBox="1">
            <a:spLocks noChangeArrowheads="1"/>
          </p:cNvSpPr>
          <p:nvPr/>
        </p:nvSpPr>
        <p:spPr bwMode="auto">
          <a:xfrm>
            <a:off x="3419475" y="1144588"/>
            <a:ext cx="1873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solidFill>
                  <a:srgbClr val="FF0000"/>
                </a:solidFill>
              </a:rPr>
              <a:t>B- KİMYASAL FAKTÖRLER</a:t>
            </a:r>
          </a:p>
        </p:txBody>
      </p:sp>
      <p:sp>
        <p:nvSpPr>
          <p:cNvPr id="158737" name="Text Box 17"/>
          <p:cNvSpPr txBox="1">
            <a:spLocks noChangeArrowheads="1"/>
          </p:cNvSpPr>
          <p:nvPr/>
        </p:nvSpPr>
        <p:spPr bwMode="auto">
          <a:xfrm>
            <a:off x="5435600" y="1125538"/>
            <a:ext cx="338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t>C- BİYOLOJİK FAKTÖRLER</a:t>
            </a:r>
          </a:p>
        </p:txBody>
      </p:sp>
      <p:sp>
        <p:nvSpPr>
          <p:cNvPr id="158738" name="Text Box 18"/>
          <p:cNvSpPr txBox="1">
            <a:spLocks noChangeArrowheads="1"/>
          </p:cNvSpPr>
          <p:nvPr/>
        </p:nvSpPr>
        <p:spPr bwMode="auto">
          <a:xfrm>
            <a:off x="179388" y="1916113"/>
            <a:ext cx="1800225"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solidFill>
                  <a:srgbClr val="0000CC"/>
                </a:solidFill>
              </a:rPr>
              <a:t>KATI MADDELER; </a:t>
            </a:r>
            <a:endParaRPr lang="tr-TR" altLang="tr-TR">
              <a:solidFill>
                <a:srgbClr val="0000CC"/>
              </a:solidFill>
            </a:endParaRPr>
          </a:p>
          <a:p>
            <a:r>
              <a:rPr lang="tr-TR" altLang="tr-TR">
                <a:solidFill>
                  <a:srgbClr val="0000CC"/>
                </a:solidFill>
              </a:rPr>
              <a:t>Zehirlenmeye yol açma durumu en zayıf olan durumlarıdır. Ancak üretim sürecinde daha tehlikeli hale gelebilmektedirler (Kereste, kaynak çubuğu, poliüretan v.s.)</a:t>
            </a:r>
          </a:p>
        </p:txBody>
      </p:sp>
      <p:sp>
        <p:nvSpPr>
          <p:cNvPr id="158739" name="Text Box 19"/>
          <p:cNvSpPr txBox="1">
            <a:spLocks noChangeArrowheads="1"/>
          </p:cNvSpPr>
          <p:nvPr/>
        </p:nvSpPr>
        <p:spPr bwMode="auto">
          <a:xfrm>
            <a:off x="6300788" y="1916113"/>
            <a:ext cx="266382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tr-TR" altLang="tr-TR" b="1">
                <a:solidFill>
                  <a:srgbClr val="0000CC"/>
                </a:solidFill>
              </a:rPr>
              <a:t>GAZLAR VE BUHARLAR</a:t>
            </a:r>
          </a:p>
          <a:p>
            <a:endParaRPr lang="tr-TR" altLang="tr-TR" b="1">
              <a:solidFill>
                <a:srgbClr val="0000CC"/>
              </a:solidFill>
            </a:endParaRPr>
          </a:p>
          <a:p>
            <a:pPr eaLnBrk="0" hangingPunct="0"/>
            <a:r>
              <a:rPr lang="tr-TR" altLang="tr-TR" b="1">
                <a:solidFill>
                  <a:srgbClr val="0000CC"/>
                </a:solidFill>
              </a:rPr>
              <a:t>1</a:t>
            </a:r>
            <a:r>
              <a:rPr lang="tr-TR" altLang="tr-TR">
                <a:solidFill>
                  <a:srgbClr val="0000CC"/>
                </a:solidFill>
              </a:rPr>
              <a:t>-Boğucu gazlar</a:t>
            </a:r>
          </a:p>
          <a:p>
            <a:pPr eaLnBrk="0" hangingPunct="0"/>
            <a:r>
              <a:rPr lang="tr-TR" altLang="tr-TR">
                <a:solidFill>
                  <a:srgbClr val="0000CC"/>
                </a:solidFill>
              </a:rPr>
              <a:t>-Basit boğucu (Co2)</a:t>
            </a:r>
          </a:p>
          <a:p>
            <a:r>
              <a:rPr lang="tr-TR" altLang="tr-TR">
                <a:solidFill>
                  <a:srgbClr val="0000CC"/>
                </a:solidFill>
              </a:rPr>
              <a:t>-Kimyasal boğucu (CO)</a:t>
            </a:r>
          </a:p>
          <a:p>
            <a:pPr eaLnBrk="0" hangingPunct="0"/>
            <a:r>
              <a:rPr lang="tr-TR" altLang="tr-TR" b="1">
                <a:solidFill>
                  <a:srgbClr val="0000CC"/>
                </a:solidFill>
              </a:rPr>
              <a:t>2</a:t>
            </a:r>
            <a:r>
              <a:rPr lang="tr-TR" altLang="tr-TR">
                <a:solidFill>
                  <a:srgbClr val="0000CC"/>
                </a:solidFill>
              </a:rPr>
              <a:t>-Tahriş edici gazlar</a:t>
            </a:r>
          </a:p>
          <a:p>
            <a:pPr eaLnBrk="0" hangingPunct="0"/>
            <a:r>
              <a:rPr lang="tr-TR" altLang="tr-TR">
                <a:solidFill>
                  <a:srgbClr val="0000CC"/>
                </a:solidFill>
              </a:rPr>
              <a:t>-NH3,SO2,Cl,</a:t>
            </a:r>
          </a:p>
          <a:p>
            <a:r>
              <a:rPr lang="tr-TR" altLang="tr-TR">
                <a:solidFill>
                  <a:srgbClr val="0000CC"/>
                </a:solidFill>
              </a:rPr>
              <a:t>-Asit buharları,</a:t>
            </a:r>
          </a:p>
          <a:p>
            <a:pPr eaLnBrk="0" hangingPunct="0"/>
            <a:r>
              <a:rPr lang="tr-TR" altLang="tr-TR">
                <a:solidFill>
                  <a:srgbClr val="0000CC"/>
                </a:solidFill>
              </a:rPr>
              <a:t>-Azot oksitleri</a:t>
            </a:r>
          </a:p>
          <a:p>
            <a:pPr eaLnBrk="0" hangingPunct="0"/>
            <a:r>
              <a:rPr lang="tr-TR" altLang="tr-TR" b="1">
                <a:solidFill>
                  <a:srgbClr val="0000CC"/>
                </a:solidFill>
              </a:rPr>
              <a:t>3</a:t>
            </a:r>
            <a:r>
              <a:rPr lang="tr-TR" altLang="tr-TR">
                <a:solidFill>
                  <a:srgbClr val="0000CC"/>
                </a:solidFill>
              </a:rPr>
              <a:t>-Sistemik zehirler</a:t>
            </a:r>
          </a:p>
          <a:p>
            <a:r>
              <a:rPr lang="tr-TR" altLang="tr-TR">
                <a:solidFill>
                  <a:srgbClr val="0000CC"/>
                </a:solidFill>
              </a:rPr>
              <a:t>-CCl4, Alkoller, benzen</a:t>
            </a:r>
          </a:p>
          <a:p>
            <a:r>
              <a:rPr lang="tr-TR" altLang="tr-TR" b="1">
                <a:solidFill>
                  <a:srgbClr val="0000CC"/>
                </a:solidFill>
              </a:rPr>
              <a:t>4</a:t>
            </a:r>
            <a:r>
              <a:rPr lang="tr-TR" altLang="tr-TR">
                <a:solidFill>
                  <a:srgbClr val="0000CC"/>
                </a:solidFill>
              </a:rPr>
              <a:t>-Narkotikler (Toluen vb.çözücüler)</a:t>
            </a:r>
          </a:p>
        </p:txBody>
      </p:sp>
      <p:sp>
        <p:nvSpPr>
          <p:cNvPr id="22540" name="Line 20"/>
          <p:cNvSpPr>
            <a:spLocks noChangeShapeType="1"/>
          </p:cNvSpPr>
          <p:nvPr/>
        </p:nvSpPr>
        <p:spPr bwMode="auto">
          <a:xfrm flipH="1">
            <a:off x="971550" y="1557338"/>
            <a:ext cx="2520950" cy="503237"/>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tr-TR"/>
          </a:p>
        </p:txBody>
      </p:sp>
      <p:sp>
        <p:nvSpPr>
          <p:cNvPr id="22541" name="Line 21"/>
          <p:cNvSpPr>
            <a:spLocks noChangeShapeType="1"/>
          </p:cNvSpPr>
          <p:nvPr/>
        </p:nvSpPr>
        <p:spPr bwMode="auto">
          <a:xfrm flipH="1">
            <a:off x="2987675" y="1700213"/>
            <a:ext cx="504825" cy="2159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tr-TR"/>
          </a:p>
        </p:txBody>
      </p:sp>
      <p:sp>
        <p:nvSpPr>
          <p:cNvPr id="22542" name="Line 22"/>
          <p:cNvSpPr>
            <a:spLocks noChangeShapeType="1"/>
          </p:cNvSpPr>
          <p:nvPr/>
        </p:nvSpPr>
        <p:spPr bwMode="auto">
          <a:xfrm>
            <a:off x="4716463" y="1628775"/>
            <a:ext cx="287337" cy="2159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tr-TR"/>
          </a:p>
        </p:txBody>
      </p:sp>
      <p:sp>
        <p:nvSpPr>
          <p:cNvPr id="22543" name="Line 23"/>
          <p:cNvSpPr>
            <a:spLocks noChangeShapeType="1"/>
          </p:cNvSpPr>
          <p:nvPr/>
        </p:nvSpPr>
        <p:spPr bwMode="auto">
          <a:xfrm>
            <a:off x="4932363" y="1412875"/>
            <a:ext cx="2447925" cy="431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tr-TR"/>
          </a:p>
        </p:txBody>
      </p:sp>
      <p:sp>
        <p:nvSpPr>
          <p:cNvPr id="3" name="Slayt Numarası Yer Tutucusu 2"/>
          <p:cNvSpPr>
            <a:spLocks noGrp="1"/>
          </p:cNvSpPr>
          <p:nvPr>
            <p:ph type="sldNum" sz="quarter" idx="12"/>
          </p:nvPr>
        </p:nvSpPr>
        <p:spPr/>
        <p:txBody>
          <a:bodyPr/>
          <a:lstStyle/>
          <a:p>
            <a:fld id="{A427530A-A503-4F46-BAEC-AA74D2EFDD5B}" type="slidenum">
              <a:rPr lang="tr-TR" smtClean="0"/>
              <a:t>61</a:t>
            </a:fld>
            <a:endParaRPr lang="tr-TR"/>
          </a:p>
        </p:txBody>
      </p:sp>
    </p:spTree>
    <p:extLst>
      <p:ext uri="{BB962C8B-B14F-4D97-AF65-F5344CB8AC3E}">
        <p14:creationId xmlns:p14="http://schemas.microsoft.com/office/powerpoint/2010/main" val="34777109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274638"/>
            <a:ext cx="8229600" cy="563562"/>
          </a:xfrm>
        </p:spPr>
        <p:txBody>
          <a:bodyPr/>
          <a:lstStyle/>
          <a:p>
            <a:r>
              <a:rPr lang="tr-TR" altLang="tr-TR" sz="2000" b="1" dirty="0" smtClean="0"/>
              <a:t>1. Katılar</a:t>
            </a:r>
            <a:r>
              <a:rPr lang="tr-TR" altLang="tr-TR" sz="2000" dirty="0" smtClean="0"/>
              <a:t> </a:t>
            </a:r>
          </a:p>
        </p:txBody>
      </p:sp>
      <p:sp>
        <p:nvSpPr>
          <p:cNvPr id="187395" name="Rectangle 3"/>
          <p:cNvSpPr>
            <a:spLocks noGrp="1" noChangeArrowheads="1"/>
          </p:cNvSpPr>
          <p:nvPr>
            <p:ph idx="1"/>
          </p:nvPr>
        </p:nvSpPr>
        <p:spPr>
          <a:xfrm>
            <a:off x="381000" y="990600"/>
            <a:ext cx="8229600" cy="4533900"/>
          </a:xfrm>
        </p:spPr>
        <p:txBody>
          <a:bodyPr>
            <a:normAutofit fontScale="92500" lnSpcReduction="10000"/>
          </a:bodyPr>
          <a:lstStyle/>
          <a:p>
            <a:pPr marL="274320" indent="-274320" fontAlgn="auto">
              <a:lnSpc>
                <a:spcPct val="80000"/>
              </a:lnSpc>
              <a:spcAft>
                <a:spcPts val="0"/>
              </a:spcAft>
              <a:buClr>
                <a:schemeClr val="accent3"/>
              </a:buClr>
              <a:buFont typeface="Wingdings 2"/>
              <a:buChar char=""/>
              <a:defRPr/>
            </a:pPr>
            <a:r>
              <a:rPr lang="tr-TR" altLang="tr-TR" sz="2000" dirty="0" smtClean="0"/>
              <a:t>Kimyasal zehirlenmeye yol açma ihtimaliyeti </a:t>
            </a:r>
            <a:r>
              <a:rPr lang="tr-TR" altLang="tr-TR" sz="2000" u="sng" dirty="0" smtClean="0"/>
              <a:t>en düşük olan kimyasal maddeler katı biçimde olanlardır</a:t>
            </a:r>
            <a:r>
              <a:rPr lang="tr-TR" altLang="tr-TR" sz="2000" dirty="0" smtClean="0"/>
              <a:t>. Ancak katı kimyasal maddelerin bazıları deriye ya da yiyeceklerimize bulaştığında ve de bunlar </a:t>
            </a:r>
            <a:r>
              <a:rPr lang="tr-TR" altLang="tr-TR" sz="2000" u="sng" dirty="0" smtClean="0"/>
              <a:t>yutulduğunda zehirlenmeye sebep olabilir</a:t>
            </a:r>
            <a:r>
              <a:rPr lang="tr-TR" altLang="tr-TR" sz="2000" dirty="0" smtClean="0"/>
              <a:t>. Katı biçimdeki kimyasalın yutulmasını önlemek için </a:t>
            </a:r>
            <a:r>
              <a:rPr lang="tr-TR" altLang="tr-TR" sz="2000" u="sng" dirty="0" smtClean="0"/>
              <a:t>kişisel hijyen</a:t>
            </a:r>
            <a:r>
              <a:rPr lang="tr-TR" altLang="tr-TR" sz="2000" dirty="0" smtClean="0"/>
              <a:t> önemlidir.</a:t>
            </a:r>
          </a:p>
          <a:p>
            <a:pPr marL="274320" indent="-274320" fontAlgn="auto">
              <a:lnSpc>
                <a:spcPct val="80000"/>
              </a:lnSpc>
              <a:spcAft>
                <a:spcPts val="0"/>
              </a:spcAft>
              <a:buClr>
                <a:schemeClr val="accent3"/>
              </a:buClr>
              <a:buFont typeface="Wingdings 2"/>
              <a:buChar char=""/>
              <a:defRPr/>
            </a:pPr>
            <a:endParaRPr lang="tr-TR" altLang="tr-TR" sz="2000" dirty="0" smtClean="0"/>
          </a:p>
          <a:p>
            <a:pPr marL="274320" indent="-274320" fontAlgn="auto">
              <a:lnSpc>
                <a:spcPct val="80000"/>
              </a:lnSpc>
              <a:spcAft>
                <a:spcPts val="0"/>
              </a:spcAft>
              <a:buClr>
                <a:schemeClr val="accent3"/>
              </a:buClr>
              <a:buFont typeface="Wingdings 2"/>
              <a:buChar char=""/>
              <a:defRPr/>
            </a:pPr>
            <a:r>
              <a:rPr lang="tr-TR" altLang="tr-TR" sz="2000" dirty="0" smtClean="0"/>
              <a:t>Katı maddelerde en büyük tehlike, </a:t>
            </a:r>
            <a:r>
              <a:rPr lang="tr-TR" altLang="tr-TR" sz="2000" u="sng" dirty="0" smtClean="0"/>
              <a:t>bazı iş süreçlerinde daha tehlikeli biçime dönüşmesidir</a:t>
            </a:r>
            <a:r>
              <a:rPr lang="tr-TR" altLang="tr-TR" sz="2000" dirty="0" smtClean="0"/>
              <a:t>. Örneğin, kereste doğrandığında talaşa dönüşebilir ve solunum yoluyla vücudumuza etkileyebilir. Kaynak elektrotları çubukları dumana ve gazlara dönüşebilir. Normal durumda zararı olmayan poliüretan köpük, yandığında öldürücü gazlar çıkartabilir.</a:t>
            </a:r>
          </a:p>
          <a:p>
            <a:pPr marL="0" indent="0" fontAlgn="auto">
              <a:lnSpc>
                <a:spcPct val="80000"/>
              </a:lnSpc>
              <a:spcAft>
                <a:spcPts val="0"/>
              </a:spcAft>
              <a:buClr>
                <a:schemeClr val="accent3"/>
              </a:buClr>
              <a:buFont typeface="Wingdings" pitchFamily="2" charset="2"/>
              <a:buNone/>
              <a:defRPr/>
            </a:pPr>
            <a:endParaRPr lang="tr-TR" altLang="tr-TR" sz="2000" dirty="0" smtClean="0"/>
          </a:p>
          <a:p>
            <a:pPr marL="274320" indent="-274320" fontAlgn="auto">
              <a:lnSpc>
                <a:spcPct val="80000"/>
              </a:lnSpc>
              <a:spcAft>
                <a:spcPts val="0"/>
              </a:spcAft>
              <a:buClr>
                <a:schemeClr val="accent3"/>
              </a:buClr>
              <a:buFont typeface="Wingdings 2"/>
              <a:buChar char=""/>
              <a:defRPr/>
            </a:pPr>
            <a:r>
              <a:rPr lang="tr-TR" altLang="tr-TR" sz="2000" dirty="0" smtClean="0"/>
              <a:t>Katı biçimdeki kimyasal maddeler solunabilen </a:t>
            </a:r>
            <a:r>
              <a:rPr lang="tr-TR" altLang="tr-TR" sz="2000" dirty="0" err="1" smtClean="0"/>
              <a:t>toksik</a:t>
            </a:r>
            <a:r>
              <a:rPr lang="tr-TR" altLang="tr-TR" sz="2000" dirty="0" smtClean="0"/>
              <a:t> buharlar çıkartabilir, yanıcı ve patlayıcı olabilir ve deriyi aşındırabilir.</a:t>
            </a:r>
          </a:p>
          <a:p>
            <a:pPr marL="0" indent="0" fontAlgn="auto">
              <a:lnSpc>
                <a:spcPct val="80000"/>
              </a:lnSpc>
              <a:spcAft>
                <a:spcPts val="0"/>
              </a:spcAft>
              <a:buClr>
                <a:schemeClr val="accent3"/>
              </a:buClr>
              <a:buFont typeface="Wingdings" pitchFamily="2" charset="2"/>
              <a:buNone/>
              <a:defRPr/>
            </a:pPr>
            <a:endParaRPr lang="tr-TR" altLang="tr-TR" sz="2000" dirty="0" smtClean="0"/>
          </a:p>
          <a:p>
            <a:pPr marL="274320" indent="-274320" fontAlgn="auto">
              <a:lnSpc>
                <a:spcPct val="80000"/>
              </a:lnSpc>
              <a:spcAft>
                <a:spcPts val="0"/>
              </a:spcAft>
              <a:buClr>
                <a:schemeClr val="accent3"/>
              </a:buClr>
              <a:buFont typeface="Wingdings 2"/>
              <a:buChar char=""/>
              <a:defRPr/>
            </a:pPr>
            <a:r>
              <a:rPr lang="tr-TR" altLang="tr-TR" sz="2000" dirty="0" smtClean="0"/>
              <a:t>Katı kimyasal maddelerle çalışırken ve özellikle bunları daha tehlikeli biçime dönüştüren </a:t>
            </a:r>
            <a:r>
              <a:rPr lang="tr-TR" altLang="tr-TR" sz="2000" u="sng" dirty="0" smtClean="0"/>
              <a:t>iş süreçleri sırasında etkili kontrol önlemleri uygulanmalıdır</a:t>
            </a:r>
            <a:r>
              <a:rPr lang="tr-TR" altLang="tr-TR" sz="2000" dirty="0" smtClean="0"/>
              <a:t>.</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62</a:t>
            </a:fld>
            <a:endParaRPr lang="tr-TR"/>
          </a:p>
        </p:txBody>
      </p:sp>
    </p:spTree>
    <p:extLst>
      <p:ext uri="{BB962C8B-B14F-4D97-AF65-F5344CB8AC3E}">
        <p14:creationId xmlns:p14="http://schemas.microsoft.com/office/powerpoint/2010/main" val="1768512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tr-TR" altLang="tr-TR" sz="2000" b="1" dirty="0" smtClean="0"/>
              <a:t>2.1.Organik Tozlar</a:t>
            </a:r>
          </a:p>
        </p:txBody>
      </p:sp>
      <p:sp>
        <p:nvSpPr>
          <p:cNvPr id="189443" name="Rectangle 3"/>
          <p:cNvSpPr>
            <a:spLocks noGrp="1" noChangeArrowheads="1"/>
          </p:cNvSpPr>
          <p:nvPr>
            <p:ph idx="1"/>
          </p:nvPr>
        </p:nvSpPr>
        <p:spPr/>
        <p:txBody>
          <a:bodyPr>
            <a:normAutofit/>
          </a:bodyPr>
          <a:lstStyle/>
          <a:p>
            <a:pPr marL="274320" indent="-274320" fontAlgn="auto">
              <a:lnSpc>
                <a:spcPct val="90000"/>
              </a:lnSpc>
              <a:spcAft>
                <a:spcPts val="0"/>
              </a:spcAft>
              <a:buClr>
                <a:schemeClr val="accent3"/>
              </a:buClr>
              <a:buFont typeface="Wingdings 2"/>
              <a:buChar char=""/>
              <a:defRPr/>
            </a:pPr>
            <a:r>
              <a:rPr lang="tr-TR" altLang="tr-TR" sz="2000" dirty="0" smtClean="0"/>
              <a:t>Organik tozlar daha çok </a:t>
            </a:r>
            <a:r>
              <a:rPr lang="tr-TR" altLang="tr-TR" sz="2000" u="sng" dirty="0" smtClean="0"/>
              <a:t>bitkisel ve hayvansal maddeler ile bazı sentetik maddelerin</a:t>
            </a:r>
            <a:r>
              <a:rPr lang="tr-TR" altLang="tr-TR" sz="2000" dirty="0" smtClean="0"/>
              <a:t> oluşturduğu tozlardır. Pamuk, kenevir, </a:t>
            </a:r>
            <a:r>
              <a:rPr lang="tr-TR" altLang="tr-TR" sz="2000" dirty="0" err="1" smtClean="0"/>
              <a:t>vb</a:t>
            </a:r>
            <a:r>
              <a:rPr lang="tr-TR" altLang="tr-TR" sz="2000" dirty="0" smtClean="0"/>
              <a:t> </a:t>
            </a:r>
            <a:r>
              <a:rPr lang="tr-TR" altLang="tr-TR" sz="2000" u="sng" dirty="0" smtClean="0"/>
              <a:t>Bitkisel ve hayvansal kökenli tozlar</a:t>
            </a:r>
            <a:r>
              <a:rPr lang="tr-TR" altLang="tr-TR" sz="2000" dirty="0" smtClean="0"/>
              <a:t> alveollere kadar ulaştığında solunum ve salgı yolu ile </a:t>
            </a:r>
            <a:r>
              <a:rPr lang="tr-TR" altLang="tr-TR" sz="2000" u="sng" dirty="0" smtClean="0"/>
              <a:t>akciğerlerin kendini temizleme özelliği ile atılarak elimine</a:t>
            </a:r>
            <a:r>
              <a:rPr lang="tr-TR" altLang="tr-TR" sz="2000" dirty="0" smtClean="0"/>
              <a:t> edilir.</a:t>
            </a:r>
          </a:p>
          <a:p>
            <a:pPr marL="0" indent="0" fontAlgn="auto">
              <a:lnSpc>
                <a:spcPct val="90000"/>
              </a:lnSpc>
              <a:spcAft>
                <a:spcPts val="0"/>
              </a:spcAft>
              <a:buClr>
                <a:schemeClr val="accent3"/>
              </a:buClr>
              <a:buFont typeface="Wingdings" pitchFamily="2" charset="2"/>
              <a:buNone/>
              <a:defRPr/>
            </a:pPr>
            <a:endParaRPr lang="tr-TR" altLang="tr-TR" sz="2000" dirty="0" smtClean="0"/>
          </a:p>
          <a:p>
            <a:pPr marL="274320" indent="-274320" fontAlgn="auto">
              <a:lnSpc>
                <a:spcPct val="90000"/>
              </a:lnSpc>
              <a:spcAft>
                <a:spcPts val="0"/>
              </a:spcAft>
              <a:buClr>
                <a:schemeClr val="accent3"/>
              </a:buClr>
              <a:buFont typeface="Wingdings 2"/>
              <a:buChar char=""/>
              <a:defRPr/>
            </a:pPr>
            <a:r>
              <a:rPr lang="tr-TR" altLang="tr-TR" sz="2000" dirty="0" smtClean="0"/>
              <a:t>Sentetik bileşiklerin oluşturduğu </a:t>
            </a:r>
            <a:r>
              <a:rPr lang="tr-TR" altLang="tr-TR" sz="2000" u="sng" dirty="0" smtClean="0"/>
              <a:t>organik tozlar</a:t>
            </a:r>
            <a:r>
              <a:rPr lang="tr-TR" altLang="tr-TR" sz="2000" dirty="0" smtClean="0"/>
              <a:t> için aynı şeyi söylemek mümkün değildir. Bunlar kendisini oluşturan sentetik maddenin özelliğine göre </a:t>
            </a:r>
            <a:r>
              <a:rPr lang="tr-TR" altLang="tr-TR" sz="2000" u="sng" dirty="0" smtClean="0"/>
              <a:t>değişik etkiler gösterirler</a:t>
            </a:r>
            <a:r>
              <a:rPr lang="tr-TR" altLang="tr-TR" sz="2000" dirty="0" smtClean="0"/>
              <a:t>. Mesela TNT tozlarının alveollere kadar ulaşıp kana karışması ile vücudun damar sistemi üzerinde olumsuz etkileri olabilmektedir.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63</a:t>
            </a:fld>
            <a:endParaRPr lang="tr-TR"/>
          </a:p>
        </p:txBody>
      </p:sp>
    </p:spTree>
    <p:extLst>
      <p:ext uri="{BB962C8B-B14F-4D97-AF65-F5344CB8AC3E}">
        <p14:creationId xmlns:p14="http://schemas.microsoft.com/office/powerpoint/2010/main" val="14762813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tr-TR" altLang="tr-TR" sz="2000" b="1" dirty="0" smtClean="0"/>
              <a:t>2.2.Anorganik Tozlar</a:t>
            </a:r>
          </a:p>
        </p:txBody>
      </p:sp>
      <p:sp>
        <p:nvSpPr>
          <p:cNvPr id="80899" name="Rectangle 3"/>
          <p:cNvSpPr>
            <a:spLocks noGrp="1" noChangeArrowheads="1"/>
          </p:cNvSpPr>
          <p:nvPr>
            <p:ph idx="1"/>
          </p:nvPr>
        </p:nvSpPr>
        <p:spPr/>
        <p:txBody>
          <a:bodyPr/>
          <a:lstStyle/>
          <a:p>
            <a:r>
              <a:rPr lang="tr-TR" altLang="tr-TR" sz="2000" u="sng" smtClean="0"/>
              <a:t>Kurşun, demir, bakır, çinko gibi metal ve kükürt, kükürt karbon(kömür) gibi ametallerin ve bunların bileşiklerinden oluşan tozlardır</a:t>
            </a:r>
            <a:r>
              <a:rPr lang="tr-TR" altLang="tr-TR" sz="2000" smtClean="0"/>
              <a:t>. Anorganik tozlar kendisini oluşturan maddenin cinsine göre değişik etkilere sahiptir.</a:t>
            </a:r>
          </a:p>
        </p:txBody>
      </p:sp>
      <p:pic>
        <p:nvPicPr>
          <p:cNvPr id="809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048000"/>
            <a:ext cx="3313113"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4294967295"/>
          </p:nvPr>
        </p:nvSpPr>
        <p:spPr/>
        <p:txBody>
          <a:bodyPr/>
          <a:lstStyle/>
          <a:p>
            <a:fld id="{A427530A-A503-4F46-BAEC-AA74D2EFDD5B}" type="slidenum">
              <a:rPr lang="tr-TR" smtClean="0"/>
              <a:t>64</a:t>
            </a:fld>
            <a:endParaRPr lang="tr-TR"/>
          </a:p>
        </p:txBody>
      </p:sp>
    </p:spTree>
    <p:extLst>
      <p:ext uri="{BB962C8B-B14F-4D97-AF65-F5344CB8AC3E}">
        <p14:creationId xmlns:p14="http://schemas.microsoft.com/office/powerpoint/2010/main" val="1943655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tr-TR" altLang="tr-TR" sz="2000" b="1" dirty="0" smtClean="0"/>
              <a:t>2.3.Fibrojenik Tozlar</a:t>
            </a:r>
          </a:p>
        </p:txBody>
      </p:sp>
      <p:sp>
        <p:nvSpPr>
          <p:cNvPr id="191491" name="Rectangle 3"/>
          <p:cNvSpPr>
            <a:spLocks noGrp="1" noChangeArrowheads="1"/>
          </p:cNvSpPr>
          <p:nvPr>
            <p:ph idx="1"/>
          </p:nvPr>
        </p:nvSpPr>
        <p:spPr/>
        <p:txBody>
          <a:bodyPr>
            <a:normAutofit/>
          </a:bodyPr>
          <a:lstStyle/>
          <a:p>
            <a:pPr marL="274320" indent="-274320" fontAlgn="auto">
              <a:lnSpc>
                <a:spcPct val="90000"/>
              </a:lnSpc>
              <a:spcAft>
                <a:spcPts val="0"/>
              </a:spcAft>
              <a:buClr>
                <a:schemeClr val="accent3"/>
              </a:buClr>
              <a:buFont typeface="Wingdings 2"/>
              <a:buChar char=""/>
              <a:defRPr/>
            </a:pPr>
            <a:r>
              <a:rPr lang="tr-TR" altLang="tr-TR" sz="2000" dirty="0" smtClean="0"/>
              <a:t>Bazı maddelerin lifli yapıları vardır. Dolayısıyla bu maddeler </a:t>
            </a:r>
            <a:r>
              <a:rPr lang="tr-TR" altLang="tr-TR" sz="2000" u="sng" dirty="0" smtClean="0"/>
              <a:t>ufalandığında tozları da bu </a:t>
            </a:r>
            <a:r>
              <a:rPr lang="tr-TR" altLang="tr-TR" sz="2000" u="sng" dirty="0" err="1" smtClean="0"/>
              <a:t>fibrojenik</a:t>
            </a:r>
            <a:r>
              <a:rPr lang="tr-TR" altLang="tr-TR" sz="2000" u="sng" dirty="0" smtClean="0"/>
              <a:t> (lifli) yapıyı muhafaza ederler</a:t>
            </a:r>
            <a:r>
              <a:rPr lang="tr-TR" altLang="tr-TR" sz="2000" dirty="0" smtClean="0"/>
              <a:t>. Bu çeşit tozlar solunduğunda, </a:t>
            </a:r>
            <a:r>
              <a:rPr lang="tr-TR" altLang="tr-TR" sz="2000" u="sng" dirty="0" smtClean="0"/>
              <a:t>akciğerlerde </a:t>
            </a:r>
            <a:r>
              <a:rPr lang="tr-TR" altLang="tr-TR" sz="2000" u="sng" dirty="0" err="1" smtClean="0"/>
              <a:t>fibrojenik</a:t>
            </a:r>
            <a:r>
              <a:rPr lang="tr-TR" altLang="tr-TR" sz="2000" u="sng" dirty="0" smtClean="0"/>
              <a:t> yapı denilen şişlikler oluştururlar</a:t>
            </a:r>
            <a:r>
              <a:rPr lang="tr-TR" altLang="tr-TR" sz="2000" dirty="0" smtClean="0"/>
              <a:t>. Özellikle tozu oluşturan maddenin kimyasal özelliği bu yapının oluşmasında etkendir.</a:t>
            </a:r>
          </a:p>
          <a:p>
            <a:pPr marL="0" indent="0" fontAlgn="auto">
              <a:lnSpc>
                <a:spcPct val="90000"/>
              </a:lnSpc>
              <a:spcAft>
                <a:spcPts val="0"/>
              </a:spcAft>
              <a:buClr>
                <a:schemeClr val="accent3"/>
              </a:buClr>
              <a:buFont typeface="Wingdings" pitchFamily="2" charset="2"/>
              <a:buNone/>
              <a:defRPr/>
            </a:pPr>
            <a:endParaRPr lang="tr-TR" altLang="tr-TR" sz="2000" dirty="0" smtClean="0"/>
          </a:p>
          <a:p>
            <a:pPr marL="274320" indent="-274320" fontAlgn="auto">
              <a:lnSpc>
                <a:spcPct val="90000"/>
              </a:lnSpc>
              <a:spcAft>
                <a:spcPts val="0"/>
              </a:spcAft>
              <a:buClr>
                <a:schemeClr val="accent3"/>
              </a:buClr>
              <a:buFont typeface="Wingdings 2"/>
              <a:buChar char=""/>
              <a:defRPr/>
            </a:pPr>
            <a:r>
              <a:rPr lang="tr-TR" altLang="tr-TR" sz="2000" dirty="0" smtClean="0"/>
              <a:t>Silis, asbest, talk, magnezyum bu tür lifli yapıya sahip olan maddelerdir. Bu maddeler </a:t>
            </a:r>
            <a:r>
              <a:rPr lang="tr-TR" altLang="tr-TR" sz="2000" u="sng" dirty="0" err="1" smtClean="0"/>
              <a:t>silikozis</a:t>
            </a:r>
            <a:r>
              <a:rPr lang="tr-TR" altLang="tr-TR" sz="2000" u="sng" dirty="0" smtClean="0"/>
              <a:t>, </a:t>
            </a:r>
            <a:r>
              <a:rPr lang="tr-TR" altLang="tr-TR" sz="2000" u="sng" dirty="0" err="1" smtClean="0"/>
              <a:t>asbestoz</a:t>
            </a:r>
            <a:r>
              <a:rPr lang="tr-TR" altLang="tr-TR" sz="2000" u="sng" dirty="0" smtClean="0"/>
              <a:t>, </a:t>
            </a:r>
            <a:r>
              <a:rPr lang="tr-TR" altLang="tr-TR" sz="2000" u="sng" dirty="0" err="1" smtClean="0"/>
              <a:t>talkoz</a:t>
            </a:r>
            <a:r>
              <a:rPr lang="tr-TR" altLang="tr-TR" sz="2000" u="sng" dirty="0" smtClean="0"/>
              <a:t>, </a:t>
            </a:r>
            <a:r>
              <a:rPr lang="tr-TR" altLang="tr-TR" sz="2000" u="sng" dirty="0" err="1" smtClean="0"/>
              <a:t>aliminoz</a:t>
            </a:r>
            <a:r>
              <a:rPr lang="tr-TR" altLang="tr-TR" sz="2000" u="sng" dirty="0" smtClean="0"/>
              <a:t> adı ile anılan hastalıklara sebep olurlar</a:t>
            </a:r>
            <a:r>
              <a:rPr lang="tr-TR" altLang="tr-TR" sz="2000" dirty="0" smtClean="0"/>
              <a:t>.</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65</a:t>
            </a:fld>
            <a:endParaRPr lang="tr-TR"/>
          </a:p>
        </p:txBody>
      </p:sp>
    </p:spTree>
    <p:extLst>
      <p:ext uri="{BB962C8B-B14F-4D97-AF65-F5344CB8AC3E}">
        <p14:creationId xmlns:p14="http://schemas.microsoft.com/office/powerpoint/2010/main" val="39955601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704850"/>
            <a:ext cx="8229600" cy="514350"/>
          </a:xfrm>
        </p:spPr>
        <p:txBody>
          <a:bodyPr/>
          <a:lstStyle/>
          <a:p>
            <a:r>
              <a:rPr lang="tr-TR" altLang="tr-TR" sz="2000" b="1" smtClean="0"/>
              <a:t>7.2.3.1.Asbest</a:t>
            </a:r>
          </a:p>
        </p:txBody>
      </p:sp>
      <p:sp>
        <p:nvSpPr>
          <p:cNvPr id="192515" name="Rectangle 3"/>
          <p:cNvSpPr>
            <a:spLocks noGrp="1" noChangeArrowheads="1"/>
          </p:cNvSpPr>
          <p:nvPr>
            <p:ph idx="1"/>
          </p:nvPr>
        </p:nvSpPr>
        <p:spPr>
          <a:xfrm>
            <a:off x="457200" y="1752600"/>
            <a:ext cx="8229600" cy="4876800"/>
          </a:xfrm>
        </p:spPr>
        <p:txBody>
          <a:bodyPr>
            <a:normAutofit/>
          </a:bodyPr>
          <a:lstStyle/>
          <a:p>
            <a:pPr marL="274320" indent="-274320" fontAlgn="auto">
              <a:lnSpc>
                <a:spcPct val="90000"/>
              </a:lnSpc>
              <a:spcAft>
                <a:spcPts val="0"/>
              </a:spcAft>
              <a:buClr>
                <a:schemeClr val="accent3"/>
              </a:buClr>
              <a:buFont typeface="Wingdings 2"/>
              <a:buChar char=""/>
              <a:defRPr/>
            </a:pPr>
            <a:r>
              <a:rPr lang="tr-TR" altLang="tr-TR" sz="2000" u="sng" dirty="0" smtClean="0"/>
              <a:t>Asbest, çeşitli silikat minerallerinin milyonlarca yıl önce yüksek basınç, sıcaklık ve kimyasal etkilere maruz kalması sonucunda oluşturduğu kristalize bir grup minerale verilen isimdir.</a:t>
            </a:r>
            <a:r>
              <a:rPr lang="tr-TR" altLang="tr-TR" sz="2000" dirty="0" smtClean="0"/>
              <a:t> Asbest mineralleri silisyum, oksijen, hidrojen ve çeşitli metallerden oluşur.</a:t>
            </a:r>
          </a:p>
          <a:p>
            <a:pPr marL="0" indent="0" fontAlgn="auto">
              <a:lnSpc>
                <a:spcPct val="90000"/>
              </a:lnSpc>
              <a:spcAft>
                <a:spcPts val="0"/>
              </a:spcAft>
              <a:buClr>
                <a:schemeClr val="accent3"/>
              </a:buClr>
              <a:buFont typeface="Wingdings" pitchFamily="2" charset="2"/>
              <a:buNone/>
              <a:defRPr/>
            </a:pPr>
            <a:endParaRPr lang="tr-TR" altLang="tr-TR" sz="2000" dirty="0" smtClean="0"/>
          </a:p>
          <a:p>
            <a:pPr marL="274320" indent="-274320" fontAlgn="auto">
              <a:lnSpc>
                <a:spcPct val="90000"/>
              </a:lnSpc>
              <a:spcAft>
                <a:spcPts val="0"/>
              </a:spcAft>
              <a:buClr>
                <a:schemeClr val="accent3"/>
              </a:buClr>
              <a:buFont typeface="Wingdings 2"/>
              <a:buChar char=""/>
              <a:defRPr/>
            </a:pPr>
            <a:r>
              <a:rPr lang="tr-TR" altLang="tr-TR" sz="2000" dirty="0" smtClean="0"/>
              <a:t>Dünyanın en zengin asbest yataklarına sahip ülkeler Güney Afrika, Kanada ve Rusya’dır. Türkiye’deki mevcut asbest yataklarından asbest çıkarılması yürürlükteki mevzuat hükümleri gereğince yasaklanmıştır.</a:t>
            </a:r>
          </a:p>
        </p:txBody>
      </p:sp>
      <p:sp>
        <p:nvSpPr>
          <p:cNvPr id="82948" name="3 Dikdörtgen"/>
          <p:cNvSpPr>
            <a:spLocks noChangeArrowheads="1"/>
          </p:cNvSpPr>
          <p:nvPr/>
        </p:nvSpPr>
        <p:spPr bwMode="auto">
          <a:xfrm>
            <a:off x="685800" y="3733800"/>
            <a:ext cx="75438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tr-TR" altLang="tr-TR"/>
          </a:p>
          <a:p>
            <a:pPr algn="ctr" eaLnBrk="1" hangingPunct="1"/>
            <a:endParaRPr lang="tr-TR" altLang="tr-TR"/>
          </a:p>
          <a:p>
            <a:pPr algn="ctr" eaLnBrk="1" hangingPunct="1"/>
            <a:r>
              <a:rPr lang="tr-TR" altLang="tr-TR"/>
              <a:t>Genel Özellikleri</a:t>
            </a:r>
          </a:p>
          <a:p>
            <a:pPr eaLnBrk="1" hangingPunct="1">
              <a:buFont typeface="Arial" charset="0"/>
              <a:buChar char="•"/>
            </a:pPr>
            <a:r>
              <a:rPr lang="tr-TR" altLang="tr-TR" u="none">
                <a:latin typeface="Times New Roman" pitchFamily="18" charset="0"/>
                <a:cs typeface="Times New Roman" pitchFamily="18" charset="0"/>
              </a:rPr>
              <a:t>Isıya dayanıklıdır.</a:t>
            </a:r>
          </a:p>
          <a:p>
            <a:pPr eaLnBrk="1" hangingPunct="1">
              <a:buFont typeface="Arial" charset="0"/>
              <a:buChar char="•"/>
            </a:pPr>
            <a:r>
              <a:rPr lang="tr-TR" altLang="tr-TR" u="none">
                <a:latin typeface="Times New Roman" pitchFamily="18" charset="0"/>
                <a:cs typeface="Times New Roman" pitchFamily="18" charset="0"/>
              </a:rPr>
              <a:t>Yüksek gerilme direncine sahiptir.</a:t>
            </a:r>
          </a:p>
          <a:p>
            <a:pPr eaLnBrk="1" hangingPunct="1">
              <a:buFont typeface="Arial" charset="0"/>
              <a:buChar char="•"/>
            </a:pPr>
            <a:r>
              <a:rPr lang="tr-TR" altLang="tr-TR" u="none">
                <a:latin typeface="Times New Roman" pitchFamily="18" charset="0"/>
                <a:cs typeface="Times New Roman" pitchFamily="18" charset="0"/>
              </a:rPr>
              <a:t>Isı ve elektrik iletkenliği çok düşüktür.</a:t>
            </a:r>
          </a:p>
          <a:p>
            <a:pPr eaLnBrk="1" hangingPunct="1">
              <a:buFont typeface="Arial" charset="0"/>
              <a:buChar char="•"/>
            </a:pPr>
            <a:r>
              <a:rPr lang="tr-TR" altLang="tr-TR" u="none">
                <a:latin typeface="Times New Roman" pitchFamily="18" charset="0"/>
                <a:cs typeface="Times New Roman" pitchFamily="18" charset="0"/>
              </a:rPr>
              <a:t>Kimyasallara karşı dayanıklıdır.</a:t>
            </a:r>
          </a:p>
          <a:p>
            <a:pPr eaLnBrk="1" hangingPunct="1">
              <a:buFont typeface="Arial" charset="0"/>
              <a:buChar char="•"/>
            </a:pPr>
            <a:r>
              <a:rPr lang="tr-TR" altLang="tr-TR" u="none">
                <a:latin typeface="Times New Roman" pitchFamily="18" charset="0"/>
                <a:cs typeface="Times New Roman" pitchFamily="18" charset="0"/>
              </a:rPr>
              <a:t>Sürtünme ve aşınmaya karşı dayanıklıdır.</a:t>
            </a:r>
          </a:p>
          <a:p>
            <a:pPr eaLnBrk="1" hangingPunct="1">
              <a:buFont typeface="Arial" charset="0"/>
              <a:buChar char="•"/>
            </a:pPr>
            <a:r>
              <a:rPr lang="tr-TR" altLang="tr-TR" u="none">
                <a:latin typeface="Times New Roman" pitchFamily="18" charset="0"/>
                <a:cs typeface="Times New Roman" pitchFamily="18" charset="0"/>
              </a:rPr>
              <a:t>Çeşitli maddelerle birlikte kolay şekillenebilir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66</a:t>
            </a:fld>
            <a:endParaRPr lang="tr-TR"/>
          </a:p>
        </p:txBody>
      </p:sp>
    </p:spTree>
    <p:extLst>
      <p:ext uri="{BB962C8B-B14F-4D97-AF65-F5344CB8AC3E}">
        <p14:creationId xmlns:p14="http://schemas.microsoft.com/office/powerpoint/2010/main" val="42217597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ChangeArrowheads="1"/>
          </p:cNvSpPr>
          <p:nvPr/>
        </p:nvSpPr>
        <p:spPr bwMode="auto">
          <a:xfrm>
            <a:off x="4953000" y="1600200"/>
            <a:ext cx="3810000" cy="5257800"/>
          </a:xfrm>
          <a:prstGeom prst="rect">
            <a:avLst/>
          </a:prstGeom>
          <a:solidFill>
            <a:schemeClr val="tx1"/>
          </a:solidFill>
          <a:ln w="9525">
            <a:solidFill>
              <a:schemeClr val="tx1"/>
            </a:solidFill>
            <a:miter lim="800000"/>
            <a:headEnd/>
            <a:tailEnd/>
          </a:ln>
        </p:spPr>
        <p:txBody>
          <a:bodyPr wrap="none" anchor="ctr"/>
          <a:lstStyle>
            <a:lvl1pPr eaLnBrk="0" hangingPunct="0">
              <a:defRPr u="sng">
                <a:solidFill>
                  <a:schemeClr val="tx1"/>
                </a:solidFill>
                <a:latin typeface="Arial" charset="0"/>
                <a:cs typeface="Arial" charset="0"/>
              </a:defRPr>
            </a:lvl1pPr>
            <a:lvl2pPr marL="742950" indent="-285750" eaLnBrk="0" hangingPunct="0">
              <a:defRPr u="sng">
                <a:solidFill>
                  <a:schemeClr val="tx1"/>
                </a:solidFill>
                <a:latin typeface="Arial" charset="0"/>
                <a:cs typeface="Arial" charset="0"/>
              </a:defRPr>
            </a:lvl2pPr>
            <a:lvl3pPr marL="1143000" indent="-228600" eaLnBrk="0" hangingPunct="0">
              <a:defRPr u="sng">
                <a:solidFill>
                  <a:schemeClr val="tx1"/>
                </a:solidFill>
                <a:latin typeface="Arial" charset="0"/>
                <a:cs typeface="Arial" charset="0"/>
              </a:defRPr>
            </a:lvl3pPr>
            <a:lvl4pPr marL="1600200" indent="-228600" eaLnBrk="0" hangingPunct="0">
              <a:defRPr u="sng">
                <a:solidFill>
                  <a:schemeClr val="tx1"/>
                </a:solidFill>
                <a:latin typeface="Arial" charset="0"/>
                <a:cs typeface="Arial" charset="0"/>
              </a:defRPr>
            </a:lvl4pPr>
            <a:lvl5pPr marL="2057400" indent="-228600" eaLnBrk="0" hangingPunct="0">
              <a:defRPr u="sng">
                <a:solidFill>
                  <a:schemeClr val="tx1"/>
                </a:solidFill>
                <a:latin typeface="Arial" charset="0"/>
                <a:cs typeface="Arial" charset="0"/>
              </a:defRPr>
            </a:lvl5pPr>
            <a:lvl6pPr marL="2514600" indent="-228600" eaLnBrk="0" fontAlgn="base" hangingPunct="0">
              <a:spcBef>
                <a:spcPct val="0"/>
              </a:spcBef>
              <a:spcAft>
                <a:spcPct val="0"/>
              </a:spcAft>
              <a:defRPr u="sng">
                <a:solidFill>
                  <a:schemeClr val="tx1"/>
                </a:solidFill>
                <a:latin typeface="Arial" charset="0"/>
                <a:cs typeface="Arial" charset="0"/>
              </a:defRPr>
            </a:lvl6pPr>
            <a:lvl7pPr marL="2971800" indent="-228600" eaLnBrk="0" fontAlgn="base" hangingPunct="0">
              <a:spcBef>
                <a:spcPct val="0"/>
              </a:spcBef>
              <a:spcAft>
                <a:spcPct val="0"/>
              </a:spcAft>
              <a:defRPr u="sng">
                <a:solidFill>
                  <a:schemeClr val="tx1"/>
                </a:solidFill>
                <a:latin typeface="Arial" charset="0"/>
                <a:cs typeface="Arial" charset="0"/>
              </a:defRPr>
            </a:lvl7pPr>
            <a:lvl8pPr marL="3429000" indent="-228600" eaLnBrk="0" fontAlgn="base" hangingPunct="0">
              <a:spcBef>
                <a:spcPct val="0"/>
              </a:spcBef>
              <a:spcAft>
                <a:spcPct val="0"/>
              </a:spcAft>
              <a:defRPr u="sng">
                <a:solidFill>
                  <a:schemeClr val="tx1"/>
                </a:solidFill>
                <a:latin typeface="Arial" charset="0"/>
                <a:cs typeface="Arial" charset="0"/>
              </a:defRPr>
            </a:lvl8pPr>
            <a:lvl9pPr marL="3886200" indent="-228600" eaLnBrk="0" fontAlgn="base" hangingPunct="0">
              <a:spcBef>
                <a:spcPct val="0"/>
              </a:spcBef>
              <a:spcAft>
                <a:spcPct val="0"/>
              </a:spcAft>
              <a:defRPr u="sng">
                <a:solidFill>
                  <a:schemeClr val="tx1"/>
                </a:solidFill>
                <a:latin typeface="Arial" charset="0"/>
                <a:cs typeface="Arial" charset="0"/>
              </a:defRPr>
            </a:lvl9pPr>
          </a:lstStyle>
          <a:p>
            <a:pPr eaLnBrk="1" hangingPunct="1"/>
            <a:endParaRPr lang="tr-TR" altLang="tr-TR"/>
          </a:p>
        </p:txBody>
      </p:sp>
      <p:sp>
        <p:nvSpPr>
          <p:cNvPr id="83971" name="Rectangle 2"/>
          <p:cNvSpPr>
            <a:spLocks noGrp="1" noChangeArrowheads="1"/>
          </p:cNvSpPr>
          <p:nvPr>
            <p:ph type="title"/>
          </p:nvPr>
        </p:nvSpPr>
        <p:spPr/>
        <p:txBody>
          <a:bodyPr/>
          <a:lstStyle/>
          <a:p>
            <a:r>
              <a:rPr lang="tr-TR" altLang="tr-TR" sz="2000" b="1" smtClean="0"/>
              <a:t>Kanserojen tozlar</a:t>
            </a:r>
          </a:p>
        </p:txBody>
      </p:sp>
      <p:sp>
        <p:nvSpPr>
          <p:cNvPr id="83972" name="Rectangle 3"/>
          <p:cNvSpPr>
            <a:spLocks noGrp="1" noChangeArrowheads="1"/>
          </p:cNvSpPr>
          <p:nvPr>
            <p:ph idx="1"/>
          </p:nvPr>
        </p:nvSpPr>
        <p:spPr>
          <a:xfrm>
            <a:off x="457200" y="1600200"/>
            <a:ext cx="4191000" cy="4533900"/>
          </a:xfrm>
        </p:spPr>
        <p:txBody>
          <a:bodyPr/>
          <a:lstStyle/>
          <a:p>
            <a:endParaRPr lang="tr-TR" altLang="tr-TR" sz="2000" smtClean="0"/>
          </a:p>
          <a:p>
            <a:r>
              <a:rPr lang="tr-TR" altLang="tr-TR" sz="2000" u="sng" smtClean="0"/>
              <a:t>Asbest, arsenik ve bileşikleri, berilyum kromatlar, nikel ve bileşiklerinin tozları çeşitli özellikleri sebebi ile kansere yol açan tozlardır</a:t>
            </a:r>
            <a:r>
              <a:rPr lang="tr-TR" altLang="tr-TR" sz="2000" smtClean="0"/>
              <a:t>. Kişinin beslenme alışkanlığı, yaşama şekli, çevresel etkiler bu tozların kanserin oluşmasında önemli olan etkenlerdir.</a:t>
            </a:r>
          </a:p>
          <a:p>
            <a:endParaRPr lang="tr-TR" altLang="tr-TR" sz="2000" smtClean="0"/>
          </a:p>
          <a:p>
            <a:endParaRPr lang="tr-TR" altLang="tr-TR" sz="2000" smtClean="0"/>
          </a:p>
        </p:txBody>
      </p:sp>
      <p:pic>
        <p:nvPicPr>
          <p:cNvPr id="83973" name="Picture 4" descr="b00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057400"/>
            <a:ext cx="2835275" cy="399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4294967295"/>
          </p:nvPr>
        </p:nvSpPr>
        <p:spPr/>
        <p:txBody>
          <a:bodyPr/>
          <a:lstStyle/>
          <a:p>
            <a:fld id="{A427530A-A503-4F46-BAEC-AA74D2EFDD5B}" type="slidenum">
              <a:rPr lang="tr-TR" smtClean="0"/>
              <a:t>67</a:t>
            </a:fld>
            <a:endParaRPr lang="tr-TR"/>
          </a:p>
        </p:txBody>
      </p:sp>
    </p:spTree>
    <p:extLst>
      <p:ext uri="{BB962C8B-B14F-4D97-AF65-F5344CB8AC3E}">
        <p14:creationId xmlns:p14="http://schemas.microsoft.com/office/powerpoint/2010/main" val="22562085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tr-TR" altLang="tr-TR" sz="2000" b="1" smtClean="0"/>
              <a:t>Radyoaktif Tozlar</a:t>
            </a:r>
            <a:endParaRPr lang="tr-TR" altLang="tr-TR" sz="2000" smtClean="0"/>
          </a:p>
        </p:txBody>
      </p:sp>
      <p:sp>
        <p:nvSpPr>
          <p:cNvPr id="84995" name="Rectangle 3"/>
          <p:cNvSpPr>
            <a:spLocks noGrp="1" noChangeArrowheads="1"/>
          </p:cNvSpPr>
          <p:nvPr>
            <p:ph idx="1"/>
          </p:nvPr>
        </p:nvSpPr>
        <p:spPr>
          <a:xfrm>
            <a:off x="457200" y="1600200"/>
            <a:ext cx="4724400" cy="4533900"/>
          </a:xfrm>
        </p:spPr>
        <p:txBody>
          <a:bodyPr/>
          <a:lstStyle/>
          <a:p>
            <a:r>
              <a:rPr lang="tr-TR" altLang="tr-TR" sz="2000" smtClean="0"/>
              <a:t>Uranyum, toryum, zirkonyum ve seryum gibi radyoaktif maddelerin bileşiklerinin oluşturduğu tozlardır. </a:t>
            </a:r>
            <a:r>
              <a:rPr lang="tr-TR" altLang="tr-TR" sz="2000" u="sng" smtClean="0"/>
              <a:t>Bunların yaymış olduğu iyonize ışınlar insan vücudundaki dokularda hasara ve bazı ur oluşumlarına neden olurlar.</a:t>
            </a:r>
          </a:p>
        </p:txBody>
      </p:sp>
      <p:pic>
        <p:nvPicPr>
          <p:cNvPr id="849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600200"/>
            <a:ext cx="2554288"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4294967295"/>
          </p:nvPr>
        </p:nvSpPr>
        <p:spPr/>
        <p:txBody>
          <a:bodyPr/>
          <a:lstStyle/>
          <a:p>
            <a:fld id="{A427530A-A503-4F46-BAEC-AA74D2EFDD5B}" type="slidenum">
              <a:rPr lang="tr-TR" smtClean="0"/>
              <a:t>68</a:t>
            </a:fld>
            <a:endParaRPr lang="tr-TR"/>
          </a:p>
        </p:txBody>
      </p:sp>
    </p:spTree>
    <p:extLst>
      <p:ext uri="{BB962C8B-B14F-4D97-AF65-F5344CB8AC3E}">
        <p14:creationId xmlns:p14="http://schemas.microsoft.com/office/powerpoint/2010/main" val="11368768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tr-TR" altLang="tr-TR" sz="2000" b="1" smtClean="0"/>
              <a:t>Allerjik Tozlar</a:t>
            </a:r>
            <a:endParaRPr lang="tr-TR" altLang="tr-TR" sz="2000" smtClean="0"/>
          </a:p>
        </p:txBody>
      </p:sp>
      <p:sp>
        <p:nvSpPr>
          <p:cNvPr id="86019" name="Rectangle 3"/>
          <p:cNvSpPr>
            <a:spLocks noGrp="1" noChangeArrowheads="1"/>
          </p:cNvSpPr>
          <p:nvPr>
            <p:ph idx="1"/>
          </p:nvPr>
        </p:nvSpPr>
        <p:spPr/>
        <p:txBody>
          <a:bodyPr/>
          <a:lstStyle/>
          <a:p>
            <a:r>
              <a:rPr lang="tr-TR" altLang="tr-TR" sz="2000" smtClean="0"/>
              <a:t>Allerjik tozların </a:t>
            </a:r>
            <a:r>
              <a:rPr lang="tr-TR" altLang="tr-TR" sz="2000" u="sng" smtClean="0"/>
              <a:t>etkileri kişilere göre değişiktir</a:t>
            </a:r>
            <a:r>
              <a:rPr lang="tr-TR" altLang="tr-TR" sz="2000" smtClean="0"/>
              <a:t>. Özellikle duyarlı bünyelerde çeşitli alerjik reaksiyonlara yol açan tozlardır. Çeşitli çiçek tozları bünyelerde bahar allerjisi tabir edilen etkilere sebep olur. Bunun dışında, özellikle kapalı rutubetli ve sıcak ortamlardaki bakterileri tahıl tozları, sentetik maddeler, ateş, astım, dermatitler, kızarmalar ve benzeri allerjilere yol açarlar.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69</a:t>
            </a:fld>
            <a:endParaRPr lang="tr-TR"/>
          </a:p>
        </p:txBody>
      </p:sp>
    </p:spTree>
    <p:extLst>
      <p:ext uri="{BB962C8B-B14F-4D97-AF65-F5344CB8AC3E}">
        <p14:creationId xmlns:p14="http://schemas.microsoft.com/office/powerpoint/2010/main" val="489879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2058988" y="685800"/>
            <a:ext cx="441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pPr algn="ctr">
              <a:spcBef>
                <a:spcPct val="50000"/>
              </a:spcBef>
            </a:pPr>
            <a:r>
              <a:rPr lang="tr-TR" altLang="tr-TR" sz="3200" u="sng">
                <a:solidFill>
                  <a:schemeClr val="folHlink"/>
                </a:solidFill>
                <a:latin typeface="Impact" pitchFamily="34" charset="0"/>
              </a:rPr>
              <a:t>KAİNATTA DENGE ?</a:t>
            </a:r>
          </a:p>
        </p:txBody>
      </p:sp>
      <p:pic>
        <p:nvPicPr>
          <p:cNvPr id="16387" name="Picture 4" descr="CMENP0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4652963"/>
            <a:ext cx="3887787"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Metin kutusu 1"/>
          <p:cNvSpPr txBox="1"/>
          <p:nvPr/>
        </p:nvSpPr>
        <p:spPr>
          <a:xfrm>
            <a:off x="1588" y="1265238"/>
            <a:ext cx="8713787" cy="3416320"/>
          </a:xfrm>
          <a:prstGeom prst="rect">
            <a:avLst/>
          </a:prstGeom>
          <a:noFill/>
        </p:spPr>
        <p:txBody>
          <a:bodyPr>
            <a:spAutoFit/>
          </a:bodyPr>
          <a:lstStyle/>
          <a:p>
            <a:pPr marL="342900" indent="-342900" fontAlgn="auto">
              <a:spcBef>
                <a:spcPts val="0"/>
              </a:spcBef>
              <a:spcAft>
                <a:spcPts val="0"/>
              </a:spcAft>
              <a:buFont typeface="Arial" pitchFamily="34" charset="0"/>
              <a:buChar char="•"/>
              <a:defRPr/>
            </a:pPr>
            <a:r>
              <a:rPr lang="tr-TR" sz="2400" dirty="0">
                <a:latin typeface="+mn-lt"/>
                <a:cs typeface="+mn-cs"/>
              </a:rPr>
              <a:t>Kimyasalların üretilmesi, kullanımı, doğal ortamından alınarak değiştirilmesi, yeniden üretilmesi veya sentetik yollarla yeni kimyasallar üretilmesi…. </a:t>
            </a:r>
            <a:r>
              <a:rPr lang="tr-TR" sz="2400" u="sng" dirty="0">
                <a:latin typeface="+mn-lt"/>
                <a:cs typeface="+mn-cs"/>
              </a:rPr>
              <a:t>dengeye müdahaledir.</a:t>
            </a:r>
          </a:p>
          <a:p>
            <a:pPr marL="342900" indent="-342900" fontAlgn="auto">
              <a:spcBef>
                <a:spcPts val="0"/>
              </a:spcBef>
              <a:spcAft>
                <a:spcPts val="0"/>
              </a:spcAft>
              <a:buFont typeface="Arial" pitchFamily="34" charset="0"/>
              <a:buChar char="•"/>
              <a:defRPr/>
            </a:pPr>
            <a:r>
              <a:rPr lang="tr-TR" sz="2400" dirty="0">
                <a:latin typeface="+mn-lt"/>
                <a:cs typeface="+mn-cs"/>
              </a:rPr>
              <a:t>Bu müdahale yaşamın kolaylaşması gibi olumlu sonuçlar yaratabileceği gibi zararlı sonuçlarda yaratabilir.</a:t>
            </a:r>
          </a:p>
          <a:p>
            <a:pPr marL="342900" indent="-342900" fontAlgn="auto">
              <a:spcBef>
                <a:spcPts val="0"/>
              </a:spcBef>
              <a:spcAft>
                <a:spcPts val="0"/>
              </a:spcAft>
              <a:buFont typeface="Arial" pitchFamily="34" charset="0"/>
              <a:buChar char="•"/>
              <a:defRPr/>
            </a:pPr>
            <a:r>
              <a:rPr lang="tr-TR" sz="2400" dirty="0">
                <a:latin typeface="+mn-lt"/>
                <a:cs typeface="+mn-cs"/>
              </a:rPr>
              <a:t>Bu sonuçların bir kısmı </a:t>
            </a:r>
            <a:r>
              <a:rPr lang="tr-TR" sz="2400" dirty="0" err="1">
                <a:latin typeface="+mn-lt"/>
                <a:cs typeface="+mn-cs"/>
              </a:rPr>
              <a:t>tolere</a:t>
            </a:r>
            <a:r>
              <a:rPr lang="tr-TR" sz="2400" dirty="0">
                <a:latin typeface="+mn-lt"/>
                <a:cs typeface="+mn-cs"/>
              </a:rPr>
              <a:t> edilebilir, bir kısmı </a:t>
            </a:r>
            <a:r>
              <a:rPr lang="tr-TR" sz="2400" dirty="0" smtClean="0">
                <a:latin typeface="+mn-lt"/>
                <a:cs typeface="+mn-cs"/>
              </a:rPr>
              <a:t>edilemeyebilir </a:t>
            </a:r>
            <a:r>
              <a:rPr lang="tr-TR" sz="2400" dirty="0">
                <a:latin typeface="+mn-lt"/>
                <a:cs typeface="+mn-cs"/>
              </a:rPr>
              <a:t>ki bu da canlılar ve ekosistem anlamında risk oluşturur.</a:t>
            </a:r>
          </a:p>
          <a:p>
            <a:pPr fontAlgn="auto">
              <a:spcBef>
                <a:spcPts val="0"/>
              </a:spcBef>
              <a:spcAft>
                <a:spcPts val="0"/>
              </a:spcAft>
              <a:defRPr/>
            </a:pPr>
            <a:endParaRPr lang="tr-TR" sz="2400" dirty="0">
              <a:latin typeface="+mn-lt"/>
              <a:cs typeface="+mn-cs"/>
            </a:endParaRPr>
          </a:p>
        </p:txBody>
      </p:sp>
      <p:sp>
        <p:nvSpPr>
          <p:cNvPr id="4" name="Slayt Numarası Yer Tutucusu 3"/>
          <p:cNvSpPr>
            <a:spLocks noGrp="1"/>
          </p:cNvSpPr>
          <p:nvPr>
            <p:ph type="sldNum" sz="quarter" idx="12"/>
          </p:nvPr>
        </p:nvSpPr>
        <p:spPr/>
        <p:txBody>
          <a:bodyPr/>
          <a:lstStyle/>
          <a:p>
            <a:fld id="{A427530A-A503-4F46-BAEC-AA74D2EFDD5B}" type="slidenum">
              <a:rPr lang="tr-TR" smtClean="0"/>
              <a:t>7</a:t>
            </a:fld>
            <a:endParaRPr lang="tr-TR"/>
          </a:p>
        </p:txBody>
      </p:sp>
    </p:spTree>
    <p:extLst>
      <p:ext uri="{BB962C8B-B14F-4D97-AF65-F5344CB8AC3E}">
        <p14:creationId xmlns:p14="http://schemas.microsoft.com/office/powerpoint/2010/main" val="3832568828"/>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tr-TR" altLang="tr-TR" sz="2000" b="1" smtClean="0"/>
              <a:t>İnert Tozlar</a:t>
            </a:r>
            <a:endParaRPr lang="tr-TR" altLang="tr-TR" sz="2000" smtClean="0"/>
          </a:p>
        </p:txBody>
      </p:sp>
      <p:sp>
        <p:nvSpPr>
          <p:cNvPr id="87043" name="Rectangle 3"/>
          <p:cNvSpPr>
            <a:spLocks noGrp="1" noChangeArrowheads="1"/>
          </p:cNvSpPr>
          <p:nvPr>
            <p:ph idx="1"/>
          </p:nvPr>
        </p:nvSpPr>
        <p:spPr/>
        <p:txBody>
          <a:bodyPr/>
          <a:lstStyle/>
          <a:p>
            <a:r>
              <a:rPr lang="tr-TR" altLang="tr-TR" sz="2000" smtClean="0"/>
              <a:t>Kömür, demir tozları, baryum ve magnezyum bileşiklerinin tozlan, kireçtaşı, mermer, alçı tozları bu tip tozlardır. </a:t>
            </a:r>
            <a:r>
              <a:rPr lang="tr-TR" altLang="tr-TR" sz="2000" u="sng" smtClean="0"/>
              <a:t>Bu tozlar vücutta birikirler ancak herhangi bir fibrojenik ve toksik etkileri olmaz</a:t>
            </a:r>
            <a:r>
              <a:rPr lang="tr-TR" altLang="tr-TR" sz="2000" smtClean="0"/>
              <a:t>. </a:t>
            </a:r>
            <a:r>
              <a:rPr lang="tr-TR" altLang="tr-TR" sz="2000" u="sng" smtClean="0"/>
              <a:t>Vücudun temizleme gücü savunma mekanizmasını aşmadıkça problem oluşturmazlar</a:t>
            </a:r>
            <a:r>
              <a:rPr lang="tr-TR" altLang="tr-TR" sz="2000" smtClean="0"/>
              <a:t>.</a:t>
            </a:r>
          </a:p>
        </p:txBody>
      </p:sp>
      <p:pic>
        <p:nvPicPr>
          <p:cNvPr id="87044" name="Picture 4" descr="j0297781"/>
          <p:cNvPicPr>
            <a:picLocks noChangeAspect="1" noChangeArrowheads="1"/>
          </p:cNvPicPr>
          <p:nvPr/>
        </p:nvPicPr>
        <p:blipFill>
          <a:blip r:embed="rId2" cstate="print">
            <a:extLst>
              <a:ext uri="{28A0092B-C50C-407E-A947-70E740481C1C}">
                <a14:useLocalDpi xmlns:a14="http://schemas.microsoft.com/office/drawing/2010/main" val="0"/>
              </a:ext>
            </a:extLst>
          </a:blip>
          <a:srcRect t="11287"/>
          <a:stretch>
            <a:fillRect/>
          </a:stretch>
        </p:blipFill>
        <p:spPr bwMode="auto">
          <a:xfrm>
            <a:off x="3048000" y="4114800"/>
            <a:ext cx="3352800"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4294967295"/>
          </p:nvPr>
        </p:nvSpPr>
        <p:spPr/>
        <p:txBody>
          <a:bodyPr/>
          <a:lstStyle/>
          <a:p>
            <a:fld id="{A427530A-A503-4F46-BAEC-AA74D2EFDD5B}" type="slidenum">
              <a:rPr lang="tr-TR" smtClean="0"/>
              <a:t>70</a:t>
            </a:fld>
            <a:endParaRPr lang="tr-TR"/>
          </a:p>
        </p:txBody>
      </p:sp>
    </p:spTree>
    <p:extLst>
      <p:ext uri="{BB962C8B-B14F-4D97-AF65-F5344CB8AC3E}">
        <p14:creationId xmlns:p14="http://schemas.microsoft.com/office/powerpoint/2010/main" val="3166877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tr-TR" altLang="tr-TR" sz="2000" b="1" dirty="0" smtClean="0"/>
              <a:t>3.Sıvılar</a:t>
            </a:r>
            <a:r>
              <a:rPr lang="tr-TR" altLang="tr-TR" sz="2000" dirty="0" smtClean="0"/>
              <a:t> </a:t>
            </a:r>
          </a:p>
        </p:txBody>
      </p:sp>
      <p:sp>
        <p:nvSpPr>
          <p:cNvPr id="206851" name="Rectangle 3"/>
          <p:cNvSpPr>
            <a:spLocks noGrp="1" noChangeArrowheads="1"/>
          </p:cNvSpPr>
          <p:nvPr>
            <p:ph idx="1"/>
          </p:nvPr>
        </p:nvSpPr>
        <p:spPr/>
        <p:txBody>
          <a:bodyPr>
            <a:normAutofit/>
          </a:bodyPr>
          <a:lstStyle/>
          <a:p>
            <a:pPr marL="274320" indent="-274320" fontAlgn="auto">
              <a:lnSpc>
                <a:spcPct val="80000"/>
              </a:lnSpc>
              <a:spcAft>
                <a:spcPts val="0"/>
              </a:spcAft>
              <a:buClr>
                <a:schemeClr val="accent3"/>
              </a:buClr>
              <a:buFont typeface="Wingdings 2"/>
              <a:buChar char=""/>
              <a:defRPr/>
            </a:pPr>
            <a:r>
              <a:rPr lang="tr-TR" altLang="tr-TR" sz="2000" u="sng" dirty="0" smtClean="0"/>
              <a:t>Asitler ve çözücüler gibi birçok tehlikeli madde, normal ısıda sıvı halinde bulunmaktadır</a:t>
            </a:r>
            <a:r>
              <a:rPr lang="tr-TR" altLang="tr-TR" sz="2000" dirty="0" smtClean="0"/>
              <a:t>. </a:t>
            </a:r>
          </a:p>
          <a:p>
            <a:pPr marL="0" indent="0" fontAlgn="auto">
              <a:lnSpc>
                <a:spcPct val="80000"/>
              </a:lnSpc>
              <a:spcAft>
                <a:spcPts val="0"/>
              </a:spcAft>
              <a:buClr>
                <a:schemeClr val="accent3"/>
              </a:buClr>
              <a:buFont typeface="Wingdings" pitchFamily="2" charset="2"/>
              <a:buNone/>
              <a:defRPr/>
            </a:pPr>
            <a:endParaRPr lang="tr-TR" altLang="tr-TR" sz="2000" dirty="0" smtClean="0"/>
          </a:p>
          <a:p>
            <a:pPr marL="274320" indent="-274320" fontAlgn="auto">
              <a:lnSpc>
                <a:spcPct val="80000"/>
              </a:lnSpc>
              <a:spcAft>
                <a:spcPts val="0"/>
              </a:spcAft>
              <a:buClr>
                <a:schemeClr val="accent3"/>
              </a:buClr>
              <a:buFont typeface="Wingdings 2"/>
              <a:buChar char=""/>
              <a:defRPr/>
            </a:pPr>
            <a:r>
              <a:rPr lang="tr-TR" altLang="tr-TR" sz="2000" dirty="0" smtClean="0"/>
              <a:t>Birçok sıvı kimyasal solunabilen ve kimyasal </a:t>
            </a:r>
            <a:r>
              <a:rPr lang="tr-TR" altLang="tr-TR" sz="2000" u="sng" dirty="0" smtClean="0"/>
              <a:t>maddenin türüne bağlı olarak son derece </a:t>
            </a:r>
            <a:r>
              <a:rPr lang="tr-TR" altLang="tr-TR" sz="2000" u="sng" dirty="0" err="1" smtClean="0"/>
              <a:t>toksik</a:t>
            </a:r>
            <a:r>
              <a:rPr lang="tr-TR" altLang="tr-TR" sz="2000" u="sng" dirty="0" smtClean="0"/>
              <a:t> olabilen buharlar çıkartır</a:t>
            </a:r>
            <a:r>
              <a:rPr lang="tr-TR" altLang="tr-TR" sz="2000" dirty="0" smtClean="0"/>
              <a:t>. </a:t>
            </a:r>
          </a:p>
          <a:p>
            <a:pPr marL="0" indent="0" fontAlgn="auto">
              <a:lnSpc>
                <a:spcPct val="80000"/>
              </a:lnSpc>
              <a:spcAft>
                <a:spcPts val="0"/>
              </a:spcAft>
              <a:buClr>
                <a:schemeClr val="accent3"/>
              </a:buClr>
              <a:buFont typeface="Wingdings" pitchFamily="2" charset="2"/>
              <a:buNone/>
              <a:defRPr/>
            </a:pPr>
            <a:endParaRPr lang="tr-TR" altLang="tr-TR" sz="2000" dirty="0" smtClean="0"/>
          </a:p>
          <a:p>
            <a:pPr marL="274320" indent="-274320" fontAlgn="auto">
              <a:lnSpc>
                <a:spcPct val="80000"/>
              </a:lnSpc>
              <a:spcAft>
                <a:spcPts val="0"/>
              </a:spcAft>
              <a:buClr>
                <a:schemeClr val="accent3"/>
              </a:buClr>
              <a:buFont typeface="Wingdings 2"/>
              <a:buChar char=""/>
              <a:defRPr/>
            </a:pPr>
            <a:r>
              <a:rPr lang="tr-TR" altLang="tr-TR" sz="2000" dirty="0" smtClean="0"/>
              <a:t>Sıvı kimyasallar </a:t>
            </a:r>
            <a:r>
              <a:rPr lang="tr-TR" altLang="tr-TR" sz="2000" u="sng" dirty="0" smtClean="0"/>
              <a:t>deri yoluyla </a:t>
            </a:r>
            <a:r>
              <a:rPr lang="tr-TR" altLang="tr-TR" sz="2000" u="sng" dirty="0" err="1" smtClean="0"/>
              <a:t>absorbe</a:t>
            </a:r>
            <a:r>
              <a:rPr lang="tr-TR" altLang="tr-TR" sz="2000" u="sng" dirty="0" smtClean="0"/>
              <a:t> olabilir</a:t>
            </a:r>
            <a:r>
              <a:rPr lang="tr-TR" altLang="tr-TR" sz="2000" dirty="0" smtClean="0"/>
              <a:t>. Bazı sıvı kimyasallar </a:t>
            </a:r>
            <a:r>
              <a:rPr lang="tr-TR" altLang="tr-TR" sz="2000" u="sng" dirty="0" smtClean="0"/>
              <a:t>deride ani tahribata</a:t>
            </a:r>
            <a:r>
              <a:rPr lang="tr-TR" altLang="tr-TR" sz="2000" dirty="0" smtClean="0"/>
              <a:t> sebep olabildiği gibi bazı sıvılar ise deriden geçerek </a:t>
            </a:r>
            <a:r>
              <a:rPr lang="tr-TR" altLang="tr-TR" sz="2000" u="sng" dirty="0" smtClean="0"/>
              <a:t>doğrudan doğruya kana karışabilir</a:t>
            </a:r>
            <a:r>
              <a:rPr lang="tr-TR" altLang="tr-TR" sz="2000" dirty="0" smtClean="0"/>
              <a:t> ve vücudun çeşitli bölgelerine ulaşarak hedef organlarda tahribata oluşturabilir. </a:t>
            </a:r>
          </a:p>
          <a:p>
            <a:pPr marL="0" indent="0" fontAlgn="auto">
              <a:lnSpc>
                <a:spcPct val="80000"/>
              </a:lnSpc>
              <a:spcAft>
                <a:spcPts val="0"/>
              </a:spcAft>
              <a:buClr>
                <a:schemeClr val="accent3"/>
              </a:buClr>
              <a:buFont typeface="Wingdings" pitchFamily="2" charset="2"/>
              <a:buNone/>
              <a:defRPr/>
            </a:pPr>
            <a:endParaRPr lang="tr-TR" altLang="tr-TR" sz="2000" dirty="0" smtClean="0"/>
          </a:p>
          <a:p>
            <a:pPr marL="274320" indent="-274320" fontAlgn="auto">
              <a:lnSpc>
                <a:spcPct val="80000"/>
              </a:lnSpc>
              <a:spcAft>
                <a:spcPts val="0"/>
              </a:spcAft>
              <a:buClr>
                <a:schemeClr val="accent3"/>
              </a:buClr>
              <a:buFont typeface="Wingdings 2"/>
              <a:buChar char=""/>
              <a:defRPr/>
            </a:pPr>
            <a:r>
              <a:rPr lang="tr-TR" altLang="tr-TR" sz="2000" dirty="0" smtClean="0"/>
              <a:t>Soluma, deri ve göz tahribatı </a:t>
            </a:r>
            <a:r>
              <a:rPr lang="tr-TR" altLang="tr-TR" sz="2000" dirty="0" err="1" smtClean="0"/>
              <a:t>maruziyetini</a:t>
            </a:r>
            <a:r>
              <a:rPr lang="tr-TR" altLang="tr-TR" sz="2000" dirty="0" smtClean="0"/>
              <a:t> önlemek yada azaltmak için sıvı kimyasallarla çalışırken etkili kontrol önlemleri uygulanmalıdır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71</a:t>
            </a:fld>
            <a:endParaRPr lang="tr-TR"/>
          </a:p>
        </p:txBody>
      </p:sp>
    </p:spTree>
    <p:extLst>
      <p:ext uri="{BB962C8B-B14F-4D97-AF65-F5344CB8AC3E}">
        <p14:creationId xmlns:p14="http://schemas.microsoft.com/office/powerpoint/2010/main" val="30340205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tr-TR" altLang="tr-TR" sz="2000" b="1" dirty="0" smtClean="0"/>
              <a:t>4. Buharlar</a:t>
            </a:r>
            <a:r>
              <a:rPr lang="tr-TR" altLang="tr-TR" sz="2000" dirty="0" smtClean="0"/>
              <a:t> </a:t>
            </a:r>
          </a:p>
        </p:txBody>
      </p:sp>
      <p:sp>
        <p:nvSpPr>
          <p:cNvPr id="207875" name="Rectangle 3"/>
          <p:cNvSpPr>
            <a:spLocks noGrp="1" noChangeArrowheads="1"/>
          </p:cNvSpPr>
          <p:nvPr>
            <p:ph idx="1"/>
          </p:nvPr>
        </p:nvSpPr>
        <p:spPr/>
        <p:txBody>
          <a:bodyPr>
            <a:normAutofit lnSpcReduction="10000"/>
          </a:bodyPr>
          <a:lstStyle/>
          <a:p>
            <a:pPr marL="274320" indent="-274320" fontAlgn="auto">
              <a:lnSpc>
                <a:spcPct val="80000"/>
              </a:lnSpc>
              <a:spcAft>
                <a:spcPts val="0"/>
              </a:spcAft>
              <a:buClr>
                <a:schemeClr val="accent3"/>
              </a:buClr>
              <a:buFont typeface="Wingdings 2"/>
              <a:buChar char=""/>
              <a:defRPr/>
            </a:pPr>
            <a:r>
              <a:rPr lang="tr-TR" altLang="tr-TR" sz="2000" dirty="0" smtClean="0"/>
              <a:t>Buhar standart normal şartlarda </a:t>
            </a:r>
            <a:r>
              <a:rPr lang="tr-TR" altLang="tr-TR" sz="2000" u="sng" dirty="0" smtClean="0"/>
              <a:t>sıvıların gaz formudur</a:t>
            </a:r>
            <a:r>
              <a:rPr lang="tr-TR" altLang="tr-TR" sz="2000" dirty="0" smtClean="0"/>
              <a:t>. </a:t>
            </a:r>
            <a:r>
              <a:rPr lang="tr-TR" altLang="tr-TR" sz="2000" u="sng" dirty="0" smtClean="0"/>
              <a:t>Buharlar havada asılı kalan çok küçük sıvı parçacıklardır</a:t>
            </a:r>
            <a:r>
              <a:rPr lang="tr-TR" altLang="tr-TR" sz="2000" dirty="0" smtClean="0"/>
              <a:t>. </a:t>
            </a:r>
            <a:r>
              <a:rPr lang="tr-TR" altLang="tr-TR" sz="2000" u="sng" dirty="0" smtClean="0"/>
              <a:t>Sıvı kimyasalların çoğu oda sıcaklığında buharlaşır</a:t>
            </a:r>
            <a:r>
              <a:rPr lang="tr-TR" altLang="tr-TR" sz="2000" dirty="0" smtClean="0"/>
              <a:t>, yani buhar olarak havada kalır. Havada asılı olan minik çok küçük sıvı damlacıklarına sis denir.</a:t>
            </a:r>
          </a:p>
          <a:p>
            <a:pPr marL="0" indent="0" fontAlgn="auto">
              <a:lnSpc>
                <a:spcPct val="80000"/>
              </a:lnSpc>
              <a:spcAft>
                <a:spcPts val="0"/>
              </a:spcAft>
              <a:buClr>
                <a:schemeClr val="accent3"/>
              </a:buClr>
              <a:buFont typeface="Wingdings" pitchFamily="2" charset="2"/>
              <a:buNone/>
              <a:defRPr/>
            </a:pPr>
            <a:endParaRPr lang="tr-TR" altLang="tr-TR" sz="2000" dirty="0" smtClean="0"/>
          </a:p>
          <a:p>
            <a:pPr marL="274320" indent="-274320" fontAlgn="auto">
              <a:lnSpc>
                <a:spcPct val="80000"/>
              </a:lnSpc>
              <a:spcAft>
                <a:spcPts val="0"/>
              </a:spcAft>
              <a:buClr>
                <a:schemeClr val="accent3"/>
              </a:buClr>
              <a:buFont typeface="Wingdings 2"/>
              <a:buChar char=""/>
              <a:defRPr/>
            </a:pPr>
            <a:r>
              <a:rPr lang="tr-TR" altLang="tr-TR" sz="2000" dirty="0" smtClean="0"/>
              <a:t>Bazı kimyasal maddelerin buharları </a:t>
            </a:r>
            <a:r>
              <a:rPr lang="tr-TR" altLang="tr-TR" sz="2000" u="sng" dirty="0" smtClean="0"/>
              <a:t>gözleri ve deriyi tahriş edebilir</a:t>
            </a:r>
            <a:r>
              <a:rPr lang="tr-TR" altLang="tr-TR" sz="2000" dirty="0" smtClean="0"/>
              <a:t>. Bazı </a:t>
            </a:r>
            <a:r>
              <a:rPr lang="tr-TR" altLang="tr-TR" sz="2000" dirty="0" err="1" smtClean="0"/>
              <a:t>toksik</a:t>
            </a:r>
            <a:r>
              <a:rPr lang="tr-TR" altLang="tr-TR" sz="2000" dirty="0" smtClean="0"/>
              <a:t> maddelerin buharlarının </a:t>
            </a:r>
            <a:r>
              <a:rPr lang="tr-TR" altLang="tr-TR" sz="2000" u="sng" dirty="0" smtClean="0"/>
              <a:t>solunması sağlık üzerinde çeşitli ciddi sorunlar yaratabilir</a:t>
            </a:r>
            <a:r>
              <a:rPr lang="tr-TR" altLang="tr-TR" sz="2000" dirty="0" smtClean="0"/>
              <a:t>.</a:t>
            </a:r>
          </a:p>
          <a:p>
            <a:pPr marL="0" indent="0" fontAlgn="auto">
              <a:lnSpc>
                <a:spcPct val="80000"/>
              </a:lnSpc>
              <a:spcAft>
                <a:spcPts val="0"/>
              </a:spcAft>
              <a:buClr>
                <a:schemeClr val="accent3"/>
              </a:buClr>
              <a:buFont typeface="Wingdings" pitchFamily="2" charset="2"/>
              <a:buNone/>
              <a:defRPr/>
            </a:pPr>
            <a:endParaRPr lang="tr-TR" altLang="tr-TR" sz="2000" dirty="0" smtClean="0"/>
          </a:p>
          <a:p>
            <a:pPr marL="274320" indent="-274320" fontAlgn="auto">
              <a:lnSpc>
                <a:spcPct val="80000"/>
              </a:lnSpc>
              <a:spcAft>
                <a:spcPts val="0"/>
              </a:spcAft>
              <a:buClr>
                <a:schemeClr val="accent3"/>
              </a:buClr>
              <a:buFont typeface="Wingdings 2"/>
              <a:buChar char=""/>
              <a:defRPr/>
            </a:pPr>
            <a:r>
              <a:rPr lang="tr-TR" altLang="tr-TR" sz="2000" dirty="0" smtClean="0"/>
              <a:t>Buharlar </a:t>
            </a:r>
            <a:r>
              <a:rPr lang="tr-TR" altLang="tr-TR" sz="2000" u="sng" dirty="0" smtClean="0"/>
              <a:t>parlayıcı ya da patlayıcı olabilir</a:t>
            </a:r>
            <a:r>
              <a:rPr lang="tr-TR" altLang="tr-TR" sz="2000" dirty="0" smtClean="0"/>
              <a:t>. Yangından ya da patlamadan kaçınmak için buharlaşan kimyasalları kıvılcımlardan, ateşleme kaynaklarından ya da uyuşmayan kimyasal madde kaynaklarından uzak tutmak önemlidir.</a:t>
            </a:r>
          </a:p>
          <a:p>
            <a:pPr marL="0" indent="0" fontAlgn="auto">
              <a:lnSpc>
                <a:spcPct val="80000"/>
              </a:lnSpc>
              <a:spcAft>
                <a:spcPts val="0"/>
              </a:spcAft>
              <a:buClr>
                <a:schemeClr val="accent3"/>
              </a:buClr>
              <a:buFont typeface="Wingdings" pitchFamily="2" charset="2"/>
              <a:buNone/>
              <a:defRPr/>
            </a:pPr>
            <a:endParaRPr lang="tr-TR" altLang="tr-TR" sz="2000" dirty="0" smtClean="0"/>
          </a:p>
          <a:p>
            <a:pPr marL="274320" indent="-274320" fontAlgn="auto">
              <a:lnSpc>
                <a:spcPct val="80000"/>
              </a:lnSpc>
              <a:spcAft>
                <a:spcPts val="0"/>
              </a:spcAft>
              <a:buClr>
                <a:schemeClr val="accent3"/>
              </a:buClr>
              <a:buFont typeface="Wingdings 2"/>
              <a:buChar char=""/>
              <a:defRPr/>
            </a:pPr>
            <a:r>
              <a:rPr lang="tr-TR" altLang="tr-TR" sz="2000" dirty="0" smtClean="0"/>
              <a:t>İşçilerin sıvı, katı ya da diğer biçimlerdeki kimyasal maddelerden çıkan buharlara maruz kalmasını önleyecek kontrol önlemleri uygulanmalıdır.</a:t>
            </a:r>
            <a:endParaRPr lang="tr-TR" altLang="tr-TR" sz="2000" b="1" dirty="0" smtClean="0"/>
          </a:p>
          <a:p>
            <a:pPr marL="274320" indent="-274320" fontAlgn="auto">
              <a:lnSpc>
                <a:spcPct val="80000"/>
              </a:lnSpc>
              <a:spcAft>
                <a:spcPts val="0"/>
              </a:spcAft>
              <a:buClr>
                <a:schemeClr val="accent3"/>
              </a:buClr>
              <a:buFont typeface="Wingdings 2"/>
              <a:buChar char=""/>
              <a:defRPr/>
            </a:pPr>
            <a:endParaRPr lang="tr-TR" altLang="tr-TR" sz="2000" dirty="0" smtClean="0"/>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72</a:t>
            </a:fld>
            <a:endParaRPr lang="tr-TR"/>
          </a:p>
        </p:txBody>
      </p:sp>
    </p:spTree>
    <p:extLst>
      <p:ext uri="{BB962C8B-B14F-4D97-AF65-F5344CB8AC3E}">
        <p14:creationId xmlns:p14="http://schemas.microsoft.com/office/powerpoint/2010/main" val="198423261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274638"/>
            <a:ext cx="8229600" cy="639762"/>
          </a:xfrm>
        </p:spPr>
        <p:txBody>
          <a:bodyPr/>
          <a:lstStyle/>
          <a:p>
            <a:r>
              <a:rPr lang="tr-TR" altLang="tr-TR" sz="2000" b="1" dirty="0" smtClean="0"/>
              <a:t>5. Gazlar</a:t>
            </a:r>
            <a:r>
              <a:rPr lang="tr-TR" altLang="tr-TR" sz="2000" dirty="0" smtClean="0"/>
              <a:t> </a:t>
            </a:r>
          </a:p>
        </p:txBody>
      </p:sp>
      <p:sp>
        <p:nvSpPr>
          <p:cNvPr id="208899" name="Rectangle 3"/>
          <p:cNvSpPr>
            <a:spLocks noGrp="1" noChangeArrowheads="1"/>
          </p:cNvSpPr>
          <p:nvPr>
            <p:ph idx="1"/>
          </p:nvPr>
        </p:nvSpPr>
        <p:spPr>
          <a:xfrm>
            <a:off x="457200" y="914400"/>
            <a:ext cx="8229600" cy="5410200"/>
          </a:xfrm>
        </p:spPr>
        <p:txBody>
          <a:bodyPr>
            <a:normAutofit lnSpcReduction="10000"/>
          </a:bodyPr>
          <a:lstStyle/>
          <a:p>
            <a:pPr marL="274320" indent="-274320" fontAlgn="auto">
              <a:lnSpc>
                <a:spcPct val="80000"/>
              </a:lnSpc>
              <a:spcAft>
                <a:spcPts val="0"/>
              </a:spcAft>
              <a:buClr>
                <a:schemeClr val="accent3"/>
              </a:buClr>
              <a:buFont typeface="Wingdings 2"/>
              <a:buChar char=""/>
              <a:defRPr/>
            </a:pPr>
            <a:r>
              <a:rPr lang="tr-TR" altLang="tr-TR" sz="2000" dirty="0" smtClean="0"/>
              <a:t>Bazı kimyasal maddeler </a:t>
            </a:r>
            <a:r>
              <a:rPr lang="tr-TR" altLang="tr-TR" sz="2000" u="sng" dirty="0" smtClean="0"/>
              <a:t>normal sıcaklık gaz halindedir</a:t>
            </a:r>
            <a:r>
              <a:rPr lang="tr-TR" altLang="tr-TR" sz="2000" dirty="0" smtClean="0"/>
              <a:t>. </a:t>
            </a:r>
            <a:r>
              <a:rPr lang="tr-TR" altLang="tr-TR" sz="2000" u="sng" dirty="0" smtClean="0"/>
              <a:t>Ancak, sıvı veya katı şeklinde bazı kimyasal ısıtma ile gazlar haline gelirler</a:t>
            </a:r>
            <a:r>
              <a:rPr lang="tr-TR" altLang="tr-TR" sz="2000" dirty="0" smtClean="0"/>
              <a:t>. </a:t>
            </a:r>
          </a:p>
          <a:p>
            <a:pPr marL="0" indent="0" fontAlgn="auto">
              <a:lnSpc>
                <a:spcPct val="80000"/>
              </a:lnSpc>
              <a:spcAft>
                <a:spcPts val="0"/>
              </a:spcAft>
              <a:buClr>
                <a:schemeClr val="accent3"/>
              </a:buClr>
              <a:buFont typeface="Wingdings" pitchFamily="2" charset="2"/>
              <a:buNone/>
              <a:defRPr/>
            </a:pPr>
            <a:endParaRPr lang="tr-TR" altLang="tr-TR" sz="2000" dirty="0" smtClean="0"/>
          </a:p>
          <a:p>
            <a:pPr marL="274320" indent="-274320" fontAlgn="auto">
              <a:lnSpc>
                <a:spcPct val="80000"/>
              </a:lnSpc>
              <a:spcAft>
                <a:spcPts val="0"/>
              </a:spcAft>
              <a:buClr>
                <a:schemeClr val="accent3"/>
              </a:buClr>
              <a:buFont typeface="Wingdings 2"/>
              <a:buChar char=""/>
              <a:defRPr/>
            </a:pPr>
            <a:r>
              <a:rPr lang="tr-TR" altLang="tr-TR" sz="2000" dirty="0" smtClean="0"/>
              <a:t>Bazı gazlar kolayca kendi </a:t>
            </a:r>
            <a:r>
              <a:rPr lang="tr-TR" altLang="tr-TR" sz="2000" u="sng" dirty="0" smtClean="0"/>
              <a:t>renk veya kokularıyla algılanabildikleri</a:t>
            </a:r>
            <a:r>
              <a:rPr lang="tr-TR" altLang="tr-TR" sz="2000" dirty="0" smtClean="0"/>
              <a:t> gibi </a:t>
            </a:r>
            <a:r>
              <a:rPr lang="tr-TR" altLang="tr-TR" sz="2000" u="sng" dirty="0" smtClean="0"/>
              <a:t>bazı gazların kokuları algılanamaz veya görülemez bunlar ancak gaz algılama cihazları ile tespit edilebilir</a:t>
            </a:r>
            <a:r>
              <a:rPr lang="tr-TR" altLang="tr-TR" sz="2000" dirty="0" smtClean="0"/>
              <a:t>. </a:t>
            </a:r>
          </a:p>
          <a:p>
            <a:pPr marL="0" indent="0" fontAlgn="auto">
              <a:lnSpc>
                <a:spcPct val="80000"/>
              </a:lnSpc>
              <a:spcAft>
                <a:spcPts val="0"/>
              </a:spcAft>
              <a:buClr>
                <a:schemeClr val="accent3"/>
              </a:buClr>
              <a:buFont typeface="Wingdings" pitchFamily="2" charset="2"/>
              <a:buNone/>
              <a:defRPr/>
            </a:pPr>
            <a:endParaRPr lang="tr-TR" altLang="tr-TR" sz="2000" dirty="0" smtClean="0"/>
          </a:p>
          <a:p>
            <a:pPr marL="274320" indent="-274320" fontAlgn="auto">
              <a:lnSpc>
                <a:spcPct val="80000"/>
              </a:lnSpc>
              <a:spcAft>
                <a:spcPts val="0"/>
              </a:spcAft>
              <a:buClr>
                <a:schemeClr val="accent3"/>
              </a:buClr>
              <a:buFont typeface="Wingdings 2"/>
              <a:buChar char=""/>
              <a:defRPr/>
            </a:pPr>
            <a:r>
              <a:rPr lang="tr-TR" altLang="tr-TR" sz="2000" dirty="0" smtClean="0"/>
              <a:t>Gazlar genellikle </a:t>
            </a:r>
            <a:r>
              <a:rPr lang="tr-TR" altLang="tr-TR" sz="2000" u="sng" dirty="0" smtClean="0"/>
              <a:t>solunum yolu ile vücuda tesir ederler</a:t>
            </a:r>
            <a:r>
              <a:rPr lang="tr-TR" altLang="tr-TR" sz="2000" dirty="0" smtClean="0"/>
              <a:t>. </a:t>
            </a:r>
          </a:p>
          <a:p>
            <a:pPr marL="274320" indent="-274320" fontAlgn="auto">
              <a:lnSpc>
                <a:spcPct val="80000"/>
              </a:lnSpc>
              <a:spcAft>
                <a:spcPts val="0"/>
              </a:spcAft>
              <a:buClr>
                <a:schemeClr val="accent3"/>
              </a:buClr>
              <a:buFont typeface="Wingdings 2"/>
              <a:buChar char=""/>
              <a:defRPr/>
            </a:pPr>
            <a:endParaRPr lang="tr-TR" altLang="tr-TR" sz="2000" dirty="0" smtClean="0"/>
          </a:p>
          <a:p>
            <a:pPr marL="274320" indent="-274320" fontAlgn="auto">
              <a:lnSpc>
                <a:spcPct val="80000"/>
              </a:lnSpc>
              <a:spcAft>
                <a:spcPts val="0"/>
              </a:spcAft>
              <a:buClr>
                <a:schemeClr val="accent3"/>
              </a:buClr>
              <a:buFont typeface="Wingdings 2"/>
              <a:buChar char=""/>
              <a:defRPr/>
            </a:pPr>
            <a:r>
              <a:rPr lang="tr-TR" altLang="tr-TR" sz="2000" dirty="0" smtClean="0"/>
              <a:t>Bazı gazlar hemen </a:t>
            </a:r>
            <a:r>
              <a:rPr lang="tr-TR" altLang="tr-TR" sz="2000" u="sng" dirty="0" smtClean="0"/>
              <a:t>tahriş edici etkileri</a:t>
            </a:r>
            <a:r>
              <a:rPr lang="tr-TR" altLang="tr-TR" sz="2000" dirty="0" smtClean="0"/>
              <a:t> görülebilir. </a:t>
            </a:r>
            <a:r>
              <a:rPr lang="tr-TR" altLang="tr-TR" sz="2000" u="sng" dirty="0" smtClean="0"/>
              <a:t>Ancak bazı gazların sağlık etkileri fark edilene kadar çok ciddi hasarlar oluşabilir. </a:t>
            </a:r>
          </a:p>
          <a:p>
            <a:pPr marL="0" indent="0" fontAlgn="auto">
              <a:lnSpc>
                <a:spcPct val="80000"/>
              </a:lnSpc>
              <a:spcAft>
                <a:spcPts val="0"/>
              </a:spcAft>
              <a:buClr>
                <a:schemeClr val="accent3"/>
              </a:buClr>
              <a:buFont typeface="Wingdings" pitchFamily="2" charset="2"/>
              <a:buNone/>
              <a:defRPr/>
            </a:pPr>
            <a:endParaRPr lang="tr-TR" altLang="tr-TR" sz="2000" u="sng" dirty="0" smtClean="0"/>
          </a:p>
          <a:p>
            <a:pPr marL="274320" indent="-274320" fontAlgn="auto">
              <a:lnSpc>
                <a:spcPct val="80000"/>
              </a:lnSpc>
              <a:spcAft>
                <a:spcPts val="0"/>
              </a:spcAft>
              <a:buClr>
                <a:schemeClr val="accent3"/>
              </a:buClr>
              <a:buFont typeface="Wingdings 2"/>
              <a:buChar char=""/>
              <a:defRPr/>
            </a:pPr>
            <a:r>
              <a:rPr lang="tr-TR" altLang="tr-TR" sz="2000" dirty="0" smtClean="0"/>
              <a:t>Gazlar </a:t>
            </a:r>
            <a:r>
              <a:rPr lang="tr-TR" altLang="tr-TR" sz="2000" u="sng" dirty="0" smtClean="0"/>
              <a:t>yanıcı ve patlayıcı olabilir</a:t>
            </a:r>
            <a:r>
              <a:rPr lang="tr-TR" altLang="tr-TR" sz="2000" dirty="0" smtClean="0"/>
              <a:t>. Bu tür gazlarla çalışmalarda </a:t>
            </a:r>
            <a:r>
              <a:rPr lang="tr-TR" altLang="tr-TR" sz="2000" dirty="0" err="1" smtClean="0"/>
              <a:t>ex-proof</a:t>
            </a:r>
            <a:r>
              <a:rPr lang="tr-TR" altLang="tr-TR" sz="2000" dirty="0" smtClean="0"/>
              <a:t> ekipman ve teçhizatla çalışılmalı ve gerekli önlemler alınmalıdır. </a:t>
            </a:r>
          </a:p>
          <a:p>
            <a:pPr marL="0" indent="0" fontAlgn="auto">
              <a:lnSpc>
                <a:spcPct val="80000"/>
              </a:lnSpc>
              <a:spcAft>
                <a:spcPts val="0"/>
              </a:spcAft>
              <a:buClr>
                <a:schemeClr val="accent3"/>
              </a:buClr>
              <a:buFont typeface="Wingdings" pitchFamily="2" charset="2"/>
              <a:buNone/>
              <a:defRPr/>
            </a:pPr>
            <a:endParaRPr lang="tr-TR" altLang="tr-TR" sz="2000" dirty="0" smtClean="0"/>
          </a:p>
          <a:p>
            <a:pPr marL="274320" indent="-274320" fontAlgn="auto">
              <a:lnSpc>
                <a:spcPct val="80000"/>
              </a:lnSpc>
              <a:spcAft>
                <a:spcPts val="0"/>
              </a:spcAft>
              <a:buClr>
                <a:schemeClr val="accent3"/>
              </a:buClr>
              <a:buFont typeface="Wingdings 2"/>
              <a:buChar char=""/>
              <a:defRPr/>
            </a:pPr>
            <a:r>
              <a:rPr lang="tr-TR" altLang="tr-TR" sz="2000" dirty="0" smtClean="0"/>
              <a:t>İşçiler etkili kontrol önlemleri ile kimyasal gazların potansiyel zararlı etkilerinden korunmalıdır. </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73</a:t>
            </a:fld>
            <a:endParaRPr lang="tr-TR"/>
          </a:p>
        </p:txBody>
      </p:sp>
    </p:spTree>
    <p:extLst>
      <p:ext uri="{BB962C8B-B14F-4D97-AF65-F5344CB8AC3E}">
        <p14:creationId xmlns:p14="http://schemas.microsoft.com/office/powerpoint/2010/main" val="24606167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274638"/>
            <a:ext cx="8229600" cy="715962"/>
          </a:xfrm>
        </p:spPr>
        <p:txBody>
          <a:bodyPr/>
          <a:lstStyle/>
          <a:p>
            <a:r>
              <a:rPr lang="tr-TR" altLang="tr-TR" sz="2000" b="1" dirty="0" smtClean="0"/>
              <a:t>5.1.Basit  Boğucu Gazlar</a:t>
            </a:r>
            <a:endParaRPr lang="tr-TR" altLang="tr-TR" sz="2000" dirty="0" smtClean="0"/>
          </a:p>
        </p:txBody>
      </p:sp>
      <p:sp>
        <p:nvSpPr>
          <p:cNvPr id="209923" name="Rectangle 3"/>
          <p:cNvSpPr>
            <a:spLocks noGrp="1" noChangeArrowheads="1"/>
          </p:cNvSpPr>
          <p:nvPr>
            <p:ph idx="1"/>
          </p:nvPr>
        </p:nvSpPr>
        <p:spPr>
          <a:xfrm>
            <a:off x="457200" y="1295400"/>
            <a:ext cx="8229600" cy="4389438"/>
          </a:xfrm>
        </p:spPr>
        <p:txBody>
          <a:bodyPr>
            <a:normAutofit/>
          </a:bodyPr>
          <a:lstStyle/>
          <a:p>
            <a:pPr marL="274320" indent="-274320" fontAlgn="auto">
              <a:spcAft>
                <a:spcPts val="0"/>
              </a:spcAft>
              <a:buClr>
                <a:schemeClr val="accent3"/>
              </a:buClr>
              <a:buFont typeface="Wingdings 2"/>
              <a:buChar char=""/>
              <a:defRPr/>
            </a:pPr>
            <a:r>
              <a:rPr lang="tr-TR" altLang="tr-TR" sz="2000" dirty="0" smtClean="0"/>
              <a:t>Normal şartlarda </a:t>
            </a:r>
            <a:r>
              <a:rPr lang="tr-TR" altLang="tr-TR" sz="2000" u="sng" dirty="0" smtClean="0"/>
              <a:t>kimyasal olarak boğucu değildirler</a:t>
            </a:r>
            <a:r>
              <a:rPr lang="tr-TR" altLang="tr-TR" sz="2000" dirty="0" smtClean="0"/>
              <a:t>. Ancak ortamda çok yoğun bulunmaları durumunda </a:t>
            </a:r>
            <a:r>
              <a:rPr lang="tr-TR" altLang="tr-TR" sz="2000" u="sng" dirty="0" smtClean="0"/>
              <a:t>havadaki oksijenin yerini alarak oksijenin daha az solunmasına sebep olduklarından</a:t>
            </a:r>
            <a:r>
              <a:rPr lang="tr-TR" altLang="tr-TR" sz="2000" dirty="0" smtClean="0"/>
              <a:t>, oksijen yetersizliği sebebi ile </a:t>
            </a:r>
            <a:r>
              <a:rPr lang="tr-TR" altLang="tr-TR" sz="2000" u="sng" dirty="0" smtClean="0"/>
              <a:t>boğulmalara sebep olabilirler</a:t>
            </a:r>
            <a:r>
              <a:rPr lang="tr-TR" altLang="tr-TR" sz="2000" dirty="0" smtClean="0"/>
              <a:t>. Bazıları, özellikle petrol türevi olanlar hafif narkotiktir.</a:t>
            </a:r>
          </a:p>
          <a:p>
            <a:pPr marL="0" indent="0" fontAlgn="auto">
              <a:spcAft>
                <a:spcPts val="0"/>
              </a:spcAft>
              <a:buClr>
                <a:schemeClr val="accent3"/>
              </a:buClr>
              <a:buFont typeface="Wingdings" pitchFamily="2" charset="2"/>
              <a:buNone/>
              <a:defRPr/>
            </a:pPr>
            <a:endParaRPr lang="tr-TR" altLang="tr-TR" sz="2000" dirty="0" smtClean="0"/>
          </a:p>
          <a:p>
            <a:pPr marL="274320" indent="-274320" fontAlgn="auto">
              <a:spcAft>
                <a:spcPts val="0"/>
              </a:spcAft>
              <a:buClr>
                <a:schemeClr val="accent3"/>
              </a:buClr>
              <a:buFont typeface="Wingdings 2"/>
              <a:buChar char=""/>
              <a:defRPr/>
            </a:pPr>
            <a:r>
              <a:rPr lang="tr-TR" altLang="tr-TR" sz="2000" dirty="0" smtClean="0"/>
              <a:t>Karbondioksit, metan, </a:t>
            </a:r>
            <a:r>
              <a:rPr lang="tr-TR" altLang="tr-TR" sz="2000" dirty="0" err="1" smtClean="0"/>
              <a:t>etan</a:t>
            </a:r>
            <a:r>
              <a:rPr lang="tr-TR" altLang="tr-TR" sz="2000" dirty="0" smtClean="0"/>
              <a:t>, </a:t>
            </a:r>
            <a:r>
              <a:rPr lang="tr-TR" altLang="tr-TR" sz="2000" dirty="0" err="1" smtClean="0"/>
              <a:t>propan</a:t>
            </a:r>
            <a:r>
              <a:rPr lang="tr-TR" altLang="tr-TR" sz="2000" dirty="0" smtClean="0"/>
              <a:t>, hidrojen vb. yaygın olarak kullanılan basit boğuculardır.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74</a:t>
            </a:fld>
            <a:endParaRPr lang="tr-TR"/>
          </a:p>
        </p:txBody>
      </p:sp>
    </p:spTree>
    <p:extLst>
      <p:ext uri="{BB962C8B-B14F-4D97-AF65-F5344CB8AC3E}">
        <p14:creationId xmlns:p14="http://schemas.microsoft.com/office/powerpoint/2010/main" val="31920404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68313" y="836613"/>
            <a:ext cx="8229600" cy="936625"/>
          </a:xfrm>
        </p:spPr>
        <p:txBody>
          <a:bodyPr anchor="t">
            <a:normAutofit/>
          </a:bodyPr>
          <a:lstStyle/>
          <a:p>
            <a:r>
              <a:rPr lang="tr-TR" altLang="tr-TR" sz="2800" b="1" smtClean="0">
                <a:latin typeface="Arial" pitchFamily="34" charset="0"/>
              </a:rPr>
              <a:t>I- ORGANİK TOZLARIN MEYDANA GETİRDİĞİ PNÖMOKONYOZLAR:</a:t>
            </a:r>
            <a:endParaRPr lang="tr-TR" altLang="tr-TR" sz="2800" smtClean="0">
              <a:latin typeface="Arial" pitchFamily="34" charset="0"/>
            </a:endParaRPr>
          </a:p>
        </p:txBody>
      </p:sp>
      <p:sp>
        <p:nvSpPr>
          <p:cNvPr id="23555" name="Rectangle 3"/>
          <p:cNvSpPr>
            <a:spLocks noGrp="1" noChangeArrowheads="1"/>
          </p:cNvSpPr>
          <p:nvPr>
            <p:ph idx="1"/>
          </p:nvPr>
        </p:nvSpPr>
        <p:spPr>
          <a:xfrm>
            <a:off x="323850" y="1852613"/>
            <a:ext cx="8362950" cy="5005387"/>
          </a:xfrm>
        </p:spPr>
        <p:txBody>
          <a:bodyPr>
            <a:normAutofit/>
          </a:bodyPr>
          <a:lstStyle/>
          <a:p>
            <a:r>
              <a:rPr lang="tr-TR" altLang="tr-TR" b="1" dirty="0" smtClean="0">
                <a:solidFill>
                  <a:srgbClr val="FF3300"/>
                </a:solidFill>
                <a:latin typeface="Arial" pitchFamily="34" charset="0"/>
              </a:rPr>
              <a:t>BİSSİNOZ (Pamuk </a:t>
            </a:r>
            <a:r>
              <a:rPr lang="tr-TR" altLang="tr-TR" b="1" dirty="0" err="1" smtClean="0">
                <a:solidFill>
                  <a:srgbClr val="FF3300"/>
                </a:solidFill>
                <a:latin typeface="Arial" pitchFamily="34" charset="0"/>
              </a:rPr>
              <a:t>pnömokonyozu</a:t>
            </a:r>
            <a:r>
              <a:rPr lang="tr-TR" altLang="tr-TR" b="1" dirty="0" smtClean="0">
                <a:solidFill>
                  <a:srgbClr val="FF3300"/>
                </a:solidFill>
                <a:latin typeface="Arial" pitchFamily="34" charset="0"/>
              </a:rPr>
              <a:t>)</a:t>
            </a:r>
          </a:p>
          <a:p>
            <a:r>
              <a:rPr lang="tr-TR" altLang="tr-TR" dirty="0" err="1" smtClean="0">
                <a:latin typeface="Arial" pitchFamily="34" charset="0"/>
              </a:rPr>
              <a:t>Bissinoz</a:t>
            </a:r>
            <a:r>
              <a:rPr lang="tr-TR" altLang="tr-TR" dirty="0" smtClean="0">
                <a:latin typeface="Arial" pitchFamily="34" charset="0"/>
              </a:rPr>
              <a:t> pamuk ile çalışan işçilerin %30-40 </a:t>
            </a:r>
            <a:r>
              <a:rPr lang="tr-TR" altLang="tr-TR" dirty="0" err="1" smtClean="0">
                <a:latin typeface="Arial" pitchFamily="34" charset="0"/>
              </a:rPr>
              <a:t>ında</a:t>
            </a:r>
            <a:r>
              <a:rPr lang="tr-TR" altLang="tr-TR" dirty="0" smtClean="0">
                <a:latin typeface="Arial" pitchFamily="34" charset="0"/>
              </a:rPr>
              <a:t> (çok hafif şekilleri de dahil olmak üzere) görülebileceği bildirilmektedir.</a:t>
            </a:r>
          </a:p>
          <a:p>
            <a:r>
              <a:rPr lang="tr-TR" altLang="tr-TR" dirty="0" smtClean="0">
                <a:latin typeface="Arial" pitchFamily="34" charset="0"/>
              </a:rPr>
              <a:t>5-10 yıl içinde görülür. Önceleri Pazartesi günleri hastalığı şeklinde, ikinci aşamada haftanın diğer günlerinde de rahatsızlıklar görülür. Üçüncü aşamada (20-30 yıl içinde) bronşit ve </a:t>
            </a:r>
            <a:r>
              <a:rPr lang="tr-TR" altLang="tr-TR" dirty="0" err="1" smtClean="0">
                <a:latin typeface="Arial" pitchFamily="34" charset="0"/>
              </a:rPr>
              <a:t>astmatik</a:t>
            </a:r>
            <a:r>
              <a:rPr lang="tr-TR" altLang="tr-TR" dirty="0" smtClean="0">
                <a:latin typeface="Arial" pitchFamily="34" charset="0"/>
              </a:rPr>
              <a:t> bir tablo yerleşir.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75</a:t>
            </a:fld>
            <a:endParaRPr lang="tr-TR"/>
          </a:p>
        </p:txBody>
      </p:sp>
    </p:spTree>
    <p:extLst>
      <p:ext uri="{BB962C8B-B14F-4D97-AF65-F5344CB8AC3E}">
        <p14:creationId xmlns:p14="http://schemas.microsoft.com/office/powerpoint/2010/main" val="12401361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288" y="765175"/>
            <a:ext cx="8229600" cy="762000"/>
          </a:xfrm>
        </p:spPr>
        <p:txBody>
          <a:bodyPr anchor="t">
            <a:normAutofit fontScale="90000"/>
          </a:bodyPr>
          <a:lstStyle/>
          <a:p>
            <a:r>
              <a:rPr lang="tr-TR" altLang="tr-TR" sz="2800" b="1" smtClean="0">
                <a:latin typeface="Arial" pitchFamily="34" charset="0"/>
              </a:rPr>
              <a:t>ZARARLI TOZLARLA MEYDANA GELEN MESLEKİ AKCİĞER HASTALIKLARI     (PNÖMOKONYOZ)</a:t>
            </a:r>
          </a:p>
        </p:txBody>
      </p:sp>
      <p:sp>
        <p:nvSpPr>
          <p:cNvPr id="199683" name="Rectangle 3"/>
          <p:cNvSpPr>
            <a:spLocks noGrp="1" noChangeArrowheads="1"/>
          </p:cNvSpPr>
          <p:nvPr>
            <p:ph idx="1"/>
          </p:nvPr>
        </p:nvSpPr>
        <p:spPr>
          <a:xfrm>
            <a:off x="395288" y="2205038"/>
            <a:ext cx="8382000" cy="3733800"/>
          </a:xfrm>
        </p:spPr>
        <p:txBody>
          <a:bodyPr/>
          <a:lstStyle/>
          <a:p>
            <a:r>
              <a:rPr lang="tr-TR" altLang="tr-TR" sz="2800" dirty="0" smtClean="0">
                <a:latin typeface="Arial" pitchFamily="34" charset="0"/>
              </a:rPr>
              <a:t>Tozların meydana getirdiği mesleki akciğer hastalıklarına geleneksel tabiri ile </a:t>
            </a:r>
            <a:r>
              <a:rPr lang="tr-TR" altLang="tr-TR" sz="2800" dirty="0" err="1" smtClean="0">
                <a:solidFill>
                  <a:srgbClr val="C00000"/>
                </a:solidFill>
                <a:latin typeface="Arial" pitchFamily="34" charset="0"/>
              </a:rPr>
              <a:t>pnömokonyoz</a:t>
            </a:r>
            <a:r>
              <a:rPr lang="tr-TR" altLang="tr-TR" sz="2800" dirty="0" smtClean="0">
                <a:solidFill>
                  <a:srgbClr val="C00000"/>
                </a:solidFill>
                <a:latin typeface="Arial" pitchFamily="34" charset="0"/>
              </a:rPr>
              <a:t> </a:t>
            </a:r>
            <a:r>
              <a:rPr lang="tr-TR" altLang="tr-TR" sz="2800" dirty="0" smtClean="0">
                <a:latin typeface="Arial" pitchFamily="34" charset="0"/>
              </a:rPr>
              <a:t>denilmektedir.</a:t>
            </a:r>
          </a:p>
          <a:p>
            <a:pPr>
              <a:lnSpc>
                <a:spcPct val="10000"/>
              </a:lnSpc>
            </a:pPr>
            <a:endParaRPr lang="tr-TR" altLang="tr-TR" sz="2800" dirty="0" smtClean="0">
              <a:latin typeface="Arial" pitchFamily="34" charset="0"/>
            </a:endParaRPr>
          </a:p>
          <a:p>
            <a:r>
              <a:rPr lang="tr-TR" altLang="tr-TR" sz="2800" dirty="0" err="1" smtClean="0">
                <a:latin typeface="Arial" pitchFamily="34" charset="0"/>
              </a:rPr>
              <a:t>Pnömokonyozlar</a:t>
            </a:r>
            <a:r>
              <a:rPr lang="tr-TR" altLang="tr-TR" sz="2800" dirty="0" smtClean="0">
                <a:latin typeface="Arial" pitchFamily="34" charset="0"/>
              </a:rPr>
              <a:t>, toz halinde olan zararlı maddelerin solunum yolu ile akciğere girerek, akciğerlerin küçük ünitelerinde kalıcı birikimleri sonucu meydana gelen hastalıklardır.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76</a:t>
            </a:fld>
            <a:endParaRPr lang="tr-TR"/>
          </a:p>
        </p:txBody>
      </p:sp>
    </p:spTree>
    <p:extLst>
      <p:ext uri="{BB962C8B-B14F-4D97-AF65-F5344CB8AC3E}">
        <p14:creationId xmlns:p14="http://schemas.microsoft.com/office/powerpoint/2010/main" val="2876952094"/>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9750" y="620713"/>
            <a:ext cx="8229600" cy="850900"/>
          </a:xfrm>
        </p:spPr>
        <p:txBody>
          <a:bodyPr anchor="t"/>
          <a:lstStyle/>
          <a:p>
            <a:r>
              <a:rPr lang="tr-TR" altLang="tr-TR" sz="2800" b="1" smtClean="0"/>
              <a:t>2- İNORGANİK TOZLAR;</a:t>
            </a:r>
          </a:p>
        </p:txBody>
      </p:sp>
      <p:sp>
        <p:nvSpPr>
          <p:cNvPr id="25603" name="Rectangle 3"/>
          <p:cNvSpPr>
            <a:spLocks noGrp="1" noChangeArrowheads="1"/>
          </p:cNvSpPr>
          <p:nvPr>
            <p:ph idx="1"/>
          </p:nvPr>
        </p:nvSpPr>
        <p:spPr>
          <a:xfrm>
            <a:off x="395288" y="1412875"/>
            <a:ext cx="8229600" cy="4933950"/>
          </a:xfrm>
        </p:spPr>
        <p:txBody>
          <a:bodyPr/>
          <a:lstStyle/>
          <a:p>
            <a:pPr>
              <a:buFont typeface="Wingdings" pitchFamily="2" charset="2"/>
              <a:buNone/>
            </a:pPr>
            <a:r>
              <a:rPr lang="tr-TR" altLang="tr-TR" sz="2800" smtClean="0">
                <a:latin typeface="Arial" pitchFamily="34" charset="0"/>
              </a:rPr>
              <a:t>	Kurşun, demir, bakır, çinko gibi </a:t>
            </a:r>
            <a:r>
              <a:rPr lang="tr-TR" altLang="tr-TR" sz="2800" smtClean="0">
                <a:solidFill>
                  <a:srgbClr val="0033CC"/>
                </a:solidFill>
                <a:latin typeface="Arial" pitchFamily="34" charset="0"/>
              </a:rPr>
              <a:t>metal</a:t>
            </a:r>
            <a:r>
              <a:rPr lang="tr-TR" altLang="tr-TR" sz="2800" smtClean="0">
                <a:latin typeface="Arial" pitchFamily="34" charset="0"/>
              </a:rPr>
              <a:t> ve kükürt, karbon (kömür)  gibi </a:t>
            </a:r>
            <a:r>
              <a:rPr lang="tr-TR" altLang="tr-TR" sz="2800" smtClean="0">
                <a:solidFill>
                  <a:srgbClr val="0033CC"/>
                </a:solidFill>
                <a:latin typeface="Arial" pitchFamily="34" charset="0"/>
              </a:rPr>
              <a:t>ametallerin</a:t>
            </a:r>
            <a:r>
              <a:rPr lang="tr-TR" altLang="tr-TR" sz="2800" smtClean="0">
                <a:latin typeface="Arial" pitchFamily="34" charset="0"/>
              </a:rPr>
              <a:t> ve bunların bileşiklerinden oluşan tozlardır.</a:t>
            </a:r>
          </a:p>
          <a:p>
            <a:r>
              <a:rPr lang="tr-TR" altLang="tr-TR" sz="2800" smtClean="0">
                <a:latin typeface="Arial" pitchFamily="34" charset="0"/>
              </a:rPr>
              <a:t>a)Metalik tozlar (demir, bakır, çinko tozu vb.)</a:t>
            </a:r>
          </a:p>
          <a:p>
            <a:r>
              <a:rPr lang="tr-TR" altLang="tr-TR" sz="2800" smtClean="0">
                <a:latin typeface="Arial" pitchFamily="34" charset="0"/>
              </a:rPr>
              <a:t>b)Metalik olmayan-mineral tozlar (kükürt, kömür tozu)</a:t>
            </a:r>
          </a:p>
          <a:p>
            <a:r>
              <a:rPr lang="tr-TR" altLang="tr-TR" sz="2800" smtClean="0">
                <a:latin typeface="Arial" pitchFamily="34" charset="0"/>
              </a:rPr>
              <a:t>c) Kimyasal bileşiklerin tozları (çinko oksit, manganez oksit gibi).</a:t>
            </a:r>
          </a:p>
          <a:p>
            <a:r>
              <a:rPr lang="tr-TR" altLang="tr-TR" sz="2800" smtClean="0">
                <a:latin typeface="Arial" pitchFamily="34" charset="0"/>
              </a:rPr>
              <a:t>d) Doğal bileşiklerin tozları (mineraller, killer, maden cevherleri v.s.)</a:t>
            </a:r>
          </a:p>
          <a:p>
            <a:endParaRPr lang="tr-TR" altLang="tr-TR" sz="2800" smtClean="0">
              <a:latin typeface="Arial" pitchFamily="34" charset="0"/>
            </a:endParaRP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77</a:t>
            </a:fld>
            <a:endParaRPr lang="tr-TR"/>
          </a:p>
        </p:txBody>
      </p:sp>
    </p:spTree>
    <p:extLst>
      <p:ext uri="{BB962C8B-B14F-4D97-AF65-F5344CB8AC3E}">
        <p14:creationId xmlns:p14="http://schemas.microsoft.com/office/powerpoint/2010/main" val="151420395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95288" y="765175"/>
            <a:ext cx="8229600" cy="889000"/>
          </a:xfrm>
        </p:spPr>
        <p:txBody>
          <a:bodyPr anchor="t">
            <a:normAutofit/>
          </a:bodyPr>
          <a:lstStyle/>
          <a:p>
            <a:r>
              <a:rPr lang="tr-TR" altLang="tr-TR" sz="2800" b="1" smtClean="0">
                <a:latin typeface="Arial" pitchFamily="34" charset="0"/>
              </a:rPr>
              <a:t>2a-b )Mineral ve metalik tozlarla meydana gelen pnömokonyozlar:</a:t>
            </a:r>
          </a:p>
        </p:txBody>
      </p:sp>
      <p:sp>
        <p:nvSpPr>
          <p:cNvPr id="200707" name="Rectangle 3"/>
          <p:cNvSpPr>
            <a:spLocks noGrp="1" noChangeArrowheads="1"/>
          </p:cNvSpPr>
          <p:nvPr>
            <p:ph idx="1"/>
          </p:nvPr>
        </p:nvSpPr>
        <p:spPr>
          <a:xfrm>
            <a:off x="0" y="1700213"/>
            <a:ext cx="9144000" cy="4191000"/>
          </a:xfrm>
        </p:spPr>
        <p:txBody>
          <a:bodyPr>
            <a:normAutofit lnSpcReduction="10000"/>
          </a:bodyPr>
          <a:lstStyle/>
          <a:p>
            <a:pPr lvl="2">
              <a:lnSpc>
                <a:spcPct val="90000"/>
              </a:lnSpc>
              <a:buFont typeface="Wingdings" pitchFamily="2" charset="2"/>
              <a:buNone/>
            </a:pPr>
            <a:r>
              <a:rPr lang="tr-TR" altLang="tr-TR" sz="2800" b="1" dirty="0" smtClean="0">
                <a:solidFill>
                  <a:srgbClr val="0033CC"/>
                </a:solidFill>
                <a:latin typeface="Arial" pitchFamily="34" charset="0"/>
              </a:rPr>
              <a:t>1.SİLİKOZ (Saf silikoz):</a:t>
            </a:r>
          </a:p>
          <a:p>
            <a:pPr>
              <a:lnSpc>
                <a:spcPct val="90000"/>
              </a:lnSpc>
              <a:buFont typeface="Wingdings" pitchFamily="2" charset="2"/>
              <a:buNone/>
            </a:pPr>
            <a:r>
              <a:rPr lang="tr-TR" altLang="tr-TR" sz="2800" dirty="0" smtClean="0">
                <a:solidFill>
                  <a:srgbClr val="0033CC"/>
                </a:solidFill>
                <a:latin typeface="Arial" pitchFamily="34" charset="0"/>
              </a:rPr>
              <a:t>	Silisyum </a:t>
            </a:r>
            <a:r>
              <a:rPr lang="tr-TR" altLang="tr-TR" sz="2800" dirty="0" err="1" smtClean="0">
                <a:solidFill>
                  <a:srgbClr val="0033CC"/>
                </a:solidFill>
                <a:latin typeface="Arial" pitchFamily="34" charset="0"/>
              </a:rPr>
              <a:t>di</a:t>
            </a:r>
            <a:r>
              <a:rPr lang="tr-TR" altLang="tr-TR" sz="2800" dirty="0" smtClean="0">
                <a:solidFill>
                  <a:srgbClr val="0033CC"/>
                </a:solidFill>
                <a:latin typeface="Arial" pitchFamily="34" charset="0"/>
              </a:rPr>
              <a:t> oksit (Si O</a:t>
            </a:r>
            <a:r>
              <a:rPr lang="tr-TR" altLang="tr-TR" sz="2800" baseline="-25000" dirty="0" smtClean="0">
                <a:solidFill>
                  <a:srgbClr val="0033CC"/>
                </a:solidFill>
                <a:latin typeface="Arial" pitchFamily="34" charset="0"/>
              </a:rPr>
              <a:t>2</a:t>
            </a:r>
            <a:r>
              <a:rPr lang="tr-TR" altLang="tr-TR" sz="2800" dirty="0" smtClean="0">
                <a:solidFill>
                  <a:srgbClr val="0033CC"/>
                </a:solidFill>
                <a:latin typeface="Arial" pitchFamily="34" charset="0"/>
              </a:rPr>
              <a:t> ) (Silis) kristallerinin</a:t>
            </a:r>
            <a:r>
              <a:rPr lang="tr-TR" altLang="tr-TR" sz="2800" dirty="0" smtClean="0">
                <a:latin typeface="Arial" pitchFamily="34" charset="0"/>
              </a:rPr>
              <a:t>  solunması sonucu meydana gelen akciğer hastalığıdır.</a:t>
            </a:r>
            <a:r>
              <a:rPr lang="tr-TR" altLang="tr-TR" sz="2800" b="1" dirty="0" smtClean="0">
                <a:latin typeface="Arial" pitchFamily="34" charset="0"/>
              </a:rPr>
              <a:t>             	</a:t>
            </a:r>
          </a:p>
          <a:p>
            <a:pPr lvl="2">
              <a:lnSpc>
                <a:spcPct val="90000"/>
              </a:lnSpc>
              <a:buFont typeface="Wingdings" pitchFamily="2" charset="2"/>
              <a:buNone/>
            </a:pPr>
            <a:r>
              <a:rPr lang="tr-TR" altLang="tr-TR" sz="2800" b="1" dirty="0" smtClean="0">
                <a:solidFill>
                  <a:srgbClr val="0033CC"/>
                </a:solidFill>
                <a:latin typeface="Arial" pitchFamily="34" charset="0"/>
              </a:rPr>
              <a:t>2.KARIŞIK SİLİKOZLAR:</a:t>
            </a:r>
          </a:p>
          <a:p>
            <a:pPr>
              <a:buFont typeface="Wingdings" pitchFamily="2" charset="2"/>
              <a:buNone/>
            </a:pPr>
            <a:r>
              <a:rPr lang="tr-TR" altLang="tr-TR" sz="2800" b="1" dirty="0" smtClean="0">
                <a:latin typeface="Arial" pitchFamily="34" charset="0"/>
              </a:rPr>
              <a:t>	1)Kömür işçileri </a:t>
            </a:r>
            <a:r>
              <a:rPr lang="tr-TR" altLang="tr-TR" sz="2800" b="1" dirty="0" err="1" smtClean="0">
                <a:latin typeface="Arial" pitchFamily="34" charset="0"/>
              </a:rPr>
              <a:t>pnömokonyozu</a:t>
            </a:r>
            <a:r>
              <a:rPr lang="tr-TR" altLang="tr-TR" sz="2800" b="1" dirty="0" smtClean="0">
                <a:latin typeface="Arial" pitchFamily="34" charset="0"/>
              </a:rPr>
              <a:t>: </a:t>
            </a:r>
            <a:r>
              <a:rPr lang="tr-TR" altLang="tr-TR" sz="2800" dirty="0" smtClean="0">
                <a:latin typeface="Arial" pitchFamily="34" charset="0"/>
              </a:rPr>
              <a:t>Maden kömürü</a:t>
            </a:r>
          </a:p>
          <a:p>
            <a:pPr>
              <a:buFont typeface="Wingdings" pitchFamily="2" charset="2"/>
              <a:buNone/>
            </a:pPr>
            <a:r>
              <a:rPr lang="tr-TR" altLang="tr-TR" sz="2800" dirty="0" smtClean="0">
                <a:latin typeface="Arial" pitchFamily="34" charset="0"/>
              </a:rPr>
              <a:t>    ile uğraşan işçiler, kömür tozlarından başka oldukça yoğun olarak silis tozuyla da muhatap olurlar. Bu işçilerin ciğerlerinde kömür ile silis tozu birikerek </a:t>
            </a:r>
            <a:r>
              <a:rPr lang="tr-TR" altLang="tr-TR" sz="2800" dirty="0" err="1" smtClean="0">
                <a:solidFill>
                  <a:schemeClr val="accent1">
                    <a:lumMod val="50000"/>
                  </a:schemeClr>
                </a:solidFill>
                <a:latin typeface="Arial" pitchFamily="34" charset="0"/>
              </a:rPr>
              <a:t>antrako</a:t>
            </a:r>
            <a:r>
              <a:rPr lang="tr-TR" altLang="tr-TR" sz="2800" dirty="0" smtClean="0">
                <a:solidFill>
                  <a:schemeClr val="accent1">
                    <a:lumMod val="50000"/>
                  </a:schemeClr>
                </a:solidFill>
                <a:latin typeface="Arial" pitchFamily="34" charset="0"/>
              </a:rPr>
              <a:t>-silikoz</a:t>
            </a:r>
            <a:r>
              <a:rPr lang="tr-TR" altLang="tr-TR" sz="2800" dirty="0" smtClean="0">
                <a:latin typeface="Arial" pitchFamily="34" charset="0"/>
              </a:rPr>
              <a:t> adı verilen hastalık meydana gelir.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78</a:t>
            </a:fld>
            <a:endParaRPr lang="tr-TR"/>
          </a:p>
        </p:txBody>
      </p:sp>
    </p:spTree>
    <p:extLst>
      <p:ext uri="{BB962C8B-B14F-4D97-AF65-F5344CB8AC3E}">
        <p14:creationId xmlns:p14="http://schemas.microsoft.com/office/powerpoint/2010/main" val="4983797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0" name="Rectangle 2"/>
          <p:cNvSpPr>
            <a:spLocks noGrp="1" noChangeArrowheads="1"/>
          </p:cNvSpPr>
          <p:nvPr>
            <p:ph idx="1"/>
          </p:nvPr>
        </p:nvSpPr>
        <p:spPr>
          <a:xfrm>
            <a:off x="250825" y="692150"/>
            <a:ext cx="8893175" cy="5094288"/>
          </a:xfrm>
        </p:spPr>
        <p:txBody>
          <a:bodyPr>
            <a:normAutofit fontScale="85000" lnSpcReduction="10000"/>
          </a:bodyPr>
          <a:lstStyle/>
          <a:p>
            <a:pPr>
              <a:lnSpc>
                <a:spcPct val="110000"/>
              </a:lnSpc>
            </a:pPr>
            <a:r>
              <a:rPr lang="tr-TR" altLang="tr-TR" sz="2800" b="1" dirty="0" smtClean="0">
                <a:latin typeface="Arial" pitchFamily="34" charset="0"/>
              </a:rPr>
              <a:t>2)</a:t>
            </a:r>
            <a:r>
              <a:rPr lang="tr-TR" altLang="tr-TR" sz="2800" b="1" dirty="0" err="1" smtClean="0">
                <a:latin typeface="Arial" pitchFamily="34" charset="0"/>
              </a:rPr>
              <a:t>Sidere</a:t>
            </a:r>
            <a:r>
              <a:rPr lang="tr-TR" altLang="tr-TR" sz="2800" b="1" dirty="0" smtClean="0">
                <a:latin typeface="Arial" pitchFamily="34" charset="0"/>
              </a:rPr>
              <a:t>- silikoz :</a:t>
            </a:r>
            <a:r>
              <a:rPr lang="tr-TR" altLang="tr-TR" sz="2800" dirty="0" smtClean="0">
                <a:latin typeface="Arial" pitchFamily="34" charset="0"/>
              </a:rPr>
              <a:t> Akciğerde demir ve silis tozlarının birikmesi ile meydana gelen bir hastalıktır.</a:t>
            </a:r>
          </a:p>
          <a:p>
            <a:pPr>
              <a:lnSpc>
                <a:spcPct val="110000"/>
              </a:lnSpc>
            </a:pPr>
            <a:r>
              <a:rPr lang="tr-TR" altLang="tr-TR" sz="2800" b="1" dirty="0" smtClean="0">
                <a:latin typeface="Arial" pitchFamily="34" charset="0"/>
              </a:rPr>
              <a:t>3)</a:t>
            </a:r>
            <a:r>
              <a:rPr lang="tr-TR" altLang="tr-TR" sz="2800" b="1" dirty="0" err="1" smtClean="0">
                <a:latin typeface="Arial" pitchFamily="34" charset="0"/>
              </a:rPr>
              <a:t>Kaolen</a:t>
            </a:r>
            <a:r>
              <a:rPr lang="tr-TR" altLang="tr-TR" sz="2800" b="1" dirty="0" smtClean="0">
                <a:latin typeface="Arial" pitchFamily="34" charset="0"/>
              </a:rPr>
              <a:t> </a:t>
            </a:r>
            <a:r>
              <a:rPr lang="tr-TR" altLang="tr-TR" sz="2800" b="1" dirty="0" err="1" smtClean="0">
                <a:latin typeface="Arial" pitchFamily="34" charset="0"/>
              </a:rPr>
              <a:t>pnömokonyozu</a:t>
            </a:r>
            <a:r>
              <a:rPr lang="tr-TR" altLang="tr-TR" sz="2800" b="1" dirty="0" smtClean="0">
                <a:latin typeface="Arial" pitchFamily="34" charset="0"/>
              </a:rPr>
              <a:t>:</a:t>
            </a:r>
            <a:r>
              <a:rPr lang="tr-TR" altLang="tr-TR" sz="2800" dirty="0" smtClean="0">
                <a:latin typeface="Arial" pitchFamily="34" charset="0"/>
              </a:rPr>
              <a:t> Saf </a:t>
            </a:r>
            <a:r>
              <a:rPr lang="tr-TR" altLang="tr-TR" sz="2800" dirty="0" err="1" smtClean="0">
                <a:latin typeface="Arial" pitchFamily="34" charset="0"/>
              </a:rPr>
              <a:t>kaolen</a:t>
            </a:r>
            <a:r>
              <a:rPr lang="tr-TR" altLang="tr-TR" sz="2800" dirty="0" smtClean="0">
                <a:latin typeface="Arial" pitchFamily="34" charset="0"/>
              </a:rPr>
              <a:t> (</a:t>
            </a:r>
            <a:r>
              <a:rPr lang="tr-TR" altLang="tr-TR" sz="2800" dirty="0" err="1" smtClean="0">
                <a:latin typeface="Arial" pitchFamily="34" charset="0"/>
              </a:rPr>
              <a:t>Aleminyum</a:t>
            </a:r>
            <a:r>
              <a:rPr lang="tr-TR" altLang="tr-TR" sz="2800" dirty="0" smtClean="0">
                <a:latin typeface="Arial" pitchFamily="34" charset="0"/>
              </a:rPr>
              <a:t> silikat)</a:t>
            </a:r>
          </a:p>
          <a:p>
            <a:pPr>
              <a:lnSpc>
                <a:spcPct val="110000"/>
              </a:lnSpc>
              <a:buFont typeface="Wingdings" pitchFamily="2" charset="2"/>
              <a:buNone/>
            </a:pPr>
            <a:r>
              <a:rPr lang="tr-TR" altLang="tr-TR" sz="2800" dirty="0" smtClean="0">
                <a:latin typeface="Arial" pitchFamily="34" charset="0"/>
              </a:rPr>
              <a:t>2H</a:t>
            </a:r>
            <a:r>
              <a:rPr lang="tr-TR" altLang="tr-TR" sz="2800" baseline="-25000" dirty="0" smtClean="0">
                <a:latin typeface="Arial" pitchFamily="34" charset="0"/>
              </a:rPr>
              <a:t>2</a:t>
            </a:r>
            <a:r>
              <a:rPr lang="tr-TR" altLang="tr-TR" sz="2800" dirty="0" smtClean="0">
                <a:latin typeface="Arial" pitchFamily="34" charset="0"/>
              </a:rPr>
              <a:t>O AL</a:t>
            </a:r>
            <a:r>
              <a:rPr lang="tr-TR" altLang="tr-TR" sz="2800" baseline="-25000" dirty="0" smtClean="0">
                <a:latin typeface="Arial" pitchFamily="34" charset="0"/>
              </a:rPr>
              <a:t>2</a:t>
            </a:r>
            <a:r>
              <a:rPr lang="tr-TR" altLang="tr-TR" sz="2800" dirty="0" smtClean="0">
                <a:latin typeface="Arial" pitchFamily="34" charset="0"/>
              </a:rPr>
              <a:t>O</a:t>
            </a:r>
            <a:r>
              <a:rPr lang="tr-TR" altLang="tr-TR" sz="2800" baseline="-25000" dirty="0" smtClean="0">
                <a:latin typeface="Arial" pitchFamily="34" charset="0"/>
              </a:rPr>
              <a:t>2 </a:t>
            </a:r>
            <a:r>
              <a:rPr lang="tr-TR" altLang="tr-TR" sz="2800" dirty="0" smtClean="0">
                <a:latin typeface="Arial" pitchFamily="34" charset="0"/>
              </a:rPr>
              <a:t>2SiO</a:t>
            </a:r>
            <a:r>
              <a:rPr lang="tr-TR" altLang="tr-TR" sz="2800" baseline="-25000" dirty="0" smtClean="0">
                <a:latin typeface="Arial" pitchFamily="34" charset="0"/>
              </a:rPr>
              <a:t>2</a:t>
            </a:r>
            <a:r>
              <a:rPr lang="tr-TR" altLang="tr-TR" sz="2800" dirty="0" smtClean="0">
                <a:latin typeface="Arial" pitchFamily="34" charset="0"/>
              </a:rPr>
              <a:t> </a:t>
            </a:r>
            <a:r>
              <a:rPr lang="tr-TR" altLang="tr-TR" sz="2800" dirty="0" err="1" smtClean="0">
                <a:latin typeface="Arial" pitchFamily="34" charset="0"/>
              </a:rPr>
              <a:t>dır</a:t>
            </a:r>
            <a:r>
              <a:rPr lang="tr-TR" altLang="tr-TR" sz="2800" dirty="0" smtClean="0">
                <a:latin typeface="Arial" pitchFamily="34" charset="0"/>
              </a:rPr>
              <a:t>. Endüstride kullanılan </a:t>
            </a:r>
            <a:r>
              <a:rPr lang="tr-TR" altLang="tr-TR" sz="2800" dirty="0" err="1" smtClean="0">
                <a:latin typeface="Arial" pitchFamily="34" charset="0"/>
              </a:rPr>
              <a:t>kaolende</a:t>
            </a:r>
            <a:r>
              <a:rPr lang="tr-TR" altLang="tr-TR" sz="2800" dirty="0" smtClean="0">
                <a:latin typeface="Arial" pitchFamily="34" charset="0"/>
              </a:rPr>
              <a:t> </a:t>
            </a:r>
          </a:p>
          <a:p>
            <a:pPr>
              <a:lnSpc>
                <a:spcPct val="110000"/>
              </a:lnSpc>
              <a:buFont typeface="Wingdings" pitchFamily="2" charset="2"/>
              <a:buNone/>
            </a:pPr>
            <a:r>
              <a:rPr lang="tr-TR" altLang="tr-TR" sz="2800" dirty="0" smtClean="0">
                <a:latin typeface="Arial" pitchFamily="34" charset="0"/>
              </a:rPr>
              <a:t>büyük  oranda silis bulunmaktadır.</a:t>
            </a:r>
          </a:p>
          <a:p>
            <a:pPr>
              <a:lnSpc>
                <a:spcPct val="110000"/>
              </a:lnSpc>
              <a:buFont typeface="Wingdings" pitchFamily="2" charset="2"/>
              <a:buNone/>
            </a:pPr>
            <a:endParaRPr lang="tr-TR" altLang="tr-TR" sz="2800" dirty="0" smtClean="0">
              <a:latin typeface="Arial" pitchFamily="34" charset="0"/>
            </a:endParaRPr>
          </a:p>
          <a:p>
            <a:pPr>
              <a:lnSpc>
                <a:spcPct val="110000"/>
              </a:lnSpc>
              <a:buFont typeface="Wingdings" pitchFamily="2" charset="2"/>
              <a:buNone/>
            </a:pPr>
            <a:r>
              <a:rPr lang="tr-TR" altLang="tr-TR" sz="2800" dirty="0" err="1" smtClean="0">
                <a:latin typeface="Arial" pitchFamily="34" charset="0"/>
              </a:rPr>
              <a:t>Kaolen</a:t>
            </a:r>
            <a:r>
              <a:rPr lang="tr-TR" altLang="tr-TR" sz="2800" dirty="0" smtClean="0">
                <a:latin typeface="Arial" pitchFamily="34" charset="0"/>
              </a:rPr>
              <a:t> porselen endüstrisinin ilkel maddesidir. Diğer bazı endüstrilerde ekleme ve doldurma maddesi olarak kullanılmaktadır. </a:t>
            </a:r>
          </a:p>
          <a:p>
            <a:pPr>
              <a:lnSpc>
                <a:spcPct val="110000"/>
              </a:lnSpc>
              <a:buFont typeface="Wingdings" pitchFamily="2" charset="2"/>
              <a:buNone/>
            </a:pPr>
            <a:r>
              <a:rPr lang="tr-TR" altLang="tr-TR" sz="2800" dirty="0" smtClean="0">
                <a:latin typeface="Arial" pitchFamily="34" charset="0"/>
              </a:rPr>
              <a:t>Karışık </a:t>
            </a:r>
            <a:r>
              <a:rPr lang="tr-TR" altLang="tr-TR" sz="2800" dirty="0" err="1" smtClean="0">
                <a:latin typeface="Arial" pitchFamily="34" charset="0"/>
              </a:rPr>
              <a:t>kaolen</a:t>
            </a:r>
            <a:r>
              <a:rPr lang="tr-TR" altLang="tr-TR" sz="2800" dirty="0" smtClean="0">
                <a:latin typeface="Arial" pitchFamily="34" charset="0"/>
              </a:rPr>
              <a:t> </a:t>
            </a:r>
            <a:r>
              <a:rPr lang="tr-TR" altLang="tr-TR" sz="2800" dirty="0" err="1" smtClean="0">
                <a:latin typeface="Arial" pitchFamily="34" charset="0"/>
              </a:rPr>
              <a:t>pnömokonyozunda</a:t>
            </a:r>
            <a:r>
              <a:rPr lang="tr-TR" altLang="tr-TR" sz="2800" dirty="0" smtClean="0">
                <a:latin typeface="Arial" pitchFamily="34" charset="0"/>
              </a:rPr>
              <a:t> </a:t>
            </a:r>
            <a:r>
              <a:rPr lang="tr-TR" altLang="tr-TR" sz="2800" dirty="0" err="1" smtClean="0">
                <a:latin typeface="Arial" pitchFamily="34" charset="0"/>
              </a:rPr>
              <a:t>nödüler</a:t>
            </a:r>
            <a:r>
              <a:rPr lang="tr-TR" altLang="tr-TR" sz="2800" dirty="0" smtClean="0">
                <a:latin typeface="Arial" pitchFamily="34" charset="0"/>
              </a:rPr>
              <a:t> </a:t>
            </a:r>
            <a:r>
              <a:rPr lang="tr-TR" altLang="tr-TR" sz="2800" dirty="0" err="1" smtClean="0">
                <a:latin typeface="Arial" pitchFamily="34" charset="0"/>
              </a:rPr>
              <a:t>fibrosis</a:t>
            </a:r>
            <a:r>
              <a:rPr lang="tr-TR" altLang="tr-TR" sz="2800" dirty="0" smtClean="0">
                <a:latin typeface="Arial" pitchFamily="34" charset="0"/>
              </a:rPr>
              <a:t>, </a:t>
            </a:r>
          </a:p>
          <a:p>
            <a:pPr>
              <a:lnSpc>
                <a:spcPct val="110000"/>
              </a:lnSpc>
              <a:buFont typeface="Wingdings" pitchFamily="2" charset="2"/>
              <a:buNone/>
            </a:pPr>
            <a:r>
              <a:rPr lang="tr-TR" altLang="tr-TR" sz="2800" dirty="0" err="1" smtClean="0">
                <a:latin typeface="Arial" pitchFamily="34" charset="0"/>
              </a:rPr>
              <a:t>massif</a:t>
            </a:r>
            <a:r>
              <a:rPr lang="tr-TR" altLang="tr-TR" sz="2800" dirty="0" smtClean="0">
                <a:latin typeface="Arial" pitchFamily="34" charset="0"/>
              </a:rPr>
              <a:t>  </a:t>
            </a:r>
            <a:r>
              <a:rPr lang="tr-TR" altLang="tr-TR" sz="2800" dirty="0" err="1" smtClean="0">
                <a:latin typeface="Arial" pitchFamily="34" charset="0"/>
              </a:rPr>
              <a:t>fibrosis</a:t>
            </a:r>
            <a:r>
              <a:rPr lang="tr-TR" altLang="tr-TR" sz="2800" dirty="0" smtClean="0">
                <a:latin typeface="Arial" pitchFamily="34" charset="0"/>
              </a:rPr>
              <a:t>, </a:t>
            </a:r>
            <a:r>
              <a:rPr lang="tr-TR" altLang="tr-TR" sz="2800" dirty="0" err="1" smtClean="0">
                <a:latin typeface="Arial" pitchFamily="34" charset="0"/>
              </a:rPr>
              <a:t>dispne</a:t>
            </a:r>
            <a:r>
              <a:rPr lang="tr-TR" altLang="tr-TR" sz="2800" dirty="0" smtClean="0">
                <a:latin typeface="Arial" pitchFamily="34" charset="0"/>
              </a:rPr>
              <a:t>, öksürük ve balgam görülür.</a:t>
            </a:r>
          </a:p>
          <a:p>
            <a:pPr>
              <a:lnSpc>
                <a:spcPct val="110000"/>
              </a:lnSpc>
            </a:pPr>
            <a:endParaRPr lang="tr-TR" altLang="tr-TR" sz="2800" dirty="0" smtClean="0">
              <a:latin typeface="Arial" pitchFamily="34" charset="0"/>
            </a:endParaRP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79</a:t>
            </a:fld>
            <a:endParaRPr lang="tr-TR"/>
          </a:p>
        </p:txBody>
      </p:sp>
    </p:spTree>
    <p:extLst>
      <p:ext uri="{BB962C8B-B14F-4D97-AF65-F5344CB8AC3E}">
        <p14:creationId xmlns:p14="http://schemas.microsoft.com/office/powerpoint/2010/main" val="510449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Yuvarlatılmış Dikdörtgen"/>
          <p:cNvSpPr/>
          <p:nvPr/>
        </p:nvSpPr>
        <p:spPr>
          <a:xfrm>
            <a:off x="273050" y="836613"/>
            <a:ext cx="4572000" cy="1512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17411" name="4 Metin kutusu"/>
          <p:cNvSpPr txBox="1">
            <a:spLocks noChangeArrowheads="1"/>
          </p:cNvSpPr>
          <p:nvPr/>
        </p:nvSpPr>
        <p:spPr bwMode="auto">
          <a:xfrm>
            <a:off x="701675" y="922338"/>
            <a:ext cx="37147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a:defRPr>
            </a:lvl1pPr>
            <a:lvl2pPr marL="742950" indent="-285750">
              <a:defRPr>
                <a:solidFill>
                  <a:schemeClr val="tx1"/>
                </a:solidFill>
                <a:latin typeface="Gill Sans MT"/>
              </a:defRPr>
            </a:lvl2pPr>
            <a:lvl3pPr marL="1143000" indent="-228600">
              <a:defRPr>
                <a:solidFill>
                  <a:schemeClr val="tx1"/>
                </a:solidFill>
                <a:latin typeface="Gill Sans MT"/>
              </a:defRPr>
            </a:lvl3pPr>
            <a:lvl4pPr marL="1600200" indent="-228600">
              <a:defRPr>
                <a:solidFill>
                  <a:schemeClr val="tx1"/>
                </a:solidFill>
                <a:latin typeface="Gill Sans MT"/>
              </a:defRPr>
            </a:lvl4pPr>
            <a:lvl5pPr marL="2057400" indent="-228600">
              <a:defRPr>
                <a:solidFill>
                  <a:schemeClr val="tx1"/>
                </a:solidFill>
                <a:latin typeface="Gill Sans MT"/>
              </a:defRPr>
            </a:lvl5pPr>
            <a:lvl6pPr marL="2514600" indent="-228600" fontAlgn="base">
              <a:spcBef>
                <a:spcPct val="0"/>
              </a:spcBef>
              <a:spcAft>
                <a:spcPct val="0"/>
              </a:spcAft>
              <a:defRPr>
                <a:solidFill>
                  <a:schemeClr val="tx1"/>
                </a:solidFill>
                <a:latin typeface="Gill Sans MT"/>
              </a:defRPr>
            </a:lvl6pPr>
            <a:lvl7pPr marL="2971800" indent="-228600" fontAlgn="base">
              <a:spcBef>
                <a:spcPct val="0"/>
              </a:spcBef>
              <a:spcAft>
                <a:spcPct val="0"/>
              </a:spcAft>
              <a:defRPr>
                <a:solidFill>
                  <a:schemeClr val="tx1"/>
                </a:solidFill>
                <a:latin typeface="Gill Sans MT"/>
              </a:defRPr>
            </a:lvl7pPr>
            <a:lvl8pPr marL="3429000" indent="-228600" fontAlgn="base">
              <a:spcBef>
                <a:spcPct val="0"/>
              </a:spcBef>
              <a:spcAft>
                <a:spcPct val="0"/>
              </a:spcAft>
              <a:defRPr>
                <a:solidFill>
                  <a:schemeClr val="tx1"/>
                </a:solidFill>
                <a:latin typeface="Gill Sans MT"/>
              </a:defRPr>
            </a:lvl8pPr>
            <a:lvl9pPr marL="3886200" indent="-228600" fontAlgn="base">
              <a:spcBef>
                <a:spcPct val="0"/>
              </a:spcBef>
              <a:spcAft>
                <a:spcPct val="0"/>
              </a:spcAft>
              <a:defRPr>
                <a:solidFill>
                  <a:schemeClr val="tx1"/>
                </a:solidFill>
                <a:latin typeface="Gill Sans MT"/>
              </a:defRPr>
            </a:lvl9pPr>
          </a:lstStyle>
          <a:p>
            <a:r>
              <a:rPr lang="tr-TR" altLang="tr-TR" b="1" dirty="0">
                <a:latin typeface="Calibri" pitchFamily="34" charset="0"/>
              </a:rPr>
              <a:t>1-Solunum yolu</a:t>
            </a:r>
            <a:r>
              <a:rPr lang="tr-TR" altLang="tr-TR" dirty="0">
                <a:latin typeface="Calibri" pitchFamily="34" charset="0"/>
              </a:rPr>
              <a:t>: </a:t>
            </a:r>
          </a:p>
          <a:p>
            <a:endParaRPr lang="tr-TR" altLang="tr-TR" dirty="0">
              <a:latin typeface="Calibri" pitchFamily="34" charset="0"/>
            </a:endParaRPr>
          </a:p>
          <a:p>
            <a:r>
              <a:rPr lang="tr-TR" altLang="tr-TR" dirty="0">
                <a:latin typeface="Calibri" pitchFamily="34" charset="0"/>
              </a:rPr>
              <a:t>Kimyasallar işyeri havasında toz, sis, duman, gaz ve buhar şeklinde dağılmış olabilir ve solunabilir. </a:t>
            </a:r>
          </a:p>
        </p:txBody>
      </p:sp>
      <p:pic>
        <p:nvPicPr>
          <p:cNvPr id="17412" name="Picture 2" descr="http://www.mimdap.org/w/wp-content/uploads/2008/06/santra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75" y="571500"/>
            <a:ext cx="3019425"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6 Sağ Ok"/>
          <p:cNvSpPr/>
          <p:nvPr/>
        </p:nvSpPr>
        <p:spPr>
          <a:xfrm>
            <a:off x="5010150" y="1055688"/>
            <a:ext cx="641350" cy="107156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tr-TR"/>
          </a:p>
        </p:txBody>
      </p:sp>
      <p:sp>
        <p:nvSpPr>
          <p:cNvPr id="8" name="7 Yuvarlatılmış Dikdörtgen"/>
          <p:cNvSpPr/>
          <p:nvPr/>
        </p:nvSpPr>
        <p:spPr>
          <a:xfrm>
            <a:off x="273050" y="2708275"/>
            <a:ext cx="4572000" cy="38719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10247" name="8 Metin kutusu"/>
          <p:cNvSpPr txBox="1">
            <a:spLocks noChangeArrowheads="1"/>
          </p:cNvSpPr>
          <p:nvPr/>
        </p:nvSpPr>
        <p:spPr bwMode="auto">
          <a:xfrm>
            <a:off x="525463" y="2873375"/>
            <a:ext cx="4319587" cy="3540125"/>
          </a:xfrm>
          <a:prstGeom prst="rect">
            <a:avLst/>
          </a:prstGeom>
          <a:noFill/>
          <a:ln>
            <a:noFill/>
          </a:ln>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auto">
              <a:spcBef>
                <a:spcPts val="0"/>
              </a:spcBef>
              <a:spcAft>
                <a:spcPts val="0"/>
              </a:spcAft>
              <a:defRPr/>
            </a:pPr>
            <a:r>
              <a:rPr lang="tr-TR" sz="1600" b="1" dirty="0" smtClean="0">
                <a:latin typeface="Calibri" pitchFamily="34" charset="0"/>
                <a:cs typeface="+mn-cs"/>
              </a:rPr>
              <a:t>2-Absorbsiyon</a:t>
            </a:r>
            <a:r>
              <a:rPr lang="tr-TR" sz="1600" dirty="0">
                <a:latin typeface="Calibri" pitchFamily="34" charset="0"/>
                <a:cs typeface="+mn-cs"/>
              </a:rPr>
              <a:t>. </a:t>
            </a:r>
            <a:endParaRPr lang="tr-TR" sz="1600" dirty="0" smtClean="0">
              <a:latin typeface="Calibri" pitchFamily="34" charset="0"/>
              <a:cs typeface="+mn-cs"/>
            </a:endParaRPr>
          </a:p>
          <a:p>
            <a:pPr fontAlgn="auto">
              <a:spcBef>
                <a:spcPts val="0"/>
              </a:spcBef>
              <a:spcAft>
                <a:spcPts val="0"/>
              </a:spcAft>
              <a:defRPr/>
            </a:pPr>
            <a:endParaRPr lang="tr-TR" sz="1600" dirty="0" smtClean="0">
              <a:latin typeface="Calibri" pitchFamily="34" charset="0"/>
              <a:cs typeface="+mn-cs"/>
            </a:endParaRPr>
          </a:p>
          <a:p>
            <a:pPr marL="285750" indent="-285750" fontAlgn="auto">
              <a:spcBef>
                <a:spcPts val="0"/>
              </a:spcBef>
              <a:spcAft>
                <a:spcPts val="0"/>
              </a:spcAft>
              <a:buFont typeface="Arial" pitchFamily="34" charset="0"/>
              <a:buChar char="•"/>
              <a:defRPr/>
            </a:pPr>
            <a:r>
              <a:rPr lang="tr-TR" sz="1600" dirty="0" smtClean="0">
                <a:latin typeface="Calibri" pitchFamily="34" charset="0"/>
                <a:cs typeface="+mn-cs"/>
              </a:rPr>
              <a:t>Deri </a:t>
            </a:r>
            <a:r>
              <a:rPr lang="tr-TR" sz="1600" dirty="0">
                <a:latin typeface="Calibri" pitchFamily="34" charset="0"/>
                <a:cs typeface="+mn-cs"/>
              </a:rPr>
              <a:t>yolu ile </a:t>
            </a:r>
            <a:r>
              <a:rPr lang="tr-TR" sz="1600" dirty="0" err="1">
                <a:latin typeface="Calibri" pitchFamily="34" charset="0"/>
                <a:cs typeface="+mn-cs"/>
              </a:rPr>
              <a:t>absorblanma</a:t>
            </a:r>
            <a:r>
              <a:rPr lang="tr-TR" sz="1600" dirty="0">
                <a:latin typeface="Calibri" pitchFamily="34" charset="0"/>
                <a:cs typeface="+mn-cs"/>
              </a:rPr>
              <a:t> genellikle sıvı haldeki kimyasalları için geçerli ise de, tozlarda eğer ter ile ıslatılırsa </a:t>
            </a:r>
            <a:r>
              <a:rPr lang="tr-TR" sz="1600" dirty="0">
                <a:solidFill>
                  <a:schemeClr val="bg1"/>
                </a:solidFill>
                <a:latin typeface="Calibri" pitchFamily="34" charset="0"/>
                <a:cs typeface="+mn-cs"/>
              </a:rPr>
              <a:t>deriden emilebilir</a:t>
            </a:r>
            <a:r>
              <a:rPr lang="tr-TR" sz="1600" dirty="0">
                <a:latin typeface="Calibri" pitchFamily="34" charset="0"/>
                <a:cs typeface="+mn-cs"/>
              </a:rPr>
              <a:t>. </a:t>
            </a:r>
            <a:endParaRPr lang="tr-TR" sz="1600" dirty="0" smtClean="0">
              <a:latin typeface="Calibri" pitchFamily="34" charset="0"/>
              <a:cs typeface="+mn-cs"/>
            </a:endParaRPr>
          </a:p>
          <a:p>
            <a:pPr marL="285750" indent="-285750" fontAlgn="auto">
              <a:spcBef>
                <a:spcPts val="0"/>
              </a:spcBef>
              <a:spcAft>
                <a:spcPts val="0"/>
              </a:spcAft>
              <a:buFont typeface="Arial" pitchFamily="34" charset="0"/>
              <a:buChar char="•"/>
              <a:defRPr/>
            </a:pPr>
            <a:r>
              <a:rPr lang="tr-TR" sz="1600" dirty="0" smtClean="0">
                <a:latin typeface="Calibri" pitchFamily="34" charset="0"/>
                <a:cs typeface="+mn-cs"/>
              </a:rPr>
              <a:t>Deride </a:t>
            </a:r>
            <a:r>
              <a:rPr lang="tr-TR" sz="1600" dirty="0">
                <a:latin typeface="Calibri" pitchFamily="34" charset="0"/>
                <a:cs typeface="+mn-cs"/>
              </a:rPr>
              <a:t>tahrişe neden olan </a:t>
            </a:r>
            <a:r>
              <a:rPr lang="tr-TR" sz="1600" dirty="0" err="1">
                <a:latin typeface="Calibri" pitchFamily="34" charset="0"/>
                <a:cs typeface="+mn-cs"/>
              </a:rPr>
              <a:t>NaOH</a:t>
            </a:r>
            <a:r>
              <a:rPr lang="tr-TR" sz="1600" dirty="0">
                <a:latin typeface="Calibri" pitchFamily="34" charset="0"/>
                <a:cs typeface="+mn-cs"/>
              </a:rPr>
              <a:t>, </a:t>
            </a:r>
            <a:r>
              <a:rPr lang="tr-TR" sz="1600" dirty="0" err="1">
                <a:latin typeface="Calibri" pitchFamily="34" charset="0"/>
                <a:cs typeface="+mn-cs"/>
              </a:rPr>
              <a:t>HCl</a:t>
            </a:r>
            <a:r>
              <a:rPr lang="tr-TR" sz="1600" dirty="0">
                <a:latin typeface="Calibri" pitchFamily="34" charset="0"/>
                <a:cs typeface="+mn-cs"/>
              </a:rPr>
              <a:t>, H2SO4 </a:t>
            </a:r>
            <a:r>
              <a:rPr lang="tr-TR" sz="1600" dirty="0" err="1">
                <a:latin typeface="Calibri" pitchFamily="34" charset="0"/>
                <a:cs typeface="+mn-cs"/>
              </a:rPr>
              <a:t>vb</a:t>
            </a:r>
            <a:r>
              <a:rPr lang="tr-TR" sz="1600" dirty="0">
                <a:latin typeface="Calibri" pitchFamily="34" charset="0"/>
                <a:cs typeface="+mn-cs"/>
              </a:rPr>
              <a:t> aşındırıcı maddelerin aksine bazı kimyasallarda herhangi bir tahriş </a:t>
            </a:r>
            <a:r>
              <a:rPr lang="tr-TR" sz="1600" dirty="0" smtClean="0">
                <a:solidFill>
                  <a:schemeClr val="bg1"/>
                </a:solidFill>
                <a:latin typeface="Calibri" pitchFamily="34" charset="0"/>
                <a:cs typeface="+mn-cs"/>
              </a:rPr>
              <a:t>hissedilmeyebilir</a:t>
            </a:r>
            <a:r>
              <a:rPr lang="tr-TR" sz="1600" dirty="0" smtClean="0">
                <a:latin typeface="Calibri" pitchFamily="34" charset="0"/>
                <a:cs typeface="+mn-cs"/>
              </a:rPr>
              <a:t>. Bu </a:t>
            </a:r>
            <a:r>
              <a:rPr lang="tr-TR" sz="1600" dirty="0">
                <a:latin typeface="Calibri" pitchFamily="34" charset="0"/>
                <a:cs typeface="+mn-cs"/>
              </a:rPr>
              <a:t>da tehlikenin fark edilmemesine yol açabilir. </a:t>
            </a:r>
            <a:endParaRPr lang="tr-TR" sz="1600" dirty="0" smtClean="0">
              <a:latin typeface="Calibri" pitchFamily="34" charset="0"/>
              <a:cs typeface="+mn-cs"/>
            </a:endParaRPr>
          </a:p>
          <a:p>
            <a:pPr marL="285750" indent="-285750" fontAlgn="auto">
              <a:spcBef>
                <a:spcPts val="0"/>
              </a:spcBef>
              <a:spcAft>
                <a:spcPts val="0"/>
              </a:spcAft>
              <a:buFont typeface="Arial" pitchFamily="34" charset="0"/>
              <a:buChar char="•"/>
              <a:defRPr/>
            </a:pPr>
            <a:r>
              <a:rPr lang="tr-TR" sz="1600" dirty="0" smtClean="0">
                <a:latin typeface="Calibri" pitchFamily="34" charset="0"/>
                <a:cs typeface="+mn-cs"/>
              </a:rPr>
              <a:t>Benzen</a:t>
            </a:r>
            <a:r>
              <a:rPr lang="tr-TR" sz="1600" dirty="0">
                <a:latin typeface="Calibri" pitchFamily="34" charset="0"/>
                <a:cs typeface="+mn-cs"/>
              </a:rPr>
              <a:t>, anilin, fenol gibi </a:t>
            </a:r>
            <a:r>
              <a:rPr lang="tr-TR" sz="1600" dirty="0" smtClean="0">
                <a:latin typeface="Calibri" pitchFamily="34" charset="0"/>
                <a:cs typeface="+mn-cs"/>
              </a:rPr>
              <a:t> kimyasallar deriden </a:t>
            </a:r>
            <a:r>
              <a:rPr lang="tr-TR" sz="1600" dirty="0">
                <a:solidFill>
                  <a:schemeClr val="bg1"/>
                </a:solidFill>
                <a:latin typeface="Calibri" pitchFamily="34" charset="0"/>
                <a:cs typeface="+mn-cs"/>
              </a:rPr>
              <a:t>kan dolaşımına </a:t>
            </a:r>
            <a:r>
              <a:rPr lang="tr-TR" sz="1600" dirty="0">
                <a:latin typeface="Calibri" pitchFamily="34" charset="0"/>
                <a:cs typeface="+mn-cs"/>
              </a:rPr>
              <a:t>geçer. </a:t>
            </a:r>
            <a:endParaRPr lang="tr-TR" sz="1600" dirty="0" smtClean="0">
              <a:latin typeface="Calibri" pitchFamily="34" charset="0"/>
              <a:cs typeface="+mn-cs"/>
            </a:endParaRPr>
          </a:p>
          <a:p>
            <a:pPr marL="285750" indent="-285750" fontAlgn="auto">
              <a:spcBef>
                <a:spcPts val="0"/>
              </a:spcBef>
              <a:spcAft>
                <a:spcPts val="0"/>
              </a:spcAft>
              <a:buFont typeface="Arial" pitchFamily="34" charset="0"/>
              <a:buChar char="•"/>
              <a:defRPr/>
            </a:pPr>
            <a:r>
              <a:rPr lang="tr-TR" sz="1600" dirty="0" smtClean="0">
                <a:latin typeface="Calibri" pitchFamily="34" charset="0"/>
                <a:cs typeface="+mn-cs"/>
              </a:rPr>
              <a:t>Ayrıca </a:t>
            </a:r>
            <a:r>
              <a:rPr lang="tr-TR" sz="1600" dirty="0">
                <a:latin typeface="Calibri" pitchFamily="34" charset="0"/>
                <a:cs typeface="+mn-cs"/>
              </a:rPr>
              <a:t>gözler de sıçrama veya buhar şeklinde bulunan maddeleri </a:t>
            </a:r>
            <a:r>
              <a:rPr lang="tr-TR" sz="1600" dirty="0" err="1">
                <a:latin typeface="Calibri" pitchFamily="34" charset="0"/>
                <a:cs typeface="+mn-cs"/>
              </a:rPr>
              <a:t>absorbe</a:t>
            </a:r>
            <a:r>
              <a:rPr lang="tr-TR" sz="1600" dirty="0">
                <a:latin typeface="Calibri" pitchFamily="34" charset="0"/>
                <a:cs typeface="+mn-cs"/>
              </a:rPr>
              <a:t> ederler</a:t>
            </a:r>
          </a:p>
        </p:txBody>
      </p:sp>
      <p:pic>
        <p:nvPicPr>
          <p:cNvPr id="17416" name="Picture 4" descr="http://www.dermis.net/bilder/CD001/550px/img003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5350" y="3068638"/>
            <a:ext cx="31543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10 Sağ Ok"/>
          <p:cNvSpPr/>
          <p:nvPr/>
        </p:nvSpPr>
        <p:spPr>
          <a:xfrm>
            <a:off x="5084763" y="4071938"/>
            <a:ext cx="714375" cy="1143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tr-TR"/>
          </a:p>
        </p:txBody>
      </p:sp>
      <p:sp>
        <p:nvSpPr>
          <p:cNvPr id="3" name="Slayt Numarası Yer Tutucusu 2"/>
          <p:cNvSpPr>
            <a:spLocks noGrp="1"/>
          </p:cNvSpPr>
          <p:nvPr>
            <p:ph type="sldNum" sz="quarter" idx="12"/>
          </p:nvPr>
        </p:nvSpPr>
        <p:spPr/>
        <p:txBody>
          <a:bodyPr/>
          <a:lstStyle/>
          <a:p>
            <a:fld id="{A427530A-A503-4F46-BAEC-AA74D2EFDD5B}" type="slidenum">
              <a:rPr lang="tr-TR" smtClean="0"/>
              <a:t>8</a:t>
            </a:fld>
            <a:endParaRPr lang="tr-TR"/>
          </a:p>
        </p:txBody>
      </p:sp>
    </p:spTree>
    <p:extLst>
      <p:ext uri="{BB962C8B-B14F-4D97-AF65-F5344CB8AC3E}">
        <p14:creationId xmlns:p14="http://schemas.microsoft.com/office/powerpoint/2010/main" val="3362562023"/>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Rectangle 2"/>
          <p:cNvSpPr>
            <a:spLocks noGrp="1" noChangeArrowheads="1"/>
          </p:cNvSpPr>
          <p:nvPr>
            <p:ph idx="1"/>
          </p:nvPr>
        </p:nvSpPr>
        <p:spPr/>
        <p:txBody>
          <a:bodyPr/>
          <a:lstStyle/>
          <a:p>
            <a:pPr>
              <a:spcBef>
                <a:spcPts val="1200"/>
              </a:spcBef>
            </a:pPr>
            <a:r>
              <a:rPr lang="tr-TR" altLang="tr-TR" sz="2800" b="1" dirty="0" smtClean="0">
                <a:solidFill>
                  <a:srgbClr val="0070C0"/>
                </a:solidFill>
              </a:rPr>
              <a:t>3.BASİT SİLİKATOZLAR</a:t>
            </a:r>
          </a:p>
          <a:p>
            <a:pPr>
              <a:spcBef>
                <a:spcPts val="1200"/>
              </a:spcBef>
            </a:pPr>
            <a:r>
              <a:rPr lang="tr-TR" altLang="tr-TR" dirty="0" smtClean="0"/>
              <a:t>Silikatların (Kil, feldspat, saf </a:t>
            </a:r>
            <a:r>
              <a:rPr lang="tr-TR" altLang="tr-TR" dirty="0" err="1" smtClean="0"/>
              <a:t>kaolen</a:t>
            </a:r>
            <a:r>
              <a:rPr lang="tr-TR" altLang="tr-TR" dirty="0" smtClean="0"/>
              <a:t>, </a:t>
            </a:r>
            <a:r>
              <a:rPr lang="tr-TR" altLang="tr-TR" dirty="0" err="1" smtClean="0"/>
              <a:t>bentonit</a:t>
            </a:r>
            <a:r>
              <a:rPr lang="tr-TR" altLang="tr-TR" dirty="0" smtClean="0"/>
              <a:t> </a:t>
            </a:r>
            <a:r>
              <a:rPr lang="tr-TR" altLang="tr-TR" dirty="0" err="1" smtClean="0"/>
              <a:t>v.b</a:t>
            </a:r>
            <a:r>
              <a:rPr lang="tr-TR" altLang="tr-TR" dirty="0" smtClean="0"/>
              <a:t>.) uzunca bir süre solunmasından sonra  ortaya çıkan bir </a:t>
            </a:r>
            <a:r>
              <a:rPr lang="tr-TR" altLang="tr-TR" dirty="0" err="1" smtClean="0"/>
              <a:t>pnömokonyoz</a:t>
            </a:r>
            <a:r>
              <a:rPr lang="tr-TR" altLang="tr-TR" dirty="0" smtClean="0"/>
              <a:t> şeklidir.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80</a:t>
            </a:fld>
            <a:endParaRPr lang="tr-TR"/>
          </a:p>
        </p:txBody>
      </p:sp>
    </p:spTree>
    <p:extLst>
      <p:ext uri="{BB962C8B-B14F-4D97-AF65-F5344CB8AC3E}">
        <p14:creationId xmlns:p14="http://schemas.microsoft.com/office/powerpoint/2010/main" val="29696048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8" name="Rectangle 2"/>
          <p:cNvSpPr>
            <a:spLocks noGrp="1" noChangeArrowheads="1"/>
          </p:cNvSpPr>
          <p:nvPr>
            <p:ph idx="1"/>
          </p:nvPr>
        </p:nvSpPr>
        <p:spPr>
          <a:xfrm>
            <a:off x="539750" y="765175"/>
            <a:ext cx="8280400" cy="5472113"/>
          </a:xfrm>
        </p:spPr>
        <p:txBody>
          <a:bodyPr/>
          <a:lstStyle/>
          <a:p>
            <a:pPr marL="731520" lvl="2" indent="0">
              <a:buNone/>
            </a:pPr>
            <a:r>
              <a:rPr lang="tr-TR" altLang="tr-TR" sz="2800" b="1" dirty="0" smtClean="0">
                <a:solidFill>
                  <a:srgbClr val="0070C0"/>
                </a:solidFill>
                <a:latin typeface="Arial" pitchFamily="34" charset="0"/>
              </a:rPr>
              <a:t>4.FİBROTİK SİLİKATOZLAR</a:t>
            </a:r>
          </a:p>
          <a:p>
            <a:r>
              <a:rPr lang="tr-TR" altLang="tr-TR" sz="2400" b="1" dirty="0" smtClean="0">
                <a:latin typeface="Arial" pitchFamily="34" charset="0"/>
              </a:rPr>
              <a:t>1-Asbestoz:</a:t>
            </a:r>
            <a:r>
              <a:rPr lang="tr-TR" altLang="tr-TR" sz="2400" dirty="0" smtClean="0">
                <a:latin typeface="Arial" pitchFamily="34" charset="0"/>
              </a:rPr>
              <a:t> Asbest (Amyant) tozlarının solunması sonucu meydana gelir. Asbest bileşimi </a:t>
            </a:r>
          </a:p>
          <a:p>
            <a:pPr>
              <a:buFont typeface="Wingdings" pitchFamily="2" charset="2"/>
              <a:buNone/>
            </a:pPr>
            <a:r>
              <a:rPr lang="tr-TR" altLang="tr-TR" sz="2400" dirty="0" smtClean="0">
                <a:latin typeface="Arial" pitchFamily="34" charset="0"/>
              </a:rPr>
              <a:t>	3 Mg.2SiO</a:t>
            </a:r>
            <a:r>
              <a:rPr lang="tr-TR" altLang="tr-TR" sz="2400" baseline="-25000" dirty="0" smtClean="0">
                <a:latin typeface="Arial" pitchFamily="34" charset="0"/>
              </a:rPr>
              <a:t>2</a:t>
            </a:r>
            <a:r>
              <a:rPr lang="tr-TR" altLang="tr-TR" sz="2400" dirty="0" smtClean="0">
                <a:latin typeface="Arial" pitchFamily="34" charset="0"/>
              </a:rPr>
              <a:t>.H</a:t>
            </a:r>
            <a:r>
              <a:rPr lang="tr-TR" altLang="tr-TR" sz="2400" baseline="-25000" dirty="0" smtClean="0">
                <a:latin typeface="Arial" pitchFamily="34" charset="0"/>
              </a:rPr>
              <a:t>2</a:t>
            </a:r>
            <a:r>
              <a:rPr lang="tr-TR" altLang="tr-TR" sz="2400" dirty="0" smtClean="0">
                <a:latin typeface="Arial" pitchFamily="34" charset="0"/>
              </a:rPr>
              <a:t>O(Magnezyum silikat) olan ve lifler halinde bulunan bir maddedir.</a:t>
            </a:r>
          </a:p>
          <a:p>
            <a:r>
              <a:rPr lang="tr-TR" altLang="tr-TR" sz="2400" b="1" dirty="0" smtClean="0">
                <a:latin typeface="Arial" pitchFamily="34" charset="0"/>
              </a:rPr>
              <a:t>2-Talkoz:</a:t>
            </a:r>
            <a:r>
              <a:rPr lang="tr-TR" altLang="tr-TR" sz="2400" dirty="0" smtClean="0">
                <a:latin typeface="Arial" pitchFamily="34" charset="0"/>
              </a:rPr>
              <a:t> Talk tozlarının solunması sonucu meydana gelir. Saf talk, </a:t>
            </a:r>
            <a:r>
              <a:rPr lang="tr-TR" altLang="tr-TR" sz="2400" dirty="0" err="1" smtClean="0">
                <a:latin typeface="Arial" pitchFamily="34" charset="0"/>
              </a:rPr>
              <a:t>mağnezyum</a:t>
            </a:r>
            <a:r>
              <a:rPr lang="tr-TR" altLang="tr-TR" sz="2400" dirty="0" smtClean="0">
                <a:latin typeface="Arial" pitchFamily="34" charset="0"/>
              </a:rPr>
              <a:t> silikat </a:t>
            </a:r>
            <a:r>
              <a:rPr lang="tr-TR" altLang="tr-TR" sz="2400" dirty="0" err="1" smtClean="0">
                <a:latin typeface="Arial" pitchFamily="34" charset="0"/>
              </a:rPr>
              <a:t>hidratedir</a:t>
            </a:r>
            <a:r>
              <a:rPr lang="tr-TR" altLang="tr-TR" sz="2400" dirty="0" smtClean="0">
                <a:latin typeface="Arial" pitchFamily="34" charset="0"/>
              </a:rPr>
              <a:t>. </a:t>
            </a:r>
          </a:p>
          <a:p>
            <a:pPr>
              <a:buFont typeface="Wingdings" pitchFamily="2" charset="2"/>
              <a:buNone/>
            </a:pPr>
            <a:r>
              <a:rPr lang="tr-TR" altLang="tr-TR" sz="2400" dirty="0" smtClean="0">
                <a:latin typeface="Arial" pitchFamily="34" charset="0"/>
              </a:rPr>
              <a:t>	(Mğ</a:t>
            </a:r>
            <a:r>
              <a:rPr lang="tr-TR" altLang="tr-TR" sz="2400" baseline="-25000" dirty="0" smtClean="0">
                <a:latin typeface="Arial" pitchFamily="34" charset="0"/>
              </a:rPr>
              <a:t>3</a:t>
            </a:r>
            <a:r>
              <a:rPr lang="tr-TR" altLang="tr-TR" sz="2400" dirty="0" smtClean="0">
                <a:latin typeface="Arial" pitchFamily="34" charset="0"/>
              </a:rPr>
              <a:t> (SiO</a:t>
            </a:r>
            <a:r>
              <a:rPr lang="tr-TR" altLang="tr-TR" sz="2400" baseline="-25000" dirty="0" smtClean="0">
                <a:latin typeface="Arial" pitchFamily="34" charset="0"/>
              </a:rPr>
              <a:t>4</a:t>
            </a:r>
            <a:r>
              <a:rPr lang="tr-TR" altLang="tr-TR" sz="2400" dirty="0" smtClean="0">
                <a:latin typeface="Arial" pitchFamily="34" charset="0"/>
              </a:rPr>
              <a:t> O)(OH)</a:t>
            </a:r>
            <a:r>
              <a:rPr lang="tr-TR" altLang="tr-TR" sz="2400" baseline="-25000" dirty="0" smtClean="0">
                <a:latin typeface="Arial" pitchFamily="34" charset="0"/>
              </a:rPr>
              <a:t>2</a:t>
            </a:r>
            <a:endParaRPr lang="tr-TR" altLang="tr-TR" sz="2400" dirty="0" smtClean="0">
              <a:latin typeface="Arial" pitchFamily="34" charset="0"/>
            </a:endParaRPr>
          </a:p>
          <a:p>
            <a:r>
              <a:rPr lang="tr-TR" altLang="tr-TR" sz="2400" b="1" dirty="0" smtClean="0">
                <a:latin typeface="Arial" pitchFamily="34" charset="0"/>
              </a:rPr>
              <a:t>3-Silimanite mineralleri </a:t>
            </a:r>
            <a:r>
              <a:rPr lang="tr-TR" altLang="tr-TR" sz="2400" b="1" dirty="0" err="1" smtClean="0">
                <a:latin typeface="Arial" pitchFamily="34" charset="0"/>
              </a:rPr>
              <a:t>pnömokonyozu</a:t>
            </a:r>
            <a:r>
              <a:rPr lang="tr-TR" altLang="tr-TR" sz="2400" b="1" dirty="0" smtClean="0">
                <a:latin typeface="Arial" pitchFamily="34" charset="0"/>
              </a:rPr>
              <a:t>:</a:t>
            </a:r>
            <a:r>
              <a:rPr lang="tr-TR" altLang="tr-TR" sz="2400" dirty="0" smtClean="0">
                <a:latin typeface="Arial" pitchFamily="34" charset="0"/>
              </a:rPr>
              <a:t> </a:t>
            </a:r>
            <a:r>
              <a:rPr lang="tr-TR" altLang="tr-TR" sz="2400" dirty="0" err="1" smtClean="0">
                <a:latin typeface="Arial" pitchFamily="34" charset="0"/>
              </a:rPr>
              <a:t>Aleminyum</a:t>
            </a:r>
            <a:r>
              <a:rPr lang="tr-TR" altLang="tr-TR" sz="2400" dirty="0" smtClean="0">
                <a:latin typeface="Arial" pitchFamily="34" charset="0"/>
              </a:rPr>
              <a:t> silikatların bütün değişik formlarının (AL</a:t>
            </a:r>
            <a:r>
              <a:rPr lang="tr-TR" altLang="tr-TR" sz="2400" baseline="-25000" dirty="0" smtClean="0">
                <a:latin typeface="Arial" pitchFamily="34" charset="0"/>
              </a:rPr>
              <a:t>2</a:t>
            </a:r>
            <a:r>
              <a:rPr lang="tr-TR" altLang="tr-TR" sz="2400" dirty="0" smtClean="0">
                <a:latin typeface="Arial" pitchFamily="34" charset="0"/>
              </a:rPr>
              <a:t>. O</a:t>
            </a:r>
            <a:r>
              <a:rPr lang="tr-TR" altLang="tr-TR" sz="2400" baseline="-25000" dirty="0" smtClean="0">
                <a:latin typeface="Arial" pitchFamily="34" charset="0"/>
              </a:rPr>
              <a:t>2</a:t>
            </a:r>
            <a:r>
              <a:rPr lang="tr-TR" altLang="tr-TR" sz="2400" dirty="0" smtClean="0">
                <a:latin typeface="Arial" pitchFamily="34" charset="0"/>
              </a:rPr>
              <a:t>. SiO</a:t>
            </a:r>
            <a:r>
              <a:rPr lang="tr-TR" altLang="tr-TR" sz="2400" baseline="-25000" dirty="0" smtClean="0">
                <a:latin typeface="Arial" pitchFamily="34" charset="0"/>
              </a:rPr>
              <a:t>2</a:t>
            </a:r>
            <a:r>
              <a:rPr lang="tr-TR" altLang="tr-TR" sz="2400" dirty="0" smtClean="0">
                <a:latin typeface="Arial" pitchFamily="34" charset="0"/>
              </a:rPr>
              <a:t> ) solunmasından meydana gelir.</a:t>
            </a:r>
          </a:p>
          <a:p>
            <a:pPr>
              <a:buFont typeface="Arial" pitchFamily="34" charset="0"/>
              <a:buNone/>
            </a:pPr>
            <a:r>
              <a:rPr lang="tr-TR" altLang="tr-TR" sz="2400" dirty="0" smtClean="0">
                <a:latin typeface="Arial" pitchFamily="34" charset="0"/>
              </a:rPr>
              <a:t>     Endüstride kullanılanlarda </a:t>
            </a:r>
            <a:r>
              <a:rPr lang="tr-TR" altLang="tr-TR" sz="2400" dirty="0" err="1" smtClean="0">
                <a:latin typeface="Arial" pitchFamily="34" charset="0"/>
              </a:rPr>
              <a:t>Ca</a:t>
            </a:r>
            <a:r>
              <a:rPr lang="tr-TR" altLang="tr-TR" sz="2400" dirty="0" smtClean="0">
                <a:latin typeface="Arial" pitchFamily="34" charset="0"/>
              </a:rPr>
              <a:t>, Al, Fe ihtiva eder.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81</a:t>
            </a:fld>
            <a:endParaRPr lang="tr-TR"/>
          </a:p>
        </p:txBody>
      </p:sp>
    </p:spTree>
    <p:extLst>
      <p:ext uri="{BB962C8B-B14F-4D97-AF65-F5344CB8AC3E}">
        <p14:creationId xmlns:p14="http://schemas.microsoft.com/office/powerpoint/2010/main" val="354134156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2" name="Rectangle 2"/>
          <p:cNvSpPr>
            <a:spLocks noGrp="1" noChangeArrowheads="1"/>
          </p:cNvSpPr>
          <p:nvPr>
            <p:ph idx="1"/>
          </p:nvPr>
        </p:nvSpPr>
        <p:spPr>
          <a:xfrm>
            <a:off x="381000" y="609600"/>
            <a:ext cx="8583613" cy="5715000"/>
          </a:xfrm>
        </p:spPr>
        <p:txBody>
          <a:bodyPr/>
          <a:lstStyle/>
          <a:p>
            <a:pPr>
              <a:buFont typeface="Arial" pitchFamily="34" charset="0"/>
              <a:buNone/>
            </a:pPr>
            <a:endParaRPr lang="tr-TR" altLang="tr-TR" sz="2800" b="1" dirty="0" smtClean="0">
              <a:latin typeface="Arial" pitchFamily="34" charset="0"/>
            </a:endParaRPr>
          </a:p>
          <a:p>
            <a:pPr>
              <a:buFont typeface="Arial" pitchFamily="34" charset="0"/>
              <a:buNone/>
            </a:pPr>
            <a:r>
              <a:rPr lang="tr-TR" altLang="tr-TR" sz="2800" b="1" dirty="0" smtClean="0">
                <a:solidFill>
                  <a:srgbClr val="0070C0"/>
                </a:solidFill>
                <a:latin typeface="Arial" pitchFamily="34" charset="0"/>
              </a:rPr>
              <a:t>5. ALÜMİNOZ</a:t>
            </a:r>
          </a:p>
          <a:p>
            <a:pPr>
              <a:buFont typeface="Arial" pitchFamily="34" charset="0"/>
              <a:buNone/>
            </a:pPr>
            <a:r>
              <a:rPr lang="tr-TR" altLang="tr-TR" sz="2800" dirty="0" smtClean="0">
                <a:latin typeface="Arial" pitchFamily="34" charset="0"/>
              </a:rPr>
              <a:t>İnce alüminyum tozları ile uğraşanlarla olur.</a:t>
            </a:r>
            <a:endParaRPr lang="tr-TR" altLang="tr-TR" sz="2800" b="1" dirty="0" smtClean="0">
              <a:latin typeface="Arial" pitchFamily="34" charset="0"/>
            </a:endParaRPr>
          </a:p>
          <a:p>
            <a:pPr>
              <a:buFont typeface="Arial" pitchFamily="34" charset="0"/>
              <a:buNone/>
            </a:pPr>
            <a:endParaRPr lang="tr-TR" altLang="tr-TR" sz="2800" b="1" dirty="0" smtClean="0">
              <a:latin typeface="Arial" pitchFamily="34" charset="0"/>
            </a:endParaRPr>
          </a:p>
          <a:p>
            <a:pPr>
              <a:buFont typeface="Arial" pitchFamily="34" charset="0"/>
              <a:buNone/>
            </a:pPr>
            <a:r>
              <a:rPr lang="tr-TR" altLang="tr-TR" sz="2800" b="1" dirty="0" smtClean="0">
                <a:solidFill>
                  <a:srgbClr val="0070C0"/>
                </a:solidFill>
                <a:latin typeface="Arial" pitchFamily="34" charset="0"/>
              </a:rPr>
              <a:t>6.BERİLYOZ</a:t>
            </a:r>
          </a:p>
          <a:p>
            <a:r>
              <a:rPr lang="tr-TR" altLang="tr-TR" sz="2800" b="1" dirty="0" smtClean="0">
                <a:latin typeface="Arial" pitchFamily="34" charset="0"/>
              </a:rPr>
              <a:t>Bazı mineral tozlarının meydana getirdiği yığılma (Birikme) </a:t>
            </a:r>
            <a:r>
              <a:rPr lang="tr-TR" altLang="tr-TR" sz="2800" b="1" dirty="0" err="1" smtClean="0">
                <a:latin typeface="Arial" pitchFamily="34" charset="0"/>
              </a:rPr>
              <a:t>pnömokonyozları</a:t>
            </a:r>
            <a:r>
              <a:rPr lang="tr-TR" altLang="tr-TR" sz="2800" b="1" dirty="0" smtClean="0">
                <a:latin typeface="Arial" pitchFamily="34" charset="0"/>
              </a:rPr>
              <a:t>:</a:t>
            </a:r>
            <a:r>
              <a:rPr lang="tr-TR" altLang="tr-TR" sz="2800" dirty="0" smtClean="0">
                <a:latin typeface="Arial" pitchFamily="34" charset="0"/>
              </a:rPr>
              <a:t> Bunlar ağır sonuçları olmayan </a:t>
            </a:r>
            <a:r>
              <a:rPr lang="tr-TR" altLang="tr-TR" sz="2800" dirty="0" err="1" smtClean="0">
                <a:latin typeface="Arial" pitchFamily="34" charset="0"/>
              </a:rPr>
              <a:t>pnömokonyozlardır</a:t>
            </a:r>
            <a:r>
              <a:rPr lang="tr-TR" altLang="tr-TR" sz="2800" dirty="0" smtClean="0">
                <a:latin typeface="Arial" pitchFamily="34" charset="0"/>
              </a:rPr>
              <a:t>.</a:t>
            </a:r>
            <a:endParaRPr lang="tr-TR" altLang="tr-TR" sz="2000" dirty="0" smtClean="0">
              <a:latin typeface="Arial" pitchFamily="34" charset="0"/>
            </a:endParaRPr>
          </a:p>
          <a:p>
            <a:r>
              <a:rPr lang="tr-TR" altLang="tr-TR" sz="2000" dirty="0" smtClean="0">
                <a:latin typeface="Arial" pitchFamily="34" charset="0"/>
              </a:rPr>
              <a:t>       </a:t>
            </a:r>
            <a:r>
              <a:rPr lang="tr-TR" altLang="tr-TR" sz="2000" b="1" dirty="0" smtClean="0">
                <a:latin typeface="Arial" pitchFamily="34" charset="0"/>
              </a:rPr>
              <a:t> </a:t>
            </a:r>
            <a:r>
              <a:rPr lang="tr-TR" altLang="tr-TR" sz="2000" b="1" dirty="0" err="1" smtClean="0">
                <a:latin typeface="Arial" pitchFamily="34" charset="0"/>
              </a:rPr>
              <a:t>Baritoz</a:t>
            </a:r>
            <a:r>
              <a:rPr lang="tr-TR" altLang="tr-TR" sz="2000" b="1" dirty="0" smtClean="0">
                <a:latin typeface="Arial" pitchFamily="34" charset="0"/>
              </a:rPr>
              <a:t> </a:t>
            </a:r>
            <a:r>
              <a:rPr lang="tr-TR" altLang="tr-TR" sz="2000" dirty="0" smtClean="0">
                <a:latin typeface="Arial" pitchFamily="34" charset="0"/>
              </a:rPr>
              <a:t> :Baryum </a:t>
            </a:r>
            <a:r>
              <a:rPr lang="tr-TR" altLang="tr-TR" sz="2000" dirty="0" err="1" smtClean="0">
                <a:latin typeface="Arial" pitchFamily="34" charset="0"/>
              </a:rPr>
              <a:t>sulfat</a:t>
            </a:r>
            <a:r>
              <a:rPr lang="tr-TR" altLang="tr-TR" sz="2000" dirty="0" smtClean="0">
                <a:latin typeface="Arial" pitchFamily="34" charset="0"/>
              </a:rPr>
              <a:t> tozlarının yığılması</a:t>
            </a:r>
          </a:p>
          <a:p>
            <a:r>
              <a:rPr lang="tr-TR" altLang="tr-TR" sz="2000" dirty="0" smtClean="0">
                <a:latin typeface="Arial" pitchFamily="34" charset="0"/>
              </a:rPr>
              <a:t>        </a:t>
            </a:r>
            <a:r>
              <a:rPr lang="tr-TR" altLang="tr-TR" sz="2000" b="1" dirty="0" smtClean="0">
                <a:latin typeface="Arial" pitchFamily="34" charset="0"/>
              </a:rPr>
              <a:t>Sideroz</a:t>
            </a:r>
            <a:r>
              <a:rPr lang="tr-TR" altLang="tr-TR" sz="2000" dirty="0" smtClean="0">
                <a:latin typeface="Arial" pitchFamily="34" charset="0"/>
              </a:rPr>
              <a:t>  :Demir oksit tozlarının yığılması</a:t>
            </a:r>
          </a:p>
          <a:p>
            <a:r>
              <a:rPr lang="tr-TR" altLang="tr-TR" sz="2000" dirty="0" smtClean="0">
                <a:latin typeface="Arial" pitchFamily="34" charset="0"/>
              </a:rPr>
              <a:t>       </a:t>
            </a:r>
            <a:r>
              <a:rPr lang="tr-TR" altLang="tr-TR" sz="2000" b="1" dirty="0" smtClean="0">
                <a:latin typeface="Arial" pitchFamily="34" charset="0"/>
              </a:rPr>
              <a:t> </a:t>
            </a:r>
            <a:r>
              <a:rPr lang="tr-TR" altLang="tr-TR" sz="2000" b="1" dirty="0" err="1" smtClean="0">
                <a:latin typeface="Arial" pitchFamily="34" charset="0"/>
              </a:rPr>
              <a:t>Stannoz</a:t>
            </a:r>
            <a:r>
              <a:rPr lang="tr-TR" altLang="tr-TR" sz="2000" dirty="0" smtClean="0">
                <a:latin typeface="Arial" pitchFamily="34" charset="0"/>
              </a:rPr>
              <a:t>  :Kalay tozlarının </a:t>
            </a:r>
            <a:r>
              <a:rPr lang="tr-TR" altLang="tr-TR" sz="2000" dirty="0" err="1" smtClean="0">
                <a:latin typeface="Arial" pitchFamily="34" charset="0"/>
              </a:rPr>
              <a:t>yığılmas</a:t>
            </a:r>
            <a:endParaRPr lang="tr-TR" altLang="tr-TR" sz="2000" dirty="0" smtClean="0">
              <a:latin typeface="Arial" pitchFamily="34" charset="0"/>
            </a:endParaRPr>
          </a:p>
          <a:p>
            <a:r>
              <a:rPr lang="tr-TR" altLang="tr-TR" sz="2000" dirty="0" smtClean="0">
                <a:latin typeface="Arial" pitchFamily="34" charset="0"/>
              </a:rPr>
              <a:t>        </a:t>
            </a:r>
            <a:r>
              <a:rPr lang="tr-TR" altLang="tr-TR" sz="2000" b="1" dirty="0" smtClean="0">
                <a:latin typeface="Arial" pitchFamily="34" charset="0"/>
              </a:rPr>
              <a:t> </a:t>
            </a:r>
            <a:r>
              <a:rPr lang="tr-TR" altLang="tr-TR" sz="2000" b="1" dirty="0" err="1" smtClean="0">
                <a:latin typeface="Arial" pitchFamily="34" charset="0"/>
              </a:rPr>
              <a:t>Antrakoz</a:t>
            </a:r>
            <a:r>
              <a:rPr lang="tr-TR" altLang="tr-TR" sz="2000" dirty="0" smtClean="0">
                <a:latin typeface="Arial" pitchFamily="34" charset="0"/>
              </a:rPr>
              <a:t> :Kömür tozlarının yığılma</a:t>
            </a:r>
          </a:p>
          <a:p>
            <a:pPr lvl="4">
              <a:buFont typeface="Arial" pitchFamily="34" charset="0"/>
              <a:buNone/>
            </a:pPr>
            <a:endParaRPr lang="tr-TR" altLang="tr-TR" sz="2800" b="1" dirty="0" smtClean="0">
              <a:latin typeface="Arial" pitchFamily="34" charset="0"/>
            </a:endParaRPr>
          </a:p>
          <a:p>
            <a:endParaRPr lang="tr-TR" altLang="tr-TR" sz="2000" dirty="0" smtClean="0">
              <a:latin typeface="Arial" pitchFamily="34" charset="0"/>
            </a:endParaRP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82</a:t>
            </a:fld>
            <a:endParaRPr lang="tr-TR"/>
          </a:p>
        </p:txBody>
      </p:sp>
    </p:spTree>
    <p:extLst>
      <p:ext uri="{BB962C8B-B14F-4D97-AF65-F5344CB8AC3E}">
        <p14:creationId xmlns:p14="http://schemas.microsoft.com/office/powerpoint/2010/main" val="34794459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title"/>
          </p:nvPr>
        </p:nvSpPr>
        <p:spPr>
          <a:xfrm>
            <a:off x="323850" y="765175"/>
            <a:ext cx="8229600" cy="647700"/>
          </a:xfrm>
        </p:spPr>
        <p:txBody>
          <a:bodyPr anchor="t"/>
          <a:lstStyle/>
          <a:p>
            <a:r>
              <a:rPr lang="tr-TR" altLang="tr-TR" sz="2800" b="1" smtClean="0">
                <a:solidFill>
                  <a:srgbClr val="FF3300"/>
                </a:solidFill>
                <a:latin typeface="Arial" pitchFamily="34" charset="0"/>
              </a:rPr>
              <a:t>1- Fibrojenik tozlar:</a:t>
            </a:r>
          </a:p>
        </p:txBody>
      </p:sp>
      <p:sp>
        <p:nvSpPr>
          <p:cNvPr id="31747" name="Rectangle 3"/>
          <p:cNvSpPr>
            <a:spLocks noGrp="1" noChangeArrowheads="1"/>
          </p:cNvSpPr>
          <p:nvPr>
            <p:ph idx="1"/>
          </p:nvPr>
        </p:nvSpPr>
        <p:spPr>
          <a:xfrm>
            <a:off x="-108520" y="1528763"/>
            <a:ext cx="8856662" cy="5329237"/>
          </a:xfrm>
        </p:spPr>
        <p:txBody>
          <a:bodyPr lIns="92075" tIns="46038" rIns="92075" bIns="46038"/>
          <a:lstStyle/>
          <a:p>
            <a:pPr marL="533400" indent="-533400">
              <a:lnSpc>
                <a:spcPct val="90000"/>
              </a:lnSpc>
              <a:buFont typeface="Wingdings" pitchFamily="2" charset="2"/>
              <a:buNone/>
            </a:pPr>
            <a:r>
              <a:rPr lang="tr-TR" altLang="tr-TR" sz="2800" b="1" dirty="0" smtClean="0"/>
              <a:t>	Lifli (</a:t>
            </a:r>
            <a:r>
              <a:rPr lang="tr-TR" altLang="tr-TR" sz="2800" b="1" dirty="0" err="1" smtClean="0"/>
              <a:t>fibrojenik</a:t>
            </a:r>
            <a:r>
              <a:rPr lang="tr-TR" altLang="tr-TR" sz="2800" b="1" dirty="0" smtClean="0"/>
              <a:t>) yapıya sahip maddelerin tozları </a:t>
            </a:r>
            <a:r>
              <a:rPr lang="tr-TR" altLang="tr-TR" sz="2800" b="1" dirty="0" err="1" smtClean="0"/>
              <a:t>akciyerlerde</a:t>
            </a:r>
            <a:r>
              <a:rPr lang="tr-TR" altLang="tr-TR" sz="2800" b="1" dirty="0" smtClean="0"/>
              <a:t> </a:t>
            </a:r>
            <a:r>
              <a:rPr lang="tr-TR" altLang="tr-TR" sz="2800" b="1" dirty="0" err="1" smtClean="0"/>
              <a:t>fibrojenik</a:t>
            </a:r>
            <a:r>
              <a:rPr lang="tr-TR" altLang="tr-TR" sz="2800" b="1" dirty="0" smtClean="0"/>
              <a:t> yapı denilen şişkinlikler oluştururlar. Silis, asbest, talk, magnezyum bu tür lifli yapıya sahiptirler. (</a:t>
            </a:r>
            <a:r>
              <a:rPr lang="tr-TR" altLang="tr-TR" sz="2800" b="1" dirty="0" err="1" smtClean="0"/>
              <a:t>Silikozis</a:t>
            </a:r>
            <a:r>
              <a:rPr lang="tr-TR" altLang="tr-TR" sz="2800" b="1" dirty="0" smtClean="0"/>
              <a:t>, </a:t>
            </a:r>
            <a:r>
              <a:rPr lang="tr-TR" altLang="tr-TR" sz="2800" b="1" dirty="0" err="1" smtClean="0"/>
              <a:t>asbestoz</a:t>
            </a:r>
            <a:r>
              <a:rPr lang="tr-TR" altLang="tr-TR" sz="2800" b="1" dirty="0" smtClean="0"/>
              <a:t>, </a:t>
            </a:r>
            <a:r>
              <a:rPr lang="tr-TR" altLang="tr-TR" sz="2800" b="1" dirty="0" err="1" smtClean="0"/>
              <a:t>talkoz</a:t>
            </a:r>
            <a:r>
              <a:rPr lang="tr-TR" altLang="tr-TR" sz="2800" b="1" dirty="0" smtClean="0"/>
              <a:t>, </a:t>
            </a:r>
            <a:r>
              <a:rPr lang="tr-TR" altLang="tr-TR" sz="2800" b="1" dirty="0" err="1" smtClean="0"/>
              <a:t>aliminoz</a:t>
            </a:r>
            <a:r>
              <a:rPr lang="tr-TR" altLang="tr-TR" sz="2800" b="1" dirty="0" smtClean="0"/>
              <a:t>)</a:t>
            </a:r>
            <a:endParaRPr lang="tr-TR" altLang="tr-TR" sz="2800" b="1" dirty="0" smtClean="0">
              <a:solidFill>
                <a:srgbClr val="FF3300"/>
              </a:solidFill>
            </a:endParaRPr>
          </a:p>
          <a:p>
            <a:pPr marL="533400" indent="-533400">
              <a:lnSpc>
                <a:spcPct val="90000"/>
              </a:lnSpc>
              <a:buFont typeface="Wingdings" pitchFamily="2" charset="2"/>
              <a:buNone/>
            </a:pPr>
            <a:r>
              <a:rPr lang="tr-TR" altLang="tr-TR" sz="2800" dirty="0" smtClean="0"/>
              <a:t>	</a:t>
            </a:r>
            <a:r>
              <a:rPr lang="tr-TR" altLang="tr-TR" sz="2800" u="sng" dirty="0" err="1" smtClean="0">
                <a:solidFill>
                  <a:srgbClr val="0033CC"/>
                </a:solidFill>
              </a:rPr>
              <a:t>Pnömokonyozlar</a:t>
            </a:r>
            <a:r>
              <a:rPr lang="tr-TR" altLang="tr-TR" sz="2800" dirty="0" smtClean="0">
                <a:solidFill>
                  <a:srgbClr val="0033CC"/>
                </a:solidFill>
              </a:rPr>
              <a:t> </a:t>
            </a:r>
            <a:br>
              <a:rPr lang="tr-TR" altLang="tr-TR" sz="2800" dirty="0" smtClean="0">
                <a:solidFill>
                  <a:srgbClr val="0033CC"/>
                </a:solidFill>
              </a:rPr>
            </a:br>
            <a:r>
              <a:rPr lang="tr-TR" altLang="tr-TR" sz="2800" b="1" dirty="0" smtClean="0">
                <a:solidFill>
                  <a:srgbClr val="0033CC"/>
                </a:solidFill>
              </a:rPr>
              <a:t>-</a:t>
            </a:r>
            <a:r>
              <a:rPr lang="tr-TR" altLang="tr-TR" sz="2800" dirty="0" smtClean="0">
                <a:solidFill>
                  <a:srgbClr val="0033CC"/>
                </a:solidFill>
              </a:rPr>
              <a:t>Silis:</a:t>
            </a:r>
            <a:r>
              <a:rPr lang="tr-TR" altLang="tr-TR" sz="2800" dirty="0" smtClean="0"/>
              <a:t> </a:t>
            </a:r>
            <a:r>
              <a:rPr lang="tr-TR" altLang="tr-TR" sz="2800" b="1" dirty="0" smtClean="0"/>
              <a:t>Silikoz</a:t>
            </a:r>
            <a:r>
              <a:rPr lang="tr-TR" altLang="tr-TR" sz="2800" dirty="0" smtClean="0"/>
              <a:t> (maden, tünel, taş üretimi, seramik endüstrisi)</a:t>
            </a:r>
          </a:p>
          <a:p>
            <a:pPr marL="533400" indent="-533400">
              <a:lnSpc>
                <a:spcPct val="90000"/>
              </a:lnSpc>
              <a:buFont typeface="Wingdings" pitchFamily="2" charset="2"/>
              <a:buNone/>
            </a:pPr>
            <a:r>
              <a:rPr lang="tr-TR" altLang="tr-TR" sz="2800" dirty="0" smtClean="0">
                <a:solidFill>
                  <a:srgbClr val="0033CC"/>
                </a:solidFill>
              </a:rPr>
              <a:t>	-Asbest:</a:t>
            </a:r>
            <a:r>
              <a:rPr lang="tr-TR" altLang="tr-TR" sz="2800" dirty="0" smtClean="0"/>
              <a:t> </a:t>
            </a:r>
            <a:r>
              <a:rPr lang="tr-TR" altLang="tr-TR" sz="2800" b="1" dirty="0" err="1" smtClean="0"/>
              <a:t>Asbestoz</a:t>
            </a:r>
            <a:r>
              <a:rPr lang="tr-TR" altLang="tr-TR" sz="2800" b="1" dirty="0" smtClean="0"/>
              <a:t> (</a:t>
            </a:r>
            <a:r>
              <a:rPr lang="tr-TR" altLang="tr-TR" sz="2800" b="1" dirty="0" err="1" smtClean="0"/>
              <a:t>eternit</a:t>
            </a:r>
            <a:r>
              <a:rPr lang="tr-TR" altLang="tr-TR" sz="2800" b="1" dirty="0" smtClean="0"/>
              <a:t>, fren balataları, asbest tozları)  bu tür </a:t>
            </a:r>
            <a:r>
              <a:rPr lang="tr-TR" altLang="tr-TR" sz="2800" b="1" dirty="0" err="1" smtClean="0"/>
              <a:t>pnömokonyozlara</a:t>
            </a:r>
            <a:r>
              <a:rPr lang="tr-TR" altLang="tr-TR" sz="2800" b="1" dirty="0" smtClean="0"/>
              <a:t> sebep olan tozlardır.</a:t>
            </a:r>
            <a:endParaRPr lang="tr-TR" altLang="tr-TR" sz="2800" dirty="0" smtClean="0"/>
          </a:p>
          <a:p>
            <a:pPr marL="533400" indent="-533400">
              <a:lnSpc>
                <a:spcPct val="70000"/>
              </a:lnSpc>
              <a:buFont typeface="Wingdings" pitchFamily="2" charset="2"/>
              <a:buNone/>
            </a:pPr>
            <a:r>
              <a:rPr lang="tr-TR" altLang="tr-TR" sz="2800" dirty="0" smtClean="0"/>
              <a:t>       </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83</a:t>
            </a:fld>
            <a:endParaRPr lang="tr-TR"/>
          </a:p>
        </p:txBody>
      </p:sp>
    </p:spTree>
    <p:extLst>
      <p:ext uri="{BB962C8B-B14F-4D97-AF65-F5344CB8AC3E}">
        <p14:creationId xmlns:p14="http://schemas.microsoft.com/office/powerpoint/2010/main" val="3782535621"/>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8313" y="620713"/>
            <a:ext cx="8229600" cy="777875"/>
          </a:xfrm>
        </p:spPr>
        <p:txBody>
          <a:bodyPr anchor="t"/>
          <a:lstStyle/>
          <a:p>
            <a:r>
              <a:rPr lang="tr-TR" altLang="tr-TR" sz="2800" b="1" smtClean="0">
                <a:latin typeface="Arial" pitchFamily="34" charset="0"/>
              </a:rPr>
              <a:t>Asbestin Özellikleri;</a:t>
            </a:r>
            <a:endParaRPr lang="tr-TR" altLang="tr-TR" sz="2800" smtClean="0">
              <a:latin typeface="Arial" pitchFamily="34" charset="0"/>
            </a:endParaRPr>
          </a:p>
        </p:txBody>
      </p:sp>
      <p:sp>
        <p:nvSpPr>
          <p:cNvPr id="32771" name="Rectangle 3"/>
          <p:cNvSpPr>
            <a:spLocks noGrp="1" noChangeArrowheads="1"/>
          </p:cNvSpPr>
          <p:nvPr>
            <p:ph idx="1"/>
          </p:nvPr>
        </p:nvSpPr>
        <p:spPr>
          <a:xfrm>
            <a:off x="250825" y="1341438"/>
            <a:ext cx="8713788" cy="5078412"/>
          </a:xfrm>
        </p:spPr>
        <p:txBody>
          <a:bodyPr/>
          <a:lstStyle/>
          <a:p>
            <a:r>
              <a:rPr lang="tr-TR" altLang="tr-TR" sz="2800" smtClean="0">
                <a:latin typeface="Arial" pitchFamily="34" charset="0"/>
              </a:rPr>
              <a:t>-Isıya dayanıklıdır (Erime noktası demire eşdeğer),</a:t>
            </a:r>
          </a:p>
          <a:p>
            <a:r>
              <a:rPr lang="tr-TR" altLang="tr-TR" sz="2800" smtClean="0">
                <a:latin typeface="Arial" pitchFamily="34" charset="0"/>
              </a:rPr>
              <a:t>-Esnek, yüksek gerilme direncine sahip (Çelik telden daha mukavim),</a:t>
            </a:r>
          </a:p>
          <a:p>
            <a:r>
              <a:rPr lang="tr-TR" altLang="tr-TR" sz="2800" smtClean="0">
                <a:latin typeface="Arial" pitchFamily="34" charset="0"/>
              </a:rPr>
              <a:t>-Isı ve elektrik iletkenliği çok düşük,</a:t>
            </a:r>
          </a:p>
          <a:p>
            <a:r>
              <a:rPr lang="tr-TR" altLang="tr-TR" sz="2800" smtClean="0">
                <a:latin typeface="Arial" pitchFamily="34" charset="0"/>
              </a:rPr>
              <a:t>-Çeşitli kimyasallara karşı dayanıklı,</a:t>
            </a:r>
          </a:p>
          <a:p>
            <a:r>
              <a:rPr lang="tr-TR" altLang="tr-TR" sz="2800" smtClean="0">
                <a:latin typeface="Arial" pitchFamily="34" charset="0"/>
              </a:rPr>
              <a:t>-Mikroorganizmalara karşı dayanıklı,</a:t>
            </a:r>
          </a:p>
          <a:p>
            <a:r>
              <a:rPr lang="tr-TR" altLang="tr-TR" sz="2800" smtClean="0">
                <a:latin typeface="Arial" pitchFamily="34" charset="0"/>
              </a:rPr>
              <a:t>-Sürtünmeye ve aşınmaya karşı dayanıklı,</a:t>
            </a:r>
          </a:p>
          <a:p>
            <a:r>
              <a:rPr lang="tr-TR" altLang="tr-TR" sz="2800" smtClean="0">
                <a:latin typeface="Arial" pitchFamily="34" charset="0"/>
              </a:rPr>
              <a:t>-Çeşitli maddelerle kolay karışır, kolay şekillenir,</a:t>
            </a:r>
          </a:p>
          <a:p>
            <a:r>
              <a:rPr lang="tr-TR" altLang="tr-TR" sz="2800" smtClean="0">
                <a:solidFill>
                  <a:srgbClr val="0033CC"/>
                </a:solidFill>
                <a:latin typeface="Arial" pitchFamily="34" charset="0"/>
              </a:rPr>
              <a:t>Yeryüzünde tüm bu özellikleri bir arada bulunduran tabii ya da suni başka bir materyal yoktur.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84</a:t>
            </a:fld>
            <a:endParaRPr lang="tr-TR"/>
          </a:p>
        </p:txBody>
      </p:sp>
    </p:spTree>
    <p:extLst>
      <p:ext uri="{BB962C8B-B14F-4D97-AF65-F5344CB8AC3E}">
        <p14:creationId xmlns:p14="http://schemas.microsoft.com/office/powerpoint/2010/main" val="219564007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4" descr="180px-Asbestos2USGOV">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692150"/>
            <a:ext cx="403225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5" descr="180px-Asbestos3USGOV">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3500438"/>
            <a:ext cx="3959225"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6" descr="200px-Asbestos_lungs">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438" y="1341438"/>
            <a:ext cx="396081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85</a:t>
            </a:fld>
            <a:endParaRPr lang="tr-TR"/>
          </a:p>
        </p:txBody>
      </p:sp>
    </p:spTree>
    <p:extLst>
      <p:ext uri="{BB962C8B-B14F-4D97-AF65-F5344CB8AC3E}">
        <p14:creationId xmlns:p14="http://schemas.microsoft.com/office/powerpoint/2010/main" val="395539992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468313" y="476250"/>
            <a:ext cx="8229600" cy="5257800"/>
          </a:xfrm>
        </p:spPr>
        <p:txBody>
          <a:bodyPr/>
          <a:lstStyle/>
          <a:p>
            <a:r>
              <a:rPr lang="tr-TR" altLang="tr-TR" sz="4000" u="sng" dirty="0" smtClean="0">
                <a:solidFill>
                  <a:srgbClr val="0033CC"/>
                </a:solidFill>
              </a:rPr>
              <a:t> Asbest :</a:t>
            </a:r>
          </a:p>
          <a:p>
            <a:r>
              <a:rPr lang="tr-TR" altLang="tr-TR" dirty="0" smtClean="0"/>
              <a:t>- </a:t>
            </a:r>
            <a:r>
              <a:rPr lang="tr-TR" altLang="tr-TR" dirty="0" err="1" smtClean="0"/>
              <a:t>Aktinolit</a:t>
            </a:r>
            <a:r>
              <a:rPr lang="tr-TR" altLang="tr-TR" dirty="0" smtClean="0"/>
              <a:t> Asbest, CAS No 77536-66-4,</a:t>
            </a:r>
          </a:p>
          <a:p>
            <a:r>
              <a:rPr lang="tr-TR" altLang="tr-TR" dirty="0" smtClean="0"/>
              <a:t>- </a:t>
            </a:r>
            <a:r>
              <a:rPr lang="tr-TR" altLang="tr-TR" dirty="0" err="1" smtClean="0"/>
              <a:t>Grünerit</a:t>
            </a:r>
            <a:r>
              <a:rPr lang="tr-TR" altLang="tr-TR" dirty="0" smtClean="0"/>
              <a:t> Asbest (</a:t>
            </a:r>
            <a:r>
              <a:rPr lang="tr-TR" altLang="tr-TR" dirty="0" err="1" smtClean="0"/>
              <a:t>amosit</a:t>
            </a:r>
            <a:r>
              <a:rPr lang="tr-TR" altLang="tr-TR" dirty="0" smtClean="0"/>
              <a:t>) CAS No 12172-73-5, </a:t>
            </a:r>
            <a:r>
              <a:rPr lang="tr-TR" altLang="tr-TR" dirty="0" smtClean="0">
                <a:solidFill>
                  <a:srgbClr val="FF3300"/>
                </a:solidFill>
              </a:rPr>
              <a:t>(Kahverengi)</a:t>
            </a:r>
          </a:p>
          <a:p>
            <a:r>
              <a:rPr lang="tr-TR" altLang="tr-TR" dirty="0" smtClean="0"/>
              <a:t>- </a:t>
            </a:r>
            <a:r>
              <a:rPr lang="tr-TR" altLang="tr-TR" dirty="0" err="1" smtClean="0"/>
              <a:t>Antofilit</a:t>
            </a:r>
            <a:r>
              <a:rPr lang="tr-TR" altLang="tr-TR" dirty="0" smtClean="0"/>
              <a:t> Asbest, CAS No 77536-67-5,</a:t>
            </a:r>
          </a:p>
          <a:p>
            <a:r>
              <a:rPr lang="tr-TR" altLang="tr-TR" dirty="0" smtClean="0">
                <a:solidFill>
                  <a:srgbClr val="00CC99"/>
                </a:solidFill>
              </a:rPr>
              <a:t>- </a:t>
            </a:r>
            <a:r>
              <a:rPr lang="tr-TR" altLang="tr-TR" dirty="0" err="1" smtClean="0">
                <a:solidFill>
                  <a:srgbClr val="00CC99"/>
                </a:solidFill>
              </a:rPr>
              <a:t>Krizotil</a:t>
            </a:r>
            <a:r>
              <a:rPr lang="tr-TR" altLang="tr-TR" dirty="0" smtClean="0">
                <a:solidFill>
                  <a:srgbClr val="00CC99"/>
                </a:solidFill>
              </a:rPr>
              <a:t>, CAS No 12001-29-5, (Beyaz)</a:t>
            </a:r>
          </a:p>
          <a:p>
            <a:r>
              <a:rPr lang="tr-TR" altLang="tr-TR" dirty="0" smtClean="0">
                <a:solidFill>
                  <a:srgbClr val="3366FF"/>
                </a:solidFill>
              </a:rPr>
              <a:t>- </a:t>
            </a:r>
            <a:r>
              <a:rPr lang="tr-TR" altLang="tr-TR" dirty="0" err="1" smtClean="0">
                <a:solidFill>
                  <a:srgbClr val="3366FF"/>
                </a:solidFill>
              </a:rPr>
              <a:t>Krosidolit</a:t>
            </a:r>
            <a:r>
              <a:rPr lang="tr-TR" altLang="tr-TR" dirty="0" smtClean="0">
                <a:solidFill>
                  <a:srgbClr val="3366FF"/>
                </a:solidFill>
              </a:rPr>
              <a:t>, CAS No 12001-28-4, (Mavi)</a:t>
            </a:r>
          </a:p>
          <a:p>
            <a:r>
              <a:rPr lang="tr-TR" altLang="tr-TR" dirty="0" smtClean="0"/>
              <a:t>- Tremolit Asbest, CAS No 77536-68-6.</a:t>
            </a:r>
          </a:p>
          <a:p>
            <a:pPr>
              <a:buFont typeface="Wingdings" pitchFamily="2" charset="2"/>
              <a:buNone/>
            </a:pPr>
            <a:r>
              <a:rPr lang="tr-TR" altLang="tr-TR" dirty="0" smtClean="0"/>
              <a:t>	lifli silikatlarıdır.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86</a:t>
            </a:fld>
            <a:endParaRPr lang="tr-TR"/>
          </a:p>
        </p:txBody>
      </p:sp>
    </p:spTree>
    <p:extLst>
      <p:ext uri="{BB962C8B-B14F-4D97-AF65-F5344CB8AC3E}">
        <p14:creationId xmlns:p14="http://schemas.microsoft.com/office/powerpoint/2010/main" val="392470793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5" descr="asbes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620713"/>
            <a:ext cx="3455987"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7" descr="asbest4">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49275"/>
            <a:ext cx="40322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9" descr="200px-Anthophyllite_asbestos_SEM">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8538" y="3644900"/>
            <a:ext cx="403225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87</a:t>
            </a:fld>
            <a:endParaRPr lang="tr-TR"/>
          </a:p>
        </p:txBody>
      </p:sp>
    </p:spTree>
    <p:extLst>
      <p:ext uri="{BB962C8B-B14F-4D97-AF65-F5344CB8AC3E}">
        <p14:creationId xmlns:p14="http://schemas.microsoft.com/office/powerpoint/2010/main" val="146194674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8313" y="765175"/>
            <a:ext cx="8229600" cy="865188"/>
          </a:xfrm>
        </p:spPr>
        <p:txBody>
          <a:bodyPr anchor="t"/>
          <a:lstStyle/>
          <a:p>
            <a:r>
              <a:rPr lang="tr-TR" altLang="tr-TR" sz="3200" smtClean="0"/>
              <a:t>ASBEST ÇEŞİTLERİ</a:t>
            </a:r>
          </a:p>
        </p:txBody>
      </p:sp>
      <p:sp>
        <p:nvSpPr>
          <p:cNvPr id="36867" name="Rectangle 3"/>
          <p:cNvSpPr>
            <a:spLocks noGrp="1" noChangeArrowheads="1"/>
          </p:cNvSpPr>
          <p:nvPr>
            <p:ph idx="1"/>
          </p:nvPr>
        </p:nvSpPr>
        <p:spPr>
          <a:xfrm>
            <a:off x="457200" y="1671638"/>
            <a:ext cx="8229600" cy="4133850"/>
          </a:xfrm>
        </p:spPr>
        <p:txBody>
          <a:bodyPr/>
          <a:lstStyle/>
          <a:p>
            <a:pPr>
              <a:lnSpc>
                <a:spcPct val="90000"/>
              </a:lnSpc>
            </a:pPr>
            <a:r>
              <a:rPr lang="tr-TR" altLang="tr-TR" sz="2800" b="1" smtClean="0">
                <a:solidFill>
                  <a:srgbClr val="0033CC"/>
                </a:solidFill>
                <a:latin typeface="Arial" pitchFamily="34" charset="0"/>
              </a:rPr>
              <a:t>Serpantin Grubu;</a:t>
            </a:r>
            <a:r>
              <a:rPr lang="tr-TR" altLang="tr-TR" sz="2800" b="1" smtClean="0">
                <a:latin typeface="Arial" pitchFamily="34" charset="0"/>
              </a:rPr>
              <a:t> </a:t>
            </a:r>
            <a:r>
              <a:rPr lang="tr-TR" altLang="tr-TR" sz="2800" smtClean="0">
                <a:latin typeface="Arial" pitchFamily="34" charset="0"/>
              </a:rPr>
              <a:t>Magnezyum silikat ihtiva eder. Kıvrımlı demete benzer ipliksi yapıdadır.</a:t>
            </a:r>
          </a:p>
          <a:p>
            <a:pPr>
              <a:lnSpc>
                <a:spcPct val="90000"/>
              </a:lnSpc>
            </a:pPr>
            <a:r>
              <a:rPr lang="tr-TR" altLang="tr-TR" sz="2800" smtClean="0">
                <a:latin typeface="Arial" pitchFamily="34" charset="0"/>
              </a:rPr>
              <a:t>Doğal olarak sarımtırak yeşilimsi renkte, işlenince </a:t>
            </a:r>
            <a:r>
              <a:rPr lang="tr-TR" altLang="tr-TR" sz="2800" smtClean="0">
                <a:solidFill>
                  <a:srgbClr val="FF3300"/>
                </a:solidFill>
                <a:latin typeface="Arial" pitchFamily="34" charset="0"/>
              </a:rPr>
              <a:t>gri beyaz lif</a:t>
            </a:r>
            <a:r>
              <a:rPr lang="tr-TR" altLang="tr-TR" sz="2800" smtClean="0">
                <a:latin typeface="Arial" pitchFamily="34" charset="0"/>
              </a:rPr>
              <a:t> oluşur. </a:t>
            </a:r>
          </a:p>
          <a:p>
            <a:pPr>
              <a:lnSpc>
                <a:spcPct val="90000"/>
              </a:lnSpc>
            </a:pPr>
            <a:r>
              <a:rPr lang="tr-TR" altLang="tr-TR" sz="2800" smtClean="0">
                <a:latin typeface="Arial" pitchFamily="34" charset="0"/>
              </a:rPr>
              <a:t>En çok kullanılan ve en az riskli olan asbest türüdür.</a:t>
            </a:r>
          </a:p>
          <a:p>
            <a:pPr>
              <a:lnSpc>
                <a:spcPct val="90000"/>
              </a:lnSpc>
            </a:pPr>
            <a:r>
              <a:rPr lang="tr-TR" altLang="tr-TR" sz="2800" smtClean="0">
                <a:solidFill>
                  <a:srgbClr val="00CC99"/>
                </a:solidFill>
                <a:latin typeface="Arial" pitchFamily="34" charset="0"/>
              </a:rPr>
              <a:t>Krizotil, CAS No 12001-29-5, (Beyaz)</a:t>
            </a:r>
            <a:endParaRPr lang="tr-TR" altLang="tr-TR" sz="2800" smtClean="0">
              <a:latin typeface="Arial" pitchFamily="34" charset="0"/>
            </a:endParaRP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88</a:t>
            </a:fld>
            <a:endParaRPr lang="tr-TR"/>
          </a:p>
        </p:txBody>
      </p:sp>
    </p:spTree>
    <p:extLst>
      <p:ext uri="{BB962C8B-B14F-4D97-AF65-F5344CB8AC3E}">
        <p14:creationId xmlns:p14="http://schemas.microsoft.com/office/powerpoint/2010/main" val="1029962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95288" y="692150"/>
            <a:ext cx="8229600" cy="706438"/>
          </a:xfrm>
        </p:spPr>
        <p:txBody>
          <a:bodyPr anchor="t"/>
          <a:lstStyle/>
          <a:p>
            <a:r>
              <a:rPr lang="tr-TR" altLang="tr-TR" sz="3200" smtClean="0"/>
              <a:t>ASBEST ÇEŞİTLERİ</a:t>
            </a:r>
          </a:p>
        </p:txBody>
      </p:sp>
      <p:sp>
        <p:nvSpPr>
          <p:cNvPr id="37891" name="Rectangle 3"/>
          <p:cNvSpPr>
            <a:spLocks noGrp="1" noChangeArrowheads="1"/>
          </p:cNvSpPr>
          <p:nvPr>
            <p:ph idx="1"/>
          </p:nvPr>
        </p:nvSpPr>
        <p:spPr>
          <a:xfrm>
            <a:off x="250825" y="1412875"/>
            <a:ext cx="8642350" cy="5078413"/>
          </a:xfrm>
        </p:spPr>
        <p:txBody>
          <a:bodyPr/>
          <a:lstStyle/>
          <a:p>
            <a:pPr marL="609600" indent="-609600">
              <a:buFont typeface="Wingdings" pitchFamily="2" charset="2"/>
              <a:buNone/>
            </a:pPr>
            <a:r>
              <a:rPr lang="tr-TR" altLang="tr-TR" sz="2800" b="1" smtClean="0">
                <a:solidFill>
                  <a:srgbClr val="0033CC"/>
                </a:solidFill>
              </a:rPr>
              <a:t>Amphibol Gurubu ;</a:t>
            </a:r>
            <a:r>
              <a:rPr lang="tr-TR" altLang="tr-TR" sz="2800" b="1" smtClean="0"/>
              <a:t> </a:t>
            </a:r>
            <a:r>
              <a:rPr lang="tr-TR" altLang="tr-TR" sz="2800" smtClean="0"/>
              <a:t>Düz ipliksi yapıdadır.</a:t>
            </a:r>
          </a:p>
          <a:p>
            <a:pPr marL="609600" indent="-609600">
              <a:buFont typeface="Wingdings" pitchFamily="2" charset="2"/>
              <a:buNone/>
            </a:pPr>
            <a:r>
              <a:rPr lang="tr-TR" altLang="tr-TR" sz="2800" smtClean="0"/>
              <a:t>Bulundurduğu metal okside göre renk alır.</a:t>
            </a:r>
          </a:p>
          <a:p>
            <a:pPr marL="609600" indent="-609600">
              <a:buFont typeface="Wingdings" pitchFamily="2" charset="2"/>
              <a:buNone/>
            </a:pPr>
            <a:r>
              <a:rPr lang="tr-TR" altLang="tr-TR" sz="2800" smtClean="0"/>
              <a:t>Kırılgandır, aside dayanıklıdır, mukavemeti </a:t>
            </a:r>
          </a:p>
          <a:p>
            <a:pPr marL="609600" indent="-609600">
              <a:buFont typeface="Wingdings" pitchFamily="2" charset="2"/>
              <a:buNone/>
            </a:pPr>
            <a:r>
              <a:rPr lang="tr-TR" altLang="tr-TR" sz="2800" smtClean="0"/>
              <a:t>düşüktür. Dört ana grubu vardır.</a:t>
            </a:r>
          </a:p>
          <a:p>
            <a:pPr marL="609600" indent="-609600"/>
            <a:r>
              <a:rPr lang="tr-TR" altLang="tr-TR" sz="2800" smtClean="0">
                <a:solidFill>
                  <a:srgbClr val="3366FF"/>
                </a:solidFill>
              </a:rPr>
              <a:t>Krosidolit (mavi): Sodyum demir silikat,</a:t>
            </a:r>
          </a:p>
          <a:p>
            <a:pPr marL="609600" indent="-609600"/>
            <a:r>
              <a:rPr lang="tr-TR" altLang="tr-TR" sz="2800" smtClean="0"/>
              <a:t>Amozit </a:t>
            </a:r>
            <a:r>
              <a:rPr lang="tr-TR" altLang="tr-TR" sz="2800" smtClean="0">
                <a:solidFill>
                  <a:srgbClr val="FF3300"/>
                </a:solidFill>
              </a:rPr>
              <a:t>(kahverengi)</a:t>
            </a:r>
            <a:r>
              <a:rPr lang="tr-TR" altLang="tr-TR" sz="2800" smtClean="0"/>
              <a:t> ; Demir, magnezyum silikat,</a:t>
            </a:r>
          </a:p>
          <a:p>
            <a:pPr marL="609600" indent="-609600"/>
            <a:r>
              <a:rPr lang="tr-TR" altLang="tr-TR" sz="2800" smtClean="0"/>
              <a:t>Tremolit ; Kalsiyum, magnezyum, silikat.</a:t>
            </a:r>
          </a:p>
          <a:p>
            <a:pPr marL="609600" indent="-609600"/>
            <a:r>
              <a:rPr lang="tr-TR" altLang="tr-TR" sz="2800" smtClean="0"/>
              <a:t>Aktinolit; Kalsiyum, magnezyum, demir silikat.</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89</a:t>
            </a:fld>
            <a:endParaRPr lang="tr-TR"/>
          </a:p>
        </p:txBody>
      </p:sp>
    </p:spTree>
    <p:extLst>
      <p:ext uri="{BB962C8B-B14F-4D97-AF65-F5344CB8AC3E}">
        <p14:creationId xmlns:p14="http://schemas.microsoft.com/office/powerpoint/2010/main" val="4294168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Yuvarlatılmış Dikdörtgen"/>
          <p:cNvSpPr/>
          <p:nvPr/>
        </p:nvSpPr>
        <p:spPr>
          <a:xfrm>
            <a:off x="107504" y="998534"/>
            <a:ext cx="5894932" cy="2376264"/>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tr-TR" b="1" dirty="0">
              <a:solidFill>
                <a:schemeClr val="bg1"/>
              </a:solidFill>
              <a:latin typeface="Arial" pitchFamily="34" charset="0"/>
            </a:endParaRPr>
          </a:p>
          <a:p>
            <a:pPr fontAlgn="auto">
              <a:spcBef>
                <a:spcPts val="0"/>
              </a:spcBef>
              <a:spcAft>
                <a:spcPts val="0"/>
              </a:spcAft>
              <a:defRPr/>
            </a:pPr>
            <a:r>
              <a:rPr lang="tr-TR" b="1" dirty="0">
                <a:solidFill>
                  <a:schemeClr val="bg1"/>
                </a:solidFill>
                <a:latin typeface="Arial" pitchFamily="34" charset="0"/>
              </a:rPr>
              <a:t>3-Sindirim yolu</a:t>
            </a:r>
            <a:r>
              <a:rPr lang="tr-TR" dirty="0">
                <a:solidFill>
                  <a:schemeClr val="bg1"/>
                </a:solidFill>
                <a:latin typeface="Arial" pitchFamily="34" charset="0"/>
              </a:rPr>
              <a:t>:</a:t>
            </a:r>
          </a:p>
          <a:p>
            <a:pPr marL="285750" indent="-285750" fontAlgn="auto">
              <a:spcBef>
                <a:spcPts val="0"/>
              </a:spcBef>
              <a:spcAft>
                <a:spcPts val="0"/>
              </a:spcAft>
              <a:buFont typeface="Arial" pitchFamily="34" charset="0"/>
              <a:buChar char="•"/>
              <a:defRPr/>
            </a:pPr>
            <a:r>
              <a:rPr lang="tr-TR" dirty="0">
                <a:solidFill>
                  <a:schemeClr val="bg1"/>
                </a:solidFill>
                <a:latin typeface="Arial" pitchFamily="34" charset="0"/>
              </a:rPr>
              <a:t>Solunan havada bulunan tozların yutulması, </a:t>
            </a:r>
          </a:p>
          <a:p>
            <a:pPr marL="285750" indent="-285750" fontAlgn="auto">
              <a:spcBef>
                <a:spcPts val="0"/>
              </a:spcBef>
              <a:spcAft>
                <a:spcPts val="0"/>
              </a:spcAft>
              <a:buFont typeface="Arial" pitchFamily="34" charset="0"/>
              <a:buChar char="•"/>
              <a:defRPr/>
            </a:pPr>
            <a:r>
              <a:rPr lang="tr-TR" dirty="0">
                <a:solidFill>
                  <a:schemeClr val="bg1"/>
                </a:solidFill>
                <a:latin typeface="Arial" pitchFamily="34" charset="0"/>
              </a:rPr>
              <a:t>Kimyasal bulaşmış ellerle temizlenmeden yemek yenilmesi, </a:t>
            </a:r>
          </a:p>
          <a:p>
            <a:pPr marL="285750" indent="-285750" fontAlgn="auto">
              <a:spcBef>
                <a:spcPts val="0"/>
              </a:spcBef>
              <a:spcAft>
                <a:spcPts val="0"/>
              </a:spcAft>
              <a:buFont typeface="Arial" pitchFamily="34" charset="0"/>
              <a:buChar char="•"/>
              <a:defRPr/>
            </a:pPr>
            <a:r>
              <a:rPr lang="tr-TR" dirty="0">
                <a:solidFill>
                  <a:schemeClr val="bg1"/>
                </a:solidFill>
                <a:latin typeface="Arial" pitchFamily="34" charset="0"/>
              </a:rPr>
              <a:t>Sigara içilmesi veya</a:t>
            </a:r>
          </a:p>
          <a:p>
            <a:pPr marL="285750" indent="-285750" fontAlgn="auto">
              <a:spcBef>
                <a:spcPts val="0"/>
              </a:spcBef>
              <a:spcAft>
                <a:spcPts val="0"/>
              </a:spcAft>
              <a:buFont typeface="Arial" pitchFamily="34" charset="0"/>
              <a:buChar char="•"/>
              <a:defRPr/>
            </a:pPr>
            <a:r>
              <a:rPr lang="tr-TR" dirty="0">
                <a:solidFill>
                  <a:schemeClr val="bg1"/>
                </a:solidFill>
                <a:latin typeface="Arial" pitchFamily="34" charset="0"/>
              </a:rPr>
              <a:t> Yanlışlıkla yutma yoluyla, gaz, toz, buhar, duman, sıvı veya katı maddeler vücuda sindirim yoluyla da girebilir</a:t>
            </a:r>
          </a:p>
          <a:p>
            <a:pPr algn="ctr" fontAlgn="auto">
              <a:spcBef>
                <a:spcPts val="0"/>
              </a:spcBef>
              <a:spcAft>
                <a:spcPts val="0"/>
              </a:spcAft>
              <a:defRPr/>
            </a:pPr>
            <a:endParaRPr lang="tr-TR" dirty="0">
              <a:latin typeface="Arial" pitchFamily="34" charset="0"/>
            </a:endParaRPr>
          </a:p>
        </p:txBody>
      </p:sp>
      <p:sp>
        <p:nvSpPr>
          <p:cNvPr id="4" name="3 Yuvarlatılmış Dikdörtgen"/>
          <p:cNvSpPr/>
          <p:nvPr/>
        </p:nvSpPr>
        <p:spPr>
          <a:xfrm>
            <a:off x="1115616" y="3645024"/>
            <a:ext cx="6485024" cy="2736304"/>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r>
              <a:rPr lang="tr-TR" b="1" dirty="0">
                <a:latin typeface="Arial" pitchFamily="34" charset="0"/>
              </a:rPr>
              <a:t>Yukarıda belirtilen üç yolla vücuda giren kimyasallar dolaşım sistemine girerek bütün vücuda yayılır.</a:t>
            </a:r>
          </a:p>
          <a:p>
            <a:pPr algn="ctr" fontAlgn="auto">
              <a:spcBef>
                <a:spcPts val="0"/>
              </a:spcBef>
              <a:spcAft>
                <a:spcPts val="0"/>
              </a:spcAft>
              <a:defRPr/>
            </a:pPr>
            <a:r>
              <a:rPr lang="tr-TR" b="1" dirty="0">
                <a:latin typeface="Arial" pitchFamily="34" charset="0"/>
              </a:rPr>
              <a:t> </a:t>
            </a:r>
          </a:p>
          <a:p>
            <a:pPr algn="ctr" fontAlgn="auto">
              <a:spcBef>
                <a:spcPts val="0"/>
              </a:spcBef>
              <a:spcAft>
                <a:spcPts val="0"/>
              </a:spcAft>
              <a:defRPr/>
            </a:pPr>
            <a:r>
              <a:rPr lang="tr-TR" b="1" dirty="0">
                <a:latin typeface="Arial" pitchFamily="34" charset="0"/>
              </a:rPr>
              <a:t>Bu yolla sadece etkiye maruz kalan organ değil </a:t>
            </a:r>
            <a:r>
              <a:rPr lang="tr-TR" b="1" u="sng" dirty="0">
                <a:latin typeface="Arial" pitchFamily="34" charset="0"/>
              </a:rPr>
              <a:t>doğrudan bu etkiye hiç maruz kalmayan organları etkileyebilir ve </a:t>
            </a:r>
            <a:r>
              <a:rPr lang="tr-TR" b="1" u="sng" dirty="0" err="1">
                <a:latin typeface="Arial" pitchFamily="34" charset="0"/>
              </a:rPr>
              <a:t>plesenta</a:t>
            </a:r>
            <a:r>
              <a:rPr lang="tr-TR" b="1" u="sng" dirty="0">
                <a:latin typeface="Arial" pitchFamily="34" charset="0"/>
              </a:rPr>
              <a:t> yoluyla anne karnındaki bebeğe de geçebilir. </a:t>
            </a:r>
          </a:p>
          <a:p>
            <a:pPr algn="ctr" fontAlgn="auto">
              <a:spcBef>
                <a:spcPts val="0"/>
              </a:spcBef>
              <a:spcAft>
                <a:spcPts val="0"/>
              </a:spcAft>
              <a:defRPr/>
            </a:pPr>
            <a:endParaRPr lang="tr-TR" b="1" u="sng" dirty="0">
              <a:latin typeface="Arial" pitchFamily="34" charset="0"/>
            </a:endParaRPr>
          </a:p>
          <a:p>
            <a:pPr algn="ctr" fontAlgn="auto">
              <a:spcBef>
                <a:spcPts val="0"/>
              </a:spcBef>
              <a:spcAft>
                <a:spcPts val="0"/>
              </a:spcAft>
              <a:defRPr/>
            </a:pPr>
            <a:r>
              <a:rPr lang="tr-TR" b="1" dirty="0">
                <a:latin typeface="Arial" pitchFamily="34" charset="0"/>
              </a:rPr>
              <a:t>Bütün bu yollarla vücuda giren kimyasallar çeşitli sağlık zararlarına neden olurlar</a:t>
            </a:r>
            <a:r>
              <a:rPr lang="tr-TR" dirty="0">
                <a:latin typeface="Arial" pitchFamily="34" charset="0"/>
              </a:rPr>
              <a:t>.</a:t>
            </a:r>
          </a:p>
        </p:txBody>
      </p:sp>
      <p:pic>
        <p:nvPicPr>
          <p:cNvPr id="18440" name="Picture 2" descr="http://www.porttakal.com/haber_img/f/3/c/1/f3c1a0affb_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977900"/>
            <a:ext cx="2484437"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0 Sağ Ok"/>
          <p:cNvSpPr/>
          <p:nvPr/>
        </p:nvSpPr>
        <p:spPr>
          <a:xfrm>
            <a:off x="6227763" y="1614488"/>
            <a:ext cx="504825" cy="1143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tr-TR"/>
          </a:p>
        </p:txBody>
      </p:sp>
      <p:sp>
        <p:nvSpPr>
          <p:cNvPr id="6" name="Slayt Numarası Yer Tutucusu 5"/>
          <p:cNvSpPr>
            <a:spLocks noGrp="1"/>
          </p:cNvSpPr>
          <p:nvPr>
            <p:ph type="sldNum" sz="quarter" idx="12"/>
          </p:nvPr>
        </p:nvSpPr>
        <p:spPr/>
        <p:txBody>
          <a:bodyPr/>
          <a:lstStyle/>
          <a:p>
            <a:fld id="{A427530A-A503-4F46-BAEC-AA74D2EFDD5B}" type="slidenum">
              <a:rPr lang="tr-TR" smtClean="0"/>
              <a:t>9</a:t>
            </a:fld>
            <a:endParaRPr lang="tr-TR"/>
          </a:p>
        </p:txBody>
      </p:sp>
    </p:spTree>
    <p:extLst>
      <p:ext uri="{BB962C8B-B14F-4D97-AF65-F5344CB8AC3E}">
        <p14:creationId xmlns:p14="http://schemas.microsoft.com/office/powerpoint/2010/main" val="1393495829"/>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p:txBody>
          <a:bodyPr>
            <a:normAutofit/>
          </a:bodyPr>
          <a:lstStyle/>
          <a:p>
            <a:r>
              <a:rPr lang="tr-TR" altLang="tr-TR" sz="2800" dirty="0" smtClean="0"/>
              <a:t>Asbest, başta asbestli çimento (%84), Yer döşemesi (%0.5), Sürtünme elemanları (%12), Conta, salmastra (%2,2), Tekstil olmak üzere çeşitli sektörlerde kullanılmaktadır.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90</a:t>
            </a:fld>
            <a:endParaRPr lang="tr-TR"/>
          </a:p>
        </p:txBody>
      </p:sp>
    </p:spTree>
    <p:extLst>
      <p:ext uri="{BB962C8B-B14F-4D97-AF65-F5344CB8AC3E}">
        <p14:creationId xmlns:p14="http://schemas.microsoft.com/office/powerpoint/2010/main" val="323460566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323850" y="908050"/>
            <a:ext cx="8496300" cy="5222875"/>
          </a:xfrm>
        </p:spPr>
        <p:txBody>
          <a:bodyPr/>
          <a:lstStyle/>
          <a:p>
            <a:r>
              <a:rPr lang="tr-TR" altLang="tr-TR" smtClean="0">
                <a:hlinkClick r:id="rId2" tooltip="Avrupa Birliği"/>
              </a:rPr>
              <a:t>Avrupa Birliği</a:t>
            </a:r>
            <a:r>
              <a:rPr lang="tr-TR" altLang="tr-TR" smtClean="0"/>
              <a:t>'de 2005 yılından itibaren </a:t>
            </a:r>
            <a:r>
              <a:rPr lang="tr-TR" altLang="tr-TR" smtClean="0">
                <a:hlinkClick r:id="rId2" tooltip="Avrupa Birliği"/>
              </a:rPr>
              <a:t>AB</a:t>
            </a:r>
            <a:r>
              <a:rPr lang="tr-TR" altLang="tr-TR" smtClean="0"/>
              <a:t>'ye üye ülkelerde asbest üretimi ve kullanımını yasaklamıştır.</a:t>
            </a:r>
          </a:p>
          <a:p>
            <a:r>
              <a:rPr lang="tr-TR" altLang="tr-TR" smtClean="0">
                <a:solidFill>
                  <a:srgbClr val="3366FF"/>
                </a:solidFill>
              </a:rPr>
              <a:t>Geçmişte tersane işçisi olan babasının iş elbiselerinden bulaşan asbest nedeniyle kansere yakalanan genç bir bayan, 2007 yılında İngiliz Savunma Bakanlığı'ndan tazminat almaya hak kazandı.</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91</a:t>
            </a:fld>
            <a:endParaRPr lang="tr-TR"/>
          </a:p>
        </p:txBody>
      </p:sp>
    </p:spTree>
    <p:extLst>
      <p:ext uri="{BB962C8B-B14F-4D97-AF65-F5344CB8AC3E}">
        <p14:creationId xmlns:p14="http://schemas.microsoft.com/office/powerpoint/2010/main" val="335197025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a:xfrm>
            <a:off x="468313" y="908050"/>
            <a:ext cx="8229600" cy="1143000"/>
          </a:xfrm>
        </p:spPr>
        <p:txBody>
          <a:bodyPr anchor="t"/>
          <a:lstStyle/>
          <a:p>
            <a:r>
              <a:rPr lang="tr-TR" altLang="tr-TR" sz="3200" b="1" smtClean="0"/>
              <a:t>Asbeste bağlı oluşan hastalıklar </a:t>
            </a:r>
          </a:p>
        </p:txBody>
      </p:sp>
      <p:sp>
        <p:nvSpPr>
          <p:cNvPr id="40963" name="Rectangle 3"/>
          <p:cNvSpPr>
            <a:spLocks noGrp="1" noChangeArrowheads="1"/>
          </p:cNvSpPr>
          <p:nvPr>
            <p:ph idx="1"/>
          </p:nvPr>
        </p:nvSpPr>
        <p:spPr>
          <a:xfrm>
            <a:off x="395288" y="2205038"/>
            <a:ext cx="8229600" cy="4176712"/>
          </a:xfrm>
        </p:spPr>
        <p:txBody>
          <a:bodyPr>
            <a:normAutofit/>
          </a:bodyPr>
          <a:lstStyle/>
          <a:p>
            <a:r>
              <a:rPr lang="tr-TR" altLang="tr-TR" dirty="0" err="1" smtClean="0">
                <a:hlinkClick r:id="rId2" tooltip="Asbestoz"/>
              </a:rPr>
              <a:t>Asbestosis</a:t>
            </a:r>
            <a:r>
              <a:rPr lang="tr-TR" altLang="tr-TR" b="1" dirty="0" smtClean="0"/>
              <a:t> – </a:t>
            </a:r>
            <a:r>
              <a:rPr lang="tr-TR" altLang="tr-TR" b="1" dirty="0" smtClean="0">
                <a:solidFill>
                  <a:srgbClr val="0033CC"/>
                </a:solidFill>
              </a:rPr>
              <a:t>İlk olarak tersane işlerinde çalışanlarda tespit edilen </a:t>
            </a:r>
            <a:r>
              <a:rPr lang="tr-TR" altLang="tr-TR" b="1" dirty="0" err="1" smtClean="0">
                <a:solidFill>
                  <a:srgbClr val="0033CC"/>
                </a:solidFill>
              </a:rPr>
              <a:t>asbestosis</a:t>
            </a:r>
            <a:r>
              <a:rPr lang="tr-TR" altLang="tr-TR" b="1" dirty="0" smtClean="0">
                <a:solidFill>
                  <a:srgbClr val="0033CC"/>
                </a:solidFill>
              </a:rPr>
              <a:t>, asbest liflerini çözmeye çalışan vücut tarafından üretilen asidin akciğer zarında oluşturduğu yaralardır. Bu hastalığın kendini göstermesi 10-20 yılı bulmaktadır. </a:t>
            </a:r>
          </a:p>
          <a:p>
            <a:r>
              <a:rPr lang="tr-TR" altLang="tr-TR" b="1" dirty="0" err="1">
                <a:hlinkClick r:id="rId3" tooltip="Mezotelyoma"/>
              </a:rPr>
              <a:t>Mezotelyoma</a:t>
            </a:r>
            <a:r>
              <a:rPr lang="tr-TR" altLang="tr-TR" dirty="0"/>
              <a:t> – Asbestin yol açtığı en önemli hastalık akciğer zarı ve karın zarı kanseri, yani </a:t>
            </a:r>
            <a:r>
              <a:rPr lang="tr-TR" altLang="tr-TR" dirty="0" err="1">
                <a:solidFill>
                  <a:srgbClr val="FF0033"/>
                </a:solidFill>
                <a:hlinkClick r:id="rId3" tooltip="Mezotelyoma"/>
              </a:rPr>
              <a:t>mezotelyomadır</a:t>
            </a:r>
            <a:r>
              <a:rPr lang="tr-TR" altLang="tr-TR" dirty="0">
                <a:solidFill>
                  <a:srgbClr val="FF0033"/>
                </a:solidFill>
              </a:rPr>
              <a:t>.</a:t>
            </a:r>
            <a:r>
              <a:rPr lang="tr-TR" altLang="tr-TR" dirty="0"/>
              <a:t> Batı ülkelerinde yılda her bir milyon kişinin           1 ve 2‘- sinde tespit edilen </a:t>
            </a:r>
            <a:r>
              <a:rPr lang="tr-TR" altLang="tr-TR" dirty="0" err="1"/>
              <a:t>mezotelyoma</a:t>
            </a:r>
            <a:r>
              <a:rPr lang="tr-TR" altLang="tr-TR" dirty="0"/>
              <a:t>, ülkemizde yılda en az 500 kişide görülmektedir. </a:t>
            </a:r>
          </a:p>
          <a:p>
            <a:endParaRPr lang="tr-TR" altLang="tr-TR" dirty="0" smtClean="0">
              <a:solidFill>
                <a:srgbClr val="0033CC"/>
              </a:solidFill>
            </a:endParaRP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92</a:t>
            </a:fld>
            <a:endParaRPr lang="tr-TR"/>
          </a:p>
        </p:txBody>
      </p:sp>
    </p:spTree>
    <p:extLst>
      <p:ext uri="{BB962C8B-B14F-4D97-AF65-F5344CB8AC3E}">
        <p14:creationId xmlns:p14="http://schemas.microsoft.com/office/powerpoint/2010/main" val="158270807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a:xfrm>
            <a:off x="0" y="1125538"/>
            <a:ext cx="8229600" cy="1143000"/>
          </a:xfrm>
        </p:spPr>
        <p:txBody>
          <a:bodyPr anchor="t"/>
          <a:lstStyle/>
          <a:p>
            <a:r>
              <a:rPr lang="tr-TR" altLang="tr-TR" sz="3200" b="1" smtClean="0"/>
              <a:t>Asbeste bağlı oluşan hastalıklar</a:t>
            </a:r>
            <a:r>
              <a:rPr lang="tr-TR" altLang="tr-TR" sz="3200" smtClean="0"/>
              <a:t> </a:t>
            </a:r>
          </a:p>
        </p:txBody>
      </p:sp>
      <p:sp>
        <p:nvSpPr>
          <p:cNvPr id="43011" name="Rectangle 3"/>
          <p:cNvSpPr>
            <a:spLocks noGrp="1" noChangeArrowheads="1"/>
          </p:cNvSpPr>
          <p:nvPr>
            <p:ph idx="1"/>
          </p:nvPr>
        </p:nvSpPr>
        <p:spPr>
          <a:xfrm>
            <a:off x="468313" y="2205038"/>
            <a:ext cx="8229600" cy="4060825"/>
          </a:xfrm>
        </p:spPr>
        <p:txBody>
          <a:bodyPr/>
          <a:lstStyle/>
          <a:p>
            <a:r>
              <a:rPr lang="tr-TR" altLang="tr-TR" b="1" smtClean="0">
                <a:hlinkClick r:id="rId2" tooltip="Kanser"/>
              </a:rPr>
              <a:t>Kanser</a:t>
            </a:r>
            <a:r>
              <a:rPr lang="tr-TR" altLang="tr-TR" smtClean="0"/>
              <a:t> – </a:t>
            </a:r>
          </a:p>
          <a:p>
            <a:pPr>
              <a:buFont typeface="Wingdings" pitchFamily="2" charset="2"/>
              <a:buNone/>
            </a:pPr>
            <a:r>
              <a:rPr lang="tr-TR" altLang="tr-TR" smtClean="0"/>
              <a:t>	a-Akciğer kanseri </a:t>
            </a:r>
            <a:r>
              <a:rPr lang="tr-TR" altLang="tr-TR" b="1" smtClean="0"/>
              <a:t>(bronchial carcinoma), </a:t>
            </a:r>
          </a:p>
          <a:p>
            <a:pPr>
              <a:buFont typeface="Wingdings" pitchFamily="2" charset="2"/>
              <a:buNone/>
            </a:pPr>
            <a:r>
              <a:rPr lang="tr-TR" altLang="tr-TR" smtClean="0"/>
              <a:t>	b-</a:t>
            </a:r>
            <a:r>
              <a:rPr lang="tr-TR" altLang="tr-TR" smtClean="0">
                <a:hlinkClick r:id="rId3" tooltip="Sindirim sistemi"/>
              </a:rPr>
              <a:t>sindirim sistemi</a:t>
            </a:r>
            <a:r>
              <a:rPr lang="tr-TR" altLang="tr-TR" smtClean="0"/>
              <a:t> (mide barsak) kanserleri (gastro-intestinal carcinoma),</a:t>
            </a:r>
          </a:p>
          <a:p>
            <a:pPr>
              <a:buFont typeface="Wingdings" pitchFamily="2" charset="2"/>
              <a:buNone/>
            </a:pPr>
            <a:r>
              <a:rPr lang="tr-TR" altLang="tr-TR" smtClean="0"/>
              <a:t>	c-Grtlak kanseri’ne yol açmaktadır. </a:t>
            </a:r>
          </a:p>
          <a:p>
            <a:r>
              <a:rPr lang="tr-TR" altLang="tr-TR" b="1" smtClean="0">
                <a:hlinkClick r:id="rId4" tooltip="Akciğer zarı"/>
              </a:rPr>
              <a:t>Akciğer zarı</a:t>
            </a:r>
            <a:r>
              <a:rPr lang="tr-TR" altLang="tr-TR" b="1" smtClean="0"/>
              <a:t> (pleura) kalınlaşması olmaktadır. </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93</a:t>
            </a:fld>
            <a:endParaRPr lang="tr-TR"/>
          </a:p>
        </p:txBody>
      </p:sp>
    </p:spTree>
    <p:extLst>
      <p:ext uri="{BB962C8B-B14F-4D97-AF65-F5344CB8AC3E}">
        <p14:creationId xmlns:p14="http://schemas.microsoft.com/office/powerpoint/2010/main" val="1376707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250825" y="692150"/>
            <a:ext cx="8713788" cy="5545138"/>
          </a:xfrm>
        </p:spPr>
        <p:txBody>
          <a:bodyPr/>
          <a:lstStyle/>
          <a:p>
            <a:r>
              <a:rPr lang="tr-TR" altLang="tr-TR" b="1" smtClean="0">
                <a:solidFill>
                  <a:srgbClr val="0033CC"/>
                </a:solidFill>
              </a:rPr>
              <a:t>Talk;</a:t>
            </a:r>
            <a:r>
              <a:rPr lang="tr-TR" altLang="tr-TR" smtClean="0"/>
              <a:t> Magnezyum silikat kayalarının veya metamorfoz dolamitlerinin değişmesi ile meydana gelen tabii bir hidrosilikattır. Açıkyeşil, beyaz ve grimsi renkte yaprağımsı ve pullu yapıdadır. Asit ve bazlara mukavimdir.</a:t>
            </a:r>
          </a:p>
          <a:p>
            <a:r>
              <a:rPr lang="tr-TR" altLang="tr-TR" smtClean="0"/>
              <a:t>Solunum yolu ile etkisi olur. </a:t>
            </a:r>
            <a:r>
              <a:rPr lang="tr-TR" altLang="tr-TR" smtClean="0">
                <a:solidFill>
                  <a:srgbClr val="FF3300"/>
                </a:solidFill>
              </a:rPr>
              <a:t>10 yıl gibi uzun süreler sonucu talkosis olur</a:t>
            </a:r>
            <a:r>
              <a:rPr lang="tr-TR" altLang="tr-TR" smtClean="0"/>
              <a:t>. Elyaf halindeki tozları etkilidir. Nefes darlığı ve iş göremezliğe sebep olur.</a:t>
            </a: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94</a:t>
            </a:fld>
            <a:endParaRPr lang="tr-TR"/>
          </a:p>
        </p:txBody>
      </p:sp>
    </p:spTree>
    <p:extLst>
      <p:ext uri="{BB962C8B-B14F-4D97-AF65-F5344CB8AC3E}">
        <p14:creationId xmlns:p14="http://schemas.microsoft.com/office/powerpoint/2010/main" val="120668928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50825" y="260648"/>
            <a:ext cx="8229600" cy="777875"/>
          </a:xfrm>
        </p:spPr>
        <p:txBody>
          <a:bodyPr anchor="t"/>
          <a:lstStyle/>
          <a:p>
            <a:r>
              <a:rPr lang="tr-TR" altLang="tr-TR" sz="4200" b="1" dirty="0" smtClean="0"/>
              <a:t>TOZLAR:</a:t>
            </a:r>
            <a:endParaRPr lang="tr-TR" altLang="tr-TR" sz="2100" b="1" dirty="0" smtClean="0"/>
          </a:p>
        </p:txBody>
      </p:sp>
      <p:sp>
        <p:nvSpPr>
          <p:cNvPr id="47107" name="Rectangle 3"/>
          <p:cNvSpPr>
            <a:spLocks noGrp="1" noChangeArrowheads="1"/>
          </p:cNvSpPr>
          <p:nvPr>
            <p:ph idx="1"/>
          </p:nvPr>
        </p:nvSpPr>
        <p:spPr>
          <a:xfrm>
            <a:off x="323850" y="1196752"/>
            <a:ext cx="8374063" cy="4530725"/>
          </a:xfrm>
        </p:spPr>
        <p:txBody>
          <a:bodyPr>
            <a:normAutofit fontScale="70000" lnSpcReduction="20000"/>
          </a:bodyPr>
          <a:lstStyle/>
          <a:p>
            <a:pPr marL="609600" indent="-609600">
              <a:lnSpc>
                <a:spcPct val="120000"/>
              </a:lnSpc>
              <a:buFont typeface="Wingdings" pitchFamily="2" charset="2"/>
              <a:buNone/>
            </a:pPr>
            <a:r>
              <a:rPr lang="tr-TR" altLang="tr-TR" dirty="0" smtClean="0">
                <a:solidFill>
                  <a:srgbClr val="FF3300"/>
                </a:solidFill>
              </a:rPr>
              <a:t>2- </a:t>
            </a:r>
            <a:r>
              <a:rPr lang="tr-TR" altLang="tr-TR" dirty="0" err="1" smtClean="0">
                <a:solidFill>
                  <a:srgbClr val="FF3300"/>
                </a:solidFill>
              </a:rPr>
              <a:t>Toksik</a:t>
            </a:r>
            <a:r>
              <a:rPr lang="tr-TR" altLang="tr-TR" dirty="0" smtClean="0">
                <a:solidFill>
                  <a:srgbClr val="FF3300"/>
                </a:solidFill>
              </a:rPr>
              <a:t> Tozlar: </a:t>
            </a:r>
            <a:r>
              <a:rPr lang="tr-TR" altLang="tr-TR" dirty="0" smtClean="0"/>
              <a:t>Vücuda alındıklarında akut veya kronik  zehirlenmeye sebep olan  tozlardır. </a:t>
            </a:r>
          </a:p>
          <a:p>
            <a:pPr marL="609600" indent="-609600">
              <a:lnSpc>
                <a:spcPct val="120000"/>
              </a:lnSpc>
              <a:buFont typeface="Wingdings" pitchFamily="2" charset="2"/>
              <a:buNone/>
            </a:pPr>
            <a:r>
              <a:rPr lang="tr-TR" altLang="tr-TR" dirty="0" smtClean="0"/>
              <a:t>Kurşun, krom, </a:t>
            </a:r>
            <a:r>
              <a:rPr lang="tr-TR" altLang="tr-TR" dirty="0" err="1" smtClean="0"/>
              <a:t>kadbiyum</a:t>
            </a:r>
            <a:r>
              <a:rPr lang="tr-TR" altLang="tr-TR" dirty="0" smtClean="0"/>
              <a:t>, mangan, vanadyum gibi </a:t>
            </a:r>
            <a:r>
              <a:rPr lang="tr-TR" altLang="tr-TR" dirty="0" smtClean="0">
                <a:solidFill>
                  <a:srgbClr val="FF3300"/>
                </a:solidFill>
              </a:rPr>
              <a:t>ağır metal tozlarıdır.</a:t>
            </a:r>
          </a:p>
          <a:p>
            <a:pPr marL="609600" indent="-609600">
              <a:lnSpc>
                <a:spcPct val="120000"/>
              </a:lnSpc>
              <a:buFont typeface="Wingdings" pitchFamily="2" charset="2"/>
              <a:buNone/>
            </a:pPr>
            <a:r>
              <a:rPr lang="tr-TR" altLang="tr-TR" dirty="0">
                <a:solidFill>
                  <a:srgbClr val="FF3300"/>
                </a:solidFill>
              </a:rPr>
              <a:t>3- Kanserojen Tozlar: </a:t>
            </a:r>
          </a:p>
          <a:p>
            <a:pPr marL="609600" indent="-609600">
              <a:lnSpc>
                <a:spcPct val="120000"/>
              </a:lnSpc>
              <a:buFont typeface="Wingdings" pitchFamily="2" charset="2"/>
              <a:buNone/>
            </a:pPr>
            <a:r>
              <a:rPr lang="tr-TR" altLang="tr-TR" dirty="0"/>
              <a:t>Asbest, Arsenik ve bileşikleri, </a:t>
            </a:r>
            <a:r>
              <a:rPr lang="tr-TR" altLang="tr-TR" dirty="0" err="1" smtClean="0"/>
              <a:t>berilyumkromatlar</a:t>
            </a:r>
            <a:r>
              <a:rPr lang="tr-TR" altLang="tr-TR" dirty="0"/>
              <a:t>, Nikel ve bileşiklerinin tozları.</a:t>
            </a:r>
          </a:p>
          <a:p>
            <a:pPr marL="609600" indent="-609600">
              <a:lnSpc>
                <a:spcPct val="120000"/>
              </a:lnSpc>
              <a:buFont typeface="Wingdings" pitchFamily="2" charset="2"/>
              <a:buNone/>
            </a:pPr>
            <a:r>
              <a:rPr lang="tr-TR" altLang="tr-TR" dirty="0">
                <a:solidFill>
                  <a:srgbClr val="FF3300"/>
                </a:solidFill>
              </a:rPr>
              <a:t>4- Radyoaktif Tozlar: </a:t>
            </a:r>
          </a:p>
          <a:p>
            <a:pPr marL="609600" indent="-609600">
              <a:lnSpc>
                <a:spcPct val="120000"/>
              </a:lnSpc>
              <a:buFont typeface="Wingdings" pitchFamily="2" charset="2"/>
              <a:buNone/>
            </a:pPr>
            <a:r>
              <a:rPr lang="tr-TR" altLang="tr-TR" dirty="0"/>
              <a:t>Uranyum, toryum, </a:t>
            </a:r>
            <a:r>
              <a:rPr lang="tr-TR" altLang="tr-TR" dirty="0" err="1"/>
              <a:t>zirkonyum,vs</a:t>
            </a:r>
            <a:r>
              <a:rPr lang="tr-TR" altLang="tr-TR" dirty="0" smtClean="0"/>
              <a:t>. (</a:t>
            </a:r>
            <a:r>
              <a:rPr lang="tr-TR" altLang="tr-TR" dirty="0"/>
              <a:t>Bunların iyonize ışınları dokularda hasar ve </a:t>
            </a:r>
            <a:r>
              <a:rPr lang="tr-TR" altLang="tr-TR" dirty="0" smtClean="0"/>
              <a:t> ur </a:t>
            </a:r>
            <a:r>
              <a:rPr lang="tr-TR" altLang="tr-TR" dirty="0"/>
              <a:t>oluşumuna sebep olur.) </a:t>
            </a:r>
            <a:endParaRPr lang="tr-TR" altLang="tr-TR" dirty="0" smtClean="0"/>
          </a:p>
          <a:p>
            <a:pPr>
              <a:lnSpc>
                <a:spcPct val="120000"/>
              </a:lnSpc>
              <a:buFont typeface="Wingdings" pitchFamily="2" charset="2"/>
              <a:buNone/>
            </a:pPr>
            <a:r>
              <a:rPr lang="tr-TR" altLang="tr-TR" dirty="0">
                <a:solidFill>
                  <a:srgbClr val="FF3300"/>
                </a:solidFill>
              </a:rPr>
              <a:t>5- </a:t>
            </a:r>
            <a:r>
              <a:rPr lang="tr-TR" altLang="tr-TR" dirty="0" err="1">
                <a:solidFill>
                  <a:srgbClr val="FF3300"/>
                </a:solidFill>
              </a:rPr>
              <a:t>Allerjik</a:t>
            </a:r>
            <a:r>
              <a:rPr lang="tr-TR" altLang="tr-TR" dirty="0">
                <a:solidFill>
                  <a:srgbClr val="FF3300"/>
                </a:solidFill>
              </a:rPr>
              <a:t> Tozlar: </a:t>
            </a:r>
          </a:p>
          <a:p>
            <a:pPr>
              <a:lnSpc>
                <a:spcPct val="120000"/>
              </a:lnSpc>
              <a:buFont typeface="Wingdings" pitchFamily="2" charset="2"/>
              <a:buNone/>
            </a:pPr>
            <a:r>
              <a:rPr lang="tr-TR" altLang="tr-TR" dirty="0"/>
              <a:t>polen, pamuk, yün, kürk, tüy, saç ve ağaç tozları.</a:t>
            </a:r>
          </a:p>
          <a:p>
            <a:pPr>
              <a:lnSpc>
                <a:spcPct val="120000"/>
              </a:lnSpc>
              <a:buFont typeface="Wingdings" pitchFamily="2" charset="2"/>
              <a:buNone/>
            </a:pPr>
            <a:r>
              <a:rPr lang="tr-TR" altLang="tr-TR" dirty="0">
                <a:solidFill>
                  <a:srgbClr val="FF3300"/>
                </a:solidFill>
              </a:rPr>
              <a:t>6- </a:t>
            </a:r>
            <a:r>
              <a:rPr lang="tr-TR" altLang="tr-TR" dirty="0" err="1">
                <a:solidFill>
                  <a:srgbClr val="FF3300"/>
                </a:solidFill>
              </a:rPr>
              <a:t>İnert</a:t>
            </a:r>
            <a:r>
              <a:rPr lang="tr-TR" altLang="tr-TR" dirty="0">
                <a:solidFill>
                  <a:srgbClr val="FF3300"/>
                </a:solidFill>
              </a:rPr>
              <a:t> Tozlar:</a:t>
            </a:r>
            <a:r>
              <a:rPr lang="tr-TR" altLang="tr-TR" dirty="0"/>
              <a:t> Kireç taşı, mermer, alçı taşı</a:t>
            </a:r>
            <a:r>
              <a:rPr lang="tr-TR" altLang="tr-TR" dirty="0" smtClean="0"/>
              <a:t>.</a:t>
            </a:r>
            <a:endParaRPr lang="tr-TR" altLang="tr-TR" dirty="0"/>
          </a:p>
          <a:p>
            <a:pPr marL="609600" indent="-609600">
              <a:lnSpc>
                <a:spcPct val="120000"/>
              </a:lnSpc>
              <a:buFont typeface="Wingdings" pitchFamily="2" charset="2"/>
              <a:buNone/>
            </a:pPr>
            <a:endParaRPr lang="tr-TR" altLang="tr-TR" dirty="0" smtClean="0">
              <a:solidFill>
                <a:srgbClr val="FF3300"/>
              </a:solidFill>
            </a:endParaRPr>
          </a:p>
          <a:p>
            <a:pPr marL="609600" indent="-609600">
              <a:lnSpc>
                <a:spcPct val="120000"/>
              </a:lnSpc>
            </a:pPr>
            <a:endParaRPr lang="tr-TR" altLang="tr-TR" dirty="0" smtClean="0">
              <a:solidFill>
                <a:srgbClr val="FF3300"/>
              </a:solidFill>
            </a:endParaRPr>
          </a:p>
        </p:txBody>
      </p:sp>
      <p:sp>
        <p:nvSpPr>
          <p:cNvPr id="3" name="Slayt Numarası Yer Tutucusu 2"/>
          <p:cNvSpPr>
            <a:spLocks noGrp="1"/>
          </p:cNvSpPr>
          <p:nvPr>
            <p:ph type="sldNum" sz="quarter" idx="4294967295"/>
          </p:nvPr>
        </p:nvSpPr>
        <p:spPr/>
        <p:txBody>
          <a:bodyPr/>
          <a:lstStyle/>
          <a:p>
            <a:fld id="{A427530A-A503-4F46-BAEC-AA74D2EFDD5B}" type="slidenum">
              <a:rPr lang="tr-TR" smtClean="0"/>
              <a:t>95</a:t>
            </a:fld>
            <a:endParaRPr lang="tr-TR"/>
          </a:p>
        </p:txBody>
      </p:sp>
    </p:spTree>
    <p:extLst>
      <p:ext uri="{BB962C8B-B14F-4D97-AF65-F5344CB8AC3E}">
        <p14:creationId xmlns:p14="http://schemas.microsoft.com/office/powerpoint/2010/main" val="130411489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ChangeArrowheads="1"/>
          </p:cNvSpPr>
          <p:nvPr/>
        </p:nvSpPr>
        <p:spPr bwMode="auto">
          <a:xfrm>
            <a:off x="323850" y="1628775"/>
            <a:ext cx="8642350"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ct val="90000"/>
              </a:lnSpc>
            </a:pPr>
            <a:r>
              <a:rPr lang="tr-TR" altLang="tr-TR" sz="3600" b="1">
                <a:latin typeface="Times New Roman" pitchFamily="18" charset="0"/>
              </a:rPr>
              <a:t> </a:t>
            </a:r>
            <a:r>
              <a:rPr lang="tr-TR" altLang="tr-TR" sz="3600" b="1">
                <a:solidFill>
                  <a:srgbClr val="FF3300"/>
                </a:solidFill>
                <a:latin typeface="Times New Roman" pitchFamily="18" charset="0"/>
              </a:rPr>
              <a:t>1-Primer Tahriş Ediciler:</a:t>
            </a:r>
            <a:r>
              <a:rPr lang="tr-TR" altLang="tr-TR" sz="3600" b="1">
                <a:latin typeface="Times New Roman" pitchFamily="18" charset="0"/>
              </a:rPr>
              <a:t> </a:t>
            </a:r>
          </a:p>
          <a:p>
            <a:pPr eaLnBrk="0" hangingPunct="0">
              <a:lnSpc>
                <a:spcPct val="80000"/>
              </a:lnSpc>
            </a:pPr>
            <a:r>
              <a:rPr lang="tr-TR" altLang="tr-TR" sz="3600">
                <a:latin typeface="Times New Roman" pitchFamily="18" charset="0"/>
              </a:rPr>
              <a:t>Asitler, Alkaliler, Klor, Flor, brom, Fenol, vs.</a:t>
            </a:r>
          </a:p>
          <a:p>
            <a:pPr eaLnBrk="0" hangingPunct="0">
              <a:lnSpc>
                <a:spcPct val="80000"/>
              </a:lnSpc>
            </a:pPr>
            <a:r>
              <a:rPr lang="tr-TR" altLang="tr-TR" sz="3600">
                <a:latin typeface="Times New Roman" pitchFamily="18" charset="0"/>
              </a:rPr>
              <a:t>(Sert sabun, deterjan, asitler ve bazlar, reçineler)</a:t>
            </a:r>
          </a:p>
          <a:p>
            <a:pPr eaLnBrk="0" hangingPunct="0">
              <a:lnSpc>
                <a:spcPct val="80000"/>
              </a:lnSpc>
            </a:pPr>
            <a:endParaRPr lang="tr-TR" altLang="tr-TR" sz="3600">
              <a:latin typeface="Times New Roman" pitchFamily="18" charset="0"/>
            </a:endParaRPr>
          </a:p>
          <a:p>
            <a:pPr eaLnBrk="0" hangingPunct="0">
              <a:lnSpc>
                <a:spcPct val="80000"/>
              </a:lnSpc>
            </a:pPr>
            <a:r>
              <a:rPr lang="tr-TR" altLang="tr-TR" sz="3600" b="1">
                <a:solidFill>
                  <a:srgbClr val="FF3300"/>
                </a:solidFill>
                <a:latin typeface="Times New Roman" pitchFamily="18" charset="0"/>
              </a:rPr>
              <a:t>2-Allerjen Maddeler:</a:t>
            </a:r>
          </a:p>
          <a:p>
            <a:pPr eaLnBrk="0" hangingPunct="0">
              <a:lnSpc>
                <a:spcPct val="80000"/>
              </a:lnSpc>
            </a:pPr>
            <a:r>
              <a:rPr lang="tr-TR" altLang="tr-TR" sz="3600">
                <a:latin typeface="Times New Roman" pitchFamily="18" charset="0"/>
              </a:rPr>
              <a:t>(Azo boyaları azot  oksitleri</a:t>
            </a:r>
            <a:r>
              <a:rPr lang="tr-TR" altLang="tr-TR" sz="3600" b="1">
                <a:latin typeface="Times New Roman" pitchFamily="18" charset="0"/>
              </a:rPr>
              <a:t>, </a:t>
            </a:r>
            <a:r>
              <a:rPr lang="tr-TR" altLang="tr-TR" sz="3600">
                <a:latin typeface="Times New Roman" pitchFamily="18" charset="0"/>
              </a:rPr>
              <a:t>Gazolin, Kerozin, alkol, Kömür katranı türevleri vs)</a:t>
            </a:r>
          </a:p>
        </p:txBody>
      </p:sp>
      <p:sp>
        <p:nvSpPr>
          <p:cNvPr id="50180" name="Rectangle 3"/>
          <p:cNvSpPr>
            <a:spLocks noChangeArrowheads="1"/>
          </p:cNvSpPr>
          <p:nvPr/>
        </p:nvSpPr>
        <p:spPr bwMode="auto">
          <a:xfrm>
            <a:off x="1905000" y="609600"/>
            <a:ext cx="5486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tr-TR" altLang="tr-TR" sz="4400" b="1">
                <a:latin typeface="Times New Roman" pitchFamily="18" charset="0"/>
              </a:rPr>
              <a:t>ÇÖZÜCÜLER:</a:t>
            </a:r>
            <a:endParaRPr lang="tr-TR" altLang="tr-TR" sz="3600" b="1">
              <a:latin typeface="Times New Roman" pitchFamily="18" charset="0"/>
            </a:endParaRPr>
          </a:p>
        </p:txBody>
      </p:sp>
      <p:sp>
        <p:nvSpPr>
          <p:cNvPr id="3" name="Slayt Numarası Yer Tutucusu 2"/>
          <p:cNvSpPr>
            <a:spLocks noGrp="1"/>
          </p:cNvSpPr>
          <p:nvPr>
            <p:ph type="sldNum" sz="quarter" idx="12"/>
          </p:nvPr>
        </p:nvSpPr>
        <p:spPr/>
        <p:txBody>
          <a:bodyPr/>
          <a:lstStyle/>
          <a:p>
            <a:fld id="{A427530A-A503-4F46-BAEC-AA74D2EFDD5B}" type="slidenum">
              <a:rPr lang="tr-TR" smtClean="0"/>
              <a:t>96</a:t>
            </a:fld>
            <a:endParaRPr lang="tr-TR"/>
          </a:p>
        </p:txBody>
      </p:sp>
    </p:spTree>
    <p:extLst>
      <p:ext uri="{BB962C8B-B14F-4D97-AF65-F5344CB8AC3E}">
        <p14:creationId xmlns:p14="http://schemas.microsoft.com/office/powerpoint/2010/main" val="375160116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ChangeArrowheads="1"/>
          </p:cNvSpPr>
          <p:nvPr/>
        </p:nvSpPr>
        <p:spPr bwMode="auto">
          <a:xfrm>
            <a:off x="395288" y="332656"/>
            <a:ext cx="8458200" cy="646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hangingPunct="0">
              <a:lnSpc>
                <a:spcPct val="70000"/>
              </a:lnSpc>
            </a:pPr>
            <a:r>
              <a:rPr lang="tr-TR" altLang="tr-TR" sz="4400" b="1" dirty="0">
                <a:latin typeface="Times New Roman" pitchFamily="18" charset="0"/>
              </a:rPr>
              <a:t>GAZ VE BUHARLAR:</a:t>
            </a:r>
            <a:endParaRPr lang="tr-TR" altLang="tr-TR" sz="3600" dirty="0">
              <a:latin typeface="Times New Roman" pitchFamily="18" charset="0"/>
            </a:endParaRPr>
          </a:p>
          <a:p>
            <a:pPr eaLnBrk="0" hangingPunct="0">
              <a:lnSpc>
                <a:spcPct val="50000"/>
              </a:lnSpc>
            </a:pPr>
            <a:endParaRPr lang="tr-TR" altLang="tr-TR" dirty="0"/>
          </a:p>
          <a:p>
            <a:pPr eaLnBrk="0" hangingPunct="0">
              <a:lnSpc>
                <a:spcPct val="50000"/>
              </a:lnSpc>
            </a:pPr>
            <a:r>
              <a:rPr lang="tr-TR" altLang="tr-TR" dirty="0"/>
              <a:t>(Gaz:20oC ve 760mm(1atm) basınçta fiziksel olarak gaz halinde olan maddeler.)</a:t>
            </a:r>
            <a:endParaRPr lang="tr-TR" altLang="tr-TR" sz="3600" b="1" dirty="0">
              <a:latin typeface="Times New Roman" pitchFamily="18" charset="0"/>
            </a:endParaRPr>
          </a:p>
          <a:p>
            <a:pPr eaLnBrk="0" hangingPunct="0">
              <a:lnSpc>
                <a:spcPct val="50000"/>
              </a:lnSpc>
            </a:pPr>
            <a:endParaRPr lang="tr-TR" altLang="tr-TR" sz="3600" b="1" dirty="0">
              <a:solidFill>
                <a:srgbClr val="FF3300"/>
              </a:solidFill>
              <a:latin typeface="Times New Roman" pitchFamily="18" charset="0"/>
            </a:endParaRPr>
          </a:p>
          <a:p>
            <a:pPr eaLnBrk="0" hangingPunct="0">
              <a:lnSpc>
                <a:spcPct val="90000"/>
              </a:lnSpc>
            </a:pPr>
            <a:r>
              <a:rPr lang="tr-TR" altLang="tr-TR" sz="2000" b="1" dirty="0">
                <a:solidFill>
                  <a:srgbClr val="FF3300"/>
                </a:solidFill>
                <a:latin typeface="Times New Roman" pitchFamily="18" charset="0"/>
              </a:rPr>
              <a:t>1-Boğucu Gazlar:</a:t>
            </a:r>
          </a:p>
          <a:p>
            <a:pPr eaLnBrk="0" hangingPunct="0">
              <a:lnSpc>
                <a:spcPct val="115000"/>
              </a:lnSpc>
            </a:pPr>
            <a:r>
              <a:rPr lang="tr-TR" altLang="tr-TR" sz="2000" b="1" dirty="0">
                <a:latin typeface="Times New Roman" pitchFamily="18" charset="0"/>
              </a:rPr>
              <a:t>     a)Basit Boğucu Gazlar:</a:t>
            </a:r>
          </a:p>
          <a:p>
            <a:pPr eaLnBrk="0" hangingPunct="0">
              <a:lnSpc>
                <a:spcPct val="115000"/>
              </a:lnSpc>
            </a:pPr>
            <a:r>
              <a:rPr lang="tr-TR" altLang="tr-TR" sz="2000" dirty="0">
                <a:latin typeface="Times New Roman" pitchFamily="18" charset="0"/>
              </a:rPr>
              <a:t>CO2, H, He, Metan, </a:t>
            </a:r>
            <a:r>
              <a:rPr lang="tr-TR" altLang="tr-TR" sz="2000" dirty="0" err="1">
                <a:latin typeface="Times New Roman" pitchFamily="18" charset="0"/>
              </a:rPr>
              <a:t>Propan</a:t>
            </a:r>
            <a:r>
              <a:rPr lang="tr-TR" altLang="tr-TR" sz="2000" dirty="0">
                <a:latin typeface="Times New Roman" pitchFamily="18" charset="0"/>
              </a:rPr>
              <a:t>, Azot, Asetilen</a:t>
            </a:r>
          </a:p>
          <a:p>
            <a:r>
              <a:rPr lang="tr-TR" altLang="tr-TR" sz="2000" dirty="0">
                <a:latin typeface="Times New Roman" pitchFamily="18" charset="0"/>
              </a:rPr>
              <a:t> </a:t>
            </a:r>
            <a:r>
              <a:rPr lang="tr-TR" altLang="tr-TR" sz="2000" b="1" dirty="0">
                <a:latin typeface="Times New Roman" pitchFamily="18" charset="0"/>
              </a:rPr>
              <a:t>     b)Kimyasal Boğucu Gazlar:</a:t>
            </a:r>
          </a:p>
          <a:p>
            <a:pPr eaLnBrk="0" hangingPunct="0">
              <a:lnSpc>
                <a:spcPct val="115000"/>
              </a:lnSpc>
            </a:pPr>
            <a:r>
              <a:rPr lang="tr-TR" altLang="tr-TR" sz="2000" dirty="0">
                <a:latin typeface="Times New Roman" pitchFamily="18" charset="0"/>
              </a:rPr>
              <a:t>CO, </a:t>
            </a:r>
            <a:r>
              <a:rPr lang="tr-TR" altLang="tr-TR" sz="2000" dirty="0" smtClean="0">
                <a:latin typeface="Times New Roman" pitchFamily="18" charset="0"/>
              </a:rPr>
              <a:t>H</a:t>
            </a:r>
            <a:r>
              <a:rPr lang="tr-TR" altLang="tr-TR" sz="2000" baseline="-25000" dirty="0" smtClean="0">
                <a:latin typeface="Times New Roman" pitchFamily="18" charset="0"/>
              </a:rPr>
              <a:t>2</a:t>
            </a:r>
            <a:r>
              <a:rPr lang="tr-TR" altLang="tr-TR" sz="2000" dirty="0" smtClean="0">
                <a:latin typeface="Times New Roman" pitchFamily="18" charset="0"/>
              </a:rPr>
              <a:t>S</a:t>
            </a:r>
            <a:r>
              <a:rPr lang="tr-TR" altLang="tr-TR" sz="2000" dirty="0">
                <a:latin typeface="Times New Roman" pitchFamily="18" charset="0"/>
              </a:rPr>
              <a:t>, HCN, vs</a:t>
            </a:r>
            <a:r>
              <a:rPr lang="tr-TR" altLang="tr-TR" sz="2000" dirty="0">
                <a:solidFill>
                  <a:srgbClr val="C00000"/>
                </a:solidFill>
                <a:latin typeface="+mn-lt"/>
              </a:rPr>
              <a:t>.(</a:t>
            </a:r>
            <a:r>
              <a:rPr lang="tr-TR" altLang="tr-TR" sz="1600" b="1" i="1" dirty="0">
                <a:solidFill>
                  <a:srgbClr val="C00000"/>
                </a:solidFill>
                <a:latin typeface="+mn-lt"/>
              </a:rPr>
              <a:t>Karbon </a:t>
            </a:r>
            <a:r>
              <a:rPr lang="tr-TR" altLang="tr-TR" sz="1600" b="1" i="1" dirty="0" err="1">
                <a:solidFill>
                  <a:srgbClr val="C00000"/>
                </a:solidFill>
                <a:latin typeface="+mn-lt"/>
              </a:rPr>
              <a:t>monooksit</a:t>
            </a:r>
            <a:r>
              <a:rPr lang="tr-TR" altLang="tr-TR" sz="1600" b="1" i="1" dirty="0">
                <a:solidFill>
                  <a:srgbClr val="C00000"/>
                </a:solidFill>
                <a:latin typeface="+mn-lt"/>
              </a:rPr>
              <a:t>, Hidrojen sülfür, Hidrojen siyanür, vb</a:t>
            </a:r>
            <a:r>
              <a:rPr lang="tr-TR" altLang="tr-TR" sz="1600" b="1" i="1" dirty="0" smtClean="0">
                <a:solidFill>
                  <a:srgbClr val="C00000"/>
                </a:solidFill>
                <a:latin typeface="+mn-lt"/>
              </a:rPr>
              <a:t>.)</a:t>
            </a:r>
          </a:p>
          <a:p>
            <a:r>
              <a:rPr lang="tr-TR" altLang="tr-TR" sz="2000" b="1" dirty="0">
                <a:solidFill>
                  <a:srgbClr val="FF3300"/>
                </a:solidFill>
                <a:latin typeface="Times New Roman" pitchFamily="18" charset="0"/>
              </a:rPr>
              <a:t>2-Tahriş Edici Gazlar:</a:t>
            </a:r>
            <a:r>
              <a:rPr lang="tr-TR" altLang="tr-TR" sz="2000" b="1" dirty="0">
                <a:latin typeface="Times New Roman" pitchFamily="18" charset="0"/>
              </a:rPr>
              <a:t> </a:t>
            </a:r>
            <a:r>
              <a:rPr lang="tr-TR" altLang="tr-TR" sz="2000" dirty="0">
                <a:latin typeface="Times New Roman" pitchFamily="18" charset="0"/>
              </a:rPr>
              <a:t>Asit, Alkali, </a:t>
            </a:r>
          </a:p>
          <a:p>
            <a:r>
              <a:rPr lang="tr-TR" altLang="tr-TR" sz="2000" dirty="0">
                <a:latin typeface="Times New Roman" pitchFamily="18" charset="0"/>
              </a:rPr>
              <a:t>Cl2, NH3, CrO3, Azot oksitleri, SO2 </a:t>
            </a:r>
          </a:p>
          <a:p>
            <a:r>
              <a:rPr lang="tr-TR" altLang="tr-TR" sz="1600" b="1" i="1" dirty="0">
                <a:solidFill>
                  <a:srgbClr val="C00000"/>
                </a:solidFill>
              </a:rPr>
              <a:t>Klor, Amonyak, fosgen(COCl2), asit buharları, </a:t>
            </a:r>
            <a:r>
              <a:rPr lang="tr-TR" altLang="tr-TR" sz="1600" b="1" i="1" dirty="0" err="1">
                <a:solidFill>
                  <a:srgbClr val="C00000"/>
                </a:solidFill>
              </a:rPr>
              <a:t>Kükürtdioksit</a:t>
            </a:r>
            <a:r>
              <a:rPr lang="tr-TR" altLang="tr-TR" sz="1600" b="1" i="1" dirty="0">
                <a:solidFill>
                  <a:srgbClr val="C00000"/>
                </a:solidFill>
              </a:rPr>
              <a:t>, </a:t>
            </a:r>
            <a:endParaRPr lang="tr-TR" altLang="tr-TR" sz="1600" b="1" i="1" dirty="0" smtClean="0">
              <a:solidFill>
                <a:srgbClr val="C00000"/>
              </a:solidFill>
            </a:endParaRPr>
          </a:p>
          <a:p>
            <a:r>
              <a:rPr lang="tr-TR" altLang="tr-TR" sz="2000" b="1" dirty="0">
                <a:solidFill>
                  <a:srgbClr val="FF3300"/>
                </a:solidFill>
              </a:rPr>
              <a:t>3-Sistemik Zehirler:</a:t>
            </a:r>
          </a:p>
          <a:p>
            <a:r>
              <a:rPr lang="tr-TR" altLang="tr-TR" sz="2000" b="1" dirty="0"/>
              <a:t>     a)İç organlara zararlı maddeler: </a:t>
            </a:r>
            <a:r>
              <a:rPr lang="tr-TR" altLang="tr-TR" sz="2000" dirty="0"/>
              <a:t>CCl4   Kloroform, Alkol </a:t>
            </a:r>
            <a:r>
              <a:rPr lang="tr-TR" altLang="tr-TR" sz="1600" b="1" i="1" dirty="0" err="1">
                <a:solidFill>
                  <a:srgbClr val="C00000"/>
                </a:solidFill>
              </a:rPr>
              <a:t>Karbontetra</a:t>
            </a:r>
            <a:r>
              <a:rPr lang="tr-TR" altLang="tr-TR" sz="1600" b="1" i="1" dirty="0">
                <a:solidFill>
                  <a:srgbClr val="C00000"/>
                </a:solidFill>
              </a:rPr>
              <a:t> klorür, </a:t>
            </a:r>
            <a:r>
              <a:rPr lang="tr-TR" altLang="tr-TR" sz="1600" b="1" i="1" dirty="0" err="1">
                <a:solidFill>
                  <a:srgbClr val="C00000"/>
                </a:solidFill>
              </a:rPr>
              <a:t>Nitroparafinler</a:t>
            </a:r>
            <a:r>
              <a:rPr lang="tr-TR" altLang="tr-TR" sz="1600" b="1" i="1" dirty="0">
                <a:solidFill>
                  <a:srgbClr val="C00000"/>
                </a:solidFill>
              </a:rPr>
              <a:t>, Alkoller, </a:t>
            </a:r>
            <a:endParaRPr lang="tr-TR" altLang="tr-TR" sz="1600" b="1" dirty="0">
              <a:solidFill>
                <a:srgbClr val="C00000"/>
              </a:solidFill>
            </a:endParaRPr>
          </a:p>
          <a:p>
            <a:r>
              <a:rPr lang="tr-TR" altLang="tr-TR" sz="2000" b="1" dirty="0"/>
              <a:t>     b)Kan yapıcı sisteme etki edenler:  </a:t>
            </a:r>
            <a:r>
              <a:rPr lang="tr-TR" altLang="tr-TR" sz="2000" dirty="0"/>
              <a:t>Kurşun</a:t>
            </a:r>
            <a:r>
              <a:rPr lang="tr-TR" altLang="tr-TR" sz="2000" b="1" dirty="0"/>
              <a:t>, </a:t>
            </a:r>
            <a:r>
              <a:rPr lang="tr-TR" altLang="tr-TR" sz="2000" dirty="0"/>
              <a:t>Benzen (</a:t>
            </a:r>
            <a:r>
              <a:rPr lang="tr-TR" altLang="tr-TR" b="1" i="1" dirty="0">
                <a:solidFill>
                  <a:srgbClr val="C00000"/>
                </a:solidFill>
              </a:rPr>
              <a:t>Benzen buharları, kurşun buharları</a:t>
            </a:r>
          </a:p>
          <a:p>
            <a:r>
              <a:rPr lang="tr-TR" altLang="tr-TR" sz="2000" b="1" dirty="0">
                <a:solidFill>
                  <a:srgbClr val="FF3300"/>
                </a:solidFill>
              </a:rPr>
              <a:t>4-Narkotik (uyuşturucu) Buharlar:</a:t>
            </a:r>
            <a:r>
              <a:rPr lang="tr-TR" altLang="tr-TR" sz="2000" b="1" dirty="0"/>
              <a:t> </a:t>
            </a:r>
            <a:r>
              <a:rPr lang="tr-TR" altLang="tr-TR" sz="2000" dirty="0"/>
              <a:t>Karbon sülfür. </a:t>
            </a:r>
            <a:r>
              <a:rPr lang="tr-TR" altLang="tr-TR" sz="2000" b="1" i="1" dirty="0" err="1"/>
              <a:t>Toluen</a:t>
            </a:r>
            <a:r>
              <a:rPr lang="tr-TR" altLang="tr-TR" sz="2000" b="1" i="1" dirty="0"/>
              <a:t> </a:t>
            </a:r>
            <a:r>
              <a:rPr lang="tr-TR" altLang="tr-TR" sz="2000" b="1" i="1" dirty="0" err="1"/>
              <a:t>Trikloretilen</a:t>
            </a:r>
            <a:r>
              <a:rPr lang="tr-TR" altLang="tr-TR" sz="2000" b="1" i="1" dirty="0"/>
              <a:t>, </a:t>
            </a:r>
            <a:r>
              <a:rPr lang="tr-TR" altLang="tr-TR" sz="2000" b="1" i="1" dirty="0" err="1"/>
              <a:t>vb</a:t>
            </a:r>
            <a:r>
              <a:rPr lang="tr-TR" altLang="tr-TR" sz="2000" b="1" i="1" dirty="0"/>
              <a:t> çözücüler</a:t>
            </a:r>
            <a:r>
              <a:rPr lang="tr-TR" altLang="tr-TR" sz="2400" b="1" i="1" dirty="0"/>
              <a:t>.</a:t>
            </a:r>
          </a:p>
          <a:p>
            <a:endParaRPr lang="tr-TR" altLang="tr-TR" sz="1600" b="1" i="1" dirty="0">
              <a:solidFill>
                <a:srgbClr val="00FF00"/>
              </a:solidFill>
            </a:endParaRPr>
          </a:p>
          <a:p>
            <a:pPr eaLnBrk="0" hangingPunct="0">
              <a:lnSpc>
                <a:spcPct val="115000"/>
              </a:lnSpc>
            </a:pPr>
            <a:endParaRPr lang="tr-TR" altLang="tr-TR" sz="1600" dirty="0">
              <a:solidFill>
                <a:srgbClr val="C00000"/>
              </a:solidFill>
              <a:latin typeface="+mn-lt"/>
            </a:endParaRPr>
          </a:p>
        </p:txBody>
      </p:sp>
      <p:sp>
        <p:nvSpPr>
          <p:cNvPr id="3" name="Rectangle 3"/>
          <p:cNvSpPr>
            <a:spLocks noChangeArrowheads="1"/>
          </p:cNvSpPr>
          <p:nvPr/>
        </p:nvSpPr>
        <p:spPr bwMode="auto">
          <a:xfrm>
            <a:off x="323850" y="4833734"/>
            <a:ext cx="7920038"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ct val="80000"/>
              </a:lnSpc>
              <a:spcBef>
                <a:spcPct val="20000"/>
              </a:spcBef>
              <a:buClr>
                <a:schemeClr val="accent1"/>
              </a:buClr>
              <a:buSzPct val="65000"/>
              <a:buFont typeface="Wingdings" pitchFamily="2" charset="2"/>
              <a:buNone/>
            </a:pPr>
            <a:r>
              <a:rPr lang="tr-TR" altLang="tr-TR" sz="2800" dirty="0" smtClean="0">
                <a:latin typeface="Times New Roman" pitchFamily="18" charset="0"/>
              </a:rPr>
              <a:t> </a:t>
            </a:r>
            <a:endParaRPr lang="tr-TR" altLang="tr-TR" sz="2800" dirty="0">
              <a:latin typeface="Times New Roman" pitchFamily="18" charset="0"/>
            </a:endParaRPr>
          </a:p>
        </p:txBody>
      </p:sp>
      <p:sp>
        <p:nvSpPr>
          <p:cNvPr id="4" name="Slayt Numarası Yer Tutucusu 3"/>
          <p:cNvSpPr>
            <a:spLocks noGrp="1"/>
          </p:cNvSpPr>
          <p:nvPr>
            <p:ph type="sldNum" sz="quarter" idx="12"/>
          </p:nvPr>
        </p:nvSpPr>
        <p:spPr/>
        <p:txBody>
          <a:bodyPr/>
          <a:lstStyle/>
          <a:p>
            <a:fld id="{A427530A-A503-4F46-BAEC-AA74D2EFDD5B}" type="slidenum">
              <a:rPr lang="tr-TR" smtClean="0"/>
              <a:t>97</a:t>
            </a:fld>
            <a:endParaRPr lang="tr-TR"/>
          </a:p>
        </p:txBody>
      </p:sp>
    </p:spTree>
    <p:extLst>
      <p:ext uri="{BB962C8B-B14F-4D97-AF65-F5344CB8AC3E}">
        <p14:creationId xmlns:p14="http://schemas.microsoft.com/office/powerpoint/2010/main" val="65608570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11188" y="836613"/>
            <a:ext cx="7772400" cy="908050"/>
          </a:xfrm>
        </p:spPr>
        <p:txBody>
          <a:bodyPr anchor="t">
            <a:normAutofit fontScale="90000"/>
          </a:bodyPr>
          <a:lstStyle/>
          <a:p>
            <a:r>
              <a:rPr lang="tr-TR" altLang="tr-TR" sz="2800" b="1" u="sng" smtClean="0">
                <a:solidFill>
                  <a:srgbClr val="0033CC"/>
                </a:solidFill>
              </a:rPr>
              <a:t>1- BOĞUCU GAZLAR:</a:t>
            </a:r>
            <a:br>
              <a:rPr lang="tr-TR" altLang="tr-TR" sz="2800" b="1" u="sng" smtClean="0">
                <a:solidFill>
                  <a:srgbClr val="0033CC"/>
                </a:solidFill>
              </a:rPr>
            </a:br>
            <a:r>
              <a:rPr lang="tr-TR" altLang="tr-TR" sz="2800" b="1" u="sng" smtClean="0">
                <a:solidFill>
                  <a:srgbClr val="0033CC"/>
                </a:solidFill>
              </a:rPr>
              <a:t>a- Basit Boğucu </a:t>
            </a:r>
            <a:r>
              <a:rPr lang="tr-TR" altLang="tr-TR" sz="3200" b="1" u="sng" smtClean="0">
                <a:solidFill>
                  <a:srgbClr val="0033CC"/>
                </a:solidFill>
              </a:rPr>
              <a:t>Gazlar</a:t>
            </a:r>
            <a:r>
              <a:rPr lang="tr-TR" altLang="tr-TR" sz="2800" b="1" u="sng" smtClean="0">
                <a:solidFill>
                  <a:srgbClr val="0033CC"/>
                </a:solidFill>
              </a:rPr>
              <a:t>:</a:t>
            </a:r>
          </a:p>
        </p:txBody>
      </p:sp>
      <p:sp>
        <p:nvSpPr>
          <p:cNvPr id="96259" name="Text Box 3"/>
          <p:cNvSpPr txBox="1">
            <a:spLocks noChangeArrowheads="1"/>
          </p:cNvSpPr>
          <p:nvPr/>
        </p:nvSpPr>
        <p:spPr bwMode="auto">
          <a:xfrm>
            <a:off x="179388" y="1916113"/>
            <a:ext cx="8785225"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tr-TR" altLang="tr-TR" sz="2000" b="1" dirty="0">
                <a:solidFill>
                  <a:srgbClr val="FF0033"/>
                </a:solidFill>
              </a:rPr>
              <a:t>Havadaki oksijenin yerini alarak oksijen azlığından kaynaklanan boğulmaya sebep olurlar.</a:t>
            </a:r>
          </a:p>
          <a:p>
            <a:pPr eaLnBrk="0" hangingPunct="0"/>
            <a:r>
              <a:rPr lang="tr-TR" altLang="tr-TR" sz="2000" b="1" u="sng" dirty="0">
                <a:solidFill>
                  <a:srgbClr val="FF0033"/>
                </a:solidFill>
                <a:latin typeface="Times New Roman" pitchFamily="18" charset="0"/>
              </a:rPr>
              <a:t>KARBON DİOKSİT:</a:t>
            </a:r>
          </a:p>
          <a:p>
            <a:pPr eaLnBrk="0" hangingPunct="0"/>
            <a:r>
              <a:rPr lang="tr-TR" altLang="tr-TR" sz="2000" b="1" dirty="0">
                <a:latin typeface="Times New Roman" pitchFamily="18" charset="0"/>
              </a:rPr>
              <a:t>Renksiz kokusuz gazdır. </a:t>
            </a:r>
            <a:r>
              <a:rPr lang="tr-TR" altLang="tr-TR" sz="2000" b="1" dirty="0">
                <a:solidFill>
                  <a:srgbClr val="0033CC"/>
                </a:solidFill>
                <a:latin typeface="Times New Roman" pitchFamily="18" charset="0"/>
              </a:rPr>
              <a:t>MAK değeri 5000 PPM </a:t>
            </a:r>
            <a:r>
              <a:rPr lang="tr-TR" altLang="tr-TR" sz="2000" b="1" dirty="0" err="1">
                <a:solidFill>
                  <a:srgbClr val="0033CC"/>
                </a:solidFill>
                <a:latin typeface="Times New Roman" pitchFamily="18" charset="0"/>
              </a:rPr>
              <a:t>dir</a:t>
            </a:r>
            <a:r>
              <a:rPr lang="tr-TR" altLang="tr-TR" sz="2000" b="1" dirty="0">
                <a:solidFill>
                  <a:srgbClr val="0033CC"/>
                </a:solidFill>
                <a:latin typeface="Times New Roman" pitchFamily="18" charset="0"/>
              </a:rPr>
              <a:t>. 9000 mg/m3</a:t>
            </a:r>
          </a:p>
          <a:p>
            <a:pPr eaLnBrk="0" hangingPunct="0"/>
            <a:r>
              <a:rPr lang="tr-TR" altLang="tr-TR" sz="2000" b="1" dirty="0">
                <a:latin typeface="Times New Roman" pitchFamily="18" charset="0"/>
              </a:rPr>
              <a:t>Etkisi: karbondioksit artması solunum miktarını arttırır.</a:t>
            </a:r>
          </a:p>
          <a:p>
            <a:pPr eaLnBrk="0" hangingPunct="0"/>
            <a:r>
              <a:rPr lang="tr-TR" altLang="tr-TR" sz="2000" b="1" dirty="0">
                <a:solidFill>
                  <a:srgbClr val="FF0033"/>
                </a:solidFill>
              </a:rPr>
              <a:t>%1-3 yoğunluğunda orta sürede tehlikesizdir.</a:t>
            </a:r>
          </a:p>
          <a:p>
            <a:pPr eaLnBrk="0" hangingPunct="0"/>
            <a:r>
              <a:rPr lang="tr-TR" altLang="tr-TR" sz="2000" b="1" dirty="0" smtClean="0">
                <a:solidFill>
                  <a:srgbClr val="FF0033"/>
                </a:solidFill>
              </a:rPr>
              <a:t>%3-6 yoğunluğunda baş ağrıları başlar.</a:t>
            </a:r>
            <a:r>
              <a:rPr lang="tr-TR" altLang="tr-TR" sz="2000" b="1" dirty="0" smtClean="0">
                <a:latin typeface="Times New Roman" pitchFamily="18" charset="0"/>
              </a:rPr>
              <a:t>	</a:t>
            </a:r>
          </a:p>
          <a:p>
            <a:pPr>
              <a:lnSpc>
                <a:spcPct val="90000"/>
              </a:lnSpc>
              <a:buFont typeface="Wingdings" pitchFamily="2" charset="2"/>
              <a:buNone/>
            </a:pPr>
            <a:r>
              <a:rPr lang="tr-TR" altLang="tr-TR" sz="2000" b="1" dirty="0">
                <a:solidFill>
                  <a:srgbClr val="FF0033"/>
                </a:solidFill>
              </a:rPr>
              <a:t>%6-10 yoğunlukta , baş dönmesi, görme bozuklukları, şuursuzluk başlar.</a:t>
            </a:r>
          </a:p>
          <a:p>
            <a:pPr>
              <a:lnSpc>
                <a:spcPct val="20000"/>
              </a:lnSpc>
            </a:pPr>
            <a:endParaRPr lang="tr-TR" altLang="tr-TR" sz="2000" b="1" dirty="0">
              <a:solidFill>
                <a:srgbClr val="FF0033"/>
              </a:solidFill>
            </a:endParaRPr>
          </a:p>
          <a:p>
            <a:pPr>
              <a:lnSpc>
                <a:spcPct val="90000"/>
              </a:lnSpc>
              <a:buFont typeface="Wingdings" pitchFamily="2" charset="2"/>
              <a:buNone/>
            </a:pPr>
            <a:r>
              <a:rPr lang="tr-TR" altLang="tr-TR" sz="2000" b="1" dirty="0" smtClean="0">
                <a:solidFill>
                  <a:srgbClr val="FF0033"/>
                </a:solidFill>
              </a:rPr>
              <a:t>%</a:t>
            </a:r>
            <a:r>
              <a:rPr lang="tr-TR" altLang="tr-TR" sz="2000" b="1" dirty="0">
                <a:solidFill>
                  <a:srgbClr val="FF0033"/>
                </a:solidFill>
              </a:rPr>
              <a:t>10 dan fazla yoğunlukta  narkotik etki görülür. Boğucu etki CO2 fazlalığından çok, oksijen azlığından olur.</a:t>
            </a:r>
          </a:p>
          <a:p>
            <a:pPr>
              <a:lnSpc>
                <a:spcPct val="90000"/>
              </a:lnSpc>
              <a:buFont typeface="Wingdings" pitchFamily="2" charset="2"/>
              <a:buNone/>
            </a:pPr>
            <a:r>
              <a:rPr lang="tr-TR" altLang="tr-TR" sz="2000" b="1" dirty="0"/>
              <a:t>	</a:t>
            </a:r>
            <a:r>
              <a:rPr lang="tr-TR" altLang="tr-TR" sz="2000" b="1" dirty="0">
                <a:solidFill>
                  <a:srgbClr val="0033CC"/>
                </a:solidFill>
              </a:rPr>
              <a:t>Korunma :</a:t>
            </a:r>
            <a:r>
              <a:rPr lang="tr-TR" altLang="tr-TR" sz="2000" b="1" dirty="0"/>
              <a:t> İşyeri havasındaki miktar kontrol edilir. Solunum aygıtları kullanılır.</a:t>
            </a:r>
          </a:p>
          <a:p>
            <a:pPr>
              <a:lnSpc>
                <a:spcPct val="40000"/>
              </a:lnSpc>
              <a:buFont typeface="Wingdings" pitchFamily="2" charset="2"/>
              <a:buNone/>
            </a:pPr>
            <a:endParaRPr lang="tr-TR" altLang="tr-TR" sz="2000" b="1" dirty="0"/>
          </a:p>
          <a:p>
            <a:pPr>
              <a:lnSpc>
                <a:spcPct val="90000"/>
              </a:lnSpc>
              <a:buFont typeface="Wingdings" pitchFamily="2" charset="2"/>
              <a:buNone/>
            </a:pPr>
            <a:r>
              <a:rPr lang="tr-TR" altLang="tr-TR" sz="2000" b="1" dirty="0" smtClean="0"/>
              <a:t>Etkilenme </a:t>
            </a:r>
            <a:r>
              <a:rPr lang="tr-TR" altLang="tr-TR" sz="2000" b="1" dirty="0"/>
              <a:t>olduğu takdirde, hasta açık havaya çıkarılır, oksijen verilir, suni solunum yapılır.</a:t>
            </a:r>
            <a:endParaRPr lang="tr-TR" altLang="tr-TR" sz="2000" dirty="0"/>
          </a:p>
          <a:p>
            <a:pPr eaLnBrk="0" hangingPunct="0"/>
            <a:r>
              <a:rPr lang="tr-TR" altLang="tr-TR" sz="2000" b="1" dirty="0" smtClean="0">
                <a:latin typeface="Times New Roman" pitchFamily="18" charset="0"/>
              </a:rPr>
              <a:t>					</a:t>
            </a:r>
            <a:endParaRPr lang="tr-TR" altLang="tr-TR" sz="2000" b="1" dirty="0">
              <a:latin typeface="Times New Roman" pitchFamily="18" charset="0"/>
            </a:endParaRPr>
          </a:p>
        </p:txBody>
      </p:sp>
      <p:sp>
        <p:nvSpPr>
          <p:cNvPr id="3" name="Slayt Numarası Yer Tutucusu 2"/>
          <p:cNvSpPr>
            <a:spLocks noGrp="1"/>
          </p:cNvSpPr>
          <p:nvPr>
            <p:ph type="sldNum" sz="quarter" idx="11"/>
          </p:nvPr>
        </p:nvSpPr>
        <p:spPr/>
        <p:txBody>
          <a:bodyPr/>
          <a:lstStyle/>
          <a:p>
            <a:fld id="{A427530A-A503-4F46-BAEC-AA74D2EFDD5B}" type="slidenum">
              <a:rPr lang="tr-TR" smtClean="0"/>
              <a:t>98</a:t>
            </a:fld>
            <a:endParaRPr lang="tr-TR"/>
          </a:p>
        </p:txBody>
      </p:sp>
    </p:spTree>
    <p:extLst>
      <p:ext uri="{BB962C8B-B14F-4D97-AF65-F5344CB8AC3E}">
        <p14:creationId xmlns:p14="http://schemas.microsoft.com/office/powerpoint/2010/main" val="272035377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50825" y="981075"/>
            <a:ext cx="7916863" cy="719138"/>
          </a:xfrm>
        </p:spPr>
        <p:txBody>
          <a:bodyPr anchor="t"/>
          <a:lstStyle/>
          <a:p>
            <a:r>
              <a:rPr lang="tr-TR" altLang="tr-TR" sz="2800" b="1" u="sng" smtClean="0">
                <a:solidFill>
                  <a:srgbClr val="0033CC"/>
                </a:solidFill>
              </a:rPr>
              <a:t>b-KİMYASAL BOĞUCU GAZLAR</a:t>
            </a:r>
          </a:p>
        </p:txBody>
      </p:sp>
      <p:sp>
        <p:nvSpPr>
          <p:cNvPr id="98307" name="Text Box 3"/>
          <p:cNvSpPr txBox="1">
            <a:spLocks noChangeArrowheads="1"/>
          </p:cNvSpPr>
          <p:nvPr/>
        </p:nvSpPr>
        <p:spPr bwMode="auto">
          <a:xfrm>
            <a:off x="179388" y="1844675"/>
            <a:ext cx="8713787"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r>
              <a:rPr lang="tr-TR" altLang="tr-TR" sz="2000" b="1" u="sng" dirty="0">
                <a:solidFill>
                  <a:srgbClr val="FF0033"/>
                </a:solidFill>
              </a:rPr>
              <a:t>KARBONMONOKSİT:</a:t>
            </a:r>
          </a:p>
          <a:p>
            <a:pPr eaLnBrk="0" hangingPunct="0"/>
            <a:r>
              <a:rPr lang="tr-TR" altLang="tr-TR" sz="2000" b="1" i="1" dirty="0">
                <a:solidFill>
                  <a:srgbClr val="0033CC"/>
                </a:solidFill>
              </a:rPr>
              <a:t>Renksiz, kokusuz, tahriş etkisi olmayan, çok zehirli gaz. Hemoglobine oksijenden 200-300 kat daha fazla ilgilidir. Hemoglobinle </a:t>
            </a:r>
            <a:r>
              <a:rPr lang="tr-TR" altLang="tr-TR" sz="2000" b="1" i="1" dirty="0" err="1">
                <a:solidFill>
                  <a:srgbClr val="0033CC"/>
                </a:solidFill>
              </a:rPr>
              <a:t>karboksi</a:t>
            </a:r>
            <a:r>
              <a:rPr lang="tr-TR" altLang="tr-TR" sz="2000" b="1" i="1" dirty="0">
                <a:solidFill>
                  <a:srgbClr val="0033CC"/>
                </a:solidFill>
              </a:rPr>
              <a:t> hemoglobin (</a:t>
            </a:r>
            <a:r>
              <a:rPr lang="tr-TR" altLang="tr-TR" sz="2000" b="1" i="1" dirty="0" err="1">
                <a:solidFill>
                  <a:srgbClr val="0033CC"/>
                </a:solidFill>
              </a:rPr>
              <a:t>HbCO</a:t>
            </a:r>
            <a:r>
              <a:rPr lang="tr-TR" altLang="tr-TR" sz="2000" b="1" i="1" dirty="0">
                <a:solidFill>
                  <a:srgbClr val="0033CC"/>
                </a:solidFill>
              </a:rPr>
              <a:t>)  yapar. Böylece kanın dokulara oksijen taşıma kapasitesini bloke eder.</a:t>
            </a:r>
          </a:p>
          <a:p>
            <a:pPr eaLnBrk="0" hangingPunct="0">
              <a:lnSpc>
                <a:spcPct val="60000"/>
              </a:lnSpc>
            </a:pPr>
            <a:endParaRPr lang="tr-TR" altLang="tr-TR" sz="2000" b="1" u="sng" dirty="0">
              <a:solidFill>
                <a:srgbClr val="0033CC"/>
              </a:solidFill>
            </a:endParaRPr>
          </a:p>
          <a:p>
            <a:pPr eaLnBrk="0" hangingPunct="0"/>
            <a:r>
              <a:rPr lang="tr-TR" altLang="tr-TR" sz="2000" b="1" u="sng" dirty="0">
                <a:solidFill>
                  <a:srgbClr val="FF0033"/>
                </a:solidFill>
              </a:rPr>
              <a:t>Etkisi</a:t>
            </a:r>
            <a:r>
              <a:rPr lang="tr-TR" altLang="tr-TR" sz="2000" b="1" dirty="0">
                <a:solidFill>
                  <a:srgbClr val="FF0033"/>
                </a:solidFill>
              </a:rPr>
              <a:t>;</a:t>
            </a:r>
            <a:r>
              <a:rPr lang="tr-TR" altLang="tr-TR" sz="2000" b="1" dirty="0">
                <a:solidFill>
                  <a:srgbClr val="0033CC"/>
                </a:solidFill>
              </a:rPr>
              <a:t> Havadaki miktarına, </a:t>
            </a:r>
            <a:r>
              <a:rPr lang="tr-TR" altLang="tr-TR" sz="2000" b="1" dirty="0" err="1">
                <a:solidFill>
                  <a:srgbClr val="0033CC"/>
                </a:solidFill>
              </a:rPr>
              <a:t>maruziyet</a:t>
            </a:r>
            <a:r>
              <a:rPr lang="tr-TR" altLang="tr-TR" sz="2000" b="1" dirty="0">
                <a:solidFill>
                  <a:srgbClr val="0033CC"/>
                </a:solidFill>
              </a:rPr>
              <a:t> süresine ve kişinin duyarlılık derecesine göre değişir. </a:t>
            </a:r>
            <a:endParaRPr lang="tr-TR" altLang="tr-TR" sz="2000" b="1" dirty="0" smtClean="0">
              <a:solidFill>
                <a:srgbClr val="0033CC"/>
              </a:solidFill>
            </a:endParaRPr>
          </a:p>
          <a:p>
            <a:pPr>
              <a:lnSpc>
                <a:spcPct val="110000"/>
              </a:lnSpc>
            </a:pPr>
            <a:r>
              <a:rPr lang="tr-TR" altLang="tr-TR" sz="2000" b="1" dirty="0">
                <a:solidFill>
                  <a:srgbClr val="0033CC"/>
                </a:solidFill>
              </a:rPr>
              <a:t>Buhar yoğunluğu (hava = 1) : 0,97</a:t>
            </a:r>
            <a:br>
              <a:rPr lang="tr-TR" altLang="tr-TR" sz="2000" b="1" dirty="0">
                <a:solidFill>
                  <a:srgbClr val="0033CC"/>
                </a:solidFill>
              </a:rPr>
            </a:br>
            <a:r>
              <a:rPr lang="tr-TR" altLang="tr-TR" sz="2000" b="1" dirty="0">
                <a:solidFill>
                  <a:srgbClr val="0033CC"/>
                </a:solidFill>
              </a:rPr>
              <a:t>MAK değeri: 50 </a:t>
            </a:r>
            <a:r>
              <a:rPr lang="tr-TR" altLang="tr-TR" sz="2000" b="1" dirty="0" err="1">
                <a:solidFill>
                  <a:srgbClr val="0033CC"/>
                </a:solidFill>
              </a:rPr>
              <a:t>ppm</a:t>
            </a:r>
            <a:r>
              <a:rPr lang="tr-TR" altLang="tr-TR" sz="2000" b="1" dirty="0">
                <a:solidFill>
                  <a:srgbClr val="0033CC"/>
                </a:solidFill>
              </a:rPr>
              <a:t>= : 55 mg/m3</a:t>
            </a:r>
          </a:p>
          <a:p>
            <a:pPr>
              <a:lnSpc>
                <a:spcPct val="90000"/>
              </a:lnSpc>
              <a:buFont typeface="Wingdings" pitchFamily="2" charset="2"/>
              <a:buNone/>
            </a:pPr>
            <a:r>
              <a:rPr lang="tr-TR" altLang="tr-TR" sz="2000" b="1" dirty="0" smtClean="0">
                <a:solidFill>
                  <a:srgbClr val="FF0033"/>
                </a:solidFill>
              </a:rPr>
              <a:t>Konsantrasyon</a:t>
            </a:r>
            <a:r>
              <a:rPr lang="tr-TR" altLang="tr-TR" sz="2000" b="1" dirty="0">
                <a:solidFill>
                  <a:srgbClr val="FF0033"/>
                </a:solidFill>
              </a:rPr>
              <a:t>:</a:t>
            </a:r>
            <a:r>
              <a:rPr lang="tr-TR" altLang="tr-TR" sz="2000" b="1" dirty="0"/>
              <a:t> 12,5  -  74  yanıcıdır. </a:t>
            </a:r>
          </a:p>
          <a:p>
            <a:pPr>
              <a:lnSpc>
                <a:spcPct val="90000"/>
              </a:lnSpc>
              <a:buFont typeface="Wingdings" pitchFamily="2" charset="2"/>
              <a:buNone/>
            </a:pPr>
            <a:r>
              <a:rPr lang="tr-TR" altLang="tr-TR" sz="2000" b="1" dirty="0" smtClean="0">
                <a:solidFill>
                  <a:srgbClr val="FF0033"/>
                </a:solidFill>
              </a:rPr>
              <a:t>Düşük </a:t>
            </a:r>
            <a:r>
              <a:rPr lang="tr-TR" altLang="tr-TR" sz="2000" b="1" dirty="0">
                <a:solidFill>
                  <a:srgbClr val="FF0033"/>
                </a:solidFill>
              </a:rPr>
              <a:t>Seviye:</a:t>
            </a:r>
            <a:r>
              <a:rPr lang="tr-TR" altLang="tr-TR" sz="2000" dirty="0"/>
              <a:t> Genellikle </a:t>
            </a:r>
            <a:r>
              <a:rPr lang="tr-TR" altLang="tr-TR" sz="2000" b="1" dirty="0"/>
              <a:t>50 </a:t>
            </a:r>
            <a:r>
              <a:rPr lang="tr-TR" altLang="tr-TR" sz="2000" b="1" dirty="0" err="1"/>
              <a:t>ppm</a:t>
            </a:r>
            <a:r>
              <a:rPr lang="tr-TR" altLang="tr-TR" sz="2000" b="1" dirty="0"/>
              <a:t> ve </a:t>
            </a:r>
            <a:r>
              <a:rPr lang="tr-TR" altLang="tr-TR" sz="2000" b="1" dirty="0" smtClean="0"/>
              <a:t>aşağısı</a:t>
            </a:r>
            <a:r>
              <a:rPr lang="tr-TR" altLang="tr-TR" sz="2000" dirty="0"/>
              <a:t> </a:t>
            </a:r>
            <a:br>
              <a:rPr lang="tr-TR" altLang="tr-TR" sz="2000" dirty="0"/>
            </a:br>
            <a:r>
              <a:rPr lang="tr-TR" altLang="tr-TR" sz="2000" b="1" dirty="0">
                <a:solidFill>
                  <a:srgbClr val="FF0033"/>
                </a:solidFill>
              </a:rPr>
              <a:t>Orta Seviye*</a:t>
            </a:r>
            <a:r>
              <a:rPr lang="tr-TR" altLang="tr-TR" sz="2000" dirty="0">
                <a:solidFill>
                  <a:srgbClr val="FF0033"/>
                </a:solidFill>
              </a:rPr>
              <a:t> </a:t>
            </a:r>
            <a:r>
              <a:rPr lang="tr-TR" altLang="tr-TR" sz="2000" b="1" dirty="0">
                <a:solidFill>
                  <a:srgbClr val="FF0033"/>
                </a:solidFill>
              </a:rPr>
              <a:t>:</a:t>
            </a:r>
            <a:r>
              <a:rPr lang="tr-TR" altLang="tr-TR" sz="2000" dirty="0"/>
              <a:t> Genellikle </a:t>
            </a:r>
            <a:r>
              <a:rPr lang="tr-TR" altLang="tr-TR" sz="2000" b="1" dirty="0"/>
              <a:t>50 </a:t>
            </a:r>
            <a:r>
              <a:rPr lang="tr-TR" altLang="tr-TR" sz="2000" b="1" dirty="0" err="1"/>
              <a:t>ppm</a:t>
            </a:r>
            <a:r>
              <a:rPr lang="tr-TR" altLang="tr-TR" sz="2000" b="1" dirty="0"/>
              <a:t> ile 100 </a:t>
            </a:r>
            <a:r>
              <a:rPr lang="tr-TR" altLang="tr-TR" sz="2000" b="1" dirty="0" err="1" smtClean="0"/>
              <a:t>ppm</a:t>
            </a:r>
            <a:r>
              <a:rPr lang="tr-TR" altLang="tr-TR" sz="2000" b="1" dirty="0" smtClean="0"/>
              <a:t> arasında</a:t>
            </a:r>
            <a:r>
              <a:rPr lang="tr-TR" altLang="tr-TR" sz="2000" dirty="0" smtClean="0"/>
              <a:t> </a:t>
            </a:r>
            <a:r>
              <a:rPr lang="tr-TR" altLang="tr-TR" sz="2000" dirty="0"/>
              <a:t> </a:t>
            </a:r>
            <a:br>
              <a:rPr lang="tr-TR" altLang="tr-TR" sz="2000" dirty="0"/>
            </a:br>
            <a:r>
              <a:rPr lang="tr-TR" altLang="tr-TR" sz="2000" b="1" dirty="0">
                <a:solidFill>
                  <a:srgbClr val="FF0033"/>
                </a:solidFill>
              </a:rPr>
              <a:t>Yüksek Seviye:</a:t>
            </a:r>
            <a:r>
              <a:rPr lang="tr-TR" altLang="tr-TR" sz="2000" dirty="0"/>
              <a:t> Genellikle </a:t>
            </a:r>
            <a:r>
              <a:rPr lang="tr-TR" altLang="tr-TR" sz="2000" b="1" dirty="0"/>
              <a:t>100 </a:t>
            </a:r>
            <a:r>
              <a:rPr lang="tr-TR" altLang="tr-TR" sz="2000" b="1" dirty="0" err="1"/>
              <a:t>ppm</a:t>
            </a:r>
            <a:r>
              <a:rPr lang="tr-TR" altLang="tr-TR" sz="2000" b="1" dirty="0"/>
              <a:t> ve </a:t>
            </a:r>
            <a:r>
              <a:rPr lang="tr-TR" altLang="tr-TR" sz="2000" b="1" dirty="0" smtClean="0"/>
              <a:t>üstü</a:t>
            </a:r>
            <a:r>
              <a:rPr lang="tr-TR" altLang="tr-TR" sz="2000" dirty="0"/>
              <a:t> </a:t>
            </a:r>
            <a:br>
              <a:rPr lang="tr-TR" altLang="tr-TR" sz="2000" dirty="0"/>
            </a:br>
            <a:r>
              <a:rPr lang="tr-TR" altLang="tr-TR" sz="2000" b="1" dirty="0">
                <a:solidFill>
                  <a:srgbClr val="FF0033"/>
                </a:solidFill>
              </a:rPr>
              <a:t>Tehlikeli Seviye:</a:t>
            </a:r>
            <a:r>
              <a:rPr lang="tr-TR" altLang="tr-TR" sz="2000" dirty="0"/>
              <a:t> Zehirlenme belirtilerini gösteren biri var ise genellikle </a:t>
            </a:r>
            <a:r>
              <a:rPr lang="tr-TR" altLang="tr-TR" sz="2000" b="1" dirty="0"/>
              <a:t>100 </a:t>
            </a:r>
            <a:r>
              <a:rPr lang="tr-TR" altLang="tr-TR" sz="2000" b="1" dirty="0" err="1"/>
              <a:t>ppm</a:t>
            </a:r>
            <a:r>
              <a:rPr lang="tr-TR" altLang="tr-TR" sz="2000" b="1" dirty="0"/>
              <a:t> ve üstü</a:t>
            </a:r>
            <a:endParaRPr lang="tr-TR" altLang="tr-TR" sz="2000" b="1" dirty="0">
              <a:solidFill>
                <a:srgbClr val="0033CC"/>
              </a:solidFill>
            </a:endParaRPr>
          </a:p>
          <a:p>
            <a:pPr eaLnBrk="0" hangingPunct="0"/>
            <a:endParaRPr lang="tr-TR" altLang="tr-TR" sz="2800" b="1" dirty="0">
              <a:solidFill>
                <a:srgbClr val="0033CC"/>
              </a:solidFill>
            </a:endParaRPr>
          </a:p>
        </p:txBody>
      </p:sp>
      <p:sp>
        <p:nvSpPr>
          <p:cNvPr id="3" name="Slayt Numarası Yer Tutucusu 2"/>
          <p:cNvSpPr>
            <a:spLocks noGrp="1"/>
          </p:cNvSpPr>
          <p:nvPr>
            <p:ph type="sldNum" sz="quarter" idx="11"/>
          </p:nvPr>
        </p:nvSpPr>
        <p:spPr/>
        <p:txBody>
          <a:bodyPr/>
          <a:lstStyle/>
          <a:p>
            <a:fld id="{A427530A-A503-4F46-BAEC-AA74D2EFDD5B}" type="slidenum">
              <a:rPr lang="tr-TR" smtClean="0"/>
              <a:t>99</a:t>
            </a:fld>
            <a:endParaRPr lang="tr-TR"/>
          </a:p>
        </p:txBody>
      </p:sp>
    </p:spTree>
    <p:extLst>
      <p:ext uri="{BB962C8B-B14F-4D97-AF65-F5344CB8AC3E}">
        <p14:creationId xmlns:p14="http://schemas.microsoft.com/office/powerpoint/2010/main" val="857329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10659</Words>
  <Application>Microsoft Office PowerPoint</Application>
  <PresentationFormat>Ekran Gösterisi (4:3)</PresentationFormat>
  <Paragraphs>1762</Paragraphs>
  <Slides>171</Slides>
  <Notes>8</Notes>
  <HiddenSlides>0</HiddenSlides>
  <MMClips>0</MMClips>
  <ScaleCrop>false</ScaleCrop>
  <HeadingPairs>
    <vt:vector size="8" baseType="variant">
      <vt:variant>
        <vt:lpstr>Kullanılan Yazı Tipleri</vt:lpstr>
      </vt:variant>
      <vt:variant>
        <vt:i4>14</vt:i4>
      </vt:variant>
      <vt:variant>
        <vt:lpstr>Tema</vt:lpstr>
      </vt:variant>
      <vt:variant>
        <vt:i4>1</vt:i4>
      </vt:variant>
      <vt:variant>
        <vt:lpstr>Eklenmiş OLE Hizmet Programları</vt:lpstr>
      </vt:variant>
      <vt:variant>
        <vt:i4>1</vt:i4>
      </vt:variant>
      <vt:variant>
        <vt:lpstr>Slayt Başlıkları</vt:lpstr>
      </vt:variant>
      <vt:variant>
        <vt:i4>171</vt:i4>
      </vt:variant>
    </vt:vector>
  </HeadingPairs>
  <TitlesOfParts>
    <vt:vector size="187" baseType="lpstr">
      <vt:lpstr>SimSun</vt:lpstr>
      <vt:lpstr>Arial</vt:lpstr>
      <vt:lpstr>Calibri</vt:lpstr>
      <vt:lpstr>Calibri Light</vt:lpstr>
      <vt:lpstr>Comic Sans MS</vt:lpstr>
      <vt:lpstr>Gill Sans MT</vt:lpstr>
      <vt:lpstr>Impact</vt:lpstr>
      <vt:lpstr>Symbol</vt:lpstr>
      <vt:lpstr>Times New Roman</vt:lpstr>
      <vt:lpstr>Trebuchet MS</vt:lpstr>
      <vt:lpstr>Verdana</vt:lpstr>
      <vt:lpstr>Wingdings</vt:lpstr>
      <vt:lpstr>Wingdings 2</vt:lpstr>
      <vt:lpstr>Wingdings 3</vt:lpstr>
      <vt:lpstr>Office Teması</vt:lpstr>
      <vt:lpstr>Bit Eşlem Resmi</vt:lpstr>
      <vt:lpstr>PowerPoint Sunusu</vt:lpstr>
      <vt:lpstr>Kimyasal Risk Etmenleri</vt:lpstr>
      <vt:lpstr>İşyeri Ortamındaki Zararlı Faktörler </vt:lpstr>
      <vt:lpstr>PowerPoint Sunusu</vt:lpstr>
      <vt:lpstr>PowerPoint Sunusu</vt:lpstr>
      <vt:lpstr>PowerPoint Sunusu</vt:lpstr>
      <vt:lpstr>PowerPoint Sunusu</vt:lpstr>
      <vt:lpstr>PowerPoint Sunusu</vt:lpstr>
      <vt:lpstr>PowerPoint Sunusu</vt:lpstr>
      <vt:lpstr>PowerPoint Sunusu</vt:lpstr>
      <vt:lpstr>PowerPoint Sunusu</vt:lpstr>
      <vt:lpstr>KİMYASALLAR-SINIFLANDIRMA</vt:lpstr>
      <vt:lpstr>PowerPoint Sunusu</vt:lpstr>
      <vt:lpstr>(IARC) Uluslararası Kanser Araştırma Ajansı;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Tehlikeli Maddelerin Ve Müstahzarların Sınıflandırılması, Ambalajlanması Ve Etiketlenmesi Hakkında Yönetmelik e göre sınıflandırma-2</vt:lpstr>
      <vt:lpstr>Tehlikeli Maddelerin Ve Müstahzarların Sınıflandırılması, Ambalajlanması Ve Etiketlenmesi Hakkında Yönetmelik e göre sınıflandırma-3</vt:lpstr>
      <vt:lpstr>Tehlikeli Maddelerin Ve Müstahzarların Sınıflandırılması, Ambalajlanması Ve Etiketlenmesi Hakkında Yönetmelik e göre sınıflandırma-4</vt:lpstr>
      <vt:lpstr>PowerPoint Sunusu</vt:lpstr>
      <vt:lpstr>PowerPoint Sunusu</vt:lpstr>
      <vt:lpstr>Sınıflandırmaya karşılık gelen Yönetmeliğin Ek-5 inde verilen Risk ibareleri  Fiziko-Kimyasal Özelliklere Göre Sınıflandırma</vt:lpstr>
      <vt:lpstr>Sınıflandırmaya karşılık gelen Yönetmeliğin Ek-5 inde verilen Risk ibareleri  Toksikolojik Özelliklere Göre Sınıflandırma</vt:lpstr>
      <vt:lpstr>Sınıflandırmaya karşılık gelen Yönetmeliğin Ek-5 inde verilen Risk ibareleri  İnsan Sağlığına Olan Özel Etkilere Göre Sınıflandırma</vt:lpstr>
      <vt:lpstr>Kanserojen maddeler</vt:lpstr>
      <vt:lpstr>Mutajen maddeler</vt:lpstr>
      <vt:lpstr>Üreme sistemine toksik maddeler</vt:lpstr>
      <vt:lpstr>Üreme sistemine toksik maddeler</vt:lpstr>
      <vt:lpstr>TEHLİKELİ KİMYASALLARIN AMBALAJLANMASI</vt:lpstr>
      <vt:lpstr>Ambalajların özellikleri</vt:lpstr>
      <vt:lpstr>PowerPoint Sunusu</vt:lpstr>
      <vt:lpstr>TEHLİKELİ KİMYASALLARIN ETİKETLENMESİ Etiketlemenin Önemi-1</vt:lpstr>
      <vt:lpstr>Etiketlemenin Önemi-2</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Güvenlik bilgi formlarının hazırlanması esasları</vt:lpstr>
      <vt:lpstr>PowerPoint Sunusu</vt:lpstr>
      <vt:lpstr>PowerPoint Sunusu</vt:lpstr>
      <vt:lpstr>KİMYASALLARIN FİZİKSEL BİÇİMİ VE ÖRNEKLER</vt:lpstr>
      <vt:lpstr>ÇALIŞMA ORTAMINDA SAĞLIK AÇISINDAN ZARARLI FAKTÖRLER</vt:lpstr>
      <vt:lpstr>1. Katılar </vt:lpstr>
      <vt:lpstr>2.1.Organik Tozlar</vt:lpstr>
      <vt:lpstr>2.2.Anorganik Tozlar</vt:lpstr>
      <vt:lpstr>2.3.Fibrojenik Tozlar</vt:lpstr>
      <vt:lpstr>7.2.3.1.Asbest</vt:lpstr>
      <vt:lpstr>Kanserojen tozlar</vt:lpstr>
      <vt:lpstr>Radyoaktif Tozlar</vt:lpstr>
      <vt:lpstr>Allerjik Tozlar</vt:lpstr>
      <vt:lpstr>İnert Tozlar</vt:lpstr>
      <vt:lpstr>3.Sıvılar </vt:lpstr>
      <vt:lpstr>4. Buharlar </vt:lpstr>
      <vt:lpstr>5. Gazlar </vt:lpstr>
      <vt:lpstr>5.1.Basit  Boğucu Gazlar</vt:lpstr>
      <vt:lpstr>I- ORGANİK TOZLARIN MEYDANA GETİRDİĞİ PNÖMOKONYOZLAR:</vt:lpstr>
      <vt:lpstr>ZARARLI TOZLARLA MEYDANA GELEN MESLEKİ AKCİĞER HASTALIKLARI     (PNÖMOKONYOZ)</vt:lpstr>
      <vt:lpstr>2- İNORGANİK TOZLAR;</vt:lpstr>
      <vt:lpstr>2a-b )Mineral ve metalik tozlarla meydana gelen pnömokonyozlar:</vt:lpstr>
      <vt:lpstr>PowerPoint Sunusu</vt:lpstr>
      <vt:lpstr>PowerPoint Sunusu</vt:lpstr>
      <vt:lpstr>PowerPoint Sunusu</vt:lpstr>
      <vt:lpstr>PowerPoint Sunusu</vt:lpstr>
      <vt:lpstr>1- Fibrojenik tozlar:</vt:lpstr>
      <vt:lpstr>Asbestin Özellikleri;</vt:lpstr>
      <vt:lpstr>PowerPoint Sunusu</vt:lpstr>
      <vt:lpstr>PowerPoint Sunusu</vt:lpstr>
      <vt:lpstr>PowerPoint Sunusu</vt:lpstr>
      <vt:lpstr>ASBEST ÇEŞİTLERİ</vt:lpstr>
      <vt:lpstr>ASBEST ÇEŞİTLERİ</vt:lpstr>
      <vt:lpstr>PowerPoint Sunusu</vt:lpstr>
      <vt:lpstr>PowerPoint Sunusu</vt:lpstr>
      <vt:lpstr>Asbeste bağlı oluşan hastalıklar </vt:lpstr>
      <vt:lpstr>Asbeste bağlı oluşan hastalıklar </vt:lpstr>
      <vt:lpstr>PowerPoint Sunusu</vt:lpstr>
      <vt:lpstr>TOZLAR:</vt:lpstr>
      <vt:lpstr>PowerPoint Sunusu</vt:lpstr>
      <vt:lpstr>PowerPoint Sunusu</vt:lpstr>
      <vt:lpstr>1- BOĞUCU GAZLAR: a- Basit Boğucu Gazlar:</vt:lpstr>
      <vt:lpstr>b-KİMYASAL BOĞUCU GAZLAR</vt:lpstr>
      <vt:lpstr>PowerPoint Sunusu</vt:lpstr>
      <vt:lpstr>Kimyasal Zehirler) HİDROJEN SÜLFÜR (H2S)</vt:lpstr>
      <vt:lpstr>2-TAHRİŞ EDİCİ GAZLAR:</vt:lpstr>
      <vt:lpstr>FORMALDEHİT: (HCHO); (FORMALİN):</vt:lpstr>
      <vt:lpstr>FORMİK ASİT: (HCOOH) </vt:lpstr>
      <vt:lpstr>FLOR(F2) ve Bileşikleri:</vt:lpstr>
      <vt:lpstr>AZOT(N2) ve Bileşikleri:</vt:lpstr>
      <vt:lpstr>NOx KAYNAKLARI;</vt:lpstr>
      <vt:lpstr>PowerPoint Sunusu</vt:lpstr>
      <vt:lpstr>Asit yağmurları canlılara ve bitki örtüsüne zararlıdır.</vt:lpstr>
      <vt:lpstr>PowerPoint Sunusu</vt:lpstr>
      <vt:lpstr>3-SİSTEMİK ETKİ GÖSTEREN GAZ VE BUHARLAR.</vt:lpstr>
      <vt:lpstr>PowerPoint Sunusu</vt:lpstr>
      <vt:lpstr>KARBONSÜLFÜR(CS2):</vt:lpstr>
      <vt:lpstr>PowerPoint Sunusu</vt:lpstr>
      <vt:lpstr>FREONLAR:</vt:lpstr>
      <vt:lpstr>PowerPoint Sunusu</vt:lpstr>
      <vt:lpstr>HİDRAZİN(H2N-NH2)(Diamin):</vt:lpstr>
      <vt:lpstr>PowerPoint Sunusu</vt:lpstr>
      <vt:lpstr>PowerPoint Sunusu</vt:lpstr>
      <vt:lpstr>4- NARKOTİK (UYUŞTURUCU) BUHARLAR;</vt:lpstr>
      <vt:lpstr>PowerPoint Sunusu</vt:lpstr>
      <vt:lpstr>PowerPoint Sunusu</vt:lpstr>
      <vt:lpstr>KİMYASAL ÖLÇÜM DEĞERLERİ:</vt:lpstr>
      <vt:lpstr>PowerPoint Sunusu</vt:lpstr>
      <vt:lpstr>PowerPoint Sunusu</vt:lpstr>
      <vt:lpstr>PowerPoint Sunusu</vt:lpstr>
      <vt:lpstr>PowerPoint Sunusu</vt:lpstr>
      <vt:lpstr>PowerPoint Sunusu</vt:lpstr>
      <vt:lpstr>PowerPoint Sunusu</vt:lpstr>
      <vt:lpstr>İlgili Avrupa Birliği Mevzuatı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                                          Sağlık Gözetimi: </vt:lpstr>
      <vt:lpstr>PowerPoint Sunusu</vt:lpstr>
      <vt:lpstr>PowerPoint Sunusu</vt:lpstr>
      <vt:lpstr>Kimyasal Etkilerle Ortaya Çıkabilecek Meslek Hastalıklarına Karşı Alınacak Önlemler</vt:lpstr>
      <vt:lpstr>Kimyasal Etkilerle Ortaya Çıkabilecek Meslek Hastalıklarına Karşı Alınacak Önlemler</vt:lpstr>
      <vt:lpstr>Kimyasal Etkilerle Ortaya Çıkabilecek Meslek Hastalıklarına Karşı Alınacak Önlemler</vt:lpstr>
      <vt:lpstr>Kimyasal Etkilerle Ortaya Çıkabilecek Meslek Hastalıklarına Karşı Alınacak Önlemler</vt:lpstr>
      <vt:lpstr>Kimyasal Etkilerle Ortaya Çıkabilecek Meslek Hastalıklarına Karşı Alınacak Önlemlerler</vt:lpstr>
      <vt:lpstr>Kimyasal Etkilerle Ortaya Çıkabilecek Meslek Hastalıklarına Karşı Alınacak Önlemler</vt:lpstr>
      <vt:lpstr>Kimyasal Etkilerle Ortaya Çıkabilecek Meslek Hastalıklarına Karşı Alınacak Önlemler</vt:lpstr>
      <vt:lpstr>PowerPoint Sunusu</vt:lpstr>
      <vt:lpstr>PowerPoint Sunusu</vt:lpstr>
      <vt:lpstr>PowerPoint Sunusu</vt:lpstr>
      <vt:lpstr>PowerPoint Sunusu</vt:lpstr>
      <vt:lpstr>PowerPoint Sunusu</vt:lpstr>
      <vt:lpstr>PowerPoint Sunusu</vt:lpstr>
      <vt:lpstr>PowerPoint Sunusu</vt:lpstr>
      <vt:lpstr>Asit yağmurları canlılara ve bitki örtüsüne zararlıdır.</vt:lpstr>
      <vt:lpstr>PowerPoint Sunusu</vt:lpstr>
      <vt:lpstr>PowerPoint Sunusu</vt:lpstr>
      <vt:lpstr>PowerPoint Sunusu</vt:lpstr>
    </vt:vector>
  </TitlesOfParts>
  <Company>Silentall Unattended Installer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Windows User</dc:creator>
  <cp:lastModifiedBy>Windows User</cp:lastModifiedBy>
  <cp:revision>1</cp:revision>
  <dcterms:created xsi:type="dcterms:W3CDTF">2020-12-13T12:50:39Z</dcterms:created>
  <dcterms:modified xsi:type="dcterms:W3CDTF">2020-12-13T12:55:27Z</dcterms:modified>
</cp:coreProperties>
</file>