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83A389A3-C9CE-4CC0-B515-B9B9B7509A91}" type="datetimeFigureOut">
              <a:rPr lang="en-GB" smtClean="0"/>
              <a:t>09/11/2020</a:t>
            </a:fld>
            <a:endParaRPr lang="en-GB"/>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B2AE5B15-84E5-4A47-9C24-BD66347A9F57}" type="slidenum">
              <a:rPr lang="en-GB" smtClean="0"/>
              <a:t>‹#›</a:t>
            </a:fld>
            <a:endParaRPr lang="en-GB"/>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9939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3A389A3-C9CE-4CC0-B515-B9B9B7509A91}"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AE5B15-84E5-4A47-9C24-BD66347A9F57}" type="slidenum">
              <a:rPr lang="en-GB" smtClean="0"/>
              <a:t>‹#›</a:t>
            </a:fld>
            <a:endParaRPr lang="en-GB"/>
          </a:p>
        </p:txBody>
      </p:sp>
    </p:spTree>
    <p:extLst>
      <p:ext uri="{BB962C8B-B14F-4D97-AF65-F5344CB8AC3E}">
        <p14:creationId xmlns:p14="http://schemas.microsoft.com/office/powerpoint/2010/main" val="88101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3A389A3-C9CE-4CC0-B515-B9B9B7509A91}"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AE5B15-84E5-4A47-9C24-BD66347A9F57}" type="slidenum">
              <a:rPr lang="en-GB" smtClean="0"/>
              <a:t>‹#›</a:t>
            </a:fld>
            <a:endParaRPr lang="en-GB"/>
          </a:p>
        </p:txBody>
      </p:sp>
    </p:spTree>
    <p:extLst>
      <p:ext uri="{BB962C8B-B14F-4D97-AF65-F5344CB8AC3E}">
        <p14:creationId xmlns:p14="http://schemas.microsoft.com/office/powerpoint/2010/main" val="47890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3A389A3-C9CE-4CC0-B515-B9B9B7509A91}"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AE5B15-84E5-4A47-9C24-BD66347A9F57}" type="slidenum">
              <a:rPr lang="en-GB" smtClean="0"/>
              <a:t>‹#›</a:t>
            </a:fld>
            <a:endParaRPr lang="en-GB"/>
          </a:p>
        </p:txBody>
      </p:sp>
    </p:spTree>
    <p:extLst>
      <p:ext uri="{BB962C8B-B14F-4D97-AF65-F5344CB8AC3E}">
        <p14:creationId xmlns:p14="http://schemas.microsoft.com/office/powerpoint/2010/main" val="228616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83A389A3-C9CE-4CC0-B515-B9B9B7509A91}" type="datetimeFigureOut">
              <a:rPr lang="en-GB" smtClean="0"/>
              <a:t>09/11/2020</a:t>
            </a:fld>
            <a:endParaRPr lang="en-GB"/>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B2AE5B15-84E5-4A47-9C24-BD66347A9F57}" type="slidenum">
              <a:rPr lang="en-GB" smtClean="0"/>
              <a:t>‹#›</a:t>
            </a:fld>
            <a:endParaRPr lang="en-GB"/>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095009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3A389A3-C9CE-4CC0-B515-B9B9B7509A91}"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AE5B15-84E5-4A47-9C24-BD66347A9F57}" type="slidenum">
              <a:rPr lang="en-GB" smtClean="0"/>
              <a:t>‹#›</a:t>
            </a:fld>
            <a:endParaRPr lang="en-GB"/>
          </a:p>
        </p:txBody>
      </p:sp>
    </p:spTree>
    <p:extLst>
      <p:ext uri="{BB962C8B-B14F-4D97-AF65-F5344CB8AC3E}">
        <p14:creationId xmlns:p14="http://schemas.microsoft.com/office/powerpoint/2010/main" val="427097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3A389A3-C9CE-4CC0-B515-B9B9B7509A91}" type="datetimeFigureOut">
              <a:rPr lang="en-GB" smtClean="0"/>
              <a:t>09/11/2020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2AE5B15-84E5-4A47-9C24-BD66347A9F57}" type="slidenum">
              <a:rPr lang="en-GB" smtClean="0"/>
              <a:t>‹#›</a:t>
            </a:fld>
            <a:endParaRPr lang="en-GB"/>
          </a:p>
        </p:txBody>
      </p:sp>
    </p:spTree>
    <p:extLst>
      <p:ext uri="{BB962C8B-B14F-4D97-AF65-F5344CB8AC3E}">
        <p14:creationId xmlns:p14="http://schemas.microsoft.com/office/powerpoint/2010/main" val="394245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3A389A3-C9CE-4CC0-B515-B9B9B7509A91}" type="datetimeFigureOut">
              <a:rPr lang="en-GB" smtClean="0"/>
              <a:t>09/11/2020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2AE5B15-84E5-4A47-9C24-BD66347A9F57}" type="slidenum">
              <a:rPr lang="en-GB" smtClean="0"/>
              <a:t>‹#›</a:t>
            </a:fld>
            <a:endParaRPr lang="en-GB"/>
          </a:p>
        </p:txBody>
      </p:sp>
    </p:spTree>
    <p:extLst>
      <p:ext uri="{BB962C8B-B14F-4D97-AF65-F5344CB8AC3E}">
        <p14:creationId xmlns:p14="http://schemas.microsoft.com/office/powerpoint/2010/main" val="177895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389A3-C9CE-4CC0-B515-B9B9B7509A91}" type="datetimeFigureOut">
              <a:rPr lang="en-GB" smtClean="0"/>
              <a:t>09/11/2020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2AE5B15-84E5-4A47-9C24-BD66347A9F57}" type="slidenum">
              <a:rPr lang="en-GB" smtClean="0"/>
              <a:t>‹#›</a:t>
            </a:fld>
            <a:endParaRPr lang="en-GB"/>
          </a:p>
        </p:txBody>
      </p:sp>
    </p:spTree>
    <p:extLst>
      <p:ext uri="{BB962C8B-B14F-4D97-AF65-F5344CB8AC3E}">
        <p14:creationId xmlns:p14="http://schemas.microsoft.com/office/powerpoint/2010/main" val="284683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smtClean="0"/>
              <a:t>Asıl metin stillerini düzenle</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A389A3-C9CE-4CC0-B515-B9B9B7509A91}" type="datetimeFigureOut">
              <a:rPr lang="en-GB" smtClean="0"/>
              <a:t>09/11/2020</a:t>
            </a:fld>
            <a:endParaRPr lang="en-GB"/>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2AE5B15-84E5-4A47-9C24-BD66347A9F57}" type="slidenum">
              <a:rPr lang="en-GB" smtClean="0"/>
              <a:t>‹#›</a:t>
            </a:fld>
            <a:endParaRPr lang="en-GB"/>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447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smtClean="0"/>
              <a:t>Asıl metin stillerini düzenle</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A389A3-C9CE-4CC0-B515-B9B9B7509A91}" type="datetimeFigureOut">
              <a:rPr lang="en-GB" smtClean="0"/>
              <a:t>09/11/2020</a:t>
            </a:fld>
            <a:endParaRPr lang="en-GB"/>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2AE5B15-84E5-4A47-9C24-BD66347A9F57}" type="slidenum">
              <a:rPr lang="en-GB" smtClean="0"/>
              <a:t>‹#›</a:t>
            </a:fld>
            <a:endParaRPr lang="en-GB"/>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300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83A389A3-C9CE-4CC0-B515-B9B9B7509A91}" type="datetimeFigureOut">
              <a:rPr lang="en-GB" smtClean="0"/>
              <a:t>09/11/2020</a:t>
            </a:fld>
            <a:endParaRPr lang="en-GB"/>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GB"/>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B2AE5B15-84E5-4A47-9C24-BD66347A9F57}" type="slidenum">
              <a:rPr lang="en-GB" smtClean="0"/>
              <a:t>‹#›</a:t>
            </a:fld>
            <a:endParaRPr lang="en-GB"/>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724691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Başlık 1"/>
          <p:cNvSpPr>
            <a:spLocks noGrp="1"/>
          </p:cNvSpPr>
          <p:nvPr>
            <p:ph type="ctrTitle"/>
          </p:nvPr>
        </p:nvSpPr>
        <p:spPr>
          <a:xfrm>
            <a:off x="1300792" y="2564524"/>
            <a:ext cx="6172200" cy="1125482"/>
          </a:xfrm>
        </p:spPr>
        <p:txBody>
          <a:bodyPr/>
          <a:lstStyle/>
          <a:p>
            <a:r>
              <a:rPr lang="tr-TR" dirty="0" smtClean="0"/>
              <a:t>Termal </a:t>
            </a:r>
            <a:r>
              <a:rPr lang="tr-TR" dirty="0" smtClean="0"/>
              <a:t>Konfor</a:t>
            </a:r>
            <a:br>
              <a:rPr lang="tr-TR" dirty="0" smtClean="0"/>
            </a:br>
            <a:endParaRPr lang="tr-TR" dirty="0" smtClean="0"/>
          </a:p>
        </p:txBody>
      </p:sp>
      <p:sp>
        <p:nvSpPr>
          <p:cNvPr id="3" name="Slayt Numarası Yer Tutucusu 2"/>
          <p:cNvSpPr>
            <a:spLocks noGrp="1"/>
          </p:cNvSpPr>
          <p:nvPr>
            <p:ph type="sldNum" sz="quarter" idx="12"/>
          </p:nvPr>
        </p:nvSpPr>
        <p:spPr/>
        <p:txBody>
          <a:bodyPr/>
          <a:lstStyle/>
          <a:p>
            <a:fld id="{A427530A-A503-4F46-BAEC-AA74D2EFDD5B}" type="slidenum">
              <a:rPr lang="tr-TR" smtClean="0"/>
              <a:t>1</a:t>
            </a:fld>
            <a:endParaRPr lang="tr-TR"/>
          </a:p>
        </p:txBody>
      </p:sp>
      <p:sp>
        <p:nvSpPr>
          <p:cNvPr id="2" name="Dikdörtgen 1"/>
          <p:cNvSpPr/>
          <p:nvPr/>
        </p:nvSpPr>
        <p:spPr>
          <a:xfrm>
            <a:off x="1587062" y="3244334"/>
            <a:ext cx="5644055" cy="1323439"/>
          </a:xfrm>
          <a:prstGeom prst="rect">
            <a:avLst/>
          </a:prstGeom>
        </p:spPr>
        <p:txBody>
          <a:bodyPr wrap="square">
            <a:spAutoFit/>
          </a:bodyPr>
          <a:lstStyle/>
          <a:p>
            <a:pPr algn="ctr"/>
            <a:r>
              <a:rPr lang="tr-T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İş Sağlığı ve Güvenliği-1 </a:t>
            </a:r>
          </a:p>
          <a:p>
            <a:pPr algn="ctr"/>
            <a:r>
              <a:rPr lang="tr-T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6. Hafta ders notları </a:t>
            </a:r>
            <a:endParaRPr lang="en-GB" sz="4000" dirty="0"/>
          </a:p>
        </p:txBody>
      </p:sp>
    </p:spTree>
    <p:extLst>
      <p:ext uri="{BB962C8B-B14F-4D97-AF65-F5344CB8AC3E}">
        <p14:creationId xmlns:p14="http://schemas.microsoft.com/office/powerpoint/2010/main" val="2608666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Vücut Isısının Etkileri</a:t>
            </a:r>
          </a:p>
        </p:txBody>
      </p:sp>
      <p:sp>
        <p:nvSpPr>
          <p:cNvPr id="87042" name="İçerik Yer Tutucusu 1"/>
          <p:cNvSpPr>
            <a:spLocks noGrp="1"/>
          </p:cNvSpPr>
          <p:nvPr>
            <p:ph sz="quarter" idx="1"/>
          </p:nvPr>
        </p:nvSpPr>
        <p:spPr>
          <a:xfrm>
            <a:off x="457200" y="1600200"/>
            <a:ext cx="4259263" cy="4525963"/>
          </a:xfrm>
        </p:spPr>
        <p:txBody>
          <a:bodyPr/>
          <a:lstStyle/>
          <a:p>
            <a:pPr algn="just"/>
            <a:r>
              <a:rPr lang="tr-TR" sz="2000" smtClean="0"/>
              <a:t>Aksi durumda, yine vücut sıcaklığını sabit tutabilmek için ek sıcaklık düşürme mekanizmalarını (derideki gözeneklerin açılması, terleme, vb.) etkinleştirecektir.</a:t>
            </a:r>
          </a:p>
        </p:txBody>
      </p:sp>
      <p:pic>
        <p:nvPicPr>
          <p:cNvPr id="87044" name="Picture 2"/>
          <p:cNvPicPr>
            <a:picLocks noChangeAspect="1" noChangeArrowheads="1"/>
          </p:cNvPicPr>
          <p:nvPr/>
        </p:nvPicPr>
        <p:blipFill>
          <a:blip r:embed="rId2" cstate="print"/>
          <a:srcRect/>
          <a:stretch>
            <a:fillRect/>
          </a:stretch>
        </p:blipFill>
        <p:spPr bwMode="auto">
          <a:xfrm>
            <a:off x="971550" y="3556000"/>
            <a:ext cx="3267075" cy="2447925"/>
          </a:xfrm>
          <a:prstGeom prst="rect">
            <a:avLst/>
          </a:prstGeom>
          <a:noFill/>
          <a:ln w="9525">
            <a:noFill/>
            <a:miter lim="800000"/>
            <a:headEnd/>
            <a:tailEnd/>
          </a:ln>
        </p:spPr>
      </p:pic>
      <p:pic>
        <p:nvPicPr>
          <p:cNvPr id="87045" name="Picture 3"/>
          <p:cNvPicPr>
            <a:picLocks noChangeAspect="1" noChangeArrowheads="1"/>
          </p:cNvPicPr>
          <p:nvPr/>
        </p:nvPicPr>
        <p:blipFill>
          <a:blip r:embed="rId3" cstate="print"/>
          <a:srcRect/>
          <a:stretch>
            <a:fillRect/>
          </a:stretch>
        </p:blipFill>
        <p:spPr bwMode="auto">
          <a:xfrm>
            <a:off x="4787900" y="1773238"/>
            <a:ext cx="3678238" cy="4103687"/>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10</a:t>
            </a:fld>
            <a:endParaRPr lang="tr-TR"/>
          </a:p>
        </p:txBody>
      </p:sp>
    </p:spTree>
    <p:extLst>
      <p:ext uri="{BB962C8B-B14F-4D97-AF65-F5344CB8AC3E}">
        <p14:creationId xmlns:p14="http://schemas.microsoft.com/office/powerpoint/2010/main" val="2231818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7" name="Picture 2"/>
          <p:cNvPicPr>
            <a:picLocks noGrp="1" noChangeAspect="1" noChangeArrowheads="1"/>
          </p:cNvPicPr>
          <p:nvPr>
            <p:ph sz="quarter" idx="1"/>
          </p:nvPr>
        </p:nvPicPr>
        <p:blipFill>
          <a:blip r:embed="rId2" cstate="print"/>
          <a:stretch>
            <a:fillRect/>
          </a:stretch>
        </p:blipFill>
        <p:spPr>
          <a:xfrm>
            <a:off x="1729980" y="1447800"/>
            <a:ext cx="6141239" cy="4572000"/>
          </a:xfrm>
        </p:spPr>
      </p:pic>
      <p:sp>
        <p:nvSpPr>
          <p:cNvPr id="3" name="Slayt Numarası Yer Tutucusu 2"/>
          <p:cNvSpPr>
            <a:spLocks noGrp="1"/>
          </p:cNvSpPr>
          <p:nvPr>
            <p:ph type="sldNum" sz="quarter" idx="4294967295"/>
          </p:nvPr>
        </p:nvSpPr>
        <p:spPr/>
        <p:txBody>
          <a:bodyPr/>
          <a:lstStyle/>
          <a:p>
            <a:fld id="{A427530A-A503-4F46-BAEC-AA74D2EFDD5B}" type="slidenum">
              <a:rPr lang="tr-TR" smtClean="0"/>
              <a:t>11</a:t>
            </a:fld>
            <a:endParaRPr lang="tr-TR"/>
          </a:p>
        </p:txBody>
      </p:sp>
    </p:spTree>
    <p:extLst>
      <p:ext uri="{BB962C8B-B14F-4D97-AF65-F5344CB8AC3E}">
        <p14:creationId xmlns:p14="http://schemas.microsoft.com/office/powerpoint/2010/main" val="3934908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Vücut Isısının Etkileri</a:t>
            </a:r>
          </a:p>
        </p:txBody>
      </p:sp>
      <p:sp>
        <p:nvSpPr>
          <p:cNvPr id="89090" name="İçerik Yer Tutucusu 1"/>
          <p:cNvSpPr>
            <a:spLocks noGrp="1"/>
          </p:cNvSpPr>
          <p:nvPr>
            <p:ph sz="quarter" idx="1"/>
          </p:nvPr>
        </p:nvSpPr>
        <p:spPr/>
        <p:txBody>
          <a:bodyPr>
            <a:normAutofit fontScale="85000" lnSpcReduction="10000"/>
          </a:bodyPr>
          <a:lstStyle/>
          <a:p>
            <a:pPr algn="just"/>
            <a:r>
              <a:rPr lang="tr-TR" sz="2000" dirty="0" smtClean="0">
                <a:solidFill>
                  <a:srgbClr val="FF0000"/>
                </a:solidFill>
              </a:rPr>
              <a:t>İnsanın verimli çalışması beyni ile elleri arasındaki uyuma bağlıdır. Bunun için soğukta yapılan çalışmalarda vücut ısının ortalama 37 ºC’nin altına düşmemesi çalışmanın rahat sürdürülebilmesi için zorunludur. </a:t>
            </a:r>
          </a:p>
          <a:p>
            <a:pPr algn="just"/>
            <a:r>
              <a:rPr lang="tr-TR" sz="2000" dirty="0" smtClean="0"/>
              <a:t>Ağır fiziksel işlerde, </a:t>
            </a:r>
            <a:r>
              <a:rPr lang="tr-TR" sz="2000" dirty="0" err="1" smtClean="0"/>
              <a:t>metabolik</a:t>
            </a:r>
            <a:r>
              <a:rPr lang="tr-TR" sz="2000" dirty="0" smtClean="0"/>
              <a:t> ısı üretimi arttığından soğuktan etkilenme en aza iner. İş hafifleştikçe </a:t>
            </a:r>
            <a:r>
              <a:rPr lang="tr-TR" sz="2000" dirty="0" err="1" smtClean="0"/>
              <a:t>metabolik</a:t>
            </a:r>
            <a:r>
              <a:rPr lang="tr-TR" sz="2000" dirty="0" smtClean="0"/>
              <a:t> ısı üretimi azalacağından ısı kaybını karşılamak olanaksızlaşır. Adalelerdeki titreme ile vücuttaki ısı üretimi arttırılıp açık kapatılmaya çalışılır. </a:t>
            </a:r>
          </a:p>
          <a:p>
            <a:pPr algn="just"/>
            <a:r>
              <a:rPr lang="tr-TR" sz="2000" dirty="0" smtClean="0">
                <a:solidFill>
                  <a:schemeClr val="accent4">
                    <a:lumMod val="50000"/>
                  </a:schemeClr>
                </a:solidFill>
              </a:rPr>
              <a:t>El sıcaklığı 15 ºC’ </a:t>
            </a:r>
            <a:r>
              <a:rPr lang="tr-TR" sz="2000" dirty="0" err="1" smtClean="0">
                <a:solidFill>
                  <a:schemeClr val="accent4">
                    <a:lumMod val="50000"/>
                  </a:schemeClr>
                </a:solidFill>
              </a:rPr>
              <a:t>nin</a:t>
            </a:r>
            <a:r>
              <a:rPr lang="tr-TR" sz="2000" dirty="0" smtClean="0">
                <a:solidFill>
                  <a:schemeClr val="accent4">
                    <a:lumMod val="50000"/>
                  </a:schemeClr>
                </a:solidFill>
              </a:rPr>
              <a:t> altına indiğinde, özellikle ince işlerde, adale ve eklem işlevlerinin kısıtlanması, uyuşmaya bağlı olarak dokunma hissinin kaybolması sonucunda verim düşer, hata ve kaza yapma sıklığı artar. Isı kaybının önlenmesi için kullanılan koruyucu giysi ve eldivenler ısı kaybını önlemede yararlı olsa da çalışmayı güçleştireceklerinden ortalama % 5’ </a:t>
            </a:r>
            <a:r>
              <a:rPr lang="tr-TR" sz="2000" dirty="0" err="1" smtClean="0">
                <a:solidFill>
                  <a:schemeClr val="accent4">
                    <a:lumMod val="50000"/>
                  </a:schemeClr>
                </a:solidFill>
              </a:rPr>
              <a:t>lik</a:t>
            </a:r>
            <a:r>
              <a:rPr lang="tr-TR" sz="2000" dirty="0" smtClean="0">
                <a:solidFill>
                  <a:schemeClr val="accent4">
                    <a:lumMod val="50000"/>
                  </a:schemeClr>
                </a:solidFill>
              </a:rPr>
              <a:t> verim kaybına neden olur.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12</a:t>
            </a:fld>
            <a:endParaRPr lang="tr-TR"/>
          </a:p>
        </p:txBody>
      </p:sp>
    </p:spTree>
    <p:extLst>
      <p:ext uri="{BB962C8B-B14F-4D97-AF65-F5344CB8AC3E}">
        <p14:creationId xmlns:p14="http://schemas.microsoft.com/office/powerpoint/2010/main" val="695726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9" name="Başlık 2"/>
          <p:cNvSpPr>
            <a:spLocks noGrp="1"/>
          </p:cNvSpPr>
          <p:nvPr>
            <p:ph type="title"/>
          </p:nvPr>
        </p:nvSpPr>
        <p:spPr>
          <a:xfrm>
            <a:off x="1676400" y="519154"/>
            <a:ext cx="7467600" cy="1143000"/>
          </a:xfrm>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Vücut Isısının Etkileri</a:t>
            </a: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221288233"/>
              </p:ext>
            </p:extLst>
          </p:nvPr>
        </p:nvGraphicFramePr>
        <p:xfrm>
          <a:off x="966951" y="1585783"/>
          <a:ext cx="7294179" cy="4007710"/>
        </p:xfrm>
        <a:graphic>
          <a:graphicData uri="http://schemas.openxmlformats.org/drawingml/2006/table">
            <a:tbl>
              <a:tblPr/>
              <a:tblGrid>
                <a:gridCol w="1712546">
                  <a:extLst>
                    <a:ext uri="{9D8B030D-6E8A-4147-A177-3AD203B41FA5}">
                      <a16:colId xmlns:a16="http://schemas.microsoft.com/office/drawing/2014/main" val="20000"/>
                    </a:ext>
                  </a:extLst>
                </a:gridCol>
                <a:gridCol w="5581633">
                  <a:extLst>
                    <a:ext uri="{9D8B030D-6E8A-4147-A177-3AD203B41FA5}">
                      <a16:colId xmlns:a16="http://schemas.microsoft.com/office/drawing/2014/main" val="20001"/>
                    </a:ext>
                  </a:extLst>
                </a:gridCol>
              </a:tblGrid>
              <a:tr h="787128">
                <a:tc>
                  <a:txBody>
                    <a:bodyPr/>
                    <a:lstStyle/>
                    <a:p>
                      <a:pPr algn="ctr"/>
                      <a:r>
                        <a:rPr lang="tr-TR" sz="2800" dirty="0" smtClean="0">
                          <a:solidFill>
                            <a:schemeClr val="accent3"/>
                          </a:solidFill>
                          <a:effectLst/>
                        </a:rPr>
                        <a:t>Sıcaklık</a:t>
                      </a:r>
                    </a:p>
                    <a:p>
                      <a:pPr algn="ctr"/>
                      <a:r>
                        <a:rPr lang="tr-TR" sz="2800" dirty="0" smtClean="0">
                          <a:solidFill>
                            <a:schemeClr val="accent3"/>
                          </a:solidFill>
                          <a:effectLst/>
                          <a:latin typeface="Arial"/>
                        </a:rPr>
                        <a:t>(ºC)</a:t>
                      </a:r>
                      <a:endParaRPr lang="tr-TR" sz="2800" dirty="0">
                        <a:solidFill>
                          <a:schemeClr val="accent3"/>
                        </a:solidFill>
                        <a:effectLst/>
                      </a:endParaRPr>
                    </a:p>
                  </a:txBody>
                  <a:tcPr marL="47622" marR="47622" marT="9526" marB="9526" anchor="ctr">
                    <a:lnL>
                      <a:noFill/>
                    </a:lnL>
                    <a:lnR>
                      <a:noFill/>
                    </a:lnR>
                    <a:lnT>
                      <a:noFill/>
                    </a:lnT>
                    <a:lnB>
                      <a:noFill/>
                    </a:lnB>
                    <a:solidFill>
                      <a:srgbClr val="002851"/>
                    </a:solidFill>
                  </a:tcPr>
                </a:tc>
                <a:tc>
                  <a:txBody>
                    <a:bodyPr/>
                    <a:lstStyle/>
                    <a:p>
                      <a:r>
                        <a:rPr lang="tr-TR" sz="2800" dirty="0">
                          <a:solidFill>
                            <a:schemeClr val="accent3"/>
                          </a:solidFill>
                          <a:effectLst/>
                        </a:rPr>
                        <a:t>Etkileri</a:t>
                      </a:r>
                    </a:p>
                  </a:txBody>
                  <a:tcPr marL="47622" marR="47622" marT="9526" marB="9526" anchor="ctr">
                    <a:lnL>
                      <a:noFill/>
                    </a:lnL>
                    <a:lnR>
                      <a:noFill/>
                    </a:lnR>
                    <a:lnT>
                      <a:noFill/>
                    </a:lnT>
                    <a:lnB>
                      <a:noFill/>
                    </a:lnB>
                    <a:solidFill>
                      <a:srgbClr val="002851"/>
                    </a:solidFill>
                  </a:tcPr>
                </a:tc>
                <a:extLst>
                  <a:ext uri="{0D108BD9-81ED-4DB2-BD59-A6C34878D82A}">
                    <a16:rowId xmlns:a16="http://schemas.microsoft.com/office/drawing/2014/main" val="10000"/>
                  </a:ext>
                </a:extLst>
              </a:tr>
              <a:tr h="452082">
                <a:tc>
                  <a:txBody>
                    <a:bodyPr/>
                    <a:lstStyle/>
                    <a:p>
                      <a:pPr algn="ctr"/>
                      <a:r>
                        <a:rPr lang="tr-TR" sz="2800" b="1" dirty="0">
                          <a:effectLst/>
                        </a:rPr>
                        <a:t>28</a:t>
                      </a:r>
                      <a:endParaRPr lang="tr-TR" sz="2800" dirty="0">
                        <a:effectLst/>
                      </a:endParaRPr>
                    </a:p>
                  </a:txBody>
                  <a:tcPr marL="47622" marR="47622" marT="9526" marB="9526" anchor="ctr">
                    <a:lnL>
                      <a:noFill/>
                    </a:lnL>
                    <a:lnR>
                      <a:noFill/>
                    </a:lnR>
                    <a:lnT>
                      <a:noFill/>
                    </a:lnT>
                    <a:lnB>
                      <a:noFill/>
                    </a:lnB>
                    <a:solidFill>
                      <a:srgbClr val="97CFF0"/>
                    </a:solidFill>
                  </a:tcPr>
                </a:tc>
                <a:tc>
                  <a:txBody>
                    <a:bodyPr/>
                    <a:lstStyle/>
                    <a:p>
                      <a:r>
                        <a:rPr lang="tr-TR" sz="2800" b="1">
                          <a:effectLst/>
                        </a:rPr>
                        <a:t>Kaslar çalışmaz, ölüm olabilir</a:t>
                      </a:r>
                      <a:endParaRPr lang="tr-TR" sz="2800">
                        <a:effectLst/>
                      </a:endParaRPr>
                    </a:p>
                  </a:txBody>
                  <a:tcPr marL="47622" marR="47622" marT="9526" marB="9526" anchor="ctr">
                    <a:lnL>
                      <a:noFill/>
                    </a:lnL>
                    <a:lnR>
                      <a:noFill/>
                    </a:lnR>
                    <a:lnT>
                      <a:noFill/>
                    </a:lnT>
                    <a:lnB>
                      <a:noFill/>
                    </a:lnB>
                    <a:solidFill>
                      <a:srgbClr val="97CFF0"/>
                    </a:solidFill>
                  </a:tcPr>
                </a:tc>
                <a:extLst>
                  <a:ext uri="{0D108BD9-81ED-4DB2-BD59-A6C34878D82A}">
                    <a16:rowId xmlns:a16="http://schemas.microsoft.com/office/drawing/2014/main" val="10001"/>
                  </a:ext>
                </a:extLst>
              </a:tr>
              <a:tr h="874808">
                <a:tc>
                  <a:txBody>
                    <a:bodyPr/>
                    <a:lstStyle/>
                    <a:p>
                      <a:pPr algn="ctr"/>
                      <a:r>
                        <a:rPr lang="tr-TR" sz="2800" b="1">
                          <a:effectLst/>
                        </a:rPr>
                        <a:t>30</a:t>
                      </a:r>
                      <a:endParaRPr lang="tr-TR" sz="2800">
                        <a:effectLst/>
                      </a:endParaRPr>
                    </a:p>
                  </a:txBody>
                  <a:tcPr marL="47622" marR="47622" marT="9526" marB="9526" anchor="ctr">
                    <a:lnL>
                      <a:noFill/>
                    </a:lnL>
                    <a:lnR>
                      <a:noFill/>
                    </a:lnR>
                    <a:lnT>
                      <a:noFill/>
                    </a:lnT>
                    <a:lnB>
                      <a:noFill/>
                    </a:lnB>
                    <a:solidFill>
                      <a:srgbClr val="97CFF0"/>
                    </a:solidFill>
                  </a:tcPr>
                </a:tc>
                <a:tc>
                  <a:txBody>
                    <a:bodyPr/>
                    <a:lstStyle/>
                    <a:p>
                      <a:r>
                        <a:rPr lang="tr-TR" sz="2800" b="1">
                          <a:effectLst/>
                        </a:rPr>
                        <a:t>Vücut sıcaklık kontrolunu kaybeder, koma, ölüm olabilir</a:t>
                      </a:r>
                      <a:endParaRPr lang="tr-TR" sz="2800">
                        <a:effectLst/>
                      </a:endParaRPr>
                    </a:p>
                  </a:txBody>
                  <a:tcPr marL="47622" marR="47622" marT="9526" marB="9526" anchor="ctr">
                    <a:lnL>
                      <a:noFill/>
                    </a:lnL>
                    <a:lnR>
                      <a:noFill/>
                    </a:lnR>
                    <a:lnT>
                      <a:noFill/>
                    </a:lnT>
                    <a:lnB>
                      <a:noFill/>
                    </a:lnB>
                    <a:solidFill>
                      <a:srgbClr val="97CFF0"/>
                    </a:solidFill>
                  </a:tcPr>
                </a:tc>
                <a:extLst>
                  <a:ext uri="{0D108BD9-81ED-4DB2-BD59-A6C34878D82A}">
                    <a16:rowId xmlns:a16="http://schemas.microsoft.com/office/drawing/2014/main" val="10002"/>
                  </a:ext>
                </a:extLst>
              </a:tr>
              <a:tr h="452082">
                <a:tc>
                  <a:txBody>
                    <a:bodyPr/>
                    <a:lstStyle/>
                    <a:p>
                      <a:pPr algn="ctr"/>
                      <a:r>
                        <a:rPr lang="tr-TR" sz="2800" b="1" dirty="0">
                          <a:effectLst/>
                        </a:rPr>
                        <a:t>33</a:t>
                      </a:r>
                      <a:endParaRPr lang="tr-TR" sz="2800" dirty="0">
                        <a:effectLst/>
                      </a:endParaRPr>
                    </a:p>
                  </a:txBody>
                  <a:tcPr marL="47622" marR="47622" marT="9526" marB="9526" anchor="ctr">
                    <a:lnL>
                      <a:noFill/>
                    </a:lnL>
                    <a:lnR>
                      <a:noFill/>
                    </a:lnR>
                    <a:lnT>
                      <a:noFill/>
                    </a:lnT>
                    <a:lnB>
                      <a:noFill/>
                    </a:lnB>
                    <a:solidFill>
                      <a:srgbClr val="97CFF0"/>
                    </a:solidFill>
                  </a:tcPr>
                </a:tc>
                <a:tc>
                  <a:txBody>
                    <a:bodyPr/>
                    <a:lstStyle/>
                    <a:p>
                      <a:r>
                        <a:rPr lang="tr-TR" sz="2800" b="1">
                          <a:effectLst/>
                        </a:rPr>
                        <a:t>Bilinç kaybolur</a:t>
                      </a:r>
                      <a:endParaRPr lang="tr-TR" sz="2800">
                        <a:effectLst/>
                      </a:endParaRPr>
                    </a:p>
                  </a:txBody>
                  <a:tcPr marL="47622" marR="47622" marT="9526" marB="9526" anchor="ctr">
                    <a:lnL>
                      <a:noFill/>
                    </a:lnL>
                    <a:lnR>
                      <a:noFill/>
                    </a:lnR>
                    <a:lnT>
                      <a:noFill/>
                    </a:lnT>
                    <a:lnB>
                      <a:noFill/>
                    </a:lnB>
                    <a:solidFill>
                      <a:srgbClr val="97CFF0"/>
                    </a:solidFill>
                  </a:tcPr>
                </a:tc>
                <a:extLst>
                  <a:ext uri="{0D108BD9-81ED-4DB2-BD59-A6C34878D82A}">
                    <a16:rowId xmlns:a16="http://schemas.microsoft.com/office/drawing/2014/main" val="10003"/>
                  </a:ext>
                </a:extLst>
              </a:tr>
              <a:tr h="452082">
                <a:tc>
                  <a:txBody>
                    <a:bodyPr/>
                    <a:lstStyle/>
                    <a:p>
                      <a:pPr algn="ctr"/>
                      <a:r>
                        <a:rPr lang="tr-TR" sz="2800" b="1" dirty="0">
                          <a:effectLst/>
                        </a:rPr>
                        <a:t>37</a:t>
                      </a:r>
                      <a:endParaRPr lang="tr-TR" sz="2800" dirty="0">
                        <a:effectLst/>
                      </a:endParaRPr>
                    </a:p>
                  </a:txBody>
                  <a:tcPr marL="47622" marR="47622" marT="9526" marB="9526" anchor="ctr">
                    <a:lnL>
                      <a:noFill/>
                    </a:lnL>
                    <a:lnR>
                      <a:noFill/>
                    </a:lnR>
                    <a:lnT>
                      <a:noFill/>
                    </a:lnT>
                    <a:lnB>
                      <a:noFill/>
                    </a:lnB>
                    <a:solidFill>
                      <a:srgbClr val="FFECFF"/>
                    </a:solidFill>
                  </a:tcPr>
                </a:tc>
                <a:tc>
                  <a:txBody>
                    <a:bodyPr/>
                    <a:lstStyle/>
                    <a:p>
                      <a:r>
                        <a:rPr lang="tr-TR" sz="2800" b="1">
                          <a:effectLst/>
                        </a:rPr>
                        <a:t>Normal</a:t>
                      </a:r>
                      <a:endParaRPr lang="tr-TR" sz="2800">
                        <a:effectLst/>
                      </a:endParaRPr>
                    </a:p>
                  </a:txBody>
                  <a:tcPr marL="47622" marR="47622" marT="9526" marB="9526" anchor="ctr">
                    <a:lnL>
                      <a:noFill/>
                    </a:lnL>
                    <a:lnR>
                      <a:noFill/>
                    </a:lnR>
                    <a:lnT>
                      <a:noFill/>
                    </a:lnT>
                    <a:lnB>
                      <a:noFill/>
                    </a:lnB>
                    <a:solidFill>
                      <a:srgbClr val="FFECFF"/>
                    </a:solidFill>
                  </a:tcPr>
                </a:tc>
                <a:extLst>
                  <a:ext uri="{0D108BD9-81ED-4DB2-BD59-A6C34878D82A}">
                    <a16:rowId xmlns:a16="http://schemas.microsoft.com/office/drawing/2014/main" val="10004"/>
                  </a:ext>
                </a:extLst>
              </a:tr>
              <a:tr h="452082">
                <a:tc>
                  <a:txBody>
                    <a:bodyPr/>
                    <a:lstStyle/>
                    <a:p>
                      <a:pPr algn="ctr"/>
                      <a:r>
                        <a:rPr lang="tr-TR" sz="2800" b="1">
                          <a:effectLst/>
                        </a:rPr>
                        <a:t>42</a:t>
                      </a:r>
                      <a:endParaRPr lang="tr-TR" sz="2800">
                        <a:effectLst/>
                      </a:endParaRPr>
                    </a:p>
                  </a:txBody>
                  <a:tcPr marL="47622" marR="47622" marT="9526" marB="9526" anchor="ctr">
                    <a:lnL>
                      <a:noFill/>
                    </a:lnL>
                    <a:lnR>
                      <a:noFill/>
                    </a:lnR>
                    <a:lnT>
                      <a:noFill/>
                    </a:lnT>
                    <a:lnB>
                      <a:noFill/>
                    </a:lnB>
                    <a:solidFill>
                      <a:srgbClr val="FF0000"/>
                    </a:solidFill>
                  </a:tcPr>
                </a:tc>
                <a:tc>
                  <a:txBody>
                    <a:bodyPr/>
                    <a:lstStyle/>
                    <a:p>
                      <a:r>
                        <a:rPr lang="tr-TR" sz="2800" b="1">
                          <a:effectLst/>
                        </a:rPr>
                        <a:t>Merkezi sinir sistemi çöker</a:t>
                      </a:r>
                      <a:endParaRPr lang="tr-TR" sz="2800">
                        <a:effectLst/>
                      </a:endParaRPr>
                    </a:p>
                  </a:txBody>
                  <a:tcPr marL="47622" marR="47622" marT="9526" marB="9526" anchor="ctr">
                    <a:lnL>
                      <a:noFill/>
                    </a:lnL>
                    <a:lnR>
                      <a:noFill/>
                    </a:lnR>
                    <a:lnT>
                      <a:noFill/>
                    </a:lnT>
                    <a:lnB>
                      <a:noFill/>
                    </a:lnB>
                    <a:solidFill>
                      <a:srgbClr val="FF0000"/>
                    </a:solidFill>
                  </a:tcPr>
                </a:tc>
                <a:extLst>
                  <a:ext uri="{0D108BD9-81ED-4DB2-BD59-A6C34878D82A}">
                    <a16:rowId xmlns:a16="http://schemas.microsoft.com/office/drawing/2014/main" val="10005"/>
                  </a:ext>
                </a:extLst>
              </a:tr>
              <a:tr h="452082">
                <a:tc>
                  <a:txBody>
                    <a:bodyPr/>
                    <a:lstStyle/>
                    <a:p>
                      <a:pPr algn="ctr"/>
                      <a:r>
                        <a:rPr lang="tr-TR" sz="2800" b="1" dirty="0">
                          <a:effectLst/>
                        </a:rPr>
                        <a:t>44</a:t>
                      </a:r>
                      <a:endParaRPr lang="tr-TR" sz="2800" dirty="0">
                        <a:effectLst/>
                      </a:endParaRPr>
                    </a:p>
                  </a:txBody>
                  <a:tcPr marL="47622" marR="47622" marT="9526" marB="9526" anchor="ctr">
                    <a:lnL>
                      <a:noFill/>
                    </a:lnL>
                    <a:lnR>
                      <a:noFill/>
                    </a:lnR>
                    <a:lnT>
                      <a:noFill/>
                    </a:lnT>
                    <a:lnB>
                      <a:noFill/>
                    </a:lnB>
                    <a:solidFill>
                      <a:srgbClr val="FF0000"/>
                    </a:solidFill>
                  </a:tcPr>
                </a:tc>
                <a:tc>
                  <a:txBody>
                    <a:bodyPr/>
                    <a:lstStyle/>
                    <a:p>
                      <a:r>
                        <a:rPr lang="tr-TR" sz="2800" b="1" dirty="0">
                          <a:effectLst/>
                        </a:rPr>
                        <a:t>Ölüm</a:t>
                      </a:r>
                      <a:endParaRPr lang="tr-TR" sz="2800" dirty="0">
                        <a:effectLst/>
                      </a:endParaRPr>
                    </a:p>
                  </a:txBody>
                  <a:tcPr marL="47622" marR="47622" marT="9526" marB="9526" anchor="ctr">
                    <a:lnL>
                      <a:noFill/>
                    </a:lnL>
                    <a:lnR>
                      <a:noFill/>
                    </a:lnR>
                    <a:lnT>
                      <a:noFill/>
                    </a:lnT>
                    <a:lnB>
                      <a:noFill/>
                    </a:lnB>
                    <a:solidFill>
                      <a:srgbClr val="FF0000"/>
                    </a:solidFill>
                  </a:tcPr>
                </a:tc>
                <a:extLst>
                  <a:ext uri="{0D108BD9-81ED-4DB2-BD59-A6C34878D82A}">
                    <a16:rowId xmlns:a16="http://schemas.microsoft.com/office/drawing/2014/main" val="10006"/>
                  </a:ext>
                </a:extLst>
              </a:tr>
            </a:tbl>
          </a:graphicData>
        </a:graphic>
      </p:graphicFrame>
      <p:sp>
        <p:nvSpPr>
          <p:cNvPr id="90130" name="Rectangle 1"/>
          <p:cNvSpPr>
            <a:spLocks noChangeArrowheads="1"/>
          </p:cNvSpPr>
          <p:nvPr/>
        </p:nvSpPr>
        <p:spPr bwMode="auto">
          <a:xfrm>
            <a:off x="457200" y="2698750"/>
            <a:ext cx="9144000" cy="0"/>
          </a:xfrm>
          <a:prstGeom prst="rect">
            <a:avLst/>
          </a:prstGeom>
          <a:noFill/>
          <a:ln w="9525">
            <a:noFill/>
            <a:miter lim="800000"/>
            <a:headEnd/>
            <a:tailEnd/>
          </a:ln>
        </p:spPr>
        <p:txBody>
          <a:bodyPr wrap="none" anchor="ctr">
            <a:spAutoFit/>
          </a:bodyPr>
          <a:lstStyle/>
          <a:p>
            <a:pPr algn="just" eaLnBrk="0" hangingPunct="0"/>
            <a:r>
              <a:rPr lang="tr-TR">
                <a:solidFill>
                  <a:srgbClr val="000000"/>
                </a:solidFill>
              </a:rPr>
              <a:t> </a:t>
            </a:r>
            <a:endParaRPr lang="tr-T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13</a:t>
            </a:fld>
            <a:endParaRPr lang="tr-TR"/>
          </a:p>
        </p:txBody>
      </p:sp>
    </p:spTree>
    <p:extLst>
      <p:ext uri="{BB962C8B-B14F-4D97-AF65-F5344CB8AC3E}">
        <p14:creationId xmlns:p14="http://schemas.microsoft.com/office/powerpoint/2010/main" val="407372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Hava Sıcaklığı</a:t>
            </a:r>
          </a:p>
        </p:txBody>
      </p:sp>
      <p:sp>
        <p:nvSpPr>
          <p:cNvPr id="91138" name="İçerik Yer Tutucusu 1"/>
          <p:cNvSpPr>
            <a:spLocks noGrp="1"/>
          </p:cNvSpPr>
          <p:nvPr>
            <p:ph sz="quarter" idx="1"/>
          </p:nvPr>
        </p:nvSpPr>
        <p:spPr/>
        <p:txBody>
          <a:bodyPr>
            <a:normAutofit fontScale="92500" lnSpcReduction="10000"/>
          </a:bodyPr>
          <a:lstStyle/>
          <a:p>
            <a:pPr algn="just"/>
            <a:r>
              <a:rPr lang="tr-TR" sz="2400" smtClean="0"/>
              <a:t>Çalışma ortamındaki sıcaklık değerleri, vücut sıcaklığını ve dolayısıyla çalışanın psikolojik direncini azaltır, iş güdüsünü ve iş verimini düşürür.</a:t>
            </a:r>
          </a:p>
          <a:p>
            <a:pPr algn="just"/>
            <a:r>
              <a:rPr lang="tr-TR" sz="2400" smtClean="0"/>
              <a:t>Kişilerin verimli bir biçimde çalışabilmeleri için ortam sıcaklığının insana uygun olması gerekir. Sıcağa tepki ve dayanıklılık bakımından farklılıklar olmakla birlikte genelde performans 27 ºC sıcaklıktan itibaren azalmaktadır.</a:t>
            </a:r>
          </a:p>
          <a:p>
            <a:pPr algn="just"/>
            <a:r>
              <a:rPr lang="tr-TR" sz="2400" smtClean="0"/>
              <a:t>Bu etkilerin ortaya çıkışında, aşırı ve sürekli sıcağın etkisi kadar bireysel yatkınlığın da rol oynadığı unutulmamalıdır.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14</a:t>
            </a:fld>
            <a:endParaRPr lang="tr-TR"/>
          </a:p>
        </p:txBody>
      </p:sp>
    </p:spTree>
    <p:extLst>
      <p:ext uri="{BB962C8B-B14F-4D97-AF65-F5344CB8AC3E}">
        <p14:creationId xmlns:p14="http://schemas.microsoft.com/office/powerpoint/2010/main" val="3226792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Hava Sıcaklığının Etkileri</a:t>
            </a:r>
          </a:p>
        </p:txBody>
      </p:sp>
      <p:sp>
        <p:nvSpPr>
          <p:cNvPr id="92162" name="İçerik Yer Tutucusu 1"/>
          <p:cNvSpPr>
            <a:spLocks noGrp="1"/>
          </p:cNvSpPr>
          <p:nvPr>
            <p:ph sz="quarter" idx="1"/>
          </p:nvPr>
        </p:nvSpPr>
        <p:spPr/>
        <p:txBody>
          <a:bodyPr>
            <a:normAutofit fontScale="92500" lnSpcReduction="20000"/>
          </a:bodyPr>
          <a:lstStyle/>
          <a:p>
            <a:pPr algn="just"/>
            <a:r>
              <a:rPr lang="tr-TR" sz="2200" dirty="0" smtClean="0">
                <a:solidFill>
                  <a:srgbClr val="00B050"/>
                </a:solidFill>
              </a:rPr>
              <a:t>Sıcağın ilk etkisi rahatsızlık hissidir. Kişi 17 ºC ile 23 ºC arasında rahat yaşama ve çalışma olanaklarına sahiptir. </a:t>
            </a:r>
          </a:p>
          <a:p>
            <a:pPr algn="just"/>
            <a:r>
              <a:rPr lang="tr-TR" sz="2200" dirty="0" smtClean="0"/>
              <a:t>Bunun altındaki ısılarda kişi daha iyi giyinerek, üstündeki ısılarda ise daha az giyinerek rahatsızlığını sonlandırabilir. </a:t>
            </a:r>
          </a:p>
          <a:p>
            <a:pPr algn="just"/>
            <a:r>
              <a:rPr lang="tr-TR" sz="2200" dirty="0" smtClean="0"/>
              <a:t>Çabuk yorulma, düşünme sürecinde yavaşlama, kapasitesinde azalma, dikkatte azalma ve buna bağlı olarak hata ve kaza yapma oranında artma 23-25 ºC’ de başlamakta, 27 ºC’ den sonra artmakta, 30 ºC’ den sonra ise iyice belirginleşmektedir.</a:t>
            </a:r>
          </a:p>
          <a:p>
            <a:pPr algn="just"/>
            <a:r>
              <a:rPr lang="tr-TR" sz="2200" dirty="0" smtClean="0"/>
              <a:t>Bu sıcaklıklarda rahatsızlık duyulmadan çalışılabilmesi için, saptanmış çalışma sürelerine ve fiziksel güç harcama biçimine, dinlenme sürelerine uyulması gerekir.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a:t>
            </a:fld>
            <a:endParaRPr lang="tr-TR"/>
          </a:p>
        </p:txBody>
      </p:sp>
    </p:spTree>
    <p:extLst>
      <p:ext uri="{BB962C8B-B14F-4D97-AF65-F5344CB8AC3E}">
        <p14:creationId xmlns:p14="http://schemas.microsoft.com/office/powerpoint/2010/main" val="593669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Hava Sıcaklığının Etkileri</a:t>
            </a:r>
          </a:p>
        </p:txBody>
      </p:sp>
      <p:sp>
        <p:nvSpPr>
          <p:cNvPr id="2" name="İçerik Yer Tutucusu 1"/>
          <p:cNvSpPr>
            <a:spLocks noGrp="1"/>
          </p:cNvSpPr>
          <p:nvPr>
            <p:ph sz="quarter" idx="1"/>
          </p:nvPr>
        </p:nvSpPr>
        <p:spPr>
          <a:xfrm>
            <a:off x="457200" y="1600200"/>
            <a:ext cx="8229600" cy="1541463"/>
          </a:xfrm>
        </p:spPr>
        <p:txBody>
          <a:bodyPr/>
          <a:lstStyle/>
          <a:p>
            <a:pPr>
              <a:defRPr/>
            </a:pPr>
            <a:r>
              <a:rPr lang="tr-TR" dirty="0" smtClean="0"/>
              <a:t>Sıcağın fiziksel ve düşünsel aktiviteler üzerindeki etkisi konusunda yapılan çalışmalar göstermiştir ki; </a:t>
            </a:r>
            <a:endParaRPr lang="tr-TR" dirty="0"/>
          </a:p>
          <a:p>
            <a:pPr marL="0" indent="0">
              <a:buFontTx/>
              <a:buNone/>
              <a:defRPr/>
            </a:pPr>
            <a:r>
              <a:rPr lang="tr-TR" dirty="0" smtClean="0"/>
              <a:t>	</a:t>
            </a:r>
          </a:p>
        </p:txBody>
      </p:sp>
      <p:graphicFrame>
        <p:nvGraphicFramePr>
          <p:cNvPr id="6" name="Tablo 5"/>
          <p:cNvGraphicFramePr>
            <a:graphicFrameLocks noGrp="1"/>
          </p:cNvGraphicFramePr>
          <p:nvPr/>
        </p:nvGraphicFramePr>
        <p:xfrm>
          <a:off x="900113" y="3284538"/>
          <a:ext cx="6408738" cy="2657474"/>
        </p:xfrm>
        <a:graphic>
          <a:graphicData uri="http://schemas.openxmlformats.org/drawingml/2006/table">
            <a:tbl>
              <a:tblPr firstRow="1" bandRow="1">
                <a:tableStyleId>{5C22544A-7EE6-4342-B048-85BDC9FD1C3A}</a:tableStyleId>
              </a:tblPr>
              <a:tblGrid>
                <a:gridCol w="3204369">
                  <a:extLst>
                    <a:ext uri="{9D8B030D-6E8A-4147-A177-3AD203B41FA5}">
                      <a16:colId xmlns:a16="http://schemas.microsoft.com/office/drawing/2014/main" val="20000"/>
                    </a:ext>
                  </a:extLst>
                </a:gridCol>
                <a:gridCol w="3204369">
                  <a:extLst>
                    <a:ext uri="{9D8B030D-6E8A-4147-A177-3AD203B41FA5}">
                      <a16:colId xmlns:a16="http://schemas.microsoft.com/office/drawing/2014/main" val="20001"/>
                    </a:ext>
                  </a:extLst>
                </a:gridCol>
              </a:tblGrid>
              <a:tr h="640362">
                <a:tc>
                  <a:txBody>
                    <a:bodyPr/>
                    <a:lstStyle/>
                    <a:p>
                      <a:pPr algn="ctr"/>
                      <a:r>
                        <a:rPr lang="tr-TR" sz="1800" dirty="0" smtClean="0">
                          <a:solidFill>
                            <a:schemeClr val="tx1"/>
                          </a:solidFill>
                        </a:rPr>
                        <a:t>Sıcaklık </a:t>
                      </a:r>
                    </a:p>
                    <a:p>
                      <a:pPr algn="ctr"/>
                      <a:r>
                        <a:rPr lang="tr-TR" sz="1800" dirty="0" smtClean="0">
                          <a:solidFill>
                            <a:schemeClr val="tx1"/>
                          </a:solidFill>
                        </a:rPr>
                        <a:t>(ºC)</a:t>
                      </a:r>
                      <a:endParaRPr lang="tr-TR" sz="1800" dirty="0">
                        <a:solidFill>
                          <a:schemeClr val="tx1"/>
                        </a:solidFill>
                      </a:endParaRPr>
                    </a:p>
                  </a:txBody>
                  <a:tcPr marT="45740" marB="45740"/>
                </a:tc>
                <a:tc>
                  <a:txBody>
                    <a:bodyPr/>
                    <a:lstStyle/>
                    <a:p>
                      <a:pPr algn="ctr"/>
                      <a:r>
                        <a:rPr lang="tr-TR" sz="1800" dirty="0" smtClean="0">
                          <a:solidFill>
                            <a:schemeClr val="tx1"/>
                          </a:solidFill>
                        </a:rPr>
                        <a:t>Performans Düşüşü</a:t>
                      </a:r>
                      <a:endParaRPr lang="tr-TR" sz="1800" dirty="0">
                        <a:solidFill>
                          <a:schemeClr val="tx1"/>
                        </a:solidFill>
                      </a:endParaRPr>
                    </a:p>
                  </a:txBody>
                  <a:tcPr marT="45740" marB="45740"/>
                </a:tc>
                <a:extLst>
                  <a:ext uri="{0D108BD9-81ED-4DB2-BD59-A6C34878D82A}">
                    <a16:rowId xmlns:a16="http://schemas.microsoft.com/office/drawing/2014/main" val="10000"/>
                  </a:ext>
                </a:extLst>
              </a:tr>
              <a:tr h="504278">
                <a:tc>
                  <a:txBody>
                    <a:bodyPr/>
                    <a:lstStyle/>
                    <a:p>
                      <a:pPr algn="ctr"/>
                      <a:r>
                        <a:rPr lang="tr-TR" sz="1800" dirty="0" smtClean="0"/>
                        <a:t>29</a:t>
                      </a:r>
                      <a:endParaRPr lang="tr-TR" sz="1800" dirty="0"/>
                    </a:p>
                  </a:txBody>
                  <a:tcPr marT="45740" marB="45740"/>
                </a:tc>
                <a:tc>
                  <a:txBody>
                    <a:bodyPr/>
                    <a:lstStyle/>
                    <a:p>
                      <a:pPr algn="ctr"/>
                      <a:r>
                        <a:rPr lang="tr-TR" sz="1800" dirty="0" smtClean="0"/>
                        <a:t>5</a:t>
                      </a:r>
                      <a:endParaRPr lang="tr-TR" sz="1800" dirty="0"/>
                    </a:p>
                  </a:txBody>
                  <a:tcPr marT="45740" marB="45740"/>
                </a:tc>
                <a:extLst>
                  <a:ext uri="{0D108BD9-81ED-4DB2-BD59-A6C34878D82A}">
                    <a16:rowId xmlns:a16="http://schemas.microsoft.com/office/drawing/2014/main" val="10001"/>
                  </a:ext>
                </a:extLst>
              </a:tr>
              <a:tr h="504278">
                <a:tc>
                  <a:txBody>
                    <a:bodyPr/>
                    <a:lstStyle/>
                    <a:p>
                      <a:pPr algn="ctr"/>
                      <a:r>
                        <a:rPr lang="tr-TR" sz="1800" dirty="0" smtClean="0"/>
                        <a:t>30</a:t>
                      </a:r>
                      <a:endParaRPr lang="tr-TR" sz="1800" dirty="0"/>
                    </a:p>
                  </a:txBody>
                  <a:tcPr marT="45740" marB="45740"/>
                </a:tc>
                <a:tc>
                  <a:txBody>
                    <a:bodyPr/>
                    <a:lstStyle/>
                    <a:p>
                      <a:pPr algn="ctr"/>
                      <a:r>
                        <a:rPr lang="tr-TR" sz="1800" dirty="0" smtClean="0"/>
                        <a:t>10</a:t>
                      </a:r>
                      <a:endParaRPr lang="tr-TR" sz="1800" dirty="0"/>
                    </a:p>
                  </a:txBody>
                  <a:tcPr marT="45740" marB="45740"/>
                </a:tc>
                <a:extLst>
                  <a:ext uri="{0D108BD9-81ED-4DB2-BD59-A6C34878D82A}">
                    <a16:rowId xmlns:a16="http://schemas.microsoft.com/office/drawing/2014/main" val="10002"/>
                  </a:ext>
                </a:extLst>
              </a:tr>
              <a:tr h="504278">
                <a:tc>
                  <a:txBody>
                    <a:bodyPr/>
                    <a:lstStyle/>
                    <a:p>
                      <a:pPr algn="ctr"/>
                      <a:r>
                        <a:rPr lang="tr-TR" sz="1800" dirty="0" smtClean="0"/>
                        <a:t>31</a:t>
                      </a:r>
                      <a:endParaRPr lang="tr-TR" sz="1800" dirty="0"/>
                    </a:p>
                  </a:txBody>
                  <a:tcPr marT="45740" marB="45740"/>
                </a:tc>
                <a:tc>
                  <a:txBody>
                    <a:bodyPr/>
                    <a:lstStyle/>
                    <a:p>
                      <a:pPr algn="ctr"/>
                      <a:r>
                        <a:rPr lang="tr-TR" sz="1800" dirty="0" smtClean="0"/>
                        <a:t>17</a:t>
                      </a:r>
                      <a:endParaRPr lang="tr-TR" sz="1800" dirty="0"/>
                    </a:p>
                  </a:txBody>
                  <a:tcPr marT="45740" marB="45740"/>
                </a:tc>
                <a:extLst>
                  <a:ext uri="{0D108BD9-81ED-4DB2-BD59-A6C34878D82A}">
                    <a16:rowId xmlns:a16="http://schemas.microsoft.com/office/drawing/2014/main" val="10003"/>
                  </a:ext>
                </a:extLst>
              </a:tr>
              <a:tr h="504278">
                <a:tc>
                  <a:txBody>
                    <a:bodyPr/>
                    <a:lstStyle/>
                    <a:p>
                      <a:pPr algn="ctr"/>
                      <a:r>
                        <a:rPr lang="tr-TR" sz="1800" dirty="0" smtClean="0"/>
                        <a:t>32</a:t>
                      </a:r>
                      <a:endParaRPr lang="tr-TR" sz="1800" dirty="0"/>
                    </a:p>
                  </a:txBody>
                  <a:tcPr marT="45740" marB="45740"/>
                </a:tc>
                <a:tc>
                  <a:txBody>
                    <a:bodyPr/>
                    <a:lstStyle/>
                    <a:p>
                      <a:pPr algn="ctr"/>
                      <a:r>
                        <a:rPr lang="tr-TR" sz="1800" dirty="0" smtClean="0"/>
                        <a:t>30</a:t>
                      </a:r>
                      <a:endParaRPr lang="tr-TR" sz="1800" dirty="0"/>
                    </a:p>
                  </a:txBody>
                  <a:tcPr marT="45740" marB="45740"/>
                </a:tc>
                <a:extLst>
                  <a:ext uri="{0D108BD9-81ED-4DB2-BD59-A6C34878D82A}">
                    <a16:rowId xmlns:a16="http://schemas.microsoft.com/office/drawing/2014/main" val="10004"/>
                  </a:ext>
                </a:extLst>
              </a:tr>
            </a:tbl>
          </a:graphicData>
        </a:graphic>
      </p:graphicFrame>
      <p:sp>
        <p:nvSpPr>
          <p:cNvPr id="4" name="Slayt Numarası Yer Tutucusu 3"/>
          <p:cNvSpPr>
            <a:spLocks noGrp="1"/>
          </p:cNvSpPr>
          <p:nvPr>
            <p:ph type="sldNum" sz="quarter" idx="4294967295"/>
          </p:nvPr>
        </p:nvSpPr>
        <p:spPr/>
        <p:txBody>
          <a:bodyPr/>
          <a:lstStyle/>
          <a:p>
            <a:fld id="{A427530A-A503-4F46-BAEC-AA74D2EFDD5B}" type="slidenum">
              <a:rPr lang="tr-TR" smtClean="0"/>
              <a:t>16</a:t>
            </a:fld>
            <a:endParaRPr lang="tr-TR"/>
          </a:p>
        </p:txBody>
      </p:sp>
    </p:spTree>
    <p:extLst>
      <p:ext uri="{BB962C8B-B14F-4D97-AF65-F5344CB8AC3E}">
        <p14:creationId xmlns:p14="http://schemas.microsoft.com/office/powerpoint/2010/main" val="166989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Başlık 2"/>
          <p:cNvSpPr>
            <a:spLocks noGrp="1"/>
          </p:cNvSpPr>
          <p:nvPr>
            <p:ph type="title"/>
          </p:nvPr>
        </p:nvSpPr>
        <p:spPr/>
        <p:txBody>
          <a:bodyPr>
            <a:normAutofit/>
          </a:bodyPr>
          <a:lstStyle/>
          <a:p>
            <a:r>
              <a:rPr lang="tr-TR"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Yüksek Sıcaklığa Bağlı Oluşan Sağlık Etkileri</a:t>
            </a:r>
          </a:p>
        </p:txBody>
      </p:sp>
      <p:sp>
        <p:nvSpPr>
          <p:cNvPr id="94210" name="İçerik Yer Tutucusu 1"/>
          <p:cNvSpPr>
            <a:spLocks noGrp="1"/>
          </p:cNvSpPr>
          <p:nvPr>
            <p:ph sz="quarter" idx="1"/>
          </p:nvPr>
        </p:nvSpPr>
        <p:spPr/>
        <p:txBody>
          <a:bodyPr>
            <a:normAutofit fontScale="85000" lnSpcReduction="10000"/>
          </a:bodyPr>
          <a:lstStyle/>
          <a:p>
            <a:pPr algn="just"/>
            <a:r>
              <a:rPr lang="tr-TR" sz="2000" smtClean="0">
                <a:solidFill>
                  <a:srgbClr val="FF0000"/>
                </a:solidFill>
              </a:rPr>
              <a:t>Isı Çarpması: </a:t>
            </a:r>
            <a:r>
              <a:rPr lang="tr-TR" sz="2000" smtClean="0"/>
              <a:t>Vücut sıcaklığının 37.2 derecede dengeleyen sistemin çökmesi sonucu vücut ısısının anormal olarak yükselmesidir.</a:t>
            </a:r>
          </a:p>
          <a:p>
            <a:pPr algn="just"/>
            <a:r>
              <a:rPr lang="tr-TR" sz="2000" smtClean="0">
                <a:solidFill>
                  <a:srgbClr val="FF0000"/>
                </a:solidFill>
              </a:rPr>
              <a:t>Isı Bitkinliği : </a:t>
            </a:r>
            <a:r>
              <a:rPr lang="tr-TR" sz="2000" smtClean="0"/>
              <a:t>Yüksek sıcaklıktan kaynaklanan baş ağrısı, kusma, baş dönmesi, zayıflık, susuzluğa bağlı ağız kurumasıdır. </a:t>
            </a:r>
          </a:p>
          <a:p>
            <a:pPr algn="just"/>
            <a:r>
              <a:rPr lang="tr-TR" sz="2000" smtClean="0">
                <a:solidFill>
                  <a:srgbClr val="FF0000"/>
                </a:solidFill>
              </a:rPr>
              <a:t>Isı Krampları: </a:t>
            </a:r>
            <a:r>
              <a:rPr lang="tr-TR" sz="2000" smtClean="0"/>
              <a:t>Sıcakta terlemeye bağlı olarak vücut sıvılarındaki elektrolit dengesinin bozulmasıdır. Kramplara tuz seviyesi (çok fazla ve çok az) neden olur. Bu nedenle kaybedilen sıvının tekrar alınması gereklidir </a:t>
            </a:r>
          </a:p>
          <a:p>
            <a:pPr algn="just"/>
            <a:r>
              <a:rPr lang="tr-TR" sz="2000" smtClean="0">
                <a:solidFill>
                  <a:srgbClr val="FF0000"/>
                </a:solidFill>
              </a:rPr>
              <a:t>Bayılma (Heat Collapse): </a:t>
            </a:r>
            <a:r>
              <a:rPr lang="tr-TR" sz="2000" smtClean="0"/>
              <a:t>Bayılma beynin yeterli oksijeni alamamasını takiben görülür. Sonuçta kişi bilincini kaybeder.</a:t>
            </a:r>
          </a:p>
          <a:p>
            <a:pPr algn="just"/>
            <a:r>
              <a:rPr lang="tr-TR" sz="2000" smtClean="0">
                <a:solidFill>
                  <a:srgbClr val="FF0000"/>
                </a:solidFill>
              </a:rPr>
              <a:t>Kızartılar:</a:t>
            </a:r>
            <a:r>
              <a:rPr lang="tr-TR" sz="2000" smtClean="0"/>
              <a:t> Ciltte terlemeye bağlı ve buharlaşmanın az olduğu yerlerde görülen kızarıklıklardır. </a:t>
            </a:r>
          </a:p>
          <a:p>
            <a:pPr algn="just"/>
            <a:r>
              <a:rPr lang="tr-TR" sz="2000" smtClean="0">
                <a:solidFill>
                  <a:srgbClr val="FF0000"/>
                </a:solidFill>
              </a:rPr>
              <a:t>Isı Yorgunluğu: </a:t>
            </a:r>
            <a:r>
              <a:rPr lang="tr-TR" sz="2000" smtClean="0"/>
              <a:t>Isıya alışmamaya bağlı performansın düşmesidir.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17</a:t>
            </a:fld>
            <a:endParaRPr lang="tr-TR"/>
          </a:p>
        </p:txBody>
      </p:sp>
    </p:spTree>
    <p:extLst>
      <p:ext uri="{BB962C8B-B14F-4D97-AF65-F5344CB8AC3E}">
        <p14:creationId xmlns:p14="http://schemas.microsoft.com/office/powerpoint/2010/main" val="4051803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NEM</a:t>
            </a:r>
            <a:endParaRPr lang="tr-TR" dirty="0" smtClean="0"/>
          </a:p>
        </p:txBody>
      </p:sp>
      <p:sp>
        <p:nvSpPr>
          <p:cNvPr id="69634" name="İçerik Yer Tutucusu 1"/>
          <p:cNvSpPr>
            <a:spLocks noGrp="1"/>
          </p:cNvSpPr>
          <p:nvPr>
            <p:ph sz="quarter" idx="1"/>
          </p:nvPr>
        </p:nvSpPr>
        <p:spPr>
          <a:xfrm>
            <a:off x="179512" y="1600200"/>
            <a:ext cx="4114800" cy="4525963"/>
          </a:xfrm>
        </p:spPr>
        <p:txBody>
          <a:bodyPr/>
          <a:lstStyle/>
          <a:p>
            <a:pPr>
              <a:defRPr/>
            </a:pPr>
            <a:r>
              <a:rPr lang="tr-TR" sz="2800" dirty="0" smtClean="0"/>
              <a:t>Havada bulunan su buharı miktarı nem olarak ifade edilir. Nem ölçmelerinde mutlak nem ve bağıl nem hesaplanır. </a:t>
            </a:r>
          </a:p>
          <a:p>
            <a:pPr marL="0" indent="0">
              <a:buFontTx/>
              <a:buNone/>
              <a:defRPr/>
            </a:pPr>
            <a:endParaRPr lang="tr-TR" sz="2800" dirty="0" smtClean="0"/>
          </a:p>
          <a:p>
            <a:pPr marL="0" indent="0">
              <a:buFontTx/>
              <a:buNone/>
              <a:defRPr/>
            </a:pPr>
            <a:endParaRPr lang="tr-TR" sz="2800" dirty="0" smtClean="0"/>
          </a:p>
        </p:txBody>
      </p:sp>
      <p:pic>
        <p:nvPicPr>
          <p:cNvPr id="95236" name="Resim 1"/>
          <p:cNvPicPr>
            <a:picLocks noChangeAspect="1"/>
          </p:cNvPicPr>
          <p:nvPr/>
        </p:nvPicPr>
        <p:blipFill>
          <a:blip r:embed="rId2" cstate="print"/>
          <a:srcRect/>
          <a:stretch>
            <a:fillRect/>
          </a:stretch>
        </p:blipFill>
        <p:spPr bwMode="auto">
          <a:xfrm>
            <a:off x="4356100" y="1844675"/>
            <a:ext cx="4032250" cy="3240088"/>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18</a:t>
            </a:fld>
            <a:endParaRPr lang="tr-TR"/>
          </a:p>
        </p:txBody>
      </p:sp>
    </p:spTree>
    <p:extLst>
      <p:ext uri="{BB962C8B-B14F-4D97-AF65-F5344CB8AC3E}">
        <p14:creationId xmlns:p14="http://schemas.microsoft.com/office/powerpoint/2010/main" val="2663697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Mutlak Nem</a:t>
            </a:r>
          </a:p>
        </p:txBody>
      </p:sp>
      <p:sp>
        <p:nvSpPr>
          <p:cNvPr id="96258" name="İçerik Yer Tutucusu 1"/>
          <p:cNvSpPr>
            <a:spLocks noGrp="1"/>
          </p:cNvSpPr>
          <p:nvPr>
            <p:ph sz="quarter" idx="1"/>
          </p:nvPr>
        </p:nvSpPr>
        <p:spPr>
          <a:xfrm>
            <a:off x="1028700" y="1602482"/>
            <a:ext cx="7467600" cy="1684784"/>
          </a:xfrm>
        </p:spPr>
        <p:txBody>
          <a:bodyPr/>
          <a:lstStyle/>
          <a:p>
            <a:pPr algn="just"/>
            <a:r>
              <a:rPr lang="tr-TR" dirty="0" smtClean="0"/>
              <a:t>Birim havadaki su buharı miktarına </a:t>
            </a:r>
            <a:r>
              <a:rPr lang="tr-TR" dirty="0" smtClean="0">
                <a:solidFill>
                  <a:srgbClr val="FF0000"/>
                </a:solidFill>
              </a:rPr>
              <a:t>Mutlak Nem </a:t>
            </a:r>
            <a:r>
              <a:rPr lang="tr-TR" dirty="0" smtClean="0"/>
              <a:t>denir. gr/m</a:t>
            </a:r>
            <a:r>
              <a:rPr lang="tr-TR" baseline="30000" dirty="0" smtClean="0"/>
              <a:t>3</a:t>
            </a:r>
            <a:r>
              <a:rPr lang="tr-TR" dirty="0" smtClean="0"/>
              <a:t>, kg/m</a:t>
            </a:r>
            <a:r>
              <a:rPr lang="tr-TR" baseline="30000" dirty="0" smtClean="0"/>
              <a:t>3</a:t>
            </a:r>
            <a:r>
              <a:rPr lang="tr-TR" dirty="0" smtClean="0"/>
              <a:t> olarak ifade edilir.</a:t>
            </a:r>
          </a:p>
          <a:p>
            <a:pPr algn="just"/>
            <a:r>
              <a:rPr lang="tr-TR" dirty="0" smtClean="0"/>
              <a:t>gr/gr veya kg/kg olarak ifade edildiğinde </a:t>
            </a:r>
            <a:r>
              <a:rPr lang="tr-TR" dirty="0" smtClean="0">
                <a:solidFill>
                  <a:srgbClr val="FF0000"/>
                </a:solidFill>
              </a:rPr>
              <a:t>spesifik nem </a:t>
            </a:r>
            <a:r>
              <a:rPr lang="tr-TR" dirty="0" smtClean="0"/>
              <a:t>adını alır.</a:t>
            </a:r>
          </a:p>
        </p:txBody>
      </p:sp>
      <p:sp>
        <p:nvSpPr>
          <p:cNvPr id="4" name="İçerik Yer Tutucusu 1"/>
          <p:cNvSpPr txBox="1">
            <a:spLocks/>
          </p:cNvSpPr>
          <p:nvPr/>
        </p:nvSpPr>
        <p:spPr>
          <a:xfrm>
            <a:off x="1028700" y="3965954"/>
            <a:ext cx="7467600" cy="2620888"/>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tr-TR" dirty="0" smtClean="0"/>
              <a:t>Havadaki nem miktarının (mutlak nem) o sıcaklıkta en çok bulunabilecek nemin miktarına oranına Bağıl Nem denir. </a:t>
            </a:r>
          </a:p>
          <a:p>
            <a:pPr algn="just"/>
            <a:r>
              <a:rPr lang="tr-TR" dirty="0" smtClean="0"/>
              <a:t>Bazen </a:t>
            </a:r>
            <a:r>
              <a:rPr lang="tr-TR" dirty="0" err="1" smtClean="0"/>
              <a:t>nisbi-relatif</a:t>
            </a:r>
            <a:r>
              <a:rPr lang="tr-TR" dirty="0" smtClean="0"/>
              <a:t> nem olarak da isimlendirilir.</a:t>
            </a:r>
          </a:p>
          <a:p>
            <a:pPr algn="just"/>
            <a:r>
              <a:rPr lang="tr-TR" dirty="0" smtClean="0"/>
              <a:t>Oran olduğu için % olarak ifade edilir.</a:t>
            </a:r>
          </a:p>
          <a:p>
            <a:pPr algn="just"/>
            <a:r>
              <a:rPr lang="tr-TR" dirty="0" smtClean="0"/>
              <a:t>İşçi sağlığı açısından bağıl nemin önemi büyüktür. </a:t>
            </a:r>
          </a:p>
        </p:txBody>
      </p:sp>
      <p:sp>
        <p:nvSpPr>
          <p:cNvPr id="5" name="Başlık 2"/>
          <p:cNvSpPr txBox="1">
            <a:spLocks/>
          </p:cNvSpPr>
          <p:nvPr/>
        </p:nvSpPr>
        <p:spPr>
          <a:xfrm>
            <a:off x="1287351" y="2715766"/>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Bağıl Nem</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19</a:t>
            </a:fld>
            <a:endParaRPr lang="tr-TR"/>
          </a:p>
        </p:txBody>
      </p:sp>
    </p:spTree>
    <p:extLst>
      <p:ext uri="{BB962C8B-B14F-4D97-AF65-F5344CB8AC3E}">
        <p14:creationId xmlns:p14="http://schemas.microsoft.com/office/powerpoint/2010/main" val="638003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TERMAL KONFOR</a:t>
            </a:r>
          </a:p>
        </p:txBody>
      </p:sp>
      <p:sp>
        <p:nvSpPr>
          <p:cNvPr id="78850" name="İçerik Yer Tutucusu 1"/>
          <p:cNvSpPr>
            <a:spLocks noGrp="1"/>
          </p:cNvSpPr>
          <p:nvPr>
            <p:ph sz="quarter" idx="1"/>
          </p:nvPr>
        </p:nvSpPr>
        <p:spPr/>
        <p:txBody>
          <a:bodyPr/>
          <a:lstStyle/>
          <a:p>
            <a:pPr algn="just"/>
            <a:r>
              <a:rPr lang="tr-TR" sz="2000" smtClean="0"/>
              <a:t>Termal konfor deyimi, çalışma ortamında, çalışanların büyük çoğunluğunun  </a:t>
            </a:r>
            <a:r>
              <a:rPr lang="tr-TR" sz="2000" smtClean="0">
                <a:solidFill>
                  <a:srgbClr val="FF0000"/>
                </a:solidFill>
              </a:rPr>
              <a:t>Isı, Nem, Hava Akımı</a:t>
            </a:r>
            <a:r>
              <a:rPr lang="tr-TR" sz="2000" smtClean="0"/>
              <a:t> gibi iklim şartları açısından, </a:t>
            </a:r>
            <a:r>
              <a:rPr lang="tr-TR" sz="2000" smtClean="0">
                <a:solidFill>
                  <a:srgbClr val="FF0000"/>
                </a:solidFill>
              </a:rPr>
              <a:t>gerek bedensel ve gerekse zihinsel</a:t>
            </a:r>
            <a:r>
              <a:rPr lang="tr-TR" sz="2000" smtClean="0"/>
              <a:t>  faaliyetlerini sürdürürken, belli bir rahatlık içinde bulunmasını ifade eder.</a:t>
            </a:r>
          </a:p>
          <a:p>
            <a:pPr algn="just"/>
            <a:r>
              <a:rPr lang="tr-TR" sz="2000" smtClean="0"/>
              <a:t>Eğer çalışma ortamında termal konfor şartları yok ise, önce sıkıntı hissedilir daha sonra rahatsızlık duyulmaya başlanır.</a:t>
            </a:r>
          </a:p>
          <a:p>
            <a:pPr algn="just"/>
            <a:r>
              <a:rPr lang="tr-TR" sz="2000" smtClean="0"/>
              <a:t>Hava sıcaklığı, nem, hava akım hızı, termal radyasyon, çalışma ortamında termal konforu etkileyen sebeplerdir. Bu faktörlerin insanın bünyesine uygun halde olmaması, insanın çalışma kapasitesini , iş verimini düşürür.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a:t>
            </a:fld>
            <a:endParaRPr lang="tr-TR"/>
          </a:p>
        </p:txBody>
      </p:sp>
    </p:spTree>
    <p:extLst>
      <p:ext uri="{BB962C8B-B14F-4D97-AF65-F5344CB8AC3E}">
        <p14:creationId xmlns:p14="http://schemas.microsoft.com/office/powerpoint/2010/main" val="3894193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Bağıl Nemin Önemi</a:t>
            </a:r>
          </a:p>
        </p:txBody>
      </p:sp>
      <p:sp>
        <p:nvSpPr>
          <p:cNvPr id="98306" name="İçerik Yer Tutucusu 1"/>
          <p:cNvSpPr>
            <a:spLocks noGrp="1"/>
          </p:cNvSpPr>
          <p:nvPr>
            <p:ph sz="quarter" idx="1"/>
          </p:nvPr>
        </p:nvSpPr>
        <p:spPr/>
        <p:txBody>
          <a:bodyPr>
            <a:normAutofit fontScale="92500" lnSpcReduction="10000"/>
          </a:bodyPr>
          <a:lstStyle/>
          <a:p>
            <a:pPr algn="just"/>
            <a:r>
              <a:rPr lang="tr-TR" sz="2400" dirty="0" smtClean="0"/>
              <a:t>Bir işyerinin bağıl nemi değerlendirilirken sıcaklık, hava akım hızı gibi diğer termal konfor şartlarının da göz önünde bulundurulması gerekir. </a:t>
            </a:r>
          </a:p>
          <a:p>
            <a:pPr algn="just"/>
            <a:r>
              <a:rPr lang="tr-TR" sz="2400" dirty="0" smtClean="0">
                <a:solidFill>
                  <a:srgbClr val="00B050"/>
                </a:solidFill>
              </a:rPr>
              <a:t>Genel olarak bir işyerinde bağıl nem % 30 ile % 80 sınırını aşmamalıdır. </a:t>
            </a:r>
          </a:p>
          <a:p>
            <a:pPr algn="just"/>
            <a:r>
              <a:rPr lang="tr-TR" sz="2400" dirty="0" smtClean="0"/>
              <a:t>Yüksek bağıl nem (%80 - %100) ortam sıcaklığının yüksek  olması halinde bunalma hissine neden olur ve kişinin çalışma gücünü düşürür. </a:t>
            </a:r>
          </a:p>
          <a:p>
            <a:pPr algn="just"/>
            <a:r>
              <a:rPr lang="tr-TR" sz="2400" dirty="0" smtClean="0"/>
              <a:t>Yüksek bağıl nem, sıcaklığın düşük olması halinde ise üşüme ve ürperme hissi verir.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20</a:t>
            </a:fld>
            <a:endParaRPr lang="tr-TR"/>
          </a:p>
        </p:txBody>
      </p:sp>
    </p:spTree>
    <p:extLst>
      <p:ext uri="{BB962C8B-B14F-4D97-AF65-F5344CB8AC3E}">
        <p14:creationId xmlns:p14="http://schemas.microsoft.com/office/powerpoint/2010/main" val="2559401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Başlık 2"/>
          <p:cNvSpPr>
            <a:spLocks noGrp="1"/>
          </p:cNvSpPr>
          <p:nvPr>
            <p:ph type="title"/>
          </p:nvPr>
        </p:nvSpPr>
        <p:spPr>
          <a:xfrm>
            <a:off x="539552" y="260648"/>
            <a:ext cx="7467600" cy="1143000"/>
          </a:xfrm>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Bağıl Nemin Ölçülmesi</a:t>
            </a:r>
          </a:p>
        </p:txBody>
      </p:sp>
      <p:sp>
        <p:nvSpPr>
          <p:cNvPr id="99330" name="İçerik Yer Tutucusu 1"/>
          <p:cNvSpPr>
            <a:spLocks noGrp="1"/>
          </p:cNvSpPr>
          <p:nvPr>
            <p:ph sz="quarter" idx="1"/>
          </p:nvPr>
        </p:nvSpPr>
        <p:spPr>
          <a:xfrm>
            <a:off x="457200" y="1600200"/>
            <a:ext cx="5122863" cy="4525963"/>
          </a:xfrm>
        </p:spPr>
        <p:txBody>
          <a:bodyPr/>
          <a:lstStyle/>
          <a:p>
            <a:pPr algn="just"/>
            <a:r>
              <a:rPr lang="tr-TR" sz="2000" dirty="0" smtClean="0"/>
              <a:t>Havanın nemi </a:t>
            </a:r>
            <a:r>
              <a:rPr lang="tr-TR" sz="2000" dirty="0" smtClean="0">
                <a:solidFill>
                  <a:srgbClr val="FF0000"/>
                </a:solidFill>
              </a:rPr>
              <a:t>kata termometreler </a:t>
            </a:r>
            <a:r>
              <a:rPr lang="tr-TR" sz="2000" dirty="0" smtClean="0"/>
              <a:t>(</a:t>
            </a:r>
            <a:r>
              <a:rPr lang="tr-TR" sz="2000" dirty="0" err="1" smtClean="0"/>
              <a:t>psikrometre</a:t>
            </a:r>
            <a:r>
              <a:rPr lang="tr-TR" sz="2000" dirty="0" smtClean="0"/>
              <a:t>) ve </a:t>
            </a:r>
            <a:r>
              <a:rPr lang="tr-TR" sz="2000" dirty="0" smtClean="0">
                <a:solidFill>
                  <a:srgbClr val="0070C0"/>
                </a:solidFill>
              </a:rPr>
              <a:t>higrometrelerle</a:t>
            </a:r>
            <a:r>
              <a:rPr lang="tr-TR" sz="2000" dirty="0" smtClean="0"/>
              <a:t> ölçülür. </a:t>
            </a:r>
          </a:p>
        </p:txBody>
      </p:sp>
      <p:pic>
        <p:nvPicPr>
          <p:cNvPr id="99332" name="Picture 2"/>
          <p:cNvPicPr>
            <a:picLocks noChangeAspect="1" noChangeArrowheads="1"/>
          </p:cNvPicPr>
          <p:nvPr/>
        </p:nvPicPr>
        <p:blipFill>
          <a:blip r:embed="rId2" cstate="print"/>
          <a:srcRect/>
          <a:stretch>
            <a:fillRect/>
          </a:stretch>
        </p:blipFill>
        <p:spPr bwMode="auto">
          <a:xfrm>
            <a:off x="6156176" y="1787525"/>
            <a:ext cx="1933575" cy="4048125"/>
          </a:xfrm>
          <a:prstGeom prst="rect">
            <a:avLst/>
          </a:prstGeom>
          <a:noFill/>
          <a:ln w="9525">
            <a:noFill/>
            <a:miter lim="800000"/>
            <a:headEnd/>
            <a:tailEnd/>
          </a:ln>
        </p:spPr>
      </p:pic>
      <p:pic>
        <p:nvPicPr>
          <p:cNvPr id="99333" name="Picture 5"/>
          <p:cNvPicPr>
            <a:picLocks noChangeAspect="1" noChangeArrowheads="1"/>
          </p:cNvPicPr>
          <p:nvPr/>
        </p:nvPicPr>
        <p:blipFill>
          <a:blip r:embed="rId3" cstate="print"/>
          <a:srcRect/>
          <a:stretch>
            <a:fillRect/>
          </a:stretch>
        </p:blipFill>
        <p:spPr bwMode="auto">
          <a:xfrm>
            <a:off x="1476375" y="2636838"/>
            <a:ext cx="3382963" cy="3297237"/>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21</a:t>
            </a:fld>
            <a:endParaRPr lang="tr-TR"/>
          </a:p>
        </p:txBody>
      </p:sp>
    </p:spTree>
    <p:extLst>
      <p:ext uri="{BB962C8B-B14F-4D97-AF65-F5344CB8AC3E}">
        <p14:creationId xmlns:p14="http://schemas.microsoft.com/office/powerpoint/2010/main" val="4194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Düşük Nem</a:t>
            </a:r>
          </a:p>
        </p:txBody>
      </p:sp>
      <p:sp>
        <p:nvSpPr>
          <p:cNvPr id="100354" name="İçerik Yer Tutucusu 1"/>
          <p:cNvSpPr>
            <a:spLocks noGrp="1"/>
          </p:cNvSpPr>
          <p:nvPr>
            <p:ph sz="quarter" idx="1"/>
          </p:nvPr>
        </p:nvSpPr>
        <p:spPr/>
        <p:txBody>
          <a:bodyPr/>
          <a:lstStyle/>
          <a:p>
            <a:pPr algn="just"/>
            <a:r>
              <a:rPr lang="tr-TR" dirty="0" smtClean="0"/>
              <a:t>Düşük nemde cilt kuruması, aşırı susama, mukoza tahrişi, enfeksiyona açık hale gelme, göz kuruluğu, alerjik problemlerde artma, gibi sorunlar ortaya çıkarmaktadır. </a:t>
            </a:r>
          </a:p>
          <a:p>
            <a:pPr algn="just"/>
            <a:r>
              <a:rPr lang="tr-TR" dirty="0" smtClean="0">
                <a:solidFill>
                  <a:srgbClr val="0070C0"/>
                </a:solidFill>
              </a:rPr>
              <a:t>Düşük nem aynı zamanda statik elektriklenmeyi de artırmaktadır</a:t>
            </a:r>
            <a:r>
              <a:rPr lang="tr-TR" dirty="0" smtClean="0"/>
              <a:t>.</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22</a:t>
            </a:fld>
            <a:endParaRPr lang="tr-TR"/>
          </a:p>
        </p:txBody>
      </p:sp>
    </p:spTree>
    <p:extLst>
      <p:ext uri="{BB962C8B-B14F-4D97-AF65-F5344CB8AC3E}">
        <p14:creationId xmlns:p14="http://schemas.microsoft.com/office/powerpoint/2010/main" val="3411414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Yüksek Nem</a:t>
            </a:r>
          </a:p>
        </p:txBody>
      </p:sp>
      <p:sp>
        <p:nvSpPr>
          <p:cNvPr id="101378" name="İçerik Yer Tutucusu 1"/>
          <p:cNvSpPr>
            <a:spLocks noGrp="1"/>
          </p:cNvSpPr>
          <p:nvPr>
            <p:ph sz="quarter" idx="1"/>
          </p:nvPr>
        </p:nvSpPr>
        <p:spPr/>
        <p:txBody>
          <a:bodyPr>
            <a:normAutofit fontScale="92500" lnSpcReduction="10000"/>
          </a:bodyPr>
          <a:lstStyle/>
          <a:p>
            <a:pPr algn="just"/>
            <a:r>
              <a:rPr lang="tr-TR" sz="2400" dirty="0" smtClean="0"/>
              <a:t>Yüksek nemde ise insanlarda terleme fonksiyonu olumsuz etkilenir. Terleme vücudun soğuma mekanizmasıdır. Havada nemin yüksek olması durumunda buharlaşma olmayacağından kişi terleyemez ve sıcaklıktan etkilenir. Bu durum halk arasında </a:t>
            </a:r>
            <a:r>
              <a:rPr lang="tr-TR" sz="2400" dirty="0" smtClean="0">
                <a:solidFill>
                  <a:srgbClr val="FF0000"/>
                </a:solidFill>
              </a:rPr>
              <a:t>Güneş Çarpması </a:t>
            </a:r>
            <a:r>
              <a:rPr lang="tr-TR" sz="2400" dirty="0" smtClean="0"/>
              <a:t>olarak adlandırılan duruma sebebiyet verir.</a:t>
            </a:r>
          </a:p>
          <a:p>
            <a:pPr algn="just"/>
            <a:r>
              <a:rPr lang="tr-TR" sz="2400" dirty="0" smtClean="0"/>
              <a:t>Yüksek nemde yüzeylerde su yoğunlaşması olacağından metal aksam ve elektrik tesisatları zarar görür.</a:t>
            </a:r>
          </a:p>
          <a:p>
            <a:pPr algn="just"/>
            <a:r>
              <a:rPr lang="tr-TR" sz="2400" dirty="0" smtClean="0"/>
              <a:t>Yüksek nem biyolojik aktiviteleri de hızlandıracak etkiler yaratabilir.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23</a:t>
            </a:fld>
            <a:endParaRPr lang="tr-TR"/>
          </a:p>
        </p:txBody>
      </p:sp>
    </p:spTree>
    <p:extLst>
      <p:ext uri="{BB962C8B-B14F-4D97-AF65-F5344CB8AC3E}">
        <p14:creationId xmlns:p14="http://schemas.microsoft.com/office/powerpoint/2010/main" val="3776393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Sıcaklık ve Nem</a:t>
            </a:r>
          </a:p>
        </p:txBody>
      </p:sp>
      <p:sp>
        <p:nvSpPr>
          <p:cNvPr id="102402" name="İçerik Yer Tutucusu 1"/>
          <p:cNvSpPr>
            <a:spLocks noGrp="1"/>
          </p:cNvSpPr>
          <p:nvPr>
            <p:ph sz="quarter" idx="1"/>
          </p:nvPr>
        </p:nvSpPr>
        <p:spPr/>
        <p:txBody>
          <a:bodyPr>
            <a:normAutofit fontScale="92500" lnSpcReduction="20000"/>
          </a:bodyPr>
          <a:lstStyle/>
          <a:p>
            <a:pPr algn="just"/>
            <a:r>
              <a:rPr lang="tr-TR" sz="1800" dirty="0" smtClean="0">
                <a:solidFill>
                  <a:schemeClr val="accent3">
                    <a:lumMod val="60000"/>
                    <a:lumOff val="40000"/>
                  </a:schemeClr>
                </a:solidFill>
              </a:rPr>
              <a:t>Sağlık ve konfor bakımından </a:t>
            </a:r>
            <a:r>
              <a:rPr lang="tr-TR" sz="1800" b="1" dirty="0" smtClean="0">
                <a:solidFill>
                  <a:schemeClr val="accent3">
                    <a:lumMod val="60000"/>
                    <a:lumOff val="40000"/>
                  </a:schemeClr>
                </a:solidFill>
              </a:rPr>
              <a:t>en uygun ortam</a:t>
            </a:r>
            <a:r>
              <a:rPr lang="tr-TR" sz="1800" dirty="0" smtClean="0">
                <a:solidFill>
                  <a:schemeClr val="accent3">
                    <a:lumMod val="60000"/>
                    <a:lumOff val="40000"/>
                  </a:schemeClr>
                </a:solidFill>
              </a:rPr>
              <a:t>, işin yapılış şekline bağlı olarak, 12-22 ºC ısı ile % 30-75 arasında değişen bağıl neme sahip ortamdır. </a:t>
            </a:r>
            <a:r>
              <a:rPr lang="tr-TR" sz="1800" dirty="0" smtClean="0">
                <a:solidFill>
                  <a:srgbClr val="0070C0"/>
                </a:solidFill>
              </a:rPr>
              <a:t>Isı arttığı zaman nem düşük kalmalıdır.</a:t>
            </a:r>
          </a:p>
          <a:p>
            <a:pPr algn="just"/>
            <a:r>
              <a:rPr lang="tr-TR" sz="1800" dirty="0" smtClean="0"/>
              <a:t>18-20 ºC’de bağıl nem % 80-100 olursa rahatsız edici bulgular ortaya çıkar, fiziksel ve ruhsal bitkinlik görülür. </a:t>
            </a:r>
          </a:p>
          <a:p>
            <a:pPr algn="just"/>
            <a:r>
              <a:rPr lang="tr-TR" sz="1800" dirty="0" smtClean="0"/>
              <a:t>24 ºC’de % 60 bağıl nemde, hafif bir hareket bile işçiyi terletir ve fiziksel yorgunluğu arttırır. İşçinin çalışma gücü ve hevesi azalır. </a:t>
            </a:r>
          </a:p>
          <a:p>
            <a:pPr algn="just"/>
            <a:r>
              <a:rPr lang="tr-TR" sz="1800" dirty="0" smtClean="0"/>
              <a:t>24 ºC ve % 80 bağıl nemde veya 30 ºC ve % 40 nemde ileri derecede bitkinlik ve sıkıntı hissedilir. Solunum kısa ve sıklaşmıştır. Kalp atışlarının sayısı artmıştır. Ter vücuttan buharlaşmadığından deri ıslak, yüz kırmızı ve sıcaktır, baş dönmesi vardır.</a:t>
            </a:r>
          </a:p>
          <a:p>
            <a:pPr algn="just"/>
            <a:r>
              <a:rPr lang="tr-TR" sz="1800" dirty="0" smtClean="0"/>
              <a:t>İşyerlerindeki ısı ve nem ile havalandırma, verimi ciddi biçimde etkiler. Sıcak bir ortamda, işçiler daha yavaş çalışırlar. Özellikle madenlerde çalışanlarda yaz aylarında performans % 40-50 azalır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24</a:t>
            </a:fld>
            <a:endParaRPr lang="tr-TR"/>
          </a:p>
        </p:txBody>
      </p:sp>
    </p:spTree>
    <p:extLst>
      <p:ext uri="{BB962C8B-B14F-4D97-AF65-F5344CB8AC3E}">
        <p14:creationId xmlns:p14="http://schemas.microsoft.com/office/powerpoint/2010/main" val="799998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Bunalım Eğrisi</a:t>
            </a:r>
          </a:p>
        </p:txBody>
      </p:sp>
      <p:pic>
        <p:nvPicPr>
          <p:cNvPr id="103426" name="İçerik Yer Tutucusu 1"/>
          <p:cNvPicPr>
            <a:picLocks noGrp="1" noChangeAspect="1"/>
          </p:cNvPicPr>
          <p:nvPr>
            <p:ph sz="quarter" idx="1"/>
          </p:nvPr>
        </p:nvPicPr>
        <p:blipFill>
          <a:blip r:embed="rId2" cstate="print"/>
          <a:stretch>
            <a:fillRect/>
          </a:stretch>
        </p:blipFill>
        <p:spPr>
          <a:xfrm>
            <a:off x="971600" y="1593304"/>
            <a:ext cx="7056626" cy="4572000"/>
          </a:xfrm>
        </p:spPr>
      </p:pic>
      <p:sp>
        <p:nvSpPr>
          <p:cNvPr id="3" name="Slayt Numarası Yer Tutucusu 2"/>
          <p:cNvSpPr>
            <a:spLocks noGrp="1"/>
          </p:cNvSpPr>
          <p:nvPr>
            <p:ph type="sldNum" sz="quarter" idx="4294967295"/>
          </p:nvPr>
        </p:nvSpPr>
        <p:spPr/>
        <p:txBody>
          <a:bodyPr/>
          <a:lstStyle/>
          <a:p>
            <a:fld id="{A427530A-A503-4F46-BAEC-AA74D2EFDD5B}" type="slidenum">
              <a:rPr lang="tr-TR" smtClean="0"/>
              <a:t>25</a:t>
            </a:fld>
            <a:endParaRPr lang="tr-TR"/>
          </a:p>
        </p:txBody>
      </p:sp>
    </p:spTree>
    <p:extLst>
      <p:ext uri="{BB962C8B-B14F-4D97-AF65-F5344CB8AC3E}">
        <p14:creationId xmlns:p14="http://schemas.microsoft.com/office/powerpoint/2010/main" val="967992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Hava Akımı Hızı</a:t>
            </a:r>
          </a:p>
        </p:txBody>
      </p:sp>
      <p:sp>
        <p:nvSpPr>
          <p:cNvPr id="104450" name="İçerik Yer Tutucusu 1"/>
          <p:cNvSpPr>
            <a:spLocks noGrp="1"/>
          </p:cNvSpPr>
          <p:nvPr>
            <p:ph sz="quarter" idx="1"/>
          </p:nvPr>
        </p:nvSpPr>
        <p:spPr/>
        <p:txBody>
          <a:bodyPr>
            <a:normAutofit/>
          </a:bodyPr>
          <a:lstStyle/>
          <a:p>
            <a:pPr algn="just"/>
            <a:r>
              <a:rPr lang="tr-TR" dirty="0" smtClean="0"/>
              <a:t>İşyerinde oluşan kirli havanın dışarı atılması, yerine temiz havanın alınması için, ortamda, uygun bir havalandırmanın olması, dolayısıyla uygun bir hava akımının olması zorunludur. Bunun için de hava akım hızının belirlenmesi gerekmektedir.</a:t>
            </a:r>
          </a:p>
          <a:p>
            <a:pPr algn="just"/>
            <a:r>
              <a:rPr lang="tr-TR" dirty="0" smtClean="0"/>
              <a:t>Hava akım hızı iyi ayarlanmalıdır. Çünkü vücut ile çevresindeki hava arasında hava akımın etkisi ile ısı transferi olur. Bu transferin yönü sıcaklığın değişmesine bağlıdır. Hava vücuttan serinse, vücut ısısı kaybolur. Hava vücuttan sıcaksa vücut ısısı artar. Böyle durumlarda ısı stresleri meydana gelir.</a:t>
            </a:r>
          </a:p>
          <a:p>
            <a:pPr algn="just"/>
            <a:endParaRPr lang="tr-TR"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26</a:t>
            </a:fld>
            <a:endParaRPr lang="tr-TR"/>
          </a:p>
        </p:txBody>
      </p:sp>
    </p:spTree>
    <p:extLst>
      <p:ext uri="{BB962C8B-B14F-4D97-AF65-F5344CB8AC3E}">
        <p14:creationId xmlns:p14="http://schemas.microsoft.com/office/powerpoint/2010/main" val="1335688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Hava Akımı Hızı</a:t>
            </a:r>
          </a:p>
        </p:txBody>
      </p:sp>
      <p:sp>
        <p:nvSpPr>
          <p:cNvPr id="105474" name="İçerik Yer Tutucusu 1"/>
          <p:cNvSpPr>
            <a:spLocks noGrp="1"/>
          </p:cNvSpPr>
          <p:nvPr>
            <p:ph sz="quarter" idx="1"/>
          </p:nvPr>
        </p:nvSpPr>
        <p:spPr/>
        <p:txBody>
          <a:bodyPr>
            <a:normAutofit lnSpcReduction="10000"/>
          </a:bodyPr>
          <a:lstStyle/>
          <a:p>
            <a:pPr algn="just">
              <a:spcAft>
                <a:spcPts val="600"/>
              </a:spcAft>
            </a:pPr>
            <a:r>
              <a:rPr lang="tr-TR" sz="2000" dirty="0" smtClean="0"/>
              <a:t>Sonuç olarak, uygun bir çevre ısısının seçilmesinde hava akımlarının da dikkate alınması gerekir. İşyerinde hava akımlarının varlığı bir serinlemeye neden olur. </a:t>
            </a:r>
            <a:r>
              <a:rPr lang="tr-TR" sz="2000" dirty="0" smtClean="0">
                <a:solidFill>
                  <a:srgbClr val="FF0000"/>
                </a:solidFill>
              </a:rPr>
              <a:t>Ancak,  hava akım hızının saniyede 0,3 ile 0,5 metreyi aşmamasına dikkat edilmelidir.</a:t>
            </a:r>
            <a:r>
              <a:rPr lang="tr-TR" sz="2000" dirty="0" smtClean="0"/>
              <a:t> Çünkü, daha hızlı hava akımları rahatsız edici esintiler halinde hissedilir. Bu hususa işyerlerinde sıklıkla rastlanır, işçiler genellikle üşüme nedeni ile var olan havalandırma sistemini çalıştırmaktan kaçınırlar. Böyle durumlar incelendiğinde havalandırma sistemlerinin hava akımı hızlarının yüksek olduğu gözlenir.</a:t>
            </a:r>
          </a:p>
          <a:p>
            <a:pPr algn="just">
              <a:spcAft>
                <a:spcPts val="600"/>
              </a:spcAft>
            </a:pPr>
            <a:r>
              <a:rPr lang="tr-TR" sz="2000" dirty="0" smtClean="0"/>
              <a:t>Hava akım hızı ise, çeşitli anemometreler ile ölçülür. Pervaneli veya ısıya duyarlı elemanlı olan tipleri vardır.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27</a:t>
            </a:fld>
            <a:endParaRPr lang="tr-TR"/>
          </a:p>
        </p:txBody>
      </p:sp>
    </p:spTree>
    <p:extLst>
      <p:ext uri="{BB962C8B-B14F-4D97-AF65-F5344CB8AC3E}">
        <p14:creationId xmlns:p14="http://schemas.microsoft.com/office/powerpoint/2010/main" val="1922960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Anemometreler</a:t>
            </a:r>
          </a:p>
        </p:txBody>
      </p:sp>
      <p:pic>
        <p:nvPicPr>
          <p:cNvPr id="106499" name="Picture 2"/>
          <p:cNvPicPr>
            <a:picLocks noChangeAspect="1" noChangeArrowheads="1"/>
          </p:cNvPicPr>
          <p:nvPr/>
        </p:nvPicPr>
        <p:blipFill>
          <a:blip r:embed="rId2" cstate="print"/>
          <a:srcRect/>
          <a:stretch>
            <a:fillRect/>
          </a:stretch>
        </p:blipFill>
        <p:spPr bwMode="auto">
          <a:xfrm>
            <a:off x="900113" y="1933575"/>
            <a:ext cx="1524000" cy="2990850"/>
          </a:xfrm>
          <a:prstGeom prst="rect">
            <a:avLst/>
          </a:prstGeom>
          <a:noFill/>
          <a:ln w="9525">
            <a:noFill/>
            <a:miter lim="800000"/>
            <a:headEnd/>
            <a:tailEnd/>
          </a:ln>
        </p:spPr>
      </p:pic>
      <p:pic>
        <p:nvPicPr>
          <p:cNvPr id="106500" name="Picture 3"/>
          <p:cNvPicPr>
            <a:picLocks noChangeAspect="1" noChangeArrowheads="1"/>
          </p:cNvPicPr>
          <p:nvPr/>
        </p:nvPicPr>
        <p:blipFill>
          <a:blip r:embed="rId3" cstate="print"/>
          <a:srcRect/>
          <a:stretch>
            <a:fillRect/>
          </a:stretch>
        </p:blipFill>
        <p:spPr bwMode="auto">
          <a:xfrm>
            <a:off x="2773363" y="1933575"/>
            <a:ext cx="3095625" cy="3810000"/>
          </a:xfrm>
          <a:prstGeom prst="rect">
            <a:avLst/>
          </a:prstGeom>
          <a:noFill/>
          <a:ln w="9525">
            <a:noFill/>
            <a:miter lim="800000"/>
            <a:headEnd/>
            <a:tailEnd/>
          </a:ln>
        </p:spPr>
      </p:pic>
      <p:pic>
        <p:nvPicPr>
          <p:cNvPr id="106501" name="Picture 4"/>
          <p:cNvPicPr>
            <a:picLocks noChangeAspect="1" noChangeArrowheads="1"/>
          </p:cNvPicPr>
          <p:nvPr/>
        </p:nvPicPr>
        <p:blipFill>
          <a:blip r:embed="rId4" cstate="print"/>
          <a:srcRect/>
          <a:stretch>
            <a:fillRect/>
          </a:stretch>
        </p:blipFill>
        <p:spPr bwMode="auto">
          <a:xfrm>
            <a:off x="6116638" y="1933575"/>
            <a:ext cx="2519362" cy="3151188"/>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28</a:t>
            </a:fld>
            <a:endParaRPr lang="tr-TR"/>
          </a:p>
        </p:txBody>
      </p:sp>
    </p:spTree>
    <p:extLst>
      <p:ext uri="{BB962C8B-B14F-4D97-AF65-F5344CB8AC3E}">
        <p14:creationId xmlns:p14="http://schemas.microsoft.com/office/powerpoint/2010/main" val="241643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Başlık 2"/>
          <p:cNvSpPr>
            <a:spLocks noGrp="1"/>
          </p:cNvSpPr>
          <p:nvPr>
            <p:ph type="title"/>
          </p:nvPr>
        </p:nvSpPr>
        <p:spPr>
          <a:xfrm>
            <a:off x="1028699" y="685800"/>
            <a:ext cx="7547741" cy="775138"/>
          </a:xfrm>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Termal Radyasyon (</a:t>
            </a:r>
            <a:r>
              <a:rPr lang="tr-T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Radyant</a:t>
            </a:r>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Isı)</a:t>
            </a:r>
          </a:p>
        </p:txBody>
      </p:sp>
      <p:sp>
        <p:nvSpPr>
          <p:cNvPr id="107522" name="İçerik Yer Tutucusu 1"/>
          <p:cNvSpPr>
            <a:spLocks noGrp="1"/>
          </p:cNvSpPr>
          <p:nvPr>
            <p:ph sz="quarter" idx="1"/>
          </p:nvPr>
        </p:nvSpPr>
        <p:spPr>
          <a:xfrm>
            <a:off x="457200" y="1600200"/>
            <a:ext cx="8218488" cy="892175"/>
          </a:xfrm>
        </p:spPr>
        <p:txBody>
          <a:bodyPr/>
          <a:lstStyle/>
          <a:p>
            <a:pPr algn="just"/>
            <a:r>
              <a:rPr lang="tr-TR" sz="2400" dirty="0" err="1" smtClean="0">
                <a:solidFill>
                  <a:srgbClr val="0070C0"/>
                </a:solidFill>
              </a:rPr>
              <a:t>Radyant</a:t>
            </a:r>
            <a:r>
              <a:rPr lang="tr-TR" sz="2400" dirty="0" smtClean="0">
                <a:solidFill>
                  <a:srgbClr val="0070C0"/>
                </a:solidFill>
              </a:rPr>
              <a:t> ısı, ısı kaynaklarından ışıma yolu ile yayılan ısıdır.</a:t>
            </a:r>
          </a:p>
        </p:txBody>
      </p:sp>
      <p:pic>
        <p:nvPicPr>
          <p:cNvPr id="107524" name="Picture 7"/>
          <p:cNvPicPr>
            <a:picLocks noChangeAspect="1" noChangeArrowheads="1"/>
          </p:cNvPicPr>
          <p:nvPr/>
        </p:nvPicPr>
        <p:blipFill>
          <a:blip r:embed="rId2" cstate="print"/>
          <a:srcRect/>
          <a:stretch>
            <a:fillRect/>
          </a:stretch>
        </p:blipFill>
        <p:spPr bwMode="auto">
          <a:xfrm>
            <a:off x="2195513" y="2338388"/>
            <a:ext cx="4911725" cy="3671887"/>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29</a:t>
            </a:fld>
            <a:endParaRPr lang="tr-TR"/>
          </a:p>
        </p:txBody>
      </p:sp>
    </p:spTree>
    <p:extLst>
      <p:ext uri="{BB962C8B-B14F-4D97-AF65-F5344CB8AC3E}">
        <p14:creationId xmlns:p14="http://schemas.microsoft.com/office/powerpoint/2010/main" val="205544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Başlık 2"/>
          <p:cNvSpPr>
            <a:spLocks noGrp="1"/>
          </p:cNvSpPr>
          <p:nvPr>
            <p:ph type="title"/>
          </p:nvPr>
        </p:nvSpPr>
        <p:spPr>
          <a:xfrm>
            <a:off x="1028699" y="685800"/>
            <a:ext cx="7463659" cy="754117"/>
          </a:xfrm>
        </p:spPr>
        <p:txBody>
          <a:bodyPr/>
          <a:lstStyle/>
          <a:p>
            <a:r>
              <a:rPr lang="tr-T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Termal konfor şartlarını etkileyen faktörler </a:t>
            </a:r>
            <a:endPar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9874" name="İçerik Yer Tutucusu 1"/>
          <p:cNvSpPr>
            <a:spLocks noGrp="1"/>
          </p:cNvSpPr>
          <p:nvPr>
            <p:ph sz="quarter" idx="1"/>
          </p:nvPr>
        </p:nvSpPr>
        <p:spPr/>
        <p:txBody>
          <a:bodyPr/>
          <a:lstStyle/>
          <a:p>
            <a:r>
              <a:rPr lang="tr-TR" smtClean="0"/>
              <a:t>1. Isı (Havanın Sıcaklığı)</a:t>
            </a:r>
          </a:p>
          <a:p>
            <a:r>
              <a:rPr lang="tr-TR" smtClean="0"/>
              <a:t>2. Nem</a:t>
            </a:r>
          </a:p>
          <a:p>
            <a:r>
              <a:rPr lang="tr-TR" smtClean="0"/>
              <a:t>3. Hava Akım Hızı</a:t>
            </a:r>
          </a:p>
          <a:p>
            <a:r>
              <a:rPr lang="tr-TR" smtClean="0"/>
              <a:t>4. Termal Radyasyon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a:t>
            </a:fld>
            <a:endParaRPr lang="tr-TR"/>
          </a:p>
        </p:txBody>
      </p:sp>
    </p:spTree>
    <p:extLst>
      <p:ext uri="{BB962C8B-B14F-4D97-AF65-F5344CB8AC3E}">
        <p14:creationId xmlns:p14="http://schemas.microsoft.com/office/powerpoint/2010/main" val="1869044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Termal Radyasyon (</a:t>
            </a:r>
            <a:r>
              <a:rPr lang="tr-T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Radyant</a:t>
            </a:r>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Isı)</a:t>
            </a:r>
          </a:p>
        </p:txBody>
      </p:sp>
      <p:sp>
        <p:nvSpPr>
          <p:cNvPr id="108546" name="İçerik Yer Tutucusu 1"/>
          <p:cNvSpPr>
            <a:spLocks noGrp="1"/>
          </p:cNvSpPr>
          <p:nvPr>
            <p:ph sz="quarter" idx="1"/>
          </p:nvPr>
        </p:nvSpPr>
        <p:spPr>
          <a:xfrm>
            <a:off x="457200" y="1600200"/>
            <a:ext cx="4330700" cy="4525963"/>
          </a:xfrm>
        </p:spPr>
        <p:txBody>
          <a:bodyPr/>
          <a:lstStyle/>
          <a:p>
            <a:pPr algn="just"/>
            <a:r>
              <a:rPr lang="tr-TR" sz="2400" dirty="0" err="1" smtClean="0">
                <a:solidFill>
                  <a:srgbClr val="00B050"/>
                </a:solidFill>
              </a:rPr>
              <a:t>Glop</a:t>
            </a:r>
            <a:r>
              <a:rPr lang="tr-TR" sz="2400" dirty="0" smtClean="0">
                <a:solidFill>
                  <a:srgbClr val="00B050"/>
                </a:solidFill>
              </a:rPr>
              <a:t> termometre </a:t>
            </a:r>
            <a:r>
              <a:rPr lang="tr-TR" sz="2400" dirty="0" smtClean="0"/>
              <a:t>ile ölçülür. </a:t>
            </a:r>
            <a:r>
              <a:rPr lang="tr-TR" sz="2400" dirty="0" err="1" smtClean="0"/>
              <a:t>Glop</a:t>
            </a:r>
            <a:r>
              <a:rPr lang="tr-TR" sz="2400" dirty="0" smtClean="0"/>
              <a:t> termometre, ince ve dış yüzü, mat siyah boya ile boyanmış, 15 cm. çapında bakır bir küre ve bu kürenin merkezine yerleştirilmiş bir termometreden oluşur.</a:t>
            </a:r>
          </a:p>
        </p:txBody>
      </p:sp>
      <p:pic>
        <p:nvPicPr>
          <p:cNvPr id="108548" name="Picture 6"/>
          <p:cNvPicPr>
            <a:picLocks noChangeAspect="1" noChangeArrowheads="1"/>
          </p:cNvPicPr>
          <p:nvPr/>
        </p:nvPicPr>
        <p:blipFill>
          <a:blip r:embed="rId2" cstate="print"/>
          <a:srcRect/>
          <a:stretch>
            <a:fillRect/>
          </a:stretch>
        </p:blipFill>
        <p:spPr bwMode="auto">
          <a:xfrm>
            <a:off x="4932040" y="1700213"/>
            <a:ext cx="3305175" cy="4105275"/>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30</a:t>
            </a:fld>
            <a:endParaRPr lang="tr-TR"/>
          </a:p>
        </p:txBody>
      </p:sp>
    </p:spTree>
    <p:extLst>
      <p:ext uri="{BB962C8B-B14F-4D97-AF65-F5344CB8AC3E}">
        <p14:creationId xmlns:p14="http://schemas.microsoft.com/office/powerpoint/2010/main" val="10755818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Termal Radyasyon (</a:t>
            </a:r>
            <a:r>
              <a:rPr lang="tr-T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Radyant</a:t>
            </a:r>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Isı)</a:t>
            </a:r>
          </a:p>
        </p:txBody>
      </p:sp>
      <p:sp>
        <p:nvSpPr>
          <p:cNvPr id="109570" name="İçerik Yer Tutucusu 1"/>
          <p:cNvSpPr>
            <a:spLocks noGrp="1"/>
          </p:cNvSpPr>
          <p:nvPr>
            <p:ph sz="quarter" idx="1"/>
          </p:nvPr>
        </p:nvSpPr>
        <p:spPr/>
        <p:txBody>
          <a:bodyPr>
            <a:normAutofit fontScale="92500" lnSpcReduction="20000"/>
          </a:bodyPr>
          <a:lstStyle/>
          <a:p>
            <a:pPr algn="just"/>
            <a:r>
              <a:rPr lang="tr-TR" sz="2400" dirty="0" smtClean="0"/>
              <a:t>İşyerinde işin gereği olarak sıcak yüzeyler bulunabilmekte ve bu yüzeylerden ısı radyasyonu olabilmektedir. </a:t>
            </a:r>
            <a:r>
              <a:rPr lang="tr-TR" sz="2400" dirty="0" smtClean="0">
                <a:solidFill>
                  <a:schemeClr val="accent3">
                    <a:lumMod val="60000"/>
                    <a:lumOff val="40000"/>
                  </a:schemeClr>
                </a:solidFill>
              </a:rPr>
              <a:t>Termal radyasyon yani </a:t>
            </a:r>
            <a:r>
              <a:rPr lang="tr-TR" sz="2400" dirty="0" err="1" smtClean="0">
                <a:solidFill>
                  <a:schemeClr val="accent3">
                    <a:lumMod val="60000"/>
                    <a:lumOff val="40000"/>
                  </a:schemeClr>
                </a:solidFill>
              </a:rPr>
              <a:t>radyant</a:t>
            </a:r>
            <a:r>
              <a:rPr lang="tr-TR" sz="2400" dirty="0" smtClean="0">
                <a:solidFill>
                  <a:schemeClr val="accent3">
                    <a:lumMod val="60000"/>
                    <a:lumOff val="40000"/>
                  </a:schemeClr>
                </a:solidFill>
              </a:rPr>
              <a:t> ısı </a:t>
            </a:r>
            <a:r>
              <a:rPr lang="tr-TR" sz="2400" dirty="0" err="1" smtClean="0">
                <a:solidFill>
                  <a:schemeClr val="accent3">
                    <a:lumMod val="60000"/>
                    <a:lumOff val="40000"/>
                  </a:schemeClr>
                </a:solidFill>
              </a:rPr>
              <a:t>absorblanacağı</a:t>
            </a:r>
            <a:r>
              <a:rPr lang="tr-TR" sz="2400" dirty="0" smtClean="0">
                <a:solidFill>
                  <a:schemeClr val="accent3">
                    <a:lumMod val="60000"/>
                    <a:lumOff val="40000"/>
                  </a:schemeClr>
                </a:solidFill>
              </a:rPr>
              <a:t> bir yüzeye çarpmadıkça, ısı meydana getirmeyen elektromanyetik bir enerjidir. </a:t>
            </a:r>
            <a:r>
              <a:rPr lang="tr-TR" sz="2400" dirty="0" smtClean="0"/>
              <a:t>Dolayısı ile hava akımları </a:t>
            </a:r>
            <a:r>
              <a:rPr lang="tr-TR" sz="2400" dirty="0" err="1" smtClean="0"/>
              <a:t>radyant</a:t>
            </a:r>
            <a:r>
              <a:rPr lang="tr-TR" sz="2400" dirty="0" smtClean="0"/>
              <a:t> ısıyı etkileyememektedir. Ancak,  ortamdaki hava akımı çalışana biraz rahatlık verebilmektedir</a:t>
            </a:r>
          </a:p>
          <a:p>
            <a:pPr algn="just"/>
            <a:r>
              <a:rPr lang="tr-TR" sz="2400" dirty="0" smtClean="0">
                <a:solidFill>
                  <a:schemeClr val="accent2">
                    <a:lumMod val="50000"/>
                  </a:schemeClr>
                </a:solidFill>
              </a:rPr>
              <a:t>Termal radyasyondan korunmanın tek yolu, çalışanla kaynak arasına ısı geçirmeyen bir perde koymaktır. </a:t>
            </a:r>
            <a:r>
              <a:rPr lang="tr-TR" sz="2400" dirty="0" smtClean="0"/>
              <a:t>Ancak, konulan perde ısıyı yansıtmıyorsa, ısıyı </a:t>
            </a:r>
            <a:r>
              <a:rPr lang="tr-TR" sz="2400" dirty="0" err="1" smtClean="0"/>
              <a:t>absorblayarak</a:t>
            </a:r>
            <a:r>
              <a:rPr lang="tr-TR" sz="2400" dirty="0" smtClean="0"/>
              <a:t> ısı kaynağı haline gelebilir.</a:t>
            </a:r>
          </a:p>
          <a:p>
            <a:endParaRPr lang="tr-TR" sz="2400" dirty="0" smtClean="0"/>
          </a:p>
          <a:p>
            <a:endParaRPr lang="tr-TR" sz="2400"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31</a:t>
            </a:fld>
            <a:endParaRPr lang="tr-TR"/>
          </a:p>
        </p:txBody>
      </p:sp>
    </p:spTree>
    <p:extLst>
      <p:ext uri="{BB962C8B-B14F-4D97-AF65-F5344CB8AC3E}">
        <p14:creationId xmlns:p14="http://schemas.microsoft.com/office/powerpoint/2010/main" val="18528113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Termal Konfor Bölgesi</a:t>
            </a:r>
          </a:p>
        </p:txBody>
      </p:sp>
      <p:sp>
        <p:nvSpPr>
          <p:cNvPr id="110594" name="İçerik Yer Tutucusu 1"/>
          <p:cNvSpPr>
            <a:spLocks noGrp="1"/>
          </p:cNvSpPr>
          <p:nvPr>
            <p:ph sz="quarter" idx="1"/>
          </p:nvPr>
        </p:nvSpPr>
        <p:spPr/>
        <p:txBody>
          <a:bodyPr>
            <a:normAutofit fontScale="85000" lnSpcReduction="10000"/>
          </a:bodyPr>
          <a:lstStyle/>
          <a:p>
            <a:pPr algn="just"/>
            <a:r>
              <a:rPr lang="tr-TR" sz="2000" smtClean="0"/>
              <a:t>Çalışanın, faaliyetini sürdürmesi esnasında en rahat durumda olabilmek için gerekli termal konfor şartlarının üst ve alt sınırlar arasında olan bölgedir. Bu bölgeyi etkileyen faktörler şöyle sıralanabilir:</a:t>
            </a:r>
          </a:p>
          <a:p>
            <a:pPr lvl="1" algn="just">
              <a:buFont typeface="Wingdings" pitchFamily="2" charset="2"/>
              <a:buChar char="Ø"/>
            </a:pPr>
            <a:r>
              <a:rPr lang="tr-TR" sz="2000" smtClean="0"/>
              <a:t>Ortam sıcaklığı,</a:t>
            </a:r>
          </a:p>
          <a:p>
            <a:pPr lvl="1" algn="just">
              <a:buFont typeface="Wingdings" pitchFamily="2" charset="2"/>
              <a:buChar char="Ø"/>
            </a:pPr>
            <a:r>
              <a:rPr lang="tr-TR" sz="2000" smtClean="0"/>
              <a:t>Ortamın nem durumu,</a:t>
            </a:r>
          </a:p>
          <a:p>
            <a:pPr lvl="1" algn="just">
              <a:buFont typeface="Wingdings" pitchFamily="2" charset="2"/>
              <a:buChar char="Ø"/>
            </a:pPr>
            <a:r>
              <a:rPr lang="tr-TR" sz="2000" smtClean="0"/>
              <a:t>Hava akım hızı,</a:t>
            </a:r>
          </a:p>
          <a:p>
            <a:pPr lvl="1" algn="just">
              <a:buFont typeface="Wingdings" pitchFamily="2" charset="2"/>
              <a:buChar char="Ø"/>
            </a:pPr>
            <a:r>
              <a:rPr lang="tr-TR" sz="2000" smtClean="0"/>
              <a:t>Yapılan işin niteliği,</a:t>
            </a:r>
          </a:p>
          <a:p>
            <a:pPr lvl="1" algn="just">
              <a:buFont typeface="Wingdings" pitchFamily="2" charset="2"/>
              <a:buChar char="Ø"/>
            </a:pPr>
            <a:r>
              <a:rPr lang="tr-TR" sz="2000" smtClean="0"/>
              <a:t>Çalışanın giyim durumu,</a:t>
            </a:r>
          </a:p>
          <a:p>
            <a:pPr lvl="1" algn="just">
              <a:buFont typeface="Wingdings" pitchFamily="2" charset="2"/>
              <a:buChar char="Ø"/>
            </a:pPr>
            <a:r>
              <a:rPr lang="tr-TR" sz="2000" smtClean="0"/>
              <a:t>Çalışanın yaşı ve cinsiyeti,</a:t>
            </a:r>
          </a:p>
          <a:p>
            <a:pPr lvl="1" algn="just">
              <a:buFont typeface="Wingdings" pitchFamily="2" charset="2"/>
              <a:buChar char="Ø"/>
            </a:pPr>
            <a:r>
              <a:rPr lang="tr-TR" sz="2000" smtClean="0"/>
              <a:t>Çalışanın beslenmesi,</a:t>
            </a:r>
          </a:p>
          <a:p>
            <a:pPr lvl="1" algn="just">
              <a:buFont typeface="Wingdings" pitchFamily="2" charset="2"/>
              <a:buChar char="Ø"/>
            </a:pPr>
            <a:r>
              <a:rPr lang="tr-TR" sz="2000" smtClean="0"/>
              <a:t>Çalışanın fiziki durumu,</a:t>
            </a:r>
          </a:p>
          <a:p>
            <a:pPr lvl="1" algn="just">
              <a:buFont typeface="Wingdings" pitchFamily="2" charset="2"/>
              <a:buChar char="Ø"/>
            </a:pPr>
            <a:r>
              <a:rPr lang="tr-TR" sz="2000" smtClean="0"/>
              <a:t>Çalışanın sağlık durumu,</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32</a:t>
            </a:fld>
            <a:endParaRPr lang="tr-TR"/>
          </a:p>
        </p:txBody>
      </p:sp>
    </p:spTree>
    <p:extLst>
      <p:ext uri="{BB962C8B-B14F-4D97-AF65-F5344CB8AC3E}">
        <p14:creationId xmlns:p14="http://schemas.microsoft.com/office/powerpoint/2010/main" val="686995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Başlık 2"/>
          <p:cNvSpPr>
            <a:spLocks noGrp="1"/>
          </p:cNvSpPr>
          <p:nvPr>
            <p:ph type="title"/>
          </p:nvPr>
        </p:nvSpPr>
        <p:spPr/>
        <p:txBody>
          <a:bodyPr>
            <a:normAutofit/>
          </a:bodyPr>
          <a:lstStyle/>
          <a:p>
            <a:r>
              <a:rPr lang="tr-TR"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Ortam Sıcaklığı-Nemi-Hava Akım Hızı</a:t>
            </a:r>
          </a:p>
        </p:txBody>
      </p:sp>
      <p:sp>
        <p:nvSpPr>
          <p:cNvPr id="2" name="İçerik Yer Tutucusu 1"/>
          <p:cNvSpPr>
            <a:spLocks noGrp="1"/>
          </p:cNvSpPr>
          <p:nvPr>
            <p:ph sz="quarter" idx="1"/>
          </p:nvPr>
        </p:nvSpPr>
        <p:spPr>
          <a:xfrm>
            <a:off x="457200" y="1600200"/>
            <a:ext cx="8229600" cy="533400"/>
          </a:xfrm>
        </p:spPr>
        <p:txBody>
          <a:bodyPr/>
          <a:lstStyle/>
          <a:p>
            <a:pPr>
              <a:defRPr/>
            </a:pPr>
            <a:r>
              <a:rPr lang="tr-TR" dirty="0" smtClean="0"/>
              <a:t>Hafif İşlerde</a:t>
            </a:r>
          </a:p>
          <a:p>
            <a:pPr marL="0" indent="0">
              <a:buFontTx/>
              <a:buNone/>
              <a:defRPr/>
            </a:pPr>
            <a:endParaRPr lang="tr-TR" dirty="0"/>
          </a:p>
        </p:txBody>
      </p:sp>
      <p:graphicFrame>
        <p:nvGraphicFramePr>
          <p:cNvPr id="6" name="Tablo 5"/>
          <p:cNvGraphicFramePr>
            <a:graphicFrameLocks noGrp="1"/>
          </p:cNvGraphicFramePr>
          <p:nvPr>
            <p:extLst>
              <p:ext uri="{D42A27DB-BD31-4B8C-83A1-F6EECF244321}">
                <p14:modId xmlns:p14="http://schemas.microsoft.com/office/powerpoint/2010/main" val="1559804633"/>
              </p:ext>
            </p:extLst>
          </p:nvPr>
        </p:nvGraphicFramePr>
        <p:xfrm>
          <a:off x="1028700" y="2487081"/>
          <a:ext cx="6894786" cy="3295252"/>
        </p:xfrm>
        <a:graphic>
          <a:graphicData uri="http://schemas.openxmlformats.org/drawingml/2006/table">
            <a:tbl>
              <a:tblPr firstRow="1" bandRow="1">
                <a:tableStyleId>{5C22544A-7EE6-4342-B048-85BDC9FD1C3A}</a:tableStyleId>
              </a:tblPr>
              <a:tblGrid>
                <a:gridCol w="2298262">
                  <a:extLst>
                    <a:ext uri="{9D8B030D-6E8A-4147-A177-3AD203B41FA5}">
                      <a16:colId xmlns:a16="http://schemas.microsoft.com/office/drawing/2014/main" val="20000"/>
                    </a:ext>
                  </a:extLst>
                </a:gridCol>
                <a:gridCol w="2298262">
                  <a:extLst>
                    <a:ext uri="{9D8B030D-6E8A-4147-A177-3AD203B41FA5}">
                      <a16:colId xmlns:a16="http://schemas.microsoft.com/office/drawing/2014/main" val="20001"/>
                    </a:ext>
                  </a:extLst>
                </a:gridCol>
                <a:gridCol w="2298262">
                  <a:extLst>
                    <a:ext uri="{9D8B030D-6E8A-4147-A177-3AD203B41FA5}">
                      <a16:colId xmlns:a16="http://schemas.microsoft.com/office/drawing/2014/main" val="20002"/>
                    </a:ext>
                  </a:extLst>
                </a:gridCol>
              </a:tblGrid>
              <a:tr h="655116">
                <a:tc>
                  <a:txBody>
                    <a:bodyPr/>
                    <a:lstStyle/>
                    <a:p>
                      <a:pPr algn="ctr"/>
                      <a:r>
                        <a:rPr lang="tr-TR" sz="2000" dirty="0" smtClean="0"/>
                        <a:t>ISI (SICAKLIK)</a:t>
                      </a:r>
                    </a:p>
                    <a:p>
                      <a:pPr algn="ctr"/>
                      <a:r>
                        <a:rPr lang="tr-TR" sz="2000" dirty="0" smtClean="0"/>
                        <a:t>(ºC)</a:t>
                      </a:r>
                      <a:endParaRPr lang="tr-TR" sz="2000" dirty="0"/>
                    </a:p>
                  </a:txBody>
                  <a:tcPr marL="91447" marR="91447" marT="45714" marB="45714"/>
                </a:tc>
                <a:tc>
                  <a:txBody>
                    <a:bodyPr/>
                    <a:lstStyle/>
                    <a:p>
                      <a:pPr algn="ctr"/>
                      <a:r>
                        <a:rPr lang="tr-TR" sz="2000" dirty="0" smtClean="0"/>
                        <a:t>HAVA</a:t>
                      </a:r>
                      <a:r>
                        <a:rPr lang="tr-TR" sz="2000" baseline="0" dirty="0" smtClean="0"/>
                        <a:t> AKIM HIZI </a:t>
                      </a:r>
                    </a:p>
                    <a:p>
                      <a:pPr algn="ctr"/>
                      <a:r>
                        <a:rPr lang="tr-TR" sz="2000" baseline="0" dirty="0" smtClean="0"/>
                        <a:t>(m/</a:t>
                      </a:r>
                      <a:r>
                        <a:rPr lang="tr-TR" sz="2000" baseline="0" dirty="0" err="1" smtClean="0"/>
                        <a:t>sn</a:t>
                      </a:r>
                      <a:r>
                        <a:rPr lang="tr-TR" sz="2000" baseline="0" dirty="0" smtClean="0"/>
                        <a:t>)</a:t>
                      </a:r>
                      <a:endParaRPr lang="tr-TR" sz="2000" dirty="0"/>
                    </a:p>
                  </a:txBody>
                  <a:tcPr marL="91447" marR="91447" marT="45714" marB="45714"/>
                </a:tc>
                <a:tc>
                  <a:txBody>
                    <a:bodyPr/>
                    <a:lstStyle/>
                    <a:p>
                      <a:pPr algn="ctr"/>
                      <a:r>
                        <a:rPr lang="tr-TR" sz="2000" dirty="0" smtClean="0"/>
                        <a:t>BAĞIL</a:t>
                      </a:r>
                      <a:r>
                        <a:rPr lang="tr-TR" sz="2000" baseline="0" dirty="0" smtClean="0"/>
                        <a:t> NEM</a:t>
                      </a:r>
                    </a:p>
                    <a:p>
                      <a:pPr algn="ctr"/>
                      <a:r>
                        <a:rPr lang="tr-TR" sz="2000" baseline="0" dirty="0" smtClean="0"/>
                        <a:t>(%)</a:t>
                      </a:r>
                      <a:endParaRPr lang="tr-TR" sz="2000" dirty="0"/>
                    </a:p>
                  </a:txBody>
                  <a:tcPr marL="91447" marR="91447" marT="45714" marB="45714"/>
                </a:tc>
                <a:extLst>
                  <a:ext uri="{0D108BD9-81ED-4DB2-BD59-A6C34878D82A}">
                    <a16:rowId xmlns:a16="http://schemas.microsoft.com/office/drawing/2014/main" val="10000"/>
                  </a:ext>
                </a:extLst>
              </a:tr>
              <a:tr h="648556">
                <a:tc>
                  <a:txBody>
                    <a:bodyPr/>
                    <a:lstStyle/>
                    <a:p>
                      <a:pPr algn="ctr"/>
                      <a:r>
                        <a:rPr lang="tr-TR" sz="3200" dirty="0" smtClean="0"/>
                        <a:t>19 – 21 </a:t>
                      </a:r>
                      <a:endParaRPr lang="tr-TR" sz="3200" dirty="0"/>
                    </a:p>
                  </a:txBody>
                  <a:tcPr marL="91447" marR="91447" marT="45714" marB="45714"/>
                </a:tc>
                <a:tc>
                  <a:txBody>
                    <a:bodyPr/>
                    <a:lstStyle/>
                    <a:p>
                      <a:pPr algn="ctr"/>
                      <a:r>
                        <a:rPr lang="tr-TR" sz="3200" dirty="0" smtClean="0"/>
                        <a:t>0,1</a:t>
                      </a:r>
                      <a:endParaRPr lang="tr-TR" sz="3200" dirty="0"/>
                    </a:p>
                  </a:txBody>
                  <a:tcPr marL="91447" marR="91447" marT="45714" marB="45714"/>
                </a:tc>
                <a:tc>
                  <a:txBody>
                    <a:bodyPr/>
                    <a:lstStyle/>
                    <a:p>
                      <a:pPr algn="ctr"/>
                      <a:r>
                        <a:rPr lang="tr-TR" sz="3200" dirty="0" smtClean="0"/>
                        <a:t>30-60</a:t>
                      </a:r>
                      <a:endParaRPr lang="tr-TR" sz="3200" dirty="0"/>
                    </a:p>
                  </a:txBody>
                  <a:tcPr marL="91447" marR="91447" marT="45714" marB="45714"/>
                </a:tc>
                <a:extLst>
                  <a:ext uri="{0D108BD9-81ED-4DB2-BD59-A6C34878D82A}">
                    <a16:rowId xmlns:a16="http://schemas.microsoft.com/office/drawing/2014/main" val="10001"/>
                  </a:ext>
                </a:extLst>
              </a:tr>
              <a:tr h="648556">
                <a:tc>
                  <a:txBody>
                    <a:bodyPr/>
                    <a:lstStyle/>
                    <a:p>
                      <a:pPr algn="ctr"/>
                      <a:r>
                        <a:rPr lang="tr-TR" sz="3200" dirty="0" smtClean="0"/>
                        <a:t>19,5 – 21,5 </a:t>
                      </a:r>
                      <a:endParaRPr lang="tr-TR" sz="3200" dirty="0"/>
                    </a:p>
                  </a:txBody>
                  <a:tcPr marL="91447" marR="91447" marT="45714" marB="45714"/>
                </a:tc>
                <a:tc>
                  <a:txBody>
                    <a:bodyPr/>
                    <a:lstStyle/>
                    <a:p>
                      <a:pPr algn="ctr"/>
                      <a:r>
                        <a:rPr lang="tr-TR" sz="3200" dirty="0" smtClean="0"/>
                        <a:t>0,2</a:t>
                      </a:r>
                      <a:endParaRPr lang="tr-TR" sz="3200" dirty="0"/>
                    </a:p>
                  </a:txBody>
                  <a:tcPr marL="91447" marR="91447" marT="45714" marB="45714"/>
                </a:tc>
                <a:tc>
                  <a:txBody>
                    <a:bodyPr/>
                    <a:lstStyle/>
                    <a:p>
                      <a:pPr algn="ctr"/>
                      <a:r>
                        <a:rPr lang="tr-TR" sz="3200" dirty="0" smtClean="0"/>
                        <a:t>30-60</a:t>
                      </a:r>
                      <a:endParaRPr lang="tr-TR" sz="3200" dirty="0"/>
                    </a:p>
                  </a:txBody>
                  <a:tcPr marL="91447" marR="91447" marT="45714" marB="45714"/>
                </a:tc>
                <a:extLst>
                  <a:ext uri="{0D108BD9-81ED-4DB2-BD59-A6C34878D82A}">
                    <a16:rowId xmlns:a16="http://schemas.microsoft.com/office/drawing/2014/main" val="10002"/>
                  </a:ext>
                </a:extLst>
              </a:tr>
              <a:tr h="648556">
                <a:tc>
                  <a:txBody>
                    <a:bodyPr/>
                    <a:lstStyle/>
                    <a:p>
                      <a:pPr algn="ctr"/>
                      <a:r>
                        <a:rPr lang="tr-TR" sz="3200" dirty="0" smtClean="0"/>
                        <a:t>21,5 – 23,5 </a:t>
                      </a:r>
                      <a:endParaRPr lang="tr-TR" sz="3200" dirty="0"/>
                    </a:p>
                  </a:txBody>
                  <a:tcPr marL="91447" marR="91447" marT="45714" marB="45714"/>
                </a:tc>
                <a:tc>
                  <a:txBody>
                    <a:bodyPr/>
                    <a:lstStyle/>
                    <a:p>
                      <a:pPr algn="ctr"/>
                      <a:r>
                        <a:rPr lang="tr-TR" sz="3200" dirty="0" smtClean="0"/>
                        <a:t>0,3</a:t>
                      </a:r>
                      <a:endParaRPr lang="tr-TR" sz="3200" dirty="0"/>
                    </a:p>
                  </a:txBody>
                  <a:tcPr marL="91447" marR="91447" marT="45714" marB="45714"/>
                </a:tc>
                <a:tc>
                  <a:txBody>
                    <a:bodyPr/>
                    <a:lstStyle/>
                    <a:p>
                      <a:pPr algn="ctr"/>
                      <a:r>
                        <a:rPr lang="tr-TR" sz="3200" dirty="0" smtClean="0"/>
                        <a:t>30-60</a:t>
                      </a:r>
                      <a:endParaRPr lang="tr-TR" sz="3200" dirty="0"/>
                    </a:p>
                  </a:txBody>
                  <a:tcPr marL="91447" marR="91447" marT="45714" marB="45714"/>
                </a:tc>
                <a:extLst>
                  <a:ext uri="{0D108BD9-81ED-4DB2-BD59-A6C34878D82A}">
                    <a16:rowId xmlns:a16="http://schemas.microsoft.com/office/drawing/2014/main" val="10003"/>
                  </a:ext>
                </a:extLst>
              </a:tr>
              <a:tr h="648556">
                <a:tc>
                  <a:txBody>
                    <a:bodyPr/>
                    <a:lstStyle/>
                    <a:p>
                      <a:pPr algn="ctr"/>
                      <a:r>
                        <a:rPr lang="tr-TR" sz="3200" dirty="0" smtClean="0"/>
                        <a:t>23,5</a:t>
                      </a:r>
                      <a:r>
                        <a:rPr lang="tr-TR" sz="3200" baseline="0" dirty="0" smtClean="0"/>
                        <a:t> – 25 </a:t>
                      </a:r>
                      <a:endParaRPr lang="tr-TR" sz="3200" dirty="0"/>
                    </a:p>
                  </a:txBody>
                  <a:tcPr marL="91447" marR="91447" marT="45714" marB="45714"/>
                </a:tc>
                <a:tc>
                  <a:txBody>
                    <a:bodyPr/>
                    <a:lstStyle/>
                    <a:p>
                      <a:pPr algn="ctr"/>
                      <a:r>
                        <a:rPr lang="tr-TR" sz="3200" dirty="0" smtClean="0"/>
                        <a:t>1</a:t>
                      </a:r>
                      <a:endParaRPr lang="tr-TR" sz="3200" dirty="0"/>
                    </a:p>
                  </a:txBody>
                  <a:tcPr marL="91447" marR="91447" marT="45714" marB="45714"/>
                </a:tc>
                <a:tc>
                  <a:txBody>
                    <a:bodyPr/>
                    <a:lstStyle/>
                    <a:p>
                      <a:pPr algn="ctr"/>
                      <a:r>
                        <a:rPr lang="tr-TR" sz="3200" dirty="0" smtClean="0"/>
                        <a:t>30-60</a:t>
                      </a:r>
                      <a:endParaRPr lang="tr-TR" sz="3200" dirty="0"/>
                    </a:p>
                  </a:txBody>
                  <a:tcPr marL="91447" marR="91447" marT="45714" marB="45714"/>
                </a:tc>
                <a:extLst>
                  <a:ext uri="{0D108BD9-81ED-4DB2-BD59-A6C34878D82A}">
                    <a16:rowId xmlns:a16="http://schemas.microsoft.com/office/drawing/2014/main" val="10004"/>
                  </a:ext>
                </a:extLst>
              </a:tr>
            </a:tbl>
          </a:graphicData>
        </a:graphic>
      </p:graphicFrame>
      <p:sp>
        <p:nvSpPr>
          <p:cNvPr id="4" name="Slayt Numarası Yer Tutucusu 3"/>
          <p:cNvSpPr>
            <a:spLocks noGrp="1"/>
          </p:cNvSpPr>
          <p:nvPr>
            <p:ph type="sldNum" sz="quarter" idx="4294967295"/>
          </p:nvPr>
        </p:nvSpPr>
        <p:spPr/>
        <p:txBody>
          <a:bodyPr/>
          <a:lstStyle/>
          <a:p>
            <a:fld id="{A427530A-A503-4F46-BAEC-AA74D2EFDD5B}" type="slidenum">
              <a:rPr lang="tr-TR" smtClean="0"/>
              <a:t>33</a:t>
            </a:fld>
            <a:endParaRPr lang="tr-TR"/>
          </a:p>
        </p:txBody>
      </p:sp>
    </p:spTree>
    <p:extLst>
      <p:ext uri="{BB962C8B-B14F-4D97-AF65-F5344CB8AC3E}">
        <p14:creationId xmlns:p14="http://schemas.microsoft.com/office/powerpoint/2010/main" val="2790554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2"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Yapılan İşe Göre</a:t>
            </a: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1510754154"/>
              </p:ext>
            </p:extLst>
          </p:nvPr>
        </p:nvGraphicFramePr>
        <p:xfrm>
          <a:off x="1028700" y="1913467"/>
          <a:ext cx="7669213" cy="3267332"/>
        </p:xfrm>
        <a:graphic>
          <a:graphicData uri="http://schemas.openxmlformats.org/drawingml/2006/table">
            <a:tbl>
              <a:tblPr firstRow="1" bandRow="1">
                <a:tableStyleId>{5C22544A-7EE6-4342-B048-85BDC9FD1C3A}</a:tableStyleId>
              </a:tblPr>
              <a:tblGrid>
                <a:gridCol w="4975386">
                  <a:extLst>
                    <a:ext uri="{9D8B030D-6E8A-4147-A177-3AD203B41FA5}">
                      <a16:colId xmlns:a16="http://schemas.microsoft.com/office/drawing/2014/main" val="20000"/>
                    </a:ext>
                  </a:extLst>
                </a:gridCol>
                <a:gridCol w="2693827">
                  <a:extLst>
                    <a:ext uri="{9D8B030D-6E8A-4147-A177-3AD203B41FA5}">
                      <a16:colId xmlns:a16="http://schemas.microsoft.com/office/drawing/2014/main" val="20001"/>
                    </a:ext>
                  </a:extLst>
                </a:gridCol>
              </a:tblGrid>
              <a:tr h="1438756">
                <a:tc>
                  <a:txBody>
                    <a:bodyPr/>
                    <a:lstStyle/>
                    <a:p>
                      <a:pPr algn="ctr"/>
                      <a:r>
                        <a:rPr lang="tr-TR" sz="2400" dirty="0" smtClean="0"/>
                        <a:t>Faaliyetin Şekli</a:t>
                      </a:r>
                      <a:endParaRPr lang="tr-TR" sz="2400" dirty="0"/>
                    </a:p>
                  </a:txBody>
                  <a:tcPr marT="45692" marB="45692" anchor="ctr"/>
                </a:tc>
                <a:tc>
                  <a:txBody>
                    <a:bodyPr/>
                    <a:lstStyle/>
                    <a:p>
                      <a:pPr algn="ctr"/>
                      <a:r>
                        <a:rPr lang="tr-TR" sz="2400" dirty="0" smtClean="0"/>
                        <a:t>% 50 Nem Seviyesinde</a:t>
                      </a:r>
                    </a:p>
                    <a:p>
                      <a:pPr algn="ctr"/>
                      <a:r>
                        <a:rPr lang="tr-TR" sz="2400" dirty="0" smtClean="0"/>
                        <a:t> Hava Sıcaklığı (ºC)</a:t>
                      </a:r>
                      <a:endParaRPr lang="tr-TR" sz="2400" dirty="0"/>
                    </a:p>
                  </a:txBody>
                  <a:tcPr marT="45692" marB="45692" anchor="ctr"/>
                </a:tc>
                <a:extLst>
                  <a:ext uri="{0D108BD9-81ED-4DB2-BD59-A6C34878D82A}">
                    <a16:rowId xmlns:a16="http://schemas.microsoft.com/office/drawing/2014/main" val="10000"/>
                  </a:ext>
                </a:extLst>
              </a:tr>
              <a:tr h="423132">
                <a:tc>
                  <a:txBody>
                    <a:bodyPr/>
                    <a:lstStyle/>
                    <a:p>
                      <a:pPr algn="ctr"/>
                      <a:r>
                        <a:rPr lang="tr-TR" sz="2400" dirty="0" smtClean="0"/>
                        <a:t>Oturarak yapılan hafif el işleri</a:t>
                      </a:r>
                      <a:endParaRPr lang="tr-TR" sz="2400" dirty="0"/>
                    </a:p>
                  </a:txBody>
                  <a:tcPr marT="45692" marB="45692" anchor="ctr"/>
                </a:tc>
                <a:tc>
                  <a:txBody>
                    <a:bodyPr/>
                    <a:lstStyle/>
                    <a:p>
                      <a:pPr algn="ctr"/>
                      <a:r>
                        <a:rPr lang="tr-TR" sz="2400" dirty="0" smtClean="0"/>
                        <a:t>20</a:t>
                      </a:r>
                      <a:endParaRPr lang="tr-TR" sz="2400" dirty="0"/>
                    </a:p>
                  </a:txBody>
                  <a:tcPr marT="45692" marB="45692" anchor="ctr"/>
                </a:tc>
                <a:extLst>
                  <a:ext uri="{0D108BD9-81ED-4DB2-BD59-A6C34878D82A}">
                    <a16:rowId xmlns:a16="http://schemas.microsoft.com/office/drawing/2014/main" val="10001"/>
                  </a:ext>
                </a:extLst>
              </a:tr>
              <a:tr h="423132">
                <a:tc>
                  <a:txBody>
                    <a:bodyPr/>
                    <a:lstStyle/>
                    <a:p>
                      <a:pPr algn="ctr"/>
                      <a:r>
                        <a:rPr lang="es-ES" sz="2400" dirty="0" smtClean="0"/>
                        <a:t>Oturarak yapılan hafif kol ve el işleri</a:t>
                      </a:r>
                      <a:endParaRPr lang="tr-TR" sz="2400" dirty="0"/>
                    </a:p>
                  </a:txBody>
                  <a:tcPr marT="45692" marB="45692" anchor="ctr"/>
                </a:tc>
                <a:tc>
                  <a:txBody>
                    <a:bodyPr/>
                    <a:lstStyle/>
                    <a:p>
                      <a:pPr algn="ctr"/>
                      <a:r>
                        <a:rPr lang="tr-TR" sz="2400" dirty="0" smtClean="0"/>
                        <a:t>20</a:t>
                      </a:r>
                      <a:endParaRPr lang="tr-TR" sz="2400" dirty="0"/>
                    </a:p>
                  </a:txBody>
                  <a:tcPr marT="45692" marB="45692" anchor="ctr"/>
                </a:tc>
                <a:extLst>
                  <a:ext uri="{0D108BD9-81ED-4DB2-BD59-A6C34878D82A}">
                    <a16:rowId xmlns:a16="http://schemas.microsoft.com/office/drawing/2014/main" val="10002"/>
                  </a:ext>
                </a:extLst>
              </a:tr>
              <a:tr h="423132">
                <a:tc>
                  <a:txBody>
                    <a:bodyPr/>
                    <a:lstStyle/>
                    <a:p>
                      <a:pPr algn="ctr"/>
                      <a:r>
                        <a:rPr lang="tr-TR" sz="2400" dirty="0" smtClean="0"/>
                        <a:t>Ayakta yapılan ağır kol işleri</a:t>
                      </a:r>
                      <a:endParaRPr lang="tr-TR" sz="2400" dirty="0"/>
                    </a:p>
                  </a:txBody>
                  <a:tcPr marT="45692" marB="45692" anchor="ctr"/>
                </a:tc>
                <a:tc>
                  <a:txBody>
                    <a:bodyPr/>
                    <a:lstStyle/>
                    <a:p>
                      <a:pPr algn="ctr"/>
                      <a:r>
                        <a:rPr lang="tr-TR" sz="2400" dirty="0" smtClean="0"/>
                        <a:t>17</a:t>
                      </a:r>
                      <a:endParaRPr lang="tr-TR" sz="2400" dirty="0"/>
                    </a:p>
                  </a:txBody>
                  <a:tcPr marT="45692" marB="45692" anchor="ctr"/>
                </a:tc>
                <a:extLst>
                  <a:ext uri="{0D108BD9-81ED-4DB2-BD59-A6C34878D82A}">
                    <a16:rowId xmlns:a16="http://schemas.microsoft.com/office/drawing/2014/main" val="10003"/>
                  </a:ext>
                </a:extLst>
              </a:tr>
              <a:tr h="423132">
                <a:tc>
                  <a:txBody>
                    <a:bodyPr/>
                    <a:lstStyle/>
                    <a:p>
                      <a:pPr algn="ctr"/>
                      <a:r>
                        <a:rPr lang="tr-TR" sz="2400" b="0" i="0" u="none" strike="noStrike" kern="1200" baseline="0" dirty="0" smtClean="0">
                          <a:solidFill>
                            <a:schemeClr val="dk1"/>
                          </a:solidFill>
                          <a:latin typeface="+mn-lt"/>
                          <a:ea typeface="+mn-ea"/>
                          <a:cs typeface="+mn-cs"/>
                        </a:rPr>
                        <a:t>Çok ağır İşler </a:t>
                      </a:r>
                      <a:endParaRPr lang="tr-TR" sz="2400" dirty="0"/>
                    </a:p>
                  </a:txBody>
                  <a:tcPr marT="45692" marB="45692" anchor="ctr"/>
                </a:tc>
                <a:tc>
                  <a:txBody>
                    <a:bodyPr/>
                    <a:lstStyle/>
                    <a:p>
                      <a:pPr algn="ctr"/>
                      <a:r>
                        <a:rPr lang="tr-TR" sz="2400" dirty="0" smtClean="0"/>
                        <a:t>15-16</a:t>
                      </a:r>
                      <a:endParaRPr lang="tr-TR" sz="2400" dirty="0"/>
                    </a:p>
                  </a:txBody>
                  <a:tcPr marT="45692" marB="45692" anchor="ctr"/>
                </a:tc>
                <a:extLst>
                  <a:ext uri="{0D108BD9-81ED-4DB2-BD59-A6C34878D82A}">
                    <a16:rowId xmlns:a16="http://schemas.microsoft.com/office/drawing/2014/main" val="10004"/>
                  </a:ext>
                </a:extLst>
              </a:tr>
            </a:tbl>
          </a:graphicData>
        </a:graphic>
      </p:graphicFrame>
      <p:sp>
        <p:nvSpPr>
          <p:cNvPr id="3" name="Slayt Numarası Yer Tutucusu 2"/>
          <p:cNvSpPr>
            <a:spLocks noGrp="1"/>
          </p:cNvSpPr>
          <p:nvPr>
            <p:ph type="sldNum" sz="quarter" idx="4294967295"/>
          </p:nvPr>
        </p:nvSpPr>
        <p:spPr/>
        <p:txBody>
          <a:bodyPr/>
          <a:lstStyle/>
          <a:p>
            <a:fld id="{A427530A-A503-4F46-BAEC-AA74D2EFDD5B}" type="slidenum">
              <a:rPr lang="tr-TR" smtClean="0"/>
              <a:t>34</a:t>
            </a:fld>
            <a:endParaRPr lang="tr-TR"/>
          </a:p>
        </p:txBody>
      </p:sp>
    </p:spTree>
    <p:extLst>
      <p:ext uri="{BB962C8B-B14F-4D97-AF65-F5344CB8AC3E}">
        <p14:creationId xmlns:p14="http://schemas.microsoft.com/office/powerpoint/2010/main" val="2834099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Başlık 2"/>
          <p:cNvSpPr>
            <a:spLocks noGrp="1"/>
          </p:cNvSpPr>
          <p:nvPr>
            <p:ph type="title"/>
          </p:nvPr>
        </p:nvSpPr>
        <p:spPr>
          <a:xfrm>
            <a:off x="1161394" y="433729"/>
            <a:ext cx="7467600" cy="1143000"/>
          </a:xfrm>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Çalışanın Giyim Durumu</a:t>
            </a:r>
          </a:p>
        </p:txBody>
      </p:sp>
      <p:sp>
        <p:nvSpPr>
          <p:cNvPr id="113666" name="İçerik Yer Tutucusu 1"/>
          <p:cNvSpPr>
            <a:spLocks noGrp="1"/>
          </p:cNvSpPr>
          <p:nvPr>
            <p:ph sz="quarter" idx="1"/>
          </p:nvPr>
        </p:nvSpPr>
        <p:spPr>
          <a:xfrm>
            <a:off x="664674" y="1206953"/>
            <a:ext cx="7859216" cy="2116832"/>
          </a:xfrm>
        </p:spPr>
        <p:txBody>
          <a:bodyPr>
            <a:normAutofit/>
          </a:bodyPr>
          <a:lstStyle/>
          <a:p>
            <a:pPr algn="just"/>
            <a:r>
              <a:rPr lang="tr-TR" sz="2000" dirty="0" smtClean="0"/>
              <a:t>Endüstride çalışan insanların ortamdaki ısı stresinden korunmaları için koruyucu giyim kullanmaları gereklidir.</a:t>
            </a:r>
          </a:p>
          <a:p>
            <a:pPr algn="just"/>
            <a:r>
              <a:rPr lang="tr-TR" sz="2000" dirty="0" smtClean="0"/>
              <a:t>Hafif açık renkli kıyafetler ısıyı ve güneş ışınlarını yansıtır ve vücudun normal sıcaklığını korumasına yardımcı olur.</a:t>
            </a:r>
          </a:p>
          <a:p>
            <a:pPr algn="just"/>
            <a:r>
              <a:rPr lang="tr-TR" sz="2000" dirty="0" smtClean="0"/>
              <a:t>Soğuk, özellikle nemli ortamdaki hareketsizlerde ayaklar ıslak ve sıkı giydirilmişse daha fazla etkili olur.</a:t>
            </a:r>
          </a:p>
        </p:txBody>
      </p:sp>
      <p:sp>
        <p:nvSpPr>
          <p:cNvPr id="4" name="Başlık 2"/>
          <p:cNvSpPr txBox="1">
            <a:spLocks/>
          </p:cNvSpPr>
          <p:nvPr/>
        </p:nvSpPr>
        <p:spPr>
          <a:xfrm>
            <a:off x="457200" y="3525509"/>
            <a:ext cx="7467600" cy="479555"/>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Çalışanın Yaşı ve Cinsiyeti</a:t>
            </a:r>
          </a:p>
        </p:txBody>
      </p:sp>
      <p:sp>
        <p:nvSpPr>
          <p:cNvPr id="5" name="İçerik Yer Tutucusu 1"/>
          <p:cNvSpPr txBox="1">
            <a:spLocks/>
          </p:cNvSpPr>
          <p:nvPr/>
        </p:nvSpPr>
        <p:spPr>
          <a:xfrm>
            <a:off x="860482" y="4206788"/>
            <a:ext cx="7467600" cy="2044824"/>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tr-TR" sz="2000" dirty="0" smtClean="0"/>
              <a:t>Araştırmalar tüm koşulların aynı olması durumunda ısı kaynaklı rahatsızlıkların şiddetinin yaş ile artma eğiliminde olduğunu göstermiştir. </a:t>
            </a:r>
            <a:r>
              <a:rPr lang="tr-TR" sz="2000" dirty="0" smtClean="0">
                <a:solidFill>
                  <a:srgbClr val="FF0000"/>
                </a:solidFill>
              </a:rPr>
              <a:t>Örneğin; 17 yaşındaki bir kimsede ısı krampı (kasılması) şeklinde görülen etki, 40 yaşındaki bir kimsede ısı yorgunluğu (bitkinliği), 60 yaşın üzerindeki bir kimsede ise ısı/güneş çarpması şeklinde etki yapabilir.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35</a:t>
            </a:fld>
            <a:endParaRPr lang="tr-TR"/>
          </a:p>
        </p:txBody>
      </p:sp>
    </p:spTree>
    <p:extLst>
      <p:ext uri="{BB962C8B-B14F-4D97-AF65-F5344CB8AC3E}">
        <p14:creationId xmlns:p14="http://schemas.microsoft.com/office/powerpoint/2010/main" val="1674312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Başlık 2"/>
          <p:cNvSpPr>
            <a:spLocks noGrp="1"/>
          </p:cNvSpPr>
          <p:nvPr>
            <p:ph type="title"/>
          </p:nvPr>
        </p:nvSpPr>
        <p:spPr>
          <a:xfrm>
            <a:off x="856593" y="447254"/>
            <a:ext cx="7467600" cy="1143000"/>
          </a:xfrm>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Çalışanın Beslenmesi</a:t>
            </a:r>
          </a:p>
        </p:txBody>
      </p:sp>
      <p:sp>
        <p:nvSpPr>
          <p:cNvPr id="115714" name="İçerik Yer Tutucusu 1"/>
          <p:cNvSpPr>
            <a:spLocks noGrp="1"/>
          </p:cNvSpPr>
          <p:nvPr>
            <p:ph sz="quarter" idx="1"/>
          </p:nvPr>
        </p:nvSpPr>
        <p:spPr>
          <a:xfrm>
            <a:off x="625366" y="1305542"/>
            <a:ext cx="7467600" cy="1900808"/>
          </a:xfrm>
        </p:spPr>
        <p:txBody>
          <a:bodyPr>
            <a:normAutofit/>
          </a:bodyPr>
          <a:lstStyle/>
          <a:p>
            <a:pPr algn="just"/>
            <a:r>
              <a:rPr lang="tr-TR" sz="2000" dirty="0" smtClean="0"/>
              <a:t>Uzun süre soğuk bir işyerinde çalışan insanların aşırı gıda aldıkları, vücutlarının yağlanarak kilo aldıkları böylece iş verimlerinin düştüğü görülmüştür.</a:t>
            </a:r>
          </a:p>
          <a:p>
            <a:pPr algn="just"/>
            <a:r>
              <a:rPr lang="tr-TR" sz="2000" dirty="0" smtClean="0"/>
              <a:t>Protein </a:t>
            </a:r>
            <a:r>
              <a:rPr lang="tr-TR" sz="2000" dirty="0" err="1" smtClean="0"/>
              <a:t>metabolik</a:t>
            </a:r>
            <a:r>
              <a:rPr lang="tr-TR" sz="2000" dirty="0" smtClean="0"/>
              <a:t> ısı üretimini ve su kaybını artırır. </a:t>
            </a:r>
          </a:p>
          <a:p>
            <a:pPr algn="just"/>
            <a:r>
              <a:rPr lang="tr-TR" sz="2000" dirty="0" smtClean="0"/>
              <a:t>Vücut serin kalmak için suya ihtiyaç duyar.</a:t>
            </a:r>
          </a:p>
        </p:txBody>
      </p:sp>
      <p:sp>
        <p:nvSpPr>
          <p:cNvPr id="4" name="Başlık 2"/>
          <p:cNvSpPr txBox="1">
            <a:spLocks/>
          </p:cNvSpPr>
          <p:nvPr/>
        </p:nvSpPr>
        <p:spPr>
          <a:xfrm>
            <a:off x="1224456" y="2881165"/>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Çalışanın Fiziki Durumu</a:t>
            </a:r>
          </a:p>
        </p:txBody>
      </p:sp>
      <p:sp>
        <p:nvSpPr>
          <p:cNvPr id="5" name="İçerik Yer Tutucusu 1"/>
          <p:cNvSpPr txBox="1">
            <a:spLocks/>
          </p:cNvSpPr>
          <p:nvPr/>
        </p:nvSpPr>
        <p:spPr>
          <a:xfrm>
            <a:off x="856593" y="4146720"/>
            <a:ext cx="7467600" cy="76267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tr-TR" sz="2000" dirty="0" smtClean="0"/>
              <a:t>Şişman insanlarda terleme eğilimi zayıf insanlara göre fazladır.</a:t>
            </a:r>
          </a:p>
        </p:txBody>
      </p:sp>
      <p:sp>
        <p:nvSpPr>
          <p:cNvPr id="6" name="Başlık 2"/>
          <p:cNvSpPr txBox="1">
            <a:spLocks/>
          </p:cNvSpPr>
          <p:nvPr/>
        </p:nvSpPr>
        <p:spPr>
          <a:xfrm>
            <a:off x="1319049" y="4187283"/>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Çalışanın Sağlık Durumu</a:t>
            </a:r>
          </a:p>
        </p:txBody>
      </p:sp>
      <p:sp>
        <p:nvSpPr>
          <p:cNvPr id="7" name="İçerik Yer Tutucusu 1"/>
          <p:cNvSpPr txBox="1">
            <a:spLocks/>
          </p:cNvSpPr>
          <p:nvPr/>
        </p:nvSpPr>
        <p:spPr>
          <a:xfrm>
            <a:off x="856593" y="5656519"/>
            <a:ext cx="7467600" cy="841304"/>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tr-TR" sz="2000" dirty="0" smtClean="0"/>
              <a:t>Sağlıklı çalışanların termal konfor şartlarındaki limitleri daha geniş aralıklıdır.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36</a:t>
            </a:fld>
            <a:endParaRPr lang="tr-TR"/>
          </a:p>
        </p:txBody>
      </p:sp>
    </p:spTree>
    <p:extLst>
      <p:ext uri="{BB962C8B-B14F-4D97-AF65-F5344CB8AC3E}">
        <p14:creationId xmlns:p14="http://schemas.microsoft.com/office/powerpoint/2010/main" val="41203791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Termal Konforun Sağlanması</a:t>
            </a:r>
          </a:p>
        </p:txBody>
      </p:sp>
      <p:sp>
        <p:nvSpPr>
          <p:cNvPr id="118786" name="İçerik Yer Tutucusu 1"/>
          <p:cNvSpPr>
            <a:spLocks noGrp="1"/>
          </p:cNvSpPr>
          <p:nvPr>
            <p:ph sz="quarter" idx="1"/>
          </p:nvPr>
        </p:nvSpPr>
        <p:spPr/>
        <p:txBody>
          <a:bodyPr/>
          <a:lstStyle/>
          <a:p>
            <a:pPr algn="just"/>
            <a:r>
              <a:rPr lang="tr-TR" smtClean="0">
                <a:solidFill>
                  <a:srgbClr val="FF0000"/>
                </a:solidFill>
              </a:rPr>
              <a:t>Metabolik Isı Üretiminin Azaltılması: </a:t>
            </a:r>
            <a:r>
              <a:rPr lang="tr-TR" smtClean="0"/>
              <a:t>Otomasyon ve/veya mekanizasyon ile ağır işlerdeki fiziksel yük azaltır ve dolayısıyla vücut ısısı artmaz.</a:t>
            </a:r>
          </a:p>
          <a:p>
            <a:pPr algn="just"/>
            <a:r>
              <a:rPr lang="tr-TR" smtClean="0">
                <a:solidFill>
                  <a:srgbClr val="FF0000"/>
                </a:solidFill>
              </a:rPr>
              <a:t>Genel Havalandırma: </a:t>
            </a:r>
            <a:r>
              <a:rPr lang="tr-TR" smtClean="0"/>
              <a:t>Dışardan daha az sıcak olan havanın ortama vantilatörler kanalıyla verilmesi ortamın sıcaklığını düşürür.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37</a:t>
            </a:fld>
            <a:endParaRPr lang="tr-TR"/>
          </a:p>
        </p:txBody>
      </p:sp>
    </p:spTree>
    <p:extLst>
      <p:ext uri="{BB962C8B-B14F-4D97-AF65-F5344CB8AC3E}">
        <p14:creationId xmlns:p14="http://schemas.microsoft.com/office/powerpoint/2010/main" val="3145000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Termal Konforun Sağlanması</a:t>
            </a:r>
          </a:p>
        </p:txBody>
      </p:sp>
      <p:sp>
        <p:nvSpPr>
          <p:cNvPr id="119810" name="İçerik Yer Tutucusu 1"/>
          <p:cNvSpPr>
            <a:spLocks noGrp="1"/>
          </p:cNvSpPr>
          <p:nvPr>
            <p:ph sz="quarter" idx="1"/>
          </p:nvPr>
        </p:nvSpPr>
        <p:spPr/>
        <p:txBody>
          <a:bodyPr/>
          <a:lstStyle/>
          <a:p>
            <a:pPr algn="just"/>
            <a:r>
              <a:rPr lang="tr-TR" smtClean="0">
                <a:solidFill>
                  <a:srgbClr val="FF0000"/>
                </a:solidFill>
              </a:rPr>
              <a:t>Soğuk Hava: </a:t>
            </a:r>
            <a:r>
              <a:rPr lang="tr-TR" smtClean="0"/>
              <a:t>Havalandırmadan farklı olarak ortamdaki sıcak havanın çekilerek yerine soğuk havanın verilmesidir.</a:t>
            </a:r>
          </a:p>
          <a:p>
            <a:pPr algn="just"/>
            <a:r>
              <a:rPr lang="tr-TR" smtClean="0">
                <a:solidFill>
                  <a:srgbClr val="FF0000"/>
                </a:solidFill>
              </a:rPr>
              <a:t>Air-Conditioning:</a:t>
            </a:r>
            <a:r>
              <a:rPr lang="tr-TR" smtClean="0"/>
              <a:t> Ortamdaki tüm havanın bir sistemle iklimlendirilmesidir.</a:t>
            </a:r>
          </a:p>
          <a:p>
            <a:pPr algn="just"/>
            <a:r>
              <a:rPr lang="tr-TR" smtClean="0">
                <a:solidFill>
                  <a:srgbClr val="FF0000"/>
                </a:solidFill>
              </a:rPr>
              <a:t>Lokal Soğuk Hava Sağlanması: </a:t>
            </a:r>
            <a:r>
              <a:rPr lang="tr-TR" smtClean="0"/>
              <a:t>Isı kaynaklarından yayılan ısının ortama ulaşmadan önce dışarı atılmasıdır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38</a:t>
            </a:fld>
            <a:endParaRPr lang="tr-TR"/>
          </a:p>
        </p:txBody>
      </p:sp>
    </p:spTree>
    <p:extLst>
      <p:ext uri="{BB962C8B-B14F-4D97-AF65-F5344CB8AC3E}">
        <p14:creationId xmlns:p14="http://schemas.microsoft.com/office/powerpoint/2010/main" val="21806995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Termal Konforun Sağlanması</a:t>
            </a:r>
          </a:p>
        </p:txBody>
      </p:sp>
      <p:sp>
        <p:nvSpPr>
          <p:cNvPr id="120834" name="İçerik Yer Tutucusu 1"/>
          <p:cNvSpPr>
            <a:spLocks noGrp="1"/>
          </p:cNvSpPr>
          <p:nvPr>
            <p:ph sz="quarter" idx="1"/>
          </p:nvPr>
        </p:nvSpPr>
        <p:spPr/>
        <p:txBody>
          <a:bodyPr/>
          <a:lstStyle/>
          <a:p>
            <a:pPr algn="just"/>
            <a:r>
              <a:rPr lang="tr-TR" smtClean="0">
                <a:solidFill>
                  <a:srgbClr val="FF0000"/>
                </a:solidFill>
              </a:rPr>
              <a:t>Sıcak Yüzeylerin İzolasyonu: </a:t>
            </a:r>
            <a:r>
              <a:rPr lang="tr-TR" smtClean="0"/>
              <a:t>Sıcak yüzeylerin ortama ısı vermemesi için izole edilmesi veya daha az ısı ileten maddelerle değiştirilmesidir.</a:t>
            </a:r>
          </a:p>
          <a:p>
            <a:pPr algn="just"/>
            <a:r>
              <a:rPr lang="tr-TR" smtClean="0">
                <a:solidFill>
                  <a:srgbClr val="FF0000"/>
                </a:solidFill>
              </a:rPr>
              <a:t>Radyant Isının Engellenmesi: </a:t>
            </a:r>
            <a:r>
              <a:rPr lang="tr-TR" smtClean="0"/>
              <a:t>Isı kaynaklarından yayılan radyant ısı geçirmeyen engellerle durdurulabilir veya geri yansıtılabilir.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39</a:t>
            </a:fld>
            <a:endParaRPr lang="tr-TR"/>
          </a:p>
        </p:txBody>
      </p:sp>
    </p:spTree>
    <p:extLst>
      <p:ext uri="{BB962C8B-B14F-4D97-AF65-F5344CB8AC3E}">
        <p14:creationId xmlns:p14="http://schemas.microsoft.com/office/powerpoint/2010/main" val="2389052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SICAKLIK VE ISI</a:t>
            </a:r>
          </a:p>
        </p:txBody>
      </p:sp>
      <p:sp>
        <p:nvSpPr>
          <p:cNvPr id="80898" name="İçerik Yer Tutucusu 1"/>
          <p:cNvSpPr>
            <a:spLocks noGrp="1"/>
          </p:cNvSpPr>
          <p:nvPr>
            <p:ph sz="quarter" idx="1"/>
          </p:nvPr>
        </p:nvSpPr>
        <p:spPr/>
        <p:txBody>
          <a:bodyPr>
            <a:normAutofit fontScale="92500"/>
          </a:bodyPr>
          <a:lstStyle/>
          <a:p>
            <a:pPr algn="just"/>
            <a:r>
              <a:rPr lang="tr-TR" sz="2400" dirty="0" smtClean="0"/>
              <a:t>Isı ve Sıcaklık tanımları genel kullanımda birbirine sıklıkla karıştırılan terimlerin başında gelmektedir.</a:t>
            </a:r>
          </a:p>
          <a:p>
            <a:pPr algn="just"/>
            <a:r>
              <a:rPr lang="tr-TR" sz="2400" dirty="0" smtClean="0">
                <a:solidFill>
                  <a:srgbClr val="FF0000"/>
                </a:solidFill>
              </a:rPr>
              <a:t>Sıcaklık, maddeyi oluşturan moleküller sürekli hareket halindedirler ve bu hareketten dolayı bir kinetik enerjiye sahiptirler. Bu kinetik enerji miktarına sıcaklık denir. Birim olarak ºC (</a:t>
            </a:r>
            <a:r>
              <a:rPr lang="tr-TR" sz="2400" dirty="0" err="1" smtClean="0">
                <a:solidFill>
                  <a:srgbClr val="FF0000"/>
                </a:solidFill>
              </a:rPr>
              <a:t>santigrad</a:t>
            </a:r>
            <a:r>
              <a:rPr lang="tr-TR" sz="2400" dirty="0" smtClean="0">
                <a:solidFill>
                  <a:srgbClr val="FF0000"/>
                </a:solidFill>
              </a:rPr>
              <a:t>), ºF (</a:t>
            </a:r>
            <a:r>
              <a:rPr lang="tr-TR" sz="2400" dirty="0" err="1" smtClean="0">
                <a:solidFill>
                  <a:srgbClr val="FF0000"/>
                </a:solidFill>
              </a:rPr>
              <a:t>Fahrenheit</a:t>
            </a:r>
            <a:r>
              <a:rPr lang="tr-TR" sz="2400" dirty="0" smtClean="0">
                <a:solidFill>
                  <a:srgbClr val="FF0000"/>
                </a:solidFill>
              </a:rPr>
              <a:t>) veya K (Kelvin) yaygın olarak kullanılır. </a:t>
            </a:r>
          </a:p>
          <a:p>
            <a:pPr algn="just"/>
            <a:r>
              <a:rPr lang="tr-TR" sz="2400" dirty="0" smtClean="0">
                <a:solidFill>
                  <a:srgbClr val="00B050"/>
                </a:solidFill>
              </a:rPr>
              <a:t>Isı ise sıcaklıktan farklı bir kavram olup birbirleriyle termal ilişki halinde bulunan iki cisim arasındaki sıcak cisimden soğuk cisme doğru akan enerjiyi tarif eder.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4</a:t>
            </a:fld>
            <a:endParaRPr lang="tr-TR"/>
          </a:p>
        </p:txBody>
      </p:sp>
    </p:spTree>
    <p:extLst>
      <p:ext uri="{BB962C8B-B14F-4D97-AF65-F5344CB8AC3E}">
        <p14:creationId xmlns:p14="http://schemas.microsoft.com/office/powerpoint/2010/main" val="32448653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Termal Konforun Sağlanması</a:t>
            </a:r>
          </a:p>
        </p:txBody>
      </p:sp>
      <p:sp>
        <p:nvSpPr>
          <p:cNvPr id="121858" name="İçerik Yer Tutucusu 1"/>
          <p:cNvSpPr>
            <a:spLocks noGrp="1"/>
          </p:cNvSpPr>
          <p:nvPr>
            <p:ph sz="quarter" idx="1"/>
          </p:nvPr>
        </p:nvSpPr>
        <p:spPr/>
        <p:txBody>
          <a:bodyPr/>
          <a:lstStyle/>
          <a:p>
            <a:pPr algn="just"/>
            <a:r>
              <a:rPr lang="tr-TR" smtClean="0">
                <a:solidFill>
                  <a:srgbClr val="FF0000"/>
                </a:solidFill>
              </a:rPr>
              <a:t>Hava Akımının Arttırılması: </a:t>
            </a:r>
            <a:r>
              <a:rPr lang="tr-TR" smtClean="0"/>
              <a:t>Fanlar kanalıyla ortamdaki hava akımının arttırılması terleme oranını hızlandırdığı için ısıya maruziyeti azaltır.</a:t>
            </a:r>
          </a:p>
          <a:p>
            <a:pPr algn="just"/>
            <a:r>
              <a:rPr lang="tr-TR" smtClean="0">
                <a:solidFill>
                  <a:srgbClr val="FF0000"/>
                </a:solidFill>
              </a:rPr>
              <a:t>Ortamdaki Nemin Azaltılması: </a:t>
            </a:r>
            <a:r>
              <a:rPr lang="tr-TR" smtClean="0"/>
              <a:t>Buhar kaçakları, açık su banyolarından çıkan buharlar atılarak veya izole edilerek nem azaltılabilir ve çalışanların terleme oranları artar.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40</a:t>
            </a:fld>
            <a:endParaRPr lang="tr-TR"/>
          </a:p>
        </p:txBody>
      </p:sp>
    </p:spTree>
    <p:extLst>
      <p:ext uri="{BB962C8B-B14F-4D97-AF65-F5344CB8AC3E}">
        <p14:creationId xmlns:p14="http://schemas.microsoft.com/office/powerpoint/2010/main" val="1874059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ISI Transferi</a:t>
            </a:r>
          </a:p>
        </p:txBody>
      </p:sp>
      <p:sp>
        <p:nvSpPr>
          <p:cNvPr id="81922" name="İçerik Yer Tutucusu 1"/>
          <p:cNvSpPr>
            <a:spLocks noGrp="1"/>
          </p:cNvSpPr>
          <p:nvPr>
            <p:ph sz="quarter" idx="1"/>
          </p:nvPr>
        </p:nvSpPr>
        <p:spPr/>
        <p:txBody>
          <a:bodyPr>
            <a:normAutofit fontScale="92500"/>
          </a:bodyPr>
          <a:lstStyle/>
          <a:p>
            <a:pPr algn="just"/>
            <a:r>
              <a:rPr lang="tr-TR" sz="2800" smtClean="0">
                <a:solidFill>
                  <a:srgbClr val="FF0000"/>
                </a:solidFill>
              </a:rPr>
              <a:t>Kondüksiyon Yoluyla Isı Transferi: </a:t>
            </a:r>
            <a:r>
              <a:rPr lang="tr-TR" sz="2800" smtClean="0"/>
              <a:t>Maddelerin ısısının temas sonucu birinden diğerine aktarılmasıdır. </a:t>
            </a:r>
          </a:p>
          <a:p>
            <a:pPr algn="just"/>
            <a:r>
              <a:rPr lang="tr-TR" sz="2800" smtClean="0">
                <a:solidFill>
                  <a:srgbClr val="FF0000"/>
                </a:solidFill>
              </a:rPr>
              <a:t>Konveksiyon Yoluyla Isı Transferi:</a:t>
            </a:r>
            <a:r>
              <a:rPr lang="tr-TR" sz="2800" smtClean="0"/>
              <a:t> Isının hava veya sıvı yoluyla transfer edilmesidir.</a:t>
            </a:r>
          </a:p>
          <a:p>
            <a:pPr algn="just"/>
            <a:r>
              <a:rPr lang="tr-TR" sz="2800" smtClean="0">
                <a:solidFill>
                  <a:srgbClr val="FF0000"/>
                </a:solidFill>
              </a:rPr>
              <a:t>Radyasyon Yoluyla Isı Transferi: </a:t>
            </a:r>
            <a:r>
              <a:rPr lang="tr-TR" sz="2800" smtClean="0"/>
              <a:t>Isının radyasyon (elektromagnetik dalga) yoluyla ortama taşınmasıdır. Bu yolla ısı boşlukta yol alabilir.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5</a:t>
            </a:fld>
            <a:endParaRPr lang="tr-TR"/>
          </a:p>
        </p:txBody>
      </p:sp>
    </p:spTree>
    <p:extLst>
      <p:ext uri="{BB962C8B-B14F-4D97-AF65-F5344CB8AC3E}">
        <p14:creationId xmlns:p14="http://schemas.microsoft.com/office/powerpoint/2010/main" val="661851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ISI (Vücut Sıcaklığı)</a:t>
            </a:r>
          </a:p>
        </p:txBody>
      </p:sp>
      <p:sp>
        <p:nvSpPr>
          <p:cNvPr id="82946" name="İçerik Yer Tutucusu 1"/>
          <p:cNvSpPr>
            <a:spLocks noGrp="1"/>
          </p:cNvSpPr>
          <p:nvPr>
            <p:ph sz="quarter" idx="1"/>
          </p:nvPr>
        </p:nvSpPr>
        <p:spPr/>
        <p:txBody>
          <a:bodyPr>
            <a:normAutofit fontScale="92500"/>
          </a:bodyPr>
          <a:lstStyle/>
          <a:p>
            <a:pPr algn="just"/>
            <a:r>
              <a:rPr lang="tr-TR" sz="2800" smtClean="0"/>
              <a:t>Sağlıklı bireylerde vücut sıcaklığı (Oral) 36,5 - 37,5 ºC arasında olup gün içinde yaptıkları aktivitelere bağlı olarak değişebilmektedir.</a:t>
            </a:r>
          </a:p>
          <a:p>
            <a:pPr algn="just"/>
            <a:r>
              <a:rPr lang="tr-TR" sz="2800" smtClean="0"/>
              <a:t>Vücut sıcaklığı sabah saatlerinde düşük akşam saatlerinde daha yüksek olduğu bilinmektedir.</a:t>
            </a:r>
          </a:p>
          <a:p>
            <a:pPr algn="just"/>
            <a:r>
              <a:rPr lang="tr-TR" sz="2800" smtClean="0"/>
              <a:t>Normal sıcaklık farkları hem bireysel farklılıklar hem de bireyin kendi içerisindeki değişikliklere bağlı olarak ortaya çıkabilmektedir.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6</a:t>
            </a:fld>
            <a:endParaRPr lang="tr-TR"/>
          </a:p>
        </p:txBody>
      </p:sp>
    </p:spTree>
    <p:extLst>
      <p:ext uri="{BB962C8B-B14F-4D97-AF65-F5344CB8AC3E}">
        <p14:creationId xmlns:p14="http://schemas.microsoft.com/office/powerpoint/2010/main" val="2458575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Vücut Isısı</a:t>
            </a:r>
          </a:p>
        </p:txBody>
      </p:sp>
      <p:sp>
        <p:nvSpPr>
          <p:cNvPr id="7" name="Metin kutusu 6"/>
          <p:cNvSpPr txBox="1"/>
          <p:nvPr/>
        </p:nvSpPr>
        <p:spPr>
          <a:xfrm>
            <a:off x="755650" y="1700213"/>
            <a:ext cx="2663825" cy="585787"/>
          </a:xfrm>
          <a:prstGeom prst="rect">
            <a:avLst/>
          </a:prstGeom>
          <a:noFill/>
          <a:ln>
            <a:solidFill>
              <a:schemeClr val="tx1"/>
            </a:solidFill>
          </a:ln>
        </p:spPr>
        <p:txBody>
          <a:bodyPr>
            <a:spAutoFit/>
          </a:bodyPr>
          <a:lstStyle/>
          <a:p>
            <a:pPr>
              <a:defRPr/>
            </a:pPr>
            <a:r>
              <a:rPr lang="tr-TR" sz="1600" dirty="0">
                <a:latin typeface="+mj-lt"/>
                <a:cs typeface="Arial" pitchFamily="34" charset="0"/>
              </a:rPr>
              <a:t>Güneş, ateş, sıcak objeler ile çevreden ısı girişi</a:t>
            </a:r>
          </a:p>
        </p:txBody>
      </p:sp>
      <p:sp>
        <p:nvSpPr>
          <p:cNvPr id="8" name="Metin kutusu 7"/>
          <p:cNvSpPr txBox="1"/>
          <p:nvPr/>
        </p:nvSpPr>
        <p:spPr>
          <a:xfrm>
            <a:off x="1042988" y="2717800"/>
            <a:ext cx="2089150" cy="338138"/>
          </a:xfrm>
          <a:prstGeom prst="rect">
            <a:avLst/>
          </a:prstGeom>
          <a:noFill/>
          <a:ln w="19050">
            <a:solidFill>
              <a:schemeClr val="tx1"/>
            </a:solidFill>
          </a:ln>
        </p:spPr>
        <p:txBody>
          <a:bodyPr>
            <a:spAutoFit/>
          </a:bodyPr>
          <a:lstStyle/>
          <a:p>
            <a:pPr algn="ctr">
              <a:defRPr/>
            </a:pPr>
            <a:r>
              <a:rPr lang="tr-TR" sz="1600" dirty="0">
                <a:latin typeface="+mj-lt"/>
                <a:cs typeface="Arial" pitchFamily="34" charset="0"/>
              </a:rPr>
              <a:t>ISI KAZANCI</a:t>
            </a:r>
          </a:p>
        </p:txBody>
      </p:sp>
      <p:sp>
        <p:nvSpPr>
          <p:cNvPr id="9" name="Metin kutusu 8"/>
          <p:cNvSpPr txBox="1"/>
          <p:nvPr/>
        </p:nvSpPr>
        <p:spPr>
          <a:xfrm>
            <a:off x="900113" y="3408363"/>
            <a:ext cx="2376487" cy="1570037"/>
          </a:xfrm>
          <a:prstGeom prst="rect">
            <a:avLst/>
          </a:prstGeom>
          <a:noFill/>
          <a:ln>
            <a:solidFill>
              <a:schemeClr val="tx1"/>
            </a:solidFill>
          </a:ln>
        </p:spPr>
        <p:txBody>
          <a:bodyPr>
            <a:spAutoFit/>
          </a:bodyPr>
          <a:lstStyle/>
          <a:p>
            <a:pPr>
              <a:defRPr/>
            </a:pPr>
            <a:r>
              <a:rPr lang="tr-TR" sz="1600" dirty="0">
                <a:latin typeface="+mj-lt"/>
                <a:cs typeface="Arial" pitchFamily="34" charset="0"/>
              </a:rPr>
              <a:t>Vücut ısı üretimi</a:t>
            </a:r>
          </a:p>
          <a:p>
            <a:pPr marL="285750" indent="-285750">
              <a:buFont typeface="Wingdings" pitchFamily="2" charset="2"/>
              <a:buChar char="ü"/>
              <a:defRPr/>
            </a:pPr>
            <a:r>
              <a:rPr lang="tr-TR" sz="1600" dirty="0">
                <a:latin typeface="+mj-lt"/>
                <a:cs typeface="Arial" pitchFamily="34" charset="0"/>
              </a:rPr>
              <a:t>Metabolizma</a:t>
            </a:r>
          </a:p>
          <a:p>
            <a:pPr marL="285750" indent="-285750">
              <a:buFont typeface="Wingdings" pitchFamily="2" charset="2"/>
              <a:buChar char="ü"/>
              <a:defRPr/>
            </a:pPr>
            <a:r>
              <a:rPr lang="tr-TR" sz="1600" dirty="0">
                <a:latin typeface="+mj-lt"/>
                <a:cs typeface="Arial" pitchFamily="34" charset="0"/>
              </a:rPr>
              <a:t>Besin alımı</a:t>
            </a:r>
          </a:p>
          <a:p>
            <a:pPr marL="285750" indent="-285750">
              <a:buFont typeface="Wingdings" pitchFamily="2" charset="2"/>
              <a:buChar char="ü"/>
              <a:defRPr/>
            </a:pPr>
            <a:r>
              <a:rPr lang="tr-TR" sz="1600" dirty="0">
                <a:latin typeface="+mj-lt"/>
                <a:cs typeface="Arial" pitchFamily="34" charset="0"/>
              </a:rPr>
              <a:t>Kas aktivitesi</a:t>
            </a:r>
          </a:p>
          <a:p>
            <a:pPr marL="285750" indent="-285750">
              <a:buFont typeface="Wingdings" pitchFamily="2" charset="2"/>
              <a:buChar char="ü"/>
              <a:defRPr/>
            </a:pPr>
            <a:r>
              <a:rPr lang="tr-TR" sz="1600" dirty="0" err="1">
                <a:latin typeface="+mj-lt"/>
                <a:cs typeface="Arial" pitchFamily="34" charset="0"/>
              </a:rPr>
              <a:t>Hormonal</a:t>
            </a:r>
            <a:r>
              <a:rPr lang="tr-TR" sz="1600" dirty="0">
                <a:latin typeface="+mj-lt"/>
                <a:cs typeface="Arial" pitchFamily="34" charset="0"/>
              </a:rPr>
              <a:t> etkiler</a:t>
            </a:r>
          </a:p>
          <a:p>
            <a:pPr marL="285750" indent="-285750">
              <a:buFont typeface="Wingdings" pitchFamily="2" charset="2"/>
              <a:buChar char="ü"/>
              <a:defRPr/>
            </a:pPr>
            <a:r>
              <a:rPr lang="tr-TR" sz="1600" dirty="0">
                <a:latin typeface="+mj-lt"/>
                <a:cs typeface="Arial" pitchFamily="34" charset="0"/>
              </a:rPr>
              <a:t>Duygusal faktörler</a:t>
            </a:r>
          </a:p>
        </p:txBody>
      </p:sp>
      <p:sp>
        <p:nvSpPr>
          <p:cNvPr id="11" name="Metin kutusu 10"/>
          <p:cNvSpPr txBox="1"/>
          <p:nvPr/>
        </p:nvSpPr>
        <p:spPr>
          <a:xfrm>
            <a:off x="3954463" y="2717800"/>
            <a:ext cx="1728787" cy="338138"/>
          </a:xfrm>
          <a:prstGeom prst="rect">
            <a:avLst/>
          </a:prstGeom>
          <a:noFill/>
          <a:ln w="19050">
            <a:solidFill>
              <a:schemeClr val="tx1"/>
            </a:solidFill>
          </a:ln>
        </p:spPr>
        <p:txBody>
          <a:bodyPr>
            <a:spAutoFit/>
          </a:bodyPr>
          <a:lstStyle/>
          <a:p>
            <a:pPr algn="ctr">
              <a:defRPr/>
            </a:pPr>
            <a:r>
              <a:rPr lang="tr-TR" sz="1600" dirty="0">
                <a:latin typeface="+mj-lt"/>
                <a:cs typeface="Arial" pitchFamily="34" charset="0"/>
              </a:rPr>
              <a:t>VÜCUT ISISI</a:t>
            </a:r>
          </a:p>
        </p:txBody>
      </p:sp>
      <p:sp>
        <p:nvSpPr>
          <p:cNvPr id="12" name="Metin kutusu 11"/>
          <p:cNvSpPr txBox="1"/>
          <p:nvPr/>
        </p:nvSpPr>
        <p:spPr>
          <a:xfrm>
            <a:off x="6516688" y="2717800"/>
            <a:ext cx="2087562" cy="338138"/>
          </a:xfrm>
          <a:prstGeom prst="rect">
            <a:avLst/>
          </a:prstGeom>
          <a:noFill/>
          <a:ln w="19050">
            <a:solidFill>
              <a:schemeClr val="tx1"/>
            </a:solidFill>
          </a:ln>
        </p:spPr>
        <p:txBody>
          <a:bodyPr>
            <a:spAutoFit/>
          </a:bodyPr>
          <a:lstStyle/>
          <a:p>
            <a:pPr algn="ctr">
              <a:defRPr/>
            </a:pPr>
            <a:r>
              <a:rPr lang="tr-TR" sz="1600" dirty="0">
                <a:latin typeface="+mj-lt"/>
                <a:cs typeface="Arial" pitchFamily="34" charset="0"/>
              </a:rPr>
              <a:t>ISI KAYBI</a:t>
            </a:r>
          </a:p>
        </p:txBody>
      </p:sp>
      <p:sp>
        <p:nvSpPr>
          <p:cNvPr id="13" name="Metin kutusu 12"/>
          <p:cNvSpPr txBox="1"/>
          <p:nvPr/>
        </p:nvSpPr>
        <p:spPr>
          <a:xfrm>
            <a:off x="6372225" y="3541713"/>
            <a:ext cx="2376488" cy="1323975"/>
          </a:xfrm>
          <a:prstGeom prst="rect">
            <a:avLst/>
          </a:prstGeom>
          <a:noFill/>
          <a:ln>
            <a:solidFill>
              <a:schemeClr val="tx1"/>
            </a:solidFill>
          </a:ln>
        </p:spPr>
        <p:txBody>
          <a:bodyPr>
            <a:spAutoFit/>
          </a:bodyPr>
          <a:lstStyle/>
          <a:p>
            <a:pPr>
              <a:defRPr/>
            </a:pPr>
            <a:r>
              <a:rPr lang="tr-TR" sz="1600" dirty="0">
                <a:latin typeface="+mj-lt"/>
                <a:cs typeface="Arial" pitchFamily="34" charset="0"/>
              </a:rPr>
              <a:t>Çevreye ısı yayılımı</a:t>
            </a:r>
          </a:p>
          <a:p>
            <a:pPr marL="285750" indent="-285750">
              <a:buFont typeface="Wingdings" pitchFamily="2" charset="2"/>
              <a:buChar char="ü"/>
              <a:defRPr/>
            </a:pPr>
            <a:r>
              <a:rPr lang="tr-TR" sz="1600" dirty="0">
                <a:latin typeface="+mj-lt"/>
                <a:cs typeface="Arial" pitchFamily="34" charset="0"/>
              </a:rPr>
              <a:t>Radyasyon</a:t>
            </a:r>
          </a:p>
          <a:p>
            <a:pPr marL="285750" indent="-285750">
              <a:buFont typeface="Wingdings" pitchFamily="2" charset="2"/>
              <a:buChar char="ü"/>
              <a:defRPr/>
            </a:pPr>
            <a:r>
              <a:rPr lang="tr-TR" sz="1600" dirty="0" err="1">
                <a:latin typeface="+mj-lt"/>
                <a:cs typeface="Arial" pitchFamily="34" charset="0"/>
              </a:rPr>
              <a:t>Kondüksiyon</a:t>
            </a:r>
            <a:endParaRPr lang="tr-TR" sz="1600" dirty="0">
              <a:latin typeface="+mj-lt"/>
              <a:cs typeface="Arial" pitchFamily="34" charset="0"/>
            </a:endParaRPr>
          </a:p>
          <a:p>
            <a:pPr marL="285750" indent="-285750">
              <a:buFont typeface="Wingdings" pitchFamily="2" charset="2"/>
              <a:buChar char="ü"/>
              <a:defRPr/>
            </a:pPr>
            <a:r>
              <a:rPr lang="tr-TR" sz="1600" dirty="0">
                <a:latin typeface="+mj-lt"/>
                <a:cs typeface="Arial" pitchFamily="34" charset="0"/>
              </a:rPr>
              <a:t>Konveksiyon</a:t>
            </a:r>
          </a:p>
          <a:p>
            <a:pPr marL="285750" indent="-285750">
              <a:buFont typeface="Wingdings" pitchFamily="2" charset="2"/>
              <a:buChar char="ü"/>
              <a:defRPr/>
            </a:pPr>
            <a:r>
              <a:rPr lang="tr-TR" sz="1600" dirty="0">
                <a:latin typeface="+mj-lt"/>
                <a:cs typeface="Arial" pitchFamily="34" charset="0"/>
              </a:rPr>
              <a:t>Buharlaşma</a:t>
            </a:r>
          </a:p>
        </p:txBody>
      </p:sp>
      <p:cxnSp>
        <p:nvCxnSpPr>
          <p:cNvPr id="15" name="Düz Ok Bağlayıcısı 14"/>
          <p:cNvCxnSpPr>
            <a:stCxn id="7" idx="2"/>
            <a:endCxn id="8" idx="0"/>
          </p:cNvCxnSpPr>
          <p:nvPr/>
        </p:nvCxnSpPr>
        <p:spPr>
          <a:xfrm>
            <a:off x="2087563" y="2286000"/>
            <a:ext cx="0" cy="4318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8" name="Düz Ok Bağlayıcısı 17"/>
          <p:cNvCxnSpPr>
            <a:stCxn id="9" idx="0"/>
            <a:endCxn id="8" idx="2"/>
          </p:cNvCxnSpPr>
          <p:nvPr/>
        </p:nvCxnSpPr>
        <p:spPr>
          <a:xfrm flipV="1">
            <a:off x="2087563" y="3055938"/>
            <a:ext cx="0" cy="35242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70661" name="Düz Ok Bağlayıcısı 70660"/>
          <p:cNvCxnSpPr>
            <a:stCxn id="13" idx="0"/>
            <a:endCxn id="12" idx="2"/>
          </p:cNvCxnSpPr>
          <p:nvPr/>
        </p:nvCxnSpPr>
        <p:spPr>
          <a:xfrm flipV="1">
            <a:off x="7561263" y="3055938"/>
            <a:ext cx="0" cy="485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0662" name="Sağ Ok 70661"/>
          <p:cNvSpPr/>
          <p:nvPr/>
        </p:nvSpPr>
        <p:spPr>
          <a:xfrm>
            <a:off x="3252788" y="2786063"/>
            <a:ext cx="649287" cy="231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sz="1600">
              <a:latin typeface="+mj-lt"/>
            </a:endParaRPr>
          </a:p>
        </p:txBody>
      </p:sp>
      <p:sp>
        <p:nvSpPr>
          <p:cNvPr id="39" name="Sağ Ok 38"/>
          <p:cNvSpPr/>
          <p:nvPr/>
        </p:nvSpPr>
        <p:spPr>
          <a:xfrm>
            <a:off x="5795963" y="2786063"/>
            <a:ext cx="647700" cy="231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sz="1600">
              <a:latin typeface="+mj-lt"/>
            </a:endParaRPr>
          </a:p>
        </p:txBody>
      </p:sp>
      <p:sp>
        <p:nvSpPr>
          <p:cNvPr id="70667" name="Metin kutusu 70666"/>
          <p:cNvSpPr txBox="1"/>
          <p:nvPr/>
        </p:nvSpPr>
        <p:spPr>
          <a:xfrm>
            <a:off x="684213" y="5229225"/>
            <a:ext cx="8064500" cy="830263"/>
          </a:xfrm>
          <a:prstGeom prst="rect">
            <a:avLst/>
          </a:prstGeom>
          <a:noFill/>
        </p:spPr>
        <p:txBody>
          <a:bodyPr>
            <a:spAutoFit/>
          </a:bodyPr>
          <a:lstStyle/>
          <a:p>
            <a:pPr>
              <a:defRPr/>
            </a:pPr>
            <a:r>
              <a:rPr lang="tr-TR" sz="1600" dirty="0">
                <a:solidFill>
                  <a:srgbClr val="FF0000"/>
                </a:solidFill>
                <a:latin typeface="+mj-lt"/>
                <a:cs typeface="Arial" pitchFamily="34" charset="0"/>
              </a:rPr>
              <a:t>Vücuttan ısı kaybı, vücut- çevre sıcaklık farkından kaynaklandığından, çevre sıcaklığı 30 ºC’ye yaklaştıkça ilk üç mekanizmayla oluşan ısı kaybı azalırken, buharlaşma ile oluşan ısı kaybı artmaya başlar.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7</a:t>
            </a:fld>
            <a:endParaRPr lang="tr-TR"/>
          </a:p>
        </p:txBody>
      </p:sp>
    </p:spTree>
    <p:extLst>
      <p:ext uri="{BB962C8B-B14F-4D97-AF65-F5344CB8AC3E}">
        <p14:creationId xmlns:p14="http://schemas.microsoft.com/office/powerpoint/2010/main" val="3209464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Vücut Isısının Etkileri</a:t>
            </a:r>
          </a:p>
        </p:txBody>
      </p:sp>
      <p:sp>
        <p:nvSpPr>
          <p:cNvPr id="84994" name="İçerik Yer Tutucusu 1"/>
          <p:cNvSpPr>
            <a:spLocks noGrp="1"/>
          </p:cNvSpPr>
          <p:nvPr>
            <p:ph sz="quarter" idx="1"/>
          </p:nvPr>
        </p:nvSpPr>
        <p:spPr>
          <a:xfrm>
            <a:off x="457200" y="1600200"/>
            <a:ext cx="4259263" cy="4525963"/>
          </a:xfrm>
        </p:spPr>
        <p:txBody>
          <a:bodyPr/>
          <a:lstStyle/>
          <a:p>
            <a:pPr algn="just"/>
            <a:r>
              <a:rPr lang="tr-TR" sz="2000" dirty="0" smtClean="0">
                <a:solidFill>
                  <a:srgbClr val="0070C0"/>
                </a:solidFill>
              </a:rPr>
              <a:t>İnsan vücudu genellikle bulunduğu ortama ısı salar konumdadır</a:t>
            </a:r>
            <a:r>
              <a:rPr lang="tr-TR" sz="2000" dirty="0" smtClean="0"/>
              <a:t>. </a:t>
            </a:r>
          </a:p>
          <a:p>
            <a:pPr algn="just"/>
            <a:r>
              <a:rPr lang="tr-TR" sz="2000" dirty="0" smtClean="0"/>
              <a:t>Vücudun termal temas halinde bulunduğu ortamla arasındaki sıcaklık farkı çok yüksek olursa; ısı salımı hızlı olacaktır. Buna karşılık vücut, sıcaklığını sabit tutabilmek için sıcaklığı artırma mekanizmaları (titreme, büzüşme, vb.) geliştirecektir.</a:t>
            </a:r>
          </a:p>
        </p:txBody>
      </p:sp>
      <p:pic>
        <p:nvPicPr>
          <p:cNvPr id="84996" name="Picture 2"/>
          <p:cNvPicPr>
            <a:picLocks noChangeAspect="1" noChangeArrowheads="1"/>
          </p:cNvPicPr>
          <p:nvPr/>
        </p:nvPicPr>
        <p:blipFill>
          <a:blip r:embed="rId2" cstate="print"/>
          <a:srcRect/>
          <a:stretch>
            <a:fillRect/>
          </a:stretch>
        </p:blipFill>
        <p:spPr bwMode="auto">
          <a:xfrm>
            <a:off x="4932363" y="1700213"/>
            <a:ext cx="3892550" cy="3600450"/>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8</a:t>
            </a:fld>
            <a:endParaRPr lang="tr-TR"/>
          </a:p>
        </p:txBody>
      </p:sp>
    </p:spTree>
    <p:extLst>
      <p:ext uri="{BB962C8B-B14F-4D97-AF65-F5344CB8AC3E}">
        <p14:creationId xmlns:p14="http://schemas.microsoft.com/office/powerpoint/2010/main" val="330328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9" name="Picture 6"/>
          <p:cNvPicPr>
            <a:picLocks noGrp="1" noChangeAspect="1" noChangeArrowheads="1"/>
          </p:cNvPicPr>
          <p:nvPr>
            <p:ph sz="quarter" idx="1"/>
          </p:nvPr>
        </p:nvPicPr>
        <p:blipFill>
          <a:blip r:embed="rId2" cstate="print"/>
          <a:stretch>
            <a:fillRect/>
          </a:stretch>
        </p:blipFill>
        <p:spPr>
          <a:xfrm>
            <a:off x="1327807" y="1447800"/>
            <a:ext cx="6945586" cy="4572000"/>
          </a:xfrm>
        </p:spPr>
      </p:pic>
      <p:sp>
        <p:nvSpPr>
          <p:cNvPr id="3" name="Slayt Numarası Yer Tutucusu 2"/>
          <p:cNvSpPr>
            <a:spLocks noGrp="1"/>
          </p:cNvSpPr>
          <p:nvPr>
            <p:ph type="sldNum" sz="quarter" idx="4294967295"/>
          </p:nvPr>
        </p:nvSpPr>
        <p:spPr/>
        <p:txBody>
          <a:bodyPr/>
          <a:lstStyle/>
          <a:p>
            <a:fld id="{A427530A-A503-4F46-BAEC-AA74D2EFDD5B}" type="slidenum">
              <a:rPr lang="tr-TR" smtClean="0"/>
              <a:t>9</a:t>
            </a:fld>
            <a:endParaRPr lang="tr-TR"/>
          </a:p>
        </p:txBody>
      </p:sp>
    </p:spTree>
    <p:extLst>
      <p:ext uri="{BB962C8B-B14F-4D97-AF65-F5344CB8AC3E}">
        <p14:creationId xmlns:p14="http://schemas.microsoft.com/office/powerpoint/2010/main" val="1207104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6</TotalTime>
  <Words>2252</Words>
  <Application>Microsoft Office PowerPoint</Application>
  <PresentationFormat>Ekran Gösterisi (4:3)</PresentationFormat>
  <Paragraphs>252</Paragraphs>
  <Slides>40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40</vt:i4>
      </vt:variant>
    </vt:vector>
  </HeadingPairs>
  <TitlesOfParts>
    <vt:vector size="44" baseType="lpstr">
      <vt:lpstr>Arial</vt:lpstr>
      <vt:lpstr>Franklin Gothic Book</vt:lpstr>
      <vt:lpstr>Wingdings</vt:lpstr>
      <vt:lpstr>Crop</vt:lpstr>
      <vt:lpstr>Termal Konfor </vt:lpstr>
      <vt:lpstr>TERMAL KONFOR</vt:lpstr>
      <vt:lpstr>Termal konfor şartlarını etkileyen faktörler </vt:lpstr>
      <vt:lpstr>SICAKLIK VE ISI</vt:lpstr>
      <vt:lpstr>ISI Transferi</vt:lpstr>
      <vt:lpstr>ISI (Vücut Sıcaklığı)</vt:lpstr>
      <vt:lpstr>Vücut Isısı</vt:lpstr>
      <vt:lpstr>Vücut Isısının Etkileri</vt:lpstr>
      <vt:lpstr>PowerPoint Sunusu</vt:lpstr>
      <vt:lpstr>Vücut Isısının Etkileri</vt:lpstr>
      <vt:lpstr>PowerPoint Sunusu</vt:lpstr>
      <vt:lpstr>Vücut Isısının Etkileri</vt:lpstr>
      <vt:lpstr>Vücut Isısının Etkileri</vt:lpstr>
      <vt:lpstr>Hava Sıcaklığı</vt:lpstr>
      <vt:lpstr>Hava Sıcaklığının Etkileri</vt:lpstr>
      <vt:lpstr>Hava Sıcaklığının Etkileri</vt:lpstr>
      <vt:lpstr>Yüksek Sıcaklığa Bağlı Oluşan Sağlık Etkileri</vt:lpstr>
      <vt:lpstr>NEM</vt:lpstr>
      <vt:lpstr>Mutlak Nem</vt:lpstr>
      <vt:lpstr>Bağıl Nemin Önemi</vt:lpstr>
      <vt:lpstr>Bağıl Nemin Ölçülmesi</vt:lpstr>
      <vt:lpstr>Düşük Nem</vt:lpstr>
      <vt:lpstr>Yüksek Nem</vt:lpstr>
      <vt:lpstr>Sıcaklık ve Nem</vt:lpstr>
      <vt:lpstr>Bunalım Eğrisi</vt:lpstr>
      <vt:lpstr>Hava Akımı Hızı</vt:lpstr>
      <vt:lpstr>Hava Akımı Hızı</vt:lpstr>
      <vt:lpstr>Anemometreler</vt:lpstr>
      <vt:lpstr>Termal Radyasyon (Radyant Isı)</vt:lpstr>
      <vt:lpstr>Termal Radyasyon (Radyant Isı)</vt:lpstr>
      <vt:lpstr>Termal Radyasyon (Radyant Isı)</vt:lpstr>
      <vt:lpstr>Termal Konfor Bölgesi</vt:lpstr>
      <vt:lpstr>Ortam Sıcaklığı-Nemi-Hava Akım Hızı</vt:lpstr>
      <vt:lpstr>Yapılan İşe Göre</vt:lpstr>
      <vt:lpstr>Çalışanın Giyim Durumu</vt:lpstr>
      <vt:lpstr>Çalışanın Beslenmesi</vt:lpstr>
      <vt:lpstr>Termal Konforun Sağlanması</vt:lpstr>
      <vt:lpstr>Termal Konforun Sağlanması</vt:lpstr>
      <vt:lpstr>Termal Konforun Sağlanması</vt:lpstr>
      <vt:lpstr>Termal Konforun Sağlanması</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Termal Konfor </dc:title>
  <dc:creator>Windows User</dc:creator>
  <cp:lastModifiedBy>Windows User</cp:lastModifiedBy>
  <cp:revision>1</cp:revision>
  <dcterms:created xsi:type="dcterms:W3CDTF">2020-11-08T21:30:30Z</dcterms:created>
  <dcterms:modified xsi:type="dcterms:W3CDTF">2020-11-08T21:37:16Z</dcterms:modified>
</cp:coreProperties>
</file>