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6858000" cx="9144000"/>
  <p:notesSz cx="6858000" cy="9144000"/>
  <p:embeddedFontLst>
    <p:embeddedFont>
      <p:font typeface="Helvetica Neue"/>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68" roundtripDataSignature="AMtx7miXMiZE0XRGvudRQHTcIMS5pCBy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4ADCAC-31C2-43A9-B6E1-405ECE06B1F7}">
  <a:tblStyle styleId="{294ADCAC-31C2-43A9-B6E1-405ECE06B1F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HelveticaNeue-regular.fntdata"/><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HelveticaNeue-italic.fntdata"/><Relationship Id="rId21" Type="http://schemas.openxmlformats.org/officeDocument/2006/relationships/slide" Target="slides/slide15.xml"/><Relationship Id="rId65" Type="http://schemas.openxmlformats.org/officeDocument/2006/relationships/font" Target="fonts/HelveticaNeue-bold.fntdata"/><Relationship Id="rId24" Type="http://schemas.openxmlformats.org/officeDocument/2006/relationships/slide" Target="slides/slide18.xml"/><Relationship Id="rId68" Type="http://customschemas.google.com/relationships/presentationmetadata" Target="metadata"/><Relationship Id="rId23" Type="http://schemas.openxmlformats.org/officeDocument/2006/relationships/slide" Target="slides/slide17.xml"/><Relationship Id="rId67" Type="http://schemas.openxmlformats.org/officeDocument/2006/relationships/font" Target="fonts/HelveticaNeue-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63" name="Google Shape;6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96" name="Google Shape;19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04" name="Google Shape;20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12" name="Google Shape;21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21" name="Google Shape;22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29" name="Google Shape;22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56" name="Google Shape;25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7" name="Google Shape;25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65" name="Google Shape;26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80" name="Google Shape;28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71" name="Google Shape;7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 name="Google Shape;7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88" name="Google Shape;28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9" name="Google Shape;28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296" name="Google Shape;29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7" name="Google Shape;29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04" name="Google Shape;30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12" name="Google Shape;31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3" name="Google Shape;31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22" name="Google Shape;32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3" name="Google Shape;323;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34" name="Google Shape;33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44" name="Google Shape;34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52" name="Google Shape;35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3" name="Google Shape;35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13" name="Google Shape;11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 name="Google Shape;11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74" name="Google Shape;37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5" name="Google Shape;37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383" name="Google Shape;383;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4" name="Google Shape;384;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02" name="Google Shape;402;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3" name="Google Shape;403;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30" name="Google Shape;43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1" name="Google Shape;431;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41" name="Google Shape;44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2" name="Google Shape;442;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49" name="Google Shape;44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0" name="Google Shape;450;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57" name="Google Shape;45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8" name="Google Shape;458;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67" name="Google Shape;46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8" name="Google Shape;468;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82" name="Google Shape;48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3" name="Google Shape;483;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495" name="Google Shape;49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6" name="Google Shape;496;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21" name="Google Shape;12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4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509" name="Google Shape;50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0" name="Google Shape;510;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523" name="Google Shape;52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4" name="Google Shape;524;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536" name="Google Shape;53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7" name="Google Shape;537;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549" name="Google Shape;54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0" name="Google Shape;550;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4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564" name="Google Shape;564;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5" name="Google Shape;565;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4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572" name="Google Shape;57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3" name="Google Shape;573;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580" name="Google Shape;58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1" name="Google Shape;581;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4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588" name="Google Shape;58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9" name="Google Shape;589;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4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597" name="Google Shape;59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8" name="Google Shape;598;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4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605" name="Google Shape;60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6" name="Google Shape;606;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29" name="Google Shape;12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5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613" name="Google Shape;613;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4" name="Google Shape;614;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5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625" name="Google Shape;625;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6" name="Google Shape;626;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5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637" name="Google Shape;637;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8" name="Google Shape;638;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5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647" name="Google Shape;64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8" name="Google Shape;648;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5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658" name="Google Shape;658;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9" name="Google Shape;659;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5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666" name="Google Shape;66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7" name="Google Shape;667;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5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674" name="Google Shape;674;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5" name="Google Shape;675;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5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682" name="Google Shape;682;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3" name="Google Shape;683;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38" name="Google Shape;13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71" name="Google Shape;17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78" name="Google Shape;17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87" name="Google Shape;18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59"/>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 name="Google Shape;16;p59"/>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7" name="Google Shape;17;p59"/>
          <p:cNvSpPr txBox="1"/>
          <p:nvPr>
            <p:ph idx="12" type="sldNum"/>
          </p:nvPr>
        </p:nvSpPr>
        <p:spPr>
          <a:xfrm>
            <a:off x="7956550" y="6381750"/>
            <a:ext cx="954087" cy="30956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6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6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56" name="Google Shape;56;p68"/>
          <p:cNvSpPr txBox="1"/>
          <p:nvPr>
            <p:ph idx="12" type="sldNum"/>
          </p:nvPr>
        </p:nvSpPr>
        <p:spPr>
          <a:xfrm>
            <a:off x="7956550" y="6381750"/>
            <a:ext cx="954087" cy="30956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7" name="Shape 57"/>
        <p:cNvGrpSpPr/>
        <p:nvPr/>
      </p:nvGrpSpPr>
      <p:grpSpPr>
        <a:xfrm>
          <a:off x="0" y="0"/>
          <a:ext cx="0" cy="0"/>
          <a:chOff x="0" y="0"/>
          <a:chExt cx="0" cy="0"/>
        </a:xfrm>
      </p:grpSpPr>
      <p:sp>
        <p:nvSpPr>
          <p:cNvPr id="58" name="Google Shape;58;p6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6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360"/>
              </a:spcBef>
              <a:spcAft>
                <a:spcPts val="0"/>
              </a:spcAft>
              <a:buClr>
                <a:schemeClr val="dk1"/>
              </a:buClr>
              <a:buSzPts val="1800"/>
              <a:buFont typeface="Arial"/>
              <a:buNone/>
              <a:defRPr/>
            </a:lvl6pPr>
            <a:lvl7pPr lvl="6" algn="ctr">
              <a:spcBef>
                <a:spcPts val="360"/>
              </a:spcBef>
              <a:spcAft>
                <a:spcPts val="0"/>
              </a:spcAft>
              <a:buClr>
                <a:schemeClr val="dk1"/>
              </a:buClr>
              <a:buSzPts val="1800"/>
              <a:buFont typeface="Arial"/>
              <a:buNone/>
              <a:defRPr/>
            </a:lvl7pPr>
            <a:lvl8pPr lvl="7" algn="ctr">
              <a:spcBef>
                <a:spcPts val="360"/>
              </a:spcBef>
              <a:spcAft>
                <a:spcPts val="0"/>
              </a:spcAft>
              <a:buClr>
                <a:schemeClr val="dk1"/>
              </a:buClr>
              <a:buSzPts val="1800"/>
              <a:buFont typeface="Arial"/>
              <a:buNone/>
              <a:defRPr/>
            </a:lvl8pPr>
            <a:lvl9pPr lvl="8" algn="ctr">
              <a:spcBef>
                <a:spcPts val="360"/>
              </a:spcBef>
              <a:spcAft>
                <a:spcPts val="0"/>
              </a:spcAft>
              <a:buClr>
                <a:schemeClr val="dk1"/>
              </a:buClr>
              <a:buSzPts val="1800"/>
              <a:buFont typeface="Arial"/>
              <a:buNone/>
              <a:defRPr/>
            </a:lvl9pPr>
          </a:lstStyle>
          <a:p/>
        </p:txBody>
      </p:sp>
      <p:sp>
        <p:nvSpPr>
          <p:cNvPr id="60" name="Google Shape;60;p69"/>
          <p:cNvSpPr txBox="1"/>
          <p:nvPr>
            <p:ph idx="12" type="sldNum"/>
          </p:nvPr>
        </p:nvSpPr>
        <p:spPr>
          <a:xfrm>
            <a:off x="7956550" y="6381750"/>
            <a:ext cx="954087" cy="30956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60"/>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60"/>
          <p:cNvSpPr txBox="1"/>
          <p:nvPr>
            <p:ph idx="12" type="sldNum"/>
          </p:nvPr>
        </p:nvSpPr>
        <p:spPr>
          <a:xfrm>
            <a:off x="7956550" y="6381750"/>
            <a:ext cx="954087" cy="30956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 name="Shape 21"/>
        <p:cNvGrpSpPr/>
        <p:nvPr/>
      </p:nvGrpSpPr>
      <p:grpSpPr>
        <a:xfrm>
          <a:off x="0" y="0"/>
          <a:ext cx="0" cy="0"/>
          <a:chOff x="0" y="0"/>
          <a:chExt cx="0" cy="0"/>
        </a:xfrm>
      </p:grpSpPr>
      <p:sp>
        <p:nvSpPr>
          <p:cNvPr id="22" name="Google Shape;22;p61"/>
          <p:cNvSpPr txBox="1"/>
          <p:nvPr>
            <p:ph type="title"/>
          </p:nvPr>
        </p:nvSpPr>
        <p:spPr>
          <a:xfrm rot="5400000">
            <a:off x="4718844" y="2135982"/>
            <a:ext cx="6078538" cy="212407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61"/>
          <p:cNvSpPr txBox="1"/>
          <p:nvPr>
            <p:ph idx="1" type="body"/>
          </p:nvPr>
        </p:nvSpPr>
        <p:spPr>
          <a:xfrm rot="5400000">
            <a:off x="394494" y="88106"/>
            <a:ext cx="6078538" cy="62198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61"/>
          <p:cNvSpPr txBox="1"/>
          <p:nvPr>
            <p:ph idx="12" type="sldNum"/>
          </p:nvPr>
        </p:nvSpPr>
        <p:spPr>
          <a:xfrm>
            <a:off x="7956550" y="6381750"/>
            <a:ext cx="954087" cy="30956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 name="Shape 25"/>
        <p:cNvGrpSpPr/>
        <p:nvPr/>
      </p:nvGrpSpPr>
      <p:grpSpPr>
        <a:xfrm>
          <a:off x="0" y="0"/>
          <a:ext cx="0" cy="0"/>
          <a:chOff x="0" y="0"/>
          <a:chExt cx="0" cy="0"/>
        </a:xfrm>
      </p:grpSpPr>
      <p:sp>
        <p:nvSpPr>
          <p:cNvPr id="26" name="Google Shape;26;p62"/>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62"/>
          <p:cNvSpPr txBox="1"/>
          <p:nvPr>
            <p:ph idx="1" type="body"/>
          </p:nvPr>
        </p:nvSpPr>
        <p:spPr>
          <a:xfrm rot="5400000">
            <a:off x="2232025" y="-350838"/>
            <a:ext cx="4679950" cy="84963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62"/>
          <p:cNvSpPr txBox="1"/>
          <p:nvPr>
            <p:ph idx="12" type="sldNum"/>
          </p:nvPr>
        </p:nvSpPr>
        <p:spPr>
          <a:xfrm>
            <a:off x="7956550" y="6381750"/>
            <a:ext cx="954087" cy="30956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9" name="Shape 29"/>
        <p:cNvGrpSpPr/>
        <p:nvPr/>
      </p:nvGrpSpPr>
      <p:grpSpPr>
        <a:xfrm>
          <a:off x="0" y="0"/>
          <a:ext cx="0" cy="0"/>
          <a:chOff x="0" y="0"/>
          <a:chExt cx="0" cy="0"/>
        </a:xfrm>
      </p:grpSpPr>
      <p:sp>
        <p:nvSpPr>
          <p:cNvPr id="30" name="Google Shape;30;p6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63"/>
          <p:cNvSpPr/>
          <p:nvPr>
            <p:ph idx="2" type="pic"/>
          </p:nvPr>
        </p:nvSpPr>
        <p:spPr>
          <a:xfrm>
            <a:off x="1792288" y="612775"/>
            <a:ext cx="5486400" cy="4114800"/>
          </a:xfrm>
          <a:prstGeom prst="rect">
            <a:avLst/>
          </a:prstGeom>
          <a:noFill/>
          <a:ln>
            <a:noFill/>
          </a:ln>
        </p:spPr>
      </p:sp>
      <p:sp>
        <p:nvSpPr>
          <p:cNvPr id="32" name="Google Shape;32;p6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33" name="Google Shape;33;p63"/>
          <p:cNvSpPr txBox="1"/>
          <p:nvPr>
            <p:ph idx="12" type="sldNum"/>
          </p:nvPr>
        </p:nvSpPr>
        <p:spPr>
          <a:xfrm>
            <a:off x="7956550" y="6381750"/>
            <a:ext cx="954087" cy="30956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4" name="Shape 34"/>
        <p:cNvGrpSpPr/>
        <p:nvPr/>
      </p:nvGrpSpPr>
      <p:grpSpPr>
        <a:xfrm>
          <a:off x="0" y="0"/>
          <a:ext cx="0" cy="0"/>
          <a:chOff x="0" y="0"/>
          <a:chExt cx="0" cy="0"/>
        </a:xfrm>
      </p:grpSpPr>
      <p:sp>
        <p:nvSpPr>
          <p:cNvPr id="35" name="Google Shape;35;p6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6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37" name="Google Shape;37;p6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38" name="Google Shape;38;p64"/>
          <p:cNvSpPr txBox="1"/>
          <p:nvPr>
            <p:ph idx="12" type="sldNum"/>
          </p:nvPr>
        </p:nvSpPr>
        <p:spPr>
          <a:xfrm>
            <a:off x="7956550" y="6381750"/>
            <a:ext cx="954087" cy="30956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65"/>
          <p:cNvSpPr txBox="1"/>
          <p:nvPr>
            <p:ph idx="12" type="sldNum"/>
          </p:nvPr>
        </p:nvSpPr>
        <p:spPr>
          <a:xfrm>
            <a:off x="7956550" y="6381750"/>
            <a:ext cx="954087" cy="30956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6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4" name="Google Shape;44;p6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5" name="Google Shape;45;p6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46" name="Google Shape;46;p6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47" name="Google Shape;47;p66"/>
          <p:cNvSpPr txBox="1"/>
          <p:nvPr>
            <p:ph idx="12" type="sldNum"/>
          </p:nvPr>
        </p:nvSpPr>
        <p:spPr>
          <a:xfrm>
            <a:off x="7956550" y="6381750"/>
            <a:ext cx="954087" cy="30956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67"/>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67"/>
          <p:cNvSpPr txBox="1"/>
          <p:nvPr>
            <p:ph idx="1" type="body"/>
          </p:nvPr>
        </p:nvSpPr>
        <p:spPr>
          <a:xfrm>
            <a:off x="323850" y="1557338"/>
            <a:ext cx="4171950" cy="467995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51" name="Google Shape;51;p67"/>
          <p:cNvSpPr txBox="1"/>
          <p:nvPr>
            <p:ph idx="2" type="body"/>
          </p:nvPr>
        </p:nvSpPr>
        <p:spPr>
          <a:xfrm>
            <a:off x="4648200" y="1557338"/>
            <a:ext cx="4171950" cy="467995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52" name="Google Shape;52;p67"/>
          <p:cNvSpPr txBox="1"/>
          <p:nvPr>
            <p:ph idx="12" type="sldNum"/>
          </p:nvPr>
        </p:nvSpPr>
        <p:spPr>
          <a:xfrm>
            <a:off x="7956550" y="6381750"/>
            <a:ext cx="954087" cy="309562"/>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8"/>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32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chemeClr val="dk2"/>
                </a:solidFill>
                <a:latin typeface="Arial"/>
                <a:ea typeface="Arial"/>
                <a:cs typeface="Arial"/>
                <a:sym typeface="Arial"/>
              </a:defRPr>
            </a:lvl9pPr>
          </a:lstStyle>
          <a:p/>
        </p:txBody>
      </p:sp>
      <p:sp>
        <p:nvSpPr>
          <p:cNvPr id="11" name="Google Shape;11;p58"/>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cxnSp>
        <p:nvCxnSpPr>
          <p:cNvPr id="12" name="Google Shape;12;p58"/>
          <p:cNvCxnSpPr/>
          <p:nvPr/>
        </p:nvCxnSpPr>
        <p:spPr>
          <a:xfrm>
            <a:off x="250825" y="1341437"/>
            <a:ext cx="8642350" cy="0"/>
          </a:xfrm>
          <a:prstGeom prst="straightConnector1">
            <a:avLst/>
          </a:prstGeom>
          <a:noFill/>
          <a:ln cap="flat" cmpd="dbl" w="38100">
            <a:solidFill>
              <a:schemeClr val="dk1"/>
            </a:solidFill>
            <a:prstDash val="solid"/>
            <a:miter lim="800000"/>
            <a:headEnd len="med" w="med" type="none"/>
            <a:tailEnd len="med" w="med" type="none"/>
          </a:ln>
        </p:spPr>
      </p:cxnSp>
      <p:sp>
        <p:nvSpPr>
          <p:cNvPr id="13" name="Google Shape;13;p58"/>
          <p:cNvSpPr txBox="1"/>
          <p:nvPr>
            <p:ph idx="12" type="sldNum"/>
          </p:nvPr>
        </p:nvSpPr>
        <p:spPr>
          <a:xfrm>
            <a:off x="7956550" y="6381750"/>
            <a:ext cx="954087" cy="309562"/>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The Deadlock Problem</a:t>
            </a:r>
            <a:endParaRPr/>
          </a:p>
        </p:txBody>
      </p:sp>
      <p:sp>
        <p:nvSpPr>
          <p:cNvPr id="67" name="Google Shape;67;p1"/>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 set of blocked processes each holding a resource and waiting to acquire a resource held by another process in the set</a:t>
            </a:r>
            <a:endParaRPr/>
          </a:p>
          <a:p>
            <a:pPr indent="-342900" lvl="0" marL="342900" rtl="0" algn="l">
              <a:lnSpc>
                <a:spcPct val="100000"/>
              </a:lnSpc>
              <a:spcBef>
                <a:spcPts val="360"/>
              </a:spcBef>
              <a:spcAft>
                <a:spcPts val="0"/>
              </a:spcAft>
              <a:buClr>
                <a:schemeClr val="dk1"/>
              </a:buClr>
              <a:buSzPts val="1530"/>
              <a:buFont typeface="Arial"/>
              <a:buChar char="•"/>
            </a:pPr>
            <a:r>
              <a:rPr b="0" i="0" lang="en-US" sz="1800" u="none">
                <a:solidFill>
                  <a:schemeClr val="dk1"/>
                </a:solidFill>
                <a:latin typeface="Arial"/>
                <a:ea typeface="Arial"/>
                <a:cs typeface="Arial"/>
                <a:sym typeface="Arial"/>
              </a:rPr>
              <a:t>Example </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System has 2 disk drives</a:t>
            </a:r>
            <a:endParaRPr/>
          </a:p>
          <a:p>
            <a:pPr indent="-285750" lvl="1" marL="742950" rtl="0" algn="l">
              <a:lnSpc>
                <a:spcPct val="100000"/>
              </a:lnSpc>
              <a:spcBef>
                <a:spcPts val="360"/>
              </a:spcBef>
              <a:spcAft>
                <a:spcPts val="0"/>
              </a:spcAft>
              <a:buClr>
                <a:schemeClr val="dk1"/>
              </a:buClr>
              <a:buSzPts val="1800"/>
              <a:buFont typeface="Arial"/>
              <a:buChar char="–"/>
            </a:pPr>
            <a:r>
              <a:rPr b="0" i="1" lang="en-US" sz="1800" u="none">
                <a:solidFill>
                  <a:schemeClr val="dk1"/>
                </a:solidFill>
                <a:latin typeface="Arial"/>
                <a:ea typeface="Arial"/>
                <a:cs typeface="Arial"/>
                <a:sym typeface="Arial"/>
              </a:rPr>
              <a:t>P</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and </a:t>
            </a:r>
            <a:r>
              <a:rPr b="0" i="1" lang="en-US" sz="1800" u="none">
                <a:solidFill>
                  <a:schemeClr val="dk1"/>
                </a:solidFill>
                <a:latin typeface="Arial"/>
                <a:ea typeface="Arial"/>
                <a:cs typeface="Arial"/>
                <a:sym typeface="Arial"/>
              </a:rPr>
              <a:t>P</a:t>
            </a:r>
            <a:r>
              <a:rPr b="0" baseline="-25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each hold one disk drive and each needs another one</a:t>
            </a:r>
            <a:endParaRPr/>
          </a:p>
          <a:p>
            <a:pPr indent="-342900" lvl="0" marL="342900" rtl="0" algn="l">
              <a:lnSpc>
                <a:spcPct val="100000"/>
              </a:lnSpc>
              <a:spcBef>
                <a:spcPts val="360"/>
              </a:spcBef>
              <a:spcAft>
                <a:spcPts val="0"/>
              </a:spcAft>
              <a:buClr>
                <a:schemeClr val="dk1"/>
              </a:buClr>
              <a:buSzPts val="1530"/>
              <a:buFont typeface="Arial"/>
              <a:buChar char="•"/>
            </a:pPr>
            <a:r>
              <a:rPr b="0" i="0" lang="en-US" sz="1800" u="none">
                <a:solidFill>
                  <a:schemeClr val="dk1"/>
                </a:solidFill>
                <a:latin typeface="Arial"/>
                <a:ea typeface="Arial"/>
                <a:cs typeface="Arial"/>
                <a:sym typeface="Arial"/>
              </a:rPr>
              <a:t>Example &lt;</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semaphores </a:t>
            </a:r>
            <a:r>
              <a:rPr b="0" i="1" lang="en-US" sz="1800" u="none">
                <a:solidFill>
                  <a:schemeClr val="dk1"/>
                </a:solidFill>
                <a:latin typeface="Arial"/>
                <a:ea typeface="Arial"/>
                <a:cs typeface="Arial"/>
                <a:sym typeface="Arial"/>
              </a:rPr>
              <a:t>A</a:t>
            </a:r>
            <a:r>
              <a:rPr b="0" i="0" lang="en-US" sz="1800" u="none">
                <a:solidFill>
                  <a:schemeClr val="dk1"/>
                </a:solidFill>
                <a:latin typeface="Arial"/>
                <a:ea typeface="Arial"/>
                <a:cs typeface="Arial"/>
                <a:sym typeface="Arial"/>
              </a:rPr>
              <a:t> and</a:t>
            </a:r>
            <a:r>
              <a:rPr b="0" i="1" lang="en-US" sz="1800" u="none">
                <a:solidFill>
                  <a:schemeClr val="dk1"/>
                </a:solidFill>
                <a:latin typeface="Arial"/>
                <a:ea typeface="Arial"/>
                <a:cs typeface="Arial"/>
                <a:sym typeface="Arial"/>
              </a:rPr>
              <a:t> B</a:t>
            </a:r>
            <a:r>
              <a:rPr b="0" i="0" lang="en-US" sz="1800" u="none">
                <a:solidFill>
                  <a:schemeClr val="dk1"/>
                </a:solidFill>
                <a:latin typeface="Arial"/>
                <a:ea typeface="Arial"/>
                <a:cs typeface="Arial"/>
                <a:sym typeface="Arial"/>
              </a:rPr>
              <a:t>, initialized to 1</a:t>
            </a:r>
            <a:endParaRPr b="0" i="0" sz="2800" u="none">
              <a:solidFill>
                <a:schemeClr val="dk1"/>
              </a:solidFill>
              <a:latin typeface="Arial"/>
              <a:ea typeface="Arial"/>
              <a:cs typeface="Arial"/>
              <a:sym typeface="Arial"/>
            </a:endParaRPr>
          </a:p>
          <a:p>
            <a:pPr indent="-228600" lvl="4" marL="205740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P</a:t>
            </a:r>
            <a:r>
              <a:rPr b="0" baseline="-25000" i="0" lang="en-US" sz="1800" u="none">
                <a:solidFill>
                  <a:schemeClr val="dk1"/>
                </a:solidFill>
                <a:latin typeface="Arial"/>
                <a:ea typeface="Arial"/>
                <a:cs typeface="Arial"/>
                <a:sym typeface="Arial"/>
              </a:rPr>
              <a:t>0</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P</a:t>
            </a:r>
            <a:r>
              <a:rPr b="0" baseline="-25000" i="0" lang="en-US" sz="1800" u="none">
                <a:solidFill>
                  <a:schemeClr val="dk1"/>
                </a:solidFill>
                <a:latin typeface="Arial"/>
                <a:ea typeface="Arial"/>
                <a:cs typeface="Arial"/>
                <a:sym typeface="Arial"/>
              </a:rPr>
              <a:t>1</a:t>
            </a:r>
            <a:endParaRPr/>
          </a:p>
          <a:p>
            <a:pPr indent="-228600" lvl="4" marL="20574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wait (A);		wait(B)</a:t>
            </a:r>
            <a:endParaRPr/>
          </a:p>
          <a:p>
            <a:pPr indent="-228600" lvl="4" marL="20574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wait (B);		wait(A)</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68" name="Google Shape;68;p1"/>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cap="none" strike="noStrike">
                <a:solidFill>
                  <a:schemeClr val="dk1"/>
                </a:solidFill>
                <a:latin typeface="Arial"/>
                <a:ea typeface="Arial"/>
                <a:cs typeface="Arial"/>
                <a:sym typeface="Arial"/>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0"/>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Basic Facts</a:t>
            </a:r>
            <a:endParaRPr/>
          </a:p>
        </p:txBody>
      </p:sp>
      <p:sp>
        <p:nvSpPr>
          <p:cNvPr id="200" name="Google Shape;200;p10"/>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If graph contains no cycles ⇒ no deadlock</a:t>
            </a:r>
            <a:br>
              <a:rPr b="0" i="0" lang="en-US" sz="1800" u="none">
                <a:solidFill>
                  <a:schemeClr val="dk1"/>
                </a:solidFill>
                <a:latin typeface="Arial"/>
                <a:ea typeface="Arial"/>
                <a:cs typeface="Arial"/>
                <a:sym typeface="Arial"/>
              </a:rPr>
            </a:b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If graph contains a cycle ⇒</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if only one instance per resource type, then deadlock</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if several instances per resource type, possibility of deadlock</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201" name="Google Shape;201;p10"/>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Methods for Handling Deadlocks</a:t>
            </a:r>
            <a:endParaRPr/>
          </a:p>
        </p:txBody>
      </p:sp>
      <p:sp>
        <p:nvSpPr>
          <p:cNvPr id="208" name="Google Shape;208;p11"/>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Ensure that the system will </a:t>
            </a:r>
            <a:r>
              <a:rPr b="1" i="1" lang="en-US" sz="1800" u="none">
                <a:solidFill>
                  <a:schemeClr val="dk1"/>
                </a:solidFill>
                <a:latin typeface="Arial"/>
                <a:ea typeface="Arial"/>
                <a:cs typeface="Arial"/>
                <a:sym typeface="Arial"/>
              </a:rPr>
              <a:t>never</a:t>
            </a:r>
            <a:r>
              <a:rPr b="0" i="0" lang="en-US" sz="1800" u="none">
                <a:solidFill>
                  <a:schemeClr val="dk1"/>
                </a:solidFill>
                <a:latin typeface="Arial"/>
                <a:ea typeface="Arial"/>
                <a:cs typeface="Arial"/>
                <a:sym typeface="Arial"/>
              </a:rPr>
              <a:t> enter a deadlock state</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Deadlock </a:t>
            </a:r>
            <a:r>
              <a:rPr b="1" i="0" lang="en-US" sz="1800" u="none">
                <a:solidFill>
                  <a:schemeClr val="dk1"/>
                </a:solidFill>
                <a:latin typeface="Arial"/>
                <a:ea typeface="Arial"/>
                <a:cs typeface="Arial"/>
                <a:sym typeface="Arial"/>
              </a:rPr>
              <a:t>Prevention</a:t>
            </a:r>
            <a:r>
              <a:rPr b="0" i="0" lang="en-US" sz="1800" u="none">
                <a:solidFill>
                  <a:schemeClr val="dk1"/>
                </a:solidFill>
                <a:latin typeface="Arial"/>
                <a:ea typeface="Arial"/>
                <a:cs typeface="Arial"/>
                <a:sym typeface="Arial"/>
              </a:rPr>
              <a:t> or  Deadlock </a:t>
            </a:r>
            <a:r>
              <a:rPr b="1" i="0" lang="en-US" sz="1800" u="none">
                <a:solidFill>
                  <a:schemeClr val="dk1"/>
                </a:solidFill>
                <a:latin typeface="Arial"/>
                <a:ea typeface="Arial"/>
                <a:cs typeface="Arial"/>
                <a:sym typeface="Arial"/>
              </a:rPr>
              <a:t>Avoidance</a:t>
            </a:r>
            <a:r>
              <a:rPr b="0" i="0" lang="en-US" sz="1800" u="none">
                <a:solidFill>
                  <a:schemeClr val="dk1"/>
                </a:solidFill>
                <a:latin typeface="Arial"/>
                <a:ea typeface="Arial"/>
                <a:cs typeface="Arial"/>
                <a:sym typeface="Arial"/>
              </a:rPr>
              <a:t> methods</a:t>
            </a:r>
            <a:br>
              <a:rPr b="0" i="0" lang="en-US" sz="1800" u="none">
                <a:solidFill>
                  <a:schemeClr val="dk1"/>
                </a:solidFill>
                <a:latin typeface="Arial"/>
                <a:ea typeface="Arial"/>
                <a:cs typeface="Arial"/>
                <a:sym typeface="Arial"/>
              </a:rPr>
            </a:b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Allow the system to enter a deadlock state and then recover</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Deadlock </a:t>
            </a:r>
            <a:r>
              <a:rPr b="1" i="0" lang="en-US" sz="1800" u="none">
                <a:solidFill>
                  <a:schemeClr val="dk1"/>
                </a:solidFill>
                <a:latin typeface="Arial"/>
                <a:ea typeface="Arial"/>
                <a:cs typeface="Arial"/>
                <a:sym typeface="Arial"/>
              </a:rPr>
              <a:t>Detection</a:t>
            </a:r>
            <a:r>
              <a:rPr b="0" i="0" lang="en-US" sz="1800" u="none">
                <a:solidFill>
                  <a:schemeClr val="dk1"/>
                </a:solidFill>
                <a:latin typeface="Arial"/>
                <a:ea typeface="Arial"/>
                <a:cs typeface="Arial"/>
                <a:sym typeface="Arial"/>
              </a:rPr>
              <a:t> needed</a:t>
            </a:r>
            <a:endParaRPr/>
          </a:p>
          <a:p>
            <a:pPr indent="-171450" lvl="1" marL="74295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Ignore the problem and pretend that deadlocks never occur in the system; </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Used by most operating systems, including UNIX</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OS does not bother with deadlocks that can occur in applications</a:t>
            </a:r>
            <a:endParaRPr/>
          </a:p>
        </p:txBody>
      </p:sp>
      <p:sp>
        <p:nvSpPr>
          <p:cNvPr id="209" name="Google Shape;209;p11"/>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2"/>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Deadlock Prevention</a:t>
            </a:r>
            <a:endParaRPr/>
          </a:p>
        </p:txBody>
      </p:sp>
      <p:sp>
        <p:nvSpPr>
          <p:cNvPr id="216" name="Google Shape;216;p12"/>
          <p:cNvSpPr txBox="1"/>
          <p:nvPr>
            <p:ph idx="1" type="body"/>
          </p:nvPr>
        </p:nvSpPr>
        <p:spPr>
          <a:xfrm>
            <a:off x="395287" y="2205037"/>
            <a:ext cx="8496300" cy="3455987"/>
          </a:xfrm>
          <a:prstGeom prst="rect">
            <a:avLst/>
          </a:prstGeom>
          <a:noFill/>
          <a:ln>
            <a:noFill/>
          </a:ln>
        </p:spPr>
        <p:txBody>
          <a:bodyPr anchorCtr="0" anchor="t" bIns="45700" lIns="91425" spcFirstLastPara="1" rIns="91425" wrap="square" tIns="45700">
            <a:noAutofit/>
          </a:bodyPr>
          <a:lstStyle/>
          <a:p>
            <a:pPr indent="-241300" lvl="0" marL="342900" rtl="0" algn="l">
              <a:lnSpc>
                <a:spcPct val="100000"/>
              </a:lnSpc>
              <a:spcBef>
                <a:spcPts val="0"/>
              </a:spcBef>
              <a:spcAft>
                <a:spcPts val="0"/>
              </a:spcAft>
              <a:buClr>
                <a:schemeClr val="dk1"/>
              </a:buClr>
              <a:buSzPts val="1600"/>
              <a:buFont typeface="Arial"/>
              <a:buNone/>
            </a:pPr>
            <a:r>
              <a:t/>
            </a:r>
            <a:endParaRPr b="1" i="0" sz="16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Mutual Exclusion</a:t>
            </a:r>
            <a:r>
              <a:rPr b="0" i="0" lang="en-US" sz="1800" u="none">
                <a:solidFill>
                  <a:schemeClr val="dk1"/>
                </a:solidFill>
                <a:latin typeface="Arial"/>
                <a:ea typeface="Arial"/>
                <a:cs typeface="Arial"/>
                <a:sym typeface="Arial"/>
              </a:rPr>
              <a:t> – not required for sharable resources; must hold for nonsharable resources</a:t>
            </a:r>
            <a:br>
              <a:rPr b="0" i="0" lang="en-US" sz="1800" u="none">
                <a:solidFill>
                  <a:schemeClr val="dk1"/>
                </a:solidFill>
                <a:latin typeface="Arial"/>
                <a:ea typeface="Arial"/>
                <a:cs typeface="Arial"/>
                <a:sym typeface="Arial"/>
              </a:rPr>
            </a:br>
            <a:endParaRPr/>
          </a:p>
          <a:p>
            <a:pPr indent="-342900" lvl="0" marL="34290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Hold and Wait</a:t>
            </a:r>
            <a:r>
              <a:rPr b="0" i="0" lang="en-US" sz="1800" u="none">
                <a:solidFill>
                  <a:schemeClr val="dk1"/>
                </a:solidFill>
                <a:latin typeface="Arial"/>
                <a:ea typeface="Arial"/>
                <a:cs typeface="Arial"/>
                <a:sym typeface="Arial"/>
              </a:rPr>
              <a:t> – must guarantee that whenever a process requests a resource, it does not hold any other resources</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Require process to request and be allocated all its resources before it begins execution, or allow process to request resources only when the process has none</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Low resource utilization; starvation possible</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217" name="Google Shape;217;p12"/>
          <p:cNvSpPr txBox="1"/>
          <p:nvPr/>
        </p:nvSpPr>
        <p:spPr>
          <a:xfrm>
            <a:off x="649287" y="1714500"/>
            <a:ext cx="594995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Basic Principle: Restrain the ways requests can be made</a:t>
            </a:r>
            <a:endParaRPr/>
          </a:p>
        </p:txBody>
      </p:sp>
      <p:sp>
        <p:nvSpPr>
          <p:cNvPr id="218" name="Google Shape;218;p12"/>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3"/>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Deadlock Prevention (Cont.)</a:t>
            </a:r>
            <a:endParaRPr/>
          </a:p>
        </p:txBody>
      </p:sp>
      <p:sp>
        <p:nvSpPr>
          <p:cNvPr id="225" name="Google Shape;225;p13"/>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No Preemption –</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 processing holding resources make requests: if request cannot be granted, release (preempt) the held resources, and try again later.</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Preempted resources are added to the list of resources for which the process is waiting</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Process will be restarted only when it can regain its old resources, as well as the new ones that it is requesting.</a:t>
            </a:r>
            <a:br>
              <a:rPr b="0" i="0" lang="en-US" sz="1800" u="none">
                <a:solidFill>
                  <a:schemeClr val="dk1"/>
                </a:solidFill>
                <a:latin typeface="Arial"/>
                <a:ea typeface="Arial"/>
                <a:cs typeface="Arial"/>
                <a:sym typeface="Arial"/>
              </a:rPr>
            </a:br>
            <a:endParaRPr/>
          </a:p>
          <a:p>
            <a:pPr indent="-342900" lvl="0" marL="34290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Circular Wait</a:t>
            </a:r>
            <a:r>
              <a:rPr b="0" i="0" lang="en-US" sz="1800" u="none">
                <a:solidFill>
                  <a:schemeClr val="dk1"/>
                </a:solidFill>
                <a:latin typeface="Arial"/>
                <a:ea typeface="Arial"/>
                <a:cs typeface="Arial"/>
                <a:sym typeface="Arial"/>
              </a:rPr>
              <a:t> – impose a total ordering of all resource types, and require that each process requests resources in an increasing order of enumeration</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226" name="Google Shape;226;p13"/>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4"/>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Deadlock Prevention (Cont.)</a:t>
            </a:r>
            <a:endParaRPr/>
          </a:p>
        </p:txBody>
      </p:sp>
      <p:sp>
        <p:nvSpPr>
          <p:cNvPr id="233" name="Google Shape;233;p14"/>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All resources are ordered and assigned an integer number</a:t>
            </a:r>
            <a:endParaRPr/>
          </a:p>
          <a:p>
            <a:pPr indent="-285750" lvl="1" marL="74295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A process can request resources </a:t>
            </a:r>
            <a:r>
              <a:rPr b="1" i="0" lang="en-US" sz="1600" u="none">
                <a:solidFill>
                  <a:schemeClr val="dk1"/>
                </a:solidFill>
                <a:latin typeface="Arial"/>
                <a:ea typeface="Arial"/>
                <a:cs typeface="Arial"/>
                <a:sym typeface="Arial"/>
              </a:rPr>
              <a:t>in increasing order of enumeration</a:t>
            </a:r>
            <a:endParaRPr/>
          </a:p>
        </p:txBody>
      </p:sp>
      <p:sp>
        <p:nvSpPr>
          <p:cNvPr id="234" name="Google Shape;234;p14"/>
          <p:cNvSpPr txBox="1"/>
          <p:nvPr/>
        </p:nvSpPr>
        <p:spPr>
          <a:xfrm>
            <a:off x="1044575" y="3206750"/>
            <a:ext cx="863600" cy="503237"/>
          </a:xfrm>
          <a:prstGeom prst="rect">
            <a:avLst/>
          </a:prstGeom>
          <a:noFill/>
          <a:ln cap="flat" cmpd="sng" w="952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R1</a:t>
            </a:r>
            <a:endParaRPr/>
          </a:p>
        </p:txBody>
      </p:sp>
      <p:sp>
        <p:nvSpPr>
          <p:cNvPr id="235" name="Google Shape;235;p14"/>
          <p:cNvSpPr txBox="1"/>
          <p:nvPr/>
        </p:nvSpPr>
        <p:spPr>
          <a:xfrm>
            <a:off x="2484437" y="3206750"/>
            <a:ext cx="863600" cy="503237"/>
          </a:xfrm>
          <a:prstGeom prst="rect">
            <a:avLst/>
          </a:prstGeom>
          <a:noFill/>
          <a:ln cap="flat" cmpd="sng" w="952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R2</a:t>
            </a:r>
            <a:endParaRPr/>
          </a:p>
        </p:txBody>
      </p:sp>
      <p:sp>
        <p:nvSpPr>
          <p:cNvPr id="236" name="Google Shape;236;p14"/>
          <p:cNvSpPr txBox="1"/>
          <p:nvPr/>
        </p:nvSpPr>
        <p:spPr>
          <a:xfrm>
            <a:off x="3924300" y="3206750"/>
            <a:ext cx="863600" cy="503237"/>
          </a:xfrm>
          <a:prstGeom prst="rect">
            <a:avLst/>
          </a:prstGeom>
          <a:noFill/>
          <a:ln cap="flat" cmpd="sng" w="952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R3</a:t>
            </a:r>
            <a:endParaRPr/>
          </a:p>
        </p:txBody>
      </p:sp>
      <p:sp>
        <p:nvSpPr>
          <p:cNvPr id="237" name="Google Shape;237;p14"/>
          <p:cNvSpPr txBox="1"/>
          <p:nvPr/>
        </p:nvSpPr>
        <p:spPr>
          <a:xfrm>
            <a:off x="5724525" y="3206750"/>
            <a:ext cx="863600" cy="503237"/>
          </a:xfrm>
          <a:prstGeom prst="rect">
            <a:avLst/>
          </a:prstGeom>
          <a:noFill/>
          <a:ln cap="flat" cmpd="sng" w="952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R4</a:t>
            </a:r>
            <a:endParaRPr/>
          </a:p>
        </p:txBody>
      </p:sp>
      <p:sp>
        <p:nvSpPr>
          <p:cNvPr id="238" name="Google Shape;238;p14"/>
          <p:cNvSpPr txBox="1"/>
          <p:nvPr/>
        </p:nvSpPr>
        <p:spPr>
          <a:xfrm>
            <a:off x="7308850" y="3135312"/>
            <a:ext cx="863600" cy="503237"/>
          </a:xfrm>
          <a:prstGeom prst="rect">
            <a:avLst/>
          </a:prstGeom>
          <a:noFill/>
          <a:ln cap="flat" cmpd="sng" w="952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R5</a:t>
            </a:r>
            <a:endParaRPr/>
          </a:p>
        </p:txBody>
      </p:sp>
      <p:sp>
        <p:nvSpPr>
          <p:cNvPr id="239" name="Google Shape;239;p14"/>
          <p:cNvSpPr txBox="1"/>
          <p:nvPr/>
        </p:nvSpPr>
        <p:spPr>
          <a:xfrm>
            <a:off x="900112" y="2701925"/>
            <a:ext cx="127317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Resources</a:t>
            </a:r>
            <a:endParaRPr/>
          </a:p>
        </p:txBody>
      </p:sp>
      <p:cxnSp>
        <p:nvCxnSpPr>
          <p:cNvPr id="240" name="Google Shape;240;p14"/>
          <p:cNvCxnSpPr/>
          <p:nvPr/>
        </p:nvCxnSpPr>
        <p:spPr>
          <a:xfrm>
            <a:off x="1260475" y="4221162"/>
            <a:ext cx="6337300" cy="0"/>
          </a:xfrm>
          <a:prstGeom prst="straightConnector1">
            <a:avLst/>
          </a:prstGeom>
          <a:noFill/>
          <a:ln cap="flat" cmpd="sng" w="9525">
            <a:solidFill>
              <a:schemeClr val="dk1"/>
            </a:solidFill>
            <a:prstDash val="solid"/>
            <a:miter lim="800000"/>
            <a:headEnd len="med" w="med" type="none"/>
            <a:tailEnd len="lg" w="lg" type="triangle"/>
          </a:ln>
        </p:spPr>
      </p:cxnSp>
      <p:sp>
        <p:nvSpPr>
          <p:cNvPr id="241" name="Google Shape;241;p14"/>
          <p:cNvSpPr txBox="1"/>
          <p:nvPr/>
        </p:nvSpPr>
        <p:spPr>
          <a:xfrm>
            <a:off x="2557462" y="3860800"/>
            <a:ext cx="441007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can only request and allocate in this order</a:t>
            </a:r>
            <a:endParaRPr/>
          </a:p>
        </p:txBody>
      </p:sp>
      <p:sp>
        <p:nvSpPr>
          <p:cNvPr id="242" name="Google Shape;242;p14"/>
          <p:cNvSpPr txBox="1"/>
          <p:nvPr/>
        </p:nvSpPr>
        <p:spPr>
          <a:xfrm>
            <a:off x="539750" y="4927600"/>
            <a:ext cx="1387475" cy="9159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sng">
                <a:solidFill>
                  <a:schemeClr val="dk1"/>
                </a:solidFill>
                <a:latin typeface="Arial"/>
                <a:ea typeface="Arial"/>
                <a:cs typeface="Arial"/>
                <a:sym typeface="Arial"/>
              </a:rPr>
              <a:t>Process 1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Request R2</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Request R4</a:t>
            </a:r>
            <a:endParaRPr/>
          </a:p>
        </p:txBody>
      </p:sp>
      <p:sp>
        <p:nvSpPr>
          <p:cNvPr id="243" name="Google Shape;243;p14"/>
          <p:cNvSpPr txBox="1"/>
          <p:nvPr/>
        </p:nvSpPr>
        <p:spPr>
          <a:xfrm>
            <a:off x="2339975" y="4868862"/>
            <a:ext cx="1387475" cy="11906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sng">
                <a:solidFill>
                  <a:schemeClr val="dk1"/>
                </a:solidFill>
                <a:latin typeface="Arial"/>
                <a:ea typeface="Arial"/>
                <a:cs typeface="Arial"/>
                <a:sym typeface="Arial"/>
              </a:rPr>
              <a:t>Process 2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Request R1</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Request R2</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Request R3</a:t>
            </a:r>
            <a:endParaRPr/>
          </a:p>
        </p:txBody>
      </p:sp>
      <p:sp>
        <p:nvSpPr>
          <p:cNvPr id="244" name="Google Shape;244;p14"/>
          <p:cNvSpPr txBox="1"/>
          <p:nvPr/>
        </p:nvSpPr>
        <p:spPr>
          <a:xfrm>
            <a:off x="4087812" y="4906962"/>
            <a:ext cx="1387475" cy="9159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sng">
                <a:solidFill>
                  <a:schemeClr val="dk1"/>
                </a:solidFill>
                <a:latin typeface="Arial"/>
                <a:ea typeface="Arial"/>
                <a:cs typeface="Arial"/>
                <a:sym typeface="Arial"/>
              </a:rPr>
              <a:t>Process 3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Request R3</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Request R4</a:t>
            </a:r>
            <a:endParaRPr/>
          </a:p>
        </p:txBody>
      </p:sp>
      <p:sp>
        <p:nvSpPr>
          <p:cNvPr id="245" name="Google Shape;245;p14"/>
          <p:cNvSpPr txBox="1"/>
          <p:nvPr/>
        </p:nvSpPr>
        <p:spPr>
          <a:xfrm>
            <a:off x="593725" y="4600575"/>
            <a:ext cx="113347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Example:</a:t>
            </a:r>
            <a:endParaRPr/>
          </a:p>
        </p:txBody>
      </p:sp>
      <p:sp>
        <p:nvSpPr>
          <p:cNvPr id="246" name="Google Shape;246;p14"/>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5"/>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Proof	</a:t>
            </a:r>
            <a:endParaRPr/>
          </a:p>
        </p:txBody>
      </p:sp>
      <p:sp>
        <p:nvSpPr>
          <p:cNvPr id="252" name="Google Shape;252;p15"/>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Consider the resources that are allocated at the moment. Consider the process that has the highest numbered allocated resource. </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That process will not block; will be able to continue and finish.  Because:</a:t>
            </a:r>
            <a:endParaRPr/>
          </a:p>
          <a:p>
            <a:pPr indent="-228600" lvl="2" marL="11430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It can not make a request to a resource with a smaller number and get block. This will not happen. </a:t>
            </a:r>
            <a:endParaRPr/>
          </a:p>
          <a:p>
            <a:pPr indent="-228600" lvl="2" marL="11430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It can make a request to a resource with a larger number. That resource is not allocated yet (otherwise that would be the highest numbered allocated resource). Hence the process will get the resource immediately. In this way, that process will not block. Will be able to run and complete. </a:t>
            </a:r>
            <a:endParaRPr/>
          </a:p>
          <a:p>
            <a:pPr indent="-228600" lvl="2" marL="11430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Then, the same thing will be applicable to the process that is holding the next highest numbered resource. That will be able to run an finish. </a:t>
            </a:r>
            <a:endParaRPr/>
          </a:p>
          <a:p>
            <a:pPr indent="-228600" lvl="2" marL="11430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All process may run and finish sooner or later. </a:t>
            </a:r>
            <a:endParaRPr/>
          </a:p>
        </p:txBody>
      </p:sp>
      <p:sp>
        <p:nvSpPr>
          <p:cNvPr id="253" name="Google Shape;253;p15"/>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6"/>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Deadlock Avoidance</a:t>
            </a:r>
            <a:endParaRPr/>
          </a:p>
        </p:txBody>
      </p:sp>
      <p:sp>
        <p:nvSpPr>
          <p:cNvPr id="260" name="Google Shape;260;p16"/>
          <p:cNvSpPr txBox="1"/>
          <p:nvPr>
            <p:ph idx="1" type="body"/>
          </p:nvPr>
        </p:nvSpPr>
        <p:spPr>
          <a:xfrm>
            <a:off x="323850" y="2420937"/>
            <a:ext cx="8496300" cy="38163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Simplest and most useful model requires that each process declare the </a:t>
            </a:r>
            <a:r>
              <a:rPr b="1" i="1" lang="en-US" sz="1800" u="none">
                <a:solidFill>
                  <a:schemeClr val="dk1"/>
                </a:solidFill>
                <a:latin typeface="Arial"/>
                <a:ea typeface="Arial"/>
                <a:cs typeface="Arial"/>
                <a:sym typeface="Arial"/>
              </a:rPr>
              <a:t>maximum number</a:t>
            </a:r>
            <a:r>
              <a:rPr b="0" i="0" lang="en-US" sz="1800" u="none">
                <a:solidFill>
                  <a:schemeClr val="dk1"/>
                </a:solidFill>
                <a:latin typeface="Arial"/>
                <a:ea typeface="Arial"/>
                <a:cs typeface="Arial"/>
                <a:sym typeface="Arial"/>
              </a:rPr>
              <a:t> of resources of each type that it may need</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to  hold simultaneously. (maximum demand)</a:t>
            </a:r>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The deadlock-avoidance algorithm dynamically examines the resource-allocation state to ensure that there can never be a circular-wait condition.</a:t>
            </a:r>
            <a:br>
              <a:rPr b="0" i="0" lang="en-US" sz="1800" u="none">
                <a:solidFill>
                  <a:schemeClr val="dk1"/>
                </a:solidFill>
                <a:latin typeface="Arial"/>
                <a:ea typeface="Arial"/>
                <a:cs typeface="Arial"/>
                <a:sym typeface="Arial"/>
              </a:rPr>
            </a:b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Resource-allocation </a:t>
            </a:r>
            <a:r>
              <a:rPr b="1" i="1" lang="en-US" sz="1800" u="none">
                <a:solidFill>
                  <a:schemeClr val="dk1"/>
                </a:solidFill>
                <a:latin typeface="Arial"/>
                <a:ea typeface="Arial"/>
                <a:cs typeface="Arial"/>
                <a:sym typeface="Arial"/>
              </a:rPr>
              <a:t>state</a:t>
            </a:r>
            <a:r>
              <a:rPr b="0" i="0" lang="en-US" sz="1800" u="none">
                <a:solidFill>
                  <a:schemeClr val="dk1"/>
                </a:solidFill>
                <a:latin typeface="Arial"/>
                <a:ea typeface="Arial"/>
                <a:cs typeface="Arial"/>
                <a:sym typeface="Arial"/>
              </a:rPr>
              <a:t> is defined by the number of </a:t>
            </a:r>
            <a:r>
              <a:rPr b="0" i="0" lang="en-US" sz="1800" u="sng">
                <a:solidFill>
                  <a:schemeClr val="dk1"/>
                </a:solidFill>
                <a:latin typeface="Arial"/>
                <a:ea typeface="Arial"/>
                <a:cs typeface="Arial"/>
                <a:sym typeface="Arial"/>
              </a:rPr>
              <a:t>available</a:t>
            </a:r>
            <a:r>
              <a:rPr b="0" i="0" lang="en-US" sz="1800" u="none">
                <a:solidFill>
                  <a:schemeClr val="dk1"/>
                </a:solidFill>
                <a:latin typeface="Arial"/>
                <a:ea typeface="Arial"/>
                <a:cs typeface="Arial"/>
                <a:sym typeface="Arial"/>
              </a:rPr>
              <a:t> and </a:t>
            </a:r>
            <a:r>
              <a:rPr b="0" i="0" lang="en-US" sz="1800" u="sng">
                <a:solidFill>
                  <a:schemeClr val="dk1"/>
                </a:solidFill>
                <a:latin typeface="Arial"/>
                <a:ea typeface="Arial"/>
                <a:cs typeface="Arial"/>
                <a:sym typeface="Arial"/>
              </a:rPr>
              <a:t>allocated</a:t>
            </a:r>
            <a:r>
              <a:rPr b="0" i="0" lang="en-US" sz="1800" u="none">
                <a:solidFill>
                  <a:schemeClr val="dk1"/>
                </a:solidFill>
                <a:latin typeface="Arial"/>
                <a:ea typeface="Arial"/>
                <a:cs typeface="Arial"/>
                <a:sym typeface="Arial"/>
              </a:rPr>
              <a:t> resources, and the </a:t>
            </a:r>
            <a:r>
              <a:rPr b="0" i="0" lang="en-US" sz="1800" u="sng">
                <a:solidFill>
                  <a:schemeClr val="dk1"/>
                </a:solidFill>
                <a:latin typeface="Arial"/>
                <a:ea typeface="Arial"/>
                <a:cs typeface="Arial"/>
                <a:sym typeface="Arial"/>
              </a:rPr>
              <a:t>maximum</a:t>
            </a:r>
            <a:r>
              <a:rPr b="0" i="0" lang="en-US" sz="1800" u="none">
                <a:solidFill>
                  <a:schemeClr val="dk1"/>
                </a:solidFill>
                <a:latin typeface="Arial"/>
                <a:ea typeface="Arial"/>
                <a:cs typeface="Arial"/>
                <a:sym typeface="Arial"/>
              </a:rPr>
              <a:t> demands of the processes</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261" name="Google Shape;261;p16"/>
          <p:cNvSpPr txBox="1"/>
          <p:nvPr/>
        </p:nvSpPr>
        <p:spPr>
          <a:xfrm>
            <a:off x="395287" y="1531937"/>
            <a:ext cx="7358062" cy="7016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Basic Principle:</a:t>
            </a:r>
            <a:r>
              <a:rPr b="0" i="0" lang="en-US" sz="2000" u="none">
                <a:solidFill>
                  <a:schemeClr val="dk1"/>
                </a:solidFill>
                <a:latin typeface="Arial"/>
                <a:ea typeface="Arial"/>
                <a:cs typeface="Arial"/>
                <a:sym typeface="Arial"/>
              </a:rPr>
              <a:t> Requires that the system has some additional </a:t>
            </a:r>
            <a:br>
              <a:rPr b="0" i="0" lang="en-US" sz="2000" u="none">
                <a:solidFill>
                  <a:schemeClr val="dk1"/>
                </a:solidFill>
                <a:latin typeface="Arial"/>
                <a:ea typeface="Arial"/>
                <a:cs typeface="Arial"/>
                <a:sym typeface="Arial"/>
              </a:rPr>
            </a:br>
            <a:r>
              <a:rPr b="1" i="1" lang="en-US" sz="2000" u="none">
                <a:solidFill>
                  <a:schemeClr val="dk1"/>
                </a:solidFill>
                <a:latin typeface="Arial"/>
                <a:ea typeface="Arial"/>
                <a:cs typeface="Arial"/>
                <a:sym typeface="Arial"/>
              </a:rPr>
              <a:t>a priori </a:t>
            </a:r>
            <a:r>
              <a:rPr b="1" i="0" lang="en-US" sz="2000" u="none">
                <a:solidFill>
                  <a:schemeClr val="dk1"/>
                </a:solidFill>
                <a:latin typeface="Arial"/>
                <a:ea typeface="Arial"/>
                <a:cs typeface="Arial"/>
                <a:sym typeface="Arial"/>
              </a:rPr>
              <a:t>information</a:t>
            </a:r>
            <a:r>
              <a:rPr b="0" i="0" lang="en-US" sz="2000" u="none">
                <a:solidFill>
                  <a:schemeClr val="dk1"/>
                </a:solidFill>
                <a:latin typeface="Arial"/>
                <a:ea typeface="Arial"/>
                <a:cs typeface="Arial"/>
                <a:sym typeface="Arial"/>
              </a:rPr>
              <a:t>  available</a:t>
            </a:r>
            <a:endParaRPr/>
          </a:p>
        </p:txBody>
      </p:sp>
      <p:sp>
        <p:nvSpPr>
          <p:cNvPr id="262" name="Google Shape;262;p16"/>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7"/>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Safe state</a:t>
            </a:r>
            <a:endParaRPr/>
          </a:p>
        </p:txBody>
      </p:sp>
      <p:sp>
        <p:nvSpPr>
          <p:cNvPr id="269" name="Google Shape;269;p17"/>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When a process requests an available resource, system must decide if immediate allocation leaves the system in a safe state</a:t>
            </a:r>
            <a:br>
              <a:rPr b="0" i="0" lang="en-US" sz="1800" u="none">
                <a:solidFill>
                  <a:schemeClr val="dk1"/>
                </a:solidFill>
                <a:latin typeface="Arial"/>
                <a:ea typeface="Arial"/>
                <a:cs typeface="Arial"/>
                <a:sym typeface="Arial"/>
              </a:rPr>
            </a:b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 state is </a:t>
            </a:r>
            <a:r>
              <a:rPr b="1" i="0" lang="en-US" sz="1800" u="none">
                <a:solidFill>
                  <a:schemeClr val="dk1"/>
                </a:solidFill>
                <a:latin typeface="Arial"/>
                <a:ea typeface="Arial"/>
                <a:cs typeface="Arial"/>
                <a:sym typeface="Arial"/>
              </a:rPr>
              <a:t>safe</a:t>
            </a:r>
            <a:r>
              <a:rPr b="0" i="0" lang="en-US" sz="1800" u="none">
                <a:solidFill>
                  <a:schemeClr val="dk1"/>
                </a:solidFill>
                <a:latin typeface="Arial"/>
                <a:ea typeface="Arial"/>
                <a:cs typeface="Arial"/>
                <a:sym typeface="Arial"/>
              </a:rPr>
              <a:t>  if the system can allocate resources to each process (up to its maximum) in some order and still avoid a deadlock. </a:t>
            </a:r>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We are considering a worst-case situation here. Even in the worst case (process requests up their maximum at the moment), we don’t have deadlock in a safe state. </a:t>
            </a:r>
            <a:endParaRPr/>
          </a:p>
        </p:txBody>
      </p:sp>
      <p:sp>
        <p:nvSpPr>
          <p:cNvPr id="270" name="Google Shape;270;p17"/>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8"/>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Safe state</a:t>
            </a:r>
            <a:endParaRPr/>
          </a:p>
        </p:txBody>
      </p:sp>
      <p:sp>
        <p:nvSpPr>
          <p:cNvPr id="276" name="Google Shape;276;p18"/>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More formally: A system </a:t>
            </a:r>
            <a:r>
              <a:rPr b="1" i="0" lang="en-US" sz="1800" u="none">
                <a:solidFill>
                  <a:schemeClr val="dk1"/>
                </a:solidFill>
                <a:latin typeface="Arial"/>
                <a:ea typeface="Arial"/>
                <a:cs typeface="Arial"/>
                <a:sym typeface="Arial"/>
              </a:rPr>
              <a:t>state</a:t>
            </a:r>
            <a:r>
              <a:rPr b="0" i="0" lang="en-US" sz="1800" u="none">
                <a:solidFill>
                  <a:schemeClr val="dk1"/>
                </a:solidFill>
                <a:latin typeface="Arial"/>
                <a:ea typeface="Arial"/>
                <a:cs typeface="Arial"/>
                <a:sym typeface="Arial"/>
              </a:rPr>
              <a:t> is </a:t>
            </a:r>
            <a:r>
              <a:rPr b="1" i="0" lang="en-US" sz="1800" u="none">
                <a:solidFill>
                  <a:schemeClr val="dk1"/>
                </a:solidFill>
                <a:latin typeface="Arial"/>
                <a:ea typeface="Arial"/>
                <a:cs typeface="Arial"/>
                <a:sym typeface="Arial"/>
              </a:rPr>
              <a:t>safe</a:t>
            </a:r>
            <a:r>
              <a:rPr b="0" i="0" lang="en-US" sz="1800" u="none">
                <a:solidFill>
                  <a:srgbClr val="FFFF00"/>
                </a:solidFill>
                <a:latin typeface="Arial"/>
                <a:ea typeface="Arial"/>
                <a:cs typeface="Arial"/>
                <a:sym typeface="Arial"/>
              </a:rPr>
              <a:t> </a:t>
            </a:r>
            <a:r>
              <a:rPr b="0" i="0" lang="en-US" sz="1800" u="none">
                <a:solidFill>
                  <a:schemeClr val="dk1"/>
                </a:solidFill>
                <a:latin typeface="Arial"/>
                <a:ea typeface="Arial"/>
                <a:cs typeface="Arial"/>
                <a:sym typeface="Arial"/>
              </a:rPr>
              <a:t>if there exists a </a:t>
            </a:r>
            <a:r>
              <a:rPr b="0" i="1" lang="en-US" sz="1800" u="none">
                <a:solidFill>
                  <a:schemeClr val="dk1"/>
                </a:solidFill>
                <a:latin typeface="Arial"/>
                <a:ea typeface="Arial"/>
                <a:cs typeface="Arial"/>
                <a:sym typeface="Arial"/>
              </a:rPr>
              <a:t>safe sequence</a:t>
            </a:r>
            <a:r>
              <a:rPr b="0" i="0" lang="en-US" sz="1800" u="none">
                <a:solidFill>
                  <a:schemeClr val="dk1"/>
                </a:solidFill>
                <a:latin typeface="Arial"/>
                <a:ea typeface="Arial"/>
                <a:cs typeface="Arial"/>
                <a:sym typeface="Arial"/>
              </a:rPr>
              <a:t> of all processes   (&lt;</a:t>
            </a:r>
            <a:r>
              <a:rPr b="0" i="1" lang="en-US" sz="1800" u="none">
                <a:solidFill>
                  <a:schemeClr val="dk1"/>
                </a:solidFill>
                <a:latin typeface="Arial"/>
                <a:ea typeface="Arial"/>
                <a:cs typeface="Arial"/>
                <a:sym typeface="Arial"/>
              </a:rPr>
              <a:t>P</a:t>
            </a:r>
            <a:r>
              <a:rPr b="0" baseline="-25000" i="1" lang="en-US" sz="1800" u="none">
                <a:solidFill>
                  <a:schemeClr val="dk1"/>
                </a:solidFill>
                <a:latin typeface="Arial"/>
                <a:ea typeface="Arial"/>
                <a:cs typeface="Arial"/>
                <a:sym typeface="Arial"/>
              </a:rPr>
              <a:t>1</a:t>
            </a:r>
            <a:r>
              <a:rPr b="0" i="1" lang="en-US" sz="1800" u="none">
                <a:solidFill>
                  <a:schemeClr val="dk1"/>
                </a:solidFill>
                <a:latin typeface="Arial"/>
                <a:ea typeface="Arial"/>
                <a:cs typeface="Arial"/>
                <a:sym typeface="Arial"/>
              </a:rPr>
              <a:t>, P</a:t>
            </a:r>
            <a:r>
              <a:rPr b="0" baseline="-25000" i="1" lang="en-US" sz="1800" u="none">
                <a:solidFill>
                  <a:schemeClr val="dk1"/>
                </a:solidFill>
                <a:latin typeface="Arial"/>
                <a:ea typeface="Arial"/>
                <a:cs typeface="Arial"/>
                <a:sym typeface="Arial"/>
              </a:rPr>
              <a:t>2</a:t>
            </a:r>
            <a:r>
              <a:rPr b="0" i="1" lang="en-US" sz="1800" u="none">
                <a:solidFill>
                  <a:schemeClr val="dk1"/>
                </a:solidFill>
                <a:latin typeface="Arial"/>
                <a:ea typeface="Arial"/>
                <a:cs typeface="Arial"/>
                <a:sym typeface="Arial"/>
              </a:rPr>
              <a:t>, …, P</a:t>
            </a:r>
            <a:r>
              <a:rPr b="0" baseline="-25000" i="1" lang="en-US" sz="1800" u="none">
                <a:solidFill>
                  <a:schemeClr val="dk1"/>
                </a:solidFill>
                <a:latin typeface="Arial"/>
                <a:ea typeface="Arial"/>
                <a:cs typeface="Arial"/>
                <a:sym typeface="Arial"/>
              </a:rPr>
              <a:t>n</a:t>
            </a:r>
            <a:r>
              <a:rPr b="0" i="0" lang="en-US" sz="1800" u="none">
                <a:solidFill>
                  <a:schemeClr val="dk1"/>
                </a:solidFill>
                <a:latin typeface="Arial"/>
                <a:ea typeface="Arial"/>
                <a:cs typeface="Arial"/>
                <a:sym typeface="Arial"/>
              </a:rPr>
              <a:t>&gt;)  such that  for each </a:t>
            </a:r>
            <a:r>
              <a:rPr b="0" i="1" lang="en-US" sz="1800" u="none">
                <a:solidFill>
                  <a:schemeClr val="dk1"/>
                </a:solidFill>
                <a:latin typeface="Arial"/>
                <a:ea typeface="Arial"/>
                <a:cs typeface="Arial"/>
                <a:sym typeface="Arial"/>
              </a:rPr>
              <a:t>P</a:t>
            </a:r>
            <a:r>
              <a:rPr b="0" baseline="-25000" i="1" lang="en-US" sz="1800" u="none">
                <a:solidFill>
                  <a:schemeClr val="dk1"/>
                </a:solidFill>
                <a:latin typeface="Arial"/>
                <a:ea typeface="Arial"/>
                <a:cs typeface="Arial"/>
                <a:sym typeface="Arial"/>
              </a:rPr>
              <a:t>i</a:t>
            </a:r>
            <a:r>
              <a:rPr b="0" i="1" lang="en-US" sz="1800" u="none">
                <a:solidFill>
                  <a:schemeClr val="dk1"/>
                </a:solidFill>
                <a:latin typeface="Arial"/>
                <a:ea typeface="Arial"/>
                <a:cs typeface="Arial"/>
                <a:sym typeface="Arial"/>
              </a:rPr>
              <a:t>,</a:t>
            </a:r>
            <a:r>
              <a:rPr b="0" i="0" lang="en-US" sz="1800" u="none">
                <a:solidFill>
                  <a:schemeClr val="dk1"/>
                </a:solidFill>
                <a:latin typeface="Arial"/>
                <a:ea typeface="Arial"/>
                <a:cs typeface="Arial"/>
                <a:sym typeface="Arial"/>
              </a:rPr>
              <a:t> the resources that </a:t>
            </a:r>
            <a:r>
              <a:rPr b="0" i="1" lang="en-US" sz="1800" u="none">
                <a:solidFill>
                  <a:schemeClr val="dk1"/>
                </a:solidFill>
                <a:latin typeface="Arial"/>
                <a:ea typeface="Arial"/>
                <a:cs typeface="Arial"/>
                <a:sym typeface="Arial"/>
              </a:rPr>
              <a:t>P</a:t>
            </a:r>
            <a:r>
              <a:rPr b="0" baseline="-25000" i="1" lang="en-US" sz="1800" u="none">
                <a:solidFill>
                  <a:schemeClr val="dk1"/>
                </a:solidFill>
                <a:latin typeface="Arial"/>
                <a:ea typeface="Arial"/>
                <a:cs typeface="Arial"/>
                <a:sym typeface="Arial"/>
              </a:rPr>
              <a:t>i  </a:t>
            </a:r>
            <a:r>
              <a:rPr b="0" i="0" lang="en-US" sz="1800" u="none">
                <a:solidFill>
                  <a:schemeClr val="dk1"/>
                </a:solidFill>
                <a:latin typeface="Arial"/>
                <a:ea typeface="Arial"/>
                <a:cs typeface="Arial"/>
                <a:sym typeface="Arial"/>
              </a:rPr>
              <a:t>can still request can be satisfied by </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      currently available resources + resources held by all the </a:t>
            </a:r>
            <a:r>
              <a:rPr b="0" i="1" lang="en-US" sz="1800" u="none">
                <a:solidFill>
                  <a:schemeClr val="dk1"/>
                </a:solidFill>
                <a:latin typeface="Arial"/>
                <a:ea typeface="Arial"/>
                <a:cs typeface="Arial"/>
                <a:sym typeface="Arial"/>
              </a:rPr>
              <a:t>P</a:t>
            </a:r>
            <a:r>
              <a:rPr b="0" baseline="-25000" i="1" lang="en-US" sz="1800" u="none">
                <a:solidFill>
                  <a:schemeClr val="dk1"/>
                </a:solidFill>
                <a:latin typeface="Arial"/>
                <a:ea typeface="Arial"/>
                <a:cs typeface="Arial"/>
                <a:sym typeface="Arial"/>
              </a:rPr>
              <a:t>j</a:t>
            </a:r>
            <a:r>
              <a:rPr b="0" i="0" lang="en-US" sz="1800" u="none">
                <a:solidFill>
                  <a:schemeClr val="dk1"/>
                </a:solidFill>
                <a:latin typeface="Arial"/>
                <a:ea typeface="Arial"/>
                <a:cs typeface="Arial"/>
                <a:sym typeface="Arial"/>
              </a:rPr>
              <a:t>, with</a:t>
            </a:r>
            <a:r>
              <a:rPr b="0" i="1" lang="en-US" sz="1800" u="none">
                <a:solidFill>
                  <a:schemeClr val="dk1"/>
                </a:solidFill>
                <a:latin typeface="Arial"/>
                <a:ea typeface="Arial"/>
                <a:cs typeface="Arial"/>
                <a:sym typeface="Arial"/>
              </a:rPr>
              <a:t> j </a:t>
            </a:r>
            <a:r>
              <a:rPr b="0" i="0" lang="en-US" sz="1800" u="none">
                <a:solidFill>
                  <a:schemeClr val="dk1"/>
                </a:solidFill>
                <a:latin typeface="Arial"/>
                <a:ea typeface="Arial"/>
                <a:cs typeface="Arial"/>
                <a:sym typeface="Arial"/>
              </a:rPr>
              <a:t>&lt; </a:t>
            </a:r>
            <a:r>
              <a:rPr b="0" i="1" lang="en-US" sz="1800" u="none">
                <a:solidFill>
                  <a:schemeClr val="dk1"/>
                </a:solidFill>
                <a:latin typeface="Arial"/>
                <a:ea typeface="Arial"/>
                <a:cs typeface="Arial"/>
                <a:sym typeface="Arial"/>
              </a:rPr>
              <a:t>i</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That is:</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If </a:t>
            </a:r>
            <a:r>
              <a:rPr b="0" i="1" lang="en-US" sz="1800" u="none">
                <a:solidFill>
                  <a:schemeClr val="dk1"/>
                </a:solidFill>
                <a:latin typeface="Arial"/>
                <a:ea typeface="Arial"/>
                <a:cs typeface="Arial"/>
                <a:sym typeface="Arial"/>
              </a:rPr>
              <a:t>P</a:t>
            </a:r>
            <a:r>
              <a:rPr b="0" baseline="-2500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resource needs are not immediately available, then </a:t>
            </a:r>
            <a:r>
              <a:rPr b="0" i="1" lang="en-US" sz="1800" u="none">
                <a:solidFill>
                  <a:schemeClr val="dk1"/>
                </a:solidFill>
                <a:latin typeface="Arial"/>
                <a:ea typeface="Arial"/>
                <a:cs typeface="Arial"/>
                <a:sym typeface="Arial"/>
              </a:rPr>
              <a:t>P</a:t>
            </a:r>
            <a:r>
              <a:rPr b="0" baseline="-2500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can wait until all </a:t>
            </a:r>
            <a:r>
              <a:rPr b="0" i="1" lang="en-US" sz="1800" u="none">
                <a:solidFill>
                  <a:schemeClr val="dk1"/>
                </a:solidFill>
                <a:latin typeface="Arial"/>
                <a:ea typeface="Arial"/>
                <a:cs typeface="Arial"/>
                <a:sym typeface="Arial"/>
              </a:rPr>
              <a:t>P</a:t>
            </a:r>
            <a:r>
              <a:rPr b="0" baseline="-25000" i="1" lang="en-US" sz="1800" u="none">
                <a:solidFill>
                  <a:schemeClr val="dk1"/>
                </a:solidFill>
                <a:latin typeface="Arial"/>
                <a:ea typeface="Arial"/>
                <a:cs typeface="Arial"/>
                <a:sym typeface="Arial"/>
              </a:rPr>
              <a:t>j</a:t>
            </a:r>
            <a:r>
              <a:rPr b="0" i="1" lang="en-US" sz="1800" u="none">
                <a:solidFill>
                  <a:schemeClr val="dk1"/>
                </a:solidFill>
                <a:latin typeface="Arial"/>
                <a:ea typeface="Arial"/>
                <a:cs typeface="Arial"/>
                <a:sym typeface="Arial"/>
              </a:rPr>
              <a:t> </a:t>
            </a:r>
            <a:r>
              <a:rPr b="0" i="0" lang="en-US" sz="1800" u="none">
                <a:solidFill>
                  <a:schemeClr val="dk1"/>
                </a:solidFill>
                <a:latin typeface="Arial"/>
                <a:ea typeface="Arial"/>
                <a:cs typeface="Arial"/>
                <a:sym typeface="Arial"/>
              </a:rPr>
              <a:t>have finished</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When </a:t>
            </a:r>
            <a:r>
              <a:rPr b="0" i="1" lang="en-US" sz="1800" u="none">
                <a:solidFill>
                  <a:schemeClr val="dk1"/>
                </a:solidFill>
                <a:latin typeface="Arial"/>
                <a:ea typeface="Arial"/>
                <a:cs typeface="Arial"/>
                <a:sym typeface="Arial"/>
              </a:rPr>
              <a:t>P</a:t>
            </a:r>
            <a:r>
              <a:rPr b="0" baseline="-25000" i="1" lang="en-US" sz="1800" u="none">
                <a:solidFill>
                  <a:schemeClr val="dk1"/>
                </a:solidFill>
                <a:latin typeface="Arial"/>
                <a:ea typeface="Arial"/>
                <a:cs typeface="Arial"/>
                <a:sym typeface="Arial"/>
              </a:rPr>
              <a:t>j</a:t>
            </a:r>
            <a:r>
              <a:rPr b="0" i="0" lang="en-US" sz="1800" u="none">
                <a:solidFill>
                  <a:schemeClr val="dk1"/>
                </a:solidFill>
                <a:latin typeface="Arial"/>
                <a:ea typeface="Arial"/>
                <a:cs typeface="Arial"/>
                <a:sym typeface="Arial"/>
              </a:rPr>
              <a:t> is finished, </a:t>
            </a:r>
            <a:r>
              <a:rPr b="0" i="1" lang="en-US" sz="1800" u="none">
                <a:solidFill>
                  <a:schemeClr val="dk1"/>
                </a:solidFill>
                <a:latin typeface="Arial"/>
                <a:ea typeface="Arial"/>
                <a:cs typeface="Arial"/>
                <a:sym typeface="Arial"/>
              </a:rPr>
              <a:t>P</a:t>
            </a:r>
            <a:r>
              <a:rPr b="0" baseline="-2500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can obtain needed resources, execute, return allocated resources, and terminate</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When </a:t>
            </a:r>
            <a:r>
              <a:rPr b="0" i="1" lang="en-US" sz="1800" u="none">
                <a:solidFill>
                  <a:schemeClr val="dk1"/>
                </a:solidFill>
                <a:latin typeface="Arial"/>
                <a:ea typeface="Arial"/>
                <a:cs typeface="Arial"/>
                <a:sym typeface="Arial"/>
              </a:rPr>
              <a:t>P</a:t>
            </a:r>
            <a:r>
              <a:rPr b="0" baseline="-2500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terminates, </a:t>
            </a:r>
            <a:r>
              <a:rPr b="0" i="1" lang="en-US" sz="1800" u="none">
                <a:solidFill>
                  <a:schemeClr val="dk1"/>
                </a:solidFill>
                <a:latin typeface="Arial"/>
                <a:ea typeface="Arial"/>
                <a:cs typeface="Arial"/>
                <a:sym typeface="Arial"/>
              </a:rPr>
              <a:t>P</a:t>
            </a:r>
            <a:r>
              <a:rPr b="0" baseline="-25000" i="1" lang="en-US" sz="1800" u="none">
                <a:solidFill>
                  <a:schemeClr val="dk1"/>
                </a:solidFill>
                <a:latin typeface="Arial"/>
                <a:ea typeface="Arial"/>
                <a:cs typeface="Arial"/>
                <a:sym typeface="Arial"/>
              </a:rPr>
              <a:t>i </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can obtain its needed resources, and so on.</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277" name="Google Shape;277;p18"/>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9"/>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Basic Facts</a:t>
            </a:r>
            <a:endParaRPr/>
          </a:p>
        </p:txBody>
      </p:sp>
      <p:sp>
        <p:nvSpPr>
          <p:cNvPr id="284" name="Google Shape;284;p19"/>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If a system is in safe state ⇒ no deadlocks</a:t>
            </a:r>
            <a:br>
              <a:rPr b="0" i="0" lang="en-US" sz="1800" u="none">
                <a:solidFill>
                  <a:schemeClr val="dk1"/>
                </a:solidFill>
                <a:latin typeface="Arial"/>
                <a:ea typeface="Arial"/>
                <a:cs typeface="Arial"/>
                <a:sym typeface="Arial"/>
              </a:rPr>
            </a:b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If a system is in unsafe state ⇒ possibility of deadlock</a:t>
            </a:r>
            <a:br>
              <a:rPr b="0" i="0" lang="en-US" sz="1800" u="none">
                <a:solidFill>
                  <a:schemeClr val="dk1"/>
                </a:solidFill>
                <a:latin typeface="Arial"/>
                <a:ea typeface="Arial"/>
                <a:cs typeface="Arial"/>
                <a:sym typeface="Arial"/>
              </a:rPr>
            </a:b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Avoidance ⇒ </a:t>
            </a:r>
            <a:r>
              <a:rPr b="1" i="0" lang="en-US" sz="1800" u="none">
                <a:solidFill>
                  <a:schemeClr val="dk1"/>
                </a:solidFill>
                <a:latin typeface="Arial"/>
                <a:ea typeface="Arial"/>
                <a:cs typeface="Arial"/>
                <a:sym typeface="Arial"/>
              </a:rPr>
              <a:t>ensure that a system will never enter an unsafe state.</a:t>
            </a:r>
            <a:endParaRPr/>
          </a:p>
          <a:p>
            <a:pPr indent="-228600" lvl="0" marL="342900" rtl="0" algn="l">
              <a:lnSpc>
                <a:spcPct val="100000"/>
              </a:lnSpc>
              <a:spcBef>
                <a:spcPts val="36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When a request is done by a process for some resource(s): check before allocating resource(s); if it will leave the system in  an unsafe state, then do not allocate the resource(s); process is waited and resources are not allocated to that process.</a:t>
            </a:r>
            <a:r>
              <a:rPr b="0" i="0" lang="en-US" sz="1600" u="none">
                <a:solidFill>
                  <a:schemeClr val="dk1"/>
                </a:solidFill>
                <a:latin typeface="Arial"/>
                <a:ea typeface="Arial"/>
                <a:cs typeface="Arial"/>
                <a:sym typeface="Arial"/>
              </a:rPr>
              <a:t>  </a:t>
            </a:r>
            <a:endParaRPr/>
          </a:p>
          <a:p>
            <a:pPr indent="-241300" lvl="0" marL="342900" rtl="0" algn="l">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p:txBody>
      </p:sp>
      <p:sp>
        <p:nvSpPr>
          <p:cNvPr id="285" name="Google Shape;285;p19"/>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Bridge Crossing Example</a:t>
            </a:r>
            <a:endParaRPr/>
          </a:p>
        </p:txBody>
      </p:sp>
      <p:sp>
        <p:nvSpPr>
          <p:cNvPr id="75" name="Google Shape;75;p2"/>
          <p:cNvSpPr txBox="1"/>
          <p:nvPr>
            <p:ph idx="1" type="body"/>
          </p:nvPr>
        </p:nvSpPr>
        <p:spPr>
          <a:xfrm>
            <a:off x="323850" y="3644900"/>
            <a:ext cx="8496300" cy="25923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Traffic only in one direction</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Each section of a bridge can be viewed as a resource</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If a deadlock occurs, it can be resolved if one car backs up (preempt resources and rollback)</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Several cars may have to be backed up if a deadlock occurs</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Starvation is possible</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Note – </a:t>
            </a:r>
            <a:r>
              <a:rPr b="1" i="0" lang="en-US" sz="1800" u="none">
                <a:solidFill>
                  <a:schemeClr val="dk1"/>
                </a:solidFill>
                <a:latin typeface="Arial"/>
                <a:ea typeface="Arial"/>
                <a:cs typeface="Arial"/>
                <a:sym typeface="Arial"/>
              </a:rPr>
              <a:t>Most OSes do not prevent or deal with deadlocks</a:t>
            </a:r>
            <a:endParaRPr/>
          </a:p>
          <a:p>
            <a:pPr indent="-228600" lvl="0" marL="342900" rtl="0" algn="l">
              <a:spcBef>
                <a:spcPts val="36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p:txBody>
      </p:sp>
      <p:grpSp>
        <p:nvGrpSpPr>
          <p:cNvPr id="76" name="Google Shape;76;p2"/>
          <p:cNvGrpSpPr/>
          <p:nvPr/>
        </p:nvGrpSpPr>
        <p:grpSpPr>
          <a:xfrm>
            <a:off x="1266825" y="1600200"/>
            <a:ext cx="6276975" cy="1371600"/>
            <a:chOff x="798" y="1008"/>
            <a:chExt cx="3954" cy="864"/>
          </a:xfrm>
        </p:grpSpPr>
        <p:grpSp>
          <p:nvGrpSpPr>
            <p:cNvPr id="77" name="Google Shape;77;p2"/>
            <p:cNvGrpSpPr/>
            <p:nvPr/>
          </p:nvGrpSpPr>
          <p:grpSpPr>
            <a:xfrm>
              <a:off x="816" y="1008"/>
              <a:ext cx="3936" cy="240"/>
              <a:chOff x="672" y="1008"/>
              <a:chExt cx="3936" cy="240"/>
            </a:xfrm>
          </p:grpSpPr>
          <p:cxnSp>
            <p:nvCxnSpPr>
              <p:cNvPr id="78" name="Google Shape;78;p2"/>
              <p:cNvCxnSpPr/>
              <p:nvPr/>
            </p:nvCxnSpPr>
            <p:spPr>
              <a:xfrm>
                <a:off x="672" y="1008"/>
                <a:ext cx="1152" cy="0"/>
              </a:xfrm>
              <a:prstGeom prst="straightConnector1">
                <a:avLst/>
              </a:prstGeom>
              <a:noFill/>
              <a:ln cap="flat" cmpd="sng" w="9525">
                <a:solidFill>
                  <a:schemeClr val="dk1"/>
                </a:solidFill>
                <a:prstDash val="solid"/>
                <a:miter lim="800000"/>
                <a:headEnd len="med" w="med" type="none"/>
                <a:tailEnd len="med" w="med" type="none"/>
              </a:ln>
            </p:spPr>
          </p:cxnSp>
          <p:cxnSp>
            <p:nvCxnSpPr>
              <p:cNvPr id="79" name="Google Shape;79;p2"/>
              <p:cNvCxnSpPr/>
              <p:nvPr/>
            </p:nvCxnSpPr>
            <p:spPr>
              <a:xfrm>
                <a:off x="1824" y="1008"/>
                <a:ext cx="384" cy="240"/>
              </a:xfrm>
              <a:prstGeom prst="straightConnector1">
                <a:avLst/>
              </a:prstGeom>
              <a:noFill/>
              <a:ln cap="flat" cmpd="sng" w="9525">
                <a:solidFill>
                  <a:schemeClr val="dk1"/>
                </a:solidFill>
                <a:prstDash val="solid"/>
                <a:miter lim="800000"/>
                <a:headEnd len="med" w="med" type="none"/>
                <a:tailEnd len="med" w="med" type="none"/>
              </a:ln>
            </p:spPr>
          </p:cxnSp>
          <p:cxnSp>
            <p:nvCxnSpPr>
              <p:cNvPr id="80" name="Google Shape;80;p2"/>
              <p:cNvCxnSpPr/>
              <p:nvPr/>
            </p:nvCxnSpPr>
            <p:spPr>
              <a:xfrm>
                <a:off x="2208" y="1248"/>
                <a:ext cx="864" cy="0"/>
              </a:xfrm>
              <a:prstGeom prst="straightConnector1">
                <a:avLst/>
              </a:prstGeom>
              <a:noFill/>
              <a:ln cap="flat" cmpd="sng" w="9525">
                <a:solidFill>
                  <a:schemeClr val="dk1"/>
                </a:solidFill>
                <a:prstDash val="solid"/>
                <a:miter lim="800000"/>
                <a:headEnd len="med" w="med" type="none"/>
                <a:tailEnd len="med" w="med" type="none"/>
              </a:ln>
            </p:spPr>
          </p:cxnSp>
          <p:cxnSp>
            <p:nvCxnSpPr>
              <p:cNvPr id="81" name="Google Shape;81;p2"/>
              <p:cNvCxnSpPr/>
              <p:nvPr/>
            </p:nvCxnSpPr>
            <p:spPr>
              <a:xfrm flipH="1" rot="10800000">
                <a:off x="3072" y="1026"/>
                <a:ext cx="384" cy="222"/>
              </a:xfrm>
              <a:prstGeom prst="straightConnector1">
                <a:avLst/>
              </a:prstGeom>
              <a:noFill/>
              <a:ln cap="flat" cmpd="sng" w="9525">
                <a:solidFill>
                  <a:schemeClr val="dk1"/>
                </a:solidFill>
                <a:prstDash val="solid"/>
                <a:miter lim="800000"/>
                <a:headEnd len="med" w="med" type="none"/>
                <a:tailEnd len="med" w="med" type="none"/>
              </a:ln>
            </p:spPr>
          </p:cxnSp>
          <p:cxnSp>
            <p:nvCxnSpPr>
              <p:cNvPr id="82" name="Google Shape;82;p2"/>
              <p:cNvCxnSpPr/>
              <p:nvPr/>
            </p:nvCxnSpPr>
            <p:spPr>
              <a:xfrm>
                <a:off x="3456" y="1020"/>
                <a:ext cx="115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83" name="Google Shape;83;p2"/>
            <p:cNvGrpSpPr/>
            <p:nvPr/>
          </p:nvGrpSpPr>
          <p:grpSpPr>
            <a:xfrm flipH="1" rot="10800000">
              <a:off x="816" y="1632"/>
              <a:ext cx="3936" cy="240"/>
              <a:chOff x="672" y="1008"/>
              <a:chExt cx="3936" cy="240"/>
            </a:xfrm>
          </p:grpSpPr>
          <p:cxnSp>
            <p:nvCxnSpPr>
              <p:cNvPr id="84" name="Google Shape;84;p2"/>
              <p:cNvCxnSpPr/>
              <p:nvPr/>
            </p:nvCxnSpPr>
            <p:spPr>
              <a:xfrm>
                <a:off x="672" y="1008"/>
                <a:ext cx="1152" cy="0"/>
              </a:xfrm>
              <a:prstGeom prst="straightConnector1">
                <a:avLst/>
              </a:prstGeom>
              <a:noFill/>
              <a:ln cap="flat" cmpd="sng" w="9525">
                <a:solidFill>
                  <a:schemeClr val="dk1"/>
                </a:solidFill>
                <a:prstDash val="solid"/>
                <a:miter lim="800000"/>
                <a:headEnd len="med" w="med" type="none"/>
                <a:tailEnd len="med" w="med" type="none"/>
              </a:ln>
            </p:spPr>
          </p:cxnSp>
          <p:cxnSp>
            <p:nvCxnSpPr>
              <p:cNvPr id="85" name="Google Shape;85;p2"/>
              <p:cNvCxnSpPr/>
              <p:nvPr/>
            </p:nvCxnSpPr>
            <p:spPr>
              <a:xfrm>
                <a:off x="1824" y="1008"/>
                <a:ext cx="384" cy="240"/>
              </a:xfrm>
              <a:prstGeom prst="straightConnector1">
                <a:avLst/>
              </a:prstGeom>
              <a:noFill/>
              <a:ln cap="flat" cmpd="sng" w="9525">
                <a:solidFill>
                  <a:schemeClr val="dk1"/>
                </a:solidFill>
                <a:prstDash val="solid"/>
                <a:miter lim="800000"/>
                <a:headEnd len="med" w="med" type="none"/>
                <a:tailEnd len="med" w="med" type="none"/>
              </a:ln>
            </p:spPr>
          </p:cxnSp>
          <p:cxnSp>
            <p:nvCxnSpPr>
              <p:cNvPr id="86" name="Google Shape;86;p2"/>
              <p:cNvCxnSpPr/>
              <p:nvPr/>
            </p:nvCxnSpPr>
            <p:spPr>
              <a:xfrm>
                <a:off x="2208" y="1248"/>
                <a:ext cx="864" cy="0"/>
              </a:xfrm>
              <a:prstGeom prst="straightConnector1">
                <a:avLst/>
              </a:prstGeom>
              <a:noFill/>
              <a:ln cap="flat" cmpd="sng" w="9525">
                <a:solidFill>
                  <a:schemeClr val="dk1"/>
                </a:solidFill>
                <a:prstDash val="solid"/>
                <a:miter lim="800000"/>
                <a:headEnd len="med" w="med" type="none"/>
                <a:tailEnd len="med" w="med" type="none"/>
              </a:ln>
            </p:spPr>
          </p:cxnSp>
          <p:cxnSp>
            <p:nvCxnSpPr>
              <p:cNvPr id="87" name="Google Shape;87;p2"/>
              <p:cNvCxnSpPr/>
              <p:nvPr/>
            </p:nvCxnSpPr>
            <p:spPr>
              <a:xfrm flipH="1" rot="10800000">
                <a:off x="3072" y="1026"/>
                <a:ext cx="384" cy="222"/>
              </a:xfrm>
              <a:prstGeom prst="straightConnector1">
                <a:avLst/>
              </a:prstGeom>
              <a:noFill/>
              <a:ln cap="flat" cmpd="sng" w="9525">
                <a:solidFill>
                  <a:schemeClr val="dk1"/>
                </a:solidFill>
                <a:prstDash val="solid"/>
                <a:miter lim="800000"/>
                <a:headEnd len="med" w="med" type="none"/>
                <a:tailEnd len="med" w="med" type="none"/>
              </a:ln>
            </p:spPr>
          </p:cxnSp>
          <p:cxnSp>
            <p:nvCxnSpPr>
              <p:cNvPr id="88" name="Google Shape;88;p2"/>
              <p:cNvCxnSpPr/>
              <p:nvPr/>
            </p:nvCxnSpPr>
            <p:spPr>
              <a:xfrm>
                <a:off x="3456" y="1020"/>
                <a:ext cx="1152" cy="0"/>
              </a:xfrm>
              <a:prstGeom prst="straightConnector1">
                <a:avLst/>
              </a:prstGeom>
              <a:noFill/>
              <a:ln cap="flat" cmpd="sng" w="9525">
                <a:solidFill>
                  <a:schemeClr val="dk1"/>
                </a:solidFill>
                <a:prstDash val="solid"/>
                <a:miter lim="800000"/>
                <a:headEnd len="med" w="med" type="none"/>
                <a:tailEnd len="med" w="med" type="none"/>
              </a:ln>
            </p:spPr>
          </p:cxnSp>
        </p:grpSp>
        <p:grpSp>
          <p:nvGrpSpPr>
            <p:cNvPr id="89" name="Google Shape;89;p2"/>
            <p:cNvGrpSpPr/>
            <p:nvPr/>
          </p:nvGrpSpPr>
          <p:grpSpPr>
            <a:xfrm>
              <a:off x="1512" y="1614"/>
              <a:ext cx="288" cy="162"/>
              <a:chOff x="1056" y="1614"/>
              <a:chExt cx="288" cy="162"/>
            </a:xfrm>
          </p:grpSpPr>
          <p:sp>
            <p:nvSpPr>
              <p:cNvPr id="90" name="Google Shape;90;p2"/>
              <p:cNvSpPr txBox="1"/>
              <p:nvPr/>
            </p:nvSpPr>
            <p:spPr>
              <a:xfrm>
                <a:off x="1056" y="1614"/>
                <a:ext cx="288" cy="16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 name="Google Shape;91;p2"/>
              <p:cNvSpPr txBox="1"/>
              <p:nvPr/>
            </p:nvSpPr>
            <p:spPr>
              <a:xfrm>
                <a:off x="1206" y="1638"/>
                <a:ext cx="66" cy="11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92" name="Google Shape;92;p2"/>
            <p:cNvCxnSpPr/>
            <p:nvPr/>
          </p:nvCxnSpPr>
          <p:spPr>
            <a:xfrm>
              <a:off x="798" y="1428"/>
              <a:ext cx="1272" cy="0"/>
            </a:xfrm>
            <a:prstGeom prst="straightConnector1">
              <a:avLst/>
            </a:prstGeom>
            <a:noFill/>
            <a:ln cap="flat" cmpd="sng" w="9525">
              <a:solidFill>
                <a:schemeClr val="dk1"/>
              </a:solidFill>
              <a:prstDash val="solid"/>
              <a:miter lim="800000"/>
              <a:headEnd len="med" w="med" type="none"/>
              <a:tailEnd len="med" w="med" type="none"/>
            </a:ln>
          </p:spPr>
        </p:cxnSp>
        <p:cxnSp>
          <p:nvCxnSpPr>
            <p:cNvPr id="93" name="Google Shape;93;p2"/>
            <p:cNvCxnSpPr/>
            <p:nvPr/>
          </p:nvCxnSpPr>
          <p:spPr>
            <a:xfrm>
              <a:off x="3444" y="1422"/>
              <a:ext cx="1272" cy="0"/>
            </a:xfrm>
            <a:prstGeom prst="straightConnector1">
              <a:avLst/>
            </a:prstGeom>
            <a:noFill/>
            <a:ln cap="flat" cmpd="sng" w="9525">
              <a:solidFill>
                <a:schemeClr val="dk1"/>
              </a:solidFill>
              <a:prstDash val="solid"/>
              <a:miter lim="800000"/>
              <a:headEnd len="med" w="med" type="none"/>
              <a:tailEnd len="med" w="med" type="none"/>
            </a:ln>
          </p:spPr>
        </p:cxnSp>
        <p:grpSp>
          <p:nvGrpSpPr>
            <p:cNvPr id="94" name="Google Shape;94;p2"/>
            <p:cNvGrpSpPr/>
            <p:nvPr/>
          </p:nvGrpSpPr>
          <p:grpSpPr>
            <a:xfrm>
              <a:off x="2382" y="1344"/>
              <a:ext cx="288" cy="162"/>
              <a:chOff x="1056" y="1614"/>
              <a:chExt cx="288" cy="162"/>
            </a:xfrm>
          </p:grpSpPr>
          <p:sp>
            <p:nvSpPr>
              <p:cNvPr id="95" name="Google Shape;95;p2"/>
              <p:cNvSpPr txBox="1"/>
              <p:nvPr/>
            </p:nvSpPr>
            <p:spPr>
              <a:xfrm>
                <a:off x="1056" y="1614"/>
                <a:ext cx="288" cy="16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6" name="Google Shape;96;p2"/>
              <p:cNvSpPr txBox="1"/>
              <p:nvPr/>
            </p:nvSpPr>
            <p:spPr>
              <a:xfrm>
                <a:off x="1206" y="1638"/>
                <a:ext cx="66" cy="11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97" name="Google Shape;97;p2"/>
            <p:cNvGrpSpPr/>
            <p:nvPr/>
          </p:nvGrpSpPr>
          <p:grpSpPr>
            <a:xfrm flipH="1">
              <a:off x="2838" y="1344"/>
              <a:ext cx="288" cy="162"/>
              <a:chOff x="1056" y="1614"/>
              <a:chExt cx="288" cy="162"/>
            </a:xfrm>
          </p:grpSpPr>
          <p:sp>
            <p:nvSpPr>
              <p:cNvPr id="98" name="Google Shape;98;p2"/>
              <p:cNvSpPr txBox="1"/>
              <p:nvPr/>
            </p:nvSpPr>
            <p:spPr>
              <a:xfrm>
                <a:off x="1056" y="1614"/>
                <a:ext cx="288" cy="16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 name="Google Shape;99;p2"/>
              <p:cNvSpPr txBox="1"/>
              <p:nvPr/>
            </p:nvSpPr>
            <p:spPr>
              <a:xfrm>
                <a:off x="1206" y="1638"/>
                <a:ext cx="66" cy="11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00" name="Google Shape;100;p2"/>
            <p:cNvGrpSpPr/>
            <p:nvPr/>
          </p:nvGrpSpPr>
          <p:grpSpPr>
            <a:xfrm flipH="1">
              <a:off x="3822" y="1140"/>
              <a:ext cx="288" cy="162"/>
              <a:chOff x="1056" y="1614"/>
              <a:chExt cx="288" cy="162"/>
            </a:xfrm>
          </p:grpSpPr>
          <p:sp>
            <p:nvSpPr>
              <p:cNvPr id="101" name="Google Shape;101;p2"/>
              <p:cNvSpPr txBox="1"/>
              <p:nvPr/>
            </p:nvSpPr>
            <p:spPr>
              <a:xfrm>
                <a:off x="1056" y="1614"/>
                <a:ext cx="288" cy="16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 name="Google Shape;102;p2"/>
              <p:cNvSpPr txBox="1"/>
              <p:nvPr/>
            </p:nvSpPr>
            <p:spPr>
              <a:xfrm>
                <a:off x="1206" y="1638"/>
                <a:ext cx="66" cy="11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03" name="Google Shape;103;p2"/>
            <p:cNvGrpSpPr/>
            <p:nvPr/>
          </p:nvGrpSpPr>
          <p:grpSpPr>
            <a:xfrm flipH="1">
              <a:off x="4248" y="1140"/>
              <a:ext cx="288" cy="162"/>
              <a:chOff x="1056" y="1614"/>
              <a:chExt cx="288" cy="162"/>
            </a:xfrm>
          </p:grpSpPr>
          <p:sp>
            <p:nvSpPr>
              <p:cNvPr id="104" name="Google Shape;104;p2"/>
              <p:cNvSpPr txBox="1"/>
              <p:nvPr/>
            </p:nvSpPr>
            <p:spPr>
              <a:xfrm>
                <a:off x="1056" y="1614"/>
                <a:ext cx="288" cy="162"/>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5" name="Google Shape;105;p2"/>
              <p:cNvSpPr txBox="1"/>
              <p:nvPr/>
            </p:nvSpPr>
            <p:spPr>
              <a:xfrm>
                <a:off x="1206" y="1638"/>
                <a:ext cx="66" cy="11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cxnSp>
        <p:nvCxnSpPr>
          <p:cNvPr id="106" name="Google Shape;106;p2"/>
          <p:cNvCxnSpPr/>
          <p:nvPr/>
        </p:nvCxnSpPr>
        <p:spPr>
          <a:xfrm>
            <a:off x="3708400" y="2781300"/>
            <a:ext cx="576262" cy="0"/>
          </a:xfrm>
          <a:prstGeom prst="straightConnector1">
            <a:avLst/>
          </a:prstGeom>
          <a:noFill/>
          <a:ln cap="flat" cmpd="sng" w="9525">
            <a:solidFill>
              <a:schemeClr val="dk1"/>
            </a:solidFill>
            <a:prstDash val="solid"/>
            <a:miter lim="800000"/>
            <a:headEnd len="lg" w="lg" type="triangle"/>
            <a:tailEnd len="lg" w="lg" type="triangle"/>
          </a:ln>
        </p:spPr>
      </p:cxnSp>
      <p:cxnSp>
        <p:nvCxnSpPr>
          <p:cNvPr id="107" name="Google Shape;107;p2"/>
          <p:cNvCxnSpPr/>
          <p:nvPr/>
        </p:nvCxnSpPr>
        <p:spPr>
          <a:xfrm>
            <a:off x="4356100" y="2781300"/>
            <a:ext cx="576262" cy="0"/>
          </a:xfrm>
          <a:prstGeom prst="straightConnector1">
            <a:avLst/>
          </a:prstGeom>
          <a:noFill/>
          <a:ln cap="flat" cmpd="sng" w="9525">
            <a:solidFill>
              <a:schemeClr val="dk1"/>
            </a:solidFill>
            <a:prstDash val="solid"/>
            <a:miter lim="800000"/>
            <a:headEnd len="lg" w="lg" type="triangle"/>
            <a:tailEnd len="lg" w="lg" type="triangle"/>
          </a:ln>
        </p:spPr>
      </p:cxnSp>
      <p:sp>
        <p:nvSpPr>
          <p:cNvPr id="108" name="Google Shape;108;p2"/>
          <p:cNvSpPr txBox="1"/>
          <p:nvPr/>
        </p:nvSpPr>
        <p:spPr>
          <a:xfrm>
            <a:off x="3276600" y="2852737"/>
            <a:ext cx="103187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section1</a:t>
            </a:r>
            <a:endParaRPr/>
          </a:p>
        </p:txBody>
      </p:sp>
      <p:sp>
        <p:nvSpPr>
          <p:cNvPr id="109" name="Google Shape;109;p2"/>
          <p:cNvSpPr txBox="1"/>
          <p:nvPr/>
        </p:nvSpPr>
        <p:spPr>
          <a:xfrm>
            <a:off x="4284662" y="2852737"/>
            <a:ext cx="103187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section2</a:t>
            </a:r>
            <a:endParaRPr/>
          </a:p>
        </p:txBody>
      </p:sp>
      <p:sp>
        <p:nvSpPr>
          <p:cNvPr id="110" name="Google Shape;110;p2"/>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0"/>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Safe, Unsafe , Deadlock State</a:t>
            </a:r>
            <a:endParaRPr/>
          </a:p>
        </p:txBody>
      </p:sp>
      <p:pic>
        <p:nvPicPr>
          <p:cNvPr id="292" name="Google Shape;292;p20"/>
          <p:cNvPicPr preferRelativeResize="0"/>
          <p:nvPr/>
        </p:nvPicPr>
        <p:blipFill rotWithShape="1">
          <a:blip r:embed="rId3">
            <a:alphaModFix/>
          </a:blip>
          <a:srcRect b="2193" l="13436" r="13682" t="1571"/>
          <a:stretch/>
        </p:blipFill>
        <p:spPr>
          <a:xfrm>
            <a:off x="2282825" y="1716087"/>
            <a:ext cx="4391025" cy="4348162"/>
          </a:xfrm>
          <a:prstGeom prst="rect">
            <a:avLst/>
          </a:prstGeom>
          <a:noFill/>
          <a:ln>
            <a:noFill/>
          </a:ln>
        </p:spPr>
      </p:pic>
      <p:sp>
        <p:nvSpPr>
          <p:cNvPr id="293" name="Google Shape;293;p20"/>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1"/>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Avoidance Algorithms</a:t>
            </a:r>
            <a:endParaRPr/>
          </a:p>
        </p:txBody>
      </p:sp>
      <p:sp>
        <p:nvSpPr>
          <p:cNvPr id="300" name="Google Shape;300;p21"/>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Single instance of a resource type</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Use a resource-allocation graph</a:t>
            </a:r>
            <a:endParaRPr/>
          </a:p>
          <a:p>
            <a:pPr indent="-171450" lvl="1" marL="74295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171450" lvl="1" marL="742950" rtl="0" algn="l">
              <a:lnSpc>
                <a:spcPct val="100000"/>
              </a:lnSpc>
              <a:spcBef>
                <a:spcPts val="360"/>
              </a:spcBef>
              <a:spcAft>
                <a:spcPts val="0"/>
              </a:spcAft>
              <a:buClr>
                <a:schemeClr val="dk1"/>
              </a:buClr>
              <a:buSzPts val="1800"/>
              <a:buFont typeface="Arial"/>
              <a:buNone/>
            </a:pPr>
            <a:r>
              <a:t/>
            </a:r>
            <a:endParaRPr b="0" i="0" sz="1800" u="none">
              <a:solidFill>
                <a:srgbClr val="FFFF00"/>
              </a:solidFill>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Multiple instances of a resource type</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 Use the banker’s algorithm</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301" name="Google Shape;301;p21"/>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2"/>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Resource-Allocation Graph Scheme</a:t>
            </a:r>
            <a:endParaRPr/>
          </a:p>
        </p:txBody>
      </p:sp>
      <p:sp>
        <p:nvSpPr>
          <p:cNvPr id="308" name="Google Shape;308;p22"/>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Claim edge</a:t>
            </a:r>
            <a:r>
              <a:rPr b="0" i="0" lang="en-US" sz="1800" u="none">
                <a:solidFill>
                  <a:srgbClr val="3366FF"/>
                </a:solidFill>
                <a:latin typeface="Arial"/>
                <a:ea typeface="Arial"/>
                <a:cs typeface="Arial"/>
                <a:sym typeface="Arial"/>
              </a:rPr>
              <a:t> </a:t>
            </a:r>
            <a:r>
              <a:rPr b="0" i="1" lang="en-US" sz="1800" u="none">
                <a:solidFill>
                  <a:schemeClr val="dk1"/>
                </a:solidFill>
                <a:latin typeface="Arial"/>
                <a:ea typeface="Arial"/>
                <a:cs typeface="Arial"/>
                <a:sym typeface="Arial"/>
              </a:rPr>
              <a:t>P</a:t>
            </a:r>
            <a:r>
              <a:rPr b="0" baseline="-2500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R</a:t>
            </a:r>
            <a:r>
              <a:rPr b="0" baseline="-25000" i="1" lang="en-US" sz="1800" u="none">
                <a:solidFill>
                  <a:schemeClr val="dk1"/>
                </a:solidFill>
                <a:latin typeface="Arial"/>
                <a:ea typeface="Arial"/>
                <a:cs typeface="Arial"/>
                <a:sym typeface="Arial"/>
              </a:rPr>
              <a:t>j</a:t>
            </a:r>
            <a:r>
              <a:rPr b="0" i="0" lang="en-US" sz="1800" u="none">
                <a:solidFill>
                  <a:schemeClr val="dk1"/>
                </a:solidFill>
                <a:latin typeface="Arial"/>
                <a:ea typeface="Arial"/>
                <a:cs typeface="Arial"/>
                <a:sym typeface="Arial"/>
              </a:rPr>
              <a:t> indicates that process </a:t>
            </a:r>
            <a:r>
              <a:rPr b="0" i="1" lang="en-US" sz="1800" u="none">
                <a:solidFill>
                  <a:schemeClr val="dk1"/>
                </a:solidFill>
                <a:latin typeface="Arial"/>
                <a:ea typeface="Arial"/>
                <a:cs typeface="Arial"/>
                <a:sym typeface="Arial"/>
              </a:rPr>
              <a:t>P</a:t>
            </a:r>
            <a:r>
              <a:rPr b="0" baseline="-2500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a:t>
            </a:r>
            <a:r>
              <a:rPr b="1" i="0" lang="en-US" sz="1800" u="none">
                <a:solidFill>
                  <a:schemeClr val="dk1"/>
                </a:solidFill>
                <a:latin typeface="Arial"/>
                <a:ea typeface="Arial"/>
                <a:cs typeface="Arial"/>
                <a:sym typeface="Arial"/>
              </a:rPr>
              <a:t>may request</a:t>
            </a:r>
            <a:r>
              <a:rPr b="0" i="0" lang="en-US" sz="1800" u="none">
                <a:solidFill>
                  <a:schemeClr val="dk1"/>
                </a:solidFill>
                <a:latin typeface="Arial"/>
                <a:ea typeface="Arial"/>
                <a:cs typeface="Arial"/>
                <a:sym typeface="Arial"/>
              </a:rPr>
              <a:t> resource </a:t>
            </a:r>
            <a:r>
              <a:rPr b="0" i="1" lang="en-US" sz="1800" u="none">
                <a:solidFill>
                  <a:schemeClr val="dk1"/>
                </a:solidFill>
                <a:latin typeface="Arial"/>
                <a:ea typeface="Arial"/>
                <a:cs typeface="Arial"/>
                <a:sym typeface="Arial"/>
              </a:rPr>
              <a:t>R</a:t>
            </a:r>
            <a:r>
              <a:rPr b="0" baseline="-25000" i="1" lang="en-US" sz="1800" u="none">
                <a:solidFill>
                  <a:schemeClr val="dk1"/>
                </a:solidFill>
                <a:latin typeface="Arial"/>
                <a:ea typeface="Arial"/>
                <a:cs typeface="Arial"/>
                <a:sym typeface="Arial"/>
              </a:rPr>
              <a:t>j</a:t>
            </a:r>
            <a:r>
              <a:rPr b="0" i="0" lang="en-US" sz="1800" u="none">
                <a:solidFill>
                  <a:schemeClr val="dk1"/>
                </a:solidFill>
                <a:latin typeface="Arial"/>
                <a:ea typeface="Arial"/>
                <a:cs typeface="Arial"/>
                <a:sym typeface="Arial"/>
              </a:rPr>
              <a:t>; represented by a dashed line</a:t>
            </a:r>
            <a:br>
              <a:rPr b="0" i="0" lang="en-US" sz="1800" u="none">
                <a:solidFill>
                  <a:schemeClr val="dk1"/>
                </a:solidFill>
                <a:latin typeface="Arial"/>
                <a:ea typeface="Arial"/>
                <a:cs typeface="Arial"/>
                <a:sym typeface="Arial"/>
              </a:rPr>
            </a:b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Claim edge is </a:t>
            </a:r>
            <a:r>
              <a:rPr b="1" i="0" lang="en-US" sz="1800" u="none">
                <a:solidFill>
                  <a:schemeClr val="dk1"/>
                </a:solidFill>
                <a:latin typeface="Arial"/>
                <a:ea typeface="Arial"/>
                <a:cs typeface="Arial"/>
                <a:sym typeface="Arial"/>
              </a:rPr>
              <a:t>converted  to a request edge</a:t>
            </a:r>
            <a:r>
              <a:rPr b="0" i="0" lang="en-US" sz="1800" u="none">
                <a:solidFill>
                  <a:schemeClr val="dk1"/>
                </a:solidFill>
                <a:latin typeface="Arial"/>
                <a:ea typeface="Arial"/>
                <a:cs typeface="Arial"/>
                <a:sym typeface="Arial"/>
              </a:rPr>
              <a:t> when a process requests a resource</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Request edge is </a:t>
            </a:r>
            <a:r>
              <a:rPr b="1" i="0" lang="en-US" sz="1800" u="none">
                <a:solidFill>
                  <a:schemeClr val="dk1"/>
                </a:solidFill>
                <a:latin typeface="Arial"/>
                <a:ea typeface="Arial"/>
                <a:cs typeface="Arial"/>
                <a:sym typeface="Arial"/>
              </a:rPr>
              <a:t>converted to an assignment</a:t>
            </a:r>
            <a:r>
              <a:rPr b="0" i="0" lang="en-US" sz="1800" u="none">
                <a:solidFill>
                  <a:schemeClr val="dk1"/>
                </a:solidFill>
                <a:latin typeface="Arial"/>
                <a:ea typeface="Arial"/>
                <a:cs typeface="Arial"/>
                <a:sym typeface="Arial"/>
              </a:rPr>
              <a:t> edge when the  resource is allocated to the process</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When a resource is released by a process, assignment edge  is reconverted to a claim edge</a:t>
            </a:r>
            <a:br>
              <a:rPr b="0" i="0" lang="en-US" sz="1800" u="none">
                <a:solidFill>
                  <a:schemeClr val="dk1"/>
                </a:solidFill>
                <a:latin typeface="Arial"/>
                <a:ea typeface="Arial"/>
                <a:cs typeface="Arial"/>
                <a:sym typeface="Arial"/>
              </a:rPr>
            </a:br>
            <a:endParaRPr/>
          </a:p>
          <a:p>
            <a:pPr indent="-342900" lvl="0" marL="342900" rtl="0" algn="l">
              <a:lnSpc>
                <a:spcPct val="100000"/>
              </a:lnSpc>
              <a:spcBef>
                <a:spcPts val="360"/>
              </a:spcBef>
              <a:spcAft>
                <a:spcPts val="0"/>
              </a:spcAft>
              <a:buClr>
                <a:srgbClr val="FF3300"/>
              </a:buClr>
              <a:buSzPts val="1800"/>
              <a:buFont typeface="Arial"/>
              <a:buChar char="•"/>
            </a:pPr>
            <a:r>
              <a:rPr b="0" i="0" lang="en-US" sz="1800" u="none">
                <a:solidFill>
                  <a:srgbClr val="FF3300"/>
                </a:solidFill>
                <a:latin typeface="Arial"/>
                <a:ea typeface="Arial"/>
                <a:cs typeface="Arial"/>
                <a:sym typeface="Arial"/>
              </a:rPr>
              <a:t>Resources must </a:t>
            </a:r>
            <a:r>
              <a:rPr b="1" i="0" lang="en-US" sz="1800" u="none">
                <a:solidFill>
                  <a:srgbClr val="FF3300"/>
                </a:solidFill>
                <a:latin typeface="Arial"/>
                <a:ea typeface="Arial"/>
                <a:cs typeface="Arial"/>
                <a:sym typeface="Arial"/>
              </a:rPr>
              <a:t>be claimed </a:t>
            </a:r>
            <a:r>
              <a:rPr b="1" i="1" lang="en-US" sz="1800" u="none">
                <a:solidFill>
                  <a:srgbClr val="FF3300"/>
                </a:solidFill>
                <a:latin typeface="Arial"/>
                <a:ea typeface="Arial"/>
                <a:cs typeface="Arial"/>
                <a:sym typeface="Arial"/>
              </a:rPr>
              <a:t>a priori</a:t>
            </a:r>
            <a:r>
              <a:rPr b="0" i="0" lang="en-US" sz="1800" u="none">
                <a:solidFill>
                  <a:srgbClr val="FF3300"/>
                </a:solidFill>
                <a:latin typeface="Arial"/>
                <a:ea typeface="Arial"/>
                <a:cs typeface="Arial"/>
                <a:sym typeface="Arial"/>
              </a:rPr>
              <a:t> in the system</a:t>
            </a:r>
            <a:endParaRPr b="0" i="0" sz="1800" u="none">
              <a:solidFill>
                <a:srgbClr val="FF3300"/>
              </a:solidFill>
              <a:latin typeface="Arial"/>
              <a:ea typeface="Arial"/>
              <a:cs typeface="Arial"/>
              <a:sym typeface="Arial"/>
            </a:endParaRPr>
          </a:p>
          <a:p>
            <a:pPr indent="-228600" lvl="0" marL="342900" rtl="0" algn="l">
              <a:spcBef>
                <a:spcPts val="360"/>
              </a:spcBef>
              <a:spcAft>
                <a:spcPts val="0"/>
              </a:spcAft>
              <a:buClr>
                <a:schemeClr val="dk1"/>
              </a:buClr>
              <a:buSzPts val="1800"/>
              <a:buFont typeface="Arial"/>
              <a:buNone/>
            </a:pPr>
            <a:r>
              <a:t/>
            </a:r>
            <a:endParaRPr b="0" i="0" sz="1800" u="none">
              <a:solidFill>
                <a:srgbClr val="FF3300"/>
              </a:solidFill>
              <a:latin typeface="Arial"/>
              <a:ea typeface="Arial"/>
              <a:cs typeface="Arial"/>
              <a:sym typeface="Arial"/>
            </a:endParaRPr>
          </a:p>
        </p:txBody>
      </p:sp>
      <p:sp>
        <p:nvSpPr>
          <p:cNvPr id="309" name="Google Shape;309;p22"/>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3"/>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Resource-Allocation Graph</a:t>
            </a:r>
            <a:endParaRPr/>
          </a:p>
        </p:txBody>
      </p:sp>
      <p:pic>
        <p:nvPicPr>
          <p:cNvPr id="316" name="Google Shape;316;p23"/>
          <p:cNvPicPr preferRelativeResize="0"/>
          <p:nvPr/>
        </p:nvPicPr>
        <p:blipFill rotWithShape="1">
          <a:blip r:embed="rId3">
            <a:alphaModFix/>
          </a:blip>
          <a:srcRect b="0" l="0" r="0" t="0"/>
          <a:stretch/>
        </p:blipFill>
        <p:spPr>
          <a:xfrm>
            <a:off x="2700337" y="1916112"/>
            <a:ext cx="3983037" cy="4043362"/>
          </a:xfrm>
          <a:prstGeom prst="rect">
            <a:avLst/>
          </a:prstGeom>
          <a:noFill/>
          <a:ln>
            <a:noFill/>
          </a:ln>
        </p:spPr>
      </p:pic>
      <p:cxnSp>
        <p:nvCxnSpPr>
          <p:cNvPr id="317" name="Google Shape;317;p23"/>
          <p:cNvCxnSpPr/>
          <p:nvPr/>
        </p:nvCxnSpPr>
        <p:spPr>
          <a:xfrm rot="10800000">
            <a:off x="5137150" y="2719387"/>
            <a:ext cx="936625" cy="935037"/>
          </a:xfrm>
          <a:prstGeom prst="straightConnector1">
            <a:avLst/>
          </a:prstGeom>
          <a:noFill/>
          <a:ln cap="flat" cmpd="sng" w="57150">
            <a:solidFill>
              <a:schemeClr val="dk1"/>
            </a:solidFill>
            <a:prstDash val="solid"/>
            <a:miter lim="800000"/>
            <a:headEnd len="med" w="med" type="none"/>
            <a:tailEnd len="lg" w="lg" type="triangle"/>
          </a:ln>
        </p:spPr>
      </p:cxnSp>
      <p:cxnSp>
        <p:nvCxnSpPr>
          <p:cNvPr id="318" name="Google Shape;318;p23"/>
          <p:cNvCxnSpPr/>
          <p:nvPr/>
        </p:nvCxnSpPr>
        <p:spPr>
          <a:xfrm rot="10800000">
            <a:off x="5203825" y="2781300"/>
            <a:ext cx="952500" cy="935037"/>
          </a:xfrm>
          <a:prstGeom prst="straightConnector1">
            <a:avLst/>
          </a:prstGeom>
          <a:noFill/>
          <a:ln cap="flat" cmpd="sng" w="38100">
            <a:solidFill>
              <a:srgbClr val="000000"/>
            </a:solidFill>
            <a:prstDash val="solid"/>
            <a:miter lim="800000"/>
            <a:headEnd len="med" w="med" type="none"/>
            <a:tailEnd len="lg" w="lg" type="triangle"/>
          </a:ln>
        </p:spPr>
      </p:cxnSp>
      <p:sp>
        <p:nvSpPr>
          <p:cNvPr id="319" name="Google Shape;319;p23"/>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4"/>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Resource-Allocation Graph</a:t>
            </a:r>
            <a:endParaRPr/>
          </a:p>
        </p:txBody>
      </p:sp>
      <p:pic>
        <p:nvPicPr>
          <p:cNvPr id="326" name="Google Shape;326;p24"/>
          <p:cNvPicPr preferRelativeResize="0"/>
          <p:nvPr/>
        </p:nvPicPr>
        <p:blipFill rotWithShape="1">
          <a:blip r:embed="rId3">
            <a:alphaModFix/>
          </a:blip>
          <a:srcRect b="0" l="0" r="0" t="0"/>
          <a:stretch/>
        </p:blipFill>
        <p:spPr>
          <a:xfrm>
            <a:off x="2700337" y="1916112"/>
            <a:ext cx="3983037" cy="4043362"/>
          </a:xfrm>
          <a:prstGeom prst="rect">
            <a:avLst/>
          </a:prstGeom>
          <a:noFill/>
          <a:ln>
            <a:noFill/>
          </a:ln>
        </p:spPr>
      </p:pic>
      <p:sp>
        <p:nvSpPr>
          <p:cNvPr id="327" name="Google Shape;327;p24"/>
          <p:cNvSpPr txBox="1"/>
          <p:nvPr/>
        </p:nvSpPr>
        <p:spPr>
          <a:xfrm>
            <a:off x="2771775" y="5949950"/>
            <a:ext cx="395287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P2 requests R2; should we allocate? </a:t>
            </a:r>
            <a:endParaRPr/>
          </a:p>
        </p:txBody>
      </p:sp>
      <p:cxnSp>
        <p:nvCxnSpPr>
          <p:cNvPr id="328" name="Google Shape;328;p24"/>
          <p:cNvCxnSpPr/>
          <p:nvPr/>
        </p:nvCxnSpPr>
        <p:spPr>
          <a:xfrm flipH="1">
            <a:off x="5194300" y="4233862"/>
            <a:ext cx="865187" cy="863600"/>
          </a:xfrm>
          <a:prstGeom prst="straightConnector1">
            <a:avLst/>
          </a:prstGeom>
          <a:noFill/>
          <a:ln cap="flat" cmpd="sng" w="38100">
            <a:solidFill>
              <a:srgbClr val="000000"/>
            </a:solidFill>
            <a:prstDash val="solid"/>
            <a:miter lim="800000"/>
            <a:headEnd len="med" w="med" type="none"/>
            <a:tailEnd len="lg" w="lg" type="triangle"/>
          </a:ln>
        </p:spPr>
      </p:cxnSp>
      <p:cxnSp>
        <p:nvCxnSpPr>
          <p:cNvPr id="329" name="Google Shape;329;p24"/>
          <p:cNvCxnSpPr/>
          <p:nvPr/>
        </p:nvCxnSpPr>
        <p:spPr>
          <a:xfrm rot="10800000">
            <a:off x="5137150" y="2719387"/>
            <a:ext cx="936625" cy="935037"/>
          </a:xfrm>
          <a:prstGeom prst="straightConnector1">
            <a:avLst/>
          </a:prstGeom>
          <a:noFill/>
          <a:ln cap="flat" cmpd="sng" w="57150">
            <a:solidFill>
              <a:schemeClr val="dk1"/>
            </a:solidFill>
            <a:prstDash val="solid"/>
            <a:miter lim="800000"/>
            <a:headEnd len="med" w="med" type="none"/>
            <a:tailEnd len="lg" w="lg" type="triangle"/>
          </a:ln>
        </p:spPr>
      </p:cxnSp>
      <p:cxnSp>
        <p:nvCxnSpPr>
          <p:cNvPr id="330" name="Google Shape;330;p24"/>
          <p:cNvCxnSpPr/>
          <p:nvPr/>
        </p:nvCxnSpPr>
        <p:spPr>
          <a:xfrm rot="10800000">
            <a:off x="5203825" y="2781300"/>
            <a:ext cx="952500" cy="935037"/>
          </a:xfrm>
          <a:prstGeom prst="straightConnector1">
            <a:avLst/>
          </a:prstGeom>
          <a:noFill/>
          <a:ln cap="flat" cmpd="sng" w="38100">
            <a:solidFill>
              <a:srgbClr val="000000"/>
            </a:solidFill>
            <a:prstDash val="solid"/>
            <a:miter lim="800000"/>
            <a:headEnd len="med" w="med" type="none"/>
            <a:tailEnd len="lg" w="lg" type="triangle"/>
          </a:ln>
        </p:spPr>
      </p:cxnSp>
      <p:sp>
        <p:nvSpPr>
          <p:cNvPr id="331" name="Google Shape;331;p24"/>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5"/>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Unsafe State In Resource-Allocation Graph</a:t>
            </a:r>
            <a:endParaRPr/>
          </a:p>
        </p:txBody>
      </p:sp>
      <p:pic>
        <p:nvPicPr>
          <p:cNvPr id="338" name="Google Shape;338;p25"/>
          <p:cNvPicPr preferRelativeResize="0"/>
          <p:nvPr/>
        </p:nvPicPr>
        <p:blipFill rotWithShape="1">
          <a:blip r:embed="rId3">
            <a:alphaModFix/>
          </a:blip>
          <a:srcRect b="0" l="0" r="0" t="0"/>
          <a:stretch/>
        </p:blipFill>
        <p:spPr>
          <a:xfrm>
            <a:off x="2555875" y="1557337"/>
            <a:ext cx="4457700" cy="4491037"/>
          </a:xfrm>
          <a:prstGeom prst="rect">
            <a:avLst/>
          </a:prstGeom>
          <a:noFill/>
          <a:ln>
            <a:noFill/>
          </a:ln>
        </p:spPr>
      </p:pic>
      <p:cxnSp>
        <p:nvCxnSpPr>
          <p:cNvPr id="339" name="Google Shape;339;p25"/>
          <p:cNvCxnSpPr/>
          <p:nvPr/>
        </p:nvCxnSpPr>
        <p:spPr>
          <a:xfrm rot="10800000">
            <a:off x="5297487" y="2392362"/>
            <a:ext cx="936625" cy="935037"/>
          </a:xfrm>
          <a:prstGeom prst="straightConnector1">
            <a:avLst/>
          </a:prstGeom>
          <a:noFill/>
          <a:ln cap="flat" cmpd="sng" w="57150">
            <a:solidFill>
              <a:schemeClr val="dk1"/>
            </a:solidFill>
            <a:prstDash val="solid"/>
            <a:miter lim="800000"/>
            <a:headEnd len="med" w="med" type="none"/>
            <a:tailEnd len="lg" w="lg" type="triangle"/>
          </a:ln>
        </p:spPr>
      </p:cxnSp>
      <p:cxnSp>
        <p:nvCxnSpPr>
          <p:cNvPr id="340" name="Google Shape;340;p25"/>
          <p:cNvCxnSpPr/>
          <p:nvPr/>
        </p:nvCxnSpPr>
        <p:spPr>
          <a:xfrm rot="10800000">
            <a:off x="5364162" y="2454275"/>
            <a:ext cx="952500" cy="935037"/>
          </a:xfrm>
          <a:prstGeom prst="straightConnector1">
            <a:avLst/>
          </a:prstGeom>
          <a:noFill/>
          <a:ln cap="flat" cmpd="sng" w="38100">
            <a:solidFill>
              <a:srgbClr val="000000"/>
            </a:solidFill>
            <a:prstDash val="solid"/>
            <a:miter lim="800000"/>
            <a:headEnd len="med" w="med" type="none"/>
            <a:tailEnd len="lg" w="lg" type="triangle"/>
          </a:ln>
        </p:spPr>
      </p:cxnSp>
      <p:sp>
        <p:nvSpPr>
          <p:cNvPr id="341" name="Google Shape;341;p25"/>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6"/>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Resource-Allocation Graph Algorithm</a:t>
            </a:r>
            <a:endParaRPr/>
          </a:p>
        </p:txBody>
      </p:sp>
      <p:sp>
        <p:nvSpPr>
          <p:cNvPr id="348" name="Google Shape;348;p26"/>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Suppose that process</a:t>
            </a:r>
            <a:r>
              <a:rPr b="0" i="1" lang="en-US" sz="1800" u="none">
                <a:solidFill>
                  <a:schemeClr val="dk1"/>
                </a:solidFill>
                <a:latin typeface="Arial"/>
                <a:ea typeface="Arial"/>
                <a:cs typeface="Arial"/>
                <a:sym typeface="Arial"/>
              </a:rPr>
              <a:t> P</a:t>
            </a:r>
            <a:r>
              <a:rPr b="0" baseline="-2500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requests a resource </a:t>
            </a:r>
            <a:r>
              <a:rPr b="0" i="1" lang="en-US" sz="1800" u="none">
                <a:solidFill>
                  <a:schemeClr val="dk1"/>
                </a:solidFill>
                <a:latin typeface="Arial"/>
                <a:ea typeface="Arial"/>
                <a:cs typeface="Arial"/>
                <a:sym typeface="Arial"/>
              </a:rPr>
              <a:t>R</a:t>
            </a:r>
            <a:r>
              <a:rPr b="0" baseline="-25000" i="1" lang="en-US" sz="1800" u="none">
                <a:solidFill>
                  <a:schemeClr val="dk1"/>
                </a:solidFill>
                <a:latin typeface="Arial"/>
                <a:ea typeface="Arial"/>
                <a:cs typeface="Arial"/>
                <a:sym typeface="Arial"/>
              </a:rPr>
              <a:t>j</a:t>
            </a:r>
            <a:endParaRPr/>
          </a:p>
          <a:p>
            <a:pPr indent="-228600" lvl="0" marL="342900" rtl="0" algn="l">
              <a:lnSpc>
                <a:spcPct val="100000"/>
              </a:lnSpc>
              <a:spcBef>
                <a:spcPts val="360"/>
              </a:spcBef>
              <a:spcAft>
                <a:spcPts val="0"/>
              </a:spcAft>
              <a:buClr>
                <a:schemeClr val="dk1"/>
              </a:buClr>
              <a:buSzPts val="1800"/>
              <a:buFont typeface="Arial"/>
              <a:buNone/>
            </a:pPr>
            <a:r>
              <a:t/>
            </a:r>
            <a:endParaRPr b="0" baseline="-25000" i="1"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The request can be granted only if converting the request edge to an assignment edge does not result in the formation of a cycle in the resource allocation graph. </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349" name="Google Shape;349;p26"/>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7"/>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Banker’s Algorithm</a:t>
            </a:r>
            <a:endParaRPr/>
          </a:p>
        </p:txBody>
      </p:sp>
      <p:sp>
        <p:nvSpPr>
          <p:cNvPr id="356" name="Google Shape;356;p27"/>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Multiple instances</a:t>
            </a:r>
            <a:br>
              <a:rPr b="0" i="0" lang="en-US" sz="1800" u="none">
                <a:solidFill>
                  <a:schemeClr val="dk1"/>
                </a:solidFill>
                <a:latin typeface="Arial"/>
                <a:ea typeface="Arial"/>
                <a:cs typeface="Arial"/>
                <a:sym typeface="Arial"/>
              </a:rPr>
            </a:b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Each process must </a:t>
            </a:r>
            <a:r>
              <a:rPr b="1" i="0" lang="en-US" sz="1800" u="none">
                <a:solidFill>
                  <a:schemeClr val="dk1"/>
                </a:solidFill>
                <a:latin typeface="Arial"/>
                <a:ea typeface="Arial"/>
                <a:cs typeface="Arial"/>
                <a:sym typeface="Arial"/>
              </a:rPr>
              <a:t>a priori claim maximum use</a:t>
            </a:r>
            <a:br>
              <a:rPr b="1" i="0" lang="en-US" sz="1800" u="none">
                <a:solidFill>
                  <a:schemeClr val="dk1"/>
                </a:solidFill>
                <a:latin typeface="Arial"/>
                <a:ea typeface="Arial"/>
                <a:cs typeface="Arial"/>
                <a:sym typeface="Arial"/>
              </a:rPr>
            </a:b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When a process requests a resource it may have to wait  </a:t>
            </a:r>
            <a:br>
              <a:rPr b="0" i="0" lang="en-US" sz="1800" u="none">
                <a:solidFill>
                  <a:schemeClr val="dk1"/>
                </a:solidFill>
                <a:latin typeface="Arial"/>
                <a:ea typeface="Arial"/>
                <a:cs typeface="Arial"/>
                <a:sym typeface="Arial"/>
              </a:rPr>
            </a:b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When a process gets all its resources it must return them in a finite amount of time</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357" name="Google Shape;357;p27"/>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8"/>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Simple Example</a:t>
            </a:r>
            <a:endParaRPr/>
          </a:p>
        </p:txBody>
      </p:sp>
      <p:sp>
        <p:nvSpPr>
          <p:cNvPr id="363" name="Google Shape;363;p28"/>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Assume a resource A (printer) has 5 instances. </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There are 2 processes: P1, P2</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Max demand is: 5 5 </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Current Allocation is: 3 0 </a:t>
            </a:r>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Need is: ….. (write on the board)</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Available is: …..</a:t>
            </a:r>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Is the current state safe? </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Solve the problem on the board</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364" name="Google Shape;364;p28"/>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9"/>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Simple Example</a:t>
            </a:r>
            <a:endParaRPr/>
          </a:p>
        </p:txBody>
      </p:sp>
      <p:sp>
        <p:nvSpPr>
          <p:cNvPr id="370" name="Google Shape;370;p29"/>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Assume P2 request 1 instance and it is granted. Is the new state safe?</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Current Allocation will be : 3 1</a:t>
            </a:r>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Need is: ….. (write on the board)</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Available is: …..</a:t>
            </a:r>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Solve the problem on the board</a:t>
            </a:r>
            <a:endParaRPr/>
          </a:p>
        </p:txBody>
      </p:sp>
      <p:sp>
        <p:nvSpPr>
          <p:cNvPr id="371" name="Google Shape;371;p29"/>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System Model</a:t>
            </a:r>
            <a:endParaRPr/>
          </a:p>
        </p:txBody>
      </p:sp>
      <p:sp>
        <p:nvSpPr>
          <p:cNvPr id="117" name="Google Shape;117;p3"/>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Resource types </a:t>
            </a:r>
            <a:r>
              <a:rPr b="0" i="1" lang="en-US" sz="1800" u="none">
                <a:solidFill>
                  <a:schemeClr val="dk1"/>
                </a:solidFill>
                <a:latin typeface="Arial"/>
                <a:ea typeface="Arial"/>
                <a:cs typeface="Arial"/>
                <a:sym typeface="Arial"/>
              </a:rPr>
              <a:t>R</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R</a:t>
            </a:r>
            <a:r>
              <a:rPr b="0" baseline="-25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 . ., </a:t>
            </a:r>
            <a:r>
              <a:rPr b="0" i="1" lang="en-US" sz="1800" u="none">
                <a:solidFill>
                  <a:schemeClr val="dk1"/>
                </a:solidFill>
                <a:latin typeface="Arial"/>
                <a:ea typeface="Arial"/>
                <a:cs typeface="Arial"/>
                <a:sym typeface="Arial"/>
              </a:rPr>
              <a:t>R</a:t>
            </a:r>
            <a:r>
              <a:rPr b="0" baseline="-25000" i="0" lang="en-US" sz="1800" u="none">
                <a:solidFill>
                  <a:schemeClr val="dk1"/>
                </a:solidFill>
                <a:latin typeface="Arial"/>
                <a:ea typeface="Arial"/>
                <a:cs typeface="Arial"/>
                <a:sym typeface="Arial"/>
              </a:rPr>
              <a:t>m</a:t>
            </a:r>
            <a:endParaRPr/>
          </a:p>
          <a:p>
            <a:pPr indent="-228600" lvl="2" marL="1143000" rtl="0" algn="l">
              <a:lnSpc>
                <a:spcPct val="100000"/>
              </a:lnSpc>
              <a:spcBef>
                <a:spcPts val="36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CPU cycles, memory space, I/O devices</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Each resource type </a:t>
            </a:r>
            <a:r>
              <a:rPr b="0" i="1" lang="en-US" sz="1800" u="none">
                <a:solidFill>
                  <a:schemeClr val="dk1"/>
                </a:solidFill>
                <a:latin typeface="Arial"/>
                <a:ea typeface="Arial"/>
                <a:cs typeface="Arial"/>
                <a:sym typeface="Arial"/>
              </a:rPr>
              <a:t>R</a:t>
            </a:r>
            <a:r>
              <a:rPr b="0" baseline="-25000" i="0"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has </a:t>
            </a:r>
            <a:r>
              <a:rPr b="0" i="1" lang="en-US" sz="1800" u="none">
                <a:solidFill>
                  <a:schemeClr val="dk1"/>
                </a:solidFill>
                <a:latin typeface="Arial"/>
                <a:ea typeface="Arial"/>
                <a:cs typeface="Arial"/>
                <a:sym typeface="Arial"/>
              </a:rPr>
              <a:t>W</a:t>
            </a:r>
            <a:r>
              <a:rPr b="0" baseline="-25000" i="0"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instances.</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Each process utilizes a resource as follows:</a:t>
            </a:r>
            <a:endParaRPr/>
          </a:p>
          <a:p>
            <a:pPr indent="-285750" lvl="1" marL="74295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request  </a:t>
            </a:r>
            <a:r>
              <a:rPr b="0" i="0" lang="en-US" sz="1800" u="none">
                <a:solidFill>
                  <a:schemeClr val="dk1"/>
                </a:solidFill>
                <a:latin typeface="Arial"/>
                <a:ea typeface="Arial"/>
                <a:cs typeface="Arial"/>
                <a:sym typeface="Arial"/>
              </a:rPr>
              <a:t>(may cause the process to wait)</a:t>
            </a:r>
            <a:endParaRPr/>
          </a:p>
          <a:p>
            <a:pPr indent="-285750" lvl="1" marL="74295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use </a:t>
            </a:r>
            <a:endParaRPr/>
          </a:p>
          <a:p>
            <a:pPr indent="-285750" lvl="1" marL="74295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release</a:t>
            </a:r>
            <a:endParaRPr/>
          </a:p>
          <a:p>
            <a:pPr indent="-228600" lvl="0" marL="342900" rtl="0" algn="l">
              <a:spcBef>
                <a:spcPts val="36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p:txBody>
      </p:sp>
      <p:sp>
        <p:nvSpPr>
          <p:cNvPr id="118" name="Google Shape;118;p3"/>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0"/>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Data Structures for the Banker’s Algorithm</a:t>
            </a:r>
            <a:endParaRPr/>
          </a:p>
        </p:txBody>
      </p:sp>
      <p:sp>
        <p:nvSpPr>
          <p:cNvPr id="378" name="Google Shape;378;p30"/>
          <p:cNvSpPr txBox="1"/>
          <p:nvPr>
            <p:ph idx="1" type="body"/>
          </p:nvPr>
        </p:nvSpPr>
        <p:spPr>
          <a:xfrm>
            <a:off x="250825" y="2349500"/>
            <a:ext cx="8496300" cy="40084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None/>
            </a:pPr>
            <a:r>
              <a:t/>
            </a:r>
            <a:endParaRPr b="1" i="0" sz="1800" u="none">
              <a:solidFill>
                <a:srgbClr val="FFFF00"/>
              </a:solidFill>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Available</a:t>
            </a:r>
            <a:r>
              <a:rPr b="0" i="1" lang="en-US" sz="1800" u="none">
                <a:solidFill>
                  <a:schemeClr val="dk1"/>
                </a:solidFill>
                <a:latin typeface="Arial"/>
                <a:ea typeface="Arial"/>
                <a:cs typeface="Arial"/>
                <a:sym typeface="Arial"/>
              </a:rPr>
              <a:t>:</a:t>
            </a:r>
            <a:r>
              <a:rPr b="0" i="0" lang="en-US" sz="1800" u="none">
                <a:solidFill>
                  <a:schemeClr val="dk1"/>
                </a:solidFill>
                <a:latin typeface="Arial"/>
                <a:ea typeface="Arial"/>
                <a:cs typeface="Arial"/>
                <a:sym typeface="Arial"/>
              </a:rPr>
              <a:t>  Vector of length </a:t>
            </a:r>
            <a:r>
              <a:rPr b="0" i="1" lang="en-US" sz="1800" u="none">
                <a:solidFill>
                  <a:schemeClr val="dk1"/>
                </a:solidFill>
                <a:latin typeface="Arial"/>
                <a:ea typeface="Arial"/>
                <a:cs typeface="Arial"/>
                <a:sym typeface="Arial"/>
              </a:rPr>
              <a:t>m</a:t>
            </a:r>
            <a:r>
              <a:rPr b="0" i="0" lang="en-US" sz="1800" u="none">
                <a:solidFill>
                  <a:schemeClr val="dk1"/>
                </a:solidFill>
                <a:latin typeface="Arial"/>
                <a:ea typeface="Arial"/>
                <a:cs typeface="Arial"/>
                <a:sym typeface="Arial"/>
              </a:rPr>
              <a:t>. If Available[</a:t>
            </a:r>
            <a:r>
              <a:rPr b="0" i="1" lang="en-US" sz="1800" u="none">
                <a:solidFill>
                  <a:schemeClr val="dk1"/>
                </a:solidFill>
                <a:latin typeface="Arial"/>
                <a:ea typeface="Arial"/>
                <a:cs typeface="Arial"/>
                <a:sym typeface="Arial"/>
              </a:rPr>
              <a:t>j</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k</a:t>
            </a:r>
            <a:r>
              <a:rPr b="0" i="0" lang="en-US" sz="1800" u="none">
                <a:solidFill>
                  <a:schemeClr val="dk1"/>
                </a:solidFill>
                <a:latin typeface="Arial"/>
                <a:ea typeface="Arial"/>
                <a:cs typeface="Arial"/>
                <a:sym typeface="Arial"/>
              </a:rPr>
              <a:t>, there are</a:t>
            </a:r>
            <a:r>
              <a:rPr b="0" i="1" lang="en-US" sz="1800" u="none">
                <a:solidFill>
                  <a:schemeClr val="dk1"/>
                </a:solidFill>
                <a:latin typeface="Arial"/>
                <a:ea typeface="Arial"/>
                <a:cs typeface="Arial"/>
                <a:sym typeface="Arial"/>
              </a:rPr>
              <a:t> k</a:t>
            </a:r>
            <a:r>
              <a:rPr b="0" i="0" lang="en-US" sz="1800" u="none">
                <a:solidFill>
                  <a:schemeClr val="dk1"/>
                </a:solidFill>
                <a:latin typeface="Arial"/>
                <a:ea typeface="Arial"/>
                <a:cs typeface="Arial"/>
                <a:sym typeface="Arial"/>
              </a:rPr>
              <a:t> instances of resource type </a:t>
            </a:r>
            <a:r>
              <a:rPr b="0" i="1" lang="en-US" sz="1800" u="none">
                <a:solidFill>
                  <a:schemeClr val="dk1"/>
                </a:solidFill>
                <a:latin typeface="Arial"/>
                <a:ea typeface="Arial"/>
                <a:cs typeface="Arial"/>
                <a:sym typeface="Arial"/>
              </a:rPr>
              <a:t>R</a:t>
            </a:r>
            <a:r>
              <a:rPr b="0" baseline="-25000" i="1" lang="en-US" sz="1800" u="none">
                <a:solidFill>
                  <a:schemeClr val="dk1"/>
                </a:solidFill>
                <a:latin typeface="Arial"/>
                <a:ea typeface="Arial"/>
                <a:cs typeface="Arial"/>
                <a:sym typeface="Arial"/>
              </a:rPr>
              <a:t>j</a:t>
            </a:r>
            <a:r>
              <a:rPr b="0" baseline="-25000" i="0" lang="en-US" sz="1800" u="none">
                <a:solidFill>
                  <a:schemeClr val="dk1"/>
                </a:solidFill>
                <a:latin typeface="Arial"/>
                <a:ea typeface="Arial"/>
                <a:cs typeface="Arial"/>
                <a:sym typeface="Arial"/>
              </a:rPr>
              <a:t>  </a:t>
            </a:r>
            <a:r>
              <a:rPr b="0" i="0" lang="en-US" sz="1800" u="none">
                <a:solidFill>
                  <a:schemeClr val="dk1"/>
                </a:solidFill>
                <a:latin typeface="Arial"/>
                <a:ea typeface="Arial"/>
                <a:cs typeface="Arial"/>
                <a:sym typeface="Arial"/>
              </a:rPr>
              <a:t>at the time deadlock avoidance algorithms is run.</a:t>
            </a:r>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Max</a:t>
            </a:r>
            <a:r>
              <a:rPr b="0" i="1" lang="en-US" sz="1800" u="none">
                <a:solidFill>
                  <a:schemeClr val="dk1"/>
                </a:solidFill>
                <a:latin typeface="Arial"/>
                <a:ea typeface="Arial"/>
                <a:cs typeface="Arial"/>
                <a:sym typeface="Arial"/>
              </a:rPr>
              <a:t>: n x m</a:t>
            </a:r>
            <a:r>
              <a:rPr b="0" i="0" lang="en-US" sz="1800" u="none">
                <a:solidFill>
                  <a:schemeClr val="dk1"/>
                </a:solidFill>
                <a:latin typeface="Arial"/>
                <a:ea typeface="Arial"/>
                <a:cs typeface="Arial"/>
                <a:sym typeface="Arial"/>
              </a:rPr>
              <a:t> matrix.  If </a:t>
            </a:r>
            <a:r>
              <a:rPr b="0" i="1" lang="en-US" sz="1800" u="none">
                <a:solidFill>
                  <a:schemeClr val="dk1"/>
                </a:solidFill>
                <a:latin typeface="Arial"/>
                <a:ea typeface="Arial"/>
                <a:cs typeface="Arial"/>
                <a:sym typeface="Arial"/>
              </a:rPr>
              <a:t>Max</a:t>
            </a:r>
            <a:r>
              <a:rPr b="0" i="0" lang="en-US" sz="1800" u="none">
                <a:solidFill>
                  <a:schemeClr val="dk1"/>
                </a:solidFill>
                <a:latin typeface="Arial"/>
                <a:ea typeface="Arial"/>
                <a:cs typeface="Arial"/>
                <a:sym typeface="Arial"/>
              </a:rPr>
              <a:t>[</a:t>
            </a:r>
            <a:r>
              <a:rPr b="0" i="1" lang="en-US" sz="1800" u="none">
                <a:solidFill>
                  <a:schemeClr val="dk1"/>
                </a:solidFill>
                <a:latin typeface="Arial"/>
                <a:ea typeface="Arial"/>
                <a:cs typeface="Arial"/>
                <a:sym typeface="Arial"/>
              </a:rPr>
              <a:t>i,j</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k</a:t>
            </a:r>
            <a:r>
              <a:rPr b="0" i="0" lang="en-US" sz="1800" u="none">
                <a:solidFill>
                  <a:schemeClr val="dk1"/>
                </a:solidFill>
                <a:latin typeface="Arial"/>
                <a:ea typeface="Arial"/>
                <a:cs typeface="Arial"/>
                <a:sym typeface="Arial"/>
              </a:rPr>
              <a:t>, then process </a:t>
            </a:r>
            <a:r>
              <a:rPr b="0" i="1" lang="en-US" sz="1800" u="none">
                <a:solidFill>
                  <a:schemeClr val="dk1"/>
                </a:solidFill>
                <a:latin typeface="Arial"/>
                <a:ea typeface="Arial"/>
                <a:cs typeface="Arial"/>
                <a:sym typeface="Arial"/>
              </a:rPr>
              <a:t>P</a:t>
            </a:r>
            <a:r>
              <a:rPr b="0" baseline="-25000" i="1" lang="en-US" sz="1800" u="none">
                <a:solidFill>
                  <a:schemeClr val="dk1"/>
                </a:solidFill>
                <a:latin typeface="Arial"/>
                <a:ea typeface="Arial"/>
                <a:cs typeface="Arial"/>
                <a:sym typeface="Arial"/>
              </a:rPr>
              <a:t>i</a:t>
            </a:r>
            <a:r>
              <a:rPr b="0" i="1" lang="en-US" sz="1800" u="none">
                <a:solidFill>
                  <a:schemeClr val="dk1"/>
                </a:solidFill>
                <a:latin typeface="Arial"/>
                <a:ea typeface="Arial"/>
                <a:cs typeface="Arial"/>
                <a:sym typeface="Arial"/>
              </a:rPr>
              <a:t> </a:t>
            </a:r>
            <a:r>
              <a:rPr b="0" i="0" lang="en-US" sz="1800" u="none">
                <a:solidFill>
                  <a:schemeClr val="dk1"/>
                </a:solidFill>
                <a:latin typeface="Arial"/>
                <a:ea typeface="Arial"/>
                <a:cs typeface="Arial"/>
                <a:sym typeface="Arial"/>
              </a:rPr>
              <a:t>may request at most</a:t>
            </a:r>
            <a:r>
              <a:rPr b="0" i="1" lang="en-US" sz="1800" u="none">
                <a:solidFill>
                  <a:schemeClr val="dk1"/>
                </a:solidFill>
                <a:latin typeface="Arial"/>
                <a:ea typeface="Arial"/>
                <a:cs typeface="Arial"/>
                <a:sym typeface="Arial"/>
              </a:rPr>
              <a:t> k </a:t>
            </a:r>
            <a:r>
              <a:rPr b="0" i="0" lang="en-US" sz="1800" u="none">
                <a:solidFill>
                  <a:schemeClr val="dk1"/>
                </a:solidFill>
                <a:latin typeface="Arial"/>
                <a:ea typeface="Arial"/>
                <a:cs typeface="Arial"/>
                <a:sym typeface="Arial"/>
              </a:rPr>
              <a:t>instances of resource type </a:t>
            </a:r>
            <a:r>
              <a:rPr b="0" i="1" lang="en-US" sz="1800" u="none">
                <a:solidFill>
                  <a:schemeClr val="dk1"/>
                </a:solidFill>
                <a:latin typeface="Arial"/>
                <a:ea typeface="Arial"/>
                <a:cs typeface="Arial"/>
                <a:sym typeface="Arial"/>
              </a:rPr>
              <a:t>R</a:t>
            </a:r>
            <a:r>
              <a:rPr b="0" baseline="-25000" i="1" lang="en-US" sz="1800" u="none">
                <a:solidFill>
                  <a:schemeClr val="dk1"/>
                </a:solidFill>
                <a:latin typeface="Arial"/>
                <a:ea typeface="Arial"/>
                <a:cs typeface="Arial"/>
                <a:sym typeface="Arial"/>
              </a:rPr>
              <a:t>j</a:t>
            </a:r>
            <a:br>
              <a:rPr b="0" baseline="-25000" i="1" lang="en-US" sz="1800" u="none">
                <a:solidFill>
                  <a:schemeClr val="dk1"/>
                </a:solidFill>
                <a:latin typeface="Arial"/>
                <a:ea typeface="Arial"/>
                <a:cs typeface="Arial"/>
                <a:sym typeface="Arial"/>
              </a:rPr>
            </a:b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Allocation</a:t>
            </a:r>
            <a:r>
              <a:rPr b="0" i="1" lang="en-US" sz="1800" u="none">
                <a:solidFill>
                  <a:schemeClr val="dk1"/>
                </a:solidFill>
                <a:latin typeface="Arial"/>
                <a:ea typeface="Arial"/>
                <a:cs typeface="Arial"/>
                <a:sym typeface="Arial"/>
              </a:rPr>
              <a:t>:  n </a:t>
            </a:r>
            <a:r>
              <a:rPr b="0" i="0" lang="en-US" sz="1800" u="none">
                <a:solidFill>
                  <a:schemeClr val="dk1"/>
                </a:solidFill>
                <a:latin typeface="Arial"/>
                <a:ea typeface="Arial"/>
                <a:cs typeface="Arial"/>
                <a:sym typeface="Arial"/>
              </a:rPr>
              <a:t>x</a:t>
            </a:r>
            <a:r>
              <a:rPr b="0" i="1" lang="en-US" sz="1800" u="none">
                <a:solidFill>
                  <a:schemeClr val="dk1"/>
                </a:solidFill>
                <a:latin typeface="Arial"/>
                <a:ea typeface="Arial"/>
                <a:cs typeface="Arial"/>
                <a:sym typeface="Arial"/>
              </a:rPr>
              <a:t> m</a:t>
            </a:r>
            <a:r>
              <a:rPr b="0" i="0" lang="en-US" sz="1800" u="none">
                <a:solidFill>
                  <a:schemeClr val="dk1"/>
                </a:solidFill>
                <a:latin typeface="Arial"/>
                <a:ea typeface="Arial"/>
                <a:cs typeface="Arial"/>
                <a:sym typeface="Arial"/>
              </a:rPr>
              <a:t> matrix.   If Allocation[</a:t>
            </a:r>
            <a:r>
              <a:rPr b="0" i="1" lang="en-US" sz="1800" u="none">
                <a:solidFill>
                  <a:schemeClr val="dk1"/>
                </a:solidFill>
                <a:latin typeface="Arial"/>
                <a:ea typeface="Arial"/>
                <a:cs typeface="Arial"/>
                <a:sym typeface="Arial"/>
              </a:rPr>
              <a:t>i,j</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k</a:t>
            </a:r>
            <a:r>
              <a:rPr b="0" i="0" lang="en-US" sz="1800" u="none">
                <a:solidFill>
                  <a:schemeClr val="dk1"/>
                </a:solidFill>
                <a:latin typeface="Arial"/>
                <a:ea typeface="Arial"/>
                <a:cs typeface="Arial"/>
                <a:sym typeface="Arial"/>
              </a:rPr>
              <a:t> then</a:t>
            </a:r>
            <a:r>
              <a:rPr b="0" i="1" lang="en-US" sz="1800" u="none">
                <a:solidFill>
                  <a:schemeClr val="dk1"/>
                </a:solidFill>
                <a:latin typeface="Arial"/>
                <a:ea typeface="Arial"/>
                <a:cs typeface="Arial"/>
                <a:sym typeface="Arial"/>
              </a:rPr>
              <a:t> P</a:t>
            </a:r>
            <a:r>
              <a:rPr b="0" baseline="-2500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is currently allocated </a:t>
            </a:r>
            <a:r>
              <a:rPr b="0" i="1" lang="en-US" sz="1800" u="none">
                <a:solidFill>
                  <a:schemeClr val="dk1"/>
                </a:solidFill>
                <a:latin typeface="Arial"/>
                <a:ea typeface="Arial"/>
                <a:cs typeface="Arial"/>
                <a:sym typeface="Arial"/>
              </a:rPr>
              <a:t>k</a:t>
            </a:r>
            <a:r>
              <a:rPr b="0" i="0" lang="en-US" sz="1800" u="none">
                <a:solidFill>
                  <a:schemeClr val="dk1"/>
                </a:solidFill>
                <a:latin typeface="Arial"/>
                <a:ea typeface="Arial"/>
                <a:cs typeface="Arial"/>
                <a:sym typeface="Arial"/>
              </a:rPr>
              <a:t> instances of </a:t>
            </a:r>
            <a:r>
              <a:rPr b="0" i="1" lang="en-US" sz="1800" u="none">
                <a:solidFill>
                  <a:schemeClr val="dk1"/>
                </a:solidFill>
                <a:latin typeface="Arial"/>
                <a:ea typeface="Arial"/>
                <a:cs typeface="Arial"/>
                <a:sym typeface="Arial"/>
              </a:rPr>
              <a:t>R</a:t>
            </a:r>
            <a:r>
              <a:rPr b="0" baseline="-25000" i="1" lang="en-US" sz="1800" u="none">
                <a:solidFill>
                  <a:schemeClr val="dk1"/>
                </a:solidFill>
                <a:latin typeface="Arial"/>
                <a:ea typeface="Arial"/>
                <a:cs typeface="Arial"/>
                <a:sym typeface="Arial"/>
              </a:rPr>
              <a:t>j</a:t>
            </a:r>
            <a:br>
              <a:rPr b="0" baseline="-25000" i="1" lang="en-US" sz="1800" u="none">
                <a:solidFill>
                  <a:schemeClr val="dk1"/>
                </a:solidFill>
                <a:latin typeface="Arial"/>
                <a:ea typeface="Arial"/>
                <a:cs typeface="Arial"/>
                <a:sym typeface="Arial"/>
              </a:rPr>
            </a:br>
            <a:endParaRPr b="0" baseline="-2500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Need</a:t>
            </a:r>
            <a:r>
              <a:rPr b="0" i="1" lang="en-US" sz="1800" u="none">
                <a:solidFill>
                  <a:schemeClr val="dk1"/>
                </a:solidFill>
                <a:latin typeface="Arial"/>
                <a:ea typeface="Arial"/>
                <a:cs typeface="Arial"/>
                <a:sym typeface="Arial"/>
              </a:rPr>
              <a:t>:  n </a:t>
            </a:r>
            <a:r>
              <a:rPr b="0" i="0" lang="en-US" sz="1800" u="none">
                <a:solidFill>
                  <a:schemeClr val="dk1"/>
                </a:solidFill>
                <a:latin typeface="Arial"/>
                <a:ea typeface="Arial"/>
                <a:cs typeface="Arial"/>
                <a:sym typeface="Arial"/>
              </a:rPr>
              <a:t>x</a:t>
            </a:r>
            <a:r>
              <a:rPr b="0" i="1" lang="en-US" sz="1800" u="none">
                <a:solidFill>
                  <a:schemeClr val="dk1"/>
                </a:solidFill>
                <a:latin typeface="Arial"/>
                <a:ea typeface="Arial"/>
                <a:cs typeface="Arial"/>
                <a:sym typeface="Arial"/>
              </a:rPr>
              <a:t> m</a:t>
            </a:r>
            <a:r>
              <a:rPr b="0" i="0" lang="en-US" sz="1800" u="none">
                <a:solidFill>
                  <a:schemeClr val="dk1"/>
                </a:solidFill>
                <a:latin typeface="Arial"/>
                <a:ea typeface="Arial"/>
                <a:cs typeface="Arial"/>
                <a:sym typeface="Arial"/>
              </a:rPr>
              <a:t> matrix. If </a:t>
            </a:r>
            <a:r>
              <a:rPr b="0" i="1" lang="en-US" sz="1800" u="none">
                <a:solidFill>
                  <a:schemeClr val="dk1"/>
                </a:solidFill>
                <a:latin typeface="Arial"/>
                <a:ea typeface="Arial"/>
                <a:cs typeface="Arial"/>
                <a:sym typeface="Arial"/>
              </a:rPr>
              <a:t>Need</a:t>
            </a:r>
            <a:r>
              <a:rPr b="0" i="0" lang="en-US" sz="1800" u="none">
                <a:solidFill>
                  <a:schemeClr val="dk1"/>
                </a:solidFill>
                <a:latin typeface="Arial"/>
                <a:ea typeface="Arial"/>
                <a:cs typeface="Arial"/>
                <a:sym typeface="Arial"/>
              </a:rPr>
              <a:t>[</a:t>
            </a:r>
            <a:r>
              <a:rPr b="0" i="1" lang="en-US" sz="1800" u="none">
                <a:solidFill>
                  <a:schemeClr val="dk1"/>
                </a:solidFill>
                <a:latin typeface="Arial"/>
                <a:ea typeface="Arial"/>
                <a:cs typeface="Arial"/>
                <a:sym typeface="Arial"/>
              </a:rPr>
              <a:t>i,j</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 k</a:t>
            </a:r>
            <a:r>
              <a:rPr b="0" i="0" lang="en-US" sz="1800" u="none">
                <a:solidFill>
                  <a:schemeClr val="dk1"/>
                </a:solidFill>
                <a:latin typeface="Arial"/>
                <a:ea typeface="Arial"/>
                <a:cs typeface="Arial"/>
                <a:sym typeface="Arial"/>
              </a:rPr>
              <a:t>, then</a:t>
            </a:r>
            <a:r>
              <a:rPr b="0" i="1" lang="en-US" sz="1800" u="none">
                <a:solidFill>
                  <a:schemeClr val="dk1"/>
                </a:solidFill>
                <a:latin typeface="Arial"/>
                <a:ea typeface="Arial"/>
                <a:cs typeface="Arial"/>
                <a:sym typeface="Arial"/>
              </a:rPr>
              <a:t> P</a:t>
            </a:r>
            <a:r>
              <a:rPr b="0" baseline="-2500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may need </a:t>
            </a:r>
            <a:r>
              <a:rPr b="0" i="1" lang="en-US" sz="1800" u="none">
                <a:solidFill>
                  <a:schemeClr val="dk1"/>
                </a:solidFill>
                <a:latin typeface="Arial"/>
                <a:ea typeface="Arial"/>
                <a:cs typeface="Arial"/>
                <a:sym typeface="Arial"/>
              </a:rPr>
              <a:t>k</a:t>
            </a:r>
            <a:r>
              <a:rPr b="0" i="0" lang="en-US" sz="1800" u="none">
                <a:solidFill>
                  <a:schemeClr val="dk1"/>
                </a:solidFill>
                <a:latin typeface="Arial"/>
                <a:ea typeface="Arial"/>
                <a:cs typeface="Arial"/>
                <a:sym typeface="Arial"/>
              </a:rPr>
              <a:t> more instances of </a:t>
            </a:r>
            <a:r>
              <a:rPr b="0" i="1" lang="en-US" sz="1800" u="none">
                <a:solidFill>
                  <a:schemeClr val="dk1"/>
                </a:solidFill>
                <a:latin typeface="Arial"/>
                <a:ea typeface="Arial"/>
                <a:cs typeface="Arial"/>
                <a:sym typeface="Arial"/>
              </a:rPr>
              <a:t>R</a:t>
            </a:r>
            <a:r>
              <a:rPr b="0" baseline="-25000" i="1" lang="en-US" sz="1800" u="none">
                <a:solidFill>
                  <a:schemeClr val="dk1"/>
                </a:solidFill>
                <a:latin typeface="Arial"/>
                <a:ea typeface="Arial"/>
                <a:cs typeface="Arial"/>
                <a:sym typeface="Arial"/>
              </a:rPr>
              <a:t>j</a:t>
            </a:r>
            <a:r>
              <a:rPr b="0" baseline="-25000" i="0" lang="en-US" sz="1800" u="none">
                <a:solidFill>
                  <a:schemeClr val="dk1"/>
                </a:solidFill>
                <a:latin typeface="Arial"/>
                <a:ea typeface="Arial"/>
                <a:cs typeface="Arial"/>
                <a:sym typeface="Arial"/>
              </a:rPr>
              <a:t>  </a:t>
            </a:r>
            <a:r>
              <a:rPr b="0" i="0" lang="en-US" sz="1800" u="none">
                <a:solidFill>
                  <a:schemeClr val="dk1"/>
                </a:solidFill>
                <a:latin typeface="Arial"/>
                <a:ea typeface="Arial"/>
                <a:cs typeface="Arial"/>
                <a:sym typeface="Arial"/>
              </a:rPr>
              <a:t>to complete its task</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Need</a:t>
            </a:r>
            <a:r>
              <a:rPr b="0" i="0" lang="en-US" sz="1800" u="none">
                <a:solidFill>
                  <a:schemeClr val="dk1"/>
                </a:solidFill>
                <a:latin typeface="Arial"/>
                <a:ea typeface="Arial"/>
                <a:cs typeface="Arial"/>
                <a:sym typeface="Arial"/>
              </a:rPr>
              <a:t>[</a:t>
            </a:r>
            <a:r>
              <a:rPr b="0" i="1" lang="en-US" sz="1800" u="none">
                <a:solidFill>
                  <a:schemeClr val="dk1"/>
                </a:solidFill>
                <a:latin typeface="Arial"/>
                <a:ea typeface="Arial"/>
                <a:cs typeface="Arial"/>
                <a:sym typeface="Arial"/>
              </a:rPr>
              <a:t>i,j]</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Max</a:t>
            </a:r>
            <a:r>
              <a:rPr b="0" i="0" lang="en-US" sz="1800" u="none">
                <a:solidFill>
                  <a:schemeClr val="dk1"/>
                </a:solidFill>
                <a:latin typeface="Arial"/>
                <a:ea typeface="Arial"/>
                <a:cs typeface="Arial"/>
                <a:sym typeface="Arial"/>
              </a:rPr>
              <a:t>[</a:t>
            </a:r>
            <a:r>
              <a:rPr b="0" i="1" lang="en-US" sz="1800" u="none">
                <a:solidFill>
                  <a:schemeClr val="dk1"/>
                </a:solidFill>
                <a:latin typeface="Arial"/>
                <a:ea typeface="Arial"/>
                <a:cs typeface="Arial"/>
                <a:sym typeface="Arial"/>
              </a:rPr>
              <a:t>i,j</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Allocation</a:t>
            </a:r>
            <a:r>
              <a:rPr b="0" i="0" lang="en-US" sz="1800" u="none">
                <a:solidFill>
                  <a:schemeClr val="dk1"/>
                </a:solidFill>
                <a:latin typeface="Arial"/>
                <a:ea typeface="Arial"/>
                <a:cs typeface="Arial"/>
                <a:sym typeface="Arial"/>
              </a:rPr>
              <a:t>[</a:t>
            </a:r>
            <a:r>
              <a:rPr b="0" i="1" lang="en-US" sz="1800" u="none">
                <a:solidFill>
                  <a:schemeClr val="dk1"/>
                </a:solidFill>
                <a:latin typeface="Arial"/>
                <a:ea typeface="Arial"/>
                <a:cs typeface="Arial"/>
                <a:sym typeface="Arial"/>
              </a:rPr>
              <a:t>i,j</a:t>
            </a:r>
            <a:r>
              <a:rPr b="0" i="0" lang="en-US" sz="1800" u="none">
                <a:solidFill>
                  <a:schemeClr val="dk1"/>
                </a:solidFill>
                <a:latin typeface="Arial"/>
                <a:ea typeface="Arial"/>
                <a:cs typeface="Arial"/>
                <a:sym typeface="Arial"/>
              </a:rPr>
              <a:t>]</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379" name="Google Shape;379;p30"/>
          <p:cNvSpPr txBox="1"/>
          <p:nvPr/>
        </p:nvSpPr>
        <p:spPr>
          <a:xfrm>
            <a:off x="1385887" y="1504950"/>
            <a:ext cx="3781425" cy="10541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Let </a:t>
            </a:r>
            <a:r>
              <a:rPr b="0" i="1" lang="en-US" sz="1800" u="none">
                <a:solidFill>
                  <a:schemeClr val="dk1"/>
                </a:solidFill>
                <a:latin typeface="Arial"/>
                <a:ea typeface="Arial"/>
                <a:cs typeface="Arial"/>
                <a:sym typeface="Arial"/>
              </a:rPr>
              <a:t>n</a:t>
            </a:r>
            <a:r>
              <a:rPr b="0" i="0" lang="en-US" sz="1800" u="none">
                <a:solidFill>
                  <a:schemeClr val="dk1"/>
                </a:solidFill>
                <a:latin typeface="Arial"/>
                <a:ea typeface="Arial"/>
                <a:cs typeface="Arial"/>
                <a:sym typeface="Arial"/>
              </a:rPr>
              <a:t> = number of processes, and </a:t>
            </a:r>
            <a:endParaRPr/>
          </a:p>
          <a:p>
            <a:pPr indent="0" lvl="0" marL="0" marR="0" rtl="0" algn="l">
              <a:lnSpc>
                <a:spcPct val="100000"/>
              </a:lnSpc>
              <a:spcBef>
                <a:spcPts val="90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m </a:t>
            </a:r>
            <a:r>
              <a:rPr b="0" i="0" lang="en-US" sz="1800" u="none">
                <a:solidFill>
                  <a:schemeClr val="dk1"/>
                </a:solidFill>
                <a:latin typeface="Arial"/>
                <a:ea typeface="Arial"/>
                <a:cs typeface="Arial"/>
                <a:sym typeface="Arial"/>
              </a:rPr>
              <a:t>= number of resources types. </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0" name="Google Shape;380;p30"/>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1"/>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An example system state</a:t>
            </a:r>
            <a:endParaRPr/>
          </a:p>
        </p:txBody>
      </p:sp>
      <p:graphicFrame>
        <p:nvGraphicFramePr>
          <p:cNvPr id="387" name="Google Shape;387;p31"/>
          <p:cNvGraphicFramePr/>
          <p:nvPr/>
        </p:nvGraphicFramePr>
        <p:xfrm>
          <a:off x="2843212" y="3402012"/>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Allocation</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0 1 0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2 0 0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2 1 1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88" name="Google Shape;388;p31"/>
          <p:cNvGraphicFramePr/>
          <p:nvPr/>
        </p:nvGraphicFramePr>
        <p:xfrm>
          <a:off x="5075237" y="3402012"/>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Need</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7 4 3</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1 2 2</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6 0 0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0 1 1</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4 3 1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89" name="Google Shape;389;p31"/>
          <p:cNvGraphicFramePr/>
          <p:nvPr/>
        </p:nvGraphicFramePr>
        <p:xfrm>
          <a:off x="7470775" y="3960812"/>
          <a:ext cx="3000000" cy="3000000"/>
        </p:xfrm>
        <a:graphic>
          <a:graphicData uri="http://schemas.openxmlformats.org/drawingml/2006/table">
            <a:tbl>
              <a:tblPr>
                <a:noFill/>
                <a:tableStyleId>{294ADCAC-31C2-43A9-B6E1-405ECE06B1F7}</a:tableStyleId>
              </a:tblPr>
              <a:tblGrid>
                <a:gridCol w="1204900"/>
              </a:tblGrid>
              <a:tr h="581025">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Available</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3 3 2</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390" name="Google Shape;390;p31"/>
          <p:cNvGraphicFramePr/>
          <p:nvPr/>
        </p:nvGraphicFramePr>
        <p:xfrm>
          <a:off x="538162" y="3402012"/>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Max</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7 5 3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3 2 2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9 0 2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2 2 2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4 3 3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91" name="Google Shape;391;p31"/>
          <p:cNvSpPr txBox="1"/>
          <p:nvPr/>
        </p:nvSpPr>
        <p:spPr>
          <a:xfrm>
            <a:off x="4859337" y="2997200"/>
            <a:ext cx="261302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Need = Max - Allocation</a:t>
            </a:r>
            <a:endParaRPr/>
          </a:p>
        </p:txBody>
      </p:sp>
      <p:graphicFrame>
        <p:nvGraphicFramePr>
          <p:cNvPr id="392" name="Google Shape;392;p31"/>
          <p:cNvGraphicFramePr/>
          <p:nvPr/>
        </p:nvGraphicFramePr>
        <p:xfrm>
          <a:off x="1279525" y="1628775"/>
          <a:ext cx="3000000" cy="3000000"/>
        </p:xfrm>
        <a:graphic>
          <a:graphicData uri="http://schemas.openxmlformats.org/drawingml/2006/table">
            <a:tbl>
              <a:tblPr>
                <a:noFill/>
                <a:tableStyleId>{294ADCAC-31C2-43A9-B6E1-405ECE06B1F7}</a:tableStyleId>
              </a:tblPr>
              <a:tblGrid>
                <a:gridCol w="1204900"/>
              </a:tblGrid>
              <a:tr h="581025">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Existing</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10 5 7</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93" name="Google Shape;393;p31"/>
          <p:cNvSpPr txBox="1"/>
          <p:nvPr/>
        </p:nvSpPr>
        <p:spPr>
          <a:xfrm>
            <a:off x="2555875" y="2565400"/>
            <a:ext cx="6264275" cy="3671887"/>
          </a:xfrm>
          <a:prstGeom prst="rect">
            <a:avLst/>
          </a:prstGeom>
          <a:noFill/>
          <a:ln cap="flat" cmpd="sng" w="952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4" name="Google Shape;394;p31"/>
          <p:cNvSpPr txBox="1"/>
          <p:nvPr/>
        </p:nvSpPr>
        <p:spPr>
          <a:xfrm>
            <a:off x="4211637" y="2565400"/>
            <a:ext cx="392747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system state at some t (may change)</a:t>
            </a:r>
            <a:endParaRPr/>
          </a:p>
        </p:txBody>
      </p:sp>
      <p:graphicFrame>
        <p:nvGraphicFramePr>
          <p:cNvPr id="395" name="Google Shape;395;p31"/>
          <p:cNvGraphicFramePr/>
          <p:nvPr/>
        </p:nvGraphicFramePr>
        <p:xfrm>
          <a:off x="3492500" y="1412875"/>
          <a:ext cx="3000000" cy="3000000"/>
        </p:xfrm>
        <a:graphic>
          <a:graphicData uri="http://schemas.openxmlformats.org/drawingml/2006/table">
            <a:tbl>
              <a:tblPr>
                <a:noFill/>
                <a:tableStyleId>{294ADCAC-31C2-43A9-B6E1-405ECE06B1F7}</a:tableStyleId>
              </a:tblPr>
              <a:tblGrid>
                <a:gridCol w="1204900"/>
              </a:tblGrid>
              <a:tr h="581025">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Available</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10 5 7</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396" name="Google Shape;396;p31"/>
          <p:cNvCxnSpPr/>
          <p:nvPr/>
        </p:nvCxnSpPr>
        <p:spPr>
          <a:xfrm flipH="1">
            <a:off x="539750" y="1773237"/>
            <a:ext cx="865187" cy="576262"/>
          </a:xfrm>
          <a:prstGeom prst="straightConnector1">
            <a:avLst/>
          </a:prstGeom>
          <a:noFill/>
          <a:ln cap="flat" cmpd="sng" w="9525">
            <a:solidFill>
              <a:schemeClr val="dk1"/>
            </a:solidFill>
            <a:prstDash val="solid"/>
            <a:miter lim="800000"/>
            <a:headEnd len="med" w="med" type="none"/>
            <a:tailEnd len="lg" w="lg" type="triangle"/>
          </a:ln>
        </p:spPr>
      </p:cxnSp>
      <p:sp>
        <p:nvSpPr>
          <p:cNvPr id="397" name="Google Shape;397;p31"/>
          <p:cNvSpPr txBox="1"/>
          <p:nvPr/>
        </p:nvSpPr>
        <p:spPr>
          <a:xfrm>
            <a:off x="160337" y="2008187"/>
            <a:ext cx="1184275" cy="119062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All</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resources</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in the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system</a:t>
            </a:r>
            <a:endParaRPr/>
          </a:p>
        </p:txBody>
      </p:sp>
      <p:sp>
        <p:nvSpPr>
          <p:cNvPr id="398" name="Google Shape;398;p31"/>
          <p:cNvSpPr txBox="1"/>
          <p:nvPr/>
        </p:nvSpPr>
        <p:spPr>
          <a:xfrm>
            <a:off x="4913312" y="1504950"/>
            <a:ext cx="306387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Initially Available == Existing</a:t>
            </a:r>
            <a:endParaRPr/>
          </a:p>
        </p:txBody>
      </p:sp>
      <p:sp>
        <p:nvSpPr>
          <p:cNvPr id="399" name="Google Shape;399;p31"/>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500"/>
                                        <p:tgtEl>
                                          <p:spTgt spid="39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500"/>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2"/>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Notation</a:t>
            </a:r>
            <a:endParaRPr/>
          </a:p>
        </p:txBody>
      </p:sp>
      <p:graphicFrame>
        <p:nvGraphicFramePr>
          <p:cNvPr id="406" name="Google Shape;406;p32"/>
          <p:cNvGraphicFramePr/>
          <p:nvPr/>
        </p:nvGraphicFramePr>
        <p:xfrm>
          <a:off x="323850" y="1484312"/>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X</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0 1 0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2 0 0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2 1 1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07" name="Google Shape;407;p32"/>
          <p:cNvSpPr txBox="1"/>
          <p:nvPr/>
        </p:nvSpPr>
        <p:spPr>
          <a:xfrm>
            <a:off x="881062" y="4221162"/>
            <a:ext cx="18097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8" name="Google Shape;408;p32"/>
          <p:cNvSpPr txBox="1"/>
          <p:nvPr/>
        </p:nvSpPr>
        <p:spPr>
          <a:xfrm>
            <a:off x="2124075" y="1700212"/>
            <a:ext cx="2709862" cy="146526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1" i="1" lang="en-US" sz="1800" u="none">
                <a:solidFill>
                  <a:schemeClr val="dk1"/>
                </a:solidFill>
                <a:latin typeface="Arial"/>
                <a:ea typeface="Arial"/>
                <a:cs typeface="Arial"/>
                <a:sym typeface="Arial"/>
              </a:rPr>
              <a:t>X</a:t>
            </a:r>
            <a:r>
              <a:rPr b="0" i="0" lang="en-US" sz="1800" u="none">
                <a:solidFill>
                  <a:schemeClr val="dk1"/>
                </a:solidFill>
                <a:latin typeface="Arial"/>
                <a:ea typeface="Arial"/>
                <a:cs typeface="Arial"/>
                <a:sym typeface="Arial"/>
              </a:rPr>
              <a:t> is a matrix.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X</a:t>
            </a:r>
            <a:r>
              <a:rPr b="0" baseline="-25000" i="1" lang="en-US" sz="1800" u="none">
                <a:solidFill>
                  <a:schemeClr val="dk1"/>
                </a:solidFill>
                <a:latin typeface="Arial"/>
                <a:ea typeface="Arial"/>
                <a:cs typeface="Arial"/>
                <a:sym typeface="Arial"/>
              </a:rPr>
              <a:t>i </a:t>
            </a:r>
            <a:r>
              <a:rPr b="0" baseline="-25000" i="0" lang="en-US" sz="1800" u="none">
                <a:solidFill>
                  <a:schemeClr val="dk1"/>
                </a:solidFill>
                <a:latin typeface="Arial"/>
                <a:ea typeface="Arial"/>
                <a:cs typeface="Arial"/>
                <a:sym typeface="Arial"/>
              </a:rPr>
              <a:t> </a:t>
            </a:r>
            <a:r>
              <a:rPr b="0" i="0" lang="en-US" sz="1800" u="none">
                <a:solidFill>
                  <a:schemeClr val="dk1"/>
                </a:solidFill>
                <a:latin typeface="Arial"/>
                <a:ea typeface="Arial"/>
                <a:cs typeface="Arial"/>
                <a:sym typeface="Arial"/>
              </a:rPr>
              <a:t>is the </a:t>
            </a:r>
            <a:r>
              <a:rPr b="0" i="1" lang="en-US" sz="1800" u="none">
                <a:solidFill>
                  <a:schemeClr val="dk1"/>
                </a:solidFill>
                <a:latin typeface="Arial"/>
                <a:ea typeface="Arial"/>
                <a:cs typeface="Arial"/>
                <a:sym typeface="Arial"/>
              </a:rPr>
              <a:t>i</a:t>
            </a:r>
            <a:r>
              <a:rPr b="0" baseline="30000" i="0" lang="en-US" sz="1800" u="none">
                <a:solidFill>
                  <a:schemeClr val="dk1"/>
                </a:solidFill>
                <a:latin typeface="Arial"/>
                <a:ea typeface="Arial"/>
                <a:cs typeface="Arial"/>
                <a:sym typeface="Arial"/>
              </a:rPr>
              <a:t>th</a:t>
            </a:r>
            <a:r>
              <a:rPr b="0" i="0" lang="en-US" sz="1800" u="none">
                <a:solidFill>
                  <a:schemeClr val="dk1"/>
                </a:solidFill>
                <a:latin typeface="Arial"/>
                <a:ea typeface="Arial"/>
                <a:cs typeface="Arial"/>
                <a:sym typeface="Arial"/>
              </a:rPr>
              <a:t> row of the </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matrix: it is a vector.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For example, X</a:t>
            </a:r>
            <a:r>
              <a:rPr b="0" baseline="-25000" i="0" lang="en-US" sz="1800" u="none">
                <a:solidFill>
                  <a:schemeClr val="dk1"/>
                </a:solidFill>
                <a:latin typeface="Arial"/>
                <a:ea typeface="Arial"/>
                <a:cs typeface="Arial"/>
                <a:sym typeface="Arial"/>
              </a:rPr>
              <a:t>3</a:t>
            </a:r>
            <a:r>
              <a:rPr b="0" i="0" lang="en-US" sz="1800" u="none">
                <a:solidFill>
                  <a:schemeClr val="dk1"/>
                </a:solidFill>
                <a:latin typeface="Arial"/>
                <a:ea typeface="Arial"/>
                <a:cs typeface="Arial"/>
                <a:sym typeface="Arial"/>
              </a:rPr>
              <a:t> = [2 1 1]</a:t>
            </a:r>
            <a:endParaRPr/>
          </a:p>
        </p:txBody>
      </p:sp>
      <p:sp>
        <p:nvSpPr>
          <p:cNvPr id="409" name="Google Shape;409;p32"/>
          <p:cNvSpPr txBox="1"/>
          <p:nvPr/>
        </p:nvSpPr>
        <p:spPr>
          <a:xfrm>
            <a:off x="6350000" y="1766887"/>
            <a:ext cx="2398712"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Ex: compare V with X</a:t>
            </a:r>
            <a:r>
              <a:rPr b="0" baseline="-25000" i="0" lang="en-US" sz="1800" u="none">
                <a:solidFill>
                  <a:schemeClr val="dk1"/>
                </a:solidFill>
                <a:latin typeface="Arial"/>
                <a:ea typeface="Arial"/>
                <a:cs typeface="Arial"/>
                <a:sym typeface="Arial"/>
              </a:rPr>
              <a:t>i</a:t>
            </a:r>
            <a:endParaRPr/>
          </a:p>
        </p:txBody>
      </p:sp>
      <p:sp>
        <p:nvSpPr>
          <p:cNvPr id="410" name="Google Shape;410;p32"/>
          <p:cNvSpPr txBox="1"/>
          <p:nvPr/>
        </p:nvSpPr>
        <p:spPr>
          <a:xfrm>
            <a:off x="7359650" y="2184400"/>
            <a:ext cx="287337"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1" name="Google Shape;411;p32"/>
          <p:cNvSpPr txBox="1"/>
          <p:nvPr/>
        </p:nvSpPr>
        <p:spPr>
          <a:xfrm>
            <a:off x="7646987" y="2184400"/>
            <a:ext cx="287337"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2" name="Google Shape;412;p32"/>
          <p:cNvSpPr txBox="1"/>
          <p:nvPr/>
        </p:nvSpPr>
        <p:spPr>
          <a:xfrm>
            <a:off x="7935912" y="2184400"/>
            <a:ext cx="287337"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3" name="Google Shape;413;p32"/>
          <p:cNvSpPr txBox="1"/>
          <p:nvPr/>
        </p:nvSpPr>
        <p:spPr>
          <a:xfrm>
            <a:off x="7359650" y="3119437"/>
            <a:ext cx="287337"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4" name="Google Shape;414;p32"/>
          <p:cNvSpPr txBox="1"/>
          <p:nvPr/>
        </p:nvSpPr>
        <p:spPr>
          <a:xfrm>
            <a:off x="7646987" y="3119437"/>
            <a:ext cx="287337"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5" name="Google Shape;415;p32"/>
          <p:cNvSpPr txBox="1"/>
          <p:nvPr/>
        </p:nvSpPr>
        <p:spPr>
          <a:xfrm>
            <a:off x="7935912" y="3119437"/>
            <a:ext cx="287337" cy="36036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6" name="Google Shape;416;p32"/>
          <p:cNvSpPr txBox="1"/>
          <p:nvPr/>
        </p:nvSpPr>
        <p:spPr>
          <a:xfrm>
            <a:off x="6980237" y="2132012"/>
            <a:ext cx="33337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a:t>
            </a:r>
            <a:endParaRPr/>
          </a:p>
        </p:txBody>
      </p:sp>
      <p:sp>
        <p:nvSpPr>
          <p:cNvPr id="417" name="Google Shape;417;p32"/>
          <p:cNvSpPr txBox="1"/>
          <p:nvPr/>
        </p:nvSpPr>
        <p:spPr>
          <a:xfrm>
            <a:off x="6991350" y="3049587"/>
            <a:ext cx="366712"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i</a:t>
            </a:r>
            <a:endParaRPr/>
          </a:p>
        </p:txBody>
      </p:sp>
      <p:cxnSp>
        <p:nvCxnSpPr>
          <p:cNvPr id="418" name="Google Shape;418;p32"/>
          <p:cNvCxnSpPr/>
          <p:nvPr/>
        </p:nvCxnSpPr>
        <p:spPr>
          <a:xfrm>
            <a:off x="7502525" y="2616200"/>
            <a:ext cx="0" cy="433387"/>
          </a:xfrm>
          <a:prstGeom prst="straightConnector1">
            <a:avLst/>
          </a:prstGeom>
          <a:noFill/>
          <a:ln cap="flat" cmpd="sng" w="9525">
            <a:solidFill>
              <a:schemeClr val="dk1"/>
            </a:solidFill>
            <a:prstDash val="solid"/>
            <a:miter lim="800000"/>
            <a:headEnd len="lg" w="lg" type="triangle"/>
            <a:tailEnd len="lg" w="lg" type="triangle"/>
          </a:ln>
        </p:spPr>
      </p:cxnSp>
      <p:cxnSp>
        <p:nvCxnSpPr>
          <p:cNvPr id="419" name="Google Shape;419;p32"/>
          <p:cNvCxnSpPr/>
          <p:nvPr/>
        </p:nvCxnSpPr>
        <p:spPr>
          <a:xfrm>
            <a:off x="7789862" y="2616200"/>
            <a:ext cx="0" cy="433387"/>
          </a:xfrm>
          <a:prstGeom prst="straightConnector1">
            <a:avLst/>
          </a:prstGeom>
          <a:noFill/>
          <a:ln cap="flat" cmpd="sng" w="9525">
            <a:solidFill>
              <a:schemeClr val="dk1"/>
            </a:solidFill>
            <a:prstDash val="solid"/>
            <a:miter lim="800000"/>
            <a:headEnd len="lg" w="lg" type="triangle"/>
            <a:tailEnd len="lg" w="lg" type="triangle"/>
          </a:ln>
        </p:spPr>
      </p:cxnSp>
      <p:cxnSp>
        <p:nvCxnSpPr>
          <p:cNvPr id="420" name="Google Shape;420;p32"/>
          <p:cNvCxnSpPr/>
          <p:nvPr/>
        </p:nvCxnSpPr>
        <p:spPr>
          <a:xfrm>
            <a:off x="8078787" y="2616200"/>
            <a:ext cx="0" cy="433387"/>
          </a:xfrm>
          <a:prstGeom prst="straightConnector1">
            <a:avLst/>
          </a:prstGeom>
          <a:noFill/>
          <a:ln cap="flat" cmpd="sng" w="9525">
            <a:solidFill>
              <a:schemeClr val="dk1"/>
            </a:solidFill>
            <a:prstDash val="solid"/>
            <a:miter lim="800000"/>
            <a:headEnd len="lg" w="lg" type="triangle"/>
            <a:tailEnd len="lg" w="lg" type="triangle"/>
          </a:ln>
        </p:spPr>
      </p:cxnSp>
      <p:graphicFrame>
        <p:nvGraphicFramePr>
          <p:cNvPr id="421" name="Google Shape;421;p32"/>
          <p:cNvGraphicFramePr/>
          <p:nvPr/>
        </p:nvGraphicFramePr>
        <p:xfrm>
          <a:off x="684212" y="4581525"/>
          <a:ext cx="3000000" cy="3000000"/>
        </p:xfrm>
        <a:graphic>
          <a:graphicData uri="http://schemas.openxmlformats.org/drawingml/2006/table">
            <a:tbl>
              <a:tblPr>
                <a:noFill/>
                <a:tableStyleId>{294ADCAC-31C2-43A9-B6E1-405ECE06B1F7}</a:tableStyleId>
              </a:tblPr>
              <a:tblGrid>
                <a:gridCol w="1204900"/>
              </a:tblGrid>
              <a:tr h="581025">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V</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3 3 2</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22" name="Google Shape;422;p32"/>
          <p:cNvSpPr txBox="1"/>
          <p:nvPr/>
        </p:nvSpPr>
        <p:spPr>
          <a:xfrm>
            <a:off x="2103437" y="4889500"/>
            <a:ext cx="261302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 is a vector; V = [3 3 2]</a:t>
            </a:r>
            <a:endParaRPr/>
          </a:p>
        </p:txBody>
      </p:sp>
      <p:sp>
        <p:nvSpPr>
          <p:cNvPr id="423" name="Google Shape;423;p32"/>
          <p:cNvSpPr txBox="1"/>
          <p:nvPr/>
        </p:nvSpPr>
        <p:spPr>
          <a:xfrm>
            <a:off x="7140575" y="3860800"/>
            <a:ext cx="1103312" cy="146526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 == X</a:t>
            </a:r>
            <a:r>
              <a:rPr b="0" baseline="-25000" i="0"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 &lt;= X</a:t>
            </a:r>
            <a:r>
              <a:rPr b="0" baseline="-25000" i="0" lang="en-US" sz="1800" u="none">
                <a:solidFill>
                  <a:schemeClr val="dk1"/>
                </a:solidFill>
                <a:latin typeface="Arial"/>
                <a:ea typeface="Arial"/>
                <a:cs typeface="Arial"/>
                <a:sym typeface="Arial"/>
              </a:rPr>
              <a:t>i </a:t>
            </a:r>
            <a:r>
              <a:rPr b="0" i="0" lang="en-US" sz="1800" u="none">
                <a:solidFill>
                  <a:schemeClr val="dk1"/>
                </a:solidFill>
                <a:latin typeface="Arial"/>
                <a:ea typeface="Arial"/>
                <a:cs typeface="Arial"/>
                <a:sym typeface="Arial"/>
              </a:rPr>
              <a:t>?</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X</a:t>
            </a:r>
            <a:r>
              <a:rPr b="0" baseline="-25000" i="0"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&lt;= V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4" name="Google Shape;424;p32"/>
          <p:cNvSpPr txBox="1"/>
          <p:nvPr/>
        </p:nvSpPr>
        <p:spPr>
          <a:xfrm>
            <a:off x="5580062" y="5300662"/>
            <a:ext cx="338137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Ex: Compare [3 3 2] with [2 2 1]</a:t>
            </a:r>
            <a:endParaRPr/>
          </a:p>
        </p:txBody>
      </p:sp>
      <p:sp>
        <p:nvSpPr>
          <p:cNvPr id="425" name="Google Shape;425;p32"/>
          <p:cNvSpPr txBox="1"/>
          <p:nvPr/>
        </p:nvSpPr>
        <p:spPr>
          <a:xfrm>
            <a:off x="6443662" y="5661025"/>
            <a:ext cx="184467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 2 1] &lt;= [3 3 2]</a:t>
            </a:r>
            <a:endParaRPr/>
          </a:p>
        </p:txBody>
      </p:sp>
      <p:sp>
        <p:nvSpPr>
          <p:cNvPr id="426" name="Google Shape;426;p32"/>
          <p:cNvSpPr txBox="1"/>
          <p:nvPr/>
        </p:nvSpPr>
        <p:spPr>
          <a:xfrm>
            <a:off x="6372225" y="1477962"/>
            <a:ext cx="246697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Compare two vectors: </a:t>
            </a:r>
            <a:endParaRPr/>
          </a:p>
        </p:txBody>
      </p:sp>
      <p:sp>
        <p:nvSpPr>
          <p:cNvPr id="427" name="Google Shape;427;p32"/>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500"/>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500"/>
                                        <p:tgtEl>
                                          <p:spTgt spid="40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500"/>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500"/>
                                        <p:tgtEl>
                                          <p:spTgt spid="40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500"/>
                                        <p:tgtEl>
                                          <p:spTgt spid="42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500"/>
                                        <p:tgtEl>
                                          <p:spTgt spid="41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500"/>
                                        <p:tgtEl>
                                          <p:spTgt spid="41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500"/>
                                        <p:tgtEl>
                                          <p:spTgt spid="412"/>
                                        </p:tgtEl>
                                      </p:cBhvr>
                                    </p:animEffect>
                                  </p:childTnLst>
                                </p:cTn>
                              </p:par>
                            </p:childTnLst>
                          </p:cTn>
                        </p:par>
                        <p:par>
                          <p:cTn fill="hold">
                            <p:stCondLst>
                              <p:cond delay="2500"/>
                            </p:stCondLst>
                            <p:childTnLst>
                              <p:par>
                                <p:cTn fill="hold" nodeType="after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500"/>
                                        <p:tgtEl>
                                          <p:spTgt spid="41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500"/>
                                        <p:tgtEl>
                                          <p:spTgt spid="414"/>
                                        </p:tgtEl>
                                      </p:cBhvr>
                                    </p:animEffect>
                                  </p:childTnLst>
                                </p:cTn>
                              </p:par>
                            </p:childTnLst>
                          </p:cTn>
                        </p:par>
                        <p:par>
                          <p:cTn fill="hold">
                            <p:stCondLst>
                              <p:cond delay="3500"/>
                            </p:stCondLst>
                            <p:childTnLst>
                              <p:par>
                                <p:cTn fill="hold" nodeType="after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500"/>
                                        <p:tgtEl>
                                          <p:spTgt spid="415"/>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500"/>
                                        <p:tgtEl>
                                          <p:spTgt spid="416"/>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500"/>
                                        <p:tgtEl>
                                          <p:spTgt spid="417"/>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500"/>
                                        <p:tgtEl>
                                          <p:spTgt spid="418"/>
                                        </p:tgtEl>
                                      </p:cBhvr>
                                    </p:animEffect>
                                  </p:childTnLst>
                                </p:cTn>
                              </p:par>
                            </p:childTnLst>
                          </p:cTn>
                        </p:par>
                        <p:par>
                          <p:cTn fill="hold">
                            <p:stCondLst>
                              <p:cond delay="5500"/>
                            </p:stCondLst>
                            <p:childTnLst>
                              <p:par>
                                <p:cTn fill="hold" nodeType="after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500"/>
                                        <p:tgtEl>
                                          <p:spTgt spid="419"/>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500"/>
                                        <p:tgtEl>
                                          <p:spTgt spid="420"/>
                                        </p:tgtEl>
                                      </p:cBhvr>
                                    </p:animEffect>
                                  </p:childTnLst>
                                </p:cTn>
                              </p:par>
                            </p:childTnLst>
                          </p:cTn>
                        </p:par>
                        <p:par>
                          <p:cTn fill="hold">
                            <p:stCondLst>
                              <p:cond delay="6500"/>
                            </p:stCondLst>
                            <p:childTnLst>
                              <p:par>
                                <p:cTn fill="hold" nodeType="after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500"/>
                                        <p:tgtEl>
                                          <p:spTgt spid="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500"/>
                                        <p:tgtEl>
                                          <p:spTgt spid="424"/>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500"/>
                                        <p:tgtEl>
                                          <p:spTgt spid="4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3"/>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Safety Algorithm</a:t>
            </a:r>
            <a:endParaRPr/>
          </a:p>
        </p:txBody>
      </p:sp>
      <p:sp>
        <p:nvSpPr>
          <p:cNvPr id="434" name="Google Shape;434;p33"/>
          <p:cNvSpPr txBox="1"/>
          <p:nvPr>
            <p:ph idx="1" type="body"/>
          </p:nvPr>
        </p:nvSpPr>
        <p:spPr>
          <a:xfrm>
            <a:off x="279400" y="1412875"/>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1.	Let </a:t>
            </a:r>
            <a:r>
              <a:rPr b="0" i="1" lang="en-US" sz="1800" u="none">
                <a:solidFill>
                  <a:schemeClr val="dk1"/>
                </a:solidFill>
                <a:latin typeface="Arial"/>
                <a:ea typeface="Arial"/>
                <a:cs typeface="Arial"/>
                <a:sym typeface="Arial"/>
              </a:rPr>
              <a:t>Work</a:t>
            </a:r>
            <a:r>
              <a:rPr b="0" i="1" lang="en-US" sz="1800" u="none">
                <a:solidFill>
                  <a:srgbClr val="000000"/>
                </a:solidFill>
                <a:latin typeface="Arial"/>
                <a:ea typeface="Arial"/>
                <a:cs typeface="Arial"/>
                <a:sym typeface="Arial"/>
              </a:rPr>
              <a:t> </a:t>
            </a:r>
            <a:r>
              <a:rPr b="0" i="0" lang="en-US" sz="1800" u="none">
                <a:solidFill>
                  <a:schemeClr val="dk1"/>
                </a:solidFill>
                <a:latin typeface="Arial"/>
                <a:ea typeface="Arial"/>
                <a:cs typeface="Arial"/>
                <a:sym typeface="Arial"/>
              </a:rPr>
              <a:t>and </a:t>
            </a:r>
            <a:r>
              <a:rPr b="0" i="1" lang="en-US" sz="1800" u="none">
                <a:solidFill>
                  <a:schemeClr val="dk1"/>
                </a:solidFill>
                <a:latin typeface="Arial"/>
                <a:ea typeface="Arial"/>
                <a:cs typeface="Arial"/>
                <a:sym typeface="Arial"/>
              </a:rPr>
              <a:t>Finish</a:t>
            </a:r>
            <a:r>
              <a:rPr b="0" i="0" lang="en-US" sz="1800" u="none">
                <a:solidFill>
                  <a:srgbClr val="000000"/>
                </a:solidFill>
                <a:latin typeface="Arial"/>
                <a:ea typeface="Arial"/>
                <a:cs typeface="Arial"/>
                <a:sym typeface="Arial"/>
              </a:rPr>
              <a:t> </a:t>
            </a:r>
            <a:r>
              <a:rPr b="0" i="0" lang="en-US" sz="1800" u="none">
                <a:solidFill>
                  <a:schemeClr val="dk1"/>
                </a:solidFill>
                <a:latin typeface="Arial"/>
                <a:ea typeface="Arial"/>
                <a:cs typeface="Arial"/>
                <a:sym typeface="Arial"/>
              </a:rPr>
              <a:t>be vectors of length</a:t>
            </a:r>
            <a:r>
              <a:rPr b="0" i="1" lang="en-US" sz="1800" u="none">
                <a:solidFill>
                  <a:schemeClr val="dk1"/>
                </a:solidFill>
                <a:latin typeface="Arial"/>
                <a:ea typeface="Arial"/>
                <a:cs typeface="Arial"/>
                <a:sym typeface="Arial"/>
              </a:rPr>
              <a:t> m</a:t>
            </a:r>
            <a:r>
              <a:rPr b="0" i="0" lang="en-US" sz="1800" u="none">
                <a:solidFill>
                  <a:schemeClr val="dk1"/>
                </a:solidFill>
                <a:latin typeface="Arial"/>
                <a:ea typeface="Arial"/>
                <a:cs typeface="Arial"/>
                <a:sym typeface="Arial"/>
              </a:rPr>
              <a:t> and</a:t>
            </a:r>
            <a:r>
              <a:rPr b="0" i="1" lang="en-US" sz="1800" u="none">
                <a:solidFill>
                  <a:schemeClr val="dk1"/>
                </a:solidFill>
                <a:latin typeface="Arial"/>
                <a:ea typeface="Arial"/>
                <a:cs typeface="Arial"/>
                <a:sym typeface="Arial"/>
              </a:rPr>
              <a:t> n</a:t>
            </a:r>
            <a:r>
              <a:rPr b="0" i="0" lang="en-US" sz="1800" u="none">
                <a:solidFill>
                  <a:schemeClr val="dk1"/>
                </a:solidFill>
                <a:latin typeface="Arial"/>
                <a:ea typeface="Arial"/>
                <a:cs typeface="Arial"/>
                <a:sym typeface="Arial"/>
              </a:rPr>
              <a:t>, respectively.  Initialize:</a:t>
            </a:r>
            <a:endParaRPr/>
          </a:p>
          <a:p>
            <a:pPr indent="-342900" lvl="3" marL="1714500" rtl="0" algn="l">
              <a:lnSpc>
                <a:spcPct val="100000"/>
              </a:lnSpc>
              <a:spcBef>
                <a:spcPts val="36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Work </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Available  </a:t>
            </a:r>
            <a:r>
              <a:rPr b="0" i="0" lang="en-US" sz="1800" u="none">
                <a:solidFill>
                  <a:schemeClr val="dk1"/>
                </a:solidFill>
                <a:latin typeface="Arial"/>
                <a:ea typeface="Arial"/>
                <a:cs typeface="Arial"/>
                <a:sym typeface="Arial"/>
              </a:rPr>
              <a:t>(initialize Work temporary vector)</a:t>
            </a:r>
            <a:endParaRPr/>
          </a:p>
          <a:p>
            <a:pPr indent="-342900" lvl="3" marL="1714500" rtl="0" algn="l">
              <a:lnSpc>
                <a:spcPct val="100000"/>
              </a:lnSpc>
              <a:spcBef>
                <a:spcPts val="36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Finish </a:t>
            </a:r>
            <a:r>
              <a:rPr b="0" i="0" lang="en-US" sz="1800" u="none">
                <a:solidFill>
                  <a:schemeClr val="dk1"/>
                </a:solidFill>
                <a:latin typeface="Arial"/>
                <a:ea typeface="Arial"/>
                <a:cs typeface="Arial"/>
                <a:sym typeface="Arial"/>
              </a:rPr>
              <a:t>[</a:t>
            </a:r>
            <a:r>
              <a:rPr b="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 false </a:t>
            </a:r>
            <a:r>
              <a:rPr b="0" i="0" lang="en-US" sz="1800" u="none">
                <a:solidFill>
                  <a:schemeClr val="dk1"/>
                </a:solidFill>
                <a:latin typeface="Arial"/>
                <a:ea typeface="Arial"/>
                <a:cs typeface="Arial"/>
                <a:sym typeface="Arial"/>
              </a:rPr>
              <a:t>for</a:t>
            </a:r>
            <a:r>
              <a:rPr b="0" i="1" lang="en-US" sz="1800" u="none">
                <a:solidFill>
                  <a:schemeClr val="dk1"/>
                </a:solidFill>
                <a:latin typeface="Arial"/>
                <a:ea typeface="Arial"/>
                <a:cs typeface="Arial"/>
                <a:sym typeface="Arial"/>
              </a:rPr>
              <a:t> i</a:t>
            </a:r>
            <a:r>
              <a:rPr b="0" i="0" lang="en-US" sz="1800" u="none">
                <a:solidFill>
                  <a:schemeClr val="dk1"/>
                </a:solidFill>
                <a:latin typeface="Arial"/>
                <a:ea typeface="Arial"/>
                <a:cs typeface="Arial"/>
                <a:sym typeface="Arial"/>
              </a:rPr>
              <a:t> = 0, 1, …, </a:t>
            </a:r>
            <a:r>
              <a:rPr b="0" i="1" lang="en-US" sz="1800" u="none">
                <a:solidFill>
                  <a:schemeClr val="dk1"/>
                </a:solidFill>
                <a:latin typeface="Arial"/>
                <a:ea typeface="Arial"/>
                <a:cs typeface="Arial"/>
                <a:sym typeface="Arial"/>
              </a:rPr>
              <a:t>n-</a:t>
            </a:r>
            <a:r>
              <a:rPr b="0" i="0" lang="en-US" sz="1800" u="none">
                <a:solidFill>
                  <a:schemeClr val="dk1"/>
                </a:solidFill>
                <a:latin typeface="Arial"/>
                <a:ea typeface="Arial"/>
                <a:cs typeface="Arial"/>
                <a:sym typeface="Arial"/>
              </a:rPr>
              <a:t>1</a:t>
            </a: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(Work is a </a:t>
            </a:r>
            <a:r>
              <a:rPr b="0" i="0" lang="en-US" sz="1800" u="sng">
                <a:solidFill>
                  <a:schemeClr val="dk1"/>
                </a:solidFill>
                <a:latin typeface="Arial"/>
                <a:ea typeface="Arial"/>
                <a:cs typeface="Arial"/>
                <a:sym typeface="Arial"/>
              </a:rPr>
              <a:t>temporary vector</a:t>
            </a:r>
            <a:r>
              <a:rPr b="0" i="0" lang="en-US" sz="1800" u="none">
                <a:solidFill>
                  <a:schemeClr val="dk1"/>
                </a:solidFill>
                <a:latin typeface="Arial"/>
                <a:ea typeface="Arial"/>
                <a:cs typeface="Arial"/>
                <a:sym typeface="Arial"/>
              </a:rPr>
              <a:t> initialized to the Available (i.e., free) resources at that time when the safety check is performed)</a:t>
            </a:r>
            <a:endParaRPr/>
          </a:p>
          <a:p>
            <a:pPr indent="-3429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	Find an </a:t>
            </a:r>
            <a:r>
              <a:rPr b="0" i="1" lang="en-US" sz="1800" u="none">
                <a:solidFill>
                  <a:schemeClr val="dk1"/>
                </a:solidFill>
                <a:latin typeface="Arial"/>
                <a:ea typeface="Arial"/>
                <a:cs typeface="Arial"/>
                <a:sym typeface="Arial"/>
              </a:rPr>
              <a:t>i </a:t>
            </a:r>
            <a:r>
              <a:rPr b="0" i="0" lang="en-US" sz="1800" u="none">
                <a:solidFill>
                  <a:schemeClr val="dk1"/>
                </a:solidFill>
                <a:latin typeface="Arial"/>
                <a:ea typeface="Arial"/>
                <a:cs typeface="Arial"/>
                <a:sym typeface="Arial"/>
              </a:rPr>
              <a:t>such that both: </a:t>
            </a:r>
            <a:endParaRPr/>
          </a:p>
          <a:p>
            <a:pPr indent="-342900" lvl="1" marL="8001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a:t>
            </a:r>
            <a:r>
              <a:rPr b="0" i="1" lang="en-US" sz="1800" u="none">
                <a:solidFill>
                  <a:schemeClr val="dk1"/>
                </a:solidFill>
                <a:latin typeface="Arial"/>
                <a:ea typeface="Arial"/>
                <a:cs typeface="Arial"/>
                <a:sym typeface="Arial"/>
              </a:rPr>
              <a:t>Finish</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false</a:t>
            </a:r>
            <a:endParaRPr/>
          </a:p>
          <a:p>
            <a:pPr indent="-342900" lvl="1" marL="8001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 </a:t>
            </a:r>
            <a:r>
              <a:rPr b="0" i="1" lang="en-US" sz="1800" u="none">
                <a:solidFill>
                  <a:schemeClr val="dk1"/>
                </a:solidFill>
                <a:latin typeface="Arial"/>
                <a:ea typeface="Arial"/>
                <a:cs typeface="Arial"/>
                <a:sym typeface="Arial"/>
              </a:rPr>
              <a:t>Need</a:t>
            </a:r>
            <a:r>
              <a:rPr b="0" baseline="-2500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Work</a:t>
            </a:r>
            <a:endParaRPr/>
          </a:p>
          <a:p>
            <a:pPr indent="-342900" lvl="1" marL="8001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If no such </a:t>
            </a:r>
            <a:r>
              <a:rPr b="0" i="1" lang="en-US" sz="1800" u="none">
                <a:solidFill>
                  <a:schemeClr val="dk1"/>
                </a:solidFill>
                <a:latin typeface="Arial"/>
                <a:ea typeface="Arial"/>
                <a:cs typeface="Arial"/>
                <a:sym typeface="Arial"/>
              </a:rPr>
              <a:t>i </a:t>
            </a:r>
            <a:r>
              <a:rPr b="0" i="0" lang="en-US" sz="1800" u="none">
                <a:solidFill>
                  <a:schemeClr val="dk1"/>
                </a:solidFill>
                <a:latin typeface="Arial"/>
                <a:ea typeface="Arial"/>
                <a:cs typeface="Arial"/>
                <a:sym typeface="Arial"/>
              </a:rPr>
              <a:t>exists, go to step 4</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Font typeface="Arial"/>
              <a:buAutoNum type="arabicPeriod" startAt="3"/>
            </a:pPr>
            <a:r>
              <a:rPr b="0" i="1" lang="en-US" sz="1800" u="none">
                <a:solidFill>
                  <a:schemeClr val="dk1"/>
                </a:solidFill>
                <a:latin typeface="Arial"/>
                <a:ea typeface="Arial"/>
                <a:cs typeface="Arial"/>
                <a:sym typeface="Arial"/>
              </a:rPr>
              <a:t>Work</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Work </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Allocation</a:t>
            </a:r>
            <a:r>
              <a:rPr b="0" baseline="-25000" i="1" lang="en-US" sz="1800" u="none">
                <a:solidFill>
                  <a:schemeClr val="dk1"/>
                </a:solidFill>
                <a:latin typeface="Arial"/>
                <a:ea typeface="Arial"/>
                <a:cs typeface="Arial"/>
                <a:sym typeface="Arial"/>
              </a:rPr>
              <a:t>i</a:t>
            </a:r>
            <a:br>
              <a:rPr b="0" i="0" lang="en-US" sz="1800" u="none">
                <a:solidFill>
                  <a:schemeClr val="dk1"/>
                </a:solidFill>
                <a:latin typeface="Arial"/>
                <a:ea typeface="Arial"/>
                <a:cs typeface="Arial"/>
                <a:sym typeface="Arial"/>
              </a:rPr>
            </a:br>
            <a:r>
              <a:rPr b="0" i="1" lang="en-US" sz="1800" u="none">
                <a:solidFill>
                  <a:schemeClr val="dk1"/>
                </a:solidFill>
                <a:latin typeface="Arial"/>
                <a:ea typeface="Arial"/>
                <a:cs typeface="Arial"/>
                <a:sym typeface="Arial"/>
              </a:rPr>
              <a:t>Finish</a:t>
            </a:r>
            <a:r>
              <a:rPr b="0" i="0" lang="en-US" sz="1800" u="none">
                <a:solidFill>
                  <a:schemeClr val="dk1"/>
                </a:solidFill>
                <a:latin typeface="Arial"/>
                <a:ea typeface="Arial"/>
                <a:cs typeface="Arial"/>
                <a:sym typeface="Arial"/>
              </a:rPr>
              <a:t>[</a:t>
            </a:r>
            <a:r>
              <a:rPr b="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 true</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go to step 2</a:t>
            </a:r>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	If </a:t>
            </a:r>
            <a:r>
              <a:rPr b="0" i="1" lang="en-US" sz="1800" u="none">
                <a:solidFill>
                  <a:schemeClr val="dk1"/>
                </a:solidFill>
                <a:latin typeface="Arial"/>
                <a:ea typeface="Arial"/>
                <a:cs typeface="Arial"/>
                <a:sym typeface="Arial"/>
              </a:rPr>
              <a:t>Finish</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 true for all </a:t>
            </a:r>
            <a:r>
              <a:rPr b="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then the system state is safe; o.w. unsafe.</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graphicFrame>
        <p:nvGraphicFramePr>
          <p:cNvPr id="435" name="Google Shape;435;p33"/>
          <p:cNvGraphicFramePr/>
          <p:nvPr/>
        </p:nvGraphicFramePr>
        <p:xfrm>
          <a:off x="6264275" y="3186112"/>
          <a:ext cx="3000000" cy="3000000"/>
        </p:xfrm>
        <a:graphic>
          <a:graphicData uri="http://schemas.openxmlformats.org/drawingml/2006/table">
            <a:tbl>
              <a:tblPr>
                <a:noFill/>
                <a:tableStyleId>{294ADCAC-31C2-43A9-B6E1-405ECE06B1F7}</a:tableStyleId>
              </a:tblPr>
              <a:tblGrid>
                <a:gridCol w="523875"/>
                <a:gridCol w="1204900"/>
              </a:tblGrid>
              <a:tr h="64135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Need</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7 4 3</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1 2 2</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6 0 0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0 1 1</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4 3 1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36" name="Google Shape;436;p33"/>
          <p:cNvSpPr txBox="1"/>
          <p:nvPr/>
        </p:nvSpPr>
        <p:spPr>
          <a:xfrm>
            <a:off x="7874000" y="3940175"/>
            <a:ext cx="1235075" cy="641350"/>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Available </a:t>
            </a:r>
            <a:endParaRPr/>
          </a:p>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 3 2]</a:t>
            </a:r>
            <a:endParaRPr/>
          </a:p>
        </p:txBody>
      </p:sp>
      <p:graphicFrame>
        <p:nvGraphicFramePr>
          <p:cNvPr id="437" name="Google Shape;437;p33"/>
          <p:cNvGraphicFramePr/>
          <p:nvPr/>
        </p:nvGraphicFramePr>
        <p:xfrm>
          <a:off x="4427537" y="3186112"/>
          <a:ext cx="3000000" cy="3000000"/>
        </p:xfrm>
        <a:graphic>
          <a:graphicData uri="http://schemas.openxmlformats.org/drawingml/2006/table">
            <a:tbl>
              <a:tblPr>
                <a:noFill/>
                <a:tableStyleId>{294ADCAC-31C2-43A9-B6E1-405ECE06B1F7}</a:tableStyleId>
              </a:tblPr>
              <a:tblGrid>
                <a:gridCol w="523875"/>
                <a:gridCol w="1204900"/>
              </a:tblGrid>
              <a:tr h="64135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Allocation</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0 1 0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2 0 0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2 1 1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670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38" name="Google Shape;438;p33"/>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xEl>
                                              <p:pRg end="0" st="0"/>
                                            </p:txEl>
                                          </p:spTgt>
                                        </p:tgtEl>
                                        <p:attrNameLst>
                                          <p:attrName>style.visibility</p:attrName>
                                        </p:attrNameLst>
                                      </p:cBhvr>
                                      <p:to>
                                        <p:strVal val="visible"/>
                                      </p:to>
                                    </p:set>
                                    <p:animEffect filter="fade" transition="in">
                                      <p:cBhvr>
                                        <p:cTn dur="500"/>
                                        <p:tgtEl>
                                          <p:spTgt spid="4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xEl>
                                              <p:pRg end="1" st="1"/>
                                            </p:txEl>
                                          </p:spTgt>
                                        </p:tgtEl>
                                        <p:attrNameLst>
                                          <p:attrName>style.visibility</p:attrName>
                                        </p:attrNameLst>
                                      </p:cBhvr>
                                      <p:to>
                                        <p:strVal val="visible"/>
                                      </p:to>
                                    </p:set>
                                    <p:animEffect filter="fade" transition="in">
                                      <p:cBhvr>
                                        <p:cTn dur="500"/>
                                        <p:tgtEl>
                                          <p:spTgt spid="43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4"/>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Resource-Request Algorithm </a:t>
            </a:r>
            <a:br>
              <a:rPr b="1" i="0" lang="en-US" sz="3200" u="none">
                <a:solidFill>
                  <a:schemeClr val="dk2"/>
                </a:solidFill>
                <a:latin typeface="Arial"/>
                <a:ea typeface="Arial"/>
                <a:cs typeface="Arial"/>
                <a:sym typeface="Arial"/>
              </a:rPr>
            </a:br>
            <a:r>
              <a:rPr b="1" i="0" lang="en-US" sz="3200" u="none">
                <a:solidFill>
                  <a:schemeClr val="dk2"/>
                </a:solidFill>
                <a:latin typeface="Arial"/>
                <a:ea typeface="Arial"/>
                <a:cs typeface="Arial"/>
                <a:sym typeface="Arial"/>
              </a:rPr>
              <a:t>for Process </a:t>
            </a:r>
            <a:r>
              <a:rPr b="1" i="1" lang="en-US" sz="3200" u="none">
                <a:solidFill>
                  <a:schemeClr val="dk2"/>
                </a:solidFill>
                <a:latin typeface="Arial"/>
                <a:ea typeface="Arial"/>
                <a:cs typeface="Arial"/>
                <a:sym typeface="Arial"/>
              </a:rPr>
              <a:t>P</a:t>
            </a:r>
            <a:r>
              <a:rPr b="1" baseline="-25000" i="1" lang="en-US" sz="3200" u="none">
                <a:solidFill>
                  <a:schemeClr val="dk2"/>
                </a:solidFill>
                <a:latin typeface="Arial"/>
                <a:ea typeface="Arial"/>
                <a:cs typeface="Arial"/>
                <a:sym typeface="Arial"/>
              </a:rPr>
              <a:t>i</a:t>
            </a:r>
            <a:endParaRPr/>
          </a:p>
        </p:txBody>
      </p:sp>
      <p:sp>
        <p:nvSpPr>
          <p:cNvPr id="445" name="Google Shape;445;p34"/>
          <p:cNvSpPr txBox="1"/>
          <p:nvPr/>
        </p:nvSpPr>
        <p:spPr>
          <a:xfrm>
            <a:off x="539750" y="1657350"/>
            <a:ext cx="8047037" cy="31130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Request</a:t>
            </a:r>
            <a:r>
              <a:rPr b="0" i="0" lang="en-US" sz="1800" u="none">
                <a:solidFill>
                  <a:schemeClr val="dk1"/>
                </a:solidFill>
                <a:latin typeface="Arial"/>
                <a:ea typeface="Arial"/>
                <a:cs typeface="Arial"/>
                <a:sym typeface="Arial"/>
              </a:rPr>
              <a:t>: request vector for process </a:t>
            </a:r>
            <a:r>
              <a:rPr b="0" i="1" lang="en-US" sz="1800" u="none">
                <a:solidFill>
                  <a:schemeClr val="dk1"/>
                </a:solidFill>
                <a:latin typeface="Arial"/>
                <a:ea typeface="Arial"/>
                <a:cs typeface="Arial"/>
                <a:sym typeface="Arial"/>
              </a:rPr>
              <a:t>P</a:t>
            </a:r>
            <a:r>
              <a:rPr b="0" baseline="-2500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      If </a:t>
            </a:r>
            <a:r>
              <a:rPr b="0" i="1" lang="en-US" sz="1800" u="none">
                <a:solidFill>
                  <a:schemeClr val="dk1"/>
                </a:solidFill>
                <a:latin typeface="Arial"/>
                <a:ea typeface="Arial"/>
                <a:cs typeface="Arial"/>
                <a:sym typeface="Arial"/>
              </a:rPr>
              <a:t>Request</a:t>
            </a:r>
            <a:r>
              <a:rPr b="0" baseline="-2500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a:t>
            </a:r>
            <a:r>
              <a:rPr b="0" i="1" lang="en-US" sz="1800" u="none">
                <a:solidFill>
                  <a:schemeClr val="dk1"/>
                </a:solidFill>
                <a:latin typeface="Arial"/>
                <a:ea typeface="Arial"/>
                <a:cs typeface="Arial"/>
                <a:sym typeface="Arial"/>
              </a:rPr>
              <a:t>j</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k,</a:t>
            </a:r>
            <a:r>
              <a:rPr b="0" i="0" lang="en-US" sz="1800" u="none">
                <a:solidFill>
                  <a:schemeClr val="dk1"/>
                </a:solidFill>
                <a:latin typeface="Arial"/>
                <a:ea typeface="Arial"/>
                <a:cs typeface="Arial"/>
                <a:sym typeface="Arial"/>
              </a:rPr>
              <a:t> then process </a:t>
            </a:r>
            <a:r>
              <a:rPr b="0" i="1" lang="en-US" sz="1800" u="none">
                <a:solidFill>
                  <a:schemeClr val="dk1"/>
                </a:solidFill>
                <a:latin typeface="Arial"/>
                <a:ea typeface="Arial"/>
                <a:cs typeface="Arial"/>
                <a:sym typeface="Arial"/>
              </a:rPr>
              <a:t>P</a:t>
            </a:r>
            <a:r>
              <a:rPr b="0" baseline="-25000" i="1" lang="en-US" sz="1800" u="none">
                <a:solidFill>
                  <a:schemeClr val="dk1"/>
                </a:solidFill>
                <a:latin typeface="Arial"/>
                <a:ea typeface="Arial"/>
                <a:cs typeface="Arial"/>
                <a:sym typeface="Arial"/>
              </a:rPr>
              <a:t>i</a:t>
            </a:r>
            <a:r>
              <a:rPr b="0" baseline="-25000" i="0" lang="en-US" sz="1800" u="none">
                <a:solidFill>
                  <a:schemeClr val="dk1"/>
                </a:solidFill>
                <a:latin typeface="Arial"/>
                <a:ea typeface="Arial"/>
                <a:cs typeface="Arial"/>
                <a:sym typeface="Arial"/>
              </a:rPr>
              <a:t>  </a:t>
            </a:r>
            <a:r>
              <a:rPr b="0" i="0" lang="en-US" sz="1800" u="none">
                <a:solidFill>
                  <a:schemeClr val="dk1"/>
                </a:solidFill>
                <a:latin typeface="Arial"/>
                <a:ea typeface="Arial"/>
                <a:cs typeface="Arial"/>
                <a:sym typeface="Arial"/>
              </a:rPr>
              <a:t>wants </a:t>
            </a:r>
            <a:r>
              <a:rPr b="0" i="1" lang="en-US" sz="1800" u="none">
                <a:solidFill>
                  <a:schemeClr val="dk1"/>
                </a:solidFill>
                <a:latin typeface="Arial"/>
                <a:ea typeface="Arial"/>
                <a:cs typeface="Arial"/>
                <a:sym typeface="Arial"/>
              </a:rPr>
              <a:t>k</a:t>
            </a:r>
            <a:r>
              <a:rPr b="0" i="0" lang="en-US" sz="1800" u="none">
                <a:solidFill>
                  <a:schemeClr val="dk1"/>
                </a:solidFill>
                <a:latin typeface="Arial"/>
                <a:ea typeface="Arial"/>
                <a:cs typeface="Arial"/>
                <a:sym typeface="Arial"/>
              </a:rPr>
              <a:t> instances of resource type </a:t>
            </a:r>
            <a:r>
              <a:rPr b="0" i="1" lang="en-US" sz="1800" u="none">
                <a:solidFill>
                  <a:schemeClr val="dk1"/>
                </a:solidFill>
                <a:latin typeface="Arial"/>
                <a:ea typeface="Arial"/>
                <a:cs typeface="Arial"/>
                <a:sym typeface="Arial"/>
              </a:rPr>
              <a:t>R</a:t>
            </a:r>
            <a:r>
              <a:rPr b="0" baseline="-25000" i="1" lang="en-US" sz="1800" u="none">
                <a:solidFill>
                  <a:schemeClr val="dk1"/>
                </a:solidFill>
                <a:latin typeface="Arial"/>
                <a:ea typeface="Arial"/>
                <a:cs typeface="Arial"/>
                <a:sym typeface="Arial"/>
              </a:rPr>
              <a:t>j</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1" i="0" lang="en-US" sz="1800" u="sng">
                <a:solidFill>
                  <a:schemeClr val="dk1"/>
                </a:solidFill>
                <a:latin typeface="Arial"/>
                <a:ea typeface="Arial"/>
                <a:cs typeface="Arial"/>
                <a:sym typeface="Arial"/>
              </a:rPr>
              <a:t>Algorithm</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If </a:t>
            </a:r>
            <a:r>
              <a:rPr b="0" i="1" lang="en-US" sz="1800" u="none">
                <a:solidFill>
                  <a:schemeClr val="dk1"/>
                </a:solidFill>
                <a:latin typeface="Arial"/>
                <a:ea typeface="Arial"/>
                <a:cs typeface="Arial"/>
                <a:sym typeface="Arial"/>
              </a:rPr>
              <a:t>Request</a:t>
            </a:r>
            <a:r>
              <a:rPr b="0" baseline="-25000" i="1" lang="en-US" sz="1800" u="none">
                <a:solidFill>
                  <a:schemeClr val="dk1"/>
                </a:solidFill>
                <a:latin typeface="Arial"/>
                <a:ea typeface="Arial"/>
                <a:cs typeface="Arial"/>
                <a:sym typeface="Arial"/>
              </a:rPr>
              <a:t>i </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Need</a:t>
            </a:r>
            <a:r>
              <a:rPr b="0" baseline="-25000" i="1" lang="en-US" sz="1800" u="none">
                <a:solidFill>
                  <a:schemeClr val="dk1"/>
                </a:solidFill>
                <a:latin typeface="Arial"/>
                <a:ea typeface="Arial"/>
                <a:cs typeface="Arial"/>
                <a:sym typeface="Arial"/>
              </a:rPr>
              <a:t>i</a:t>
            </a:r>
            <a:r>
              <a:rPr b="0" i="1" lang="en-US" sz="1800" u="none">
                <a:solidFill>
                  <a:schemeClr val="dk1"/>
                </a:solidFill>
                <a:latin typeface="Arial"/>
                <a:ea typeface="Arial"/>
                <a:cs typeface="Arial"/>
                <a:sym typeface="Arial"/>
              </a:rPr>
              <a:t> </a:t>
            </a:r>
            <a:r>
              <a:rPr b="0" i="0" lang="en-US" sz="1800" u="none">
                <a:solidFill>
                  <a:schemeClr val="dk1"/>
                </a:solidFill>
                <a:latin typeface="Arial"/>
                <a:ea typeface="Arial"/>
                <a:cs typeface="Arial"/>
                <a:sym typeface="Arial"/>
              </a:rPr>
              <a:t>go to step 2.  Otherwise, raise error condition, since process has exceeded its maximum claim</a:t>
            </a:r>
            <a:br>
              <a:rPr b="0" i="0" lang="en-US" sz="1800" u="none">
                <a:solidFill>
                  <a:schemeClr val="dk1"/>
                </a:solidFill>
                <a:latin typeface="Arial"/>
                <a:ea typeface="Arial"/>
                <a:cs typeface="Arial"/>
                <a:sym typeface="Arial"/>
              </a:rPr>
            </a:b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If </a:t>
            </a:r>
            <a:r>
              <a:rPr b="0" i="1" lang="en-US" sz="1800" u="none">
                <a:solidFill>
                  <a:schemeClr val="dk1"/>
                </a:solidFill>
                <a:latin typeface="Arial"/>
                <a:ea typeface="Arial"/>
                <a:cs typeface="Arial"/>
                <a:sym typeface="Arial"/>
              </a:rPr>
              <a:t>Request</a:t>
            </a:r>
            <a:r>
              <a:rPr b="0" baseline="-2500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Available</a:t>
            </a:r>
            <a:r>
              <a:rPr b="0" i="0" lang="en-US" sz="1800" u="none">
                <a:solidFill>
                  <a:schemeClr val="dk1"/>
                </a:solidFill>
                <a:latin typeface="Arial"/>
                <a:ea typeface="Arial"/>
                <a:cs typeface="Arial"/>
                <a:sym typeface="Arial"/>
              </a:rPr>
              <a:t>, go to step 3.  Otherwise </a:t>
            </a:r>
            <a:r>
              <a:rPr b="0" i="1" lang="en-US" sz="1800" u="none">
                <a:solidFill>
                  <a:schemeClr val="dk1"/>
                </a:solidFill>
                <a:latin typeface="Arial"/>
                <a:ea typeface="Arial"/>
                <a:cs typeface="Arial"/>
                <a:sym typeface="Arial"/>
              </a:rPr>
              <a:t>P</a:t>
            </a:r>
            <a:r>
              <a:rPr b="0" baseline="-2500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must wait, since resources are not available</a:t>
            </a:r>
            <a:br>
              <a:rPr b="0" i="0" lang="en-US" sz="1800" u="none">
                <a:solidFill>
                  <a:schemeClr val="dk1"/>
                </a:solidFill>
                <a:latin typeface="Arial"/>
                <a:ea typeface="Arial"/>
                <a:cs typeface="Arial"/>
                <a:sym typeface="Arial"/>
              </a:rPr>
            </a:br>
            <a:endParaRPr/>
          </a:p>
        </p:txBody>
      </p:sp>
      <p:sp>
        <p:nvSpPr>
          <p:cNvPr id="446" name="Google Shape;446;p34"/>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5"/>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Resource-Request Algorithm </a:t>
            </a:r>
            <a:br>
              <a:rPr b="1" i="0" lang="en-US" sz="3200" u="none">
                <a:solidFill>
                  <a:schemeClr val="dk2"/>
                </a:solidFill>
                <a:latin typeface="Arial"/>
                <a:ea typeface="Arial"/>
                <a:cs typeface="Arial"/>
                <a:sym typeface="Arial"/>
              </a:rPr>
            </a:br>
            <a:r>
              <a:rPr b="1" i="0" lang="en-US" sz="3200" u="none">
                <a:solidFill>
                  <a:schemeClr val="dk2"/>
                </a:solidFill>
                <a:latin typeface="Arial"/>
                <a:ea typeface="Arial"/>
                <a:cs typeface="Arial"/>
                <a:sym typeface="Arial"/>
              </a:rPr>
              <a:t>for Process </a:t>
            </a:r>
            <a:r>
              <a:rPr b="1" i="1" lang="en-US" sz="3200" u="none">
                <a:solidFill>
                  <a:schemeClr val="dk2"/>
                </a:solidFill>
                <a:latin typeface="Arial"/>
                <a:ea typeface="Arial"/>
                <a:cs typeface="Arial"/>
                <a:sym typeface="Arial"/>
              </a:rPr>
              <a:t>P</a:t>
            </a:r>
            <a:r>
              <a:rPr b="1" baseline="-25000" i="1" lang="en-US" sz="3200" u="none">
                <a:solidFill>
                  <a:schemeClr val="dk2"/>
                </a:solidFill>
                <a:latin typeface="Arial"/>
                <a:ea typeface="Arial"/>
                <a:cs typeface="Arial"/>
                <a:sym typeface="Arial"/>
              </a:rPr>
              <a:t>i</a:t>
            </a:r>
            <a:endParaRPr/>
          </a:p>
        </p:txBody>
      </p:sp>
      <p:sp>
        <p:nvSpPr>
          <p:cNvPr id="453" name="Google Shape;453;p35"/>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3</a:t>
            </a:r>
            <a:r>
              <a:rPr b="0" i="0" lang="en-US" sz="1800" u="none">
                <a:solidFill>
                  <a:schemeClr val="dk1"/>
                </a:solidFill>
                <a:latin typeface="Arial"/>
                <a:ea typeface="Arial"/>
                <a:cs typeface="Arial"/>
                <a:sym typeface="Arial"/>
              </a:rPr>
              <a:t>. Pretend to allocate requested resources to </a:t>
            </a:r>
            <a:r>
              <a:rPr b="0" i="1" lang="en-US" sz="1800" u="none">
                <a:solidFill>
                  <a:schemeClr val="dk1"/>
                </a:solidFill>
                <a:latin typeface="Arial"/>
                <a:ea typeface="Arial"/>
                <a:cs typeface="Arial"/>
                <a:sym typeface="Arial"/>
              </a:rPr>
              <a:t>P</a:t>
            </a:r>
            <a:r>
              <a:rPr b="0" baseline="-25000" i="1" lang="en-US" sz="1800" u="none">
                <a:solidFill>
                  <a:schemeClr val="dk1"/>
                </a:solidFill>
                <a:latin typeface="Arial"/>
                <a:ea typeface="Arial"/>
                <a:cs typeface="Arial"/>
                <a:sym typeface="Arial"/>
              </a:rPr>
              <a:t>i</a:t>
            </a:r>
            <a:r>
              <a:rPr b="0" baseline="-25000" i="0" lang="en-US" sz="1800" u="none">
                <a:solidFill>
                  <a:schemeClr val="dk1"/>
                </a:solidFill>
                <a:latin typeface="Arial"/>
                <a:ea typeface="Arial"/>
                <a:cs typeface="Arial"/>
                <a:sym typeface="Arial"/>
              </a:rPr>
              <a:t> </a:t>
            </a:r>
            <a:r>
              <a:rPr b="0" i="0" lang="en-US" sz="1800" u="none">
                <a:solidFill>
                  <a:schemeClr val="dk1"/>
                </a:solidFill>
                <a:latin typeface="Arial"/>
                <a:ea typeface="Arial"/>
                <a:cs typeface="Arial"/>
                <a:sym typeface="Arial"/>
              </a:rPr>
              <a:t> by modifying the state as follows:</a:t>
            </a:r>
            <a:endParaRPr/>
          </a:p>
          <a:p>
            <a:pPr indent="-228600" lvl="3" marL="1600200" rtl="0" algn="l">
              <a:lnSpc>
                <a:spcPct val="100000"/>
              </a:lnSpc>
              <a:spcBef>
                <a:spcPts val="36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	Available</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Available  </a:t>
            </a:r>
            <a:r>
              <a:rPr b="0" i="0" lang="en-US" sz="1800" u="none">
                <a:solidFill>
                  <a:schemeClr val="dk1"/>
                </a:solidFill>
                <a:latin typeface="Arial"/>
                <a:ea typeface="Arial"/>
                <a:cs typeface="Arial"/>
                <a:sym typeface="Arial"/>
              </a:rPr>
              <a:t>–</a:t>
            </a:r>
            <a:r>
              <a:rPr b="0" i="1" lang="en-US" sz="1800" u="none">
                <a:solidFill>
                  <a:schemeClr val="dk1"/>
                </a:solidFill>
                <a:latin typeface="Arial"/>
                <a:ea typeface="Arial"/>
                <a:cs typeface="Arial"/>
                <a:sym typeface="Arial"/>
              </a:rPr>
              <a:t> Request</a:t>
            </a:r>
            <a:r>
              <a:rPr b="0" baseline="-25000" i="1" lang="en-US" sz="1800" u="none">
                <a:solidFill>
                  <a:schemeClr val="dk1"/>
                </a:solidFill>
                <a:latin typeface="Arial"/>
                <a:ea typeface="Arial"/>
                <a:cs typeface="Arial"/>
                <a:sym typeface="Arial"/>
              </a:rPr>
              <a:t>i</a:t>
            </a:r>
            <a:r>
              <a:rPr b="0" i="1" lang="en-US" sz="1800" u="none">
                <a:solidFill>
                  <a:schemeClr val="dk1"/>
                </a:solidFill>
                <a:latin typeface="Arial"/>
                <a:ea typeface="Arial"/>
                <a:cs typeface="Arial"/>
                <a:sym typeface="Arial"/>
              </a:rPr>
              <a:t>;</a:t>
            </a:r>
            <a:endParaRPr/>
          </a:p>
          <a:p>
            <a:pPr indent="-228600" lvl="3" marL="16002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Allocation</a:t>
            </a:r>
            <a:r>
              <a:rPr b="0" baseline="-2500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Allocation</a:t>
            </a:r>
            <a:r>
              <a:rPr b="0" baseline="-2500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Request</a:t>
            </a:r>
            <a:r>
              <a:rPr b="0" baseline="-2500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a:t>
            </a:r>
            <a:endParaRPr/>
          </a:p>
          <a:p>
            <a:pPr indent="-228600" lvl="3" marL="16002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Need</a:t>
            </a:r>
            <a:r>
              <a:rPr b="0" baseline="-25000" i="1" lang="en-US" sz="1800" u="none">
                <a:solidFill>
                  <a:schemeClr val="dk1"/>
                </a:solidFill>
                <a:latin typeface="Arial"/>
                <a:ea typeface="Arial"/>
                <a:cs typeface="Arial"/>
                <a:sym typeface="Arial"/>
              </a:rPr>
              <a:t>i</a:t>
            </a:r>
            <a:r>
              <a:rPr b="0" i="1" lang="en-US" sz="1800" u="none">
                <a:solidFill>
                  <a:schemeClr val="dk1"/>
                </a:solidFill>
                <a:latin typeface="Arial"/>
                <a:ea typeface="Arial"/>
                <a:cs typeface="Arial"/>
                <a:sym typeface="Arial"/>
              </a:rPr>
              <a:t> </a:t>
            </a:r>
            <a:r>
              <a:rPr b="0" i="0" lang="en-US" sz="1800" u="none">
                <a:solidFill>
                  <a:schemeClr val="dk1"/>
                </a:solidFill>
                <a:latin typeface="Arial"/>
                <a:ea typeface="Arial"/>
                <a:cs typeface="Arial"/>
                <a:sym typeface="Arial"/>
              </a:rPr>
              <a:t>=</a:t>
            </a:r>
            <a:r>
              <a:rPr b="0" i="1" lang="en-US" sz="1800" u="none">
                <a:solidFill>
                  <a:schemeClr val="dk1"/>
                </a:solidFill>
                <a:latin typeface="Arial"/>
                <a:ea typeface="Arial"/>
                <a:cs typeface="Arial"/>
                <a:sym typeface="Arial"/>
              </a:rPr>
              <a:t> Need</a:t>
            </a:r>
            <a:r>
              <a:rPr b="0" baseline="-25000" i="1" lang="en-US" sz="1800" u="none">
                <a:solidFill>
                  <a:schemeClr val="dk1"/>
                </a:solidFill>
                <a:latin typeface="Arial"/>
                <a:ea typeface="Arial"/>
                <a:cs typeface="Arial"/>
                <a:sym typeface="Arial"/>
              </a:rPr>
              <a:t>i</a:t>
            </a:r>
            <a:r>
              <a:rPr b="0" baseline="-25000" i="0" lang="en-US" sz="1800" u="none">
                <a:solidFill>
                  <a:schemeClr val="dk1"/>
                </a:solidFill>
                <a:latin typeface="Arial"/>
                <a:ea typeface="Arial"/>
                <a:cs typeface="Arial"/>
                <a:sym typeface="Arial"/>
              </a:rPr>
              <a:t> </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Request</a:t>
            </a:r>
            <a:r>
              <a:rPr b="0" baseline="-25000" i="1" lang="en-US" sz="1800" u="none">
                <a:solidFill>
                  <a:schemeClr val="dk1"/>
                </a:solidFill>
                <a:latin typeface="Arial"/>
                <a:ea typeface="Arial"/>
                <a:cs typeface="Arial"/>
                <a:sym typeface="Arial"/>
              </a:rPr>
              <a:t>i</a:t>
            </a:r>
            <a:r>
              <a:rPr b="0" i="1" lang="en-US" sz="1800" u="none">
                <a:solidFill>
                  <a:schemeClr val="dk1"/>
                </a:solidFill>
                <a:latin typeface="Arial"/>
                <a:ea typeface="Arial"/>
                <a:cs typeface="Arial"/>
                <a:sym typeface="Arial"/>
              </a:rPr>
              <a:t>;</a:t>
            </a:r>
            <a:endParaRPr/>
          </a:p>
          <a:p>
            <a:pPr indent="-228600" lvl="3" marL="1600200" rtl="0" algn="l">
              <a:lnSpc>
                <a:spcPct val="100000"/>
              </a:lnSpc>
              <a:spcBef>
                <a:spcPts val="360"/>
              </a:spcBef>
              <a:spcAft>
                <a:spcPts val="0"/>
              </a:spcAft>
              <a:buClr>
                <a:schemeClr val="dk1"/>
              </a:buClr>
              <a:buSzPts val="1800"/>
              <a:buFont typeface="Arial"/>
              <a:buNone/>
            </a:pPr>
            <a:r>
              <a:t/>
            </a:r>
            <a:endParaRPr b="0" i="1" sz="1800" u="none">
              <a:solidFill>
                <a:schemeClr val="dk1"/>
              </a:solidFill>
              <a:latin typeface="Arial"/>
              <a:ea typeface="Arial"/>
              <a:cs typeface="Arial"/>
              <a:sym typeface="Arial"/>
            </a:endParaRPr>
          </a:p>
          <a:p>
            <a:pPr indent="-228600" lvl="3" marL="1600200" rtl="0" algn="l">
              <a:lnSpc>
                <a:spcPct val="100000"/>
              </a:lnSpc>
              <a:spcBef>
                <a:spcPts val="36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Run the Safety Check Algorithm:</a:t>
            </a:r>
            <a:endParaRPr/>
          </a:p>
          <a:p>
            <a:pPr indent="-228600" lvl="2" marL="1143000" rtl="0" algn="l">
              <a:lnSpc>
                <a:spcPct val="100000"/>
              </a:lnSpc>
              <a:spcBef>
                <a:spcPts val="360"/>
              </a:spcBef>
              <a:spcAft>
                <a:spcPts val="0"/>
              </a:spcAft>
              <a:buClr>
                <a:schemeClr val="dk1"/>
              </a:buClr>
              <a:buSzPts val="1800"/>
              <a:buFont typeface="Arial"/>
              <a:buChar char="•"/>
            </a:pPr>
            <a:r>
              <a:rPr b="0" i="1" lang="en-US" sz="1800" u="none">
                <a:solidFill>
                  <a:schemeClr val="dk1"/>
                </a:solidFill>
                <a:latin typeface="Arial"/>
                <a:ea typeface="Arial"/>
                <a:cs typeface="Arial"/>
                <a:sym typeface="Arial"/>
              </a:rPr>
              <a:t>   If safe ⇒ the requested resources are allocated to P</a:t>
            </a:r>
            <a:r>
              <a:rPr b="0" baseline="-25000" i="1" lang="en-US" sz="1800" u="none">
                <a:solidFill>
                  <a:schemeClr val="dk1"/>
                </a:solidFill>
                <a:latin typeface="Arial"/>
                <a:ea typeface="Arial"/>
                <a:cs typeface="Arial"/>
                <a:sym typeface="Arial"/>
              </a:rPr>
              <a:t>i</a:t>
            </a:r>
            <a:r>
              <a:rPr b="0" i="1" lang="en-US" sz="1800" u="none">
                <a:solidFill>
                  <a:schemeClr val="dk1"/>
                </a:solidFill>
                <a:latin typeface="Arial"/>
                <a:ea typeface="Arial"/>
                <a:cs typeface="Arial"/>
                <a:sym typeface="Arial"/>
              </a:rPr>
              <a:t>  </a:t>
            </a:r>
            <a:endParaRPr/>
          </a:p>
          <a:p>
            <a:pPr indent="-228600" lvl="2" marL="1143000" rtl="0" algn="l">
              <a:lnSpc>
                <a:spcPct val="100000"/>
              </a:lnSpc>
              <a:spcBef>
                <a:spcPts val="360"/>
              </a:spcBef>
              <a:spcAft>
                <a:spcPts val="0"/>
              </a:spcAft>
              <a:buClr>
                <a:schemeClr val="dk1"/>
              </a:buClr>
              <a:buSzPts val="1800"/>
              <a:buFont typeface="Arial"/>
              <a:buChar char="•"/>
            </a:pPr>
            <a:r>
              <a:rPr b="0" i="1" lang="en-US" sz="1800" u="none">
                <a:solidFill>
                  <a:schemeClr val="dk1"/>
                </a:solidFill>
                <a:latin typeface="Arial"/>
                <a:ea typeface="Arial"/>
                <a:cs typeface="Arial"/>
                <a:sym typeface="Arial"/>
              </a:rPr>
              <a:t>   If unsafe ⇒ The requested resources are not allocated to P</a:t>
            </a:r>
            <a:r>
              <a:rPr b="0" baseline="-25000" i="1" lang="en-US" sz="1800" u="none">
                <a:solidFill>
                  <a:schemeClr val="dk1"/>
                </a:solidFill>
                <a:latin typeface="Arial"/>
                <a:ea typeface="Arial"/>
                <a:cs typeface="Arial"/>
                <a:sym typeface="Arial"/>
              </a:rPr>
              <a:t>i</a:t>
            </a:r>
            <a:r>
              <a:rPr b="0" i="1" lang="en-US" sz="1800" u="none">
                <a:solidFill>
                  <a:schemeClr val="dk1"/>
                </a:solidFill>
                <a:latin typeface="Arial"/>
                <a:ea typeface="Arial"/>
                <a:cs typeface="Arial"/>
                <a:sym typeface="Arial"/>
              </a:rPr>
              <a:t>. </a:t>
            </a:r>
            <a:endParaRPr/>
          </a:p>
          <a:p>
            <a:pPr indent="-228600" lvl="2" marL="1143000" rtl="0" algn="l">
              <a:lnSpc>
                <a:spcPct val="100000"/>
              </a:lnSpc>
              <a:spcBef>
                <a:spcPts val="36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                          P</a:t>
            </a:r>
            <a:r>
              <a:rPr b="0" baseline="-25000" i="1" lang="en-US" sz="1800" u="none">
                <a:solidFill>
                  <a:schemeClr val="dk1"/>
                </a:solidFill>
                <a:latin typeface="Arial"/>
                <a:ea typeface="Arial"/>
                <a:cs typeface="Arial"/>
                <a:sym typeface="Arial"/>
              </a:rPr>
              <a:t>i</a:t>
            </a:r>
            <a:r>
              <a:rPr b="0" i="1" lang="en-US" sz="1800" u="none">
                <a:solidFill>
                  <a:schemeClr val="dk1"/>
                </a:solidFill>
                <a:latin typeface="Arial"/>
                <a:ea typeface="Arial"/>
                <a:cs typeface="Arial"/>
                <a:sym typeface="Arial"/>
              </a:rPr>
              <a:t> must wait. </a:t>
            </a:r>
            <a:endParaRPr/>
          </a:p>
          <a:p>
            <a:pPr indent="-228600" lvl="2" marL="1143000" rtl="0" algn="l">
              <a:lnSpc>
                <a:spcPct val="100000"/>
              </a:lnSpc>
              <a:spcBef>
                <a:spcPts val="36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                          The old resource-allocation state is  restored.</a:t>
            </a:r>
            <a:endParaRPr/>
          </a:p>
          <a:p>
            <a:pPr indent="-228600" lvl="0" marL="342900" rtl="0" algn="l">
              <a:spcBef>
                <a:spcPts val="360"/>
              </a:spcBef>
              <a:spcAft>
                <a:spcPts val="0"/>
              </a:spcAft>
              <a:buClr>
                <a:schemeClr val="dk1"/>
              </a:buClr>
              <a:buSzPts val="1800"/>
              <a:buFont typeface="Arial"/>
              <a:buNone/>
            </a:pPr>
            <a:r>
              <a:t/>
            </a:r>
            <a:endParaRPr b="0" i="1" sz="1800" u="none">
              <a:solidFill>
                <a:schemeClr val="dk1"/>
              </a:solidFill>
              <a:latin typeface="Arial"/>
              <a:ea typeface="Arial"/>
              <a:cs typeface="Arial"/>
              <a:sym typeface="Arial"/>
            </a:endParaRPr>
          </a:p>
        </p:txBody>
      </p:sp>
      <p:sp>
        <p:nvSpPr>
          <p:cNvPr id="454" name="Google Shape;454;p35"/>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6"/>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Example of Banker’s Algorithm</a:t>
            </a:r>
            <a:endParaRPr/>
          </a:p>
        </p:txBody>
      </p:sp>
      <p:sp>
        <p:nvSpPr>
          <p:cNvPr id="461" name="Google Shape;461;p36"/>
          <p:cNvSpPr txBox="1"/>
          <p:nvPr/>
        </p:nvSpPr>
        <p:spPr>
          <a:xfrm>
            <a:off x="539750" y="1412875"/>
            <a:ext cx="7923212" cy="23764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5 processes </a:t>
            </a:r>
            <a:r>
              <a:rPr b="0" i="1" lang="en-US" sz="1800" u="none">
                <a:solidFill>
                  <a:schemeClr val="dk1"/>
                </a:solidFill>
                <a:latin typeface="Arial"/>
                <a:ea typeface="Arial"/>
                <a:cs typeface="Arial"/>
                <a:sym typeface="Arial"/>
              </a:rPr>
              <a:t>P</a:t>
            </a:r>
            <a:r>
              <a:rPr b="0" baseline="-25000" i="0" lang="en-US" sz="1800" u="none">
                <a:solidFill>
                  <a:schemeClr val="dk1"/>
                </a:solidFill>
                <a:latin typeface="Arial"/>
                <a:ea typeface="Arial"/>
                <a:cs typeface="Arial"/>
                <a:sym typeface="Arial"/>
              </a:rPr>
              <a:t>0  </a:t>
            </a:r>
            <a:r>
              <a:rPr b="0" i="0" lang="en-US" sz="1800" u="none">
                <a:solidFill>
                  <a:schemeClr val="dk1"/>
                </a:solidFill>
                <a:latin typeface="Arial"/>
                <a:ea typeface="Arial"/>
                <a:cs typeface="Arial"/>
                <a:sym typeface="Arial"/>
              </a:rPr>
              <a:t>through </a:t>
            </a:r>
            <a:r>
              <a:rPr b="0" i="1" lang="en-US" sz="1800" u="none">
                <a:solidFill>
                  <a:schemeClr val="dk1"/>
                </a:solidFill>
                <a:latin typeface="Arial"/>
                <a:ea typeface="Arial"/>
                <a:cs typeface="Arial"/>
                <a:sym typeface="Arial"/>
              </a:rPr>
              <a:t>P</a:t>
            </a:r>
            <a:r>
              <a:rPr b="0" baseline="-25000" i="0" lang="en-US" sz="1800" u="none">
                <a:solidFill>
                  <a:schemeClr val="dk1"/>
                </a:solidFill>
                <a:latin typeface="Arial"/>
                <a:ea typeface="Arial"/>
                <a:cs typeface="Arial"/>
                <a:sym typeface="Arial"/>
              </a:rPr>
              <a:t>4</a:t>
            </a:r>
            <a:r>
              <a:rPr b="0" i="0" lang="en-US" sz="1800" u="none">
                <a:solidFill>
                  <a:schemeClr val="dk1"/>
                </a:solidFill>
                <a:latin typeface="Arial"/>
                <a:ea typeface="Arial"/>
                <a:cs typeface="Arial"/>
                <a:sym typeface="Arial"/>
              </a:rPr>
              <a:t>; </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3 resource types: A, B, and C</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Existing Resources:  </a:t>
            </a:r>
            <a:r>
              <a:rPr b="0" i="1" lang="en-US" sz="1800" u="none">
                <a:solidFill>
                  <a:schemeClr val="dk1"/>
                </a:solidFill>
                <a:latin typeface="Arial"/>
                <a:ea typeface="Arial"/>
                <a:cs typeface="Arial"/>
                <a:sym typeface="Arial"/>
              </a:rPr>
              <a:t>A</a:t>
            </a:r>
            <a:r>
              <a:rPr b="0" i="0" lang="en-US" sz="1800" u="none">
                <a:solidFill>
                  <a:schemeClr val="dk1"/>
                </a:solidFill>
                <a:latin typeface="Arial"/>
                <a:ea typeface="Arial"/>
                <a:cs typeface="Arial"/>
                <a:sym typeface="Arial"/>
              </a:rPr>
              <a:t> (10 instances),  </a:t>
            </a:r>
            <a:r>
              <a:rPr b="0" i="1" lang="en-US" sz="1800" u="none">
                <a:solidFill>
                  <a:schemeClr val="dk1"/>
                </a:solidFill>
                <a:latin typeface="Arial"/>
                <a:ea typeface="Arial"/>
                <a:cs typeface="Arial"/>
                <a:sym typeface="Arial"/>
              </a:rPr>
              <a:t>B</a:t>
            </a:r>
            <a:r>
              <a:rPr b="0" i="0" lang="en-US" sz="1800" u="none">
                <a:solidFill>
                  <a:schemeClr val="dk1"/>
                </a:solidFill>
                <a:latin typeface="Arial"/>
                <a:ea typeface="Arial"/>
                <a:cs typeface="Arial"/>
                <a:sym typeface="Arial"/>
              </a:rPr>
              <a:t> (5 instances), and </a:t>
            </a:r>
            <a:r>
              <a:rPr b="0" i="1" lang="en-US" sz="1800" u="none">
                <a:solidFill>
                  <a:schemeClr val="dk1"/>
                </a:solidFill>
                <a:latin typeface="Arial"/>
                <a:ea typeface="Arial"/>
                <a:cs typeface="Arial"/>
                <a:sym typeface="Arial"/>
              </a:rPr>
              <a:t>C</a:t>
            </a:r>
            <a:r>
              <a:rPr b="0" i="0" lang="en-US" sz="1800" u="none">
                <a:solidFill>
                  <a:schemeClr val="dk1"/>
                </a:solidFill>
                <a:latin typeface="Arial"/>
                <a:ea typeface="Arial"/>
                <a:cs typeface="Arial"/>
                <a:sym typeface="Arial"/>
              </a:rPr>
              <a:t> (7 instances)</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Existing = [10, 5, 7]</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       initially, Available = Existing. </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Assume, processes indicated their maximum demand as follows: </a:t>
            </a:r>
            <a:endParaRPr/>
          </a:p>
          <a:p>
            <a:pPr indent="-342900" lvl="0" marL="342900" marR="0" rtl="0" algn="l">
              <a:lnSpc>
                <a:spcPct val="100000"/>
              </a:lnSpc>
              <a:spcBef>
                <a:spcPts val="36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r>
              <a:rPr b="0" i="0" lang="en-US" sz="1800" u="none">
                <a:solidFill>
                  <a:schemeClr val="dk1"/>
                </a:solidFill>
                <a:latin typeface="Arial"/>
                <a:ea typeface="Arial"/>
                <a:cs typeface="Arial"/>
                <a:sym typeface="Arial"/>
              </a:rPr>
              <a:t>	</a:t>
            </a:r>
            <a:endParaRPr/>
          </a:p>
        </p:txBody>
      </p:sp>
      <p:graphicFrame>
        <p:nvGraphicFramePr>
          <p:cNvPr id="462" name="Google Shape;462;p36"/>
          <p:cNvGraphicFramePr/>
          <p:nvPr/>
        </p:nvGraphicFramePr>
        <p:xfrm>
          <a:off x="1258887" y="3500437"/>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Max</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7 5 3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3 2 2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9 0 2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2 2 2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4 3 3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63" name="Google Shape;463;p36"/>
          <p:cNvSpPr txBox="1"/>
          <p:nvPr/>
        </p:nvSpPr>
        <p:spPr>
          <a:xfrm>
            <a:off x="5154612" y="4456112"/>
            <a:ext cx="3089275" cy="9159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Initially, Allocation matrix will</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be all zeros. Need matrix will</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be equal to the Max matrix. </a:t>
            </a:r>
            <a:endParaRPr/>
          </a:p>
        </p:txBody>
      </p:sp>
      <p:sp>
        <p:nvSpPr>
          <p:cNvPr id="464" name="Google Shape;464;p36"/>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7"/>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Example of Banker’s Algorithm</a:t>
            </a:r>
            <a:endParaRPr/>
          </a:p>
        </p:txBody>
      </p:sp>
      <p:sp>
        <p:nvSpPr>
          <p:cNvPr id="471" name="Google Shape;471;p37"/>
          <p:cNvSpPr txBox="1"/>
          <p:nvPr>
            <p:ph idx="1" type="body"/>
          </p:nvPr>
        </p:nvSpPr>
        <p:spPr>
          <a:xfrm>
            <a:off x="323850" y="1557337"/>
            <a:ext cx="8496300" cy="7921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Assume later, at an arbitrary time t, we have the following system state:</a:t>
            </a:r>
            <a:endParaRPr/>
          </a:p>
        </p:txBody>
      </p:sp>
      <p:sp>
        <p:nvSpPr>
          <p:cNvPr id="472" name="Google Shape;472;p37"/>
          <p:cNvSpPr txBox="1"/>
          <p:nvPr/>
        </p:nvSpPr>
        <p:spPr>
          <a:xfrm>
            <a:off x="593725" y="2513012"/>
            <a:ext cx="200342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Existing = [10 5 7]</a:t>
            </a:r>
            <a:endParaRPr/>
          </a:p>
        </p:txBody>
      </p:sp>
      <p:graphicFrame>
        <p:nvGraphicFramePr>
          <p:cNvPr id="473" name="Google Shape;473;p37"/>
          <p:cNvGraphicFramePr/>
          <p:nvPr/>
        </p:nvGraphicFramePr>
        <p:xfrm>
          <a:off x="2916237" y="3213100"/>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Allocation</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0 1 0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2 0 0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2 1 1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474" name="Google Shape;474;p37"/>
          <p:cNvGraphicFramePr/>
          <p:nvPr/>
        </p:nvGraphicFramePr>
        <p:xfrm>
          <a:off x="4930775" y="3186112"/>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Need</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7 4 3</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1 2 2</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6 0 0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0 1 1</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4 3 1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475" name="Google Shape;475;p37"/>
          <p:cNvGraphicFramePr/>
          <p:nvPr/>
        </p:nvGraphicFramePr>
        <p:xfrm>
          <a:off x="6967537" y="3213100"/>
          <a:ext cx="3000000" cy="3000000"/>
        </p:xfrm>
        <a:graphic>
          <a:graphicData uri="http://schemas.openxmlformats.org/drawingml/2006/table">
            <a:tbl>
              <a:tblPr>
                <a:noFill/>
                <a:tableStyleId>{294ADCAC-31C2-43A9-B6E1-405ECE06B1F7}</a:tableStyleId>
              </a:tblPr>
              <a:tblGrid>
                <a:gridCol w="1204900"/>
              </a:tblGrid>
              <a:tr h="581025">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Available</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3 3 2</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476" name="Google Shape;476;p37"/>
          <p:cNvGraphicFramePr/>
          <p:nvPr/>
        </p:nvGraphicFramePr>
        <p:xfrm>
          <a:off x="827087" y="3213100"/>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Max</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7 5 3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3 2 2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9 0 2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2 2 2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4 3 3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77" name="Google Shape;477;p37"/>
          <p:cNvSpPr txBox="1"/>
          <p:nvPr/>
        </p:nvSpPr>
        <p:spPr>
          <a:xfrm>
            <a:off x="3492500" y="5949950"/>
            <a:ext cx="190817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Is it a safe state?</a:t>
            </a:r>
            <a:endParaRPr/>
          </a:p>
        </p:txBody>
      </p:sp>
      <p:sp>
        <p:nvSpPr>
          <p:cNvPr id="478" name="Google Shape;478;p37"/>
          <p:cNvSpPr txBox="1"/>
          <p:nvPr/>
        </p:nvSpPr>
        <p:spPr>
          <a:xfrm>
            <a:off x="4859337" y="2492375"/>
            <a:ext cx="1806575" cy="641350"/>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Need = </a:t>
            </a:r>
            <a:endParaRPr/>
          </a:p>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Max - Allocation</a:t>
            </a:r>
            <a:endParaRPr/>
          </a:p>
        </p:txBody>
      </p:sp>
      <p:sp>
        <p:nvSpPr>
          <p:cNvPr id="479" name="Google Shape;479;p37"/>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8"/>
                                        </p:tgtEl>
                                        <p:attrNameLst>
                                          <p:attrName>style.visibility</p:attrName>
                                        </p:attrNameLst>
                                      </p:cBhvr>
                                      <p:to>
                                        <p:strVal val="visible"/>
                                      </p:to>
                                    </p:set>
                                    <p:animEffect filter="fade" transition="in">
                                      <p:cBhvr>
                                        <p:cTn dur="500"/>
                                        <p:tgtEl>
                                          <p:spTgt spid="4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0" st="0"/>
                                            </p:txEl>
                                          </p:spTgt>
                                        </p:tgtEl>
                                        <p:attrNameLst>
                                          <p:attrName>style.visibility</p:attrName>
                                        </p:attrNameLst>
                                      </p:cBhvr>
                                      <p:to>
                                        <p:strVal val="visible"/>
                                      </p:to>
                                    </p:set>
                                    <p:animEffect filter="fade" transition="in">
                                      <p:cBhvr>
                                        <p:cTn dur="500"/>
                                        <p:tgtEl>
                                          <p:spTgt spid="47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8"/>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Example of Banker’s Algorithm</a:t>
            </a:r>
            <a:endParaRPr/>
          </a:p>
        </p:txBody>
      </p:sp>
      <p:graphicFrame>
        <p:nvGraphicFramePr>
          <p:cNvPr id="486" name="Google Shape;486;p38"/>
          <p:cNvGraphicFramePr/>
          <p:nvPr/>
        </p:nvGraphicFramePr>
        <p:xfrm>
          <a:off x="1476375" y="1628775"/>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Allocation</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0 1 0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2 0 0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2 1 1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487" name="Google Shape;487;p38"/>
          <p:cNvGraphicFramePr/>
          <p:nvPr/>
        </p:nvGraphicFramePr>
        <p:xfrm>
          <a:off x="3635375" y="1628775"/>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Need</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7 4 3</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1 2 2</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6 0 0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0 1 1</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4 3 1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488" name="Google Shape;488;p38"/>
          <p:cNvGraphicFramePr/>
          <p:nvPr/>
        </p:nvGraphicFramePr>
        <p:xfrm>
          <a:off x="5741987" y="1628775"/>
          <a:ext cx="3000000" cy="3000000"/>
        </p:xfrm>
        <a:graphic>
          <a:graphicData uri="http://schemas.openxmlformats.org/drawingml/2006/table">
            <a:tbl>
              <a:tblPr>
                <a:noFill/>
                <a:tableStyleId>{294ADCAC-31C2-43A9-B6E1-405ECE06B1F7}</a:tableStyleId>
              </a:tblPr>
              <a:tblGrid>
                <a:gridCol w="1204900"/>
              </a:tblGrid>
              <a:tr h="581025">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Available</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3 3 2</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89" name="Google Shape;489;p38"/>
          <p:cNvSpPr txBox="1"/>
          <p:nvPr/>
        </p:nvSpPr>
        <p:spPr>
          <a:xfrm>
            <a:off x="395287" y="4076700"/>
            <a:ext cx="486727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Try to find a row in </a:t>
            </a:r>
            <a:r>
              <a:rPr b="0" i="1" lang="en-US" sz="1800" u="none">
                <a:solidFill>
                  <a:schemeClr val="dk1"/>
                </a:solidFill>
                <a:latin typeface="Arial"/>
                <a:ea typeface="Arial"/>
                <a:cs typeface="Arial"/>
                <a:sym typeface="Arial"/>
              </a:rPr>
              <a:t>Need</a:t>
            </a:r>
            <a:r>
              <a:rPr b="0" baseline="-25000" i="1" lang="en-US" sz="1800" u="none">
                <a:solidFill>
                  <a:schemeClr val="dk1"/>
                </a:solidFill>
                <a:latin typeface="Arial"/>
                <a:ea typeface="Arial"/>
                <a:cs typeface="Arial"/>
                <a:sym typeface="Arial"/>
              </a:rPr>
              <a:t>i </a:t>
            </a:r>
            <a:r>
              <a:rPr b="0" i="0" lang="en-US" sz="1800" u="none">
                <a:solidFill>
                  <a:schemeClr val="dk1"/>
                </a:solidFill>
                <a:latin typeface="Arial"/>
                <a:ea typeface="Arial"/>
                <a:cs typeface="Arial"/>
                <a:sym typeface="Arial"/>
              </a:rPr>
              <a:t> that is &lt;= Available. </a:t>
            </a:r>
            <a:endParaRPr/>
          </a:p>
        </p:txBody>
      </p:sp>
      <p:sp>
        <p:nvSpPr>
          <p:cNvPr id="490" name="Google Shape;490;p38"/>
          <p:cNvSpPr txBox="1"/>
          <p:nvPr/>
        </p:nvSpPr>
        <p:spPr>
          <a:xfrm>
            <a:off x="952500" y="4456112"/>
            <a:ext cx="7261225" cy="17399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P1.    run completion. Available becomes = [3 3 2] + [2 0 0] = [5 3 2]</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P3.    run completion. Available becomes = [5 3 2] + [2 1 1] = [7 4 3]</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P4.    run completion. Available becomes = [7 4 3] + [0 0 2] = [7 4 5]</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P2.    run completion. Available becomes = [7 4 5] + [3 0 2] = [10 4 7]</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P0.    run completion. Available becomes = [10 4 7] + [0 1 0] = [10 5 7]</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1" name="Google Shape;491;p38"/>
          <p:cNvSpPr txBox="1"/>
          <p:nvPr/>
        </p:nvSpPr>
        <p:spPr>
          <a:xfrm>
            <a:off x="769937" y="5942012"/>
            <a:ext cx="744537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We found a sequence of execution: P1, P3, P4, P2, P0. State is safe</a:t>
            </a:r>
            <a:endParaRPr/>
          </a:p>
        </p:txBody>
      </p:sp>
      <p:sp>
        <p:nvSpPr>
          <p:cNvPr id="492" name="Google Shape;492;p38"/>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xEl>
                                              <p:pRg end="0" st="0"/>
                                            </p:txEl>
                                          </p:spTgt>
                                        </p:tgtEl>
                                        <p:attrNameLst>
                                          <p:attrName>style.visibility</p:attrName>
                                        </p:attrNameLst>
                                      </p:cBhvr>
                                      <p:to>
                                        <p:strVal val="visible"/>
                                      </p:to>
                                    </p:set>
                                    <p:animEffect filter="fade" transition="in">
                                      <p:cBhvr>
                                        <p:cTn dur="500"/>
                                        <p:tgtEl>
                                          <p:spTgt spid="4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xEl>
                                              <p:pRg end="1" st="1"/>
                                            </p:txEl>
                                          </p:spTgt>
                                        </p:tgtEl>
                                        <p:attrNameLst>
                                          <p:attrName>style.visibility</p:attrName>
                                        </p:attrNameLst>
                                      </p:cBhvr>
                                      <p:to>
                                        <p:strVal val="visible"/>
                                      </p:to>
                                    </p:set>
                                    <p:animEffect filter="fade" transition="in">
                                      <p:cBhvr>
                                        <p:cTn dur="500"/>
                                        <p:tgtEl>
                                          <p:spTgt spid="4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xEl>
                                              <p:pRg end="2" st="2"/>
                                            </p:txEl>
                                          </p:spTgt>
                                        </p:tgtEl>
                                        <p:attrNameLst>
                                          <p:attrName>style.visibility</p:attrName>
                                        </p:attrNameLst>
                                      </p:cBhvr>
                                      <p:to>
                                        <p:strVal val="visible"/>
                                      </p:to>
                                    </p:set>
                                    <p:animEffect filter="fade" transition="in">
                                      <p:cBhvr>
                                        <p:cTn dur="500"/>
                                        <p:tgtEl>
                                          <p:spTgt spid="4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xEl>
                                              <p:pRg end="3" st="3"/>
                                            </p:txEl>
                                          </p:spTgt>
                                        </p:tgtEl>
                                        <p:attrNameLst>
                                          <p:attrName>style.visibility</p:attrName>
                                        </p:attrNameLst>
                                      </p:cBhvr>
                                      <p:to>
                                        <p:strVal val="visible"/>
                                      </p:to>
                                    </p:set>
                                    <p:animEffect filter="fade" transition="in">
                                      <p:cBhvr>
                                        <p:cTn dur="500"/>
                                        <p:tgtEl>
                                          <p:spTgt spid="4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xEl>
                                              <p:pRg end="4" st="4"/>
                                            </p:txEl>
                                          </p:spTgt>
                                        </p:tgtEl>
                                        <p:attrNameLst>
                                          <p:attrName>style.visibility</p:attrName>
                                        </p:attrNameLst>
                                      </p:cBhvr>
                                      <p:to>
                                        <p:strVal val="visible"/>
                                      </p:to>
                                    </p:set>
                                    <p:animEffect filter="fade" transition="in">
                                      <p:cBhvr>
                                        <p:cTn dur="500"/>
                                        <p:tgtEl>
                                          <p:spTgt spid="4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xEl>
                                              <p:pRg end="5" st="5"/>
                                            </p:txEl>
                                          </p:spTgt>
                                        </p:tgtEl>
                                        <p:attrNameLst>
                                          <p:attrName>style.visibility</p:attrName>
                                        </p:attrNameLst>
                                      </p:cBhvr>
                                      <p:to>
                                        <p:strVal val="visible"/>
                                      </p:to>
                                    </p:set>
                                    <p:animEffect filter="fade" transition="in">
                                      <p:cBhvr>
                                        <p:cTn dur="500"/>
                                        <p:tgtEl>
                                          <p:spTgt spid="49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500"/>
                                        <p:tgtEl>
                                          <p:spTgt spid="4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39"/>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Example:  </a:t>
            </a:r>
            <a:r>
              <a:rPr b="1" i="1" lang="en-US" sz="3200" u="none">
                <a:solidFill>
                  <a:schemeClr val="dk2"/>
                </a:solidFill>
                <a:latin typeface="Arial"/>
                <a:ea typeface="Arial"/>
                <a:cs typeface="Arial"/>
                <a:sym typeface="Arial"/>
              </a:rPr>
              <a:t>P</a:t>
            </a:r>
            <a:r>
              <a:rPr b="1" baseline="-25000" i="0" lang="en-US" sz="3200" u="none">
                <a:solidFill>
                  <a:schemeClr val="dk2"/>
                </a:solidFill>
                <a:latin typeface="Arial"/>
                <a:ea typeface="Arial"/>
                <a:cs typeface="Arial"/>
                <a:sym typeface="Arial"/>
              </a:rPr>
              <a:t>1</a:t>
            </a:r>
            <a:r>
              <a:rPr b="1" i="0" lang="en-US" sz="3200" u="none">
                <a:solidFill>
                  <a:schemeClr val="dk2"/>
                </a:solidFill>
                <a:latin typeface="Arial"/>
                <a:ea typeface="Arial"/>
                <a:cs typeface="Arial"/>
                <a:sym typeface="Arial"/>
              </a:rPr>
              <a:t> requests (1,0,2)</a:t>
            </a:r>
            <a:endParaRPr/>
          </a:p>
        </p:txBody>
      </p:sp>
      <p:sp>
        <p:nvSpPr>
          <p:cNvPr id="499" name="Google Shape;499;p39"/>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At that time Available is  [3 3 2]</a:t>
            </a:r>
            <a:endParaRPr/>
          </a:p>
          <a:p>
            <a:pPr indent="-342900" lvl="0" marL="34290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First check that Request ≤ Available (that is, (1,0,2) ≤ (3,3,2) ⇒ true. </a:t>
            </a:r>
            <a:endParaRPr/>
          </a:p>
          <a:p>
            <a:pPr indent="-342900" lvl="0" marL="342900" rtl="0" algn="l">
              <a:lnSpc>
                <a:spcPct val="100000"/>
              </a:lnSpc>
              <a:spcBef>
                <a:spcPts val="32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Then check the new state for safety: </a:t>
            </a:r>
            <a:endParaRPr b="0" i="1" sz="1600" u="none">
              <a:solidFill>
                <a:schemeClr val="dk1"/>
              </a:solidFill>
              <a:latin typeface="Arial"/>
              <a:ea typeface="Arial"/>
              <a:cs typeface="Arial"/>
              <a:sym typeface="Arial"/>
            </a:endParaRPr>
          </a:p>
          <a:p>
            <a:pPr indent="-342900" lvl="0" marL="342900" rtl="0" algn="l">
              <a:lnSpc>
                <a:spcPct val="100000"/>
              </a:lnSpc>
              <a:spcBef>
                <a:spcPts val="320"/>
              </a:spcBef>
              <a:spcAft>
                <a:spcPts val="0"/>
              </a:spcAft>
              <a:buClr>
                <a:schemeClr val="dk1"/>
              </a:buClr>
              <a:buSzPts val="1600"/>
              <a:buFont typeface="Arial"/>
              <a:buNone/>
            </a:pPr>
            <a:r>
              <a:rPr b="0" i="1" lang="en-US" sz="1600" u="none">
                <a:solidFill>
                  <a:schemeClr val="dk1"/>
                </a:solidFill>
                <a:latin typeface="Arial"/>
                <a:ea typeface="Arial"/>
                <a:cs typeface="Arial"/>
                <a:sym typeface="Arial"/>
              </a:rPr>
              <a:t>			</a:t>
            </a:r>
            <a:endParaRPr b="0" i="0" sz="1600" u="none">
              <a:solidFill>
                <a:schemeClr val="dk1"/>
              </a:solidFill>
              <a:latin typeface="Arial"/>
              <a:ea typeface="Arial"/>
              <a:cs typeface="Arial"/>
              <a:sym typeface="Arial"/>
            </a:endParaRPr>
          </a:p>
          <a:p>
            <a:pPr indent="-241300" lvl="0" marL="34290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241300" lvl="0" marL="342900" rtl="0" algn="l">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p:txBody>
      </p:sp>
      <p:graphicFrame>
        <p:nvGraphicFramePr>
          <p:cNvPr id="500" name="Google Shape;500;p39"/>
          <p:cNvGraphicFramePr/>
          <p:nvPr/>
        </p:nvGraphicFramePr>
        <p:xfrm>
          <a:off x="2700337" y="2924175"/>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Allocation</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0 1 0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2 1 1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501" name="Google Shape;501;p39"/>
          <p:cNvGraphicFramePr/>
          <p:nvPr/>
        </p:nvGraphicFramePr>
        <p:xfrm>
          <a:off x="4787900" y="2924175"/>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Need</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7 4 3</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0 2 0</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6 0 0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0 1 1</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4 3 1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502" name="Google Shape;502;p39"/>
          <p:cNvGraphicFramePr/>
          <p:nvPr/>
        </p:nvGraphicFramePr>
        <p:xfrm>
          <a:off x="6875462" y="2924175"/>
          <a:ext cx="3000000" cy="3000000"/>
        </p:xfrm>
        <a:graphic>
          <a:graphicData uri="http://schemas.openxmlformats.org/drawingml/2006/table">
            <a:tbl>
              <a:tblPr>
                <a:noFill/>
                <a:tableStyleId>{294ADCAC-31C2-43A9-B6E1-405ECE06B1F7}</a:tableStyleId>
              </a:tblPr>
              <a:tblGrid>
                <a:gridCol w="1204900"/>
              </a:tblGrid>
              <a:tr h="581025">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Available</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2 3 0</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503" name="Google Shape;503;p39"/>
          <p:cNvGraphicFramePr/>
          <p:nvPr/>
        </p:nvGraphicFramePr>
        <p:xfrm>
          <a:off x="468312" y="2924175"/>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Max</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7 5 3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3 2 2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9 0 2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2 2 2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4 3 3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04" name="Google Shape;504;p39"/>
          <p:cNvSpPr txBox="1"/>
          <p:nvPr/>
        </p:nvSpPr>
        <p:spPr>
          <a:xfrm>
            <a:off x="2411412" y="2708275"/>
            <a:ext cx="6048375" cy="3241675"/>
          </a:xfrm>
          <a:prstGeom prst="rect">
            <a:avLst/>
          </a:prstGeom>
          <a:noFill/>
          <a:ln cap="flat" cmpd="sng" w="952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5" name="Google Shape;505;p39"/>
          <p:cNvSpPr txBox="1"/>
          <p:nvPr/>
        </p:nvSpPr>
        <p:spPr>
          <a:xfrm>
            <a:off x="2408237" y="5608637"/>
            <a:ext cx="655637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new state (we did not go to that state yet; we are just checking)</a:t>
            </a:r>
            <a:endParaRPr/>
          </a:p>
        </p:txBody>
      </p:sp>
      <p:sp>
        <p:nvSpPr>
          <p:cNvPr id="506" name="Google Shape;506;p39"/>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Deadlock Characterization</a:t>
            </a:r>
            <a:endParaRPr/>
          </a:p>
        </p:txBody>
      </p:sp>
      <p:sp>
        <p:nvSpPr>
          <p:cNvPr id="125" name="Google Shape;125;p4"/>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228600" lvl="0" marL="342900" rtl="0" algn="l">
              <a:lnSpc>
                <a:spcPct val="100000"/>
              </a:lnSpc>
              <a:spcBef>
                <a:spcPts val="0"/>
              </a:spcBef>
              <a:spcAft>
                <a:spcPts val="0"/>
              </a:spcAft>
              <a:buClr>
                <a:schemeClr val="dk1"/>
              </a:buClr>
              <a:buSzPts val="1800"/>
              <a:buFont typeface="Arial"/>
              <a:buNone/>
            </a:pPr>
            <a:r>
              <a:t/>
            </a:r>
            <a:endParaRPr b="1"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Deadlocks can arise if four conditions hold simultaneously</a:t>
            </a:r>
            <a:endParaRPr/>
          </a:p>
          <a:p>
            <a:pPr indent="-285750" lvl="1" marL="74295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Mutual exclusion:</a:t>
            </a:r>
            <a:r>
              <a:rPr b="0" i="0" lang="en-US" sz="1800" u="none">
                <a:solidFill>
                  <a:schemeClr val="dk1"/>
                </a:solidFill>
                <a:latin typeface="Arial"/>
                <a:ea typeface="Arial"/>
                <a:cs typeface="Arial"/>
                <a:sym typeface="Arial"/>
              </a:rPr>
              <a:t>  only one process at a time can use a resource	</a:t>
            </a:r>
            <a:endParaRPr/>
          </a:p>
          <a:p>
            <a:pPr indent="-285750" lvl="1" marL="74295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Hold and wait:</a:t>
            </a:r>
            <a:r>
              <a:rPr b="0" i="0" lang="en-US" sz="1800" u="none">
                <a:solidFill>
                  <a:schemeClr val="dk1"/>
                </a:solidFill>
                <a:latin typeface="Arial"/>
                <a:ea typeface="Arial"/>
                <a:cs typeface="Arial"/>
                <a:sym typeface="Arial"/>
              </a:rPr>
              <a:t>  a process holding at least one resource is waiting to acquire additional resources held by other processes</a:t>
            </a:r>
            <a:endParaRPr/>
          </a:p>
          <a:p>
            <a:pPr indent="-285750" lvl="1" marL="74295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No preemption:</a:t>
            </a:r>
            <a:r>
              <a:rPr b="0" i="0" lang="en-US" sz="1800" u="none">
                <a:solidFill>
                  <a:schemeClr val="dk1"/>
                </a:solidFill>
                <a:latin typeface="Arial"/>
                <a:ea typeface="Arial"/>
                <a:cs typeface="Arial"/>
                <a:sym typeface="Arial"/>
              </a:rPr>
              <a:t>  a resource can be released only voluntarily by the process holding it, after that process has completed its task</a:t>
            </a:r>
            <a:endParaRPr/>
          </a:p>
          <a:p>
            <a:pPr indent="-285750" lvl="1" marL="74295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Circular wait:</a:t>
            </a:r>
            <a:r>
              <a:rPr b="0" i="0" lang="en-US" sz="1800" u="none">
                <a:solidFill>
                  <a:schemeClr val="dk1"/>
                </a:solidFill>
                <a:latin typeface="Arial"/>
                <a:ea typeface="Arial"/>
                <a:cs typeface="Arial"/>
                <a:sym typeface="Arial"/>
              </a:rPr>
              <a:t>  there exists a set {</a:t>
            </a:r>
            <a:r>
              <a:rPr b="0" i="1" lang="en-US" sz="1800" u="none">
                <a:solidFill>
                  <a:schemeClr val="dk1"/>
                </a:solidFill>
                <a:latin typeface="Arial"/>
                <a:ea typeface="Arial"/>
                <a:cs typeface="Arial"/>
                <a:sym typeface="Arial"/>
              </a:rPr>
              <a:t>P</a:t>
            </a:r>
            <a:r>
              <a:rPr b="0" baseline="-25000" i="0" lang="en-US" sz="1800" u="none">
                <a:solidFill>
                  <a:schemeClr val="dk1"/>
                </a:solidFill>
                <a:latin typeface="Arial"/>
                <a:ea typeface="Arial"/>
                <a:cs typeface="Arial"/>
                <a:sym typeface="Arial"/>
              </a:rPr>
              <a:t>0</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P</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P</a:t>
            </a:r>
            <a:r>
              <a:rPr b="0" baseline="-25000" i="1" lang="en-US" sz="1800" u="none">
                <a:solidFill>
                  <a:schemeClr val="dk1"/>
                </a:solidFill>
                <a:latin typeface="Arial"/>
                <a:ea typeface="Arial"/>
                <a:cs typeface="Arial"/>
                <a:sym typeface="Arial"/>
              </a:rPr>
              <a:t>N</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P</a:t>
            </a:r>
            <a:r>
              <a:rPr b="0" baseline="-25000" i="0" lang="en-US" sz="1800" u="none">
                <a:solidFill>
                  <a:schemeClr val="dk1"/>
                </a:solidFill>
                <a:latin typeface="Arial"/>
                <a:ea typeface="Arial"/>
                <a:cs typeface="Arial"/>
                <a:sym typeface="Arial"/>
              </a:rPr>
              <a:t>0</a:t>
            </a:r>
            <a:r>
              <a:rPr b="0" i="0" lang="en-US" sz="1800" u="none">
                <a:solidFill>
                  <a:schemeClr val="dk1"/>
                </a:solidFill>
                <a:latin typeface="Arial"/>
                <a:ea typeface="Arial"/>
                <a:cs typeface="Arial"/>
                <a:sym typeface="Arial"/>
              </a:rPr>
              <a:t>} of waiting processes such that </a:t>
            </a:r>
            <a:r>
              <a:rPr b="0" i="1" lang="en-US" sz="1800" u="none">
                <a:solidFill>
                  <a:schemeClr val="dk1"/>
                </a:solidFill>
                <a:latin typeface="Arial"/>
                <a:ea typeface="Arial"/>
                <a:cs typeface="Arial"/>
                <a:sym typeface="Arial"/>
              </a:rPr>
              <a:t>P</a:t>
            </a:r>
            <a:r>
              <a:rPr b="0" baseline="-25000" i="0" lang="en-US" sz="1800" u="none">
                <a:solidFill>
                  <a:schemeClr val="dk1"/>
                </a:solidFill>
                <a:latin typeface="Arial"/>
                <a:ea typeface="Arial"/>
                <a:cs typeface="Arial"/>
                <a:sym typeface="Arial"/>
              </a:rPr>
              <a:t>0 </a:t>
            </a:r>
            <a:r>
              <a:rPr b="0" i="0" lang="en-US" sz="1800" u="none">
                <a:solidFill>
                  <a:schemeClr val="dk1"/>
                </a:solidFill>
                <a:latin typeface="Arial"/>
                <a:ea typeface="Arial"/>
                <a:cs typeface="Arial"/>
                <a:sym typeface="Arial"/>
              </a:rPr>
              <a:t>is waiting for a resource that is held by </a:t>
            </a:r>
            <a:r>
              <a:rPr b="0" i="1" lang="en-US" sz="1800" u="none">
                <a:solidFill>
                  <a:schemeClr val="dk1"/>
                </a:solidFill>
                <a:latin typeface="Arial"/>
                <a:ea typeface="Arial"/>
                <a:cs typeface="Arial"/>
                <a:sym typeface="Arial"/>
              </a:rPr>
              <a:t>P</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P</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is waiting for a resource that is held by </a:t>
            </a:r>
            <a:r>
              <a:rPr b="0" i="1" lang="en-US" sz="1800" u="none">
                <a:solidFill>
                  <a:schemeClr val="dk1"/>
                </a:solidFill>
                <a:latin typeface="Arial"/>
                <a:ea typeface="Arial"/>
                <a:cs typeface="Arial"/>
                <a:sym typeface="Arial"/>
              </a:rPr>
              <a:t>P</a:t>
            </a:r>
            <a:r>
              <a:rPr b="0" baseline="-25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P</a:t>
            </a:r>
            <a:r>
              <a:rPr b="0" baseline="-25000" i="1" lang="en-US" sz="1800" u="none">
                <a:solidFill>
                  <a:schemeClr val="dk1"/>
                </a:solidFill>
                <a:latin typeface="Arial"/>
                <a:ea typeface="Arial"/>
                <a:cs typeface="Arial"/>
                <a:sym typeface="Arial"/>
              </a:rPr>
              <a:t>n</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is waiting for a resource that is held by </a:t>
            </a:r>
            <a:r>
              <a:rPr b="0" i="1" lang="en-US" sz="1800" u="none">
                <a:solidFill>
                  <a:schemeClr val="dk1"/>
                </a:solidFill>
                <a:latin typeface="Arial"/>
                <a:ea typeface="Arial"/>
                <a:cs typeface="Arial"/>
                <a:sym typeface="Arial"/>
              </a:rPr>
              <a:t>P</a:t>
            </a:r>
            <a:r>
              <a:rPr b="0" baseline="-25000" i="0" lang="en-US" sz="1800" u="none">
                <a:solidFill>
                  <a:schemeClr val="dk1"/>
                </a:solidFill>
                <a:latin typeface="Arial"/>
                <a:ea typeface="Arial"/>
                <a:cs typeface="Arial"/>
                <a:sym typeface="Arial"/>
              </a:rPr>
              <a:t>n</a:t>
            </a:r>
            <a:r>
              <a:rPr b="0" i="0" lang="en-US" sz="1800" u="none">
                <a:solidFill>
                  <a:schemeClr val="dk1"/>
                </a:solidFill>
                <a:latin typeface="Arial"/>
                <a:ea typeface="Arial"/>
                <a:cs typeface="Arial"/>
                <a:sym typeface="Arial"/>
              </a:rPr>
              <a:t>, and </a:t>
            </a:r>
            <a:r>
              <a:rPr b="0" i="1" lang="en-US" sz="1800" u="none">
                <a:solidFill>
                  <a:schemeClr val="dk1"/>
                </a:solidFill>
                <a:latin typeface="Arial"/>
                <a:ea typeface="Arial"/>
                <a:cs typeface="Arial"/>
                <a:sym typeface="Arial"/>
              </a:rPr>
              <a:t>P</a:t>
            </a:r>
            <a:r>
              <a:rPr b="0" baseline="-25000" i="0" lang="en-US" sz="1800" u="none">
                <a:solidFill>
                  <a:schemeClr val="dk1"/>
                </a:solidFill>
                <a:latin typeface="Arial"/>
                <a:ea typeface="Arial"/>
                <a:cs typeface="Arial"/>
                <a:sym typeface="Arial"/>
              </a:rPr>
              <a:t>n</a:t>
            </a:r>
            <a:r>
              <a:rPr b="0" i="0" lang="en-US" sz="1800" u="none">
                <a:solidFill>
                  <a:schemeClr val="dk1"/>
                </a:solidFill>
                <a:latin typeface="Arial"/>
                <a:ea typeface="Arial"/>
                <a:cs typeface="Arial"/>
                <a:sym typeface="Arial"/>
              </a:rPr>
              <a:t> is waiting for a resource that is held by </a:t>
            </a:r>
            <a:r>
              <a:rPr b="0" i="1" lang="en-US" sz="1800" u="none">
                <a:solidFill>
                  <a:schemeClr val="dk1"/>
                </a:solidFill>
                <a:latin typeface="Arial"/>
                <a:ea typeface="Arial"/>
                <a:cs typeface="Arial"/>
                <a:sym typeface="Arial"/>
              </a:rPr>
              <a:t>P</a:t>
            </a:r>
            <a:r>
              <a:rPr b="0" baseline="-25000" i="0" lang="en-US" sz="1800" u="none">
                <a:solidFill>
                  <a:schemeClr val="dk1"/>
                </a:solidFill>
                <a:latin typeface="Arial"/>
                <a:ea typeface="Arial"/>
                <a:cs typeface="Arial"/>
                <a:sym typeface="Arial"/>
              </a:rPr>
              <a:t>0</a:t>
            </a:r>
            <a:r>
              <a:rPr b="0" i="0" lang="en-US" sz="1800" u="none">
                <a:solidFill>
                  <a:schemeClr val="dk1"/>
                </a:solidFill>
                <a:latin typeface="Arial"/>
                <a:ea typeface="Arial"/>
                <a:cs typeface="Arial"/>
                <a:sym typeface="Arial"/>
              </a:rPr>
              <a:t>.</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126" name="Google Shape;126;p4"/>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0"/>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Example:  </a:t>
            </a:r>
            <a:r>
              <a:rPr b="1" i="1" lang="en-US" sz="3200" u="none">
                <a:solidFill>
                  <a:schemeClr val="dk2"/>
                </a:solidFill>
                <a:latin typeface="Arial"/>
                <a:ea typeface="Arial"/>
                <a:cs typeface="Arial"/>
                <a:sym typeface="Arial"/>
              </a:rPr>
              <a:t>P</a:t>
            </a:r>
            <a:r>
              <a:rPr b="1" baseline="-25000" i="0" lang="en-US" sz="3200" u="none">
                <a:solidFill>
                  <a:schemeClr val="dk2"/>
                </a:solidFill>
                <a:latin typeface="Arial"/>
                <a:ea typeface="Arial"/>
                <a:cs typeface="Arial"/>
                <a:sym typeface="Arial"/>
              </a:rPr>
              <a:t>1</a:t>
            </a:r>
            <a:r>
              <a:rPr b="1" i="0" lang="en-US" sz="3200" u="none">
                <a:solidFill>
                  <a:schemeClr val="dk2"/>
                </a:solidFill>
                <a:latin typeface="Arial"/>
                <a:ea typeface="Arial"/>
                <a:cs typeface="Arial"/>
                <a:sym typeface="Arial"/>
              </a:rPr>
              <a:t> requests (1,0,2)</a:t>
            </a:r>
            <a:endParaRPr/>
          </a:p>
        </p:txBody>
      </p:sp>
      <p:graphicFrame>
        <p:nvGraphicFramePr>
          <p:cNvPr id="513" name="Google Shape;513;p40"/>
          <p:cNvGraphicFramePr/>
          <p:nvPr/>
        </p:nvGraphicFramePr>
        <p:xfrm>
          <a:off x="2052637" y="1746250"/>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Allocation</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0 1 0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2 1 1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514" name="Google Shape;514;p40"/>
          <p:cNvGraphicFramePr/>
          <p:nvPr/>
        </p:nvGraphicFramePr>
        <p:xfrm>
          <a:off x="4067175" y="1746250"/>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Need</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7 4 3</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0 2 0</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6 0 0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0 1 1</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4 3 1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515" name="Google Shape;515;p40"/>
          <p:cNvGraphicFramePr/>
          <p:nvPr/>
        </p:nvGraphicFramePr>
        <p:xfrm>
          <a:off x="6102350" y="1746250"/>
          <a:ext cx="3000000" cy="3000000"/>
        </p:xfrm>
        <a:graphic>
          <a:graphicData uri="http://schemas.openxmlformats.org/drawingml/2006/table">
            <a:tbl>
              <a:tblPr>
                <a:noFill/>
                <a:tableStyleId>{294ADCAC-31C2-43A9-B6E1-405ECE06B1F7}</a:tableStyleId>
              </a:tblPr>
              <a:tblGrid>
                <a:gridCol w="1204900"/>
              </a:tblGrid>
              <a:tr h="581025">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Available</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2 3 0</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16" name="Google Shape;516;p40"/>
          <p:cNvSpPr txBox="1"/>
          <p:nvPr/>
        </p:nvSpPr>
        <p:spPr>
          <a:xfrm>
            <a:off x="1763712" y="1484312"/>
            <a:ext cx="6048375" cy="2906712"/>
          </a:xfrm>
          <a:prstGeom prst="rect">
            <a:avLst/>
          </a:prstGeom>
          <a:noFill/>
          <a:ln cap="flat" cmpd="sng" w="952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7" name="Google Shape;517;p40"/>
          <p:cNvSpPr txBox="1"/>
          <p:nvPr/>
        </p:nvSpPr>
        <p:spPr>
          <a:xfrm>
            <a:off x="6653212" y="4005262"/>
            <a:ext cx="115887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new state</a:t>
            </a:r>
            <a:endParaRPr/>
          </a:p>
        </p:txBody>
      </p:sp>
      <p:sp>
        <p:nvSpPr>
          <p:cNvPr id="518" name="Google Shape;518;p40"/>
          <p:cNvSpPr txBox="1"/>
          <p:nvPr/>
        </p:nvSpPr>
        <p:spPr>
          <a:xfrm>
            <a:off x="827087" y="4508500"/>
            <a:ext cx="4010025" cy="201453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Can we find a sequence?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Run P1. Available becomes = [5 3 2]</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Run P3. Available becomes = [7 4 3]</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Run P4. Available becomes = [7 4 5]</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Run P0. Available becomes = [7 5 5]</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Run P2. Available becomes = [10 5 7]</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19" name="Google Shape;519;p40"/>
          <p:cNvSpPr txBox="1"/>
          <p:nvPr/>
        </p:nvSpPr>
        <p:spPr>
          <a:xfrm>
            <a:off x="5776912" y="4641850"/>
            <a:ext cx="2873375" cy="17399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Sequence is: </a:t>
            </a:r>
            <a:endParaRPr/>
          </a:p>
          <a:p>
            <a:pPr indent="0" lvl="0" marL="0" marR="0" rtl="0" algn="l">
              <a:lnSpc>
                <a:spcPct val="100000"/>
              </a:lnSpc>
              <a:spcBef>
                <a:spcPts val="0"/>
              </a:spcBef>
              <a:spcAft>
                <a:spcPts val="0"/>
              </a:spcAft>
              <a:buClr>
                <a:schemeClr val="dk1"/>
              </a:buClr>
              <a:buSzPts val="1800"/>
              <a:buFont typeface="Arial"/>
              <a:buNone/>
            </a:pPr>
            <a:r>
              <a:rPr b="0" i="1" lang="en-US" sz="1800" u="none">
                <a:solidFill>
                  <a:schemeClr val="dk1"/>
                </a:solidFill>
                <a:latin typeface="Arial"/>
                <a:ea typeface="Arial"/>
                <a:cs typeface="Arial"/>
                <a:sym typeface="Arial"/>
              </a:rPr>
              <a:t>P</a:t>
            </a:r>
            <a:r>
              <a:rPr b="0" i="0" lang="en-US" sz="1800" u="none">
                <a:solidFill>
                  <a:schemeClr val="dk1"/>
                </a:solidFill>
                <a:latin typeface="Arial"/>
                <a:ea typeface="Arial"/>
                <a:cs typeface="Arial"/>
                <a:sym typeface="Arial"/>
              </a:rPr>
              <a:t>1, </a:t>
            </a:r>
            <a:r>
              <a:rPr b="0" i="1" lang="en-US" sz="1800" u="none">
                <a:solidFill>
                  <a:schemeClr val="dk1"/>
                </a:solidFill>
                <a:latin typeface="Arial"/>
                <a:ea typeface="Arial"/>
                <a:cs typeface="Arial"/>
                <a:sym typeface="Arial"/>
              </a:rPr>
              <a:t>P</a:t>
            </a:r>
            <a:r>
              <a:rPr b="0" i="0" lang="en-US" sz="1800" u="none">
                <a:solidFill>
                  <a:schemeClr val="dk1"/>
                </a:solidFill>
                <a:latin typeface="Arial"/>
                <a:ea typeface="Arial"/>
                <a:cs typeface="Arial"/>
                <a:sym typeface="Arial"/>
              </a:rPr>
              <a:t>3, </a:t>
            </a:r>
            <a:r>
              <a:rPr b="0" i="1" lang="en-US" sz="1800" u="none">
                <a:solidFill>
                  <a:schemeClr val="dk1"/>
                </a:solidFill>
                <a:latin typeface="Arial"/>
                <a:ea typeface="Arial"/>
                <a:cs typeface="Arial"/>
                <a:sym typeface="Arial"/>
              </a:rPr>
              <a:t>P</a:t>
            </a:r>
            <a:r>
              <a:rPr b="0" i="0" lang="en-US" sz="1800" u="none">
                <a:solidFill>
                  <a:schemeClr val="dk1"/>
                </a:solidFill>
                <a:latin typeface="Arial"/>
                <a:ea typeface="Arial"/>
                <a:cs typeface="Arial"/>
                <a:sym typeface="Arial"/>
              </a:rPr>
              <a:t>4, </a:t>
            </a:r>
            <a:r>
              <a:rPr b="0" i="1" lang="en-US" sz="1800" u="none">
                <a:solidFill>
                  <a:schemeClr val="dk1"/>
                </a:solidFill>
                <a:latin typeface="Arial"/>
                <a:ea typeface="Arial"/>
                <a:cs typeface="Arial"/>
                <a:sym typeface="Arial"/>
              </a:rPr>
              <a:t>P</a:t>
            </a:r>
            <a:r>
              <a:rPr b="0" i="0" lang="en-US" sz="1800" u="none">
                <a:solidFill>
                  <a:schemeClr val="dk1"/>
                </a:solidFill>
                <a:latin typeface="Arial"/>
                <a:ea typeface="Arial"/>
                <a:cs typeface="Arial"/>
                <a:sym typeface="Arial"/>
              </a:rPr>
              <a:t>0, </a:t>
            </a:r>
            <a:r>
              <a:rPr b="0" i="1" lang="en-US" sz="1800" u="none">
                <a:solidFill>
                  <a:schemeClr val="dk1"/>
                </a:solidFill>
                <a:latin typeface="Arial"/>
                <a:ea typeface="Arial"/>
                <a:cs typeface="Arial"/>
                <a:sym typeface="Arial"/>
              </a:rPr>
              <a:t>P</a:t>
            </a:r>
            <a:r>
              <a:rPr b="0" i="0" lang="en-US" sz="1800" u="none">
                <a:solidFill>
                  <a:schemeClr val="dk1"/>
                </a:solidFill>
                <a:latin typeface="Arial"/>
                <a:ea typeface="Arial"/>
                <a:cs typeface="Arial"/>
                <a:sym typeface="Arial"/>
              </a:rPr>
              <a:t>2</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Yes, New State is safe.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We can grant the request.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Allocate desired resources</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to process P1. </a:t>
            </a:r>
            <a:endParaRPr/>
          </a:p>
        </p:txBody>
      </p:sp>
      <p:sp>
        <p:nvSpPr>
          <p:cNvPr id="520" name="Google Shape;520;p40"/>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xEl>
                                              <p:pRg end="0" st="0"/>
                                            </p:txEl>
                                          </p:spTgt>
                                        </p:tgtEl>
                                        <p:attrNameLst>
                                          <p:attrName>style.visibility</p:attrName>
                                        </p:attrNameLst>
                                      </p:cBhvr>
                                      <p:to>
                                        <p:strVal val="visible"/>
                                      </p:to>
                                    </p:set>
                                    <p:animEffect filter="fade" transition="in">
                                      <p:cBhvr>
                                        <p:cTn dur="500"/>
                                        <p:tgtEl>
                                          <p:spTgt spid="5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xEl>
                                              <p:pRg end="1" st="1"/>
                                            </p:txEl>
                                          </p:spTgt>
                                        </p:tgtEl>
                                        <p:attrNameLst>
                                          <p:attrName>style.visibility</p:attrName>
                                        </p:attrNameLst>
                                      </p:cBhvr>
                                      <p:to>
                                        <p:strVal val="visible"/>
                                      </p:to>
                                    </p:set>
                                    <p:animEffect filter="fade" transition="in">
                                      <p:cBhvr>
                                        <p:cTn dur="500"/>
                                        <p:tgtEl>
                                          <p:spTgt spid="5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xEl>
                                              <p:pRg end="2" st="2"/>
                                            </p:txEl>
                                          </p:spTgt>
                                        </p:tgtEl>
                                        <p:attrNameLst>
                                          <p:attrName>style.visibility</p:attrName>
                                        </p:attrNameLst>
                                      </p:cBhvr>
                                      <p:to>
                                        <p:strVal val="visible"/>
                                      </p:to>
                                    </p:set>
                                    <p:animEffect filter="fade" transition="in">
                                      <p:cBhvr>
                                        <p:cTn dur="500"/>
                                        <p:tgtEl>
                                          <p:spTgt spid="5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xEl>
                                              <p:pRg end="3" st="3"/>
                                            </p:txEl>
                                          </p:spTgt>
                                        </p:tgtEl>
                                        <p:attrNameLst>
                                          <p:attrName>style.visibility</p:attrName>
                                        </p:attrNameLst>
                                      </p:cBhvr>
                                      <p:to>
                                        <p:strVal val="visible"/>
                                      </p:to>
                                    </p:set>
                                    <p:animEffect filter="fade" transition="in">
                                      <p:cBhvr>
                                        <p:cTn dur="500"/>
                                        <p:tgtEl>
                                          <p:spTgt spid="5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xEl>
                                              <p:pRg end="4" st="4"/>
                                            </p:txEl>
                                          </p:spTgt>
                                        </p:tgtEl>
                                        <p:attrNameLst>
                                          <p:attrName>style.visibility</p:attrName>
                                        </p:attrNameLst>
                                      </p:cBhvr>
                                      <p:to>
                                        <p:strVal val="visible"/>
                                      </p:to>
                                    </p:set>
                                    <p:animEffect filter="fade" transition="in">
                                      <p:cBhvr>
                                        <p:cTn dur="500"/>
                                        <p:tgtEl>
                                          <p:spTgt spid="51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1"/>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1" lang="en-US" sz="3200" u="none">
                <a:solidFill>
                  <a:schemeClr val="dk2"/>
                </a:solidFill>
                <a:latin typeface="Arial"/>
                <a:ea typeface="Arial"/>
                <a:cs typeface="Arial"/>
                <a:sym typeface="Arial"/>
              </a:rPr>
              <a:t>P</a:t>
            </a:r>
            <a:r>
              <a:rPr b="1" baseline="-25000" i="0" lang="en-US" sz="3200" u="none">
                <a:solidFill>
                  <a:schemeClr val="dk2"/>
                </a:solidFill>
                <a:latin typeface="Arial"/>
                <a:ea typeface="Arial"/>
                <a:cs typeface="Arial"/>
                <a:sym typeface="Arial"/>
              </a:rPr>
              <a:t>4 </a:t>
            </a:r>
            <a:r>
              <a:rPr b="1" i="0" lang="en-US" sz="3200" u="none">
                <a:solidFill>
                  <a:schemeClr val="dk2"/>
                </a:solidFill>
                <a:latin typeface="Arial"/>
                <a:ea typeface="Arial"/>
                <a:cs typeface="Arial"/>
                <a:sym typeface="Arial"/>
              </a:rPr>
              <a:t> requests (3,3,0)? </a:t>
            </a:r>
            <a:endParaRPr/>
          </a:p>
        </p:txBody>
      </p:sp>
      <p:graphicFrame>
        <p:nvGraphicFramePr>
          <p:cNvPr id="527" name="Google Shape;527;p41"/>
          <p:cNvGraphicFramePr/>
          <p:nvPr/>
        </p:nvGraphicFramePr>
        <p:xfrm>
          <a:off x="2268537" y="1962150"/>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Allocation</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0 1 0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2 1 1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528" name="Google Shape;528;p41"/>
          <p:cNvGraphicFramePr/>
          <p:nvPr/>
        </p:nvGraphicFramePr>
        <p:xfrm>
          <a:off x="4284662" y="1962150"/>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Need</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7 4 3</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0 2 0</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6 0 0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0 1 1</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4 3 1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529" name="Google Shape;529;p41"/>
          <p:cNvGraphicFramePr/>
          <p:nvPr/>
        </p:nvGraphicFramePr>
        <p:xfrm>
          <a:off x="6248400" y="1989137"/>
          <a:ext cx="3000000" cy="3000000"/>
        </p:xfrm>
        <a:graphic>
          <a:graphicData uri="http://schemas.openxmlformats.org/drawingml/2006/table">
            <a:tbl>
              <a:tblPr>
                <a:noFill/>
                <a:tableStyleId>{294ADCAC-31C2-43A9-B6E1-405ECE06B1F7}</a:tableStyleId>
              </a:tblPr>
              <a:tblGrid>
                <a:gridCol w="1204900"/>
              </a:tblGrid>
              <a:tr h="581025">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Available</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2 3 0</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30" name="Google Shape;530;p41"/>
          <p:cNvSpPr txBox="1"/>
          <p:nvPr/>
        </p:nvSpPr>
        <p:spPr>
          <a:xfrm>
            <a:off x="1979612" y="1700212"/>
            <a:ext cx="6048375" cy="2906712"/>
          </a:xfrm>
          <a:prstGeom prst="rect">
            <a:avLst/>
          </a:prstGeom>
          <a:noFill/>
          <a:ln cap="flat" cmpd="sng" w="952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1" name="Google Shape;531;p41"/>
          <p:cNvSpPr txBox="1"/>
          <p:nvPr/>
        </p:nvSpPr>
        <p:spPr>
          <a:xfrm>
            <a:off x="6516687" y="4221162"/>
            <a:ext cx="150177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Current state</a:t>
            </a:r>
            <a:endParaRPr/>
          </a:p>
        </p:txBody>
      </p:sp>
      <p:sp>
        <p:nvSpPr>
          <p:cNvPr id="532" name="Google Shape;532;p41"/>
          <p:cNvSpPr txBox="1"/>
          <p:nvPr/>
        </p:nvSpPr>
        <p:spPr>
          <a:xfrm>
            <a:off x="593725" y="4816475"/>
            <a:ext cx="7369175" cy="9159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If this is current state, what happens if  P4  requests  (3 3 0)?</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There is no available resource to satisfy the request. P4 will be waited. </a:t>
            </a:r>
            <a:endParaRPr/>
          </a:p>
        </p:txBody>
      </p:sp>
      <p:sp>
        <p:nvSpPr>
          <p:cNvPr id="533" name="Google Shape;533;p41"/>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2"/>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1" lang="en-US" sz="3200" u="none">
                <a:solidFill>
                  <a:schemeClr val="dk2"/>
                </a:solidFill>
                <a:latin typeface="Arial"/>
                <a:ea typeface="Arial"/>
                <a:cs typeface="Arial"/>
                <a:sym typeface="Arial"/>
              </a:rPr>
              <a:t>P</a:t>
            </a:r>
            <a:r>
              <a:rPr b="1" baseline="-25000" i="0" lang="en-US" sz="3200" u="none">
                <a:solidFill>
                  <a:schemeClr val="dk2"/>
                </a:solidFill>
                <a:latin typeface="Arial"/>
                <a:ea typeface="Arial"/>
                <a:cs typeface="Arial"/>
                <a:sym typeface="Arial"/>
              </a:rPr>
              <a:t>0 </a:t>
            </a:r>
            <a:r>
              <a:rPr b="1" i="0" lang="en-US" sz="3200" u="none">
                <a:solidFill>
                  <a:schemeClr val="dk2"/>
                </a:solidFill>
                <a:latin typeface="Arial"/>
                <a:ea typeface="Arial"/>
                <a:cs typeface="Arial"/>
                <a:sym typeface="Arial"/>
              </a:rPr>
              <a:t>requests (0,2,0)? Should we grant?</a:t>
            </a:r>
            <a:endParaRPr/>
          </a:p>
        </p:txBody>
      </p:sp>
      <p:graphicFrame>
        <p:nvGraphicFramePr>
          <p:cNvPr id="540" name="Google Shape;540;p42"/>
          <p:cNvGraphicFramePr/>
          <p:nvPr/>
        </p:nvGraphicFramePr>
        <p:xfrm>
          <a:off x="2052637" y="1819275"/>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Allocation</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0 1 0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2 1 1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541" name="Google Shape;541;p42"/>
          <p:cNvGraphicFramePr/>
          <p:nvPr/>
        </p:nvGraphicFramePr>
        <p:xfrm>
          <a:off x="4068762" y="1819275"/>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Need</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7 4 3</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0 2 0</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6 0 0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0 1 1</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4 3 1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542" name="Google Shape;542;p42"/>
          <p:cNvGraphicFramePr/>
          <p:nvPr/>
        </p:nvGraphicFramePr>
        <p:xfrm>
          <a:off x="6156325" y="1819275"/>
          <a:ext cx="3000000" cy="3000000"/>
        </p:xfrm>
        <a:graphic>
          <a:graphicData uri="http://schemas.openxmlformats.org/drawingml/2006/table">
            <a:tbl>
              <a:tblPr>
                <a:noFill/>
                <a:tableStyleId>{294ADCAC-31C2-43A9-B6E1-405ECE06B1F7}</a:tableStyleId>
              </a:tblPr>
              <a:tblGrid>
                <a:gridCol w="1204900"/>
              </a:tblGrid>
              <a:tr h="581025">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Available</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2 3 0</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43" name="Google Shape;543;p42"/>
          <p:cNvSpPr txBox="1"/>
          <p:nvPr/>
        </p:nvSpPr>
        <p:spPr>
          <a:xfrm>
            <a:off x="1763712" y="1557337"/>
            <a:ext cx="6048375" cy="2906712"/>
          </a:xfrm>
          <a:prstGeom prst="rect">
            <a:avLst/>
          </a:prstGeom>
          <a:noFill/>
          <a:ln cap="flat" cmpd="sng" w="952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4" name="Google Shape;544;p42"/>
          <p:cNvSpPr txBox="1"/>
          <p:nvPr/>
        </p:nvSpPr>
        <p:spPr>
          <a:xfrm>
            <a:off x="6094412" y="4078287"/>
            <a:ext cx="150177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Current state</a:t>
            </a:r>
            <a:endParaRPr/>
          </a:p>
        </p:txBody>
      </p:sp>
      <p:sp>
        <p:nvSpPr>
          <p:cNvPr id="545" name="Google Shape;545;p42"/>
          <p:cNvSpPr txBox="1"/>
          <p:nvPr/>
        </p:nvSpPr>
        <p:spPr>
          <a:xfrm>
            <a:off x="1096962" y="5537200"/>
            <a:ext cx="5133975" cy="64135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System is in this state.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P0 makes a request: [0, 2, 0].   Should we grant. </a:t>
            </a:r>
            <a:endParaRPr/>
          </a:p>
        </p:txBody>
      </p:sp>
      <p:sp>
        <p:nvSpPr>
          <p:cNvPr id="546" name="Google Shape;546;p42"/>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43"/>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1" lang="en-US" sz="3200" u="none">
                <a:solidFill>
                  <a:schemeClr val="dk2"/>
                </a:solidFill>
                <a:latin typeface="Arial"/>
                <a:ea typeface="Arial"/>
                <a:cs typeface="Arial"/>
                <a:sym typeface="Arial"/>
              </a:rPr>
              <a:t>P</a:t>
            </a:r>
            <a:r>
              <a:rPr b="1" baseline="-25000" i="0" lang="en-US" sz="3200" u="none">
                <a:solidFill>
                  <a:schemeClr val="dk2"/>
                </a:solidFill>
                <a:latin typeface="Arial"/>
                <a:ea typeface="Arial"/>
                <a:cs typeface="Arial"/>
                <a:sym typeface="Arial"/>
              </a:rPr>
              <a:t>0 </a:t>
            </a:r>
            <a:r>
              <a:rPr b="1" i="0" lang="en-US" sz="3200" u="none">
                <a:solidFill>
                  <a:schemeClr val="dk2"/>
                </a:solidFill>
                <a:latin typeface="Arial"/>
                <a:ea typeface="Arial"/>
                <a:cs typeface="Arial"/>
                <a:sym typeface="Arial"/>
              </a:rPr>
              <a:t>requests (0,2,0)? Should we grant?</a:t>
            </a:r>
            <a:endParaRPr/>
          </a:p>
        </p:txBody>
      </p:sp>
      <p:sp>
        <p:nvSpPr>
          <p:cNvPr id="553" name="Google Shape;553;p43"/>
          <p:cNvSpPr txBox="1"/>
          <p:nvPr/>
        </p:nvSpPr>
        <p:spPr>
          <a:xfrm>
            <a:off x="755650" y="1628775"/>
            <a:ext cx="683577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Assume we allocate 0,2,0 to P0. The new state will be as follows. </a:t>
            </a:r>
            <a:endParaRPr/>
          </a:p>
        </p:txBody>
      </p:sp>
      <p:graphicFrame>
        <p:nvGraphicFramePr>
          <p:cNvPr id="554" name="Google Shape;554;p43"/>
          <p:cNvGraphicFramePr/>
          <p:nvPr/>
        </p:nvGraphicFramePr>
        <p:xfrm>
          <a:off x="1836737" y="2244725"/>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Allocation</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0 3 0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2 1 1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555" name="Google Shape;555;p43"/>
          <p:cNvGraphicFramePr/>
          <p:nvPr/>
        </p:nvGraphicFramePr>
        <p:xfrm>
          <a:off x="3851275" y="2244725"/>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Need</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7 2 3</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0 2 0</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6 0 0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0 1 1</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4 3 1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556" name="Google Shape;556;p43"/>
          <p:cNvGraphicFramePr/>
          <p:nvPr/>
        </p:nvGraphicFramePr>
        <p:xfrm>
          <a:off x="5886450" y="2244725"/>
          <a:ext cx="3000000" cy="3000000"/>
        </p:xfrm>
        <a:graphic>
          <a:graphicData uri="http://schemas.openxmlformats.org/drawingml/2006/table">
            <a:tbl>
              <a:tblPr>
                <a:noFill/>
                <a:tableStyleId>{294ADCAC-31C2-43A9-B6E1-405ECE06B1F7}</a:tableStyleId>
              </a:tblPr>
              <a:tblGrid>
                <a:gridCol w="1204900"/>
              </a:tblGrid>
              <a:tr h="581025">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Available</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2 1 0</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57" name="Google Shape;557;p43"/>
          <p:cNvSpPr txBox="1"/>
          <p:nvPr/>
        </p:nvSpPr>
        <p:spPr>
          <a:xfrm>
            <a:off x="1547812" y="1982787"/>
            <a:ext cx="6048375" cy="2906712"/>
          </a:xfrm>
          <a:prstGeom prst="rect">
            <a:avLst/>
          </a:prstGeom>
          <a:noFill/>
          <a:ln cap="flat" cmpd="sng" w="9525">
            <a:solidFill>
              <a:schemeClr val="dk1"/>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8" name="Google Shape;558;p43"/>
          <p:cNvSpPr txBox="1"/>
          <p:nvPr/>
        </p:nvSpPr>
        <p:spPr>
          <a:xfrm>
            <a:off x="5824537" y="4503737"/>
            <a:ext cx="119697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New state</a:t>
            </a:r>
            <a:endParaRPr/>
          </a:p>
        </p:txBody>
      </p:sp>
      <p:sp>
        <p:nvSpPr>
          <p:cNvPr id="559" name="Google Shape;559;p43"/>
          <p:cNvSpPr txBox="1"/>
          <p:nvPr/>
        </p:nvSpPr>
        <p:spPr>
          <a:xfrm>
            <a:off x="5670550" y="4862512"/>
            <a:ext cx="122237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Is it safe? </a:t>
            </a:r>
            <a:endParaRPr/>
          </a:p>
        </p:txBody>
      </p:sp>
      <p:sp>
        <p:nvSpPr>
          <p:cNvPr id="560" name="Google Shape;560;p43"/>
          <p:cNvSpPr txBox="1"/>
          <p:nvPr/>
        </p:nvSpPr>
        <p:spPr>
          <a:xfrm>
            <a:off x="665162" y="5392737"/>
            <a:ext cx="7839075" cy="9159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No process has a row in Need matrix that is less than or equal to Available. </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Therefore, the new state would be UNSAFE. Hence we should not go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to the new state.  The request is not granted. P0 is waited. </a:t>
            </a:r>
            <a:endParaRPr/>
          </a:p>
        </p:txBody>
      </p:sp>
      <p:sp>
        <p:nvSpPr>
          <p:cNvPr id="561" name="Google Shape;561;p43"/>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4"/>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Deadlock Detection</a:t>
            </a:r>
            <a:endParaRPr/>
          </a:p>
        </p:txBody>
      </p:sp>
      <p:sp>
        <p:nvSpPr>
          <p:cNvPr id="568" name="Google Shape;568;p44"/>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Allow system to enter deadlock state </a:t>
            </a:r>
            <a:br>
              <a:rPr b="0" i="0" lang="en-US" sz="1800" u="none">
                <a:solidFill>
                  <a:schemeClr val="dk1"/>
                </a:solidFill>
                <a:latin typeface="Arial"/>
                <a:ea typeface="Arial"/>
                <a:cs typeface="Arial"/>
                <a:sym typeface="Arial"/>
              </a:rPr>
            </a:b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Detection algorithm</a:t>
            </a:r>
            <a:br>
              <a:rPr b="0" i="0" lang="en-US" sz="1800" u="none">
                <a:solidFill>
                  <a:schemeClr val="dk1"/>
                </a:solidFill>
                <a:latin typeface="Arial"/>
                <a:ea typeface="Arial"/>
                <a:cs typeface="Arial"/>
                <a:sym typeface="Arial"/>
              </a:rPr>
            </a:b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Recovery scheme</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569" name="Google Shape;569;p44"/>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5"/>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Single Instance of Each Resource Type</a:t>
            </a:r>
            <a:endParaRPr/>
          </a:p>
        </p:txBody>
      </p:sp>
      <p:sp>
        <p:nvSpPr>
          <p:cNvPr id="576" name="Google Shape;576;p45"/>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Maintain </a:t>
            </a:r>
            <a:r>
              <a:rPr b="1" i="1" lang="en-US" sz="1800" u="none">
                <a:solidFill>
                  <a:schemeClr val="dk1"/>
                </a:solidFill>
                <a:latin typeface="Arial"/>
                <a:ea typeface="Arial"/>
                <a:cs typeface="Arial"/>
                <a:sym typeface="Arial"/>
              </a:rPr>
              <a:t>wait-for</a:t>
            </a:r>
            <a:r>
              <a:rPr b="1" i="0" lang="en-US" sz="1800" u="none">
                <a:solidFill>
                  <a:schemeClr val="dk1"/>
                </a:solidFill>
                <a:latin typeface="Arial"/>
                <a:ea typeface="Arial"/>
                <a:cs typeface="Arial"/>
                <a:sym typeface="Arial"/>
              </a:rPr>
              <a:t> graph</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Nodes are processes</a:t>
            </a:r>
            <a:endParaRPr/>
          </a:p>
          <a:p>
            <a:pPr indent="-285750" lvl="1" marL="742950" rtl="0" algn="l">
              <a:lnSpc>
                <a:spcPct val="100000"/>
              </a:lnSpc>
              <a:spcBef>
                <a:spcPts val="360"/>
              </a:spcBef>
              <a:spcAft>
                <a:spcPts val="0"/>
              </a:spcAft>
              <a:buClr>
                <a:schemeClr val="dk1"/>
              </a:buClr>
              <a:buSzPts val="1800"/>
              <a:buFont typeface="Arial"/>
              <a:buChar char="–"/>
            </a:pPr>
            <a:r>
              <a:rPr b="0" i="1" lang="en-US" sz="1800" u="none">
                <a:solidFill>
                  <a:schemeClr val="dk1"/>
                </a:solidFill>
                <a:latin typeface="Arial"/>
                <a:ea typeface="Arial"/>
                <a:cs typeface="Arial"/>
                <a:sym typeface="Arial"/>
              </a:rPr>
              <a:t>P</a:t>
            </a:r>
            <a:r>
              <a:rPr b="0" baseline="-2500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P</a:t>
            </a:r>
            <a:r>
              <a:rPr b="0" baseline="-25000" i="1" lang="en-US" sz="1800" u="none">
                <a:solidFill>
                  <a:schemeClr val="dk1"/>
                </a:solidFill>
                <a:latin typeface="Arial"/>
                <a:ea typeface="Arial"/>
                <a:cs typeface="Arial"/>
                <a:sym typeface="Arial"/>
              </a:rPr>
              <a:t>j   </a:t>
            </a:r>
            <a:r>
              <a:rPr b="0" i="0" lang="en-US" sz="1800" u="none">
                <a:solidFill>
                  <a:schemeClr val="dk1"/>
                </a:solidFill>
                <a:latin typeface="Arial"/>
                <a:ea typeface="Arial"/>
                <a:cs typeface="Arial"/>
                <a:sym typeface="Arial"/>
              </a:rPr>
              <a:t>if </a:t>
            </a:r>
            <a:r>
              <a:rPr b="0" i="1" lang="en-US" sz="1800" u="none">
                <a:solidFill>
                  <a:schemeClr val="dk1"/>
                </a:solidFill>
                <a:latin typeface="Arial"/>
                <a:ea typeface="Arial"/>
                <a:cs typeface="Arial"/>
                <a:sym typeface="Arial"/>
              </a:rPr>
              <a:t>P</a:t>
            </a:r>
            <a:r>
              <a:rPr b="0" baseline="-25000" i="1" lang="en-US" sz="1800" u="none">
                <a:solidFill>
                  <a:schemeClr val="dk1"/>
                </a:solidFill>
                <a:latin typeface="Arial"/>
                <a:ea typeface="Arial"/>
                <a:cs typeface="Arial"/>
                <a:sym typeface="Arial"/>
              </a:rPr>
              <a:t>i</a:t>
            </a:r>
            <a:r>
              <a:rPr b="0" i="1" lang="en-US" sz="1800" u="none">
                <a:solidFill>
                  <a:schemeClr val="dk1"/>
                </a:solidFill>
                <a:latin typeface="Arial"/>
                <a:ea typeface="Arial"/>
                <a:cs typeface="Arial"/>
                <a:sym typeface="Arial"/>
              </a:rPr>
              <a:t> </a:t>
            </a:r>
            <a:r>
              <a:rPr b="0" i="0" lang="en-US" sz="1800" u="none">
                <a:solidFill>
                  <a:schemeClr val="dk1"/>
                </a:solidFill>
                <a:latin typeface="Arial"/>
                <a:ea typeface="Arial"/>
                <a:cs typeface="Arial"/>
                <a:sym typeface="Arial"/>
              </a:rPr>
              <a:t>is waiting for</a:t>
            </a:r>
            <a:r>
              <a:rPr b="0" i="1" lang="en-US" sz="1800" u="none">
                <a:solidFill>
                  <a:schemeClr val="dk1"/>
                </a:solidFill>
                <a:latin typeface="Arial"/>
                <a:ea typeface="Arial"/>
                <a:cs typeface="Arial"/>
                <a:sym typeface="Arial"/>
              </a:rPr>
              <a:t> P</a:t>
            </a:r>
            <a:r>
              <a:rPr b="0" baseline="-25000" i="1" lang="en-US" sz="1800" u="none">
                <a:solidFill>
                  <a:schemeClr val="dk1"/>
                </a:solidFill>
                <a:latin typeface="Arial"/>
                <a:ea typeface="Arial"/>
                <a:cs typeface="Arial"/>
                <a:sym typeface="Arial"/>
              </a:rPr>
              <a:t>j</a:t>
            </a:r>
            <a:br>
              <a:rPr b="0" i="1" lang="en-US" sz="1800" u="none">
                <a:solidFill>
                  <a:schemeClr val="dk1"/>
                </a:solidFill>
                <a:latin typeface="Arial"/>
                <a:ea typeface="Arial"/>
                <a:cs typeface="Arial"/>
                <a:sym typeface="Arial"/>
              </a:rPr>
            </a:b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Periodically invoke an algorithm that searches for a cycle in the graph. If there is a cycle, there exists a deadlock</a:t>
            </a:r>
            <a:endParaRPr/>
          </a:p>
          <a:p>
            <a:pPr indent="-3429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An algorithm to detect a cycle in a graph requires an order of</a:t>
            </a:r>
            <a:r>
              <a:rPr b="0" i="1" lang="en-US" sz="1800" u="none">
                <a:solidFill>
                  <a:schemeClr val="dk1"/>
                </a:solidFill>
                <a:latin typeface="Arial"/>
                <a:ea typeface="Arial"/>
                <a:cs typeface="Arial"/>
                <a:sym typeface="Arial"/>
              </a:rPr>
              <a:t> n</a:t>
            </a:r>
            <a:r>
              <a:rPr b="0" baseline="30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operations, where </a:t>
            </a:r>
            <a:r>
              <a:rPr b="0" i="1" lang="en-US" sz="1800" u="none">
                <a:solidFill>
                  <a:schemeClr val="dk1"/>
                </a:solidFill>
                <a:latin typeface="Arial"/>
                <a:ea typeface="Arial"/>
                <a:cs typeface="Arial"/>
                <a:sym typeface="Arial"/>
              </a:rPr>
              <a:t>n</a:t>
            </a:r>
            <a:r>
              <a:rPr b="0" i="0" lang="en-US" sz="1800" u="none">
                <a:solidFill>
                  <a:schemeClr val="dk1"/>
                </a:solidFill>
                <a:latin typeface="Arial"/>
                <a:ea typeface="Arial"/>
                <a:cs typeface="Arial"/>
                <a:sym typeface="Arial"/>
              </a:rPr>
              <a:t> is the number of vertices in the graph</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577" name="Google Shape;577;p45"/>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6"/>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Single Instance of Each Resource Type</a:t>
            </a:r>
            <a:endParaRPr/>
          </a:p>
        </p:txBody>
      </p:sp>
      <p:pic>
        <p:nvPicPr>
          <p:cNvPr id="584" name="Google Shape;584;p46"/>
          <p:cNvPicPr preferRelativeResize="0"/>
          <p:nvPr/>
        </p:nvPicPr>
        <p:blipFill rotWithShape="1">
          <a:blip r:embed="rId3">
            <a:alphaModFix/>
          </a:blip>
          <a:srcRect b="0" l="0" r="0" t="0"/>
          <a:stretch/>
        </p:blipFill>
        <p:spPr>
          <a:xfrm>
            <a:off x="1597025" y="1827212"/>
            <a:ext cx="5807075" cy="3762375"/>
          </a:xfrm>
          <a:prstGeom prst="rect">
            <a:avLst/>
          </a:prstGeom>
          <a:noFill/>
          <a:ln>
            <a:noFill/>
          </a:ln>
        </p:spPr>
      </p:pic>
      <p:sp>
        <p:nvSpPr>
          <p:cNvPr id="585" name="Google Shape;585;p46"/>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47"/>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Several Instances of Resource Type</a:t>
            </a:r>
            <a:endParaRPr/>
          </a:p>
        </p:txBody>
      </p:sp>
      <p:sp>
        <p:nvSpPr>
          <p:cNvPr id="592" name="Google Shape;592;p47"/>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Available</a:t>
            </a:r>
            <a:r>
              <a:rPr b="0" i="1" lang="en-US" sz="1800" u="none">
                <a:solidFill>
                  <a:schemeClr val="dk1"/>
                </a:solidFill>
                <a:latin typeface="Arial"/>
                <a:ea typeface="Arial"/>
                <a:cs typeface="Arial"/>
                <a:sym typeface="Arial"/>
              </a:rPr>
              <a:t>:</a:t>
            </a:r>
            <a:r>
              <a:rPr b="0" i="0" lang="en-US" sz="1800" u="none">
                <a:solidFill>
                  <a:schemeClr val="dk1"/>
                </a:solidFill>
                <a:latin typeface="Arial"/>
                <a:ea typeface="Arial"/>
                <a:cs typeface="Arial"/>
                <a:sym typeface="Arial"/>
              </a:rPr>
              <a:t>  A vector of length </a:t>
            </a:r>
            <a:r>
              <a:rPr b="0" i="1" lang="en-US" sz="1800" u="none">
                <a:solidFill>
                  <a:schemeClr val="dk1"/>
                </a:solidFill>
                <a:latin typeface="Arial"/>
                <a:ea typeface="Arial"/>
                <a:cs typeface="Arial"/>
                <a:sym typeface="Arial"/>
              </a:rPr>
              <a:t>m</a:t>
            </a:r>
            <a:r>
              <a:rPr b="0" i="0" lang="en-US" sz="1800" u="none">
                <a:solidFill>
                  <a:schemeClr val="dk1"/>
                </a:solidFill>
                <a:latin typeface="Arial"/>
                <a:ea typeface="Arial"/>
                <a:cs typeface="Arial"/>
                <a:sym typeface="Arial"/>
              </a:rPr>
              <a:t> indicates the number of available resources of each type.</a:t>
            </a:r>
            <a:br>
              <a:rPr b="0" i="0" lang="en-US" sz="1800" u="none">
                <a:solidFill>
                  <a:schemeClr val="dk1"/>
                </a:solidFill>
                <a:latin typeface="Arial"/>
                <a:ea typeface="Arial"/>
                <a:cs typeface="Arial"/>
                <a:sym typeface="Arial"/>
              </a:rPr>
            </a:br>
            <a:endParaRPr/>
          </a:p>
          <a:p>
            <a:pPr indent="-342900" lvl="0" marL="34290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Allocation</a:t>
            </a:r>
            <a:r>
              <a:rPr b="0" i="1" lang="en-US" sz="1800" u="none">
                <a:solidFill>
                  <a:schemeClr val="dk1"/>
                </a:solidFill>
                <a:latin typeface="Arial"/>
                <a:ea typeface="Arial"/>
                <a:cs typeface="Arial"/>
                <a:sym typeface="Arial"/>
              </a:rPr>
              <a:t>:</a:t>
            </a:r>
            <a:r>
              <a:rPr b="0" i="0" lang="en-US" sz="1800" u="none">
                <a:solidFill>
                  <a:schemeClr val="dk1"/>
                </a:solidFill>
                <a:latin typeface="Arial"/>
                <a:ea typeface="Arial"/>
                <a:cs typeface="Arial"/>
                <a:sym typeface="Arial"/>
              </a:rPr>
              <a:t>  An </a:t>
            </a:r>
            <a:r>
              <a:rPr b="0" i="1" lang="en-US" sz="1800" u="none">
                <a:solidFill>
                  <a:schemeClr val="dk1"/>
                </a:solidFill>
                <a:latin typeface="Arial"/>
                <a:ea typeface="Arial"/>
                <a:cs typeface="Arial"/>
                <a:sym typeface="Arial"/>
              </a:rPr>
              <a:t>n </a:t>
            </a:r>
            <a:r>
              <a:rPr b="0" i="0" lang="en-US" sz="1800" u="none">
                <a:solidFill>
                  <a:schemeClr val="dk1"/>
                </a:solidFill>
                <a:latin typeface="Arial"/>
                <a:ea typeface="Arial"/>
                <a:cs typeface="Arial"/>
                <a:sym typeface="Arial"/>
              </a:rPr>
              <a:t>x</a:t>
            </a:r>
            <a:r>
              <a:rPr b="0" i="1" lang="en-US" sz="1800" u="none">
                <a:solidFill>
                  <a:schemeClr val="dk1"/>
                </a:solidFill>
                <a:latin typeface="Arial"/>
                <a:ea typeface="Arial"/>
                <a:cs typeface="Arial"/>
                <a:sym typeface="Arial"/>
              </a:rPr>
              <a:t> m</a:t>
            </a:r>
            <a:r>
              <a:rPr b="0" i="0" lang="en-US" sz="1800" u="none">
                <a:solidFill>
                  <a:schemeClr val="dk1"/>
                </a:solidFill>
                <a:latin typeface="Arial"/>
                <a:ea typeface="Arial"/>
                <a:cs typeface="Arial"/>
                <a:sym typeface="Arial"/>
              </a:rPr>
              <a:t> matrix defines the number of resources of each type currently allocated to each process.</a:t>
            </a:r>
            <a:br>
              <a:rPr b="0" i="0" lang="en-US" sz="1800" u="none">
                <a:solidFill>
                  <a:schemeClr val="dk1"/>
                </a:solidFill>
                <a:latin typeface="Arial"/>
                <a:ea typeface="Arial"/>
                <a:cs typeface="Arial"/>
                <a:sym typeface="Arial"/>
              </a:rPr>
            </a:br>
            <a:endParaRPr/>
          </a:p>
          <a:p>
            <a:pPr indent="-342900" lvl="0" marL="342900" rtl="0" algn="l">
              <a:lnSpc>
                <a:spcPct val="100000"/>
              </a:lnSpc>
              <a:spcBef>
                <a:spcPts val="360"/>
              </a:spcBef>
              <a:spcAft>
                <a:spcPts val="0"/>
              </a:spcAft>
              <a:buClr>
                <a:schemeClr val="dk1"/>
              </a:buClr>
              <a:buSzPts val="1800"/>
              <a:buFont typeface="Arial"/>
              <a:buChar char="•"/>
            </a:pPr>
            <a:r>
              <a:rPr b="1" i="0" lang="en-US" sz="1800" u="none">
                <a:solidFill>
                  <a:schemeClr val="dk1"/>
                </a:solidFill>
                <a:latin typeface="Arial"/>
                <a:ea typeface="Arial"/>
                <a:cs typeface="Arial"/>
                <a:sym typeface="Arial"/>
              </a:rPr>
              <a:t>Request</a:t>
            </a:r>
            <a:r>
              <a:rPr b="0" i="1" lang="en-US" sz="1800" u="none">
                <a:solidFill>
                  <a:schemeClr val="dk1"/>
                </a:solidFill>
                <a:latin typeface="Arial"/>
                <a:ea typeface="Arial"/>
                <a:cs typeface="Arial"/>
                <a:sym typeface="Arial"/>
              </a:rPr>
              <a:t>:</a:t>
            </a:r>
            <a:r>
              <a:rPr b="0" i="0" lang="en-US" sz="1800" u="none">
                <a:solidFill>
                  <a:schemeClr val="dk1"/>
                </a:solidFill>
                <a:latin typeface="Arial"/>
                <a:ea typeface="Arial"/>
                <a:cs typeface="Arial"/>
                <a:sym typeface="Arial"/>
              </a:rPr>
              <a:t>  An </a:t>
            </a:r>
            <a:r>
              <a:rPr b="0" i="1" lang="en-US" sz="1800" u="none">
                <a:solidFill>
                  <a:schemeClr val="dk1"/>
                </a:solidFill>
                <a:latin typeface="Arial"/>
                <a:ea typeface="Arial"/>
                <a:cs typeface="Arial"/>
                <a:sym typeface="Arial"/>
              </a:rPr>
              <a:t>n </a:t>
            </a:r>
            <a:r>
              <a:rPr b="0" i="0" lang="en-US" sz="1800" u="none">
                <a:solidFill>
                  <a:schemeClr val="dk1"/>
                </a:solidFill>
                <a:latin typeface="Arial"/>
                <a:ea typeface="Arial"/>
                <a:cs typeface="Arial"/>
                <a:sym typeface="Arial"/>
              </a:rPr>
              <a:t>x</a:t>
            </a:r>
            <a:r>
              <a:rPr b="0" i="1" lang="en-US" sz="1800" u="none">
                <a:solidFill>
                  <a:schemeClr val="dk1"/>
                </a:solidFill>
                <a:latin typeface="Arial"/>
                <a:ea typeface="Arial"/>
                <a:cs typeface="Arial"/>
                <a:sym typeface="Arial"/>
              </a:rPr>
              <a:t> m</a:t>
            </a:r>
            <a:r>
              <a:rPr b="0" i="0" lang="en-US" sz="1800" u="none">
                <a:solidFill>
                  <a:schemeClr val="dk1"/>
                </a:solidFill>
                <a:latin typeface="Arial"/>
                <a:ea typeface="Arial"/>
                <a:cs typeface="Arial"/>
                <a:sym typeface="Arial"/>
              </a:rPr>
              <a:t> matrix indicates the current request  of each process.  If </a:t>
            </a:r>
            <a:r>
              <a:rPr b="0" i="1" lang="en-US" sz="1800" u="none">
                <a:solidFill>
                  <a:schemeClr val="dk1"/>
                </a:solidFill>
                <a:latin typeface="Arial"/>
                <a:ea typeface="Arial"/>
                <a:cs typeface="Arial"/>
                <a:sym typeface="Arial"/>
              </a:rPr>
              <a:t>Request </a:t>
            </a:r>
            <a:r>
              <a:rPr b="0" i="0" lang="en-US" sz="1800" u="none">
                <a:solidFill>
                  <a:schemeClr val="dk1"/>
                </a:solidFill>
                <a:latin typeface="Arial"/>
                <a:ea typeface="Arial"/>
                <a:cs typeface="Arial"/>
                <a:sym typeface="Arial"/>
              </a:rPr>
              <a:t>[</a:t>
            </a:r>
            <a:r>
              <a:rPr b="0" i="1" lang="en-US" sz="1800" u="none">
                <a:solidFill>
                  <a:schemeClr val="dk1"/>
                </a:solidFill>
                <a:latin typeface="Arial"/>
                <a:ea typeface="Arial"/>
                <a:cs typeface="Arial"/>
                <a:sym typeface="Arial"/>
              </a:rPr>
              <a:t>i</a:t>
            </a:r>
            <a:r>
              <a:rPr b="0" baseline="-25000" i="1" lang="en-US" sz="1800" u="none">
                <a:solidFill>
                  <a:schemeClr val="dk1"/>
                </a:solidFill>
                <a:latin typeface="Arial"/>
                <a:ea typeface="Arial"/>
                <a:cs typeface="Arial"/>
                <a:sym typeface="Arial"/>
              </a:rPr>
              <a:t>j</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k</a:t>
            </a:r>
            <a:r>
              <a:rPr b="0" i="0" lang="en-US" sz="1800" u="none">
                <a:solidFill>
                  <a:schemeClr val="dk1"/>
                </a:solidFill>
                <a:latin typeface="Arial"/>
                <a:ea typeface="Arial"/>
                <a:cs typeface="Arial"/>
                <a:sym typeface="Arial"/>
              </a:rPr>
              <a:t>, then process</a:t>
            </a:r>
            <a:r>
              <a:rPr b="0" i="1" lang="en-US" sz="1800" u="none">
                <a:solidFill>
                  <a:schemeClr val="dk1"/>
                </a:solidFill>
                <a:latin typeface="Arial"/>
                <a:ea typeface="Arial"/>
                <a:cs typeface="Arial"/>
                <a:sym typeface="Arial"/>
              </a:rPr>
              <a:t> P</a:t>
            </a:r>
            <a:r>
              <a:rPr b="0" baseline="-2500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is requesting</a:t>
            </a:r>
            <a:r>
              <a:rPr b="0" i="1" lang="en-US" sz="1800" u="none">
                <a:solidFill>
                  <a:schemeClr val="dk1"/>
                </a:solidFill>
                <a:latin typeface="Arial"/>
                <a:ea typeface="Arial"/>
                <a:cs typeface="Arial"/>
                <a:sym typeface="Arial"/>
              </a:rPr>
              <a:t> k</a:t>
            </a:r>
            <a:r>
              <a:rPr b="0" i="0" lang="en-US" sz="1800" u="none">
                <a:solidFill>
                  <a:schemeClr val="dk1"/>
                </a:solidFill>
                <a:latin typeface="Arial"/>
                <a:ea typeface="Arial"/>
                <a:cs typeface="Arial"/>
                <a:sym typeface="Arial"/>
              </a:rPr>
              <a:t> more instances of resource type. </a:t>
            </a:r>
            <a:r>
              <a:rPr b="0" i="1" lang="en-US" sz="1800" u="none">
                <a:solidFill>
                  <a:schemeClr val="dk1"/>
                </a:solidFill>
                <a:latin typeface="Arial"/>
                <a:ea typeface="Arial"/>
                <a:cs typeface="Arial"/>
                <a:sym typeface="Arial"/>
              </a:rPr>
              <a:t>R</a:t>
            </a:r>
            <a:r>
              <a:rPr b="0" baseline="-25000" i="1" lang="en-US" sz="1800" u="none">
                <a:solidFill>
                  <a:schemeClr val="dk1"/>
                </a:solidFill>
                <a:latin typeface="Arial"/>
                <a:ea typeface="Arial"/>
                <a:cs typeface="Arial"/>
                <a:sym typeface="Arial"/>
              </a:rPr>
              <a:t>j</a:t>
            </a:r>
            <a:r>
              <a:rPr b="0" i="0" lang="en-US" sz="1800" u="none">
                <a:solidFill>
                  <a:schemeClr val="dk1"/>
                </a:solidFill>
                <a:latin typeface="Arial"/>
                <a:ea typeface="Arial"/>
                <a:cs typeface="Arial"/>
                <a:sym typeface="Arial"/>
              </a:rPr>
              <a:t>.</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593" name="Google Shape;593;p47"/>
          <p:cNvSpPr txBox="1"/>
          <p:nvPr/>
        </p:nvSpPr>
        <p:spPr>
          <a:xfrm>
            <a:off x="2320925" y="5510212"/>
            <a:ext cx="4930775" cy="366712"/>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System state is represented by this information</a:t>
            </a:r>
            <a:endParaRPr/>
          </a:p>
        </p:txBody>
      </p:sp>
      <p:sp>
        <p:nvSpPr>
          <p:cNvPr id="594" name="Google Shape;594;p47"/>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8"/>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Detection Algorithm</a:t>
            </a:r>
            <a:endParaRPr/>
          </a:p>
        </p:txBody>
      </p:sp>
      <p:sp>
        <p:nvSpPr>
          <p:cNvPr id="601" name="Google Shape;601;p48"/>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1.	</a:t>
            </a:r>
            <a:r>
              <a:rPr b="0" i="0" lang="en-US" sz="1800" u="none">
                <a:solidFill>
                  <a:schemeClr val="dk1"/>
                </a:solidFill>
                <a:latin typeface="Arial"/>
                <a:ea typeface="Arial"/>
                <a:cs typeface="Arial"/>
                <a:sym typeface="Arial"/>
              </a:rPr>
              <a:t>Let </a:t>
            </a:r>
            <a:r>
              <a:rPr b="0" i="1" lang="en-US" sz="1800" u="none">
                <a:solidFill>
                  <a:schemeClr val="dk1"/>
                </a:solidFill>
                <a:latin typeface="Arial"/>
                <a:ea typeface="Arial"/>
                <a:cs typeface="Arial"/>
                <a:sym typeface="Arial"/>
              </a:rPr>
              <a:t>Work</a:t>
            </a:r>
            <a:r>
              <a:rPr b="0" i="0" lang="en-US" sz="1800" u="none">
                <a:solidFill>
                  <a:schemeClr val="dk1"/>
                </a:solidFill>
                <a:latin typeface="Arial"/>
                <a:ea typeface="Arial"/>
                <a:cs typeface="Arial"/>
                <a:sym typeface="Arial"/>
              </a:rPr>
              <a:t> and </a:t>
            </a:r>
            <a:r>
              <a:rPr b="0" i="1" lang="en-US" sz="1800" u="none">
                <a:solidFill>
                  <a:schemeClr val="dk1"/>
                </a:solidFill>
                <a:latin typeface="Arial"/>
                <a:ea typeface="Arial"/>
                <a:cs typeface="Arial"/>
                <a:sym typeface="Arial"/>
              </a:rPr>
              <a:t>Finish</a:t>
            </a:r>
            <a:r>
              <a:rPr b="0" i="0" lang="en-US" sz="1800" u="none">
                <a:solidFill>
                  <a:schemeClr val="dk1"/>
                </a:solidFill>
                <a:latin typeface="Arial"/>
                <a:ea typeface="Arial"/>
                <a:cs typeface="Arial"/>
                <a:sym typeface="Arial"/>
              </a:rPr>
              <a:t> be vectors of length </a:t>
            </a:r>
            <a:r>
              <a:rPr b="0" i="1" lang="en-US" sz="1800" u="none">
                <a:solidFill>
                  <a:schemeClr val="dk1"/>
                </a:solidFill>
                <a:latin typeface="Arial"/>
                <a:ea typeface="Arial"/>
                <a:cs typeface="Arial"/>
                <a:sym typeface="Arial"/>
              </a:rPr>
              <a:t>m</a:t>
            </a:r>
            <a:r>
              <a:rPr b="0" i="0" lang="en-US" sz="1800" u="none">
                <a:solidFill>
                  <a:schemeClr val="dk1"/>
                </a:solidFill>
                <a:latin typeface="Arial"/>
                <a:ea typeface="Arial"/>
                <a:cs typeface="Arial"/>
                <a:sym typeface="Arial"/>
              </a:rPr>
              <a:t> and </a:t>
            </a:r>
            <a:r>
              <a:rPr b="0" i="1" lang="en-US" sz="1800" u="none">
                <a:solidFill>
                  <a:schemeClr val="dk1"/>
                </a:solidFill>
                <a:latin typeface="Arial"/>
                <a:ea typeface="Arial"/>
                <a:cs typeface="Arial"/>
                <a:sym typeface="Arial"/>
              </a:rPr>
              <a:t>n</a:t>
            </a:r>
            <a:r>
              <a:rPr b="0" i="0" lang="en-US" sz="1800" u="none">
                <a:solidFill>
                  <a:schemeClr val="dk1"/>
                </a:solidFill>
                <a:latin typeface="Arial"/>
                <a:ea typeface="Arial"/>
                <a:cs typeface="Arial"/>
                <a:sym typeface="Arial"/>
              </a:rPr>
              <a:t>, respectively. Initialize:</a:t>
            </a:r>
            <a:endParaRPr/>
          </a:p>
          <a:p>
            <a:pPr indent="-285750" lvl="1" marL="74295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a:t>
            </a:r>
            <a:r>
              <a:rPr b="0" i="1" lang="en-US" sz="1800" u="none">
                <a:solidFill>
                  <a:schemeClr val="dk1"/>
                </a:solidFill>
                <a:latin typeface="Arial"/>
                <a:ea typeface="Arial"/>
                <a:cs typeface="Arial"/>
                <a:sym typeface="Arial"/>
              </a:rPr>
              <a:t>Work</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Available</a:t>
            </a:r>
            <a:endParaRPr/>
          </a:p>
          <a:p>
            <a:pPr indent="-285750" lvl="1" marL="74295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	For </a:t>
            </a:r>
            <a:r>
              <a:rPr b="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 1,2, …,</a:t>
            </a:r>
            <a:r>
              <a:rPr b="0" i="1" lang="en-US" sz="1800" u="none">
                <a:solidFill>
                  <a:schemeClr val="dk1"/>
                </a:solidFill>
                <a:latin typeface="Arial"/>
                <a:ea typeface="Arial"/>
                <a:cs typeface="Arial"/>
                <a:sym typeface="Arial"/>
              </a:rPr>
              <a:t> n</a:t>
            </a:r>
            <a:r>
              <a:rPr b="0" i="0" lang="en-US" sz="1800" u="none">
                <a:solidFill>
                  <a:schemeClr val="dk1"/>
                </a:solidFill>
                <a:latin typeface="Arial"/>
                <a:ea typeface="Arial"/>
                <a:cs typeface="Arial"/>
                <a:sym typeface="Arial"/>
              </a:rPr>
              <a:t>, </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        if </a:t>
            </a:r>
            <a:r>
              <a:rPr b="0" i="1" lang="en-US" sz="1800" u="none">
                <a:solidFill>
                  <a:schemeClr val="dk1"/>
                </a:solidFill>
                <a:latin typeface="Arial"/>
                <a:ea typeface="Arial"/>
                <a:cs typeface="Arial"/>
                <a:sym typeface="Arial"/>
              </a:rPr>
              <a:t>Allocation</a:t>
            </a:r>
            <a:r>
              <a:rPr b="0" baseline="-2500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 0, then </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Finish</a:t>
            </a:r>
            <a:r>
              <a:rPr b="0" i="0" lang="en-US" sz="1800" u="none">
                <a:solidFill>
                  <a:schemeClr val="dk1"/>
                </a:solidFill>
                <a:latin typeface="Arial"/>
                <a:ea typeface="Arial"/>
                <a:cs typeface="Arial"/>
                <a:sym typeface="Arial"/>
              </a:rPr>
              <a:t>[i] = false;</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        otherwise, </a:t>
            </a:r>
            <a:r>
              <a:rPr b="0" i="1" lang="en-US" sz="1800" u="none">
                <a:solidFill>
                  <a:schemeClr val="dk1"/>
                </a:solidFill>
                <a:latin typeface="Arial"/>
                <a:ea typeface="Arial"/>
                <a:cs typeface="Arial"/>
                <a:sym typeface="Arial"/>
              </a:rPr>
              <a:t>Finish</a:t>
            </a:r>
            <a:r>
              <a:rPr b="0" i="0" lang="en-US" sz="1800" u="none">
                <a:solidFill>
                  <a:schemeClr val="dk1"/>
                </a:solidFill>
                <a:latin typeface="Arial"/>
                <a:ea typeface="Arial"/>
                <a:cs typeface="Arial"/>
                <a:sym typeface="Arial"/>
              </a:rPr>
              <a:t>[i] = </a:t>
            </a:r>
            <a:r>
              <a:rPr b="0" i="1" lang="en-US" sz="1800" u="none">
                <a:solidFill>
                  <a:schemeClr val="dk1"/>
                </a:solidFill>
                <a:latin typeface="Arial"/>
                <a:ea typeface="Arial"/>
                <a:cs typeface="Arial"/>
                <a:sym typeface="Arial"/>
              </a:rPr>
              <a:t>true</a:t>
            </a:r>
            <a:endParaRPr/>
          </a:p>
          <a:p>
            <a:pPr indent="-285750" lvl="1" marL="74295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2.	Find an index </a:t>
            </a:r>
            <a:r>
              <a:rPr b="0" i="1" lang="en-US" sz="1800" u="none">
                <a:solidFill>
                  <a:schemeClr val="dk1"/>
                </a:solidFill>
                <a:latin typeface="Arial"/>
                <a:ea typeface="Arial"/>
                <a:cs typeface="Arial"/>
                <a:sym typeface="Arial"/>
              </a:rPr>
              <a:t>i </a:t>
            </a:r>
            <a:r>
              <a:rPr b="0" i="0" lang="en-US" sz="1800" u="none">
                <a:solidFill>
                  <a:schemeClr val="dk1"/>
                </a:solidFill>
                <a:latin typeface="Arial"/>
                <a:ea typeface="Arial"/>
                <a:cs typeface="Arial"/>
                <a:sym typeface="Arial"/>
              </a:rPr>
              <a:t>such that both:</a:t>
            </a:r>
            <a:endParaRPr/>
          </a:p>
          <a:p>
            <a:pPr indent="-285750" lvl="1" marL="74295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	</a:t>
            </a:r>
            <a:r>
              <a:rPr b="0" i="1" lang="en-US" sz="1800" u="none">
                <a:solidFill>
                  <a:schemeClr val="dk1"/>
                </a:solidFill>
                <a:latin typeface="Arial"/>
                <a:ea typeface="Arial"/>
                <a:cs typeface="Arial"/>
                <a:sym typeface="Arial"/>
              </a:rPr>
              <a:t>Finish</a:t>
            </a:r>
            <a:r>
              <a:rPr b="0" i="0" lang="en-US" sz="1800" u="none">
                <a:solidFill>
                  <a:schemeClr val="dk1"/>
                </a:solidFill>
                <a:latin typeface="Arial"/>
                <a:ea typeface="Arial"/>
                <a:cs typeface="Arial"/>
                <a:sym typeface="Arial"/>
              </a:rPr>
              <a:t>[</a:t>
            </a:r>
            <a:r>
              <a:rPr b="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false</a:t>
            </a:r>
            <a:endParaRPr/>
          </a:p>
          <a:p>
            <a:pPr indent="-285750" lvl="1" marL="74295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	</a:t>
            </a:r>
            <a:r>
              <a:rPr b="0" i="1" lang="en-US" sz="1800" u="none">
                <a:solidFill>
                  <a:schemeClr val="dk1"/>
                </a:solidFill>
                <a:latin typeface="Arial"/>
                <a:ea typeface="Arial"/>
                <a:cs typeface="Arial"/>
                <a:sym typeface="Arial"/>
              </a:rPr>
              <a:t>Request</a:t>
            </a:r>
            <a:r>
              <a:rPr b="0" baseline="-2500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Work</a:t>
            </a:r>
            <a:br>
              <a:rPr b="0" i="1" lang="en-US" sz="1800" u="none">
                <a:solidFill>
                  <a:schemeClr val="dk1"/>
                </a:solidFill>
                <a:latin typeface="Arial"/>
                <a:ea typeface="Arial"/>
                <a:cs typeface="Arial"/>
                <a:sym typeface="Arial"/>
              </a:rPr>
            </a:br>
            <a:endParaRPr/>
          </a:p>
          <a:p>
            <a:pPr indent="-285750" lvl="1" marL="74295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If no such </a:t>
            </a:r>
            <a:r>
              <a:rPr b="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exists, go to step 4</a:t>
            </a:r>
            <a:endParaRPr b="0" i="0" sz="1800" u="none">
              <a:solidFill>
                <a:schemeClr val="dk1"/>
              </a:solidFill>
              <a:latin typeface="Arial"/>
              <a:ea typeface="Arial"/>
              <a:cs typeface="Arial"/>
              <a:sym typeface="Arial"/>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602" name="Google Shape;602;p48"/>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9"/>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Detection Algorithm (Cont.)</a:t>
            </a:r>
            <a:endParaRPr/>
          </a:p>
        </p:txBody>
      </p:sp>
      <p:sp>
        <p:nvSpPr>
          <p:cNvPr id="609" name="Google Shape;609;p49"/>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3.	</a:t>
            </a:r>
            <a:r>
              <a:rPr b="0" i="1" lang="en-US" sz="1800" u="none">
                <a:solidFill>
                  <a:schemeClr val="dk1"/>
                </a:solidFill>
                <a:latin typeface="Arial"/>
                <a:ea typeface="Arial"/>
                <a:cs typeface="Arial"/>
                <a:sym typeface="Arial"/>
              </a:rPr>
              <a:t>Work</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Work</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Allocation</a:t>
            </a:r>
            <a:r>
              <a:rPr b="0" baseline="-25000" i="1" lang="en-US" sz="1800" u="none">
                <a:solidFill>
                  <a:schemeClr val="dk1"/>
                </a:solidFill>
                <a:latin typeface="Arial"/>
                <a:ea typeface="Arial"/>
                <a:cs typeface="Arial"/>
                <a:sym typeface="Arial"/>
              </a:rPr>
              <a:t>i</a:t>
            </a:r>
            <a:br>
              <a:rPr b="0" i="0" lang="en-US" sz="1800" u="none">
                <a:solidFill>
                  <a:schemeClr val="dk1"/>
                </a:solidFill>
                <a:latin typeface="Arial"/>
                <a:ea typeface="Arial"/>
                <a:cs typeface="Arial"/>
                <a:sym typeface="Arial"/>
              </a:rPr>
            </a:br>
            <a:r>
              <a:rPr b="0" i="1" lang="en-US" sz="1800" u="none">
                <a:solidFill>
                  <a:schemeClr val="dk1"/>
                </a:solidFill>
                <a:latin typeface="Arial"/>
                <a:ea typeface="Arial"/>
                <a:cs typeface="Arial"/>
                <a:sym typeface="Arial"/>
              </a:rPr>
              <a:t>Finish</a:t>
            </a:r>
            <a:r>
              <a:rPr b="0" i="0" lang="en-US" sz="1800" u="none">
                <a:solidFill>
                  <a:schemeClr val="dk1"/>
                </a:solidFill>
                <a:latin typeface="Arial"/>
                <a:ea typeface="Arial"/>
                <a:cs typeface="Arial"/>
                <a:sym typeface="Arial"/>
              </a:rPr>
              <a:t>[</a:t>
            </a:r>
            <a:r>
              <a:rPr b="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true</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go to step 2</a:t>
            </a:r>
            <a:br>
              <a:rPr b="0" i="0" lang="en-US" sz="1800" u="none">
                <a:solidFill>
                  <a:schemeClr val="dk1"/>
                </a:solidFill>
                <a:latin typeface="Arial"/>
                <a:ea typeface="Arial"/>
                <a:cs typeface="Arial"/>
                <a:sym typeface="Arial"/>
              </a:rPr>
            </a:br>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4.	If </a:t>
            </a:r>
            <a:r>
              <a:rPr b="0" i="1" lang="en-US" sz="1800" u="none">
                <a:solidFill>
                  <a:schemeClr val="dk1"/>
                </a:solidFill>
                <a:latin typeface="Arial"/>
                <a:ea typeface="Arial"/>
                <a:cs typeface="Arial"/>
                <a:sym typeface="Arial"/>
              </a:rPr>
              <a:t>Finish</a:t>
            </a:r>
            <a:r>
              <a:rPr b="0" i="0" lang="en-US" sz="1800" u="none">
                <a:solidFill>
                  <a:schemeClr val="dk1"/>
                </a:solidFill>
                <a:latin typeface="Arial"/>
                <a:ea typeface="Arial"/>
                <a:cs typeface="Arial"/>
                <a:sym typeface="Arial"/>
              </a:rPr>
              <a:t>[</a:t>
            </a:r>
            <a:r>
              <a:rPr b="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 false, for some </a:t>
            </a:r>
            <a:r>
              <a:rPr b="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1 ≤ </a:t>
            </a:r>
            <a:r>
              <a:rPr b="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n</a:t>
            </a:r>
            <a:r>
              <a:rPr b="0" i="0" lang="en-US" sz="1800" u="none">
                <a:solidFill>
                  <a:schemeClr val="dk1"/>
                </a:solidFill>
                <a:latin typeface="Arial"/>
                <a:ea typeface="Arial"/>
                <a:cs typeface="Arial"/>
                <a:sym typeface="Arial"/>
              </a:rPr>
              <a:t>, then the system is in deadlock state. Moreover, if </a:t>
            </a:r>
            <a:r>
              <a:rPr b="0" i="1" lang="en-US" sz="1800" u="none">
                <a:solidFill>
                  <a:schemeClr val="dk1"/>
                </a:solidFill>
                <a:latin typeface="Arial"/>
                <a:ea typeface="Arial"/>
                <a:cs typeface="Arial"/>
                <a:sym typeface="Arial"/>
              </a:rPr>
              <a:t>Finish</a:t>
            </a:r>
            <a:r>
              <a:rPr b="0" i="0" lang="en-US" sz="1800" u="none">
                <a:solidFill>
                  <a:schemeClr val="dk1"/>
                </a:solidFill>
                <a:latin typeface="Arial"/>
                <a:ea typeface="Arial"/>
                <a:cs typeface="Arial"/>
                <a:sym typeface="Arial"/>
              </a:rPr>
              <a:t>[</a:t>
            </a:r>
            <a:r>
              <a:rPr b="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 </a:t>
            </a:r>
            <a:r>
              <a:rPr b="0" i="1" lang="en-US" sz="1800" u="none">
                <a:solidFill>
                  <a:schemeClr val="dk1"/>
                </a:solidFill>
                <a:latin typeface="Arial"/>
                <a:ea typeface="Arial"/>
                <a:cs typeface="Arial"/>
                <a:sym typeface="Arial"/>
              </a:rPr>
              <a:t>false</a:t>
            </a:r>
            <a:r>
              <a:rPr b="0" i="0" lang="en-US" sz="1800" u="none">
                <a:solidFill>
                  <a:schemeClr val="dk1"/>
                </a:solidFill>
                <a:latin typeface="Arial"/>
                <a:ea typeface="Arial"/>
                <a:cs typeface="Arial"/>
                <a:sym typeface="Arial"/>
              </a:rPr>
              <a:t>, then </a:t>
            </a:r>
            <a:r>
              <a:rPr b="0" i="1" lang="en-US" sz="1800" u="none">
                <a:solidFill>
                  <a:schemeClr val="dk1"/>
                </a:solidFill>
                <a:latin typeface="Arial"/>
                <a:ea typeface="Arial"/>
                <a:cs typeface="Arial"/>
                <a:sym typeface="Arial"/>
              </a:rPr>
              <a:t>P</a:t>
            </a:r>
            <a:r>
              <a:rPr b="0" baseline="-2500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is deadlocked</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610" name="Google Shape;610;p49"/>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Resource-Allocation Graph</a:t>
            </a:r>
            <a:endParaRPr/>
          </a:p>
        </p:txBody>
      </p:sp>
      <p:sp>
        <p:nvSpPr>
          <p:cNvPr id="133" name="Google Shape;133;p5"/>
          <p:cNvSpPr txBox="1"/>
          <p:nvPr/>
        </p:nvSpPr>
        <p:spPr>
          <a:xfrm>
            <a:off x="1042987" y="2492375"/>
            <a:ext cx="6858000" cy="2289175"/>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V is partitioned into two types:</a:t>
            </a:r>
            <a:endParaRPr/>
          </a:p>
          <a:p>
            <a:pPr indent="0" lvl="1" marL="457200" marR="0" rtl="0" algn="l">
              <a:lnSpc>
                <a:spcPct val="100000"/>
              </a:lnSpc>
              <a:spcBef>
                <a:spcPts val="0"/>
              </a:spcBef>
              <a:spcAft>
                <a:spcPts val="0"/>
              </a:spcAft>
              <a:buClr>
                <a:schemeClr val="dk1"/>
              </a:buClr>
              <a:buSzPts val="1800"/>
              <a:buFont typeface="Arial"/>
              <a:buNone/>
            </a:pPr>
            <a:r>
              <a:rPr b="0" i="1" lang="en-US" sz="1800" u="none" cap="none" strike="noStrike">
                <a:solidFill>
                  <a:schemeClr val="dk1"/>
                </a:solidFill>
                <a:latin typeface="Arial"/>
                <a:ea typeface="Arial"/>
                <a:cs typeface="Arial"/>
                <a:sym typeface="Arial"/>
              </a:rPr>
              <a:t>P</a:t>
            </a:r>
            <a:r>
              <a:rPr b="0" i="0" lang="en-US" sz="1800" u="none" cap="none" strike="noStrike">
                <a:solidFill>
                  <a:schemeClr val="dk1"/>
                </a:solidFill>
                <a:latin typeface="Arial"/>
                <a:ea typeface="Arial"/>
                <a:cs typeface="Arial"/>
                <a:sym typeface="Arial"/>
              </a:rPr>
              <a:t> = {</a:t>
            </a:r>
            <a:r>
              <a:rPr b="0" i="1" lang="en-US" sz="1800" u="none" cap="none" strike="noStrike">
                <a:solidFill>
                  <a:schemeClr val="dk1"/>
                </a:solidFill>
                <a:latin typeface="Arial"/>
                <a:ea typeface="Arial"/>
                <a:cs typeface="Arial"/>
                <a:sym typeface="Arial"/>
              </a:rPr>
              <a:t>P</a:t>
            </a:r>
            <a:r>
              <a:rPr b="0" i="0" lang="en-US" sz="1800" u="none" cap="none" strike="noStrike">
                <a:solidFill>
                  <a:schemeClr val="dk1"/>
                </a:solidFill>
                <a:latin typeface="Arial"/>
                <a:ea typeface="Arial"/>
                <a:cs typeface="Arial"/>
                <a:sym typeface="Arial"/>
              </a:rPr>
              <a:t>1, </a:t>
            </a:r>
            <a:r>
              <a:rPr b="0" i="1" lang="en-US" sz="1800" u="none" cap="none" strike="noStrike">
                <a:solidFill>
                  <a:schemeClr val="dk1"/>
                </a:solidFill>
                <a:latin typeface="Arial"/>
                <a:ea typeface="Arial"/>
                <a:cs typeface="Arial"/>
                <a:sym typeface="Arial"/>
              </a:rPr>
              <a:t>P</a:t>
            </a:r>
            <a:r>
              <a:rPr b="0" i="0" lang="en-US" sz="1800" u="none" cap="none" strike="noStrike">
                <a:solidFill>
                  <a:schemeClr val="dk1"/>
                </a:solidFill>
                <a:latin typeface="Arial"/>
                <a:ea typeface="Arial"/>
                <a:cs typeface="Arial"/>
                <a:sym typeface="Arial"/>
              </a:rPr>
              <a:t>2, …, </a:t>
            </a:r>
            <a:r>
              <a:rPr b="0" i="1" lang="en-US" sz="1800" u="none" cap="none" strike="noStrike">
                <a:solidFill>
                  <a:schemeClr val="dk1"/>
                </a:solidFill>
                <a:latin typeface="Arial"/>
                <a:ea typeface="Arial"/>
                <a:cs typeface="Arial"/>
                <a:sym typeface="Arial"/>
              </a:rPr>
              <a:t>Pn</a:t>
            </a:r>
            <a:r>
              <a:rPr b="0" i="0" lang="en-US" sz="1800" u="none" cap="none" strike="noStrike">
                <a:solidFill>
                  <a:schemeClr val="dk1"/>
                </a:solidFill>
                <a:latin typeface="Arial"/>
                <a:ea typeface="Arial"/>
                <a:cs typeface="Arial"/>
                <a:sym typeface="Arial"/>
              </a:rPr>
              <a:t>}, the set consisting of all the processes in the system</a:t>
            </a:r>
            <a:br>
              <a:rPr b="0" i="0" lang="en-US" sz="1800" u="none" cap="none" strike="noStrike">
                <a:solidFill>
                  <a:schemeClr val="dk1"/>
                </a:solidFill>
                <a:latin typeface="Arial"/>
                <a:ea typeface="Arial"/>
                <a:cs typeface="Arial"/>
                <a:sym typeface="Arial"/>
              </a:rPr>
            </a:br>
            <a:endParaRPr/>
          </a:p>
          <a:p>
            <a:pPr indent="0" lvl="1" marL="457200" marR="0" rtl="0" algn="l">
              <a:lnSpc>
                <a:spcPct val="100000"/>
              </a:lnSpc>
              <a:spcBef>
                <a:spcPts val="0"/>
              </a:spcBef>
              <a:spcAft>
                <a:spcPts val="0"/>
              </a:spcAft>
              <a:buClr>
                <a:schemeClr val="dk1"/>
              </a:buClr>
              <a:buSzPts val="1800"/>
              <a:buFont typeface="Arial"/>
              <a:buNone/>
            </a:pPr>
            <a:r>
              <a:rPr b="0" i="1" lang="en-US" sz="1800" u="none" cap="none" strike="noStrike">
                <a:solidFill>
                  <a:schemeClr val="dk1"/>
                </a:solidFill>
                <a:latin typeface="Arial"/>
                <a:ea typeface="Arial"/>
                <a:cs typeface="Arial"/>
                <a:sym typeface="Arial"/>
              </a:rPr>
              <a:t>R</a:t>
            </a:r>
            <a:r>
              <a:rPr b="0" i="0" lang="en-US" sz="1800" u="none" cap="none" strike="noStrike">
                <a:solidFill>
                  <a:schemeClr val="dk1"/>
                </a:solidFill>
                <a:latin typeface="Arial"/>
                <a:ea typeface="Arial"/>
                <a:cs typeface="Arial"/>
                <a:sym typeface="Arial"/>
              </a:rPr>
              <a:t> = {</a:t>
            </a:r>
            <a:r>
              <a:rPr b="0" i="1" lang="en-US" sz="1800" u="none" cap="none" strike="noStrike">
                <a:solidFill>
                  <a:schemeClr val="dk1"/>
                </a:solidFill>
                <a:latin typeface="Arial"/>
                <a:ea typeface="Arial"/>
                <a:cs typeface="Arial"/>
                <a:sym typeface="Arial"/>
              </a:rPr>
              <a:t>R</a:t>
            </a:r>
            <a:r>
              <a:rPr b="0" i="0" lang="en-US" sz="1800" u="none" cap="none" strike="noStrike">
                <a:solidFill>
                  <a:schemeClr val="dk1"/>
                </a:solidFill>
                <a:latin typeface="Arial"/>
                <a:ea typeface="Arial"/>
                <a:cs typeface="Arial"/>
                <a:sym typeface="Arial"/>
              </a:rPr>
              <a:t>1, </a:t>
            </a:r>
            <a:r>
              <a:rPr b="0" i="1" lang="en-US" sz="1800" u="none" cap="none" strike="noStrike">
                <a:solidFill>
                  <a:schemeClr val="dk1"/>
                </a:solidFill>
                <a:latin typeface="Arial"/>
                <a:ea typeface="Arial"/>
                <a:cs typeface="Arial"/>
                <a:sym typeface="Arial"/>
              </a:rPr>
              <a:t>R</a:t>
            </a:r>
            <a:r>
              <a:rPr b="0" i="0" lang="en-US" sz="1800" u="none" cap="none" strike="noStrike">
                <a:solidFill>
                  <a:schemeClr val="dk1"/>
                </a:solidFill>
                <a:latin typeface="Arial"/>
                <a:ea typeface="Arial"/>
                <a:cs typeface="Arial"/>
                <a:sym typeface="Arial"/>
              </a:rPr>
              <a:t>2, …, </a:t>
            </a:r>
            <a:r>
              <a:rPr b="0" i="1" lang="en-US" sz="1800" u="none" cap="none" strike="noStrike">
                <a:solidFill>
                  <a:schemeClr val="dk1"/>
                </a:solidFill>
                <a:latin typeface="Arial"/>
                <a:ea typeface="Arial"/>
                <a:cs typeface="Arial"/>
                <a:sym typeface="Arial"/>
              </a:rPr>
              <a:t>Rm</a:t>
            </a:r>
            <a:r>
              <a:rPr b="0" i="0" lang="en-US" sz="1800" u="none" cap="none" strike="noStrike">
                <a:solidFill>
                  <a:schemeClr val="dk1"/>
                </a:solidFill>
                <a:latin typeface="Arial"/>
                <a:ea typeface="Arial"/>
                <a:cs typeface="Arial"/>
                <a:sym typeface="Arial"/>
              </a:rPr>
              <a:t>}, the set consisting of all resource types in the system</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request edge</a:t>
            </a:r>
            <a:r>
              <a:rPr b="0" i="0" lang="en-US" sz="1800" u="none">
                <a:solidFill>
                  <a:srgbClr val="3366FF"/>
                </a:solidFill>
                <a:latin typeface="Arial"/>
                <a:ea typeface="Arial"/>
                <a:cs typeface="Arial"/>
                <a:sym typeface="Arial"/>
              </a:rPr>
              <a:t> </a:t>
            </a:r>
            <a:r>
              <a:rPr b="0" i="0" lang="en-US" sz="1800" u="none">
                <a:solidFill>
                  <a:schemeClr val="dk1"/>
                </a:solidFill>
                <a:latin typeface="Arial"/>
                <a:ea typeface="Arial"/>
                <a:cs typeface="Arial"/>
                <a:sym typeface="Arial"/>
              </a:rPr>
              <a:t>– directed edge </a:t>
            </a:r>
            <a:r>
              <a:rPr b="0" i="1" lang="en-US" sz="1800" u="none">
                <a:solidFill>
                  <a:schemeClr val="dk1"/>
                </a:solidFill>
                <a:latin typeface="Arial"/>
                <a:ea typeface="Arial"/>
                <a:cs typeface="Arial"/>
                <a:sym typeface="Arial"/>
              </a:rPr>
              <a:t>Pi </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Rj</a:t>
            </a:r>
            <a:endParaRPr/>
          </a:p>
          <a:p>
            <a:pPr indent="0" lvl="0" marL="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assignment edge</a:t>
            </a:r>
            <a:r>
              <a:rPr b="0" i="0" lang="en-US" sz="1800" u="none">
                <a:solidFill>
                  <a:srgbClr val="3366FF"/>
                </a:solidFill>
                <a:latin typeface="Arial"/>
                <a:ea typeface="Arial"/>
                <a:cs typeface="Arial"/>
                <a:sym typeface="Arial"/>
              </a:rPr>
              <a:t> </a:t>
            </a:r>
            <a:r>
              <a:rPr b="0" i="0" lang="en-US" sz="1800" u="none">
                <a:solidFill>
                  <a:schemeClr val="dk1"/>
                </a:solidFill>
                <a:latin typeface="Arial"/>
                <a:ea typeface="Arial"/>
                <a:cs typeface="Arial"/>
                <a:sym typeface="Arial"/>
              </a:rPr>
              <a:t>– directed edge </a:t>
            </a:r>
            <a:r>
              <a:rPr b="0" i="1" lang="en-US" sz="1800" u="none">
                <a:solidFill>
                  <a:schemeClr val="dk1"/>
                </a:solidFill>
                <a:latin typeface="Arial"/>
                <a:ea typeface="Arial"/>
                <a:cs typeface="Arial"/>
                <a:sym typeface="Arial"/>
              </a:rPr>
              <a:t>Rj </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Pi</a:t>
            </a:r>
            <a:endParaRPr/>
          </a:p>
        </p:txBody>
      </p:sp>
      <p:sp>
        <p:nvSpPr>
          <p:cNvPr id="134" name="Google Shape;134;p5"/>
          <p:cNvSpPr txBox="1"/>
          <p:nvPr/>
        </p:nvSpPr>
        <p:spPr>
          <a:xfrm>
            <a:off x="539750" y="1773237"/>
            <a:ext cx="4694237" cy="39687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Helvetica Neue"/>
              <a:buNone/>
            </a:pPr>
            <a:r>
              <a:rPr b="0" i="0" lang="en-US" sz="2000" u="none">
                <a:solidFill>
                  <a:schemeClr val="dk1"/>
                </a:solidFill>
                <a:latin typeface="Helvetica Neue"/>
                <a:ea typeface="Helvetica Neue"/>
                <a:cs typeface="Helvetica Neue"/>
                <a:sym typeface="Helvetica Neue"/>
              </a:rPr>
              <a:t>A set of vertices </a:t>
            </a:r>
            <a:r>
              <a:rPr b="0" i="1" lang="en-US" sz="2000" u="none">
                <a:solidFill>
                  <a:schemeClr val="dk1"/>
                </a:solidFill>
                <a:latin typeface="Helvetica Neue"/>
                <a:ea typeface="Helvetica Neue"/>
                <a:cs typeface="Helvetica Neue"/>
                <a:sym typeface="Helvetica Neue"/>
              </a:rPr>
              <a:t>V</a:t>
            </a:r>
            <a:r>
              <a:rPr b="0" i="0" lang="en-US" sz="2000" u="none">
                <a:solidFill>
                  <a:schemeClr val="dk1"/>
                </a:solidFill>
                <a:latin typeface="Helvetica Neue"/>
                <a:ea typeface="Helvetica Neue"/>
                <a:cs typeface="Helvetica Neue"/>
                <a:sym typeface="Helvetica Neue"/>
              </a:rPr>
              <a:t> and a set of edges </a:t>
            </a:r>
            <a:r>
              <a:rPr b="0" i="1" lang="en-US" sz="2000" u="none">
                <a:solidFill>
                  <a:schemeClr val="dk1"/>
                </a:solidFill>
                <a:latin typeface="Helvetica Neue"/>
                <a:ea typeface="Helvetica Neue"/>
                <a:cs typeface="Helvetica Neue"/>
                <a:sym typeface="Helvetica Neue"/>
              </a:rPr>
              <a:t>E</a:t>
            </a:r>
            <a:r>
              <a:rPr b="0" i="0" lang="en-US" sz="2000" u="none">
                <a:solidFill>
                  <a:schemeClr val="dk1"/>
                </a:solidFill>
                <a:latin typeface="Helvetica Neue"/>
                <a:ea typeface="Helvetica Neue"/>
                <a:cs typeface="Helvetica Neue"/>
                <a:sym typeface="Helvetica Neue"/>
              </a:rPr>
              <a:t>.</a:t>
            </a:r>
            <a:endParaRPr/>
          </a:p>
        </p:txBody>
      </p:sp>
      <p:sp>
        <p:nvSpPr>
          <p:cNvPr id="135" name="Google Shape;135;p5"/>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0"/>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Example of Detection Algorithm</a:t>
            </a:r>
            <a:endParaRPr/>
          </a:p>
        </p:txBody>
      </p:sp>
      <p:sp>
        <p:nvSpPr>
          <p:cNvPr id="617" name="Google Shape;617;p50"/>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Five processes </a:t>
            </a:r>
            <a:r>
              <a:rPr b="0" i="1" lang="en-US" sz="1800" u="none">
                <a:solidFill>
                  <a:schemeClr val="dk1"/>
                </a:solidFill>
                <a:latin typeface="Arial"/>
                <a:ea typeface="Arial"/>
                <a:cs typeface="Arial"/>
                <a:sym typeface="Arial"/>
              </a:rPr>
              <a:t>P</a:t>
            </a:r>
            <a:r>
              <a:rPr b="0" baseline="-25000" i="0" lang="en-US" sz="1800" u="none">
                <a:solidFill>
                  <a:schemeClr val="dk1"/>
                </a:solidFill>
                <a:latin typeface="Arial"/>
                <a:ea typeface="Arial"/>
                <a:cs typeface="Arial"/>
                <a:sym typeface="Arial"/>
              </a:rPr>
              <a:t>0</a:t>
            </a:r>
            <a:r>
              <a:rPr b="0" i="0" lang="en-US" sz="1800" u="none">
                <a:solidFill>
                  <a:schemeClr val="dk1"/>
                </a:solidFill>
                <a:latin typeface="Arial"/>
                <a:ea typeface="Arial"/>
                <a:cs typeface="Arial"/>
                <a:sym typeface="Arial"/>
              </a:rPr>
              <a:t> through </a:t>
            </a:r>
            <a:r>
              <a:rPr b="0" i="1" lang="en-US" sz="1800" u="none">
                <a:solidFill>
                  <a:schemeClr val="dk1"/>
                </a:solidFill>
                <a:latin typeface="Arial"/>
                <a:ea typeface="Arial"/>
                <a:cs typeface="Arial"/>
                <a:sym typeface="Arial"/>
              </a:rPr>
              <a:t>P</a:t>
            </a:r>
            <a:r>
              <a:rPr b="0" baseline="-25000" i="0" lang="en-US" sz="1800" u="none">
                <a:solidFill>
                  <a:schemeClr val="dk1"/>
                </a:solidFill>
                <a:latin typeface="Arial"/>
                <a:ea typeface="Arial"/>
                <a:cs typeface="Arial"/>
                <a:sym typeface="Arial"/>
              </a:rPr>
              <a:t>4</a:t>
            </a:r>
            <a:r>
              <a:rPr b="0" i="0" lang="en-US" sz="1800" u="none">
                <a:solidFill>
                  <a:schemeClr val="dk1"/>
                </a:solidFill>
                <a:latin typeface="Arial"/>
                <a:ea typeface="Arial"/>
                <a:cs typeface="Arial"/>
                <a:sym typeface="Arial"/>
              </a:rPr>
              <a:t>;</a:t>
            </a:r>
            <a:r>
              <a:rPr b="0" baseline="-25000" i="0" lang="en-US" sz="1800" u="none">
                <a:solidFill>
                  <a:schemeClr val="dk1"/>
                </a:solidFill>
                <a:latin typeface="Arial"/>
                <a:ea typeface="Arial"/>
                <a:cs typeface="Arial"/>
                <a:sym typeface="Arial"/>
              </a:rPr>
              <a:t> </a:t>
            </a:r>
            <a:r>
              <a:rPr b="0" i="0" lang="en-US" sz="1800" u="none">
                <a:solidFill>
                  <a:schemeClr val="dk1"/>
                </a:solidFill>
                <a:latin typeface="Arial"/>
                <a:ea typeface="Arial"/>
                <a:cs typeface="Arial"/>
                <a:sym typeface="Arial"/>
              </a:rPr>
              <a:t>three resource types </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A (7 instances), </a:t>
            </a:r>
            <a:r>
              <a:rPr b="0" i="1" lang="en-US" sz="1800" u="none">
                <a:solidFill>
                  <a:schemeClr val="dk1"/>
                </a:solidFill>
                <a:latin typeface="Arial"/>
                <a:ea typeface="Arial"/>
                <a:cs typeface="Arial"/>
                <a:sym typeface="Arial"/>
              </a:rPr>
              <a:t>B </a:t>
            </a:r>
            <a:r>
              <a:rPr b="0" i="0" lang="en-US" sz="1800" u="none">
                <a:solidFill>
                  <a:schemeClr val="dk1"/>
                </a:solidFill>
                <a:latin typeface="Arial"/>
                <a:ea typeface="Arial"/>
                <a:cs typeface="Arial"/>
                <a:sym typeface="Arial"/>
              </a:rPr>
              <a:t>(2 instances), and </a:t>
            </a:r>
            <a:r>
              <a:rPr b="0" i="1" lang="en-US" sz="1800" u="none">
                <a:solidFill>
                  <a:schemeClr val="dk1"/>
                </a:solidFill>
                <a:latin typeface="Arial"/>
                <a:ea typeface="Arial"/>
                <a:cs typeface="Arial"/>
                <a:sym typeface="Arial"/>
              </a:rPr>
              <a:t>C</a:t>
            </a:r>
            <a:r>
              <a:rPr b="0" i="0" lang="en-US" sz="1800" u="none">
                <a:solidFill>
                  <a:schemeClr val="dk1"/>
                </a:solidFill>
                <a:latin typeface="Arial"/>
                <a:ea typeface="Arial"/>
                <a:cs typeface="Arial"/>
                <a:sym typeface="Arial"/>
              </a:rPr>
              <a:t> (6 instances)</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Snapshot at time </a:t>
            </a:r>
            <a:r>
              <a:rPr b="0" i="1" lang="en-US" sz="1800" u="none">
                <a:solidFill>
                  <a:schemeClr val="dk1"/>
                </a:solidFill>
                <a:latin typeface="Arial"/>
                <a:ea typeface="Arial"/>
                <a:cs typeface="Arial"/>
                <a:sym typeface="Arial"/>
              </a:rPr>
              <a:t> t</a:t>
            </a:r>
            <a:r>
              <a:rPr b="0" i="0" lang="en-US" sz="1800" u="none">
                <a:solidFill>
                  <a:schemeClr val="dk1"/>
                </a:solidFill>
                <a:latin typeface="Arial"/>
                <a:ea typeface="Arial"/>
                <a:cs typeface="Arial"/>
                <a:sym typeface="Arial"/>
              </a:rPr>
              <a:t>:</a:t>
            </a:r>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Sequence &lt;</a:t>
            </a:r>
            <a:r>
              <a:rPr b="0" i="1" lang="en-US" sz="1800" u="none">
                <a:solidFill>
                  <a:schemeClr val="dk1"/>
                </a:solidFill>
                <a:latin typeface="Arial"/>
                <a:ea typeface="Arial"/>
                <a:cs typeface="Arial"/>
                <a:sym typeface="Arial"/>
              </a:rPr>
              <a:t>P</a:t>
            </a:r>
            <a:r>
              <a:rPr b="0" baseline="-25000" i="0" lang="en-US" sz="1800" u="none">
                <a:solidFill>
                  <a:schemeClr val="dk1"/>
                </a:solidFill>
                <a:latin typeface="Arial"/>
                <a:ea typeface="Arial"/>
                <a:cs typeface="Arial"/>
                <a:sym typeface="Arial"/>
              </a:rPr>
              <a:t>0</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P</a:t>
            </a:r>
            <a:r>
              <a:rPr b="0" baseline="-25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P</a:t>
            </a:r>
            <a:r>
              <a:rPr b="0" baseline="-25000" i="0" lang="en-US" sz="1800" u="none">
                <a:solidFill>
                  <a:schemeClr val="dk1"/>
                </a:solidFill>
                <a:latin typeface="Arial"/>
                <a:ea typeface="Arial"/>
                <a:cs typeface="Arial"/>
                <a:sym typeface="Arial"/>
              </a:rPr>
              <a:t>3</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P</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a:t>
            </a:r>
            <a:r>
              <a:rPr b="0" i="1" lang="en-US" sz="1800" u="none">
                <a:solidFill>
                  <a:schemeClr val="dk1"/>
                </a:solidFill>
                <a:latin typeface="Arial"/>
                <a:ea typeface="Arial"/>
                <a:cs typeface="Arial"/>
                <a:sym typeface="Arial"/>
              </a:rPr>
              <a:t>P</a:t>
            </a:r>
            <a:r>
              <a:rPr b="0" baseline="-25000" i="0" lang="en-US" sz="1800" u="none">
                <a:solidFill>
                  <a:schemeClr val="dk1"/>
                </a:solidFill>
                <a:latin typeface="Arial"/>
                <a:ea typeface="Arial"/>
                <a:cs typeface="Arial"/>
                <a:sym typeface="Arial"/>
              </a:rPr>
              <a:t>4</a:t>
            </a:r>
            <a:r>
              <a:rPr b="0" i="0" lang="en-US" sz="1800" u="none">
                <a:solidFill>
                  <a:schemeClr val="dk1"/>
                </a:solidFill>
                <a:latin typeface="Arial"/>
                <a:ea typeface="Arial"/>
                <a:cs typeface="Arial"/>
                <a:sym typeface="Arial"/>
              </a:rPr>
              <a:t>&gt; will result in </a:t>
            </a:r>
            <a:r>
              <a:rPr b="0" i="1" lang="en-US" sz="1800" u="none">
                <a:solidFill>
                  <a:schemeClr val="dk1"/>
                </a:solidFill>
                <a:latin typeface="Arial"/>
                <a:ea typeface="Arial"/>
                <a:cs typeface="Arial"/>
                <a:sym typeface="Arial"/>
              </a:rPr>
              <a:t>Finish</a:t>
            </a:r>
            <a:r>
              <a:rPr b="0" i="0" lang="en-US" sz="1800" u="none">
                <a:solidFill>
                  <a:schemeClr val="dk1"/>
                </a:solidFill>
                <a:latin typeface="Arial"/>
                <a:ea typeface="Arial"/>
                <a:cs typeface="Arial"/>
                <a:sym typeface="Arial"/>
              </a:rPr>
              <a:t>[</a:t>
            </a:r>
            <a:r>
              <a:rPr b="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 true for all </a:t>
            </a:r>
            <a:r>
              <a:rPr b="0" i="1" lang="en-US" sz="1800" u="none">
                <a:solidFill>
                  <a:schemeClr val="dk1"/>
                </a:solidFill>
                <a:latin typeface="Arial"/>
                <a:ea typeface="Arial"/>
                <a:cs typeface="Arial"/>
                <a:sym typeface="Arial"/>
              </a:rPr>
              <a:t>i</a:t>
            </a:r>
            <a:endParaRPr/>
          </a:p>
        </p:txBody>
      </p:sp>
      <p:graphicFrame>
        <p:nvGraphicFramePr>
          <p:cNvPr id="618" name="Google Shape;618;p50"/>
          <p:cNvGraphicFramePr/>
          <p:nvPr/>
        </p:nvGraphicFramePr>
        <p:xfrm>
          <a:off x="611187" y="2852737"/>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Allocation</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0 1 0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2 0 0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3 0 3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2 1 1</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0 0 2</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619" name="Google Shape;619;p50"/>
          <p:cNvGraphicFramePr/>
          <p:nvPr/>
        </p:nvGraphicFramePr>
        <p:xfrm>
          <a:off x="2700337" y="2852737"/>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Request</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0 0  0</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1 0 0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0 0 2</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620" name="Google Shape;620;p50"/>
          <p:cNvGraphicFramePr/>
          <p:nvPr/>
        </p:nvGraphicFramePr>
        <p:xfrm>
          <a:off x="4716462" y="2852737"/>
          <a:ext cx="3000000" cy="3000000"/>
        </p:xfrm>
        <a:graphic>
          <a:graphicData uri="http://schemas.openxmlformats.org/drawingml/2006/table">
            <a:tbl>
              <a:tblPr>
                <a:noFill/>
                <a:tableStyleId>{294ADCAC-31C2-43A9-B6E1-405ECE06B1F7}</a:tableStyleId>
              </a:tblPr>
              <a:tblGrid>
                <a:gridCol w="1204900"/>
              </a:tblGrid>
              <a:tr h="581025">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Available</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0 0 0 </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621" name="Google Shape;621;p50"/>
          <p:cNvGraphicFramePr/>
          <p:nvPr/>
        </p:nvGraphicFramePr>
        <p:xfrm>
          <a:off x="6732587" y="1484312"/>
          <a:ext cx="3000000" cy="3000000"/>
        </p:xfrm>
        <a:graphic>
          <a:graphicData uri="http://schemas.openxmlformats.org/drawingml/2006/table">
            <a:tbl>
              <a:tblPr>
                <a:noFill/>
                <a:tableStyleId>{294ADCAC-31C2-43A9-B6E1-405ECE06B1F7}</a:tableStyleId>
              </a:tblPr>
              <a:tblGrid>
                <a:gridCol w="1204900"/>
              </a:tblGrid>
              <a:tr h="581025">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Existing</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7 2 6</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22" name="Google Shape;622;p50"/>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51"/>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Example of Detection Algorithm</a:t>
            </a:r>
            <a:endParaRPr/>
          </a:p>
        </p:txBody>
      </p:sp>
      <p:graphicFrame>
        <p:nvGraphicFramePr>
          <p:cNvPr id="629" name="Google Shape;629;p51"/>
          <p:cNvGraphicFramePr/>
          <p:nvPr/>
        </p:nvGraphicFramePr>
        <p:xfrm>
          <a:off x="611187" y="1484312"/>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Allocation</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0 1 0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2 0 0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3 0 3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2 1 1</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0 0 2</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630" name="Google Shape;630;p51"/>
          <p:cNvGraphicFramePr/>
          <p:nvPr/>
        </p:nvGraphicFramePr>
        <p:xfrm>
          <a:off x="2700337" y="1484312"/>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Request</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0 0  0</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1 0 0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0 0 2</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631" name="Google Shape;631;p51"/>
          <p:cNvGraphicFramePr/>
          <p:nvPr/>
        </p:nvGraphicFramePr>
        <p:xfrm>
          <a:off x="4716462" y="1484312"/>
          <a:ext cx="3000000" cy="3000000"/>
        </p:xfrm>
        <a:graphic>
          <a:graphicData uri="http://schemas.openxmlformats.org/drawingml/2006/table">
            <a:tbl>
              <a:tblPr>
                <a:noFill/>
                <a:tableStyleId>{294ADCAC-31C2-43A9-B6E1-405ECE06B1F7}</a:tableStyleId>
              </a:tblPr>
              <a:tblGrid>
                <a:gridCol w="1204900"/>
              </a:tblGrid>
              <a:tr h="581025">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Available</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0 0 0 </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32" name="Google Shape;632;p51"/>
          <p:cNvSpPr txBox="1"/>
          <p:nvPr/>
        </p:nvSpPr>
        <p:spPr>
          <a:xfrm>
            <a:off x="665162" y="4240212"/>
            <a:ext cx="7331075" cy="64135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Can we find a row i in Request that can be satisfied with Available, i.e. </a:t>
            </a:r>
            <a:br>
              <a:rPr b="0" i="0" lang="en-US" sz="1800" u="none">
                <a:solidFill>
                  <a:schemeClr val="dk1"/>
                </a:solidFill>
                <a:latin typeface="Arial"/>
                <a:ea typeface="Arial"/>
                <a:cs typeface="Arial"/>
                <a:sym typeface="Arial"/>
              </a:rPr>
            </a:br>
            <a:r>
              <a:rPr b="0" i="0" lang="en-US" sz="1800" u="none">
                <a:solidFill>
                  <a:schemeClr val="dk1"/>
                </a:solidFill>
                <a:latin typeface="Arial"/>
                <a:ea typeface="Arial"/>
                <a:cs typeface="Arial"/>
                <a:sym typeface="Arial"/>
              </a:rPr>
              <a:t>Request</a:t>
            </a:r>
            <a:r>
              <a:rPr b="0" baseline="-25000" i="0"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&lt;= Available? </a:t>
            </a:r>
            <a:endParaRPr/>
          </a:p>
        </p:txBody>
      </p:sp>
      <p:sp>
        <p:nvSpPr>
          <p:cNvPr id="633" name="Google Shape;633;p51"/>
          <p:cNvSpPr txBox="1"/>
          <p:nvPr/>
        </p:nvSpPr>
        <p:spPr>
          <a:xfrm>
            <a:off x="250825" y="4862512"/>
            <a:ext cx="8347075" cy="17399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P0 is not deadlocked at the moment. Run completion. Available becomes: [0 1 0]</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Then P2 can be satisfied. Can run completion. Available becomes: [3 1 3]</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Then P3 can be satisfied. Can run completion. Available becomes: [5 2 4]</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Then P1 can be satisfied. Can run completion. Available becomes: [7 2 4]</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Then P4 can be satisfied. Can run completion. Available becomes: [7 2 6]</a:t>
            </a:r>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34" name="Google Shape;634;p51"/>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2">
                                            <p:txEl>
                                              <p:pRg end="0" st="0"/>
                                            </p:txEl>
                                          </p:spTgt>
                                        </p:tgtEl>
                                        <p:attrNameLst>
                                          <p:attrName>style.visibility</p:attrName>
                                        </p:attrNameLst>
                                      </p:cBhvr>
                                      <p:to>
                                        <p:strVal val="visible"/>
                                      </p:to>
                                    </p:set>
                                    <p:animEffect filter="fade" transition="in">
                                      <p:cBhvr>
                                        <p:cTn dur="500"/>
                                        <p:tgtEl>
                                          <p:spTgt spid="6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xEl>
                                              <p:pRg end="0" st="0"/>
                                            </p:txEl>
                                          </p:spTgt>
                                        </p:tgtEl>
                                        <p:attrNameLst>
                                          <p:attrName>style.visibility</p:attrName>
                                        </p:attrNameLst>
                                      </p:cBhvr>
                                      <p:to>
                                        <p:strVal val="visible"/>
                                      </p:to>
                                    </p:set>
                                    <p:animEffect filter="fade" transition="in">
                                      <p:cBhvr>
                                        <p:cTn dur="500"/>
                                        <p:tgtEl>
                                          <p:spTgt spid="6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xEl>
                                              <p:pRg end="1" st="1"/>
                                            </p:txEl>
                                          </p:spTgt>
                                        </p:tgtEl>
                                        <p:attrNameLst>
                                          <p:attrName>style.visibility</p:attrName>
                                        </p:attrNameLst>
                                      </p:cBhvr>
                                      <p:to>
                                        <p:strVal val="visible"/>
                                      </p:to>
                                    </p:set>
                                    <p:animEffect filter="fade" transition="in">
                                      <p:cBhvr>
                                        <p:cTn dur="500"/>
                                        <p:tgtEl>
                                          <p:spTgt spid="6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xEl>
                                              <p:pRg end="2" st="2"/>
                                            </p:txEl>
                                          </p:spTgt>
                                        </p:tgtEl>
                                        <p:attrNameLst>
                                          <p:attrName>style.visibility</p:attrName>
                                        </p:attrNameLst>
                                      </p:cBhvr>
                                      <p:to>
                                        <p:strVal val="visible"/>
                                      </p:to>
                                    </p:set>
                                    <p:animEffect filter="fade" transition="in">
                                      <p:cBhvr>
                                        <p:cTn dur="500"/>
                                        <p:tgtEl>
                                          <p:spTgt spid="6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xEl>
                                              <p:pRg end="3" st="3"/>
                                            </p:txEl>
                                          </p:spTgt>
                                        </p:tgtEl>
                                        <p:attrNameLst>
                                          <p:attrName>style.visibility</p:attrName>
                                        </p:attrNameLst>
                                      </p:cBhvr>
                                      <p:to>
                                        <p:strVal val="visible"/>
                                      </p:to>
                                    </p:set>
                                    <p:animEffect filter="fade" transition="in">
                                      <p:cBhvr>
                                        <p:cTn dur="500"/>
                                        <p:tgtEl>
                                          <p:spTgt spid="6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xEl>
                                              <p:pRg end="4" st="4"/>
                                            </p:txEl>
                                          </p:spTgt>
                                        </p:tgtEl>
                                        <p:attrNameLst>
                                          <p:attrName>style.visibility</p:attrName>
                                        </p:attrNameLst>
                                      </p:cBhvr>
                                      <p:to>
                                        <p:strVal val="visible"/>
                                      </p:to>
                                    </p:set>
                                    <p:animEffect filter="fade" transition="in">
                                      <p:cBhvr>
                                        <p:cTn dur="500"/>
                                        <p:tgtEl>
                                          <p:spTgt spid="6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xEl>
                                              <p:pRg end="5" st="5"/>
                                            </p:txEl>
                                          </p:spTgt>
                                        </p:tgtEl>
                                        <p:attrNameLst>
                                          <p:attrName>style.visibility</p:attrName>
                                        </p:attrNameLst>
                                      </p:cBhvr>
                                      <p:to>
                                        <p:strVal val="visible"/>
                                      </p:to>
                                    </p:set>
                                    <p:animEffect filter="fade" transition="in">
                                      <p:cBhvr>
                                        <p:cTn dur="500"/>
                                        <p:tgtEl>
                                          <p:spTgt spid="63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52"/>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Another example</a:t>
            </a:r>
            <a:endParaRPr/>
          </a:p>
        </p:txBody>
      </p:sp>
      <p:sp>
        <p:nvSpPr>
          <p:cNvPr id="641" name="Google Shape;641;p52"/>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600"/>
              <a:buFont typeface="Arial"/>
              <a:buChar char="•"/>
            </a:pPr>
            <a:r>
              <a:rPr b="0" i="0" lang="en-US" sz="1600" u="none">
                <a:solidFill>
                  <a:schemeClr val="dk1"/>
                </a:solidFill>
                <a:latin typeface="Arial"/>
                <a:ea typeface="Arial"/>
                <a:cs typeface="Arial"/>
                <a:sym typeface="Arial"/>
              </a:rPr>
              <a:t>Lets assume at time t2, P</a:t>
            </a:r>
            <a:r>
              <a:rPr b="0" baseline="-25000" i="0" lang="en-US" sz="1600" u="none">
                <a:solidFill>
                  <a:schemeClr val="dk1"/>
                </a:solidFill>
                <a:latin typeface="Arial"/>
                <a:ea typeface="Arial"/>
                <a:cs typeface="Arial"/>
                <a:sym typeface="Arial"/>
              </a:rPr>
              <a:t>2</a:t>
            </a:r>
            <a:r>
              <a:rPr b="0" i="0" lang="en-US" sz="1600" u="none">
                <a:solidFill>
                  <a:schemeClr val="dk1"/>
                </a:solidFill>
                <a:latin typeface="Arial"/>
                <a:ea typeface="Arial"/>
                <a:cs typeface="Arial"/>
                <a:sym typeface="Arial"/>
              </a:rPr>
              <a:t> makes a request for  an additional instance of type C. Then </a:t>
            </a:r>
            <a:r>
              <a:rPr b="1" i="0" lang="en-US" sz="1600" u="none">
                <a:solidFill>
                  <a:schemeClr val="dk1"/>
                </a:solidFill>
                <a:latin typeface="Arial"/>
                <a:ea typeface="Arial"/>
                <a:cs typeface="Arial"/>
                <a:sym typeface="Arial"/>
              </a:rPr>
              <a:t>Request matrix</a:t>
            </a:r>
            <a:r>
              <a:rPr b="0" i="0" lang="en-US" sz="1600" u="none">
                <a:solidFill>
                  <a:schemeClr val="dk1"/>
                </a:solidFill>
                <a:latin typeface="Arial"/>
                <a:ea typeface="Arial"/>
                <a:cs typeface="Arial"/>
                <a:sym typeface="Arial"/>
              </a:rPr>
              <a:t> becomes</a:t>
            </a:r>
            <a:endParaRPr/>
          </a:p>
          <a:p>
            <a:pPr indent="-342900" lvl="0" marL="34290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	</a:t>
            </a:r>
            <a:endParaRPr/>
          </a:p>
          <a:p>
            <a:pPr indent="-342900" lvl="0" marL="34290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a:p>
            <a:pPr indent="-342900" lvl="0" marL="342900" rtl="0" algn="l">
              <a:lnSpc>
                <a:spcPct val="100000"/>
              </a:lnSpc>
              <a:spcBef>
                <a:spcPts val="32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Is the system deadlocked?  Check it. </a:t>
            </a:r>
            <a:endParaRPr/>
          </a:p>
          <a:p>
            <a:pPr indent="-241300" lvl="0" marL="342900" rtl="0" algn="l">
              <a:spcBef>
                <a:spcPts val="320"/>
              </a:spcBef>
              <a:spcAft>
                <a:spcPts val="0"/>
              </a:spcAft>
              <a:buClr>
                <a:schemeClr val="dk1"/>
              </a:buClr>
              <a:buSzPts val="1600"/>
              <a:buFont typeface="Arial"/>
              <a:buNone/>
            </a:pPr>
            <a:r>
              <a:t/>
            </a:r>
            <a:endParaRPr b="0" i="0" sz="1600" u="none">
              <a:solidFill>
                <a:schemeClr val="dk1"/>
              </a:solidFill>
              <a:latin typeface="Arial"/>
              <a:ea typeface="Arial"/>
              <a:cs typeface="Arial"/>
              <a:sym typeface="Arial"/>
            </a:endParaRPr>
          </a:p>
        </p:txBody>
      </p:sp>
      <p:graphicFrame>
        <p:nvGraphicFramePr>
          <p:cNvPr id="642" name="Google Shape;642;p52"/>
          <p:cNvGraphicFramePr/>
          <p:nvPr/>
        </p:nvGraphicFramePr>
        <p:xfrm>
          <a:off x="4427537" y="2466975"/>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Request</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0 0  1</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1 0 0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0 0 2</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cxnSp>
        <p:nvCxnSpPr>
          <p:cNvPr id="643" name="Google Shape;643;p52"/>
          <p:cNvCxnSpPr/>
          <p:nvPr/>
        </p:nvCxnSpPr>
        <p:spPr>
          <a:xfrm>
            <a:off x="6300787" y="4005262"/>
            <a:ext cx="1079500" cy="0"/>
          </a:xfrm>
          <a:prstGeom prst="straightConnector1">
            <a:avLst/>
          </a:prstGeom>
          <a:noFill/>
          <a:ln cap="flat" cmpd="sng" w="9525">
            <a:solidFill>
              <a:schemeClr val="dk1"/>
            </a:solidFill>
            <a:prstDash val="solid"/>
            <a:miter lim="800000"/>
            <a:headEnd len="lg" w="lg" type="triangle"/>
            <a:tailEnd len="med" w="med" type="none"/>
          </a:ln>
        </p:spPr>
      </p:cxnSp>
      <p:sp>
        <p:nvSpPr>
          <p:cNvPr id="644" name="Google Shape;644;p52"/>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53"/>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Check</a:t>
            </a:r>
            <a:endParaRPr/>
          </a:p>
        </p:txBody>
      </p:sp>
      <p:graphicFrame>
        <p:nvGraphicFramePr>
          <p:cNvPr id="651" name="Google Shape;651;p53"/>
          <p:cNvGraphicFramePr/>
          <p:nvPr/>
        </p:nvGraphicFramePr>
        <p:xfrm>
          <a:off x="611187" y="1484312"/>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Allocation</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0 1 0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2 0 0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3 0 3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2 1 1</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0 0 2</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652" name="Google Shape;652;p53"/>
          <p:cNvGraphicFramePr/>
          <p:nvPr/>
        </p:nvGraphicFramePr>
        <p:xfrm>
          <a:off x="2700337" y="1484312"/>
          <a:ext cx="3000000" cy="3000000"/>
        </p:xfrm>
        <a:graphic>
          <a:graphicData uri="http://schemas.openxmlformats.org/drawingml/2006/table">
            <a:tbl>
              <a:tblPr>
                <a:noFill/>
                <a:tableStyleId>{294ADCAC-31C2-43A9-B6E1-405ECE06B1F7}</a:tableStyleId>
              </a:tblPr>
              <a:tblGrid>
                <a:gridCol w="523875"/>
                <a:gridCol w="1204900"/>
              </a:tblGrid>
              <a:tr h="581025">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Request</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P0</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24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P1</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2 0 2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P2</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0 0  1</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P3</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1 0 0 </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P4</a:t>
                      </a:r>
                      <a:endParaRPr/>
                    </a:p>
                  </a:txBody>
                  <a:tcPr marT="46800" marB="46800" marR="90000" marL="900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0 0 2</a:t>
                      </a:r>
                      <a:endParaRPr/>
                    </a:p>
                  </a:txBody>
                  <a:tcPr marT="46800" marB="46800" marR="90000" marL="900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graphicFrame>
        <p:nvGraphicFramePr>
          <p:cNvPr id="653" name="Google Shape;653;p53"/>
          <p:cNvGraphicFramePr/>
          <p:nvPr/>
        </p:nvGraphicFramePr>
        <p:xfrm>
          <a:off x="4716462" y="1484312"/>
          <a:ext cx="3000000" cy="3000000"/>
        </p:xfrm>
        <a:graphic>
          <a:graphicData uri="http://schemas.openxmlformats.org/drawingml/2006/table">
            <a:tbl>
              <a:tblPr>
                <a:noFill/>
                <a:tableStyleId>{294ADCAC-31C2-43A9-B6E1-405ECE06B1F7}</a:tableStyleId>
              </a:tblPr>
              <a:tblGrid>
                <a:gridCol w="1204900"/>
              </a:tblGrid>
              <a:tr h="581025">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Available</a:t>
                      </a:r>
                      <a:br>
                        <a:rPr b="0" i="0" lang="en-US" sz="1600" u="none">
                          <a:solidFill>
                            <a:schemeClr val="dk1"/>
                          </a:solidFill>
                          <a:latin typeface="Arial"/>
                          <a:ea typeface="Arial"/>
                          <a:cs typeface="Arial"/>
                          <a:sym typeface="Arial"/>
                        </a:rPr>
                      </a:br>
                      <a:r>
                        <a:rPr b="0" i="0" lang="en-US" sz="1600" u="none">
                          <a:solidFill>
                            <a:schemeClr val="dk1"/>
                          </a:solidFill>
                          <a:latin typeface="Arial"/>
                          <a:ea typeface="Arial"/>
                          <a:cs typeface="Arial"/>
                          <a:sym typeface="Arial"/>
                        </a:rPr>
                        <a:t>A B C</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49250">
                <a:tc>
                  <a:txBody>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0 0 0 </a:t>
                      </a:r>
                      <a:endParaRPr/>
                    </a:p>
                  </a:txBody>
                  <a:tcPr marT="46775" marB="46775" marR="90000" marL="9000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54" name="Google Shape;654;p53"/>
          <p:cNvSpPr txBox="1"/>
          <p:nvPr/>
        </p:nvSpPr>
        <p:spPr>
          <a:xfrm>
            <a:off x="520700" y="4168775"/>
            <a:ext cx="7686675" cy="17399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We can run P0.  Then Available becomes:   [0 1 0]</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Now, we can not find a row of Request that can be satisfied.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Hence all processes P1, P2, P3, and P4 have to wait in their requests. We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have a deadlock. </a:t>
            </a:r>
            <a:br>
              <a:rPr b="0" i="0" lang="en-US" sz="1800" u="none">
                <a:solidFill>
                  <a:schemeClr val="dk1"/>
                </a:solidFill>
                <a:latin typeface="Arial"/>
                <a:ea typeface="Arial"/>
                <a:cs typeface="Arial"/>
                <a:sym typeface="Arial"/>
              </a:rPr>
            </a:b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Processes P1, P2, P3, and P4 are deadlocked processes. </a:t>
            </a:r>
            <a:endParaRPr/>
          </a:p>
        </p:txBody>
      </p:sp>
      <p:sp>
        <p:nvSpPr>
          <p:cNvPr id="655" name="Google Shape;655;p53"/>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4">
                                            <p:txEl>
                                              <p:pRg end="0" st="0"/>
                                            </p:txEl>
                                          </p:spTgt>
                                        </p:tgtEl>
                                        <p:attrNameLst>
                                          <p:attrName>style.visibility</p:attrName>
                                        </p:attrNameLst>
                                      </p:cBhvr>
                                      <p:to>
                                        <p:strVal val="visible"/>
                                      </p:to>
                                    </p:set>
                                    <p:animEffect filter="fade" transition="in">
                                      <p:cBhvr>
                                        <p:cTn dur="500"/>
                                        <p:tgtEl>
                                          <p:spTgt spid="6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4">
                                            <p:txEl>
                                              <p:pRg end="1" st="1"/>
                                            </p:txEl>
                                          </p:spTgt>
                                        </p:tgtEl>
                                        <p:attrNameLst>
                                          <p:attrName>style.visibility</p:attrName>
                                        </p:attrNameLst>
                                      </p:cBhvr>
                                      <p:to>
                                        <p:strVal val="visible"/>
                                      </p:to>
                                    </p:set>
                                    <p:animEffect filter="fade" transition="in">
                                      <p:cBhvr>
                                        <p:cTn dur="500"/>
                                        <p:tgtEl>
                                          <p:spTgt spid="6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4">
                                            <p:txEl>
                                              <p:pRg end="2" st="2"/>
                                            </p:txEl>
                                          </p:spTgt>
                                        </p:tgtEl>
                                        <p:attrNameLst>
                                          <p:attrName>style.visibility</p:attrName>
                                        </p:attrNameLst>
                                      </p:cBhvr>
                                      <p:to>
                                        <p:strVal val="visible"/>
                                      </p:to>
                                    </p:set>
                                    <p:animEffect filter="fade" transition="in">
                                      <p:cBhvr>
                                        <p:cTn dur="500"/>
                                        <p:tgtEl>
                                          <p:spTgt spid="6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4">
                                            <p:txEl>
                                              <p:pRg end="3" st="3"/>
                                            </p:txEl>
                                          </p:spTgt>
                                        </p:tgtEl>
                                        <p:attrNameLst>
                                          <p:attrName>style.visibility</p:attrName>
                                        </p:attrNameLst>
                                      </p:cBhvr>
                                      <p:to>
                                        <p:strVal val="visible"/>
                                      </p:to>
                                    </p:set>
                                    <p:animEffect filter="fade" transition="in">
                                      <p:cBhvr>
                                        <p:cTn dur="500"/>
                                        <p:tgtEl>
                                          <p:spTgt spid="6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4">
                                            <p:txEl>
                                              <p:pRg end="4" st="4"/>
                                            </p:txEl>
                                          </p:spTgt>
                                        </p:tgtEl>
                                        <p:attrNameLst>
                                          <p:attrName>style.visibility</p:attrName>
                                        </p:attrNameLst>
                                      </p:cBhvr>
                                      <p:to>
                                        <p:strVal val="visible"/>
                                      </p:to>
                                    </p:set>
                                    <p:animEffect filter="fade" transition="in">
                                      <p:cBhvr>
                                        <p:cTn dur="500"/>
                                        <p:tgtEl>
                                          <p:spTgt spid="65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54"/>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Detection-Algorithm Usage</a:t>
            </a:r>
            <a:endParaRPr/>
          </a:p>
        </p:txBody>
      </p:sp>
      <p:sp>
        <p:nvSpPr>
          <p:cNvPr id="662" name="Google Shape;662;p54"/>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When, and how often, to invoke depends on:</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How often a deadlock is likely to occur?</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How many processes will need to be rolled back?</a:t>
            </a:r>
            <a:endParaRPr/>
          </a:p>
          <a:p>
            <a:pPr indent="-228600" lvl="2" marL="11430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one for each disjoint cycle</a:t>
            </a:r>
            <a:br>
              <a:rPr b="0" i="0" lang="en-US" sz="1800" u="none">
                <a:solidFill>
                  <a:schemeClr val="dk1"/>
                </a:solidFill>
                <a:latin typeface="Arial"/>
                <a:ea typeface="Arial"/>
                <a:cs typeface="Arial"/>
                <a:sym typeface="Arial"/>
              </a:rPr>
            </a:b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If detection algorithm is invoked arbitrarily, there may be many cycles in the resource graph and so we would not be able to tell which of the many deadlocked processes “caused” the deadlock</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663" name="Google Shape;663;p54"/>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55"/>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Recovery from Deadlock:  Process Termination</a:t>
            </a:r>
            <a:endParaRPr/>
          </a:p>
        </p:txBody>
      </p:sp>
      <p:sp>
        <p:nvSpPr>
          <p:cNvPr id="670" name="Google Shape;670;p55"/>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Abort all deadlocked processes</a:t>
            </a:r>
            <a:br>
              <a:rPr b="0" i="0" lang="en-US" sz="1800" u="none">
                <a:solidFill>
                  <a:schemeClr val="dk1"/>
                </a:solidFill>
                <a:latin typeface="Arial"/>
                <a:ea typeface="Arial"/>
                <a:cs typeface="Arial"/>
                <a:sym typeface="Arial"/>
              </a:rPr>
            </a:b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Abort one process at a time until the deadlock cycle is eliminated</a:t>
            </a:r>
            <a:br>
              <a:rPr b="0" i="0" lang="en-US" sz="1800" u="none">
                <a:solidFill>
                  <a:schemeClr val="dk1"/>
                </a:solidFill>
                <a:latin typeface="Arial"/>
                <a:ea typeface="Arial"/>
                <a:cs typeface="Arial"/>
                <a:sym typeface="Arial"/>
              </a:rPr>
            </a:b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In which order should we choose to abort?</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Priority of the process</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How long process has computed, and how much longer to completion</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Resources the process has used</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Resources process needs to complete</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How many processes will need to be terminated</a:t>
            </a:r>
            <a:endParaRPr/>
          </a:p>
          <a:p>
            <a:pPr indent="-285750" lvl="1" marL="74295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Is process interactive or batch?</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671" name="Google Shape;671;p55"/>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56"/>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Recovery from Deadlock: Resource Preemption</a:t>
            </a:r>
            <a:endParaRPr/>
          </a:p>
        </p:txBody>
      </p:sp>
      <p:sp>
        <p:nvSpPr>
          <p:cNvPr id="678" name="Google Shape;678;p56"/>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Selecting a victim – minimize cost</a:t>
            </a:r>
            <a:br>
              <a:rPr b="0" i="0" lang="en-US" sz="1800" u="none">
                <a:solidFill>
                  <a:schemeClr val="dk1"/>
                </a:solidFill>
                <a:latin typeface="Arial"/>
                <a:ea typeface="Arial"/>
                <a:cs typeface="Arial"/>
                <a:sym typeface="Arial"/>
              </a:rPr>
            </a:b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Rollback – return to some safe state, restart process for that state</a:t>
            </a:r>
            <a:br>
              <a:rPr b="0" i="0" lang="en-US" sz="1800" u="none">
                <a:solidFill>
                  <a:schemeClr val="dk1"/>
                </a:solidFill>
                <a:latin typeface="Arial"/>
                <a:ea typeface="Arial"/>
                <a:cs typeface="Arial"/>
                <a:sym typeface="Arial"/>
              </a:rPr>
            </a:b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Starvation –  same process may always be picked as victim, include number of rollback in cost factor</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679" name="Google Shape;679;p56"/>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57"/>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References</a:t>
            </a:r>
            <a:endParaRPr/>
          </a:p>
        </p:txBody>
      </p:sp>
      <p:sp>
        <p:nvSpPr>
          <p:cNvPr id="686" name="Google Shape;686;p57"/>
          <p:cNvSpPr txBox="1"/>
          <p:nvPr>
            <p:ph idx="1" type="body"/>
          </p:nvPr>
        </p:nvSpPr>
        <p:spPr>
          <a:xfrm>
            <a:off x="323850" y="1557337"/>
            <a:ext cx="8496300" cy="46799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1800"/>
              <a:buFont typeface="Arial"/>
              <a:buChar char="•"/>
            </a:pPr>
            <a:r>
              <a:rPr b="0" i="1" lang="en-US" sz="1800" u="none">
                <a:solidFill>
                  <a:schemeClr val="dk1"/>
                </a:solidFill>
                <a:latin typeface="Arial"/>
                <a:ea typeface="Arial"/>
                <a:cs typeface="Arial"/>
                <a:sym typeface="Arial"/>
              </a:rPr>
              <a:t>The slides here are adapted/modified from the textbook and its slides: Operating System Concepts, Silberschatz  et al., 7th &amp; 8th editions,  Wiley.</a:t>
            </a:r>
            <a:r>
              <a:rPr b="0" i="0" lang="en-US" sz="1800" u="none">
                <a:solidFill>
                  <a:schemeClr val="dk1"/>
                </a:solidFill>
                <a:latin typeface="Arial"/>
                <a:ea typeface="Arial"/>
                <a:cs typeface="Arial"/>
                <a:sym typeface="Arial"/>
              </a:rPr>
              <a:t> </a:t>
            </a:r>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228600" lvl="0" marL="34290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REFERENCES</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Operating System Concepts, 7</a:t>
            </a:r>
            <a:r>
              <a:rPr b="0" baseline="30000" i="0" lang="en-US" sz="1800" u="none">
                <a:solidFill>
                  <a:schemeClr val="dk1"/>
                </a:solidFill>
                <a:latin typeface="Arial"/>
                <a:ea typeface="Arial"/>
                <a:cs typeface="Arial"/>
                <a:sym typeface="Arial"/>
              </a:rPr>
              <a:t>th</a:t>
            </a:r>
            <a:r>
              <a:rPr b="0" i="0" lang="en-US" sz="1800" u="none">
                <a:solidFill>
                  <a:schemeClr val="dk1"/>
                </a:solidFill>
                <a:latin typeface="Arial"/>
                <a:ea typeface="Arial"/>
                <a:cs typeface="Arial"/>
                <a:sym typeface="Arial"/>
              </a:rPr>
              <a:t> and 8</a:t>
            </a:r>
            <a:r>
              <a:rPr b="0" baseline="30000" i="0" lang="en-US" sz="1800" u="none">
                <a:solidFill>
                  <a:schemeClr val="dk1"/>
                </a:solidFill>
                <a:latin typeface="Arial"/>
                <a:ea typeface="Arial"/>
                <a:cs typeface="Arial"/>
                <a:sym typeface="Arial"/>
              </a:rPr>
              <a:t>th</a:t>
            </a:r>
            <a:r>
              <a:rPr b="0" i="0" lang="en-US" sz="1800" u="none">
                <a:solidFill>
                  <a:schemeClr val="dk1"/>
                </a:solidFill>
                <a:latin typeface="Arial"/>
                <a:ea typeface="Arial"/>
                <a:cs typeface="Arial"/>
                <a:sym typeface="Arial"/>
              </a:rPr>
              <a:t> editions, Silberschatz et al. Wiley. </a:t>
            </a:r>
            <a:endParaRPr/>
          </a:p>
          <a:p>
            <a:pPr indent="-342900" lvl="0" marL="34290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Modern Operating Systems, Andrew S. Tanenbaum, 3</a:t>
            </a:r>
            <a:r>
              <a:rPr b="0" baseline="30000" i="0" lang="en-US" sz="1800" u="none">
                <a:solidFill>
                  <a:schemeClr val="dk1"/>
                </a:solidFill>
                <a:latin typeface="Arial"/>
                <a:ea typeface="Arial"/>
                <a:cs typeface="Arial"/>
                <a:sym typeface="Arial"/>
              </a:rPr>
              <a:t>rd</a:t>
            </a:r>
            <a:r>
              <a:rPr b="0" i="0" lang="en-US" sz="1800" u="none">
                <a:solidFill>
                  <a:schemeClr val="dk1"/>
                </a:solidFill>
                <a:latin typeface="Arial"/>
                <a:ea typeface="Arial"/>
                <a:cs typeface="Arial"/>
                <a:sym typeface="Arial"/>
              </a:rPr>
              <a:t> edition, 2009. </a:t>
            </a:r>
            <a:endParaRPr/>
          </a:p>
          <a:p>
            <a:pPr indent="-228600" lvl="0" marL="342900" rtl="0" algn="l">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p:txBody>
      </p:sp>
      <p:sp>
        <p:nvSpPr>
          <p:cNvPr id="687" name="Google Shape;687;p57"/>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Resource-Allocation Graph (Cont.)</a:t>
            </a:r>
            <a:endParaRPr/>
          </a:p>
        </p:txBody>
      </p:sp>
      <p:sp>
        <p:nvSpPr>
          <p:cNvPr id="142" name="Google Shape;142;p6"/>
          <p:cNvSpPr/>
          <p:nvPr/>
        </p:nvSpPr>
        <p:spPr>
          <a:xfrm>
            <a:off x="5148262" y="1816100"/>
            <a:ext cx="495300" cy="4953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 name="Google Shape;143;p6"/>
          <p:cNvSpPr/>
          <p:nvPr/>
        </p:nvSpPr>
        <p:spPr>
          <a:xfrm>
            <a:off x="4611687" y="5048250"/>
            <a:ext cx="495300" cy="4953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endParaRPr/>
          </a:p>
        </p:txBody>
      </p:sp>
      <p:sp>
        <p:nvSpPr>
          <p:cNvPr id="144" name="Google Shape;144;p6"/>
          <p:cNvSpPr/>
          <p:nvPr/>
        </p:nvSpPr>
        <p:spPr>
          <a:xfrm>
            <a:off x="4716462" y="3722687"/>
            <a:ext cx="495300" cy="4953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endParaRPr/>
          </a:p>
        </p:txBody>
      </p:sp>
      <p:grpSp>
        <p:nvGrpSpPr>
          <p:cNvPr id="145" name="Google Shape;145;p6"/>
          <p:cNvGrpSpPr/>
          <p:nvPr/>
        </p:nvGrpSpPr>
        <p:grpSpPr>
          <a:xfrm>
            <a:off x="5186362" y="2794000"/>
            <a:ext cx="438150" cy="419100"/>
            <a:chOff x="2666" y="1966"/>
            <a:chExt cx="276" cy="264"/>
          </a:xfrm>
        </p:grpSpPr>
        <p:sp>
          <p:nvSpPr>
            <p:cNvPr id="146" name="Google Shape;146;p6"/>
            <p:cNvSpPr txBox="1"/>
            <p:nvPr/>
          </p:nvSpPr>
          <p:spPr>
            <a:xfrm>
              <a:off x="2666" y="1966"/>
              <a:ext cx="276" cy="26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7" name="Google Shape;147;p6"/>
            <p:cNvSpPr txBox="1"/>
            <p:nvPr/>
          </p:nvSpPr>
          <p:spPr>
            <a:xfrm>
              <a:off x="2736" y="2026"/>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8" name="Google Shape;148;p6"/>
            <p:cNvSpPr txBox="1"/>
            <p:nvPr/>
          </p:nvSpPr>
          <p:spPr>
            <a:xfrm>
              <a:off x="2832" y="2026"/>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9" name="Google Shape;149;p6"/>
            <p:cNvSpPr txBox="1"/>
            <p:nvPr/>
          </p:nvSpPr>
          <p:spPr>
            <a:xfrm>
              <a:off x="2736" y="2108"/>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0" name="Google Shape;150;p6"/>
            <p:cNvSpPr txBox="1"/>
            <p:nvPr/>
          </p:nvSpPr>
          <p:spPr>
            <a:xfrm>
              <a:off x="2832" y="2108"/>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nvGrpSpPr>
          <p:cNvPr id="151" name="Google Shape;151;p6"/>
          <p:cNvGrpSpPr/>
          <p:nvPr/>
        </p:nvGrpSpPr>
        <p:grpSpPr>
          <a:xfrm>
            <a:off x="5548312" y="3786187"/>
            <a:ext cx="438150" cy="419100"/>
            <a:chOff x="2666" y="1966"/>
            <a:chExt cx="276" cy="264"/>
          </a:xfrm>
        </p:grpSpPr>
        <p:sp>
          <p:nvSpPr>
            <p:cNvPr id="152" name="Google Shape;152;p6"/>
            <p:cNvSpPr txBox="1"/>
            <p:nvPr/>
          </p:nvSpPr>
          <p:spPr>
            <a:xfrm>
              <a:off x="2666" y="1966"/>
              <a:ext cx="276" cy="26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3" name="Google Shape;153;p6"/>
            <p:cNvSpPr txBox="1"/>
            <p:nvPr/>
          </p:nvSpPr>
          <p:spPr>
            <a:xfrm>
              <a:off x="2736" y="2026"/>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4" name="Google Shape;154;p6"/>
            <p:cNvSpPr txBox="1"/>
            <p:nvPr/>
          </p:nvSpPr>
          <p:spPr>
            <a:xfrm>
              <a:off x="2832" y="2026"/>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5" name="Google Shape;155;p6"/>
            <p:cNvSpPr txBox="1"/>
            <p:nvPr/>
          </p:nvSpPr>
          <p:spPr>
            <a:xfrm>
              <a:off x="2736" y="2108"/>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6" name="Google Shape;156;p6"/>
            <p:cNvSpPr txBox="1"/>
            <p:nvPr/>
          </p:nvSpPr>
          <p:spPr>
            <a:xfrm>
              <a:off x="2832" y="2108"/>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157" name="Google Shape;157;p6"/>
          <p:cNvCxnSpPr/>
          <p:nvPr/>
        </p:nvCxnSpPr>
        <p:spPr>
          <a:xfrm>
            <a:off x="5221287" y="3989387"/>
            <a:ext cx="304800" cy="0"/>
          </a:xfrm>
          <a:prstGeom prst="straightConnector1">
            <a:avLst/>
          </a:prstGeom>
          <a:noFill/>
          <a:ln cap="flat" cmpd="sng" w="9525">
            <a:solidFill>
              <a:schemeClr val="dk1"/>
            </a:solidFill>
            <a:prstDash val="solid"/>
            <a:miter lim="800000"/>
            <a:headEnd len="med" w="med" type="none"/>
            <a:tailEnd len="med" w="med" type="triangle"/>
          </a:ln>
        </p:spPr>
      </p:cxnSp>
      <p:sp>
        <p:nvSpPr>
          <p:cNvPr id="158" name="Google Shape;158;p6"/>
          <p:cNvSpPr txBox="1"/>
          <p:nvPr/>
        </p:nvSpPr>
        <p:spPr>
          <a:xfrm>
            <a:off x="5608637" y="4203700"/>
            <a:ext cx="338137" cy="3048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Helvetica Neue"/>
              <a:buNone/>
            </a:pPr>
            <a:r>
              <a:rPr b="0" i="1" lang="en-US" sz="1400" u="none">
                <a:solidFill>
                  <a:schemeClr val="dk1"/>
                </a:solidFill>
                <a:latin typeface="Helvetica Neue"/>
                <a:ea typeface="Helvetica Neue"/>
                <a:cs typeface="Helvetica Neue"/>
                <a:sym typeface="Helvetica Neue"/>
              </a:rPr>
              <a:t>R</a:t>
            </a:r>
            <a:r>
              <a:rPr b="0" baseline="-25000" i="1" lang="en-US" sz="1400" u="none">
                <a:solidFill>
                  <a:schemeClr val="dk1"/>
                </a:solidFill>
                <a:latin typeface="Helvetica Neue"/>
                <a:ea typeface="Helvetica Neue"/>
                <a:cs typeface="Helvetica Neue"/>
                <a:sym typeface="Helvetica Neue"/>
              </a:rPr>
              <a:t>j</a:t>
            </a:r>
            <a:endParaRPr/>
          </a:p>
        </p:txBody>
      </p:sp>
      <p:grpSp>
        <p:nvGrpSpPr>
          <p:cNvPr id="159" name="Google Shape;159;p6"/>
          <p:cNvGrpSpPr/>
          <p:nvPr/>
        </p:nvGrpSpPr>
        <p:grpSpPr>
          <a:xfrm>
            <a:off x="5405437" y="5111750"/>
            <a:ext cx="438150" cy="419100"/>
            <a:chOff x="2666" y="1966"/>
            <a:chExt cx="276" cy="264"/>
          </a:xfrm>
        </p:grpSpPr>
        <p:sp>
          <p:nvSpPr>
            <p:cNvPr id="160" name="Google Shape;160;p6"/>
            <p:cNvSpPr txBox="1"/>
            <p:nvPr/>
          </p:nvSpPr>
          <p:spPr>
            <a:xfrm>
              <a:off x="2666" y="1966"/>
              <a:ext cx="276" cy="264"/>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1" name="Google Shape;161;p6"/>
            <p:cNvSpPr txBox="1"/>
            <p:nvPr/>
          </p:nvSpPr>
          <p:spPr>
            <a:xfrm>
              <a:off x="2736" y="2026"/>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2" name="Google Shape;162;p6"/>
            <p:cNvSpPr txBox="1"/>
            <p:nvPr/>
          </p:nvSpPr>
          <p:spPr>
            <a:xfrm>
              <a:off x="2832" y="2026"/>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 name="Google Shape;163;p6"/>
            <p:cNvSpPr txBox="1"/>
            <p:nvPr/>
          </p:nvSpPr>
          <p:spPr>
            <a:xfrm>
              <a:off x="2736" y="2108"/>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4" name="Google Shape;164;p6"/>
            <p:cNvSpPr txBox="1"/>
            <p:nvPr/>
          </p:nvSpPr>
          <p:spPr>
            <a:xfrm>
              <a:off x="2832" y="2108"/>
              <a:ext cx="47" cy="4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165" name="Google Shape;165;p6"/>
          <p:cNvCxnSpPr/>
          <p:nvPr/>
        </p:nvCxnSpPr>
        <p:spPr>
          <a:xfrm flipH="1">
            <a:off x="5078412" y="5257800"/>
            <a:ext cx="476250" cy="104775"/>
          </a:xfrm>
          <a:prstGeom prst="straightConnector1">
            <a:avLst/>
          </a:prstGeom>
          <a:noFill/>
          <a:ln cap="flat" cmpd="sng" w="9525">
            <a:solidFill>
              <a:schemeClr val="dk1"/>
            </a:solidFill>
            <a:prstDash val="solid"/>
            <a:miter lim="800000"/>
            <a:headEnd len="med" w="med" type="none"/>
            <a:tailEnd len="med" w="med" type="triangle"/>
          </a:ln>
        </p:spPr>
      </p:cxnSp>
      <p:sp>
        <p:nvSpPr>
          <p:cNvPr id="166" name="Google Shape;166;p6"/>
          <p:cNvSpPr txBox="1"/>
          <p:nvPr/>
        </p:nvSpPr>
        <p:spPr>
          <a:xfrm>
            <a:off x="5456237" y="5500687"/>
            <a:ext cx="338137" cy="3048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Helvetica Neue"/>
              <a:buNone/>
            </a:pPr>
            <a:r>
              <a:rPr b="0" i="1" lang="en-US" sz="1400" u="none">
                <a:solidFill>
                  <a:schemeClr val="dk1"/>
                </a:solidFill>
                <a:latin typeface="Helvetica Neue"/>
                <a:ea typeface="Helvetica Neue"/>
                <a:cs typeface="Helvetica Neue"/>
                <a:sym typeface="Helvetica Neue"/>
              </a:rPr>
              <a:t>R</a:t>
            </a:r>
            <a:r>
              <a:rPr b="0" baseline="-25000" i="1" lang="en-US" sz="1400" u="none">
                <a:solidFill>
                  <a:schemeClr val="dk1"/>
                </a:solidFill>
                <a:latin typeface="Helvetica Neue"/>
                <a:ea typeface="Helvetica Neue"/>
                <a:cs typeface="Helvetica Neue"/>
                <a:sym typeface="Helvetica Neue"/>
              </a:rPr>
              <a:t>j</a:t>
            </a:r>
            <a:endParaRPr/>
          </a:p>
        </p:txBody>
      </p:sp>
      <p:sp>
        <p:nvSpPr>
          <p:cNvPr id="167" name="Google Shape;167;p6"/>
          <p:cNvSpPr txBox="1"/>
          <p:nvPr/>
        </p:nvSpPr>
        <p:spPr>
          <a:xfrm>
            <a:off x="468312" y="1851025"/>
            <a:ext cx="5472112"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Process</a:t>
            </a:r>
            <a:br>
              <a:rPr b="0" i="0" lang="en-US" sz="1800" u="none">
                <a:solidFill>
                  <a:schemeClr val="dk1"/>
                </a:solidFill>
                <a:latin typeface="Arial"/>
                <a:ea typeface="Arial"/>
                <a:cs typeface="Arial"/>
                <a:sym typeface="Arial"/>
              </a:rPr>
            </a:br>
            <a:br>
              <a:rPr b="0" i="0" lang="en-US" sz="1800" u="none">
                <a:solidFill>
                  <a:schemeClr val="dk1"/>
                </a:solidFill>
                <a:latin typeface="Arial"/>
                <a:ea typeface="Arial"/>
                <a:cs typeface="Arial"/>
                <a:sym typeface="Arial"/>
              </a:rPr>
            </a:b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Arial"/>
                <a:ea typeface="Arial"/>
                <a:cs typeface="Arial"/>
                <a:sym typeface="Arial"/>
              </a:rPr>
              <a:t>Resource Type with 4 instances</a:t>
            </a:r>
            <a:endParaRPr/>
          </a:p>
          <a:p>
            <a:pPr indent="-3429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marR="0" rtl="0" algn="l">
              <a:lnSpc>
                <a:spcPct val="100000"/>
              </a:lnSpc>
              <a:spcBef>
                <a:spcPts val="360"/>
              </a:spcBef>
              <a:spcAft>
                <a:spcPts val="0"/>
              </a:spcAft>
              <a:buClr>
                <a:schemeClr val="dk1"/>
              </a:buClr>
              <a:buSzPts val="1800"/>
              <a:buFont typeface="Arial"/>
              <a:buChar char="•"/>
            </a:pPr>
            <a:r>
              <a:rPr b="0" i="1" lang="en-US" sz="1800" u="none">
                <a:solidFill>
                  <a:schemeClr val="dk1"/>
                </a:solidFill>
                <a:latin typeface="Arial"/>
                <a:ea typeface="Arial"/>
                <a:cs typeface="Arial"/>
                <a:sym typeface="Arial"/>
              </a:rPr>
              <a:t>P</a:t>
            </a:r>
            <a:r>
              <a:rPr b="0" baseline="-25000" i="1" lang="en-US" sz="1800" u="none">
                <a:solidFill>
                  <a:schemeClr val="dk1"/>
                </a:solidFill>
                <a:latin typeface="Arial"/>
                <a:ea typeface="Arial"/>
                <a:cs typeface="Arial"/>
                <a:sym typeface="Arial"/>
              </a:rPr>
              <a:t>i</a:t>
            </a:r>
            <a:r>
              <a:rPr b="0" i="1" lang="en-US" sz="1800" u="none">
                <a:solidFill>
                  <a:schemeClr val="dk1"/>
                </a:solidFill>
                <a:latin typeface="Arial"/>
                <a:ea typeface="Arial"/>
                <a:cs typeface="Arial"/>
                <a:sym typeface="Arial"/>
              </a:rPr>
              <a:t> </a:t>
            </a:r>
            <a:r>
              <a:rPr b="0" i="0" lang="en-US" sz="1800" u="none">
                <a:solidFill>
                  <a:schemeClr val="dk1"/>
                </a:solidFill>
                <a:latin typeface="Arial"/>
                <a:ea typeface="Arial"/>
                <a:cs typeface="Arial"/>
                <a:sym typeface="Arial"/>
              </a:rPr>
              <a:t>requests instance of </a:t>
            </a:r>
            <a:r>
              <a:rPr b="0" i="1" lang="en-US" sz="1800" u="none">
                <a:solidFill>
                  <a:schemeClr val="dk1"/>
                </a:solidFill>
                <a:latin typeface="Arial"/>
                <a:ea typeface="Arial"/>
                <a:cs typeface="Arial"/>
                <a:sym typeface="Arial"/>
              </a:rPr>
              <a:t>R</a:t>
            </a:r>
            <a:r>
              <a:rPr b="0" baseline="-25000" i="1" lang="en-US" sz="1800" u="none">
                <a:solidFill>
                  <a:schemeClr val="dk1"/>
                </a:solidFill>
                <a:latin typeface="Arial"/>
                <a:ea typeface="Arial"/>
                <a:cs typeface="Arial"/>
                <a:sym typeface="Arial"/>
              </a:rPr>
              <a:t>j</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342900" lvl="0" marL="342900" marR="0" rtl="0" algn="l">
              <a:lnSpc>
                <a:spcPct val="100000"/>
              </a:lnSpc>
              <a:spcBef>
                <a:spcPts val="360"/>
              </a:spcBef>
              <a:spcAft>
                <a:spcPts val="0"/>
              </a:spcAft>
              <a:buClr>
                <a:schemeClr val="dk1"/>
              </a:buClr>
              <a:buSzPts val="1800"/>
              <a:buFont typeface="Arial"/>
              <a:buChar char="•"/>
            </a:pPr>
            <a:r>
              <a:rPr b="0" i="1" lang="en-US" sz="1800" u="none">
                <a:solidFill>
                  <a:schemeClr val="dk1"/>
                </a:solidFill>
                <a:latin typeface="Arial"/>
                <a:ea typeface="Arial"/>
                <a:cs typeface="Arial"/>
                <a:sym typeface="Arial"/>
              </a:rPr>
              <a:t>P</a:t>
            </a:r>
            <a:r>
              <a:rPr b="0" baseline="-25000" i="1" lang="en-US" sz="1800" u="none">
                <a:solidFill>
                  <a:schemeClr val="dk1"/>
                </a:solidFill>
                <a:latin typeface="Arial"/>
                <a:ea typeface="Arial"/>
                <a:cs typeface="Arial"/>
                <a:sym typeface="Arial"/>
              </a:rPr>
              <a:t>i</a:t>
            </a:r>
            <a:r>
              <a:rPr b="0" i="0" lang="en-US" sz="1800" u="none">
                <a:solidFill>
                  <a:schemeClr val="dk1"/>
                </a:solidFill>
                <a:latin typeface="Arial"/>
                <a:ea typeface="Arial"/>
                <a:cs typeface="Arial"/>
                <a:sym typeface="Arial"/>
              </a:rPr>
              <a:t> is holding an instance of </a:t>
            </a:r>
            <a:r>
              <a:rPr b="0" i="1" lang="en-US" sz="1800" u="none">
                <a:solidFill>
                  <a:schemeClr val="dk1"/>
                </a:solidFill>
                <a:latin typeface="Arial"/>
                <a:ea typeface="Arial"/>
                <a:cs typeface="Arial"/>
                <a:sym typeface="Arial"/>
              </a:rPr>
              <a:t>R</a:t>
            </a:r>
            <a:r>
              <a:rPr b="0" baseline="-25000" i="1" lang="en-US" sz="1800" u="none">
                <a:solidFill>
                  <a:schemeClr val="dk1"/>
                </a:solidFill>
                <a:latin typeface="Arial"/>
                <a:ea typeface="Arial"/>
                <a:cs typeface="Arial"/>
                <a:sym typeface="Arial"/>
              </a:rPr>
              <a:t>j</a:t>
            </a:r>
            <a:endParaRPr/>
          </a:p>
        </p:txBody>
      </p:sp>
      <p:sp>
        <p:nvSpPr>
          <p:cNvPr id="168" name="Google Shape;168;p6"/>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7"/>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Example of a Resource Allocation Graph</a:t>
            </a:r>
            <a:endParaRPr/>
          </a:p>
        </p:txBody>
      </p:sp>
      <p:sp>
        <p:nvSpPr>
          <p:cNvPr id="175" name="Google Shape;175;p7"/>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Resource Allocation Graph With A Deadlock</a:t>
            </a:r>
            <a:endParaRPr/>
          </a:p>
        </p:txBody>
      </p:sp>
      <p:pic>
        <p:nvPicPr>
          <p:cNvPr id="182" name="Google Shape;182;p8"/>
          <p:cNvPicPr preferRelativeResize="0"/>
          <p:nvPr/>
        </p:nvPicPr>
        <p:blipFill rotWithShape="1">
          <a:blip r:embed="rId3">
            <a:alphaModFix/>
          </a:blip>
          <a:srcRect b="0" l="0" r="0" t="0"/>
          <a:stretch/>
        </p:blipFill>
        <p:spPr>
          <a:xfrm>
            <a:off x="3059112" y="1844675"/>
            <a:ext cx="2781300" cy="4098925"/>
          </a:xfrm>
          <a:prstGeom prst="rect">
            <a:avLst/>
          </a:prstGeom>
          <a:noFill/>
          <a:ln>
            <a:noFill/>
          </a:ln>
        </p:spPr>
      </p:pic>
      <p:sp>
        <p:nvSpPr>
          <p:cNvPr id="183" name="Google Shape;183;p8"/>
          <p:cNvSpPr txBox="1"/>
          <p:nvPr/>
        </p:nvSpPr>
        <p:spPr>
          <a:xfrm>
            <a:off x="6732587" y="2492375"/>
            <a:ext cx="1781175" cy="9159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There is a cycle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and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Deadlock</a:t>
            </a:r>
            <a:endParaRPr/>
          </a:p>
        </p:txBody>
      </p:sp>
      <p:sp>
        <p:nvSpPr>
          <p:cNvPr id="184" name="Google Shape;184;p8"/>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9"/>
          <p:cNvSpPr txBox="1"/>
          <p:nvPr>
            <p:ph type="title"/>
          </p:nvPr>
        </p:nvSpPr>
        <p:spPr>
          <a:xfrm>
            <a:off x="323850" y="158750"/>
            <a:ext cx="84963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Arial"/>
              <a:buNone/>
            </a:pPr>
            <a:r>
              <a:rPr b="1" i="0" lang="en-US" sz="3200" u="none">
                <a:solidFill>
                  <a:schemeClr val="dk2"/>
                </a:solidFill>
                <a:latin typeface="Arial"/>
                <a:ea typeface="Arial"/>
                <a:cs typeface="Arial"/>
                <a:sym typeface="Arial"/>
              </a:rPr>
              <a:t>Graph With A Cycle But No Deadlock</a:t>
            </a:r>
            <a:endParaRPr/>
          </a:p>
        </p:txBody>
      </p:sp>
      <p:pic>
        <p:nvPicPr>
          <p:cNvPr id="191" name="Google Shape;191;p9"/>
          <p:cNvPicPr preferRelativeResize="0"/>
          <p:nvPr/>
        </p:nvPicPr>
        <p:blipFill rotWithShape="1">
          <a:blip r:embed="rId3">
            <a:alphaModFix/>
          </a:blip>
          <a:srcRect b="0" l="0" r="0" t="0"/>
          <a:stretch/>
        </p:blipFill>
        <p:spPr>
          <a:xfrm>
            <a:off x="2916237" y="1700212"/>
            <a:ext cx="3248025" cy="4157662"/>
          </a:xfrm>
          <a:prstGeom prst="rect">
            <a:avLst/>
          </a:prstGeom>
          <a:noFill/>
          <a:ln>
            <a:noFill/>
          </a:ln>
        </p:spPr>
      </p:pic>
      <p:sp>
        <p:nvSpPr>
          <p:cNvPr id="192" name="Google Shape;192;p9"/>
          <p:cNvSpPr txBox="1"/>
          <p:nvPr/>
        </p:nvSpPr>
        <p:spPr>
          <a:xfrm>
            <a:off x="6732587" y="2492375"/>
            <a:ext cx="1781175" cy="915987"/>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There is a cycle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but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No Deadlock</a:t>
            </a:r>
            <a:endParaRPr/>
          </a:p>
        </p:txBody>
      </p:sp>
      <p:sp>
        <p:nvSpPr>
          <p:cNvPr id="193" name="Google Shape;193;p9"/>
          <p:cNvSpPr txBox="1"/>
          <p:nvPr/>
        </p:nvSpPr>
        <p:spPr>
          <a:xfrm>
            <a:off x="7956550" y="6381750"/>
            <a:ext cx="954087" cy="309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saksoy</dc:creator>
</cp:coreProperties>
</file>