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s://steemit.com/tr/@etasarim/pointersiaretiler1cprogramlamadili-3cg4nzbg0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rtztrk/lanet-olas%C4%B1-c-deki-lanet-olas%C4%B1-pointer-1321ed6c442a" TargetMode="External"/><Relationship Id="rId4" Type="http://schemas.openxmlformats.org/officeDocument/2006/relationships/hyperlink" Target="http://www.cagataycebi.com/programming/c_programming/c_programming_1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İŞARETÇİLER (</a:t>
            </a:r>
            <a:r>
              <a:rPr lang="tr-TR" b="1" dirty="0" err="1"/>
              <a:t>Pointers</a:t>
            </a:r>
            <a:r>
              <a:rPr lang="tr-TR" b="1" dirty="0" smtClean="0"/>
              <a:t>)-I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019"/>
            <a:ext cx="6153150" cy="3914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67" y="3190989"/>
            <a:ext cx="5407013" cy="21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000"/>
            <a:ext cx="6886575" cy="3552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42" y="3765600"/>
            <a:ext cx="3962743" cy="9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047"/>
            <a:ext cx="6572250" cy="38957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63" y="3354643"/>
            <a:ext cx="4469070" cy="17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435135"/>
            <a:ext cx="6029325" cy="2800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5135"/>
            <a:ext cx="61531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2" y="2195921"/>
            <a:ext cx="7634017" cy="43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https://steemit.com/tr/@</a:t>
            </a:r>
            <a:r>
              <a:rPr lang="tr-TR" dirty="0" smtClean="0">
                <a:hlinkClick r:id="rId2"/>
              </a:rPr>
              <a:t>etasarim/pointersiaretiler1cprogramlamadili-3cg4nzbg0h</a:t>
            </a:r>
            <a:endParaRPr lang="tr-TR" dirty="0" smtClean="0"/>
          </a:p>
          <a:p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www.bilgigunlugum.net/prog/cprog/2c_isaretci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www.cagataycebi.com/programming/c_programming/c_programming_10.html</a:t>
            </a:r>
            <a:endParaRPr lang="tr-TR" dirty="0" smtClean="0"/>
          </a:p>
          <a:p>
            <a:endParaRPr lang="tr-TR" dirty="0" smtClean="0">
              <a:hlinkClick r:id="rId5"/>
            </a:endParaRPr>
          </a:p>
          <a:p>
            <a:r>
              <a:rPr lang="tr-TR" dirty="0" smtClean="0">
                <a:hlinkClick r:id="rId5"/>
              </a:rPr>
              <a:t>https</a:t>
            </a:r>
            <a:r>
              <a:rPr lang="tr-TR" dirty="0">
                <a:hlinkClick r:id="rId5"/>
              </a:rPr>
              <a:t>://medium.com/@mrtztrk/lanet-olas%C4%B1-c-deki-lanet-olas%C4%B1-pointer-1321ed6c442a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Normal değişkeler tanımlandıkları türe göre bir değeri saklarlar. </a:t>
            </a:r>
            <a:r>
              <a:rPr lang="tr-TR" dirty="0" smtClean="0"/>
              <a:t>Bu </a:t>
            </a:r>
            <a:r>
              <a:rPr lang="tr-TR" dirty="0"/>
              <a:t>değerlere değişkenin ismi ile ulaşılabilmektedir.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İşaretçiler </a:t>
            </a:r>
            <a:r>
              <a:rPr lang="tr-TR" dirty="0"/>
              <a:t>ise değerin saklandığı bellek adresini </a:t>
            </a:r>
            <a:r>
              <a:rPr lang="tr-TR" dirty="0" smtClean="0"/>
              <a:t>tutmaktadırlar. Değişkenin </a:t>
            </a:r>
            <a:r>
              <a:rPr lang="tr-TR" dirty="0"/>
              <a:t>adresini kullanarak ta değere ulaşılabilmektedir.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Uygulamalarda </a:t>
            </a:r>
            <a:r>
              <a:rPr lang="tr-TR" dirty="0"/>
              <a:t>işaretçi kullanılması bazen kaçınılmazdır. Özellikle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işlemlerde ve dinamik bellek kullanımı gerektiren </a:t>
            </a:r>
            <a:r>
              <a:rPr lang="tr-TR" dirty="0" smtClean="0"/>
              <a:t>durumlarda.</a:t>
            </a:r>
          </a:p>
          <a:p>
            <a:endParaRPr lang="tr-TR" dirty="0" smtClean="0"/>
          </a:p>
          <a:p>
            <a:r>
              <a:rPr lang="tr-TR" sz="4000" dirty="0" err="1"/>
              <a:t>Pointerlar</a:t>
            </a:r>
            <a:r>
              <a:rPr lang="tr-TR" sz="4000" dirty="0"/>
              <a:t>, bir değişkendir.</a:t>
            </a:r>
            <a:r>
              <a:rPr lang="tr-TR" dirty="0"/>
              <a:t>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Diğer </a:t>
            </a:r>
            <a:r>
              <a:rPr lang="tr-TR" dirty="0"/>
              <a:t>değişkenlerden farkı, içerisinde başka bir değişkenin adresini saklıyor olmasıdır.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Özet </a:t>
            </a:r>
            <a:r>
              <a:rPr lang="tr-TR" dirty="0"/>
              <a:t>olarak </a:t>
            </a:r>
            <a:r>
              <a:rPr lang="tr-TR" dirty="0" err="1"/>
              <a:t>pointerlar</a:t>
            </a:r>
            <a:r>
              <a:rPr lang="tr-TR" dirty="0"/>
              <a:t>, bir değişkenin adresini saklayan değişkenlerdir ve gerektiğinde ilgili adrese erişim imkanı sunarlar.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0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smtClean="0"/>
              <a:t>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1265873" cy="4408056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Pointer</a:t>
            </a:r>
            <a:r>
              <a:rPr lang="tr-TR" dirty="0" smtClean="0"/>
              <a:t> </a:t>
            </a:r>
            <a:r>
              <a:rPr lang="tr-TR" dirty="0"/>
              <a:t>işletim sistemi ve bilgisayar mimarisine göre değişik büyüklükte olabilir, unutulmaması gereken veri tipine göre boyutunun değişmediği yani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 veya sizin tanımlanan veri tiplerinin göstericisi(</a:t>
            </a:r>
            <a:r>
              <a:rPr lang="tr-TR" dirty="0" err="1"/>
              <a:t>pointer</a:t>
            </a:r>
            <a:r>
              <a:rPr lang="tr-TR" dirty="0"/>
              <a:t>) için aynı miktarda bellek alanı tahsis edilir. Bu da </a:t>
            </a:r>
            <a:r>
              <a:rPr lang="tr-TR" dirty="0" err="1"/>
              <a:t>pointerın</a:t>
            </a:r>
            <a:r>
              <a:rPr lang="tr-TR" dirty="0"/>
              <a:t> bir başka artısı aslında verinin tipi önemsiz, size her türlü veriyi gösterme imkanı sağlıyor </a:t>
            </a:r>
            <a:r>
              <a:rPr lang="tr-TR" dirty="0" err="1"/>
              <a:t>generic</a:t>
            </a:r>
            <a:r>
              <a:rPr lang="tr-TR" dirty="0"/>
              <a:t> yani. </a:t>
            </a:r>
            <a:r>
              <a:rPr lang="tr-TR" dirty="0" err="1"/>
              <a:t>Pointer</a:t>
            </a:r>
            <a:r>
              <a:rPr lang="tr-TR" dirty="0"/>
              <a:t> tipinin sadece derleme zamanında bilindiğini de unutmayalım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Peki kaç </a:t>
            </a:r>
            <a:r>
              <a:rPr lang="tr-TR" dirty="0" err="1"/>
              <a:t>byte</a:t>
            </a:r>
            <a:r>
              <a:rPr lang="tr-TR" dirty="0"/>
              <a:t> bu </a:t>
            </a:r>
            <a:r>
              <a:rPr lang="tr-TR" dirty="0" err="1"/>
              <a:t>pointer</a:t>
            </a:r>
            <a:r>
              <a:rPr lang="tr-TR" dirty="0"/>
              <a:t>, işletim sisteminize bakmalısınız kaç bit olduğu kısmı önemli mevcut sistemler 32 veya 64 bit olabiliyor ama siz </a:t>
            </a:r>
            <a:r>
              <a:rPr lang="tr-TR" dirty="0" err="1"/>
              <a:t>microprocessor</a:t>
            </a:r>
            <a:r>
              <a:rPr lang="tr-TR" dirty="0"/>
              <a:t> ile ilgileniyorsanız 16 hatta 8 bile olabilir.</a:t>
            </a:r>
          </a:p>
        </p:txBody>
      </p:sp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Tanımlama ve İlk Değer Atama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190651"/>
            <a:ext cx="9613861" cy="1340392"/>
          </a:xfrm>
        </p:spPr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değişkenin tanımlanmasında </a:t>
            </a:r>
            <a:r>
              <a:rPr lang="tr-TR" dirty="0"/>
              <a:t>önüne “*” işareti konulur ise bu onun bir işaretçi olduğunu gösterir</a:t>
            </a:r>
            <a:r>
              <a:rPr lang="tr-TR" dirty="0" smtClean="0"/>
              <a:t>.</a:t>
            </a:r>
          </a:p>
          <a:p>
            <a:r>
              <a:rPr lang="tr-TR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tip *</a:t>
            </a:r>
            <a:r>
              <a:rPr lang="tr-TR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değişken_adı</a:t>
            </a:r>
            <a:r>
              <a:rPr lang="tr-TR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tr-T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06245" y="3452387"/>
            <a:ext cx="5171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main()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x=5;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*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=&amp;x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("x=%d\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n",x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             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tr-TR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=%d\n",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        </a:t>
            </a:r>
            <a:endParaRPr lang="tr-TR" sz="20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("*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=%d\n",*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); </a:t>
            </a:r>
          </a:p>
          <a:p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("&amp;x=%d\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n",&amp;x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("&amp;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=%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d\n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",&amp;</a:t>
            </a:r>
            <a:r>
              <a:rPr lang="tr-TR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tr-TR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tr-TR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42" y="3341431"/>
            <a:ext cx="3663740" cy="29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8490" y="137652"/>
            <a:ext cx="599767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int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main()</a:t>
            </a:r>
          </a:p>
          <a:p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x;</a:t>
            </a:r>
          </a:p>
          <a:p>
            <a:r>
              <a:rPr lang="tr-TR" dirty="0">
                <a:latin typeface="Consolas" panose="020B0609020204030204" pitchFamily="49" charset="0"/>
              </a:rPr>
              <a:t>  x=5;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=&amp;x;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adresi........:=%d\</a:t>
            </a:r>
            <a:r>
              <a:rPr lang="tr-TR" dirty="0" err="1">
                <a:latin typeface="Consolas" panose="020B0609020204030204" pitchFamily="49" charset="0"/>
              </a:rPr>
              <a:t>n",&amp;x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ptr'nin</a:t>
            </a:r>
            <a:r>
              <a:rPr lang="tr-TR" dirty="0">
                <a:latin typeface="Consolas" panose="020B0609020204030204" pitchFamily="49" charset="0"/>
              </a:rPr>
              <a:t> adresi.....:=%d\n",&amp;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değeri........:=%d\</a:t>
            </a:r>
            <a:r>
              <a:rPr lang="tr-TR" dirty="0" err="1">
                <a:latin typeface="Consolas" panose="020B0609020204030204" pitchFamily="49" charset="0"/>
              </a:rPr>
              <a:t>n",x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ptr'nin</a:t>
            </a:r>
            <a:r>
              <a:rPr lang="tr-TR" dirty="0">
                <a:latin typeface="Consolas" panose="020B0609020204030204" pitchFamily="49" charset="0"/>
              </a:rPr>
              <a:t> değeri.....:=%d\n",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değeri.....:=%d\n",*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("*&amp;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değeri....:=%d\n",*&amp;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("&amp;*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değeri....:=%d\n",&amp;*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=9;</a:t>
            </a:r>
          </a:p>
          <a:p>
            <a:r>
              <a:rPr lang="tr-TR" dirty="0">
                <a:latin typeface="Consolas" panose="020B0609020204030204" pitchFamily="49" charset="0"/>
              </a:rPr>
              <a:t> 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değeri.....:=%d\n",*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adresi........:=%d\</a:t>
            </a:r>
            <a:r>
              <a:rPr lang="tr-TR" dirty="0" err="1">
                <a:latin typeface="Consolas" panose="020B0609020204030204" pitchFamily="49" charset="0"/>
              </a:rPr>
              <a:t>n",&amp;x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değeri........:=%d\</a:t>
            </a:r>
            <a:r>
              <a:rPr lang="tr-TR" dirty="0" err="1">
                <a:latin typeface="Consolas" panose="020B0609020204030204" pitchFamily="49" charset="0"/>
              </a:rPr>
              <a:t>n",x</a:t>
            </a:r>
            <a:r>
              <a:rPr lang="tr-TR" dirty="0">
                <a:latin typeface="Consolas" panose="020B0609020204030204" pitchFamily="49" charset="0"/>
              </a:rPr>
              <a:t>);  </a:t>
            </a:r>
          </a:p>
          <a:p>
            <a:r>
              <a:rPr lang="tr-TR" dirty="0">
                <a:latin typeface="Consolas" panose="020B0609020204030204" pitchFamily="49" charset="0"/>
              </a:rPr>
              <a:t> 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getch</a:t>
            </a:r>
            <a:r>
              <a:rPr lang="tr-TR" dirty="0"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95" y="2086742"/>
            <a:ext cx="4667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43896" y="0"/>
            <a:ext cx="10500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*ip1, *ip2, id1, id2;     </a:t>
            </a:r>
            <a:r>
              <a:rPr lang="tr-TR" dirty="0" smtClean="0">
                <a:latin typeface="Consolas" panose="020B0609020204030204" pitchFamily="49" charset="0"/>
              </a:rPr>
              <a:t>     /* </a:t>
            </a:r>
            <a:r>
              <a:rPr lang="tr-TR" dirty="0">
                <a:latin typeface="Consolas" panose="020B0609020204030204" pitchFamily="49" charset="0"/>
              </a:rPr>
              <a:t>1 */</a:t>
            </a:r>
          </a:p>
          <a:p>
            <a:r>
              <a:rPr lang="tr-TR" dirty="0">
                <a:latin typeface="Consolas" panose="020B0609020204030204" pitchFamily="49" charset="0"/>
              </a:rPr>
              <a:t> 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ip1 = &amp;id1;                        /* 2 */</a:t>
            </a:r>
          </a:p>
          <a:p>
            <a:r>
              <a:rPr lang="tr-TR" dirty="0">
                <a:latin typeface="Consolas" panose="020B0609020204030204" pitchFamily="49" charset="0"/>
              </a:rPr>
              <a:t>  ip2 = &amp;id2;                        /* 3 */</a:t>
            </a:r>
          </a:p>
          <a:p>
            <a:r>
              <a:rPr lang="tr-TR" dirty="0">
                <a:latin typeface="Consolas" panose="020B0609020204030204" pitchFamily="49" charset="0"/>
              </a:rPr>
              <a:t>  id1 = 42;                         </a:t>
            </a:r>
            <a:r>
              <a:rPr lang="tr-TR" dirty="0" smtClean="0">
                <a:latin typeface="Consolas" panose="020B0609020204030204" pitchFamily="49" charset="0"/>
              </a:rPr>
              <a:t> /* </a:t>
            </a:r>
            <a:r>
              <a:rPr lang="tr-TR" dirty="0">
                <a:latin typeface="Consolas" panose="020B0609020204030204" pitchFamily="49" charset="0"/>
              </a:rPr>
              <a:t>4 */</a:t>
            </a:r>
          </a:p>
          <a:p>
            <a:r>
              <a:rPr lang="tr-TR" dirty="0">
                <a:latin typeface="Consolas" panose="020B0609020204030204" pitchFamily="49" charset="0"/>
              </a:rPr>
              <a:t>  *ip2 = 67; </a:t>
            </a:r>
            <a:r>
              <a:rPr lang="tr-TR" dirty="0" smtClean="0">
                <a:latin typeface="Consolas" panose="020B0609020204030204" pitchFamily="49" charset="0"/>
              </a:rPr>
              <a:t>/*Dolaylı değer atama*/ /* </a:t>
            </a:r>
            <a:r>
              <a:rPr lang="tr-TR" dirty="0">
                <a:latin typeface="Consolas" panose="020B0609020204030204" pitchFamily="49" charset="0"/>
              </a:rPr>
              <a:t>5 */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1" y="2665186"/>
            <a:ext cx="11688303" cy="383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 Aritmetiği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323" y="2015613"/>
            <a:ext cx="11916696" cy="46408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İşaretçilerin gösterdiği bellek adresleri referans alınarak önceki veya sonraki adres alanlarına erişim ihtiyaçları olabilmektedir. Bu durumlarda işaretçiler üzerinde aritmetik işlemler </a:t>
            </a:r>
            <a:r>
              <a:rPr lang="tr-TR" dirty="0" smtClean="0"/>
              <a:t> kullanılabilmektedir</a:t>
            </a:r>
            <a:r>
              <a:rPr lang="tr-TR" dirty="0"/>
              <a:t>. İşaretçilerde sadece toplama (+ , ++) ve çıkarma (-,--) operatörleri kullanılabilmektedir. </a:t>
            </a:r>
            <a:endParaRPr lang="tr-TR" dirty="0" smtClean="0"/>
          </a:p>
          <a:p>
            <a:pPr algn="just"/>
            <a:r>
              <a:rPr lang="tr-TR" dirty="0" err="1"/>
              <a:t>int</a:t>
            </a:r>
            <a:r>
              <a:rPr lang="tr-TR" dirty="0"/>
              <a:t> *a; </a:t>
            </a:r>
          </a:p>
          <a:p>
            <a:pPr algn="just"/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/>
              <a:t>*b;</a:t>
            </a:r>
          </a:p>
          <a:p>
            <a:pPr algn="just"/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/>
              <a:t>*c</a:t>
            </a:r>
            <a:r>
              <a:rPr lang="tr-TR" dirty="0" smtClean="0"/>
              <a:t>;</a:t>
            </a:r>
            <a:endParaRPr lang="tr-TR" dirty="0"/>
          </a:p>
          <a:p>
            <a:pPr algn="just"/>
            <a:r>
              <a:rPr lang="tr-TR" dirty="0"/>
              <a:t>işaretçileri için a++,b++,c++ işlemleri kullanıldığında belirtilen adres değerleri tipin boyutuna göre değişmektedir. a++ 4 </a:t>
            </a:r>
            <a:r>
              <a:rPr lang="tr-TR" dirty="0" err="1"/>
              <a:t>byte</a:t>
            </a:r>
            <a:r>
              <a:rPr lang="tr-TR" dirty="0"/>
              <a:t> artarak, b++ 8 </a:t>
            </a:r>
            <a:r>
              <a:rPr lang="tr-TR" dirty="0" err="1"/>
              <a:t>byte</a:t>
            </a:r>
            <a:r>
              <a:rPr lang="tr-TR" dirty="0"/>
              <a:t> artarak, c++ 1 </a:t>
            </a:r>
            <a:r>
              <a:rPr lang="tr-TR" dirty="0" err="1"/>
              <a:t>byte</a:t>
            </a:r>
            <a:r>
              <a:rPr lang="tr-TR" dirty="0"/>
              <a:t> aratarak değişmektedir. Genel </a:t>
            </a:r>
            <a:r>
              <a:rPr lang="tr-TR" dirty="0" smtClean="0"/>
              <a:t>kural</a:t>
            </a:r>
            <a:endParaRPr lang="tr-TR" dirty="0"/>
          </a:p>
          <a:p>
            <a:pPr algn="just"/>
            <a:r>
              <a:rPr lang="tr-TR" dirty="0"/>
              <a:t>tip *p; </a:t>
            </a:r>
          </a:p>
          <a:p>
            <a:pPr algn="just"/>
            <a:r>
              <a:rPr lang="tr-TR" dirty="0"/>
              <a:t>p++ 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p=</a:t>
            </a:r>
            <a:r>
              <a:rPr lang="tr-TR" dirty="0" err="1"/>
              <a:t>p+sizeof</a:t>
            </a:r>
            <a:r>
              <a:rPr lang="tr-TR" dirty="0"/>
              <a:t>(tip);</a:t>
            </a:r>
          </a:p>
          <a:p>
            <a:pPr algn="just"/>
            <a:r>
              <a:rPr lang="tr-TR" dirty="0"/>
              <a:t>p=</a:t>
            </a:r>
            <a:r>
              <a:rPr lang="tr-TR" dirty="0" err="1"/>
              <a:t>p+n</a:t>
            </a:r>
            <a:r>
              <a:rPr lang="tr-TR" dirty="0"/>
              <a:t>;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p=</a:t>
            </a:r>
            <a:r>
              <a:rPr lang="tr-TR" dirty="0" err="1"/>
              <a:t>p+n</a:t>
            </a:r>
            <a:r>
              <a:rPr lang="tr-TR" dirty="0"/>
              <a:t>*</a:t>
            </a:r>
            <a:r>
              <a:rPr lang="tr-TR" dirty="0" err="1"/>
              <a:t>sizeof</a:t>
            </a:r>
            <a:r>
              <a:rPr lang="tr-TR" dirty="0"/>
              <a:t>(tip</a:t>
            </a:r>
            <a:r>
              <a:rPr lang="tr-TR" dirty="0" smtClean="0"/>
              <a:t>);</a:t>
            </a:r>
            <a:r>
              <a:rPr lang="tr-TR" dirty="0"/>
              <a:t> </a:t>
            </a:r>
          </a:p>
          <a:p>
            <a:pPr algn="just"/>
            <a:r>
              <a:rPr lang="tr-TR" dirty="0"/>
              <a:t>Bir işaretçide bir dizinin başlangıç değeri var ve işaretçiye 4 eklemek dizinin 4. Elemanın adresini vermektedir.</a:t>
            </a:r>
          </a:p>
        </p:txBody>
      </p:sp>
    </p:spTree>
    <p:extLst>
      <p:ext uri="{BB962C8B-B14F-4D97-AF65-F5344CB8AC3E}">
        <p14:creationId xmlns:p14="http://schemas.microsoft.com/office/powerpoint/2010/main" val="18119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 </a:t>
            </a:r>
            <a:r>
              <a:rPr lang="tr-TR" dirty="0" smtClean="0"/>
              <a:t>Aritmetiği ve Diziler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446"/>
            <a:ext cx="7905750" cy="3524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59" y="2351446"/>
            <a:ext cx="4086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041"/>
            <a:ext cx="7915275" cy="3533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2311040"/>
            <a:ext cx="42386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828</TotalTime>
  <Words>640</Words>
  <Application>Microsoft Office PowerPoint</Application>
  <PresentationFormat>Geniş ekran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Wingdings</vt:lpstr>
      <vt:lpstr>Berlin</vt:lpstr>
      <vt:lpstr>İŞARETÇİLER (Pointers)-I</vt:lpstr>
      <vt:lpstr>Pointer Nedir?</vt:lpstr>
      <vt:lpstr>Pointer Nedir?</vt:lpstr>
      <vt:lpstr>Pointer Tanımlama ve İlk Değer Atama</vt:lpstr>
      <vt:lpstr>PowerPoint Sunusu</vt:lpstr>
      <vt:lpstr>PowerPoint Sunusu</vt:lpstr>
      <vt:lpstr>Pointer  Aritmetiği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Windows Kullanıcısı</cp:lastModifiedBy>
  <cp:revision>13</cp:revision>
  <dcterms:created xsi:type="dcterms:W3CDTF">2020-04-03T15:50:17Z</dcterms:created>
  <dcterms:modified xsi:type="dcterms:W3CDTF">2020-04-04T21:09:06Z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