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sldIdLst>
    <p:sldId id="256" r:id="rId2"/>
    <p:sldId id="284" r:id="rId3"/>
    <p:sldId id="272" r:id="rId4"/>
    <p:sldId id="275" r:id="rId5"/>
    <p:sldId id="274" r:id="rId6"/>
    <p:sldId id="273" r:id="rId7"/>
    <p:sldId id="265" r:id="rId8"/>
    <p:sldId id="277" r:id="rId9"/>
    <p:sldId id="285"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2" d="100"/>
          <a:sy n="82" d="100"/>
        </p:scale>
        <p:origin x="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FCBD4C63-09BB-45F7-87F3-23A92744D1B7}" type="datetimeFigureOut">
              <a:rPr lang="tr-TR" smtClean="0"/>
              <a:t>21.04.2021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255346" y="2750337"/>
            <a:ext cx="1171888" cy="1356442"/>
          </a:xfrm>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1559893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FCBD4C63-09BB-45F7-87F3-23A92744D1B7}" type="datetimeFigureOut">
              <a:rPr lang="tr-TR" smtClean="0"/>
              <a:t>21.04.2021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309"/>
            <a:ext cx="1154151" cy="1090789"/>
          </a:xfrm>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3389237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FCBD4C63-09BB-45F7-87F3-23A92744D1B7}" type="datetimeFigureOut">
              <a:rPr lang="tr-TR" smtClean="0"/>
              <a:t>21.04.2021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615"/>
            <a:ext cx="1154151" cy="1090789"/>
          </a:xfrm>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2544970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FCBD4C63-09BB-45F7-87F3-23A92744D1B7}" type="datetimeFigureOut">
              <a:rPr lang="tr-TR" smtClean="0"/>
              <a:t>21.04.2021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F533CB0B-B078-4F25-9136-9672E82722A1}" type="slidenum">
              <a:rPr lang="tr-TR" smtClean="0"/>
              <a:t>‹#›</a:t>
            </a:fld>
            <a:endParaRPr lang="tr-T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23345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FCBD4C63-09BB-45F7-87F3-23A92744D1B7}" type="datetimeFigureOut">
              <a:rPr lang="tr-TR" smtClean="0"/>
              <a:t>21.04.2021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2223647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FCBD4C63-09BB-45F7-87F3-23A92744D1B7}" type="datetimeFigureOut">
              <a:rPr lang="tr-TR" smtClean="0"/>
              <a:t>21.04.2021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1356246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3" name="Date Placeholder 2"/>
          <p:cNvSpPr>
            <a:spLocks noGrp="1"/>
          </p:cNvSpPr>
          <p:nvPr>
            <p:ph type="dt" sz="half" idx="10"/>
          </p:nvPr>
        </p:nvSpPr>
        <p:spPr/>
        <p:txBody>
          <a:bodyPr/>
          <a:lstStyle/>
          <a:p>
            <a:fld id="{FCBD4C63-09BB-45F7-87F3-23A92744D1B7}" type="datetimeFigureOut">
              <a:rPr lang="tr-TR" smtClean="0"/>
              <a:t>21.04.2021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3204264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FCBD4C63-09BB-45F7-87F3-23A92744D1B7}" type="datetimeFigureOut">
              <a:rPr lang="tr-TR" smtClean="0"/>
              <a:t>21.04.2021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559199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CBD4C63-09BB-45F7-87F3-23A92744D1B7}" type="datetimeFigureOut">
              <a:rPr lang="tr-TR" smtClean="0"/>
              <a:t>21.04.2021</a:t>
            </a:fld>
            <a:endParaRPr lang="tr-TR"/>
          </a:p>
        </p:txBody>
      </p:sp>
      <p:sp>
        <p:nvSpPr>
          <p:cNvPr id="5" name="Footer Placeholder 4"/>
          <p:cNvSpPr>
            <a:spLocks noGrp="1"/>
          </p:cNvSpPr>
          <p:nvPr>
            <p:ph type="ftr" sz="quarter" idx="11"/>
          </p:nvPr>
        </p:nvSpPr>
        <p:spPr>
          <a:xfrm>
            <a:off x="680321" y="5936188"/>
            <a:ext cx="6126805" cy="365125"/>
          </a:xfrm>
        </p:spPr>
        <p:txBody>
          <a:bodyPr/>
          <a:lstStyle/>
          <a:p>
            <a:endParaRPr lang="tr-T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533CB0B-B078-4F25-9136-9672E82722A1}" type="slidenum">
              <a:rPr lang="tr-TR" smtClean="0"/>
              <a:t>‹#›</a:t>
            </a:fld>
            <a:endParaRPr lang="tr-TR"/>
          </a:p>
        </p:txBody>
      </p:sp>
    </p:spTree>
    <p:extLst>
      <p:ext uri="{BB962C8B-B14F-4D97-AF65-F5344CB8AC3E}">
        <p14:creationId xmlns:p14="http://schemas.microsoft.com/office/powerpoint/2010/main" val="764735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FCBD4C63-09BB-45F7-87F3-23A92744D1B7}" type="datetimeFigureOut">
              <a:rPr lang="tr-TR" smtClean="0"/>
              <a:t>21.04.2021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187677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FCBD4C63-09BB-45F7-87F3-23A92744D1B7}" type="datetimeFigureOut">
              <a:rPr lang="tr-TR" smtClean="0"/>
              <a:t>21.04.2021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729455" y="2869895"/>
            <a:ext cx="1154151" cy="1090789"/>
          </a:xfrm>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191450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FCBD4C63-09BB-45F7-87F3-23A92744D1B7}" type="datetimeFigureOut">
              <a:rPr lang="tr-TR" smtClean="0"/>
              <a:t>21.04.2021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2316715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80322" y="3030008"/>
            <a:ext cx="4698355" cy="2906179"/>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594123" y="3030008"/>
            <a:ext cx="4700059" cy="2906179"/>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FCBD4C63-09BB-45F7-87F3-23A92744D1B7}" type="datetimeFigureOut">
              <a:rPr lang="tr-TR" smtClean="0"/>
              <a:t>21.04.2021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140063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FCBD4C63-09BB-45F7-87F3-23A92744D1B7}" type="datetimeFigureOut">
              <a:rPr lang="tr-TR" smtClean="0"/>
              <a:t>21.04.2021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3845730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CBD4C63-09BB-45F7-87F3-23A92744D1B7}" type="datetimeFigureOut">
              <a:rPr lang="tr-TR" smtClean="0"/>
              <a:t>21.04.2021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138236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FCBD4C63-09BB-45F7-87F3-23A92744D1B7}" type="datetimeFigureOut">
              <a:rPr lang="tr-TR" smtClean="0"/>
              <a:t>21.04.2021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2250932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FCBD4C63-09BB-45F7-87F3-23A92744D1B7}" type="datetimeFigureOut">
              <a:rPr lang="tr-TR" smtClean="0"/>
              <a:t>21.04.2021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533CB0B-B078-4F25-9136-9672E82722A1}" type="slidenum">
              <a:rPr lang="tr-TR" smtClean="0"/>
              <a:t>‹#›</a:t>
            </a:fld>
            <a:endParaRPr lang="tr-TR"/>
          </a:p>
        </p:txBody>
      </p:sp>
    </p:spTree>
    <p:extLst>
      <p:ext uri="{BB962C8B-B14F-4D97-AF65-F5344CB8AC3E}">
        <p14:creationId xmlns:p14="http://schemas.microsoft.com/office/powerpoint/2010/main" val="51132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CBD4C63-09BB-45F7-87F3-23A92744D1B7}" type="datetimeFigureOut">
              <a:rPr lang="tr-TR" smtClean="0"/>
              <a:t>21.04.2021</a:t>
            </a:fld>
            <a:endParaRPr lang="tr-T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533CB0B-B078-4F25-9136-9672E82722A1}" type="slidenum">
              <a:rPr lang="tr-TR" smtClean="0"/>
              <a:t>‹#›</a:t>
            </a:fld>
            <a:endParaRPr lang="tr-TR"/>
          </a:p>
        </p:txBody>
      </p:sp>
    </p:spTree>
    <p:extLst>
      <p:ext uri="{BB962C8B-B14F-4D97-AF65-F5344CB8AC3E}">
        <p14:creationId xmlns:p14="http://schemas.microsoft.com/office/powerpoint/2010/main" val="407566723"/>
      </p:ext>
    </p:extLst>
  </p:cSld>
  <p:clrMap bg1="dk1" tx1="lt1" bg2="dk2" tx2="lt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 id="2147483917" r:id="rId13"/>
    <p:sldLayoutId id="2147483918" r:id="rId14"/>
    <p:sldLayoutId id="2147483919" r:id="rId15"/>
    <p:sldLayoutId id="2147483920" r:id="rId16"/>
    <p:sldLayoutId id="214748392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bilgigunlugum.net/prog/cprog/2c_isaretci" TargetMode="External"/><Relationship Id="rId2" Type="http://schemas.openxmlformats.org/officeDocument/2006/relationships/hyperlink" Target="https://steemit.com/tr/@etasarim/pointersiaretiler1cprogramlamadili-3cg4nzbg0h" TargetMode="External"/><Relationship Id="rId1" Type="http://schemas.openxmlformats.org/officeDocument/2006/relationships/slideLayout" Target="../slideLayouts/slideLayout2.xml"/><Relationship Id="rId5" Type="http://schemas.openxmlformats.org/officeDocument/2006/relationships/hyperlink" Target="https://medium.com/@mrtztrk/lanet-olas%C4%B1-c-deki-lanet-olas%C4%B1-pointer-1321ed6c442a" TargetMode="External"/><Relationship Id="rId4" Type="http://schemas.openxmlformats.org/officeDocument/2006/relationships/hyperlink" Target="http://www.cagataycebi.com/programming/c_programming/c_programming_10.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680321" y="2733709"/>
            <a:ext cx="8237255" cy="1373070"/>
          </a:xfrm>
        </p:spPr>
        <p:txBody>
          <a:bodyPr/>
          <a:lstStyle/>
          <a:p>
            <a:r>
              <a:rPr lang="tr-TR" sz="5000" b="1" dirty="0"/>
              <a:t>İŞARETÇİLER (</a:t>
            </a:r>
            <a:r>
              <a:rPr lang="tr-TR" sz="5000" b="1" dirty="0" err="1"/>
              <a:t>Pointers</a:t>
            </a:r>
            <a:r>
              <a:rPr lang="tr-TR" sz="5000" b="1" dirty="0" smtClean="0"/>
              <a:t>)-III</a:t>
            </a:r>
            <a:endParaRPr lang="tr-TR" sz="5000" dirty="0"/>
          </a:p>
        </p:txBody>
      </p:sp>
      <p:sp>
        <p:nvSpPr>
          <p:cNvPr id="3" name="Alt Başlık 2"/>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1293440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Kaynaklar</a:t>
            </a:r>
            <a:endParaRPr lang="tr-TR" dirty="0"/>
          </a:p>
        </p:txBody>
      </p:sp>
      <p:sp>
        <p:nvSpPr>
          <p:cNvPr id="3" name="İçerik Yer Tutucusu 2"/>
          <p:cNvSpPr>
            <a:spLocks noGrp="1"/>
          </p:cNvSpPr>
          <p:nvPr>
            <p:ph idx="1"/>
          </p:nvPr>
        </p:nvSpPr>
        <p:spPr>
          <a:xfrm>
            <a:off x="680321" y="2336872"/>
            <a:ext cx="9613861" cy="4299901"/>
          </a:xfrm>
        </p:spPr>
        <p:txBody>
          <a:bodyPr>
            <a:normAutofit/>
          </a:bodyPr>
          <a:lstStyle/>
          <a:p>
            <a:r>
              <a:rPr lang="tr-TR" dirty="0">
                <a:hlinkClick r:id="rId2"/>
              </a:rPr>
              <a:t>https://steemit.com/tr/@</a:t>
            </a:r>
            <a:r>
              <a:rPr lang="tr-TR" dirty="0" smtClean="0">
                <a:hlinkClick r:id="rId2"/>
              </a:rPr>
              <a:t>etasarim/pointersiaretiler1cprogramlamadili-3cg4nzbg0h</a:t>
            </a:r>
            <a:endParaRPr lang="tr-TR" dirty="0" smtClean="0"/>
          </a:p>
          <a:p>
            <a:endParaRPr lang="tr-TR" dirty="0" smtClean="0">
              <a:hlinkClick r:id="rId3"/>
            </a:endParaRPr>
          </a:p>
          <a:p>
            <a:r>
              <a:rPr lang="tr-TR" dirty="0" smtClean="0">
                <a:hlinkClick r:id="rId3"/>
              </a:rPr>
              <a:t>https</a:t>
            </a:r>
            <a:r>
              <a:rPr lang="tr-TR" dirty="0">
                <a:hlinkClick r:id="rId3"/>
              </a:rPr>
              <a:t>://</a:t>
            </a:r>
            <a:r>
              <a:rPr lang="tr-TR" dirty="0" smtClean="0">
                <a:hlinkClick r:id="rId3"/>
              </a:rPr>
              <a:t>www.bilgigunlugum.net/prog/cprog/2c_isaretci</a:t>
            </a:r>
            <a:endParaRPr lang="tr-TR" dirty="0" smtClean="0"/>
          </a:p>
          <a:p>
            <a:endParaRPr lang="tr-TR" dirty="0"/>
          </a:p>
          <a:p>
            <a:r>
              <a:rPr lang="tr-TR" dirty="0">
                <a:hlinkClick r:id="rId4"/>
              </a:rPr>
              <a:t>http://</a:t>
            </a:r>
            <a:r>
              <a:rPr lang="tr-TR" dirty="0" smtClean="0">
                <a:hlinkClick r:id="rId4"/>
              </a:rPr>
              <a:t>www.cagataycebi.com/programming/c_programming/c_programming_10.html</a:t>
            </a:r>
            <a:endParaRPr lang="tr-TR" dirty="0" smtClean="0"/>
          </a:p>
          <a:p>
            <a:endParaRPr lang="tr-TR" dirty="0" smtClean="0">
              <a:hlinkClick r:id="rId5"/>
            </a:endParaRPr>
          </a:p>
          <a:p>
            <a:r>
              <a:rPr lang="tr-TR" dirty="0" smtClean="0">
                <a:hlinkClick r:id="rId5"/>
              </a:rPr>
              <a:t>https</a:t>
            </a:r>
            <a:r>
              <a:rPr lang="tr-TR" dirty="0">
                <a:hlinkClick r:id="rId5"/>
              </a:rPr>
              <a:t>://medium.com/@mrtztrk/lanet-olas%C4%B1-c-deki-lanet-olas%C4%B1-pointer-1321ed6c442a</a:t>
            </a:r>
            <a:endParaRPr lang="tr-TR" dirty="0"/>
          </a:p>
        </p:txBody>
      </p:sp>
    </p:spTree>
    <p:extLst>
      <p:ext uri="{BB962C8B-B14F-4D97-AF65-F5344CB8AC3E}">
        <p14:creationId xmlns:p14="http://schemas.microsoft.com/office/powerpoint/2010/main" val="25454979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Pointer</a:t>
            </a:r>
            <a:r>
              <a:rPr lang="tr-TR" dirty="0"/>
              <a:t>  (Dinamik Diziler)</a:t>
            </a:r>
          </a:p>
        </p:txBody>
      </p:sp>
      <p:sp>
        <p:nvSpPr>
          <p:cNvPr id="3" name="İçerik Yer Tutucusu 2"/>
          <p:cNvSpPr>
            <a:spLocks noGrp="1"/>
          </p:cNvSpPr>
          <p:nvPr>
            <p:ph idx="1"/>
          </p:nvPr>
        </p:nvSpPr>
        <p:spPr>
          <a:xfrm>
            <a:off x="0" y="2049490"/>
            <a:ext cx="11939452" cy="2043538"/>
          </a:xfrm>
        </p:spPr>
        <p:txBody>
          <a:bodyPr>
            <a:normAutofit fontScale="85000" lnSpcReduction="10000"/>
          </a:bodyPr>
          <a:lstStyle/>
          <a:p>
            <a:r>
              <a:rPr lang="tr-TR" dirty="0"/>
              <a:t>C dilinde, dizi tanımlaması gibi yapılan bazı işlemler belleğin otomatik olarak tahsis edilmesini sağlarken, bazı işlemler bu olanağı sağlamaz. Bu durumda, programın çalışması esnasında gereksinim duyduğumuzda bellek tahsis edebiliriz. Bu işleme dinamik bellek kullanımı yöntemi adı verilir.</a:t>
            </a:r>
          </a:p>
          <a:p>
            <a:endParaRPr lang="tr-TR" dirty="0"/>
          </a:p>
          <a:p>
            <a:r>
              <a:rPr lang="tr-TR" dirty="0"/>
              <a:t>Dinamik bellek kullanımı için genellikle </a:t>
            </a:r>
            <a:r>
              <a:rPr lang="tr-TR" dirty="0" err="1"/>
              <a:t>malloc</a:t>
            </a:r>
            <a:r>
              <a:rPr lang="tr-TR" dirty="0"/>
              <a:t>() ve </a:t>
            </a:r>
            <a:r>
              <a:rPr lang="tr-TR" dirty="0" err="1"/>
              <a:t>free</a:t>
            </a:r>
            <a:r>
              <a:rPr lang="tr-TR" dirty="0"/>
              <a:t>() fonksiyonları birlikte kullanılır. </a:t>
            </a:r>
            <a:r>
              <a:rPr lang="tr-TR" dirty="0" err="1"/>
              <a:t>malloc</a:t>
            </a:r>
            <a:r>
              <a:rPr lang="tr-TR" dirty="0"/>
              <a:t>() fonksiyonu belleği tahsis ederken, </a:t>
            </a:r>
            <a:r>
              <a:rPr lang="tr-TR" dirty="0" err="1"/>
              <a:t>free</a:t>
            </a:r>
            <a:r>
              <a:rPr lang="tr-TR" dirty="0"/>
              <a:t>() fonksiyonu ise önceden tahsis edilmiş belleği boşa çıkarır.</a:t>
            </a:r>
          </a:p>
        </p:txBody>
      </p:sp>
      <p:pic>
        <p:nvPicPr>
          <p:cNvPr id="4" name="Resim 3"/>
          <p:cNvPicPr>
            <a:picLocks noChangeAspect="1"/>
          </p:cNvPicPr>
          <p:nvPr/>
        </p:nvPicPr>
        <p:blipFill>
          <a:blip r:embed="rId2"/>
          <a:stretch>
            <a:fillRect/>
          </a:stretch>
        </p:blipFill>
        <p:spPr>
          <a:xfrm>
            <a:off x="2442429" y="4656694"/>
            <a:ext cx="6605745" cy="1169340"/>
          </a:xfrm>
          <a:prstGeom prst="rect">
            <a:avLst/>
          </a:prstGeom>
        </p:spPr>
      </p:pic>
    </p:spTree>
    <p:extLst>
      <p:ext uri="{BB962C8B-B14F-4D97-AF65-F5344CB8AC3E}">
        <p14:creationId xmlns:p14="http://schemas.microsoft.com/office/powerpoint/2010/main" val="22868311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Pointer</a:t>
            </a:r>
            <a:r>
              <a:rPr lang="tr-TR" dirty="0" smtClean="0"/>
              <a:t>  (Dinamik Diziler)</a:t>
            </a:r>
            <a:endParaRPr lang="tr-TR" dirty="0"/>
          </a:p>
        </p:txBody>
      </p:sp>
      <p:pic>
        <p:nvPicPr>
          <p:cNvPr id="3" name="Resim 2"/>
          <p:cNvPicPr>
            <a:picLocks noChangeAspect="1"/>
          </p:cNvPicPr>
          <p:nvPr/>
        </p:nvPicPr>
        <p:blipFill>
          <a:blip r:embed="rId2"/>
          <a:stretch>
            <a:fillRect/>
          </a:stretch>
        </p:blipFill>
        <p:spPr>
          <a:xfrm>
            <a:off x="547007" y="2377848"/>
            <a:ext cx="4305300" cy="2886075"/>
          </a:xfrm>
          <a:prstGeom prst="rect">
            <a:avLst/>
          </a:prstGeom>
        </p:spPr>
      </p:pic>
      <p:pic>
        <p:nvPicPr>
          <p:cNvPr id="4" name="Resim 3"/>
          <p:cNvPicPr>
            <a:picLocks noChangeAspect="1"/>
          </p:cNvPicPr>
          <p:nvPr/>
        </p:nvPicPr>
        <p:blipFill>
          <a:blip r:embed="rId3"/>
          <a:stretch>
            <a:fillRect/>
          </a:stretch>
        </p:blipFill>
        <p:spPr>
          <a:xfrm>
            <a:off x="1308055" y="5564717"/>
            <a:ext cx="1975076" cy="891406"/>
          </a:xfrm>
          <a:prstGeom prst="rect">
            <a:avLst/>
          </a:prstGeom>
        </p:spPr>
      </p:pic>
      <p:pic>
        <p:nvPicPr>
          <p:cNvPr id="5" name="Resim 4"/>
          <p:cNvPicPr>
            <a:picLocks noChangeAspect="1"/>
          </p:cNvPicPr>
          <p:nvPr/>
        </p:nvPicPr>
        <p:blipFill>
          <a:blip r:embed="rId4"/>
          <a:stretch>
            <a:fillRect/>
          </a:stretch>
        </p:blipFill>
        <p:spPr>
          <a:xfrm>
            <a:off x="5878693" y="2377848"/>
            <a:ext cx="5172075" cy="3752850"/>
          </a:xfrm>
          <a:prstGeom prst="rect">
            <a:avLst/>
          </a:prstGeom>
        </p:spPr>
      </p:pic>
    </p:spTree>
    <p:extLst>
      <p:ext uri="{BB962C8B-B14F-4D97-AF65-F5344CB8AC3E}">
        <p14:creationId xmlns:p14="http://schemas.microsoft.com/office/powerpoint/2010/main" val="1553168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Pointer</a:t>
            </a:r>
            <a:r>
              <a:rPr lang="tr-TR" dirty="0"/>
              <a:t>  (Dinamik Diziler)</a:t>
            </a:r>
          </a:p>
        </p:txBody>
      </p:sp>
      <p:pic>
        <p:nvPicPr>
          <p:cNvPr id="3" name="Resim 2"/>
          <p:cNvPicPr>
            <a:picLocks noChangeAspect="1"/>
          </p:cNvPicPr>
          <p:nvPr/>
        </p:nvPicPr>
        <p:blipFill>
          <a:blip r:embed="rId2"/>
          <a:stretch>
            <a:fillRect/>
          </a:stretch>
        </p:blipFill>
        <p:spPr>
          <a:xfrm>
            <a:off x="87494" y="2031508"/>
            <a:ext cx="10658475" cy="3733800"/>
          </a:xfrm>
          <a:prstGeom prst="rect">
            <a:avLst/>
          </a:prstGeom>
        </p:spPr>
      </p:pic>
      <p:pic>
        <p:nvPicPr>
          <p:cNvPr id="8" name="Resim 7"/>
          <p:cNvPicPr>
            <a:picLocks noChangeAspect="1"/>
          </p:cNvPicPr>
          <p:nvPr/>
        </p:nvPicPr>
        <p:blipFill>
          <a:blip r:embed="rId3"/>
          <a:stretch>
            <a:fillRect/>
          </a:stretch>
        </p:blipFill>
        <p:spPr>
          <a:xfrm>
            <a:off x="4168956" y="5892982"/>
            <a:ext cx="2495550" cy="895350"/>
          </a:xfrm>
          <a:prstGeom prst="rect">
            <a:avLst/>
          </a:prstGeom>
        </p:spPr>
      </p:pic>
    </p:spTree>
    <p:extLst>
      <p:ext uri="{BB962C8B-B14F-4D97-AF65-F5344CB8AC3E}">
        <p14:creationId xmlns:p14="http://schemas.microsoft.com/office/powerpoint/2010/main" val="2741053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Pointer</a:t>
            </a:r>
            <a:r>
              <a:rPr lang="tr-TR" dirty="0"/>
              <a:t>  (Dinamik Diziler)</a:t>
            </a:r>
          </a:p>
        </p:txBody>
      </p:sp>
      <p:sp>
        <p:nvSpPr>
          <p:cNvPr id="3" name="İçerik Yer Tutucusu 2"/>
          <p:cNvSpPr>
            <a:spLocks noGrp="1"/>
          </p:cNvSpPr>
          <p:nvPr>
            <p:ph idx="1"/>
          </p:nvPr>
        </p:nvSpPr>
        <p:spPr>
          <a:xfrm>
            <a:off x="113210" y="2096521"/>
            <a:ext cx="11753762" cy="952324"/>
          </a:xfrm>
        </p:spPr>
        <p:txBody>
          <a:bodyPr>
            <a:normAutofit fontScale="92500" lnSpcReduction="10000"/>
          </a:bodyPr>
          <a:lstStyle/>
          <a:p>
            <a:pPr marL="0" indent="0">
              <a:buNone/>
            </a:pPr>
            <a:r>
              <a:rPr lang="tr-TR" dirty="0"/>
              <a:t>Bellek tahsislerinde </a:t>
            </a:r>
            <a:r>
              <a:rPr lang="tr-TR" dirty="0" err="1"/>
              <a:t>calloc</a:t>
            </a:r>
            <a:r>
              <a:rPr lang="tr-TR" dirty="0"/>
              <a:t>() fonksiyonu da kullanılabilir. Bu fonksiyonun </a:t>
            </a:r>
            <a:r>
              <a:rPr lang="tr-TR" dirty="0" err="1"/>
              <a:t>malloc</a:t>
            </a:r>
            <a:r>
              <a:rPr lang="tr-TR" dirty="0"/>
              <a:t>() fonksiyonundan tek farkı ayrılacak bellek miktarının eleman boyutu ve eleman sayısı olarak iki argüman halinde tanımlanmış olmasıdır.</a:t>
            </a:r>
            <a:endParaRPr lang="tr-TR" dirty="0" smtClean="0"/>
          </a:p>
        </p:txBody>
      </p:sp>
      <p:pic>
        <p:nvPicPr>
          <p:cNvPr id="5" name="Resim 4"/>
          <p:cNvPicPr>
            <a:picLocks noChangeAspect="1"/>
          </p:cNvPicPr>
          <p:nvPr/>
        </p:nvPicPr>
        <p:blipFill>
          <a:blip r:embed="rId2"/>
          <a:stretch>
            <a:fillRect/>
          </a:stretch>
        </p:blipFill>
        <p:spPr>
          <a:xfrm>
            <a:off x="7521382" y="2814812"/>
            <a:ext cx="3982984" cy="764411"/>
          </a:xfrm>
          <a:prstGeom prst="rect">
            <a:avLst/>
          </a:prstGeom>
        </p:spPr>
      </p:pic>
      <p:pic>
        <p:nvPicPr>
          <p:cNvPr id="6" name="Resim 5"/>
          <p:cNvPicPr>
            <a:picLocks noChangeAspect="1"/>
          </p:cNvPicPr>
          <p:nvPr/>
        </p:nvPicPr>
        <p:blipFill>
          <a:blip r:embed="rId3"/>
          <a:stretch>
            <a:fillRect/>
          </a:stretch>
        </p:blipFill>
        <p:spPr>
          <a:xfrm>
            <a:off x="331606" y="3197017"/>
            <a:ext cx="6181725" cy="3171825"/>
          </a:xfrm>
          <a:prstGeom prst="rect">
            <a:avLst/>
          </a:prstGeom>
        </p:spPr>
      </p:pic>
      <p:pic>
        <p:nvPicPr>
          <p:cNvPr id="7" name="Resim 6"/>
          <p:cNvPicPr>
            <a:picLocks noChangeAspect="1"/>
          </p:cNvPicPr>
          <p:nvPr/>
        </p:nvPicPr>
        <p:blipFill>
          <a:blip r:embed="rId4"/>
          <a:stretch>
            <a:fillRect/>
          </a:stretch>
        </p:blipFill>
        <p:spPr>
          <a:xfrm>
            <a:off x="6836349" y="5359192"/>
            <a:ext cx="2676525" cy="1009650"/>
          </a:xfrm>
          <a:prstGeom prst="rect">
            <a:avLst/>
          </a:prstGeom>
        </p:spPr>
      </p:pic>
    </p:spTree>
    <p:extLst>
      <p:ext uri="{BB962C8B-B14F-4D97-AF65-F5344CB8AC3E}">
        <p14:creationId xmlns:p14="http://schemas.microsoft.com/office/powerpoint/2010/main" val="29630010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Pointer</a:t>
            </a:r>
            <a:r>
              <a:rPr lang="tr-TR" dirty="0"/>
              <a:t>  (Dinamik Diziler)</a:t>
            </a:r>
            <a:endParaRPr lang="tr-TR" b="1" dirty="0"/>
          </a:p>
        </p:txBody>
      </p:sp>
      <p:sp>
        <p:nvSpPr>
          <p:cNvPr id="7" name="İçerik Yer Tutucusu 2"/>
          <p:cNvSpPr>
            <a:spLocks noGrp="1"/>
          </p:cNvSpPr>
          <p:nvPr>
            <p:ph idx="1"/>
          </p:nvPr>
        </p:nvSpPr>
        <p:spPr>
          <a:xfrm>
            <a:off x="113210" y="2096520"/>
            <a:ext cx="11753762" cy="4461034"/>
          </a:xfrm>
        </p:spPr>
        <p:txBody>
          <a:bodyPr>
            <a:normAutofit/>
          </a:bodyPr>
          <a:lstStyle/>
          <a:p>
            <a:pPr marL="0" indent="0">
              <a:buNone/>
            </a:pPr>
            <a:r>
              <a:rPr lang="tr-TR" dirty="0" err="1"/>
              <a:t>Realloc</a:t>
            </a:r>
            <a:r>
              <a:rPr lang="tr-TR" dirty="0"/>
              <a:t>() fonksiyonu, daha önce </a:t>
            </a:r>
            <a:r>
              <a:rPr lang="tr-TR" dirty="0" err="1"/>
              <a:t>malloc</a:t>
            </a:r>
            <a:r>
              <a:rPr lang="tr-TR" dirty="0"/>
              <a:t>(), </a:t>
            </a:r>
            <a:r>
              <a:rPr lang="tr-TR" dirty="0" err="1"/>
              <a:t>calloc</a:t>
            </a:r>
            <a:r>
              <a:rPr lang="tr-TR" dirty="0"/>
              <a:t>() veya </a:t>
            </a:r>
            <a:r>
              <a:rPr lang="tr-TR" dirty="0" err="1"/>
              <a:t>realloc</a:t>
            </a:r>
            <a:r>
              <a:rPr lang="tr-TR" dirty="0"/>
              <a:t>() fonksiyonu ile tahsis edilen belleğin boyutunu, boyutu </a:t>
            </a:r>
            <a:r>
              <a:rPr lang="tr-TR" dirty="0" err="1"/>
              <a:t>byte</a:t>
            </a:r>
            <a:r>
              <a:rPr lang="tr-TR" dirty="0"/>
              <a:t> olarak ifade edilen size parametre değeri kadar, değiştirir</a:t>
            </a:r>
            <a:r>
              <a:rPr lang="tr-TR" dirty="0" smtClean="0"/>
              <a:t>.</a:t>
            </a:r>
          </a:p>
          <a:p>
            <a:pPr marL="0" indent="0">
              <a:buNone/>
            </a:pPr>
            <a:endParaRPr lang="tr-TR" dirty="0"/>
          </a:p>
          <a:p>
            <a:pPr marL="0" indent="0">
              <a:buNone/>
            </a:pPr>
            <a:r>
              <a:rPr lang="tr-TR" dirty="0" err="1" smtClean="0">
                <a:solidFill>
                  <a:schemeClr val="bg1"/>
                </a:solidFill>
              </a:rPr>
              <a:t>void</a:t>
            </a:r>
            <a:r>
              <a:rPr lang="tr-TR" dirty="0">
                <a:solidFill>
                  <a:schemeClr val="bg1"/>
                </a:solidFill>
              </a:rPr>
              <a:t>* </a:t>
            </a:r>
            <a:r>
              <a:rPr lang="tr-TR" dirty="0" err="1">
                <a:solidFill>
                  <a:schemeClr val="bg1"/>
                </a:solidFill>
              </a:rPr>
              <a:t>realloc</a:t>
            </a:r>
            <a:r>
              <a:rPr lang="tr-TR" dirty="0">
                <a:solidFill>
                  <a:schemeClr val="bg1"/>
                </a:solidFill>
              </a:rPr>
              <a:t>(</a:t>
            </a:r>
            <a:r>
              <a:rPr lang="tr-TR" dirty="0" err="1">
                <a:solidFill>
                  <a:schemeClr val="bg1"/>
                </a:solidFill>
              </a:rPr>
              <a:t>void</a:t>
            </a:r>
            <a:r>
              <a:rPr lang="tr-TR" dirty="0">
                <a:solidFill>
                  <a:schemeClr val="bg1"/>
                </a:solidFill>
              </a:rPr>
              <a:t> *</a:t>
            </a:r>
            <a:r>
              <a:rPr lang="tr-TR" dirty="0" err="1">
                <a:solidFill>
                  <a:schemeClr val="bg1"/>
                </a:solidFill>
              </a:rPr>
              <a:t>ptr</a:t>
            </a:r>
            <a:r>
              <a:rPr lang="tr-TR" dirty="0">
                <a:solidFill>
                  <a:schemeClr val="bg1"/>
                </a:solidFill>
              </a:rPr>
              <a:t>, </a:t>
            </a:r>
            <a:r>
              <a:rPr lang="tr-TR" dirty="0" err="1">
                <a:solidFill>
                  <a:schemeClr val="bg1"/>
                </a:solidFill>
              </a:rPr>
              <a:t>size_t</a:t>
            </a:r>
            <a:r>
              <a:rPr lang="tr-TR" dirty="0">
                <a:solidFill>
                  <a:schemeClr val="bg1"/>
                </a:solidFill>
              </a:rPr>
              <a:t> size</a:t>
            </a:r>
            <a:r>
              <a:rPr lang="tr-TR" dirty="0" smtClean="0">
                <a:solidFill>
                  <a:schemeClr val="bg1"/>
                </a:solidFill>
              </a:rPr>
              <a:t>);</a:t>
            </a:r>
          </a:p>
          <a:p>
            <a:pPr marL="0" indent="0">
              <a:buNone/>
            </a:pPr>
            <a:endParaRPr lang="tr-TR" dirty="0">
              <a:solidFill>
                <a:schemeClr val="bg1"/>
              </a:solidFill>
            </a:endParaRPr>
          </a:p>
          <a:p>
            <a:pPr marL="0" indent="0">
              <a:buNone/>
            </a:pPr>
            <a:r>
              <a:rPr lang="tr-TR" dirty="0" smtClean="0"/>
              <a:t>Yeniden </a:t>
            </a:r>
            <a:r>
              <a:rPr lang="tr-TR" dirty="0"/>
              <a:t>bellek tahsis işlemi </a:t>
            </a:r>
            <a:r>
              <a:rPr lang="tr-TR" dirty="0" err="1"/>
              <a:t>ptr</a:t>
            </a:r>
            <a:r>
              <a:rPr lang="tr-TR" dirty="0"/>
              <a:t> parametresi ile gösterilen bellek adresi büyütülerek veya küçültülerek yapılabilir. Bellek alanı genişletilirse, tahsis edilen önceki bellek içeriği değişmeden kalır ve eklenen bellek içeriğine herhangi bir değer atanmaz.</a:t>
            </a:r>
          </a:p>
          <a:p>
            <a:pPr marL="0" indent="0">
              <a:buNone/>
            </a:pPr>
            <a:r>
              <a:rPr lang="tr-TR" dirty="0" smtClean="0"/>
              <a:t>Yeterli </a:t>
            </a:r>
            <a:r>
              <a:rPr lang="tr-TR" dirty="0"/>
              <a:t>bellek yoksa, eski bellek bloğu serbest bırakılmaz ve NULL bir işaretçi geri döndürülür</a:t>
            </a:r>
            <a:r>
              <a:rPr lang="tr-TR" dirty="0" smtClean="0"/>
              <a:t>.</a:t>
            </a:r>
            <a:endParaRPr lang="tr-TR" dirty="0"/>
          </a:p>
        </p:txBody>
      </p:sp>
    </p:spTree>
    <p:extLst>
      <p:ext uri="{BB962C8B-B14F-4D97-AF65-F5344CB8AC3E}">
        <p14:creationId xmlns:p14="http://schemas.microsoft.com/office/powerpoint/2010/main" val="3751928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Pointer</a:t>
            </a:r>
            <a:r>
              <a:rPr lang="tr-TR" dirty="0"/>
              <a:t>  (Dinamik Diziler)</a:t>
            </a:r>
          </a:p>
        </p:txBody>
      </p:sp>
      <p:pic>
        <p:nvPicPr>
          <p:cNvPr id="5" name="Resim 4"/>
          <p:cNvPicPr>
            <a:picLocks noChangeAspect="1"/>
          </p:cNvPicPr>
          <p:nvPr/>
        </p:nvPicPr>
        <p:blipFill>
          <a:blip r:embed="rId2"/>
          <a:stretch>
            <a:fillRect/>
          </a:stretch>
        </p:blipFill>
        <p:spPr>
          <a:xfrm>
            <a:off x="0" y="1905000"/>
            <a:ext cx="7429500" cy="4953000"/>
          </a:xfrm>
          <a:prstGeom prst="rect">
            <a:avLst/>
          </a:prstGeom>
        </p:spPr>
      </p:pic>
      <p:pic>
        <p:nvPicPr>
          <p:cNvPr id="6" name="Resim 5"/>
          <p:cNvPicPr>
            <a:picLocks noChangeAspect="1"/>
          </p:cNvPicPr>
          <p:nvPr/>
        </p:nvPicPr>
        <p:blipFill>
          <a:blip r:embed="rId3"/>
          <a:stretch>
            <a:fillRect/>
          </a:stretch>
        </p:blipFill>
        <p:spPr>
          <a:xfrm>
            <a:off x="7746954" y="2412002"/>
            <a:ext cx="3767566" cy="2917644"/>
          </a:xfrm>
          <a:prstGeom prst="rect">
            <a:avLst/>
          </a:prstGeom>
        </p:spPr>
      </p:pic>
    </p:spTree>
    <p:extLst>
      <p:ext uri="{BB962C8B-B14F-4D97-AF65-F5344CB8AC3E}">
        <p14:creationId xmlns:p14="http://schemas.microsoft.com/office/powerpoint/2010/main" val="2714570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Pointer</a:t>
            </a:r>
            <a:r>
              <a:rPr lang="tr-TR" dirty="0"/>
              <a:t>  (Dinamik Diziler)</a:t>
            </a:r>
          </a:p>
        </p:txBody>
      </p:sp>
      <p:pic>
        <p:nvPicPr>
          <p:cNvPr id="3" name="Resim 2"/>
          <p:cNvPicPr>
            <a:picLocks noChangeAspect="1"/>
          </p:cNvPicPr>
          <p:nvPr/>
        </p:nvPicPr>
        <p:blipFill>
          <a:blip r:embed="rId2"/>
          <a:stretch>
            <a:fillRect/>
          </a:stretch>
        </p:blipFill>
        <p:spPr>
          <a:xfrm>
            <a:off x="365760" y="1986372"/>
            <a:ext cx="5743575" cy="4762772"/>
          </a:xfrm>
          <a:prstGeom prst="rect">
            <a:avLst/>
          </a:prstGeom>
        </p:spPr>
      </p:pic>
      <p:pic>
        <p:nvPicPr>
          <p:cNvPr id="4" name="Resim 3"/>
          <p:cNvPicPr>
            <a:picLocks noChangeAspect="1"/>
          </p:cNvPicPr>
          <p:nvPr/>
        </p:nvPicPr>
        <p:blipFill>
          <a:blip r:embed="rId3"/>
          <a:stretch>
            <a:fillRect/>
          </a:stretch>
        </p:blipFill>
        <p:spPr>
          <a:xfrm>
            <a:off x="7015571" y="2932068"/>
            <a:ext cx="2870552" cy="1962150"/>
          </a:xfrm>
          <a:prstGeom prst="rect">
            <a:avLst/>
          </a:prstGeom>
        </p:spPr>
      </p:pic>
    </p:spTree>
    <p:extLst>
      <p:ext uri="{BB962C8B-B14F-4D97-AF65-F5344CB8AC3E}">
        <p14:creationId xmlns:p14="http://schemas.microsoft.com/office/powerpoint/2010/main" val="26613917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Ödevler</a:t>
            </a:r>
            <a:endParaRPr lang="tr-TR" dirty="0"/>
          </a:p>
        </p:txBody>
      </p:sp>
      <p:sp>
        <p:nvSpPr>
          <p:cNvPr id="3" name="İçerik Yer Tutucusu 2"/>
          <p:cNvSpPr>
            <a:spLocks noGrp="1"/>
          </p:cNvSpPr>
          <p:nvPr>
            <p:ph idx="1"/>
          </p:nvPr>
        </p:nvSpPr>
        <p:spPr>
          <a:xfrm>
            <a:off x="366812" y="2075616"/>
            <a:ext cx="10754033" cy="4447104"/>
          </a:xfrm>
        </p:spPr>
        <p:txBody>
          <a:bodyPr>
            <a:normAutofit/>
          </a:bodyPr>
          <a:lstStyle/>
          <a:p>
            <a:pPr lvl="0"/>
            <a:r>
              <a:rPr lang="tr-TR" dirty="0" smtClean="0"/>
              <a:t>0 </a:t>
            </a:r>
            <a:r>
              <a:rPr lang="tr-TR" dirty="0"/>
              <a:t>ile 100 arasında rasgele değerlerden oluşturacağınız 100 adet tam sayısı sayi.txt dosyasına kaydediniz. sayi.txt dosyasındaki tamsayılardan 5. biti 0 olanları oluşturacağınız dinamik bir dizi içerisine </a:t>
            </a:r>
            <a:r>
              <a:rPr lang="tr-TR" b="1" dirty="0" err="1"/>
              <a:t>pointer</a:t>
            </a:r>
            <a:r>
              <a:rPr lang="tr-TR" b="1" dirty="0"/>
              <a:t> işlemeleri</a:t>
            </a:r>
            <a:r>
              <a:rPr lang="tr-TR" dirty="0"/>
              <a:t> kullanarak aktarınız. </a:t>
            </a:r>
          </a:p>
          <a:p>
            <a:pPr lvl="0"/>
            <a:endParaRPr lang="tr-TR" dirty="0" smtClean="0"/>
          </a:p>
          <a:p>
            <a:pPr lvl="0"/>
            <a:r>
              <a:rPr lang="tr-TR" dirty="0" smtClean="0"/>
              <a:t>Kullanıcı </a:t>
            </a:r>
            <a:r>
              <a:rPr lang="tr-TR" dirty="0"/>
              <a:t>tarafından negatif tam sayı girilene kadar tam sayı girmesini isteyiniz. Girilen sayılardan 3’e ve 5’e tam bölünenleri dinamik olarak oluşturacağınız bir diziye </a:t>
            </a:r>
            <a:r>
              <a:rPr lang="tr-TR" b="1" dirty="0" err="1"/>
              <a:t>pointer</a:t>
            </a:r>
            <a:r>
              <a:rPr lang="tr-TR" b="1" dirty="0"/>
              <a:t> aritmetiği</a:t>
            </a:r>
            <a:r>
              <a:rPr lang="tr-TR" dirty="0"/>
              <a:t> kullanarak yazınız</a:t>
            </a:r>
            <a:r>
              <a:rPr lang="tr-TR" dirty="0" smtClean="0"/>
              <a:t>.</a:t>
            </a:r>
          </a:p>
          <a:p>
            <a:pPr marL="0" lvl="0" indent="0">
              <a:buNone/>
            </a:pPr>
            <a:endParaRPr lang="tr-TR" dirty="0"/>
          </a:p>
        </p:txBody>
      </p:sp>
    </p:spTree>
    <p:extLst>
      <p:ext uri="{BB962C8B-B14F-4D97-AF65-F5344CB8AC3E}">
        <p14:creationId xmlns:p14="http://schemas.microsoft.com/office/powerpoint/2010/main" val="1965649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993</TotalTime>
  <Words>317</Words>
  <Application>Microsoft Office PowerPoint</Application>
  <PresentationFormat>Geniş ekran</PresentationFormat>
  <Paragraphs>30</Paragraphs>
  <Slides>10</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10</vt:i4>
      </vt:variant>
    </vt:vector>
  </HeadingPairs>
  <TitlesOfParts>
    <vt:vector size="13" baseType="lpstr">
      <vt:lpstr>Arial</vt:lpstr>
      <vt:lpstr>Trebuchet MS</vt:lpstr>
      <vt:lpstr>Berlin</vt:lpstr>
      <vt:lpstr>İŞARETÇİLER (Pointers)-III</vt:lpstr>
      <vt:lpstr>Pointer  (Dinamik Diziler)</vt:lpstr>
      <vt:lpstr>Pointer  (Dinamik Diziler)</vt:lpstr>
      <vt:lpstr>Pointer  (Dinamik Diziler)</vt:lpstr>
      <vt:lpstr>Pointer  (Dinamik Diziler)</vt:lpstr>
      <vt:lpstr>Pointer  (Dinamik Diziler)</vt:lpstr>
      <vt:lpstr>Pointer  (Dinamik Diziler)</vt:lpstr>
      <vt:lpstr>Pointer  (Dinamik Diziler)</vt:lpstr>
      <vt:lpstr>Ödevler</vt:lpstr>
      <vt:lpstr>Kaynaklar</vt:lpstr>
    </vt:vector>
  </TitlesOfParts>
  <Company>NouS/TncTR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İŞARETÇİLER (Pointers)-I</dc:title>
  <dc:creator>Windows Kullanıcısı</dc:creator>
  <cp:lastModifiedBy>Windows User</cp:lastModifiedBy>
  <cp:revision>30</cp:revision>
  <dcterms:created xsi:type="dcterms:W3CDTF">2020-04-03T15:50:17Z</dcterms:created>
  <dcterms:modified xsi:type="dcterms:W3CDTF">2021-04-21T11:23:51Z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