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STRUCT (YAPI)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KONYA TEKNİK ÜNİVERSİTESİ</a:t>
            </a:r>
            <a:br>
              <a:rPr lang="tr-TR" dirty="0" smtClean="0"/>
            </a:br>
            <a:r>
              <a:rPr lang="tr-TR" dirty="0" smtClean="0"/>
              <a:t>BİLİŞİM TOPLULUĞU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7" y="410972"/>
            <a:ext cx="2658369" cy="24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5222" y="239046"/>
            <a:ext cx="9601200" cy="1084811"/>
          </a:xfrm>
        </p:spPr>
        <p:txBody>
          <a:bodyPr/>
          <a:lstStyle/>
          <a:p>
            <a:r>
              <a:rPr lang="tr-TR" dirty="0" smtClean="0"/>
              <a:t>İÇ İÇE STRUCTLAR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7651" y="1361693"/>
            <a:ext cx="4330931" cy="2369127"/>
          </a:xfrm>
        </p:spPr>
        <p:txBody>
          <a:bodyPr>
            <a:normAutofit lnSpcReduction="10000"/>
          </a:bodyPr>
          <a:lstStyle/>
          <a:p>
            <a:r>
              <a:rPr lang="tr-TR" sz="4000" b="1" dirty="0" smtClean="0"/>
              <a:t>Bir </a:t>
            </a:r>
            <a:r>
              <a:rPr lang="tr-TR" sz="4000" b="1" dirty="0" err="1" smtClean="0"/>
              <a:t>struct’ın</a:t>
            </a:r>
            <a:r>
              <a:rPr lang="tr-TR" sz="4000" b="1" dirty="0" smtClean="0"/>
              <a:t> elemanı başka bir </a:t>
            </a:r>
            <a:r>
              <a:rPr lang="tr-TR" sz="4000" b="1" dirty="0" err="1" smtClean="0"/>
              <a:t>struct</a:t>
            </a:r>
            <a:r>
              <a:rPr lang="tr-TR" sz="4000" b="1" dirty="0"/>
              <a:t> </a:t>
            </a:r>
            <a:r>
              <a:rPr lang="tr-TR" sz="4000" b="1" dirty="0" smtClean="0"/>
              <a:t>olabilir.</a:t>
            </a:r>
            <a:endParaRPr lang="tr-TR" sz="40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5222" y="3768656"/>
            <a:ext cx="40233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tr-TR" altLang="tr-TR" sz="2800" b="1" dirty="0" err="1" smtClean="0">
                <a:latin typeface="Courier New" panose="02070309020205020404" pitchFamily="49" charset="0"/>
              </a:rPr>
              <a:t>struct</a:t>
            </a:r>
            <a:r>
              <a:rPr lang="tr-TR" altLang="tr-TR" sz="2800" b="1" dirty="0" smtClean="0">
                <a:latin typeface="Courier New" panose="02070309020205020404" pitchFamily="49" charset="0"/>
              </a:rPr>
              <a:t> </a:t>
            </a:r>
            <a:r>
              <a:rPr lang="tr-TR" altLang="tr-TR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tarih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{ 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2800" b="1" dirty="0">
                <a:latin typeface="Courier New" panose="02070309020205020404" pitchFamily="49" charset="0"/>
              </a:rPr>
              <a:t>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gun</a:t>
            </a:r>
            <a:r>
              <a:rPr lang="tr-TR" altLang="tr-TR" sz="2800" b="1" dirty="0">
                <a:latin typeface="Courier New" panose="02070309020205020404" pitchFamily="49" charset="0"/>
              </a:rPr>
              <a:t>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  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2800" b="1" dirty="0">
                <a:latin typeface="Courier New" panose="02070309020205020404" pitchFamily="49" charset="0"/>
              </a:rPr>
              <a:t> ay[10];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  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2800" b="1" dirty="0">
                <a:latin typeface="Courier New" panose="02070309020205020404" pitchFamily="49" charset="0"/>
              </a:rPr>
              <a:t>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yil</a:t>
            </a:r>
            <a:r>
              <a:rPr lang="tr-TR" altLang="tr-TR" sz="2800" b="1" dirty="0">
                <a:latin typeface="Courier New" panose="02070309020205020404" pitchFamily="49" charset="0"/>
              </a:rPr>
              <a:t>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145579" y="1132235"/>
            <a:ext cx="666680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tr-TR" altLang="tr-TR" sz="28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2800" b="1" dirty="0">
                <a:latin typeface="Courier New" panose="02070309020205020404" pitchFamily="49" charset="0"/>
              </a:rPr>
              <a:t> </a:t>
            </a:r>
            <a:r>
              <a:rPr lang="tr-TR" altLang="tr-TR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ogrenci</a:t>
            </a:r>
            <a:endParaRPr lang="tr-TR" altLang="tr-TR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{ 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2800" b="1" dirty="0">
                <a:latin typeface="Courier New" panose="02070309020205020404" pitchFamily="49" charset="0"/>
              </a:rPr>
              <a:t> isim[15];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  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2800" b="1" dirty="0">
                <a:latin typeface="Courier New" panose="02070309020205020404" pitchFamily="49" charset="0"/>
              </a:rPr>
              <a:t> yas;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  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float</a:t>
            </a:r>
            <a:r>
              <a:rPr lang="tr-TR" altLang="tr-TR" sz="2800" b="1" dirty="0">
                <a:latin typeface="Courier New" panose="02070309020205020404" pitchFamily="49" charset="0"/>
              </a:rPr>
              <a:t> ortalama;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   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2800" b="1" dirty="0">
                <a:latin typeface="Courier New" panose="02070309020205020404" pitchFamily="49" charset="0"/>
              </a:rPr>
              <a:t> cinsiyet;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   </a:t>
            </a:r>
            <a:r>
              <a:rPr lang="tr-TR" altLang="tr-TR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struct</a:t>
            </a:r>
            <a:r>
              <a:rPr lang="tr-TR" altLang="tr-TR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tarih </a:t>
            </a:r>
            <a:r>
              <a:rPr lang="tr-TR" altLang="tr-TR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dogumtarihi</a:t>
            </a:r>
            <a:r>
              <a:rPr lang="tr-TR" altLang="tr-TR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altLang="tr-TR" sz="2800" b="1" dirty="0">
                <a:latin typeface="Courier New" panose="02070309020205020404" pitchFamily="49" charset="0"/>
              </a:rPr>
              <a:t> }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kisi</a:t>
            </a:r>
            <a:r>
              <a:rPr lang="tr-TR" altLang="tr-TR" sz="2800" b="1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0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yapi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369916"/>
            <a:ext cx="4698077" cy="425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81497" y="4757882"/>
            <a:ext cx="81243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tr-TR" altLang="tr-TR" sz="2800" b="1" dirty="0" err="1">
                <a:latin typeface="Courier New" panose="02070309020205020404" pitchFamily="49" charset="0"/>
              </a:rPr>
              <a:t>scanf</a:t>
            </a:r>
            <a:r>
              <a:rPr lang="tr-TR" altLang="tr-TR" sz="2800" b="1" dirty="0">
                <a:latin typeface="Courier New" panose="02070309020205020404" pitchFamily="49" charset="0"/>
              </a:rPr>
              <a:t>(“%d”,&amp;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dogumtarihi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.gun</a:t>
            </a:r>
            <a:r>
              <a:rPr lang="tr-TR" altLang="tr-TR" sz="2800" b="1" dirty="0">
                <a:latin typeface="Courier New" panose="02070309020205020404" pitchFamily="49" charset="0"/>
              </a:rPr>
              <a:t>);</a:t>
            </a:r>
          </a:p>
          <a:p>
            <a:r>
              <a:rPr lang="tr-TR" altLang="tr-TR" sz="2800" b="1" dirty="0" err="1">
                <a:latin typeface="Courier New" panose="02070309020205020404" pitchFamily="49" charset="0"/>
              </a:rPr>
              <a:t>gets</a:t>
            </a:r>
            <a:r>
              <a:rPr lang="tr-TR" altLang="tr-TR" sz="2800" b="1" dirty="0">
                <a:latin typeface="Courier New" panose="02070309020205020404" pitchFamily="49" charset="0"/>
              </a:rPr>
              <a:t>(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dogumtarihi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.ay</a:t>
            </a:r>
            <a:r>
              <a:rPr lang="tr-TR" altLang="tr-TR" sz="2800" b="1" dirty="0">
                <a:latin typeface="Courier New" panose="02070309020205020404" pitchFamily="49" charset="0"/>
              </a:rPr>
              <a:t>);</a:t>
            </a:r>
          </a:p>
          <a:p>
            <a:r>
              <a:rPr lang="tr-TR" altLang="tr-TR" sz="28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dogumtarihi</a:t>
            </a:r>
            <a:r>
              <a:rPr lang="tr-TR" altLang="tr-TR" sz="2800" b="1" dirty="0" err="1">
                <a:latin typeface="Courier New" panose="02070309020205020404" pitchFamily="49" charset="0"/>
              </a:rPr>
              <a:t>.yil</a:t>
            </a:r>
            <a:r>
              <a:rPr lang="tr-TR" altLang="tr-TR" sz="2800" b="1" dirty="0">
                <a:latin typeface="Courier New" panose="02070309020205020404" pitchFamily="49" charset="0"/>
              </a:rPr>
              <a:t> = </a:t>
            </a:r>
            <a:r>
              <a:rPr lang="tr-TR" altLang="tr-TR" sz="2800" b="1" dirty="0" smtClean="0">
                <a:latin typeface="Courier New" panose="02070309020205020404" pitchFamily="49" charset="0"/>
              </a:rPr>
              <a:t>1998</a:t>
            </a:r>
            <a:r>
              <a:rPr lang="tr-TR" altLang="tr-TR" sz="2800" b="1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8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461356"/>
            <a:ext cx="9601200" cy="793865"/>
          </a:xfrm>
        </p:spPr>
        <p:txBody>
          <a:bodyPr/>
          <a:lstStyle/>
          <a:p>
            <a:r>
              <a:rPr lang="tr-TR" b="1" dirty="0" smtClean="0"/>
              <a:t>STRUCT DİZİLERİ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321724"/>
            <a:ext cx="10523913" cy="1205345"/>
          </a:xfrm>
        </p:spPr>
        <p:txBody>
          <a:bodyPr>
            <a:normAutofit/>
          </a:bodyPr>
          <a:lstStyle/>
          <a:p>
            <a:r>
              <a:rPr lang="en-US" altLang="tr-TR" sz="2800" dirty="0" err="1">
                <a:solidFill>
                  <a:schemeClr val="tx1"/>
                </a:solidFill>
              </a:rPr>
              <a:t>Aynı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tipte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birden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fazla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yapı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değişkenine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ihtiyacımız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varsa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bir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yapı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dizisi</a:t>
            </a:r>
            <a:r>
              <a:rPr lang="en-US" altLang="tr-TR" sz="2800" dirty="0">
                <a:solidFill>
                  <a:schemeClr val="tx1"/>
                </a:solidFill>
              </a:rPr>
              <a:t> </a:t>
            </a:r>
            <a:r>
              <a:rPr lang="en-US" altLang="tr-TR" sz="2800" dirty="0" err="1">
                <a:solidFill>
                  <a:schemeClr val="tx1"/>
                </a:solidFill>
              </a:rPr>
              <a:t>oluşturabiliriz</a:t>
            </a:r>
            <a:r>
              <a:rPr lang="en-US" altLang="tr-TR" sz="2800" dirty="0">
                <a:solidFill>
                  <a:schemeClr val="tx1"/>
                </a:solidFill>
              </a:rPr>
              <a:t>. </a:t>
            </a:r>
            <a:endParaRPr lang="tr-TR" altLang="tr-TR" sz="2800" dirty="0">
              <a:solidFill>
                <a:schemeClr val="tx1"/>
              </a:solidFill>
            </a:endParaRPr>
          </a:p>
          <a:p>
            <a:endParaRPr lang="tr-TR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2527069"/>
            <a:ext cx="51054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tr-TR" altLang="tr-TR" sz="2000" b="1" dirty="0">
                <a:latin typeface="Courier New" panose="02070309020205020404" pitchFamily="49" charset="0"/>
              </a:rPr>
              <a:t>Örnek:</a:t>
            </a:r>
          </a:p>
          <a:p>
            <a:r>
              <a:rPr lang="tr-TR" altLang="tr-TR" sz="20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2000" b="1" dirty="0">
                <a:latin typeface="Courier New" panose="02070309020205020404" pitchFamily="49" charset="0"/>
              </a:rPr>
              <a:t>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ogrenci</a:t>
            </a:r>
            <a:r>
              <a:rPr lang="tr-TR" altLang="tr-TR" sz="2000" b="1" dirty="0">
                <a:latin typeface="Courier New" panose="02070309020205020404" pitchFamily="49" charset="0"/>
              </a:rPr>
              <a:t> {</a:t>
            </a:r>
          </a:p>
          <a:p>
            <a:r>
              <a:rPr lang="tr-TR" altLang="tr-TR" sz="2000" b="1" dirty="0">
                <a:latin typeface="Courier New" panose="02070309020205020404" pitchFamily="49" charset="0"/>
              </a:rPr>
              <a:t> 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2000" b="1" dirty="0">
                <a:latin typeface="Courier New" panose="02070309020205020404" pitchFamily="49" charset="0"/>
              </a:rPr>
              <a:t> isim[15];</a:t>
            </a:r>
          </a:p>
          <a:p>
            <a:r>
              <a:rPr lang="tr-TR" altLang="tr-TR" sz="2000" b="1" dirty="0">
                <a:latin typeface="Courier New" panose="02070309020205020404" pitchFamily="49" charset="0"/>
              </a:rPr>
              <a:t> 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2000" b="1" dirty="0">
                <a:latin typeface="Courier New" panose="02070309020205020404" pitchFamily="49" charset="0"/>
              </a:rPr>
              <a:t> yas;</a:t>
            </a:r>
          </a:p>
          <a:p>
            <a:r>
              <a:rPr lang="tr-TR" altLang="tr-TR" sz="2000" b="1" dirty="0">
                <a:latin typeface="Courier New" panose="02070309020205020404" pitchFamily="49" charset="0"/>
              </a:rPr>
              <a:t> 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float</a:t>
            </a:r>
            <a:r>
              <a:rPr lang="tr-TR" altLang="tr-TR" sz="2000" b="1" dirty="0">
                <a:latin typeface="Courier New" panose="02070309020205020404" pitchFamily="49" charset="0"/>
              </a:rPr>
              <a:t> ortalama;</a:t>
            </a:r>
          </a:p>
          <a:p>
            <a:r>
              <a:rPr lang="tr-TR" altLang="tr-TR" sz="2000" b="1" dirty="0">
                <a:latin typeface="Courier New" panose="02070309020205020404" pitchFamily="49" charset="0"/>
              </a:rPr>
              <a:t> 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2000" b="1" dirty="0">
                <a:latin typeface="Courier New" panose="02070309020205020404" pitchFamily="49" charset="0"/>
              </a:rPr>
              <a:t> cinsiyet;</a:t>
            </a:r>
          </a:p>
          <a:p>
            <a:r>
              <a:rPr lang="tr-TR" altLang="tr-TR" sz="2000" b="1" dirty="0">
                <a:latin typeface="Courier New" panose="02070309020205020404" pitchFamily="49" charset="0"/>
              </a:rPr>
              <a:t>};</a:t>
            </a:r>
          </a:p>
          <a:p>
            <a:endParaRPr lang="tr-TR" altLang="tr-TR" sz="2000" b="1" dirty="0">
              <a:latin typeface="Courier New" panose="02070309020205020404" pitchFamily="49" charset="0"/>
            </a:endParaRPr>
          </a:p>
          <a:p>
            <a:r>
              <a:rPr lang="tr-TR" altLang="tr-TR" sz="20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2000" b="1" dirty="0">
                <a:latin typeface="Courier New" panose="02070309020205020404" pitchFamily="49" charset="0"/>
              </a:rPr>
              <a:t> </a:t>
            </a:r>
            <a:r>
              <a:rPr lang="tr-TR" altLang="tr-TR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tr-T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sinif</a:t>
            </a:r>
            <a:r>
              <a:rPr lang="tr-TR" altLang="tr-T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[30</a:t>
            </a:r>
            <a:r>
              <a:rPr lang="tr-TR" altLang="tr-TR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tr-TR" altLang="tr-TR" sz="2000" b="1" dirty="0" smtClean="0">
                <a:latin typeface="Courier New" panose="02070309020205020404" pitchFamily="49" charset="0"/>
              </a:rPr>
              <a:t>;</a:t>
            </a:r>
            <a:endParaRPr lang="tr-TR" altLang="tr-TR" sz="2000" b="1" dirty="0">
              <a:latin typeface="Courier New" panose="02070309020205020404" pitchFamily="49" charset="0"/>
            </a:endParaRPr>
          </a:p>
        </p:txBody>
      </p:sp>
      <p:pic>
        <p:nvPicPr>
          <p:cNvPr id="6" name="Picture 5" descr="yap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89" y="1924396"/>
            <a:ext cx="4844935" cy="484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23" y="149629"/>
            <a:ext cx="1371190" cy="12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7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278" t="13005" r="-278" b="-260"/>
          <a:stretch/>
        </p:blipFill>
        <p:spPr>
          <a:xfrm>
            <a:off x="1147157" y="65243"/>
            <a:ext cx="10557163" cy="655474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548" y="166255"/>
            <a:ext cx="965245" cy="8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7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278477"/>
            <a:ext cx="9601200" cy="719051"/>
          </a:xfrm>
        </p:spPr>
        <p:txBody>
          <a:bodyPr/>
          <a:lstStyle/>
          <a:p>
            <a:r>
              <a:rPr lang="tr-TR" b="1" dirty="0" smtClean="0"/>
              <a:t>STRUCT VE FONKSİYONLAR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7403" y="1122218"/>
            <a:ext cx="10856421" cy="5552902"/>
          </a:xfrm>
        </p:spPr>
        <p:txBody>
          <a:bodyPr>
            <a:normAutofit fontScale="92500" lnSpcReduction="10000"/>
          </a:bodyPr>
          <a:lstStyle/>
          <a:p>
            <a:r>
              <a:rPr lang="tr-TR" sz="3600" dirty="0" err="1" smtClean="0"/>
              <a:t>Structlar</a:t>
            </a:r>
            <a:r>
              <a:rPr lang="tr-TR" sz="3600" dirty="0" smtClean="0"/>
              <a:t> temel veri tipleri gibi fonksiyonlara parametre olarak gönderilebilir. </a:t>
            </a:r>
            <a:br>
              <a:rPr lang="tr-TR" sz="3600" dirty="0" smtClean="0"/>
            </a:b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3600" dirty="0" err="1" smtClean="0"/>
              <a:t>void</a:t>
            </a:r>
            <a:r>
              <a:rPr lang="tr-TR" sz="3600" dirty="0" smtClean="0"/>
              <a:t> bul(</a:t>
            </a:r>
            <a:r>
              <a:rPr lang="tr-TR" sz="3600" b="1" dirty="0" err="1" smtClean="0">
                <a:solidFill>
                  <a:srgbClr val="FF0000"/>
                </a:solidFill>
              </a:rPr>
              <a:t>struct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</a:rPr>
              <a:t>ogrenci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dirty="0" err="1" smtClean="0"/>
              <a:t>kisi</a:t>
            </a:r>
            <a:r>
              <a:rPr lang="tr-TR" sz="3600" dirty="0" smtClean="0"/>
              <a:t>){</a:t>
            </a:r>
          </a:p>
          <a:p>
            <a:pPr marL="0" indent="0">
              <a:buNone/>
            </a:pPr>
            <a:r>
              <a:rPr lang="tr-TR" sz="3600" dirty="0" smtClean="0"/>
              <a:t>	……işlemler….</a:t>
            </a:r>
          </a:p>
          <a:p>
            <a:pPr marL="0" indent="0">
              <a:buNone/>
            </a:pPr>
            <a:r>
              <a:rPr lang="tr-TR" sz="3600" dirty="0" smtClean="0"/>
              <a:t>}</a:t>
            </a:r>
          </a:p>
          <a:p>
            <a:pPr marL="0" indent="0">
              <a:buNone/>
            </a:pPr>
            <a:r>
              <a:rPr lang="tr-TR" sz="3600" dirty="0"/>
              <a:t>	</a:t>
            </a:r>
            <a:r>
              <a:rPr lang="tr-TR" sz="3600" dirty="0" err="1" smtClean="0"/>
              <a:t>int</a:t>
            </a:r>
            <a:r>
              <a:rPr lang="tr-TR" sz="3600" dirty="0" smtClean="0"/>
              <a:t> </a:t>
            </a:r>
            <a:r>
              <a:rPr lang="tr-TR" sz="3600" dirty="0" err="1" smtClean="0"/>
              <a:t>nothesapla</a:t>
            </a:r>
            <a:r>
              <a:rPr lang="tr-TR" sz="3600" dirty="0" smtClean="0"/>
              <a:t> (</a:t>
            </a:r>
            <a:r>
              <a:rPr lang="tr-TR" sz="3600" b="1" dirty="0" err="1">
                <a:solidFill>
                  <a:srgbClr val="FF0000"/>
                </a:solidFill>
              </a:rPr>
              <a:t>struct</a:t>
            </a:r>
            <a:r>
              <a:rPr lang="tr-TR" sz="3600" b="1" dirty="0">
                <a:solidFill>
                  <a:srgbClr val="FF0000"/>
                </a:solidFill>
              </a:rPr>
              <a:t> </a:t>
            </a:r>
            <a:r>
              <a:rPr lang="tr-TR" sz="3600" b="1" dirty="0" err="1">
                <a:solidFill>
                  <a:srgbClr val="FF0000"/>
                </a:solidFill>
              </a:rPr>
              <a:t>ogrenci</a:t>
            </a:r>
            <a:r>
              <a:rPr lang="tr-TR" sz="3600" b="1" dirty="0">
                <a:solidFill>
                  <a:srgbClr val="FF0000"/>
                </a:solidFill>
              </a:rPr>
              <a:t> </a:t>
            </a:r>
            <a:r>
              <a:rPr lang="tr-TR" sz="3600" dirty="0" err="1"/>
              <a:t>kisi</a:t>
            </a:r>
            <a:r>
              <a:rPr lang="tr-TR" sz="3600" dirty="0" smtClean="0"/>
              <a:t>){</a:t>
            </a:r>
          </a:p>
          <a:p>
            <a:pPr marL="0" indent="0">
              <a:buNone/>
            </a:pPr>
            <a:r>
              <a:rPr lang="tr-TR" sz="3600" dirty="0"/>
              <a:t>	</a:t>
            </a:r>
            <a:r>
              <a:rPr lang="tr-TR" sz="3600" dirty="0" smtClean="0"/>
              <a:t>…. İşlemler … </a:t>
            </a:r>
          </a:p>
          <a:p>
            <a:pPr marL="0" indent="0">
              <a:buNone/>
            </a:pPr>
            <a:r>
              <a:rPr lang="tr-TR" sz="3600" dirty="0"/>
              <a:t>	</a:t>
            </a:r>
            <a:r>
              <a:rPr lang="tr-TR" sz="3600" dirty="0" err="1" smtClean="0"/>
              <a:t>return</a:t>
            </a:r>
            <a:r>
              <a:rPr lang="tr-TR" sz="3600" dirty="0" smtClean="0"/>
              <a:t> </a:t>
            </a:r>
            <a:r>
              <a:rPr lang="tr-TR" sz="3600" dirty="0" err="1" smtClean="0"/>
              <a:t>sonuc</a:t>
            </a:r>
            <a:r>
              <a:rPr lang="tr-TR" sz="3600" dirty="0" smtClean="0"/>
              <a:t>;</a:t>
            </a:r>
          </a:p>
          <a:p>
            <a:pPr marL="0" indent="0">
              <a:buNone/>
            </a:pPr>
            <a:r>
              <a:rPr lang="tr-TR" sz="3600" dirty="0"/>
              <a:t>}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311728"/>
            <a:ext cx="9601200" cy="752301"/>
          </a:xfrm>
        </p:spPr>
        <p:txBody>
          <a:bodyPr/>
          <a:lstStyle/>
          <a:p>
            <a:r>
              <a:rPr lang="tr-TR" dirty="0" smtClean="0"/>
              <a:t>ÖRNEK - 1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0903" y="1064029"/>
            <a:ext cx="6683432" cy="5478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5400" dirty="0" smtClean="0">
                <a:latin typeface="Bahnschrift Light" panose="020B0502040204020203" pitchFamily="34" charset="0"/>
              </a:rPr>
              <a:t>STRUCT YAPISINA GÖRE KULLANICIDAN ALINAN BİLGİLERİ DOLDURAN VE EĞER ORTALAMASI </a:t>
            </a:r>
            <a:r>
              <a:rPr lang="tr-TR" sz="54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3 TEN YÜKSEKSE</a:t>
            </a:r>
            <a:r>
              <a:rPr lang="tr-TR" sz="5400" dirty="0" smtClean="0">
                <a:latin typeface="Bahnschrift Light" panose="020B0502040204020203" pitchFamily="34" charset="0"/>
              </a:rPr>
              <a:t> BELGE ALMAYA HAK KAZANDINIZ YAZAN PROGRAM</a:t>
            </a:r>
            <a:endParaRPr lang="tr-TR" sz="5400" dirty="0">
              <a:latin typeface="Bahnschrift Light" panose="020B0502040204020203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45" y="2146760"/>
            <a:ext cx="5109555" cy="328768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0" y="1"/>
            <a:ext cx="12146326" cy="685799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289" y="107018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353291"/>
            <a:ext cx="9601200" cy="64423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 - 2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980903" y="1064029"/>
            <a:ext cx="6683432" cy="5478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5400" dirty="0" smtClean="0">
                <a:latin typeface="Bahnschrift Light" panose="020B0502040204020203" pitchFamily="34" charset="0"/>
              </a:rPr>
              <a:t>STRUCT YAPISINA GÖRE 10 KİŞİLİK SINIFIN VİZE ORTALAMASINI HESAPLAYAN PROGRAM</a:t>
            </a:r>
            <a:endParaRPr lang="tr-TR" sz="5400" dirty="0">
              <a:latin typeface="Bahnschrift Light" panose="020B0502040204020203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864" y="1995055"/>
            <a:ext cx="6058136" cy="36576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2" y="390699"/>
            <a:ext cx="11743267" cy="593528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253538"/>
            <a:ext cx="9601200" cy="868680"/>
          </a:xfrm>
        </p:spPr>
        <p:txBody>
          <a:bodyPr/>
          <a:lstStyle/>
          <a:p>
            <a:r>
              <a:rPr lang="tr-TR" dirty="0" smtClean="0"/>
              <a:t>SORU - 1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9338" y="1188719"/>
            <a:ext cx="5602778" cy="55445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3600" dirty="0" smtClean="0"/>
              <a:t>İÇİNE PARAMETRE OLARAK STRUCT ALAN VE 10 KİŞİLİK SINIFTA KİŞİYE GÖRE VİZE VE FİNAL SINAVLARININ ORTALAMASINI EKRANA YAZDIRAN FONKSİYON</a:t>
            </a:r>
            <a:endParaRPr lang="tr-TR" sz="3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497" y="2133687"/>
            <a:ext cx="6754503" cy="295370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10986"/>
            <a:ext cx="9601200" cy="1076498"/>
          </a:xfrm>
        </p:spPr>
        <p:txBody>
          <a:bodyPr/>
          <a:lstStyle/>
          <a:p>
            <a:r>
              <a:rPr lang="tr-TR" dirty="0" smtClean="0"/>
              <a:t>STRUCT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62051"/>
            <a:ext cx="9601200" cy="400534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tr-TR" sz="3600" dirty="0"/>
              <a:t>Bir program yaparken, çoğu kez, belirli ama farklı türden verilerin bir tek kayıt içinde bir arada bulunmasının yararlı ve hatta gerekli olduğu durumlarla karşılaşırız. Birden çok verinin (</a:t>
            </a:r>
            <a:r>
              <a:rPr lang="tr-TR" sz="3600" dirty="0">
                <a:solidFill>
                  <a:srgbClr val="FF0000"/>
                </a:solidFill>
              </a:rPr>
              <a:t>değişkenin</a:t>
            </a:r>
            <a:r>
              <a:rPr lang="tr-TR" sz="3600" dirty="0"/>
              <a:t>) bir araya getirilmesiyle oluşturulan yeni birime (veri türüne)  C dilinde bir yapı (</a:t>
            </a:r>
            <a:r>
              <a:rPr lang="tr-TR" sz="3600" dirty="0" err="1">
                <a:solidFill>
                  <a:srgbClr val="FF0000"/>
                </a:solidFill>
              </a:rPr>
              <a:t>structure</a:t>
            </a:r>
            <a:r>
              <a:rPr lang="tr-TR" sz="3600" dirty="0"/>
              <a:t>) adı verilir. </a:t>
            </a:r>
          </a:p>
          <a:p>
            <a:pPr>
              <a:lnSpc>
                <a:spcPct val="100000"/>
              </a:lnSpc>
            </a:pPr>
            <a:endParaRPr lang="tr-TR" sz="3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0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896" y="0"/>
            <a:ext cx="12258000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94" y="0"/>
            <a:ext cx="1308042" cy="12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6211" y="278476"/>
            <a:ext cx="8769927" cy="876993"/>
          </a:xfrm>
        </p:spPr>
        <p:txBody>
          <a:bodyPr/>
          <a:lstStyle/>
          <a:p>
            <a:r>
              <a:rPr lang="tr-TR" dirty="0" smtClean="0"/>
              <a:t>SORU - 2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939338" y="1188719"/>
            <a:ext cx="5602778" cy="55445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3600" dirty="0" smtClean="0"/>
              <a:t>İÇİNDEKİ KELIME1’İ TERSTEN KELIME2’YE KAYDEDEN VE İKİSİNİ DE EKRANA YAZDIRAN PROGRAM</a:t>
            </a:r>
            <a:endParaRPr lang="tr-TR" sz="3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98" y="3606683"/>
            <a:ext cx="7153102" cy="31266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6" y="224444"/>
            <a:ext cx="12087104" cy="66335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729" y="0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ctrTitle"/>
          </p:nvPr>
        </p:nvSpPr>
        <p:spPr>
          <a:xfrm>
            <a:off x="1059382" y="1582150"/>
            <a:ext cx="9971607" cy="3821122"/>
          </a:xfrm>
        </p:spPr>
        <p:txBody>
          <a:bodyPr anchor="t"/>
          <a:lstStyle/>
          <a:p>
            <a:pPr algn="ctr"/>
            <a:r>
              <a:rPr lang="tr-TR" sz="4400" dirty="0" smtClean="0">
                <a:solidFill>
                  <a:srgbClr val="FF0000"/>
                </a:solidFill>
              </a:rPr>
              <a:t>AKLINIZA TAKILAN SORULARINIZ İÇİN ULAŞABİLECEĞİNİZ MAILLER</a:t>
            </a:r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cap="none" dirty="0" smtClean="0"/>
              <a:t>ahmedyjlmaz@gmail.com</a:t>
            </a:r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cap="none" dirty="0" smtClean="0"/>
              <a:t>gtopcular@hotmail.com</a:t>
            </a:r>
            <a:br>
              <a:rPr lang="tr-TR" sz="4400" cap="none" dirty="0" smtClean="0"/>
            </a:br>
            <a:r>
              <a:rPr lang="tr-TR" sz="4400" cap="none" dirty="0" smtClean="0"/>
              <a:t>thysn97@gmail.com</a:t>
            </a:r>
            <a:r>
              <a:rPr lang="tr-T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tr-T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tr-T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tr-T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/>
            </a:r>
            <a:br>
              <a:rPr lang="tr-TR" sz="4800" dirty="0" smtClean="0"/>
            </a:br>
            <a:endParaRPr lang="tr-TR" sz="4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1" y="4646227"/>
            <a:ext cx="2400220" cy="22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047404"/>
            <a:ext cx="10698480" cy="1116556"/>
          </a:xfrm>
        </p:spPr>
        <p:txBody>
          <a:bodyPr>
            <a:normAutofit/>
          </a:bodyPr>
          <a:lstStyle/>
          <a:p>
            <a:r>
              <a:rPr lang="en-US" altLang="tr-TR" sz="3200" b="1" i="1" dirty="0" err="1">
                <a:solidFill>
                  <a:schemeClr val="tx1"/>
                </a:solidFill>
              </a:rPr>
              <a:t>Yapılar</a:t>
            </a:r>
            <a:r>
              <a:rPr lang="tr-TR" altLang="tr-TR" sz="3200" dirty="0">
                <a:solidFill>
                  <a:schemeClr val="tx1"/>
                </a:solidFill>
              </a:rPr>
              <a:t>, </a:t>
            </a:r>
            <a:r>
              <a:rPr lang="en-US" altLang="tr-TR" sz="3200" dirty="0" err="1">
                <a:solidFill>
                  <a:schemeClr val="tx1"/>
                </a:solidFill>
              </a:rPr>
              <a:t>birden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fazla</a:t>
            </a:r>
            <a:r>
              <a:rPr lang="en-US" altLang="tr-TR" sz="3200" dirty="0">
                <a:solidFill>
                  <a:schemeClr val="tx1"/>
                </a:solidFill>
              </a:rPr>
              <a:t>, </a:t>
            </a:r>
            <a:r>
              <a:rPr lang="en-US" altLang="tr-TR" sz="3200" dirty="0" err="1">
                <a:solidFill>
                  <a:schemeClr val="tx1"/>
                </a:solidFill>
              </a:rPr>
              <a:t>aynı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ya</a:t>
            </a:r>
            <a:r>
              <a:rPr lang="en-US" altLang="tr-TR" sz="3200" dirty="0">
                <a:solidFill>
                  <a:schemeClr val="tx1"/>
                </a:solidFill>
              </a:rPr>
              <a:t> da </a:t>
            </a:r>
            <a:r>
              <a:rPr lang="en-US" altLang="tr-TR" sz="3200" dirty="0" err="1">
                <a:solidFill>
                  <a:schemeClr val="tx1"/>
                </a:solidFill>
              </a:rPr>
              <a:t>farklı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tipte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eleman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tutabilen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bileşik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veri</a:t>
            </a:r>
            <a:r>
              <a:rPr lang="en-US" altLang="tr-TR" sz="3200" dirty="0">
                <a:solidFill>
                  <a:schemeClr val="tx1"/>
                </a:solidFill>
              </a:rPr>
              <a:t> </a:t>
            </a:r>
            <a:r>
              <a:rPr lang="en-US" altLang="tr-TR" sz="3200" dirty="0" err="1">
                <a:solidFill>
                  <a:schemeClr val="tx1"/>
                </a:solidFill>
              </a:rPr>
              <a:t>tipleridir</a:t>
            </a:r>
            <a:r>
              <a:rPr lang="en-US" altLang="tr-TR" sz="3200" dirty="0">
                <a:solidFill>
                  <a:schemeClr val="tx1"/>
                </a:solidFill>
              </a:rPr>
              <a:t>.</a:t>
            </a:r>
            <a:r>
              <a:rPr lang="tr-TR" altLang="tr-TR" sz="3200" dirty="0">
                <a:solidFill>
                  <a:schemeClr val="tx1"/>
                </a:solidFill>
              </a:rPr>
              <a:t> </a:t>
            </a:r>
          </a:p>
          <a:p>
            <a:endParaRPr lang="tr-TR" sz="3200" dirty="0"/>
          </a:p>
        </p:txBody>
      </p:sp>
      <p:sp>
        <p:nvSpPr>
          <p:cNvPr id="4" name="Dikdörtgen 3"/>
          <p:cNvSpPr/>
          <p:nvPr/>
        </p:nvSpPr>
        <p:spPr>
          <a:xfrm>
            <a:off x="1277390" y="2163958"/>
            <a:ext cx="5297978" cy="270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yapı_tipi</a:t>
            </a:r>
            <a:r>
              <a:rPr lang="tr-TR" alt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altLang="tr-TR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veri_tipi</a:t>
            </a:r>
            <a:r>
              <a:rPr lang="tr-TR" altLang="tr-TR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yapı_elemanı1</a:t>
            </a:r>
            <a:r>
              <a:rPr lang="tr-TR" alt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tr-TR" alt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veri_tipi</a:t>
            </a:r>
            <a:r>
              <a:rPr lang="tr-TR" altLang="tr-TR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yapı_elemanı2;</a:t>
            </a:r>
          </a:p>
          <a:p>
            <a:r>
              <a:rPr lang="tr-TR" altLang="tr-TR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tr-TR" altLang="tr-TR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tr-TR" alt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tr-TR" altLang="tr-TR" sz="24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tr-TR" alt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290263" y="2163959"/>
            <a:ext cx="42727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latin typeface="Arial Black" panose="020B0A04020102020204" pitchFamily="34" charset="0"/>
              </a:rPr>
              <a:t>Örnek:</a:t>
            </a:r>
          </a:p>
          <a:p>
            <a:r>
              <a:rPr lang="tr-TR" sz="3600" dirty="0" err="1" smtClean="0"/>
              <a:t>struct</a:t>
            </a:r>
            <a:r>
              <a:rPr lang="tr-TR" sz="3600" dirty="0" smtClean="0"/>
              <a:t> </a:t>
            </a:r>
            <a:r>
              <a:rPr lang="tr-TR" sz="3600" dirty="0" err="1">
                <a:solidFill>
                  <a:srgbClr val="FF0000"/>
                </a:solidFill>
              </a:rPr>
              <a:t>ogrenci</a:t>
            </a:r>
            <a:r>
              <a:rPr lang="tr-TR" sz="3600" dirty="0"/>
              <a:t> {</a:t>
            </a:r>
          </a:p>
          <a:p>
            <a:r>
              <a:rPr lang="tr-TR" sz="3600" dirty="0"/>
              <a:t>   </a:t>
            </a:r>
            <a:r>
              <a:rPr lang="tr-TR" sz="3600" dirty="0" err="1"/>
              <a:t>char</a:t>
            </a:r>
            <a:r>
              <a:rPr lang="tr-TR" sz="3600" dirty="0"/>
              <a:t> isim[15];</a:t>
            </a:r>
          </a:p>
          <a:p>
            <a:r>
              <a:rPr lang="tr-TR" sz="3600" dirty="0"/>
              <a:t>   </a:t>
            </a:r>
            <a:r>
              <a:rPr lang="tr-TR" sz="3600" dirty="0" err="1"/>
              <a:t>int</a:t>
            </a:r>
            <a:r>
              <a:rPr lang="tr-TR" sz="3600" dirty="0"/>
              <a:t> yas;</a:t>
            </a:r>
          </a:p>
          <a:p>
            <a:r>
              <a:rPr lang="tr-TR" sz="3600" dirty="0"/>
              <a:t>   </a:t>
            </a:r>
            <a:r>
              <a:rPr lang="tr-TR" sz="3600" dirty="0" err="1"/>
              <a:t>float</a:t>
            </a:r>
            <a:r>
              <a:rPr lang="tr-TR" sz="3600" dirty="0"/>
              <a:t> ortalama;</a:t>
            </a:r>
          </a:p>
          <a:p>
            <a:r>
              <a:rPr lang="tr-TR" sz="3600" dirty="0"/>
              <a:t>   </a:t>
            </a:r>
            <a:r>
              <a:rPr lang="tr-TR" sz="3600" dirty="0" err="1"/>
              <a:t>char</a:t>
            </a:r>
            <a:r>
              <a:rPr lang="tr-TR" sz="3600" dirty="0"/>
              <a:t> cinsiyet;</a:t>
            </a:r>
          </a:p>
          <a:p>
            <a:r>
              <a:rPr lang="tr-TR" sz="3600" dirty="0"/>
              <a:t>};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2" y="72609"/>
            <a:ext cx="1238269" cy="11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0738"/>
          </a:xfrm>
        </p:spPr>
        <p:txBody>
          <a:bodyPr/>
          <a:lstStyle/>
          <a:p>
            <a:r>
              <a:rPr lang="tr-TR" b="1" dirty="0" smtClean="0"/>
              <a:t>STRUCT TANIMLANIŞI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46167"/>
            <a:ext cx="5336771" cy="50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tr-TR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struct</a:t>
            </a: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tr-TR" altLang="tr-TR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isim[15];</a:t>
            </a:r>
          </a:p>
          <a:p>
            <a:pPr marL="0" indent="0">
              <a:buNone/>
            </a:pP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tr-TR" altLang="tr-TR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tr-TR" altLang="tr-TR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float</a:t>
            </a: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ortalama;</a:t>
            </a:r>
          </a:p>
          <a:p>
            <a:pPr marL="0" indent="0">
              <a:buNone/>
            </a:pP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tr-TR" altLang="tr-TR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tr-TR" altLang="tr-T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 cinsiyet;</a:t>
            </a:r>
          </a:p>
          <a:p>
            <a:pPr marL="0" indent="0">
              <a:buNone/>
            </a:pPr>
            <a:r>
              <a:rPr lang="tr-TR" altLang="tr-TR" sz="3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tr-TR" altLang="tr-TR" sz="3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struct</a:t>
            </a:r>
            <a:r>
              <a:rPr lang="tr-TR" altLang="tr-TR" sz="3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3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tr-TR" sz="3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3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kisi</a:t>
            </a:r>
            <a:r>
              <a:rPr lang="tr-TR" altLang="tr-TR" sz="3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tr-TR" altLang="tr-TR" sz="32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r-TR" sz="3200" dirty="0">
              <a:solidFill>
                <a:schemeClr val="tx1"/>
              </a:solidFill>
            </a:endParaRPr>
          </a:p>
        </p:txBody>
      </p:sp>
      <p:pic>
        <p:nvPicPr>
          <p:cNvPr id="4" name="Picture 6" descr="yap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0" y="2506287"/>
            <a:ext cx="5311833" cy="321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383087" y="1983067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BELLEK GÖRÜNTÜSÜ</a:t>
            </a:r>
            <a:endParaRPr lang="tr-TR" sz="2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664" y="223396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253538"/>
            <a:ext cx="9601200" cy="735676"/>
          </a:xfrm>
        </p:spPr>
        <p:txBody>
          <a:bodyPr/>
          <a:lstStyle/>
          <a:p>
            <a:r>
              <a:rPr lang="tr-TR" dirty="0" smtClean="0"/>
              <a:t>STRUCT TANIMLANIŞI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3411" y="1064029"/>
            <a:ext cx="3815542" cy="562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err="1"/>
              <a:t>typedef</a:t>
            </a:r>
            <a:r>
              <a:rPr lang="tr-TR" sz="3600" dirty="0"/>
              <a:t> anahtar kelimesini kullandığımızda, yapımız için yeni değişken tanımlarken </a:t>
            </a:r>
            <a:endParaRPr lang="tr-TR" sz="3600" dirty="0" smtClean="0"/>
          </a:p>
          <a:p>
            <a:pPr marL="0" indent="0">
              <a:buNone/>
            </a:pPr>
            <a:r>
              <a:rPr lang="tr-TR" sz="3600" b="1" dirty="0" err="1" smtClean="0"/>
              <a:t>struct</a:t>
            </a:r>
            <a:r>
              <a:rPr lang="tr-TR" sz="3600" b="1" dirty="0" smtClean="0"/>
              <a:t> </a:t>
            </a:r>
            <a:r>
              <a:rPr lang="tr-TR" sz="3600" dirty="0" smtClean="0"/>
              <a:t>kullanmak </a:t>
            </a:r>
            <a:r>
              <a:rPr lang="tr-TR" sz="3600" dirty="0"/>
              <a:t>zorunda kalmayız.</a:t>
            </a:r>
            <a:endParaRPr lang="tr-TR" sz="5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4029"/>
            <a:ext cx="6886575" cy="30861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902" y="0"/>
            <a:ext cx="1256739" cy="11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2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5222" y="207818"/>
            <a:ext cx="5926975" cy="36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yapı_ismi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veritipi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değişken_ismi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veritipi</a:t>
            </a:r>
            <a:r>
              <a:rPr lang="tr-T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değişken_ismi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veritipi</a:t>
            </a:r>
            <a:r>
              <a:rPr lang="tr-T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değişken_ismi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yapı_değişkeni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7597833" y="856211"/>
            <a:ext cx="4389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tr-TR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Örnek:</a:t>
            </a:r>
          </a:p>
          <a:p>
            <a:r>
              <a:rPr lang="tr-TR" altLang="tr-TR" sz="32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3200" b="1" dirty="0">
                <a:latin typeface="Courier New" panose="02070309020205020404" pitchFamily="49" charset="0"/>
              </a:rPr>
              <a:t> 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ogrenci</a:t>
            </a:r>
            <a:r>
              <a:rPr lang="tr-TR" altLang="tr-TR" sz="3200" b="1" dirty="0">
                <a:latin typeface="Courier New" panose="02070309020205020404" pitchFamily="49" charset="0"/>
              </a:rPr>
              <a:t>{</a:t>
            </a: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  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3200" b="1" dirty="0">
                <a:latin typeface="Courier New" panose="02070309020205020404" pitchFamily="49" charset="0"/>
              </a:rPr>
              <a:t> isim[15];</a:t>
            </a: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  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3200" b="1" dirty="0">
                <a:latin typeface="Courier New" panose="02070309020205020404" pitchFamily="49" charset="0"/>
              </a:rPr>
              <a:t> yas;</a:t>
            </a: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  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float</a:t>
            </a:r>
            <a:r>
              <a:rPr lang="tr-TR" altLang="tr-TR" sz="3200" b="1" dirty="0">
                <a:latin typeface="Courier New" panose="02070309020205020404" pitchFamily="49" charset="0"/>
              </a:rPr>
              <a:t> ortalama;</a:t>
            </a: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  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3200" b="1" dirty="0">
                <a:latin typeface="Courier New" panose="02070309020205020404" pitchFamily="49" charset="0"/>
              </a:rPr>
              <a:t> cinsiyet;</a:t>
            </a: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}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kisi</a:t>
            </a:r>
            <a:r>
              <a:rPr lang="tr-TR" altLang="tr-TR" sz="3200" b="1" dirty="0">
                <a:latin typeface="Courier New" panose="02070309020205020404" pitchFamily="49" charset="0"/>
              </a:rPr>
              <a:t>;</a:t>
            </a:r>
          </a:p>
          <a:p>
            <a:endParaRPr lang="tr-TR" sz="2000" dirty="0"/>
          </a:p>
        </p:txBody>
      </p:sp>
      <p:sp>
        <p:nvSpPr>
          <p:cNvPr id="6" name="Dikdörtgen 5"/>
          <p:cNvSpPr/>
          <p:nvPr/>
        </p:nvSpPr>
        <p:spPr>
          <a:xfrm>
            <a:off x="1313411" y="4079011"/>
            <a:ext cx="45387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Örnek:</a:t>
            </a:r>
            <a:r>
              <a:rPr lang="tr-TR" altLang="tr-TR" sz="3200" dirty="0">
                <a:solidFill>
                  <a:srgbClr val="FF0000"/>
                </a:solidFill>
              </a:rPr>
              <a:t> </a:t>
            </a:r>
          </a:p>
          <a:p>
            <a:r>
              <a:rPr lang="tr-TR" altLang="tr-TR" sz="32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3200" b="1" dirty="0">
                <a:latin typeface="Courier New" panose="02070309020205020404" pitchFamily="49" charset="0"/>
              </a:rPr>
              <a:t> 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ogrenci</a:t>
            </a:r>
            <a:r>
              <a:rPr lang="tr-TR" altLang="tr-TR" sz="3200" b="1" dirty="0">
                <a:latin typeface="Courier New" panose="02070309020205020404" pitchFamily="49" charset="0"/>
              </a:rPr>
              <a:t>{</a:t>
            </a: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	</a:t>
            </a:r>
            <a:r>
              <a:rPr lang="tr-TR" altLang="tr-TR" sz="3200" b="1" dirty="0" smtClean="0">
                <a:latin typeface="Courier New" panose="02070309020205020404" pitchFamily="49" charset="0"/>
              </a:rPr>
              <a:t>.</a:t>
            </a:r>
            <a:endParaRPr lang="tr-TR" altLang="tr-TR" sz="3200" b="1" dirty="0">
              <a:latin typeface="Courier New" panose="02070309020205020404" pitchFamily="49" charset="0"/>
            </a:endParaRP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	.</a:t>
            </a:r>
          </a:p>
          <a:p>
            <a:r>
              <a:rPr lang="tr-TR" altLang="tr-TR" sz="3200" b="1" dirty="0">
                <a:latin typeface="Courier New" panose="02070309020205020404" pitchFamily="49" charset="0"/>
              </a:rPr>
              <a:t>}</a:t>
            </a:r>
            <a:r>
              <a:rPr lang="tr-TR" altLang="tr-TR" sz="3200" b="1" dirty="0" err="1">
                <a:latin typeface="Courier New" panose="02070309020205020404" pitchFamily="49" charset="0"/>
              </a:rPr>
              <a:t>bir,iki,uc</a:t>
            </a:r>
            <a:r>
              <a:rPr lang="tr-TR" altLang="tr-TR" sz="3200" b="1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45" y="207818"/>
            <a:ext cx="1353148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9749"/>
          </a:xfrm>
        </p:spPr>
        <p:txBody>
          <a:bodyPr>
            <a:normAutofit/>
          </a:bodyPr>
          <a:lstStyle/>
          <a:p>
            <a:r>
              <a:rPr lang="tr-TR" b="1" dirty="0" smtClean="0"/>
              <a:t>STRUCTLARA İLK DEĞER ATAMASI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6087" y="1512916"/>
            <a:ext cx="11014363" cy="5170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Örnek:</a:t>
            </a:r>
          </a:p>
          <a:p>
            <a:pPr marL="0" indent="0">
              <a:buNone/>
            </a:pP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struct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isim[15];</a:t>
            </a:r>
          </a:p>
          <a:p>
            <a:pPr marL="0" indent="0">
              <a:buNone/>
            </a:pP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float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ortalama;</a:t>
            </a:r>
          </a:p>
          <a:p>
            <a:pPr marL="0" indent="0">
              <a:buNone/>
            </a:pP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cinsiyet;</a:t>
            </a:r>
          </a:p>
          <a:p>
            <a:pPr marL="0" indent="0">
              <a:buNone/>
            </a:pP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endParaRPr lang="tr-TR" altLang="tr-TR" sz="2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struct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kisi</a:t>
            </a:r>
            <a:r>
              <a:rPr lang="tr-TR" altLang="tr-TR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= {“Ali Yilmaz”,18,2.75,’E’};</a:t>
            </a:r>
          </a:p>
          <a:p>
            <a:pPr marL="0" indent="0">
              <a:buNone/>
            </a:pPr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4" name="Picture 7" descr="yap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11" y="1795549"/>
            <a:ext cx="6359236" cy="382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695" y="219695"/>
            <a:ext cx="1560631" cy="14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0778" y="685800"/>
            <a:ext cx="9942022" cy="635924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STRUCTLARA ERİŞİM SAĞLAMA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30777" y="1413163"/>
            <a:ext cx="10906299" cy="5070764"/>
          </a:xfrm>
        </p:spPr>
        <p:txBody>
          <a:bodyPr>
            <a:normAutofit fontScale="62500" lnSpcReduction="20000"/>
          </a:bodyPr>
          <a:lstStyle/>
          <a:p>
            <a:r>
              <a:rPr lang="tr-TR" sz="4500" dirty="0" err="1" smtClean="0"/>
              <a:t>Struct’lar</a:t>
            </a:r>
            <a:r>
              <a:rPr lang="tr-TR" sz="4500" dirty="0" smtClean="0"/>
              <a:t> içlerinde birden fazla veri tipi barındırdığından </a:t>
            </a:r>
            <a:r>
              <a:rPr lang="tr-TR" sz="4500" dirty="0" smtClean="0">
                <a:solidFill>
                  <a:srgbClr val="FF0000"/>
                </a:solidFill>
              </a:rPr>
              <a:t>NOKTA</a:t>
            </a:r>
            <a:r>
              <a:rPr lang="tr-TR" sz="4500" dirty="0" smtClean="0"/>
              <a:t> ‘.’ ile erişim sağlarız.</a:t>
            </a:r>
          </a:p>
          <a:p>
            <a:pPr marL="0" indent="0">
              <a:buNone/>
            </a:pPr>
            <a:r>
              <a:rPr lang="tr-TR" sz="4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Yapı_ismi.</a:t>
            </a:r>
            <a:r>
              <a:rPr lang="tr-TR" sz="45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degisken_adi</a:t>
            </a:r>
            <a:r>
              <a:rPr lang="tr-TR" sz="4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4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ŞEKLİNDE ERİŞİM SAĞLANIR</a:t>
            </a:r>
          </a:p>
          <a:p>
            <a:pPr marL="0" indent="0">
              <a:buNone/>
            </a:pPr>
            <a:r>
              <a:rPr lang="tr-TR" altLang="tr-TR" sz="45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4500" b="1" dirty="0">
                <a:latin typeface="Courier New" panose="02070309020205020404" pitchFamily="49" charset="0"/>
              </a:rPr>
              <a:t> </a:t>
            </a:r>
            <a:r>
              <a:rPr lang="tr-TR" altLang="tr-TR" sz="4500" b="1" dirty="0" err="1">
                <a:latin typeface="Courier New" panose="02070309020205020404" pitchFamily="49" charset="0"/>
              </a:rPr>
              <a:t>ogrenci</a:t>
            </a:r>
            <a:r>
              <a:rPr lang="tr-TR" altLang="tr-TR" sz="45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tr-TR" altLang="tr-TR" sz="4500" b="1" dirty="0">
                <a:latin typeface="Courier New" panose="02070309020205020404" pitchFamily="49" charset="0"/>
              </a:rPr>
              <a:t>  </a:t>
            </a:r>
            <a:r>
              <a:rPr lang="tr-TR" altLang="tr-TR" sz="45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4500" b="1" dirty="0">
                <a:latin typeface="Courier New" panose="02070309020205020404" pitchFamily="49" charset="0"/>
              </a:rPr>
              <a:t> isim[15];</a:t>
            </a:r>
          </a:p>
          <a:p>
            <a:pPr marL="0" indent="0">
              <a:buNone/>
            </a:pPr>
            <a:r>
              <a:rPr lang="tr-TR" altLang="tr-TR" sz="4500" b="1" dirty="0">
                <a:latin typeface="Courier New" panose="02070309020205020404" pitchFamily="49" charset="0"/>
              </a:rPr>
              <a:t>  </a:t>
            </a:r>
            <a:r>
              <a:rPr lang="tr-TR" altLang="tr-TR" sz="45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4500" b="1" dirty="0">
                <a:latin typeface="Courier New" panose="020703090202050204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altLang="tr-TR" sz="4500" b="1" dirty="0">
                <a:latin typeface="Courier New" panose="02070309020205020404" pitchFamily="49" charset="0"/>
              </a:rPr>
              <a:t>  </a:t>
            </a:r>
            <a:r>
              <a:rPr lang="tr-TR" altLang="tr-TR" sz="4500" b="1" dirty="0" err="1">
                <a:latin typeface="Courier New" panose="02070309020205020404" pitchFamily="49" charset="0"/>
              </a:rPr>
              <a:t>float</a:t>
            </a:r>
            <a:r>
              <a:rPr lang="tr-TR" altLang="tr-TR" sz="4500" b="1" dirty="0">
                <a:latin typeface="Courier New" panose="02070309020205020404" pitchFamily="49" charset="0"/>
              </a:rPr>
              <a:t> ortalama;</a:t>
            </a:r>
          </a:p>
          <a:p>
            <a:pPr marL="0" indent="0">
              <a:buNone/>
            </a:pPr>
            <a:r>
              <a:rPr lang="tr-TR" altLang="tr-TR" sz="4500" b="1" dirty="0">
                <a:latin typeface="Courier New" panose="02070309020205020404" pitchFamily="49" charset="0"/>
              </a:rPr>
              <a:t>  </a:t>
            </a:r>
            <a:r>
              <a:rPr lang="tr-TR" altLang="tr-TR" sz="45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4500" b="1" dirty="0">
                <a:latin typeface="Courier New" panose="02070309020205020404" pitchFamily="49" charset="0"/>
              </a:rPr>
              <a:t> cinsiyet;</a:t>
            </a:r>
          </a:p>
          <a:p>
            <a:pPr marL="0" indent="0">
              <a:buNone/>
            </a:pPr>
            <a:r>
              <a:rPr lang="tr-TR" altLang="tr-TR" sz="4500" b="1" dirty="0">
                <a:latin typeface="Courier New" panose="02070309020205020404" pitchFamily="49" charset="0"/>
              </a:rPr>
              <a:t>}</a:t>
            </a:r>
            <a:r>
              <a:rPr lang="tr-TR" altLang="tr-TR" sz="4500" b="1" dirty="0" err="1">
                <a:latin typeface="Courier New" panose="02070309020205020404" pitchFamily="49" charset="0"/>
              </a:rPr>
              <a:t>kisi</a:t>
            </a:r>
            <a:r>
              <a:rPr lang="tr-TR" altLang="tr-TR" sz="45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tr-TR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561215" y="2942705"/>
            <a:ext cx="6375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tr-TR" sz="24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isim</a:t>
            </a:r>
            <a:r>
              <a:rPr lang="tr-TR" altLang="tr-TR" sz="2400" b="1" dirty="0">
                <a:latin typeface="Courier New" panose="02070309020205020404" pitchFamily="49" charset="0"/>
              </a:rPr>
              <a:t>[0] = </a:t>
            </a:r>
            <a:r>
              <a:rPr lang="tr-TR" altLang="tr-TR" sz="2400" b="1" dirty="0" smtClean="0">
                <a:latin typeface="Courier New" panose="02070309020205020404" pitchFamily="49" charset="0"/>
              </a:rPr>
              <a:t>‘A’;</a:t>
            </a:r>
            <a:endParaRPr lang="tr-TR" altLang="tr-TR" sz="2400" b="1" dirty="0">
              <a:latin typeface="Courier New" panose="02070309020205020404" pitchFamily="49" charset="0"/>
            </a:endParaRPr>
          </a:p>
          <a:p>
            <a:r>
              <a:rPr lang="tr-TR" altLang="tr-TR" sz="24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yas</a:t>
            </a:r>
            <a:r>
              <a:rPr lang="tr-TR" altLang="tr-TR" sz="2400" b="1" dirty="0">
                <a:latin typeface="Courier New" panose="02070309020205020404" pitchFamily="49" charset="0"/>
              </a:rPr>
              <a:t> = 20;</a:t>
            </a:r>
          </a:p>
          <a:p>
            <a:r>
              <a:rPr lang="tr-TR" altLang="tr-TR" sz="2400" b="1" dirty="0" err="1">
                <a:latin typeface="Courier New" panose="02070309020205020404" pitchFamily="49" charset="0"/>
              </a:rPr>
              <a:t>scanf</a:t>
            </a:r>
            <a:r>
              <a:rPr lang="tr-TR" altLang="tr-TR" sz="2400" b="1" dirty="0">
                <a:latin typeface="Courier New" panose="02070309020205020404" pitchFamily="49" charset="0"/>
              </a:rPr>
              <a:t> (“%c”, &amp;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cinsiyet</a:t>
            </a:r>
            <a:r>
              <a:rPr lang="tr-TR" altLang="tr-TR" sz="2400" b="1" dirty="0">
                <a:latin typeface="Courier New" panose="02070309020205020404" pitchFamily="49" charset="0"/>
              </a:rPr>
              <a:t>);</a:t>
            </a:r>
          </a:p>
          <a:p>
            <a:r>
              <a:rPr lang="tr-TR" altLang="tr-TR" sz="2400" b="1" dirty="0" err="1">
                <a:latin typeface="Courier New" panose="02070309020205020404" pitchFamily="49" charset="0"/>
              </a:rPr>
              <a:t>printf</a:t>
            </a:r>
            <a:r>
              <a:rPr lang="tr-TR" altLang="tr-TR" sz="2400" b="1" dirty="0">
                <a:latin typeface="Courier New" panose="02070309020205020404" pitchFamily="49" charset="0"/>
              </a:rPr>
              <a:t>(“%s\n”, 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isim</a:t>
            </a:r>
            <a:r>
              <a:rPr lang="tr-TR" altLang="tr-TR" sz="2400" b="1" dirty="0">
                <a:latin typeface="Courier New" panose="02070309020205020404" pitchFamily="49" charset="0"/>
              </a:rPr>
              <a:t>);</a:t>
            </a:r>
          </a:p>
          <a:p>
            <a:r>
              <a:rPr lang="tr-TR" altLang="tr-TR" sz="2400" b="1" dirty="0" err="1">
                <a:latin typeface="Courier New" panose="02070309020205020404" pitchFamily="49" charset="0"/>
              </a:rPr>
              <a:t>if</a:t>
            </a:r>
            <a:r>
              <a:rPr lang="tr-TR" altLang="tr-TR" sz="2400" b="1" dirty="0">
                <a:latin typeface="Courier New" panose="02070309020205020404" pitchFamily="49" charset="0"/>
              </a:rPr>
              <a:t> (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kisi.</a:t>
            </a:r>
            <a:r>
              <a:rPr lang="tr-TR" altLang="tr-T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ortalama</a:t>
            </a:r>
            <a:r>
              <a:rPr lang="tr-TR" altLang="tr-TR" sz="2400" b="1" dirty="0">
                <a:latin typeface="Courier New" panose="02070309020205020404" pitchFamily="49" charset="0"/>
              </a:rPr>
              <a:t> &gt; </a:t>
            </a:r>
            <a:r>
              <a:rPr lang="tr-TR" altLang="tr-TR" sz="2400" b="1" dirty="0" smtClean="0">
                <a:latin typeface="Courier New" panose="02070309020205020404" pitchFamily="49" charset="0"/>
              </a:rPr>
              <a:t>1.5)</a:t>
            </a:r>
            <a:endParaRPr lang="en-US" altLang="tr-TR" sz="2400" b="1" dirty="0">
              <a:latin typeface="Courier New" panose="02070309020205020404" pitchFamily="49" charset="0"/>
            </a:endParaRPr>
          </a:p>
          <a:p>
            <a:r>
              <a:rPr lang="en-US" altLang="tr-TR" sz="2400" b="1" dirty="0">
                <a:latin typeface="Courier New" panose="02070309020205020404" pitchFamily="49" charset="0"/>
              </a:rPr>
              <a:t>   </a:t>
            </a:r>
            <a:r>
              <a:rPr lang="en-US" altLang="tr-TR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tr-TR" sz="2400" b="1" dirty="0">
                <a:latin typeface="Courier New" panose="02070309020205020404" pitchFamily="49" charset="0"/>
              </a:rPr>
              <a:t> </a:t>
            </a:r>
            <a:r>
              <a:rPr lang="en-US" altLang="tr-TR" sz="2400" b="1" dirty="0" smtClean="0">
                <a:latin typeface="Courier New" panose="02070309020205020404" pitchFamily="49" charset="0"/>
              </a:rPr>
              <a:t>(“</a:t>
            </a:r>
            <a:r>
              <a:rPr lang="tr-TR" altLang="tr-TR" sz="2400" b="1" dirty="0" smtClean="0">
                <a:latin typeface="Courier New" panose="02070309020205020404" pitchFamily="49" charset="0"/>
              </a:rPr>
              <a:t>SINIFI GECTINIZ</a:t>
            </a:r>
            <a:r>
              <a:rPr lang="en-US" altLang="tr-TR" sz="2400" b="1" dirty="0" smtClean="0">
                <a:latin typeface="Courier New" panose="02070309020205020404" pitchFamily="49" charset="0"/>
              </a:rPr>
              <a:t>.\</a:t>
            </a:r>
            <a:r>
              <a:rPr lang="en-US" altLang="tr-TR" sz="2400" b="1" dirty="0">
                <a:latin typeface="Courier New" panose="02070309020205020404" pitchFamily="49" charset="0"/>
              </a:rPr>
              <a:t>n”);</a:t>
            </a:r>
            <a:r>
              <a:rPr lang="tr-TR" altLang="tr-TR" sz="2400" dirty="0"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865" y="126572"/>
            <a:ext cx="1396211" cy="12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72587" y="689955"/>
            <a:ext cx="10756671" cy="1163783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Struct</a:t>
            </a:r>
            <a:r>
              <a:rPr lang="tr-TR" sz="3200" dirty="0" smtClean="0"/>
              <a:t> elemanları </a:t>
            </a:r>
            <a:r>
              <a:rPr lang="tr-TR" sz="3200" dirty="0" err="1" smtClean="0"/>
              <a:t>char,int,double,float</a:t>
            </a:r>
            <a:r>
              <a:rPr lang="tr-TR" sz="3200" dirty="0" smtClean="0"/>
              <a:t> gibi temel tipler olabildiği gibi dizilerle de kullanımı vardır.</a:t>
            </a:r>
          </a:p>
          <a:p>
            <a:pPr marL="0" indent="0">
              <a:buNone/>
            </a:pPr>
            <a:endParaRPr lang="tr-TR" sz="3200" dirty="0" smtClean="0">
              <a:solidFill>
                <a:schemeClr val="tx1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039091" y="1853738"/>
            <a:ext cx="626806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Örnek:</a:t>
            </a:r>
          </a:p>
          <a:p>
            <a:r>
              <a:rPr lang="tr-TR" altLang="tr-TR" sz="24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2400" b="1" dirty="0">
                <a:latin typeface="Courier New" panose="02070309020205020404" pitchFamily="49" charset="0"/>
              </a:rPr>
              <a:t> ders {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	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2400" b="1" dirty="0">
                <a:latin typeface="Courier New" panose="02070309020205020404" pitchFamily="49" charset="0"/>
              </a:rPr>
              <a:t> 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ders_adi</a:t>
            </a:r>
            <a:r>
              <a:rPr lang="tr-TR" altLang="tr-TR" sz="2400" b="1" dirty="0">
                <a:latin typeface="Courier New" panose="02070309020205020404" pitchFamily="49" charset="0"/>
              </a:rPr>
              <a:t>[10];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	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char</a:t>
            </a:r>
            <a:r>
              <a:rPr lang="tr-TR" altLang="tr-TR" sz="2400" b="1" dirty="0">
                <a:latin typeface="Courier New" panose="02070309020205020404" pitchFamily="49" charset="0"/>
              </a:rPr>
              <a:t> 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ogretmen</a:t>
            </a:r>
            <a:r>
              <a:rPr lang="tr-TR" altLang="tr-TR" sz="2400" b="1" dirty="0">
                <a:latin typeface="Courier New" panose="02070309020205020404" pitchFamily="49" charset="0"/>
              </a:rPr>
              <a:t>[20];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	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2400" b="1" dirty="0">
                <a:latin typeface="Courier New" panose="02070309020205020404" pitchFamily="49" charset="0"/>
              </a:rPr>
              <a:t> saat;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	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int</a:t>
            </a:r>
            <a:r>
              <a:rPr lang="tr-TR" altLang="tr-TR" sz="2400" b="1" dirty="0">
                <a:latin typeface="Courier New" panose="02070309020205020404" pitchFamily="49" charset="0"/>
              </a:rPr>
              <a:t> notlar[30];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	};</a:t>
            </a:r>
          </a:p>
          <a:p>
            <a:r>
              <a:rPr lang="tr-TR" altLang="tr-TR" sz="2400" b="1" dirty="0" err="1">
                <a:latin typeface="Courier New" panose="02070309020205020404" pitchFamily="49" charset="0"/>
              </a:rPr>
              <a:t>struct</a:t>
            </a:r>
            <a:r>
              <a:rPr lang="tr-TR" altLang="tr-TR" sz="2400" b="1" dirty="0">
                <a:latin typeface="Courier New" panose="02070309020205020404" pitchFamily="49" charset="0"/>
              </a:rPr>
              <a:t> ders matematik;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.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.</a:t>
            </a:r>
          </a:p>
          <a:p>
            <a:r>
              <a:rPr lang="tr-TR" altLang="tr-TR" sz="2400" b="1" dirty="0">
                <a:latin typeface="Courier New" panose="02070309020205020404" pitchFamily="49" charset="0"/>
              </a:rPr>
              <a:t>.</a:t>
            </a:r>
          </a:p>
          <a:p>
            <a:r>
              <a:rPr lang="tr-TR" altLang="tr-TR" sz="2400" b="1" dirty="0" err="1">
                <a:latin typeface="Courier New" panose="02070309020205020404" pitchFamily="49" charset="0"/>
              </a:rPr>
              <a:t>for</a:t>
            </a:r>
            <a:r>
              <a:rPr lang="tr-TR" altLang="tr-TR" sz="2400" b="1" dirty="0">
                <a:latin typeface="Courier New" panose="02070309020205020404" pitchFamily="49" charset="0"/>
              </a:rPr>
              <a:t> (i=0; i&lt;30; i++)			   </a:t>
            </a:r>
            <a:endParaRPr lang="tr-TR" altLang="tr-TR" sz="2400" b="1" dirty="0" smtClean="0">
              <a:latin typeface="Courier New" panose="02070309020205020404" pitchFamily="49" charset="0"/>
            </a:endParaRPr>
          </a:p>
          <a:p>
            <a:r>
              <a:rPr lang="tr-TR" altLang="tr-TR" sz="2400" b="1" dirty="0" err="1" smtClean="0">
                <a:latin typeface="Courier New" panose="02070309020205020404" pitchFamily="49" charset="0"/>
              </a:rPr>
              <a:t>scanf</a:t>
            </a:r>
            <a:r>
              <a:rPr lang="tr-TR" altLang="tr-TR" sz="2400" b="1" dirty="0">
                <a:latin typeface="Courier New" panose="02070309020205020404" pitchFamily="49" charset="0"/>
              </a:rPr>
              <a:t>(“%d”,&amp;</a:t>
            </a:r>
            <a:r>
              <a:rPr lang="tr-TR" altLang="tr-TR" sz="2400" b="1" dirty="0" err="1">
                <a:latin typeface="Courier New" panose="02070309020205020404" pitchFamily="49" charset="0"/>
              </a:rPr>
              <a:t>matematik.notlar</a:t>
            </a:r>
            <a:r>
              <a:rPr lang="tr-TR" altLang="tr-TR" sz="2400" b="1" dirty="0">
                <a:latin typeface="Courier New" panose="02070309020205020404" pitchFamily="49" charset="0"/>
              </a:rPr>
              <a:t>[i]);</a:t>
            </a:r>
          </a:p>
          <a:p>
            <a:endParaRPr lang="tr-TR" dirty="0"/>
          </a:p>
        </p:txBody>
      </p:sp>
      <p:pic>
        <p:nvPicPr>
          <p:cNvPr id="5" name="Picture 6" descr="yapivedi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19" y="2270759"/>
            <a:ext cx="6937693" cy="32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78" y="2501084"/>
            <a:ext cx="1778271" cy="16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08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TM10001105[[fn=kırpılmış]]</Template>
  <TotalTime>206</TotalTime>
  <Words>515</Words>
  <Application>Microsoft Office PowerPoint</Application>
  <PresentationFormat>Geniş ekran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Bahnschrift Light</vt:lpstr>
      <vt:lpstr>Calibri</vt:lpstr>
      <vt:lpstr>Courier New</vt:lpstr>
      <vt:lpstr>Franklin Gothic Book</vt:lpstr>
      <vt:lpstr>Crop</vt:lpstr>
      <vt:lpstr>STRUCT (YAPI)</vt:lpstr>
      <vt:lpstr>STRUCT NEDİR?</vt:lpstr>
      <vt:lpstr>PowerPoint Sunusu</vt:lpstr>
      <vt:lpstr>STRUCT TANIMLANIŞI</vt:lpstr>
      <vt:lpstr>STRUCT TANIMLANIŞI</vt:lpstr>
      <vt:lpstr>PowerPoint Sunusu</vt:lpstr>
      <vt:lpstr>STRUCTLARA İLK DEĞER ATAMASI</vt:lpstr>
      <vt:lpstr>STRUCTLARA ERİŞİM SAĞLAMA</vt:lpstr>
      <vt:lpstr>PowerPoint Sunusu</vt:lpstr>
      <vt:lpstr>İÇ İÇE STRUCTLAR</vt:lpstr>
      <vt:lpstr>PowerPoint Sunusu</vt:lpstr>
      <vt:lpstr>STRUCT DİZİLERİ </vt:lpstr>
      <vt:lpstr>PowerPoint Sunusu</vt:lpstr>
      <vt:lpstr>STRUCT VE FONKSİYONLAR</vt:lpstr>
      <vt:lpstr>ÖRNEK - 1</vt:lpstr>
      <vt:lpstr>PowerPoint Sunusu</vt:lpstr>
      <vt:lpstr>ÖRNEK - 2</vt:lpstr>
      <vt:lpstr>PowerPoint Sunusu</vt:lpstr>
      <vt:lpstr>SORU - 1</vt:lpstr>
      <vt:lpstr>PowerPoint Sunusu</vt:lpstr>
      <vt:lpstr>SORU - 2</vt:lpstr>
      <vt:lpstr>PowerPoint Sunusu</vt:lpstr>
      <vt:lpstr>AKLINIZA TAKILAN SORULARINIZ İÇİN ULAŞABİLECEĞİNİZ MAILLER ahmedyjlmaz@gmail.com gtopcular@hotmail.com thysn97@gmail.com     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 (YAPI)</dc:title>
  <dc:creator>rain</dc:creator>
  <cp:lastModifiedBy>rain</cp:lastModifiedBy>
  <cp:revision>21</cp:revision>
  <dcterms:created xsi:type="dcterms:W3CDTF">2018-12-23T10:07:36Z</dcterms:created>
  <dcterms:modified xsi:type="dcterms:W3CDTF">2018-12-23T22:11:01Z</dcterms:modified>
</cp:coreProperties>
</file>