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4" r:id="rId2"/>
  </p:sldMasterIdLst>
  <p:sldIdLst>
    <p:sldId id="290" r:id="rId3"/>
    <p:sldId id="286" r:id="rId4"/>
    <p:sldId id="287" r:id="rId5"/>
    <p:sldId id="257" r:id="rId6"/>
    <p:sldId id="283" r:id="rId7"/>
    <p:sldId id="285" r:id="rId8"/>
    <p:sldId id="291" r:id="rId9"/>
    <p:sldId id="292" r:id="rId10"/>
    <p:sldId id="293" r:id="rId11"/>
    <p:sldId id="294" r:id="rId12"/>
    <p:sldId id="295" r:id="rId13"/>
    <p:sldId id="289" r:id="rId14"/>
    <p:sldId id="288" r:id="rId15"/>
    <p:sldId id="264" r:id="rId16"/>
    <p:sldId id="284"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50504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01197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extLst>
      <p:ext uri="{BB962C8B-B14F-4D97-AF65-F5344CB8AC3E}">
        <p14:creationId xmlns:p14="http://schemas.microsoft.com/office/powerpoint/2010/main" val="342867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98967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7" name="Title 6"/>
          <p:cNvSpPr>
            <a:spLocks noGrp="1"/>
          </p:cNvSpPr>
          <p:nvPr>
            <p:ph type="title"/>
          </p:nvPr>
        </p:nvSpPr>
        <p:spPr/>
        <p:txBody>
          <a:bodyPr/>
          <a:lstStyle/>
          <a:p>
            <a:r>
              <a:rPr lang="tr-TR"/>
              <a:t>Asıl başlık stili için tıklatın</a:t>
            </a:r>
            <a:endParaRPr lang="en-US"/>
          </a:p>
        </p:txBody>
      </p:sp>
    </p:spTree>
    <p:extLst>
      <p:ext uri="{BB962C8B-B14F-4D97-AF65-F5344CB8AC3E}">
        <p14:creationId xmlns:p14="http://schemas.microsoft.com/office/powerpoint/2010/main" val="1780628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262248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7447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8" name="Footer Placeholder 7"/>
          <p:cNvSpPr>
            <a:spLocks noGrp="1"/>
          </p:cNvSpPr>
          <p:nvPr>
            <p:ph type="ftr" sz="quarter" idx="11"/>
          </p:nvPr>
        </p:nvSpPr>
        <p:spPr/>
        <p:txBody>
          <a:bodyPr/>
          <a:lstStyle/>
          <a:p>
            <a:endParaRPr lang="tr-TR">
              <a:solidFill>
                <a:srgbClr val="073E87"/>
              </a:solidFill>
            </a:endParaRPr>
          </a:p>
        </p:txBody>
      </p:sp>
      <p:sp>
        <p:nvSpPr>
          <p:cNvPr id="9" name="Slide Number Placeholder 8"/>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450316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4" name="Footer Placeholder 3"/>
          <p:cNvSpPr>
            <a:spLocks noGrp="1"/>
          </p:cNvSpPr>
          <p:nvPr>
            <p:ph type="ftr" sz="quarter" idx="11"/>
          </p:nvPr>
        </p:nvSpPr>
        <p:spPr/>
        <p:txBody>
          <a:bodyPr/>
          <a:lstStyle/>
          <a:p>
            <a:endParaRPr lang="tr-TR">
              <a:solidFill>
                <a:srgbClr val="073E87"/>
              </a:solidFill>
            </a:endParaRPr>
          </a:p>
        </p:txBody>
      </p:sp>
      <p:sp>
        <p:nvSpPr>
          <p:cNvPr id="5" name="Slide Number Placeholder 4"/>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38158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3" name="Footer Placeholder 2"/>
          <p:cNvSpPr>
            <a:spLocks noGrp="1"/>
          </p:cNvSpPr>
          <p:nvPr>
            <p:ph type="ftr" sz="quarter" idx="11"/>
          </p:nvPr>
        </p:nvSpPr>
        <p:spPr/>
        <p:txBody>
          <a:bodyPr/>
          <a:lstStyle/>
          <a:p>
            <a:endParaRPr lang="tr-TR">
              <a:solidFill>
                <a:srgbClr val="073E87"/>
              </a:solidFill>
            </a:endParaRPr>
          </a:p>
        </p:txBody>
      </p:sp>
      <p:sp>
        <p:nvSpPr>
          <p:cNvPr id="4" name="Slide Number Placeholder 3"/>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899232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extLst>
      <p:ext uri="{BB962C8B-B14F-4D97-AF65-F5344CB8AC3E}">
        <p14:creationId xmlns:p14="http://schemas.microsoft.com/office/powerpoint/2010/main" val="329625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7" name="Title 6"/>
          <p:cNvSpPr>
            <a:spLocks noGrp="1"/>
          </p:cNvSpPr>
          <p:nvPr>
            <p:ph type="title"/>
          </p:nvPr>
        </p:nvSpPr>
        <p:spPr/>
        <p:txBody>
          <a:bodyPr/>
          <a:lstStyle/>
          <a:p>
            <a:r>
              <a:rPr lang="tr-TR"/>
              <a:t>Asıl başlık stili için tıklatın</a:t>
            </a:r>
            <a:endParaRPr lang="en-US"/>
          </a:p>
        </p:txBody>
      </p:sp>
    </p:spTree>
    <p:extLst>
      <p:ext uri="{BB962C8B-B14F-4D97-AF65-F5344CB8AC3E}">
        <p14:creationId xmlns:p14="http://schemas.microsoft.com/office/powerpoint/2010/main" val="195589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Tree>
    <p:extLst>
      <p:ext uri="{BB962C8B-B14F-4D97-AF65-F5344CB8AC3E}">
        <p14:creationId xmlns:p14="http://schemas.microsoft.com/office/powerpoint/2010/main" val="2299506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486028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extLst>
      <p:ext uri="{BB962C8B-B14F-4D97-AF65-F5344CB8AC3E}">
        <p14:creationId xmlns:p14="http://schemas.microsoft.com/office/powerpoint/2010/main" val="269538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87296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85210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8" name="Footer Placeholder 7"/>
          <p:cNvSpPr>
            <a:spLocks noGrp="1"/>
          </p:cNvSpPr>
          <p:nvPr>
            <p:ph type="ftr" sz="quarter" idx="11"/>
          </p:nvPr>
        </p:nvSpPr>
        <p:spPr/>
        <p:txBody>
          <a:bodyPr/>
          <a:lstStyle/>
          <a:p>
            <a:endParaRPr lang="tr-TR">
              <a:solidFill>
                <a:srgbClr val="073E87"/>
              </a:solidFill>
            </a:endParaRPr>
          </a:p>
        </p:txBody>
      </p:sp>
      <p:sp>
        <p:nvSpPr>
          <p:cNvPr id="9" name="Slide Number Placeholder 8"/>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20103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4" name="Footer Placeholder 3"/>
          <p:cNvSpPr>
            <a:spLocks noGrp="1"/>
          </p:cNvSpPr>
          <p:nvPr>
            <p:ph type="ftr" sz="quarter" idx="11"/>
          </p:nvPr>
        </p:nvSpPr>
        <p:spPr/>
        <p:txBody>
          <a:bodyPr/>
          <a:lstStyle/>
          <a:p>
            <a:endParaRPr lang="tr-TR">
              <a:solidFill>
                <a:srgbClr val="073E87"/>
              </a:solidFill>
            </a:endParaRPr>
          </a:p>
        </p:txBody>
      </p:sp>
      <p:sp>
        <p:nvSpPr>
          <p:cNvPr id="5" name="Slide Number Placeholder 4"/>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97163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3" name="Footer Placeholder 2"/>
          <p:cNvSpPr>
            <a:spLocks noGrp="1"/>
          </p:cNvSpPr>
          <p:nvPr>
            <p:ph type="ftr" sz="quarter" idx="11"/>
          </p:nvPr>
        </p:nvSpPr>
        <p:spPr/>
        <p:txBody>
          <a:bodyPr/>
          <a:lstStyle/>
          <a:p>
            <a:endParaRPr lang="tr-TR">
              <a:solidFill>
                <a:srgbClr val="073E87"/>
              </a:solidFill>
            </a:endParaRPr>
          </a:p>
        </p:txBody>
      </p:sp>
      <p:sp>
        <p:nvSpPr>
          <p:cNvPr id="4" name="Slide Number Placeholder 3"/>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76004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extLst>
      <p:ext uri="{BB962C8B-B14F-4D97-AF65-F5344CB8AC3E}">
        <p14:creationId xmlns:p14="http://schemas.microsoft.com/office/powerpoint/2010/main" val="373894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Tree>
    <p:extLst>
      <p:ext uri="{BB962C8B-B14F-4D97-AF65-F5344CB8AC3E}">
        <p14:creationId xmlns:p14="http://schemas.microsoft.com/office/powerpoint/2010/main" val="82558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66454A7-2BC4-4249-98A6-01C5DA3F2F79}" type="slidenum">
              <a:rPr lang="tr-TR" smtClean="0">
                <a:solidFill>
                  <a:srgbClr val="073E87"/>
                </a:solidFill>
              </a:rPr>
              <a:pPr/>
              <a:t>‹#›</a:t>
            </a:fld>
            <a:endParaRPr lang="tr-TR">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extLst>
      <p:ext uri="{BB962C8B-B14F-4D97-AF65-F5344CB8AC3E}">
        <p14:creationId xmlns:p14="http://schemas.microsoft.com/office/powerpoint/2010/main" val="1332584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10393A-EC6D-4B7A-A403-3E2FBF8FAA10}" type="datetimeFigureOut">
              <a:rPr lang="tr-TR" smtClean="0">
                <a:solidFill>
                  <a:srgbClr val="073E87"/>
                </a:solidFill>
              </a:rPr>
              <a:pPr/>
              <a:t>8.10.2020</a:t>
            </a:fld>
            <a:endParaRPr lang="tr-TR">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66454A7-2BC4-4249-98A6-01C5DA3F2F79}" type="slidenum">
              <a:rPr lang="tr-TR" smtClean="0">
                <a:solidFill>
                  <a:srgbClr val="073E87"/>
                </a:solidFill>
              </a:rPr>
              <a:pPr/>
              <a:t>‹#›</a:t>
            </a:fld>
            <a:endParaRPr lang="tr-TR">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extLst>
      <p:ext uri="{BB962C8B-B14F-4D97-AF65-F5344CB8AC3E}">
        <p14:creationId xmlns:p14="http://schemas.microsoft.com/office/powerpoint/2010/main" val="35738658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1ACEB4-0A4F-47EA-80E0-34C2F73F9F43}"/>
              </a:ext>
            </a:extLst>
          </p:cNvPr>
          <p:cNvSpPr>
            <a:spLocks noGrp="1"/>
          </p:cNvSpPr>
          <p:nvPr>
            <p:ph type="title"/>
          </p:nvPr>
        </p:nvSpPr>
        <p:spPr>
          <a:xfrm>
            <a:off x="690032" y="2463560"/>
            <a:ext cx="7772400" cy="2045560"/>
          </a:xfrm>
        </p:spPr>
        <p:txBody>
          <a:bodyPr/>
          <a:lstStyle/>
          <a:p>
            <a:br>
              <a:rPr lang="tr-TR" dirty="0">
                <a:solidFill>
                  <a:schemeClr val="tx1"/>
                </a:solidFill>
              </a:rPr>
            </a:br>
            <a:r>
              <a:rPr lang="tr-TR" dirty="0">
                <a:solidFill>
                  <a:schemeClr val="tx1"/>
                </a:solidFill>
              </a:rPr>
              <a:t>1. HAFTA – 1. DERS</a:t>
            </a:r>
          </a:p>
        </p:txBody>
      </p:sp>
      <p:sp>
        <p:nvSpPr>
          <p:cNvPr id="3" name="Metin Yer Tutucusu 2">
            <a:extLst>
              <a:ext uri="{FF2B5EF4-FFF2-40B4-BE49-F238E27FC236}">
                <a16:creationId xmlns:a16="http://schemas.microsoft.com/office/drawing/2014/main" id="{44E6A8DC-6EC7-4A22-ACC1-568EAF313339}"/>
              </a:ext>
            </a:extLst>
          </p:cNvPr>
          <p:cNvSpPr>
            <a:spLocks noGrp="1"/>
          </p:cNvSpPr>
          <p:nvPr>
            <p:ph type="body" idx="1"/>
          </p:nvPr>
        </p:nvSpPr>
        <p:spPr>
          <a:xfrm>
            <a:off x="1363133" y="939561"/>
            <a:ext cx="6417734" cy="1524000"/>
          </a:xfrm>
        </p:spPr>
        <p:txBody>
          <a:bodyPr>
            <a:noAutofit/>
          </a:bodyPr>
          <a:lstStyle/>
          <a:p>
            <a:r>
              <a:rPr lang="tr-TR" sz="5400" dirty="0">
                <a:solidFill>
                  <a:srgbClr val="FF0000"/>
                </a:solidFill>
              </a:rPr>
              <a:t>ATATÜRK İLKELERİ VE İNKILÂP TARİHİ-I</a:t>
            </a:r>
          </a:p>
        </p:txBody>
      </p:sp>
    </p:spTree>
    <p:extLst>
      <p:ext uri="{BB962C8B-B14F-4D97-AF65-F5344CB8AC3E}">
        <p14:creationId xmlns:p14="http://schemas.microsoft.com/office/powerpoint/2010/main" val="398464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E5D5C6-32C1-44CF-AA15-C475BF0C4A18}"/>
              </a:ext>
            </a:extLst>
          </p:cNvPr>
          <p:cNvSpPr>
            <a:spLocks noGrp="1"/>
          </p:cNvSpPr>
          <p:nvPr>
            <p:ph type="title"/>
          </p:nvPr>
        </p:nvSpPr>
        <p:spPr>
          <a:xfrm>
            <a:off x="323528" y="908721"/>
            <a:ext cx="8424936" cy="5472606"/>
          </a:xfrm>
        </p:spPr>
        <p:txBody>
          <a:bodyPr>
            <a:normAutofit/>
          </a:bodyPr>
          <a:lstStyle/>
          <a:p>
            <a:r>
              <a:rPr lang="tr-TR" sz="2800" dirty="0">
                <a:solidFill>
                  <a:srgbClr val="FF0000"/>
                </a:solidFill>
              </a:rPr>
              <a:t>Islahat </a:t>
            </a:r>
            <a:br>
              <a:rPr lang="tr-TR" sz="2800" dirty="0"/>
            </a:br>
            <a:r>
              <a:rPr lang="tr-TR" sz="2800" dirty="0">
                <a:solidFill>
                  <a:schemeClr val="tx1"/>
                </a:solidFill>
              </a:rPr>
              <a:t>Arapçadan dilimize geçen ve “ıslah” kelimesinin çoğulu olan “ıslahat” kelimesi, eksikleri giderme, düzeltmeler, iyileştirmeler, yoluna koymalar anlamındadır. Batı dillerindeki karşılığı “</a:t>
            </a:r>
            <a:r>
              <a:rPr lang="tr-TR" sz="2800" dirty="0" err="1">
                <a:solidFill>
                  <a:schemeClr val="tx1"/>
                </a:solidFill>
              </a:rPr>
              <a:t>reform”dur</a:t>
            </a:r>
            <a:r>
              <a:rPr lang="tr-TR" sz="2800" dirty="0">
                <a:solidFill>
                  <a:schemeClr val="tx1"/>
                </a:solidFill>
              </a:rPr>
              <a:t>. Islahatta, </a:t>
            </a:r>
            <a:r>
              <a:rPr lang="tr-TR" sz="2800" dirty="0" err="1">
                <a:solidFill>
                  <a:schemeClr val="tx1"/>
                </a:solidFill>
              </a:rPr>
              <a:t>inkılâpdan</a:t>
            </a:r>
            <a:r>
              <a:rPr lang="tr-TR" sz="2800" dirty="0">
                <a:solidFill>
                  <a:schemeClr val="tx1"/>
                </a:solidFill>
              </a:rPr>
              <a:t> farklı olarak yeni bir unsur getirme yoktur. Mevcut düzen korunurken, düzenin aksayan yönlerinin düzeltilmesi için çaba sarf edilir. Osmanlı Devleti’nde 1856 yılında çıkarılan “Islahat Fermanı” ile gerçekleştirilmeye çalışılan hamleler ya da Padişah II. Osman’ın düzeni bozulan orduyu ıslaha çalışması bu alanda örnekler olarak gösterilebilir.</a:t>
            </a:r>
          </a:p>
        </p:txBody>
      </p:sp>
      <p:sp>
        <p:nvSpPr>
          <p:cNvPr id="3" name="Metin Yer Tutucusu 2">
            <a:extLst>
              <a:ext uri="{FF2B5EF4-FFF2-40B4-BE49-F238E27FC236}">
                <a16:creationId xmlns:a16="http://schemas.microsoft.com/office/drawing/2014/main" id="{94FA3257-2F54-4E4A-A44A-3C53C721992F}"/>
              </a:ext>
            </a:extLst>
          </p:cNvPr>
          <p:cNvSpPr>
            <a:spLocks noGrp="1"/>
          </p:cNvSpPr>
          <p:nvPr>
            <p:ph type="body" idx="1"/>
          </p:nvPr>
        </p:nvSpPr>
        <p:spPr>
          <a:xfrm>
            <a:off x="1367365" y="476673"/>
            <a:ext cx="6417734" cy="360039"/>
          </a:xfrm>
        </p:spPr>
        <p:txBody>
          <a:bodyPr>
            <a:normAutofit fontScale="92500" lnSpcReduction="10000"/>
          </a:bodyPr>
          <a:lstStyle/>
          <a:p>
            <a:endParaRPr lang="tr-TR" dirty="0"/>
          </a:p>
        </p:txBody>
      </p:sp>
    </p:spTree>
    <p:extLst>
      <p:ext uri="{BB962C8B-B14F-4D97-AF65-F5344CB8AC3E}">
        <p14:creationId xmlns:p14="http://schemas.microsoft.com/office/powerpoint/2010/main" val="9458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FE189C-66DB-4E68-B751-F2740D6857DF}"/>
              </a:ext>
            </a:extLst>
          </p:cNvPr>
          <p:cNvSpPr>
            <a:spLocks noGrp="1"/>
          </p:cNvSpPr>
          <p:nvPr>
            <p:ph type="title"/>
          </p:nvPr>
        </p:nvSpPr>
        <p:spPr>
          <a:xfrm>
            <a:off x="690032" y="764704"/>
            <a:ext cx="7772400" cy="5688631"/>
          </a:xfrm>
        </p:spPr>
        <p:txBody>
          <a:bodyPr>
            <a:noAutofit/>
          </a:bodyPr>
          <a:lstStyle/>
          <a:p>
            <a:r>
              <a:rPr lang="tr-TR" sz="3200" dirty="0">
                <a:solidFill>
                  <a:srgbClr val="FF0000"/>
                </a:solidFill>
              </a:rPr>
              <a:t>Tanzimat</a:t>
            </a:r>
            <a:br>
              <a:rPr lang="tr-TR" sz="3200" dirty="0"/>
            </a:br>
            <a:r>
              <a:rPr lang="tr-TR" sz="3200" dirty="0">
                <a:solidFill>
                  <a:schemeClr val="tx1"/>
                </a:solidFill>
              </a:rPr>
              <a:t>Arapçadan dilimize geçmiş bir kelime olup «nizam verme ve düzene koyma, düzeltme ve düzenlemeler yapma» gibi anlamlar taşır. Devlet yönetimi tarafından ülke idaresinde karşılaşılan sorunların iyileştirilmesi ve idari işlerin düzeltilmesi için alınan önlemleri ve uygulamaları kapsamına alır. Osmanlı tarihinde Sultan Abdülmecit döneminde 1839 yılında ilan edilen Tanzimat Fermanı buna bir örnek olarak gösterilebilir.</a:t>
            </a:r>
          </a:p>
        </p:txBody>
      </p:sp>
      <p:sp>
        <p:nvSpPr>
          <p:cNvPr id="3" name="Metin Yer Tutucusu 2">
            <a:extLst>
              <a:ext uri="{FF2B5EF4-FFF2-40B4-BE49-F238E27FC236}">
                <a16:creationId xmlns:a16="http://schemas.microsoft.com/office/drawing/2014/main" id="{A1125C70-84CC-4048-98D4-AC7EBAA5B829}"/>
              </a:ext>
            </a:extLst>
          </p:cNvPr>
          <p:cNvSpPr>
            <a:spLocks noGrp="1"/>
          </p:cNvSpPr>
          <p:nvPr>
            <p:ph type="body" idx="1"/>
          </p:nvPr>
        </p:nvSpPr>
        <p:spPr>
          <a:xfrm>
            <a:off x="1367365" y="404665"/>
            <a:ext cx="6417734" cy="216023"/>
          </a:xfrm>
        </p:spPr>
        <p:txBody>
          <a:bodyPr>
            <a:normAutofit fontScale="40000" lnSpcReduction="20000"/>
          </a:bodyPr>
          <a:lstStyle/>
          <a:p>
            <a:endParaRPr lang="tr-TR" dirty="0"/>
          </a:p>
        </p:txBody>
      </p:sp>
    </p:spTree>
    <p:extLst>
      <p:ext uri="{BB962C8B-B14F-4D97-AF65-F5344CB8AC3E}">
        <p14:creationId xmlns:p14="http://schemas.microsoft.com/office/powerpoint/2010/main" val="412638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332657"/>
            <a:ext cx="8568952" cy="5760640"/>
          </a:xfrm>
        </p:spPr>
        <p:txBody>
          <a:bodyPr>
            <a:normAutofit/>
          </a:bodyPr>
          <a:lstStyle/>
          <a:p>
            <a:br>
              <a:rPr lang="tr-TR" sz="2200" dirty="0"/>
            </a:br>
            <a:br>
              <a:rPr lang="tr-TR" sz="3200" dirty="0">
                <a:solidFill>
                  <a:schemeClr val="tx1"/>
                </a:solidFill>
              </a:rPr>
            </a:br>
            <a:r>
              <a:rPr lang="tr-TR" sz="3200" dirty="0">
                <a:solidFill>
                  <a:srgbClr val="FF0000"/>
                </a:solidFill>
              </a:rPr>
              <a:t>Reform</a:t>
            </a:r>
            <a:br>
              <a:rPr lang="tr-TR" sz="3200" dirty="0">
                <a:solidFill>
                  <a:schemeClr val="tx1"/>
                </a:solidFill>
              </a:rPr>
            </a:br>
            <a:r>
              <a:rPr lang="tr-TR" sz="3200" dirty="0">
                <a:solidFill>
                  <a:schemeClr val="tx1"/>
                </a:solidFill>
              </a:rPr>
              <a:t>Sözcük olarak “yeniden düzenlemek, şekil vermek, yenileyip daha iyi hale koymak, ıslah etmek” gibi anlamlar taşır. Tarihsel bir terim olarak 16’ıncı yüzyılda Avrupa’da dini alanlarda meydana gelen gelişmeler ve düzenlemelere «Reform» adı verilmiştir.</a:t>
            </a:r>
            <a:br>
              <a:rPr lang="tr-TR" sz="1800" dirty="0">
                <a:solidFill>
                  <a:schemeClr val="tx1"/>
                </a:solidFill>
              </a:rPr>
            </a:br>
            <a:br>
              <a:rPr lang="tr-TR" sz="1800" dirty="0">
                <a:solidFill>
                  <a:schemeClr val="tx1"/>
                </a:solidFill>
              </a:rPr>
            </a:br>
            <a:br>
              <a:rPr lang="tr-TR" sz="1800" dirty="0">
                <a:solidFill>
                  <a:schemeClr val="tx1"/>
                </a:solidFill>
              </a:rPr>
            </a:br>
            <a:r>
              <a:rPr lang="tr-TR" sz="1800" dirty="0">
                <a:solidFill>
                  <a:schemeClr val="tx1"/>
                </a:solidFill>
              </a:rPr>
              <a:t> </a:t>
            </a:r>
          </a:p>
        </p:txBody>
      </p:sp>
      <p:sp>
        <p:nvSpPr>
          <p:cNvPr id="3" name="Metin Yer Tutucusu 2"/>
          <p:cNvSpPr>
            <a:spLocks noGrp="1"/>
          </p:cNvSpPr>
          <p:nvPr>
            <p:ph type="body" idx="1"/>
          </p:nvPr>
        </p:nvSpPr>
        <p:spPr>
          <a:xfrm>
            <a:off x="1367365" y="188640"/>
            <a:ext cx="6417734" cy="144017"/>
          </a:xfrm>
        </p:spPr>
        <p:txBody>
          <a:bodyPr>
            <a:normAutofit fontScale="25000" lnSpcReduction="20000"/>
          </a:bodyPr>
          <a:lstStyle/>
          <a:p>
            <a:endParaRPr lang="tr-TR" dirty="0"/>
          </a:p>
        </p:txBody>
      </p:sp>
    </p:spTree>
    <p:extLst>
      <p:ext uri="{BB962C8B-B14F-4D97-AF65-F5344CB8AC3E}">
        <p14:creationId xmlns:p14="http://schemas.microsoft.com/office/powerpoint/2010/main" val="308199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548680"/>
            <a:ext cx="8424936" cy="6192688"/>
          </a:xfrm>
        </p:spPr>
        <p:txBody>
          <a:bodyPr>
            <a:noAutofit/>
          </a:bodyPr>
          <a:lstStyle/>
          <a:p>
            <a:r>
              <a:rPr lang="tr-TR" sz="2000" dirty="0">
                <a:solidFill>
                  <a:schemeClr val="tx1"/>
                </a:solidFill>
              </a:rPr>
              <a:t>İnkılâp hareketi genel olarak üç aşamada gerçekleşir: </a:t>
            </a:r>
            <a:br>
              <a:rPr lang="tr-TR" sz="2000" dirty="0">
                <a:solidFill>
                  <a:schemeClr val="tx1"/>
                </a:solidFill>
              </a:rPr>
            </a:br>
            <a:br>
              <a:rPr lang="tr-TR" sz="2000" dirty="0">
                <a:solidFill>
                  <a:schemeClr val="tx1"/>
                </a:solidFill>
              </a:rPr>
            </a:br>
            <a:r>
              <a:rPr lang="tr-TR" sz="2000" dirty="0">
                <a:solidFill>
                  <a:schemeClr val="tx1"/>
                </a:solidFill>
              </a:rPr>
              <a:t>Birinci aşamayı oluşturan fikrî cephe, cemiyette değişim fikrinin tohumlarının atıldığı ve geliştirildiği evredir. Bu evreye düşünürler, yazarlar, aydınlar katkı yaparlar ve yeni bir sosyal düzen arayışındaki fikirler doğarak halk içerisinde gelişir, yayılır, güç kazanır. Osmanlı Devletinin son dönemlerinde çeşitli aydınların yenilik ve değişim arayışları, fikirleri, Türk İnkılâbının fikrî hazırlık aşaması içerisinde gösterilebilir.</a:t>
            </a:r>
            <a:br>
              <a:rPr lang="tr-TR" sz="2000" dirty="0">
                <a:solidFill>
                  <a:schemeClr val="tx1"/>
                </a:solidFill>
              </a:rPr>
            </a:br>
            <a:br>
              <a:rPr lang="tr-TR" sz="2000" dirty="0">
                <a:solidFill>
                  <a:schemeClr val="tx1"/>
                </a:solidFill>
              </a:rPr>
            </a:br>
            <a:r>
              <a:rPr lang="tr-TR" sz="2000" dirty="0">
                <a:solidFill>
                  <a:schemeClr val="tx1"/>
                </a:solidFill>
              </a:rPr>
              <a:t>İkinci aşama, hazırlık aşamasının tamamlanmasından sonra gelen aksiyon dönemidir. Dar anlamıyla bir ihtilâli ifade eder ve bu ihtilâl başarı gösterdiği ve halkın desteğini kazandığında meşruluğa erişmiş olur. Millî Mücadele ve bu mücadele sonunda yeni bir Türk devletinin kurulmasını sağlayan gelişmeler Türk İnkılâbının aksiyon safhasını oluşturur. </a:t>
            </a:r>
            <a:br>
              <a:rPr lang="tr-TR" sz="2000" dirty="0">
                <a:solidFill>
                  <a:schemeClr val="tx1"/>
                </a:solidFill>
              </a:rPr>
            </a:br>
            <a:br>
              <a:rPr lang="tr-TR" sz="2000" dirty="0">
                <a:solidFill>
                  <a:schemeClr val="tx1"/>
                </a:solidFill>
              </a:rPr>
            </a:br>
            <a:r>
              <a:rPr lang="tr-TR" sz="2000" dirty="0">
                <a:solidFill>
                  <a:schemeClr val="tx1"/>
                </a:solidFill>
              </a:rPr>
              <a:t>Üçüncü aşama ise bozulan, yıkılan düzenin yerine yenisinin kurulması aşamasıdır. Bu yeniden kurma ile inkılâp başarılmış olur. Eskinin yerini yeni bir idare, yeni düzen ve müesseseler alır. Atatürk öncülüğünde yeni Türk devletinin kurumsallaşması yolunda atılan adımlar ve gerçekleştirilen inkılâplar Türk İnkılâbının bu aşamasını oluşturur. </a:t>
            </a:r>
            <a:br>
              <a:rPr lang="tr-TR" sz="1800" dirty="0">
                <a:solidFill>
                  <a:schemeClr val="tx1"/>
                </a:solidFill>
              </a:rPr>
            </a:br>
            <a:endParaRPr lang="tr-TR" sz="1800" dirty="0">
              <a:solidFill>
                <a:schemeClr val="tx1"/>
              </a:solidFill>
            </a:endParaRPr>
          </a:p>
        </p:txBody>
      </p:sp>
      <p:sp>
        <p:nvSpPr>
          <p:cNvPr id="3" name="Metin Yer Tutucusu 2"/>
          <p:cNvSpPr>
            <a:spLocks noGrp="1"/>
          </p:cNvSpPr>
          <p:nvPr>
            <p:ph type="body" idx="1"/>
          </p:nvPr>
        </p:nvSpPr>
        <p:spPr>
          <a:xfrm>
            <a:off x="1367365" y="260649"/>
            <a:ext cx="6417734" cy="432047"/>
          </a:xfrm>
        </p:spPr>
        <p:txBody>
          <a:bodyPr>
            <a:noAutofit/>
          </a:bodyPr>
          <a:lstStyle/>
          <a:p>
            <a:r>
              <a:rPr lang="tr-TR" sz="2400" dirty="0">
                <a:solidFill>
                  <a:srgbClr val="FF0000"/>
                </a:solidFill>
              </a:rPr>
              <a:t>İNKILÂBIN AŞAMALARI</a:t>
            </a:r>
          </a:p>
        </p:txBody>
      </p:sp>
    </p:spTree>
    <p:extLst>
      <p:ext uri="{BB962C8B-B14F-4D97-AF65-F5344CB8AC3E}">
        <p14:creationId xmlns:p14="http://schemas.microsoft.com/office/powerpoint/2010/main" val="93372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90032" y="1268760"/>
            <a:ext cx="7772400" cy="4824536"/>
          </a:xfrm>
        </p:spPr>
        <p:txBody>
          <a:bodyPr>
            <a:normAutofit fontScale="90000"/>
          </a:bodyPr>
          <a:lstStyle/>
          <a:p>
            <a:r>
              <a:rPr lang="tr-TR" sz="2400" b="1" dirty="0">
                <a:solidFill>
                  <a:schemeClr val="tx1"/>
                </a:solidFill>
              </a:rPr>
              <a:t>İnkılâp kısaca, «toplumun zamanın gereklerini karşılayamayan kurumlarını kısa bir süre içerisinde değiştirip kendini yenilemesi atılımı» olarak ifade edilebilir.</a:t>
            </a:r>
            <a:br>
              <a:rPr lang="tr-TR" sz="2400" b="1" dirty="0">
                <a:solidFill>
                  <a:schemeClr val="tx1"/>
                </a:solidFill>
              </a:rPr>
            </a:br>
            <a:br>
              <a:rPr lang="tr-TR" sz="2400" b="1" dirty="0">
                <a:solidFill>
                  <a:schemeClr val="tx1"/>
                </a:solidFill>
              </a:rPr>
            </a:br>
            <a:r>
              <a:rPr lang="tr-TR" sz="2400" b="1" dirty="0">
                <a:solidFill>
                  <a:schemeClr val="tx1"/>
                </a:solidFill>
              </a:rPr>
              <a:t>Atatürk, Türk İnkılâbını: «Türk Milletini son asırlarda geri bırakmış müesseseleri yıkarak yerlerine, milletin en yüksek medenî icaplara göre ilerlemesini temin edecek yeni müessese koymuş olmak» şeklinde tarif etmiştir. </a:t>
            </a:r>
            <a:br>
              <a:rPr lang="tr-TR" sz="2400" b="1" dirty="0">
                <a:solidFill>
                  <a:schemeClr val="tx1"/>
                </a:solidFill>
              </a:rPr>
            </a:br>
            <a:br>
              <a:rPr lang="tr-TR" sz="2400" b="1" dirty="0">
                <a:solidFill>
                  <a:schemeClr val="tx1"/>
                </a:solidFill>
              </a:rPr>
            </a:br>
            <a:r>
              <a:rPr lang="tr-TR" sz="2400" b="1" dirty="0">
                <a:solidFill>
                  <a:schemeClr val="tx1"/>
                </a:solidFill>
              </a:rPr>
              <a:t>Yine başka bir sözünde: «Yaptığımız ve yapmakta olduğumuz inkılâpların gayesi, Türkiye Cumhuriyeti halkını tamamen çağımıza uygun, bütün mana ve biçimiyle medeni bir toplum haline ulaştırmaktır. İnkılaplarımızın temel prensibi budur.» demektedir.</a:t>
            </a:r>
            <a:br>
              <a:rPr lang="tr-TR" sz="2400" b="1" dirty="0">
                <a:solidFill>
                  <a:schemeClr val="tx1"/>
                </a:solidFill>
              </a:rPr>
            </a:br>
            <a:endParaRPr lang="tr-TR" sz="2400" b="1" dirty="0">
              <a:solidFill>
                <a:schemeClr val="tx1"/>
              </a:solidFill>
            </a:endParaRPr>
          </a:p>
        </p:txBody>
      </p:sp>
      <p:sp>
        <p:nvSpPr>
          <p:cNvPr id="3" name="Metin Yer Tutucusu 2"/>
          <p:cNvSpPr>
            <a:spLocks noGrp="1"/>
          </p:cNvSpPr>
          <p:nvPr>
            <p:ph type="body" idx="1"/>
          </p:nvPr>
        </p:nvSpPr>
        <p:spPr>
          <a:xfrm>
            <a:off x="1367365" y="404665"/>
            <a:ext cx="6417734" cy="864095"/>
          </a:xfrm>
        </p:spPr>
        <p:txBody>
          <a:bodyPr>
            <a:normAutofit/>
          </a:bodyPr>
          <a:lstStyle/>
          <a:p>
            <a:r>
              <a:rPr lang="tr-TR" sz="4000" dirty="0">
                <a:solidFill>
                  <a:srgbClr val="FF0000"/>
                </a:solidFill>
              </a:rPr>
              <a:t>TÜRK İNKILÂBI</a:t>
            </a:r>
          </a:p>
        </p:txBody>
      </p:sp>
    </p:spTree>
    <p:extLst>
      <p:ext uri="{BB962C8B-B14F-4D97-AF65-F5344CB8AC3E}">
        <p14:creationId xmlns:p14="http://schemas.microsoft.com/office/powerpoint/2010/main" val="2712691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90032" y="1412776"/>
            <a:ext cx="7772400" cy="4464496"/>
          </a:xfrm>
        </p:spPr>
        <p:txBody>
          <a:bodyPr>
            <a:normAutofit fontScale="90000"/>
          </a:bodyPr>
          <a:lstStyle/>
          <a:p>
            <a:r>
              <a:rPr lang="tr-TR" sz="2400" dirty="0">
                <a:solidFill>
                  <a:schemeClr val="tx1"/>
                </a:solidFill>
              </a:rPr>
              <a:t>* Türk İnkılâbı, ileriye ve gelişmeye dönük bir manayı ifade eder. Amacı toplumun çağdaş uygarlık seviyesi içerisinde, dünyanın gelişmiş toplumları arasında yer almasını sağlamaktır. Akıl ve bilimi rehber edinerek Türk milletini ileriye taşımak, toplum ve devlet olarak güçlü ve gelişmiş bir biçimde geleceğe yürünmesini gerçekleştirmek hedefiyle gerçekleştirilmiştir. </a:t>
            </a:r>
            <a:br>
              <a:rPr lang="tr-TR" sz="2400" dirty="0">
                <a:solidFill>
                  <a:schemeClr val="tx1"/>
                </a:solidFill>
              </a:rPr>
            </a:br>
            <a:br>
              <a:rPr lang="tr-TR" sz="2400" dirty="0">
                <a:solidFill>
                  <a:schemeClr val="tx1"/>
                </a:solidFill>
              </a:rPr>
            </a:br>
            <a:r>
              <a:rPr lang="tr-TR" sz="2400" dirty="0">
                <a:solidFill>
                  <a:schemeClr val="tx1"/>
                </a:solidFill>
              </a:rPr>
              <a:t>*Bu doğrultuda Türk İnkılâbının temel hedefi, toplumsal ihtiyaçları karşılamayan ve çözüm sunmaktan uzaklaşmış kurumların yerine yeni, çağdaş ve toplum faydasına kurumlar oluşturmak, değerler yaratmak olmuştur. </a:t>
            </a:r>
          </a:p>
        </p:txBody>
      </p:sp>
      <p:sp>
        <p:nvSpPr>
          <p:cNvPr id="3" name="Metin Yer Tutucusu 2"/>
          <p:cNvSpPr>
            <a:spLocks noGrp="1"/>
          </p:cNvSpPr>
          <p:nvPr>
            <p:ph type="body" idx="1"/>
          </p:nvPr>
        </p:nvSpPr>
        <p:spPr>
          <a:xfrm>
            <a:off x="1367365" y="404665"/>
            <a:ext cx="6417734" cy="792088"/>
          </a:xfrm>
        </p:spPr>
        <p:txBody>
          <a:bodyPr>
            <a:normAutofit/>
          </a:bodyPr>
          <a:lstStyle/>
          <a:p>
            <a:r>
              <a:rPr lang="tr-TR" sz="2800" dirty="0">
                <a:solidFill>
                  <a:srgbClr val="FF0000"/>
                </a:solidFill>
              </a:rPr>
              <a:t>TÜRK İNKILÂBININ ESASLARI</a:t>
            </a:r>
          </a:p>
        </p:txBody>
      </p:sp>
    </p:spTree>
    <p:extLst>
      <p:ext uri="{BB962C8B-B14F-4D97-AF65-F5344CB8AC3E}">
        <p14:creationId xmlns:p14="http://schemas.microsoft.com/office/powerpoint/2010/main" val="271186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3" y="1484784"/>
            <a:ext cx="8136904" cy="4641379"/>
          </a:xfrm>
        </p:spPr>
        <p:txBody>
          <a:bodyPr>
            <a:normAutofit fontScale="77500" lnSpcReduction="20000"/>
          </a:bodyPr>
          <a:lstStyle/>
          <a:p>
            <a:pPr marL="0" indent="0" algn="just">
              <a:buNone/>
            </a:pPr>
            <a:r>
              <a:rPr lang="tr-TR" dirty="0">
                <a:solidFill>
                  <a:schemeClr val="tx1"/>
                </a:solidFill>
              </a:rPr>
              <a:t>Atatürk İlkeleri ve İnkılâp Tarihi dersinin temel amacı, Yüksek Öğretim Kurulu’nun ortaya koyduğu esaslar çerçevesinde şu şekilde ifade edilebilir:</a:t>
            </a:r>
          </a:p>
          <a:p>
            <a:pPr marL="0" indent="0" algn="just">
              <a:buNone/>
            </a:pPr>
            <a:endParaRPr lang="tr-TR" dirty="0">
              <a:solidFill>
                <a:schemeClr val="tx1"/>
              </a:solidFill>
            </a:endParaRPr>
          </a:p>
          <a:p>
            <a:pPr algn="just">
              <a:buFont typeface="Arial" charset="0"/>
              <a:buChar char="•"/>
            </a:pPr>
            <a:r>
              <a:rPr lang="tr-TR" dirty="0">
                <a:solidFill>
                  <a:schemeClr val="tx1"/>
                </a:solidFill>
              </a:rPr>
              <a:t>“Türkiye Cumhuriyeti Tarihi” hakkında bilgiler vererek; “Türk Bağımsızlık Savaşını”, “Atatürk İnkılâplarını” ve Atatürkçü Düşünce Sistemini” nesillere aktarmak. </a:t>
            </a:r>
          </a:p>
          <a:p>
            <a:pPr algn="just">
              <a:buFont typeface="Arial" charset="0"/>
              <a:buChar char="•"/>
            </a:pPr>
            <a:endParaRPr lang="tr-TR" dirty="0">
              <a:solidFill>
                <a:schemeClr val="tx1"/>
              </a:solidFill>
            </a:endParaRPr>
          </a:p>
          <a:p>
            <a:pPr algn="just">
              <a:buFont typeface="Arial" charset="0"/>
              <a:buChar char="•"/>
            </a:pPr>
            <a:r>
              <a:rPr lang="tr-TR" dirty="0">
                <a:solidFill>
                  <a:schemeClr val="tx1"/>
                </a:solidFill>
              </a:rPr>
              <a:t>Türkiye Cumhuriyeti devleti ve rejiminin dayandığı temelleri anlatmak ve açıklamak.</a:t>
            </a:r>
          </a:p>
          <a:p>
            <a:pPr algn="just">
              <a:buFont typeface="Arial" charset="0"/>
              <a:buChar char="•"/>
            </a:pPr>
            <a:endParaRPr lang="tr-TR" dirty="0">
              <a:solidFill>
                <a:schemeClr val="tx1"/>
              </a:solidFill>
            </a:endParaRPr>
          </a:p>
          <a:p>
            <a:pPr algn="just">
              <a:buFont typeface="Arial" charset="0"/>
              <a:buChar char="•"/>
            </a:pPr>
            <a:r>
              <a:rPr lang="tr-TR" dirty="0">
                <a:solidFill>
                  <a:schemeClr val="tx1"/>
                </a:solidFill>
              </a:rPr>
              <a:t>Bu değerler etrafında şekillenmiş bir hayat bakışı ve bilinç oluşturmaya çalışmak.</a:t>
            </a:r>
          </a:p>
          <a:p>
            <a:pPr algn="just">
              <a:buFont typeface="Arial" charset="0"/>
              <a:buChar char="•"/>
            </a:pPr>
            <a:endParaRPr lang="tr-TR" dirty="0">
              <a:solidFill>
                <a:schemeClr val="tx1"/>
              </a:solidFill>
            </a:endParaRPr>
          </a:p>
          <a:p>
            <a:pPr algn="just">
              <a:buFont typeface="Arial" charset="0"/>
              <a:buChar char="•"/>
            </a:pPr>
            <a:r>
              <a:rPr lang="tr-TR" dirty="0">
                <a:solidFill>
                  <a:schemeClr val="tx1"/>
                </a:solidFill>
              </a:rPr>
              <a:t>Bu doğrultuda Türk gençliğini; ülkesi ve milleti ile bölünmez bir bütünlük içinde ulusal hedefler etrafında birleştirmek.</a:t>
            </a:r>
          </a:p>
          <a:p>
            <a:pPr marL="0" indent="0" algn="just">
              <a:buNone/>
            </a:pPr>
            <a:endParaRPr lang="tr-TR" dirty="0"/>
          </a:p>
          <a:p>
            <a:pPr marL="0" indent="0">
              <a:buNone/>
            </a:pPr>
            <a:r>
              <a:rPr lang="tr-TR" dirty="0"/>
              <a:t> </a:t>
            </a:r>
          </a:p>
        </p:txBody>
      </p:sp>
      <p:sp>
        <p:nvSpPr>
          <p:cNvPr id="3" name="Başlık 2"/>
          <p:cNvSpPr>
            <a:spLocks noGrp="1"/>
          </p:cNvSpPr>
          <p:nvPr>
            <p:ph type="title"/>
          </p:nvPr>
        </p:nvSpPr>
        <p:spPr>
          <a:xfrm>
            <a:off x="457200" y="338328"/>
            <a:ext cx="8229600" cy="930432"/>
          </a:xfrm>
        </p:spPr>
        <p:txBody>
          <a:bodyPr/>
          <a:lstStyle/>
          <a:p>
            <a:r>
              <a:rPr lang="tr-TR" dirty="0">
                <a:solidFill>
                  <a:srgbClr val="C00000"/>
                </a:solidFill>
              </a:rPr>
              <a:t>DERSİN AMACI</a:t>
            </a:r>
          </a:p>
        </p:txBody>
      </p:sp>
    </p:spTree>
    <p:extLst>
      <p:ext uri="{BB962C8B-B14F-4D97-AF65-F5344CB8AC3E}">
        <p14:creationId xmlns:p14="http://schemas.microsoft.com/office/powerpoint/2010/main" val="76103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764704"/>
            <a:ext cx="8424936" cy="5904656"/>
          </a:xfrm>
        </p:spPr>
        <p:txBody>
          <a:bodyPr>
            <a:noAutofit/>
          </a:bodyPr>
          <a:lstStyle/>
          <a:p>
            <a:pPr marL="0" indent="0" algn="just">
              <a:buNone/>
            </a:pPr>
            <a:r>
              <a:rPr lang="tr-TR" sz="1800" dirty="0">
                <a:solidFill>
                  <a:schemeClr val="tx1"/>
                </a:solidFill>
              </a:rPr>
              <a:t>Yeni Türk Devleti’nin kuruluşu ardından, yakın dönemde milletimizin karşılaştığı zorlukların ve yaşadığı sosyal ve siyasal gelişim aşamalarının genç nesillere öğretilmesi amaçlanmıştır. Tarihî gelişmelerin farkındalığına varmak ve yeni değerlerin benimsenmesini hızlandırmak amacıyla ilk olarak 1925 yılında Ankara Adliye Mektebi’nde “İhtilâller Tarihi” adlı derste Türk İnkılâbı hakkında da bilgiler verilmeye başlanmıştır. Ardından 1933 yılında İstanbul Üniversitesi bünyesinde “Türk İnkılâp Tarihi Enstitüsü” kurulmuş ve “Türk İnkılâp Tarihi Dersleri” sistemli şekilde sunulmaya başlanmıştır.</a:t>
            </a:r>
          </a:p>
          <a:p>
            <a:pPr marL="0" indent="0" algn="just">
              <a:buNone/>
            </a:pPr>
            <a:r>
              <a:rPr lang="tr-TR" sz="1800" dirty="0">
                <a:solidFill>
                  <a:schemeClr val="tx1"/>
                </a:solidFill>
              </a:rPr>
              <a:t>Daha sonra 1942’de Ankara Üniversitesi Dil ve Tarih-Coğrafya Fakültesi bünyesinde kurulan “Türk İnkılâp Tarihi Enstitüsü” bu dersin yurt sathında yürütülüşü sorumluluğunu üstlenmiş ve “İnkılâp Tarihi ve Türkiye Cumhuriyeti Rejimi” adı altında ders bütün fakülte ve yüksekokullarda okutulmaya başlanmıştır.</a:t>
            </a:r>
          </a:p>
          <a:p>
            <a:pPr marL="0" indent="0" algn="just">
              <a:buNone/>
            </a:pPr>
            <a:r>
              <a:rPr lang="tr-TR" sz="1800" dirty="0">
                <a:solidFill>
                  <a:schemeClr val="tx1"/>
                </a:solidFill>
              </a:rPr>
              <a:t>27 Mayıs 1960 askerî darbesinden sonra dersin adı “Türk Devrim Tarihi” olarak değiştirilmiş, bütün fakültelerde iki yarıyıl okutulması kararlaştırılmıştır. 12 Eylül 1980 askerî darbesi ardından da dersin adı önce “Türk İnkılâp Tarihi”  şeklini almış; ülke üniversitelerinin bağlı olduğu “YÖK </a:t>
            </a:r>
            <a:r>
              <a:rPr lang="tr-TR" sz="1800" dirty="0" err="1">
                <a:solidFill>
                  <a:schemeClr val="tx1"/>
                </a:solidFill>
              </a:rPr>
              <a:t>Kanunu”nun</a:t>
            </a:r>
            <a:r>
              <a:rPr lang="tr-TR" sz="1800" dirty="0">
                <a:solidFill>
                  <a:schemeClr val="tx1"/>
                </a:solidFill>
              </a:rPr>
              <a:t> çıkarılmasından sonra ise “Atatürk İlkeleri ve İnkılâp Tarihi” adı altında ve yeni bir müfredat programı çerçevesinde yürütülmeye başlanmıştır.</a:t>
            </a:r>
          </a:p>
          <a:p>
            <a:pPr marL="0" indent="0" algn="just">
              <a:buNone/>
            </a:pPr>
            <a:r>
              <a:rPr lang="tr-TR" sz="1800" dirty="0">
                <a:solidFill>
                  <a:schemeClr val="tx1"/>
                </a:solidFill>
              </a:rPr>
              <a:t>Günümüzde de genel uygulama olarak bir yıl ve iki dönem halinde bu ders ülkenin tüm üniversitelerinde yürütülmektedir.</a:t>
            </a:r>
          </a:p>
        </p:txBody>
      </p:sp>
      <p:sp>
        <p:nvSpPr>
          <p:cNvPr id="3" name="Başlık 2"/>
          <p:cNvSpPr>
            <a:spLocks noGrp="1"/>
          </p:cNvSpPr>
          <p:nvPr>
            <p:ph type="title"/>
          </p:nvPr>
        </p:nvSpPr>
        <p:spPr>
          <a:xfrm>
            <a:off x="457200" y="332656"/>
            <a:ext cx="8229600" cy="504056"/>
          </a:xfrm>
        </p:spPr>
        <p:txBody>
          <a:bodyPr>
            <a:normAutofit/>
          </a:bodyPr>
          <a:lstStyle/>
          <a:p>
            <a:r>
              <a:rPr lang="tr-TR" sz="2400" dirty="0">
                <a:solidFill>
                  <a:srgbClr val="C00000"/>
                </a:solidFill>
              </a:rPr>
              <a:t>DERSİN ÜNİVERSİTE EĞİTİM SİSTEMİ İÇERİSİNDEKİ YERİ</a:t>
            </a:r>
          </a:p>
        </p:txBody>
      </p:sp>
    </p:spTree>
    <p:extLst>
      <p:ext uri="{BB962C8B-B14F-4D97-AF65-F5344CB8AC3E}">
        <p14:creationId xmlns:p14="http://schemas.microsoft.com/office/powerpoint/2010/main" val="168218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908720"/>
            <a:ext cx="7560840" cy="1944216"/>
          </a:xfrm>
        </p:spPr>
        <p:txBody>
          <a:bodyPr>
            <a:normAutofit/>
          </a:bodyPr>
          <a:lstStyle/>
          <a:p>
            <a:r>
              <a:rPr lang="tr-TR" sz="5400" b="1" dirty="0">
                <a:solidFill>
                  <a:srgbClr val="C00000"/>
                </a:solidFill>
                <a:latin typeface="Helvetica"/>
                <a:ea typeface="Times New Roman"/>
              </a:rPr>
              <a:t>K</a:t>
            </a:r>
            <a:r>
              <a:rPr lang="tr-TR" sz="5400" b="1" dirty="0">
                <a:solidFill>
                  <a:srgbClr val="C00000"/>
                </a:solidFill>
                <a:effectLst/>
                <a:latin typeface="Helvetica"/>
                <a:ea typeface="Times New Roman"/>
              </a:rPr>
              <a:t>AVRAM BİLGİSİ</a:t>
            </a:r>
            <a:endParaRPr lang="tr-TR" sz="5400" dirty="0">
              <a:solidFill>
                <a:srgbClr val="C00000"/>
              </a:solidFill>
            </a:endParaRPr>
          </a:p>
        </p:txBody>
      </p:sp>
      <p:sp>
        <p:nvSpPr>
          <p:cNvPr id="3" name="Alt Başlık 2"/>
          <p:cNvSpPr>
            <a:spLocks noGrp="1"/>
          </p:cNvSpPr>
          <p:nvPr>
            <p:ph type="subTitle" idx="1"/>
          </p:nvPr>
        </p:nvSpPr>
        <p:spPr>
          <a:xfrm rot="10800000" flipV="1">
            <a:off x="539552" y="3284984"/>
            <a:ext cx="8280920" cy="1224136"/>
          </a:xfrm>
        </p:spPr>
        <p:txBody>
          <a:bodyPr>
            <a:normAutofit/>
          </a:bodyPr>
          <a:lstStyle/>
          <a:p>
            <a:r>
              <a:rPr lang="tr-TR" dirty="0">
                <a:solidFill>
                  <a:schemeClr val="tx1"/>
                </a:solidFill>
              </a:rPr>
              <a:t>DERS İÇERİĞİNDE KULLANILAN ÇEŞİTLİ KAVRAMLAR ve ANLAMLARI</a:t>
            </a:r>
          </a:p>
        </p:txBody>
      </p:sp>
    </p:spTree>
    <p:extLst>
      <p:ext uri="{BB962C8B-B14F-4D97-AF65-F5344CB8AC3E}">
        <p14:creationId xmlns:p14="http://schemas.microsoft.com/office/powerpoint/2010/main" val="6402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692696"/>
            <a:ext cx="8424936" cy="5760639"/>
          </a:xfrm>
        </p:spPr>
        <p:txBody>
          <a:bodyPr>
            <a:normAutofit fontScale="90000"/>
          </a:bodyPr>
          <a:lstStyle/>
          <a:p>
            <a:r>
              <a:rPr lang="tr-TR" sz="2700" b="1" dirty="0">
                <a:solidFill>
                  <a:srgbClr val="FF0000"/>
                </a:solidFill>
              </a:rPr>
              <a:t>Devlet</a:t>
            </a:r>
            <a:br>
              <a:rPr lang="tr-TR" sz="2700" b="1" dirty="0">
                <a:solidFill>
                  <a:prstClr val="black"/>
                </a:solidFill>
              </a:rPr>
            </a:br>
            <a:r>
              <a:rPr lang="tr-TR" sz="2700" b="1" dirty="0">
                <a:solidFill>
                  <a:prstClr val="black"/>
                </a:solidFill>
              </a:rPr>
              <a:t>Belli bir toprak parçası üzerinde yerleşmiş toplumların, düzenli ve adaletli bir yaşam sürmeleri için oluşturulan, yönetme ve meşru kuvvet kullanma hakkına sahip olan ve varlığı diğer devletlerce tanınmış siyasal kuruluşlardır.</a:t>
            </a:r>
            <a:br>
              <a:rPr lang="tr-TR" sz="2700" b="1" dirty="0">
                <a:solidFill>
                  <a:prstClr val="black"/>
                </a:solidFill>
              </a:rPr>
            </a:br>
            <a:r>
              <a:rPr lang="tr-TR" sz="2700" b="1" dirty="0">
                <a:solidFill>
                  <a:srgbClr val="FF0000"/>
                </a:solidFill>
              </a:rPr>
              <a:t>Millet</a:t>
            </a:r>
            <a:br>
              <a:rPr lang="tr-TR" sz="2700" b="1" dirty="0">
                <a:solidFill>
                  <a:prstClr val="black"/>
                </a:solidFill>
              </a:rPr>
            </a:br>
            <a:r>
              <a:rPr lang="tr-TR" sz="2700" b="1" dirty="0">
                <a:solidFill>
                  <a:prstClr val="black"/>
                </a:solidFill>
              </a:rPr>
              <a:t>Uzun bir geçmiş içerisinde ortak bir miras yaratmış olan; dil, din, kültür bağları ile bağlanmış, birliktelik duygusuna sahip olarak ortak amaçlar doğrultusunda hareket eden insanların oluşturduğu topluluktur.</a:t>
            </a:r>
            <a:br>
              <a:rPr lang="tr-TR" sz="2700" b="1" dirty="0">
                <a:solidFill>
                  <a:prstClr val="black"/>
                </a:solidFill>
              </a:rPr>
            </a:br>
            <a:r>
              <a:rPr lang="tr-TR" sz="2700" b="1" dirty="0">
                <a:solidFill>
                  <a:srgbClr val="FF0000"/>
                </a:solidFill>
              </a:rPr>
              <a:t>Ülke</a:t>
            </a:r>
            <a:br>
              <a:rPr lang="tr-TR" sz="2700" b="1" dirty="0">
                <a:solidFill>
                  <a:prstClr val="black"/>
                </a:solidFill>
              </a:rPr>
            </a:br>
            <a:r>
              <a:rPr lang="tr-TR" sz="2700" b="1" dirty="0">
                <a:solidFill>
                  <a:prstClr val="black"/>
                </a:solidFill>
              </a:rPr>
              <a:t>Devlet, siyasal otoritesini sınırları çizilmiş bir toprak parçasında hayatlarını sürdüren insanlar üzerinde kullanır. Devleti oluşturan insan topluluğunun yaşadığı bu toprak parçasına ülke (vatan) denir.</a:t>
            </a:r>
            <a:br>
              <a:rPr lang="tr-TR" sz="2000" b="1" dirty="0">
                <a:solidFill>
                  <a:prstClr val="black"/>
                </a:solidFill>
              </a:rPr>
            </a:br>
            <a:br>
              <a:rPr lang="tr-TR" sz="2000" b="1" dirty="0">
                <a:solidFill>
                  <a:prstClr val="black"/>
                </a:solidFill>
              </a:rPr>
            </a:br>
            <a:br>
              <a:rPr lang="tr-TR" sz="2200" b="1" dirty="0">
                <a:solidFill>
                  <a:prstClr val="black"/>
                </a:solidFill>
              </a:rPr>
            </a:br>
            <a:br>
              <a:rPr lang="tr-TR" sz="2200" b="1" dirty="0">
                <a:solidFill>
                  <a:prstClr val="black"/>
                </a:solidFill>
              </a:rPr>
            </a:br>
            <a:endParaRPr lang="tr-TR" sz="2400" dirty="0"/>
          </a:p>
        </p:txBody>
      </p:sp>
      <p:sp>
        <p:nvSpPr>
          <p:cNvPr id="3" name="Metin Yer Tutucusu 2"/>
          <p:cNvSpPr>
            <a:spLocks noGrp="1"/>
          </p:cNvSpPr>
          <p:nvPr>
            <p:ph type="body" idx="1"/>
          </p:nvPr>
        </p:nvSpPr>
        <p:spPr>
          <a:xfrm>
            <a:off x="1367365" y="404665"/>
            <a:ext cx="6417734" cy="216023"/>
          </a:xfrm>
        </p:spPr>
        <p:txBody>
          <a:bodyPr>
            <a:normAutofit fontScale="25000" lnSpcReduction="20000"/>
          </a:bodyPr>
          <a:lstStyle/>
          <a:p>
            <a:pPr lvl="0">
              <a:buClr>
                <a:srgbClr val="31B6FD"/>
              </a:buClr>
            </a:pPr>
            <a:endParaRPr lang="tr-TR" sz="4000" dirty="0">
              <a:solidFill>
                <a:srgbClr val="FF0000"/>
              </a:solidFill>
            </a:endParaRPr>
          </a:p>
        </p:txBody>
      </p:sp>
    </p:spTree>
    <p:extLst>
      <p:ext uri="{BB962C8B-B14F-4D97-AF65-F5344CB8AC3E}">
        <p14:creationId xmlns:p14="http://schemas.microsoft.com/office/powerpoint/2010/main" val="369065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268760"/>
            <a:ext cx="8352928" cy="4752528"/>
          </a:xfrm>
        </p:spPr>
        <p:txBody>
          <a:bodyPr>
            <a:normAutofit fontScale="90000"/>
          </a:bodyPr>
          <a:lstStyle/>
          <a:p>
            <a:br>
              <a:rPr lang="tr-TR" sz="2400" dirty="0"/>
            </a:br>
            <a:r>
              <a:rPr lang="tr-TR" sz="2400" dirty="0">
                <a:solidFill>
                  <a:schemeClr val="tx1"/>
                </a:solidFill>
              </a:rPr>
              <a:t>İnkılâp kelimesi, Arapça kökenli bir kelime olup “değişme, bir halden başka bir hale dönüşme” anlamına gelmektedir. </a:t>
            </a:r>
            <a:br>
              <a:rPr lang="tr-TR" sz="2400" dirty="0">
                <a:solidFill>
                  <a:schemeClr val="tx1"/>
                </a:solidFill>
              </a:rPr>
            </a:br>
            <a:r>
              <a:rPr lang="tr-TR" sz="2400" dirty="0">
                <a:solidFill>
                  <a:schemeClr val="tx1"/>
                </a:solidFill>
              </a:rPr>
              <a:t>İnkılâp, köklü bir yeniliği ifade eder ve toplum hayatı ve devlet yapısında kısa sürede meydana getirilen değişikliklerdir. Mevcut sistemin yerine daha ileri, çağdaş ve toplumu müreffeh kılacak modern bir sistem getirilmesidir. </a:t>
            </a:r>
            <a:br>
              <a:rPr lang="tr-TR" sz="2400" dirty="0">
                <a:solidFill>
                  <a:schemeClr val="tx1"/>
                </a:solidFill>
              </a:rPr>
            </a:br>
            <a:r>
              <a:rPr lang="tr-TR" sz="2400" dirty="0">
                <a:solidFill>
                  <a:schemeClr val="tx1"/>
                </a:solidFill>
              </a:rPr>
              <a:t>İnkılâp, sosyal hayatta ve müesseselerde köklü bir değişimdir. Bu değişim genel anlamda inkılâbın ana hedefine uygun bir gelişme şeklinde gerçekleşir. Türkçe sözlüğe göre inkılâp, “çok kısa zaman içinde meydana gelen köklü ve önemli değişiklik” anlamına gelmektedir. </a:t>
            </a:r>
            <a:br>
              <a:rPr lang="tr-TR" sz="2400" dirty="0">
                <a:solidFill>
                  <a:schemeClr val="tx1"/>
                </a:solidFill>
              </a:rPr>
            </a:br>
            <a:r>
              <a:rPr lang="tr-TR" sz="2400" dirty="0">
                <a:solidFill>
                  <a:schemeClr val="tx1"/>
                </a:solidFill>
              </a:rPr>
              <a:t>İnkılâp, evrim, tekâmül, ıslahat, </a:t>
            </a:r>
            <a:r>
              <a:rPr lang="tr-TR" sz="2400" dirty="0" err="1">
                <a:solidFill>
                  <a:schemeClr val="tx1"/>
                </a:solidFill>
              </a:rPr>
              <a:t>tanzimat</a:t>
            </a:r>
            <a:r>
              <a:rPr lang="tr-TR" sz="2400" dirty="0">
                <a:solidFill>
                  <a:schemeClr val="tx1"/>
                </a:solidFill>
              </a:rPr>
              <a:t>, hükümet darbesi gibi kavramlardan farklı anlamlar ifade eder.</a:t>
            </a:r>
            <a:br>
              <a:rPr lang="tr-TR" sz="1600" dirty="0"/>
            </a:br>
            <a:endParaRPr lang="tr-TR" sz="1600" dirty="0"/>
          </a:p>
        </p:txBody>
      </p:sp>
      <p:sp>
        <p:nvSpPr>
          <p:cNvPr id="3" name="Metin Yer Tutucusu 2"/>
          <p:cNvSpPr>
            <a:spLocks noGrp="1"/>
          </p:cNvSpPr>
          <p:nvPr>
            <p:ph type="body" idx="1"/>
          </p:nvPr>
        </p:nvSpPr>
        <p:spPr>
          <a:xfrm>
            <a:off x="1367365" y="476673"/>
            <a:ext cx="6417734" cy="864096"/>
          </a:xfrm>
        </p:spPr>
        <p:txBody>
          <a:bodyPr>
            <a:normAutofit/>
          </a:bodyPr>
          <a:lstStyle/>
          <a:p>
            <a:r>
              <a:rPr lang="tr-TR" sz="3600" dirty="0">
                <a:solidFill>
                  <a:srgbClr val="FF0000"/>
                </a:solidFill>
              </a:rPr>
              <a:t>İNKILÂP</a:t>
            </a:r>
          </a:p>
        </p:txBody>
      </p:sp>
    </p:spTree>
    <p:extLst>
      <p:ext uri="{BB962C8B-B14F-4D97-AF65-F5344CB8AC3E}">
        <p14:creationId xmlns:p14="http://schemas.microsoft.com/office/powerpoint/2010/main" val="339687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2ACB9-07E9-4DC8-AD98-BFC68B465E07}"/>
              </a:ext>
            </a:extLst>
          </p:cNvPr>
          <p:cNvSpPr>
            <a:spLocks noGrp="1"/>
          </p:cNvSpPr>
          <p:nvPr>
            <p:ph type="title"/>
          </p:nvPr>
        </p:nvSpPr>
        <p:spPr>
          <a:xfrm>
            <a:off x="467544" y="332655"/>
            <a:ext cx="8064896" cy="6408711"/>
          </a:xfrm>
        </p:spPr>
        <p:txBody>
          <a:bodyPr>
            <a:normAutofit/>
          </a:bodyPr>
          <a:lstStyle/>
          <a:p>
            <a:r>
              <a:rPr lang="tr-TR" sz="2800" dirty="0">
                <a:solidFill>
                  <a:srgbClr val="FF0000"/>
                </a:solidFill>
              </a:rPr>
              <a:t>İhtilâl </a:t>
            </a:r>
            <a:br>
              <a:rPr lang="tr-TR" sz="2800" dirty="0">
                <a:solidFill>
                  <a:schemeClr val="tx1"/>
                </a:solidFill>
              </a:rPr>
            </a:br>
            <a:r>
              <a:rPr lang="tr-TR" sz="2800" dirty="0">
                <a:solidFill>
                  <a:schemeClr val="tx1"/>
                </a:solidFill>
              </a:rPr>
              <a:t>Arapça bir kelimedir. Kavram “düzeni değiştirmek üzere zor kullanılarak yapılan geniş halk hareketi “ anlamına gelmektedir. İhtilâl, bir devletin var olan siyasî düzenini ortadan kaldırmak için, hukuk kurallarına başvurmadan, zor kullanarak yapılan geniş bir harekettir. Genellikle, halk arasındaki siyasî, sosyal ve ekonomik dengesizliklerin büyümesi sonucunda meydana gelir. İhtilâl, mevcut düzeni yıkma olayıdır ve inkılâbın eylem safhasıdır. Bu yönüyle inkılâp, kavram olarak ihtilalden daha geniş ve daha köklü bir değişimi ifade etmektedir</a:t>
            </a:r>
            <a:br>
              <a:rPr lang="tr-TR" sz="1800" dirty="0">
                <a:solidFill>
                  <a:schemeClr val="tx1"/>
                </a:solidFill>
              </a:rPr>
            </a:br>
            <a:endParaRPr lang="tr-TR" sz="2000" dirty="0">
              <a:solidFill>
                <a:schemeClr val="tx1"/>
              </a:solidFill>
            </a:endParaRPr>
          </a:p>
        </p:txBody>
      </p:sp>
      <p:sp>
        <p:nvSpPr>
          <p:cNvPr id="3" name="Metin Yer Tutucusu 2">
            <a:extLst>
              <a:ext uri="{FF2B5EF4-FFF2-40B4-BE49-F238E27FC236}">
                <a16:creationId xmlns:a16="http://schemas.microsoft.com/office/drawing/2014/main" id="{40D23278-00DD-46F3-8656-67A96ED6CC75}"/>
              </a:ext>
            </a:extLst>
          </p:cNvPr>
          <p:cNvSpPr>
            <a:spLocks noGrp="1"/>
          </p:cNvSpPr>
          <p:nvPr>
            <p:ph type="body" idx="1"/>
          </p:nvPr>
        </p:nvSpPr>
        <p:spPr>
          <a:xfrm>
            <a:off x="1367365" y="116633"/>
            <a:ext cx="6417734" cy="216023"/>
          </a:xfrm>
        </p:spPr>
        <p:txBody>
          <a:bodyPr>
            <a:normAutofit fontScale="40000" lnSpcReduction="20000"/>
          </a:bodyPr>
          <a:lstStyle/>
          <a:p>
            <a:endParaRPr lang="tr-TR" dirty="0"/>
          </a:p>
        </p:txBody>
      </p:sp>
    </p:spTree>
    <p:extLst>
      <p:ext uri="{BB962C8B-B14F-4D97-AF65-F5344CB8AC3E}">
        <p14:creationId xmlns:p14="http://schemas.microsoft.com/office/powerpoint/2010/main" val="242397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B49AB5-8E5E-4FC1-AFB7-9B63D282E492}"/>
              </a:ext>
            </a:extLst>
          </p:cNvPr>
          <p:cNvSpPr>
            <a:spLocks noGrp="1"/>
          </p:cNvSpPr>
          <p:nvPr>
            <p:ph type="title"/>
          </p:nvPr>
        </p:nvSpPr>
        <p:spPr>
          <a:xfrm>
            <a:off x="251520" y="692697"/>
            <a:ext cx="8640960" cy="5976663"/>
          </a:xfrm>
        </p:spPr>
        <p:txBody>
          <a:bodyPr>
            <a:noAutofit/>
          </a:bodyPr>
          <a:lstStyle/>
          <a:p>
            <a:r>
              <a:rPr lang="tr-TR" sz="2400" dirty="0">
                <a:solidFill>
                  <a:srgbClr val="FF0000"/>
                </a:solidFill>
              </a:rPr>
              <a:t>Devrim</a:t>
            </a:r>
            <a:br>
              <a:rPr lang="tr-TR" sz="2400" dirty="0">
                <a:solidFill>
                  <a:schemeClr val="tx1"/>
                </a:solidFill>
              </a:rPr>
            </a:br>
            <a:r>
              <a:rPr lang="tr-TR" sz="2400" dirty="0">
                <a:solidFill>
                  <a:schemeClr val="tx1"/>
                </a:solidFill>
              </a:rPr>
              <a:t>Kelime Fransızca “</a:t>
            </a:r>
            <a:r>
              <a:rPr lang="tr-TR" sz="2400" dirty="0" err="1">
                <a:solidFill>
                  <a:schemeClr val="tx1"/>
                </a:solidFill>
              </a:rPr>
              <a:t>révolution</a:t>
            </a:r>
            <a:r>
              <a:rPr lang="tr-TR" sz="2400" dirty="0">
                <a:solidFill>
                  <a:schemeClr val="tx1"/>
                </a:solidFill>
              </a:rPr>
              <a:t>”, Arapça «inkılâp» sözcüklerinin karşılığı olarak Türkçedeki “devirmek” kökünden türetilmiştir. Devrim, sadece siyasal anlamda düşünüldüğü zaman “ihtilal”; toplumsal, ekonomik ve siyasal bağlamda düşünüldüğünde ise “inkılâp” karşılığıdır. Bu yönüyle bazen “ihtilâl” ve “inkılâp” kavramlarının karşılığı olarak da kullanılabilmektedir. İktidarın kökeninde, yani dayandığı güçlerde değişiklik yapmayan siyasal olaylar, bu anlamda devrim sayılamaz. İsyan, iç savaş, hükümet darbesi gibi farklı nitelikte olan olayların devrim ile karıştırılmaması gerekir. Bu kelime her ne kadar anlam bakımından inkılâp kavramına denk düşse de Türkiye’de çeşitli dönemlerde çeşitli akımların savunucuları tarafından siyasal amaçlarla da kullanılmaya başlanınca bir anlam farklılaşması yaşanmaya başlamıştır. </a:t>
            </a:r>
          </a:p>
        </p:txBody>
      </p:sp>
      <p:sp>
        <p:nvSpPr>
          <p:cNvPr id="3" name="Metin Yer Tutucusu 2">
            <a:extLst>
              <a:ext uri="{FF2B5EF4-FFF2-40B4-BE49-F238E27FC236}">
                <a16:creationId xmlns:a16="http://schemas.microsoft.com/office/drawing/2014/main" id="{FB873B60-573C-444A-8D1B-C0CEA829FF8C}"/>
              </a:ext>
            </a:extLst>
          </p:cNvPr>
          <p:cNvSpPr>
            <a:spLocks noGrp="1"/>
          </p:cNvSpPr>
          <p:nvPr>
            <p:ph type="body" idx="1"/>
          </p:nvPr>
        </p:nvSpPr>
        <p:spPr>
          <a:xfrm>
            <a:off x="1367365" y="404665"/>
            <a:ext cx="6417734" cy="288032"/>
          </a:xfrm>
        </p:spPr>
        <p:txBody>
          <a:bodyPr>
            <a:normAutofit fontScale="70000" lnSpcReduction="20000"/>
          </a:bodyPr>
          <a:lstStyle/>
          <a:p>
            <a:endParaRPr lang="tr-TR" dirty="0"/>
          </a:p>
        </p:txBody>
      </p:sp>
    </p:spTree>
    <p:extLst>
      <p:ext uri="{BB962C8B-B14F-4D97-AF65-F5344CB8AC3E}">
        <p14:creationId xmlns:p14="http://schemas.microsoft.com/office/powerpoint/2010/main" val="36935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9F7964-2760-41E6-ACEF-F328AF65E55C}"/>
              </a:ext>
            </a:extLst>
          </p:cNvPr>
          <p:cNvSpPr>
            <a:spLocks noGrp="1"/>
          </p:cNvSpPr>
          <p:nvPr>
            <p:ph type="title"/>
          </p:nvPr>
        </p:nvSpPr>
        <p:spPr>
          <a:xfrm>
            <a:off x="690032" y="1484784"/>
            <a:ext cx="7772400" cy="4752528"/>
          </a:xfrm>
        </p:spPr>
        <p:txBody>
          <a:bodyPr>
            <a:normAutofit/>
          </a:bodyPr>
          <a:lstStyle/>
          <a:p>
            <a:br>
              <a:rPr lang="tr-TR" sz="2400" dirty="0"/>
            </a:br>
            <a:r>
              <a:rPr lang="tr-TR" sz="2800" dirty="0">
                <a:solidFill>
                  <a:srgbClr val="FF0000"/>
                </a:solidFill>
              </a:rPr>
              <a:t>Askerî Darbe veya Hükümet Darbesi </a:t>
            </a:r>
            <a:br>
              <a:rPr lang="tr-TR" sz="2800" dirty="0">
                <a:solidFill>
                  <a:srgbClr val="FF0000"/>
                </a:solidFill>
              </a:rPr>
            </a:br>
            <a:r>
              <a:rPr lang="tr-TR" sz="2800" dirty="0">
                <a:solidFill>
                  <a:schemeClr val="tx1"/>
                </a:solidFill>
              </a:rPr>
              <a:t>Askerî darbe kısa süreli fiili bir durumdur. Sosyal düzen içinde aksaklığı doğuran sebepleri ortadan kaldırmak gibi amaçlarla mevcut hükümete karşı yapılan askerî girişimidir. Türkiye’de 27 Mayıs 1960 ve 12 Eylül 1980 darbeleri buna örnek gösterilebilir.</a:t>
            </a:r>
            <a:br>
              <a:rPr lang="tr-TR" sz="2400" dirty="0"/>
            </a:br>
            <a:r>
              <a:rPr lang="tr-TR" sz="2400" dirty="0"/>
              <a:t>  </a:t>
            </a:r>
            <a:endParaRPr lang="tr-TR" sz="2400" dirty="0">
              <a:solidFill>
                <a:schemeClr val="tx1"/>
              </a:solidFill>
            </a:endParaRPr>
          </a:p>
        </p:txBody>
      </p:sp>
      <p:sp>
        <p:nvSpPr>
          <p:cNvPr id="3" name="Metin Yer Tutucusu 2">
            <a:extLst>
              <a:ext uri="{FF2B5EF4-FFF2-40B4-BE49-F238E27FC236}">
                <a16:creationId xmlns:a16="http://schemas.microsoft.com/office/drawing/2014/main" id="{4C47D117-8BBA-4433-9E83-9DDCF2C11122}"/>
              </a:ext>
            </a:extLst>
          </p:cNvPr>
          <p:cNvSpPr>
            <a:spLocks noGrp="1"/>
          </p:cNvSpPr>
          <p:nvPr>
            <p:ph type="body" idx="1"/>
          </p:nvPr>
        </p:nvSpPr>
        <p:spPr>
          <a:xfrm>
            <a:off x="1367365" y="404665"/>
            <a:ext cx="6417734" cy="648072"/>
          </a:xfrm>
        </p:spPr>
        <p:txBody>
          <a:bodyPr/>
          <a:lstStyle/>
          <a:p>
            <a:endParaRPr lang="tr-TR" dirty="0"/>
          </a:p>
        </p:txBody>
      </p:sp>
    </p:spTree>
    <p:extLst>
      <p:ext uri="{BB962C8B-B14F-4D97-AF65-F5344CB8AC3E}">
        <p14:creationId xmlns:p14="http://schemas.microsoft.com/office/powerpoint/2010/main" val="1678491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7_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1384</Words>
  <Application>Microsoft Office PowerPoint</Application>
  <PresentationFormat>Ekran Gösterisi (4:3)</PresentationFormat>
  <Paragraphs>36</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2</vt:i4>
      </vt:variant>
      <vt:variant>
        <vt:lpstr>Slayt Başlıkları</vt:lpstr>
      </vt:variant>
      <vt:variant>
        <vt:i4>15</vt:i4>
      </vt:variant>
    </vt:vector>
  </HeadingPairs>
  <TitlesOfParts>
    <vt:vector size="21" baseType="lpstr">
      <vt:lpstr>Arial</vt:lpstr>
      <vt:lpstr>Candara</vt:lpstr>
      <vt:lpstr>Helvetica</vt:lpstr>
      <vt:lpstr>Symbol</vt:lpstr>
      <vt:lpstr>Dalga Biçimi</vt:lpstr>
      <vt:lpstr>7_Dalga Biçimi</vt:lpstr>
      <vt:lpstr> 1. HAFTA – 1. DERS</vt:lpstr>
      <vt:lpstr>DERSİN AMACI</vt:lpstr>
      <vt:lpstr>DERSİN ÜNİVERSİTE EĞİTİM SİSTEMİ İÇERİSİNDEKİ YERİ</vt:lpstr>
      <vt:lpstr>KAVRAM BİLGİSİ</vt:lpstr>
      <vt:lpstr>Devlet Belli bir toprak parçası üzerinde yerleşmiş toplumların, düzenli ve adaletli bir yaşam sürmeleri için oluşturulan, yönetme ve meşru kuvvet kullanma hakkına sahip olan ve varlığı diğer devletlerce tanınmış siyasal kuruluşlardır. Millet Uzun bir geçmiş içerisinde ortak bir miras yaratmış olan; dil, din, kültür bağları ile bağlanmış, birliktelik duygusuna sahip olarak ortak amaçlar doğrultusunda hareket eden insanların oluşturduğu topluluktur. Ülke Devlet, siyasal otoritesini sınırları çizilmiş bir toprak parçasında hayatlarını sürdüren insanlar üzerinde kullanır. Devleti oluşturan insan topluluğunun yaşadığı bu toprak parçasına ülke (vatan) denir.    </vt:lpstr>
      <vt:lpstr> İnkılâp kelimesi, Arapça kökenli bir kelime olup “değişme, bir halden başka bir hale dönüşme” anlamına gelmektedir.  İnkılâp, köklü bir yeniliği ifade eder ve toplum hayatı ve devlet yapısında kısa sürede meydana getirilen değişikliklerdir. Mevcut sistemin yerine daha ileri, çağdaş ve toplumu müreffeh kılacak modern bir sistem getirilmesidir.  İnkılâp, sosyal hayatta ve müesseselerde köklü bir değişimdir. Bu değişim genel anlamda inkılâbın ana hedefine uygun bir gelişme şeklinde gerçekleşir. Türkçe sözlüğe göre inkılâp, “çok kısa zaman içinde meydana gelen köklü ve önemli değişiklik” anlamına gelmektedir.  İnkılâp, evrim, tekâmül, ıslahat, tanzimat, hükümet darbesi gibi kavramlardan farklı anlamlar ifade eder. </vt:lpstr>
      <vt:lpstr>İhtilâl  Arapça bir kelimedir. Kavram “düzeni değiştirmek üzere zor kullanılarak yapılan geniş halk hareketi “ anlamına gelmektedir. İhtilâl, bir devletin var olan siyasî düzenini ortadan kaldırmak için, hukuk kurallarına başvurmadan, zor kullanarak yapılan geniş bir harekettir. Genellikle, halk arasındaki siyasî, sosyal ve ekonomik dengesizliklerin büyümesi sonucunda meydana gelir. İhtilâl, mevcut düzeni yıkma olayıdır ve inkılâbın eylem safhasıdır. Bu yönüyle inkılâp, kavram olarak ihtilalden daha geniş ve daha köklü bir değişimi ifade etmektedir </vt:lpstr>
      <vt:lpstr>Devrim Kelime Fransızca “révolution”, Arapça «inkılâp» sözcüklerinin karşılığı olarak Türkçedeki “devirmek” kökünden türetilmiştir. Devrim, sadece siyasal anlamda düşünüldüğü zaman “ihtilal”; toplumsal, ekonomik ve siyasal bağlamda düşünüldüğünde ise “inkılâp” karşılığıdır. Bu yönüyle bazen “ihtilâl” ve “inkılâp” kavramlarının karşılığı olarak da kullanılabilmektedir. İktidarın kökeninde, yani dayandığı güçlerde değişiklik yapmayan siyasal olaylar, bu anlamda devrim sayılamaz. İsyan, iç savaş, hükümet darbesi gibi farklı nitelikte olan olayların devrim ile karıştırılmaması gerekir. Bu kelime her ne kadar anlam bakımından inkılâp kavramına denk düşse de Türkiye’de çeşitli dönemlerde çeşitli akımların savunucuları tarafından siyasal amaçlarla da kullanılmaya başlanınca bir anlam farklılaşması yaşanmaya başlamıştır. </vt:lpstr>
      <vt:lpstr> Askerî Darbe veya Hükümet Darbesi  Askerî darbe kısa süreli fiili bir durumdur. Sosyal düzen içinde aksaklığı doğuran sebepleri ortadan kaldırmak gibi amaçlarla mevcut hükümete karşı yapılan askerî girişimidir. Türkiye’de 27 Mayıs 1960 ve 12 Eylül 1980 darbeleri buna örnek gösterilebilir.   </vt:lpstr>
      <vt:lpstr>Islahat  Arapçadan dilimize geçen ve “ıslah” kelimesinin çoğulu olan “ıslahat” kelimesi, eksikleri giderme, düzeltmeler, iyileştirmeler, yoluna koymalar anlamındadır. Batı dillerindeki karşılığı “reform”dur. Islahatta, inkılâpdan farklı olarak yeni bir unsur getirme yoktur. Mevcut düzen korunurken, düzenin aksayan yönlerinin düzeltilmesi için çaba sarf edilir. Osmanlı Devleti’nde 1856 yılında çıkarılan “Islahat Fermanı” ile gerçekleştirilmeye çalışılan hamleler ya da Padişah II. Osman’ın düzeni bozulan orduyu ıslaha çalışması bu alanda örnekler olarak gösterilebilir.</vt:lpstr>
      <vt:lpstr>Tanzimat Arapçadan dilimize geçmiş bir kelime olup «nizam verme ve düzene koyma, düzeltme ve düzenlemeler yapma» gibi anlamlar taşır. Devlet yönetimi tarafından ülke idaresinde karşılaşılan sorunların iyileştirilmesi ve idari işlerin düzeltilmesi için alınan önlemleri ve uygulamaları kapsamına alır. Osmanlı tarihinde Sultan Abdülmecit döneminde 1839 yılında ilan edilen Tanzimat Fermanı buna bir örnek olarak gösterilebilir.</vt:lpstr>
      <vt:lpstr>  Reform Sözcük olarak “yeniden düzenlemek, şekil vermek, yenileyip daha iyi hale koymak, ıslah etmek” gibi anlamlar taşır. Tarihsel bir terim olarak 16’ıncı yüzyılda Avrupa’da dini alanlarda meydana gelen gelişmeler ve düzenlemelere «Reform» adı verilmiştir.    </vt:lpstr>
      <vt:lpstr>İnkılâp hareketi genel olarak üç aşamada gerçekleşir:   Birinci aşamayı oluşturan fikrî cephe, cemiyette değişim fikrinin tohumlarının atıldığı ve geliştirildiği evredir. Bu evreye düşünürler, yazarlar, aydınlar katkı yaparlar ve yeni bir sosyal düzen arayışındaki fikirler doğarak halk içerisinde gelişir, yayılır, güç kazanır. Osmanlı Devletinin son dönemlerinde çeşitli aydınların yenilik ve değişim arayışları, fikirleri, Türk İnkılâbının fikrî hazırlık aşaması içerisinde gösterilebilir.  İkinci aşama, hazırlık aşamasının tamamlanmasından sonra gelen aksiyon dönemidir. Dar anlamıyla bir ihtilâli ifade eder ve bu ihtilâl başarı gösterdiği ve halkın desteğini kazandığında meşruluğa erişmiş olur. Millî Mücadele ve bu mücadele sonunda yeni bir Türk devletinin kurulmasını sağlayan gelişmeler Türk İnkılâbının aksiyon safhasını oluşturur.   Üçüncü aşama ise bozulan, yıkılan düzenin yerine yenisinin kurulması aşamasıdır. Bu yeniden kurma ile inkılâp başarılmış olur. Eskinin yerini yeni bir idare, yeni düzen ve müesseseler alır. Atatürk öncülüğünde yeni Türk devletinin kurumsallaşması yolunda atılan adımlar ve gerçekleştirilen inkılâplar Türk İnkılâbının bu aşamasını oluşturur.  </vt:lpstr>
      <vt:lpstr>İnkılâp kısaca, «toplumun zamanın gereklerini karşılayamayan kurumlarını kısa bir süre içerisinde değiştirip kendini yenilemesi atılımı» olarak ifade edilebilir.  Atatürk, Türk İnkılâbını: «Türk Milletini son asırlarda geri bırakmış müesseseleri yıkarak yerlerine, milletin en yüksek medenî icaplara göre ilerlemesini temin edecek yeni müessese koymuş olmak» şeklinde tarif etmiştir.   Yine başka bir sözünde: «Yaptığımız ve yapmakta olduğumuz inkılâpların gayesi, Türkiye Cumhuriyeti halkını tamamen çağımıza uygun, bütün mana ve biçimiyle medeni bir toplum haline ulaştırmaktır. İnkılaplarımızın temel prensibi budur.» demektedir. </vt:lpstr>
      <vt:lpstr>* Türk İnkılâbı, ileriye ve gelişmeye dönük bir manayı ifade eder. Amacı toplumun çağdaş uygarlık seviyesi içerisinde, dünyanın gelişmiş toplumları arasında yer almasını sağlamaktır. Akıl ve bilimi rehber edinerek Türk milletini ileriye taşımak, toplum ve devlet olarak güçlü ve gelişmiş bir biçimde geleceğe yürünmesini gerçekleştirmek hedefiyle gerçekleştirilmiştir.   *Bu doğrultuda Türk İnkılâbının temel hedefi, toplumsal ihtiyaçları karşılamayan ve çözüm sunmaktan uzaklaşmış kurumların yerine yeni, çağdaş ve toplum faydasına kurumlar oluşturmak, değerler yaratmak olmuştur.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 İNKILÂBININ DAYANDIĞI TEMEL İLKELER -ATATÜRK İLKELERİ-</dc:title>
  <dc:creator>ZENGIN</dc:creator>
  <cp:lastModifiedBy>gülnihal</cp:lastModifiedBy>
  <cp:revision>97</cp:revision>
  <dcterms:created xsi:type="dcterms:W3CDTF">2020-04-09T20:27:14Z</dcterms:created>
  <dcterms:modified xsi:type="dcterms:W3CDTF">2020-10-08T20:27:36Z</dcterms:modified>
</cp:coreProperties>
</file>