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6" r:id="rId2"/>
    <p:sldId id="287" r:id="rId3"/>
    <p:sldId id="257" r:id="rId4"/>
    <p:sldId id="285" r:id="rId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07.10.2020</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150504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07.10.2020</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3011979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07.10.2020</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extLst>
      <p:ext uri="{BB962C8B-B14F-4D97-AF65-F5344CB8AC3E}">
        <p14:creationId xmlns:p14="http://schemas.microsoft.com/office/powerpoint/2010/main" val="3428674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07.10.2020</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
        <p:nvSpPr>
          <p:cNvPr id="7" name="Title 6"/>
          <p:cNvSpPr>
            <a:spLocks noGrp="1"/>
          </p:cNvSpPr>
          <p:nvPr>
            <p:ph type="title"/>
          </p:nvPr>
        </p:nvSpPr>
        <p:spPr/>
        <p:txBody>
          <a:bodyPr/>
          <a:lstStyle/>
          <a:p>
            <a:r>
              <a:rPr lang="tr-TR" smtClean="0"/>
              <a:t>Asıl başlık stili için tıklatın</a:t>
            </a:r>
            <a:endParaRPr lang="en-US"/>
          </a:p>
        </p:txBody>
      </p:sp>
    </p:spTree>
    <p:extLst>
      <p:ext uri="{BB962C8B-B14F-4D97-AF65-F5344CB8AC3E}">
        <p14:creationId xmlns:p14="http://schemas.microsoft.com/office/powerpoint/2010/main" val="195589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07.10.2020</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187296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fld id="{1D10393A-EC6D-4B7A-A403-3E2FBF8FAA10}" type="datetimeFigureOut">
              <a:rPr lang="tr-TR" smtClean="0">
                <a:solidFill>
                  <a:srgbClr val="073E87"/>
                </a:solidFill>
              </a:rPr>
              <a:pPr/>
              <a:t>07.10.2020</a:t>
            </a:fld>
            <a:endParaRPr lang="tr-TR">
              <a:solidFill>
                <a:srgbClr val="073E87"/>
              </a:solidFill>
            </a:endParaRPr>
          </a:p>
        </p:txBody>
      </p:sp>
      <p:sp>
        <p:nvSpPr>
          <p:cNvPr id="6" name="Footer Placeholder 5"/>
          <p:cNvSpPr>
            <a:spLocks noGrp="1"/>
          </p:cNvSpPr>
          <p:nvPr>
            <p:ph type="ftr" sz="quarter" idx="11"/>
          </p:nvPr>
        </p:nvSpPr>
        <p:spPr/>
        <p:txBody>
          <a:bodyPr/>
          <a:lstStyle/>
          <a:p>
            <a:endParaRPr lang="tr-TR">
              <a:solidFill>
                <a:srgbClr val="073E87"/>
              </a:solidFill>
            </a:endParaRPr>
          </a:p>
        </p:txBody>
      </p:sp>
      <p:sp>
        <p:nvSpPr>
          <p:cNvPr id="7" name="Slide Number Placeholder 6"/>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
        <p:nvSpPr>
          <p:cNvPr id="9" name="Content Placeholder 8"/>
          <p:cNvSpPr>
            <a:spLocks noGrp="1"/>
          </p:cNvSpPr>
          <p:nvPr>
            <p:ph sz="quarter" idx="13"/>
          </p:nvPr>
        </p:nvSpPr>
        <p:spPr>
          <a:xfrm>
            <a:off x="676655"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extLst>
      <p:ext uri="{BB962C8B-B14F-4D97-AF65-F5344CB8AC3E}">
        <p14:creationId xmlns:p14="http://schemas.microsoft.com/office/powerpoint/2010/main" val="3852109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D10393A-EC6D-4B7A-A403-3E2FBF8FAA10}" type="datetimeFigureOut">
              <a:rPr lang="tr-TR" smtClean="0">
                <a:solidFill>
                  <a:srgbClr val="073E87"/>
                </a:solidFill>
              </a:rPr>
              <a:pPr/>
              <a:t>07.10.2020</a:t>
            </a:fld>
            <a:endParaRPr lang="tr-TR">
              <a:solidFill>
                <a:srgbClr val="073E87"/>
              </a:solidFill>
            </a:endParaRPr>
          </a:p>
        </p:txBody>
      </p:sp>
      <p:sp>
        <p:nvSpPr>
          <p:cNvPr id="8" name="Footer Placeholder 7"/>
          <p:cNvSpPr>
            <a:spLocks noGrp="1"/>
          </p:cNvSpPr>
          <p:nvPr>
            <p:ph type="ftr" sz="quarter" idx="11"/>
          </p:nvPr>
        </p:nvSpPr>
        <p:spPr/>
        <p:txBody>
          <a:bodyPr/>
          <a:lstStyle/>
          <a:p>
            <a:endParaRPr lang="tr-TR">
              <a:solidFill>
                <a:srgbClr val="073E87"/>
              </a:solidFill>
            </a:endParaRPr>
          </a:p>
        </p:txBody>
      </p:sp>
      <p:sp>
        <p:nvSpPr>
          <p:cNvPr id="9" name="Slide Number Placeholder 8"/>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201037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1D10393A-EC6D-4B7A-A403-3E2FBF8FAA10}" type="datetimeFigureOut">
              <a:rPr lang="tr-TR" smtClean="0">
                <a:solidFill>
                  <a:srgbClr val="073E87"/>
                </a:solidFill>
              </a:rPr>
              <a:pPr/>
              <a:t>07.10.2020</a:t>
            </a:fld>
            <a:endParaRPr lang="tr-TR">
              <a:solidFill>
                <a:srgbClr val="073E87"/>
              </a:solidFill>
            </a:endParaRPr>
          </a:p>
        </p:txBody>
      </p:sp>
      <p:sp>
        <p:nvSpPr>
          <p:cNvPr id="4" name="Footer Placeholder 3"/>
          <p:cNvSpPr>
            <a:spLocks noGrp="1"/>
          </p:cNvSpPr>
          <p:nvPr>
            <p:ph type="ftr" sz="quarter" idx="11"/>
          </p:nvPr>
        </p:nvSpPr>
        <p:spPr/>
        <p:txBody>
          <a:bodyPr/>
          <a:lstStyle/>
          <a:p>
            <a:endParaRPr lang="tr-TR">
              <a:solidFill>
                <a:srgbClr val="073E87"/>
              </a:solidFill>
            </a:endParaRPr>
          </a:p>
        </p:txBody>
      </p:sp>
      <p:sp>
        <p:nvSpPr>
          <p:cNvPr id="5" name="Slide Number Placeholder 4"/>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1971639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Date Placeholder 1"/>
          <p:cNvSpPr>
            <a:spLocks noGrp="1"/>
          </p:cNvSpPr>
          <p:nvPr>
            <p:ph type="dt" sz="half" idx="10"/>
          </p:nvPr>
        </p:nvSpPr>
        <p:spPr/>
        <p:txBody>
          <a:bodyPr/>
          <a:lstStyle/>
          <a:p>
            <a:fld id="{1D10393A-EC6D-4B7A-A403-3E2FBF8FAA10}" type="datetimeFigureOut">
              <a:rPr lang="tr-TR" smtClean="0">
                <a:solidFill>
                  <a:srgbClr val="073E87"/>
                </a:solidFill>
              </a:rPr>
              <a:pPr/>
              <a:t>07.10.2020</a:t>
            </a:fld>
            <a:endParaRPr lang="tr-TR">
              <a:solidFill>
                <a:srgbClr val="073E87"/>
              </a:solidFill>
            </a:endParaRPr>
          </a:p>
        </p:txBody>
      </p:sp>
      <p:sp>
        <p:nvSpPr>
          <p:cNvPr id="3" name="Footer Placeholder 2"/>
          <p:cNvSpPr>
            <a:spLocks noGrp="1"/>
          </p:cNvSpPr>
          <p:nvPr>
            <p:ph type="ftr" sz="quarter" idx="11"/>
          </p:nvPr>
        </p:nvSpPr>
        <p:spPr/>
        <p:txBody>
          <a:bodyPr/>
          <a:lstStyle/>
          <a:p>
            <a:endParaRPr lang="tr-TR">
              <a:solidFill>
                <a:srgbClr val="073E87"/>
              </a:solidFill>
            </a:endParaRPr>
          </a:p>
        </p:txBody>
      </p:sp>
      <p:sp>
        <p:nvSpPr>
          <p:cNvPr id="4" name="Slide Number Placeholder 3"/>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3760043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Date Placeholder 4"/>
          <p:cNvSpPr>
            <a:spLocks noGrp="1"/>
          </p:cNvSpPr>
          <p:nvPr>
            <p:ph type="dt" sz="half" idx="10"/>
          </p:nvPr>
        </p:nvSpPr>
        <p:spPr/>
        <p:txBody>
          <a:bodyPr/>
          <a:lstStyle/>
          <a:p>
            <a:fld id="{1D10393A-EC6D-4B7A-A403-3E2FBF8FAA10}" type="datetimeFigureOut">
              <a:rPr lang="tr-TR" smtClean="0">
                <a:solidFill>
                  <a:srgbClr val="073E87"/>
                </a:solidFill>
              </a:rPr>
              <a:pPr/>
              <a:t>07.10.2020</a:t>
            </a:fld>
            <a:endParaRPr lang="tr-TR">
              <a:solidFill>
                <a:srgbClr val="073E87"/>
              </a:solidFill>
            </a:endParaRPr>
          </a:p>
        </p:txBody>
      </p:sp>
      <p:sp>
        <p:nvSpPr>
          <p:cNvPr id="6" name="Footer Placeholder 5"/>
          <p:cNvSpPr>
            <a:spLocks noGrp="1"/>
          </p:cNvSpPr>
          <p:nvPr>
            <p:ph type="ftr" sz="quarter" idx="11"/>
          </p:nvPr>
        </p:nvSpPr>
        <p:spPr/>
        <p:txBody>
          <a:bodyPr/>
          <a:lstStyle/>
          <a:p>
            <a:endParaRPr lang="tr-TR">
              <a:solidFill>
                <a:srgbClr val="073E87"/>
              </a:solidFill>
            </a:endParaRPr>
          </a:p>
        </p:txBody>
      </p:sp>
      <p:sp>
        <p:nvSpPr>
          <p:cNvPr id="7" name="Slide Number Placeholder 6"/>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extLst>
      <p:ext uri="{BB962C8B-B14F-4D97-AF65-F5344CB8AC3E}">
        <p14:creationId xmlns:p14="http://schemas.microsoft.com/office/powerpoint/2010/main" val="3738946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1D10393A-EC6D-4B7A-A403-3E2FBF8FAA10}" type="datetimeFigureOut">
              <a:rPr lang="tr-TR" smtClean="0">
                <a:solidFill>
                  <a:srgbClr val="073E87"/>
                </a:solidFill>
              </a:rPr>
              <a:pPr/>
              <a:t>07.10.2020</a:t>
            </a:fld>
            <a:endParaRPr lang="tr-TR">
              <a:solidFill>
                <a:srgbClr val="073E87"/>
              </a:solidFill>
            </a:endParaRPr>
          </a:p>
        </p:txBody>
      </p:sp>
      <p:sp>
        <p:nvSpPr>
          <p:cNvPr id="6" name="Footer Placeholder 5"/>
          <p:cNvSpPr>
            <a:spLocks noGrp="1"/>
          </p:cNvSpPr>
          <p:nvPr>
            <p:ph type="ftr" sz="quarter" idx="11"/>
          </p:nvPr>
        </p:nvSpPr>
        <p:spPr/>
        <p:txBody>
          <a:bodyPr/>
          <a:lstStyle/>
          <a:p>
            <a:endParaRPr lang="tr-TR">
              <a:solidFill>
                <a:srgbClr val="073E87"/>
              </a:solidFill>
            </a:endParaRPr>
          </a:p>
        </p:txBody>
      </p:sp>
      <p:sp>
        <p:nvSpPr>
          <p:cNvPr id="7" name="Slide Number Placeholder 6"/>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Tree>
    <p:extLst>
      <p:ext uri="{BB962C8B-B14F-4D97-AF65-F5344CB8AC3E}">
        <p14:creationId xmlns:p14="http://schemas.microsoft.com/office/powerpoint/2010/main" val="82558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10393A-EC6D-4B7A-A403-3E2FBF8FAA10}" type="datetimeFigureOut">
              <a:rPr lang="tr-TR" smtClean="0">
                <a:solidFill>
                  <a:srgbClr val="073E87"/>
                </a:solidFill>
              </a:rPr>
              <a:pPr/>
              <a:t>07.10.2020</a:t>
            </a:fld>
            <a:endParaRPr lang="tr-TR">
              <a:solidFill>
                <a:srgbClr val="073E87"/>
              </a:solidFill>
            </a:endParaRP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tr-TR">
              <a:solidFill>
                <a:srgbClr val="073E87"/>
              </a:solidFill>
            </a:endParaRP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66454A7-2BC4-4249-98A6-01C5DA3F2F79}" type="slidenum">
              <a:rPr lang="tr-TR" smtClean="0">
                <a:solidFill>
                  <a:srgbClr val="073E87"/>
                </a:solidFill>
              </a:rPr>
              <a:pPr/>
              <a:t>‹#›</a:t>
            </a:fld>
            <a:endParaRPr lang="tr-TR">
              <a:solidFill>
                <a:srgbClr val="073E87"/>
              </a:solidFill>
            </a:endParaRP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extLst>
      <p:ext uri="{BB962C8B-B14F-4D97-AF65-F5344CB8AC3E}">
        <p14:creationId xmlns:p14="http://schemas.microsoft.com/office/powerpoint/2010/main" val="13325848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539553" y="1268760"/>
            <a:ext cx="8136904" cy="5256584"/>
          </a:xfrm>
        </p:spPr>
        <p:txBody>
          <a:bodyPr>
            <a:normAutofit fontScale="85000" lnSpcReduction="20000"/>
          </a:bodyPr>
          <a:lstStyle/>
          <a:p>
            <a:pPr marL="0" indent="0" algn="just">
              <a:buNone/>
            </a:pPr>
            <a:r>
              <a:rPr lang="tr-TR" dirty="0" smtClean="0"/>
              <a:t>Tarihin büyük dünya devletlerinden birisi olarak altı yüz yıl yaşamış olan Osmanlı Devleti, hakimiyetin kaynağı bakımından yapılan klasik ayrıma göre, despotik olmayan mutlak bir imparatorluktu. </a:t>
            </a:r>
          </a:p>
          <a:p>
            <a:pPr marL="0" indent="0" algn="just">
              <a:buNone/>
            </a:pPr>
            <a:r>
              <a:rPr lang="tr-TR" dirty="0"/>
              <a:t>U</a:t>
            </a:r>
            <a:r>
              <a:rPr lang="tr-TR" dirty="0" smtClean="0"/>
              <a:t>zun yaşam sürecinde bu devlet Asya, Avrupa ve Afrika kıtalarında geniş topraklara yayılarak hakimiyet tesis etmişti. </a:t>
            </a:r>
          </a:p>
          <a:p>
            <a:pPr marL="0" indent="0" algn="just">
              <a:buNone/>
            </a:pPr>
            <a:r>
              <a:rPr lang="tr-TR" dirty="0" smtClean="0"/>
              <a:t>Ancak 16. yüzyılın sonlarından itibaren duraklama sürecine, 17. yüzyılın sonlarından itibaren de hızla topraklar kaybederek gerileme sürecine girmişti. Bu dönemde siyasî, sosyal ve ekonomik alanda yaşanan sorunlar, devlet kurumlarını hantal, işlemez ve yeni gelen çağların sorunlarına cevap üretemez hale getirmişti. Batı dünyasında yaşanan çeşitli gelişmeler, özellikle 17. yüzyıl sonlarından itibaren kuvvetler dengesini Osmanlılar aleyhine bozmuş; Batının pek çok alandaki üstünlüğü, devlet yöneticilerini dengeyi yeniden kurabilmek için çözüm yolları aramaya itmişti. </a:t>
            </a:r>
          </a:p>
          <a:p>
            <a:pPr marL="0" indent="0" algn="just">
              <a:buNone/>
            </a:pPr>
            <a:r>
              <a:rPr lang="tr-TR" dirty="0" smtClean="0"/>
              <a:t>Söz konusu arayışlar Osmanlı Devleti’nde, Batı medeniyetinin ürettiği değerler ekseninde </a:t>
            </a:r>
            <a:r>
              <a:rPr lang="tr-TR" dirty="0"/>
              <a:t>askerî, </a:t>
            </a:r>
            <a:r>
              <a:rPr lang="tr-TR" dirty="0" smtClean="0"/>
              <a:t>idarî, ekonomik alanlarda reformlar çağını başlatmış; </a:t>
            </a:r>
            <a:r>
              <a:rPr lang="tr-TR" dirty="0"/>
              <a:t>18. ve 19. </a:t>
            </a:r>
            <a:r>
              <a:rPr lang="tr-TR" dirty="0" smtClean="0"/>
              <a:t>yüzyıllarda karşılaşılan çeşitli aşamalar halinde önemli bir etkileşim ve değişim sürecini oluşturmuştu. Bu sürecin önemli adımları, Lale Devri ile başlayıp Tanzimat hareketi ve Meşrutiyet dönemleri ile pekişen gelişim aşamalarında görülebilir. </a:t>
            </a:r>
          </a:p>
          <a:p>
            <a:pPr marL="0" indent="0">
              <a:buNone/>
            </a:pPr>
            <a:r>
              <a:rPr lang="tr-TR" dirty="0" smtClean="0"/>
              <a:t> </a:t>
            </a:r>
            <a:endParaRPr lang="tr-TR" dirty="0"/>
          </a:p>
        </p:txBody>
      </p:sp>
      <p:sp>
        <p:nvSpPr>
          <p:cNvPr id="3" name="Başlık 2"/>
          <p:cNvSpPr>
            <a:spLocks noGrp="1"/>
          </p:cNvSpPr>
          <p:nvPr>
            <p:ph type="title"/>
          </p:nvPr>
        </p:nvSpPr>
        <p:spPr>
          <a:xfrm>
            <a:off x="457200" y="338328"/>
            <a:ext cx="8229600" cy="930432"/>
          </a:xfrm>
        </p:spPr>
        <p:txBody>
          <a:bodyPr>
            <a:noAutofit/>
          </a:bodyPr>
          <a:lstStyle/>
          <a:p>
            <a:r>
              <a:rPr lang="tr-TR" sz="3200" dirty="0" smtClean="0">
                <a:solidFill>
                  <a:srgbClr val="C00000"/>
                </a:solidFill>
              </a:rPr>
              <a:t>OSMANLI DEVLETİNİN YAPISINA GENEL BİR BAKIŞ VE GERİLEME SEBEPLERİ</a:t>
            </a:r>
            <a:endParaRPr lang="tr-TR" sz="3200" dirty="0">
              <a:solidFill>
                <a:srgbClr val="C00000"/>
              </a:solidFill>
            </a:endParaRPr>
          </a:p>
        </p:txBody>
      </p:sp>
    </p:spTree>
    <p:extLst>
      <p:ext uri="{BB962C8B-B14F-4D97-AF65-F5344CB8AC3E}">
        <p14:creationId xmlns:p14="http://schemas.microsoft.com/office/powerpoint/2010/main" val="761032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251520" y="620688"/>
            <a:ext cx="8640960" cy="6048672"/>
          </a:xfrm>
        </p:spPr>
        <p:txBody>
          <a:bodyPr>
            <a:noAutofit/>
          </a:bodyPr>
          <a:lstStyle/>
          <a:p>
            <a:pPr marL="0" indent="0" algn="just">
              <a:buNone/>
            </a:pPr>
            <a:r>
              <a:rPr lang="tr-TR" sz="1600" dirty="0">
                <a:solidFill>
                  <a:schemeClr val="tx1"/>
                </a:solidFill>
              </a:rPr>
              <a:t>Osmanlı’nın gerilemesi iki ayrı başlık halinde ele alınabilir: Birincisi batıdaki yani Avrupa’daki gelişmeler; ikincisi ise bunun karşısında devletin askerî, siyasal, sosyal ve ekonomik sorunlarla karşılaşması ve iç bünyesindeki gerilemelerdir. </a:t>
            </a:r>
            <a:endParaRPr lang="tr-TR" sz="1600" dirty="0">
              <a:solidFill>
                <a:srgbClr val="FF0000"/>
              </a:solidFill>
            </a:endParaRPr>
          </a:p>
          <a:p>
            <a:pPr marL="0" indent="0" algn="just">
              <a:buNone/>
            </a:pPr>
            <a:endParaRPr lang="tr-TR" sz="1600" dirty="0" smtClean="0">
              <a:solidFill>
                <a:srgbClr val="FF0000"/>
              </a:solidFill>
            </a:endParaRPr>
          </a:p>
          <a:p>
            <a:pPr marL="0" indent="0" algn="just">
              <a:buNone/>
            </a:pPr>
            <a:r>
              <a:rPr lang="tr-TR" sz="1600" dirty="0" smtClean="0">
                <a:solidFill>
                  <a:srgbClr val="FF0000"/>
                </a:solidFill>
              </a:rPr>
              <a:t>A- BATI DÜNYASININ YÜKSELİŞİ:</a:t>
            </a:r>
          </a:p>
          <a:p>
            <a:pPr algn="just">
              <a:buFont typeface="Arial" charset="0"/>
              <a:buChar char="•"/>
            </a:pPr>
            <a:r>
              <a:rPr lang="tr-TR" sz="1600" dirty="0" smtClean="0">
                <a:solidFill>
                  <a:schemeClr val="tx1"/>
                </a:solidFill>
              </a:rPr>
              <a:t>15. ve 16. Yüzyıllarda gerçekleşen COĞRAFİ KEŞİFLER, </a:t>
            </a:r>
            <a:r>
              <a:rPr lang="tr-TR" sz="1600" dirty="0">
                <a:solidFill>
                  <a:schemeClr val="tx1"/>
                </a:solidFill>
              </a:rPr>
              <a:t>RÖNESANS VE </a:t>
            </a:r>
            <a:r>
              <a:rPr lang="tr-TR" sz="1600" dirty="0" smtClean="0">
                <a:solidFill>
                  <a:schemeClr val="tx1"/>
                </a:solidFill>
              </a:rPr>
              <a:t>REFORM</a:t>
            </a:r>
          </a:p>
          <a:p>
            <a:pPr marL="0" indent="0" algn="just">
              <a:buNone/>
            </a:pPr>
            <a:endParaRPr lang="tr-TR" sz="1600" dirty="0">
              <a:solidFill>
                <a:schemeClr val="tx1"/>
              </a:solidFill>
            </a:endParaRPr>
          </a:p>
          <a:p>
            <a:pPr algn="just">
              <a:buFont typeface="Arial" charset="0"/>
              <a:buChar char="•"/>
            </a:pPr>
            <a:r>
              <a:rPr lang="tr-TR" sz="1600" dirty="0" smtClean="0">
                <a:solidFill>
                  <a:schemeClr val="tx1"/>
                </a:solidFill>
              </a:rPr>
              <a:t>18. Yüzyıl Aydınlanma Dönemi SANAYİ DEVRİMİ ve </a:t>
            </a:r>
            <a:r>
              <a:rPr lang="tr-TR" sz="1600" dirty="0">
                <a:solidFill>
                  <a:schemeClr val="tx1"/>
                </a:solidFill>
              </a:rPr>
              <a:t>FRANSIZ </a:t>
            </a:r>
            <a:r>
              <a:rPr lang="tr-TR" sz="1600" dirty="0" smtClean="0">
                <a:solidFill>
                  <a:schemeClr val="tx1"/>
                </a:solidFill>
              </a:rPr>
              <a:t>İHTİLÂLİ</a:t>
            </a:r>
            <a:endParaRPr lang="tr-TR" sz="1600" dirty="0">
              <a:solidFill>
                <a:schemeClr val="tx1"/>
              </a:solidFill>
            </a:endParaRPr>
          </a:p>
          <a:p>
            <a:pPr marL="0" indent="0" algn="just">
              <a:buNone/>
            </a:pPr>
            <a:endParaRPr lang="tr-TR" sz="1600" dirty="0" smtClean="0">
              <a:solidFill>
                <a:srgbClr val="FF0000"/>
              </a:solidFill>
            </a:endParaRPr>
          </a:p>
          <a:p>
            <a:pPr marL="0" indent="0" algn="just">
              <a:buNone/>
            </a:pPr>
            <a:r>
              <a:rPr lang="tr-TR" sz="1600" dirty="0" smtClean="0">
                <a:solidFill>
                  <a:srgbClr val="FF0000"/>
                </a:solidFill>
              </a:rPr>
              <a:t>B- GERİLEMENİN İÇ DİNAMİKLERİ</a:t>
            </a:r>
          </a:p>
          <a:p>
            <a:pPr algn="just">
              <a:buFont typeface="Arial" charset="0"/>
              <a:buChar char="•"/>
            </a:pPr>
            <a:r>
              <a:rPr lang="tr-TR" sz="1600" dirty="0" smtClean="0">
                <a:solidFill>
                  <a:schemeClr val="tx1"/>
                </a:solidFill>
              </a:rPr>
              <a:t>ASKERÎ SİSTEMİN BOZULMASI; </a:t>
            </a:r>
            <a:r>
              <a:rPr lang="tr-TR" sz="1600" dirty="0">
                <a:solidFill>
                  <a:schemeClr val="tx1"/>
                </a:solidFill>
              </a:rPr>
              <a:t>Y</a:t>
            </a:r>
            <a:r>
              <a:rPr lang="tr-TR" sz="1600" dirty="0" smtClean="0">
                <a:solidFill>
                  <a:schemeClr val="tx1"/>
                </a:solidFill>
              </a:rPr>
              <a:t>eniçeri Ocağının ve Tımar Sisteminin bozulması, ordunun silah teknolojisinin geri kalması, uzun süren harplerin ekonomik güçlükler çıkarması, imparatorluğun doğal sınırlarına ulaşarak güçlü rakiplerle karşılaşması ve eski zaferler çağından uzaklaşmaya başlaması, …</a:t>
            </a:r>
          </a:p>
          <a:p>
            <a:pPr algn="just">
              <a:buFont typeface="Arial" charset="0"/>
              <a:buChar char="•"/>
            </a:pPr>
            <a:endParaRPr lang="tr-TR" sz="1600" dirty="0" smtClean="0">
              <a:solidFill>
                <a:schemeClr val="tx1"/>
              </a:solidFill>
            </a:endParaRPr>
          </a:p>
          <a:p>
            <a:pPr algn="just">
              <a:buFont typeface="Arial" charset="0"/>
              <a:buChar char="•"/>
            </a:pPr>
            <a:r>
              <a:rPr lang="tr-TR" sz="1600" dirty="0" smtClean="0">
                <a:solidFill>
                  <a:schemeClr val="tx1"/>
                </a:solidFill>
              </a:rPr>
              <a:t>EKONOMİNİN BOZULMASI; Kapitülasyonların olumsuz etkileri, toprak sisteminin çökmesi ve tarım arazilerinin değerlendirilememesi, dış borçların yarattığı olumsuzluklar, enflasyon, savaş masrafları, rekabetçi bir sanayinin geliştirilememesi, vergi sistemindeki sorunların çözülememesi, devlet maliyesinin bozulması,</a:t>
            </a:r>
            <a:r>
              <a:rPr lang="tr-TR" sz="1600" dirty="0" smtClean="0"/>
              <a:t> </a:t>
            </a:r>
            <a:r>
              <a:rPr lang="tr-TR" sz="1600" dirty="0" smtClean="0">
                <a:solidFill>
                  <a:schemeClr val="tx1"/>
                </a:solidFill>
              </a:rPr>
              <a:t>…</a:t>
            </a:r>
          </a:p>
          <a:p>
            <a:pPr algn="just">
              <a:buFont typeface="Arial" charset="0"/>
              <a:buChar char="•"/>
            </a:pPr>
            <a:endParaRPr lang="tr-TR" sz="1600" dirty="0" smtClean="0">
              <a:solidFill>
                <a:schemeClr val="tx1"/>
              </a:solidFill>
            </a:endParaRPr>
          </a:p>
          <a:p>
            <a:pPr algn="just">
              <a:buFont typeface="Arial" charset="0"/>
              <a:buChar char="•"/>
            </a:pPr>
            <a:r>
              <a:rPr lang="tr-TR" sz="1600" dirty="0" smtClean="0">
                <a:solidFill>
                  <a:schemeClr val="tx1"/>
                </a:solidFill>
              </a:rPr>
              <a:t>YÖNETİMSEL SORUNLAR, İÇ İSYANLAR, İLMİYE SINIFINDA BOZULMALAR, TEKNOLOJİNİN GELİŞTİRİLEMEMESİ,…</a:t>
            </a:r>
            <a:r>
              <a:rPr lang="tr-TR" sz="1800" dirty="0" smtClean="0">
                <a:solidFill>
                  <a:schemeClr val="tx1"/>
                </a:solidFill>
              </a:rPr>
              <a:t> </a:t>
            </a:r>
          </a:p>
        </p:txBody>
      </p:sp>
      <p:sp>
        <p:nvSpPr>
          <p:cNvPr id="3" name="Başlık 2"/>
          <p:cNvSpPr>
            <a:spLocks noGrp="1"/>
          </p:cNvSpPr>
          <p:nvPr>
            <p:ph type="title"/>
          </p:nvPr>
        </p:nvSpPr>
        <p:spPr>
          <a:xfrm>
            <a:off x="457200" y="188640"/>
            <a:ext cx="8229600" cy="504056"/>
          </a:xfrm>
        </p:spPr>
        <p:txBody>
          <a:bodyPr>
            <a:normAutofit/>
          </a:bodyPr>
          <a:lstStyle/>
          <a:p>
            <a:r>
              <a:rPr lang="tr-TR" sz="2400" dirty="0" smtClean="0">
                <a:solidFill>
                  <a:srgbClr val="C00000"/>
                </a:solidFill>
              </a:rPr>
              <a:t>OSMANLI GERİLEMESİ</a:t>
            </a:r>
            <a:endParaRPr lang="tr-TR" sz="2400" dirty="0">
              <a:solidFill>
                <a:srgbClr val="C00000"/>
              </a:solidFill>
            </a:endParaRPr>
          </a:p>
        </p:txBody>
      </p:sp>
    </p:spTree>
    <p:extLst>
      <p:ext uri="{BB962C8B-B14F-4D97-AF65-F5344CB8AC3E}">
        <p14:creationId xmlns:p14="http://schemas.microsoft.com/office/powerpoint/2010/main" val="168218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83568" y="404664"/>
            <a:ext cx="7560840" cy="45719"/>
          </a:xfrm>
        </p:spPr>
        <p:txBody>
          <a:bodyPr>
            <a:normAutofit fontScale="90000"/>
          </a:bodyPr>
          <a:lstStyle/>
          <a:p>
            <a:endParaRPr lang="tr-TR" sz="5400" dirty="0">
              <a:solidFill>
                <a:srgbClr val="C00000"/>
              </a:solidFill>
            </a:endParaRPr>
          </a:p>
        </p:txBody>
      </p:sp>
      <p:sp>
        <p:nvSpPr>
          <p:cNvPr id="3" name="Alt Başlık 2"/>
          <p:cNvSpPr>
            <a:spLocks noGrp="1"/>
          </p:cNvSpPr>
          <p:nvPr>
            <p:ph type="subTitle" idx="1"/>
          </p:nvPr>
        </p:nvSpPr>
        <p:spPr>
          <a:xfrm rot="10800000" flipV="1">
            <a:off x="539552" y="692696"/>
            <a:ext cx="8280920" cy="5616624"/>
          </a:xfrm>
        </p:spPr>
        <p:txBody>
          <a:bodyPr>
            <a:normAutofit/>
          </a:bodyPr>
          <a:lstStyle/>
          <a:p>
            <a:r>
              <a:rPr lang="tr-TR" dirty="0" smtClean="0">
                <a:solidFill>
                  <a:srgbClr val="FF0000"/>
                </a:solidFill>
              </a:rPr>
              <a:t>COĞRAFÎ KEŞİFLER: </a:t>
            </a:r>
            <a:r>
              <a:rPr lang="tr-TR" dirty="0" smtClean="0">
                <a:solidFill>
                  <a:schemeClr val="tx1"/>
                </a:solidFill>
              </a:rPr>
              <a:t>«Yeni Dünyanın keşfi»; yeni kıta ve karaların Batılı devletler tarafından keşfedilerek sömürgeleştirilmesi; dünya ticaret yollarının değişmesi; Batılı kaşif devletlerin ekonomik alanda büyümeleri, büyük bir hammadde ve sermaye birikiminin ortaya çıkması…</a:t>
            </a:r>
          </a:p>
          <a:p>
            <a:r>
              <a:rPr lang="tr-TR" dirty="0" smtClean="0">
                <a:solidFill>
                  <a:srgbClr val="FF0000"/>
                </a:solidFill>
              </a:rPr>
              <a:t>RÖNESANS: </a:t>
            </a:r>
            <a:r>
              <a:rPr lang="tr-TR" dirty="0" smtClean="0">
                <a:solidFill>
                  <a:schemeClr val="tx1"/>
                </a:solidFill>
              </a:rPr>
              <a:t>«Yeniden Doğuş»; Bilim, sanat, edebiyat, gibi alanlarda büyük eser ve yapıtlar ortaya konulmaya başlaması; Matbaanın icadı ve yaygınlaşmasıyla kitabın, bilimin ve eğitimin kitleselleşmeye başlaması; hümanizm akımı; pozitif düşünce; ve bütün bunların skolastik düşünceyi sarsarak Avrupa’da dünyevî alanda büyük hamleler yaratacak bir çığırı açması…</a:t>
            </a:r>
          </a:p>
          <a:p>
            <a:r>
              <a:rPr lang="tr-TR" dirty="0" smtClean="0">
                <a:solidFill>
                  <a:srgbClr val="FF0000"/>
                </a:solidFill>
              </a:rPr>
              <a:t>REFORM:</a:t>
            </a:r>
            <a:r>
              <a:rPr lang="tr-TR" dirty="0" smtClean="0">
                <a:solidFill>
                  <a:schemeClr val="tx1"/>
                </a:solidFill>
              </a:rPr>
              <a:t> «</a:t>
            </a:r>
            <a:r>
              <a:rPr lang="tr-TR" dirty="0" err="1" smtClean="0">
                <a:solidFill>
                  <a:schemeClr val="tx1"/>
                </a:solidFill>
              </a:rPr>
              <a:t>Reformasyon</a:t>
            </a:r>
            <a:r>
              <a:rPr lang="tr-TR" dirty="0" smtClean="0">
                <a:solidFill>
                  <a:schemeClr val="tx1"/>
                </a:solidFill>
              </a:rPr>
              <a:t> hareketi» aslında Avrupa’da dinsel alanda bir </a:t>
            </a:r>
            <a:r>
              <a:rPr lang="tr-TR" dirty="0">
                <a:solidFill>
                  <a:schemeClr val="tx1"/>
                </a:solidFill>
              </a:rPr>
              <a:t>gelişmeyi </a:t>
            </a:r>
            <a:r>
              <a:rPr lang="tr-TR" dirty="0" smtClean="0">
                <a:solidFill>
                  <a:schemeClr val="tx1"/>
                </a:solidFill>
              </a:rPr>
              <a:t>ve Hristiyanlık aleminde yaşanan mezhep bölünmeleriyle sonuçlanan bir süreci işaret eder. Katolik </a:t>
            </a:r>
            <a:r>
              <a:rPr lang="tr-TR" dirty="0" err="1" smtClean="0">
                <a:solidFill>
                  <a:schemeClr val="tx1"/>
                </a:solidFill>
              </a:rPr>
              <a:t>Kisisesinin</a:t>
            </a:r>
            <a:r>
              <a:rPr lang="tr-TR" dirty="0" smtClean="0">
                <a:solidFill>
                  <a:schemeClr val="tx1"/>
                </a:solidFill>
              </a:rPr>
              <a:t> devlet, toplum, bilim ve sanat üzerindeki dogmatik baskısının kırılmasına yol açan bu eleştiri çağının sonunda Batı dünyası skolastik düşünceyi yıkmış, serbest düşünce çığırını açarak  </a:t>
            </a:r>
            <a:r>
              <a:rPr lang="tr-TR" dirty="0">
                <a:solidFill>
                  <a:schemeClr val="tx1"/>
                </a:solidFill>
              </a:rPr>
              <a:t>din </a:t>
            </a:r>
            <a:r>
              <a:rPr lang="tr-TR" dirty="0" smtClean="0">
                <a:solidFill>
                  <a:schemeClr val="tx1"/>
                </a:solidFill>
              </a:rPr>
              <a:t>dışı düşünüşün ve bilim, teknoloji, sanat gibi dünyevî pek çok alandaki gelişmelerin zeminini yaratmaya başlamıştır. </a:t>
            </a:r>
            <a:endParaRPr lang="tr-TR" dirty="0">
              <a:solidFill>
                <a:schemeClr val="tx1"/>
              </a:solidFill>
            </a:endParaRPr>
          </a:p>
        </p:txBody>
      </p:sp>
    </p:spTree>
    <p:extLst>
      <p:ext uri="{BB962C8B-B14F-4D97-AF65-F5344CB8AC3E}">
        <p14:creationId xmlns:p14="http://schemas.microsoft.com/office/powerpoint/2010/main" val="64023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620688"/>
            <a:ext cx="8352928" cy="5904656"/>
          </a:xfrm>
        </p:spPr>
        <p:txBody>
          <a:bodyPr>
            <a:noAutofit/>
          </a:bodyPr>
          <a:lstStyle/>
          <a:p>
            <a:r>
              <a:rPr lang="tr-TR" sz="2000" dirty="0" smtClean="0">
                <a:solidFill>
                  <a:srgbClr val="FF0000"/>
                </a:solidFill>
              </a:rPr>
              <a:t>SANAYİ DEVRİMİ:  </a:t>
            </a:r>
            <a:r>
              <a:rPr lang="tr-TR" sz="2000" dirty="0" smtClean="0">
                <a:solidFill>
                  <a:schemeClr val="tx1"/>
                </a:solidFill>
              </a:rPr>
              <a:t>Coğrafî keşifler ve </a:t>
            </a:r>
            <a:r>
              <a:rPr lang="tr-TR" sz="2000" dirty="0" err="1" smtClean="0">
                <a:solidFill>
                  <a:schemeClr val="tx1"/>
                </a:solidFill>
              </a:rPr>
              <a:t>sömürgegilik</a:t>
            </a:r>
            <a:r>
              <a:rPr lang="tr-TR" sz="2000" dirty="0" smtClean="0">
                <a:solidFill>
                  <a:schemeClr val="tx1"/>
                </a:solidFill>
              </a:rPr>
              <a:t> akımının oluşturduğu hammadde ve sermaye birikimi, Reform ve Rönesans hareketlerinin başlattığı bilimsel ve teknolojik gelişmeler Avrupa’da yeni bir gelişmeyi tetiklemiş ve sanayi devriminin yaşanmasını sağlamıştır. İlk olarak İngiltere’de başlayan ve diğer Avrupa ülkelerine yayılan bu hamle ile dünyanın üretim modeli değişmiş; tesisleşme ve makineleşme adımları ile seri üretim modeline geçilmiştir. Bu hamlenin ardından da Avrupalı sanayileşmiş ülkeler, dünyanın bu sanayii geliştirememiş coğrafyalarını, sanayi mamullerinin bağımlısı bir açık pazar haline getirmeye yönelmişler ve sömürgeciliğin ikinci aşaması başlamıştır. Bunun yanı sıra bu devrimle birlikte dünyada kentleşme ve tarımsal kesimlerden şehirlere göç; yeni toplumsal sınıflar ve görüşler, işçi sınıfı ve komünizm gibi fikir hareketleri doğmaya başlamıştır.   </a:t>
            </a:r>
            <a:br>
              <a:rPr lang="tr-TR" sz="2000" dirty="0" smtClean="0">
                <a:solidFill>
                  <a:schemeClr val="tx1"/>
                </a:solidFill>
              </a:rPr>
            </a:br>
            <a:r>
              <a:rPr lang="tr-TR" sz="2000" dirty="0" smtClean="0">
                <a:solidFill>
                  <a:srgbClr val="FF0000"/>
                </a:solidFill>
              </a:rPr>
              <a:t>FRANSIZ İHTİLÂLİ: </a:t>
            </a:r>
            <a:r>
              <a:rPr lang="tr-TR" sz="2000" dirty="0" smtClean="0">
                <a:solidFill>
                  <a:schemeClr val="tx1"/>
                </a:solidFill>
              </a:rPr>
              <a:t>1789’da Fransa’da </a:t>
            </a:r>
            <a:r>
              <a:rPr lang="tr-TR" sz="2000" dirty="0" err="1" smtClean="0">
                <a:solidFill>
                  <a:schemeClr val="tx1"/>
                </a:solidFill>
              </a:rPr>
              <a:t>mutlakiyete</a:t>
            </a:r>
            <a:r>
              <a:rPr lang="tr-TR" sz="2000" dirty="0" smtClean="0">
                <a:solidFill>
                  <a:schemeClr val="tx1"/>
                </a:solidFill>
              </a:rPr>
              <a:t> karşı gerçekleşen bu ihtilâl, dünya tarihinde büyük gelişmelere sebep olan bir süreci başlattı. Kişi hak ve özgürlükleri; eşitlik; adalet; hürriyet; demokrasi; liberal ve milliyetçi fikirler; ulusal ve merkezî  devletler, başlayan yeni çağda dünyanın karşılaştığı dönüşüm ve değişimlerdi. </a:t>
            </a:r>
            <a:endParaRPr lang="tr-TR" sz="2000" dirty="0">
              <a:solidFill>
                <a:schemeClr val="tx1"/>
              </a:solidFill>
            </a:endParaRPr>
          </a:p>
        </p:txBody>
      </p:sp>
      <p:sp>
        <p:nvSpPr>
          <p:cNvPr id="3" name="Metin Yer Tutucusu 2"/>
          <p:cNvSpPr>
            <a:spLocks noGrp="1"/>
          </p:cNvSpPr>
          <p:nvPr>
            <p:ph type="body" idx="1"/>
          </p:nvPr>
        </p:nvSpPr>
        <p:spPr>
          <a:xfrm>
            <a:off x="1367365" y="260649"/>
            <a:ext cx="6417734" cy="216023"/>
          </a:xfrm>
        </p:spPr>
        <p:txBody>
          <a:bodyPr>
            <a:normAutofit fontScale="25000" lnSpcReduction="20000"/>
          </a:bodyPr>
          <a:lstStyle/>
          <a:p>
            <a:endParaRPr lang="tr-TR" sz="3600" dirty="0">
              <a:solidFill>
                <a:srgbClr val="FF0000"/>
              </a:solidFill>
            </a:endParaRPr>
          </a:p>
        </p:txBody>
      </p:sp>
    </p:spTree>
    <p:extLst>
      <p:ext uri="{BB962C8B-B14F-4D97-AF65-F5344CB8AC3E}">
        <p14:creationId xmlns:p14="http://schemas.microsoft.com/office/powerpoint/2010/main" val="33968793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lga Biçimi">
  <a:themeElements>
    <a:clrScheme name="Dalga Biçimi">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alga Biçimi">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lga Biçimi">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TotalTime>
  <Words>645</Words>
  <Application>Microsoft Office PowerPoint</Application>
  <PresentationFormat>Ekran Gösterisi (4:3)</PresentationFormat>
  <Paragraphs>24</Paragraphs>
  <Slides>4</Slides>
  <Notes>0</Notes>
  <HiddenSlides>0</HiddenSlides>
  <MMClips>0</MMClips>
  <ScaleCrop>false</ScaleCrop>
  <HeadingPairs>
    <vt:vector size="4" baseType="variant">
      <vt:variant>
        <vt:lpstr>Tema</vt:lpstr>
      </vt:variant>
      <vt:variant>
        <vt:i4>1</vt:i4>
      </vt:variant>
      <vt:variant>
        <vt:lpstr>Slayt Başlıkları</vt:lpstr>
      </vt:variant>
      <vt:variant>
        <vt:i4>4</vt:i4>
      </vt:variant>
    </vt:vector>
  </HeadingPairs>
  <TitlesOfParts>
    <vt:vector size="5" baseType="lpstr">
      <vt:lpstr>Dalga Biçimi</vt:lpstr>
      <vt:lpstr>OSMANLI DEVLETİNİN YAPISINA GENEL BİR BAKIŞ VE GERİLEME SEBEPLERİ</vt:lpstr>
      <vt:lpstr>OSMANLI GERİLEMESİ</vt:lpstr>
      <vt:lpstr>PowerPoint Sunusu</vt:lpstr>
      <vt:lpstr>SANAYİ DEVRİMİ:  Coğrafî keşifler ve sömürgegilik akımının oluşturduğu hammadde ve sermaye birikimi, Reform ve Rönesans hareketlerinin başlattığı bilimsel ve teknolojik gelişmeler Avrupa’da yeni bir gelişmeyi tetiklemiş ve sanayi devriminin yaşanmasını sağlamıştır. İlk olarak İngiltere’de başlayan ve diğer Avrupa ülkelerine yayılan bu hamle ile dünyanın üretim modeli değişmiş; tesisleşme ve makineleşme adımları ile seri üretim modeline geçilmiştir. Bu hamlenin ardından da Avrupalı sanayileşmiş ülkeler, dünyanın bu sanayii geliştirememiş coğrafyalarını, sanayi mamullerinin bağımlısı bir açık pazar haline getirmeye yönelmişler ve sömürgeciliğin ikinci aşaması başlamıştır. Bunun yanı sıra bu devrimle birlikte dünyada kentleşme ve tarımsal kesimlerden şehirlere göç; yeni toplumsal sınıflar ve görüşler, işçi sınıfı ve komünizm gibi fikir hareketleri doğmaya başlamıştır.    FRANSIZ İHTİLÂLİ: 1789’da Fransa’da mutlakiyete karşı gerçekleşen bu ihtilâl, dünya tarihinde büyük gelişmelere sebep olan bir süreci başlattı. Kişi hak ve özgürlükleri; eşitlik; adalet; hürriyet; demokrasi; liberal ve milliyetçi fikirler; ulusal ve merkezî  devletler, başlayan yeni çağda dünyanın karşılaştığı dönüşüm ve değişimlerdi.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TÜRK İNKILÂBININ DAYANDIĞI TEMEL İLKELER -ATATÜRK İLKELERİ-</dc:title>
  <dc:creator>ZENGIN</dc:creator>
  <cp:lastModifiedBy>computer</cp:lastModifiedBy>
  <cp:revision>122</cp:revision>
  <dcterms:created xsi:type="dcterms:W3CDTF">2020-04-09T20:27:14Z</dcterms:created>
  <dcterms:modified xsi:type="dcterms:W3CDTF">2020-10-07T14:15:39Z</dcterms:modified>
</cp:coreProperties>
</file>