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81" r:id="rId3"/>
    <p:sldId id="297" r:id="rId4"/>
    <p:sldId id="280" r:id="rId5"/>
    <p:sldId id="282" r:id="rId6"/>
    <p:sldId id="283" r:id="rId7"/>
    <p:sldId id="284" r:id="rId8"/>
    <p:sldId id="285" r:id="rId9"/>
    <p:sldId id="286" r:id="rId10"/>
    <p:sldId id="287" r:id="rId11"/>
    <p:sldId id="298" r:id="rId12"/>
    <p:sldId id="288" r:id="rId13"/>
    <p:sldId id="289" r:id="rId14"/>
    <p:sldId id="292" r:id="rId15"/>
    <p:sldId id="293" r:id="rId16"/>
    <p:sldId id="257" r:id="rId17"/>
    <p:sldId id="294" r:id="rId18"/>
    <p:sldId id="295" r:id="rId19"/>
    <p:sldId id="296" r:id="rId20"/>
    <p:sldId id="291" r:id="rId21"/>
    <p:sldId id="299"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59" autoAdjust="0"/>
    <p:restoredTop sz="94849" autoAdjust="0"/>
  </p:normalViewPr>
  <p:slideViewPr>
    <p:cSldViewPr snapToGrid="0">
      <p:cViewPr varScale="1">
        <p:scale>
          <a:sx n="54" d="100"/>
          <a:sy n="54" d="100"/>
        </p:scale>
        <p:origin x="658"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79552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969532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358959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830BD2C-FFA5-4655-AFA7-F13AD9E35789}"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411768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830BD2C-FFA5-4655-AFA7-F13AD9E35789}"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908955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830BD2C-FFA5-4655-AFA7-F13AD9E35789}"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91214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830BD2C-FFA5-4655-AFA7-F13AD9E35789}" type="datetimeFigureOut">
              <a:rPr lang="tr-TR" smtClean="0"/>
              <a:t>18.01.2021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63203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830BD2C-FFA5-4655-AFA7-F13AD9E35789}" type="datetimeFigureOut">
              <a:rPr lang="tr-TR" smtClean="0"/>
              <a:t>18.01.2021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885773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830BD2C-FFA5-4655-AFA7-F13AD9E35789}" type="datetimeFigureOut">
              <a:rPr lang="tr-TR" smtClean="0"/>
              <a:t>18.01.2021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3309874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187635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830BD2C-FFA5-4655-AFA7-F13AD9E35789}"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0D496C8-3D58-4948-8512-759FD7DCA725}" type="slidenum">
              <a:rPr lang="tr-TR" smtClean="0"/>
              <a:t>‹#›</a:t>
            </a:fld>
            <a:endParaRPr lang="tr-TR"/>
          </a:p>
        </p:txBody>
      </p:sp>
    </p:spTree>
    <p:extLst>
      <p:ext uri="{BB962C8B-B14F-4D97-AF65-F5344CB8AC3E}">
        <p14:creationId xmlns:p14="http://schemas.microsoft.com/office/powerpoint/2010/main" val="2711350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0BD2C-FFA5-4655-AFA7-F13AD9E35789}" type="datetimeFigureOut">
              <a:rPr lang="tr-TR" smtClean="0"/>
              <a:t>18.01.2021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496C8-3D58-4948-8512-759FD7DCA725}" type="slidenum">
              <a:rPr lang="tr-TR" smtClean="0"/>
              <a:t>‹#›</a:t>
            </a:fld>
            <a:endParaRPr lang="tr-TR"/>
          </a:p>
        </p:txBody>
      </p:sp>
    </p:spTree>
    <p:extLst>
      <p:ext uri="{BB962C8B-B14F-4D97-AF65-F5344CB8AC3E}">
        <p14:creationId xmlns:p14="http://schemas.microsoft.com/office/powerpoint/2010/main" val="31142323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2"/>
            <a:ext cx="10515600" cy="339969"/>
          </a:xfrm>
        </p:spPr>
        <p:txBody>
          <a:bodyPr>
            <a:noAutofit/>
          </a:bodyPr>
          <a:lstStyle/>
          <a:p>
            <a:endParaRPr lang="tr-TR" sz="2800" b="1" dirty="0"/>
          </a:p>
        </p:txBody>
      </p:sp>
      <p:sp>
        <p:nvSpPr>
          <p:cNvPr id="4" name="İçerik Yer Tutucusu 3"/>
          <p:cNvSpPr>
            <a:spLocks noGrp="1"/>
          </p:cNvSpPr>
          <p:nvPr>
            <p:ph idx="1"/>
          </p:nvPr>
        </p:nvSpPr>
        <p:spPr>
          <a:xfrm>
            <a:off x="838200" y="1289538"/>
            <a:ext cx="10515600" cy="4887425"/>
          </a:xfrm>
        </p:spPr>
        <p:txBody>
          <a:bodyPr>
            <a:normAutofit/>
          </a:bodyPr>
          <a:lstStyle/>
          <a:p>
            <a:pPr marL="0" indent="0" algn="ctr">
              <a:buNone/>
            </a:pPr>
            <a:r>
              <a:rPr lang="tr-TR" sz="4800" dirty="0">
                <a:solidFill>
                  <a:srgbClr val="FF0000"/>
                </a:solidFill>
                <a:latin typeface="Arial Black" panose="020B0A04020102020204" pitchFamily="34" charset="0"/>
                <a:ea typeface="+mj-ea"/>
                <a:cs typeface="+mj-cs"/>
              </a:rPr>
              <a:t>MONDROS ATEŞKES ANTLAŞMASI (MÜTAREKESİ) (30 EKİM 1918)</a:t>
            </a:r>
            <a:endParaRPr lang="tr-TR" sz="4800" dirty="0"/>
          </a:p>
        </p:txBody>
      </p:sp>
    </p:spTree>
    <p:extLst>
      <p:ext uri="{BB962C8B-B14F-4D97-AF65-F5344CB8AC3E}">
        <p14:creationId xmlns:p14="http://schemas.microsoft.com/office/powerpoint/2010/main" val="3777297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830629"/>
          </a:xfrm>
        </p:spPr>
        <p:txBody>
          <a:bodyPr>
            <a:normAutofit fontScale="90000"/>
          </a:bodyPr>
          <a:lstStyle/>
          <a:p>
            <a:r>
              <a:rPr lang="tr-TR" dirty="0" smtClean="0">
                <a:solidFill>
                  <a:srgbClr val="FF0000"/>
                </a:solidFill>
              </a:rPr>
              <a:t/>
            </a:r>
            <a:br>
              <a:rPr lang="tr-TR" dirty="0" smtClean="0">
                <a:solidFill>
                  <a:srgbClr val="FF0000"/>
                </a:solidFill>
              </a:rPr>
            </a:br>
            <a:r>
              <a:rPr lang="tr-TR" dirty="0" smtClean="0">
                <a:solidFill>
                  <a:srgbClr val="FF0000"/>
                </a:solidFill>
              </a:rPr>
              <a:t>DİKKAT</a:t>
            </a:r>
            <a:r>
              <a:rPr lang="tr-TR" dirty="0">
                <a:solidFill>
                  <a:srgbClr val="FF0000"/>
                </a:solidFill>
              </a:rPr>
              <a:t>:</a:t>
            </a:r>
            <a:br>
              <a:rPr lang="tr-TR" dirty="0">
                <a:solidFill>
                  <a:srgbClr val="FF0000"/>
                </a:solidFill>
              </a:rPr>
            </a:br>
            <a:endParaRPr lang="tr-TR" dirty="0"/>
          </a:p>
        </p:txBody>
      </p:sp>
      <p:sp>
        <p:nvSpPr>
          <p:cNvPr id="3" name="İçerik Yer Tutucusu 2"/>
          <p:cNvSpPr>
            <a:spLocks noGrp="1"/>
          </p:cNvSpPr>
          <p:nvPr>
            <p:ph idx="1"/>
          </p:nvPr>
        </p:nvSpPr>
        <p:spPr>
          <a:xfrm>
            <a:off x="838200" y="1336431"/>
            <a:ext cx="10515600" cy="4840532"/>
          </a:xfrm>
        </p:spPr>
        <p:txBody>
          <a:bodyPr>
            <a:normAutofit fontScale="85000" lnSpcReduction="20000"/>
          </a:bodyPr>
          <a:lstStyle/>
          <a:p>
            <a:pPr algn="just"/>
            <a:r>
              <a:rPr lang="tr-TR" b="1" dirty="0" smtClean="0"/>
              <a:t>Anlaşmanın 7. Maddesi, en tehlikeli maddedir. Türk yurdunun tamamını işgallere açık bir hale </a:t>
            </a:r>
            <a:r>
              <a:rPr lang="tr-TR" b="1" dirty="0"/>
              <a:t>getirmiştir. Mondros Ateşkes Antlaşması’nın 7. Maddesi, aralarında 1915-1917 yıllarında yaptıkları gizli antlaşmalarla Osmanlı topraklarını paylaşan İtilaf Devletlerinin emellerini gerçekleştirmeleri için hukuki dayanağı yaratmıştı.</a:t>
            </a:r>
            <a:endParaRPr lang="tr-TR" b="1" dirty="0" smtClean="0"/>
          </a:p>
          <a:p>
            <a:pPr marL="0" indent="0" algn="just">
              <a:buNone/>
            </a:pPr>
            <a:endParaRPr lang="tr-TR" b="1" dirty="0" smtClean="0"/>
          </a:p>
          <a:p>
            <a:pPr algn="just"/>
            <a:r>
              <a:rPr lang="tr-TR" b="1" dirty="0" smtClean="0"/>
              <a:t>Anlaşmanın 24. Maddesi, açık olarak belirtilmese de, Kafkasya’dan Doğu </a:t>
            </a:r>
            <a:r>
              <a:rPr lang="tr-TR" b="1" dirty="0" err="1" smtClean="0"/>
              <a:t>Anadoluya</a:t>
            </a:r>
            <a:r>
              <a:rPr lang="tr-TR" b="1" dirty="0" smtClean="0"/>
              <a:t> uzanan sahada oluşturulması planlanan Büyük Ermenistan devletleşmesine zemin hazırlamak için tasarlanarak anlaşmaya yerleştirilmiştir.</a:t>
            </a:r>
          </a:p>
          <a:p>
            <a:pPr marL="0" indent="0" algn="just">
              <a:buNone/>
            </a:pPr>
            <a:endParaRPr lang="tr-TR" b="1" dirty="0" smtClean="0"/>
          </a:p>
          <a:p>
            <a:pPr algn="just"/>
            <a:r>
              <a:rPr lang="tr-TR" b="1" dirty="0" smtClean="0"/>
              <a:t>Anlaşmada orduların terhis edilmesi, silahların teslim edilmesi, liman ve tersanelere el konması, haberleşme araçlarının denetim altına alınması gibi maddeler İtilaf Devletlerinin Anadolu’ya yönelik amaçlarına ve yapılacak işgallere karşı Türk halkını savunmasız bırakmak ve direniş gösterilmemesini sağlamak amacı gütmektedir. </a:t>
            </a:r>
            <a:endParaRPr lang="tr-TR" b="1" dirty="0"/>
          </a:p>
        </p:txBody>
      </p:sp>
    </p:spTree>
    <p:extLst>
      <p:ext uri="{BB962C8B-B14F-4D97-AF65-F5344CB8AC3E}">
        <p14:creationId xmlns:p14="http://schemas.microsoft.com/office/powerpoint/2010/main" val="882717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291367"/>
          </a:xfrm>
        </p:spPr>
        <p:txBody>
          <a:bodyPr>
            <a:normAutofit fontScale="90000"/>
          </a:bodyPr>
          <a:lstStyle/>
          <a:p>
            <a:endParaRPr lang="tr-TR" dirty="0"/>
          </a:p>
        </p:txBody>
      </p:sp>
      <p:sp>
        <p:nvSpPr>
          <p:cNvPr id="3" name="İçerik Yer Tutucusu 2"/>
          <p:cNvSpPr>
            <a:spLocks noGrp="1"/>
          </p:cNvSpPr>
          <p:nvPr>
            <p:ph idx="1"/>
          </p:nvPr>
        </p:nvSpPr>
        <p:spPr>
          <a:xfrm>
            <a:off x="838200" y="867508"/>
            <a:ext cx="10515600" cy="5309455"/>
          </a:xfrm>
        </p:spPr>
        <p:txBody>
          <a:bodyPr>
            <a:normAutofit lnSpcReduction="10000"/>
          </a:bodyPr>
          <a:lstStyle/>
          <a:p>
            <a:pPr algn="just"/>
            <a:r>
              <a:rPr lang="tr-TR" dirty="0" smtClean="0"/>
              <a:t>Ateşkes anlaşmasının imzalanmasını her iki hükümet de bir başarı olarak değerlendirmiştir. Sadrazam Ahmet İzzet Paşa, mütarekeyi imzalayan Rauf Beye bir teşekkür mektubu yazdığı gibi, mütarekenin onaylanması için Osmanlı Meclis-i </a:t>
            </a:r>
            <a:r>
              <a:rPr lang="tr-TR" dirty="0" err="1" smtClean="0"/>
              <a:t>Mebusan’ında</a:t>
            </a:r>
            <a:r>
              <a:rPr lang="tr-TR" dirty="0" smtClean="0"/>
              <a:t> yaptığı konuşmada anlaşmanın ılımlı olduğunu söyleyerek Meclisin oy birliğiyle anlaşmayı onaylamasını sağlamıştır.</a:t>
            </a:r>
          </a:p>
          <a:p>
            <a:pPr algn="just"/>
            <a:r>
              <a:rPr lang="tr-TR" dirty="0" smtClean="0"/>
              <a:t>Ancak bu anlaşmanın imzalanması ve uygulanmaya başlaması ile Osmanlı Devleti fiilen devlet olma vasfını yitirecek ve Anadolu üzerindeki hükümranlık haklarını kaybederek İtilaf Devletleri’nin siyasî etkinliği altına girecektir.</a:t>
            </a:r>
          </a:p>
          <a:p>
            <a:pPr algn="just"/>
            <a:r>
              <a:rPr lang="tr-TR" dirty="0" smtClean="0"/>
              <a:t>Mütareke sonrası Osmanlı Devleti’nin içine sürüklendiği bu fiilî durum, Türk milletini tarihinde görmediği ölçüde devletsiz ve vatansız bırakılma durumuyla karşı karşıya bırakmıştır. </a:t>
            </a:r>
            <a:endParaRPr lang="tr-TR" dirty="0"/>
          </a:p>
        </p:txBody>
      </p:sp>
    </p:spTree>
    <p:extLst>
      <p:ext uri="{BB962C8B-B14F-4D97-AF65-F5344CB8AC3E}">
        <p14:creationId xmlns:p14="http://schemas.microsoft.com/office/powerpoint/2010/main" val="25792689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326537"/>
          </a:xfrm>
        </p:spPr>
        <p:txBody>
          <a:bodyPr>
            <a:normAutofit fontScale="90000"/>
          </a:bodyPr>
          <a:lstStyle/>
          <a:p>
            <a:endParaRPr lang="tr-TR" dirty="0"/>
          </a:p>
        </p:txBody>
      </p:sp>
      <p:sp>
        <p:nvSpPr>
          <p:cNvPr id="3" name="İçerik Yer Tutucusu 2"/>
          <p:cNvSpPr>
            <a:spLocks noGrp="1"/>
          </p:cNvSpPr>
          <p:nvPr>
            <p:ph idx="1"/>
          </p:nvPr>
        </p:nvSpPr>
        <p:spPr>
          <a:xfrm>
            <a:off x="838200" y="855785"/>
            <a:ext cx="10515600" cy="5321178"/>
          </a:xfrm>
        </p:spPr>
        <p:txBody>
          <a:bodyPr>
            <a:normAutofit lnSpcReduction="10000"/>
          </a:bodyPr>
          <a:lstStyle/>
          <a:p>
            <a:pPr algn="just"/>
            <a:endParaRPr lang="tr-TR" dirty="0" smtClean="0"/>
          </a:p>
          <a:p>
            <a:pPr algn="just"/>
            <a:r>
              <a:rPr lang="tr-TR" dirty="0" smtClean="0"/>
              <a:t>Mondros Mütarekesi 1 Kasım 1918’de yürürlüğe konulmuştur.</a:t>
            </a:r>
          </a:p>
          <a:p>
            <a:pPr algn="just"/>
            <a:endParaRPr lang="tr-TR" dirty="0"/>
          </a:p>
          <a:p>
            <a:pPr algn="just"/>
            <a:r>
              <a:rPr lang="tr-TR" dirty="0" smtClean="0"/>
              <a:t>2 Kasım günü savaş boyunca ülkeyi idare eden İttihat ve Terakki partisinin önemli yöneticilerinden Talat, Enver ve Cemal Paşalar ülkeyi terk etmişlerdir.</a:t>
            </a:r>
          </a:p>
          <a:p>
            <a:pPr algn="just"/>
            <a:endParaRPr lang="tr-TR" dirty="0"/>
          </a:p>
          <a:p>
            <a:pPr algn="just"/>
            <a:r>
              <a:rPr lang="tr-TR" dirty="0" smtClean="0"/>
              <a:t>Anlaşmanın imzalanmasının hemen ardından Boğazların kontrole alınması işlemi başlamış ve Boğazların güvenlik mevzilerine el konmuştur. İtilaf Devletleri 1915’te aşamadıkları Çanakkale’yi geçerek 13 Kasım 1918 günü donanmalarıyla İstanbul’a gelmişler ve fiilen şehri kontrolleri altına almışlardır.</a:t>
            </a:r>
          </a:p>
          <a:p>
            <a:pPr algn="just"/>
            <a:endParaRPr lang="tr-TR" dirty="0" smtClean="0"/>
          </a:p>
          <a:p>
            <a:pPr algn="just"/>
            <a:endParaRPr lang="tr-TR" dirty="0"/>
          </a:p>
        </p:txBody>
      </p:sp>
    </p:spTree>
    <p:extLst>
      <p:ext uri="{BB962C8B-B14F-4D97-AF65-F5344CB8AC3E}">
        <p14:creationId xmlns:p14="http://schemas.microsoft.com/office/powerpoint/2010/main" val="2216458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209306"/>
          </a:xfrm>
        </p:spPr>
        <p:txBody>
          <a:bodyPr>
            <a:normAutofit fontScale="90000"/>
          </a:bodyPr>
          <a:lstStyle/>
          <a:p>
            <a:endParaRPr lang="tr-TR" dirty="0"/>
          </a:p>
        </p:txBody>
      </p:sp>
      <p:sp>
        <p:nvSpPr>
          <p:cNvPr id="3" name="İçerik Yer Tutucusu 2"/>
          <p:cNvSpPr>
            <a:spLocks noGrp="1"/>
          </p:cNvSpPr>
          <p:nvPr>
            <p:ph idx="1"/>
          </p:nvPr>
        </p:nvSpPr>
        <p:spPr>
          <a:xfrm>
            <a:off x="410307" y="855785"/>
            <a:ext cx="11441723" cy="5321178"/>
          </a:xfrm>
        </p:spPr>
        <p:txBody>
          <a:bodyPr>
            <a:normAutofit fontScale="92500" lnSpcReduction="10000"/>
          </a:bodyPr>
          <a:lstStyle/>
          <a:p>
            <a:pPr algn="just"/>
            <a:r>
              <a:rPr lang="tr-TR" dirty="0" smtClean="0"/>
              <a:t>Ateşkesin imzalanmasından sonra Anadolu’ya yönelik işgallere baktığımızda ilk işgal edilen yer olarak I. Dünya Savaşı sırasında elimizde kalmış olan önemli petrol sahası Musul’un görürüz. İngilizler Anlaşmanın 7. maddesine dayanarak 3 Kasım 1918 günü Musul’u, 9 Kasımda İskenderun’u işgal etmişlerdir. Bu evrede Mondros Ateşkesinin imzalanması ile birlikte Güney cephelerinde faaliyet gösteren Yıldırım Orduları Grup Komutanlığına, Alman general Limon </a:t>
            </a:r>
            <a:r>
              <a:rPr lang="tr-TR" dirty="0" err="1" smtClean="0"/>
              <a:t>von</a:t>
            </a:r>
            <a:r>
              <a:rPr lang="tr-TR" dirty="0" smtClean="0"/>
              <a:t> </a:t>
            </a:r>
            <a:r>
              <a:rPr lang="tr-TR" dirty="0" err="1" smtClean="0"/>
              <a:t>Sanders’in</a:t>
            </a:r>
            <a:r>
              <a:rPr lang="tr-TR" dirty="0" smtClean="0"/>
              <a:t> ayrılması ile Mustafa Kemal Paşa(Atatürk) getirilmiştir. Mustafa Kemal Paşa, ordu karargâhının bulunduğu sahalara İngiliz işgal ve ilerleyişi başlayınca İstanbul’a telgraf göndererek müdahale etmek için yetki istemiş; fakat böyle bir durumun yeni imzalanan ateşkesi tehlikeye düşürebileceğini değerlendiren Osmanlı hükümeti onu İstanbul’a çağırmıştır. Mondros Ateşkesi çerçevesinde Yıldırım Orduları grubunun lağvedildiği, ordusu kaldırıldığı için kendisinin de derhal askerleri terhis ederek İstanbul’a Genelkurmay başkanlığı emrine dönmesi istenmiştir. Bu emir üzerine Mustafa Kemal Paşa yola çıkacak ve İtilaf Devletleri donanmasının İstanbul limanına demirlediği 13 Kasım günü başkent İstanbul’a erişecektir. «Geldikleri gibi giderler» cümlesini de o gün söyleyecektir. </a:t>
            </a:r>
          </a:p>
        </p:txBody>
      </p:sp>
    </p:spTree>
    <p:extLst>
      <p:ext uri="{BB962C8B-B14F-4D97-AF65-F5344CB8AC3E}">
        <p14:creationId xmlns:p14="http://schemas.microsoft.com/office/powerpoint/2010/main" val="2331973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99292"/>
            <a:ext cx="11212643" cy="762000"/>
          </a:xfrm>
        </p:spPr>
        <p:txBody>
          <a:bodyPr>
            <a:normAutofit/>
          </a:bodyPr>
          <a:lstStyle/>
          <a:p>
            <a:r>
              <a:rPr lang="tr-TR" sz="2400" dirty="0" smtClean="0">
                <a:latin typeface="Arial Black" panose="020B0A04020102020204" pitchFamily="34" charset="0"/>
              </a:rPr>
              <a:t>İŞGALLER</a:t>
            </a:r>
            <a:endParaRPr lang="tr-TR" sz="2400" dirty="0">
              <a:latin typeface="Arial Black" panose="020B0A04020102020204" pitchFamily="34" charset="0"/>
            </a:endParaRPr>
          </a:p>
        </p:txBody>
      </p:sp>
      <p:sp>
        <p:nvSpPr>
          <p:cNvPr id="3" name="Alt Başlık 2"/>
          <p:cNvSpPr>
            <a:spLocks noGrp="1"/>
          </p:cNvSpPr>
          <p:nvPr>
            <p:ph type="subTitle" idx="1"/>
          </p:nvPr>
        </p:nvSpPr>
        <p:spPr>
          <a:xfrm>
            <a:off x="374752" y="1172308"/>
            <a:ext cx="10987791" cy="5558275"/>
          </a:xfrm>
          <a:ln>
            <a:headEnd type="none" w="med" len="med"/>
            <a:tailEnd type="none" w="med" len="med"/>
          </a:ln>
        </p:spPr>
        <p:style>
          <a:lnRef idx="2">
            <a:schemeClr val="dk1"/>
          </a:lnRef>
          <a:fillRef idx="1">
            <a:schemeClr val="lt1"/>
          </a:fillRef>
          <a:effectRef idx="0">
            <a:schemeClr val="dk1"/>
          </a:effectRef>
          <a:fontRef idx="minor">
            <a:schemeClr val="dk1"/>
          </a:fontRef>
        </p:style>
        <p:txBody>
          <a:bodyPr>
            <a:normAutofit/>
          </a:bodyPr>
          <a:lstStyle/>
          <a:p>
            <a:pPr algn="l">
              <a:lnSpc>
                <a:spcPct val="170000"/>
              </a:lnSpc>
              <a:spcBef>
                <a:spcPts val="0"/>
              </a:spcBef>
            </a:pPr>
            <a:r>
              <a:rPr lang="tr-TR" sz="2000" dirty="0" smtClean="0">
                <a:solidFill>
                  <a:schemeClr val="tx1"/>
                </a:solidFill>
                <a:latin typeface="Arial Black" panose="020B0A04020102020204" pitchFamily="34" charset="0"/>
              </a:rPr>
              <a:t>İtilaf Devletleri bu metne dayanarak paylaştırma plânlarını uygulamaya başlamışlardır. Böylece kayıtsız - şartsız teslimi içeren bu antlaşma ile Osmanlı Devleti fiilen yok oluyordu. </a:t>
            </a:r>
          </a:p>
          <a:p>
            <a:pPr algn="l">
              <a:lnSpc>
                <a:spcPct val="170000"/>
              </a:lnSpc>
              <a:spcBef>
                <a:spcPts val="0"/>
              </a:spcBef>
            </a:pPr>
            <a:endParaRPr lang="tr-TR" sz="2000" dirty="0">
              <a:solidFill>
                <a:schemeClr val="tx1"/>
              </a:solidFill>
              <a:latin typeface="Arial Black" panose="020B0A04020102020204" pitchFamily="34" charset="0"/>
            </a:endParaRPr>
          </a:p>
          <a:p>
            <a:pPr algn="l">
              <a:lnSpc>
                <a:spcPct val="170000"/>
              </a:lnSpc>
              <a:spcBef>
                <a:spcPts val="0"/>
              </a:spcBef>
            </a:pPr>
            <a:endParaRPr lang="tr-TR" sz="2000" dirty="0" smtClean="0">
              <a:solidFill>
                <a:schemeClr val="tx1"/>
              </a:solidFill>
              <a:latin typeface="Arial Black" panose="020B0A04020102020204" pitchFamily="34" charset="0"/>
            </a:endParaRPr>
          </a:p>
          <a:p>
            <a:pPr>
              <a:spcBef>
                <a:spcPts val="0"/>
              </a:spcBef>
            </a:pPr>
            <a:endParaRPr lang="tr-TR" dirty="0"/>
          </a:p>
        </p:txBody>
      </p:sp>
      <p:pic>
        <p:nvPicPr>
          <p:cNvPr id="13" name="Resim 12"/>
          <p:cNvPicPr>
            <a:picLocks noChangeAspect="1"/>
          </p:cNvPicPr>
          <p:nvPr/>
        </p:nvPicPr>
        <p:blipFill>
          <a:blip r:embed="rId2"/>
          <a:stretch>
            <a:fillRect/>
          </a:stretch>
        </p:blipFill>
        <p:spPr>
          <a:xfrm>
            <a:off x="2526457" y="3119085"/>
            <a:ext cx="6684379" cy="2996901"/>
          </a:xfrm>
          <a:prstGeom prst="rect">
            <a:avLst/>
          </a:prstGeom>
          <a:blipFill>
            <a:blip r:embed="rId3"/>
            <a:tile tx="0" ty="0" sx="100000" sy="100000" flip="none" algn="tl"/>
          </a:blipFill>
        </p:spPr>
      </p:pic>
    </p:spTree>
    <p:extLst>
      <p:ext uri="{BB962C8B-B14F-4D97-AF65-F5344CB8AC3E}">
        <p14:creationId xmlns:p14="http://schemas.microsoft.com/office/powerpoint/2010/main" val="1113476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374756"/>
            <a:ext cx="11212643" cy="284812"/>
          </a:xfrm>
        </p:spPr>
        <p:txBody>
          <a:bodyPr>
            <a:normAutofit fontScale="90000"/>
          </a:bodyPr>
          <a:lstStyle/>
          <a:p>
            <a:endParaRPr lang="tr-TR" sz="2400" dirty="0">
              <a:latin typeface="Arial Black" panose="020B0A04020102020204" pitchFamily="34" charset="0"/>
            </a:endParaRPr>
          </a:p>
        </p:txBody>
      </p:sp>
      <p:sp>
        <p:nvSpPr>
          <p:cNvPr id="3" name="Alt Başlık 2"/>
          <p:cNvSpPr>
            <a:spLocks noGrp="1"/>
          </p:cNvSpPr>
          <p:nvPr>
            <p:ph type="subTitle" idx="1"/>
          </p:nvPr>
        </p:nvSpPr>
        <p:spPr>
          <a:xfrm>
            <a:off x="374752" y="762000"/>
            <a:ext cx="10987791" cy="5968583"/>
          </a:xfrm>
          <a:ln>
            <a:headEnd type="none" w="med" len="med"/>
            <a:tailEnd type="none" w="med" len="med"/>
          </a:ln>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just">
              <a:lnSpc>
                <a:spcPct val="170000"/>
              </a:lnSpc>
              <a:spcBef>
                <a:spcPts val="0"/>
              </a:spcBef>
            </a:pPr>
            <a:r>
              <a:rPr lang="tr-TR" sz="2000" dirty="0" smtClean="0">
                <a:solidFill>
                  <a:schemeClr val="tx1"/>
                </a:solidFill>
                <a:latin typeface="Arial Black" panose="020B0A04020102020204" pitchFamily="34" charset="0"/>
              </a:rPr>
              <a:t>	İngiltere, Mondros'tan sonra işgal ettiği Urfa, Antep ve Maraş’ı Paris Barış Konferansı’ndan sonra Fransa’ya bırakmıştır. Daha önce imzalanan gizli anlaşmalar çerçevesinde </a:t>
            </a:r>
            <a:r>
              <a:rPr lang="tr-TR" sz="2000" dirty="0" err="1" smtClean="0">
                <a:solidFill>
                  <a:schemeClr val="tx1"/>
                </a:solidFill>
                <a:latin typeface="Arial Black" panose="020B0A04020102020204" pitchFamily="34" charset="0"/>
              </a:rPr>
              <a:t>Ortadoğuyu</a:t>
            </a:r>
            <a:r>
              <a:rPr lang="tr-TR" sz="2000" dirty="0" smtClean="0">
                <a:solidFill>
                  <a:schemeClr val="tx1"/>
                </a:solidFill>
                <a:latin typeface="Arial Black" panose="020B0A04020102020204" pitchFamily="34" charset="0"/>
              </a:rPr>
              <a:t> aralarında bölüşmeyi netleştirmek için Suriye </a:t>
            </a:r>
            <a:r>
              <a:rPr lang="tr-TR" sz="2000" dirty="0" err="1" smtClean="0">
                <a:solidFill>
                  <a:schemeClr val="tx1"/>
                </a:solidFill>
                <a:latin typeface="Arial Black" panose="020B0A04020102020204" pitchFamily="34" charset="0"/>
              </a:rPr>
              <a:t>İtilafnamesini</a:t>
            </a:r>
            <a:r>
              <a:rPr lang="tr-TR" sz="2000" dirty="0" smtClean="0">
                <a:solidFill>
                  <a:schemeClr val="tx1"/>
                </a:solidFill>
                <a:latin typeface="Arial Black" panose="020B0A04020102020204" pitchFamily="34" charset="0"/>
              </a:rPr>
              <a:t> imzalarlar ve Suriye Fransa’ya, Irak İngiltere’ye kalır. Bu anlaşmada Güneydoğu </a:t>
            </a:r>
            <a:r>
              <a:rPr lang="tr-TR" sz="2000" dirty="0" err="1" smtClean="0">
                <a:solidFill>
                  <a:schemeClr val="tx1"/>
                </a:solidFill>
                <a:latin typeface="Arial Black" panose="020B0A04020102020204" pitchFamily="34" charset="0"/>
              </a:rPr>
              <a:t>Anadolu’aki</a:t>
            </a:r>
            <a:r>
              <a:rPr lang="tr-TR" sz="2000" dirty="0" smtClean="0">
                <a:solidFill>
                  <a:schemeClr val="tx1"/>
                </a:solidFill>
                <a:latin typeface="Arial Black" panose="020B0A04020102020204" pitchFamily="34" charset="0"/>
              </a:rPr>
              <a:t> işgalleri altında tuttukları kentleri de İngilizler Fransızlara bırakır. </a:t>
            </a:r>
          </a:p>
          <a:p>
            <a:pPr algn="just">
              <a:lnSpc>
                <a:spcPct val="170000"/>
              </a:lnSpc>
              <a:spcBef>
                <a:spcPts val="0"/>
              </a:spcBef>
            </a:pPr>
            <a:endParaRPr lang="tr-TR" sz="2000" dirty="0" smtClean="0">
              <a:solidFill>
                <a:schemeClr val="tx1"/>
              </a:solidFill>
              <a:latin typeface="Arial Black" panose="020B0A04020102020204" pitchFamily="34" charset="0"/>
            </a:endParaRPr>
          </a:p>
          <a:p>
            <a:pPr algn="just">
              <a:lnSpc>
                <a:spcPct val="170000"/>
              </a:lnSpc>
              <a:spcBef>
                <a:spcPts val="0"/>
              </a:spcBef>
            </a:pPr>
            <a:r>
              <a:rPr lang="tr-TR" sz="2000" dirty="0" smtClean="0">
                <a:solidFill>
                  <a:schemeClr val="tx1"/>
                </a:solidFill>
                <a:latin typeface="Arial Black" panose="020B0A04020102020204" pitchFamily="34" charset="0"/>
              </a:rPr>
              <a:t>	Bolşevik ihtilalinden sonra Rusya’nın boşalttığı Kafkaslarda bağımsız bir devlet olarak beliren Ermeniler ise, kurdukları alaylarla Doğu Anadolu’da yayılmaya ve Müslümanlara zulüm ve baskı yapmaya başlamışlardır. Doğu Anadolu’da Ermeni yayılmasını destekleyen İngilizler işgalleri altına aldıkları Kars şehrini Ermenilere bırakmışlardır. Fransızlarla birlikte Adana, Kozan, Osmaniye ve Mersin’e Ermeni askerleri de gelmiştir.</a:t>
            </a:r>
          </a:p>
          <a:p>
            <a:pPr algn="just">
              <a:lnSpc>
                <a:spcPct val="170000"/>
              </a:lnSpc>
              <a:spcBef>
                <a:spcPts val="0"/>
              </a:spcBef>
            </a:pPr>
            <a:endParaRPr lang="tr-TR" sz="2000" dirty="0" smtClean="0">
              <a:solidFill>
                <a:schemeClr val="tx1"/>
              </a:solidFill>
              <a:latin typeface="Arial Black" panose="020B0A04020102020204" pitchFamily="34" charset="0"/>
            </a:endParaRPr>
          </a:p>
          <a:p>
            <a:pPr algn="just">
              <a:lnSpc>
                <a:spcPct val="170000"/>
              </a:lnSpc>
              <a:spcBef>
                <a:spcPts val="0"/>
              </a:spcBef>
            </a:pPr>
            <a:endParaRPr lang="tr-TR" sz="2000" dirty="0" smtClean="0">
              <a:solidFill>
                <a:schemeClr val="tx1"/>
              </a:solidFill>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275516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82063"/>
            <a:ext cx="10515600" cy="164122"/>
          </a:xfrm>
        </p:spPr>
        <p:txBody>
          <a:bodyPr>
            <a:noAutofit/>
          </a:bodyPr>
          <a:lstStyle/>
          <a:p>
            <a:endParaRPr lang="tr-TR" sz="2000" dirty="0">
              <a:latin typeface="Arial Black" panose="020B0A04020102020204" pitchFamily="34" charset="0"/>
            </a:endParaRPr>
          </a:p>
        </p:txBody>
      </p:sp>
      <p:pic>
        <p:nvPicPr>
          <p:cNvPr id="3075"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0892" y="1066800"/>
            <a:ext cx="9015045" cy="5322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04857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374756"/>
            <a:ext cx="11212643" cy="284812"/>
          </a:xfrm>
        </p:spPr>
        <p:txBody>
          <a:bodyPr>
            <a:normAutofit fontScale="90000"/>
          </a:bodyPr>
          <a:lstStyle/>
          <a:p>
            <a:endParaRPr lang="tr-TR" sz="2400" dirty="0">
              <a:latin typeface="Arial Black" panose="020B0A04020102020204" pitchFamily="34" charset="0"/>
            </a:endParaRPr>
          </a:p>
        </p:txBody>
      </p:sp>
      <p:sp>
        <p:nvSpPr>
          <p:cNvPr id="3" name="Alt Başlık 2"/>
          <p:cNvSpPr>
            <a:spLocks noGrp="1"/>
          </p:cNvSpPr>
          <p:nvPr>
            <p:ph type="subTitle" idx="1"/>
          </p:nvPr>
        </p:nvSpPr>
        <p:spPr>
          <a:xfrm>
            <a:off x="374752" y="899410"/>
            <a:ext cx="10987791" cy="5831173"/>
          </a:xfrm>
          <a:ln>
            <a:headEnd type="none" w="med" len="med"/>
            <a:tailEnd type="none" w="med" len="med"/>
          </a:ln>
        </p:spPr>
        <p:style>
          <a:lnRef idx="2">
            <a:schemeClr val="dk1"/>
          </a:lnRef>
          <a:fillRef idx="1">
            <a:schemeClr val="lt1"/>
          </a:fillRef>
          <a:effectRef idx="0">
            <a:schemeClr val="dk1"/>
          </a:effectRef>
          <a:fontRef idx="minor">
            <a:schemeClr val="dk1"/>
          </a:fontRef>
        </p:style>
        <p:txBody>
          <a:bodyPr>
            <a:normAutofit fontScale="85000" lnSpcReduction="10000"/>
          </a:bodyPr>
          <a:lstStyle/>
          <a:p>
            <a:pPr algn="just">
              <a:lnSpc>
                <a:spcPct val="170000"/>
              </a:lnSpc>
              <a:spcBef>
                <a:spcPts val="0"/>
              </a:spcBef>
            </a:pPr>
            <a:r>
              <a:rPr lang="tr-TR" sz="2000" dirty="0" smtClean="0">
                <a:solidFill>
                  <a:schemeClr val="tx1"/>
                </a:solidFill>
                <a:latin typeface="Arial Black" panose="020B0A04020102020204" pitchFamily="34" charset="0"/>
              </a:rPr>
              <a:t>	</a:t>
            </a:r>
            <a:r>
              <a:rPr lang="tr-TR" sz="2000" dirty="0" smtClean="0">
                <a:solidFill>
                  <a:srgbClr val="FF0000"/>
                </a:solidFill>
                <a:latin typeface="Arial Black" panose="020B0A04020102020204" pitchFamily="34" charset="0"/>
              </a:rPr>
              <a:t>Yunanların İzmir ve Batı Anadolu’yu İşgal Etmesi</a:t>
            </a:r>
          </a:p>
          <a:p>
            <a:pPr algn="just">
              <a:lnSpc>
                <a:spcPct val="170000"/>
              </a:lnSpc>
              <a:spcBef>
                <a:spcPts val="0"/>
              </a:spcBef>
            </a:pPr>
            <a:r>
              <a:rPr lang="tr-TR" sz="2000" dirty="0">
                <a:solidFill>
                  <a:schemeClr val="tx1"/>
                </a:solidFill>
                <a:latin typeface="Arial Black" panose="020B0A04020102020204" pitchFamily="34" charset="0"/>
              </a:rPr>
              <a:t>	</a:t>
            </a:r>
            <a:r>
              <a:rPr lang="tr-TR" sz="2000" dirty="0" smtClean="0">
                <a:solidFill>
                  <a:schemeClr val="tx1"/>
                </a:solidFill>
                <a:latin typeface="Arial Black" panose="020B0A04020102020204" pitchFamily="34" charset="0"/>
              </a:rPr>
              <a:t>Yunanistan kurulduğu ilk günden itibaren </a:t>
            </a:r>
            <a:r>
              <a:rPr lang="tr-TR" sz="2000" dirty="0" err="1" smtClean="0">
                <a:solidFill>
                  <a:srgbClr val="FF0000"/>
                </a:solidFill>
                <a:latin typeface="Arial Black" panose="020B0A04020102020204" pitchFamily="34" charset="0"/>
              </a:rPr>
              <a:t>Megali</a:t>
            </a:r>
            <a:r>
              <a:rPr lang="tr-TR" sz="2000" dirty="0" smtClean="0">
                <a:solidFill>
                  <a:srgbClr val="FF0000"/>
                </a:solidFill>
                <a:latin typeface="Arial Black" panose="020B0A04020102020204" pitchFamily="34" charset="0"/>
              </a:rPr>
              <a:t> </a:t>
            </a:r>
            <a:r>
              <a:rPr lang="tr-TR" sz="2000" dirty="0" err="1" smtClean="0">
                <a:solidFill>
                  <a:srgbClr val="FF0000"/>
                </a:solidFill>
                <a:latin typeface="Arial Black" panose="020B0A04020102020204" pitchFamily="34" charset="0"/>
              </a:rPr>
              <a:t>İdea’yı</a:t>
            </a:r>
            <a:r>
              <a:rPr lang="tr-TR" sz="2000" dirty="0" smtClean="0">
                <a:solidFill>
                  <a:schemeClr val="tx1"/>
                </a:solidFill>
                <a:latin typeface="Arial Black" panose="020B0A04020102020204" pitchFamily="34" charset="0"/>
              </a:rPr>
              <a:t>, yani Büyük Yunanistan hayalini gerçekleştirmek maksadıyla gayret sarf etmekteydi. Bu kapsamda Yunanistan’ın hedefinde, Batı Anadolu ve Trakya da vardı. Birinci Dünya Harbi sonunda yapılan barış anlaşmalarının temel ilkelerini saptamak üzere 1919 yılının Ocak ayında toplanan Paris Konferansı’nda Yunanistan, Türk toprakları üzerindeki taleplerini bildirdi. İngiltere İtalya gibi güçlü bir ülkenin Anadolu’da yayılmasını menfaatlerine uygun bulmuyordu. İngiltere Başbakanı Lloyd George, Rumları korumak bahanesiyle Yunanlıların İzmir’e asker çıkarmalarına izin verilmesini önerdi. Bu teklifi Fransa ve ABD kabul ettiler. Konferansta tüm Ege bölgesinin işgali için Yunanistan'ın görevlendirilmesine karar verildi. Bu durumu hazmedemeyen İtalya kararı Osmanlı Hükümeti’ne sızdırdı. Ancak, Osmanlı Hükümeti bu duruma karşı çıkamadı. Aksine İzmir’deki askeri ve mülki idarecilerden işgale karşı konulmamasını istedi.</a:t>
            </a:r>
          </a:p>
          <a:p>
            <a:pPr algn="just">
              <a:lnSpc>
                <a:spcPct val="170000"/>
              </a:lnSpc>
              <a:spcBef>
                <a:spcPts val="0"/>
              </a:spcBef>
            </a:pPr>
            <a:endParaRPr lang="tr-TR" sz="2000" dirty="0" smtClean="0">
              <a:solidFill>
                <a:schemeClr val="tx1"/>
              </a:solidFill>
              <a:latin typeface="Arial Black" panose="020B0A04020102020204" pitchFamily="34" charset="0"/>
            </a:endParaRPr>
          </a:p>
          <a:p>
            <a:pPr algn="just">
              <a:lnSpc>
                <a:spcPct val="170000"/>
              </a:lnSpc>
              <a:spcBef>
                <a:spcPts val="0"/>
              </a:spcBef>
            </a:pPr>
            <a:endParaRPr lang="tr-TR" sz="2000" dirty="0" smtClean="0">
              <a:solidFill>
                <a:schemeClr val="tx1"/>
              </a:solidFill>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184043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374756"/>
            <a:ext cx="11212643" cy="284812"/>
          </a:xfrm>
        </p:spPr>
        <p:txBody>
          <a:bodyPr>
            <a:normAutofit fontScale="90000"/>
          </a:bodyPr>
          <a:lstStyle/>
          <a:p>
            <a:endParaRPr lang="tr-TR" sz="2400" dirty="0">
              <a:latin typeface="Arial Black" panose="020B0A04020102020204" pitchFamily="34" charset="0"/>
            </a:endParaRPr>
          </a:p>
        </p:txBody>
      </p:sp>
      <p:sp>
        <p:nvSpPr>
          <p:cNvPr id="3" name="Alt Başlık 2"/>
          <p:cNvSpPr>
            <a:spLocks noGrp="1"/>
          </p:cNvSpPr>
          <p:nvPr>
            <p:ph type="subTitle" idx="1"/>
          </p:nvPr>
        </p:nvSpPr>
        <p:spPr>
          <a:xfrm>
            <a:off x="374752" y="899410"/>
            <a:ext cx="10987791" cy="5831173"/>
          </a:xfrm>
          <a:ln>
            <a:headEnd type="none" w="med" len="med"/>
            <a:tailEnd type="none" w="med" len="med"/>
          </a:ln>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gn="just">
              <a:lnSpc>
                <a:spcPct val="150000"/>
              </a:lnSpc>
              <a:spcBef>
                <a:spcPts val="0"/>
              </a:spcBef>
            </a:pPr>
            <a:r>
              <a:rPr lang="tr-TR" sz="2000" dirty="0" smtClean="0">
                <a:solidFill>
                  <a:schemeClr val="tx1"/>
                </a:solidFill>
                <a:latin typeface="Arial Black" panose="020B0A04020102020204" pitchFamily="34" charset="0"/>
              </a:rPr>
              <a:t>	İzmir’in işgal edileceği haberinin duyulması üzerine bazı vatanseverler, 14 Mayıs gecesi gösteriler düzenlediler. İzmir Valisi İzzet Bey ve 17. Kolordu Komutanı Ali Nadir Paşa işgal haberlerini yalanladı.</a:t>
            </a:r>
          </a:p>
          <a:p>
            <a:pPr algn="just">
              <a:lnSpc>
                <a:spcPct val="150000"/>
              </a:lnSpc>
              <a:spcBef>
                <a:spcPts val="0"/>
              </a:spcBef>
            </a:pPr>
            <a:r>
              <a:rPr lang="tr-TR" sz="2000" dirty="0" smtClean="0">
                <a:solidFill>
                  <a:schemeClr val="tx1"/>
                </a:solidFill>
                <a:latin typeface="Arial Black" panose="020B0A04020102020204" pitchFamily="34" charset="0"/>
              </a:rPr>
              <a:t>	15 Mayıs 1919'da İngiliz, Amerikan ve Fransız savaş gemilerinin koruması altında bir Yunan ordusu İzmir’e çıktı ve şehri işgale başladı. Yerli Rumlar, Yunan askerlerini sevgi gösterileriyle karşıladılar. </a:t>
            </a:r>
            <a:r>
              <a:rPr lang="tr-TR" sz="2000" dirty="0">
                <a:solidFill>
                  <a:schemeClr val="tx1"/>
                </a:solidFill>
                <a:latin typeface="Arial Black" panose="020B0A04020102020204" pitchFamily="34" charset="0"/>
              </a:rPr>
              <a:t>Gelen askeri tabur, İzmir metropoliti </a:t>
            </a:r>
            <a:r>
              <a:rPr lang="tr-TR" sz="2000" dirty="0" err="1">
                <a:solidFill>
                  <a:schemeClr val="tx1"/>
                </a:solidFill>
                <a:latin typeface="Arial Black" panose="020B0A04020102020204" pitchFamily="34" charset="0"/>
              </a:rPr>
              <a:t>Hrisostomos</a:t>
            </a:r>
            <a:r>
              <a:rPr lang="tr-TR" sz="2000" dirty="0">
                <a:solidFill>
                  <a:schemeClr val="tx1"/>
                </a:solidFill>
                <a:latin typeface="Arial Black" panose="020B0A04020102020204" pitchFamily="34" charset="0"/>
              </a:rPr>
              <a:t> tarafından takdis edildi. Metropolit Yunan bayrağını öptü ve bu esnada ağladığı </a:t>
            </a:r>
            <a:r>
              <a:rPr lang="tr-TR" sz="2000" dirty="0" smtClean="0">
                <a:solidFill>
                  <a:schemeClr val="tx1"/>
                </a:solidFill>
                <a:latin typeface="Arial Black" panose="020B0A04020102020204" pitchFamily="34" charset="0"/>
              </a:rPr>
              <a:t>görülüyordu. Yunan askerleri şehri işgal ederken kolordu komutanı Ali Nadir Beyi tokatlamışlar, «</a:t>
            </a:r>
            <a:r>
              <a:rPr lang="tr-TR" sz="2000" dirty="0" err="1" smtClean="0">
                <a:solidFill>
                  <a:schemeClr val="tx1"/>
                </a:solidFill>
                <a:latin typeface="Arial Black" panose="020B0A04020102020204" pitchFamily="34" charset="0"/>
              </a:rPr>
              <a:t>Zito</a:t>
            </a:r>
            <a:r>
              <a:rPr lang="tr-TR" sz="2000" dirty="0" smtClean="0">
                <a:solidFill>
                  <a:schemeClr val="tx1"/>
                </a:solidFill>
                <a:latin typeface="Arial Black" panose="020B0A04020102020204" pitchFamily="34" charset="0"/>
              </a:rPr>
              <a:t> Venizelos» (yaşa Venizelos) demediği için Albay Süleyman Fethi Beyi şehit etmişlerdir.</a:t>
            </a:r>
          </a:p>
          <a:p>
            <a:pPr algn="just">
              <a:lnSpc>
                <a:spcPct val="150000"/>
              </a:lnSpc>
              <a:spcBef>
                <a:spcPts val="0"/>
              </a:spcBef>
            </a:pPr>
            <a:r>
              <a:rPr lang="tr-TR" sz="2000" dirty="0" smtClean="0">
                <a:solidFill>
                  <a:schemeClr val="tx1"/>
                </a:solidFill>
                <a:latin typeface="Arial Black" panose="020B0A04020102020204" pitchFamily="34" charset="0"/>
              </a:rPr>
              <a:t>İşgal günü Yunan askerlerine ateş açan Hukuk-u Beşer gazetesi yazarı Hasan Tahsin (Osman Recep </a:t>
            </a:r>
            <a:r>
              <a:rPr lang="tr-TR" sz="2000" dirty="0" err="1" smtClean="0">
                <a:solidFill>
                  <a:schemeClr val="tx1"/>
                </a:solidFill>
                <a:latin typeface="Arial Black" panose="020B0A04020102020204" pitchFamily="34" charset="0"/>
              </a:rPr>
              <a:t>Nevres</a:t>
            </a:r>
            <a:r>
              <a:rPr lang="tr-TR" sz="2000" dirty="0" smtClean="0">
                <a:solidFill>
                  <a:schemeClr val="tx1"/>
                </a:solidFill>
                <a:latin typeface="Arial Black" panose="020B0A04020102020204" pitchFamily="34" charset="0"/>
              </a:rPr>
              <a:t>) Yunan askerleri tarafından şehit edildi. Bir başka gencin Yunan bayrağını taşıyan askeri vurması üzerine Yunan askerleri savunmasız halka ve karşı koymama emri almış olan memur ve askerlere karşı bir katliama giriştiler. </a:t>
            </a:r>
          </a:p>
          <a:p>
            <a:pPr algn="just">
              <a:lnSpc>
                <a:spcPct val="170000"/>
              </a:lnSpc>
              <a:spcBef>
                <a:spcPts val="0"/>
              </a:spcBef>
            </a:pPr>
            <a:endParaRPr lang="tr-TR" sz="2000" dirty="0" smtClean="0">
              <a:solidFill>
                <a:schemeClr val="tx1"/>
              </a:solidFill>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307200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374756"/>
            <a:ext cx="11212643" cy="284812"/>
          </a:xfrm>
        </p:spPr>
        <p:txBody>
          <a:bodyPr>
            <a:normAutofit fontScale="90000"/>
          </a:bodyPr>
          <a:lstStyle/>
          <a:p>
            <a:endParaRPr lang="tr-TR" sz="2400" dirty="0">
              <a:latin typeface="Arial Black" panose="020B0A04020102020204" pitchFamily="34" charset="0"/>
            </a:endParaRPr>
          </a:p>
        </p:txBody>
      </p:sp>
      <p:sp>
        <p:nvSpPr>
          <p:cNvPr id="3" name="Alt Başlık 2"/>
          <p:cNvSpPr>
            <a:spLocks noGrp="1"/>
          </p:cNvSpPr>
          <p:nvPr>
            <p:ph type="subTitle" idx="1"/>
          </p:nvPr>
        </p:nvSpPr>
        <p:spPr>
          <a:xfrm>
            <a:off x="374752" y="899410"/>
            <a:ext cx="10987791" cy="5831173"/>
          </a:xfrm>
          <a:ln>
            <a:headEnd type="none" w="med" len="med"/>
            <a:tailEnd type="none" w="med" len="med"/>
          </a:ln>
        </p:spPr>
        <p:style>
          <a:lnRef idx="2">
            <a:schemeClr val="dk1"/>
          </a:lnRef>
          <a:fillRef idx="1">
            <a:schemeClr val="lt1"/>
          </a:fillRef>
          <a:effectRef idx="0">
            <a:schemeClr val="dk1"/>
          </a:effectRef>
          <a:fontRef idx="minor">
            <a:schemeClr val="dk1"/>
          </a:fontRef>
        </p:style>
        <p:txBody>
          <a:bodyPr>
            <a:normAutofit lnSpcReduction="10000"/>
          </a:bodyPr>
          <a:lstStyle/>
          <a:p>
            <a:pPr algn="just">
              <a:lnSpc>
                <a:spcPct val="150000"/>
              </a:lnSpc>
              <a:spcBef>
                <a:spcPts val="0"/>
              </a:spcBef>
            </a:pPr>
            <a:r>
              <a:rPr lang="tr-TR" sz="2000" dirty="0" smtClean="0">
                <a:solidFill>
                  <a:schemeClr val="tx1"/>
                </a:solidFill>
                <a:latin typeface="Arial Black" panose="020B0A04020102020204" pitchFamily="34" charset="0"/>
              </a:rPr>
              <a:t>	Yerli Rumlar da katliam ve yağmaya katıldılar. İtilaf Devletlerinin gözleri önünde devam eden katliam sonunda, iki gün içinde asker-sivil ayırt etmeksizin iki binden fazla Türk öldürüldü.  </a:t>
            </a:r>
          </a:p>
          <a:p>
            <a:pPr algn="just">
              <a:lnSpc>
                <a:spcPct val="150000"/>
              </a:lnSpc>
              <a:spcBef>
                <a:spcPts val="0"/>
              </a:spcBef>
            </a:pPr>
            <a:r>
              <a:rPr lang="tr-TR" sz="2000" dirty="0">
                <a:solidFill>
                  <a:schemeClr val="tx1"/>
                </a:solidFill>
                <a:latin typeface="Arial Black" panose="020B0A04020102020204" pitchFamily="34" charset="0"/>
              </a:rPr>
              <a:t>	</a:t>
            </a:r>
            <a:r>
              <a:rPr lang="tr-TR" sz="2000" dirty="0" smtClean="0">
                <a:solidFill>
                  <a:schemeClr val="tx1"/>
                </a:solidFill>
                <a:latin typeface="Arial Black" panose="020B0A04020102020204" pitchFamily="34" charset="0"/>
              </a:rPr>
              <a:t>Ardından Yunanlar ilerlemelerini sürdürmüşler ve: 16 Mayısta Urla, 17 Mayısta Çeşme, 20 Mayısta Torbalı, 22 Mayısta Menemen, 25 Mayısta Manisa, Bayındır, Selçuk, 27 Mayısta Aydın, 28 Mayısta Ayvalık ve Tire, 29 Mayısta Turgutlu, 4 Haziranda Nazilli, 5 Haziranda Akhisar, 12 Haziranda Bergama’yı işgal etmişlerdir.</a:t>
            </a:r>
          </a:p>
          <a:p>
            <a:pPr algn="just">
              <a:lnSpc>
                <a:spcPct val="150000"/>
              </a:lnSpc>
              <a:spcBef>
                <a:spcPts val="0"/>
              </a:spcBef>
            </a:pPr>
            <a:r>
              <a:rPr lang="tr-TR" sz="2000" dirty="0" smtClean="0">
                <a:solidFill>
                  <a:schemeClr val="tx1"/>
                </a:solidFill>
                <a:latin typeface="Arial Black" panose="020B0A04020102020204" pitchFamily="34" charset="0"/>
              </a:rPr>
              <a:t>	Yunanistan’ın bu işgali ve yapılan katliamlar halktaki milliyetçilik duygusunu ve direniş ruhunu arttırmıştır. Halk, asker, efeler ve eskiden eşkıyalık yapan bazı kişiler tarafından direniş cemiyetleri kurulmuş ve Kuvayı Milliye birlikleri oluşturulmuştur. Bergama, Ödemiş, Ayvalık ve Aydın’da Yunan ordusuyla kanlı çarpışmalar başlamıştır.</a:t>
            </a:r>
          </a:p>
          <a:p>
            <a:pPr algn="just">
              <a:lnSpc>
                <a:spcPct val="150000"/>
              </a:lnSpc>
              <a:spcBef>
                <a:spcPts val="0"/>
              </a:spcBef>
            </a:pPr>
            <a:endParaRPr lang="tr-TR" sz="2000" dirty="0" smtClean="0">
              <a:solidFill>
                <a:schemeClr val="tx1"/>
              </a:solidFill>
              <a:latin typeface="Arial Black" panose="020B0A04020102020204" pitchFamily="34" charset="0"/>
            </a:endParaRPr>
          </a:p>
          <a:p>
            <a:pPr algn="just">
              <a:spcBef>
                <a:spcPts val="0"/>
              </a:spcBef>
            </a:pPr>
            <a:endParaRPr lang="tr-TR" dirty="0"/>
          </a:p>
        </p:txBody>
      </p:sp>
    </p:spTree>
    <p:extLst>
      <p:ext uri="{BB962C8B-B14F-4D97-AF65-F5344CB8AC3E}">
        <p14:creationId xmlns:p14="http://schemas.microsoft.com/office/powerpoint/2010/main" val="3493798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79883"/>
            <a:ext cx="11212643" cy="101471"/>
          </a:xfrm>
        </p:spPr>
        <p:txBody>
          <a:bodyPr>
            <a:normAutofit fontScale="90000"/>
          </a:bodyPr>
          <a:lstStyle/>
          <a:p>
            <a:endParaRPr lang="tr-TR" sz="2400" dirty="0">
              <a:solidFill>
                <a:srgbClr val="FF0000"/>
              </a:solidFill>
              <a:latin typeface="Arial Black" panose="020B0A04020102020204" pitchFamily="34" charset="0"/>
            </a:endParaRPr>
          </a:p>
        </p:txBody>
      </p:sp>
      <p:sp>
        <p:nvSpPr>
          <p:cNvPr id="3" name="Alt Başlık 2"/>
          <p:cNvSpPr>
            <a:spLocks noGrp="1"/>
          </p:cNvSpPr>
          <p:nvPr>
            <p:ph type="subTitle" idx="1"/>
          </p:nvPr>
        </p:nvSpPr>
        <p:spPr>
          <a:xfrm>
            <a:off x="194872" y="674558"/>
            <a:ext cx="11797259" cy="6183442"/>
          </a:xfrm>
        </p:spPr>
        <p:style>
          <a:lnRef idx="2">
            <a:schemeClr val="dk1"/>
          </a:lnRef>
          <a:fillRef idx="1">
            <a:schemeClr val="lt1"/>
          </a:fillRef>
          <a:effectRef idx="0">
            <a:schemeClr val="dk1"/>
          </a:effectRef>
          <a:fontRef idx="minor">
            <a:schemeClr val="dk1"/>
          </a:fontRef>
        </p:style>
        <p:txBody>
          <a:bodyPr>
            <a:normAutofit fontScale="25000" lnSpcReduction="20000"/>
          </a:bodyPr>
          <a:lstStyle/>
          <a:p>
            <a:pPr>
              <a:lnSpc>
                <a:spcPct val="170000"/>
              </a:lnSpc>
              <a:spcBef>
                <a:spcPts val="0"/>
              </a:spcBef>
            </a:pPr>
            <a:r>
              <a:rPr lang="tr-TR" sz="6200" dirty="0" smtClean="0">
                <a:latin typeface="Arial Black" panose="020B0A04020102020204" pitchFamily="34" charset="0"/>
              </a:rPr>
              <a:t>	</a:t>
            </a:r>
            <a:r>
              <a:rPr lang="tr-TR" sz="8000" dirty="0" smtClean="0">
                <a:latin typeface="Arial Black" panose="020B0A04020102020204" pitchFamily="34" charset="0"/>
              </a:rPr>
              <a:t>Birinci Dünya Savaşı’nın son yılında Osmanlı saltanatında bir değişiklik olmuş, savaş boyunca ülkenin başında bulunan Padişah V. Mehmet Reşat ölünce 4 Temmuz 1918’de </a:t>
            </a:r>
            <a:r>
              <a:rPr lang="tr-TR" sz="8000" dirty="0" smtClean="0">
                <a:solidFill>
                  <a:srgbClr val="FF0000"/>
                </a:solidFill>
                <a:latin typeface="Arial Black" panose="020B0A04020102020204" pitchFamily="34" charset="0"/>
              </a:rPr>
              <a:t>VI. Mehmet Vahdettin </a:t>
            </a:r>
            <a:r>
              <a:rPr lang="tr-TR" sz="8000" dirty="0" smtClean="0">
                <a:latin typeface="Arial Black" panose="020B0A04020102020204" pitchFamily="34" charset="0"/>
              </a:rPr>
              <a:t>padişahlığa geçmiştir. </a:t>
            </a:r>
          </a:p>
          <a:p>
            <a:pPr>
              <a:lnSpc>
                <a:spcPct val="170000"/>
              </a:lnSpc>
              <a:spcBef>
                <a:spcPts val="0"/>
              </a:spcBef>
            </a:pPr>
            <a:r>
              <a:rPr lang="tr-TR" sz="8000" dirty="0">
                <a:latin typeface="Arial Black" panose="020B0A04020102020204" pitchFamily="34" charset="0"/>
              </a:rPr>
              <a:t>	</a:t>
            </a:r>
            <a:endParaRPr lang="tr-TR" sz="8000" dirty="0" smtClean="0">
              <a:latin typeface="Arial Black" panose="020B0A04020102020204" pitchFamily="34" charset="0"/>
            </a:endParaRPr>
          </a:p>
          <a:p>
            <a:pPr>
              <a:lnSpc>
                <a:spcPct val="170000"/>
              </a:lnSpc>
              <a:spcBef>
                <a:spcPts val="0"/>
              </a:spcBef>
            </a:pPr>
            <a:r>
              <a:rPr lang="tr-TR" sz="8000" dirty="0" smtClean="0">
                <a:latin typeface="Arial Black" panose="020B0A04020102020204" pitchFamily="34" charset="0"/>
              </a:rPr>
              <a:t>Bir süre sonra da savaş Osmanlı Devleti’nin de dahil olduğu İttifak devletlerinin yenilgisi ile sonuçlanmış, Osmanlı Devleti de 4 Ekim 1918’de ateşkes istemiştir. Bu esnada, Talat Paşa’nın başında bulunduğu son </a:t>
            </a:r>
            <a:r>
              <a:rPr lang="tr-TR" sz="8000" dirty="0" smtClean="0">
                <a:solidFill>
                  <a:srgbClr val="FF0000"/>
                </a:solidFill>
                <a:latin typeface="Arial Black" panose="020B0A04020102020204" pitchFamily="34" charset="0"/>
              </a:rPr>
              <a:t>İttihat ve Terakki kabinesi 8 Ekim 1918’de istifa etmiş, </a:t>
            </a:r>
            <a:r>
              <a:rPr lang="tr-TR" sz="8000" dirty="0">
                <a:latin typeface="Arial Black" panose="020B0A04020102020204" pitchFamily="34" charset="0"/>
              </a:rPr>
              <a:t>y</a:t>
            </a:r>
            <a:r>
              <a:rPr lang="tr-TR" sz="8000" dirty="0" smtClean="0">
                <a:latin typeface="Arial Black" panose="020B0A04020102020204" pitchFamily="34" charset="0"/>
              </a:rPr>
              <a:t>erine 14 Ekim’de </a:t>
            </a:r>
            <a:r>
              <a:rPr lang="tr-TR" sz="8000" dirty="0" smtClean="0">
                <a:solidFill>
                  <a:srgbClr val="FF0000"/>
                </a:solidFill>
                <a:latin typeface="Arial Black" panose="020B0A04020102020204" pitchFamily="34" charset="0"/>
              </a:rPr>
              <a:t>Ahmet İzzet Paşa başkanlığında yeni hükümet kurulmuştur. </a:t>
            </a:r>
            <a:r>
              <a:rPr lang="tr-TR" sz="8000" dirty="0" smtClean="0">
                <a:latin typeface="Arial Black" panose="020B0A04020102020204" pitchFamily="34" charset="0"/>
              </a:rPr>
              <a:t>Yeni hükümetin beklentisi Wilson prensipleri kapsamında bir ateşkes anlaşması yapmaktı.</a:t>
            </a:r>
          </a:p>
          <a:p>
            <a:pPr algn="just">
              <a:lnSpc>
                <a:spcPct val="170000"/>
              </a:lnSpc>
              <a:spcBef>
                <a:spcPts val="0"/>
              </a:spcBef>
            </a:pPr>
            <a:r>
              <a:rPr lang="tr-TR" sz="8000" dirty="0" smtClean="0">
                <a:latin typeface="Arial Black" panose="020B0A04020102020204" pitchFamily="34" charset="0"/>
              </a:rPr>
              <a:t>	</a:t>
            </a:r>
            <a:endParaRPr lang="tr-TR" sz="3600" dirty="0" smtClean="0">
              <a:latin typeface="Arial Black" panose="020B0A04020102020204" pitchFamily="34" charset="0"/>
            </a:endParaRPr>
          </a:p>
          <a:p>
            <a:endParaRPr lang="tr-TR" dirty="0"/>
          </a:p>
        </p:txBody>
      </p:sp>
    </p:spTree>
    <p:extLst>
      <p:ext uri="{BB962C8B-B14F-4D97-AF65-F5344CB8AC3E}">
        <p14:creationId xmlns:p14="http://schemas.microsoft.com/office/powerpoint/2010/main" val="7443136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pPr marL="0" indent="0" algn="ctr">
              <a:buNone/>
            </a:pPr>
            <a:r>
              <a:rPr lang="tr-TR" dirty="0" smtClean="0"/>
              <a:t>	</a:t>
            </a:r>
            <a:r>
              <a:rPr lang="tr-TR" sz="3200" b="1" dirty="0" smtClean="0"/>
              <a:t>İzmir’in </a:t>
            </a:r>
            <a:r>
              <a:rPr lang="tr-TR" sz="3200" b="1" dirty="0"/>
              <a:t>işgali Mondros sonrası yaşanan en kritik işgallerden birisidir. Asırlarca yönetilmiş bir milletin Anadolu’ya gelerek bu sahanın yeni yöneticisi sıfatıyla boy göstermesi, Türk milletinin gururunu incitmiş ve sadece işgal bölgelerinde değil, tüm yurt sathında büyük bir infial uyandırmıştır. Denilebilir ki, Türk Milletinin Atatürk’ün ardı sıra Milli Mücadeleye yürümesinde en kritik ve sarsıcı işgal İzmir’in Yunanlarca işgali olmuştur. </a:t>
            </a:r>
          </a:p>
          <a:p>
            <a:endParaRPr lang="tr-TR" dirty="0"/>
          </a:p>
        </p:txBody>
      </p:sp>
    </p:spTree>
    <p:extLst>
      <p:ext uri="{BB962C8B-B14F-4D97-AF65-F5344CB8AC3E}">
        <p14:creationId xmlns:p14="http://schemas.microsoft.com/office/powerpoint/2010/main" val="2114037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443767"/>
          </a:xfrm>
        </p:spPr>
        <p:txBody>
          <a:bodyPr>
            <a:normAutofit fontScale="90000"/>
          </a:bodyPr>
          <a:lstStyle/>
          <a:p>
            <a:endParaRPr lang="tr-TR" dirty="0"/>
          </a:p>
        </p:txBody>
      </p:sp>
      <p:sp>
        <p:nvSpPr>
          <p:cNvPr id="3" name="İçerik Yer Tutucusu 2"/>
          <p:cNvSpPr>
            <a:spLocks noGrp="1"/>
          </p:cNvSpPr>
          <p:nvPr>
            <p:ph idx="1"/>
          </p:nvPr>
        </p:nvSpPr>
        <p:spPr>
          <a:xfrm>
            <a:off x="457201" y="1137138"/>
            <a:ext cx="11242430" cy="5322277"/>
          </a:xfrm>
        </p:spPr>
        <p:txBody>
          <a:bodyPr>
            <a:normAutofit fontScale="92500" lnSpcReduction="20000"/>
          </a:bodyPr>
          <a:lstStyle/>
          <a:p>
            <a:pPr marL="0" indent="0" algn="just">
              <a:buNone/>
            </a:pPr>
            <a:r>
              <a:rPr lang="tr-TR" dirty="0" smtClean="0">
                <a:solidFill>
                  <a:srgbClr val="FF0000"/>
                </a:solidFill>
              </a:rPr>
              <a:t>	Amiral Bristol Raporu</a:t>
            </a:r>
          </a:p>
          <a:p>
            <a:pPr marL="0" indent="0" algn="just">
              <a:buNone/>
            </a:pPr>
            <a:r>
              <a:rPr lang="tr-TR" dirty="0" smtClean="0"/>
              <a:t>	İzmir’in işgali ve Yunan ilerleyişi sırasında bölgede yaşanan ölüm olayları üzerine Osmanlı Devleti’nin talebi üzerine İtilaf Devletleri Yüksek Konseyi, yörenin işgali sırasında Yunanların işledikleri cinayetleri soruşturmak ve sonuçlarını Paris Barış Konferansına bildirmek için bir heyeti bölgeye gönderdi. Amerikalı Amiral Bristol başkanlığında oluşan bu komisyon bölgeye gelerek incelemeler yaptı ve bir rapor hazırlayarak Konferansa sundu. </a:t>
            </a:r>
          </a:p>
          <a:p>
            <a:pPr marL="0" indent="0" algn="just">
              <a:buNone/>
            </a:pPr>
            <a:r>
              <a:rPr lang="tr-TR" dirty="0" smtClean="0"/>
              <a:t>	Amiral Bristol Raporu olarak anılan bu raporda: İzmir’de yaşananlardan Yunanların sorumlu olduğu, bölgede Türk nüfusunun çoğunluğu oluşturduğu; bölgede asayiş sağlamak amacıyla yapıldığı söylenen Yunan işgalinin gerçekte bir ilhak(topraklarına katmak) hareketinin bütün şartlarını gösterdiği ortaya konmuştur. Bu rapor aslında Türk tarafının haklılığını ortaya koysa da Paris Konferansında özellikle İngilizler tarafından dikkate alınmamıştır.</a:t>
            </a:r>
          </a:p>
          <a:p>
            <a:pPr marL="0" indent="0" algn="just">
              <a:buNone/>
            </a:pPr>
            <a:r>
              <a:rPr lang="tr-TR" dirty="0" smtClean="0"/>
              <a:t>	Türk ulusal mücadele hareketinin haklılığını destekleyen ilk uluslararası belge şeklinde de görülebilecek olan Bristol Raporu’nu, Mustafa Kemal Paşa da, Milli Mücadeleyi destekleyen bir belge olarak görmüş ve çeşitli söylemlerinde dile getirmiştir.    </a:t>
            </a:r>
            <a:endParaRPr lang="tr-TR" dirty="0"/>
          </a:p>
        </p:txBody>
      </p:sp>
    </p:spTree>
    <p:extLst>
      <p:ext uri="{BB962C8B-B14F-4D97-AF65-F5344CB8AC3E}">
        <p14:creationId xmlns:p14="http://schemas.microsoft.com/office/powerpoint/2010/main" val="2418632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396875"/>
          </a:xfrm>
        </p:spPr>
        <p:txBody>
          <a:bodyPr>
            <a:normAutofit fontScale="90000"/>
          </a:bodyPr>
          <a:lstStyle/>
          <a:p>
            <a:endParaRPr lang="tr-TR" dirty="0"/>
          </a:p>
        </p:txBody>
      </p:sp>
      <p:sp>
        <p:nvSpPr>
          <p:cNvPr id="3" name="İçerik Yer Tutucusu 2"/>
          <p:cNvSpPr>
            <a:spLocks noGrp="1"/>
          </p:cNvSpPr>
          <p:nvPr>
            <p:ph idx="1"/>
          </p:nvPr>
        </p:nvSpPr>
        <p:spPr>
          <a:xfrm>
            <a:off x="838200" y="949569"/>
            <a:ext cx="10515600" cy="5227394"/>
          </a:xfrm>
        </p:spPr>
        <p:txBody>
          <a:bodyPr/>
          <a:lstStyle/>
          <a:p>
            <a:pPr marL="0" indent="0" algn="just">
              <a:buNone/>
            </a:pPr>
            <a:r>
              <a:rPr lang="tr-TR" dirty="0" smtClean="0"/>
              <a:t>Ahmet İzzet Paşa Hükümetinin ateşkes yollarını aradığı sırada, Harpte Irak Cephesi’ndeki </a:t>
            </a:r>
            <a:r>
              <a:rPr lang="tr-TR" dirty="0" err="1" smtClean="0"/>
              <a:t>Kut’ül</a:t>
            </a:r>
            <a:r>
              <a:rPr lang="tr-TR" dirty="0" smtClean="0"/>
              <a:t> </a:t>
            </a:r>
            <a:r>
              <a:rPr lang="tr-TR" dirty="0" err="1" smtClean="0"/>
              <a:t>Amare’de</a:t>
            </a:r>
            <a:r>
              <a:rPr lang="tr-TR" dirty="0" smtClean="0"/>
              <a:t> esir düşerek </a:t>
            </a:r>
            <a:r>
              <a:rPr lang="tr-TR" dirty="0" err="1" smtClean="0"/>
              <a:t>Büyükadada</a:t>
            </a:r>
            <a:r>
              <a:rPr lang="tr-TR" dirty="0" smtClean="0"/>
              <a:t> esaret günlerini geçiren İngiliz generali </a:t>
            </a:r>
            <a:r>
              <a:rPr lang="tr-TR" dirty="0" err="1" smtClean="0"/>
              <a:t>Townshend</a:t>
            </a:r>
            <a:r>
              <a:rPr lang="tr-TR" dirty="0" smtClean="0"/>
              <a:t>, eskiden beri tanıdığı ve hükümette Bahriye Nazırı olarak görev almış bulunan Rauf Beye(Orbay) haber göndererek, esareti sırasında gördüğü iyi muamele dolayısıyla İngiltere ile görüşme yolları için yardımda bulunmayı önerir.</a:t>
            </a:r>
          </a:p>
          <a:p>
            <a:pPr marL="0" indent="0" algn="just">
              <a:buNone/>
            </a:pPr>
            <a:endParaRPr lang="tr-TR" dirty="0" smtClean="0"/>
          </a:p>
          <a:p>
            <a:pPr marL="0" indent="0" algn="just">
              <a:buNone/>
            </a:pPr>
            <a:r>
              <a:rPr lang="tr-TR" dirty="0" smtClean="0"/>
              <a:t>Bunun üzerine Sadrazam Ahmet İzzet Paşa, Rauf Bey ve General </a:t>
            </a:r>
            <a:r>
              <a:rPr lang="tr-TR" dirty="0" err="1" smtClean="0"/>
              <a:t>Townshend</a:t>
            </a:r>
            <a:r>
              <a:rPr lang="tr-TR" dirty="0" smtClean="0"/>
              <a:t> arasında 17 Ekim’de bir görüşme yapılır. Bu görüşme sonrası İngiltere ile diyalog kuran General </a:t>
            </a:r>
            <a:r>
              <a:rPr lang="tr-TR" dirty="0" err="1" smtClean="0"/>
              <a:t>Townshend</a:t>
            </a:r>
            <a:r>
              <a:rPr lang="tr-TR" dirty="0" smtClean="0"/>
              <a:t> olumlu sonuç alır ve Osmanlı hükümeti ile İngiltere arasında ateşkes görüşmeleri başlar. </a:t>
            </a:r>
            <a:endParaRPr lang="tr-TR" dirty="0"/>
          </a:p>
        </p:txBody>
      </p:sp>
    </p:spTree>
    <p:extLst>
      <p:ext uri="{BB962C8B-B14F-4D97-AF65-F5344CB8AC3E}">
        <p14:creationId xmlns:p14="http://schemas.microsoft.com/office/powerpoint/2010/main" val="4136385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28954"/>
            <a:ext cx="11212643" cy="152400"/>
          </a:xfrm>
        </p:spPr>
        <p:txBody>
          <a:bodyPr>
            <a:normAutofit fontScale="90000"/>
          </a:bodyPr>
          <a:lstStyle/>
          <a:p>
            <a:endParaRPr lang="tr-TR" sz="2400" dirty="0">
              <a:latin typeface="Arial Black" panose="020B0A04020102020204" pitchFamily="34" charset="0"/>
            </a:endParaRPr>
          </a:p>
        </p:txBody>
      </p:sp>
      <p:sp>
        <p:nvSpPr>
          <p:cNvPr id="3" name="Alt Başlık 2"/>
          <p:cNvSpPr>
            <a:spLocks noGrp="1"/>
          </p:cNvSpPr>
          <p:nvPr>
            <p:ph type="subTitle" idx="1"/>
          </p:nvPr>
        </p:nvSpPr>
        <p:spPr>
          <a:xfrm>
            <a:off x="374753" y="480646"/>
            <a:ext cx="11242623" cy="6100037"/>
          </a:xfrm>
          <a:ln/>
        </p:spPr>
        <p:style>
          <a:lnRef idx="2">
            <a:schemeClr val="dk1"/>
          </a:lnRef>
          <a:fillRef idx="1">
            <a:schemeClr val="lt1"/>
          </a:fillRef>
          <a:effectRef idx="0">
            <a:schemeClr val="dk1"/>
          </a:effectRef>
          <a:fontRef idx="minor">
            <a:schemeClr val="dk1"/>
          </a:fontRef>
        </p:style>
        <p:txBody>
          <a:bodyPr>
            <a:normAutofit fontScale="92500" lnSpcReduction="20000"/>
          </a:bodyPr>
          <a:lstStyle/>
          <a:p>
            <a:pPr>
              <a:lnSpc>
                <a:spcPct val="170000"/>
              </a:lnSpc>
            </a:pPr>
            <a:r>
              <a:rPr lang="tr-TR" sz="2000" dirty="0" smtClean="0">
                <a:latin typeface="Arial Black" panose="020B0A04020102020204" pitchFamily="34" charset="0"/>
              </a:rPr>
              <a:t>Ateşkes anlaşmasını </a:t>
            </a:r>
            <a:r>
              <a:rPr lang="tr-TR" sz="2000" dirty="0">
                <a:latin typeface="Arial Black" panose="020B0A04020102020204" pitchFamily="34" charset="0"/>
              </a:rPr>
              <a:t>yapmak üzere yeni hükümet, Bahriye Nazırı Hüseyin Rauf Orbay’ın başkanlığını yaptığı bir heyet görevlendirmiştir. Heyete anlaşmayı yapmak için İstanbul’dan hareketinden önce bir talimat verilmiş; “Halifeliğin, Saltanatın ve Osmanlı Hanedanı’nın haklarının, bütünlüğünün ve dokunulmazlığının korunması istenmiş ve bazı eyaletlere idari muhtariyet verilmesinin kabul edilebileceği bildirilmiştir. Ayrıca ordu terhis edilecek, Yunan gemileri hariç gemilerin boğazlardan geçişine izin verilecektir. Buna karşılık ülke işgal edilmeyecektir.”</a:t>
            </a:r>
          </a:p>
          <a:p>
            <a:pPr>
              <a:lnSpc>
                <a:spcPct val="170000"/>
              </a:lnSpc>
            </a:pPr>
            <a:r>
              <a:rPr lang="tr-TR" sz="2000" dirty="0" smtClean="0">
                <a:latin typeface="Arial Black" panose="020B0A04020102020204" pitchFamily="34" charset="0"/>
              </a:rPr>
              <a:t>Mondros Ateşkes Antlaşması, </a:t>
            </a:r>
            <a:r>
              <a:rPr lang="tr-TR" sz="2000" dirty="0" smtClean="0">
                <a:solidFill>
                  <a:srgbClr val="FF0000"/>
                </a:solidFill>
                <a:latin typeface="Arial Black" panose="020B0A04020102020204" pitchFamily="34" charset="0"/>
              </a:rPr>
              <a:t>Bahriye Nazırı Hüseyin Rauf Orbay’ın </a:t>
            </a:r>
            <a:r>
              <a:rPr lang="tr-TR" sz="2000" dirty="0" smtClean="0">
                <a:latin typeface="Arial Black" panose="020B0A04020102020204" pitchFamily="34" charset="0"/>
              </a:rPr>
              <a:t>başkanlığını yaptığı Osmanlı Heyeti ile </a:t>
            </a:r>
            <a:r>
              <a:rPr lang="tr-TR" sz="2000" dirty="0" smtClean="0">
                <a:solidFill>
                  <a:srgbClr val="FF0000"/>
                </a:solidFill>
                <a:latin typeface="Arial Black" panose="020B0A04020102020204" pitchFamily="34" charset="0"/>
              </a:rPr>
              <a:t>İngiltere’nin Akdeniz Filosu komutanı Amiral </a:t>
            </a:r>
            <a:r>
              <a:rPr lang="tr-TR" sz="2000" dirty="0" err="1" smtClean="0">
                <a:solidFill>
                  <a:srgbClr val="FF0000"/>
                </a:solidFill>
                <a:latin typeface="Arial Black" panose="020B0A04020102020204" pitchFamily="34" charset="0"/>
              </a:rPr>
              <a:t>Calthorpe’un</a:t>
            </a:r>
            <a:r>
              <a:rPr lang="tr-TR" sz="2000" dirty="0" smtClean="0">
                <a:solidFill>
                  <a:srgbClr val="FF0000"/>
                </a:solidFill>
                <a:latin typeface="Arial Black" panose="020B0A04020102020204" pitchFamily="34" charset="0"/>
              </a:rPr>
              <a:t> </a:t>
            </a:r>
            <a:r>
              <a:rPr lang="tr-TR" sz="2000" dirty="0" smtClean="0">
                <a:latin typeface="Arial Black" panose="020B0A04020102020204" pitchFamily="34" charset="0"/>
              </a:rPr>
              <a:t>Başkanı olduğu İtilaf Devletleri Heyeti arasında, </a:t>
            </a:r>
            <a:r>
              <a:rPr lang="tr-TR" sz="2000" dirty="0" smtClean="0">
                <a:solidFill>
                  <a:srgbClr val="FF0000"/>
                </a:solidFill>
                <a:latin typeface="Arial Black" panose="020B0A04020102020204" pitchFamily="34" charset="0"/>
              </a:rPr>
              <a:t>30 Ekim 1918’de </a:t>
            </a:r>
            <a:r>
              <a:rPr lang="tr-TR" sz="2000" dirty="0" smtClean="0">
                <a:latin typeface="Arial Black" panose="020B0A04020102020204" pitchFamily="34" charset="0"/>
              </a:rPr>
              <a:t>Ege Denizinde </a:t>
            </a:r>
            <a:r>
              <a:rPr lang="tr-TR" sz="2000" dirty="0" err="1" smtClean="0">
                <a:latin typeface="Arial Black" panose="020B0A04020102020204" pitchFamily="34" charset="0"/>
              </a:rPr>
              <a:t>Limni</a:t>
            </a:r>
            <a:r>
              <a:rPr lang="tr-TR" sz="2000" dirty="0" smtClean="0">
                <a:latin typeface="Arial Black" panose="020B0A04020102020204" pitchFamily="34" charset="0"/>
              </a:rPr>
              <a:t> Adası’ndaki Mondros Limanı’nda </a:t>
            </a:r>
            <a:r>
              <a:rPr lang="tr-TR" sz="2000" dirty="0" err="1" smtClean="0">
                <a:latin typeface="Arial Black" panose="020B0A04020102020204" pitchFamily="34" charset="0"/>
              </a:rPr>
              <a:t>Agamemnon</a:t>
            </a:r>
            <a:r>
              <a:rPr lang="tr-TR" sz="2000" dirty="0" smtClean="0">
                <a:latin typeface="Arial Black" panose="020B0A04020102020204" pitchFamily="34" charset="0"/>
              </a:rPr>
              <a:t> adlı İngiliz zırhlısında imzalanmıştır. Anlaşma 25 maddeden oluşmaktadır ve çok ağır maddeler içermektedir.</a:t>
            </a:r>
          </a:p>
          <a:p>
            <a:endParaRPr lang="tr-TR" dirty="0"/>
          </a:p>
        </p:txBody>
      </p:sp>
    </p:spTree>
    <p:extLst>
      <p:ext uri="{BB962C8B-B14F-4D97-AF65-F5344CB8AC3E}">
        <p14:creationId xmlns:p14="http://schemas.microsoft.com/office/powerpoint/2010/main" val="119051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04931"/>
            <a:ext cx="11212643" cy="554637"/>
          </a:xfrm>
        </p:spPr>
        <p:txBody>
          <a:bodyPr>
            <a:normAutofit/>
          </a:bodyPr>
          <a:lstStyle/>
          <a:p>
            <a:r>
              <a:rPr lang="tr-TR" sz="2400" dirty="0" smtClean="0">
                <a:solidFill>
                  <a:schemeClr val="accent1"/>
                </a:solidFill>
                <a:latin typeface="Arial Black" panose="020B0A04020102020204" pitchFamily="34" charset="0"/>
              </a:rPr>
              <a:t>MONDROS MÜTAREKESİ MADDELERİ</a:t>
            </a:r>
            <a:endParaRPr lang="tr-TR" sz="2400" dirty="0">
              <a:solidFill>
                <a:schemeClr val="accent1"/>
              </a:solidFill>
              <a:latin typeface="Arial Black" panose="020B0A04020102020204" pitchFamily="34" charset="0"/>
            </a:endParaRPr>
          </a:p>
        </p:txBody>
      </p:sp>
      <p:sp>
        <p:nvSpPr>
          <p:cNvPr id="3" name="Alt Başlık 2"/>
          <p:cNvSpPr>
            <a:spLocks noGrp="1"/>
          </p:cNvSpPr>
          <p:nvPr>
            <p:ph type="subTitle" idx="1"/>
          </p:nvPr>
        </p:nvSpPr>
        <p:spPr>
          <a:xfrm>
            <a:off x="509665" y="839450"/>
            <a:ext cx="11242623" cy="5681272"/>
          </a:xfrm>
          <a:ln/>
        </p:spPr>
        <p:style>
          <a:lnRef idx="2">
            <a:schemeClr val="dk1"/>
          </a:lnRef>
          <a:fillRef idx="1">
            <a:schemeClr val="lt1"/>
          </a:fillRef>
          <a:effectRef idx="0">
            <a:schemeClr val="dk1"/>
          </a:effectRef>
          <a:fontRef idx="minor">
            <a:schemeClr val="dk1"/>
          </a:fontRef>
        </p:style>
        <p:txBody>
          <a:bodyPr>
            <a:normAutofit/>
          </a:bodyPr>
          <a:lstStyle/>
          <a:p>
            <a:pPr algn="l">
              <a:lnSpc>
                <a:spcPct val="150000"/>
              </a:lnSpc>
              <a:spcBef>
                <a:spcPts val="0"/>
              </a:spcBef>
            </a:pPr>
            <a:r>
              <a:rPr lang="tr-TR" sz="2000" u="sng" dirty="0">
                <a:latin typeface="Arial Black" panose="020B0A04020102020204" pitchFamily="34" charset="0"/>
              </a:rPr>
              <a:t>1.</a:t>
            </a:r>
            <a:r>
              <a:rPr lang="tr-TR" sz="2000" dirty="0">
                <a:latin typeface="Arial Black" panose="020B0A04020102020204" pitchFamily="34" charset="0"/>
              </a:rPr>
              <a:t>	</a:t>
            </a:r>
            <a:r>
              <a:rPr lang="tr-TR" sz="2000" dirty="0">
                <a:solidFill>
                  <a:srgbClr val="FF0000"/>
                </a:solidFill>
                <a:latin typeface="Arial Black" panose="020B0A04020102020204" pitchFamily="34" charset="0"/>
              </a:rPr>
              <a:t>Çanakkale ve İstanbul boğazları İtilaf Devletleri tarafından resmen işgal edilecektir. Bu boğazlar geçişe açılacak ve Karadeniz’e geçiş serbest olacaktır.</a:t>
            </a:r>
          </a:p>
          <a:p>
            <a:pPr algn="l">
              <a:lnSpc>
                <a:spcPct val="150000"/>
              </a:lnSpc>
              <a:spcBef>
                <a:spcPts val="0"/>
              </a:spcBef>
            </a:pPr>
            <a:r>
              <a:rPr lang="tr-TR" sz="2000" u="sng" dirty="0">
                <a:latin typeface="Arial Black" panose="020B0A04020102020204" pitchFamily="34" charset="0"/>
              </a:rPr>
              <a:t>2.</a:t>
            </a:r>
            <a:r>
              <a:rPr lang="tr-TR" sz="2000" dirty="0">
                <a:latin typeface="Arial Black" panose="020B0A04020102020204" pitchFamily="34" charset="0"/>
              </a:rPr>
              <a:t>	Sulara yerleştirilen mayın, torpido, kovan ve diğer engellerin yerleri İtilaf Devletleri’ne gösterilecek ve bunların kaldırılması için yardım edilecektir.</a:t>
            </a:r>
          </a:p>
          <a:p>
            <a:pPr algn="l">
              <a:lnSpc>
                <a:spcPct val="150000"/>
              </a:lnSpc>
              <a:spcBef>
                <a:spcPts val="0"/>
              </a:spcBef>
            </a:pPr>
            <a:r>
              <a:rPr lang="tr-TR" sz="2000" u="sng" dirty="0">
                <a:latin typeface="Arial Black" panose="020B0A04020102020204" pitchFamily="34" charset="0"/>
              </a:rPr>
              <a:t>3.</a:t>
            </a:r>
            <a:r>
              <a:rPr lang="tr-TR" sz="2000" dirty="0">
                <a:latin typeface="Arial Black" panose="020B0A04020102020204" pitchFamily="34" charset="0"/>
              </a:rPr>
              <a:t>	Karadeniz’e yerleştirilen mayınlar hakkında da gerekli bilgi İtilaf Devletleri’ne verilecektir.</a:t>
            </a:r>
          </a:p>
          <a:p>
            <a:pPr algn="l">
              <a:lnSpc>
                <a:spcPct val="150000"/>
              </a:lnSpc>
              <a:spcBef>
                <a:spcPts val="0"/>
              </a:spcBef>
            </a:pPr>
            <a:r>
              <a:rPr lang="tr-TR" sz="2000" u="sng" dirty="0">
                <a:latin typeface="Arial Black" panose="020B0A04020102020204" pitchFamily="34" charset="0"/>
              </a:rPr>
              <a:t>4.</a:t>
            </a:r>
            <a:r>
              <a:rPr lang="tr-TR" sz="2000" dirty="0">
                <a:latin typeface="Arial Black" panose="020B0A04020102020204" pitchFamily="34" charset="0"/>
              </a:rPr>
              <a:t>	Osmanlı Devleti’nin esir ya da tutuklu olarak tuttuğu İtilaf güçlerinin ve Ermenilerin bütün esirleri kayıtsız ve şartsız olarak salıverilecektir.</a:t>
            </a:r>
          </a:p>
          <a:p>
            <a:pPr algn="l">
              <a:lnSpc>
                <a:spcPct val="150000"/>
              </a:lnSpc>
              <a:spcBef>
                <a:spcPts val="0"/>
              </a:spcBef>
            </a:pPr>
            <a:r>
              <a:rPr lang="tr-TR" sz="2000" u="sng" dirty="0">
                <a:latin typeface="Arial Black" panose="020B0A04020102020204" pitchFamily="34" charset="0"/>
              </a:rPr>
              <a:t>5.</a:t>
            </a:r>
            <a:r>
              <a:rPr lang="tr-TR" sz="2000" dirty="0">
                <a:latin typeface="Arial Black" panose="020B0A04020102020204" pitchFamily="34" charset="0"/>
              </a:rPr>
              <a:t>	</a:t>
            </a:r>
            <a:r>
              <a:rPr lang="tr-TR" sz="2000" dirty="0">
                <a:solidFill>
                  <a:srgbClr val="FF0000"/>
                </a:solidFill>
                <a:latin typeface="Arial Black" panose="020B0A04020102020204" pitchFamily="34" charset="0"/>
              </a:rPr>
              <a:t>İç güvenliği ve sınır güvenliğini sağlayan birlikler haricindeki bütün Osmanlı ordusu derhal terhis edilecektir. Türk ordularının ilerideki durumu ise İtilaf Devletleri tarafından Türk ordusuna danışılarak belirlenecektir.</a:t>
            </a:r>
          </a:p>
        </p:txBody>
      </p:sp>
    </p:spTree>
    <p:extLst>
      <p:ext uri="{BB962C8B-B14F-4D97-AF65-F5344CB8AC3E}">
        <p14:creationId xmlns:p14="http://schemas.microsoft.com/office/powerpoint/2010/main" val="1747267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04931"/>
            <a:ext cx="11212643" cy="554637"/>
          </a:xfrm>
        </p:spPr>
        <p:txBody>
          <a:bodyPr>
            <a:normAutofit/>
          </a:bodyPr>
          <a:lstStyle/>
          <a:p>
            <a:r>
              <a:rPr lang="tr-TR" sz="2400" dirty="0" smtClean="0">
                <a:solidFill>
                  <a:schemeClr val="accent1"/>
                </a:solidFill>
                <a:latin typeface="Arial Black" panose="020B0A04020102020204" pitchFamily="34" charset="0"/>
              </a:rPr>
              <a:t>MONDROS MÜTAREKESİ MADDELERİ</a:t>
            </a:r>
            <a:endParaRPr lang="tr-TR" sz="2400" dirty="0">
              <a:solidFill>
                <a:schemeClr val="accent1"/>
              </a:solidFill>
              <a:latin typeface="Arial Black" panose="020B0A04020102020204" pitchFamily="34" charset="0"/>
            </a:endParaRPr>
          </a:p>
        </p:txBody>
      </p:sp>
      <p:sp>
        <p:nvSpPr>
          <p:cNvPr id="3" name="Alt Başlık 2"/>
          <p:cNvSpPr>
            <a:spLocks noGrp="1"/>
          </p:cNvSpPr>
          <p:nvPr>
            <p:ph type="subTitle" idx="1"/>
          </p:nvPr>
        </p:nvSpPr>
        <p:spPr>
          <a:xfrm>
            <a:off x="509665" y="839450"/>
            <a:ext cx="11242623" cy="5681272"/>
          </a:xfrm>
          <a:ln/>
        </p:spPr>
        <p:style>
          <a:lnRef idx="2">
            <a:schemeClr val="dk1"/>
          </a:lnRef>
          <a:fillRef idx="1">
            <a:schemeClr val="lt1"/>
          </a:fillRef>
          <a:effectRef idx="0">
            <a:schemeClr val="dk1"/>
          </a:effectRef>
          <a:fontRef idx="minor">
            <a:schemeClr val="dk1"/>
          </a:fontRef>
        </p:style>
        <p:txBody>
          <a:bodyPr>
            <a:normAutofit/>
          </a:bodyPr>
          <a:lstStyle/>
          <a:p>
            <a:pPr algn="l">
              <a:lnSpc>
                <a:spcPct val="150000"/>
              </a:lnSpc>
              <a:spcBef>
                <a:spcPts val="0"/>
              </a:spcBef>
            </a:pPr>
            <a:r>
              <a:rPr lang="tr-TR" sz="2000" u="sng" dirty="0">
                <a:latin typeface="Arial Black" panose="020B0A04020102020204" pitchFamily="34" charset="0"/>
              </a:rPr>
              <a:t>6</a:t>
            </a:r>
            <a:r>
              <a:rPr lang="tr-TR" sz="2000" u="sng" dirty="0" smtClean="0">
                <a:latin typeface="Arial Black" panose="020B0A04020102020204" pitchFamily="34" charset="0"/>
              </a:rPr>
              <a:t>.  </a:t>
            </a:r>
            <a:r>
              <a:rPr lang="tr-TR" sz="2000" dirty="0" smtClean="0">
                <a:solidFill>
                  <a:srgbClr val="FF0000"/>
                </a:solidFill>
                <a:latin typeface="Arial Black" panose="020B0A04020102020204" pitchFamily="34" charset="0"/>
              </a:rPr>
              <a:t>Türklerin </a:t>
            </a:r>
            <a:r>
              <a:rPr lang="tr-TR" sz="2000" dirty="0">
                <a:solidFill>
                  <a:srgbClr val="FF0000"/>
                </a:solidFill>
                <a:latin typeface="Arial Black" panose="020B0A04020102020204" pitchFamily="34" charset="0"/>
              </a:rPr>
              <a:t>hâkimiyet gösterdiği sulardaki bütün savaş gemileri İtilaf Devletleri’ne verilecek ve bu gemiler belirlenen limanlarda gözaltında tutulacaktır.</a:t>
            </a:r>
          </a:p>
          <a:p>
            <a:pPr algn="l">
              <a:lnSpc>
                <a:spcPct val="150000"/>
              </a:lnSpc>
              <a:spcBef>
                <a:spcPts val="0"/>
              </a:spcBef>
            </a:pPr>
            <a:r>
              <a:rPr lang="tr-TR" sz="2000" u="sng" dirty="0">
                <a:latin typeface="Arial Black" panose="020B0A04020102020204" pitchFamily="34" charset="0"/>
              </a:rPr>
              <a:t>7</a:t>
            </a:r>
            <a:r>
              <a:rPr lang="tr-TR" sz="2000" u="sng" dirty="0" smtClean="0">
                <a:latin typeface="Arial Black" panose="020B0A04020102020204" pitchFamily="34" charset="0"/>
              </a:rPr>
              <a:t>.  </a:t>
            </a:r>
            <a:r>
              <a:rPr lang="tr-TR" sz="2000" dirty="0" smtClean="0">
                <a:solidFill>
                  <a:srgbClr val="FF0000"/>
                </a:solidFill>
                <a:latin typeface="Arial Black" panose="020B0A04020102020204" pitchFamily="34" charset="0"/>
              </a:rPr>
              <a:t>Sınırlar </a:t>
            </a:r>
            <a:r>
              <a:rPr lang="tr-TR" sz="2000" dirty="0">
                <a:solidFill>
                  <a:srgbClr val="FF0000"/>
                </a:solidFill>
                <a:latin typeface="Arial Black" panose="020B0A04020102020204" pitchFamily="34" charset="0"/>
              </a:rPr>
              <a:t>içerisinde İtilaf Devletleri’nin güvenliğini tehdit edecek bur durum söz konusu olduğunda, İtilaf Devletleri istedikleri herhangi bir stratejik noktayı işgal edebileceklerdir.</a:t>
            </a:r>
          </a:p>
          <a:p>
            <a:pPr algn="l">
              <a:lnSpc>
                <a:spcPct val="150000"/>
              </a:lnSpc>
              <a:spcBef>
                <a:spcPts val="0"/>
              </a:spcBef>
            </a:pPr>
            <a:r>
              <a:rPr lang="tr-TR" sz="2000" u="sng" dirty="0" smtClean="0">
                <a:latin typeface="Arial Black" panose="020B0A04020102020204" pitchFamily="34" charset="0"/>
              </a:rPr>
              <a:t>8.  </a:t>
            </a:r>
            <a:r>
              <a:rPr lang="tr-TR" sz="2000" dirty="0" smtClean="0">
                <a:solidFill>
                  <a:srgbClr val="FF0000"/>
                </a:solidFill>
                <a:latin typeface="Arial Black" panose="020B0A04020102020204" pitchFamily="34" charset="0"/>
              </a:rPr>
              <a:t>Osmanlı </a:t>
            </a:r>
            <a:r>
              <a:rPr lang="tr-TR" sz="2000" dirty="0">
                <a:solidFill>
                  <a:srgbClr val="FF0000"/>
                </a:solidFill>
                <a:latin typeface="Arial Black" panose="020B0A04020102020204" pitchFamily="34" charset="0"/>
              </a:rPr>
              <a:t>Devleti’ne ait olan liman, demiryolu ve tersaneler İtilaf Devletleri’ne açılacak ve rahatça kullanabilecekler. Osmanlı gemileri, bu devletlerin hizmeti altında olacaklar. </a:t>
            </a:r>
            <a:endParaRPr lang="tr-TR" sz="2000" dirty="0" smtClean="0">
              <a:solidFill>
                <a:srgbClr val="FF0000"/>
              </a:solidFill>
              <a:latin typeface="Arial Black" panose="020B0A04020102020204" pitchFamily="34" charset="0"/>
            </a:endParaRPr>
          </a:p>
          <a:p>
            <a:pPr algn="l">
              <a:lnSpc>
                <a:spcPct val="150000"/>
              </a:lnSpc>
              <a:spcBef>
                <a:spcPts val="0"/>
              </a:spcBef>
            </a:pPr>
            <a:r>
              <a:rPr lang="tr-TR" sz="2000" u="sng" dirty="0" smtClean="0">
                <a:latin typeface="Arial Black" panose="020B0A04020102020204" pitchFamily="34" charset="0"/>
              </a:rPr>
              <a:t>9. </a:t>
            </a:r>
            <a:r>
              <a:rPr lang="tr-TR" sz="2000" dirty="0" smtClean="0">
                <a:latin typeface="Arial Black" panose="020B0A04020102020204" pitchFamily="34" charset="0"/>
              </a:rPr>
              <a:t>Osmanlı </a:t>
            </a:r>
            <a:r>
              <a:rPr lang="tr-TR" sz="2000" dirty="0">
                <a:latin typeface="Arial Black" panose="020B0A04020102020204" pitchFamily="34" charset="0"/>
              </a:rPr>
              <a:t>Hükümeti’ne ait olan tersane ve limanlardaki bakım onarımla ilgili araçlardan İtilaf Devletleri yararlanacaktır.</a:t>
            </a:r>
          </a:p>
        </p:txBody>
      </p:sp>
    </p:spTree>
    <p:extLst>
      <p:ext uri="{BB962C8B-B14F-4D97-AF65-F5344CB8AC3E}">
        <p14:creationId xmlns:p14="http://schemas.microsoft.com/office/powerpoint/2010/main" val="2933555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04931"/>
            <a:ext cx="11212643" cy="554637"/>
          </a:xfrm>
        </p:spPr>
        <p:txBody>
          <a:bodyPr>
            <a:normAutofit/>
          </a:bodyPr>
          <a:lstStyle/>
          <a:p>
            <a:r>
              <a:rPr lang="tr-TR" sz="2400" dirty="0" smtClean="0">
                <a:solidFill>
                  <a:schemeClr val="accent1"/>
                </a:solidFill>
                <a:latin typeface="Arial Black" panose="020B0A04020102020204" pitchFamily="34" charset="0"/>
              </a:rPr>
              <a:t>MONDROS MÜTAREKESİ MADDELERİ</a:t>
            </a:r>
            <a:endParaRPr lang="tr-TR" sz="2400" dirty="0">
              <a:solidFill>
                <a:schemeClr val="accent1"/>
              </a:solidFill>
              <a:latin typeface="Arial Black" panose="020B0A04020102020204" pitchFamily="34" charset="0"/>
            </a:endParaRPr>
          </a:p>
        </p:txBody>
      </p:sp>
      <p:sp>
        <p:nvSpPr>
          <p:cNvPr id="3" name="Alt Başlık 2"/>
          <p:cNvSpPr>
            <a:spLocks noGrp="1"/>
          </p:cNvSpPr>
          <p:nvPr>
            <p:ph type="subTitle" idx="1"/>
          </p:nvPr>
        </p:nvSpPr>
        <p:spPr>
          <a:xfrm>
            <a:off x="509665" y="839450"/>
            <a:ext cx="11242623" cy="5681272"/>
          </a:xfrm>
          <a:ln/>
        </p:spPr>
        <p:style>
          <a:lnRef idx="2">
            <a:schemeClr val="dk1"/>
          </a:lnRef>
          <a:fillRef idx="1">
            <a:schemeClr val="lt1"/>
          </a:fillRef>
          <a:effectRef idx="0">
            <a:schemeClr val="dk1"/>
          </a:effectRef>
          <a:fontRef idx="minor">
            <a:schemeClr val="dk1"/>
          </a:fontRef>
        </p:style>
        <p:txBody>
          <a:bodyPr>
            <a:normAutofit/>
          </a:bodyPr>
          <a:lstStyle/>
          <a:p>
            <a:pPr algn="l">
              <a:lnSpc>
                <a:spcPct val="150000"/>
              </a:lnSpc>
              <a:spcBef>
                <a:spcPts val="0"/>
              </a:spcBef>
            </a:pPr>
            <a:r>
              <a:rPr lang="tr-TR" sz="2000" u="sng" dirty="0" smtClean="0">
                <a:latin typeface="Arial Black" panose="020B0A04020102020204" pitchFamily="34" charset="0"/>
              </a:rPr>
              <a:t>10.  </a:t>
            </a:r>
            <a:r>
              <a:rPr lang="tr-TR" sz="2000" dirty="0" smtClean="0">
                <a:latin typeface="Arial Black" panose="020B0A04020102020204" pitchFamily="34" charset="0"/>
              </a:rPr>
              <a:t>İtilaf </a:t>
            </a:r>
            <a:r>
              <a:rPr lang="tr-TR" sz="2000" dirty="0">
                <a:latin typeface="Arial Black" panose="020B0A04020102020204" pitchFamily="34" charset="0"/>
              </a:rPr>
              <a:t>Devletleri, Toros tünellerinde hâkimiyet sağlayacaktır</a:t>
            </a:r>
            <a:r>
              <a:rPr lang="tr-TR" sz="2000" dirty="0" smtClean="0">
                <a:latin typeface="Arial Black" panose="020B0A04020102020204" pitchFamily="34" charset="0"/>
              </a:rPr>
              <a:t>.</a:t>
            </a:r>
          </a:p>
          <a:p>
            <a:pPr algn="l">
              <a:lnSpc>
                <a:spcPct val="150000"/>
              </a:lnSpc>
              <a:spcBef>
                <a:spcPts val="0"/>
              </a:spcBef>
            </a:pPr>
            <a:r>
              <a:rPr lang="tr-TR" sz="2000" u="sng" dirty="0">
                <a:latin typeface="Arial Black" panose="020B0A04020102020204" pitchFamily="34" charset="0"/>
              </a:rPr>
              <a:t>11</a:t>
            </a:r>
            <a:r>
              <a:rPr lang="tr-TR" sz="2000" u="sng" dirty="0" smtClean="0">
                <a:latin typeface="Arial Black" panose="020B0A04020102020204" pitchFamily="34" charset="0"/>
              </a:rPr>
              <a:t>.  </a:t>
            </a:r>
            <a:r>
              <a:rPr lang="tr-TR" sz="2000" dirty="0" smtClean="0">
                <a:solidFill>
                  <a:srgbClr val="FF0000"/>
                </a:solidFill>
                <a:latin typeface="Arial Black" panose="020B0A04020102020204" pitchFamily="34" charset="0"/>
              </a:rPr>
              <a:t>Kuzey </a:t>
            </a:r>
            <a:r>
              <a:rPr lang="tr-TR" sz="2000" dirty="0">
                <a:solidFill>
                  <a:srgbClr val="FF0000"/>
                </a:solidFill>
                <a:latin typeface="Arial Black" panose="020B0A04020102020204" pitchFamily="34" charset="0"/>
              </a:rPr>
              <a:t>– Batı İran ve Kafkasya’dan Osmanlı derhal geri çekilecektir.</a:t>
            </a:r>
          </a:p>
          <a:p>
            <a:pPr algn="l">
              <a:lnSpc>
                <a:spcPct val="150000"/>
              </a:lnSpc>
              <a:spcBef>
                <a:spcPts val="0"/>
              </a:spcBef>
            </a:pPr>
            <a:r>
              <a:rPr lang="tr-TR" sz="2000" u="sng" dirty="0">
                <a:latin typeface="Arial Black" panose="020B0A04020102020204" pitchFamily="34" charset="0"/>
              </a:rPr>
              <a:t>12</a:t>
            </a:r>
            <a:r>
              <a:rPr lang="tr-TR" sz="2000" u="sng" dirty="0" smtClean="0">
                <a:latin typeface="Arial Black" panose="020B0A04020102020204" pitchFamily="34" charset="0"/>
              </a:rPr>
              <a:t>.  </a:t>
            </a:r>
            <a:r>
              <a:rPr lang="tr-TR" sz="2000" dirty="0" smtClean="0">
                <a:solidFill>
                  <a:srgbClr val="FF0000"/>
                </a:solidFill>
                <a:latin typeface="Arial Black" panose="020B0A04020102020204" pitchFamily="34" charset="0"/>
              </a:rPr>
              <a:t>Türk </a:t>
            </a:r>
            <a:r>
              <a:rPr lang="tr-TR" sz="2000" dirty="0">
                <a:solidFill>
                  <a:srgbClr val="FF0000"/>
                </a:solidFill>
                <a:latin typeface="Arial Black" panose="020B0A04020102020204" pitchFamily="34" charset="0"/>
              </a:rPr>
              <a:t>Hükümetlerinin makam haberleşmeleri dışındaki telsiz telgraf ve kablolar İtilaf Devletleri tarafından denetlenecektir.</a:t>
            </a:r>
          </a:p>
          <a:p>
            <a:pPr algn="l">
              <a:lnSpc>
                <a:spcPct val="150000"/>
              </a:lnSpc>
              <a:spcBef>
                <a:spcPts val="0"/>
              </a:spcBef>
            </a:pPr>
            <a:r>
              <a:rPr lang="tr-TR" sz="2000" u="sng" dirty="0" smtClean="0">
                <a:latin typeface="Arial Black" panose="020B0A04020102020204" pitchFamily="34" charset="0"/>
              </a:rPr>
              <a:t>13. </a:t>
            </a:r>
            <a:r>
              <a:rPr lang="tr-TR" sz="2000" dirty="0" smtClean="0">
                <a:latin typeface="Arial Black" panose="020B0A04020102020204" pitchFamily="34" charset="0"/>
              </a:rPr>
              <a:t>Ticari</a:t>
            </a:r>
            <a:r>
              <a:rPr lang="tr-TR" sz="2000" dirty="0">
                <a:latin typeface="Arial Black" panose="020B0A04020102020204" pitchFamily="34" charset="0"/>
              </a:rPr>
              <a:t>, askeri ve denizle ilgili tüm araç ve gereçlerin tahribi </a:t>
            </a:r>
            <a:r>
              <a:rPr lang="tr-TR" sz="2000" dirty="0" smtClean="0">
                <a:latin typeface="Arial Black" panose="020B0A04020102020204" pitchFamily="34" charset="0"/>
              </a:rPr>
              <a:t>önlenecektir.</a:t>
            </a:r>
          </a:p>
          <a:p>
            <a:pPr algn="l">
              <a:lnSpc>
                <a:spcPct val="150000"/>
              </a:lnSpc>
              <a:spcBef>
                <a:spcPts val="0"/>
              </a:spcBef>
            </a:pPr>
            <a:r>
              <a:rPr lang="tr-TR" sz="2000" u="sng" dirty="0" smtClean="0">
                <a:latin typeface="Arial Black" panose="020B0A04020102020204" pitchFamily="34" charset="0"/>
              </a:rPr>
              <a:t>14. </a:t>
            </a:r>
            <a:r>
              <a:rPr lang="tr-TR" sz="2000" dirty="0" smtClean="0">
                <a:latin typeface="Arial Black" panose="020B0A04020102020204" pitchFamily="34" charset="0"/>
              </a:rPr>
              <a:t>Mazot</a:t>
            </a:r>
            <a:r>
              <a:rPr lang="tr-TR" sz="2000" dirty="0">
                <a:latin typeface="Arial Black" panose="020B0A04020102020204" pitchFamily="34" charset="0"/>
              </a:rPr>
              <a:t>, yağ ve kömür rezervleri Türkiye’den alınacak ve bu maddeler kesinlikle ihraç edilmeyecektir</a:t>
            </a:r>
            <a:r>
              <a:rPr lang="tr-TR" sz="2000" dirty="0" smtClean="0">
                <a:latin typeface="Arial Black" panose="020B0A04020102020204" pitchFamily="34" charset="0"/>
              </a:rPr>
              <a:t>.</a:t>
            </a:r>
          </a:p>
          <a:p>
            <a:pPr algn="l">
              <a:lnSpc>
                <a:spcPct val="150000"/>
              </a:lnSpc>
              <a:spcBef>
                <a:spcPts val="0"/>
              </a:spcBef>
            </a:pPr>
            <a:r>
              <a:rPr lang="tr-TR" sz="2000" u="sng" dirty="0" smtClean="0">
                <a:latin typeface="Arial Black" panose="020B0A04020102020204" pitchFamily="34" charset="0"/>
              </a:rPr>
              <a:t>15. </a:t>
            </a:r>
            <a:r>
              <a:rPr lang="tr-TR" sz="2000" dirty="0" smtClean="0">
                <a:latin typeface="Arial Black" panose="020B0A04020102020204" pitchFamily="34" charset="0"/>
              </a:rPr>
              <a:t>Halkın </a:t>
            </a:r>
            <a:r>
              <a:rPr lang="tr-TR" sz="2000" dirty="0">
                <a:latin typeface="Arial Black" panose="020B0A04020102020204" pitchFamily="34" charset="0"/>
              </a:rPr>
              <a:t>ihtiyaçları göz önünde bulundurularak bütün demiryolları halkın kullanımına açık hale getirilecektir. Bu demir yollarının kontrol ve denetimi belirlenen zabıtalar tarafından yapılacaktır</a:t>
            </a:r>
            <a:r>
              <a:rPr lang="tr-TR" sz="2000" dirty="0" smtClean="0">
                <a:latin typeface="Arial Black" panose="020B0A04020102020204" pitchFamily="34" charset="0"/>
              </a:rPr>
              <a:t>.</a:t>
            </a:r>
          </a:p>
          <a:p>
            <a:pPr algn="l">
              <a:lnSpc>
                <a:spcPct val="150000"/>
              </a:lnSpc>
              <a:spcBef>
                <a:spcPts val="0"/>
              </a:spcBef>
            </a:pPr>
            <a:r>
              <a:rPr lang="tr-TR" sz="2000" u="sng" dirty="0">
                <a:latin typeface="Arial Black" panose="020B0A04020102020204" pitchFamily="34" charset="0"/>
              </a:rPr>
              <a:t>16</a:t>
            </a:r>
            <a:r>
              <a:rPr lang="tr-TR" sz="2000" u="sng" dirty="0" smtClean="0">
                <a:latin typeface="Arial Black" panose="020B0A04020102020204" pitchFamily="34" charset="0"/>
              </a:rPr>
              <a:t>. </a:t>
            </a:r>
            <a:r>
              <a:rPr lang="tr-TR" sz="2000" dirty="0" smtClean="0">
                <a:latin typeface="Arial Black" panose="020B0A04020102020204" pitchFamily="34" charset="0"/>
              </a:rPr>
              <a:t>Suriye</a:t>
            </a:r>
            <a:r>
              <a:rPr lang="tr-TR" sz="2000" dirty="0">
                <a:latin typeface="Arial Black" panose="020B0A04020102020204" pitchFamily="34" charset="0"/>
              </a:rPr>
              <a:t>, Yemen, Hicaz, </a:t>
            </a:r>
            <a:r>
              <a:rPr lang="tr-TR" sz="2000" dirty="0" err="1">
                <a:latin typeface="Arial Black" panose="020B0A04020102020204" pitchFamily="34" charset="0"/>
              </a:rPr>
              <a:t>Asir</a:t>
            </a:r>
            <a:r>
              <a:rPr lang="tr-TR" sz="2000" dirty="0">
                <a:latin typeface="Arial Black" panose="020B0A04020102020204" pitchFamily="34" charset="0"/>
              </a:rPr>
              <a:t> ve Irak’taki birlikler en yakın İtilaf güçlerine giderek teslim olacaklardır.</a:t>
            </a:r>
          </a:p>
          <a:p>
            <a:pPr marL="457200" indent="-457200" algn="l">
              <a:lnSpc>
                <a:spcPct val="150000"/>
              </a:lnSpc>
              <a:spcBef>
                <a:spcPts val="0"/>
              </a:spcBef>
              <a:buAutoNum type="arabicPeriod" startAt="10"/>
            </a:pPr>
            <a:endParaRPr lang="tr-TR" sz="2000" dirty="0" smtClean="0">
              <a:latin typeface="Arial Black" panose="020B0A04020102020204" pitchFamily="34" charset="0"/>
            </a:endParaRPr>
          </a:p>
          <a:p>
            <a:pPr marL="457200" indent="-457200" algn="l">
              <a:lnSpc>
                <a:spcPct val="150000"/>
              </a:lnSpc>
              <a:spcBef>
                <a:spcPts val="0"/>
              </a:spcBef>
              <a:buAutoNum type="arabicPeriod" startAt="10"/>
            </a:pPr>
            <a:endParaRPr lang="tr-TR" sz="2000" dirty="0">
              <a:latin typeface="Arial Black" panose="020B0A04020102020204" pitchFamily="34" charset="0"/>
            </a:endParaRPr>
          </a:p>
        </p:txBody>
      </p:sp>
    </p:spTree>
    <p:extLst>
      <p:ext uri="{BB962C8B-B14F-4D97-AF65-F5344CB8AC3E}">
        <p14:creationId xmlns:p14="http://schemas.microsoft.com/office/powerpoint/2010/main" val="111519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04931"/>
            <a:ext cx="11212643" cy="554637"/>
          </a:xfrm>
        </p:spPr>
        <p:txBody>
          <a:bodyPr>
            <a:normAutofit/>
          </a:bodyPr>
          <a:lstStyle/>
          <a:p>
            <a:r>
              <a:rPr lang="tr-TR" sz="2400" dirty="0" smtClean="0">
                <a:solidFill>
                  <a:schemeClr val="accent1"/>
                </a:solidFill>
                <a:latin typeface="Arial Black" panose="020B0A04020102020204" pitchFamily="34" charset="0"/>
              </a:rPr>
              <a:t>MONDROS MÜTAREKESİ MADDELERİ</a:t>
            </a:r>
            <a:endParaRPr lang="tr-TR" sz="2400" dirty="0">
              <a:solidFill>
                <a:schemeClr val="accent1"/>
              </a:solidFill>
              <a:latin typeface="Arial Black" panose="020B0A04020102020204" pitchFamily="34" charset="0"/>
            </a:endParaRPr>
          </a:p>
        </p:txBody>
      </p:sp>
      <p:sp>
        <p:nvSpPr>
          <p:cNvPr id="3" name="Alt Başlık 2"/>
          <p:cNvSpPr>
            <a:spLocks noGrp="1"/>
          </p:cNvSpPr>
          <p:nvPr>
            <p:ph type="subTitle" idx="1"/>
          </p:nvPr>
        </p:nvSpPr>
        <p:spPr>
          <a:xfrm>
            <a:off x="509665" y="839450"/>
            <a:ext cx="11242623" cy="5681272"/>
          </a:xfrm>
          <a:ln/>
        </p:spPr>
        <p:style>
          <a:lnRef idx="2">
            <a:schemeClr val="dk1"/>
          </a:lnRef>
          <a:fillRef idx="1">
            <a:schemeClr val="lt1"/>
          </a:fillRef>
          <a:effectRef idx="0">
            <a:schemeClr val="dk1"/>
          </a:effectRef>
          <a:fontRef idx="minor">
            <a:schemeClr val="dk1"/>
          </a:fontRef>
        </p:style>
        <p:txBody>
          <a:bodyPr>
            <a:normAutofit/>
          </a:bodyPr>
          <a:lstStyle/>
          <a:p>
            <a:pPr algn="l">
              <a:lnSpc>
                <a:spcPct val="150000"/>
              </a:lnSpc>
              <a:spcBef>
                <a:spcPts val="0"/>
              </a:spcBef>
            </a:pPr>
            <a:r>
              <a:rPr lang="tr-TR" sz="2000" u="sng" dirty="0">
                <a:latin typeface="Arial Black" panose="020B0A04020102020204" pitchFamily="34" charset="0"/>
              </a:rPr>
              <a:t>17.</a:t>
            </a:r>
            <a:r>
              <a:rPr lang="tr-TR" sz="2000" dirty="0">
                <a:latin typeface="Arial Black" panose="020B0A04020102020204" pitchFamily="34" charset="0"/>
              </a:rPr>
              <a:t>	Bingazi ve Trablus’ta ki Osmanlı subayları İtalyan garnizonlarına teslim olacaktır.</a:t>
            </a:r>
          </a:p>
          <a:p>
            <a:pPr algn="l">
              <a:lnSpc>
                <a:spcPct val="150000"/>
              </a:lnSpc>
              <a:spcBef>
                <a:spcPts val="0"/>
              </a:spcBef>
            </a:pPr>
            <a:r>
              <a:rPr lang="tr-TR" sz="2000" u="sng" dirty="0">
                <a:latin typeface="Arial Black" panose="020B0A04020102020204" pitchFamily="34" charset="0"/>
              </a:rPr>
              <a:t>18.</a:t>
            </a:r>
            <a:r>
              <a:rPr lang="tr-TR" sz="2000" dirty="0">
                <a:latin typeface="Arial Black" panose="020B0A04020102020204" pitchFamily="34" charset="0"/>
              </a:rPr>
              <a:t>	Subaylarla birlikte bu topraklarda bulunan limanların İtalyanlara teslim bırakılacaktır,</a:t>
            </a:r>
          </a:p>
          <a:p>
            <a:pPr algn="l">
              <a:lnSpc>
                <a:spcPct val="150000"/>
              </a:lnSpc>
              <a:spcBef>
                <a:spcPts val="0"/>
              </a:spcBef>
            </a:pPr>
            <a:r>
              <a:rPr lang="tr-TR" sz="2000" u="sng" dirty="0">
                <a:latin typeface="Arial Black" panose="020B0A04020102020204" pitchFamily="34" charset="0"/>
              </a:rPr>
              <a:t>19.</a:t>
            </a:r>
            <a:r>
              <a:rPr lang="tr-TR" sz="2000" dirty="0">
                <a:latin typeface="Arial Black" panose="020B0A04020102020204" pitchFamily="34" charset="0"/>
              </a:rPr>
              <a:t>	Asker ya da sivil fark etmeksizin bütün Alman ve Avusturya uyruklu kişiler en geç bir ay içinde Türkiye sınırlarından çıkartılacaktır.</a:t>
            </a:r>
          </a:p>
          <a:p>
            <a:pPr algn="l">
              <a:lnSpc>
                <a:spcPct val="150000"/>
              </a:lnSpc>
              <a:spcBef>
                <a:spcPts val="0"/>
              </a:spcBef>
            </a:pPr>
            <a:r>
              <a:rPr lang="tr-TR" sz="2000" u="sng" dirty="0">
                <a:latin typeface="Arial Black" panose="020B0A04020102020204" pitchFamily="34" charset="0"/>
              </a:rPr>
              <a:t>20.</a:t>
            </a:r>
            <a:r>
              <a:rPr lang="tr-TR" sz="2000" dirty="0">
                <a:latin typeface="Arial Black" panose="020B0A04020102020204" pitchFamily="34" charset="0"/>
              </a:rPr>
              <a:t>	</a:t>
            </a:r>
            <a:r>
              <a:rPr lang="tr-TR" sz="2000" dirty="0">
                <a:solidFill>
                  <a:srgbClr val="FF0000"/>
                </a:solidFill>
                <a:latin typeface="Arial Black" panose="020B0A04020102020204" pitchFamily="34" charset="0"/>
              </a:rPr>
              <a:t>Askeri teçhizatın, Osmanlı ordusunun ve nakil vasıtaların terhis ve teslim edilmesi konusunda, İtilaf Devletleri’nin verdiği emirler kayıtsız şartsız derhal yerine getirilecektir.</a:t>
            </a:r>
          </a:p>
          <a:p>
            <a:pPr algn="l">
              <a:lnSpc>
                <a:spcPct val="150000"/>
              </a:lnSpc>
              <a:spcBef>
                <a:spcPts val="0"/>
              </a:spcBef>
            </a:pPr>
            <a:r>
              <a:rPr lang="tr-TR" sz="2000" u="sng" dirty="0">
                <a:latin typeface="Arial Black" panose="020B0A04020102020204" pitchFamily="34" charset="0"/>
              </a:rPr>
              <a:t>21.</a:t>
            </a:r>
            <a:r>
              <a:rPr lang="tr-TR" sz="2000" dirty="0">
                <a:latin typeface="Arial Black" panose="020B0A04020102020204" pitchFamily="34" charset="0"/>
              </a:rPr>
              <a:t>	İtilaf Devletleri’ni temsilen bir üye belirlenecek ve bu üye Türk Donatım Bakanlığı’nda (İaşe) çalışacaktır. Bu üye istenilen her bilgiyi ilgili devletlere verecek ve bu devletlerin ihtiyaçlarını da temin edecektir.</a:t>
            </a:r>
          </a:p>
          <a:p>
            <a:pPr marL="457200" indent="-457200" algn="l">
              <a:lnSpc>
                <a:spcPct val="150000"/>
              </a:lnSpc>
              <a:spcBef>
                <a:spcPts val="0"/>
              </a:spcBef>
              <a:buAutoNum type="arabicPeriod" startAt="10"/>
            </a:pPr>
            <a:endParaRPr lang="tr-TR" sz="2000" dirty="0" smtClean="0">
              <a:latin typeface="Arial Black" panose="020B0A04020102020204" pitchFamily="34" charset="0"/>
            </a:endParaRPr>
          </a:p>
          <a:p>
            <a:pPr marL="457200" indent="-457200" algn="l">
              <a:lnSpc>
                <a:spcPct val="150000"/>
              </a:lnSpc>
              <a:spcBef>
                <a:spcPts val="0"/>
              </a:spcBef>
              <a:buAutoNum type="arabicPeriod" startAt="10"/>
            </a:pPr>
            <a:endParaRPr lang="tr-TR" sz="2000" dirty="0">
              <a:latin typeface="Arial Black" panose="020B0A04020102020204" pitchFamily="34" charset="0"/>
            </a:endParaRPr>
          </a:p>
        </p:txBody>
      </p:sp>
    </p:spTree>
    <p:extLst>
      <p:ext uri="{BB962C8B-B14F-4D97-AF65-F5344CB8AC3E}">
        <p14:creationId xmlns:p14="http://schemas.microsoft.com/office/powerpoint/2010/main" val="1543541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539645" y="104931"/>
            <a:ext cx="11212643" cy="554637"/>
          </a:xfrm>
        </p:spPr>
        <p:txBody>
          <a:bodyPr>
            <a:normAutofit/>
          </a:bodyPr>
          <a:lstStyle/>
          <a:p>
            <a:r>
              <a:rPr lang="tr-TR" sz="2400" dirty="0" smtClean="0">
                <a:solidFill>
                  <a:schemeClr val="accent1"/>
                </a:solidFill>
                <a:latin typeface="Arial Black" panose="020B0A04020102020204" pitchFamily="34" charset="0"/>
              </a:rPr>
              <a:t>MONDROS MÜTAREKESİ MADDELERİ</a:t>
            </a:r>
            <a:endParaRPr lang="tr-TR" sz="2400" dirty="0">
              <a:solidFill>
                <a:schemeClr val="accent1"/>
              </a:solidFill>
              <a:latin typeface="Arial Black" panose="020B0A04020102020204" pitchFamily="34" charset="0"/>
            </a:endParaRPr>
          </a:p>
        </p:txBody>
      </p:sp>
      <p:sp>
        <p:nvSpPr>
          <p:cNvPr id="3" name="Alt Başlık 2"/>
          <p:cNvSpPr>
            <a:spLocks noGrp="1"/>
          </p:cNvSpPr>
          <p:nvPr>
            <p:ph type="subTitle" idx="1"/>
          </p:nvPr>
        </p:nvSpPr>
        <p:spPr>
          <a:xfrm>
            <a:off x="509665" y="839450"/>
            <a:ext cx="11242623" cy="5681272"/>
          </a:xfrm>
          <a:ln/>
        </p:spPr>
        <p:style>
          <a:lnRef idx="2">
            <a:schemeClr val="dk1"/>
          </a:lnRef>
          <a:fillRef idx="1">
            <a:schemeClr val="lt1"/>
          </a:fillRef>
          <a:effectRef idx="0">
            <a:schemeClr val="dk1"/>
          </a:effectRef>
          <a:fontRef idx="minor">
            <a:schemeClr val="dk1"/>
          </a:fontRef>
        </p:style>
        <p:txBody>
          <a:bodyPr>
            <a:normAutofit/>
          </a:bodyPr>
          <a:lstStyle/>
          <a:p>
            <a:pPr algn="l">
              <a:lnSpc>
                <a:spcPct val="150000"/>
              </a:lnSpc>
              <a:spcBef>
                <a:spcPts val="0"/>
              </a:spcBef>
            </a:pPr>
            <a:r>
              <a:rPr lang="tr-TR" sz="2000" u="sng" dirty="0">
                <a:latin typeface="Arial Black" panose="020B0A04020102020204" pitchFamily="34" charset="0"/>
              </a:rPr>
              <a:t>22.</a:t>
            </a:r>
            <a:r>
              <a:rPr lang="tr-TR" sz="2000" dirty="0">
                <a:latin typeface="Arial Black" panose="020B0A04020102020204" pitchFamily="34" charset="0"/>
              </a:rPr>
              <a:t>	Savaş’ta İtilaf Devletleri tarafından esir alınan Türk askerleri, Türk devletine teslim edilmeyecek ve İtilaf Devletleri’nin nezdinde bulundurulacaktır. Askerlik çağının dışındaki ve askerlik yapamayacak durumda olan sivillerin Türkiye’ye verilmesi konusu ise bu devletler tarafından görüşülecektir.</a:t>
            </a:r>
          </a:p>
          <a:p>
            <a:pPr algn="l">
              <a:lnSpc>
                <a:spcPct val="150000"/>
              </a:lnSpc>
              <a:spcBef>
                <a:spcPts val="0"/>
              </a:spcBef>
            </a:pPr>
            <a:r>
              <a:rPr lang="tr-TR" sz="2000" u="sng" dirty="0">
                <a:latin typeface="Arial Black" panose="020B0A04020102020204" pitchFamily="34" charset="0"/>
              </a:rPr>
              <a:t>23.</a:t>
            </a:r>
            <a:r>
              <a:rPr lang="tr-TR" sz="2000" dirty="0">
                <a:latin typeface="Arial Black" panose="020B0A04020102020204" pitchFamily="34" charset="0"/>
              </a:rPr>
              <a:t>	Osmanlı’nın merkezi devletlerle olan ilişiği tamamen kesilecektir.</a:t>
            </a:r>
          </a:p>
          <a:p>
            <a:pPr algn="l">
              <a:lnSpc>
                <a:spcPct val="150000"/>
              </a:lnSpc>
              <a:spcBef>
                <a:spcPts val="0"/>
              </a:spcBef>
            </a:pPr>
            <a:r>
              <a:rPr lang="tr-TR" sz="2000" u="sng" dirty="0">
                <a:latin typeface="Arial Black" panose="020B0A04020102020204" pitchFamily="34" charset="0"/>
              </a:rPr>
              <a:t>24.</a:t>
            </a:r>
            <a:r>
              <a:rPr lang="tr-TR" sz="2000" dirty="0">
                <a:latin typeface="Arial Black" panose="020B0A04020102020204" pitchFamily="34" charset="0"/>
              </a:rPr>
              <a:t>	</a:t>
            </a:r>
            <a:r>
              <a:rPr lang="tr-TR" sz="2000" dirty="0">
                <a:solidFill>
                  <a:srgbClr val="FF0000"/>
                </a:solidFill>
                <a:latin typeface="Arial Black" panose="020B0A04020102020204" pitchFamily="34" charset="0"/>
              </a:rPr>
              <a:t>Vilayet-i Sitte adı verilen altı Ermeni bölgesinde (Erzurum, Van, Sivas, Bitlis, Elazığ, Diyarbakır) herhangi bir karışıklık çıkması durumunda İtilaf Devletleri bu bölgeleri işgal edebilecek.</a:t>
            </a:r>
          </a:p>
          <a:p>
            <a:pPr algn="l">
              <a:lnSpc>
                <a:spcPct val="150000"/>
              </a:lnSpc>
              <a:spcBef>
                <a:spcPts val="0"/>
              </a:spcBef>
            </a:pPr>
            <a:r>
              <a:rPr lang="tr-TR" sz="2000" u="sng" dirty="0">
                <a:latin typeface="Arial Black" panose="020B0A04020102020204" pitchFamily="34" charset="0"/>
              </a:rPr>
              <a:t>25.</a:t>
            </a:r>
            <a:r>
              <a:rPr lang="tr-TR" sz="2000" dirty="0">
                <a:latin typeface="Arial Black" panose="020B0A04020102020204" pitchFamily="34" charset="0"/>
              </a:rPr>
              <a:t>	Silahlı çatışmalar ve düşmanca faaliyetler 31 Ekim 1918 Perşembe günü öğlen zamanından itibaren son bulacaktır.</a:t>
            </a:r>
          </a:p>
          <a:p>
            <a:pPr algn="l">
              <a:lnSpc>
                <a:spcPct val="150000"/>
              </a:lnSpc>
              <a:spcBef>
                <a:spcPts val="0"/>
              </a:spcBef>
            </a:pPr>
            <a:endParaRPr lang="tr-TR" sz="2000" dirty="0" smtClean="0">
              <a:latin typeface="Arial Black" panose="020B0A04020102020204" pitchFamily="34" charset="0"/>
            </a:endParaRPr>
          </a:p>
          <a:p>
            <a:pPr marL="457200" indent="-457200" algn="l">
              <a:lnSpc>
                <a:spcPct val="150000"/>
              </a:lnSpc>
              <a:spcBef>
                <a:spcPts val="0"/>
              </a:spcBef>
              <a:buAutoNum type="arabicPeriod" startAt="10"/>
            </a:pPr>
            <a:endParaRPr lang="tr-TR" sz="2000" dirty="0">
              <a:latin typeface="Arial Black" panose="020B0A04020102020204" pitchFamily="34" charset="0"/>
            </a:endParaRPr>
          </a:p>
        </p:txBody>
      </p:sp>
    </p:spTree>
    <p:extLst>
      <p:ext uri="{BB962C8B-B14F-4D97-AF65-F5344CB8AC3E}">
        <p14:creationId xmlns:p14="http://schemas.microsoft.com/office/powerpoint/2010/main" val="625420659"/>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4866</TotalTime>
  <Words>932</Words>
  <Application>Microsoft Office PowerPoint</Application>
  <PresentationFormat>Geniş ekran</PresentationFormat>
  <Paragraphs>77</Paragraphs>
  <Slides>21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21</vt:i4>
      </vt:variant>
    </vt:vector>
  </HeadingPairs>
  <TitlesOfParts>
    <vt:vector size="26" baseType="lpstr">
      <vt:lpstr>Arial</vt:lpstr>
      <vt:lpstr>Arial Black</vt:lpstr>
      <vt:lpstr>Calibri</vt:lpstr>
      <vt:lpstr>Calibri Light</vt:lpstr>
      <vt:lpstr>Office Teması</vt:lpstr>
      <vt:lpstr>PowerPoint Sunusu</vt:lpstr>
      <vt:lpstr>PowerPoint Sunusu</vt:lpstr>
      <vt:lpstr>PowerPoint Sunusu</vt:lpstr>
      <vt:lpstr>PowerPoint Sunusu</vt:lpstr>
      <vt:lpstr>MONDROS MÜTAREKESİ MADDELERİ</vt:lpstr>
      <vt:lpstr>MONDROS MÜTAREKESİ MADDELERİ</vt:lpstr>
      <vt:lpstr>MONDROS MÜTAREKESİ MADDELERİ</vt:lpstr>
      <vt:lpstr>MONDROS MÜTAREKESİ MADDELERİ</vt:lpstr>
      <vt:lpstr>MONDROS MÜTAREKESİ MADDELERİ</vt:lpstr>
      <vt:lpstr> DİKKAT: </vt:lpstr>
      <vt:lpstr>PowerPoint Sunusu</vt:lpstr>
      <vt:lpstr>PowerPoint Sunusu</vt:lpstr>
      <vt:lpstr>PowerPoint Sunusu</vt:lpstr>
      <vt:lpstr>İŞGALLER</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297</cp:revision>
  <dcterms:created xsi:type="dcterms:W3CDTF">2020-10-12T19:58:09Z</dcterms:created>
  <dcterms:modified xsi:type="dcterms:W3CDTF">2021-01-18T17:44:53Z</dcterms:modified>
</cp:coreProperties>
</file>