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 id="2147483708" r:id="rId5"/>
    <p:sldMasterId id="2147483720" r:id="rId6"/>
    <p:sldMasterId id="2147483732" r:id="rId7"/>
    <p:sldMasterId id="2147483744" r:id="rId8"/>
    <p:sldMasterId id="2147483756" r:id="rId9"/>
    <p:sldMasterId id="2147483768" r:id="rId10"/>
    <p:sldMasterId id="2147483780" r:id="rId11"/>
    <p:sldMasterId id="2147483792" r:id="rId12"/>
    <p:sldMasterId id="2147483804" r:id="rId13"/>
    <p:sldMasterId id="2147483816" r:id="rId14"/>
    <p:sldMasterId id="2147483828" r:id="rId15"/>
  </p:sldMasterIdLst>
  <p:sldIdLst>
    <p:sldId id="306" r:id="rId16"/>
    <p:sldId id="307" r:id="rId17"/>
    <p:sldId id="308" r:id="rId18"/>
    <p:sldId id="311" r:id="rId19"/>
    <p:sldId id="312" r:id="rId20"/>
    <p:sldId id="315" r:id="rId21"/>
    <p:sldId id="316" r:id="rId22"/>
    <p:sldId id="317" r:id="rId23"/>
    <p:sldId id="318" r:id="rId24"/>
    <p:sldId id="324" r:id="rId25"/>
    <p:sldId id="325" r:id="rId26"/>
    <p:sldId id="326" r:id="rId27"/>
    <p:sldId id="327" r:id="rId28"/>
    <p:sldId id="330" r:id="rId29"/>
    <p:sldId id="331"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849" autoAdjust="0"/>
  </p:normalViewPr>
  <p:slideViewPr>
    <p:cSldViewPr snapToGrid="0">
      <p:cViewPr varScale="1">
        <p:scale>
          <a:sx n="54" d="100"/>
          <a:sy n="54" d="100"/>
        </p:scale>
        <p:origin x="658"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slide" Target="slides/slide6.xml"/><Relationship Id="rId34"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4068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744271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50316567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70616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1017602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43574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08212595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4523841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5374198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2519289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9908990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5238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36805751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5966160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9537333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3305997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5462685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1579189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5630789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08397354"/>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4319710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7482348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49675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003378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598157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511651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919794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480503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8198578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535096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82483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8966447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3128105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24739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4395052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3849663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3208293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3431855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7502116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20682753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3906501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6491495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4857568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1725073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377055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417494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0153194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9743019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8300777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5646118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3279391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3314586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7506545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86938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0993915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86417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2209646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99388979"/>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4119430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8220064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5601382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921449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7407353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6284802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8601961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2834420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232264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2788159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80068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1061491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960508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37880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9670245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63491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853876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51508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260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182570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01706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06422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18814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93204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602786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984121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36490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95340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6775156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43386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201325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68442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547608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82309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5989147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27283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057754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247641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807848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012906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811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166181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502740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728019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778401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692614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291165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4582335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674555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3151416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029567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632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673315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199996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882493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824730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40506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2881786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9396970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316724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404511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5363590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25701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124026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519640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5264252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830103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536541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2014944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1783048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108847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022552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340184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36260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23427108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9647365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7530208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2408706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62282346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5133508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794414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937982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605969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684402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20941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0291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67721158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4549225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76096901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250615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5207626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4854476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43235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28374335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9266082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89825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918966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29963747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35330881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418446810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8" name="Altbilgi Yer Tutucusu 7"/>
          <p:cNvSpPr>
            <a:spLocks noGrp="1"/>
          </p:cNvSpPr>
          <p:nvPr>
            <p:ph type="ftr" sz="quarter" idx="11"/>
          </p:nvPr>
        </p:nvSpPr>
        <p:spPr/>
        <p:txBody>
          <a:bodyPr/>
          <a:lstStyle/>
          <a:p>
            <a:endParaRPr lang="tr-TR">
              <a:solidFill>
                <a:prstClr val="black">
                  <a:tint val="75000"/>
                </a:prstClr>
              </a:solidFill>
            </a:endParaRPr>
          </a:p>
        </p:txBody>
      </p:sp>
      <p:sp>
        <p:nvSpPr>
          <p:cNvPr id="9" name="Slayt Numarası Yer Tutucusu 8"/>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6666069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4" name="Altbilgi Yer Tutucusu 3"/>
          <p:cNvSpPr>
            <a:spLocks noGrp="1"/>
          </p:cNvSpPr>
          <p:nvPr>
            <p:ph type="ftr" sz="quarter" idx="11"/>
          </p:nvPr>
        </p:nvSpPr>
        <p:spPr/>
        <p:txBody>
          <a:bodyPr/>
          <a:lstStyle/>
          <a:p>
            <a:endParaRPr lang="tr-TR">
              <a:solidFill>
                <a:prstClr val="black">
                  <a:tint val="75000"/>
                </a:prstClr>
              </a:solidFill>
            </a:endParaRPr>
          </a:p>
        </p:txBody>
      </p:sp>
      <p:sp>
        <p:nvSpPr>
          <p:cNvPr id="5" name="Slayt Numarası Yer Tutucusu 4"/>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7420387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3" name="Altbilgi Yer Tutucusu 2"/>
          <p:cNvSpPr>
            <a:spLocks noGrp="1"/>
          </p:cNvSpPr>
          <p:nvPr>
            <p:ph type="ftr" sz="quarter" idx="11"/>
          </p:nvPr>
        </p:nvSpPr>
        <p:spPr/>
        <p:txBody>
          <a:bodyPr/>
          <a:lstStyle/>
          <a:p>
            <a:endParaRPr lang="tr-TR">
              <a:solidFill>
                <a:prstClr val="black">
                  <a:tint val="75000"/>
                </a:prstClr>
              </a:solidFill>
            </a:endParaRPr>
          </a:p>
        </p:txBody>
      </p:sp>
      <p:sp>
        <p:nvSpPr>
          <p:cNvPr id="4" name="Slayt Numarası Yer Tutucusu 3"/>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8434778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78952211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6" name="Altbilgi Yer Tutucusu 5"/>
          <p:cNvSpPr>
            <a:spLocks noGrp="1"/>
          </p:cNvSpPr>
          <p:nvPr>
            <p:ph type="ftr" sz="quarter" idx="11"/>
          </p:nvPr>
        </p:nvSpPr>
        <p:spPr/>
        <p:txBody>
          <a:bodyPr/>
          <a:lstStyle/>
          <a:p>
            <a:endParaRPr lang="tr-TR">
              <a:solidFill>
                <a:prstClr val="black">
                  <a:tint val="75000"/>
                </a:prstClr>
              </a:solidFill>
            </a:endParaRPr>
          </a:p>
        </p:txBody>
      </p:sp>
      <p:sp>
        <p:nvSpPr>
          <p:cNvPr id="7" name="Slayt Numarası Yer Tutucusu 6"/>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3227217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14020417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11"/>
          </p:nvPr>
        </p:nvSpPr>
        <p:spPr/>
        <p:txBody>
          <a:bodyPr/>
          <a:lstStyle/>
          <a:p>
            <a:endParaRPr lang="tr-TR">
              <a:solidFill>
                <a:prstClr val="black">
                  <a:tint val="75000"/>
                </a:prstClr>
              </a:solidFill>
            </a:endParaRPr>
          </a:p>
        </p:txBody>
      </p:sp>
      <p:sp>
        <p:nvSpPr>
          <p:cNvPr id="6" name="Slayt Numarası Yer Tutucusu 5"/>
          <p:cNvSpPr>
            <a:spLocks noGrp="1"/>
          </p:cNvSpPr>
          <p:nvPr>
            <p:ph type="sldNum" sz="quarter" idx="12"/>
          </p:nvPr>
        </p:nvSpPr>
        <p:spPr/>
        <p:txBody>
          <a:body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9742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0889707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8191234"/>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4738009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0488376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7445787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26119481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04171909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6602514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17234780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1370497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396718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48385422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9709624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329769729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79C1E-5239-4160-AEE7-848446455C79}" type="datetimeFigureOut">
              <a:rPr lang="tr-TR" smtClean="0">
                <a:solidFill>
                  <a:prstClr val="black">
                    <a:tint val="75000"/>
                  </a:prstClr>
                </a:solidFill>
              </a:rPr>
              <a:pPr/>
              <a:t>18.01.2021</a:t>
            </a:fld>
            <a:endParaRPr lang="tr-TR">
              <a:solidFill>
                <a:prstClr val="black">
                  <a:tint val="75000"/>
                </a:prstClr>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solidFill>
                <a:prstClr val="black">
                  <a:tint val="75000"/>
                </a:prstClr>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7C052C-7F3F-4D04-BF54-B9CEB35A52E8}" type="slidenum">
              <a:rPr lang="tr-TR" smtClean="0">
                <a:solidFill>
                  <a:prstClr val="black">
                    <a:tint val="75000"/>
                  </a:prstClr>
                </a:solidFill>
              </a:rPr>
              <a:pPr/>
              <a:t>‹#›</a:t>
            </a:fld>
            <a:endParaRPr lang="tr-TR">
              <a:solidFill>
                <a:prstClr val="black">
                  <a:tint val="75000"/>
                </a:prstClr>
              </a:solidFill>
            </a:endParaRPr>
          </a:p>
        </p:txBody>
      </p:sp>
    </p:spTree>
    <p:extLst>
      <p:ext uri="{BB962C8B-B14F-4D97-AF65-F5344CB8AC3E}">
        <p14:creationId xmlns:p14="http://schemas.microsoft.com/office/powerpoint/2010/main" val="293500576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0" indent="0" algn="ctr">
              <a:buNone/>
            </a:pPr>
            <a:r>
              <a:rPr lang="tr-TR" sz="5400" b="1" dirty="0">
                <a:solidFill>
                  <a:srgbClr val="FF0000"/>
                </a:solidFill>
                <a:latin typeface="Arial Black" panose="020B0A04020102020204" pitchFamily="34" charset="0"/>
              </a:rPr>
              <a:t>Mondros Ateşkes Antlaşmasından Sonra </a:t>
            </a:r>
            <a:br>
              <a:rPr lang="tr-TR" sz="5400" b="1" dirty="0">
                <a:solidFill>
                  <a:srgbClr val="FF0000"/>
                </a:solidFill>
                <a:latin typeface="Arial Black" panose="020B0A04020102020204" pitchFamily="34" charset="0"/>
              </a:rPr>
            </a:br>
            <a:r>
              <a:rPr lang="tr-TR" sz="5400" b="1" dirty="0">
                <a:solidFill>
                  <a:srgbClr val="FF0000"/>
                </a:solidFill>
                <a:latin typeface="Arial Black" panose="020B0A04020102020204" pitchFamily="34" charset="0"/>
              </a:rPr>
              <a:t>Kurulan </a:t>
            </a:r>
            <a:r>
              <a:rPr lang="tr-TR" sz="5400" b="1" dirty="0" smtClean="0">
                <a:solidFill>
                  <a:srgbClr val="FF0000"/>
                </a:solidFill>
                <a:latin typeface="Arial Black" panose="020B0A04020102020204" pitchFamily="34" charset="0"/>
              </a:rPr>
              <a:t>Cemiyetler</a:t>
            </a:r>
          </a:p>
        </p:txBody>
      </p:sp>
    </p:spTree>
    <p:extLst>
      <p:ext uri="{BB962C8B-B14F-4D97-AF65-F5344CB8AC3E}">
        <p14:creationId xmlns:p14="http://schemas.microsoft.com/office/powerpoint/2010/main" val="3513632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0"/>
            <a:ext cx="9144000" cy="275573"/>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325677" y="438411"/>
            <a:ext cx="11498893" cy="6185597"/>
          </a:xfrm>
        </p:spPr>
        <p:txBody>
          <a:bodyPr>
            <a:normAutofit fontScale="92500" lnSpcReduction="20000"/>
          </a:bodyPr>
          <a:lstStyle/>
          <a:p>
            <a:pPr algn="just">
              <a:lnSpc>
                <a:spcPct val="150000"/>
              </a:lnSpc>
              <a:spcBef>
                <a:spcPts val="0"/>
              </a:spcBef>
            </a:pPr>
            <a:r>
              <a:rPr lang="tr-TR" sz="2000" b="1" dirty="0" smtClean="0">
                <a:solidFill>
                  <a:srgbClr val="FF0000"/>
                </a:solidFill>
                <a:latin typeface="Arial Black" panose="020B0A04020102020204" pitchFamily="34" charset="0"/>
              </a:rPr>
              <a:t>	Vilayet-i Şarkiye (Doğu Anadolu) Müdafaa-i Hukuk Cemiyeti</a:t>
            </a:r>
          </a:p>
          <a:p>
            <a:pPr algn="just">
              <a:lnSpc>
                <a:spcPct val="150000"/>
              </a:lnSpc>
              <a:spcBef>
                <a:spcPts val="0"/>
              </a:spcBef>
            </a:pPr>
            <a:r>
              <a:rPr lang="tr-TR" sz="2000" b="1" dirty="0" smtClean="0">
                <a:latin typeface="Arial Black" panose="020B0A04020102020204" pitchFamily="34" charset="0"/>
              </a:rPr>
              <a:t>	Mondros Mütarekesi çerçevesinde Doğu vilayetlerinin Ermenilere verilmesini engellemek amacıyla kurulmuştur. İstanbul’da Doğu vilayetlerinin milletvekillerinin öncülüğünde Aralık 1918’de Mahmut Nedim Bey öncülüğünde kurulmuştur. Daha sonra Mart 1919’da Erzurum’da Cevat Dursunoğlu başkanlığında şube de açılmıştır. Cemiyetin aldığı karara göre; Bölgeden hiçbir surette göç edilmeyecek; Derhal bilim, iktisat ve din alanında </a:t>
            </a:r>
            <a:r>
              <a:rPr lang="tr-TR" sz="2000" b="1" dirty="0" err="1" smtClean="0">
                <a:latin typeface="Arial Black" panose="020B0A04020102020204" pitchFamily="34" charset="0"/>
              </a:rPr>
              <a:t>örgütlenilecek</a:t>
            </a:r>
            <a:r>
              <a:rPr lang="tr-TR" sz="2000" b="1" dirty="0" smtClean="0">
                <a:latin typeface="Arial Black" panose="020B0A04020102020204" pitchFamily="34" charset="0"/>
              </a:rPr>
              <a:t>; Doğu vilayetlerinin uğrayacağı bir saldırıya karşı birleşilecek ve mücadele edilecektir.</a:t>
            </a:r>
            <a:r>
              <a:rPr lang="tr-TR" sz="2000" b="1" dirty="0">
                <a:latin typeface="Arial Black" panose="020B0A04020102020204" pitchFamily="34" charset="0"/>
              </a:rPr>
              <a:t> </a:t>
            </a:r>
            <a:r>
              <a:rPr lang="tr-TR" sz="2000" b="1" dirty="0" smtClean="0">
                <a:latin typeface="Arial Black" panose="020B0A04020102020204" pitchFamily="34" charset="0"/>
              </a:rPr>
              <a:t>Cemiyet, doğu vilayetlerinde Türklerin Ermenilerden sayı bakımından üstün olduğu kadar tarih, kültür ve medeniyet açısından da üstün olduğunu göstermek için propaganda yoluyla faaliyetlere girişmiştir.</a:t>
            </a:r>
          </a:p>
          <a:p>
            <a:pPr algn="just">
              <a:lnSpc>
                <a:spcPct val="150000"/>
              </a:lnSpc>
              <a:spcBef>
                <a:spcPts val="0"/>
              </a:spcBef>
            </a:pPr>
            <a:r>
              <a:rPr lang="tr-TR" sz="2000" b="1" dirty="0" smtClean="0">
                <a:latin typeface="Arial Black" panose="020B0A04020102020204" pitchFamily="34" charset="0"/>
              </a:rPr>
              <a:t>Erzurum’da bulunan 15. Kolordu Komutanı Kazım Karabekir’in desteğini de kazanarak aktif bir faaliyet içerisine giren cemiyet, Trabzon Muhafaza-i Hukuk Cemiyeti ile birlikte Erzurum Kongresi’nin toplanmasında da önemli rol oynamıştır. Kongre ile Doğuda Ermeni, Karadeniz bölgesinde Pontus faaliyetlerine karşı önlemler alınması amaçlanmıştır.</a:t>
            </a:r>
          </a:p>
          <a:p>
            <a:pPr algn="just">
              <a:lnSpc>
                <a:spcPct val="150000"/>
              </a:lnSpc>
              <a:spcBef>
                <a:spcPts val="0"/>
              </a:spcBef>
            </a:pPr>
            <a:endParaRPr lang="tr-TR" sz="2000" b="1" dirty="0" smtClean="0">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144990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54833"/>
            <a:ext cx="9144000" cy="329784"/>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824459" y="676405"/>
            <a:ext cx="10478125" cy="5634453"/>
          </a:xfrm>
        </p:spPr>
        <p:txBody>
          <a:bodyPr>
            <a:normAutofit fontScale="77500" lnSpcReduction="20000"/>
          </a:bodyPr>
          <a:lstStyle/>
          <a:p>
            <a:pPr algn="just">
              <a:lnSpc>
                <a:spcPct val="150000"/>
              </a:lnSpc>
              <a:spcBef>
                <a:spcPts val="0"/>
              </a:spcBef>
            </a:pPr>
            <a:r>
              <a:rPr lang="tr-TR" sz="2200" dirty="0" smtClean="0">
                <a:solidFill>
                  <a:srgbClr val="FF0000"/>
                </a:solidFill>
                <a:latin typeface="Arial Black" panose="020B0A04020102020204" pitchFamily="34" charset="0"/>
              </a:rPr>
              <a:t>	</a:t>
            </a:r>
            <a:r>
              <a:rPr lang="tr-TR" b="1" dirty="0">
                <a:solidFill>
                  <a:srgbClr val="FF0000"/>
                </a:solidFill>
                <a:latin typeface="Arial Black" panose="020B0A04020102020204" pitchFamily="34" charset="0"/>
              </a:rPr>
              <a:t>İzmir Müdafaa-i Hukuk-u Osmaniye Cemiyeti</a:t>
            </a:r>
          </a:p>
          <a:p>
            <a:pPr algn="just">
              <a:lnSpc>
                <a:spcPct val="150000"/>
              </a:lnSpc>
              <a:spcBef>
                <a:spcPts val="0"/>
              </a:spcBef>
            </a:pPr>
            <a:r>
              <a:rPr lang="tr-TR" sz="2000" b="1" dirty="0" smtClean="0">
                <a:solidFill>
                  <a:srgbClr val="FF0000"/>
                </a:solidFill>
                <a:latin typeface="Arial Black" panose="020B0A04020102020204" pitchFamily="34" charset="0"/>
              </a:rPr>
              <a:t>	</a:t>
            </a:r>
            <a:r>
              <a:rPr lang="tr-TR" b="1" dirty="0">
                <a:latin typeface="Arial Black" panose="020B0A04020102020204" pitchFamily="34" charset="0"/>
              </a:rPr>
              <a:t>2 Aralık 1918 tarihinde kurulan bu cemiyet, İzmir’in </a:t>
            </a:r>
            <a:r>
              <a:rPr lang="tr-TR" b="1" dirty="0" smtClean="0">
                <a:latin typeface="Arial Black" panose="020B0A04020102020204" pitchFamily="34" charset="0"/>
              </a:rPr>
              <a:t>Türklüğünü göstermek, Yunanlılara </a:t>
            </a:r>
            <a:r>
              <a:rPr lang="tr-TR" b="1" dirty="0">
                <a:latin typeface="Arial Black" panose="020B0A04020102020204" pitchFamily="34" charset="0"/>
              </a:rPr>
              <a:t>verilmesini engellemek için </a:t>
            </a:r>
            <a:r>
              <a:rPr lang="tr-TR" b="1" dirty="0" smtClean="0">
                <a:latin typeface="Arial Black" panose="020B0A04020102020204" pitchFamily="34" charset="0"/>
              </a:rPr>
              <a:t>faaliyetler yürütmüştür. İzmir’in işgaline kadar burada basın-yayın yolu ile faaliyetlerini sürdürmüş, işgalden sonra İstanbul ve Denizli’de faaliyetler de </a:t>
            </a:r>
            <a:r>
              <a:rPr lang="tr-TR" b="1" dirty="0" err="1" smtClean="0">
                <a:latin typeface="Arial Black" panose="020B0A04020102020204" pitchFamily="34" charset="0"/>
              </a:rPr>
              <a:t>göstermiştir.İşgalden</a:t>
            </a:r>
            <a:r>
              <a:rPr lang="tr-TR" b="1" dirty="0" smtClean="0">
                <a:latin typeface="Arial Black" panose="020B0A04020102020204" pitchFamily="34" charset="0"/>
              </a:rPr>
              <a:t> sonra bölgede etkin olan </a:t>
            </a:r>
            <a:r>
              <a:rPr lang="tr-TR" b="1" dirty="0" err="1" smtClean="0">
                <a:latin typeface="Arial Black" panose="020B0A04020102020204" pitchFamily="34" charset="0"/>
              </a:rPr>
              <a:t>Redd</a:t>
            </a:r>
            <a:r>
              <a:rPr lang="tr-TR" b="1" dirty="0" smtClean="0">
                <a:latin typeface="Arial Black" panose="020B0A04020102020204" pitchFamily="34" charset="0"/>
              </a:rPr>
              <a:t>-i İlhak Cemiyetinin kurulmasında etkin rol oynamıştır. </a:t>
            </a:r>
            <a:endParaRPr lang="tr-TR" b="1" dirty="0">
              <a:latin typeface="Arial Black" panose="020B0A04020102020204" pitchFamily="34" charset="0"/>
            </a:endParaRPr>
          </a:p>
          <a:p>
            <a:pPr algn="just">
              <a:lnSpc>
                <a:spcPct val="150000"/>
              </a:lnSpc>
              <a:spcBef>
                <a:spcPts val="0"/>
              </a:spcBef>
            </a:pPr>
            <a:r>
              <a:rPr lang="tr-TR" sz="2000" b="1" dirty="0" smtClean="0">
                <a:solidFill>
                  <a:srgbClr val="FF0000"/>
                </a:solidFill>
                <a:latin typeface="Arial Black" panose="020B0A04020102020204" pitchFamily="34" charset="0"/>
              </a:rPr>
              <a:t>	</a:t>
            </a:r>
            <a:r>
              <a:rPr lang="tr-TR" b="1" dirty="0">
                <a:solidFill>
                  <a:srgbClr val="FF0000"/>
                </a:solidFill>
                <a:latin typeface="Arial Black" panose="020B0A04020102020204" pitchFamily="34" charset="0"/>
              </a:rPr>
              <a:t>İzmir </a:t>
            </a:r>
            <a:r>
              <a:rPr lang="tr-TR" b="1" dirty="0" err="1">
                <a:solidFill>
                  <a:srgbClr val="FF0000"/>
                </a:solidFill>
                <a:latin typeface="Arial Black" panose="020B0A04020102020204" pitchFamily="34" charset="0"/>
              </a:rPr>
              <a:t>Redd</a:t>
            </a:r>
            <a:r>
              <a:rPr lang="tr-TR" b="1" dirty="0">
                <a:solidFill>
                  <a:srgbClr val="FF0000"/>
                </a:solidFill>
                <a:latin typeface="Arial Black" panose="020B0A04020102020204" pitchFamily="34" charset="0"/>
              </a:rPr>
              <a:t>-i İlhak Cemiyeti</a:t>
            </a:r>
          </a:p>
          <a:p>
            <a:pPr algn="just">
              <a:lnSpc>
                <a:spcPct val="150000"/>
              </a:lnSpc>
              <a:spcBef>
                <a:spcPts val="0"/>
              </a:spcBef>
            </a:pPr>
            <a:r>
              <a:rPr lang="tr-TR" sz="2000" b="1" dirty="0" smtClean="0">
                <a:solidFill>
                  <a:srgbClr val="FF0000"/>
                </a:solidFill>
                <a:latin typeface="Arial Black" panose="020B0A04020102020204" pitchFamily="34" charset="0"/>
              </a:rPr>
              <a:t>	</a:t>
            </a:r>
            <a:r>
              <a:rPr lang="tr-TR" b="1" dirty="0">
                <a:latin typeface="Arial Black" panose="020B0A04020102020204" pitchFamily="34" charset="0"/>
              </a:rPr>
              <a:t>İzmir’in haksız işgaline karşı kurulmuştur. Aynı zamanda milis teşkilatı kurarak Yunan işgaline fiilen karşı koyulmasında, birinci ve ikinci Balıkesir ile Alaşehir kongrelerinin toplanmasında etkili olmuştur.</a:t>
            </a:r>
          </a:p>
          <a:p>
            <a:pPr algn="just">
              <a:lnSpc>
                <a:spcPct val="150000"/>
              </a:lnSpc>
              <a:spcBef>
                <a:spcPts val="0"/>
              </a:spcBef>
            </a:pPr>
            <a:r>
              <a:rPr lang="tr-TR" b="1" dirty="0">
                <a:solidFill>
                  <a:srgbClr val="FF0000"/>
                </a:solidFill>
                <a:latin typeface="Arial Black" panose="020B0A04020102020204" pitchFamily="34" charset="0"/>
              </a:rPr>
              <a:t>	Kilikyalılar Cemiyeti</a:t>
            </a:r>
          </a:p>
          <a:p>
            <a:pPr algn="just">
              <a:lnSpc>
                <a:spcPct val="150000"/>
              </a:lnSpc>
              <a:spcBef>
                <a:spcPts val="0"/>
              </a:spcBef>
            </a:pPr>
            <a:r>
              <a:rPr lang="tr-TR" b="1" dirty="0">
                <a:latin typeface="Arial Black" panose="020B0A04020102020204" pitchFamily="34" charset="0"/>
              </a:rPr>
              <a:t>	Fransız işgallerine ve Adana ve dolaylarının Ermenilere verilmesine karşı kurulmuştur.</a:t>
            </a:r>
          </a:p>
          <a:p>
            <a:pPr algn="just">
              <a:spcBef>
                <a:spcPts val="0"/>
              </a:spcBef>
            </a:pPr>
            <a:endParaRPr lang="tr-TR" dirty="0"/>
          </a:p>
        </p:txBody>
      </p:sp>
    </p:spTree>
    <p:extLst>
      <p:ext uri="{BB962C8B-B14F-4D97-AF65-F5344CB8AC3E}">
        <p14:creationId xmlns:p14="http://schemas.microsoft.com/office/powerpoint/2010/main" val="289138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87682"/>
            <a:ext cx="9144000" cy="150313"/>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250520" y="275573"/>
            <a:ext cx="11649205" cy="6200383"/>
          </a:xfrm>
        </p:spPr>
        <p:txBody>
          <a:bodyPr>
            <a:normAutofit fontScale="77500" lnSpcReduction="20000"/>
          </a:bodyPr>
          <a:lstStyle/>
          <a:p>
            <a:pPr algn="just">
              <a:lnSpc>
                <a:spcPct val="150000"/>
              </a:lnSpc>
              <a:spcBef>
                <a:spcPts val="0"/>
              </a:spcBef>
            </a:pPr>
            <a:r>
              <a:rPr lang="tr-TR" sz="2000" b="1" dirty="0" smtClean="0">
                <a:solidFill>
                  <a:srgbClr val="FF0000"/>
                </a:solidFill>
                <a:latin typeface="Arial Black" panose="020B0A04020102020204" pitchFamily="34" charset="0"/>
              </a:rPr>
              <a:t>	Milli Kongre Cemiyeti</a:t>
            </a:r>
          </a:p>
          <a:p>
            <a:pPr algn="just">
              <a:lnSpc>
                <a:spcPct val="150000"/>
              </a:lnSpc>
              <a:spcBef>
                <a:spcPts val="0"/>
              </a:spcBef>
            </a:pPr>
            <a:r>
              <a:rPr lang="tr-TR" sz="2000" b="1" dirty="0" smtClean="0">
                <a:latin typeface="Arial Black" panose="020B0A04020102020204" pitchFamily="34" charset="0"/>
              </a:rPr>
              <a:t>	İstanbul’da birçok kurum ve kuruluştan </a:t>
            </a:r>
            <a:r>
              <a:rPr lang="tr-TR" sz="2000" b="1" dirty="0">
                <a:latin typeface="Arial Black" panose="020B0A04020102020204" pitchFamily="34" charset="0"/>
              </a:rPr>
              <a:t>t</a:t>
            </a:r>
            <a:r>
              <a:rPr lang="tr-TR" sz="2000" b="1" dirty="0" smtClean="0">
                <a:latin typeface="Arial Black" panose="020B0A04020102020204" pitchFamily="34" charset="0"/>
              </a:rPr>
              <a:t>emsilcilerin katılımıyla Milli Talim ve Terbiye Cemiyeti üyeleri öncülüğünde kuruldu. Amacı, Türkler hakkında dünyada yapılan olumsuz propagandalara yayın yolu ile karşı koymak ve Türk Milleti’nin haklarını dünya milletlerine duyurmaktı. Özellikle Fransızca eserler yayınlayarak etkili hizmetlerde bulundular. “</a:t>
            </a:r>
            <a:r>
              <a:rPr lang="tr-TR" sz="2000" b="1" dirty="0" err="1" smtClean="0">
                <a:latin typeface="Arial Black" panose="020B0A04020102020204" pitchFamily="34" charset="0"/>
              </a:rPr>
              <a:t>Kuvay</a:t>
            </a:r>
            <a:r>
              <a:rPr lang="tr-TR" sz="2000" b="1" dirty="0" smtClean="0">
                <a:latin typeface="Arial Black" panose="020B0A04020102020204" pitchFamily="34" charset="0"/>
              </a:rPr>
              <a:t>-ı Milliye” deyimini kullanan ilk siyasi kuruluş, Milli Kongre Cemiyeti oldu. İzmir’in işgalini protesto için 23 Mayısta İstanbul Sultanahmet’te yapılan ünlü mitingin tertip edilmesinde önemli etkinliği olmuştur.</a:t>
            </a:r>
          </a:p>
          <a:p>
            <a:pPr algn="just">
              <a:lnSpc>
                <a:spcPct val="150000"/>
              </a:lnSpc>
              <a:spcBef>
                <a:spcPts val="0"/>
              </a:spcBef>
            </a:pPr>
            <a:r>
              <a:rPr lang="tr-TR" sz="2000" b="1" dirty="0" smtClean="0">
                <a:solidFill>
                  <a:srgbClr val="FF0000"/>
                </a:solidFill>
                <a:latin typeface="Arial Black" panose="020B0A04020102020204" pitchFamily="34" charset="0"/>
              </a:rPr>
              <a:t>	Trabzon Muhafaza-i Hukuk Cemiyeti</a:t>
            </a:r>
          </a:p>
          <a:p>
            <a:pPr algn="just">
              <a:lnSpc>
                <a:spcPct val="150000"/>
              </a:lnSpc>
              <a:spcBef>
                <a:spcPts val="0"/>
              </a:spcBef>
            </a:pPr>
            <a:r>
              <a:rPr lang="tr-TR" sz="2000" b="1" dirty="0" smtClean="0">
                <a:latin typeface="Arial Black" panose="020B0A04020102020204" pitchFamily="34" charset="0"/>
              </a:rPr>
              <a:t> 	Karadeniz kıyılarında kurulması amaçlanan Rum-Pontus Devletine karşı mücadele geliştirmek için Şubat 1919’da Trabzon’da kurulmuştur. Vilayet-i Şarkiye Müdafaa-i Hukuk Cemiyeti ile birlikte Erzurum Kongresi’nin toplanmasına öncülük etmiştir. </a:t>
            </a:r>
          </a:p>
          <a:p>
            <a:pPr algn="just">
              <a:lnSpc>
                <a:spcPct val="150000"/>
              </a:lnSpc>
              <a:spcBef>
                <a:spcPts val="0"/>
              </a:spcBef>
            </a:pPr>
            <a:r>
              <a:rPr lang="tr-TR" sz="2000" b="1" dirty="0" smtClean="0">
                <a:latin typeface="Arial Black" panose="020B0A04020102020204" pitchFamily="34" charset="0"/>
              </a:rPr>
              <a:t>Ülkenin diğer bölgelerindeki Müdafaa-i Hukuk Cemiyetleri gibi, Sivas Kongresi kararları çerçevesinde «Anadolu ve Rumeli Müdafaa-i Hukuk Cemiyeti» çatısı içerisine dahil olmuştur. </a:t>
            </a:r>
          </a:p>
          <a:p>
            <a:pPr algn="just">
              <a:lnSpc>
                <a:spcPct val="150000"/>
              </a:lnSpc>
              <a:spcBef>
                <a:spcPts val="0"/>
              </a:spcBef>
            </a:pPr>
            <a:r>
              <a:rPr lang="tr-TR" sz="2000" b="1" dirty="0">
                <a:latin typeface="Arial Black" panose="020B0A04020102020204" pitchFamily="34" charset="0"/>
              </a:rPr>
              <a:t>	</a:t>
            </a:r>
            <a:r>
              <a:rPr lang="tr-TR" sz="2000" b="1" dirty="0" smtClean="0">
                <a:solidFill>
                  <a:srgbClr val="FF0000"/>
                </a:solidFill>
                <a:latin typeface="Arial Black" panose="020B0A04020102020204" pitchFamily="34" charset="0"/>
              </a:rPr>
              <a:t>Karakol Cemiyeti</a:t>
            </a:r>
          </a:p>
          <a:p>
            <a:pPr algn="just">
              <a:lnSpc>
                <a:spcPct val="150000"/>
              </a:lnSpc>
              <a:spcBef>
                <a:spcPts val="0"/>
              </a:spcBef>
            </a:pPr>
            <a:r>
              <a:rPr lang="tr-TR" sz="2000" b="1" dirty="0" smtClean="0">
                <a:latin typeface="Arial Black" panose="020B0A04020102020204" pitchFamily="34" charset="0"/>
              </a:rPr>
              <a:t>İttihat ve Terakki Cemiyetinin devamı niteliğinde Kara Vasıf ve Kara Kemal Beyler öncülüğünde İstanbul’da gizli bir yapıda kurulmuştur. Amacı İttihatçıları bu yapı altında toplamak olmakla birlikte, İstanbul’da işgalcilere karşı casusluk faaliyetleri de yürütmüş, Anadolu’ya silah kaçırılması, insan gönderilmesi gibi faaliyetler içerisinde olmuştur. İstanbul’un işgali ardından İngilizler tarafından açığa çıkarılınca, farklı isimler altında yeniden örgütlenerek faaliyetler yürütmüştür. </a:t>
            </a:r>
          </a:p>
          <a:p>
            <a:pPr algn="just">
              <a:lnSpc>
                <a:spcPct val="150000"/>
              </a:lnSpc>
              <a:spcBef>
                <a:spcPts val="0"/>
              </a:spcBef>
            </a:pPr>
            <a:endParaRPr lang="tr-TR" sz="2000" b="1" dirty="0" smtClean="0">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246775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54833"/>
            <a:ext cx="9144000" cy="329784"/>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824459" y="701459"/>
            <a:ext cx="10478125" cy="5609400"/>
          </a:xfrm>
        </p:spPr>
        <p:txBody>
          <a:bodyPr>
            <a:normAutofit fontScale="77500" lnSpcReduction="20000"/>
          </a:bodyPr>
          <a:lstStyle/>
          <a:p>
            <a:pPr algn="just">
              <a:lnSpc>
                <a:spcPct val="150000"/>
              </a:lnSpc>
              <a:spcBef>
                <a:spcPts val="0"/>
              </a:spcBef>
            </a:pPr>
            <a:r>
              <a:rPr lang="tr-TR" sz="2000" b="1" dirty="0" smtClean="0">
                <a:solidFill>
                  <a:srgbClr val="FF0000"/>
                </a:solidFill>
                <a:latin typeface="Arial Black" panose="020B0A04020102020204" pitchFamily="34" charset="0"/>
              </a:rPr>
              <a:t>	Milli Cemiyetlerin Ortak Özellikleri</a:t>
            </a:r>
          </a:p>
          <a:p>
            <a:pPr algn="just">
              <a:lnSpc>
                <a:spcPct val="150000"/>
              </a:lnSpc>
              <a:spcBef>
                <a:spcPts val="0"/>
              </a:spcBef>
            </a:pPr>
            <a:r>
              <a:rPr lang="tr-TR" sz="2000" b="1" dirty="0" smtClean="0">
                <a:latin typeface="Arial Black" panose="020B0A04020102020204" pitchFamily="34" charset="0"/>
              </a:rPr>
              <a:t>	Cemiyetlerin kuruluşunda hakim olan duygu Türklük duygusu olmuş, çalışmalarıyla ulusal bilincin uyanmasına katkı sağlamışlardır..</a:t>
            </a:r>
          </a:p>
          <a:p>
            <a:pPr algn="just">
              <a:lnSpc>
                <a:spcPct val="150000"/>
              </a:lnSpc>
              <a:spcBef>
                <a:spcPts val="0"/>
              </a:spcBef>
            </a:pPr>
            <a:r>
              <a:rPr lang="tr-TR" sz="2000" b="1" dirty="0">
                <a:latin typeface="Arial Black" panose="020B0A04020102020204" pitchFamily="34" charset="0"/>
              </a:rPr>
              <a:t>	</a:t>
            </a:r>
            <a:r>
              <a:rPr lang="tr-TR" sz="2000" b="1" dirty="0" smtClean="0">
                <a:latin typeface="Arial Black" panose="020B0A04020102020204" pitchFamily="34" charset="0"/>
              </a:rPr>
              <a:t>Bölgesel(mahalli) amaçlarla kurulmuşlardır. Kendi </a:t>
            </a:r>
            <a:r>
              <a:rPr lang="tr-TR" sz="2000" b="1" dirty="0">
                <a:latin typeface="Arial Black" panose="020B0A04020102020204" pitchFamily="34" charset="0"/>
              </a:rPr>
              <a:t>bölgelerini kurtarmak amacıyla </a:t>
            </a:r>
            <a:r>
              <a:rPr lang="tr-TR" sz="2000" b="1" dirty="0" smtClean="0">
                <a:latin typeface="Arial Black" panose="020B0A04020102020204" pitchFamily="34" charset="0"/>
              </a:rPr>
              <a:t>örgütlenmişlerdir. Bu nedenle ortak bir faaliyet alanına sahip olmadıkları gibi programları da Türk vatanının bütünlüğü düşünülerek hazırlanmamıştır. </a:t>
            </a:r>
          </a:p>
          <a:p>
            <a:pPr algn="just">
              <a:lnSpc>
                <a:spcPct val="150000"/>
              </a:lnSpc>
              <a:spcBef>
                <a:spcPts val="0"/>
              </a:spcBef>
            </a:pPr>
            <a:r>
              <a:rPr lang="tr-TR" sz="2000" b="1" dirty="0">
                <a:latin typeface="Arial Black" panose="020B0A04020102020204" pitchFamily="34" charset="0"/>
              </a:rPr>
              <a:t>	 </a:t>
            </a:r>
            <a:r>
              <a:rPr lang="tr-TR" sz="2000" b="1" dirty="0" smtClean="0">
                <a:latin typeface="Arial Black" panose="020B0A04020102020204" pitchFamily="34" charset="0"/>
              </a:rPr>
              <a:t>Metotları </a:t>
            </a:r>
            <a:r>
              <a:rPr lang="tr-TR" sz="2000" b="1" dirty="0">
                <a:latin typeface="Arial Black" panose="020B0A04020102020204" pitchFamily="34" charset="0"/>
              </a:rPr>
              <a:t>genellikle yayın yoluyla dünyaya davalarının haklılığını </a:t>
            </a:r>
            <a:r>
              <a:rPr lang="tr-TR" sz="2000" b="1" dirty="0" smtClean="0">
                <a:latin typeface="Arial Black" panose="020B0A04020102020204" pitchFamily="34" charset="0"/>
              </a:rPr>
              <a:t>göstermektir. Wilson İlkeleri çerçevesinde başlangıçta barışçı bir mücadele yolunu benimsemişler, fakat işgaller ve karşılaşılan haksız tutumlar karşısında silahlı mücadelelere de destek olmuşlardır. 	</a:t>
            </a:r>
          </a:p>
          <a:p>
            <a:pPr algn="just">
              <a:lnSpc>
                <a:spcPct val="150000"/>
              </a:lnSpc>
              <a:spcBef>
                <a:spcPts val="0"/>
              </a:spcBef>
            </a:pPr>
            <a:r>
              <a:rPr lang="tr-TR" sz="2000" b="1" dirty="0">
                <a:latin typeface="Arial Black" panose="020B0A04020102020204" pitchFamily="34" charset="0"/>
              </a:rPr>
              <a:t>	</a:t>
            </a:r>
            <a:r>
              <a:rPr lang="tr-TR" sz="2000" b="1" dirty="0" smtClean="0">
                <a:latin typeface="Arial Black" panose="020B0A04020102020204" pitchFamily="34" charset="0"/>
              </a:rPr>
              <a:t>İşgaller ve Osmanlı hükümetinin bu işgallere sessiz kalması, kurulmalarında temel etken olmuştur. Azınlıklar, İstanbul Hükümeti ve işgalci güçlerle mücadele etmişlerdir.</a:t>
            </a:r>
          </a:p>
          <a:p>
            <a:pPr algn="just">
              <a:lnSpc>
                <a:spcPct val="150000"/>
              </a:lnSpc>
              <a:spcBef>
                <a:spcPts val="0"/>
              </a:spcBef>
            </a:pPr>
            <a:r>
              <a:rPr lang="tr-TR" sz="2000" b="1" dirty="0" smtClean="0">
                <a:latin typeface="Arial Black" panose="020B0A04020102020204" pitchFamily="34" charset="0"/>
              </a:rPr>
              <a:t>	Cemiyetlerin tabanını genellikle eski İttihatçılar oluşturmuştur.</a:t>
            </a:r>
          </a:p>
          <a:p>
            <a:pPr algn="just">
              <a:lnSpc>
                <a:spcPct val="150000"/>
              </a:lnSpc>
              <a:spcBef>
                <a:spcPts val="0"/>
              </a:spcBef>
            </a:pPr>
            <a:r>
              <a:rPr lang="tr-TR" sz="2000" b="1" dirty="0" smtClean="0">
                <a:latin typeface="Arial Black" panose="020B0A04020102020204" pitchFamily="34" charset="0"/>
              </a:rPr>
              <a:t>	Milli Mücadelenin örgütlenmesinde önemli katkılar yapmışlardır.</a:t>
            </a:r>
          </a:p>
          <a:p>
            <a:pPr algn="just">
              <a:lnSpc>
                <a:spcPct val="150000"/>
              </a:lnSpc>
              <a:spcBef>
                <a:spcPts val="0"/>
              </a:spcBef>
            </a:pPr>
            <a:r>
              <a:rPr lang="tr-TR" sz="2000" b="1" dirty="0">
                <a:latin typeface="Arial Black" panose="020B0A04020102020204" pitchFamily="34" charset="0"/>
              </a:rPr>
              <a:t>	</a:t>
            </a:r>
            <a:r>
              <a:rPr lang="tr-TR" sz="2000" b="1" dirty="0" smtClean="0">
                <a:latin typeface="Arial Black" panose="020B0A04020102020204" pitchFamily="34" charset="0"/>
              </a:rPr>
              <a:t>Sivas Kongresi’nde “Anadolu ve Rumeli Müdafaa-i Hukuk Cemiyeti” adı altında birleşmişlerdir.</a:t>
            </a:r>
          </a:p>
          <a:p>
            <a:pPr algn="just">
              <a:lnSpc>
                <a:spcPct val="150000"/>
              </a:lnSpc>
              <a:spcBef>
                <a:spcPts val="0"/>
              </a:spcBef>
            </a:pPr>
            <a:endParaRPr lang="tr-TR" sz="2000" b="1" dirty="0" smtClean="0">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61780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54833"/>
            <a:ext cx="9144000" cy="329784"/>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344775" y="713985"/>
            <a:ext cx="11482464" cy="5896678"/>
          </a:xfrm>
        </p:spPr>
        <p:txBody>
          <a:bodyPr>
            <a:normAutofit fontScale="85000" lnSpcReduction="20000"/>
          </a:bodyPr>
          <a:lstStyle/>
          <a:p>
            <a:pPr algn="just">
              <a:lnSpc>
                <a:spcPct val="150000"/>
              </a:lnSpc>
              <a:spcBef>
                <a:spcPts val="0"/>
              </a:spcBef>
            </a:pPr>
            <a:r>
              <a:rPr lang="tr-TR" b="1" dirty="0" smtClean="0">
                <a:solidFill>
                  <a:srgbClr val="FF0000"/>
                </a:solidFill>
                <a:latin typeface="Arial Black" panose="020B0A04020102020204" pitchFamily="34" charset="0"/>
              </a:rPr>
              <a:t>	KUVAY-I MİLLİYE</a:t>
            </a:r>
          </a:p>
          <a:p>
            <a:pPr algn="just">
              <a:lnSpc>
                <a:spcPct val="150000"/>
              </a:lnSpc>
              <a:spcBef>
                <a:spcPts val="0"/>
              </a:spcBef>
            </a:pPr>
            <a:r>
              <a:rPr lang="tr-TR" b="1" dirty="0">
                <a:latin typeface="Arial Black" panose="020B0A04020102020204" pitchFamily="34" charset="0"/>
              </a:rPr>
              <a:t>	</a:t>
            </a:r>
            <a:r>
              <a:rPr lang="tr-TR" b="1" dirty="0" err="1" smtClean="0">
                <a:latin typeface="Arial Black" panose="020B0A04020102020204" pitchFamily="34" charset="0"/>
              </a:rPr>
              <a:t>Kuvay</a:t>
            </a:r>
            <a:r>
              <a:rPr lang="tr-TR" b="1" dirty="0" smtClean="0">
                <a:latin typeface="Arial Black" panose="020B0A04020102020204" pitchFamily="34" charset="0"/>
              </a:rPr>
              <a:t>-ı milliye </a:t>
            </a:r>
            <a:r>
              <a:rPr lang="tr-TR" b="1" dirty="0">
                <a:latin typeface="Arial Black" panose="020B0A04020102020204" pitchFamily="34" charset="0"/>
              </a:rPr>
              <a:t>adı, önceleri İzmir ve çevresinde bulunan ve silahlı direnişe geçenleri ifade ederken, daha sonraları tüm ulusal hareketi kapsayacak şekilde kullanılmıştır. </a:t>
            </a:r>
            <a:r>
              <a:rPr lang="tr-TR" b="1" dirty="0" err="1" smtClean="0">
                <a:latin typeface="Arial Black" panose="020B0A04020102020204" pitchFamily="34" charset="0"/>
              </a:rPr>
              <a:t>Kuvay</a:t>
            </a:r>
            <a:r>
              <a:rPr lang="tr-TR" b="1" dirty="0" smtClean="0">
                <a:latin typeface="Arial Black" panose="020B0A04020102020204" pitchFamily="34" charset="0"/>
              </a:rPr>
              <a:t>-ı milliye </a:t>
            </a:r>
            <a:r>
              <a:rPr lang="tr-TR" b="1" dirty="0">
                <a:latin typeface="Arial Black" panose="020B0A04020102020204" pitchFamily="34" charset="0"/>
              </a:rPr>
              <a:t>yabancı işgallere tepki gösteren, Misak-ı Milli ile sınırları belirtilen Türk yurdu üzerinde tam bağımsızlığı gölgeleyecek girişimlere karşı çıkan ve bu anlamda tam bağımsızlığı hedefleyen bir harekettir. </a:t>
            </a:r>
            <a:endParaRPr lang="tr-TR" b="1" dirty="0" smtClean="0">
              <a:latin typeface="Arial Black" panose="020B0A04020102020204" pitchFamily="34" charset="0"/>
            </a:endParaRPr>
          </a:p>
          <a:p>
            <a:pPr algn="just">
              <a:lnSpc>
                <a:spcPct val="150000"/>
              </a:lnSpc>
              <a:spcBef>
                <a:spcPts val="0"/>
              </a:spcBef>
            </a:pPr>
            <a:r>
              <a:rPr lang="tr-TR" b="1" dirty="0">
                <a:latin typeface="Arial Black" panose="020B0A04020102020204" pitchFamily="34" charset="0"/>
              </a:rPr>
              <a:t>	</a:t>
            </a:r>
            <a:r>
              <a:rPr lang="tr-TR" b="1" dirty="0" smtClean="0">
                <a:latin typeface="Arial Black" panose="020B0A04020102020204" pitchFamily="34" charset="0"/>
              </a:rPr>
              <a:t>15 </a:t>
            </a:r>
            <a:r>
              <a:rPr lang="tr-TR" b="1" dirty="0">
                <a:latin typeface="Arial Black" panose="020B0A04020102020204" pitchFamily="34" charset="0"/>
              </a:rPr>
              <a:t>Mayıs 1919’da İzmir’in işgalini müteakiben Yunan saldırıları karşısında Ayvalık’tan Denizli’ye kadar uzanan çizgide bölgesel direniş birlikleri ortaya çıktı. Her biri çoğu zaman birbirinden kopuk şekilde kendi bölgesini savunmaya gayret gösterse de aynı amaca yönelik olmasından dolayı milli bir karakter arz eden bu direniş hareketine </a:t>
            </a:r>
            <a:r>
              <a:rPr lang="tr-TR" b="1" dirty="0" err="1" smtClean="0">
                <a:latin typeface="Arial Black" panose="020B0A04020102020204" pitchFamily="34" charset="0"/>
              </a:rPr>
              <a:t>Kuvay</a:t>
            </a:r>
            <a:r>
              <a:rPr lang="tr-TR" b="1" dirty="0" smtClean="0">
                <a:latin typeface="Arial Black" panose="020B0A04020102020204" pitchFamily="34" charset="0"/>
              </a:rPr>
              <a:t>-ı Milliye(Milli Kuvvetler) </a:t>
            </a:r>
            <a:r>
              <a:rPr lang="tr-TR" b="1" dirty="0">
                <a:latin typeface="Arial Black" panose="020B0A04020102020204" pitchFamily="34" charset="0"/>
              </a:rPr>
              <a:t>denilir. Sivas Kongresi ile de tüm yurdun savunulması ortak paydasında buluşan bir anlama büründü.</a:t>
            </a:r>
          </a:p>
          <a:p>
            <a:pPr algn="just">
              <a:lnSpc>
                <a:spcPct val="150000"/>
              </a:lnSpc>
              <a:spcBef>
                <a:spcPts val="0"/>
              </a:spcBef>
            </a:pPr>
            <a:endParaRPr lang="tr-TR" sz="2000" b="1" dirty="0">
              <a:latin typeface="Arial Black" panose="020B0A04020102020204" pitchFamily="34" charset="0"/>
            </a:endParaRPr>
          </a:p>
          <a:p>
            <a:pPr algn="just">
              <a:lnSpc>
                <a:spcPct val="150000"/>
              </a:lnSpc>
              <a:spcBef>
                <a:spcPts val="0"/>
              </a:spcBef>
            </a:pPr>
            <a:r>
              <a:rPr lang="tr-TR" sz="2000" b="1" dirty="0">
                <a:latin typeface="Arial Black" panose="020B0A04020102020204" pitchFamily="34" charset="0"/>
              </a:rPr>
              <a:t> </a:t>
            </a:r>
          </a:p>
          <a:p>
            <a:pPr algn="just">
              <a:spcBef>
                <a:spcPts val="0"/>
              </a:spcBef>
            </a:pPr>
            <a:endParaRPr lang="tr-TR" dirty="0"/>
          </a:p>
        </p:txBody>
      </p:sp>
    </p:spTree>
    <p:extLst>
      <p:ext uri="{BB962C8B-B14F-4D97-AF65-F5344CB8AC3E}">
        <p14:creationId xmlns:p14="http://schemas.microsoft.com/office/powerpoint/2010/main" val="1492759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54833"/>
            <a:ext cx="9144000" cy="329784"/>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344775" y="1019331"/>
            <a:ext cx="11482464" cy="5591331"/>
          </a:xfrm>
        </p:spPr>
        <p:txBody>
          <a:bodyPr>
            <a:normAutofit fontScale="85000" lnSpcReduction="10000"/>
          </a:bodyPr>
          <a:lstStyle/>
          <a:p>
            <a:pPr algn="just">
              <a:lnSpc>
                <a:spcPct val="150000"/>
              </a:lnSpc>
              <a:spcBef>
                <a:spcPts val="0"/>
              </a:spcBef>
            </a:pPr>
            <a:r>
              <a:rPr lang="tr-TR" b="1" dirty="0">
                <a:solidFill>
                  <a:srgbClr val="FF0000"/>
                </a:solidFill>
                <a:latin typeface="Arial Black" panose="020B0A04020102020204" pitchFamily="34" charset="0"/>
              </a:rPr>
              <a:t> </a:t>
            </a:r>
            <a:r>
              <a:rPr lang="tr-TR" b="1" dirty="0" smtClean="0">
                <a:solidFill>
                  <a:srgbClr val="FF0000"/>
                </a:solidFill>
                <a:latin typeface="Arial Black" panose="020B0A04020102020204" pitchFamily="34" charset="0"/>
              </a:rPr>
              <a:t>	</a:t>
            </a:r>
            <a:r>
              <a:rPr lang="tr-TR" b="1" dirty="0" smtClean="0">
                <a:latin typeface="Arial Black" panose="020B0A04020102020204" pitchFamily="34" charset="0"/>
              </a:rPr>
              <a:t>İzmir’in işgalinin </a:t>
            </a:r>
            <a:r>
              <a:rPr lang="tr-TR" b="1" dirty="0">
                <a:latin typeface="Arial Black" panose="020B0A04020102020204" pitchFamily="34" charset="0"/>
              </a:rPr>
              <a:t>ilk günlerindeki belirsizlik Yunan vahşetinin artmasıyla yerini çare arayışlarına terk etti. </a:t>
            </a:r>
            <a:r>
              <a:rPr lang="tr-TR" b="1" dirty="0" smtClean="0">
                <a:latin typeface="Arial Black" panose="020B0A04020102020204" pitchFamily="34" charset="0"/>
              </a:rPr>
              <a:t>Bölgedeki çeşitli subayların </a:t>
            </a:r>
            <a:r>
              <a:rPr lang="tr-TR" b="1" dirty="0">
                <a:latin typeface="Arial Black" panose="020B0A04020102020204" pitchFamily="34" charset="0"/>
              </a:rPr>
              <a:t>önemli katkısının yanında sivil kanattan da </a:t>
            </a:r>
            <a:r>
              <a:rPr lang="tr-TR" b="1" dirty="0" smtClean="0">
                <a:latin typeface="Arial Black" panose="020B0A04020102020204" pitchFamily="34" charset="0"/>
              </a:rPr>
              <a:t>mücadeleye destek </a:t>
            </a:r>
            <a:r>
              <a:rPr lang="tr-TR" b="1" dirty="0">
                <a:latin typeface="Arial Black" panose="020B0A04020102020204" pitchFamily="34" charset="0"/>
              </a:rPr>
              <a:t>artmaya başladı. “Hiçbir savunma vasıtası olmayan bir Müslüman, yerden üçtaş alarak düşmana atmaya mecburdur. Müftünüz olarak </a:t>
            </a:r>
            <a:r>
              <a:rPr lang="tr-TR" b="1" dirty="0" err="1">
                <a:latin typeface="Arial Black" panose="020B0A04020102020204" pitchFamily="34" charset="0"/>
              </a:rPr>
              <a:t>cihad</a:t>
            </a:r>
            <a:r>
              <a:rPr lang="tr-TR" b="1" dirty="0">
                <a:latin typeface="Arial Black" panose="020B0A04020102020204" pitchFamily="34" charset="0"/>
              </a:rPr>
              <a:t>-ı mukaddes fetvasını ilan ve tebliğ ediyorum” diyen Denizli Müftüsü Ahmet Hulusi Efendi başta olmak üzere birçok din adamı halkı mukavemete hazırladılar. Denizli mutasarrıfı Faik, Ödemiş Kaymakamı Bekir Sami, Muğla Mutasarrıfı Hilmi gibi sivil kanadın özverili gayretleri ile </a:t>
            </a:r>
            <a:r>
              <a:rPr lang="tr-TR" b="1" dirty="0" smtClean="0">
                <a:latin typeface="Arial Black" panose="020B0A04020102020204" pitchFamily="34" charset="0"/>
              </a:rPr>
              <a:t>Kuvayı </a:t>
            </a:r>
            <a:r>
              <a:rPr lang="tr-TR" b="1" dirty="0" err="1" smtClean="0">
                <a:latin typeface="Arial Black" panose="020B0A04020102020204" pitchFamily="34" charset="0"/>
              </a:rPr>
              <a:t>Milliyenin</a:t>
            </a:r>
            <a:r>
              <a:rPr lang="tr-TR" b="1" dirty="0" smtClean="0">
                <a:latin typeface="Arial Black" panose="020B0A04020102020204" pitchFamily="34" charset="0"/>
              </a:rPr>
              <a:t> </a:t>
            </a:r>
            <a:r>
              <a:rPr lang="tr-TR" b="1" dirty="0">
                <a:latin typeface="Arial Black" panose="020B0A04020102020204" pitchFamily="34" charset="0"/>
              </a:rPr>
              <a:t>bölgede yeşermesine katkıda bulundular</a:t>
            </a:r>
            <a:r>
              <a:rPr lang="tr-TR" b="1" dirty="0" smtClean="0">
                <a:latin typeface="Arial Black" panose="020B0A04020102020204" pitchFamily="34" charset="0"/>
              </a:rPr>
              <a:t>. </a:t>
            </a:r>
            <a:r>
              <a:rPr lang="tr-TR" b="1" dirty="0">
                <a:latin typeface="Arial Black" panose="020B0A04020102020204" pitchFamily="34" charset="0"/>
              </a:rPr>
              <a:t>Yunan birliklerinin ilerleyişi karşısında zor şartlar altında da olsa Ödemiş cephesi, Ayvalık, Alaşehir, Bergama, Soma, Akhisar, </a:t>
            </a:r>
            <a:r>
              <a:rPr lang="tr-TR" b="1" dirty="0" smtClean="0">
                <a:latin typeface="Arial Black" panose="020B0A04020102020204" pitchFamily="34" charset="0"/>
              </a:rPr>
              <a:t>Salihli, </a:t>
            </a:r>
            <a:r>
              <a:rPr lang="tr-TR" b="1" dirty="0">
                <a:latin typeface="Arial Black" panose="020B0A04020102020204" pitchFamily="34" charset="0"/>
              </a:rPr>
              <a:t>Bozdağ, Aydın’da ilk </a:t>
            </a:r>
            <a:r>
              <a:rPr lang="tr-TR" b="1" dirty="0" smtClean="0">
                <a:latin typeface="Arial Black" panose="020B0A04020102020204" pitchFamily="34" charset="0"/>
              </a:rPr>
              <a:t>Kuvayı milliye </a:t>
            </a:r>
            <a:r>
              <a:rPr lang="tr-TR" b="1" dirty="0">
                <a:latin typeface="Arial Black" panose="020B0A04020102020204" pitchFamily="34" charset="0"/>
              </a:rPr>
              <a:t>cepheleri oluşturuldu.</a:t>
            </a:r>
            <a:endParaRPr lang="tr-TR" sz="2000" b="1" dirty="0" smtClean="0">
              <a:latin typeface="Arial Black" panose="020B0A04020102020204" pitchFamily="34" charset="0"/>
            </a:endParaRPr>
          </a:p>
          <a:p>
            <a:pPr algn="just">
              <a:lnSpc>
                <a:spcPct val="150000"/>
              </a:lnSpc>
              <a:spcBef>
                <a:spcPts val="0"/>
              </a:spcBef>
            </a:pPr>
            <a:r>
              <a:rPr lang="tr-TR" sz="2000" b="1" dirty="0" smtClean="0">
                <a:latin typeface="Arial Black" panose="020B0A04020102020204" pitchFamily="34" charset="0"/>
              </a:rPr>
              <a:t> </a:t>
            </a:r>
            <a:endParaRPr lang="tr-TR" sz="2000" b="1" dirty="0">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3991913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160968"/>
          </a:xfrm>
        </p:spPr>
        <p:txBody>
          <a:bodyPr>
            <a:normAutofit fontScale="90000"/>
          </a:bodyPr>
          <a:lstStyle/>
          <a:p>
            <a:endParaRPr lang="tr-TR" dirty="0"/>
          </a:p>
        </p:txBody>
      </p:sp>
      <p:sp>
        <p:nvSpPr>
          <p:cNvPr id="3" name="İçerik Yer Tutucusu 2"/>
          <p:cNvSpPr>
            <a:spLocks noGrp="1"/>
          </p:cNvSpPr>
          <p:nvPr>
            <p:ph idx="1"/>
          </p:nvPr>
        </p:nvSpPr>
        <p:spPr>
          <a:xfrm>
            <a:off x="413359" y="676404"/>
            <a:ext cx="11198268" cy="5761973"/>
          </a:xfrm>
        </p:spPr>
        <p:txBody>
          <a:bodyPr>
            <a:normAutofit/>
          </a:bodyPr>
          <a:lstStyle/>
          <a:p>
            <a:pPr marL="0" indent="0" algn="just">
              <a:buNone/>
            </a:pPr>
            <a:r>
              <a:rPr lang="tr-TR" sz="3200" b="1" dirty="0"/>
              <a:t>Mondros Ateşkesi sonrası faaliyet gösteren cemiyetler temelde «Zararlı» ve «Yararlı» Cemiyetler adıyla iki grupta ele alınır. Zararlı Cemiyetler: «Azınlıkların Kurduğu Cemiyetler» ve «Milli Varlığa Düşman Cemiyetler» adıyla iki grupta incelenir. Bunların ilki Gayrimüslim azınlıkların kurduğu cemiyetler, ikincisi ise Müslümanlar tarafından kurulan ama ulusal çıkarlarla bağdaşmayan amaçlar çerçevesinde hareket eden </a:t>
            </a:r>
            <a:r>
              <a:rPr lang="tr-TR" sz="3200" b="1" dirty="0" err="1"/>
              <a:t>cemiyetleşmelerdir</a:t>
            </a:r>
            <a:r>
              <a:rPr lang="tr-TR" sz="3200" b="1" dirty="0"/>
              <a:t>. </a:t>
            </a:r>
          </a:p>
          <a:p>
            <a:pPr marL="0" indent="0" algn="just">
              <a:buNone/>
            </a:pPr>
            <a:r>
              <a:rPr lang="tr-TR" sz="3200" b="1" dirty="0"/>
              <a:t>Yararlı Cemiyetler genel adıyla anılan </a:t>
            </a:r>
            <a:r>
              <a:rPr lang="tr-TR" sz="3200" b="1" dirty="0" err="1"/>
              <a:t>cemiyetleşmeler</a:t>
            </a:r>
            <a:r>
              <a:rPr lang="tr-TR" sz="3200" b="1" dirty="0"/>
              <a:t> ise «Milli Cemiyetler» ya da «Milli Mücadeleye Taraftar Cemiyetler» adıyla da anılır veya kimi zaman «Müdafaa-i Hukuk Cemiyetleri» olarak da isimlendirildiği olur. </a:t>
            </a:r>
          </a:p>
        </p:txBody>
      </p:sp>
    </p:spTree>
    <p:extLst>
      <p:ext uri="{BB962C8B-B14F-4D97-AF65-F5344CB8AC3E}">
        <p14:creationId xmlns:p14="http://schemas.microsoft.com/office/powerpoint/2010/main" val="148306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87682"/>
            <a:ext cx="9144000" cy="400833"/>
          </a:xfrm>
        </p:spPr>
        <p:txBody>
          <a:bodyPr>
            <a:noAutofit/>
          </a:bodyPr>
          <a:lstStyle/>
          <a:p>
            <a:r>
              <a:rPr lang="tr-TR" sz="2400" dirty="0">
                <a:solidFill>
                  <a:srgbClr val="FF0000"/>
                </a:solidFill>
                <a:latin typeface="Arial Black" panose="020B0A04020102020204" pitchFamily="34" charset="0"/>
              </a:rPr>
              <a:t>Azınlıklar Tarafından Kurulan </a:t>
            </a:r>
            <a:r>
              <a:rPr lang="tr-TR" sz="2400" dirty="0" smtClean="0">
                <a:solidFill>
                  <a:srgbClr val="FF0000"/>
                </a:solidFill>
                <a:latin typeface="Arial Black" panose="020B0A04020102020204" pitchFamily="34" charset="0"/>
              </a:rPr>
              <a:t>Cemiyetler</a:t>
            </a:r>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225469" y="475989"/>
            <a:ext cx="11799518" cy="5999762"/>
          </a:xfrm>
        </p:spPr>
        <p:txBody>
          <a:bodyPr>
            <a:noAutofit/>
          </a:bodyPr>
          <a:lstStyle/>
          <a:p>
            <a:pPr algn="just">
              <a:lnSpc>
                <a:spcPct val="150000"/>
              </a:lnSpc>
            </a:pPr>
            <a:r>
              <a:rPr lang="tr-TR" sz="1400" dirty="0" smtClean="0">
                <a:solidFill>
                  <a:srgbClr val="FF0000"/>
                </a:solidFill>
                <a:latin typeface="Arial Black" panose="020B0A04020102020204" pitchFamily="34" charset="0"/>
              </a:rPr>
              <a:t>A. Rumların Kurduğu Cemiyetler</a:t>
            </a:r>
          </a:p>
          <a:p>
            <a:pPr algn="just">
              <a:lnSpc>
                <a:spcPct val="150000"/>
              </a:lnSpc>
            </a:pPr>
            <a:r>
              <a:rPr lang="tr-TR" sz="1400" dirty="0" smtClean="0">
                <a:latin typeface="Arial Black" panose="020B0A04020102020204" pitchFamily="34" charset="0"/>
              </a:rPr>
              <a:t>Mondros Ateşkesi sonrası faaliyet gösteren Rum cemiyetlerinden bazıları şunlardır: Etnik-i </a:t>
            </a:r>
            <a:r>
              <a:rPr lang="tr-TR" sz="1400" dirty="0" err="1" smtClean="0">
                <a:latin typeface="Arial Black" panose="020B0A04020102020204" pitchFamily="34" charset="0"/>
              </a:rPr>
              <a:t>EteryaCemiyeti</a:t>
            </a:r>
            <a:r>
              <a:rPr lang="tr-TR" sz="1400" dirty="0" smtClean="0">
                <a:latin typeface="Arial Black" panose="020B0A04020102020204" pitchFamily="34" charset="0"/>
              </a:rPr>
              <a:t>, </a:t>
            </a:r>
            <a:r>
              <a:rPr lang="tr-TR" sz="1400" dirty="0" err="1" smtClean="0">
                <a:latin typeface="Arial Black" panose="020B0A04020102020204" pitchFamily="34" charset="0"/>
              </a:rPr>
              <a:t>Mavri</a:t>
            </a:r>
            <a:r>
              <a:rPr lang="tr-TR" sz="1400" dirty="0" smtClean="0">
                <a:latin typeface="Arial Black" panose="020B0A04020102020204" pitchFamily="34" charset="0"/>
              </a:rPr>
              <a:t> Mira Cemiyeti, Pontus Cemiyeti, Rum Matbuat Cemiyeti, </a:t>
            </a:r>
            <a:r>
              <a:rPr lang="tr-TR" sz="1400" dirty="0" err="1" smtClean="0">
                <a:latin typeface="Arial Black" panose="020B0A04020102020204" pitchFamily="34" charset="0"/>
              </a:rPr>
              <a:t>Asyayı</a:t>
            </a:r>
            <a:r>
              <a:rPr lang="tr-TR" sz="1400" dirty="0" smtClean="0">
                <a:latin typeface="Arial Black" panose="020B0A04020102020204" pitchFamily="34" charset="0"/>
              </a:rPr>
              <a:t> </a:t>
            </a:r>
            <a:r>
              <a:rPr lang="tr-TR" sz="1400" dirty="0" err="1" smtClean="0">
                <a:latin typeface="Arial Black" panose="020B0A04020102020204" pitchFamily="34" charset="0"/>
              </a:rPr>
              <a:t>Suğra</a:t>
            </a:r>
            <a:r>
              <a:rPr lang="tr-TR" sz="1400" dirty="0" smtClean="0">
                <a:latin typeface="Arial Black" panose="020B0A04020102020204" pitchFamily="34" charset="0"/>
              </a:rPr>
              <a:t> (Küçük Asya) Cemiyeti, </a:t>
            </a:r>
            <a:r>
              <a:rPr lang="tr-TR" sz="1400" dirty="0" err="1" smtClean="0">
                <a:latin typeface="Arial Black" panose="020B0A04020102020204" pitchFamily="34" charset="0"/>
              </a:rPr>
              <a:t>Kordos</a:t>
            </a:r>
            <a:r>
              <a:rPr lang="tr-TR" sz="1400" dirty="0" smtClean="0">
                <a:latin typeface="Arial Black" panose="020B0A04020102020204" pitchFamily="34" charset="0"/>
              </a:rPr>
              <a:t> Komitesi, Trakya Komitesi. Bu yapılanmalar Yunanistan’ın Osmanlıdan ayrıldıktan sonra amaç edindiği «</a:t>
            </a:r>
            <a:r>
              <a:rPr lang="tr-TR" sz="1400" dirty="0" err="1" smtClean="0">
                <a:latin typeface="Arial Black" panose="020B0A04020102020204" pitchFamily="34" charset="0"/>
              </a:rPr>
              <a:t>Megali</a:t>
            </a:r>
            <a:r>
              <a:rPr lang="tr-TR" sz="1400" dirty="0" smtClean="0">
                <a:latin typeface="Arial Black" panose="020B0A04020102020204" pitchFamily="34" charset="0"/>
              </a:rPr>
              <a:t> </a:t>
            </a:r>
            <a:r>
              <a:rPr lang="tr-TR" sz="1400" dirty="0" err="1" smtClean="0">
                <a:latin typeface="Arial Black" panose="020B0A04020102020204" pitchFamily="34" charset="0"/>
              </a:rPr>
              <a:t>İdea»nın</a:t>
            </a:r>
            <a:r>
              <a:rPr lang="tr-TR" sz="1400" dirty="0" smtClean="0">
                <a:latin typeface="Arial Black" panose="020B0A04020102020204" pitchFamily="34" charset="0"/>
              </a:rPr>
              <a:t> (Büyük İdeal) gerçekleştirilmesi yolunda çaba sarf etmişler ve Fener Rum Patrikhanesi tarafından da desteklenmişlerdir.  </a:t>
            </a:r>
          </a:p>
          <a:p>
            <a:pPr algn="just">
              <a:lnSpc>
                <a:spcPct val="150000"/>
              </a:lnSpc>
            </a:pPr>
            <a:r>
              <a:rPr lang="tr-TR" sz="1400" dirty="0" err="1" smtClean="0">
                <a:solidFill>
                  <a:srgbClr val="FF0000"/>
                </a:solidFill>
                <a:latin typeface="Arial Black" panose="020B0A04020102020204" pitchFamily="34" charset="0"/>
              </a:rPr>
              <a:t>Mavri</a:t>
            </a:r>
            <a:r>
              <a:rPr lang="tr-TR" sz="1400" dirty="0" smtClean="0">
                <a:solidFill>
                  <a:srgbClr val="FF0000"/>
                </a:solidFill>
                <a:latin typeface="Arial Black" panose="020B0A04020102020204" pitchFamily="34" charset="0"/>
              </a:rPr>
              <a:t> Mira (Kara Gün) Cemiyeti : </a:t>
            </a:r>
            <a:r>
              <a:rPr lang="tr-TR" sz="1400" dirty="0" smtClean="0">
                <a:latin typeface="Arial Black" panose="020B0A04020102020204" pitchFamily="34" charset="0"/>
              </a:rPr>
              <a:t>İstanbul’da Rum patrikhanesinde patrik vekilinin başkanlığında kuruldu. Yunan </a:t>
            </a:r>
            <a:r>
              <a:rPr lang="tr-TR" sz="1400" dirty="0" err="1" smtClean="0">
                <a:latin typeface="Arial Black" panose="020B0A04020102020204" pitchFamily="34" charset="0"/>
              </a:rPr>
              <a:t>Kızılhaçı</a:t>
            </a:r>
            <a:r>
              <a:rPr lang="tr-TR" sz="1400" dirty="0" smtClean="0">
                <a:latin typeface="Arial Black" panose="020B0A04020102020204" pitchFamily="34" charset="0"/>
              </a:rPr>
              <a:t>, Muhacirin komisyonu ve Rum okullarında görevli azınlıklar tarafından desteklendi. Cemiyetin amacı; İzmir ve çevresi ile Doğu Trakya’nın Yunanistan’a katılmasını sağlamaktı. Böylece Büyük Yunanistan’ı kurmak, Bizans imparatorluğunu yeniden canlandırmayı düşlüyordu.</a:t>
            </a:r>
          </a:p>
          <a:p>
            <a:pPr algn="just">
              <a:lnSpc>
                <a:spcPct val="150000"/>
              </a:lnSpc>
            </a:pPr>
            <a:r>
              <a:rPr lang="tr-TR" sz="1400" dirty="0" smtClean="0">
                <a:solidFill>
                  <a:srgbClr val="FF0000"/>
                </a:solidFill>
                <a:latin typeface="Arial Black" panose="020B0A04020102020204" pitchFamily="34" charset="0"/>
              </a:rPr>
              <a:t>Etnik-i </a:t>
            </a:r>
            <a:r>
              <a:rPr lang="tr-TR" sz="1400" dirty="0" err="1" smtClean="0">
                <a:solidFill>
                  <a:srgbClr val="FF0000"/>
                </a:solidFill>
                <a:latin typeface="Arial Black" panose="020B0A04020102020204" pitchFamily="34" charset="0"/>
              </a:rPr>
              <a:t>Eterya</a:t>
            </a:r>
            <a:r>
              <a:rPr lang="tr-TR" sz="1400" dirty="0" smtClean="0">
                <a:solidFill>
                  <a:srgbClr val="FF0000"/>
                </a:solidFill>
                <a:latin typeface="Arial Black" panose="020B0A04020102020204" pitchFamily="34" charset="0"/>
              </a:rPr>
              <a:t> Cemiyeti: </a:t>
            </a:r>
            <a:r>
              <a:rPr lang="tr-TR" sz="1400" dirty="0" smtClean="0">
                <a:latin typeface="Arial Black" panose="020B0A04020102020204" pitchFamily="34" charset="0"/>
              </a:rPr>
              <a:t>Bu cemiyet, Osmanlı- Yunan savaşı sırasında Rumların yaşadığı bütün toprakların Yunanistan’a katılmasını sağlamak ve Rum- Bizans İmparatorluğunu yeniden kurmak amacıyla Yunan subaylar tarafından kurulmuştur (1894). Cemiyet, Mondros ateşkesinden sonra bu amaçları çerçevesinde Anadolu’da Rumların yaşadığı toprakları Yunanistan’a katmak için faaliyetler gerçekleştirmiştir.</a:t>
            </a:r>
          </a:p>
          <a:p>
            <a:pPr algn="just">
              <a:lnSpc>
                <a:spcPct val="150000"/>
              </a:lnSpc>
              <a:spcBef>
                <a:spcPts val="0"/>
              </a:spcBef>
            </a:pPr>
            <a:r>
              <a:rPr lang="tr-TR" sz="1400" dirty="0">
                <a:solidFill>
                  <a:srgbClr val="FF0000"/>
                </a:solidFill>
                <a:latin typeface="Arial Black" panose="020B0A04020102020204" pitchFamily="34" charset="0"/>
              </a:rPr>
              <a:t>Rum Pontus </a:t>
            </a:r>
            <a:r>
              <a:rPr lang="tr-TR" sz="1400" dirty="0" smtClean="0">
                <a:solidFill>
                  <a:srgbClr val="FF0000"/>
                </a:solidFill>
                <a:latin typeface="Arial Black" panose="020B0A04020102020204" pitchFamily="34" charset="0"/>
              </a:rPr>
              <a:t>Cemiyeti: </a:t>
            </a:r>
            <a:r>
              <a:rPr lang="tr-TR" sz="1400" dirty="0" smtClean="0">
                <a:latin typeface="Arial Black" panose="020B0A04020102020204" pitchFamily="34" charset="0"/>
              </a:rPr>
              <a:t>Bu </a:t>
            </a:r>
            <a:r>
              <a:rPr lang="tr-TR" sz="1400" dirty="0">
                <a:latin typeface="Arial Black" panose="020B0A04020102020204" pitchFamily="34" charset="0"/>
              </a:rPr>
              <a:t>cemiyet, Fatih tarafından Osmanlı Devleti’ne katılan Trabzon Rum Pontus İmparatorluğunu (1204-1461) yeniden kurmayı amaçladı. Trabzon, Samsun ve Karadeniz sahillerinde faaliyette bulundu. Orta ve Doğu Karadeniz bölgesinde tasarlanan bu devletin oluşması için kurulan Rum çeteleri marifetiyle bölgedeki Türkleri göçe zorlamaya ve İtilaf Devletlerinin sahayı işgallerini kolaylaştırmaya yönelik girişimler ortaya koydu. </a:t>
            </a:r>
            <a:endParaRPr lang="tr-TR" sz="1400" dirty="0" smtClean="0">
              <a:latin typeface="Arial Black" panose="020B0A04020102020204" pitchFamily="34" charset="0"/>
            </a:endParaRPr>
          </a:p>
          <a:p>
            <a:pPr algn="just"/>
            <a:endParaRPr lang="tr-TR" sz="1400" dirty="0"/>
          </a:p>
        </p:txBody>
      </p:sp>
    </p:spTree>
    <p:extLst>
      <p:ext uri="{BB962C8B-B14F-4D97-AF65-F5344CB8AC3E}">
        <p14:creationId xmlns:p14="http://schemas.microsoft.com/office/powerpoint/2010/main" val="3864718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
            <a:ext cx="9144000" cy="225468"/>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150312" y="363255"/>
            <a:ext cx="11862147" cy="6322358"/>
          </a:xfrm>
        </p:spPr>
        <p:txBody>
          <a:bodyPr>
            <a:normAutofit fontScale="62500" lnSpcReduction="20000"/>
          </a:bodyPr>
          <a:lstStyle/>
          <a:p>
            <a:pPr algn="just">
              <a:lnSpc>
                <a:spcPct val="150000"/>
              </a:lnSpc>
              <a:spcBef>
                <a:spcPts val="0"/>
              </a:spcBef>
            </a:pPr>
            <a:r>
              <a:rPr lang="tr-TR" sz="2000" dirty="0" smtClean="0">
                <a:solidFill>
                  <a:srgbClr val="FF0000"/>
                </a:solidFill>
                <a:latin typeface="Arial Black" panose="020B0A04020102020204" pitchFamily="34" charset="0"/>
              </a:rPr>
              <a:t>	B. Ermeni Cemiyetleri</a:t>
            </a:r>
            <a:r>
              <a:rPr lang="tr-TR" dirty="0" smtClean="0">
                <a:solidFill>
                  <a:srgbClr val="FF0000"/>
                </a:solidFill>
                <a:latin typeface="Arial Black" panose="020B0A04020102020204" pitchFamily="34" charset="0"/>
              </a:rPr>
              <a:t>	</a:t>
            </a:r>
          </a:p>
          <a:p>
            <a:pPr algn="just">
              <a:lnSpc>
                <a:spcPct val="150000"/>
              </a:lnSpc>
              <a:spcBef>
                <a:spcPts val="0"/>
              </a:spcBef>
            </a:pPr>
            <a:r>
              <a:rPr lang="tr-TR" dirty="0">
                <a:solidFill>
                  <a:srgbClr val="FF0000"/>
                </a:solidFill>
                <a:latin typeface="Arial Black" panose="020B0A04020102020204" pitchFamily="34" charset="0"/>
              </a:rPr>
              <a:t>	</a:t>
            </a:r>
            <a:r>
              <a:rPr lang="tr-TR" dirty="0" err="1" smtClean="0">
                <a:solidFill>
                  <a:srgbClr val="FF0000"/>
                </a:solidFill>
                <a:latin typeface="Arial Black" panose="020B0A04020102020204" pitchFamily="34" charset="0"/>
              </a:rPr>
              <a:t>Taşnak</a:t>
            </a:r>
            <a:r>
              <a:rPr lang="tr-TR" dirty="0" smtClean="0">
                <a:solidFill>
                  <a:srgbClr val="FF0000"/>
                </a:solidFill>
                <a:latin typeface="Arial Black" panose="020B0A04020102020204" pitchFamily="34" charset="0"/>
              </a:rPr>
              <a:t> ve </a:t>
            </a:r>
            <a:r>
              <a:rPr lang="tr-TR" dirty="0" err="1" smtClean="0">
                <a:solidFill>
                  <a:srgbClr val="FF0000"/>
                </a:solidFill>
                <a:latin typeface="Arial Black" panose="020B0A04020102020204" pitchFamily="34" charset="0"/>
              </a:rPr>
              <a:t>Hınçak</a:t>
            </a:r>
            <a:r>
              <a:rPr lang="tr-TR" dirty="0" smtClean="0">
                <a:solidFill>
                  <a:srgbClr val="FF0000"/>
                </a:solidFill>
                <a:latin typeface="Arial Black" panose="020B0A04020102020204" pitchFamily="34" charset="0"/>
              </a:rPr>
              <a:t> Cemiyetleri</a:t>
            </a:r>
          </a:p>
          <a:p>
            <a:pPr algn="just">
              <a:lnSpc>
                <a:spcPct val="150000"/>
              </a:lnSpc>
              <a:spcBef>
                <a:spcPts val="0"/>
              </a:spcBef>
            </a:pPr>
            <a:r>
              <a:rPr lang="tr-TR" dirty="0" smtClean="0">
                <a:latin typeface="Arial Black" panose="020B0A04020102020204" pitchFamily="34" charset="0"/>
              </a:rPr>
              <a:t>	</a:t>
            </a:r>
            <a:r>
              <a:rPr lang="tr-TR" dirty="0" err="1" smtClean="0">
                <a:latin typeface="Arial Black" panose="020B0A04020102020204" pitchFamily="34" charset="0"/>
              </a:rPr>
              <a:t>Hınçak</a:t>
            </a:r>
            <a:r>
              <a:rPr lang="tr-TR" dirty="0" smtClean="0">
                <a:latin typeface="Arial Black" panose="020B0A04020102020204" pitchFamily="34" charset="0"/>
              </a:rPr>
              <a:t> (Çan sesi) Komitesi, 1887’de Rus uyruklu Kafkas Ermenileri tarafından Cenevre’de kurulmuştur. Faaliyet alanı olarak Doğu Anadolu’yu da kapsamına alarak büyük bir Ermenistan oluşturmak amacıyla faaliyet göstermiştir. </a:t>
            </a:r>
            <a:r>
              <a:rPr lang="tr-TR" dirty="0" err="1" smtClean="0">
                <a:latin typeface="Arial Black" panose="020B0A04020102020204" pitchFamily="34" charset="0"/>
              </a:rPr>
              <a:t>Taşnaksutyun</a:t>
            </a:r>
            <a:r>
              <a:rPr lang="tr-TR" dirty="0" smtClean="0">
                <a:latin typeface="Arial Black" panose="020B0A04020102020204" pitchFamily="34" charset="0"/>
              </a:rPr>
              <a:t> (Ermeni İhtilal Cemiyetleri Birliği) Komitesi ise 1890’da Tiflis’te kurulmuştur. Diğer cemiyet gibi büyük Ermenistan hayaliyle hareket etmiştir.  </a:t>
            </a:r>
          </a:p>
          <a:p>
            <a:pPr algn="just">
              <a:lnSpc>
                <a:spcPct val="150000"/>
              </a:lnSpc>
              <a:spcBef>
                <a:spcPts val="0"/>
              </a:spcBef>
            </a:pPr>
            <a:r>
              <a:rPr lang="tr-TR" dirty="0" smtClean="0">
                <a:latin typeface="Arial Black" panose="020B0A04020102020204" pitchFamily="34" charset="0"/>
              </a:rPr>
              <a:t>Ermenilerin kurmuş olduğu bu cemiyetler Rumlarla işbirliği yapmışlar ve İngiltere’den yardım almışlardır. Bu cemiyetlerin amacı, Wilson ilkelerinden yararlanarak bağımsız büyük bir ermeni devleti oluşturmaktı. Milli Mücadele döneminde Doğu Anadolu Bölgesi ve Çukurova’da devletleşmek için faaliyetler göstermişlerdir. Bu çerçevede Ermeni çeteleri oluşturmak ve Türklere yönelik zulümlere girişmek, Kafkaslardan Anadolu’ya Ermeni çeteleri sevk etmek, Ermenileri silahlandırmak, eylemler için eğitmek ve isyanlar çıkartmak gibi faaliyetler gerçekleştirmeye çalışmışlardır. </a:t>
            </a:r>
          </a:p>
          <a:p>
            <a:pPr algn="just">
              <a:lnSpc>
                <a:spcPct val="150000"/>
              </a:lnSpc>
              <a:spcBef>
                <a:spcPts val="0"/>
              </a:spcBef>
            </a:pPr>
            <a:endParaRPr lang="tr-TR" dirty="0">
              <a:latin typeface="Arial Black" panose="020B0A04020102020204" pitchFamily="34" charset="0"/>
            </a:endParaRPr>
          </a:p>
          <a:p>
            <a:pPr algn="just">
              <a:lnSpc>
                <a:spcPct val="150000"/>
              </a:lnSpc>
              <a:spcBef>
                <a:spcPts val="0"/>
              </a:spcBef>
            </a:pPr>
            <a:r>
              <a:rPr lang="tr-TR" dirty="0" smtClean="0">
                <a:solidFill>
                  <a:srgbClr val="FF0000"/>
                </a:solidFill>
                <a:latin typeface="Arial Black" panose="020B0A04020102020204" pitchFamily="34" charset="0"/>
              </a:rPr>
              <a:t>	C. Musevi Cemiyetleri</a:t>
            </a:r>
          </a:p>
          <a:p>
            <a:pPr algn="just">
              <a:lnSpc>
                <a:spcPct val="150000"/>
              </a:lnSpc>
              <a:spcBef>
                <a:spcPts val="0"/>
              </a:spcBef>
            </a:pPr>
            <a:r>
              <a:rPr lang="tr-TR" dirty="0">
                <a:solidFill>
                  <a:srgbClr val="FF0000"/>
                </a:solidFill>
                <a:latin typeface="Arial Black" panose="020B0A04020102020204" pitchFamily="34" charset="0"/>
              </a:rPr>
              <a:t>	</a:t>
            </a:r>
            <a:r>
              <a:rPr lang="tr-TR" dirty="0" smtClean="0">
                <a:solidFill>
                  <a:srgbClr val="FF0000"/>
                </a:solidFill>
                <a:latin typeface="Arial Black" panose="020B0A04020102020204" pitchFamily="34" charset="0"/>
              </a:rPr>
              <a:t>Alyans </a:t>
            </a:r>
            <a:r>
              <a:rPr lang="tr-TR" dirty="0" err="1" smtClean="0">
                <a:solidFill>
                  <a:srgbClr val="FF0000"/>
                </a:solidFill>
                <a:latin typeface="Arial Black" panose="020B0A04020102020204" pitchFamily="34" charset="0"/>
              </a:rPr>
              <a:t>İsrailit</a:t>
            </a:r>
            <a:endParaRPr lang="tr-TR" dirty="0" smtClean="0">
              <a:solidFill>
                <a:srgbClr val="FF0000"/>
              </a:solidFill>
              <a:latin typeface="Arial Black" panose="020B0A04020102020204" pitchFamily="34" charset="0"/>
            </a:endParaRPr>
          </a:p>
          <a:p>
            <a:pPr algn="just">
              <a:lnSpc>
                <a:spcPct val="150000"/>
              </a:lnSpc>
              <a:spcBef>
                <a:spcPts val="0"/>
              </a:spcBef>
            </a:pPr>
            <a:r>
              <a:rPr lang="tr-TR" dirty="0" smtClean="0">
                <a:latin typeface="Arial Black" panose="020B0A04020102020204" pitchFamily="34" charset="0"/>
              </a:rPr>
              <a:t>	Yahudiler de yüzyıllar önce İspanya’daki katliamdan kaçtıklarında, kendilerine kapılarını açan Türklere karşı Rumlarla işbirliğine girdiler. Hahamhane, Patrikhane ile birlikte faaliyetlerde bulundu. “Alyans </a:t>
            </a:r>
            <a:r>
              <a:rPr lang="tr-TR" dirty="0" err="1" smtClean="0">
                <a:latin typeface="Arial Black" panose="020B0A04020102020204" pitchFamily="34" charset="0"/>
              </a:rPr>
              <a:t>İsrailit</a:t>
            </a:r>
            <a:r>
              <a:rPr lang="tr-TR" dirty="0" smtClean="0">
                <a:latin typeface="Arial Black" panose="020B0A04020102020204" pitchFamily="34" charset="0"/>
              </a:rPr>
              <a:t>” İstanbul’da Yahudi gençleri tarafından kurulmuştur. Filistin çevresinde bağımsız devlet kurulması için faaliyet göstermişlerdir. Daha sonra </a:t>
            </a:r>
            <a:r>
              <a:rPr lang="tr-TR" dirty="0" err="1" smtClean="0">
                <a:latin typeface="Arial Black" panose="020B0A04020102020204" pitchFamily="34" charset="0"/>
              </a:rPr>
              <a:t>Makabi</a:t>
            </a:r>
            <a:r>
              <a:rPr lang="tr-TR" dirty="0" smtClean="0">
                <a:latin typeface="Arial Black" panose="020B0A04020102020204" pitchFamily="34" charset="0"/>
              </a:rPr>
              <a:t> Yahudi Cemiyeti’ne katılan bu yapının amacı İsrail birliğini kurmaktı.</a:t>
            </a:r>
          </a:p>
          <a:p>
            <a:pPr algn="just">
              <a:lnSpc>
                <a:spcPct val="150000"/>
              </a:lnSpc>
              <a:spcBef>
                <a:spcPts val="0"/>
              </a:spcBef>
            </a:pPr>
            <a:endParaRPr lang="tr-TR" sz="2000" dirty="0" smtClean="0">
              <a:latin typeface="Arial Black" panose="020B0A04020102020204" pitchFamily="34" charset="0"/>
            </a:endParaRPr>
          </a:p>
          <a:p>
            <a:pPr algn="just">
              <a:lnSpc>
                <a:spcPct val="150000"/>
              </a:lnSpc>
              <a:spcBef>
                <a:spcPts val="0"/>
              </a:spcBef>
            </a:pPr>
            <a:endParaRPr lang="tr-TR" sz="2000" dirty="0" smtClean="0">
              <a:latin typeface="Arial Black" panose="020B0A04020102020204" pitchFamily="34" charset="0"/>
            </a:endParaRPr>
          </a:p>
          <a:p>
            <a:pPr algn="just">
              <a:lnSpc>
                <a:spcPct val="150000"/>
              </a:lnSpc>
              <a:spcBef>
                <a:spcPts val="0"/>
              </a:spcBef>
            </a:pPr>
            <a:endParaRPr lang="tr-TR" sz="2000" dirty="0" smtClean="0">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298260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54833"/>
            <a:ext cx="9144000" cy="329784"/>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419725" y="794479"/>
            <a:ext cx="11272603" cy="5681272"/>
          </a:xfrm>
        </p:spPr>
        <p:txBody>
          <a:bodyPr>
            <a:normAutofit/>
          </a:bodyPr>
          <a:lstStyle/>
          <a:p>
            <a:pPr algn="just">
              <a:lnSpc>
                <a:spcPct val="150000"/>
              </a:lnSpc>
              <a:spcBef>
                <a:spcPts val="0"/>
              </a:spcBef>
            </a:pPr>
            <a:r>
              <a:rPr lang="tr-TR" sz="2000" dirty="0" smtClean="0">
                <a:solidFill>
                  <a:srgbClr val="FF0000"/>
                </a:solidFill>
                <a:latin typeface="Arial Black" panose="020B0A04020102020204" pitchFamily="34" charset="0"/>
              </a:rPr>
              <a:t>	Azınlıkların Kurmuş Olduğu Cemiyetlerin Özellikleri</a:t>
            </a:r>
          </a:p>
          <a:p>
            <a:pPr algn="just">
              <a:lnSpc>
                <a:spcPct val="150000"/>
              </a:lnSpc>
              <a:spcBef>
                <a:spcPts val="0"/>
              </a:spcBef>
            </a:pPr>
            <a:r>
              <a:rPr lang="tr-TR" sz="2000" dirty="0" smtClean="0">
                <a:latin typeface="Arial Black" panose="020B0A04020102020204" pitchFamily="34" charset="0"/>
              </a:rPr>
              <a:t>	Azınlıklar tarafından kurulan cemiyetler, İtilaf devletleri tarafından da desteklenmiştir. Böylece Anadolu’nun işgalinin kolaylaştırılması amaçlanmıştır. Çünkü Birinci Dünya Savaşını kazanmakla beraber büyük ölçüde güç kaybına uğramaları İtilaf Devletlerinin projelerini kendi güçleriyle gerçekleştirmelerini engelliyordu. Gayrimüslim azınlıkların bütün çalışmalarında ortak nokta, Rum ve Ermeni kiliselerinin bu faaliyetlerin odak noktasını oluşturmasıdır.</a:t>
            </a:r>
          </a:p>
          <a:p>
            <a:pPr algn="just">
              <a:lnSpc>
                <a:spcPct val="150000"/>
              </a:lnSpc>
              <a:spcBef>
                <a:spcPts val="0"/>
              </a:spcBef>
            </a:pPr>
            <a:r>
              <a:rPr lang="tr-TR" sz="2000" dirty="0" smtClean="0">
                <a:latin typeface="Arial Black" panose="020B0A04020102020204" pitchFamily="34" charset="0"/>
              </a:rPr>
              <a:t>Kendi bağımsız Devletlerini kurmak için kurulmuşlar, bulundukları yerlerdeki Türklere baskı yaparak onları bölgeden göçe zorlamışlardır.</a:t>
            </a:r>
          </a:p>
          <a:p>
            <a:pPr algn="just">
              <a:lnSpc>
                <a:spcPct val="150000"/>
              </a:lnSpc>
              <a:spcBef>
                <a:spcPts val="0"/>
              </a:spcBef>
            </a:pPr>
            <a:endParaRPr lang="tr-TR" sz="2000" dirty="0" smtClean="0">
              <a:latin typeface="Arial Black" panose="020B0A04020102020204" pitchFamily="34" charset="0"/>
            </a:endParaRPr>
          </a:p>
          <a:p>
            <a:pPr algn="just">
              <a:lnSpc>
                <a:spcPct val="150000"/>
              </a:lnSpc>
              <a:spcBef>
                <a:spcPts val="0"/>
              </a:spcBef>
            </a:pPr>
            <a:endParaRPr lang="tr-TR" sz="2000" dirty="0" smtClean="0">
              <a:latin typeface="Arial Black" panose="020B0A04020102020204" pitchFamily="34" charset="0"/>
            </a:endParaRPr>
          </a:p>
          <a:p>
            <a:pPr algn="just">
              <a:lnSpc>
                <a:spcPct val="150000"/>
              </a:lnSpc>
              <a:spcBef>
                <a:spcPts val="0"/>
              </a:spcBef>
            </a:pPr>
            <a:endParaRPr lang="tr-TR" sz="2000" dirty="0" smtClean="0">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144391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0"/>
            <a:ext cx="9144000" cy="726510"/>
          </a:xfrm>
        </p:spPr>
        <p:txBody>
          <a:bodyPr>
            <a:noAutofit/>
          </a:bodyPr>
          <a:lstStyle/>
          <a:p>
            <a:r>
              <a:rPr lang="tr-TR" sz="2800" dirty="0">
                <a:solidFill>
                  <a:srgbClr val="FF0000"/>
                </a:solidFill>
                <a:latin typeface="Arial Black" panose="020B0A04020102020204" pitchFamily="34" charset="0"/>
              </a:rPr>
              <a:t>	</a:t>
            </a:r>
            <a:r>
              <a:rPr lang="tr-TR" sz="2800" b="1" dirty="0">
                <a:solidFill>
                  <a:srgbClr val="FF0000"/>
                </a:solidFill>
                <a:latin typeface="Arial Black" panose="020B0A04020102020204" pitchFamily="34" charset="0"/>
              </a:rPr>
              <a:t>Milli Varlığa Düşman </a:t>
            </a:r>
            <a:r>
              <a:rPr lang="tr-TR" sz="2800" b="1" dirty="0" smtClean="0">
                <a:solidFill>
                  <a:srgbClr val="FF0000"/>
                </a:solidFill>
                <a:latin typeface="Arial Black" panose="020B0A04020102020204" pitchFamily="34" charset="0"/>
              </a:rPr>
              <a:t>Cemiyetler</a:t>
            </a:r>
            <a:endParaRPr lang="tr-TR" sz="28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263047" y="794479"/>
            <a:ext cx="11599101" cy="5894420"/>
          </a:xfrm>
        </p:spPr>
        <p:txBody>
          <a:bodyPr>
            <a:noAutofit/>
          </a:bodyPr>
          <a:lstStyle/>
          <a:p>
            <a:pPr algn="just">
              <a:lnSpc>
                <a:spcPct val="150000"/>
              </a:lnSpc>
              <a:spcBef>
                <a:spcPts val="0"/>
              </a:spcBef>
            </a:pPr>
            <a:r>
              <a:rPr lang="tr-TR" sz="1800" b="1" dirty="0">
                <a:solidFill>
                  <a:srgbClr val="FF0000"/>
                </a:solidFill>
                <a:latin typeface="Arial Black" panose="020B0A04020102020204" pitchFamily="34" charset="0"/>
              </a:rPr>
              <a:t>Hürriyet ve İtilaf Fırkası</a:t>
            </a:r>
          </a:p>
          <a:p>
            <a:pPr algn="just">
              <a:lnSpc>
                <a:spcPct val="150000"/>
              </a:lnSpc>
              <a:spcBef>
                <a:spcPts val="0"/>
              </a:spcBef>
            </a:pPr>
            <a:r>
              <a:rPr lang="tr-TR" sz="1800" b="1" dirty="0">
                <a:solidFill>
                  <a:srgbClr val="FF0000"/>
                </a:solidFill>
                <a:latin typeface="Arial Black" panose="020B0A04020102020204" pitchFamily="34" charset="0"/>
              </a:rPr>
              <a:t>	</a:t>
            </a:r>
            <a:r>
              <a:rPr lang="tr-TR" sz="1800" b="1" dirty="0">
                <a:latin typeface="Arial Black" panose="020B0A04020102020204" pitchFamily="34" charset="0"/>
              </a:rPr>
              <a:t>Merkezi İstanbul’dur. 1911’de İttihat ve Terakki Partisi’ne karşı olanlar tarafından kurulmuş muhalif bir parti niteliğindedir. Mütareke döneminde özellikle Damat Ferit Paşa hükümetleri döneminde Osmanlı yönetiminde etkin olmuşlardır. Anadolu’daki Kurtuluş Hareketini İttihatçılar ile işbirliği yapan maceracı bir hareket olarak değerlendirmişlerdir. Mondros’tan sonra Milli Mücadele’ye karşı iç ayaklanmalarda kışkırtıcı bir güç olarak rol oynamışlardır. İngilizlerin etkisi altında hareket etmiştir.</a:t>
            </a:r>
            <a:endParaRPr lang="tr-TR" sz="1800" dirty="0">
              <a:latin typeface="Arial Black" panose="020B0A04020102020204" pitchFamily="34" charset="0"/>
            </a:endParaRPr>
          </a:p>
          <a:p>
            <a:pPr algn="just">
              <a:lnSpc>
                <a:spcPct val="150000"/>
              </a:lnSpc>
              <a:spcBef>
                <a:spcPts val="0"/>
              </a:spcBef>
            </a:pPr>
            <a:endParaRPr lang="tr-TR" sz="1800" dirty="0" smtClean="0">
              <a:solidFill>
                <a:srgbClr val="FF0000"/>
              </a:solidFill>
              <a:latin typeface="Arial Black" panose="020B0A04020102020204" pitchFamily="34" charset="0"/>
            </a:endParaRPr>
          </a:p>
          <a:p>
            <a:pPr algn="just">
              <a:lnSpc>
                <a:spcPct val="150000"/>
              </a:lnSpc>
              <a:spcBef>
                <a:spcPts val="0"/>
              </a:spcBef>
            </a:pPr>
            <a:r>
              <a:rPr lang="tr-TR" sz="1800" dirty="0" smtClean="0">
                <a:solidFill>
                  <a:srgbClr val="FF0000"/>
                </a:solidFill>
                <a:latin typeface="Arial Black" panose="020B0A04020102020204" pitchFamily="34" charset="0"/>
              </a:rPr>
              <a:t>Sulh ve Selamet-i Osmaniye Fırkası</a:t>
            </a:r>
          </a:p>
          <a:p>
            <a:pPr algn="just">
              <a:lnSpc>
                <a:spcPct val="150000"/>
              </a:lnSpc>
              <a:spcBef>
                <a:spcPts val="0"/>
              </a:spcBef>
            </a:pPr>
            <a:r>
              <a:rPr lang="tr-TR" sz="1800" dirty="0" smtClean="0">
                <a:latin typeface="Arial Black" panose="020B0A04020102020204" pitchFamily="34" charset="0"/>
              </a:rPr>
              <a:t>	</a:t>
            </a:r>
            <a:r>
              <a:rPr lang="tr-TR" sz="1800" dirty="0">
                <a:latin typeface="Arial Black" panose="020B0A04020102020204" pitchFamily="34" charset="0"/>
              </a:rPr>
              <a:t>Merkezleri İstanbul’dur. İttihat ve Terakki karşıtlarından oluşmuştur. Padişaha bağlılığı savunmuşlardır. Vatanın kurtuluşunun, padişahın ve halifenin buyruklarına sıkı sıkıya uymakla mümkün olacağına inanan bir cemiyettir. Meşrutiyet ve demokrasi ilkelerine bağlı siyaset takip etmişlerdir. Hürriyet ve İtilaf Fırkası ile işbirliği </a:t>
            </a:r>
            <a:r>
              <a:rPr lang="tr-TR" sz="1800" dirty="0" smtClean="0">
                <a:latin typeface="Arial Black" panose="020B0A04020102020204" pitchFamily="34" charset="0"/>
              </a:rPr>
              <a:t>yapmışlar ve Milli Mücadeleye karşıt olmuşlardır</a:t>
            </a:r>
            <a:r>
              <a:rPr lang="tr-TR" sz="1800" dirty="0">
                <a:latin typeface="Arial Black" panose="020B0A04020102020204" pitchFamily="34" charset="0"/>
              </a:rPr>
              <a:t>. İngilizlerden maddi destek görmüştür</a:t>
            </a:r>
            <a:r>
              <a:rPr lang="tr-TR" sz="1800" dirty="0" smtClean="0">
                <a:latin typeface="Arial Black" panose="020B0A04020102020204" pitchFamily="34" charset="0"/>
              </a:rPr>
              <a:t>.</a:t>
            </a:r>
          </a:p>
          <a:p>
            <a:pPr algn="just">
              <a:spcBef>
                <a:spcPts val="0"/>
              </a:spcBef>
            </a:pPr>
            <a:endParaRPr lang="tr-TR" sz="1800" dirty="0"/>
          </a:p>
        </p:txBody>
      </p:sp>
    </p:spTree>
    <p:extLst>
      <p:ext uri="{BB962C8B-B14F-4D97-AF65-F5344CB8AC3E}">
        <p14:creationId xmlns:p14="http://schemas.microsoft.com/office/powerpoint/2010/main" val="2944719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87682"/>
            <a:ext cx="9144000" cy="225469"/>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288099" y="425884"/>
            <a:ext cx="11548997" cy="6200383"/>
          </a:xfrm>
        </p:spPr>
        <p:txBody>
          <a:bodyPr>
            <a:normAutofit fontScale="77500" lnSpcReduction="20000"/>
          </a:bodyPr>
          <a:lstStyle/>
          <a:p>
            <a:pPr algn="just">
              <a:lnSpc>
                <a:spcPct val="150000"/>
              </a:lnSpc>
              <a:spcBef>
                <a:spcPts val="0"/>
              </a:spcBef>
            </a:pPr>
            <a:r>
              <a:rPr lang="tr-TR" sz="2000" dirty="0" smtClean="0">
                <a:solidFill>
                  <a:srgbClr val="FF0000"/>
                </a:solidFill>
                <a:latin typeface="Arial Black" panose="020B0A04020102020204" pitchFamily="34" charset="0"/>
              </a:rPr>
              <a:t>	</a:t>
            </a:r>
            <a:r>
              <a:rPr lang="tr-TR" b="1" dirty="0" smtClean="0">
                <a:solidFill>
                  <a:srgbClr val="FF0000"/>
                </a:solidFill>
                <a:latin typeface="Arial Black" panose="020B0A04020102020204" pitchFamily="34" charset="0"/>
              </a:rPr>
              <a:t>İngiliz Muhipleri Cemiyeti</a:t>
            </a:r>
          </a:p>
          <a:p>
            <a:pPr algn="just">
              <a:lnSpc>
                <a:spcPct val="150000"/>
              </a:lnSpc>
              <a:spcBef>
                <a:spcPts val="0"/>
              </a:spcBef>
            </a:pPr>
            <a:r>
              <a:rPr lang="tr-TR" b="1" dirty="0" smtClean="0">
                <a:solidFill>
                  <a:srgbClr val="FF0000"/>
                </a:solidFill>
                <a:latin typeface="Arial Black" panose="020B0A04020102020204" pitchFamily="34" charset="0"/>
              </a:rPr>
              <a:t>	</a:t>
            </a:r>
            <a:r>
              <a:rPr lang="tr-TR" b="1" dirty="0">
                <a:latin typeface="Arial Black" panose="020B0A04020102020204" pitchFamily="34" charset="0"/>
              </a:rPr>
              <a:t>İngilizler tarafından Sait Molla isminde birine İstanbul’da kurdurulmuştur. </a:t>
            </a:r>
            <a:r>
              <a:rPr lang="tr-TR" b="1" dirty="0" smtClean="0">
                <a:latin typeface="Arial Black" panose="020B0A04020102020204" pitchFamily="34" charset="0"/>
              </a:rPr>
              <a:t>Devletin kurtuluşunun İngiliz himayesine girmekle mümkün olacağını savunmuşlar ve İngiliz mandasını(yönetimini) istemişlerdir. </a:t>
            </a:r>
            <a:r>
              <a:rPr lang="tr-TR" b="1" dirty="0">
                <a:latin typeface="Arial Black" panose="020B0A04020102020204" pitchFamily="34" charset="0"/>
              </a:rPr>
              <a:t>Osmanlı Devleti </a:t>
            </a:r>
            <a:r>
              <a:rPr lang="tr-TR" b="1" dirty="0" smtClean="0">
                <a:latin typeface="Arial Black" panose="020B0A04020102020204" pitchFamily="34" charset="0"/>
              </a:rPr>
              <a:t>(Padişah Vahdettin, Sadrazam </a:t>
            </a:r>
            <a:r>
              <a:rPr lang="tr-TR" b="1" dirty="0">
                <a:latin typeface="Arial Black" panose="020B0A04020102020204" pitchFamily="34" charset="0"/>
              </a:rPr>
              <a:t>Damat Ferit ve İçişleri Bakanı Ali Kemal) tarafından desteklenmiştir. Derneğin başkanı </a:t>
            </a:r>
            <a:r>
              <a:rPr lang="tr-TR" b="1" dirty="0" smtClean="0">
                <a:latin typeface="Arial Black" panose="020B0A04020102020204" pitchFamily="34" charset="0"/>
              </a:rPr>
              <a:t>İngiliz Rahip </a:t>
            </a:r>
            <a:r>
              <a:rPr lang="tr-TR" b="1" dirty="0" err="1" smtClean="0">
                <a:latin typeface="Arial Black" panose="020B0A04020102020204" pitchFamily="34" charset="0"/>
              </a:rPr>
              <a:t>Fru</a:t>
            </a:r>
            <a:r>
              <a:rPr lang="tr-TR" b="1" dirty="0" smtClean="0">
                <a:latin typeface="Arial Black" panose="020B0A04020102020204" pitchFamily="34" charset="0"/>
              </a:rPr>
              <a:t> </a:t>
            </a:r>
            <a:r>
              <a:rPr lang="tr-TR" b="1" dirty="0">
                <a:latin typeface="Arial Black" panose="020B0A04020102020204" pitchFamily="34" charset="0"/>
              </a:rPr>
              <a:t>(</a:t>
            </a:r>
            <a:r>
              <a:rPr lang="tr-TR" b="1" dirty="0" smtClean="0">
                <a:latin typeface="Arial Black" panose="020B0A04020102020204" pitchFamily="34" charset="0"/>
              </a:rPr>
              <a:t>Robert </a:t>
            </a:r>
            <a:r>
              <a:rPr lang="tr-TR" b="1" dirty="0" err="1" smtClean="0">
                <a:latin typeface="Arial Black" panose="020B0A04020102020204" pitchFamily="34" charset="0"/>
              </a:rPr>
              <a:t>Frew</a:t>
            </a:r>
            <a:r>
              <a:rPr lang="tr-TR" b="1" dirty="0">
                <a:latin typeface="Arial Black" panose="020B0A04020102020204" pitchFamily="34" charset="0"/>
              </a:rPr>
              <a:t>) idi. </a:t>
            </a:r>
            <a:r>
              <a:rPr lang="tr-TR" b="1" dirty="0" smtClean="0">
                <a:latin typeface="Arial Black" panose="020B0A04020102020204" pitchFamily="34" charset="0"/>
              </a:rPr>
              <a:t>Sadece İstanbul’da 20’den fazla şube açmışlardır. Cemiyetin </a:t>
            </a:r>
            <a:r>
              <a:rPr lang="tr-TR" b="1" dirty="0">
                <a:latin typeface="Arial Black" panose="020B0A04020102020204" pitchFamily="34" charset="0"/>
              </a:rPr>
              <a:t>gizli amacı memleket içinde örgüt kurarak isyan ve ihtilaf çıkarmak, ulusal bilinci yok etmek ve yabancı müdahalesini kolaylaştırmaktır.</a:t>
            </a:r>
            <a:r>
              <a:rPr lang="tr-TR" b="1" dirty="0" smtClean="0">
                <a:solidFill>
                  <a:srgbClr val="FF0000"/>
                </a:solidFill>
                <a:latin typeface="Arial Black" panose="020B0A04020102020204" pitchFamily="34" charset="0"/>
              </a:rPr>
              <a:t>	</a:t>
            </a:r>
          </a:p>
          <a:p>
            <a:pPr algn="just">
              <a:lnSpc>
                <a:spcPct val="150000"/>
              </a:lnSpc>
              <a:spcBef>
                <a:spcPts val="0"/>
              </a:spcBef>
            </a:pPr>
            <a:r>
              <a:rPr lang="tr-TR" b="1" dirty="0">
                <a:solidFill>
                  <a:srgbClr val="FF0000"/>
                </a:solidFill>
                <a:latin typeface="Arial Black" panose="020B0A04020102020204" pitchFamily="34" charset="0"/>
              </a:rPr>
              <a:t>	</a:t>
            </a:r>
            <a:r>
              <a:rPr lang="tr-TR" b="1" dirty="0" smtClean="0">
                <a:solidFill>
                  <a:srgbClr val="FF0000"/>
                </a:solidFill>
                <a:latin typeface="Arial Black" panose="020B0A04020102020204" pitchFamily="34" charset="0"/>
              </a:rPr>
              <a:t>Wilson Prensipleri Cemiyeti</a:t>
            </a:r>
          </a:p>
          <a:p>
            <a:pPr algn="just">
              <a:lnSpc>
                <a:spcPct val="150000"/>
              </a:lnSpc>
              <a:spcBef>
                <a:spcPts val="0"/>
              </a:spcBef>
            </a:pPr>
            <a:r>
              <a:rPr lang="tr-TR" b="1" dirty="0" smtClean="0">
                <a:latin typeface="Arial Black" panose="020B0A04020102020204" pitchFamily="34" charset="0"/>
              </a:rPr>
              <a:t>	</a:t>
            </a:r>
            <a:r>
              <a:rPr lang="tr-TR" b="1" dirty="0">
                <a:latin typeface="Arial Black" panose="020B0A04020102020204" pitchFamily="34" charset="0"/>
              </a:rPr>
              <a:t>Merkezi İstanbul’dur. Osmanlı Devleti’nin kurtuluşunun </a:t>
            </a:r>
            <a:r>
              <a:rPr lang="tr-TR" b="1" dirty="0" smtClean="0">
                <a:latin typeface="Arial Black" panose="020B0A04020102020204" pitchFamily="34" charset="0"/>
              </a:rPr>
              <a:t>ABD’nin </a:t>
            </a:r>
            <a:r>
              <a:rPr lang="tr-TR" b="1" dirty="0" err="1" smtClean="0">
                <a:latin typeface="Arial Black" panose="020B0A04020102020204" pitchFamily="34" charset="0"/>
              </a:rPr>
              <a:t>mandaterliği</a:t>
            </a:r>
            <a:r>
              <a:rPr lang="tr-TR" b="1" dirty="0" smtClean="0">
                <a:latin typeface="Arial Black" panose="020B0A04020102020204" pitchFamily="34" charset="0"/>
              </a:rPr>
              <a:t> </a:t>
            </a:r>
            <a:r>
              <a:rPr lang="tr-TR" b="1" dirty="0">
                <a:latin typeface="Arial Black" panose="020B0A04020102020204" pitchFamily="34" charset="0"/>
              </a:rPr>
              <a:t>ile mümkün olabileceği savunulmuştur. Amerika'nın </a:t>
            </a:r>
            <a:r>
              <a:rPr lang="tr-TR" b="1" dirty="0" smtClean="0">
                <a:latin typeface="Arial Black" panose="020B0A04020102020204" pitchFamily="34" charset="0"/>
              </a:rPr>
              <a:t>mandasına(yönetimine) </a:t>
            </a:r>
            <a:r>
              <a:rPr lang="tr-TR" b="1" dirty="0">
                <a:latin typeface="Arial Black" panose="020B0A04020102020204" pitchFamily="34" charset="0"/>
              </a:rPr>
              <a:t>girerek kurtulmayı ve hızla uygarlaşmayı hedeflemekte idiler. </a:t>
            </a:r>
            <a:r>
              <a:rPr lang="tr-TR" b="1" dirty="0" smtClean="0">
                <a:latin typeface="Arial Black" panose="020B0A04020102020204" pitchFamily="34" charset="0"/>
              </a:rPr>
              <a:t>İstanbul’daki önemli bazı yazar, gazeteciler tarafından desteklenmiştir. Halide </a:t>
            </a:r>
            <a:r>
              <a:rPr lang="tr-TR" b="1" dirty="0">
                <a:latin typeface="Arial Black" panose="020B0A04020102020204" pitchFamily="34" charset="0"/>
              </a:rPr>
              <a:t>Edip (Adıvar), Ahmet Emin (Yalman) ve Refik </a:t>
            </a:r>
            <a:r>
              <a:rPr lang="tr-TR" b="1" dirty="0" err="1">
                <a:latin typeface="Arial Black" panose="020B0A04020102020204" pitchFamily="34" charset="0"/>
              </a:rPr>
              <a:t>Halid</a:t>
            </a:r>
            <a:r>
              <a:rPr lang="tr-TR" b="1" dirty="0">
                <a:latin typeface="Arial Black" panose="020B0A04020102020204" pitchFamily="34" charset="0"/>
              </a:rPr>
              <a:t> </a:t>
            </a:r>
            <a:r>
              <a:rPr lang="tr-TR" b="1" dirty="0" smtClean="0">
                <a:latin typeface="Arial Black" panose="020B0A04020102020204" pitchFamily="34" charset="0"/>
              </a:rPr>
              <a:t>Karay gibi bazı şahsiyetler </a:t>
            </a:r>
            <a:r>
              <a:rPr lang="tr-TR" b="1" dirty="0">
                <a:latin typeface="Arial Black" panose="020B0A04020102020204" pitchFamily="34" charset="0"/>
              </a:rPr>
              <a:t>bu cemiyetin önemli isimleri arasındaydı. Sivas Kongresi'nde etkili olmuş, fakat susturulmuşlardır. Cemiyetin kurucularından bir kısmı Kurtuluş Savaşı’nda Milli Mücadeleyi yürütenlere katılmıştır</a:t>
            </a:r>
            <a:r>
              <a:rPr lang="tr-TR" b="1" dirty="0" smtClean="0">
                <a:latin typeface="Arial Black" panose="020B0A04020102020204" pitchFamily="34" charset="0"/>
              </a:rPr>
              <a:t>.</a:t>
            </a:r>
            <a:endParaRPr lang="tr-TR" sz="2000" dirty="0" smtClean="0">
              <a:latin typeface="Arial Black" panose="020B0A04020102020204" pitchFamily="34" charset="0"/>
            </a:endParaRPr>
          </a:p>
          <a:p>
            <a:pPr algn="just">
              <a:lnSpc>
                <a:spcPct val="150000"/>
              </a:lnSpc>
              <a:spcBef>
                <a:spcPts val="0"/>
              </a:spcBef>
            </a:pPr>
            <a:endParaRPr lang="tr-TR" sz="2000" dirty="0" smtClean="0">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192727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54833"/>
            <a:ext cx="9144000" cy="133474"/>
          </a:xfrm>
        </p:spPr>
        <p:txBody>
          <a:bodyPr>
            <a:noAutofit/>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225468" y="538619"/>
            <a:ext cx="11736887" cy="6050071"/>
          </a:xfrm>
        </p:spPr>
        <p:txBody>
          <a:bodyPr>
            <a:normAutofit fontScale="85000" lnSpcReduction="10000"/>
          </a:bodyPr>
          <a:lstStyle/>
          <a:p>
            <a:pPr algn="just">
              <a:lnSpc>
                <a:spcPct val="150000"/>
              </a:lnSpc>
              <a:spcBef>
                <a:spcPts val="0"/>
              </a:spcBef>
            </a:pPr>
            <a:r>
              <a:rPr lang="tr-TR" sz="2000" dirty="0" smtClean="0">
                <a:solidFill>
                  <a:srgbClr val="FF0000"/>
                </a:solidFill>
                <a:latin typeface="Arial Black" panose="020B0A04020102020204" pitchFamily="34" charset="0"/>
              </a:rPr>
              <a:t>İslam Teali(Yükselme) Cemiyeti</a:t>
            </a:r>
            <a:endParaRPr lang="tr-TR" sz="2000" dirty="0">
              <a:solidFill>
                <a:srgbClr val="FF0000"/>
              </a:solidFill>
              <a:latin typeface="Arial Black" panose="020B0A04020102020204" pitchFamily="34" charset="0"/>
            </a:endParaRPr>
          </a:p>
          <a:p>
            <a:pPr algn="just">
              <a:lnSpc>
                <a:spcPct val="150000"/>
              </a:lnSpc>
              <a:spcBef>
                <a:spcPts val="0"/>
              </a:spcBef>
            </a:pPr>
            <a:r>
              <a:rPr lang="tr-TR" sz="2000" dirty="0">
                <a:solidFill>
                  <a:srgbClr val="FF0000"/>
                </a:solidFill>
                <a:latin typeface="Arial Black" panose="020B0A04020102020204" pitchFamily="34" charset="0"/>
              </a:rPr>
              <a:t>	</a:t>
            </a:r>
            <a:r>
              <a:rPr lang="tr-TR" sz="2000" dirty="0">
                <a:latin typeface="Arial Black" panose="020B0A04020102020204" pitchFamily="34" charset="0"/>
              </a:rPr>
              <a:t>Merkezleri İstanbul’dur. </a:t>
            </a:r>
            <a:r>
              <a:rPr lang="tr-TR" sz="2000" dirty="0" smtClean="0">
                <a:latin typeface="Arial Black" panose="020B0A04020102020204" pitchFamily="34" charset="0"/>
              </a:rPr>
              <a:t>İskilipli Hoca Atıf öncülüğünde İstanbul’daki </a:t>
            </a:r>
            <a:r>
              <a:rPr lang="tr-TR" sz="2000" dirty="0">
                <a:latin typeface="Arial Black" panose="020B0A04020102020204" pitchFamily="34" charset="0"/>
              </a:rPr>
              <a:t>bazı müderrisler tarafından kurulmuştur</a:t>
            </a:r>
            <a:r>
              <a:rPr lang="tr-TR" sz="2000" dirty="0" smtClean="0">
                <a:latin typeface="Arial Black" panose="020B0A04020102020204" pitchFamily="34" charset="0"/>
              </a:rPr>
              <a:t>. Çalışmalarını dini yayınlar üzerinden yürütmüşler, Milli mücadele karşıtı beyannameler yayınlamışlardır. Hürriyet ve İtilaf Fırkası içinde de faaliyet göstermiş ve yer almışlardır. Konya </a:t>
            </a:r>
            <a:r>
              <a:rPr lang="tr-TR" sz="2000" dirty="0">
                <a:latin typeface="Arial Black" panose="020B0A04020102020204" pitchFamily="34" charset="0"/>
              </a:rPr>
              <a:t>ve çevresinde de yoğun faaliyetlerde bulunmuşlardır. Ülkenin kurtuluşunu hilafet ve saltanatta görmüşlerdir</a:t>
            </a:r>
            <a:r>
              <a:rPr lang="tr-TR" sz="2000" dirty="0" smtClean="0">
                <a:latin typeface="Arial Black" panose="020B0A04020102020204" pitchFamily="34" charset="0"/>
              </a:rPr>
              <a:t>. Bunların kuvvetlendirilmesi amacını gütmüşler, bu çerçevede Anadolu’daki </a:t>
            </a:r>
            <a:r>
              <a:rPr lang="tr-TR" sz="2000" dirty="0">
                <a:latin typeface="Arial Black" panose="020B0A04020102020204" pitchFamily="34" charset="0"/>
              </a:rPr>
              <a:t>Milli </a:t>
            </a:r>
            <a:r>
              <a:rPr lang="tr-TR" sz="2000" dirty="0" smtClean="0">
                <a:latin typeface="Arial Black" panose="020B0A04020102020204" pitchFamily="34" charset="0"/>
              </a:rPr>
              <a:t>Mücadele’ye karşı olmuşlardır. </a:t>
            </a:r>
            <a:endParaRPr lang="tr-TR" sz="2000" b="1" dirty="0" smtClean="0">
              <a:solidFill>
                <a:srgbClr val="FF0000"/>
              </a:solidFill>
              <a:latin typeface="Arial Black" panose="020B0A04020102020204" pitchFamily="34" charset="0"/>
            </a:endParaRPr>
          </a:p>
          <a:p>
            <a:pPr algn="just">
              <a:lnSpc>
                <a:spcPct val="150000"/>
              </a:lnSpc>
              <a:spcBef>
                <a:spcPts val="0"/>
              </a:spcBef>
            </a:pPr>
            <a:endParaRPr lang="tr-TR" sz="2000" b="1" dirty="0" smtClean="0">
              <a:solidFill>
                <a:srgbClr val="FF0000"/>
              </a:solidFill>
              <a:latin typeface="Arial Black" panose="020B0A04020102020204" pitchFamily="34" charset="0"/>
            </a:endParaRPr>
          </a:p>
          <a:p>
            <a:pPr algn="just">
              <a:lnSpc>
                <a:spcPct val="150000"/>
              </a:lnSpc>
              <a:spcBef>
                <a:spcPts val="0"/>
              </a:spcBef>
            </a:pPr>
            <a:r>
              <a:rPr lang="tr-TR" sz="2000" b="1" dirty="0" smtClean="0">
                <a:solidFill>
                  <a:srgbClr val="FF0000"/>
                </a:solidFill>
                <a:latin typeface="Arial Black" panose="020B0A04020102020204" pitchFamily="34" charset="0"/>
              </a:rPr>
              <a:t>Kürt Teali Cemiyeti</a:t>
            </a:r>
          </a:p>
          <a:p>
            <a:pPr algn="just">
              <a:lnSpc>
                <a:spcPct val="150000"/>
              </a:lnSpc>
              <a:spcBef>
                <a:spcPts val="0"/>
              </a:spcBef>
            </a:pPr>
            <a:r>
              <a:rPr lang="tr-TR" sz="2000" b="1" dirty="0" smtClean="0">
                <a:solidFill>
                  <a:srgbClr val="FF0000"/>
                </a:solidFill>
                <a:latin typeface="Arial Black" panose="020B0A04020102020204" pitchFamily="34" charset="0"/>
              </a:rPr>
              <a:t>	</a:t>
            </a:r>
            <a:r>
              <a:rPr lang="tr-TR" sz="2000" b="1" dirty="0" smtClean="0">
                <a:latin typeface="Arial Black" panose="020B0A04020102020204" pitchFamily="34" charset="0"/>
              </a:rPr>
              <a:t>Bu cemiyet, Osmanlı Ayan Meclisi üyesi olup 15 Nisan 1919’da Kürt taleplerini İngilizlere açıklayan Seyit </a:t>
            </a:r>
            <a:r>
              <a:rPr lang="tr-TR" sz="2000" b="1" dirty="0">
                <a:latin typeface="Arial Black" panose="020B0A04020102020204" pitchFamily="34" charset="0"/>
              </a:rPr>
              <a:t>Abdülkadir tarafından İstanbul’da kurulmuştur. Cemiyet, İngilizlerden destek ve yardım </a:t>
            </a:r>
            <a:r>
              <a:rPr lang="tr-TR" sz="2000" b="1" dirty="0" smtClean="0">
                <a:latin typeface="Arial Black" panose="020B0A04020102020204" pitchFamily="34" charset="0"/>
              </a:rPr>
              <a:t>almıştır. Ağırlıklı olarak basın-yayın faaliyetleriyle seslerini duyurmaya çalışmışlar, Hürriyet ve İtilaf Fırkası ve İngiliz Muhipleri Cemiyeti ile de ilişkiler kurmuşlardır. Wilson </a:t>
            </a:r>
            <a:r>
              <a:rPr lang="tr-TR" sz="2000" b="1" dirty="0">
                <a:latin typeface="Arial Black" panose="020B0A04020102020204" pitchFamily="34" charset="0"/>
              </a:rPr>
              <a:t>İlkeleri’nden yararlanarak Doğu Anadolu Bölgesinde bir Kürt Devleti kurmak amaçlanmıştır. </a:t>
            </a:r>
            <a:r>
              <a:rPr lang="tr-TR" sz="2000" b="1" dirty="0" smtClean="0">
                <a:solidFill>
                  <a:srgbClr val="FF0000"/>
                </a:solidFill>
                <a:latin typeface="Arial Black" panose="020B0A04020102020204" pitchFamily="34" charset="0"/>
              </a:rPr>
              <a:t>	</a:t>
            </a:r>
          </a:p>
          <a:p>
            <a:pPr algn="l">
              <a:lnSpc>
                <a:spcPct val="150000"/>
              </a:lnSpc>
              <a:spcBef>
                <a:spcPts val="0"/>
              </a:spcBef>
            </a:pPr>
            <a:r>
              <a:rPr lang="tr-TR" sz="2200" b="1" dirty="0">
                <a:solidFill>
                  <a:srgbClr val="FF0000"/>
                </a:solidFill>
                <a:latin typeface="Arial Black" panose="020B0A04020102020204" pitchFamily="34" charset="0"/>
              </a:rPr>
              <a:t>	</a:t>
            </a:r>
            <a:endParaRPr lang="tr-TR" sz="2000" dirty="0" smtClean="0">
              <a:latin typeface="Arial Black" panose="020B0A04020102020204" pitchFamily="34" charset="0"/>
            </a:endParaRPr>
          </a:p>
          <a:p>
            <a:pPr algn="l">
              <a:lnSpc>
                <a:spcPct val="150000"/>
              </a:lnSpc>
              <a:spcBef>
                <a:spcPts val="0"/>
              </a:spcBef>
            </a:pPr>
            <a:endParaRPr lang="tr-TR" sz="2000" dirty="0" smtClean="0">
              <a:latin typeface="Arial Black" panose="020B0A04020102020204" pitchFamily="34" charset="0"/>
            </a:endParaRPr>
          </a:p>
          <a:p>
            <a:pPr>
              <a:spcBef>
                <a:spcPts val="0"/>
              </a:spcBef>
            </a:pPr>
            <a:endParaRPr lang="tr-TR" dirty="0"/>
          </a:p>
        </p:txBody>
      </p:sp>
    </p:spTree>
    <p:extLst>
      <p:ext uri="{BB962C8B-B14F-4D97-AF65-F5344CB8AC3E}">
        <p14:creationId xmlns:p14="http://schemas.microsoft.com/office/powerpoint/2010/main" val="1913440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914399" y="125260"/>
            <a:ext cx="10333973" cy="851769"/>
          </a:xfrm>
        </p:spPr>
        <p:txBody>
          <a:bodyPr>
            <a:noAutofit/>
          </a:bodyPr>
          <a:lstStyle/>
          <a:p>
            <a:r>
              <a:rPr lang="tr-TR" sz="2400" dirty="0">
                <a:solidFill>
                  <a:srgbClr val="FF0000"/>
                </a:solidFill>
                <a:latin typeface="Arial Black" panose="020B0A04020102020204" pitchFamily="34" charset="0"/>
              </a:rPr>
              <a:t>Yararlı </a:t>
            </a:r>
            <a:r>
              <a:rPr lang="tr-TR" sz="2400" dirty="0" smtClean="0">
                <a:solidFill>
                  <a:srgbClr val="FF0000"/>
                </a:solidFill>
                <a:latin typeface="Arial Black" panose="020B0A04020102020204" pitchFamily="34" charset="0"/>
              </a:rPr>
              <a:t>Cemiyetler/Milli Mücadeleye Taraftar Cemiyetler</a:t>
            </a:r>
            <a:br>
              <a:rPr lang="tr-TR" sz="2400" dirty="0" smtClean="0">
                <a:solidFill>
                  <a:srgbClr val="FF0000"/>
                </a:solidFill>
                <a:latin typeface="Arial Black" panose="020B0A04020102020204" pitchFamily="34" charset="0"/>
              </a:rPr>
            </a:br>
            <a:r>
              <a:rPr lang="tr-TR" sz="2400" dirty="0" smtClean="0">
                <a:solidFill>
                  <a:srgbClr val="FF0000"/>
                </a:solidFill>
                <a:latin typeface="Arial Black" panose="020B0A04020102020204" pitchFamily="34" charset="0"/>
              </a:rPr>
              <a:t>(Müdafaa-i </a:t>
            </a:r>
            <a:r>
              <a:rPr lang="tr-TR" sz="2400" dirty="0">
                <a:solidFill>
                  <a:srgbClr val="FF0000"/>
                </a:solidFill>
                <a:latin typeface="Arial Black" panose="020B0A04020102020204" pitchFamily="34" charset="0"/>
              </a:rPr>
              <a:t>Hukuk Cemiyetleri</a:t>
            </a:r>
            <a:r>
              <a:rPr lang="tr-TR" sz="2400" dirty="0" smtClean="0">
                <a:solidFill>
                  <a:srgbClr val="FF0000"/>
                </a:solidFill>
                <a:latin typeface="Arial Black" panose="020B0A04020102020204" pitchFamily="34" charset="0"/>
              </a:rPr>
              <a:t>)</a:t>
            </a:r>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419725" y="1002082"/>
            <a:ext cx="11272603" cy="5608580"/>
          </a:xfrm>
        </p:spPr>
        <p:txBody>
          <a:bodyPr>
            <a:normAutofit fontScale="85000" lnSpcReduction="20000"/>
          </a:bodyPr>
          <a:lstStyle/>
          <a:p>
            <a:pPr algn="just">
              <a:lnSpc>
                <a:spcPct val="150000"/>
              </a:lnSpc>
              <a:spcBef>
                <a:spcPts val="0"/>
              </a:spcBef>
            </a:pPr>
            <a:r>
              <a:rPr lang="tr-TR" sz="2200" dirty="0" smtClean="0">
                <a:solidFill>
                  <a:srgbClr val="FF0000"/>
                </a:solidFill>
                <a:latin typeface="Arial Black" panose="020B0A04020102020204" pitchFamily="34" charset="0"/>
              </a:rPr>
              <a:t>	</a:t>
            </a:r>
            <a:r>
              <a:rPr lang="tr-TR" sz="2200" dirty="0" smtClean="0">
                <a:latin typeface="Arial Black" panose="020B0A04020102020204" pitchFamily="34" charset="0"/>
              </a:rPr>
              <a:t> </a:t>
            </a:r>
            <a:r>
              <a:rPr lang="tr-TR" sz="2200" dirty="0" smtClean="0">
                <a:solidFill>
                  <a:srgbClr val="FF0000"/>
                </a:solidFill>
                <a:latin typeface="Arial Black" panose="020B0A04020102020204" pitchFamily="34" charset="0"/>
              </a:rPr>
              <a:t>“Müdafaa-i Hukuk” </a:t>
            </a:r>
            <a:r>
              <a:rPr lang="tr-TR" sz="2200" dirty="0" smtClean="0">
                <a:latin typeface="Arial Black" panose="020B0A04020102020204" pitchFamily="34" charset="0"/>
              </a:rPr>
              <a:t>genel adıyla da anılan bu cemiyetler, Mondros Ateşkes Antlaşmasından sonra başlayan işgallere karşı kurulmuştur. Cemiyetlerin kurulmasının en önemli nedeni ülkenin işgallere uğraması, Trakya’nın ve Batı Anadolu’nun Yunanistan’a verileceği, Doğu Anadolu ve Kilikya’da bir Ermeni devletinin, Samsun-Trabzon çevresinde Pontus Rum devletinin kurulacağı endişesiydi.</a:t>
            </a:r>
          </a:p>
          <a:p>
            <a:pPr algn="just">
              <a:lnSpc>
                <a:spcPct val="150000"/>
              </a:lnSpc>
              <a:spcBef>
                <a:spcPts val="0"/>
              </a:spcBef>
            </a:pPr>
            <a:r>
              <a:rPr lang="tr-TR" sz="2200" dirty="0" smtClean="0">
                <a:latin typeface="Arial Black" panose="020B0A04020102020204" pitchFamily="34" charset="0"/>
              </a:rPr>
              <a:t>	</a:t>
            </a:r>
            <a:r>
              <a:rPr lang="tr-TR" sz="2200" dirty="0" smtClean="0">
                <a:solidFill>
                  <a:srgbClr val="FF0000"/>
                </a:solidFill>
                <a:latin typeface="Arial Black" panose="020B0A04020102020204" pitchFamily="34" charset="0"/>
              </a:rPr>
              <a:t>Trakya-</a:t>
            </a:r>
            <a:r>
              <a:rPr lang="tr-TR" sz="2200" dirty="0" err="1" smtClean="0">
                <a:solidFill>
                  <a:srgbClr val="FF0000"/>
                </a:solidFill>
                <a:latin typeface="Arial Black" panose="020B0A04020102020204" pitchFamily="34" charset="0"/>
              </a:rPr>
              <a:t>Paşaeli</a:t>
            </a:r>
            <a:r>
              <a:rPr lang="tr-TR" sz="2200" dirty="0" smtClean="0">
                <a:solidFill>
                  <a:srgbClr val="FF0000"/>
                </a:solidFill>
                <a:latin typeface="Arial Black" panose="020B0A04020102020204" pitchFamily="34" charset="0"/>
              </a:rPr>
              <a:t> </a:t>
            </a:r>
            <a:r>
              <a:rPr lang="tr-TR" sz="2200" dirty="0" err="1" smtClean="0">
                <a:solidFill>
                  <a:srgbClr val="FF0000"/>
                </a:solidFill>
                <a:latin typeface="Arial Black" panose="020B0A04020102020204" pitchFamily="34" charset="0"/>
              </a:rPr>
              <a:t>Müdafa</a:t>
            </a:r>
            <a:r>
              <a:rPr lang="tr-TR" sz="2200" dirty="0" smtClean="0">
                <a:solidFill>
                  <a:srgbClr val="FF0000"/>
                </a:solidFill>
                <a:latin typeface="Arial Black" panose="020B0A04020102020204" pitchFamily="34" charset="0"/>
              </a:rPr>
              <a:t>-i Hukuk Cemiyeti</a:t>
            </a:r>
          </a:p>
          <a:p>
            <a:pPr algn="just">
              <a:lnSpc>
                <a:spcPct val="150000"/>
              </a:lnSpc>
              <a:spcBef>
                <a:spcPts val="0"/>
              </a:spcBef>
            </a:pPr>
            <a:r>
              <a:rPr lang="tr-TR" sz="2200" dirty="0" smtClean="0">
                <a:latin typeface="Arial Black" panose="020B0A04020102020204" pitchFamily="34" charset="0"/>
              </a:rPr>
              <a:t>	Aralık 1918’de Edirne’de kurulan bu cemiyet, Trakya’nın Yunanistan’a verilmesi tehlikesine karşı kurulmuştur. Cemiyeti kuranlar, Trakya’nın Yunanlılara  verileceğini ve Osmanlı hükümetinin buna engel olamayacağını düşünüyorlardı. Osmanlı Devleti’nin parçalanması halinde gerekirse Batı Trakya ile birleşerek bir Trakya cumhuriyeti kurulması amaçlanmıştır. Sivas Kongresinde diğer milli cemiyetlerle birleşen bu cemiyet, Mondros Ateşkesinden sonra kurulan ilk direniş cemiyetlerinden biridir.</a:t>
            </a:r>
          </a:p>
          <a:p>
            <a:pPr algn="just">
              <a:spcBef>
                <a:spcPts val="0"/>
              </a:spcBef>
            </a:pPr>
            <a:endParaRPr lang="tr-TR" dirty="0"/>
          </a:p>
        </p:txBody>
      </p:sp>
    </p:spTree>
    <p:extLst>
      <p:ext uri="{BB962C8B-B14F-4D97-AF65-F5344CB8AC3E}">
        <p14:creationId xmlns:p14="http://schemas.microsoft.com/office/powerpoint/2010/main" val="716991707"/>
      </p:ext>
    </p:extLst>
  </p:cSld>
  <p:clrMapOvr>
    <a:masterClrMapping/>
  </p:clrMapOvr>
</p:sld>
</file>

<file path=ppt/theme/theme1.xml><?xml version="1.0" encoding="utf-8"?>
<a:theme xmlns:a="http://schemas.openxmlformats.org/drawingml/2006/main" name="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4878</TotalTime>
  <Words>355</Words>
  <Application>Microsoft Office PowerPoint</Application>
  <PresentationFormat>Geniş ekran</PresentationFormat>
  <Paragraphs>75</Paragraphs>
  <Slides>15</Slides>
  <Notes>0</Notes>
  <HiddenSlides>0</HiddenSlides>
  <MMClips>0</MMClips>
  <ScaleCrop>false</ScaleCrop>
  <HeadingPairs>
    <vt:vector size="6" baseType="variant">
      <vt:variant>
        <vt:lpstr>Kullanılan Yazı Tipleri</vt:lpstr>
      </vt:variant>
      <vt:variant>
        <vt:i4>4</vt:i4>
      </vt:variant>
      <vt:variant>
        <vt:lpstr>Tema</vt:lpstr>
      </vt:variant>
      <vt:variant>
        <vt:i4>15</vt:i4>
      </vt:variant>
      <vt:variant>
        <vt:lpstr>Slayt Başlıkları</vt:lpstr>
      </vt:variant>
      <vt:variant>
        <vt:i4>15</vt:i4>
      </vt:variant>
    </vt:vector>
  </HeadingPairs>
  <TitlesOfParts>
    <vt:vector size="34" baseType="lpstr">
      <vt:lpstr>Arial</vt:lpstr>
      <vt:lpstr>Arial Black</vt:lpstr>
      <vt:lpstr>Calibri</vt:lpstr>
      <vt:lpstr>Calibri Light</vt:lpstr>
      <vt:lpstr>1_Office Teması</vt:lpstr>
      <vt:lpstr>2_Office Teması</vt:lpstr>
      <vt:lpstr>3_Office Teması</vt:lpstr>
      <vt:lpstr>4_Office Teması</vt:lpstr>
      <vt:lpstr>5_Office Teması</vt:lpstr>
      <vt:lpstr>6_Office Teması</vt:lpstr>
      <vt:lpstr>7_Office Teması</vt:lpstr>
      <vt:lpstr>8_Office Teması</vt:lpstr>
      <vt:lpstr>9_Office Teması</vt:lpstr>
      <vt:lpstr>10_Office Teması</vt:lpstr>
      <vt:lpstr>11_Office Teması</vt:lpstr>
      <vt:lpstr>12_Office Teması</vt:lpstr>
      <vt:lpstr>13_Office Teması</vt:lpstr>
      <vt:lpstr>14_Office Teması</vt:lpstr>
      <vt:lpstr>15_Office Teması</vt:lpstr>
      <vt:lpstr>PowerPoint Sunusu</vt:lpstr>
      <vt:lpstr>PowerPoint Sunusu</vt:lpstr>
      <vt:lpstr>Azınlıklar Tarafından Kurulan Cemiyetler</vt:lpstr>
      <vt:lpstr>PowerPoint Sunusu</vt:lpstr>
      <vt:lpstr>PowerPoint Sunusu</vt:lpstr>
      <vt:lpstr> Milli Varlığa Düşman Cemiyetler</vt:lpstr>
      <vt:lpstr>PowerPoint Sunusu</vt:lpstr>
      <vt:lpstr>PowerPoint Sunusu</vt:lpstr>
      <vt:lpstr>Yararlı Cemiyetler/Milli Mücadeleye Taraftar Cemiyetler (Müdafaa-i Hukuk Cemiyetleri)</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Lenovo</cp:lastModifiedBy>
  <cp:revision>300</cp:revision>
  <dcterms:created xsi:type="dcterms:W3CDTF">2020-10-12T19:58:09Z</dcterms:created>
  <dcterms:modified xsi:type="dcterms:W3CDTF">2021-01-18T17:57:33Z</dcterms:modified>
</cp:coreProperties>
</file>