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68"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BEB2740-AD02-4D63-9B7D-D418BABDB04D}"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132483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BEB2740-AD02-4D63-9B7D-D418BABDB04D}"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402403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BEB2740-AD02-4D63-9B7D-D418BABDB04D}"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369242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BEB2740-AD02-4D63-9B7D-D418BABDB04D}"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137800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1BEB2740-AD02-4D63-9B7D-D418BABDB04D}"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291066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BEB2740-AD02-4D63-9B7D-D418BABDB04D}"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118667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BEB2740-AD02-4D63-9B7D-D418BABDB04D}" type="datetimeFigureOut">
              <a:rPr lang="tr-TR" smtClean="0"/>
              <a:t>18.01.2021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419134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BEB2740-AD02-4D63-9B7D-D418BABDB04D}" type="datetimeFigureOut">
              <a:rPr lang="tr-TR" smtClean="0"/>
              <a:t>18.01.2021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129747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BEB2740-AD02-4D63-9B7D-D418BABDB04D}" type="datetimeFigureOut">
              <a:rPr lang="tr-TR" smtClean="0"/>
              <a:t>18.01.2021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170203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BEB2740-AD02-4D63-9B7D-D418BABDB04D}"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36111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1BEB2740-AD02-4D63-9B7D-D418BABDB04D}"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77DD9B8-4FB3-4DC3-9637-D4C163084D39}" type="slidenum">
              <a:rPr lang="tr-TR" smtClean="0"/>
              <a:t>‹#›</a:t>
            </a:fld>
            <a:endParaRPr lang="tr-TR"/>
          </a:p>
        </p:txBody>
      </p:sp>
    </p:spTree>
    <p:extLst>
      <p:ext uri="{BB962C8B-B14F-4D97-AF65-F5344CB8AC3E}">
        <p14:creationId xmlns:p14="http://schemas.microsoft.com/office/powerpoint/2010/main" val="2963661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EB2740-AD02-4D63-9B7D-D418BABDB04D}" type="datetimeFigureOut">
              <a:rPr lang="tr-TR" smtClean="0"/>
              <a:t>18.01.2021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DD9B8-4FB3-4DC3-9637-D4C163084D39}" type="slidenum">
              <a:rPr lang="tr-TR" smtClean="0"/>
              <a:t>‹#›</a:t>
            </a:fld>
            <a:endParaRPr lang="tr-TR"/>
          </a:p>
        </p:txBody>
      </p:sp>
    </p:spTree>
    <p:extLst>
      <p:ext uri="{BB962C8B-B14F-4D97-AF65-F5344CB8AC3E}">
        <p14:creationId xmlns:p14="http://schemas.microsoft.com/office/powerpoint/2010/main" val="375434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99345" y="179882"/>
            <a:ext cx="9144000" cy="494675"/>
          </a:xfrm>
        </p:spPr>
        <p:txBody>
          <a:bodyPr>
            <a:normAutofit/>
          </a:bodyPr>
          <a:lstStyle/>
          <a:p>
            <a:r>
              <a:rPr lang="tr-TR" sz="2400" dirty="0" smtClean="0">
                <a:solidFill>
                  <a:srgbClr val="FF0000"/>
                </a:solidFill>
                <a:latin typeface="Arial Black" panose="020B0A04020102020204" pitchFamily="34" charset="0"/>
              </a:rPr>
              <a:t>MUSTAFA KEMAL PAŞA’NIN HAYATI</a:t>
            </a:r>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434715" y="2845632"/>
            <a:ext cx="11377534" cy="3765030"/>
          </a:xfrm>
        </p:spPr>
        <p:txBody>
          <a:bodyPr>
            <a:normAutofit fontScale="92500"/>
          </a:bodyPr>
          <a:lstStyle/>
          <a:p>
            <a:pPr algn="just">
              <a:lnSpc>
                <a:spcPct val="150000"/>
              </a:lnSpc>
            </a:pPr>
            <a:r>
              <a:rPr lang="tr-TR" sz="2000" dirty="0" smtClean="0">
                <a:latin typeface="Arial Black" panose="020B0A04020102020204" pitchFamily="34" charset="0"/>
              </a:rPr>
              <a:t>	</a:t>
            </a:r>
            <a:r>
              <a:rPr lang="tr-TR" sz="2000" dirty="0">
                <a:latin typeface="Arial Black" panose="020B0A04020102020204" pitchFamily="34" charset="0"/>
              </a:rPr>
              <a:t>Mustafa Kemal Atatürk 1881 yılında Selânik'te </a:t>
            </a:r>
            <a:r>
              <a:rPr lang="tr-TR" sz="2000" dirty="0" err="1">
                <a:latin typeface="Arial Black" panose="020B0A04020102020204" pitchFamily="34" charset="0"/>
              </a:rPr>
              <a:t>Kocakasım</a:t>
            </a:r>
            <a:r>
              <a:rPr lang="tr-TR" sz="2000" dirty="0">
                <a:latin typeface="Arial Black" panose="020B0A04020102020204" pitchFamily="34" charset="0"/>
              </a:rPr>
              <a:t> Mahallesi, </a:t>
            </a:r>
            <a:r>
              <a:rPr lang="tr-TR" sz="2000" dirty="0" err="1">
                <a:latin typeface="Arial Black" panose="020B0A04020102020204" pitchFamily="34" charset="0"/>
              </a:rPr>
              <a:t>Islâhhâne</a:t>
            </a:r>
            <a:r>
              <a:rPr lang="tr-TR" sz="2000" dirty="0">
                <a:latin typeface="Arial Black" panose="020B0A04020102020204" pitchFamily="34" charset="0"/>
              </a:rPr>
              <a:t> Caddesi'ndeki üç katlı pembe evde doğdu. Babası Ali Rıza Efendi, annesi Zübeyde Hanım'dır. Baba tarafından dedesi Hafız Ahmet Efendi XIV-XV. yüzyıllarda Konya ve Aydın'dan Makedonya'ya yerleştirilmiş Kocacık Yörüklerindendir. Annesi Zübeyde Hanım ise  Selânik yakınlarındaki </a:t>
            </a:r>
            <a:r>
              <a:rPr lang="tr-TR" sz="2000" dirty="0" err="1">
                <a:latin typeface="Arial Black" panose="020B0A04020102020204" pitchFamily="34" charset="0"/>
              </a:rPr>
              <a:t>Langaza</a:t>
            </a:r>
            <a:r>
              <a:rPr lang="tr-TR" sz="2000" dirty="0">
                <a:latin typeface="Arial Black" panose="020B0A04020102020204" pitchFamily="34" charset="0"/>
              </a:rPr>
              <a:t> kasabasına yerleşmiş eski bir Türk ailesinin kızıdır. Milis subaylığı, evkaf katipliği ve kereste ticareti yapan Ali Rıza Efendi, 1871 yılında Zübeyde Hanım'la evlendi. Atatürk'ün beş kardeşinden dördü küçük yaşlarda öldü, sadece Makbule (Atadan) 1956 yılına </a:t>
            </a:r>
            <a:r>
              <a:rPr lang="tr-TR" sz="2000" dirty="0" smtClean="0">
                <a:latin typeface="Arial Black" panose="020B0A04020102020204" pitchFamily="34" charset="0"/>
              </a:rPr>
              <a:t>kadar yaşamıştır.</a:t>
            </a:r>
            <a:endParaRPr lang="tr-TR" sz="2000" dirty="0">
              <a:latin typeface="Arial Black" panose="020B0A04020102020204" pitchFamily="34" charset="0"/>
            </a:endParaRPr>
          </a:p>
        </p:txBody>
      </p:sp>
      <p:pic>
        <p:nvPicPr>
          <p:cNvPr id="4" name="Resim 3" descr="https://www.ktb.gov.tr/Resim/16425,nufusjpg.png?0"/>
          <p:cNvPicPr/>
          <p:nvPr/>
        </p:nvPicPr>
        <p:blipFill>
          <a:blip r:embed="rId2">
            <a:extLst>
              <a:ext uri="{28A0092B-C50C-407E-A947-70E740481C1C}">
                <a14:useLocalDpi xmlns:a14="http://schemas.microsoft.com/office/drawing/2010/main" val="0"/>
              </a:ext>
            </a:extLst>
          </a:blip>
          <a:srcRect/>
          <a:stretch>
            <a:fillRect/>
          </a:stretch>
        </p:blipFill>
        <p:spPr bwMode="auto">
          <a:xfrm>
            <a:off x="617328" y="674557"/>
            <a:ext cx="2143125" cy="1676400"/>
          </a:xfrm>
          <a:prstGeom prst="rect">
            <a:avLst/>
          </a:prstGeom>
          <a:noFill/>
          <a:ln>
            <a:noFill/>
          </a:ln>
        </p:spPr>
      </p:pic>
    </p:spTree>
    <p:extLst>
      <p:ext uri="{BB962C8B-B14F-4D97-AF65-F5344CB8AC3E}">
        <p14:creationId xmlns:p14="http://schemas.microsoft.com/office/powerpoint/2010/main" val="108562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a:bodyPr>
          <a:lstStyle/>
          <a:p>
            <a:pPr algn="just" fontAlgn="b">
              <a:lnSpc>
                <a:spcPct val="160000"/>
              </a:lnSpc>
            </a:pPr>
            <a:r>
              <a:rPr lang="tr-TR" sz="2000" dirty="0" smtClean="0">
                <a:latin typeface="Arial Black" panose="020B0A04020102020204" pitchFamily="34" charset="0"/>
                <a:ea typeface="Calibri" panose="020F0502020204030204" pitchFamily="34" charset="0"/>
                <a:cs typeface="Arial" panose="020B0604020202020204" pitchFamily="34" charset="0"/>
              </a:rPr>
              <a:t>	Padişah</a:t>
            </a:r>
            <a:r>
              <a:rPr lang="tr-TR" sz="2000" dirty="0">
                <a:latin typeface="Arial Black" panose="020B0A04020102020204" pitchFamily="34" charset="0"/>
                <a:ea typeface="Calibri" panose="020F0502020204030204" pitchFamily="34" charset="0"/>
                <a:cs typeface="Arial" panose="020B0604020202020204" pitchFamily="34" charset="0"/>
              </a:rPr>
              <a:t>, Cuma günü herkese tercihen Mustafa Kemal’i kabul etmiş ve O’nun düşündüklerini anlatmasına yer bırakmayarak; ordunun komutan ve subayları Mustafa Kemal’i çok sevdikleri için, onlardan kendisine bir fenalık gelmeyeceğini temin etmesini istemişti. Buna karşılık Mustafa Kemal tarafından kendisine sorulan </a:t>
            </a:r>
            <a:r>
              <a:rPr lang="tr-TR" sz="2000" dirty="0">
                <a:solidFill>
                  <a:srgbClr val="FF0000"/>
                </a:solidFill>
                <a:latin typeface="Arial Black" panose="020B0A04020102020204" pitchFamily="34" charset="0"/>
                <a:ea typeface="Calibri" panose="020F0502020204030204" pitchFamily="34" charset="0"/>
                <a:cs typeface="Arial" panose="020B0604020202020204" pitchFamily="34" charset="0"/>
              </a:rPr>
              <a:t>“ordu tarafından aleyhinize hazırlanan bir harekete dair malumat ve </a:t>
            </a:r>
            <a:r>
              <a:rPr lang="tr-TR" sz="2000" dirty="0" err="1">
                <a:solidFill>
                  <a:srgbClr val="FF0000"/>
                </a:solidFill>
                <a:latin typeface="Arial Black" panose="020B0A04020102020204" pitchFamily="34" charset="0"/>
                <a:ea typeface="Calibri" panose="020F0502020204030204" pitchFamily="34" charset="0"/>
                <a:cs typeface="Arial" panose="020B0604020202020204" pitchFamily="34" charset="0"/>
              </a:rPr>
              <a:t>mahsusatınız</a:t>
            </a:r>
            <a:r>
              <a:rPr lang="tr-TR" sz="2000" dirty="0">
                <a:solidFill>
                  <a:srgbClr val="FF0000"/>
                </a:solidFill>
                <a:latin typeface="Arial Black" panose="020B0A04020102020204" pitchFamily="34" charset="0"/>
                <a:ea typeface="Calibri" panose="020F0502020204030204" pitchFamily="34" charset="0"/>
                <a:cs typeface="Arial" panose="020B0604020202020204" pitchFamily="34" charset="0"/>
              </a:rPr>
              <a:t> mı var?” </a:t>
            </a:r>
            <a:r>
              <a:rPr lang="tr-TR" sz="2000" dirty="0">
                <a:latin typeface="Arial Black" panose="020B0A04020102020204" pitchFamily="34" charset="0"/>
                <a:ea typeface="Calibri" panose="020F0502020204030204" pitchFamily="34" charset="0"/>
                <a:cs typeface="Arial" panose="020B0604020202020204" pitchFamily="34" charset="0"/>
              </a:rPr>
              <a:t>sorusuna, Padişah kesin </a:t>
            </a:r>
            <a:r>
              <a:rPr lang="tr-TR" sz="2000" dirty="0" smtClean="0">
                <a:latin typeface="Arial Black" panose="020B0A04020102020204" pitchFamily="34" charset="0"/>
                <a:ea typeface="Calibri" panose="020F0502020204030204" pitchFamily="34" charset="0"/>
                <a:cs typeface="Arial" panose="020B0604020202020204" pitchFamily="34" charset="0"/>
              </a:rPr>
              <a:t>bir </a:t>
            </a:r>
            <a:r>
              <a:rPr lang="tr-TR" sz="2000" dirty="0">
                <a:latin typeface="Arial Black" panose="020B0A04020102020204" pitchFamily="34" charset="0"/>
                <a:ea typeface="Calibri" panose="020F0502020204030204" pitchFamily="34" charset="0"/>
                <a:cs typeface="Arial" panose="020B0604020202020204" pitchFamily="34" charset="0"/>
              </a:rPr>
              <a:t>cevap vermemekle beraber, o gün için değilse bile ilerisi için böyle bir ihtimali mümkün gördüğünü ağzından kaçırmıştı. </a:t>
            </a:r>
            <a:endParaRPr lang="tr-TR" sz="2000" dirty="0"/>
          </a:p>
        </p:txBody>
      </p:sp>
    </p:spTree>
    <p:extLst>
      <p:ext uri="{BB962C8B-B14F-4D97-AF65-F5344CB8AC3E}">
        <p14:creationId xmlns:p14="http://schemas.microsoft.com/office/powerpoint/2010/main" val="97552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a:bodyPr>
          <a:lstStyle/>
          <a:p>
            <a:pPr algn="just" fontAlgn="b">
              <a:lnSpc>
                <a:spcPct val="160000"/>
              </a:lnSpc>
            </a:pPr>
            <a:r>
              <a:rPr lang="tr-TR" sz="2000" dirty="0" smtClean="0">
                <a:latin typeface="Arial Black" panose="020B0A04020102020204" pitchFamily="34" charset="0"/>
                <a:ea typeface="Calibri" panose="020F0502020204030204" pitchFamily="34" charset="0"/>
                <a:cs typeface="Arial" panose="020B0604020202020204" pitchFamily="34" charset="0"/>
              </a:rPr>
              <a:t>	Mustafa </a:t>
            </a:r>
            <a:r>
              <a:rPr lang="tr-TR" sz="2000" dirty="0">
                <a:latin typeface="Arial Black" panose="020B0A04020102020204" pitchFamily="34" charset="0"/>
                <a:ea typeface="Calibri" panose="020F0502020204030204" pitchFamily="34" charset="0"/>
                <a:cs typeface="Arial" panose="020B0604020202020204" pitchFamily="34" charset="0"/>
              </a:rPr>
              <a:t>Kemal bu mülakattan ve Meclisteki teşebbüsünden sonra yapılacak işler hakkında artık Padişah ve onun işbirliği ettiği adamlara güvenmenin doğru olmayacağını, alınacak her tedbir ve kararın kendi tedbir ve kararı olması lazım geldiğini görmüştü. Mustafa Kemal annesinin evinden, o sırada yabancı şahsiyet ve toplantı yerleriyle de temas </a:t>
            </a:r>
            <a:r>
              <a:rPr lang="tr-TR" sz="2000" dirty="0" smtClean="0">
                <a:latin typeface="Arial Black" panose="020B0A04020102020204" pitchFamily="34" charset="0"/>
                <a:ea typeface="Calibri" panose="020F0502020204030204" pitchFamily="34" charset="0"/>
                <a:cs typeface="Arial" panose="020B0604020202020204" pitchFamily="34" charset="0"/>
              </a:rPr>
              <a:t>temin </a:t>
            </a:r>
            <a:r>
              <a:rPr lang="tr-TR" sz="2000" dirty="0">
                <a:latin typeface="Arial Black" panose="020B0A04020102020204" pitchFamily="34" charset="0"/>
                <a:ea typeface="Calibri" panose="020F0502020204030204" pitchFamily="34" charset="0"/>
                <a:cs typeface="Arial" panose="020B0604020202020204" pitchFamily="34" charset="0"/>
              </a:rPr>
              <a:t>edebilecek </a:t>
            </a:r>
            <a:r>
              <a:rPr lang="tr-TR" sz="2000" dirty="0" err="1">
                <a:latin typeface="Arial Black" panose="020B0A04020102020204" pitchFamily="34" charset="0"/>
                <a:ea typeface="Calibri" panose="020F0502020204030204" pitchFamily="34" charset="0"/>
                <a:cs typeface="Arial" panose="020B0604020202020204" pitchFamily="34" charset="0"/>
              </a:rPr>
              <a:t>Perapalas</a:t>
            </a:r>
            <a:r>
              <a:rPr lang="tr-TR" sz="2000" dirty="0">
                <a:latin typeface="Arial Black" panose="020B0A04020102020204" pitchFamily="34" charset="0"/>
                <a:ea typeface="Calibri" panose="020F0502020204030204" pitchFamily="34" charset="0"/>
                <a:cs typeface="Arial" panose="020B0604020202020204" pitchFamily="34" charset="0"/>
              </a:rPr>
              <a:t> Oteli’ne taşındı. O günlerde İstanbul’da bir çok yabancı basın temsilcileri toplanmıştı. Bunlarla temas etmekte, kendilerini Türk hakkına ve davasına inandırmakta, bu vasıta ile </a:t>
            </a:r>
            <a:r>
              <a:rPr lang="tr-TR" sz="2000" dirty="0" smtClean="0">
                <a:latin typeface="Arial Black" panose="020B0A04020102020204" pitchFamily="34" charset="0"/>
                <a:ea typeface="Calibri" panose="020F0502020204030204" pitchFamily="34" charset="0"/>
                <a:cs typeface="Arial" panose="020B0604020202020204" pitchFamily="34" charset="0"/>
              </a:rPr>
              <a:t>düşmanların </a:t>
            </a:r>
            <a:r>
              <a:rPr lang="tr-TR" sz="2000" dirty="0">
                <a:latin typeface="Arial Black" panose="020B0A04020102020204" pitchFamily="34" charset="0"/>
                <a:ea typeface="Calibri" panose="020F0502020204030204" pitchFamily="34" charset="0"/>
                <a:cs typeface="Arial" panose="020B0604020202020204" pitchFamily="34" charset="0"/>
              </a:rPr>
              <a:t>Türkiye aleyhindeki menfi propagandalarının tesirlerini gidererek, </a:t>
            </a:r>
            <a:r>
              <a:rPr lang="tr-TR" sz="2000" dirty="0" smtClean="0">
                <a:latin typeface="Arial Black" panose="020B0A04020102020204" pitchFamily="34" charset="0"/>
                <a:ea typeface="Calibri" panose="020F0502020204030204" pitchFamily="34" charset="0"/>
                <a:cs typeface="Arial" panose="020B0604020202020204" pitchFamily="34" charset="0"/>
              </a:rPr>
              <a:t>barış masasına </a:t>
            </a:r>
            <a:r>
              <a:rPr lang="tr-TR" sz="2000" dirty="0">
                <a:latin typeface="Arial Black" panose="020B0A04020102020204" pitchFamily="34" charset="0"/>
                <a:ea typeface="Calibri" panose="020F0502020204030204" pitchFamily="34" charset="0"/>
                <a:cs typeface="Arial" panose="020B0604020202020204" pitchFamily="34" charset="0"/>
              </a:rPr>
              <a:t>oturulduğu zaman </a:t>
            </a:r>
            <a:r>
              <a:rPr lang="tr-TR" sz="2000" dirty="0" smtClean="0">
                <a:latin typeface="Arial Black" panose="020B0A04020102020204" pitchFamily="34" charset="0"/>
                <a:ea typeface="Calibri" panose="020F0502020204030204" pitchFamily="34" charset="0"/>
                <a:cs typeface="Arial" panose="020B0604020202020204" pitchFamily="34" charset="0"/>
              </a:rPr>
              <a:t>ülke </a:t>
            </a:r>
            <a:r>
              <a:rPr lang="tr-TR" sz="2000" dirty="0">
                <a:latin typeface="Arial Black" panose="020B0A04020102020204" pitchFamily="34" charset="0"/>
                <a:ea typeface="Calibri" panose="020F0502020204030204" pitchFamily="34" charset="0"/>
                <a:cs typeface="Arial" panose="020B0604020202020204" pitchFamily="34" charset="0"/>
              </a:rPr>
              <a:t>bütünlüğünü ve bağımsızlığını bozacak kararlar verilmesini önlemekte fayda görüyordu. </a:t>
            </a:r>
            <a:endParaRPr lang="tr-TR" sz="2000" dirty="0"/>
          </a:p>
        </p:txBody>
      </p:sp>
    </p:spTree>
    <p:extLst>
      <p:ext uri="{BB962C8B-B14F-4D97-AF65-F5344CB8AC3E}">
        <p14:creationId xmlns:p14="http://schemas.microsoft.com/office/powerpoint/2010/main" val="283836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a:bodyPr>
          <a:lstStyle/>
          <a:p>
            <a:pPr algn="just" fontAlgn="b">
              <a:lnSpc>
                <a:spcPct val="160000"/>
              </a:lnSpc>
            </a:pPr>
            <a:r>
              <a:rPr lang="tr-TR" sz="2000" dirty="0" smtClean="0">
                <a:latin typeface="Arial Black" panose="020B0A04020102020204" pitchFamily="34" charset="0"/>
                <a:ea typeface="Calibri" panose="020F0502020204030204" pitchFamily="34" charset="0"/>
                <a:cs typeface="Arial" panose="020B0604020202020204" pitchFamily="34" charset="0"/>
              </a:rPr>
              <a:t>	Zaman</a:t>
            </a:r>
            <a:r>
              <a:rPr lang="tr-TR" sz="2000" dirty="0">
                <a:latin typeface="Arial Black" panose="020B0A04020102020204" pitchFamily="34" charset="0"/>
                <a:ea typeface="Calibri" panose="020F0502020204030204" pitchFamily="34" charset="0"/>
                <a:cs typeface="Arial" panose="020B0604020202020204" pitchFamily="34" charset="0"/>
              </a:rPr>
              <a:t>, İstanbul’un türlü siyasi faaliyetlerine sahne olduğu bir devreydi. Hemen her hafta bir yenisi kurulan beş on kişilik siyasi partiler, Türkiye için birer kurtuluş </a:t>
            </a:r>
            <a:r>
              <a:rPr lang="tr-TR" sz="2000" dirty="0" smtClean="0">
                <a:latin typeface="Arial Black" panose="020B0A04020102020204" pitchFamily="34" charset="0"/>
                <a:ea typeface="Calibri" panose="020F0502020204030204" pitchFamily="34" charset="0"/>
                <a:cs typeface="Arial" panose="020B0604020202020204" pitchFamily="34" charset="0"/>
              </a:rPr>
              <a:t>programı </a:t>
            </a:r>
            <a:r>
              <a:rPr lang="tr-TR" sz="2000" dirty="0">
                <a:latin typeface="Arial Black" panose="020B0A04020102020204" pitchFamily="34" charset="0"/>
                <a:ea typeface="Calibri" panose="020F0502020204030204" pitchFamily="34" charset="0"/>
                <a:cs typeface="Arial" panose="020B0604020202020204" pitchFamily="34" charset="0"/>
              </a:rPr>
              <a:t>yapmaya </a:t>
            </a:r>
            <a:r>
              <a:rPr lang="tr-TR" sz="2000" dirty="0" smtClean="0">
                <a:latin typeface="Arial Black" panose="020B0A04020102020204" pitchFamily="34" charset="0"/>
                <a:ea typeface="Calibri" panose="020F0502020204030204" pitchFamily="34" charset="0"/>
                <a:cs typeface="Arial" panose="020B0604020202020204" pitchFamily="34" charset="0"/>
              </a:rPr>
              <a:t>çalışıyorlardı. </a:t>
            </a:r>
            <a:r>
              <a:rPr lang="tr-TR" sz="2000" dirty="0">
                <a:latin typeface="Arial Black" panose="020B0A04020102020204" pitchFamily="34" charset="0"/>
                <a:ea typeface="Calibri" panose="020F0502020204030204" pitchFamily="34" charset="0"/>
                <a:cs typeface="Arial" panose="020B0604020202020204" pitchFamily="34" charset="0"/>
              </a:rPr>
              <a:t>Milliyetçiliğine dayanan veya yönelen her hareket ve cereyanı, Umumi </a:t>
            </a:r>
            <a:r>
              <a:rPr lang="tr-TR" sz="2000" dirty="0" err="1">
                <a:latin typeface="Arial Black" panose="020B0A04020102020204" pitchFamily="34" charset="0"/>
                <a:ea typeface="Calibri" panose="020F0502020204030204" pitchFamily="34" charset="0"/>
                <a:cs typeface="Arial" panose="020B0604020202020204" pitchFamily="34" charset="0"/>
              </a:rPr>
              <a:t>Harb</a:t>
            </a:r>
            <a:r>
              <a:rPr lang="tr-TR" sz="2000" dirty="0">
                <a:latin typeface="Arial Black" panose="020B0A04020102020204" pitchFamily="34" charset="0"/>
                <a:ea typeface="Calibri" panose="020F0502020204030204" pitchFamily="34" charset="0"/>
                <a:cs typeface="Arial" panose="020B0604020202020204" pitchFamily="34" charset="0"/>
              </a:rPr>
              <a:t> ile birlikte siyaseti iflas eden İttihat ve Terakki’nin bir </a:t>
            </a:r>
            <a:r>
              <a:rPr lang="tr-TR" sz="2000" dirty="0" smtClean="0">
                <a:latin typeface="Arial Black" panose="020B0A04020102020204" pitchFamily="34" charset="0"/>
                <a:ea typeface="Calibri" panose="020F0502020204030204" pitchFamily="34" charset="0"/>
                <a:cs typeface="Arial" panose="020B0604020202020204" pitchFamily="34" charset="0"/>
              </a:rPr>
              <a:t>kalkışması </a:t>
            </a:r>
            <a:r>
              <a:rPr lang="tr-TR" sz="2000" dirty="0">
                <a:latin typeface="Arial Black" panose="020B0A04020102020204" pitchFamily="34" charset="0"/>
                <a:ea typeface="Calibri" panose="020F0502020204030204" pitchFamily="34" charset="0"/>
                <a:cs typeface="Arial" panose="020B0604020202020204" pitchFamily="34" charset="0"/>
              </a:rPr>
              <a:t>sayan muhalif gazete ve partiler milli birliğe olan güveni sarsıyorlardı. </a:t>
            </a:r>
            <a:r>
              <a:rPr lang="tr-TR" sz="2000" dirty="0" smtClean="0">
                <a:latin typeface="Arial Black" panose="020B0A04020102020204" pitchFamily="34" charset="0"/>
                <a:ea typeface="Calibri" panose="020F0502020204030204" pitchFamily="34" charset="0"/>
                <a:cs typeface="Arial" panose="020B0604020202020204" pitchFamily="34" charset="0"/>
              </a:rPr>
              <a:t>Damat </a:t>
            </a:r>
            <a:r>
              <a:rPr lang="tr-TR" sz="2000" dirty="0">
                <a:latin typeface="Arial Black" panose="020B0A04020102020204" pitchFamily="34" charset="0"/>
                <a:ea typeface="Calibri" panose="020F0502020204030204" pitchFamily="34" charset="0"/>
                <a:cs typeface="Arial" panose="020B0604020202020204" pitchFamily="34" charset="0"/>
              </a:rPr>
              <a:t>Ferit Paşa’nın liderliğindeki Hürriyet ve İtilaf Fırkası her gün biraz daha faaliyet ve nüfusunu artırmaya, bütün memleket içinde teşkilatlanmaya çalışıyordu. Onunla el ele yürüyen İngiliz Muhipleri Cemiyeti, karanlık işlerde kendilerinden </a:t>
            </a:r>
            <a:r>
              <a:rPr lang="tr-TR" sz="2000" dirty="0" smtClean="0">
                <a:latin typeface="Arial Black" panose="020B0A04020102020204" pitchFamily="34" charset="0"/>
                <a:ea typeface="Calibri" panose="020F0502020204030204" pitchFamily="34" charset="0"/>
                <a:cs typeface="Arial" panose="020B0604020202020204" pitchFamily="34" charset="0"/>
              </a:rPr>
              <a:t>faydalanılacak </a:t>
            </a:r>
            <a:r>
              <a:rPr lang="tr-TR" sz="2000" dirty="0">
                <a:latin typeface="Arial Black" panose="020B0A04020102020204" pitchFamily="34" charset="0"/>
                <a:ea typeface="Calibri" panose="020F0502020204030204" pitchFamily="34" charset="0"/>
                <a:cs typeface="Arial" panose="020B0604020202020204" pitchFamily="34" charset="0"/>
              </a:rPr>
              <a:t>insanları memlekette artırmaya uğraşıyorlardı. Azınlıklar yabancı tesir ve nüfusuna dayanarak hükümetin haysiyetini </a:t>
            </a:r>
            <a:r>
              <a:rPr lang="tr-TR" sz="2000" dirty="0" smtClean="0">
                <a:latin typeface="Arial Black" panose="020B0A04020102020204" pitchFamily="34" charset="0"/>
                <a:ea typeface="Calibri" panose="020F0502020204030204" pitchFamily="34" charset="0"/>
                <a:cs typeface="Arial" panose="020B0604020202020204" pitchFamily="34" charset="0"/>
              </a:rPr>
              <a:t>hiçe </a:t>
            </a:r>
            <a:r>
              <a:rPr lang="tr-TR" sz="2000" dirty="0">
                <a:latin typeface="Arial Black" panose="020B0A04020102020204" pitchFamily="34" charset="0"/>
                <a:ea typeface="Calibri" panose="020F0502020204030204" pitchFamily="34" charset="0"/>
                <a:cs typeface="Arial" panose="020B0604020202020204" pitchFamily="34" charset="0"/>
              </a:rPr>
              <a:t>indirmekte adeta yarışıyorlardı.</a:t>
            </a:r>
            <a:endParaRPr lang="tr-TR" sz="2000" dirty="0"/>
          </a:p>
        </p:txBody>
      </p:sp>
    </p:spTree>
    <p:extLst>
      <p:ext uri="{BB962C8B-B14F-4D97-AF65-F5344CB8AC3E}">
        <p14:creationId xmlns:p14="http://schemas.microsoft.com/office/powerpoint/2010/main" val="1784420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lnSpcReduction="10000"/>
          </a:bodyPr>
          <a:lstStyle/>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Türkiye </a:t>
            </a:r>
            <a:r>
              <a:rPr lang="tr-TR" sz="2000" dirty="0">
                <a:latin typeface="Arial Black" panose="020B0A04020102020204" pitchFamily="34" charset="0"/>
                <a:ea typeface="Times New Roman" panose="02020603050405020304" pitchFamily="18" charset="0"/>
                <a:cs typeface="Arial" panose="020B0604020202020204" pitchFamily="34" charset="0"/>
              </a:rPr>
              <a:t>bütünlüğünden ümidini kesen bir kısım münevverler de yer yer mahalli müdafaa-i hukuk cemiyetleri kurmaya başlamışlardı. Bir taraftan da ordu terhis olunuyor, gittikçe artan yabancı nüfuz ve müdahalesi karşısında hükümet gün geçtikçe daha kudretsiz bir hal alıyordu.</a:t>
            </a:r>
            <a:endParaRPr lang="tr-TR" sz="2000" dirty="0">
              <a:latin typeface="Times New Roman" panose="02020603050405020304" pitchFamily="18" charset="0"/>
              <a:ea typeface="Times New Roman" panose="02020603050405020304" pitchFamily="18" charset="0"/>
            </a:endParaRPr>
          </a:p>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Mustafa </a:t>
            </a:r>
            <a:r>
              <a:rPr lang="tr-TR" sz="2000" dirty="0">
                <a:latin typeface="Arial Black" panose="020B0A04020102020204" pitchFamily="34" charset="0"/>
                <a:ea typeface="Times New Roman" panose="02020603050405020304" pitchFamily="18" charset="0"/>
                <a:cs typeface="Arial" panose="020B0604020202020204" pitchFamily="34" charset="0"/>
              </a:rPr>
              <a:t>Kemal, </a:t>
            </a:r>
            <a:r>
              <a:rPr lang="tr-TR" sz="2000" dirty="0" err="1">
                <a:latin typeface="Arial Black" panose="020B0A04020102020204" pitchFamily="34" charset="0"/>
                <a:ea typeface="Times New Roman" panose="02020603050405020304" pitchFamily="18" charset="0"/>
                <a:cs typeface="Arial" panose="020B0604020202020204" pitchFamily="34" charset="0"/>
              </a:rPr>
              <a:t>Perapalas</a:t>
            </a:r>
            <a:r>
              <a:rPr lang="tr-TR" sz="2000" dirty="0">
                <a:latin typeface="Arial Black" panose="020B0A04020102020204" pitchFamily="34" charset="0"/>
                <a:ea typeface="Times New Roman" panose="02020603050405020304" pitchFamily="18" charset="0"/>
                <a:cs typeface="Arial" panose="020B0604020202020204" pitchFamily="34" charset="0"/>
              </a:rPr>
              <a:t> Otel’inde kaldığı günlerde, o sırada iş başında görülen bütün şahsiyetlerle birer birer temas imkanları aramaya, onları yakından tanıyıp değerlerini tartmaya ve kendilerine güvenilip güvenilmeyeceğini öğrenmeğe de koyuldu</a:t>
            </a:r>
            <a:r>
              <a:rPr lang="tr-TR" sz="2000" dirty="0" smtClean="0">
                <a:latin typeface="Arial Black" panose="020B0A04020102020204" pitchFamily="34" charset="0"/>
                <a:ea typeface="Times New Roman" panose="02020603050405020304" pitchFamily="18" charset="0"/>
                <a:cs typeface="Arial" panose="020B0604020202020204" pitchFamily="34" charset="0"/>
              </a:rPr>
              <a:t>.</a:t>
            </a:r>
          </a:p>
          <a:p>
            <a:pPr algn="just" fontAlgn="b">
              <a:lnSpc>
                <a:spcPct val="150000"/>
              </a:lnSpc>
            </a:pPr>
            <a:r>
              <a:rPr lang="tr-TR" sz="2000" dirty="0" smtClean="0">
                <a:latin typeface="Arial Black" panose="020B0A04020102020204" pitchFamily="34" charset="0"/>
                <a:ea typeface="Calibri" panose="020F0502020204030204" pitchFamily="34" charset="0"/>
                <a:cs typeface="Arial" panose="020B0604020202020204" pitchFamily="34" charset="0"/>
              </a:rPr>
              <a:t>	Bir </a:t>
            </a:r>
            <a:r>
              <a:rPr lang="tr-TR" sz="2000" dirty="0">
                <a:latin typeface="Arial Black" panose="020B0A04020102020204" pitchFamily="34" charset="0"/>
                <a:ea typeface="Calibri" panose="020F0502020204030204" pitchFamily="34" charset="0"/>
                <a:cs typeface="Arial" panose="020B0604020202020204" pitchFamily="34" charset="0"/>
              </a:rPr>
              <a:t>müddet sonra Şişli’de kiraladığı bir eve yerleşti. Şimdi “İstanbul Şehri Atatürk Müzesi” olan bu ev, İstanbul’dan ayrılıncaya kadar Mustafa Kemal’in çalışmalarına ve Milli Mücadele için hazırlıklarına bir merkez olmuştu. Mustafa Kemal kendisine güvendiği arkadaşlarıyla burada toplanıyor, ilerisi için kararlar alıyor, tedbirler </a:t>
            </a:r>
            <a:r>
              <a:rPr lang="tr-TR" sz="2000" dirty="0" smtClean="0">
                <a:latin typeface="Arial Black" panose="020B0A04020102020204" pitchFamily="34" charset="0"/>
                <a:ea typeface="Calibri" panose="020F0502020204030204" pitchFamily="34" charset="0"/>
                <a:cs typeface="Arial" panose="020B0604020202020204" pitchFamily="34" charset="0"/>
              </a:rPr>
              <a:t>düşünüyordu.</a:t>
            </a:r>
            <a:endParaRPr lang="tr-T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666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a:bodyPr>
          <a:lstStyle/>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a:t>
            </a:r>
            <a:r>
              <a:rPr lang="tr-TR" sz="2000" dirty="0">
                <a:latin typeface="Arial Black" panose="020B0A04020102020204" pitchFamily="34" charset="0"/>
                <a:ea typeface="Calibri" panose="020F0502020204030204" pitchFamily="34" charset="0"/>
                <a:cs typeface="Arial" panose="020B0604020202020204" pitchFamily="34" charset="0"/>
              </a:rPr>
              <a:t> Mustafa Kemal, 1914’te Sofya’da </a:t>
            </a:r>
            <a:r>
              <a:rPr lang="tr-TR" sz="2000" dirty="0" err="1">
                <a:latin typeface="Arial Black" panose="020B0A04020102020204" pitchFamily="34" charset="0"/>
                <a:ea typeface="Calibri" panose="020F0502020204030204" pitchFamily="34" charset="0"/>
                <a:cs typeface="Arial" panose="020B0604020202020204" pitchFamily="34" charset="0"/>
              </a:rPr>
              <a:t>ataşemiliterken</a:t>
            </a:r>
            <a:r>
              <a:rPr lang="tr-TR" sz="2000" dirty="0">
                <a:latin typeface="Arial Black" panose="020B0A04020102020204" pitchFamily="34" charset="0"/>
                <a:ea typeface="Calibri" panose="020F0502020204030204" pitchFamily="34" charset="0"/>
                <a:cs typeface="Arial" panose="020B0604020202020204" pitchFamily="34" charset="0"/>
              </a:rPr>
              <a:t> yazdığı, fakat bazı sebeplerden dolayı basılmasını 1918’e kadar beklettiği </a:t>
            </a:r>
            <a:r>
              <a:rPr lang="tr-TR" sz="2000" dirty="0">
                <a:solidFill>
                  <a:srgbClr val="FF0000"/>
                </a:solidFill>
                <a:latin typeface="Arial Black" panose="020B0A04020102020204" pitchFamily="34" charset="0"/>
                <a:ea typeface="Calibri" panose="020F0502020204030204" pitchFamily="34" charset="0"/>
                <a:cs typeface="Arial" panose="020B0604020202020204" pitchFamily="34" charset="0"/>
              </a:rPr>
              <a:t>“kumandanla Hasbihal” </a:t>
            </a:r>
            <a:r>
              <a:rPr lang="tr-TR" sz="2000" dirty="0">
                <a:latin typeface="Arial Black" panose="020B0A04020102020204" pitchFamily="34" charset="0"/>
                <a:ea typeface="Calibri" panose="020F0502020204030204" pitchFamily="34" charset="0"/>
                <a:cs typeface="Arial" panose="020B0604020202020204" pitchFamily="34" charset="0"/>
              </a:rPr>
              <a:t>adlı küçük kitabini da bu sıralarda yayınladı. Mustafa Kemal bu küçük kitabında Meşrutiyet devri, Balkan Harbi ve </a:t>
            </a:r>
            <a:r>
              <a:rPr lang="tr-TR" sz="2000" dirty="0" err="1">
                <a:latin typeface="Arial Black" panose="020B0A04020102020204" pitchFamily="34" charset="0"/>
                <a:ea typeface="Calibri" panose="020F0502020204030204" pitchFamily="34" charset="0"/>
                <a:cs typeface="Arial" panose="020B0604020202020204" pitchFamily="34" charset="0"/>
              </a:rPr>
              <a:t>Trablus’daki</a:t>
            </a:r>
            <a:r>
              <a:rPr lang="tr-TR" sz="2000" dirty="0">
                <a:latin typeface="Arial Black" panose="020B0A04020102020204" pitchFamily="34" charset="0"/>
                <a:ea typeface="Calibri" panose="020F0502020204030204" pitchFamily="34" charset="0"/>
                <a:cs typeface="Arial" panose="020B0604020202020204" pitchFamily="34" charset="0"/>
              </a:rPr>
              <a:t> gözlemlerine dayanarak bir ordunun talim ve terbiyesinde </a:t>
            </a:r>
            <a:r>
              <a:rPr lang="tr-TR" sz="2000" dirty="0" smtClean="0">
                <a:latin typeface="Arial Black" panose="020B0A04020102020204" pitchFamily="34" charset="0"/>
                <a:ea typeface="Calibri" panose="020F0502020204030204" pitchFamily="34" charset="0"/>
                <a:cs typeface="Arial" panose="020B0604020202020204" pitchFamily="34" charset="0"/>
              </a:rPr>
              <a:t>göz önünde </a:t>
            </a:r>
            <a:r>
              <a:rPr lang="tr-TR" sz="2000" dirty="0">
                <a:latin typeface="Arial Black" panose="020B0A04020102020204" pitchFamily="34" charset="0"/>
                <a:ea typeface="Calibri" panose="020F0502020204030204" pitchFamily="34" charset="0"/>
                <a:cs typeface="Arial" panose="020B0604020202020204" pitchFamily="34" charset="0"/>
              </a:rPr>
              <a:t>bulundurulacak belli başlı noktaları belirtiyor ve bu konuda esas “</a:t>
            </a:r>
            <a:r>
              <a:rPr lang="tr-TR" sz="2000" dirty="0" smtClean="0">
                <a:latin typeface="Arial Black" panose="020B0A04020102020204" pitchFamily="34" charset="0"/>
                <a:ea typeface="Calibri" panose="020F0502020204030204" pitchFamily="34" charset="0"/>
                <a:cs typeface="Arial" panose="020B0604020202020204" pitchFamily="34" charset="0"/>
              </a:rPr>
              <a:t>kuvve-i </a:t>
            </a:r>
            <a:r>
              <a:rPr lang="tr-TR" sz="2000" dirty="0">
                <a:latin typeface="Arial Black" panose="020B0A04020102020204" pitchFamily="34" charset="0"/>
                <a:ea typeface="Calibri" panose="020F0502020204030204" pitchFamily="34" charset="0"/>
                <a:cs typeface="Arial" panose="020B0604020202020204" pitchFamily="34" charset="0"/>
              </a:rPr>
              <a:t>maneviye, taarruz fikri ve </a:t>
            </a:r>
            <a:r>
              <a:rPr lang="tr-TR" sz="2000" dirty="0" err="1">
                <a:latin typeface="Arial Black" panose="020B0A04020102020204" pitchFamily="34" charset="0"/>
                <a:ea typeface="Calibri" panose="020F0502020204030204" pitchFamily="34" charset="0"/>
                <a:cs typeface="Arial" panose="020B0604020202020204" pitchFamily="34" charset="0"/>
              </a:rPr>
              <a:t>insiyatif</a:t>
            </a:r>
            <a:r>
              <a:rPr lang="tr-TR" sz="2000" dirty="0">
                <a:latin typeface="Arial Black" panose="020B0A04020102020204" pitchFamily="34" charset="0"/>
                <a:ea typeface="Calibri" panose="020F0502020204030204" pitchFamily="34" charset="0"/>
                <a:cs typeface="Arial" panose="020B0604020202020204" pitchFamily="34" charset="0"/>
              </a:rPr>
              <a:t>” hakkında birçok canlı örnekler veriyordu. Mustafa Kemal, bu eseriyle, Büyük harpten mağlup çıkan Türk ordusunun subay ve komuta heyetinin maneviyatlarını yükseltmeğe uğraşıyordu. </a:t>
            </a:r>
            <a:r>
              <a:rPr lang="tr-TR" sz="2000" dirty="0" smtClean="0">
                <a:latin typeface="Arial Black" panose="020B0A04020102020204" pitchFamily="34" charset="0"/>
                <a:ea typeface="Calibri" panose="020F0502020204030204" pitchFamily="34" charset="0"/>
                <a:cs typeface="Arial" panose="020B0604020202020204" pitchFamily="34" charset="0"/>
              </a:rPr>
              <a:t>Bu </a:t>
            </a:r>
            <a:r>
              <a:rPr lang="tr-TR" sz="2000" dirty="0">
                <a:latin typeface="Arial Black" panose="020B0A04020102020204" pitchFamily="34" charset="0"/>
                <a:ea typeface="Calibri" panose="020F0502020204030204" pitchFamily="34" charset="0"/>
                <a:cs typeface="Arial" panose="020B0604020202020204" pitchFamily="34" charset="0"/>
              </a:rPr>
              <a:t>sırada kendisinin II</a:t>
            </a:r>
            <a:r>
              <a:rPr lang="tr-TR" sz="2000" dirty="0" smtClean="0">
                <a:latin typeface="Arial Black" panose="020B0A04020102020204" pitchFamily="34" charset="0"/>
                <a:ea typeface="Calibri" panose="020F0502020204030204" pitchFamily="34" charset="0"/>
                <a:cs typeface="Arial" panose="020B0604020202020204" pitchFamily="34" charset="0"/>
              </a:rPr>
              <a:t>. Ordu </a:t>
            </a:r>
            <a:r>
              <a:rPr lang="tr-TR" sz="2000" dirty="0">
                <a:latin typeface="Arial Black" panose="020B0A04020102020204" pitchFamily="34" charset="0"/>
                <a:ea typeface="Calibri" panose="020F0502020204030204" pitchFamily="34" charset="0"/>
                <a:cs typeface="Arial" panose="020B0604020202020204" pitchFamily="34" charset="0"/>
              </a:rPr>
              <a:t>Müfettişi olarak Konya’ya gönderilmesi hükümetçe düşünülmüştü. </a:t>
            </a:r>
            <a:endParaRPr lang="tr-T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4970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fontScale="92500" lnSpcReduction="20000"/>
          </a:bodyPr>
          <a:lstStyle/>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O sırada hastalanmıştı ve rahatsızlığını </a:t>
            </a:r>
            <a:r>
              <a:rPr lang="tr-TR" sz="2000" dirty="0">
                <a:latin typeface="Arial Black" panose="020B0A04020102020204" pitchFamily="34" charset="0"/>
                <a:ea typeface="Times New Roman" panose="02020603050405020304" pitchFamily="18" charset="0"/>
                <a:cs typeface="Arial" panose="020B0604020202020204" pitchFamily="34" charset="0"/>
              </a:rPr>
              <a:t>ileri sürerek itiraz etti. Çalışmalarını müspet kararlara bağlamak ve güvenilebilir arkadaşlarla anlaşmak işini henüz bitirmemişti.</a:t>
            </a:r>
            <a:endParaRPr lang="tr-TR" sz="2000" dirty="0">
              <a:latin typeface="Arial Black" panose="020B0A04020102020204" pitchFamily="34" charset="0"/>
              <a:ea typeface="Times New Roman" panose="02020603050405020304" pitchFamily="18" charset="0"/>
            </a:endParaRPr>
          </a:p>
          <a:p>
            <a:pPr algn="just">
              <a:lnSpc>
                <a:spcPct val="150000"/>
              </a:lnSpc>
            </a:pPr>
            <a:r>
              <a:rPr lang="tr-TR" sz="2000" dirty="0" smtClean="0">
                <a:latin typeface="Arial Black" panose="020B0A04020102020204" pitchFamily="34" charset="0"/>
                <a:ea typeface="Calibri" panose="020F0502020204030204" pitchFamily="34" charset="0"/>
                <a:cs typeface="Arial" panose="020B0604020202020204" pitchFamily="34" charset="0"/>
              </a:rPr>
              <a:t>	Mustafa </a:t>
            </a:r>
            <a:r>
              <a:rPr lang="tr-TR" sz="2000" dirty="0">
                <a:latin typeface="Arial Black" panose="020B0A04020102020204" pitchFamily="34" charset="0"/>
                <a:ea typeface="Calibri" panose="020F0502020204030204" pitchFamily="34" charset="0"/>
                <a:cs typeface="Arial" panose="020B0604020202020204" pitchFamily="34" charset="0"/>
              </a:rPr>
              <a:t>Kemal, bir gün Şişli’deki evine arkadaşı Kurmay Albay İsmet’i davet etti. Önlerine açtıkları bir Anadolu haritası üzerinde </a:t>
            </a:r>
            <a:r>
              <a:rPr lang="tr-TR" sz="2000" dirty="0" smtClean="0">
                <a:latin typeface="Arial Black" panose="020B0A04020102020204" pitchFamily="34" charset="0"/>
                <a:ea typeface="Calibri" panose="020F0502020204030204" pitchFamily="34" charset="0"/>
                <a:cs typeface="Arial" panose="020B0604020202020204" pitchFamily="34" charset="0"/>
              </a:rPr>
              <a:t>Onunla </a:t>
            </a:r>
            <a:r>
              <a:rPr lang="tr-TR" sz="2000" dirty="0">
                <a:latin typeface="Arial Black" panose="020B0A04020102020204" pitchFamily="34" charset="0"/>
                <a:ea typeface="Calibri" panose="020F0502020204030204" pitchFamily="34" charset="0"/>
                <a:cs typeface="Arial" panose="020B0604020202020204" pitchFamily="34" charset="0"/>
              </a:rPr>
              <a:t>beraber birtakım meseleleri görüştüler. Mustafa Kemal, hiçbir şeyi gizlemeyerek bütün düşündüklerini İsmet Paşa’ya açtı. Albay İsmet </a:t>
            </a:r>
            <a:r>
              <a:rPr lang="tr-TR" sz="2000" dirty="0" smtClean="0">
                <a:latin typeface="Arial Black" panose="020B0A04020102020204" pitchFamily="34" charset="0"/>
                <a:ea typeface="Calibri" panose="020F0502020204030204" pitchFamily="34" charset="0"/>
                <a:cs typeface="Arial" panose="020B0604020202020204" pitchFamily="34" charset="0"/>
              </a:rPr>
              <a:t>Bey(İnönü) de </a:t>
            </a:r>
            <a:r>
              <a:rPr lang="tr-TR" sz="2000" dirty="0">
                <a:latin typeface="Arial Black" panose="020B0A04020102020204" pitchFamily="34" charset="0"/>
                <a:ea typeface="Calibri" panose="020F0502020204030204" pitchFamily="34" charset="0"/>
                <a:cs typeface="Arial" panose="020B0604020202020204" pitchFamily="34" charset="0"/>
              </a:rPr>
              <a:t>Mustafa Kemal’in bütün düşüncelerini </a:t>
            </a:r>
            <a:r>
              <a:rPr lang="tr-TR" sz="2000" dirty="0" smtClean="0">
                <a:latin typeface="Arial Black" panose="020B0A04020102020204" pitchFamily="34" charset="0"/>
                <a:ea typeface="Calibri" panose="020F0502020204030204" pitchFamily="34" charset="0"/>
                <a:cs typeface="Arial" panose="020B0604020202020204" pitchFamily="34" charset="0"/>
              </a:rPr>
              <a:t>tamamıyla </a:t>
            </a:r>
            <a:r>
              <a:rPr lang="tr-TR" sz="2000" dirty="0">
                <a:latin typeface="Arial Black" panose="020B0A04020102020204" pitchFamily="34" charset="0"/>
                <a:ea typeface="Calibri" panose="020F0502020204030204" pitchFamily="34" charset="0"/>
                <a:cs typeface="Arial" panose="020B0604020202020204" pitchFamily="34" charset="0"/>
              </a:rPr>
              <a:t>tasvip etti ve beraber çalışmaya karar verdiler</a:t>
            </a:r>
            <a:r>
              <a:rPr lang="tr-TR" sz="2000" dirty="0" smtClean="0">
                <a:latin typeface="Arial Black" panose="020B0A04020102020204" pitchFamily="34" charset="0"/>
                <a:ea typeface="Calibri" panose="020F0502020204030204" pitchFamily="34" charset="0"/>
                <a:cs typeface="Arial" panose="020B0604020202020204" pitchFamily="34" charset="0"/>
              </a:rPr>
              <a:t>.</a:t>
            </a:r>
          </a:p>
          <a:p>
            <a:pPr algn="just">
              <a:lnSpc>
                <a:spcPct val="150000"/>
              </a:lnSpc>
            </a:pPr>
            <a:r>
              <a:rPr lang="tr-TR" sz="2000" dirty="0" smtClean="0">
                <a:latin typeface="Arial Black" panose="020B0A04020102020204" pitchFamily="34" charset="0"/>
                <a:ea typeface="Calibri" panose="020F0502020204030204" pitchFamily="34" charset="0"/>
                <a:cs typeface="Arial" panose="020B0604020202020204" pitchFamily="34" charset="0"/>
              </a:rPr>
              <a:t>	Bu </a:t>
            </a:r>
            <a:r>
              <a:rPr lang="tr-TR" sz="2000" dirty="0">
                <a:latin typeface="Arial Black" panose="020B0A04020102020204" pitchFamily="34" charset="0"/>
                <a:ea typeface="Calibri" panose="020F0502020204030204" pitchFamily="34" charset="0"/>
                <a:cs typeface="Arial" panose="020B0604020202020204" pitchFamily="34" charset="0"/>
              </a:rPr>
              <a:t>sıralarda Mustafa Kemal, artık İstanbul’da fazla bir şey yapılamayacağına kanaat getirmiş ve Anadolu’ya gitmeye ve oradan harekete geçmeye karar vermişti. O günkü menfi bazı politika adamları da her ne suretle olursa olsun Mustafa Kemal’in İstanbul’dan uzaklaşmasında kendi hesaplarına fayda buluyorlardı. Bunun ve o devirdeki İstanbul temas ve çalışmalarından edindiği kanaati kendisi şöyle anlatmaktadır.</a:t>
            </a:r>
            <a:endParaRPr lang="tr-T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751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fontScale="92500"/>
          </a:bodyPr>
          <a:lstStyle/>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a:t>
            </a:r>
            <a:r>
              <a:rPr lang="tr-TR" dirty="0">
                <a:latin typeface="Arial Black" panose="020B0A04020102020204" pitchFamily="34" charset="0"/>
                <a:ea typeface="Times New Roman" panose="02020603050405020304" pitchFamily="18" charset="0"/>
                <a:cs typeface="Arial" panose="020B0604020202020204" pitchFamily="34" charset="0"/>
              </a:rPr>
              <a:t> </a:t>
            </a:r>
            <a:r>
              <a:rPr lang="tr-TR" sz="2200" dirty="0">
                <a:latin typeface="Arial Black" panose="020B0A04020102020204" pitchFamily="34" charset="0"/>
                <a:ea typeface="Times New Roman" panose="02020603050405020304" pitchFamily="18" charset="0"/>
                <a:cs typeface="Arial" panose="020B0604020202020204" pitchFamily="34" charset="0"/>
              </a:rPr>
              <a:t>“İstanbul’un hamiyetli halkı tarafından muhtelif namlar altında programlar ve fırkalar yapılmak suretiyle kurtuluş çaresi aranmaktaydı. Bunların her birini ayrı ayrı tetkik ettim. Hiçbiri teyit(destek) kuvvetine dayanmıyordu. Bununla birlikte hiçbiriyle işbirliğinden bir netice beklemedim. Dayanılacak kuvvetin doğrudan millet olacağı kanaati bende pek kuvvetliydi”.</a:t>
            </a:r>
            <a:endParaRPr lang="tr-TR" sz="2200" dirty="0">
              <a:latin typeface="Times New Roman" panose="02020603050405020304" pitchFamily="18" charset="0"/>
              <a:ea typeface="Times New Roman" panose="02020603050405020304" pitchFamily="18" charset="0"/>
            </a:endParaRPr>
          </a:p>
          <a:p>
            <a:pPr algn="just">
              <a:lnSpc>
                <a:spcPct val="150000"/>
              </a:lnSpc>
            </a:pPr>
            <a:r>
              <a:rPr lang="tr-TR" sz="2200" dirty="0" smtClean="0">
                <a:latin typeface="Arial Black" panose="020B0A04020102020204" pitchFamily="34" charset="0"/>
                <a:ea typeface="Calibri" panose="020F0502020204030204" pitchFamily="34" charset="0"/>
                <a:cs typeface="Arial" panose="020B0604020202020204" pitchFamily="34" charset="0"/>
              </a:rPr>
              <a:t>	</a:t>
            </a:r>
            <a:r>
              <a:rPr lang="tr-TR" sz="2200" dirty="0" smtClean="0">
                <a:solidFill>
                  <a:srgbClr val="00B0F0"/>
                </a:solidFill>
                <a:latin typeface="Arial Black" panose="020B0A04020102020204" pitchFamily="34" charset="0"/>
                <a:ea typeface="Calibri" panose="020F0502020204030204" pitchFamily="34" charset="0"/>
                <a:cs typeface="Arial" panose="020B0604020202020204" pitchFamily="34" charset="0"/>
              </a:rPr>
              <a:t>‘’İstanbul’da </a:t>
            </a:r>
            <a:r>
              <a:rPr lang="tr-TR" sz="2200" dirty="0">
                <a:solidFill>
                  <a:srgbClr val="00B0F0"/>
                </a:solidFill>
                <a:latin typeface="Arial Black" panose="020B0A04020102020204" pitchFamily="34" charset="0"/>
                <a:ea typeface="Calibri" panose="020F0502020204030204" pitchFamily="34" charset="0"/>
                <a:cs typeface="Arial" panose="020B0604020202020204" pitchFamily="34" charset="0"/>
              </a:rPr>
              <a:t>cereyan eden ahvalden, yapılan teşebbüslerden, </a:t>
            </a:r>
            <a:r>
              <a:rPr lang="tr-TR" sz="2200" dirty="0" smtClean="0">
                <a:solidFill>
                  <a:srgbClr val="00B0F0"/>
                </a:solidFill>
                <a:latin typeface="Arial Black" panose="020B0A04020102020204" pitchFamily="34" charset="0"/>
                <a:ea typeface="Calibri" panose="020F0502020204030204" pitchFamily="34" charset="0"/>
                <a:cs typeface="Arial" panose="020B0604020202020204" pitchFamily="34" charset="0"/>
              </a:rPr>
              <a:t>bilhassa </a:t>
            </a:r>
            <a:r>
              <a:rPr lang="tr-TR" sz="2200" dirty="0">
                <a:solidFill>
                  <a:srgbClr val="00B0F0"/>
                </a:solidFill>
                <a:latin typeface="Arial Black" panose="020B0A04020102020204" pitchFamily="34" charset="0"/>
                <a:ea typeface="Calibri" panose="020F0502020204030204" pitchFamily="34" charset="0"/>
                <a:cs typeface="Arial" panose="020B0604020202020204" pitchFamily="34" charset="0"/>
              </a:rPr>
              <a:t>vaziyetin tehlikesinden ve fecaatinden (acıklı durumundan) milletin haberi yoktu. İstanbul’da oturup, milleti haberdar etmek imkanı da kalmamıştı. Bununla birlikte yapılacak şeyin İstanbul’dan çıkıp milletin içine girmek ve orada çalışmak olduğuna karar verdim. Bunun uygulanmasını düşündüğüm ve bazı arkadaşlarla müzakere ettiğim sırada idi ki, hükümet beni ordu müfettişi olarak Anadolu’ya göndermeyi teklif etti. Bu teklifi derhal memnuniyetle kabul ettim”.</a:t>
            </a:r>
            <a:endParaRPr lang="tr-TR" sz="2200" dirty="0">
              <a:solidFill>
                <a:srgbClr val="00B0F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3735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a:bodyPr>
          <a:lstStyle/>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a:t>
            </a:r>
            <a:r>
              <a:rPr lang="tr-TR" sz="2000" dirty="0">
                <a:latin typeface="Arial Black" panose="020B0A04020102020204" pitchFamily="34" charset="0"/>
                <a:ea typeface="Calibri" panose="020F0502020204030204" pitchFamily="34" charset="0"/>
                <a:cs typeface="Arial" panose="020B0604020202020204" pitchFamily="34" charset="0"/>
              </a:rPr>
              <a:t> 30 Nisan 1919 tarihinde Mustafa Kemal, </a:t>
            </a:r>
            <a:r>
              <a:rPr lang="tr-TR" sz="2000" dirty="0">
                <a:solidFill>
                  <a:srgbClr val="FF0000"/>
                </a:solidFill>
                <a:latin typeface="Arial Black" panose="020B0A04020102020204" pitchFamily="34" charset="0"/>
                <a:ea typeface="Calibri" panose="020F0502020204030204" pitchFamily="34" charset="0"/>
                <a:cs typeface="Arial" panose="020B0604020202020204" pitchFamily="34" charset="0"/>
              </a:rPr>
              <a:t>9.Ordu Kıtaatı Müfettişi </a:t>
            </a:r>
            <a:r>
              <a:rPr lang="tr-TR" sz="2000" dirty="0">
                <a:latin typeface="Arial Black" panose="020B0A04020102020204" pitchFamily="34" charset="0"/>
                <a:ea typeface="Calibri" panose="020F0502020204030204" pitchFamily="34" charset="0"/>
                <a:cs typeface="Arial" panose="020B0604020202020204" pitchFamily="34" charset="0"/>
              </a:rPr>
              <a:t>sıfatıyla bahsettiği bu göreve tayin olundu. (15 Haziran 1919’dan sonra bu görevin adı, 3.Ordu </a:t>
            </a:r>
            <a:r>
              <a:rPr lang="tr-TR" sz="2000" dirty="0" smtClean="0">
                <a:latin typeface="Arial Black" panose="020B0A04020102020204" pitchFamily="34" charset="0"/>
                <a:ea typeface="Calibri" panose="020F0502020204030204" pitchFamily="34" charset="0"/>
                <a:cs typeface="Arial" panose="020B0604020202020204" pitchFamily="34" charset="0"/>
              </a:rPr>
              <a:t>müfettişliğine </a:t>
            </a:r>
            <a:r>
              <a:rPr lang="tr-TR" sz="2000" dirty="0">
                <a:latin typeface="Arial Black" panose="020B0A04020102020204" pitchFamily="34" charset="0"/>
                <a:ea typeface="Calibri" panose="020F0502020204030204" pitchFamily="34" charset="0"/>
                <a:cs typeface="Arial" panose="020B0604020202020204" pitchFamily="34" charset="0"/>
              </a:rPr>
              <a:t>çevrilmiştir</a:t>
            </a:r>
            <a:r>
              <a:rPr lang="tr-TR" sz="2000" dirty="0" smtClean="0">
                <a:latin typeface="Arial Black" panose="020B0A04020102020204" pitchFamily="34" charset="0"/>
                <a:ea typeface="Calibri" panose="020F0502020204030204" pitchFamily="34" charset="0"/>
                <a:cs typeface="Arial" panose="020B0604020202020204" pitchFamily="34" charset="0"/>
              </a:rPr>
              <a:t>.). </a:t>
            </a:r>
            <a:r>
              <a:rPr lang="tr-TR" sz="2000" dirty="0">
                <a:latin typeface="Arial Black" panose="020B0A04020102020204" pitchFamily="34" charset="0"/>
                <a:ea typeface="Calibri" panose="020F0502020204030204" pitchFamily="34" charset="0"/>
                <a:cs typeface="Arial" panose="020B0604020202020204" pitchFamily="34" charset="0"/>
              </a:rPr>
              <a:t>Mustafa Kemal, aynı gün ilgili makamlarla temasa geçerek görevinin hudutlarını çizmeye, mahiyetini tespit etmeye ve emrine girecek kuvvetleri tayin ve takviyeye başladı. Harbiye Nezareti vasıtasıyla Bahriye Nezaretinden Karadeniz kıyılarının emniyeti için iki gambot istedi. Müfettişlik bölgesine dahil Sivas, Van, Trabzon ve Erzurum Vilayetleriyle Samsun Sancağı mülkiye amirlerine kendisi tarafından verilecek emirlerin yerine getirilmesi hakkında tebligat yapılması için sadarete yazdırttı. 6 Mayıs 1919’da, görevine ait olup müsveddesi kendisi tarafından tespit ettirilen ve Vükela Meclisi’nce (Kabine Toplantısı) onaylanarak tebliğ edilen </a:t>
            </a:r>
            <a:r>
              <a:rPr lang="tr-TR" sz="2000" dirty="0" smtClean="0">
                <a:latin typeface="Arial Black" panose="020B0A04020102020204" pitchFamily="34" charset="0"/>
                <a:ea typeface="Calibri" panose="020F0502020204030204" pitchFamily="34" charset="0"/>
                <a:cs typeface="Arial" panose="020B0604020202020204" pitchFamily="34" charset="0"/>
              </a:rPr>
              <a:t>yönetmelikte,</a:t>
            </a:r>
            <a:endParaRPr lang="tr-T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7545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a:bodyPr>
          <a:lstStyle/>
          <a:p>
            <a:pPr algn="just" fontAlgn="b">
              <a:lnSpc>
                <a:spcPct val="150000"/>
              </a:lnSpc>
            </a:pPr>
            <a:r>
              <a:rPr lang="tr-TR" sz="2000" dirty="0">
                <a:latin typeface="Arial Black" panose="020B0A04020102020204" pitchFamily="34" charset="0"/>
                <a:ea typeface="Times New Roman" panose="02020603050405020304" pitchFamily="18" charset="0"/>
                <a:cs typeface="Arial" panose="020B0604020202020204" pitchFamily="34" charset="0"/>
              </a:rPr>
              <a:t>görevinin yalnız askeri olmayıp aynı zamanda mülki olduğu tespit edilmiş ve kendisine bölgesi içindeki askeri kıta ve illerden başka, komşu birlik ve illerinde kendisinden emir ve talimat almaları, dahili asayişin iade ve istikrarının temini, şurada burada bulunan silah ve cephanelerin bir an evvel toplattırılarak münasip depolarda muhafaza altına alınması, muhtelif yerlerde şura adı altında faaliyet de bulunan ve </a:t>
            </a:r>
            <a:r>
              <a:rPr lang="tr-TR" sz="2000" dirty="0" smtClean="0">
                <a:latin typeface="Arial Black" panose="020B0A04020102020204" pitchFamily="34" charset="0"/>
                <a:ea typeface="Times New Roman" panose="02020603050405020304" pitchFamily="18" charset="0"/>
                <a:cs typeface="Arial" panose="020B0604020202020204" pitchFamily="34" charset="0"/>
              </a:rPr>
              <a:t>gayri resmi </a:t>
            </a:r>
            <a:r>
              <a:rPr lang="tr-TR" sz="2000" dirty="0">
                <a:latin typeface="Arial Black" panose="020B0A04020102020204" pitchFamily="34" charset="0"/>
                <a:ea typeface="Times New Roman" panose="02020603050405020304" pitchFamily="18" charset="0"/>
                <a:cs typeface="Arial" panose="020B0604020202020204" pitchFamily="34" charset="0"/>
              </a:rPr>
              <a:t>surette fakat ordunun himayesi altında asker toplayan teşekküllerin kati olarak ortadan kaldırılması ve herhangi bir surette asker toplanmasının önüne geçilmesi görev ve yetkileri verilmişti.</a:t>
            </a:r>
            <a:endParaRPr lang="tr-TR" sz="2000" dirty="0">
              <a:latin typeface="Times New Roman" panose="02020603050405020304" pitchFamily="18" charset="0"/>
              <a:ea typeface="Times New Roman" panose="02020603050405020304" pitchFamily="18" charset="0"/>
            </a:endParaRPr>
          </a:p>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Müfettişliğin </a:t>
            </a:r>
            <a:r>
              <a:rPr lang="tr-TR" sz="2000" dirty="0">
                <a:latin typeface="Arial Black" panose="020B0A04020102020204" pitchFamily="34" charset="0"/>
                <a:ea typeface="Times New Roman" panose="02020603050405020304" pitchFamily="18" charset="0"/>
                <a:cs typeface="Arial" panose="020B0604020202020204" pitchFamily="34" charset="0"/>
              </a:rPr>
              <a:t>askeri işlerde mercii Harbiye Nezareti olmakla beraber, diğer işleri için başka yüksek makamlarla da doğrudan doğruya temas ve muharebeye yetkisi vardı.</a:t>
            </a:r>
            <a:endParaRPr lang="tr-T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2472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a:bodyPr>
          <a:lstStyle/>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Mustafa Kemal Paşa düşündüklerini kolay başarmak hususunda işine yarayacak olan bu yetkileri aldıktan sonra karargahını teşkile ve kendisine yardımcı olacak arkadaşları seçmeye başladı.</a:t>
            </a:r>
          </a:p>
          <a:p>
            <a:pPr algn="just" fontAlgn="b">
              <a:lnSpc>
                <a:spcPct val="150000"/>
              </a:lnSpc>
            </a:pPr>
            <a:r>
              <a:rPr lang="tr-TR" sz="2000" dirty="0" smtClean="0">
                <a:effectLst/>
                <a:latin typeface="Arial Black" panose="020B0A04020102020204" pitchFamily="34" charset="0"/>
                <a:ea typeface="Times New Roman" panose="02020603050405020304" pitchFamily="18" charset="0"/>
                <a:cs typeface="Arial" panose="020B0604020202020204" pitchFamily="34" charset="0"/>
              </a:rPr>
              <a:t>	İstanbul’daki milli teşekküllerle ve işbirliği etmeye karar verdiği kimselerle tekrar görüşme ve temaslarda bulunarak son direktif ve talimatlarını verdi. İstanbul’daki İtilaf Devletleri Fevkalade Komiserlerini de ziyaret etti. Komiserler kendisinin böyle bir görevle Anadolu’ya gönderilmesinden kuşkulanmışlar ve hakkındaki tereddüt ve şüpheleri temasta bulundukları Osmanlı Devleti adamlarına söylemişlerdi. Mustafa Kemal’in bu suretle Anadolu’ya gönderen Padişah ve Hükümeti de, kendisinden şüphelenmekteydi. Harbiye Nazırı Mustafa Kemal’e verilen talimatı imzalamamış, sadece mührünü basmakla yetinmişti.</a:t>
            </a:r>
            <a:endParaRPr lang="tr-TR"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4490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64892"/>
            <a:ext cx="9144000" cy="314793"/>
          </a:xfrm>
        </p:spPr>
        <p:txBody>
          <a:bodyPr>
            <a:normAutofit fontScale="90000"/>
          </a:bodyPr>
          <a:lstStyle/>
          <a:p>
            <a:endParaRPr lang="tr-TR" dirty="0"/>
          </a:p>
        </p:txBody>
      </p:sp>
      <p:sp>
        <p:nvSpPr>
          <p:cNvPr id="3" name="Alt Başlık 2"/>
          <p:cNvSpPr>
            <a:spLocks noGrp="1"/>
          </p:cNvSpPr>
          <p:nvPr>
            <p:ph type="subTitle" idx="1"/>
          </p:nvPr>
        </p:nvSpPr>
        <p:spPr>
          <a:xfrm>
            <a:off x="434715" y="674557"/>
            <a:ext cx="11377534" cy="5936105"/>
          </a:xfrm>
        </p:spPr>
        <p:txBody>
          <a:bodyPr>
            <a:normAutofit/>
          </a:bodyPr>
          <a:lstStyle/>
          <a:p>
            <a:pPr algn="just">
              <a:lnSpc>
                <a:spcPct val="150000"/>
              </a:lnSpc>
            </a:pPr>
            <a:r>
              <a:rPr lang="tr-TR" sz="2000" dirty="0" smtClean="0">
                <a:latin typeface="Arial Black" panose="020B0A04020102020204" pitchFamily="34" charset="0"/>
              </a:rPr>
              <a:t>	Okul çağına </a:t>
            </a:r>
            <a:r>
              <a:rPr lang="tr-TR" sz="2000" dirty="0">
                <a:latin typeface="Arial Black" panose="020B0A04020102020204" pitchFamily="34" charset="0"/>
              </a:rPr>
              <a:t>gelince Hafız Mehmet Efendi'nin mahalle mektebinde öğrenime başladı, sonra babasının isteğiyle Şemsi Efendi Mektebi'ne geçti. Bu sırada babasını kaybetti (1888). Bir süre </a:t>
            </a:r>
            <a:r>
              <a:rPr lang="tr-TR" sz="2000" dirty="0" err="1">
                <a:latin typeface="Arial Black" panose="020B0A04020102020204" pitchFamily="34" charset="0"/>
              </a:rPr>
              <a:t>Rapla</a:t>
            </a:r>
            <a:r>
              <a:rPr lang="tr-TR" sz="2000" dirty="0">
                <a:latin typeface="Arial Black" panose="020B0A04020102020204" pitchFamily="34" charset="0"/>
              </a:rPr>
              <a:t> Çiftliği'nde dayısının yanında kaldıktan sonra Selânik'e dönüp okulunu bitirdi. </a:t>
            </a:r>
          </a:p>
          <a:p>
            <a:pPr algn="just">
              <a:lnSpc>
                <a:spcPct val="150000"/>
              </a:lnSpc>
            </a:pPr>
            <a:r>
              <a:rPr lang="tr-TR" sz="2000" dirty="0" smtClean="0">
                <a:latin typeface="Arial Black" panose="020B0A04020102020204" pitchFamily="34" charset="0"/>
              </a:rPr>
              <a:t>	Selânik </a:t>
            </a:r>
            <a:r>
              <a:rPr lang="tr-TR" sz="2000" dirty="0">
                <a:latin typeface="Arial Black" panose="020B0A04020102020204" pitchFamily="34" charset="0"/>
              </a:rPr>
              <a:t>Mülkiye </a:t>
            </a:r>
            <a:r>
              <a:rPr lang="tr-TR" sz="2000" dirty="0" err="1">
                <a:latin typeface="Arial Black" panose="020B0A04020102020204" pitchFamily="34" charset="0"/>
              </a:rPr>
              <a:t>Rüştiyesi'ne</a:t>
            </a:r>
            <a:r>
              <a:rPr lang="tr-TR" sz="2000" dirty="0">
                <a:latin typeface="Arial Black" panose="020B0A04020102020204" pitchFamily="34" charset="0"/>
              </a:rPr>
              <a:t> kaydoldu. Kısa bir süre sonra 1893 yılında Askeri Rüştiye'ye girdi. Bu okulda Matematik öğretmeni Mustafa Bey adına "Kemal" i ilave etti. 1896-1899 yıllarında Manastır Askeri </a:t>
            </a:r>
            <a:r>
              <a:rPr lang="tr-TR" sz="2000" dirty="0" err="1">
                <a:latin typeface="Arial Black" panose="020B0A04020102020204" pitchFamily="34" charset="0"/>
              </a:rPr>
              <a:t>İdâdi'sini</a:t>
            </a:r>
            <a:r>
              <a:rPr lang="tr-TR" sz="2000" dirty="0">
                <a:latin typeface="Arial Black" panose="020B0A04020102020204" pitchFamily="34" charset="0"/>
              </a:rPr>
              <a:t> bitirip, İstanbul'da Harp Okulunda öğrenime başladı. 1902 yılında teğmen rütbesiyle mezun oldu. Harp Akademisi'ne devam etti. 11 Ocak 1905'te yüzbaşı rütbesiyle Akademi'yi tamamladı. </a:t>
            </a:r>
          </a:p>
        </p:txBody>
      </p:sp>
    </p:spTree>
    <p:extLst>
      <p:ext uri="{BB962C8B-B14F-4D97-AF65-F5344CB8AC3E}">
        <p14:creationId xmlns:p14="http://schemas.microsoft.com/office/powerpoint/2010/main" val="3859622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fontScale="92500"/>
          </a:bodyPr>
          <a:lstStyle/>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Sadrazam </a:t>
            </a:r>
            <a:r>
              <a:rPr lang="tr-TR" sz="2000" dirty="0">
                <a:latin typeface="Arial Black" panose="020B0A04020102020204" pitchFamily="34" charset="0"/>
                <a:ea typeface="Times New Roman" panose="02020603050405020304" pitchFamily="18" charset="0"/>
                <a:cs typeface="Arial" panose="020B0604020202020204" pitchFamily="34" charset="0"/>
              </a:rPr>
              <a:t>Damat Ferit Paşa da </a:t>
            </a:r>
            <a:r>
              <a:rPr lang="tr-TR" sz="2000" dirty="0" smtClean="0">
                <a:latin typeface="Arial Black" panose="020B0A04020102020204" pitchFamily="34" charset="0"/>
                <a:ea typeface="Times New Roman" panose="02020603050405020304" pitchFamily="18" charset="0"/>
                <a:cs typeface="Arial" panose="020B0604020202020204" pitchFamily="34" charset="0"/>
              </a:rPr>
              <a:t>Anadolu’ya </a:t>
            </a:r>
            <a:r>
              <a:rPr lang="tr-TR" sz="2000" dirty="0">
                <a:latin typeface="Arial Black" panose="020B0A04020102020204" pitchFamily="34" charset="0"/>
                <a:ea typeface="Times New Roman" panose="02020603050405020304" pitchFamily="18" charset="0"/>
                <a:cs typeface="Arial" panose="020B0604020202020204" pitchFamily="34" charset="0"/>
              </a:rPr>
              <a:t>hareketinden bir akşam önce, evinde yemeğe davet ettiği Mustafa Kemal’le yemekten sonra bir Anadolu haritası üzerinde müfettişlik bölgesinin ve nüfuz </a:t>
            </a:r>
            <a:r>
              <a:rPr lang="tr-TR" sz="2000" dirty="0" smtClean="0">
                <a:latin typeface="Arial Black" panose="020B0A04020102020204" pitchFamily="34" charset="0"/>
                <a:ea typeface="Times New Roman" panose="02020603050405020304" pitchFamily="18" charset="0"/>
                <a:cs typeface="Arial" panose="020B0604020202020204" pitchFamily="34" charset="0"/>
              </a:rPr>
              <a:t>sahasının genişliği hakkında konuşurken şüphe ve tereddütlerini gizlemeye muvaffak olamamıştı. Ziyafetten dönüşte yemekte beraber bulunarak konuşmaları takip etmiş olan ve o gün, Erkanı Harbiye-i Umumiye Reisliğine tayin edilmiş bulunan </a:t>
            </a:r>
            <a:r>
              <a:rPr lang="tr-TR" sz="2000" dirty="0" smtClean="0">
                <a:solidFill>
                  <a:srgbClr val="002060"/>
                </a:solidFill>
                <a:latin typeface="Arial Black" panose="020B0A04020102020204" pitchFamily="34" charset="0"/>
                <a:ea typeface="Times New Roman" panose="02020603050405020304" pitchFamily="18" charset="0"/>
                <a:cs typeface="Arial" panose="020B0604020202020204" pitchFamily="34" charset="0"/>
              </a:rPr>
              <a:t>Cevat Paşa da kendisine «bir şey mi yapacaksın Kemal?» diye sormuş ve «Evet Paşam, bir şey yapacağım» cevabını almıştı.</a:t>
            </a:r>
          </a:p>
          <a:p>
            <a:pPr algn="just" fontAlgn="b">
              <a:lnSpc>
                <a:spcPct val="15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Damat Ferit Paşa’nın bu ziyaretinin ertesi günü, Yunanlılar İzmir’i işgal etmişlerdi (15 Mayıs 1919) Mustafa Kemal o gün Babıali’de </a:t>
            </a:r>
            <a:r>
              <a:rPr lang="tr-TR" sz="2000" dirty="0">
                <a:latin typeface="Arial Black" panose="020B0A04020102020204" pitchFamily="34" charset="0"/>
                <a:ea typeface="Times New Roman" panose="02020603050405020304" pitchFamily="18" charset="0"/>
                <a:cs typeface="Arial" panose="020B0604020202020204" pitchFamily="34" charset="0"/>
              </a:rPr>
              <a:t>O</a:t>
            </a:r>
            <a:r>
              <a:rPr lang="tr-TR" sz="2000" dirty="0" smtClean="0">
                <a:latin typeface="Arial Black" panose="020B0A04020102020204" pitchFamily="34" charset="0"/>
                <a:ea typeface="Times New Roman" panose="02020603050405020304" pitchFamily="18" charset="0"/>
                <a:cs typeface="Arial" panose="020B0604020202020204" pitchFamily="34" charset="0"/>
              </a:rPr>
              <a:t>smanlı nazırlarına veda ziyaretine gittiği zaman onları vaziyetten çok ümitsiz görmüş ve kendisini Babıali’nin merdivenleri başında uğurlarken endişeli bir eda ile ahval hakkında düşüncelerini ve kararını sordukları vakit, kendilerine son defa ve kısaca </a:t>
            </a:r>
            <a:r>
              <a:rPr lang="tr-TR" sz="2000" dirty="0" smtClean="0">
                <a:solidFill>
                  <a:srgbClr val="002060"/>
                </a:solidFill>
                <a:latin typeface="Arial Black" panose="020B0A04020102020204" pitchFamily="34" charset="0"/>
                <a:ea typeface="Times New Roman" panose="02020603050405020304" pitchFamily="18" charset="0"/>
                <a:cs typeface="Arial" panose="020B0604020202020204" pitchFamily="34" charset="0"/>
              </a:rPr>
              <a:t>«Celadet (Kahramanlık) gösteriniz» </a:t>
            </a:r>
            <a:r>
              <a:rPr lang="tr-TR" sz="2000" dirty="0" smtClean="0">
                <a:latin typeface="Arial Black" panose="020B0A04020102020204" pitchFamily="34" charset="0"/>
                <a:ea typeface="Times New Roman" panose="02020603050405020304" pitchFamily="18" charset="0"/>
                <a:cs typeface="Arial" panose="020B0604020202020204" pitchFamily="34" charset="0"/>
              </a:rPr>
              <a:t>tavsiyesinde bulunmuştu.</a:t>
            </a:r>
            <a:endParaRPr lang="tr-TR"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7543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64892"/>
            <a:ext cx="9144000" cy="314793"/>
          </a:xfrm>
        </p:spPr>
        <p:txBody>
          <a:bodyPr>
            <a:normAutofit fontScale="90000"/>
          </a:bodyPr>
          <a:lstStyle/>
          <a:p>
            <a:endParaRPr lang="tr-TR" dirty="0"/>
          </a:p>
        </p:txBody>
      </p:sp>
      <p:sp>
        <p:nvSpPr>
          <p:cNvPr id="3" name="Alt Başlık 2"/>
          <p:cNvSpPr>
            <a:spLocks noGrp="1"/>
          </p:cNvSpPr>
          <p:nvPr>
            <p:ph type="subTitle" idx="1"/>
          </p:nvPr>
        </p:nvSpPr>
        <p:spPr>
          <a:xfrm>
            <a:off x="434715" y="674557"/>
            <a:ext cx="11377534" cy="5936105"/>
          </a:xfrm>
        </p:spPr>
        <p:txBody>
          <a:bodyPr>
            <a:normAutofit fontScale="92500"/>
          </a:bodyPr>
          <a:lstStyle/>
          <a:p>
            <a:pPr algn="just">
              <a:lnSpc>
                <a:spcPct val="150000"/>
              </a:lnSpc>
            </a:pPr>
            <a:r>
              <a:rPr lang="tr-TR" sz="2000" dirty="0">
                <a:solidFill>
                  <a:srgbClr val="FF0000"/>
                </a:solidFill>
                <a:latin typeface="Arial Black" panose="020B0A04020102020204" pitchFamily="34" charset="0"/>
              </a:rPr>
              <a:t>1905-1907</a:t>
            </a:r>
            <a:r>
              <a:rPr lang="tr-TR" sz="2000" dirty="0">
                <a:latin typeface="Arial Black" panose="020B0A04020102020204" pitchFamily="34" charset="0"/>
              </a:rPr>
              <a:t> yılları </a:t>
            </a:r>
            <a:r>
              <a:rPr lang="tr-TR" sz="2000" dirty="0" smtClean="0">
                <a:latin typeface="Arial Black" panose="020B0A04020102020204" pitchFamily="34" charset="0"/>
              </a:rPr>
              <a:t>arasında ilk görev yeri olan </a:t>
            </a:r>
            <a:r>
              <a:rPr lang="tr-TR" sz="2000" dirty="0">
                <a:latin typeface="Arial Black" panose="020B0A04020102020204" pitchFamily="34" charset="0"/>
              </a:rPr>
              <a:t>Şam'da 5. Ordu emrinde görev yaptı. </a:t>
            </a:r>
          </a:p>
          <a:p>
            <a:pPr algn="just">
              <a:lnSpc>
                <a:spcPct val="150000"/>
              </a:lnSpc>
            </a:pPr>
            <a:r>
              <a:rPr lang="tr-TR" sz="2000" dirty="0">
                <a:solidFill>
                  <a:srgbClr val="FF0000"/>
                </a:solidFill>
                <a:latin typeface="Arial Black" panose="020B0A04020102020204" pitchFamily="34" charset="0"/>
              </a:rPr>
              <a:t>1907'de</a:t>
            </a:r>
            <a:r>
              <a:rPr lang="tr-TR" sz="2000" dirty="0">
                <a:latin typeface="Arial Black" panose="020B0A04020102020204" pitchFamily="34" charset="0"/>
              </a:rPr>
              <a:t> Kolağası (Kıdemli Yüzbaşı) oldu. Manastır'a III. Ordu'ya atandı. </a:t>
            </a:r>
          </a:p>
          <a:p>
            <a:pPr algn="just">
              <a:lnSpc>
                <a:spcPct val="150000"/>
              </a:lnSpc>
            </a:pPr>
            <a:r>
              <a:rPr lang="tr-TR" sz="2000" dirty="0">
                <a:solidFill>
                  <a:srgbClr val="FF0000"/>
                </a:solidFill>
                <a:latin typeface="Arial Black" panose="020B0A04020102020204" pitchFamily="34" charset="0"/>
              </a:rPr>
              <a:t>19 Nisan 1909'da </a:t>
            </a:r>
            <a:r>
              <a:rPr lang="tr-TR" sz="2000" dirty="0" smtClean="0">
                <a:latin typeface="Arial Black" panose="020B0A04020102020204" pitchFamily="34" charset="0"/>
              </a:rPr>
              <a:t>İstanbul‘daki 31 Mart Vakasını bastırmak için şehre </a:t>
            </a:r>
            <a:r>
              <a:rPr lang="tr-TR" sz="2000" dirty="0">
                <a:latin typeface="Arial Black" panose="020B0A04020102020204" pitchFamily="34" charset="0"/>
              </a:rPr>
              <a:t>giren Hareket Ordusu'nda Kurmay Başkanı olarak görev aldı. </a:t>
            </a:r>
          </a:p>
          <a:p>
            <a:pPr algn="just">
              <a:lnSpc>
                <a:spcPct val="150000"/>
              </a:lnSpc>
            </a:pPr>
            <a:r>
              <a:rPr lang="tr-TR" sz="2000" dirty="0">
                <a:solidFill>
                  <a:srgbClr val="FF0000"/>
                </a:solidFill>
                <a:latin typeface="Arial Black" panose="020B0A04020102020204" pitchFamily="34" charset="0"/>
              </a:rPr>
              <a:t>1910</a:t>
            </a:r>
            <a:r>
              <a:rPr lang="tr-TR" sz="2000" dirty="0">
                <a:latin typeface="Arial Black" panose="020B0A04020102020204" pitchFamily="34" charset="0"/>
              </a:rPr>
              <a:t> yılında Fransa'ya gönderildi. </a:t>
            </a:r>
            <a:r>
              <a:rPr lang="tr-TR" sz="2000" dirty="0" err="1">
                <a:latin typeface="Arial Black" panose="020B0A04020102020204" pitchFamily="34" charset="0"/>
              </a:rPr>
              <a:t>Picardie</a:t>
            </a:r>
            <a:r>
              <a:rPr lang="tr-TR" sz="2000" dirty="0">
                <a:latin typeface="Arial Black" panose="020B0A04020102020204" pitchFamily="34" charset="0"/>
              </a:rPr>
              <a:t> </a:t>
            </a:r>
            <a:r>
              <a:rPr lang="tr-TR" sz="2000" dirty="0" err="1">
                <a:latin typeface="Arial Black" panose="020B0A04020102020204" pitchFamily="34" charset="0"/>
              </a:rPr>
              <a:t>Manevraları'na</a:t>
            </a:r>
            <a:r>
              <a:rPr lang="tr-TR" sz="2000" dirty="0">
                <a:latin typeface="Arial Black" panose="020B0A04020102020204" pitchFamily="34" charset="0"/>
              </a:rPr>
              <a:t> katıldı. </a:t>
            </a:r>
          </a:p>
          <a:p>
            <a:pPr algn="just">
              <a:lnSpc>
                <a:spcPct val="150000"/>
              </a:lnSpc>
            </a:pPr>
            <a:r>
              <a:rPr lang="tr-TR" sz="2000" dirty="0">
                <a:solidFill>
                  <a:srgbClr val="FF0000"/>
                </a:solidFill>
                <a:latin typeface="Arial Black" panose="020B0A04020102020204" pitchFamily="34" charset="0"/>
              </a:rPr>
              <a:t>1911</a:t>
            </a:r>
            <a:r>
              <a:rPr lang="tr-TR" sz="2000" dirty="0">
                <a:latin typeface="Arial Black" panose="020B0A04020102020204" pitchFamily="34" charset="0"/>
              </a:rPr>
              <a:t> yılında İstanbul'da Genel Kurmay Başkanlığı emrinde çalışmaya başladı.</a:t>
            </a:r>
          </a:p>
          <a:p>
            <a:pPr algn="just">
              <a:lnSpc>
                <a:spcPct val="150000"/>
              </a:lnSpc>
            </a:pPr>
            <a:r>
              <a:rPr lang="tr-TR" sz="2000" dirty="0">
                <a:solidFill>
                  <a:srgbClr val="FF0000"/>
                </a:solidFill>
                <a:latin typeface="Arial Black" panose="020B0A04020102020204" pitchFamily="34" charset="0"/>
              </a:rPr>
              <a:t>1911</a:t>
            </a:r>
            <a:r>
              <a:rPr lang="tr-TR" sz="2000" dirty="0">
                <a:latin typeface="Arial Black" panose="020B0A04020102020204" pitchFamily="34" charset="0"/>
              </a:rPr>
              <a:t> yılında İtalyanların Trablusgarp'a hücumu ile başlayan savaşta, </a:t>
            </a:r>
            <a:r>
              <a:rPr lang="tr-TR" sz="2000" dirty="0" smtClean="0">
                <a:latin typeface="Arial Black" panose="020B0A04020102020204" pitchFamily="34" charset="0"/>
              </a:rPr>
              <a:t>bir </a:t>
            </a:r>
            <a:r>
              <a:rPr lang="tr-TR" sz="2000" dirty="0">
                <a:latin typeface="Arial Black" panose="020B0A04020102020204" pitchFamily="34" charset="0"/>
              </a:rPr>
              <a:t>grup arkadaşıyla birlikte </a:t>
            </a:r>
            <a:r>
              <a:rPr lang="tr-TR" sz="2000" dirty="0" err="1">
                <a:latin typeface="Arial Black" panose="020B0A04020102020204" pitchFamily="34" charset="0"/>
              </a:rPr>
              <a:t>Tobruk</a:t>
            </a:r>
            <a:r>
              <a:rPr lang="tr-TR" sz="2000" dirty="0">
                <a:latin typeface="Arial Black" panose="020B0A04020102020204" pitchFamily="34" charset="0"/>
              </a:rPr>
              <a:t> ve Derne bölgesinde görev aldı. 22 Aralık 1911'de İtalyanlara karşı </a:t>
            </a:r>
            <a:r>
              <a:rPr lang="tr-TR" sz="2000" dirty="0" err="1">
                <a:latin typeface="Arial Black" panose="020B0A04020102020204" pitchFamily="34" charset="0"/>
              </a:rPr>
              <a:t>Tobruk</a:t>
            </a:r>
            <a:r>
              <a:rPr lang="tr-TR" sz="2000" dirty="0">
                <a:latin typeface="Arial Black" panose="020B0A04020102020204" pitchFamily="34" charset="0"/>
              </a:rPr>
              <a:t> Savaşını kazandı. </a:t>
            </a:r>
          </a:p>
          <a:p>
            <a:pPr algn="just">
              <a:lnSpc>
                <a:spcPct val="150000"/>
              </a:lnSpc>
            </a:pPr>
            <a:r>
              <a:rPr lang="tr-TR" sz="2000" dirty="0">
                <a:latin typeface="Arial Black" panose="020B0A04020102020204" pitchFamily="34" charset="0"/>
              </a:rPr>
              <a:t>6 Mart 1912'de Derne Komutanlığına getirildi. </a:t>
            </a:r>
            <a:r>
              <a:rPr lang="tr-TR" sz="2000" dirty="0" smtClean="0">
                <a:latin typeface="Arial Black" panose="020B0A04020102020204" pitchFamily="34" charset="0"/>
              </a:rPr>
              <a:t>Buradaki </a:t>
            </a:r>
            <a:r>
              <a:rPr lang="tr-TR" sz="2000" dirty="0">
                <a:latin typeface="Arial Black" panose="020B0A04020102020204" pitchFamily="34" charset="0"/>
              </a:rPr>
              <a:t>başarısı ile </a:t>
            </a:r>
            <a:r>
              <a:rPr lang="tr-TR" sz="2000" dirty="0">
                <a:solidFill>
                  <a:srgbClr val="FF0000"/>
                </a:solidFill>
                <a:latin typeface="Arial Black" panose="020B0A04020102020204" pitchFamily="34" charset="0"/>
              </a:rPr>
              <a:t>binbaşı rütbesine </a:t>
            </a:r>
            <a:r>
              <a:rPr lang="tr-TR" sz="2000" dirty="0" smtClean="0">
                <a:latin typeface="Arial Black" panose="020B0A04020102020204" pitchFamily="34" charset="0"/>
              </a:rPr>
              <a:t>yükseltildi.</a:t>
            </a:r>
            <a:endParaRPr lang="tr-TR" sz="2000" dirty="0">
              <a:latin typeface="Arial Black" panose="020B0A04020102020204" pitchFamily="34" charset="0"/>
            </a:endParaRPr>
          </a:p>
        </p:txBody>
      </p:sp>
    </p:spTree>
    <p:extLst>
      <p:ext uri="{BB962C8B-B14F-4D97-AF65-F5344CB8AC3E}">
        <p14:creationId xmlns:p14="http://schemas.microsoft.com/office/powerpoint/2010/main" val="305495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64892"/>
            <a:ext cx="9144000" cy="314793"/>
          </a:xfrm>
        </p:spPr>
        <p:txBody>
          <a:bodyPr>
            <a:normAutofit fontScale="90000"/>
          </a:bodyPr>
          <a:lstStyle/>
          <a:p>
            <a:endParaRPr lang="tr-TR" dirty="0"/>
          </a:p>
        </p:txBody>
      </p:sp>
      <p:sp>
        <p:nvSpPr>
          <p:cNvPr id="3" name="Alt Başlık 2"/>
          <p:cNvSpPr>
            <a:spLocks noGrp="1"/>
          </p:cNvSpPr>
          <p:nvPr>
            <p:ph type="subTitle" idx="1"/>
          </p:nvPr>
        </p:nvSpPr>
        <p:spPr>
          <a:xfrm>
            <a:off x="434715" y="674557"/>
            <a:ext cx="11377534" cy="5936105"/>
          </a:xfrm>
        </p:spPr>
        <p:txBody>
          <a:bodyPr>
            <a:normAutofit fontScale="92500" lnSpcReduction="10000"/>
          </a:bodyPr>
          <a:lstStyle/>
          <a:p>
            <a:pPr lvl="0" algn="just">
              <a:lnSpc>
                <a:spcPct val="150000"/>
              </a:lnSpc>
            </a:pPr>
            <a:r>
              <a:rPr lang="tr-TR" sz="2000" b="1" dirty="0">
                <a:solidFill>
                  <a:srgbClr val="FF0000"/>
                </a:solidFill>
                <a:latin typeface="Arial Black" panose="020B0A04020102020204" pitchFamily="34" charset="0"/>
              </a:rPr>
              <a:t>Ekim 1912'de </a:t>
            </a:r>
            <a:r>
              <a:rPr lang="tr-TR" sz="2000" b="1" dirty="0">
                <a:latin typeface="Arial Black" panose="020B0A04020102020204" pitchFamily="34" charset="0"/>
              </a:rPr>
              <a:t>Balkan Savaşı başlayınca Mustafa Kemal Gelibolu ve Bolayır'daki birliklerle savaşa katıldı. Dimetoka ve Edirne'nin geri alınışında büyük hizmetleri görüldü. </a:t>
            </a:r>
          </a:p>
          <a:p>
            <a:pPr lvl="0" algn="just">
              <a:lnSpc>
                <a:spcPct val="150000"/>
              </a:lnSpc>
            </a:pPr>
            <a:r>
              <a:rPr lang="tr-TR" sz="2000" b="1" dirty="0">
                <a:solidFill>
                  <a:srgbClr val="FF0000"/>
                </a:solidFill>
                <a:latin typeface="Arial Black" panose="020B0A04020102020204" pitchFamily="34" charset="0"/>
              </a:rPr>
              <a:t>1913</a:t>
            </a:r>
            <a:r>
              <a:rPr lang="tr-TR" sz="2000" b="1" dirty="0">
                <a:latin typeface="Arial Black" panose="020B0A04020102020204" pitchFamily="34" charset="0"/>
              </a:rPr>
              <a:t> yılında Sofya </a:t>
            </a:r>
            <a:r>
              <a:rPr lang="tr-TR" sz="2000" b="1" dirty="0" err="1" smtClean="0">
                <a:latin typeface="Arial Black" panose="020B0A04020102020204" pitchFamily="34" charset="0"/>
              </a:rPr>
              <a:t>Ateşemiliterliğine</a:t>
            </a:r>
            <a:r>
              <a:rPr lang="tr-TR" sz="2000" b="1" dirty="0" smtClean="0">
                <a:latin typeface="Arial Black" panose="020B0A04020102020204" pitchFamily="34" charset="0"/>
              </a:rPr>
              <a:t>(askerî ataşe) </a:t>
            </a:r>
            <a:r>
              <a:rPr lang="tr-TR" sz="2000" b="1" dirty="0">
                <a:latin typeface="Arial Black" panose="020B0A04020102020204" pitchFamily="34" charset="0"/>
              </a:rPr>
              <a:t>atandı. Bu görevde iken </a:t>
            </a:r>
          </a:p>
          <a:p>
            <a:pPr lvl="0" algn="just">
              <a:lnSpc>
                <a:spcPct val="150000"/>
              </a:lnSpc>
            </a:pPr>
            <a:r>
              <a:rPr lang="tr-TR" sz="2000" b="1" dirty="0">
                <a:solidFill>
                  <a:srgbClr val="FF0000"/>
                </a:solidFill>
                <a:latin typeface="Arial Black" panose="020B0A04020102020204" pitchFamily="34" charset="0"/>
              </a:rPr>
              <a:t>1914</a:t>
            </a:r>
            <a:r>
              <a:rPr lang="tr-TR" sz="2000" b="1" dirty="0">
                <a:latin typeface="Arial Black" panose="020B0A04020102020204" pitchFamily="34" charset="0"/>
              </a:rPr>
              <a:t> yılında yarbaylığa yükseldi. </a:t>
            </a:r>
            <a:r>
              <a:rPr lang="tr-TR" sz="2000" b="1" dirty="0" err="1">
                <a:latin typeface="Arial Black" panose="020B0A04020102020204" pitchFamily="34" charset="0"/>
              </a:rPr>
              <a:t>Ateşemiliterlik</a:t>
            </a:r>
            <a:r>
              <a:rPr lang="tr-TR" sz="2000" b="1" dirty="0">
                <a:latin typeface="Arial Black" panose="020B0A04020102020204" pitchFamily="34" charset="0"/>
              </a:rPr>
              <a:t> görevi Ocak 1915'te sona erdi. Bu sırada I. Dünya Savaşı başlamış, Osmanlı İmparatorluğu savaşa girmek zorunda kalmıştı. </a:t>
            </a:r>
            <a:endParaRPr lang="tr-TR" sz="2000" b="1" dirty="0" smtClean="0">
              <a:latin typeface="Arial Black" panose="020B0A04020102020204" pitchFamily="34" charset="0"/>
            </a:endParaRPr>
          </a:p>
          <a:p>
            <a:pPr lvl="0" algn="just">
              <a:lnSpc>
                <a:spcPct val="150000"/>
              </a:lnSpc>
            </a:pPr>
            <a:r>
              <a:rPr lang="tr-TR" sz="2000" b="1" dirty="0" smtClean="0">
                <a:solidFill>
                  <a:srgbClr val="FF0000"/>
                </a:solidFill>
                <a:latin typeface="Arial Black" panose="020B0A04020102020204" pitchFamily="34" charset="0"/>
              </a:rPr>
              <a:t>1915</a:t>
            </a:r>
            <a:r>
              <a:rPr lang="tr-TR" sz="2000" b="1" dirty="0" smtClean="0">
                <a:latin typeface="Arial Black" panose="020B0A04020102020204" pitchFamily="34" charset="0"/>
              </a:rPr>
              <a:t> geldiğinde Mustafa </a:t>
            </a:r>
            <a:r>
              <a:rPr lang="tr-TR" sz="2000" b="1" dirty="0">
                <a:latin typeface="Arial Black" panose="020B0A04020102020204" pitchFamily="34" charset="0"/>
              </a:rPr>
              <a:t>Kemal 19. Tümeni kurmak üzere Tekirdağ'da görevlendirildi.</a:t>
            </a:r>
          </a:p>
          <a:p>
            <a:pPr lvl="0" algn="just">
              <a:lnSpc>
                <a:spcPct val="150000"/>
              </a:lnSpc>
            </a:pPr>
            <a:r>
              <a:rPr lang="tr-TR" sz="2000" b="1" dirty="0" smtClean="0">
                <a:latin typeface="Arial Black" panose="020B0A04020102020204" pitchFamily="34" charset="0"/>
              </a:rPr>
              <a:t>I</a:t>
            </a:r>
            <a:r>
              <a:rPr lang="tr-TR" sz="2000" b="1" dirty="0">
                <a:latin typeface="Arial Black" panose="020B0A04020102020204" pitchFamily="34" charset="0"/>
              </a:rPr>
              <a:t>. Dünya Savaşı'nda, Mustafa Kemal Çanakkale'de bir kahramanlık destanı yazıp İtilaf Devletlerine "Çanakkale geçilmez! " dedirtti. 18 Mart 1915'te Çanakkale Boğazını geçmeye kalkan İngiliz ve Fransız donanması ağır kayıplar verince Gelibolu Yarımadası'na asker çıkarmaya karar verdiler. </a:t>
            </a:r>
          </a:p>
          <a:p>
            <a:pPr algn="just"/>
            <a:endParaRPr lang="tr-TR" dirty="0"/>
          </a:p>
        </p:txBody>
      </p:sp>
    </p:spTree>
    <p:extLst>
      <p:ext uri="{BB962C8B-B14F-4D97-AF65-F5344CB8AC3E}">
        <p14:creationId xmlns:p14="http://schemas.microsoft.com/office/powerpoint/2010/main" val="307851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64892"/>
            <a:ext cx="9144000" cy="314793"/>
          </a:xfrm>
        </p:spPr>
        <p:txBody>
          <a:bodyPr>
            <a:normAutofit fontScale="90000"/>
          </a:bodyPr>
          <a:lstStyle/>
          <a:p>
            <a:endParaRPr lang="tr-TR" dirty="0"/>
          </a:p>
        </p:txBody>
      </p:sp>
      <p:sp>
        <p:nvSpPr>
          <p:cNvPr id="3" name="Alt Başlık 2"/>
          <p:cNvSpPr>
            <a:spLocks noGrp="1"/>
          </p:cNvSpPr>
          <p:nvPr>
            <p:ph type="subTitle" idx="1"/>
          </p:nvPr>
        </p:nvSpPr>
        <p:spPr>
          <a:xfrm>
            <a:off x="434715" y="674557"/>
            <a:ext cx="11377534" cy="5936105"/>
          </a:xfrm>
        </p:spPr>
        <p:txBody>
          <a:bodyPr>
            <a:normAutofit/>
          </a:bodyPr>
          <a:lstStyle/>
          <a:p>
            <a:pPr lvl="0" algn="just">
              <a:lnSpc>
                <a:spcPct val="150000"/>
              </a:lnSpc>
            </a:pPr>
            <a:r>
              <a:rPr lang="tr-TR" sz="2000" b="1" dirty="0" smtClean="0">
                <a:solidFill>
                  <a:srgbClr val="FF0000"/>
                </a:solidFill>
                <a:latin typeface="Arial Black" panose="020B0A04020102020204" pitchFamily="34" charset="0"/>
              </a:rPr>
              <a:t>25 </a:t>
            </a:r>
            <a:r>
              <a:rPr lang="tr-TR" sz="2000" b="1" dirty="0">
                <a:solidFill>
                  <a:srgbClr val="FF0000"/>
                </a:solidFill>
                <a:latin typeface="Arial Black" panose="020B0A04020102020204" pitchFamily="34" charset="0"/>
              </a:rPr>
              <a:t>Nisan 1915'te </a:t>
            </a:r>
            <a:r>
              <a:rPr lang="tr-TR" sz="2000" b="1" dirty="0">
                <a:latin typeface="Arial Black" panose="020B0A04020102020204" pitchFamily="34" charset="0"/>
              </a:rPr>
              <a:t>Arıburnu'na çıkan düşman kuvvetlerini, Mustafa Kemal'in komuta ettiği 19. Tümen </a:t>
            </a:r>
            <a:r>
              <a:rPr lang="tr-TR" sz="2000" b="1" dirty="0" err="1">
                <a:latin typeface="Arial Black" panose="020B0A04020102020204" pitchFamily="34" charset="0"/>
              </a:rPr>
              <a:t>Conkbayırı'nda</a:t>
            </a:r>
            <a:r>
              <a:rPr lang="tr-TR" sz="2000" b="1" dirty="0">
                <a:latin typeface="Arial Black" panose="020B0A04020102020204" pitchFamily="34" charset="0"/>
              </a:rPr>
              <a:t> durdurdu. Mustafa Kemal, bu başarı üzerine </a:t>
            </a:r>
            <a:r>
              <a:rPr lang="tr-TR" sz="2000" b="1" dirty="0">
                <a:solidFill>
                  <a:srgbClr val="FF0000"/>
                </a:solidFill>
                <a:latin typeface="Arial Black" panose="020B0A04020102020204" pitchFamily="34" charset="0"/>
              </a:rPr>
              <a:t>albaylığa</a:t>
            </a:r>
            <a:r>
              <a:rPr lang="tr-TR" sz="2000" b="1" dirty="0">
                <a:latin typeface="Arial Black" panose="020B0A04020102020204" pitchFamily="34" charset="0"/>
              </a:rPr>
              <a:t> yükseldi. İngilizler 6-7 Ağustos 1915'te Arıburnu'nda tekrar taarruza geçti. Anafartalar Grubu Komutanı Mustafa Kemal 9-10 Ağustos'ta Anafartalar Zaferini kazandı. Bu zaferi 17 Ağustos'ta Kireçtepe, 21 Ağustos'ta II. Anafartalar zaferleri takip </a:t>
            </a:r>
            <a:r>
              <a:rPr lang="tr-TR" sz="2000" b="1" dirty="0" smtClean="0">
                <a:latin typeface="Arial Black" panose="020B0A04020102020204" pitchFamily="34" charset="0"/>
              </a:rPr>
              <a:t>etti. Bu muharebelerdeki Mustafa </a:t>
            </a:r>
            <a:r>
              <a:rPr lang="tr-TR" sz="2000" b="1" dirty="0">
                <a:latin typeface="Arial Black" panose="020B0A04020102020204" pitchFamily="34" charset="0"/>
              </a:rPr>
              <a:t>Kemal'in askerlerine </a:t>
            </a:r>
            <a:r>
              <a:rPr lang="tr-TR" sz="2000" b="1" dirty="0">
                <a:solidFill>
                  <a:srgbClr val="FF0000"/>
                </a:solidFill>
                <a:latin typeface="Arial Black" panose="020B0A04020102020204" pitchFamily="34" charset="0"/>
              </a:rPr>
              <a:t>"Ben size taarruzu emretmiyorum, ölmeyi emrediyorum!" </a:t>
            </a:r>
            <a:r>
              <a:rPr lang="tr-TR" sz="2000" b="1" dirty="0">
                <a:latin typeface="Arial Black" panose="020B0A04020102020204" pitchFamily="34" charset="0"/>
              </a:rPr>
              <a:t>emri cephenin kaderini değiştirmiştir.</a:t>
            </a:r>
          </a:p>
          <a:p>
            <a:pPr algn="just"/>
            <a:endParaRPr lang="tr-TR" dirty="0"/>
          </a:p>
        </p:txBody>
      </p:sp>
    </p:spTree>
    <p:extLst>
      <p:ext uri="{BB962C8B-B14F-4D97-AF65-F5344CB8AC3E}">
        <p14:creationId xmlns:p14="http://schemas.microsoft.com/office/powerpoint/2010/main" val="2878344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64892"/>
            <a:ext cx="9144000" cy="314793"/>
          </a:xfrm>
        </p:spPr>
        <p:txBody>
          <a:bodyPr>
            <a:normAutofit fontScale="90000"/>
          </a:bodyPr>
          <a:lstStyle/>
          <a:p>
            <a:endParaRPr lang="tr-TR" dirty="0"/>
          </a:p>
        </p:txBody>
      </p:sp>
      <p:sp>
        <p:nvSpPr>
          <p:cNvPr id="3" name="Alt Başlık 2"/>
          <p:cNvSpPr>
            <a:spLocks noGrp="1"/>
          </p:cNvSpPr>
          <p:nvPr>
            <p:ph type="subTitle" idx="1"/>
          </p:nvPr>
        </p:nvSpPr>
        <p:spPr>
          <a:xfrm>
            <a:off x="434715" y="674557"/>
            <a:ext cx="11377534" cy="5936105"/>
          </a:xfrm>
        </p:spPr>
        <p:txBody>
          <a:bodyPr>
            <a:normAutofit/>
          </a:bodyPr>
          <a:lstStyle/>
          <a:p>
            <a:pPr lvl="0" algn="just">
              <a:lnSpc>
                <a:spcPct val="150000"/>
              </a:lnSpc>
            </a:pPr>
            <a:r>
              <a:rPr lang="tr-TR" sz="2000" b="1" dirty="0" smtClean="0">
                <a:solidFill>
                  <a:srgbClr val="FF0000"/>
                </a:solidFill>
                <a:latin typeface="Arial Black" panose="020B0A04020102020204" pitchFamily="34" charset="0"/>
              </a:rPr>
              <a:t>1916'da </a:t>
            </a:r>
            <a:r>
              <a:rPr lang="tr-TR" sz="2000" b="1" dirty="0">
                <a:latin typeface="Arial Black" panose="020B0A04020102020204" pitchFamily="34" charset="0"/>
              </a:rPr>
              <a:t>Edirne ve Diyarbakır'da görev aldı. 1 Nisan 1916'da </a:t>
            </a:r>
            <a:r>
              <a:rPr lang="tr-TR" sz="2000" b="1" dirty="0">
                <a:solidFill>
                  <a:srgbClr val="FF0000"/>
                </a:solidFill>
                <a:latin typeface="Arial Black" panose="020B0A04020102020204" pitchFamily="34" charset="0"/>
              </a:rPr>
              <a:t>tümgeneralliğe</a:t>
            </a:r>
            <a:r>
              <a:rPr lang="tr-TR" sz="2000" b="1" dirty="0">
                <a:latin typeface="Arial Black" panose="020B0A04020102020204" pitchFamily="34" charset="0"/>
              </a:rPr>
              <a:t> yükseldi. Rus kuvvetleriyle savaşarak Muş ve Bitlis'in geri alınmasını sağladı. Şam ve </a:t>
            </a:r>
            <a:r>
              <a:rPr lang="tr-TR" sz="2000" b="1" dirty="0" smtClean="0">
                <a:latin typeface="Arial Black" panose="020B0A04020102020204" pitchFamily="34" charset="0"/>
              </a:rPr>
              <a:t>Halep'te de </a:t>
            </a:r>
            <a:r>
              <a:rPr lang="tr-TR" sz="2000" b="1" dirty="0">
                <a:latin typeface="Arial Black" panose="020B0A04020102020204" pitchFamily="34" charset="0"/>
              </a:rPr>
              <a:t>kısa süreli </a:t>
            </a:r>
            <a:r>
              <a:rPr lang="tr-TR" sz="2000" b="1" dirty="0" smtClean="0">
                <a:latin typeface="Arial Black" panose="020B0A04020102020204" pitchFamily="34" charset="0"/>
              </a:rPr>
              <a:t>görevlerde bulundu.</a:t>
            </a:r>
            <a:endParaRPr lang="tr-TR" sz="2000" b="1" dirty="0">
              <a:latin typeface="Arial Black" panose="020B0A04020102020204" pitchFamily="34" charset="0"/>
            </a:endParaRPr>
          </a:p>
          <a:p>
            <a:pPr algn="just">
              <a:lnSpc>
                <a:spcPct val="150000"/>
              </a:lnSpc>
            </a:pPr>
            <a:r>
              <a:rPr lang="tr-TR" sz="2000" b="1" dirty="0">
                <a:solidFill>
                  <a:srgbClr val="FF0000"/>
                </a:solidFill>
                <a:latin typeface="Arial Black" panose="020B0A04020102020204" pitchFamily="34" charset="0"/>
              </a:rPr>
              <a:t>1917'de</a:t>
            </a:r>
            <a:r>
              <a:rPr lang="tr-TR" sz="2000" b="1" dirty="0">
                <a:latin typeface="Arial Black" panose="020B0A04020102020204" pitchFamily="34" charset="0"/>
              </a:rPr>
              <a:t> İstanbul'a geldi. </a:t>
            </a:r>
            <a:r>
              <a:rPr lang="tr-TR" sz="2000" b="1" dirty="0" smtClean="0">
                <a:latin typeface="Arial Black" panose="020B0A04020102020204" pitchFamily="34" charset="0"/>
              </a:rPr>
              <a:t>Veliaht </a:t>
            </a:r>
            <a:r>
              <a:rPr lang="tr-TR" sz="2000" b="1" dirty="0" err="1">
                <a:latin typeface="Arial Black" panose="020B0A04020102020204" pitchFamily="34" charset="0"/>
              </a:rPr>
              <a:t>Vahidettin</a:t>
            </a:r>
            <a:r>
              <a:rPr lang="tr-TR" sz="2000" b="1" dirty="0">
                <a:latin typeface="Arial Black" panose="020B0A04020102020204" pitchFamily="34" charset="0"/>
              </a:rPr>
              <a:t> Efendi'yle Almanya'ya giderek cephede incelemelerde bulundu. Bu </a:t>
            </a:r>
            <a:r>
              <a:rPr lang="tr-TR" sz="2000" b="1" dirty="0" err="1">
                <a:latin typeface="Arial Black" panose="020B0A04020102020204" pitchFamily="34" charset="0"/>
              </a:rPr>
              <a:t>seyehatten</a:t>
            </a:r>
            <a:r>
              <a:rPr lang="tr-TR" sz="2000" b="1" dirty="0">
                <a:latin typeface="Arial Black" panose="020B0A04020102020204" pitchFamily="34" charset="0"/>
              </a:rPr>
              <a:t> sonra hastalandı. Viyana ve </a:t>
            </a:r>
            <a:r>
              <a:rPr lang="tr-TR" sz="2000" b="1" dirty="0" err="1" smtClean="0">
                <a:latin typeface="Arial Black" panose="020B0A04020102020204" pitchFamily="34" charset="0"/>
              </a:rPr>
              <a:t>Karlsbad'a</a:t>
            </a:r>
            <a:r>
              <a:rPr lang="tr-TR" sz="2000" b="1" dirty="0" smtClean="0">
                <a:latin typeface="Arial Black" panose="020B0A04020102020204" pitchFamily="34" charset="0"/>
              </a:rPr>
              <a:t> </a:t>
            </a:r>
            <a:r>
              <a:rPr lang="tr-TR" sz="2000" b="1" dirty="0">
                <a:latin typeface="Arial Black" panose="020B0A04020102020204" pitchFamily="34" charset="0"/>
              </a:rPr>
              <a:t>giderek tedavi </a:t>
            </a:r>
            <a:r>
              <a:rPr lang="tr-TR" sz="2000" b="1" dirty="0" smtClean="0">
                <a:latin typeface="Arial Black" panose="020B0A04020102020204" pitchFamily="34" charset="0"/>
              </a:rPr>
              <a:t>oldu</a:t>
            </a:r>
            <a:r>
              <a:rPr lang="tr-TR" sz="2000" b="1" dirty="0">
                <a:solidFill>
                  <a:srgbClr val="FF0000"/>
                </a:solidFill>
                <a:latin typeface="Arial Black" panose="020B0A04020102020204" pitchFamily="34" charset="0"/>
              </a:rPr>
              <a:t>.</a:t>
            </a:r>
            <a:r>
              <a:rPr lang="tr-TR" sz="2000" b="1" dirty="0" smtClean="0">
                <a:solidFill>
                  <a:srgbClr val="FF0000"/>
                </a:solidFill>
                <a:latin typeface="Arial Black" panose="020B0A04020102020204" pitchFamily="34" charset="0"/>
              </a:rPr>
              <a:t> </a:t>
            </a:r>
            <a:r>
              <a:rPr lang="tr-TR" sz="2000" b="1" dirty="0">
                <a:solidFill>
                  <a:srgbClr val="FF0000"/>
                </a:solidFill>
                <a:latin typeface="Arial Black" panose="020B0A04020102020204" pitchFamily="34" charset="0"/>
              </a:rPr>
              <a:t>15 Ağustos 1918'de </a:t>
            </a:r>
            <a:r>
              <a:rPr lang="tr-TR" sz="2000" b="1" dirty="0">
                <a:latin typeface="Arial Black" panose="020B0A04020102020204" pitchFamily="34" charset="0"/>
              </a:rPr>
              <a:t>Halep'e 7. Ordu Komutanı olarak döndü. Bu cephede İngiliz kuvvetlerine karşı başarılı savunma savaşları yaptı. Savaş sürerken </a:t>
            </a:r>
            <a:r>
              <a:rPr lang="tr-TR" sz="2000" b="1" dirty="0" smtClean="0">
                <a:latin typeface="Arial Black" panose="020B0A04020102020204" pitchFamily="34" charset="0"/>
              </a:rPr>
              <a:t>kendisine 20 </a:t>
            </a:r>
            <a:r>
              <a:rPr lang="tr-TR" sz="2000" b="1" dirty="0">
                <a:latin typeface="Arial Black" panose="020B0A04020102020204" pitchFamily="34" charset="0"/>
              </a:rPr>
              <a:t>Eylül'de Fahri Yaver Hazreti </a:t>
            </a:r>
            <a:r>
              <a:rPr lang="tr-TR" sz="2000" b="1" dirty="0" err="1">
                <a:latin typeface="Arial Black" panose="020B0A04020102020204" pitchFamily="34" charset="0"/>
              </a:rPr>
              <a:t>Şehriyari</a:t>
            </a:r>
            <a:r>
              <a:rPr lang="tr-TR" sz="2000" b="1" dirty="0">
                <a:latin typeface="Arial Black" panose="020B0A04020102020204" pitchFamily="34" charset="0"/>
              </a:rPr>
              <a:t> (Padişahın Onursal Yaveri) unvanı </a:t>
            </a:r>
            <a:r>
              <a:rPr lang="tr-TR" sz="2000" b="1" dirty="0" smtClean="0">
                <a:latin typeface="Arial Black" panose="020B0A04020102020204" pitchFamily="34" charset="0"/>
              </a:rPr>
              <a:t>verildi. Mondros </a:t>
            </a:r>
            <a:r>
              <a:rPr lang="tr-TR" sz="2000" b="1" dirty="0">
                <a:latin typeface="Arial Black" panose="020B0A04020102020204" pitchFamily="34" charset="0"/>
              </a:rPr>
              <a:t>Mütarekesi'nin imzalanmasından bir gün sonra, 31 Ekim 1918'de </a:t>
            </a:r>
            <a:r>
              <a:rPr lang="tr-TR" sz="2000" b="1" dirty="0">
                <a:solidFill>
                  <a:srgbClr val="FF0000"/>
                </a:solidFill>
                <a:latin typeface="Arial Black" panose="020B0A04020102020204" pitchFamily="34" charset="0"/>
              </a:rPr>
              <a:t>Yıldırım Orduları Grubu Komutanlığına </a:t>
            </a:r>
            <a:r>
              <a:rPr lang="tr-TR" sz="2000" b="1" dirty="0">
                <a:latin typeface="Arial Black" panose="020B0A04020102020204" pitchFamily="34" charset="0"/>
              </a:rPr>
              <a:t>getirildi. Bu ordunun kaldırılması üzerine </a:t>
            </a:r>
            <a:r>
              <a:rPr lang="tr-TR" sz="2000" b="1" dirty="0">
                <a:solidFill>
                  <a:srgbClr val="FF0000"/>
                </a:solidFill>
                <a:latin typeface="Arial Black" panose="020B0A04020102020204" pitchFamily="34" charset="0"/>
              </a:rPr>
              <a:t>13 Kasım 1918'de </a:t>
            </a:r>
            <a:r>
              <a:rPr lang="tr-TR" sz="2000" b="1" dirty="0">
                <a:latin typeface="Arial Black" panose="020B0A04020102020204" pitchFamily="34" charset="0"/>
              </a:rPr>
              <a:t>İstanbul'a döndü. </a:t>
            </a:r>
            <a:endParaRPr lang="tr-TR" dirty="0"/>
          </a:p>
        </p:txBody>
      </p:sp>
    </p:spTree>
    <p:extLst>
      <p:ext uri="{BB962C8B-B14F-4D97-AF65-F5344CB8AC3E}">
        <p14:creationId xmlns:p14="http://schemas.microsoft.com/office/powerpoint/2010/main" val="322993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2"/>
            <a:ext cx="9144000" cy="824459"/>
          </a:xfrm>
        </p:spPr>
        <p:txBody>
          <a:bodyPr>
            <a:noAutofit/>
          </a:bodyPr>
          <a:lstStyle/>
          <a:p>
            <a:r>
              <a:rPr lang="tr-TR" sz="2400" dirty="0"/>
              <a:t/>
            </a:r>
            <a:br>
              <a:rPr lang="tr-TR" sz="2400" dirty="0"/>
            </a:br>
            <a:r>
              <a:rPr lang="tr-TR" sz="2400" dirty="0">
                <a:solidFill>
                  <a:srgbClr val="FF0000"/>
                </a:solidFill>
                <a:latin typeface="Arial Black" panose="020B0A04020102020204" pitchFamily="34" charset="0"/>
              </a:rPr>
              <a:t>Mustafa Kemal’in İstanbul’daki </a:t>
            </a:r>
            <a:r>
              <a:rPr lang="tr-TR" sz="2400" dirty="0" smtClean="0">
                <a:solidFill>
                  <a:srgbClr val="FF0000"/>
                </a:solidFill>
                <a:latin typeface="Arial Black" panose="020B0A04020102020204" pitchFamily="34" charset="0"/>
              </a:rPr>
              <a:t>Faaliyetleri</a:t>
            </a:r>
            <a:endParaRPr lang="tr-TR" sz="2400" dirty="0"/>
          </a:p>
        </p:txBody>
      </p:sp>
      <p:sp>
        <p:nvSpPr>
          <p:cNvPr id="3" name="Alt Başlık 2"/>
          <p:cNvSpPr>
            <a:spLocks noGrp="1"/>
          </p:cNvSpPr>
          <p:nvPr>
            <p:ph type="subTitle" idx="1"/>
          </p:nvPr>
        </p:nvSpPr>
        <p:spPr>
          <a:xfrm>
            <a:off x="434715" y="1259174"/>
            <a:ext cx="11377534" cy="5351488"/>
          </a:xfrm>
        </p:spPr>
        <p:txBody>
          <a:bodyPr>
            <a:normAutofit/>
          </a:bodyPr>
          <a:lstStyle/>
          <a:p>
            <a:pPr algn="just" fontAlgn="b">
              <a:lnSpc>
                <a:spcPct val="150000"/>
              </a:lnSpc>
            </a:pPr>
            <a:r>
              <a:rPr lang="tr-TR" sz="2000" dirty="0" smtClean="0">
                <a:latin typeface="Arial Black" panose="020B0A04020102020204" pitchFamily="34" charset="0"/>
              </a:rPr>
              <a:t>	Mustafa </a:t>
            </a:r>
            <a:r>
              <a:rPr lang="tr-TR" sz="2000" dirty="0">
                <a:latin typeface="Arial Black" panose="020B0A04020102020204" pitchFamily="34" charset="0"/>
              </a:rPr>
              <a:t>Kemal, itilaf donanmalarının </a:t>
            </a:r>
            <a:r>
              <a:rPr lang="tr-TR" sz="2000" dirty="0" smtClean="0">
                <a:latin typeface="Arial Black" panose="020B0A04020102020204" pitchFamily="34" charset="0"/>
              </a:rPr>
              <a:t>Mondros </a:t>
            </a:r>
            <a:r>
              <a:rPr lang="tr-TR" sz="2000" dirty="0">
                <a:latin typeface="Arial Black" panose="020B0A04020102020204" pitchFamily="34" charset="0"/>
              </a:rPr>
              <a:t>hükümlerine göre Çanakkale’den geçerek İstanbul’a geldiği, </a:t>
            </a:r>
            <a:r>
              <a:rPr lang="tr-TR" sz="2000" dirty="0">
                <a:solidFill>
                  <a:srgbClr val="FF0000"/>
                </a:solidFill>
                <a:latin typeface="Arial Black" panose="020B0A04020102020204" pitchFamily="34" charset="0"/>
              </a:rPr>
              <a:t>13 Kasım 1919 </a:t>
            </a:r>
            <a:r>
              <a:rPr lang="tr-TR" sz="2000" dirty="0">
                <a:latin typeface="Arial Black" panose="020B0A04020102020204" pitchFamily="34" charset="0"/>
              </a:rPr>
              <a:t>tarihinde Haydarpaşa’ya vardı. Kendisini çok sinirlendiren manzara karşısında yaverine söylediği söz sadece “Geldikleri gibi giderler” olmuştur. Mustafa Kemal türlü yabancı bayraklarla donanıp coşkun bir sevinç içinde çalkalanan Beyoğlu’ndan geçerek evine gitti. İlk işi İzzet Paşa’yı bulmak ve bir aylık sadareti sırasında işlenmiş olan yanlış hareketleri kendisine söyleyerek ilerisi için alınacak yeni tedbirler üzerinde konuşmak olmuştur.</a:t>
            </a:r>
          </a:p>
          <a:p>
            <a:pPr algn="just"/>
            <a:endParaRPr lang="tr-TR" dirty="0"/>
          </a:p>
        </p:txBody>
      </p:sp>
    </p:spTree>
    <p:extLst>
      <p:ext uri="{BB962C8B-B14F-4D97-AF65-F5344CB8AC3E}">
        <p14:creationId xmlns:p14="http://schemas.microsoft.com/office/powerpoint/2010/main" val="89831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a:bodyPr>
          <a:lstStyle/>
          <a:p>
            <a:pPr algn="just" fontAlgn="b">
              <a:lnSpc>
                <a:spcPct val="150000"/>
              </a:lnSpc>
            </a:pPr>
            <a:r>
              <a:rPr lang="tr-TR" sz="2000" dirty="0">
                <a:latin typeface="Arial Black" panose="020B0A04020102020204" pitchFamily="34" charset="0"/>
              </a:rPr>
              <a:t>	Mustafa Kemal’in düşüncesi, henüz Mebuslar Meclisi’nde </a:t>
            </a:r>
            <a:r>
              <a:rPr lang="tr-TR" sz="2000" dirty="0" smtClean="0">
                <a:latin typeface="Arial Black" panose="020B0A04020102020204" pitchFamily="34" charset="0"/>
              </a:rPr>
              <a:t>program </a:t>
            </a:r>
            <a:r>
              <a:rPr lang="tr-TR" sz="2000" dirty="0">
                <a:latin typeface="Arial Black" panose="020B0A04020102020204" pitchFamily="34" charset="0"/>
              </a:rPr>
              <a:t>okuyarak güven almamış bulunan Tevfik Paşa Kabinesi’ne mecliste güvenoyu verilmesini önleyerek, iş başına milli ülküye bağlı, metin, azim ve kudret sahibi bir kabine geçmesini sağlamaktı. Bu fikrini tanıdığı ve güvendiği arkadaşlarına, bir kısım milletvekillerine de kabul ettirdi</a:t>
            </a:r>
            <a:r>
              <a:rPr lang="tr-TR" sz="2000" dirty="0" smtClean="0">
                <a:latin typeface="Arial Black" panose="020B0A04020102020204" pitchFamily="34" charset="0"/>
              </a:rPr>
              <a:t>.</a:t>
            </a:r>
          </a:p>
          <a:p>
            <a:pPr algn="just" fontAlgn="b">
              <a:lnSpc>
                <a:spcPct val="150000"/>
              </a:lnSpc>
            </a:pPr>
            <a:r>
              <a:rPr lang="tr-TR" sz="2000" dirty="0" smtClean="0">
                <a:latin typeface="Arial Black" panose="020B0A04020102020204" pitchFamily="34" charset="0"/>
                <a:ea typeface="Calibri" panose="020F0502020204030204" pitchFamily="34" charset="0"/>
                <a:cs typeface="Arial" panose="020B0604020202020204" pitchFamily="34" charset="0"/>
              </a:rPr>
              <a:t>	Fert </a:t>
            </a:r>
            <a:r>
              <a:rPr lang="tr-TR" sz="2000" dirty="0" err="1">
                <a:latin typeface="Arial Black" panose="020B0A04020102020204" pitchFamily="34" charset="0"/>
                <a:ea typeface="Calibri" panose="020F0502020204030204" pitchFamily="34" charset="0"/>
                <a:cs typeface="Arial" panose="020B0604020202020204" pitchFamily="34" charset="0"/>
              </a:rPr>
              <a:t>fert</a:t>
            </a:r>
            <a:r>
              <a:rPr lang="tr-TR" sz="2000" dirty="0">
                <a:latin typeface="Arial Black" panose="020B0A04020102020204" pitchFamily="34" charset="0"/>
                <a:ea typeface="Calibri" panose="020F0502020204030204" pitchFamily="34" charset="0"/>
                <a:cs typeface="Arial" panose="020B0604020202020204" pitchFamily="34" charset="0"/>
              </a:rPr>
              <a:t> yaptığı bu temas ve anlaşmaları yeterli görmeyerek, Tevfik Paşa Kabinesine giderek milletvekillerini toplu bir halde görmek ve fikrini orda da anlatmak istedi. Mecliste kendisini sevenler ve tanıyanlar derhal etrafına toplandılar. Birçok soru sorarak O’nun vaziyet hakkında fikrini öğrenmek istediler. Bazı milletvekilleri toplu bir halde görüşlerini anlatmasını rica ettiler.</a:t>
            </a:r>
            <a:endParaRPr lang="tr-TR" sz="2000" dirty="0"/>
          </a:p>
        </p:txBody>
      </p:sp>
    </p:spTree>
    <p:extLst>
      <p:ext uri="{BB962C8B-B14F-4D97-AF65-F5344CB8AC3E}">
        <p14:creationId xmlns:p14="http://schemas.microsoft.com/office/powerpoint/2010/main" val="358537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49903"/>
            <a:ext cx="9144000" cy="179882"/>
          </a:xfrm>
        </p:spPr>
        <p:txBody>
          <a:bodyPr>
            <a:noAutofit/>
          </a:bodyPr>
          <a:lstStyle/>
          <a:p>
            <a:endParaRPr lang="tr-TR" sz="2400" dirty="0"/>
          </a:p>
        </p:txBody>
      </p:sp>
      <p:sp>
        <p:nvSpPr>
          <p:cNvPr id="3" name="Alt Başlık 2"/>
          <p:cNvSpPr>
            <a:spLocks noGrp="1"/>
          </p:cNvSpPr>
          <p:nvPr>
            <p:ph type="subTitle" idx="1"/>
          </p:nvPr>
        </p:nvSpPr>
        <p:spPr>
          <a:xfrm>
            <a:off x="434715" y="599607"/>
            <a:ext cx="11377534" cy="6011055"/>
          </a:xfrm>
        </p:spPr>
        <p:txBody>
          <a:bodyPr>
            <a:normAutofit fontScale="92500" lnSpcReduction="10000"/>
          </a:bodyPr>
          <a:lstStyle/>
          <a:p>
            <a:pPr algn="just" fontAlgn="b">
              <a:lnSpc>
                <a:spcPct val="160000"/>
              </a:lnSpc>
            </a:pPr>
            <a:r>
              <a:rPr lang="tr-TR" sz="2000" dirty="0">
                <a:latin typeface="Arial Black" panose="020B0A04020102020204" pitchFamily="34" charset="0"/>
              </a:rPr>
              <a:t>	Mustafa Kemal bir salonda toplanan milletvekillerine düşüncelerini açık olarak anlattı ve </a:t>
            </a:r>
            <a:r>
              <a:rPr lang="tr-TR" sz="2000" dirty="0" smtClean="0">
                <a:latin typeface="Arial Black" panose="020B0A04020102020204" pitchFamily="34" charset="0"/>
              </a:rPr>
              <a:t>o </a:t>
            </a:r>
            <a:r>
              <a:rPr lang="tr-TR" sz="2000" dirty="0">
                <a:latin typeface="Arial Black" panose="020B0A04020102020204" pitchFamily="34" charset="0"/>
              </a:rPr>
              <a:t>gün için alınacak tek tedbirin kabineye güvenoyu vermemek olduğunu söyledi. Böyle bir karar karşısında meclisin dağıtılması ihtimalinden bahsedenlere bunun muhakkak olduğu ve esasen kabine güvenoyu alırsa ilk işinin yine meclisi dağıtmak olacağı cevabını verdi. Uzun tartışmalardan sonra bu hususi toplantıda bulunan milletvekilleri Tevfik Paşa kabinesini düşürmeye karar verdiler. Biraz sonra meclisin resmi toplantısı açıldı ve Sadrazam Tevfik Paşa, kabinesiyle gelerek beyannamesini okudu. İstediği güvenoyunu meclisten tartışma bile olmadan aldı</a:t>
            </a:r>
            <a:r>
              <a:rPr lang="tr-TR" sz="2000" dirty="0" smtClean="0">
                <a:latin typeface="Arial Black" panose="020B0A04020102020204" pitchFamily="34" charset="0"/>
              </a:rPr>
              <a:t>.</a:t>
            </a:r>
          </a:p>
          <a:p>
            <a:pPr algn="just" fontAlgn="b">
              <a:lnSpc>
                <a:spcPct val="160000"/>
              </a:lnSpc>
            </a:pPr>
            <a:r>
              <a:rPr lang="tr-TR" sz="2000" dirty="0" smtClean="0">
                <a:latin typeface="Arial Black" panose="020B0A04020102020204" pitchFamily="34" charset="0"/>
                <a:ea typeface="Times New Roman" panose="02020603050405020304" pitchFamily="18" charset="0"/>
                <a:cs typeface="Arial" panose="020B0604020202020204" pitchFamily="34" charset="0"/>
              </a:rPr>
              <a:t>	Dinleyici </a:t>
            </a:r>
            <a:r>
              <a:rPr lang="tr-TR" sz="2000" dirty="0">
                <a:latin typeface="Arial Black" panose="020B0A04020102020204" pitchFamily="34" charset="0"/>
                <a:ea typeface="Times New Roman" panose="02020603050405020304" pitchFamily="18" charset="0"/>
                <a:cs typeface="Arial" panose="020B0604020202020204" pitchFamily="34" charset="0"/>
              </a:rPr>
              <a:t>localarından birinde Meclisin çalışmalarını takip etmiş olan ve o günkü neticeden hiç memnun kalmayan Mustafa Kemal’in evine döner dönmez ilk işi, Padişahın başyaveri vasıtasıyla Vahdettin’den bir görüşme istemek oldu. Padişah 22 Kasım 1918 Cuma günkü selamlıktan sonra kendisini kabul edeceğini </a:t>
            </a:r>
            <a:r>
              <a:rPr lang="tr-TR" sz="2000" dirty="0" smtClean="0">
                <a:latin typeface="Arial Black" panose="020B0A04020102020204" pitchFamily="34" charset="0"/>
                <a:ea typeface="Times New Roman" panose="02020603050405020304" pitchFamily="18" charset="0"/>
                <a:cs typeface="Arial" panose="020B0604020202020204" pitchFamily="34" charset="0"/>
              </a:rPr>
              <a:t>bildirmişti</a:t>
            </a:r>
            <a:r>
              <a:rPr lang="tr-TR" sz="2000" dirty="0">
                <a:latin typeface="Arial Black" panose="020B0A04020102020204" pitchFamily="34" charset="0"/>
                <a:ea typeface="Times New Roman" panose="02020603050405020304" pitchFamily="18" charset="0"/>
                <a:cs typeface="Arial" panose="020B0604020202020204" pitchFamily="34" charset="0"/>
              </a:rPr>
              <a:t>.</a:t>
            </a:r>
            <a:endParaRPr lang="tr-TR" sz="2000" dirty="0">
              <a:latin typeface="Times New Roman" panose="02020603050405020304" pitchFamily="18" charset="0"/>
              <a:ea typeface="Times New Roman" panose="02020603050405020304" pitchFamily="18" charset="0"/>
            </a:endParaRPr>
          </a:p>
          <a:p>
            <a:pPr algn="just" fontAlgn="b">
              <a:lnSpc>
                <a:spcPct val="150000"/>
              </a:lnSpc>
            </a:pPr>
            <a:endParaRPr lang="tr-TR" sz="2000" dirty="0"/>
          </a:p>
        </p:txBody>
      </p:sp>
    </p:spTree>
    <p:extLst>
      <p:ext uri="{BB962C8B-B14F-4D97-AF65-F5344CB8AC3E}">
        <p14:creationId xmlns:p14="http://schemas.microsoft.com/office/powerpoint/2010/main" val="233429043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520</Words>
  <Application>Microsoft Office PowerPoint</Application>
  <PresentationFormat>Geniş ekran</PresentationFormat>
  <Paragraphs>44</Paragraphs>
  <Slides>20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20</vt:i4>
      </vt:variant>
    </vt:vector>
  </HeadingPairs>
  <TitlesOfParts>
    <vt:vector size="26" baseType="lpstr">
      <vt:lpstr>Arial</vt:lpstr>
      <vt:lpstr>Arial Black</vt:lpstr>
      <vt:lpstr>Calibri</vt:lpstr>
      <vt:lpstr>Calibri Light</vt:lpstr>
      <vt:lpstr>Times New Roman</vt:lpstr>
      <vt:lpstr>Office Teması</vt:lpstr>
      <vt:lpstr>MUSTAFA KEMAL PAŞA’NIN HAYATI</vt:lpstr>
      <vt:lpstr>PowerPoint Sunusu</vt:lpstr>
      <vt:lpstr>PowerPoint Sunusu</vt:lpstr>
      <vt:lpstr>PowerPoint Sunusu</vt:lpstr>
      <vt:lpstr>PowerPoint Sunusu</vt:lpstr>
      <vt:lpstr>PowerPoint Sunusu</vt:lpstr>
      <vt:lpstr> Mustafa Kemal’in İstanbul’daki Faaliyetleri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Lenovo</cp:lastModifiedBy>
  <cp:revision>83</cp:revision>
  <dcterms:created xsi:type="dcterms:W3CDTF">2020-12-18T20:34:53Z</dcterms:created>
  <dcterms:modified xsi:type="dcterms:W3CDTF">2021-01-18T18:01:00Z</dcterms:modified>
</cp:coreProperties>
</file>