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768"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9EE8DFBD-6D69-4F62-BF2C-081CD0433F50}"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972109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EE8DFBD-6D69-4F62-BF2C-081CD0433F50}"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13110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EE8DFBD-6D69-4F62-BF2C-081CD0433F50}"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95906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EE8DFBD-6D69-4F62-BF2C-081CD0433F50}"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279843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9EE8DFBD-6D69-4F62-BF2C-081CD0433F50}"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73518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9EE8DFBD-6D69-4F62-BF2C-081CD0433F50}" type="datetimeFigureOut">
              <a:rPr lang="tr-TR" smtClean="0"/>
              <a:t>18.01.2021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68094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EE8DFBD-6D69-4F62-BF2C-081CD0433F50}" type="datetimeFigureOut">
              <a:rPr lang="tr-TR" smtClean="0"/>
              <a:t>18.01.2021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39959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EE8DFBD-6D69-4F62-BF2C-081CD0433F50}" type="datetimeFigureOut">
              <a:rPr lang="tr-TR" smtClean="0"/>
              <a:t>18.01.2021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86641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EE8DFBD-6D69-4F62-BF2C-081CD0433F50}" type="datetimeFigureOut">
              <a:rPr lang="tr-TR" smtClean="0"/>
              <a:t>18.01.2021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417705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EE8DFBD-6D69-4F62-BF2C-081CD0433F50}" type="datetimeFigureOut">
              <a:rPr lang="tr-TR" smtClean="0"/>
              <a:t>18.01.2021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223179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EE8DFBD-6D69-4F62-BF2C-081CD0433F50}" type="datetimeFigureOut">
              <a:rPr lang="tr-TR" smtClean="0"/>
              <a:t>18.01.2021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4224733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8DFBD-6D69-4F62-BF2C-081CD0433F50}" type="datetimeFigureOut">
              <a:rPr lang="tr-TR" smtClean="0"/>
              <a:t>18.01.2021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FDA512-893B-433C-9DB3-809C7B4302CA}" type="slidenum">
              <a:rPr lang="tr-TR" smtClean="0"/>
              <a:t>‹#›</a:t>
            </a:fld>
            <a:endParaRPr lang="tr-TR"/>
          </a:p>
        </p:txBody>
      </p:sp>
    </p:spTree>
    <p:extLst>
      <p:ext uri="{BB962C8B-B14F-4D97-AF65-F5344CB8AC3E}">
        <p14:creationId xmlns:p14="http://schemas.microsoft.com/office/powerpoint/2010/main" val="2416086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75364"/>
            <a:ext cx="11812249" cy="484203"/>
          </a:xfrm>
        </p:spPr>
        <p:txBody>
          <a:bodyPr>
            <a:normAutofit/>
          </a:bodyPr>
          <a:lstStyle/>
          <a:p>
            <a:r>
              <a:rPr lang="tr-TR" sz="2000" dirty="0" smtClean="0">
                <a:solidFill>
                  <a:schemeClr val="accent1">
                    <a:lumMod val="50000"/>
                  </a:schemeClr>
                </a:solidFill>
                <a:latin typeface="Arial Black" panose="020B0A04020102020204" pitchFamily="34" charset="0"/>
              </a:rPr>
              <a:t>MUSTAFA KEMAL’İN SAMSUN’A ÇIKIŞI VE HAVZA GENELGESİ</a:t>
            </a:r>
            <a:endParaRPr lang="tr-TR" sz="2000" dirty="0">
              <a:solidFill>
                <a:schemeClr val="accent1">
                  <a:lumMod val="50000"/>
                </a:schemeClr>
              </a:solidFill>
            </a:endParaRPr>
          </a:p>
        </p:txBody>
      </p:sp>
      <p:sp>
        <p:nvSpPr>
          <p:cNvPr id="3" name="Alt Başlık 2"/>
          <p:cNvSpPr>
            <a:spLocks noGrp="1"/>
          </p:cNvSpPr>
          <p:nvPr>
            <p:ph type="subTitle" idx="1"/>
          </p:nvPr>
        </p:nvSpPr>
        <p:spPr>
          <a:xfrm>
            <a:off x="104931" y="659567"/>
            <a:ext cx="11812249" cy="6041035"/>
          </a:xfrm>
        </p:spPr>
        <p:txBody>
          <a:bodyPr>
            <a:noAutofit/>
          </a:bodyPr>
          <a:lstStyle/>
          <a:p>
            <a:pPr algn="just">
              <a:lnSpc>
                <a:spcPct val="170000"/>
              </a:lnSpc>
            </a:pPr>
            <a:r>
              <a:rPr lang="tr-TR" sz="1800" dirty="0" smtClean="0">
                <a:latin typeface="Arial Black" panose="020B0A04020102020204" pitchFamily="34" charset="0"/>
              </a:rPr>
              <a:t>	</a:t>
            </a:r>
            <a:r>
              <a:rPr lang="tr-TR" sz="1800" dirty="0">
                <a:latin typeface="Arial Black" panose="020B0A04020102020204" pitchFamily="34" charset="0"/>
              </a:rPr>
              <a:t>	</a:t>
            </a:r>
            <a:r>
              <a:rPr lang="tr-TR" sz="1800" dirty="0" smtClean="0">
                <a:latin typeface="Arial Black" panose="020B0A04020102020204" pitchFamily="34" charset="0"/>
              </a:rPr>
              <a:t>Mustafa Kemal Paşa Samsun’a </a:t>
            </a:r>
            <a:r>
              <a:rPr lang="tr-TR" sz="1800" dirty="0" smtClean="0">
                <a:solidFill>
                  <a:srgbClr val="FF0000"/>
                </a:solidFill>
                <a:latin typeface="Arial Black" panose="020B0A04020102020204" pitchFamily="34" charset="0"/>
              </a:rPr>
              <a:t>9.Ordu Müfettişliği görevi ile </a:t>
            </a:r>
            <a:r>
              <a:rPr lang="tr-TR" sz="1800" dirty="0" smtClean="0">
                <a:latin typeface="Arial Black" panose="020B0A04020102020204" pitchFamily="34" charset="0"/>
              </a:rPr>
              <a:t>gitmiştir.</a:t>
            </a:r>
          </a:p>
          <a:p>
            <a:pPr algn="just">
              <a:lnSpc>
                <a:spcPct val="170000"/>
              </a:lnSpc>
              <a:spcBef>
                <a:spcPts val="0"/>
              </a:spcBef>
            </a:pPr>
            <a:r>
              <a:rPr lang="tr-TR" sz="1800" dirty="0" smtClean="0">
                <a:latin typeface="Arial Black" panose="020B0A04020102020204" pitchFamily="34" charset="0"/>
              </a:rPr>
              <a:t>	7 Mayıs 1919 tarihli talimatla, verilen yetki ve görevler kamuoyuna açıklanmış, yetki alanına giren askeri ve sivil makamlara iletilmiştir. Bu tarihi belge, «Dokuzuncu Ordu </a:t>
            </a:r>
            <a:r>
              <a:rPr lang="tr-TR" sz="1800" dirty="0" err="1" smtClean="0">
                <a:latin typeface="Arial Black" panose="020B0A04020102020204" pitchFamily="34" charset="0"/>
              </a:rPr>
              <a:t>Kataatı</a:t>
            </a:r>
            <a:r>
              <a:rPr lang="tr-TR" sz="1800" dirty="0" smtClean="0">
                <a:latin typeface="Arial Black" panose="020B0A04020102020204" pitchFamily="34" charset="0"/>
              </a:rPr>
              <a:t> </a:t>
            </a:r>
            <a:r>
              <a:rPr lang="tr-TR" sz="1800" dirty="0" err="1" smtClean="0">
                <a:latin typeface="Arial Black" panose="020B0A04020102020204" pitchFamily="34" charset="0"/>
              </a:rPr>
              <a:t>Müfettişliği’ne</a:t>
            </a:r>
            <a:r>
              <a:rPr lang="tr-TR" sz="1800" dirty="0" smtClean="0">
                <a:latin typeface="Arial Black" panose="020B0A04020102020204" pitchFamily="34" charset="0"/>
              </a:rPr>
              <a:t> verilecek Talimat Suretidir» başlığını taşıyor ve şu esasları içeriyordu.</a:t>
            </a:r>
          </a:p>
          <a:p>
            <a:pPr algn="just">
              <a:lnSpc>
                <a:spcPct val="170000"/>
              </a:lnSpc>
            </a:pPr>
            <a:r>
              <a:rPr lang="tr-TR" sz="1800" dirty="0" smtClean="0">
                <a:latin typeface="Arial Black" panose="020B0A04020102020204" pitchFamily="34" charset="0"/>
              </a:rPr>
              <a:t>	‘’Dokuzuncu Ordu Birlikleri </a:t>
            </a:r>
            <a:r>
              <a:rPr lang="tr-TR" sz="1800" dirty="0" err="1" smtClean="0">
                <a:latin typeface="Arial Black" panose="020B0A04020102020204" pitchFamily="34" charset="0"/>
              </a:rPr>
              <a:t>Müfettişliği’ne</a:t>
            </a:r>
            <a:r>
              <a:rPr lang="tr-TR" sz="1800" dirty="0" smtClean="0">
                <a:latin typeface="Arial Black" panose="020B0A04020102020204" pitchFamily="34" charset="0"/>
              </a:rPr>
              <a:t> ait görev, yalnız askeri olmayıp </a:t>
            </a:r>
            <a:r>
              <a:rPr lang="tr-TR" sz="1800" dirty="0" err="1" smtClean="0">
                <a:latin typeface="Arial Black" panose="020B0A04020102020204" pitchFamily="34" charset="0"/>
              </a:rPr>
              <a:t>müteffişliğin</a:t>
            </a:r>
            <a:r>
              <a:rPr lang="tr-TR" sz="1800" dirty="0" smtClean="0">
                <a:latin typeface="Arial Black" panose="020B0A04020102020204" pitchFamily="34" charset="0"/>
              </a:rPr>
              <a:t> kapsadığı bölge içinde aynı zamanda idaridir.</a:t>
            </a:r>
          </a:p>
          <a:p>
            <a:pPr algn="just">
              <a:lnSpc>
                <a:spcPct val="170000"/>
              </a:lnSpc>
            </a:pPr>
            <a:r>
              <a:rPr lang="tr-TR" sz="1800" dirty="0" smtClean="0">
                <a:latin typeface="Arial Black" panose="020B0A04020102020204" pitchFamily="34" charset="0"/>
              </a:rPr>
              <a:t>	1-İşbu ortak görev şunlardır:</a:t>
            </a:r>
          </a:p>
          <a:p>
            <a:pPr algn="just">
              <a:lnSpc>
                <a:spcPct val="170000"/>
              </a:lnSpc>
            </a:pPr>
            <a:r>
              <a:rPr lang="tr-TR" sz="1800" dirty="0" smtClean="0">
                <a:latin typeface="Arial Black" panose="020B0A04020102020204" pitchFamily="34" charset="0"/>
              </a:rPr>
              <a:t>	a- Bölgede iç asayişin iadesi ve istikrarın sağlanması, bu asayişsizliğin çıkış sebeplerinin </a:t>
            </a:r>
            <a:r>
              <a:rPr lang="tr-TR" sz="1800" dirty="0" err="1" smtClean="0">
                <a:latin typeface="Arial Black" panose="020B0A04020102020204" pitchFamily="34" charset="0"/>
              </a:rPr>
              <a:t>tesbiti</a:t>
            </a:r>
            <a:r>
              <a:rPr lang="tr-TR" sz="1800" dirty="0" smtClean="0">
                <a:latin typeface="Arial Black" panose="020B0A04020102020204" pitchFamily="34" charset="0"/>
              </a:rPr>
              <a:t>,</a:t>
            </a:r>
          </a:p>
          <a:p>
            <a:pPr algn="just">
              <a:lnSpc>
                <a:spcPct val="170000"/>
              </a:lnSpc>
            </a:pPr>
            <a:r>
              <a:rPr lang="tr-TR" sz="1800" dirty="0" smtClean="0">
                <a:latin typeface="Arial Black" panose="020B0A04020102020204" pitchFamily="34" charset="0"/>
              </a:rPr>
              <a:t>	b- Bölgede ötede beride dağınık bir durumda varlığından söz edilen silah ve cephanenin biran önce toplattırılarak uygun depolara konulması ve koruma altına alınması,</a:t>
            </a:r>
          </a:p>
        </p:txBody>
      </p:sp>
    </p:spTree>
    <p:extLst>
      <p:ext uri="{BB962C8B-B14F-4D97-AF65-F5344CB8AC3E}">
        <p14:creationId xmlns:p14="http://schemas.microsoft.com/office/powerpoint/2010/main" val="849256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254833"/>
            <a:ext cx="11812249" cy="31479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569627"/>
            <a:ext cx="11977141" cy="6130975"/>
          </a:xfrm>
        </p:spPr>
        <p:txBody>
          <a:bodyPr>
            <a:noAutofit/>
          </a:bodyPr>
          <a:lstStyle/>
          <a:p>
            <a:pPr algn="just">
              <a:lnSpc>
                <a:spcPct val="170000"/>
              </a:lnSpc>
            </a:pPr>
            <a:r>
              <a:rPr lang="tr-TR" sz="1900" dirty="0" smtClean="0">
                <a:latin typeface="Arial Black" panose="020B0A04020102020204" pitchFamily="34" charset="0"/>
              </a:rPr>
              <a:t>	Öte yandan Mustafa Kemal Paşa, 3 Haziran tarihinde müfettişlik mıntıkasındaki kolordu komutanları ile vali ve mutasarrıflıklara gönderdiği telgrafta, Paris’te toplanacak barış konferansına gidecek heyetle ilgili olmak üzere millî vicdanın kesin isteğine uygun kararlar alınmasının gerekliliğini bildirerek, Müdafaa-i Hukuk-ı Milliye cemiyetlerinin Türk milletinin haklarının korunması yolunda hemen harekete geçmesi gerektiğini ifade etmiştir. İstanbul hükûmetinin mitinglere ilk tepkisi işgal kuvvetleri tarafından daha önceden tutuklanmış olan altmış yedi Türk devlet adamının Malta’ya sürgün edilmeleri ve Mustafa Kemal Paşa’nın 6 ve 8 Haziran 1919 tarihli yazılarla İstanbul’a geri çağrılması olmuştur. İstanbul hükûmetinin geri çağırma teklifini reddeden Mustafa Kemal Paşa, halk ile yaptığı görüşmelerle, Havza’dan gönderdiği genelgede de anlaşıldığı üzere, Anadolu’da başlatılmış olan ve gücünü Türk halkından almaya kararlı olan Millî </a:t>
            </a:r>
            <a:r>
              <a:rPr lang="tr-TR" sz="1900" dirty="0" err="1" smtClean="0">
                <a:latin typeface="Arial Black" panose="020B0A04020102020204" pitchFamily="34" charset="0"/>
              </a:rPr>
              <a:t>İrade’nin</a:t>
            </a:r>
            <a:r>
              <a:rPr lang="tr-TR" sz="1900" dirty="0" smtClean="0">
                <a:latin typeface="Arial Black" panose="020B0A04020102020204" pitchFamily="34" charset="0"/>
              </a:rPr>
              <a:t> sözcüsü bir lider olarak ortaya çıkmıştır. </a:t>
            </a:r>
            <a:endParaRPr lang="tr-TR" sz="1900" b="1" dirty="0" smtClean="0">
              <a:latin typeface="Arial Black" panose="020B0A04020102020204" pitchFamily="34" charset="0"/>
            </a:endParaRPr>
          </a:p>
        </p:txBody>
      </p:sp>
    </p:spTree>
    <p:extLst>
      <p:ext uri="{BB962C8B-B14F-4D97-AF65-F5344CB8AC3E}">
        <p14:creationId xmlns:p14="http://schemas.microsoft.com/office/powerpoint/2010/main" val="251836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254833"/>
            <a:ext cx="11812249" cy="31479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569627"/>
            <a:ext cx="11977141" cy="6130975"/>
          </a:xfrm>
        </p:spPr>
        <p:txBody>
          <a:bodyPr>
            <a:noAutofit/>
          </a:bodyPr>
          <a:lstStyle/>
          <a:p>
            <a:pPr algn="just">
              <a:lnSpc>
                <a:spcPct val="170000"/>
              </a:lnSpc>
            </a:pPr>
            <a:r>
              <a:rPr lang="tr-TR" sz="1900" dirty="0" smtClean="0">
                <a:latin typeface="Arial Black" panose="020B0A04020102020204" pitchFamily="34" charset="0"/>
              </a:rPr>
              <a:t>Mustafa Kemal Paşa, 25 Mayıs 1919-12 Haziran 1919 tarihleri arasında toplam 19 gün Havza’da kalmıştır</a:t>
            </a:r>
            <a:r>
              <a:rPr lang="tr-TR" sz="1900" dirty="0">
                <a:latin typeface="Arial Black" panose="020B0A04020102020204" pitchFamily="34" charset="0"/>
              </a:rPr>
              <a:t>. İstanbul hükûmeti </a:t>
            </a:r>
            <a:r>
              <a:rPr lang="tr-TR" sz="1900" dirty="0" smtClean="0">
                <a:latin typeface="Arial Black" panose="020B0A04020102020204" pitchFamily="34" charset="0"/>
              </a:rPr>
              <a:t>ve işgal </a:t>
            </a:r>
            <a:r>
              <a:rPr lang="tr-TR" sz="1900" dirty="0">
                <a:latin typeface="Arial Black" panose="020B0A04020102020204" pitchFamily="34" charset="0"/>
              </a:rPr>
              <a:t>kuvvetlerine karşı milli çıkarları çekinmeden </a:t>
            </a:r>
            <a:r>
              <a:rPr lang="tr-TR" sz="1900" dirty="0" smtClean="0">
                <a:latin typeface="Arial Black" panose="020B0A04020102020204" pitchFamily="34" charset="0"/>
              </a:rPr>
              <a:t>savunarak faaliyetlerini </a:t>
            </a:r>
            <a:r>
              <a:rPr lang="tr-TR" sz="1900" dirty="0">
                <a:latin typeface="Arial Black" panose="020B0A04020102020204" pitchFamily="34" charset="0"/>
              </a:rPr>
              <a:t>sürdürmüştür</a:t>
            </a:r>
            <a:r>
              <a:rPr lang="tr-TR" sz="1900" dirty="0" smtClean="0">
                <a:latin typeface="Arial Black" panose="020B0A04020102020204" pitchFamily="34" charset="0"/>
              </a:rPr>
              <a:t>. Bu süre zarfında müfettişlik mıntıkasında bulunan halkın her türlü işgale karşı uyarılması konusunda önemli gelişmeler kaydedilmiştir. Bu arada Mustafa Kemal Paşa, İstanbul’daki fikirlerini sistemleştirmiş, Millî Mücadele hareketinin stratejisini belirlemiştir. Buna göre, dört önemli hareket tarzı geliştirmiştir. Bunlar sırasıyla belirtmek gerekirse;</a:t>
            </a:r>
          </a:p>
          <a:p>
            <a:pPr algn="just">
              <a:lnSpc>
                <a:spcPct val="170000"/>
              </a:lnSpc>
            </a:pPr>
            <a:r>
              <a:rPr lang="tr-TR" sz="1900" b="1" dirty="0" smtClean="0">
                <a:latin typeface="Arial Black" panose="020B0A04020102020204" pitchFamily="34" charset="0"/>
              </a:rPr>
              <a:t>1. Millî varlığa vurulan darbelere karşı milletin etkin bir şekilde uyandırılması ve harekete geçirilmesinin sağlanması, bu amaçla yetki alanının içinde ve dışında kalan askerî ve mülkî yetkililerle millî kuruluşlara gizli açık gönderilen bildirilerle işgallere karşı mitingler yapılması, İstanbul hükûmetinin uyarılması, yabancı ülke temsilcilerine protesto telgrafları çekilmesi,</a:t>
            </a:r>
          </a:p>
        </p:txBody>
      </p:sp>
    </p:spTree>
    <p:extLst>
      <p:ext uri="{BB962C8B-B14F-4D97-AF65-F5344CB8AC3E}">
        <p14:creationId xmlns:p14="http://schemas.microsoft.com/office/powerpoint/2010/main" val="4259348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254833"/>
            <a:ext cx="11812249" cy="31479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569627"/>
            <a:ext cx="11977141" cy="6130975"/>
          </a:xfrm>
        </p:spPr>
        <p:txBody>
          <a:bodyPr>
            <a:noAutofit/>
          </a:bodyPr>
          <a:lstStyle/>
          <a:p>
            <a:pPr algn="just">
              <a:lnSpc>
                <a:spcPct val="170000"/>
              </a:lnSpc>
            </a:pPr>
            <a:r>
              <a:rPr lang="tr-TR" sz="1900" dirty="0" smtClean="0">
                <a:latin typeface="Arial Black" panose="020B0A04020102020204" pitchFamily="34" charset="0"/>
              </a:rPr>
              <a:t>2. Ordunun millî harekete desteğinin sağlanması ve bunun devamlı olması, bu maksatla ordu mensuplarının yönlendirmeleriyle </a:t>
            </a:r>
            <a:r>
              <a:rPr lang="tr-TR" sz="1900" dirty="0" smtClean="0">
                <a:solidFill>
                  <a:srgbClr val="FF0000"/>
                </a:solidFill>
                <a:latin typeface="Arial Black" panose="020B0A04020102020204" pitchFamily="34" charset="0"/>
              </a:rPr>
              <a:t>mitinglerin düzenlenmesi,</a:t>
            </a:r>
          </a:p>
          <a:p>
            <a:pPr algn="just">
              <a:lnSpc>
                <a:spcPct val="170000"/>
              </a:lnSpc>
            </a:pPr>
            <a:endParaRPr lang="tr-TR" sz="1900" dirty="0" smtClean="0">
              <a:latin typeface="Arial Black" panose="020B0A04020102020204" pitchFamily="34" charset="0"/>
            </a:endParaRPr>
          </a:p>
          <a:p>
            <a:pPr algn="just">
              <a:lnSpc>
                <a:spcPct val="170000"/>
              </a:lnSpc>
            </a:pPr>
            <a:r>
              <a:rPr lang="tr-TR" sz="1900" dirty="0" smtClean="0">
                <a:latin typeface="Arial Black" panose="020B0A04020102020204" pitchFamily="34" charset="0"/>
              </a:rPr>
              <a:t>3. Düşman işgallerine tepki olarak kurulmuş olan </a:t>
            </a:r>
            <a:r>
              <a:rPr lang="tr-TR" sz="1900" dirty="0" smtClean="0">
                <a:solidFill>
                  <a:srgbClr val="FF0000"/>
                </a:solidFill>
                <a:latin typeface="Arial Black" panose="020B0A04020102020204" pitchFamily="34" charset="0"/>
              </a:rPr>
              <a:t>millî cemiyetlerin ortak bir amaç etrafından birleştirilmesi, </a:t>
            </a:r>
            <a:r>
              <a:rPr lang="tr-TR" sz="1900" dirty="0" smtClean="0">
                <a:latin typeface="Arial Black" panose="020B0A04020102020204" pitchFamily="34" charset="0"/>
              </a:rPr>
              <a:t>böylece Millî Mücadele hareketinin bütünleştirilmesi,</a:t>
            </a:r>
          </a:p>
          <a:p>
            <a:pPr algn="just">
              <a:lnSpc>
                <a:spcPct val="170000"/>
              </a:lnSpc>
            </a:pPr>
            <a:endParaRPr lang="tr-TR" sz="1900" dirty="0" smtClean="0">
              <a:latin typeface="Arial Black" panose="020B0A04020102020204" pitchFamily="34" charset="0"/>
            </a:endParaRPr>
          </a:p>
          <a:p>
            <a:pPr algn="just">
              <a:lnSpc>
                <a:spcPct val="170000"/>
              </a:lnSpc>
            </a:pPr>
            <a:r>
              <a:rPr lang="tr-TR" sz="1900" dirty="0" smtClean="0">
                <a:latin typeface="Arial Black" panose="020B0A04020102020204" pitchFamily="34" charset="0"/>
              </a:rPr>
              <a:t>4. İstanbul ile ilişkilerin devamı ve geleceği konusunun belirlenmesi, </a:t>
            </a:r>
            <a:r>
              <a:rPr lang="tr-TR" sz="1900" dirty="0" smtClean="0">
                <a:solidFill>
                  <a:srgbClr val="FF0000"/>
                </a:solidFill>
                <a:latin typeface="Arial Black" panose="020B0A04020102020204" pitchFamily="34" charset="0"/>
              </a:rPr>
              <a:t>millî iradenin her bakımdan hâkim kılınması </a:t>
            </a:r>
            <a:r>
              <a:rPr lang="tr-TR" sz="1900" dirty="0" smtClean="0">
                <a:latin typeface="Arial Black" panose="020B0A04020102020204" pitchFamily="34" charset="0"/>
              </a:rPr>
              <a:t>ve her gücün üstünde bir kuvvet olarak benimsenmesi, bundan böyle İstanbul’un Anadolu’ya hâkim olmak yerine tabi olmasının sağlanması şeklinde belirlenmiştir.</a:t>
            </a:r>
            <a:endParaRPr lang="tr-TR" sz="1900" b="1" dirty="0" smtClean="0">
              <a:latin typeface="Arial Black" panose="020B0A04020102020204" pitchFamily="34" charset="0"/>
            </a:endParaRPr>
          </a:p>
        </p:txBody>
      </p:sp>
    </p:spTree>
    <p:extLst>
      <p:ext uri="{BB962C8B-B14F-4D97-AF65-F5344CB8AC3E}">
        <p14:creationId xmlns:p14="http://schemas.microsoft.com/office/powerpoint/2010/main" val="356855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254833"/>
            <a:ext cx="11812249" cy="31479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269823" y="569627"/>
            <a:ext cx="11602387" cy="5681271"/>
          </a:xfrm>
        </p:spPr>
        <p:txBody>
          <a:bodyPr>
            <a:noAutofit/>
          </a:bodyPr>
          <a:lstStyle/>
          <a:p>
            <a:pPr algn="just">
              <a:lnSpc>
                <a:spcPct val="170000"/>
              </a:lnSpc>
            </a:pPr>
            <a:r>
              <a:rPr lang="tr-TR" sz="1900" dirty="0" smtClean="0">
                <a:latin typeface="Arial Black" panose="020B0A04020102020204" pitchFamily="34" charset="0"/>
              </a:rPr>
              <a:t>	</a:t>
            </a:r>
            <a:r>
              <a:rPr lang="tr-TR" sz="1900" dirty="0" smtClean="0">
                <a:solidFill>
                  <a:srgbClr val="FF0000"/>
                </a:solidFill>
                <a:latin typeface="Arial Black" panose="020B0A04020102020204" pitchFamily="34" charset="0"/>
              </a:rPr>
              <a:t>Havza Genelgesi, işgaller karşısında milli bilinci güçlendirerek yurt genelinde yaygınlaştırmak amacıyla ortaya konulmuştur. </a:t>
            </a:r>
          </a:p>
          <a:p>
            <a:pPr algn="just">
              <a:lnSpc>
                <a:spcPct val="170000"/>
              </a:lnSpc>
            </a:pPr>
            <a:r>
              <a:rPr lang="tr-TR" sz="1900" dirty="0">
                <a:solidFill>
                  <a:srgbClr val="FF0000"/>
                </a:solidFill>
                <a:latin typeface="Arial Black" panose="020B0A04020102020204" pitchFamily="34" charset="0"/>
              </a:rPr>
              <a:t>	</a:t>
            </a:r>
            <a:r>
              <a:rPr lang="tr-TR" sz="1900" dirty="0" smtClean="0">
                <a:latin typeface="Arial Black" panose="020B0A04020102020204" pitchFamily="34" charset="0"/>
              </a:rPr>
              <a:t>Havza genelgesinde ortaya konulan iradenin, kısa bir süre sonra Amasya Genelgesi’nde daha açık ve belirgin bir şekle dönüştürüldüğü görülecektir. Yapılan çalışmalar, işgalciler ve İstanbul hükûmetinin engellemelerine rağmen aksatılmadan yürütülmüş, ordu başta olmak üzere Mustafa Kemal Paşa’nın yönlendirmeleriyle Türk halkı tarafından Millî Mücadele hareketi benimsenmeye başlanmıştır. Bu aşamadan itibaren bütün etkinliklerin, çalışmaların ve her türlü girişimin millet adına yapıldığının halka anlatılmasıyla Türk halkının bu eylemlere katılımı sağlanmıştır. Böylece Amasya Genelgesi’nin hazırlanmasına uzanan süreç, kendiliğinden gelişmiştir.</a:t>
            </a:r>
            <a:endParaRPr lang="tr-TR" sz="1900" b="1" dirty="0" smtClean="0">
              <a:latin typeface="Arial Black" panose="020B0A04020102020204" pitchFamily="34" charset="0"/>
            </a:endParaRPr>
          </a:p>
        </p:txBody>
      </p:sp>
    </p:spTree>
    <p:extLst>
      <p:ext uri="{BB962C8B-B14F-4D97-AF65-F5344CB8AC3E}">
        <p14:creationId xmlns:p14="http://schemas.microsoft.com/office/powerpoint/2010/main" val="329993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286228"/>
          </a:xfrm>
        </p:spPr>
        <p:txBody>
          <a:bodyPr>
            <a:normAutofit fontScale="90000"/>
          </a:bodyPr>
          <a:lstStyle/>
          <a:p>
            <a:endParaRPr lang="tr-TR" dirty="0"/>
          </a:p>
        </p:txBody>
      </p:sp>
      <p:sp>
        <p:nvSpPr>
          <p:cNvPr id="3" name="İçerik Yer Tutucusu 2"/>
          <p:cNvSpPr>
            <a:spLocks noGrp="1"/>
          </p:cNvSpPr>
          <p:nvPr>
            <p:ph idx="1"/>
          </p:nvPr>
        </p:nvSpPr>
        <p:spPr>
          <a:xfrm>
            <a:off x="838200" y="839244"/>
            <a:ext cx="10515600" cy="5337719"/>
          </a:xfrm>
        </p:spPr>
        <p:txBody>
          <a:bodyPr/>
          <a:lstStyle/>
          <a:p>
            <a:pPr marL="0" indent="0">
              <a:buNone/>
            </a:pPr>
            <a:r>
              <a:rPr lang="tr-TR" dirty="0"/>
              <a:t>Aşağıdakilerden hangisinin Havza Genelgesinin yayınlanması ile ulaşılmak istenen temel hedef olduğu söylenebilir?</a:t>
            </a:r>
          </a:p>
          <a:p>
            <a:pPr marL="0" indent="0">
              <a:buNone/>
            </a:pPr>
            <a:r>
              <a:rPr lang="tr-TR" dirty="0"/>
              <a:t>A. İşgallerle karşılaşılan ülkede millî bilinci işgallere karşı tepkiye dönüştürmek</a:t>
            </a:r>
          </a:p>
          <a:p>
            <a:pPr marL="0" indent="0">
              <a:buNone/>
            </a:pPr>
            <a:r>
              <a:rPr lang="tr-TR" dirty="0"/>
              <a:t>B. Osmanlı Devleti'ne son vermek</a:t>
            </a:r>
          </a:p>
          <a:p>
            <a:pPr marL="0" indent="0">
              <a:buNone/>
            </a:pPr>
            <a:r>
              <a:rPr lang="tr-TR" dirty="0"/>
              <a:t>C. Azınlıklara karşı silahlı eyleme geçerek ülkeden çıkarmak</a:t>
            </a:r>
          </a:p>
          <a:p>
            <a:pPr marL="0" indent="0">
              <a:buNone/>
            </a:pPr>
            <a:r>
              <a:rPr lang="tr-TR" dirty="0"/>
              <a:t>D. İstanbul Hükümetinin politikalarını tümüyle eleştirip boşa çıkarmak</a:t>
            </a:r>
          </a:p>
          <a:p>
            <a:pPr marL="0" indent="0">
              <a:buNone/>
            </a:pPr>
            <a:r>
              <a:rPr lang="tr-TR" dirty="0"/>
              <a:t>E. Ankara'da yeni bir meclis kurmak</a:t>
            </a:r>
          </a:p>
          <a:p>
            <a:pPr marL="0" indent="0">
              <a:buNone/>
            </a:pPr>
            <a:r>
              <a:rPr lang="tr-TR" dirty="0" smtClean="0"/>
              <a:t>CEVAP: </a:t>
            </a:r>
            <a:r>
              <a:rPr lang="tr-TR" dirty="0"/>
              <a:t>A</a:t>
            </a:r>
          </a:p>
        </p:txBody>
      </p:sp>
    </p:spTree>
    <p:extLst>
      <p:ext uri="{BB962C8B-B14F-4D97-AF65-F5344CB8AC3E}">
        <p14:creationId xmlns:p14="http://schemas.microsoft.com/office/powerpoint/2010/main" val="489895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223598"/>
          </a:xfrm>
        </p:spPr>
        <p:txBody>
          <a:bodyPr>
            <a:normAutofit fontScale="90000"/>
          </a:bodyPr>
          <a:lstStyle/>
          <a:p>
            <a:endParaRPr lang="tr-TR" dirty="0"/>
          </a:p>
        </p:txBody>
      </p:sp>
      <p:sp>
        <p:nvSpPr>
          <p:cNvPr id="3" name="İçerik Yer Tutucusu 2"/>
          <p:cNvSpPr>
            <a:spLocks noGrp="1"/>
          </p:cNvSpPr>
          <p:nvPr>
            <p:ph idx="1"/>
          </p:nvPr>
        </p:nvSpPr>
        <p:spPr>
          <a:xfrm>
            <a:off x="838200" y="751562"/>
            <a:ext cx="10515600" cy="5425401"/>
          </a:xfrm>
        </p:spPr>
        <p:txBody>
          <a:bodyPr/>
          <a:lstStyle/>
          <a:p>
            <a:pPr marL="0" indent="0">
              <a:buNone/>
            </a:pPr>
            <a:r>
              <a:rPr lang="tr-TR" dirty="0"/>
              <a:t>Aşağıdakilerden hangisi Mustafa Kemal Paşa'nın IX. Ordu Müfettişi olarak göreve gittiği bölgedir?</a:t>
            </a:r>
          </a:p>
          <a:p>
            <a:pPr marL="0" indent="0">
              <a:buNone/>
            </a:pPr>
            <a:r>
              <a:rPr lang="tr-TR" dirty="0"/>
              <a:t>A. Hatay ve Adana</a:t>
            </a:r>
          </a:p>
          <a:p>
            <a:pPr marL="0" indent="0">
              <a:buNone/>
            </a:pPr>
            <a:r>
              <a:rPr lang="tr-TR" dirty="0"/>
              <a:t>B. Edirne çevresi</a:t>
            </a:r>
          </a:p>
          <a:p>
            <a:pPr marL="0" indent="0">
              <a:buNone/>
            </a:pPr>
            <a:r>
              <a:rPr lang="tr-TR" dirty="0"/>
              <a:t>C. Samsun ve havalisi</a:t>
            </a:r>
          </a:p>
          <a:p>
            <a:pPr marL="0" indent="0">
              <a:buNone/>
            </a:pPr>
            <a:r>
              <a:rPr lang="tr-TR" dirty="0"/>
              <a:t>D. İzmir şehri</a:t>
            </a:r>
          </a:p>
          <a:p>
            <a:pPr marL="0" indent="0">
              <a:buNone/>
            </a:pPr>
            <a:r>
              <a:rPr lang="tr-TR" dirty="0"/>
              <a:t>E. Antalya ve Muğla</a:t>
            </a:r>
          </a:p>
          <a:p>
            <a:pPr marL="0" indent="0">
              <a:buNone/>
            </a:pPr>
            <a:r>
              <a:rPr lang="tr-TR" dirty="0" smtClean="0"/>
              <a:t>CEVAP: </a:t>
            </a:r>
            <a:r>
              <a:rPr lang="tr-TR" dirty="0"/>
              <a:t>C</a:t>
            </a:r>
          </a:p>
        </p:txBody>
      </p:sp>
    </p:spTree>
    <p:extLst>
      <p:ext uri="{BB962C8B-B14F-4D97-AF65-F5344CB8AC3E}">
        <p14:creationId xmlns:p14="http://schemas.microsoft.com/office/powerpoint/2010/main" val="205180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311280"/>
          </a:xfrm>
        </p:spPr>
        <p:txBody>
          <a:bodyPr>
            <a:normAutofit fontScale="90000"/>
          </a:bodyPr>
          <a:lstStyle/>
          <a:p>
            <a:endParaRPr lang="tr-TR" dirty="0"/>
          </a:p>
        </p:txBody>
      </p:sp>
      <p:sp>
        <p:nvSpPr>
          <p:cNvPr id="3" name="İçerik Yer Tutucusu 2"/>
          <p:cNvSpPr>
            <a:spLocks noGrp="1"/>
          </p:cNvSpPr>
          <p:nvPr>
            <p:ph idx="1"/>
          </p:nvPr>
        </p:nvSpPr>
        <p:spPr>
          <a:xfrm>
            <a:off x="838200" y="701458"/>
            <a:ext cx="10515600" cy="5475505"/>
          </a:xfrm>
        </p:spPr>
        <p:txBody>
          <a:bodyPr/>
          <a:lstStyle/>
          <a:p>
            <a:pPr marL="0" indent="0">
              <a:buNone/>
            </a:pPr>
            <a:r>
              <a:rPr lang="tr-TR" dirty="0"/>
              <a:t>Milli Bayram olarak kutlanılan Atatürk'ün Samsun'a çıkış tarihi aşağıdakilerden hangisidir?</a:t>
            </a:r>
          </a:p>
          <a:p>
            <a:pPr marL="0" indent="0">
              <a:buNone/>
            </a:pPr>
            <a:r>
              <a:rPr lang="tr-TR" dirty="0"/>
              <a:t>A. 19 Mayıs 1919     </a:t>
            </a:r>
          </a:p>
          <a:p>
            <a:pPr marL="0" indent="0">
              <a:buNone/>
            </a:pPr>
            <a:r>
              <a:rPr lang="tr-TR" dirty="0"/>
              <a:t>B. 29 Ekim 1923   </a:t>
            </a:r>
          </a:p>
          <a:p>
            <a:pPr marL="0" indent="0">
              <a:buNone/>
            </a:pPr>
            <a:r>
              <a:rPr lang="tr-TR" dirty="0"/>
              <a:t>C. 23 Nisan 1920    </a:t>
            </a:r>
          </a:p>
          <a:p>
            <a:pPr marL="0" indent="0">
              <a:buNone/>
            </a:pPr>
            <a:r>
              <a:rPr lang="tr-TR" dirty="0"/>
              <a:t>D. 30 Ağustos 1922    </a:t>
            </a:r>
          </a:p>
          <a:p>
            <a:pPr marL="0" indent="0">
              <a:buNone/>
            </a:pPr>
            <a:r>
              <a:rPr lang="tr-TR" dirty="0"/>
              <a:t>E. 30 Ekim 1918</a:t>
            </a:r>
          </a:p>
          <a:p>
            <a:pPr marL="0" indent="0">
              <a:buNone/>
            </a:pPr>
            <a:r>
              <a:rPr lang="tr-TR" dirty="0" smtClean="0"/>
              <a:t>CEVAP: </a:t>
            </a:r>
            <a:r>
              <a:rPr lang="tr-TR" dirty="0"/>
              <a:t>A</a:t>
            </a:r>
          </a:p>
        </p:txBody>
      </p:sp>
    </p:spTree>
    <p:extLst>
      <p:ext uri="{BB962C8B-B14F-4D97-AF65-F5344CB8AC3E}">
        <p14:creationId xmlns:p14="http://schemas.microsoft.com/office/powerpoint/2010/main" val="1144719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323807"/>
          </a:xfrm>
        </p:spPr>
        <p:txBody>
          <a:bodyPr>
            <a:normAutofit fontScale="90000"/>
          </a:bodyPr>
          <a:lstStyle/>
          <a:p>
            <a:endParaRPr lang="tr-TR" dirty="0"/>
          </a:p>
        </p:txBody>
      </p:sp>
      <p:sp>
        <p:nvSpPr>
          <p:cNvPr id="3" name="İçerik Yer Tutucusu 2"/>
          <p:cNvSpPr>
            <a:spLocks noGrp="1"/>
          </p:cNvSpPr>
          <p:nvPr>
            <p:ph idx="1"/>
          </p:nvPr>
        </p:nvSpPr>
        <p:spPr>
          <a:xfrm>
            <a:off x="838200" y="826718"/>
            <a:ext cx="10515600" cy="5350245"/>
          </a:xfrm>
        </p:spPr>
        <p:txBody>
          <a:bodyPr/>
          <a:lstStyle/>
          <a:p>
            <a:pPr marL="0" indent="0">
              <a:buNone/>
            </a:pPr>
            <a:r>
              <a:rPr lang="tr-TR" dirty="0"/>
              <a:t>Aşağıdaki gelişmelerden hangisi diğerlerinden önce gerçekleşmiştir?</a:t>
            </a:r>
          </a:p>
          <a:p>
            <a:pPr marL="0" indent="0">
              <a:buNone/>
            </a:pPr>
            <a:r>
              <a:rPr lang="tr-TR" dirty="0"/>
              <a:t>A. TBMM’nin açılışı            </a:t>
            </a:r>
          </a:p>
          <a:p>
            <a:pPr marL="0" indent="0">
              <a:buNone/>
            </a:pPr>
            <a:r>
              <a:rPr lang="tr-TR" dirty="0"/>
              <a:t>B. Misak-ı </a:t>
            </a:r>
            <a:r>
              <a:rPr lang="tr-TR" dirty="0" err="1"/>
              <a:t>Milli’nin</a:t>
            </a:r>
            <a:r>
              <a:rPr lang="tr-TR" dirty="0"/>
              <a:t> ilanı                      </a:t>
            </a:r>
          </a:p>
          <a:p>
            <a:pPr marL="0" indent="0">
              <a:buNone/>
            </a:pPr>
            <a:r>
              <a:rPr lang="tr-TR" dirty="0"/>
              <a:t>C. Erzurum Kongresi</a:t>
            </a:r>
          </a:p>
          <a:p>
            <a:pPr marL="0" indent="0">
              <a:buNone/>
            </a:pPr>
            <a:r>
              <a:rPr lang="tr-TR" dirty="0"/>
              <a:t>D. Amasya Genelgesi           </a:t>
            </a:r>
          </a:p>
          <a:p>
            <a:pPr marL="0" indent="0">
              <a:buNone/>
            </a:pPr>
            <a:r>
              <a:rPr lang="tr-TR" dirty="0"/>
              <a:t>E. Atatürk’ün Samsun’a Çıkışı</a:t>
            </a:r>
          </a:p>
          <a:p>
            <a:pPr marL="0" indent="0">
              <a:buNone/>
            </a:pPr>
            <a:r>
              <a:rPr lang="tr-TR" dirty="0" smtClean="0"/>
              <a:t>CEVAP: </a:t>
            </a:r>
            <a:r>
              <a:rPr lang="tr-TR" dirty="0"/>
              <a:t>E</a:t>
            </a:r>
          </a:p>
        </p:txBody>
      </p:sp>
    </p:spTree>
    <p:extLst>
      <p:ext uri="{BB962C8B-B14F-4D97-AF65-F5344CB8AC3E}">
        <p14:creationId xmlns:p14="http://schemas.microsoft.com/office/powerpoint/2010/main" val="385162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0"/>
            <a:ext cx="11812249" cy="239843"/>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359765"/>
            <a:ext cx="11812249" cy="6340838"/>
          </a:xfrm>
        </p:spPr>
        <p:txBody>
          <a:bodyPr>
            <a:noAutofit/>
          </a:bodyPr>
          <a:lstStyle/>
          <a:p>
            <a:pPr algn="just">
              <a:lnSpc>
                <a:spcPct val="170000"/>
              </a:lnSpc>
            </a:pPr>
            <a:r>
              <a:rPr lang="tr-TR" sz="1800" dirty="0" smtClean="0">
                <a:latin typeface="Arial Black" panose="020B0A04020102020204" pitchFamily="34" charset="0"/>
              </a:rPr>
              <a:t>	c- Çeşitli yerlerde bir takım şuralar olduğu ve bunların asker toplamakta bulunduğu ve resmi olmayan bir şekilde ordunun bunları koruduğu iddia olunuyor. Böyle şuralar olup ta asker topluyor, silah dağıtıyor ve ordu ile ilişkide bulunuyorlar ise kesinlikle </a:t>
            </a:r>
            <a:r>
              <a:rPr lang="tr-TR" sz="1800" dirty="0" err="1" smtClean="0">
                <a:latin typeface="Arial Black" panose="020B0A04020102020204" pitchFamily="34" charset="0"/>
              </a:rPr>
              <a:t>önlenilmesi</a:t>
            </a:r>
            <a:r>
              <a:rPr lang="tr-TR" sz="1800" dirty="0" smtClean="0">
                <a:latin typeface="Arial Black" panose="020B0A04020102020204" pitchFamily="34" charset="0"/>
              </a:rPr>
              <a:t> ve bu gibi kurulmuş şuraların ortadan kaldırılması.</a:t>
            </a:r>
          </a:p>
          <a:p>
            <a:pPr algn="just">
              <a:lnSpc>
                <a:spcPct val="170000"/>
              </a:lnSpc>
            </a:pPr>
            <a:r>
              <a:rPr lang="tr-TR" sz="1800" dirty="0" smtClean="0">
                <a:latin typeface="Arial Black" panose="020B0A04020102020204" pitchFamily="34" charset="0"/>
              </a:rPr>
              <a:t>	2- Bunun için:</a:t>
            </a:r>
          </a:p>
          <a:p>
            <a:pPr algn="just">
              <a:lnSpc>
                <a:spcPct val="170000"/>
              </a:lnSpc>
            </a:pPr>
            <a:r>
              <a:rPr lang="tr-TR" sz="1800" dirty="0" smtClean="0">
                <a:latin typeface="Arial Black" panose="020B0A04020102020204" pitchFamily="34" charset="0"/>
              </a:rPr>
              <a:t>	a- İki </a:t>
            </a:r>
            <a:r>
              <a:rPr lang="tr-TR" sz="1800" dirty="0" err="1" smtClean="0">
                <a:latin typeface="Arial Black" panose="020B0A04020102020204" pitchFamily="34" charset="0"/>
              </a:rPr>
              <a:t>tümenli</a:t>
            </a:r>
            <a:r>
              <a:rPr lang="tr-TR" sz="1800" dirty="0" smtClean="0">
                <a:latin typeface="Arial Black" panose="020B0A04020102020204" pitchFamily="34" charset="0"/>
              </a:rPr>
              <a:t> olan Üçüncü ve dört </a:t>
            </a:r>
            <a:r>
              <a:rPr lang="tr-TR" sz="1800" dirty="0" err="1" smtClean="0">
                <a:latin typeface="Arial Black" panose="020B0A04020102020204" pitchFamily="34" charset="0"/>
              </a:rPr>
              <a:t>tümenli</a:t>
            </a:r>
            <a:r>
              <a:rPr lang="tr-TR" sz="1800" dirty="0" smtClean="0">
                <a:latin typeface="Arial Black" panose="020B0A04020102020204" pitchFamily="34" charset="0"/>
              </a:rPr>
              <a:t> </a:t>
            </a:r>
            <a:r>
              <a:rPr lang="tr-TR" sz="1800" dirty="0" err="1" smtClean="0">
                <a:latin typeface="Arial Black" panose="020B0A04020102020204" pitchFamily="34" charset="0"/>
              </a:rPr>
              <a:t>Onbeşinci</a:t>
            </a:r>
            <a:r>
              <a:rPr lang="tr-TR" sz="1800" dirty="0" smtClean="0">
                <a:latin typeface="Arial Black" panose="020B0A04020102020204" pitchFamily="34" charset="0"/>
              </a:rPr>
              <a:t> Kolordular müfettişlik emrine verilmiştir. Bu kolordular harekat ve asayiş hususlarında doğrudan doğruya müfettişlik, cari işlerde yani personel işleri, genel kuvvet ve diğer hususlarda Harbiye Nezareti ile muhabere edeceklerdir. Tümen veya bölge komutanlığı veya özel bir görevle atanacak subayların atama veya değiştirilmeleri müfettişliğin isteği ve uygun bulmasıyla olacaktır. Ayrıca diğer hususlarda ihtiyaç ve menfaat gördüğünde müfettişliğin verdiği talimatı kolordu komutanları aynen uygulayacaklardır. Özellikle sağlık durumu çok önemlidir. Bu konudaki inceleme ve icraatın halka yayılması gerekir.</a:t>
            </a:r>
          </a:p>
          <a:p>
            <a:pPr algn="just">
              <a:lnSpc>
                <a:spcPct val="17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2954784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254833"/>
            <a:ext cx="11812249" cy="31479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884419"/>
            <a:ext cx="11812249" cy="5816183"/>
          </a:xfrm>
        </p:spPr>
        <p:txBody>
          <a:bodyPr>
            <a:noAutofit/>
          </a:bodyPr>
          <a:lstStyle/>
          <a:p>
            <a:pPr algn="just">
              <a:lnSpc>
                <a:spcPct val="170000"/>
              </a:lnSpc>
            </a:pPr>
            <a:r>
              <a:rPr lang="tr-TR" sz="2000" dirty="0" smtClean="0">
                <a:latin typeface="Arial Black" panose="020B0A04020102020204" pitchFamily="34" charset="0"/>
              </a:rPr>
              <a:t>	b- Müfettişlik bölgesi Trabzon, Erzurum, Sivas, Van vilayetleriyle Erzincan ve Canik müstakil vilayetleriyle Erzincan ve Canik müstakil livalarını kapsadığından müfettişliğin yukarıda sayılan görevlerini görmek için vereceği bütün talimatları bu vilayetlerle mutasarrıflar doğrudan doğruya yerine getireceklerdir.</a:t>
            </a:r>
          </a:p>
          <a:p>
            <a:pPr algn="just">
              <a:lnSpc>
                <a:spcPct val="170000"/>
              </a:lnSpc>
            </a:pPr>
            <a:r>
              <a:rPr lang="tr-TR" sz="2000" dirty="0" smtClean="0">
                <a:latin typeface="Arial Black" panose="020B0A04020102020204" pitchFamily="34" charset="0"/>
              </a:rPr>
              <a:t>	3- Müfettişlik hududuna bitişik vilayetler ve Diyarbakır, Bitlis, Elazığ, Ankara, Kastamonu vilayetleri ile kolordu kumandanları da müfettişliğin görevleri sırasında doğrudan yapacağı başvuruları dikkate alacaklardır.</a:t>
            </a:r>
          </a:p>
          <a:p>
            <a:pPr algn="just">
              <a:lnSpc>
                <a:spcPct val="170000"/>
              </a:lnSpc>
            </a:pPr>
            <a:r>
              <a:rPr lang="tr-TR" sz="2000" dirty="0" smtClean="0">
                <a:latin typeface="Arial Black" panose="020B0A04020102020204" pitchFamily="34" charset="0"/>
              </a:rPr>
              <a:t>	4- Müfettişliğin askeri konulara ait yetkili makamı Harbiye Nezareti olmakla birlikte diğer hususlar için yüksek makamlarla haberleşebilecek, bu haberleşmeden Harbiye Nezareti’ne de bilgi verilecektir.</a:t>
            </a:r>
          </a:p>
        </p:txBody>
      </p:sp>
    </p:spTree>
    <p:extLst>
      <p:ext uri="{BB962C8B-B14F-4D97-AF65-F5344CB8AC3E}">
        <p14:creationId xmlns:p14="http://schemas.microsoft.com/office/powerpoint/2010/main" val="1084060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7536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263047"/>
            <a:ext cx="11977141" cy="6437555"/>
          </a:xfrm>
        </p:spPr>
        <p:txBody>
          <a:bodyPr>
            <a:noAutofit/>
          </a:bodyPr>
          <a:lstStyle/>
          <a:p>
            <a:pPr algn="just">
              <a:lnSpc>
                <a:spcPct val="170000"/>
              </a:lnSpc>
            </a:pPr>
            <a:r>
              <a:rPr lang="tr-TR" sz="1900" dirty="0" smtClean="0">
                <a:latin typeface="Arial Black" panose="020B0A04020102020204" pitchFamily="34" charset="0"/>
              </a:rPr>
              <a:t>	Mustafa Kemal bu geniş yetkilerin kendisine veriliş gerekçesini Büyük </a:t>
            </a:r>
            <a:r>
              <a:rPr lang="tr-TR" sz="1900" dirty="0" err="1" smtClean="0">
                <a:latin typeface="Arial Black" panose="020B0A04020102020204" pitchFamily="34" charset="0"/>
              </a:rPr>
              <a:t>Nutku’nda</a:t>
            </a:r>
            <a:r>
              <a:rPr lang="tr-TR" sz="1900" dirty="0" smtClean="0">
                <a:latin typeface="Arial Black" panose="020B0A04020102020204" pitchFamily="34" charset="0"/>
              </a:rPr>
              <a:t> şöyle anlatmıştır, «Bu geniş yetkiyi, beni İstanbul’dan sürmek ve uzaklaştırmak amacıyla Anadolu’ya gönderenlerin bana nasıl verdiklerine şaşabilirsiniz. Hemen söyleyeyim ki bana bu yetkiyi onlar bilerek ve anlayarak vermediler. Her ne olursa olsun benim İstanbul’dan uzaklaşmamı isteyenlerin buldukları gerekçe «Samsun ve Havalisindeki asayişsizliği yerinde görüp tedbir almak için Samsun’a kadar gitmekti. Ben bu işin yerine getirilmesinin bir makam ve </a:t>
            </a:r>
            <a:r>
              <a:rPr lang="tr-TR" sz="1900" dirty="0" err="1" smtClean="0">
                <a:latin typeface="Arial Black" panose="020B0A04020102020204" pitchFamily="34" charset="0"/>
              </a:rPr>
              <a:t>selahiyet</a:t>
            </a:r>
            <a:r>
              <a:rPr lang="tr-TR" sz="1900" dirty="0" smtClean="0">
                <a:latin typeface="Arial Black" panose="020B0A04020102020204" pitchFamily="34" charset="0"/>
              </a:rPr>
              <a:t> sahibi olmaya bağlı olduğunu ileri sürdüm. Bunda hiçbir sakınca görmediler. O günlerde Genelkurmay’da bulunan ve benim amacımı bir ölçüde sezinleyen kişilerle görüştüm. Müfettişlik görevini buldular ve yetkiyle ilgili yönergeyi de ben kendim yazdırdım. Hatta Harbiye Nazırı olan Şakir Paşa bu talimatı okuduktan sonra imzada tereddüt etmiş, anlaşılır anlaşılmaz bir tarzda mührünü basmıştır».</a:t>
            </a:r>
          </a:p>
        </p:txBody>
      </p:sp>
    </p:spTree>
    <p:extLst>
      <p:ext uri="{BB962C8B-B14F-4D97-AF65-F5344CB8AC3E}">
        <p14:creationId xmlns:p14="http://schemas.microsoft.com/office/powerpoint/2010/main" val="355316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87890"/>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225469"/>
            <a:ext cx="11977141" cy="6475134"/>
          </a:xfrm>
        </p:spPr>
        <p:txBody>
          <a:bodyPr>
            <a:noAutofit/>
          </a:bodyPr>
          <a:lstStyle/>
          <a:p>
            <a:pPr algn="just">
              <a:lnSpc>
                <a:spcPct val="170000"/>
              </a:lnSpc>
            </a:pPr>
            <a:r>
              <a:rPr lang="tr-TR" sz="2000" dirty="0" smtClean="0">
                <a:latin typeface="Arial Black" panose="020B0A04020102020204" pitchFamily="34" charset="0"/>
              </a:rPr>
              <a:t>	Mustafa Kemal, 16 Mayıs 1919’da Bandırma vapuru ile İstanbul’dan hareket etmiş ve </a:t>
            </a:r>
            <a:r>
              <a:rPr lang="tr-TR" sz="2000" dirty="0" smtClean="0">
                <a:solidFill>
                  <a:srgbClr val="FF0000"/>
                </a:solidFill>
                <a:latin typeface="Arial Black" panose="020B0A04020102020204" pitchFamily="34" charset="0"/>
              </a:rPr>
              <a:t>19 Mayıs’ta Samsun’a çıkmıştır</a:t>
            </a:r>
            <a:r>
              <a:rPr lang="tr-TR" sz="2000" dirty="0" smtClean="0">
                <a:latin typeface="Arial Black" panose="020B0A04020102020204" pitchFamily="34" charset="0"/>
              </a:rPr>
              <a:t>. Türk ulusunun yeniden doğduğunu müjdeleyen bu yolculuk, Türkiye Cumhuriyeti’nin kuruluşuna bir başlangıç ve hayatında bir dönüm noktası olmuştur. Mustafa Kemal’in gittiği tarihte, Samsun, İngilizlerin kontrolü altındaydı. Sokaklarında İtilaf Devletlerinden cesaret alan ve teşvik gören </a:t>
            </a:r>
            <a:r>
              <a:rPr lang="tr-TR" sz="2000" dirty="0" err="1" smtClean="0">
                <a:latin typeface="Arial Black" panose="020B0A04020102020204" pitchFamily="34" charset="0"/>
              </a:rPr>
              <a:t>Pontuscu</a:t>
            </a:r>
            <a:r>
              <a:rPr lang="tr-TR" sz="2000" dirty="0" smtClean="0">
                <a:latin typeface="Arial Black" panose="020B0A04020102020204" pitchFamily="34" charset="0"/>
              </a:rPr>
              <a:t> çeteler dolaşmaktaydı.</a:t>
            </a:r>
          </a:p>
          <a:p>
            <a:pPr algn="just">
              <a:lnSpc>
                <a:spcPct val="170000"/>
              </a:lnSpc>
            </a:pPr>
            <a:r>
              <a:rPr lang="tr-TR" sz="2000" dirty="0">
                <a:latin typeface="Arial Black" panose="020B0A04020102020204" pitchFamily="34" charset="0"/>
              </a:rPr>
              <a:t>	</a:t>
            </a:r>
            <a:r>
              <a:rPr lang="tr-TR" sz="2000" dirty="0" smtClean="0">
                <a:latin typeface="Arial Black" panose="020B0A04020102020204" pitchFamily="34" charset="0"/>
              </a:rPr>
              <a:t>Mustafa Kemal Paşa, Samsun’da yaptığı incelemeler sonunda </a:t>
            </a:r>
            <a:r>
              <a:rPr lang="tr-TR" sz="2000" dirty="0" smtClean="0">
                <a:solidFill>
                  <a:srgbClr val="FF0000"/>
                </a:solidFill>
                <a:latin typeface="Arial Black" panose="020B0A04020102020204" pitchFamily="34" charset="0"/>
              </a:rPr>
              <a:t>bir rapor hazırlayarak Padişaha ve İstanbul Hükûmetine göndermiştir</a:t>
            </a:r>
            <a:r>
              <a:rPr lang="tr-TR" sz="2000" dirty="0" smtClean="0">
                <a:latin typeface="Arial Black" panose="020B0A04020102020204" pitchFamily="34" charset="0"/>
              </a:rPr>
              <a:t>. </a:t>
            </a:r>
            <a:r>
              <a:rPr lang="tr-TR" sz="2000" dirty="0" smtClean="0">
                <a:solidFill>
                  <a:srgbClr val="FF0000"/>
                </a:solidFill>
                <a:latin typeface="Arial Black" panose="020B0A04020102020204" pitchFamily="34" charset="0"/>
              </a:rPr>
              <a:t>Bu raporda, halkın işgallerden rahatsız olduğu, bölgede yaşanan karışıklıkların sorumluluğunun çeteler kurarak faaliyete geçmiş olan Rumlar olduğunu dile getirmiştir</a:t>
            </a:r>
            <a:r>
              <a:rPr lang="tr-TR" sz="2000" dirty="0" smtClean="0">
                <a:latin typeface="Arial Black" panose="020B0A04020102020204" pitchFamily="34" charset="0"/>
              </a:rPr>
              <a:t>. Samsun Raporu, Mustafa Kemal’in ilk kez yetkileri dışına çıkarak resmî göreviyle ters düştüğünü göstermektedir.  </a:t>
            </a:r>
          </a:p>
        </p:txBody>
      </p:sp>
    </p:spTree>
    <p:extLst>
      <p:ext uri="{BB962C8B-B14F-4D97-AF65-F5344CB8AC3E}">
        <p14:creationId xmlns:p14="http://schemas.microsoft.com/office/powerpoint/2010/main" val="3965376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254833"/>
            <a:ext cx="11812249" cy="31479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569627"/>
            <a:ext cx="11977141" cy="6130975"/>
          </a:xfrm>
        </p:spPr>
        <p:txBody>
          <a:bodyPr>
            <a:noAutofit/>
          </a:bodyPr>
          <a:lstStyle/>
          <a:p>
            <a:pPr algn="just">
              <a:lnSpc>
                <a:spcPct val="170000"/>
              </a:lnSpc>
            </a:pPr>
            <a:r>
              <a:rPr lang="tr-TR" sz="2000" dirty="0" smtClean="0">
                <a:latin typeface="Arial Black" panose="020B0A04020102020204" pitchFamily="34" charset="0"/>
              </a:rPr>
              <a:t>	</a:t>
            </a:r>
            <a:r>
              <a:rPr lang="tr-TR" sz="2000" dirty="0" smtClean="0">
                <a:solidFill>
                  <a:srgbClr val="FF0000"/>
                </a:solidFill>
                <a:latin typeface="Arial Black" panose="020B0A04020102020204" pitchFamily="34" charset="0"/>
              </a:rPr>
              <a:t>HAVZA GENELGESİ </a:t>
            </a:r>
            <a:r>
              <a:rPr lang="tr-TR" b="1" dirty="0">
                <a:solidFill>
                  <a:srgbClr val="FF0000"/>
                </a:solidFill>
                <a:latin typeface="Arial Black" panose="020B0A04020102020204" pitchFamily="34" charset="0"/>
              </a:rPr>
              <a:t>(28 Mayıs </a:t>
            </a:r>
            <a:r>
              <a:rPr lang="tr-TR" b="1" dirty="0" smtClean="0">
                <a:solidFill>
                  <a:srgbClr val="FF0000"/>
                </a:solidFill>
                <a:latin typeface="Arial Black" panose="020B0A04020102020204" pitchFamily="34" charset="0"/>
              </a:rPr>
              <a:t>1919)</a:t>
            </a:r>
          </a:p>
          <a:p>
            <a:pPr algn="just">
              <a:lnSpc>
                <a:spcPct val="150000"/>
              </a:lnSpc>
            </a:pPr>
            <a:r>
              <a:rPr lang="tr-TR" sz="2000" b="1" dirty="0" smtClean="0">
                <a:latin typeface="Arial Black" panose="020B0A04020102020204" pitchFamily="34" charset="0"/>
              </a:rPr>
              <a:t>	Samsun’a çıktıktan sonra bölgede İngiliz işgal kuvvetlerinden cesaret alan Rum çetelerinin faaliyetlerinden dolayı karargâhını daha emniyetli bir yere nakletmek isteyen Mustafa Kemal Paşa, 25 Mayıs 1919’da Kavak üzerinden Havza’ya geçmiştir. Havza’ya geldikten sonra şehrin ileri gelenlerini Müfettişlik karargâhında kabul eden Mustafa Kemal Paşa, memleketin genel durumunu ve işgalcilerin niyetlerini açıkladıktan sonra, “Hiçbir zaman ümitsiz olmayacağız, çalışacağız, memleketi kurtaracağız.” demek suretiyle gelecekle ilgili umudunu belirtmiş ve bu konuda harekete geçilmesini tavsiye etmiştir. Müdafaa-i Hukuk Cemiyeti’nin önderliğinde şehir merkezinde halkın katılımı ile büyük bir miting tertip edilmiş ve ülkenin kurtuluşu için silahlı direnişe geçilmesi konusunda fikir birliğine varılmıştır.</a:t>
            </a:r>
          </a:p>
        </p:txBody>
      </p:sp>
    </p:spTree>
    <p:extLst>
      <p:ext uri="{BB962C8B-B14F-4D97-AF65-F5344CB8AC3E}">
        <p14:creationId xmlns:p14="http://schemas.microsoft.com/office/powerpoint/2010/main" val="2711070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254833"/>
            <a:ext cx="11812249" cy="31479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314793" y="569627"/>
            <a:ext cx="11767279" cy="6130975"/>
          </a:xfrm>
        </p:spPr>
        <p:txBody>
          <a:bodyPr>
            <a:noAutofit/>
          </a:bodyPr>
          <a:lstStyle/>
          <a:p>
            <a:pPr algn="just">
              <a:lnSpc>
                <a:spcPct val="170000"/>
              </a:lnSpc>
            </a:pPr>
            <a:r>
              <a:rPr lang="tr-TR" sz="2000" dirty="0" smtClean="0">
                <a:latin typeface="Arial Black" panose="020B0A04020102020204" pitchFamily="34" charset="0"/>
              </a:rPr>
              <a:t>	</a:t>
            </a:r>
            <a:r>
              <a:rPr lang="tr-TR" sz="2000" b="1" dirty="0" smtClean="0">
                <a:latin typeface="Arial Black" panose="020B0A04020102020204" pitchFamily="34" charset="0"/>
              </a:rPr>
              <a:t>	İzmir’in Yunanlar tarafından işgali karşısında yeterli tepkiyi göstermeyen İstanbul Hükûmeti, İtilaf Devletlerinin merhamet ve insafına sığınmaktan başka çare bulamamıştır. Önce İzmir’in, ardından Manisa ve Aydın’ın işgali ile başlayan Yunan saldırı ve zulümleri hakkında millet daha aydınlanmamış; millî varlığa açıktan açığa yapılan saldırılar karşısında herhangi bir tepki ve şikayet gösterilmemiştir. Mustafa Kemal Paşa Havza’ya geldiğinde verdiği emirlerle, </a:t>
            </a:r>
            <a:r>
              <a:rPr lang="tr-TR" sz="2000" b="1" dirty="0" smtClean="0">
                <a:solidFill>
                  <a:srgbClr val="FF0000"/>
                </a:solidFill>
                <a:latin typeface="Arial Black" panose="020B0A04020102020204" pitchFamily="34" charset="0"/>
              </a:rPr>
              <a:t>halkın öncelikle işgaller karşısında uyarılması ve bilinçlendirilmesi düşüncesiyle Anadolu’nun her tarafından mitingler tertip edilmesini istemiştir</a:t>
            </a:r>
            <a:r>
              <a:rPr lang="tr-TR" sz="2000" b="1" dirty="0" smtClean="0">
                <a:latin typeface="Arial Black" panose="020B0A04020102020204" pitchFamily="34" charset="0"/>
              </a:rPr>
              <a:t>. </a:t>
            </a:r>
          </a:p>
        </p:txBody>
      </p:sp>
    </p:spTree>
    <p:extLst>
      <p:ext uri="{BB962C8B-B14F-4D97-AF65-F5344CB8AC3E}">
        <p14:creationId xmlns:p14="http://schemas.microsoft.com/office/powerpoint/2010/main" val="1927409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254833"/>
            <a:ext cx="11812249" cy="31479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569627"/>
            <a:ext cx="11977141" cy="6130975"/>
          </a:xfrm>
        </p:spPr>
        <p:txBody>
          <a:bodyPr>
            <a:noAutofit/>
          </a:bodyPr>
          <a:lstStyle/>
          <a:p>
            <a:pPr algn="just">
              <a:lnSpc>
                <a:spcPct val="170000"/>
              </a:lnSpc>
            </a:pPr>
            <a:r>
              <a:rPr lang="tr-TR" sz="2000" dirty="0" smtClean="0">
                <a:latin typeface="Arial Black" panose="020B0A04020102020204" pitchFamily="34" charset="0"/>
              </a:rPr>
              <a:t>	İşgaller karşısında Mustafa Kemal Paşa, 28 Mayıs 1919 tarihinde valilere ve bağımsız mutasarrıflıklara, Erzurum’da 15’inci Kolordu, Ankara’da 20’nci Kolordu ve Diyarbakır’da 13’üncü Kolordu Komutanlıkları ile Konya’da İkinci Ordu (Yıldırım) Kıtaları Müfettişliğine gönderdiği genelgede, İzmir’in ve ardından Manisa ile Aydın’ın işgale uğramasının gelecekteki tehlikeyi daha açık olarak ortaya çıkardığını, buna karşı sürekli ve canlı tepkilerin gösterilmesi için mitingler yapılmasını, İstanbul Hükûmeti başta olmak üzere yabancılara ve diğer gerekli yerlere telgraflar çekilmesini, birlik ve beraberlik içinde hareket edilmesini tavsiye etmiştir. Mustafa Kemal Paşa’nın bu talimatı üzerine her yerde gösteri toplantıları yapılmaya başlanmıştır. Bazı yerlerde işgalciler tarafından engellemelere rağmen, Türk halkı Müdafaa-i Hukuk-ı Milliye cemiyetlerinin yönlendirmeleriyle işgalleri protesto mitinglerini büyük katılımlarla gerçekleştirmiştir. </a:t>
            </a:r>
            <a:endParaRPr lang="tr-TR" sz="2000" b="1" dirty="0" smtClean="0">
              <a:latin typeface="Arial Black" panose="020B0A04020102020204" pitchFamily="34" charset="0"/>
            </a:endParaRPr>
          </a:p>
        </p:txBody>
      </p:sp>
    </p:spTree>
    <p:extLst>
      <p:ext uri="{BB962C8B-B14F-4D97-AF65-F5344CB8AC3E}">
        <p14:creationId xmlns:p14="http://schemas.microsoft.com/office/powerpoint/2010/main" val="1914530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254833"/>
            <a:ext cx="11812249" cy="31479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569627"/>
            <a:ext cx="11977141" cy="6130975"/>
          </a:xfrm>
        </p:spPr>
        <p:txBody>
          <a:bodyPr>
            <a:noAutofit/>
          </a:bodyPr>
          <a:lstStyle/>
          <a:p>
            <a:pPr algn="just">
              <a:lnSpc>
                <a:spcPct val="170000"/>
              </a:lnSpc>
            </a:pPr>
            <a:r>
              <a:rPr lang="tr-TR" sz="2000" dirty="0" smtClean="0">
                <a:latin typeface="Arial Black" panose="020B0A04020102020204" pitchFamily="34" charset="0"/>
              </a:rPr>
              <a:t>	29-31 Mayıs 1919 tarihlerinde ülkenin pek çok yerinde işgalleri protesto mitingleri gerçekleştirilmiştir. Bu sırada Mustafa Kemal Paşa, 29 Mayıs 1919 tarihinde Harbiye Nazırı Şevket Turgut Paşa’ya gönderdiği şifre telgrafta, yapılan mitinglerin İtilaf devletlerinin Türk milletinin izzeti nefsine ve meşru haklarına saldırmalarından kaynaklandığını belirtiyordu. Ayrıca bu heyecanın memleketin en ücra köşesini dahi içine alacak şekilde genişlediğini, hükûmet memurları ile askerlerin şimdilik tamamen tarafsız kaldıklarını ve metanetlerini muhafaza ettiklerini açıklayarak İstanbul’dan gelebilecek tepkileri azaltmaya çalışıyordu. Öte yandan Mustafa Kemal Paşa, 30 Mayıs 1919 tarihinde Havza’da şehrin ileri gelenleri ve halkın katılımıyla işgallere karşı büyük bir protesto mitingi düzenlemiştir. Mitingden sonra her türlü saldırının silahla önlenmesi için </a:t>
            </a:r>
            <a:r>
              <a:rPr lang="tr-TR" sz="2000" dirty="0" err="1" smtClean="0">
                <a:latin typeface="Arial Black" panose="020B0A04020102020204" pitchFamily="34" charset="0"/>
              </a:rPr>
              <a:t>and</a:t>
            </a:r>
            <a:r>
              <a:rPr lang="tr-TR" sz="2000" dirty="0" smtClean="0">
                <a:latin typeface="Arial Black" panose="020B0A04020102020204" pitchFamily="34" charset="0"/>
              </a:rPr>
              <a:t> içilmiştir. </a:t>
            </a:r>
            <a:endParaRPr lang="tr-TR" sz="2000" b="1" dirty="0" smtClean="0">
              <a:latin typeface="Arial Black" panose="020B0A04020102020204" pitchFamily="34" charset="0"/>
            </a:endParaRPr>
          </a:p>
        </p:txBody>
      </p:sp>
    </p:spTree>
    <p:extLst>
      <p:ext uri="{BB962C8B-B14F-4D97-AF65-F5344CB8AC3E}">
        <p14:creationId xmlns:p14="http://schemas.microsoft.com/office/powerpoint/2010/main" val="290377466"/>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385</Words>
  <Application>Microsoft Office PowerPoint</Application>
  <PresentationFormat>Geniş ekran</PresentationFormat>
  <Paragraphs>59</Paragraphs>
  <Slides>17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Arial</vt:lpstr>
      <vt:lpstr>Arial Black</vt:lpstr>
      <vt:lpstr>Calibri</vt:lpstr>
      <vt:lpstr>Calibri Light</vt:lpstr>
      <vt:lpstr>Office Teması</vt:lpstr>
      <vt:lpstr>MUSTAFA KEMAL’İN SAMSUN’A ÇIKIŞI VE HAVZA GENELGESİ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Lenovo</cp:lastModifiedBy>
  <cp:revision>37</cp:revision>
  <dcterms:created xsi:type="dcterms:W3CDTF">2020-12-22T19:13:12Z</dcterms:created>
  <dcterms:modified xsi:type="dcterms:W3CDTF">2021-01-18T17:49:18Z</dcterms:modified>
</cp:coreProperties>
</file>