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8" r:id="rId4"/>
    <p:sldId id="257" r:id="rId5"/>
    <p:sldId id="259" r:id="rId6"/>
    <p:sldId id="260" r:id="rId7"/>
    <p:sldId id="261" r:id="rId8"/>
    <p:sldId id="262" r:id="rId9"/>
    <p:sldId id="264" r:id="rId10"/>
    <p:sldId id="265" r:id="rId11"/>
    <p:sldId id="266" r:id="rId12"/>
    <p:sldId id="267" r:id="rId13"/>
    <p:sldId id="268" r:id="rId14"/>
    <p:sldId id="273" r:id="rId15"/>
    <p:sldId id="269" r:id="rId16"/>
    <p:sldId id="270" r:id="rId17"/>
    <p:sldId id="271" r:id="rId1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768" y="3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tıklayın</a:t>
            </a:r>
            <a:endParaRPr lang="tr-TR"/>
          </a:p>
        </p:txBody>
      </p:sp>
      <p:sp>
        <p:nvSpPr>
          <p:cNvPr id="4" name="Veri Yer Tutucusu 3"/>
          <p:cNvSpPr>
            <a:spLocks noGrp="1"/>
          </p:cNvSpPr>
          <p:nvPr>
            <p:ph type="dt" sz="half" idx="10"/>
          </p:nvPr>
        </p:nvSpPr>
        <p:spPr/>
        <p:txBody>
          <a:bodyPr/>
          <a:lstStyle/>
          <a:p>
            <a:fld id="{9EE8DFBD-6D69-4F62-BF2C-081CD0433F50}"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3972109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EE8DFBD-6D69-4F62-BF2C-081CD0433F50}"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13110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EE8DFBD-6D69-4F62-BF2C-081CD0433F50}"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3959067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9EE8DFBD-6D69-4F62-BF2C-081CD0433F50}"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2798430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a:t>
            </a:r>
          </a:p>
        </p:txBody>
      </p:sp>
      <p:sp>
        <p:nvSpPr>
          <p:cNvPr id="4" name="Veri Yer Tutucusu 3"/>
          <p:cNvSpPr>
            <a:spLocks noGrp="1"/>
          </p:cNvSpPr>
          <p:nvPr>
            <p:ph type="dt" sz="half" idx="10"/>
          </p:nvPr>
        </p:nvSpPr>
        <p:spPr/>
        <p:txBody>
          <a:bodyPr/>
          <a:lstStyle/>
          <a:p>
            <a:fld id="{9EE8DFBD-6D69-4F62-BF2C-081CD0433F50}" type="datetimeFigureOut">
              <a:rPr lang="tr-TR" smtClean="0"/>
              <a:t>18.01.2021</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3735186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9EE8DFBD-6D69-4F62-BF2C-081CD0433F50}" type="datetimeFigureOut">
              <a:rPr lang="tr-TR" smtClean="0"/>
              <a:t>18.01.2021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680943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9EE8DFBD-6D69-4F62-BF2C-081CD0433F50}" type="datetimeFigureOut">
              <a:rPr lang="tr-TR" smtClean="0"/>
              <a:t>18.01.2021</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3399597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9EE8DFBD-6D69-4F62-BF2C-081CD0433F50}" type="datetimeFigureOut">
              <a:rPr lang="tr-TR" smtClean="0"/>
              <a:t>18.01.2021</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3866414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9EE8DFBD-6D69-4F62-BF2C-081CD0433F50}" type="datetimeFigureOut">
              <a:rPr lang="tr-TR" smtClean="0"/>
              <a:t>18.01.2021</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4177059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EE8DFBD-6D69-4F62-BF2C-081CD0433F50}" type="datetimeFigureOut">
              <a:rPr lang="tr-TR" smtClean="0"/>
              <a:t>18.01.2021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2231792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a:t>
            </a:r>
          </a:p>
        </p:txBody>
      </p:sp>
      <p:sp>
        <p:nvSpPr>
          <p:cNvPr id="5" name="Veri Yer Tutucusu 4"/>
          <p:cNvSpPr>
            <a:spLocks noGrp="1"/>
          </p:cNvSpPr>
          <p:nvPr>
            <p:ph type="dt" sz="half" idx="10"/>
          </p:nvPr>
        </p:nvSpPr>
        <p:spPr/>
        <p:txBody>
          <a:bodyPr/>
          <a:lstStyle/>
          <a:p>
            <a:fld id="{9EE8DFBD-6D69-4F62-BF2C-081CD0433F50}" type="datetimeFigureOut">
              <a:rPr lang="tr-TR" smtClean="0"/>
              <a:t>18.01.2021</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09FDA512-893B-433C-9DB3-809C7B4302CA}" type="slidenum">
              <a:rPr lang="tr-TR" smtClean="0"/>
              <a:t>‹#›</a:t>
            </a:fld>
            <a:endParaRPr lang="tr-TR"/>
          </a:p>
        </p:txBody>
      </p:sp>
    </p:spTree>
    <p:extLst>
      <p:ext uri="{BB962C8B-B14F-4D97-AF65-F5344CB8AC3E}">
        <p14:creationId xmlns:p14="http://schemas.microsoft.com/office/powerpoint/2010/main" val="4224733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E8DFBD-6D69-4F62-BF2C-081CD0433F50}" type="datetimeFigureOut">
              <a:rPr lang="tr-TR" smtClean="0"/>
              <a:t>18.01.2021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FDA512-893B-433C-9DB3-809C7B4302CA}" type="slidenum">
              <a:rPr lang="tr-TR" smtClean="0"/>
              <a:t>‹#›</a:t>
            </a:fld>
            <a:endParaRPr lang="tr-TR"/>
          </a:p>
        </p:txBody>
      </p:sp>
    </p:spTree>
    <p:extLst>
      <p:ext uri="{BB962C8B-B14F-4D97-AF65-F5344CB8AC3E}">
        <p14:creationId xmlns:p14="http://schemas.microsoft.com/office/powerpoint/2010/main" val="2416086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75364"/>
            <a:ext cx="11812249" cy="484203"/>
          </a:xfrm>
        </p:spPr>
        <p:txBody>
          <a:bodyPr>
            <a:normAutofit/>
          </a:bodyPr>
          <a:lstStyle/>
          <a:p>
            <a:endParaRPr lang="tr-TR" sz="2000" dirty="0">
              <a:solidFill>
                <a:schemeClr val="accent1">
                  <a:lumMod val="50000"/>
                </a:schemeClr>
              </a:solidFill>
            </a:endParaRPr>
          </a:p>
        </p:txBody>
      </p:sp>
      <p:sp>
        <p:nvSpPr>
          <p:cNvPr id="3" name="Alt Başlık 2"/>
          <p:cNvSpPr>
            <a:spLocks noGrp="1"/>
          </p:cNvSpPr>
          <p:nvPr>
            <p:ph type="subTitle" idx="1"/>
          </p:nvPr>
        </p:nvSpPr>
        <p:spPr>
          <a:xfrm>
            <a:off x="104931" y="659567"/>
            <a:ext cx="11812249" cy="6041035"/>
          </a:xfrm>
        </p:spPr>
        <p:txBody>
          <a:bodyPr>
            <a:noAutofit/>
          </a:bodyPr>
          <a:lstStyle/>
          <a:p>
            <a:pPr>
              <a:lnSpc>
                <a:spcPct val="170000"/>
              </a:lnSpc>
            </a:pPr>
            <a:r>
              <a:rPr lang="tr-TR" sz="4800" dirty="0" smtClean="0">
                <a:solidFill>
                  <a:srgbClr val="FF0000"/>
                </a:solidFill>
                <a:latin typeface="Arial Black" panose="020B0A04020102020204" pitchFamily="34" charset="0"/>
              </a:rPr>
              <a:t>AMASYA GENELGESİ (TAMİMİ) </a:t>
            </a:r>
          </a:p>
          <a:p>
            <a:pPr>
              <a:lnSpc>
                <a:spcPct val="170000"/>
              </a:lnSpc>
            </a:pPr>
            <a:r>
              <a:rPr lang="tr-TR" sz="4800" dirty="0" smtClean="0">
                <a:solidFill>
                  <a:srgbClr val="FF0000"/>
                </a:solidFill>
                <a:latin typeface="Arial Black" panose="020B0A04020102020204" pitchFamily="34" charset="0"/>
              </a:rPr>
              <a:t>22 HAZİRAN 1919 </a:t>
            </a:r>
          </a:p>
        </p:txBody>
      </p:sp>
    </p:spTree>
    <p:extLst>
      <p:ext uri="{BB962C8B-B14F-4D97-AF65-F5344CB8AC3E}">
        <p14:creationId xmlns:p14="http://schemas.microsoft.com/office/powerpoint/2010/main" val="849256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254833"/>
            <a:ext cx="11812249" cy="31479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569627"/>
            <a:ext cx="11977141" cy="6130975"/>
          </a:xfrm>
        </p:spPr>
        <p:txBody>
          <a:bodyPr>
            <a:noAutofit/>
          </a:bodyPr>
          <a:lstStyle/>
          <a:p>
            <a:pPr algn="just">
              <a:lnSpc>
                <a:spcPct val="170000"/>
              </a:lnSpc>
            </a:pPr>
            <a:r>
              <a:rPr lang="tr-TR" sz="2000" b="1" dirty="0" smtClean="0">
                <a:latin typeface="Arial Black" panose="020B0A04020102020204" pitchFamily="34" charset="0"/>
              </a:rPr>
              <a:t>NOTLAR:</a:t>
            </a:r>
          </a:p>
          <a:p>
            <a:pPr algn="just">
              <a:lnSpc>
                <a:spcPct val="170000"/>
              </a:lnSpc>
            </a:pPr>
            <a:r>
              <a:rPr lang="tr-TR" sz="2000" b="1" dirty="0" smtClean="0">
                <a:latin typeface="Arial Black" panose="020B0A04020102020204" pitchFamily="34" charset="0"/>
              </a:rPr>
              <a:t>* Bu </a:t>
            </a:r>
            <a:r>
              <a:rPr lang="tr-TR" sz="2000" b="1" dirty="0">
                <a:latin typeface="Arial Black" panose="020B0A04020102020204" pitchFamily="34" charset="0"/>
              </a:rPr>
              <a:t>genelge </a:t>
            </a:r>
            <a:r>
              <a:rPr lang="tr-TR" sz="2000" b="1" dirty="0" smtClean="0">
                <a:latin typeface="Arial Black" panose="020B0A04020102020204" pitchFamily="34" charset="0"/>
              </a:rPr>
              <a:t>ile Milli </a:t>
            </a:r>
            <a:r>
              <a:rPr lang="tr-TR" sz="2000" b="1" dirty="0">
                <a:latin typeface="Arial Black" panose="020B0A04020102020204" pitchFamily="34" charset="0"/>
              </a:rPr>
              <a:t>Mücadelenin hedefi, yöntemi ve stratejisi belirlenmiştir</a:t>
            </a:r>
          </a:p>
          <a:p>
            <a:pPr algn="just">
              <a:lnSpc>
                <a:spcPct val="170000"/>
              </a:lnSpc>
            </a:pPr>
            <a:r>
              <a:rPr lang="tr-TR" sz="2000" b="1" dirty="0" smtClean="0">
                <a:latin typeface="Arial Black" panose="020B0A04020102020204" pitchFamily="34" charset="0"/>
              </a:rPr>
              <a:t>* Milli </a:t>
            </a:r>
            <a:r>
              <a:rPr lang="tr-TR" sz="2000" b="1" dirty="0">
                <a:latin typeface="Arial Black" panose="020B0A04020102020204" pitchFamily="34" charset="0"/>
              </a:rPr>
              <a:t>Mücadele fikri, fikir olmaktan çıkıp eyleme dönüşmüştür</a:t>
            </a:r>
          </a:p>
          <a:p>
            <a:pPr algn="just">
              <a:lnSpc>
                <a:spcPct val="170000"/>
              </a:lnSpc>
            </a:pPr>
            <a:r>
              <a:rPr lang="tr-TR" sz="2000" b="1" dirty="0" smtClean="0">
                <a:latin typeface="Arial Black" panose="020B0A04020102020204" pitchFamily="34" charset="0"/>
              </a:rPr>
              <a:t>* Genelge </a:t>
            </a:r>
            <a:r>
              <a:rPr lang="tr-TR" sz="2000" b="1" dirty="0">
                <a:latin typeface="Arial Black" panose="020B0A04020102020204" pitchFamily="34" charset="0"/>
              </a:rPr>
              <a:t>bir bağımsızlık </a:t>
            </a:r>
            <a:r>
              <a:rPr lang="tr-TR" sz="2000" b="1" dirty="0" smtClean="0">
                <a:latin typeface="Arial Black" panose="020B0A04020102020204" pitchFamily="34" charset="0"/>
              </a:rPr>
              <a:t>bildirgesi niteliğindedir </a:t>
            </a:r>
            <a:r>
              <a:rPr lang="tr-TR" sz="2000" b="1" dirty="0">
                <a:latin typeface="Arial Black" panose="020B0A04020102020204" pitchFamily="34" charset="0"/>
              </a:rPr>
              <a:t>ve istiklal meşalesi yakılmıştır</a:t>
            </a:r>
          </a:p>
          <a:p>
            <a:pPr algn="just">
              <a:lnSpc>
                <a:spcPct val="170000"/>
              </a:lnSpc>
            </a:pPr>
            <a:r>
              <a:rPr lang="tr-TR" sz="2000" b="1" dirty="0" smtClean="0">
                <a:latin typeface="Arial Black" panose="020B0A04020102020204" pitchFamily="34" charset="0"/>
              </a:rPr>
              <a:t>* Milli </a:t>
            </a:r>
            <a:r>
              <a:rPr lang="tr-TR" sz="2000" b="1" dirty="0">
                <a:latin typeface="Arial Black" panose="020B0A04020102020204" pitchFamily="34" charset="0"/>
              </a:rPr>
              <a:t>irade ve Milli hakimiyet düşüncesini millete </a:t>
            </a:r>
            <a:r>
              <a:rPr lang="tr-TR" sz="2000" b="1" dirty="0" err="1">
                <a:latin typeface="Arial Black" panose="020B0A04020102020204" pitchFamily="34" charset="0"/>
              </a:rPr>
              <a:t>mâletme</a:t>
            </a:r>
            <a:r>
              <a:rPr lang="tr-TR" sz="2000" b="1" dirty="0">
                <a:latin typeface="Arial Black" panose="020B0A04020102020204" pitchFamily="34" charset="0"/>
              </a:rPr>
              <a:t> yolunda ilk adımı </a:t>
            </a:r>
            <a:r>
              <a:rPr lang="tr-TR" sz="2000" b="1" dirty="0" smtClean="0">
                <a:latin typeface="Arial Black" panose="020B0A04020102020204" pitchFamily="34" charset="0"/>
              </a:rPr>
              <a:t>oluşturur</a:t>
            </a:r>
          </a:p>
          <a:p>
            <a:pPr algn="just">
              <a:lnSpc>
                <a:spcPct val="170000"/>
              </a:lnSpc>
            </a:pPr>
            <a:r>
              <a:rPr lang="tr-TR" sz="2000" b="1" dirty="0" smtClean="0">
                <a:latin typeface="Arial Black" panose="020B0A04020102020204" pitchFamily="34" charset="0"/>
              </a:rPr>
              <a:t>* Genelgenin çok imzalı olması, Milli Mücadele fikrini Mustafa Kemal Paşa’nın kişisel fikri olmaktan çıkararak, dar da olsa bir heyetin fikri haline getirmiştir. Bu fikir ve yöneliş daha sonra Erzurum Kongresi ile bölgesel, Sivas Kongresi ile ulusal bir niteliğe ve söyleme büründürülecektir.</a:t>
            </a:r>
          </a:p>
          <a:p>
            <a:pPr algn="just">
              <a:lnSpc>
                <a:spcPct val="170000"/>
              </a:lnSpc>
            </a:pPr>
            <a:endParaRPr lang="tr-TR" sz="2000" b="1" dirty="0" smtClean="0">
              <a:latin typeface="Arial Black" panose="020B0A04020102020204" pitchFamily="34" charset="0"/>
            </a:endParaRPr>
          </a:p>
        </p:txBody>
      </p:sp>
    </p:spTree>
    <p:extLst>
      <p:ext uri="{BB962C8B-B14F-4D97-AF65-F5344CB8AC3E}">
        <p14:creationId xmlns:p14="http://schemas.microsoft.com/office/powerpoint/2010/main" val="2903774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254833"/>
            <a:ext cx="11812249" cy="31479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569627"/>
            <a:ext cx="11977141" cy="6130975"/>
          </a:xfrm>
        </p:spPr>
        <p:txBody>
          <a:bodyPr>
            <a:noAutofit/>
          </a:bodyPr>
          <a:lstStyle/>
          <a:p>
            <a:pPr algn="just">
              <a:lnSpc>
                <a:spcPct val="170000"/>
              </a:lnSpc>
            </a:pPr>
            <a:r>
              <a:rPr lang="tr-TR" sz="1900" b="1" dirty="0" smtClean="0">
                <a:latin typeface="Arial Black" panose="020B0A04020102020204" pitchFamily="34" charset="0"/>
              </a:rPr>
              <a:t>* Genelge, İşgalcilere ve İstanbul hükûmetine karşı bir tepki niteliği taşımaktadır. </a:t>
            </a:r>
          </a:p>
          <a:p>
            <a:pPr algn="just">
              <a:lnSpc>
                <a:spcPct val="170000"/>
              </a:lnSpc>
            </a:pPr>
            <a:r>
              <a:rPr lang="tr-TR" sz="1900" b="1" dirty="0" smtClean="0">
                <a:latin typeface="Arial Black" panose="020B0A04020102020204" pitchFamily="34" charset="0"/>
              </a:rPr>
              <a:t>* Milli Mücadelenin programını ortaya koyarken, bir yönüyle bir isyan ve ihtilâl </a:t>
            </a:r>
            <a:r>
              <a:rPr lang="tr-TR" sz="1900" b="1" dirty="0" err="1" smtClean="0">
                <a:latin typeface="Arial Black" panose="020B0A04020102020204" pitchFamily="34" charset="0"/>
              </a:rPr>
              <a:t>birdirgesi</a:t>
            </a:r>
            <a:r>
              <a:rPr lang="tr-TR" sz="1900" b="1" dirty="0" smtClean="0">
                <a:latin typeface="Arial Black" panose="020B0A04020102020204" pitchFamily="34" charset="0"/>
              </a:rPr>
              <a:t> olma özelliğinden de bahsedilebilir. </a:t>
            </a:r>
          </a:p>
          <a:p>
            <a:pPr algn="just">
              <a:lnSpc>
                <a:spcPct val="170000"/>
              </a:lnSpc>
            </a:pPr>
            <a:r>
              <a:rPr lang="tr-TR" sz="1900" b="1" dirty="0" smtClean="0">
                <a:latin typeface="Arial Black" panose="020B0A04020102020204" pitchFamily="34" charset="0"/>
              </a:rPr>
              <a:t>* Genelge ile Türk milleti önündeki büyük tehlikelere karşı uyarılmış, birlik halinde kendi vatanını ve bağımsızlığını korumak için göreve çağrılmıştır.</a:t>
            </a:r>
          </a:p>
          <a:p>
            <a:pPr algn="just">
              <a:lnSpc>
                <a:spcPct val="170000"/>
              </a:lnSpc>
            </a:pPr>
            <a:r>
              <a:rPr lang="tr-TR" sz="1900" b="1" dirty="0" smtClean="0">
                <a:latin typeface="Arial Black" panose="020B0A04020102020204" pitchFamily="34" charset="0"/>
              </a:rPr>
              <a:t>* Genelge Anadolu’da millet olarak ortak bir mücadeleye girişileceğini belirtirken, kurtuluşun organize ve tek elden yürütülmesi için de ortam hazırlamaya çalışmıştır. </a:t>
            </a:r>
          </a:p>
          <a:p>
            <a:pPr marL="342900" indent="-342900" algn="just">
              <a:lnSpc>
                <a:spcPct val="170000"/>
              </a:lnSpc>
              <a:buFont typeface="Arial" charset="0"/>
              <a:buChar char="•"/>
            </a:pPr>
            <a:endParaRPr lang="tr-TR" sz="1900" b="1" dirty="0" smtClean="0">
              <a:latin typeface="Arial Black" panose="020B0A04020102020204" pitchFamily="34" charset="0"/>
            </a:endParaRPr>
          </a:p>
        </p:txBody>
      </p:sp>
    </p:spTree>
    <p:extLst>
      <p:ext uri="{BB962C8B-B14F-4D97-AF65-F5344CB8AC3E}">
        <p14:creationId xmlns:p14="http://schemas.microsoft.com/office/powerpoint/2010/main" val="2518368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
            <a:ext cx="11812249" cy="137786"/>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125261"/>
            <a:ext cx="11977141" cy="6575342"/>
          </a:xfrm>
        </p:spPr>
        <p:txBody>
          <a:bodyPr>
            <a:noAutofit/>
          </a:bodyPr>
          <a:lstStyle/>
          <a:p>
            <a:pPr algn="just">
              <a:lnSpc>
                <a:spcPct val="170000"/>
              </a:lnSpc>
            </a:pPr>
            <a:r>
              <a:rPr lang="tr-TR" sz="1800" b="1" dirty="0" smtClean="0">
                <a:latin typeface="Arial Black" panose="020B0A04020102020204" pitchFamily="34" charset="0"/>
              </a:rPr>
              <a:t>Genelgenin ilanının ardından İstanbul’da Mustafa Kemal Paşa’nın görevinden azli meselesi gündeme gelmiştir. İngiliz Amirali </a:t>
            </a:r>
            <a:r>
              <a:rPr lang="tr-TR" sz="1800" b="1" dirty="0" err="1" smtClean="0">
                <a:latin typeface="Arial Black" panose="020B0A04020102020204" pitchFamily="34" charset="0"/>
              </a:rPr>
              <a:t>Calthorp’un</a:t>
            </a:r>
            <a:r>
              <a:rPr lang="tr-TR" sz="1800" b="1" dirty="0" smtClean="0">
                <a:latin typeface="Arial Black" panose="020B0A04020102020204" pitchFamily="34" charset="0"/>
              </a:rPr>
              <a:t> talebi üzerine bu mesele Meclisi </a:t>
            </a:r>
            <a:r>
              <a:rPr lang="tr-TR" sz="1800" b="1" dirty="0" err="1" smtClean="0">
                <a:latin typeface="Arial Black" panose="020B0A04020102020204" pitchFamily="34" charset="0"/>
              </a:rPr>
              <a:t>Vükelâ’da</a:t>
            </a:r>
            <a:r>
              <a:rPr lang="tr-TR" sz="1800" b="1" dirty="0" smtClean="0">
                <a:latin typeface="Arial Black" panose="020B0A04020102020204" pitchFamily="34" charset="0"/>
              </a:rPr>
              <a:t> görüşülmüş ve görevden alınması kararlaştırılmıştır. 23 Haziran </a:t>
            </a:r>
            <a:r>
              <a:rPr lang="tr-TR" sz="1800" b="1" dirty="0">
                <a:latin typeface="Arial Black" panose="020B0A04020102020204" pitchFamily="34" charset="0"/>
              </a:rPr>
              <a:t>günü Dahiliye </a:t>
            </a:r>
            <a:r>
              <a:rPr lang="tr-TR" sz="1800" b="1" dirty="0" smtClean="0">
                <a:latin typeface="Arial Black" panose="020B0A04020102020204" pitchFamily="34" charset="0"/>
              </a:rPr>
              <a:t>Nezaretince, </a:t>
            </a:r>
            <a:r>
              <a:rPr lang="tr-TR" sz="1800" b="1" dirty="0">
                <a:latin typeface="Arial Black" panose="020B0A04020102020204" pitchFamily="34" charset="0"/>
              </a:rPr>
              <a:t>Onun </a:t>
            </a:r>
            <a:r>
              <a:rPr lang="tr-TR" sz="1800" b="1" dirty="0" smtClean="0">
                <a:latin typeface="Arial Black" panose="020B0A04020102020204" pitchFamily="34" charset="0"/>
              </a:rPr>
              <a:t>bundan sonra hiçbir resmî sıfatı olmadığı ve emirlerinin dinlenmemesinin vilayetlere bildirilmesi istenmiştir. İstanbul’da bu gelişmeler yaşanırken, Mustafa Kemal Paşa bunlara aldırış etmeden 26 Haziran günü Amasya’dan ayrılarak, hazırlanmakta olan Erzurum Kongresine katılmak üzere bu şehre doğru yola çıkmıştır. 3 Temmuz günü de Erzurum’a varmıştır.</a:t>
            </a:r>
          </a:p>
          <a:p>
            <a:pPr algn="just">
              <a:lnSpc>
                <a:spcPct val="170000"/>
              </a:lnSpc>
            </a:pPr>
            <a:r>
              <a:rPr lang="tr-TR" sz="1800" b="1" dirty="0" smtClean="0">
                <a:latin typeface="Arial Black" panose="020B0A04020102020204" pitchFamily="34" charset="0"/>
              </a:rPr>
              <a:t>Erzurum’a ulaşmasından iki gün sonra Harbiye Nezareti onu Padişah adına İstanbul’a çağırmıştır. Mustafa Kemal Paşa, bu talebe uymayacağını bildirince 7-8 Temmuz gecesi doğrudan Padişah Vahdettin ile telgraf yolu ile görüşmüş, Padişahın talebini de reddedince Ordu Müfettişliği görevine son verildiği kendisine bildirilmiştir. Bunun üzerine de aynı gece İstanbul’a, resmî görevi ile birlikte askerlik mesleğinden de istifa ettiğini bildiren bir telgraf göndermiştir. </a:t>
            </a:r>
            <a:endParaRPr lang="tr-TR" sz="1800" b="1" dirty="0">
              <a:latin typeface="Arial Black" panose="020B0A04020102020204" pitchFamily="34" charset="0"/>
            </a:endParaRPr>
          </a:p>
          <a:p>
            <a:pPr algn="just">
              <a:lnSpc>
                <a:spcPct val="170000"/>
              </a:lnSpc>
            </a:pPr>
            <a:r>
              <a:rPr lang="tr-TR" sz="1900" b="1" dirty="0" smtClean="0">
                <a:latin typeface="Arial Black" panose="020B0A04020102020204" pitchFamily="34" charset="0"/>
              </a:rPr>
              <a:t>  </a:t>
            </a:r>
          </a:p>
        </p:txBody>
      </p:sp>
    </p:spTree>
    <p:extLst>
      <p:ext uri="{BB962C8B-B14F-4D97-AF65-F5344CB8AC3E}">
        <p14:creationId xmlns:p14="http://schemas.microsoft.com/office/powerpoint/2010/main" val="4259348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254833"/>
            <a:ext cx="11812249" cy="31479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569627"/>
            <a:ext cx="11977141" cy="6130975"/>
          </a:xfrm>
        </p:spPr>
        <p:txBody>
          <a:bodyPr>
            <a:noAutofit/>
          </a:bodyPr>
          <a:lstStyle/>
          <a:p>
            <a:pPr algn="just">
              <a:lnSpc>
                <a:spcPct val="170000"/>
              </a:lnSpc>
            </a:pPr>
            <a:r>
              <a:rPr lang="tr-TR" sz="1900" b="1" dirty="0" smtClean="0">
                <a:latin typeface="Arial Black" panose="020B0A04020102020204" pitchFamily="34" charset="0"/>
              </a:rPr>
              <a:t>Böylece, Erzurum Kongresi’ne katılmadan önce yaşanan bu gelişmeler sonucunda </a:t>
            </a:r>
            <a:r>
              <a:rPr lang="tr-TR" sz="1900" b="1" dirty="0" smtClean="0">
                <a:solidFill>
                  <a:srgbClr val="FF0000"/>
                </a:solidFill>
                <a:latin typeface="Arial Black" panose="020B0A04020102020204" pitchFamily="34" charset="0"/>
              </a:rPr>
              <a:t>Mustafa Kemal Paşa askerlik mesleğinden istifa ederek, </a:t>
            </a:r>
            <a:r>
              <a:rPr lang="tr-TR" sz="1900" b="1" dirty="0" smtClean="0">
                <a:latin typeface="Arial Black" panose="020B0A04020102020204" pitchFamily="34" charset="0"/>
              </a:rPr>
              <a:t>mücadeleyi sivil bir vatandaş sıfatı ile yürütmeye başlayacaktır.</a:t>
            </a:r>
          </a:p>
        </p:txBody>
      </p:sp>
    </p:spTree>
    <p:extLst>
      <p:ext uri="{BB962C8B-B14F-4D97-AF65-F5344CB8AC3E}">
        <p14:creationId xmlns:p14="http://schemas.microsoft.com/office/powerpoint/2010/main" val="3568553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5"/>
            <a:ext cx="10515600" cy="361385"/>
          </a:xfrm>
        </p:spPr>
        <p:txBody>
          <a:bodyPr>
            <a:normAutofit fontScale="90000"/>
          </a:bodyPr>
          <a:lstStyle/>
          <a:p>
            <a:endParaRPr lang="tr-TR"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6066" y="1402915"/>
            <a:ext cx="9244208" cy="45344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398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254833"/>
            <a:ext cx="11812249" cy="31479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269823" y="569627"/>
            <a:ext cx="11602387" cy="5681271"/>
          </a:xfrm>
        </p:spPr>
        <p:txBody>
          <a:bodyPr>
            <a:noAutofit/>
          </a:bodyPr>
          <a:lstStyle/>
          <a:p>
            <a:pPr algn="just">
              <a:lnSpc>
                <a:spcPct val="170000"/>
              </a:lnSpc>
            </a:pPr>
            <a:r>
              <a:rPr lang="tr-TR" sz="1800" b="1" dirty="0" smtClean="0">
                <a:latin typeface="Arial Black" panose="020B0A04020102020204" pitchFamily="34" charset="0"/>
              </a:rPr>
              <a:t>ÖRNEK SORU:</a:t>
            </a:r>
          </a:p>
          <a:p>
            <a:pPr algn="just">
              <a:lnSpc>
                <a:spcPct val="170000"/>
              </a:lnSpc>
            </a:pPr>
            <a:r>
              <a:rPr lang="tr-TR" sz="1800" b="1" dirty="0" smtClean="0">
                <a:latin typeface="Arial Black" panose="020B0A04020102020204" pitchFamily="34" charset="0"/>
              </a:rPr>
              <a:t>Aşağıdakilerden </a:t>
            </a:r>
            <a:r>
              <a:rPr lang="tr-TR" sz="1800" b="1" dirty="0">
                <a:latin typeface="Arial Black" panose="020B0A04020102020204" pitchFamily="34" charset="0"/>
              </a:rPr>
              <a:t>hangisi Amasya Genelgesinin niteliklerinden biri olarak kabul edilemez?</a:t>
            </a:r>
          </a:p>
          <a:p>
            <a:pPr algn="just">
              <a:lnSpc>
                <a:spcPct val="170000"/>
              </a:lnSpc>
            </a:pPr>
            <a:r>
              <a:rPr lang="tr-TR" sz="1800" b="1" dirty="0">
                <a:latin typeface="Arial Black" panose="020B0A04020102020204" pitchFamily="34" charset="0"/>
              </a:rPr>
              <a:t>A. Bu genelge ile Milli Mücadele fikri, fikir olmaktan çıkıp eyleme dönüşmüştür</a:t>
            </a:r>
          </a:p>
          <a:p>
            <a:pPr algn="just">
              <a:lnSpc>
                <a:spcPct val="170000"/>
              </a:lnSpc>
            </a:pPr>
            <a:r>
              <a:rPr lang="tr-TR" sz="1800" b="1" dirty="0">
                <a:latin typeface="Arial Black" panose="020B0A04020102020204" pitchFamily="34" charset="0"/>
              </a:rPr>
              <a:t>B. Milli Mücadelenin hedefi, yöntemi ve stratejisi belirlenmiştir</a:t>
            </a:r>
          </a:p>
          <a:p>
            <a:pPr algn="just">
              <a:lnSpc>
                <a:spcPct val="170000"/>
              </a:lnSpc>
            </a:pPr>
            <a:r>
              <a:rPr lang="tr-TR" sz="1800" b="1" dirty="0">
                <a:latin typeface="Arial Black" panose="020B0A04020102020204" pitchFamily="34" charset="0"/>
              </a:rPr>
              <a:t>C. Bu genelge bir bağımsızlık bildirgesidir ve istiklal meşalesi yakılmıştır</a:t>
            </a:r>
          </a:p>
          <a:p>
            <a:pPr algn="just">
              <a:lnSpc>
                <a:spcPct val="170000"/>
              </a:lnSpc>
            </a:pPr>
            <a:r>
              <a:rPr lang="tr-TR" sz="1800" b="1" dirty="0">
                <a:latin typeface="Arial Black" panose="020B0A04020102020204" pitchFamily="34" charset="0"/>
              </a:rPr>
              <a:t>D. Milli irade ve Milli hakimiyet düşüncesini millete </a:t>
            </a:r>
            <a:r>
              <a:rPr lang="tr-TR" sz="1800" b="1" dirty="0" err="1">
                <a:latin typeface="Arial Black" panose="020B0A04020102020204" pitchFamily="34" charset="0"/>
              </a:rPr>
              <a:t>mâletme</a:t>
            </a:r>
            <a:r>
              <a:rPr lang="tr-TR" sz="1800" b="1" dirty="0">
                <a:latin typeface="Arial Black" panose="020B0A04020102020204" pitchFamily="34" charset="0"/>
              </a:rPr>
              <a:t> yolunda ilk adımı oluşturur</a:t>
            </a:r>
          </a:p>
          <a:p>
            <a:pPr algn="just">
              <a:lnSpc>
                <a:spcPct val="170000"/>
              </a:lnSpc>
            </a:pPr>
            <a:r>
              <a:rPr lang="tr-TR" sz="1800" b="1" dirty="0">
                <a:latin typeface="Arial Black" panose="020B0A04020102020204" pitchFamily="34" charset="0"/>
              </a:rPr>
              <a:t>E. Genelge ile İstanbul’un işgali kınanmış, Milli ordunun İstanbul’a gönderilmesi kararlaştırılmıştır</a:t>
            </a:r>
          </a:p>
          <a:p>
            <a:pPr algn="just">
              <a:lnSpc>
                <a:spcPct val="170000"/>
              </a:lnSpc>
            </a:pPr>
            <a:r>
              <a:rPr lang="tr-TR" sz="1800" b="1" dirty="0" smtClean="0">
                <a:latin typeface="Arial Black" panose="020B0A04020102020204" pitchFamily="34" charset="0"/>
              </a:rPr>
              <a:t>CEVAP: </a:t>
            </a:r>
            <a:r>
              <a:rPr lang="tr-TR" sz="1800" b="1" dirty="0">
                <a:latin typeface="Arial Black" panose="020B0A04020102020204" pitchFamily="34" charset="0"/>
              </a:rPr>
              <a:t>E</a:t>
            </a:r>
            <a:endParaRPr lang="tr-TR" sz="1800" b="1" dirty="0" smtClean="0">
              <a:latin typeface="Arial Black" panose="020B0A04020102020204" pitchFamily="34" charset="0"/>
            </a:endParaRPr>
          </a:p>
        </p:txBody>
      </p:sp>
    </p:spTree>
    <p:extLst>
      <p:ext uri="{BB962C8B-B14F-4D97-AF65-F5344CB8AC3E}">
        <p14:creationId xmlns:p14="http://schemas.microsoft.com/office/powerpoint/2010/main" val="3299935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6"/>
            <a:ext cx="10515600" cy="211072"/>
          </a:xfrm>
        </p:spPr>
        <p:txBody>
          <a:bodyPr>
            <a:normAutofit fontScale="90000"/>
          </a:bodyPr>
          <a:lstStyle/>
          <a:p>
            <a:endParaRPr lang="tr-TR" dirty="0"/>
          </a:p>
        </p:txBody>
      </p:sp>
      <p:sp>
        <p:nvSpPr>
          <p:cNvPr id="3" name="İçerik Yer Tutucusu 2"/>
          <p:cNvSpPr>
            <a:spLocks noGrp="1"/>
          </p:cNvSpPr>
          <p:nvPr>
            <p:ph idx="1"/>
          </p:nvPr>
        </p:nvSpPr>
        <p:spPr>
          <a:xfrm>
            <a:off x="475989" y="638827"/>
            <a:ext cx="11248373" cy="5538136"/>
          </a:xfrm>
        </p:spPr>
        <p:txBody>
          <a:bodyPr/>
          <a:lstStyle/>
          <a:p>
            <a:pPr marL="0" indent="0">
              <a:buNone/>
            </a:pPr>
            <a:r>
              <a:rPr lang="tr-TR" dirty="0" smtClean="0"/>
              <a:t>ÖRNEK SORU</a:t>
            </a:r>
          </a:p>
          <a:p>
            <a:pPr marL="0" indent="0">
              <a:buNone/>
            </a:pPr>
            <a:r>
              <a:rPr lang="tr-TR" dirty="0" smtClean="0"/>
              <a:t>Aşağıdakilerden </a:t>
            </a:r>
            <a:r>
              <a:rPr lang="tr-TR" dirty="0"/>
              <a:t>hangisi Amasya Genelgesinin kararlarından biri olarak değerlendirilemez?</a:t>
            </a:r>
          </a:p>
          <a:p>
            <a:pPr marL="0" indent="0">
              <a:buNone/>
            </a:pPr>
            <a:r>
              <a:rPr lang="tr-TR" dirty="0"/>
              <a:t>A. Ankara’da yeni bir meclisin toplantıya çağrıldığı</a:t>
            </a:r>
          </a:p>
          <a:p>
            <a:pPr marL="0" indent="0">
              <a:buNone/>
            </a:pPr>
            <a:r>
              <a:rPr lang="tr-TR" dirty="0"/>
              <a:t>B. Vatanın bütünlüğü ve milletin istiklalinin tehlikede olduğu</a:t>
            </a:r>
          </a:p>
          <a:p>
            <a:pPr marL="0" indent="0">
              <a:buNone/>
            </a:pPr>
            <a:r>
              <a:rPr lang="tr-TR" dirty="0"/>
              <a:t>C. Milletin bağımsızlığını yine onun azim ve kararının kurtaracağı</a:t>
            </a:r>
          </a:p>
          <a:p>
            <a:pPr marL="0" indent="0">
              <a:buNone/>
            </a:pPr>
            <a:r>
              <a:rPr lang="tr-TR" dirty="0"/>
              <a:t>D. İstanbul hükümetinin üzerine düşen sorumluluğu yerine getiremediği</a:t>
            </a:r>
          </a:p>
          <a:p>
            <a:pPr marL="0" indent="0">
              <a:buNone/>
            </a:pPr>
            <a:r>
              <a:rPr lang="tr-TR" dirty="0"/>
              <a:t>E. Sivas’ta milli bir kongrenin toplantıya çağrıldığı</a:t>
            </a:r>
          </a:p>
          <a:p>
            <a:pPr marL="0" indent="0">
              <a:buNone/>
            </a:pPr>
            <a:r>
              <a:rPr lang="tr-TR" dirty="0" smtClean="0"/>
              <a:t>CEVAP: </a:t>
            </a:r>
            <a:r>
              <a:rPr lang="tr-TR" dirty="0"/>
              <a:t>A</a:t>
            </a:r>
          </a:p>
        </p:txBody>
      </p:sp>
    </p:spTree>
    <p:extLst>
      <p:ext uri="{BB962C8B-B14F-4D97-AF65-F5344CB8AC3E}">
        <p14:creationId xmlns:p14="http://schemas.microsoft.com/office/powerpoint/2010/main" val="388144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6"/>
            <a:ext cx="10515600" cy="198546"/>
          </a:xfrm>
        </p:spPr>
        <p:txBody>
          <a:bodyPr>
            <a:normAutofit fontScale="90000"/>
          </a:bodyPr>
          <a:lstStyle/>
          <a:p>
            <a:endParaRPr lang="tr-TR" dirty="0"/>
          </a:p>
        </p:txBody>
      </p:sp>
      <p:sp>
        <p:nvSpPr>
          <p:cNvPr id="3" name="İçerik Yer Tutucusu 2"/>
          <p:cNvSpPr>
            <a:spLocks noGrp="1"/>
          </p:cNvSpPr>
          <p:nvPr>
            <p:ph idx="1"/>
          </p:nvPr>
        </p:nvSpPr>
        <p:spPr>
          <a:xfrm>
            <a:off x="838200" y="638827"/>
            <a:ext cx="10515600" cy="5538136"/>
          </a:xfrm>
        </p:spPr>
        <p:txBody>
          <a:bodyPr/>
          <a:lstStyle/>
          <a:p>
            <a:pPr marL="0" indent="0">
              <a:buNone/>
            </a:pPr>
            <a:r>
              <a:rPr lang="tr-TR" dirty="0" smtClean="0"/>
              <a:t>ÖRNEK SORU:</a:t>
            </a:r>
          </a:p>
          <a:p>
            <a:pPr marL="0" indent="0">
              <a:buNone/>
            </a:pPr>
            <a:r>
              <a:rPr lang="tr-TR" dirty="0" smtClean="0"/>
              <a:t>Amasya </a:t>
            </a:r>
            <a:r>
              <a:rPr lang="tr-TR" dirty="0"/>
              <a:t>Genelgesi’nin hazırlanarak ilan edilişinde aşağıdaki kişilerden hangisinin etkisi yoktur?</a:t>
            </a:r>
          </a:p>
          <a:p>
            <a:pPr marL="0" indent="0">
              <a:buNone/>
            </a:pPr>
            <a:r>
              <a:rPr lang="tr-TR" dirty="0"/>
              <a:t>A. Mustafa Kemal </a:t>
            </a:r>
          </a:p>
          <a:p>
            <a:pPr marL="0" indent="0">
              <a:buNone/>
            </a:pPr>
            <a:r>
              <a:rPr lang="tr-TR" dirty="0"/>
              <a:t>B. Rauf Orbay </a:t>
            </a:r>
          </a:p>
          <a:p>
            <a:pPr marL="0" indent="0">
              <a:buNone/>
            </a:pPr>
            <a:r>
              <a:rPr lang="tr-TR" dirty="0"/>
              <a:t>C. Refet Bele </a:t>
            </a:r>
          </a:p>
          <a:p>
            <a:pPr marL="0" indent="0">
              <a:buNone/>
            </a:pPr>
            <a:r>
              <a:rPr lang="tr-TR" dirty="0"/>
              <a:t>D. Damat Ferit </a:t>
            </a:r>
          </a:p>
          <a:p>
            <a:pPr marL="0" indent="0">
              <a:buNone/>
            </a:pPr>
            <a:r>
              <a:rPr lang="tr-TR" dirty="0"/>
              <a:t>E. Ali Fuat Cebesoy </a:t>
            </a:r>
          </a:p>
          <a:p>
            <a:pPr marL="0" indent="0">
              <a:buNone/>
            </a:pPr>
            <a:r>
              <a:rPr lang="tr-TR" dirty="0" smtClean="0"/>
              <a:t>CEVAP: </a:t>
            </a:r>
            <a:r>
              <a:rPr lang="tr-TR" dirty="0"/>
              <a:t>D</a:t>
            </a:r>
          </a:p>
        </p:txBody>
      </p:sp>
    </p:spTree>
    <p:extLst>
      <p:ext uri="{BB962C8B-B14F-4D97-AF65-F5344CB8AC3E}">
        <p14:creationId xmlns:p14="http://schemas.microsoft.com/office/powerpoint/2010/main" val="2473130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6"/>
            <a:ext cx="10515600" cy="135916"/>
          </a:xfrm>
        </p:spPr>
        <p:txBody>
          <a:bodyPr>
            <a:normAutofit fontScale="90000"/>
          </a:bodyPr>
          <a:lstStyle/>
          <a:p>
            <a:endParaRPr lang="tr-TR"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53019" y="889348"/>
            <a:ext cx="9883036" cy="54488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9873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0"/>
            <a:ext cx="11812249" cy="239843"/>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359765"/>
            <a:ext cx="11812249" cy="6340838"/>
          </a:xfrm>
        </p:spPr>
        <p:txBody>
          <a:bodyPr>
            <a:noAutofit/>
          </a:bodyPr>
          <a:lstStyle/>
          <a:p>
            <a:pPr algn="just">
              <a:lnSpc>
                <a:spcPct val="170000"/>
              </a:lnSpc>
            </a:pPr>
            <a:r>
              <a:rPr lang="tr-TR" sz="1800" dirty="0" smtClean="0">
                <a:latin typeface="Arial Black" panose="020B0A04020102020204" pitchFamily="34" charset="0"/>
              </a:rPr>
              <a:t>Havza Genelgesinin yayınlanmasından sonra buradan Amasya’ya hareket eden Mustafa Kemal Paşa, 12 Haziran 1919 günü Amasya’ya varmıştır. Burada şehrin sivil ve askerî ileri gelenleri ile kalabalık bir halk topluluğu tarafından samimi bir şekilde karşılanmıştır. Şehre geldiği günün akşamı Hükûmet Konağı’nda Amasyalılara hitaben bir konuşma yapan Paşa, memleketin durumu ve ülkenin müdafaa edilmesi gerektiğinden bahsetmiş, bu yolda elbirliğiyle çalışılması ve bir müdafaa-i hukuk cemiyeti kurulması konusunda katılanlara çağrıda bulunmuştur. Bu konuşmayı takip eden gün kentte bir müdafaa-i hukuk cemiyeti kurulmuştur.</a:t>
            </a:r>
          </a:p>
          <a:p>
            <a:pPr algn="just">
              <a:lnSpc>
                <a:spcPct val="170000"/>
              </a:lnSpc>
            </a:pPr>
            <a:r>
              <a:rPr lang="tr-TR" sz="1800" dirty="0" smtClean="0">
                <a:latin typeface="Arial Black" panose="020B0A04020102020204" pitchFamily="34" charset="0"/>
              </a:rPr>
              <a:t>Amasya’da daha rahat bir çalışma ortamı bulan Mustafa Kemal Paşa, Amasya Tamimi adıyla Milli Mücadele tarihine geçecek olan genelgenin hazırlıklarına başlamıştır. Bu sırada 15 Haziran günü İstanbul’da Harbiye Nezareti, Anadolu’da üç ordu müfettişliği </a:t>
            </a:r>
            <a:r>
              <a:rPr lang="tr-TR" sz="1800" dirty="0">
                <a:latin typeface="Arial Black" panose="020B0A04020102020204" pitchFamily="34" charset="0"/>
              </a:rPr>
              <a:t>oluşturulması </a:t>
            </a:r>
            <a:r>
              <a:rPr lang="tr-TR" sz="1800" dirty="0" smtClean="0">
                <a:latin typeface="Arial Black" panose="020B0A04020102020204" pitchFamily="34" charset="0"/>
              </a:rPr>
              <a:t>kararını alarak Mustafa Kemal Paşa’nın görev yaptığı 9. Ordu Müfettişliğini 3. Ordu Müfettişliği adıyla yeniden düzenlemiş ve Paşa’nın unvanı 3. Ordu Müfettişi olmuştur.</a:t>
            </a:r>
          </a:p>
        </p:txBody>
      </p:sp>
    </p:spTree>
    <p:extLst>
      <p:ext uri="{BB962C8B-B14F-4D97-AF65-F5344CB8AC3E}">
        <p14:creationId xmlns:p14="http://schemas.microsoft.com/office/powerpoint/2010/main" val="2954784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
            <a:ext cx="11812249" cy="137786"/>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100208"/>
            <a:ext cx="11812249" cy="6600395"/>
          </a:xfrm>
        </p:spPr>
        <p:txBody>
          <a:bodyPr>
            <a:noAutofit/>
          </a:bodyPr>
          <a:lstStyle/>
          <a:p>
            <a:pPr algn="just">
              <a:lnSpc>
                <a:spcPct val="170000"/>
              </a:lnSpc>
            </a:pPr>
            <a:r>
              <a:rPr lang="tr-TR" sz="2000" dirty="0" smtClean="0">
                <a:latin typeface="Arial Black" panose="020B0A04020102020204" pitchFamily="34" charset="0"/>
              </a:rPr>
              <a:t>Mustafa Kemal Paşa’nın Amasya’ya gelişi ardından, aslında onunla Havza’da buluşmak için yola çıkmış olan Milli Mücadelenin üç tanınmış siması Ali </a:t>
            </a:r>
            <a:r>
              <a:rPr lang="tr-TR" sz="2000" dirty="0">
                <a:latin typeface="Arial Black" panose="020B0A04020102020204" pitchFamily="34" charset="0"/>
              </a:rPr>
              <a:t>Fuat (Cebesoy</a:t>
            </a:r>
            <a:r>
              <a:rPr lang="tr-TR" sz="2000" dirty="0" smtClean="0">
                <a:latin typeface="Arial Black" panose="020B0A04020102020204" pitchFamily="34" charset="0"/>
              </a:rPr>
              <a:t>) Paşa (20. Kolordu Komutanı), </a:t>
            </a:r>
            <a:r>
              <a:rPr lang="tr-TR" sz="2000" dirty="0">
                <a:latin typeface="Arial Black" panose="020B0A04020102020204" pitchFamily="34" charset="0"/>
              </a:rPr>
              <a:t>Rauf (Orbay) Bey </a:t>
            </a:r>
            <a:r>
              <a:rPr lang="tr-TR" sz="2000" dirty="0" smtClean="0">
                <a:latin typeface="Arial Black" panose="020B0A04020102020204" pitchFamily="34" charset="0"/>
              </a:rPr>
              <a:t>(Eski Bahriye Nazırı) ile </a:t>
            </a:r>
            <a:r>
              <a:rPr lang="tr-TR" sz="2000" dirty="0">
                <a:latin typeface="Arial Black" panose="020B0A04020102020204" pitchFamily="34" charset="0"/>
              </a:rPr>
              <a:t>Refet (Bele) </a:t>
            </a:r>
            <a:r>
              <a:rPr lang="tr-TR" sz="2000" dirty="0" smtClean="0">
                <a:latin typeface="Arial Black" panose="020B0A04020102020204" pitchFamily="34" charset="0"/>
              </a:rPr>
              <a:t>Bey (3. Kolordu Komutanı) </a:t>
            </a:r>
            <a:r>
              <a:rPr lang="tr-TR" sz="2000" dirty="0">
                <a:latin typeface="Arial Black" panose="020B0A04020102020204" pitchFamily="34" charset="0"/>
              </a:rPr>
              <a:t>da </a:t>
            </a:r>
            <a:r>
              <a:rPr lang="tr-TR" sz="2000" dirty="0" smtClean="0">
                <a:latin typeface="Arial Black" panose="020B0A04020102020204" pitchFamily="34" charset="0"/>
              </a:rPr>
              <a:t>Amasya’ya gelerek 19 Haziran günü onunla buluşmuşlar ve birkaç gün devam eden bir toplantı ve görüşmeler yapmışlardır. Yapılan toplantılara Albay Arif ve Selahattin  Beyler ve Samsun Mutasarrıfı Hamit Bey de katılmıştır. O sırada Erzurum’da bulunan ve bölgedeki Ermeni işgalleri sebebiyle kritik bir durum yaşandığı için toplantıya gelemeyen 15. Kolordu Komutanı Kazım (Karabekir) Paşa ile Konya’da bulunan 2. Ordu Müfettişi Mersinli Cemal Paşa da uzaklık sebebiyle bu toplantılara doğrudan katılamasalar da, telgraflaşmalar yoluyla onların da görüşleri alınmış ve alınan kararlar konusunda bilgilendirilmişlerdir. </a:t>
            </a:r>
          </a:p>
        </p:txBody>
      </p:sp>
    </p:spTree>
    <p:extLst>
      <p:ext uri="{BB962C8B-B14F-4D97-AF65-F5344CB8AC3E}">
        <p14:creationId xmlns:p14="http://schemas.microsoft.com/office/powerpoint/2010/main" val="1084060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
            <a:ext cx="11812249" cy="17536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263047"/>
            <a:ext cx="11977141" cy="6437555"/>
          </a:xfrm>
        </p:spPr>
        <p:txBody>
          <a:bodyPr>
            <a:noAutofit/>
          </a:bodyPr>
          <a:lstStyle/>
          <a:p>
            <a:pPr algn="just">
              <a:lnSpc>
                <a:spcPct val="170000"/>
              </a:lnSpc>
            </a:pPr>
            <a:r>
              <a:rPr lang="tr-TR" sz="1900" dirty="0">
                <a:latin typeface="Arial Black" panose="020B0A04020102020204" pitchFamily="34" charset="0"/>
              </a:rPr>
              <a:t>Nitekim onlar da, kararları benimsedikleri ve desteklediklerine dair telgraflar </a:t>
            </a:r>
            <a:r>
              <a:rPr lang="tr-TR" sz="1900" dirty="0" smtClean="0">
                <a:latin typeface="Arial Black" panose="020B0A04020102020204" pitchFamily="34" charset="0"/>
              </a:rPr>
              <a:t>göndermişlerdir. Mustafa Kemal Paşa tarafından dikte ettirilen ve toplantıya katılanlar tarafından da imzalanan kararlar 21-22 Haziran gecesi, «mülkî ve askerî» makamlara bildirilmiştir. Amasya Genelgesi olarak tarihe geçen bu kararlar şu şekildedir:</a:t>
            </a:r>
          </a:p>
          <a:p>
            <a:pPr marL="457200" indent="-457200" algn="just">
              <a:lnSpc>
                <a:spcPct val="170000"/>
              </a:lnSpc>
              <a:buAutoNum type="arabicPeriod"/>
            </a:pPr>
            <a:r>
              <a:rPr lang="tr-TR" sz="1900" dirty="0" smtClean="0">
                <a:latin typeface="Arial Black" panose="020B0A04020102020204" pitchFamily="34" charset="0"/>
              </a:rPr>
              <a:t>Vatanın </a:t>
            </a:r>
            <a:r>
              <a:rPr lang="tr-TR" sz="1900" dirty="0">
                <a:latin typeface="Arial Black" panose="020B0A04020102020204" pitchFamily="34" charset="0"/>
              </a:rPr>
              <a:t>bütünlüğü milletin bağımsızlığı tehlikededir</a:t>
            </a:r>
            <a:r>
              <a:rPr lang="tr-TR" sz="1900" dirty="0" smtClean="0">
                <a:latin typeface="Arial Black" panose="020B0A04020102020204" pitchFamily="34" charset="0"/>
              </a:rPr>
              <a:t>.</a:t>
            </a:r>
          </a:p>
          <a:p>
            <a:pPr marL="457200" indent="-457200" algn="just">
              <a:lnSpc>
                <a:spcPct val="170000"/>
              </a:lnSpc>
              <a:buAutoNum type="arabicPeriod"/>
            </a:pPr>
            <a:r>
              <a:rPr lang="tr-TR" sz="1900" dirty="0">
                <a:latin typeface="Arial Black" panose="020B0A04020102020204" pitchFamily="34" charset="0"/>
              </a:rPr>
              <a:t>İstanbul hükûmeti aldığı sorumluluğun gereğini yerine getirememektedir. Bu durum milletimizi yok olmuş </a:t>
            </a:r>
            <a:r>
              <a:rPr lang="tr-TR" sz="1900" dirty="0" smtClean="0">
                <a:latin typeface="Arial Black" panose="020B0A04020102020204" pitchFamily="34" charset="0"/>
              </a:rPr>
              <a:t>gibi göstermektedir.</a:t>
            </a:r>
          </a:p>
          <a:p>
            <a:pPr marL="457200" indent="-457200" algn="just">
              <a:lnSpc>
                <a:spcPct val="170000"/>
              </a:lnSpc>
              <a:buAutoNum type="arabicPeriod"/>
            </a:pPr>
            <a:r>
              <a:rPr lang="tr-TR" sz="1900" dirty="0">
                <a:latin typeface="Arial Black" panose="020B0A04020102020204" pitchFamily="34" charset="0"/>
              </a:rPr>
              <a:t>Milletin </a:t>
            </a:r>
            <a:r>
              <a:rPr lang="tr-TR" sz="1900" dirty="0" smtClean="0">
                <a:latin typeface="Arial Black" panose="020B0A04020102020204" pitchFamily="34" charset="0"/>
              </a:rPr>
              <a:t>bağımsızlığını</a:t>
            </a:r>
            <a:r>
              <a:rPr lang="tr-TR" sz="1900" dirty="0">
                <a:latin typeface="Arial Black" panose="020B0A04020102020204" pitchFamily="34" charset="0"/>
              </a:rPr>
              <a:t>, yine milletin azim ve kararı kurtaracaktır</a:t>
            </a:r>
            <a:r>
              <a:rPr lang="tr-TR" sz="1900" dirty="0" smtClean="0">
                <a:latin typeface="Arial Black" panose="020B0A04020102020204" pitchFamily="34" charset="0"/>
              </a:rPr>
              <a:t>.</a:t>
            </a:r>
          </a:p>
          <a:p>
            <a:pPr marL="457200" indent="-457200" algn="just">
              <a:lnSpc>
                <a:spcPct val="170000"/>
              </a:lnSpc>
              <a:buAutoNum type="arabicPeriod"/>
            </a:pPr>
            <a:r>
              <a:rPr lang="tr-TR" sz="1900" dirty="0">
                <a:latin typeface="Arial Black" panose="020B0A04020102020204" pitchFamily="34" charset="0"/>
              </a:rPr>
              <a:t>Milletin içinde bulunduğu durum ve şartların gereğini yerine getirmek ve haklarını gür sesle cihana duyurmak </a:t>
            </a:r>
            <a:r>
              <a:rPr lang="tr-TR" sz="1900" dirty="0" smtClean="0">
                <a:latin typeface="Arial Black" panose="020B0A04020102020204" pitchFamily="34" charset="0"/>
              </a:rPr>
              <a:t>için </a:t>
            </a:r>
            <a:r>
              <a:rPr lang="tr-TR" sz="1900" dirty="0">
                <a:latin typeface="Arial Black" panose="020B0A04020102020204" pitchFamily="34" charset="0"/>
              </a:rPr>
              <a:t>her türlü baskı ve kontrolden uzak millî bir heyetin varlığı zaruridir.</a:t>
            </a:r>
            <a:endParaRPr lang="tr-TR" sz="1900" dirty="0" smtClean="0">
              <a:latin typeface="Arial Black" panose="020B0A04020102020204" pitchFamily="34" charset="0"/>
            </a:endParaRPr>
          </a:p>
        </p:txBody>
      </p:sp>
    </p:spTree>
    <p:extLst>
      <p:ext uri="{BB962C8B-B14F-4D97-AF65-F5344CB8AC3E}">
        <p14:creationId xmlns:p14="http://schemas.microsoft.com/office/powerpoint/2010/main" val="3553163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
            <a:ext cx="11812249" cy="187890"/>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225469"/>
            <a:ext cx="11977141" cy="6475134"/>
          </a:xfrm>
        </p:spPr>
        <p:txBody>
          <a:bodyPr>
            <a:noAutofit/>
          </a:bodyPr>
          <a:lstStyle/>
          <a:p>
            <a:pPr algn="just">
              <a:lnSpc>
                <a:spcPct val="170000"/>
              </a:lnSpc>
            </a:pPr>
            <a:r>
              <a:rPr lang="tr-TR" sz="2000" dirty="0">
                <a:latin typeface="Arial Black" panose="020B0A04020102020204" pitchFamily="34" charset="0"/>
              </a:rPr>
              <a:t>5. Anadolu’nun her bakımdan en güvenilir yeri olan Sivas’ta hemen millî bir kongre toplanması kararlaştırılmıştır</a:t>
            </a:r>
            <a:r>
              <a:rPr lang="tr-TR" sz="2000" dirty="0" smtClean="0">
                <a:latin typeface="Arial Black" panose="020B0A04020102020204" pitchFamily="34" charset="0"/>
              </a:rPr>
              <a:t>.</a:t>
            </a:r>
          </a:p>
          <a:p>
            <a:pPr algn="just">
              <a:lnSpc>
                <a:spcPct val="170000"/>
              </a:lnSpc>
            </a:pPr>
            <a:r>
              <a:rPr lang="tr-TR" sz="2000" dirty="0">
                <a:latin typeface="Arial Black" panose="020B0A04020102020204" pitchFamily="34" charset="0"/>
              </a:rPr>
              <a:t>6. Bunun için bütün illerin her sancağından milletin güvenini kazanmış üç temsilcinin mümkün olan en kısa zamanda yetişmek üzere yola </a:t>
            </a:r>
            <a:r>
              <a:rPr lang="tr-TR" sz="2000" dirty="0" smtClean="0">
                <a:latin typeface="Arial Black" panose="020B0A04020102020204" pitchFamily="34" charset="0"/>
              </a:rPr>
              <a:t>çıkarılması </a:t>
            </a:r>
            <a:r>
              <a:rPr lang="tr-TR" sz="2000" dirty="0">
                <a:latin typeface="Arial Black" panose="020B0A04020102020204" pitchFamily="34" charset="0"/>
              </a:rPr>
              <a:t>gerekmektedir</a:t>
            </a:r>
            <a:r>
              <a:rPr lang="tr-TR" sz="2000" dirty="0" smtClean="0">
                <a:latin typeface="Arial Black" panose="020B0A04020102020204" pitchFamily="34" charset="0"/>
              </a:rPr>
              <a:t>.</a:t>
            </a:r>
          </a:p>
          <a:p>
            <a:pPr algn="just">
              <a:lnSpc>
                <a:spcPct val="170000"/>
              </a:lnSpc>
            </a:pPr>
            <a:r>
              <a:rPr lang="tr-TR" sz="2000" dirty="0">
                <a:latin typeface="Arial Black" panose="020B0A04020102020204" pitchFamily="34" charset="0"/>
              </a:rPr>
              <a:t>7. Her ihtimale karşı bu mesele millî bir sır olarak tutulmalı ve </a:t>
            </a:r>
            <a:r>
              <a:rPr lang="tr-TR" sz="2000" dirty="0" smtClean="0">
                <a:latin typeface="Arial Black" panose="020B0A04020102020204" pitchFamily="34" charset="0"/>
              </a:rPr>
              <a:t>temsilciler, </a:t>
            </a:r>
            <a:r>
              <a:rPr lang="tr-TR" sz="2000" dirty="0">
                <a:latin typeface="Arial Black" panose="020B0A04020102020204" pitchFamily="34" charset="0"/>
              </a:rPr>
              <a:t>gereğinde yolculuklarını kendilerini tanıtmadan yapmalıdırlar</a:t>
            </a:r>
            <a:r>
              <a:rPr lang="tr-TR" sz="2000" dirty="0" smtClean="0">
                <a:latin typeface="Arial Black" panose="020B0A04020102020204" pitchFamily="34" charset="0"/>
              </a:rPr>
              <a:t>.</a:t>
            </a:r>
          </a:p>
          <a:p>
            <a:pPr algn="just">
              <a:lnSpc>
                <a:spcPct val="170000"/>
              </a:lnSpc>
            </a:pPr>
            <a:r>
              <a:rPr lang="tr-TR" sz="2000" dirty="0">
                <a:latin typeface="Arial Black" panose="020B0A04020102020204" pitchFamily="34" charset="0"/>
              </a:rPr>
              <a:t>8. Doğu illeri adına 23 </a:t>
            </a:r>
            <a:r>
              <a:rPr lang="tr-TR" sz="2000" dirty="0" smtClean="0">
                <a:latin typeface="Arial Black" panose="020B0A04020102020204" pitchFamily="34" charset="0"/>
              </a:rPr>
              <a:t>Temmuzda </a:t>
            </a:r>
            <a:r>
              <a:rPr lang="tr-TR" sz="2000" dirty="0">
                <a:latin typeface="Arial Black" panose="020B0A04020102020204" pitchFamily="34" charset="0"/>
              </a:rPr>
              <a:t>Erzurum’da bir kongre toplanacaktır. O tarihe kadar öteki illerin temsilcileri de Sivas’a </a:t>
            </a:r>
            <a:r>
              <a:rPr lang="tr-TR" sz="2000" dirty="0" smtClean="0">
                <a:latin typeface="Arial Black" panose="020B0A04020102020204" pitchFamily="34" charset="0"/>
              </a:rPr>
              <a:t>gelebilirlerse, </a:t>
            </a:r>
            <a:r>
              <a:rPr lang="tr-TR" sz="2000" dirty="0">
                <a:latin typeface="Arial Black" panose="020B0A04020102020204" pitchFamily="34" charset="0"/>
              </a:rPr>
              <a:t>Erzurum Kongresi'nin üyeleri de Sivas genel kongresine katılmak üzere hareket ederler.</a:t>
            </a:r>
            <a:endParaRPr lang="tr-TR" sz="2000" dirty="0" smtClean="0">
              <a:latin typeface="Arial Black" panose="020B0A04020102020204" pitchFamily="34" charset="0"/>
            </a:endParaRPr>
          </a:p>
        </p:txBody>
      </p:sp>
    </p:spTree>
    <p:extLst>
      <p:ext uri="{BB962C8B-B14F-4D97-AF65-F5344CB8AC3E}">
        <p14:creationId xmlns:p14="http://schemas.microsoft.com/office/powerpoint/2010/main" val="3965376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
            <a:ext cx="11812249" cy="125260"/>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100209"/>
            <a:ext cx="11977141" cy="6600394"/>
          </a:xfrm>
        </p:spPr>
        <p:txBody>
          <a:bodyPr>
            <a:noAutofit/>
          </a:bodyPr>
          <a:lstStyle/>
          <a:p>
            <a:pPr algn="just">
              <a:lnSpc>
                <a:spcPct val="170000"/>
              </a:lnSpc>
            </a:pPr>
            <a:r>
              <a:rPr lang="tr-TR" sz="2000" b="1" dirty="0" smtClean="0">
                <a:latin typeface="Arial Black" panose="020B0A04020102020204" pitchFamily="34" charset="0"/>
              </a:rPr>
              <a:t>Amasya Genelgesi, siyasî ve hukukî açıdan büyük önem taşıyan tarihî bir belgedir. Bu belge, bir bağımsızlık bildirisi olarak kabul edilebilir. Genelge ile istiklâl meşalesi yakılmıştır. Millî Mücadele hareketi artık bir fikir olmaktan çıkmış, eyleme dönüşmüştür. Genelgenin maddeleri ile Millî Mücadelenin gerekçesi, amacı ve yöntemi ortaya konulmuştur.</a:t>
            </a:r>
          </a:p>
          <a:p>
            <a:pPr marL="342900" indent="-342900" algn="just">
              <a:lnSpc>
                <a:spcPct val="170000"/>
              </a:lnSpc>
              <a:buFontTx/>
              <a:buChar char="-"/>
            </a:pPr>
            <a:r>
              <a:rPr lang="tr-TR" sz="2000" b="1" dirty="0" smtClean="0">
                <a:latin typeface="Arial Black" panose="020B0A04020102020204" pitchFamily="34" charset="0"/>
              </a:rPr>
              <a:t>Genelgenin «vatanın bütünlüğü ve milletin bağımsızlığının tehlikede olduğu» şeklinde ortaya konan ilk maddesi ile </a:t>
            </a:r>
            <a:r>
              <a:rPr lang="tr-TR" sz="2000" b="1" dirty="0" smtClean="0">
                <a:solidFill>
                  <a:srgbClr val="FF0000"/>
                </a:solidFill>
                <a:latin typeface="Arial Black" panose="020B0A04020102020204" pitchFamily="34" charset="0"/>
              </a:rPr>
              <a:t>bir durum tespiti yapılmış ve Millî Mücadelenin gerekçesi belirtilmiştir</a:t>
            </a:r>
            <a:r>
              <a:rPr lang="tr-TR" sz="2000" b="1" dirty="0" smtClean="0">
                <a:latin typeface="Arial Black" panose="020B0A04020102020204" pitchFamily="34" charset="0"/>
              </a:rPr>
              <a:t>.</a:t>
            </a:r>
          </a:p>
          <a:p>
            <a:pPr marL="342900" indent="-342900" algn="just">
              <a:lnSpc>
                <a:spcPct val="170000"/>
              </a:lnSpc>
              <a:buFontTx/>
              <a:buChar char="-"/>
            </a:pPr>
            <a:r>
              <a:rPr lang="tr-TR" sz="2000" b="1" dirty="0" smtClean="0">
                <a:latin typeface="Arial Black" panose="020B0A04020102020204" pitchFamily="34" charset="0"/>
              </a:rPr>
              <a:t>«İstanbul hükümetinin sorumluluğunu yerine getiremediğini» belirten ikinci maddesi ile </a:t>
            </a:r>
            <a:r>
              <a:rPr lang="tr-TR" sz="2000" b="1" dirty="0" smtClean="0">
                <a:solidFill>
                  <a:srgbClr val="FF0000"/>
                </a:solidFill>
                <a:latin typeface="Arial Black" panose="020B0A04020102020204" pitchFamily="34" charset="0"/>
              </a:rPr>
              <a:t>İstanbul’a karşı güvensizlik duyulduğu açıkça vurgulanmış</a:t>
            </a:r>
            <a:r>
              <a:rPr lang="tr-TR" sz="2000" b="1" dirty="0" smtClean="0">
                <a:latin typeface="Arial Black" panose="020B0A04020102020204" pitchFamily="34" charset="0"/>
              </a:rPr>
              <a:t>, onun pasif tutumu eleştirilerek milletin bir mücadeleye girişmesinin temel sebebi olarak ön plana çıkarılmıştır.  </a:t>
            </a:r>
          </a:p>
        </p:txBody>
      </p:sp>
    </p:spTree>
    <p:extLst>
      <p:ext uri="{BB962C8B-B14F-4D97-AF65-F5344CB8AC3E}">
        <p14:creationId xmlns:p14="http://schemas.microsoft.com/office/powerpoint/2010/main" val="2711070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1"/>
            <a:ext cx="11812249" cy="11273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314793" y="237995"/>
            <a:ext cx="11767279" cy="6462607"/>
          </a:xfrm>
        </p:spPr>
        <p:txBody>
          <a:bodyPr>
            <a:noAutofit/>
          </a:bodyPr>
          <a:lstStyle/>
          <a:p>
            <a:pPr marL="342900" indent="-342900" algn="just">
              <a:lnSpc>
                <a:spcPct val="170000"/>
              </a:lnSpc>
              <a:buFontTx/>
              <a:buChar char="-"/>
            </a:pPr>
            <a:r>
              <a:rPr lang="tr-TR" sz="1600" b="1" dirty="0" smtClean="0">
                <a:latin typeface="Arial Black" panose="020B0A04020102020204" pitchFamily="34" charset="0"/>
              </a:rPr>
              <a:t>Genelgenin en önemli maddesi olarak değerlendirilebilecek «milletin bağımsızlığını yine onun azim ve kararının kurtaracağı» maddesi ile de ne yapılacağı açıkça söylenmiş ve </a:t>
            </a:r>
            <a:r>
              <a:rPr lang="tr-TR" sz="1600" b="1" dirty="0" smtClean="0">
                <a:solidFill>
                  <a:srgbClr val="FF0000"/>
                </a:solidFill>
                <a:latin typeface="Arial Black" panose="020B0A04020102020204" pitchFamily="34" charset="0"/>
              </a:rPr>
              <a:t>bağımsızlık yolunda millet göreve çağrılmıştır</a:t>
            </a:r>
            <a:r>
              <a:rPr lang="tr-TR" sz="1600" b="1" dirty="0" smtClean="0">
                <a:latin typeface="Arial Black" panose="020B0A04020102020204" pitchFamily="34" charset="0"/>
              </a:rPr>
              <a:t>. Milletin bir bağımsızlık mücadelesi içerisine girileceği açık biçimde beyan edilmiştir.</a:t>
            </a:r>
          </a:p>
          <a:p>
            <a:pPr marL="342900" indent="-342900" algn="just">
              <a:lnSpc>
                <a:spcPct val="170000"/>
              </a:lnSpc>
              <a:buFontTx/>
              <a:buChar char="-"/>
            </a:pPr>
            <a:r>
              <a:rPr lang="tr-TR" sz="1600" b="1" dirty="0" smtClean="0">
                <a:latin typeface="Arial Black" panose="020B0A04020102020204" pitchFamily="34" charset="0"/>
              </a:rPr>
              <a:t>Genelgenin üçüncü maddesinden sonra ortaya konulan diğer maddeleri ise, üçüncü maddede ifade edilen «bağımsızlık mücadelesinin» nasıl yapılacağının esaslarını ve yol haritasını belirlemiştir. </a:t>
            </a:r>
          </a:p>
          <a:p>
            <a:pPr marL="342900" indent="-342900" algn="just">
              <a:lnSpc>
                <a:spcPct val="170000"/>
              </a:lnSpc>
              <a:buFontTx/>
              <a:buChar char="-"/>
            </a:pPr>
            <a:r>
              <a:rPr lang="tr-TR" sz="1600" b="1" dirty="0" smtClean="0">
                <a:latin typeface="Arial Black" panose="020B0A04020102020204" pitchFamily="34" charset="0"/>
              </a:rPr>
              <a:t>Dördüncü maddede «milletin haklarını korumak için her türlü etki ve denetimden uzak bir kurulun gerekliliği» değerlendirilirken, </a:t>
            </a:r>
            <a:r>
              <a:rPr lang="tr-TR" sz="1600" b="1" dirty="0" smtClean="0">
                <a:solidFill>
                  <a:srgbClr val="FF0000"/>
                </a:solidFill>
                <a:latin typeface="Arial Black" panose="020B0A04020102020204" pitchFamily="34" charset="0"/>
              </a:rPr>
              <a:t>Anadolu’da milleti temsil eden ve hükûmet gibi çalışacak olan bir heyetin oluşturulacağı beyan edilmiştir</a:t>
            </a:r>
            <a:r>
              <a:rPr lang="tr-TR" sz="1600" b="1" dirty="0" smtClean="0">
                <a:latin typeface="Arial Black" panose="020B0A04020102020204" pitchFamily="34" charset="0"/>
              </a:rPr>
              <a:t>. (Ki Erzurum Kongresinde Heyet-i </a:t>
            </a:r>
            <a:r>
              <a:rPr lang="tr-TR" sz="1600" b="1" dirty="0" err="1" smtClean="0">
                <a:latin typeface="Arial Black" panose="020B0A04020102020204" pitchFamily="34" charset="0"/>
              </a:rPr>
              <a:t>Temsiliye</a:t>
            </a:r>
            <a:r>
              <a:rPr lang="tr-TR" sz="1600" b="1" dirty="0" smtClean="0">
                <a:latin typeface="Arial Black" panose="020B0A04020102020204" pitchFamily="34" charset="0"/>
              </a:rPr>
              <a:t> (Temsil Heyeti) adıyla bölgesel nitelikte bu oluşum gerçekleşecektir. Daha sonra Sivas Kongresinde ise Temsil Heyeti tüm ülkeyi temsil eder hale gelecektir. Bu yönüyle Erzurum ve Sivas Kongrelerinde oluşturulan temsil heyetleri, bir hükûmet işlevi gerçekleştiren ve görevini yapamayan İstanbul hükûmetinin yerine Anadolu’da halkı temsilen bu görevi üstlenmiş bir oluşum olarak görülebilir.).    </a:t>
            </a:r>
          </a:p>
        </p:txBody>
      </p:sp>
    </p:spTree>
    <p:extLst>
      <p:ext uri="{BB962C8B-B14F-4D97-AF65-F5344CB8AC3E}">
        <p14:creationId xmlns:p14="http://schemas.microsoft.com/office/powerpoint/2010/main" val="19274094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04931" y="254833"/>
            <a:ext cx="11812249" cy="314794"/>
          </a:xfrm>
        </p:spPr>
        <p:txBody>
          <a:bodyPr>
            <a:normAutofit fontScale="90000"/>
          </a:bodyPr>
          <a:lstStyle/>
          <a:p>
            <a:endParaRPr lang="tr-TR" sz="2000" dirty="0">
              <a:solidFill>
                <a:srgbClr val="FF0000"/>
              </a:solidFill>
            </a:endParaRPr>
          </a:p>
        </p:txBody>
      </p:sp>
      <p:sp>
        <p:nvSpPr>
          <p:cNvPr id="3" name="Alt Başlık 2"/>
          <p:cNvSpPr>
            <a:spLocks noGrp="1"/>
          </p:cNvSpPr>
          <p:nvPr>
            <p:ph type="subTitle" idx="1"/>
          </p:nvPr>
        </p:nvSpPr>
        <p:spPr>
          <a:xfrm>
            <a:off x="104931" y="569627"/>
            <a:ext cx="11977141" cy="6130975"/>
          </a:xfrm>
        </p:spPr>
        <p:txBody>
          <a:bodyPr>
            <a:noAutofit/>
          </a:bodyPr>
          <a:lstStyle/>
          <a:p>
            <a:pPr algn="just">
              <a:lnSpc>
                <a:spcPct val="170000"/>
              </a:lnSpc>
            </a:pPr>
            <a:r>
              <a:rPr lang="tr-TR" sz="2000" b="1" dirty="0" smtClean="0">
                <a:latin typeface="Arial Black" panose="020B0A04020102020204" pitchFamily="34" charset="0"/>
              </a:rPr>
              <a:t>- Genelgenin diğer maddelerinde ise Sivas ve Erzurum’da Kongreler yapılacağı beyan edilerek, bu </a:t>
            </a:r>
            <a:r>
              <a:rPr lang="tr-TR" sz="2000" b="1" dirty="0" smtClean="0">
                <a:solidFill>
                  <a:srgbClr val="FF0000"/>
                </a:solidFill>
                <a:latin typeface="Arial Black" panose="020B0A04020102020204" pitchFamily="34" charset="0"/>
              </a:rPr>
              <a:t>kongrelerin gerçekleştirilmesi yolunda atılacak adımlar duyurulmuştur</a:t>
            </a:r>
            <a:r>
              <a:rPr lang="tr-TR" sz="2000" b="1" dirty="0" smtClean="0">
                <a:latin typeface="Arial Black" panose="020B0A04020102020204" pitchFamily="34" charset="0"/>
              </a:rPr>
              <a:t>. (Bu kongreler, milletin temsilcilerinden oluşan ve millet adına söz söyleyerek kararlar alan meclis toplantıları şeklinde de görülebilir. İstanbul’da Mondros Ateşkesi ardından Osmanlı </a:t>
            </a:r>
            <a:r>
              <a:rPr lang="tr-TR" sz="2000" b="1" dirty="0" err="1" smtClean="0">
                <a:latin typeface="Arial Black" panose="020B0A04020102020204" pitchFamily="34" charset="0"/>
              </a:rPr>
              <a:t>Mebusan</a:t>
            </a:r>
            <a:r>
              <a:rPr lang="tr-TR" sz="2000" b="1" dirty="0" smtClean="0">
                <a:latin typeface="Arial Black" panose="020B0A04020102020204" pitchFamily="34" charset="0"/>
              </a:rPr>
              <a:t> Meclisi’nin (Parlamento) 21 Aralık 1918’de kapatılması, millet adına söz söyleyecek ve İstanbul hükûmetini denetleyebilecek bir organı ortadan kaldırmıştı.).  </a:t>
            </a:r>
          </a:p>
        </p:txBody>
      </p:sp>
    </p:spTree>
    <p:extLst>
      <p:ext uri="{BB962C8B-B14F-4D97-AF65-F5344CB8AC3E}">
        <p14:creationId xmlns:p14="http://schemas.microsoft.com/office/powerpoint/2010/main" val="1914530661"/>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1374</Words>
  <Application>Microsoft Office PowerPoint</Application>
  <PresentationFormat>Geniş ekran</PresentationFormat>
  <Paragraphs>59</Paragraphs>
  <Slides>17</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17</vt:i4>
      </vt:variant>
    </vt:vector>
  </HeadingPairs>
  <TitlesOfParts>
    <vt:vector size="22" baseType="lpstr">
      <vt:lpstr>Arial</vt:lpstr>
      <vt:lpstr>Arial Black</vt:lpstr>
      <vt:lpstr>Calibri</vt:lpstr>
      <vt:lpstr>Calibri Light</vt:lpstr>
      <vt:lpstr>Office Teması</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Fatma Atakan</dc:creator>
  <cp:lastModifiedBy>Lenovo</cp:lastModifiedBy>
  <cp:revision>78</cp:revision>
  <dcterms:created xsi:type="dcterms:W3CDTF">2020-12-22T19:13:12Z</dcterms:created>
  <dcterms:modified xsi:type="dcterms:W3CDTF">2021-01-18T18:05:26Z</dcterms:modified>
</cp:coreProperties>
</file>