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5" r:id="rId9"/>
    <p:sldId id="266" r:id="rId10"/>
    <p:sldId id="268" r:id="rId11"/>
    <p:sldId id="269" r:id="rId12"/>
    <p:sldId id="270" r:id="rId13"/>
    <p:sldId id="271" r:id="rId14"/>
    <p:sldId id="272" r:id="rId15"/>
    <p:sldId id="273" r:id="rId16"/>
    <p:sldId id="289" r:id="rId17"/>
    <p:sldId id="274" r:id="rId18"/>
    <p:sldId id="275" r:id="rId19"/>
    <p:sldId id="276" r:id="rId20"/>
    <p:sldId id="277" r:id="rId21"/>
    <p:sldId id="278" r:id="rId22"/>
    <p:sldId id="279" r:id="rId23"/>
    <p:sldId id="282" r:id="rId24"/>
    <p:sldId id="280" r:id="rId25"/>
    <p:sldId id="283" r:id="rId26"/>
    <p:sldId id="284" r:id="rId27"/>
    <p:sldId id="285" r:id="rId28"/>
    <p:sldId id="286" r:id="rId29"/>
    <p:sldId id="287" r:id="rId30"/>
    <p:sldId id="288" r:id="rId31"/>
    <p:sldId id="290" r:id="rId32"/>
    <p:sldId id="291" r:id="rId33"/>
    <p:sldId id="292" r:id="rId3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76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C47484F8-0CD8-48E9-A42B-8D8E98F34468}" type="datetimeFigureOut">
              <a:rPr lang="tr-TR" smtClean="0"/>
              <a:t>18.01.2021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2E26A98-DD91-4CBA-A68D-FCE3F5F0AE47}" type="slidenum">
              <a:rPr lang="tr-TR" smtClean="0"/>
              <a:t>‹#›</a:t>
            </a:fld>
            <a:endParaRPr lang="tr-TR"/>
          </a:p>
        </p:txBody>
      </p:sp>
    </p:spTree>
    <p:extLst>
      <p:ext uri="{BB962C8B-B14F-4D97-AF65-F5344CB8AC3E}">
        <p14:creationId xmlns:p14="http://schemas.microsoft.com/office/powerpoint/2010/main" val="4257314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C47484F8-0CD8-48E9-A42B-8D8E98F34468}" type="datetimeFigureOut">
              <a:rPr lang="tr-TR" smtClean="0"/>
              <a:t>18.01.2021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2E26A98-DD91-4CBA-A68D-FCE3F5F0AE47}" type="slidenum">
              <a:rPr lang="tr-TR" smtClean="0"/>
              <a:t>‹#›</a:t>
            </a:fld>
            <a:endParaRPr lang="tr-TR"/>
          </a:p>
        </p:txBody>
      </p:sp>
    </p:spTree>
    <p:extLst>
      <p:ext uri="{BB962C8B-B14F-4D97-AF65-F5344CB8AC3E}">
        <p14:creationId xmlns:p14="http://schemas.microsoft.com/office/powerpoint/2010/main" val="1271744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C47484F8-0CD8-48E9-A42B-8D8E98F34468}" type="datetimeFigureOut">
              <a:rPr lang="tr-TR" smtClean="0"/>
              <a:t>18.01.2021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2E26A98-DD91-4CBA-A68D-FCE3F5F0AE47}" type="slidenum">
              <a:rPr lang="tr-TR" smtClean="0"/>
              <a:t>‹#›</a:t>
            </a:fld>
            <a:endParaRPr lang="tr-TR"/>
          </a:p>
        </p:txBody>
      </p:sp>
    </p:spTree>
    <p:extLst>
      <p:ext uri="{BB962C8B-B14F-4D97-AF65-F5344CB8AC3E}">
        <p14:creationId xmlns:p14="http://schemas.microsoft.com/office/powerpoint/2010/main" val="2794555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C47484F8-0CD8-48E9-A42B-8D8E98F34468}" type="datetimeFigureOut">
              <a:rPr lang="tr-TR" smtClean="0"/>
              <a:t>18.01.2021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2E26A98-DD91-4CBA-A68D-FCE3F5F0AE47}" type="slidenum">
              <a:rPr lang="tr-TR" smtClean="0"/>
              <a:t>‹#›</a:t>
            </a:fld>
            <a:endParaRPr lang="tr-TR"/>
          </a:p>
        </p:txBody>
      </p:sp>
    </p:spTree>
    <p:extLst>
      <p:ext uri="{BB962C8B-B14F-4D97-AF65-F5344CB8AC3E}">
        <p14:creationId xmlns:p14="http://schemas.microsoft.com/office/powerpoint/2010/main" val="861273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C47484F8-0CD8-48E9-A42B-8D8E98F34468}" type="datetimeFigureOut">
              <a:rPr lang="tr-TR" smtClean="0"/>
              <a:t>18.01.2021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2E26A98-DD91-4CBA-A68D-FCE3F5F0AE47}" type="slidenum">
              <a:rPr lang="tr-TR" smtClean="0"/>
              <a:t>‹#›</a:t>
            </a:fld>
            <a:endParaRPr lang="tr-TR"/>
          </a:p>
        </p:txBody>
      </p:sp>
    </p:spTree>
    <p:extLst>
      <p:ext uri="{BB962C8B-B14F-4D97-AF65-F5344CB8AC3E}">
        <p14:creationId xmlns:p14="http://schemas.microsoft.com/office/powerpoint/2010/main" val="27158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C47484F8-0CD8-48E9-A42B-8D8E98F34468}" type="datetimeFigureOut">
              <a:rPr lang="tr-TR" smtClean="0"/>
              <a:t>18.01.2021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52E26A98-DD91-4CBA-A68D-FCE3F5F0AE47}" type="slidenum">
              <a:rPr lang="tr-TR" smtClean="0"/>
              <a:t>‹#›</a:t>
            </a:fld>
            <a:endParaRPr lang="tr-TR"/>
          </a:p>
        </p:txBody>
      </p:sp>
    </p:spTree>
    <p:extLst>
      <p:ext uri="{BB962C8B-B14F-4D97-AF65-F5344CB8AC3E}">
        <p14:creationId xmlns:p14="http://schemas.microsoft.com/office/powerpoint/2010/main" val="1498134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C47484F8-0CD8-48E9-A42B-8D8E98F34468}" type="datetimeFigureOut">
              <a:rPr lang="tr-TR" smtClean="0"/>
              <a:t>18.01.2021</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52E26A98-DD91-4CBA-A68D-FCE3F5F0AE47}" type="slidenum">
              <a:rPr lang="tr-TR" smtClean="0"/>
              <a:t>‹#›</a:t>
            </a:fld>
            <a:endParaRPr lang="tr-TR"/>
          </a:p>
        </p:txBody>
      </p:sp>
    </p:spTree>
    <p:extLst>
      <p:ext uri="{BB962C8B-B14F-4D97-AF65-F5344CB8AC3E}">
        <p14:creationId xmlns:p14="http://schemas.microsoft.com/office/powerpoint/2010/main" val="97712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C47484F8-0CD8-48E9-A42B-8D8E98F34468}" type="datetimeFigureOut">
              <a:rPr lang="tr-TR" smtClean="0"/>
              <a:t>18.01.2021</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52E26A98-DD91-4CBA-A68D-FCE3F5F0AE47}" type="slidenum">
              <a:rPr lang="tr-TR" smtClean="0"/>
              <a:t>‹#›</a:t>
            </a:fld>
            <a:endParaRPr lang="tr-TR"/>
          </a:p>
        </p:txBody>
      </p:sp>
    </p:spTree>
    <p:extLst>
      <p:ext uri="{BB962C8B-B14F-4D97-AF65-F5344CB8AC3E}">
        <p14:creationId xmlns:p14="http://schemas.microsoft.com/office/powerpoint/2010/main" val="224128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C47484F8-0CD8-48E9-A42B-8D8E98F34468}" type="datetimeFigureOut">
              <a:rPr lang="tr-TR" smtClean="0"/>
              <a:t>18.01.2021</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52E26A98-DD91-4CBA-A68D-FCE3F5F0AE47}" type="slidenum">
              <a:rPr lang="tr-TR" smtClean="0"/>
              <a:t>‹#›</a:t>
            </a:fld>
            <a:endParaRPr lang="tr-TR"/>
          </a:p>
        </p:txBody>
      </p:sp>
    </p:spTree>
    <p:extLst>
      <p:ext uri="{BB962C8B-B14F-4D97-AF65-F5344CB8AC3E}">
        <p14:creationId xmlns:p14="http://schemas.microsoft.com/office/powerpoint/2010/main" val="1093936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C47484F8-0CD8-48E9-A42B-8D8E98F34468}" type="datetimeFigureOut">
              <a:rPr lang="tr-TR" smtClean="0"/>
              <a:t>18.01.2021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52E26A98-DD91-4CBA-A68D-FCE3F5F0AE47}" type="slidenum">
              <a:rPr lang="tr-TR" smtClean="0"/>
              <a:t>‹#›</a:t>
            </a:fld>
            <a:endParaRPr lang="tr-TR"/>
          </a:p>
        </p:txBody>
      </p:sp>
    </p:spTree>
    <p:extLst>
      <p:ext uri="{BB962C8B-B14F-4D97-AF65-F5344CB8AC3E}">
        <p14:creationId xmlns:p14="http://schemas.microsoft.com/office/powerpoint/2010/main" val="99325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C47484F8-0CD8-48E9-A42B-8D8E98F34468}" type="datetimeFigureOut">
              <a:rPr lang="tr-TR" smtClean="0"/>
              <a:t>18.01.2021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52E26A98-DD91-4CBA-A68D-FCE3F5F0AE47}" type="slidenum">
              <a:rPr lang="tr-TR" smtClean="0"/>
              <a:t>‹#›</a:t>
            </a:fld>
            <a:endParaRPr lang="tr-TR"/>
          </a:p>
        </p:txBody>
      </p:sp>
    </p:spTree>
    <p:extLst>
      <p:ext uri="{BB962C8B-B14F-4D97-AF65-F5344CB8AC3E}">
        <p14:creationId xmlns:p14="http://schemas.microsoft.com/office/powerpoint/2010/main" val="1863669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7484F8-0CD8-48E9-A42B-8D8E98F34468}" type="datetimeFigureOut">
              <a:rPr lang="tr-TR" smtClean="0"/>
              <a:t>18.01.2021</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E26A98-DD91-4CBA-A68D-FCE3F5F0AE47}" type="slidenum">
              <a:rPr lang="tr-TR" smtClean="0"/>
              <a:t>‹#›</a:t>
            </a:fld>
            <a:endParaRPr lang="tr-TR"/>
          </a:p>
        </p:txBody>
      </p:sp>
    </p:spTree>
    <p:extLst>
      <p:ext uri="{BB962C8B-B14F-4D97-AF65-F5344CB8AC3E}">
        <p14:creationId xmlns:p14="http://schemas.microsoft.com/office/powerpoint/2010/main" val="640314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3963" y="221673"/>
            <a:ext cx="11776363" cy="110836"/>
          </a:xfrm>
        </p:spPr>
        <p:txBody>
          <a:bodyPr>
            <a:normAutofit fontScale="90000"/>
          </a:bodyPr>
          <a:lstStyle/>
          <a:p>
            <a:endParaRPr lang="tr-TR" dirty="0"/>
          </a:p>
        </p:txBody>
      </p:sp>
      <p:sp>
        <p:nvSpPr>
          <p:cNvPr id="3" name="Alt Başlık 2"/>
          <p:cNvSpPr>
            <a:spLocks noGrp="1"/>
          </p:cNvSpPr>
          <p:nvPr>
            <p:ph type="subTitle" idx="1"/>
          </p:nvPr>
        </p:nvSpPr>
        <p:spPr>
          <a:xfrm>
            <a:off x="193963" y="471055"/>
            <a:ext cx="11776363" cy="6179127"/>
          </a:xfrm>
        </p:spPr>
        <p:txBody>
          <a:bodyPr>
            <a:normAutofit fontScale="92500" lnSpcReduction="20000"/>
          </a:bodyPr>
          <a:lstStyle/>
          <a:p>
            <a:pPr indent="449580" algn="just">
              <a:lnSpc>
                <a:spcPct val="150000"/>
              </a:lnSpc>
              <a:spcBef>
                <a:spcPts val="0"/>
              </a:spcBef>
            </a:pPr>
            <a:r>
              <a:rPr lang="tr-TR"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	Sivas </a:t>
            </a:r>
            <a:r>
              <a:rPr lang="tr-TR"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Kongresi’nden Sonraki Gelişmeler</a:t>
            </a:r>
            <a:endParaRPr lang="tr-TR"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indent="449580" algn="just">
              <a:lnSpc>
                <a:spcPct val="150000"/>
              </a:lnSpc>
              <a:spcBef>
                <a:spcPts val="0"/>
              </a:spcBef>
            </a:pPr>
            <a:r>
              <a:rPr lang="tr-TR"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	Damat </a:t>
            </a:r>
            <a:r>
              <a:rPr lang="tr-TR"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Ferit Paşa Hükümetinin İstifası</a:t>
            </a:r>
            <a:endParaRPr lang="tr-TR"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indent="449580" algn="just">
              <a:lnSpc>
                <a:spcPct val="150000"/>
              </a:lnSpc>
              <a:spcBef>
                <a:spcPts val="0"/>
              </a:spcBef>
            </a:pPr>
            <a:r>
              <a:rPr lang="tr-TR" dirty="0" smtClean="0">
                <a:latin typeface="Arial Black" panose="020B0A04020102020204" pitchFamily="34" charset="0"/>
                <a:ea typeface="Calibri" panose="020F0502020204030204" pitchFamily="34" charset="0"/>
                <a:cs typeface="Times New Roman" panose="02020603050405020304" pitchFamily="18" charset="0"/>
              </a:rPr>
              <a:t>	Damat </a:t>
            </a:r>
            <a:r>
              <a:rPr lang="tr-TR" dirty="0">
                <a:latin typeface="Arial Black" panose="020B0A04020102020204" pitchFamily="34" charset="0"/>
                <a:ea typeface="Calibri" panose="020F0502020204030204" pitchFamily="34" charset="0"/>
                <a:cs typeface="Times New Roman" panose="02020603050405020304" pitchFamily="18" charset="0"/>
              </a:rPr>
              <a:t>Ferit Paşa’nın başta bulunduğu hükümetler, milli mücadeleye karşı tamamen düşmanca bir politika izlemişti. </a:t>
            </a:r>
            <a:endParaRPr lang="tr-TR"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indent="449580" algn="just">
              <a:lnSpc>
                <a:spcPct val="150000"/>
              </a:lnSpc>
              <a:spcBef>
                <a:spcPts val="0"/>
              </a:spcBef>
            </a:pPr>
            <a:r>
              <a:rPr lang="tr-TR" dirty="0" smtClean="0">
                <a:latin typeface="Arial Black" panose="020B0A04020102020204" pitchFamily="34" charset="0"/>
                <a:ea typeface="Calibri" panose="020F0502020204030204" pitchFamily="34" charset="0"/>
                <a:cs typeface="Times New Roman" panose="02020603050405020304" pitchFamily="18" charset="0"/>
              </a:rPr>
              <a:t>	Ali </a:t>
            </a:r>
            <a:r>
              <a:rPr lang="tr-TR" dirty="0">
                <a:latin typeface="Arial Black" panose="020B0A04020102020204" pitchFamily="34" charset="0"/>
                <a:ea typeface="Calibri" panose="020F0502020204030204" pitchFamily="34" charset="0"/>
                <a:cs typeface="Times New Roman" panose="02020603050405020304" pitchFamily="18" charset="0"/>
              </a:rPr>
              <a:t>Galip aracılığı ile Sivas Kongresi'ni dağıtmayı bile denemişti. Elazığ Valisi Ali Galip, Padişah Damat Ferit ile bir plan yaparak etrafına topladığı silahlı adamlarla kongreyi basarak, M. Kemal Paşa’yı ve Rauf Bey’i tutuklayacaktı. Fakat Mustafa Kemal Paşanın yolladığı kuvvetlerden korkarak kaçmış ve bu girişimi başarısız olmuştu. </a:t>
            </a:r>
            <a:endParaRPr lang="tr-TR"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tr-TR" dirty="0" smtClean="0">
                <a:latin typeface="Arial Black" panose="020B0A04020102020204" pitchFamily="34" charset="0"/>
                <a:ea typeface="Calibri" panose="020F0502020204030204" pitchFamily="34" charset="0"/>
                <a:cs typeface="Times New Roman" panose="02020603050405020304" pitchFamily="18" charset="0"/>
              </a:rPr>
              <a:t>	Daha </a:t>
            </a:r>
            <a:r>
              <a:rPr lang="tr-TR" dirty="0">
                <a:latin typeface="Arial Black" panose="020B0A04020102020204" pitchFamily="34" charset="0"/>
                <a:ea typeface="Calibri" panose="020F0502020204030204" pitchFamily="34" charset="0"/>
                <a:cs typeface="Times New Roman" panose="02020603050405020304" pitchFamily="18" charset="0"/>
              </a:rPr>
              <a:t>sonra da çeşitli bildiriler yayınlayarak Mustafa Kemal Paşa ve arkadaşlarını "İttihatçı ve Bolşevik" olmakla </a:t>
            </a:r>
            <a:r>
              <a:rPr lang="tr-TR" dirty="0" smtClean="0">
                <a:latin typeface="Arial Black" panose="020B0A04020102020204" pitchFamily="34" charset="0"/>
                <a:ea typeface="Calibri" panose="020F0502020204030204" pitchFamily="34" charset="0"/>
                <a:cs typeface="Times New Roman" panose="02020603050405020304" pitchFamily="18" charset="0"/>
              </a:rPr>
              <a:t>suçlamış, </a:t>
            </a:r>
            <a:r>
              <a:rPr lang="tr-TR" dirty="0">
                <a:latin typeface="Arial Black" panose="020B0A04020102020204" pitchFamily="34" charset="0"/>
                <a:ea typeface="Calibri" panose="020F0502020204030204" pitchFamily="34" charset="0"/>
                <a:cs typeface="Times New Roman" panose="02020603050405020304" pitchFamily="18" charset="0"/>
              </a:rPr>
              <a:t>Bu bildirilerle halkı Mustafa Kemal Paşa’ya karşı kışkırtıp milli mücadeleyi engellemeye </a:t>
            </a:r>
            <a:r>
              <a:rPr lang="tr-TR" dirty="0" smtClean="0">
                <a:latin typeface="Arial Black" panose="020B0A04020102020204" pitchFamily="34" charset="0"/>
                <a:ea typeface="Calibri" panose="020F0502020204030204" pitchFamily="34" charset="0"/>
                <a:cs typeface="Times New Roman" panose="02020603050405020304" pitchFamily="18" charset="0"/>
              </a:rPr>
              <a:t>çalışıyordu.</a:t>
            </a:r>
            <a:endParaRPr lang="tr-TR" dirty="0"/>
          </a:p>
        </p:txBody>
      </p:sp>
    </p:spTree>
    <p:extLst>
      <p:ext uri="{BB962C8B-B14F-4D97-AF65-F5344CB8AC3E}">
        <p14:creationId xmlns:p14="http://schemas.microsoft.com/office/powerpoint/2010/main" val="3146497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3963" y="221673"/>
            <a:ext cx="11776363" cy="110836"/>
          </a:xfrm>
        </p:spPr>
        <p:txBody>
          <a:bodyPr>
            <a:normAutofit fontScale="90000"/>
          </a:bodyPr>
          <a:lstStyle/>
          <a:p>
            <a:endParaRPr lang="tr-TR" dirty="0"/>
          </a:p>
        </p:txBody>
      </p:sp>
      <p:sp>
        <p:nvSpPr>
          <p:cNvPr id="3" name="Alt Başlık 2"/>
          <p:cNvSpPr>
            <a:spLocks noGrp="1"/>
          </p:cNvSpPr>
          <p:nvPr>
            <p:ph type="subTitle" idx="1"/>
          </p:nvPr>
        </p:nvSpPr>
        <p:spPr>
          <a:xfrm>
            <a:off x="193963" y="471055"/>
            <a:ext cx="11776363" cy="6179127"/>
          </a:xfrm>
        </p:spPr>
        <p:txBody>
          <a:bodyPr>
            <a:normAutofit fontScale="92500"/>
          </a:bodyPr>
          <a:lstStyle/>
          <a:p>
            <a:pPr indent="449580" algn="just">
              <a:lnSpc>
                <a:spcPct val="150000"/>
              </a:lnSpc>
              <a:spcBef>
                <a:spcPts val="0"/>
              </a:spcBef>
            </a:pPr>
            <a:r>
              <a:rPr lang="tr-TR"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	Ali </a:t>
            </a:r>
            <a:r>
              <a:rPr lang="tr-TR"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Rıza Paşa Hükümetinin Kurulması Ve Amasya Mülakatı </a:t>
            </a:r>
            <a:r>
              <a:rPr lang="tr-TR"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		(</a:t>
            </a:r>
            <a:r>
              <a:rPr lang="tr-TR"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Görüşmeleri, Protokolü</a:t>
            </a:r>
            <a:r>
              <a:rPr lang="tr-TR"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 20-22 Ekim 1919</a:t>
            </a:r>
            <a:endParaRPr lang="tr-TR"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indent="449580" algn="just">
              <a:lnSpc>
                <a:spcPct val="150000"/>
              </a:lnSpc>
              <a:spcBef>
                <a:spcPts val="0"/>
              </a:spcBef>
            </a:pPr>
            <a:r>
              <a:rPr lang="tr-TR" dirty="0" smtClean="0">
                <a:latin typeface="Arial Black" panose="020B0A04020102020204" pitchFamily="34" charset="0"/>
                <a:ea typeface="Calibri" panose="020F0502020204030204" pitchFamily="34" charset="0"/>
                <a:cs typeface="Times New Roman" panose="02020603050405020304" pitchFamily="18" charset="0"/>
              </a:rPr>
              <a:t>	Damat Ferit Paşa’nın istifası ile 2 Ekim 1919’da Ali Rıza Paşa Hükümeti kurulmuştu. </a:t>
            </a:r>
          </a:p>
          <a:p>
            <a:pPr indent="449580" algn="just">
              <a:lnSpc>
                <a:spcPct val="150000"/>
              </a:lnSpc>
              <a:spcBef>
                <a:spcPts val="0"/>
              </a:spcBef>
            </a:pPr>
            <a:r>
              <a:rPr lang="tr-TR" dirty="0" smtClean="0">
                <a:latin typeface="Arial Black" panose="020B0A04020102020204" pitchFamily="34" charset="0"/>
                <a:ea typeface="Calibri" panose="020F0502020204030204" pitchFamily="34" charset="0"/>
                <a:cs typeface="Times New Roman" panose="02020603050405020304" pitchFamily="18" charset="0"/>
              </a:rPr>
              <a:t>Yeni </a:t>
            </a:r>
            <a:r>
              <a:rPr lang="tr-TR" dirty="0">
                <a:latin typeface="Arial Black" panose="020B0A04020102020204" pitchFamily="34" charset="0"/>
                <a:ea typeface="Calibri" panose="020F0502020204030204" pitchFamily="34" charset="0"/>
                <a:cs typeface="Times New Roman" panose="02020603050405020304" pitchFamily="18" charset="0"/>
              </a:rPr>
              <a:t>hükümetin kurulmasıyla birlikte baskı altında olan gazeteler de rahat bir nefes almış ve Mustafa Kemal’den ve Sivas Kongresi’nden övgülerle söz eden yazılar yayınlanmaya başlamıştı. </a:t>
            </a:r>
            <a:endParaRPr lang="tr-TR"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tr-TR" dirty="0" smtClean="0">
                <a:latin typeface="Arial Black" panose="020B0A04020102020204" pitchFamily="34" charset="0"/>
                <a:ea typeface="Calibri" panose="020F0502020204030204" pitchFamily="34" charset="0"/>
                <a:cs typeface="Times New Roman" panose="02020603050405020304" pitchFamily="18" charset="0"/>
              </a:rPr>
              <a:t>	Yine o günlerde Mustafa </a:t>
            </a:r>
            <a:r>
              <a:rPr lang="tr-TR" dirty="0">
                <a:latin typeface="Arial Black" panose="020B0A04020102020204" pitchFamily="34" charset="0"/>
                <a:ea typeface="Calibri" panose="020F0502020204030204" pitchFamily="34" charset="0"/>
                <a:cs typeface="Times New Roman" panose="02020603050405020304" pitchFamily="18" charset="0"/>
              </a:rPr>
              <a:t>Kemal Paşa, Sivas Kongresinin bitiminden bir hafta sonra, Sivas'a gelen Amerikan Generali J. G. </a:t>
            </a:r>
            <a:r>
              <a:rPr lang="tr-TR" dirty="0" err="1">
                <a:latin typeface="Arial Black" panose="020B0A04020102020204" pitchFamily="34" charset="0"/>
                <a:ea typeface="Calibri" panose="020F0502020204030204" pitchFamily="34" charset="0"/>
                <a:cs typeface="Times New Roman" panose="02020603050405020304" pitchFamily="18" charset="0"/>
              </a:rPr>
              <a:t>Harbord'la</a:t>
            </a:r>
            <a:r>
              <a:rPr lang="tr-TR" dirty="0">
                <a:latin typeface="Arial Black" panose="020B0A04020102020204" pitchFamily="34" charset="0"/>
                <a:ea typeface="Calibri" panose="020F0502020204030204" pitchFamily="34" charset="0"/>
                <a:cs typeface="Times New Roman" panose="02020603050405020304" pitchFamily="18" charset="0"/>
              </a:rPr>
              <a:t> bir görüşme yapmış,</a:t>
            </a:r>
            <a:r>
              <a:rPr lang="tr-TR" u="sng" dirty="0">
                <a:latin typeface="Arial Black" panose="020B0A04020102020204" pitchFamily="34" charset="0"/>
                <a:ea typeface="Calibri" panose="020F0502020204030204" pitchFamily="34" charset="0"/>
                <a:cs typeface="Times New Roman" panose="02020603050405020304" pitchFamily="18" charset="0"/>
              </a:rPr>
              <a:t> Her şeye rağmen, yurdumuzu kurtarmak, özgür ve uygar bir Türk Devleti kurmak, insan gibi yaşayabilmek için yapacağım bunu" </a:t>
            </a:r>
            <a:r>
              <a:rPr lang="tr-TR" dirty="0">
                <a:latin typeface="Arial Black" panose="020B0A04020102020204" pitchFamily="34" charset="0"/>
                <a:ea typeface="Calibri" panose="020F0502020204030204" pitchFamily="34" charset="0"/>
                <a:cs typeface="Times New Roman" panose="02020603050405020304" pitchFamily="18" charset="0"/>
              </a:rPr>
              <a:t>diyerek yeni bir Türk Devleti kuracağından bahsetmişti.</a:t>
            </a:r>
            <a:endParaRPr lang="tr-TR" dirty="0"/>
          </a:p>
        </p:txBody>
      </p:sp>
    </p:spTree>
    <p:extLst>
      <p:ext uri="{BB962C8B-B14F-4D97-AF65-F5344CB8AC3E}">
        <p14:creationId xmlns:p14="http://schemas.microsoft.com/office/powerpoint/2010/main" val="3558816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3963" y="221673"/>
            <a:ext cx="11776363" cy="110836"/>
          </a:xfrm>
        </p:spPr>
        <p:txBody>
          <a:bodyPr>
            <a:normAutofit fontScale="90000"/>
          </a:bodyPr>
          <a:lstStyle/>
          <a:p>
            <a:endParaRPr lang="tr-TR" dirty="0"/>
          </a:p>
        </p:txBody>
      </p:sp>
      <p:sp>
        <p:nvSpPr>
          <p:cNvPr id="3" name="Alt Başlık 2"/>
          <p:cNvSpPr>
            <a:spLocks noGrp="1"/>
          </p:cNvSpPr>
          <p:nvPr>
            <p:ph type="subTitle" idx="1"/>
          </p:nvPr>
        </p:nvSpPr>
        <p:spPr>
          <a:xfrm>
            <a:off x="193963" y="471055"/>
            <a:ext cx="11776363" cy="6179127"/>
          </a:xfrm>
        </p:spPr>
        <p:txBody>
          <a:bodyPr>
            <a:normAutofit/>
          </a:bodyPr>
          <a:lstStyle/>
          <a:p>
            <a:pPr indent="449580" algn="just">
              <a:lnSpc>
                <a:spcPct val="150000"/>
              </a:lnSpc>
              <a:spcBef>
                <a:spcPts val="0"/>
              </a:spcBef>
            </a:pPr>
            <a:r>
              <a:rPr lang="tr-TR" dirty="0" smtClean="0">
                <a:latin typeface="Arial Black" panose="020B0A04020102020204" pitchFamily="34" charset="0"/>
                <a:ea typeface="Calibri" panose="020F0502020204030204" pitchFamily="34" charset="0"/>
                <a:cs typeface="Times New Roman" panose="02020603050405020304" pitchFamily="18" charset="0"/>
              </a:rPr>
              <a:t>	Sivas </a:t>
            </a:r>
            <a:r>
              <a:rPr lang="tr-TR" dirty="0">
                <a:latin typeface="Arial Black" panose="020B0A04020102020204" pitchFamily="34" charset="0"/>
                <a:ea typeface="Calibri" panose="020F0502020204030204" pitchFamily="34" charset="0"/>
                <a:cs typeface="Times New Roman" panose="02020603050405020304" pitchFamily="18" charset="0"/>
              </a:rPr>
              <a:t>Kongresi’nden sonra Anadolu hareketinin her geçen gün güçlendiğini </a:t>
            </a:r>
            <a:r>
              <a:rPr lang="tr-TR" dirty="0" smtClean="0">
                <a:latin typeface="Arial Black" panose="020B0A04020102020204" pitchFamily="34" charset="0"/>
                <a:ea typeface="Calibri" panose="020F0502020204030204" pitchFamily="34" charset="0"/>
                <a:cs typeface="Times New Roman" panose="02020603050405020304" pitchFamily="18" charset="0"/>
              </a:rPr>
              <a:t>İngilizlerden </a:t>
            </a:r>
            <a:r>
              <a:rPr lang="tr-TR" dirty="0">
                <a:latin typeface="Arial Black" panose="020B0A04020102020204" pitchFamily="34" charset="0"/>
                <a:ea typeface="Calibri" panose="020F0502020204030204" pitchFamily="34" charset="0"/>
                <a:cs typeface="Times New Roman" panose="02020603050405020304" pitchFamily="18" charset="0"/>
              </a:rPr>
              <a:t>fark edenler de vardı.  </a:t>
            </a:r>
            <a:r>
              <a:rPr lang="tr-TR" dirty="0" smtClean="0">
                <a:latin typeface="Arial Black" panose="020B0A04020102020204" pitchFamily="34" charset="0"/>
                <a:ea typeface="Calibri" panose="020F0502020204030204" pitchFamily="34" charset="0"/>
                <a:cs typeface="Times New Roman" panose="02020603050405020304" pitchFamily="18" charset="0"/>
              </a:rPr>
              <a:t>Örneğin, Amiral </a:t>
            </a:r>
            <a:r>
              <a:rPr lang="tr-TR" dirty="0" err="1">
                <a:latin typeface="Arial Black" panose="020B0A04020102020204" pitchFamily="34" charset="0"/>
                <a:ea typeface="Calibri" panose="020F0502020204030204" pitchFamily="34" charset="0"/>
                <a:cs typeface="Times New Roman" panose="02020603050405020304" pitchFamily="18" charset="0"/>
              </a:rPr>
              <a:t>Robeck</a:t>
            </a:r>
            <a:r>
              <a:rPr lang="tr-TR" dirty="0">
                <a:latin typeface="Arial Black" panose="020B0A04020102020204" pitchFamily="34" charset="0"/>
                <a:ea typeface="Calibri" panose="020F0502020204030204" pitchFamily="34" charset="0"/>
                <a:cs typeface="Times New Roman" panose="02020603050405020304" pitchFamily="18" charset="0"/>
              </a:rPr>
              <a:t> 17 Eylül 1919'da </a:t>
            </a:r>
            <a:r>
              <a:rPr lang="tr-TR" dirty="0" err="1">
                <a:latin typeface="Arial Black" panose="020B0A04020102020204" pitchFamily="34" charset="0"/>
                <a:ea typeface="Calibri" panose="020F0502020204030204" pitchFamily="34" charset="0"/>
                <a:cs typeface="Times New Roman" panose="02020603050405020304" pitchFamily="18" charset="0"/>
              </a:rPr>
              <a:t>Lord</a:t>
            </a:r>
            <a:r>
              <a:rPr lang="tr-TR" dirty="0">
                <a:latin typeface="Arial Black" panose="020B0A04020102020204" pitchFamily="34" charset="0"/>
                <a:ea typeface="Calibri" panose="020F0502020204030204" pitchFamily="34" charset="0"/>
                <a:cs typeface="Times New Roman" panose="02020603050405020304" pitchFamily="18" charset="0"/>
              </a:rPr>
              <a:t> Curzon'a gönderdiği </a:t>
            </a:r>
            <a:r>
              <a:rPr lang="tr-TR" dirty="0" smtClean="0">
                <a:latin typeface="Arial Black" panose="020B0A04020102020204" pitchFamily="34" charset="0"/>
                <a:ea typeface="Calibri" panose="020F0502020204030204" pitchFamily="34" charset="0"/>
                <a:cs typeface="Times New Roman" panose="02020603050405020304" pitchFamily="18" charset="0"/>
              </a:rPr>
              <a:t>raporunda</a:t>
            </a:r>
            <a:r>
              <a:rPr lang="tr-TR" u="sng" dirty="0" smtClean="0">
                <a:latin typeface="Arial Black" panose="020B0A04020102020204" pitchFamily="34" charset="0"/>
                <a:ea typeface="Calibri" panose="020F0502020204030204" pitchFamily="34" charset="0"/>
                <a:cs typeface="Times New Roman" panose="02020603050405020304" pitchFamily="18" charset="0"/>
              </a:rPr>
              <a:t>: </a:t>
            </a:r>
            <a:r>
              <a:rPr lang="tr-TR" u="sng" dirty="0">
                <a:latin typeface="Arial Black" panose="020B0A04020102020204" pitchFamily="34" charset="0"/>
                <a:ea typeface="Calibri" panose="020F0502020204030204" pitchFamily="34" charset="0"/>
                <a:cs typeface="Times New Roman" panose="02020603050405020304" pitchFamily="18" charset="0"/>
              </a:rPr>
              <a:t>"Alınan bütün haberlere göre, milli hareket, Anadolu'da müstakil bir cumhuriyete doğru gelişmektedir. Bu hareket, İstanbul'dan bilhassa Harbiye Nezaretinden desteklenmektedir. Bu yeni milliyetçi parti, bugünkü Damat Ferit Hükümetinden ziyade, halk efkârını temsil etmektedir. Hükümetin kabul edeceği bir anlaşma, barış ve huzur getirmeyecektir. Çünkü milliyetçiler onu kabul etmeyeceklerdir. Onlara, silah kuvvetiyle kabul ettirmek gerekecektir. Hükümetin emri artık yapılmamaktadır</a:t>
            </a:r>
            <a:r>
              <a:rPr lang="tr-TR" u="sng" dirty="0" smtClean="0">
                <a:latin typeface="Arial Black" panose="020B0A04020102020204" pitchFamily="34" charset="0"/>
                <a:ea typeface="Calibri" panose="020F0502020204030204" pitchFamily="34" charset="0"/>
                <a:cs typeface="Times New Roman" panose="02020603050405020304" pitchFamily="18" charset="0"/>
              </a:rPr>
              <a:t>" diye yazacaktır.</a:t>
            </a:r>
            <a:endParaRPr lang="tr-TR" u="sng" dirty="0"/>
          </a:p>
        </p:txBody>
      </p:sp>
    </p:spTree>
    <p:extLst>
      <p:ext uri="{BB962C8B-B14F-4D97-AF65-F5344CB8AC3E}">
        <p14:creationId xmlns:p14="http://schemas.microsoft.com/office/powerpoint/2010/main" val="3358058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3963" y="221673"/>
            <a:ext cx="11776363" cy="110836"/>
          </a:xfrm>
        </p:spPr>
        <p:txBody>
          <a:bodyPr>
            <a:normAutofit fontScale="90000"/>
          </a:bodyPr>
          <a:lstStyle/>
          <a:p>
            <a:endParaRPr lang="tr-TR" dirty="0"/>
          </a:p>
        </p:txBody>
      </p:sp>
      <p:sp>
        <p:nvSpPr>
          <p:cNvPr id="3" name="Alt Başlık 2"/>
          <p:cNvSpPr>
            <a:spLocks noGrp="1"/>
          </p:cNvSpPr>
          <p:nvPr>
            <p:ph type="subTitle" idx="1"/>
          </p:nvPr>
        </p:nvSpPr>
        <p:spPr>
          <a:xfrm>
            <a:off x="193963" y="471055"/>
            <a:ext cx="11776363" cy="6179127"/>
          </a:xfrm>
        </p:spPr>
        <p:txBody>
          <a:bodyPr>
            <a:normAutofit fontScale="92500" lnSpcReduction="20000"/>
          </a:bodyPr>
          <a:lstStyle/>
          <a:p>
            <a:pPr indent="449580" algn="just">
              <a:lnSpc>
                <a:spcPct val="150000"/>
              </a:lnSpc>
              <a:spcBef>
                <a:spcPts val="0"/>
              </a:spcBef>
            </a:pPr>
            <a:r>
              <a:rPr lang="tr-TR" dirty="0" smtClean="0">
                <a:latin typeface="Arial Black" panose="020B0A04020102020204" pitchFamily="34" charset="0"/>
                <a:ea typeface="Calibri" panose="020F0502020204030204" pitchFamily="34" charset="0"/>
                <a:cs typeface="Times New Roman" panose="02020603050405020304" pitchFamily="18" charset="0"/>
              </a:rPr>
              <a:t>	Yeni </a:t>
            </a:r>
            <a:r>
              <a:rPr lang="tr-TR" dirty="0">
                <a:latin typeface="Arial Black" panose="020B0A04020102020204" pitchFamily="34" charset="0"/>
                <a:ea typeface="Calibri" panose="020F0502020204030204" pitchFamily="34" charset="0"/>
                <a:cs typeface="Times New Roman" panose="02020603050405020304" pitchFamily="18" charset="0"/>
              </a:rPr>
              <a:t>hükümet kurulduktan sonra Mustafa Kemal Paşa, yeni hükümetin kurulmasından duyduğu memnuniyeti dile getirmiş ve Sadrazama Ali Rıza Paşa'ya, Erzurum ve Sivas Kongrelerinde kabul edilmiş olan kararların kabul edilmesi şartıyla, hükümete yardımcı olabileceğini bildirmişti.</a:t>
            </a:r>
            <a:endParaRPr lang="tr-TR"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indent="449580" algn="just">
              <a:lnSpc>
                <a:spcPct val="150000"/>
              </a:lnSpc>
              <a:spcBef>
                <a:spcPts val="0"/>
              </a:spcBef>
            </a:pPr>
            <a:r>
              <a:rPr lang="tr-TR" dirty="0" smtClean="0">
                <a:latin typeface="Arial Black" panose="020B0A04020102020204" pitchFamily="34" charset="0"/>
                <a:ea typeface="Calibri" panose="020F0502020204030204" pitchFamily="34" charset="0"/>
                <a:cs typeface="Times New Roman" panose="02020603050405020304" pitchFamily="18" charset="0"/>
              </a:rPr>
              <a:t>	1) Yeni </a:t>
            </a:r>
            <a:r>
              <a:rPr lang="tr-TR" dirty="0">
                <a:latin typeface="Arial Black" panose="020B0A04020102020204" pitchFamily="34" charset="0"/>
                <a:ea typeface="Calibri" panose="020F0502020204030204" pitchFamily="34" charset="0"/>
                <a:cs typeface="Times New Roman" panose="02020603050405020304" pitchFamily="18" charset="0"/>
              </a:rPr>
              <a:t>hükümetin, Erzurum ve Sivas </a:t>
            </a:r>
            <a:r>
              <a:rPr lang="tr-TR" dirty="0" smtClean="0">
                <a:latin typeface="Arial Black" panose="020B0A04020102020204" pitchFamily="34" charset="0"/>
                <a:ea typeface="Calibri" panose="020F0502020204030204" pitchFamily="34" charset="0"/>
                <a:cs typeface="Times New Roman" panose="02020603050405020304" pitchFamily="18" charset="0"/>
              </a:rPr>
              <a:t>Kongre’lerinde </a:t>
            </a:r>
            <a:r>
              <a:rPr lang="tr-TR" dirty="0">
                <a:latin typeface="Arial Black" panose="020B0A04020102020204" pitchFamily="34" charset="0"/>
                <a:ea typeface="Calibri" panose="020F0502020204030204" pitchFamily="34" charset="0"/>
                <a:cs typeface="Times New Roman" panose="02020603050405020304" pitchFamily="18" charset="0"/>
              </a:rPr>
              <a:t>belirlenen ve kabul edilen esaslara ve milli </a:t>
            </a:r>
            <a:r>
              <a:rPr lang="tr-TR" dirty="0" smtClean="0">
                <a:latin typeface="Arial Black" panose="020B0A04020102020204" pitchFamily="34" charset="0"/>
                <a:ea typeface="Calibri" panose="020F0502020204030204" pitchFamily="34" charset="0"/>
                <a:cs typeface="Times New Roman" panose="02020603050405020304" pitchFamily="18" charset="0"/>
              </a:rPr>
              <a:t>teşkilatın </a:t>
            </a:r>
            <a:r>
              <a:rPr lang="tr-TR" dirty="0">
                <a:latin typeface="Arial Black" panose="020B0A04020102020204" pitchFamily="34" charset="0"/>
                <a:ea typeface="Calibri" panose="020F0502020204030204" pitchFamily="34" charset="0"/>
                <a:cs typeface="Times New Roman" panose="02020603050405020304" pitchFamily="18" charset="0"/>
              </a:rPr>
              <a:t>gayelerine saygılı </a:t>
            </a:r>
            <a:r>
              <a:rPr lang="tr-TR" dirty="0" smtClean="0">
                <a:latin typeface="Arial Black" panose="020B0A04020102020204" pitchFamily="34" charset="0"/>
                <a:ea typeface="Calibri" panose="020F0502020204030204" pitchFamily="34" charset="0"/>
                <a:cs typeface="Times New Roman" panose="02020603050405020304" pitchFamily="18" charset="0"/>
              </a:rPr>
              <a:t>olması </a:t>
            </a:r>
            <a:r>
              <a:rPr lang="tr-TR" dirty="0">
                <a:latin typeface="Arial Black" panose="020B0A04020102020204" pitchFamily="34" charset="0"/>
                <a:ea typeface="Calibri" panose="020F0502020204030204" pitchFamily="34" charset="0"/>
                <a:cs typeface="Times New Roman" panose="02020603050405020304" pitchFamily="18" charset="0"/>
              </a:rPr>
              <a:t>ve </a:t>
            </a:r>
            <a:r>
              <a:rPr lang="tr-TR" dirty="0" smtClean="0">
                <a:latin typeface="Arial Black" panose="020B0A04020102020204" pitchFamily="34" charset="0"/>
                <a:ea typeface="Calibri" panose="020F0502020204030204" pitchFamily="34" charset="0"/>
                <a:cs typeface="Times New Roman" panose="02020603050405020304" pitchFamily="18" charset="0"/>
              </a:rPr>
              <a:t>uyması,</a:t>
            </a:r>
            <a:endParaRPr lang="tr-TR"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tr-TR" dirty="0" smtClean="0">
                <a:latin typeface="Arial Black" panose="020B0A04020102020204" pitchFamily="34" charset="0"/>
                <a:ea typeface="Calibri" panose="020F0502020204030204" pitchFamily="34" charset="0"/>
                <a:cs typeface="Times New Roman" panose="02020603050405020304" pitchFamily="18" charset="0"/>
              </a:rPr>
              <a:t>	2) Hükümetin</a:t>
            </a:r>
            <a:r>
              <a:rPr lang="tr-TR" dirty="0">
                <a:latin typeface="Arial Black" panose="020B0A04020102020204" pitchFamily="34" charset="0"/>
                <a:ea typeface="Calibri" panose="020F0502020204030204" pitchFamily="34" charset="0"/>
                <a:cs typeface="Times New Roman" panose="02020603050405020304" pitchFamily="18" charset="0"/>
              </a:rPr>
              <a:t>, Milli Meclisin (Meclis-i </a:t>
            </a:r>
            <a:r>
              <a:rPr lang="tr-TR" dirty="0" err="1">
                <a:latin typeface="Arial Black" panose="020B0A04020102020204" pitchFamily="34" charset="0"/>
                <a:ea typeface="Calibri" panose="020F0502020204030204" pitchFamily="34" charset="0"/>
                <a:cs typeface="Times New Roman" panose="02020603050405020304" pitchFamily="18" charset="0"/>
              </a:rPr>
              <a:t>Mebusan</a:t>
            </a:r>
            <a:r>
              <a:rPr lang="tr-TR" dirty="0">
                <a:latin typeface="Arial Black" panose="020B0A04020102020204" pitchFamily="34" charset="0"/>
                <a:ea typeface="Calibri" panose="020F0502020204030204" pitchFamily="34" charset="0"/>
                <a:cs typeface="Times New Roman" panose="02020603050405020304" pitchFamily="18" charset="0"/>
              </a:rPr>
              <a:t>) toplanmasına kadar, milletin geleceğiyle ilgili konularda düşmanlarımızla herhangi bir taahhüde </a:t>
            </a:r>
            <a:r>
              <a:rPr lang="tr-TR" dirty="0" smtClean="0">
                <a:latin typeface="Arial Black" panose="020B0A04020102020204" pitchFamily="34" charset="0"/>
                <a:ea typeface="Calibri" panose="020F0502020204030204" pitchFamily="34" charset="0"/>
                <a:cs typeface="Times New Roman" panose="02020603050405020304" pitchFamily="18" charset="0"/>
              </a:rPr>
              <a:t>girmemesi</a:t>
            </a:r>
            <a:r>
              <a:rPr lang="tr-TR" dirty="0">
                <a:latin typeface="Arial Black" panose="020B0A04020102020204" pitchFamily="34" charset="0"/>
                <a:ea typeface="Calibri" panose="020F0502020204030204" pitchFamily="34" charset="0"/>
                <a:cs typeface="Times New Roman" panose="02020603050405020304" pitchFamily="18" charset="0"/>
              </a:rPr>
              <a:t>,</a:t>
            </a:r>
            <a:endParaRPr lang="tr-TR" dirty="0" smtClean="0">
              <a:latin typeface="Arial Black" panose="020B0A0402010202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tr-TR" dirty="0" smtClean="0">
                <a:latin typeface="Arial Black" panose="020B0A04020102020204" pitchFamily="34" charset="0"/>
                <a:ea typeface="Calibri" panose="020F0502020204030204" pitchFamily="34" charset="0"/>
                <a:cs typeface="Times New Roman" panose="02020603050405020304" pitchFamily="18" charset="0"/>
              </a:rPr>
              <a:t>	3) Paris’te </a:t>
            </a:r>
            <a:r>
              <a:rPr lang="tr-TR" dirty="0">
                <a:latin typeface="Arial Black" panose="020B0A04020102020204" pitchFamily="34" charset="0"/>
                <a:ea typeface="Calibri" panose="020F0502020204030204" pitchFamily="34" charset="0"/>
                <a:cs typeface="Times New Roman" panose="02020603050405020304" pitchFamily="18" charset="0"/>
              </a:rPr>
              <a:t>toplanacak olan Barış Konferansına gönderilecek delegelerin, milli davayı gerçekten kavramış, milletin güvenini kazanmış, bilgili ve yetenekli kimselerden seçilmesi, </a:t>
            </a:r>
            <a:endParaRPr lang="tr-TR" dirty="0"/>
          </a:p>
        </p:txBody>
      </p:sp>
    </p:spTree>
    <p:extLst>
      <p:ext uri="{BB962C8B-B14F-4D97-AF65-F5344CB8AC3E}">
        <p14:creationId xmlns:p14="http://schemas.microsoft.com/office/powerpoint/2010/main" val="2740495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3963" y="221673"/>
            <a:ext cx="11776363" cy="110836"/>
          </a:xfrm>
        </p:spPr>
        <p:txBody>
          <a:bodyPr>
            <a:normAutofit fontScale="90000"/>
          </a:bodyPr>
          <a:lstStyle/>
          <a:p>
            <a:endParaRPr lang="tr-TR" dirty="0"/>
          </a:p>
        </p:txBody>
      </p:sp>
      <p:sp>
        <p:nvSpPr>
          <p:cNvPr id="3" name="Alt Başlık 2"/>
          <p:cNvSpPr>
            <a:spLocks noGrp="1"/>
          </p:cNvSpPr>
          <p:nvPr>
            <p:ph type="subTitle" idx="1"/>
          </p:nvPr>
        </p:nvSpPr>
        <p:spPr>
          <a:xfrm>
            <a:off x="193963" y="471055"/>
            <a:ext cx="11776363" cy="6179127"/>
          </a:xfrm>
        </p:spPr>
        <p:txBody>
          <a:bodyPr>
            <a:normAutofit/>
          </a:bodyPr>
          <a:lstStyle/>
          <a:p>
            <a:pPr indent="449580" algn="just">
              <a:lnSpc>
                <a:spcPct val="150000"/>
              </a:lnSpc>
              <a:spcAft>
                <a:spcPts val="0"/>
              </a:spcAft>
            </a:pPr>
            <a:r>
              <a:rPr lang="tr-TR" dirty="0">
                <a:latin typeface="Arial Black" panose="020B0A04020102020204" pitchFamily="34" charset="0"/>
                <a:ea typeface="Calibri" panose="020F0502020204030204" pitchFamily="34" charset="0"/>
                <a:cs typeface="Times New Roman" panose="02020603050405020304" pitchFamily="18" charset="0"/>
              </a:rPr>
              <a:t>Ayrıca, Daha sonraki telgraflarda da; Hükümet’in yayınlayacağı bildirileri yayınlamadan önce bir suretinin Heyet-i </a:t>
            </a:r>
            <a:r>
              <a:rPr lang="tr-TR" dirty="0" err="1">
                <a:latin typeface="Arial Black" panose="020B0A04020102020204" pitchFamily="34" charset="0"/>
                <a:ea typeface="Calibri" panose="020F0502020204030204" pitchFamily="34" charset="0"/>
                <a:cs typeface="Times New Roman" panose="02020603050405020304" pitchFamily="18" charset="0"/>
              </a:rPr>
              <a:t>Temsiliye’ye</a:t>
            </a:r>
            <a:r>
              <a:rPr lang="tr-TR" dirty="0">
                <a:latin typeface="Arial Black" panose="020B0A04020102020204" pitchFamily="34" charset="0"/>
                <a:ea typeface="Calibri" panose="020F0502020204030204" pitchFamily="34" charset="0"/>
                <a:cs typeface="Times New Roman" panose="02020603050405020304" pitchFamily="18" charset="0"/>
              </a:rPr>
              <a:t> gönderilmesi,</a:t>
            </a:r>
            <a:endParaRPr lang="tr-TR"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spcAft>
                <a:spcPts val="0"/>
              </a:spcAft>
              <a:buFont typeface="Arial" panose="020B0604020202020204" pitchFamily="34" charset="0"/>
              <a:buChar char="•"/>
            </a:pPr>
            <a:r>
              <a:rPr lang="tr-TR" dirty="0">
                <a:latin typeface="Arial Black" panose="020B0A04020102020204" pitchFamily="34" charset="0"/>
                <a:ea typeface="Calibri" panose="020F0502020204030204" pitchFamily="34" charset="0"/>
                <a:cs typeface="Times New Roman" panose="02020603050405020304" pitchFamily="18" charset="0"/>
              </a:rPr>
              <a:t>Daha önceki hükümet döneminde Milli Mücadele’ye karşı çıkan bazı sivil ve askeri görevlerde bulunan kişilerin görevden alınması, </a:t>
            </a:r>
            <a:endParaRPr lang="tr-TR"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spcAft>
                <a:spcPts val="0"/>
              </a:spcAft>
              <a:buFont typeface="Arial" panose="020B0604020202020204" pitchFamily="34" charset="0"/>
              <a:buChar char="•"/>
            </a:pPr>
            <a:r>
              <a:rPr lang="tr-TR" dirty="0">
                <a:latin typeface="Arial Black" panose="020B0A04020102020204" pitchFamily="34" charset="0"/>
                <a:ea typeface="Calibri" panose="020F0502020204030204" pitchFamily="34" charset="0"/>
                <a:cs typeface="Times New Roman" panose="02020603050405020304" pitchFamily="18" charset="0"/>
              </a:rPr>
              <a:t>Yine önceki hükümet döneminde Milli Mücadele’ye karşı çıkmış olan bazı nazırların ve zevatın cezalandırılması, </a:t>
            </a:r>
            <a:endParaRPr lang="tr-TR"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spcAft>
                <a:spcPts val="0"/>
              </a:spcAft>
              <a:buFont typeface="Arial" panose="020B0604020202020204" pitchFamily="34" charset="0"/>
              <a:buChar char="•"/>
            </a:pPr>
            <a:r>
              <a:rPr lang="tr-TR" dirty="0">
                <a:latin typeface="Arial Black" panose="020B0A04020102020204" pitchFamily="34" charset="0"/>
                <a:ea typeface="Calibri" panose="020F0502020204030204" pitchFamily="34" charset="0"/>
                <a:cs typeface="Times New Roman" panose="02020603050405020304" pitchFamily="18" charset="0"/>
              </a:rPr>
              <a:t>Basın üzerindeki sansürün kaldırılması, </a:t>
            </a:r>
            <a:endParaRPr lang="tr-TR"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buFont typeface="Arial" panose="020B0604020202020204" pitchFamily="34" charset="0"/>
              <a:buChar char="•"/>
            </a:pPr>
            <a:r>
              <a:rPr lang="tr-TR" dirty="0">
                <a:latin typeface="Arial Black" panose="020B0A04020102020204" pitchFamily="34" charset="0"/>
                <a:ea typeface="Calibri" panose="020F0502020204030204" pitchFamily="34" charset="0"/>
                <a:cs typeface="Times New Roman" panose="02020603050405020304" pitchFamily="18" charset="0"/>
              </a:rPr>
              <a:t>Milli Mücadeleci veya Milli Mücadele’ye yakın olan bazı kişilerin Heyet-i </a:t>
            </a:r>
            <a:r>
              <a:rPr lang="tr-TR" dirty="0" err="1">
                <a:latin typeface="Arial Black" panose="020B0A04020102020204" pitchFamily="34" charset="0"/>
                <a:ea typeface="Calibri" panose="020F0502020204030204" pitchFamily="34" charset="0"/>
                <a:cs typeface="Times New Roman" panose="02020603050405020304" pitchFamily="18" charset="0"/>
              </a:rPr>
              <a:t>Temsiliye’nin</a:t>
            </a:r>
            <a:r>
              <a:rPr lang="tr-TR" dirty="0">
                <a:latin typeface="Arial Black" panose="020B0A04020102020204" pitchFamily="34" charset="0"/>
                <a:ea typeface="Calibri" panose="020F0502020204030204" pitchFamily="34" charset="0"/>
                <a:cs typeface="Times New Roman" panose="02020603050405020304" pitchFamily="18" charset="0"/>
              </a:rPr>
              <a:t> istediği görevlere getirilmesi istendi.	</a:t>
            </a:r>
            <a:endParaRPr lang="tr-TR" dirty="0"/>
          </a:p>
        </p:txBody>
      </p:sp>
    </p:spTree>
    <p:extLst>
      <p:ext uri="{BB962C8B-B14F-4D97-AF65-F5344CB8AC3E}">
        <p14:creationId xmlns:p14="http://schemas.microsoft.com/office/powerpoint/2010/main" val="3611764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3963" y="221673"/>
            <a:ext cx="11776363" cy="110836"/>
          </a:xfrm>
        </p:spPr>
        <p:txBody>
          <a:bodyPr>
            <a:normAutofit fontScale="90000"/>
          </a:bodyPr>
          <a:lstStyle/>
          <a:p>
            <a:endParaRPr lang="tr-TR" dirty="0"/>
          </a:p>
        </p:txBody>
      </p:sp>
      <p:sp>
        <p:nvSpPr>
          <p:cNvPr id="3" name="Alt Başlık 2"/>
          <p:cNvSpPr>
            <a:spLocks noGrp="1"/>
          </p:cNvSpPr>
          <p:nvPr>
            <p:ph type="subTitle" idx="1"/>
          </p:nvPr>
        </p:nvSpPr>
        <p:spPr>
          <a:xfrm>
            <a:off x="193963" y="471055"/>
            <a:ext cx="11776363" cy="6179127"/>
          </a:xfrm>
        </p:spPr>
        <p:txBody>
          <a:bodyPr>
            <a:normAutofit fontScale="92500"/>
          </a:bodyPr>
          <a:lstStyle/>
          <a:p>
            <a:pPr indent="449580" algn="just">
              <a:lnSpc>
                <a:spcPct val="150000"/>
              </a:lnSpc>
              <a:spcAft>
                <a:spcPts val="0"/>
              </a:spcAft>
            </a:pPr>
            <a:r>
              <a:rPr lang="tr-TR" dirty="0" smtClean="0">
                <a:latin typeface="Arial Black" panose="020B0A04020102020204" pitchFamily="34" charset="0"/>
                <a:ea typeface="Calibri" panose="020F0502020204030204" pitchFamily="34" charset="0"/>
                <a:cs typeface="Times New Roman" panose="02020603050405020304" pitchFamily="18" charset="0"/>
              </a:rPr>
              <a:t>	İstanbul </a:t>
            </a:r>
            <a:r>
              <a:rPr lang="tr-TR" dirty="0">
                <a:latin typeface="Arial Black" panose="020B0A04020102020204" pitchFamily="34" charset="0"/>
                <a:ea typeface="Calibri" panose="020F0502020204030204" pitchFamily="34" charset="0"/>
                <a:cs typeface="Times New Roman" panose="02020603050405020304" pitchFamily="18" charset="0"/>
              </a:rPr>
              <a:t>Hükümeti ise bu isteklerin bazılarını kabul etmekle beraber, ‘‘Heyet-i </a:t>
            </a:r>
            <a:r>
              <a:rPr lang="tr-TR" dirty="0" err="1">
                <a:latin typeface="Arial Black" panose="020B0A04020102020204" pitchFamily="34" charset="0"/>
                <a:ea typeface="Calibri" panose="020F0502020204030204" pitchFamily="34" charset="0"/>
                <a:cs typeface="Times New Roman" panose="02020603050405020304" pitchFamily="18" charset="0"/>
              </a:rPr>
              <a:t>Temsiliye'nin</a:t>
            </a:r>
            <a:r>
              <a:rPr lang="tr-TR" dirty="0">
                <a:latin typeface="Arial Black" panose="020B0A04020102020204" pitchFamily="34" charset="0"/>
                <a:ea typeface="Calibri" panose="020F0502020204030204" pitchFamily="34" charset="0"/>
                <a:cs typeface="Times New Roman" panose="02020603050405020304" pitchFamily="18" charset="0"/>
              </a:rPr>
              <a:t> kendileriyle İşbirliği yapmasını, İttihatçılıkla ilişkilerinin olmadıklarını, seçimlerin serbestçe yapılacağını ve hükümet işlerine karışmayacaklarını açıklamalarını” istiyordu.</a:t>
            </a:r>
            <a:endParaRPr lang="tr-TR"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tr-TR" dirty="0" smtClean="0">
                <a:latin typeface="Arial Black" panose="020B0A04020102020204" pitchFamily="34" charset="0"/>
                <a:ea typeface="Calibri" panose="020F0502020204030204" pitchFamily="34" charset="0"/>
                <a:cs typeface="Times New Roman" panose="02020603050405020304" pitchFamily="18" charset="0"/>
              </a:rPr>
              <a:t>	Yazışmaların </a:t>
            </a:r>
            <a:r>
              <a:rPr lang="tr-TR" dirty="0">
                <a:latin typeface="Arial Black" panose="020B0A04020102020204" pitchFamily="34" charset="0"/>
                <a:ea typeface="Calibri" panose="020F0502020204030204" pitchFamily="34" charset="0"/>
                <a:cs typeface="Times New Roman" panose="02020603050405020304" pitchFamily="18" charset="0"/>
              </a:rPr>
              <a:t>uzaması ve sonuç alınamayacağının anlaşılması üzerine İstanbul Hükümeti, Heyet-i </a:t>
            </a:r>
            <a:r>
              <a:rPr lang="tr-TR" dirty="0" err="1">
                <a:latin typeface="Arial Black" panose="020B0A04020102020204" pitchFamily="34" charset="0"/>
                <a:ea typeface="Calibri" panose="020F0502020204030204" pitchFamily="34" charset="0"/>
                <a:cs typeface="Times New Roman" panose="02020603050405020304" pitchFamily="18" charset="0"/>
              </a:rPr>
              <a:t>Temsiliye</a:t>
            </a:r>
            <a:r>
              <a:rPr lang="tr-TR" dirty="0">
                <a:latin typeface="Arial Black" panose="020B0A04020102020204" pitchFamily="34" charset="0"/>
                <a:ea typeface="Calibri" panose="020F0502020204030204" pitchFamily="34" charset="0"/>
                <a:cs typeface="Times New Roman" panose="02020603050405020304" pitchFamily="18" charset="0"/>
              </a:rPr>
              <a:t> ile doğrudan görüşmeyi uygun gördü. Durumu Harbiye Nazırı Cemal Paşa 9 Ekim’de </a:t>
            </a:r>
            <a:r>
              <a:rPr lang="tr-TR" dirty="0" smtClean="0">
                <a:latin typeface="Arial Black" panose="020B0A04020102020204" pitchFamily="34" charset="0"/>
                <a:ea typeface="Calibri" panose="020F0502020204030204" pitchFamily="34" charset="0"/>
                <a:cs typeface="Times New Roman" panose="02020603050405020304" pitchFamily="18" charset="0"/>
              </a:rPr>
              <a:t>telgrafla </a:t>
            </a:r>
            <a:r>
              <a:rPr lang="tr-TR" dirty="0">
                <a:latin typeface="Arial Black" panose="020B0A04020102020204" pitchFamily="34" charset="0"/>
                <a:ea typeface="Calibri" panose="020F0502020204030204" pitchFamily="34" charset="0"/>
                <a:cs typeface="Times New Roman" panose="02020603050405020304" pitchFamily="18" charset="0"/>
              </a:rPr>
              <a:t>Mustafa Kemal Paşa'ya bildirdi ve görüşmelerde İstanbul Hükümeti’ni Bahriye Nazırı Salih </a:t>
            </a:r>
            <a:r>
              <a:rPr lang="tr-TR" dirty="0" smtClean="0">
                <a:latin typeface="Arial Black" panose="020B0A04020102020204" pitchFamily="34" charset="0"/>
                <a:ea typeface="Calibri" panose="020F0502020204030204" pitchFamily="34" charset="0"/>
                <a:cs typeface="Times New Roman" panose="02020603050405020304" pitchFamily="18" charset="0"/>
              </a:rPr>
              <a:t>Paşa’nın </a:t>
            </a:r>
            <a:r>
              <a:rPr lang="tr-TR" dirty="0">
                <a:latin typeface="Arial Black" panose="020B0A04020102020204" pitchFamily="34" charset="0"/>
                <a:ea typeface="Calibri" panose="020F0502020204030204" pitchFamily="34" charset="0"/>
                <a:cs typeface="Times New Roman" panose="02020603050405020304" pitchFamily="18" charset="0"/>
              </a:rPr>
              <a:t>temsil edeceğini söyledi. Ayrıca Paşa’nın rahatsızlığından dolayı, görüşme yerinin mümkün olduğunca deniz ulaşımına yakın olmasını istedi. Sonra da Heyet-i </a:t>
            </a:r>
            <a:r>
              <a:rPr lang="tr-TR" dirty="0" err="1">
                <a:latin typeface="Arial Black" panose="020B0A04020102020204" pitchFamily="34" charset="0"/>
                <a:ea typeface="Calibri" panose="020F0502020204030204" pitchFamily="34" charset="0"/>
                <a:cs typeface="Times New Roman" panose="02020603050405020304" pitchFamily="18" charset="0"/>
              </a:rPr>
              <a:t>Temsiliye’den</a:t>
            </a:r>
            <a:r>
              <a:rPr lang="tr-TR" dirty="0">
                <a:latin typeface="Arial Black" panose="020B0A04020102020204" pitchFamily="34" charset="0"/>
                <a:ea typeface="Calibri" panose="020F0502020204030204" pitchFamily="34" charset="0"/>
                <a:cs typeface="Times New Roman" panose="02020603050405020304" pitchFamily="18" charset="0"/>
              </a:rPr>
              <a:t> kimlerle ve nerede buluşacağını sordu.</a:t>
            </a:r>
            <a:endParaRPr lang="tr-TR" dirty="0"/>
          </a:p>
        </p:txBody>
      </p:sp>
    </p:spTree>
    <p:extLst>
      <p:ext uri="{BB962C8B-B14F-4D97-AF65-F5344CB8AC3E}">
        <p14:creationId xmlns:p14="http://schemas.microsoft.com/office/powerpoint/2010/main" val="1526622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3963" y="221673"/>
            <a:ext cx="11776363" cy="110836"/>
          </a:xfrm>
        </p:spPr>
        <p:txBody>
          <a:bodyPr>
            <a:normAutofit fontScale="90000"/>
          </a:bodyPr>
          <a:lstStyle/>
          <a:p>
            <a:endParaRPr lang="tr-TR" dirty="0"/>
          </a:p>
        </p:txBody>
      </p:sp>
      <p:sp>
        <p:nvSpPr>
          <p:cNvPr id="3" name="Alt Başlık 2"/>
          <p:cNvSpPr>
            <a:spLocks noGrp="1"/>
          </p:cNvSpPr>
          <p:nvPr>
            <p:ph type="subTitle" idx="1"/>
          </p:nvPr>
        </p:nvSpPr>
        <p:spPr>
          <a:xfrm>
            <a:off x="193963" y="471055"/>
            <a:ext cx="11776363" cy="6179127"/>
          </a:xfrm>
        </p:spPr>
        <p:txBody>
          <a:bodyPr>
            <a:normAutofit/>
          </a:bodyPr>
          <a:lstStyle/>
          <a:p>
            <a:pPr indent="449580" algn="just">
              <a:lnSpc>
                <a:spcPct val="150000"/>
              </a:lnSpc>
              <a:spcAft>
                <a:spcPts val="0"/>
              </a:spcAft>
            </a:pPr>
            <a:r>
              <a:rPr lang="tr-TR" dirty="0" smtClean="0">
                <a:latin typeface="Arial Black" panose="020B0A04020102020204" pitchFamily="34" charset="0"/>
                <a:ea typeface="Calibri" panose="020F0502020204030204" pitchFamily="34" charset="0"/>
                <a:cs typeface="Times New Roman" panose="02020603050405020304" pitchFamily="18" charset="0"/>
              </a:rPr>
              <a:t>	Ertesi gün Mustafa Kemal Paşa yer olarak Amasya’yı tespit ettiklerini, Heyet-İ </a:t>
            </a:r>
            <a:r>
              <a:rPr lang="tr-TR" dirty="0" err="1" smtClean="0">
                <a:latin typeface="Arial Black" panose="020B0A04020102020204" pitchFamily="34" charset="0"/>
                <a:ea typeface="Calibri" panose="020F0502020204030204" pitchFamily="34" charset="0"/>
                <a:cs typeface="Times New Roman" panose="02020603050405020304" pitchFamily="18" charset="0"/>
              </a:rPr>
              <a:t>Temsiliye’den</a:t>
            </a:r>
            <a:r>
              <a:rPr lang="tr-TR" dirty="0" smtClean="0">
                <a:latin typeface="Arial Black" panose="020B0A04020102020204" pitchFamily="34" charset="0"/>
                <a:ea typeface="Calibri" panose="020F0502020204030204" pitchFamily="34" charset="0"/>
                <a:cs typeface="Times New Roman" panose="02020603050405020304" pitchFamily="18" charset="0"/>
              </a:rPr>
              <a:t> ise kendisiyle birlikte Rauf ve Bekir Sami Beylerin de katılacağını Harbiye Nazırı Cemal Paşa’ya bildirdi. Böylece Amasya’da buluşmak üzere </a:t>
            </a:r>
            <a:r>
              <a:rPr lang="tr-TR"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Bahriye Nazırı Salih Paşa </a:t>
            </a:r>
            <a:r>
              <a:rPr lang="tr-TR" dirty="0" smtClean="0">
                <a:latin typeface="Arial Black" panose="020B0A04020102020204" pitchFamily="34" charset="0"/>
                <a:ea typeface="Calibri" panose="020F0502020204030204" pitchFamily="34" charset="0"/>
                <a:cs typeface="Times New Roman" panose="02020603050405020304" pitchFamily="18" charset="0"/>
              </a:rPr>
              <a:t>ve beraberindeki heyet 15 Ekim’de gemiyle İstanbul’dan, </a:t>
            </a:r>
            <a:r>
              <a:rPr lang="tr-TR"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Mustafa Kemal Paşa</a:t>
            </a:r>
            <a:r>
              <a:rPr lang="tr-TR" dirty="0" smtClean="0">
                <a:latin typeface="Arial Black" panose="020B0A04020102020204" pitchFamily="34" charset="0"/>
                <a:ea typeface="Calibri" panose="020F0502020204030204" pitchFamily="34" charset="0"/>
                <a:cs typeface="Times New Roman" panose="02020603050405020304" pitchFamily="18" charset="0"/>
              </a:rPr>
              <a:t> ve arkadaşları ise 16 Ekim’de Sivas’tan yola çıktılar.</a:t>
            </a:r>
            <a:endParaRPr lang="tr-TR" sz="20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0301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20879"/>
          </a:xfrm>
        </p:spPr>
        <p:txBody>
          <a:bodyPr>
            <a:normAutofit/>
          </a:bodyPr>
          <a:lstStyle/>
          <a:p>
            <a:r>
              <a:rPr lang="tr-TR" sz="3600" dirty="0" smtClean="0">
                <a:solidFill>
                  <a:srgbClr val="FF0000"/>
                </a:solidFill>
              </a:rPr>
              <a:t>AMASYA MÜLÂKATI(GÖRÜŞMELERİ) 20-22 Ekim 1919</a:t>
            </a:r>
            <a:endParaRPr lang="tr-TR" sz="3600" dirty="0">
              <a:solidFill>
                <a:srgbClr val="FF0000"/>
              </a:solidFill>
            </a:endParaRPr>
          </a:p>
        </p:txBody>
      </p:sp>
      <p:sp>
        <p:nvSpPr>
          <p:cNvPr id="3" name="İçerik Yer Tutucusu 2"/>
          <p:cNvSpPr>
            <a:spLocks noGrp="1"/>
          </p:cNvSpPr>
          <p:nvPr>
            <p:ph idx="1"/>
          </p:nvPr>
        </p:nvSpPr>
        <p:spPr>
          <a:xfrm>
            <a:off x="838200" y="1367073"/>
            <a:ext cx="10515600" cy="4809890"/>
          </a:xfrm>
        </p:spPr>
        <p:txBody>
          <a:bodyPr/>
          <a:lstStyle/>
          <a:p>
            <a:pPr marL="0" lvl="0" indent="449580" algn="just">
              <a:lnSpc>
                <a:spcPct val="150000"/>
              </a:lnSpc>
              <a:buNone/>
            </a:pPr>
            <a:r>
              <a:rPr lang="tr-TR" sz="2400" dirty="0">
                <a:solidFill>
                  <a:prstClr val="black"/>
                </a:solidFill>
                <a:latin typeface="Arial Black" panose="020B0A04020102020204" pitchFamily="34" charset="0"/>
                <a:ea typeface="Calibri" panose="020F0502020204030204" pitchFamily="34" charset="0"/>
                <a:cs typeface="Times New Roman" panose="02020603050405020304" pitchFamily="18" charset="0"/>
              </a:rPr>
              <a:t>Amasya’da </a:t>
            </a:r>
            <a:r>
              <a:rPr lang="tr-TR" sz="2400" dirty="0" smtClean="0">
                <a:solidFill>
                  <a:prstClr val="black"/>
                </a:solidFill>
                <a:latin typeface="Arial Black" panose="020B0A04020102020204" pitchFamily="34" charset="0"/>
                <a:ea typeface="Calibri" panose="020F0502020204030204" pitchFamily="34" charset="0"/>
                <a:cs typeface="Times New Roman" panose="02020603050405020304" pitchFamily="18" charset="0"/>
              </a:rPr>
              <a:t>Temsil Heyeti ile İstanbul Hükûmeti temsilcileri arasında görüşmeler </a:t>
            </a:r>
            <a:r>
              <a:rPr lang="tr-TR" sz="2400" dirty="0">
                <a:solidFill>
                  <a:prstClr val="black"/>
                </a:solidFill>
                <a:latin typeface="Arial Black" panose="020B0A04020102020204" pitchFamily="34" charset="0"/>
                <a:ea typeface="Calibri" panose="020F0502020204030204" pitchFamily="34" charset="0"/>
                <a:cs typeface="Times New Roman" panose="02020603050405020304" pitchFamily="18" charset="0"/>
              </a:rPr>
              <a:t>20 Ekim’de başladı ve üç gün sürdü. Bu görüşmelere Milli Mücadele tarihinde </a:t>
            </a:r>
            <a:r>
              <a:rPr lang="tr-TR" sz="2400"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«Amasya Mülâkatı» </a:t>
            </a:r>
            <a:r>
              <a:rPr lang="tr-TR" sz="2400" dirty="0">
                <a:solidFill>
                  <a:prstClr val="black"/>
                </a:solidFill>
                <a:latin typeface="Arial Black" panose="020B0A04020102020204" pitchFamily="34" charset="0"/>
                <a:ea typeface="Calibri" panose="020F0502020204030204" pitchFamily="34" charset="0"/>
                <a:cs typeface="Times New Roman" panose="02020603050405020304" pitchFamily="18" charset="0"/>
              </a:rPr>
              <a:t>ya da bazı eserlerde </a:t>
            </a:r>
            <a:r>
              <a:rPr lang="tr-TR" sz="2400"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«Amasya Görüşmeleri» </a:t>
            </a:r>
            <a:r>
              <a:rPr lang="tr-TR" sz="2400" dirty="0">
                <a:solidFill>
                  <a:prstClr val="black"/>
                </a:solidFill>
                <a:latin typeface="Arial Black" panose="020B0A04020102020204" pitchFamily="34" charset="0"/>
                <a:ea typeface="Calibri" panose="020F0502020204030204" pitchFamily="34" charset="0"/>
                <a:cs typeface="Times New Roman" panose="02020603050405020304" pitchFamily="18" charset="0"/>
              </a:rPr>
              <a:t>adı verilir</a:t>
            </a:r>
            <a:r>
              <a:rPr lang="tr-TR" sz="2400" dirty="0" smtClean="0">
                <a:solidFill>
                  <a:prstClr val="black"/>
                </a:solidFill>
                <a:latin typeface="Arial Black" panose="020B0A04020102020204" pitchFamily="34" charset="0"/>
                <a:ea typeface="Calibri" panose="020F0502020204030204" pitchFamily="34" charset="0"/>
                <a:cs typeface="Times New Roman" panose="02020603050405020304" pitchFamily="18" charset="0"/>
              </a:rPr>
              <a:t>.</a:t>
            </a:r>
          </a:p>
          <a:p>
            <a:pPr marL="0" lvl="0" indent="449580" algn="just">
              <a:lnSpc>
                <a:spcPct val="150000"/>
              </a:lnSpc>
              <a:buNone/>
            </a:pPr>
            <a:r>
              <a:rPr lang="tr-TR" sz="2400" dirty="0">
                <a:solidFill>
                  <a:prstClr val="black"/>
                </a:solidFill>
                <a:latin typeface="Arial Black" panose="020B0A04020102020204" pitchFamily="34" charset="0"/>
                <a:ea typeface="Calibri" panose="020F0502020204030204" pitchFamily="34" charset="0"/>
                <a:cs typeface="Times New Roman" panose="02020603050405020304" pitchFamily="18" charset="0"/>
              </a:rPr>
              <a:t>Görüşmelerin sonunda 3’ü açık ve imzalı, 2’si ise gizli ve imzasız olmak üzere toplam 5 protokol kabul edildi. </a:t>
            </a:r>
            <a:endParaRPr lang="tr-TR" sz="2400" dirty="0">
              <a:solidFill>
                <a:prstClr val="black"/>
              </a:solidFill>
            </a:endParaRPr>
          </a:p>
          <a:p>
            <a:pPr marL="0" lvl="0" indent="449580" algn="just">
              <a:lnSpc>
                <a:spcPct val="150000"/>
              </a:lnSpc>
              <a:buNone/>
            </a:pPr>
            <a:endParaRPr lang="tr-TR" sz="20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037013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3963" y="221673"/>
            <a:ext cx="11776363" cy="110836"/>
          </a:xfrm>
        </p:spPr>
        <p:txBody>
          <a:bodyPr>
            <a:normAutofit fontScale="90000"/>
          </a:bodyPr>
          <a:lstStyle/>
          <a:p>
            <a:endParaRPr lang="tr-TR" dirty="0"/>
          </a:p>
        </p:txBody>
      </p:sp>
      <p:sp>
        <p:nvSpPr>
          <p:cNvPr id="3" name="Alt Başlık 2"/>
          <p:cNvSpPr>
            <a:spLocks noGrp="1"/>
          </p:cNvSpPr>
          <p:nvPr>
            <p:ph type="subTitle" idx="1"/>
          </p:nvPr>
        </p:nvSpPr>
        <p:spPr>
          <a:xfrm>
            <a:off x="193963" y="471055"/>
            <a:ext cx="11776363" cy="6179127"/>
          </a:xfrm>
        </p:spPr>
        <p:txBody>
          <a:bodyPr>
            <a:normAutofit/>
          </a:bodyPr>
          <a:lstStyle/>
          <a:p>
            <a:pPr indent="449580" algn="l">
              <a:lnSpc>
                <a:spcPct val="150000"/>
              </a:lnSpc>
              <a:spcAft>
                <a:spcPts val="0"/>
              </a:spcAft>
            </a:pPr>
            <a:r>
              <a:rPr lang="tr-TR" dirty="0">
                <a:latin typeface="Arial Black" panose="020B0A04020102020204" pitchFamily="34" charset="0"/>
                <a:ea typeface="Calibri" panose="020F0502020204030204" pitchFamily="34" charset="0"/>
                <a:cs typeface="Times New Roman" panose="02020603050405020304" pitchFamily="18" charset="0"/>
              </a:rPr>
              <a:t>21 Ekim'de imzalanan </a:t>
            </a:r>
            <a:r>
              <a:rPr lang="tr-TR"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1. protokol </a:t>
            </a:r>
            <a:r>
              <a:rPr lang="tr-TR" dirty="0">
                <a:latin typeface="Arial Black" panose="020B0A04020102020204" pitchFamily="34" charset="0"/>
                <a:ea typeface="Calibri" panose="020F0502020204030204" pitchFamily="34" charset="0"/>
                <a:cs typeface="Times New Roman" panose="02020603050405020304" pitchFamily="18" charset="0"/>
              </a:rPr>
              <a:t>Salih Paşa’nın istekleri idi:</a:t>
            </a:r>
            <a:endParaRPr lang="tr-TR"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50000"/>
              </a:lnSpc>
              <a:spcAft>
                <a:spcPts val="0"/>
              </a:spcAft>
              <a:buFont typeface="Symbol" panose="05050102010706020507" pitchFamily="18" charset="2"/>
              <a:buChar char=""/>
            </a:pPr>
            <a:r>
              <a:rPr lang="tr-TR" dirty="0">
                <a:latin typeface="Arial Black" panose="020B0A04020102020204" pitchFamily="34" charset="0"/>
                <a:ea typeface="Calibri" panose="020F0502020204030204" pitchFamily="34" charset="0"/>
                <a:cs typeface="Times New Roman" panose="02020603050405020304" pitchFamily="18" charset="0"/>
              </a:rPr>
              <a:t>"Ordunun siyasetle uğraşmaması, </a:t>
            </a:r>
            <a:endParaRPr lang="tr-TR"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50000"/>
              </a:lnSpc>
              <a:spcAft>
                <a:spcPts val="0"/>
              </a:spcAft>
              <a:buFont typeface="Symbol" panose="05050102010706020507" pitchFamily="18" charset="2"/>
              <a:buChar char=""/>
            </a:pPr>
            <a:r>
              <a:rPr lang="tr-TR" dirty="0">
                <a:latin typeface="Arial Black" panose="020B0A04020102020204" pitchFamily="34" charset="0"/>
                <a:ea typeface="Calibri" panose="020F0502020204030204" pitchFamily="34" charset="0"/>
                <a:cs typeface="Times New Roman" panose="02020603050405020304" pitchFamily="18" charset="0"/>
              </a:rPr>
              <a:t>İttihatçılığın memlekette tekrar uyanmaması, </a:t>
            </a:r>
            <a:endParaRPr lang="tr-TR"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50000"/>
              </a:lnSpc>
              <a:spcAft>
                <a:spcPts val="0"/>
              </a:spcAft>
              <a:buFont typeface="Symbol" panose="05050102010706020507" pitchFamily="18" charset="2"/>
              <a:buChar char=""/>
            </a:pPr>
            <a:r>
              <a:rPr lang="tr-TR" dirty="0">
                <a:latin typeface="Arial Black" panose="020B0A04020102020204" pitchFamily="34" charset="0"/>
                <a:ea typeface="Calibri" panose="020F0502020204030204" pitchFamily="34" charset="0"/>
                <a:cs typeface="Times New Roman" panose="02020603050405020304" pitchFamily="18" charset="0"/>
              </a:rPr>
              <a:t>Hükümeti küçük düşürecek muamelelerde bulunulmaması,</a:t>
            </a:r>
            <a:endParaRPr lang="tr-TR"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50000"/>
              </a:lnSpc>
              <a:spcAft>
                <a:spcPts val="0"/>
              </a:spcAft>
              <a:buFont typeface="Symbol" panose="05050102010706020507" pitchFamily="18" charset="2"/>
              <a:buChar char=""/>
            </a:pPr>
            <a:r>
              <a:rPr lang="tr-TR" dirty="0">
                <a:latin typeface="Arial Black" panose="020B0A04020102020204" pitchFamily="34" charset="0"/>
                <a:ea typeface="Calibri" panose="020F0502020204030204" pitchFamily="34" charset="0"/>
                <a:cs typeface="Times New Roman" panose="02020603050405020304" pitchFamily="18" charset="0"/>
              </a:rPr>
              <a:t>Muhalefetleri yüzünden tutuklananların serbest bırakılması, </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50000"/>
              </a:lnSpc>
              <a:spcAft>
                <a:spcPts val="0"/>
              </a:spcAft>
              <a:buFont typeface="Symbol" panose="05050102010706020507" pitchFamily="18" charset="2"/>
              <a:buChar char=""/>
            </a:pPr>
            <a:r>
              <a:rPr lang="tr-TR" dirty="0" smtClean="0">
                <a:latin typeface="Arial Black" panose="020B0A04020102020204" pitchFamily="34" charset="0"/>
                <a:ea typeface="Calibri" panose="020F0502020204030204" pitchFamily="34" charset="0"/>
                <a:cs typeface="Times New Roman" panose="02020603050405020304" pitchFamily="18" charset="0"/>
              </a:rPr>
              <a:t>Aşırı </a:t>
            </a:r>
            <a:r>
              <a:rPr lang="tr-TR" dirty="0">
                <a:latin typeface="Arial Black" panose="020B0A04020102020204" pitchFamily="34" charset="0"/>
                <a:ea typeface="Calibri" panose="020F0502020204030204" pitchFamily="34" charset="0"/>
                <a:cs typeface="Times New Roman" panose="02020603050405020304" pitchFamily="18" charset="0"/>
              </a:rPr>
              <a:t>gösterilerden ve asayişi bozacak hallerden sakınılarak hükümetin aleyhinde yazı yazılmaması.”</a:t>
            </a:r>
            <a:endParaRPr lang="tr-TR" dirty="0"/>
          </a:p>
        </p:txBody>
      </p:sp>
    </p:spTree>
    <p:extLst>
      <p:ext uri="{BB962C8B-B14F-4D97-AF65-F5344CB8AC3E}">
        <p14:creationId xmlns:p14="http://schemas.microsoft.com/office/powerpoint/2010/main" val="3898694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3963" y="221673"/>
            <a:ext cx="11776363" cy="110836"/>
          </a:xfrm>
        </p:spPr>
        <p:txBody>
          <a:bodyPr>
            <a:normAutofit fontScale="90000"/>
          </a:bodyPr>
          <a:lstStyle/>
          <a:p>
            <a:endParaRPr lang="tr-TR" dirty="0"/>
          </a:p>
        </p:txBody>
      </p:sp>
      <p:sp>
        <p:nvSpPr>
          <p:cNvPr id="3" name="Alt Başlık 2"/>
          <p:cNvSpPr>
            <a:spLocks noGrp="1"/>
          </p:cNvSpPr>
          <p:nvPr>
            <p:ph type="subTitle" idx="1"/>
          </p:nvPr>
        </p:nvSpPr>
        <p:spPr>
          <a:xfrm>
            <a:off x="193963" y="471055"/>
            <a:ext cx="11776363" cy="6179127"/>
          </a:xfrm>
        </p:spPr>
        <p:txBody>
          <a:bodyPr>
            <a:normAutofit/>
          </a:bodyPr>
          <a:lstStyle/>
          <a:p>
            <a:pPr marL="449580" algn="just">
              <a:lnSpc>
                <a:spcPct val="150000"/>
              </a:lnSpc>
              <a:spcAft>
                <a:spcPts val="0"/>
              </a:spcAft>
            </a:pPr>
            <a:r>
              <a:rPr lang="tr-TR"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22 Ekim </a:t>
            </a:r>
            <a:r>
              <a:rPr lang="tr-TR" dirty="0">
                <a:latin typeface="Arial Black" panose="020B0A04020102020204" pitchFamily="34" charset="0"/>
                <a:ea typeface="Calibri" panose="020F0502020204030204" pitchFamily="34" charset="0"/>
                <a:cs typeface="Times New Roman" panose="02020603050405020304" pitchFamily="18" charset="0"/>
              </a:rPr>
              <a:t>günü imzalanan </a:t>
            </a:r>
            <a:r>
              <a:rPr lang="tr-TR"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ikinci protokolde </a:t>
            </a:r>
            <a:r>
              <a:rPr lang="tr-TR" dirty="0">
                <a:latin typeface="Arial Black" panose="020B0A04020102020204" pitchFamily="34" charset="0"/>
                <a:ea typeface="Calibri" panose="020F0502020204030204" pitchFamily="34" charset="0"/>
                <a:cs typeface="Times New Roman" panose="02020603050405020304" pitchFamily="18" charset="0"/>
              </a:rPr>
              <a:t>ise </a:t>
            </a:r>
            <a:endParaRPr lang="tr-TR"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tr-TR" dirty="0">
                <a:latin typeface="Arial Black" panose="020B0A04020102020204" pitchFamily="34" charset="0"/>
                <a:ea typeface="Calibri" panose="020F0502020204030204" pitchFamily="34" charset="0"/>
                <a:cs typeface="Times New Roman" panose="02020603050405020304" pitchFamily="18" charset="0"/>
              </a:rPr>
              <a:t>"Hilafet ve Saltanat hakkında karşılıklı teminatlar verilmiş </a:t>
            </a:r>
            <a:endParaRPr lang="tr-TR"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tr-TR" dirty="0">
                <a:latin typeface="Arial Black" panose="020B0A04020102020204" pitchFamily="34" charset="0"/>
                <a:ea typeface="Calibri" panose="020F0502020204030204" pitchFamily="34" charset="0"/>
                <a:cs typeface="Times New Roman" panose="02020603050405020304" pitchFamily="18" charset="0"/>
              </a:rPr>
              <a:t>Sivas Kongresi’nin kabul ettiği kararlar görüşülmüştür. </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tr-TR" dirty="0" smtClean="0">
                <a:latin typeface="Arial Black" panose="020B0A04020102020204" pitchFamily="34" charset="0"/>
                <a:ea typeface="Calibri" panose="020F0502020204030204" pitchFamily="34" charset="0"/>
                <a:cs typeface="Times New Roman" panose="02020603050405020304" pitchFamily="18" charset="0"/>
              </a:rPr>
              <a:t>Ayrıca </a:t>
            </a:r>
            <a:r>
              <a:rPr lang="tr-TR" dirty="0">
                <a:latin typeface="Arial Black" panose="020B0A04020102020204" pitchFamily="34" charset="0"/>
                <a:ea typeface="Calibri" panose="020F0502020204030204" pitchFamily="34" charset="0"/>
                <a:cs typeface="Times New Roman" panose="02020603050405020304" pitchFamily="18" charset="0"/>
              </a:rPr>
              <a:t>Meclisin İstanbul dışında bir yerde toplanması konusu ele alınmış, ancak Salih Paşa kendi görüşü olarak bunu kabul edebileceğini, hükümet adına bu konuda bir şey söyleyemeyeceğini belirtmişti.</a:t>
            </a:r>
            <a:endParaRPr lang="tr-TR" dirty="0"/>
          </a:p>
        </p:txBody>
      </p:sp>
    </p:spTree>
    <p:extLst>
      <p:ext uri="{BB962C8B-B14F-4D97-AF65-F5344CB8AC3E}">
        <p14:creationId xmlns:p14="http://schemas.microsoft.com/office/powerpoint/2010/main" val="2297535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3963" y="221673"/>
            <a:ext cx="11776363" cy="110836"/>
          </a:xfrm>
        </p:spPr>
        <p:txBody>
          <a:bodyPr>
            <a:normAutofit fontScale="90000"/>
          </a:bodyPr>
          <a:lstStyle/>
          <a:p>
            <a:endParaRPr lang="tr-TR" dirty="0"/>
          </a:p>
        </p:txBody>
      </p:sp>
      <p:sp>
        <p:nvSpPr>
          <p:cNvPr id="3" name="Alt Başlık 2"/>
          <p:cNvSpPr>
            <a:spLocks noGrp="1"/>
          </p:cNvSpPr>
          <p:nvPr>
            <p:ph type="subTitle" idx="1"/>
          </p:nvPr>
        </p:nvSpPr>
        <p:spPr>
          <a:xfrm>
            <a:off x="193963" y="471055"/>
            <a:ext cx="11776363" cy="6179127"/>
          </a:xfrm>
        </p:spPr>
        <p:txBody>
          <a:bodyPr>
            <a:normAutofit/>
          </a:bodyPr>
          <a:lstStyle/>
          <a:p>
            <a:pPr marL="449580" algn="just">
              <a:lnSpc>
                <a:spcPct val="160000"/>
              </a:lnSpc>
              <a:spcAft>
                <a:spcPts val="0"/>
              </a:spcAft>
            </a:pPr>
            <a:r>
              <a:rPr lang="tr-TR"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Üçüncü protokolde ise </a:t>
            </a:r>
            <a:endParaRPr lang="tr-TR"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60000"/>
              </a:lnSpc>
              <a:spcAft>
                <a:spcPts val="0"/>
              </a:spcAft>
              <a:buFont typeface="Symbol" panose="05050102010706020507" pitchFamily="18" charset="2"/>
              <a:buChar char=""/>
            </a:pPr>
            <a:r>
              <a:rPr lang="tr-TR" dirty="0" smtClean="0">
                <a:latin typeface="Arial Black" panose="020B0A04020102020204" pitchFamily="34" charset="0"/>
                <a:ea typeface="Calibri" panose="020F0502020204030204" pitchFamily="34" charset="0"/>
                <a:cs typeface="Times New Roman" panose="02020603050405020304" pitchFamily="18" charset="0"/>
              </a:rPr>
              <a:t>“Mebus(milletvekili) </a:t>
            </a:r>
            <a:r>
              <a:rPr lang="tr-TR" dirty="0">
                <a:latin typeface="Arial Black" panose="020B0A04020102020204" pitchFamily="34" charset="0"/>
                <a:ea typeface="Calibri" panose="020F0502020204030204" pitchFamily="34" charset="0"/>
                <a:cs typeface="Times New Roman" panose="02020603050405020304" pitchFamily="18" charset="0"/>
              </a:rPr>
              <a:t>seçimlerinin serbest bir şekilde yapılacağından bahsedilerek Heyet-i </a:t>
            </a:r>
            <a:r>
              <a:rPr lang="tr-TR" dirty="0" err="1">
                <a:latin typeface="Arial Black" panose="020B0A04020102020204" pitchFamily="34" charset="0"/>
                <a:ea typeface="Calibri" panose="020F0502020204030204" pitchFamily="34" charset="0"/>
                <a:cs typeface="Times New Roman" panose="02020603050405020304" pitchFamily="18" charset="0"/>
              </a:rPr>
              <a:t>Temsiliye’nin</a:t>
            </a:r>
            <a:r>
              <a:rPr lang="tr-TR" dirty="0">
                <a:latin typeface="Arial Black" panose="020B0A04020102020204" pitchFamily="34" charset="0"/>
                <a:ea typeface="Calibri" panose="020F0502020204030204" pitchFamily="34" charset="0"/>
                <a:cs typeface="Times New Roman" panose="02020603050405020304" pitchFamily="18" charset="0"/>
              </a:rPr>
              <a:t>, seçimlerin yapılmasına müdahale </a:t>
            </a:r>
            <a:r>
              <a:rPr lang="tr-TR" dirty="0" smtClean="0">
                <a:latin typeface="Arial Black" panose="020B0A04020102020204" pitchFamily="34" charset="0"/>
                <a:ea typeface="Calibri" panose="020F0502020204030204" pitchFamily="34" charset="0"/>
                <a:cs typeface="Times New Roman" panose="02020603050405020304" pitchFamily="18" charset="0"/>
              </a:rPr>
              <a:t>etmemesi’’ </a:t>
            </a:r>
            <a:r>
              <a:rPr lang="tr-TR" dirty="0">
                <a:latin typeface="Arial Black" panose="020B0A04020102020204" pitchFamily="34" charset="0"/>
                <a:ea typeface="Calibri" panose="020F0502020204030204" pitchFamily="34" charset="0"/>
                <a:cs typeface="Times New Roman" panose="02020603050405020304" pitchFamily="18" charset="0"/>
              </a:rPr>
              <a:t>karara bağlanmıştı.</a:t>
            </a:r>
            <a:endParaRPr lang="tr-TR"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60000"/>
              </a:lnSpc>
              <a:spcAft>
                <a:spcPts val="0"/>
              </a:spcAft>
            </a:pPr>
            <a:r>
              <a:rPr lang="tr-TR" dirty="0" smtClean="0">
                <a:latin typeface="Arial Black" panose="020B0A04020102020204" pitchFamily="34" charset="0"/>
                <a:ea typeface="Calibri" panose="020F0502020204030204" pitchFamily="34" charset="0"/>
                <a:cs typeface="Times New Roman" panose="02020603050405020304" pitchFamily="18" charset="0"/>
              </a:rPr>
              <a:t>	</a:t>
            </a: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7121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3963" y="221673"/>
            <a:ext cx="11776363" cy="110836"/>
          </a:xfrm>
        </p:spPr>
        <p:txBody>
          <a:bodyPr>
            <a:normAutofit fontScale="90000"/>
          </a:bodyPr>
          <a:lstStyle/>
          <a:p>
            <a:endParaRPr lang="tr-TR" dirty="0"/>
          </a:p>
        </p:txBody>
      </p:sp>
      <p:sp>
        <p:nvSpPr>
          <p:cNvPr id="3" name="Alt Başlık 2"/>
          <p:cNvSpPr>
            <a:spLocks noGrp="1"/>
          </p:cNvSpPr>
          <p:nvPr>
            <p:ph type="subTitle" idx="1"/>
          </p:nvPr>
        </p:nvSpPr>
        <p:spPr>
          <a:xfrm>
            <a:off x="193963" y="471055"/>
            <a:ext cx="11776363" cy="6179127"/>
          </a:xfrm>
        </p:spPr>
        <p:txBody>
          <a:bodyPr>
            <a:normAutofit/>
          </a:bodyPr>
          <a:lstStyle/>
          <a:p>
            <a:pPr indent="449580" algn="just">
              <a:lnSpc>
                <a:spcPct val="150000"/>
              </a:lnSpc>
              <a:spcAft>
                <a:spcPts val="0"/>
              </a:spcAft>
            </a:pPr>
            <a:r>
              <a:rPr lang="tr-TR" dirty="0" smtClean="0">
                <a:latin typeface="Arial Black" panose="020B0A04020102020204" pitchFamily="34" charset="0"/>
                <a:ea typeface="Calibri" panose="020F0502020204030204" pitchFamily="34" charset="0"/>
                <a:cs typeface="Times New Roman" panose="02020603050405020304" pitchFamily="18" charset="0"/>
              </a:rPr>
              <a:t>	Mustafa </a:t>
            </a:r>
            <a:r>
              <a:rPr lang="tr-TR" dirty="0">
                <a:latin typeface="Arial Black" panose="020B0A04020102020204" pitchFamily="34" charset="0"/>
                <a:ea typeface="Calibri" panose="020F0502020204030204" pitchFamily="34" charset="0"/>
                <a:cs typeface="Times New Roman" panose="02020603050405020304" pitchFamily="18" charset="0"/>
              </a:rPr>
              <a:t>Kemal Paşa, Sivas Kongresi'nin 11 Eylül günü son oturumunda kongrede bulunan delegelere Damat Ferit Paşa Hükümeti’nin Elazığ Valisi Ali Galiple yaptığı yazışmaları okumuştu. </a:t>
            </a:r>
            <a:r>
              <a:rPr lang="tr-TR" dirty="0" smtClean="0">
                <a:latin typeface="Arial Black" panose="020B0A04020102020204" pitchFamily="34" charset="0"/>
                <a:ea typeface="Calibri" panose="020F0502020204030204" pitchFamily="34" charset="0"/>
                <a:cs typeface="Times New Roman" panose="02020603050405020304" pitchFamily="18" charset="0"/>
              </a:rPr>
              <a:t>	Bunun </a:t>
            </a:r>
            <a:r>
              <a:rPr lang="tr-TR" dirty="0">
                <a:latin typeface="Arial Black" panose="020B0A04020102020204" pitchFamily="34" charset="0"/>
                <a:ea typeface="Calibri" panose="020F0502020204030204" pitchFamily="34" charset="0"/>
                <a:cs typeface="Times New Roman" panose="02020603050405020304" pitchFamily="18" charset="0"/>
              </a:rPr>
              <a:t>üzerine kongreye katılan delegeler, Damat Ferit Paşa ve hükümetinin iş başından uzaklaştırılması için harekete geçmeye karar verdiler.</a:t>
            </a:r>
            <a:endParaRPr lang="tr-TR"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tr-TR" dirty="0" smtClean="0">
                <a:latin typeface="Arial Black" panose="020B0A04020102020204" pitchFamily="34" charset="0"/>
                <a:ea typeface="Calibri" panose="020F0502020204030204" pitchFamily="34" charset="0"/>
                <a:cs typeface="Times New Roman" panose="02020603050405020304" pitchFamily="18" charset="0"/>
              </a:rPr>
              <a:t>	Elbette </a:t>
            </a:r>
            <a:r>
              <a:rPr lang="tr-TR" dirty="0">
                <a:latin typeface="Arial Black" panose="020B0A04020102020204" pitchFamily="34" charset="0"/>
                <a:ea typeface="Calibri" panose="020F0502020204030204" pitchFamily="34" charset="0"/>
                <a:cs typeface="Times New Roman" panose="02020603050405020304" pitchFamily="18" charset="0"/>
              </a:rPr>
              <a:t>bu politikaların arkasında Padişah'ın bilgisi olduğu bilinmekle beraber, sanki olaylardan Padişah'ın haberi yokmuş gibi bir izlenim vererek,  protestolarını Damat Ferit Paşa'ya yöneltip, doğrudan padişaha bir şikayet yazısı (mektubu) hazırladılar.</a:t>
            </a:r>
            <a:endParaRPr lang="tr-TR" dirty="0"/>
          </a:p>
        </p:txBody>
      </p:sp>
    </p:spTree>
    <p:extLst>
      <p:ext uri="{BB962C8B-B14F-4D97-AF65-F5344CB8AC3E}">
        <p14:creationId xmlns:p14="http://schemas.microsoft.com/office/powerpoint/2010/main" val="2418490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3963" y="221673"/>
            <a:ext cx="11776363" cy="110836"/>
          </a:xfrm>
        </p:spPr>
        <p:txBody>
          <a:bodyPr>
            <a:normAutofit fontScale="90000"/>
          </a:bodyPr>
          <a:lstStyle/>
          <a:p>
            <a:endParaRPr lang="tr-TR" dirty="0"/>
          </a:p>
        </p:txBody>
      </p:sp>
      <p:sp>
        <p:nvSpPr>
          <p:cNvPr id="3" name="Alt Başlık 2"/>
          <p:cNvSpPr>
            <a:spLocks noGrp="1"/>
          </p:cNvSpPr>
          <p:nvPr>
            <p:ph type="subTitle" idx="1"/>
          </p:nvPr>
        </p:nvSpPr>
        <p:spPr>
          <a:xfrm>
            <a:off x="193963" y="471055"/>
            <a:ext cx="11776363" cy="6179127"/>
          </a:xfrm>
        </p:spPr>
        <p:txBody>
          <a:bodyPr>
            <a:noAutofit/>
          </a:bodyPr>
          <a:lstStyle/>
          <a:p>
            <a:pPr algn="just">
              <a:lnSpc>
                <a:spcPct val="160000"/>
              </a:lnSpc>
              <a:spcBef>
                <a:spcPts val="0"/>
              </a:spcBef>
              <a:spcAft>
                <a:spcPts val="0"/>
              </a:spcAft>
            </a:pPr>
            <a:r>
              <a:rPr lang="tr-TR" sz="2100" dirty="0" smtClean="0">
                <a:latin typeface="Arial Black" panose="020B0A04020102020204" pitchFamily="34" charset="0"/>
                <a:ea typeface="Calibri" panose="020F0502020204030204" pitchFamily="34" charset="0"/>
                <a:cs typeface="Times New Roman" panose="02020603050405020304" pitchFamily="18" charset="0"/>
              </a:rPr>
              <a:t>	Gizli olarak kabul edilen </a:t>
            </a:r>
            <a:r>
              <a:rPr lang="tr-TR" sz="2100"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dördüncü protokolde </a:t>
            </a:r>
            <a:r>
              <a:rPr lang="tr-TR" sz="2100" dirty="0" smtClean="0">
                <a:latin typeface="Arial Black" panose="020B0A04020102020204" pitchFamily="34" charset="0"/>
                <a:ea typeface="Calibri" panose="020F0502020204030204" pitchFamily="34" charset="0"/>
                <a:cs typeface="Times New Roman" panose="02020603050405020304" pitchFamily="18" charset="0"/>
              </a:rPr>
              <a:t>ise şu hususlar bulunmaktaydı.</a:t>
            </a:r>
            <a:endParaRPr lang="tr-TR" sz="2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60000"/>
              </a:lnSpc>
              <a:spcBef>
                <a:spcPts val="0"/>
              </a:spcBef>
              <a:spcAft>
                <a:spcPts val="0"/>
              </a:spcAft>
              <a:buFont typeface="Symbol" panose="05050102010706020507" pitchFamily="18" charset="2"/>
              <a:buChar char=""/>
            </a:pPr>
            <a:r>
              <a:rPr lang="tr-TR" sz="2100" dirty="0" smtClean="0">
                <a:latin typeface="Arial Black" panose="020B0A04020102020204" pitchFamily="34" charset="0"/>
                <a:ea typeface="Calibri" panose="020F0502020204030204" pitchFamily="34" charset="0"/>
                <a:cs typeface="Times New Roman" panose="02020603050405020304" pitchFamily="18" charset="0"/>
              </a:rPr>
              <a:t>‘‘Bazı komutanların ordudan çıkarılmasına ve bir kısım subayların Harp Divanı’na verilmelerine dair Padişah iradeleri ve diğer emirlerin düzeltilmesi, </a:t>
            </a:r>
            <a:endParaRPr lang="tr-TR" sz="2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60000"/>
              </a:lnSpc>
              <a:spcBef>
                <a:spcPts val="0"/>
              </a:spcBef>
              <a:spcAft>
                <a:spcPts val="0"/>
              </a:spcAft>
              <a:buFont typeface="Symbol" panose="05050102010706020507" pitchFamily="18" charset="2"/>
              <a:buChar char=""/>
            </a:pPr>
            <a:r>
              <a:rPr lang="tr-TR" sz="2100" dirty="0" smtClean="0">
                <a:latin typeface="Arial Black" panose="020B0A04020102020204" pitchFamily="34" charset="0"/>
                <a:ea typeface="Calibri" panose="020F0502020204030204" pitchFamily="34" charset="0"/>
                <a:cs typeface="Times New Roman" panose="02020603050405020304" pitchFamily="18" charset="0"/>
              </a:rPr>
              <a:t>Malta’ya sürgüne gönderilenlerin Türk mahkemelerinde yargılanmalarının sağlanması, </a:t>
            </a:r>
            <a:endParaRPr lang="tr-TR" sz="2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60000"/>
              </a:lnSpc>
              <a:spcBef>
                <a:spcPts val="0"/>
              </a:spcBef>
              <a:spcAft>
                <a:spcPts val="0"/>
              </a:spcAft>
              <a:buFont typeface="Symbol" panose="05050102010706020507" pitchFamily="18" charset="2"/>
              <a:buChar char=""/>
            </a:pPr>
            <a:r>
              <a:rPr lang="tr-TR" sz="2100" dirty="0" smtClean="0">
                <a:latin typeface="Arial Black" panose="020B0A04020102020204" pitchFamily="34" charset="0"/>
                <a:ea typeface="Calibri" panose="020F0502020204030204" pitchFamily="34" charset="0"/>
                <a:cs typeface="Times New Roman" panose="02020603050405020304" pitchFamily="18" charset="0"/>
              </a:rPr>
              <a:t>İzmir’in işgalden kurtarılması için çalışmalar yapılması, </a:t>
            </a:r>
            <a:endParaRPr lang="tr-TR" sz="2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60000"/>
              </a:lnSpc>
              <a:spcBef>
                <a:spcPts val="0"/>
              </a:spcBef>
              <a:spcAft>
                <a:spcPts val="0"/>
              </a:spcAft>
              <a:buFont typeface="Symbol" panose="05050102010706020507" pitchFamily="18" charset="2"/>
              <a:buChar char=""/>
            </a:pPr>
            <a:r>
              <a:rPr lang="tr-TR" sz="2100" dirty="0" smtClean="0">
                <a:latin typeface="Arial Black" panose="020B0A04020102020204" pitchFamily="34" charset="0"/>
                <a:ea typeface="Calibri" panose="020F0502020204030204" pitchFamily="34" charset="0"/>
                <a:cs typeface="Times New Roman" panose="02020603050405020304" pitchFamily="18" charset="0"/>
              </a:rPr>
              <a:t>Yabancı parasıyla satın alınmış cemiyetlerin ve gazetelerin faaliyetlerine son verilmesi, </a:t>
            </a:r>
          </a:p>
          <a:p>
            <a:pPr marL="342900" lvl="0" indent="-342900" algn="just">
              <a:lnSpc>
                <a:spcPct val="160000"/>
              </a:lnSpc>
              <a:spcBef>
                <a:spcPts val="0"/>
              </a:spcBef>
              <a:spcAft>
                <a:spcPts val="0"/>
              </a:spcAft>
              <a:buFont typeface="Symbol" panose="05050102010706020507" pitchFamily="18" charset="2"/>
              <a:buChar char=""/>
            </a:pPr>
            <a:r>
              <a:rPr lang="tr-TR" sz="2100" dirty="0" err="1" smtClean="0">
                <a:effectLst/>
                <a:latin typeface="Arial Black" panose="020B0A04020102020204" pitchFamily="34" charset="0"/>
                <a:ea typeface="Calibri" panose="020F0502020204030204" pitchFamily="34" charset="0"/>
                <a:cs typeface="Times New Roman" panose="02020603050405020304" pitchFamily="18" charset="0"/>
              </a:rPr>
              <a:t>Kuva-yı</a:t>
            </a:r>
            <a:r>
              <a:rPr lang="tr-TR" sz="2100" dirty="0" smtClean="0">
                <a:effectLst/>
                <a:latin typeface="Arial Black" panose="020B0A04020102020204" pitchFamily="34" charset="0"/>
                <a:ea typeface="Calibri" panose="020F0502020204030204" pitchFamily="34" charset="0"/>
                <a:cs typeface="Times New Roman" panose="02020603050405020304" pitchFamily="18" charset="0"/>
              </a:rPr>
              <a:t> </a:t>
            </a:r>
            <a:r>
              <a:rPr lang="tr-TR" sz="2100" dirty="0" err="1" smtClean="0">
                <a:effectLst/>
                <a:latin typeface="Arial Black" panose="020B0A04020102020204" pitchFamily="34" charset="0"/>
                <a:ea typeface="Calibri" panose="020F0502020204030204" pitchFamily="34" charset="0"/>
                <a:cs typeface="Times New Roman" panose="02020603050405020304" pitchFamily="18" charset="0"/>
              </a:rPr>
              <a:t>Milliye’nin</a:t>
            </a:r>
            <a:r>
              <a:rPr lang="tr-TR" sz="2100" dirty="0" smtClean="0">
                <a:effectLst/>
                <a:latin typeface="Arial Black" panose="020B0A04020102020204" pitchFamily="34" charset="0"/>
                <a:ea typeface="Calibri" panose="020F0502020204030204" pitchFamily="34" charset="0"/>
                <a:cs typeface="Times New Roman" panose="02020603050405020304" pitchFamily="18" charset="0"/>
              </a:rPr>
              <a:t> güçlendirilmesinin sağlanması, Millî Mücadeleye katılmış ve hizmet eden memurların görevlerinden alınmamalarının sağlanması”.</a:t>
            </a:r>
            <a:endParaRPr lang="tr-TR" sz="2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18881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3963" y="221673"/>
            <a:ext cx="11776363" cy="110836"/>
          </a:xfrm>
        </p:spPr>
        <p:txBody>
          <a:bodyPr>
            <a:normAutofit fontScale="90000"/>
          </a:bodyPr>
          <a:lstStyle/>
          <a:p>
            <a:endParaRPr lang="tr-TR" dirty="0"/>
          </a:p>
        </p:txBody>
      </p:sp>
      <p:sp>
        <p:nvSpPr>
          <p:cNvPr id="3" name="Alt Başlık 2"/>
          <p:cNvSpPr>
            <a:spLocks noGrp="1"/>
          </p:cNvSpPr>
          <p:nvPr>
            <p:ph type="subTitle" idx="1"/>
          </p:nvPr>
        </p:nvSpPr>
        <p:spPr>
          <a:xfrm>
            <a:off x="193963" y="471055"/>
            <a:ext cx="11776363" cy="6179127"/>
          </a:xfrm>
        </p:spPr>
        <p:txBody>
          <a:bodyPr>
            <a:noAutofit/>
          </a:bodyPr>
          <a:lstStyle/>
          <a:p>
            <a:pPr lvl="0" algn="just">
              <a:lnSpc>
                <a:spcPct val="150000"/>
              </a:lnSpc>
              <a:spcAft>
                <a:spcPts val="0"/>
              </a:spcAft>
            </a:pPr>
            <a:r>
              <a:rPr lang="tr-TR" sz="2100" dirty="0">
                <a:latin typeface="Arial Black" panose="020B0A04020102020204" pitchFamily="34" charset="0"/>
                <a:ea typeface="Calibri" panose="020F0502020204030204" pitchFamily="34" charset="0"/>
                <a:cs typeface="Times New Roman" panose="02020603050405020304" pitchFamily="18" charset="0"/>
              </a:rPr>
              <a:t>	</a:t>
            </a:r>
            <a:r>
              <a:rPr lang="tr-TR"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Beşinci </a:t>
            </a:r>
            <a:r>
              <a:rPr lang="tr-TR"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ve son protokolde </a:t>
            </a:r>
            <a:r>
              <a:rPr lang="tr-TR" dirty="0">
                <a:latin typeface="Arial Black" panose="020B0A04020102020204" pitchFamily="34" charset="0"/>
                <a:ea typeface="Calibri" panose="020F0502020204030204" pitchFamily="34" charset="0"/>
                <a:cs typeface="Times New Roman" panose="02020603050405020304" pitchFamily="18" charset="0"/>
              </a:rPr>
              <a:t>ise Paris Barış Konferansına gönderilecek Türk heyetinin tespiti yapılarak Tevfik Paşa’nın başkanlığında bir heyetin gönderilmesi kararlaştırıldı.</a:t>
            </a:r>
            <a:endParaRPr lang="tr-TR"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tr-TR" dirty="0" smtClean="0">
                <a:latin typeface="Arial Black" panose="020B0A04020102020204" pitchFamily="34" charset="0"/>
                <a:ea typeface="Calibri" panose="020F0502020204030204" pitchFamily="34" charset="0"/>
                <a:cs typeface="Times New Roman" panose="02020603050405020304" pitchFamily="18" charset="0"/>
              </a:rPr>
              <a:t>	Amasya’daki </a:t>
            </a:r>
            <a:r>
              <a:rPr lang="tr-TR" dirty="0">
                <a:latin typeface="Arial Black" panose="020B0A04020102020204" pitchFamily="34" charset="0"/>
                <a:ea typeface="Calibri" panose="020F0502020204030204" pitchFamily="34" charset="0"/>
                <a:cs typeface="Times New Roman" panose="02020603050405020304" pitchFamily="18" charset="0"/>
              </a:rPr>
              <a:t>görüşmelerin sona ermesiyle Salih Paşa ve heyeti hemen İstanbul'a dönmüş, Mustafa Kemal ve beraberindekiler birkaç gün daha Amasya’da kalmışlar ve 27 Ekim’de Sivas'a gitmek üzere Amasya’dan ayrılmışlardır.</a:t>
            </a:r>
            <a:endParaRPr lang="tr-TR" sz="2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19785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3963" y="221673"/>
            <a:ext cx="11776363" cy="110836"/>
          </a:xfrm>
        </p:spPr>
        <p:txBody>
          <a:bodyPr>
            <a:normAutofit fontScale="90000"/>
          </a:bodyPr>
          <a:lstStyle/>
          <a:p>
            <a:endParaRPr lang="tr-TR" dirty="0"/>
          </a:p>
        </p:txBody>
      </p:sp>
      <p:sp>
        <p:nvSpPr>
          <p:cNvPr id="3" name="Alt Başlık 2"/>
          <p:cNvSpPr>
            <a:spLocks noGrp="1"/>
          </p:cNvSpPr>
          <p:nvPr>
            <p:ph type="subTitle" idx="1"/>
          </p:nvPr>
        </p:nvSpPr>
        <p:spPr>
          <a:xfrm>
            <a:off x="193963" y="471055"/>
            <a:ext cx="11776363" cy="6179127"/>
          </a:xfrm>
        </p:spPr>
        <p:txBody>
          <a:bodyPr>
            <a:noAutofit/>
          </a:bodyPr>
          <a:lstStyle/>
          <a:p>
            <a:pPr marL="342900" lvl="0" indent="-342900" algn="just">
              <a:lnSpc>
                <a:spcPct val="150000"/>
              </a:lnSpc>
              <a:spcBef>
                <a:spcPts val="0"/>
              </a:spcBef>
              <a:buFont typeface="Wingdings" panose="05000000000000000000" pitchFamily="2" charset="2"/>
              <a:buChar char=""/>
            </a:pPr>
            <a:r>
              <a:rPr lang="tr-TR" dirty="0" smtClean="0">
                <a:latin typeface="Arial Black" panose="020B0A04020102020204" pitchFamily="34" charset="0"/>
                <a:ea typeface="Calibri" panose="020F0502020204030204" pitchFamily="34" charset="0"/>
                <a:cs typeface="Times New Roman" panose="02020603050405020304" pitchFamily="18" charset="0"/>
              </a:rPr>
              <a:t>Amasya </a:t>
            </a:r>
            <a:r>
              <a:rPr lang="tr-TR" dirty="0" err="1">
                <a:latin typeface="Arial Black" panose="020B0A04020102020204" pitchFamily="34" charset="0"/>
                <a:ea typeface="Calibri" panose="020F0502020204030204" pitchFamily="34" charset="0"/>
                <a:cs typeface="Times New Roman" panose="02020603050405020304" pitchFamily="18" charset="0"/>
              </a:rPr>
              <a:t>Mülakatı’nın</a:t>
            </a:r>
            <a:r>
              <a:rPr lang="tr-TR" dirty="0">
                <a:latin typeface="Arial Black" panose="020B0A04020102020204" pitchFamily="34" charset="0"/>
                <a:ea typeface="Calibri" panose="020F0502020204030204" pitchFamily="34" charset="0"/>
                <a:cs typeface="Times New Roman" panose="02020603050405020304" pitchFamily="18" charset="0"/>
              </a:rPr>
              <a:t> en önemli sonucu </a:t>
            </a:r>
            <a:r>
              <a:rPr lang="tr-TR"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a:t>
            </a:r>
            <a:r>
              <a:rPr lang="tr-TR" dirty="0" err="1">
                <a:solidFill>
                  <a:srgbClr val="FF0000"/>
                </a:solidFill>
                <a:latin typeface="Arial Black" panose="020B0A04020102020204" pitchFamily="34" charset="0"/>
                <a:ea typeface="Calibri" panose="020F0502020204030204" pitchFamily="34" charset="0"/>
                <a:cs typeface="Times New Roman" panose="02020603050405020304" pitchFamily="18" charset="0"/>
              </a:rPr>
              <a:t>tanınma”dır</a:t>
            </a:r>
            <a:r>
              <a:rPr lang="tr-TR"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 </a:t>
            </a:r>
            <a:r>
              <a:rPr lang="tr-TR" dirty="0">
                <a:latin typeface="Arial Black" panose="020B0A04020102020204" pitchFamily="34" charset="0"/>
                <a:ea typeface="Calibri" panose="020F0502020204030204" pitchFamily="34" charset="0"/>
                <a:cs typeface="Times New Roman" panose="02020603050405020304" pitchFamily="18" charset="0"/>
              </a:rPr>
              <a:t>Şimdiye kadar yönetimi elinde tutan, Millî Mücadele hareketini engellemeye çalışan ve İtilaf Devletlerinin her dediğine boyun eğen İstanbul yönetimi, </a:t>
            </a:r>
            <a:r>
              <a:rPr lang="tr-TR" dirty="0" smtClean="0">
                <a:latin typeface="Arial Black" panose="020B0A04020102020204" pitchFamily="34" charset="0"/>
                <a:ea typeface="Calibri" panose="020F0502020204030204" pitchFamily="34" charset="0"/>
                <a:cs typeface="Times New Roman" panose="02020603050405020304" pitchFamily="18" charset="0"/>
              </a:rPr>
              <a:t>asi</a:t>
            </a:r>
            <a:r>
              <a:rPr lang="tr-TR" dirty="0">
                <a:latin typeface="Arial Black" panose="020B0A04020102020204" pitchFamily="34" charset="0"/>
                <a:ea typeface="Calibri" panose="020F0502020204030204" pitchFamily="34" charset="0"/>
                <a:cs typeface="Times New Roman" panose="02020603050405020304" pitchFamily="18" charset="0"/>
              </a:rPr>
              <a:t>, maceraperest saydığı Mustafa </a:t>
            </a:r>
            <a:r>
              <a:rPr lang="tr-TR" dirty="0" smtClean="0">
                <a:latin typeface="Arial Black" panose="020B0A04020102020204" pitchFamily="34" charset="0"/>
                <a:ea typeface="Calibri" panose="020F0502020204030204" pitchFamily="34" charset="0"/>
                <a:cs typeface="Times New Roman" panose="02020603050405020304" pitchFamily="18" charset="0"/>
              </a:rPr>
              <a:t>Kemal ve Temsil Heyeti ile görüşmekle</a:t>
            </a:r>
            <a:r>
              <a:rPr lang="tr-TR" dirty="0">
                <a:latin typeface="Arial Black" panose="020B0A04020102020204" pitchFamily="34" charset="0"/>
                <a:ea typeface="Calibri" panose="020F0502020204030204" pitchFamily="34" charset="0"/>
                <a:cs typeface="Times New Roman" panose="02020603050405020304" pitchFamily="18" charset="0"/>
              </a:rPr>
              <a:t>, Milli Mücadele hareketini ve bu hareketin liderini tanımış oluyordu. </a:t>
            </a:r>
            <a:endParaRPr lang="tr-TR"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0"/>
              </a:spcBef>
              <a:buFont typeface="Wingdings" panose="05000000000000000000" pitchFamily="2" charset="2"/>
              <a:buChar char=""/>
            </a:pPr>
            <a:r>
              <a:rPr lang="tr-TR" dirty="0">
                <a:latin typeface="Arial Black" panose="020B0A04020102020204" pitchFamily="34" charset="0"/>
                <a:ea typeface="Calibri" panose="020F0502020204030204" pitchFamily="34" charset="0"/>
                <a:cs typeface="Times New Roman" panose="02020603050405020304" pitchFamily="18" charset="0"/>
              </a:rPr>
              <a:t>Ayrıca bu durumda, Anadolu ve Rumeli Müdafaa-i Hukuk Cemiyetini de </a:t>
            </a:r>
            <a:r>
              <a:rPr lang="tr-TR" dirty="0" smtClean="0">
                <a:latin typeface="Arial Black" panose="020B0A04020102020204" pitchFamily="34" charset="0"/>
                <a:ea typeface="Calibri" panose="020F0502020204030204" pitchFamily="34" charset="0"/>
                <a:cs typeface="Times New Roman" panose="02020603050405020304" pitchFamily="18" charset="0"/>
              </a:rPr>
              <a:t>hukuken tanımış oldular.</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0"/>
              </a:spcBef>
              <a:buFont typeface="Wingdings" panose="05000000000000000000" pitchFamily="2" charset="2"/>
              <a:buChar char=""/>
            </a:pPr>
            <a:r>
              <a:rPr lang="tr-TR" dirty="0" smtClean="0">
                <a:latin typeface="Arial Black" panose="020B0A04020102020204" pitchFamily="34" charset="0"/>
                <a:ea typeface="Calibri" panose="020F0502020204030204" pitchFamily="34" charset="0"/>
                <a:cs typeface="Times New Roman" panose="02020603050405020304" pitchFamily="18" charset="0"/>
              </a:rPr>
              <a:t>İtilâf Devletleri, Anadolu hareketini İstanbul vasıtasıyla kontrol altına alamayacaklarını anlamış oldu.</a:t>
            </a:r>
          </a:p>
          <a:p>
            <a:pPr marL="342900" lvl="0" indent="-342900" algn="just">
              <a:lnSpc>
                <a:spcPct val="150000"/>
              </a:lnSpc>
              <a:spcBef>
                <a:spcPts val="0"/>
              </a:spcBef>
              <a:buFont typeface="Wingdings" panose="05000000000000000000" pitchFamily="2" charset="2"/>
              <a:buChar char=""/>
            </a:pPr>
            <a:endParaRPr lang="tr-TR" sz="2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20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3963" y="221673"/>
            <a:ext cx="11776363" cy="110836"/>
          </a:xfrm>
        </p:spPr>
        <p:txBody>
          <a:bodyPr>
            <a:normAutofit fontScale="90000"/>
          </a:bodyPr>
          <a:lstStyle/>
          <a:p>
            <a:endParaRPr lang="tr-TR" dirty="0"/>
          </a:p>
        </p:txBody>
      </p:sp>
      <p:sp>
        <p:nvSpPr>
          <p:cNvPr id="3" name="Alt Başlık 2"/>
          <p:cNvSpPr>
            <a:spLocks noGrp="1"/>
          </p:cNvSpPr>
          <p:nvPr>
            <p:ph type="subTitle" idx="1"/>
          </p:nvPr>
        </p:nvSpPr>
        <p:spPr>
          <a:xfrm>
            <a:off x="193963" y="471055"/>
            <a:ext cx="11776363" cy="6179127"/>
          </a:xfrm>
        </p:spPr>
        <p:txBody>
          <a:bodyPr>
            <a:noAutofit/>
          </a:bodyPr>
          <a:lstStyle/>
          <a:p>
            <a:pPr algn="just">
              <a:lnSpc>
                <a:spcPct val="150000"/>
              </a:lnSpc>
              <a:spcBef>
                <a:spcPts val="0"/>
              </a:spcBef>
              <a:spcAft>
                <a:spcPts val="0"/>
              </a:spcAft>
            </a:pPr>
            <a:r>
              <a:rPr lang="tr-TR" dirty="0" smtClean="0">
                <a:latin typeface="Arial Black" panose="020B0A04020102020204" pitchFamily="34" charset="0"/>
                <a:ea typeface="Calibri" panose="020F0502020204030204" pitchFamily="34" charset="0"/>
                <a:cs typeface="Times New Roman" panose="02020603050405020304" pitchFamily="18" charset="0"/>
              </a:rPr>
              <a:t>	Amasya </a:t>
            </a:r>
            <a:r>
              <a:rPr lang="tr-TR" dirty="0">
                <a:latin typeface="Arial Black" panose="020B0A04020102020204" pitchFamily="34" charset="0"/>
                <a:ea typeface="Calibri" panose="020F0502020204030204" pitchFamily="34" charset="0"/>
                <a:cs typeface="Times New Roman" panose="02020603050405020304" pitchFamily="18" charset="0"/>
              </a:rPr>
              <a:t>Mülakatı ile Heyet-i </a:t>
            </a:r>
            <a:r>
              <a:rPr lang="tr-TR" dirty="0" err="1">
                <a:latin typeface="Arial Black" panose="020B0A04020102020204" pitchFamily="34" charset="0"/>
                <a:ea typeface="Calibri" panose="020F0502020204030204" pitchFamily="34" charset="0"/>
                <a:cs typeface="Times New Roman" panose="02020603050405020304" pitchFamily="18" charset="0"/>
              </a:rPr>
              <a:t>Temsiliye’nin</a:t>
            </a:r>
            <a:r>
              <a:rPr lang="tr-TR" dirty="0">
                <a:latin typeface="Arial Black" panose="020B0A04020102020204" pitchFamily="34" charset="0"/>
                <a:ea typeface="Calibri" panose="020F0502020204030204" pitchFamily="34" charset="0"/>
                <a:cs typeface="Times New Roman" panose="02020603050405020304" pitchFamily="18" charset="0"/>
              </a:rPr>
              <a:t> Anadolu’da prestiji ve nüfuzu </a:t>
            </a:r>
            <a:r>
              <a:rPr lang="tr-TR" dirty="0" smtClean="0">
                <a:latin typeface="Arial Black" panose="020B0A04020102020204" pitchFamily="34" charset="0"/>
                <a:ea typeface="Calibri" panose="020F0502020204030204" pitchFamily="34" charset="0"/>
                <a:cs typeface="Times New Roman" panose="02020603050405020304" pitchFamily="18" charset="0"/>
              </a:rPr>
              <a:t>artmıştır.</a:t>
            </a:r>
            <a:endParaRPr lang="tr-TR" sz="2100" dirty="0">
              <a:solidFill>
                <a:srgbClr val="FF0000"/>
              </a:solidFill>
              <a:latin typeface="Arial Black" panose="020B0A04020102020204" pitchFamily="34" charset="0"/>
              <a:ea typeface="Calibri" panose="020F0502020204030204" pitchFamily="34" charset="0"/>
              <a:cs typeface="Times New Roman" panose="02020603050405020304" pitchFamily="18" charset="0"/>
            </a:endParaRPr>
          </a:p>
          <a:p>
            <a:pPr marL="342900" indent="-342900" algn="just">
              <a:lnSpc>
                <a:spcPct val="150000"/>
              </a:lnSpc>
              <a:spcAft>
                <a:spcPts val="0"/>
              </a:spcAft>
              <a:buFont typeface="Wingdings" panose="05000000000000000000" pitchFamily="2" charset="2"/>
              <a:buChar char="v"/>
            </a:pPr>
            <a:r>
              <a:rPr lang="tr-TR"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Amasya Mülakatının en önemli sonucu, ülkede seçimler yapılarak Osmanlı </a:t>
            </a:r>
            <a:r>
              <a:rPr lang="tr-TR" dirty="0" err="1"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Mebusan</a:t>
            </a:r>
            <a:r>
              <a:rPr lang="tr-TR"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 Meclisi’nin yeniden açılmasına karar verilişidir. </a:t>
            </a:r>
            <a:r>
              <a:rPr lang="tr-TR" dirty="0" smtClean="0">
                <a:latin typeface="Arial Black" panose="020B0A04020102020204" pitchFamily="34" charset="0"/>
                <a:ea typeface="Calibri" panose="020F0502020204030204" pitchFamily="34" charset="0"/>
                <a:cs typeface="Times New Roman" panose="02020603050405020304" pitchFamily="18" charset="0"/>
              </a:rPr>
              <a:t>Mondros Ateşkesi sonrası Aralık 1918’de Osmanlı </a:t>
            </a:r>
            <a:r>
              <a:rPr lang="tr-TR" dirty="0" err="1" smtClean="0">
                <a:latin typeface="Arial Black" panose="020B0A04020102020204" pitchFamily="34" charset="0"/>
                <a:ea typeface="Calibri" panose="020F0502020204030204" pitchFamily="34" charset="0"/>
                <a:cs typeface="Times New Roman" panose="02020603050405020304" pitchFamily="18" charset="0"/>
              </a:rPr>
              <a:t>Mebusan</a:t>
            </a:r>
            <a:r>
              <a:rPr lang="tr-TR" dirty="0" smtClean="0">
                <a:latin typeface="Arial Black" panose="020B0A04020102020204" pitchFamily="34" charset="0"/>
                <a:ea typeface="Calibri" panose="020F0502020204030204" pitchFamily="34" charset="0"/>
                <a:cs typeface="Times New Roman" panose="02020603050405020304" pitchFamily="18" charset="0"/>
              </a:rPr>
              <a:t> Meclisi kapatılmıştı ve o tarihten itibaren İstanbul’daki hükûmetleri millet adına denetleyecek bir mekanizma ortadan kaldırılmıştı. (Amasya Mülakatı sonrası ülkede 1919 milletvekili seçimleri yapılacak ve tarihimizde Son Osmanlı </a:t>
            </a:r>
            <a:r>
              <a:rPr lang="tr-TR" dirty="0" err="1" smtClean="0">
                <a:latin typeface="Arial Black" panose="020B0A04020102020204" pitchFamily="34" charset="0"/>
                <a:ea typeface="Calibri" panose="020F0502020204030204" pitchFamily="34" charset="0"/>
                <a:cs typeface="Times New Roman" panose="02020603050405020304" pitchFamily="18" charset="0"/>
              </a:rPr>
              <a:t>Mebusan</a:t>
            </a:r>
            <a:r>
              <a:rPr lang="tr-TR" dirty="0" smtClean="0">
                <a:latin typeface="Arial Black" panose="020B0A04020102020204" pitchFamily="34" charset="0"/>
                <a:ea typeface="Calibri" panose="020F0502020204030204" pitchFamily="34" charset="0"/>
                <a:cs typeface="Times New Roman" panose="02020603050405020304" pitchFamily="18" charset="0"/>
              </a:rPr>
              <a:t> Meclisi adı verilen parlamento İstanbul’da faaliyete geçecektir.) </a:t>
            </a:r>
            <a:r>
              <a:rPr lang="tr-TR" sz="2100"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	</a:t>
            </a:r>
            <a:endParaRPr lang="tr-TR" sz="2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2315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3963" y="221673"/>
            <a:ext cx="11776363" cy="110836"/>
          </a:xfrm>
        </p:spPr>
        <p:txBody>
          <a:bodyPr>
            <a:normAutofit fontScale="90000"/>
          </a:bodyPr>
          <a:lstStyle/>
          <a:p>
            <a:endParaRPr lang="tr-TR" dirty="0"/>
          </a:p>
        </p:txBody>
      </p:sp>
      <p:sp>
        <p:nvSpPr>
          <p:cNvPr id="3" name="Alt Başlık 2"/>
          <p:cNvSpPr>
            <a:spLocks noGrp="1"/>
          </p:cNvSpPr>
          <p:nvPr>
            <p:ph type="subTitle" idx="1"/>
          </p:nvPr>
        </p:nvSpPr>
        <p:spPr>
          <a:xfrm>
            <a:off x="193963" y="471055"/>
            <a:ext cx="11776363" cy="6179127"/>
          </a:xfrm>
        </p:spPr>
        <p:txBody>
          <a:bodyPr>
            <a:noAutofit/>
          </a:bodyPr>
          <a:lstStyle/>
          <a:p>
            <a:pPr indent="449580" algn="just">
              <a:lnSpc>
                <a:spcPct val="150000"/>
              </a:lnSpc>
              <a:spcAft>
                <a:spcPts val="0"/>
              </a:spcAft>
            </a:pPr>
            <a:r>
              <a:rPr lang="tr-TR" sz="2100" dirty="0" smtClean="0">
                <a:latin typeface="Arial Black" panose="020B0A04020102020204" pitchFamily="34" charset="0"/>
                <a:ea typeface="Calibri" panose="020F0502020204030204" pitchFamily="34" charset="0"/>
                <a:cs typeface="Times New Roman" panose="02020603050405020304" pitchFamily="18" charset="0"/>
              </a:rPr>
              <a:t>	Amasya’da İstanbul hükümetini temsil eden </a:t>
            </a:r>
            <a:r>
              <a:rPr lang="tr-TR" dirty="0" smtClean="0">
                <a:latin typeface="Arial Black" panose="020B0A04020102020204" pitchFamily="34" charset="0"/>
                <a:ea typeface="Calibri" panose="020F0502020204030204" pitchFamily="34" charset="0"/>
                <a:cs typeface="Times New Roman" panose="02020603050405020304" pitchFamily="18" charset="0"/>
              </a:rPr>
              <a:t>Salih </a:t>
            </a:r>
            <a:r>
              <a:rPr lang="tr-TR" dirty="0">
                <a:latin typeface="Arial Black" panose="020B0A04020102020204" pitchFamily="34" charset="0"/>
                <a:ea typeface="Calibri" panose="020F0502020204030204" pitchFamily="34" charset="0"/>
                <a:cs typeface="Times New Roman" panose="02020603050405020304" pitchFamily="18" charset="0"/>
              </a:rPr>
              <a:t>Paşa, </a:t>
            </a:r>
            <a:r>
              <a:rPr lang="tr-TR" dirty="0" err="1" smtClean="0">
                <a:latin typeface="Arial Black" panose="020B0A04020102020204" pitchFamily="34" charset="0"/>
                <a:ea typeface="Calibri" panose="020F0502020204030204" pitchFamily="34" charset="0"/>
                <a:cs typeface="Times New Roman" panose="02020603050405020304" pitchFamily="18" charset="0"/>
              </a:rPr>
              <a:t>Mebusan</a:t>
            </a:r>
            <a:r>
              <a:rPr lang="tr-TR" dirty="0" smtClean="0">
                <a:latin typeface="Arial Black" panose="020B0A04020102020204" pitchFamily="34" charset="0"/>
                <a:ea typeface="Calibri" panose="020F0502020204030204" pitchFamily="34" charset="0"/>
                <a:cs typeface="Times New Roman" panose="02020603050405020304" pitchFamily="18" charset="0"/>
              </a:rPr>
              <a:t> Meclisinin </a:t>
            </a:r>
            <a:r>
              <a:rPr lang="tr-TR" dirty="0">
                <a:latin typeface="Arial Black" panose="020B0A04020102020204" pitchFamily="34" charset="0"/>
                <a:ea typeface="Calibri" panose="020F0502020204030204" pitchFamily="34" charset="0"/>
                <a:cs typeface="Times New Roman" panose="02020603050405020304" pitchFamily="18" charset="0"/>
              </a:rPr>
              <a:t>İstanbul dışında bir yerde toplanmasını benimsemişse de İstanbul’a döndüğünde İtilaf Devletlerinin tutumundan ve Padişahın isteksiz davranışları yüzünden meclisin İstanbul’un dışında toplanması uygun </a:t>
            </a:r>
            <a:r>
              <a:rPr lang="tr-TR" dirty="0" smtClean="0">
                <a:latin typeface="Arial Black" panose="020B0A04020102020204" pitchFamily="34" charset="0"/>
                <a:ea typeface="Calibri" panose="020F0502020204030204" pitchFamily="34" charset="0"/>
                <a:cs typeface="Times New Roman" panose="02020603050405020304" pitchFamily="18" charset="0"/>
              </a:rPr>
              <a:t>görülmemiştir.</a:t>
            </a:r>
            <a:endParaRPr lang="tr-TR"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tr-TR" dirty="0">
                <a:latin typeface="Arial Black" panose="020B0A04020102020204" pitchFamily="34" charset="0"/>
                <a:ea typeface="Calibri" panose="020F0502020204030204" pitchFamily="34" charset="0"/>
                <a:cs typeface="Times New Roman" panose="02020603050405020304" pitchFamily="18" charset="0"/>
              </a:rPr>
              <a:t> </a:t>
            </a:r>
            <a:r>
              <a:rPr lang="tr-TR" dirty="0" smtClean="0">
                <a:latin typeface="Arial Black" panose="020B0A04020102020204" pitchFamily="34" charset="0"/>
                <a:ea typeface="Calibri" panose="020F0502020204030204" pitchFamily="34" charset="0"/>
                <a:cs typeface="Times New Roman" panose="02020603050405020304" pitchFamily="18" charset="0"/>
              </a:rPr>
              <a:t>	Amasya </a:t>
            </a:r>
            <a:r>
              <a:rPr lang="tr-TR" dirty="0">
                <a:latin typeface="Arial Black" panose="020B0A04020102020204" pitchFamily="34" charset="0"/>
                <a:ea typeface="Calibri" panose="020F0502020204030204" pitchFamily="34" charset="0"/>
                <a:cs typeface="Times New Roman" panose="02020603050405020304" pitchFamily="18" charset="0"/>
              </a:rPr>
              <a:t>mülakatından sonra, </a:t>
            </a:r>
            <a:r>
              <a:rPr lang="tr-TR" dirty="0" smtClean="0">
                <a:latin typeface="Arial Black" panose="020B0A04020102020204" pitchFamily="34" charset="0"/>
                <a:ea typeface="Calibri" panose="020F0502020204030204" pitchFamily="34" charset="0"/>
                <a:cs typeface="Times New Roman" panose="02020603050405020304" pitchFamily="18" charset="0"/>
              </a:rPr>
              <a:t>İstanbul </a:t>
            </a:r>
            <a:r>
              <a:rPr lang="tr-TR" dirty="0">
                <a:latin typeface="Arial Black" panose="020B0A04020102020204" pitchFamily="34" charset="0"/>
                <a:ea typeface="Calibri" panose="020F0502020204030204" pitchFamily="34" charset="0"/>
                <a:cs typeface="Times New Roman" panose="02020603050405020304" pitchFamily="18" charset="0"/>
              </a:rPr>
              <a:t>basını Milli Mücadele lehine yazılar yayınlayabilmiş, Hatta, Mustafa Kemal Paşa, İstanbul’da yayınlanan Tasvir-i Efkâr, Vakit, Akşam, Türk Dünyası ve İstiklâl gazeteleriyle yazışmalar yapmış, Tasvir muhabiri Ruşen Eşref Bey’le de bir mülakatta bulunmuştur. </a:t>
            </a:r>
            <a:endParaRPr lang="tr-TR" sz="2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7256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3963" y="221673"/>
            <a:ext cx="11776363" cy="110836"/>
          </a:xfrm>
        </p:spPr>
        <p:txBody>
          <a:bodyPr>
            <a:normAutofit fontScale="90000"/>
          </a:bodyPr>
          <a:lstStyle/>
          <a:p>
            <a:endParaRPr lang="tr-TR" dirty="0"/>
          </a:p>
        </p:txBody>
      </p:sp>
      <p:sp>
        <p:nvSpPr>
          <p:cNvPr id="3" name="Alt Başlık 2"/>
          <p:cNvSpPr>
            <a:spLocks noGrp="1"/>
          </p:cNvSpPr>
          <p:nvPr>
            <p:ph type="subTitle" idx="1"/>
          </p:nvPr>
        </p:nvSpPr>
        <p:spPr>
          <a:xfrm>
            <a:off x="193963" y="471055"/>
            <a:ext cx="11776363" cy="6179127"/>
          </a:xfrm>
        </p:spPr>
        <p:txBody>
          <a:bodyPr>
            <a:noAutofit/>
          </a:bodyPr>
          <a:lstStyle/>
          <a:p>
            <a:pPr indent="449580" algn="just">
              <a:lnSpc>
                <a:spcPct val="150000"/>
              </a:lnSpc>
              <a:spcAft>
                <a:spcPts val="0"/>
              </a:spcAft>
            </a:pPr>
            <a:r>
              <a:rPr lang="tr-TR" dirty="0" smtClean="0">
                <a:latin typeface="Arial Black" panose="020B0A04020102020204" pitchFamily="34" charset="0"/>
                <a:ea typeface="Calibri" panose="020F0502020204030204" pitchFamily="34" charset="0"/>
                <a:cs typeface="Times New Roman" panose="02020603050405020304" pitchFamily="18" charset="0"/>
              </a:rPr>
              <a:t>	</a:t>
            </a:r>
            <a:r>
              <a:rPr lang="tr-TR" dirty="0">
                <a:latin typeface="Arial Black" panose="020B0A04020102020204" pitchFamily="34" charset="0"/>
                <a:ea typeface="Calibri" panose="020F0502020204030204" pitchFamily="34" charset="0"/>
                <a:cs typeface="Times New Roman" panose="02020603050405020304" pitchFamily="18" charset="0"/>
              </a:rPr>
              <a:t>Amasya Mülakatı ile imzalanan protokollere her iki tarafın da tam anlamıyla uymadığını söyleyebiliriz. Zaten o günkü şartlar altında bu protokollerin harfiyen yerine getirilmesi mümkün değildi. Aslında Amasya Mülakatı sonunda varılan anlaşma görünüşte bir barıştı, ama geçici bir barış, özünde ise iki tarafın birbirine üstünlük sağlama girişimiydi. </a:t>
            </a:r>
            <a:endParaRPr lang="tr-TR"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tr-TR"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	‘‘</a:t>
            </a:r>
            <a:r>
              <a:rPr lang="tr-TR"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Bu mülakattan sonra Anadolu artık İstanbul’a tabi değil, hakim duruma geçecektir."</a:t>
            </a:r>
            <a:endParaRPr lang="tr-TR" sz="2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81702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3963" y="221673"/>
            <a:ext cx="11776363" cy="110836"/>
          </a:xfrm>
        </p:spPr>
        <p:txBody>
          <a:bodyPr>
            <a:normAutofit fontScale="90000"/>
          </a:bodyPr>
          <a:lstStyle/>
          <a:p>
            <a:endParaRPr lang="tr-TR" dirty="0"/>
          </a:p>
        </p:txBody>
      </p:sp>
      <p:sp>
        <p:nvSpPr>
          <p:cNvPr id="3" name="Alt Başlık 2"/>
          <p:cNvSpPr>
            <a:spLocks noGrp="1"/>
          </p:cNvSpPr>
          <p:nvPr>
            <p:ph type="subTitle" idx="1"/>
          </p:nvPr>
        </p:nvSpPr>
        <p:spPr>
          <a:xfrm>
            <a:off x="193963" y="471055"/>
            <a:ext cx="11776363" cy="6179127"/>
          </a:xfrm>
        </p:spPr>
        <p:txBody>
          <a:bodyPr>
            <a:noAutofit/>
          </a:bodyPr>
          <a:lstStyle/>
          <a:p>
            <a:pPr indent="449580" algn="just">
              <a:lnSpc>
                <a:spcPct val="107000"/>
              </a:lnSpc>
              <a:spcBef>
                <a:spcPts val="0"/>
              </a:spcBef>
            </a:pPr>
            <a:r>
              <a:rPr lang="tr-TR" sz="2300"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	</a:t>
            </a:r>
            <a:r>
              <a:rPr lang="tr-TR"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SİVAS’TA KOMUTANLARLA YAPILAN TOPLANTI</a:t>
            </a:r>
            <a:endParaRPr lang="tr-TR"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indent="449580" algn="just">
              <a:lnSpc>
                <a:spcPct val="150000"/>
              </a:lnSpc>
              <a:spcBef>
                <a:spcPts val="0"/>
              </a:spcBef>
            </a:pPr>
            <a:r>
              <a:rPr lang="tr-TR" sz="2200" dirty="0" smtClean="0">
                <a:latin typeface="Arial Black" panose="020B0A04020102020204" pitchFamily="34" charset="0"/>
                <a:ea typeface="Calibri" panose="020F0502020204030204" pitchFamily="34" charset="0"/>
                <a:cs typeface="Times New Roman" panose="02020603050405020304" pitchFamily="18" charset="0"/>
              </a:rPr>
              <a:t>	Mustafa </a:t>
            </a:r>
            <a:r>
              <a:rPr lang="tr-TR" sz="2200" dirty="0">
                <a:latin typeface="Arial Black" panose="020B0A04020102020204" pitchFamily="34" charset="0"/>
                <a:ea typeface="Calibri" panose="020F0502020204030204" pitchFamily="34" charset="0"/>
                <a:cs typeface="Times New Roman" panose="02020603050405020304" pitchFamily="18" charset="0"/>
              </a:rPr>
              <a:t>Kemal Paşa 29 Ekim 1919 günü Heyet-i </a:t>
            </a:r>
            <a:r>
              <a:rPr lang="tr-TR" sz="2200" dirty="0" err="1">
                <a:latin typeface="Arial Black" panose="020B0A04020102020204" pitchFamily="34" charset="0"/>
                <a:ea typeface="Calibri" panose="020F0502020204030204" pitchFamily="34" charset="0"/>
                <a:cs typeface="Times New Roman" panose="02020603050405020304" pitchFamily="18" charset="0"/>
              </a:rPr>
              <a:t>Temsiliye</a:t>
            </a:r>
            <a:r>
              <a:rPr lang="tr-TR" sz="2200" dirty="0">
                <a:latin typeface="Arial Black" panose="020B0A04020102020204" pitchFamily="34" charset="0"/>
                <a:ea typeface="Calibri" panose="020F0502020204030204" pitchFamily="34" charset="0"/>
                <a:cs typeface="Times New Roman" panose="02020603050405020304" pitchFamily="18" charset="0"/>
              </a:rPr>
              <a:t> üyelerine Amasya görüşmeleri hakkında bilgiler vererek, daha sonra da Meclis-i </a:t>
            </a:r>
            <a:r>
              <a:rPr lang="tr-TR" sz="2200" dirty="0" err="1" smtClean="0">
                <a:latin typeface="Arial Black" panose="020B0A04020102020204" pitchFamily="34" charset="0"/>
                <a:ea typeface="Calibri" panose="020F0502020204030204" pitchFamily="34" charset="0"/>
                <a:cs typeface="Times New Roman" panose="02020603050405020304" pitchFamily="18" charset="0"/>
              </a:rPr>
              <a:t>Mebusan’ın</a:t>
            </a:r>
            <a:r>
              <a:rPr lang="tr-TR" sz="2200" dirty="0">
                <a:latin typeface="Arial Black" panose="020B0A04020102020204" pitchFamily="34" charset="0"/>
                <a:ea typeface="Calibri" panose="020F0502020204030204" pitchFamily="34" charset="0"/>
                <a:cs typeface="Times New Roman" panose="02020603050405020304" pitchFamily="18" charset="0"/>
              </a:rPr>
              <a:t> </a:t>
            </a:r>
            <a:r>
              <a:rPr lang="tr-TR" sz="2200" dirty="0" smtClean="0">
                <a:latin typeface="Arial Black" panose="020B0A04020102020204" pitchFamily="34" charset="0"/>
                <a:ea typeface="Calibri" panose="020F0502020204030204" pitchFamily="34" charset="0"/>
                <a:cs typeface="Times New Roman" panose="02020603050405020304" pitchFamily="18" charset="0"/>
              </a:rPr>
              <a:t>toplanması </a:t>
            </a:r>
            <a:r>
              <a:rPr lang="tr-TR" sz="2200" dirty="0">
                <a:latin typeface="Arial Black" panose="020B0A04020102020204" pitchFamily="34" charset="0"/>
                <a:ea typeface="Calibri" panose="020F0502020204030204" pitchFamily="34" charset="0"/>
                <a:cs typeface="Times New Roman" panose="02020603050405020304" pitchFamily="18" charset="0"/>
              </a:rPr>
              <a:t>konusunda görüşmek üzere bazı kolordu komutanlarını toplantıya davet etmiştir.</a:t>
            </a:r>
            <a:endParaRPr lang="tr-TR"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tr-TR" sz="2200" dirty="0" smtClean="0">
                <a:latin typeface="Arial Black" panose="020B0A04020102020204" pitchFamily="34" charset="0"/>
                <a:ea typeface="Calibri" panose="020F0502020204030204" pitchFamily="34" charset="0"/>
                <a:cs typeface="Times New Roman" panose="02020603050405020304" pitchFamily="18" charset="0"/>
              </a:rPr>
              <a:t>	Sivas’ta </a:t>
            </a:r>
            <a:r>
              <a:rPr lang="tr-TR" sz="2200" dirty="0">
                <a:latin typeface="Arial Black" panose="020B0A04020102020204" pitchFamily="34" charset="0"/>
                <a:ea typeface="Calibri" panose="020F0502020204030204" pitchFamily="34" charset="0"/>
                <a:cs typeface="Times New Roman" panose="02020603050405020304" pitchFamily="18" charset="0"/>
              </a:rPr>
              <a:t>yapılan toplantı, 16-29 Kasım 1919 tarihleri arasında gerçekleşmiş ve Heyet-i </a:t>
            </a:r>
            <a:r>
              <a:rPr lang="tr-TR" sz="2200" dirty="0" err="1">
                <a:latin typeface="Arial Black" panose="020B0A04020102020204" pitchFamily="34" charset="0"/>
                <a:ea typeface="Calibri" panose="020F0502020204030204" pitchFamily="34" charset="0"/>
                <a:cs typeface="Times New Roman" panose="02020603050405020304" pitchFamily="18" charset="0"/>
              </a:rPr>
              <a:t>Temsiliye</a:t>
            </a:r>
            <a:r>
              <a:rPr lang="tr-TR" sz="2200" dirty="0">
                <a:latin typeface="Arial Black" panose="020B0A04020102020204" pitchFamily="34" charset="0"/>
                <a:ea typeface="Calibri" panose="020F0502020204030204" pitchFamily="34" charset="0"/>
                <a:cs typeface="Times New Roman" panose="02020603050405020304" pitchFamily="18" charset="0"/>
              </a:rPr>
              <a:t> üyeleri ve  komutanlarla </a:t>
            </a:r>
            <a:endParaRPr lang="tr-TR" sz="2200" dirty="0" smtClean="0">
              <a:latin typeface="Arial Black" panose="020B0A04020102020204" pitchFamily="34" charset="0"/>
              <a:ea typeface="Calibri" panose="020F0502020204030204" pitchFamily="34" charset="0"/>
              <a:cs typeface="Times New Roman" panose="02020603050405020304" pitchFamily="18" charset="0"/>
            </a:endParaRPr>
          </a:p>
          <a:p>
            <a:pPr marL="342900" indent="-342900" algn="just">
              <a:lnSpc>
                <a:spcPct val="150000"/>
              </a:lnSpc>
              <a:spcBef>
                <a:spcPts val="0"/>
              </a:spcBef>
              <a:buFont typeface="Wingdings" panose="05000000000000000000" pitchFamily="2" charset="2"/>
              <a:buChar char="ü"/>
            </a:pPr>
            <a:r>
              <a:rPr lang="tr-TR" sz="2200" dirty="0" smtClean="0">
                <a:latin typeface="Arial Black" panose="020B0A04020102020204" pitchFamily="34" charset="0"/>
                <a:ea typeface="Calibri" panose="020F0502020204030204" pitchFamily="34" charset="0"/>
                <a:cs typeface="Times New Roman" panose="02020603050405020304" pitchFamily="18" charset="0"/>
              </a:rPr>
              <a:t>“</a:t>
            </a:r>
            <a:r>
              <a:rPr lang="tr-TR" sz="2200" dirty="0">
                <a:latin typeface="Arial Black" panose="020B0A04020102020204" pitchFamily="34" charset="0"/>
                <a:ea typeface="Calibri" panose="020F0502020204030204" pitchFamily="34" charset="0"/>
                <a:cs typeface="Times New Roman" panose="02020603050405020304" pitchFamily="18" charset="0"/>
              </a:rPr>
              <a:t>Meclis-i </a:t>
            </a:r>
            <a:r>
              <a:rPr lang="tr-TR" sz="2200" dirty="0" err="1">
                <a:latin typeface="Arial Black" panose="020B0A04020102020204" pitchFamily="34" charset="0"/>
                <a:ea typeface="Calibri" panose="020F0502020204030204" pitchFamily="34" charset="0"/>
                <a:cs typeface="Times New Roman" panose="02020603050405020304" pitchFamily="18" charset="0"/>
              </a:rPr>
              <a:t>Mebusan'ın</a:t>
            </a:r>
            <a:r>
              <a:rPr lang="tr-TR" sz="2200" dirty="0">
                <a:latin typeface="Arial Black" panose="020B0A04020102020204" pitchFamily="34" charset="0"/>
                <a:ea typeface="Calibri" panose="020F0502020204030204" pitchFamily="34" charset="0"/>
                <a:cs typeface="Times New Roman" panose="02020603050405020304" pitchFamily="18" charset="0"/>
              </a:rPr>
              <a:t> toplanma yeri, meclisin toplanmasından </a:t>
            </a:r>
            <a:r>
              <a:rPr lang="tr-TR" sz="2200" dirty="0" smtClean="0">
                <a:latin typeface="Arial Black" panose="020B0A04020102020204" pitchFamily="34" charset="0"/>
                <a:ea typeface="Calibri" panose="020F0502020204030204" pitchFamily="34" charset="0"/>
                <a:cs typeface="Times New Roman" panose="02020603050405020304" pitchFamily="18" charset="0"/>
              </a:rPr>
              <a:t>sonra Heyet-i </a:t>
            </a:r>
            <a:r>
              <a:rPr lang="tr-TR" sz="2200" dirty="0" err="1">
                <a:latin typeface="Arial Black" panose="020B0A04020102020204" pitchFamily="34" charset="0"/>
                <a:ea typeface="Calibri" panose="020F0502020204030204" pitchFamily="34" charset="0"/>
                <a:cs typeface="Times New Roman" panose="02020603050405020304" pitchFamily="18" charset="0"/>
              </a:rPr>
              <a:t>Temsiliye’nin</a:t>
            </a:r>
            <a:r>
              <a:rPr lang="tr-TR" sz="2200" dirty="0">
                <a:latin typeface="Arial Black" panose="020B0A04020102020204" pitchFamily="34" charset="0"/>
                <a:ea typeface="Calibri" panose="020F0502020204030204" pitchFamily="34" charset="0"/>
                <a:cs typeface="Times New Roman" panose="02020603050405020304" pitchFamily="18" charset="0"/>
              </a:rPr>
              <a:t> ve Milli teşkilatın alacağı şekil ve çalışma yöntemi, </a:t>
            </a:r>
            <a:endParaRPr lang="tr-TR" sz="2200" dirty="0" smtClean="0">
              <a:latin typeface="Arial Black" panose="020B0A04020102020204" pitchFamily="34" charset="0"/>
              <a:ea typeface="Calibri" panose="020F0502020204030204" pitchFamily="34" charset="0"/>
              <a:cs typeface="Times New Roman" panose="02020603050405020304" pitchFamily="18" charset="0"/>
            </a:endParaRPr>
          </a:p>
          <a:p>
            <a:pPr marL="342900" indent="-342900" algn="just">
              <a:lnSpc>
                <a:spcPct val="150000"/>
              </a:lnSpc>
              <a:spcBef>
                <a:spcPts val="0"/>
              </a:spcBef>
              <a:buFont typeface="Wingdings" panose="05000000000000000000" pitchFamily="2" charset="2"/>
              <a:buChar char="ü"/>
            </a:pPr>
            <a:r>
              <a:rPr lang="tr-TR" sz="2200" dirty="0" smtClean="0">
                <a:latin typeface="Arial Black" panose="020B0A04020102020204" pitchFamily="34" charset="0"/>
                <a:ea typeface="Calibri" panose="020F0502020204030204" pitchFamily="34" charset="0"/>
                <a:cs typeface="Times New Roman" panose="02020603050405020304" pitchFamily="18" charset="0"/>
              </a:rPr>
              <a:t>Paris </a:t>
            </a:r>
            <a:r>
              <a:rPr lang="tr-TR" sz="2200" dirty="0">
                <a:latin typeface="Arial Black" panose="020B0A04020102020204" pitchFamily="34" charset="0"/>
                <a:ea typeface="Calibri" panose="020F0502020204030204" pitchFamily="34" charset="0"/>
                <a:cs typeface="Times New Roman" panose="02020603050405020304" pitchFamily="18" charset="0"/>
              </a:rPr>
              <a:t>Barış Konferansının bizim için olumlu veya olumsuz bir karar vermesi </a:t>
            </a:r>
            <a:r>
              <a:rPr lang="tr-TR" sz="2200" dirty="0" smtClean="0">
                <a:latin typeface="Arial Black" panose="020B0A04020102020204" pitchFamily="34" charset="0"/>
                <a:ea typeface="Calibri" panose="020F0502020204030204" pitchFamily="34" charset="0"/>
                <a:cs typeface="Times New Roman" panose="02020603050405020304" pitchFamily="18" charset="0"/>
              </a:rPr>
              <a:t>halinde </a:t>
            </a:r>
            <a:r>
              <a:rPr lang="tr-TR" sz="2200" dirty="0">
                <a:latin typeface="Arial Black" panose="020B0A04020102020204" pitchFamily="34" charset="0"/>
                <a:ea typeface="Calibri" panose="020F0502020204030204" pitchFamily="34" charset="0"/>
                <a:cs typeface="Times New Roman" panose="02020603050405020304" pitchFamily="18" charset="0"/>
              </a:rPr>
              <a:t>takip edilecek yolların neler olacağı toplantının konularını </a:t>
            </a:r>
            <a:r>
              <a:rPr lang="tr-TR" sz="2200" dirty="0" smtClean="0">
                <a:latin typeface="Arial Black" panose="020B0A04020102020204" pitchFamily="34" charset="0"/>
                <a:ea typeface="Calibri" panose="020F0502020204030204" pitchFamily="34" charset="0"/>
                <a:cs typeface="Times New Roman" panose="02020603050405020304" pitchFamily="18" charset="0"/>
              </a:rPr>
              <a:t>oluşturmuştur.</a:t>
            </a:r>
            <a:endParaRPr lang="tr-TR" sz="2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76008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3963" y="221673"/>
            <a:ext cx="11776363" cy="110836"/>
          </a:xfrm>
        </p:spPr>
        <p:txBody>
          <a:bodyPr>
            <a:normAutofit fontScale="90000"/>
          </a:bodyPr>
          <a:lstStyle/>
          <a:p>
            <a:endParaRPr lang="tr-TR" dirty="0"/>
          </a:p>
        </p:txBody>
      </p:sp>
      <p:sp>
        <p:nvSpPr>
          <p:cNvPr id="3" name="Alt Başlık 2"/>
          <p:cNvSpPr>
            <a:spLocks noGrp="1"/>
          </p:cNvSpPr>
          <p:nvPr>
            <p:ph type="subTitle" idx="1"/>
          </p:nvPr>
        </p:nvSpPr>
        <p:spPr>
          <a:xfrm>
            <a:off x="193963" y="471055"/>
            <a:ext cx="11776363" cy="6179127"/>
          </a:xfrm>
        </p:spPr>
        <p:txBody>
          <a:bodyPr>
            <a:noAutofit/>
          </a:bodyPr>
          <a:lstStyle/>
          <a:p>
            <a:pPr indent="449580" algn="just">
              <a:lnSpc>
                <a:spcPct val="150000"/>
              </a:lnSpc>
              <a:spcBef>
                <a:spcPts val="0"/>
              </a:spcBef>
              <a:spcAft>
                <a:spcPts val="0"/>
              </a:spcAft>
            </a:pPr>
            <a:r>
              <a:rPr lang="tr-TR" sz="2000"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Günlerce süren toplantılardan sonra şu kararlar alınmıştı:</a:t>
            </a:r>
            <a:endParaRPr lang="tr-TR" sz="1800"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indent="449580" algn="just">
              <a:lnSpc>
                <a:spcPct val="150000"/>
              </a:lnSpc>
              <a:spcBef>
                <a:spcPts val="0"/>
              </a:spcBef>
              <a:spcAft>
                <a:spcPts val="0"/>
              </a:spcAft>
            </a:pPr>
            <a:r>
              <a:rPr lang="tr-TR" sz="2000" dirty="0">
                <a:latin typeface="Arial Black" panose="020B0A04020102020204" pitchFamily="34" charset="0"/>
                <a:ea typeface="Calibri" panose="020F0502020204030204" pitchFamily="34" charset="0"/>
                <a:cs typeface="Times New Roman" panose="02020603050405020304" pitchFamily="18" charset="0"/>
              </a:rPr>
              <a:t>1) Milli Meclisin İstanbul’da toplanmasının sakınca ve tehlikelerine rağmen Saltanat Hükümeti İstanbul dışında toplanmayı kabul etmediği, bu durumda da memleketi bunalıma sürüklemekten sakınıldığı için, Meclisin İstanbul’da toplanması kabul edilmiştir.</a:t>
            </a:r>
            <a:endParaRPr lang="tr-TR"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indent="449580" algn="just">
              <a:lnSpc>
                <a:spcPct val="150000"/>
              </a:lnSpc>
              <a:spcBef>
                <a:spcPts val="0"/>
              </a:spcBef>
              <a:spcAft>
                <a:spcPts val="0"/>
              </a:spcAft>
            </a:pPr>
            <a:r>
              <a:rPr lang="tr-TR" sz="2000" dirty="0">
                <a:latin typeface="Arial Black" panose="020B0A04020102020204" pitchFamily="34" charset="0"/>
                <a:ea typeface="Calibri" panose="020F0502020204030204" pitchFamily="34" charset="0"/>
                <a:cs typeface="Times New Roman" panose="02020603050405020304" pitchFamily="18" charset="0"/>
              </a:rPr>
              <a:t>2) Milli Meclis İstanbul’da toplandıktan sonra, milletvekillerinin, tam bir güvenlik ve serbestlik içinde yasama görevlerini yapmakta olduklarını açıklayacakları güne kadar; Heyet-i </a:t>
            </a:r>
            <a:r>
              <a:rPr lang="tr-TR" sz="2000" dirty="0" err="1">
                <a:latin typeface="Arial Black" panose="020B0A04020102020204" pitchFamily="34" charset="0"/>
                <a:ea typeface="Calibri" panose="020F0502020204030204" pitchFamily="34" charset="0"/>
                <a:cs typeface="Times New Roman" panose="02020603050405020304" pitchFamily="18" charset="0"/>
              </a:rPr>
              <a:t>Temsiliye</a:t>
            </a:r>
            <a:r>
              <a:rPr lang="tr-TR" sz="2000" dirty="0">
                <a:latin typeface="Arial Black" panose="020B0A04020102020204" pitchFamily="34" charset="0"/>
                <a:ea typeface="Calibri" panose="020F0502020204030204" pitchFamily="34" charset="0"/>
                <a:cs typeface="Times New Roman" panose="02020603050405020304" pitchFamily="18" charset="0"/>
              </a:rPr>
              <a:t> şimdi olduğu gibi yine İstanbul dışında kalarak, milli görevine devam edecektir.	</a:t>
            </a:r>
            <a:endParaRPr lang="tr-TR" sz="2000" dirty="0" smtClean="0">
              <a:latin typeface="Arial Black" panose="020B0A04020102020204" pitchFamily="34" charset="0"/>
              <a:ea typeface="Calibri" panose="020F0502020204030204" pitchFamily="34" charset="0"/>
              <a:cs typeface="Times New Roman" panose="02020603050405020304" pitchFamily="18" charset="0"/>
            </a:endParaRPr>
          </a:p>
          <a:p>
            <a:pPr indent="449580" algn="just">
              <a:lnSpc>
                <a:spcPct val="150000"/>
              </a:lnSpc>
              <a:spcBef>
                <a:spcPts val="0"/>
              </a:spcBef>
              <a:spcAft>
                <a:spcPts val="0"/>
              </a:spcAft>
            </a:pPr>
            <a:r>
              <a:rPr lang="tr-TR" sz="2000" dirty="0">
                <a:latin typeface="Arial Black" panose="020B0A04020102020204" pitchFamily="34" charset="0"/>
              </a:rPr>
              <a:t>3) Paris Barış Konferansı, bizim hakkımızda olumsuz bir karar verdiği ve bu karar hükümet ve Milli Meclis tarafından da kabul edilip onaylandığı takdirde, elverişli en kısa yoldan milli iradeye başvurulacak, tüzükte açıklanmış olan esasların gerçekleştirilmesine çalışılacaktır.</a:t>
            </a:r>
            <a:endParaRPr lang="tr-TR" sz="1800" dirty="0" smtClean="0">
              <a:effectLst/>
              <a:latin typeface="Arial Black" panose="020B0A04020102020204" pitchFamily="34" charset="0"/>
              <a:ea typeface="Calibri" panose="020F0502020204030204" pitchFamily="34" charset="0"/>
              <a:cs typeface="Times New Roman" panose="02020603050405020304" pitchFamily="18" charset="0"/>
            </a:endParaRPr>
          </a:p>
          <a:p>
            <a:pPr algn="just">
              <a:lnSpc>
                <a:spcPct val="150000"/>
              </a:lnSpc>
              <a:spcBef>
                <a:spcPts val="0"/>
              </a:spcBef>
              <a:spcAft>
                <a:spcPts val="0"/>
              </a:spcAft>
            </a:pPr>
            <a:r>
              <a:rPr lang="tr-TR" sz="2000" dirty="0" smtClean="0">
                <a:latin typeface="Arial Black" panose="020B0A04020102020204" pitchFamily="34" charset="0"/>
                <a:ea typeface="Calibri" panose="020F0502020204030204" pitchFamily="34" charset="0"/>
                <a:cs typeface="Times New Roman" panose="02020603050405020304" pitchFamily="18" charset="0"/>
              </a:rPr>
              <a:t>	</a:t>
            </a:r>
            <a:endParaRPr lang="tr-TR"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0392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3963" y="221673"/>
            <a:ext cx="11776363" cy="110836"/>
          </a:xfrm>
        </p:spPr>
        <p:txBody>
          <a:bodyPr>
            <a:normAutofit fontScale="90000"/>
          </a:bodyPr>
          <a:lstStyle/>
          <a:p>
            <a:endParaRPr lang="tr-TR" dirty="0"/>
          </a:p>
        </p:txBody>
      </p:sp>
      <p:sp>
        <p:nvSpPr>
          <p:cNvPr id="3" name="Alt Başlık 2"/>
          <p:cNvSpPr>
            <a:spLocks noGrp="1"/>
          </p:cNvSpPr>
          <p:nvPr>
            <p:ph type="subTitle" idx="1"/>
          </p:nvPr>
        </p:nvSpPr>
        <p:spPr>
          <a:xfrm>
            <a:off x="193963" y="471055"/>
            <a:ext cx="11776363" cy="6179127"/>
          </a:xfrm>
        </p:spPr>
        <p:txBody>
          <a:bodyPr>
            <a:noAutofit/>
          </a:bodyPr>
          <a:lstStyle/>
          <a:p>
            <a:pPr indent="449580" algn="just">
              <a:lnSpc>
                <a:spcPct val="150000"/>
              </a:lnSpc>
              <a:spcBef>
                <a:spcPts val="0"/>
              </a:spcBef>
            </a:pPr>
            <a:r>
              <a:rPr lang="tr-TR" sz="2200"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MUSTAFA </a:t>
            </a:r>
            <a:r>
              <a:rPr lang="tr-TR" sz="2200"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KEMAL PAŞA ve HEYET-İ </a:t>
            </a:r>
            <a:r>
              <a:rPr lang="tr-TR" sz="2200"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TEMSİLİYE’NİN </a:t>
            </a:r>
            <a:r>
              <a:rPr lang="tr-TR" sz="2200"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ANKARA’YA GELİŞİ</a:t>
            </a:r>
            <a:endParaRPr lang="tr-TR"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indent="449580" algn="just">
              <a:lnSpc>
                <a:spcPct val="150000"/>
              </a:lnSpc>
              <a:spcBef>
                <a:spcPts val="0"/>
              </a:spcBef>
            </a:pPr>
            <a:r>
              <a:rPr lang="tr-TR" sz="2300" dirty="0">
                <a:latin typeface="Arial Black" panose="020B0A04020102020204" pitchFamily="34" charset="0"/>
                <a:ea typeface="Calibri" panose="020F0502020204030204" pitchFamily="34" charset="0"/>
                <a:cs typeface="Times New Roman" panose="02020603050405020304" pitchFamily="18" charset="0"/>
              </a:rPr>
              <a:t>Sivas’ta komutanlarla yapılan toplantıda ele alınan bir diğer konu da Heyet-i </a:t>
            </a:r>
            <a:r>
              <a:rPr lang="tr-TR" sz="2300" dirty="0" err="1">
                <a:latin typeface="Arial Black" panose="020B0A04020102020204" pitchFamily="34" charset="0"/>
                <a:ea typeface="Calibri" panose="020F0502020204030204" pitchFamily="34" charset="0"/>
                <a:cs typeface="Times New Roman" panose="02020603050405020304" pitchFamily="18" charset="0"/>
              </a:rPr>
              <a:t>Temsiliye'nin</a:t>
            </a:r>
            <a:r>
              <a:rPr lang="tr-TR" sz="2300" dirty="0">
                <a:latin typeface="Arial Black" panose="020B0A04020102020204" pitchFamily="34" charset="0"/>
                <a:ea typeface="Calibri" panose="020F0502020204030204" pitchFamily="34" charset="0"/>
                <a:cs typeface="Times New Roman" panose="02020603050405020304" pitchFamily="18" charset="0"/>
              </a:rPr>
              <a:t> çalışmalarını yürüteceği yeni merkezin neresi olacağı konusu olmuş ve yeni merkez olarak Ankara tercih edilmişti.</a:t>
            </a:r>
            <a:endParaRPr lang="tr-TR" sz="23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tr-TR" sz="2300" dirty="0">
                <a:latin typeface="Arial Black" panose="020B0A04020102020204" pitchFamily="34" charset="0"/>
                <a:ea typeface="Calibri" panose="020F0502020204030204" pitchFamily="34" charset="0"/>
                <a:cs typeface="Times New Roman" panose="02020603050405020304" pitchFamily="18" charset="0"/>
              </a:rPr>
              <a:t>Ankara’nın tercih edilmesinin en önemli sebepleri arasında; </a:t>
            </a:r>
            <a:r>
              <a:rPr lang="tr-TR" sz="2300" u="sng" dirty="0">
                <a:solidFill>
                  <a:srgbClr val="0070C0"/>
                </a:solidFill>
                <a:latin typeface="Arial Black" panose="020B0A04020102020204" pitchFamily="34" charset="0"/>
                <a:ea typeface="Calibri" panose="020F0502020204030204" pitchFamily="34" charset="0"/>
                <a:cs typeface="Times New Roman" panose="02020603050405020304" pitchFamily="18" charset="0"/>
              </a:rPr>
              <a:t>"Anadolu’nun ortasında bulunması, önemli ulaşım yollarının kesişme noktası olması, İstanbul’la demiryolu bağlantısının bulunması, halkının Milli Mücadele hareketine baştan itibaren destek vermesi, Ankara ve çevresinde milli teşkilatların güçlü oluşu ve Ali Fuat Paşa’nın Komutanlığını yaptığı 20. Kolordunun burada bulunuyor"</a:t>
            </a:r>
            <a:r>
              <a:rPr lang="tr-TR" sz="2300" dirty="0">
                <a:solidFill>
                  <a:srgbClr val="0070C0"/>
                </a:solidFill>
                <a:latin typeface="Arial Black" panose="020B0A04020102020204" pitchFamily="34" charset="0"/>
                <a:ea typeface="Calibri" panose="020F0502020204030204" pitchFamily="34" charset="0"/>
                <a:cs typeface="Times New Roman" panose="02020603050405020304" pitchFamily="18" charset="0"/>
              </a:rPr>
              <a:t> </a:t>
            </a:r>
            <a:r>
              <a:rPr lang="tr-TR" sz="2300" dirty="0">
                <a:latin typeface="Arial Black" panose="020B0A04020102020204" pitchFamily="34" charset="0"/>
                <a:ea typeface="Calibri" panose="020F0502020204030204" pitchFamily="34" charset="0"/>
                <a:cs typeface="Times New Roman" panose="02020603050405020304" pitchFamily="18" charset="0"/>
              </a:rPr>
              <a:t>olması idi.</a:t>
            </a:r>
            <a:endParaRPr lang="tr-TR" sz="23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2867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3963" y="221673"/>
            <a:ext cx="11776363" cy="110836"/>
          </a:xfrm>
        </p:spPr>
        <p:txBody>
          <a:bodyPr>
            <a:normAutofit fontScale="90000"/>
          </a:bodyPr>
          <a:lstStyle/>
          <a:p>
            <a:endParaRPr lang="tr-TR" dirty="0"/>
          </a:p>
        </p:txBody>
      </p:sp>
      <p:sp>
        <p:nvSpPr>
          <p:cNvPr id="3" name="Alt Başlık 2"/>
          <p:cNvSpPr>
            <a:spLocks noGrp="1"/>
          </p:cNvSpPr>
          <p:nvPr>
            <p:ph type="subTitle" idx="1"/>
          </p:nvPr>
        </p:nvSpPr>
        <p:spPr>
          <a:xfrm>
            <a:off x="193963" y="471055"/>
            <a:ext cx="11776363" cy="6179127"/>
          </a:xfrm>
        </p:spPr>
        <p:txBody>
          <a:bodyPr>
            <a:noAutofit/>
          </a:bodyPr>
          <a:lstStyle/>
          <a:p>
            <a:pPr algn="just">
              <a:lnSpc>
                <a:spcPct val="150000"/>
              </a:lnSpc>
              <a:spcBef>
                <a:spcPts val="0"/>
              </a:spcBef>
              <a:spcAft>
                <a:spcPts val="0"/>
              </a:spcAft>
            </a:pPr>
            <a:r>
              <a:rPr lang="tr-TR" dirty="0" smtClean="0">
                <a:latin typeface="Arial Black" panose="020B0A04020102020204" pitchFamily="34" charset="0"/>
                <a:ea typeface="Calibri" panose="020F0502020204030204" pitchFamily="34" charset="0"/>
                <a:cs typeface="Times New Roman" panose="02020603050405020304" pitchFamily="18" charset="0"/>
              </a:rPr>
              <a:t>	</a:t>
            </a:r>
            <a:r>
              <a:rPr lang="tr-TR" dirty="0">
                <a:latin typeface="Arial Black" panose="020B0A04020102020204" pitchFamily="34" charset="0"/>
                <a:ea typeface="Calibri" panose="020F0502020204030204" pitchFamily="34" charset="0"/>
                <a:cs typeface="Times New Roman" panose="02020603050405020304" pitchFamily="18" charset="0"/>
              </a:rPr>
              <a:t>Heyet-i </a:t>
            </a:r>
            <a:r>
              <a:rPr lang="tr-TR" dirty="0" err="1">
                <a:latin typeface="Arial Black" panose="020B0A04020102020204" pitchFamily="34" charset="0"/>
                <a:ea typeface="Calibri" panose="020F0502020204030204" pitchFamily="34" charset="0"/>
                <a:cs typeface="Times New Roman" panose="02020603050405020304" pitchFamily="18" charset="0"/>
              </a:rPr>
              <a:t>Temsiliye</a:t>
            </a:r>
            <a:r>
              <a:rPr lang="tr-TR" dirty="0">
                <a:latin typeface="Arial Black" panose="020B0A04020102020204" pitchFamily="34" charset="0"/>
                <a:ea typeface="Calibri" panose="020F0502020204030204" pitchFamily="34" charset="0"/>
                <a:cs typeface="Times New Roman" panose="02020603050405020304" pitchFamily="18" charset="0"/>
              </a:rPr>
              <a:t> Reisi Mustafa Kemal Paşa ve arkadaşları </a:t>
            </a:r>
            <a:endParaRPr lang="tr-TR" dirty="0" smtClean="0">
              <a:latin typeface="Arial Black" panose="020B0A04020102020204" pitchFamily="34" charset="0"/>
              <a:ea typeface="Calibri" panose="020F0502020204030204" pitchFamily="34" charset="0"/>
              <a:cs typeface="Times New Roman" panose="02020603050405020304" pitchFamily="18" charset="0"/>
            </a:endParaRPr>
          </a:p>
          <a:p>
            <a:pPr algn="just">
              <a:lnSpc>
                <a:spcPct val="150000"/>
              </a:lnSpc>
              <a:spcBef>
                <a:spcPts val="0"/>
              </a:spcBef>
              <a:spcAft>
                <a:spcPts val="0"/>
              </a:spcAft>
            </a:pPr>
            <a:r>
              <a:rPr lang="tr-TR" dirty="0" smtClean="0">
                <a:latin typeface="Arial Black" panose="020B0A04020102020204" pitchFamily="34" charset="0"/>
                <a:ea typeface="Calibri" panose="020F0502020204030204" pitchFamily="34" charset="0"/>
                <a:cs typeface="Times New Roman" panose="02020603050405020304" pitchFamily="18" charset="0"/>
              </a:rPr>
              <a:t>18 </a:t>
            </a:r>
            <a:r>
              <a:rPr lang="tr-TR" dirty="0">
                <a:latin typeface="Arial Black" panose="020B0A04020102020204" pitchFamily="34" charset="0"/>
                <a:ea typeface="Calibri" panose="020F0502020204030204" pitchFamily="34" charset="0"/>
                <a:cs typeface="Times New Roman" panose="02020603050405020304" pitchFamily="18" charset="0"/>
              </a:rPr>
              <a:t>Aralık 1919’da Sivas’tan ayrılmışlar ve </a:t>
            </a:r>
            <a:r>
              <a:rPr lang="tr-TR"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27 Aralık </a:t>
            </a:r>
            <a:r>
              <a:rPr lang="tr-TR" dirty="0">
                <a:latin typeface="Arial Black" panose="020B0A04020102020204" pitchFamily="34" charset="0"/>
                <a:ea typeface="Calibri" panose="020F0502020204030204" pitchFamily="34" charset="0"/>
                <a:cs typeface="Times New Roman" panose="02020603050405020304" pitchFamily="18" charset="0"/>
              </a:rPr>
              <a:t>Cumartesi günü </a:t>
            </a:r>
            <a:r>
              <a:rPr lang="tr-TR"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Ankara’ya gelmişlerdir</a:t>
            </a:r>
            <a:r>
              <a:rPr lang="tr-TR"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 Böylece Ankara, Heyet-i </a:t>
            </a:r>
            <a:r>
              <a:rPr lang="tr-TR" dirty="0" err="1"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Temsiliye</a:t>
            </a:r>
            <a:r>
              <a:rPr lang="tr-TR"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 ve Milli Mücadelenin merkezi haline gelmiştir.</a:t>
            </a:r>
          </a:p>
          <a:p>
            <a:pPr algn="just">
              <a:lnSpc>
                <a:spcPct val="150000"/>
              </a:lnSpc>
              <a:spcBef>
                <a:spcPts val="0"/>
              </a:spcBef>
              <a:spcAft>
                <a:spcPts val="0"/>
              </a:spcAft>
            </a:pPr>
            <a:endParaRPr lang="tr-TR" sz="2100" dirty="0">
              <a:solidFill>
                <a:srgbClr val="FF0000"/>
              </a:solidFill>
              <a:effectLst/>
              <a:latin typeface="Arial Black" panose="020B0A04020102020204" pitchFamily="34" charset="0"/>
              <a:ea typeface="Calibri" panose="020F0502020204030204" pitchFamily="34" charset="0"/>
              <a:cs typeface="Times New Roman" panose="02020603050405020304" pitchFamily="18" charset="0"/>
            </a:endParaRPr>
          </a:p>
          <a:p>
            <a:pPr algn="just">
              <a:lnSpc>
                <a:spcPct val="150000"/>
              </a:lnSpc>
              <a:spcBef>
                <a:spcPts val="0"/>
              </a:spcBef>
              <a:spcAft>
                <a:spcPts val="0"/>
              </a:spcAft>
            </a:pPr>
            <a:r>
              <a:rPr lang="tr-TR" sz="2100"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	</a:t>
            </a:r>
            <a:r>
              <a:rPr lang="tr-TR" dirty="0" smtClean="0">
                <a:latin typeface="Arial Black" panose="020B0A04020102020204" pitchFamily="34" charset="0"/>
                <a:ea typeface="Calibri" panose="020F0502020204030204" pitchFamily="34" charset="0"/>
                <a:cs typeface="Times New Roman" panose="02020603050405020304" pitchFamily="18" charset="0"/>
              </a:rPr>
              <a:t>Temsil Heyetinin Ankara’ya gelişi ardından bu şehirde Milli Mücadelenin sesi olarak </a:t>
            </a:r>
            <a:r>
              <a:rPr lang="tr-TR"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Hakimiyet-i Milliye gazetesi </a:t>
            </a:r>
            <a:r>
              <a:rPr lang="tr-TR" dirty="0" smtClean="0">
                <a:latin typeface="Arial Black" panose="020B0A04020102020204" pitchFamily="34" charset="0"/>
                <a:ea typeface="Calibri" panose="020F0502020204030204" pitchFamily="34" charset="0"/>
                <a:cs typeface="Times New Roman" panose="02020603050405020304" pitchFamily="18" charset="0"/>
              </a:rPr>
              <a:t>çıkarılmaya başlanmıştır.</a:t>
            </a:r>
            <a:endParaRPr lang="tr-T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32002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3963" y="221673"/>
            <a:ext cx="11776363" cy="110836"/>
          </a:xfrm>
        </p:spPr>
        <p:txBody>
          <a:bodyPr>
            <a:normAutofit fontScale="90000"/>
          </a:bodyPr>
          <a:lstStyle/>
          <a:p>
            <a:endParaRPr lang="tr-TR" dirty="0"/>
          </a:p>
        </p:txBody>
      </p:sp>
      <p:sp>
        <p:nvSpPr>
          <p:cNvPr id="3" name="Alt Başlık 2"/>
          <p:cNvSpPr>
            <a:spLocks noGrp="1"/>
          </p:cNvSpPr>
          <p:nvPr>
            <p:ph type="subTitle" idx="1"/>
          </p:nvPr>
        </p:nvSpPr>
        <p:spPr>
          <a:xfrm>
            <a:off x="193963" y="471055"/>
            <a:ext cx="11776363" cy="6179127"/>
          </a:xfrm>
        </p:spPr>
        <p:txBody>
          <a:bodyPr>
            <a:normAutofit fontScale="92500"/>
          </a:bodyPr>
          <a:lstStyle/>
          <a:p>
            <a:pPr indent="449580" algn="just">
              <a:lnSpc>
                <a:spcPct val="150000"/>
              </a:lnSpc>
              <a:spcBef>
                <a:spcPts val="0"/>
              </a:spcBef>
            </a:pPr>
            <a:r>
              <a:rPr lang="tr-TR" dirty="0" smtClean="0">
                <a:latin typeface="Arial Black" panose="020B0A04020102020204" pitchFamily="34" charset="0"/>
                <a:ea typeface="Calibri" panose="020F0502020204030204" pitchFamily="34" charset="0"/>
                <a:cs typeface="Times New Roman" panose="02020603050405020304" pitchFamily="18" charset="0"/>
              </a:rPr>
              <a:t>	Bu </a:t>
            </a:r>
            <a:r>
              <a:rPr lang="tr-TR" dirty="0">
                <a:latin typeface="Arial Black" panose="020B0A04020102020204" pitchFamily="34" charset="0"/>
                <a:ea typeface="Calibri" panose="020F0502020204030204" pitchFamily="34" charset="0"/>
                <a:cs typeface="Times New Roman" panose="02020603050405020304" pitchFamily="18" charset="0"/>
              </a:rPr>
              <a:t>mektupta, </a:t>
            </a:r>
            <a:r>
              <a:rPr lang="tr-TR"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Hükümetin Kongre'yi basmak yoluna gittiği, Müslümanlar arasında kan dökmek istediği, </a:t>
            </a:r>
            <a:r>
              <a:rPr lang="tr-TR"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İstanbul </a:t>
            </a:r>
            <a:r>
              <a:rPr lang="tr-TR"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Hükümeti'ne ulusun inanç ve güveni kalmadığı" </a:t>
            </a:r>
            <a:r>
              <a:rPr lang="tr-TR" dirty="0">
                <a:latin typeface="Arial Black" panose="020B0A04020102020204" pitchFamily="34" charset="0"/>
                <a:ea typeface="Calibri" panose="020F0502020204030204" pitchFamily="34" charset="0"/>
                <a:cs typeface="Times New Roman" panose="02020603050405020304" pitchFamily="18" charset="0"/>
              </a:rPr>
              <a:t>bildirildikten sonra, </a:t>
            </a:r>
            <a:r>
              <a:rPr lang="tr-TR"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namuslu kişilerden yeni bir hükümet kurulması </a:t>
            </a:r>
            <a:r>
              <a:rPr lang="tr-TR" dirty="0">
                <a:latin typeface="Arial Black" panose="020B0A04020102020204" pitchFamily="34" charset="0"/>
                <a:ea typeface="Calibri" panose="020F0502020204030204" pitchFamily="34" charset="0"/>
                <a:cs typeface="Times New Roman" panose="02020603050405020304" pitchFamily="18" charset="0"/>
              </a:rPr>
              <a:t>isteniyor, adaletli bir hükümet kurulmadıkça, İstanbul Hükümeti ile ilişki kurulmayacağı açıklanıyordu</a:t>
            </a:r>
            <a:r>
              <a:rPr lang="tr-TR" dirty="0" smtClean="0">
                <a:latin typeface="Arial Black" panose="020B0A04020102020204" pitchFamily="34" charset="0"/>
                <a:ea typeface="Calibri" panose="020F0502020204030204" pitchFamily="34" charset="0"/>
                <a:cs typeface="Times New Roman" panose="02020603050405020304" pitchFamily="18" charset="0"/>
              </a:rPr>
              <a:t>.</a:t>
            </a:r>
          </a:p>
          <a:p>
            <a:pPr indent="449580" algn="just">
              <a:lnSpc>
                <a:spcPct val="150000"/>
              </a:lnSpc>
              <a:spcBef>
                <a:spcPts val="0"/>
              </a:spcBef>
            </a:pPr>
            <a:r>
              <a:rPr lang="tr-TR" dirty="0" smtClean="0">
                <a:latin typeface="Arial Black" panose="020B0A04020102020204" pitchFamily="34" charset="0"/>
                <a:ea typeface="Calibri" panose="020F0502020204030204" pitchFamily="34" charset="0"/>
                <a:cs typeface="Times New Roman" panose="02020603050405020304" pitchFamily="18" charset="0"/>
              </a:rPr>
              <a:t>	Padişah </a:t>
            </a:r>
            <a:r>
              <a:rPr lang="tr-TR" dirty="0">
                <a:latin typeface="Arial Black" panose="020B0A04020102020204" pitchFamily="34" charset="0"/>
                <a:ea typeface="Calibri" panose="020F0502020204030204" pitchFamily="34" charset="0"/>
                <a:cs typeface="Times New Roman" panose="02020603050405020304" pitchFamily="18" charset="0"/>
              </a:rPr>
              <a:t>ile doğrudan görüşmek isteyen Kongre Kurulu, İstanbul ile uzun bir mücadeleden sonra 12 Eylül günü, Padişah ile görüşmesini engelleyen ve ulusun güvenini yitirmiş bulunan Damat Ferit Paşa Hükümeti görevden çekilene kadar İstanbul Hükümeti ile yönetim yönünden ilişkiyi ve İstanbul ile her türlü telgraf ve posta haberleşme ve ulaştırmasını kesmeye karar verdi.</a:t>
            </a:r>
            <a:endParaRPr lang="tr-TR" dirty="0"/>
          </a:p>
        </p:txBody>
      </p:sp>
    </p:spTree>
    <p:extLst>
      <p:ext uri="{BB962C8B-B14F-4D97-AF65-F5344CB8AC3E}">
        <p14:creationId xmlns:p14="http://schemas.microsoft.com/office/powerpoint/2010/main" val="18710052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259564"/>
          </a:xfrm>
        </p:spPr>
        <p:txBody>
          <a:bodyPr>
            <a:normAutofit fontScale="90000"/>
          </a:bodyPr>
          <a:lstStyle/>
          <a:p>
            <a:endParaRPr lang="tr-TR" dirty="0"/>
          </a:p>
        </p:txBody>
      </p:sp>
      <p:sp>
        <p:nvSpPr>
          <p:cNvPr id="3" name="İçerik Yer Tutucusu 2"/>
          <p:cNvSpPr>
            <a:spLocks noGrp="1"/>
          </p:cNvSpPr>
          <p:nvPr>
            <p:ph idx="1"/>
          </p:nvPr>
        </p:nvSpPr>
        <p:spPr>
          <a:xfrm>
            <a:off x="838200" y="941560"/>
            <a:ext cx="10515600" cy="5235403"/>
          </a:xfrm>
        </p:spPr>
        <p:txBody>
          <a:bodyPr/>
          <a:lstStyle/>
          <a:p>
            <a:pPr marL="0" indent="0" algn="just">
              <a:buNone/>
            </a:pPr>
            <a:r>
              <a:rPr lang="tr-TR" sz="4000" dirty="0" smtClean="0">
                <a:solidFill>
                  <a:srgbClr val="FF0000"/>
                </a:solidFill>
              </a:rPr>
              <a:t>Meclis-i </a:t>
            </a:r>
            <a:r>
              <a:rPr lang="tr-TR" sz="4000" dirty="0" err="1" smtClean="0">
                <a:solidFill>
                  <a:srgbClr val="FF0000"/>
                </a:solidFill>
              </a:rPr>
              <a:t>Mebusan</a:t>
            </a:r>
            <a:r>
              <a:rPr lang="tr-TR" sz="4000" dirty="0" smtClean="0">
                <a:solidFill>
                  <a:srgbClr val="FF0000"/>
                </a:solidFill>
              </a:rPr>
              <a:t> için Seçimlerin Yapılması (1919 Seçimleri)</a:t>
            </a:r>
          </a:p>
          <a:p>
            <a:pPr marL="0" indent="0" algn="just">
              <a:buNone/>
            </a:pPr>
            <a:r>
              <a:rPr lang="tr-TR" dirty="0" smtClean="0"/>
              <a:t>Osmanlı Meclis-i </a:t>
            </a:r>
            <a:r>
              <a:rPr lang="tr-TR" dirty="0" err="1" smtClean="0"/>
              <a:t>Mebusan’ının</a:t>
            </a:r>
            <a:r>
              <a:rPr lang="tr-TR" dirty="0" smtClean="0"/>
              <a:t> yeniden açılması için 1919 Kasımında ülke çapında mebus(milletvekili) seçimleri yapılmıştır. Bu seçimlerde ülkenin pek çok yerinden milletvekilliklerini Anadolu ve Rumeli Müdafaa-i Hukuk Cemiyetinin gösterdiği adaylar kazanarak seçildiler. Heyet-i </a:t>
            </a:r>
            <a:r>
              <a:rPr lang="tr-TR" dirty="0" err="1" smtClean="0"/>
              <a:t>Temsiliye</a:t>
            </a:r>
            <a:r>
              <a:rPr lang="tr-TR" dirty="0" smtClean="0"/>
              <a:t> başkanı Mustafa Kemal Paşa </a:t>
            </a:r>
            <a:r>
              <a:rPr lang="tr-TR" dirty="0" smtClean="0">
                <a:solidFill>
                  <a:srgbClr val="FF0000"/>
                </a:solidFill>
              </a:rPr>
              <a:t>Erzurum</a:t>
            </a:r>
            <a:r>
              <a:rPr lang="tr-TR" dirty="0" smtClean="0"/>
              <a:t>; Rauf Bey(Orbay) da Sivas’tan milletvekili seçildiler.  </a:t>
            </a:r>
            <a:endParaRPr lang="tr-TR" dirty="0"/>
          </a:p>
        </p:txBody>
      </p:sp>
    </p:spTree>
    <p:extLst>
      <p:ext uri="{BB962C8B-B14F-4D97-AF65-F5344CB8AC3E}">
        <p14:creationId xmlns:p14="http://schemas.microsoft.com/office/powerpoint/2010/main" val="975618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53909"/>
            <a:ext cx="10515600" cy="715225"/>
          </a:xfrm>
        </p:spPr>
        <p:txBody>
          <a:bodyPr>
            <a:normAutofit/>
          </a:bodyPr>
          <a:lstStyle/>
          <a:p>
            <a:r>
              <a:rPr lang="tr-TR" dirty="0" smtClean="0"/>
              <a:t>ÖRNEK SORULAR</a:t>
            </a:r>
            <a:endParaRPr lang="tr-TR" dirty="0"/>
          </a:p>
        </p:txBody>
      </p:sp>
      <p:sp>
        <p:nvSpPr>
          <p:cNvPr id="3" name="İçerik Yer Tutucusu 2"/>
          <p:cNvSpPr>
            <a:spLocks noGrp="1"/>
          </p:cNvSpPr>
          <p:nvPr>
            <p:ph idx="1"/>
          </p:nvPr>
        </p:nvSpPr>
        <p:spPr>
          <a:xfrm>
            <a:off x="838200" y="1113576"/>
            <a:ext cx="10515600" cy="5063387"/>
          </a:xfrm>
        </p:spPr>
        <p:txBody>
          <a:bodyPr/>
          <a:lstStyle/>
          <a:p>
            <a:pPr marL="0" indent="0" algn="just">
              <a:buNone/>
            </a:pPr>
            <a:r>
              <a:rPr lang="tr-TR" dirty="0"/>
              <a:t>Sivas Kongresi ardından, bu kongrece seçilen Temsil Heyeti, milli mücadelemizi yürütmek için aşağıdaki hangi kenti kendine merkez seçip yerleşmiştir?</a:t>
            </a:r>
          </a:p>
          <a:p>
            <a:pPr marL="0" indent="0" algn="just">
              <a:buNone/>
            </a:pPr>
            <a:r>
              <a:rPr lang="tr-TR" dirty="0"/>
              <a:t>A. Bursa            </a:t>
            </a:r>
          </a:p>
          <a:p>
            <a:pPr marL="0" indent="0" algn="just">
              <a:buNone/>
            </a:pPr>
            <a:r>
              <a:rPr lang="tr-TR" dirty="0"/>
              <a:t>B. Erzurum              </a:t>
            </a:r>
          </a:p>
          <a:p>
            <a:pPr marL="0" indent="0" algn="just">
              <a:buNone/>
            </a:pPr>
            <a:r>
              <a:rPr lang="tr-TR" dirty="0"/>
              <a:t>C. Konya           </a:t>
            </a:r>
          </a:p>
          <a:p>
            <a:pPr marL="0" indent="0" algn="just">
              <a:buNone/>
            </a:pPr>
            <a:r>
              <a:rPr lang="tr-TR" dirty="0"/>
              <a:t>D. Ankara           </a:t>
            </a:r>
          </a:p>
          <a:p>
            <a:pPr marL="0" indent="0" algn="just">
              <a:buNone/>
            </a:pPr>
            <a:r>
              <a:rPr lang="tr-TR" dirty="0"/>
              <a:t>E. İstanbul</a:t>
            </a:r>
          </a:p>
          <a:p>
            <a:pPr marL="0" indent="0" algn="just">
              <a:buNone/>
            </a:pPr>
            <a:r>
              <a:rPr lang="tr-TR" dirty="0" smtClean="0"/>
              <a:t>CEVAP: </a:t>
            </a:r>
            <a:r>
              <a:rPr lang="tr-TR" dirty="0"/>
              <a:t>D</a:t>
            </a:r>
          </a:p>
        </p:txBody>
      </p:sp>
    </p:spTree>
    <p:extLst>
      <p:ext uri="{BB962C8B-B14F-4D97-AF65-F5344CB8AC3E}">
        <p14:creationId xmlns:p14="http://schemas.microsoft.com/office/powerpoint/2010/main" val="3498227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marL="0" indent="0" algn="just">
              <a:buNone/>
            </a:pPr>
            <a:r>
              <a:rPr lang="tr-TR" dirty="0"/>
              <a:t>Heyet-i </a:t>
            </a:r>
            <a:r>
              <a:rPr lang="tr-TR" dirty="0" err="1"/>
              <a:t>Temsiliye</a:t>
            </a:r>
            <a:r>
              <a:rPr lang="tr-TR" dirty="0"/>
              <a:t> Başkanı olarak Mustafa Kemal Paşa'nın Ankara'ya geldikten sonra Milli Mücadelemizin bir yayın organı olarak çıkartılmasını sağladığı gazete aşağıdakilerden hangisidir?</a:t>
            </a:r>
          </a:p>
          <a:p>
            <a:pPr marL="0" indent="0" algn="just">
              <a:buNone/>
            </a:pPr>
            <a:r>
              <a:rPr lang="tr-TR" dirty="0"/>
              <a:t>A. Hakimiyet-i Milliye</a:t>
            </a:r>
          </a:p>
          <a:p>
            <a:pPr marL="0" indent="0" algn="just">
              <a:buNone/>
            </a:pPr>
            <a:r>
              <a:rPr lang="tr-TR" dirty="0"/>
              <a:t>B. </a:t>
            </a:r>
            <a:r>
              <a:rPr lang="tr-TR" dirty="0" err="1"/>
              <a:t>Açıksöz</a:t>
            </a:r>
            <a:endParaRPr lang="tr-TR" dirty="0"/>
          </a:p>
          <a:p>
            <a:pPr marL="0" indent="0" algn="just">
              <a:buNone/>
            </a:pPr>
            <a:r>
              <a:rPr lang="tr-TR" dirty="0"/>
              <a:t>C. Öğüt</a:t>
            </a:r>
          </a:p>
          <a:p>
            <a:pPr marL="0" indent="0" algn="just">
              <a:buNone/>
            </a:pPr>
            <a:r>
              <a:rPr lang="tr-TR" dirty="0"/>
              <a:t>D. İrade-i Milliye</a:t>
            </a:r>
          </a:p>
          <a:p>
            <a:pPr marL="0" indent="0" algn="just">
              <a:buNone/>
            </a:pPr>
            <a:r>
              <a:rPr lang="tr-TR" dirty="0"/>
              <a:t>E. Babalık</a:t>
            </a:r>
          </a:p>
          <a:p>
            <a:pPr marL="0" indent="0" algn="just">
              <a:buNone/>
            </a:pPr>
            <a:r>
              <a:rPr lang="tr-TR" dirty="0" smtClean="0"/>
              <a:t>CEVAP: </a:t>
            </a:r>
            <a:r>
              <a:rPr lang="tr-TR" dirty="0"/>
              <a:t>A</a:t>
            </a:r>
          </a:p>
        </p:txBody>
      </p:sp>
    </p:spTree>
    <p:extLst>
      <p:ext uri="{BB962C8B-B14F-4D97-AF65-F5344CB8AC3E}">
        <p14:creationId xmlns:p14="http://schemas.microsoft.com/office/powerpoint/2010/main" val="74481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marL="0" indent="0" algn="just">
              <a:buNone/>
            </a:pPr>
            <a:r>
              <a:rPr lang="tr-TR" dirty="0"/>
              <a:t>Milli Mücadele tarihinde "Son Osmanlı </a:t>
            </a:r>
            <a:r>
              <a:rPr lang="tr-TR" dirty="0" err="1"/>
              <a:t>Mebusan</a:t>
            </a:r>
            <a:r>
              <a:rPr lang="tr-TR" dirty="0"/>
              <a:t> Meclisi'nin açılmasına karar verilen", Anadolu'daki Temsil Heyeti ile İstanbul Hükümeti temsilcilerinin görüşme yaptığı kent hangi şıkta doğru verilmiştir?</a:t>
            </a:r>
          </a:p>
          <a:p>
            <a:pPr marL="0" indent="0" algn="just">
              <a:buNone/>
            </a:pPr>
            <a:r>
              <a:rPr lang="tr-TR" dirty="0"/>
              <a:t>A. Antalya</a:t>
            </a:r>
          </a:p>
          <a:p>
            <a:pPr marL="0" indent="0" algn="just">
              <a:buNone/>
            </a:pPr>
            <a:r>
              <a:rPr lang="tr-TR" dirty="0"/>
              <a:t>B. Amasya</a:t>
            </a:r>
          </a:p>
          <a:p>
            <a:pPr marL="0" indent="0" algn="just">
              <a:buNone/>
            </a:pPr>
            <a:r>
              <a:rPr lang="tr-TR" dirty="0"/>
              <a:t>C. Erzurum</a:t>
            </a:r>
          </a:p>
          <a:p>
            <a:pPr marL="0" indent="0" algn="just">
              <a:buNone/>
            </a:pPr>
            <a:r>
              <a:rPr lang="tr-TR" dirty="0"/>
              <a:t>D. Samsun</a:t>
            </a:r>
          </a:p>
          <a:p>
            <a:pPr marL="0" indent="0" algn="just">
              <a:buNone/>
            </a:pPr>
            <a:r>
              <a:rPr lang="tr-TR" dirty="0"/>
              <a:t>E. Edirne</a:t>
            </a:r>
          </a:p>
          <a:p>
            <a:pPr marL="0" indent="0" algn="just">
              <a:buNone/>
            </a:pPr>
            <a:r>
              <a:rPr lang="tr-TR" dirty="0" smtClean="0"/>
              <a:t>CEVAP: </a:t>
            </a:r>
            <a:r>
              <a:rPr lang="tr-TR" dirty="0"/>
              <a:t>B </a:t>
            </a:r>
          </a:p>
        </p:txBody>
      </p:sp>
    </p:spTree>
    <p:extLst>
      <p:ext uri="{BB962C8B-B14F-4D97-AF65-F5344CB8AC3E}">
        <p14:creationId xmlns:p14="http://schemas.microsoft.com/office/powerpoint/2010/main" val="2636623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3963" y="221673"/>
            <a:ext cx="11776363" cy="110836"/>
          </a:xfrm>
        </p:spPr>
        <p:txBody>
          <a:bodyPr>
            <a:normAutofit fontScale="90000"/>
          </a:bodyPr>
          <a:lstStyle/>
          <a:p>
            <a:endParaRPr lang="tr-TR" dirty="0"/>
          </a:p>
        </p:txBody>
      </p:sp>
      <p:sp>
        <p:nvSpPr>
          <p:cNvPr id="3" name="Alt Başlık 2"/>
          <p:cNvSpPr>
            <a:spLocks noGrp="1"/>
          </p:cNvSpPr>
          <p:nvPr>
            <p:ph type="subTitle" idx="1"/>
          </p:nvPr>
        </p:nvSpPr>
        <p:spPr>
          <a:xfrm>
            <a:off x="193963" y="471055"/>
            <a:ext cx="11776363" cy="6179127"/>
          </a:xfrm>
        </p:spPr>
        <p:txBody>
          <a:bodyPr>
            <a:normAutofit/>
          </a:bodyPr>
          <a:lstStyle/>
          <a:p>
            <a:pPr indent="449580" algn="just">
              <a:lnSpc>
                <a:spcPct val="150000"/>
              </a:lnSpc>
              <a:spcAft>
                <a:spcPts val="0"/>
              </a:spcAft>
            </a:pPr>
            <a:r>
              <a:rPr lang="tr-TR" dirty="0" smtClean="0">
                <a:latin typeface="Arial Black" panose="020B0A04020102020204" pitchFamily="34" charset="0"/>
                <a:ea typeface="Calibri" panose="020F0502020204030204" pitchFamily="34" charset="0"/>
                <a:cs typeface="Times New Roman" panose="02020603050405020304" pitchFamily="18" charset="0"/>
              </a:rPr>
              <a:t>	Bu </a:t>
            </a:r>
            <a:r>
              <a:rPr lang="tr-TR" dirty="0">
                <a:latin typeface="Arial Black" panose="020B0A04020102020204" pitchFamily="34" charset="0"/>
                <a:ea typeface="Calibri" panose="020F0502020204030204" pitchFamily="34" charset="0"/>
                <a:cs typeface="Times New Roman" panose="02020603050405020304" pitchFamily="18" charset="0"/>
              </a:rPr>
              <a:t>durum bütün vilayetlere ve yabancı devlet temsilcilerine de bildirildi. Bu karar, bazı istisnalar dışında da genel olarak uygulandı. Bu durum da bile Ferit Paşa istifa etmedi ve düşmanca tutumunu sergilemeye devam etti. </a:t>
            </a:r>
            <a:endParaRPr lang="tr-TR"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tr-TR" dirty="0" smtClean="0">
                <a:latin typeface="Arial Black" panose="020B0A04020102020204" pitchFamily="34" charset="0"/>
                <a:ea typeface="Calibri" panose="020F0502020204030204" pitchFamily="34" charset="0"/>
                <a:cs typeface="Times New Roman" panose="02020603050405020304" pitchFamily="18" charset="0"/>
              </a:rPr>
              <a:t>	13 </a:t>
            </a:r>
            <a:r>
              <a:rPr lang="tr-TR" dirty="0">
                <a:latin typeface="Arial Black" panose="020B0A04020102020204" pitchFamily="34" charset="0"/>
                <a:ea typeface="Calibri" panose="020F0502020204030204" pitchFamily="34" charset="0"/>
                <a:cs typeface="Times New Roman" panose="02020603050405020304" pitchFamily="18" charset="0"/>
              </a:rPr>
              <a:t>Eylül'de İngiliz Yüksek Komiseri Amiral De </a:t>
            </a:r>
            <a:r>
              <a:rPr lang="tr-TR" dirty="0" err="1">
                <a:latin typeface="Arial Black" panose="020B0A04020102020204" pitchFamily="34" charset="0"/>
                <a:ea typeface="Calibri" panose="020F0502020204030204" pitchFamily="34" charset="0"/>
                <a:cs typeface="Times New Roman" panose="02020603050405020304" pitchFamily="18" charset="0"/>
              </a:rPr>
              <a:t>Robeck’i</a:t>
            </a:r>
            <a:r>
              <a:rPr lang="tr-TR" dirty="0">
                <a:latin typeface="Arial Black" panose="020B0A04020102020204" pitchFamily="34" charset="0"/>
                <a:ea typeface="Calibri" panose="020F0502020204030204" pitchFamily="34" charset="0"/>
                <a:cs typeface="Times New Roman" panose="02020603050405020304" pitchFamily="18" charset="0"/>
              </a:rPr>
              <a:t> ziyaret ederek, milliyetçilere karşı, "Onları ezecek bir Osmanlı kuvvetinin gönderilmesini veya önemli bazı noktaları işgal için küçük bir müttefik kuvvetinin" gönderilmesini istedi. </a:t>
            </a:r>
            <a:r>
              <a:rPr lang="tr-TR" dirty="0" err="1">
                <a:latin typeface="Arial Black" panose="020B0A04020102020204" pitchFamily="34" charset="0"/>
                <a:ea typeface="Calibri" panose="020F0502020204030204" pitchFamily="34" charset="0"/>
                <a:cs typeface="Times New Roman" panose="02020603050405020304" pitchFamily="18" charset="0"/>
              </a:rPr>
              <a:t>Robeck</a:t>
            </a:r>
            <a:r>
              <a:rPr lang="tr-TR" dirty="0">
                <a:latin typeface="Arial Black" panose="020B0A04020102020204" pitchFamily="34" charset="0"/>
                <a:ea typeface="Calibri" panose="020F0502020204030204" pitchFamily="34" charset="0"/>
                <a:cs typeface="Times New Roman" panose="02020603050405020304" pitchFamily="18" charset="0"/>
              </a:rPr>
              <a:t> ise  Müttefiklerin savaş yorgunu olduğu için böyle bir çarpışmayı göze alamayacaklarını belirterek, bu istekleri ret etmişti.</a:t>
            </a:r>
            <a:endParaRPr lang="tr-TR" dirty="0"/>
          </a:p>
        </p:txBody>
      </p:sp>
    </p:spTree>
    <p:extLst>
      <p:ext uri="{BB962C8B-B14F-4D97-AF65-F5344CB8AC3E}">
        <p14:creationId xmlns:p14="http://schemas.microsoft.com/office/powerpoint/2010/main" val="3609216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3963" y="221673"/>
            <a:ext cx="11776363" cy="110836"/>
          </a:xfrm>
        </p:spPr>
        <p:txBody>
          <a:bodyPr>
            <a:normAutofit fontScale="90000"/>
          </a:bodyPr>
          <a:lstStyle/>
          <a:p>
            <a:endParaRPr lang="tr-TR" dirty="0"/>
          </a:p>
        </p:txBody>
      </p:sp>
      <p:sp>
        <p:nvSpPr>
          <p:cNvPr id="3" name="Alt Başlık 2"/>
          <p:cNvSpPr>
            <a:spLocks noGrp="1"/>
          </p:cNvSpPr>
          <p:nvPr>
            <p:ph type="subTitle" idx="1"/>
          </p:nvPr>
        </p:nvSpPr>
        <p:spPr>
          <a:xfrm>
            <a:off x="193963" y="471055"/>
            <a:ext cx="11776363" cy="6179127"/>
          </a:xfrm>
        </p:spPr>
        <p:txBody>
          <a:bodyPr>
            <a:normAutofit/>
          </a:bodyPr>
          <a:lstStyle/>
          <a:p>
            <a:pPr indent="449580" algn="just">
              <a:lnSpc>
                <a:spcPct val="170000"/>
              </a:lnSpc>
              <a:spcBef>
                <a:spcPts val="0"/>
              </a:spcBef>
              <a:spcAft>
                <a:spcPts val="0"/>
              </a:spcAft>
            </a:pPr>
            <a:r>
              <a:rPr lang="tr-TR" dirty="0" smtClean="0">
                <a:latin typeface="Arial Black" panose="020B0A04020102020204" pitchFamily="34" charset="0"/>
                <a:ea typeface="Calibri" panose="020F0502020204030204" pitchFamily="34" charset="0"/>
                <a:cs typeface="Times New Roman" panose="02020603050405020304" pitchFamily="18" charset="0"/>
              </a:rPr>
              <a:t>		İstanbul </a:t>
            </a:r>
            <a:r>
              <a:rPr lang="tr-TR" dirty="0">
                <a:latin typeface="Arial Black" panose="020B0A04020102020204" pitchFamily="34" charset="0"/>
                <a:ea typeface="Calibri" panose="020F0502020204030204" pitchFamily="34" charset="0"/>
                <a:cs typeface="Times New Roman" panose="02020603050405020304" pitchFamily="18" charset="0"/>
              </a:rPr>
              <a:t>Hükümeti ile her türlü ilişkinin kesilmesi ile ortaya çıkan otorite boşluğunu, </a:t>
            </a:r>
            <a:r>
              <a:rPr lang="tr-TR" dirty="0" smtClean="0">
                <a:latin typeface="Arial Black" panose="020B0A04020102020204" pitchFamily="34" charset="0"/>
                <a:ea typeface="Calibri" panose="020F0502020204030204" pitchFamily="34" charset="0"/>
                <a:cs typeface="Times New Roman" panose="02020603050405020304" pitchFamily="18" charset="0"/>
              </a:rPr>
              <a:t>Mustafa </a:t>
            </a:r>
            <a:r>
              <a:rPr lang="tr-TR" dirty="0">
                <a:latin typeface="Arial Black" panose="020B0A04020102020204" pitchFamily="34" charset="0"/>
                <a:ea typeface="Calibri" panose="020F0502020204030204" pitchFamily="34" charset="0"/>
                <a:cs typeface="Times New Roman" panose="02020603050405020304" pitchFamily="18" charset="0"/>
              </a:rPr>
              <a:t>Kemal Paşa çok akıllı bir yöntemle doldurmaya, Anadolu'da sivil ve askeri yönetimi ele geçirmek için bütün bu makamları Heyet-i </a:t>
            </a:r>
            <a:r>
              <a:rPr lang="tr-TR" dirty="0" err="1">
                <a:latin typeface="Arial Black" panose="020B0A04020102020204" pitchFamily="34" charset="0"/>
                <a:ea typeface="Calibri" panose="020F0502020204030204" pitchFamily="34" charset="0"/>
                <a:cs typeface="Times New Roman" panose="02020603050405020304" pitchFamily="18" charset="0"/>
              </a:rPr>
              <a:t>Temsiliye'ye</a:t>
            </a:r>
            <a:r>
              <a:rPr lang="tr-TR" dirty="0">
                <a:latin typeface="Arial Black" panose="020B0A04020102020204" pitchFamily="34" charset="0"/>
                <a:ea typeface="Calibri" panose="020F0502020204030204" pitchFamily="34" charset="0"/>
                <a:cs typeface="Times New Roman" panose="02020603050405020304" pitchFamily="18" charset="0"/>
              </a:rPr>
              <a:t> bağlamaya başladı. Yönetimi tamamen ele </a:t>
            </a:r>
            <a:r>
              <a:rPr lang="tr-TR" dirty="0" smtClean="0">
                <a:latin typeface="Arial Black" panose="020B0A04020102020204" pitchFamily="34" charset="0"/>
                <a:ea typeface="Calibri" panose="020F0502020204030204" pitchFamily="34" charset="0"/>
                <a:cs typeface="Times New Roman" panose="02020603050405020304" pitchFamily="18" charset="0"/>
              </a:rPr>
              <a:t>alabilme </a:t>
            </a:r>
            <a:r>
              <a:rPr lang="tr-TR" dirty="0">
                <a:latin typeface="Arial Black" panose="020B0A04020102020204" pitchFamily="34" charset="0"/>
                <a:ea typeface="Calibri" panose="020F0502020204030204" pitchFamily="34" charset="0"/>
                <a:cs typeface="Times New Roman" panose="02020603050405020304" pitchFamily="18" charset="0"/>
              </a:rPr>
              <a:t>faaliyetlerini yoğunlaştırdı</a:t>
            </a:r>
            <a:r>
              <a:rPr lang="tr-TR" dirty="0" smtClean="0">
                <a:latin typeface="Arial Black" panose="020B0A04020102020204" pitchFamily="34" charset="0"/>
                <a:ea typeface="Calibri" panose="020F0502020204030204" pitchFamily="34" charset="0"/>
                <a:cs typeface="Times New Roman" panose="02020603050405020304" pitchFamily="18" charset="0"/>
              </a:rPr>
              <a:t>.</a:t>
            </a:r>
          </a:p>
          <a:p>
            <a:pPr indent="449580" algn="just">
              <a:lnSpc>
                <a:spcPct val="170000"/>
              </a:lnSpc>
              <a:spcBef>
                <a:spcPts val="0"/>
              </a:spcBef>
              <a:spcAft>
                <a:spcPts val="0"/>
              </a:spcAft>
            </a:pPr>
            <a:r>
              <a:rPr lang="tr-TR" dirty="0" smtClean="0">
                <a:latin typeface="Arial Black" panose="020B0A04020102020204" pitchFamily="34" charset="0"/>
                <a:cs typeface="Times New Roman" panose="02020603050405020304" pitchFamily="18" charset="0"/>
              </a:rPr>
              <a:t>Böylece </a:t>
            </a:r>
            <a:r>
              <a:rPr lang="tr-TR" dirty="0">
                <a:latin typeface="Arial Black" panose="020B0A04020102020204" pitchFamily="34" charset="0"/>
                <a:cs typeface="Times New Roman" panose="02020603050405020304" pitchFamily="18" charset="0"/>
              </a:rPr>
              <a:t>Mustafa Kemal Paşa Anadolu'da milli iradeyi fiilen egemen kılacak büyük bir başarı elde etti. İstanbul'dan Anadolu'ya atanan komutan ve valiler kabul edilmeyerek geri gönderildiler.</a:t>
            </a:r>
          </a:p>
          <a:p>
            <a:pPr indent="449580" algn="just">
              <a:lnSpc>
                <a:spcPct val="170000"/>
              </a:lnSpc>
              <a:spcBef>
                <a:spcPts val="0"/>
              </a:spcBef>
              <a:spcAft>
                <a:spcPts val="0"/>
              </a:spcAft>
            </a:pPr>
            <a:endParaRPr lang="tr-TR" dirty="0"/>
          </a:p>
          <a:p>
            <a:pPr indent="449580" algn="just">
              <a:lnSpc>
                <a:spcPct val="150000"/>
              </a:lnSpc>
              <a:spcBef>
                <a:spcPts val="0"/>
              </a:spcBef>
            </a:pPr>
            <a:endParaRPr lang="tr-TR" dirty="0"/>
          </a:p>
        </p:txBody>
      </p:sp>
    </p:spTree>
    <p:extLst>
      <p:ext uri="{BB962C8B-B14F-4D97-AF65-F5344CB8AC3E}">
        <p14:creationId xmlns:p14="http://schemas.microsoft.com/office/powerpoint/2010/main" val="3585437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3963" y="221673"/>
            <a:ext cx="11776363" cy="110836"/>
          </a:xfrm>
        </p:spPr>
        <p:txBody>
          <a:bodyPr>
            <a:normAutofit fontScale="90000"/>
          </a:bodyPr>
          <a:lstStyle/>
          <a:p>
            <a:endParaRPr lang="tr-TR" dirty="0"/>
          </a:p>
        </p:txBody>
      </p:sp>
      <p:sp>
        <p:nvSpPr>
          <p:cNvPr id="3" name="Alt Başlık 2"/>
          <p:cNvSpPr>
            <a:spLocks noGrp="1"/>
          </p:cNvSpPr>
          <p:nvPr>
            <p:ph type="subTitle" idx="1"/>
          </p:nvPr>
        </p:nvSpPr>
        <p:spPr>
          <a:xfrm>
            <a:off x="193963" y="221672"/>
            <a:ext cx="11901055" cy="6539345"/>
          </a:xfrm>
        </p:spPr>
        <p:txBody>
          <a:bodyPr>
            <a:noAutofit/>
          </a:bodyPr>
          <a:lstStyle/>
          <a:p>
            <a:pPr indent="449580" algn="just">
              <a:lnSpc>
                <a:spcPct val="150000"/>
              </a:lnSpc>
              <a:spcBef>
                <a:spcPts val="0"/>
              </a:spcBef>
            </a:pPr>
            <a:r>
              <a:rPr lang="tr-TR" sz="2000" dirty="0" smtClean="0">
                <a:solidFill>
                  <a:srgbClr val="0070C0"/>
                </a:solidFill>
                <a:latin typeface="Arial Black" panose="020B0A04020102020204" pitchFamily="34" charset="0"/>
                <a:ea typeface="Calibri" panose="020F0502020204030204" pitchFamily="34" charset="0"/>
                <a:cs typeface="Times New Roman" panose="02020603050405020304" pitchFamily="18" charset="0"/>
              </a:rPr>
              <a:t>	</a:t>
            </a:r>
            <a:r>
              <a:rPr lang="tr-TR" sz="2200" dirty="0" smtClean="0">
                <a:solidFill>
                  <a:srgbClr val="0070C0"/>
                </a:solidFill>
                <a:latin typeface="Arial Black" panose="020B0A04020102020204" pitchFamily="34" charset="0"/>
                <a:ea typeface="Calibri" panose="020F0502020204030204" pitchFamily="34" charset="0"/>
                <a:cs typeface="Times New Roman" panose="02020603050405020304" pitchFamily="18" charset="0"/>
              </a:rPr>
              <a:t>Elazığ </a:t>
            </a:r>
            <a:r>
              <a:rPr lang="tr-TR" sz="2200" dirty="0">
                <a:solidFill>
                  <a:srgbClr val="0070C0"/>
                </a:solidFill>
                <a:latin typeface="Arial Black" panose="020B0A04020102020204" pitchFamily="34" charset="0"/>
                <a:ea typeface="Calibri" panose="020F0502020204030204" pitchFamily="34" charset="0"/>
                <a:cs typeface="Times New Roman" panose="02020603050405020304" pitchFamily="18" charset="0"/>
              </a:rPr>
              <a:t>Valisi </a:t>
            </a:r>
            <a:r>
              <a:rPr lang="tr-TR" sz="2200" dirty="0">
                <a:latin typeface="Arial Black" panose="020B0A04020102020204" pitchFamily="34" charset="0"/>
                <a:ea typeface="Calibri" panose="020F0502020204030204" pitchFamily="34" charset="0"/>
                <a:cs typeface="Times New Roman" panose="02020603050405020304" pitchFamily="18" charset="0"/>
              </a:rPr>
              <a:t>Ali Galip, Dersim ve Malatya mutasarrıfları zaten kaçmışlardı. </a:t>
            </a:r>
            <a:endParaRPr lang="tr-TR"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indent="449580" algn="just">
              <a:lnSpc>
                <a:spcPct val="150000"/>
              </a:lnSpc>
              <a:spcBef>
                <a:spcPts val="0"/>
              </a:spcBef>
            </a:pPr>
            <a:r>
              <a:rPr lang="tr-TR" sz="2200" dirty="0" smtClean="0">
                <a:solidFill>
                  <a:srgbClr val="0070C0"/>
                </a:solidFill>
                <a:latin typeface="Arial Black" panose="020B0A04020102020204" pitchFamily="34" charset="0"/>
                <a:ea typeface="Calibri" panose="020F0502020204030204" pitchFamily="34" charset="0"/>
                <a:cs typeface="Times New Roman" panose="02020603050405020304" pitchFamily="18" charset="0"/>
              </a:rPr>
              <a:t>	Ankara </a:t>
            </a:r>
            <a:r>
              <a:rPr lang="tr-TR" sz="2200" dirty="0">
                <a:solidFill>
                  <a:srgbClr val="0070C0"/>
                </a:solidFill>
                <a:latin typeface="Arial Black" panose="020B0A04020102020204" pitchFamily="34" charset="0"/>
                <a:ea typeface="Calibri" panose="020F0502020204030204" pitchFamily="34" charset="0"/>
                <a:cs typeface="Times New Roman" panose="02020603050405020304" pitchFamily="18" charset="0"/>
              </a:rPr>
              <a:t>Valisi </a:t>
            </a:r>
            <a:r>
              <a:rPr lang="tr-TR" sz="2200" dirty="0">
                <a:latin typeface="Arial Black" panose="020B0A04020102020204" pitchFamily="34" charset="0"/>
                <a:ea typeface="Calibri" panose="020F0502020204030204" pitchFamily="34" charset="0"/>
                <a:cs typeface="Times New Roman" panose="02020603050405020304" pitchFamily="18" charset="0"/>
              </a:rPr>
              <a:t>Muhittin Paşa, Çorum-Ankara yolunda tutuklanarak Sivas'a getirildi. Koyu İstanbul taraftarı olan Muhittin </a:t>
            </a:r>
            <a:r>
              <a:rPr lang="tr-TR" sz="2200" dirty="0" smtClean="0">
                <a:latin typeface="Arial Black" panose="020B0A04020102020204" pitchFamily="34" charset="0"/>
                <a:ea typeface="Calibri" panose="020F0502020204030204" pitchFamily="34" charset="0"/>
                <a:cs typeface="Times New Roman" panose="02020603050405020304" pitchFamily="18" charset="0"/>
              </a:rPr>
              <a:t>Paşa İstanbul'a </a:t>
            </a:r>
            <a:r>
              <a:rPr lang="tr-TR" sz="2200" dirty="0">
                <a:latin typeface="Arial Black" panose="020B0A04020102020204" pitchFamily="34" charset="0"/>
                <a:ea typeface="Calibri" panose="020F0502020204030204" pitchFamily="34" charset="0"/>
                <a:cs typeface="Times New Roman" panose="02020603050405020304" pitchFamily="18" charset="0"/>
              </a:rPr>
              <a:t>gönderildi. </a:t>
            </a:r>
            <a:r>
              <a:rPr lang="tr-TR" sz="2200" dirty="0">
                <a:latin typeface="Calibri" panose="020F0502020204030204" pitchFamily="34" charset="0"/>
                <a:ea typeface="Calibri" panose="020F0502020204030204" pitchFamily="34" charset="0"/>
                <a:cs typeface="Times New Roman" panose="02020603050405020304" pitchFamily="18" charset="0"/>
              </a:rPr>
              <a:t> </a:t>
            </a:r>
            <a:r>
              <a:rPr lang="tr-TR" sz="2200" dirty="0" smtClean="0">
                <a:latin typeface="Arial Black" panose="020B0A04020102020204" pitchFamily="34" charset="0"/>
                <a:ea typeface="Calibri" panose="020F0502020204030204" pitchFamily="34" charset="0"/>
                <a:cs typeface="Times New Roman" panose="02020603050405020304" pitchFamily="18" charset="0"/>
              </a:rPr>
              <a:t>Ankara </a:t>
            </a:r>
            <a:r>
              <a:rPr lang="tr-TR" sz="2200" dirty="0">
                <a:latin typeface="Arial Black" panose="020B0A04020102020204" pitchFamily="34" charset="0"/>
                <a:ea typeface="Calibri" panose="020F0502020204030204" pitchFamily="34" charset="0"/>
                <a:cs typeface="Times New Roman" panose="02020603050405020304" pitchFamily="18" charset="0"/>
              </a:rPr>
              <a:t>halkı, Defterdar Yahya Galip Beyi Vali seçti. İstanbul yanlısı memurlar ayıklandı. </a:t>
            </a:r>
            <a:endParaRPr lang="tr-TR"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tr-TR" sz="2200" dirty="0" smtClean="0">
                <a:solidFill>
                  <a:srgbClr val="0070C0"/>
                </a:solidFill>
                <a:latin typeface="Arial Black" panose="020B0A04020102020204" pitchFamily="34" charset="0"/>
                <a:ea typeface="Calibri" panose="020F0502020204030204" pitchFamily="34" charset="0"/>
                <a:cs typeface="Times New Roman" panose="02020603050405020304" pitchFamily="18" charset="0"/>
              </a:rPr>
              <a:t>	Çorum </a:t>
            </a:r>
            <a:r>
              <a:rPr lang="tr-TR" sz="2200" dirty="0">
                <a:solidFill>
                  <a:srgbClr val="0070C0"/>
                </a:solidFill>
                <a:latin typeface="Arial Black" panose="020B0A04020102020204" pitchFamily="34" charset="0"/>
                <a:ea typeface="Calibri" panose="020F0502020204030204" pitchFamily="34" charset="0"/>
                <a:cs typeface="Times New Roman" panose="02020603050405020304" pitchFamily="18" charset="0"/>
              </a:rPr>
              <a:t>Mutasarrıfı, </a:t>
            </a:r>
            <a:r>
              <a:rPr lang="tr-TR" sz="2200" dirty="0">
                <a:latin typeface="Arial Black" panose="020B0A04020102020204" pitchFamily="34" charset="0"/>
                <a:ea typeface="Calibri" panose="020F0502020204030204" pitchFamily="34" charset="0"/>
                <a:cs typeface="Times New Roman" panose="02020603050405020304" pitchFamily="18" charset="0"/>
              </a:rPr>
              <a:t>Ankara Valisi Muhittin Paşa ile işbirliği içindeydi. Sivas'ı ziyaret eden Mutasarrıf Semih Fethi Bey, İstanbul ile ilgisini kesti ve Çorum da kazanıldı. </a:t>
            </a:r>
            <a:endParaRPr lang="tr-TR" sz="2200" dirty="0" smtClean="0">
              <a:latin typeface="Arial Black" panose="020B0A0402010202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tr-TR" sz="2200" dirty="0" smtClean="0">
                <a:latin typeface="Arial Black" panose="020B0A04020102020204" pitchFamily="34" charset="0"/>
                <a:ea typeface="Calibri" panose="020F0502020204030204" pitchFamily="34" charset="0"/>
                <a:cs typeface="Times New Roman" panose="02020603050405020304" pitchFamily="18" charset="0"/>
              </a:rPr>
              <a:t>	</a:t>
            </a:r>
            <a:r>
              <a:rPr lang="tr-TR" sz="2200" dirty="0" smtClean="0">
                <a:solidFill>
                  <a:srgbClr val="0070C0"/>
                </a:solidFill>
                <a:latin typeface="Arial Black" panose="020B0A04020102020204" pitchFamily="34" charset="0"/>
                <a:ea typeface="Calibri" panose="020F0502020204030204" pitchFamily="34" charset="0"/>
                <a:cs typeface="Times New Roman" panose="02020603050405020304" pitchFamily="18" charset="0"/>
              </a:rPr>
              <a:t>Kastamonu'da </a:t>
            </a:r>
            <a:r>
              <a:rPr lang="tr-TR" sz="2200" dirty="0">
                <a:latin typeface="Arial Black" panose="020B0A04020102020204" pitchFamily="34" charset="0"/>
                <a:ea typeface="Calibri" panose="020F0502020204030204" pitchFamily="34" charset="0"/>
                <a:cs typeface="Times New Roman" panose="02020603050405020304" pitchFamily="18" charset="0"/>
              </a:rPr>
              <a:t>yönetim İstanbul yanlısı memurların elinde idi. Ali Fuat Paşa, Albay Osman Bey’i Kastamonu'ya gönderdi. İstanbul yanlısı memurlar Albay Osman Bey’i hapsettilerse </a:t>
            </a:r>
            <a:r>
              <a:rPr lang="tr-TR" sz="2200" dirty="0" smtClean="0">
                <a:latin typeface="Arial Black" panose="020B0A04020102020204" pitchFamily="34" charset="0"/>
                <a:ea typeface="Calibri" panose="020F0502020204030204" pitchFamily="34" charset="0"/>
                <a:cs typeface="Times New Roman" panose="02020603050405020304" pitchFamily="18" charset="0"/>
              </a:rPr>
              <a:t>de kurtarıldı, </a:t>
            </a:r>
            <a:r>
              <a:rPr lang="tr-TR" sz="2200" dirty="0">
                <a:latin typeface="Arial Black" panose="020B0A04020102020204" pitchFamily="34" charset="0"/>
                <a:ea typeface="Calibri" panose="020F0502020204030204" pitchFamily="34" charset="0"/>
                <a:cs typeface="Times New Roman" panose="02020603050405020304" pitchFamily="18" charset="0"/>
              </a:rPr>
              <a:t>diğerleri tutuklandılar. Defterdar Ferit Bey, vali vekili oldu ve Kastamonu'da otorite sağlanmış oldu. </a:t>
            </a:r>
            <a:endParaRPr lang="tr-TR" sz="2200" dirty="0"/>
          </a:p>
        </p:txBody>
      </p:sp>
    </p:spTree>
    <p:extLst>
      <p:ext uri="{BB962C8B-B14F-4D97-AF65-F5344CB8AC3E}">
        <p14:creationId xmlns:p14="http://schemas.microsoft.com/office/powerpoint/2010/main" val="3837992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3963" y="221673"/>
            <a:ext cx="11776363" cy="110836"/>
          </a:xfrm>
        </p:spPr>
        <p:txBody>
          <a:bodyPr>
            <a:normAutofit fontScale="90000"/>
          </a:bodyPr>
          <a:lstStyle/>
          <a:p>
            <a:endParaRPr lang="tr-TR" dirty="0"/>
          </a:p>
        </p:txBody>
      </p:sp>
      <p:sp>
        <p:nvSpPr>
          <p:cNvPr id="3" name="Alt Başlık 2"/>
          <p:cNvSpPr>
            <a:spLocks noGrp="1"/>
          </p:cNvSpPr>
          <p:nvPr>
            <p:ph type="subTitle" idx="1"/>
          </p:nvPr>
        </p:nvSpPr>
        <p:spPr>
          <a:xfrm>
            <a:off x="193963" y="471055"/>
            <a:ext cx="11776363" cy="6179127"/>
          </a:xfrm>
        </p:spPr>
        <p:txBody>
          <a:bodyPr>
            <a:normAutofit lnSpcReduction="10000"/>
          </a:bodyPr>
          <a:lstStyle/>
          <a:p>
            <a:pPr indent="449580" algn="just">
              <a:lnSpc>
                <a:spcPct val="150000"/>
              </a:lnSpc>
              <a:spcAft>
                <a:spcPts val="0"/>
              </a:spcAft>
            </a:pPr>
            <a:r>
              <a:rPr lang="tr-TR" dirty="0" smtClean="0">
                <a:solidFill>
                  <a:srgbClr val="0070C0"/>
                </a:solidFill>
                <a:latin typeface="Arial Black" panose="020B0A04020102020204" pitchFamily="34" charset="0"/>
                <a:ea typeface="Calibri" panose="020F0502020204030204" pitchFamily="34" charset="0"/>
                <a:cs typeface="Times New Roman" panose="02020603050405020304" pitchFamily="18" charset="0"/>
              </a:rPr>
              <a:t>	Niğde</a:t>
            </a:r>
            <a:r>
              <a:rPr lang="tr-TR" dirty="0" smtClean="0">
                <a:latin typeface="Arial Black" panose="020B0A04020102020204" pitchFamily="34" charset="0"/>
                <a:ea typeface="Calibri" panose="020F0502020204030204" pitchFamily="34" charset="0"/>
                <a:cs typeface="Times New Roman" panose="02020603050405020304" pitchFamily="18" charset="0"/>
              </a:rPr>
              <a:t>'deki </a:t>
            </a:r>
            <a:r>
              <a:rPr lang="tr-TR" dirty="0">
                <a:latin typeface="Arial Black" panose="020B0A04020102020204" pitchFamily="34" charset="0"/>
                <a:ea typeface="Calibri" panose="020F0502020204030204" pitchFamily="34" charset="0"/>
                <a:cs typeface="Times New Roman" panose="02020603050405020304" pitchFamily="18" charset="0"/>
              </a:rPr>
              <a:t>İstanbul yanlıları da Mustafa </a:t>
            </a:r>
            <a:r>
              <a:rPr lang="tr-TR" dirty="0" smtClean="0">
                <a:latin typeface="Arial Black" panose="020B0A04020102020204" pitchFamily="34" charset="0"/>
                <a:ea typeface="Calibri" panose="020F0502020204030204" pitchFamily="34" charset="0"/>
                <a:cs typeface="Times New Roman" panose="02020603050405020304" pitchFamily="18" charset="0"/>
              </a:rPr>
              <a:t>Kemal Paşa’nın </a:t>
            </a:r>
            <a:r>
              <a:rPr lang="tr-TR" dirty="0">
                <a:latin typeface="Arial Black" panose="020B0A04020102020204" pitchFamily="34" charset="0"/>
                <a:ea typeface="Calibri" panose="020F0502020204030204" pitchFamily="34" charset="0"/>
                <a:cs typeface="Times New Roman" panose="02020603050405020304" pitchFamily="18" charset="0"/>
              </a:rPr>
              <a:t>emriyle, buradaki Tümen Komutanı tarafından tutuklandılar. </a:t>
            </a:r>
            <a:endParaRPr lang="tr-TR"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indent="449580" algn="just">
              <a:lnSpc>
                <a:spcPct val="150000"/>
              </a:lnSpc>
              <a:spcAft>
                <a:spcPts val="0"/>
              </a:spcAft>
            </a:pPr>
            <a:r>
              <a:rPr lang="tr-TR" dirty="0" smtClean="0">
                <a:solidFill>
                  <a:srgbClr val="0070C0"/>
                </a:solidFill>
                <a:latin typeface="Arial Black" panose="020B0A04020102020204" pitchFamily="34" charset="0"/>
                <a:ea typeface="Calibri" panose="020F0502020204030204" pitchFamily="34" charset="0"/>
                <a:cs typeface="Times New Roman" panose="02020603050405020304" pitchFamily="18" charset="0"/>
              </a:rPr>
              <a:t>	Trabzon</a:t>
            </a:r>
            <a:r>
              <a:rPr lang="tr-TR" dirty="0" smtClean="0">
                <a:latin typeface="Arial Black" panose="020B0A04020102020204" pitchFamily="34" charset="0"/>
                <a:ea typeface="Calibri" panose="020F0502020204030204" pitchFamily="34" charset="0"/>
                <a:cs typeface="Times New Roman" panose="02020603050405020304" pitchFamily="18" charset="0"/>
              </a:rPr>
              <a:t> </a:t>
            </a:r>
            <a:r>
              <a:rPr lang="tr-TR" dirty="0">
                <a:latin typeface="Arial Black" panose="020B0A04020102020204" pitchFamily="34" charset="0"/>
                <a:ea typeface="Calibri" panose="020F0502020204030204" pitchFamily="34" charset="0"/>
                <a:cs typeface="Times New Roman" panose="02020603050405020304" pitchFamily="18" charset="0"/>
              </a:rPr>
              <a:t>Valisi Galip Bey, İstanbul yanlısı olduğu için Mustafa Kemal Paşa'nın emriyle Albay Halit Bey tarafından tutuklanarak Erzurum'a gönderildi. </a:t>
            </a:r>
            <a:endParaRPr lang="tr-TR"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tr-TR" dirty="0" smtClean="0">
                <a:latin typeface="Arial Black" panose="020B0A04020102020204" pitchFamily="34" charset="0"/>
                <a:ea typeface="Calibri" panose="020F0502020204030204" pitchFamily="34" charset="0"/>
                <a:cs typeface="Times New Roman" panose="02020603050405020304" pitchFamily="18" charset="0"/>
              </a:rPr>
              <a:t>	</a:t>
            </a:r>
            <a:r>
              <a:rPr lang="tr-TR" dirty="0" smtClean="0">
                <a:solidFill>
                  <a:srgbClr val="0070C0"/>
                </a:solidFill>
                <a:latin typeface="Arial Black" panose="020B0A04020102020204" pitchFamily="34" charset="0"/>
                <a:ea typeface="Calibri" panose="020F0502020204030204" pitchFamily="34" charset="0"/>
                <a:cs typeface="Times New Roman" panose="02020603050405020304" pitchFamily="18" charset="0"/>
              </a:rPr>
              <a:t>Konya </a:t>
            </a:r>
            <a:r>
              <a:rPr lang="tr-TR" dirty="0">
                <a:latin typeface="Arial Black" panose="020B0A04020102020204" pitchFamily="34" charset="0"/>
                <a:ea typeface="Calibri" panose="020F0502020204030204" pitchFamily="34" charset="0"/>
                <a:cs typeface="Times New Roman" panose="02020603050405020304" pitchFamily="18" charset="0"/>
              </a:rPr>
              <a:t>Valisi Cemal Bey, İstanbul taraftarı olan valiler içerisinde en tehlikeli olan idi. Konya'da hem müdafaa-i hukuk cemiyetinin kuruluşunu </a:t>
            </a:r>
            <a:r>
              <a:rPr lang="tr-TR" dirty="0" smtClean="0">
                <a:latin typeface="Arial Black" panose="020B0A04020102020204" pitchFamily="34" charset="0"/>
                <a:ea typeface="Calibri" panose="020F0502020204030204" pitchFamily="34" charset="0"/>
                <a:cs typeface="Times New Roman" panose="02020603050405020304" pitchFamily="18" charset="0"/>
              </a:rPr>
              <a:t>engelliyor </a:t>
            </a:r>
            <a:r>
              <a:rPr lang="tr-TR" dirty="0">
                <a:latin typeface="Arial Black" panose="020B0A04020102020204" pitchFamily="34" charset="0"/>
                <a:ea typeface="Calibri" panose="020F0502020204030204" pitchFamily="34" charset="0"/>
                <a:cs typeface="Times New Roman" panose="02020603050405020304" pitchFamily="18" charset="0"/>
              </a:rPr>
              <a:t>hem de </a:t>
            </a:r>
            <a:r>
              <a:rPr lang="tr-TR" dirty="0" err="1" smtClean="0">
                <a:latin typeface="Arial Black" panose="020B0A04020102020204" pitchFamily="34" charset="0"/>
                <a:ea typeface="Calibri" panose="020F0502020204030204" pitchFamily="34" charset="0"/>
                <a:cs typeface="Times New Roman" panose="02020603050405020304" pitchFamily="18" charset="0"/>
              </a:rPr>
              <a:t>Kuva-yı</a:t>
            </a:r>
            <a:r>
              <a:rPr lang="tr-TR" dirty="0" smtClean="0">
                <a:latin typeface="Arial Black" panose="020B0A04020102020204" pitchFamily="34" charset="0"/>
                <a:ea typeface="Calibri" panose="020F0502020204030204" pitchFamily="34" charset="0"/>
                <a:cs typeface="Times New Roman" panose="02020603050405020304" pitchFamily="18" charset="0"/>
              </a:rPr>
              <a:t> </a:t>
            </a:r>
            <a:r>
              <a:rPr lang="tr-TR" dirty="0" err="1" smtClean="0">
                <a:latin typeface="Arial Black" panose="020B0A04020102020204" pitchFamily="34" charset="0"/>
                <a:ea typeface="Calibri" panose="020F0502020204030204" pitchFamily="34" charset="0"/>
                <a:cs typeface="Times New Roman" panose="02020603050405020304" pitchFamily="18" charset="0"/>
              </a:rPr>
              <a:t>milliye’ye</a:t>
            </a:r>
            <a:r>
              <a:rPr lang="tr-TR" dirty="0" smtClean="0">
                <a:latin typeface="Arial Black" panose="020B0A04020102020204" pitchFamily="34" charset="0"/>
                <a:ea typeface="Calibri" panose="020F0502020204030204" pitchFamily="34" charset="0"/>
                <a:cs typeface="Times New Roman" panose="02020603050405020304" pitchFamily="18" charset="0"/>
              </a:rPr>
              <a:t> </a:t>
            </a:r>
            <a:r>
              <a:rPr lang="tr-TR" dirty="0">
                <a:latin typeface="Arial Black" panose="020B0A04020102020204" pitchFamily="34" charset="0"/>
                <a:ea typeface="Calibri" panose="020F0502020204030204" pitchFamily="34" charset="0"/>
                <a:cs typeface="Times New Roman" panose="02020603050405020304" pitchFamily="18" charset="0"/>
              </a:rPr>
              <a:t>katılan ve yardım edenlere çok ciddi baskılar uyguluyordu. Bunun üzerine Refet Bey, Sivas'tan Heyet-i </a:t>
            </a:r>
            <a:r>
              <a:rPr lang="tr-TR" dirty="0" err="1">
                <a:latin typeface="Arial Black" panose="020B0A04020102020204" pitchFamily="34" charset="0"/>
                <a:ea typeface="Calibri" panose="020F0502020204030204" pitchFamily="34" charset="0"/>
                <a:cs typeface="Times New Roman" panose="02020603050405020304" pitchFamily="18" charset="0"/>
              </a:rPr>
              <a:t>Temsiliye</a:t>
            </a:r>
            <a:r>
              <a:rPr lang="tr-TR" dirty="0">
                <a:latin typeface="Arial Black" panose="020B0A04020102020204" pitchFamily="34" charset="0"/>
                <a:ea typeface="Calibri" panose="020F0502020204030204" pitchFamily="34" charset="0"/>
                <a:cs typeface="Times New Roman" panose="02020603050405020304" pitchFamily="18" charset="0"/>
              </a:rPr>
              <a:t> adına, Konya'ya gönderildi. Onun geldiği duyan vali İstanbul'a kaçtı. </a:t>
            </a:r>
            <a:endParaRPr lang="tr-TR" dirty="0"/>
          </a:p>
        </p:txBody>
      </p:sp>
    </p:spTree>
    <p:extLst>
      <p:ext uri="{BB962C8B-B14F-4D97-AF65-F5344CB8AC3E}">
        <p14:creationId xmlns:p14="http://schemas.microsoft.com/office/powerpoint/2010/main" val="1597811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3963" y="221673"/>
            <a:ext cx="11776363" cy="110836"/>
          </a:xfrm>
        </p:spPr>
        <p:txBody>
          <a:bodyPr>
            <a:normAutofit fontScale="90000"/>
          </a:bodyPr>
          <a:lstStyle/>
          <a:p>
            <a:endParaRPr lang="tr-TR" dirty="0"/>
          </a:p>
        </p:txBody>
      </p:sp>
      <p:sp>
        <p:nvSpPr>
          <p:cNvPr id="3" name="Alt Başlık 2"/>
          <p:cNvSpPr>
            <a:spLocks noGrp="1"/>
          </p:cNvSpPr>
          <p:nvPr>
            <p:ph type="subTitle" idx="1"/>
          </p:nvPr>
        </p:nvSpPr>
        <p:spPr>
          <a:xfrm>
            <a:off x="193963" y="471055"/>
            <a:ext cx="11776363" cy="6179127"/>
          </a:xfrm>
        </p:spPr>
        <p:txBody>
          <a:bodyPr>
            <a:normAutofit/>
          </a:bodyPr>
          <a:lstStyle/>
          <a:p>
            <a:pPr indent="449580" algn="just">
              <a:lnSpc>
                <a:spcPct val="107000"/>
              </a:lnSpc>
              <a:spcAft>
                <a:spcPts val="0"/>
              </a:spcAft>
            </a:pPr>
            <a:r>
              <a:rPr lang="tr-TR" dirty="0">
                <a:latin typeface="Arial Black" panose="020B0A04020102020204" pitchFamily="34" charset="0"/>
                <a:ea typeface="Calibri" panose="020F0502020204030204" pitchFamily="34" charset="0"/>
                <a:cs typeface="Times New Roman" panose="02020603050405020304" pitchFamily="18" charset="0"/>
              </a:rPr>
              <a:t>İstanbul ile ilişkinin kesilmesinden sonra, Padişah'ın da Milliyetçilere karşı çıkacağını düşünen Mustafa Kemal Paşa 14 Eylül'de Padişah'a bir mektup göndererek, </a:t>
            </a:r>
            <a:r>
              <a:rPr lang="tr-TR" dirty="0" smtClean="0">
                <a:latin typeface="Arial Black" panose="020B0A04020102020204" pitchFamily="34" charset="0"/>
                <a:ea typeface="Calibri" panose="020F0502020204030204" pitchFamily="34" charset="0"/>
                <a:cs typeface="Times New Roman" panose="02020603050405020304" pitchFamily="18" charset="0"/>
              </a:rPr>
              <a:t>Damat Ferit </a:t>
            </a:r>
            <a:r>
              <a:rPr lang="tr-TR" dirty="0">
                <a:latin typeface="Arial Black" panose="020B0A04020102020204" pitchFamily="34" charset="0"/>
                <a:ea typeface="Calibri" panose="020F0502020204030204" pitchFamily="34" charset="0"/>
                <a:cs typeface="Times New Roman" panose="02020603050405020304" pitchFamily="18" charset="0"/>
              </a:rPr>
              <a:t>Paşa Hükümeti'nin izlediği yanlış politika </a:t>
            </a:r>
            <a:r>
              <a:rPr lang="tr-TR" dirty="0" smtClean="0">
                <a:latin typeface="Arial Black" panose="020B0A04020102020204" pitchFamily="34" charset="0"/>
                <a:ea typeface="Calibri" panose="020F0502020204030204" pitchFamily="34" charset="0"/>
                <a:cs typeface="Times New Roman" panose="02020603050405020304" pitchFamily="18" charset="0"/>
              </a:rPr>
              <a:t>konusunda şunları söylüyordu;</a:t>
            </a:r>
            <a:endParaRPr lang="tr-TR"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0"/>
              </a:spcAft>
              <a:buFont typeface="Wingdings" panose="05000000000000000000" pitchFamily="2" charset="2"/>
              <a:buChar char="ü"/>
            </a:pPr>
            <a:r>
              <a:rPr lang="tr-TR" dirty="0">
                <a:latin typeface="Arial Black" panose="020B0A04020102020204" pitchFamily="34" charset="0"/>
                <a:ea typeface="Calibri" panose="020F0502020204030204" pitchFamily="34" charset="0"/>
                <a:cs typeface="Times New Roman" panose="02020603050405020304" pitchFamily="18" charset="0"/>
              </a:rPr>
              <a:t>Paris Barış Konferansında milli haysiyeti incitecek bir duruma düşürmek, </a:t>
            </a:r>
            <a:endParaRPr lang="tr-TR"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0"/>
              </a:spcAft>
              <a:buFont typeface="Wingdings" panose="05000000000000000000" pitchFamily="2" charset="2"/>
              <a:buChar char="ü"/>
            </a:pPr>
            <a:r>
              <a:rPr lang="tr-TR" dirty="0">
                <a:latin typeface="Arial Black" panose="020B0A04020102020204" pitchFamily="34" charset="0"/>
                <a:ea typeface="Calibri" panose="020F0502020204030204" pitchFamily="34" charset="0"/>
                <a:cs typeface="Times New Roman" panose="02020603050405020304" pitchFamily="18" charset="0"/>
              </a:rPr>
              <a:t>Aydın'ın işgalini önleyememek, </a:t>
            </a:r>
            <a:endParaRPr lang="tr-TR"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0"/>
              </a:spcAft>
              <a:buFont typeface="Wingdings" panose="05000000000000000000" pitchFamily="2" charset="2"/>
              <a:buChar char="ü"/>
            </a:pPr>
            <a:r>
              <a:rPr lang="tr-TR" dirty="0">
                <a:latin typeface="Arial Black" panose="020B0A04020102020204" pitchFamily="34" charset="0"/>
                <a:ea typeface="Calibri" panose="020F0502020204030204" pitchFamily="34" charset="0"/>
                <a:cs typeface="Times New Roman" panose="02020603050405020304" pitchFamily="18" charset="0"/>
              </a:rPr>
              <a:t>Milliyetçileri İttihatçı gibi gösterip, Anadolu'ya yabancı işgalini davet etmek, </a:t>
            </a:r>
            <a:endParaRPr lang="tr-TR"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0"/>
              </a:spcAft>
              <a:buFont typeface="Wingdings" panose="05000000000000000000" pitchFamily="2" charset="2"/>
              <a:buChar char="ü"/>
            </a:pPr>
            <a:r>
              <a:rPr lang="tr-TR" dirty="0">
                <a:latin typeface="Arial Black" panose="020B0A04020102020204" pitchFamily="34" charset="0"/>
                <a:ea typeface="Calibri" panose="020F0502020204030204" pitchFamily="34" charset="0"/>
                <a:cs typeface="Times New Roman" panose="02020603050405020304" pitchFamily="18" charset="0"/>
              </a:rPr>
              <a:t>Milli Meclis için seçim yaptırmamak, </a:t>
            </a:r>
            <a:endParaRPr lang="tr-TR"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ü"/>
            </a:pPr>
            <a:r>
              <a:rPr lang="tr-TR" dirty="0">
                <a:latin typeface="Arial Black" panose="020B0A04020102020204" pitchFamily="34" charset="0"/>
                <a:ea typeface="Calibri" panose="020F0502020204030204" pitchFamily="34" charset="0"/>
                <a:cs typeface="Times New Roman" panose="02020603050405020304" pitchFamily="18" charset="0"/>
              </a:rPr>
              <a:t>Ülkeyi yabancılara teslim etmek </a:t>
            </a:r>
            <a:r>
              <a:rPr lang="tr-TR" dirty="0" smtClean="0">
                <a:latin typeface="Arial Black" panose="020B0A04020102020204" pitchFamily="34" charset="0"/>
                <a:ea typeface="Calibri" panose="020F0502020204030204" pitchFamily="34" charset="0"/>
                <a:cs typeface="Times New Roman" panose="02020603050405020304" pitchFamily="18" charset="0"/>
              </a:rPr>
              <a:t>gibi politikaları sebebiyle Damat Ferit Paşa suçlanmakta idi. </a:t>
            </a:r>
            <a:endParaRPr lang="tr-TR" dirty="0"/>
          </a:p>
        </p:txBody>
      </p:sp>
    </p:spTree>
    <p:extLst>
      <p:ext uri="{BB962C8B-B14F-4D97-AF65-F5344CB8AC3E}">
        <p14:creationId xmlns:p14="http://schemas.microsoft.com/office/powerpoint/2010/main" val="3505399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3963" y="221673"/>
            <a:ext cx="11776363" cy="110836"/>
          </a:xfrm>
        </p:spPr>
        <p:txBody>
          <a:bodyPr>
            <a:normAutofit fontScale="90000"/>
          </a:bodyPr>
          <a:lstStyle/>
          <a:p>
            <a:endParaRPr lang="tr-TR" dirty="0"/>
          </a:p>
        </p:txBody>
      </p:sp>
      <p:sp>
        <p:nvSpPr>
          <p:cNvPr id="3" name="Alt Başlık 2"/>
          <p:cNvSpPr>
            <a:spLocks noGrp="1"/>
          </p:cNvSpPr>
          <p:nvPr>
            <p:ph type="subTitle" idx="1"/>
          </p:nvPr>
        </p:nvSpPr>
        <p:spPr>
          <a:xfrm>
            <a:off x="193963" y="471055"/>
            <a:ext cx="11776363" cy="6179127"/>
          </a:xfrm>
        </p:spPr>
        <p:txBody>
          <a:bodyPr>
            <a:normAutofit fontScale="92500" lnSpcReduction="10000"/>
          </a:bodyPr>
          <a:lstStyle/>
          <a:p>
            <a:pPr indent="449580" algn="just">
              <a:lnSpc>
                <a:spcPct val="150000"/>
              </a:lnSpc>
              <a:spcAft>
                <a:spcPts val="0"/>
              </a:spcAft>
            </a:pPr>
            <a:r>
              <a:rPr lang="tr-TR" dirty="0" smtClean="0">
                <a:latin typeface="Arial Black" panose="020B0A04020102020204" pitchFamily="34" charset="0"/>
                <a:ea typeface="Calibri" panose="020F0502020204030204" pitchFamily="34" charset="0"/>
                <a:cs typeface="Times New Roman" panose="02020603050405020304" pitchFamily="18" charset="0"/>
              </a:rPr>
              <a:t>	Yine </a:t>
            </a:r>
            <a:r>
              <a:rPr lang="tr-TR" dirty="0">
                <a:latin typeface="Arial Black" panose="020B0A04020102020204" pitchFamily="34" charset="0"/>
                <a:ea typeface="Calibri" panose="020F0502020204030204" pitchFamily="34" charset="0"/>
                <a:cs typeface="Times New Roman" panose="02020603050405020304" pitchFamily="18" charset="0"/>
              </a:rPr>
              <a:t>aynı tarihlerde "Umumi Kongre Heyeti" adına, yabancı devletlere bir yazı yazılarak, yapılan mücadelenin gerekçesi ve önemi anlatıldı.</a:t>
            </a:r>
            <a:endParaRPr lang="tr-TR"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indent="449580" algn="just">
              <a:lnSpc>
                <a:spcPct val="150000"/>
              </a:lnSpc>
              <a:spcAft>
                <a:spcPts val="0"/>
              </a:spcAft>
            </a:pPr>
            <a:r>
              <a:rPr lang="tr-TR"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	</a:t>
            </a:r>
            <a:r>
              <a:rPr lang="tr-TR" dirty="0" smtClean="0">
                <a:latin typeface="Arial Black" panose="020B0A04020102020204" pitchFamily="34" charset="0"/>
                <a:ea typeface="Calibri" panose="020F0502020204030204" pitchFamily="34" charset="0"/>
                <a:cs typeface="Times New Roman" panose="02020603050405020304" pitchFamily="18" charset="0"/>
              </a:rPr>
              <a:t>Padişah </a:t>
            </a:r>
            <a:r>
              <a:rPr lang="tr-TR" dirty="0">
                <a:latin typeface="Arial Black" panose="020B0A04020102020204" pitchFamily="34" charset="0"/>
                <a:ea typeface="Calibri" panose="020F0502020204030204" pitchFamily="34" charset="0"/>
                <a:cs typeface="Times New Roman" panose="02020603050405020304" pitchFamily="18" charset="0"/>
              </a:rPr>
              <a:t>ise, 20 Eylül'de millete hitaben bir bildiri yayınlayarak, Anadolu'da başlayan milli hareketin Batı Anadolu'daki işgalleri genişlettiğini, bu hareket yüzünden milletin parçalanmakta olduğunu, bu sebeple Barış Konferansında zayıf kalınacağını ileri </a:t>
            </a:r>
            <a:r>
              <a:rPr lang="tr-TR" dirty="0" smtClean="0">
                <a:latin typeface="Arial Black" panose="020B0A04020102020204" pitchFamily="34" charset="0"/>
                <a:ea typeface="Calibri" panose="020F0502020204030204" pitchFamily="34" charset="0"/>
                <a:cs typeface="Times New Roman" panose="02020603050405020304" pitchFamily="18" charset="0"/>
              </a:rPr>
              <a:t>sürerek, yakında </a:t>
            </a:r>
            <a:r>
              <a:rPr lang="tr-TR" dirty="0">
                <a:latin typeface="Arial Black" panose="020B0A04020102020204" pitchFamily="34" charset="0"/>
                <a:ea typeface="Calibri" panose="020F0502020204030204" pitchFamily="34" charset="0"/>
                <a:cs typeface="Times New Roman" panose="02020603050405020304" pitchFamily="18" charset="0"/>
              </a:rPr>
              <a:t>onurlu bir barış yapılacağına inandığını belirtiyordu. </a:t>
            </a:r>
            <a:r>
              <a:rPr lang="tr-TR" dirty="0" smtClean="0">
                <a:latin typeface="Arial Black" panose="020B0A04020102020204" pitchFamily="34" charset="0"/>
                <a:ea typeface="Calibri" panose="020F0502020204030204" pitchFamily="34" charset="0"/>
                <a:cs typeface="Times New Roman" panose="02020603050405020304" pitchFamily="18" charset="0"/>
              </a:rPr>
              <a:t>Padişahın </a:t>
            </a:r>
            <a:r>
              <a:rPr lang="tr-TR" dirty="0">
                <a:latin typeface="Arial Black" panose="020B0A04020102020204" pitchFamily="34" charset="0"/>
                <a:ea typeface="Calibri" panose="020F0502020204030204" pitchFamily="34" charset="0"/>
                <a:cs typeface="Times New Roman" panose="02020603050405020304" pitchFamily="18" charset="0"/>
              </a:rPr>
              <a:t>bu bildirisi Anadolu'da yayılmadığı için hemen hiçbir etkisi de olmadı.</a:t>
            </a:r>
            <a:endParaRPr lang="tr-TR"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tr-TR" dirty="0" smtClean="0">
                <a:latin typeface="Arial Black" panose="020B0A04020102020204" pitchFamily="34" charset="0"/>
                <a:ea typeface="Calibri" panose="020F0502020204030204" pitchFamily="34" charset="0"/>
                <a:cs typeface="Times New Roman" panose="02020603050405020304" pitchFamily="18" charset="0"/>
              </a:rPr>
              <a:t>	Bu </a:t>
            </a:r>
            <a:r>
              <a:rPr lang="tr-TR" dirty="0">
                <a:latin typeface="Arial Black" panose="020B0A04020102020204" pitchFamily="34" charset="0"/>
                <a:ea typeface="Calibri" panose="020F0502020204030204" pitchFamily="34" charset="0"/>
                <a:cs typeface="Times New Roman" panose="02020603050405020304" pitchFamily="18" charset="0"/>
              </a:rPr>
              <a:t>arada Damat Ferit Paşa hükümeti içerisinde de </a:t>
            </a:r>
            <a:r>
              <a:rPr lang="tr-TR" dirty="0" smtClean="0">
                <a:latin typeface="Arial Black" panose="020B0A04020102020204" pitchFamily="34" charset="0"/>
                <a:ea typeface="Calibri" panose="020F0502020204030204" pitchFamily="34" charset="0"/>
                <a:cs typeface="Times New Roman" panose="02020603050405020304" pitchFamily="18" charset="0"/>
              </a:rPr>
              <a:t>çeşitli sorunlar ortaya çıkmıştı. </a:t>
            </a:r>
            <a:r>
              <a:rPr lang="tr-TR" dirty="0">
                <a:latin typeface="Arial Black" panose="020B0A04020102020204" pitchFamily="34" charset="0"/>
                <a:ea typeface="Calibri" panose="020F0502020204030204" pitchFamily="34" charset="0"/>
                <a:cs typeface="Times New Roman" panose="02020603050405020304" pitchFamily="18" charset="0"/>
              </a:rPr>
              <a:t>Daha fazla dayanamayan Damat Ferit Paşa Hükümeti, 30 Eylül'de istifa etmek zorunda kaldı. Bu istifa, milli iradenin kazandığı ilk zaferdir. Milli Mücadeleyi tanımayan hükümet düşürülmüştür.</a:t>
            </a:r>
          </a:p>
          <a:p>
            <a:pPr algn="just">
              <a:lnSpc>
                <a:spcPct val="150000"/>
              </a:lnSpc>
            </a:pPr>
            <a:endParaRPr lang="tr-TR" dirty="0"/>
          </a:p>
        </p:txBody>
      </p:sp>
    </p:spTree>
    <p:extLst>
      <p:ext uri="{BB962C8B-B14F-4D97-AF65-F5344CB8AC3E}">
        <p14:creationId xmlns:p14="http://schemas.microsoft.com/office/powerpoint/2010/main" val="208342974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770</Words>
  <Application>Microsoft Office PowerPoint</Application>
  <PresentationFormat>Geniş ekran</PresentationFormat>
  <Paragraphs>120</Paragraphs>
  <Slides>33</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33</vt:i4>
      </vt:variant>
    </vt:vector>
  </HeadingPairs>
  <TitlesOfParts>
    <vt:vector size="41" baseType="lpstr">
      <vt:lpstr>Arial</vt:lpstr>
      <vt:lpstr>Arial Black</vt:lpstr>
      <vt:lpstr>Calibri</vt:lpstr>
      <vt:lpstr>Calibri Light</vt:lpstr>
      <vt:lpstr>Symbol</vt:lpstr>
      <vt:lpstr>Times New Roman</vt:lpstr>
      <vt:lpstr>Wingdings</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AMASYA MÜLÂKATI(GÖRÜŞMELERİ) 20-22 Ekim 1919</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ÖRNEK SORULAR</vt:lpstr>
      <vt:lpstr>PowerPoint Sunusu</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Fatma Atakan</dc:creator>
  <cp:lastModifiedBy>Lenovo</cp:lastModifiedBy>
  <cp:revision>62</cp:revision>
  <dcterms:created xsi:type="dcterms:W3CDTF">2021-01-07T21:46:48Z</dcterms:created>
  <dcterms:modified xsi:type="dcterms:W3CDTF">2021-01-18T18:18:00Z</dcterms:modified>
</cp:coreProperties>
</file>