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60"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56F5B5-A309-41E1-88A7-5C8E103C62A2}" type="datetimeFigureOut">
              <a:rPr lang="tr-TR" smtClean="0"/>
              <a:t>17.01.2021</a:t>
            </a:fld>
            <a:endParaRPr lang="tr-TR"/>
          </a:p>
        </p:txBody>
      </p:sp>
      <p:sp>
        <p:nvSpPr>
          <p:cNvPr id="4" name="Slayt Görüntüsü Yer Tutucusu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9EA364-5A9F-40A7-976A-FD2E7E5B0D11}" type="slidenum">
              <a:rPr lang="tr-TR" smtClean="0"/>
              <a:t>‹#›</a:t>
            </a:fld>
            <a:endParaRPr lang="tr-TR"/>
          </a:p>
        </p:txBody>
      </p:sp>
    </p:spTree>
    <p:extLst>
      <p:ext uri="{BB962C8B-B14F-4D97-AF65-F5344CB8AC3E}">
        <p14:creationId xmlns:p14="http://schemas.microsoft.com/office/powerpoint/2010/main" val="1700897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9EE8DFBD-6D69-4F62-BF2C-081CD0433F50}" type="datetimeFigureOut">
              <a:rPr lang="tr-TR" smtClean="0"/>
              <a:t>17.01.2021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09FDA512-893B-433C-9DB3-809C7B4302CA}" type="slidenum">
              <a:rPr lang="tr-TR" smtClean="0"/>
              <a:t>‹#›</a:t>
            </a:fld>
            <a:endParaRPr lang="tr-TR"/>
          </a:p>
        </p:txBody>
      </p:sp>
    </p:spTree>
    <p:extLst>
      <p:ext uri="{BB962C8B-B14F-4D97-AF65-F5344CB8AC3E}">
        <p14:creationId xmlns:p14="http://schemas.microsoft.com/office/powerpoint/2010/main" val="3972109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9EE8DFBD-6D69-4F62-BF2C-081CD0433F50}" type="datetimeFigureOut">
              <a:rPr lang="tr-TR" smtClean="0"/>
              <a:t>17.01.2021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09FDA512-893B-433C-9DB3-809C7B4302CA}" type="slidenum">
              <a:rPr lang="tr-TR" smtClean="0"/>
              <a:t>‹#›</a:t>
            </a:fld>
            <a:endParaRPr lang="tr-TR"/>
          </a:p>
        </p:txBody>
      </p:sp>
    </p:spTree>
    <p:extLst>
      <p:ext uri="{BB962C8B-B14F-4D97-AF65-F5344CB8AC3E}">
        <p14:creationId xmlns:p14="http://schemas.microsoft.com/office/powerpoint/2010/main" val="131102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9EE8DFBD-6D69-4F62-BF2C-081CD0433F50}" type="datetimeFigureOut">
              <a:rPr lang="tr-TR" smtClean="0"/>
              <a:t>17.01.2021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09FDA512-893B-433C-9DB3-809C7B4302CA}" type="slidenum">
              <a:rPr lang="tr-TR" smtClean="0"/>
              <a:t>‹#›</a:t>
            </a:fld>
            <a:endParaRPr lang="tr-TR"/>
          </a:p>
        </p:txBody>
      </p:sp>
    </p:spTree>
    <p:extLst>
      <p:ext uri="{BB962C8B-B14F-4D97-AF65-F5344CB8AC3E}">
        <p14:creationId xmlns:p14="http://schemas.microsoft.com/office/powerpoint/2010/main" val="3959067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9EE8DFBD-6D69-4F62-BF2C-081CD0433F50}" type="datetimeFigureOut">
              <a:rPr lang="tr-TR" smtClean="0"/>
              <a:t>17.01.2021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09FDA512-893B-433C-9DB3-809C7B4302CA}" type="slidenum">
              <a:rPr lang="tr-TR" smtClean="0"/>
              <a:t>‹#›</a:t>
            </a:fld>
            <a:endParaRPr lang="tr-TR"/>
          </a:p>
        </p:txBody>
      </p:sp>
    </p:spTree>
    <p:extLst>
      <p:ext uri="{BB962C8B-B14F-4D97-AF65-F5344CB8AC3E}">
        <p14:creationId xmlns:p14="http://schemas.microsoft.com/office/powerpoint/2010/main" val="2798430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9EE8DFBD-6D69-4F62-BF2C-081CD0433F50}" type="datetimeFigureOut">
              <a:rPr lang="tr-TR" smtClean="0"/>
              <a:t>17.01.2021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09FDA512-893B-433C-9DB3-809C7B4302CA}" type="slidenum">
              <a:rPr lang="tr-TR" smtClean="0"/>
              <a:t>‹#›</a:t>
            </a:fld>
            <a:endParaRPr lang="tr-TR"/>
          </a:p>
        </p:txBody>
      </p:sp>
    </p:spTree>
    <p:extLst>
      <p:ext uri="{BB962C8B-B14F-4D97-AF65-F5344CB8AC3E}">
        <p14:creationId xmlns:p14="http://schemas.microsoft.com/office/powerpoint/2010/main" val="3735186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9EE8DFBD-6D69-4F62-BF2C-081CD0433F50}" type="datetimeFigureOut">
              <a:rPr lang="tr-TR" smtClean="0"/>
              <a:t>17.01.2021</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09FDA512-893B-433C-9DB3-809C7B4302CA}" type="slidenum">
              <a:rPr lang="tr-TR" smtClean="0"/>
              <a:t>‹#›</a:t>
            </a:fld>
            <a:endParaRPr lang="tr-TR"/>
          </a:p>
        </p:txBody>
      </p:sp>
    </p:spTree>
    <p:extLst>
      <p:ext uri="{BB962C8B-B14F-4D97-AF65-F5344CB8AC3E}">
        <p14:creationId xmlns:p14="http://schemas.microsoft.com/office/powerpoint/2010/main" val="680943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9EE8DFBD-6D69-4F62-BF2C-081CD0433F50}" type="datetimeFigureOut">
              <a:rPr lang="tr-TR" smtClean="0"/>
              <a:t>17.01.2021</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09FDA512-893B-433C-9DB3-809C7B4302CA}" type="slidenum">
              <a:rPr lang="tr-TR" smtClean="0"/>
              <a:t>‹#›</a:t>
            </a:fld>
            <a:endParaRPr lang="tr-TR"/>
          </a:p>
        </p:txBody>
      </p:sp>
    </p:spTree>
    <p:extLst>
      <p:ext uri="{BB962C8B-B14F-4D97-AF65-F5344CB8AC3E}">
        <p14:creationId xmlns:p14="http://schemas.microsoft.com/office/powerpoint/2010/main" val="3399597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9EE8DFBD-6D69-4F62-BF2C-081CD0433F50}" type="datetimeFigureOut">
              <a:rPr lang="tr-TR" smtClean="0"/>
              <a:t>17.01.2021</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09FDA512-893B-433C-9DB3-809C7B4302CA}" type="slidenum">
              <a:rPr lang="tr-TR" smtClean="0"/>
              <a:t>‹#›</a:t>
            </a:fld>
            <a:endParaRPr lang="tr-TR"/>
          </a:p>
        </p:txBody>
      </p:sp>
    </p:spTree>
    <p:extLst>
      <p:ext uri="{BB962C8B-B14F-4D97-AF65-F5344CB8AC3E}">
        <p14:creationId xmlns:p14="http://schemas.microsoft.com/office/powerpoint/2010/main" val="3866414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9EE8DFBD-6D69-4F62-BF2C-081CD0433F50}" type="datetimeFigureOut">
              <a:rPr lang="tr-TR" smtClean="0"/>
              <a:t>17.01.2021</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09FDA512-893B-433C-9DB3-809C7B4302CA}" type="slidenum">
              <a:rPr lang="tr-TR" smtClean="0"/>
              <a:t>‹#›</a:t>
            </a:fld>
            <a:endParaRPr lang="tr-TR"/>
          </a:p>
        </p:txBody>
      </p:sp>
    </p:spTree>
    <p:extLst>
      <p:ext uri="{BB962C8B-B14F-4D97-AF65-F5344CB8AC3E}">
        <p14:creationId xmlns:p14="http://schemas.microsoft.com/office/powerpoint/2010/main" val="4177059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9EE8DFBD-6D69-4F62-BF2C-081CD0433F50}" type="datetimeFigureOut">
              <a:rPr lang="tr-TR" smtClean="0"/>
              <a:t>17.01.2021</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09FDA512-893B-433C-9DB3-809C7B4302CA}" type="slidenum">
              <a:rPr lang="tr-TR" smtClean="0"/>
              <a:t>‹#›</a:t>
            </a:fld>
            <a:endParaRPr lang="tr-TR"/>
          </a:p>
        </p:txBody>
      </p:sp>
    </p:spTree>
    <p:extLst>
      <p:ext uri="{BB962C8B-B14F-4D97-AF65-F5344CB8AC3E}">
        <p14:creationId xmlns:p14="http://schemas.microsoft.com/office/powerpoint/2010/main" val="2231792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9EE8DFBD-6D69-4F62-BF2C-081CD0433F50}" type="datetimeFigureOut">
              <a:rPr lang="tr-TR" smtClean="0"/>
              <a:t>17.01.2021</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09FDA512-893B-433C-9DB3-809C7B4302CA}" type="slidenum">
              <a:rPr lang="tr-TR" smtClean="0"/>
              <a:t>‹#›</a:t>
            </a:fld>
            <a:endParaRPr lang="tr-TR"/>
          </a:p>
        </p:txBody>
      </p:sp>
    </p:spTree>
    <p:extLst>
      <p:ext uri="{BB962C8B-B14F-4D97-AF65-F5344CB8AC3E}">
        <p14:creationId xmlns:p14="http://schemas.microsoft.com/office/powerpoint/2010/main" val="4224733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E8DFBD-6D69-4F62-BF2C-081CD0433F50}" type="datetimeFigureOut">
              <a:rPr lang="tr-TR" smtClean="0"/>
              <a:t>17.01.2021</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FDA512-893B-433C-9DB3-809C7B4302CA}" type="slidenum">
              <a:rPr lang="tr-TR" smtClean="0"/>
              <a:t>‹#›</a:t>
            </a:fld>
            <a:endParaRPr lang="tr-TR"/>
          </a:p>
        </p:txBody>
      </p:sp>
    </p:spTree>
    <p:extLst>
      <p:ext uri="{BB962C8B-B14F-4D97-AF65-F5344CB8AC3E}">
        <p14:creationId xmlns:p14="http://schemas.microsoft.com/office/powerpoint/2010/main" val="2416086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910627" y="265538"/>
            <a:ext cx="10515600" cy="1065322"/>
          </a:xfrm>
        </p:spPr>
        <p:txBody>
          <a:bodyPr>
            <a:normAutofit/>
          </a:bodyPr>
          <a:lstStyle/>
          <a:p>
            <a:r>
              <a:rPr lang="tr-TR" sz="3200" dirty="0" smtClean="0">
                <a:solidFill>
                  <a:srgbClr val="FF0000"/>
                </a:solidFill>
              </a:rPr>
              <a:t>SON OSMANLI MEBUSAN MECLİSİ ve MİSAK-I MİLLÎ</a:t>
            </a:r>
            <a:endParaRPr lang="tr-TR" sz="3200" dirty="0">
              <a:solidFill>
                <a:srgbClr val="FF0000"/>
              </a:solidFill>
            </a:endParaRPr>
          </a:p>
        </p:txBody>
      </p:sp>
      <p:sp>
        <p:nvSpPr>
          <p:cNvPr id="3" name="İçerik Yer Tutucusu 2"/>
          <p:cNvSpPr>
            <a:spLocks noGrp="1"/>
          </p:cNvSpPr>
          <p:nvPr>
            <p:ph idx="1"/>
          </p:nvPr>
        </p:nvSpPr>
        <p:spPr>
          <a:xfrm>
            <a:off x="838200" y="1231271"/>
            <a:ext cx="10515600" cy="4945692"/>
          </a:xfrm>
        </p:spPr>
        <p:txBody>
          <a:bodyPr>
            <a:normAutofit fontScale="92500" lnSpcReduction="10000"/>
          </a:bodyPr>
          <a:lstStyle/>
          <a:p>
            <a:pPr marL="0" indent="0" algn="just">
              <a:buNone/>
            </a:pPr>
            <a:r>
              <a:rPr lang="tr-TR" dirty="0" smtClean="0"/>
              <a:t>Temsil Heyeti’nin Ankara’ya geldiği sıralarda Meclis-i </a:t>
            </a:r>
            <a:r>
              <a:rPr lang="tr-TR" dirty="0" err="1" smtClean="0"/>
              <a:t>Mebusan’ın</a:t>
            </a:r>
            <a:r>
              <a:rPr lang="tr-TR" dirty="0" smtClean="0"/>
              <a:t> toplanması için ülke çapında yapılan seçimler de sonuçlanmıştı. Seçilen milletvekillerinden çoğu, Anadolu ve Rumeli Müdafaa-i Hukuk Cemiyeti mensupları veya sempati besleyenler idi. Seçimlerde Mustafa Kemal Paşa Erzurum’dan aday olmuş ve milletvekili seçilmişti. </a:t>
            </a:r>
          </a:p>
          <a:p>
            <a:pPr marL="0" indent="0" algn="just">
              <a:buNone/>
            </a:pPr>
            <a:r>
              <a:rPr lang="tr-TR" dirty="0" smtClean="0"/>
              <a:t>Seçimlerin sonuçlanmasının hemen ardından Mustafa Kemal Paşa bir genelge yayınlayarak, seçilen milletvekillerinin İstanbul’a gitmeden önce Ankara’ya uğramalarını istemişti. </a:t>
            </a:r>
          </a:p>
          <a:p>
            <a:pPr marL="0" indent="0" algn="just">
              <a:buNone/>
            </a:pPr>
            <a:r>
              <a:rPr lang="tr-TR" dirty="0" smtClean="0"/>
              <a:t>Davete uyarak Ankara’ya uğrayan milletvekilleri ile gruplar halinde görüşen Mustafa Kemal Paşa, onlarla belirli esaslar üzerinde anlaşmıştır. Belirlenen esaslardan ilki, </a:t>
            </a:r>
            <a:r>
              <a:rPr lang="tr-TR" dirty="0" err="1" smtClean="0"/>
              <a:t>Mebusan</a:t>
            </a:r>
            <a:r>
              <a:rPr lang="tr-TR" dirty="0" smtClean="0"/>
              <a:t> Meclisi açıldığında Müdafaa-i Hukuk adıyla bir grup oluşturulması ve meclis çoğunluğunun ele geçirilmesi; ardından da İstanbul’a gitmemesine rağmen Mustafa Kemal Paşa’nın meclis başkanlığına seçilmesi ve Millî Mücadele ilkeleri çerçevesinde kararlar alınması idi.  </a:t>
            </a:r>
            <a:endParaRPr lang="tr-TR" dirty="0"/>
          </a:p>
        </p:txBody>
      </p:sp>
    </p:spTree>
    <p:extLst>
      <p:ext uri="{BB962C8B-B14F-4D97-AF65-F5344CB8AC3E}">
        <p14:creationId xmlns:p14="http://schemas.microsoft.com/office/powerpoint/2010/main" val="1208991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594542"/>
          </a:xfrm>
        </p:spPr>
        <p:txBody>
          <a:bodyPr>
            <a:normAutofit fontScale="90000"/>
          </a:bodyPr>
          <a:lstStyle/>
          <a:p>
            <a:r>
              <a:rPr lang="tr-TR" dirty="0" smtClean="0">
                <a:solidFill>
                  <a:srgbClr val="FF0000"/>
                </a:solidFill>
              </a:rPr>
              <a:t>ÖRNEK SORULAR</a:t>
            </a:r>
            <a:endParaRPr lang="tr-TR" dirty="0">
              <a:solidFill>
                <a:srgbClr val="FF0000"/>
              </a:solidFill>
            </a:endParaRPr>
          </a:p>
        </p:txBody>
      </p:sp>
      <p:sp>
        <p:nvSpPr>
          <p:cNvPr id="3" name="İçerik Yer Tutucusu 2"/>
          <p:cNvSpPr>
            <a:spLocks noGrp="1"/>
          </p:cNvSpPr>
          <p:nvPr>
            <p:ph idx="1"/>
          </p:nvPr>
        </p:nvSpPr>
        <p:spPr>
          <a:xfrm>
            <a:off x="838200" y="1285592"/>
            <a:ext cx="10515600" cy="4891371"/>
          </a:xfrm>
        </p:spPr>
        <p:txBody>
          <a:bodyPr>
            <a:normAutofit/>
          </a:bodyPr>
          <a:lstStyle/>
          <a:p>
            <a:pPr marL="0" indent="0" algn="just">
              <a:buNone/>
            </a:pPr>
            <a:r>
              <a:rPr lang="tr-TR" dirty="0"/>
              <a:t>Misak-ı </a:t>
            </a:r>
            <a:r>
              <a:rPr lang="tr-TR" dirty="0" err="1"/>
              <a:t>Milli’nin</a:t>
            </a:r>
            <a:r>
              <a:rPr lang="tr-TR" dirty="0"/>
              <a:t> ruhunu teşkil eden ve Milli Mücadele’nin temel gayesini oluşturacak olan “Milli sınırlar içinde vatan bir bütündür, bölünemez” hükmünü ilk kez aşağıdaki hangi gelişme ortaya koymuştur?</a:t>
            </a:r>
          </a:p>
          <a:p>
            <a:pPr marL="0" indent="0" algn="just">
              <a:buNone/>
            </a:pPr>
            <a:r>
              <a:rPr lang="tr-TR" dirty="0"/>
              <a:t>A. Erzurum Kongresi                                </a:t>
            </a:r>
          </a:p>
          <a:p>
            <a:pPr marL="0" indent="0" algn="just">
              <a:buNone/>
            </a:pPr>
            <a:r>
              <a:rPr lang="tr-TR" dirty="0"/>
              <a:t>B. Sivas Kongresi                        </a:t>
            </a:r>
          </a:p>
          <a:p>
            <a:pPr marL="0" indent="0" algn="just">
              <a:buNone/>
            </a:pPr>
            <a:r>
              <a:rPr lang="tr-TR" dirty="0"/>
              <a:t>C. Amasya Genelgesi                                                                    </a:t>
            </a:r>
          </a:p>
          <a:p>
            <a:pPr marL="0" indent="0" algn="just">
              <a:buNone/>
            </a:pPr>
            <a:r>
              <a:rPr lang="tr-TR" dirty="0"/>
              <a:t>D. TBMM’nin Açılması                           </a:t>
            </a:r>
          </a:p>
          <a:p>
            <a:pPr marL="0" indent="0" algn="just">
              <a:buNone/>
            </a:pPr>
            <a:r>
              <a:rPr lang="tr-TR" dirty="0"/>
              <a:t>E. Amasya Görüşmeleri </a:t>
            </a:r>
          </a:p>
          <a:p>
            <a:pPr marL="0" indent="0" algn="just">
              <a:buNone/>
            </a:pPr>
            <a:r>
              <a:rPr lang="tr-TR" dirty="0" smtClean="0"/>
              <a:t>CEVAP: </a:t>
            </a:r>
            <a:r>
              <a:rPr lang="tr-TR" dirty="0"/>
              <a:t>A</a:t>
            </a:r>
          </a:p>
        </p:txBody>
      </p:sp>
    </p:spTree>
    <p:extLst>
      <p:ext uri="{BB962C8B-B14F-4D97-AF65-F5344CB8AC3E}">
        <p14:creationId xmlns:p14="http://schemas.microsoft.com/office/powerpoint/2010/main" val="3773681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765772" y="211217"/>
            <a:ext cx="10515600" cy="467794"/>
          </a:xfrm>
        </p:spPr>
        <p:txBody>
          <a:bodyPr>
            <a:normAutofit fontScale="90000"/>
          </a:bodyPr>
          <a:lstStyle/>
          <a:p>
            <a:endParaRPr lang="tr-TR" dirty="0"/>
          </a:p>
        </p:txBody>
      </p:sp>
      <p:sp>
        <p:nvSpPr>
          <p:cNvPr id="3" name="İçerik Yer Tutucusu 2"/>
          <p:cNvSpPr>
            <a:spLocks noGrp="1"/>
          </p:cNvSpPr>
          <p:nvPr>
            <p:ph idx="1"/>
          </p:nvPr>
        </p:nvSpPr>
        <p:spPr>
          <a:xfrm>
            <a:off x="838200" y="1013988"/>
            <a:ext cx="10515600" cy="5162975"/>
          </a:xfrm>
        </p:spPr>
        <p:txBody>
          <a:bodyPr/>
          <a:lstStyle/>
          <a:p>
            <a:pPr marL="0" indent="0" algn="just">
              <a:buNone/>
            </a:pPr>
            <a:r>
              <a:rPr lang="tr-TR" dirty="0"/>
              <a:t>Mustafa Kemal’in aşağıdaki hangi oluşumda liderlik ya da başkanlık yapmadığı söylenebilir?</a:t>
            </a:r>
          </a:p>
          <a:p>
            <a:pPr marL="0" indent="0" algn="just">
              <a:buNone/>
            </a:pPr>
            <a:r>
              <a:rPr lang="tr-TR" dirty="0"/>
              <a:t>A. Son Osmanlı </a:t>
            </a:r>
            <a:r>
              <a:rPr lang="tr-TR" dirty="0" err="1"/>
              <a:t>Mebusan</a:t>
            </a:r>
            <a:r>
              <a:rPr lang="tr-TR" dirty="0"/>
              <a:t> Meclisi başkanlığı                                    </a:t>
            </a:r>
          </a:p>
          <a:p>
            <a:pPr marL="0" indent="0" algn="just">
              <a:buNone/>
            </a:pPr>
            <a:r>
              <a:rPr lang="tr-TR" dirty="0"/>
              <a:t>B. TBMM başkanlığı</a:t>
            </a:r>
          </a:p>
          <a:p>
            <a:pPr marL="0" indent="0" algn="just">
              <a:buNone/>
            </a:pPr>
            <a:r>
              <a:rPr lang="tr-TR" dirty="0"/>
              <a:t>C. Anadolu ve Rumeli Müdafaa-i Hukuk Cemiyeti başkanlığı         </a:t>
            </a:r>
          </a:p>
          <a:p>
            <a:pPr marL="0" indent="0" algn="just">
              <a:buNone/>
            </a:pPr>
            <a:r>
              <a:rPr lang="tr-TR" dirty="0"/>
              <a:t>D. Sivas Kongresi Temsil Heyeti başkanlığı</a:t>
            </a:r>
          </a:p>
          <a:p>
            <a:pPr marL="0" indent="0" algn="just">
              <a:buNone/>
            </a:pPr>
            <a:r>
              <a:rPr lang="tr-TR" dirty="0"/>
              <a:t>E. Erzurum Kongresi Temsil Heyeti başkanlığı</a:t>
            </a:r>
          </a:p>
          <a:p>
            <a:pPr marL="0" indent="0" algn="just">
              <a:buNone/>
            </a:pPr>
            <a:r>
              <a:rPr lang="tr-TR" dirty="0" smtClean="0"/>
              <a:t>CEVAP: </a:t>
            </a:r>
            <a:r>
              <a:rPr lang="tr-TR" dirty="0"/>
              <a:t>A</a:t>
            </a:r>
          </a:p>
        </p:txBody>
      </p:sp>
    </p:spTree>
    <p:extLst>
      <p:ext uri="{BB962C8B-B14F-4D97-AF65-F5344CB8AC3E}">
        <p14:creationId xmlns:p14="http://schemas.microsoft.com/office/powerpoint/2010/main" val="184060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pPr marL="0" indent="0" algn="just">
              <a:buNone/>
            </a:pPr>
            <a:r>
              <a:rPr lang="tr-TR" dirty="0"/>
              <a:t>Milli Mücadele tarihimizde Son Osmanlı </a:t>
            </a:r>
            <a:r>
              <a:rPr lang="tr-TR" dirty="0" err="1"/>
              <a:t>Mebusan</a:t>
            </a:r>
            <a:r>
              <a:rPr lang="tr-TR" dirty="0"/>
              <a:t> Meclisi'nin toplanması ardından aldığı tarihî karar aşağıdakilerden hangisidir?</a:t>
            </a:r>
          </a:p>
          <a:p>
            <a:pPr marL="0" indent="0" algn="just">
              <a:buNone/>
            </a:pPr>
            <a:r>
              <a:rPr lang="tr-TR" dirty="0"/>
              <a:t>A. Kanun-ı Esasi</a:t>
            </a:r>
          </a:p>
          <a:p>
            <a:pPr marL="0" indent="0" algn="just">
              <a:buNone/>
            </a:pPr>
            <a:r>
              <a:rPr lang="tr-TR" dirty="0"/>
              <a:t>B. Meşrutiyetin ilanı</a:t>
            </a:r>
          </a:p>
          <a:p>
            <a:pPr marL="0" indent="0" algn="just">
              <a:buNone/>
            </a:pPr>
            <a:r>
              <a:rPr lang="tr-TR" dirty="0"/>
              <a:t>C. Misak-ı Milli</a:t>
            </a:r>
          </a:p>
          <a:p>
            <a:pPr marL="0" indent="0" algn="just">
              <a:buNone/>
            </a:pPr>
            <a:r>
              <a:rPr lang="tr-TR" dirty="0"/>
              <a:t>D. Hıyanet-i Vataniye</a:t>
            </a:r>
          </a:p>
          <a:p>
            <a:pPr marL="0" indent="0" algn="just">
              <a:buNone/>
            </a:pPr>
            <a:r>
              <a:rPr lang="tr-TR" dirty="0"/>
              <a:t>E. Ankara'nın başkent olması</a:t>
            </a:r>
          </a:p>
          <a:p>
            <a:pPr marL="0" indent="0" algn="just">
              <a:buNone/>
            </a:pPr>
            <a:r>
              <a:rPr lang="tr-TR" dirty="0" smtClean="0"/>
              <a:t>CEVAP: </a:t>
            </a:r>
            <a:r>
              <a:rPr lang="tr-TR" dirty="0"/>
              <a:t>C</a:t>
            </a:r>
          </a:p>
        </p:txBody>
      </p:sp>
    </p:spTree>
    <p:extLst>
      <p:ext uri="{BB962C8B-B14F-4D97-AF65-F5344CB8AC3E}">
        <p14:creationId xmlns:p14="http://schemas.microsoft.com/office/powerpoint/2010/main" val="338927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pPr marL="0" indent="0">
              <a:buNone/>
            </a:pPr>
            <a:r>
              <a:rPr lang="tr-TR" dirty="0"/>
              <a:t>Son Osmanlı </a:t>
            </a:r>
            <a:r>
              <a:rPr lang="tr-TR" dirty="0" err="1"/>
              <a:t>Mebusan</a:t>
            </a:r>
            <a:r>
              <a:rPr lang="tr-TR" dirty="0"/>
              <a:t> Meclisi'nin "Misak-ı Milli" kararını alışı ardından yaşanan önemli gelişme aşağıdakilerden hangisi olabilir?</a:t>
            </a:r>
          </a:p>
          <a:p>
            <a:pPr marL="0" indent="0">
              <a:buNone/>
            </a:pPr>
            <a:r>
              <a:rPr lang="tr-TR" dirty="0"/>
              <a:t>A. TBMM’nin barış teklifinde bulunması                                </a:t>
            </a:r>
          </a:p>
          <a:p>
            <a:pPr marL="0" indent="0">
              <a:buNone/>
            </a:pPr>
            <a:r>
              <a:rPr lang="tr-TR" dirty="0"/>
              <a:t>B. İstanbul’un İtilaf Devletlerince işgali</a:t>
            </a:r>
          </a:p>
          <a:p>
            <a:pPr marL="0" indent="0">
              <a:buNone/>
            </a:pPr>
            <a:r>
              <a:rPr lang="tr-TR" dirty="0"/>
              <a:t>C. Sivas Kongresi kararlarının iptali                       </a:t>
            </a:r>
          </a:p>
          <a:p>
            <a:pPr marL="0" indent="0">
              <a:buNone/>
            </a:pPr>
            <a:r>
              <a:rPr lang="tr-TR" dirty="0"/>
              <a:t>D. Amasya Genelgesi’nin geçersiz duruma gelmesi           </a:t>
            </a:r>
          </a:p>
          <a:p>
            <a:pPr marL="0" indent="0">
              <a:buNone/>
            </a:pPr>
            <a:r>
              <a:rPr lang="tr-TR" dirty="0"/>
              <a:t>E. Mustafa Kemal’in Samsun’a gönderilişi</a:t>
            </a:r>
          </a:p>
          <a:p>
            <a:pPr marL="0" indent="0">
              <a:buNone/>
            </a:pPr>
            <a:r>
              <a:rPr lang="tr-TR" dirty="0" smtClean="0"/>
              <a:t>CEVAP: </a:t>
            </a:r>
            <a:r>
              <a:rPr lang="tr-TR" dirty="0"/>
              <a:t>B</a:t>
            </a:r>
          </a:p>
        </p:txBody>
      </p:sp>
    </p:spTree>
    <p:extLst>
      <p:ext uri="{BB962C8B-B14F-4D97-AF65-F5344CB8AC3E}">
        <p14:creationId xmlns:p14="http://schemas.microsoft.com/office/powerpoint/2010/main" val="3687717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pPr marL="0" indent="0" algn="just">
              <a:buNone/>
            </a:pPr>
            <a:r>
              <a:rPr lang="tr-TR" dirty="0"/>
              <a:t>Son Osmanlı </a:t>
            </a:r>
            <a:r>
              <a:rPr lang="tr-TR" dirty="0" err="1"/>
              <a:t>Mebusan</a:t>
            </a:r>
            <a:r>
              <a:rPr lang="tr-TR" dirty="0"/>
              <a:t> Meclisi'nde Misak-ı Milli kararının alınışında yoğun bir çaba </a:t>
            </a:r>
            <a:r>
              <a:rPr lang="tr-TR" dirty="0" err="1"/>
              <a:t>sarfeden</a:t>
            </a:r>
            <a:r>
              <a:rPr lang="tr-TR" dirty="0"/>
              <a:t>, mecliste Rauf Orbay başkanlığında yapılanmış olan grubun adı nedir?</a:t>
            </a:r>
          </a:p>
          <a:p>
            <a:pPr marL="0" indent="0" algn="just">
              <a:buNone/>
            </a:pPr>
            <a:r>
              <a:rPr lang="tr-TR" dirty="0"/>
              <a:t>A. Hakimiyet-i Milliye             </a:t>
            </a:r>
          </a:p>
          <a:p>
            <a:pPr marL="0" indent="0" algn="just">
              <a:buNone/>
            </a:pPr>
            <a:r>
              <a:rPr lang="tr-TR" dirty="0"/>
              <a:t>B. </a:t>
            </a:r>
            <a:r>
              <a:rPr lang="tr-TR" dirty="0" err="1"/>
              <a:t>Müdafai</a:t>
            </a:r>
            <a:r>
              <a:rPr lang="tr-TR" dirty="0"/>
              <a:t> Hukuk               </a:t>
            </a:r>
          </a:p>
          <a:p>
            <a:pPr marL="0" indent="0" algn="just">
              <a:buNone/>
            </a:pPr>
            <a:r>
              <a:rPr lang="tr-TR" dirty="0"/>
              <a:t>C. Reddi İlhak</a:t>
            </a:r>
          </a:p>
          <a:p>
            <a:pPr marL="0" indent="0" algn="just">
              <a:buNone/>
            </a:pPr>
            <a:r>
              <a:rPr lang="tr-TR" dirty="0"/>
              <a:t>D. Felah-ı Vatan                      </a:t>
            </a:r>
          </a:p>
          <a:p>
            <a:pPr marL="0" indent="0" algn="just">
              <a:buNone/>
            </a:pPr>
            <a:r>
              <a:rPr lang="tr-TR" dirty="0"/>
              <a:t>E. İstihsal-i Vatan</a:t>
            </a:r>
          </a:p>
          <a:p>
            <a:pPr marL="0" indent="0" algn="just">
              <a:buNone/>
            </a:pPr>
            <a:r>
              <a:rPr lang="tr-TR" dirty="0" smtClean="0"/>
              <a:t>CEVAP: </a:t>
            </a:r>
            <a:r>
              <a:rPr lang="tr-TR" dirty="0"/>
              <a:t>D</a:t>
            </a:r>
          </a:p>
        </p:txBody>
      </p:sp>
    </p:spTree>
    <p:extLst>
      <p:ext uri="{BB962C8B-B14F-4D97-AF65-F5344CB8AC3E}">
        <p14:creationId xmlns:p14="http://schemas.microsoft.com/office/powerpoint/2010/main" val="3036700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612649"/>
          </a:xfrm>
        </p:spPr>
        <p:txBody>
          <a:bodyPr>
            <a:normAutofit fontScale="90000"/>
          </a:bodyPr>
          <a:lstStyle/>
          <a:p>
            <a:r>
              <a:rPr lang="tr-TR" dirty="0" smtClean="0">
                <a:solidFill>
                  <a:srgbClr val="FF0000"/>
                </a:solidFill>
              </a:rPr>
              <a:t>TBMM’NİN AÇILMASI</a:t>
            </a:r>
            <a:endParaRPr lang="tr-TR" dirty="0">
              <a:solidFill>
                <a:srgbClr val="FF0000"/>
              </a:solidFill>
            </a:endParaRPr>
          </a:p>
        </p:txBody>
      </p:sp>
      <p:sp>
        <p:nvSpPr>
          <p:cNvPr id="3" name="İçerik Yer Tutucusu 2"/>
          <p:cNvSpPr>
            <a:spLocks noGrp="1"/>
          </p:cNvSpPr>
          <p:nvPr>
            <p:ph idx="1"/>
          </p:nvPr>
        </p:nvSpPr>
        <p:spPr>
          <a:xfrm>
            <a:off x="838200" y="977774"/>
            <a:ext cx="10515600" cy="5199189"/>
          </a:xfrm>
        </p:spPr>
        <p:txBody>
          <a:bodyPr/>
          <a:lstStyle/>
          <a:p>
            <a:pPr marL="0" indent="0">
              <a:buNone/>
            </a:pPr>
            <a:r>
              <a:rPr lang="tr-TR" dirty="0" smtClean="0"/>
              <a:t>Mustafa Kemal Paşa, İstanbul’un işgali ardından </a:t>
            </a:r>
            <a:r>
              <a:rPr lang="tr-TR" dirty="0" smtClean="0"/>
              <a:t>19 Mart 1920 günü tüm </a:t>
            </a:r>
            <a:r>
              <a:rPr lang="tr-TR" dirty="0" smtClean="0"/>
              <a:t>ülke çapında Temsil Heyeti Başkanı sıfatıyla Ankara’da yeni bir meclisin toplanacağı konusunda bir genelge </a:t>
            </a:r>
            <a:r>
              <a:rPr lang="tr-TR" dirty="0" smtClean="0"/>
              <a:t>yayınlamış, seçimlerin en geç </a:t>
            </a:r>
            <a:r>
              <a:rPr lang="tr-TR" dirty="0" err="1" smtClean="0"/>
              <a:t>onbeş</a:t>
            </a:r>
            <a:r>
              <a:rPr lang="tr-TR" dirty="0" smtClean="0"/>
              <a:t> gün içinde tamamlanarak seçilen milletvekillerinin Ankara’ya gönderilmesi istenmişti. </a:t>
            </a:r>
          </a:p>
          <a:p>
            <a:pPr marL="0" indent="0">
              <a:buNone/>
            </a:pPr>
            <a:r>
              <a:rPr lang="tr-TR" dirty="0" smtClean="0"/>
              <a:t>Hazırlıklar yapılırken Mustafa Kemal Paşa, 23 Nisan günü Ankara’ya gelen milletvekilleri ile birlikte meclisin açılacağını ve o tarihten itibaren ülkedeki bütün sivil ve askerî makamların başvuracağı tek yetkili merciin meclis olacağını bildirdi.</a:t>
            </a:r>
            <a:r>
              <a:rPr lang="tr-TR" dirty="0" smtClean="0"/>
              <a:t> </a:t>
            </a:r>
            <a:endParaRPr lang="tr-TR" dirty="0"/>
          </a:p>
        </p:txBody>
      </p:sp>
    </p:spTree>
    <p:extLst>
      <p:ext uri="{BB962C8B-B14F-4D97-AF65-F5344CB8AC3E}">
        <p14:creationId xmlns:p14="http://schemas.microsoft.com/office/powerpoint/2010/main" val="1435180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275810"/>
          </a:xfrm>
        </p:spPr>
        <p:txBody>
          <a:bodyPr>
            <a:normAutofit fontScale="90000"/>
          </a:bodyPr>
          <a:lstStyle/>
          <a:p>
            <a:endParaRPr lang="tr-TR" dirty="0"/>
          </a:p>
        </p:txBody>
      </p:sp>
      <p:sp>
        <p:nvSpPr>
          <p:cNvPr id="3" name="İçerik Yer Tutucusu 2"/>
          <p:cNvSpPr>
            <a:spLocks noGrp="1"/>
          </p:cNvSpPr>
          <p:nvPr>
            <p:ph idx="1"/>
          </p:nvPr>
        </p:nvSpPr>
        <p:spPr>
          <a:xfrm>
            <a:off x="838200" y="828942"/>
            <a:ext cx="10515600" cy="5348021"/>
          </a:xfrm>
        </p:spPr>
        <p:txBody>
          <a:bodyPr/>
          <a:lstStyle/>
          <a:p>
            <a:pPr marL="0" indent="0">
              <a:buNone/>
            </a:pPr>
            <a:r>
              <a:rPr lang="tr-TR" dirty="0" smtClean="0"/>
              <a:t>19 Martta yayınlanan yönerge esaslarına göre yeni seçimler yapılmış, 66 seçim bölgesinden 349 milletvekili seçilmiştir. İstanbul’dan gelebilen milletvekilleri ile birlikte bu sayı 437’ye yükselmiştir. Ancak 34 milletvekili meclise katılmadan istifa ettiğinden Büyük Millet Meclisi I. Döneminde milletvekili katılım sayısı 403 olmuştur.</a:t>
            </a:r>
          </a:p>
          <a:p>
            <a:pPr marL="0" indent="0">
              <a:buNone/>
            </a:pPr>
            <a:r>
              <a:rPr lang="tr-TR" dirty="0" smtClean="0"/>
              <a:t>TBMM’ye seçilen Millî Mücadelenin bazı öncü kişiliklerine baktığımızda: Mustafa Kemal Paşa’nın Ankara; Rauf Beyin(Orbay) Sivas; İsmet Paşanın(İnönü) Edirne; Ali Fuat Paşanın(Cebesoy Ankara; Fevzi Paşanın(Çakmak) Kozan; Refet Paşanın(Bele) İzmir; Ali Fethi Beyin(Okyar) İstanbul milletvekili oldukları görülmektedir.</a:t>
            </a:r>
            <a:r>
              <a:rPr lang="tr-TR" dirty="0" smtClean="0"/>
              <a:t> </a:t>
            </a:r>
            <a:endParaRPr lang="tr-TR" dirty="0"/>
          </a:p>
        </p:txBody>
      </p:sp>
    </p:spTree>
    <p:extLst>
      <p:ext uri="{BB962C8B-B14F-4D97-AF65-F5344CB8AC3E}">
        <p14:creationId xmlns:p14="http://schemas.microsoft.com/office/powerpoint/2010/main" val="3091799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pPr marL="0" indent="0" algn="just">
              <a:buNone/>
            </a:pPr>
            <a:r>
              <a:rPr lang="tr-TR" dirty="0" smtClean="0"/>
              <a:t>Bütün hazırlıkların tamamlanması ardından nihayet </a:t>
            </a:r>
            <a:r>
              <a:rPr lang="tr-TR" dirty="0" smtClean="0">
                <a:solidFill>
                  <a:srgbClr val="FF0000"/>
                </a:solidFill>
              </a:rPr>
              <a:t>23 Nisan 1920 </a:t>
            </a:r>
            <a:r>
              <a:rPr lang="tr-TR" dirty="0" smtClean="0"/>
              <a:t>Cuma günü saat 13.45’te Türkiye Büyük Millet Meclisi açılmıştır. Meclisin ilk toplantısı en yaşlı üye olarak Sinop milletvekili Şerif Bey idaresinde gerçekleşmiştir. Mustafa Kemal Paşa da bir konuşma yaparak, meclisin görevini daha hızlı yapabilmesi için hemen bir hükûmet teşkilinin gerekli olduğunu belirten bir önerge vermiştir.</a:t>
            </a:r>
          </a:p>
          <a:p>
            <a:pPr marL="0" indent="0" algn="just">
              <a:buNone/>
            </a:pPr>
            <a:r>
              <a:rPr lang="tr-TR" dirty="0" smtClean="0"/>
              <a:t>24 Nisan günü yapılan oturumda Meclis başkanlığı konusu gündeme gelmiş, mecliste bulunan 120 milletvekilinden 110’unun oyunu alan </a:t>
            </a:r>
            <a:r>
              <a:rPr lang="tr-TR" dirty="0" smtClean="0">
                <a:solidFill>
                  <a:srgbClr val="FF0000"/>
                </a:solidFill>
              </a:rPr>
              <a:t>Mustafa Kemal Paşa</a:t>
            </a:r>
            <a:r>
              <a:rPr lang="tr-TR" dirty="0" smtClean="0"/>
              <a:t>, geçici başkan Şerif Beyden sonra </a:t>
            </a:r>
            <a:r>
              <a:rPr lang="tr-TR" dirty="0" smtClean="0">
                <a:solidFill>
                  <a:srgbClr val="FF0000"/>
                </a:solidFill>
              </a:rPr>
              <a:t>TBMM’nin ilk Meclis Başkanı </a:t>
            </a:r>
            <a:r>
              <a:rPr lang="tr-TR" dirty="0" smtClean="0"/>
              <a:t>olmuştur.</a:t>
            </a:r>
            <a:endParaRPr lang="tr-TR" dirty="0"/>
          </a:p>
        </p:txBody>
      </p:sp>
    </p:spTree>
    <p:extLst>
      <p:ext uri="{BB962C8B-B14F-4D97-AF65-F5344CB8AC3E}">
        <p14:creationId xmlns:p14="http://schemas.microsoft.com/office/powerpoint/2010/main" val="1822542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0"/>
            <a:ext cx="10515600" cy="119641"/>
          </a:xfrm>
        </p:spPr>
        <p:txBody>
          <a:bodyPr>
            <a:normAutofit fontScale="90000"/>
          </a:bodyPr>
          <a:lstStyle/>
          <a:p>
            <a:endParaRPr lang="tr-TR" dirty="0"/>
          </a:p>
        </p:txBody>
      </p:sp>
      <p:sp>
        <p:nvSpPr>
          <p:cNvPr id="3" name="İçerik Yer Tutucusu 2"/>
          <p:cNvSpPr>
            <a:spLocks noGrp="1"/>
          </p:cNvSpPr>
          <p:nvPr>
            <p:ph idx="1"/>
          </p:nvPr>
        </p:nvSpPr>
        <p:spPr>
          <a:xfrm>
            <a:off x="470019" y="299104"/>
            <a:ext cx="11528276" cy="5877860"/>
          </a:xfrm>
        </p:spPr>
        <p:txBody>
          <a:bodyPr>
            <a:normAutofit fontScale="70000" lnSpcReduction="20000"/>
          </a:bodyPr>
          <a:lstStyle/>
          <a:p>
            <a:pPr marL="0" indent="0" algn="just">
              <a:buNone/>
            </a:pPr>
            <a:r>
              <a:rPr lang="tr-TR" dirty="0" smtClean="0"/>
              <a:t>3-4 Mayıs 1920 günü de İcra </a:t>
            </a:r>
            <a:r>
              <a:rPr lang="tr-TR" dirty="0"/>
              <a:t>V</a:t>
            </a:r>
            <a:r>
              <a:rPr lang="tr-TR" dirty="0" smtClean="0"/>
              <a:t>ekilleri </a:t>
            </a:r>
            <a:r>
              <a:rPr lang="tr-TR" dirty="0" smtClean="0"/>
              <a:t>H</a:t>
            </a:r>
            <a:r>
              <a:rPr lang="tr-TR" dirty="0" smtClean="0"/>
              <a:t>eyeti(Bakanlar Kurulu) oluşturulmuş. Böylece siyasî tarihimizde «Meclis Hükûmetleri» olarak bilinen dört hükûmetten ilki Mustafa Kemal Paşa başkanlığında kurulmuştur.(Cumhuriyet ilan edilene kadar güçler birliği ilkesi kapsamında Meclis Hükümeti sistemi uygulanacaktır. Cumhuriyetin ilanı ile Kabine Sistemine geçilecek ve Cumhuriyet Hükümetleri kurulmaya başlanacaktır). TBMM’de Meclis Hükûmetinin oluşturulması ile Erzurum ve Sivas Kongrelerinde oluşturularak Anadolu’da bir hükûmet gibi çalışan Heyeti </a:t>
            </a:r>
            <a:r>
              <a:rPr lang="tr-TR" dirty="0" err="1" smtClean="0"/>
              <a:t>Temsiliye’nin</a:t>
            </a:r>
            <a:r>
              <a:rPr lang="tr-TR" dirty="0" smtClean="0"/>
              <a:t>(Temsil Heyeti) tarihî rolü sona ermiştir.</a:t>
            </a:r>
          </a:p>
          <a:p>
            <a:pPr marL="0" indent="0" algn="just">
              <a:buNone/>
            </a:pPr>
            <a:r>
              <a:rPr lang="tr-TR" dirty="0" smtClean="0">
                <a:solidFill>
                  <a:srgbClr val="FF0000"/>
                </a:solidFill>
              </a:rPr>
              <a:t>Mustafa Kemal Paşa’nın Başkanlık ettiği 11 kişilik Bakanlar Kurulu </a:t>
            </a:r>
            <a:r>
              <a:rPr lang="tr-TR" dirty="0" smtClean="0"/>
              <a:t>üyeleri şunlardır:</a:t>
            </a:r>
          </a:p>
          <a:p>
            <a:pPr marL="0" indent="0" algn="just">
              <a:buNone/>
            </a:pPr>
            <a:r>
              <a:rPr lang="tr-TR" dirty="0" smtClean="0"/>
              <a:t>Mustafa Fehmi Efendi(Bursa)- </a:t>
            </a:r>
            <a:r>
              <a:rPr lang="tr-TR" dirty="0" err="1" smtClean="0"/>
              <a:t>Şeriye</a:t>
            </a:r>
            <a:r>
              <a:rPr lang="tr-TR" dirty="0" smtClean="0"/>
              <a:t> ve Evkaf Vekâleti</a:t>
            </a:r>
          </a:p>
          <a:p>
            <a:pPr marL="0" indent="0" algn="just">
              <a:buNone/>
            </a:pPr>
            <a:r>
              <a:rPr lang="tr-TR" dirty="0" smtClean="0"/>
              <a:t>Celalettin Arif Bey(Erzurum)-Adliye Vek</a:t>
            </a:r>
            <a:r>
              <a:rPr lang="tr-TR" dirty="0" smtClean="0"/>
              <a:t>âleti</a:t>
            </a:r>
          </a:p>
          <a:p>
            <a:pPr marL="0" indent="0" algn="just">
              <a:buNone/>
            </a:pPr>
            <a:r>
              <a:rPr lang="tr-TR" dirty="0" smtClean="0"/>
              <a:t>Cami Bey (Aydın)- Dahiliye(İçişleri) Vekaleti</a:t>
            </a:r>
          </a:p>
          <a:p>
            <a:pPr marL="0" indent="0" algn="just">
              <a:buNone/>
            </a:pPr>
            <a:r>
              <a:rPr lang="tr-TR" dirty="0" smtClean="0"/>
              <a:t>İsmail Fazıl Paşa(Yozgat)- Nafia(Bayındırlık) Vekaleti</a:t>
            </a:r>
          </a:p>
          <a:p>
            <a:pPr marL="0" indent="0" algn="just">
              <a:buNone/>
            </a:pPr>
            <a:r>
              <a:rPr lang="tr-TR" dirty="0" smtClean="0"/>
              <a:t>Bekir Sami Bey(Amasya)- Hariciye(Dışişleri) Vekaleti</a:t>
            </a:r>
          </a:p>
          <a:p>
            <a:pPr marL="0" indent="0" algn="just">
              <a:buNone/>
            </a:pPr>
            <a:r>
              <a:rPr lang="tr-TR" dirty="0" smtClean="0"/>
              <a:t>Dr. Adnan Bey(İstanbul)- </a:t>
            </a:r>
            <a:r>
              <a:rPr lang="tr-TR" dirty="0" err="1" smtClean="0"/>
              <a:t>Sıhhıye</a:t>
            </a:r>
            <a:r>
              <a:rPr lang="tr-TR" dirty="0" smtClean="0"/>
              <a:t>(Sağlık) Vekaleti</a:t>
            </a:r>
          </a:p>
          <a:p>
            <a:pPr marL="0" indent="0" algn="just">
              <a:buNone/>
            </a:pPr>
            <a:r>
              <a:rPr lang="tr-TR" dirty="0" smtClean="0"/>
              <a:t>Yusuf Kemal Bey(Kastamonu)- İktisat Vekaleti</a:t>
            </a:r>
          </a:p>
          <a:p>
            <a:pPr marL="0" indent="0" algn="just">
              <a:buNone/>
            </a:pPr>
            <a:r>
              <a:rPr lang="tr-TR" dirty="0" smtClean="0"/>
              <a:t>Fevzi Paşa(Çakmak) (Kozan)- </a:t>
            </a:r>
            <a:r>
              <a:rPr lang="tr-TR" dirty="0" err="1" smtClean="0"/>
              <a:t>Müdafaai</a:t>
            </a:r>
            <a:r>
              <a:rPr lang="tr-TR" dirty="0" smtClean="0"/>
              <a:t> Milliye(Milli Savunma) Vekaleti</a:t>
            </a:r>
          </a:p>
          <a:p>
            <a:pPr marL="0" indent="0" algn="just">
              <a:buNone/>
            </a:pPr>
            <a:r>
              <a:rPr lang="tr-TR" dirty="0" smtClean="0"/>
              <a:t>İsmet Bey(İnönü) (Edirne)- </a:t>
            </a:r>
            <a:r>
              <a:rPr lang="tr-TR" dirty="0" err="1" smtClean="0"/>
              <a:t>Harbiyei</a:t>
            </a:r>
            <a:r>
              <a:rPr lang="tr-TR" dirty="0" smtClean="0"/>
              <a:t> Umumiye(Genelkurmay) Başkanlığı</a:t>
            </a:r>
          </a:p>
          <a:p>
            <a:pPr marL="0" indent="0" algn="just">
              <a:buNone/>
            </a:pPr>
            <a:r>
              <a:rPr lang="tr-TR" dirty="0" smtClean="0"/>
              <a:t>Hakkı Behiç Bey(Denizli)- Maliye Vekaleti</a:t>
            </a:r>
          </a:p>
          <a:p>
            <a:pPr marL="0" indent="0" algn="just">
              <a:buNone/>
            </a:pPr>
            <a:r>
              <a:rPr lang="tr-TR" dirty="0" smtClean="0"/>
              <a:t>Dr. Rıza Nur(Sinop)- Maarif(Eğitim) Vekaleti</a:t>
            </a:r>
            <a:r>
              <a:rPr lang="tr-TR" dirty="0" smtClean="0"/>
              <a:t> </a:t>
            </a:r>
            <a:endParaRPr lang="tr-TR" dirty="0"/>
          </a:p>
        </p:txBody>
      </p:sp>
    </p:spTree>
    <p:extLst>
      <p:ext uri="{BB962C8B-B14F-4D97-AF65-F5344CB8AC3E}">
        <p14:creationId xmlns:p14="http://schemas.microsoft.com/office/powerpoint/2010/main" val="4354905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lnSpcReduction="10000"/>
          </a:bodyPr>
          <a:lstStyle/>
          <a:p>
            <a:pPr marL="0" indent="0" algn="just">
              <a:buNone/>
            </a:pPr>
            <a:r>
              <a:rPr lang="tr-TR" dirty="0" smtClean="0"/>
              <a:t>TBMM açıldıktan sonra </a:t>
            </a:r>
            <a:r>
              <a:rPr lang="tr-TR" dirty="0" smtClean="0">
                <a:solidFill>
                  <a:srgbClr val="FF0000"/>
                </a:solidFill>
              </a:rPr>
              <a:t>ilk ele alınan </a:t>
            </a:r>
            <a:r>
              <a:rPr lang="tr-TR" dirty="0" smtClean="0"/>
              <a:t>kanunlardan biri, ülkede iç güvenliği sağlamak, millî gaye etrafında milleti birleştirmek, ülkedeki olumsuz cereyanlar ve ayaklanmaları önleyerek meclisin otoritesini sağlamak ve asker firarilerinin önünü alıp düzenli orduyu oluşturabilmek amacıyla 29 Nisanda çıkarılan </a:t>
            </a:r>
            <a:r>
              <a:rPr lang="tr-TR" dirty="0" smtClean="0">
                <a:solidFill>
                  <a:srgbClr val="FF0000"/>
                </a:solidFill>
              </a:rPr>
              <a:t>Hıyanet-i Vataniye Kanunu</a:t>
            </a:r>
            <a:r>
              <a:rPr lang="tr-TR" dirty="0" smtClean="0"/>
              <a:t> olmuştur. </a:t>
            </a:r>
          </a:p>
          <a:p>
            <a:pPr marL="0" indent="0" algn="just">
              <a:buNone/>
            </a:pPr>
            <a:r>
              <a:rPr lang="tr-TR" dirty="0" smtClean="0"/>
              <a:t>5 Eylül 1920 günü meclisin çalışma esaslarını belirleyen </a:t>
            </a:r>
            <a:r>
              <a:rPr lang="tr-TR" dirty="0" err="1" smtClean="0"/>
              <a:t>Nisab</a:t>
            </a:r>
            <a:r>
              <a:rPr lang="tr-TR" dirty="0" smtClean="0"/>
              <a:t>-ı Müzakere Kanunu çıkarılmıştır. Hıyanet-i Vataniye Kanununun uygulamasında görülen aksaklıklar üzerine 11 Ekim günü Firariler Hakkında Kanun çıkarılmıştır. Bu kanunun da çıkarılışı ardından Meclis otoritesine karşı çıkan ayaklanmalar ve asker firarilerinin cezaî işlemlerinin tespiti için İstiklâl Mahkemeleri de kurulmuştur.</a:t>
            </a:r>
          </a:p>
          <a:p>
            <a:pPr marL="0" indent="0" algn="just">
              <a:buNone/>
            </a:pPr>
            <a:endParaRPr lang="tr-TR" dirty="0"/>
          </a:p>
        </p:txBody>
      </p:sp>
    </p:spTree>
    <p:extLst>
      <p:ext uri="{BB962C8B-B14F-4D97-AF65-F5344CB8AC3E}">
        <p14:creationId xmlns:p14="http://schemas.microsoft.com/office/powerpoint/2010/main" val="3125126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150923"/>
          </a:xfrm>
        </p:spPr>
        <p:txBody>
          <a:bodyPr>
            <a:normAutofit fontScale="90000"/>
          </a:bodyPr>
          <a:lstStyle/>
          <a:p>
            <a:endParaRPr lang="tr-TR" dirty="0"/>
          </a:p>
        </p:txBody>
      </p:sp>
      <p:sp>
        <p:nvSpPr>
          <p:cNvPr id="3" name="İçerik Yer Tutucusu 2"/>
          <p:cNvSpPr>
            <a:spLocks noGrp="1"/>
          </p:cNvSpPr>
          <p:nvPr>
            <p:ph idx="1"/>
          </p:nvPr>
        </p:nvSpPr>
        <p:spPr>
          <a:xfrm>
            <a:off x="838200" y="760492"/>
            <a:ext cx="10515600" cy="5576934"/>
          </a:xfrm>
        </p:spPr>
        <p:txBody>
          <a:bodyPr>
            <a:normAutofit lnSpcReduction="10000"/>
          </a:bodyPr>
          <a:lstStyle/>
          <a:p>
            <a:pPr marL="0" indent="0" algn="just">
              <a:buNone/>
            </a:pPr>
            <a:r>
              <a:rPr lang="tr-TR" dirty="0" smtClean="0"/>
              <a:t>Mustafa Kemal Paşa’nın milletvekili seçildiği halde İstanbul’a gitmeme sebebi İstanbul’un resmen olmasa da fiilî olarak işgal altında bulunması ve İtilâf Devletlerinin kontrolü altında bir şehir olmasıydı. </a:t>
            </a:r>
            <a:r>
              <a:rPr lang="tr-TR" dirty="0" err="1" smtClean="0"/>
              <a:t>Mebusan</a:t>
            </a:r>
            <a:r>
              <a:rPr lang="tr-TR" dirty="0" smtClean="0"/>
              <a:t> Meclisi burada toplanıp Millî Mücadele yanlısı kararlar aldığında İtilâf güçleri tarafından meclisin basılması ve milletvekillerinin ele geçirilmesi gibi bir risk çok yüksekti. Böyle bir durumda Mustafa Kemal de İstanbul’a giderse tutuklanma ve Milli Mücadelenin lidersiz kalması gibi bir durum yaşanabilirdi. Bu durumun giderilmesi için Sivas’ta komutan arkadaşlarıyla yaptığı görüşmelerde de benimsendiği gibi, onun bazı arkadaşlarıyla Ankara’da kalması ve gelişmeleri buradan takip etmesi kararlaştırılmıştı. </a:t>
            </a:r>
          </a:p>
          <a:p>
            <a:pPr marL="0" indent="0" algn="just">
              <a:buNone/>
            </a:pPr>
            <a:r>
              <a:rPr lang="tr-TR" dirty="0" smtClean="0"/>
              <a:t>Bu çerçevede Mustafa Kemal Paşa milletvekili seçilse de yaşanacak gelişmeleri gözlemek ve gerektiğinde harekete geçmek üzere Ankara’da kalmıştır.</a:t>
            </a:r>
            <a:endParaRPr lang="tr-TR" dirty="0"/>
          </a:p>
        </p:txBody>
      </p:sp>
    </p:spTree>
    <p:extLst>
      <p:ext uri="{BB962C8B-B14F-4D97-AF65-F5344CB8AC3E}">
        <p14:creationId xmlns:p14="http://schemas.microsoft.com/office/powerpoint/2010/main" val="171877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532183"/>
          </a:xfrm>
        </p:spPr>
        <p:txBody>
          <a:bodyPr>
            <a:normAutofit fontScale="90000"/>
          </a:bodyPr>
          <a:lstStyle/>
          <a:p>
            <a:r>
              <a:rPr lang="tr-TR" dirty="0" smtClean="0"/>
              <a:t>ÖRNEK SORU</a:t>
            </a:r>
            <a:endParaRPr lang="tr-TR" dirty="0"/>
          </a:p>
        </p:txBody>
      </p:sp>
      <p:sp>
        <p:nvSpPr>
          <p:cNvPr id="3" name="İçerik Yer Tutucusu 2"/>
          <p:cNvSpPr>
            <a:spLocks noGrp="1"/>
          </p:cNvSpPr>
          <p:nvPr>
            <p:ph idx="1"/>
          </p:nvPr>
        </p:nvSpPr>
        <p:spPr>
          <a:xfrm>
            <a:off x="838200" y="897308"/>
            <a:ext cx="10515600" cy="5279655"/>
          </a:xfrm>
        </p:spPr>
        <p:txBody>
          <a:bodyPr/>
          <a:lstStyle/>
          <a:p>
            <a:pPr marL="0" indent="0">
              <a:buNone/>
            </a:pPr>
            <a:r>
              <a:rPr lang="tr-TR" dirty="0"/>
              <a:t>TBMM’nin açılışı ardından ilk meclis başkanlığı görevine aşağıdaki şahsiyetlerden hangisi seçilmiştir?</a:t>
            </a:r>
          </a:p>
          <a:p>
            <a:pPr marL="0" indent="0">
              <a:buNone/>
            </a:pPr>
            <a:r>
              <a:rPr lang="tr-TR" dirty="0"/>
              <a:t>A. Rauf Orbay           </a:t>
            </a:r>
          </a:p>
          <a:p>
            <a:pPr marL="0" indent="0">
              <a:buNone/>
            </a:pPr>
            <a:r>
              <a:rPr lang="tr-TR" dirty="0"/>
              <a:t>B. Fevzi Çakmak        </a:t>
            </a:r>
          </a:p>
          <a:p>
            <a:pPr marL="0" indent="0">
              <a:buNone/>
            </a:pPr>
            <a:r>
              <a:rPr lang="tr-TR" dirty="0"/>
              <a:t>C. Kazım Karabekir       </a:t>
            </a:r>
          </a:p>
          <a:p>
            <a:pPr marL="0" indent="0">
              <a:buNone/>
            </a:pPr>
            <a:r>
              <a:rPr lang="tr-TR" dirty="0"/>
              <a:t>D. Mustafa Kemal      </a:t>
            </a:r>
          </a:p>
          <a:p>
            <a:pPr marL="0" indent="0">
              <a:buNone/>
            </a:pPr>
            <a:r>
              <a:rPr lang="tr-TR" dirty="0"/>
              <a:t>E. Refet Bele</a:t>
            </a:r>
          </a:p>
          <a:p>
            <a:pPr marL="0" indent="0">
              <a:buNone/>
            </a:pPr>
            <a:r>
              <a:rPr lang="tr-TR" dirty="0" smtClean="0"/>
              <a:t>CEVAP: </a:t>
            </a:r>
            <a:r>
              <a:rPr lang="tr-TR" dirty="0"/>
              <a:t>D</a:t>
            </a:r>
          </a:p>
        </p:txBody>
      </p:sp>
    </p:spTree>
    <p:extLst>
      <p:ext uri="{BB962C8B-B14F-4D97-AF65-F5344CB8AC3E}">
        <p14:creationId xmlns:p14="http://schemas.microsoft.com/office/powerpoint/2010/main" val="35657858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pPr marL="0" indent="0">
              <a:buNone/>
            </a:pPr>
            <a:r>
              <a:rPr lang="tr-TR" dirty="0"/>
              <a:t>TBMM’nin, açılışı ardından yurtta meydana gelen olumsuz cereyanları önlemek, ayaklanmaları bastırmak ve otoritesini kabul ettirmek için çıkardığı kanun aşağıdakilerden hangisidir?</a:t>
            </a:r>
          </a:p>
          <a:p>
            <a:pPr marL="0" indent="0">
              <a:buNone/>
            </a:pPr>
            <a:r>
              <a:rPr lang="tr-TR" dirty="0"/>
              <a:t>A. </a:t>
            </a:r>
            <a:r>
              <a:rPr lang="tr-TR" dirty="0" err="1"/>
              <a:t>Tevhid</a:t>
            </a:r>
            <a:r>
              <a:rPr lang="tr-TR" dirty="0"/>
              <a:t>-i Tedrisat    </a:t>
            </a:r>
          </a:p>
          <a:p>
            <a:pPr marL="0" indent="0">
              <a:buNone/>
            </a:pPr>
            <a:r>
              <a:rPr lang="tr-TR" dirty="0"/>
              <a:t>B. Hıyanet-i Vataniye    </a:t>
            </a:r>
          </a:p>
          <a:p>
            <a:pPr marL="0" indent="0">
              <a:buNone/>
            </a:pPr>
            <a:r>
              <a:rPr lang="tr-TR" dirty="0"/>
              <a:t>C. Takrir-i Sükun   </a:t>
            </a:r>
          </a:p>
          <a:p>
            <a:pPr marL="0" indent="0">
              <a:buNone/>
            </a:pPr>
            <a:r>
              <a:rPr lang="tr-TR" dirty="0"/>
              <a:t>D. Tekalif-i Milliye   </a:t>
            </a:r>
          </a:p>
          <a:p>
            <a:pPr marL="0" indent="0">
              <a:buNone/>
            </a:pPr>
            <a:r>
              <a:rPr lang="tr-TR" dirty="0"/>
              <a:t>E. </a:t>
            </a:r>
            <a:r>
              <a:rPr lang="tr-TR" dirty="0" err="1"/>
              <a:t>Nisab</a:t>
            </a:r>
            <a:r>
              <a:rPr lang="tr-TR" dirty="0"/>
              <a:t>-ı Müzakere</a:t>
            </a:r>
          </a:p>
          <a:p>
            <a:pPr marL="0" indent="0">
              <a:buNone/>
            </a:pPr>
            <a:r>
              <a:rPr lang="tr-TR" dirty="0" smtClean="0"/>
              <a:t>CEVAP: </a:t>
            </a:r>
            <a:r>
              <a:rPr lang="tr-TR" dirty="0"/>
              <a:t>B</a:t>
            </a:r>
          </a:p>
        </p:txBody>
      </p:sp>
    </p:spTree>
    <p:extLst>
      <p:ext uri="{BB962C8B-B14F-4D97-AF65-F5344CB8AC3E}">
        <p14:creationId xmlns:p14="http://schemas.microsoft.com/office/powerpoint/2010/main" val="21796490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pPr marL="0" indent="0">
              <a:buNone/>
            </a:pPr>
            <a:r>
              <a:rPr lang="tr-TR" dirty="0"/>
              <a:t>Milli Mücadelenin yürütülmesinde bir hükümet gibi faaliyet gösteren Temsil Heyeti’nin(Heyet-i </a:t>
            </a:r>
            <a:r>
              <a:rPr lang="tr-TR" dirty="0" err="1"/>
              <a:t>Temsiliye</a:t>
            </a:r>
            <a:r>
              <a:rPr lang="tr-TR" dirty="0"/>
              <a:t>) görevinin aşağıdaki hangi gelişme ile sona erdiği söylenebilir?</a:t>
            </a:r>
          </a:p>
          <a:p>
            <a:pPr marL="0" indent="0">
              <a:buNone/>
            </a:pPr>
            <a:r>
              <a:rPr lang="tr-TR" dirty="0"/>
              <a:t>A. TBMM’nin açılarak ilk meclis hükümetinin oluşturulması          </a:t>
            </a:r>
          </a:p>
          <a:p>
            <a:pPr marL="0" indent="0">
              <a:buNone/>
            </a:pPr>
            <a:r>
              <a:rPr lang="tr-TR" dirty="0"/>
              <a:t>B. İstanbul’un işgal edilmesi                                                     </a:t>
            </a:r>
          </a:p>
          <a:p>
            <a:pPr marL="0" indent="0">
              <a:buNone/>
            </a:pPr>
            <a:r>
              <a:rPr lang="tr-TR" dirty="0"/>
              <a:t>C. Düzenli ordunun kurulması</a:t>
            </a:r>
          </a:p>
          <a:p>
            <a:pPr marL="0" indent="0">
              <a:buNone/>
            </a:pPr>
            <a:r>
              <a:rPr lang="tr-TR" dirty="0"/>
              <a:t>D. Amasya Genelgesi’nin yayınlanması                                   </a:t>
            </a:r>
          </a:p>
          <a:p>
            <a:pPr marL="0" indent="0">
              <a:buNone/>
            </a:pPr>
            <a:r>
              <a:rPr lang="tr-TR" dirty="0"/>
              <a:t>E. Misak-ı </a:t>
            </a:r>
            <a:r>
              <a:rPr lang="tr-TR" dirty="0" err="1"/>
              <a:t>Milli’nin</a:t>
            </a:r>
            <a:r>
              <a:rPr lang="tr-TR" dirty="0"/>
              <a:t> ilan edilmesi</a:t>
            </a:r>
          </a:p>
          <a:p>
            <a:pPr marL="0" indent="0">
              <a:buNone/>
            </a:pPr>
            <a:r>
              <a:rPr lang="tr-TR" dirty="0" smtClean="0"/>
              <a:t>CEVAP: </a:t>
            </a:r>
            <a:r>
              <a:rPr lang="tr-TR" dirty="0"/>
              <a:t>A</a:t>
            </a:r>
          </a:p>
        </p:txBody>
      </p:sp>
    </p:spTree>
    <p:extLst>
      <p:ext uri="{BB962C8B-B14F-4D97-AF65-F5344CB8AC3E}">
        <p14:creationId xmlns:p14="http://schemas.microsoft.com/office/powerpoint/2010/main" val="788471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0"/>
            <a:ext cx="10515600" cy="199176"/>
          </a:xfrm>
        </p:spPr>
        <p:txBody>
          <a:bodyPr>
            <a:normAutofit fontScale="90000"/>
          </a:bodyPr>
          <a:lstStyle/>
          <a:p>
            <a:endParaRPr lang="tr-TR" dirty="0"/>
          </a:p>
        </p:txBody>
      </p:sp>
      <p:sp>
        <p:nvSpPr>
          <p:cNvPr id="3" name="İçerik Yer Tutucusu 2"/>
          <p:cNvSpPr>
            <a:spLocks noGrp="1"/>
          </p:cNvSpPr>
          <p:nvPr>
            <p:ph idx="1"/>
          </p:nvPr>
        </p:nvSpPr>
        <p:spPr>
          <a:xfrm>
            <a:off x="561315" y="316872"/>
            <a:ext cx="11289671" cy="6138250"/>
          </a:xfrm>
        </p:spPr>
        <p:txBody>
          <a:bodyPr>
            <a:normAutofit lnSpcReduction="10000"/>
          </a:bodyPr>
          <a:lstStyle/>
          <a:p>
            <a:pPr marL="0" indent="0" algn="just">
              <a:buNone/>
            </a:pPr>
            <a:r>
              <a:rPr lang="tr-TR" dirty="0" smtClean="0"/>
              <a:t>Hazırlıkların tamamlanması ardından Osmanlı </a:t>
            </a:r>
            <a:r>
              <a:rPr lang="tr-TR" dirty="0" err="1" smtClean="0"/>
              <a:t>Mebusan</a:t>
            </a:r>
            <a:r>
              <a:rPr lang="tr-TR" dirty="0" smtClean="0"/>
              <a:t> Meclisi, mebus(milletvekili) seçilen 164 kişiden 72’sinin katılımıyla 12 Ocak 1920 günü İstanbul’da açılmıştır.</a:t>
            </a:r>
          </a:p>
          <a:p>
            <a:pPr marL="0" indent="0" algn="just">
              <a:buNone/>
            </a:pPr>
            <a:r>
              <a:rPr lang="tr-TR" dirty="0" smtClean="0"/>
              <a:t>Fakat meclis açıldıktan sonra Mustafa Kemal Paşa’nın direktiflerinin gerçekleştirilmesi sağlanamamış, oluşturulması öngörülen Müdafaa-i Hukuk grubu kurulamadığı gibi Mustafa Kemal de meclis başkanlığına seçilmemiştir. Buna karşın, önemli bir hamle olarak Millî Mücadele taraftarı milletvekilleri, </a:t>
            </a:r>
            <a:r>
              <a:rPr lang="tr-TR" dirty="0" smtClean="0">
                <a:solidFill>
                  <a:srgbClr val="FF0000"/>
                </a:solidFill>
              </a:rPr>
              <a:t>Rauf Bey(Orbay) </a:t>
            </a:r>
            <a:r>
              <a:rPr lang="tr-TR" dirty="0" smtClean="0"/>
              <a:t>başkanlığında </a:t>
            </a:r>
            <a:r>
              <a:rPr lang="tr-TR" dirty="0" smtClean="0">
                <a:solidFill>
                  <a:srgbClr val="FF0000"/>
                </a:solidFill>
              </a:rPr>
              <a:t>«Felah-ı Vatan </a:t>
            </a:r>
            <a:r>
              <a:rPr lang="tr-TR" dirty="0" err="1" smtClean="0">
                <a:solidFill>
                  <a:srgbClr val="FF0000"/>
                </a:solidFill>
              </a:rPr>
              <a:t>Grubu»</a:t>
            </a:r>
            <a:r>
              <a:rPr lang="tr-TR" dirty="0" err="1" smtClean="0"/>
              <a:t>nu</a:t>
            </a:r>
            <a:r>
              <a:rPr lang="tr-TR" dirty="0" smtClean="0">
                <a:solidFill>
                  <a:srgbClr val="FF0000"/>
                </a:solidFill>
              </a:rPr>
              <a:t> </a:t>
            </a:r>
            <a:r>
              <a:rPr lang="tr-TR" dirty="0" smtClean="0"/>
              <a:t>(Vatanın selâmeti grubu) oluşturmuşlardır. </a:t>
            </a:r>
          </a:p>
          <a:p>
            <a:pPr marL="0" indent="0" algn="just">
              <a:buNone/>
            </a:pPr>
            <a:r>
              <a:rPr lang="tr-TR" dirty="0" smtClean="0"/>
              <a:t>Bu grubun çalışmalarıyla, Ankara’da esasları belirlenen ama aslında Erzurum ve Sivas Kongreleri kararlarına dayanarak hazırlanan </a:t>
            </a:r>
            <a:r>
              <a:rPr lang="tr-TR" dirty="0" smtClean="0">
                <a:solidFill>
                  <a:srgbClr val="FF0000"/>
                </a:solidFill>
              </a:rPr>
              <a:t>Misak-ı Millî </a:t>
            </a:r>
            <a:r>
              <a:rPr lang="tr-TR" dirty="0" smtClean="0"/>
              <a:t>metni oluşturularak 22 </a:t>
            </a:r>
            <a:r>
              <a:rPr lang="tr-TR" dirty="0"/>
              <a:t>Ocak </a:t>
            </a:r>
            <a:r>
              <a:rPr lang="tr-TR" dirty="0" smtClean="0"/>
              <a:t>günü meclis gündemine alınmıştır.</a:t>
            </a:r>
          </a:p>
          <a:p>
            <a:pPr marL="0" indent="0" algn="just">
              <a:buNone/>
            </a:pPr>
            <a:r>
              <a:rPr lang="tr-TR" dirty="0"/>
              <a:t>Bir hafta süreyle üzerinde tartışılan bu metin, ufak değişikliklerle 28 Ocak 1920 günü Meclis-i </a:t>
            </a:r>
            <a:r>
              <a:rPr lang="tr-TR" dirty="0" err="1"/>
              <a:t>Mebusan’da</a:t>
            </a:r>
            <a:r>
              <a:rPr lang="tr-TR" dirty="0"/>
              <a:t> kabul edilmiştir. Şubat ayı ortasında da basına, yabancı temsilcilere ve ülkelere duyurulmuştur</a:t>
            </a:r>
            <a:r>
              <a:rPr lang="tr-TR" dirty="0" smtClean="0"/>
              <a:t>.</a:t>
            </a:r>
            <a:endParaRPr lang="tr-TR" dirty="0"/>
          </a:p>
        </p:txBody>
      </p:sp>
    </p:spTree>
    <p:extLst>
      <p:ext uri="{BB962C8B-B14F-4D97-AF65-F5344CB8AC3E}">
        <p14:creationId xmlns:p14="http://schemas.microsoft.com/office/powerpoint/2010/main" val="2077068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08642"/>
            <a:ext cx="10515600" cy="443620"/>
          </a:xfrm>
        </p:spPr>
        <p:txBody>
          <a:bodyPr>
            <a:noAutofit/>
          </a:bodyPr>
          <a:lstStyle/>
          <a:p>
            <a:r>
              <a:rPr lang="tr-TR" sz="3200" dirty="0" smtClean="0">
                <a:solidFill>
                  <a:srgbClr val="FF0000"/>
                </a:solidFill>
              </a:rPr>
              <a:t>MİSAK-I MİLLÎ (28 Ocak 1920)</a:t>
            </a:r>
            <a:endParaRPr lang="tr-TR" sz="3200" dirty="0">
              <a:solidFill>
                <a:srgbClr val="FF0000"/>
              </a:solidFill>
            </a:endParaRPr>
          </a:p>
        </p:txBody>
      </p:sp>
      <p:sp>
        <p:nvSpPr>
          <p:cNvPr id="3" name="İçerik Yer Tutucusu 2"/>
          <p:cNvSpPr>
            <a:spLocks noGrp="1"/>
          </p:cNvSpPr>
          <p:nvPr>
            <p:ph idx="1"/>
          </p:nvPr>
        </p:nvSpPr>
        <p:spPr>
          <a:xfrm>
            <a:off x="838200" y="697117"/>
            <a:ext cx="10515600" cy="5479846"/>
          </a:xfrm>
        </p:spPr>
        <p:txBody>
          <a:bodyPr>
            <a:normAutofit fontScale="92500" lnSpcReduction="20000"/>
          </a:bodyPr>
          <a:lstStyle/>
          <a:p>
            <a:pPr marL="0" indent="0" algn="just">
              <a:buNone/>
            </a:pPr>
            <a:r>
              <a:rPr lang="tr-TR" dirty="0" smtClean="0"/>
              <a:t>28 Ocak 1920 günü mecliste yapılan gizli oturumda kabul edilen Misak-ı </a:t>
            </a:r>
            <a:r>
              <a:rPr lang="tr-TR" dirty="0" err="1" smtClean="0"/>
              <a:t>Millî’nin</a:t>
            </a:r>
            <a:r>
              <a:rPr lang="tr-TR" dirty="0" smtClean="0"/>
              <a:t> (Millî </a:t>
            </a:r>
            <a:r>
              <a:rPr lang="tr-TR" dirty="0" err="1"/>
              <a:t>And</a:t>
            </a:r>
            <a:r>
              <a:rPr lang="tr-TR" dirty="0"/>
              <a:t>-</a:t>
            </a:r>
            <a:r>
              <a:rPr lang="tr-TR" dirty="0" err="1"/>
              <a:t>Peyam</a:t>
            </a:r>
            <a:r>
              <a:rPr lang="tr-TR" dirty="0"/>
              <a:t>-ı </a:t>
            </a:r>
            <a:r>
              <a:rPr lang="tr-TR" dirty="0" smtClean="0"/>
              <a:t>Millî) esasları </a:t>
            </a:r>
            <a:r>
              <a:rPr lang="tr-TR" dirty="0"/>
              <a:t>şunlardır</a:t>
            </a:r>
            <a:r>
              <a:rPr lang="tr-TR" dirty="0" smtClean="0"/>
              <a:t>:</a:t>
            </a:r>
          </a:p>
          <a:p>
            <a:pPr marL="514350" indent="-514350" algn="just">
              <a:buAutoNum type="arabicPeriod"/>
            </a:pPr>
            <a:r>
              <a:rPr lang="tr-TR" dirty="0" smtClean="0"/>
              <a:t>Mondros </a:t>
            </a:r>
            <a:r>
              <a:rPr lang="tr-TR" dirty="0"/>
              <a:t>Ateşkesi imzalandığı sırada işgal </a:t>
            </a:r>
            <a:r>
              <a:rPr lang="tr-TR" dirty="0" smtClean="0"/>
              <a:t>edilmiş olan ve nüfusunun çoğunluğunu Arapların oluşturduğu toprakların geleceği, o bölge halkının serbestçe vereceği oya göre saptanmalıdır. Ancak mütarekenin imzalandığı tarihte düşman işgalinde olmayan ve Türk-İslâm ahalinin çoğunlukta olduğu bölgeler hakikaten ve hükmen hiçbir sebeple birbirinden ayrılamaz bir bütündür.</a:t>
            </a:r>
          </a:p>
          <a:p>
            <a:pPr marL="514350" indent="-514350" algn="just">
              <a:buAutoNum type="arabicPeriod"/>
            </a:pPr>
            <a:r>
              <a:rPr lang="tr-TR" dirty="0" smtClean="0"/>
              <a:t>Daha önce halk oylamasıyla ana </a:t>
            </a:r>
            <a:r>
              <a:rPr lang="tr-TR" dirty="0"/>
              <a:t>vatana katılmış olan </a:t>
            </a:r>
            <a:r>
              <a:rPr lang="tr-TR" dirty="0" err="1" smtClean="0"/>
              <a:t>Elviye</a:t>
            </a:r>
            <a:r>
              <a:rPr lang="tr-TR" dirty="0" smtClean="0"/>
              <a:t>-i </a:t>
            </a:r>
            <a:r>
              <a:rPr lang="tr-TR" dirty="0" err="1" smtClean="0"/>
              <a:t>Selâse’de</a:t>
            </a:r>
            <a:r>
              <a:rPr lang="tr-TR" dirty="0" smtClean="0"/>
              <a:t> (Üç Sancak: Kars</a:t>
            </a:r>
            <a:r>
              <a:rPr lang="tr-TR" dirty="0"/>
              <a:t>, Ardahan ve </a:t>
            </a:r>
            <a:r>
              <a:rPr lang="tr-TR" dirty="0" smtClean="0"/>
              <a:t>Batum) gerekirse yeniden </a:t>
            </a:r>
            <a:r>
              <a:rPr lang="tr-TR" dirty="0"/>
              <a:t>referanduma </a:t>
            </a:r>
            <a:r>
              <a:rPr lang="tr-TR" dirty="0" smtClean="0"/>
              <a:t>gidilebilir.</a:t>
            </a:r>
          </a:p>
          <a:p>
            <a:pPr marL="514350" indent="-514350" algn="just">
              <a:buAutoNum type="arabicPeriod"/>
            </a:pPr>
            <a:r>
              <a:rPr lang="tr-TR" dirty="0" smtClean="0"/>
              <a:t>Batı </a:t>
            </a:r>
            <a:r>
              <a:rPr lang="tr-TR" dirty="0"/>
              <a:t>Trakya’nın hukuksal konumunun </a:t>
            </a:r>
            <a:r>
              <a:rPr lang="tr-TR" dirty="0" smtClean="0"/>
              <a:t>belirlenmesi, orada yaşayan halkın </a:t>
            </a:r>
            <a:r>
              <a:rPr lang="tr-TR" dirty="0"/>
              <a:t>özgürce yapacağı oylamaya göre </a:t>
            </a:r>
            <a:r>
              <a:rPr lang="tr-TR" dirty="0" smtClean="0"/>
              <a:t>tespit edilmelidir.</a:t>
            </a:r>
          </a:p>
          <a:p>
            <a:pPr marL="514350" indent="-514350" algn="just">
              <a:buAutoNum type="arabicPeriod"/>
            </a:pPr>
            <a:r>
              <a:rPr lang="tr-TR" dirty="0"/>
              <a:t>Müttefik Devletler ile düşmanları ve onların kimi ortakları arasında yapılan antlaşmalardaki ilkeler çerçevesinde, azınlıkların hakları, komşu ülkelerdeki </a:t>
            </a:r>
            <a:r>
              <a:rPr lang="tr-TR" dirty="0" smtClean="0"/>
              <a:t>Türk-Müslüman ahalinin de aynı </a:t>
            </a:r>
            <a:r>
              <a:rPr lang="tr-TR" dirty="0"/>
              <a:t>haklardan yararlanması </a:t>
            </a:r>
            <a:r>
              <a:rPr lang="tr-TR" dirty="0" smtClean="0"/>
              <a:t>kaydıyla, </a:t>
            </a:r>
            <a:r>
              <a:rPr lang="tr-TR" dirty="0"/>
              <a:t>bizce de benimsenip güvence altına alınacaktır.</a:t>
            </a:r>
            <a:endParaRPr lang="tr-TR" dirty="0" smtClean="0"/>
          </a:p>
          <a:p>
            <a:pPr marL="514350" indent="-514350" algn="just">
              <a:buAutoNum type="arabicPeriod"/>
            </a:pPr>
            <a:endParaRPr lang="tr-TR" dirty="0"/>
          </a:p>
        </p:txBody>
      </p:sp>
    </p:spTree>
    <p:extLst>
      <p:ext uri="{BB962C8B-B14F-4D97-AF65-F5344CB8AC3E}">
        <p14:creationId xmlns:p14="http://schemas.microsoft.com/office/powerpoint/2010/main" val="2602158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368206"/>
          </a:xfrm>
        </p:spPr>
        <p:txBody>
          <a:bodyPr>
            <a:normAutofit fontScale="90000"/>
          </a:bodyPr>
          <a:lstStyle/>
          <a:p>
            <a:endParaRPr lang="tr-TR" dirty="0"/>
          </a:p>
        </p:txBody>
      </p:sp>
      <p:sp>
        <p:nvSpPr>
          <p:cNvPr id="3" name="İçerik Yer Tutucusu 2"/>
          <p:cNvSpPr>
            <a:spLocks noGrp="1"/>
          </p:cNvSpPr>
          <p:nvPr>
            <p:ph idx="1"/>
          </p:nvPr>
        </p:nvSpPr>
        <p:spPr>
          <a:xfrm>
            <a:off x="838200" y="1032096"/>
            <a:ext cx="10515600" cy="5452686"/>
          </a:xfrm>
        </p:spPr>
        <p:txBody>
          <a:bodyPr>
            <a:normAutofit/>
          </a:bodyPr>
          <a:lstStyle/>
          <a:p>
            <a:pPr marL="0" indent="0" algn="just">
              <a:buNone/>
            </a:pPr>
            <a:r>
              <a:rPr lang="tr-TR" dirty="0"/>
              <a:t>5. İslam Halifeliğinin ve Yüce Saltanatın merkezi ve Osmanlı Hükümetinin başkenti olan İstanbul kenti ile Marmara Denizi’nin güvenliği her türlü tehlikeden uzak tutulmalıdır. Bu ilke saklı kalmak koşulu ile Akdeniz ve Karadeniz Boğazlarının dünya ticaret ve ulaşımına açılması konusunda, bizimle birlikte öteki tüm devletlerin oybirliği ile verecekleri karar geçerlidir</a:t>
            </a:r>
            <a:r>
              <a:rPr lang="tr-TR" dirty="0" smtClean="0"/>
              <a:t>.</a:t>
            </a:r>
          </a:p>
          <a:p>
            <a:pPr marL="0" indent="0" algn="just">
              <a:buNone/>
            </a:pPr>
            <a:r>
              <a:rPr lang="tr-TR" dirty="0"/>
              <a:t>6. Ulusal ve ekonomik </a:t>
            </a:r>
            <a:r>
              <a:rPr lang="tr-TR" dirty="0" smtClean="0"/>
              <a:t>bakımdan gelişmemizi, modern ve çağdaş bir devlet olarak ilerleyebilmemizi sağlamak için tam bağımsız ve özgür bir devlet olmamız şarttır. Bu </a:t>
            </a:r>
            <a:r>
              <a:rPr lang="tr-TR" dirty="0"/>
              <a:t>nedenle siyasal, yargısal, </a:t>
            </a:r>
            <a:r>
              <a:rPr lang="tr-TR" dirty="0" smtClean="0"/>
              <a:t>ekonomik </a:t>
            </a:r>
            <a:r>
              <a:rPr lang="tr-TR" dirty="0"/>
              <a:t>alanlarda gelişmemizi önleyici </a:t>
            </a:r>
            <a:r>
              <a:rPr lang="tr-TR" dirty="0" smtClean="0"/>
              <a:t>her türlü yaptırıma (kapitülasyonlar) karşıyız. Belirlenecek </a:t>
            </a:r>
            <a:r>
              <a:rPr lang="tr-TR" dirty="0"/>
              <a:t>borçlarımızın ödenmesi koşulları da bu ilkelere aykırı </a:t>
            </a:r>
            <a:r>
              <a:rPr lang="tr-TR" dirty="0" smtClean="0"/>
              <a:t>olmamalıdır.</a:t>
            </a:r>
            <a:endParaRPr lang="tr-TR" dirty="0"/>
          </a:p>
        </p:txBody>
      </p:sp>
    </p:spTree>
    <p:extLst>
      <p:ext uri="{BB962C8B-B14F-4D97-AF65-F5344CB8AC3E}">
        <p14:creationId xmlns:p14="http://schemas.microsoft.com/office/powerpoint/2010/main" val="2278525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223350"/>
          </a:xfrm>
        </p:spPr>
        <p:txBody>
          <a:bodyPr>
            <a:normAutofit fontScale="90000"/>
          </a:bodyPr>
          <a:lstStyle/>
          <a:p>
            <a:endParaRPr lang="tr-TR" dirty="0"/>
          </a:p>
        </p:txBody>
      </p:sp>
      <p:sp>
        <p:nvSpPr>
          <p:cNvPr id="3" name="İçerik Yer Tutucusu 2"/>
          <p:cNvSpPr>
            <a:spLocks noGrp="1"/>
          </p:cNvSpPr>
          <p:nvPr>
            <p:ph idx="1"/>
          </p:nvPr>
        </p:nvSpPr>
        <p:spPr>
          <a:xfrm>
            <a:off x="838200" y="860079"/>
            <a:ext cx="10515600" cy="5316884"/>
          </a:xfrm>
        </p:spPr>
        <p:txBody>
          <a:bodyPr/>
          <a:lstStyle/>
          <a:p>
            <a:pPr marL="0" indent="0">
              <a:buNone/>
            </a:pPr>
            <a:r>
              <a:rPr lang="tr-TR" dirty="0" smtClean="0"/>
              <a:t>* Görüldüğü gibi Misak-ı Millî, Erzurum ve Sivas Kongrelerinde esasları belirlenmiş olan ve sonunda Osmanlı </a:t>
            </a:r>
            <a:r>
              <a:rPr lang="tr-TR" dirty="0" err="1" smtClean="0"/>
              <a:t>Mebusan</a:t>
            </a:r>
            <a:r>
              <a:rPr lang="tr-TR" dirty="0"/>
              <a:t> </a:t>
            </a:r>
            <a:r>
              <a:rPr lang="tr-TR" dirty="0" smtClean="0"/>
              <a:t>Meclisi(Millet Meclisi) tarafından da benimsenen resmî bir belgedir. </a:t>
            </a:r>
          </a:p>
          <a:p>
            <a:pPr marL="0" indent="0">
              <a:buNone/>
            </a:pPr>
            <a:r>
              <a:rPr lang="tr-TR" dirty="0" smtClean="0"/>
              <a:t>* İlk kez Erzurum Kongresinde belirlenen «Vatan bir bütündür, parçalanamaz» kararı, böylece meclis tarafından da onaylanmış oldu. </a:t>
            </a:r>
          </a:p>
          <a:p>
            <a:pPr marL="0" indent="0">
              <a:buNone/>
            </a:pPr>
            <a:r>
              <a:rPr lang="tr-TR" dirty="0" smtClean="0"/>
              <a:t>* Azınlık haklarında eşitlik ilkesi benimsenmiş, kapitülasyonlar kesin olarak reddedilmiştir.</a:t>
            </a:r>
          </a:p>
          <a:p>
            <a:pPr marL="0" indent="0">
              <a:buNone/>
            </a:pPr>
            <a:r>
              <a:rPr lang="tr-TR" dirty="0" smtClean="0"/>
              <a:t>* Misak-ı Millî, ulusun temsilcileri tarafından Osmanlı Devleti’nin en üst yasama kurumunda alınmış kararları içermektedir.</a:t>
            </a:r>
          </a:p>
          <a:p>
            <a:pPr marL="0" indent="0">
              <a:buNone/>
            </a:pPr>
            <a:r>
              <a:rPr lang="tr-TR" dirty="0" smtClean="0"/>
              <a:t>* Misak-ı Millî ile millî ve bölünmez bir Türk ülkesinin sınırları çizildi.</a:t>
            </a:r>
          </a:p>
        </p:txBody>
      </p:sp>
    </p:spTree>
    <p:extLst>
      <p:ext uri="{BB962C8B-B14F-4D97-AF65-F5344CB8AC3E}">
        <p14:creationId xmlns:p14="http://schemas.microsoft.com/office/powerpoint/2010/main" val="3306181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558328"/>
          </a:xfrm>
        </p:spPr>
        <p:txBody>
          <a:bodyPr>
            <a:noAutofit/>
          </a:bodyPr>
          <a:lstStyle/>
          <a:p>
            <a:r>
              <a:rPr lang="tr-TR" sz="4000" dirty="0" smtClean="0">
                <a:solidFill>
                  <a:srgbClr val="FF0000"/>
                </a:solidFill>
              </a:rPr>
              <a:t>İstanbul’un işgali</a:t>
            </a:r>
            <a:endParaRPr lang="tr-TR" sz="4000" dirty="0">
              <a:solidFill>
                <a:srgbClr val="FF0000"/>
              </a:solidFill>
            </a:endParaRPr>
          </a:p>
        </p:txBody>
      </p:sp>
      <p:sp>
        <p:nvSpPr>
          <p:cNvPr id="3" name="İçerik Yer Tutucusu 2"/>
          <p:cNvSpPr>
            <a:spLocks noGrp="1"/>
          </p:cNvSpPr>
          <p:nvPr>
            <p:ph idx="1"/>
          </p:nvPr>
        </p:nvSpPr>
        <p:spPr>
          <a:xfrm>
            <a:off x="838200" y="923454"/>
            <a:ext cx="10515600" cy="5253509"/>
          </a:xfrm>
        </p:spPr>
        <p:txBody>
          <a:bodyPr/>
          <a:lstStyle/>
          <a:p>
            <a:pPr marL="0" indent="0" algn="just">
              <a:buNone/>
            </a:pPr>
            <a:r>
              <a:rPr lang="tr-TR" dirty="0" smtClean="0"/>
              <a:t>Osmanlı </a:t>
            </a:r>
            <a:r>
              <a:rPr lang="tr-TR" dirty="0" err="1" smtClean="0"/>
              <a:t>Mebusan</a:t>
            </a:r>
            <a:r>
              <a:rPr lang="tr-TR" dirty="0" smtClean="0"/>
              <a:t> Meclisi’nin Misak-ı Millî kararını alması ardından İtilâf Devletleri, 16 Mart 1920 günü İstanbul’u resmen işgal ettiler. 20 Mart günü de </a:t>
            </a:r>
            <a:r>
              <a:rPr lang="tr-TR" dirty="0" err="1" smtClean="0"/>
              <a:t>Mebusan</a:t>
            </a:r>
            <a:r>
              <a:rPr lang="tr-TR" dirty="0" smtClean="0"/>
              <a:t> Meclisi binasını basarak, Rauf Bey başta olmak üzere orada bulunan milletvekillerini tutuklayıp Malta Adasına sürgüne gönderdiler. Bu uygulama üzerine de 11 Nisan 1920 günü Padişah Vahdettin’in yayınladığı irade ile meclis feshedilerek kapandı.</a:t>
            </a:r>
          </a:p>
          <a:p>
            <a:pPr marL="0" indent="0" algn="just">
              <a:buNone/>
            </a:pPr>
            <a:r>
              <a:rPr lang="tr-TR" dirty="0" smtClean="0"/>
              <a:t>İşgal sırasında İstanbul’da yaşanan gelişmeleri telgrafçı Manastırlı Hamdi Efendi tarafından dakika </a:t>
            </a:r>
            <a:r>
              <a:rPr lang="tr-TR" dirty="0" err="1" smtClean="0"/>
              <a:t>dakika</a:t>
            </a:r>
            <a:r>
              <a:rPr lang="tr-TR" dirty="0" smtClean="0"/>
              <a:t> Ankara’da bulunan Temsil Heyeti başkanı Mustafa Kemal Paşa’ya bildirildi. </a:t>
            </a:r>
          </a:p>
        </p:txBody>
      </p:sp>
    </p:spTree>
    <p:extLst>
      <p:ext uri="{BB962C8B-B14F-4D97-AF65-F5344CB8AC3E}">
        <p14:creationId xmlns:p14="http://schemas.microsoft.com/office/powerpoint/2010/main" val="1357051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304831"/>
          </a:xfrm>
        </p:spPr>
        <p:txBody>
          <a:bodyPr>
            <a:normAutofit fontScale="90000"/>
          </a:bodyPr>
          <a:lstStyle/>
          <a:p>
            <a:endParaRPr lang="tr-TR" dirty="0"/>
          </a:p>
        </p:txBody>
      </p:sp>
      <p:sp>
        <p:nvSpPr>
          <p:cNvPr id="3" name="İçerik Yer Tutucusu 2"/>
          <p:cNvSpPr>
            <a:spLocks noGrp="1"/>
          </p:cNvSpPr>
          <p:nvPr>
            <p:ph idx="1"/>
          </p:nvPr>
        </p:nvSpPr>
        <p:spPr>
          <a:xfrm>
            <a:off x="838200" y="887240"/>
            <a:ext cx="10515600" cy="5585988"/>
          </a:xfrm>
        </p:spPr>
        <p:txBody>
          <a:bodyPr>
            <a:normAutofit/>
          </a:bodyPr>
          <a:lstStyle/>
          <a:p>
            <a:pPr marL="0" indent="0" algn="just">
              <a:buNone/>
            </a:pPr>
            <a:r>
              <a:rPr lang="tr-TR" dirty="0"/>
              <a:t>Bunun üzerine harekete geçen Mustafa Kemal Paşa ilk olarak Anadolu’da idarî ve askerî tek yetkili organın bundan sonra Heyet-i </a:t>
            </a:r>
            <a:r>
              <a:rPr lang="tr-TR" dirty="0" err="1"/>
              <a:t>Temsiliye</a:t>
            </a:r>
            <a:r>
              <a:rPr lang="tr-TR" dirty="0"/>
              <a:t> olduğunu bütün idarî birimlere bildirmiştir. </a:t>
            </a:r>
            <a:endParaRPr lang="tr-TR" dirty="0" smtClean="0"/>
          </a:p>
          <a:p>
            <a:pPr marL="0" indent="0" algn="just">
              <a:buNone/>
            </a:pPr>
            <a:r>
              <a:rPr lang="tr-TR" dirty="0" smtClean="0"/>
              <a:t>Mustafa Kemal Paşa’nın aldığı tedbirler arasında en önemlisi, bir an önce Anadolu’da olağanüstü yetkilere sahip bir meclisin toplanmasına dair alınan karardır. 19 Mart 1920 günü hazırlanan yeni bir seçim yönergesi ülke çapında ilan edilmiş; İstanbul’daki işgal sırasında tutuklanan milletvekillerinin yerine bölgelerinde seçim yapılarak yeni vekiller seçilmesi ve derhal Ankara’ya gönderilmesini istemiştir. İstanbul’daki baskında tutuklanmayan milletvekillerinin de Ankara’ya gelmeleri istenmiş, burada milletin sesini tüm dünyaya hür bir şekilde haykıracak yeni bir meclisin açılacağını bildirmiştir.  </a:t>
            </a:r>
            <a:endParaRPr lang="tr-TR" dirty="0"/>
          </a:p>
        </p:txBody>
      </p:sp>
    </p:spTree>
    <p:extLst>
      <p:ext uri="{BB962C8B-B14F-4D97-AF65-F5344CB8AC3E}">
        <p14:creationId xmlns:p14="http://schemas.microsoft.com/office/powerpoint/2010/main" val="4047427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90124"/>
            <a:ext cx="10515600" cy="443619"/>
          </a:xfrm>
        </p:spPr>
        <p:txBody>
          <a:bodyPr>
            <a:normAutofit fontScale="90000"/>
          </a:bodyPr>
          <a:lstStyle/>
          <a:p>
            <a:r>
              <a:rPr lang="tr-TR" sz="2800" b="1" dirty="0" smtClean="0">
                <a:solidFill>
                  <a:schemeClr val="accent1">
                    <a:lumMod val="75000"/>
                  </a:schemeClr>
                </a:solidFill>
              </a:rPr>
              <a:t>KISA BİR KRONOLOJİ</a:t>
            </a:r>
            <a:endParaRPr lang="tr-TR" sz="2800" b="1" dirty="0">
              <a:solidFill>
                <a:schemeClr val="accent1">
                  <a:lumMod val="75000"/>
                </a:schemeClr>
              </a:solidFill>
            </a:endParaRPr>
          </a:p>
        </p:txBody>
      </p:sp>
      <p:sp>
        <p:nvSpPr>
          <p:cNvPr id="3" name="İçerik Yer Tutucusu 2"/>
          <p:cNvSpPr>
            <a:spLocks noGrp="1"/>
          </p:cNvSpPr>
          <p:nvPr>
            <p:ph idx="1"/>
          </p:nvPr>
        </p:nvSpPr>
        <p:spPr>
          <a:xfrm>
            <a:off x="838200" y="633744"/>
            <a:ext cx="10515600" cy="5830430"/>
          </a:xfrm>
        </p:spPr>
        <p:txBody>
          <a:bodyPr>
            <a:normAutofit lnSpcReduction="10000"/>
          </a:bodyPr>
          <a:lstStyle/>
          <a:p>
            <a:r>
              <a:rPr lang="tr-TR" dirty="0" smtClean="0">
                <a:solidFill>
                  <a:srgbClr val="FF0000"/>
                </a:solidFill>
              </a:rPr>
              <a:t>Mondros Ateşkes Antlaşması- </a:t>
            </a:r>
            <a:r>
              <a:rPr lang="tr-TR" dirty="0" smtClean="0"/>
              <a:t>30 Ekim 1918</a:t>
            </a:r>
          </a:p>
          <a:p>
            <a:r>
              <a:rPr lang="tr-TR" dirty="0" smtClean="0">
                <a:solidFill>
                  <a:srgbClr val="FF0000"/>
                </a:solidFill>
              </a:rPr>
              <a:t>Mustafa Kemal Paşanın Samsun’a çıkması- </a:t>
            </a:r>
            <a:r>
              <a:rPr lang="tr-TR" dirty="0" smtClean="0"/>
              <a:t>19 Mayıs 1919</a:t>
            </a:r>
          </a:p>
          <a:p>
            <a:r>
              <a:rPr lang="tr-TR" dirty="0" smtClean="0">
                <a:solidFill>
                  <a:srgbClr val="FF0000"/>
                </a:solidFill>
              </a:rPr>
              <a:t>Havza Genelgesi- </a:t>
            </a:r>
            <a:r>
              <a:rPr lang="tr-TR" dirty="0" smtClean="0"/>
              <a:t>28 Mayıs 1919</a:t>
            </a:r>
          </a:p>
          <a:p>
            <a:r>
              <a:rPr lang="tr-TR" dirty="0" smtClean="0">
                <a:solidFill>
                  <a:srgbClr val="FF0000"/>
                </a:solidFill>
              </a:rPr>
              <a:t>Amasya Genelgesi- </a:t>
            </a:r>
            <a:r>
              <a:rPr lang="tr-TR" dirty="0" smtClean="0"/>
              <a:t>22 Haziran 1919</a:t>
            </a:r>
          </a:p>
          <a:p>
            <a:r>
              <a:rPr lang="tr-TR" dirty="0" smtClean="0">
                <a:solidFill>
                  <a:srgbClr val="FF0000"/>
                </a:solidFill>
              </a:rPr>
              <a:t>Erzurum Kongresi- </a:t>
            </a:r>
            <a:r>
              <a:rPr lang="tr-TR" dirty="0" smtClean="0"/>
              <a:t>23 Temmuz-7 Ağustos 1919</a:t>
            </a:r>
          </a:p>
          <a:p>
            <a:r>
              <a:rPr lang="tr-TR" dirty="0" smtClean="0">
                <a:solidFill>
                  <a:srgbClr val="FF0000"/>
                </a:solidFill>
              </a:rPr>
              <a:t>Sivas Kongresi- </a:t>
            </a:r>
            <a:r>
              <a:rPr lang="tr-TR" dirty="0" smtClean="0"/>
              <a:t>4-11 Eylül 1919</a:t>
            </a:r>
          </a:p>
          <a:p>
            <a:r>
              <a:rPr lang="tr-TR" dirty="0" smtClean="0">
                <a:solidFill>
                  <a:srgbClr val="FF0000"/>
                </a:solidFill>
              </a:rPr>
              <a:t>Amasya Mülâkatı(Görüşmeleri)- </a:t>
            </a:r>
            <a:r>
              <a:rPr lang="tr-TR" dirty="0" smtClean="0"/>
              <a:t>20-22 Ekim 1919</a:t>
            </a:r>
          </a:p>
          <a:p>
            <a:r>
              <a:rPr lang="tr-TR" dirty="0" smtClean="0">
                <a:solidFill>
                  <a:srgbClr val="FF0000"/>
                </a:solidFill>
              </a:rPr>
              <a:t>Temsil Heyeti’nin Ankara’ya gelmesi- </a:t>
            </a:r>
            <a:r>
              <a:rPr lang="tr-TR" dirty="0" smtClean="0"/>
              <a:t>27 Aralık 1919</a:t>
            </a:r>
          </a:p>
          <a:p>
            <a:r>
              <a:rPr lang="tr-TR" dirty="0" smtClean="0">
                <a:solidFill>
                  <a:srgbClr val="FF0000"/>
                </a:solidFill>
              </a:rPr>
              <a:t>Son Osmanlı </a:t>
            </a:r>
            <a:r>
              <a:rPr lang="tr-TR" dirty="0" err="1" smtClean="0">
                <a:solidFill>
                  <a:srgbClr val="FF0000"/>
                </a:solidFill>
              </a:rPr>
              <a:t>Mebusan</a:t>
            </a:r>
            <a:r>
              <a:rPr lang="tr-TR" dirty="0" smtClean="0">
                <a:solidFill>
                  <a:srgbClr val="FF0000"/>
                </a:solidFill>
              </a:rPr>
              <a:t> Meclisi’nin Açılması- </a:t>
            </a:r>
            <a:r>
              <a:rPr lang="tr-TR" dirty="0" smtClean="0"/>
              <a:t>12 Ocak 1920</a:t>
            </a:r>
          </a:p>
          <a:p>
            <a:r>
              <a:rPr lang="tr-TR" dirty="0" smtClean="0">
                <a:solidFill>
                  <a:srgbClr val="FF0000"/>
                </a:solidFill>
              </a:rPr>
              <a:t>Misak-ı </a:t>
            </a:r>
            <a:r>
              <a:rPr lang="tr-TR" dirty="0" err="1" smtClean="0">
                <a:solidFill>
                  <a:srgbClr val="FF0000"/>
                </a:solidFill>
              </a:rPr>
              <a:t>Millî’nin</a:t>
            </a:r>
            <a:r>
              <a:rPr lang="tr-TR" dirty="0" smtClean="0">
                <a:solidFill>
                  <a:srgbClr val="FF0000"/>
                </a:solidFill>
              </a:rPr>
              <a:t> İlanı- </a:t>
            </a:r>
            <a:r>
              <a:rPr lang="tr-TR" dirty="0" smtClean="0"/>
              <a:t>28 Ocak 1920</a:t>
            </a:r>
          </a:p>
          <a:p>
            <a:r>
              <a:rPr lang="tr-TR" dirty="0" smtClean="0">
                <a:solidFill>
                  <a:srgbClr val="FF0000"/>
                </a:solidFill>
              </a:rPr>
              <a:t>İstanbul’un İşgal Edilmesi- </a:t>
            </a:r>
            <a:r>
              <a:rPr lang="tr-TR" dirty="0" smtClean="0"/>
              <a:t>16 Mart 1920</a:t>
            </a:r>
          </a:p>
          <a:p>
            <a:r>
              <a:rPr lang="tr-TR" dirty="0" smtClean="0">
                <a:solidFill>
                  <a:srgbClr val="FF0000"/>
                </a:solidFill>
              </a:rPr>
              <a:t>TBMM’nin Açılması- </a:t>
            </a:r>
            <a:r>
              <a:rPr lang="tr-TR" dirty="0" smtClean="0"/>
              <a:t>23 Nisan 1920</a:t>
            </a:r>
          </a:p>
          <a:p>
            <a:endParaRPr lang="tr-TR" dirty="0" smtClean="0"/>
          </a:p>
          <a:p>
            <a:endParaRPr lang="tr-TR" dirty="0" smtClean="0"/>
          </a:p>
          <a:p>
            <a:endParaRPr lang="tr-TR" dirty="0"/>
          </a:p>
        </p:txBody>
      </p:sp>
    </p:spTree>
    <p:extLst>
      <p:ext uri="{BB962C8B-B14F-4D97-AF65-F5344CB8AC3E}">
        <p14:creationId xmlns:p14="http://schemas.microsoft.com/office/powerpoint/2010/main" val="3892802289"/>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1457</TotalTime>
  <Words>1896</Words>
  <Application>Microsoft Office PowerPoint</Application>
  <PresentationFormat>Geniş ekran</PresentationFormat>
  <Paragraphs>122</Paragraphs>
  <Slides>22</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22</vt:i4>
      </vt:variant>
    </vt:vector>
  </HeadingPairs>
  <TitlesOfParts>
    <vt:vector size="26" baseType="lpstr">
      <vt:lpstr>Arial</vt:lpstr>
      <vt:lpstr>Calibri</vt:lpstr>
      <vt:lpstr>Calibri Light</vt:lpstr>
      <vt:lpstr>Office Teması</vt:lpstr>
      <vt:lpstr>SON OSMANLI MEBUSAN MECLİSİ ve MİSAK-I MİLLÎ</vt:lpstr>
      <vt:lpstr>PowerPoint Sunusu</vt:lpstr>
      <vt:lpstr>PowerPoint Sunusu</vt:lpstr>
      <vt:lpstr>MİSAK-I MİLLÎ (28 Ocak 1920)</vt:lpstr>
      <vt:lpstr>PowerPoint Sunusu</vt:lpstr>
      <vt:lpstr>PowerPoint Sunusu</vt:lpstr>
      <vt:lpstr>İstanbul’un işgali</vt:lpstr>
      <vt:lpstr>PowerPoint Sunusu</vt:lpstr>
      <vt:lpstr>KISA BİR KRONOLOJİ</vt:lpstr>
      <vt:lpstr>ÖRNEK SORULAR</vt:lpstr>
      <vt:lpstr>PowerPoint Sunusu</vt:lpstr>
      <vt:lpstr>PowerPoint Sunusu</vt:lpstr>
      <vt:lpstr>PowerPoint Sunusu</vt:lpstr>
      <vt:lpstr>PowerPoint Sunusu</vt:lpstr>
      <vt:lpstr>TBMM’NİN AÇILMASI</vt:lpstr>
      <vt:lpstr>PowerPoint Sunusu</vt:lpstr>
      <vt:lpstr>PowerPoint Sunusu</vt:lpstr>
      <vt:lpstr>PowerPoint Sunusu</vt:lpstr>
      <vt:lpstr>PowerPoint Sunusu</vt:lpstr>
      <vt:lpstr>ÖRNEK SORU</vt:lpstr>
      <vt:lpstr>PowerPoint Sunusu</vt:lpstr>
      <vt:lpstr>PowerPoint Sunusu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Fatma Atakan</dc:creator>
  <cp:lastModifiedBy>Lenovo</cp:lastModifiedBy>
  <cp:revision>150</cp:revision>
  <dcterms:created xsi:type="dcterms:W3CDTF">2020-12-22T19:13:12Z</dcterms:created>
  <dcterms:modified xsi:type="dcterms:W3CDTF">2021-01-17T21:01:06Z</dcterms:modified>
</cp:coreProperties>
</file>