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5B1E24E9-11B4-4626-873E-E6F94B72137B}" type="datetimeFigureOut">
              <a:rPr lang="tr-TR" smtClean="0"/>
              <a:t>16.10.2020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90833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B1E24E9-11B4-4626-873E-E6F94B72137B}" type="datetimeFigureOut">
              <a:rPr lang="tr-TR" smtClean="0"/>
              <a:t>16.10.2020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215538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B1E24E9-11B4-4626-873E-E6F94B72137B}" type="datetimeFigureOut">
              <a:rPr lang="tr-TR" smtClean="0"/>
              <a:t>16.10.2020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48303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B1E24E9-11B4-4626-873E-E6F94B72137B}" type="datetimeFigureOut">
              <a:rPr lang="tr-TR" smtClean="0"/>
              <a:t>16.10.2020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151625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5B1E24E9-11B4-4626-873E-E6F94B72137B}" type="datetimeFigureOut">
              <a:rPr lang="tr-TR" smtClean="0"/>
              <a:t>16.10.2020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280036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5B1E24E9-11B4-4626-873E-E6F94B72137B}" type="datetimeFigureOut">
              <a:rPr lang="tr-TR" smtClean="0"/>
              <a:t>16.10.2020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405874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5B1E24E9-11B4-4626-873E-E6F94B72137B}" type="datetimeFigureOut">
              <a:rPr lang="tr-TR" smtClean="0"/>
              <a:t>16.10.2020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63050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5B1E24E9-11B4-4626-873E-E6F94B72137B}" type="datetimeFigureOut">
              <a:rPr lang="tr-TR" smtClean="0"/>
              <a:t>16.10.2020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175251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B1E24E9-11B4-4626-873E-E6F94B72137B}" type="datetimeFigureOut">
              <a:rPr lang="tr-TR" smtClean="0"/>
              <a:t>16.10.2020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33408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5B1E24E9-11B4-4626-873E-E6F94B72137B}" type="datetimeFigureOut">
              <a:rPr lang="tr-TR" smtClean="0"/>
              <a:t>16.10.2020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40530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5B1E24E9-11B4-4626-873E-E6F94B72137B}" type="datetimeFigureOut">
              <a:rPr lang="tr-TR" smtClean="0"/>
              <a:t>16.10.2020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6A0F93-F8DC-4B73-A524-A40BF20B7427}" type="slidenum">
              <a:rPr lang="tr-TR" smtClean="0"/>
              <a:t>‹#›</a:t>
            </a:fld>
            <a:endParaRPr lang="tr-TR"/>
          </a:p>
        </p:txBody>
      </p:sp>
    </p:spTree>
    <p:extLst>
      <p:ext uri="{BB962C8B-B14F-4D97-AF65-F5344CB8AC3E}">
        <p14:creationId xmlns:p14="http://schemas.microsoft.com/office/powerpoint/2010/main" val="187688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E24E9-11B4-4626-873E-E6F94B72137B}" type="datetimeFigureOut">
              <a:rPr lang="tr-TR" smtClean="0"/>
              <a:t>16.10.2020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A0F93-F8DC-4B73-A524-A40BF20B7427}" type="slidenum">
              <a:rPr lang="tr-TR" smtClean="0"/>
              <a:t>‹#›</a:t>
            </a:fld>
            <a:endParaRPr lang="tr-TR"/>
          </a:p>
        </p:txBody>
      </p:sp>
    </p:spTree>
    <p:extLst>
      <p:ext uri="{BB962C8B-B14F-4D97-AF65-F5344CB8AC3E}">
        <p14:creationId xmlns:p14="http://schemas.microsoft.com/office/powerpoint/2010/main" val="23496001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831128"/>
          </a:xfrm>
        </p:spPr>
        <p:txBody>
          <a:bodyPr>
            <a:normAutofit/>
          </a:bodyPr>
          <a:lstStyle/>
          <a:p>
            <a:r>
              <a:rPr lang="tr-TR" sz="2400" b="1" dirty="0">
                <a:latin typeface="Arial Black" panose="020B0A04020102020204" pitchFamily="34" charset="0"/>
              </a:rPr>
              <a:t>Osmanlı Devleti’nde Islahat Hareketleri</a:t>
            </a:r>
          </a:p>
        </p:txBody>
      </p:sp>
      <p:sp>
        <p:nvSpPr>
          <p:cNvPr id="3" name="Alt Başlık 2"/>
          <p:cNvSpPr>
            <a:spLocks noGrp="1"/>
          </p:cNvSpPr>
          <p:nvPr>
            <p:ph type="subTitle" idx="1"/>
          </p:nvPr>
        </p:nvSpPr>
        <p:spPr/>
        <p:txBody>
          <a:bodyPr>
            <a:normAutofit/>
          </a:bodyPr>
          <a:lstStyle/>
          <a:p>
            <a:pPr algn="l"/>
            <a:r>
              <a:rPr lang="tr-TR" dirty="0">
                <a:latin typeface="Arial Black" panose="020B0A04020102020204" pitchFamily="34" charset="0"/>
              </a:rPr>
              <a:t>Lale Devri</a:t>
            </a:r>
          </a:p>
          <a:p>
            <a:pPr algn="l"/>
            <a:r>
              <a:rPr lang="tr-TR" dirty="0" err="1">
                <a:latin typeface="Arial Black" panose="020B0A04020102020204" pitchFamily="34" charset="0"/>
              </a:rPr>
              <a:t>III.Selim</a:t>
            </a:r>
            <a:r>
              <a:rPr lang="tr-TR" dirty="0">
                <a:latin typeface="Arial Black" panose="020B0A04020102020204" pitchFamily="34" charset="0"/>
              </a:rPr>
              <a:t> Devri</a:t>
            </a:r>
          </a:p>
          <a:p>
            <a:pPr algn="l"/>
            <a:r>
              <a:rPr lang="tr-TR" dirty="0" err="1">
                <a:latin typeface="Arial Black" panose="020B0A04020102020204" pitchFamily="34" charset="0"/>
              </a:rPr>
              <a:t>II.Mahmut</a:t>
            </a:r>
            <a:r>
              <a:rPr lang="tr-TR" dirty="0">
                <a:latin typeface="Arial Black" panose="020B0A04020102020204" pitchFamily="34" charset="0"/>
              </a:rPr>
              <a:t> Devri</a:t>
            </a:r>
          </a:p>
        </p:txBody>
      </p:sp>
    </p:spTree>
    <p:extLst>
      <p:ext uri="{BB962C8B-B14F-4D97-AF65-F5344CB8AC3E}">
        <p14:creationId xmlns:p14="http://schemas.microsoft.com/office/powerpoint/2010/main" val="2831672378"/>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838200" y="0"/>
            <a:ext cx="10515600" cy="365126"/>
          </a:xfrm>
        </p:spPr>
        <p:txBody>
          <a:bodyPr>
            <a:normAutofit fontScale="90000"/>
          </a:bodyPr>
          <a:lstStyle/>
          <a:p>
            <a:endParaRPr lang="tr-TR" dirty="0"/>
          </a:p>
        </p:txBody>
      </p:sp>
      <p:sp>
        <p:nvSpPr>
          <p:cNvPr id="3" name="İçerik Yer Tutucusu 2"/>
          <p:cNvSpPr>
            <a:spLocks noGrp="1"/>
          </p:cNvSpPr>
          <p:nvPr>
            <p:ph idx="1"/>
          </p:nvPr>
        </p:nvSpPr>
        <p:spPr>
          <a:xfrm>
            <a:off x="180109" y="498764"/>
            <a:ext cx="11762509" cy="6206836"/>
          </a:xfrm>
        </p:spPr>
        <p:txBody>
          <a:bodyPr>
            <a:normAutofit/>
          </a:bodyPr>
          <a:lstStyle/>
          <a:p>
            <a:pPr>
              <a:lnSpc>
                <a:spcPct val="150000"/>
              </a:lnSpc>
            </a:pPr>
            <a:r>
              <a:rPr lang="tr-TR" sz="1800" dirty="0">
                <a:latin typeface="Arial Black" panose="020B0A04020102020204" pitchFamily="34" charset="0"/>
              </a:rPr>
              <a:t>Merkezdeki hoşnutsuzluğa taşradaki asayişsizlik sonucu İstanbul’a yönelik göçler, artan işsizlik ve esnafın karşılaştığı zorluklar da eklenmişti. Önemli devlet mevkilerine sadrazam ve şeyhülislâm yakınlarının getirilerek bazı kişilerin önlerinin tıkanması içten içe iktidar kavgalarına yol açmaktaydı. Özellikle sadrazamın, akrabalarından oluşan bir ekip kurmuş olması ve bunların önemli görevlere getirilmesi en çok tepki çeken konuyu oluşturuyordu. Sonunda </a:t>
            </a:r>
            <a:r>
              <a:rPr lang="tr-TR" sz="1800" u="sng" dirty="0">
                <a:latin typeface="Arial Black" panose="020B0A04020102020204" pitchFamily="34" charset="0"/>
              </a:rPr>
              <a:t>Tebriz’in elden çıktığı, sadrazamın bunu gizlediği, Üsküdar’da toplanan, fakat bir türlü sefere çıkmayan ordu </a:t>
            </a:r>
            <a:r>
              <a:rPr lang="tr-TR" sz="1800" dirty="0">
                <a:latin typeface="Arial Black" panose="020B0A04020102020204" pitchFamily="34" charset="0"/>
              </a:rPr>
              <a:t>gibi bahanelerle </a:t>
            </a:r>
            <a:r>
              <a:rPr lang="tr-TR" sz="1800" u="sng" dirty="0">
                <a:latin typeface="Arial Black" panose="020B0A04020102020204" pitchFamily="34" charset="0"/>
              </a:rPr>
              <a:t>Patrona Halil önderliğinde</a:t>
            </a:r>
            <a:r>
              <a:rPr lang="tr-TR" sz="1800" dirty="0">
                <a:latin typeface="Arial Black" panose="020B0A04020102020204" pitchFamily="34" charset="0"/>
              </a:rPr>
              <a:t> bir ayaklanma patlak verdi. </a:t>
            </a:r>
          </a:p>
          <a:p>
            <a:pPr>
              <a:lnSpc>
                <a:spcPct val="150000"/>
              </a:lnSpc>
            </a:pPr>
            <a:r>
              <a:rPr lang="tr-TR" sz="1800" dirty="0">
                <a:latin typeface="Arial Black" panose="020B0A04020102020204" pitchFamily="34" charset="0"/>
              </a:rPr>
              <a:t>Patrona Halil İsyanı olarak bilinen bu ayaklanma sırasında damadı </a:t>
            </a:r>
            <a:r>
              <a:rPr lang="tr-TR" sz="1800" dirty="0" err="1">
                <a:latin typeface="Arial Black" panose="020B0A04020102020204" pitchFamily="34" charset="0"/>
              </a:rPr>
              <a:t>İbrâhim</a:t>
            </a:r>
            <a:r>
              <a:rPr lang="tr-TR" sz="1800" dirty="0">
                <a:latin typeface="Arial Black" panose="020B0A04020102020204" pitchFamily="34" charset="0"/>
              </a:rPr>
              <a:t> Paşa’yı feda eden III. </a:t>
            </a:r>
            <a:r>
              <a:rPr lang="tr-TR" sz="1800" dirty="0" err="1">
                <a:latin typeface="Arial Black" panose="020B0A04020102020204" pitchFamily="34" charset="0"/>
              </a:rPr>
              <a:t>Ahmed</a:t>
            </a:r>
            <a:r>
              <a:rPr lang="tr-TR" sz="1800" dirty="0">
                <a:latin typeface="Arial Black" panose="020B0A04020102020204" pitchFamily="34" charset="0"/>
              </a:rPr>
              <a:t>, âsilerin isteği üzerine tahtı da yeğeni I. </a:t>
            </a:r>
            <a:r>
              <a:rPr lang="tr-TR" sz="1800" dirty="0" err="1">
                <a:latin typeface="Arial Black" panose="020B0A04020102020204" pitchFamily="34" charset="0"/>
              </a:rPr>
              <a:t>Mahmud’a</a:t>
            </a:r>
            <a:r>
              <a:rPr lang="tr-TR" sz="1800" dirty="0">
                <a:latin typeface="Arial Black" panose="020B0A04020102020204" pitchFamily="34" charset="0"/>
              </a:rPr>
              <a:t> </a:t>
            </a:r>
            <a:r>
              <a:rPr lang="tr-TR" sz="1800" dirty="0" err="1">
                <a:latin typeface="Arial Black" panose="020B0A04020102020204" pitchFamily="34" charset="0"/>
              </a:rPr>
              <a:t>terketmek</a:t>
            </a:r>
            <a:r>
              <a:rPr lang="tr-TR" sz="1800" dirty="0">
                <a:latin typeface="Arial Black" panose="020B0A04020102020204" pitchFamily="34" charset="0"/>
              </a:rPr>
              <a:t> zorunda kaldı. Saltanatının ilk yıllarında âsilerin isteklerine boyun eğen yeni padişah onların lâle bahçelerini, köşkleri ve diğer eğlence yerlerini tahrip etmesine engel olamadı. Böylece bu dönemin zevk ve eğlenceye bakan yönü sona erdiyse de yenileşme ve Batı’ya açılım faaliyetleri sürdü.</a:t>
            </a:r>
          </a:p>
        </p:txBody>
      </p:sp>
    </p:spTree>
    <p:extLst>
      <p:ext uri="{BB962C8B-B14F-4D97-AF65-F5344CB8AC3E}">
        <p14:creationId xmlns:p14="http://schemas.microsoft.com/office/powerpoint/2010/main" val="311286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383020"/>
          </a:xfrm>
        </p:spPr>
        <p:txBody>
          <a:bodyPr>
            <a:normAutofit/>
          </a:bodyPr>
          <a:lstStyle/>
          <a:p>
            <a:r>
              <a:rPr lang="tr-TR" sz="2000" dirty="0" err="1">
                <a:latin typeface="Arial Black" panose="020B0A04020102020204" pitchFamily="34" charset="0"/>
              </a:rPr>
              <a:t>I.Mahmut</a:t>
            </a:r>
            <a:r>
              <a:rPr lang="tr-TR" sz="2000" dirty="0">
                <a:latin typeface="Arial Black" panose="020B0A04020102020204" pitchFamily="34" charset="0"/>
              </a:rPr>
              <a:t> </a:t>
            </a:r>
            <a:r>
              <a:rPr lang="tr-TR" sz="2000" dirty="0">
                <a:solidFill>
                  <a:srgbClr val="000000"/>
                </a:solidFill>
                <a:effectLst/>
                <a:latin typeface="Arial Black" panose="020B0A04020102020204" pitchFamily="34" charset="0"/>
              </a:rPr>
              <a:t>(1730-1754)</a:t>
            </a:r>
            <a:endParaRPr lang="tr-TR" sz="2000" dirty="0">
              <a:latin typeface="Arial Black" panose="020B0A04020102020204" pitchFamily="34" charset="0"/>
            </a:endParaRPr>
          </a:p>
        </p:txBody>
      </p:sp>
      <p:sp>
        <p:nvSpPr>
          <p:cNvPr id="3" name="İçerik Yer Tutucusu 2"/>
          <p:cNvSpPr>
            <a:spLocks noGrp="1"/>
          </p:cNvSpPr>
          <p:nvPr>
            <p:ph idx="1"/>
          </p:nvPr>
        </p:nvSpPr>
        <p:spPr>
          <a:xfrm>
            <a:off x="235527" y="872836"/>
            <a:ext cx="11748655" cy="5860473"/>
          </a:xfrm>
        </p:spPr>
        <p:txBody>
          <a:bodyPr>
            <a:normAutofit fontScale="92500"/>
          </a:bodyPr>
          <a:lstStyle/>
          <a:p>
            <a:pPr>
              <a:lnSpc>
                <a:spcPct val="150000"/>
              </a:lnSpc>
            </a:pPr>
            <a:r>
              <a:rPr lang="tr-TR" sz="1800" dirty="0">
                <a:latin typeface="Arial Black" panose="020B0A04020102020204" pitchFamily="34" charset="0"/>
              </a:rPr>
              <a:t>I </a:t>
            </a:r>
            <a:r>
              <a:rPr lang="tr-TR" sz="1800" dirty="0" err="1">
                <a:latin typeface="Arial Black" panose="020B0A04020102020204" pitchFamily="34" charset="0"/>
              </a:rPr>
              <a:t>Mahmud</a:t>
            </a:r>
            <a:r>
              <a:rPr lang="tr-TR" sz="1800" dirty="0">
                <a:latin typeface="Arial Black" panose="020B0A04020102020204" pitchFamily="34" charset="0"/>
              </a:rPr>
              <a:t>. İran, Rusya ve Avusturya savaşlarındaki başarısızlıklar sebebiyle yapılan ıslahatlar ço­ğunlukla askeri alanda idi. (1733-1735 savaşları neticesinde Tebriz ve Bağdat’ın tek­rar İran’ın eline geçmesi ) Bu dönemde Yeniçeri Ocağı’na yönelik düzenlemeler gündemde olmaya devam ederken maaşların aksamadan ödenmesi için de hassasiyet gösterilmişti. </a:t>
            </a:r>
          </a:p>
          <a:p>
            <a:pPr>
              <a:lnSpc>
                <a:spcPct val="150000"/>
              </a:lnSpc>
            </a:pPr>
            <a:r>
              <a:rPr lang="tr-TR" sz="1800" dirty="0">
                <a:latin typeface="Arial Black" panose="020B0A04020102020204" pitchFamily="34" charset="0"/>
              </a:rPr>
              <a:t>Topçu Ocağı'na yönelik bazı tedbirler alınarak yeni toplar döküldü.</a:t>
            </a:r>
          </a:p>
          <a:p>
            <a:pPr>
              <a:lnSpc>
                <a:spcPct val="150000"/>
              </a:lnSpc>
            </a:pPr>
            <a:r>
              <a:rPr lang="tr-TR" sz="1800" dirty="0">
                <a:latin typeface="Arial Black" panose="020B0A04020102020204" pitchFamily="34" charset="0"/>
              </a:rPr>
              <a:t>I, </a:t>
            </a:r>
            <a:r>
              <a:rPr lang="tr-TR" sz="1800" dirty="0" err="1">
                <a:latin typeface="Arial Black" panose="020B0A04020102020204" pitchFamily="34" charset="0"/>
              </a:rPr>
              <a:t>Mahmud</a:t>
            </a:r>
            <a:r>
              <a:rPr lang="tr-TR" sz="1800" dirty="0">
                <a:latin typeface="Arial Black" panose="020B0A04020102020204" pitchFamily="34" charset="0"/>
              </a:rPr>
              <a:t> döneminde, Humbaracı </a:t>
            </a:r>
            <a:r>
              <a:rPr lang="tr-TR" sz="1800" dirty="0" err="1">
                <a:latin typeface="Arial Black" panose="020B0A04020102020204" pitchFamily="34" charset="0"/>
              </a:rPr>
              <a:t>Ahmed</a:t>
            </a:r>
            <a:r>
              <a:rPr lang="tr-TR" sz="1800" dirty="0">
                <a:latin typeface="Arial Black" panose="020B0A04020102020204" pitchFamily="34" charset="0"/>
              </a:rPr>
              <a:t> </a:t>
            </a:r>
            <a:r>
              <a:rPr lang="tr-TR" sz="1800" dirty="0" err="1">
                <a:latin typeface="Arial Black" panose="020B0A04020102020204" pitchFamily="34" charset="0"/>
              </a:rPr>
              <a:t>Paşa’nm</a:t>
            </a:r>
            <a:r>
              <a:rPr lang="tr-TR" sz="1800" dirty="0">
                <a:latin typeface="Arial Black" panose="020B0A04020102020204" pitchFamily="34" charset="0"/>
              </a:rPr>
              <a:t> yaptığı reformlar da bu bağlamda önemlidir Humbaracı </a:t>
            </a:r>
            <a:r>
              <a:rPr lang="tr-TR" sz="1800" dirty="0" err="1">
                <a:latin typeface="Arial Black" panose="020B0A04020102020204" pitchFamily="34" charset="0"/>
              </a:rPr>
              <a:t>Ahmed</a:t>
            </a:r>
            <a:r>
              <a:rPr lang="tr-TR" sz="1800" dirty="0">
                <a:latin typeface="Arial Black" panose="020B0A04020102020204" pitchFamily="34" charset="0"/>
              </a:rPr>
              <a:t> Paşa, dönemin sadrazamı Hekimoğlu Ali Paşa’nın himayesinde bir </a:t>
            </a:r>
            <a:r>
              <a:rPr lang="tr-TR" sz="1800" dirty="0" err="1">
                <a:latin typeface="Arial Black" panose="020B0A04020102020204" pitchFamily="34" charset="0"/>
              </a:rPr>
              <a:t>ulûfeli</a:t>
            </a:r>
            <a:r>
              <a:rPr lang="tr-TR" sz="1800" dirty="0">
                <a:latin typeface="Arial Black" panose="020B0A04020102020204" pitchFamily="34" charset="0"/>
              </a:rPr>
              <a:t> (maaşlı) Humbaracı Ocağı kurmuştur.</a:t>
            </a:r>
          </a:p>
          <a:p>
            <a:pPr>
              <a:lnSpc>
                <a:spcPct val="150000"/>
              </a:lnSpc>
            </a:pPr>
            <a:r>
              <a:rPr lang="tr-TR" sz="2100" dirty="0">
                <a:latin typeface="Arial Black" panose="020B0A04020102020204" pitchFamily="34" charset="0"/>
              </a:rPr>
              <a:t>1734 yılında Üsküdar’da </a:t>
            </a:r>
            <a:r>
              <a:rPr lang="tr-TR" sz="2100" dirty="0" err="1">
                <a:latin typeface="Arial Black" panose="020B0A04020102020204" pitchFamily="34" charset="0"/>
              </a:rPr>
              <a:t>Hendesehâne</a:t>
            </a:r>
            <a:r>
              <a:rPr lang="tr-TR" sz="2100" dirty="0">
                <a:latin typeface="Arial Black" panose="020B0A04020102020204" pitchFamily="34" charset="0"/>
              </a:rPr>
              <a:t> (</a:t>
            </a:r>
            <a:r>
              <a:rPr lang="tr-TR" sz="2100" dirty="0" err="1">
                <a:latin typeface="Arial Black" panose="020B0A04020102020204" pitchFamily="34" charset="0"/>
              </a:rPr>
              <a:t>Humbarahâne</a:t>
            </a:r>
            <a:r>
              <a:rPr lang="tr-TR" sz="2100" dirty="0">
                <a:latin typeface="Arial Black" panose="020B0A04020102020204" pitchFamily="34" charset="0"/>
              </a:rPr>
              <a:t>) adıyla bir kışla ve okul açmış, böylece III. Mustafa ve III. Selim devirlerinde kurulacak olan </a:t>
            </a:r>
            <a:r>
              <a:rPr lang="tr-TR" sz="2100" dirty="0" err="1">
                <a:latin typeface="Arial Black" panose="020B0A04020102020204" pitchFamily="34" charset="0"/>
              </a:rPr>
              <a:t>mühendishânelerin</a:t>
            </a:r>
            <a:r>
              <a:rPr lang="tr-TR" sz="2100" dirty="0">
                <a:latin typeface="Arial Black" panose="020B0A04020102020204" pitchFamily="34" charset="0"/>
              </a:rPr>
              <a:t> ilk örneğini meydana getirmiştir. Bu arada Topçu Ocağı düzene sokularak yeni toplar döktürülmüş, 1732’de </a:t>
            </a:r>
            <a:r>
              <a:rPr lang="tr-TR" sz="2100" dirty="0" err="1">
                <a:latin typeface="Arial Black" panose="020B0A04020102020204" pitchFamily="34" charset="0"/>
              </a:rPr>
              <a:t>timarlı</a:t>
            </a:r>
            <a:r>
              <a:rPr lang="tr-TR" sz="2100" dirty="0">
                <a:latin typeface="Arial Black" panose="020B0A04020102020204" pitchFamily="34" charset="0"/>
              </a:rPr>
              <a:t> sipahiler için daha sonraki kanunlara temel olacak yeni bir kanun hazırlanmıştır.</a:t>
            </a:r>
          </a:p>
        </p:txBody>
      </p:sp>
    </p:spTree>
    <p:extLst>
      <p:ext uri="{BB962C8B-B14F-4D97-AF65-F5344CB8AC3E}">
        <p14:creationId xmlns:p14="http://schemas.microsoft.com/office/powerpoint/2010/main" val="397154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4366"/>
          </a:xfrm>
        </p:spPr>
        <p:txBody>
          <a:bodyPr>
            <a:normAutofit fontScale="90000"/>
          </a:bodyPr>
          <a:lstStyle/>
          <a:p>
            <a:endParaRPr lang="tr-TR" dirty="0"/>
          </a:p>
        </p:txBody>
      </p:sp>
      <p:sp>
        <p:nvSpPr>
          <p:cNvPr id="3" name="İçerik Yer Tutucusu 2"/>
          <p:cNvSpPr>
            <a:spLocks noGrp="1"/>
          </p:cNvSpPr>
          <p:nvPr>
            <p:ph idx="1"/>
          </p:nvPr>
        </p:nvSpPr>
        <p:spPr>
          <a:xfrm>
            <a:off x="374073" y="1316182"/>
            <a:ext cx="11526982" cy="5320144"/>
          </a:xfrm>
        </p:spPr>
        <p:txBody>
          <a:bodyPr>
            <a:normAutofit/>
          </a:bodyPr>
          <a:lstStyle/>
          <a:p>
            <a:pPr>
              <a:lnSpc>
                <a:spcPct val="150000"/>
              </a:lnSpc>
            </a:pPr>
            <a:r>
              <a:rPr lang="tr-TR" sz="1800" dirty="0" err="1">
                <a:latin typeface="Arial Black" panose="020B0A04020102020204" pitchFamily="34" charset="0"/>
              </a:rPr>
              <a:t>İbrâhim</a:t>
            </a:r>
            <a:r>
              <a:rPr lang="tr-TR" sz="1800" dirty="0">
                <a:latin typeface="Arial Black" panose="020B0A04020102020204" pitchFamily="34" charset="0"/>
              </a:rPr>
              <a:t> Müteferrika’nın  1747 ‘de ölümünden sonra kapanan matbaanın yeniden faaliyete geçirilmesi, bu iş için Lehistan’dan ustalar getirtilmesi, </a:t>
            </a:r>
          </a:p>
          <a:p>
            <a:pPr>
              <a:lnSpc>
                <a:spcPct val="150000"/>
              </a:lnSpc>
            </a:pPr>
            <a:r>
              <a:rPr lang="tr-TR" sz="1800" dirty="0">
                <a:latin typeface="Arial Black" panose="020B0A04020102020204" pitchFamily="34" charset="0"/>
              </a:rPr>
              <a:t>Yalova’da kâğıt imalâthanesinin açılması </a:t>
            </a:r>
            <a:r>
              <a:rPr lang="tr-TR" sz="1800" u="sng" dirty="0">
                <a:latin typeface="Arial Black" panose="020B0A04020102020204" pitchFamily="34" charset="0"/>
              </a:rPr>
              <a:t>kâğıt ithali </a:t>
            </a:r>
            <a:r>
              <a:rPr lang="tr-TR" sz="1800" dirty="0">
                <a:latin typeface="Arial Black" panose="020B0A04020102020204" pitchFamily="34" charset="0"/>
              </a:rPr>
              <a:t>ve ilk defa yangınlara karşı </a:t>
            </a:r>
            <a:r>
              <a:rPr lang="tr-TR" sz="1800" u="sng" dirty="0">
                <a:latin typeface="Arial Black" panose="020B0A04020102020204" pitchFamily="34" charset="0"/>
              </a:rPr>
              <a:t>hortumlu tulumbacılar </a:t>
            </a:r>
            <a:r>
              <a:rPr lang="tr-TR" sz="1800" dirty="0">
                <a:latin typeface="Arial Black" panose="020B0A04020102020204" pitchFamily="34" charset="0"/>
              </a:rPr>
              <a:t>kullanılması da bu dönemde gerçekleştirilmiştir.</a:t>
            </a:r>
          </a:p>
          <a:p>
            <a:pPr>
              <a:lnSpc>
                <a:spcPct val="150000"/>
              </a:lnSpc>
            </a:pPr>
            <a:r>
              <a:rPr lang="tr-TR" sz="1800" dirty="0">
                <a:latin typeface="Arial Black" panose="020B0A04020102020204" pitchFamily="34" charset="0"/>
              </a:rPr>
              <a:t>Taşrada merkezî hükümetin gücünü yerleştirmeye çalışan, ancak âyan denilen zümrelerin bir güç odağı haline gelmesini önleyemeyen I. </a:t>
            </a:r>
            <a:r>
              <a:rPr lang="tr-TR" sz="1800" dirty="0" err="1">
                <a:latin typeface="Arial Black" panose="020B0A04020102020204" pitchFamily="34" charset="0"/>
              </a:rPr>
              <a:t>Mahmud</a:t>
            </a:r>
            <a:r>
              <a:rPr lang="tr-TR" sz="1800" dirty="0">
                <a:latin typeface="Arial Black" panose="020B0A04020102020204" pitchFamily="34" charset="0"/>
              </a:rPr>
              <a:t>, 1740 yılında bir </a:t>
            </a:r>
            <a:r>
              <a:rPr lang="tr-TR" sz="1800" dirty="0" err="1">
                <a:latin typeface="Arial Black" panose="020B0A04020102020204" pitchFamily="34" charset="0"/>
              </a:rPr>
              <a:t>adâletnâme</a:t>
            </a:r>
            <a:r>
              <a:rPr lang="tr-TR" sz="1800" dirty="0">
                <a:latin typeface="Arial Black" panose="020B0A04020102020204" pitchFamily="34" charset="0"/>
              </a:rPr>
              <a:t> neşrederek halkı gerek bunların gerekse taşradaki idarecilerin zulüm ve baskılarından korumak istemiştir. </a:t>
            </a:r>
          </a:p>
          <a:p>
            <a:pPr>
              <a:lnSpc>
                <a:spcPct val="150000"/>
              </a:lnSpc>
            </a:pPr>
            <a:r>
              <a:rPr lang="tr-TR" sz="1800" dirty="0">
                <a:latin typeface="Arial Black" panose="020B0A04020102020204" pitchFamily="34" charset="0"/>
              </a:rPr>
              <a:t>O zamana kadar hicrî takvime göre yapılan malî ödemelerin şemsî takvime göre yapılması uygulaması başlatılarak devletin uğradığı zararlar önlenmeye çalışılmıştır.</a:t>
            </a:r>
          </a:p>
          <a:p>
            <a:pPr>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45036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4127" y="327952"/>
            <a:ext cx="10515600" cy="498765"/>
          </a:xfrm>
        </p:spPr>
        <p:txBody>
          <a:bodyPr>
            <a:normAutofit/>
          </a:bodyPr>
          <a:lstStyle/>
          <a:p>
            <a:r>
              <a:rPr lang="tr-TR" sz="2000" dirty="0" err="1">
                <a:latin typeface="Arial Black" panose="020B0A04020102020204" pitchFamily="34" charset="0"/>
              </a:rPr>
              <a:t>III.Mustafa</a:t>
            </a:r>
            <a:r>
              <a:rPr lang="tr-TR" sz="2000" dirty="0">
                <a:latin typeface="Arial Black" panose="020B0A04020102020204" pitchFamily="34" charset="0"/>
              </a:rPr>
              <a:t> </a:t>
            </a:r>
            <a:r>
              <a:rPr lang="tr-TR" sz="2000" dirty="0">
                <a:solidFill>
                  <a:srgbClr val="000000"/>
                </a:solidFill>
                <a:effectLst/>
                <a:latin typeface="Arial Black" panose="020B0A04020102020204" pitchFamily="34" charset="0"/>
              </a:rPr>
              <a:t>(1757-1774)</a:t>
            </a:r>
            <a:endParaRPr lang="tr-TR" sz="2000" dirty="0">
              <a:latin typeface="Arial Black" panose="020B0A04020102020204" pitchFamily="34" charset="0"/>
            </a:endParaRPr>
          </a:p>
        </p:txBody>
      </p:sp>
      <p:sp>
        <p:nvSpPr>
          <p:cNvPr id="3" name="İçerik Yer Tutucusu 2"/>
          <p:cNvSpPr>
            <a:spLocks noGrp="1"/>
          </p:cNvSpPr>
          <p:nvPr>
            <p:ph idx="1"/>
          </p:nvPr>
        </p:nvSpPr>
        <p:spPr>
          <a:xfrm>
            <a:off x="207817" y="789710"/>
            <a:ext cx="11762509" cy="5846617"/>
          </a:xfrm>
        </p:spPr>
        <p:txBody>
          <a:bodyPr/>
          <a:lstStyle/>
          <a:p>
            <a:pPr>
              <a:lnSpc>
                <a:spcPct val="150000"/>
              </a:lnSpc>
            </a:pPr>
            <a:r>
              <a:rPr lang="tr-TR" sz="1800" dirty="0">
                <a:latin typeface="Arial Black" panose="020B0A04020102020204" pitchFamily="34" charset="0"/>
              </a:rPr>
              <a:t>Bu dönemde teknik yenilikler bakımdan Öne çıkan isim </a:t>
            </a:r>
            <a:r>
              <a:rPr lang="tr-TR" sz="1800" b="1" dirty="0">
                <a:latin typeface="Arial Black" panose="020B0A04020102020204" pitchFamily="34" charset="0"/>
              </a:rPr>
              <a:t>Ba­ron de </a:t>
            </a:r>
            <a:r>
              <a:rPr lang="tr-TR" sz="1800" b="1" dirty="0" err="1">
                <a:latin typeface="Arial Black" panose="020B0A04020102020204" pitchFamily="34" charset="0"/>
              </a:rPr>
              <a:t>Tott’dur</a:t>
            </a:r>
            <a:r>
              <a:rPr lang="tr-TR" sz="1800" b="1" dirty="0">
                <a:latin typeface="Arial Black" panose="020B0A04020102020204" pitchFamily="34" charset="0"/>
              </a:rPr>
              <a:t>. </a:t>
            </a:r>
            <a:r>
              <a:rPr lang="tr-TR" sz="1800" dirty="0">
                <a:latin typeface="Arial Black" panose="020B0A04020102020204" pitchFamily="34" charset="0"/>
              </a:rPr>
              <a:t>İstanbul ve Çanakkale Boğazlarındaki kale ve savunma sistemle­rinin güçlendirilmesi, </a:t>
            </a:r>
          </a:p>
          <a:p>
            <a:pPr>
              <a:lnSpc>
                <a:spcPct val="150000"/>
              </a:lnSpc>
            </a:pPr>
            <a:r>
              <a:rPr lang="tr-TR" sz="1800" dirty="0">
                <a:latin typeface="Arial Black" panose="020B0A04020102020204" pitchFamily="34" charset="0"/>
              </a:rPr>
              <a:t>Topçu Ocağı'yla Tophane’nin düzenlenmesi, </a:t>
            </a:r>
          </a:p>
          <a:p>
            <a:pPr>
              <a:lnSpc>
                <a:spcPct val="150000"/>
              </a:lnSpc>
            </a:pPr>
            <a:r>
              <a:rPr lang="tr-TR" sz="1800" dirty="0">
                <a:latin typeface="Arial Black" panose="020B0A04020102020204" pitchFamily="34" charset="0"/>
              </a:rPr>
              <a:t>Hasköy'de bir top dökümhanesinin yapılarak yeni topların dökülüp top arabalarının ıslah edil­mesi, Baron de </a:t>
            </a:r>
            <a:r>
              <a:rPr lang="tr-TR" sz="1800" dirty="0" err="1">
                <a:latin typeface="Arial Black" panose="020B0A04020102020204" pitchFamily="34" charset="0"/>
              </a:rPr>
              <a:t>Tott</a:t>
            </a:r>
            <a:r>
              <a:rPr lang="tr-TR" sz="1800" dirty="0">
                <a:latin typeface="Arial Black" panose="020B0A04020102020204" pitchFamily="34" charset="0"/>
              </a:rPr>
              <a:t> öncülüğünde yapılan askeri yeniliklerdir.</a:t>
            </a:r>
          </a:p>
          <a:p>
            <a:pPr>
              <a:lnSpc>
                <a:spcPct val="150000"/>
              </a:lnSpc>
            </a:pPr>
            <a:r>
              <a:rPr lang="tr-TR" sz="1800" dirty="0">
                <a:latin typeface="Arial Black" panose="020B0A04020102020204" pitchFamily="34" charset="0"/>
              </a:rPr>
              <a:t>1772 Ekim’inde Topçu Okulu’nun açılıp bir yıl faaliyette bulunduğu, </a:t>
            </a:r>
          </a:p>
          <a:p>
            <a:pPr>
              <a:lnSpc>
                <a:spcPct val="150000"/>
              </a:lnSpc>
            </a:pPr>
            <a:r>
              <a:rPr lang="tr-TR" sz="1800" dirty="0">
                <a:latin typeface="Arial Black" panose="020B0A04020102020204" pitchFamily="34" charset="0"/>
              </a:rPr>
              <a:t>1774 Ocağı’nda ise Sürat </a:t>
            </a:r>
            <a:r>
              <a:rPr lang="tr-TR" sz="1800" dirty="0" err="1">
                <a:latin typeface="Arial Black" panose="020B0A04020102020204" pitchFamily="34" charset="0"/>
              </a:rPr>
              <a:t>Topçulan</a:t>
            </a:r>
            <a:r>
              <a:rPr lang="tr-TR" sz="1800" dirty="0">
                <a:latin typeface="Arial Black" panose="020B0A04020102020204" pitchFamily="34" charset="0"/>
              </a:rPr>
              <a:t> (</a:t>
            </a:r>
            <a:r>
              <a:rPr lang="tr-TR" sz="1800" dirty="0" err="1">
                <a:latin typeface="Arial Black" panose="020B0A04020102020204" pitchFamily="34" charset="0"/>
              </a:rPr>
              <a:t>Süratçiyan</a:t>
            </a:r>
            <a:r>
              <a:rPr lang="tr-TR" sz="1800" dirty="0">
                <a:latin typeface="Arial Black" panose="020B0A04020102020204" pitchFamily="34" charset="0"/>
              </a:rPr>
              <a:t>) Ocağı’nın kurulduğu ve Baltacılar Ocağı’nın kaldırıldı­ğı bir dönem olmuştur.</a:t>
            </a:r>
          </a:p>
        </p:txBody>
      </p:sp>
    </p:spTree>
    <p:extLst>
      <p:ext uri="{BB962C8B-B14F-4D97-AF65-F5344CB8AC3E}">
        <p14:creationId xmlns:p14="http://schemas.microsoft.com/office/powerpoint/2010/main" val="323706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66148"/>
          </a:xfrm>
        </p:spPr>
        <p:txBody>
          <a:bodyPr>
            <a:normAutofit/>
          </a:bodyPr>
          <a:lstStyle/>
          <a:p>
            <a:r>
              <a:rPr lang="tr-TR" sz="2000" dirty="0" err="1">
                <a:latin typeface="Arial Black" panose="020B0A04020102020204" pitchFamily="34" charset="0"/>
              </a:rPr>
              <a:t>I.Abdülhamid</a:t>
            </a:r>
            <a:r>
              <a:rPr lang="tr-TR" sz="2000" dirty="0">
                <a:latin typeface="Arial Black" panose="020B0A04020102020204" pitchFamily="34" charset="0"/>
              </a:rPr>
              <a:t> (1774-1789)</a:t>
            </a:r>
          </a:p>
        </p:txBody>
      </p:sp>
      <p:sp>
        <p:nvSpPr>
          <p:cNvPr id="3" name="İçerik Yer Tutucusu 2"/>
          <p:cNvSpPr>
            <a:spLocks noGrp="1"/>
          </p:cNvSpPr>
          <p:nvPr>
            <p:ph idx="1"/>
          </p:nvPr>
        </p:nvSpPr>
        <p:spPr>
          <a:xfrm>
            <a:off x="360217" y="1052944"/>
            <a:ext cx="11457709" cy="5611091"/>
          </a:xfrm>
        </p:spPr>
        <p:txBody>
          <a:bodyPr>
            <a:normAutofit lnSpcReduction="10000"/>
          </a:bodyPr>
          <a:lstStyle/>
          <a:p>
            <a:pPr>
              <a:lnSpc>
                <a:spcPct val="160000"/>
              </a:lnSpc>
            </a:pPr>
            <a:r>
              <a:rPr lang="tr-TR" sz="1800" dirty="0">
                <a:latin typeface="Arial Black" panose="020B0A04020102020204" pitchFamily="34" charset="0"/>
              </a:rPr>
              <a:t>Osmanlı donanmasını yenileştirmeye çalıştı. 1775’te açılan </a:t>
            </a:r>
            <a:r>
              <a:rPr lang="tr-TR" sz="1800" dirty="0" err="1">
                <a:latin typeface="Arial Black" panose="020B0A04020102020204" pitchFamily="34" charset="0"/>
              </a:rPr>
              <a:t>Mühendishâne</a:t>
            </a:r>
            <a:r>
              <a:rPr lang="tr-TR" sz="1800" dirty="0">
                <a:latin typeface="Arial Black" panose="020B0A04020102020204" pitchFamily="34" charset="0"/>
              </a:rPr>
              <a:t>-i Bahrî-i </a:t>
            </a:r>
            <a:r>
              <a:rPr lang="tr-TR" sz="1800" dirty="0" err="1">
                <a:latin typeface="Arial Black" panose="020B0A04020102020204" pitchFamily="34" charset="0"/>
              </a:rPr>
              <a:t>Hümâyun’da</a:t>
            </a:r>
            <a:r>
              <a:rPr lang="tr-TR" sz="1800" dirty="0">
                <a:latin typeface="Arial Black" panose="020B0A04020102020204" pitchFamily="34" charset="0"/>
              </a:rPr>
              <a:t> deniz subaylarının yetiştirilmesine önem verdi. </a:t>
            </a:r>
          </a:p>
          <a:p>
            <a:pPr>
              <a:lnSpc>
                <a:spcPct val="160000"/>
              </a:lnSpc>
            </a:pPr>
            <a:r>
              <a:rPr lang="tr-TR" sz="1800" dirty="0">
                <a:latin typeface="Arial Black" panose="020B0A04020102020204" pitchFamily="34" charset="0"/>
              </a:rPr>
              <a:t>Yine bu sırada Fransız ve İngiliz gemileri tarzında hafif gemiler inşasına başlandı. </a:t>
            </a:r>
          </a:p>
          <a:p>
            <a:pPr>
              <a:lnSpc>
                <a:spcPct val="160000"/>
              </a:lnSpc>
            </a:pPr>
            <a:r>
              <a:rPr lang="tr-TR" sz="1800" dirty="0" err="1">
                <a:latin typeface="Arial Black" panose="020B0A04020102020204" pitchFamily="34" charset="0"/>
              </a:rPr>
              <a:t>Timarlı</a:t>
            </a:r>
            <a:r>
              <a:rPr lang="tr-TR" sz="1800" dirty="0">
                <a:latin typeface="Arial Black" panose="020B0A04020102020204" pitchFamily="34" charset="0"/>
              </a:rPr>
              <a:t> sipahilerle Yeniçeri Ocağı’nın düzene sokulması, Lağımcı ve Humbaracı ocaklarının düzenlenmesi hakkında yeni kanunlar çıkarıldı. </a:t>
            </a:r>
          </a:p>
          <a:p>
            <a:pPr>
              <a:lnSpc>
                <a:spcPct val="160000"/>
              </a:lnSpc>
            </a:pPr>
            <a:r>
              <a:rPr lang="tr-TR" sz="1800" dirty="0">
                <a:latin typeface="Arial Black" panose="020B0A04020102020204" pitchFamily="34" charset="0"/>
              </a:rPr>
              <a:t>1773’te Haliç’te kurulan </a:t>
            </a:r>
            <a:r>
              <a:rPr lang="tr-TR" sz="1800" dirty="0" err="1">
                <a:latin typeface="Arial Black" panose="020B0A04020102020204" pitchFamily="34" charset="0"/>
              </a:rPr>
              <a:t>Riyâziye</a:t>
            </a:r>
            <a:r>
              <a:rPr lang="tr-TR" sz="1800" dirty="0">
                <a:latin typeface="Arial Black" panose="020B0A04020102020204" pitchFamily="34" charset="0"/>
              </a:rPr>
              <a:t> Mektebi’nde Baron de </a:t>
            </a:r>
            <a:r>
              <a:rPr lang="tr-TR" sz="1800" dirty="0" err="1">
                <a:latin typeface="Arial Black" panose="020B0A04020102020204" pitchFamily="34" charset="0"/>
              </a:rPr>
              <a:t>Tott</a:t>
            </a:r>
            <a:r>
              <a:rPr lang="tr-TR" sz="1800" dirty="0">
                <a:latin typeface="Arial Black" panose="020B0A04020102020204" pitchFamily="34" charset="0"/>
              </a:rPr>
              <a:t> ile birlikte, İngiliz asıllı </a:t>
            </a:r>
            <a:r>
              <a:rPr lang="tr-TR" sz="1800" dirty="0" err="1">
                <a:latin typeface="Arial Black" panose="020B0A04020102020204" pitchFamily="34" charset="0"/>
              </a:rPr>
              <a:t>müslüman</a:t>
            </a:r>
            <a:r>
              <a:rPr lang="tr-TR" sz="1800" dirty="0">
                <a:latin typeface="Arial Black" panose="020B0A04020102020204" pitchFamily="34" charset="0"/>
              </a:rPr>
              <a:t> </a:t>
            </a:r>
            <a:r>
              <a:rPr lang="tr-TR" sz="1800" dirty="0" err="1">
                <a:latin typeface="Arial Black" panose="020B0A04020102020204" pitchFamily="34" charset="0"/>
              </a:rPr>
              <a:t>Kampel</a:t>
            </a:r>
            <a:r>
              <a:rPr lang="tr-TR" sz="1800" dirty="0">
                <a:latin typeface="Arial Black" panose="020B0A04020102020204" pitchFamily="34" charset="0"/>
              </a:rPr>
              <a:t> Mustafa ile bazı yabancı hocalar tarafından dersler verilmeye başlandı. </a:t>
            </a:r>
          </a:p>
          <a:p>
            <a:pPr>
              <a:lnSpc>
                <a:spcPct val="160000"/>
              </a:lnSpc>
            </a:pPr>
            <a:r>
              <a:rPr lang="tr-TR" sz="1800" dirty="0">
                <a:latin typeface="Arial Black" panose="020B0A04020102020204" pitchFamily="34" charset="0"/>
              </a:rPr>
              <a:t>Sürat Topçuları Ocağı’nı geliştirdi. </a:t>
            </a:r>
          </a:p>
          <a:p>
            <a:pPr>
              <a:lnSpc>
                <a:spcPct val="160000"/>
              </a:lnSpc>
            </a:pPr>
            <a:r>
              <a:rPr lang="tr-TR" sz="1800" dirty="0" err="1">
                <a:latin typeface="Arial Black" panose="020B0A04020102020204" pitchFamily="34" charset="0"/>
              </a:rPr>
              <a:t>Tersane’de</a:t>
            </a:r>
            <a:r>
              <a:rPr lang="tr-TR" sz="1800" dirty="0">
                <a:latin typeface="Arial Black" panose="020B0A04020102020204" pitchFamily="34" charset="0"/>
              </a:rPr>
              <a:t> Tersane Mühendishanesi açıldı.</a:t>
            </a:r>
          </a:p>
          <a:p>
            <a:pPr>
              <a:lnSpc>
                <a:spcPct val="160000"/>
              </a:lnSpc>
            </a:pPr>
            <a:r>
              <a:rPr lang="tr-TR" sz="1800" dirty="0">
                <a:latin typeface="Arial Black" panose="020B0A04020102020204" pitchFamily="34" charset="0"/>
              </a:rPr>
              <a:t>Türk Matbaası yeniden canlandırılmaya başlandı.</a:t>
            </a:r>
          </a:p>
        </p:txBody>
      </p:sp>
    </p:spTree>
    <p:extLst>
      <p:ext uri="{BB962C8B-B14F-4D97-AF65-F5344CB8AC3E}">
        <p14:creationId xmlns:p14="http://schemas.microsoft.com/office/powerpoint/2010/main" val="48044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24691"/>
            <a:ext cx="10515600" cy="623455"/>
          </a:xfrm>
        </p:spPr>
        <p:txBody>
          <a:bodyPr>
            <a:normAutofit/>
          </a:bodyPr>
          <a:lstStyle/>
          <a:p>
            <a:r>
              <a:rPr lang="tr-TR" sz="2000" dirty="0">
                <a:latin typeface="Arial Black" panose="020B0A04020102020204" pitchFamily="34" charset="0"/>
              </a:rPr>
              <a:t>III.SELİM (1789-1807)</a:t>
            </a:r>
          </a:p>
        </p:txBody>
      </p:sp>
      <p:sp>
        <p:nvSpPr>
          <p:cNvPr id="3" name="İçerik Yer Tutucusu 2"/>
          <p:cNvSpPr>
            <a:spLocks noGrp="1"/>
          </p:cNvSpPr>
          <p:nvPr>
            <p:ph idx="1"/>
          </p:nvPr>
        </p:nvSpPr>
        <p:spPr>
          <a:xfrm>
            <a:off x="193963" y="623456"/>
            <a:ext cx="11720945" cy="6068290"/>
          </a:xfrm>
        </p:spPr>
        <p:txBody>
          <a:bodyPr>
            <a:noAutofit/>
          </a:bodyPr>
          <a:lstStyle/>
          <a:p>
            <a:pPr fontAlgn="base">
              <a:lnSpc>
                <a:spcPct val="150000"/>
              </a:lnSpc>
            </a:pPr>
            <a:r>
              <a:rPr lang="tr-TR" sz="1600" dirty="0">
                <a:latin typeface="Arial Black" panose="020B0A04020102020204" pitchFamily="34" charset="0"/>
              </a:rPr>
              <a:t>Osmanlı Devleti’nin 28. padişahıdır.  18 yıl padişahlık yapmıştır. Osmanlı reform tarihinin en önemli isimlerinin başında gelir. İyi yetişmiş bir şehzade idi. Devlet adamları ve askerler tarafından çok seviliyordu ve daha tahta çıkmadan kafasındaki reform hareketlerini oluşturmuştu. Osmanlı dünyasını oluşturan bütün yapıda kalıcı ve köklü değişimlere gitmeye, yerleşik düzeni yeniden kurgulamaya ve yapılandırmaya çok önceden azmetmiştir.  </a:t>
            </a:r>
          </a:p>
          <a:p>
            <a:pPr fontAlgn="base">
              <a:lnSpc>
                <a:spcPct val="150000"/>
              </a:lnSpc>
            </a:pPr>
            <a:r>
              <a:rPr lang="tr-TR" sz="1600" dirty="0">
                <a:latin typeface="Arial Black" panose="020B0A04020102020204" pitchFamily="34" charset="0"/>
              </a:rPr>
              <a:t>Türk musikisinin en önemli isimlerindendir. Kendisine ait </a:t>
            </a:r>
            <a:r>
              <a:rPr lang="tr-TR" sz="1600" dirty="0" err="1">
                <a:latin typeface="Arial Black" panose="020B0A04020102020204" pitchFamily="34" charset="0"/>
              </a:rPr>
              <a:t>Suz</a:t>
            </a:r>
            <a:r>
              <a:rPr lang="tr-TR" sz="1600" dirty="0">
                <a:latin typeface="Arial Black" panose="020B0A04020102020204" pitchFamily="34" charset="0"/>
              </a:rPr>
              <a:t>-i Dilara makamı vardır. Aynı zamanda çok iyi bir şairdir ve “İlhami” mahlasıyla şiirleri vardır.</a:t>
            </a:r>
          </a:p>
          <a:p>
            <a:pPr fontAlgn="base">
              <a:lnSpc>
                <a:spcPct val="150000"/>
              </a:lnSpc>
            </a:pPr>
            <a:r>
              <a:rPr lang="tr-TR" sz="1600" dirty="0">
                <a:latin typeface="Arial Black" panose="020B0A04020102020204" pitchFamily="34" charset="0"/>
              </a:rPr>
              <a:t>1- Tahta çıkar çıkmaz meşveret meclisini ıslahat hususunda topladı.  Yapılacak ıslahatlarla ilgili araştırma yapılmasını ve rapor sunulmasını istedi. Amacı devlet adamlarını da bu ıslahat hareketlerinin içine katmak, onları da katılıma çağırmak ve yalnız hareket etmemekti.</a:t>
            </a:r>
          </a:p>
          <a:p>
            <a:pPr fontAlgn="base">
              <a:lnSpc>
                <a:spcPct val="150000"/>
              </a:lnSpc>
            </a:pPr>
            <a:r>
              <a:rPr lang="tr-TR" sz="1600" dirty="0">
                <a:latin typeface="Arial Black" panose="020B0A04020102020204" pitchFamily="34" charset="0"/>
              </a:rPr>
              <a:t>2- Avrupa’yı yakından tanıyabilmek için Ebubekir </a:t>
            </a:r>
            <a:r>
              <a:rPr lang="tr-TR" sz="1600" dirty="0" err="1">
                <a:latin typeface="Arial Black" panose="020B0A04020102020204" pitchFamily="34" charset="0"/>
              </a:rPr>
              <a:t>Ratıb</a:t>
            </a:r>
            <a:r>
              <a:rPr lang="tr-TR" sz="1600" dirty="0">
                <a:latin typeface="Arial Black" panose="020B0A04020102020204" pitchFamily="34" charset="0"/>
              </a:rPr>
              <a:t> Efendi’yi Viyana’ya gönderdi ve ondan Avusturya’nın askeri, idari ve sosyal sisteminin raporlarla sunulmasını istedi. Ebubekir </a:t>
            </a:r>
            <a:r>
              <a:rPr lang="tr-TR" sz="1600" dirty="0" err="1">
                <a:latin typeface="Arial Black" panose="020B0A04020102020204" pitchFamily="34" charset="0"/>
              </a:rPr>
              <a:t>Ratıb</a:t>
            </a:r>
            <a:r>
              <a:rPr lang="tr-TR" sz="1600" dirty="0">
                <a:latin typeface="Arial Black" panose="020B0A04020102020204" pitchFamily="34" charset="0"/>
              </a:rPr>
              <a:t> Efendi 1791 yılında Viyana gitti, 8 ay kaldı ve 490 sayfalık bir raporla geri geldi. Bu raporun içinde devletin askeri, mali, idari ve sosyal yönleriyle ilgili çok önemli tespitler vardır. 3. Selim ıslahat hususunda bu rapordan oldukça yararlanacaktır. </a:t>
            </a:r>
          </a:p>
          <a:p>
            <a:pPr fontAlgn="base">
              <a:lnSpc>
                <a:spcPct val="150000"/>
              </a:lnSpc>
            </a:pPr>
            <a:endParaRPr lang="tr-TR" sz="1600" dirty="0">
              <a:latin typeface="Arial Black" panose="020B0A04020102020204" pitchFamily="34" charset="0"/>
            </a:endParaRPr>
          </a:p>
          <a:p>
            <a:pPr>
              <a:lnSpc>
                <a:spcPct val="150000"/>
              </a:lnSpc>
            </a:pPr>
            <a:endParaRPr lang="tr-TR" sz="1600" dirty="0">
              <a:latin typeface="Arial Black" panose="020B0A04020102020204" pitchFamily="34" charset="0"/>
            </a:endParaRPr>
          </a:p>
        </p:txBody>
      </p:sp>
    </p:spTree>
    <p:extLst>
      <p:ext uri="{BB962C8B-B14F-4D97-AF65-F5344CB8AC3E}">
        <p14:creationId xmlns:p14="http://schemas.microsoft.com/office/powerpoint/2010/main" val="2309942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V="1">
            <a:off x="838200" y="319406"/>
            <a:ext cx="10515600" cy="45719"/>
          </a:xfrm>
        </p:spPr>
        <p:txBody>
          <a:bodyPr>
            <a:normAutofit fontScale="90000"/>
          </a:bodyPr>
          <a:lstStyle/>
          <a:p>
            <a:endParaRPr lang="tr-TR" dirty="0"/>
          </a:p>
        </p:txBody>
      </p:sp>
      <p:sp>
        <p:nvSpPr>
          <p:cNvPr id="3" name="İçerik Yer Tutucusu 2"/>
          <p:cNvSpPr>
            <a:spLocks noGrp="1"/>
          </p:cNvSpPr>
          <p:nvPr>
            <p:ph idx="1"/>
          </p:nvPr>
        </p:nvSpPr>
        <p:spPr>
          <a:xfrm>
            <a:off x="235527" y="595744"/>
            <a:ext cx="11707091" cy="5957455"/>
          </a:xfrm>
        </p:spPr>
        <p:txBody>
          <a:bodyPr/>
          <a:lstStyle/>
          <a:p>
            <a:pPr marL="0" indent="0">
              <a:lnSpc>
                <a:spcPct val="150000"/>
              </a:lnSpc>
              <a:buNone/>
            </a:pPr>
            <a:r>
              <a:rPr lang="tr-TR" sz="1800" dirty="0">
                <a:latin typeface="Arial Black" panose="020B0A04020102020204" pitchFamily="34" charset="0"/>
              </a:rPr>
              <a:t>Kendisine 22 rapor sunuldu. Bu raporlarda ortak görüş askeri ıslahatlar  üzerinde yoğunlaşmıştı. </a:t>
            </a:r>
          </a:p>
          <a:p>
            <a:pPr marL="0" indent="0">
              <a:lnSpc>
                <a:spcPct val="150000"/>
              </a:lnSpc>
              <a:buNone/>
            </a:pPr>
            <a:r>
              <a:rPr lang="tr-TR" sz="1800" dirty="0">
                <a:latin typeface="Arial Black" panose="020B0A04020102020204" pitchFamily="34" charset="0"/>
              </a:rPr>
              <a:t>1.Görüş : Geçmişi izlemek</a:t>
            </a:r>
          </a:p>
          <a:p>
            <a:pPr marL="0" indent="0">
              <a:lnSpc>
                <a:spcPct val="150000"/>
              </a:lnSpc>
              <a:buNone/>
            </a:pPr>
            <a:r>
              <a:rPr lang="tr-TR" sz="1800" dirty="0">
                <a:latin typeface="Arial Black" panose="020B0A04020102020204" pitchFamily="34" charset="0"/>
              </a:rPr>
              <a:t>2.Görüş: Mevcut kurumlar yerinde iken , diğer yandan Avrupai tarzda yeni askeri kurumlar kurmak.</a:t>
            </a:r>
          </a:p>
          <a:p>
            <a:pPr marL="0" indent="0">
              <a:lnSpc>
                <a:spcPct val="150000"/>
              </a:lnSpc>
              <a:buNone/>
            </a:pPr>
            <a:r>
              <a:rPr lang="tr-TR" sz="1800" dirty="0">
                <a:latin typeface="Arial Black" panose="020B0A04020102020204" pitchFamily="34" charset="0"/>
              </a:rPr>
              <a:t>3.Görüş: Eskileri kaldırarak hepsinin yenilenmesi üzerinedir.</a:t>
            </a:r>
          </a:p>
          <a:p>
            <a:pPr marL="0" indent="0">
              <a:lnSpc>
                <a:spcPct val="150000"/>
              </a:lnSpc>
              <a:buNone/>
            </a:pPr>
            <a:r>
              <a:rPr lang="tr-TR" sz="1800" dirty="0">
                <a:latin typeface="Arial Black" panose="020B0A04020102020204" pitchFamily="34" charset="0"/>
              </a:rPr>
              <a:t>2.Görüş doğrultusunda ıslahatlar yapılmaya başlandı.</a:t>
            </a:r>
          </a:p>
          <a:p>
            <a:pPr marL="0" indent="0">
              <a:lnSpc>
                <a:spcPct val="150000"/>
              </a:lnSpc>
              <a:buNone/>
            </a:pPr>
            <a:r>
              <a:rPr lang="tr-TR" sz="1800" dirty="0">
                <a:latin typeface="Arial Black" panose="020B0A04020102020204" pitchFamily="34" charset="0"/>
              </a:rPr>
              <a:t> İlk iş Nizam-ı </a:t>
            </a:r>
            <a:r>
              <a:rPr lang="tr-TR" sz="1800" dirty="0" err="1">
                <a:latin typeface="Arial Black" panose="020B0A04020102020204" pitchFamily="34" charset="0"/>
              </a:rPr>
              <a:t>Cedit’in</a:t>
            </a:r>
            <a:r>
              <a:rPr lang="tr-TR" sz="1800" dirty="0">
                <a:latin typeface="Arial Black" panose="020B0A04020102020204" pitchFamily="34" charset="0"/>
              </a:rPr>
              <a:t> </a:t>
            </a:r>
            <a:r>
              <a:rPr lang="tr-TR" sz="1800" dirty="0" err="1">
                <a:latin typeface="Arial Black" panose="020B0A04020102020204" pitchFamily="34" charset="0"/>
              </a:rPr>
              <a:t>işaası</a:t>
            </a:r>
            <a:r>
              <a:rPr lang="tr-TR" sz="1800" dirty="0">
                <a:latin typeface="Arial Black" panose="020B0A04020102020204" pitchFamily="34" charset="0"/>
              </a:rPr>
              <a:t> olmuştur. </a:t>
            </a:r>
            <a:r>
              <a:rPr lang="tr-TR" sz="1800" dirty="0" err="1">
                <a:latin typeface="Arial Black" panose="020B0A04020102020204" pitchFamily="34" charset="0"/>
              </a:rPr>
              <a:t>III.Selim</a:t>
            </a:r>
            <a:r>
              <a:rPr lang="tr-TR" sz="1800" dirty="0">
                <a:latin typeface="Arial Black" panose="020B0A04020102020204" pitchFamily="34" charset="0"/>
              </a:rPr>
              <a:t>, sadece Yeniçeri Ocağı’nın yerine </a:t>
            </a:r>
            <a:r>
              <a:rPr lang="tr-TR" sz="1800" dirty="0" err="1">
                <a:latin typeface="Arial Black" panose="020B0A04020102020204" pitchFamily="34" charset="0"/>
              </a:rPr>
              <a:t>tâlimli</a:t>
            </a:r>
            <a:r>
              <a:rPr lang="tr-TR" sz="1800" dirty="0">
                <a:latin typeface="Arial Black" panose="020B0A04020102020204" pitchFamily="34" charset="0"/>
              </a:rPr>
              <a:t> ve teknik donanımlı </a:t>
            </a:r>
            <a:r>
              <a:rPr lang="tr-TR" sz="1800" dirty="0" err="1">
                <a:latin typeface="Arial Black" panose="020B0A04020102020204" pitchFamily="34" charset="0"/>
              </a:rPr>
              <a:t>Nizâm</a:t>
            </a:r>
            <a:r>
              <a:rPr lang="tr-TR" sz="1800" dirty="0">
                <a:latin typeface="Arial Black" panose="020B0A04020102020204" pitchFamily="34" charset="0"/>
              </a:rPr>
              <a:t>-ı </a:t>
            </a:r>
            <a:r>
              <a:rPr lang="tr-TR" sz="1800" dirty="0" err="1">
                <a:latin typeface="Arial Black" panose="020B0A04020102020204" pitchFamily="34" charset="0"/>
              </a:rPr>
              <a:t>Cedîd</a:t>
            </a:r>
            <a:r>
              <a:rPr lang="tr-TR" sz="1800" dirty="0">
                <a:latin typeface="Arial Black" panose="020B0A04020102020204" pitchFamily="34" charset="0"/>
              </a:rPr>
              <a:t> askerini inşa etme çabası içerisine girmekle kalmamış, aynı zamanda eski klasik sistemden yeni bir düzen oluşturmanın yollarını da aramıştır.</a:t>
            </a:r>
          </a:p>
          <a:p>
            <a:pPr marL="0" indent="0">
              <a:lnSpc>
                <a:spcPct val="150000"/>
              </a:lnSpc>
              <a:buNone/>
            </a:pPr>
            <a:endParaRPr lang="tr-TR" sz="1800" dirty="0">
              <a:latin typeface="Arial Black" panose="020B0A04020102020204" pitchFamily="34" charset="0"/>
            </a:endParaRPr>
          </a:p>
          <a:p>
            <a:pPr marL="0" indent="0">
              <a:buNone/>
            </a:pPr>
            <a:endParaRPr lang="tr-TR" dirty="0"/>
          </a:p>
          <a:p>
            <a:pPr marL="0" indent="0">
              <a:buNone/>
            </a:pPr>
            <a:endParaRPr lang="tr-TR" dirty="0"/>
          </a:p>
        </p:txBody>
      </p:sp>
    </p:spTree>
    <p:extLst>
      <p:ext uri="{BB962C8B-B14F-4D97-AF65-F5344CB8AC3E}">
        <p14:creationId xmlns:p14="http://schemas.microsoft.com/office/powerpoint/2010/main" val="267880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0511"/>
          </a:xfrm>
        </p:spPr>
        <p:txBody>
          <a:bodyPr>
            <a:normAutofit fontScale="90000"/>
          </a:bodyPr>
          <a:lstStyle/>
          <a:p>
            <a:endParaRPr lang="tr-TR" dirty="0"/>
          </a:p>
        </p:txBody>
      </p:sp>
      <p:sp>
        <p:nvSpPr>
          <p:cNvPr id="3" name="İçerik Yer Tutucusu 2"/>
          <p:cNvSpPr>
            <a:spLocks noGrp="1"/>
          </p:cNvSpPr>
          <p:nvPr>
            <p:ph idx="1"/>
          </p:nvPr>
        </p:nvSpPr>
        <p:spPr>
          <a:xfrm>
            <a:off x="193963" y="512618"/>
            <a:ext cx="11720945" cy="6137564"/>
          </a:xfrm>
        </p:spPr>
        <p:txBody>
          <a:bodyPr>
            <a:normAutofit lnSpcReduction="10000"/>
          </a:bodyPr>
          <a:lstStyle/>
          <a:p>
            <a:pPr>
              <a:lnSpc>
                <a:spcPct val="150000"/>
              </a:lnSpc>
            </a:pPr>
            <a:r>
              <a:rPr lang="tr-TR" sz="1800" dirty="0">
                <a:latin typeface="Arial Black" panose="020B0A04020102020204" pitchFamily="34" charset="0"/>
              </a:rPr>
              <a:t>Yenilik düşüncelerinin III. Selim’de canlanmasında, 1792 Rusya yenilgisinin önemi büyüktür. Çünkü Nizam-ı </a:t>
            </a:r>
            <a:r>
              <a:rPr lang="tr-TR" sz="1800" dirty="0" err="1">
                <a:latin typeface="Arial Black" panose="020B0A04020102020204" pitchFamily="34" charset="0"/>
              </a:rPr>
              <a:t>Cedid</a:t>
            </a:r>
            <a:r>
              <a:rPr lang="tr-TR" sz="1800" dirty="0">
                <a:latin typeface="Arial Black" panose="020B0A04020102020204" pitchFamily="34" charset="0"/>
              </a:rPr>
              <a:t> hareketi bu tarihten sonra başlamıştır. Nizam-ı </a:t>
            </a:r>
            <a:r>
              <a:rPr lang="tr-TR" sz="1800" dirty="0" err="1">
                <a:latin typeface="Arial Black" panose="020B0A04020102020204" pitchFamily="34" charset="0"/>
              </a:rPr>
              <a:t>Cedid</a:t>
            </a:r>
            <a:r>
              <a:rPr lang="tr-TR" sz="1800" dirty="0">
                <a:latin typeface="Arial Black" panose="020B0A04020102020204" pitchFamily="34" charset="0"/>
              </a:rPr>
              <a:t>, III. Selim’in; yeniçerileri ortadan kaldırmak, ulemanın nüfuzunu kırmak, Osmanlı Devleti’ni Avrupa’da yaşanan ilerleme sürecine dâhil etmek amacıyla giriştiği yenilik hareketlerinin tamamını kapsayacak şekilde hazırlanan bir harekettir.</a:t>
            </a:r>
          </a:p>
          <a:p>
            <a:pPr>
              <a:lnSpc>
                <a:spcPct val="150000"/>
              </a:lnSpc>
            </a:pPr>
            <a:r>
              <a:rPr lang="tr-TR" sz="1800" dirty="0">
                <a:latin typeface="Arial Black" panose="020B0A04020102020204" pitchFamily="34" charset="0"/>
              </a:rPr>
              <a:t>Pek çok alana etki etmekle birlikte, Nizam-ı </a:t>
            </a:r>
            <a:r>
              <a:rPr lang="tr-TR" sz="1800" dirty="0" err="1">
                <a:latin typeface="Arial Black" panose="020B0A04020102020204" pitchFamily="34" charset="0"/>
              </a:rPr>
              <a:t>Cedid</a:t>
            </a:r>
            <a:r>
              <a:rPr lang="tr-TR" sz="1800" dirty="0">
                <a:latin typeface="Arial Black" panose="020B0A04020102020204" pitchFamily="34" charset="0"/>
              </a:rPr>
              <a:t> hareketinin en fazla askeri alanı etkilediği görülmektedir. Nitekim mevcut ocaklar ıslah edilmiş, idari ve askeri işlevler birbirinden ayrılmış, idari işler vezirlere verilmiştir. İşe yaramayan askerler ayıklanmış, kışlalar genişletilmiş ve askerlerin düzenli olarak talim yapmaları zorunlu hale getirilmiştir. Yeniçeri subaylarına ise, ıslahatı kabul etmeleri suretiyle birtakım iltizamlar ve hediyeler verilmiştir. Bütün bu bahsedilenlere karşın, yeniçeriler ve sipahiler için öngörülen ıslahatlar büyük oranda kâğıt üstünde kalmış ve belli bir süre içinde eski duruma dönülmüştür. Nitekim yeniçeriler birkaç aylık talimden sonra “bu talim gâvur işidir” diyerek talim yapmaktan vazgeçmiş ve Nizam-ı </a:t>
            </a:r>
            <a:r>
              <a:rPr lang="tr-TR" sz="1800" dirty="0" err="1">
                <a:latin typeface="Arial Black" panose="020B0A04020102020204" pitchFamily="34" charset="0"/>
              </a:rPr>
              <a:t>Cedid</a:t>
            </a:r>
            <a:r>
              <a:rPr lang="tr-TR" sz="1800" dirty="0">
                <a:latin typeface="Arial Black" panose="020B0A04020102020204" pitchFamily="34" charset="0"/>
              </a:rPr>
              <a:t> askerlerinin bir kısmının dağılmasına yol açmışlardır</a:t>
            </a:r>
          </a:p>
          <a:p>
            <a:pPr>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8652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75202"/>
          </a:xfrm>
        </p:spPr>
        <p:txBody>
          <a:bodyPr>
            <a:normAutofit fontScale="90000"/>
          </a:bodyPr>
          <a:lstStyle/>
          <a:p>
            <a:endParaRPr lang="tr-TR" dirty="0"/>
          </a:p>
        </p:txBody>
      </p:sp>
      <p:sp>
        <p:nvSpPr>
          <p:cNvPr id="3" name="İçerik Yer Tutucusu 2"/>
          <p:cNvSpPr>
            <a:spLocks noGrp="1"/>
          </p:cNvSpPr>
          <p:nvPr>
            <p:ph idx="1"/>
          </p:nvPr>
        </p:nvSpPr>
        <p:spPr>
          <a:xfrm>
            <a:off x="290945" y="692727"/>
            <a:ext cx="11554691" cy="5484236"/>
          </a:xfrm>
        </p:spPr>
        <p:txBody>
          <a:bodyPr>
            <a:normAutofit fontScale="92500"/>
          </a:bodyPr>
          <a:lstStyle/>
          <a:p>
            <a:pPr>
              <a:lnSpc>
                <a:spcPct val="150000"/>
              </a:lnSpc>
            </a:pPr>
            <a:r>
              <a:rPr lang="tr-TR" sz="1800" dirty="0">
                <a:latin typeface="Arial Black" panose="020B0A04020102020204" pitchFamily="34" charset="0"/>
              </a:rPr>
              <a:t>Bunun yanında, yabancı ülkeler ile diplomatik temasların kurulması ve bu ülkelere eğitim almak üzere gençlerin gönderilmesi de, ülkede Batı düşüncesinin tanınmasına vesile olmuştur.  Buradan hareketle, artık öteden beri önemli bir birim olan ulema ocağının yerine geçecek yeni bir aydın tipinin, III. Selim döneminde oluşturulduğunu söylemek mümkündür.</a:t>
            </a:r>
          </a:p>
          <a:p>
            <a:pPr>
              <a:lnSpc>
                <a:spcPct val="150000"/>
              </a:lnSpc>
            </a:pPr>
            <a:r>
              <a:rPr lang="tr-TR" sz="1800" dirty="0">
                <a:latin typeface="Arial Black" panose="020B0A04020102020204" pitchFamily="34" charset="0"/>
              </a:rPr>
              <a:t>Avrupa’ya ilk defa daimi  elçilerin gönderilmesi de yine bu dönemde gerçekleşmiştir. (Paris, Viyana, Berlin)</a:t>
            </a:r>
          </a:p>
          <a:p>
            <a:pPr>
              <a:lnSpc>
                <a:spcPct val="150000"/>
              </a:lnSpc>
            </a:pPr>
            <a:r>
              <a:rPr lang="tr-TR" sz="1800" dirty="0">
                <a:latin typeface="Arial Black" panose="020B0A04020102020204" pitchFamily="34" charset="0"/>
              </a:rPr>
              <a:t>Bu dönemde, yolsuzlukların önlenmesi adına da bazı çalışmalar yapılmıştır. Üst düzey idari görevlere atananların, padişaha ve diğer devlet büyüklerine sunmaları adetten olan hediyeler ortadan kaldırılmaya çalışılmıştır.</a:t>
            </a:r>
          </a:p>
          <a:p>
            <a:pPr>
              <a:lnSpc>
                <a:spcPct val="150000"/>
              </a:lnSpc>
            </a:pPr>
            <a:r>
              <a:rPr lang="tr-TR" sz="1800" dirty="0">
                <a:latin typeface="Arial Black" panose="020B0A04020102020204" pitchFamily="34" charset="0"/>
              </a:rPr>
              <a:t>Kara mühendishanesi ve Topçu Ocağı ıslah edilerek, Mühendishane-i Berri Hümayun kurulmuştur</a:t>
            </a:r>
          </a:p>
          <a:p>
            <a:pPr marL="0" indent="0">
              <a:lnSpc>
                <a:spcPct val="150000"/>
              </a:lnSpc>
              <a:buNone/>
            </a:pPr>
            <a:r>
              <a:rPr lang="tr-TR" sz="1800" dirty="0">
                <a:latin typeface="Arial Black" panose="020B0A04020102020204" pitchFamily="34" charset="0"/>
              </a:rPr>
              <a:t>.Islahatların giderleri karşılanmak üzere </a:t>
            </a:r>
            <a:r>
              <a:rPr lang="tr-TR" sz="1800" dirty="0" err="1">
                <a:latin typeface="Arial Black" panose="020B0A04020102020204" pitchFamily="34" charset="0"/>
              </a:rPr>
              <a:t>irad</a:t>
            </a:r>
            <a:r>
              <a:rPr lang="tr-TR" sz="1800" dirty="0">
                <a:latin typeface="Arial Black" panose="020B0A04020102020204" pitchFamily="34" charset="0"/>
              </a:rPr>
              <a:t>-ı </a:t>
            </a:r>
            <a:r>
              <a:rPr lang="tr-TR" sz="1800" dirty="0" err="1">
                <a:latin typeface="Arial Black" panose="020B0A04020102020204" pitchFamily="34" charset="0"/>
              </a:rPr>
              <a:t>cedid</a:t>
            </a:r>
            <a:r>
              <a:rPr lang="tr-TR" sz="1800" dirty="0">
                <a:latin typeface="Arial Black" panose="020B0A04020102020204" pitchFamily="34" charset="0"/>
              </a:rPr>
              <a:t> kurulmuştur.</a:t>
            </a:r>
          </a:p>
          <a:p>
            <a:pPr marL="0" indent="0">
              <a:lnSpc>
                <a:spcPct val="150000"/>
              </a:lnSpc>
              <a:buNone/>
            </a:pPr>
            <a:endParaRPr lang="tr-TR" sz="1800" dirty="0">
              <a:latin typeface="Arial Black" panose="020B0A04020102020204" pitchFamily="34" charset="0"/>
            </a:endParaRPr>
          </a:p>
          <a:p>
            <a:pPr>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39418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4366"/>
          </a:xfrm>
        </p:spPr>
        <p:txBody>
          <a:bodyPr>
            <a:normAutofit fontScale="90000"/>
          </a:bodyPr>
          <a:lstStyle/>
          <a:p>
            <a:endParaRPr lang="tr-TR" dirty="0"/>
          </a:p>
        </p:txBody>
      </p:sp>
      <p:sp>
        <p:nvSpPr>
          <p:cNvPr id="3" name="İçerik Yer Tutucusu 2"/>
          <p:cNvSpPr>
            <a:spLocks noGrp="1"/>
          </p:cNvSpPr>
          <p:nvPr>
            <p:ph idx="1"/>
          </p:nvPr>
        </p:nvSpPr>
        <p:spPr>
          <a:xfrm>
            <a:off x="221673" y="678873"/>
            <a:ext cx="11748654" cy="6040582"/>
          </a:xfrm>
        </p:spPr>
        <p:txBody>
          <a:bodyPr>
            <a:normAutofit lnSpcReduction="10000"/>
          </a:bodyPr>
          <a:lstStyle/>
          <a:p>
            <a:pPr>
              <a:lnSpc>
                <a:spcPct val="150000"/>
              </a:lnSpc>
            </a:pPr>
            <a:r>
              <a:rPr lang="tr-TR" sz="1800" dirty="0">
                <a:latin typeface="Arial Black" panose="020B0A04020102020204" pitchFamily="34" charset="0"/>
              </a:rPr>
              <a:t>Fransızca devletin ilk resmi yabancı dili olarak kabul edilmiştir.</a:t>
            </a:r>
          </a:p>
          <a:p>
            <a:pPr>
              <a:lnSpc>
                <a:spcPct val="150000"/>
              </a:lnSpc>
            </a:pPr>
            <a:r>
              <a:rPr lang="tr-TR" sz="1800" dirty="0">
                <a:latin typeface="Arial Black" panose="020B0A04020102020204" pitchFamily="34" charset="0"/>
              </a:rPr>
              <a:t>Sosyal alanda da ıslahatlar yapılmaya çalışılmıştır. Şehirlere göç edenler yeniden köylerine gitmesi için zorlanmış böylece hem işsizliği çözmek hem de toprakların işlenip üretilmesini sağlamak amaçlanmıştır.</a:t>
            </a:r>
          </a:p>
          <a:p>
            <a:pPr>
              <a:lnSpc>
                <a:spcPct val="150000"/>
              </a:lnSpc>
            </a:pPr>
            <a:r>
              <a:rPr lang="tr-TR" sz="1800" dirty="0">
                <a:latin typeface="Arial Black" panose="020B0A04020102020204" pitchFamily="34" charset="0"/>
              </a:rPr>
              <a:t>Bu arada, lüks düşkünlüğü Lale Devri’nden aşağı kalmayacak şekilde devam etmiş, devlet işleri </a:t>
            </a:r>
            <a:r>
              <a:rPr lang="tr-TR" sz="1800" dirty="0" err="1">
                <a:latin typeface="Arial Black" panose="020B0A04020102020204" pitchFamily="34" charset="0"/>
              </a:rPr>
              <a:t>Bab</a:t>
            </a:r>
            <a:r>
              <a:rPr lang="tr-TR" sz="1800" dirty="0">
                <a:latin typeface="Arial Black" panose="020B0A04020102020204" pitchFamily="34" charset="0"/>
              </a:rPr>
              <a:t>-ı Ali yerine konaklarda görüşülür olmuştur. Ayrıca Nizam-ı </a:t>
            </a:r>
            <a:r>
              <a:rPr lang="tr-TR" sz="1800" dirty="0" err="1">
                <a:latin typeface="Arial Black" panose="020B0A04020102020204" pitchFamily="34" charset="0"/>
              </a:rPr>
              <a:t>Cedid</a:t>
            </a:r>
            <a:r>
              <a:rPr lang="tr-TR" sz="1800" dirty="0">
                <a:latin typeface="Arial Black" panose="020B0A04020102020204" pitchFamily="34" charset="0"/>
              </a:rPr>
              <a:t> Ordusu için oluşturulan </a:t>
            </a:r>
            <a:r>
              <a:rPr lang="tr-TR" sz="1800" dirty="0" err="1">
                <a:latin typeface="Arial Black" panose="020B0A04020102020204" pitchFamily="34" charset="0"/>
              </a:rPr>
              <a:t>İrad</a:t>
            </a:r>
            <a:r>
              <a:rPr lang="tr-TR" sz="1800" dirty="0">
                <a:latin typeface="Arial Black" panose="020B0A04020102020204" pitchFamily="34" charset="0"/>
              </a:rPr>
              <a:t>-ı </a:t>
            </a:r>
            <a:r>
              <a:rPr lang="tr-TR" sz="1800" dirty="0" err="1">
                <a:latin typeface="Arial Black" panose="020B0A04020102020204" pitchFamily="34" charset="0"/>
              </a:rPr>
              <a:t>Cedid</a:t>
            </a:r>
            <a:r>
              <a:rPr lang="tr-TR" sz="1800" dirty="0">
                <a:latin typeface="Arial Black" panose="020B0A04020102020204" pitchFamily="34" charset="0"/>
              </a:rPr>
              <a:t> Hazinesi’ne gelir sağlamak amacıyla düzenlenen ağır vergiler halka külfet olmuş, halk geçim sıkıntısı yaşamaya başlamıştır.</a:t>
            </a:r>
          </a:p>
          <a:p>
            <a:pPr>
              <a:lnSpc>
                <a:spcPct val="150000"/>
              </a:lnSpc>
            </a:pPr>
            <a:r>
              <a:rPr lang="tr-TR" sz="1800" dirty="0">
                <a:latin typeface="Arial Black" panose="020B0A04020102020204" pitchFamily="34" charset="0"/>
              </a:rPr>
              <a:t>Başta padişah olmak üzere birkaç devlet adamının çabalarıyla yürütülen bu yenileşme hareketlerinin başarılı olabilmesi ıslahatçı bir zihniyetin ve kadroların varlığını ve bir barış dönemini gerektiriyordu. Halbuki </a:t>
            </a:r>
            <a:r>
              <a:rPr lang="tr-TR" sz="1800" dirty="0" err="1">
                <a:latin typeface="Arial Black" panose="020B0A04020102020204" pitchFamily="34" charset="0"/>
              </a:rPr>
              <a:t>III.Selim</a:t>
            </a:r>
            <a:r>
              <a:rPr lang="tr-TR" sz="1800" dirty="0">
                <a:latin typeface="Arial Black" panose="020B0A04020102020204" pitchFamily="34" charset="0"/>
              </a:rPr>
              <a:t> döneminde bunların hiçbiri gerçekleşememiştir. İç sorunlar ve dış politikada uğranılan başarısızlıklar bu devrede de gerici çevrelerin etkinliklerinin artmasını sağlamıştır. Sonuçta 1807 yılında çıkan </a:t>
            </a:r>
            <a:r>
              <a:rPr lang="tr-TR" sz="1800" u="sng" dirty="0">
                <a:latin typeface="Arial Black" panose="020B0A04020102020204" pitchFamily="34" charset="0"/>
              </a:rPr>
              <a:t>Kabakçı isyanıyla </a:t>
            </a:r>
            <a:r>
              <a:rPr lang="tr-TR" sz="1800" dirty="0">
                <a:latin typeface="Arial Black" panose="020B0A04020102020204" pitchFamily="34" charset="0"/>
              </a:rPr>
              <a:t>bütün emekler bir anda yok olmuştur.</a:t>
            </a:r>
          </a:p>
          <a:p>
            <a:pPr>
              <a:lnSpc>
                <a:spcPct val="150000"/>
              </a:lnSpc>
            </a:pPr>
            <a:endParaRPr lang="tr-TR" sz="1800" dirty="0">
              <a:latin typeface="Arial Black" panose="020B0A04020102020204" pitchFamily="34" charset="0"/>
            </a:endParaRPr>
          </a:p>
          <a:p>
            <a:endParaRPr lang="tr-TR" dirty="0"/>
          </a:p>
        </p:txBody>
      </p:sp>
    </p:spTree>
    <p:extLst>
      <p:ext uri="{BB962C8B-B14F-4D97-AF65-F5344CB8AC3E}">
        <p14:creationId xmlns:p14="http://schemas.microsoft.com/office/powerpoint/2010/main" val="199405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89057"/>
          </a:xfrm>
        </p:spPr>
        <p:txBody>
          <a:bodyPr>
            <a:normAutofit fontScale="90000"/>
          </a:bodyPr>
          <a:lstStyle/>
          <a:p>
            <a:endParaRPr lang="tr-TR" dirty="0"/>
          </a:p>
        </p:txBody>
      </p:sp>
      <p:sp>
        <p:nvSpPr>
          <p:cNvPr id="3" name="İçerik Yer Tutucusu 2"/>
          <p:cNvSpPr>
            <a:spLocks noGrp="1"/>
          </p:cNvSpPr>
          <p:nvPr>
            <p:ph idx="1"/>
          </p:nvPr>
        </p:nvSpPr>
        <p:spPr>
          <a:xfrm>
            <a:off x="838200" y="734291"/>
            <a:ext cx="10515600" cy="5442671"/>
          </a:xfrm>
        </p:spPr>
        <p:txBody>
          <a:bodyPr>
            <a:noAutofit/>
          </a:bodyPr>
          <a:lstStyle/>
          <a:p>
            <a:pPr>
              <a:lnSpc>
                <a:spcPct val="170000"/>
              </a:lnSpc>
            </a:pPr>
            <a:r>
              <a:rPr lang="tr-TR" sz="1800" dirty="0">
                <a:latin typeface="Arial Black" panose="020B0A04020102020204" pitchFamily="34" charset="0"/>
              </a:rPr>
              <a:t>17. yüzyıla kadar, Batı'ya üstün olduğuna kuvvetle inanan, ancak kapalı olan Osmanlı toplumu, ilk defa uğradığı askerî yenilgiler sonunda Avrupalılara olan üstünlük inancını kaybetmeye başlamıştır. Bu durum da Osmanlı Devlet yöneticilerini Batı’nın üstünlük sebeplerini araştırmaya itmiştir. Askeri yenilgilerin devamı, büyük toprak kayıpları Osmanlı </a:t>
            </a:r>
            <a:r>
              <a:rPr lang="tr-TR" sz="1800" dirty="0" err="1">
                <a:latin typeface="Arial Black" panose="020B0A04020102020204" pitchFamily="34" charset="0"/>
              </a:rPr>
              <a:t>Devletin’de</a:t>
            </a:r>
            <a:r>
              <a:rPr lang="tr-TR" sz="1800" dirty="0">
                <a:latin typeface="Arial Black" panose="020B0A04020102020204" pitchFamily="34" charset="0"/>
              </a:rPr>
              <a:t> Batı’nın askeri bakından daha kuvvetli daha üstün olduğu fikrini uyandırmıştır.</a:t>
            </a:r>
          </a:p>
          <a:p>
            <a:pPr>
              <a:lnSpc>
                <a:spcPct val="170000"/>
              </a:lnSpc>
            </a:pPr>
            <a:r>
              <a:rPr lang="tr-TR" sz="1800" dirty="0">
                <a:latin typeface="Arial Black" panose="020B0A04020102020204" pitchFamily="34" charset="0"/>
              </a:rPr>
              <a:t>Eğer orduda düzeltmeye gidilir yeni silahlarla donatılırsa eski üstünlüğünü yeniden kazanacağını düşünmüşlerdir.</a:t>
            </a:r>
          </a:p>
          <a:p>
            <a:pPr>
              <a:lnSpc>
                <a:spcPct val="170000"/>
              </a:lnSpc>
            </a:pPr>
            <a:endParaRPr lang="tr-TR" sz="1800" b="1" dirty="0">
              <a:latin typeface="Arial Black" panose="020B0A04020102020204" pitchFamily="34" charset="0"/>
            </a:endParaRPr>
          </a:p>
          <a:p>
            <a:pPr>
              <a:lnSpc>
                <a:spcPct val="170000"/>
              </a:lnSpc>
            </a:pPr>
            <a:endParaRPr lang="tr-TR" sz="1800" b="1" dirty="0">
              <a:latin typeface="Arial Black" panose="020B0A04020102020204" pitchFamily="34" charset="0"/>
            </a:endParaRPr>
          </a:p>
        </p:txBody>
      </p:sp>
    </p:spTree>
    <p:extLst>
      <p:ext uri="{BB962C8B-B14F-4D97-AF65-F5344CB8AC3E}">
        <p14:creationId xmlns:p14="http://schemas.microsoft.com/office/powerpoint/2010/main" val="122388937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576984"/>
          </a:xfrm>
        </p:spPr>
        <p:txBody>
          <a:bodyPr>
            <a:normAutofit/>
          </a:bodyPr>
          <a:lstStyle/>
          <a:p>
            <a:r>
              <a:rPr lang="tr-TR" sz="2000" dirty="0">
                <a:latin typeface="Arial Black" panose="020B0A04020102020204" pitchFamily="34" charset="0"/>
              </a:rPr>
              <a:t>II. Mahmut (1808-1839)</a:t>
            </a:r>
          </a:p>
        </p:txBody>
      </p:sp>
      <p:sp>
        <p:nvSpPr>
          <p:cNvPr id="3" name="İçerik Yer Tutucusu 2"/>
          <p:cNvSpPr>
            <a:spLocks noGrp="1"/>
          </p:cNvSpPr>
          <p:nvPr>
            <p:ph idx="1"/>
          </p:nvPr>
        </p:nvSpPr>
        <p:spPr>
          <a:xfrm>
            <a:off x="207817" y="942110"/>
            <a:ext cx="11748655" cy="5749635"/>
          </a:xfrm>
        </p:spPr>
        <p:txBody>
          <a:bodyPr>
            <a:normAutofit/>
          </a:bodyPr>
          <a:lstStyle/>
          <a:p>
            <a:pPr>
              <a:lnSpc>
                <a:spcPct val="150000"/>
              </a:lnSpc>
            </a:pPr>
            <a:r>
              <a:rPr lang="tr-TR" sz="1800" dirty="0">
                <a:latin typeface="Arial Black" panose="020B0A04020102020204" pitchFamily="34" charset="0"/>
              </a:rPr>
              <a:t>Kabakçı Mustafa ve adamları </a:t>
            </a:r>
            <a:r>
              <a:rPr lang="tr-TR" sz="1800" dirty="0" err="1">
                <a:latin typeface="Arial Black" panose="020B0A04020102020204" pitchFamily="34" charset="0"/>
              </a:rPr>
              <a:t>III.Selim’i</a:t>
            </a:r>
            <a:r>
              <a:rPr lang="tr-TR" sz="1800" dirty="0">
                <a:latin typeface="Arial Black" panose="020B0A04020102020204" pitchFamily="34" charset="0"/>
              </a:rPr>
              <a:t> tahttan indirip ıslahat yapmayacağına söz veren IV.  Mustafa’yı  tahta  geçirmişti.  Rusçuk  Ayanı  olan Alemdar  Mustafa  Paşa  ise  İstanbul’a gelerek Kabakçı isyanını bastırıp </a:t>
            </a:r>
            <a:r>
              <a:rPr lang="tr-TR" sz="1800" dirty="0" err="1">
                <a:latin typeface="Arial Black" panose="020B0A04020102020204" pitchFamily="34" charset="0"/>
              </a:rPr>
              <a:t>III.Selim’i</a:t>
            </a:r>
            <a:r>
              <a:rPr lang="tr-TR" sz="1800" dirty="0">
                <a:latin typeface="Arial Black" panose="020B0A04020102020204" pitchFamily="34" charset="0"/>
              </a:rPr>
              <a:t> tahta yeniden çıkarmayı planlıyordu. Ama </a:t>
            </a:r>
            <a:r>
              <a:rPr lang="tr-TR" sz="1800" dirty="0" err="1">
                <a:latin typeface="Arial Black" panose="020B0A04020102020204" pitchFamily="34" charset="0"/>
              </a:rPr>
              <a:t>III.Selim</a:t>
            </a:r>
            <a:r>
              <a:rPr lang="tr-TR" sz="1800" dirty="0">
                <a:latin typeface="Arial Black" panose="020B0A04020102020204" pitchFamily="34" charset="0"/>
              </a:rPr>
              <a:t> öldürüldüğü için </a:t>
            </a:r>
            <a:r>
              <a:rPr lang="tr-TR" sz="1800" dirty="0" err="1">
                <a:latin typeface="Arial Black" panose="020B0A04020102020204" pitchFamily="34" charset="0"/>
              </a:rPr>
              <a:t>II.Mahmut’u</a:t>
            </a:r>
            <a:r>
              <a:rPr lang="tr-TR" sz="1800" dirty="0">
                <a:latin typeface="Arial Black" panose="020B0A04020102020204" pitchFamily="34" charset="0"/>
              </a:rPr>
              <a:t> tahta çıkarmıştı.</a:t>
            </a:r>
          </a:p>
          <a:p>
            <a:pPr>
              <a:lnSpc>
                <a:spcPct val="150000"/>
              </a:lnSpc>
            </a:pPr>
            <a:r>
              <a:rPr lang="tr-TR" sz="1800" u="sng" dirty="0" err="1">
                <a:latin typeface="Arial Black" panose="020B0A04020102020204" pitchFamily="34" charset="0"/>
              </a:rPr>
              <a:t>Sened_i</a:t>
            </a:r>
            <a:r>
              <a:rPr lang="tr-TR" sz="1800" u="sng" dirty="0">
                <a:latin typeface="Arial Black" panose="020B0A04020102020204" pitchFamily="34" charset="0"/>
              </a:rPr>
              <a:t> İttifak,</a:t>
            </a:r>
          </a:p>
          <a:p>
            <a:pPr>
              <a:lnSpc>
                <a:spcPct val="150000"/>
              </a:lnSpc>
            </a:pPr>
            <a:r>
              <a:rPr lang="tr-TR" sz="1800" dirty="0" err="1">
                <a:latin typeface="Arial Black" panose="020B0A04020102020204" pitchFamily="34" charset="0"/>
              </a:rPr>
              <a:t>Sened</a:t>
            </a:r>
            <a:r>
              <a:rPr lang="tr-TR" sz="1800" dirty="0">
                <a:latin typeface="Arial Black" panose="020B0A04020102020204" pitchFamily="34" charset="0"/>
              </a:rPr>
              <a:t>-i  ittifak  Alemdar  Mustafa    tarafından  hazırlanıp;  II.  Mahmut  ve  ayanlara  kabul  ettirilen  bir sözleşmedir.  II.  Mahmut  ayanları  kontrol  altına  almayı  amaçlamıştır  (Ayanlar  merkezi  otoritenin zayıflığından istifade ederek güçlenmişler, derebeyi gibi hareket etmeye başlamıştı)</a:t>
            </a:r>
          </a:p>
          <a:p>
            <a:pPr>
              <a:lnSpc>
                <a:spcPct val="150000"/>
              </a:lnSpc>
            </a:pPr>
            <a:r>
              <a:rPr lang="tr-TR" sz="1800" dirty="0">
                <a:latin typeface="Arial Black" panose="020B0A04020102020204" pitchFamily="34" charset="0"/>
              </a:rPr>
              <a:t>Alemdar Mustafa Paşa tarafından, Nizam-ı  Cedidin  yerine  </a:t>
            </a:r>
            <a:r>
              <a:rPr lang="tr-TR" sz="1800" u="sng" dirty="0">
                <a:latin typeface="Arial Black" panose="020B0A04020102020204" pitchFamily="34" charset="0"/>
              </a:rPr>
              <a:t>Sekban-ı  </a:t>
            </a:r>
            <a:r>
              <a:rPr lang="tr-TR" sz="1800" u="sng" dirty="0" err="1">
                <a:latin typeface="Arial Black" panose="020B0A04020102020204" pitchFamily="34" charset="0"/>
              </a:rPr>
              <a:t>Cedid</a:t>
            </a:r>
            <a:r>
              <a:rPr lang="tr-TR" sz="1800" dirty="0">
                <a:latin typeface="Arial Black" panose="020B0A04020102020204" pitchFamily="34" charset="0"/>
              </a:rPr>
              <a:t> kuruldu.  Yeniçeri  isyanı sonucu Sekban-ı Cedit ortadan kaldırıldığı gibi Alemdar Mustafa Paşa da öldürüldü.</a:t>
            </a:r>
          </a:p>
          <a:p>
            <a:pPr>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169741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8220"/>
          </a:xfrm>
        </p:spPr>
        <p:txBody>
          <a:bodyPr>
            <a:normAutofit fontScale="90000"/>
          </a:bodyPr>
          <a:lstStyle/>
          <a:p>
            <a:endParaRPr lang="tr-TR" dirty="0"/>
          </a:p>
        </p:txBody>
      </p:sp>
      <p:sp>
        <p:nvSpPr>
          <p:cNvPr id="3" name="İçerik Yer Tutucusu 2"/>
          <p:cNvSpPr>
            <a:spLocks noGrp="1"/>
          </p:cNvSpPr>
          <p:nvPr>
            <p:ph idx="1"/>
          </p:nvPr>
        </p:nvSpPr>
        <p:spPr>
          <a:xfrm>
            <a:off x="290945" y="734291"/>
            <a:ext cx="11596255" cy="5846618"/>
          </a:xfrm>
        </p:spPr>
        <p:txBody>
          <a:bodyPr>
            <a:normAutofit/>
          </a:bodyPr>
          <a:lstStyle/>
          <a:p>
            <a:pPr>
              <a:lnSpc>
                <a:spcPct val="150000"/>
              </a:lnSpc>
            </a:pPr>
            <a:r>
              <a:rPr lang="tr-TR" sz="1800" dirty="0">
                <a:latin typeface="Arial Black" panose="020B0A04020102020204" pitchFamily="34" charset="0"/>
              </a:rPr>
              <a:t>Eşkinci Ocağı kuruldu.</a:t>
            </a:r>
          </a:p>
          <a:p>
            <a:pPr>
              <a:lnSpc>
                <a:spcPct val="150000"/>
              </a:lnSpc>
            </a:pPr>
            <a:r>
              <a:rPr lang="tr-TR" sz="1800" dirty="0">
                <a:latin typeface="Arial Black" panose="020B0A04020102020204" pitchFamily="34" charset="0"/>
              </a:rPr>
              <a:t>İç ve dış tehditler girişilen ıslahatlar için önemli bir tahrik unsuru olmuştur. Dönemin çağdaş devletleri için kaçınılmaz bir zaruret olan merkezî idarenin üstün otoritesinin sağlanması hususu, memleket içindeki çeşitli isimlerle anılan zorba idarecilerin ortadan kaldırılması mücadelesini gerekli kıldı. </a:t>
            </a:r>
          </a:p>
          <a:p>
            <a:pPr>
              <a:lnSpc>
                <a:spcPct val="150000"/>
              </a:lnSpc>
            </a:pPr>
            <a:r>
              <a:rPr lang="tr-TR" sz="1800" dirty="0" err="1">
                <a:latin typeface="Arial Black" panose="020B0A04020102020204" pitchFamily="34" charset="0"/>
              </a:rPr>
              <a:t>Mehmed</a:t>
            </a:r>
            <a:r>
              <a:rPr lang="tr-TR" sz="1800" dirty="0">
                <a:latin typeface="Arial Black" panose="020B0A04020102020204" pitchFamily="34" charset="0"/>
              </a:rPr>
              <a:t> Ali örneği bu girişimin başarısız kalan tek istisnası olmakla beraber </a:t>
            </a:r>
          </a:p>
          <a:p>
            <a:pPr>
              <a:lnSpc>
                <a:spcPct val="150000"/>
              </a:lnSpc>
            </a:pPr>
            <a:r>
              <a:rPr lang="tr-TR" sz="1800" dirty="0">
                <a:latin typeface="Arial Black" panose="020B0A04020102020204" pitchFamily="34" charset="0"/>
              </a:rPr>
              <a:t>II. </a:t>
            </a:r>
            <a:r>
              <a:rPr lang="tr-TR" sz="1800" dirty="0" err="1">
                <a:latin typeface="Arial Black" panose="020B0A04020102020204" pitchFamily="34" charset="0"/>
              </a:rPr>
              <a:t>Mahmud</a:t>
            </a:r>
            <a:r>
              <a:rPr lang="tr-TR" sz="1800" dirty="0">
                <a:latin typeface="Arial Black" panose="020B0A04020102020204" pitchFamily="34" charset="0"/>
              </a:rPr>
              <a:t>, kendinden önceki dönemlerde olmayacak derecelerde Osmanlı toprakları üzerinde merkezî otoritenin ağırlığını hissettirmeyi başardı. Avrupaî anlamda çağdaş bir devlet yapısını meydana getirmekle ilgili olarak girişilen ıslahatların dönüm noktasını, geleneksel yapının taraftarlığının ve yenilenmenin karşısında olmanın genel simgesi haline gelmiş olan yeniçerilik zihniyetinin ve bunun müşahhas varlığını teşkil eden Yeniçeri Ocağı’nın ortadan kaldırılması oluşturdu. </a:t>
            </a:r>
          </a:p>
        </p:txBody>
      </p:sp>
    </p:spTree>
    <p:extLst>
      <p:ext uri="{BB962C8B-B14F-4D97-AF65-F5344CB8AC3E}">
        <p14:creationId xmlns:p14="http://schemas.microsoft.com/office/powerpoint/2010/main" val="414937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341457"/>
          </a:xfrm>
        </p:spPr>
        <p:txBody>
          <a:bodyPr>
            <a:normAutofit fontScale="90000"/>
          </a:bodyPr>
          <a:lstStyle/>
          <a:p>
            <a:endParaRPr lang="tr-TR" dirty="0"/>
          </a:p>
        </p:txBody>
      </p:sp>
      <p:sp>
        <p:nvSpPr>
          <p:cNvPr id="3" name="İçerik Yer Tutucusu 2"/>
          <p:cNvSpPr>
            <a:spLocks noGrp="1"/>
          </p:cNvSpPr>
          <p:nvPr>
            <p:ph idx="1"/>
          </p:nvPr>
        </p:nvSpPr>
        <p:spPr>
          <a:xfrm>
            <a:off x="401781" y="831273"/>
            <a:ext cx="11513127" cy="5805054"/>
          </a:xfrm>
        </p:spPr>
        <p:txBody>
          <a:bodyPr>
            <a:normAutofit lnSpcReduction="10000"/>
          </a:bodyPr>
          <a:lstStyle/>
          <a:p>
            <a:pPr>
              <a:lnSpc>
                <a:spcPct val="150000"/>
              </a:lnSpc>
            </a:pPr>
            <a:r>
              <a:rPr lang="tr-TR" sz="1800" dirty="0">
                <a:latin typeface="Arial Black" panose="020B0A04020102020204" pitchFamily="34" charset="0"/>
              </a:rPr>
              <a:t>Avrupaî anlamda çağdaş bir devlet yapısını meydana getirmekle ilgili olarak girişilen ıslahatların dönüm noktasını, geleneksel yapının taraftarlığının ve yenilenmenin karşısında olmanın genel simgesi haline gelmiş olan </a:t>
            </a:r>
          </a:p>
          <a:p>
            <a:pPr>
              <a:lnSpc>
                <a:spcPct val="150000"/>
              </a:lnSpc>
            </a:pPr>
            <a:r>
              <a:rPr lang="tr-TR" sz="1800" u="sng" dirty="0">
                <a:latin typeface="Arial Black" panose="020B0A04020102020204" pitchFamily="34" charset="0"/>
              </a:rPr>
              <a:t>Yeniçeri Ocağı’nın ortadan kaldırıldı. (</a:t>
            </a:r>
            <a:r>
              <a:rPr lang="tr-TR" sz="1800" u="sng" dirty="0" err="1">
                <a:latin typeface="Arial Black" panose="020B0A04020102020204" pitchFamily="34" charset="0"/>
              </a:rPr>
              <a:t>Vakay</a:t>
            </a:r>
            <a:r>
              <a:rPr lang="tr-TR" sz="1800" u="sng" dirty="0">
                <a:latin typeface="Arial Black" panose="020B0A04020102020204" pitchFamily="34" charset="0"/>
              </a:rPr>
              <a:t>-i Hayriye)</a:t>
            </a:r>
          </a:p>
          <a:p>
            <a:pPr>
              <a:lnSpc>
                <a:spcPct val="150000"/>
              </a:lnSpc>
            </a:pPr>
            <a:r>
              <a:rPr lang="tr-TR" sz="1800" u="sng" dirty="0">
                <a:latin typeface="Arial Black" panose="020B0A04020102020204" pitchFamily="34" charset="0"/>
              </a:rPr>
              <a:t>Yeniçeri Ocağı’nın yerine “</a:t>
            </a:r>
            <a:r>
              <a:rPr lang="tr-TR" sz="1800" u="sng" dirty="0" err="1">
                <a:latin typeface="Arial Black" panose="020B0A04020102020204" pitchFamily="34" charset="0"/>
              </a:rPr>
              <a:t>Asakir</a:t>
            </a:r>
            <a:r>
              <a:rPr lang="tr-TR" sz="1800" u="sng" dirty="0">
                <a:latin typeface="Arial Black" panose="020B0A04020102020204" pitchFamily="34" charset="0"/>
              </a:rPr>
              <a:t>-i </a:t>
            </a:r>
            <a:r>
              <a:rPr lang="tr-TR" sz="1800" u="sng" dirty="0" err="1">
                <a:latin typeface="Arial Black" panose="020B0A04020102020204" pitchFamily="34" charset="0"/>
              </a:rPr>
              <a:t>Mansure</a:t>
            </a:r>
            <a:r>
              <a:rPr lang="tr-TR" sz="1800" u="sng" dirty="0">
                <a:latin typeface="Arial Black" panose="020B0A04020102020204" pitchFamily="34" charset="0"/>
              </a:rPr>
              <a:t>-i Muhammediye” (Muhammed’in Övülmüş Askerleri) ordusu kuruldu.</a:t>
            </a:r>
          </a:p>
          <a:p>
            <a:pPr>
              <a:lnSpc>
                <a:spcPct val="150000"/>
              </a:lnSpc>
            </a:pPr>
            <a:r>
              <a:rPr lang="tr-TR" sz="1800" dirty="0">
                <a:latin typeface="Arial Black" panose="020B0A04020102020204" pitchFamily="34" charset="0"/>
              </a:rPr>
              <a:t>Tahta çıktığı andan itibaren düşündüğü bu konuyu II. </a:t>
            </a:r>
            <a:r>
              <a:rPr lang="tr-TR" sz="1800" dirty="0" err="1">
                <a:latin typeface="Arial Black" panose="020B0A04020102020204" pitchFamily="34" charset="0"/>
              </a:rPr>
              <a:t>Mahmud</a:t>
            </a:r>
            <a:r>
              <a:rPr lang="tr-TR" sz="1800" dirty="0">
                <a:latin typeface="Arial Black" panose="020B0A04020102020204" pitchFamily="34" charset="0"/>
              </a:rPr>
              <a:t>, ince hesapların yapılmasını ve dengelerin gözetilmesini gerektiren hassas bir mesele olarak ele aldı. </a:t>
            </a:r>
          </a:p>
          <a:p>
            <a:pPr>
              <a:lnSpc>
                <a:spcPct val="150000"/>
              </a:lnSpc>
            </a:pPr>
            <a:r>
              <a:rPr lang="tr-TR" sz="1800" dirty="0">
                <a:latin typeface="Arial Black" panose="020B0A04020102020204" pitchFamily="34" charset="0"/>
              </a:rPr>
              <a:t>III. Selim dönemi gelişmelerinden gerekli dersleri çıkarmış, özellikle asker ve </a:t>
            </a:r>
            <a:r>
              <a:rPr lang="tr-TR" sz="1800" dirty="0" err="1">
                <a:latin typeface="Arial Black" panose="020B0A04020102020204" pitchFamily="34" charset="0"/>
              </a:rPr>
              <a:t>ulemâ</a:t>
            </a:r>
            <a:r>
              <a:rPr lang="tr-TR" sz="1800" dirty="0">
                <a:latin typeface="Arial Black" panose="020B0A04020102020204" pitchFamily="34" charset="0"/>
              </a:rPr>
              <a:t> ittifakının bertaraf edilmesini hedefleyen tedbirleri almış olarak faaliyete geçti. Önde gelen </a:t>
            </a:r>
            <a:r>
              <a:rPr lang="tr-TR" sz="1800" dirty="0" err="1">
                <a:latin typeface="Arial Black" panose="020B0A04020102020204" pitchFamily="34" charset="0"/>
              </a:rPr>
              <a:t>ulemâ</a:t>
            </a:r>
            <a:r>
              <a:rPr lang="tr-TR" sz="1800" dirty="0">
                <a:latin typeface="Arial Black" panose="020B0A04020102020204" pitchFamily="34" charset="0"/>
              </a:rPr>
              <a:t> ıslahatın gerekliliğine inandırıldı. Başta şeyhülislâmlık makamı olmak üzere bu inanış içinde olanları çevresinde topladı, daha alt düzeydeki </a:t>
            </a:r>
            <a:r>
              <a:rPr lang="tr-TR" sz="1800" dirty="0" err="1">
                <a:latin typeface="Arial Black" panose="020B0A04020102020204" pitchFamily="34" charset="0"/>
              </a:rPr>
              <a:t>ulemânın</a:t>
            </a:r>
            <a:r>
              <a:rPr lang="tr-TR" sz="1800" dirty="0">
                <a:latin typeface="Arial Black" panose="020B0A04020102020204" pitchFamily="34" charset="0"/>
              </a:rPr>
              <a:t> taltifine ve hoş tutulmasına çalıştı, böylece bu önemli kesim kontrol altına alınmış oldu. </a:t>
            </a:r>
          </a:p>
          <a:p>
            <a:pPr>
              <a:lnSpc>
                <a:spcPct val="150000"/>
              </a:lnSpc>
            </a:pPr>
            <a:endParaRPr lang="tr-TR" sz="1800" u="sng" dirty="0">
              <a:latin typeface="Arial Black" panose="020B0A04020102020204" pitchFamily="34" charset="0"/>
            </a:endParaRPr>
          </a:p>
        </p:txBody>
      </p:sp>
    </p:spTree>
    <p:extLst>
      <p:ext uri="{BB962C8B-B14F-4D97-AF65-F5344CB8AC3E}">
        <p14:creationId xmlns:p14="http://schemas.microsoft.com/office/powerpoint/2010/main" val="357683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61348"/>
          </a:xfrm>
        </p:spPr>
        <p:txBody>
          <a:bodyPr>
            <a:normAutofit fontScale="90000"/>
          </a:bodyPr>
          <a:lstStyle/>
          <a:p>
            <a:endParaRPr lang="tr-TR" dirty="0"/>
          </a:p>
        </p:txBody>
      </p:sp>
      <p:sp>
        <p:nvSpPr>
          <p:cNvPr id="3" name="İçerik Yer Tutucusu 2"/>
          <p:cNvSpPr>
            <a:spLocks noGrp="1"/>
          </p:cNvSpPr>
          <p:nvPr>
            <p:ph idx="1"/>
          </p:nvPr>
        </p:nvSpPr>
        <p:spPr>
          <a:xfrm>
            <a:off x="332509" y="692727"/>
            <a:ext cx="11526982" cy="5874328"/>
          </a:xfrm>
        </p:spPr>
        <p:txBody>
          <a:bodyPr>
            <a:normAutofit/>
          </a:bodyPr>
          <a:lstStyle/>
          <a:p>
            <a:pPr>
              <a:lnSpc>
                <a:spcPct val="150000"/>
              </a:lnSpc>
            </a:pPr>
            <a:r>
              <a:rPr lang="tr-TR" sz="1800" dirty="0">
                <a:latin typeface="Arial Black" panose="020B0A04020102020204" pitchFamily="34" charset="0"/>
              </a:rPr>
              <a:t>İlk kez askeri amaçlı nüfus sayımı yapıldı, sadece erkekler sayıldı. (1831).</a:t>
            </a:r>
          </a:p>
          <a:p>
            <a:pPr>
              <a:lnSpc>
                <a:spcPct val="150000"/>
              </a:lnSpc>
            </a:pPr>
            <a:r>
              <a:rPr lang="tr-TR" sz="1800" dirty="0">
                <a:latin typeface="Arial Black" panose="020B0A04020102020204" pitchFamily="34" charset="0"/>
              </a:rPr>
              <a:t>Yeni ordunun doktor ihtiyacını karşılamak için Tıp Okulu, Subay ihtiyacını karşılamak için ise Harp Okulu kuruldu.</a:t>
            </a:r>
          </a:p>
          <a:p>
            <a:pPr>
              <a:lnSpc>
                <a:spcPct val="150000"/>
              </a:lnSpc>
            </a:pPr>
            <a:r>
              <a:rPr lang="tr-TR" sz="1800" dirty="0">
                <a:latin typeface="Arial Black" panose="020B0A04020102020204" pitchFamily="34" charset="0"/>
              </a:rPr>
              <a:t>II. </a:t>
            </a:r>
            <a:r>
              <a:rPr lang="tr-TR" sz="1800" dirty="0" err="1">
                <a:latin typeface="Arial Black" panose="020B0A04020102020204" pitchFamily="34" charset="0"/>
              </a:rPr>
              <a:t>Mahmud</a:t>
            </a:r>
            <a:r>
              <a:rPr lang="tr-TR" sz="1800" dirty="0">
                <a:latin typeface="Arial Black" panose="020B0A04020102020204" pitchFamily="34" charset="0"/>
              </a:rPr>
              <a:t>, kamuoyunu yanına çekmeyi önemseyen bir siyaset takip eden ve bu amaçla basından istifade eden ilk padişah olmuştur. 1831’de İstanbul’da çıkmaya başlayan ve imparatorlukta geçerli diğer başlıca dillerde de nüshalar yayımlayan </a:t>
            </a:r>
            <a:r>
              <a:rPr lang="tr-TR" sz="1800" dirty="0" err="1">
                <a:latin typeface="Arial Black" panose="020B0A04020102020204" pitchFamily="34" charset="0"/>
              </a:rPr>
              <a:t>Takvîm</a:t>
            </a:r>
            <a:r>
              <a:rPr lang="tr-TR" sz="1800" dirty="0">
                <a:latin typeface="Arial Black" panose="020B0A04020102020204" pitchFamily="34" charset="0"/>
              </a:rPr>
              <a:t>-i </a:t>
            </a:r>
            <a:r>
              <a:rPr lang="tr-TR" sz="1800" dirty="0" err="1">
                <a:latin typeface="Arial Black" panose="020B0A04020102020204" pitchFamily="34" charset="0"/>
              </a:rPr>
              <a:t>Vekāyi</a:t>
            </a:r>
            <a:r>
              <a:rPr lang="tr-TR" sz="1800" dirty="0">
                <a:latin typeface="Arial Black" panose="020B0A04020102020204" pitchFamily="34" charset="0"/>
              </a:rPr>
              <a:t> gazetesinde reformlarla ilgili haberlere yer verilerek kamuoyunun kazanılmasına çalışıldı. Padişahın kendisini halkla kaynaştıran seyahatlerinin, huzur ve güvenin sağlanmasını temin etmek üzere alınan inzibatî tedbirlerin, yiyecek fiyatlarının sabit tutulması ve belirlenmesiyle ilgili fiyat listelerinin neşrinin veya meselâ cami imamlarına yapılan maaş zammının gazetede duyurulması yanında Yeniçeri Ocağı’nın kaldırılmasındaki haklılığı ve zarureti dile getirildi.</a:t>
            </a:r>
          </a:p>
          <a:p>
            <a:pPr>
              <a:lnSpc>
                <a:spcPct val="150000"/>
              </a:lnSpc>
            </a:pPr>
            <a:endParaRPr lang="tr-TR" dirty="0"/>
          </a:p>
        </p:txBody>
      </p:sp>
    </p:spTree>
    <p:extLst>
      <p:ext uri="{BB962C8B-B14F-4D97-AF65-F5344CB8AC3E}">
        <p14:creationId xmlns:p14="http://schemas.microsoft.com/office/powerpoint/2010/main" val="1784637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4"/>
            <a:ext cx="10515600" cy="83127"/>
          </a:xfrm>
        </p:spPr>
        <p:txBody>
          <a:bodyPr>
            <a:normAutofit fontScale="90000"/>
          </a:bodyPr>
          <a:lstStyle/>
          <a:p>
            <a:endParaRPr lang="tr-TR" dirty="0"/>
          </a:p>
        </p:txBody>
      </p:sp>
      <p:sp>
        <p:nvSpPr>
          <p:cNvPr id="3" name="İçerik Yer Tutucusu 2"/>
          <p:cNvSpPr>
            <a:spLocks noGrp="1"/>
          </p:cNvSpPr>
          <p:nvPr>
            <p:ph idx="1"/>
          </p:nvPr>
        </p:nvSpPr>
        <p:spPr>
          <a:xfrm>
            <a:off x="166255" y="637308"/>
            <a:ext cx="11859490" cy="6012873"/>
          </a:xfrm>
        </p:spPr>
        <p:txBody>
          <a:bodyPr>
            <a:normAutofit lnSpcReduction="10000"/>
          </a:bodyPr>
          <a:lstStyle/>
          <a:p>
            <a:pPr>
              <a:lnSpc>
                <a:spcPct val="150000"/>
              </a:lnSpc>
            </a:pPr>
            <a:r>
              <a:rPr lang="tr-TR" sz="1800" dirty="0">
                <a:latin typeface="Arial Black" panose="020B0A04020102020204" pitchFamily="34" charset="0"/>
              </a:rPr>
              <a:t>Örnek alınan Avrupa’nın dışında kalan başka bir medeniyet ve kültür dünyasına mensup olan milletler gibi, reformların ilk izlenimde geniş halk kitleleri üzerinde psikolojik etki sağlayan şeklî tedbirlere II. </a:t>
            </a:r>
            <a:r>
              <a:rPr lang="tr-TR" sz="1800" dirty="0" err="1">
                <a:latin typeface="Arial Black" panose="020B0A04020102020204" pitchFamily="34" charset="0"/>
              </a:rPr>
              <a:t>Mahmud</a:t>
            </a:r>
            <a:r>
              <a:rPr lang="tr-TR" sz="1800" dirty="0">
                <a:latin typeface="Arial Black" panose="020B0A04020102020204" pitchFamily="34" charset="0"/>
              </a:rPr>
              <a:t> da başvurdu. Kendisinin kılık kıyafetle ilgili düzenlemeleri bu anlamdadır. Bıyıkların uzunluğunun kaş genişliğini aşmaması ve sakalların çeneden aşağıya ancak iki parmak kadar sarkması gerektiği </a:t>
            </a:r>
            <a:r>
              <a:rPr lang="tr-TR" sz="1800" dirty="0" err="1">
                <a:latin typeface="Arial Black" panose="020B0A04020102020204" pitchFamily="34" charset="0"/>
              </a:rPr>
              <a:t>tesbit</a:t>
            </a:r>
            <a:r>
              <a:rPr lang="tr-TR" sz="1800" dirty="0">
                <a:latin typeface="Arial Black" panose="020B0A04020102020204" pitchFamily="34" charset="0"/>
              </a:rPr>
              <a:t> edildi. Din âlimi ve din görevlileri özel kıyafetlerini muhafaza etmekle beraber devlet hizmetinde yer alacak mülkî idare elemanları için Avrupaî bir kıyafet olarak </a:t>
            </a:r>
            <a:r>
              <a:rPr lang="tr-TR" sz="1800" u="sng" dirty="0">
                <a:latin typeface="Arial Black" panose="020B0A04020102020204" pitchFamily="34" charset="0"/>
              </a:rPr>
              <a:t>ceket ve pantolon </a:t>
            </a:r>
            <a:r>
              <a:rPr lang="tr-TR" sz="1800" dirty="0">
                <a:latin typeface="Arial Black" panose="020B0A04020102020204" pitchFamily="34" charset="0"/>
              </a:rPr>
              <a:t>öngörüldü ve </a:t>
            </a:r>
            <a:r>
              <a:rPr lang="tr-TR" sz="1800" u="sng" dirty="0">
                <a:latin typeface="Arial Black" panose="020B0A04020102020204" pitchFamily="34" charset="0"/>
              </a:rPr>
              <a:t>fes giyilmesi </a:t>
            </a:r>
            <a:r>
              <a:rPr lang="tr-TR" sz="1800" dirty="0">
                <a:latin typeface="Arial Black" panose="020B0A04020102020204" pitchFamily="34" charset="0"/>
              </a:rPr>
              <a:t>kabul edilerek geleneksel kıyafetlerden vazgeçildi. Askerler için benimsenen ve III. Selim zamanından beri bilinen üniformanın kabulünün ise </a:t>
            </a:r>
            <a:r>
              <a:rPr lang="tr-TR" sz="1800" dirty="0" err="1">
                <a:latin typeface="Arial Black" panose="020B0A04020102020204" pitchFamily="34" charset="0"/>
              </a:rPr>
              <a:t>müslüman</a:t>
            </a:r>
            <a:r>
              <a:rPr lang="tr-TR" sz="1800" dirty="0">
                <a:latin typeface="Arial Black" panose="020B0A04020102020204" pitchFamily="34" charset="0"/>
              </a:rPr>
              <a:t> Mısır’daki uygulamanın da gösterdiği gibi askerî anlamda görülen çağdaş hizmet ve alınan </a:t>
            </a:r>
            <a:r>
              <a:rPr lang="tr-TR" sz="1800" dirty="0" err="1">
                <a:latin typeface="Arial Black" panose="020B0A04020102020204" pitchFamily="34" charset="0"/>
              </a:rPr>
              <a:t>silâhlı</a:t>
            </a:r>
            <a:r>
              <a:rPr lang="tr-TR" sz="1800" dirty="0">
                <a:latin typeface="Arial Black" panose="020B0A04020102020204" pitchFamily="34" charset="0"/>
              </a:rPr>
              <a:t> eğitimle ilgili teknik bir zorunluluk olduğu açıktır. Çağdaş eğitimin ve savaşların eski geleneksel kıyafetler içinde yapılması söz konusu olamayacağı gibi, yeni orduların haberleşme ve savaş taktik ve hilelerinin uyarma vasıtası olan trampet ve borazanın da yerleşmesi kaçınılmaz eski dönemi hatırlatması sakıncası yanında </a:t>
            </a:r>
            <a:r>
              <a:rPr lang="tr-TR" sz="1800" dirty="0" err="1">
                <a:latin typeface="Arial Black" panose="020B0A04020102020204" pitchFamily="34" charset="0"/>
              </a:rPr>
              <a:t>mehterhâneye</a:t>
            </a:r>
            <a:r>
              <a:rPr lang="tr-TR" sz="1800" dirty="0">
                <a:latin typeface="Arial Black" panose="020B0A04020102020204" pitchFamily="34" charset="0"/>
              </a:rPr>
              <a:t> bu bağlamda da artık yer kalmamıştı. Böylece bu müessese ortadan kaldırıldı.</a:t>
            </a:r>
          </a:p>
        </p:txBody>
      </p:sp>
    </p:spTree>
    <p:extLst>
      <p:ext uri="{BB962C8B-B14F-4D97-AF65-F5344CB8AC3E}">
        <p14:creationId xmlns:p14="http://schemas.microsoft.com/office/powerpoint/2010/main" val="98016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75202"/>
          </a:xfrm>
        </p:spPr>
        <p:txBody>
          <a:bodyPr>
            <a:normAutofit fontScale="90000"/>
          </a:bodyPr>
          <a:lstStyle/>
          <a:p>
            <a:endParaRPr lang="tr-TR" dirty="0"/>
          </a:p>
        </p:txBody>
      </p:sp>
      <p:sp>
        <p:nvSpPr>
          <p:cNvPr id="3" name="İçerik Yer Tutucusu 2"/>
          <p:cNvSpPr>
            <a:spLocks noGrp="1"/>
          </p:cNvSpPr>
          <p:nvPr>
            <p:ph idx="1"/>
          </p:nvPr>
        </p:nvSpPr>
        <p:spPr>
          <a:xfrm>
            <a:off x="318655" y="692726"/>
            <a:ext cx="11596254" cy="5860473"/>
          </a:xfrm>
        </p:spPr>
        <p:txBody>
          <a:bodyPr>
            <a:normAutofit fontScale="92500" lnSpcReduction="20000"/>
          </a:bodyPr>
          <a:lstStyle/>
          <a:p>
            <a:pPr>
              <a:lnSpc>
                <a:spcPct val="150000"/>
              </a:lnSpc>
            </a:pPr>
            <a:r>
              <a:rPr lang="tr-TR" sz="1800" dirty="0">
                <a:latin typeface="Arial Black" panose="020B0A04020102020204" pitchFamily="34" charset="0"/>
              </a:rPr>
              <a:t>Resimlerini devlet dairelerine, yurt dışındaki elçiliklerine astırdı ve mehter müziği yerine opera parçaları çalındı. </a:t>
            </a:r>
          </a:p>
          <a:p>
            <a:pPr>
              <a:lnSpc>
                <a:spcPct val="150000"/>
              </a:lnSpc>
            </a:pPr>
            <a:r>
              <a:rPr lang="tr-TR" sz="1800" dirty="0">
                <a:latin typeface="Arial Black" panose="020B0A04020102020204" pitchFamily="34" charset="0"/>
              </a:rPr>
              <a:t>Padişah, sadrazam ve şeyhülislam da toplanmış yetkiler. Avrupa devletlerinde olduğu gibi bakanlıklar arasında paylaştırılmıştır. (Günümüzün Bakanlar Kurulu)</a:t>
            </a:r>
          </a:p>
          <a:p>
            <a:pPr>
              <a:lnSpc>
                <a:spcPct val="150000"/>
              </a:lnSpc>
            </a:pPr>
            <a:r>
              <a:rPr lang="tr-TR" sz="1800" dirty="0">
                <a:latin typeface="Arial Black" panose="020B0A04020102020204" pitchFamily="34" charset="0"/>
              </a:rPr>
              <a:t>Ülkenin her yanına posta yolları yapılmış ve postaneler açılmıştır. </a:t>
            </a:r>
          </a:p>
          <a:p>
            <a:pPr>
              <a:lnSpc>
                <a:spcPct val="150000"/>
              </a:lnSpc>
            </a:pPr>
            <a:r>
              <a:rPr lang="tr-TR" sz="1800" dirty="0">
                <a:latin typeface="Arial Black" panose="020B0A04020102020204" pitchFamily="34" charset="0"/>
              </a:rPr>
              <a:t>İlkokullar zorunlu hale getirildi. Ve Yurtdışına eğitime öğrenci gönderildi.</a:t>
            </a:r>
          </a:p>
          <a:p>
            <a:pPr>
              <a:lnSpc>
                <a:spcPct val="150000"/>
              </a:lnSpc>
            </a:pPr>
            <a:r>
              <a:rPr lang="tr-TR" sz="1800" dirty="0">
                <a:latin typeface="Arial Black" panose="020B0A04020102020204" pitchFamily="34" charset="0"/>
              </a:rPr>
              <a:t>Danıştay’ın temeli atıldı. (</a:t>
            </a:r>
            <a:r>
              <a:rPr lang="tr-TR" sz="1800" dirty="0" err="1">
                <a:latin typeface="Arial Black" panose="020B0A04020102020204" pitchFamily="34" charset="0"/>
              </a:rPr>
              <a:t>Dar’uş</a:t>
            </a:r>
            <a:r>
              <a:rPr lang="tr-TR" sz="1800" dirty="0">
                <a:latin typeface="Arial Black" panose="020B0A04020102020204" pitchFamily="34" charset="0"/>
              </a:rPr>
              <a:t> Şura-ı </a:t>
            </a:r>
            <a:r>
              <a:rPr lang="tr-TR" sz="1800" dirty="0" err="1">
                <a:latin typeface="Arial Black" panose="020B0A04020102020204" pitchFamily="34" charset="0"/>
              </a:rPr>
              <a:t>Bab</a:t>
            </a:r>
            <a:r>
              <a:rPr lang="tr-TR" sz="1800" dirty="0">
                <a:latin typeface="Arial Black" panose="020B0A04020102020204" pitchFamily="34" charset="0"/>
              </a:rPr>
              <a:t>-ı Ali)</a:t>
            </a:r>
          </a:p>
          <a:p>
            <a:pPr>
              <a:lnSpc>
                <a:spcPct val="150000"/>
              </a:lnSpc>
            </a:pPr>
            <a:r>
              <a:rPr lang="tr-TR" sz="1800" dirty="0">
                <a:latin typeface="Arial Black" panose="020B0A04020102020204" pitchFamily="34" charset="0"/>
              </a:rPr>
              <a:t>Müsadere usulü kaldırıldı. Miras bırakma konusunda ilk adım atıldı.</a:t>
            </a:r>
          </a:p>
          <a:p>
            <a:pPr>
              <a:lnSpc>
                <a:spcPct val="150000"/>
              </a:lnSpc>
            </a:pPr>
            <a:r>
              <a:rPr lang="tr-TR" sz="1800" dirty="0">
                <a:latin typeface="Arial Black" panose="020B0A04020102020204" pitchFamily="34" charset="0"/>
              </a:rPr>
              <a:t>Taşra teşkilatı eyalet, liva ve kaza olarak ayrılmıştır.</a:t>
            </a:r>
          </a:p>
          <a:p>
            <a:pPr>
              <a:lnSpc>
                <a:spcPct val="150000"/>
              </a:lnSpc>
            </a:pPr>
            <a:r>
              <a:rPr lang="tr-TR" sz="1800" dirty="0">
                <a:latin typeface="Arial Black" panose="020B0A04020102020204" pitchFamily="34" charset="0"/>
              </a:rPr>
              <a:t>İlk kez karantina uygulanmış</a:t>
            </a:r>
          </a:p>
          <a:p>
            <a:pPr>
              <a:lnSpc>
                <a:spcPct val="150000"/>
              </a:lnSpc>
            </a:pPr>
            <a:r>
              <a:rPr lang="tr-TR" sz="1800" dirty="0">
                <a:latin typeface="Arial Black" panose="020B0A04020102020204" pitchFamily="34" charset="0"/>
              </a:rPr>
              <a:t>İlk polis teşkilatı kurulmuştur.</a:t>
            </a:r>
          </a:p>
          <a:p>
            <a:pPr>
              <a:lnSpc>
                <a:spcPct val="150000"/>
              </a:lnSpc>
            </a:pPr>
            <a:r>
              <a:rPr lang="tr-TR" sz="1800" dirty="0">
                <a:latin typeface="Arial Black" panose="020B0A04020102020204" pitchFamily="34" charset="0"/>
              </a:rPr>
              <a:t>Enderun kaldırılmış yerine </a:t>
            </a:r>
            <a:r>
              <a:rPr lang="tr-TR" sz="1800" dirty="0" err="1">
                <a:latin typeface="Arial Black" panose="020B0A04020102020204" pitchFamily="34" charset="0"/>
              </a:rPr>
              <a:t>Mekteb</a:t>
            </a:r>
            <a:r>
              <a:rPr lang="tr-TR" sz="1800" dirty="0">
                <a:latin typeface="Arial Black" panose="020B0A04020102020204" pitchFamily="34" charset="0"/>
              </a:rPr>
              <a:t>-i Maarif-i Adliye okulu açılmıştır.</a:t>
            </a:r>
          </a:p>
          <a:p>
            <a:pPr>
              <a:lnSpc>
                <a:spcPct val="150000"/>
              </a:lnSpc>
            </a:pPr>
            <a:r>
              <a:rPr lang="tr-TR" sz="1800" dirty="0">
                <a:latin typeface="Arial Black" panose="020B0A04020102020204" pitchFamily="34" charset="0"/>
              </a:rPr>
              <a:t>Askeri rüştiyeler ve idadiler açılmıştır.</a:t>
            </a:r>
          </a:p>
          <a:p>
            <a:pPr>
              <a:lnSpc>
                <a:spcPct val="150000"/>
              </a:lnSpc>
            </a:pPr>
            <a:endParaRPr lang="tr-TR" sz="1800" dirty="0">
              <a:latin typeface="Arial Black" panose="020B0A04020102020204" pitchFamily="34" charset="0"/>
            </a:endParaRPr>
          </a:p>
          <a:p>
            <a:pPr>
              <a:lnSpc>
                <a:spcPct val="150000"/>
              </a:lnSpc>
            </a:pPr>
            <a:endParaRPr lang="tr-TR" sz="1800" dirty="0">
              <a:latin typeface="Arial Black" panose="020B0A04020102020204" pitchFamily="34" charset="0"/>
            </a:endParaRPr>
          </a:p>
          <a:p>
            <a:pPr>
              <a:lnSpc>
                <a:spcPct val="150000"/>
              </a:lnSpc>
            </a:pPr>
            <a:endParaRPr lang="tr-TR" sz="1800" dirty="0">
              <a:latin typeface="Arial Black" panose="020B0A04020102020204" pitchFamily="34" charset="0"/>
            </a:endParaRPr>
          </a:p>
          <a:p>
            <a:pPr>
              <a:lnSpc>
                <a:spcPct val="150000"/>
              </a:lnSpc>
            </a:pPr>
            <a:endParaRPr lang="tr-TR" sz="1800" dirty="0">
              <a:latin typeface="Arial Black" panose="020B0A04020102020204" pitchFamily="34" charset="0"/>
            </a:endParaRPr>
          </a:p>
          <a:p>
            <a:pPr>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337858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5930"/>
          </a:xfrm>
        </p:spPr>
        <p:txBody>
          <a:bodyPr>
            <a:normAutofit fontScale="90000"/>
          </a:bodyPr>
          <a:lstStyle/>
          <a:p>
            <a:endParaRPr lang="tr-TR" dirty="0"/>
          </a:p>
        </p:txBody>
      </p:sp>
      <p:sp>
        <p:nvSpPr>
          <p:cNvPr id="3" name="İçerik Yer Tutucusu 2"/>
          <p:cNvSpPr>
            <a:spLocks noGrp="1"/>
          </p:cNvSpPr>
          <p:nvPr>
            <p:ph idx="1"/>
          </p:nvPr>
        </p:nvSpPr>
        <p:spPr>
          <a:xfrm>
            <a:off x="838200" y="1094509"/>
            <a:ext cx="10515600" cy="5082454"/>
          </a:xfrm>
        </p:spPr>
        <p:txBody>
          <a:bodyPr>
            <a:normAutofit/>
          </a:bodyPr>
          <a:lstStyle/>
          <a:p>
            <a:pPr>
              <a:lnSpc>
                <a:spcPct val="170000"/>
              </a:lnSpc>
            </a:pPr>
            <a:r>
              <a:rPr lang="tr-TR" sz="1800" dirty="0">
                <a:latin typeface="Arial Black" panose="020B0A04020102020204" pitchFamily="34" charset="0"/>
              </a:rPr>
              <a:t>Kanuni’den sonra gelen bazı padişahlar ve sadrazamlar gerilemeyi durdurabilmek için bazı çalışmalar da yapmışlardır.</a:t>
            </a:r>
          </a:p>
          <a:p>
            <a:pPr>
              <a:lnSpc>
                <a:spcPct val="170000"/>
              </a:lnSpc>
            </a:pPr>
            <a:r>
              <a:rPr lang="tr-TR" sz="1800" dirty="0">
                <a:latin typeface="Arial Black" panose="020B0A04020102020204" pitchFamily="34" charset="0"/>
              </a:rPr>
              <a:t>Genç Osman, </a:t>
            </a:r>
            <a:r>
              <a:rPr lang="tr-TR" sz="1800" dirty="0" err="1">
                <a:latin typeface="Arial Black" panose="020B0A04020102020204" pitchFamily="34" charset="0"/>
              </a:rPr>
              <a:t>IV.Murat</a:t>
            </a:r>
            <a:r>
              <a:rPr lang="tr-TR" sz="1800" dirty="0">
                <a:latin typeface="Arial Black" panose="020B0A04020102020204" pitchFamily="34" charset="0"/>
              </a:rPr>
              <a:t> ve Köprülü ailesinden gelen devlet adamları bazı ıslahatlar yaparak devlete eski gücünü kazandırmaya çalışmışlardır. </a:t>
            </a:r>
          </a:p>
          <a:p>
            <a:pPr>
              <a:lnSpc>
                <a:spcPct val="170000"/>
              </a:lnSpc>
            </a:pPr>
            <a:r>
              <a:rPr lang="tr-TR" sz="1800" dirty="0">
                <a:latin typeface="Arial Black" panose="020B0A04020102020204" pitchFamily="34" charset="0"/>
              </a:rPr>
              <a:t>Bu çalışmalarda Batı’nın tesiri yoktur. Tek amaçları kuvvet ve şiddete başvurarak bozulan düzeni yeniden kurmaktır.</a:t>
            </a:r>
          </a:p>
        </p:txBody>
      </p:sp>
    </p:spTree>
    <p:extLst>
      <p:ext uri="{BB962C8B-B14F-4D97-AF65-F5344CB8AC3E}">
        <p14:creationId xmlns:p14="http://schemas.microsoft.com/office/powerpoint/2010/main" val="76161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35420"/>
          </a:xfrm>
        </p:spPr>
        <p:txBody>
          <a:bodyPr>
            <a:normAutofit/>
          </a:bodyPr>
          <a:lstStyle/>
          <a:p>
            <a:r>
              <a:rPr lang="tr-TR" sz="2000" dirty="0">
                <a:latin typeface="Arial Black" panose="020B0A04020102020204" pitchFamily="34" charset="0"/>
              </a:rPr>
              <a:t>LALE DEVRİ</a:t>
            </a:r>
          </a:p>
        </p:txBody>
      </p:sp>
      <p:sp>
        <p:nvSpPr>
          <p:cNvPr id="3" name="İçerik Yer Tutucusu 2"/>
          <p:cNvSpPr>
            <a:spLocks noGrp="1"/>
          </p:cNvSpPr>
          <p:nvPr>
            <p:ph idx="1"/>
          </p:nvPr>
        </p:nvSpPr>
        <p:spPr>
          <a:xfrm>
            <a:off x="838200" y="900545"/>
            <a:ext cx="10515600" cy="5624946"/>
          </a:xfrm>
        </p:spPr>
        <p:txBody>
          <a:bodyPr>
            <a:normAutofit/>
          </a:bodyPr>
          <a:lstStyle/>
          <a:p>
            <a:pPr>
              <a:lnSpc>
                <a:spcPct val="170000"/>
              </a:lnSpc>
            </a:pPr>
            <a:r>
              <a:rPr lang="tr-TR" sz="1800" dirty="0">
                <a:latin typeface="Arial Black" panose="020B0A04020102020204" pitchFamily="34" charset="0"/>
              </a:rPr>
              <a:t>18.yüzyılın başında Osmanlı Devleti «Birinci Edirne Vakası» olarak adlandırıla bir isyan yaşadı. 1703 yılında gerçekleşen bu isyan ile </a:t>
            </a:r>
            <a:r>
              <a:rPr lang="tr-TR" sz="1800" dirty="0" err="1">
                <a:latin typeface="Arial Black" panose="020B0A04020102020204" pitchFamily="34" charset="0"/>
              </a:rPr>
              <a:t>II.Mustafa</a:t>
            </a:r>
            <a:r>
              <a:rPr lang="tr-TR" sz="1800" dirty="0">
                <a:latin typeface="Arial Black" panose="020B0A04020102020204" pitchFamily="34" charset="0"/>
              </a:rPr>
              <a:t> tahtını </a:t>
            </a:r>
            <a:r>
              <a:rPr lang="tr-TR" sz="1800" dirty="0" err="1">
                <a:latin typeface="Arial Black" panose="020B0A04020102020204" pitchFamily="34" charset="0"/>
              </a:rPr>
              <a:t>III.Ahmet’e</a:t>
            </a:r>
            <a:r>
              <a:rPr lang="tr-TR" sz="1800" dirty="0">
                <a:latin typeface="Arial Black" panose="020B0A04020102020204" pitchFamily="34" charset="0"/>
              </a:rPr>
              <a:t> bırakmıştır. 1718 de Damat İbrahim Paşa’nın uzun sadaret yıllarını içine alan ve Pasarofça Antlaşması’ndan Patrona Halil </a:t>
            </a:r>
            <a:r>
              <a:rPr lang="tr-TR" sz="1800" dirty="0" err="1">
                <a:latin typeface="Arial Black" panose="020B0A04020102020204" pitchFamily="34" charset="0"/>
              </a:rPr>
              <a:t>İsyanı’na</a:t>
            </a:r>
            <a:r>
              <a:rPr lang="tr-TR" sz="1800" dirty="0">
                <a:latin typeface="Arial Black" panose="020B0A04020102020204" pitchFamily="34" charset="0"/>
              </a:rPr>
              <a:t> kadar geçen süreye LALE DEVRİ denir. (1718-1730)</a:t>
            </a:r>
          </a:p>
          <a:p>
            <a:pPr>
              <a:lnSpc>
                <a:spcPct val="150000"/>
              </a:lnSpc>
            </a:pPr>
            <a:r>
              <a:rPr lang="tr-TR" sz="2000" dirty="0">
                <a:latin typeface="Arial Black" panose="020B0A04020102020204" pitchFamily="34" charset="0"/>
              </a:rPr>
              <a:t>Avrupa devletlerinin İstanbul’daki elçileri ile samimi ilişkiler kurulmuş,</a:t>
            </a:r>
          </a:p>
          <a:p>
            <a:pPr>
              <a:lnSpc>
                <a:spcPct val="150000"/>
              </a:lnSpc>
            </a:pPr>
            <a:r>
              <a:rPr lang="tr-TR" sz="1800" dirty="0">
                <a:latin typeface="Arial Black" panose="020B0A04020102020204" pitchFamily="34" charset="0"/>
              </a:rPr>
              <a:t>Paris’e, Viyana ve Moskova’ya gönderilen elçilerden sadece diplomatik ve ticarî antlaşmaları imzalamaları değil Avrupa diplomasisi ve askerî gücü hakkında bilgi edinmeleri de istenmiştir. Paris’e XV. Louis nezdine gönderilen </a:t>
            </a:r>
            <a:r>
              <a:rPr lang="tr-TR" sz="1800" dirty="0" err="1">
                <a:latin typeface="Arial Black" panose="020B0A04020102020204" pitchFamily="34" charset="0"/>
              </a:rPr>
              <a:t>Yirmisekiz</a:t>
            </a:r>
            <a:r>
              <a:rPr lang="tr-TR" sz="1800" dirty="0">
                <a:latin typeface="Arial Black" panose="020B0A04020102020204" pitchFamily="34" charset="0"/>
              </a:rPr>
              <a:t> Çelebi </a:t>
            </a:r>
            <a:r>
              <a:rPr lang="tr-TR" sz="1800" dirty="0" err="1">
                <a:latin typeface="Arial Black" panose="020B0A04020102020204" pitchFamily="34" charset="0"/>
              </a:rPr>
              <a:t>Mehmed</a:t>
            </a:r>
            <a:r>
              <a:rPr lang="tr-TR" sz="1800" dirty="0">
                <a:latin typeface="Arial Black" panose="020B0A04020102020204" pitchFamily="34" charset="0"/>
              </a:rPr>
              <a:t> Efendi başta eğitim olmak üzere Fransa’dan çok etkilenmiş ve bunu İstanbul’a taşımıştır. Bu arada ticarî ilişkiler de gelişmiş, iki ülke arasında yılda 500 ticaret gemisi gidip gelmiştir. </a:t>
            </a:r>
          </a:p>
          <a:p>
            <a:pPr>
              <a:lnSpc>
                <a:spcPct val="170000"/>
              </a:lnSpc>
            </a:pPr>
            <a:endParaRPr lang="tr-TR" sz="1800" dirty="0">
              <a:latin typeface="Arial Black" panose="020B0A04020102020204" pitchFamily="34" charset="0"/>
            </a:endParaRPr>
          </a:p>
          <a:p>
            <a:pPr>
              <a:lnSpc>
                <a:spcPct val="170000"/>
              </a:lnSpc>
            </a:pPr>
            <a:endParaRPr lang="tr-TR" dirty="0"/>
          </a:p>
          <a:p>
            <a:endParaRPr lang="tr-TR" dirty="0"/>
          </a:p>
        </p:txBody>
      </p:sp>
    </p:spTree>
    <p:extLst>
      <p:ext uri="{BB962C8B-B14F-4D97-AF65-F5344CB8AC3E}">
        <p14:creationId xmlns:p14="http://schemas.microsoft.com/office/powerpoint/2010/main" val="396327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75202"/>
          </a:xfrm>
        </p:spPr>
        <p:txBody>
          <a:bodyPr>
            <a:normAutofit fontScale="90000"/>
          </a:bodyPr>
          <a:lstStyle/>
          <a:p>
            <a:endParaRPr lang="tr-TR" dirty="0"/>
          </a:p>
        </p:txBody>
      </p:sp>
      <p:sp>
        <p:nvSpPr>
          <p:cNvPr id="3" name="İçerik Yer Tutucusu 2"/>
          <p:cNvSpPr>
            <a:spLocks noGrp="1"/>
          </p:cNvSpPr>
          <p:nvPr>
            <p:ph idx="1"/>
          </p:nvPr>
        </p:nvSpPr>
        <p:spPr>
          <a:xfrm>
            <a:off x="838200" y="734291"/>
            <a:ext cx="10515600" cy="5442672"/>
          </a:xfrm>
        </p:spPr>
        <p:txBody>
          <a:bodyPr>
            <a:normAutofit/>
          </a:bodyPr>
          <a:lstStyle/>
          <a:p>
            <a:pPr>
              <a:lnSpc>
                <a:spcPct val="150000"/>
              </a:lnSpc>
            </a:pPr>
            <a:r>
              <a:rPr lang="tr-TR" sz="1900" dirty="0">
                <a:latin typeface="Arial Black" panose="020B0A04020102020204" pitchFamily="34" charset="0"/>
              </a:rPr>
              <a:t>Yenileşme politikasının en önemli göstergesi, Çelebi </a:t>
            </a:r>
            <a:r>
              <a:rPr lang="tr-TR" sz="1900" dirty="0" err="1">
                <a:latin typeface="Arial Black" panose="020B0A04020102020204" pitchFamily="34" charset="0"/>
              </a:rPr>
              <a:t>Mehmed</a:t>
            </a:r>
            <a:r>
              <a:rPr lang="tr-TR" sz="1900" dirty="0">
                <a:latin typeface="Arial Black" panose="020B0A04020102020204" pitchFamily="34" charset="0"/>
              </a:rPr>
              <a:t> Efendi’nin oğlu </a:t>
            </a:r>
            <a:r>
              <a:rPr lang="tr-TR" sz="1900" dirty="0" err="1">
                <a:latin typeface="Arial Black" panose="020B0A04020102020204" pitchFamily="34" charset="0"/>
              </a:rPr>
              <a:t>Mehmed</a:t>
            </a:r>
            <a:r>
              <a:rPr lang="tr-TR" sz="1900" dirty="0">
                <a:latin typeface="Arial Black" panose="020B0A04020102020204" pitchFamily="34" charset="0"/>
              </a:rPr>
              <a:t> Said Efendi ve </a:t>
            </a:r>
            <a:r>
              <a:rPr lang="tr-TR" sz="1900" dirty="0" err="1">
                <a:latin typeface="Arial Black" panose="020B0A04020102020204" pitchFamily="34" charset="0"/>
              </a:rPr>
              <a:t>İbrâhim</a:t>
            </a:r>
            <a:r>
              <a:rPr lang="tr-TR" sz="1900" dirty="0">
                <a:latin typeface="Arial Black" panose="020B0A04020102020204" pitchFamily="34" charset="0"/>
              </a:rPr>
              <a:t> Müteferrika’nın gayretleriyle 1727’de Müteferrika’nın İstanbul </a:t>
            </a:r>
            <a:r>
              <a:rPr lang="tr-TR" sz="1900" dirty="0" err="1">
                <a:latin typeface="Arial Black" panose="020B0A04020102020204" pitchFamily="34" charset="0"/>
              </a:rPr>
              <a:t>Yavuzselim’deki</a:t>
            </a:r>
            <a:r>
              <a:rPr lang="tr-TR" sz="1900" dirty="0">
                <a:latin typeface="Arial Black" panose="020B0A04020102020204" pitchFamily="34" charset="0"/>
              </a:rPr>
              <a:t> evinde kurulan </a:t>
            </a:r>
            <a:r>
              <a:rPr lang="tr-TR" sz="1900" u="sng" dirty="0">
                <a:latin typeface="Arial Black" panose="020B0A04020102020204" pitchFamily="34" charset="0"/>
              </a:rPr>
              <a:t>matbaadır</a:t>
            </a:r>
            <a:r>
              <a:rPr lang="tr-TR" sz="1900" dirty="0">
                <a:latin typeface="Arial Black" panose="020B0A04020102020204" pitchFamily="34" charset="0"/>
              </a:rPr>
              <a:t>.</a:t>
            </a:r>
          </a:p>
          <a:p>
            <a:pPr>
              <a:lnSpc>
                <a:spcPct val="150000"/>
              </a:lnSpc>
            </a:pPr>
            <a:r>
              <a:rPr lang="tr-TR" sz="1900" dirty="0">
                <a:latin typeface="Arial Black" panose="020B0A04020102020204" pitchFamily="34" charset="0"/>
              </a:rPr>
              <a:t>(Aslında 1493 </a:t>
            </a:r>
            <a:r>
              <a:rPr lang="tr-TR" sz="1900" dirty="0" err="1">
                <a:latin typeface="Arial Black" panose="020B0A04020102020204" pitchFamily="34" charset="0"/>
              </a:rPr>
              <a:t>II.Beyazıt</a:t>
            </a:r>
            <a:r>
              <a:rPr lang="tr-TR" sz="1900" dirty="0">
                <a:latin typeface="Arial Black" panose="020B0A04020102020204" pitchFamily="34" charset="0"/>
              </a:rPr>
              <a:t> devrinden itibaren İstanbul, Selanik, İzmir, Halep’te Yahudiler, Ermeniler, Rumlar matbaacılığı işletiyorlardı. Türkçe harfli ilk matbaa kurulmuştur.)</a:t>
            </a:r>
          </a:p>
          <a:p>
            <a:pPr>
              <a:lnSpc>
                <a:spcPct val="150000"/>
              </a:lnSpc>
            </a:pPr>
            <a:r>
              <a:rPr lang="tr-TR" sz="1900" dirty="0">
                <a:latin typeface="Arial Black" panose="020B0A04020102020204" pitchFamily="34" charset="0"/>
              </a:rPr>
              <a:t>(Osmanlı hükümetinden iltica talebinde bulunan De </a:t>
            </a:r>
            <a:r>
              <a:rPr lang="tr-TR" sz="1900" dirty="0" err="1">
                <a:latin typeface="Arial Black" panose="020B0A04020102020204" pitchFamily="34" charset="0"/>
              </a:rPr>
              <a:t>Rochefort</a:t>
            </a:r>
            <a:r>
              <a:rPr lang="tr-TR" sz="1900" dirty="0">
                <a:latin typeface="Arial Black" panose="020B0A04020102020204" pitchFamily="34" charset="0"/>
              </a:rPr>
              <a:t>, bazı askerî reform girişimlerinde bulunmuşsa da yeniçerilerin tehdidinden korkulduğundan bunda başarılı olunamamıştır.)</a:t>
            </a:r>
          </a:p>
          <a:p>
            <a:pPr>
              <a:lnSpc>
                <a:spcPct val="150000"/>
              </a:lnSpc>
            </a:pPr>
            <a:r>
              <a:rPr lang="tr-TR" sz="1900" dirty="0">
                <a:latin typeface="Arial Black" panose="020B0A04020102020204" pitchFamily="34" charset="0"/>
              </a:rPr>
              <a:t>Matbaa da dil, tarih, ve coğrafya konulu 17 kitap basılmıştır.</a:t>
            </a:r>
          </a:p>
          <a:p>
            <a:pPr>
              <a:lnSpc>
                <a:spcPct val="150000"/>
              </a:lnSpc>
            </a:pPr>
            <a:endParaRPr lang="tr-TR" sz="2600" dirty="0">
              <a:latin typeface="Arial Black" panose="020B0A04020102020204" pitchFamily="34" charset="0"/>
            </a:endParaRPr>
          </a:p>
        </p:txBody>
      </p:sp>
    </p:spTree>
    <p:extLst>
      <p:ext uri="{BB962C8B-B14F-4D97-AF65-F5344CB8AC3E}">
        <p14:creationId xmlns:p14="http://schemas.microsoft.com/office/powerpoint/2010/main" val="225668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0836"/>
            <a:ext cx="10515600" cy="166255"/>
          </a:xfrm>
        </p:spPr>
        <p:txBody>
          <a:bodyPr>
            <a:normAutofit fontScale="90000"/>
          </a:bodyPr>
          <a:lstStyle/>
          <a:p>
            <a:endParaRPr lang="tr-TR" dirty="0"/>
          </a:p>
        </p:txBody>
      </p:sp>
      <p:sp>
        <p:nvSpPr>
          <p:cNvPr id="3" name="İçerik Yer Tutucusu 2"/>
          <p:cNvSpPr>
            <a:spLocks noGrp="1"/>
          </p:cNvSpPr>
          <p:nvPr>
            <p:ph idx="1"/>
          </p:nvPr>
        </p:nvSpPr>
        <p:spPr>
          <a:xfrm>
            <a:off x="346364" y="526474"/>
            <a:ext cx="11007436" cy="6192981"/>
          </a:xfrm>
        </p:spPr>
        <p:txBody>
          <a:bodyPr>
            <a:normAutofit fontScale="25000" lnSpcReduction="20000"/>
          </a:bodyPr>
          <a:lstStyle/>
          <a:p>
            <a:pPr>
              <a:lnSpc>
                <a:spcPct val="170000"/>
              </a:lnSpc>
            </a:pPr>
            <a:r>
              <a:rPr lang="tr-TR" sz="7200" dirty="0">
                <a:latin typeface="Arial Black" panose="020B0A04020102020204" pitchFamily="34" charset="0"/>
              </a:rPr>
              <a:t>Gerçek </a:t>
            </a:r>
            <a:r>
              <a:rPr lang="tr-TR" sz="7200" dirty="0" err="1">
                <a:latin typeface="Arial Black" panose="020B0A04020102020204" pitchFamily="34" charset="0"/>
              </a:rPr>
              <a:t>Dâvud</a:t>
            </a:r>
            <a:r>
              <a:rPr lang="tr-TR" sz="7200" dirty="0">
                <a:latin typeface="Arial Black" panose="020B0A04020102020204" pitchFamily="34" charset="0"/>
              </a:rPr>
              <a:t> Ağa adıyla anılan kişi de Şehzadebaşı’nda çağdaş anlamda ilk yangın söndürme kurumu olan </a:t>
            </a:r>
            <a:r>
              <a:rPr lang="tr-TR" sz="7200" u="sng" dirty="0">
                <a:latin typeface="Arial Black" panose="020B0A04020102020204" pitchFamily="34" charset="0"/>
              </a:rPr>
              <a:t>Tulumbacı Ocağı’nı </a:t>
            </a:r>
            <a:r>
              <a:rPr lang="tr-TR" sz="7200" dirty="0">
                <a:latin typeface="Arial Black" panose="020B0A04020102020204" pitchFamily="34" charset="0"/>
              </a:rPr>
              <a:t>kurmuş,</a:t>
            </a:r>
          </a:p>
          <a:p>
            <a:pPr>
              <a:lnSpc>
                <a:spcPct val="170000"/>
              </a:lnSpc>
            </a:pPr>
            <a:r>
              <a:rPr lang="tr-TR" sz="7200" dirty="0">
                <a:latin typeface="Arial Black" panose="020B0A04020102020204" pitchFamily="34" charset="0"/>
              </a:rPr>
              <a:t>Boğaz güvenliği için Kızkulesi’ne fener konulmuştur. </a:t>
            </a:r>
          </a:p>
          <a:p>
            <a:pPr>
              <a:lnSpc>
                <a:spcPct val="170000"/>
              </a:lnSpc>
            </a:pPr>
            <a:r>
              <a:rPr lang="tr-TR" sz="7200" dirty="0">
                <a:latin typeface="Arial Black" panose="020B0A04020102020204" pitchFamily="34" charset="0"/>
              </a:rPr>
              <a:t>Bu arada tersane ıslah edilmiş ve ilk defa üç </a:t>
            </a:r>
            <a:r>
              <a:rPr lang="tr-TR" sz="7200" dirty="0" err="1">
                <a:latin typeface="Arial Black" panose="020B0A04020102020204" pitchFamily="34" charset="0"/>
              </a:rPr>
              <a:t>ambarlı</a:t>
            </a:r>
            <a:r>
              <a:rPr lang="tr-TR" sz="7200" dirty="0">
                <a:latin typeface="Arial Black" panose="020B0A04020102020204" pitchFamily="34" charset="0"/>
              </a:rPr>
              <a:t> gemilerin yapımına başlanmıştır. </a:t>
            </a:r>
          </a:p>
          <a:p>
            <a:pPr>
              <a:lnSpc>
                <a:spcPct val="170000"/>
              </a:lnSpc>
            </a:pPr>
            <a:r>
              <a:rPr lang="tr-TR" sz="7200" dirty="0">
                <a:latin typeface="Arial Black" panose="020B0A04020102020204" pitchFamily="34" charset="0"/>
              </a:rPr>
              <a:t>Sanat ve edebiyattan hoşlanan </a:t>
            </a:r>
            <a:r>
              <a:rPr lang="tr-TR" sz="7200" dirty="0" err="1">
                <a:latin typeface="Arial Black" panose="020B0A04020102020204" pitchFamily="34" charset="0"/>
              </a:rPr>
              <a:t>Vezîriâzam</a:t>
            </a:r>
            <a:r>
              <a:rPr lang="tr-TR" sz="7200" dirty="0">
                <a:latin typeface="Arial Black" panose="020B0A04020102020204" pitchFamily="34" charset="0"/>
              </a:rPr>
              <a:t> Nevşehirli </a:t>
            </a:r>
            <a:r>
              <a:rPr lang="tr-TR" sz="7200" dirty="0" err="1">
                <a:latin typeface="Arial Black" panose="020B0A04020102020204" pitchFamily="34" charset="0"/>
              </a:rPr>
              <a:t>Damad</a:t>
            </a:r>
            <a:r>
              <a:rPr lang="tr-TR" sz="7200" dirty="0">
                <a:latin typeface="Arial Black" panose="020B0A04020102020204" pitchFamily="34" charset="0"/>
              </a:rPr>
              <a:t> </a:t>
            </a:r>
            <a:r>
              <a:rPr lang="tr-TR" sz="7200" dirty="0" err="1">
                <a:latin typeface="Arial Black" panose="020B0A04020102020204" pitchFamily="34" charset="0"/>
              </a:rPr>
              <a:t>İbrâhim</a:t>
            </a:r>
            <a:r>
              <a:rPr lang="tr-TR" sz="7200" dirty="0">
                <a:latin typeface="Arial Black" panose="020B0A04020102020204" pitchFamily="34" charset="0"/>
              </a:rPr>
              <a:t> Paşa dönemin ünlü şair, </a:t>
            </a:r>
            <a:r>
              <a:rPr lang="tr-TR" sz="7200" dirty="0" err="1">
                <a:latin typeface="Arial Black" panose="020B0A04020102020204" pitchFamily="34" charset="0"/>
              </a:rPr>
              <a:t>mûsikişinas</a:t>
            </a:r>
            <a:r>
              <a:rPr lang="tr-TR" sz="7200" dirty="0">
                <a:latin typeface="Arial Black" panose="020B0A04020102020204" pitchFamily="34" charset="0"/>
              </a:rPr>
              <a:t> ve sanatkârlarını etrafına toplamış, dışarıya el yazması kitap çıkarılmasını yasaklamıştır </a:t>
            </a:r>
          </a:p>
          <a:p>
            <a:pPr>
              <a:lnSpc>
                <a:spcPct val="170000"/>
              </a:lnSpc>
            </a:pPr>
            <a:r>
              <a:rPr lang="tr-TR" sz="7200" dirty="0">
                <a:latin typeface="Arial Black" panose="020B0A04020102020204" pitchFamily="34" charset="0"/>
              </a:rPr>
              <a:t>Asıl önemlisi, resmî bir tercüme heyeti kurularak Doğu’dan ve Batı’dan önemli eserlerin </a:t>
            </a:r>
            <a:r>
              <a:rPr lang="tr-TR" sz="7200" dirty="0" err="1">
                <a:latin typeface="Arial Black" panose="020B0A04020102020204" pitchFamily="34" charset="0"/>
              </a:rPr>
              <a:t>Türkçe’ye</a:t>
            </a:r>
            <a:r>
              <a:rPr lang="tr-TR" sz="7200" dirty="0">
                <a:latin typeface="Arial Black" panose="020B0A04020102020204" pitchFamily="34" charset="0"/>
              </a:rPr>
              <a:t> çevrilmesidir</a:t>
            </a:r>
          </a:p>
          <a:p>
            <a:pPr>
              <a:lnSpc>
                <a:spcPct val="170000"/>
              </a:lnSpc>
            </a:pPr>
            <a:r>
              <a:rPr lang="tr-TR" sz="7200" dirty="0">
                <a:latin typeface="Arial Black" panose="020B0A04020102020204" pitchFamily="34" charset="0"/>
              </a:rPr>
              <a:t>Topkapı Sarayı’nda, </a:t>
            </a:r>
            <a:r>
              <a:rPr lang="tr-TR" sz="7200" dirty="0" err="1">
                <a:latin typeface="Arial Black" panose="020B0A04020102020204" pitchFamily="34" charset="0"/>
              </a:rPr>
              <a:t>Yenicami’de</a:t>
            </a:r>
            <a:r>
              <a:rPr lang="tr-TR" sz="7200" dirty="0">
                <a:latin typeface="Arial Black" panose="020B0A04020102020204" pitchFamily="34" charset="0"/>
              </a:rPr>
              <a:t> ve </a:t>
            </a:r>
            <a:r>
              <a:rPr lang="tr-TR" sz="7200" dirty="0" err="1">
                <a:latin typeface="Arial Black" panose="020B0A04020102020204" pitchFamily="34" charset="0"/>
              </a:rPr>
              <a:t>Damad</a:t>
            </a:r>
            <a:r>
              <a:rPr lang="tr-TR" sz="7200" dirty="0">
                <a:latin typeface="Arial Black" panose="020B0A04020102020204" pitchFamily="34" charset="0"/>
              </a:rPr>
              <a:t> </a:t>
            </a:r>
            <a:r>
              <a:rPr lang="tr-TR" sz="7200" dirty="0" err="1">
                <a:latin typeface="Arial Black" panose="020B0A04020102020204" pitchFamily="34" charset="0"/>
              </a:rPr>
              <a:t>İbrâhim</a:t>
            </a:r>
            <a:r>
              <a:rPr lang="tr-TR" sz="7200" dirty="0">
                <a:latin typeface="Arial Black" panose="020B0A04020102020204" pitchFamily="34" charset="0"/>
              </a:rPr>
              <a:t> Paşa’nın Şehzadebaşı’ndaki külliyesi içinde kütüphaneler yapılmış, şair Nedim’in hâfız-ı </a:t>
            </a:r>
            <a:r>
              <a:rPr lang="tr-TR" sz="7200" dirty="0" err="1">
                <a:latin typeface="Arial Black" panose="020B0A04020102020204" pitchFamily="34" charset="0"/>
              </a:rPr>
              <a:t>kütübü</a:t>
            </a:r>
            <a:r>
              <a:rPr lang="tr-TR" sz="7200" dirty="0">
                <a:latin typeface="Arial Black" panose="020B0A04020102020204" pitchFamily="34" charset="0"/>
              </a:rPr>
              <a:t> olduğu saray kütüphanesinde dersler yapılmıştır.</a:t>
            </a:r>
          </a:p>
          <a:p>
            <a:pPr>
              <a:lnSpc>
                <a:spcPct val="170000"/>
              </a:lnSpc>
            </a:pPr>
            <a:endParaRPr lang="tr-TR" sz="7200" dirty="0">
              <a:latin typeface="Arial Black" panose="020B0A04020102020204" pitchFamily="34" charset="0"/>
            </a:endParaRPr>
          </a:p>
        </p:txBody>
      </p:sp>
    </p:spTree>
    <p:extLst>
      <p:ext uri="{BB962C8B-B14F-4D97-AF65-F5344CB8AC3E}">
        <p14:creationId xmlns:p14="http://schemas.microsoft.com/office/powerpoint/2010/main" val="396816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61348"/>
          </a:xfrm>
        </p:spPr>
        <p:txBody>
          <a:bodyPr>
            <a:normAutofit fontScale="90000"/>
          </a:bodyPr>
          <a:lstStyle/>
          <a:p>
            <a:endParaRPr lang="tr-TR" dirty="0"/>
          </a:p>
        </p:txBody>
      </p:sp>
      <p:sp>
        <p:nvSpPr>
          <p:cNvPr id="3" name="İçerik Yer Tutucusu 2"/>
          <p:cNvSpPr>
            <a:spLocks noGrp="1"/>
          </p:cNvSpPr>
          <p:nvPr>
            <p:ph idx="1"/>
          </p:nvPr>
        </p:nvSpPr>
        <p:spPr>
          <a:xfrm>
            <a:off x="838200" y="706582"/>
            <a:ext cx="10515600" cy="5470381"/>
          </a:xfrm>
        </p:spPr>
        <p:txBody>
          <a:bodyPr>
            <a:normAutofit/>
          </a:bodyPr>
          <a:lstStyle/>
          <a:p>
            <a:pPr>
              <a:lnSpc>
                <a:spcPct val="150000"/>
              </a:lnSpc>
            </a:pPr>
            <a:r>
              <a:rPr lang="tr-TR" sz="1800" dirty="0">
                <a:latin typeface="Arial Black" panose="020B0A04020102020204" pitchFamily="34" charset="0"/>
              </a:rPr>
              <a:t>Çiniciliği geliştirmek için Tekfur Sarayı’nda bir </a:t>
            </a:r>
            <a:r>
              <a:rPr lang="tr-TR" sz="1800" u="sng" dirty="0">
                <a:latin typeface="Arial Black" panose="020B0A04020102020204" pitchFamily="34" charset="0"/>
              </a:rPr>
              <a:t>çini imalâthanesi </a:t>
            </a:r>
            <a:r>
              <a:rPr lang="tr-TR" sz="1800" dirty="0">
                <a:latin typeface="Arial Black" panose="020B0A04020102020204" pitchFamily="34" charset="0"/>
              </a:rPr>
              <a:t>kurulmuş, İznik ve Kütahya imalâthaneleri restore edilmiş, kiremit imaline başlanmıştır. </a:t>
            </a:r>
          </a:p>
          <a:p>
            <a:pPr>
              <a:lnSpc>
                <a:spcPct val="150000"/>
              </a:lnSpc>
            </a:pPr>
            <a:r>
              <a:rPr lang="tr-TR" sz="1800" dirty="0">
                <a:latin typeface="Arial Black" panose="020B0A04020102020204" pitchFamily="34" charset="0"/>
              </a:rPr>
              <a:t>Bu arada bir dokuma atölyesi açılmış, esnaf denetlenmiş, iç ve dış ticaret geliştirilmiştir. </a:t>
            </a:r>
          </a:p>
          <a:p>
            <a:pPr>
              <a:lnSpc>
                <a:spcPct val="150000"/>
              </a:lnSpc>
            </a:pPr>
            <a:r>
              <a:rPr lang="tr-TR" sz="1800" dirty="0" err="1">
                <a:latin typeface="Arial Black" panose="020B0A04020102020204" pitchFamily="34" charset="0"/>
              </a:rPr>
              <a:t>Yirmisekiz</a:t>
            </a:r>
            <a:r>
              <a:rPr lang="tr-TR" sz="1800" dirty="0">
                <a:latin typeface="Arial Black" panose="020B0A04020102020204" pitchFamily="34" charset="0"/>
              </a:rPr>
              <a:t> Çelebi </a:t>
            </a:r>
            <a:r>
              <a:rPr lang="tr-TR" sz="1800" dirty="0" err="1">
                <a:latin typeface="Arial Black" panose="020B0A04020102020204" pitchFamily="34" charset="0"/>
              </a:rPr>
              <a:t>Mehmed</a:t>
            </a:r>
            <a:r>
              <a:rPr lang="tr-TR" sz="1800" dirty="0">
                <a:latin typeface="Arial Black" panose="020B0A04020102020204" pitchFamily="34" charset="0"/>
              </a:rPr>
              <a:t> Efendi’nin ülkeye dönmesinden sonra İstanbul’da başta mimari olmak üzere hemen her alanda Fransız tesiri, süsleme sanatında ise barok ve rokoko tarzları kendini göstermiştir.</a:t>
            </a:r>
          </a:p>
          <a:p>
            <a:pPr>
              <a:lnSpc>
                <a:spcPct val="150000"/>
              </a:lnSpc>
            </a:pPr>
            <a:r>
              <a:rPr lang="tr-TR" sz="1800" dirty="0">
                <a:latin typeface="Arial Black" panose="020B0A04020102020204" pitchFamily="34" charset="0"/>
              </a:rPr>
              <a:t>Belgrad ormanlarındaki tatlı suların İstanbul’a nakli için </a:t>
            </a:r>
            <a:r>
              <a:rPr lang="tr-TR" sz="1800" u="sng" dirty="0">
                <a:latin typeface="Arial Black" panose="020B0A04020102020204" pitchFamily="34" charset="0"/>
              </a:rPr>
              <a:t>bentler</a:t>
            </a:r>
            <a:r>
              <a:rPr lang="tr-TR" sz="1800" dirty="0">
                <a:latin typeface="Arial Black" panose="020B0A04020102020204" pitchFamily="34" charset="0"/>
              </a:rPr>
              <a:t> şehrin çeşitli yerlerinde de çeşmeler yaptırılmıştır. İstanbul’da yeni yollar ve iskeleler inşa ettirilmiş, Kapalı Çarşı’nın yanan Sandal Bedesteni yenilenmiştir. Çarşılarda ekmek satışı ve kahve ithali denetlenmiş, imtihansız tabipler meslekten uzaklaştırılmıştır.</a:t>
            </a:r>
          </a:p>
          <a:p>
            <a:endParaRPr lang="tr-TR" dirty="0"/>
          </a:p>
        </p:txBody>
      </p:sp>
    </p:spTree>
    <p:extLst>
      <p:ext uri="{BB962C8B-B14F-4D97-AF65-F5344CB8AC3E}">
        <p14:creationId xmlns:p14="http://schemas.microsoft.com/office/powerpoint/2010/main" val="192875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193963"/>
          </a:xfrm>
        </p:spPr>
        <p:txBody>
          <a:bodyPr>
            <a:normAutofit fontScale="90000"/>
          </a:bodyPr>
          <a:lstStyle/>
          <a:p>
            <a:endParaRPr lang="tr-TR" dirty="0"/>
          </a:p>
        </p:txBody>
      </p:sp>
      <p:sp>
        <p:nvSpPr>
          <p:cNvPr id="3" name="İçerik Yer Tutucusu 2"/>
          <p:cNvSpPr>
            <a:spLocks noGrp="1"/>
          </p:cNvSpPr>
          <p:nvPr>
            <p:ph idx="1"/>
          </p:nvPr>
        </p:nvSpPr>
        <p:spPr>
          <a:xfrm>
            <a:off x="235527" y="360218"/>
            <a:ext cx="11707091" cy="6331527"/>
          </a:xfrm>
        </p:spPr>
        <p:txBody>
          <a:bodyPr>
            <a:noAutofit/>
          </a:bodyPr>
          <a:lstStyle/>
          <a:p>
            <a:pPr>
              <a:lnSpc>
                <a:spcPct val="150000"/>
              </a:lnSpc>
            </a:pPr>
            <a:r>
              <a:rPr lang="tr-TR" sz="1800" dirty="0">
                <a:latin typeface="Arial Black" panose="020B0A04020102020204" pitchFamily="34" charset="0"/>
              </a:rPr>
              <a:t>Bazı hastalıklarda özellikle çiçek hastalığına karşı aşı kullanılmaya başlanmıştır.</a:t>
            </a:r>
          </a:p>
          <a:p>
            <a:pPr>
              <a:lnSpc>
                <a:spcPct val="150000"/>
              </a:lnSpc>
            </a:pPr>
            <a:r>
              <a:rPr lang="tr-TR" sz="1800" dirty="0">
                <a:latin typeface="Arial Black" panose="020B0A04020102020204" pitchFamily="34" charset="0"/>
              </a:rPr>
              <a:t> Boğaziçi ve Haliç kıyıları köşkler ve kasırlarla donatılmıştır. </a:t>
            </a:r>
          </a:p>
          <a:p>
            <a:pPr>
              <a:lnSpc>
                <a:spcPct val="150000"/>
              </a:lnSpc>
            </a:pPr>
            <a:r>
              <a:rPr lang="tr-TR" sz="1800" dirty="0" err="1">
                <a:latin typeface="Arial Black" panose="020B0A04020102020204" pitchFamily="34" charset="0"/>
              </a:rPr>
              <a:t>Yirmisekiz</a:t>
            </a:r>
            <a:r>
              <a:rPr lang="tr-TR" sz="1800" dirty="0">
                <a:latin typeface="Arial Black" panose="020B0A04020102020204" pitchFamily="34" charset="0"/>
              </a:rPr>
              <a:t> Çelebi </a:t>
            </a:r>
            <a:r>
              <a:rPr lang="tr-TR" sz="1800" dirty="0" err="1">
                <a:latin typeface="Arial Black" panose="020B0A04020102020204" pitchFamily="34" charset="0"/>
              </a:rPr>
              <a:t>Mehmed</a:t>
            </a:r>
            <a:r>
              <a:rPr lang="tr-TR" sz="1800" dirty="0">
                <a:latin typeface="Arial Black" panose="020B0A04020102020204" pitchFamily="34" charset="0"/>
              </a:rPr>
              <a:t> Efendi’nin Fransa’dan getirttiği planlara göre inşa edilen yapılarda Avrupa mimarisinin tesirleri görülmeye başlamış, duvarlar Avrupalı ustalar tarafından Batı tarzında süslenmiştir. </a:t>
            </a:r>
          </a:p>
          <a:p>
            <a:pPr>
              <a:lnSpc>
                <a:spcPct val="150000"/>
              </a:lnSpc>
            </a:pPr>
            <a:r>
              <a:rPr lang="tr-TR" sz="1800" dirty="0">
                <a:latin typeface="Arial Black" panose="020B0A04020102020204" pitchFamily="34" charset="0"/>
              </a:rPr>
              <a:t>Köşklerin en önemlisi </a:t>
            </a:r>
            <a:r>
              <a:rPr lang="tr-TR" sz="1800" dirty="0" err="1">
                <a:latin typeface="Arial Black" panose="020B0A04020102020204" pitchFamily="34" charset="0"/>
              </a:rPr>
              <a:t>İbrâhim</a:t>
            </a:r>
            <a:r>
              <a:rPr lang="tr-TR" sz="1800" dirty="0">
                <a:latin typeface="Arial Black" panose="020B0A04020102020204" pitchFamily="34" charset="0"/>
              </a:rPr>
              <a:t> Paşa’nın gayretiyle iki ayda tamamlanan Kâğıthane’deki </a:t>
            </a:r>
            <a:r>
              <a:rPr lang="tr-TR" sz="1800" dirty="0" err="1">
                <a:latin typeface="Arial Black" panose="020B0A04020102020204" pitchFamily="34" charset="0"/>
              </a:rPr>
              <a:t>Sâdâbâd</a:t>
            </a:r>
            <a:r>
              <a:rPr lang="tr-TR" sz="1800" dirty="0">
                <a:latin typeface="Arial Black" panose="020B0A04020102020204" pitchFamily="34" charset="0"/>
              </a:rPr>
              <a:t> Kasrı idi. Devlet adamları tarafından bu mekân kısa sürede şenlenmiş, Kâğıthane deresinin iki tarafı beyaz köşklerle donatılmış, </a:t>
            </a:r>
          </a:p>
          <a:p>
            <a:pPr>
              <a:lnSpc>
                <a:spcPct val="150000"/>
              </a:lnSpc>
            </a:pPr>
            <a:r>
              <a:rPr lang="tr-TR" sz="1800" dirty="0" err="1">
                <a:latin typeface="Arial Black" panose="020B0A04020102020204" pitchFamily="34" charset="0"/>
              </a:rPr>
              <a:t>Damad</a:t>
            </a:r>
            <a:r>
              <a:rPr lang="tr-TR" sz="1800" dirty="0">
                <a:latin typeface="Arial Black" panose="020B0A04020102020204" pitchFamily="34" charset="0"/>
              </a:rPr>
              <a:t> </a:t>
            </a:r>
            <a:r>
              <a:rPr lang="tr-TR" sz="1800" dirty="0" err="1">
                <a:latin typeface="Arial Black" panose="020B0A04020102020204" pitchFamily="34" charset="0"/>
              </a:rPr>
              <a:t>İbrâhim</a:t>
            </a:r>
            <a:r>
              <a:rPr lang="tr-TR" sz="1800" dirty="0">
                <a:latin typeface="Arial Black" panose="020B0A04020102020204" pitchFamily="34" charset="0"/>
              </a:rPr>
              <a:t> Paşa, III. </a:t>
            </a:r>
            <a:r>
              <a:rPr lang="tr-TR" sz="1800" dirty="0" err="1">
                <a:latin typeface="Arial Black" panose="020B0A04020102020204" pitchFamily="34" charset="0"/>
              </a:rPr>
              <a:t>Ahmed’e</a:t>
            </a:r>
            <a:r>
              <a:rPr lang="tr-TR" sz="1800" dirty="0">
                <a:latin typeface="Arial Black" panose="020B0A04020102020204" pitchFamily="34" charset="0"/>
              </a:rPr>
              <a:t> daima sükûnet ve neşeli bir ortam hazırlamaya özen göstermiş, bu doğrultuda yapılan eğlence ve şenliklerin sembolü de lâle olmuştur. Sadece bahçelerin değil pencere pervazlarının da en gözde çiçeği olan lâlenin 839 türü yetiştirilmiş, yeni türlerin üretimi için yarışmalar düzenlenmiştir. Lâle soğanlarının fiyatı çok artınca hükümet spekülasyonları önlemek amacıyla Ekim 1722’de bir ferman çıkarmak ve lâle fiyatlarına </a:t>
            </a:r>
            <a:r>
              <a:rPr lang="tr-TR" sz="1800" u="sng" dirty="0">
                <a:latin typeface="Arial Black" panose="020B0A04020102020204" pitchFamily="34" charset="0"/>
              </a:rPr>
              <a:t>narh</a:t>
            </a:r>
            <a:r>
              <a:rPr lang="tr-TR" sz="1800" dirty="0">
                <a:latin typeface="Arial Black" panose="020B0A04020102020204" pitchFamily="34" charset="0"/>
              </a:rPr>
              <a:t> koymak zorunda kalmıştır</a:t>
            </a:r>
          </a:p>
        </p:txBody>
      </p:sp>
    </p:spTree>
    <p:extLst>
      <p:ext uri="{BB962C8B-B14F-4D97-AF65-F5344CB8AC3E}">
        <p14:creationId xmlns:p14="http://schemas.microsoft.com/office/powerpoint/2010/main" val="38204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152399"/>
          </a:xfrm>
        </p:spPr>
        <p:txBody>
          <a:bodyPr>
            <a:normAutofit fontScale="90000"/>
          </a:bodyPr>
          <a:lstStyle/>
          <a:p>
            <a:endParaRPr lang="tr-TR" dirty="0"/>
          </a:p>
        </p:txBody>
      </p:sp>
      <p:sp>
        <p:nvSpPr>
          <p:cNvPr id="3" name="İçerik Yer Tutucusu 2"/>
          <p:cNvSpPr>
            <a:spLocks noGrp="1"/>
          </p:cNvSpPr>
          <p:nvPr>
            <p:ph idx="1"/>
          </p:nvPr>
        </p:nvSpPr>
        <p:spPr>
          <a:xfrm>
            <a:off x="207817" y="249382"/>
            <a:ext cx="11693237" cy="6359236"/>
          </a:xfrm>
        </p:spPr>
        <p:txBody>
          <a:bodyPr>
            <a:noAutofit/>
          </a:bodyPr>
          <a:lstStyle/>
          <a:p>
            <a:pPr>
              <a:lnSpc>
                <a:spcPct val="150000"/>
              </a:lnSpc>
            </a:pPr>
            <a:r>
              <a:rPr lang="tr-TR" sz="1800" dirty="0">
                <a:latin typeface="Arial Black" panose="020B0A04020102020204" pitchFamily="34" charset="0"/>
              </a:rPr>
              <a:t>Başta padişah ve sadrazam olmak üzere devlet erkanının gelenekleri zedeleyecek dereceye ve israfa varan eğlence düşkünlükleri bazı çevreleri rahatsız etmekte gecikmedi. Sarayın ölçüsüz masrafları, geleneklerden kopma, sadrazam tarafından konulan aşırı vergiler başta </a:t>
            </a:r>
            <a:r>
              <a:rPr lang="tr-TR" sz="1800" dirty="0" err="1">
                <a:latin typeface="Arial Black" panose="020B0A04020102020204" pitchFamily="34" charset="0"/>
              </a:rPr>
              <a:t>ulemâ</a:t>
            </a:r>
            <a:r>
              <a:rPr lang="tr-TR" sz="1800" dirty="0">
                <a:latin typeface="Arial Black" panose="020B0A04020102020204" pitchFamily="34" charset="0"/>
              </a:rPr>
              <a:t> olmak üzere halkın büyük çoğunluğunun hoşuna gitmiyordu. Askerî reformlardan endişe duyan yeniçeriler de bu konuda halkı destekliyordu. </a:t>
            </a:r>
          </a:p>
          <a:p>
            <a:pPr>
              <a:lnSpc>
                <a:spcPct val="150000"/>
              </a:lnSpc>
            </a:pPr>
            <a:r>
              <a:rPr lang="tr-TR" sz="1800" dirty="0">
                <a:latin typeface="Arial Black" panose="020B0A04020102020204" pitchFamily="34" charset="0"/>
              </a:rPr>
              <a:t>Boş vakitlerinde ticaretle uğraşan yeniçeriler, küçük zanaatkârlar da son konulan vergilerden rahatsız olmuşlardı. Bazı </a:t>
            </a:r>
            <a:r>
              <a:rPr lang="tr-TR" sz="1800" dirty="0" err="1">
                <a:latin typeface="Arial Black" panose="020B0A04020102020204" pitchFamily="34" charset="0"/>
              </a:rPr>
              <a:t>ulemânın</a:t>
            </a:r>
            <a:r>
              <a:rPr lang="tr-TR" sz="1800" dirty="0">
                <a:latin typeface="Arial Black" panose="020B0A04020102020204" pitchFamily="34" charset="0"/>
              </a:rPr>
              <a:t> bu hoşnutsuzluğu körüklemesine rağmen ayaklanma siyasî sebeplerden dolayı çıktı. </a:t>
            </a:r>
          </a:p>
          <a:p>
            <a:pPr>
              <a:lnSpc>
                <a:spcPct val="150000"/>
              </a:lnSpc>
            </a:pPr>
            <a:r>
              <a:rPr lang="tr-TR" sz="1800" dirty="0">
                <a:latin typeface="Arial Black" panose="020B0A04020102020204" pitchFamily="34" charset="0"/>
              </a:rPr>
              <a:t>Rusya’nın bir süredir Hazar sahillerine kadar uzanan bölgeyi işgal etmesi, yöre </a:t>
            </a:r>
            <a:r>
              <a:rPr lang="tr-TR" sz="1800" dirty="0" err="1">
                <a:latin typeface="Arial Black" panose="020B0A04020102020204" pitchFamily="34" charset="0"/>
              </a:rPr>
              <a:t>müslümanlarının</a:t>
            </a:r>
            <a:r>
              <a:rPr lang="tr-TR" sz="1800" dirty="0">
                <a:latin typeface="Arial Black" panose="020B0A04020102020204" pitchFamily="34" charset="0"/>
              </a:rPr>
              <a:t> Osmanlı padişahından yardım talepleri ve İran’da gelişen olaylar Osmanlı Devleti’nin dikkatini ister istemez doğuya çevirmişti. </a:t>
            </a:r>
          </a:p>
          <a:p>
            <a:pPr>
              <a:lnSpc>
                <a:spcPct val="150000"/>
              </a:lnSpc>
            </a:pPr>
            <a:r>
              <a:rPr lang="tr-TR" sz="1800" dirty="0">
                <a:latin typeface="Arial Black" panose="020B0A04020102020204" pitchFamily="34" charset="0"/>
              </a:rPr>
              <a:t>Osmanlı Devleti, İran ile yaptığı savaşta yenildi. Sefer giderleri için yeni vergiler konması bardağı taşıran son damla oldu.</a:t>
            </a:r>
          </a:p>
        </p:txBody>
      </p:sp>
    </p:spTree>
    <p:extLst>
      <p:ext uri="{BB962C8B-B14F-4D97-AF65-F5344CB8AC3E}">
        <p14:creationId xmlns:p14="http://schemas.microsoft.com/office/powerpoint/2010/main" val="4170898627"/>
      </p:ext>
    </p:extLst>
  </p:cSld>
  <p:clrMapOvr>
    <a:masterClrMapping/>
  </p:clrMapOvr>
</p:sld>
</file>

<file path=ppt/theme/theme1.xml><?xml version="1.0" encoding="utf-8"?>
<a:theme xmlns:a="http://schemas.openxmlformats.org/drawingml/2006/main" name="Office Teması">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2997</Words>
  <Application>Microsoft Office PowerPoint</Application>
  <PresentationFormat>Geniş ekran</PresentationFormat>
  <Paragraphs>117</Paragraphs>
  <Slides>25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vt:lpstr>
      <vt:lpstr>Arial Black</vt:lpstr>
      <vt:lpstr>Calibri</vt:lpstr>
      <vt:lpstr>Calibri Light</vt:lpstr>
      <vt:lpstr>Office Teması</vt:lpstr>
      <vt:lpstr>Osmanlı Devleti’nde Islahat Hareketleri</vt:lpstr>
      <vt:lpstr>PowerPoint Sunusu</vt:lpstr>
      <vt:lpstr>PowerPoint Sunusu</vt:lpstr>
      <vt:lpstr>LALE DEVRİ</vt:lpstr>
      <vt:lpstr>PowerPoint Sunusu</vt:lpstr>
      <vt:lpstr>PowerPoint Sunusu</vt:lpstr>
      <vt:lpstr>PowerPoint Sunusu</vt:lpstr>
      <vt:lpstr>PowerPoint Sunusu</vt:lpstr>
      <vt:lpstr>PowerPoint Sunusu</vt:lpstr>
      <vt:lpstr>PowerPoint Sunusu</vt:lpstr>
      <vt:lpstr>I.Mahmut (1730-1754)</vt:lpstr>
      <vt:lpstr>PowerPoint Sunusu</vt:lpstr>
      <vt:lpstr>III.Mustafa (1757-1774)</vt:lpstr>
      <vt:lpstr>I.Abdülhamid (1774-1789)</vt:lpstr>
      <vt:lpstr>III.SELİM (1789-1807)</vt:lpstr>
      <vt:lpstr>PowerPoint Sunusu</vt:lpstr>
      <vt:lpstr>PowerPoint Sunusu</vt:lpstr>
      <vt:lpstr>PowerPoint Sunusu</vt:lpstr>
      <vt:lpstr>PowerPoint Sunusu</vt:lpstr>
      <vt:lpstr>II. Mahmut (1808-1839)</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Osmanlı Devleti’nde Islahat Hareketleri</dc:title>
  <dc:creator>FATMA ATAKAN</dc:creator>
  <cp:lastModifiedBy>Mustafa</cp:lastModifiedBy>
  <cp:revision>116</cp:revision>
  <dcterms:created xsi:type="dcterms:W3CDTF">2020-10-11T18:34:26Z</dcterms:created>
  <dcterms:modified xsi:type="dcterms:W3CDTF">2020-10-16T17:01:59Z</dcterms:modified>
</cp:coreProperties>
</file>