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62" r:id="rId8"/>
    <p:sldId id="265" r:id="rId9"/>
    <p:sldId id="264" r:id="rId10"/>
    <p:sldId id="266" r:id="rId11"/>
    <p:sldId id="267" r:id="rId12"/>
    <p:sldId id="269" r:id="rId13"/>
    <p:sldId id="270" r:id="rId14"/>
    <p:sldId id="271" r:id="rId15"/>
    <p:sldId id="272" r:id="rId16"/>
    <p:sldId id="273" r:id="rId17"/>
    <p:sldId id="275" r:id="rId18"/>
    <p:sldId id="276" r:id="rId19"/>
    <p:sldId id="277" r:id="rId20"/>
    <p:sldId id="278"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31.10.2020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31.10.2020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31.10.2020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31.10.2020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31.10.2020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31.10.2020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31.10.2020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31.10.2020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31.10.2020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31.10.2020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31.10.2020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31.10.2020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r.wikipedia.org/wiki/II._Aleksand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1800" dirty="0">
                <a:latin typeface="Arial Black" panose="020B0A04020102020204" pitchFamily="34" charset="0"/>
              </a:rPr>
              <a:t>TANZİMAT FERMANI ve BU DÖNEMDE YAPILAN ISLAHATLAR</a:t>
            </a:r>
            <a:br>
              <a:rPr lang="tr-TR" sz="1800" dirty="0">
                <a:latin typeface="Arial Black" panose="020B0A04020102020204" pitchFamily="34" charset="0"/>
              </a:rPr>
            </a:br>
            <a:endParaRPr lang="tr-TR" sz="1800" dirty="0" smtClean="0">
              <a:latin typeface="Arial Black" panose="020B0A04020102020204" pitchFamily="34" charset="0"/>
            </a:endParaRPr>
          </a:p>
          <a:p>
            <a:pPr algn="l">
              <a:lnSpc>
                <a:spcPct val="150000"/>
              </a:lnSpc>
            </a:pPr>
            <a:r>
              <a:rPr lang="tr-TR" sz="1800" dirty="0">
                <a:latin typeface="Arial Black" panose="020B0A04020102020204" pitchFamily="34" charset="0"/>
              </a:rPr>
              <a:t>ŞARK </a:t>
            </a:r>
            <a:r>
              <a:rPr lang="tr-TR" sz="1800" dirty="0" smtClean="0">
                <a:latin typeface="Arial Black" panose="020B0A04020102020204" pitchFamily="34" charset="0"/>
              </a:rPr>
              <a:t>MESELESİ</a:t>
            </a:r>
          </a:p>
          <a:p>
            <a:pPr algn="l">
              <a:lnSpc>
                <a:spcPct val="150000"/>
              </a:lnSpc>
            </a:pPr>
            <a:endParaRPr lang="tr-TR" sz="1800" dirty="0">
              <a:latin typeface="Arial Black" panose="020B0A04020102020204" pitchFamily="34" charset="0"/>
            </a:endParaRPr>
          </a:p>
          <a:p>
            <a:pPr algn="l">
              <a:lnSpc>
                <a:spcPct val="150000"/>
              </a:lnSpc>
            </a:pPr>
            <a:r>
              <a:rPr lang="tr-TR" sz="1800" dirty="0" smtClean="0">
                <a:latin typeface="Arial Black" panose="020B0A04020102020204" pitchFamily="34" charset="0"/>
              </a:rPr>
              <a:t>KIRIM HARBİ ve PARİS ANTLAŞMASI</a:t>
            </a:r>
            <a:r>
              <a:rPr lang="tr-TR" sz="1800" dirty="0">
                <a:latin typeface="Arial Black" panose="020B0A04020102020204" pitchFamily="34" charset="0"/>
              </a:rPr>
              <a:t/>
            </a:r>
            <a:br>
              <a:rPr lang="tr-TR" sz="1800" dirty="0">
                <a:latin typeface="Arial Black" panose="020B0A04020102020204" pitchFamily="34" charset="0"/>
              </a:rPr>
            </a:br>
            <a:endParaRPr lang="tr-TR" sz="1800" dirty="0" smtClean="0">
              <a:latin typeface="Arial Black" panose="020B0A04020102020204" pitchFamily="34" charset="0"/>
            </a:endParaRPr>
          </a:p>
          <a:p>
            <a:pPr algn="l">
              <a:lnSpc>
                <a:spcPct val="150000"/>
              </a:lnSpc>
            </a:pPr>
            <a:r>
              <a:rPr lang="tr-TR" sz="1800" dirty="0">
                <a:latin typeface="Arial Black" panose="020B0A04020102020204" pitchFamily="34" charset="0"/>
              </a:rPr>
              <a:t>ISLAHAT </a:t>
            </a:r>
            <a:r>
              <a:rPr lang="tr-TR" sz="1800" dirty="0" smtClean="0">
                <a:latin typeface="Arial Black" panose="020B0A04020102020204" pitchFamily="34" charset="0"/>
              </a:rPr>
              <a:t>FERMANI</a:t>
            </a: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6114"/>
            <a:ext cx="10515600" cy="464457"/>
          </a:xfrm>
        </p:spPr>
        <p:txBody>
          <a:bodyPr>
            <a:normAutofit/>
          </a:bodyPr>
          <a:lstStyle/>
          <a:p>
            <a:r>
              <a:rPr lang="tr-TR" sz="2000" dirty="0" smtClean="0">
                <a:latin typeface="Arial Black" panose="020B0A04020102020204" pitchFamily="34" charset="0"/>
              </a:rPr>
              <a:t>ŞARK MESELESİ (DOĞU MESELESİ)</a:t>
            </a:r>
            <a:endParaRPr lang="tr-TR" sz="2000" dirty="0">
              <a:latin typeface="Arial Black" panose="020B0A04020102020204" pitchFamily="34" charset="0"/>
            </a:endParaRPr>
          </a:p>
        </p:txBody>
      </p:sp>
      <p:sp>
        <p:nvSpPr>
          <p:cNvPr id="3" name="İçerik Yer Tutucusu 2"/>
          <p:cNvSpPr>
            <a:spLocks noGrp="1"/>
          </p:cNvSpPr>
          <p:nvPr>
            <p:ph idx="1"/>
          </p:nvPr>
        </p:nvSpPr>
        <p:spPr>
          <a:xfrm>
            <a:off x="159657" y="580571"/>
            <a:ext cx="11901714" cy="6154057"/>
          </a:xfrm>
        </p:spPr>
        <p:txBody>
          <a:bodyPr>
            <a:normAutofit fontScale="92500" lnSpcReduction="10000"/>
          </a:bodyPr>
          <a:lstStyle/>
          <a:p>
            <a:pPr algn="just">
              <a:lnSpc>
                <a:spcPct val="150000"/>
              </a:lnSpc>
            </a:pPr>
            <a:r>
              <a:rPr lang="tr-TR" sz="1800" dirty="0">
                <a:latin typeface="Arial Black" panose="020B0A04020102020204" pitchFamily="34" charset="0"/>
              </a:rPr>
              <a:t>“Şark Meselesi” deyimi ilk kez Viyana Kongresi’nde(1815) Rus Çarı I. </a:t>
            </a:r>
            <a:r>
              <a:rPr lang="tr-TR" sz="1800" dirty="0" err="1">
                <a:latin typeface="Arial Black" panose="020B0A04020102020204" pitchFamily="34" charset="0"/>
              </a:rPr>
              <a:t>Aleksandre</a:t>
            </a:r>
            <a:r>
              <a:rPr lang="tr-TR" sz="1800" dirty="0">
                <a:latin typeface="Arial Black" panose="020B0A04020102020204" pitchFamily="34" charset="0"/>
              </a:rPr>
              <a:t> tarafından, Osmanlı İmparatorluğu idaresinde yaşamakta olan Hristiyan halkın durumu konusunda kongreye katılan devletlerin dikkatini çekmek amacıyla kullanılmıştır. Bu terim, Viyana Kongresi’nden sonra çeşitli devletlerin diplomatları arasında kullanılmaya başlamış, esas anlamını ise: Osmanlı Devleti’nin 1838 yılında İngiltere ile imzaladığı Balta Limanı Ticaret Anlaşmasıyla ekonomik; 1839 yılında Mısır Valisi Kavalalı Mehmet Ali Paşa karşısında alınan yenilgi ile askerî yönden iflası ile yıkılmakta olan bir devlet durumuna düşmesiyle kazanmıştır. </a:t>
            </a:r>
          </a:p>
          <a:p>
            <a:pPr algn="just">
              <a:lnSpc>
                <a:spcPct val="150000"/>
              </a:lnSpc>
            </a:pPr>
            <a:r>
              <a:rPr lang="tr-TR" sz="1800" dirty="0" smtClean="0">
                <a:latin typeface="Arial Black" panose="020B0A04020102020204" pitchFamily="34" charset="0"/>
              </a:rPr>
              <a:t>Artık Avrupa'nın herhangi bir büyük devleti, istediği zaman Osmanlı topraklarını istila edip sömürge haline getirebilecek güce sahipti. Eğer, Osmanlı Devleti dünyanın başka bir köşesinde bulunsaydı bunun kısa zamanda gerçekleşmesi beklenebilirdi. Ne var ki, Osmanlı Devleti Avrupa için öyle hassas bir konuma, yani jeopolitiğe sahipti ki, hiçbir büyük devlet tek başına ve Müslümanları bu topraklardan atarak bölgenin tek hakimi olmaya cesaret edemiyordu. Batılı devletler için Osmanlı topraklarını herkesi tatmin edebilecek bir şekilde paylaşmak da mümkün görünmüyordu. Öte yandan Osmanlı Devleti, durduğu yerde milliyetçilik hareketinden dolayı bir parçalanma sürecini yaşamaktaydı. Bu süreç bile Avrupa devletlerini birbirine düşürmeye yetiyordu.</a:t>
            </a:r>
          </a:p>
          <a:p>
            <a:pPr algn="just"/>
            <a:endParaRPr lang="tr-TR" dirty="0"/>
          </a:p>
        </p:txBody>
      </p:sp>
    </p:spTree>
    <p:extLst>
      <p:ext uri="{BB962C8B-B14F-4D97-AF65-F5344CB8AC3E}">
        <p14:creationId xmlns:p14="http://schemas.microsoft.com/office/powerpoint/2010/main" val="140818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4503"/>
            <a:ext cx="10515600" cy="326571"/>
          </a:xfrm>
        </p:spPr>
        <p:txBody>
          <a:bodyPr>
            <a:normAutofit fontScale="90000"/>
          </a:bodyPr>
          <a:lstStyle/>
          <a:p>
            <a:endParaRPr lang="tr-TR" dirty="0"/>
          </a:p>
        </p:txBody>
      </p:sp>
      <p:sp>
        <p:nvSpPr>
          <p:cNvPr id="3" name="İçerik Yer Tutucusu 2"/>
          <p:cNvSpPr>
            <a:spLocks noGrp="1"/>
          </p:cNvSpPr>
          <p:nvPr>
            <p:ph idx="1"/>
          </p:nvPr>
        </p:nvSpPr>
        <p:spPr>
          <a:xfrm>
            <a:off x="261257" y="996462"/>
            <a:ext cx="11704320" cy="5087815"/>
          </a:xfrm>
        </p:spPr>
        <p:txBody>
          <a:bodyPr>
            <a:normAutofit/>
          </a:bodyPr>
          <a:lstStyle/>
          <a:p>
            <a:pPr algn="just">
              <a:lnSpc>
                <a:spcPct val="150000"/>
              </a:lnSpc>
            </a:pPr>
            <a:r>
              <a:rPr lang="tr-TR" sz="1800" dirty="0">
                <a:latin typeface="Arial Black" panose="020B0A04020102020204" pitchFamily="34" charset="0"/>
              </a:rPr>
              <a:t>Batılı </a:t>
            </a:r>
            <a:r>
              <a:rPr lang="tr-TR" sz="1800" dirty="0" smtClean="0">
                <a:latin typeface="Arial Black" panose="020B0A04020102020204" pitchFamily="34" charset="0"/>
              </a:rPr>
              <a:t>Devletler,  </a:t>
            </a:r>
            <a:r>
              <a:rPr lang="tr-TR" sz="1800" dirty="0">
                <a:latin typeface="Arial Black" panose="020B0A04020102020204" pitchFamily="34" charset="0"/>
              </a:rPr>
              <a:t>Doğu ya da Türkiye sorununa iki açıdan </a:t>
            </a:r>
            <a:r>
              <a:rPr lang="tr-TR" sz="1800" dirty="0" smtClean="0">
                <a:latin typeface="Arial Black" panose="020B0A04020102020204" pitchFamily="34" charset="0"/>
              </a:rPr>
              <a:t>bakıyorlardı. Bu </a:t>
            </a:r>
            <a:r>
              <a:rPr lang="tr-TR" sz="1800" dirty="0">
                <a:latin typeface="Arial Black" panose="020B0A04020102020204" pitchFamily="34" charset="0"/>
              </a:rPr>
              <a:t>bakış açılarından birisini açıkça ifade etmelerine karşın </a:t>
            </a:r>
            <a:r>
              <a:rPr lang="tr-TR" sz="1800" dirty="0" smtClean="0">
                <a:latin typeface="Arial Black" panose="020B0A04020102020204" pitchFamily="34" charset="0"/>
              </a:rPr>
              <a:t>ikincisini </a:t>
            </a:r>
            <a:r>
              <a:rPr lang="tr-TR" sz="1800" dirty="0">
                <a:latin typeface="Arial Black" panose="020B0A04020102020204" pitchFamily="34" charset="0"/>
              </a:rPr>
              <a:t>hiç gündeme getirmemeye gayret ediyorlardı, Doğu </a:t>
            </a:r>
            <a:r>
              <a:rPr lang="tr-TR" sz="1800" dirty="0" smtClean="0">
                <a:latin typeface="Arial Black" panose="020B0A04020102020204" pitchFamily="34" charset="0"/>
              </a:rPr>
              <a:t>Sorununun </a:t>
            </a:r>
            <a:r>
              <a:rPr lang="tr-TR" sz="1800" dirty="0">
                <a:latin typeface="Arial Black" panose="020B0A04020102020204" pitchFamily="34" charset="0"/>
              </a:rPr>
              <a:t>açıkça ifade edilen yanı </a:t>
            </a:r>
            <a:r>
              <a:rPr lang="tr-TR" sz="1800" dirty="0" smtClean="0">
                <a:latin typeface="Arial Black" panose="020B0A04020102020204" pitchFamily="34" charset="0"/>
              </a:rPr>
              <a:t>aslında Rusların Osmanlı topraklarına  </a:t>
            </a:r>
            <a:r>
              <a:rPr lang="tr-TR" sz="1800" dirty="0">
                <a:latin typeface="Arial Black" panose="020B0A04020102020204" pitchFamily="34" charset="0"/>
              </a:rPr>
              <a:t>doğru yayılma </a:t>
            </a:r>
            <a:r>
              <a:rPr lang="tr-TR" sz="1800" dirty="0" smtClean="0">
                <a:latin typeface="Arial Black" panose="020B0A04020102020204" pitchFamily="34" charset="0"/>
              </a:rPr>
              <a:t>tehlikesiydi. </a:t>
            </a:r>
            <a:r>
              <a:rPr lang="tr-TR" sz="1800" dirty="0">
                <a:latin typeface="Arial Black" panose="020B0A04020102020204" pitchFamily="34" charset="0"/>
              </a:rPr>
              <a:t>Sorunun gündeme getirilmeyen, ya da Rus tehlikesi gibi açıklıkla ifade edilmeyen yanı Batı </a:t>
            </a:r>
            <a:r>
              <a:rPr lang="tr-TR" sz="1800" dirty="0" smtClean="0">
                <a:latin typeface="Arial Black" panose="020B0A04020102020204" pitchFamily="34" charset="0"/>
              </a:rPr>
              <a:t>Devletleri'nin </a:t>
            </a:r>
            <a:r>
              <a:rPr lang="tr-TR" sz="1800" dirty="0">
                <a:latin typeface="Arial Black" panose="020B0A04020102020204" pitchFamily="34" charset="0"/>
              </a:rPr>
              <a:t>hepsinin </a:t>
            </a:r>
            <a:r>
              <a:rPr lang="tr-TR" sz="1800" dirty="0" smtClean="0">
                <a:latin typeface="Arial Black" panose="020B0A04020102020204" pitchFamily="34" charset="0"/>
              </a:rPr>
              <a:t>Osmanlı Devleti’nin </a:t>
            </a:r>
            <a:r>
              <a:rPr lang="tr-TR" sz="1800" dirty="0">
                <a:latin typeface="Arial Black" panose="020B0A04020102020204" pitchFamily="34" charset="0"/>
              </a:rPr>
              <a:t>yıkılacağına kesinlikle inanmış olmalarıdır. Ancak, çok geniş </a:t>
            </a:r>
            <a:r>
              <a:rPr lang="tr-TR" sz="1800" dirty="0" smtClean="0">
                <a:latin typeface="Arial Black" panose="020B0A04020102020204" pitchFamily="34" charset="0"/>
              </a:rPr>
              <a:t>bir </a:t>
            </a:r>
            <a:r>
              <a:rPr lang="tr-TR" sz="1800" dirty="0">
                <a:latin typeface="Arial Black" panose="020B0A04020102020204" pitchFamily="34" charset="0"/>
              </a:rPr>
              <a:t>alana yayılmış olan bu devlet istenmeyen </a:t>
            </a:r>
            <a:r>
              <a:rPr lang="tr-TR" sz="1800" dirty="0" smtClean="0">
                <a:latin typeface="Arial Black" panose="020B0A04020102020204" pitchFamily="34" charset="0"/>
              </a:rPr>
              <a:t>bir zamanda yıkılırsa aralarında </a:t>
            </a:r>
            <a:r>
              <a:rPr lang="tr-TR" sz="1800" dirty="0">
                <a:latin typeface="Arial Black" panose="020B0A04020102020204" pitchFamily="34" charset="0"/>
              </a:rPr>
              <a:t>büyük çekişmeler, hatta savaşların çıkacağına </a:t>
            </a:r>
            <a:r>
              <a:rPr lang="tr-TR" sz="1800" dirty="0" smtClean="0">
                <a:latin typeface="Arial Black" panose="020B0A04020102020204" pitchFamily="34" charset="0"/>
              </a:rPr>
              <a:t>inanıldığından</a:t>
            </a:r>
            <a:r>
              <a:rPr lang="tr-TR" sz="1800" dirty="0">
                <a:latin typeface="Arial Black" panose="020B0A04020102020204" pitchFamily="34" charset="0"/>
              </a:rPr>
              <a:t>,</a:t>
            </a:r>
            <a:r>
              <a:rPr lang="tr-TR" sz="1800" dirty="0" smtClean="0">
                <a:latin typeface="Arial Black" panose="020B0A04020102020204" pitchFamily="34" charset="0"/>
              </a:rPr>
              <a:t> Osmanlı Devleti’nin </a:t>
            </a:r>
            <a:r>
              <a:rPr lang="tr-TR" sz="1800" dirty="0">
                <a:latin typeface="Arial Black" panose="020B0A04020102020204" pitchFamily="34" charset="0"/>
              </a:rPr>
              <a:t>yönetimi altındaki yerlerin bütünlüğünün Avrupa </a:t>
            </a:r>
            <a:r>
              <a:rPr lang="tr-TR" sz="1800" dirty="0" err="1" smtClean="0">
                <a:latin typeface="Arial Black" panose="020B0A04020102020204" pitchFamily="34" charset="0"/>
              </a:rPr>
              <a:t>Devletlerinln</a:t>
            </a:r>
            <a:r>
              <a:rPr lang="tr-TR" sz="1800" dirty="0" smtClean="0">
                <a:latin typeface="Arial Black" panose="020B0A04020102020204" pitchFamily="34" charset="0"/>
              </a:rPr>
              <a:t> </a:t>
            </a:r>
            <a:r>
              <a:rPr lang="tr-TR" sz="1800" dirty="0">
                <a:latin typeface="Arial Black" panose="020B0A04020102020204" pitchFamily="34" charset="0"/>
              </a:rPr>
              <a:t>barışı için bir süre daha korunması </a:t>
            </a:r>
            <a:r>
              <a:rPr lang="tr-TR" sz="1800" dirty="0" smtClean="0">
                <a:latin typeface="Arial Black" panose="020B0A04020102020204" pitchFamily="34" charset="0"/>
              </a:rPr>
              <a:t>lazımdır.</a:t>
            </a:r>
          </a:p>
          <a:p>
            <a:pPr algn="just"/>
            <a:endParaRPr lang="tr-TR" dirty="0"/>
          </a:p>
        </p:txBody>
      </p:sp>
    </p:spTree>
    <p:extLst>
      <p:ext uri="{BB962C8B-B14F-4D97-AF65-F5344CB8AC3E}">
        <p14:creationId xmlns:p14="http://schemas.microsoft.com/office/powerpoint/2010/main" val="32732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10800000" flipV="1">
            <a:off x="838200" y="-398586"/>
            <a:ext cx="10515600" cy="763711"/>
          </a:xfrm>
        </p:spPr>
        <p:txBody>
          <a:bodyPr>
            <a:normAutofit/>
          </a:bodyPr>
          <a:lstStyle/>
          <a:p>
            <a:endParaRPr lang="tr-TR" dirty="0"/>
          </a:p>
        </p:txBody>
      </p:sp>
      <p:sp>
        <p:nvSpPr>
          <p:cNvPr id="3" name="İçerik Yer Tutucusu 2"/>
          <p:cNvSpPr>
            <a:spLocks noGrp="1"/>
          </p:cNvSpPr>
          <p:nvPr>
            <p:ph idx="1"/>
          </p:nvPr>
        </p:nvSpPr>
        <p:spPr>
          <a:xfrm>
            <a:off x="838200" y="410308"/>
            <a:ext cx="10515600" cy="6072554"/>
          </a:xfrm>
        </p:spPr>
        <p:txBody>
          <a:bodyPr>
            <a:normAutofit fontScale="92500" lnSpcReduction="20000"/>
          </a:bodyPr>
          <a:lstStyle/>
          <a:p>
            <a:pPr algn="just">
              <a:lnSpc>
                <a:spcPct val="150000"/>
              </a:lnSpc>
            </a:pPr>
            <a:r>
              <a:rPr lang="tr-TR" sz="1800" dirty="0" smtClean="0">
                <a:latin typeface="Arial Black" panose="020B0A04020102020204" pitchFamily="34" charset="0"/>
              </a:rPr>
              <a:t>Genel bir tanım yapmak gerekirse Şark Meselesi: Batılı devletlerin, Osmanlı Devletinden çeşitli imtiyazlar elde ederek onu zayıflatmak; bu sağlandıktan sonra devletin Avrupa’daki topraklarını alıp paylaşmak; bu başarıldıktan sonra da geri kalan bölümünü aralarında bölüşerek tamamen ortadan kaldırmak için batılı devletler tarafından yürütülen politikanın bütününe verilen addır. Bu politika, yani Avrupalıların Osmanlı Devletini parçalamak için yürüttükleri faaliyetler, 1800’lü yıllar boyunca Avrupa-Osmanlı Devleti ilişkilerine yön vermiş ve Osmanlı yıkılana kadar sürmüştür. </a:t>
            </a:r>
          </a:p>
          <a:p>
            <a:pPr algn="just">
              <a:lnSpc>
                <a:spcPct val="150000"/>
              </a:lnSpc>
            </a:pPr>
            <a:r>
              <a:rPr lang="tr-TR" sz="1800" dirty="0" smtClean="0">
                <a:latin typeface="Arial Black" panose="020B0A04020102020204" pitchFamily="34" charset="0"/>
              </a:rPr>
              <a:t>Başka bir ifadeyle Osmanlı yönetimi altındaki çeşitli milletlere bağımsızlıklarını kazandırmak, devleti siyasî ve ekonomik nüfuz altına alarak onu parçalamak amacıyla Avrupalı büyük devletlerin çabalarından doğan tarihî meselelerin ve faaliyetlerin tümüne birden Şark Meselesi denilebilir.</a:t>
            </a:r>
          </a:p>
          <a:p>
            <a:pPr algn="just">
              <a:lnSpc>
                <a:spcPct val="150000"/>
              </a:lnSpc>
            </a:pPr>
            <a:r>
              <a:rPr lang="tr-TR" sz="1800" dirty="0" smtClean="0">
                <a:latin typeface="Arial Black" panose="020B0A04020102020204" pitchFamily="34" charset="0"/>
              </a:rPr>
              <a:t>Bu ifadeler doğrultusunda tarihî anlamda Doğu Sorunu, 19. yüzyılın ilk yarısında Osmanlı Devleti’nin toprak bütünlüğünün korunması; ikinci yarısında devletin Avrupa’daki topraklarının paylaşılması; 20. yüzyılda ise devletin tasfiye edilerek bütün topraklarının paylaşılması meselesidir. «Hasta Adam» olarak tarif edilen Osmanlı Devleti’nin mirasının taksimidir.</a:t>
            </a:r>
          </a:p>
        </p:txBody>
      </p:sp>
    </p:spTree>
    <p:extLst>
      <p:ext uri="{BB962C8B-B14F-4D97-AF65-F5344CB8AC3E}">
        <p14:creationId xmlns:p14="http://schemas.microsoft.com/office/powerpoint/2010/main" val="240230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2874"/>
            <a:ext cx="10515600" cy="418646"/>
          </a:xfrm>
        </p:spPr>
        <p:txBody>
          <a:bodyPr>
            <a:normAutofit/>
          </a:bodyPr>
          <a:lstStyle/>
          <a:p>
            <a:r>
              <a:rPr lang="tr-TR" sz="2000" dirty="0" smtClean="0">
                <a:latin typeface="Arial Black" panose="020B0A04020102020204" pitchFamily="34" charset="0"/>
              </a:rPr>
              <a:t>KIRIM SAVAŞI (1854-1856) </a:t>
            </a:r>
            <a:endParaRPr lang="tr-TR" sz="2000" dirty="0">
              <a:latin typeface="Arial Black" panose="020B0A04020102020204" pitchFamily="34" charset="0"/>
            </a:endParaRPr>
          </a:p>
        </p:txBody>
      </p:sp>
      <p:sp>
        <p:nvSpPr>
          <p:cNvPr id="3" name="İçerik Yer Tutucusu 2"/>
          <p:cNvSpPr>
            <a:spLocks noGrp="1"/>
          </p:cNvSpPr>
          <p:nvPr>
            <p:ph idx="1"/>
          </p:nvPr>
        </p:nvSpPr>
        <p:spPr>
          <a:xfrm>
            <a:off x="248193" y="731520"/>
            <a:ext cx="11560629" cy="5917474"/>
          </a:xfrm>
        </p:spPr>
        <p:txBody>
          <a:bodyPr>
            <a:normAutofit fontScale="85000" lnSpcReduction="20000"/>
          </a:bodyPr>
          <a:lstStyle/>
          <a:p>
            <a:pPr algn="just">
              <a:lnSpc>
                <a:spcPct val="150000"/>
              </a:lnSpc>
            </a:pPr>
            <a:r>
              <a:rPr lang="tr-TR" sz="2000" dirty="0" smtClean="0">
                <a:latin typeface="Arial Black" panose="020B0A04020102020204" pitchFamily="34" charset="0"/>
              </a:rPr>
              <a:t>Tanzimat Fermanı ve sonrası ıslahat hareketleriyle Şark </a:t>
            </a:r>
            <a:r>
              <a:rPr lang="tr-TR" sz="2000" dirty="0" err="1" smtClean="0">
                <a:latin typeface="Arial Black" panose="020B0A04020102020204" pitchFamily="34" charset="0"/>
              </a:rPr>
              <a:t>Meselesi’nin</a:t>
            </a:r>
            <a:r>
              <a:rPr lang="tr-TR" sz="2000" dirty="0" smtClean="0">
                <a:latin typeface="Arial Black" panose="020B0A04020102020204" pitchFamily="34" charset="0"/>
              </a:rPr>
              <a:t> İngiltere ve Fransa’nın umduğu gibi Osmanlı topraklarındaki gayrimüslimlere özgürlükçü çeşitli hakların verilmesi yöntemi ile şimdilik çözülmesi üzerine Rusya başta «Kutsal Yerler» meselesini gündeme getirerek karışıklık çıkarma arayışına girdi. Fransa’nın </a:t>
            </a:r>
            <a:r>
              <a:rPr lang="tr-TR" sz="2000" dirty="0">
                <a:latin typeface="Arial Black" panose="020B0A04020102020204" pitchFamily="34" charset="0"/>
              </a:rPr>
              <a:t>Osmanlı Devleti’ndeki Katoliklerin, Rusya’nın ise </a:t>
            </a:r>
            <a:r>
              <a:rPr lang="tr-TR" sz="2000" dirty="0" smtClean="0">
                <a:latin typeface="Arial Black" panose="020B0A04020102020204" pitchFamily="34" charset="0"/>
              </a:rPr>
              <a:t>Ortodoksların haklarının </a:t>
            </a:r>
            <a:r>
              <a:rPr lang="tr-TR" sz="2000" dirty="0">
                <a:latin typeface="Arial Black" panose="020B0A04020102020204" pitchFamily="34" charset="0"/>
              </a:rPr>
              <a:t>yeniden teyit edilmesi ile ilgili talepleri ile ortaya çıkan ve </a:t>
            </a:r>
            <a:r>
              <a:rPr lang="tr-TR" sz="2000" dirty="0" smtClean="0">
                <a:latin typeface="Arial Black" panose="020B0A04020102020204" pitchFamily="34" charset="0"/>
              </a:rPr>
              <a:t>aslında Osmanlı </a:t>
            </a:r>
            <a:r>
              <a:rPr lang="tr-TR" sz="2000" dirty="0">
                <a:latin typeface="Arial Black" panose="020B0A04020102020204" pitchFamily="34" charset="0"/>
              </a:rPr>
              <a:t>Devleti üzerinde ve genel olarak da doğuda kimin daha etkili olacağının mücadelesi olan “Kutsal Yerler </a:t>
            </a:r>
            <a:r>
              <a:rPr lang="tr-TR" sz="2000" dirty="0" err="1">
                <a:latin typeface="Arial Black" panose="020B0A04020102020204" pitchFamily="34" charset="0"/>
              </a:rPr>
              <a:t>Meselesi”nin</a:t>
            </a:r>
            <a:r>
              <a:rPr lang="tr-TR" sz="2000" dirty="0">
                <a:latin typeface="Arial Black" panose="020B0A04020102020204" pitchFamily="34" charset="0"/>
              </a:rPr>
              <a:t> sonucunda galip çıkan </a:t>
            </a:r>
            <a:r>
              <a:rPr lang="tr-TR" sz="2000" dirty="0" smtClean="0">
                <a:latin typeface="Arial Black" panose="020B0A04020102020204" pitchFamily="34" charset="0"/>
              </a:rPr>
              <a:t>Fransa oldu</a:t>
            </a:r>
            <a:r>
              <a:rPr lang="tr-TR" sz="2000" dirty="0">
                <a:latin typeface="Arial Black" panose="020B0A04020102020204" pitchFamily="34" charset="0"/>
              </a:rPr>
              <a:t>. </a:t>
            </a:r>
            <a:endParaRPr lang="tr-TR" sz="2000" dirty="0" smtClean="0">
              <a:latin typeface="Arial Black" panose="020B0A04020102020204" pitchFamily="34" charset="0"/>
            </a:endParaRPr>
          </a:p>
          <a:p>
            <a:pPr algn="just">
              <a:lnSpc>
                <a:spcPct val="150000"/>
              </a:lnSpc>
            </a:pPr>
            <a:r>
              <a:rPr lang="tr-TR" sz="2000" dirty="0" smtClean="0">
                <a:latin typeface="Arial Black" panose="020B0A04020102020204" pitchFamily="34" charset="0"/>
              </a:rPr>
              <a:t>Osmanlı </a:t>
            </a:r>
            <a:r>
              <a:rPr lang="tr-TR" sz="2000" dirty="0">
                <a:latin typeface="Arial Black" panose="020B0A04020102020204" pitchFamily="34" charset="0"/>
              </a:rPr>
              <a:t>Devleti, 1852’de başlayan görüşmeler sonucunda, </a:t>
            </a:r>
            <a:r>
              <a:rPr lang="tr-TR" sz="2000" dirty="0" smtClean="0">
                <a:latin typeface="Arial Black" panose="020B0A04020102020204" pitchFamily="34" charset="0"/>
              </a:rPr>
              <a:t>Fransa’nın 1740 </a:t>
            </a:r>
            <a:r>
              <a:rPr lang="tr-TR" sz="2000" dirty="0">
                <a:latin typeface="Arial Black" panose="020B0A04020102020204" pitchFamily="34" charset="0"/>
              </a:rPr>
              <a:t>kapitülasyonları ile elde ettiği “Katolikleri koruma hakkını” yenilerken, </a:t>
            </a:r>
            <a:r>
              <a:rPr lang="tr-TR" sz="2000" dirty="0" smtClean="0">
                <a:latin typeface="Arial Black" panose="020B0A04020102020204" pitchFamily="34" charset="0"/>
              </a:rPr>
              <a:t>aynı </a:t>
            </a:r>
            <a:r>
              <a:rPr lang="tr-TR" sz="2000" dirty="0">
                <a:latin typeface="Arial Black" panose="020B0A04020102020204" pitchFamily="34" charset="0"/>
              </a:rPr>
              <a:t>şeyi Rusya ve Ortodokslar için yapmayı reddetti</a:t>
            </a:r>
            <a:r>
              <a:rPr lang="tr-TR" sz="2000" dirty="0" smtClean="0">
                <a:latin typeface="Arial Black" panose="020B0A04020102020204" pitchFamily="34" charset="0"/>
              </a:rPr>
              <a:t>.</a:t>
            </a:r>
          </a:p>
          <a:p>
            <a:pPr algn="just">
              <a:lnSpc>
                <a:spcPct val="150000"/>
              </a:lnSpc>
            </a:pPr>
            <a:r>
              <a:rPr lang="tr-TR" sz="2000" dirty="0" smtClean="0">
                <a:latin typeface="Arial Black" panose="020B0A04020102020204" pitchFamily="34" charset="0"/>
              </a:rPr>
              <a:t>Bu arada Rusya, Osmanlı Devleti ile ilgili planlarını gerçekleştirmek isterken karşısına İngiltere’nin çıkacağını biliyordu. Bu yüzden İngiltere’ye bir teklif götürerek 1853 yılında Rus çarı Nikola, İngiliz elçisine ‘Osmanlı Devleti’nin topraklarını birlikte paylaşmayı teklif etti: Dünya literatürüne geçen ‘Hasta Adam’ terimini ilk kez kullanarak; Bulgaristan ve Sırbistan’ın Rusya’ya bağlanması gerektiğini söylemiş, karşılığında da  Mısır ve Girit’i İngiltere’ye teklif etmişti.</a:t>
            </a:r>
            <a:endParaRPr lang="tr-TR" sz="2000" dirty="0">
              <a:latin typeface="Arial Black" panose="020B0A04020102020204" pitchFamily="34" charset="0"/>
            </a:endParaRPr>
          </a:p>
        </p:txBody>
      </p:sp>
    </p:spTree>
    <p:extLst>
      <p:ext uri="{BB962C8B-B14F-4D97-AF65-F5344CB8AC3E}">
        <p14:creationId xmlns:p14="http://schemas.microsoft.com/office/powerpoint/2010/main" val="147435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3691"/>
            <a:ext cx="10515600" cy="156755"/>
          </a:xfrm>
        </p:spPr>
        <p:txBody>
          <a:bodyPr>
            <a:normAutofit fontScale="90000"/>
          </a:bodyPr>
          <a:lstStyle/>
          <a:p>
            <a:endParaRPr lang="tr-TR" dirty="0"/>
          </a:p>
        </p:txBody>
      </p:sp>
      <p:sp>
        <p:nvSpPr>
          <p:cNvPr id="3" name="İçerik Yer Tutucusu 2"/>
          <p:cNvSpPr>
            <a:spLocks noGrp="1"/>
          </p:cNvSpPr>
          <p:nvPr>
            <p:ph idx="1"/>
          </p:nvPr>
        </p:nvSpPr>
        <p:spPr>
          <a:xfrm>
            <a:off x="222069" y="444138"/>
            <a:ext cx="11639005" cy="6296296"/>
          </a:xfrm>
        </p:spPr>
        <p:txBody>
          <a:bodyPr>
            <a:normAutofit/>
          </a:bodyPr>
          <a:lstStyle/>
          <a:p>
            <a:pPr algn="just">
              <a:lnSpc>
                <a:spcPct val="150000"/>
              </a:lnSpc>
            </a:pPr>
            <a:r>
              <a:rPr lang="tr-TR" sz="1800" dirty="0" smtClean="0">
                <a:latin typeface="Arial Black" panose="020B0A04020102020204" pitchFamily="34" charset="0"/>
              </a:rPr>
              <a:t>Ancak o dönem Osmanlı Devleti’nin toprak bütünlüğünün korunmasından yana olan İngiltere bu teklifi reddetmişti. </a:t>
            </a:r>
          </a:p>
          <a:p>
            <a:pPr algn="just">
              <a:lnSpc>
                <a:spcPct val="150000"/>
              </a:lnSpc>
            </a:pPr>
            <a:r>
              <a:rPr lang="tr-TR" sz="1800" dirty="0" smtClean="0">
                <a:latin typeface="Arial Black" panose="020B0A04020102020204" pitchFamily="34" charset="0"/>
              </a:rPr>
              <a:t>Rusya planlarını uygulamaya koymak üzere ‘</a:t>
            </a:r>
            <a:r>
              <a:rPr lang="tr-TR" sz="1800" dirty="0" err="1" smtClean="0">
                <a:latin typeface="Arial Black" panose="020B0A04020102020204" pitchFamily="34" charset="0"/>
              </a:rPr>
              <a:t>ortadoksların</a:t>
            </a:r>
            <a:r>
              <a:rPr lang="tr-TR" sz="1800" dirty="0" smtClean="0">
                <a:latin typeface="Arial Black" panose="020B0A04020102020204" pitchFamily="34" charset="0"/>
              </a:rPr>
              <a:t> haklarını korumak’ bahanesiyle halkın çoğunluğunu </a:t>
            </a:r>
            <a:r>
              <a:rPr lang="tr-TR" sz="1800" dirty="0" err="1" smtClean="0">
                <a:latin typeface="Arial Black" panose="020B0A04020102020204" pitchFamily="34" charset="0"/>
              </a:rPr>
              <a:t>ortadoksların</a:t>
            </a:r>
            <a:r>
              <a:rPr lang="tr-TR" sz="1800" dirty="0" smtClean="0">
                <a:latin typeface="Arial Black" panose="020B0A04020102020204" pitchFamily="34" charset="0"/>
              </a:rPr>
              <a:t> oluşturduğu Osmanlı Devleti’nin Eflak-</a:t>
            </a:r>
            <a:r>
              <a:rPr lang="tr-TR" sz="1800" dirty="0" err="1" smtClean="0">
                <a:latin typeface="Arial Black" panose="020B0A04020102020204" pitchFamily="34" charset="0"/>
              </a:rPr>
              <a:t>Boğdan</a:t>
            </a:r>
            <a:r>
              <a:rPr lang="tr-TR" sz="1800" dirty="0" smtClean="0">
                <a:latin typeface="Arial Black" panose="020B0A04020102020204" pitchFamily="34" charset="0"/>
              </a:rPr>
              <a:t>(=bugünkü Romanya) topraklarını işgal etti. Osmanlı Devleti de Rusya’ya savaş açtı. </a:t>
            </a:r>
          </a:p>
          <a:p>
            <a:pPr algn="just">
              <a:lnSpc>
                <a:spcPct val="150000"/>
              </a:lnSpc>
            </a:pPr>
            <a:r>
              <a:rPr lang="tr-TR" sz="1800" dirty="0" smtClean="0">
                <a:latin typeface="Arial Black" panose="020B0A04020102020204" pitchFamily="34" charset="0"/>
              </a:rPr>
              <a:t>Tuna boylarında savaş devam ederken, Rusya, Sinop’taki 19 parçalık Osmanlı filosunu yaktı. </a:t>
            </a:r>
            <a:r>
              <a:rPr lang="tr-TR" sz="1800" dirty="0">
                <a:latin typeface="Arial Black" panose="020B0A04020102020204" pitchFamily="34" charset="0"/>
              </a:rPr>
              <a:t>Karadeniz’in ve Osmanlı Devleti’nin güvenliğinin tehlike altına girmesi </a:t>
            </a:r>
            <a:r>
              <a:rPr lang="tr-TR" sz="1800" dirty="0" smtClean="0">
                <a:latin typeface="Arial Black" panose="020B0A04020102020204" pitchFamily="34" charset="0"/>
              </a:rPr>
              <a:t>üzerine, Fransa </a:t>
            </a:r>
            <a:r>
              <a:rPr lang="tr-TR" sz="1800" dirty="0">
                <a:latin typeface="Arial Black" panose="020B0A04020102020204" pitchFamily="34" charset="0"/>
              </a:rPr>
              <a:t>ve </a:t>
            </a:r>
            <a:r>
              <a:rPr lang="tr-TR" sz="1800" dirty="0" smtClean="0">
                <a:latin typeface="Arial Black" panose="020B0A04020102020204" pitchFamily="34" charset="0"/>
              </a:rPr>
              <a:t>İngiltere de  </a:t>
            </a:r>
            <a:r>
              <a:rPr lang="tr-TR" sz="1800" dirty="0">
                <a:latin typeface="Arial Black" panose="020B0A04020102020204" pitchFamily="34" charset="0"/>
              </a:rPr>
              <a:t>Mart 1854’te Osmanlı Devleti’nin müttefikleri </a:t>
            </a:r>
            <a:r>
              <a:rPr lang="tr-TR" sz="1800" dirty="0" smtClean="0">
                <a:latin typeface="Arial Black" panose="020B0A04020102020204" pitchFamily="34" charset="0"/>
              </a:rPr>
              <a:t>olarak savaşa katıldılar. (İngiltere, Rusya’nın emellerini çok iyi biliyordu. Amacının sadece balkanları ele geçirmekle (Panslavizm) kalmayacağını Hindistan’a kadar gideceğini tahmin ediyordu. )</a:t>
            </a:r>
          </a:p>
          <a:p>
            <a:pPr algn="just">
              <a:lnSpc>
                <a:spcPct val="150000"/>
              </a:lnSpc>
            </a:pPr>
            <a:r>
              <a:rPr lang="tr-TR" sz="1800" dirty="0" smtClean="0">
                <a:latin typeface="Arial Black" panose="020B0A04020102020204" pitchFamily="34" charset="0"/>
              </a:rPr>
              <a:t>Osmanlı Devleti’nin tehlikeye düşmesi demek, kendi sömürge yollarının tehlikeye düşmesi demekti. Bu sebeple, İngiltere ve müttefiki olduğu Fransa, Rusya’ya karşı Osmanlı Devleti’nin yanında savaşa girdiler.</a:t>
            </a:r>
            <a:endParaRPr lang="tr-TR" sz="1800" dirty="0">
              <a:latin typeface="Arial Black" panose="020B0A04020102020204" pitchFamily="34" charset="0"/>
            </a:endParaRPr>
          </a:p>
        </p:txBody>
      </p:sp>
    </p:spTree>
    <p:extLst>
      <p:ext uri="{BB962C8B-B14F-4D97-AF65-F5344CB8AC3E}">
        <p14:creationId xmlns:p14="http://schemas.microsoft.com/office/powerpoint/2010/main" val="394155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1441"/>
            <a:ext cx="10515600" cy="156753"/>
          </a:xfrm>
        </p:spPr>
        <p:txBody>
          <a:bodyPr>
            <a:normAutofit fontScale="90000"/>
          </a:bodyPr>
          <a:lstStyle/>
          <a:p>
            <a:endParaRPr lang="tr-TR" dirty="0"/>
          </a:p>
        </p:txBody>
      </p:sp>
      <p:sp>
        <p:nvSpPr>
          <p:cNvPr id="3" name="İçerik Yer Tutucusu 2"/>
          <p:cNvSpPr>
            <a:spLocks noGrp="1"/>
          </p:cNvSpPr>
          <p:nvPr>
            <p:ph idx="1"/>
          </p:nvPr>
        </p:nvSpPr>
        <p:spPr>
          <a:xfrm>
            <a:off x="274319" y="1345473"/>
            <a:ext cx="11665131" cy="5290457"/>
          </a:xfrm>
        </p:spPr>
        <p:txBody>
          <a:bodyPr>
            <a:normAutofit/>
          </a:bodyPr>
          <a:lstStyle/>
          <a:p>
            <a:pPr algn="just">
              <a:lnSpc>
                <a:spcPct val="150000"/>
              </a:lnSpc>
            </a:pPr>
            <a:r>
              <a:rPr lang="tr-TR" sz="1800" dirty="0" smtClean="0">
                <a:latin typeface="Arial Black" panose="020B0A04020102020204" pitchFamily="34" charset="0"/>
              </a:rPr>
              <a:t>Osmanlı-İngiliz ve Fransız kuvvetleri Kırım’ın çok önemli bir kalesi olan </a:t>
            </a:r>
            <a:r>
              <a:rPr lang="tr-TR" sz="1800" dirty="0" err="1" smtClean="0">
                <a:latin typeface="Arial Black" panose="020B0A04020102020204" pitchFamily="34" charset="0"/>
              </a:rPr>
              <a:t>Sivastopol’u</a:t>
            </a:r>
            <a:r>
              <a:rPr lang="tr-TR" sz="1800" dirty="0" smtClean="0">
                <a:latin typeface="Arial Black" panose="020B0A04020102020204" pitchFamily="34" charset="0"/>
              </a:rPr>
              <a:t> kuşattılar. Kent karadan ve denizden uzun bir süre kuşatma altında kaldı ve sonunda bağlaşık devletlerinin (Osmanlı-İngiliz-Fransız) eline geçti. Bu sırada Çar </a:t>
            </a:r>
            <a:r>
              <a:rPr lang="tr-TR" sz="1800" dirty="0" err="1" smtClean="0">
                <a:latin typeface="Arial Black" panose="020B0A04020102020204" pitchFamily="34" charset="0"/>
              </a:rPr>
              <a:t>I.Nikola</a:t>
            </a:r>
            <a:r>
              <a:rPr lang="tr-TR" sz="1800" dirty="0" smtClean="0">
                <a:latin typeface="Arial Black" panose="020B0A04020102020204" pitchFamily="34" charset="0"/>
              </a:rPr>
              <a:t> ölmüştü. Yerine geçen </a:t>
            </a:r>
            <a:r>
              <a:rPr lang="tr-TR" sz="1800" dirty="0">
                <a:latin typeface="Arial Black" panose="020B0A04020102020204" pitchFamily="34" charset="0"/>
              </a:rPr>
              <a:t> </a:t>
            </a:r>
            <a:r>
              <a:rPr lang="tr-TR" sz="1800" dirty="0">
                <a:latin typeface="Arial Black" panose="020B0A04020102020204" pitchFamily="34" charset="0"/>
                <a:hlinkClick r:id="rId2" tooltip="II. Aleksandr"/>
              </a:rPr>
              <a:t>II. </a:t>
            </a:r>
            <a:r>
              <a:rPr lang="tr-TR" sz="1800" dirty="0" err="1">
                <a:latin typeface="Arial Black" panose="020B0A04020102020204" pitchFamily="34" charset="0"/>
                <a:hlinkClick r:id="rId2" tooltip="II. Aleksandr"/>
              </a:rPr>
              <a:t>Aleksandr</a:t>
            </a:r>
            <a:r>
              <a:rPr lang="tr-TR" sz="1800" dirty="0">
                <a:latin typeface="Arial Black" panose="020B0A04020102020204" pitchFamily="34" charset="0"/>
              </a:rPr>
              <a:t> barış istemek zorunda kaldı. Barış şartları Avusturya tarafından kendisine verilen bir ültimatomla bildirildi. </a:t>
            </a:r>
            <a:r>
              <a:rPr lang="tr-TR" sz="1800" dirty="0">
                <a:latin typeface="Arial Black" panose="020B0A04020102020204" pitchFamily="34" charset="0"/>
                <a:hlinkClick r:id="rId2" tooltip="II. Aleksandr"/>
              </a:rPr>
              <a:t>II. </a:t>
            </a:r>
            <a:r>
              <a:rPr lang="tr-TR" sz="1800" dirty="0" err="1">
                <a:latin typeface="Arial Black" panose="020B0A04020102020204" pitchFamily="34" charset="0"/>
                <a:hlinkClick r:id="rId2" tooltip="II. Aleksandr"/>
              </a:rPr>
              <a:t>Aleksandr</a:t>
            </a:r>
            <a:r>
              <a:rPr lang="tr-TR" sz="1800" dirty="0">
                <a:latin typeface="Arial Black" panose="020B0A04020102020204" pitchFamily="34" charset="0"/>
              </a:rPr>
              <a:t> istenen şartları esas tutarak barış teklifini kabul etti</a:t>
            </a:r>
            <a:r>
              <a:rPr lang="tr-TR" sz="1800" dirty="0" smtClean="0">
                <a:latin typeface="Arial Black" panose="020B0A04020102020204" pitchFamily="34" charset="0"/>
              </a:rPr>
              <a:t>. Savaşın sonuçlarını görüşmek üzere 1856 yılında Devletler Paris’te bir araya geldiler.</a:t>
            </a:r>
            <a:endParaRPr lang="tr-TR" sz="1800" dirty="0">
              <a:latin typeface="Arial Black" panose="020B0A04020102020204" pitchFamily="34" charset="0"/>
            </a:endParaRPr>
          </a:p>
        </p:txBody>
      </p:sp>
    </p:spTree>
    <p:extLst>
      <p:ext uri="{BB962C8B-B14F-4D97-AF65-F5344CB8AC3E}">
        <p14:creationId xmlns:p14="http://schemas.microsoft.com/office/powerpoint/2010/main" val="116279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470898"/>
          </a:xfrm>
        </p:spPr>
        <p:txBody>
          <a:bodyPr>
            <a:normAutofit/>
          </a:bodyPr>
          <a:lstStyle/>
          <a:p>
            <a:r>
              <a:rPr lang="tr-TR" sz="2000" dirty="0" smtClean="0">
                <a:latin typeface="Arial Black" panose="020B0A04020102020204" pitchFamily="34" charset="0"/>
              </a:rPr>
              <a:t>PARİS ANTLAŞMASI (1856)</a:t>
            </a:r>
            <a:endParaRPr lang="tr-TR" sz="2000" dirty="0">
              <a:latin typeface="Arial Black" panose="020B0A04020102020204" pitchFamily="34" charset="0"/>
            </a:endParaRPr>
          </a:p>
        </p:txBody>
      </p:sp>
      <p:sp>
        <p:nvSpPr>
          <p:cNvPr id="3" name="İçerik Yer Tutucusu 2"/>
          <p:cNvSpPr>
            <a:spLocks noGrp="1"/>
          </p:cNvSpPr>
          <p:nvPr>
            <p:ph idx="1"/>
          </p:nvPr>
        </p:nvSpPr>
        <p:spPr>
          <a:xfrm>
            <a:off x="222069" y="836024"/>
            <a:ext cx="11586754" cy="5721530"/>
          </a:xfrm>
        </p:spPr>
        <p:txBody>
          <a:bodyPr>
            <a:normAutofit fontScale="92500" lnSpcReduction="10000"/>
          </a:bodyPr>
          <a:lstStyle/>
          <a:p>
            <a:pPr algn="just">
              <a:lnSpc>
                <a:spcPct val="150000"/>
              </a:lnSpc>
            </a:pPr>
            <a:r>
              <a:rPr lang="tr-TR" sz="1800" dirty="0" smtClean="0">
                <a:latin typeface="Arial Black" panose="020B0A04020102020204" pitchFamily="34" charset="0"/>
              </a:rPr>
              <a:t>1. </a:t>
            </a:r>
            <a:r>
              <a:rPr lang="tr-TR" sz="1800" dirty="0" smtClean="0">
                <a:latin typeface="Arial Black" panose="020B0A04020102020204" pitchFamily="34" charset="0"/>
              </a:rPr>
              <a:t>Anlaşma ile Osmanlı </a:t>
            </a:r>
            <a:r>
              <a:rPr lang="tr-TR" sz="1800" dirty="0" smtClean="0">
                <a:latin typeface="Arial Black" panose="020B0A04020102020204" pitchFamily="34" charset="0"/>
              </a:rPr>
              <a:t>Devleti bir Avrupa Devleti sayıldı. Avrupa devletler hukukundan yararlanması kabul edildi. Toprak bütünlüğü Avrupa Devletlerinin garantisi altına alındı.</a:t>
            </a:r>
          </a:p>
          <a:p>
            <a:pPr algn="just">
              <a:lnSpc>
                <a:spcPct val="150000"/>
              </a:lnSpc>
            </a:pPr>
            <a:r>
              <a:rPr lang="tr-TR" sz="1800" dirty="0" smtClean="0">
                <a:latin typeface="Arial Black" panose="020B0A04020102020204" pitchFamily="34" charset="0"/>
              </a:rPr>
              <a:t>2. Karadeniz’in tarafsız bir deniz olması, savaş gemilerine kapalı ticaret gemilerine açık olması kabul edildi. (Osmanlı Devleti ve Rusya Karadeniz’de savaş gemisi bulundurmayacaklar.)</a:t>
            </a:r>
          </a:p>
          <a:p>
            <a:pPr algn="just">
              <a:lnSpc>
                <a:spcPct val="150000"/>
              </a:lnSpc>
            </a:pPr>
            <a:r>
              <a:rPr lang="tr-TR" sz="1800" dirty="0" smtClean="0">
                <a:latin typeface="Arial Black" panose="020B0A04020102020204" pitchFamily="34" charset="0"/>
              </a:rPr>
              <a:t>3. Boğazlar 1841 Londra Sözleşmesi’ne göre yönetilecektir.</a:t>
            </a:r>
          </a:p>
          <a:p>
            <a:pPr algn="just">
              <a:lnSpc>
                <a:spcPct val="150000"/>
              </a:lnSpc>
            </a:pPr>
            <a:r>
              <a:rPr lang="tr-TR" sz="1800" dirty="0" smtClean="0">
                <a:latin typeface="Arial Black" panose="020B0A04020102020204" pitchFamily="34" charset="0"/>
              </a:rPr>
              <a:t>4. İki tarafta savaşta aldıkları toprakları geri verecektir.</a:t>
            </a:r>
          </a:p>
          <a:p>
            <a:pPr algn="just">
              <a:lnSpc>
                <a:spcPct val="150000"/>
              </a:lnSpc>
            </a:pPr>
            <a:r>
              <a:rPr lang="tr-TR" sz="1800" dirty="0" smtClean="0">
                <a:latin typeface="Arial Black" panose="020B0A04020102020204" pitchFamily="34" charset="0"/>
              </a:rPr>
              <a:t>5. Eflak ve </a:t>
            </a:r>
            <a:r>
              <a:rPr lang="tr-TR" sz="1800" dirty="0" err="1" smtClean="0">
                <a:latin typeface="Arial Black" panose="020B0A04020102020204" pitchFamily="34" charset="0"/>
              </a:rPr>
              <a:t>Boğdan’a</a:t>
            </a:r>
            <a:r>
              <a:rPr lang="tr-TR" sz="1800" dirty="0" smtClean="0">
                <a:latin typeface="Arial Black" panose="020B0A04020102020204" pitchFamily="34" charset="0"/>
              </a:rPr>
              <a:t> </a:t>
            </a:r>
            <a:r>
              <a:rPr lang="tr-TR" sz="1800" dirty="0" smtClean="0">
                <a:latin typeface="Arial Black" panose="020B0A04020102020204" pitchFamily="34" charset="0"/>
              </a:rPr>
              <a:t>muhtarlık(özerklik) </a:t>
            </a:r>
            <a:r>
              <a:rPr lang="tr-TR" sz="1800" dirty="0" smtClean="0">
                <a:latin typeface="Arial Black" panose="020B0A04020102020204" pitchFamily="34" charset="0"/>
              </a:rPr>
              <a:t>verilecektir.</a:t>
            </a:r>
          </a:p>
          <a:p>
            <a:pPr algn="just">
              <a:lnSpc>
                <a:spcPct val="150000"/>
              </a:lnSpc>
            </a:pPr>
            <a:r>
              <a:rPr lang="tr-TR" sz="1800" dirty="0" smtClean="0">
                <a:latin typeface="Arial Black" panose="020B0A04020102020204" pitchFamily="34" charset="0"/>
              </a:rPr>
              <a:t>6. Tuna üzerinde ticaret gemileri serbest dolaşacak. Bu antlaşmayı imzalayan devletlerden oluşan bir komisyon yönetecektir.</a:t>
            </a:r>
          </a:p>
          <a:p>
            <a:pPr algn="just">
              <a:lnSpc>
                <a:spcPct val="150000"/>
              </a:lnSpc>
            </a:pPr>
            <a:r>
              <a:rPr lang="tr-TR" sz="1800" dirty="0" smtClean="0">
                <a:latin typeface="Arial Black" panose="020B0A04020102020204" pitchFamily="34" charset="0"/>
              </a:rPr>
              <a:t>7. Paris Antlaşması sırasında, Osmanlı Devleti’nin ilan ettiği ‘ıslahat fermanı’ dikkate alınacak fakat ıslahatlara karışılmayacak</a:t>
            </a:r>
            <a:r>
              <a:rPr lang="tr-TR" sz="1800" dirty="0">
                <a:latin typeface="Arial Black" panose="020B0A04020102020204" pitchFamily="34" charset="0"/>
              </a:rPr>
              <a:t>. </a:t>
            </a:r>
            <a:r>
              <a:rPr lang="tr-TR" sz="1800" dirty="0" smtClean="0">
                <a:latin typeface="Arial Black" panose="020B0A04020102020204" pitchFamily="34" charset="0"/>
              </a:rPr>
              <a:t>Ancak </a:t>
            </a:r>
            <a:r>
              <a:rPr lang="tr-TR" sz="1800" dirty="0">
                <a:latin typeface="Arial Black" panose="020B0A04020102020204" pitchFamily="34" charset="0"/>
              </a:rPr>
              <a:t>Islahat Fermanı’nın bu anlaşmada yer </a:t>
            </a:r>
            <a:r>
              <a:rPr lang="tr-TR" sz="1800" dirty="0" smtClean="0">
                <a:latin typeface="Arial Black" panose="020B0A04020102020204" pitchFamily="34" charset="0"/>
              </a:rPr>
              <a:t>alması, </a:t>
            </a:r>
            <a:r>
              <a:rPr lang="tr-TR" sz="1800" dirty="0">
                <a:latin typeface="Arial Black" panose="020B0A04020102020204" pitchFamily="34" charset="0"/>
              </a:rPr>
              <a:t>Avrupa devletlerinin sürekli Osmanlı Devleti’nin içişlerine karışmalarına zemin hazırlamıştır.</a:t>
            </a:r>
            <a:endParaRPr lang="tr-TR" sz="1800" dirty="0" smtClean="0">
              <a:latin typeface="Arial Black" panose="020B0A04020102020204" pitchFamily="34" charset="0"/>
            </a:endParaRPr>
          </a:p>
          <a:p>
            <a:pPr algn="just">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103994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79458"/>
          </a:xfrm>
        </p:spPr>
        <p:txBody>
          <a:bodyPr>
            <a:normAutofit/>
          </a:bodyPr>
          <a:lstStyle/>
          <a:p>
            <a:r>
              <a:rPr lang="tr-TR" sz="2000" dirty="0" smtClean="0">
                <a:latin typeface="Arial Black" panose="020B0A04020102020204" pitchFamily="34" charset="0"/>
              </a:rPr>
              <a:t>ISLAHAT FERMANI (1856) </a:t>
            </a:r>
            <a:endParaRPr lang="tr-TR" sz="2000" dirty="0">
              <a:latin typeface="Arial Black" panose="020B0A04020102020204" pitchFamily="34" charset="0"/>
            </a:endParaRPr>
          </a:p>
        </p:txBody>
      </p:sp>
      <p:sp>
        <p:nvSpPr>
          <p:cNvPr id="3" name="İçerik Yer Tutucusu 2"/>
          <p:cNvSpPr>
            <a:spLocks noGrp="1"/>
          </p:cNvSpPr>
          <p:nvPr>
            <p:ph idx="1"/>
          </p:nvPr>
        </p:nvSpPr>
        <p:spPr>
          <a:xfrm>
            <a:off x="143691" y="744584"/>
            <a:ext cx="11913326" cy="6021976"/>
          </a:xfrm>
        </p:spPr>
        <p:txBody>
          <a:bodyPr>
            <a:normAutofit fontScale="92500" lnSpcReduction="10000"/>
          </a:bodyPr>
          <a:lstStyle/>
          <a:p>
            <a:pPr algn="just">
              <a:lnSpc>
                <a:spcPct val="150000"/>
              </a:lnSpc>
            </a:pPr>
            <a:r>
              <a:rPr lang="tr-TR" sz="1800" dirty="0">
                <a:latin typeface="Arial Black" panose="020B0A04020102020204" pitchFamily="34" charset="0"/>
              </a:rPr>
              <a:t>Savaşta Rusya’ya karşı Osmanlı Devleti’ni destekleyen Batılı devletler Rusya’nın </a:t>
            </a:r>
            <a:r>
              <a:rPr lang="tr-TR" sz="1800" dirty="0" err="1" smtClean="0">
                <a:latin typeface="Arial Black" panose="020B0A04020102020204" pitchFamily="34" charset="0"/>
              </a:rPr>
              <a:t>hristiyan</a:t>
            </a:r>
            <a:r>
              <a:rPr lang="tr-TR" sz="1800" dirty="0" smtClean="0">
                <a:latin typeface="Arial Black" panose="020B0A04020102020204" pitchFamily="34" charset="0"/>
              </a:rPr>
              <a:t> </a:t>
            </a:r>
            <a:r>
              <a:rPr lang="tr-TR" sz="1800" dirty="0">
                <a:latin typeface="Arial Black" panose="020B0A04020102020204" pitchFamily="34" charset="0"/>
              </a:rPr>
              <a:t>kozunu kullanarak Avrupa kamuoyunu Osmanlı Devleti aleyhine harekete geçirmesi tehlikesine karşı Bâbıâli’nin mutlaka </a:t>
            </a:r>
            <a:r>
              <a:rPr lang="tr-TR" sz="1800" dirty="0" err="1" smtClean="0">
                <a:latin typeface="Arial Black" panose="020B0A04020102020204" pitchFamily="34" charset="0"/>
              </a:rPr>
              <a:t>hristiyanların</a:t>
            </a:r>
            <a:r>
              <a:rPr lang="tr-TR" sz="1800" dirty="0" smtClean="0">
                <a:latin typeface="Arial Black" panose="020B0A04020102020204" pitchFamily="34" charset="0"/>
              </a:rPr>
              <a:t> </a:t>
            </a:r>
            <a:r>
              <a:rPr lang="tr-TR" sz="1800" dirty="0">
                <a:latin typeface="Arial Black" panose="020B0A04020102020204" pitchFamily="34" charset="0"/>
              </a:rPr>
              <a:t>haklarıyla ilgili yeni düzenlemeler yapmasını istiyorlardı.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Nitekim </a:t>
            </a:r>
            <a:r>
              <a:rPr lang="tr-TR" sz="1800" dirty="0">
                <a:latin typeface="Arial Black" panose="020B0A04020102020204" pitchFamily="34" charset="0"/>
              </a:rPr>
              <a:t>barış antlaşmasına esas olacak hususları belirlemek üzere Viyana’da toplanan konferansta </a:t>
            </a:r>
            <a:r>
              <a:rPr lang="tr-TR" sz="1800" dirty="0" err="1">
                <a:latin typeface="Arial Black" panose="020B0A04020102020204" pitchFamily="34" charset="0"/>
              </a:rPr>
              <a:t>tesbit</a:t>
            </a:r>
            <a:r>
              <a:rPr lang="tr-TR" sz="1800" dirty="0">
                <a:latin typeface="Arial Black" panose="020B0A04020102020204" pitchFamily="34" charset="0"/>
              </a:rPr>
              <a:t> edilen </a:t>
            </a:r>
            <a:r>
              <a:rPr lang="tr-TR" sz="1800" dirty="0" smtClean="0">
                <a:latin typeface="Arial Black" panose="020B0A04020102020204" pitchFamily="34" charset="0"/>
              </a:rPr>
              <a:t>4 </a:t>
            </a:r>
            <a:r>
              <a:rPr lang="tr-TR" sz="1800" dirty="0">
                <a:latin typeface="Arial Black" panose="020B0A04020102020204" pitchFamily="34" charset="0"/>
              </a:rPr>
              <a:t>esastan </a:t>
            </a:r>
            <a:r>
              <a:rPr lang="tr-TR" sz="1800" dirty="0" smtClean="0">
                <a:latin typeface="Arial Black" panose="020B0A04020102020204" pitchFamily="34" charset="0"/>
              </a:rPr>
              <a:t>sonuncusu Osmanlıya, gayrimüslimleri </a:t>
            </a:r>
            <a:r>
              <a:rPr lang="tr-TR" sz="1800" dirty="0" err="1">
                <a:latin typeface="Arial Black" panose="020B0A04020102020204" pitchFamily="34" charset="0"/>
              </a:rPr>
              <a:t>müslümanlarla</a:t>
            </a:r>
            <a:r>
              <a:rPr lang="tr-TR" sz="1800" dirty="0">
                <a:latin typeface="Arial Black" panose="020B0A04020102020204" pitchFamily="34" charset="0"/>
              </a:rPr>
              <a:t> eşit haklara kavuşturacak yeni bir ıslahat programının ilânını şart koşuyordu.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Gayrimüslimlere </a:t>
            </a:r>
            <a:r>
              <a:rPr lang="tr-TR" sz="1800" dirty="0">
                <a:latin typeface="Arial Black" panose="020B0A04020102020204" pitchFamily="34" charset="0"/>
              </a:rPr>
              <a:t>verilecek haklar, Avrupa devletlerinin müşterek teminatları altına alınmak üzere özel bir madde ile barış antlaşmasına eklenecekti.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Bâbıâli</a:t>
            </a:r>
            <a:r>
              <a:rPr lang="tr-TR" sz="1800" dirty="0">
                <a:latin typeface="Arial Black" panose="020B0A04020102020204" pitchFamily="34" charset="0"/>
              </a:rPr>
              <a:t>, kendi iç meselesi olan ıslahat konusunun antlaşmaya eklenmesinin hâkimiyet haklarına zarar vereceğini, bunun ayrıca devletler hukukuna da aykırı olduğunu ileri sürerek teklifi reddetti. Durumun gerginleşmesi üzerine Fransa’nın tavsiyesiyle hükümet </a:t>
            </a:r>
            <a:r>
              <a:rPr lang="tr-TR" sz="1800" dirty="0" smtClean="0">
                <a:latin typeface="Arial Black" panose="020B0A04020102020204" pitchFamily="34" charset="0"/>
              </a:rPr>
              <a:t>gayrimüslimler </a:t>
            </a:r>
            <a:r>
              <a:rPr lang="tr-TR" sz="1800" dirty="0">
                <a:latin typeface="Arial Black" panose="020B0A04020102020204" pitchFamily="34" charset="0"/>
              </a:rPr>
              <a:t>hakkındaki iyi niyetini göstermek için cizyeyi kaldıracağını, dolayısıyla </a:t>
            </a:r>
            <a:r>
              <a:rPr lang="tr-TR" sz="1800" dirty="0" smtClean="0">
                <a:latin typeface="Arial Black" panose="020B0A04020102020204" pitchFamily="34" charset="0"/>
              </a:rPr>
              <a:t>gayrimüslimlerin </a:t>
            </a:r>
            <a:r>
              <a:rPr lang="tr-TR" sz="1800" dirty="0">
                <a:latin typeface="Arial Black" panose="020B0A04020102020204" pitchFamily="34" charset="0"/>
              </a:rPr>
              <a:t>orduya ve idarî görevlere alınacağını açıkladı. </a:t>
            </a:r>
            <a:r>
              <a:rPr lang="tr-TR" sz="1800" dirty="0" smtClean="0">
                <a:latin typeface="Arial Black" panose="020B0A04020102020204" pitchFamily="34" charset="0"/>
              </a:rPr>
              <a:t>1855’te </a:t>
            </a:r>
            <a:r>
              <a:rPr lang="tr-TR" sz="1800" dirty="0">
                <a:latin typeface="Arial Black" panose="020B0A04020102020204" pitchFamily="34" charset="0"/>
              </a:rPr>
              <a:t>ilân edilen karara göre </a:t>
            </a:r>
            <a:r>
              <a:rPr lang="tr-TR" sz="1800" dirty="0" smtClean="0">
                <a:latin typeface="Arial Black" panose="020B0A04020102020204" pitchFamily="34" charset="0"/>
              </a:rPr>
              <a:t>gayrimüslimler </a:t>
            </a:r>
            <a:r>
              <a:rPr lang="tr-TR" sz="1800" dirty="0">
                <a:latin typeface="Arial Black" panose="020B0A04020102020204" pitchFamily="34" charset="0"/>
              </a:rPr>
              <a:t>askerlikte miralaylığa, idarede ise birinci dereceye kadar yükselebileceklerdi. Ayrıca izin almadan kiliselerini inşa ve tamir edebileceklerdi. Fakat karara en büyük tepki </a:t>
            </a:r>
            <a:r>
              <a:rPr lang="tr-TR" sz="1800" dirty="0" smtClean="0">
                <a:latin typeface="Arial Black" panose="020B0A04020102020204" pitchFamily="34" charset="0"/>
              </a:rPr>
              <a:t>gayrimüslimlerden geldi.</a:t>
            </a:r>
            <a:endParaRPr lang="tr-TR" sz="1800" dirty="0">
              <a:latin typeface="Arial Black" panose="020B0A04020102020204" pitchFamily="34" charset="0"/>
            </a:endParaRPr>
          </a:p>
        </p:txBody>
      </p:sp>
    </p:spTree>
    <p:extLst>
      <p:ext uri="{BB962C8B-B14F-4D97-AF65-F5344CB8AC3E}">
        <p14:creationId xmlns:p14="http://schemas.microsoft.com/office/powerpoint/2010/main" val="115719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57389"/>
          </a:xfrm>
        </p:spPr>
        <p:txBody>
          <a:bodyPr>
            <a:normAutofit fontScale="90000"/>
          </a:bodyPr>
          <a:lstStyle/>
          <a:p>
            <a:endParaRPr lang="tr-TR" dirty="0"/>
          </a:p>
        </p:txBody>
      </p:sp>
      <p:sp>
        <p:nvSpPr>
          <p:cNvPr id="3" name="İçerik Yer Tutucusu 2"/>
          <p:cNvSpPr>
            <a:spLocks noGrp="1"/>
          </p:cNvSpPr>
          <p:nvPr>
            <p:ph idx="1"/>
          </p:nvPr>
        </p:nvSpPr>
        <p:spPr>
          <a:xfrm>
            <a:off x="156754" y="809897"/>
            <a:ext cx="11848012" cy="5812972"/>
          </a:xfrm>
        </p:spPr>
        <p:txBody>
          <a:bodyPr>
            <a:normAutofit/>
          </a:bodyPr>
          <a:lstStyle/>
          <a:p>
            <a:pPr algn="just">
              <a:lnSpc>
                <a:spcPct val="150000"/>
              </a:lnSpc>
              <a:spcBef>
                <a:spcPts val="0"/>
              </a:spcBef>
            </a:pPr>
            <a:r>
              <a:rPr lang="tr-TR" dirty="0"/>
              <a:t>. </a:t>
            </a:r>
            <a:r>
              <a:rPr lang="tr-TR" sz="1800" dirty="0">
                <a:latin typeface="Arial Black" panose="020B0A04020102020204" pitchFamily="34" charset="0"/>
              </a:rPr>
              <a:t>Askerlik yapmak istemeyen gayri </a:t>
            </a:r>
            <a:r>
              <a:rPr lang="tr-TR" sz="1800" dirty="0" err="1">
                <a:latin typeface="Arial Black" panose="020B0A04020102020204" pitchFamily="34" charset="0"/>
              </a:rPr>
              <a:t>müslimler</a:t>
            </a:r>
            <a:r>
              <a:rPr lang="tr-TR" sz="1800" dirty="0">
                <a:latin typeface="Arial Black" panose="020B0A04020102020204" pitchFamily="34" charset="0"/>
              </a:rPr>
              <a:t> çeşitli yerlerde ayaklandılar. </a:t>
            </a:r>
            <a:r>
              <a:rPr lang="tr-TR" sz="1800" dirty="0" smtClean="0">
                <a:latin typeface="Arial Black" panose="020B0A04020102020204" pitchFamily="34" charset="0"/>
              </a:rPr>
              <a:t>Kararda </a:t>
            </a:r>
            <a:r>
              <a:rPr lang="tr-TR" sz="1800" dirty="0">
                <a:latin typeface="Arial Black" panose="020B0A04020102020204" pitchFamily="34" charset="0"/>
              </a:rPr>
              <a:t>öngörülen </a:t>
            </a:r>
            <a:r>
              <a:rPr lang="tr-TR" sz="1800" dirty="0" smtClean="0">
                <a:latin typeface="Arial Black" panose="020B0A04020102020204" pitchFamily="34" charset="0"/>
              </a:rPr>
              <a:t>gayrimüslim </a:t>
            </a:r>
            <a:r>
              <a:rPr lang="tr-TR" sz="1800" dirty="0">
                <a:latin typeface="Arial Black" panose="020B0A04020102020204" pitchFamily="34" charset="0"/>
              </a:rPr>
              <a:t>asker sayısı önce 15.000’den 7000’e indirildi, daha sonra bundan da vazgeçildi.</a:t>
            </a:r>
          </a:p>
          <a:p>
            <a:pPr algn="just">
              <a:lnSpc>
                <a:spcPct val="150000"/>
              </a:lnSpc>
              <a:spcBef>
                <a:spcPts val="0"/>
              </a:spcBef>
            </a:pPr>
            <a:r>
              <a:rPr lang="tr-TR" sz="1800" dirty="0">
                <a:latin typeface="Arial Black" panose="020B0A04020102020204" pitchFamily="34" charset="0"/>
              </a:rPr>
              <a:t>Bu ilk deneme </a:t>
            </a:r>
            <a:r>
              <a:rPr lang="tr-TR" sz="1800" dirty="0" smtClean="0">
                <a:latin typeface="Arial Black" panose="020B0A04020102020204" pitchFamily="34" charset="0"/>
              </a:rPr>
              <a:t>gayrimüslimlerin </a:t>
            </a:r>
            <a:r>
              <a:rPr lang="tr-TR" sz="1800" dirty="0">
                <a:latin typeface="Arial Black" panose="020B0A04020102020204" pitchFamily="34" charset="0"/>
              </a:rPr>
              <a:t>ıslahat istemediklerini açıkça ortaya koymaktaydı. </a:t>
            </a:r>
            <a:endParaRPr lang="tr-TR" sz="1800" dirty="0" smtClean="0">
              <a:latin typeface="Arial Black" panose="020B0A04020102020204" pitchFamily="34" charset="0"/>
            </a:endParaRPr>
          </a:p>
          <a:p>
            <a:pPr algn="just">
              <a:lnSpc>
                <a:spcPct val="150000"/>
              </a:lnSpc>
              <a:spcBef>
                <a:spcPts val="0"/>
              </a:spcBef>
            </a:pPr>
            <a:r>
              <a:rPr lang="tr-TR" sz="1800" dirty="0" smtClean="0">
                <a:latin typeface="Arial Black" panose="020B0A04020102020204" pitchFamily="34" charset="0"/>
              </a:rPr>
              <a:t>Tekrar </a:t>
            </a:r>
            <a:r>
              <a:rPr lang="tr-TR" sz="1800" dirty="0">
                <a:latin typeface="Arial Black" panose="020B0A04020102020204" pitchFamily="34" charset="0"/>
              </a:rPr>
              <a:t>toplanan Viyana Konferansı’nda (16 Ocak 1856) padişahın kendiliğinden </a:t>
            </a:r>
            <a:r>
              <a:rPr lang="tr-TR" sz="1800" dirty="0" smtClean="0">
                <a:latin typeface="Arial Black" panose="020B0A04020102020204" pitchFamily="34" charset="0"/>
              </a:rPr>
              <a:t>gayrimüslimlere </a:t>
            </a:r>
            <a:r>
              <a:rPr lang="tr-TR" sz="1800" dirty="0">
                <a:latin typeface="Arial Black" panose="020B0A04020102020204" pitchFamily="34" charset="0"/>
              </a:rPr>
              <a:t>verdiği imtiyazları yine kendiliğinden genişletmesine ve barış antlaşmasından önce ilân etmesine karar verildi. </a:t>
            </a:r>
            <a:endParaRPr lang="tr-TR" sz="1800" dirty="0" smtClean="0">
              <a:latin typeface="Arial Black" panose="020B0A04020102020204" pitchFamily="34" charset="0"/>
            </a:endParaRPr>
          </a:p>
          <a:p>
            <a:pPr algn="just">
              <a:lnSpc>
                <a:spcPct val="150000"/>
              </a:lnSpc>
              <a:spcBef>
                <a:spcPts val="0"/>
              </a:spcBef>
            </a:pPr>
            <a:r>
              <a:rPr lang="tr-TR" sz="1800" dirty="0" smtClean="0">
                <a:latin typeface="Arial Black" panose="020B0A04020102020204" pitchFamily="34" charset="0"/>
              </a:rPr>
              <a:t>Bunun </a:t>
            </a:r>
            <a:r>
              <a:rPr lang="tr-TR" sz="1800" dirty="0">
                <a:latin typeface="Arial Black" panose="020B0A04020102020204" pitchFamily="34" charset="0"/>
              </a:rPr>
              <a:t>ise Osmanlı Devleti’nin hükümranlık haklarına ve toprak bütünlüğüne zarar vermeyeceği belirtildi. Bu teklifi Rusya da kabul ettiği için barış antlaşmasına esas teşkil edecek olan dört maddelik Viyana protokolü 1 Şubat 1856’da imzalandı. </a:t>
            </a:r>
            <a:endParaRPr lang="tr-TR" sz="1800" dirty="0" smtClean="0">
              <a:latin typeface="Arial Black" panose="020B0A04020102020204" pitchFamily="34" charset="0"/>
            </a:endParaRPr>
          </a:p>
          <a:p>
            <a:pPr algn="just">
              <a:lnSpc>
                <a:spcPct val="150000"/>
              </a:lnSpc>
              <a:spcBef>
                <a:spcPts val="0"/>
              </a:spcBef>
            </a:pPr>
            <a:r>
              <a:rPr lang="tr-TR" sz="1800" u="sng" dirty="0" smtClean="0">
                <a:latin typeface="Arial Black" panose="020B0A04020102020204" pitchFamily="34" charset="0"/>
              </a:rPr>
              <a:t>Hemen </a:t>
            </a:r>
            <a:r>
              <a:rPr lang="tr-TR" sz="1800" u="sng" dirty="0">
                <a:latin typeface="Arial Black" panose="020B0A04020102020204" pitchFamily="34" charset="0"/>
              </a:rPr>
              <a:t>arkasından İstanbul’da İngiliz, Fransız ve Avusturya elçileriyle sadrazam ve Hariciye nâzırının katıldığı bir toplantı yapılarak ıslahat programının hazırlıklarına başlandı.</a:t>
            </a:r>
          </a:p>
          <a:p>
            <a:pPr algn="just"/>
            <a:endParaRPr lang="tr-TR" dirty="0"/>
          </a:p>
        </p:txBody>
      </p:sp>
    </p:spTree>
    <p:extLst>
      <p:ext uri="{BB962C8B-B14F-4D97-AF65-F5344CB8AC3E}">
        <p14:creationId xmlns:p14="http://schemas.microsoft.com/office/powerpoint/2010/main" val="317398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18201"/>
          </a:xfrm>
        </p:spPr>
        <p:txBody>
          <a:bodyPr>
            <a:normAutofit fontScale="90000"/>
          </a:bodyPr>
          <a:lstStyle/>
          <a:p>
            <a:endParaRPr lang="tr-TR" dirty="0"/>
          </a:p>
        </p:txBody>
      </p:sp>
      <p:sp>
        <p:nvSpPr>
          <p:cNvPr id="3" name="İçerik Yer Tutucusu 2"/>
          <p:cNvSpPr>
            <a:spLocks noGrp="1"/>
          </p:cNvSpPr>
          <p:nvPr>
            <p:ph idx="1"/>
          </p:nvPr>
        </p:nvSpPr>
        <p:spPr>
          <a:xfrm>
            <a:off x="248194" y="600891"/>
            <a:ext cx="11665132" cy="6035040"/>
          </a:xfrm>
        </p:spPr>
        <p:txBody>
          <a:bodyPr>
            <a:normAutofit/>
          </a:bodyPr>
          <a:lstStyle/>
          <a:p>
            <a:pPr algn="just">
              <a:lnSpc>
                <a:spcPct val="150000"/>
              </a:lnSpc>
            </a:pPr>
            <a:r>
              <a:rPr lang="tr-TR" sz="1800" dirty="0" smtClean="0">
                <a:latin typeface="Arial Black" panose="020B0A04020102020204" pitchFamily="34" charset="0"/>
              </a:rPr>
              <a:t>Islahat Fermanı, Tanzimat Fermanı’nın hükümlerini teyit ve tekrar etmekle beraber esas gayrimüslimlere yönelik yeni hükümler getiriyordu:</a:t>
            </a:r>
          </a:p>
          <a:p>
            <a:pPr algn="just">
              <a:lnSpc>
                <a:spcPct val="150000"/>
              </a:lnSpc>
            </a:pPr>
            <a:r>
              <a:rPr lang="tr-TR" sz="1800" dirty="0" smtClean="0">
                <a:latin typeface="Arial Black" panose="020B0A04020102020204" pitchFamily="34" charset="0"/>
              </a:rPr>
              <a:t>Müslüman </a:t>
            </a:r>
            <a:r>
              <a:rPr lang="tr-TR" sz="1800" dirty="0" smtClean="0">
                <a:latin typeface="Arial Black" panose="020B0A04020102020204" pitchFamily="34" charset="0"/>
              </a:rPr>
              <a:t>ve gayrimüslim </a:t>
            </a:r>
            <a:r>
              <a:rPr lang="tr-TR" sz="1800" dirty="0" err="1" smtClean="0">
                <a:latin typeface="Arial Black" panose="020B0A04020102020204" pitchFamily="34" charset="0"/>
              </a:rPr>
              <a:t>tebaya</a:t>
            </a:r>
            <a:r>
              <a:rPr lang="tr-TR" sz="1800" dirty="0" smtClean="0">
                <a:latin typeface="Arial Black" panose="020B0A04020102020204" pitchFamily="34" charset="0"/>
              </a:rPr>
              <a:t> verilmiş dini imtiyazlar tanınıp korunacak. Din adamlarına maaş bağlanacak. Buna karşılık cemaatlerden aylık alamayacaklar. Müslüman olmayan </a:t>
            </a:r>
            <a:r>
              <a:rPr lang="tr-TR" sz="1800" dirty="0" err="1" smtClean="0">
                <a:latin typeface="Arial Black" panose="020B0A04020102020204" pitchFamily="34" charset="0"/>
              </a:rPr>
              <a:t>tebanın</a:t>
            </a:r>
            <a:r>
              <a:rPr lang="tr-TR" sz="1800" dirty="0" smtClean="0">
                <a:latin typeface="Arial Black" panose="020B0A04020102020204" pitchFamily="34" charset="0"/>
              </a:rPr>
              <a:t> kendi işlerine seçilmiş üyelerden oluşan bir meclis bakacak.</a:t>
            </a:r>
          </a:p>
          <a:p>
            <a:pPr algn="just">
              <a:lnSpc>
                <a:spcPct val="150000"/>
              </a:lnSpc>
            </a:pPr>
            <a:r>
              <a:rPr lang="tr-TR" sz="1800" dirty="0" smtClean="0">
                <a:latin typeface="Arial Black" panose="020B0A04020102020204" pitchFamily="34" charset="0"/>
              </a:rPr>
              <a:t>Birbirlerinden </a:t>
            </a:r>
            <a:r>
              <a:rPr lang="tr-TR" sz="1800" dirty="0" smtClean="0">
                <a:latin typeface="Arial Black" panose="020B0A04020102020204" pitchFamily="34" charset="0"/>
              </a:rPr>
              <a:t>dil, ırk ve mezhep farklılığı olan gayrimüslimlerin biri diğerinden aşağı tutulmayacak, onur kırıcı tabirler kullanılmayacak, kimse din ve mezhebini değiştirmeye zorlanmayacak.</a:t>
            </a:r>
          </a:p>
          <a:p>
            <a:pPr algn="just">
              <a:lnSpc>
                <a:spcPct val="150000"/>
              </a:lnSpc>
            </a:pPr>
            <a:r>
              <a:rPr lang="tr-TR" sz="1800" dirty="0" smtClean="0">
                <a:latin typeface="Arial Black" panose="020B0A04020102020204" pitchFamily="34" charset="0"/>
              </a:rPr>
              <a:t>Mahkemeler </a:t>
            </a:r>
            <a:r>
              <a:rPr lang="tr-TR" sz="1800" dirty="0" smtClean="0">
                <a:latin typeface="Arial Black" panose="020B0A04020102020204" pitchFamily="34" charset="0"/>
              </a:rPr>
              <a:t>açık yapılacak. Gayrimüslimlerin şahitlikleri de kabul edilecek ve herkes kendi dinine göre yemin edecek. Kimse keyfi olarak tutuklanmayacak, hapse atılmayacak, eziyet işkence edilmeyecek. Kendi davalarına kendi </a:t>
            </a:r>
            <a:r>
              <a:rPr lang="tr-TR" sz="1800" dirty="0" smtClean="0">
                <a:latin typeface="Arial Black" panose="020B0A04020102020204" pitchFamily="34" charset="0"/>
              </a:rPr>
              <a:t>patrikhaneleri </a:t>
            </a:r>
            <a:r>
              <a:rPr lang="tr-TR" sz="1800" dirty="0" smtClean="0">
                <a:latin typeface="Arial Black" panose="020B0A04020102020204" pitchFamily="34" charset="0"/>
              </a:rPr>
              <a:t>bakabilecektir.</a:t>
            </a:r>
          </a:p>
          <a:p>
            <a:pPr algn="just">
              <a:lnSpc>
                <a:spcPct val="150000"/>
              </a:lnSpc>
            </a:pPr>
            <a:r>
              <a:rPr lang="tr-TR" sz="1800" dirty="0" smtClean="0">
                <a:latin typeface="Arial Black" panose="020B0A04020102020204" pitchFamily="34" charset="0"/>
              </a:rPr>
              <a:t>Mevzuata </a:t>
            </a:r>
            <a:r>
              <a:rPr lang="tr-TR" sz="1800" dirty="0" smtClean="0">
                <a:latin typeface="Arial Black" panose="020B0A04020102020204" pitchFamily="34" charset="0"/>
              </a:rPr>
              <a:t>uymaları halinde Osmanlı Devleti’nde emlak satın alabileceklerdir.</a:t>
            </a:r>
          </a:p>
          <a:p>
            <a:pPr algn="just">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201833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TANZİMAT DÖNEMİ (1839-1876)</a:t>
            </a:r>
            <a:br>
              <a:rPr lang="tr-TR" sz="2800" b="1" dirty="0" smtClean="0"/>
            </a:br>
            <a:r>
              <a:rPr lang="tr-TR" sz="2800" b="1" dirty="0" smtClean="0"/>
              <a:t>TANZİMAT FERMANI (GÜLHANE HATT-I HÜMAYUNU) 3 Kasım 1839</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85000" lnSpcReduction="20000"/>
          </a:bodyPr>
          <a:lstStyle/>
          <a:p>
            <a:pPr algn="just">
              <a:lnSpc>
                <a:spcPct val="150000"/>
              </a:lnSpc>
            </a:pPr>
            <a:r>
              <a:rPr lang="tr-TR" sz="1800" dirty="0">
                <a:latin typeface="Arial Black" panose="020B0A04020102020204" pitchFamily="34" charset="0"/>
              </a:rPr>
              <a:t>Osmanlı tarihinde Tanzimat Fermanının ilanından (1839), anayasalı yeni dönem olan meşrutiyetin ilanına (1876) kadar geçen süre «Tanzimat Dönemi» olarak adlandırılır</a:t>
            </a:r>
            <a:r>
              <a:rPr lang="tr-TR" sz="1800" dirty="0" smtClean="0">
                <a:latin typeface="Arial Black" panose="020B0A04020102020204" pitchFamily="34" charset="0"/>
              </a:rPr>
              <a:t>. Bu dönemi başlatan önemli hamle 3 Kasım 1839’da Padişah I. Abdülmecit döneminde Tanzimat Fermanının ilanıdır. </a:t>
            </a:r>
            <a:endParaRPr lang="tr-TR" sz="1800" dirty="0">
              <a:latin typeface="Arial Black" panose="020B0A04020102020204" pitchFamily="34" charset="0"/>
            </a:endParaRPr>
          </a:p>
          <a:p>
            <a:pPr algn="just">
              <a:lnSpc>
                <a:spcPct val="150000"/>
              </a:lnSpc>
            </a:pPr>
            <a:r>
              <a:rPr lang="tr-TR" sz="1800" dirty="0" smtClean="0">
                <a:latin typeface="Arial Black" panose="020B0A04020102020204" pitchFamily="34" charset="0"/>
              </a:rPr>
              <a:t>Tanzimat: “mülki idareyi ıslah ve yeniden organize etme” manasında kullanılır. Yani devletin kendi yönetsel sisteminde yaptığı düzeltmedir. Çeşitli kanunlar yapılarak devletin istikrara kavuşması ve yükselişe geçmesi amacını güden bir hamledir.</a:t>
            </a:r>
          </a:p>
          <a:p>
            <a:pPr algn="just">
              <a:lnSpc>
                <a:spcPct val="150000"/>
              </a:lnSpc>
            </a:pPr>
            <a:r>
              <a:rPr lang="tr-TR" sz="1800" dirty="0" smtClean="0">
                <a:latin typeface="Arial Black" panose="020B0A04020102020204" pitchFamily="34" charset="0"/>
              </a:rPr>
              <a:t>Padişah </a:t>
            </a:r>
            <a:r>
              <a:rPr lang="tr-TR" sz="1800" dirty="0" err="1" smtClean="0">
                <a:latin typeface="Arial Black" panose="020B0A04020102020204" pitchFamily="34" charset="0"/>
              </a:rPr>
              <a:t>II.Mahmut’un</a:t>
            </a:r>
            <a:r>
              <a:rPr lang="tr-TR" sz="1800" dirty="0" smtClean="0">
                <a:latin typeface="Arial Black" panose="020B0A04020102020204" pitchFamily="34" charset="0"/>
              </a:rPr>
              <a:t> ölümünden sonra yerine geçen oğlu </a:t>
            </a:r>
            <a:r>
              <a:rPr lang="tr-TR" sz="1800" dirty="0" err="1" smtClean="0">
                <a:latin typeface="Arial Black" panose="020B0A04020102020204" pitchFamily="34" charset="0"/>
              </a:rPr>
              <a:t>I.Abdülmecid</a:t>
            </a:r>
            <a:r>
              <a:rPr lang="tr-TR" sz="1800" dirty="0">
                <a:latin typeface="Arial Black" panose="020B0A04020102020204" pitchFamily="34" charset="0"/>
              </a:rPr>
              <a:t> </a:t>
            </a:r>
            <a:r>
              <a:rPr lang="tr-TR" sz="1800" dirty="0" smtClean="0">
                <a:latin typeface="Arial Black" panose="020B0A04020102020204" pitchFamily="34" charset="0"/>
              </a:rPr>
              <a:t>döneminde ilan edilen Tanzimat Fermanı, İstanbul’da </a:t>
            </a:r>
            <a:r>
              <a:rPr lang="tr-TR" sz="1800" dirty="0">
                <a:latin typeface="Arial Black" panose="020B0A04020102020204" pitchFamily="34" charset="0"/>
              </a:rPr>
              <a:t>Gülhane Parkı’nda, Mustafa Reşit Paşa tarafından yerli yabancı temsilciler ve halkın bulunduğu bir ortamda </a:t>
            </a:r>
            <a:r>
              <a:rPr lang="tr-TR" sz="1800" dirty="0" smtClean="0">
                <a:latin typeface="Arial Black" panose="020B0A04020102020204" pitchFamily="34" charset="0"/>
              </a:rPr>
              <a:t>okunarak ilan edildiği için bazen tarihimizde Gülhane </a:t>
            </a:r>
            <a:r>
              <a:rPr lang="tr-TR" sz="1800" dirty="0" err="1" smtClean="0">
                <a:latin typeface="Arial Black" panose="020B0A04020102020204" pitchFamily="34" charset="0"/>
              </a:rPr>
              <a:t>Hatt</a:t>
            </a:r>
            <a:r>
              <a:rPr lang="tr-TR" sz="1800" dirty="0" smtClean="0">
                <a:latin typeface="Arial Black" panose="020B0A04020102020204" pitchFamily="34" charset="0"/>
              </a:rPr>
              <a:t>-ı Hümayunu adıyla da anılır.</a:t>
            </a:r>
          </a:p>
          <a:p>
            <a:pPr algn="just">
              <a:lnSpc>
                <a:spcPct val="150000"/>
              </a:lnSpc>
            </a:pPr>
            <a:r>
              <a:rPr lang="tr-TR" sz="1800" dirty="0">
                <a:latin typeface="Arial Black" panose="020B0A04020102020204" pitchFamily="34" charset="0"/>
              </a:rPr>
              <a:t>Tanzimat’ın ilânından önce Sultan Abdülmecid’in emriyle Sadrazam Koca Hüsrev Paşa’nın başkanlığında Bâbıâli’de bir meşveret meclisi toplanmış, 38 yüksek bürokrat ve ilmiye mensubunun katıldığı bu mecliste ülkede bir ıslahat yapılması yolunda çeşitli ilkeler benimsenerek padişah tarafından da onaylanmıştır. </a:t>
            </a:r>
            <a:r>
              <a:rPr lang="tr-TR" sz="1800" dirty="0" smtClean="0">
                <a:latin typeface="Arial Black" panose="020B0A04020102020204" pitchFamily="34" charset="0"/>
              </a:rPr>
              <a:t>Burada benimsenen ilkelerin Tanzimat Fermanı’na zemin oluşturduğu söylenebilir.</a:t>
            </a:r>
            <a:endParaRPr lang="tr-TR" sz="1800" dirty="0">
              <a:latin typeface="Arial Black" panose="020B0A04020102020204" pitchFamily="34" charset="0"/>
            </a:endParaRPr>
          </a:p>
          <a:p>
            <a:pPr algn="just">
              <a:lnSpc>
                <a:spcPct val="150000"/>
              </a:lnSpc>
            </a:pPr>
            <a:r>
              <a:rPr lang="tr-TR" sz="1800" dirty="0">
                <a:latin typeface="Arial Black" panose="020B0A04020102020204" pitchFamily="34" charset="0"/>
              </a:rPr>
              <a:t>Bununla birlikte Tanzimat Fermanı’nın ilanında katkısı olan önemli devlet adamı Mustafa Reşit Paşa’dır. 1839 yılında ilan edeceği Gülhane </a:t>
            </a:r>
            <a:r>
              <a:rPr lang="tr-TR" sz="1800" dirty="0" err="1">
                <a:latin typeface="Arial Black" panose="020B0A04020102020204" pitchFamily="34" charset="0"/>
              </a:rPr>
              <a:t>Hatt</a:t>
            </a:r>
            <a:r>
              <a:rPr lang="tr-TR" sz="1800" dirty="0">
                <a:latin typeface="Arial Black" panose="020B0A04020102020204" pitchFamily="34" charset="0"/>
              </a:rPr>
              <a:t>-ı </a:t>
            </a:r>
            <a:r>
              <a:rPr lang="tr-TR" sz="1800" dirty="0" err="1" smtClean="0">
                <a:latin typeface="Arial Black" panose="020B0A04020102020204" pitchFamily="34" charset="0"/>
              </a:rPr>
              <a:t>Humayununu</a:t>
            </a:r>
            <a:r>
              <a:rPr lang="tr-TR" sz="1800" dirty="0" smtClean="0">
                <a:latin typeface="Arial Black" panose="020B0A04020102020204" pitchFamily="34" charset="0"/>
              </a:rPr>
              <a:t> </a:t>
            </a:r>
            <a:r>
              <a:rPr lang="tr-TR" sz="1800" dirty="0">
                <a:latin typeface="Arial Black" panose="020B0A04020102020204" pitchFamily="34" charset="0"/>
              </a:rPr>
              <a:t>doğrudan kendisi kaleme almıştır.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77729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18201"/>
          </a:xfrm>
        </p:spPr>
        <p:txBody>
          <a:bodyPr>
            <a:normAutofit fontScale="90000"/>
          </a:bodyPr>
          <a:lstStyle/>
          <a:p>
            <a:endParaRPr lang="tr-TR" dirty="0"/>
          </a:p>
        </p:txBody>
      </p:sp>
      <p:sp>
        <p:nvSpPr>
          <p:cNvPr id="3" name="İçerik Yer Tutucusu 2"/>
          <p:cNvSpPr>
            <a:spLocks noGrp="1"/>
          </p:cNvSpPr>
          <p:nvPr>
            <p:ph idx="1"/>
          </p:nvPr>
        </p:nvSpPr>
        <p:spPr>
          <a:xfrm>
            <a:off x="838200" y="627017"/>
            <a:ext cx="10515600" cy="5549946"/>
          </a:xfrm>
        </p:spPr>
        <p:txBody>
          <a:bodyPr>
            <a:normAutofit/>
          </a:bodyPr>
          <a:lstStyle/>
          <a:p>
            <a:pPr algn="just">
              <a:lnSpc>
                <a:spcPct val="150000"/>
              </a:lnSpc>
            </a:pPr>
            <a:r>
              <a:rPr lang="tr-TR" sz="1800" dirty="0" smtClean="0">
                <a:latin typeface="Arial Black" panose="020B0A04020102020204" pitchFamily="34" charset="0"/>
              </a:rPr>
              <a:t>Bütün </a:t>
            </a:r>
            <a:r>
              <a:rPr lang="tr-TR" sz="1800" dirty="0" err="1">
                <a:latin typeface="Arial Black" panose="020B0A04020102020204" pitchFamily="34" charset="0"/>
              </a:rPr>
              <a:t>teba</a:t>
            </a:r>
            <a:r>
              <a:rPr lang="tr-TR" sz="1800" dirty="0">
                <a:latin typeface="Arial Black" panose="020B0A04020102020204" pitchFamily="34" charset="0"/>
              </a:rPr>
              <a:t> askerlikle yükümlüdür. Ancak bedel ödeyerek muaf </a:t>
            </a:r>
            <a:r>
              <a:rPr lang="tr-TR" sz="1800" dirty="0" smtClean="0">
                <a:latin typeface="Arial Black" panose="020B0A04020102020204" pitchFamily="34" charset="0"/>
              </a:rPr>
              <a:t>olabileceklerdir</a:t>
            </a:r>
            <a:r>
              <a:rPr lang="tr-TR" sz="1800" dirty="0">
                <a:latin typeface="Arial Black" panose="020B0A04020102020204" pitchFamily="34" charset="0"/>
              </a:rPr>
              <a:t>. (İlk Bedelli Askerlik)</a:t>
            </a:r>
          </a:p>
          <a:p>
            <a:pPr algn="just">
              <a:lnSpc>
                <a:spcPct val="150000"/>
              </a:lnSpc>
            </a:pPr>
            <a:r>
              <a:rPr lang="tr-TR" sz="1800" dirty="0">
                <a:latin typeface="Arial Black" panose="020B0A04020102020204" pitchFamily="34" charset="0"/>
              </a:rPr>
              <a:t> </a:t>
            </a:r>
            <a:r>
              <a:rPr lang="tr-TR" sz="1800" dirty="0" smtClean="0">
                <a:latin typeface="Arial Black" panose="020B0A04020102020204" pitchFamily="34" charset="0"/>
              </a:rPr>
              <a:t>Rüşvet</a:t>
            </a:r>
            <a:r>
              <a:rPr lang="tr-TR" sz="1800" dirty="0">
                <a:latin typeface="Arial Black" panose="020B0A04020102020204" pitchFamily="34" charset="0"/>
              </a:rPr>
              <a:t>, iltimas önlenecek. Bunlarla ilgili kanunlar hazırlanacak.</a:t>
            </a:r>
          </a:p>
          <a:p>
            <a:pPr algn="just">
              <a:lnSpc>
                <a:spcPct val="150000"/>
              </a:lnSpc>
            </a:pPr>
            <a:r>
              <a:rPr lang="tr-TR" sz="1800" dirty="0" smtClean="0">
                <a:latin typeface="Arial Black" panose="020B0A04020102020204" pitchFamily="34" charset="0"/>
              </a:rPr>
              <a:t>Her </a:t>
            </a:r>
            <a:r>
              <a:rPr lang="tr-TR" sz="1800" dirty="0">
                <a:latin typeface="Arial Black" panose="020B0A04020102020204" pitchFamily="34" charset="0"/>
              </a:rPr>
              <a:t>cemaat kendi millî dilinde eğitim yapmak üzere okul açabilecektir.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Kanunî </a:t>
            </a:r>
            <a:r>
              <a:rPr lang="tr-TR" sz="1800" dirty="0">
                <a:latin typeface="Arial Black" panose="020B0A04020102020204" pitchFamily="34" charset="0"/>
              </a:rPr>
              <a:t>ehliyet ve vasıfları taşıyan herkes hangi din ve mezhepten olursa olsun askerî ve mülkî mekteplerde okuyabilecektir.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Din </a:t>
            </a:r>
            <a:r>
              <a:rPr lang="tr-TR" sz="1800" dirty="0">
                <a:latin typeface="Arial Black" panose="020B0A04020102020204" pitchFamily="34" charset="0"/>
              </a:rPr>
              <a:t>ve cins farkı gözetilmeksizin bütün Osmanlı tebaası devlet memurluğuna kabul edilecektir</a:t>
            </a:r>
            <a:r>
              <a:rPr lang="tr-TR" sz="1800" dirty="0" smtClean="0">
                <a:latin typeface="Arial Black" panose="020B0A04020102020204" pitchFamily="34" charset="0"/>
              </a:rPr>
              <a:t>.</a:t>
            </a:r>
          </a:p>
          <a:p>
            <a:pPr algn="just">
              <a:lnSpc>
                <a:spcPct val="150000"/>
              </a:lnSpc>
            </a:pPr>
            <a:r>
              <a:rPr lang="tr-TR" sz="1800" dirty="0" smtClean="0">
                <a:latin typeface="Arial Black" panose="020B0A04020102020204" pitchFamily="34" charset="0"/>
              </a:rPr>
              <a:t>Islahat Fermanı’ndan beklenen verim alınamadı. Gayrimüslimler verilen bu </a:t>
            </a:r>
            <a:r>
              <a:rPr lang="tr-TR" sz="1800" dirty="0" smtClean="0">
                <a:latin typeface="Arial Black" panose="020B0A04020102020204" pitchFamily="34" charset="0"/>
              </a:rPr>
              <a:t>imtiyazları yeterli </a:t>
            </a:r>
            <a:r>
              <a:rPr lang="tr-TR" sz="1800" dirty="0" smtClean="0">
                <a:latin typeface="Arial Black" panose="020B0A04020102020204" pitchFamily="34" charset="0"/>
              </a:rPr>
              <a:t>bulmamıştır. Müslümanlar ise tepki göstermişti. Birçok yerde olaylar çıkmış, İngiltere ve Fransa’nın müdahaleleri sonucunu doğurmuştur.</a:t>
            </a:r>
            <a:endParaRPr lang="tr-TR" sz="1800" dirty="0">
              <a:latin typeface="Arial Black" panose="020B0A04020102020204" pitchFamily="34" charset="0"/>
            </a:endParaRPr>
          </a:p>
        </p:txBody>
      </p:sp>
    </p:spTree>
    <p:extLst>
      <p:ext uri="{BB962C8B-B14F-4D97-AF65-F5344CB8AC3E}">
        <p14:creationId xmlns:p14="http://schemas.microsoft.com/office/powerpoint/2010/main" val="131355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r>
              <a:rPr lang="tr-TR" sz="1800" dirty="0">
                <a:latin typeface="Arial Black" panose="020B0A04020102020204" pitchFamily="34" charset="0"/>
              </a:rPr>
              <a:t>D</a:t>
            </a:r>
            <a:r>
              <a:rPr lang="tr-TR" sz="1800" dirty="0" smtClean="0">
                <a:latin typeface="Arial Black" panose="020B0A04020102020204" pitchFamily="34" charset="0"/>
              </a:rPr>
              <a:t>öneme damgasını vuran devlet adamı Mustafa Reşit Paşa, Londra’da elçi olarak bulunmuştur. Avrupa’yı ve kendi ülkesini de çok iyi tanıyan biridir. İyi eğitimli, entelektüel, reformist bir devlet adamıdır. </a:t>
            </a:r>
            <a:r>
              <a:rPr lang="tr-TR" sz="1800" dirty="0" err="1" smtClean="0">
                <a:latin typeface="Arial Black" panose="020B0A04020102020204" pitchFamily="34" charset="0"/>
              </a:rPr>
              <a:t>II.Mahmut</a:t>
            </a:r>
            <a:r>
              <a:rPr lang="tr-TR" sz="1800" dirty="0" smtClean="0">
                <a:latin typeface="Arial Black" panose="020B0A04020102020204" pitchFamily="34" charset="0"/>
              </a:rPr>
              <a:t> döneminde bu fikirlerini yansıtmış, devletin kendi düzeninde değişiklik yapması gerektiğini savunmuştur. Ancak, Merkezi otoritenin güçlendirilmesi gerektiğini düşünen </a:t>
            </a:r>
            <a:r>
              <a:rPr lang="tr-TR" sz="1800" dirty="0" err="1" smtClean="0">
                <a:latin typeface="Arial Black" panose="020B0A04020102020204" pitchFamily="34" charset="0"/>
              </a:rPr>
              <a:t>II.Mahmut</a:t>
            </a:r>
            <a:r>
              <a:rPr lang="tr-TR" sz="1800" dirty="0" smtClean="0">
                <a:latin typeface="Arial Black" panose="020B0A04020102020204" pitchFamily="34" charset="0"/>
              </a:rPr>
              <a:t>, Mustafa Reşit Paşa’yı Londra’ya elçi olarak göndermişti.</a:t>
            </a:r>
          </a:p>
          <a:p>
            <a:pPr algn="just">
              <a:lnSpc>
                <a:spcPct val="160000"/>
              </a:lnSpc>
            </a:pPr>
            <a:r>
              <a:rPr lang="tr-TR" sz="1800" dirty="0" err="1" smtClean="0">
                <a:latin typeface="Arial Black" panose="020B0A04020102020204" pitchFamily="34" charset="0"/>
              </a:rPr>
              <a:t>II.Mahmut’un</a:t>
            </a:r>
            <a:r>
              <a:rPr lang="tr-TR" sz="1800" dirty="0" smtClean="0">
                <a:latin typeface="Arial Black" panose="020B0A04020102020204" pitchFamily="34" charset="0"/>
              </a:rPr>
              <a:t> ölümünden sonra tahta geçen </a:t>
            </a:r>
            <a:r>
              <a:rPr lang="tr-TR" sz="1800" dirty="0" err="1" smtClean="0">
                <a:latin typeface="Arial Black" panose="020B0A04020102020204" pitchFamily="34" charset="0"/>
              </a:rPr>
              <a:t>I.Abdülmecid’in</a:t>
            </a:r>
            <a:r>
              <a:rPr lang="tr-TR" sz="1800" dirty="0" smtClean="0">
                <a:latin typeface="Arial Black" panose="020B0A04020102020204" pitchFamily="34" charset="0"/>
              </a:rPr>
              <a:t> cülusunu kutlamak üzere İstanbul’a gelen Mustafa Reşit Paşa, Padişaha Osmanlı Devleti’nin sorunlarının çözülebilmesi için gerekli yeni bir düzenden bahsetmiş, Padişah’ta bu konulara destek vermiştir. </a:t>
            </a:r>
          </a:p>
          <a:p>
            <a:pPr algn="just">
              <a:lnSpc>
                <a:spcPct val="160000"/>
              </a:lnSpc>
            </a:pPr>
            <a:r>
              <a:rPr lang="tr-TR" sz="1800" dirty="0" smtClean="0">
                <a:latin typeface="Arial Black" panose="020B0A04020102020204" pitchFamily="34" charset="0"/>
              </a:rPr>
              <a:t>Ferman </a:t>
            </a:r>
            <a:r>
              <a:rPr lang="tr-TR" sz="1800" dirty="0">
                <a:latin typeface="Arial Black" panose="020B0A04020102020204" pitchFamily="34" charset="0"/>
              </a:rPr>
              <a:t>3 Kasım 1839’da ilan edilirken devletin resmi gazetesi olan Takvim-i </a:t>
            </a:r>
            <a:r>
              <a:rPr lang="tr-TR" sz="1800" dirty="0" err="1">
                <a:latin typeface="Arial Black" panose="020B0A04020102020204" pitchFamily="34" charset="0"/>
              </a:rPr>
              <a:t>Vekayi’de</a:t>
            </a:r>
            <a:r>
              <a:rPr lang="tr-TR" sz="1800" dirty="0">
                <a:latin typeface="Arial Black" panose="020B0A04020102020204" pitchFamily="34" charset="0"/>
              </a:rPr>
              <a:t> yayınlandığı gibi valiliklere ve sancaklara da ayrı ayrı gönderilerek sıkı sıkıya uygulanması ve halka duyurulması istenmiştir.</a:t>
            </a:r>
          </a:p>
          <a:p>
            <a:pPr algn="just">
              <a:lnSpc>
                <a:spcPct val="160000"/>
              </a:lnSpc>
            </a:pPr>
            <a:endParaRPr lang="tr-TR" sz="1800" dirty="0" smtClean="0">
              <a:latin typeface="Arial Black" panose="020B0A04020102020204" pitchFamily="34" charset="0"/>
            </a:endParaRP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6"/>
            <a:ext cx="10515600" cy="398585"/>
          </a:xfrm>
        </p:spPr>
        <p:txBody>
          <a:bodyPr>
            <a:normAutofit fontScale="90000"/>
          </a:bodyPr>
          <a:lstStyle/>
          <a:p>
            <a:r>
              <a:rPr lang="tr-TR" dirty="0" smtClean="0"/>
              <a:t>TANZİMAT FERMANININ ESASLARI</a:t>
            </a:r>
            <a:endParaRPr lang="tr-TR" dirty="0"/>
          </a:p>
        </p:txBody>
      </p:sp>
      <p:sp>
        <p:nvSpPr>
          <p:cNvPr id="3" name="İçerik Yer Tutucusu 2"/>
          <p:cNvSpPr>
            <a:spLocks noGrp="1"/>
          </p:cNvSpPr>
          <p:nvPr>
            <p:ph idx="1"/>
          </p:nvPr>
        </p:nvSpPr>
        <p:spPr>
          <a:xfrm>
            <a:off x="838200" y="627017"/>
            <a:ext cx="10515600" cy="5549946"/>
          </a:xfrm>
        </p:spPr>
        <p:txBody>
          <a:bodyPr>
            <a:normAutofit fontScale="92500" lnSpcReduction="20000"/>
          </a:bodyPr>
          <a:lstStyle/>
          <a:p>
            <a:pPr>
              <a:lnSpc>
                <a:spcPct val="150000"/>
              </a:lnSpc>
            </a:pPr>
            <a:r>
              <a:rPr lang="tr-TR" sz="1800" dirty="0" smtClean="0">
                <a:latin typeface="Arial Black" panose="020B0A04020102020204" pitchFamily="34" charset="0"/>
              </a:rPr>
              <a:t> Tanzimat fikriyle memlekette </a:t>
            </a:r>
            <a:r>
              <a:rPr lang="tr-TR" sz="1800" dirty="0" err="1" smtClean="0">
                <a:latin typeface="Arial Black" panose="020B0A04020102020204" pitchFamily="34" charset="0"/>
              </a:rPr>
              <a:t>müslim</a:t>
            </a:r>
            <a:r>
              <a:rPr lang="tr-TR" sz="1800" dirty="0" smtClean="0">
                <a:latin typeface="Arial Black" panose="020B0A04020102020204" pitchFamily="34" charset="0"/>
              </a:rPr>
              <a:t>-gayrimüslim eşitsizliği giderilerek ‘milli birlik’ oluşturulmaya çalışılmıştır.</a:t>
            </a:r>
          </a:p>
          <a:p>
            <a:pPr>
              <a:lnSpc>
                <a:spcPct val="150000"/>
              </a:lnSpc>
            </a:pPr>
            <a:r>
              <a:rPr lang="tr-TR" sz="1800" dirty="0" smtClean="0">
                <a:latin typeface="Arial Black" panose="020B0A04020102020204" pitchFamily="34" charset="0"/>
              </a:rPr>
              <a:t>Bu </a:t>
            </a:r>
            <a:r>
              <a:rPr lang="tr-TR" sz="1800" dirty="0">
                <a:latin typeface="Arial Black" panose="020B0A04020102020204" pitchFamily="34" charset="0"/>
              </a:rPr>
              <a:t>fermanla bundan böyle </a:t>
            </a:r>
            <a:r>
              <a:rPr lang="tr-TR" sz="1800" dirty="0" smtClean="0">
                <a:latin typeface="Arial Black" panose="020B0A04020102020204" pitchFamily="34" charset="0"/>
              </a:rPr>
              <a:t>memlekette:</a:t>
            </a:r>
          </a:p>
          <a:p>
            <a:pPr marL="0" indent="0">
              <a:lnSpc>
                <a:spcPct val="150000"/>
              </a:lnSpc>
              <a:buNone/>
            </a:pPr>
            <a:r>
              <a:rPr lang="tr-TR" sz="1800" dirty="0" smtClean="0">
                <a:latin typeface="Arial Black" panose="020B0A04020102020204" pitchFamily="34" charset="0"/>
              </a:rPr>
              <a:t>* </a:t>
            </a:r>
            <a:r>
              <a:rPr lang="tr-TR" sz="1800" dirty="0">
                <a:latin typeface="Arial Black" panose="020B0A04020102020204" pitchFamily="34" charset="0"/>
              </a:rPr>
              <a:t>Müslüman ve gayrimüslim herkesin </a:t>
            </a:r>
            <a:r>
              <a:rPr lang="tr-TR" sz="1800" dirty="0" smtClean="0">
                <a:latin typeface="Arial Black" panose="020B0A04020102020204" pitchFamily="34" charset="0"/>
              </a:rPr>
              <a:t>can, mal ve </a:t>
            </a:r>
            <a:r>
              <a:rPr lang="tr-TR" sz="1800" dirty="0">
                <a:latin typeface="Arial Black" panose="020B0A04020102020204" pitchFamily="34" charset="0"/>
              </a:rPr>
              <a:t>namus güvenliği sağlanacaktır.</a:t>
            </a:r>
          </a:p>
          <a:p>
            <a:pPr marL="0" indent="0">
              <a:lnSpc>
                <a:spcPct val="150000"/>
              </a:lnSpc>
              <a:buNone/>
            </a:pPr>
            <a:r>
              <a:rPr lang="tr-TR" sz="1800" dirty="0">
                <a:latin typeface="Arial Black" panose="020B0A04020102020204" pitchFamily="34" charset="0"/>
              </a:rPr>
              <a:t>* Vergilerin herkesin gelirine göre ve düzenli bir şekilde alınması ve </a:t>
            </a:r>
            <a:r>
              <a:rPr lang="tr-TR" sz="1800" dirty="0" smtClean="0">
                <a:latin typeface="Arial Black" panose="020B0A04020102020204" pitchFamily="34" charset="0"/>
              </a:rPr>
              <a:t>toplanması sağlanacaktır.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Askerlik </a:t>
            </a:r>
            <a:r>
              <a:rPr lang="tr-TR" sz="1800" dirty="0" smtClean="0">
                <a:latin typeface="Arial Black" panose="020B0A04020102020204" pitchFamily="34" charset="0"/>
              </a:rPr>
              <a:t>işleri </a:t>
            </a:r>
            <a:r>
              <a:rPr lang="tr-TR" sz="1800" dirty="0">
                <a:latin typeface="Arial Black" panose="020B0A04020102020204" pitchFamily="34" charset="0"/>
              </a:rPr>
              <a:t>bir düzene </a:t>
            </a:r>
            <a:r>
              <a:rPr lang="tr-TR" sz="1800" dirty="0" smtClean="0">
                <a:latin typeface="Arial Black" panose="020B0A04020102020204" pitchFamily="34" charset="0"/>
              </a:rPr>
              <a:t>konulacak, askere </a:t>
            </a:r>
            <a:r>
              <a:rPr lang="tr-TR" sz="1800" dirty="0">
                <a:latin typeface="Arial Black" panose="020B0A04020102020204" pitchFamily="34" charset="0"/>
              </a:rPr>
              <a:t>alınmanın ve bırakılmanın sağlam esaslara </a:t>
            </a:r>
            <a:r>
              <a:rPr lang="tr-TR" sz="1800" dirty="0" smtClean="0">
                <a:latin typeface="Arial Black" panose="020B0A04020102020204" pitchFamily="34" charset="0"/>
              </a:rPr>
              <a:t>dayanması sağlanacaktır. Askerlik </a:t>
            </a:r>
            <a:r>
              <a:rPr lang="tr-TR" sz="1800" dirty="0">
                <a:latin typeface="Arial Black" panose="020B0A04020102020204" pitchFamily="34" charset="0"/>
              </a:rPr>
              <a:t>bir vatan borcu haline getirilip </a:t>
            </a:r>
            <a:r>
              <a:rPr lang="tr-TR" sz="1800" dirty="0" smtClean="0">
                <a:latin typeface="Arial Black" panose="020B0A04020102020204" pitchFamily="34" charset="0"/>
              </a:rPr>
              <a:t>süresi </a:t>
            </a:r>
            <a:r>
              <a:rPr lang="tr-TR" sz="1800" dirty="0">
                <a:latin typeface="Arial Black" panose="020B0A04020102020204" pitchFamily="34" charset="0"/>
              </a:rPr>
              <a:t>4-5 yıla </a:t>
            </a:r>
            <a:r>
              <a:rPr lang="tr-TR" sz="1800" dirty="0" smtClean="0">
                <a:latin typeface="Arial Black" panose="020B0A04020102020204" pitchFamily="34" charset="0"/>
              </a:rPr>
              <a:t>indirilecektir.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a:t>
            </a:r>
            <a:r>
              <a:rPr lang="tr-TR" sz="1800" dirty="0" smtClean="0">
                <a:latin typeface="Arial Black" panose="020B0A04020102020204" pitchFamily="34" charset="0"/>
              </a:rPr>
              <a:t>Mahkemeler herkese açık olacak, </a:t>
            </a:r>
            <a:r>
              <a:rPr lang="tr-TR" sz="1800" dirty="0">
                <a:latin typeface="Arial Black" panose="020B0A04020102020204" pitchFamily="34" charset="0"/>
              </a:rPr>
              <a:t>hiç </a:t>
            </a:r>
            <a:r>
              <a:rPr lang="tr-TR" sz="1800" dirty="0" smtClean="0">
                <a:latin typeface="Arial Black" panose="020B0A04020102020204" pitchFamily="34" charset="0"/>
              </a:rPr>
              <a:t>kimse yargılanmadan cezalandırılmayacak ve idam edilmeyecektir.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Herkesin mal ve mülke sahip olabilmesi, miras </a:t>
            </a:r>
            <a:r>
              <a:rPr lang="tr-TR" sz="1800" dirty="0" smtClean="0">
                <a:latin typeface="Arial Black" panose="020B0A04020102020204" pitchFamily="34" charset="0"/>
              </a:rPr>
              <a:t>bırakabilmesi sağlanacaktır.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Rüşvet ve </a:t>
            </a:r>
            <a:r>
              <a:rPr lang="tr-TR" sz="1800" dirty="0" smtClean="0">
                <a:latin typeface="Arial Black" panose="020B0A04020102020204" pitchFamily="34" charset="0"/>
              </a:rPr>
              <a:t>iltimasın (kayırmacılığın) kalkması sağlanacaktır.</a:t>
            </a:r>
            <a:endParaRPr lang="tr-TR" sz="1800" dirty="0">
              <a:latin typeface="Arial Black" panose="020B0A04020102020204" pitchFamily="34" charset="0"/>
            </a:endParaRPr>
          </a:p>
          <a:p>
            <a:pPr>
              <a:lnSpc>
                <a:spcPct val="150000"/>
              </a:lnSpc>
            </a:pPr>
            <a:endParaRPr lang="tr-TR" sz="1800" dirty="0" smtClean="0">
              <a:latin typeface="Arial Black" panose="020B0A04020102020204" pitchFamily="34" charset="0"/>
            </a:endParaRPr>
          </a:p>
          <a:p>
            <a:pPr>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fontScale="92500" lnSpcReduction="20000"/>
          </a:bodyPr>
          <a:lstStyle/>
          <a:p>
            <a:pPr algn="just">
              <a:lnSpc>
                <a:spcPct val="150000"/>
              </a:lnSpc>
            </a:pPr>
            <a:r>
              <a:rPr lang="tr-TR" sz="1800" u="sng" dirty="0" smtClean="0">
                <a:latin typeface="Arial Black" panose="020B0A04020102020204" pitchFamily="34" charset="0"/>
              </a:rPr>
              <a:t>Padişah Abdülmecit </a:t>
            </a:r>
            <a:r>
              <a:rPr lang="tr-TR" sz="1800" u="sng" dirty="0">
                <a:latin typeface="Arial Black" panose="020B0A04020102020204" pitchFamily="34" charset="0"/>
              </a:rPr>
              <a:t>de Tanzimat </a:t>
            </a:r>
            <a:r>
              <a:rPr lang="tr-TR" sz="1800" u="sng" dirty="0" smtClean="0">
                <a:latin typeface="Arial Black" panose="020B0A04020102020204" pitchFamily="34" charset="0"/>
              </a:rPr>
              <a:t>Fermanıyla ilan edilen </a:t>
            </a:r>
            <a:r>
              <a:rPr lang="tr-TR" sz="1800" u="sng" dirty="0">
                <a:latin typeface="Arial Black" panose="020B0A04020102020204" pitchFamily="34" charset="0"/>
              </a:rPr>
              <a:t>bu ilkelere uyacağına dair yemin etmiştir. Padişah böylece kendi haklarını da sınırlamış demektir. </a:t>
            </a:r>
          </a:p>
          <a:p>
            <a:pPr algn="just">
              <a:lnSpc>
                <a:spcPct val="150000"/>
              </a:lnSpc>
            </a:pPr>
            <a:r>
              <a:rPr lang="tr-TR" sz="1800" u="sng" dirty="0" smtClean="0">
                <a:latin typeface="Arial Black" panose="020B0A04020102020204" pitchFamily="34" charset="0"/>
              </a:rPr>
              <a:t>Bu yönüyle </a:t>
            </a:r>
            <a:r>
              <a:rPr lang="tr-TR" sz="1800" u="sng" dirty="0">
                <a:latin typeface="Arial Black" panose="020B0A04020102020204" pitchFamily="34" charset="0"/>
              </a:rPr>
              <a:t>fermanın en önemli </a:t>
            </a:r>
            <a:r>
              <a:rPr lang="tr-TR" sz="1800" u="sng" dirty="0" smtClean="0">
                <a:latin typeface="Arial Black" panose="020B0A04020102020204" pitchFamily="34" charset="0"/>
              </a:rPr>
              <a:t>özelliği, ülkede her </a:t>
            </a:r>
            <a:r>
              <a:rPr lang="tr-TR" sz="1800" u="sng" dirty="0">
                <a:latin typeface="Arial Black" panose="020B0A04020102020204" pitchFamily="34" charset="0"/>
              </a:rPr>
              <a:t>gücün üzerinde bir kanun gücünün bulunduğunun </a:t>
            </a:r>
            <a:r>
              <a:rPr lang="tr-TR" sz="1800" u="sng" dirty="0" smtClean="0">
                <a:latin typeface="Arial Black" panose="020B0A04020102020204" pitchFamily="34" charset="0"/>
              </a:rPr>
              <a:t>kabulüdür. </a:t>
            </a:r>
            <a:r>
              <a:rPr lang="tr-TR" sz="1800" u="sng" dirty="0">
                <a:latin typeface="Arial Black" panose="020B0A04020102020204" pitchFamily="34" charset="0"/>
              </a:rPr>
              <a:t>Yani Osmanlı Devleti, bir hukuk devleti olma yolunda en önemli adımını atmıştır</a:t>
            </a:r>
            <a:r>
              <a:rPr lang="tr-TR" sz="1800" u="sng" dirty="0" smtClean="0">
                <a:latin typeface="Arial Black" panose="020B0A04020102020204" pitchFamily="34" charset="0"/>
              </a:rPr>
              <a:t>.</a:t>
            </a:r>
          </a:p>
          <a:p>
            <a:pPr algn="just">
              <a:lnSpc>
                <a:spcPct val="150000"/>
              </a:lnSpc>
            </a:pPr>
            <a:r>
              <a:rPr lang="tr-TR" sz="1800" u="sng" dirty="0" smtClean="0">
                <a:latin typeface="Arial Black" panose="020B0A04020102020204" pitchFamily="34" charset="0"/>
              </a:rPr>
              <a:t>Bu tarihe kadar Padişah gücünün üstünde bir gücün varlığı kabul edilemezken bu fermanla padişah kendinden daha üstün bir gücün varlığını kabul ediyor ve bazı haklarından vazgeçiyordu. </a:t>
            </a:r>
          </a:p>
          <a:p>
            <a:pPr algn="just">
              <a:lnSpc>
                <a:spcPct val="150000"/>
              </a:lnSpc>
            </a:pPr>
            <a:r>
              <a:rPr lang="tr-TR" sz="1800" u="sng" dirty="0" smtClean="0">
                <a:latin typeface="Arial Black" panose="020B0A04020102020204" pitchFamily="34" charset="0"/>
              </a:rPr>
              <a:t>Dolayısıyla, Osmanlı Devleti’nde anayasacılığın başlangıcı olarak kabul edilmiştir.</a:t>
            </a:r>
          </a:p>
          <a:p>
            <a:pPr algn="just">
              <a:lnSpc>
                <a:spcPct val="150000"/>
              </a:lnSpc>
            </a:pPr>
            <a:r>
              <a:rPr lang="tr-TR" sz="1800" u="sng" dirty="0" smtClean="0">
                <a:latin typeface="Arial Black" panose="020B0A04020102020204" pitchFamily="34" charset="0"/>
              </a:rPr>
              <a:t>Bu ferman ülkeye yeni bir sistem getirmeye çalışmıştır. Fakat fermanla verilen taahhütler tam olarak gerçekleştirilememiştir. Çünkü dönemin fikrî ve sosyal şartları bu fermanla ortaya konulan esaslara dayalı bir siyasî statünün tatbikine elverişli değildir. Bu yüzden fermanla ortaya konulan esaslar kısa sürede hayata geçirilip tatbik edilebilir hale gelememiştir. Bu başarısızlığa karşın ferman, kendinden sonraki döneme önemli etkiler yaratacaktır.</a:t>
            </a:r>
          </a:p>
          <a:p>
            <a:pPr algn="just">
              <a:lnSpc>
                <a:spcPct val="150000"/>
              </a:lnSpc>
            </a:pP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TANZİMAT DÖNEMİNDE GERÇEKLEŞEN BAZI YENİLİK VE GELİŞMELER</a:t>
            </a:r>
            <a:endParaRPr lang="tr-TR" sz="2800" dirty="0"/>
          </a:p>
        </p:txBody>
      </p:sp>
      <p:sp>
        <p:nvSpPr>
          <p:cNvPr id="3" name="İçerik Yer Tutucusu 2"/>
          <p:cNvSpPr>
            <a:spLocks noGrp="1"/>
          </p:cNvSpPr>
          <p:nvPr>
            <p:ph idx="1"/>
          </p:nvPr>
        </p:nvSpPr>
        <p:spPr>
          <a:xfrm>
            <a:off x="838200" y="867508"/>
            <a:ext cx="10515600" cy="5309455"/>
          </a:xfrm>
        </p:spPr>
        <p:txBody>
          <a:bodyPr>
            <a:normAutofit fontScale="77500" lnSpcReduction="20000"/>
          </a:bodyPr>
          <a:lstStyle/>
          <a:p>
            <a:pPr algn="just"/>
            <a:r>
              <a:rPr lang="tr-TR" dirty="0"/>
              <a:t>Bu dönemde gerçekleştirilen yeniliklere bakacak olursak: </a:t>
            </a:r>
          </a:p>
          <a:p>
            <a:pPr marL="0" indent="0" algn="just">
              <a:buNone/>
            </a:pPr>
            <a:r>
              <a:rPr lang="tr-TR" dirty="0" smtClean="0"/>
              <a:t>* Bu dönemde yeniliğin uygulanması için en önemli görev </a:t>
            </a:r>
            <a:r>
              <a:rPr lang="tr-TR" dirty="0" err="1" smtClean="0"/>
              <a:t>II.Mahmut</a:t>
            </a:r>
            <a:r>
              <a:rPr lang="tr-TR" dirty="0" smtClean="0"/>
              <a:t> </a:t>
            </a:r>
            <a:r>
              <a:rPr lang="tr-TR" dirty="0"/>
              <a:t>Döneminde kurulan Meclis-i </a:t>
            </a:r>
            <a:r>
              <a:rPr lang="tr-TR" dirty="0" err="1"/>
              <a:t>Vala-yı</a:t>
            </a:r>
            <a:r>
              <a:rPr lang="tr-TR" dirty="0"/>
              <a:t> Ahkam-ı </a:t>
            </a:r>
            <a:r>
              <a:rPr lang="tr-TR" dirty="0" smtClean="0"/>
              <a:t>Adliye’ye </a:t>
            </a:r>
            <a:r>
              <a:rPr lang="tr-TR" dirty="0"/>
              <a:t>(Yasa ve öneriler hazırlayan bir meclis</a:t>
            </a:r>
            <a:r>
              <a:rPr lang="tr-TR" dirty="0" smtClean="0"/>
              <a:t>) düşüyordu. Bu meclis yeni dönemde </a:t>
            </a:r>
            <a:r>
              <a:rPr lang="tr-TR" dirty="0"/>
              <a:t>ikiye ayrılmış, Ahkam-ı Adliye </a:t>
            </a:r>
            <a:r>
              <a:rPr lang="tr-TR" dirty="0" smtClean="0"/>
              <a:t>(</a:t>
            </a:r>
            <a:r>
              <a:rPr lang="tr-TR" dirty="0" err="1"/>
              <a:t>Y</a:t>
            </a:r>
            <a:r>
              <a:rPr lang="tr-TR" dirty="0" err="1" smtClean="0"/>
              <a:t>argitay</a:t>
            </a:r>
            <a:r>
              <a:rPr lang="tr-TR" dirty="0"/>
              <a:t>), </a:t>
            </a:r>
            <a:r>
              <a:rPr lang="tr-TR" dirty="0" err="1"/>
              <a:t>Şuray</a:t>
            </a:r>
            <a:r>
              <a:rPr lang="tr-TR" dirty="0"/>
              <a:t>-ı Devlet (Danıştay) olmak üzere geleceğin parlamentosuna doğru önemli bir adım </a:t>
            </a:r>
            <a:r>
              <a:rPr lang="tr-TR" dirty="0" smtClean="0"/>
              <a:t>atılmıştır. Devlet merkezinde oluşturulan yasa yapıcı ve düzenleyici bu meclislerin yanı sıra vilayetlerde de dar yetkilere sahip benzer meclisler oluşturulmuştur. </a:t>
            </a:r>
          </a:p>
          <a:p>
            <a:pPr marL="0" indent="0" algn="just">
              <a:buNone/>
            </a:pPr>
            <a:endParaRPr lang="tr-TR" dirty="0" smtClean="0"/>
          </a:p>
          <a:p>
            <a:pPr marL="0" indent="0" algn="just">
              <a:buNone/>
            </a:pPr>
            <a:r>
              <a:rPr lang="tr-TR" dirty="0" smtClean="0"/>
              <a:t>* Osmanlı </a:t>
            </a:r>
            <a:r>
              <a:rPr lang="tr-TR" dirty="0"/>
              <a:t>Devleti ilk kez dışarıdan kanun </a:t>
            </a:r>
            <a:r>
              <a:rPr lang="tr-TR" dirty="0" smtClean="0"/>
              <a:t>almıştır. Kanun adına ilk düzenlemelerden biri Fransız kanunlarından alınarak ülkeye adapte edilen Ceza Kanunnamesidir. Bunun yanı sıra Ticaret Kanunnamesi</a:t>
            </a:r>
            <a:r>
              <a:rPr lang="tr-TR" dirty="0"/>
              <a:t>, Arazi </a:t>
            </a:r>
            <a:r>
              <a:rPr lang="tr-TR" dirty="0" smtClean="0"/>
              <a:t>Kanunnamesi, Vilayet Nizamnamesi gibi kanunnameler çıkarılmış, bu çerçevede mahkemeler </a:t>
            </a:r>
            <a:r>
              <a:rPr lang="tr-TR" dirty="0"/>
              <a:t>kurulmuştur. </a:t>
            </a:r>
            <a:r>
              <a:rPr lang="tr-TR" dirty="0" smtClean="0"/>
              <a:t>Ticaret Mahkemeleri, Karma Mahkemeler, Gayrimüslimleri </a:t>
            </a:r>
            <a:r>
              <a:rPr lang="tr-TR" dirty="0"/>
              <a:t>de kapsayan davalara bakmak üzere Nizamiye mahkemeleri kurulmuştur (Laik Mahkemeler</a:t>
            </a:r>
            <a:r>
              <a:rPr lang="tr-TR" dirty="0" smtClean="0"/>
              <a:t>).</a:t>
            </a:r>
          </a:p>
          <a:p>
            <a:pPr marL="0" indent="0" algn="just">
              <a:buNone/>
            </a:pPr>
            <a:endParaRPr lang="tr-TR" dirty="0"/>
          </a:p>
          <a:p>
            <a:pPr marL="0" indent="0" algn="just">
              <a:buNone/>
            </a:pPr>
            <a:r>
              <a:rPr lang="tr-TR" dirty="0" smtClean="0"/>
              <a:t>* Bunun yanı sıra bu dönemde Osmanlı </a:t>
            </a:r>
            <a:r>
              <a:rPr lang="tr-TR" dirty="0"/>
              <a:t>Toplumunu yeniden şekillendirecek olan ‘Mecelle’ hazırlanmaya başlanmıştır. Ahmet Cevdet Paşa başkanlığında oluşturulan kurul, </a:t>
            </a:r>
            <a:r>
              <a:rPr lang="tr-TR" dirty="0" err="1"/>
              <a:t>Mecelle’yi</a:t>
            </a:r>
            <a:r>
              <a:rPr lang="tr-TR" dirty="0"/>
              <a:t> hazırlamak üzere 1868’den itibaren çalışmalara başlamış ve bu çalışmalar 1876 yılında bitirilmiştir. Mecelle ile Osmanlı Devleti «ilk medeni </a:t>
            </a:r>
            <a:r>
              <a:rPr lang="tr-TR" dirty="0" err="1"/>
              <a:t>kanunu»na</a:t>
            </a:r>
            <a:r>
              <a:rPr lang="tr-TR" dirty="0"/>
              <a:t> kavuşmuştur.</a:t>
            </a:r>
          </a:p>
          <a:p>
            <a:pPr algn="just"/>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t>TANZİMAT DÖNEMİNDE ÇEŞİTLİ ALANLARDAKİ GELİŞMELER</a:t>
            </a:r>
            <a:endParaRPr lang="tr-TR" sz="2800" dirty="0"/>
          </a:p>
        </p:txBody>
      </p:sp>
      <p:sp>
        <p:nvSpPr>
          <p:cNvPr id="3" name="İçerik Yer Tutucusu 2"/>
          <p:cNvSpPr>
            <a:spLocks noGrp="1"/>
          </p:cNvSpPr>
          <p:nvPr>
            <p:ph idx="1"/>
          </p:nvPr>
        </p:nvSpPr>
        <p:spPr>
          <a:xfrm>
            <a:off x="304799" y="566056"/>
            <a:ext cx="11437257" cy="6023429"/>
          </a:xfrm>
        </p:spPr>
        <p:txBody>
          <a:bodyPr>
            <a:normAutofit fontScale="85000" lnSpcReduction="20000"/>
          </a:bodyPr>
          <a:lstStyle/>
          <a:p>
            <a:pPr marL="0" indent="0" algn="just">
              <a:lnSpc>
                <a:spcPct val="150000"/>
              </a:lnSpc>
              <a:buNone/>
            </a:pPr>
            <a:r>
              <a:rPr lang="tr-TR" sz="1800" dirty="0" smtClean="0">
                <a:latin typeface="Arial Black" panose="020B0A04020102020204" pitchFamily="34" charset="0"/>
              </a:rPr>
              <a:t>* Tanzimat döneminde batıdan örnek alınarak çeşitli düzeylerde okullar açılmış. Eğitim alanında yeni düzenlemeler yapmak üzere 1847 yılında Maarif Nezareti (Millî Eğitim Bakanlığı) kurulmuştur. </a:t>
            </a:r>
          </a:p>
          <a:p>
            <a:pPr marL="0" indent="0" algn="just">
              <a:lnSpc>
                <a:spcPct val="150000"/>
              </a:lnSpc>
              <a:buNone/>
            </a:pPr>
            <a:r>
              <a:rPr lang="tr-TR" sz="1800" dirty="0" smtClean="0">
                <a:latin typeface="Arial Black" panose="020B0A04020102020204" pitchFamily="34" charset="0"/>
              </a:rPr>
              <a:t>* Eğitimin daha akılcı daha gerçekçi olarak ele alındığı bu dönemde okulların sayıları arttırılmış, kız çocukları için 1858’ de Kız Rüştiyeleri, öğretmen yetiştirmek üzere 1847’de </a:t>
            </a:r>
            <a:r>
              <a:rPr lang="tr-TR" sz="1800" dirty="0" err="1" smtClean="0">
                <a:latin typeface="Arial Black" panose="020B0A04020102020204" pitchFamily="34" charset="0"/>
              </a:rPr>
              <a:t>Darulmuallimin</a:t>
            </a:r>
            <a:r>
              <a:rPr lang="tr-TR" sz="1800" dirty="0" smtClean="0">
                <a:latin typeface="Arial Black" panose="020B0A04020102020204" pitchFamily="34" charset="0"/>
              </a:rPr>
              <a:t> (Erkek Öğretmen Okulu), 1849’da </a:t>
            </a:r>
            <a:r>
              <a:rPr lang="tr-TR" sz="1800" dirty="0" err="1" smtClean="0">
                <a:latin typeface="Arial Black" panose="020B0A04020102020204" pitchFamily="34" charset="0"/>
              </a:rPr>
              <a:t>Darulmuallimat</a:t>
            </a:r>
            <a:r>
              <a:rPr lang="tr-TR" sz="1800" dirty="0" smtClean="0">
                <a:latin typeface="Arial Black" panose="020B0A04020102020204" pitchFamily="34" charset="0"/>
              </a:rPr>
              <a:t> (Kız Öğretmen Okulu) gibi modern tarzda eğitim yapan okullar açılmıştır. </a:t>
            </a:r>
          </a:p>
          <a:p>
            <a:pPr marL="0" indent="0" algn="just">
              <a:lnSpc>
                <a:spcPct val="150000"/>
              </a:lnSpc>
              <a:buNone/>
            </a:pPr>
            <a:r>
              <a:rPr lang="tr-TR" sz="1800" dirty="0" smtClean="0">
                <a:latin typeface="Arial Black" panose="020B0A04020102020204" pitchFamily="34" charset="0"/>
              </a:rPr>
              <a:t>* Ayrıca </a:t>
            </a:r>
            <a:r>
              <a:rPr lang="tr-TR" sz="1800" dirty="0">
                <a:latin typeface="Arial Black" panose="020B0A04020102020204" pitchFamily="34" charset="0"/>
              </a:rPr>
              <a:t>Sultani adı altında Üniversitelere başlangıç olmak üzere liseler açılmış ilk lise olarak kabul edilen Galatasaray Lisesi eğitime başlamıştır.</a:t>
            </a:r>
          </a:p>
          <a:p>
            <a:pPr marL="0" indent="0" algn="just">
              <a:lnSpc>
                <a:spcPct val="150000"/>
              </a:lnSpc>
              <a:buNone/>
            </a:pPr>
            <a:r>
              <a:rPr lang="tr-TR" sz="1800" dirty="0" smtClean="0">
                <a:latin typeface="Arial Black" panose="020B0A04020102020204" pitchFamily="34" charset="0"/>
              </a:rPr>
              <a:t>* 1849’da </a:t>
            </a:r>
            <a:r>
              <a:rPr lang="tr-TR" sz="1800" dirty="0">
                <a:latin typeface="Arial Black" panose="020B0A04020102020204" pitchFamily="34" charset="0"/>
              </a:rPr>
              <a:t>Baytar Okulu (Veteriner) sınıfı açılmıştır.</a:t>
            </a:r>
          </a:p>
          <a:p>
            <a:pPr marL="0" indent="0" algn="just">
              <a:lnSpc>
                <a:spcPct val="150000"/>
              </a:lnSpc>
              <a:buNone/>
            </a:pPr>
            <a:r>
              <a:rPr lang="tr-TR" sz="1800" dirty="0">
                <a:latin typeface="Arial Black" panose="020B0A04020102020204" pitchFamily="34" charset="0"/>
              </a:rPr>
              <a:t>* 1851’de Bilimler Akademisi (Encümen-i </a:t>
            </a:r>
            <a:r>
              <a:rPr lang="tr-TR" sz="1800" dirty="0" err="1">
                <a:latin typeface="Arial Black" panose="020B0A04020102020204" pitchFamily="34" charset="0"/>
              </a:rPr>
              <a:t>Daniş</a:t>
            </a:r>
            <a:r>
              <a:rPr lang="tr-TR" sz="1800" dirty="0">
                <a:latin typeface="Arial Black" panose="020B0A04020102020204" pitchFamily="34" charset="0"/>
              </a:rPr>
              <a:t>) kuruldu.</a:t>
            </a:r>
          </a:p>
          <a:p>
            <a:pPr marL="0" indent="0" algn="just">
              <a:lnSpc>
                <a:spcPct val="150000"/>
              </a:lnSpc>
              <a:buNone/>
            </a:pPr>
            <a:r>
              <a:rPr lang="tr-TR" sz="1800" dirty="0">
                <a:latin typeface="Arial Black" panose="020B0A04020102020204" pitchFamily="34" charset="0"/>
              </a:rPr>
              <a:t>* 1845’de Erkan-ı Harbiye (kurmay) sınıfı açıldı.</a:t>
            </a:r>
          </a:p>
          <a:p>
            <a:pPr marL="0" indent="0" algn="just">
              <a:lnSpc>
                <a:spcPct val="150000"/>
              </a:lnSpc>
              <a:buNone/>
            </a:pPr>
            <a:r>
              <a:rPr lang="tr-TR" sz="1800" dirty="0">
                <a:latin typeface="Arial Black" panose="020B0A04020102020204" pitchFamily="34" charset="0"/>
              </a:rPr>
              <a:t>* 1865’ te Lisan Mektebi (Yabancı Diller </a:t>
            </a:r>
            <a:r>
              <a:rPr lang="tr-TR" sz="1800" dirty="0" smtClean="0">
                <a:latin typeface="Arial Black" panose="020B0A04020102020204" pitchFamily="34" charset="0"/>
              </a:rPr>
              <a:t>Okulu); 1867’de </a:t>
            </a:r>
            <a:r>
              <a:rPr lang="tr-TR" sz="1800" dirty="0">
                <a:latin typeface="Arial Black" panose="020B0A04020102020204" pitchFamily="34" charset="0"/>
              </a:rPr>
              <a:t>Eczacılık </a:t>
            </a:r>
            <a:r>
              <a:rPr lang="tr-TR" sz="1800" dirty="0" smtClean="0">
                <a:latin typeface="Arial Black" panose="020B0A04020102020204" pitchFamily="34" charset="0"/>
              </a:rPr>
              <a:t>Okulu; 1860’da </a:t>
            </a:r>
            <a:r>
              <a:rPr lang="tr-TR" sz="1800" dirty="0">
                <a:latin typeface="Arial Black" panose="020B0A04020102020204" pitchFamily="34" charset="0"/>
              </a:rPr>
              <a:t>Islahhane (Sanat </a:t>
            </a:r>
            <a:r>
              <a:rPr lang="tr-TR" sz="1800" dirty="0" smtClean="0">
                <a:latin typeface="Arial Black" panose="020B0A04020102020204" pitchFamily="34" charset="0"/>
              </a:rPr>
              <a:t>Okulu); 1868’de </a:t>
            </a:r>
            <a:r>
              <a:rPr lang="tr-TR" sz="1800" dirty="0">
                <a:latin typeface="Arial Black" panose="020B0A04020102020204" pitchFamily="34" charset="0"/>
              </a:rPr>
              <a:t>Sanayi </a:t>
            </a:r>
            <a:r>
              <a:rPr lang="tr-TR" sz="1800" dirty="0" smtClean="0">
                <a:latin typeface="Arial Black" panose="020B0A04020102020204" pitchFamily="34" charset="0"/>
              </a:rPr>
              <a:t>Mektebi; 1870’de </a:t>
            </a:r>
            <a:r>
              <a:rPr lang="tr-TR" sz="1800" dirty="0">
                <a:latin typeface="Arial Black" panose="020B0A04020102020204" pitchFamily="34" charset="0"/>
              </a:rPr>
              <a:t>Kaptanlık Mektebi açıldı.</a:t>
            </a:r>
          </a:p>
          <a:p>
            <a:pPr marL="0" indent="0" algn="just">
              <a:lnSpc>
                <a:spcPct val="150000"/>
              </a:lnSpc>
              <a:buNone/>
            </a:pPr>
            <a:r>
              <a:rPr lang="tr-TR" sz="1800" dirty="0">
                <a:latin typeface="Arial Black" panose="020B0A04020102020204" pitchFamily="34" charset="0"/>
              </a:rPr>
              <a:t>* Dönemin en önemli kurumlarından biri olan </a:t>
            </a:r>
            <a:r>
              <a:rPr lang="tr-TR" sz="1800" dirty="0" smtClean="0">
                <a:latin typeface="Arial Black" panose="020B0A04020102020204" pitchFamily="34" charset="0"/>
              </a:rPr>
              <a:t>Mülkiye</a:t>
            </a:r>
            <a:r>
              <a:rPr lang="tr-TR" sz="1800" dirty="0">
                <a:latin typeface="Arial Black" panose="020B0A04020102020204" pitchFamily="34" charset="0"/>
              </a:rPr>
              <a:t>(Siyasal Bilgiler Fakültesi</a:t>
            </a:r>
            <a:r>
              <a:rPr lang="tr-TR" sz="1800" dirty="0" smtClean="0">
                <a:latin typeface="Arial Black" panose="020B0A04020102020204" pitchFamily="34" charset="0"/>
              </a:rPr>
              <a:t>) 1859’da, İlk </a:t>
            </a:r>
            <a:r>
              <a:rPr lang="tr-TR" sz="1800" dirty="0">
                <a:latin typeface="Arial Black" panose="020B0A04020102020204" pitchFamily="34" charset="0"/>
              </a:rPr>
              <a:t>modern üniversite Darülfünun ise 1863 yılında açılmıştır. (Bir süre sonra kapanmış ve yeniden açılışı 1900’lü yılları bulmuştur</a:t>
            </a:r>
            <a:r>
              <a:rPr lang="tr-TR" sz="1800" dirty="0" smtClean="0">
                <a:latin typeface="Arial Black" panose="020B0A04020102020204" pitchFamily="34" charset="0"/>
              </a:rPr>
              <a:t>.)</a:t>
            </a:r>
          </a:p>
          <a:p>
            <a:pPr algn="just">
              <a:lnSpc>
                <a:spcPct val="150000"/>
              </a:lnSpc>
            </a:pPr>
            <a:endParaRPr lang="tr-TR" sz="1800" dirty="0" smtClean="0">
              <a:latin typeface="Arial Black" panose="020B0A04020102020204" pitchFamily="34" charset="0"/>
            </a:endParaRPr>
          </a:p>
          <a:p>
            <a:pPr algn="just"/>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319313"/>
          </a:xfrm>
        </p:spPr>
        <p:txBody>
          <a:bodyPr>
            <a:normAutofit fontScale="90000"/>
          </a:bodyPr>
          <a:lstStyle/>
          <a:p>
            <a:endParaRPr lang="tr-TR" dirty="0"/>
          </a:p>
        </p:txBody>
      </p:sp>
      <p:sp>
        <p:nvSpPr>
          <p:cNvPr id="3" name="İçerik Yer Tutucusu 2"/>
          <p:cNvSpPr>
            <a:spLocks noGrp="1"/>
          </p:cNvSpPr>
          <p:nvPr>
            <p:ph idx="1"/>
          </p:nvPr>
        </p:nvSpPr>
        <p:spPr>
          <a:xfrm>
            <a:off x="261257" y="319314"/>
            <a:ext cx="11771086" cy="6538686"/>
          </a:xfrm>
        </p:spPr>
        <p:txBody>
          <a:bodyPr>
            <a:noAutofit/>
          </a:bodyPr>
          <a:lstStyle/>
          <a:p>
            <a:pPr>
              <a:lnSpc>
                <a:spcPct val="150000"/>
              </a:lnSpc>
            </a:pPr>
            <a:r>
              <a:rPr lang="tr-TR" sz="1800" dirty="0" smtClean="0">
                <a:latin typeface="Arial Black" panose="020B0A04020102020204" pitchFamily="34" charset="0"/>
              </a:rPr>
              <a:t>* 1847 yılında </a:t>
            </a:r>
            <a:r>
              <a:rPr lang="tr-TR" sz="1800" u="sng" dirty="0" smtClean="0">
                <a:latin typeface="Arial Black" panose="020B0A04020102020204" pitchFamily="34" charset="0"/>
              </a:rPr>
              <a:t>ilk telgraf </a:t>
            </a:r>
            <a:r>
              <a:rPr lang="tr-TR" sz="1800" dirty="0" smtClean="0">
                <a:latin typeface="Arial Black" panose="020B0A04020102020204" pitchFamily="34" charset="0"/>
              </a:rPr>
              <a:t>cihazı Beylerbeyi Sarayı’na getirilmiş, 1854 Kırım Harbi sırasında Avrupa’nın tüm merkezleriyle İstanbul arasında telgraf bağlantısı kurulmuştur.</a:t>
            </a:r>
          </a:p>
          <a:p>
            <a:pPr>
              <a:lnSpc>
                <a:spcPct val="150000"/>
              </a:lnSpc>
            </a:pPr>
            <a:r>
              <a:rPr lang="tr-TR" sz="1800" dirty="0" smtClean="0">
                <a:latin typeface="Arial Black" panose="020B0A04020102020204" pitchFamily="34" charset="0"/>
              </a:rPr>
              <a:t>* 1856 yılında ilk demiryolu hattı İzmir-Turgutlu arasında yapılmaya başlanmıştır.</a:t>
            </a:r>
          </a:p>
          <a:p>
            <a:pPr>
              <a:lnSpc>
                <a:spcPct val="150000"/>
              </a:lnSpc>
            </a:pPr>
            <a:r>
              <a:rPr lang="tr-TR" sz="1800" dirty="0" smtClean="0">
                <a:latin typeface="Arial Black" panose="020B0A04020102020204" pitchFamily="34" charset="0"/>
              </a:rPr>
              <a:t>* </a:t>
            </a:r>
            <a:r>
              <a:rPr lang="tr-TR" sz="1800" dirty="0" err="1" smtClean="0">
                <a:latin typeface="Arial Black" panose="020B0A04020102020204" pitchFamily="34" charset="0"/>
              </a:rPr>
              <a:t>I.Abdülmecid</a:t>
            </a:r>
            <a:r>
              <a:rPr lang="tr-TR" sz="1800" dirty="0" smtClean="0">
                <a:latin typeface="Arial Black" panose="020B0A04020102020204" pitchFamily="34" charset="0"/>
              </a:rPr>
              <a:t> döneminde 150’den fazla fabrika açılmıştır.</a:t>
            </a:r>
          </a:p>
          <a:p>
            <a:pPr>
              <a:lnSpc>
                <a:spcPct val="150000"/>
              </a:lnSpc>
            </a:pPr>
            <a:r>
              <a:rPr lang="tr-TR" sz="1800" dirty="0" smtClean="0">
                <a:latin typeface="Arial Black" panose="020B0A04020102020204" pitchFamily="34" charset="0"/>
              </a:rPr>
              <a:t>* Dolmabahçe Sarayı yapılmıştır.</a:t>
            </a:r>
          </a:p>
          <a:p>
            <a:pPr>
              <a:lnSpc>
                <a:spcPct val="150000"/>
              </a:lnSpc>
            </a:pPr>
            <a:r>
              <a:rPr lang="tr-TR" sz="1800" dirty="0" smtClean="0">
                <a:latin typeface="Arial Black" panose="020B0A04020102020204" pitchFamily="34" charset="0"/>
              </a:rPr>
              <a:t>* 1847 yılında Bank-ı </a:t>
            </a:r>
            <a:r>
              <a:rPr lang="tr-TR" sz="1800" dirty="0" err="1" smtClean="0">
                <a:latin typeface="Arial Black" panose="020B0A04020102020204" pitchFamily="34" charset="0"/>
              </a:rPr>
              <a:t>Dersaadet</a:t>
            </a:r>
            <a:r>
              <a:rPr lang="tr-TR" sz="1800" dirty="0" smtClean="0">
                <a:latin typeface="Arial Black" panose="020B0A04020102020204" pitchFamily="34" charset="0"/>
              </a:rPr>
              <a:t>, 1856’da Bank-ı Osmani kurulmuştur.</a:t>
            </a:r>
          </a:p>
          <a:p>
            <a:pPr>
              <a:lnSpc>
                <a:spcPct val="150000"/>
              </a:lnSpc>
            </a:pPr>
            <a:r>
              <a:rPr lang="tr-TR" sz="1800" dirty="0" smtClean="0">
                <a:latin typeface="Arial Black" panose="020B0A04020102020204" pitchFamily="34" charset="0"/>
              </a:rPr>
              <a:t>* 1840’da ilk Türkçe özel gazete ‘Tercüman-i Ahval’ yayın hayatına başlamış</a:t>
            </a:r>
            <a:r>
              <a:rPr lang="tr-TR" sz="1800" dirty="0">
                <a:latin typeface="Arial Black" panose="020B0A04020102020204" pitchFamily="34" charset="0"/>
              </a:rPr>
              <a:t>, 1862’de ilk </a:t>
            </a:r>
            <a:r>
              <a:rPr lang="tr-TR" sz="1800" dirty="0" smtClean="0">
                <a:latin typeface="Arial Black" panose="020B0A04020102020204" pitchFamily="34" charset="0"/>
              </a:rPr>
              <a:t>dergi</a:t>
            </a:r>
            <a:r>
              <a:rPr lang="tr-TR" sz="1800" dirty="0">
                <a:latin typeface="Arial Black" panose="020B0A04020102020204" pitchFamily="34" charset="0"/>
              </a:rPr>
              <a:t> </a:t>
            </a:r>
            <a:r>
              <a:rPr lang="tr-TR" sz="1800" dirty="0" smtClean="0">
                <a:latin typeface="Arial Black" panose="020B0A04020102020204" pitchFamily="34" charset="0"/>
              </a:rPr>
              <a:t>‘Mecmua-i </a:t>
            </a:r>
            <a:r>
              <a:rPr lang="tr-TR" sz="1800" dirty="0" err="1">
                <a:latin typeface="Arial Black" panose="020B0A04020102020204" pitchFamily="34" charset="0"/>
              </a:rPr>
              <a:t>Fünun</a:t>
            </a:r>
            <a:r>
              <a:rPr lang="tr-TR" sz="1800" dirty="0">
                <a:latin typeface="Arial Black" panose="020B0A04020102020204" pitchFamily="34" charset="0"/>
              </a:rPr>
              <a:t>’, ilk resimli dergi ‘Mirat’ </a:t>
            </a:r>
            <a:r>
              <a:rPr lang="tr-TR" sz="1800" dirty="0" smtClean="0">
                <a:latin typeface="Arial Black" panose="020B0A04020102020204" pitchFamily="34" charset="0"/>
              </a:rPr>
              <a:t>yayınlanmış; bunu pek çok diğer gazete ve dergiler izlemiş ve iletişim alanında önemli gelişmeler yaşanmıştır.</a:t>
            </a:r>
          </a:p>
        </p:txBody>
      </p:sp>
    </p:spTree>
    <p:extLst>
      <p:ext uri="{BB962C8B-B14F-4D97-AF65-F5344CB8AC3E}">
        <p14:creationId xmlns:p14="http://schemas.microsoft.com/office/powerpoint/2010/main" val="28941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57389"/>
          </a:xfrm>
        </p:spPr>
        <p:txBody>
          <a:bodyPr>
            <a:normAutofit fontScale="90000"/>
          </a:bodyPr>
          <a:lstStyle/>
          <a:p>
            <a:endParaRPr lang="tr-TR" dirty="0"/>
          </a:p>
        </p:txBody>
      </p:sp>
      <p:sp>
        <p:nvSpPr>
          <p:cNvPr id="3" name="İçerik Yer Tutucusu 2"/>
          <p:cNvSpPr>
            <a:spLocks noGrp="1"/>
          </p:cNvSpPr>
          <p:nvPr>
            <p:ph idx="1"/>
          </p:nvPr>
        </p:nvSpPr>
        <p:spPr>
          <a:xfrm>
            <a:off x="290286" y="711200"/>
            <a:ext cx="11684000" cy="5419969"/>
          </a:xfrm>
        </p:spPr>
        <p:txBody>
          <a:bodyPr/>
          <a:lstStyle/>
          <a:p>
            <a:pPr marL="0" indent="0">
              <a:lnSpc>
                <a:spcPct val="150000"/>
              </a:lnSpc>
              <a:buNone/>
            </a:pPr>
            <a:r>
              <a:rPr lang="tr-TR" sz="1800" dirty="0">
                <a:latin typeface="Arial Black" panose="020B0A04020102020204" pitchFamily="34" charset="0"/>
              </a:rPr>
              <a:t>* İlk kağıt </a:t>
            </a:r>
            <a:r>
              <a:rPr lang="tr-TR" sz="1800" dirty="0" smtClean="0">
                <a:latin typeface="Arial Black" panose="020B0A04020102020204" pitchFamily="34" charset="0"/>
              </a:rPr>
              <a:t>para </a:t>
            </a:r>
            <a:r>
              <a:rPr lang="tr-TR" sz="1800" dirty="0">
                <a:latin typeface="Arial Black" panose="020B0A04020102020204" pitchFamily="34" charset="0"/>
              </a:rPr>
              <a:t>1841’de </a:t>
            </a:r>
            <a:r>
              <a:rPr lang="tr-TR" sz="1800" dirty="0" smtClean="0">
                <a:latin typeface="Arial Black" panose="020B0A04020102020204" pitchFamily="34" charset="0"/>
              </a:rPr>
              <a:t>basılmış </a:t>
            </a:r>
            <a:r>
              <a:rPr lang="tr-TR" sz="1800" dirty="0">
                <a:latin typeface="Arial Black" panose="020B0A04020102020204" pitchFamily="34" charset="0"/>
              </a:rPr>
              <a:t>ve kullanılmaya </a:t>
            </a:r>
            <a:r>
              <a:rPr lang="tr-TR" sz="1800" dirty="0" smtClean="0">
                <a:latin typeface="Arial Black" panose="020B0A04020102020204" pitchFamily="34" charset="0"/>
              </a:rPr>
              <a:t>başlanmıştır.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Mali işlerde yeni düzenlemeler </a:t>
            </a:r>
            <a:r>
              <a:rPr lang="tr-TR" sz="1800" dirty="0" smtClean="0">
                <a:latin typeface="Arial Black" panose="020B0A04020102020204" pitchFamily="34" charset="0"/>
              </a:rPr>
              <a:t>yapılmış, </a:t>
            </a:r>
            <a:r>
              <a:rPr lang="tr-TR" sz="1800" u="sng" dirty="0">
                <a:latin typeface="Arial Black" panose="020B0A04020102020204" pitchFamily="34" charset="0"/>
              </a:rPr>
              <a:t>Maliye </a:t>
            </a:r>
            <a:r>
              <a:rPr lang="tr-TR" sz="1800" u="sng" dirty="0" smtClean="0">
                <a:latin typeface="Arial Black" panose="020B0A04020102020204" pitchFamily="34" charset="0"/>
              </a:rPr>
              <a:t>Bakanlığı </a:t>
            </a:r>
            <a:r>
              <a:rPr lang="tr-TR" sz="1800" dirty="0" smtClean="0">
                <a:latin typeface="Arial Black" panose="020B0A04020102020204" pitchFamily="34" charset="0"/>
              </a:rPr>
              <a:t>kurulmuştur.</a:t>
            </a:r>
            <a:endParaRPr lang="tr-TR" sz="1800" dirty="0">
              <a:latin typeface="Arial Black" panose="020B0A04020102020204" pitchFamily="34" charset="0"/>
            </a:endParaRPr>
          </a:p>
          <a:p>
            <a:pPr marL="0" indent="0">
              <a:lnSpc>
                <a:spcPct val="150000"/>
              </a:lnSpc>
              <a:buNone/>
            </a:pPr>
            <a:r>
              <a:rPr lang="tr-TR" sz="1800" dirty="0" smtClean="0">
                <a:latin typeface="Arial Black" panose="020B0A04020102020204" pitchFamily="34" charset="0"/>
              </a:rPr>
              <a:t>* 1871’de </a:t>
            </a:r>
            <a:r>
              <a:rPr lang="tr-TR" sz="1800" dirty="0">
                <a:latin typeface="Arial Black" panose="020B0A04020102020204" pitchFamily="34" charset="0"/>
              </a:rPr>
              <a:t>İlk Osmanlı Sendikası ‘</a:t>
            </a:r>
            <a:r>
              <a:rPr lang="tr-TR" sz="1800" dirty="0" err="1">
                <a:latin typeface="Arial Black" panose="020B0A04020102020204" pitchFamily="34" charset="0"/>
              </a:rPr>
              <a:t>Ameleperver</a:t>
            </a:r>
            <a:r>
              <a:rPr lang="tr-TR" sz="1800" dirty="0">
                <a:latin typeface="Arial Black" panose="020B0A04020102020204" pitchFamily="34" charset="0"/>
              </a:rPr>
              <a:t> Cemiyeti’ kurulmuştur. İşçilerin ilk grevi bu dönemdedir.</a:t>
            </a:r>
          </a:p>
          <a:p>
            <a:pPr marL="0" indent="0">
              <a:lnSpc>
                <a:spcPct val="150000"/>
              </a:lnSpc>
              <a:buNone/>
            </a:pPr>
            <a:r>
              <a:rPr lang="tr-TR" sz="1800" dirty="0" smtClean="0">
                <a:latin typeface="Arial Black" panose="020B0A04020102020204" pitchFamily="34" charset="0"/>
              </a:rPr>
              <a:t>* </a:t>
            </a:r>
            <a:r>
              <a:rPr lang="tr-TR" sz="1800" dirty="0">
                <a:latin typeface="Arial Black" panose="020B0A04020102020204" pitchFamily="34" charset="0"/>
              </a:rPr>
              <a:t>İltizam sisteminin </a:t>
            </a:r>
            <a:r>
              <a:rPr lang="tr-TR" sz="1800" dirty="0" smtClean="0">
                <a:latin typeface="Arial Black" panose="020B0A04020102020204" pitchFamily="34" charset="0"/>
              </a:rPr>
              <a:t>kaldırılmıştır.</a:t>
            </a:r>
            <a:endParaRPr lang="tr-TR" sz="1800" dirty="0">
              <a:latin typeface="Arial Black" panose="020B0A04020102020204" pitchFamily="34" charset="0"/>
            </a:endParaRPr>
          </a:p>
          <a:p>
            <a:pPr marL="0" indent="0">
              <a:lnSpc>
                <a:spcPct val="150000"/>
              </a:lnSpc>
              <a:buNone/>
            </a:pPr>
            <a:r>
              <a:rPr lang="tr-TR" sz="1800" dirty="0">
                <a:latin typeface="Arial Black" panose="020B0A04020102020204" pitchFamily="34" charset="0"/>
              </a:rPr>
              <a:t>* Gayrimüslimlerden alınan </a:t>
            </a:r>
            <a:r>
              <a:rPr lang="tr-TR" sz="1800" u="sng" dirty="0">
                <a:latin typeface="Arial Black" panose="020B0A04020102020204" pitchFamily="34" charset="0"/>
              </a:rPr>
              <a:t>cizye</a:t>
            </a:r>
            <a:r>
              <a:rPr lang="tr-TR" sz="1800" dirty="0">
                <a:latin typeface="Arial Black" panose="020B0A04020102020204" pitchFamily="34" charset="0"/>
              </a:rPr>
              <a:t> vergisinin kaldırıldığı bir dönem olmuştur.</a:t>
            </a:r>
          </a:p>
          <a:p>
            <a:pPr marL="0" indent="0">
              <a:lnSpc>
                <a:spcPct val="150000"/>
              </a:lnSpc>
              <a:buNone/>
            </a:pPr>
            <a:r>
              <a:rPr lang="tr-TR" sz="1800" dirty="0" smtClean="0">
                <a:latin typeface="Arial Black" panose="020B0A04020102020204" pitchFamily="34" charset="0"/>
              </a:rPr>
              <a:t>* İltizam </a:t>
            </a:r>
            <a:r>
              <a:rPr lang="tr-TR" sz="1800" dirty="0">
                <a:latin typeface="Arial Black" panose="020B0A04020102020204" pitchFamily="34" charset="0"/>
              </a:rPr>
              <a:t>usulünün kaldırılması vergilerde bir düşüşe sebep olmuş, ardından gelen 1854 Kırım Harbi’nin </a:t>
            </a:r>
            <a:r>
              <a:rPr lang="tr-TR" sz="1800" dirty="0" smtClean="0">
                <a:latin typeface="Arial Black" panose="020B0A04020102020204" pitchFamily="34" charset="0"/>
              </a:rPr>
              <a:t>giderlerinin karşılanabilmesi </a:t>
            </a:r>
            <a:r>
              <a:rPr lang="tr-TR" sz="1800" dirty="0">
                <a:latin typeface="Arial Black" panose="020B0A04020102020204" pitchFamily="34" charset="0"/>
              </a:rPr>
              <a:t>için </a:t>
            </a:r>
            <a:r>
              <a:rPr lang="tr-TR" sz="1800" dirty="0" smtClean="0">
                <a:latin typeface="Arial Black" panose="020B0A04020102020204" pitchFamily="34" charset="0"/>
              </a:rPr>
              <a:t>de ilk </a:t>
            </a:r>
            <a:r>
              <a:rPr lang="tr-TR" sz="1800" dirty="0">
                <a:latin typeface="Arial Black" panose="020B0A04020102020204" pitchFamily="34" charset="0"/>
              </a:rPr>
              <a:t>kez yüksek faizli dış borç alımına </a:t>
            </a:r>
            <a:r>
              <a:rPr lang="tr-TR" sz="1800" dirty="0" smtClean="0">
                <a:latin typeface="Arial Black" panose="020B0A04020102020204" pitchFamily="34" charset="0"/>
              </a:rPr>
              <a:t>gidilmiştir.</a:t>
            </a:r>
            <a:endParaRPr lang="tr-TR" sz="1800" dirty="0">
              <a:latin typeface="Arial Black" panose="020B0A04020102020204" pitchFamily="34" charset="0"/>
            </a:endParaRPr>
          </a:p>
          <a:p>
            <a:endParaRPr lang="tr-TR" dirty="0"/>
          </a:p>
        </p:txBody>
      </p:sp>
    </p:spTree>
    <p:extLst>
      <p:ext uri="{BB962C8B-B14F-4D97-AF65-F5344CB8AC3E}">
        <p14:creationId xmlns:p14="http://schemas.microsoft.com/office/powerpoint/2010/main" val="17524050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3480</TotalTime>
  <Words>2667</Words>
  <Application>Microsoft Office PowerPoint</Application>
  <PresentationFormat>Özel</PresentationFormat>
  <Paragraphs>101</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Office Teması</vt:lpstr>
      <vt:lpstr>PowerPoint Sunusu</vt:lpstr>
      <vt:lpstr>TANZİMAT DÖNEMİ (1839-1876) TANZİMAT FERMANI (GÜLHANE HATT-I HÜMAYUNU) 3 Kasım 1839</vt:lpstr>
      <vt:lpstr>PowerPoint Sunusu</vt:lpstr>
      <vt:lpstr>TANZİMAT FERMANININ ESASLARI</vt:lpstr>
      <vt:lpstr>PowerPoint Sunusu</vt:lpstr>
      <vt:lpstr>TANZİMAT DÖNEMİNDE GERÇEKLEŞEN BAZI YENİLİK VE GELİŞMELER</vt:lpstr>
      <vt:lpstr>TANZİMAT DÖNEMİNDE ÇEŞİTLİ ALANLARDAKİ GELİŞMELER</vt:lpstr>
      <vt:lpstr>PowerPoint Sunusu</vt:lpstr>
      <vt:lpstr>PowerPoint Sunusu</vt:lpstr>
      <vt:lpstr>ŞARK MESELESİ (DOĞU MESELESİ)</vt:lpstr>
      <vt:lpstr>PowerPoint Sunusu</vt:lpstr>
      <vt:lpstr>PowerPoint Sunusu</vt:lpstr>
      <vt:lpstr>KIRIM SAVAŞI (1854-1856) </vt:lpstr>
      <vt:lpstr>PowerPoint Sunusu</vt:lpstr>
      <vt:lpstr>PowerPoint Sunusu</vt:lpstr>
      <vt:lpstr>PARİS ANTLAŞMASI (1856)</vt:lpstr>
      <vt:lpstr>ISLAHAT FERMANI (1856) </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164</cp:revision>
  <dcterms:created xsi:type="dcterms:W3CDTF">2020-10-12T19:58:09Z</dcterms:created>
  <dcterms:modified xsi:type="dcterms:W3CDTF">2020-10-31T13:48:06Z</dcterms:modified>
</cp:coreProperties>
</file>