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79" r:id="rId7"/>
    <p:sldId id="262" r:id="rId8"/>
    <p:sldId id="265" r:id="rId9"/>
    <p:sldId id="264" r:id="rId10"/>
    <p:sldId id="266" r:id="rId11"/>
    <p:sldId id="267" r:id="rId12"/>
    <p:sldId id="269" r:id="rId13"/>
    <p:sldId id="270"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94849" autoAdjust="0"/>
  </p:normalViewPr>
  <p:slideViewPr>
    <p:cSldViewPr snapToGrid="0">
      <p:cViewPr>
        <p:scale>
          <a:sx n="81" d="100"/>
          <a:sy n="81" d="100"/>
        </p:scale>
        <p:origin x="-120"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01.11.2020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7955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01.11.2020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9695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01.11.2020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35895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01.11.2020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411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830BD2C-FFA5-4655-AFA7-F13AD9E35789}" type="datetimeFigureOut">
              <a:rPr lang="tr-TR" smtClean="0"/>
              <a:t>01.11.2020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90895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830BD2C-FFA5-4655-AFA7-F13AD9E35789}" type="datetimeFigureOut">
              <a:rPr lang="tr-TR" smtClean="0"/>
              <a:t>01.11.2020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91214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830BD2C-FFA5-4655-AFA7-F13AD9E35789}" type="datetimeFigureOut">
              <a:rPr lang="tr-TR" smtClean="0"/>
              <a:t>01.11.2020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6320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830BD2C-FFA5-4655-AFA7-F13AD9E35789}" type="datetimeFigureOut">
              <a:rPr lang="tr-TR" smtClean="0"/>
              <a:t>01.11.2020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88577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830BD2C-FFA5-4655-AFA7-F13AD9E35789}" type="datetimeFigureOut">
              <a:rPr lang="tr-TR" smtClean="0"/>
              <a:t>01.11.2020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309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01.11.2020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87635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01.11.2020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71135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BD2C-FFA5-4655-AFA7-F13AD9E35789}" type="datetimeFigureOut">
              <a:rPr lang="tr-TR" smtClean="0"/>
              <a:t>01.11.2020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96C8-3D58-4948-8512-759FD7DCA725}" type="slidenum">
              <a:rPr lang="tr-TR" smtClean="0"/>
              <a:t>‹#›</a:t>
            </a:fld>
            <a:endParaRPr lang="tr-TR"/>
          </a:p>
        </p:txBody>
      </p:sp>
    </p:spTree>
    <p:extLst>
      <p:ext uri="{BB962C8B-B14F-4D97-AF65-F5344CB8AC3E}">
        <p14:creationId xmlns:p14="http://schemas.microsoft.com/office/powerpoint/2010/main" val="311423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35132"/>
            <a:ext cx="9144000" cy="339634"/>
          </a:xfrm>
        </p:spPr>
        <p:txBody>
          <a:bodyPr>
            <a:normAutofit fontScale="90000"/>
          </a:bodyPr>
          <a:lstStyle/>
          <a:p>
            <a:pPr algn="l">
              <a:lnSpc>
                <a:spcPct val="150000"/>
              </a:lnSpc>
            </a:pPr>
            <a:endParaRPr lang="tr-TR" sz="2000" dirty="0">
              <a:latin typeface="Arial Black" panose="020B0A04020102020204" pitchFamily="34" charset="0"/>
            </a:endParaRPr>
          </a:p>
        </p:txBody>
      </p:sp>
      <p:sp>
        <p:nvSpPr>
          <p:cNvPr id="3" name="Alt Başlık 2"/>
          <p:cNvSpPr>
            <a:spLocks noGrp="1"/>
          </p:cNvSpPr>
          <p:nvPr>
            <p:ph type="subTitle" idx="1"/>
          </p:nvPr>
        </p:nvSpPr>
        <p:spPr>
          <a:xfrm>
            <a:off x="1524000" y="1580606"/>
            <a:ext cx="9144000" cy="4764209"/>
          </a:xfrm>
        </p:spPr>
        <p:txBody>
          <a:bodyPr>
            <a:noAutofit/>
          </a:bodyPr>
          <a:lstStyle/>
          <a:p>
            <a:pPr algn="l">
              <a:lnSpc>
                <a:spcPct val="150000"/>
              </a:lnSpc>
            </a:pPr>
            <a:r>
              <a:rPr lang="tr-TR" sz="1800" dirty="0" smtClean="0">
                <a:latin typeface="Arial Black" panose="020B0A04020102020204" pitchFamily="34" charset="0"/>
              </a:rPr>
              <a:t>I. MEŞRUTİYET ve KANUN-İ ESASÎ (1876)</a:t>
            </a:r>
            <a:r>
              <a:rPr lang="tr-TR" sz="1800" dirty="0">
                <a:latin typeface="Arial Black" panose="020B0A04020102020204" pitchFamily="34" charset="0"/>
              </a:rPr>
              <a:t/>
            </a:r>
            <a:br>
              <a:rPr lang="tr-TR" sz="1800" dirty="0">
                <a:latin typeface="Arial Black" panose="020B0A04020102020204" pitchFamily="34" charset="0"/>
              </a:rPr>
            </a:br>
            <a:endParaRPr lang="tr-TR" sz="1800" dirty="0" smtClean="0">
              <a:latin typeface="Arial Black" panose="020B0A04020102020204" pitchFamily="34" charset="0"/>
            </a:endParaRPr>
          </a:p>
          <a:p>
            <a:pPr algn="l">
              <a:lnSpc>
                <a:spcPct val="150000"/>
              </a:lnSpc>
            </a:pPr>
            <a:r>
              <a:rPr lang="tr-TR" sz="1800" dirty="0" smtClean="0">
                <a:latin typeface="Arial Black" panose="020B0A04020102020204" pitchFamily="34" charset="0"/>
              </a:rPr>
              <a:t>93 HARBİ (1877-78 OSMANLI-RUS SAVAŞI</a:t>
            </a:r>
            <a:r>
              <a:rPr lang="tr-TR" sz="1800" dirty="0" smtClean="0">
                <a:latin typeface="Arial Black" panose="020B0A04020102020204" pitchFamily="34" charset="0"/>
              </a:rPr>
              <a:t>) </a:t>
            </a:r>
            <a:endParaRPr lang="tr-TR" sz="1800" dirty="0" smtClean="0">
              <a:latin typeface="Arial Black" panose="020B0A04020102020204" pitchFamily="34" charset="0"/>
            </a:endParaRPr>
          </a:p>
          <a:p>
            <a:pPr algn="l">
              <a:lnSpc>
                <a:spcPct val="150000"/>
              </a:lnSpc>
            </a:pPr>
            <a:endParaRPr lang="tr-TR" sz="1800" dirty="0" smtClean="0">
              <a:latin typeface="Arial Black" panose="020B0A04020102020204" pitchFamily="34" charset="0"/>
            </a:endParaRPr>
          </a:p>
          <a:p>
            <a:pPr algn="l">
              <a:lnSpc>
                <a:spcPct val="150000"/>
              </a:lnSpc>
            </a:pPr>
            <a:r>
              <a:rPr lang="tr-TR" sz="1800" dirty="0" smtClean="0">
                <a:latin typeface="Arial Black" panose="020B0A04020102020204" pitchFamily="34" charset="0"/>
              </a:rPr>
              <a:t>DUYUN-I UMUMİYE</a:t>
            </a:r>
          </a:p>
          <a:p>
            <a:pPr algn="l">
              <a:lnSpc>
                <a:spcPct val="150000"/>
              </a:lnSpc>
            </a:pPr>
            <a:endParaRPr lang="tr-TR" sz="1800" dirty="0">
              <a:latin typeface="Arial Black" panose="020B0A04020102020204" pitchFamily="34" charset="0"/>
            </a:endParaRPr>
          </a:p>
          <a:p>
            <a:pPr algn="l">
              <a:lnSpc>
                <a:spcPct val="150000"/>
              </a:lnSpc>
            </a:pPr>
            <a:r>
              <a:rPr lang="tr-TR" sz="1800" dirty="0" smtClean="0">
                <a:latin typeface="Arial Black" panose="020B0A04020102020204" pitchFamily="34" charset="0"/>
              </a:rPr>
              <a:t>İTTİHAT VE </a:t>
            </a:r>
            <a:r>
              <a:rPr lang="tr-TR" sz="1800" smtClean="0">
                <a:latin typeface="Arial Black" panose="020B0A04020102020204" pitchFamily="34" charset="0"/>
              </a:rPr>
              <a:t>TERAKKİ CEMİYETİ</a:t>
            </a:r>
          </a:p>
          <a:p>
            <a:pPr algn="l">
              <a:lnSpc>
                <a:spcPct val="150000"/>
              </a:lnSpc>
            </a:pPr>
            <a:endParaRPr lang="tr-TR" sz="1800" dirty="0" smtClean="0">
              <a:latin typeface="Arial Black" panose="020B0A04020102020204" pitchFamily="34" charset="0"/>
            </a:endParaRPr>
          </a:p>
          <a:p>
            <a:pPr algn="l">
              <a:lnSpc>
                <a:spcPct val="150000"/>
              </a:lnSpc>
            </a:pPr>
            <a:r>
              <a:rPr lang="tr-TR" sz="1800" dirty="0" smtClean="0">
                <a:latin typeface="Arial Black" panose="020B0A04020102020204" pitchFamily="34" charset="0"/>
              </a:rPr>
              <a:t>II. MEŞRUTİYETİN İLANI VE 31 MART VAKASI</a:t>
            </a:r>
            <a:r>
              <a:rPr lang="tr-TR" sz="1800" dirty="0">
                <a:latin typeface="Arial Black" panose="020B0A04020102020204" pitchFamily="34" charset="0"/>
              </a:rPr>
              <a:t/>
            </a:r>
            <a:br>
              <a:rPr lang="tr-TR" sz="1800" dirty="0">
                <a:latin typeface="Arial Black" panose="020B0A04020102020204" pitchFamily="34" charset="0"/>
              </a:rPr>
            </a:br>
            <a:endParaRPr lang="tr-TR" sz="1800" dirty="0" smtClean="0">
              <a:latin typeface="Arial Black" panose="020B0A04020102020204" pitchFamily="34" charset="0"/>
            </a:endParaRPr>
          </a:p>
          <a:p>
            <a:pPr algn="l">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500811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16114"/>
            <a:ext cx="10515600" cy="176963"/>
          </a:xfrm>
        </p:spPr>
        <p:txBody>
          <a:bodyPr>
            <a:normAutofit fontScale="90000"/>
          </a:bodyPr>
          <a:lstStyle/>
          <a:p>
            <a:endParaRPr lang="tr-TR" sz="2000" dirty="0">
              <a:latin typeface="Arial Black" panose="020B0A04020102020204" pitchFamily="34" charset="0"/>
            </a:endParaRPr>
          </a:p>
        </p:txBody>
      </p:sp>
      <p:sp>
        <p:nvSpPr>
          <p:cNvPr id="3" name="İçerik Yer Tutucusu 2"/>
          <p:cNvSpPr>
            <a:spLocks noGrp="1"/>
          </p:cNvSpPr>
          <p:nvPr>
            <p:ph idx="1"/>
          </p:nvPr>
        </p:nvSpPr>
        <p:spPr>
          <a:xfrm>
            <a:off x="159657" y="457201"/>
            <a:ext cx="11901714" cy="6277428"/>
          </a:xfrm>
        </p:spPr>
        <p:txBody>
          <a:bodyPr>
            <a:normAutofit/>
          </a:bodyPr>
          <a:lstStyle/>
          <a:p>
            <a:pPr algn="just">
              <a:lnSpc>
                <a:spcPct val="150000"/>
              </a:lnSpc>
            </a:pPr>
            <a:r>
              <a:rPr lang="tr-TR" sz="1800" dirty="0" smtClean="0"/>
              <a:t>Bu oluşumlardan ayrıca Osmanlı coğrafyasında yine yönetime muhalif olarak özellikle askerî sınıf arasında da yeni oluşumlar başlamıştır. Bunlardan biri Mustafa Kemal (Atatürk) tarafından 1906’da Şam’da kurulan «Vatan ve Hürriyet Cemiyeti»; bir diğeri yine aynı yıl Selanik’te Mehmet Tahir, Kazım Nami, İsmail Canbolat, Talat Bey(Paşa) gibi kişiler tarafından kurulan «Osmanlı Hürriyet </a:t>
            </a:r>
            <a:r>
              <a:rPr lang="tr-TR" sz="1800" dirty="0" err="1" smtClean="0"/>
              <a:t>Cemiyeti»dir</a:t>
            </a:r>
            <a:r>
              <a:rPr lang="tr-TR" sz="1800" dirty="0" smtClean="0"/>
              <a:t>. </a:t>
            </a:r>
          </a:p>
          <a:p>
            <a:pPr algn="just">
              <a:lnSpc>
                <a:spcPct val="150000"/>
              </a:lnSpc>
            </a:pPr>
            <a:r>
              <a:rPr lang="tr-TR" sz="1800" dirty="0" smtClean="0"/>
              <a:t>Oluşan bu muhalefet zincirleri bir süre sonra birbirleriyle bağlanacaktır. Vatan ve Hürriyet Cemiyeti Osmanlı Hürriyet Cemiyeti ile birleşecek, bu oluşum da 1907’de Osmanlı Terakki ve İttihat Cemiyeti ile birleşecektir</a:t>
            </a:r>
            <a:r>
              <a:rPr lang="tr-TR" sz="1800" dirty="0" smtClean="0"/>
              <a:t>.</a:t>
            </a:r>
          </a:p>
          <a:p>
            <a:pPr algn="just">
              <a:lnSpc>
                <a:spcPct val="150000"/>
              </a:lnSpc>
            </a:pPr>
            <a:r>
              <a:rPr lang="tr-TR" sz="1800" dirty="0" smtClean="0"/>
              <a:t>1907’de sağlanan bu uzlaşmanın ardından İttihat ve Terakki Cemiyeti ismiyle anılmaya başlayan cemiyetin II. Abdülhamid yönetimine karşı muhalefeti de sertleşmiştir. Ordudaki subaylar arasındaki yaygınlığı ve askerî kanadın güçlenmesi, cemiyeti ve ülkeyi yeni bir sürece taşıyacaktır. Bundan sonra cemiyet, özellikle Rumeli’deki III. Orduyu da arkasına alarak faaliyetlerini askerî alana da kaydırmış ve ihtilalci bir yapıya kavuşmuştur. </a:t>
            </a:r>
          </a:p>
          <a:p>
            <a:pPr algn="just">
              <a:lnSpc>
                <a:spcPct val="150000"/>
              </a:lnSpc>
            </a:pPr>
            <a:r>
              <a:rPr lang="tr-TR" sz="1800" dirty="0" smtClean="0"/>
              <a:t>Bu dönemde 1905’te Rusya, ardından Japonya</a:t>
            </a:r>
            <a:r>
              <a:rPr lang="tr-TR" sz="1800" dirty="0"/>
              <a:t> </a:t>
            </a:r>
            <a:r>
              <a:rPr lang="tr-TR" sz="1800" dirty="0" smtClean="0"/>
              <a:t>ve İran gibi ülkelerin meşrutiyete geçmesi gibi dış olayların etkisi de Osmanlıda meşrutiyete geçiş sürecini hızlandıracaktır. Ülkede meşrutiyete tekrar geçilmesinde önemli rol oynayan bir diğer etken de, İngiltere ile Rusya’nın </a:t>
            </a:r>
            <a:r>
              <a:rPr lang="tr-TR" sz="1800" dirty="0" err="1" smtClean="0"/>
              <a:t>Reval</a:t>
            </a:r>
            <a:r>
              <a:rPr lang="tr-TR" sz="1800" dirty="0" smtClean="0"/>
              <a:t> Görüşmelerinde Osmanlı topraklarının paylaşılması konusunda anlaştıkları haberinin yayılması olacaktır.</a:t>
            </a:r>
            <a:endParaRPr lang="tr-TR" sz="1800" dirty="0"/>
          </a:p>
        </p:txBody>
      </p:sp>
    </p:spTree>
    <p:extLst>
      <p:ext uri="{BB962C8B-B14F-4D97-AF65-F5344CB8AC3E}">
        <p14:creationId xmlns:p14="http://schemas.microsoft.com/office/powerpoint/2010/main" val="1408184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04503"/>
            <a:ext cx="10515600" cy="326571"/>
          </a:xfrm>
        </p:spPr>
        <p:txBody>
          <a:bodyPr>
            <a:noAutofit/>
          </a:bodyPr>
          <a:lstStyle/>
          <a:p>
            <a:r>
              <a:rPr lang="tr-TR" sz="2800" dirty="0" smtClean="0"/>
              <a:t>II. MEŞRUTİYETİN İLANI (23 Temmuz 1908)</a:t>
            </a:r>
            <a:endParaRPr lang="tr-TR" sz="2800" dirty="0"/>
          </a:p>
        </p:txBody>
      </p:sp>
      <p:sp>
        <p:nvSpPr>
          <p:cNvPr id="3" name="İçerik Yer Tutucusu 2"/>
          <p:cNvSpPr>
            <a:spLocks noGrp="1"/>
          </p:cNvSpPr>
          <p:nvPr>
            <p:ph idx="1"/>
          </p:nvPr>
        </p:nvSpPr>
        <p:spPr>
          <a:xfrm>
            <a:off x="261257" y="457200"/>
            <a:ext cx="11704320" cy="5627077"/>
          </a:xfrm>
        </p:spPr>
        <p:txBody>
          <a:bodyPr>
            <a:normAutofit lnSpcReduction="10000"/>
          </a:bodyPr>
          <a:lstStyle/>
          <a:p>
            <a:pPr algn="just">
              <a:lnSpc>
                <a:spcPct val="150000"/>
              </a:lnSpc>
            </a:pPr>
            <a:r>
              <a:rPr lang="tr-TR" sz="1600" dirty="0" smtClean="0">
                <a:latin typeface="Arial Black" panose="020B0A04020102020204" pitchFamily="34" charset="0"/>
              </a:rPr>
              <a:t>Bu gelişmeler ardından </a:t>
            </a:r>
            <a:r>
              <a:rPr lang="tr-TR" sz="1600" dirty="0" err="1" smtClean="0">
                <a:latin typeface="Arial Black" panose="020B0A04020102020204" pitchFamily="34" charset="0"/>
              </a:rPr>
              <a:t>Rumelideki</a:t>
            </a:r>
            <a:r>
              <a:rPr lang="tr-TR" sz="1600" dirty="0" smtClean="0">
                <a:latin typeface="Arial Black" panose="020B0A04020102020204" pitchFamily="34" charset="0"/>
              </a:rPr>
              <a:t> III. Orduda ihtilalci bir hareket başlayacaktır. 3 Temmuz 1908’de Resne’de Kolağası Niyazi Bey yanına bir kısım asker ve sivili alarak dağa çıkmıştır. Ardından Enver Bey(Paşa) ve Ohrili </a:t>
            </a:r>
            <a:r>
              <a:rPr lang="tr-TR" sz="1600" dirty="0" err="1" smtClean="0">
                <a:latin typeface="Arial Black" panose="020B0A04020102020204" pitchFamily="34" charset="0"/>
              </a:rPr>
              <a:t>Eyup</a:t>
            </a:r>
            <a:r>
              <a:rPr lang="tr-TR" sz="1600" dirty="0" smtClean="0">
                <a:latin typeface="Arial Black" panose="020B0A04020102020204" pitchFamily="34" charset="0"/>
              </a:rPr>
              <a:t> Sabri Beyin de benzer şekilde hareket etmeleri ve meşrutiyet isteklerini dile getirmeleri ile ülke bir ihtilal ortamına girmiştir. Meşrutiyeti geri getirmek yolunda başlayan bu isyan hareketinin bastırılması girişimleri sonuçsuz kalıp İstanbul ve saray üzerindeki baskılar </a:t>
            </a:r>
            <a:r>
              <a:rPr lang="tr-TR" sz="1600" dirty="0">
                <a:latin typeface="Arial Black" panose="020B0A04020102020204" pitchFamily="34" charset="0"/>
              </a:rPr>
              <a:t>artınca  Padişah II. Abdülhamid 23 Temmuz </a:t>
            </a:r>
            <a:r>
              <a:rPr lang="tr-TR" sz="1600" dirty="0" smtClean="0">
                <a:latin typeface="Arial Black" panose="020B0A04020102020204" pitchFamily="34" charset="0"/>
              </a:rPr>
              <a:t>1908’de meşrutiyeti tekrar ilan etmek zorunda kalmıştır. 1878’den beri ertelenen </a:t>
            </a:r>
            <a:r>
              <a:rPr lang="tr-TR" sz="1600" dirty="0" err="1" smtClean="0">
                <a:latin typeface="Arial Black" panose="020B0A04020102020204" pitchFamily="34" charset="0"/>
              </a:rPr>
              <a:t>mebusan</a:t>
            </a:r>
            <a:r>
              <a:rPr lang="tr-TR" sz="1600" dirty="0" smtClean="0">
                <a:latin typeface="Arial Black" panose="020B0A04020102020204" pitchFamily="34" charset="0"/>
              </a:rPr>
              <a:t> meclisi seçimlerinin yeniden yapılacağı ilan edilmiş, böylece İttihat ve Terakki Cemiyetinin faaliyetleri sonucunda ülke ikinci kez meşrutiyet yönetimine geçmiştir.</a:t>
            </a:r>
          </a:p>
          <a:p>
            <a:pPr algn="just">
              <a:lnSpc>
                <a:spcPct val="150000"/>
              </a:lnSpc>
            </a:pPr>
            <a:r>
              <a:rPr lang="tr-TR" sz="1600" dirty="0"/>
              <a:t>Meşrutiyetin tekrar ilanından sonra toplumsal ve siyasal yaşamda büyük bir canlanma meydana gelmiştir. Ülkedeki yayın hayatındaki sansür kaldırılmıştır. Kitap, gazete ve dergiler serbestçe yayınlanmaya başlamış ve sayıları çoğalmış, çeşitli sivil toplum kuruluşları ve hareketleri ortaya çıkmaya başlamış, daha önce görülmemiş bir hürriyet havası oluşmuştur</a:t>
            </a:r>
            <a:r>
              <a:rPr lang="tr-TR" sz="1600" dirty="0" smtClean="0"/>
              <a:t>.</a:t>
            </a:r>
          </a:p>
          <a:p>
            <a:pPr algn="just">
              <a:lnSpc>
                <a:spcPct val="150000"/>
              </a:lnSpc>
            </a:pPr>
            <a:r>
              <a:rPr lang="tr-TR" sz="1600" dirty="0" smtClean="0"/>
              <a:t>Meşrutiyetin ilanı ülkede iç ve dış politikada büyük beklentiler yaratmış, toprak kaybının sona ereceği ve ülke bütünlüğü kaygılarının biteceği ümit edilmiştir. Ancak bu beklentiler kısa sürede hayal kırıklığına dönüşecektir. Avusturya-Macaristan’ın Bosna Hersek’i ilhakı, Girit’in </a:t>
            </a:r>
            <a:r>
              <a:rPr lang="tr-TR" sz="1600" dirty="0" err="1" smtClean="0"/>
              <a:t>Yunanistana</a:t>
            </a:r>
            <a:r>
              <a:rPr lang="tr-TR" sz="1600" dirty="0" smtClean="0"/>
              <a:t> bağlanması gibi gelişmeler, büyük devletlerin ülkeyi paylaşmak konusundaki kararlarından vazgeçmediklerini gösterecektir.</a:t>
            </a:r>
          </a:p>
          <a:p>
            <a:pPr algn="just">
              <a:lnSpc>
                <a:spcPct val="150000"/>
              </a:lnSpc>
            </a:pPr>
            <a:endParaRPr lang="tr-TR" sz="2000" dirty="0"/>
          </a:p>
          <a:p>
            <a:pPr algn="just">
              <a:lnSpc>
                <a:spcPct val="150000"/>
              </a:lnSpc>
            </a:pPr>
            <a:endParaRPr lang="tr-TR" sz="2000" dirty="0"/>
          </a:p>
        </p:txBody>
      </p:sp>
    </p:spTree>
    <p:extLst>
      <p:ext uri="{BB962C8B-B14F-4D97-AF65-F5344CB8AC3E}">
        <p14:creationId xmlns:p14="http://schemas.microsoft.com/office/powerpoint/2010/main" val="32732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rot="10800000" flipV="1">
            <a:off x="838200" y="-398586"/>
            <a:ext cx="10515600" cy="763711"/>
          </a:xfrm>
        </p:spPr>
        <p:txBody>
          <a:bodyPr>
            <a:normAutofit/>
          </a:bodyPr>
          <a:lstStyle/>
          <a:p>
            <a:endParaRPr lang="tr-TR" dirty="0"/>
          </a:p>
        </p:txBody>
      </p:sp>
      <p:sp>
        <p:nvSpPr>
          <p:cNvPr id="3" name="İçerik Yer Tutucusu 2"/>
          <p:cNvSpPr>
            <a:spLocks noGrp="1"/>
          </p:cNvSpPr>
          <p:nvPr>
            <p:ph idx="1"/>
          </p:nvPr>
        </p:nvSpPr>
        <p:spPr>
          <a:xfrm>
            <a:off x="838200" y="410308"/>
            <a:ext cx="10515600" cy="6072554"/>
          </a:xfrm>
        </p:spPr>
        <p:txBody>
          <a:bodyPr>
            <a:normAutofit fontScale="92500" lnSpcReduction="20000"/>
          </a:bodyPr>
          <a:lstStyle/>
          <a:p>
            <a:pPr algn="just">
              <a:lnSpc>
                <a:spcPct val="150000"/>
              </a:lnSpc>
            </a:pPr>
            <a:r>
              <a:rPr lang="tr-TR" sz="1800" dirty="0" smtClean="0">
                <a:latin typeface="Arial Black" panose="020B0A04020102020204" pitchFamily="34" charset="0"/>
              </a:rPr>
              <a:t>Meşrutiyetin yeniden ilanı sonrası kısa zamanda seçimler yapılmış ve 17 Aralık 1908’de Meclis-i </a:t>
            </a:r>
            <a:r>
              <a:rPr lang="tr-TR" sz="1800" dirty="0" err="1" smtClean="0">
                <a:latin typeface="Arial Black" panose="020B0A04020102020204" pitchFamily="34" charset="0"/>
              </a:rPr>
              <a:t>Mebusan</a:t>
            </a:r>
            <a:r>
              <a:rPr lang="tr-TR" sz="1800" dirty="0" smtClean="0">
                <a:latin typeface="Arial Black" panose="020B0A04020102020204" pitchFamily="34" charset="0"/>
              </a:rPr>
              <a:t> açılmıştır. Seçimlerde İttihat ve Terakki Cemiyeti ağırlığını koymuş ve birçok bölgeden milletvekili(mebus) çıkarmıştır. Buna karşın meclisin faaliyete başlamasından sonra İttihatçılar tecrübesiz oldukları ve Osmanlı Devletinde gençlerin iktidara gelmesi gibi bir gelenek olmadığı için kendi hükümetlerini kuramamışlar, deneyimli paşaların kurdukları hükümetleri destekleme ve denetleme yoluna gitmişlerdir. Bu ilk evrelerde hükümeti kuran sadrazamlardan hiçbiri İttihat Terakki üyesi değildir. Ancak örtülü de olsa hükümetlerde İttihatçıların etkisi vardır ve birkaç nazırlıkta cemiyet üyelerinin yer aldığı görülmektedir. Denetleme üzerine kurdukları bu yöntem 1913’e kadar sürecek, Cemiyetin bütünüyle kendilerine özgü hükümet kurma dönemi «Babıali Baskını» olayından itibaren gerçekleşecektir. </a:t>
            </a:r>
          </a:p>
          <a:p>
            <a:pPr algn="just">
              <a:lnSpc>
                <a:spcPct val="150000"/>
              </a:lnSpc>
            </a:pPr>
            <a:r>
              <a:rPr lang="tr-TR" sz="1800" dirty="0" smtClean="0">
                <a:latin typeface="Arial Black" panose="020B0A04020102020204" pitchFamily="34" charset="0"/>
              </a:rPr>
              <a:t>Burada ayrıca İttihat ve Terakki Cemiyeti ile ilgili şu durum da hatırlatılmalıdır ki, cemiyet kolektif liderlik anlayışı ile yönetilmemiştir. Kararlar Merkezi </a:t>
            </a:r>
            <a:r>
              <a:rPr lang="tr-TR" sz="1800" dirty="0" err="1" smtClean="0">
                <a:latin typeface="Arial Black" panose="020B0A04020102020204" pitchFamily="34" charset="0"/>
              </a:rPr>
              <a:t>Umumî’de</a:t>
            </a:r>
            <a:r>
              <a:rPr lang="tr-TR" sz="1800" dirty="0" smtClean="0">
                <a:latin typeface="Arial Black" panose="020B0A04020102020204" pitchFamily="34" charset="0"/>
              </a:rPr>
              <a:t> alındığından bir lider hareketi değildir. Ancak zamanla sivil kanadın lideri olarak Talat Paşa(önce Dahiliye Nazırı, sonra Sadrazam oldu) ve askerî kanadın lideri olarak da Enver Paşa(Harbiye Nazırı ve Başkomutan Vekili) ön plana çıkacak ve devletin son döneminde etkin rol oynayacaklardır.</a:t>
            </a: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240230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12874"/>
            <a:ext cx="10515600" cy="418646"/>
          </a:xfrm>
        </p:spPr>
        <p:txBody>
          <a:bodyPr>
            <a:normAutofit/>
          </a:bodyPr>
          <a:lstStyle/>
          <a:p>
            <a:r>
              <a:rPr lang="tr-TR" sz="2000" dirty="0" smtClean="0">
                <a:latin typeface="Arial Black" panose="020B0A04020102020204" pitchFamily="34" charset="0"/>
              </a:rPr>
              <a:t>31 MART OLAYI ve II. ABDÜLHAMİT’İN TAHTTAN İNDİRİLİŞİ</a:t>
            </a:r>
            <a:endParaRPr lang="tr-TR" sz="2000" dirty="0">
              <a:latin typeface="Arial Black" panose="020B0A04020102020204" pitchFamily="34" charset="0"/>
            </a:endParaRPr>
          </a:p>
        </p:txBody>
      </p:sp>
      <p:sp>
        <p:nvSpPr>
          <p:cNvPr id="3" name="İçerik Yer Tutucusu 2"/>
          <p:cNvSpPr>
            <a:spLocks noGrp="1"/>
          </p:cNvSpPr>
          <p:nvPr>
            <p:ph idx="1"/>
          </p:nvPr>
        </p:nvSpPr>
        <p:spPr>
          <a:xfrm>
            <a:off x="248193" y="731520"/>
            <a:ext cx="11560629" cy="5917474"/>
          </a:xfrm>
        </p:spPr>
        <p:txBody>
          <a:bodyPr>
            <a:normAutofit fontScale="70000" lnSpcReduction="20000"/>
          </a:bodyPr>
          <a:lstStyle/>
          <a:p>
            <a:pPr algn="just">
              <a:lnSpc>
                <a:spcPct val="150000"/>
              </a:lnSpc>
            </a:pPr>
            <a:r>
              <a:rPr lang="tr-TR" sz="2000" dirty="0" smtClean="0">
                <a:latin typeface="Arial Black" panose="020B0A04020102020204" pitchFamily="34" charset="0"/>
              </a:rPr>
              <a:t>II. Meşrutiyetin ilanından sonra ortaya çıkan özgürlük ortamından  herkes yararlanmış, İttihatçılara karşı olan ve meşrutiyetçi olmayan muhalif kesimler de gazete ve dergiler çıkarma, örgütlenme yoluna gitmişlerdir. İttihatçıların devlet kadrolarından ve ordudan alaylıları tasfiye ederek okulluları yerleştirme uygulamaları da bazı çevrelerde hoşnutsuzluk yaratmıştır. </a:t>
            </a:r>
          </a:p>
          <a:p>
            <a:pPr algn="just">
              <a:lnSpc>
                <a:spcPct val="150000"/>
              </a:lnSpc>
            </a:pPr>
            <a:r>
              <a:rPr lang="tr-TR" sz="2000" dirty="0" smtClean="0">
                <a:latin typeface="Arial Black" panose="020B0A04020102020204" pitchFamily="34" charset="0"/>
              </a:rPr>
              <a:t>Yaşanan bu atmosfer içinde 1909’da </a:t>
            </a:r>
            <a:r>
              <a:rPr lang="tr-TR" sz="2000" dirty="0" err="1" smtClean="0">
                <a:latin typeface="Arial Black" panose="020B0A04020102020204" pitchFamily="34" charset="0"/>
              </a:rPr>
              <a:t>İttihad</a:t>
            </a:r>
            <a:r>
              <a:rPr lang="tr-TR" sz="2000" dirty="0" smtClean="0">
                <a:latin typeface="Arial Black" panose="020B0A04020102020204" pitchFamily="34" charset="0"/>
              </a:rPr>
              <a:t>-ı Muhammedî Cemiyeti kurulmuş, Volkan gazetesi ve onun yazarı Derviş </a:t>
            </a:r>
            <a:r>
              <a:rPr lang="tr-TR" sz="2000" dirty="0" err="1" smtClean="0">
                <a:latin typeface="Arial Black" panose="020B0A04020102020204" pitchFamily="34" charset="0"/>
              </a:rPr>
              <a:t>Vahdetî</a:t>
            </a:r>
            <a:r>
              <a:rPr lang="tr-TR" sz="2000" dirty="0" smtClean="0">
                <a:latin typeface="Arial Black" panose="020B0A04020102020204" pitchFamily="34" charset="0"/>
              </a:rPr>
              <a:t> halkı ayaklanmaya kışkırtan yayınlar yapmaya başlamıştır. Bu atmosfer içinde İttihatçılara muhalif Serbestî gazetesinin başyazarının öldürülmesi ve cenaze töreni, İstanbul’da çeşitli kışkırtmalar ve  kitlesel gösterilere yol açmıştır. Nihayet 13 Nisan 1909 günü (Rumî takvime göre 31 Mart 1295) İstanbul’da </a:t>
            </a:r>
            <a:r>
              <a:rPr lang="tr-TR" sz="2000" dirty="0" err="1" smtClean="0">
                <a:latin typeface="Arial Black" panose="020B0A04020102020204" pitchFamily="34" charset="0"/>
              </a:rPr>
              <a:t>Taşkışladaki</a:t>
            </a:r>
            <a:r>
              <a:rPr lang="tr-TR" sz="2000" dirty="0" smtClean="0">
                <a:latin typeface="Arial Black" panose="020B0A04020102020204" pitchFamily="34" charset="0"/>
              </a:rPr>
              <a:t> avcı taburlarında bir ayaklanma başlamıştır. Kısa sürede medrese öğrencileri ve İttihatçılara muhalif eski rejim yanlılarının katılımıyla da bu isyan büyümüştür. Derviş </a:t>
            </a:r>
            <a:r>
              <a:rPr lang="tr-TR" sz="2000" dirty="0" err="1" smtClean="0">
                <a:latin typeface="Arial Black" panose="020B0A04020102020204" pitchFamily="34" charset="0"/>
              </a:rPr>
              <a:t>Vahdetî</a:t>
            </a:r>
            <a:r>
              <a:rPr lang="tr-TR" sz="2000" dirty="0" smtClean="0">
                <a:latin typeface="Arial Black" panose="020B0A04020102020204" pitchFamily="34" charset="0"/>
              </a:rPr>
              <a:t> öncülüğünde isyancılar </a:t>
            </a:r>
            <a:r>
              <a:rPr lang="tr-TR" sz="2000" dirty="0" err="1" smtClean="0">
                <a:latin typeface="Arial Black" panose="020B0A04020102020204" pitchFamily="34" charset="0"/>
              </a:rPr>
              <a:t>Mebusan</a:t>
            </a:r>
            <a:r>
              <a:rPr lang="tr-TR" sz="2000" dirty="0" smtClean="0">
                <a:latin typeface="Arial Black" panose="020B0A04020102020204" pitchFamily="34" charset="0"/>
              </a:rPr>
              <a:t> Meclisini basmış, hükümet yönetimden çekilmiş ve ileri gelen İttihatçılar şehri </a:t>
            </a:r>
            <a:r>
              <a:rPr lang="tr-TR" sz="2000" dirty="0" err="1" smtClean="0">
                <a:latin typeface="Arial Black" panose="020B0A04020102020204" pitchFamily="34" charset="0"/>
              </a:rPr>
              <a:t>terketmiştir</a:t>
            </a:r>
            <a:r>
              <a:rPr lang="tr-TR" sz="2000" dirty="0" smtClean="0">
                <a:latin typeface="Arial Black" panose="020B0A04020102020204" pitchFamily="34" charset="0"/>
              </a:rPr>
              <a:t>. </a:t>
            </a:r>
          </a:p>
          <a:p>
            <a:pPr algn="just">
              <a:lnSpc>
                <a:spcPct val="150000"/>
              </a:lnSpc>
            </a:pPr>
            <a:r>
              <a:rPr lang="tr-TR" sz="2000" dirty="0" smtClean="0">
                <a:latin typeface="Arial Black" panose="020B0A04020102020204" pitchFamily="34" charset="0"/>
              </a:rPr>
              <a:t>Bu isyan Rumeli’de duyulunca İttihatçıların tepkisi de gecikmemiş, başkanlığını Selanik’teki III. Ordunun komutanı Mahmut Şevket Paşa, kurmay başkanlığını da Mustafa Kemal’in yaptığı «Hareket Ordusu» adı verilen bir ordu oluşturulmuştur. Bu ordu kısa sürede İstanbul’a erişerek 24 Nisan günü şehre girmiş ve isyanı bastırmıştır.</a:t>
            </a:r>
          </a:p>
          <a:p>
            <a:pPr algn="just">
              <a:lnSpc>
                <a:spcPct val="150000"/>
              </a:lnSpc>
            </a:pPr>
            <a:r>
              <a:rPr lang="tr-TR" sz="2000" dirty="0" smtClean="0">
                <a:latin typeface="Arial Black" panose="020B0A04020102020204" pitchFamily="34" charset="0"/>
              </a:rPr>
              <a:t>27 Nisan günü yeniden toplanan </a:t>
            </a:r>
            <a:r>
              <a:rPr lang="tr-TR" sz="2000" dirty="0" err="1" smtClean="0">
                <a:latin typeface="Arial Black" panose="020B0A04020102020204" pitchFamily="34" charset="0"/>
              </a:rPr>
              <a:t>Mebusan</a:t>
            </a:r>
            <a:r>
              <a:rPr lang="tr-TR" sz="2000" dirty="0" smtClean="0">
                <a:latin typeface="Arial Black" panose="020B0A04020102020204" pitchFamily="34" charset="0"/>
              </a:rPr>
              <a:t> Meclisi, olaylarla ilişkisi olduğu gerekçesiyle Padişah II. Abdülhamid’in tahttan indirilmesine karar vermiştir. İlk kez bir Osmanlı padişahı, sadece Şeyhülislamın fetvası ile değil, aynı zamanda halk temsilcilerinin yetkisine dayanarak görevden el çektirilmiştir. Onun yerine V. Mehmet </a:t>
            </a:r>
            <a:r>
              <a:rPr lang="tr-TR" sz="2000" dirty="0" err="1" smtClean="0">
                <a:latin typeface="Arial Black" panose="020B0A04020102020204" pitchFamily="34" charset="0"/>
              </a:rPr>
              <a:t>Reşad</a:t>
            </a:r>
            <a:r>
              <a:rPr lang="tr-TR" sz="2000" dirty="0" smtClean="0">
                <a:latin typeface="Arial Black" panose="020B0A04020102020204" pitchFamily="34" charset="0"/>
              </a:rPr>
              <a:t> padişah olmuştur.</a:t>
            </a:r>
            <a:endParaRPr lang="tr-TR" sz="2000" dirty="0">
              <a:latin typeface="Arial Black" panose="020B0A04020102020204" pitchFamily="34" charset="0"/>
            </a:endParaRPr>
          </a:p>
        </p:txBody>
      </p:sp>
    </p:spTree>
    <p:extLst>
      <p:ext uri="{BB962C8B-B14F-4D97-AF65-F5344CB8AC3E}">
        <p14:creationId xmlns:p14="http://schemas.microsoft.com/office/powerpoint/2010/main" val="1474358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656492"/>
          </a:xfrm>
        </p:spPr>
        <p:txBody>
          <a:bodyPr>
            <a:noAutofit/>
          </a:bodyPr>
          <a:lstStyle/>
          <a:p>
            <a:r>
              <a:rPr lang="tr-TR" sz="2800" b="1" dirty="0" smtClean="0"/>
              <a:t>MEŞRUTİYETİN İLANI VE KANUN-I ESASÎ</a:t>
            </a:r>
            <a:endParaRPr lang="tr-TR" sz="2800" b="1" dirty="0"/>
          </a:p>
        </p:txBody>
      </p:sp>
      <p:sp>
        <p:nvSpPr>
          <p:cNvPr id="3" name="İçerik Yer Tutucusu 2"/>
          <p:cNvSpPr>
            <a:spLocks noGrp="1"/>
          </p:cNvSpPr>
          <p:nvPr>
            <p:ph idx="1"/>
          </p:nvPr>
        </p:nvSpPr>
        <p:spPr>
          <a:xfrm>
            <a:off x="235527" y="867508"/>
            <a:ext cx="11720946" cy="5685692"/>
          </a:xfrm>
        </p:spPr>
        <p:txBody>
          <a:bodyPr>
            <a:normAutofit fontScale="92500"/>
          </a:bodyPr>
          <a:lstStyle/>
          <a:p>
            <a:pPr algn="just">
              <a:lnSpc>
                <a:spcPct val="150000"/>
              </a:lnSpc>
            </a:pPr>
            <a:r>
              <a:rPr lang="tr-TR" sz="1800" dirty="0" smtClean="0">
                <a:latin typeface="Arial Black" panose="020B0A04020102020204" pitchFamily="34" charset="0"/>
              </a:rPr>
              <a:t>Islahat Fermanının </a:t>
            </a:r>
            <a:r>
              <a:rPr lang="tr-TR" sz="1800" dirty="0">
                <a:latin typeface="Arial Black" panose="020B0A04020102020204" pitchFamily="34" charset="0"/>
              </a:rPr>
              <a:t>ilanından </a:t>
            </a:r>
            <a:r>
              <a:rPr lang="tr-TR" sz="1800" dirty="0" smtClean="0">
                <a:latin typeface="Arial Black" panose="020B0A04020102020204" pitchFamily="34" charset="0"/>
              </a:rPr>
              <a:t>sonra devletin ıslahına ve yeni müesseseler kurulmasına devam edildi. Meşrutiyete giden yolda önemli gelişmelerden birisinin de Tanzimat döneminde basın yayın organlarının gelişmesi ve bu yolla aydınların toplumla buluşmaya başlaması gösterilebilir. Ülkedeki aydınlar bu dönemde yeni oluşumlar içerisine girmeye, memleketin kötü durumdan kurtulması için yeni fikirler ve çözüm arayışları ortaya koymaya başladılar. Bu evrede bu şekilde bir oluşuma giden en etkin cemiyet «Yeni Osmanlılar» olmuştur. 1865 yılında Mehmet, Nuri, Reşat, Refik ve Ayetullah Beyler ile Namık Kemal tarafından kurulan bu cemiyet ülkede meşrutî yönetimin kurulması amacıyla mücadele etmiştir. Bu cemiyete «Genç Osmanlılar» da denildiği gibi, ülke yönetiminin baskıları yüzünden içerisindeki aydınların birçoğu </a:t>
            </a:r>
            <a:r>
              <a:rPr lang="tr-TR" sz="1800" dirty="0" err="1" smtClean="0">
                <a:latin typeface="Arial Black" panose="020B0A04020102020204" pitchFamily="34" charset="0"/>
              </a:rPr>
              <a:t>Avrupaya</a:t>
            </a:r>
            <a:r>
              <a:rPr lang="tr-TR" sz="1800" dirty="0" smtClean="0">
                <a:latin typeface="Arial Black" panose="020B0A04020102020204" pitchFamily="34" charset="0"/>
              </a:rPr>
              <a:t> giderek orada faaliyet gösterdiği için </a:t>
            </a:r>
            <a:r>
              <a:rPr lang="tr-TR" sz="1800" dirty="0" err="1" smtClean="0">
                <a:latin typeface="Arial Black" panose="020B0A04020102020204" pitchFamily="34" charset="0"/>
              </a:rPr>
              <a:t>Avrupada</a:t>
            </a:r>
            <a:r>
              <a:rPr lang="tr-TR" sz="1800" dirty="0" smtClean="0">
                <a:latin typeface="Arial Black" panose="020B0A04020102020204" pitchFamily="34" charset="0"/>
              </a:rPr>
              <a:t> da «Jön Türk» adıyla anılmaya başlamışlardır. 1865-1876 yılları bu aydın grubu, Osmanlı Devleti’nin 1876’da Meşrutiyet’i ilân etmesi yolunda büyük emek sarf etmiştir. Bu ilk Jön Türk hareketi sonraki dönemde de varlığı ve faaliyetini sürdürecek, ikinci Jön Türk hareketi (İttihat ve </a:t>
            </a:r>
            <a:r>
              <a:rPr lang="tr-TR" sz="1800" dirty="0" err="1" smtClean="0">
                <a:latin typeface="Arial Black" panose="020B0A04020102020204" pitchFamily="34" charset="0"/>
              </a:rPr>
              <a:t>Terakkî</a:t>
            </a:r>
            <a:r>
              <a:rPr lang="tr-TR" sz="1800" dirty="0" smtClean="0">
                <a:latin typeface="Arial Black" panose="020B0A04020102020204" pitchFamily="34" charset="0"/>
              </a:rPr>
              <a:t> Cemiyeti) olarak vasıflandırılabilecek bir düzeyde 1920 yılına kadar yine ülkede etkin bir rol oynayacaktır.  </a:t>
            </a:r>
          </a:p>
        </p:txBody>
      </p:sp>
    </p:spTree>
    <p:extLst>
      <p:ext uri="{BB962C8B-B14F-4D97-AF65-F5344CB8AC3E}">
        <p14:creationId xmlns:p14="http://schemas.microsoft.com/office/powerpoint/2010/main" val="377729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3"/>
            <a:ext cx="10515600" cy="164122"/>
          </a:xfrm>
        </p:spPr>
        <p:txBody>
          <a:bodyPr>
            <a:noAutofit/>
          </a:bodyPr>
          <a:lstStyle/>
          <a:p>
            <a:endParaRPr lang="tr-TR" sz="2000" dirty="0">
              <a:latin typeface="Arial Black" panose="020B0A04020102020204" pitchFamily="34" charset="0"/>
            </a:endParaRPr>
          </a:p>
        </p:txBody>
      </p:sp>
      <p:sp>
        <p:nvSpPr>
          <p:cNvPr id="3" name="İçerik Yer Tutucusu 2"/>
          <p:cNvSpPr>
            <a:spLocks noGrp="1"/>
          </p:cNvSpPr>
          <p:nvPr>
            <p:ph idx="1"/>
          </p:nvPr>
        </p:nvSpPr>
        <p:spPr>
          <a:xfrm>
            <a:off x="249382" y="445478"/>
            <a:ext cx="11693236" cy="6287832"/>
          </a:xfrm>
        </p:spPr>
        <p:txBody>
          <a:bodyPr>
            <a:normAutofit fontScale="92500"/>
          </a:bodyPr>
          <a:lstStyle/>
          <a:p>
            <a:pPr algn="just">
              <a:lnSpc>
                <a:spcPct val="160000"/>
              </a:lnSpc>
            </a:pPr>
            <a:r>
              <a:rPr lang="tr-TR" sz="1800" dirty="0" smtClean="0">
                <a:latin typeface="Arial Black" panose="020B0A04020102020204" pitchFamily="34" charset="0"/>
              </a:rPr>
              <a:t>1839’da Tanzimat döneminin başlaması ardından Sultan Abdülmecid’in padişahlığı 1861 yılına kadar sürmüş, onun </a:t>
            </a:r>
            <a:r>
              <a:rPr lang="tr-TR" sz="1800" dirty="0">
                <a:latin typeface="Arial Black" panose="020B0A04020102020204" pitchFamily="34" charset="0"/>
              </a:rPr>
              <a:t>ö</a:t>
            </a:r>
            <a:r>
              <a:rPr lang="tr-TR" sz="1800" dirty="0" smtClean="0">
                <a:latin typeface="Arial Black" panose="020B0A04020102020204" pitchFamily="34" charset="0"/>
              </a:rPr>
              <a:t>lümü ile tahta Sultan Abdülaziz çıkmıştır. Bu padişah da 1876’da tahttan indirilmiş ve yerine Sultan V. Murat geçirilmiştir. Ancak bu padişah kısa süre sonra akıl sağlığının bozulması sebebiyle tahttan indirilmiş ve aynı yıl tahta II. Abdülhamid çıkarılmıştır. </a:t>
            </a:r>
            <a:endParaRPr lang="tr-TR" sz="1800" dirty="0">
              <a:latin typeface="Arial Black" panose="020B0A04020102020204" pitchFamily="34" charset="0"/>
            </a:endParaRPr>
          </a:p>
          <a:p>
            <a:pPr algn="just">
              <a:lnSpc>
                <a:spcPct val="160000"/>
              </a:lnSpc>
            </a:pPr>
            <a:r>
              <a:rPr lang="tr-TR" sz="1800" dirty="0" smtClean="0">
                <a:latin typeface="Arial Black" panose="020B0A04020102020204" pitchFamily="34" charset="0"/>
              </a:rPr>
              <a:t>II. Abdülhamid tahta çıkarılırken dönemin önemli simalarından Mithat Paşa ve arkadaşlarına ülkede meşrutiyet ilan edeceği ve bir anayasanın yürürlüğe konulacağını taahhüt etmiştir. </a:t>
            </a:r>
            <a:endParaRPr lang="tr-TR" sz="1800" dirty="0">
              <a:latin typeface="Arial Black" panose="020B0A04020102020204" pitchFamily="34" charset="0"/>
            </a:endParaRPr>
          </a:p>
          <a:p>
            <a:pPr algn="just">
              <a:lnSpc>
                <a:spcPct val="160000"/>
              </a:lnSpc>
            </a:pPr>
            <a:r>
              <a:rPr lang="tr-TR" sz="1800" dirty="0" smtClean="0">
                <a:latin typeface="Arial Black" panose="020B0A04020102020204" pitchFamily="34" charset="0"/>
              </a:rPr>
              <a:t>1876 yılına gelindiğinde Osmanlı Devleti’nde çok ağır siyasi ve ekonomik bunalımlar yaşanmaktadır. Özellikle Girit Meselesi ve Bosna Hersek İsyanı büyümüş, Bulgar İsyanı Rusya ile savaşı gündeme getirmiş ve büyük bir Balkan Bunalımına neden olmuştur. Bu bunalım karşısında Rusya’ya Balkanlarda ıslahat yapılacağı taahhüdünde bulunulmuş ve İngiltere’nin önerisiyle bu konuda İstanbul’da bir konferans düzenlenmesine karar verilmiştir. İstanbul Konferansı düzenlenirken, Osmanlı Devleti de yeni bir anayasanın hazırlığına başlamıştır.</a:t>
            </a:r>
          </a:p>
          <a:p>
            <a:pPr algn="just">
              <a:lnSpc>
                <a:spcPct val="160000"/>
              </a:lnSpc>
            </a:pPr>
            <a:r>
              <a:rPr lang="tr-TR" sz="1800" dirty="0" smtClean="0">
                <a:latin typeface="Arial Black" panose="020B0A04020102020204" pitchFamily="34" charset="0"/>
              </a:rPr>
              <a:t>Abdülhamid’in tahta çıkışı ardından Mithat Paşa sadrazamlığa getirilmiş ve bir komisyon oluşturularak anayasa hazırlığı çalışmalarına başlanmıştır.</a:t>
            </a:r>
          </a:p>
          <a:p>
            <a:pPr algn="just">
              <a:lnSpc>
                <a:spcPct val="16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320485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0677"/>
            <a:ext cx="10515600" cy="211016"/>
          </a:xfrm>
        </p:spPr>
        <p:txBody>
          <a:bodyPr>
            <a:normAutofit fontScale="90000"/>
          </a:bodyPr>
          <a:lstStyle/>
          <a:p>
            <a:endParaRPr lang="tr-TR" dirty="0"/>
          </a:p>
        </p:txBody>
      </p:sp>
      <p:sp>
        <p:nvSpPr>
          <p:cNvPr id="3" name="İçerik Yer Tutucusu 2"/>
          <p:cNvSpPr>
            <a:spLocks noGrp="1"/>
          </p:cNvSpPr>
          <p:nvPr>
            <p:ph idx="1"/>
          </p:nvPr>
        </p:nvSpPr>
        <p:spPr>
          <a:xfrm>
            <a:off x="838200" y="398585"/>
            <a:ext cx="10515600" cy="5778378"/>
          </a:xfrm>
        </p:spPr>
        <p:txBody>
          <a:bodyPr>
            <a:normAutofit fontScale="85000" lnSpcReduction="10000"/>
          </a:bodyPr>
          <a:lstStyle/>
          <a:p>
            <a:pPr marL="0" lvl="0" indent="0" algn="just">
              <a:buNone/>
            </a:pPr>
            <a:endParaRPr lang="tr-TR" sz="3100" dirty="0" smtClean="0">
              <a:solidFill>
                <a:prstClr val="black"/>
              </a:solidFill>
            </a:endParaRPr>
          </a:p>
          <a:p>
            <a:pPr lvl="0" algn="just"/>
            <a:r>
              <a:rPr lang="tr-TR" sz="1800" dirty="0" smtClean="0">
                <a:latin typeface="Arial Black" panose="020B0A04020102020204" pitchFamily="34" charset="0"/>
              </a:rPr>
              <a:t>Mithat Paşa, anayasanın kabulü ile devam etmekte olan İstanbul Konferansı ve dolayısıyla Avrupalı devletlerin reform isteklerini temelsiz kılmak amacındadır ve 23 Aralık 1876’da «ilk Osmanlı Anayasası» olan Kanun-ı Esasî ilan edilmiştir.</a:t>
            </a:r>
          </a:p>
          <a:p>
            <a:pPr lvl="0" algn="just"/>
            <a:r>
              <a:rPr lang="tr-TR" sz="1800" dirty="0" smtClean="0">
                <a:latin typeface="Arial Black" panose="020B0A04020102020204" pitchFamily="34" charset="0"/>
              </a:rPr>
              <a:t>Kanun-ı Esasî, büyük ölçüde Mithat Paşa’nın eseridir ve 1830 Belçika Anayasası esas alınarak hazırlanmıştır. </a:t>
            </a:r>
          </a:p>
          <a:p>
            <a:pPr lvl="0" algn="just"/>
            <a:r>
              <a:rPr lang="tr-TR" sz="1800" dirty="0" smtClean="0">
                <a:latin typeface="Arial Black" panose="020B0A04020102020204" pitchFamily="34" charset="0"/>
              </a:rPr>
              <a:t>Osmanlı Devleti Kanun-ı </a:t>
            </a:r>
            <a:r>
              <a:rPr lang="tr-TR" sz="1800" dirty="0" err="1" smtClean="0">
                <a:latin typeface="Arial Black" panose="020B0A04020102020204" pitchFamily="34" charset="0"/>
              </a:rPr>
              <a:t>Esasî’nin</a:t>
            </a:r>
            <a:r>
              <a:rPr lang="tr-TR" sz="1800" dirty="0" smtClean="0">
                <a:latin typeface="Arial Black" panose="020B0A04020102020204" pitchFamily="34" charset="0"/>
              </a:rPr>
              <a:t> ilanı ile anayasal ve parlamenter bir monarşi haline gelmiştir. Diğer bir ifade ile meşrutiyet rejimi benimsenmiştir.</a:t>
            </a:r>
          </a:p>
          <a:p>
            <a:pPr lvl="0" algn="just"/>
            <a:r>
              <a:rPr lang="tr-TR" sz="1800" dirty="0" smtClean="0">
                <a:latin typeface="Arial Black" panose="020B0A04020102020204" pitchFamily="34" charset="0"/>
              </a:rPr>
              <a:t>11 Bölüm ve 119 Maddeden oluşan Kanun-ı Esasî ile:</a:t>
            </a:r>
          </a:p>
          <a:p>
            <a:pPr marL="0" indent="0" algn="just">
              <a:lnSpc>
                <a:spcPct val="150000"/>
              </a:lnSpc>
              <a:buNone/>
            </a:pPr>
            <a:r>
              <a:rPr lang="tr-TR" sz="1800" dirty="0" smtClean="0">
                <a:latin typeface="Arial Black" panose="020B0A04020102020204" pitchFamily="34" charset="0"/>
              </a:rPr>
              <a:t>* Halkın seçtiği vekillerden oluşan </a:t>
            </a:r>
            <a:r>
              <a:rPr lang="tr-TR" sz="1800" dirty="0" err="1" smtClean="0">
                <a:latin typeface="Arial Black" panose="020B0A04020102020204" pitchFamily="34" charset="0"/>
              </a:rPr>
              <a:t>Mebusan</a:t>
            </a:r>
            <a:r>
              <a:rPr lang="tr-TR" sz="1800" dirty="0" smtClean="0">
                <a:latin typeface="Arial Black" panose="020B0A04020102020204" pitchFamily="34" charset="0"/>
              </a:rPr>
              <a:t> Meclisi ve padişahın atadığı kişilerden oluşan Ayan Meclisi olmak üzere iki kanattan müteşekkil Meclis-i Umumî hayata geçirilmiştir. Kanun-ı Esasi’nin yürürlüğe girmesinden sonra Aralık-Ocak aylarında ülkede seçimler yapılmış ve Osmanlı Devleti’nin «ilk meclisi» olan </a:t>
            </a:r>
            <a:r>
              <a:rPr lang="tr-TR" sz="1800" dirty="0">
                <a:latin typeface="Arial Black" panose="020B0A04020102020204" pitchFamily="34" charset="0"/>
              </a:rPr>
              <a:t>Meclis-i </a:t>
            </a:r>
            <a:r>
              <a:rPr lang="tr-TR" sz="1800" dirty="0" smtClean="0">
                <a:latin typeface="Arial Black" panose="020B0A04020102020204" pitchFamily="34" charset="0"/>
              </a:rPr>
              <a:t>Umumî(Parlamento) 19 Mart 1877’de toplanmıştır.</a:t>
            </a:r>
          </a:p>
          <a:p>
            <a:pPr marL="0" indent="0" algn="just">
              <a:lnSpc>
                <a:spcPct val="150000"/>
              </a:lnSpc>
              <a:buNone/>
            </a:pPr>
            <a:r>
              <a:rPr lang="tr-TR" sz="1800" dirty="0" smtClean="0">
                <a:latin typeface="Arial Black" panose="020B0A04020102020204" pitchFamily="34" charset="0"/>
              </a:rPr>
              <a:t>* Anayasa, padişahın yetkilerini yeterince kısıtlamamıştır. Egemenliğin kaynağı Osmanlı hanedanıdır. Yasamada son söz padişaha aittir. Padişah Meclise karşı sorumsuzdur. Heyet-i Vükelâ(Hükümet), meclise karşı değil padişaha karşı sorumludur. Hükümet üyelerinin atanması, azledilmesi, siyasi anlaşmalar yapmak, savaş veya barış ilanı, meclisin toplanması veya feshedilmesi yetkileri padişaha aittir. </a:t>
            </a:r>
          </a:p>
          <a:p>
            <a:pPr marL="0" indent="0" algn="just">
              <a:lnSpc>
                <a:spcPct val="150000"/>
              </a:lnSpc>
              <a:buNone/>
            </a:pPr>
            <a:endParaRPr lang="tr-TR" sz="1800" dirty="0">
              <a:latin typeface="Arial Black" panose="020B0A04020102020204" pitchFamily="34" charset="0"/>
            </a:endParaRPr>
          </a:p>
          <a:p>
            <a:pPr algn="just">
              <a:lnSpc>
                <a:spcPct val="150000"/>
              </a:lnSpc>
            </a:pPr>
            <a:endParaRPr lang="tr-TR" sz="1800" dirty="0" smtClean="0">
              <a:latin typeface="Arial Black" panose="020B0A04020102020204" pitchFamily="34" charset="0"/>
            </a:endParaRPr>
          </a:p>
          <a:p>
            <a:pPr algn="just">
              <a:lnSpc>
                <a:spcPct val="15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190896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222704"/>
          </a:xfrm>
        </p:spPr>
        <p:txBody>
          <a:bodyPr>
            <a:normAutofit fontScale="90000"/>
          </a:bodyPr>
          <a:lstStyle/>
          <a:p>
            <a:endParaRPr lang="tr-TR" dirty="0"/>
          </a:p>
        </p:txBody>
      </p:sp>
      <p:sp>
        <p:nvSpPr>
          <p:cNvPr id="3" name="İçerik Yer Tutucusu 2"/>
          <p:cNvSpPr>
            <a:spLocks noGrp="1"/>
          </p:cNvSpPr>
          <p:nvPr>
            <p:ph idx="1"/>
          </p:nvPr>
        </p:nvSpPr>
        <p:spPr>
          <a:xfrm>
            <a:off x="457199" y="914400"/>
            <a:ext cx="11390811" cy="5695406"/>
          </a:xfrm>
        </p:spPr>
        <p:txBody>
          <a:bodyPr>
            <a:normAutofit/>
          </a:bodyPr>
          <a:lstStyle/>
          <a:p>
            <a:pPr algn="just">
              <a:lnSpc>
                <a:spcPct val="150000"/>
              </a:lnSpc>
            </a:pPr>
            <a:r>
              <a:rPr lang="tr-TR" sz="1800" dirty="0" smtClean="0"/>
              <a:t>Kanun-ı Esasî, gerçek anlamda anayasal bir sistem kuramamıştır. Anayasanın ilanından sonraki gelişmeler de bunu göstermiştir. Osmanlı Devleti Rusya ile 93 Harbi denilen ünlü ve yıkıcı savaşa girince, 14 Şubat 1878’de Padişah II. Abdülhamid, bu savaş ve gelişmeleri bahane ederek parlamentoyu süresiz tatil etmiştir. Padişah anayasal yetkisini kullanarak meclisi tatil ederken, Kanun-ı Esasî de hukuken olmasa bile fiilen hükümsüz bir duruma düşmüş ve askıya alınmıştır. Bu tarihten itibaren Osmanlı Devleti, 1908’de meşrutiyetin ikinci kez ilan edilişine kadar II. Abdülhamid’in mutlak yönetimine sahne olmuştur. Böylelikle 1908 yılına kadar ülkede mutlak monarşi hakim olmuştur.</a:t>
            </a:r>
            <a:endParaRPr lang="tr-TR" sz="1800" dirty="0"/>
          </a:p>
        </p:txBody>
      </p:sp>
    </p:spTree>
    <p:extLst>
      <p:ext uri="{BB962C8B-B14F-4D97-AF65-F5344CB8AC3E}">
        <p14:creationId xmlns:p14="http://schemas.microsoft.com/office/powerpoint/2010/main" val="34873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52401"/>
            <a:ext cx="10515600" cy="633045"/>
          </a:xfrm>
        </p:spPr>
        <p:txBody>
          <a:bodyPr>
            <a:normAutofit/>
          </a:bodyPr>
          <a:lstStyle/>
          <a:p>
            <a:r>
              <a:rPr lang="tr-TR" sz="2800" dirty="0" smtClean="0"/>
              <a:t>93 HARBİ (1877-1878 OSMANLI-RUS SAVAŞI)</a:t>
            </a:r>
            <a:endParaRPr lang="tr-TR" sz="2800" dirty="0"/>
          </a:p>
        </p:txBody>
      </p:sp>
      <p:sp>
        <p:nvSpPr>
          <p:cNvPr id="3" name="İçerik Yer Tutucusu 2"/>
          <p:cNvSpPr>
            <a:spLocks noGrp="1"/>
          </p:cNvSpPr>
          <p:nvPr>
            <p:ph idx="1"/>
          </p:nvPr>
        </p:nvSpPr>
        <p:spPr>
          <a:xfrm>
            <a:off x="838200" y="867508"/>
            <a:ext cx="10515600" cy="5309455"/>
          </a:xfrm>
        </p:spPr>
        <p:txBody>
          <a:bodyPr>
            <a:normAutofit fontScale="77500" lnSpcReduction="20000"/>
          </a:bodyPr>
          <a:lstStyle/>
          <a:p>
            <a:pPr algn="just"/>
            <a:r>
              <a:rPr lang="tr-TR" dirty="0" smtClean="0"/>
              <a:t>Osmanlı Devleti’nin Balkanlardaki halkların durumunun görüşüldüğü İstanbul ve Londra Konferanslarında alınan kararları kabul etmemesi üzerine Rusya Osmanlılara savaş açmıştır. Bu savaşta Osmanlı Devleti yenilmiş ve </a:t>
            </a:r>
            <a:r>
              <a:rPr lang="tr-TR" dirty="0" err="1" smtClean="0"/>
              <a:t>Ayastefanos</a:t>
            </a:r>
            <a:r>
              <a:rPr lang="tr-TR" dirty="0" smtClean="0"/>
              <a:t> Anlaşmasını imzalamıştır. </a:t>
            </a:r>
            <a:r>
              <a:rPr lang="tr-TR" dirty="0" err="1" smtClean="0"/>
              <a:t>Ayastefanos</a:t>
            </a:r>
            <a:r>
              <a:rPr lang="tr-TR" dirty="0" smtClean="0"/>
              <a:t> Anlaşması ile Balkanlarda yayılma amacı güden Rusya’nın uyguladığı Panslavizm politikası başarılı olmuş, oluşturulacak Bulgar Krallığı aracılığıyla Ege ve </a:t>
            </a:r>
            <a:r>
              <a:rPr lang="tr-TR" dirty="0" err="1" smtClean="0"/>
              <a:t>Akdenize</a:t>
            </a:r>
            <a:r>
              <a:rPr lang="tr-TR" dirty="0" smtClean="0"/>
              <a:t> yani sıcak denizlere inme olanağına kavuşmuştur. Fakat bu durum Avrupalı devletleri rahatsız ettiği için Almanya’nın aracılığıyla Berlin’de bir konferans toplanmış ve burada </a:t>
            </a:r>
            <a:r>
              <a:rPr lang="tr-TR" dirty="0" err="1" smtClean="0"/>
              <a:t>Ayastefanos</a:t>
            </a:r>
            <a:r>
              <a:rPr lang="tr-TR" dirty="0" smtClean="0"/>
              <a:t> Anlaşması iptal edilerek yerine Berlin Anlaşması konulmuştur. Bu Anlaşma, </a:t>
            </a:r>
            <a:r>
              <a:rPr lang="tr-TR" dirty="0" err="1" smtClean="0"/>
              <a:t>Ayastefanosta</a:t>
            </a:r>
            <a:r>
              <a:rPr lang="tr-TR" dirty="0" smtClean="0"/>
              <a:t> bağımsızlık verilecek olan </a:t>
            </a:r>
            <a:r>
              <a:rPr lang="tr-TR" dirty="0" err="1" smtClean="0"/>
              <a:t>Bulgaristanı</a:t>
            </a:r>
            <a:r>
              <a:rPr lang="tr-TR" dirty="0" smtClean="0"/>
              <a:t> üç bölgeye ayırarak Osmanlılara bağlı özerk bir yapıya büründürmüş ve Rusların amaçlarını engellemiştir. </a:t>
            </a:r>
            <a:endParaRPr lang="tr-TR" dirty="0"/>
          </a:p>
          <a:p>
            <a:pPr algn="just"/>
            <a:r>
              <a:rPr lang="tr-TR" dirty="0" smtClean="0"/>
              <a:t>Ayrıca Berlin Anlaşması ile:</a:t>
            </a:r>
          </a:p>
          <a:p>
            <a:pPr marL="0" indent="0" algn="just">
              <a:buNone/>
            </a:pPr>
            <a:r>
              <a:rPr lang="tr-TR" dirty="0" smtClean="0"/>
              <a:t>* Sırbistan, Karadağ ve Romanya bağımsız devletler olacak; Bulgaristan’a özerklik verilerek Osmanlıya bağlı tutulacaktır(Bulgaristan da 1908’de tam bağımsızlığını ilan etti). Bosna-Hersek, Avusturya-Macaristan İmparatorluğu’nun idarî denetimine bırakılacaktır(Bu devlet de 1908’de Bosna-Hersek’i topraklarına kattığını ilan edecektir).</a:t>
            </a:r>
          </a:p>
          <a:p>
            <a:pPr marL="0" indent="0" algn="just">
              <a:buNone/>
            </a:pPr>
            <a:r>
              <a:rPr lang="tr-TR" dirty="0" smtClean="0"/>
              <a:t>* Kars, Ardahan ve Batum şehirleri Rusya’ya bırakılacaktır.</a:t>
            </a:r>
          </a:p>
          <a:p>
            <a:pPr marL="0" indent="0" algn="just">
              <a:buNone/>
            </a:pPr>
            <a:r>
              <a:rPr lang="tr-TR" dirty="0" smtClean="0"/>
              <a:t>* Ermenilerin yaşadığı bölgelerde ve Rumların yaşadığı Girit’te Osmanlı Devleti ıslahatlar yapacaktır. (İlk defa bu anlaşma maddesi ile Ermeni Meselesi gündeme gelmiş ve uluslararası bir sorun boyutu kazanmıştır.). </a:t>
            </a:r>
            <a:endParaRPr lang="tr-TR" dirty="0"/>
          </a:p>
        </p:txBody>
      </p:sp>
    </p:spTree>
    <p:extLst>
      <p:ext uri="{BB962C8B-B14F-4D97-AF65-F5344CB8AC3E}">
        <p14:creationId xmlns:p14="http://schemas.microsoft.com/office/powerpoint/2010/main" val="1517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30630"/>
            <a:ext cx="10515600" cy="232228"/>
          </a:xfrm>
        </p:spPr>
        <p:txBody>
          <a:bodyPr>
            <a:noAutofit/>
          </a:bodyPr>
          <a:lstStyle/>
          <a:p>
            <a:r>
              <a:rPr lang="tr-TR" sz="2800" dirty="0" smtClean="0"/>
              <a:t>93 HARBİ SONRASI BAZI SİYASÎ GELİŞMELER</a:t>
            </a:r>
            <a:endParaRPr lang="tr-TR" sz="2800" dirty="0"/>
          </a:p>
        </p:txBody>
      </p:sp>
      <p:sp>
        <p:nvSpPr>
          <p:cNvPr id="3" name="İçerik Yer Tutucusu 2"/>
          <p:cNvSpPr>
            <a:spLocks noGrp="1"/>
          </p:cNvSpPr>
          <p:nvPr>
            <p:ph idx="1"/>
          </p:nvPr>
        </p:nvSpPr>
        <p:spPr>
          <a:xfrm>
            <a:off x="304799" y="566056"/>
            <a:ext cx="11437257" cy="6023429"/>
          </a:xfrm>
        </p:spPr>
        <p:txBody>
          <a:bodyPr>
            <a:normAutofit fontScale="85000" lnSpcReduction="10000"/>
          </a:bodyPr>
          <a:lstStyle/>
          <a:p>
            <a:pPr algn="just">
              <a:lnSpc>
                <a:spcPct val="150000"/>
              </a:lnSpc>
            </a:pPr>
            <a:r>
              <a:rPr lang="tr-TR" sz="1800" dirty="0" smtClean="0">
                <a:latin typeface="Arial Black" panose="020B0A04020102020204" pitchFamily="34" charset="0"/>
              </a:rPr>
              <a:t>Kıbrıs’ın Kaybedilişi: </a:t>
            </a:r>
            <a:r>
              <a:rPr lang="tr-TR" sz="1800" dirty="0" err="1" smtClean="0">
                <a:latin typeface="Arial Black" panose="020B0A04020102020204" pitchFamily="34" charset="0"/>
              </a:rPr>
              <a:t>Akdenizdeki</a:t>
            </a:r>
            <a:r>
              <a:rPr lang="tr-TR" sz="1800" dirty="0" smtClean="0">
                <a:latin typeface="Arial Black" panose="020B0A04020102020204" pitchFamily="34" charset="0"/>
              </a:rPr>
              <a:t> çıkarlarını düşünen İngiltere, 1878 Berlin Anlaşması sürecinde Ruslara karşı Osmanlı Devleti’ni korumak bahanesiyle bu adayı üs olarak istemiştir. İki devlet arasında yapılan protokolle Kıbrıs, Osmanlı toprağı olmakla birlikte yönetimi İngiltere’ye bırakılmıştır. Ancak İngilizler daha sonra burayı topraklarına kattıklarını açıklayacaklardır.</a:t>
            </a:r>
          </a:p>
          <a:p>
            <a:pPr algn="just">
              <a:lnSpc>
                <a:spcPct val="150000"/>
              </a:lnSpc>
            </a:pPr>
            <a:r>
              <a:rPr lang="tr-TR" sz="1800" dirty="0" smtClean="0">
                <a:latin typeface="Arial Black" panose="020B0A04020102020204" pitchFamily="34" charset="0"/>
              </a:rPr>
              <a:t>İngiltere’nin Mısıra Yerleşmesi: 1840-41 Londra Anlaşmasıyla özerk(yarı bağımsız) hale gelen Mısır’da 1869 yılında Süveyş Kanalı açılınca, bu sahanın önemi artmış; Akdeniz’den Hint Okyanusuna oluşturulan bağlantı, dünya ticaret ve siyasetini yine Akdeniz havzasına çekmiştir. </a:t>
            </a:r>
            <a:r>
              <a:rPr lang="tr-TR" sz="1800" dirty="0" err="1" smtClean="0">
                <a:latin typeface="Arial Black" panose="020B0A04020102020204" pitchFamily="34" charset="0"/>
              </a:rPr>
              <a:t>Uzakdoğudaki</a:t>
            </a:r>
            <a:r>
              <a:rPr lang="tr-TR" sz="1800" dirty="0" smtClean="0">
                <a:latin typeface="Arial Black" panose="020B0A04020102020204" pitchFamily="34" charset="0"/>
              </a:rPr>
              <a:t> sömürgeleri için çok kritik bir yeni deniz yolu oluşunca, İngiltere, 1882 yılında buradaki bir ayaklanmayı bahane göstererek Mısır’a yerleşmiştir.</a:t>
            </a:r>
          </a:p>
          <a:p>
            <a:pPr algn="just">
              <a:lnSpc>
                <a:spcPct val="150000"/>
              </a:lnSpc>
            </a:pPr>
            <a:r>
              <a:rPr lang="tr-TR" sz="1800" dirty="0" smtClean="0">
                <a:latin typeface="Arial Black" panose="020B0A04020102020204" pitchFamily="34" charset="0"/>
              </a:rPr>
              <a:t>Tunus’un İşgali: 1881’de Cezayir ile Tunus arasındaki bazı sınır olaylarını bahane eden Fransa burayı işgal etmiştir.</a:t>
            </a:r>
          </a:p>
          <a:p>
            <a:pPr algn="just">
              <a:lnSpc>
                <a:spcPct val="150000"/>
              </a:lnSpc>
            </a:pPr>
            <a:r>
              <a:rPr lang="tr-TR" sz="1800" dirty="0" smtClean="0">
                <a:latin typeface="Arial Black" panose="020B0A04020102020204" pitchFamily="34" charset="0"/>
              </a:rPr>
              <a:t>Bulgaristan’ın Bağımsız Olması: 1878 Berlin Anlaşması ile Osmanlı Devletine bağlı özerk bir yapıya kavuşan Bulgaristan Prensliği kurulmuştu. 1885’te Doğu Rumeli de bu prensliğe katıldı. II. Meşrutiyet’in ilanından sonra ise Avusturya-Macaristan İmparatorluğu’nun Bosna-Hersek’i topraklarına kattığını ilan ettiği gün, yani 5 Ekim 1908’de Bulgaristan da tam bağımsızlığını ilan etmiştir. Aynı gün Girit Ada Meclisi de adanın Yunanistan’a katıldığını duyurmuştur. </a:t>
            </a:r>
          </a:p>
          <a:p>
            <a:pPr algn="just"/>
            <a:endParaRPr lang="tr-TR" sz="1800" dirty="0">
              <a:latin typeface="Arial Black" panose="020B0A04020102020204" pitchFamily="34" charset="0"/>
            </a:endParaRPr>
          </a:p>
        </p:txBody>
      </p:sp>
    </p:spTree>
    <p:extLst>
      <p:ext uri="{BB962C8B-B14F-4D97-AF65-F5344CB8AC3E}">
        <p14:creationId xmlns:p14="http://schemas.microsoft.com/office/powerpoint/2010/main" val="2525988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93786"/>
            <a:ext cx="10515600" cy="480646"/>
          </a:xfrm>
        </p:spPr>
        <p:txBody>
          <a:bodyPr>
            <a:noAutofit/>
          </a:bodyPr>
          <a:lstStyle/>
          <a:p>
            <a:r>
              <a:rPr lang="tr-TR" sz="3200" dirty="0" smtClean="0"/>
              <a:t>DUYUN-I UMUMİYE (GENEL BORÇLAR İDARESİ) 1881</a:t>
            </a:r>
            <a:endParaRPr lang="tr-TR" sz="3200" dirty="0"/>
          </a:p>
        </p:txBody>
      </p:sp>
      <p:sp>
        <p:nvSpPr>
          <p:cNvPr id="3" name="İçerik Yer Tutucusu 2"/>
          <p:cNvSpPr>
            <a:spLocks noGrp="1"/>
          </p:cNvSpPr>
          <p:nvPr>
            <p:ph idx="1"/>
          </p:nvPr>
        </p:nvSpPr>
        <p:spPr>
          <a:xfrm>
            <a:off x="117230" y="445477"/>
            <a:ext cx="12074769" cy="6412523"/>
          </a:xfrm>
        </p:spPr>
        <p:txBody>
          <a:bodyPr>
            <a:noAutofit/>
          </a:bodyPr>
          <a:lstStyle/>
          <a:p>
            <a:pPr marL="0" indent="0" algn="just">
              <a:lnSpc>
                <a:spcPct val="150000"/>
              </a:lnSpc>
              <a:buNone/>
            </a:pPr>
            <a:r>
              <a:rPr lang="tr-TR" sz="1500" dirty="0" smtClean="0">
                <a:latin typeface="Arial Black" panose="020B0A04020102020204" pitchFamily="34" charset="0"/>
              </a:rPr>
              <a:t>Abdülhamit döneminin ekonomik alandaki en önemli olayı Duyun-ı Umumiyedir. Osmanlı Devleti’nin ilk dış borcu aldığı Kırım Harbi’nden beri 1854-1876 dönemi içinde alınan 244 milyon lira borçtan 95 milyonu ödenememiş durumdadır. Bunun yanında 40 milyon lira da iç borç mevcuttur. Devlet, gerek dış gerekse iç borçların ödenmesini ne kendi bütçe imkânlarıyla ne de yeni dış borçlar alarak yapamayacak hale gelince 1875 yılında ödemeleri durdurduğunu açıkladı. </a:t>
            </a:r>
          </a:p>
          <a:p>
            <a:pPr marL="0" indent="0" algn="just">
              <a:lnSpc>
                <a:spcPct val="150000"/>
              </a:lnSpc>
              <a:buNone/>
            </a:pPr>
            <a:r>
              <a:rPr lang="tr-TR" sz="1500" dirty="0" smtClean="0">
                <a:latin typeface="Arial Black" panose="020B0A04020102020204" pitchFamily="34" charset="0"/>
              </a:rPr>
              <a:t>Bunun üzerine Osmanlı Bankası ve diğer yeri alacaklar, devletin bazı gelirleri üzerinde kendi temsilcilerine denetim yetkisi verildiği takdirde konsolidasyonu kabul edeceklerini bildirdiler. Oluşturulacak bir komisyonla kendilerine bırakılan gelir kaynaklarını idare edecekler ve bunları borçların ödenmesinde kullanacaklardı. Görüşmeler 10 Kasım 1879’da sonuçlandı ve hükümet bankerlere çeşitli maden, kaynak ve vergi gelirlerini bıraktı. Anlaşma süresi on yıldı.</a:t>
            </a:r>
          </a:p>
          <a:p>
            <a:pPr marL="0" indent="0" algn="just">
              <a:lnSpc>
                <a:spcPct val="150000"/>
              </a:lnSpc>
              <a:buNone/>
            </a:pPr>
            <a:r>
              <a:rPr lang="tr-TR" sz="1500" dirty="0" smtClean="0">
                <a:latin typeface="Arial Black" panose="020B0A04020102020204" pitchFamily="34" charset="0"/>
              </a:rPr>
              <a:t>Bunun ardından devlet yabancı alacaklılarla görüşmelere başladı ve İstanbul’da yapılan toplantılar Kasım 1881’de tamamlandı. Hicri takvime göre anlaşma Muharrem ayında yürürlüğe girdiği için(20 Aralık 1881) Muharrem Kararnamesi adıyla anılır. Anlaşmaya göre o sırada 191 milyon lira olan borç 106 milyona indirildi. Bu borç karşılığında devlet geri dönüşsüz olarak ülkenin çeşitli bölgelerindeki tuz ve tütün tekelleri, alkol, ipekböceği kozası ve balıkçılık vergileri gibi bazı gelirlerinden vazgeçerek bu gelir kaynaklarına Avrupalı alacaklı devletler </a:t>
            </a:r>
            <a:r>
              <a:rPr lang="tr-TR" sz="1500" dirty="0">
                <a:latin typeface="Arial Black" panose="020B0A04020102020204" pitchFamily="34" charset="0"/>
              </a:rPr>
              <a:t>el koydu. Kararnameye göre borçların ödenmesi için devletin tüm iktisadi faaliyetlerini yabancılar adına kontrol etmek amacıyla Duyun-u Umumiye </a:t>
            </a:r>
            <a:r>
              <a:rPr lang="tr-TR" sz="1500" dirty="0" smtClean="0">
                <a:latin typeface="Arial Black" panose="020B0A04020102020204" pitchFamily="34" charset="0"/>
              </a:rPr>
              <a:t>(Genel Borçlar </a:t>
            </a:r>
            <a:r>
              <a:rPr lang="tr-TR" sz="1500" dirty="0">
                <a:latin typeface="Arial Black" panose="020B0A04020102020204" pitchFamily="34" charset="0"/>
              </a:rPr>
              <a:t>İdaresi) kurulmuştur. Bu kararname neticesinde devlet ekonomik olarak bağımsızlığını kaybetmiştir</a:t>
            </a:r>
            <a:r>
              <a:rPr lang="tr-TR" sz="1500" dirty="0" smtClean="0">
                <a:latin typeface="Arial Black" panose="020B0A04020102020204" pitchFamily="34" charset="0"/>
              </a:rPr>
              <a:t>.</a:t>
            </a:r>
            <a:endParaRPr lang="tr-TR" sz="1500" dirty="0">
              <a:latin typeface="Arial Black" panose="020B0A04020102020204" pitchFamily="34" charset="0"/>
            </a:endParaRPr>
          </a:p>
        </p:txBody>
      </p:sp>
    </p:spTree>
    <p:extLst>
      <p:ext uri="{BB962C8B-B14F-4D97-AF65-F5344CB8AC3E}">
        <p14:creationId xmlns:p14="http://schemas.microsoft.com/office/powerpoint/2010/main" val="289413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52401"/>
            <a:ext cx="10515600" cy="370114"/>
          </a:xfrm>
        </p:spPr>
        <p:txBody>
          <a:bodyPr>
            <a:noAutofit/>
          </a:bodyPr>
          <a:lstStyle/>
          <a:p>
            <a:r>
              <a:rPr lang="tr-TR" sz="2400" dirty="0" smtClean="0"/>
              <a:t>İTTİHAT VE TERAKKİ </a:t>
            </a:r>
            <a:r>
              <a:rPr lang="tr-TR" sz="2400" dirty="0" smtClean="0"/>
              <a:t>CEMİYETİ ve II. MEŞRUTİYETİN İLANI</a:t>
            </a:r>
            <a:endParaRPr lang="tr-TR" sz="2400" dirty="0"/>
          </a:p>
        </p:txBody>
      </p:sp>
      <p:sp>
        <p:nvSpPr>
          <p:cNvPr id="3" name="İçerik Yer Tutucusu 2"/>
          <p:cNvSpPr>
            <a:spLocks noGrp="1"/>
          </p:cNvSpPr>
          <p:nvPr>
            <p:ph idx="1"/>
          </p:nvPr>
        </p:nvSpPr>
        <p:spPr>
          <a:xfrm>
            <a:off x="290286" y="504092"/>
            <a:ext cx="11684000" cy="5627077"/>
          </a:xfrm>
        </p:spPr>
        <p:txBody>
          <a:bodyPr>
            <a:normAutofit fontScale="92500" lnSpcReduction="20000"/>
          </a:bodyPr>
          <a:lstStyle/>
          <a:p>
            <a:pPr marL="0" indent="0">
              <a:buNone/>
            </a:pPr>
            <a:r>
              <a:rPr lang="tr-TR" sz="2000" dirty="0" smtClean="0"/>
              <a:t>İTTİHAT VE TERAKKİ CEMİYETİ</a:t>
            </a:r>
          </a:p>
          <a:p>
            <a:r>
              <a:rPr lang="tr-TR" sz="2000" dirty="0" smtClean="0"/>
              <a:t>Padişah </a:t>
            </a:r>
            <a:r>
              <a:rPr lang="tr-TR" sz="2000" dirty="0" smtClean="0"/>
              <a:t>II. Abdülhamid 1878’de Kanun-ı Esasi’yi askıya alıp parlamentoyu tatil ettikten sonra devlet i sıkı bir denetim mekanizmasıyla yönetmeye başlamıştır. Bu dönemde </a:t>
            </a:r>
            <a:r>
              <a:rPr lang="tr-TR" sz="2000" dirty="0"/>
              <a:t>aydınlar Abdülhamid idaresine muhalefet etmeye ve ülkeyi </a:t>
            </a:r>
            <a:r>
              <a:rPr lang="tr-TR" sz="2000" dirty="0" smtClean="0"/>
              <a:t>tekrar meşrutî bir yönetime kavuşturmaya çalışmaya yönelmişlerdir. İkinci bir Jön Türk hareketi olarak nitelenebilecek olan bu yöneliş karşımıza İttihat ve </a:t>
            </a:r>
            <a:r>
              <a:rPr lang="tr-TR" sz="2000" dirty="0" err="1" smtClean="0"/>
              <a:t>Terakkî</a:t>
            </a:r>
            <a:r>
              <a:rPr lang="tr-TR" sz="2000" dirty="0" smtClean="0"/>
              <a:t> Cemiyetini çıkarmaktadır.</a:t>
            </a:r>
          </a:p>
          <a:p>
            <a:r>
              <a:rPr lang="tr-TR" sz="2000" dirty="0" smtClean="0"/>
              <a:t>Osmanlı İttihat ve Terakki Cemiyeti ilk kez «İttihat-ı Osmanî» adıyla 1889’da İstanbul’da, </a:t>
            </a:r>
            <a:r>
              <a:rPr lang="tr-TR" sz="2000" dirty="0" err="1" smtClean="0"/>
              <a:t>Mekteb</a:t>
            </a:r>
            <a:r>
              <a:rPr lang="tr-TR" sz="2000" dirty="0" smtClean="0"/>
              <a:t>-i </a:t>
            </a:r>
            <a:r>
              <a:rPr lang="tr-TR" sz="2000" dirty="0" err="1" smtClean="0"/>
              <a:t>Tıbbiye’de</a:t>
            </a:r>
            <a:r>
              <a:rPr lang="tr-TR" sz="2000" dirty="0" smtClean="0"/>
              <a:t> bir grup öğrenci tarafından kurulmuştur. Kurucuları Ohrili İbrahim </a:t>
            </a:r>
            <a:r>
              <a:rPr lang="tr-TR" sz="2000" dirty="0" err="1" smtClean="0"/>
              <a:t>Temo</a:t>
            </a:r>
            <a:r>
              <a:rPr lang="tr-TR" sz="2000" dirty="0" smtClean="0"/>
              <a:t>, Arapkirli Abdullah Cevdet, Bakülü </a:t>
            </a:r>
            <a:r>
              <a:rPr lang="tr-TR" sz="2000" dirty="0" err="1" smtClean="0"/>
              <a:t>Hüseyinzade</a:t>
            </a:r>
            <a:r>
              <a:rPr lang="tr-TR" sz="2000" dirty="0" smtClean="0"/>
              <a:t> Ali, Kafkasyalı Mehmet Reşit, Diyarbakırlı İshak </a:t>
            </a:r>
            <a:r>
              <a:rPr lang="tr-TR" sz="2000" dirty="0" err="1" smtClean="0"/>
              <a:t>Sükûtî’dir</a:t>
            </a:r>
            <a:r>
              <a:rPr lang="tr-TR" sz="2000" dirty="0" smtClean="0"/>
              <a:t>. Kuruluşu ardından gizli yollarla örgütlenen ve modern tarzda eğitim veren okullarda hızlı şekilde geniş bir taraftar kitlesine kavuşan cemiyet bir süre sonra devlet yönetimi tarafından açığa çıkarılmış, 1892 ve 1894 yıllarında geniş tutuklamalar başlayınca birçok üyesi yurt dışına kaçmıştır.</a:t>
            </a:r>
          </a:p>
          <a:p>
            <a:r>
              <a:rPr lang="tr-TR" sz="2000" dirty="0" smtClean="0"/>
              <a:t>Yurtdışına çıkan bu kişiler Paris’te, yurtdışında bulunan  Jön Türkler arasında önemli bir sima olan Ahmet Rıza Bey’in de katılımı ile 1884’te «Osmanlı İttihat ve Terakki </a:t>
            </a:r>
            <a:r>
              <a:rPr lang="tr-TR" sz="2000" dirty="0" err="1" smtClean="0"/>
              <a:t>Cemiyeti»ni</a:t>
            </a:r>
            <a:r>
              <a:rPr lang="tr-TR" sz="2000" dirty="0" smtClean="0"/>
              <a:t> (birleşme ve ilerleme)oluşturmuşlardır. Cemiyet yurt dışında çeşitli merkezlerde ve sonra İstanbul’da da örgütlenerek Abdülhamid’in baskıcı idaresine son vermek ve ülkeyi yeniden meşrutî bir yönetime kavuşturmak için </a:t>
            </a:r>
            <a:r>
              <a:rPr lang="tr-TR" sz="2000" dirty="0" err="1" smtClean="0"/>
              <a:t>faaliyetlerlerini</a:t>
            </a:r>
            <a:r>
              <a:rPr lang="tr-TR" sz="2000" dirty="0" smtClean="0"/>
              <a:t> artırmıştır.</a:t>
            </a:r>
          </a:p>
          <a:p>
            <a:r>
              <a:rPr lang="tr-TR" sz="2000" dirty="0" smtClean="0"/>
              <a:t>1896’da İstanbul’daki birçok üyesinin sürgüne gönderilmesi, </a:t>
            </a:r>
            <a:r>
              <a:rPr lang="tr-TR" sz="2000" dirty="0" err="1" smtClean="0"/>
              <a:t>Avrupadaki</a:t>
            </a:r>
            <a:r>
              <a:rPr lang="tr-TR" sz="2000" dirty="0" smtClean="0"/>
              <a:t> üyeler arasında fikir ayrılıkları ortaya çıkması ya da 1897’de ülkede genel af ilan edilmesi gibi gelişmeler bu yıllarda cemiyetin zayıflamasına sebep olsa da; II. Abdülhamid’in akrabalarından Damat Mahmut Paşa’nın oğulları Prens Sabahattin ve Lütfullah Beylerle </a:t>
            </a:r>
            <a:r>
              <a:rPr lang="tr-TR" sz="2000" dirty="0" err="1" smtClean="0"/>
              <a:t>Parise</a:t>
            </a:r>
            <a:r>
              <a:rPr lang="tr-TR" sz="2000" dirty="0" smtClean="0"/>
              <a:t> gelip cemiyetle irtibata geçmesi önemli bir dönüm noktası olmuştur. Zira Prens Sabahattin’in öncülüğünde 1902’de Paris’te toplanan I. Jön Türk Kongresinde cemiyet iki gruba bölünmüştür. Ahmet Rıza Bey, Osmanlı Terakki ve İttihat Cemiyeti olarak cemiyetin adını değiştirirken; Prens Sabahattin de ayrılan üyelerle «Teşebbüs-i Şahsî ve Adem-i Merkeziyet </a:t>
            </a:r>
            <a:r>
              <a:rPr lang="tr-TR" sz="2000" dirty="0" err="1" smtClean="0"/>
              <a:t>Cemiyeti»ni</a:t>
            </a:r>
            <a:r>
              <a:rPr lang="tr-TR" sz="2000" dirty="0" smtClean="0"/>
              <a:t> oluşturmuştur. </a:t>
            </a:r>
            <a:endParaRPr lang="tr-TR" sz="2000" dirty="0"/>
          </a:p>
        </p:txBody>
      </p:sp>
    </p:spTree>
    <p:extLst>
      <p:ext uri="{BB962C8B-B14F-4D97-AF65-F5344CB8AC3E}">
        <p14:creationId xmlns:p14="http://schemas.microsoft.com/office/powerpoint/2010/main" val="175240501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4389</TotalTime>
  <Words>2498</Words>
  <Application>Microsoft Office PowerPoint</Application>
  <PresentationFormat>Özel</PresentationFormat>
  <Paragraphs>59</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Office Teması</vt:lpstr>
      <vt:lpstr>PowerPoint Sunusu</vt:lpstr>
      <vt:lpstr>MEŞRUTİYETİN İLANI VE KANUN-I ESASÎ</vt:lpstr>
      <vt:lpstr>PowerPoint Sunusu</vt:lpstr>
      <vt:lpstr>PowerPoint Sunusu</vt:lpstr>
      <vt:lpstr>PowerPoint Sunusu</vt:lpstr>
      <vt:lpstr>93 HARBİ (1877-1878 OSMANLI-RUS SAVAŞI)</vt:lpstr>
      <vt:lpstr>93 HARBİ SONRASI BAZI SİYASÎ GELİŞMELER</vt:lpstr>
      <vt:lpstr>DUYUN-I UMUMİYE (GENEL BORÇLAR İDARESİ) 1881</vt:lpstr>
      <vt:lpstr>İTTİHAT VE TERAKKİ CEMİYETİ ve II. MEŞRUTİYETİN İLANI</vt:lpstr>
      <vt:lpstr>PowerPoint Sunusu</vt:lpstr>
      <vt:lpstr>II. MEŞRUTİYETİN İLANI (23 Temmuz 1908)</vt:lpstr>
      <vt:lpstr>PowerPoint Sunusu</vt:lpstr>
      <vt:lpstr>31 MART OLAYI ve II. ABDÜLHAMİT’İN TAHTTAN İNDİRİLİŞİ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ZENGIN</cp:lastModifiedBy>
  <cp:revision>242</cp:revision>
  <dcterms:created xsi:type="dcterms:W3CDTF">2020-10-12T19:58:09Z</dcterms:created>
  <dcterms:modified xsi:type="dcterms:W3CDTF">2020-11-01T16:56:19Z</dcterms:modified>
</cp:coreProperties>
</file>