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80" r:id="rId8"/>
    <p:sldId id="282" r:id="rId9"/>
    <p:sldId id="283" r:id="rId10"/>
    <p:sldId id="284" r:id="rId11"/>
    <p:sldId id="285" r:id="rId12"/>
    <p:sldId id="286" r:id="rId13"/>
    <p:sldId id="287" r:id="rId14"/>
    <p:sldId id="288" r:id="rId15"/>
    <p:sldId id="28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p:scale>
          <a:sx n="81" d="100"/>
          <a:sy n="81" d="100"/>
        </p:scale>
        <p:origin x="-1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13.11.2020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13.11.2020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13.11.2020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13.11.2020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13.11.2020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13.11.2020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13.11.2020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13.11.2020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13.11.2020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13.11.2020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13.11.2020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13.11.2020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endParaRPr lang="tr-TR" sz="1800" dirty="0" smtClean="0">
              <a:latin typeface="Arial Black" panose="020B0A04020102020204" pitchFamily="34" charset="0"/>
            </a:endParaRPr>
          </a:p>
          <a:p>
            <a:pPr algn="l">
              <a:lnSpc>
                <a:spcPct val="150000"/>
              </a:lnSpc>
            </a:pPr>
            <a:r>
              <a:rPr lang="tr-TR" sz="1800" dirty="0" smtClean="0">
                <a:latin typeface="Arial Black" panose="020B0A04020102020204" pitchFamily="34" charset="0"/>
              </a:rPr>
              <a:t>OSMANLI DEVLETİNİN SON DÖNEMİNDEKİ FİKİR HAREKETLERİ</a:t>
            </a:r>
          </a:p>
          <a:p>
            <a:pPr algn="l">
              <a:lnSpc>
                <a:spcPct val="150000"/>
              </a:lnSpc>
            </a:pPr>
            <a:endParaRPr lang="tr-TR" sz="1800" dirty="0" smtClean="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I. DÜNYA SAVAŞI VE ERMENİ TEHCİRİ</a:t>
            </a:r>
            <a:endParaRPr lang="tr-TR" sz="2800" dirty="0"/>
          </a:p>
        </p:txBody>
      </p:sp>
      <p:sp>
        <p:nvSpPr>
          <p:cNvPr id="3" name="İçerik Yer Tutucusu 2"/>
          <p:cNvSpPr>
            <a:spLocks noGrp="1"/>
          </p:cNvSpPr>
          <p:nvPr>
            <p:ph idx="1"/>
          </p:nvPr>
        </p:nvSpPr>
        <p:spPr>
          <a:xfrm>
            <a:off x="838200" y="539261"/>
            <a:ext cx="10515600" cy="5637701"/>
          </a:xfrm>
        </p:spPr>
        <p:txBody>
          <a:bodyPr>
            <a:normAutofit fontScale="92500" lnSpcReduction="20000"/>
          </a:bodyPr>
          <a:lstStyle/>
          <a:p>
            <a:pPr marL="0" lvl="0" indent="0" algn="just">
              <a:buNone/>
            </a:pPr>
            <a:r>
              <a:rPr lang="tr-TR" sz="3100" dirty="0">
                <a:solidFill>
                  <a:prstClr val="black"/>
                </a:solidFill>
              </a:rPr>
              <a:t> </a:t>
            </a:r>
            <a:r>
              <a:rPr lang="tr-TR" sz="1800" dirty="0" smtClean="0">
                <a:latin typeface="Arial Black" panose="020B0A04020102020204" pitchFamily="34" charset="0"/>
              </a:rPr>
              <a:t>I. Dünya Savaşına kadar bu komitelerin öncülüğünde eylemler ve faaliyetleri sürmüştür. Dünya Savaşı başlayıp Osmanlı Devleti İttifak devletleri safında savaşa katılınca da Ermeniler bu durumu bağımsızlık yolunda bir altın fırsat olarak değerlendirmişlerdir.</a:t>
            </a:r>
          </a:p>
          <a:p>
            <a:pPr marL="0" lvl="0" indent="0" algn="just">
              <a:buNone/>
            </a:pPr>
            <a:r>
              <a:rPr lang="tr-TR" sz="1800" dirty="0" smtClean="0">
                <a:latin typeface="Arial Black" panose="020B0A04020102020204" pitchFamily="34" charset="0"/>
              </a:rPr>
              <a:t>Ülkede seferberlik ilan edilince silah altına çağrılan Ermenilerin bir kısmı sınır dışına, bir kısmı ise silahlarıyla birlikte ülkenin iç taraflarına kaçarak düşmanla işbirliği ve isyanlar çıkarma yolunu tercih etmişlerdir. 1915’te Van’da, </a:t>
            </a:r>
            <a:r>
              <a:rPr lang="tr-TR" sz="1800" dirty="0" err="1" smtClean="0">
                <a:latin typeface="Arial Black" panose="020B0A04020102020204" pitchFamily="34" charset="0"/>
              </a:rPr>
              <a:t>Zeytun’da</a:t>
            </a:r>
            <a:r>
              <a:rPr lang="tr-TR" sz="1800" dirty="0" smtClean="0">
                <a:latin typeface="Arial Black" panose="020B0A04020102020204" pitchFamily="34" charset="0"/>
              </a:rPr>
              <a:t>(Maraş) isyanlar çıkarmışlar; Doğu Anadolu’da Kafkas cephesinde Türk ordusu Rusya ile savaş yürütürken cephe gerisinde </a:t>
            </a:r>
            <a:r>
              <a:rPr lang="tr-TR" sz="1800" dirty="0" err="1" smtClean="0">
                <a:latin typeface="Arial Black" panose="020B0A04020102020204" pitchFamily="34" charset="0"/>
              </a:rPr>
              <a:t>çetesel</a:t>
            </a:r>
            <a:r>
              <a:rPr lang="tr-TR" sz="1800" dirty="0" smtClean="0">
                <a:latin typeface="Arial Black" panose="020B0A04020102020204" pitchFamily="34" charset="0"/>
              </a:rPr>
              <a:t> faaliyetlerle halka zarar verdikleri gibi ordunun ikmal yollarında da baskınlar yapıp orduyu zaafa uğratmaya başlamışlardır. </a:t>
            </a:r>
          </a:p>
          <a:p>
            <a:pPr marL="0" lvl="0" indent="0" algn="just">
              <a:buNone/>
            </a:pPr>
            <a:r>
              <a:rPr lang="tr-TR" sz="1800" dirty="0" smtClean="0">
                <a:latin typeface="Arial Black" panose="020B0A04020102020204" pitchFamily="34" charset="0"/>
              </a:rPr>
              <a:t>Artan Ermeni olayları üzerine Osmanlı hükümeti köklü tedbirler almak yoluna gitmiş ve öncelikle 24 Nisan 1915’te Ermeni Komiteleri kapatılarak, liderleri ile zararlı faaliyetleri bilinen 235 Ermeni tutuklanmıştır. (1965 tarihinde Habeşistan’ın başkenti </a:t>
            </a:r>
            <a:r>
              <a:rPr lang="tr-TR" sz="1800" dirty="0" err="1" smtClean="0">
                <a:latin typeface="Arial Black" panose="020B0A04020102020204" pitchFamily="34" charset="0"/>
              </a:rPr>
              <a:t>Adisababa’da</a:t>
            </a:r>
            <a:r>
              <a:rPr lang="tr-TR" sz="1800" dirty="0" smtClean="0">
                <a:latin typeface="Arial Black" panose="020B0A04020102020204" pitchFamily="34" charset="0"/>
              </a:rPr>
              <a:t> Patrik I. </a:t>
            </a:r>
            <a:r>
              <a:rPr lang="tr-TR" sz="1800" dirty="0" err="1" smtClean="0">
                <a:latin typeface="Arial Black" panose="020B0A04020102020204" pitchFamily="34" charset="0"/>
              </a:rPr>
              <a:t>Heron</a:t>
            </a:r>
            <a:r>
              <a:rPr lang="tr-TR" sz="1800" dirty="0" smtClean="0">
                <a:latin typeface="Arial Black" panose="020B0A04020102020204" pitchFamily="34" charset="0"/>
              </a:rPr>
              <a:t>, Başpiskopos </a:t>
            </a:r>
            <a:r>
              <a:rPr lang="tr-TR" sz="1800" dirty="0" err="1" smtClean="0">
                <a:latin typeface="Arial Black" panose="020B0A04020102020204" pitchFamily="34" charset="0"/>
              </a:rPr>
              <a:t>Makaryos</a:t>
            </a:r>
            <a:r>
              <a:rPr lang="tr-TR" sz="1800" dirty="0" smtClean="0">
                <a:latin typeface="Arial Black" panose="020B0A04020102020204" pitchFamily="34" charset="0"/>
              </a:rPr>
              <a:t> ve çeşitli ruhani ve siyasî liderlerin katılımıyla yapılan toplantıda </a:t>
            </a:r>
            <a:r>
              <a:rPr lang="tr-TR" sz="1800" dirty="0">
                <a:latin typeface="Arial Black" panose="020B0A04020102020204" pitchFamily="34" charset="0"/>
              </a:rPr>
              <a:t>24 </a:t>
            </a:r>
            <a:r>
              <a:rPr lang="tr-TR" sz="1800" dirty="0" smtClean="0">
                <a:latin typeface="Arial Black" panose="020B0A04020102020204" pitchFamily="34" charset="0"/>
              </a:rPr>
              <a:t>Nisan gününün «Ermeni Soykırım Günü» olarak anılması kararlaştırılmıştır ve Ermeniler bu günü anmaktadırlar.)</a:t>
            </a:r>
          </a:p>
          <a:p>
            <a:pPr marL="0" lvl="0" indent="0" algn="just">
              <a:buNone/>
            </a:pPr>
            <a:r>
              <a:rPr lang="tr-TR" sz="1800" dirty="0" smtClean="0">
                <a:latin typeface="Arial Black" panose="020B0A04020102020204" pitchFamily="34" charset="0"/>
              </a:rPr>
              <a:t>Ancak olayların daha da tırmanması ve Van’da çıkan Ermeni isyanında otuz bin </a:t>
            </a:r>
            <a:r>
              <a:rPr lang="tr-TR" sz="1800" dirty="0" err="1" smtClean="0">
                <a:latin typeface="Arial Black" panose="020B0A04020102020204" pitchFamily="34" charset="0"/>
              </a:rPr>
              <a:t>müslümanın</a:t>
            </a:r>
            <a:r>
              <a:rPr lang="tr-TR" sz="1800" dirty="0" smtClean="0">
                <a:latin typeface="Arial Black" panose="020B0A04020102020204" pitchFamily="34" charset="0"/>
              </a:rPr>
              <a:t> katledilmesi üzerine hükümet 27 Mayıs 1915’te Sevk ve İskan Kanunu olarak anılan kanunu (Savaş seferberlik zamanında hükümete karşı gelenler için ordu tarafından alınacak tedbirler hakkında kanun) çıkararak Ermenileri tehcir etme(zorunlu göçe tabi tutma) kararı almıştır. Hükümetin aldığı bu sevk ve iskan kararı; olabilecek yani ihtimal dahilindeki Ermeni isyanına karşı düşünülmüş bir tedbir değil, fiilen ortaya çıkmış isyana ve düşman ordusuyla işbirliğine karşı alınan geçici bir tedbirdir.</a:t>
            </a:r>
          </a:p>
          <a:p>
            <a:pPr marL="0" lvl="0" indent="0" algn="just">
              <a:buNone/>
            </a:pPr>
            <a:r>
              <a:rPr lang="tr-TR" sz="1800" dirty="0" smtClean="0">
                <a:latin typeface="Arial Black" panose="020B0A04020102020204" pitchFamily="34" charset="0"/>
              </a:rPr>
              <a:t>Planlı ve siyasi amaçlı değil, askerî ve güvenlik amaçlı ortaya konulan bu karar çerçevesinde yapılan sevk ve iskân(yerleştirme) yaklaşık bir yıl sürmüş, 15 Mart 1916’dan itibaren vilayet ve mutasarrıflıklara gönderilen bir talimatla tehcir durdurulmuştur.</a:t>
            </a:r>
          </a:p>
        </p:txBody>
      </p:sp>
    </p:spTree>
    <p:extLst>
      <p:ext uri="{BB962C8B-B14F-4D97-AF65-F5344CB8AC3E}">
        <p14:creationId xmlns:p14="http://schemas.microsoft.com/office/powerpoint/2010/main" val="193579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1028"/>
          </a:xfrm>
        </p:spPr>
        <p:txBody>
          <a:bodyPr>
            <a:normAutofit fontScale="90000"/>
          </a:bodyPr>
          <a:lstStyle/>
          <a:p>
            <a:endParaRPr lang="tr-TR" sz="2400" dirty="0"/>
          </a:p>
        </p:txBody>
      </p:sp>
      <p:sp>
        <p:nvSpPr>
          <p:cNvPr id="3" name="İçerik Yer Tutucusu 2"/>
          <p:cNvSpPr>
            <a:spLocks noGrp="1"/>
          </p:cNvSpPr>
          <p:nvPr>
            <p:ph idx="1"/>
          </p:nvPr>
        </p:nvSpPr>
        <p:spPr>
          <a:xfrm>
            <a:off x="457199" y="656492"/>
            <a:ext cx="11390811" cy="5953314"/>
          </a:xfrm>
        </p:spPr>
        <p:txBody>
          <a:bodyPr>
            <a:normAutofit/>
          </a:bodyPr>
          <a:lstStyle/>
          <a:p>
            <a:pPr algn="just">
              <a:lnSpc>
                <a:spcPct val="150000"/>
              </a:lnSpc>
            </a:pPr>
            <a:r>
              <a:rPr lang="tr-TR" sz="1800" dirty="0" smtClean="0"/>
              <a:t>Tehcir(zorunlu göç) önce doğrudan doğruya  savaş cephesinin güvenliğini sarsacak bölgelerde, Kafkas Cephesinde Erzurum, Bitlis ve Van bölgeleri ile Sina Cephesi gerisinde bulunan Mersin ve İskenderun bölgesinde uygulanmış; daha sonra kapsam </a:t>
            </a:r>
            <a:r>
              <a:rPr lang="tr-TR" sz="1800" dirty="0" err="1" smtClean="0"/>
              <a:t>Anadolunun</a:t>
            </a:r>
            <a:r>
              <a:rPr lang="tr-TR" sz="1800" dirty="0" smtClean="0"/>
              <a:t> diğer bölgelerine de genişletilmiştir. Sevke tabi tutulan Ermeni kafileleri ağırlıklı olarak Suriye ve Lübnan dolaylarına gönderilerek iskan edilmiştir.</a:t>
            </a:r>
          </a:p>
          <a:p>
            <a:pPr algn="just">
              <a:lnSpc>
                <a:spcPct val="150000"/>
              </a:lnSpc>
            </a:pPr>
            <a:r>
              <a:rPr lang="tr-TR" sz="1800" dirty="0" smtClean="0"/>
              <a:t>Çok büyük ve kapsamlı bir iş olan tehcir uygulaması Ermenilerin imhası için önceden düşünülmüş bir plan olmadığından; Osmanlı hükümeti, uygulamada hazırlık ve ödenek güçlükleri çektiği tehciri, Ermeni vatandaşları için mümkün olduğunca güvenli ve sağlıklı bir şekilde sonlandırabilmek için çeşitli önlemler almıştır. Osmanlı yönetimi bu zorunlu göç hadisesini jandarma denetiminde güvenlikli bir şekilde yapmaya çalışmış; göç ettirilen Ermenilerin mallarının koruma altına alınması için komisyonlar oluşturmuş; yollarda yiyecek ve barınma gereksinimlerinin karşılanması için önlemler almaya gayret etmiştir. Ancak bu kapsamlı ve zorlu hadise esnasında devlet savaş halindedir ve çeşitli sorunlarla da karşılaşılmış, bazı bölgelerde ölümle sonuçlanan olaylar da yaşanabilmiştir. </a:t>
            </a:r>
          </a:p>
        </p:txBody>
      </p:sp>
    </p:spTree>
    <p:extLst>
      <p:ext uri="{BB962C8B-B14F-4D97-AF65-F5344CB8AC3E}">
        <p14:creationId xmlns:p14="http://schemas.microsoft.com/office/powerpoint/2010/main" val="100652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2"/>
            <a:ext cx="10515600" cy="515814"/>
          </a:xfrm>
        </p:spPr>
        <p:txBody>
          <a:bodyPr>
            <a:normAutofit/>
          </a:bodyPr>
          <a:lstStyle/>
          <a:p>
            <a:endParaRPr lang="tr-TR" sz="2800" dirty="0"/>
          </a:p>
        </p:txBody>
      </p:sp>
      <p:sp>
        <p:nvSpPr>
          <p:cNvPr id="3" name="İçerik Yer Tutucusu 2"/>
          <p:cNvSpPr>
            <a:spLocks noGrp="1"/>
          </p:cNvSpPr>
          <p:nvPr>
            <p:ph idx="1"/>
          </p:nvPr>
        </p:nvSpPr>
        <p:spPr>
          <a:xfrm>
            <a:off x="838200" y="644770"/>
            <a:ext cx="10515600" cy="5532194"/>
          </a:xfrm>
        </p:spPr>
        <p:txBody>
          <a:bodyPr>
            <a:normAutofit fontScale="62500" lnSpcReduction="20000"/>
          </a:bodyPr>
          <a:lstStyle/>
          <a:p>
            <a:pPr algn="just"/>
            <a:endParaRPr lang="tr-TR" dirty="0" smtClean="0"/>
          </a:p>
          <a:p>
            <a:pPr algn="just"/>
            <a:r>
              <a:rPr lang="tr-TR" dirty="0" smtClean="0"/>
              <a:t>TEHCİRİN DURDURULUŞU: Yer değiştirme sırasında gerek iklim şartları, gerek bazı aksaklıklar ve yığılmalar yüzünden göçün durdurulduğu olmuştur. Örneğin 25 Kasım 1915’te kış mevsimi yüzünden göç bir müddet geçici olarak durdurulmuştur. 15 Mart 1916 tarihinde ise vilayetlere gönderilen genel bir emirle yer değiştirme yapılmayacağı bildirilmiş ve tehcir sonlandırılmıştır. Çeşitli kaynaklara göre sevke tabi tutulan Ermeni sayısı 440bin ve iskan sahasına vararak yerleştirilenler de 380bin dolaylarındadır.</a:t>
            </a:r>
          </a:p>
          <a:p>
            <a:pPr algn="just"/>
            <a:endParaRPr lang="tr-TR" dirty="0"/>
          </a:p>
          <a:p>
            <a:pPr algn="just"/>
            <a:r>
              <a:rPr lang="tr-TR" dirty="0" smtClean="0"/>
              <a:t>SEVKTE YAŞANAN SUİSTİMAL VE CEZALANDIRMALAR: Tehcir sırasında yaşanan olumsuzluklar üzerine dönemin hükümeti durumu incelemek ve sorumluları cezalandırmak için 30 Eylül 1915’te Soruşturma Komisyonları kurulmasına karar vermiştir. Bu komisyonların raporları doğrultusunda bazı görevliler gibi halktan da gasp, saldırı gibi olaylara karıştığı iddia edilenler Divan-ı Harbe </a:t>
            </a:r>
            <a:r>
              <a:rPr lang="tr-TR" dirty="0" err="1" smtClean="0"/>
              <a:t>sevkedilmiş</a:t>
            </a:r>
            <a:r>
              <a:rPr lang="tr-TR" dirty="0" smtClean="0"/>
              <a:t> ve yargılanmıştır. 1916 yılı ortalarına kadar 1673 kişi yargılanmış, bunlardan idam, hapis ve sürgün cezası alanlar olmuştur. (Yaklaşık 67 idam, 524 hapis, 68 sürgün). (Hükümetin bu kendi yaptığı yargılamalardan ayrıca I. Dünya Savaşı yenilgisinden sonra galip İtilaf devletlerinden İngilizler, </a:t>
            </a:r>
            <a:r>
              <a:rPr lang="tr-TR" dirty="0"/>
              <a:t>144 Osmanlı devlet adamını tehcir ve savaş suçlusu sıfatıyla Malta Adasına götürerek </a:t>
            </a:r>
            <a:r>
              <a:rPr lang="tr-TR" dirty="0" smtClean="0"/>
              <a:t>yargılamıştır. Burada daha çok siyasî bir yargılama tutumu sergilenmiştir.)</a:t>
            </a:r>
          </a:p>
          <a:p>
            <a:pPr algn="just"/>
            <a:endParaRPr lang="tr-TR" dirty="0"/>
          </a:p>
          <a:p>
            <a:pPr algn="just"/>
            <a:r>
              <a:rPr lang="tr-TR" dirty="0" smtClean="0"/>
              <a:t>I. Dünya Savaşının sona ermesi ardından Osmanlı hükümeti, yer değiştirmeye tabi tutulan Ermenilerden isteyenlerin tekrar eski yerlerine iade edilmeleri için 31 Aralık 1918’de dönüş kararnamesi çıkarmıştır. Ancak başlayan Milli Mücadele atmosferi içerisinde böyle bir dönüş gelişmeyecektir. I. Dünya Savaşı ve Milli Mücadele nihayetinde; 1914 Osmanlı nüfus verilerine göre 1.234.671 kişi olan Ermeni nüfusundan sadece 70.000 kadarı Türkiye Cumhuriyetinde kalmış, diğer rakamdan birçoğu ve sevke tabi tutulup gittikleri yerler Türkiye hudutları dışında kalanlar ise Kafkas </a:t>
            </a:r>
            <a:r>
              <a:rPr lang="tr-TR" dirty="0" err="1" smtClean="0"/>
              <a:t>Ermenistanı</a:t>
            </a:r>
            <a:r>
              <a:rPr lang="tr-TR" dirty="0" smtClean="0"/>
              <a:t>, Amerika, Avrupa gibi sahalara gitmişlerdir. </a:t>
            </a:r>
            <a:endParaRPr lang="tr-TR" dirty="0"/>
          </a:p>
          <a:p>
            <a:pPr marL="0" indent="0" algn="just">
              <a:buNone/>
            </a:pPr>
            <a:endParaRPr lang="tr-TR" dirty="0" smtClean="0"/>
          </a:p>
          <a:p>
            <a:pPr algn="just"/>
            <a:endParaRPr lang="tr-TR" dirty="0"/>
          </a:p>
          <a:p>
            <a:pPr algn="just"/>
            <a:endParaRPr lang="tr-TR" dirty="0" smtClean="0"/>
          </a:p>
          <a:p>
            <a:pPr algn="just"/>
            <a:endParaRPr lang="tr-TR" dirty="0"/>
          </a:p>
        </p:txBody>
      </p:sp>
    </p:spTree>
    <p:extLst>
      <p:ext uri="{BB962C8B-B14F-4D97-AF65-F5344CB8AC3E}">
        <p14:creationId xmlns:p14="http://schemas.microsoft.com/office/powerpoint/2010/main" val="15625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0"/>
            <a:ext cx="10515600" cy="375138"/>
          </a:xfrm>
        </p:spPr>
        <p:txBody>
          <a:bodyPr>
            <a:normAutofit fontScale="90000"/>
          </a:bodyPr>
          <a:lstStyle/>
          <a:p>
            <a:endParaRPr lang="tr-TR" dirty="0"/>
          </a:p>
        </p:txBody>
      </p:sp>
      <p:sp>
        <p:nvSpPr>
          <p:cNvPr id="3" name="İçerik Yer Tutucusu 2"/>
          <p:cNvSpPr>
            <a:spLocks noGrp="1"/>
          </p:cNvSpPr>
          <p:nvPr>
            <p:ph idx="1"/>
          </p:nvPr>
        </p:nvSpPr>
        <p:spPr>
          <a:xfrm>
            <a:off x="838200" y="562708"/>
            <a:ext cx="10515600" cy="5614255"/>
          </a:xfrm>
        </p:spPr>
        <p:txBody>
          <a:bodyPr>
            <a:normAutofit fontScale="62500" lnSpcReduction="20000"/>
          </a:bodyPr>
          <a:lstStyle/>
          <a:p>
            <a:pPr algn="just"/>
            <a:r>
              <a:rPr lang="tr-TR" dirty="0" smtClean="0"/>
              <a:t>I. DÜNYA SAVAŞI SONRASI ÇEŞİTLİ ANLAŞMALARDA DURUM: I. Dünya Savaşını Osmanlı Devleti adına bitiren 30 Ekim 1918 Mondros Ateşkes Anlaşması’nın 24. maddesinde: Vilayet-i Sitte adı verilen 6 vilayette(Erzurum, Van, Harput(Elazığ), Diyarbakır, Sivas ve Bitlis) karışıklık çıkması halinde bu toprakların herhangi bir kısmının işgali hakkına İtilaf Devletleri sahip olacaklardır. (Bu madde doğrudan Ermeni adını söylemese de Ermenilerle ilgili olarak anlaşmaya konulmuştur.)</a:t>
            </a:r>
          </a:p>
          <a:p>
            <a:pPr algn="just"/>
            <a:r>
              <a:rPr lang="tr-TR" dirty="0" smtClean="0"/>
              <a:t>Osmanlı Hükümetinin 10 Ağustos 1920’de imzaladığı Sevr Anlaşması da: Van, Erzurum, Bitlis ve Trabzon illerinin bulunduğu alanda </a:t>
            </a:r>
            <a:r>
              <a:rPr lang="tr-TR" dirty="0" err="1" smtClean="0"/>
              <a:t>Kafkasyadaki</a:t>
            </a:r>
            <a:r>
              <a:rPr lang="tr-TR" dirty="0" smtClean="0"/>
              <a:t> ile birleşik bir Ermenistan Devleti oluşturulması ve bu devletin sınırlarının çizilmesinin Amerika Birleşik Devletleri Başkanı Wilson’ın hakemliğine bırakılması kararlaştırılmıştır.</a:t>
            </a:r>
          </a:p>
          <a:p>
            <a:pPr algn="just"/>
            <a:r>
              <a:rPr lang="tr-TR" dirty="0" smtClean="0"/>
              <a:t>Bunun üzerine ABD Başkanı Wilson, bölgede incelemeler yapmak ve durumu tespit etmek için General J. G. </a:t>
            </a:r>
            <a:r>
              <a:rPr lang="tr-TR" dirty="0" err="1" smtClean="0"/>
              <a:t>Harbord’u</a:t>
            </a:r>
            <a:r>
              <a:rPr lang="tr-TR" dirty="0" smtClean="0"/>
              <a:t> bir </a:t>
            </a:r>
            <a:r>
              <a:rPr lang="tr-TR" dirty="0"/>
              <a:t>heyetle 1919 sonbaharında bölgeye </a:t>
            </a:r>
            <a:r>
              <a:rPr lang="tr-TR" dirty="0" smtClean="0"/>
              <a:t>göndermiş, </a:t>
            </a:r>
            <a:r>
              <a:rPr lang="tr-TR" dirty="0" err="1" smtClean="0"/>
              <a:t>Harbord</a:t>
            </a:r>
            <a:r>
              <a:rPr lang="tr-TR" dirty="0" smtClean="0"/>
              <a:t> bir rapor hazırlayarak ABD Kongresi’ne sunmuştur. Bu raporda Anadolu’da Ermeni devletine bağlanması tasarlanan sahada Ermenilerin çoğunluk olmadıkları; Tehcir döneminde Türklerin de Ermeniler kadar acı çektiği ve kayıplar verdiği; Ermenilerin iddia ettiği acıklı iddiaların gerçeği yansıtmadığı belirtilmiştir. ABD Kongresi bu rapor üzerine 1920 yılı Nisanında, oluşturulmak istenen Ermenistan Devleti’ne mandater olunması teklifini reddetmiştir.</a:t>
            </a:r>
          </a:p>
          <a:p>
            <a:pPr algn="just"/>
            <a:r>
              <a:rPr lang="tr-TR" dirty="0" smtClean="0"/>
              <a:t>Milli Mücadele döneminde de Kazım Karabekir komutasında yürütülen Doğu Cephesi harekatıyla bölgede işgaller yapmış olan Kafkas Ermeni Devleti yenilmiş ve 3 Aralık 1920’de Gümrü Anlaşması imzalanmıştır. Bu anlaşmanın imzalandığı sırada Sovyet Rusya bölgede </a:t>
            </a:r>
            <a:r>
              <a:rPr lang="tr-TR" dirty="0" err="1" smtClean="0"/>
              <a:t>Ermenistanı</a:t>
            </a:r>
            <a:r>
              <a:rPr lang="tr-TR" dirty="0" smtClean="0"/>
              <a:t> işgal edip </a:t>
            </a:r>
            <a:r>
              <a:rPr lang="tr-TR" dirty="0" err="1" smtClean="0"/>
              <a:t>Sovyetleştirmiş</a:t>
            </a:r>
            <a:r>
              <a:rPr lang="tr-TR" dirty="0" smtClean="0"/>
              <a:t> ve kendine bağlamıştır. Bu aşamanın ardından TBMM hükümeti sınır komşusu haline geldiği Sovyet Rusya ile görüşmelere başlamış, önce 16 Mart 1921 Moskova Anlaşması ile dostluk kurulmuş ve ardından 13 Ekim 1921 Kars Anlaşması ile bugünkü Türkiye’nin doğu sınırları tesis edilmiştir.</a:t>
            </a:r>
          </a:p>
          <a:p>
            <a:pPr algn="just"/>
            <a:r>
              <a:rPr lang="tr-TR" dirty="0" smtClean="0"/>
              <a:t>Milli Mücadele sonunda uluslararası platformda imzalanan Lozan Anlaşmasında  ise Ermenistan ya da Ermenilerle ilgili bir hüküm yer almamış, Türkiye’de yaşayan herkes Türk vatandaşı sayılmıştır.</a:t>
            </a:r>
          </a:p>
          <a:p>
            <a:pPr algn="just"/>
            <a:endParaRPr lang="tr-TR" dirty="0"/>
          </a:p>
        </p:txBody>
      </p:sp>
    </p:spTree>
    <p:extLst>
      <p:ext uri="{BB962C8B-B14F-4D97-AF65-F5344CB8AC3E}">
        <p14:creationId xmlns:p14="http://schemas.microsoft.com/office/powerpoint/2010/main" val="21552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256198"/>
          </a:xfrm>
        </p:spPr>
        <p:txBody>
          <a:bodyPr>
            <a:normAutofit fontScale="90000"/>
          </a:bodyPr>
          <a:lstStyle/>
          <a:p>
            <a:endParaRPr lang="tr-TR" dirty="0"/>
          </a:p>
        </p:txBody>
      </p:sp>
      <p:sp>
        <p:nvSpPr>
          <p:cNvPr id="3" name="İçerik Yer Tutucusu 2"/>
          <p:cNvSpPr>
            <a:spLocks noGrp="1"/>
          </p:cNvSpPr>
          <p:nvPr>
            <p:ph idx="1"/>
          </p:nvPr>
        </p:nvSpPr>
        <p:spPr>
          <a:xfrm>
            <a:off x="838200" y="797169"/>
            <a:ext cx="10515600" cy="5379794"/>
          </a:xfrm>
        </p:spPr>
        <p:txBody>
          <a:bodyPr>
            <a:normAutofit lnSpcReduction="10000"/>
          </a:bodyPr>
          <a:lstStyle/>
          <a:p>
            <a:pPr marL="0" indent="0" algn="just">
              <a:buNone/>
            </a:pPr>
            <a:r>
              <a:rPr lang="tr-TR" dirty="0" smtClean="0"/>
              <a:t> Ermeni sorununun tarihsel anlamı; Osmanlı imparatorluğundan alınacak topraklar üzerinde bağımsız bir Ermenistan kurulması girişimleri ile Osmanlı idaresinin buna karşı çıkmasının oluşturduğu anlaşmazlık ve çatışmalardır. Bu durumun sonucunda Ermeniler 1915 tehciri ile Anadolu’dan tahliye edilmişler, sonraki tarihsel süreçte de geri dönüşleri büyük oranda mümkün olmamıştır.  </a:t>
            </a:r>
            <a:endParaRPr lang="tr-TR" dirty="0"/>
          </a:p>
          <a:p>
            <a:pPr marL="0" indent="0" algn="just">
              <a:buNone/>
            </a:pPr>
            <a:endParaRPr lang="tr-TR" dirty="0" smtClean="0"/>
          </a:p>
          <a:p>
            <a:pPr marL="0" indent="0" algn="just">
              <a:buNone/>
            </a:pPr>
            <a:r>
              <a:rPr lang="tr-TR" dirty="0" smtClean="0"/>
              <a:t>Ermeniler</a:t>
            </a:r>
            <a:r>
              <a:rPr lang="tr-TR" dirty="0"/>
              <a:t>, 1915 yılındaki Anadolu’dan büyük oranda tahliye edilişle sonuçlanacak </a:t>
            </a:r>
            <a:r>
              <a:rPr lang="tr-TR" dirty="0" smtClean="0"/>
              <a:t>zorunlu </a:t>
            </a:r>
            <a:r>
              <a:rPr lang="tr-TR" dirty="0"/>
              <a:t>göç hadisesini soykırım olarak nitelemekte ve dünyada bu olayın propagandasını yapmaktadırlar</a:t>
            </a:r>
            <a:r>
              <a:rPr lang="tr-TR" dirty="0" smtClean="0"/>
              <a:t>.</a:t>
            </a:r>
          </a:p>
          <a:p>
            <a:pPr marL="0" indent="0" algn="just">
              <a:buNone/>
            </a:pPr>
            <a:endParaRPr lang="tr-TR" dirty="0" smtClean="0"/>
          </a:p>
          <a:p>
            <a:pPr marL="0" indent="0" algn="just">
              <a:buNone/>
            </a:pPr>
            <a:r>
              <a:rPr lang="tr-TR" dirty="0" smtClean="0"/>
              <a:t>Siyasî bir zeminde yürütülen Ermeni Soykırımı iddiaları, günümüzde Ermeni toplumunun kimliğinin çimentosunu oluşturmaktadır. </a:t>
            </a:r>
            <a:endParaRPr lang="tr-TR" dirty="0"/>
          </a:p>
        </p:txBody>
      </p:sp>
    </p:spTree>
    <p:extLst>
      <p:ext uri="{BB962C8B-B14F-4D97-AF65-F5344CB8AC3E}">
        <p14:creationId xmlns:p14="http://schemas.microsoft.com/office/powerpoint/2010/main" val="119449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05030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281353"/>
          </a:xfrm>
        </p:spPr>
        <p:txBody>
          <a:bodyPr>
            <a:noAutofit/>
          </a:bodyPr>
          <a:lstStyle/>
          <a:p>
            <a:endParaRPr lang="tr-TR" sz="2800" b="1" dirty="0"/>
          </a:p>
        </p:txBody>
      </p:sp>
      <p:sp>
        <p:nvSpPr>
          <p:cNvPr id="3" name="İçerik Yer Tutucusu 2"/>
          <p:cNvSpPr>
            <a:spLocks noGrp="1"/>
          </p:cNvSpPr>
          <p:nvPr>
            <p:ph idx="1"/>
          </p:nvPr>
        </p:nvSpPr>
        <p:spPr>
          <a:xfrm>
            <a:off x="235527" y="445477"/>
            <a:ext cx="11720946" cy="6107723"/>
          </a:xfrm>
        </p:spPr>
        <p:txBody>
          <a:bodyPr>
            <a:normAutofit/>
          </a:bodyPr>
          <a:lstStyle/>
          <a:p>
            <a:pPr algn="just">
              <a:lnSpc>
                <a:spcPct val="150000"/>
              </a:lnSpc>
            </a:pPr>
            <a:r>
              <a:rPr lang="tr-TR" sz="1800" dirty="0" smtClean="0">
                <a:latin typeface="Arial Black" panose="020B0A04020102020204" pitchFamily="34" charset="0"/>
              </a:rPr>
              <a:t>19. yüzyıla gelindiğinde artık Osmanlı Devleti güçsüzleşmiş ve yönetilen çeşitli uluslar ülkeden kopmaya başlamıştır. Dünyada yaşanan gelişmelerden uzak kalındığı için devlet sisteminde aksaklıklarla beraber ülke içinde huzursuzluklar ve kurumlarda düzensizlikler de baş göstermiştir. Avrupalı devletlerin uyguladığı Şark Meselesi adı altındaki politika, iç işlerine karışılan devleti yıkılışa doğru sürüklemeye başlamıştır.</a:t>
            </a:r>
          </a:p>
          <a:p>
            <a:pPr algn="just">
              <a:lnSpc>
                <a:spcPct val="150000"/>
              </a:lnSpc>
            </a:pPr>
            <a:r>
              <a:rPr lang="tr-TR" sz="1800" dirty="0" smtClean="0">
                <a:latin typeface="Arial Black" panose="020B0A04020102020204" pitchFamily="34" charset="0"/>
              </a:rPr>
              <a:t>Bu durum karşısında artık devlet adamları ve aydınlar «devlet nasıl kurtulur?» sorusunu kendi kendilerine sormaya başlayacaklardır. Bu soru, ülkede çeşitli dönemlerde farklı yaklaşımlar ortaya konulmasına; birbirinden farklılık arz eden fikir akımları ve uygulamalarla cevaplandırılmaya çalışılmasına yol açmıştır. Bu fikir akımları, devletin iç ve dış siyasetini belirleyen etkiler doğuracaktır.</a:t>
            </a:r>
          </a:p>
          <a:p>
            <a:pPr algn="just">
              <a:lnSpc>
                <a:spcPct val="150000"/>
              </a:lnSpc>
            </a:pPr>
            <a:r>
              <a:rPr lang="tr-TR" sz="1800" dirty="0" smtClean="0">
                <a:latin typeface="Arial Black" panose="020B0A04020102020204" pitchFamily="34" charset="0"/>
              </a:rPr>
              <a:t>Osmanlı Devleti’nin son döneminde ülke siyasetinde etkiler doğuran ana fikir akımlarından dördü: Osmanlıcılık, İslâmcılık, Türkçülük ve </a:t>
            </a:r>
            <a:r>
              <a:rPr lang="tr-TR" sz="1800" dirty="0" err="1" smtClean="0">
                <a:latin typeface="Arial Black" panose="020B0A04020102020204" pitchFamily="34" charset="0"/>
              </a:rPr>
              <a:t>Garpçılık</a:t>
            </a:r>
            <a:r>
              <a:rPr lang="tr-TR" sz="1800" dirty="0" smtClean="0">
                <a:latin typeface="Arial Black" panose="020B0A04020102020204" pitchFamily="34" charset="0"/>
              </a:rPr>
              <a:t>(Batıcılık)tır.</a:t>
            </a:r>
          </a:p>
        </p:txBody>
      </p:sp>
    </p:spTree>
    <p:extLst>
      <p:ext uri="{BB962C8B-B14F-4D97-AF65-F5344CB8AC3E}">
        <p14:creationId xmlns:p14="http://schemas.microsoft.com/office/powerpoint/2010/main" val="377729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339968"/>
          </a:xfrm>
        </p:spPr>
        <p:txBody>
          <a:bodyPr>
            <a:noAutofit/>
          </a:bodyPr>
          <a:lstStyle/>
          <a:p>
            <a:r>
              <a:rPr lang="tr-TR" sz="2000" dirty="0" smtClean="0">
                <a:latin typeface="Arial Black" panose="020B0A04020102020204" pitchFamily="34" charset="0"/>
              </a:rPr>
              <a:t>OSMANLICILIK</a:t>
            </a:r>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77500" lnSpcReduction="20000"/>
          </a:bodyPr>
          <a:lstStyle/>
          <a:p>
            <a:pPr algn="just">
              <a:lnSpc>
                <a:spcPct val="160000"/>
              </a:lnSpc>
            </a:pPr>
            <a:r>
              <a:rPr lang="tr-TR" sz="1800" dirty="0" smtClean="0">
                <a:latin typeface="Arial Black" panose="020B0A04020102020204" pitchFamily="34" charset="0"/>
              </a:rPr>
              <a:t>Osmanlı Devleti </a:t>
            </a:r>
            <a:r>
              <a:rPr lang="tr-TR" sz="1800" dirty="0" err="1" smtClean="0">
                <a:latin typeface="Arial Black" panose="020B0A04020102020204" pitchFamily="34" charset="0"/>
              </a:rPr>
              <a:t>monarşik</a:t>
            </a:r>
            <a:r>
              <a:rPr lang="tr-TR" sz="1800" dirty="0" smtClean="0">
                <a:latin typeface="Arial Black" panose="020B0A04020102020204" pitchFamily="34" charset="0"/>
              </a:rPr>
              <a:t> yapıya sahip bir hanedan devleti idi. Bu devlet bünyesinde birçok farklı etnik ve dinsel kimliği bir arada barındıran, çok uluslu ve çok dinli bir toplumsal yapıya sahipti. Osmanlıcılık akımı, imparatorluk içindeki tüm etnik grupların üzerinde bir «Osmanlılık» duygusu ve bu duyguya paralel bir «Osmanlı milleti» ortaya çıkarmayı amaçlamakta idi. </a:t>
            </a:r>
          </a:p>
          <a:p>
            <a:pPr algn="just">
              <a:lnSpc>
                <a:spcPct val="160000"/>
              </a:lnSpc>
            </a:pPr>
            <a:r>
              <a:rPr lang="tr-TR" sz="1800" dirty="0" smtClean="0">
                <a:latin typeface="Arial Black" panose="020B0A04020102020204" pitchFamily="34" charset="0"/>
              </a:rPr>
              <a:t>Fransız İhtilalinden sonra yayılmaya başlayan milliyetçilik duygusunun imparatorluğa yönelik olumsuz tesirlerini giderebilmek amacı ile devlet adamları ve aydın zümre bu fikri bir inanç ve umut olarak Balkan Savaşına kadar benimsemişlerdir.</a:t>
            </a:r>
          </a:p>
          <a:p>
            <a:pPr algn="just">
              <a:lnSpc>
                <a:spcPct val="160000"/>
              </a:lnSpc>
            </a:pPr>
            <a:r>
              <a:rPr lang="tr-TR" sz="1800" dirty="0" smtClean="0">
                <a:latin typeface="Arial Black" panose="020B0A04020102020204" pitchFamily="34" charset="0"/>
              </a:rPr>
              <a:t>Din, mezhep ve ırk farkı gözetmeksizin imparatorluğun içindeki tüm </a:t>
            </a:r>
            <a:r>
              <a:rPr lang="tr-TR" sz="1800" dirty="0" err="1" smtClean="0">
                <a:latin typeface="Arial Black" panose="020B0A04020102020204" pitchFamily="34" charset="0"/>
              </a:rPr>
              <a:t>tebayı</a:t>
            </a:r>
            <a:r>
              <a:rPr lang="tr-TR" sz="1800" dirty="0" smtClean="0">
                <a:latin typeface="Arial Black" panose="020B0A04020102020204" pitchFamily="34" charset="0"/>
              </a:rPr>
              <a:t> adalet, eşitlik ve hürriyet içerisinde bir arada yaşatmak düşüncesinin ciddi anlamda II. Mahmut dönemiyle birlikte doğduğu ve </a:t>
            </a:r>
            <a:r>
              <a:rPr lang="tr-TR" sz="1800" dirty="0" err="1" smtClean="0">
                <a:latin typeface="Arial Black" panose="020B0A04020102020204" pitchFamily="34" charset="0"/>
              </a:rPr>
              <a:t>Tanzimatla</a:t>
            </a:r>
            <a:r>
              <a:rPr lang="tr-TR" sz="1800" dirty="0" smtClean="0">
                <a:latin typeface="Arial Black" panose="020B0A04020102020204" pitchFamily="34" charset="0"/>
              </a:rPr>
              <a:t> birlikte uygulanmaya çalışılan bir devlet siyaseti haline geldiği söylenebilir.</a:t>
            </a:r>
          </a:p>
          <a:p>
            <a:pPr algn="just">
              <a:lnSpc>
                <a:spcPct val="160000"/>
              </a:lnSpc>
            </a:pPr>
            <a:r>
              <a:rPr lang="tr-TR" sz="1800" dirty="0" smtClean="0">
                <a:latin typeface="Arial Black" panose="020B0A04020102020204" pitchFamily="34" charset="0"/>
              </a:rPr>
              <a:t>Yeni Osmanlılar ve İttihat ve Terakki Cemiyeti de uzun dönem bu fikrin savunucuları olmuşlar, ülkenin kurtuluşunu bu siyasette bulmuşlardır. Son dönem Osmanlı padişahları ve devlet adamları; çeşitli yenilik hamlelerinin yapıcısı önemli simalar olan Mustafa Reşit Paşa, Ali ve Fuat Paşalar, Mithat Paşa gibi şahsiyetler; Namık Kemal, Şinasi, Ziya Paşa gibi fikir ve sanat adamları bu fikrin önemli savunucularından sadece birkaçı olarak gösterilebilir. </a:t>
            </a:r>
          </a:p>
          <a:p>
            <a:pPr algn="just">
              <a:lnSpc>
                <a:spcPct val="160000"/>
              </a:lnSpc>
            </a:pPr>
            <a:r>
              <a:rPr lang="tr-TR" sz="1800" dirty="0" smtClean="0">
                <a:latin typeface="Arial Black" panose="020B0A04020102020204" pitchFamily="34" charset="0"/>
              </a:rPr>
              <a:t>Tanzimat ve Islahat Fermanları, Meşrutiyetin ilanı gibi gelişmelerin, bu siyasetin bir yansıması halinde imparatorluk içerisindeki halkları bir bütünlük içinde tutma hamle ve gelişmeleri olduğu savunulabilir. Balkan Savaşına kadar bu siyaset ülkede uygulanmaya çalışılsa da yönetilen birçok ulusun bağımsız devletlerini kurmaya başlamaları ve 1913 yılı itibarıyla Balkan topraklarının büyük bölümünün kaybedilmesi artık bu düşüncenin uygulanabilirliğinin kalmadığını ve geçerliliğini yitirdiğini ortaya koymuştur.</a:t>
            </a: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İSLÂMCILIK</a:t>
            </a:r>
            <a:endParaRPr lang="tr-TR" sz="2800" dirty="0"/>
          </a:p>
        </p:txBody>
      </p:sp>
      <p:sp>
        <p:nvSpPr>
          <p:cNvPr id="3" name="İçerik Yer Tutucusu 2"/>
          <p:cNvSpPr>
            <a:spLocks noGrp="1"/>
          </p:cNvSpPr>
          <p:nvPr>
            <p:ph idx="1"/>
          </p:nvPr>
        </p:nvSpPr>
        <p:spPr>
          <a:xfrm>
            <a:off x="838200" y="539261"/>
            <a:ext cx="10515600" cy="5637701"/>
          </a:xfrm>
        </p:spPr>
        <p:txBody>
          <a:bodyPr>
            <a:normAutofit fontScale="85000" lnSpcReduction="10000"/>
          </a:bodyPr>
          <a:lstStyle/>
          <a:p>
            <a:pPr marL="0" lvl="0" indent="0" algn="just">
              <a:buNone/>
            </a:pPr>
            <a:r>
              <a:rPr lang="tr-TR" sz="3100" dirty="0">
                <a:solidFill>
                  <a:prstClr val="black"/>
                </a:solidFill>
              </a:rPr>
              <a:t> </a:t>
            </a:r>
            <a:r>
              <a:rPr lang="tr-TR" sz="1800" dirty="0" smtClean="0">
                <a:latin typeface="Arial Black" panose="020B0A04020102020204" pitchFamily="34" charset="0"/>
              </a:rPr>
              <a:t>Osmanlıcılık fikrinden sonra ön plana çıkan fikir akımlarından bir diğeri İslamcılıktır. Bir düşünce akımı olarak bu fikir akımının ne zaman başladığını söylemek pek mümkün olmamakla birlikte yoğun olarak Padişah II. Abdülhamid döneminde bir devlet politikası halinde benimsenerek uygulanmaya çalışıldığı söylenebilir. </a:t>
            </a:r>
          </a:p>
          <a:p>
            <a:pPr marL="0" lvl="0" indent="0" algn="just">
              <a:buNone/>
            </a:pPr>
            <a:r>
              <a:rPr lang="tr-TR" sz="1800" dirty="0" smtClean="0">
                <a:latin typeface="Arial Black" panose="020B0A04020102020204" pitchFamily="34" charset="0"/>
              </a:rPr>
              <a:t>II. Abdülhamid bu politikayı hem iç politikada uygulayıp </a:t>
            </a:r>
            <a:r>
              <a:rPr lang="tr-TR" sz="1800" dirty="0" err="1" smtClean="0">
                <a:latin typeface="Arial Black" panose="020B0A04020102020204" pitchFamily="34" charset="0"/>
              </a:rPr>
              <a:t>müslüman</a:t>
            </a:r>
            <a:r>
              <a:rPr lang="tr-TR" sz="1800" dirty="0" smtClean="0">
                <a:latin typeface="Arial Black" panose="020B0A04020102020204" pitchFamily="34" charset="0"/>
              </a:rPr>
              <a:t> </a:t>
            </a:r>
            <a:r>
              <a:rPr lang="tr-TR" sz="1800" dirty="0" err="1" smtClean="0">
                <a:latin typeface="Arial Black" panose="020B0A04020102020204" pitchFamily="34" charset="0"/>
              </a:rPr>
              <a:t>tebayı</a:t>
            </a:r>
            <a:r>
              <a:rPr lang="tr-TR" sz="1800" dirty="0" smtClean="0">
                <a:latin typeface="Arial Black" panose="020B0A04020102020204" pitchFamily="34" charset="0"/>
              </a:rPr>
              <a:t> birlik içinde tutmayı sağlayacak bir siyaset olarak kullanmış, hem de dış politikada uygulamaya çalışmıştır. Bu politika ile dünyadaki </a:t>
            </a:r>
            <a:r>
              <a:rPr lang="tr-TR" sz="1800" dirty="0" err="1" smtClean="0">
                <a:latin typeface="Arial Black" panose="020B0A04020102020204" pitchFamily="34" charset="0"/>
              </a:rPr>
              <a:t>müslümanları</a:t>
            </a:r>
            <a:r>
              <a:rPr lang="tr-TR" sz="1800" dirty="0" smtClean="0">
                <a:latin typeface="Arial Black" panose="020B0A04020102020204" pitchFamily="34" charset="0"/>
              </a:rPr>
              <a:t> halifelik çatısı altında toplayıp uluslararası siyasette etkinlik oluşturmayı tasarlamıştır. Onun döneminde Batılı devletlerin ağırlıklı </a:t>
            </a:r>
            <a:r>
              <a:rPr lang="tr-TR" sz="1800" dirty="0" err="1" smtClean="0">
                <a:latin typeface="Arial Black" panose="020B0A04020102020204" pitchFamily="34" charset="0"/>
              </a:rPr>
              <a:t>müslümanların</a:t>
            </a:r>
            <a:r>
              <a:rPr lang="tr-TR" sz="1800" dirty="0" smtClean="0">
                <a:latin typeface="Arial Black" panose="020B0A04020102020204" pitchFamily="34" charset="0"/>
              </a:rPr>
              <a:t> yaşadığı </a:t>
            </a:r>
            <a:r>
              <a:rPr lang="tr-TR" sz="1800" dirty="0" err="1" smtClean="0">
                <a:latin typeface="Arial Black" panose="020B0A04020102020204" pitchFamily="34" charset="0"/>
              </a:rPr>
              <a:t>Ortadoğuya</a:t>
            </a:r>
            <a:r>
              <a:rPr lang="tr-TR" sz="1800" dirty="0" smtClean="0">
                <a:latin typeface="Arial Black" panose="020B0A04020102020204" pitchFamily="34" charset="0"/>
              </a:rPr>
              <a:t> yerleşme gayeleri ve bu bölgede de ayrılıkçı eğilimlerin artması, padişahı böyle bir siyasete yönelten ana etkenlerden birisi olmuştur.</a:t>
            </a:r>
          </a:p>
          <a:p>
            <a:pPr marL="0" lvl="0" indent="0" algn="just">
              <a:buNone/>
            </a:pPr>
            <a:r>
              <a:rPr lang="tr-TR" sz="1800" dirty="0" smtClean="0">
                <a:latin typeface="Arial Black" panose="020B0A04020102020204" pitchFamily="34" charset="0"/>
              </a:rPr>
              <a:t>Temelde İslam birliği esasını güden bu akım kimi zaman Panislamizm olarak da adlandırılır. </a:t>
            </a:r>
          </a:p>
          <a:p>
            <a:pPr marL="0" lvl="0" indent="0" algn="just">
              <a:buNone/>
            </a:pPr>
            <a:r>
              <a:rPr lang="tr-TR" sz="1800" dirty="0" smtClean="0">
                <a:latin typeface="Arial Black" panose="020B0A04020102020204" pitchFamily="34" charset="0"/>
              </a:rPr>
              <a:t>İslamcılara göre İslamiyet bilime ve yeniliklere açık bir din olduğu için meşrutî rejim, geniş özgürlükler ve demokrasi onun özünde vardır ve imparatorluğun kurtuluşu için rejimin inanç temellerine ve memleket şartlarına uydurulması gereklidir. Batının teknolojik üstünlüğü kabul edilip bunlar alınabilir ama taklitçilikten kaçınılmalıdır. Milletlerarası politikada Batının Osmanlıya uyguladığı zorba politikaları engellemenin yolu </a:t>
            </a:r>
            <a:r>
              <a:rPr lang="tr-TR" sz="1800" dirty="0" err="1" smtClean="0">
                <a:latin typeface="Arial Black" panose="020B0A04020102020204" pitchFamily="34" charset="0"/>
              </a:rPr>
              <a:t>İttihad</a:t>
            </a:r>
            <a:r>
              <a:rPr lang="tr-TR" sz="1800" dirty="0" smtClean="0">
                <a:latin typeface="Arial Black" panose="020B0A04020102020204" pitchFamily="34" charset="0"/>
              </a:rPr>
              <a:t>-ı </a:t>
            </a:r>
            <a:r>
              <a:rPr lang="tr-TR" sz="1800" dirty="0" err="1" smtClean="0">
                <a:latin typeface="Arial Black" panose="020B0A04020102020204" pitchFamily="34" charset="0"/>
              </a:rPr>
              <a:t>İslamdır</a:t>
            </a:r>
            <a:r>
              <a:rPr lang="tr-TR" sz="1800" dirty="0" smtClean="0">
                <a:latin typeface="Arial Black" panose="020B0A04020102020204" pitchFamily="34" charset="0"/>
              </a:rPr>
              <a:t>. Bu metotla önce Osmanlı İmparatorluğunun kendi birliği, ardından İslam dünyasının kurtuluşu sağlanabilecektir.</a:t>
            </a:r>
          </a:p>
          <a:p>
            <a:pPr marL="0" lvl="0" indent="0" algn="just">
              <a:buNone/>
            </a:pPr>
            <a:r>
              <a:rPr lang="tr-TR" sz="1800" dirty="0" smtClean="0">
                <a:latin typeface="Arial Black" panose="020B0A04020102020204" pitchFamily="34" charset="0"/>
              </a:rPr>
              <a:t>İslamcı aydınlar o dönemde çoğunlukla «Sırat-el-müstakim», </a:t>
            </a:r>
            <a:r>
              <a:rPr lang="tr-TR" sz="1800" dirty="0" err="1" smtClean="0">
                <a:latin typeface="Arial Black" panose="020B0A04020102020204" pitchFamily="34" charset="0"/>
              </a:rPr>
              <a:t>Sebillürreşad</a:t>
            </a:r>
            <a:r>
              <a:rPr lang="tr-TR" sz="1800" dirty="0" smtClean="0">
                <a:latin typeface="Arial Black" panose="020B0A04020102020204" pitchFamily="34" charset="0"/>
              </a:rPr>
              <a:t>», «Beyan-</a:t>
            </a:r>
            <a:r>
              <a:rPr lang="tr-TR" sz="1800" dirty="0" err="1" smtClean="0">
                <a:latin typeface="Arial Black" panose="020B0A04020102020204" pitchFamily="34" charset="0"/>
              </a:rPr>
              <a:t>ül</a:t>
            </a:r>
            <a:r>
              <a:rPr lang="tr-TR" sz="1800" dirty="0" smtClean="0">
                <a:latin typeface="Arial Black" panose="020B0A04020102020204" pitchFamily="34" charset="0"/>
              </a:rPr>
              <a:t> hakim» gibi dergilerin etrafında toplanmışlardır. Bu fikir akımının önemli temsilcileri olarak Said Halim Paşa, </a:t>
            </a:r>
            <a:r>
              <a:rPr lang="tr-TR" sz="1800" dirty="0" err="1" smtClean="0">
                <a:latin typeface="Arial Black" panose="020B0A04020102020204" pitchFamily="34" charset="0"/>
              </a:rPr>
              <a:t>Cemaleddin</a:t>
            </a:r>
            <a:r>
              <a:rPr lang="tr-TR" sz="1800" dirty="0" smtClean="0">
                <a:latin typeface="Arial Black" panose="020B0A04020102020204" pitchFamily="34" charset="0"/>
              </a:rPr>
              <a:t> </a:t>
            </a:r>
            <a:r>
              <a:rPr lang="tr-TR" sz="1800" dirty="0" err="1" smtClean="0">
                <a:latin typeface="Arial Black" panose="020B0A04020102020204" pitchFamily="34" charset="0"/>
              </a:rPr>
              <a:t>Efgani</a:t>
            </a:r>
            <a:r>
              <a:rPr lang="tr-TR" sz="1800" dirty="0" smtClean="0">
                <a:latin typeface="Arial Black" panose="020B0A04020102020204" pitchFamily="34" charset="0"/>
              </a:rPr>
              <a:t>, Mehmet Akif gibi isimler sayılabilir.</a:t>
            </a:r>
          </a:p>
          <a:p>
            <a:pPr marL="0" lvl="0" indent="0" algn="just">
              <a:buNone/>
            </a:pPr>
            <a:r>
              <a:rPr lang="tr-TR" sz="1800" dirty="0" smtClean="0">
                <a:latin typeface="Arial Black" panose="020B0A04020102020204" pitchFamily="34" charset="0"/>
              </a:rPr>
              <a:t>II. Abdülhamid’in halifelik makamını da araç olarak kullanarak sağlamaya çalıştığı bu siyaset, I. Dünya Savaşında zayıflamıştır. Bu savaşta Osmanlı padişahının halife sıfatıyla ilan ettiği kutsal cihat istenilen etkiyi yapamamış ve </a:t>
            </a:r>
            <a:r>
              <a:rPr lang="tr-TR" sz="1800" dirty="0" err="1" smtClean="0">
                <a:latin typeface="Arial Black" panose="020B0A04020102020204" pitchFamily="34" charset="0"/>
              </a:rPr>
              <a:t>müslüman</a:t>
            </a:r>
            <a:r>
              <a:rPr lang="tr-TR" sz="1800" dirty="0" smtClean="0">
                <a:latin typeface="Arial Black" panose="020B0A04020102020204" pitchFamily="34" charset="0"/>
              </a:rPr>
              <a:t> toplumlar da Osmanlı devletinden kopmuşlardır.  </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67212"/>
          </a:xfrm>
        </p:spPr>
        <p:txBody>
          <a:bodyPr>
            <a:normAutofit/>
          </a:bodyPr>
          <a:lstStyle/>
          <a:p>
            <a:r>
              <a:rPr lang="tr-TR" sz="2400" dirty="0" smtClean="0"/>
              <a:t>TÜRKÇÜLÜK</a:t>
            </a:r>
            <a:endParaRPr lang="tr-TR" sz="2400" dirty="0"/>
          </a:p>
        </p:txBody>
      </p:sp>
      <p:sp>
        <p:nvSpPr>
          <p:cNvPr id="3" name="İçerik Yer Tutucusu 2"/>
          <p:cNvSpPr>
            <a:spLocks noGrp="1"/>
          </p:cNvSpPr>
          <p:nvPr>
            <p:ph idx="1"/>
          </p:nvPr>
        </p:nvSpPr>
        <p:spPr>
          <a:xfrm>
            <a:off x="457199" y="914400"/>
            <a:ext cx="11390811" cy="5695406"/>
          </a:xfrm>
        </p:spPr>
        <p:txBody>
          <a:bodyPr>
            <a:normAutofit fontScale="77500" lnSpcReduction="20000"/>
          </a:bodyPr>
          <a:lstStyle/>
          <a:p>
            <a:pPr algn="just">
              <a:lnSpc>
                <a:spcPct val="150000"/>
              </a:lnSpc>
            </a:pPr>
            <a:r>
              <a:rPr lang="tr-TR" sz="1800" dirty="0" smtClean="0"/>
              <a:t>Fransız İhtilalinden sonra yayılmaya başlayan milliyetçilik duygusu Osmanlı Devleti </a:t>
            </a:r>
            <a:r>
              <a:rPr lang="tr-TR" sz="1800" dirty="0" err="1" smtClean="0"/>
              <a:t>tebası</a:t>
            </a:r>
            <a:r>
              <a:rPr lang="tr-TR" sz="1800" dirty="0" smtClean="0"/>
              <a:t> içerisinde ilk önce gayrimüslimleri etkilemiş ve bağımsızlık hareketlerine girişmelerini sağlamıştır.  Bu duygu daha sonra devletin aslî unsurunu oluşturan Türkler arasında da bir uyanış başlatacaktır. </a:t>
            </a:r>
          </a:p>
          <a:p>
            <a:pPr algn="just">
              <a:lnSpc>
                <a:spcPct val="150000"/>
              </a:lnSpc>
            </a:pPr>
            <a:r>
              <a:rPr lang="tr-TR" sz="1800" dirty="0" smtClean="0"/>
              <a:t>Bu fikir akımı diğer akımlara göre daha geç ortaya çıkmasına karşın Milli Mücadelenin başarıya ulaştırılması ve Cumhuriyetin örgütlenmesinde rol oynayan en önemli akım olmuştur. </a:t>
            </a:r>
          </a:p>
          <a:p>
            <a:pPr algn="just">
              <a:lnSpc>
                <a:spcPct val="150000"/>
              </a:lnSpc>
            </a:pPr>
            <a:r>
              <a:rPr lang="tr-TR" sz="1800" dirty="0" smtClean="0"/>
              <a:t>Bu fikir akımının başlangıcı Mustafa </a:t>
            </a:r>
            <a:r>
              <a:rPr lang="tr-TR" sz="1800" dirty="0" err="1" smtClean="0"/>
              <a:t>Celaleddin</a:t>
            </a:r>
            <a:r>
              <a:rPr lang="tr-TR" sz="1800" dirty="0" smtClean="0"/>
              <a:t> Paşanın 1869’da Sultan </a:t>
            </a:r>
            <a:r>
              <a:rPr lang="tr-TR" sz="1800" dirty="0" err="1" smtClean="0"/>
              <a:t>Abdülazize</a:t>
            </a:r>
            <a:r>
              <a:rPr lang="tr-TR" sz="1800" dirty="0" smtClean="0"/>
              <a:t> sunduğu bir kitaba kadar götürülse de, sistemli bir fikir akımı haline getirilmesi II. Meşrutiyet döneminde sağlanmıştır. 1908’de Rusya’dan kaçarak </a:t>
            </a:r>
            <a:r>
              <a:rPr lang="tr-TR" sz="1800" dirty="0" err="1" smtClean="0"/>
              <a:t>İstanbula</a:t>
            </a:r>
            <a:r>
              <a:rPr lang="tr-TR" sz="1800" dirty="0" smtClean="0"/>
              <a:t> gelen bazı Türkçülerin kurdukları «Türk Derneği» bu akımın beşiği olmuştur.  Bu derneğin kapanmasından sonra aydınlar «1911’de «Türk Yurdu </a:t>
            </a:r>
            <a:r>
              <a:rPr lang="tr-TR" sz="1800" dirty="0" err="1" smtClean="0"/>
              <a:t>Cemiyeti»nde</a:t>
            </a:r>
            <a:r>
              <a:rPr lang="tr-TR" sz="1800" dirty="0" smtClean="0"/>
              <a:t> toplanmışlar, sonra bu cemiyetin de feshedilip yerine «Türk Ocağı» derneğinin kurulmasıyla  asıl örgütlenme gerçekleşmiştir. Türk Ocağının kurulması ve faaliyetleri içinde Mehmet Emin(Yurdakul), Ağaoğlu Ahmet, Hamdullah Suphi(Tanrıöver), Yusuf Akçura, Akil Muhtar, İsmail </a:t>
            </a:r>
            <a:r>
              <a:rPr lang="tr-TR" sz="1800" dirty="0" err="1" smtClean="0"/>
              <a:t>Gaspıralı</a:t>
            </a:r>
            <a:r>
              <a:rPr lang="tr-TR" sz="1800" dirty="0" smtClean="0"/>
              <a:t>, Ziya Gökalp gibi dönemin pek çok aydınının ismi zikredilebilir.</a:t>
            </a:r>
          </a:p>
          <a:p>
            <a:pPr algn="just">
              <a:lnSpc>
                <a:spcPct val="150000"/>
              </a:lnSpc>
            </a:pPr>
            <a:r>
              <a:rPr lang="tr-TR" sz="1800" dirty="0" smtClean="0"/>
              <a:t>Osmanlı hakimiyetindeki azınlıkların ayrılıkçı faaliyetleri ve devletten kopuşları Türkleri de bir uyanışa ve milli bir ideal etrafında birleşmeye </a:t>
            </a:r>
            <a:r>
              <a:rPr lang="tr-TR" sz="1800" dirty="0" err="1" smtClean="0"/>
              <a:t>sevketmiştir</a:t>
            </a:r>
            <a:r>
              <a:rPr lang="tr-TR" sz="1800" dirty="0" smtClean="0"/>
              <a:t>. Bu fikir özellikle Balkan savaşları sonrasında bir politika haline gelmiştir. </a:t>
            </a:r>
          </a:p>
          <a:p>
            <a:pPr algn="just">
              <a:lnSpc>
                <a:spcPct val="150000"/>
              </a:lnSpc>
            </a:pPr>
            <a:r>
              <a:rPr lang="tr-TR" sz="1800" dirty="0" smtClean="0"/>
              <a:t>Türkçüler Osmanlıyı sosyal bir gerçeğin adından ziyade siyasi bir organizasyon olarak görmüş, devletin Türklüğe dayanırsa kurtulabileceğine inanmıştır. Kültürel olarak Türklüğü koruyup geliştirme amacı güttüğü gibi, Dünya Türklüğünü de bir dayanışmanın içerisine çekmeye çalışan bu akım, siyasal alanda «Turan» düşüncesini de hedef haline getirmeye çalışmıştır.</a:t>
            </a:r>
          </a:p>
          <a:p>
            <a:pPr algn="just">
              <a:lnSpc>
                <a:spcPct val="150000"/>
              </a:lnSpc>
            </a:pPr>
            <a:r>
              <a:rPr lang="tr-TR" sz="1800" dirty="0" smtClean="0"/>
              <a:t>Osmanlının son döneminde İttihat ve Terakkinin yürütmeye başladığı bu politika I. Dünya Savaşı mağlubiyeti ile bekleneni verememiştir. Buna karşın Türklerde milli ve kültürel bir bilincin oluşmasında katkı yapmıştır.</a:t>
            </a: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2"/>
            <a:ext cx="10515600" cy="515814"/>
          </a:xfrm>
        </p:spPr>
        <p:txBody>
          <a:bodyPr>
            <a:normAutofit/>
          </a:bodyPr>
          <a:lstStyle/>
          <a:p>
            <a:r>
              <a:rPr lang="tr-TR" sz="2800" dirty="0" smtClean="0"/>
              <a:t>GARPÇILIK(BATICILIK)</a:t>
            </a:r>
            <a:endParaRPr lang="tr-TR" sz="2800" dirty="0"/>
          </a:p>
        </p:txBody>
      </p:sp>
      <p:sp>
        <p:nvSpPr>
          <p:cNvPr id="3" name="İçerik Yer Tutucusu 2"/>
          <p:cNvSpPr>
            <a:spLocks noGrp="1"/>
          </p:cNvSpPr>
          <p:nvPr>
            <p:ph idx="1"/>
          </p:nvPr>
        </p:nvSpPr>
        <p:spPr>
          <a:xfrm>
            <a:off x="838200" y="644770"/>
            <a:ext cx="10515600" cy="5532194"/>
          </a:xfrm>
        </p:spPr>
        <p:txBody>
          <a:bodyPr>
            <a:normAutofit fontScale="70000" lnSpcReduction="20000"/>
          </a:bodyPr>
          <a:lstStyle/>
          <a:p>
            <a:pPr algn="just"/>
            <a:r>
              <a:rPr lang="tr-TR" dirty="0" smtClean="0"/>
              <a:t>Bu fikrin kökenini Osmanlı Devleti’nde ıslahat hareketlerinin başlangıcı ile bütünleştirmek mümkündür. Osmanlılarda devlet yönetimi, ordu ve eğitimde uygulanmaya çalışılan Avrupa tarzındaki yenilikleri genel olarak Batılılaşma kavramı içerisinde değerlendirebiliriz. Bu yönüyle Meşrutiyet dönemine kadar batılılaşma hareketinin önderleri padişahlar ve devlet adamları olmuştur. </a:t>
            </a:r>
          </a:p>
          <a:p>
            <a:pPr algn="just"/>
            <a:r>
              <a:rPr lang="tr-TR" dirty="0" smtClean="0"/>
              <a:t>II. Meşrutiyet dönemine gelindiğinde artık Batıcılık fikrinin, </a:t>
            </a:r>
            <a:r>
              <a:rPr lang="tr-TR" dirty="0" err="1" smtClean="0"/>
              <a:t>ıslahatçılık</a:t>
            </a:r>
            <a:r>
              <a:rPr lang="tr-TR" dirty="0" smtClean="0"/>
              <a:t> hareketi olarak değil, siyasî bir düşünce, bir program olarak kabul edilmeye başlandığı ve çeşitli aydınların çeşitli yayın organlarında bu fikri savundukları görülmektedir. </a:t>
            </a:r>
          </a:p>
          <a:p>
            <a:pPr algn="just"/>
            <a:r>
              <a:rPr lang="tr-TR" dirty="0" smtClean="0"/>
              <a:t>Batı medeniyetini örnek alarak gelişmenin ve devleti kurtarmanın mümkün olabileceği düşüncesinde hemfikir olan Batıcılar, bunun ne şekilde olacağı konusunda genel olarak ikiye ayrılmışlardır. Bunların büyük kısmı sadece Batının bilim ve tekniğini alarak kurtulacağını savunurken; diğer bir kısım aydın da bir medeniyetin kısmî olarak kabul edilemeyeceği ve Batı medeniyetinin bir bütün olarak algılanması ve benimsenmesini savunmuşlardır.</a:t>
            </a:r>
          </a:p>
          <a:p>
            <a:pPr algn="just"/>
            <a:r>
              <a:rPr lang="tr-TR" dirty="0" smtClean="0"/>
              <a:t>Bu düşünceyi savunan dönemin aydınlarından örneğin Abdullah Cevdet ve arkadaşları, Batı medeniyetinin gülüyle-dikeniyle bir bütün olarak alınmasını savunurken; diğer grupta yer alan Celal Nuri ve arkadaşları, Batının yalnız teknolojisinin alınmasının gerektiğini, Osmanlı Devleti hakkında düşmanca duygular besleyen Batıya kültürel açıdan karşı çıkılmasının kaçınılmaz olduğunu savunmuştur.</a:t>
            </a:r>
          </a:p>
          <a:p>
            <a:pPr algn="just"/>
            <a:r>
              <a:rPr lang="tr-TR" dirty="0" smtClean="0"/>
              <a:t>Osmanlı Devleti’nde Batı medeniyetinin örnek alınarak gerileyişe son vermek düşüncesi, yani Batılılaşmak fikri Tanzimat Fermanı ile siyasî ve hukukî bir </a:t>
            </a:r>
            <a:r>
              <a:rPr lang="tr-TR" dirty="0" err="1" smtClean="0"/>
              <a:t>bir</a:t>
            </a:r>
            <a:r>
              <a:rPr lang="tr-TR" dirty="0" smtClean="0"/>
              <a:t> şekil almış ve peşi sıra yapılan birçok ıslahat ülkedeki modernleşme atılımını hızlandırmıştır. Devletin çöküşüne kadar devam eden bu görüş, yeni kurulacak Türkiye Cumhuriyeti’nde de bazı farklılıklar arz eden İnkılâpçılık ilkesiyle uygulanacaktır. </a:t>
            </a:r>
            <a:endParaRPr lang="tr-TR" dirty="0"/>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sz="5400" dirty="0"/>
              <a:t>ERMENİ MESELESİ</a:t>
            </a:r>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81420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445476"/>
          </a:xfrm>
        </p:spPr>
        <p:txBody>
          <a:bodyPr>
            <a:noAutofit/>
          </a:bodyPr>
          <a:lstStyle/>
          <a:p>
            <a:r>
              <a:rPr lang="tr-TR" sz="2800" b="1" dirty="0" smtClean="0"/>
              <a:t>I. DÜNYA SAVAŞINA KADAR DURUM</a:t>
            </a:r>
            <a:endParaRPr lang="tr-TR" sz="2800" b="1" dirty="0"/>
          </a:p>
        </p:txBody>
      </p:sp>
      <p:sp>
        <p:nvSpPr>
          <p:cNvPr id="3" name="İçerik Yer Tutucusu 2"/>
          <p:cNvSpPr>
            <a:spLocks noGrp="1"/>
          </p:cNvSpPr>
          <p:nvPr>
            <p:ph idx="1"/>
          </p:nvPr>
        </p:nvSpPr>
        <p:spPr>
          <a:xfrm>
            <a:off x="235527" y="527538"/>
            <a:ext cx="11720946" cy="6025662"/>
          </a:xfrm>
        </p:spPr>
        <p:txBody>
          <a:bodyPr>
            <a:normAutofit fontScale="85000" lnSpcReduction="10000"/>
          </a:bodyPr>
          <a:lstStyle/>
          <a:p>
            <a:pPr algn="just">
              <a:lnSpc>
                <a:spcPct val="150000"/>
              </a:lnSpc>
            </a:pPr>
            <a:r>
              <a:rPr lang="tr-TR" sz="1800" dirty="0" smtClean="0">
                <a:latin typeface="Arial Black" panose="020B0A04020102020204" pitchFamily="34" charset="0"/>
              </a:rPr>
              <a:t>Ermeni Meselesi, 19. yüzyılın sonu ve 20. yüzyılın ilk çeyreğinde «Şark </a:t>
            </a:r>
            <a:r>
              <a:rPr lang="tr-TR" sz="1800" dirty="0" err="1" smtClean="0">
                <a:latin typeface="Arial Black" panose="020B0A04020102020204" pitchFamily="34" charset="0"/>
              </a:rPr>
              <a:t>Meselesi»nin</a:t>
            </a:r>
            <a:r>
              <a:rPr lang="tr-TR" sz="1800" dirty="0" smtClean="0">
                <a:latin typeface="Arial Black" panose="020B0A04020102020204" pitchFamily="34" charset="0"/>
              </a:rPr>
              <a:t> önemli bir safhası ve Osmanlı devletinin bir iç meselesi olarak dünya ve Batı kamuoyunu meşgul eden uluslararası konulardan biridir</a:t>
            </a:r>
            <a:r>
              <a:rPr lang="tr-TR" sz="1800" dirty="0" smtClean="0">
                <a:latin typeface="Arial Black" panose="020B0A04020102020204" pitchFamily="34" charset="0"/>
              </a:rPr>
              <a:t>.</a:t>
            </a:r>
          </a:p>
          <a:p>
            <a:pPr algn="just">
              <a:lnSpc>
                <a:spcPct val="150000"/>
              </a:lnSpc>
            </a:pPr>
            <a:r>
              <a:rPr lang="tr-TR" sz="1800" dirty="0">
                <a:latin typeface="Arial Black" panose="020B0A04020102020204" pitchFamily="34" charset="0"/>
              </a:rPr>
              <a:t>Ermeniler Osmanlı Devleti’nde «Millet-i </a:t>
            </a:r>
            <a:r>
              <a:rPr lang="tr-TR" sz="1800" dirty="0" err="1">
                <a:latin typeface="Arial Black" panose="020B0A04020102020204" pitchFamily="34" charset="0"/>
              </a:rPr>
              <a:t>Sadıka</a:t>
            </a:r>
            <a:r>
              <a:rPr lang="tr-TR" sz="1800" dirty="0">
                <a:latin typeface="Arial Black" panose="020B0A04020102020204" pitchFamily="34" charset="0"/>
              </a:rPr>
              <a:t>» adıyla anılırlardı ve asırlarca Türklerle iç içe ve huzur içinde yaşadılar. Ulusçuluk akımının Osmanlı coğrafyasında yayılmaya başlaması ardından, diğer yönetilen uluslardan daha geç de olsa Ermeniler de Türk yönetiminden ayrılmak için girişimlere başladılar</a:t>
            </a:r>
            <a:r>
              <a:rPr lang="tr-TR" sz="1800" dirty="0" smtClean="0">
                <a:latin typeface="Arial Black" panose="020B0A04020102020204" pitchFamily="34" charset="0"/>
              </a:rPr>
              <a:t>.</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Ermeniler 1856 Paris Anlaşmasından itibaren Batı devletleri </a:t>
            </a:r>
            <a:r>
              <a:rPr lang="tr-TR" sz="1800" smtClean="0">
                <a:latin typeface="Arial Black" panose="020B0A04020102020204" pitchFamily="34" charset="0"/>
              </a:rPr>
              <a:t>ve </a:t>
            </a:r>
            <a:r>
              <a:rPr lang="tr-TR" sz="1800" smtClean="0">
                <a:latin typeface="Arial Black" panose="020B0A04020102020204" pitchFamily="34" charset="0"/>
              </a:rPr>
              <a:t>Rusya’nın </a:t>
            </a:r>
            <a:r>
              <a:rPr lang="tr-TR" sz="1800" dirty="0" smtClean="0">
                <a:latin typeface="Arial Black" panose="020B0A04020102020204" pitchFamily="34" charset="0"/>
              </a:rPr>
              <a:t>müdahaleleri sonucunda reformların kendilerine tanıdığı haklardan faydalanarak teşkilatlanmışlardır. Bu gelişmelerin ardından ilk olarak 1862’de </a:t>
            </a:r>
            <a:r>
              <a:rPr lang="tr-TR" sz="1800" dirty="0" err="1" smtClean="0">
                <a:latin typeface="Arial Black" panose="020B0A04020102020204" pitchFamily="34" charset="0"/>
              </a:rPr>
              <a:t>Zeytun’da</a:t>
            </a:r>
            <a:r>
              <a:rPr lang="tr-TR" sz="1800" dirty="0" smtClean="0">
                <a:latin typeface="Arial Black" panose="020B0A04020102020204" pitchFamily="34" charset="0"/>
              </a:rPr>
              <a:t> ve 1863’te Van’da isyan çıkarmışlardır. </a:t>
            </a:r>
          </a:p>
          <a:p>
            <a:pPr algn="just">
              <a:lnSpc>
                <a:spcPct val="150000"/>
              </a:lnSpc>
            </a:pPr>
            <a:r>
              <a:rPr lang="tr-TR" sz="1800" dirty="0" smtClean="0">
                <a:latin typeface="Arial Black" panose="020B0A04020102020204" pitchFamily="34" charset="0"/>
              </a:rPr>
              <a:t>Ermeni meselesinin açıkça tartışılmaya başlanması 1877-78 Osmanlı Rus savaşından sonra olmuştur. Bu savaşın sonunda imzalanan </a:t>
            </a:r>
            <a:r>
              <a:rPr lang="tr-TR" sz="1800" dirty="0" err="1" smtClean="0">
                <a:latin typeface="Arial Black" panose="020B0A04020102020204" pitchFamily="34" charset="0"/>
              </a:rPr>
              <a:t>Ayastefanos</a:t>
            </a:r>
            <a:r>
              <a:rPr lang="tr-TR" sz="1800" dirty="0" smtClean="0">
                <a:latin typeface="Arial Black" panose="020B0A04020102020204" pitchFamily="34" charset="0"/>
              </a:rPr>
              <a:t> Anlaşması’nın 16. maddesi Ermenilere ayrılmıştır. Bu madde ile Osmanlı, Doğu vilayetlerinde ıslahat yapmak ve Ermenilerin güvenliklerini temin etmeyi taahhüt etmiştir. Daha sonra bu anlaşma iptal edilip yerine Berlin Anlaşması konulduğunda bu anlaşmanın 61. maddesinde de Osmanlı Devleti </a:t>
            </a:r>
            <a:r>
              <a:rPr lang="tr-TR" sz="1800" dirty="0" err="1" smtClean="0">
                <a:latin typeface="Arial Black" panose="020B0A04020102020204" pitchFamily="34" charset="0"/>
              </a:rPr>
              <a:t>Giritte</a:t>
            </a:r>
            <a:r>
              <a:rPr lang="tr-TR" sz="1800" dirty="0" smtClean="0">
                <a:latin typeface="Arial Black" panose="020B0A04020102020204" pitchFamily="34" charset="0"/>
              </a:rPr>
              <a:t> ve Doğu Anadolu’daki Ermenilerin yaşam alanında ıslahat yapmayı ve asayişi sağlamayı kabul edecek, uygulanacak tedbirlerin icrasına ilgili devletler de nezaret edecektir.</a:t>
            </a:r>
          </a:p>
        </p:txBody>
      </p:sp>
    </p:spTree>
    <p:extLst>
      <p:ext uri="{BB962C8B-B14F-4D97-AF65-F5344CB8AC3E}">
        <p14:creationId xmlns:p14="http://schemas.microsoft.com/office/powerpoint/2010/main" val="135396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339968"/>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85000" lnSpcReduction="10000"/>
          </a:bodyPr>
          <a:lstStyle/>
          <a:p>
            <a:pPr algn="just">
              <a:lnSpc>
                <a:spcPct val="160000"/>
              </a:lnSpc>
            </a:pPr>
            <a:r>
              <a:rPr lang="tr-TR" sz="1800" dirty="0" smtClean="0">
                <a:latin typeface="Arial Black" panose="020B0A04020102020204" pitchFamily="34" charset="0"/>
              </a:rPr>
              <a:t>Ermeni </a:t>
            </a:r>
            <a:r>
              <a:rPr lang="tr-TR" sz="1800" dirty="0" smtClean="0">
                <a:latin typeface="Arial Black" panose="020B0A04020102020204" pitchFamily="34" charset="0"/>
              </a:rPr>
              <a:t>meselesinin ortaya çıkışı aslında asırlardır Türk yönetiminde yaşayan Ermenilerin, devletin zayıflamasından istifade ederek diğer çeşitli halklar gibi bağımsız devletlerini kurmak amacıyla hareketlenmeleri, buna karşılık devletin de bunu engellemek adına ortaya koyduğu hamlelerin yarattığı gerginliklerdir. Meseleye büyük devletlerin müdahil olması da konuyu uluslararası bir boyuta taşımıştır.</a:t>
            </a:r>
          </a:p>
          <a:p>
            <a:pPr algn="just">
              <a:lnSpc>
                <a:spcPct val="160000"/>
              </a:lnSpc>
            </a:pPr>
            <a:r>
              <a:rPr lang="tr-TR" sz="1800" dirty="0" smtClean="0">
                <a:latin typeface="Arial Black" panose="020B0A04020102020204" pitchFamily="34" charset="0"/>
              </a:rPr>
              <a:t>Fakat Ermenilerin devletleşme girişimleri önündeki en büyük sorun, tarihî yaşam alanları olarak gösterip devlet kurmak istedikleri Doğu </a:t>
            </a:r>
            <a:r>
              <a:rPr lang="tr-TR" sz="1800" dirty="0" err="1" smtClean="0">
                <a:latin typeface="Arial Black" panose="020B0A04020102020204" pitchFamily="34" charset="0"/>
              </a:rPr>
              <a:t>Anadolunun</a:t>
            </a:r>
            <a:r>
              <a:rPr lang="tr-TR" sz="1800" dirty="0" smtClean="0">
                <a:latin typeface="Arial Black" panose="020B0A04020102020204" pitchFamily="34" charset="0"/>
              </a:rPr>
              <a:t> hiçbir şehrinde </a:t>
            </a:r>
            <a:r>
              <a:rPr lang="tr-TR" sz="1800" dirty="0" err="1" smtClean="0">
                <a:latin typeface="Arial Black" panose="020B0A04020102020204" pitchFamily="34" charset="0"/>
              </a:rPr>
              <a:t>müslümanlara</a:t>
            </a:r>
            <a:r>
              <a:rPr lang="tr-TR" sz="1800" dirty="0" smtClean="0">
                <a:latin typeface="Arial Black" panose="020B0A04020102020204" pitchFamily="34" charset="0"/>
              </a:rPr>
              <a:t> oranla nüfus çoğunluğunu oluşturamamaları ve azınlık olarak yaşamalarıdır. Bir başka önemli handikapları da onlara destek sağlayabilecek Batılı devletlerin donanmaları ya da sefer kuvvetlerinin kolaylıkla erişemeyeceği bir coğrafî sahada yaşıyor olmalarıdır.</a:t>
            </a:r>
          </a:p>
          <a:p>
            <a:pPr algn="just">
              <a:lnSpc>
                <a:spcPct val="160000"/>
              </a:lnSpc>
            </a:pPr>
            <a:r>
              <a:rPr lang="tr-TR" sz="1800" dirty="0" err="1" smtClean="0">
                <a:latin typeface="Arial Black" panose="020B0A04020102020204" pitchFamily="34" charset="0"/>
              </a:rPr>
              <a:t>Anadolunun</a:t>
            </a:r>
            <a:r>
              <a:rPr lang="tr-TR" sz="1800" dirty="0" smtClean="0">
                <a:latin typeface="Arial Black" panose="020B0A04020102020204" pitchFamily="34" charset="0"/>
              </a:rPr>
              <a:t> </a:t>
            </a:r>
            <a:r>
              <a:rPr lang="tr-TR" sz="1800" dirty="0" err="1" smtClean="0">
                <a:latin typeface="Arial Black" panose="020B0A04020102020204" pitchFamily="34" charset="0"/>
              </a:rPr>
              <a:t>pekçok</a:t>
            </a:r>
            <a:r>
              <a:rPr lang="tr-TR" sz="1800" dirty="0" smtClean="0">
                <a:latin typeface="Arial Black" panose="020B0A04020102020204" pitchFamily="34" charset="0"/>
              </a:rPr>
              <a:t> bölgesinde dağınık olarak yaşayan ve devlet kurma yolunda lokal bir bölgede büyük bir isyan çıkarabilme konusunda demografik imkanları olmayan Ermeniler, böyle bir durumda eylem ve propaganda ile kendilerini sürekli gündemde tutup Batılı devletlerin dikkatini çekerek bağımsızlıklarını arama yolunu seçmişlerdir. Bu yolda faaliyet üretmek için 1878’de Kara Haç, 1883’te </a:t>
            </a:r>
            <a:r>
              <a:rPr lang="tr-TR" sz="1800" dirty="0" err="1" smtClean="0">
                <a:latin typeface="Arial Black" panose="020B0A04020102020204" pitchFamily="34" charset="0"/>
              </a:rPr>
              <a:t>Hınçak</a:t>
            </a:r>
            <a:r>
              <a:rPr lang="tr-TR" sz="1800" dirty="0" smtClean="0">
                <a:latin typeface="Arial Black" panose="020B0A04020102020204" pitchFamily="34" charset="0"/>
              </a:rPr>
              <a:t>, 1890’da </a:t>
            </a:r>
            <a:r>
              <a:rPr lang="tr-TR" sz="1800" dirty="0" err="1" smtClean="0">
                <a:latin typeface="Arial Black" panose="020B0A04020102020204" pitchFamily="34" charset="0"/>
              </a:rPr>
              <a:t>Taşnaksutyun</a:t>
            </a:r>
            <a:r>
              <a:rPr lang="tr-TR" sz="1800" dirty="0" smtClean="0">
                <a:latin typeface="Arial Black" panose="020B0A04020102020204" pitchFamily="34" charset="0"/>
              </a:rPr>
              <a:t> komitelerini kurmuşlar ve terör eylemleri gerçekleştirmeye yönelmişlerdir. (1890-1914 yılları arasında ülke çapında kırktan fazla isyan ve terör olayı gerçekleşmiştir.)</a:t>
            </a:r>
          </a:p>
        </p:txBody>
      </p:sp>
    </p:spTree>
    <p:extLst>
      <p:ext uri="{BB962C8B-B14F-4D97-AF65-F5344CB8AC3E}">
        <p14:creationId xmlns:p14="http://schemas.microsoft.com/office/powerpoint/2010/main" val="174364523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4803</TotalTime>
  <Words>2739</Words>
  <Application>Microsoft Office PowerPoint</Application>
  <PresentationFormat>Özel</PresentationFormat>
  <Paragraphs>73</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Office Teması</vt:lpstr>
      <vt:lpstr>PowerPoint Sunusu</vt:lpstr>
      <vt:lpstr>PowerPoint Sunusu</vt:lpstr>
      <vt:lpstr>OSMANLICILIK</vt:lpstr>
      <vt:lpstr>İSLÂMCILIK</vt:lpstr>
      <vt:lpstr>TÜRKÇÜLÜK</vt:lpstr>
      <vt:lpstr>GARPÇILIK(BATICILIK)</vt:lpstr>
      <vt:lpstr>PowerPoint Sunusu</vt:lpstr>
      <vt:lpstr>I. DÜNYA SAVAŞINA KADAR DURUM</vt:lpstr>
      <vt:lpstr>PowerPoint Sunusu</vt:lpstr>
      <vt:lpstr>I. DÜNYA SAVAŞI VE ERMENİ TEHCİRİ</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286</cp:revision>
  <dcterms:created xsi:type="dcterms:W3CDTF">2020-10-12T19:58:09Z</dcterms:created>
  <dcterms:modified xsi:type="dcterms:W3CDTF">2020-11-12T22:23:32Z</dcterms:modified>
</cp:coreProperties>
</file>