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p:scale>
          <a:sx n="81" d="100"/>
          <a:sy n="81" d="100"/>
        </p:scale>
        <p:origin x="-12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06.11.2020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06.11.2020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06.11.2020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06.11.2020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06.11.2020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06.11.2020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06.11.2020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06.11.2020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06.11.2020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06.11.2020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06.11.2020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06.11.2020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4800" dirty="0" smtClean="0">
                <a:latin typeface="Arial Black" panose="020B0A04020102020204" pitchFamily="34" charset="0"/>
              </a:rPr>
              <a:t>TRABLUSGARP VE BALKAN SAVAŞLARI</a:t>
            </a:r>
            <a:r>
              <a:rPr lang="tr-TR" sz="4800" dirty="0">
                <a:latin typeface="Arial Black" panose="020B0A04020102020204" pitchFamily="34" charset="0"/>
              </a:rPr>
              <a:t/>
            </a:r>
            <a:br>
              <a:rPr lang="tr-TR" sz="4800" dirty="0">
                <a:latin typeface="Arial Black" panose="020B0A04020102020204" pitchFamily="34" charset="0"/>
              </a:rPr>
            </a:br>
            <a:endParaRPr lang="tr-TR" sz="4800" dirty="0" smtClean="0">
              <a:latin typeface="Arial Black" panose="020B0A04020102020204" pitchFamily="34" charset="0"/>
            </a:endParaRPr>
          </a:p>
          <a:p>
            <a:pPr algn="l">
              <a:lnSpc>
                <a:spcPct val="150000"/>
              </a:lnSpc>
            </a:pPr>
            <a:endParaRPr lang="tr-TR" sz="4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TRABLUSGARP SAVAŞI VE UŞİ(OUCHY) ANLAŞMASI</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77500" lnSpcReduction="20000"/>
          </a:bodyPr>
          <a:lstStyle/>
          <a:p>
            <a:pPr algn="just">
              <a:lnSpc>
                <a:spcPct val="150000"/>
              </a:lnSpc>
            </a:pPr>
            <a:r>
              <a:rPr lang="tr-TR" sz="1800" dirty="0" smtClean="0">
                <a:latin typeface="Arial Black" panose="020B0A04020102020204" pitchFamily="34" charset="0"/>
              </a:rPr>
              <a:t>Trablusgarp ve Bingazi(bugünkü Libya toprakları) 1551 yılında Osmanlı hakimiyetine girmişti. </a:t>
            </a:r>
            <a:r>
              <a:rPr lang="tr-TR" sz="1800" dirty="0">
                <a:latin typeface="Arial Black" panose="020B0A04020102020204" pitchFamily="34" charset="0"/>
              </a:rPr>
              <a:t>Kuzey Afrika’daki bu bölge </a:t>
            </a:r>
            <a:r>
              <a:rPr lang="tr-TR" sz="1800" dirty="0" smtClean="0">
                <a:latin typeface="Arial Black" panose="020B0A04020102020204" pitchFamily="34" charset="0"/>
              </a:rPr>
              <a:t>zamanla Türk denizcileri için önemli bir deniz üssü haline geldi.</a:t>
            </a:r>
          </a:p>
          <a:p>
            <a:pPr algn="just">
              <a:lnSpc>
                <a:spcPct val="150000"/>
              </a:lnSpc>
            </a:pPr>
            <a:r>
              <a:rPr lang="tr-TR" sz="1800" dirty="0" smtClean="0">
                <a:latin typeface="Arial Black" panose="020B0A04020102020204" pitchFamily="34" charset="0"/>
              </a:rPr>
              <a:t>1870 yılında ulusal birliğini kuran İtalya, </a:t>
            </a:r>
            <a:r>
              <a:rPr lang="tr-TR" sz="1800" dirty="0" err="1" smtClean="0">
                <a:latin typeface="Arial Black" panose="020B0A04020102020204" pitchFamily="34" charset="0"/>
              </a:rPr>
              <a:t>Avrupanın</a:t>
            </a:r>
            <a:r>
              <a:rPr lang="tr-TR" sz="1800" dirty="0" smtClean="0">
                <a:latin typeface="Arial Black" panose="020B0A04020102020204" pitchFamily="34" charset="0"/>
              </a:rPr>
              <a:t> diğer bazı devletleri gibi gelişen sanayisi için hammadde ve </a:t>
            </a:r>
            <a:r>
              <a:rPr lang="tr-TR" sz="1800" dirty="0">
                <a:latin typeface="Arial Black" panose="020B0A04020102020204" pitchFamily="34" charset="0"/>
              </a:rPr>
              <a:t>p</a:t>
            </a:r>
            <a:r>
              <a:rPr lang="tr-TR" sz="1800" dirty="0" smtClean="0">
                <a:latin typeface="Arial Black" panose="020B0A04020102020204" pitchFamily="34" charset="0"/>
              </a:rPr>
              <a:t>azar ihtiyacına kapılmıştı. Bu amaçla coğrafî açıdan kendisine yakın bir durumda bulunan ve güçsüz bir vaziyetteki Osmanlı Devleti’nin elinde olan Trablusgarp’a göz dikti. </a:t>
            </a:r>
          </a:p>
          <a:p>
            <a:pPr algn="just">
              <a:lnSpc>
                <a:spcPct val="150000"/>
              </a:lnSpc>
            </a:pPr>
            <a:r>
              <a:rPr lang="tr-TR" sz="1800" dirty="0" smtClean="0">
                <a:latin typeface="Arial Black" panose="020B0A04020102020204" pitchFamily="34" charset="0"/>
              </a:rPr>
              <a:t>İtalya, Avrupalı büyük devletlerle de görüşerek bu devletlerle anlaştı ve bölgenin kendi nüfuz sahası olması konusunda gizli anlaşmalarla bu devletleri ikna etti.</a:t>
            </a:r>
          </a:p>
          <a:p>
            <a:pPr algn="just">
              <a:lnSpc>
                <a:spcPct val="150000"/>
              </a:lnSpc>
            </a:pPr>
            <a:r>
              <a:rPr lang="tr-TR" sz="1800" dirty="0" smtClean="0">
                <a:latin typeface="Arial Black" panose="020B0A04020102020204" pitchFamily="34" charset="0"/>
              </a:rPr>
              <a:t>Bu dönemde devletleri I. Dünya Savaşı’na götürecek gruplaşmalar da oluşmuştu. Buna karşın İtalya, Trablusgarp’ın işgali konusunda diğer devletleri ikna etmekte güçlük çekmedi. İtalya, Fransa’nın Cezayir, Tunus ve Fas üzerindeki; İngiltere’nin Mısır ve Kıbrıs üzerindeki hakimiyetini tanıyacaktı. Rusya, Balkanlar ve Boğazlar üzerindeki nüfuzunun tanınması karşılığında işgale sessiz kalacağını belirtmişti. O sırada müttefiklik kurduğu Almanya ve Avusturya-Macaristan da işgale karşı çıkmamışlardı. Zira Trablusgarp’a yerleşirse Akdeniz ve Afrika’da Fransa ile nüfuz mücadelesi içine girebilecekti. Bunun yanı </a:t>
            </a:r>
            <a:r>
              <a:rPr lang="tr-TR" sz="1800" dirty="0">
                <a:latin typeface="Arial Black" panose="020B0A04020102020204" pitchFamily="34" charset="0"/>
              </a:rPr>
              <a:t>sıra </a:t>
            </a:r>
            <a:r>
              <a:rPr lang="tr-TR" sz="1800" dirty="0" smtClean="0">
                <a:latin typeface="Arial Black" panose="020B0A04020102020204" pitchFamily="34" charset="0"/>
              </a:rPr>
              <a:t>İtalya’nın </a:t>
            </a:r>
            <a:r>
              <a:rPr lang="tr-TR" sz="1800" dirty="0">
                <a:latin typeface="Arial Black" panose="020B0A04020102020204" pitchFamily="34" charset="0"/>
              </a:rPr>
              <a:t>Kuzey Afrika’ya </a:t>
            </a:r>
            <a:r>
              <a:rPr lang="tr-TR" sz="1800" dirty="0" smtClean="0">
                <a:latin typeface="Arial Black" panose="020B0A04020102020204" pitchFamily="34" charset="0"/>
              </a:rPr>
              <a:t>yönelmesi, Adriyatik Denizi ve Arnavutluk üzerinde emelleri olan Avusturya-Macaristan ile arasında doğacak muhtemel sürtüşmeleri engelleyebilecekti. İtalya’nın Trablusgarp’a yerleşmesi ile İngiltere ile Fransa’nın bölgedeki menfaat alanları arasında bir tampon bölge oluşacağı gibi, onun bu işgaline göz yummak sureti ile devletler arasındaki bloklaşmada İngiltere ve Fransa, bu devleti kendilerinden daha da uzaklaştırmamış olacaklardı. Bütün bu gerekçelerden dolayı dönemin uluslararası dengeleri içerisinde diğer büyük devletler bu işgale karşı çıkmadılar. </a:t>
            </a: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77729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92500" lnSpcReduction="10000"/>
          </a:bodyPr>
          <a:lstStyle/>
          <a:p>
            <a:pPr algn="just">
              <a:lnSpc>
                <a:spcPct val="160000"/>
              </a:lnSpc>
            </a:pPr>
            <a:r>
              <a:rPr lang="tr-TR" sz="1800" dirty="0" smtClean="0">
                <a:latin typeface="Arial Black" panose="020B0A04020102020204" pitchFamily="34" charset="0"/>
              </a:rPr>
              <a:t>Büyük devletlerle anlaşan İtalya, 1911 yılı Eylülünde Osmanlı Devleti’ne iki ültimatom göndererek, bölgenin düzensiz ve bakımsız bırakıldığı, halkın geliştirilemediği ve İtalyanlara karşı kışkırtıldığı gibi gerekçeler ortaya attı ve akabinde 29 Eylül 1911’de savaş ilan etti. Osmanlı Devleti harp durumunu gidermek için büyük devletler nezdinde girişimlerde bulunduysa da bundan bir sonuç alamadı.</a:t>
            </a:r>
          </a:p>
          <a:p>
            <a:pPr algn="just">
              <a:lnSpc>
                <a:spcPct val="160000"/>
              </a:lnSpc>
            </a:pPr>
            <a:r>
              <a:rPr lang="tr-TR" sz="1800" dirty="0" smtClean="0">
                <a:latin typeface="Arial Black" panose="020B0A04020102020204" pitchFamily="34" charset="0"/>
              </a:rPr>
              <a:t>İtalya savaş açtığında Osmanlı Devleti’nin Trablusgarp’ta yeteri oranda askerî gücü yoktu. Bölgedeki askerî gücün büyük bölümü o sırada devam eden Yemen’deki isyana sevk edilmiş ve birliklerin mevcudu 2400 dolaylarına düşmüştü. Savaş öncesi bölgedeki top ve tüfekler yenilenmek üzere İstanbul’a getirilmiş ama yeni silahlar henüz gönderilmemişti. Bu olumsuzluklar yüzünden bölge İtalyan işgali karşısında savunmasız bir durumda kalmıştı. </a:t>
            </a:r>
          </a:p>
          <a:p>
            <a:pPr algn="just">
              <a:lnSpc>
                <a:spcPct val="160000"/>
              </a:lnSpc>
            </a:pPr>
            <a:r>
              <a:rPr lang="tr-TR" sz="1800" dirty="0" smtClean="0">
                <a:latin typeface="Arial Black" panose="020B0A04020102020204" pitchFamily="34" charset="0"/>
              </a:rPr>
              <a:t>İtalya’nın ültimatomu üzerine Sadrazam Hakkı Paşa istifa etti ve İttihatçılar onun yerine II. Abdülhamit döneminde sıkça görev yapan Sait Paşa’yı sadaret için ikna ettiler. Sait Paşa hükümeti İtalya ile savaş durumuna geçmeyip, Mısır’ı İngiltere’ye bırakan anlaşmaya benzer şekilde, padişahın mülkiyet hakları saklı kalmak kaydıyla Trablus’u İtalya’ya bırakmayı teklif ettiyse de bölgeyi kolayca ele geçireceğini düşünen İtalya bunu kabul etmedi.</a:t>
            </a: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211016"/>
          </a:xfrm>
        </p:spPr>
        <p:txBody>
          <a:bodyPr>
            <a:normAutofit fontScale="90000"/>
          </a:bodyPr>
          <a:lstStyle/>
          <a:p>
            <a:endParaRPr lang="tr-TR" dirty="0"/>
          </a:p>
        </p:txBody>
      </p:sp>
      <p:sp>
        <p:nvSpPr>
          <p:cNvPr id="3" name="İçerik Yer Tutucusu 2"/>
          <p:cNvSpPr>
            <a:spLocks noGrp="1"/>
          </p:cNvSpPr>
          <p:nvPr>
            <p:ph idx="1"/>
          </p:nvPr>
        </p:nvSpPr>
        <p:spPr>
          <a:xfrm>
            <a:off x="838200" y="398585"/>
            <a:ext cx="10515600" cy="5778378"/>
          </a:xfrm>
        </p:spPr>
        <p:txBody>
          <a:bodyPr>
            <a:normAutofit lnSpcReduction="10000"/>
          </a:bodyPr>
          <a:lstStyle/>
          <a:p>
            <a:pPr marL="0" lvl="0" indent="0" algn="just">
              <a:buNone/>
            </a:pPr>
            <a:endParaRPr lang="tr-TR" sz="3100" dirty="0" smtClean="0">
              <a:solidFill>
                <a:prstClr val="black"/>
              </a:solidFill>
            </a:endParaRPr>
          </a:p>
          <a:p>
            <a:pPr lvl="0" algn="just"/>
            <a:r>
              <a:rPr lang="tr-TR" sz="1800" dirty="0" smtClean="0">
                <a:latin typeface="Arial Black" panose="020B0A04020102020204" pitchFamily="34" charset="0"/>
              </a:rPr>
              <a:t>Bu sırada Trablusgarp’taki Türk subaylarının öncülüğünde Trablusgarp ve Bingazi halkı İşgale karşı bir direniş başlattılar. Osmanlı devleti, başlayan savaşa Akdeniz’deki güçlü İtalyan donanması sebebiyle deniz yolu ile; Mısır’daki İngiliz denetimi dolayısıyla da kara yoluyla ordu gönderip müdahale etme şansına sahip değildi. </a:t>
            </a:r>
          </a:p>
          <a:p>
            <a:pPr marL="0" lvl="0" indent="0" algn="just">
              <a:buNone/>
            </a:pPr>
            <a:endParaRPr lang="tr-TR" sz="1800" dirty="0" smtClean="0">
              <a:latin typeface="Arial Black" panose="020B0A04020102020204" pitchFamily="34" charset="0"/>
            </a:endParaRPr>
          </a:p>
          <a:p>
            <a:pPr lvl="0" algn="just"/>
            <a:r>
              <a:rPr lang="tr-TR" sz="1800" dirty="0" smtClean="0">
                <a:latin typeface="Arial Black" panose="020B0A04020102020204" pitchFamily="34" charset="0"/>
              </a:rPr>
              <a:t>Resmen İtalya’ya savaş açmayan </a:t>
            </a:r>
            <a:r>
              <a:rPr lang="tr-TR" sz="1800" dirty="0">
                <a:latin typeface="Arial Black" panose="020B0A04020102020204" pitchFamily="34" charset="0"/>
              </a:rPr>
              <a:t>Sait Paşa </a:t>
            </a:r>
            <a:r>
              <a:rPr lang="tr-TR" sz="1800" dirty="0" smtClean="0">
                <a:latin typeface="Arial Black" panose="020B0A04020102020204" pitchFamily="34" charset="0"/>
              </a:rPr>
              <a:t>hükümeti, onu barışa zorlamak için direnişin desteklenmesine karar verdi. </a:t>
            </a:r>
          </a:p>
          <a:p>
            <a:pPr marL="0" lvl="0" indent="0" algn="just">
              <a:buNone/>
            </a:pPr>
            <a:endParaRPr lang="tr-TR" sz="1800" dirty="0" smtClean="0">
              <a:latin typeface="Arial Black" panose="020B0A04020102020204" pitchFamily="34" charset="0"/>
            </a:endParaRPr>
          </a:p>
          <a:p>
            <a:pPr lvl="0" algn="just"/>
            <a:r>
              <a:rPr lang="tr-TR" sz="1800" dirty="0" smtClean="0">
                <a:latin typeface="Arial Black" panose="020B0A04020102020204" pitchFamily="34" charset="0"/>
              </a:rPr>
              <a:t>Vatanın bir parçasının işgalle karşılaşması genç Türk subayları arasında da geniş yankı uyandırmıştı. Bu gönüllü subaylar gizli yollarla bölgeye ulaşıp oradaki birliklerle beraber direnişi örgütlemiş ve bölge halkıyla güçlü bir mücadele ortaya koymaya başlamışlardır. Bunlar arasında Enver Bey(Paşa), Mustafa Kemal(Atatürk), Ali Fethi(Okyar), Nuri(Conker), Ali(Çetinkaya), Rauf(Orbay), Eşref(Kuşçubaşı) beyler gibi pek çok gönüllü subay vardır. Bu sırada binbaşı olan Enver Bey Bingazi bölgesini teşkilatlandırırken, kolağası rütbesindeki Mustafa Kemal de Derne ve </a:t>
            </a:r>
            <a:r>
              <a:rPr lang="tr-TR" sz="1800" dirty="0" err="1" smtClean="0">
                <a:latin typeface="Arial Black" panose="020B0A04020102020204" pitchFamily="34" charset="0"/>
              </a:rPr>
              <a:t>Tobruk</a:t>
            </a:r>
            <a:r>
              <a:rPr lang="tr-TR" sz="1800" dirty="0" smtClean="0">
                <a:latin typeface="Arial Black" panose="020B0A04020102020204" pitchFamily="34" charset="0"/>
              </a:rPr>
              <a:t> bölgelerinde faaliyet göstermiştir(Mustafa Kemal’in ilk askerî başarısını burada gösterdiği mücadele ile elde etmiştir.). </a:t>
            </a:r>
          </a:p>
          <a:p>
            <a:pPr algn="just">
              <a:lnSpc>
                <a:spcPct val="150000"/>
              </a:lnSpc>
            </a:pPr>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t>* Bu </a:t>
            </a:r>
            <a:r>
              <a:rPr lang="tr-TR" sz="1800" dirty="0"/>
              <a:t>mücadeleler karşısında sahil sahasından iç bölgelere ilerleyerek işgali tamamlayan İtalya, yeni arayışlara girmek zorunda kalmış; Osmanlı hükümetini anlaşmaya yaklaştırabilmek için donanması ile Çanakkale Boğazına saldırarak İstanbul’u tehdit etmeye başlamış, Rodos ve </a:t>
            </a:r>
            <a:r>
              <a:rPr lang="tr-TR" sz="1800" dirty="0" err="1"/>
              <a:t>Oniki</a:t>
            </a:r>
            <a:r>
              <a:rPr lang="tr-TR" sz="1800" dirty="0"/>
              <a:t> Adayı işgal etmiştir. </a:t>
            </a:r>
            <a:endParaRPr lang="tr-TR" sz="1800" dirty="0" smtClean="0"/>
          </a:p>
          <a:p>
            <a:pPr algn="just">
              <a:lnSpc>
                <a:spcPct val="150000"/>
              </a:lnSpc>
            </a:pPr>
            <a:endParaRPr lang="tr-TR" sz="1800" dirty="0" smtClean="0"/>
          </a:p>
          <a:p>
            <a:pPr marL="0" indent="0" algn="just">
              <a:lnSpc>
                <a:spcPct val="150000"/>
              </a:lnSpc>
              <a:buNone/>
            </a:pPr>
            <a:r>
              <a:rPr lang="tr-TR" sz="1800" dirty="0" smtClean="0"/>
              <a:t>* Uzayan mücadele ekonomik ve askerî alanda İtalya’nın aleyhine sonuçlar yaratırken, Balkan devletlerinin birleşerek Osmanlı Devleti’ne savaş ilan etmeleri Trablusgarp Savaşı’nı sonlandıracak dönüm noktasını oluşturmuştur. Her iki cephede savaş yürütmenin zorluğunu gören ve Balkanlardaki saldırıları can evine yönelik bir müdahale olarak değerlendiren Osmanlı hükümeti, İtalya ile barış yapmayı menfaatlerine daha uygun bulmuştur. </a:t>
            </a:r>
          </a:p>
          <a:p>
            <a:pPr marL="0" indent="0" algn="just">
              <a:lnSpc>
                <a:spcPct val="150000"/>
              </a:lnSpc>
              <a:buNone/>
            </a:pPr>
            <a:endParaRPr lang="tr-TR" sz="1800" dirty="0" smtClean="0"/>
          </a:p>
          <a:p>
            <a:pPr marL="0" indent="0" algn="just">
              <a:lnSpc>
                <a:spcPct val="150000"/>
              </a:lnSpc>
              <a:buNone/>
            </a:pPr>
            <a:r>
              <a:rPr lang="tr-TR" sz="1800" dirty="0" smtClean="0"/>
              <a:t>* İsviçre’nin Lozan kentine bağlı </a:t>
            </a:r>
            <a:r>
              <a:rPr lang="tr-TR" sz="1800" dirty="0" err="1" smtClean="0"/>
              <a:t>Ouchy</a:t>
            </a:r>
            <a:r>
              <a:rPr lang="tr-TR" sz="1800" dirty="0" smtClean="0"/>
              <a:t>(</a:t>
            </a:r>
            <a:r>
              <a:rPr lang="tr-TR" sz="1800" dirty="0" err="1" smtClean="0"/>
              <a:t>Uşi</a:t>
            </a:r>
            <a:r>
              <a:rPr lang="tr-TR" sz="1800" dirty="0" smtClean="0"/>
              <a:t>) kasabasında yapılan görüşmelerin sonunda 18 Ekim 1912 tarihinde </a:t>
            </a:r>
            <a:r>
              <a:rPr lang="tr-TR" sz="1800" dirty="0" err="1" smtClean="0"/>
              <a:t>Uşi</a:t>
            </a:r>
            <a:r>
              <a:rPr lang="tr-TR" sz="1800" dirty="0" smtClean="0"/>
              <a:t> Barış Anlaşması adıyla anılan Türk-İtalyan anlaşması imzalanmıştır.</a:t>
            </a:r>
          </a:p>
          <a:p>
            <a:pPr marL="0" indent="0" algn="just">
              <a:lnSpc>
                <a:spcPct val="150000"/>
              </a:lnSpc>
              <a:buNone/>
            </a:pPr>
            <a:endParaRPr lang="tr-TR" sz="1800" dirty="0" smtClean="0"/>
          </a:p>
          <a:p>
            <a:pPr algn="just">
              <a:lnSpc>
                <a:spcPct val="150000"/>
              </a:lnSpc>
              <a:buFont typeface="Arial" charset="0"/>
              <a:buChar char="•"/>
            </a:pP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UŞİ ANLAŞMASI İLE:</a:t>
            </a:r>
            <a:endParaRPr lang="tr-TR" sz="2800" dirty="0"/>
          </a:p>
        </p:txBody>
      </p:sp>
      <p:sp>
        <p:nvSpPr>
          <p:cNvPr id="3" name="İçerik Yer Tutucusu 2"/>
          <p:cNvSpPr>
            <a:spLocks noGrp="1"/>
          </p:cNvSpPr>
          <p:nvPr>
            <p:ph idx="1"/>
          </p:nvPr>
        </p:nvSpPr>
        <p:spPr>
          <a:xfrm>
            <a:off x="838200" y="867508"/>
            <a:ext cx="10515600" cy="5309455"/>
          </a:xfrm>
        </p:spPr>
        <p:txBody>
          <a:bodyPr>
            <a:normAutofit fontScale="70000" lnSpcReduction="20000"/>
          </a:bodyPr>
          <a:lstStyle/>
          <a:p>
            <a:pPr algn="just"/>
            <a:endParaRPr lang="tr-TR" dirty="0" smtClean="0"/>
          </a:p>
          <a:p>
            <a:pPr algn="just"/>
            <a:r>
              <a:rPr lang="tr-TR" dirty="0"/>
              <a:t>Trablusgarp ve Bingazi İtalya’ya </a:t>
            </a:r>
            <a:r>
              <a:rPr lang="tr-TR" dirty="0" smtClean="0"/>
              <a:t>bırakılmıştır.</a:t>
            </a:r>
          </a:p>
          <a:p>
            <a:pPr marL="0" indent="0" algn="just">
              <a:buNone/>
            </a:pPr>
            <a:r>
              <a:rPr lang="tr-TR" dirty="0" smtClean="0"/>
              <a:t>* Böylece </a:t>
            </a:r>
            <a:r>
              <a:rPr lang="tr-TR" dirty="0"/>
              <a:t>halkının tamamına yakını </a:t>
            </a:r>
            <a:r>
              <a:rPr lang="tr-TR" dirty="0" err="1"/>
              <a:t>müslüman</a:t>
            </a:r>
            <a:r>
              <a:rPr lang="tr-TR" dirty="0"/>
              <a:t> olan ve doğrudan merkezî yönetime bağlı bir Osmanlı toprağı kaybedilmiştir. Buranın kaybedilişi ile Osmanlı Devleti’nin Kuzey Afrika’daki son toprak parçası da elinden çıkmıştır</a:t>
            </a:r>
            <a:r>
              <a:rPr lang="tr-TR" dirty="0" smtClean="0"/>
              <a:t>.</a:t>
            </a:r>
          </a:p>
          <a:p>
            <a:pPr marL="0" indent="0" algn="just">
              <a:buNone/>
            </a:pPr>
            <a:r>
              <a:rPr lang="tr-TR" dirty="0" smtClean="0"/>
              <a:t>*Trablusgarp İtalya’ya bırakılırken, bölgenin dini bakımdan Halifeye bağlı olacağı da kararlaştırılmıştır. (Böylece Osmanlı Devleti, Trablus halkıyla dini-kültürel bağını sürdürmeyi amaçlamıştır. I. Dünya Savaşı sırasında bu durumun bir neticesi olarak İtalya, bölge halkının Osmanlıyı destekleyen bir direnişi ile uğraşmak zorunda kalacaktır.).</a:t>
            </a:r>
            <a:endParaRPr lang="tr-TR" dirty="0"/>
          </a:p>
          <a:p>
            <a:pPr algn="just"/>
            <a:endParaRPr lang="tr-TR" dirty="0"/>
          </a:p>
          <a:p>
            <a:pPr algn="just"/>
            <a:r>
              <a:rPr lang="tr-TR" dirty="0" smtClean="0"/>
              <a:t>Buna karşılık İtalya, savaş sırasında işgal ettiği On </a:t>
            </a:r>
            <a:r>
              <a:rPr lang="tr-TR" dirty="0"/>
              <a:t>İki Ada'yı Osmanlı </a:t>
            </a:r>
            <a:r>
              <a:rPr lang="tr-TR" dirty="0" smtClean="0"/>
              <a:t>Devleti’ne geri verecektir. Ancak </a:t>
            </a:r>
            <a:r>
              <a:rPr lang="tr-TR" dirty="0"/>
              <a:t>Osmanlı İmparatorluğu, Balkan Savaşları'nda On İki Ada'yı </a:t>
            </a:r>
            <a:r>
              <a:rPr lang="tr-TR" dirty="0" smtClean="0"/>
              <a:t>Yunanistan‘ın işgal edeceği </a:t>
            </a:r>
            <a:r>
              <a:rPr lang="tr-TR" dirty="0"/>
              <a:t>endişesi içinde </a:t>
            </a:r>
            <a:r>
              <a:rPr lang="tr-TR" dirty="0" smtClean="0"/>
              <a:t>olduğu </a:t>
            </a:r>
            <a:r>
              <a:rPr lang="tr-TR" dirty="0"/>
              <a:t>için adaları, savaştan sonra geri almak şartıyla </a:t>
            </a:r>
            <a:r>
              <a:rPr lang="tr-TR" dirty="0" smtClean="0"/>
              <a:t>geçici olarak İtalyan denetimine bırakmıştır. Ancak bu adalar bir daha Türk yönetimine dönmeyecektir.</a:t>
            </a:r>
          </a:p>
          <a:p>
            <a:pPr marL="0" indent="0" algn="just">
              <a:buNone/>
            </a:pPr>
            <a:r>
              <a:rPr lang="tr-TR" dirty="0" smtClean="0"/>
              <a:t>* (Balkan Harbi sırasında Yunanistan Ege Denizindeki birçok adayı işgal etmiştir. Bu savaşın sonunda toplanan Londra konferansında Ege adalarının kaderinin büyük devletler tarafından belirleneceği kararlaştırılmıştır. Balkan Savaşlarının bitmesi ardından adaları iade etmeyen </a:t>
            </a:r>
            <a:r>
              <a:rPr lang="tr-TR" dirty="0"/>
              <a:t>İtalya, </a:t>
            </a:r>
            <a:r>
              <a:rPr lang="tr-TR" dirty="0" smtClean="0"/>
              <a:t>bir süre sonra başlayan I</a:t>
            </a:r>
            <a:r>
              <a:rPr lang="tr-TR" dirty="0"/>
              <a:t>. Dünya Savaşı'nda Osmanlı </a:t>
            </a:r>
            <a:r>
              <a:rPr lang="tr-TR" dirty="0" smtClean="0"/>
              <a:t>Devleti ile karşı </a:t>
            </a:r>
            <a:r>
              <a:rPr lang="tr-TR" dirty="0"/>
              <a:t>karşıya </a:t>
            </a:r>
            <a:r>
              <a:rPr lang="tr-TR" dirty="0" smtClean="0"/>
              <a:t>gelmesi üzerine </a:t>
            </a:r>
            <a:r>
              <a:rPr lang="tr-TR" dirty="0"/>
              <a:t>adaları kendi topraklarına kattığını ilan </a:t>
            </a:r>
            <a:r>
              <a:rPr lang="tr-TR" dirty="0" smtClean="0"/>
              <a:t>etmiştir. II. Dünya </a:t>
            </a:r>
            <a:r>
              <a:rPr lang="tr-TR" dirty="0"/>
              <a:t>Savaşı’nda İtalya yenilince, </a:t>
            </a:r>
            <a:r>
              <a:rPr lang="tr-TR" dirty="0" smtClean="0"/>
              <a:t>1947'deki </a:t>
            </a:r>
            <a:r>
              <a:rPr lang="tr-TR" dirty="0"/>
              <a:t>Paris Barışı ile </a:t>
            </a:r>
            <a:r>
              <a:rPr lang="tr-TR" dirty="0" smtClean="0"/>
              <a:t>Ege adaları Yunanistan'a bırakılmıştır.)</a:t>
            </a:r>
            <a:endParaRPr lang="tr-TR" dirty="0"/>
          </a:p>
          <a:p>
            <a:pPr algn="just"/>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endParaRPr lang="tr-TR" sz="2800" dirty="0"/>
          </a:p>
        </p:txBody>
      </p:sp>
      <p:sp>
        <p:nvSpPr>
          <p:cNvPr id="3" name="İçerik Yer Tutucusu 2"/>
          <p:cNvSpPr>
            <a:spLocks noGrp="1"/>
          </p:cNvSpPr>
          <p:nvPr>
            <p:ph idx="1"/>
          </p:nvPr>
        </p:nvSpPr>
        <p:spPr>
          <a:xfrm>
            <a:off x="304799" y="566056"/>
            <a:ext cx="11437257" cy="6023429"/>
          </a:xfrm>
        </p:spPr>
        <p:txBody>
          <a:bodyPr>
            <a:normAutofit fontScale="92500" lnSpcReduction="20000"/>
          </a:bodyPr>
          <a:lstStyle/>
          <a:p>
            <a:pPr algn="just">
              <a:lnSpc>
                <a:spcPct val="150000"/>
              </a:lnSpc>
            </a:pPr>
            <a:r>
              <a:rPr lang="tr-TR" sz="1800" dirty="0" smtClean="0">
                <a:latin typeface="Arial Black" panose="020B0A04020102020204" pitchFamily="34" charset="0"/>
              </a:rPr>
              <a:t>Trablusgarp Savaşı ile Osmanlı Devleti Kuzey Afrika’dan çekilip </a:t>
            </a:r>
            <a:r>
              <a:rPr lang="tr-TR" sz="1800" dirty="0" err="1" smtClean="0">
                <a:latin typeface="Arial Black" panose="020B0A04020102020204" pitchFamily="34" charset="0"/>
              </a:rPr>
              <a:t>Oniki</a:t>
            </a:r>
            <a:r>
              <a:rPr lang="tr-TR" sz="1800" dirty="0" smtClean="0">
                <a:latin typeface="Arial Black" panose="020B0A04020102020204" pitchFamily="34" charset="0"/>
              </a:rPr>
              <a:t> Adayı geçidi de olsa fiilî olarak kaybederken, savaşın başka sonuçları da olmuştur.</a:t>
            </a:r>
          </a:p>
          <a:p>
            <a:pPr algn="just">
              <a:lnSpc>
                <a:spcPct val="150000"/>
              </a:lnSpc>
            </a:pPr>
            <a:r>
              <a:rPr lang="tr-TR" sz="1800" dirty="0" smtClean="0">
                <a:latin typeface="Arial Black" panose="020B0A04020102020204" pitchFamily="34" charset="0"/>
              </a:rPr>
              <a:t>Bu savaş sonrası İtalya ilk defa Ege Denizi’ne yerleşmiştir.</a:t>
            </a:r>
          </a:p>
          <a:p>
            <a:pPr algn="just">
              <a:lnSpc>
                <a:spcPct val="150000"/>
              </a:lnSpc>
            </a:pPr>
            <a:r>
              <a:rPr lang="tr-TR" sz="1800" dirty="0" smtClean="0">
                <a:latin typeface="Arial Black" panose="020B0A04020102020204" pitchFamily="34" charset="0"/>
              </a:rPr>
              <a:t>Savaş, Balkan devletlerinin cesaretini arttırmış, Osmanlıya karşı hareketleri kolaylaşmış ve hızlanmıştır.</a:t>
            </a:r>
          </a:p>
          <a:p>
            <a:pPr algn="just">
              <a:lnSpc>
                <a:spcPct val="150000"/>
              </a:lnSpc>
            </a:pPr>
            <a:r>
              <a:rPr lang="tr-TR" sz="1800" dirty="0" smtClean="0">
                <a:latin typeface="Arial Black" panose="020B0A04020102020204" pitchFamily="34" charset="0"/>
              </a:rPr>
              <a:t>Kuzey Afrika’da İtalyan sömürgesi başlamıştır.  </a:t>
            </a:r>
          </a:p>
          <a:p>
            <a:pPr algn="just">
              <a:lnSpc>
                <a:spcPct val="150000"/>
              </a:lnSpc>
            </a:pPr>
            <a:r>
              <a:rPr lang="tr-TR" sz="1800" dirty="0" smtClean="0">
                <a:latin typeface="Arial Black" panose="020B0A04020102020204" pitchFamily="34" charset="0"/>
              </a:rPr>
              <a:t>Savaş ve o dönemde yaşanan diğer bazı olumsuzluklar yüzünde İttihat ve Terakki Cemiyeti prestij kaybetmiştir. </a:t>
            </a:r>
            <a:r>
              <a:rPr lang="tr-TR" sz="1800" dirty="0">
                <a:latin typeface="Arial Black" panose="020B0A04020102020204" pitchFamily="34" charset="0"/>
              </a:rPr>
              <a:t>(</a:t>
            </a:r>
            <a:r>
              <a:rPr lang="tr-TR" sz="1800" dirty="0" smtClean="0">
                <a:latin typeface="Arial Black" panose="020B0A04020102020204" pitchFamily="34" charset="0"/>
              </a:rPr>
              <a:t>21 Kasım 1911’de önemli bir muhalefet partisi niteliği taşıyacak olan Hürriyet ve İtilaf Fırkası kurulmuştur. İttihatçılara karşıt olan pek çok muhalif grubu bünyesinde toplayan bu fırkanın I. Dünya Savaşı sonrası Osmanlı’nın son yıllarında ve Milli Mücadele döneminde siyasî etkileri olacaktır.). </a:t>
            </a:r>
          </a:p>
          <a:p>
            <a:pPr algn="just">
              <a:lnSpc>
                <a:spcPct val="150000"/>
              </a:lnSpc>
            </a:pPr>
            <a:r>
              <a:rPr lang="tr-TR" sz="1800" dirty="0" smtClean="0">
                <a:latin typeface="Arial Black" panose="020B0A04020102020204" pitchFamily="34" charset="0"/>
              </a:rPr>
              <a:t>Trablusgarp’a gönüllü olarak gidip savaşan Türk subayları önemli tecrübelerle birlikte şöhret de kazanmıştır. </a:t>
            </a:r>
          </a:p>
          <a:p>
            <a:pPr algn="just">
              <a:lnSpc>
                <a:spcPct val="150000"/>
              </a:lnSpc>
            </a:pPr>
            <a:r>
              <a:rPr lang="tr-TR" sz="1800" dirty="0" smtClean="0">
                <a:latin typeface="Arial Black" panose="020B0A04020102020204" pitchFamily="34" charset="0"/>
              </a:rPr>
              <a:t>Bu </a:t>
            </a:r>
            <a:r>
              <a:rPr lang="tr-TR" sz="1800" dirty="0" smtClean="0">
                <a:latin typeface="Arial Black" panose="020B0A04020102020204" pitchFamily="34" charset="0"/>
              </a:rPr>
              <a:t>savaşta Derne </a:t>
            </a:r>
            <a:r>
              <a:rPr lang="tr-TR" sz="1800" dirty="0">
                <a:latin typeface="Arial Black" panose="020B0A04020102020204" pitchFamily="34" charset="0"/>
              </a:rPr>
              <a:t>ve </a:t>
            </a:r>
            <a:r>
              <a:rPr lang="tr-TR" sz="1800" dirty="0" err="1">
                <a:latin typeface="Arial Black" panose="020B0A04020102020204" pitchFamily="34" charset="0"/>
              </a:rPr>
              <a:t>Tobruk’ta</a:t>
            </a:r>
            <a:r>
              <a:rPr lang="tr-TR" sz="1800" dirty="0">
                <a:latin typeface="Arial Black" panose="020B0A04020102020204" pitchFamily="34" charset="0"/>
              </a:rPr>
              <a:t> başarı </a:t>
            </a:r>
            <a:r>
              <a:rPr lang="tr-TR" sz="1800" dirty="0" smtClean="0">
                <a:latin typeface="Arial Black" panose="020B0A04020102020204" pitchFamily="34" charset="0"/>
              </a:rPr>
              <a:t>gösteren </a:t>
            </a:r>
            <a:r>
              <a:rPr lang="tr-TR" sz="1800" dirty="0" smtClean="0">
                <a:latin typeface="Arial Black" panose="020B0A04020102020204" pitchFamily="34" charset="0"/>
              </a:rPr>
              <a:t>Mustafa Kemal(Atatürk), savaş sonunda binbaşılık rütbesine yükselmiştir. </a:t>
            </a:r>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4722</TotalTime>
  <Words>1084</Words>
  <Application>Microsoft Office PowerPoint</Application>
  <PresentationFormat>Özel</PresentationFormat>
  <Paragraphs>35</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Office Teması</vt:lpstr>
      <vt:lpstr>PowerPoint Sunusu</vt:lpstr>
      <vt:lpstr>TRABLUSGARP SAVAŞI VE UŞİ(OUCHY) ANLAŞMASI</vt:lpstr>
      <vt:lpstr>PowerPoint Sunusu</vt:lpstr>
      <vt:lpstr>PowerPoint Sunusu</vt:lpstr>
      <vt:lpstr>PowerPoint Sunusu</vt:lpstr>
      <vt:lpstr>UŞİ ANLAŞMASI İLE:</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282</cp:revision>
  <dcterms:created xsi:type="dcterms:W3CDTF">2020-10-12T19:58:09Z</dcterms:created>
  <dcterms:modified xsi:type="dcterms:W3CDTF">2020-11-06T22:06:40Z</dcterms:modified>
</cp:coreProperties>
</file>