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79" r:id="rId7"/>
    <p:sldId id="280" r:id="rId8"/>
    <p:sldId id="262"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59" autoAdjust="0"/>
    <p:restoredTop sz="94849" autoAdjust="0"/>
  </p:normalViewPr>
  <p:slideViewPr>
    <p:cSldViewPr snapToGrid="0">
      <p:cViewPr>
        <p:scale>
          <a:sx n="81" d="100"/>
          <a:sy n="81" d="100"/>
        </p:scale>
        <p:origin x="-120" y="3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07.11.2020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795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07.11.2020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9695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07.11.2020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3589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07.11.2020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411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830BD2C-FFA5-4655-AFA7-F13AD9E35789}" type="datetimeFigureOut">
              <a:rPr lang="tr-TR" smtClean="0"/>
              <a:t>07.11.2020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9089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830BD2C-FFA5-4655-AFA7-F13AD9E35789}" type="datetimeFigureOut">
              <a:rPr lang="tr-TR" smtClean="0"/>
              <a:t>07.11.2020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912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830BD2C-FFA5-4655-AFA7-F13AD9E35789}" type="datetimeFigureOut">
              <a:rPr lang="tr-TR" smtClean="0"/>
              <a:t>07.11.2020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63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830BD2C-FFA5-4655-AFA7-F13AD9E35789}" type="datetimeFigureOut">
              <a:rPr lang="tr-TR" smtClean="0"/>
              <a:t>07.11.2020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88577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830BD2C-FFA5-4655-AFA7-F13AD9E35789}" type="datetimeFigureOut">
              <a:rPr lang="tr-TR" smtClean="0"/>
              <a:t>07.11.2020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309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07.11.2020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8763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07.11.2020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71135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BD2C-FFA5-4655-AFA7-F13AD9E35789}" type="datetimeFigureOut">
              <a:rPr lang="tr-TR" smtClean="0"/>
              <a:t>07.11.2020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96C8-3D58-4948-8512-759FD7DCA725}" type="slidenum">
              <a:rPr lang="tr-TR" smtClean="0"/>
              <a:t>‹#›</a:t>
            </a:fld>
            <a:endParaRPr lang="tr-TR"/>
          </a:p>
        </p:txBody>
      </p:sp>
    </p:spTree>
    <p:extLst>
      <p:ext uri="{BB962C8B-B14F-4D97-AF65-F5344CB8AC3E}">
        <p14:creationId xmlns:p14="http://schemas.microsoft.com/office/powerpoint/2010/main" val="311423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35132"/>
            <a:ext cx="9144000" cy="339634"/>
          </a:xfrm>
        </p:spPr>
        <p:txBody>
          <a:bodyPr>
            <a:normAutofit fontScale="90000"/>
          </a:bodyPr>
          <a:lstStyle/>
          <a:p>
            <a:pPr algn="l">
              <a:lnSpc>
                <a:spcPct val="150000"/>
              </a:lnSpc>
            </a:pPr>
            <a:endParaRPr lang="tr-TR" sz="2000" dirty="0">
              <a:latin typeface="Arial Black" panose="020B0A04020102020204" pitchFamily="34" charset="0"/>
            </a:endParaRPr>
          </a:p>
        </p:txBody>
      </p:sp>
      <p:sp>
        <p:nvSpPr>
          <p:cNvPr id="3" name="Alt Başlık 2"/>
          <p:cNvSpPr>
            <a:spLocks noGrp="1"/>
          </p:cNvSpPr>
          <p:nvPr>
            <p:ph type="subTitle" idx="1"/>
          </p:nvPr>
        </p:nvSpPr>
        <p:spPr>
          <a:xfrm>
            <a:off x="1524000" y="1580606"/>
            <a:ext cx="9144000" cy="4764209"/>
          </a:xfrm>
        </p:spPr>
        <p:txBody>
          <a:bodyPr>
            <a:noAutofit/>
          </a:bodyPr>
          <a:lstStyle/>
          <a:p>
            <a:pPr algn="l">
              <a:lnSpc>
                <a:spcPct val="150000"/>
              </a:lnSpc>
            </a:pPr>
            <a:r>
              <a:rPr lang="tr-TR" sz="4800" dirty="0" smtClean="0">
                <a:latin typeface="Arial Black" panose="020B0A04020102020204" pitchFamily="34" charset="0"/>
              </a:rPr>
              <a:t> </a:t>
            </a:r>
            <a:r>
              <a:rPr lang="tr-TR" sz="4800" dirty="0" smtClean="0">
                <a:latin typeface="Arial Black" panose="020B0A04020102020204" pitchFamily="34" charset="0"/>
              </a:rPr>
              <a:t>BALKAN </a:t>
            </a:r>
            <a:r>
              <a:rPr lang="tr-TR" sz="4800" dirty="0" smtClean="0">
                <a:latin typeface="Arial Black" panose="020B0A04020102020204" pitchFamily="34" charset="0"/>
              </a:rPr>
              <a:t>HARBİ</a:t>
            </a:r>
            <a:r>
              <a:rPr lang="tr-TR" sz="4800" dirty="0">
                <a:latin typeface="Arial Black" panose="020B0A04020102020204" pitchFamily="34" charset="0"/>
              </a:rPr>
              <a:t/>
            </a:r>
            <a:br>
              <a:rPr lang="tr-TR" sz="4800" dirty="0">
                <a:latin typeface="Arial Black" panose="020B0A04020102020204" pitchFamily="34" charset="0"/>
              </a:rPr>
            </a:br>
            <a:endParaRPr lang="tr-TR" sz="4800" dirty="0" smtClean="0">
              <a:latin typeface="Arial Black" panose="020B0A04020102020204" pitchFamily="34" charset="0"/>
            </a:endParaRPr>
          </a:p>
          <a:p>
            <a:pPr algn="l">
              <a:lnSpc>
                <a:spcPct val="150000"/>
              </a:lnSpc>
            </a:pPr>
            <a:endParaRPr lang="tr-TR" sz="4800" dirty="0">
              <a:latin typeface="Arial Black" panose="020B0A04020102020204" pitchFamily="34" charset="0"/>
            </a:endParaRPr>
          </a:p>
        </p:txBody>
      </p:sp>
    </p:spTree>
    <p:extLst>
      <p:ext uri="{BB962C8B-B14F-4D97-AF65-F5344CB8AC3E}">
        <p14:creationId xmlns:p14="http://schemas.microsoft.com/office/powerpoint/2010/main" val="500811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656492"/>
          </a:xfrm>
        </p:spPr>
        <p:txBody>
          <a:bodyPr>
            <a:noAutofit/>
          </a:bodyPr>
          <a:lstStyle/>
          <a:p>
            <a:r>
              <a:rPr lang="tr-TR" sz="2800" b="1" dirty="0" smtClean="0"/>
              <a:t>I. BALKAN SAVAŞI</a:t>
            </a:r>
            <a:endParaRPr lang="tr-TR" sz="2800" b="1" dirty="0"/>
          </a:p>
        </p:txBody>
      </p:sp>
      <p:sp>
        <p:nvSpPr>
          <p:cNvPr id="3" name="İçerik Yer Tutucusu 2"/>
          <p:cNvSpPr>
            <a:spLocks noGrp="1"/>
          </p:cNvSpPr>
          <p:nvPr>
            <p:ph idx="1"/>
          </p:nvPr>
        </p:nvSpPr>
        <p:spPr>
          <a:xfrm>
            <a:off x="235527" y="867508"/>
            <a:ext cx="11720946" cy="5685692"/>
          </a:xfrm>
        </p:spPr>
        <p:txBody>
          <a:bodyPr>
            <a:normAutofit fontScale="85000" lnSpcReduction="10000"/>
          </a:bodyPr>
          <a:lstStyle/>
          <a:p>
            <a:pPr algn="just">
              <a:lnSpc>
                <a:spcPct val="150000"/>
              </a:lnSpc>
            </a:pPr>
            <a:r>
              <a:rPr lang="tr-TR" sz="1800" dirty="0" smtClean="0">
                <a:latin typeface="Arial Black" panose="020B0A04020102020204" pitchFamily="34" charset="0"/>
              </a:rPr>
              <a:t>Osmanlı Devleti’nin 19. yüzyılın sonlarında yaşadığı en yıkıcı savaşlardan olan 93 Harbi sonrası Balkanlarda yeni devletler oluşmuş ve bölgedeki statüko baştan başa değişmişti. Bu savaşın sonunda Sırbistan, Karadağ ve Romanya bağımsızlık elde etmiş, Bulgaristan özerk bir yapıya kavuşmuştu. (Yunanistan 1829’da II. Mahmut döneminde bağımsızlık kazanmıştı.).</a:t>
            </a:r>
            <a:r>
              <a:rPr lang="tr-TR" sz="1800" dirty="0">
                <a:latin typeface="Arial Black" panose="020B0A04020102020204" pitchFamily="34" charset="0"/>
              </a:rPr>
              <a:t> </a:t>
            </a:r>
            <a:r>
              <a:rPr lang="tr-TR" sz="1800" dirty="0" smtClean="0">
                <a:latin typeface="Arial Black" panose="020B0A04020102020204" pitchFamily="34" charset="0"/>
              </a:rPr>
              <a:t>Bu yıkıcı savaştan sonra 1908 yılında özerk Bulgar prensliği bağımsızlığını ilan etmiş, Avusturya-Macaristan Bosna-Hersek’i kendine bağladığını açıklamış, ayrıca Arnavutlar da 1910’da isyan etmeye başlamışlardır. Bunun yanı sıra Osmanlı Devleti Balkanlarda halen geniş toprakları da elinde tutmaktadır.</a:t>
            </a:r>
          </a:p>
          <a:p>
            <a:pPr algn="just">
              <a:lnSpc>
                <a:spcPct val="150000"/>
              </a:lnSpc>
            </a:pPr>
            <a:r>
              <a:rPr lang="tr-TR" sz="1800" dirty="0" smtClean="0">
                <a:latin typeface="Arial Black" panose="020B0A04020102020204" pitchFamily="34" charset="0"/>
              </a:rPr>
              <a:t>Balkanlarda kurulan bu devletler zamanla kendi iç istikrarlarını sağlayıp sınırlarını genişletmek için harekete geçmeye başlamışlardır. Balkan devletlerinin bu yönelişlerinde Rusya’nın bölgede Osmanlı Devleti ve Avusturya-Macaristan İmparatorluğu aleyhine yürüttüğü Panslavizm(Slav birliği ) politikasının da önemli etkisi olmuştur.</a:t>
            </a:r>
          </a:p>
          <a:p>
            <a:pPr algn="just">
              <a:lnSpc>
                <a:spcPct val="150000"/>
              </a:lnSpc>
            </a:pPr>
            <a:r>
              <a:rPr lang="tr-TR" sz="1800" dirty="0" smtClean="0">
                <a:latin typeface="Arial Black" panose="020B0A04020102020204" pitchFamily="34" charset="0"/>
              </a:rPr>
              <a:t>Osmanlı yönetimi ise bu sırada Osmanlıcılık politikasının bir yansıması olarak kendisine tabi milletleri birleştirerek ülkenin bütünlüğünü bu yolla sağlamak çabası içindedir. Bunun bir yansıması olarak devletin Balkan ulusları arasındaki sorunları ve özellikle </a:t>
            </a:r>
            <a:r>
              <a:rPr lang="tr-TR" sz="1800" dirty="0">
                <a:latin typeface="Arial Black" panose="020B0A04020102020204" pitchFamily="34" charset="0"/>
              </a:rPr>
              <a:t>kiliseler arası </a:t>
            </a:r>
            <a:r>
              <a:rPr lang="tr-TR" sz="1800" dirty="0" smtClean="0">
                <a:latin typeface="Arial Black" panose="020B0A04020102020204" pitchFamily="34" charset="0"/>
              </a:rPr>
              <a:t>anlaşmazlıkları çözmeye çalışması, bu devletlerin lehine sonuçlar doğuracak ve güç birliği oluşturmalarına katkı yapacaktır. </a:t>
            </a:r>
          </a:p>
          <a:p>
            <a:pPr algn="just">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377729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164122"/>
          </a:xfrm>
        </p:spPr>
        <p:txBody>
          <a:bodyPr>
            <a:noAutofit/>
          </a:bodyPr>
          <a:lstStyle/>
          <a:p>
            <a:endParaRPr lang="tr-TR" sz="2000" dirty="0">
              <a:latin typeface="Arial Black" panose="020B0A04020102020204" pitchFamily="34" charset="0"/>
            </a:endParaRPr>
          </a:p>
        </p:txBody>
      </p:sp>
      <p:sp>
        <p:nvSpPr>
          <p:cNvPr id="3" name="İçerik Yer Tutucusu 2"/>
          <p:cNvSpPr>
            <a:spLocks noGrp="1"/>
          </p:cNvSpPr>
          <p:nvPr>
            <p:ph idx="1"/>
          </p:nvPr>
        </p:nvSpPr>
        <p:spPr>
          <a:xfrm>
            <a:off x="249382" y="445478"/>
            <a:ext cx="11693236" cy="6287832"/>
          </a:xfrm>
        </p:spPr>
        <p:txBody>
          <a:bodyPr>
            <a:normAutofit/>
          </a:bodyPr>
          <a:lstStyle/>
          <a:p>
            <a:pPr algn="just">
              <a:lnSpc>
                <a:spcPct val="160000"/>
              </a:lnSpc>
            </a:pPr>
            <a:r>
              <a:rPr lang="tr-TR" sz="1800" dirty="0" smtClean="0">
                <a:latin typeface="Arial Black" panose="020B0A04020102020204" pitchFamily="34" charset="0"/>
              </a:rPr>
              <a:t>Balkan devletlerinden ilk olarak 13 Mart 1912’de Bulgaristan ile Sırbistan arasında ittifak anlaşması imzalandı. Bunu Mayısta Bulgaristan ile Yunanistan arasındaki anlaşma takip etti. İttifaka son olarak da Karadağ katıldı. </a:t>
            </a:r>
          </a:p>
          <a:p>
            <a:pPr algn="just">
              <a:lnSpc>
                <a:spcPct val="160000"/>
              </a:lnSpc>
            </a:pPr>
            <a:r>
              <a:rPr lang="tr-TR" sz="1800" dirty="0" smtClean="0">
                <a:latin typeface="Arial Black" panose="020B0A04020102020204" pitchFamily="34" charset="0"/>
              </a:rPr>
              <a:t>Balkan Harbi, 8 Ekim 1912’de Karadağ’ın Osmanlı Devleti’ne savaş ilan etmesi ile başladı. Ardından Bulgaristan, Sırbistan ve Yunanistan da savaş ilan ettiler. </a:t>
            </a:r>
          </a:p>
          <a:p>
            <a:pPr algn="just">
              <a:lnSpc>
                <a:spcPct val="160000"/>
              </a:lnSpc>
            </a:pPr>
            <a:r>
              <a:rPr lang="tr-TR" sz="1800" dirty="0" smtClean="0">
                <a:latin typeface="Arial Black" panose="020B0A04020102020204" pitchFamily="34" charset="0"/>
              </a:rPr>
              <a:t>Savaş iki önemli cephede cereyan etmiştir. Doğu cephesinde Bulgarlar karşısında alınan yenilgiler İstanbul yakınlarında Çatalca’da ancak durdurulabildi. Batı cephesinde ise Sırp, Karadağ ve Yunan ordularıyla mücadele edildi. Burada da Sırp ordusu karşısında Osmanlı kuvvetleri Manastır’a kadar çekildi ve Makedonya paylaşılmaya başlandı. Yunanlar ise Rumeli’de ilerleyerek Selanik’i ele geçirmişler ve denizde Ege adalarını işgal etmişlerdir. </a:t>
            </a:r>
          </a:p>
          <a:p>
            <a:pPr algn="just">
              <a:lnSpc>
                <a:spcPct val="160000"/>
              </a:lnSpc>
            </a:pPr>
            <a:r>
              <a:rPr lang="tr-TR" sz="1800" dirty="0" smtClean="0">
                <a:latin typeface="Arial Black" panose="020B0A04020102020204" pitchFamily="34" charset="0"/>
              </a:rPr>
              <a:t>Savaş sürerken Sırbistan’ın genişlemesini tehlikeli bulan İtalya ve Avusturya-Macaristan’ın desteğiyle 28 Kasım 1912’de Arnavutluk da bağımsızlığını ilan etmiştir.</a:t>
            </a:r>
          </a:p>
          <a:p>
            <a:pPr algn="just">
              <a:lnSpc>
                <a:spcPct val="16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320485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40677"/>
            <a:ext cx="10515600" cy="211016"/>
          </a:xfrm>
        </p:spPr>
        <p:txBody>
          <a:bodyPr>
            <a:normAutofit fontScale="90000"/>
          </a:bodyPr>
          <a:lstStyle/>
          <a:p>
            <a:endParaRPr lang="tr-TR" dirty="0"/>
          </a:p>
        </p:txBody>
      </p:sp>
      <p:sp>
        <p:nvSpPr>
          <p:cNvPr id="3" name="İçerik Yer Tutucusu 2"/>
          <p:cNvSpPr>
            <a:spLocks noGrp="1"/>
          </p:cNvSpPr>
          <p:nvPr>
            <p:ph idx="1"/>
          </p:nvPr>
        </p:nvSpPr>
        <p:spPr>
          <a:xfrm>
            <a:off x="838200" y="398585"/>
            <a:ext cx="10515600" cy="5778378"/>
          </a:xfrm>
        </p:spPr>
        <p:txBody>
          <a:bodyPr>
            <a:normAutofit lnSpcReduction="10000"/>
          </a:bodyPr>
          <a:lstStyle/>
          <a:p>
            <a:pPr marL="0" lvl="0" indent="0" algn="just">
              <a:buNone/>
            </a:pPr>
            <a:endParaRPr lang="tr-TR" sz="3100" dirty="0" smtClean="0">
              <a:solidFill>
                <a:prstClr val="black"/>
              </a:solidFill>
            </a:endParaRPr>
          </a:p>
          <a:p>
            <a:pPr lvl="0" algn="just"/>
            <a:r>
              <a:rPr lang="tr-TR" sz="1800" dirty="0" smtClean="0">
                <a:latin typeface="Arial Black" panose="020B0A04020102020204" pitchFamily="34" charset="0"/>
              </a:rPr>
              <a:t>Balkan ittifakı karşısında neredeyse Osmanlı Devleti’nin yıkılma durumuyla karşı karşıya kalması büyük devletleri de endişelendirmiştir. Balkan devletlerinin geniş toprakları ele geçirmeleri ve Rusya başta olmak üzere diğer devletlerin müdahaleleri ile barış görüşmelerinin başlaması sağlanmış, 17 Aralık 1912’de Londra Konferansı toplanmıştır. Konferansa Osmanlı ve savaştığı Balkan devletlerinden ayrıca İngiltere, Fransa, Almanya, Rusya, İtalya ve Avusturya-Macaristan devletleri de katılmıştır.</a:t>
            </a:r>
          </a:p>
          <a:p>
            <a:pPr lvl="0" algn="just"/>
            <a:r>
              <a:rPr lang="tr-TR" sz="1800" dirty="0" smtClean="0">
                <a:latin typeface="Arial Black" panose="020B0A04020102020204" pitchFamily="34" charset="0"/>
              </a:rPr>
              <a:t>Osmanlı hükümetinin Ege adaları ve Edirne’yi Balkan devletlerine bırakmamak konusundaki tutumu nedeniyle Londra Konferansı uzamış, ancak daha sonra Kamil Paşa hükümetinin bu şartları da kabul etmeyi kararlaştırdığı günlerde İstanbul’da «Babıali Baskını» adıyla anılan darbe olmuş ve hükümet değişikliği gerçekleşmiştir. İttihat ve Terakki Partisinin başta Enver Paşa olmak üzere bir grup subay ve halktan oluşan taraftarlarıyla hükümet binasına yaptıkları baskınla Kamil Paşa hükümeti istifa etmiştir. Bu olayla İttihat ve Terakki Partisi iktidarı tam olarak eline almış ve kendi mutlak otoritelerini kurdukları İttihat ve Terakki dönemi başlamıştır.</a:t>
            </a:r>
          </a:p>
          <a:p>
            <a:pPr lvl="0" algn="just"/>
            <a:r>
              <a:rPr lang="tr-TR" sz="1800" dirty="0" smtClean="0">
                <a:latin typeface="Arial Black" panose="020B0A04020102020204" pitchFamily="34" charset="0"/>
              </a:rPr>
              <a:t>Babıali Baskını ardından Mahmut Şevket Paşa başkanlığında kurulan yeni Osmanlı hükümeti Londra Konferansı kararlarını kabul etmediğini ilan edince cephelerde savaş yeniden başlamıştır. Fakat bu defa da Osmanlı orduları yenilmiş, daha fazla toprak kaybı ile birlikte Edirne de Bulgar işgali altına düşmüştür. Bunun üzerine yeni hükümet de konferans kararlarını kabul edeceğini bildirmiş ve 30 Mayıs 1913’te Londra Anlaşması imzalanmıştır. </a:t>
            </a:r>
          </a:p>
          <a:p>
            <a:pPr lvl="0" algn="just"/>
            <a:endParaRPr lang="tr-TR" sz="1800" dirty="0" smtClean="0">
              <a:latin typeface="Arial Black" panose="020B0A04020102020204" pitchFamily="34" charset="0"/>
            </a:endParaRPr>
          </a:p>
          <a:p>
            <a:pPr algn="just">
              <a:lnSpc>
                <a:spcPct val="150000"/>
              </a:lnSpc>
            </a:pPr>
            <a:endParaRPr lang="tr-TR" sz="1800" dirty="0" smtClean="0">
              <a:latin typeface="Arial Black" panose="020B0A04020102020204" pitchFamily="34" charset="0"/>
            </a:endParaRPr>
          </a:p>
        </p:txBody>
      </p:sp>
    </p:spTree>
    <p:extLst>
      <p:ext uri="{BB962C8B-B14F-4D97-AF65-F5344CB8AC3E}">
        <p14:creationId xmlns:p14="http://schemas.microsoft.com/office/powerpoint/2010/main" val="1908967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222704"/>
          </a:xfrm>
        </p:spPr>
        <p:txBody>
          <a:bodyPr>
            <a:normAutofit fontScale="90000"/>
          </a:bodyPr>
          <a:lstStyle/>
          <a:p>
            <a:endParaRPr lang="tr-TR" dirty="0"/>
          </a:p>
        </p:txBody>
      </p:sp>
      <p:sp>
        <p:nvSpPr>
          <p:cNvPr id="3" name="İçerik Yer Tutucusu 2"/>
          <p:cNvSpPr>
            <a:spLocks noGrp="1"/>
          </p:cNvSpPr>
          <p:nvPr>
            <p:ph idx="1"/>
          </p:nvPr>
        </p:nvSpPr>
        <p:spPr>
          <a:xfrm>
            <a:off x="457199" y="914400"/>
            <a:ext cx="11390811" cy="5695406"/>
          </a:xfrm>
        </p:spPr>
        <p:txBody>
          <a:bodyPr>
            <a:normAutofit/>
          </a:bodyPr>
          <a:lstStyle/>
          <a:p>
            <a:pPr marL="0" indent="0" algn="just">
              <a:lnSpc>
                <a:spcPct val="150000"/>
              </a:lnSpc>
              <a:buNone/>
            </a:pPr>
            <a:r>
              <a:rPr lang="tr-TR" sz="1800" dirty="0" smtClean="0"/>
              <a:t>* </a:t>
            </a:r>
            <a:r>
              <a:rPr lang="tr-TR" sz="1800" dirty="0" smtClean="0"/>
              <a:t>LONDRA ANLAŞMASI ile </a:t>
            </a:r>
          </a:p>
          <a:p>
            <a:pPr marL="0" indent="0" algn="just">
              <a:lnSpc>
                <a:spcPct val="150000"/>
              </a:lnSpc>
              <a:buNone/>
            </a:pPr>
            <a:r>
              <a:rPr lang="tr-TR" sz="1800" dirty="0" smtClean="0"/>
              <a:t>Midye-Enez hattının batısında kalan bütün Rumeli toprakları Edirne ve Kırklareli de dahil olmak üzere Bulgaristan’a bırakılmıştır. Selanik ve Güney Makedonya Yunanistan’a bırakılmıştır. Makedonya’nın diğer bölgeleri </a:t>
            </a:r>
            <a:r>
              <a:rPr lang="tr-TR" sz="1800" dirty="0" err="1" smtClean="0"/>
              <a:t>Sıbistasn’a</a:t>
            </a:r>
            <a:r>
              <a:rPr lang="tr-TR" sz="1800" dirty="0" smtClean="0"/>
              <a:t>  Balkan devletleri arasında paylaşılmıştır. </a:t>
            </a:r>
          </a:p>
          <a:p>
            <a:pPr marL="0" indent="0" algn="just">
              <a:lnSpc>
                <a:spcPct val="150000"/>
              </a:lnSpc>
              <a:buNone/>
            </a:pPr>
            <a:r>
              <a:rPr lang="tr-TR" sz="1800" dirty="0" smtClean="0"/>
              <a:t>Anlaşmada Arnavutluk’un sınır durumu ve Ege adalarının geleceğine büyük devletlerin karar vereceğine dair hükümler yer almıştır.</a:t>
            </a:r>
          </a:p>
          <a:p>
            <a:pPr marL="0" indent="0" algn="just">
              <a:lnSpc>
                <a:spcPct val="150000"/>
              </a:lnSpc>
              <a:buNone/>
            </a:pPr>
            <a:r>
              <a:rPr lang="tr-TR" sz="1800" dirty="0" smtClean="0"/>
              <a:t>Savaşın sonunda Osmanlı Devleti batıda sadece, bütün Rumeli’yi ele geçirerek Ege Denizi’ne çıkma imkanı bulan Bulgaristan ile sınır komşusu olmuştur.  </a:t>
            </a:r>
          </a:p>
          <a:p>
            <a:pPr marL="0" indent="0" algn="just">
              <a:lnSpc>
                <a:spcPct val="150000"/>
              </a:lnSpc>
              <a:buNone/>
            </a:pPr>
            <a:r>
              <a:rPr lang="tr-TR" sz="1800" dirty="0" smtClean="0"/>
              <a:t>Bu savaşın sonunda Osmanlı Devleti’nin Balkanlardaki varlığı tamamen sona erdiği gibi, Balkanlarda kaybedilen geniş topraklardan Anadolu’ya göçler de başlamıştır. Fakat Osmanlı’dan koparılan geniş toprakların paylaşılması ve sahiplenilmesi konusu Balkan devletlerini birbirine düşürecek ve II. Balkan Savaşı’nın çıkmasına sebep olacaktır.</a:t>
            </a:r>
            <a:endParaRPr lang="tr-TR" sz="1800" dirty="0"/>
          </a:p>
        </p:txBody>
      </p:sp>
    </p:spTree>
    <p:extLst>
      <p:ext uri="{BB962C8B-B14F-4D97-AF65-F5344CB8AC3E}">
        <p14:creationId xmlns:p14="http://schemas.microsoft.com/office/powerpoint/2010/main" val="348738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152401"/>
            <a:ext cx="10515600" cy="633045"/>
          </a:xfrm>
        </p:spPr>
        <p:txBody>
          <a:bodyPr>
            <a:normAutofit/>
          </a:bodyPr>
          <a:lstStyle/>
          <a:p>
            <a:r>
              <a:rPr lang="tr-TR" sz="2800" dirty="0" smtClean="0"/>
              <a:t>II. BALKAN SAVAŞI</a:t>
            </a:r>
            <a:endParaRPr lang="tr-TR" sz="2800" dirty="0"/>
          </a:p>
        </p:txBody>
      </p:sp>
      <p:sp>
        <p:nvSpPr>
          <p:cNvPr id="3" name="İçerik Yer Tutucusu 2"/>
          <p:cNvSpPr>
            <a:spLocks noGrp="1"/>
          </p:cNvSpPr>
          <p:nvPr>
            <p:ph idx="1"/>
          </p:nvPr>
        </p:nvSpPr>
        <p:spPr>
          <a:xfrm>
            <a:off x="838200" y="597878"/>
            <a:ext cx="10515600" cy="5579086"/>
          </a:xfrm>
        </p:spPr>
        <p:txBody>
          <a:bodyPr>
            <a:normAutofit/>
          </a:bodyPr>
          <a:lstStyle/>
          <a:p>
            <a:pPr marL="0" indent="0" algn="just">
              <a:buNone/>
            </a:pPr>
            <a:endParaRPr lang="tr-TR" dirty="0" smtClean="0"/>
          </a:p>
          <a:p>
            <a:pPr algn="just"/>
            <a:r>
              <a:rPr lang="tr-TR" dirty="0" smtClean="0"/>
              <a:t>Londra Anlaşması Balkan Savaşı’nın ilk dönemini kapatırken ikinci dönemine kapı açmıştır. Bu anlaşma sonunda Osmanlı Devleti’nden koparılan topraklardan en büyük payı Bulgaristan’ın alması ve özellikle Makedonya üzerindeki anlaşmazlıklar devletleri çıkar çatışmasına </a:t>
            </a:r>
            <a:r>
              <a:rPr lang="tr-TR" dirty="0"/>
              <a:t>sevk etti. Yunanistan, Karadağ, Sırbistan ve I. Balkan Savaşı'na katılmayan Romanya </a:t>
            </a:r>
            <a:r>
              <a:rPr lang="tr-TR" dirty="0" smtClean="0"/>
              <a:t>birleşerek</a:t>
            </a:r>
            <a:r>
              <a:rPr lang="tr-TR" dirty="0"/>
              <a:t>, Bulgaristan'a karşı savaş </a:t>
            </a:r>
            <a:r>
              <a:rPr lang="tr-TR" dirty="0" smtClean="0"/>
              <a:t>açtılar.</a:t>
            </a:r>
          </a:p>
          <a:p>
            <a:pPr algn="just"/>
            <a:r>
              <a:rPr lang="tr-TR" dirty="0" smtClean="0"/>
              <a:t>Yapılan savaşlarda Bulgarlar </a:t>
            </a:r>
            <a:r>
              <a:rPr lang="tr-TR" dirty="0"/>
              <a:t>üst üste yenilerek Doğu Trakya'daki birliklerini batıya </a:t>
            </a:r>
            <a:r>
              <a:rPr lang="tr-TR" dirty="0" smtClean="0"/>
              <a:t>kaydırmak zorunda kalmıştır. Bu durumdan </a:t>
            </a:r>
            <a:r>
              <a:rPr lang="tr-TR" dirty="0"/>
              <a:t>faydalanan Osmanlı </a:t>
            </a:r>
            <a:r>
              <a:rPr lang="tr-TR" dirty="0" smtClean="0"/>
              <a:t>Devleti, 19 Ekim 1913’te ordularını harekete geçirdi ve </a:t>
            </a:r>
            <a:r>
              <a:rPr lang="tr-TR" dirty="0"/>
              <a:t>Midye-Enez çizgisini aşarak, Edirne ve Kırklareli'ni geri aldı</a:t>
            </a:r>
            <a:r>
              <a:rPr lang="tr-TR" dirty="0" smtClean="0"/>
              <a:t>. Meriç nehrinin batı kıyılarına geçilmesine ise Avrupalı devletler mani oldu ve Osmanlı orduları Meriç kıyısında durmak zorunda kaldı.</a:t>
            </a:r>
            <a:endParaRPr lang="tr-TR" dirty="0"/>
          </a:p>
        </p:txBody>
      </p:sp>
    </p:spTree>
    <p:extLst>
      <p:ext uri="{BB962C8B-B14F-4D97-AF65-F5344CB8AC3E}">
        <p14:creationId xmlns:p14="http://schemas.microsoft.com/office/powerpoint/2010/main" val="15176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49923" y="376849"/>
            <a:ext cx="10515600" cy="643060"/>
          </a:xfrm>
        </p:spPr>
        <p:txBody>
          <a:bodyPr>
            <a:normAutofit fontScale="90000"/>
          </a:bodyPr>
          <a:lstStyle/>
          <a:p>
            <a:endParaRPr lang="tr-TR" dirty="0"/>
          </a:p>
        </p:txBody>
      </p:sp>
      <p:sp>
        <p:nvSpPr>
          <p:cNvPr id="3" name="İçerik Yer Tutucusu 2"/>
          <p:cNvSpPr>
            <a:spLocks noGrp="1"/>
          </p:cNvSpPr>
          <p:nvPr>
            <p:ph idx="1"/>
          </p:nvPr>
        </p:nvSpPr>
        <p:spPr>
          <a:xfrm>
            <a:off x="838200" y="1137138"/>
            <a:ext cx="10515600" cy="5039825"/>
          </a:xfrm>
        </p:spPr>
        <p:txBody>
          <a:bodyPr>
            <a:normAutofit fontScale="70000" lnSpcReduction="20000"/>
          </a:bodyPr>
          <a:lstStyle/>
          <a:p>
            <a:r>
              <a:rPr lang="tr-TR" dirty="0" smtClean="0"/>
              <a:t>Bulgaristan diğer Balkan devletlerine karşı da yenilince barış istemek zorunda kaldı ve diğer Balkan devletleri ile 10 Ağustos 1913’te </a:t>
            </a:r>
            <a:r>
              <a:rPr lang="tr-TR" dirty="0"/>
              <a:t>Bükreş Anlaşmasını imzaladı. Bu antlaşma ile Bulgaristan; </a:t>
            </a:r>
            <a:r>
              <a:rPr lang="tr-TR" dirty="0" err="1"/>
              <a:t>Dobruca'yı</a:t>
            </a:r>
            <a:r>
              <a:rPr lang="tr-TR" dirty="0"/>
              <a:t> Romanya'ya, </a:t>
            </a:r>
            <a:r>
              <a:rPr lang="tr-TR" dirty="0" err="1"/>
              <a:t>Kavala'yı</a:t>
            </a:r>
            <a:r>
              <a:rPr lang="tr-TR" dirty="0"/>
              <a:t> Yunanistan'a vermiş ve Makedonya'dan ufak bir toprak parçası almıştır</a:t>
            </a:r>
            <a:r>
              <a:rPr lang="tr-TR" dirty="0" smtClean="0"/>
              <a:t>. Bükreş Anlaşması’na Osmanlı Devleti katılmamıştır.</a:t>
            </a:r>
          </a:p>
          <a:p>
            <a:r>
              <a:rPr lang="tr-TR" dirty="0" smtClean="0"/>
              <a:t>II. Balkan Savaşı sonunda Osmanlı Devleti Balkan devletleri ile ayrı ayrı yaptığı anlaşmalardan ilkini Bulgaristan ile yaptı. 29 Eylül 1913’te imzalanan İstanbul Anlaşması ile Bulgaristan, Edirne, Kırklareli ve Dimetoka’yı geri veriyor ve Meriç Nehri iki devlet arasında sınır oluyordu. Bulgaristan’da kalan Türklerin yasal hakları garanti altına alınıyor ve isterlerse dört yıl içerisinde Anadolu’ya göç edebilecekleri kararlaştırılıyordu.</a:t>
            </a:r>
          </a:p>
          <a:p>
            <a:r>
              <a:rPr lang="tr-TR" dirty="0"/>
              <a:t>Osmanlı </a:t>
            </a:r>
            <a:r>
              <a:rPr lang="tr-TR" dirty="0" smtClean="0"/>
              <a:t>Devleti Yunanistan ile 14 Kasım 1913’te imzaladığı Atina Anlaşmasına göre Yunanların işgaline düşmüş olan topraklar onlara bırakıldığı gibi Girit adası üzerinde de hak iddia edilmeyecekti. </a:t>
            </a:r>
            <a:r>
              <a:rPr lang="tr-TR" dirty="0" err="1" smtClean="0"/>
              <a:t>Yunanistanda</a:t>
            </a:r>
            <a:r>
              <a:rPr lang="tr-TR" dirty="0" smtClean="0"/>
              <a:t> kalan Türklerin hakları güvence altına alınacaktı. Ayrıca bu anlaşmayla </a:t>
            </a:r>
            <a:r>
              <a:rPr lang="tr-TR" dirty="0"/>
              <a:t>Osmanlı Devleti </a:t>
            </a:r>
            <a:r>
              <a:rPr lang="tr-TR" dirty="0" smtClean="0"/>
              <a:t>Ege Adaları </a:t>
            </a:r>
            <a:r>
              <a:rPr lang="tr-TR" dirty="0"/>
              <a:t>meselesinin halli </a:t>
            </a:r>
            <a:r>
              <a:rPr lang="tr-TR" dirty="0" smtClean="0"/>
              <a:t>konusunda Londra </a:t>
            </a:r>
            <a:r>
              <a:rPr lang="tr-TR" dirty="0"/>
              <a:t>Antlaşması’nın </a:t>
            </a:r>
            <a:r>
              <a:rPr lang="tr-TR" dirty="0" smtClean="0"/>
              <a:t>belirlediği, konunun büyük devletlerin kararına bırakılması maddesini de kabul etmişti</a:t>
            </a:r>
            <a:r>
              <a:rPr lang="tr-TR" dirty="0"/>
              <a:t>. (İtalya ile Yunanistan'ın işgaline uğramış </a:t>
            </a:r>
            <a:r>
              <a:rPr lang="tr-TR" dirty="0" smtClean="0"/>
              <a:t>olan </a:t>
            </a:r>
            <a:r>
              <a:rPr lang="tr-TR" dirty="0"/>
              <a:t>Ege Adaları konusunda </a:t>
            </a:r>
            <a:r>
              <a:rPr lang="tr-TR" dirty="0" smtClean="0"/>
              <a:t>Londra'da toplanan </a:t>
            </a:r>
            <a:r>
              <a:rPr lang="tr-TR" dirty="0"/>
              <a:t>"Elçiler </a:t>
            </a:r>
            <a:r>
              <a:rPr lang="tr-TR" dirty="0" smtClean="0"/>
              <a:t>Konferansı«, 1914 </a:t>
            </a:r>
            <a:r>
              <a:rPr lang="tr-TR" dirty="0"/>
              <a:t>şubat ayında </a:t>
            </a:r>
            <a:r>
              <a:rPr lang="tr-TR" dirty="0" err="1"/>
              <a:t>Meis</a:t>
            </a:r>
            <a:r>
              <a:rPr lang="tr-TR" dirty="0"/>
              <a:t> adası dışında İtalya'nın işgal ettiği </a:t>
            </a:r>
            <a:r>
              <a:rPr lang="tr-TR" dirty="0" smtClean="0"/>
              <a:t>adaların </a:t>
            </a:r>
            <a:r>
              <a:rPr lang="tr-TR" dirty="0"/>
              <a:t>İtalya'ya, Gökçeada ve Bozcaada dışında Yunanistan'ın işgal ettiği </a:t>
            </a:r>
            <a:r>
              <a:rPr lang="tr-TR" dirty="0" smtClean="0"/>
              <a:t>adaların </a:t>
            </a:r>
            <a:r>
              <a:rPr lang="tr-TR" dirty="0"/>
              <a:t>ise Yunanistan'a bırakılması kararını aldı</a:t>
            </a:r>
            <a:r>
              <a:rPr lang="tr-TR" dirty="0" smtClean="0"/>
              <a:t>.).</a:t>
            </a:r>
          </a:p>
          <a:p>
            <a:r>
              <a:rPr lang="tr-TR" dirty="0" smtClean="0"/>
              <a:t>Osmanlı Devleti artık sınırının kalmadığı diğer devletlerle de oralarda kalan Türklerin haklarının korunması konusunda anlaşmalar yapmıştır.</a:t>
            </a:r>
            <a:endParaRPr lang="tr-TR" dirty="0"/>
          </a:p>
        </p:txBody>
      </p:sp>
    </p:spTree>
    <p:extLst>
      <p:ext uri="{BB962C8B-B14F-4D97-AF65-F5344CB8AC3E}">
        <p14:creationId xmlns:p14="http://schemas.microsoft.com/office/powerpoint/2010/main" val="2329622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30630"/>
            <a:ext cx="10515600" cy="232228"/>
          </a:xfrm>
        </p:spPr>
        <p:txBody>
          <a:bodyPr>
            <a:noAutofit/>
          </a:bodyPr>
          <a:lstStyle/>
          <a:p>
            <a:r>
              <a:rPr lang="tr-TR" sz="2800" dirty="0" smtClean="0"/>
              <a:t>SAVAŞIN SONUCUNDA</a:t>
            </a:r>
            <a:endParaRPr lang="tr-TR" sz="2800" dirty="0"/>
          </a:p>
        </p:txBody>
      </p:sp>
      <p:sp>
        <p:nvSpPr>
          <p:cNvPr id="3" name="İçerik Yer Tutucusu 2"/>
          <p:cNvSpPr>
            <a:spLocks noGrp="1"/>
          </p:cNvSpPr>
          <p:nvPr>
            <p:ph idx="1"/>
          </p:nvPr>
        </p:nvSpPr>
        <p:spPr>
          <a:xfrm>
            <a:off x="304799" y="566056"/>
            <a:ext cx="11437257" cy="6023429"/>
          </a:xfrm>
        </p:spPr>
        <p:txBody>
          <a:bodyPr>
            <a:normAutofit lnSpcReduction="10000"/>
          </a:bodyPr>
          <a:lstStyle/>
          <a:p>
            <a:pPr algn="just">
              <a:lnSpc>
                <a:spcPct val="150000"/>
              </a:lnSpc>
            </a:pPr>
            <a:r>
              <a:rPr lang="tr-TR" sz="1800" dirty="0" smtClean="0">
                <a:latin typeface="Arial Black" panose="020B0A04020102020204" pitchFamily="34" charset="0"/>
              </a:rPr>
              <a:t>Balkan Harbinin tamamen sona ermesi ile Osmanlı Devleti Edirne ve Kırklareli gibi iki şehrini(Doğu Trakya) geri kazanmakla birlikte Meriç nehrinin batısındaki tüm topraklarını kaybetmiştir. Rumeli denilen ve yüzlerce yıl Türk idaresi altında kalarak adeta Türkleşmiş olan büyük bir saha savaşla terkedilmiştir.</a:t>
            </a:r>
          </a:p>
          <a:p>
            <a:pPr algn="just">
              <a:lnSpc>
                <a:spcPct val="150000"/>
              </a:lnSpc>
            </a:pPr>
            <a:r>
              <a:rPr lang="tr-TR" sz="1800" dirty="0" smtClean="0">
                <a:latin typeface="Arial Black" panose="020B0A04020102020204" pitchFamily="34" charset="0"/>
              </a:rPr>
              <a:t>Savaşın sonunda Balkanlar gibi Ege Denizi’nde de devletin varlığı ve hakimiyeti son bulmuştur.</a:t>
            </a:r>
            <a:endParaRPr lang="tr-TR" sz="1800" dirty="0" smtClean="0">
              <a:latin typeface="Arial Black" panose="020B0A04020102020204" pitchFamily="34" charset="0"/>
            </a:endParaRPr>
          </a:p>
          <a:p>
            <a:pPr algn="just">
              <a:lnSpc>
                <a:spcPct val="150000"/>
              </a:lnSpc>
            </a:pPr>
            <a:r>
              <a:rPr lang="tr-TR" sz="1800" dirty="0" smtClean="0">
                <a:latin typeface="Arial Black" panose="020B0A04020102020204" pitchFamily="34" charset="0"/>
              </a:rPr>
              <a:t>Savaşın en olumsuz sonuçlarından birisi de savaş esnasında ve sonrasında bölgede yaşanan zulüm ve katliamlar dolayısıyla Rumeli’den Anadolu’ya büyük göç dalgalarının başlaması olacaktır.</a:t>
            </a:r>
          </a:p>
          <a:p>
            <a:pPr algn="just">
              <a:lnSpc>
                <a:spcPct val="150000"/>
              </a:lnSpc>
            </a:pPr>
            <a:r>
              <a:rPr lang="tr-TR" sz="1800" dirty="0" smtClean="0">
                <a:latin typeface="Arial Black" panose="020B0A04020102020204" pitchFamily="34" charset="0"/>
              </a:rPr>
              <a:t>Bu savaşın sonunda devletin Avrupa diplomasisinde yalnızlığa terkedilmesini toprak bütünlüğü açısından oldukça tehlikeli gören Osmanlı devleti yöneticileri, I. Dünya Savaşı öncesi Avrupa’da oluşmuş bloklaşmalara katılma gayretine girmişlerdir.</a:t>
            </a:r>
          </a:p>
          <a:p>
            <a:pPr algn="just">
              <a:lnSpc>
                <a:spcPct val="150000"/>
              </a:lnSpc>
            </a:pPr>
            <a:r>
              <a:rPr lang="tr-TR" sz="1800" dirty="0" smtClean="0">
                <a:latin typeface="Arial Black" panose="020B0A04020102020204" pitchFamily="34" charset="0"/>
              </a:rPr>
              <a:t>Savaşın sonunda Osmanlıcılık politikasının iflas ettiği görülmüş ve Türkçülük ve millileşme hamlesine hız verilmeye çalışılmıştır.</a:t>
            </a:r>
            <a:endParaRPr lang="tr-TR" sz="1800" dirty="0">
              <a:latin typeface="Arial Black" panose="020B0A04020102020204" pitchFamily="34" charset="0"/>
            </a:endParaRPr>
          </a:p>
        </p:txBody>
      </p:sp>
    </p:spTree>
    <p:extLst>
      <p:ext uri="{BB962C8B-B14F-4D97-AF65-F5344CB8AC3E}">
        <p14:creationId xmlns:p14="http://schemas.microsoft.com/office/powerpoint/2010/main" val="252598848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5211</TotalTime>
  <Words>1135</Words>
  <Application>Microsoft Office PowerPoint</Application>
  <PresentationFormat>Özel</PresentationFormat>
  <Paragraphs>32</Paragraphs>
  <Slides>8</Slides>
  <Notes>0</Notes>
  <HiddenSlides>0</HiddenSlides>
  <MMClips>0</MMClip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Office Teması</vt:lpstr>
      <vt:lpstr>PowerPoint Sunusu</vt:lpstr>
      <vt:lpstr>I. BALKAN SAVAŞI</vt:lpstr>
      <vt:lpstr>PowerPoint Sunusu</vt:lpstr>
      <vt:lpstr>PowerPoint Sunusu</vt:lpstr>
      <vt:lpstr>PowerPoint Sunusu</vt:lpstr>
      <vt:lpstr>II. BALKAN SAVAŞI</vt:lpstr>
      <vt:lpstr>PowerPoint Sunusu</vt:lpstr>
      <vt:lpstr>SAVAŞIN SONUCUNDA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ZENGIN</cp:lastModifiedBy>
  <cp:revision>323</cp:revision>
  <dcterms:created xsi:type="dcterms:W3CDTF">2020-10-12T19:58:09Z</dcterms:created>
  <dcterms:modified xsi:type="dcterms:W3CDTF">2020-11-07T23:21:50Z</dcterms:modified>
</cp:coreProperties>
</file>