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79" r:id="rId7"/>
    <p:sldId id="280" r:id="rId8"/>
    <p:sldId id="282" r:id="rId9"/>
    <p:sldId id="284" r:id="rId10"/>
    <p:sldId id="283" r:id="rId11"/>
    <p:sldId id="285" r:id="rId12"/>
    <p:sldId id="281" r:id="rId13"/>
    <p:sldId id="286" r:id="rId14"/>
    <p:sldId id="287"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p:scale>
          <a:sx n="81" d="100"/>
          <a:sy n="81" d="100"/>
        </p:scale>
        <p:origin x="-120"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30.11.2020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30.11.2020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30.11.2020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30.11.2020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30.11.2020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30.11.2020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30.11.2020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endParaRPr lang="tr-TR" sz="1800" dirty="0" smtClean="0">
              <a:latin typeface="Arial Black" panose="020B0A04020102020204" pitchFamily="34" charset="0"/>
            </a:endParaRPr>
          </a:p>
          <a:p>
            <a:pPr algn="l">
              <a:lnSpc>
                <a:spcPct val="150000"/>
              </a:lnSpc>
            </a:pPr>
            <a:r>
              <a:rPr lang="tr-TR" sz="5400" dirty="0" smtClean="0">
                <a:latin typeface="Arial Black" panose="020B0A04020102020204" pitchFamily="34" charset="0"/>
              </a:rPr>
              <a:t>I. DÜNYA SAVAŞI (1914-1918)</a:t>
            </a:r>
          </a:p>
          <a:p>
            <a:pPr algn="l">
              <a:lnSpc>
                <a:spcPct val="150000"/>
              </a:lnSpc>
            </a:pPr>
            <a:endParaRPr lang="tr-TR" sz="1800" dirty="0" smtClean="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a:p>
            <a:pPr algn="l">
              <a:lnSpc>
                <a:spcPct val="150000"/>
              </a:lnSpc>
            </a:pPr>
            <a:endParaRPr lang="tr-TR" sz="1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28953"/>
            <a:ext cx="10515600" cy="562709"/>
          </a:xfrm>
        </p:spPr>
        <p:txBody>
          <a:bodyPr>
            <a:noAutofit/>
          </a:bodyPr>
          <a:lstStyle/>
          <a:p>
            <a:r>
              <a:rPr lang="tr-TR" sz="2400" dirty="0" smtClean="0">
                <a:latin typeface="Arial Black" panose="020B0A04020102020204" pitchFamily="34" charset="0"/>
              </a:rPr>
              <a:t>I. DÜNYA SAVAŞI’NDA OSMANLI DEVLETİ’NİN DURUMU</a:t>
            </a:r>
            <a:endParaRPr lang="tr-TR" sz="2400" dirty="0">
              <a:latin typeface="Arial Black" panose="020B0A04020102020204" pitchFamily="34" charset="0"/>
            </a:endParaRPr>
          </a:p>
        </p:txBody>
      </p:sp>
      <p:sp>
        <p:nvSpPr>
          <p:cNvPr id="3" name="İçerik Yer Tutucusu 2"/>
          <p:cNvSpPr>
            <a:spLocks noGrp="1"/>
          </p:cNvSpPr>
          <p:nvPr>
            <p:ph idx="1"/>
          </p:nvPr>
        </p:nvSpPr>
        <p:spPr>
          <a:xfrm>
            <a:off x="249382" y="574430"/>
            <a:ext cx="11693236" cy="6158879"/>
          </a:xfrm>
        </p:spPr>
        <p:txBody>
          <a:bodyPr>
            <a:normAutofit fontScale="85000" lnSpcReduction="10000"/>
          </a:bodyPr>
          <a:lstStyle/>
          <a:p>
            <a:pPr algn="just">
              <a:lnSpc>
                <a:spcPct val="160000"/>
              </a:lnSpc>
            </a:pPr>
            <a:r>
              <a:rPr lang="tr-TR" sz="2600" dirty="0" smtClean="0">
                <a:latin typeface="Arial Black" panose="020B0A04020102020204" pitchFamily="34" charset="0"/>
              </a:rPr>
              <a:t>Osmanlı Devletinin Savaşa Girme Nedenleri ve Savaşa Katılması</a:t>
            </a:r>
          </a:p>
          <a:p>
            <a:pPr algn="just">
              <a:lnSpc>
                <a:spcPct val="160000"/>
              </a:lnSpc>
              <a:buFont typeface="Arial" charset="0"/>
              <a:buChar char="•"/>
            </a:pPr>
            <a:r>
              <a:rPr lang="tr-TR" sz="1800" dirty="0" smtClean="0"/>
              <a:t>Son dönemlerde yaşadığı Trablusgarp ve Balkan Savaşları ile birlikte Osmanlı Devleti’nin ayakta tutulması politikasından vazgeçildiği ve siyasî yalnızlığa sürüklendiği görülmüştü. Devlet hem son dönemde kaybettiği toprakları geri kazanabilmek hem de siyasî yalnızlıktan kurtulabilmek istiyordu.  </a:t>
            </a:r>
          </a:p>
          <a:p>
            <a:pPr algn="just">
              <a:lnSpc>
                <a:spcPct val="160000"/>
              </a:lnSpc>
              <a:buFont typeface="Arial" charset="0"/>
              <a:buChar char="•"/>
            </a:pPr>
            <a:r>
              <a:rPr lang="tr-TR" sz="1800" dirty="0" smtClean="0"/>
              <a:t>Devlet adamları bu siyasî yalnızlıktan kurtulabilmek ve devleti ayakta tutabilmek için I. Dünya Savaşında yer almayı bir çıkış yolu olarak görmüşlerdir. Bu amaçla devletlerarası gruplaşmada önce İtilaf Devletleri nezdinde girişimlerde bulunulup müttefiklik anlaşması yapılmak istendiyse de Osmanlı’nın bu girişimleri sonuçsuz kalmıştır. Bu grupta özellikle Rusya’nın bulunması bunda etkili olmuştur.</a:t>
            </a:r>
          </a:p>
          <a:p>
            <a:pPr algn="just">
              <a:lnSpc>
                <a:spcPct val="160000"/>
              </a:lnSpc>
              <a:buFont typeface="Arial" charset="0"/>
              <a:buChar char="•"/>
            </a:pPr>
            <a:r>
              <a:rPr lang="tr-TR" sz="1800" dirty="0" smtClean="0"/>
              <a:t>Dönemin İttihat ve Terakki yönetimi bunun üzerine İttifak Devletleri ile birleşmeyi bir zorunluluk mahiyetinde görmüş ve 2 Ağustos 1914’te Almanya ile ittifak anlaşması imzalamışlardır.</a:t>
            </a:r>
          </a:p>
          <a:p>
            <a:pPr algn="just">
              <a:lnSpc>
                <a:spcPct val="160000"/>
              </a:lnSpc>
              <a:buFont typeface="Arial" charset="0"/>
              <a:buChar char="•"/>
            </a:pPr>
            <a:r>
              <a:rPr lang="tr-TR" sz="1800" dirty="0" smtClean="0"/>
              <a:t>Bu anlaşmanın ikinci maddesi Osmanlı Devleti’nin savaşa katılma şartını Almanya ile Rusya arasında savaş başlamasına bağlamıştır. Almanya’nın Rusya’ya 1 Ağustosta savaş açtığı düşünüldüğünde bu anlaşma imzalandığında zaten Osmanlı’nın savaşa girmeyi de kabul ettiği düşünülebilir. Anlaşma 1918 Aralığına kadar sürecektir ve Almanya, Osmanlı Devleti’nin toprak bütünlüğünü silah zoruyla da olsa korumayı garanti etmektedir.</a:t>
            </a:r>
          </a:p>
          <a:p>
            <a:pPr algn="just">
              <a:lnSpc>
                <a:spcPct val="160000"/>
              </a:lnSpc>
              <a:buFont typeface="Arial" charset="0"/>
              <a:buChar char="•"/>
            </a:pPr>
            <a:r>
              <a:rPr lang="tr-TR" sz="1800" dirty="0" smtClean="0"/>
              <a:t>Anlaşmanın imzalandığı gün Harbiye Nazırı Enver Paşa’nın emriyle seferberlik ilan edilmiş ve ayrıca Meclis-i </a:t>
            </a:r>
            <a:r>
              <a:rPr lang="tr-TR" sz="1800" dirty="0" err="1" smtClean="0"/>
              <a:t>Mebusan</a:t>
            </a:r>
            <a:r>
              <a:rPr lang="tr-TR" sz="1800" dirty="0" smtClean="0"/>
              <a:t> tatil edilmiştir. Ancak savaşa hemen girilmemiş ve kısa sürecek olan bir tarafsızlık dönemi yaşanmıştır.</a:t>
            </a:r>
          </a:p>
          <a:p>
            <a:pPr algn="just">
              <a:lnSpc>
                <a:spcPct val="160000"/>
              </a:lnSpc>
              <a:buFont typeface="Arial" charset="0"/>
              <a:buChar char="•"/>
            </a:pPr>
            <a:endParaRPr lang="tr-TR" sz="1800" dirty="0" smtClean="0">
              <a:latin typeface="Arial Black" panose="020B0A04020102020204" pitchFamily="34" charset="0"/>
            </a:endParaRPr>
          </a:p>
          <a:p>
            <a:pPr algn="just">
              <a:lnSpc>
                <a:spcPct val="16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74364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52400"/>
          </a:xfrm>
        </p:spPr>
        <p:txBody>
          <a:bodyPr>
            <a:normAutofit fontScale="90000"/>
          </a:bodyPr>
          <a:lstStyle/>
          <a:p>
            <a:endParaRPr lang="tr-TR" sz="2400" dirty="0"/>
          </a:p>
        </p:txBody>
      </p:sp>
      <p:sp>
        <p:nvSpPr>
          <p:cNvPr id="3" name="İçerik Yer Tutucusu 2"/>
          <p:cNvSpPr>
            <a:spLocks noGrp="1"/>
          </p:cNvSpPr>
          <p:nvPr>
            <p:ph idx="1"/>
          </p:nvPr>
        </p:nvSpPr>
        <p:spPr>
          <a:xfrm>
            <a:off x="257909" y="257908"/>
            <a:ext cx="11590102" cy="6351898"/>
          </a:xfrm>
        </p:spPr>
        <p:txBody>
          <a:bodyPr>
            <a:noAutofit/>
          </a:bodyPr>
          <a:lstStyle/>
          <a:p>
            <a:pPr algn="just">
              <a:lnSpc>
                <a:spcPct val="150000"/>
              </a:lnSpc>
            </a:pPr>
            <a:r>
              <a:rPr lang="tr-TR" sz="1600" dirty="0" smtClean="0"/>
              <a:t>Ancak bu tarafsızlık tutumu kısa sürecektir. Alman donanmasına bağlı </a:t>
            </a:r>
            <a:r>
              <a:rPr lang="tr-TR" sz="1600" dirty="0" err="1" smtClean="0"/>
              <a:t>Goeben</a:t>
            </a:r>
            <a:r>
              <a:rPr lang="tr-TR" sz="1600" dirty="0" smtClean="0"/>
              <a:t> ve </a:t>
            </a:r>
            <a:r>
              <a:rPr lang="tr-TR" sz="1600" dirty="0" err="1" smtClean="0"/>
              <a:t>Breslau</a:t>
            </a:r>
            <a:r>
              <a:rPr lang="tr-TR" sz="1600" dirty="0" smtClean="0"/>
              <a:t> gemileri, planlanan bir çerçevede Avusturya-Macaristan ve İtalya donanmalarıyla birleşip Akdeniz’de İtilaf Devletlerinin donanmalarına karşı savaşacaktır. Fakat tam bu sırada İtalya’nın İttifaktan ayrılıp tarafsızlığını ilan etmesi ve </a:t>
            </a:r>
            <a:r>
              <a:rPr lang="tr-TR" sz="1600" dirty="0" err="1" smtClean="0"/>
              <a:t>Avusturyanın</a:t>
            </a:r>
            <a:r>
              <a:rPr lang="tr-TR" sz="1600" dirty="0" smtClean="0"/>
              <a:t> da plana uygun hareket etmemesi üzerine iki Alman gemisi Osmanlı Devleti ile yapılan anlaşmaya dayanarak Çanakkale Boğazına yönelmişlerdir. İngiliz ve Fransız donanmalarının takip </a:t>
            </a:r>
            <a:r>
              <a:rPr lang="tr-TR" sz="1600" dirty="0"/>
              <a:t>ettiği </a:t>
            </a:r>
            <a:r>
              <a:rPr lang="tr-TR" sz="1600" dirty="0" smtClean="0"/>
              <a:t>bu </a:t>
            </a:r>
            <a:r>
              <a:rPr lang="tr-TR" sz="1600" dirty="0"/>
              <a:t>iki </a:t>
            </a:r>
            <a:r>
              <a:rPr lang="tr-TR" sz="1600" dirty="0" smtClean="0"/>
              <a:t>gemi</a:t>
            </a:r>
            <a:r>
              <a:rPr lang="tr-TR" sz="1600" dirty="0"/>
              <a:t> </a:t>
            </a:r>
            <a:r>
              <a:rPr lang="tr-TR" sz="1600" dirty="0" smtClean="0"/>
              <a:t>10 Ağustos 1914 günü Çanakkale Boğazından geçerek Marmara Denizine girmişlerdir. Bunun üzerine İtilaf Devletleri, Alman gemilerinin Türk sularına girmesine izin vermekle tarafsızlığı ihlal ettiğini ve bu gemilerin Türk sularından çıkarılması gerektiğini Osmanlı Devletine bildirmişlerdir.  Osmanlı yönetimi ise savaşa girmemek adına farklı bir çözüm bulmuş ve bu iki geminin Almanya’dan satın alındığını bildirerek gemilere Yavuz ve Midilli isimlerini vermiştir.</a:t>
            </a:r>
          </a:p>
          <a:p>
            <a:pPr algn="just">
              <a:lnSpc>
                <a:spcPct val="150000"/>
              </a:lnSpc>
            </a:pPr>
            <a:r>
              <a:rPr lang="tr-TR" sz="1600" dirty="0" smtClean="0"/>
              <a:t>Ancak bu savaşa girmeme durumu da kısa sürecektir. Yavuz zırhlısının kaptanı olan Amiral </a:t>
            </a:r>
            <a:r>
              <a:rPr lang="tr-TR" sz="1600" dirty="0" err="1" smtClean="0"/>
              <a:t>Souchon</a:t>
            </a:r>
            <a:r>
              <a:rPr lang="tr-TR" sz="1600" dirty="0" smtClean="0"/>
              <a:t> bir süre sonra Osmanlı donanmasının birinci kumandanlığına getirilmiş, 27 Ekim günü onun komutasındaki Osmanlı donanması talim amacıyla Marmara’dan Karadeniz’e geçmiştir. 29 Ekim 1914 günü ise tarihimizde «Karadeniz Olayı» denilen olay yaşanmıştır. </a:t>
            </a:r>
            <a:r>
              <a:rPr lang="tr-TR" sz="1600" dirty="0" err="1" smtClean="0"/>
              <a:t>Souchon</a:t>
            </a:r>
            <a:r>
              <a:rPr lang="tr-TR" sz="1600" dirty="0" smtClean="0"/>
              <a:t> komutasındaki Türk donanması eğitim düzenini bozan faaliyetlerde bulunan Rus donanması ile çatışmaya başlamış ve gerçekleşen savaşta 2 Rus ve 1 Fransız gemisi batırılmıştır. Ardından da Türk donanması Rusların Sivastopol, Odesa, Kefe liman ve şehirlerini bombardımana tutmuştur. </a:t>
            </a:r>
          </a:p>
          <a:p>
            <a:pPr algn="just">
              <a:lnSpc>
                <a:spcPct val="150000"/>
              </a:lnSpc>
            </a:pPr>
            <a:r>
              <a:rPr lang="tr-TR" sz="1600" dirty="0" smtClean="0"/>
              <a:t>Böylece Osmanlı Devleti fiilen savaşa iştirak etmiştir. Karadeniz Olayı ardından 2 Kasımda Rusya, 5 Kasımda da İngiltere ve Fransa Osmanlı Devleti’ne savaş ilan etmişlerdir. Osmanlı Devleti de karşılık olarak 11 Kasım 1914 günü resmen İtilaf Devletlerine savaş açmıştır. Yine aynı tarihte Osmanlı Padişahı V. Mehmet Reşat da dünyadaki tüm </a:t>
            </a:r>
            <a:r>
              <a:rPr lang="tr-TR" sz="1600" dirty="0" err="1" smtClean="0"/>
              <a:t>müslümanların</a:t>
            </a:r>
            <a:r>
              <a:rPr lang="tr-TR" sz="1600" dirty="0" smtClean="0"/>
              <a:t> halifesi sıfatıyla «</a:t>
            </a:r>
            <a:r>
              <a:rPr lang="tr-TR" sz="1600" dirty="0" err="1" smtClean="0"/>
              <a:t>Cihad</a:t>
            </a:r>
            <a:r>
              <a:rPr lang="tr-TR" sz="1600" dirty="0" smtClean="0"/>
              <a:t>-ı Ekber» ilan etmiştir. </a:t>
            </a:r>
          </a:p>
        </p:txBody>
      </p:sp>
    </p:spTree>
    <p:extLst>
      <p:ext uri="{BB962C8B-B14F-4D97-AF65-F5344CB8AC3E}">
        <p14:creationId xmlns:p14="http://schemas.microsoft.com/office/powerpoint/2010/main" val="100652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514106"/>
          </a:xfrm>
        </p:spPr>
        <p:txBody>
          <a:bodyPr>
            <a:normAutofit/>
          </a:bodyPr>
          <a:lstStyle/>
          <a:p>
            <a:r>
              <a:rPr lang="tr-TR" sz="2800" dirty="0" smtClean="0">
                <a:latin typeface="Arial" panose="020B0604020202020204" pitchFamily="34" charset="0"/>
                <a:cs typeface="Arial" panose="020B0604020202020204" pitchFamily="34" charset="0"/>
              </a:rPr>
              <a:t>OSMANLI DEVLETİ’NİN SAVAŞA GİRMESİYLE:</a:t>
            </a:r>
            <a:endParaRPr lang="tr-TR" sz="2800"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914400"/>
            <a:ext cx="10515600" cy="5262563"/>
          </a:xfrm>
        </p:spPr>
        <p:txBody>
          <a:bodyPr>
            <a:normAutofit/>
          </a:bodyPr>
          <a:lstStyle/>
          <a:p>
            <a:pPr algn="just"/>
            <a:r>
              <a:rPr lang="tr-TR" dirty="0" smtClean="0"/>
              <a:t>Yeni cepheler açılmış, savaş daha geniş bir alana yayılmış ve savaşın uzamasına sebebiyet vermiştir.</a:t>
            </a:r>
          </a:p>
          <a:p>
            <a:pPr algn="just"/>
            <a:r>
              <a:rPr lang="tr-TR" dirty="0" smtClean="0"/>
              <a:t>Osmanlı’nın katıldığı İttifak Devletleri grubuna avantaj sağlamış, Almanların Avrupa’daki cephelerdeki yükünün hafiflemesine ve rahatlamasına yol açmıştır.</a:t>
            </a:r>
          </a:p>
          <a:p>
            <a:pPr algn="just"/>
            <a:r>
              <a:rPr lang="tr-TR" dirty="0" smtClean="0"/>
              <a:t>Boğazların kapanmasıyla Rusya’nın İtilaf Devletleri ile bağlantısı zedelenmiştir.</a:t>
            </a:r>
          </a:p>
          <a:p>
            <a:pPr algn="just"/>
            <a:r>
              <a:rPr lang="tr-TR" dirty="0" smtClean="0"/>
              <a:t>Savaşın Mısır’da Süveyş Kanalı ve </a:t>
            </a:r>
            <a:r>
              <a:rPr lang="tr-TR" dirty="0" err="1" smtClean="0"/>
              <a:t>Ortadoğuya</a:t>
            </a:r>
            <a:r>
              <a:rPr lang="tr-TR" dirty="0" smtClean="0"/>
              <a:t> da kaymasıyla İngiliz sömürge yolları için bir tehlike belirmiştir.</a:t>
            </a:r>
          </a:p>
          <a:p>
            <a:pPr algn="just"/>
            <a:r>
              <a:rPr lang="tr-TR" dirty="0" smtClean="0"/>
              <a:t>Osmanlının savaşa girmesi ile İtilaf Devletleri arasında gizli anlaşmaların da gündeme gelmiş ve savaş sonrası uygulanmak için anlaşmalar yapılmıştır.</a:t>
            </a:r>
            <a:endParaRPr lang="tr-TR" dirty="0"/>
          </a:p>
        </p:txBody>
      </p:sp>
    </p:spTree>
    <p:extLst>
      <p:ext uri="{BB962C8B-B14F-4D97-AF65-F5344CB8AC3E}">
        <p14:creationId xmlns:p14="http://schemas.microsoft.com/office/powerpoint/2010/main" val="3050301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584444"/>
          </a:xfrm>
        </p:spPr>
        <p:txBody>
          <a:bodyPr>
            <a:normAutofit/>
          </a:bodyPr>
          <a:lstStyle/>
          <a:p>
            <a:r>
              <a:rPr lang="tr-TR" sz="2400" dirty="0" smtClean="0"/>
              <a:t>ALMANYA’NIN OSMANLI DEVLETİ’Nİ SAVAŞA ÇEKMEK İSTEMESİNİN NEDENLERİ:</a:t>
            </a:r>
            <a:endParaRPr lang="tr-TR" sz="2400" dirty="0"/>
          </a:p>
        </p:txBody>
      </p:sp>
      <p:sp>
        <p:nvSpPr>
          <p:cNvPr id="3" name="İçerik Yer Tutucusu 2"/>
          <p:cNvSpPr>
            <a:spLocks noGrp="1"/>
          </p:cNvSpPr>
          <p:nvPr>
            <p:ph idx="1"/>
          </p:nvPr>
        </p:nvSpPr>
        <p:spPr>
          <a:xfrm>
            <a:off x="838200" y="1043354"/>
            <a:ext cx="10515600" cy="5133609"/>
          </a:xfrm>
        </p:spPr>
        <p:txBody>
          <a:bodyPr>
            <a:normAutofit fontScale="92500" lnSpcReduction="20000"/>
          </a:bodyPr>
          <a:lstStyle/>
          <a:p>
            <a:pPr algn="just"/>
            <a:r>
              <a:rPr lang="tr-TR" dirty="0" smtClean="0"/>
              <a:t>Osmanlı Devleti’nin jeopolitik konumundan yararlanarak savaşın geniş bir sahaya yayılmasını istiyordu.</a:t>
            </a:r>
          </a:p>
          <a:p>
            <a:pPr algn="just"/>
            <a:r>
              <a:rPr lang="tr-TR" dirty="0" smtClean="0"/>
              <a:t>Böylece savaşı Orta ve Yakındoğu’ya kaydırarak savaş cephelerini çoğaltmak ve Avrupa’daki cephelerde rahatlamak istiyordu.</a:t>
            </a:r>
          </a:p>
          <a:p>
            <a:pPr algn="just"/>
            <a:r>
              <a:rPr lang="tr-TR" dirty="0" smtClean="0"/>
              <a:t>Rusya’nın dikkatini Avrupa dışına çekmiş ve Osmanlı Devleti ile uğraşır hale getirmiş olacaktı.</a:t>
            </a:r>
          </a:p>
          <a:p>
            <a:pPr algn="just"/>
            <a:r>
              <a:rPr lang="tr-TR" dirty="0" smtClean="0"/>
              <a:t>İngilizlerin sömürge yollarını kesmek istiyordu(Süveyş Kanalı cephesi)</a:t>
            </a:r>
          </a:p>
          <a:p>
            <a:pPr algn="just"/>
            <a:r>
              <a:rPr lang="tr-TR" dirty="0" smtClean="0"/>
              <a:t>Rusya’nın İtilaf Devletleri ile bağlantısını kesmek istiyordu (Boğazlar)</a:t>
            </a:r>
          </a:p>
          <a:p>
            <a:pPr algn="just"/>
            <a:r>
              <a:rPr lang="tr-TR" dirty="0" smtClean="0"/>
              <a:t>Osmanlı padişahının halifelik sıfatından faydalanarak ilan edeceği kutsal cihat yoluyla </a:t>
            </a:r>
            <a:r>
              <a:rPr lang="tr-TR" dirty="0"/>
              <a:t>M</a:t>
            </a:r>
            <a:r>
              <a:rPr lang="tr-TR" dirty="0" smtClean="0"/>
              <a:t>üslümanları harekete geçirmek; böylece sömürgelerindeki </a:t>
            </a:r>
            <a:r>
              <a:rPr lang="tr-TR" dirty="0"/>
              <a:t>M</a:t>
            </a:r>
            <a:r>
              <a:rPr lang="tr-TR" dirty="0" smtClean="0"/>
              <a:t>üslümanları İngiliz ve Fransızlara, ülkesi içindeki </a:t>
            </a:r>
            <a:r>
              <a:rPr lang="tr-TR" dirty="0"/>
              <a:t>M</a:t>
            </a:r>
            <a:r>
              <a:rPr lang="tr-TR" dirty="0" smtClean="0"/>
              <a:t>üslümanları da Ruslara karşı kışkırtmak istiyordu.</a:t>
            </a:r>
          </a:p>
          <a:p>
            <a:pPr algn="just"/>
            <a:r>
              <a:rPr lang="tr-TR" dirty="0" smtClean="0"/>
              <a:t>Bunların yanı sıra her ne kadar Osmanlı Devleti teknik ve silah bakımından geri planda ise de, onun hammadde ve insan gücü potansiyelinden faydalanmak istiyordu.  </a:t>
            </a:r>
          </a:p>
          <a:p>
            <a:pPr algn="just"/>
            <a:endParaRPr lang="tr-TR" dirty="0"/>
          </a:p>
        </p:txBody>
      </p:sp>
    </p:spTree>
    <p:extLst>
      <p:ext uri="{BB962C8B-B14F-4D97-AF65-F5344CB8AC3E}">
        <p14:creationId xmlns:p14="http://schemas.microsoft.com/office/powerpoint/2010/main" val="34046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420321"/>
          </a:xfrm>
        </p:spPr>
        <p:txBody>
          <a:bodyPr>
            <a:noAutofit/>
          </a:bodyPr>
          <a:lstStyle/>
          <a:p>
            <a:r>
              <a:rPr lang="tr-TR" sz="3200" dirty="0" smtClean="0"/>
              <a:t>OSMANLI DEVLETİNİN SAVAŞTIĞI CEPHELER</a:t>
            </a:r>
            <a:endParaRPr lang="tr-TR" sz="3200" dirty="0"/>
          </a:p>
        </p:txBody>
      </p:sp>
      <p:sp>
        <p:nvSpPr>
          <p:cNvPr id="3" name="İçerik Yer Tutucusu 2"/>
          <p:cNvSpPr>
            <a:spLocks noGrp="1"/>
          </p:cNvSpPr>
          <p:nvPr>
            <p:ph idx="1"/>
          </p:nvPr>
        </p:nvSpPr>
        <p:spPr>
          <a:xfrm>
            <a:off x="838200" y="890954"/>
            <a:ext cx="10515600" cy="5627077"/>
          </a:xfrm>
        </p:spPr>
        <p:txBody>
          <a:bodyPr>
            <a:normAutofit fontScale="92500" lnSpcReduction="10000"/>
          </a:bodyPr>
          <a:lstStyle/>
          <a:p>
            <a:pPr marL="0" indent="0" algn="just">
              <a:buNone/>
            </a:pPr>
            <a:r>
              <a:rPr lang="tr-TR" dirty="0" smtClean="0"/>
              <a:t>Osmanlı Devleti 11 Kasım 1914’te İtilaf Devletlerine savaş ilan ettikten sonra:</a:t>
            </a:r>
          </a:p>
          <a:p>
            <a:pPr algn="just"/>
            <a:r>
              <a:rPr lang="tr-TR" dirty="0" smtClean="0"/>
              <a:t>Kafkas Cephesi (1914-1918 / Rusya ile savaşıldı)</a:t>
            </a:r>
          </a:p>
          <a:p>
            <a:pPr algn="just"/>
            <a:r>
              <a:rPr lang="tr-TR" dirty="0" smtClean="0"/>
              <a:t>Çanakkale Cephesi (1915 / İngiltere ve Fransa ile savaşıldı)</a:t>
            </a:r>
          </a:p>
          <a:p>
            <a:pPr algn="just"/>
            <a:r>
              <a:rPr lang="tr-TR" dirty="0" smtClean="0"/>
              <a:t>Kanal Cephesi (1915-1918 / İngiltere ile savaşıldı) </a:t>
            </a:r>
          </a:p>
          <a:p>
            <a:pPr marL="0" indent="0" algn="just">
              <a:buNone/>
            </a:pPr>
            <a:r>
              <a:rPr lang="tr-TR" dirty="0" smtClean="0"/>
              <a:t>* Süveyş Kanalı’na Osmanlı ordusunun yaptığı başarısız harekât sonrası İngiliz ilerleyişi başlayınca savaş kuzeye, Anadolu’ya doğru geniş bir sahaya yayılmıştır. Bu sebeple bu savaş cephesi bazen Sina ve Filistin-Suriye Cephesi adıyla da anılmıştır.)</a:t>
            </a:r>
          </a:p>
          <a:p>
            <a:pPr algn="just"/>
            <a:r>
              <a:rPr lang="tr-TR" dirty="0" smtClean="0"/>
              <a:t>Irak Cephesi (1914-1918 / İngiltere ile savaşıldı)</a:t>
            </a:r>
          </a:p>
          <a:p>
            <a:pPr algn="just"/>
            <a:r>
              <a:rPr lang="tr-TR" dirty="0" smtClean="0"/>
              <a:t>Hicaz-Yemen Cephesi (1916-1918 / Arap isyanı ve İngiltere ile mücadele edildi)</a:t>
            </a:r>
          </a:p>
          <a:p>
            <a:pPr algn="just"/>
            <a:r>
              <a:rPr lang="tr-TR" dirty="0" smtClean="0"/>
              <a:t>Galiçya-Makedonya-Romanya Cephesi (Avrupa’daki savaşta müttefiklere yardım gönderilen cepheler / 1916-1917 / Rus, Romen ve Sırplarla savaşıldı) </a:t>
            </a:r>
          </a:p>
          <a:p>
            <a:pPr algn="just"/>
            <a:endParaRPr lang="tr-TR" dirty="0"/>
          </a:p>
        </p:txBody>
      </p:sp>
    </p:spTree>
    <p:extLst>
      <p:ext uri="{BB962C8B-B14F-4D97-AF65-F5344CB8AC3E}">
        <p14:creationId xmlns:p14="http://schemas.microsoft.com/office/powerpoint/2010/main" val="284024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832338"/>
          </a:xfrm>
        </p:spPr>
        <p:txBody>
          <a:bodyPr>
            <a:noAutofit/>
          </a:bodyPr>
          <a:lstStyle/>
          <a:p>
            <a:r>
              <a:rPr lang="tr-TR" sz="4000" b="1" dirty="0" smtClean="0"/>
              <a:t>DÜNYAYI SAVAŞA SÜRÜKLEYEN ANA GELİŞMELER</a:t>
            </a:r>
            <a:endParaRPr lang="tr-TR" sz="4000" b="1" dirty="0"/>
          </a:p>
        </p:txBody>
      </p:sp>
      <p:sp>
        <p:nvSpPr>
          <p:cNvPr id="3" name="İçerik Yer Tutucusu 2"/>
          <p:cNvSpPr>
            <a:spLocks noGrp="1"/>
          </p:cNvSpPr>
          <p:nvPr>
            <p:ph idx="1"/>
          </p:nvPr>
        </p:nvSpPr>
        <p:spPr>
          <a:xfrm>
            <a:off x="235527" y="926123"/>
            <a:ext cx="11720946" cy="5627077"/>
          </a:xfrm>
        </p:spPr>
        <p:txBody>
          <a:bodyPr>
            <a:normAutofit fontScale="85000" lnSpcReduction="10000"/>
          </a:bodyPr>
          <a:lstStyle/>
          <a:p>
            <a:pPr algn="just">
              <a:lnSpc>
                <a:spcPct val="150000"/>
              </a:lnSpc>
            </a:pPr>
            <a:r>
              <a:rPr lang="tr-TR" sz="1800" dirty="0" smtClean="0">
                <a:latin typeface="Arial Black" panose="020B0A04020102020204" pitchFamily="34" charset="0"/>
              </a:rPr>
              <a:t>18. yüzyılın ikinci yarısında Avrupa’da meydana gelen ve er ya da geç bütün dünya milletlerini etkileyen iki önemli gelişme olmuştur ve bu gelişmeler I. Dünya Savaşı’nın ana sebepleri olarak gösterilebilir. </a:t>
            </a:r>
          </a:p>
          <a:p>
            <a:pPr algn="just">
              <a:lnSpc>
                <a:spcPct val="150000"/>
              </a:lnSpc>
            </a:pPr>
            <a:r>
              <a:rPr lang="tr-TR" sz="1800" dirty="0" smtClean="0">
                <a:latin typeface="Arial Black" panose="020B0A04020102020204" pitchFamily="34" charset="0"/>
              </a:rPr>
              <a:t>1. Fransız İhtilali: Bu ihtilalden sonra dünyada yayılmaya başlayan milliyetçilik, eşitlik, adalet, özgürlük, bağımsızlık gibi kavramların yarattığı değişim, çelişki, çatışma atmosferi, dünyayı sosyal, kültürel, siyasal alanlarda önemli bir farklılaşmaya yönlendirmiştir. Özellikle milliyetçilik akımı ile başlayan uluslaşma süreci mutlak monarşilerin sarsılmasına ve çokuluslu devletler için yıkıma neden olmuştur.</a:t>
            </a:r>
          </a:p>
          <a:p>
            <a:pPr algn="just">
              <a:lnSpc>
                <a:spcPct val="150000"/>
              </a:lnSpc>
            </a:pPr>
            <a:r>
              <a:rPr lang="tr-TR" sz="1800" dirty="0" smtClean="0">
                <a:latin typeface="Arial Black" panose="020B0A04020102020204" pitchFamily="34" charset="0"/>
              </a:rPr>
              <a:t>2. Sanayi Devrimi: Bilim ve teknoloji alanındaki gelişmelerin üretim alanına uygulanmasıyla yaşanan bu devrimin sonucunda dünyada çok önemli bir değişim başlamıştır. Devrim beraberinde hammadde, sermaye ve </a:t>
            </a:r>
            <a:r>
              <a:rPr lang="tr-TR" sz="1800" dirty="0">
                <a:latin typeface="Arial Black" panose="020B0A04020102020204" pitchFamily="34" charset="0"/>
              </a:rPr>
              <a:t>p</a:t>
            </a:r>
            <a:r>
              <a:rPr lang="tr-TR" sz="1800" dirty="0" smtClean="0">
                <a:latin typeface="Arial Black" panose="020B0A04020102020204" pitchFamily="34" charset="0"/>
              </a:rPr>
              <a:t>azar ihtiyaçlarını getirmiş, sanayileşen ülkeleri emperyalist sömürgeciliğe yöneltmiştir. </a:t>
            </a:r>
            <a:r>
              <a:rPr lang="tr-TR" sz="1800" dirty="0" err="1" smtClean="0">
                <a:latin typeface="Arial Black" panose="020B0A04020102020204" pitchFamily="34" charset="0"/>
              </a:rPr>
              <a:t>Avrupanın</a:t>
            </a:r>
            <a:r>
              <a:rPr lang="tr-TR" sz="1800" dirty="0" smtClean="0">
                <a:latin typeface="Arial Black" panose="020B0A04020102020204" pitchFamily="34" charset="0"/>
              </a:rPr>
              <a:t> gelişmiş sanayi devletleri, dünyanın bu sanayii geliştirememiş geniş coğrafyaları üzerinde ekonomik, siyasî ya da askerî etkinlikler oluşturmuşlardır. Bu devletlerin hammadde ve pazar rekabeti, dünyayı bir savaşa sürükleyen en önemli etken olacaktır.</a:t>
            </a:r>
          </a:p>
          <a:p>
            <a:pPr algn="just">
              <a:lnSpc>
                <a:spcPct val="150000"/>
              </a:lnSpc>
            </a:pPr>
            <a:r>
              <a:rPr lang="tr-TR" sz="1800" dirty="0" smtClean="0">
                <a:latin typeface="Arial Black" panose="020B0A04020102020204" pitchFamily="34" charset="0"/>
              </a:rPr>
              <a:t>Bunun yanı sıra savaştan önce oluşan gruplaşma ve katılan devletler özelinde de I. Dünya Savaşı’nın birçok sebebi sayılabilir.  </a:t>
            </a:r>
          </a:p>
        </p:txBody>
      </p:sp>
    </p:spTree>
    <p:extLst>
      <p:ext uri="{BB962C8B-B14F-4D97-AF65-F5344CB8AC3E}">
        <p14:creationId xmlns:p14="http://schemas.microsoft.com/office/powerpoint/2010/main" val="377729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339968"/>
          </a:xfrm>
        </p:spPr>
        <p:txBody>
          <a:bodyPr>
            <a:noAutofit/>
          </a:bodyPr>
          <a:lstStyle/>
          <a:p>
            <a:r>
              <a:rPr lang="tr-TR" sz="2000" dirty="0" smtClean="0">
                <a:latin typeface="Arial Black" panose="020B0A04020102020204" pitchFamily="34" charset="0"/>
              </a:rPr>
              <a:t>SAVAŞIN TARAFLARI: ÜÇLÜ İTİLAF VE ÜÇLÜ İTTİFAK DEVLETLERİ</a:t>
            </a:r>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a:bodyPr>
          <a:lstStyle/>
          <a:p>
            <a:pPr algn="just">
              <a:lnSpc>
                <a:spcPct val="160000"/>
              </a:lnSpc>
            </a:pPr>
            <a:endParaRPr lang="tr-TR" sz="1800" dirty="0" smtClean="0">
              <a:latin typeface="Arial Black" panose="020B0A04020102020204" pitchFamily="34" charset="0"/>
            </a:endParaRPr>
          </a:p>
          <a:p>
            <a:pPr algn="just">
              <a:lnSpc>
                <a:spcPct val="160000"/>
              </a:lnSpc>
            </a:pPr>
            <a:r>
              <a:rPr lang="tr-TR" sz="1800" dirty="0" smtClean="0">
                <a:latin typeface="Arial Black" panose="020B0A04020102020204" pitchFamily="34" charset="0"/>
              </a:rPr>
              <a:t>A. ÜÇLÜ İTTİFAK(Bağlaşma): </a:t>
            </a:r>
            <a:r>
              <a:rPr lang="tr-TR" sz="1800" dirty="0">
                <a:latin typeface="Arial Black" panose="020B0A04020102020204" pitchFamily="34" charset="0"/>
              </a:rPr>
              <a:t>A</a:t>
            </a:r>
            <a:r>
              <a:rPr lang="tr-TR" sz="1800" dirty="0" smtClean="0">
                <a:latin typeface="Arial Black" panose="020B0A04020102020204" pitchFamily="34" charset="0"/>
              </a:rPr>
              <a:t>lmanya, Avusturya-Macaristan İmparatorluğu ve İtalya arasında 1883’te oluşturulmuştur. </a:t>
            </a:r>
          </a:p>
          <a:p>
            <a:pPr algn="just">
              <a:lnSpc>
                <a:spcPct val="160000"/>
              </a:lnSpc>
              <a:buFont typeface="Arial" charset="0"/>
              <a:buChar char="•"/>
            </a:pPr>
            <a:r>
              <a:rPr lang="tr-TR" sz="1800" dirty="0" smtClean="0">
                <a:latin typeface="Arial Black" panose="020B0A04020102020204" pitchFamily="34" charset="0"/>
              </a:rPr>
              <a:t>(Daha sonra bu gruba Osmanlı Devleti ve Bulgaristan katılacak; İtalya ise savaş başladıktan sonra bir süre tarafsız kalacak fakat sonra saf değiştirerek İtilaf safında savaşa girecektir.).</a:t>
            </a:r>
          </a:p>
          <a:p>
            <a:pPr marL="0" indent="0" algn="just">
              <a:lnSpc>
                <a:spcPct val="160000"/>
              </a:lnSpc>
              <a:buNone/>
            </a:pPr>
            <a:endParaRPr lang="tr-TR" sz="1800" dirty="0" smtClean="0">
              <a:latin typeface="Arial Black" panose="020B0A04020102020204" pitchFamily="34" charset="0"/>
            </a:endParaRPr>
          </a:p>
          <a:p>
            <a:pPr algn="just">
              <a:lnSpc>
                <a:spcPct val="160000"/>
              </a:lnSpc>
            </a:pPr>
            <a:r>
              <a:rPr lang="tr-TR" sz="1800" dirty="0" smtClean="0">
                <a:latin typeface="Arial Black" panose="020B0A04020102020204" pitchFamily="34" charset="0"/>
              </a:rPr>
              <a:t>B. ÜÇLÜ İTİLAF(Anlaşma): İngiltere, Fransa ve Rus Çarlığı arasında 1907’de kurulmuştur.</a:t>
            </a:r>
          </a:p>
          <a:p>
            <a:pPr marL="0" indent="0" algn="just">
              <a:lnSpc>
                <a:spcPct val="160000"/>
              </a:lnSpc>
              <a:buNone/>
            </a:pPr>
            <a:r>
              <a:rPr lang="tr-TR" sz="1800" dirty="0" smtClean="0">
                <a:latin typeface="Arial Black" panose="020B0A04020102020204" pitchFamily="34" charset="0"/>
              </a:rPr>
              <a:t>* (Anlaşma bu üç devlet arasında imzalanmakla birlikte savaş başladığında Sırbistan; daha sonra ise pek çok devlet bu safta savaşa dahil olacaktır. İtalya, ABD, Japonya, Romanya, Belçika, Portekiz, İspanya, Yunanistan…). </a:t>
            </a:r>
          </a:p>
        </p:txBody>
      </p:sp>
    </p:spTree>
    <p:extLst>
      <p:ext uri="{BB962C8B-B14F-4D97-AF65-F5344CB8AC3E}">
        <p14:creationId xmlns:p14="http://schemas.microsoft.com/office/powerpoint/2010/main" val="32048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t>SAVAŞA KATILAN DEVLETLER ÖZELİNDE SAVAŞIN NEDENLERİ</a:t>
            </a:r>
            <a:endParaRPr lang="tr-TR" sz="2800" dirty="0"/>
          </a:p>
        </p:txBody>
      </p:sp>
      <p:sp>
        <p:nvSpPr>
          <p:cNvPr id="3" name="İçerik Yer Tutucusu 2"/>
          <p:cNvSpPr>
            <a:spLocks noGrp="1"/>
          </p:cNvSpPr>
          <p:nvPr>
            <p:ph idx="1"/>
          </p:nvPr>
        </p:nvSpPr>
        <p:spPr>
          <a:xfrm>
            <a:off x="838200" y="539261"/>
            <a:ext cx="10515600" cy="5637701"/>
          </a:xfrm>
        </p:spPr>
        <p:txBody>
          <a:bodyPr>
            <a:normAutofit/>
          </a:bodyPr>
          <a:lstStyle/>
          <a:p>
            <a:pPr marL="0" lvl="0" indent="0" algn="just">
              <a:buNone/>
            </a:pPr>
            <a:r>
              <a:rPr lang="tr-TR" sz="1800" dirty="0" smtClean="0">
                <a:latin typeface="Arial Black" panose="020B0A04020102020204" pitchFamily="34" charset="0"/>
              </a:rPr>
              <a:t>İngiltere ile Almanya arasında ortaya çıkan ekonomik ve siyasî rekabet.</a:t>
            </a:r>
          </a:p>
          <a:p>
            <a:pPr marL="0" lvl="0" indent="0" algn="just">
              <a:buNone/>
            </a:pPr>
            <a:r>
              <a:rPr lang="tr-TR" sz="1800" dirty="0" smtClean="0"/>
              <a:t>Savaşın en etkili sebebi budur. </a:t>
            </a:r>
          </a:p>
          <a:p>
            <a:pPr marL="0" lvl="0" indent="0" algn="just">
              <a:buNone/>
            </a:pPr>
            <a:r>
              <a:rPr lang="tr-TR" sz="1800" dirty="0" smtClean="0"/>
              <a:t>1871’de Prusya krallığı öncülüğünde Alman millî birliği kurulmuştu. Siyasî birliğini sağlayan ve aynı zamanda önemli bir sanayi devleti olarak ortaya çıkan Almanya, hammadde ve pazar arayışına girmişti ve bu konuda en büyük rakibi olarak İngiltere’yi görüyordu. </a:t>
            </a:r>
          </a:p>
          <a:p>
            <a:pPr marL="0" lvl="0" indent="0" algn="just">
              <a:buNone/>
            </a:pPr>
            <a:r>
              <a:rPr lang="tr-TR" sz="1800" dirty="0" smtClean="0"/>
              <a:t>Sanayi devriminin başladığı ülke olan İngiltere, güçlü sanayisinin ihtiyaçlarını karşılamak ve ürünlerine Pazar oluşturmak için dünyanın en büyük sömürge imparatorluğunu oluşturmuştu. Kuzey Amerika, </a:t>
            </a:r>
            <a:r>
              <a:rPr lang="tr-TR" sz="1800" dirty="0" err="1" smtClean="0"/>
              <a:t>Afrikanın</a:t>
            </a:r>
            <a:r>
              <a:rPr lang="tr-TR" sz="1800" dirty="0" smtClean="0"/>
              <a:t> bir bölümü, Hindistan ve Güney Asya, Kıbrıs ve Mısır gibi sahalarda çok geniş sömürgeler edinmişti. Bu sahalar İngiltere’nin açık pazarı halindeydi.</a:t>
            </a:r>
          </a:p>
          <a:p>
            <a:pPr marL="0" lvl="0" indent="0" algn="just">
              <a:buNone/>
            </a:pPr>
            <a:r>
              <a:rPr lang="tr-TR" sz="1800" dirty="0" smtClean="0"/>
              <a:t>İngiltere’ye oranla daha geç sanayileşmekle birlikte, daha yeni ve modern bir tesisleşme ve ürün kabiliyetine sahip olan Almanya, İngiltere’nin sömürgelerine de girmeye başlayınca iki devlet arasında önemli bir ekonomik rekabet baş gösterdi. </a:t>
            </a:r>
          </a:p>
          <a:p>
            <a:pPr marL="0" indent="0" algn="just">
              <a:buNone/>
            </a:pPr>
            <a:r>
              <a:rPr lang="tr-TR" sz="1800" dirty="0"/>
              <a:t>Alman İmparatorluğu'nun İngiltere için gerek ekonomik gerekse de siyasi tehdit haline gelmesi Britanya için tartışmasız bir savaş nedeniydi. Aynı zamanda, sömürgelerin korunması, deniz yollarının kontrol altında tutulması, küresel şirketlerin hakimiyeti ve </a:t>
            </a:r>
            <a:r>
              <a:rPr lang="tr-TR" sz="1800" dirty="0" smtClean="0"/>
              <a:t>Ortadoğu petrol sahalarına </a:t>
            </a:r>
            <a:r>
              <a:rPr lang="tr-TR" sz="1800" dirty="0"/>
              <a:t>sahip olmak </a:t>
            </a:r>
            <a:r>
              <a:rPr lang="tr-TR" sz="1800" dirty="0" smtClean="0"/>
              <a:t>stratejileri </a:t>
            </a:r>
            <a:r>
              <a:rPr lang="tr-TR" sz="1800" dirty="0"/>
              <a:t>Alman İmparatorluğu çıkarlarıyla çatışmaktaydı</a:t>
            </a:r>
          </a:p>
          <a:p>
            <a:pPr marL="0" lvl="0" indent="0" algn="just">
              <a:buNone/>
            </a:pPr>
            <a:r>
              <a:rPr lang="tr-TR" sz="1800" dirty="0" smtClean="0"/>
              <a:t>Almanya’nın İngiltere aleyhine büyümek, İngiltere’nin ise mevcut durumunu korumak istemesi şeklinde başlayan bu ekonomik rekabet iki devleti hızla silahlanma ve bir hesaplaşma yarışına soktu.</a:t>
            </a:r>
          </a:p>
        </p:txBody>
      </p:sp>
    </p:spTree>
    <p:extLst>
      <p:ext uri="{BB962C8B-B14F-4D97-AF65-F5344CB8AC3E}">
        <p14:creationId xmlns:p14="http://schemas.microsoft.com/office/powerpoint/2010/main" val="19089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67212"/>
          </a:xfrm>
        </p:spPr>
        <p:txBody>
          <a:bodyPr>
            <a:normAutofit/>
          </a:bodyPr>
          <a:lstStyle/>
          <a:p>
            <a:endParaRPr lang="tr-TR" sz="2400" dirty="0"/>
          </a:p>
        </p:txBody>
      </p:sp>
      <p:sp>
        <p:nvSpPr>
          <p:cNvPr id="3" name="İçerik Yer Tutucusu 2"/>
          <p:cNvSpPr>
            <a:spLocks noGrp="1"/>
          </p:cNvSpPr>
          <p:nvPr>
            <p:ph idx="1"/>
          </p:nvPr>
        </p:nvSpPr>
        <p:spPr>
          <a:xfrm>
            <a:off x="457199" y="914400"/>
            <a:ext cx="11390811" cy="5695406"/>
          </a:xfrm>
        </p:spPr>
        <p:txBody>
          <a:bodyPr>
            <a:normAutofit/>
          </a:bodyPr>
          <a:lstStyle/>
          <a:p>
            <a:pPr marL="0" indent="0" algn="just">
              <a:lnSpc>
                <a:spcPct val="150000"/>
              </a:lnSpc>
              <a:buNone/>
            </a:pPr>
            <a:r>
              <a:rPr lang="tr-TR" sz="1800" dirty="0" smtClean="0">
                <a:latin typeface="Arial Black" panose="020B0A04020102020204" pitchFamily="34" charset="0"/>
                <a:cs typeface="Aharoni" panose="02010803020104030203" pitchFamily="2" charset="-79"/>
              </a:rPr>
              <a:t>Alman-Fransız rekabeti</a:t>
            </a:r>
          </a:p>
          <a:p>
            <a:pPr marL="0" indent="0" algn="just">
              <a:lnSpc>
                <a:spcPct val="150000"/>
              </a:lnSpc>
              <a:buNone/>
            </a:pPr>
            <a:r>
              <a:rPr lang="tr-TR" sz="1800" dirty="0" smtClean="0"/>
              <a:t>Almanya 1870 yılında yapılan Sedan Savaşı’nda Fransa’yı yenmişti. 1871’de de siyasî birliğini tamamlayarak sanayisi ve askerî gücüne önem vermeye başlamış ve kısa sürede gelişmiş bir ekonomi ile güçlü bir ordu oluşturmuştu.</a:t>
            </a:r>
          </a:p>
          <a:p>
            <a:pPr marL="0" indent="0" algn="just">
              <a:lnSpc>
                <a:spcPct val="150000"/>
              </a:lnSpc>
              <a:buNone/>
            </a:pPr>
            <a:r>
              <a:rPr lang="tr-TR" sz="1800" dirty="0" smtClean="0"/>
              <a:t>Sedan Savaşı sonunda Fransa, Avrupa’da çok değerli bir maden sahası olan </a:t>
            </a:r>
            <a:r>
              <a:rPr lang="tr-TR" sz="1800" dirty="0" err="1" smtClean="0"/>
              <a:t>Alsas</a:t>
            </a:r>
            <a:r>
              <a:rPr lang="tr-TR" sz="1800" dirty="0" smtClean="0"/>
              <a:t> </a:t>
            </a:r>
            <a:r>
              <a:rPr lang="tr-TR" sz="1800" dirty="0" err="1" smtClean="0"/>
              <a:t>Loren’i</a:t>
            </a:r>
            <a:r>
              <a:rPr lang="tr-TR" sz="1800" dirty="0" smtClean="0"/>
              <a:t> (</a:t>
            </a:r>
            <a:r>
              <a:rPr lang="tr-TR" sz="1800" dirty="0" err="1" smtClean="0"/>
              <a:t>Alsace</a:t>
            </a:r>
            <a:r>
              <a:rPr lang="tr-TR" sz="1800" dirty="0" smtClean="0"/>
              <a:t> Lorraine) Almanya’ya bırakmak mecburiyetinde kalmıştı. Bunun yanı sıra yanı başında çok güçlü bir Alman devletinin oluşması ve yükselmesine engel olamamıştı. </a:t>
            </a:r>
          </a:p>
          <a:p>
            <a:pPr marL="0" indent="0" algn="just">
              <a:lnSpc>
                <a:spcPct val="150000"/>
              </a:lnSpc>
              <a:buNone/>
            </a:pPr>
            <a:r>
              <a:rPr lang="tr-TR" sz="1800" dirty="0" smtClean="0"/>
              <a:t>Fransa, yanı başında yükselen ve gerek Avrupa siyaseti gerekse sömürgelerine yönelik önemli bir tehdit olarak gördüğü Alman gücünün zayıflamasını istiyordu. Bunun yanı sıra Almanlara kaptırdığı </a:t>
            </a:r>
            <a:r>
              <a:rPr lang="tr-TR" sz="1800" dirty="0" err="1" smtClean="0"/>
              <a:t>Alsas-Loren’i</a:t>
            </a:r>
            <a:r>
              <a:rPr lang="tr-TR" sz="1800" dirty="0" smtClean="0"/>
              <a:t> de tekrar topraklarına katabilmek için fırsat kollamakta idi. Böyle bir işi kendi gücü ile başaramayacağını da bildiği için Almanlara karşı İngiltere ile yakınlaşmaya başladı ve müttefikliğe yöneldi.   </a:t>
            </a:r>
          </a:p>
          <a:p>
            <a:pPr marL="0" indent="0" algn="just">
              <a:lnSpc>
                <a:spcPct val="150000"/>
              </a:lnSpc>
              <a:buNone/>
            </a:pPr>
            <a:r>
              <a:rPr lang="tr-TR" sz="1800" dirty="0" smtClean="0"/>
              <a:t>  </a:t>
            </a:r>
            <a:endParaRPr lang="tr-TR" sz="1800" dirty="0"/>
          </a:p>
        </p:txBody>
      </p:sp>
    </p:spTree>
    <p:extLst>
      <p:ext uri="{BB962C8B-B14F-4D97-AF65-F5344CB8AC3E}">
        <p14:creationId xmlns:p14="http://schemas.microsoft.com/office/powerpoint/2010/main" val="3487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2"/>
            <a:ext cx="10515600" cy="128952"/>
          </a:xfrm>
        </p:spPr>
        <p:txBody>
          <a:bodyPr>
            <a:normAutofit fontScale="90000"/>
          </a:bodyPr>
          <a:lstStyle/>
          <a:p>
            <a:endParaRPr lang="tr-TR" sz="2800" dirty="0"/>
          </a:p>
        </p:txBody>
      </p:sp>
      <p:sp>
        <p:nvSpPr>
          <p:cNvPr id="3" name="İçerik Yer Tutucusu 2"/>
          <p:cNvSpPr>
            <a:spLocks noGrp="1"/>
          </p:cNvSpPr>
          <p:nvPr>
            <p:ph idx="1"/>
          </p:nvPr>
        </p:nvSpPr>
        <p:spPr>
          <a:xfrm>
            <a:off x="838200" y="457200"/>
            <a:ext cx="10515600" cy="5719764"/>
          </a:xfrm>
        </p:spPr>
        <p:txBody>
          <a:bodyPr>
            <a:normAutofit fontScale="77500" lnSpcReduction="20000"/>
          </a:bodyPr>
          <a:lstStyle/>
          <a:p>
            <a:pPr marL="0" indent="0" algn="just">
              <a:buNone/>
            </a:pPr>
            <a:r>
              <a:rPr lang="tr-TR" dirty="0" err="1" smtClean="0">
                <a:latin typeface="Arial Black" panose="020B0A04020102020204" pitchFamily="34" charset="0"/>
              </a:rPr>
              <a:t>Rusyanın</a:t>
            </a:r>
            <a:r>
              <a:rPr lang="tr-TR" dirty="0" smtClean="0">
                <a:latin typeface="Arial Black" panose="020B0A04020102020204" pitchFamily="34" charset="0"/>
              </a:rPr>
              <a:t> Panslavizm (Slav birliği) politikasının Avusturya-Macaristan İmparatorluğu, Almanya  ve Osmanlı Devleti’ni rahatsız etmesi</a:t>
            </a:r>
          </a:p>
          <a:p>
            <a:pPr marL="0" indent="0" algn="just">
              <a:buNone/>
            </a:pPr>
            <a:r>
              <a:rPr lang="tr-TR" dirty="0"/>
              <a:t>Slav kökenli halkların kontrolünü eline </a:t>
            </a:r>
            <a:r>
              <a:rPr lang="tr-TR" dirty="0" smtClean="0"/>
              <a:t>geçirerek bu sayede Balkanlar </a:t>
            </a:r>
            <a:r>
              <a:rPr lang="tr-TR" dirty="0"/>
              <a:t>ve Doğu Avrupa'da </a:t>
            </a:r>
            <a:r>
              <a:rPr lang="tr-TR" dirty="0" smtClean="0"/>
              <a:t>siyasî hakimiyet sağlamak</a:t>
            </a:r>
            <a:r>
              <a:rPr lang="tr-TR" dirty="0"/>
              <a:t> </a:t>
            </a:r>
            <a:r>
              <a:rPr lang="tr-TR" dirty="0" smtClean="0"/>
              <a:t>isteyen Rus Çarlığının bu politikası bölgede sorunlar çıkaran ve çatışmalar doğuran bir meseleydi.</a:t>
            </a:r>
            <a:r>
              <a:rPr lang="tr-TR" dirty="0"/>
              <a:t> Doğu Avrupa ve Balkanlara yönelik Rus politikasına karşılık Avusturya-Macaristan ile Alman İmparatorlukları da </a:t>
            </a:r>
            <a:r>
              <a:rPr lang="tr-TR" dirty="0" err="1"/>
              <a:t>Pangermenizm</a:t>
            </a:r>
            <a:r>
              <a:rPr lang="tr-TR" dirty="0"/>
              <a:t> politikası güdüyorlardı ve bu durum bir Slav-Germen çatışması yaratıyordu. </a:t>
            </a:r>
            <a:r>
              <a:rPr lang="tr-TR" dirty="0" smtClean="0"/>
              <a:t>Ayrıca Rusya’nın Balkanlar üzerindeki politikası, Balkanlar üzerinden </a:t>
            </a:r>
            <a:r>
              <a:rPr lang="tr-TR" dirty="0" err="1" smtClean="0"/>
              <a:t>Ortadoğudaki</a:t>
            </a:r>
            <a:r>
              <a:rPr lang="tr-TR" dirty="0" smtClean="0"/>
              <a:t> enerji kaynaklarına ulaşmak isteyen Almanya’nın menfaatlerine ters düşüyordu. </a:t>
            </a:r>
          </a:p>
          <a:p>
            <a:pPr marL="0" indent="0" algn="just">
              <a:buNone/>
            </a:pPr>
            <a:r>
              <a:rPr lang="tr-TR" dirty="0" smtClean="0"/>
              <a:t>Panslavizm politikasının bir sonucu olarak Balkanlardaki birçok halk Osmanlı yönetiminden ayrılmışlardı. Yunanistan, Bulgaristan, Sırbistan, Karadağ, Romanya gibi devletlerin gerek oluşmasında gerekse Balkan Savaşı ile sınırlarının genişlemesinde Rusların desteği söz konusuydu ve Panslavizm politikası Osmanlı Devleti ile Rusya’yı karşı karşıya getiriyordu.  </a:t>
            </a:r>
          </a:p>
          <a:p>
            <a:pPr marL="0" indent="0" algn="just">
              <a:buNone/>
            </a:pPr>
            <a:r>
              <a:rPr lang="tr-TR" dirty="0" smtClean="0"/>
              <a:t>Bunun yanı sıra Panslavizm politikası bölgenin diğer büyük imparatorluğu olan Avusturya-Macaristan’ı da rahatsız etmekte idi. Avusturya-Macaristan İmparatorluğu içerisinde yaşayan Sırplar, bu politikanın da etkisi ile Osmanlı’dan bağımsızlığını kazanmış Sırbistan ile birleşmek amacıyla isyanlar çıkarıyorlardı (savaşın başlamasına neden olan olay da bu meselenin bir sonucudur).  </a:t>
            </a:r>
          </a:p>
          <a:p>
            <a:pPr marL="0" indent="0" algn="just">
              <a:buNone/>
            </a:pPr>
            <a:r>
              <a:rPr lang="tr-TR" dirty="0" smtClean="0"/>
              <a:t>Rusya ayrıca güneyde </a:t>
            </a:r>
            <a:r>
              <a:rPr lang="tr-TR" dirty="0"/>
              <a:t>Osmanlı İmparatorluğu (</a:t>
            </a:r>
            <a:r>
              <a:rPr lang="tr-TR" dirty="0" err="1"/>
              <a:t>Boğazlar'ı</a:t>
            </a:r>
            <a:r>
              <a:rPr lang="tr-TR" dirty="0"/>
              <a:t> ve Doğu Anadolu'yu ele geçirmek) ve İran (Petrol alanları) üstünde hakimiyetini </a:t>
            </a:r>
            <a:r>
              <a:rPr lang="tr-TR" dirty="0" smtClean="0"/>
              <a:t>sağlamak amacındaydı.</a:t>
            </a:r>
          </a:p>
        </p:txBody>
      </p:sp>
    </p:spTree>
    <p:extLst>
      <p:ext uri="{BB962C8B-B14F-4D97-AF65-F5344CB8AC3E}">
        <p14:creationId xmlns:p14="http://schemas.microsoft.com/office/powerpoint/2010/main" val="1517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361706"/>
          </a:xfrm>
        </p:spPr>
        <p:txBody>
          <a:bodyPr>
            <a:normAutofit fontScale="90000"/>
          </a:bodyPr>
          <a:lstStyle/>
          <a:p>
            <a:endParaRPr lang="tr-TR" dirty="0"/>
          </a:p>
        </p:txBody>
      </p:sp>
      <p:sp>
        <p:nvSpPr>
          <p:cNvPr id="3" name="İçerik Yer Tutucusu 2"/>
          <p:cNvSpPr>
            <a:spLocks noGrp="1"/>
          </p:cNvSpPr>
          <p:nvPr>
            <p:ph idx="1"/>
          </p:nvPr>
        </p:nvSpPr>
        <p:spPr>
          <a:xfrm>
            <a:off x="838200" y="844062"/>
            <a:ext cx="10515600" cy="5332901"/>
          </a:xfrm>
        </p:spPr>
        <p:txBody>
          <a:bodyPr>
            <a:normAutofit fontScale="77500" lnSpcReduction="20000"/>
          </a:bodyPr>
          <a:lstStyle/>
          <a:p>
            <a:pPr marL="0" indent="0" algn="just">
              <a:buNone/>
            </a:pPr>
            <a:r>
              <a:rPr lang="tr-TR" dirty="0" smtClean="0">
                <a:latin typeface="Arial Black" panose="020B0A04020102020204" pitchFamily="34" charset="0"/>
              </a:rPr>
              <a:t>İtalya’nın yayılma politikası</a:t>
            </a:r>
          </a:p>
          <a:p>
            <a:pPr marL="0" indent="0" algn="just">
              <a:buNone/>
            </a:pPr>
            <a:r>
              <a:rPr lang="tr-TR" dirty="0" smtClean="0"/>
              <a:t>İtalya da Almanya gibi 1870’lere gelindiğinde siyasî birliğini sağlamış bir devlet haline geldi. (1859’dan itibaren Kuzey ve Orta İtalya’daki küçük devletlerin </a:t>
            </a:r>
            <a:r>
              <a:rPr lang="tr-TR" dirty="0" err="1" smtClean="0"/>
              <a:t>Piyomente</a:t>
            </a:r>
            <a:r>
              <a:rPr lang="tr-TR" dirty="0" smtClean="0"/>
              <a:t> öncülüğünde birleşmesi ardından 1870’de Roma, 1886’da da Venedik İtalyan birliğine dahil oldular.).</a:t>
            </a:r>
          </a:p>
          <a:p>
            <a:pPr marL="0" indent="0" algn="just">
              <a:buNone/>
            </a:pPr>
            <a:r>
              <a:rPr lang="tr-TR" dirty="0" smtClean="0"/>
              <a:t>Diğer Avrupa ülkeleri gibi sanayisini ve ordusunu geliştirmeye ve sömürgeler aramaya </a:t>
            </a:r>
            <a:r>
              <a:rPr lang="tr-TR" dirty="0"/>
              <a:t>başlayan </a:t>
            </a:r>
            <a:r>
              <a:rPr lang="tr-TR" dirty="0" smtClean="0"/>
              <a:t>İtalya, Afrika'da </a:t>
            </a:r>
            <a:r>
              <a:rPr lang="tr-TR" dirty="0"/>
              <a:t>Libya, Etiyopya ve Somali gibi bazı ülkeleri de işgal ederek </a:t>
            </a:r>
            <a:r>
              <a:rPr lang="tr-TR" dirty="0" smtClean="0"/>
              <a:t>sömürgeleştirdi, On </a:t>
            </a:r>
            <a:r>
              <a:rPr lang="tr-TR" dirty="0"/>
              <a:t>İki </a:t>
            </a:r>
            <a:r>
              <a:rPr lang="tr-TR" dirty="0" smtClean="0"/>
              <a:t>Adayı elde ederek Ege Denizi’nde etkinlik oluşturdu.</a:t>
            </a:r>
          </a:p>
          <a:p>
            <a:pPr marL="0" indent="0" algn="just">
              <a:buNone/>
            </a:pPr>
            <a:r>
              <a:rPr lang="tr-TR" dirty="0" smtClean="0"/>
              <a:t>İtalya </a:t>
            </a:r>
            <a:r>
              <a:rPr lang="tr-TR" dirty="0" err="1" smtClean="0"/>
              <a:t>İrredenta</a:t>
            </a:r>
            <a:r>
              <a:rPr lang="tr-TR" dirty="0" smtClean="0"/>
              <a:t> (Büyük İtalya) politikasına yönelen İtalya: Akdeniz’de üstünlük kurmak, Kuzey Afrika’da sömürgeler bulmak, Avusturya-Macaristan hakimiyetinde bulunan bazı toprakları kurtarmak ve Batı Anadolu’da yerleşmek adımları ile bu politikayı gerçekleştirmek istiyordu.</a:t>
            </a:r>
          </a:p>
          <a:p>
            <a:pPr marL="0" indent="0" algn="just">
              <a:buNone/>
            </a:pPr>
            <a:r>
              <a:rPr lang="tr-TR" dirty="0" smtClean="0"/>
              <a:t>Bu politikayı gerçekleştirebilmek için devletler arasında oluşan bloklaşmada önce İttifak Devletleri safında yer alan İtalya, savaş başladıktan sonra bir süre tarafsız kalmış, menfaatlerine diğer grupta daha rahat erişebileceği inancıyla 1915 yılı içinde yaptığı gizli anlaşmalar sonrası İtilaf Devletleri safında savaşa girmiştir.</a:t>
            </a:r>
          </a:p>
          <a:p>
            <a:pPr marL="0" indent="0" algn="just">
              <a:buNone/>
            </a:pPr>
            <a:r>
              <a:rPr lang="tr-TR" dirty="0" smtClean="0"/>
              <a:t> </a:t>
            </a:r>
            <a:endParaRPr lang="tr-TR" dirty="0"/>
          </a:p>
          <a:p>
            <a:pPr algn="just"/>
            <a:endParaRPr lang="tr-TR" dirty="0"/>
          </a:p>
          <a:p>
            <a:pPr algn="just"/>
            <a:endParaRPr lang="tr-TR" dirty="0"/>
          </a:p>
          <a:p>
            <a:pPr algn="just"/>
            <a:endParaRPr lang="tr-TR" dirty="0"/>
          </a:p>
          <a:p>
            <a:pPr algn="just"/>
            <a:endParaRPr lang="tr-TR" dirty="0"/>
          </a:p>
        </p:txBody>
      </p:sp>
    </p:spTree>
    <p:extLst>
      <p:ext uri="{BB962C8B-B14F-4D97-AF65-F5344CB8AC3E}">
        <p14:creationId xmlns:p14="http://schemas.microsoft.com/office/powerpoint/2010/main" val="1814202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445476"/>
          </a:xfrm>
        </p:spPr>
        <p:txBody>
          <a:bodyPr>
            <a:noAutofit/>
          </a:bodyPr>
          <a:lstStyle/>
          <a:p>
            <a:endParaRPr lang="tr-TR" sz="2800" b="1" dirty="0"/>
          </a:p>
        </p:txBody>
      </p:sp>
      <p:sp>
        <p:nvSpPr>
          <p:cNvPr id="3" name="İçerik Yer Tutucusu 2"/>
          <p:cNvSpPr>
            <a:spLocks noGrp="1"/>
          </p:cNvSpPr>
          <p:nvPr>
            <p:ph idx="1"/>
          </p:nvPr>
        </p:nvSpPr>
        <p:spPr>
          <a:xfrm>
            <a:off x="235527" y="527538"/>
            <a:ext cx="11720946" cy="6025662"/>
          </a:xfrm>
        </p:spPr>
        <p:txBody>
          <a:bodyPr>
            <a:normAutofit/>
          </a:bodyPr>
          <a:lstStyle/>
          <a:p>
            <a:pPr marL="0" indent="0" algn="just">
              <a:lnSpc>
                <a:spcPct val="150000"/>
              </a:lnSpc>
              <a:buNone/>
            </a:pPr>
            <a:r>
              <a:rPr lang="tr-TR" sz="1800" dirty="0" smtClean="0">
                <a:latin typeface="Arial Black" panose="020B0A04020102020204" pitchFamily="34" charset="0"/>
              </a:rPr>
              <a:t>Savaşa katılan diğer bazı devletlerin harbe giriş gerekçeleri:</a:t>
            </a:r>
          </a:p>
          <a:p>
            <a:pPr marL="0" indent="0" algn="just">
              <a:lnSpc>
                <a:spcPct val="150000"/>
              </a:lnSpc>
              <a:buNone/>
            </a:pPr>
            <a:r>
              <a:rPr lang="tr-TR" sz="1800" dirty="0" smtClean="0"/>
              <a:t>Dünya Harbi sürerken Almanya’nın denizaltı savaşına yönelmesi, ABD’nin dış ticaretine çok olumsuz etkiler yapmış, ABD gemilerinin de zarar görmesine yol açmıştı. Almanya aynı zamanda ABD’nin savaşa girme olasılığına karşı Meksika’nın ABD’ye saldırması konusunda girişimlerde bulunmuştu. Bu durum karşısında Amerikan </a:t>
            </a:r>
            <a:r>
              <a:rPr lang="tr-TR" sz="1800" dirty="0"/>
              <a:t>Kongresi 6 Nisan 1917’de Almanya’ya savaş ilan </a:t>
            </a:r>
            <a:r>
              <a:rPr lang="tr-TR" sz="1800" dirty="0" smtClean="0"/>
              <a:t>etmiş ve İtilaf Devletleri safında harbe katılmıştır.</a:t>
            </a:r>
          </a:p>
          <a:p>
            <a:pPr marL="0" indent="0" algn="just">
              <a:lnSpc>
                <a:spcPct val="150000"/>
              </a:lnSpc>
              <a:buNone/>
            </a:pPr>
            <a:r>
              <a:rPr lang="tr-TR" sz="1800" dirty="0" smtClean="0"/>
              <a:t>Dönemin önemli güçlerinden biri olarak ortaya çıkmış olan Japonya, Avrupa’daki savaştan yararlanarak Uzakdoğu’da Almanya’nın elindeki bazı sömürgeleri ele geçirip genişlemek için İtilaf Devletleri safında savaşa katılmıştır. Harbe girip üç aylık bir sürede bölgedeki Alman sömürgelerini ele geçiren Japonya, daha sonra savaşın diğer gelişmelerine doğrudan müdahil olmamıştır.</a:t>
            </a:r>
          </a:p>
          <a:p>
            <a:pPr marL="0" indent="0" algn="just">
              <a:lnSpc>
                <a:spcPct val="150000"/>
              </a:lnSpc>
              <a:buNone/>
            </a:pPr>
            <a:r>
              <a:rPr lang="tr-TR" sz="1800" dirty="0" smtClean="0"/>
              <a:t>Bunun yanı sıra Bulgaristan, II. Balkan savaşı sonunda rakiplerine kaptırdığı toprakları geri alabilmek ümidiyle 1915’te İttifak Devletleri safında savaşa girecektir. Balkanlardaki diğer devletlerden Romanya 1916, Yunanistan ise 1917’de İtilaf sasında konumlanacaktır. </a:t>
            </a:r>
          </a:p>
          <a:p>
            <a:pPr marL="0" indent="0" algn="just">
              <a:lnSpc>
                <a:spcPct val="150000"/>
              </a:lnSpc>
              <a:buNone/>
            </a:pPr>
            <a:r>
              <a:rPr lang="tr-TR" sz="1800" dirty="0" smtClean="0">
                <a:latin typeface="Arial Black" panose="020B0A04020102020204" pitchFamily="34" charset="0"/>
              </a:rPr>
              <a:t> </a:t>
            </a:r>
          </a:p>
        </p:txBody>
      </p:sp>
    </p:spTree>
    <p:extLst>
      <p:ext uri="{BB962C8B-B14F-4D97-AF65-F5344CB8AC3E}">
        <p14:creationId xmlns:p14="http://schemas.microsoft.com/office/powerpoint/2010/main" val="1353967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433754"/>
          </a:xfrm>
        </p:spPr>
        <p:txBody>
          <a:bodyPr>
            <a:noAutofit/>
          </a:bodyPr>
          <a:lstStyle/>
          <a:p>
            <a:r>
              <a:rPr lang="tr-TR" sz="2800" dirty="0" smtClean="0"/>
              <a:t>SAVAŞIN BAŞLAMASI</a:t>
            </a:r>
            <a:endParaRPr lang="tr-TR" sz="2800" dirty="0"/>
          </a:p>
        </p:txBody>
      </p:sp>
      <p:sp>
        <p:nvSpPr>
          <p:cNvPr id="3" name="İçerik Yer Tutucusu 2"/>
          <p:cNvSpPr>
            <a:spLocks noGrp="1"/>
          </p:cNvSpPr>
          <p:nvPr>
            <p:ph idx="1"/>
          </p:nvPr>
        </p:nvSpPr>
        <p:spPr>
          <a:xfrm>
            <a:off x="838200" y="539261"/>
            <a:ext cx="10515600" cy="5637701"/>
          </a:xfrm>
        </p:spPr>
        <p:txBody>
          <a:bodyPr>
            <a:normAutofit fontScale="92500" lnSpcReduction="10000"/>
          </a:bodyPr>
          <a:lstStyle/>
          <a:p>
            <a:pPr marL="0" lvl="0" indent="0" algn="just">
              <a:buNone/>
            </a:pPr>
            <a:r>
              <a:rPr lang="tr-TR" sz="3100" dirty="0">
                <a:solidFill>
                  <a:prstClr val="black"/>
                </a:solidFill>
              </a:rPr>
              <a:t> </a:t>
            </a:r>
            <a:r>
              <a:rPr lang="tr-TR" sz="1800" dirty="0" smtClean="0">
                <a:latin typeface="Arial Black" panose="020B0A04020102020204" pitchFamily="34" charset="0"/>
              </a:rPr>
              <a:t>I. Dünya Savaşı’nın kıvılcımı 28 Haziran 1914’te Avusturya-Macaristan İmparatorluğu toprakları içerisinde bulunan Saraybosna’da ortaya çıkmıştır. </a:t>
            </a:r>
            <a:r>
              <a:rPr lang="tr-TR" sz="1800" dirty="0" err="1" smtClean="0">
                <a:latin typeface="Arial Black" panose="020B0A04020102020204" pitchFamily="34" charset="0"/>
              </a:rPr>
              <a:t>Rusyanın</a:t>
            </a:r>
            <a:r>
              <a:rPr lang="tr-TR" sz="1800" dirty="0" smtClean="0">
                <a:latin typeface="Arial Black" panose="020B0A04020102020204" pitchFamily="34" charset="0"/>
              </a:rPr>
              <a:t> desteği ile Büyük Sırbistan’ı kurmak isteyen Sırbistan Devleti (Osmanlıdan ayrılarak bağımsız olmuştu), Avusturya-Macaristan sınırları içinde kalan Sırpları sürekli isyana teşvik edip bu devlete karşı ayaklanma çıkarmalarına sebep olmakta idi. Bu durum karşısında Avusturya-Macaristan, kendi sınırları içindeki Sırpları dize getirmek adına Bosna’da askerî bir manevra yaparak gücünü göstermek istedi. Ancak Bosna’daki birliklerin manevralarında hazır bulunan Avusturya-Macaristan veliahdı Arşidük Ferdinand ve eşi, burada bir Sırp milliyetçisi tarafından vurularak öldürüldü. Bu gelişme üzerine Avusturya-Macaristan devleti, olayın tetikleyicisi olarak düşündüğü Sırbistan devletine savaş açtı(28 Temmuz 1914). Böylece I. Dünya Savaşı başlamış oldu.</a:t>
            </a:r>
          </a:p>
          <a:p>
            <a:pPr marL="0" lvl="0" indent="0" algn="just">
              <a:buNone/>
            </a:pPr>
            <a:r>
              <a:rPr lang="tr-TR" sz="1800" dirty="0" smtClean="0">
                <a:latin typeface="Arial Black" panose="020B0A04020102020204" pitchFamily="34" charset="0"/>
              </a:rPr>
              <a:t>Avusturya-Macaristan’ın Sırbistan’a savaş açması üzerine Sırpların hamisi olan Rusya hemen seferberlik ilan etti. Bu duruma karşılık veren Almanya ise bu seferberliğin durdurulmasını istediği Rusya’dan olumsuz cevap alınca 1 Ağustosta Rusya’ya savaş ilan etti. Bu gelişme üzerine Fransa seferberlik ilan edince de Almanya ilk olarak 3 Ağustosta Fransa’ya, bu devletin topraklarına erişebilmek için de bir gün sonra Belçika’ya savaş açtı. Bu gelişmelere seyirci kalmayan İngiltere de 4 Ağustos 1914 günü Almanya’ya savaş ilan etti.</a:t>
            </a:r>
          </a:p>
          <a:p>
            <a:pPr marL="0" lvl="0" indent="0" algn="just">
              <a:buNone/>
            </a:pPr>
            <a:r>
              <a:rPr lang="tr-TR" sz="1800" dirty="0" smtClean="0">
                <a:latin typeface="Arial Black" panose="020B0A04020102020204" pitchFamily="34" charset="0"/>
              </a:rPr>
              <a:t>Böylece bir Balkan savaşı gibi başlayıp Avrupa savaşı haline dönüşen mücadelenin bir cephesinde Sırbistan, Karadağ, Rusya, Belçika, Fransa ve İngiltere; diğer cephesinde Almanya ve Avusturya-Macaristan yer aldılar. Fakat daha sonra bu savaşa Osmanlı Devleti, İtalya, Romanya, Bulgaristan gibi bölge devletleri ile Japonya, ABD gibi uzak sahalardan devletler de eklenince mücadele bir dünya savaşı haline döndü.  </a:t>
            </a:r>
          </a:p>
          <a:p>
            <a:pPr marL="0" lvl="0" indent="0" algn="just">
              <a:buNone/>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3579398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5856</TotalTime>
  <Words>2279</Words>
  <Application>Microsoft Office PowerPoint</Application>
  <PresentationFormat>Özel</PresentationFormat>
  <Paragraphs>85</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Office Teması</vt:lpstr>
      <vt:lpstr>PowerPoint Sunusu</vt:lpstr>
      <vt:lpstr>DÜNYAYI SAVAŞA SÜRÜKLEYEN ANA GELİŞMELER</vt:lpstr>
      <vt:lpstr>SAVAŞIN TARAFLARI: ÜÇLÜ İTİLAF VE ÜÇLÜ İTTİFAK DEVLETLERİ</vt:lpstr>
      <vt:lpstr>SAVAŞA KATILAN DEVLETLER ÖZELİNDE SAVAŞIN NEDENLERİ</vt:lpstr>
      <vt:lpstr>PowerPoint Sunusu</vt:lpstr>
      <vt:lpstr>PowerPoint Sunusu</vt:lpstr>
      <vt:lpstr>PowerPoint Sunusu</vt:lpstr>
      <vt:lpstr>PowerPoint Sunusu</vt:lpstr>
      <vt:lpstr>SAVAŞIN BAŞLAMASI</vt:lpstr>
      <vt:lpstr>I. DÜNYA SAVAŞI’NDA OSMANLI DEVLETİ’NİN DURUMU</vt:lpstr>
      <vt:lpstr>PowerPoint Sunusu</vt:lpstr>
      <vt:lpstr>OSMANLI DEVLETİ’NİN SAVAŞA GİRMESİYLE:</vt:lpstr>
      <vt:lpstr>ALMANYA’NIN OSMANLI DEVLETİ’Nİ SAVAŞA ÇEKMEK İSTEMESİNİN NEDENLERİ:</vt:lpstr>
      <vt:lpstr>OSMANLI DEVLETİNİN SAVAŞTIĞI CEPHELER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383</cp:revision>
  <dcterms:created xsi:type="dcterms:W3CDTF">2020-10-12T19:58:09Z</dcterms:created>
  <dcterms:modified xsi:type="dcterms:W3CDTF">2020-11-29T23:08:21Z</dcterms:modified>
</cp:coreProperties>
</file>