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05.12.2020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05.12.2020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05.12.2020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05.12.2020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05.12.2020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05.12.2020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05.12.2020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05.12.2020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05.12.2020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05.12.2020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05.12.2020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05.12.2020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586154"/>
            <a:ext cx="10515600" cy="1301261"/>
          </a:xfrm>
        </p:spPr>
        <p:txBody>
          <a:bodyPr>
            <a:noAutofit/>
          </a:bodyPr>
          <a:lstStyle/>
          <a:p>
            <a:r>
              <a:rPr lang="tr-TR" sz="2800" dirty="0"/>
              <a:t>Aşağıdakilerden hangisi I. Dünya Savaşı’nın sonuçlarından birisi olarak değerlendirilemez?</a:t>
            </a:r>
          </a:p>
        </p:txBody>
      </p:sp>
      <p:sp>
        <p:nvSpPr>
          <p:cNvPr id="3" name="İçerik Yer Tutucusu 2"/>
          <p:cNvSpPr>
            <a:spLocks noGrp="1"/>
          </p:cNvSpPr>
          <p:nvPr>
            <p:ph idx="1"/>
          </p:nvPr>
        </p:nvSpPr>
        <p:spPr>
          <a:xfrm>
            <a:off x="838200" y="1910862"/>
            <a:ext cx="10515600" cy="4266101"/>
          </a:xfrm>
        </p:spPr>
        <p:txBody>
          <a:bodyPr>
            <a:normAutofit/>
          </a:bodyPr>
          <a:lstStyle/>
          <a:p>
            <a:pPr marL="0" indent="0" algn="just">
              <a:buNone/>
            </a:pPr>
            <a:endParaRPr lang="tr-TR" dirty="0" smtClean="0"/>
          </a:p>
          <a:p>
            <a:pPr marL="0" indent="0" algn="just">
              <a:buNone/>
            </a:pPr>
            <a:r>
              <a:rPr lang="tr-TR" dirty="0" smtClean="0"/>
              <a:t>A</a:t>
            </a:r>
            <a:r>
              <a:rPr lang="tr-TR" dirty="0"/>
              <a:t>. Almanya sömürgelerini kaybederek topraklarında yeni devletler kurulmuştur</a:t>
            </a:r>
          </a:p>
          <a:p>
            <a:pPr marL="0" indent="0" algn="just">
              <a:buNone/>
            </a:pPr>
            <a:r>
              <a:rPr lang="tr-TR" dirty="0"/>
              <a:t>B. Avusturya-Macaristan İmparatorluğu dağılmıştır</a:t>
            </a:r>
          </a:p>
          <a:p>
            <a:pPr marL="0" indent="0" algn="just">
              <a:buNone/>
            </a:pPr>
            <a:r>
              <a:rPr lang="tr-TR" dirty="0"/>
              <a:t>C. On milyona yakın insan ölmüş ya da sakat kalmıştır</a:t>
            </a:r>
          </a:p>
          <a:p>
            <a:pPr marL="0" indent="0" algn="just">
              <a:buNone/>
            </a:pPr>
            <a:r>
              <a:rPr lang="tr-TR" dirty="0"/>
              <a:t>D. </a:t>
            </a:r>
            <a:r>
              <a:rPr lang="tr-TR" dirty="0" smtClean="0"/>
              <a:t>Bulgaristan </a:t>
            </a:r>
            <a:r>
              <a:rPr lang="tr-TR" dirty="0"/>
              <a:t>bağımsız bir devlet haline gelmiştir</a:t>
            </a:r>
          </a:p>
          <a:p>
            <a:pPr marL="0" indent="0" algn="just">
              <a:buNone/>
            </a:pPr>
            <a:r>
              <a:rPr lang="tr-TR" dirty="0"/>
              <a:t>E. </a:t>
            </a:r>
            <a:r>
              <a:rPr lang="tr-TR" dirty="0" err="1"/>
              <a:t>Alsas-Loren</a:t>
            </a:r>
            <a:r>
              <a:rPr lang="tr-TR" dirty="0"/>
              <a:t> Fransa’ya bırakılmıştır</a:t>
            </a:r>
          </a:p>
          <a:p>
            <a:pPr marL="0" indent="0" algn="just">
              <a:buNone/>
            </a:pPr>
            <a:r>
              <a:rPr lang="tr-TR" dirty="0" smtClean="0"/>
              <a:t>Cevap: </a:t>
            </a:r>
            <a:r>
              <a:rPr lang="tr-TR" dirty="0"/>
              <a:t>D</a:t>
            </a:r>
          </a:p>
        </p:txBody>
      </p:sp>
    </p:spTree>
    <p:extLst>
      <p:ext uri="{BB962C8B-B14F-4D97-AF65-F5344CB8AC3E}">
        <p14:creationId xmlns:p14="http://schemas.microsoft.com/office/powerpoint/2010/main" val="240867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662967"/>
          </a:xfrm>
        </p:spPr>
        <p:txBody>
          <a:bodyPr>
            <a:normAutofit/>
          </a:bodyPr>
          <a:lstStyle/>
          <a:p>
            <a:pPr algn="just"/>
            <a:r>
              <a:rPr lang="tr-TR" sz="3600" dirty="0"/>
              <a:t>Osmanlı Devleti I. Dünya Savaşı’ndan aşağıdaki ateşkes antlaşmalarından hangisini imzalayarak çekilmiştir?</a:t>
            </a:r>
          </a:p>
        </p:txBody>
      </p:sp>
      <p:sp>
        <p:nvSpPr>
          <p:cNvPr id="3" name="İçerik Yer Tutucusu 2"/>
          <p:cNvSpPr>
            <a:spLocks noGrp="1"/>
          </p:cNvSpPr>
          <p:nvPr>
            <p:ph idx="1"/>
          </p:nvPr>
        </p:nvSpPr>
        <p:spPr>
          <a:xfrm>
            <a:off x="838200" y="1969477"/>
            <a:ext cx="10515600" cy="4207485"/>
          </a:xfrm>
        </p:spPr>
        <p:txBody>
          <a:bodyPr>
            <a:normAutofit/>
          </a:bodyPr>
          <a:lstStyle/>
          <a:p>
            <a:pPr marL="0" indent="0">
              <a:buNone/>
            </a:pPr>
            <a:r>
              <a:rPr lang="tr-TR" dirty="0" smtClean="0"/>
              <a:t>A</a:t>
            </a:r>
            <a:r>
              <a:rPr lang="tr-TR" dirty="0"/>
              <a:t>. Mondros </a:t>
            </a:r>
          </a:p>
          <a:p>
            <a:pPr marL="0" indent="0">
              <a:buNone/>
            </a:pPr>
            <a:r>
              <a:rPr lang="tr-TR" dirty="0"/>
              <a:t>B. </a:t>
            </a:r>
            <a:r>
              <a:rPr lang="tr-TR" dirty="0" err="1"/>
              <a:t>Rothandes</a:t>
            </a:r>
            <a:endParaRPr lang="tr-TR" dirty="0"/>
          </a:p>
          <a:p>
            <a:pPr marL="0" indent="0">
              <a:buNone/>
            </a:pPr>
            <a:r>
              <a:rPr lang="tr-TR" dirty="0"/>
              <a:t>C. Villa-</a:t>
            </a:r>
            <a:r>
              <a:rPr lang="tr-TR" dirty="0" err="1"/>
              <a:t>Gusti</a:t>
            </a:r>
            <a:r>
              <a:rPr lang="tr-TR" dirty="0"/>
              <a:t> </a:t>
            </a:r>
          </a:p>
          <a:p>
            <a:pPr marL="0" indent="0">
              <a:buNone/>
            </a:pPr>
            <a:r>
              <a:rPr lang="tr-TR" dirty="0"/>
              <a:t>D. </a:t>
            </a:r>
            <a:r>
              <a:rPr lang="tr-TR" dirty="0" err="1"/>
              <a:t>Uşi</a:t>
            </a:r>
            <a:endParaRPr lang="tr-TR" dirty="0"/>
          </a:p>
          <a:p>
            <a:pPr marL="0" indent="0">
              <a:buNone/>
            </a:pPr>
            <a:r>
              <a:rPr lang="tr-TR" dirty="0"/>
              <a:t>E. Londra</a:t>
            </a:r>
          </a:p>
          <a:p>
            <a:pPr marL="0" indent="0">
              <a:buNone/>
            </a:pPr>
            <a:r>
              <a:rPr lang="tr-TR" dirty="0" smtClean="0"/>
              <a:t>Cevap: </a:t>
            </a:r>
            <a:r>
              <a:rPr lang="tr-TR" dirty="0"/>
              <a:t>A</a:t>
            </a:r>
          </a:p>
        </p:txBody>
      </p:sp>
    </p:spTree>
    <p:extLst>
      <p:ext uri="{BB962C8B-B14F-4D97-AF65-F5344CB8AC3E}">
        <p14:creationId xmlns:p14="http://schemas.microsoft.com/office/powerpoint/2010/main" val="203059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522290"/>
          </a:xfrm>
        </p:spPr>
        <p:txBody>
          <a:bodyPr>
            <a:normAutofit fontScale="90000"/>
          </a:bodyPr>
          <a:lstStyle/>
          <a:p>
            <a:pPr algn="just"/>
            <a:r>
              <a:rPr lang="tr-TR" dirty="0"/>
              <a:t>Aşağıdakilerden hangisi I. Dünya Savaşı sonunda yenilen devletlerle yapılacak olan barışın esaslarını görüşmek amacıyla toplanan Barış Konferansı'dır?</a:t>
            </a:r>
          </a:p>
        </p:txBody>
      </p:sp>
      <p:sp>
        <p:nvSpPr>
          <p:cNvPr id="3" name="İçerik Yer Tutucusu 2"/>
          <p:cNvSpPr>
            <a:spLocks noGrp="1"/>
          </p:cNvSpPr>
          <p:nvPr>
            <p:ph idx="1"/>
          </p:nvPr>
        </p:nvSpPr>
        <p:spPr>
          <a:xfrm>
            <a:off x="838200" y="2297723"/>
            <a:ext cx="10515600" cy="3879239"/>
          </a:xfrm>
        </p:spPr>
        <p:txBody>
          <a:bodyPr>
            <a:normAutofit/>
          </a:bodyPr>
          <a:lstStyle/>
          <a:p>
            <a:pPr marL="0" indent="0" algn="just">
              <a:buNone/>
            </a:pPr>
            <a:r>
              <a:rPr lang="tr-TR" dirty="0" smtClean="0"/>
              <a:t>A</a:t>
            </a:r>
            <a:r>
              <a:rPr lang="tr-TR" dirty="0"/>
              <a:t>. Lozan</a:t>
            </a:r>
          </a:p>
          <a:p>
            <a:pPr marL="0" indent="0" algn="just">
              <a:buNone/>
            </a:pPr>
            <a:r>
              <a:rPr lang="tr-TR" dirty="0"/>
              <a:t>B. Berlin</a:t>
            </a:r>
          </a:p>
          <a:p>
            <a:pPr marL="0" indent="0" algn="just">
              <a:buNone/>
            </a:pPr>
            <a:r>
              <a:rPr lang="tr-TR" dirty="0"/>
              <a:t>C. </a:t>
            </a:r>
            <a:r>
              <a:rPr lang="tr-TR" dirty="0" err="1"/>
              <a:t>Ayastefanos</a:t>
            </a:r>
            <a:endParaRPr lang="tr-TR" dirty="0"/>
          </a:p>
          <a:p>
            <a:pPr marL="0" indent="0" algn="just">
              <a:buNone/>
            </a:pPr>
            <a:r>
              <a:rPr lang="tr-TR" dirty="0"/>
              <a:t>D. Paris</a:t>
            </a:r>
          </a:p>
          <a:p>
            <a:pPr marL="0" indent="0" algn="just">
              <a:buNone/>
            </a:pPr>
            <a:r>
              <a:rPr lang="tr-TR" dirty="0"/>
              <a:t>E. Bükreş</a:t>
            </a:r>
          </a:p>
          <a:p>
            <a:pPr marL="0" indent="0" algn="just">
              <a:buNone/>
            </a:pPr>
            <a:r>
              <a:rPr lang="tr-TR" dirty="0" smtClean="0"/>
              <a:t>Cevap: </a:t>
            </a:r>
            <a:r>
              <a:rPr lang="tr-TR" dirty="0"/>
              <a:t>D</a:t>
            </a:r>
          </a:p>
        </p:txBody>
      </p:sp>
    </p:spTree>
    <p:extLst>
      <p:ext uri="{BB962C8B-B14F-4D97-AF65-F5344CB8AC3E}">
        <p14:creationId xmlns:p14="http://schemas.microsoft.com/office/powerpoint/2010/main" val="333779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562707"/>
            <a:ext cx="10515600" cy="1430215"/>
          </a:xfrm>
        </p:spPr>
        <p:txBody>
          <a:bodyPr>
            <a:normAutofit fontScale="90000"/>
          </a:bodyPr>
          <a:lstStyle/>
          <a:p>
            <a:r>
              <a:rPr lang="tr-TR" dirty="0"/>
              <a:t>Aşağıdakilerden hangisi I. Dünya Savaşı'nı bitiren </a:t>
            </a:r>
            <a:r>
              <a:rPr lang="tr-TR" dirty="0" smtClean="0"/>
              <a:t>Barış Anlaşmalarından birisi </a:t>
            </a:r>
            <a:r>
              <a:rPr lang="tr-TR" dirty="0"/>
              <a:t>olarak değerlendirilemez?</a:t>
            </a:r>
          </a:p>
        </p:txBody>
      </p:sp>
      <p:sp>
        <p:nvSpPr>
          <p:cNvPr id="3" name="İçerik Yer Tutucusu 2"/>
          <p:cNvSpPr>
            <a:spLocks noGrp="1"/>
          </p:cNvSpPr>
          <p:nvPr>
            <p:ph idx="1"/>
          </p:nvPr>
        </p:nvSpPr>
        <p:spPr>
          <a:xfrm>
            <a:off x="838200" y="2285999"/>
            <a:ext cx="10515600" cy="3890963"/>
          </a:xfrm>
        </p:spPr>
        <p:txBody>
          <a:bodyPr>
            <a:normAutofit/>
          </a:bodyPr>
          <a:lstStyle/>
          <a:p>
            <a:pPr marL="0" indent="0">
              <a:buNone/>
            </a:pPr>
            <a:endParaRPr lang="tr-TR" dirty="0"/>
          </a:p>
          <a:p>
            <a:pPr marL="0" indent="0">
              <a:buNone/>
            </a:pPr>
            <a:r>
              <a:rPr lang="tr-TR" dirty="0" smtClean="0"/>
              <a:t>A</a:t>
            </a:r>
            <a:r>
              <a:rPr lang="tr-TR" dirty="0"/>
              <a:t>. Sevr </a:t>
            </a:r>
          </a:p>
          <a:p>
            <a:pPr marL="0" indent="0">
              <a:buNone/>
            </a:pPr>
            <a:r>
              <a:rPr lang="tr-TR" dirty="0"/>
              <a:t>B. </a:t>
            </a:r>
            <a:r>
              <a:rPr lang="tr-TR" dirty="0" err="1"/>
              <a:t>Versay</a:t>
            </a:r>
            <a:endParaRPr lang="tr-TR" dirty="0"/>
          </a:p>
          <a:p>
            <a:pPr marL="0" indent="0">
              <a:buNone/>
            </a:pPr>
            <a:r>
              <a:rPr lang="tr-TR" dirty="0"/>
              <a:t>C. </a:t>
            </a:r>
            <a:r>
              <a:rPr lang="tr-TR" dirty="0" err="1"/>
              <a:t>Trianon</a:t>
            </a:r>
            <a:r>
              <a:rPr lang="tr-TR" dirty="0"/>
              <a:t> </a:t>
            </a:r>
          </a:p>
          <a:p>
            <a:pPr marL="0" indent="0">
              <a:buNone/>
            </a:pPr>
            <a:r>
              <a:rPr lang="tr-TR" dirty="0"/>
              <a:t>D. </a:t>
            </a:r>
            <a:r>
              <a:rPr lang="tr-TR" dirty="0" err="1" smtClean="0"/>
              <a:t>Ayastefanos</a:t>
            </a:r>
            <a:endParaRPr lang="tr-TR" dirty="0"/>
          </a:p>
          <a:p>
            <a:pPr marL="0" indent="0">
              <a:buNone/>
            </a:pPr>
            <a:r>
              <a:rPr lang="tr-TR" dirty="0"/>
              <a:t>E. </a:t>
            </a:r>
            <a:r>
              <a:rPr lang="tr-TR" dirty="0" err="1"/>
              <a:t>Nöyyi</a:t>
            </a:r>
            <a:r>
              <a:rPr lang="tr-TR" dirty="0"/>
              <a:t> </a:t>
            </a:r>
          </a:p>
          <a:p>
            <a:pPr marL="0" indent="0">
              <a:buNone/>
            </a:pPr>
            <a:r>
              <a:rPr lang="tr-TR" dirty="0" smtClean="0"/>
              <a:t>Cevap: </a:t>
            </a:r>
            <a:r>
              <a:rPr lang="tr-TR" dirty="0"/>
              <a:t>D </a:t>
            </a:r>
          </a:p>
          <a:p>
            <a:pPr marL="0" indent="0">
              <a:buNone/>
            </a:pPr>
            <a:endParaRPr lang="tr-TR" dirty="0"/>
          </a:p>
        </p:txBody>
      </p:sp>
    </p:spTree>
    <p:extLst>
      <p:ext uri="{BB962C8B-B14F-4D97-AF65-F5344CB8AC3E}">
        <p14:creationId xmlns:p14="http://schemas.microsoft.com/office/powerpoint/2010/main" val="87800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019907"/>
            <a:ext cx="10515600" cy="1559169"/>
          </a:xfrm>
        </p:spPr>
        <p:txBody>
          <a:bodyPr>
            <a:normAutofit fontScale="90000"/>
          </a:bodyPr>
          <a:lstStyle/>
          <a:p>
            <a:r>
              <a:rPr lang="tr-TR" dirty="0"/>
              <a:t>I. Dünya Savaşının sonunda yenilen Almanya aşağıdaki hangi anlaşmayı imzalayarak savaştan çekilmiştir?</a:t>
            </a:r>
            <a:br>
              <a:rPr lang="tr-TR" dirty="0"/>
            </a:br>
            <a:endParaRPr lang="tr-TR" dirty="0"/>
          </a:p>
        </p:txBody>
      </p:sp>
      <p:sp>
        <p:nvSpPr>
          <p:cNvPr id="3" name="İçerik Yer Tutucusu 2"/>
          <p:cNvSpPr>
            <a:spLocks noGrp="1"/>
          </p:cNvSpPr>
          <p:nvPr>
            <p:ph idx="1"/>
          </p:nvPr>
        </p:nvSpPr>
        <p:spPr>
          <a:xfrm>
            <a:off x="838200" y="2485291"/>
            <a:ext cx="10515600" cy="3691671"/>
          </a:xfrm>
        </p:spPr>
        <p:txBody>
          <a:bodyPr/>
          <a:lstStyle/>
          <a:p>
            <a:pPr marL="0" indent="0">
              <a:buNone/>
            </a:pPr>
            <a:r>
              <a:rPr lang="tr-TR" dirty="0" smtClean="0"/>
              <a:t>A</a:t>
            </a:r>
            <a:r>
              <a:rPr lang="tr-TR" dirty="0"/>
              <a:t>. Sen </a:t>
            </a:r>
            <a:r>
              <a:rPr lang="tr-TR" dirty="0" err="1"/>
              <a:t>Jermen</a:t>
            </a:r>
            <a:endParaRPr lang="tr-TR" dirty="0"/>
          </a:p>
          <a:p>
            <a:pPr marL="0" indent="0">
              <a:buNone/>
            </a:pPr>
            <a:r>
              <a:rPr lang="tr-TR" dirty="0"/>
              <a:t>B. Sevr</a:t>
            </a:r>
          </a:p>
          <a:p>
            <a:pPr marL="0" indent="0">
              <a:buNone/>
            </a:pPr>
            <a:r>
              <a:rPr lang="tr-TR" dirty="0"/>
              <a:t>C. </a:t>
            </a:r>
            <a:r>
              <a:rPr lang="tr-TR" dirty="0" err="1"/>
              <a:t>Versay</a:t>
            </a:r>
            <a:endParaRPr lang="tr-TR" dirty="0"/>
          </a:p>
          <a:p>
            <a:pPr marL="0" indent="0">
              <a:buNone/>
            </a:pPr>
            <a:r>
              <a:rPr lang="tr-TR" dirty="0"/>
              <a:t>D. </a:t>
            </a:r>
            <a:r>
              <a:rPr lang="tr-TR" dirty="0" err="1"/>
              <a:t>Nöyyi</a:t>
            </a:r>
            <a:endParaRPr lang="tr-TR" dirty="0"/>
          </a:p>
          <a:p>
            <a:pPr marL="0" indent="0">
              <a:buNone/>
            </a:pPr>
            <a:r>
              <a:rPr lang="tr-TR" dirty="0"/>
              <a:t>E. </a:t>
            </a:r>
            <a:r>
              <a:rPr lang="tr-TR" dirty="0" err="1"/>
              <a:t>Trianon</a:t>
            </a:r>
            <a:endParaRPr lang="tr-TR" dirty="0"/>
          </a:p>
          <a:p>
            <a:pPr marL="0" indent="0">
              <a:buNone/>
            </a:pPr>
            <a:r>
              <a:rPr lang="tr-TR" dirty="0" smtClean="0"/>
              <a:t>Cevap: </a:t>
            </a:r>
            <a:r>
              <a:rPr lang="tr-TR" dirty="0"/>
              <a:t>C</a:t>
            </a:r>
          </a:p>
          <a:p>
            <a:pPr marL="0" indent="0">
              <a:buNone/>
            </a:pPr>
            <a:endParaRPr lang="tr-TR" dirty="0"/>
          </a:p>
        </p:txBody>
      </p:sp>
    </p:spTree>
    <p:extLst>
      <p:ext uri="{BB962C8B-B14F-4D97-AF65-F5344CB8AC3E}">
        <p14:creationId xmlns:p14="http://schemas.microsoft.com/office/powerpoint/2010/main" val="88237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525829"/>
          </a:xfrm>
        </p:spPr>
        <p:txBody>
          <a:bodyPr>
            <a:normAutofit fontScale="90000"/>
          </a:bodyPr>
          <a:lstStyle/>
          <a:p>
            <a:endParaRPr lang="tr-TR" dirty="0"/>
          </a:p>
        </p:txBody>
      </p:sp>
      <p:sp>
        <p:nvSpPr>
          <p:cNvPr id="3" name="İçerik Yer Tutucusu 2"/>
          <p:cNvSpPr>
            <a:spLocks noGrp="1"/>
          </p:cNvSpPr>
          <p:nvPr>
            <p:ph idx="1"/>
          </p:nvPr>
        </p:nvSpPr>
        <p:spPr>
          <a:xfrm>
            <a:off x="838200" y="1113692"/>
            <a:ext cx="10515600" cy="5063271"/>
          </a:xfrm>
        </p:spPr>
        <p:txBody>
          <a:bodyPr/>
          <a:lstStyle/>
          <a:p>
            <a:pPr marL="0" indent="0">
              <a:buNone/>
            </a:pPr>
            <a:r>
              <a:rPr lang="tr-TR" dirty="0"/>
              <a:t>Birinci Dünya Savaşı aşağıdaki hangi tarihler arasında yaşanmıştır?</a:t>
            </a:r>
          </a:p>
          <a:p>
            <a:pPr marL="0" indent="0">
              <a:buNone/>
            </a:pPr>
            <a:endParaRPr lang="tr-TR" dirty="0" smtClean="0"/>
          </a:p>
          <a:p>
            <a:pPr marL="0" indent="0">
              <a:buNone/>
            </a:pPr>
            <a:r>
              <a:rPr lang="tr-TR" dirty="0" smtClean="0"/>
              <a:t>A</a:t>
            </a:r>
            <a:r>
              <a:rPr lang="tr-TR" dirty="0"/>
              <a:t>. 1911-1912</a:t>
            </a:r>
          </a:p>
          <a:p>
            <a:pPr marL="0" indent="0">
              <a:buNone/>
            </a:pPr>
            <a:r>
              <a:rPr lang="tr-TR" dirty="0"/>
              <a:t>B. 1912-1913</a:t>
            </a:r>
          </a:p>
          <a:p>
            <a:pPr marL="0" indent="0">
              <a:buNone/>
            </a:pPr>
            <a:r>
              <a:rPr lang="tr-TR" dirty="0"/>
              <a:t>C. 1914-1918</a:t>
            </a:r>
          </a:p>
          <a:p>
            <a:pPr marL="0" indent="0">
              <a:buNone/>
            </a:pPr>
            <a:r>
              <a:rPr lang="tr-TR" dirty="0"/>
              <a:t>D. 1877-1878</a:t>
            </a:r>
          </a:p>
          <a:p>
            <a:pPr marL="0" indent="0">
              <a:buNone/>
            </a:pPr>
            <a:r>
              <a:rPr lang="tr-TR" dirty="0"/>
              <a:t>E. 1854-1846</a:t>
            </a:r>
          </a:p>
          <a:p>
            <a:pPr marL="0" indent="0">
              <a:buNone/>
            </a:pPr>
            <a:r>
              <a:rPr lang="tr-TR" dirty="0" smtClean="0"/>
              <a:t>Cevap: </a:t>
            </a:r>
            <a:r>
              <a:rPr lang="tr-TR" dirty="0"/>
              <a:t>C</a:t>
            </a:r>
          </a:p>
          <a:p>
            <a:pPr marL="0" indent="0">
              <a:buNone/>
            </a:pPr>
            <a:endParaRPr lang="tr-TR" dirty="0"/>
          </a:p>
        </p:txBody>
      </p:sp>
    </p:spTree>
    <p:extLst>
      <p:ext uri="{BB962C8B-B14F-4D97-AF65-F5344CB8AC3E}">
        <p14:creationId xmlns:p14="http://schemas.microsoft.com/office/powerpoint/2010/main" val="4194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50690"/>
          </a:xfrm>
        </p:spPr>
        <p:txBody>
          <a:bodyPr>
            <a:normAutofit fontScale="90000"/>
          </a:bodyPr>
          <a:lstStyle/>
          <a:p>
            <a:endParaRPr lang="tr-TR" dirty="0"/>
          </a:p>
        </p:txBody>
      </p:sp>
      <p:sp>
        <p:nvSpPr>
          <p:cNvPr id="3" name="İçerik Yer Tutucusu 2"/>
          <p:cNvSpPr>
            <a:spLocks noGrp="1"/>
          </p:cNvSpPr>
          <p:nvPr>
            <p:ph idx="1"/>
          </p:nvPr>
        </p:nvSpPr>
        <p:spPr>
          <a:xfrm>
            <a:off x="838200" y="762000"/>
            <a:ext cx="10515600" cy="5414963"/>
          </a:xfrm>
        </p:spPr>
        <p:txBody>
          <a:bodyPr>
            <a:normAutofit fontScale="92500" lnSpcReduction="10000"/>
          </a:bodyPr>
          <a:lstStyle/>
          <a:p>
            <a:pPr marL="0" indent="0">
              <a:buNone/>
            </a:pPr>
            <a:r>
              <a:rPr lang="tr-TR" dirty="0"/>
              <a:t>"I. Dünya Savaşı'nda Osmanlı Devleti, İngilizlerden Süveyş Kanalı ve Mısır'ı almak için Kanal Cephesi'ni açmış fakat yapılan iki taarruzda başarılı olamamıştır. Ardından İngiliz birlikleri saldırı durumuna geçirmişler; Sina Yarımadası'ndan başlayarak Filistin ve Suriye toprakları üzerinden Anadolu'ya doğru ilerlemişlerdir. Bu İngiliz saldırıları karşısında Türk birlikleri pek çok şehri kaybederek geri çekilmiş ve Mondros Ateşkesi imzalandığında tüm Suriye ve Filistin kaybedilmiş durumdadır.". Aşağıdaki şehirlerden hangileri, bu savaş alanında kaybedilen şehirler olarak değerlendirilmelidir? </a:t>
            </a:r>
          </a:p>
          <a:p>
            <a:pPr marL="0" indent="0">
              <a:buNone/>
            </a:pPr>
            <a:r>
              <a:rPr lang="tr-TR" dirty="0"/>
              <a:t>A. Erzurum-Bitlis-Van</a:t>
            </a:r>
          </a:p>
          <a:p>
            <a:pPr marL="0" indent="0">
              <a:buNone/>
            </a:pPr>
            <a:r>
              <a:rPr lang="tr-TR" dirty="0"/>
              <a:t>B. Edirne-Kırklareli-Tekirdağ</a:t>
            </a:r>
          </a:p>
          <a:p>
            <a:pPr marL="0" indent="0">
              <a:buNone/>
            </a:pPr>
            <a:r>
              <a:rPr lang="tr-TR" dirty="0"/>
              <a:t>C. Bağdat-Tebriz-Bakü</a:t>
            </a:r>
          </a:p>
          <a:p>
            <a:pPr marL="0" indent="0">
              <a:buNone/>
            </a:pPr>
            <a:r>
              <a:rPr lang="tr-TR" dirty="0"/>
              <a:t>D. Gazze-Kudüs-Halep</a:t>
            </a:r>
          </a:p>
          <a:p>
            <a:pPr marL="0" indent="0">
              <a:buNone/>
            </a:pPr>
            <a:r>
              <a:rPr lang="tr-TR" dirty="0"/>
              <a:t>E. Kars-Ardahan-Batum</a:t>
            </a:r>
          </a:p>
          <a:p>
            <a:pPr marL="0" indent="0">
              <a:buNone/>
            </a:pPr>
            <a:r>
              <a:rPr lang="tr-TR" dirty="0" smtClean="0"/>
              <a:t>Cevap: </a:t>
            </a:r>
            <a:r>
              <a:rPr lang="tr-TR" dirty="0"/>
              <a:t>D</a:t>
            </a:r>
          </a:p>
          <a:p>
            <a:pPr marL="0" indent="0">
              <a:buNone/>
            </a:pPr>
            <a:endParaRPr lang="tr-TR" dirty="0"/>
          </a:p>
        </p:txBody>
      </p:sp>
    </p:spTree>
    <p:extLst>
      <p:ext uri="{BB962C8B-B14F-4D97-AF65-F5344CB8AC3E}">
        <p14:creationId xmlns:p14="http://schemas.microsoft.com/office/powerpoint/2010/main" val="272374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26537"/>
          </a:xfrm>
        </p:spPr>
        <p:txBody>
          <a:bodyPr>
            <a:normAutofit fontScale="90000"/>
          </a:bodyPr>
          <a:lstStyle/>
          <a:p>
            <a:endParaRPr lang="tr-TR" dirty="0"/>
          </a:p>
        </p:txBody>
      </p:sp>
      <p:sp>
        <p:nvSpPr>
          <p:cNvPr id="3" name="İçerik Yer Tutucusu 2"/>
          <p:cNvSpPr>
            <a:spLocks noGrp="1"/>
          </p:cNvSpPr>
          <p:nvPr>
            <p:ph idx="1"/>
          </p:nvPr>
        </p:nvSpPr>
        <p:spPr>
          <a:xfrm>
            <a:off x="838200" y="890954"/>
            <a:ext cx="10515600" cy="5286009"/>
          </a:xfrm>
        </p:spPr>
        <p:txBody>
          <a:bodyPr>
            <a:normAutofit fontScale="92500" lnSpcReduction="10000"/>
          </a:bodyPr>
          <a:lstStyle/>
          <a:p>
            <a:pPr marL="0" indent="0">
              <a:buNone/>
            </a:pPr>
            <a:r>
              <a:rPr lang="tr-TR" dirty="0"/>
              <a:t>I. Dünya Savaşı'nda İtilaf Devletleri'nin Çanakkale Cephesinde elde edecekleri bir zaferin aşağıdaki hangi sonucu doğurması beklenemez?</a:t>
            </a:r>
          </a:p>
          <a:p>
            <a:pPr marL="0" indent="0">
              <a:buNone/>
            </a:pPr>
            <a:r>
              <a:rPr lang="tr-TR" dirty="0"/>
              <a:t>A. Çarlık Rusya'sına yardım ulaştırılarak savaş gücü takviye edilebilecek ve buradan ihtiyaç duyulan gıda malzemeleri de Avrupa'ya taşınabilecektir </a:t>
            </a:r>
          </a:p>
          <a:p>
            <a:pPr marL="0" indent="0">
              <a:buNone/>
            </a:pPr>
            <a:r>
              <a:rPr lang="tr-TR" dirty="0"/>
              <a:t>B. Müttefik donanması Marmara Denizi'ne geçerek İstanbul'u işgal edebilecektir </a:t>
            </a:r>
          </a:p>
          <a:p>
            <a:pPr marL="0" indent="0">
              <a:buNone/>
            </a:pPr>
            <a:r>
              <a:rPr lang="tr-TR" dirty="0"/>
              <a:t>C. Henüz savaşa girmemiş olan bazı Balkan devletleri İtilaf Devletleri safında savaşa çekilebilecektir</a:t>
            </a:r>
          </a:p>
          <a:p>
            <a:pPr marL="0" indent="0">
              <a:buNone/>
            </a:pPr>
            <a:r>
              <a:rPr lang="tr-TR" dirty="0"/>
              <a:t>D. Osmanlı Devleti geniş coğrafyasıyla savaş dışı bırakılarak savaşın olası süresi kısaltılabilecektir</a:t>
            </a:r>
          </a:p>
          <a:p>
            <a:pPr marL="0" indent="0">
              <a:buNone/>
            </a:pPr>
            <a:r>
              <a:rPr lang="tr-TR" dirty="0"/>
              <a:t>E. İngilizlerin Kafkas Cephesi'nde Osmanlıların esir aldığı subay ve askerleri geri alınabilecektir</a:t>
            </a:r>
          </a:p>
          <a:p>
            <a:pPr marL="0" indent="0">
              <a:buNone/>
            </a:pPr>
            <a:r>
              <a:rPr lang="tr-TR" dirty="0" smtClean="0"/>
              <a:t>Cevap: </a:t>
            </a:r>
            <a:r>
              <a:rPr lang="tr-TR" dirty="0"/>
              <a:t>E</a:t>
            </a:r>
          </a:p>
          <a:p>
            <a:pPr marL="0" indent="0">
              <a:buNone/>
            </a:pPr>
            <a:endParaRPr lang="tr-TR" dirty="0"/>
          </a:p>
        </p:txBody>
      </p:sp>
    </p:spTree>
    <p:extLst>
      <p:ext uri="{BB962C8B-B14F-4D97-AF65-F5344CB8AC3E}">
        <p14:creationId xmlns:p14="http://schemas.microsoft.com/office/powerpoint/2010/main" val="377104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560998"/>
          </a:xfrm>
        </p:spPr>
        <p:txBody>
          <a:bodyPr>
            <a:normAutofit fontScale="90000"/>
          </a:bodyPr>
          <a:lstStyle/>
          <a:p>
            <a:endParaRPr lang="tr-TR" dirty="0"/>
          </a:p>
        </p:txBody>
      </p:sp>
      <p:sp>
        <p:nvSpPr>
          <p:cNvPr id="3" name="İçerik Yer Tutucusu 2"/>
          <p:cNvSpPr>
            <a:spLocks noGrp="1"/>
          </p:cNvSpPr>
          <p:nvPr>
            <p:ph idx="1"/>
          </p:nvPr>
        </p:nvSpPr>
        <p:spPr>
          <a:xfrm>
            <a:off x="838200" y="1172308"/>
            <a:ext cx="10515600" cy="5004655"/>
          </a:xfrm>
        </p:spPr>
        <p:txBody>
          <a:bodyPr/>
          <a:lstStyle/>
          <a:p>
            <a:pPr marL="0" indent="0">
              <a:buNone/>
            </a:pPr>
            <a:r>
              <a:rPr lang="tr-TR" dirty="0"/>
              <a:t>Aşağıdakilerden hangisi I. Dünya Savaşı sürecinde Osmanlı Devleti’nin topraklarını paylaşmak amacıyla yapılan gizli antlaşmalardan biridir?</a:t>
            </a:r>
          </a:p>
          <a:p>
            <a:pPr marL="0" indent="0">
              <a:buNone/>
            </a:pPr>
            <a:endParaRPr lang="tr-TR" dirty="0" smtClean="0"/>
          </a:p>
          <a:p>
            <a:pPr marL="0" indent="0">
              <a:buNone/>
            </a:pPr>
            <a:r>
              <a:rPr lang="tr-TR" dirty="0" smtClean="0"/>
              <a:t>A</a:t>
            </a:r>
            <a:r>
              <a:rPr lang="tr-TR" dirty="0"/>
              <a:t>. </a:t>
            </a:r>
            <a:r>
              <a:rPr lang="tr-TR" dirty="0" err="1"/>
              <a:t>Versay</a:t>
            </a:r>
            <a:r>
              <a:rPr lang="tr-TR" dirty="0"/>
              <a:t> Anlaşması</a:t>
            </a:r>
          </a:p>
          <a:p>
            <a:pPr marL="0" indent="0">
              <a:buNone/>
            </a:pPr>
            <a:r>
              <a:rPr lang="tr-TR" dirty="0"/>
              <a:t>B. </a:t>
            </a:r>
            <a:r>
              <a:rPr lang="tr-TR" dirty="0" err="1"/>
              <a:t>Sykes-Picot</a:t>
            </a:r>
            <a:r>
              <a:rPr lang="tr-TR" dirty="0"/>
              <a:t> Antlaşması</a:t>
            </a:r>
          </a:p>
          <a:p>
            <a:pPr marL="0" indent="0">
              <a:buNone/>
            </a:pPr>
            <a:r>
              <a:rPr lang="tr-TR" dirty="0"/>
              <a:t>C. Sevr Antlaşması</a:t>
            </a:r>
          </a:p>
          <a:p>
            <a:pPr marL="0" indent="0">
              <a:buNone/>
            </a:pPr>
            <a:r>
              <a:rPr lang="tr-TR" dirty="0"/>
              <a:t>D. </a:t>
            </a:r>
            <a:r>
              <a:rPr lang="tr-TR" dirty="0" err="1"/>
              <a:t>Uşi</a:t>
            </a:r>
            <a:r>
              <a:rPr lang="tr-TR" dirty="0"/>
              <a:t> Antlaşması</a:t>
            </a:r>
          </a:p>
          <a:p>
            <a:pPr marL="0" indent="0">
              <a:buNone/>
            </a:pPr>
            <a:r>
              <a:rPr lang="tr-TR" dirty="0"/>
              <a:t>E. Lozan Antlaşması</a:t>
            </a:r>
          </a:p>
          <a:p>
            <a:pPr marL="0" indent="0">
              <a:buNone/>
            </a:pPr>
            <a:r>
              <a:rPr lang="tr-TR" dirty="0" smtClean="0"/>
              <a:t>Cevap: </a:t>
            </a:r>
            <a:r>
              <a:rPr lang="tr-TR" dirty="0"/>
              <a:t>B</a:t>
            </a:r>
          </a:p>
          <a:p>
            <a:pPr marL="0" indent="0">
              <a:buNone/>
            </a:pPr>
            <a:endParaRPr lang="tr-TR" dirty="0"/>
          </a:p>
        </p:txBody>
      </p:sp>
    </p:spTree>
    <p:extLst>
      <p:ext uri="{BB962C8B-B14F-4D97-AF65-F5344CB8AC3E}">
        <p14:creationId xmlns:p14="http://schemas.microsoft.com/office/powerpoint/2010/main" val="111661232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3637</TotalTime>
  <Words>438</Words>
  <Application>Microsoft Office PowerPoint</Application>
  <PresentationFormat>Özel</PresentationFormat>
  <Paragraphs>67</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Office Teması</vt:lpstr>
      <vt:lpstr>Aşağıdakilerden hangisi I. Dünya Savaşı’nın sonuçlarından birisi olarak değerlendirilemez?</vt:lpstr>
      <vt:lpstr>Osmanlı Devleti I. Dünya Savaşı’ndan aşağıdaki ateşkes antlaşmalarından hangisini imzalayarak çekilmiştir?</vt:lpstr>
      <vt:lpstr>Aşağıdakilerden hangisi I. Dünya Savaşı sonunda yenilen devletlerle yapılacak olan barışın esaslarını görüşmek amacıyla toplanan Barış Konferansı'dır?</vt:lpstr>
      <vt:lpstr>Aşağıdakilerden hangisi I. Dünya Savaşı'nı bitiren Barış Anlaşmalarından birisi olarak değerlendirilemez?</vt:lpstr>
      <vt:lpstr>I. Dünya Savaşının sonunda yenilen Almanya aşağıdaki hangi anlaşmayı imzalayarak savaştan çekilmiştir? </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202</cp:revision>
  <dcterms:created xsi:type="dcterms:W3CDTF">2020-10-12T19:58:09Z</dcterms:created>
  <dcterms:modified xsi:type="dcterms:W3CDTF">2020-12-05T10:30:07Z</dcterms:modified>
</cp:coreProperties>
</file>