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6" r:id="rId3"/>
    <p:sldId id="257" r:id="rId4"/>
    <p:sldId id="258" r:id="rId5"/>
    <p:sldId id="260" r:id="rId6"/>
    <p:sldId id="261" r:id="rId7"/>
    <p:sldId id="278" r:id="rId8"/>
    <p:sldId id="264" r:id="rId9"/>
    <p:sldId id="292" r:id="rId10"/>
    <p:sldId id="279" r:id="rId11"/>
    <p:sldId id="280" r:id="rId12"/>
    <p:sldId id="267" r:id="rId13"/>
    <p:sldId id="268" r:id="rId14"/>
    <p:sldId id="269" r:id="rId15"/>
    <p:sldId id="282" r:id="rId16"/>
    <p:sldId id="293" r:id="rId17"/>
    <p:sldId id="283" r:id="rId18"/>
    <p:sldId id="284" r:id="rId19"/>
    <p:sldId id="285" r:id="rId20"/>
    <p:sldId id="286" r:id="rId21"/>
    <p:sldId id="287" r:id="rId22"/>
    <p:sldId id="288" r:id="rId23"/>
    <p:sldId id="289" r:id="rId24"/>
    <p:sldId id="275" r:id="rId25"/>
    <p:sldId id="274" r:id="rId26"/>
    <p:sldId id="290" r:id="rId27"/>
    <p:sldId id="276" r:id="rId28"/>
    <p:sldId id="277" r:id="rId2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6" d="100"/>
          <a:sy n="76" d="100"/>
        </p:scale>
        <p:origin x="-46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EFA5ED2-C224-4C21-BEE6-9B089661CE07}" type="datetimeFigureOut">
              <a:rPr lang="tr-TR" smtClean="0"/>
              <a:t>30.11.2020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47C1FC1-6944-4010-BD50-B590930989D5}" type="slidenum">
              <a:rPr lang="tr-TR" smtClean="0"/>
              <a:t>‹#›</a:t>
            </a:fld>
            <a:endParaRPr lang="tr-TR"/>
          </a:p>
        </p:txBody>
      </p:sp>
    </p:spTree>
    <p:extLst>
      <p:ext uri="{BB962C8B-B14F-4D97-AF65-F5344CB8AC3E}">
        <p14:creationId xmlns:p14="http://schemas.microsoft.com/office/powerpoint/2010/main" val="2569453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EFA5ED2-C224-4C21-BEE6-9B089661CE07}" type="datetimeFigureOut">
              <a:rPr lang="tr-TR" smtClean="0"/>
              <a:t>30.11.2020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47C1FC1-6944-4010-BD50-B590930989D5}" type="slidenum">
              <a:rPr lang="tr-TR" smtClean="0"/>
              <a:t>‹#›</a:t>
            </a:fld>
            <a:endParaRPr lang="tr-TR"/>
          </a:p>
        </p:txBody>
      </p:sp>
    </p:spTree>
    <p:extLst>
      <p:ext uri="{BB962C8B-B14F-4D97-AF65-F5344CB8AC3E}">
        <p14:creationId xmlns:p14="http://schemas.microsoft.com/office/powerpoint/2010/main" val="777390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EFA5ED2-C224-4C21-BEE6-9B089661CE07}" type="datetimeFigureOut">
              <a:rPr lang="tr-TR" smtClean="0"/>
              <a:t>30.11.2020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47C1FC1-6944-4010-BD50-B590930989D5}" type="slidenum">
              <a:rPr lang="tr-TR" smtClean="0"/>
              <a:t>‹#›</a:t>
            </a:fld>
            <a:endParaRPr lang="tr-TR"/>
          </a:p>
        </p:txBody>
      </p:sp>
    </p:spTree>
    <p:extLst>
      <p:ext uri="{BB962C8B-B14F-4D97-AF65-F5344CB8AC3E}">
        <p14:creationId xmlns:p14="http://schemas.microsoft.com/office/powerpoint/2010/main" val="1417467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EFA5ED2-C224-4C21-BEE6-9B089661CE07}" type="datetimeFigureOut">
              <a:rPr lang="tr-TR" smtClean="0"/>
              <a:t>30.11.2020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47C1FC1-6944-4010-BD50-B590930989D5}" type="slidenum">
              <a:rPr lang="tr-TR" smtClean="0"/>
              <a:t>‹#›</a:t>
            </a:fld>
            <a:endParaRPr lang="tr-TR"/>
          </a:p>
        </p:txBody>
      </p:sp>
    </p:spTree>
    <p:extLst>
      <p:ext uri="{BB962C8B-B14F-4D97-AF65-F5344CB8AC3E}">
        <p14:creationId xmlns:p14="http://schemas.microsoft.com/office/powerpoint/2010/main" val="3960349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EFA5ED2-C224-4C21-BEE6-9B089661CE07}" type="datetimeFigureOut">
              <a:rPr lang="tr-TR" smtClean="0"/>
              <a:t>30.11.2020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47C1FC1-6944-4010-BD50-B590930989D5}" type="slidenum">
              <a:rPr lang="tr-TR" smtClean="0"/>
              <a:t>‹#›</a:t>
            </a:fld>
            <a:endParaRPr lang="tr-TR"/>
          </a:p>
        </p:txBody>
      </p:sp>
    </p:spTree>
    <p:extLst>
      <p:ext uri="{BB962C8B-B14F-4D97-AF65-F5344CB8AC3E}">
        <p14:creationId xmlns:p14="http://schemas.microsoft.com/office/powerpoint/2010/main" val="411190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EFA5ED2-C224-4C21-BEE6-9B089661CE07}" type="datetimeFigureOut">
              <a:rPr lang="tr-TR" smtClean="0"/>
              <a:t>30.11.2020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47C1FC1-6944-4010-BD50-B590930989D5}" type="slidenum">
              <a:rPr lang="tr-TR" smtClean="0"/>
              <a:t>‹#›</a:t>
            </a:fld>
            <a:endParaRPr lang="tr-TR"/>
          </a:p>
        </p:txBody>
      </p:sp>
    </p:spTree>
    <p:extLst>
      <p:ext uri="{BB962C8B-B14F-4D97-AF65-F5344CB8AC3E}">
        <p14:creationId xmlns:p14="http://schemas.microsoft.com/office/powerpoint/2010/main" val="2146669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EFA5ED2-C224-4C21-BEE6-9B089661CE07}" type="datetimeFigureOut">
              <a:rPr lang="tr-TR" smtClean="0"/>
              <a:t>30.11.2020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547C1FC1-6944-4010-BD50-B590930989D5}" type="slidenum">
              <a:rPr lang="tr-TR" smtClean="0"/>
              <a:t>‹#›</a:t>
            </a:fld>
            <a:endParaRPr lang="tr-TR"/>
          </a:p>
        </p:txBody>
      </p:sp>
    </p:spTree>
    <p:extLst>
      <p:ext uri="{BB962C8B-B14F-4D97-AF65-F5344CB8AC3E}">
        <p14:creationId xmlns:p14="http://schemas.microsoft.com/office/powerpoint/2010/main" val="1921742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EFA5ED2-C224-4C21-BEE6-9B089661CE07}" type="datetimeFigureOut">
              <a:rPr lang="tr-TR" smtClean="0"/>
              <a:t>30.11.2020</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547C1FC1-6944-4010-BD50-B590930989D5}" type="slidenum">
              <a:rPr lang="tr-TR" smtClean="0"/>
              <a:t>‹#›</a:t>
            </a:fld>
            <a:endParaRPr lang="tr-TR"/>
          </a:p>
        </p:txBody>
      </p:sp>
    </p:spTree>
    <p:extLst>
      <p:ext uri="{BB962C8B-B14F-4D97-AF65-F5344CB8AC3E}">
        <p14:creationId xmlns:p14="http://schemas.microsoft.com/office/powerpoint/2010/main" val="109890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EFA5ED2-C224-4C21-BEE6-9B089661CE07}" type="datetimeFigureOut">
              <a:rPr lang="tr-TR" smtClean="0"/>
              <a:t>30.11.2020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547C1FC1-6944-4010-BD50-B590930989D5}" type="slidenum">
              <a:rPr lang="tr-TR" smtClean="0"/>
              <a:t>‹#›</a:t>
            </a:fld>
            <a:endParaRPr lang="tr-TR"/>
          </a:p>
        </p:txBody>
      </p:sp>
    </p:spTree>
    <p:extLst>
      <p:ext uri="{BB962C8B-B14F-4D97-AF65-F5344CB8AC3E}">
        <p14:creationId xmlns:p14="http://schemas.microsoft.com/office/powerpoint/2010/main" val="4197099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EFA5ED2-C224-4C21-BEE6-9B089661CE07}" type="datetimeFigureOut">
              <a:rPr lang="tr-TR" smtClean="0"/>
              <a:t>30.11.2020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47C1FC1-6944-4010-BD50-B590930989D5}" type="slidenum">
              <a:rPr lang="tr-TR" smtClean="0"/>
              <a:t>‹#›</a:t>
            </a:fld>
            <a:endParaRPr lang="tr-TR"/>
          </a:p>
        </p:txBody>
      </p:sp>
    </p:spTree>
    <p:extLst>
      <p:ext uri="{BB962C8B-B14F-4D97-AF65-F5344CB8AC3E}">
        <p14:creationId xmlns:p14="http://schemas.microsoft.com/office/powerpoint/2010/main" val="2031014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EFA5ED2-C224-4C21-BEE6-9B089661CE07}" type="datetimeFigureOut">
              <a:rPr lang="tr-TR" smtClean="0"/>
              <a:t>30.11.2020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47C1FC1-6944-4010-BD50-B590930989D5}" type="slidenum">
              <a:rPr lang="tr-TR" smtClean="0"/>
              <a:t>‹#›</a:t>
            </a:fld>
            <a:endParaRPr lang="tr-TR"/>
          </a:p>
        </p:txBody>
      </p:sp>
    </p:spTree>
    <p:extLst>
      <p:ext uri="{BB962C8B-B14F-4D97-AF65-F5344CB8AC3E}">
        <p14:creationId xmlns:p14="http://schemas.microsoft.com/office/powerpoint/2010/main" val="284409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FA5ED2-C224-4C21-BEE6-9B089661CE07}" type="datetimeFigureOut">
              <a:rPr lang="tr-TR" smtClean="0"/>
              <a:t>30.11.2020</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7C1FC1-6944-4010-BD50-B590930989D5}" type="slidenum">
              <a:rPr lang="tr-TR" smtClean="0"/>
              <a:t>‹#›</a:t>
            </a:fld>
            <a:endParaRPr lang="tr-TR"/>
          </a:p>
        </p:txBody>
      </p:sp>
    </p:spTree>
    <p:extLst>
      <p:ext uri="{BB962C8B-B14F-4D97-AF65-F5344CB8AC3E}">
        <p14:creationId xmlns:p14="http://schemas.microsoft.com/office/powerpoint/2010/main" val="2880454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687061"/>
          </a:xfrm>
        </p:spPr>
        <p:txBody>
          <a:bodyPr>
            <a:normAutofit fontScale="90000"/>
          </a:bodyPr>
          <a:lstStyle/>
          <a:p>
            <a:endParaRPr lang="tr-TR" dirty="0"/>
          </a:p>
        </p:txBody>
      </p:sp>
      <p:sp>
        <p:nvSpPr>
          <p:cNvPr id="3" name="İçerik Yer Tutucusu 2"/>
          <p:cNvSpPr>
            <a:spLocks noGrp="1"/>
          </p:cNvSpPr>
          <p:nvPr>
            <p:ph idx="1"/>
          </p:nvPr>
        </p:nvSpPr>
        <p:spPr/>
        <p:txBody>
          <a:bodyPr>
            <a:normAutofit/>
          </a:bodyPr>
          <a:lstStyle/>
          <a:p>
            <a:pPr marL="0" indent="0">
              <a:buNone/>
            </a:pPr>
            <a:r>
              <a:rPr lang="tr-TR" sz="7200" dirty="0"/>
              <a:t>BİRİNCİ DÜNYA </a:t>
            </a:r>
            <a:r>
              <a:rPr lang="tr-TR" sz="7200" dirty="0" smtClean="0"/>
              <a:t>SAVAŞINDA </a:t>
            </a:r>
            <a:r>
              <a:rPr lang="tr-TR" sz="7200" dirty="0"/>
              <a:t>GİZLİ PAYLAŞIM PROJELERİ</a:t>
            </a:r>
            <a:br>
              <a:rPr lang="tr-TR" sz="7200" dirty="0"/>
            </a:br>
            <a:endParaRPr lang="tr-TR" sz="7200" dirty="0"/>
          </a:p>
        </p:txBody>
      </p:sp>
    </p:spTree>
    <p:extLst>
      <p:ext uri="{BB962C8B-B14F-4D97-AF65-F5344CB8AC3E}">
        <p14:creationId xmlns:p14="http://schemas.microsoft.com/office/powerpoint/2010/main" val="3819248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
            <a:ext cx="10515600" cy="637308"/>
          </a:xfrm>
        </p:spPr>
        <p:txBody>
          <a:bodyPr>
            <a:normAutofit/>
          </a:bodyPr>
          <a:lstStyle/>
          <a:p>
            <a:r>
              <a:rPr lang="tr-TR" sz="2000" dirty="0" smtClean="0">
                <a:solidFill>
                  <a:srgbClr val="FF0000"/>
                </a:solidFill>
                <a:latin typeface="Arial Black" panose="020B0A04020102020204" pitchFamily="34" charset="0"/>
              </a:rPr>
              <a:t>WİLSON PRENSİPLERİ</a:t>
            </a:r>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513567"/>
            <a:ext cx="11665527" cy="6219741"/>
          </a:xfrm>
        </p:spPr>
        <p:txBody>
          <a:bodyPr>
            <a:noAutofit/>
          </a:bodyPr>
          <a:lstStyle/>
          <a:p>
            <a:pPr algn="just">
              <a:lnSpc>
                <a:spcPct val="150000"/>
              </a:lnSpc>
              <a:spcAft>
                <a:spcPts val="800"/>
              </a:spcAft>
            </a:pPr>
            <a:r>
              <a:rPr lang="tr-TR" sz="1800" dirty="0" smtClean="0">
                <a:ea typeface="Calibri" panose="020F0502020204030204" pitchFamily="34" charset="0"/>
                <a:cs typeface="Times New Roman" panose="02020603050405020304" pitchFamily="18" charset="0"/>
              </a:rPr>
              <a:t>ABD’nin savaşa girmesi savaşın bitişini hızlandırmıştı. Amerikan </a:t>
            </a:r>
            <a:r>
              <a:rPr lang="tr-TR" sz="1800" dirty="0">
                <a:ea typeface="Calibri" panose="020F0502020204030204" pitchFamily="34" charset="0"/>
                <a:cs typeface="Times New Roman" panose="02020603050405020304" pitchFamily="18" charset="0"/>
              </a:rPr>
              <a:t>Başkanı </a:t>
            </a:r>
            <a:r>
              <a:rPr lang="tr-TR" sz="1800" dirty="0" err="1" smtClean="0">
                <a:ea typeface="Calibri" panose="020F0502020204030204" pitchFamily="34" charset="0"/>
                <a:cs typeface="Times New Roman" panose="02020603050405020304" pitchFamily="18" charset="0"/>
              </a:rPr>
              <a:t>Woodrow</a:t>
            </a:r>
            <a:r>
              <a:rPr lang="tr-TR" sz="1800" dirty="0" smtClean="0">
                <a:ea typeface="Calibri" panose="020F0502020204030204" pitchFamily="34" charset="0"/>
                <a:cs typeface="Times New Roman" panose="02020603050405020304" pitchFamily="18" charset="0"/>
              </a:rPr>
              <a:t> Wilson, savaşın bir an önce bitmesinin sağlanması için savaş sonrası dünya düzenini tanımlama amacı güden 14 maddelik bir bildiri hazırlayarak 8 </a:t>
            </a:r>
            <a:r>
              <a:rPr lang="tr-TR" sz="1800" dirty="0">
                <a:ea typeface="Calibri" panose="020F0502020204030204" pitchFamily="34" charset="0"/>
                <a:cs typeface="Times New Roman" panose="02020603050405020304" pitchFamily="18" charset="0"/>
              </a:rPr>
              <a:t>Ocak 1918 tarihinde Amerikan Kongresindeki </a:t>
            </a:r>
            <a:r>
              <a:rPr lang="tr-TR" sz="1800" dirty="0" smtClean="0">
                <a:ea typeface="Calibri" panose="020F0502020204030204" pitchFamily="34" charset="0"/>
                <a:cs typeface="Times New Roman" panose="02020603050405020304" pitchFamily="18" charset="0"/>
              </a:rPr>
              <a:t>konuşmasında sundu. Wilson </a:t>
            </a:r>
            <a:r>
              <a:rPr lang="tr-TR" sz="1800" dirty="0">
                <a:ea typeface="Calibri" panose="020F0502020204030204" pitchFamily="34" charset="0"/>
                <a:cs typeface="Times New Roman" panose="02020603050405020304" pitchFamily="18" charset="0"/>
              </a:rPr>
              <a:t>Prensipleri </a:t>
            </a:r>
            <a:r>
              <a:rPr lang="tr-TR" sz="1800" dirty="0" smtClean="0">
                <a:ea typeface="Calibri" panose="020F0502020204030204" pitchFamily="34" charset="0"/>
                <a:cs typeface="Times New Roman" panose="02020603050405020304" pitchFamily="18" charset="0"/>
              </a:rPr>
              <a:t>savaşan taraflara </a:t>
            </a:r>
            <a:r>
              <a:rPr lang="tr-TR" sz="1800" dirty="0">
                <a:ea typeface="Calibri" panose="020F0502020204030204" pitchFamily="34" charset="0"/>
                <a:cs typeface="Times New Roman" panose="02020603050405020304" pitchFamily="18" charset="0"/>
              </a:rPr>
              <a:t>cazip </a:t>
            </a:r>
            <a:r>
              <a:rPr lang="tr-TR" sz="1800" dirty="0" smtClean="0">
                <a:ea typeface="Calibri" panose="020F0502020204030204" pitchFamily="34" charset="0"/>
                <a:cs typeface="Times New Roman" panose="02020603050405020304" pitchFamily="18" charset="0"/>
              </a:rPr>
              <a:t>geldi ve devletlerarası eşitlik prensibine uygun olması İttifak Devletleri’nin savaştan çekilmesini hızlandırdı. Ama bu prensiplerin uygulanma şansı olmadı. İtilaf devletleri Wilson Prensiplerine ilk başta pek tepki göstermediler ama, uygulamada dikkate bile almadılar. Fakat uygulanma imkanı bulamayan bu prensipler Amerikan devletinin dünya siyaset sahnesine girmesinin teorik zemini oluşturdu. Wilson prensipleri şu maddelerden oluşuyordu:</a:t>
            </a:r>
          </a:p>
          <a:p>
            <a:pPr algn="just">
              <a:lnSpc>
                <a:spcPct val="150000"/>
              </a:lnSpc>
              <a:spcAft>
                <a:spcPts val="800"/>
              </a:spcAft>
            </a:pPr>
            <a:r>
              <a:rPr lang="tr-TR" sz="1800" dirty="0" smtClean="0">
                <a:ea typeface="Calibri" panose="020F0502020204030204" pitchFamily="34" charset="0"/>
                <a:cs typeface="Times New Roman" panose="02020603050405020304" pitchFamily="18" charset="0"/>
              </a:rPr>
              <a:t>1. Barış antlaşmaları ve Diplomasi açık olacak</a:t>
            </a:r>
          </a:p>
          <a:p>
            <a:pPr algn="just">
              <a:lnSpc>
                <a:spcPct val="150000"/>
              </a:lnSpc>
              <a:spcAft>
                <a:spcPts val="800"/>
              </a:spcAft>
            </a:pPr>
            <a:r>
              <a:rPr lang="tr-TR" sz="1800" dirty="0" smtClean="0">
                <a:ea typeface="Calibri" panose="020F0502020204030204" pitchFamily="34" charset="0"/>
                <a:cs typeface="Times New Roman" panose="02020603050405020304" pitchFamily="18" charset="0"/>
              </a:rPr>
              <a:t>2. Karasuları dışında, savaşta ve barışta denizler serbest olacak</a:t>
            </a:r>
          </a:p>
          <a:p>
            <a:pPr algn="just">
              <a:lnSpc>
                <a:spcPct val="150000"/>
              </a:lnSpc>
              <a:spcAft>
                <a:spcPts val="800"/>
              </a:spcAft>
            </a:pPr>
            <a:r>
              <a:rPr lang="tr-TR" sz="1800" dirty="0">
                <a:ea typeface="Calibri" panose="020F0502020204030204" pitchFamily="34" charset="0"/>
                <a:cs typeface="Times New Roman" panose="02020603050405020304" pitchFamily="18" charset="0"/>
              </a:rPr>
              <a:t>3. Bütün ekonomik engeller mümkün olduğunca kaldırılacak</a:t>
            </a:r>
          </a:p>
          <a:p>
            <a:pPr algn="just">
              <a:lnSpc>
                <a:spcPct val="150000"/>
              </a:lnSpc>
              <a:spcAft>
                <a:spcPts val="800"/>
              </a:spcAft>
            </a:pPr>
            <a:r>
              <a:rPr lang="tr-TR" sz="1800" dirty="0">
                <a:ea typeface="Calibri" panose="020F0502020204030204" pitchFamily="34" charset="0"/>
                <a:cs typeface="Times New Roman" panose="02020603050405020304" pitchFamily="18" charset="0"/>
              </a:rPr>
              <a:t>4. Ülkelerin silahsızlanmaları garantilerle sağlanacak</a:t>
            </a:r>
          </a:p>
          <a:p>
            <a:pPr algn="just">
              <a:lnSpc>
                <a:spcPct val="150000"/>
              </a:lnSpc>
              <a:spcAft>
                <a:spcPts val="800"/>
              </a:spcAft>
            </a:pPr>
            <a:r>
              <a:rPr lang="tr-TR" sz="1800" dirty="0">
                <a:ea typeface="Calibri" panose="020F0502020204030204" pitchFamily="34" charset="0"/>
                <a:cs typeface="Times New Roman" panose="02020603050405020304" pitchFamily="18" charset="0"/>
              </a:rPr>
              <a:t>5. Sömürgelerdeki problemler, sömürgeci ve sömürge halkının menfaatleri gözetilerek eşit </a:t>
            </a:r>
            <a:r>
              <a:rPr lang="tr-TR" sz="1800" dirty="0" smtClean="0">
                <a:ea typeface="Calibri" panose="020F0502020204030204" pitchFamily="34" charset="0"/>
                <a:cs typeface="Times New Roman" panose="02020603050405020304" pitchFamily="18" charset="0"/>
              </a:rPr>
              <a:t>olacak</a:t>
            </a:r>
            <a:endParaRPr lang="tr-TR" sz="1800" dirty="0">
              <a:ea typeface="Calibri" panose="020F0502020204030204" pitchFamily="34" charset="0"/>
              <a:cs typeface="Times New Roman" panose="02020603050405020304" pitchFamily="18" charset="0"/>
            </a:endParaRPr>
          </a:p>
          <a:p>
            <a:pPr>
              <a:lnSpc>
                <a:spcPct val="150000"/>
              </a:lnSpc>
              <a:spcAft>
                <a:spcPts val="800"/>
              </a:spcAft>
            </a:pPr>
            <a:endParaRPr lang="tr-TR"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4473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
            <a:ext cx="10515600" cy="637308"/>
          </a:xfrm>
        </p:spPr>
        <p:txBody>
          <a:bodyPr>
            <a:normAutofit/>
          </a:bodyPr>
          <a:lstStyle/>
          <a:p>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819150"/>
            <a:ext cx="11665527" cy="5914158"/>
          </a:xfrm>
        </p:spPr>
        <p:txBody>
          <a:bodyPr>
            <a:noAutofit/>
          </a:bodyPr>
          <a:lstStyle/>
          <a:p>
            <a:pPr>
              <a:lnSpc>
                <a:spcPct val="150000"/>
              </a:lnSpc>
              <a:spcAft>
                <a:spcPts val="800"/>
              </a:spcAft>
            </a:pPr>
            <a:r>
              <a:rPr lang="tr-TR" sz="1800" dirty="0" smtClean="0">
                <a:ea typeface="Calibri" panose="020F0502020204030204" pitchFamily="34" charset="0"/>
                <a:cs typeface="Times New Roman" panose="02020603050405020304" pitchFamily="18" charset="0"/>
              </a:rPr>
              <a:t>6. Rusya topraklarındaki işgalci kuvvetler çekilecek</a:t>
            </a:r>
          </a:p>
          <a:p>
            <a:pPr>
              <a:lnSpc>
                <a:spcPct val="150000"/>
              </a:lnSpc>
              <a:spcAft>
                <a:spcPts val="800"/>
              </a:spcAft>
            </a:pPr>
            <a:r>
              <a:rPr lang="tr-TR" sz="1800" dirty="0" smtClean="0">
                <a:ea typeface="Calibri" panose="020F0502020204030204" pitchFamily="34" charset="0"/>
                <a:cs typeface="Times New Roman" panose="02020603050405020304" pitchFamily="18" charset="0"/>
              </a:rPr>
              <a:t>7. Belçika bağımsız olacak</a:t>
            </a:r>
          </a:p>
          <a:p>
            <a:pPr>
              <a:lnSpc>
                <a:spcPct val="150000"/>
              </a:lnSpc>
              <a:spcAft>
                <a:spcPts val="800"/>
              </a:spcAft>
            </a:pPr>
            <a:r>
              <a:rPr lang="tr-TR" sz="1800" dirty="0" smtClean="0">
                <a:ea typeface="Calibri" panose="020F0502020204030204" pitchFamily="34" charset="0"/>
                <a:cs typeface="Times New Roman" panose="02020603050405020304" pitchFamily="18" charset="0"/>
              </a:rPr>
              <a:t>8. İşgal altındaki Fransız toprakları boşaltılacak</a:t>
            </a:r>
          </a:p>
          <a:p>
            <a:pPr>
              <a:lnSpc>
                <a:spcPct val="150000"/>
              </a:lnSpc>
              <a:spcAft>
                <a:spcPts val="800"/>
              </a:spcAft>
            </a:pPr>
            <a:r>
              <a:rPr lang="tr-TR" sz="1800" dirty="0" smtClean="0">
                <a:ea typeface="Calibri" panose="020F0502020204030204" pitchFamily="34" charset="0"/>
                <a:cs typeface="Times New Roman" panose="02020603050405020304" pitchFamily="18" charset="0"/>
              </a:rPr>
              <a:t>9. İtalya sınırları milliyet esasına göre çizilecek</a:t>
            </a:r>
          </a:p>
          <a:p>
            <a:pPr>
              <a:lnSpc>
                <a:spcPct val="150000"/>
              </a:lnSpc>
              <a:spcAft>
                <a:spcPts val="800"/>
              </a:spcAft>
            </a:pPr>
            <a:r>
              <a:rPr lang="tr-TR" sz="1800" dirty="0" smtClean="0">
                <a:ea typeface="Calibri" panose="020F0502020204030204" pitchFamily="34" charset="0"/>
                <a:cs typeface="Times New Roman" panose="02020603050405020304" pitchFamily="18" charset="0"/>
              </a:rPr>
              <a:t>10. Avusturya-Macaristan halklarına muhtariyet verilecek</a:t>
            </a:r>
          </a:p>
          <a:p>
            <a:pPr>
              <a:lnSpc>
                <a:spcPct val="150000"/>
              </a:lnSpc>
              <a:spcAft>
                <a:spcPts val="800"/>
              </a:spcAft>
            </a:pPr>
            <a:r>
              <a:rPr lang="tr-TR" sz="1800" dirty="0">
                <a:ea typeface="Calibri" panose="020F0502020204030204" pitchFamily="34" charset="0"/>
                <a:cs typeface="Times New Roman" panose="02020603050405020304" pitchFamily="18" charset="0"/>
              </a:rPr>
              <a:t>11. Romanya, Sırbistan ve Karadağ toprakları boşaltılacak, Sırbistan’a denize çıkma imtiyazı tanınacak</a:t>
            </a:r>
          </a:p>
          <a:p>
            <a:pPr>
              <a:lnSpc>
                <a:spcPct val="150000"/>
              </a:lnSpc>
              <a:spcAft>
                <a:spcPts val="800"/>
              </a:spcAft>
            </a:pPr>
            <a:r>
              <a:rPr lang="tr-TR" sz="1800" dirty="0">
                <a:ea typeface="Calibri" panose="020F0502020204030204" pitchFamily="34" charset="0"/>
                <a:cs typeface="Times New Roman" panose="02020603050405020304" pitchFamily="18" charset="0"/>
              </a:rPr>
              <a:t>12. Osmanlı Devleti’nin Türk olan kısımlarında hakimiyet sağlanacak. Türk olmayanlara muhtariyet verilecek</a:t>
            </a:r>
          </a:p>
          <a:p>
            <a:pPr>
              <a:lnSpc>
                <a:spcPct val="150000"/>
              </a:lnSpc>
              <a:spcAft>
                <a:spcPts val="800"/>
              </a:spcAft>
            </a:pPr>
            <a:r>
              <a:rPr lang="tr-TR" sz="1800" dirty="0">
                <a:ea typeface="Calibri" panose="020F0502020204030204" pitchFamily="34" charset="0"/>
                <a:cs typeface="Times New Roman" panose="02020603050405020304" pitchFamily="18" charset="0"/>
              </a:rPr>
              <a:t>13. Polonya bağımsız olacak</a:t>
            </a:r>
          </a:p>
          <a:p>
            <a:pPr>
              <a:lnSpc>
                <a:spcPct val="150000"/>
              </a:lnSpc>
              <a:spcAft>
                <a:spcPts val="800"/>
              </a:spcAft>
            </a:pPr>
            <a:r>
              <a:rPr lang="tr-TR" sz="1800" dirty="0">
                <a:ea typeface="Calibri" panose="020F0502020204030204" pitchFamily="34" charset="0"/>
                <a:cs typeface="Times New Roman" panose="02020603050405020304" pitchFamily="18" charset="0"/>
              </a:rPr>
              <a:t>14. </a:t>
            </a:r>
            <a:r>
              <a:rPr lang="tr-TR" sz="1800" dirty="0" smtClean="0">
                <a:ea typeface="Calibri" panose="020F0502020204030204" pitchFamily="34" charset="0"/>
                <a:cs typeface="Times New Roman" panose="02020603050405020304" pitchFamily="18" charset="0"/>
              </a:rPr>
              <a:t>Bütün devletlerin toprak bütünlükleri ve siyasî bağımsızlıklarını karşılıklı garanti altına almak için bir Milletler </a:t>
            </a:r>
            <a:r>
              <a:rPr lang="tr-TR" sz="1800" dirty="0">
                <a:ea typeface="Calibri" panose="020F0502020204030204" pitchFamily="34" charset="0"/>
                <a:cs typeface="Times New Roman" panose="02020603050405020304" pitchFamily="18" charset="0"/>
              </a:rPr>
              <a:t>Cemiyeti </a:t>
            </a:r>
            <a:r>
              <a:rPr lang="tr-TR" sz="1800" dirty="0" smtClean="0">
                <a:ea typeface="Calibri" panose="020F0502020204030204" pitchFamily="34" charset="0"/>
                <a:cs typeface="Times New Roman" panose="02020603050405020304" pitchFamily="18" charset="0"/>
              </a:rPr>
              <a:t>kurulacak (Cemiyet-i Akvam)</a:t>
            </a:r>
            <a:endParaRPr lang="tr-TR" sz="1800" dirty="0">
              <a:ea typeface="Calibri" panose="020F0502020204030204" pitchFamily="34" charset="0"/>
              <a:cs typeface="Times New Roman" panose="02020603050405020304" pitchFamily="18" charset="0"/>
            </a:endParaRPr>
          </a:p>
          <a:p>
            <a:pPr>
              <a:lnSpc>
                <a:spcPct val="150000"/>
              </a:lnSpc>
              <a:spcAft>
                <a:spcPts val="800"/>
              </a:spcAft>
            </a:pPr>
            <a:endParaRPr lang="tr-TR"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2220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66255"/>
            <a:ext cx="10515600" cy="471054"/>
          </a:xfrm>
        </p:spPr>
        <p:txBody>
          <a:bodyPr>
            <a:normAutofit/>
          </a:bodyPr>
          <a:lstStyle/>
          <a:p>
            <a:r>
              <a:rPr lang="tr-TR" sz="2400" dirty="0" smtClean="0">
                <a:solidFill>
                  <a:srgbClr val="FF0000"/>
                </a:solidFill>
                <a:effectLst/>
                <a:latin typeface="Arial Black" panose="020B0A04020102020204" pitchFamily="34" charset="0"/>
                <a:ea typeface="Calibri" panose="020F0502020204030204" pitchFamily="34" charset="0"/>
                <a:cs typeface="Times New Roman" panose="02020603050405020304" pitchFamily="18" charset="0"/>
              </a:rPr>
              <a:t>I.DÜNYA SAVAŞI SONUNDA YAPILAN  BARIŞ ANLAŞMALARI</a:t>
            </a:r>
            <a:endParaRPr lang="tr-TR" sz="24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637309"/>
            <a:ext cx="11665527" cy="6095999"/>
          </a:xfrm>
        </p:spPr>
        <p:txBody>
          <a:bodyPr>
            <a:noAutofit/>
          </a:bodyPr>
          <a:lstStyle/>
          <a:p>
            <a:pPr>
              <a:lnSpc>
                <a:spcPct val="150000"/>
              </a:lnSpc>
            </a:pPr>
            <a:r>
              <a:rPr lang="tr-TR" dirty="0" smtClean="0">
                <a:solidFill>
                  <a:srgbClr val="FF0000"/>
                </a:solidFill>
                <a:latin typeface="Arial Black" panose="020B0A04020102020204" pitchFamily="34" charset="0"/>
              </a:rPr>
              <a:t>A- İtilaf Devletleri Grubunda </a:t>
            </a:r>
            <a:r>
              <a:rPr lang="tr-TR" dirty="0">
                <a:solidFill>
                  <a:srgbClr val="FF0000"/>
                </a:solidFill>
                <a:latin typeface="Arial Black" panose="020B0A04020102020204" pitchFamily="34" charset="0"/>
              </a:rPr>
              <a:t>S</a:t>
            </a:r>
            <a:r>
              <a:rPr lang="tr-TR" dirty="0" smtClean="0">
                <a:solidFill>
                  <a:srgbClr val="FF0000"/>
                </a:solidFill>
                <a:latin typeface="Arial Black" panose="020B0A04020102020204" pitchFamily="34" charset="0"/>
              </a:rPr>
              <a:t>avaştan </a:t>
            </a:r>
            <a:r>
              <a:rPr lang="tr-TR" dirty="0">
                <a:solidFill>
                  <a:srgbClr val="FF0000"/>
                </a:solidFill>
                <a:latin typeface="Arial Black" panose="020B0A04020102020204" pitchFamily="34" charset="0"/>
              </a:rPr>
              <a:t>Ç</a:t>
            </a:r>
            <a:r>
              <a:rPr lang="tr-TR" dirty="0" smtClean="0">
                <a:solidFill>
                  <a:srgbClr val="FF0000"/>
                </a:solidFill>
                <a:latin typeface="Arial Black" panose="020B0A04020102020204" pitchFamily="34" charset="0"/>
              </a:rPr>
              <a:t>ekilen İki Devlet</a:t>
            </a:r>
          </a:p>
          <a:p>
            <a:pPr marL="0" indent="0">
              <a:lnSpc>
                <a:spcPct val="150000"/>
              </a:lnSpc>
              <a:buNone/>
            </a:pPr>
            <a:r>
              <a:rPr lang="tr-TR" sz="2200" dirty="0" smtClean="0">
                <a:solidFill>
                  <a:srgbClr val="FF0000"/>
                </a:solidFill>
                <a:latin typeface="Arial Black" panose="020B0A04020102020204" pitchFamily="34" charset="0"/>
              </a:rPr>
              <a:t>Rusya’nın </a:t>
            </a:r>
            <a:r>
              <a:rPr lang="tr-TR" sz="2200" dirty="0">
                <a:solidFill>
                  <a:srgbClr val="FF0000"/>
                </a:solidFill>
                <a:latin typeface="Arial Black" panose="020B0A04020102020204" pitchFamily="34" charset="0"/>
              </a:rPr>
              <a:t>Savaştan Çekilmesi ve </a:t>
            </a:r>
            <a:r>
              <a:rPr lang="tr-TR" sz="2200" dirty="0" err="1">
                <a:solidFill>
                  <a:srgbClr val="FF0000"/>
                </a:solidFill>
                <a:latin typeface="Arial Black" panose="020B0A04020102020204" pitchFamily="34" charset="0"/>
              </a:rPr>
              <a:t>Brest-Litovsk</a:t>
            </a:r>
            <a:r>
              <a:rPr lang="tr-TR" sz="2200" dirty="0">
                <a:solidFill>
                  <a:srgbClr val="FF0000"/>
                </a:solidFill>
                <a:latin typeface="Arial Black" panose="020B0A04020102020204" pitchFamily="34" charset="0"/>
              </a:rPr>
              <a:t> Antlaşması</a:t>
            </a:r>
          </a:p>
          <a:p>
            <a:pPr algn="just">
              <a:lnSpc>
                <a:spcPct val="150000"/>
              </a:lnSpc>
            </a:pPr>
            <a:r>
              <a:rPr lang="tr-TR" sz="2000" dirty="0" smtClean="0">
                <a:latin typeface="Arial Black" panose="020B0A04020102020204" pitchFamily="34" charset="0"/>
              </a:rPr>
              <a:t>Çarlık </a:t>
            </a:r>
            <a:r>
              <a:rPr lang="tr-TR" sz="2000" dirty="0">
                <a:latin typeface="Arial Black" panose="020B0A04020102020204" pitchFamily="34" charset="0"/>
              </a:rPr>
              <a:t>Rusya, savaşın olanca hızıyla devam ettiği Mart 1917’de başlayan bir ihtilale sahne olmuş ve sonucunda çarlık rejimi yıkılmış, önce Menşevikler, Ekim ihtilali ile de Bolşevikler iktidara gelmişlerdir. Bolşevik hükümet, devam etmekte olan savaştan çekilmiş ve İttifak Devletleriyle bir barış antlaşması yapmıştı.</a:t>
            </a:r>
          </a:p>
          <a:p>
            <a:pPr algn="just">
              <a:lnSpc>
                <a:spcPct val="150000"/>
              </a:lnSpc>
            </a:pPr>
            <a:r>
              <a:rPr lang="tr-TR" sz="2000" dirty="0">
                <a:latin typeface="Arial Black" panose="020B0A04020102020204" pitchFamily="34" charset="0"/>
              </a:rPr>
              <a:t>3 Mart 1918’de imzalanan </a:t>
            </a:r>
            <a:r>
              <a:rPr lang="tr-TR" sz="2000" dirty="0" err="1">
                <a:latin typeface="Arial Black" panose="020B0A04020102020204" pitchFamily="34" charset="0"/>
              </a:rPr>
              <a:t>Brest-Litovsk</a:t>
            </a:r>
            <a:r>
              <a:rPr lang="tr-TR" sz="2000" dirty="0">
                <a:latin typeface="Arial Black" panose="020B0A04020102020204" pitchFamily="34" charset="0"/>
              </a:rPr>
              <a:t> Antlaşması ile Rusya savaştan çekilmişti. Osmanlı Devleti adına bu antlaşmayı imzalamaya Sadrazam Talat Paşa katılmıştı. Antlaşmanın Osmanlı Devleti’ni ilgilendiren hükümleri şöyledir:</a:t>
            </a:r>
          </a:p>
          <a:p>
            <a:pPr lvl="0" algn="just">
              <a:lnSpc>
                <a:spcPct val="150000"/>
              </a:lnSpc>
            </a:pPr>
            <a:r>
              <a:rPr lang="tr-TR" sz="2000" dirty="0">
                <a:latin typeface="Arial Black" panose="020B0A04020102020204" pitchFamily="34" charset="0"/>
              </a:rPr>
              <a:t>Ruslar 1914’den beri Doğu Anadolu’da işgal ettikleri bütün Türk topraklarından çekilecek</a:t>
            </a:r>
            <a:r>
              <a:rPr lang="tr-TR" sz="2000" dirty="0" smtClean="0">
                <a:latin typeface="Arial Black" panose="020B0A04020102020204" pitchFamily="34" charset="0"/>
              </a:rPr>
              <a:t>.</a:t>
            </a:r>
            <a:endParaRPr lang="tr-TR" sz="2000" dirty="0">
              <a:latin typeface="Arial Black" panose="020B0A04020102020204" pitchFamily="34" charset="0"/>
            </a:endParaRPr>
          </a:p>
        </p:txBody>
      </p:sp>
    </p:spTree>
    <p:extLst>
      <p:ext uri="{BB962C8B-B14F-4D97-AF65-F5344CB8AC3E}">
        <p14:creationId xmlns:p14="http://schemas.microsoft.com/office/powerpoint/2010/main" val="1256274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66255"/>
            <a:ext cx="10515600" cy="471054"/>
          </a:xfrm>
        </p:spPr>
        <p:txBody>
          <a:bodyPr>
            <a:normAutofit/>
          </a:bodyPr>
          <a:lstStyle/>
          <a:p>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955964"/>
            <a:ext cx="11665527" cy="5777344"/>
          </a:xfrm>
        </p:spPr>
        <p:txBody>
          <a:bodyPr>
            <a:noAutofit/>
          </a:bodyPr>
          <a:lstStyle/>
          <a:p>
            <a:pPr lvl="0" algn="just">
              <a:lnSpc>
                <a:spcPct val="150000"/>
              </a:lnSpc>
            </a:pPr>
            <a:r>
              <a:rPr lang="tr-TR" sz="2000" dirty="0">
                <a:solidFill>
                  <a:prstClr val="black"/>
                </a:solidFill>
                <a:latin typeface="Arial Black" panose="020B0A04020102020204" pitchFamily="34" charset="0"/>
              </a:rPr>
              <a:t>1877-1878 Türk-Rus Savaşı sonrası elimizden çıkmış olan “</a:t>
            </a:r>
            <a:r>
              <a:rPr lang="tr-TR" sz="2000" dirty="0" err="1">
                <a:solidFill>
                  <a:prstClr val="black"/>
                </a:solidFill>
                <a:latin typeface="Arial Black" panose="020B0A04020102020204" pitchFamily="34" charset="0"/>
              </a:rPr>
              <a:t>Elviye</a:t>
            </a:r>
            <a:r>
              <a:rPr lang="tr-TR" sz="2000" dirty="0">
                <a:solidFill>
                  <a:prstClr val="black"/>
                </a:solidFill>
                <a:latin typeface="Arial Black" panose="020B0A04020102020204" pitchFamily="34" charset="0"/>
              </a:rPr>
              <a:t>-i </a:t>
            </a:r>
            <a:r>
              <a:rPr lang="tr-TR" sz="2000" dirty="0" err="1">
                <a:solidFill>
                  <a:prstClr val="black"/>
                </a:solidFill>
                <a:latin typeface="Arial Black" panose="020B0A04020102020204" pitchFamily="34" charset="0"/>
              </a:rPr>
              <a:t>Selase”yi</a:t>
            </a:r>
            <a:r>
              <a:rPr lang="tr-TR" sz="2000" dirty="0">
                <a:solidFill>
                  <a:prstClr val="black"/>
                </a:solidFill>
                <a:latin typeface="Arial Black" panose="020B0A04020102020204" pitchFamily="34" charset="0"/>
              </a:rPr>
              <a:t> yani Kars, Ardahan ve Batum vilayetlerimizi bize iade edeceklerdi</a:t>
            </a:r>
            <a:r>
              <a:rPr lang="tr-TR" sz="2000" dirty="0" smtClean="0">
                <a:solidFill>
                  <a:prstClr val="black"/>
                </a:solidFill>
                <a:latin typeface="Arial Black" panose="020B0A04020102020204" pitchFamily="34" charset="0"/>
              </a:rPr>
              <a:t>.</a:t>
            </a:r>
            <a:endParaRPr lang="tr-TR" sz="2000" dirty="0" smtClean="0">
              <a:solidFill>
                <a:prstClr val="black"/>
              </a:solidFill>
              <a:latin typeface="Arial Black" panose="020B0A04020102020204" pitchFamily="34" charset="0"/>
            </a:endParaRPr>
          </a:p>
          <a:p>
            <a:pPr lvl="0" algn="just">
              <a:lnSpc>
                <a:spcPct val="150000"/>
              </a:lnSpc>
            </a:pPr>
            <a:r>
              <a:rPr lang="tr-TR" sz="2000" dirty="0" smtClean="0">
                <a:solidFill>
                  <a:prstClr val="black"/>
                </a:solidFill>
                <a:latin typeface="Arial Black" panose="020B0A04020102020204" pitchFamily="34" charset="0"/>
              </a:rPr>
              <a:t>Türk-Rus </a:t>
            </a:r>
            <a:r>
              <a:rPr lang="tr-TR" sz="2000" dirty="0">
                <a:solidFill>
                  <a:prstClr val="black"/>
                </a:solidFill>
                <a:latin typeface="Arial Black" panose="020B0A04020102020204" pitchFamily="34" charset="0"/>
              </a:rPr>
              <a:t>sınırının tespiti ve halli plebisite (Bölge halkının </a:t>
            </a:r>
            <a:r>
              <a:rPr lang="tr-TR" sz="2000" dirty="0" err="1">
                <a:solidFill>
                  <a:prstClr val="black"/>
                </a:solidFill>
                <a:latin typeface="Arial Black" panose="020B0A04020102020204" pitchFamily="34" charset="0"/>
              </a:rPr>
              <a:t>rey’i</a:t>
            </a:r>
            <a:r>
              <a:rPr lang="tr-TR" sz="2000" dirty="0">
                <a:solidFill>
                  <a:prstClr val="black"/>
                </a:solidFill>
                <a:latin typeface="Arial Black" panose="020B0A04020102020204" pitchFamily="34" charset="0"/>
              </a:rPr>
              <a:t> veya kararı) bırakılmıştı.</a:t>
            </a:r>
          </a:p>
          <a:p>
            <a:pPr lvl="0" algn="just">
              <a:lnSpc>
                <a:spcPct val="150000"/>
              </a:lnSpc>
            </a:pPr>
            <a:r>
              <a:rPr lang="tr-TR" sz="2000" dirty="0">
                <a:solidFill>
                  <a:prstClr val="black"/>
                </a:solidFill>
                <a:latin typeface="Arial Black" panose="020B0A04020102020204" pitchFamily="34" charset="0"/>
              </a:rPr>
              <a:t>Ayrıca, Ruslar yayınladıkları bir bildiriyle Çarlık Rusya döneminde imzalanmış ve kabul edilmiş bütün gizli paylaşım projeleri ve antlaşmalarını tek taraflı olarak geçersiz kabul etmişler; bu proje ve antlaşmaları yayınlamışlardı. Böylece Osmanlı Hükümeti de, İtilaf Devletlerinin aleyhindeki paylaşım projelerinden haberdar olmuştu.</a:t>
            </a:r>
          </a:p>
        </p:txBody>
      </p:sp>
    </p:spTree>
    <p:extLst>
      <p:ext uri="{BB962C8B-B14F-4D97-AF65-F5344CB8AC3E}">
        <p14:creationId xmlns:p14="http://schemas.microsoft.com/office/powerpoint/2010/main" val="4055736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66255"/>
            <a:ext cx="10515600" cy="100445"/>
          </a:xfrm>
        </p:spPr>
        <p:txBody>
          <a:bodyPr>
            <a:normAutofit fontScale="90000"/>
          </a:bodyPr>
          <a:lstStyle/>
          <a:p>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419100"/>
            <a:ext cx="11804074" cy="6172200"/>
          </a:xfrm>
        </p:spPr>
        <p:txBody>
          <a:bodyPr>
            <a:noAutofit/>
          </a:bodyPr>
          <a:lstStyle/>
          <a:p>
            <a:pPr marL="0" indent="0">
              <a:lnSpc>
                <a:spcPct val="150000"/>
              </a:lnSpc>
              <a:spcAft>
                <a:spcPts val="800"/>
              </a:spcAft>
              <a:buNone/>
            </a:pPr>
            <a:r>
              <a:rPr lang="tr-TR" sz="2200" dirty="0" smtClean="0">
                <a:solidFill>
                  <a:srgbClr val="FF0000"/>
                </a:solidFill>
                <a:effectLst/>
                <a:latin typeface="Arial Black" panose="020B0A04020102020204" pitchFamily="34" charset="0"/>
                <a:ea typeface="Calibri" panose="020F0502020204030204" pitchFamily="34" charset="0"/>
                <a:cs typeface="Times New Roman" panose="02020603050405020304" pitchFamily="18" charset="0"/>
              </a:rPr>
              <a:t>Romanya’nın Savaştan Çekilmesi ve Bükreş </a:t>
            </a:r>
            <a:r>
              <a:rPr lang="tr-TR" sz="22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Antlaşması (7 </a:t>
            </a:r>
            <a:r>
              <a:rPr lang="tr-TR" sz="22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Mayıs </a:t>
            </a:r>
            <a:r>
              <a:rPr lang="tr-TR" sz="22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1918) </a:t>
            </a:r>
            <a:endParaRPr lang="tr-TR" sz="22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2000" dirty="0" smtClean="0">
                <a:effectLst/>
                <a:latin typeface="Arial Black" panose="020B0A04020102020204" pitchFamily="34" charset="0"/>
                <a:ea typeface="Calibri" panose="020F0502020204030204" pitchFamily="34" charset="0"/>
                <a:cs typeface="Times New Roman" panose="02020603050405020304" pitchFamily="18" charset="0"/>
              </a:rPr>
              <a:t>1915’ten itibaren Rus baskısı altında olan Romanya, kendisine verilecek taviz ve sağlanacak imkanlara göre ittifak devletleri nezdinde yer almak ve savaşa girmek kararındaydı. Ancak, Sırbistan’ı yenen Avusturya, Romanya’yı tehdit edince 17 Ağustos 1916’da İtilaf devletleri ile anlaşan Romanya savaşa girdi.</a:t>
            </a:r>
            <a:endParaRPr lang="tr-TR"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2000" dirty="0" smtClean="0">
                <a:latin typeface="Arial Black" panose="020B0A04020102020204" pitchFamily="34" charset="0"/>
                <a:ea typeface="Calibri" panose="020F0502020204030204" pitchFamily="34" charset="0"/>
                <a:cs typeface="Times New Roman" panose="02020603050405020304" pitchFamily="18" charset="0"/>
              </a:rPr>
              <a:t>Ekim İhtilaliyle </a:t>
            </a:r>
            <a:r>
              <a:rPr lang="tr-TR" sz="2000" dirty="0" smtClean="0">
                <a:effectLst/>
                <a:latin typeface="Arial Black" panose="020B0A04020102020204" pitchFamily="34" charset="0"/>
                <a:ea typeface="Calibri" panose="020F0502020204030204" pitchFamily="34" charset="0"/>
                <a:cs typeface="Times New Roman" panose="02020603050405020304" pitchFamily="18" charset="0"/>
              </a:rPr>
              <a:t>Rusya’nın savaş dışı kalması ardından ittifak ordularının baskısını üzerinde hisseden Romanya, cephelerde de yenilince mütareke imzalamak durumunda kaldı. 7 Mayıs 1918’de Bükreş antlaşmasını imzaladı. </a:t>
            </a:r>
            <a:r>
              <a:rPr lang="tr-TR" sz="2000" dirty="0" err="1" smtClean="0">
                <a:latin typeface="Arial Black" panose="020B0A04020102020204" pitchFamily="34" charset="0"/>
              </a:rPr>
              <a:t>Dobruca'dan</a:t>
            </a:r>
            <a:r>
              <a:rPr lang="tr-TR" sz="2000" dirty="0" smtClean="0">
                <a:latin typeface="Arial Black" panose="020B0A04020102020204" pitchFamily="34" charset="0"/>
              </a:rPr>
              <a:t> </a:t>
            </a:r>
            <a:r>
              <a:rPr lang="tr-TR" sz="2000" dirty="0">
                <a:latin typeface="Arial Black" panose="020B0A04020102020204" pitchFamily="34" charset="0"/>
              </a:rPr>
              <a:t>çekilecek ve </a:t>
            </a:r>
            <a:r>
              <a:rPr lang="tr-TR" sz="2000" dirty="0" err="1">
                <a:latin typeface="Arial Black" panose="020B0A04020102020204" pitchFamily="34" charset="0"/>
              </a:rPr>
              <a:t>Karpatlar'dan</a:t>
            </a:r>
            <a:r>
              <a:rPr lang="tr-TR" sz="2000" dirty="0">
                <a:latin typeface="Arial Black" panose="020B0A04020102020204" pitchFamily="34" charset="0"/>
              </a:rPr>
              <a:t> Avusturya'ya </a:t>
            </a:r>
            <a:r>
              <a:rPr lang="tr-TR" sz="2000" dirty="0" smtClean="0">
                <a:latin typeface="Arial Black" panose="020B0A04020102020204" pitchFamily="34" charset="0"/>
              </a:rPr>
              <a:t>toprak </a:t>
            </a:r>
            <a:r>
              <a:rPr lang="tr-TR" sz="2000" dirty="0">
                <a:latin typeface="Arial Black" panose="020B0A04020102020204" pitchFamily="34" charset="0"/>
              </a:rPr>
              <a:t>verecekti. Bu antlaşmayla Romanya, Almanya ve Avusturya'nın ekonomik nüfusu altına girdi. Fakat, savaş sonunda itilaf devletlerinin galibiyeti, </a:t>
            </a:r>
            <a:r>
              <a:rPr lang="tr-TR" sz="2000" dirty="0" smtClean="0">
                <a:latin typeface="Arial Black" panose="020B0A04020102020204" pitchFamily="34" charset="0"/>
              </a:rPr>
              <a:t>Romanya'yı</a:t>
            </a:r>
            <a:r>
              <a:rPr lang="tr-TR" sz="2000" dirty="0">
                <a:latin typeface="Arial Black" panose="020B0A04020102020204" pitchFamily="34" charset="0"/>
              </a:rPr>
              <a:t>, bu ağır antlaşma şartlarından kurtarmıştır.</a:t>
            </a:r>
          </a:p>
          <a:p>
            <a:pPr>
              <a:lnSpc>
                <a:spcPct val="150000"/>
              </a:lnSpc>
              <a:spcAft>
                <a:spcPts val="800"/>
              </a:spcAft>
            </a:pPr>
            <a:endParaRPr lang="tr-TR"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tr-TR" sz="2000" dirty="0" smtClean="0">
                <a:effectLst/>
                <a:latin typeface="Arial Black" panose="020B0A04020102020204" pitchFamily="34" charset="0"/>
                <a:ea typeface="Calibri" panose="020F0502020204030204" pitchFamily="34" charset="0"/>
                <a:cs typeface="Times New Roman" panose="02020603050405020304" pitchFamily="18" charset="0"/>
              </a:rPr>
              <a:t> </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946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66255"/>
            <a:ext cx="10515600" cy="100445"/>
          </a:xfrm>
        </p:spPr>
        <p:txBody>
          <a:bodyPr>
            <a:normAutofit fontScale="90000"/>
          </a:bodyPr>
          <a:lstStyle/>
          <a:p>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419100"/>
            <a:ext cx="11804074" cy="6172200"/>
          </a:xfrm>
        </p:spPr>
        <p:txBody>
          <a:bodyPr>
            <a:noAutofit/>
          </a:bodyPr>
          <a:lstStyle/>
          <a:p>
            <a:pPr>
              <a:lnSpc>
                <a:spcPct val="107000"/>
              </a:lnSpc>
              <a:spcAft>
                <a:spcPts val="800"/>
              </a:spcAft>
            </a:pPr>
            <a:r>
              <a:rPr lang="tr-TR" sz="32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B- İttifak Devletlerinin İmzaladığı Barış Anlaşmaları</a:t>
            </a:r>
          </a:p>
          <a:p>
            <a:pPr marL="0" indent="0">
              <a:lnSpc>
                <a:spcPct val="107000"/>
              </a:lnSpc>
              <a:spcAft>
                <a:spcPts val="800"/>
              </a:spcAft>
              <a:buNone/>
            </a:pPr>
            <a:endParaRPr lang="tr-TR" sz="2000" dirty="0">
              <a:solidFill>
                <a:srgbClr val="FF0000"/>
              </a:solidFill>
              <a:latin typeface="Arial Black" panose="020B0A040201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tr-TR" sz="20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PARİS BARIŞ KONFERANSI ve Barış Anlaşmalarının Hazırlanması</a:t>
            </a:r>
            <a:endParaRPr lang="tr-TR" sz="20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tr-TR" sz="2000" dirty="0" smtClean="0">
                <a:latin typeface="Arial Black" panose="020B0A04020102020204" pitchFamily="34" charset="0"/>
                <a:ea typeface="Calibri" panose="020F0502020204030204" pitchFamily="34" charset="0"/>
                <a:cs typeface="Times New Roman" panose="02020603050405020304" pitchFamily="18" charset="0"/>
              </a:rPr>
              <a:t>I. Dünya Savaşı’nın bitirilmesi ardından barış düzeninin kurulması ve yenilen devletlerle yapılacak barış anlaşmalarının koşullarının belirlenmesi için 18 Ocak 1919’da Paris Barış Konferansı toplanmıştır. </a:t>
            </a:r>
          </a:p>
          <a:p>
            <a:pPr algn="just">
              <a:lnSpc>
                <a:spcPct val="107000"/>
              </a:lnSpc>
              <a:spcAft>
                <a:spcPts val="800"/>
              </a:spcAft>
            </a:pPr>
            <a:r>
              <a:rPr lang="tr-TR" sz="2000" dirty="0" smtClean="0">
                <a:latin typeface="Arial Black" panose="020B0A04020102020204" pitchFamily="34" charset="0"/>
                <a:ea typeface="Calibri" panose="020F0502020204030204" pitchFamily="34" charset="0"/>
                <a:cs typeface="Times New Roman" panose="02020603050405020304" pitchFamily="18" charset="0"/>
              </a:rPr>
              <a:t>Bu konferansta Almanya, Avusturya-Macaristan ve Bulgaristan ile yapılacak barışın koşulları konusunda uzlaşma sağlanmış ve koşulları belirlenmiştir. Ancak Osmanlılarla yapılacak anlaşmanın koşulları belirlenememiştir. Türklerle yapılan Mondros Ateşkesi bir barış anlaşması gibi kesin hükümler taşıdığı için İtilaf Devletleri Türklerle barış konusunda acele etmemişlerdir. </a:t>
            </a:r>
          </a:p>
        </p:txBody>
      </p:sp>
    </p:spTree>
    <p:extLst>
      <p:ext uri="{BB962C8B-B14F-4D97-AF65-F5344CB8AC3E}">
        <p14:creationId xmlns:p14="http://schemas.microsoft.com/office/powerpoint/2010/main" val="1530521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386437"/>
          </a:xfrm>
        </p:spPr>
        <p:txBody>
          <a:bodyPr>
            <a:normAutofit fontScale="90000"/>
          </a:bodyPr>
          <a:lstStyle/>
          <a:p>
            <a:endParaRPr lang="tr-TR" dirty="0"/>
          </a:p>
        </p:txBody>
      </p:sp>
      <p:sp>
        <p:nvSpPr>
          <p:cNvPr id="3" name="İçerik Yer Tutucusu 2"/>
          <p:cNvSpPr>
            <a:spLocks noGrp="1"/>
          </p:cNvSpPr>
          <p:nvPr>
            <p:ph idx="1"/>
          </p:nvPr>
        </p:nvSpPr>
        <p:spPr>
          <a:xfrm>
            <a:off x="838200" y="1014608"/>
            <a:ext cx="10515600" cy="5298510"/>
          </a:xfrm>
        </p:spPr>
        <p:txBody>
          <a:bodyPr/>
          <a:lstStyle/>
          <a:p>
            <a:pPr marL="0" lvl="0" indent="0">
              <a:lnSpc>
                <a:spcPct val="107000"/>
              </a:lnSpc>
              <a:spcAft>
                <a:spcPts val="800"/>
              </a:spcAft>
              <a:buNone/>
            </a:pPr>
            <a:r>
              <a:rPr lang="tr-TR" sz="20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Bulgaristan’ın Savaştan Çekilmesi ve </a:t>
            </a:r>
            <a:r>
              <a:rPr lang="tr-TR" sz="2000" dirty="0" err="1">
                <a:solidFill>
                  <a:srgbClr val="FF0000"/>
                </a:solidFill>
                <a:latin typeface="Arial Black" panose="020B0A04020102020204" pitchFamily="34" charset="0"/>
                <a:ea typeface="Calibri" panose="020F0502020204030204" pitchFamily="34" charset="0"/>
                <a:cs typeface="Times New Roman" panose="02020603050405020304" pitchFamily="18" charset="0"/>
              </a:rPr>
              <a:t>Neully</a:t>
            </a:r>
            <a:r>
              <a:rPr lang="tr-TR" sz="20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 (</a:t>
            </a:r>
            <a:r>
              <a:rPr lang="tr-TR" sz="2000" dirty="0" err="1">
                <a:solidFill>
                  <a:srgbClr val="FF0000"/>
                </a:solidFill>
                <a:latin typeface="Arial Black" panose="020B0A04020102020204" pitchFamily="34" charset="0"/>
                <a:ea typeface="Calibri" panose="020F0502020204030204" pitchFamily="34" charset="0"/>
                <a:cs typeface="Times New Roman" panose="02020603050405020304" pitchFamily="18" charset="0"/>
              </a:rPr>
              <a:t>Nöyyi</a:t>
            </a:r>
            <a:r>
              <a:rPr lang="tr-TR" sz="20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 Antlaşması (29 Eylül 1918)</a:t>
            </a:r>
            <a:endParaRPr lang="tr-TR"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pPr>
            <a:r>
              <a:rPr lang="tr-TR" sz="1800"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Almanya'nın müttefiki olmasından sonra Almanya'nın silah yardımına karşılık, Bulgaristan bu ülkeye gıda malzemesi göndermekteydi. Savaşın getirdiği bıkkınlık ve Almanya'ya büyük miktarlarda gıda malzemesi gönderilmesi, Bulgaristan‘ı zor duruma düşürdü. Aynı zamanda üretici kitlelerin askere alınması Bulgaristan tarım üretimine büyük darbe vurdu. Öte yandan Almanya'nın Bulgaristan'a yaptığı mali ve askeri yardım kesilince Bulgaristan'ın askeri organizasyonu zor duruma düştü. Bunların yanında Haziran 1917'de Yunanistan itilaf devletleri yanında savaşa girip Bulgaristan'a savaş açtı. Yunan, İngiliz, Fransız, Sırp ordularının Bulgaristan'a ortak taarruzu Bulgarları savaş dışı kalmaya yöneltti.  </a:t>
            </a:r>
            <a:endParaRPr lang="tr-TR" sz="18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177031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66255"/>
            <a:ext cx="10515600" cy="100445"/>
          </a:xfrm>
        </p:spPr>
        <p:txBody>
          <a:bodyPr>
            <a:normAutofit fontScale="90000"/>
          </a:bodyPr>
          <a:lstStyle/>
          <a:p>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419100"/>
            <a:ext cx="11804074" cy="6172200"/>
          </a:xfrm>
        </p:spPr>
        <p:txBody>
          <a:bodyPr>
            <a:noAutofit/>
          </a:bodyPr>
          <a:lstStyle/>
          <a:p>
            <a:pPr marL="0" indent="0" algn="just">
              <a:lnSpc>
                <a:spcPct val="150000"/>
              </a:lnSpc>
              <a:spcBef>
                <a:spcPts val="0"/>
              </a:spcBef>
              <a:buNone/>
            </a:pPr>
            <a:r>
              <a:rPr lang="tr-TR" sz="2000" dirty="0" smtClean="0">
                <a:latin typeface="Arial Black" panose="020B0A04020102020204" pitchFamily="34" charset="0"/>
                <a:ea typeface="Calibri" panose="020F0502020204030204" pitchFamily="34" charset="0"/>
                <a:cs typeface="Times New Roman" panose="02020603050405020304" pitchFamily="18" charset="0"/>
              </a:rPr>
              <a:t>Bunun </a:t>
            </a:r>
            <a:r>
              <a:rPr lang="tr-TR" sz="2000" dirty="0">
                <a:latin typeface="Arial Black" panose="020B0A04020102020204" pitchFamily="34" charset="0"/>
                <a:ea typeface="Calibri" panose="020F0502020204030204" pitchFamily="34" charset="0"/>
                <a:cs typeface="Times New Roman" panose="02020603050405020304" pitchFamily="18" charset="0"/>
              </a:rPr>
              <a:t>üzerine Bulgaristan, 29 Eylül 1918'de itilaf devletleriyle mütareke yaparak savaştan çekildi. Bu mütarekeden sonra Bulgarlarla </a:t>
            </a:r>
            <a:r>
              <a:rPr lang="tr-TR" sz="2000" dirty="0" err="1">
                <a:latin typeface="Arial Black" panose="020B0A04020102020204" pitchFamily="34" charset="0"/>
                <a:ea typeface="Calibri" panose="020F0502020204030204" pitchFamily="34" charset="0"/>
                <a:cs typeface="Times New Roman" panose="02020603050405020304" pitchFamily="18" charset="0"/>
              </a:rPr>
              <a:t>Neully</a:t>
            </a:r>
            <a:r>
              <a:rPr lang="tr-TR" sz="2000" dirty="0">
                <a:latin typeface="Arial Black" panose="020B0A04020102020204" pitchFamily="34" charset="0"/>
                <a:ea typeface="Calibri" panose="020F0502020204030204" pitchFamily="34" charset="0"/>
                <a:cs typeface="Times New Roman" panose="02020603050405020304" pitchFamily="18" charset="0"/>
              </a:rPr>
              <a:t> (</a:t>
            </a:r>
            <a:r>
              <a:rPr lang="tr-TR" sz="2000" dirty="0" err="1">
                <a:latin typeface="Arial Black" panose="020B0A04020102020204" pitchFamily="34" charset="0"/>
                <a:ea typeface="Calibri" panose="020F0502020204030204" pitchFamily="34" charset="0"/>
                <a:cs typeface="Times New Roman" panose="02020603050405020304" pitchFamily="18" charset="0"/>
              </a:rPr>
              <a:t>Nöyyi</a:t>
            </a:r>
            <a:r>
              <a:rPr lang="tr-TR" sz="2000" dirty="0">
                <a:latin typeface="Arial Black" panose="020B0A04020102020204" pitchFamily="34" charset="0"/>
                <a:ea typeface="Calibri" panose="020F0502020204030204" pitchFamily="34" charset="0"/>
                <a:cs typeface="Times New Roman" panose="02020603050405020304" pitchFamily="18" charset="0"/>
              </a:rPr>
              <a:t>) Antlaşması imzalandı. 296 maddelik ağır şartlı antlaşmanın önemli maddeleri şunlardı:</a:t>
            </a:r>
            <a:endParaRPr lang="tr-TR"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tr-TR" sz="2000" dirty="0" smtClean="0">
                <a:latin typeface="Arial Black" panose="020B0A04020102020204" pitchFamily="34" charset="0"/>
                <a:ea typeface="Calibri" panose="020F0502020204030204" pitchFamily="34" charset="0"/>
                <a:cs typeface="Times New Roman" panose="02020603050405020304" pitchFamily="18" charset="0"/>
              </a:rPr>
              <a:t>1</a:t>
            </a:r>
            <a:r>
              <a:rPr lang="tr-TR" sz="2000" dirty="0">
                <a:latin typeface="Arial Black" panose="020B0A04020102020204" pitchFamily="34" charset="0"/>
                <a:ea typeface="Calibri" panose="020F0502020204030204" pitchFamily="34" charset="0"/>
                <a:cs typeface="Times New Roman" panose="02020603050405020304" pitchFamily="18" charset="0"/>
              </a:rPr>
              <a:t>)	Bulgaristan, Balkan savaşlarında elde ettiği Trakya'nın bir kısmını ve Ege Denizinin kıyısını Yunanistan'a verecek ve deniz çıkışı tamamen kapanacaktı,</a:t>
            </a:r>
          </a:p>
          <a:p>
            <a:pPr algn="just">
              <a:lnSpc>
                <a:spcPct val="150000"/>
              </a:lnSpc>
              <a:spcBef>
                <a:spcPts val="0"/>
              </a:spcBef>
            </a:pPr>
            <a:r>
              <a:rPr lang="tr-TR" sz="2000" dirty="0">
                <a:latin typeface="Arial Black" panose="020B0A04020102020204" pitchFamily="34" charset="0"/>
                <a:ea typeface="Calibri" panose="020F0502020204030204" pitchFamily="34" charset="0"/>
                <a:cs typeface="Times New Roman" panose="02020603050405020304" pitchFamily="18" charset="0"/>
              </a:rPr>
              <a:t>2)	</a:t>
            </a:r>
            <a:r>
              <a:rPr lang="tr-TR" sz="2000" dirty="0" err="1">
                <a:latin typeface="Arial Black" panose="020B0A04020102020204" pitchFamily="34" charset="0"/>
                <a:ea typeface="Calibri" panose="020F0502020204030204" pitchFamily="34" charset="0"/>
                <a:cs typeface="Times New Roman" panose="02020603050405020304" pitchFamily="18" charset="0"/>
              </a:rPr>
              <a:t>Dobruca'yı</a:t>
            </a:r>
            <a:r>
              <a:rPr lang="tr-TR" sz="2000" dirty="0">
                <a:latin typeface="Arial Black" panose="020B0A04020102020204" pitchFamily="34" charset="0"/>
                <a:ea typeface="Calibri" panose="020F0502020204030204" pitchFamily="34" charset="0"/>
                <a:cs typeface="Times New Roman" panose="02020603050405020304" pitchFamily="18" charset="0"/>
              </a:rPr>
              <a:t> Romanya'ya ve Bulgar </a:t>
            </a:r>
            <a:r>
              <a:rPr lang="tr-TR" sz="2000" dirty="0" err="1" smtClean="0">
                <a:latin typeface="Arial Black" panose="020B0A04020102020204" pitchFamily="34" charset="0"/>
                <a:ea typeface="Calibri" panose="020F0502020204030204" pitchFamily="34" charset="0"/>
                <a:cs typeface="Times New Roman" panose="02020603050405020304" pitchFamily="18" charset="0"/>
              </a:rPr>
              <a:t>Makedonyası’nın</a:t>
            </a:r>
            <a:r>
              <a:rPr lang="tr-TR" sz="2000" dirty="0" smtClean="0">
                <a:latin typeface="Arial Black" panose="020B0A04020102020204" pitchFamily="34" charset="0"/>
                <a:ea typeface="Calibri" panose="020F0502020204030204" pitchFamily="34" charset="0"/>
                <a:cs typeface="Times New Roman" panose="02020603050405020304" pitchFamily="18" charset="0"/>
              </a:rPr>
              <a:t> </a:t>
            </a:r>
            <a:r>
              <a:rPr lang="tr-TR" sz="2000" dirty="0">
                <a:latin typeface="Arial Black" panose="020B0A04020102020204" pitchFamily="34" charset="0"/>
                <a:ea typeface="Calibri" panose="020F0502020204030204" pitchFamily="34" charset="0"/>
                <a:cs typeface="Times New Roman" panose="02020603050405020304" pitchFamily="18" charset="0"/>
              </a:rPr>
              <a:t>büyük kısmını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savaş sonu kurulan Yugoslavya devletine </a:t>
            </a:r>
            <a:r>
              <a:rPr lang="tr-TR" sz="2000" dirty="0">
                <a:latin typeface="Arial Black" panose="020B0A04020102020204" pitchFamily="34" charset="0"/>
                <a:ea typeface="Calibri" panose="020F0502020204030204" pitchFamily="34" charset="0"/>
                <a:cs typeface="Times New Roman" panose="02020603050405020304" pitchFamily="18" charset="0"/>
              </a:rPr>
              <a:t>verecekti,</a:t>
            </a:r>
          </a:p>
          <a:p>
            <a:pPr algn="just">
              <a:lnSpc>
                <a:spcPct val="150000"/>
              </a:lnSpc>
              <a:spcBef>
                <a:spcPts val="0"/>
              </a:spcBef>
            </a:pPr>
            <a:r>
              <a:rPr lang="tr-TR" sz="2000" dirty="0">
                <a:latin typeface="Arial Black" panose="020B0A04020102020204" pitchFamily="34" charset="0"/>
                <a:ea typeface="Calibri" panose="020F0502020204030204" pitchFamily="34" charset="0"/>
                <a:cs typeface="Times New Roman" panose="02020603050405020304" pitchFamily="18" charset="0"/>
              </a:rPr>
              <a:t>3)	1 Temmuz 1919'a kadar iki milyar frank savaş tazminatı ödeyecekti,</a:t>
            </a:r>
          </a:p>
          <a:p>
            <a:pPr algn="just">
              <a:lnSpc>
                <a:spcPct val="150000"/>
              </a:lnSpc>
              <a:spcBef>
                <a:spcPts val="0"/>
              </a:spcBef>
            </a:pPr>
            <a:r>
              <a:rPr lang="tr-TR" sz="2000" dirty="0">
                <a:latin typeface="Arial Black" panose="020B0A04020102020204" pitchFamily="34" charset="0"/>
                <a:ea typeface="Calibri" panose="020F0502020204030204" pitchFamily="34" charset="0"/>
                <a:cs typeface="Times New Roman" panose="02020603050405020304" pitchFamily="18" charset="0"/>
              </a:rPr>
              <a:t>4)	Yugoslavya'ya beş yıl boyunca yıllığı 50 bin ton olmak üzere kömür verecekti.</a:t>
            </a:r>
          </a:p>
          <a:p>
            <a:pPr algn="just">
              <a:lnSpc>
                <a:spcPct val="150000"/>
              </a:lnSpc>
              <a:spcBef>
                <a:spcPts val="0"/>
              </a:spcBef>
            </a:pPr>
            <a:r>
              <a:rPr lang="tr-TR" sz="2000" dirty="0">
                <a:latin typeface="Arial Black" panose="020B0A04020102020204" pitchFamily="34" charset="0"/>
                <a:ea typeface="Calibri" panose="020F0502020204030204" pitchFamily="34" charset="0"/>
                <a:cs typeface="Times New Roman" panose="02020603050405020304" pitchFamily="18" charset="0"/>
              </a:rPr>
              <a:t>Bulgarlar ağır şartlara sahip bu antlaşma altında ezilirken, en büyük olumsuzluğu Osmanlı Devleti yaşadı. Zira, Almanya ile arasındaki işbirliğini sağlayan tek yol kapanmıştı.</a:t>
            </a:r>
            <a:endParaRPr lang="tr-TR" sz="2000" dirty="0" smtClean="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50000"/>
              </a:lnSpc>
              <a:spcBef>
                <a:spcPts val="0"/>
              </a:spcBef>
            </a:pPr>
            <a:r>
              <a:rPr lang="tr-TR" sz="2000" dirty="0" smtClean="0">
                <a:effectLst/>
                <a:latin typeface="Arial Black" panose="020B0A04020102020204" pitchFamily="34" charset="0"/>
                <a:ea typeface="Calibri" panose="020F0502020204030204" pitchFamily="34" charset="0"/>
                <a:cs typeface="Times New Roman" panose="02020603050405020304" pitchFamily="18" charset="0"/>
              </a:rPr>
              <a:t> </a:t>
            </a:r>
            <a:endParaRPr lang="tr-TR" sz="20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7521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66255"/>
            <a:ext cx="10515600" cy="100445"/>
          </a:xfrm>
        </p:spPr>
        <p:txBody>
          <a:bodyPr>
            <a:normAutofit fontScale="90000"/>
          </a:bodyPr>
          <a:lstStyle/>
          <a:p>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419100"/>
            <a:ext cx="11804074" cy="6172200"/>
          </a:xfrm>
        </p:spPr>
        <p:txBody>
          <a:bodyPr>
            <a:noAutofit/>
          </a:bodyPr>
          <a:lstStyle/>
          <a:p>
            <a:pPr>
              <a:lnSpc>
                <a:spcPct val="150000"/>
              </a:lnSpc>
              <a:spcBef>
                <a:spcPts val="0"/>
              </a:spcBef>
            </a:pPr>
            <a:r>
              <a:rPr lang="tr-TR" sz="22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Avusturya’nın Savaştan </a:t>
            </a:r>
            <a:r>
              <a:rPr lang="tr-TR" sz="22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Ç</a:t>
            </a:r>
            <a:r>
              <a:rPr lang="tr-TR" sz="22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ekilmesi ve </a:t>
            </a:r>
            <a:r>
              <a:rPr lang="tr-TR" sz="2200" dirty="0" err="1"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St.Germain</a:t>
            </a:r>
            <a:r>
              <a:rPr lang="tr-TR" sz="22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 </a:t>
            </a:r>
            <a:r>
              <a:rPr lang="tr-TR" sz="22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Antlaşması </a:t>
            </a:r>
            <a:r>
              <a:rPr lang="tr-TR" sz="22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a:t>
            </a:r>
            <a:r>
              <a:rPr lang="tr-TR" sz="22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3 Kasım 1918) </a:t>
            </a:r>
            <a:endParaRPr lang="tr-TR" sz="22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tr-TR" sz="2000" dirty="0">
                <a:latin typeface="Arial Black" panose="020B0A04020102020204" pitchFamily="34" charset="0"/>
                <a:ea typeface="Calibri" panose="020F0502020204030204" pitchFamily="34" charset="0"/>
                <a:cs typeface="Times New Roman" panose="02020603050405020304" pitchFamily="18" charset="0"/>
              </a:rPr>
              <a:t>Almanya'nın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yanında </a:t>
            </a:r>
            <a:r>
              <a:rPr lang="tr-TR" sz="2000" dirty="0">
                <a:latin typeface="Arial Black" panose="020B0A04020102020204" pitchFamily="34" charset="0"/>
                <a:ea typeface="Calibri" panose="020F0502020204030204" pitchFamily="34" charset="0"/>
                <a:cs typeface="Times New Roman" panose="02020603050405020304" pitchFamily="18" charset="0"/>
              </a:rPr>
              <a:t>savaşa giren Avusturya-Macaristan devleti daha 1916 ve 1917’li yıllardan itibaren barış arayışı içinde olmuştu. 1918 yılı içinde Avusturya daha kötü bir duruma düşmüştü.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Bu devlet </a:t>
            </a:r>
            <a:r>
              <a:rPr lang="tr-TR" sz="2000" dirty="0">
                <a:latin typeface="Arial Black" panose="020B0A04020102020204" pitchFamily="34" charset="0"/>
                <a:ea typeface="Calibri" panose="020F0502020204030204" pitchFamily="34" charset="0"/>
                <a:cs typeface="Times New Roman" panose="02020603050405020304" pitchFamily="18" charset="0"/>
              </a:rPr>
              <a:t>kendi iç siyasetinde büyük etnik problemlerle karşı karşıya kaldı. Çekler, Slovenler, Hırvatlar ve Sırplar  bağımsızlık mücadelelerine başlamışlardı. </a:t>
            </a:r>
            <a:r>
              <a:rPr lang="tr-TR" sz="2000" dirty="0" err="1">
                <a:latin typeface="Arial Black" panose="020B0A04020102020204" pitchFamily="34" charset="0"/>
                <a:ea typeface="Calibri" panose="020F0502020204030204" pitchFamily="34" charset="0"/>
                <a:cs typeface="Times New Roman" panose="02020603050405020304" pitchFamily="18" charset="0"/>
              </a:rPr>
              <a:t>Transilvanya</a:t>
            </a:r>
            <a:r>
              <a:rPr lang="tr-TR" sz="2000" dirty="0">
                <a:latin typeface="Arial Black" panose="020B0A04020102020204" pitchFamily="34" charset="0"/>
                <a:ea typeface="Calibri" panose="020F0502020204030204" pitchFamily="34" charset="0"/>
                <a:cs typeface="Times New Roman" panose="02020603050405020304" pitchFamily="18" charset="0"/>
              </a:rPr>
              <a:t> Romenlerinin ayaklanmaları ise Avusturya’yı daha zor bir duruma sokmuştu. Avusturya imparatoru Karl, Ekim 1918'de azınlıkların muhtariyetle yönetileceğini kabul etti ama bu, parçalanmayı engelleyemedi. </a:t>
            </a:r>
            <a:r>
              <a:rPr lang="tr-TR" sz="2000" u="sng" dirty="0">
                <a:solidFill>
                  <a:srgbClr val="000000"/>
                </a:solidFill>
                <a:effectLst>
                  <a:outerShdw blurRad="38100" dist="19050" dir="2700000" algn="tl">
                    <a:schemeClr val="dk1">
                      <a:alpha val="40000"/>
                    </a:schemeClr>
                  </a:outerShdw>
                </a:effectLst>
                <a:latin typeface="Arial Black" panose="020B0A04020102020204" pitchFamily="34" charset="0"/>
                <a:ea typeface="Calibri" panose="020F0502020204030204" pitchFamily="34" charset="0"/>
                <a:cs typeface="Times New Roman" panose="02020603050405020304" pitchFamily="18" charset="0"/>
              </a:rPr>
              <a:t>18 Ekim'de Paris'te kurulmuş olan geçici Çek hükümeti bağımsız Çekoslovakya'yı ilan etti. 24 Ekim'de </a:t>
            </a:r>
            <a:r>
              <a:rPr lang="tr-TR" sz="2000" u="sng" dirty="0" smtClean="0">
                <a:solidFill>
                  <a:srgbClr val="000000"/>
                </a:solidFill>
                <a:effectLst>
                  <a:outerShdw blurRad="38100" dist="19050" dir="2700000" algn="tl">
                    <a:schemeClr val="dk1">
                      <a:alpha val="40000"/>
                    </a:schemeClr>
                  </a:outerShdw>
                </a:effectLst>
                <a:latin typeface="Arial Black" panose="020B0A04020102020204" pitchFamily="34" charset="0"/>
                <a:ea typeface="Calibri" panose="020F0502020204030204" pitchFamily="34" charset="0"/>
                <a:cs typeface="Times New Roman" panose="02020603050405020304" pitchFamily="18" charset="0"/>
              </a:rPr>
              <a:t>ise imparatorluğa bağlı Macarlar </a:t>
            </a:r>
            <a:r>
              <a:rPr lang="tr-TR" sz="2000" u="sng" dirty="0">
                <a:solidFill>
                  <a:srgbClr val="000000"/>
                </a:solidFill>
                <a:effectLst>
                  <a:outerShdw blurRad="38100" dist="19050" dir="2700000" algn="tl">
                    <a:schemeClr val="dk1">
                      <a:alpha val="40000"/>
                    </a:schemeClr>
                  </a:outerShdw>
                </a:effectLst>
                <a:latin typeface="Arial Black" panose="020B0A04020102020204" pitchFamily="34" charset="0"/>
                <a:ea typeface="Calibri" panose="020F0502020204030204" pitchFamily="34" charset="0"/>
                <a:cs typeface="Times New Roman" panose="02020603050405020304" pitchFamily="18" charset="0"/>
              </a:rPr>
              <a:t>bağımsızlıklarını ilan etti. </a:t>
            </a:r>
            <a:endParaRPr lang="tr-TR" sz="20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5302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66255"/>
            <a:ext cx="10515600" cy="100445"/>
          </a:xfrm>
        </p:spPr>
        <p:txBody>
          <a:bodyPr>
            <a:normAutofit fontScale="90000"/>
          </a:bodyPr>
          <a:lstStyle/>
          <a:p>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419100"/>
            <a:ext cx="11804074" cy="6172200"/>
          </a:xfrm>
        </p:spPr>
        <p:txBody>
          <a:bodyPr>
            <a:noAutofit/>
          </a:bodyPr>
          <a:lstStyle/>
          <a:p>
            <a:pPr algn="just">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Bu ağır iç savaş yanında Ekim sonunda İtalyanların Avusturya'ya hücum etmeleriyle, Avusturya 3 Kasım 1918'de İtalyanlarla mütareke imzaladı. Bu mütareke </a:t>
            </a:r>
            <a:r>
              <a:rPr lang="tr-TR" sz="2000" dirty="0">
                <a:solidFill>
                  <a:srgbClr val="000000"/>
                </a:solidFill>
                <a:effectLst>
                  <a:outerShdw blurRad="38100" dist="19050" dir="2700000" algn="tl">
                    <a:schemeClr val="dk1">
                      <a:alpha val="40000"/>
                    </a:schemeClr>
                  </a:outerShdw>
                </a:effectLst>
                <a:latin typeface="Arial Black" panose="020B0A04020102020204" pitchFamily="34" charset="0"/>
                <a:ea typeface="Calibri" panose="020F0502020204030204" pitchFamily="34" charset="0"/>
                <a:cs typeface="Times New Roman" panose="02020603050405020304" pitchFamily="18" charset="0"/>
              </a:rPr>
              <a:t>Villa </a:t>
            </a:r>
            <a:r>
              <a:rPr lang="tr-TR" sz="2000" dirty="0" err="1">
                <a:solidFill>
                  <a:srgbClr val="000000"/>
                </a:solidFill>
                <a:effectLst>
                  <a:outerShdw blurRad="38100" dist="19050" dir="2700000" algn="tl">
                    <a:schemeClr val="dk1">
                      <a:alpha val="40000"/>
                    </a:schemeClr>
                  </a:outerShdw>
                </a:effectLst>
                <a:latin typeface="Arial Black" panose="020B0A04020102020204" pitchFamily="34" charset="0"/>
                <a:ea typeface="Calibri" panose="020F0502020204030204" pitchFamily="34" charset="0"/>
                <a:cs typeface="Times New Roman" panose="02020603050405020304" pitchFamily="18" charset="0"/>
              </a:rPr>
              <a:t>Guisti</a:t>
            </a:r>
            <a:r>
              <a:rPr lang="tr-TR" sz="2000" dirty="0">
                <a:solidFill>
                  <a:srgbClr val="000000"/>
                </a:solidFill>
                <a:effectLst>
                  <a:outerShdw blurRad="38100" dist="19050" dir="2700000" algn="tl">
                    <a:schemeClr val="dk1">
                      <a:alpha val="40000"/>
                    </a:schemeClr>
                  </a:outerShdw>
                </a:effectLst>
                <a:latin typeface="Arial Black" panose="020B0A04020102020204" pitchFamily="34" charset="0"/>
                <a:ea typeface="Calibri" panose="020F0502020204030204" pitchFamily="34" charset="0"/>
                <a:cs typeface="Times New Roman" panose="02020603050405020304" pitchFamily="18" charset="0"/>
              </a:rPr>
              <a:t> </a:t>
            </a:r>
            <a:r>
              <a:rPr lang="tr-TR" sz="2000" dirty="0">
                <a:latin typeface="Arial Black" panose="020B0A04020102020204" pitchFamily="34" charset="0"/>
                <a:ea typeface="Calibri" panose="020F0502020204030204" pitchFamily="34" charset="0"/>
                <a:cs typeface="Times New Roman" panose="02020603050405020304" pitchFamily="18" charset="0"/>
              </a:rPr>
              <a:t>adını aldı. Mütarekeyle beraber Avusturya parçalanma sürecine girdi. </a:t>
            </a:r>
            <a:r>
              <a:rPr lang="tr-TR" sz="2000" u="sng" dirty="0">
                <a:solidFill>
                  <a:srgbClr val="000000"/>
                </a:solidFill>
                <a:effectLst>
                  <a:outerShdw blurRad="38100" dist="19050" dir="2700000" algn="tl">
                    <a:schemeClr val="dk1">
                      <a:alpha val="40000"/>
                    </a:schemeClr>
                  </a:outerShdw>
                </a:effectLst>
                <a:latin typeface="Arial Black" panose="020B0A04020102020204" pitchFamily="34" charset="0"/>
                <a:ea typeface="Calibri" panose="020F0502020204030204" pitchFamily="34" charset="0"/>
                <a:cs typeface="Times New Roman" panose="02020603050405020304" pitchFamily="18" charset="0"/>
              </a:rPr>
              <a:t>29 Ekim'de Zagreb'de Sırp-Hırvat-Sloven toplulukları Yugoslavya devletini kurdu.</a:t>
            </a:r>
            <a:r>
              <a:rPr lang="tr-TR" sz="2000" dirty="0">
                <a:latin typeface="Arial Black" panose="020B0A04020102020204" pitchFamily="34" charset="0"/>
                <a:ea typeface="Calibri" panose="020F0502020204030204" pitchFamily="34" charset="0"/>
                <a:cs typeface="Times New Roman" panose="02020603050405020304" pitchFamily="18" charset="0"/>
              </a:rPr>
              <a:t> </a:t>
            </a:r>
            <a:endParaRPr lang="tr-TR" sz="2000" dirty="0" smtClean="0">
              <a:latin typeface="Arial Black" panose="020B0A04020102020204" pitchFamily="34" charset="0"/>
              <a:ea typeface="Calibri" panose="020F0502020204030204" pitchFamily="34" charset="0"/>
              <a:cs typeface="Times New Roman" panose="02020603050405020304" pitchFamily="18" charset="0"/>
            </a:endParaRPr>
          </a:p>
          <a:p>
            <a:pPr algn="just">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Avusturya Almanları 30 Ekim de Avusturya Cumhuriyetini kurdular. Kasım ayında da Macarlar cumhuriyet ilan ettiler. 18 Kasımda Avusturya hanedanlığı ile 381 maddelik olan St. </a:t>
            </a:r>
            <a:r>
              <a:rPr lang="tr-TR" sz="2000" dirty="0" err="1">
                <a:latin typeface="Arial Black" panose="020B0A04020102020204" pitchFamily="34" charset="0"/>
                <a:ea typeface="Calibri" panose="020F0502020204030204" pitchFamily="34" charset="0"/>
                <a:cs typeface="Times New Roman" panose="02020603050405020304" pitchFamily="18" charset="0"/>
              </a:rPr>
              <a:t>Germain</a:t>
            </a:r>
            <a:r>
              <a:rPr lang="tr-TR" sz="2000" dirty="0">
                <a:latin typeface="Arial Black" panose="020B0A04020102020204" pitchFamily="34" charset="0"/>
                <a:ea typeface="Calibri" panose="020F0502020204030204" pitchFamily="34" charset="0"/>
                <a:cs typeface="Times New Roman" panose="02020603050405020304" pitchFamily="18" charset="0"/>
              </a:rPr>
              <a:t> adlı barış antlaşması imzalandı.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Bu anlaşmanın en </a:t>
            </a:r>
            <a:r>
              <a:rPr lang="tr-TR" sz="2000" dirty="0">
                <a:latin typeface="Arial Black" panose="020B0A04020102020204" pitchFamily="34" charset="0"/>
                <a:ea typeface="Calibri" panose="020F0502020204030204" pitchFamily="34" charset="0"/>
                <a:cs typeface="Times New Roman" panose="02020603050405020304" pitchFamily="18" charset="0"/>
              </a:rPr>
              <a:t>önemli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maddeleri </a:t>
            </a:r>
            <a:r>
              <a:rPr lang="tr-TR" sz="2000" dirty="0">
                <a:latin typeface="Arial Black" panose="020B0A04020102020204" pitchFamily="34" charset="0"/>
                <a:ea typeface="Calibri" panose="020F0502020204030204" pitchFamily="34" charset="0"/>
                <a:cs typeface="Times New Roman" panose="02020603050405020304" pitchFamily="18" charset="0"/>
              </a:rPr>
              <a:t>şunlardı: </a:t>
            </a:r>
            <a:endParaRPr lang="tr-TR" sz="2000" dirty="0" smtClean="0">
              <a:latin typeface="Arial Black" panose="020B0A04020102020204" pitchFamily="34" charset="0"/>
              <a:ea typeface="Calibri" panose="020F0502020204030204" pitchFamily="34" charset="0"/>
              <a:cs typeface="Times New Roman" panose="02020603050405020304" pitchFamily="18" charset="0"/>
            </a:endParaRPr>
          </a:p>
          <a:p>
            <a:pPr algn="just">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1- Avusturya; Macaristan, Çekoslovakya ve Yugoslavya'nın bağımsızlığını tanıyacaktı. Bunun yanında Galiçya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Polonya’ya</a:t>
            </a:r>
            <a:r>
              <a:rPr lang="tr-TR" sz="2000" dirty="0">
                <a:latin typeface="Arial Black" panose="020B0A04020102020204" pitchFamily="34" charset="0"/>
                <a:ea typeface="Calibri" panose="020F0502020204030204" pitchFamily="34" charset="0"/>
                <a:cs typeface="Times New Roman" panose="02020603050405020304" pitchFamily="18" charset="0"/>
              </a:rPr>
              <a:t>, Hırvatistan Yugoslavya'ya, </a:t>
            </a:r>
            <a:r>
              <a:rPr lang="tr-TR" sz="2000" dirty="0" err="1">
                <a:latin typeface="Arial Black" panose="020B0A04020102020204" pitchFamily="34" charset="0"/>
                <a:ea typeface="Calibri" panose="020F0502020204030204" pitchFamily="34" charset="0"/>
                <a:cs typeface="Times New Roman" panose="02020603050405020304" pitchFamily="18" charset="0"/>
              </a:rPr>
              <a:t>Tirol</a:t>
            </a:r>
            <a:r>
              <a:rPr lang="tr-TR" sz="2000" dirty="0">
                <a:latin typeface="Arial Black" panose="020B0A04020102020204" pitchFamily="34" charset="0"/>
                <a:ea typeface="Calibri" panose="020F0502020204030204" pitchFamily="34" charset="0"/>
                <a:cs typeface="Times New Roman" panose="02020603050405020304" pitchFamily="18" charset="0"/>
              </a:rPr>
              <a:t> ile </a:t>
            </a:r>
            <a:r>
              <a:rPr lang="tr-TR" sz="2000" dirty="0" err="1">
                <a:latin typeface="Arial Black" panose="020B0A04020102020204" pitchFamily="34" charset="0"/>
                <a:ea typeface="Calibri" panose="020F0502020204030204" pitchFamily="34" charset="0"/>
                <a:cs typeface="Times New Roman" panose="02020603050405020304" pitchFamily="18" charset="0"/>
              </a:rPr>
              <a:t>Traieste</a:t>
            </a:r>
            <a:r>
              <a:rPr lang="tr-TR" sz="2000" dirty="0">
                <a:latin typeface="Arial Black" panose="020B0A04020102020204" pitchFamily="34" charset="0"/>
                <a:ea typeface="Calibri" panose="020F0502020204030204" pitchFamily="34" charset="0"/>
                <a:cs typeface="Times New Roman" panose="02020603050405020304" pitchFamily="18" charset="0"/>
              </a:rPr>
              <a:t> </a:t>
            </a:r>
            <a:r>
              <a:rPr lang="tr-TR" sz="2000" dirty="0" err="1" smtClean="0">
                <a:latin typeface="Arial Black" panose="020B0A04020102020204" pitchFamily="34" charset="0"/>
                <a:ea typeface="Calibri" panose="020F0502020204030204" pitchFamily="34" charset="0"/>
                <a:cs typeface="Times New Roman" panose="02020603050405020304" pitchFamily="18" charset="0"/>
              </a:rPr>
              <a:t>italya’ya</a:t>
            </a:r>
            <a:r>
              <a:rPr lang="tr-TR" sz="2000" dirty="0">
                <a:latin typeface="Arial Black" panose="020B0A04020102020204" pitchFamily="34" charset="0"/>
                <a:ea typeface="Calibri" panose="020F0502020204030204" pitchFamily="34" charset="0"/>
                <a:cs typeface="Times New Roman" panose="02020603050405020304" pitchFamily="18" charset="0"/>
              </a:rPr>
              <a:t>, </a:t>
            </a:r>
            <a:r>
              <a:rPr lang="tr-TR" sz="2000" dirty="0" err="1">
                <a:latin typeface="Arial Black" panose="020B0A04020102020204" pitchFamily="34" charset="0"/>
                <a:ea typeface="Calibri" panose="020F0502020204030204" pitchFamily="34" charset="0"/>
                <a:cs typeface="Times New Roman" panose="02020603050405020304" pitchFamily="18" charset="0"/>
              </a:rPr>
              <a:t>Bukoviko</a:t>
            </a:r>
            <a:r>
              <a:rPr lang="tr-TR" sz="2000" dirty="0">
                <a:latin typeface="Arial Black" panose="020B0A04020102020204" pitchFamily="34" charset="0"/>
                <a:ea typeface="Calibri" panose="020F0502020204030204" pitchFamily="34" charset="0"/>
                <a:cs typeface="Times New Roman" panose="02020603050405020304" pitchFamily="18" charset="0"/>
              </a:rPr>
              <a:t> Romanya'ya verilecekti. </a:t>
            </a:r>
          </a:p>
        </p:txBody>
      </p:sp>
    </p:spTree>
    <p:extLst>
      <p:ext uri="{BB962C8B-B14F-4D97-AF65-F5344CB8AC3E}">
        <p14:creationId xmlns:p14="http://schemas.microsoft.com/office/powerpoint/2010/main" val="244213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263237"/>
            <a:ext cx="9144000" cy="162648"/>
          </a:xfrm>
        </p:spPr>
        <p:txBody>
          <a:bodyPr>
            <a:normAutofit fontScale="90000"/>
          </a:bodyPr>
          <a:lstStyle/>
          <a:p>
            <a:pPr>
              <a:lnSpc>
                <a:spcPct val="107000"/>
              </a:lnSpc>
              <a:spcAft>
                <a:spcPts val="800"/>
              </a:spcAft>
            </a:pPr>
            <a:endParaRPr lang="tr-TR" sz="2000" dirty="0"/>
          </a:p>
        </p:txBody>
      </p:sp>
      <p:sp>
        <p:nvSpPr>
          <p:cNvPr id="3" name="Alt Başlık 2"/>
          <p:cNvSpPr>
            <a:spLocks noGrp="1"/>
          </p:cNvSpPr>
          <p:nvPr>
            <p:ph type="subTitle" idx="1"/>
          </p:nvPr>
        </p:nvSpPr>
        <p:spPr>
          <a:xfrm>
            <a:off x="193964" y="425885"/>
            <a:ext cx="11748653" cy="6432115"/>
          </a:xfrm>
        </p:spPr>
        <p:txBody>
          <a:bodyPr>
            <a:normAutofit fontScale="25000" lnSpcReduction="20000"/>
          </a:bodyPr>
          <a:lstStyle/>
          <a:p>
            <a:pPr algn="just">
              <a:lnSpc>
                <a:spcPct val="170000"/>
              </a:lnSpc>
              <a:spcBef>
                <a:spcPts val="0"/>
              </a:spcBef>
            </a:pPr>
            <a:r>
              <a:rPr lang="tr-TR" sz="72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İstanbul </a:t>
            </a:r>
            <a:r>
              <a:rPr lang="tr-TR" sz="72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Antlaşması (Boğazlar Anlaşması)</a:t>
            </a:r>
          </a:p>
          <a:p>
            <a:pPr algn="just">
              <a:lnSpc>
                <a:spcPct val="170000"/>
              </a:lnSpc>
              <a:spcBef>
                <a:spcPts val="0"/>
              </a:spcBef>
            </a:pPr>
            <a:r>
              <a:rPr lang="tr-TR" sz="6400" dirty="0" smtClean="0">
                <a:effectLst/>
                <a:latin typeface="Arial Black" panose="020B0A04020102020204" pitchFamily="34" charset="0"/>
                <a:ea typeface="Calibri" panose="020F0502020204030204" pitchFamily="34" charset="0"/>
                <a:cs typeface="Times New Roman" panose="02020603050405020304" pitchFamily="18" charset="0"/>
              </a:rPr>
              <a:t>İngiltere, Fransa ve Rusya arasında yapılmıştır.</a:t>
            </a:r>
          </a:p>
          <a:p>
            <a:pPr algn="just">
              <a:lnSpc>
                <a:spcPct val="170000"/>
              </a:lnSpc>
              <a:spcBef>
                <a:spcPts val="0"/>
              </a:spcBef>
            </a:pPr>
            <a:r>
              <a:rPr lang="tr-TR" sz="6400" dirty="0">
                <a:latin typeface="Arial Black" panose="020B0A04020102020204" pitchFamily="34" charset="0"/>
                <a:ea typeface="Calibri" panose="020F0502020204030204" pitchFamily="34" charset="0"/>
                <a:cs typeface="Times New Roman" panose="02020603050405020304" pitchFamily="18" charset="0"/>
              </a:rPr>
              <a:t>İngiltere ve Fransa’nın 1915 yılı başında Çanakkale’yi geçmek istedikleri günlerde, Boğazların ve İstanbul’un elden gideceğinden endişelenen Rusya harekete geçti. Müttefikleri üzerindeki baskılarıyla 4 Mart-10 Nisan 1915 tarihleri arasında beş haftalık bir süre içinde, İngiltere </a:t>
            </a:r>
            <a:r>
              <a:rPr lang="tr-TR" sz="6400" dirty="0" smtClean="0">
                <a:latin typeface="Arial Black" panose="020B0A04020102020204" pitchFamily="34" charset="0"/>
                <a:ea typeface="Calibri" panose="020F0502020204030204" pitchFamily="34" charset="0"/>
                <a:cs typeface="Times New Roman" panose="02020603050405020304" pitchFamily="18" charset="0"/>
              </a:rPr>
              <a:t>ve </a:t>
            </a:r>
            <a:r>
              <a:rPr lang="tr-TR" sz="6400" dirty="0">
                <a:latin typeface="Arial Black" panose="020B0A04020102020204" pitchFamily="34" charset="0"/>
                <a:ea typeface="Calibri" panose="020F0502020204030204" pitchFamily="34" charset="0"/>
                <a:cs typeface="Times New Roman" panose="02020603050405020304" pitchFamily="18" charset="0"/>
              </a:rPr>
              <a:t>Fransa ile yazışmalar yoluyla haberleşerek, bir metne dayanmayan antlaşmalar demetini ortaya çıkarmayı başardı</a:t>
            </a:r>
            <a:r>
              <a:rPr lang="tr-TR" sz="6400" dirty="0" smtClean="0">
                <a:latin typeface="Arial Black" panose="020B0A04020102020204" pitchFamily="34" charset="0"/>
                <a:ea typeface="Calibri" panose="020F0502020204030204" pitchFamily="34" charset="0"/>
                <a:cs typeface="Times New Roman" panose="02020603050405020304" pitchFamily="18" charset="0"/>
              </a:rPr>
              <a:t>.</a:t>
            </a:r>
          </a:p>
          <a:p>
            <a:pPr algn="just">
              <a:lnSpc>
                <a:spcPct val="170000"/>
              </a:lnSpc>
              <a:spcBef>
                <a:spcPts val="0"/>
              </a:spcBef>
            </a:pPr>
            <a:endParaRPr lang="tr-TR" sz="6400" dirty="0" smtClean="0">
              <a:effectLst/>
              <a:latin typeface="Arial Black" panose="020B0A04020102020204" pitchFamily="34" charset="0"/>
              <a:ea typeface="Calibri" panose="020F0502020204030204" pitchFamily="34" charset="0"/>
              <a:cs typeface="Times New Roman" panose="02020603050405020304" pitchFamily="18" charset="0"/>
            </a:endParaRPr>
          </a:p>
          <a:p>
            <a:pPr algn="just">
              <a:lnSpc>
                <a:spcPct val="170000"/>
              </a:lnSpc>
              <a:spcBef>
                <a:spcPts val="0"/>
              </a:spcBef>
            </a:pPr>
            <a:r>
              <a:rPr lang="tr-TR" sz="6400" u="sng" dirty="0">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Buna göre; İngiltere ve Fransa, İstanbul ve Çanakkale Boğazları ile, Marmara Denizi’nin batı kıyıları, Midye-Enez çizgisine kadar Batı Trakya, İstanbul Boğazı’nın doğu kısmı, İzmit Körfezi’nin bir </a:t>
            </a:r>
            <a:r>
              <a:rPr lang="tr-TR" sz="6400" u="sng" dirty="0" smtClean="0">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kısmı ve </a:t>
            </a:r>
            <a:r>
              <a:rPr lang="tr-TR" sz="6400" u="sng" dirty="0">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Marmara Denizi’ndeki adaların Rusya’ya verilmesini kabul ediyorlardı. İmroz ve Bozcaada konusunda da Rusya’ya danışılmadan herhangi bir karar </a:t>
            </a:r>
            <a:r>
              <a:rPr lang="tr-TR" sz="6400" u="sng" dirty="0" smtClean="0">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almayacaklarını </a:t>
            </a:r>
            <a:r>
              <a:rPr lang="tr-TR" sz="6400" u="sng" dirty="0">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taahhüt ediyorlardı</a:t>
            </a:r>
            <a:r>
              <a:rPr lang="tr-TR" sz="6400" u="sng" dirty="0" smtClean="0">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a:t>
            </a:r>
          </a:p>
          <a:p>
            <a:pPr algn="just">
              <a:lnSpc>
                <a:spcPct val="170000"/>
              </a:lnSpc>
              <a:spcBef>
                <a:spcPts val="0"/>
              </a:spcBef>
            </a:pPr>
            <a:endParaRPr lang="tr-TR" sz="6400" u="sng" dirty="0" smtClean="0">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endParaRPr>
          </a:p>
          <a:p>
            <a:pPr algn="just">
              <a:lnSpc>
                <a:spcPct val="170000"/>
              </a:lnSpc>
              <a:spcBef>
                <a:spcPts val="0"/>
              </a:spcBef>
            </a:pPr>
            <a:r>
              <a:rPr lang="tr-TR" sz="6400" dirty="0">
                <a:latin typeface="Arial Black" panose="020B0A04020102020204" pitchFamily="34" charset="0"/>
                <a:ea typeface="Calibri" panose="020F0502020204030204" pitchFamily="34" charset="0"/>
                <a:cs typeface="Times New Roman" panose="02020603050405020304" pitchFamily="18" charset="0"/>
              </a:rPr>
              <a:t>Ruslar da, İngiltere’nin Asya Türkiye’sindeki </a:t>
            </a:r>
            <a:r>
              <a:rPr lang="tr-TR" sz="6400" dirty="0" smtClean="0">
                <a:latin typeface="Arial Black" panose="020B0A04020102020204" pitchFamily="34" charset="0"/>
                <a:ea typeface="Calibri" panose="020F0502020204030204" pitchFamily="34" charset="0"/>
                <a:cs typeface="Times New Roman" panose="02020603050405020304" pitchFamily="18" charset="0"/>
              </a:rPr>
              <a:t>özel </a:t>
            </a:r>
            <a:r>
              <a:rPr lang="tr-TR" sz="6400" dirty="0">
                <a:latin typeface="Arial Black" panose="020B0A04020102020204" pitchFamily="34" charset="0"/>
                <a:ea typeface="Calibri" panose="020F0502020204030204" pitchFamily="34" charset="0"/>
                <a:cs typeface="Times New Roman" panose="02020603050405020304" pitchFamily="18" charset="0"/>
              </a:rPr>
              <a:t>haklarını, ayrıca Osmanlı hakimiyetinden ayrılacak Arap ülkelerinin istiklallerini tanıyacaklarını, Fransızların İskenderun Körfezi ve Toroslara kadar Kilikya dahil olmak üzere Suriye’yi ilhak etmesini kabul edeceğini bildiriyordu.</a:t>
            </a:r>
            <a:endParaRPr lang="tr-TR" sz="6400" dirty="0" smtClean="0">
              <a:effectLst/>
              <a:latin typeface="Arial Black" panose="020B0A04020102020204" pitchFamily="34" charset="0"/>
              <a:ea typeface="Calibri" panose="020F0502020204030204" pitchFamily="34" charset="0"/>
              <a:cs typeface="Times New Roman" panose="02020603050405020304" pitchFamily="18" charset="0"/>
            </a:endParaRPr>
          </a:p>
          <a:p>
            <a:pPr>
              <a:spcBef>
                <a:spcPts val="0"/>
              </a:spcBef>
            </a:pPr>
            <a:endParaRPr lang="tr-TR" dirty="0"/>
          </a:p>
        </p:txBody>
      </p:sp>
    </p:spTree>
    <p:extLst>
      <p:ext uri="{BB962C8B-B14F-4D97-AF65-F5344CB8AC3E}">
        <p14:creationId xmlns:p14="http://schemas.microsoft.com/office/powerpoint/2010/main" val="735848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66255"/>
            <a:ext cx="10515600" cy="100445"/>
          </a:xfrm>
        </p:spPr>
        <p:txBody>
          <a:bodyPr>
            <a:normAutofit fontScale="90000"/>
          </a:bodyPr>
          <a:lstStyle/>
          <a:p>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419100"/>
            <a:ext cx="11804074" cy="6172200"/>
          </a:xfrm>
        </p:spPr>
        <p:txBody>
          <a:bodyPr>
            <a:noAutofit/>
          </a:bodyPr>
          <a:lstStyle/>
          <a:p>
            <a:pPr algn="just">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2- Avusturya ve Macaristan ayrı devletler olacaktı. </a:t>
            </a:r>
          </a:p>
          <a:p>
            <a:pPr algn="just">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3- Avusturya'nın ileride Almanya ile birleşmesi yasaklandı. Bu milletler cemiyetinin rızasına bağlıydı. </a:t>
            </a:r>
          </a:p>
          <a:p>
            <a:pPr algn="just">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4- Mecburi askerlik kaldırılacak ve Avusturya ordusunun sayısı 30 bin kişi olacaktı. </a:t>
            </a:r>
          </a:p>
          <a:p>
            <a:pPr algn="just">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5- Avusturya harp tazminatı ödeyecekti. Bu antlaşma ile Avusturya'nın toprakları 576 bin km2 den 84 bin km2'düştü. Avusturya en zengin tarım ve sanayi bölgelerini kaybetti. </a:t>
            </a:r>
          </a:p>
          <a:p>
            <a:pPr>
              <a:lnSpc>
                <a:spcPct val="150000"/>
              </a:lnSpc>
            </a:pPr>
            <a:endParaRPr lang="tr-TR" sz="2000" dirty="0">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745284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66255"/>
            <a:ext cx="10515600" cy="100445"/>
          </a:xfrm>
        </p:spPr>
        <p:txBody>
          <a:bodyPr>
            <a:normAutofit fontScale="90000"/>
          </a:bodyPr>
          <a:lstStyle/>
          <a:p>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419100"/>
            <a:ext cx="11804074" cy="6172200"/>
          </a:xfrm>
        </p:spPr>
        <p:txBody>
          <a:bodyPr>
            <a:noAutofit/>
          </a:bodyPr>
          <a:lstStyle/>
          <a:p>
            <a:pPr>
              <a:lnSpc>
                <a:spcPct val="150000"/>
              </a:lnSpc>
            </a:pPr>
            <a:r>
              <a:rPr lang="tr-TR" sz="22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Macaristan’ın Savaştan Çekilmesi ve </a:t>
            </a:r>
            <a:r>
              <a:rPr lang="tr-TR" sz="2200" dirty="0" err="1"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Trianon</a:t>
            </a:r>
            <a:r>
              <a:rPr lang="tr-TR" sz="22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 Antlaşması (4 Haziran 1920)</a:t>
            </a:r>
          </a:p>
          <a:p>
            <a:pPr algn="just">
              <a:lnSpc>
                <a:spcPct val="150000"/>
              </a:lnSpc>
            </a:pPr>
            <a:r>
              <a:rPr lang="tr-TR" sz="2000" dirty="0" smtClean="0">
                <a:latin typeface="Arial Black" panose="020B0A04020102020204" pitchFamily="34" charset="0"/>
                <a:ea typeface="Calibri" panose="020F0502020204030204" pitchFamily="34" charset="0"/>
                <a:cs typeface="Times New Roman" panose="02020603050405020304" pitchFamily="18" charset="0"/>
              </a:rPr>
              <a:t>Avusturya </a:t>
            </a:r>
            <a:r>
              <a:rPr lang="tr-TR" sz="2000" dirty="0">
                <a:latin typeface="Arial Black" panose="020B0A04020102020204" pitchFamily="34" charset="0"/>
                <a:ea typeface="Calibri" panose="020F0502020204030204" pitchFamily="34" charset="0"/>
                <a:cs typeface="Times New Roman" panose="02020603050405020304" pitchFamily="18" charset="0"/>
              </a:rPr>
              <a:t>yanında Macaristan'la da bir antlaşma yapıldı. 4 Haziran 1920'de imzalanan </a:t>
            </a:r>
            <a:r>
              <a:rPr lang="tr-TR" sz="2000" dirty="0" err="1">
                <a:solidFill>
                  <a:srgbClr val="FF0000"/>
                </a:solidFill>
                <a:latin typeface="Arial Black" panose="020B0A04020102020204" pitchFamily="34" charset="0"/>
                <a:ea typeface="Calibri" panose="020F0502020204030204" pitchFamily="34" charset="0"/>
                <a:cs typeface="Times New Roman" panose="02020603050405020304" pitchFamily="18" charset="0"/>
              </a:rPr>
              <a:t>Trianon</a:t>
            </a:r>
            <a:r>
              <a:rPr lang="tr-TR" sz="20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 antlaşması </a:t>
            </a:r>
            <a:r>
              <a:rPr lang="tr-TR" sz="2000" dirty="0">
                <a:latin typeface="Arial Black" panose="020B0A04020102020204" pitchFamily="34" charset="0"/>
                <a:ea typeface="Calibri" panose="020F0502020204030204" pitchFamily="34" charset="0"/>
                <a:cs typeface="Times New Roman" panose="02020603050405020304" pitchFamily="18" charset="0"/>
              </a:rPr>
              <a:t>364 maddeden oluşuyordu. Buna göre:</a:t>
            </a:r>
          </a:p>
          <a:p>
            <a:pPr algn="just">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1</a:t>
            </a:r>
            <a:r>
              <a:rPr lang="tr-TR" sz="2000" dirty="0" smtClean="0">
                <a:latin typeface="Arial Black" panose="020B0A04020102020204" pitchFamily="34" charset="0"/>
                <a:ea typeface="Calibri" panose="020F0502020204030204" pitchFamily="34" charset="0"/>
                <a:cs typeface="Times New Roman" panose="02020603050405020304" pitchFamily="18" charset="0"/>
              </a:rPr>
              <a:t>. </a:t>
            </a:r>
            <a:r>
              <a:rPr lang="tr-TR" sz="2000" dirty="0">
                <a:latin typeface="Arial Black" panose="020B0A04020102020204" pitchFamily="34" charset="0"/>
                <a:ea typeface="Calibri" panose="020F0502020204030204" pitchFamily="34" charset="0"/>
                <a:cs typeface="Times New Roman" panose="02020603050405020304" pitchFamily="18" charset="0"/>
              </a:rPr>
              <a:t>Macaristan'ın nüfusu 18 milyondan 8 milyona duştu. Macaristan'dan alınan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 topraklar</a:t>
            </a:r>
            <a:r>
              <a:rPr lang="tr-TR" sz="2000" dirty="0">
                <a:latin typeface="Arial Black" panose="020B0A04020102020204" pitchFamily="34" charset="0"/>
                <a:ea typeface="Calibri" panose="020F0502020204030204" pitchFamily="34" charset="0"/>
                <a:cs typeface="Times New Roman" panose="02020603050405020304" pitchFamily="18" charset="0"/>
              </a:rPr>
              <a:t>, Yugoslavya, Çekoslovakya ve Romanya'ya verildi.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Topraklarının 2/3’nü </a:t>
            </a:r>
            <a:r>
              <a:rPr lang="tr-TR" sz="2000" dirty="0">
                <a:latin typeface="Arial Black" panose="020B0A04020102020204" pitchFamily="34" charset="0"/>
                <a:ea typeface="Calibri" panose="020F0502020204030204" pitchFamily="34" charset="0"/>
                <a:cs typeface="Times New Roman" panose="02020603050405020304" pitchFamily="18" charset="0"/>
              </a:rPr>
              <a:t>kaybetti.</a:t>
            </a:r>
          </a:p>
          <a:p>
            <a:pPr algn="just">
              <a:lnSpc>
                <a:spcPct val="150000"/>
              </a:lnSpc>
            </a:pPr>
            <a:r>
              <a:rPr lang="tr-TR" sz="2000" dirty="0" smtClean="0">
                <a:latin typeface="Arial Black" panose="020B0A04020102020204" pitchFamily="34" charset="0"/>
                <a:ea typeface="Calibri" panose="020F0502020204030204" pitchFamily="34" charset="0"/>
                <a:cs typeface="Times New Roman" panose="02020603050405020304" pitchFamily="18" charset="0"/>
              </a:rPr>
              <a:t>2. Macaristan'da </a:t>
            </a:r>
            <a:r>
              <a:rPr lang="tr-TR" sz="2000" dirty="0">
                <a:latin typeface="Arial Black" panose="020B0A04020102020204" pitchFamily="34" charset="0"/>
                <a:ea typeface="Calibri" panose="020F0502020204030204" pitchFamily="34" charset="0"/>
                <a:cs typeface="Times New Roman" panose="02020603050405020304" pitchFamily="18" charset="0"/>
              </a:rPr>
              <a:t>savaş tazminatı verecekti.</a:t>
            </a:r>
          </a:p>
          <a:p>
            <a:pPr algn="just">
              <a:lnSpc>
                <a:spcPct val="150000"/>
              </a:lnSpc>
            </a:pPr>
            <a:r>
              <a:rPr lang="tr-TR" sz="2000" dirty="0" smtClean="0">
                <a:latin typeface="Arial Black" panose="020B0A04020102020204" pitchFamily="34" charset="0"/>
                <a:ea typeface="Calibri" panose="020F0502020204030204" pitchFamily="34" charset="0"/>
                <a:cs typeface="Times New Roman" panose="02020603050405020304" pitchFamily="18" charset="0"/>
              </a:rPr>
              <a:t>3. Macaristan </a:t>
            </a:r>
            <a:r>
              <a:rPr lang="tr-TR" sz="2000" dirty="0">
                <a:latin typeface="Arial Black" panose="020B0A04020102020204" pitchFamily="34" charset="0"/>
                <a:ea typeface="Calibri" panose="020F0502020204030204" pitchFamily="34" charset="0"/>
                <a:cs typeface="Times New Roman" panose="02020603050405020304" pitchFamily="18" charset="0"/>
              </a:rPr>
              <a:t>ordusu 35 bin kişiye düşürülecekti.</a:t>
            </a:r>
          </a:p>
          <a:p>
            <a:pPr algn="just">
              <a:lnSpc>
                <a:spcPct val="150000"/>
              </a:lnSpc>
            </a:pPr>
            <a:r>
              <a:rPr lang="tr-TR" sz="2000" dirty="0" smtClean="0">
                <a:latin typeface="Arial Black" panose="020B0A04020102020204" pitchFamily="34" charset="0"/>
                <a:ea typeface="Calibri" panose="020F0502020204030204" pitchFamily="34" charset="0"/>
                <a:cs typeface="Times New Roman" panose="02020603050405020304" pitchFamily="18" charset="0"/>
              </a:rPr>
              <a:t>4. Macaristan</a:t>
            </a:r>
            <a:r>
              <a:rPr lang="tr-TR" sz="2000" dirty="0">
                <a:latin typeface="Arial Black" panose="020B0A04020102020204" pitchFamily="34" charset="0"/>
                <a:ea typeface="Calibri" panose="020F0502020204030204" pitchFamily="34" charset="0"/>
                <a:cs typeface="Times New Roman" panose="02020603050405020304" pitchFamily="18" charset="0"/>
              </a:rPr>
              <a:t>, endüstrisinin %80'ini, buğdayın % 6'sını, şeker pancarının %85’ini, ormanlarının % 83'ünü kaybetti.	</a:t>
            </a:r>
          </a:p>
          <a:p>
            <a:pPr>
              <a:lnSpc>
                <a:spcPct val="150000"/>
              </a:lnSpc>
            </a:pPr>
            <a:endParaRPr lang="tr-TR" sz="2000" dirty="0">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31696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66255"/>
            <a:ext cx="10515600" cy="100445"/>
          </a:xfrm>
        </p:spPr>
        <p:txBody>
          <a:bodyPr>
            <a:normAutofit fontScale="90000"/>
          </a:bodyPr>
          <a:lstStyle/>
          <a:p>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419100"/>
            <a:ext cx="11804074" cy="6172200"/>
          </a:xfrm>
        </p:spPr>
        <p:txBody>
          <a:bodyPr>
            <a:noAutofit/>
          </a:bodyPr>
          <a:lstStyle/>
          <a:p>
            <a:pPr>
              <a:lnSpc>
                <a:spcPct val="150000"/>
              </a:lnSpc>
              <a:spcBef>
                <a:spcPts val="0"/>
              </a:spcBef>
            </a:pPr>
            <a:r>
              <a:rPr lang="tr-TR" sz="22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Almanya’nın Savaştan Çekilmesi ve </a:t>
            </a:r>
            <a:r>
              <a:rPr lang="tr-TR" sz="2200" dirty="0" err="1">
                <a:solidFill>
                  <a:srgbClr val="FF0000"/>
                </a:solidFill>
                <a:latin typeface="Arial Black" panose="020B0A04020102020204" pitchFamily="34" charset="0"/>
                <a:ea typeface="Calibri" panose="020F0502020204030204" pitchFamily="34" charset="0"/>
                <a:cs typeface="Times New Roman" panose="02020603050405020304" pitchFamily="18" charset="0"/>
              </a:rPr>
              <a:t>Versay</a:t>
            </a:r>
            <a:r>
              <a:rPr lang="tr-TR" sz="22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 </a:t>
            </a:r>
            <a:r>
              <a:rPr lang="tr-TR" sz="22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Antlaşması</a:t>
            </a:r>
            <a:r>
              <a:rPr lang="tr-TR" sz="2200" dirty="0" smtClean="0">
                <a:latin typeface="Calibri" panose="020F0502020204030204" pitchFamily="34" charset="0"/>
                <a:ea typeface="Calibri" panose="020F0502020204030204" pitchFamily="34" charset="0"/>
                <a:cs typeface="Times New Roman" panose="02020603050405020304" pitchFamily="18" charset="0"/>
              </a:rPr>
              <a:t>  </a:t>
            </a:r>
            <a:r>
              <a:rPr lang="tr-TR" sz="22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(11 </a:t>
            </a:r>
            <a:r>
              <a:rPr lang="tr-TR" sz="22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Kasım 1918):</a:t>
            </a:r>
          </a:p>
          <a:p>
            <a:pPr algn="just">
              <a:lnSpc>
                <a:spcPct val="150000"/>
              </a:lnSpc>
              <a:spcBef>
                <a:spcPts val="0"/>
              </a:spcBef>
            </a:pPr>
            <a:r>
              <a:rPr lang="tr-TR" sz="2000" dirty="0">
                <a:latin typeface="Arial Black" panose="020B0A04020102020204" pitchFamily="34" charset="0"/>
                <a:ea typeface="Calibri" panose="020F0502020204030204" pitchFamily="34" charset="0"/>
                <a:cs typeface="Times New Roman" panose="02020603050405020304" pitchFamily="18" charset="0"/>
              </a:rPr>
              <a:t>İtilaf devletlerinin taarruzları karşısında bir müddet daha direnen Almanya, sosyalist ayaklanmalarla iç bütünlüğünü yitirmiş, sosyalistler Berlin ve </a:t>
            </a:r>
            <a:r>
              <a:rPr lang="tr-TR" sz="2000" dirty="0" err="1">
                <a:latin typeface="Arial Black" panose="020B0A04020102020204" pitchFamily="34" charset="0"/>
                <a:ea typeface="Calibri" panose="020F0502020204030204" pitchFamily="34" charset="0"/>
                <a:cs typeface="Times New Roman" panose="02020603050405020304" pitchFamily="18" charset="0"/>
              </a:rPr>
              <a:t>Münih’de</a:t>
            </a:r>
            <a:r>
              <a:rPr lang="tr-TR" sz="2000" dirty="0">
                <a:latin typeface="Arial Black" panose="020B0A04020102020204" pitchFamily="34" charset="0"/>
                <a:ea typeface="Calibri" panose="020F0502020204030204" pitchFamily="34" charset="0"/>
                <a:cs typeface="Times New Roman" panose="02020603050405020304" pitchFamily="18" charset="0"/>
              </a:rPr>
              <a:t> idareyi ele geçirmişlerdi. Almanya da bu hadiseler üzerine cumhuriyet ilan edilmiş ve 11 Kasım 1918'de mütareke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imzalanmıştır.</a:t>
            </a:r>
            <a:endParaRPr lang="tr-TR" sz="2000" dirty="0">
              <a:latin typeface="Arial Black" panose="020B0A0402010202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tr-TR" sz="2000" dirty="0">
                <a:latin typeface="Arial Black" panose="020B0A04020102020204" pitchFamily="34" charset="0"/>
                <a:ea typeface="Calibri" panose="020F0502020204030204" pitchFamily="34" charset="0"/>
                <a:cs typeface="Times New Roman" panose="02020603050405020304" pitchFamily="18" charset="0"/>
              </a:rPr>
              <a:t>Almanya açısından birinci dünya harbini bitiren kesin antlaşma </a:t>
            </a:r>
            <a:r>
              <a:rPr lang="tr-TR" sz="2000" dirty="0" err="1">
                <a:latin typeface="Arial Black" panose="020B0A04020102020204" pitchFamily="34" charset="0"/>
                <a:ea typeface="Calibri" panose="020F0502020204030204" pitchFamily="34" charset="0"/>
                <a:cs typeface="Times New Roman" panose="02020603050405020304" pitchFamily="18" charset="0"/>
              </a:rPr>
              <a:t>Versay</a:t>
            </a:r>
            <a:r>
              <a:rPr lang="tr-TR" sz="2000" dirty="0">
                <a:latin typeface="Arial Black" panose="020B0A04020102020204" pitchFamily="34" charset="0"/>
                <a:ea typeface="Calibri" panose="020F0502020204030204" pitchFamily="34" charset="0"/>
                <a:cs typeface="Times New Roman" panose="02020603050405020304" pitchFamily="18" charset="0"/>
              </a:rPr>
              <a:t> antlaşmasıydı. Paris'te </a:t>
            </a:r>
            <a:r>
              <a:rPr lang="tr-TR" sz="2000" dirty="0" err="1">
                <a:latin typeface="Arial Black" panose="020B0A04020102020204" pitchFamily="34" charset="0"/>
                <a:ea typeface="Calibri" panose="020F0502020204030204" pitchFamily="34" charset="0"/>
                <a:cs typeface="Times New Roman" panose="02020603050405020304" pitchFamily="18" charset="0"/>
              </a:rPr>
              <a:t>Versay</a:t>
            </a:r>
            <a:r>
              <a:rPr lang="tr-TR" sz="2000" dirty="0">
                <a:latin typeface="Arial Black" panose="020B0A04020102020204" pitchFamily="34" charset="0"/>
                <a:ea typeface="Calibri" panose="020F0502020204030204" pitchFamily="34" charset="0"/>
                <a:cs typeface="Times New Roman" panose="02020603050405020304" pitchFamily="18" charset="0"/>
              </a:rPr>
              <a:t> sarayında imzalanan 440 maddelik bu antlaşmanın önemli noktaları şunlardı:	</a:t>
            </a:r>
          </a:p>
          <a:p>
            <a:pPr algn="just">
              <a:lnSpc>
                <a:spcPct val="150000"/>
              </a:lnSpc>
              <a:spcBef>
                <a:spcPts val="0"/>
              </a:spcBef>
            </a:pPr>
            <a:r>
              <a:rPr lang="tr-TR" sz="2000" dirty="0">
                <a:latin typeface="Arial Black" panose="020B0A04020102020204" pitchFamily="34" charset="0"/>
                <a:ea typeface="Calibri" panose="020F0502020204030204" pitchFamily="34" charset="0"/>
                <a:cs typeface="Times New Roman" panose="02020603050405020304" pitchFamily="18" charset="0"/>
              </a:rPr>
              <a:t>1. Almanya; </a:t>
            </a:r>
            <a:r>
              <a:rPr lang="tr-TR" sz="2000" dirty="0" err="1">
                <a:latin typeface="Arial Black" panose="020B0A04020102020204" pitchFamily="34" charset="0"/>
                <a:ea typeface="Calibri" panose="020F0502020204030204" pitchFamily="34" charset="0"/>
                <a:cs typeface="Times New Roman" panose="02020603050405020304" pitchFamily="18" charset="0"/>
              </a:rPr>
              <a:t>Alsas</a:t>
            </a:r>
            <a:r>
              <a:rPr lang="tr-TR" sz="2000" dirty="0">
                <a:latin typeface="Arial Black" panose="020B0A04020102020204" pitchFamily="34" charset="0"/>
                <a:ea typeface="Calibri" panose="020F0502020204030204" pitchFamily="34" charset="0"/>
                <a:cs typeface="Times New Roman" panose="02020603050405020304" pitchFamily="18" charset="0"/>
              </a:rPr>
              <a:t> </a:t>
            </a:r>
            <a:r>
              <a:rPr lang="tr-TR" sz="2000" dirty="0" err="1">
                <a:latin typeface="Arial Black" panose="020B0A04020102020204" pitchFamily="34" charset="0"/>
                <a:ea typeface="Calibri" panose="020F0502020204030204" pitchFamily="34" charset="0"/>
                <a:cs typeface="Times New Roman" panose="02020603050405020304" pitchFamily="18" charset="0"/>
              </a:rPr>
              <a:t>Loren'i</a:t>
            </a:r>
            <a:r>
              <a:rPr lang="tr-TR" sz="2000" dirty="0">
                <a:latin typeface="Arial Black" panose="020B0A04020102020204" pitchFamily="34" charset="0"/>
                <a:ea typeface="Calibri" panose="020F0502020204030204" pitchFamily="34" charset="0"/>
                <a:cs typeface="Times New Roman" panose="02020603050405020304" pitchFamily="18" charset="0"/>
              </a:rPr>
              <a:t> ve </a:t>
            </a:r>
            <a:r>
              <a:rPr lang="tr-TR" sz="2000" dirty="0" err="1">
                <a:latin typeface="Arial Black" panose="020B0A04020102020204" pitchFamily="34" charset="0"/>
                <a:ea typeface="Calibri" panose="020F0502020204030204" pitchFamily="34" charset="0"/>
                <a:cs typeface="Times New Roman" panose="02020603050405020304" pitchFamily="18" charset="0"/>
              </a:rPr>
              <a:t>Saar</a:t>
            </a:r>
            <a:r>
              <a:rPr lang="tr-TR" sz="2000" dirty="0">
                <a:latin typeface="Arial Black" panose="020B0A04020102020204" pitchFamily="34" charset="0"/>
                <a:ea typeface="Calibri" panose="020F0502020204030204" pitchFamily="34" charset="0"/>
                <a:cs typeface="Times New Roman" panose="02020603050405020304" pitchFamily="18" charset="0"/>
              </a:rPr>
              <a:t> bölgesini Fransa'ya verecekti.</a:t>
            </a:r>
          </a:p>
          <a:p>
            <a:pPr algn="just">
              <a:lnSpc>
                <a:spcPct val="150000"/>
              </a:lnSpc>
              <a:spcBef>
                <a:spcPts val="0"/>
              </a:spcBef>
            </a:pPr>
            <a:r>
              <a:rPr lang="tr-TR" sz="2000" dirty="0">
                <a:latin typeface="Arial Black" panose="020B0A04020102020204" pitchFamily="34" charset="0"/>
                <a:ea typeface="Calibri" panose="020F0502020204030204" pitchFamily="34" charset="0"/>
                <a:cs typeface="Times New Roman" panose="02020603050405020304" pitchFamily="18" charset="0"/>
              </a:rPr>
              <a:t>2. Batı Prusya Polonya'ya verilecek ve Polonya'nın denize çıkması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sağlanacaktı.</a:t>
            </a:r>
            <a:endParaRPr lang="tr-TR" sz="2000" dirty="0">
              <a:latin typeface="Arial Black" panose="020B0A04020102020204" pitchFamily="34" charset="0"/>
              <a:ea typeface="Calibri" panose="020F0502020204030204" pitchFamily="34" charset="0"/>
              <a:cs typeface="Times New Roman" panose="02020603050405020304" pitchFamily="18" charset="0"/>
            </a:endParaRPr>
          </a:p>
          <a:p>
            <a:pPr algn="just">
              <a:lnSpc>
                <a:spcPct val="150000"/>
              </a:lnSpc>
              <a:spcBef>
                <a:spcPts val="0"/>
              </a:spcBef>
            </a:pPr>
            <a:r>
              <a:rPr lang="tr-TR" sz="2000" dirty="0">
                <a:latin typeface="Arial Black" panose="020B0A04020102020204" pitchFamily="34" charset="0"/>
                <a:ea typeface="Calibri" panose="020F0502020204030204" pitchFamily="34" charset="0"/>
                <a:cs typeface="Times New Roman" panose="02020603050405020304" pitchFamily="18" charset="0"/>
              </a:rPr>
              <a:t>3. Belçika'nın tarafsızlığı kaldırılacak ve Almanya da bunu tanıyacaktı.</a:t>
            </a:r>
          </a:p>
          <a:p>
            <a:pPr algn="just">
              <a:lnSpc>
                <a:spcPct val="150000"/>
              </a:lnSpc>
              <a:spcBef>
                <a:spcPts val="0"/>
              </a:spcBef>
            </a:pPr>
            <a:r>
              <a:rPr lang="tr-TR" sz="2000" dirty="0">
                <a:latin typeface="Arial Black" panose="020B0A04020102020204" pitchFamily="34" charset="0"/>
                <a:ea typeface="Calibri" panose="020F0502020204030204" pitchFamily="34" charset="0"/>
                <a:cs typeface="Times New Roman" panose="02020603050405020304" pitchFamily="18" charset="0"/>
              </a:rPr>
              <a:t>4. Ren nehrinin doğu ve batı kıyılarında 50 km'lik toprak şeridinde Almanya hiç bir askeri tesis yapamayacaktı</a:t>
            </a:r>
          </a:p>
          <a:p>
            <a:pPr>
              <a:lnSpc>
                <a:spcPct val="150000"/>
              </a:lnSpc>
            </a:pPr>
            <a:endParaRPr lang="tr-TR" sz="2000" dirty="0">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7106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66255"/>
            <a:ext cx="10515600" cy="100445"/>
          </a:xfrm>
        </p:spPr>
        <p:txBody>
          <a:bodyPr>
            <a:normAutofit fontScale="90000"/>
          </a:bodyPr>
          <a:lstStyle/>
          <a:p>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419100"/>
            <a:ext cx="11804074" cy="6172200"/>
          </a:xfrm>
        </p:spPr>
        <p:txBody>
          <a:bodyPr>
            <a:noAutofit/>
          </a:bodyPr>
          <a:lstStyle/>
          <a:p>
            <a:pPr algn="just">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5. Almanya; Avusturya, Çekoslovakya ve Polonya'nın bağımsızlığını tanıyacaktı.</a:t>
            </a:r>
          </a:p>
          <a:p>
            <a:pPr algn="just">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6. Almanya sömürgelerinden vazgeçecekti.</a:t>
            </a:r>
          </a:p>
          <a:p>
            <a:pPr algn="just">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7. Almanya'da asker sayısı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100.000 kişiye </a:t>
            </a:r>
            <a:r>
              <a:rPr lang="tr-TR" sz="2000" dirty="0">
                <a:latin typeface="Arial Black" panose="020B0A04020102020204" pitchFamily="34" charset="0"/>
                <a:ea typeface="Calibri" panose="020F0502020204030204" pitchFamily="34" charset="0"/>
                <a:cs typeface="Times New Roman" panose="02020603050405020304" pitchFamily="18" charset="0"/>
              </a:rPr>
              <a:t>indirildi.</a:t>
            </a:r>
          </a:p>
          <a:p>
            <a:pPr algn="just">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8. Almanya 33 milyar dolar harp tazminatı ödeyecekti. Bu miktar Almanya'nın ödeme gücünü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aşıyordu.</a:t>
            </a:r>
            <a:endParaRPr lang="tr-TR" sz="2000" dirty="0">
              <a:latin typeface="Arial Black" panose="020B0A04020102020204" pitchFamily="34" charset="0"/>
              <a:ea typeface="Calibri" panose="020F0502020204030204" pitchFamily="34" charset="0"/>
              <a:cs typeface="Times New Roman" panose="02020603050405020304" pitchFamily="18" charset="0"/>
            </a:endParaRPr>
          </a:p>
          <a:p>
            <a:pPr algn="just">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9. Almanya 10 yıl süreyle Fransa'ya yılda 7 milyon, Belçika ve İtalya'ya 8 milyon ton kömür verecekti.	</a:t>
            </a:r>
          </a:p>
          <a:p>
            <a:pPr algn="just">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10-	Almanya yıkılan bölgeleri tamir edecekti.</a:t>
            </a:r>
          </a:p>
          <a:p>
            <a:pPr>
              <a:lnSpc>
                <a:spcPct val="150000"/>
              </a:lnSpc>
            </a:pPr>
            <a:endParaRPr lang="tr-TR" sz="2000" dirty="0">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5380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7817" y="2"/>
            <a:ext cx="11499274" cy="540326"/>
          </a:xfrm>
        </p:spPr>
        <p:txBody>
          <a:bodyPr>
            <a:normAutofit fontScale="90000"/>
          </a:bodyPr>
          <a:lstStyle/>
          <a:p>
            <a:pPr marL="228600">
              <a:lnSpc>
                <a:spcPct val="107000"/>
              </a:lnSpc>
              <a:spcAft>
                <a:spcPts val="800"/>
              </a:spcAft>
            </a:pPr>
            <a:r>
              <a:rPr lang="tr-TR" sz="1600" dirty="0" smtClean="0">
                <a:effectLst/>
                <a:latin typeface="Calibri" panose="020F0502020204030204" pitchFamily="34" charset="0"/>
                <a:ea typeface="Calibri" panose="020F0502020204030204" pitchFamily="34" charset="0"/>
                <a:cs typeface="Times New Roman" panose="02020603050405020304" pitchFamily="18" charset="0"/>
              </a:rPr>
              <a:t/>
            </a:r>
            <a:br>
              <a:rPr lang="tr-TR" sz="1600" dirty="0" smtClean="0">
                <a:effectLst/>
                <a:latin typeface="Calibri" panose="020F0502020204030204" pitchFamily="34" charset="0"/>
                <a:ea typeface="Calibri" panose="020F0502020204030204" pitchFamily="34" charset="0"/>
                <a:cs typeface="Times New Roman" panose="02020603050405020304" pitchFamily="18" charset="0"/>
              </a:rPr>
            </a:br>
            <a:r>
              <a:rPr lang="tr-TR" sz="36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Osmanlı Devleti’nin </a:t>
            </a:r>
            <a:r>
              <a:rPr lang="tr-TR" sz="36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Savaştan Çekilmesi ve </a:t>
            </a:r>
            <a:r>
              <a:rPr lang="tr-TR" sz="3600" dirty="0" smtClean="0">
                <a:solidFill>
                  <a:srgbClr val="FF0000"/>
                </a:solidFill>
                <a:latin typeface="Calibri" panose="020F0502020204030204" pitchFamily="34" charset="0"/>
                <a:ea typeface="Calibri" panose="020F0502020204030204" pitchFamily="34" charset="0"/>
                <a:cs typeface="Times New Roman" panose="02020603050405020304" pitchFamily="18" charset="0"/>
              </a:rPr>
              <a:t>Sevr Anlaşması </a:t>
            </a:r>
            <a:r>
              <a:rPr lang="tr-TR" sz="1600" dirty="0">
                <a:latin typeface="Calibri" panose="020F0502020204030204" pitchFamily="34" charset="0"/>
                <a:ea typeface="Calibri" panose="020F0502020204030204" pitchFamily="34" charset="0"/>
                <a:cs typeface="Times New Roman" panose="02020603050405020304" pitchFamily="18" charset="0"/>
              </a:rPr>
              <a:t/>
            </a:r>
            <a:br>
              <a:rPr lang="tr-TR" sz="1600" dirty="0">
                <a:latin typeface="Calibri" panose="020F0502020204030204" pitchFamily="34" charset="0"/>
                <a:ea typeface="Calibri" panose="020F0502020204030204" pitchFamily="34" charset="0"/>
                <a:cs typeface="Times New Roman" panose="02020603050405020304" pitchFamily="18" charset="0"/>
              </a:rPr>
            </a:br>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626301"/>
            <a:ext cx="11804074" cy="5954609"/>
          </a:xfrm>
        </p:spPr>
        <p:txBody>
          <a:bodyPr>
            <a:noAutofit/>
          </a:bodyPr>
          <a:lstStyle/>
          <a:p>
            <a:pPr algn="just">
              <a:lnSpc>
                <a:spcPct val="150000"/>
              </a:lnSpc>
              <a:spcAft>
                <a:spcPts val="800"/>
              </a:spcAft>
            </a:pPr>
            <a:r>
              <a:rPr lang="tr-TR" sz="2400" dirty="0" smtClean="0">
                <a:effectLst/>
                <a:latin typeface="Calibri" panose="020F0502020204030204" pitchFamily="34" charset="0"/>
                <a:ea typeface="Calibri" panose="020F0502020204030204" pitchFamily="34" charset="0"/>
                <a:cs typeface="Times New Roman" panose="02020603050405020304" pitchFamily="18" charset="0"/>
              </a:rPr>
              <a:t>İtilaf Devletleri Osmanlı Devleti ile imzalanacak Barış anlaşmasını diğer kaybeden devletlerden daha sonra hazırlayacaklardır. I. Dünya Savaşı’nın sonunda Osmanlı Devleti topraklarında oluşturulacak yeni statükonun hazırlanması zaman almıştır.</a:t>
            </a:r>
          </a:p>
          <a:p>
            <a:pPr algn="just">
              <a:lnSpc>
                <a:spcPct val="150000"/>
              </a:lnSpc>
              <a:spcAft>
                <a:spcPts val="800"/>
              </a:spcAft>
            </a:pPr>
            <a:r>
              <a:rPr lang="tr-TR" sz="2400" dirty="0" smtClean="0">
                <a:latin typeface="Calibri" panose="020F0502020204030204" pitchFamily="34" charset="0"/>
                <a:ea typeface="Calibri" panose="020F0502020204030204" pitchFamily="34" charset="0"/>
                <a:cs typeface="Times New Roman" panose="02020603050405020304" pitchFamily="18" charset="0"/>
              </a:rPr>
              <a:t>Nihayet 19-26 Nisan 1920’de San Remo kentinde toplanan konferansta barış anlaşmasının en son esasları belirlenmiş ve Padişah VI. Mehmet Vahdettin başkanlığında toplanan Saltanat Şurası’nda alınan karar çerçevesinde Paris’in </a:t>
            </a:r>
            <a:r>
              <a:rPr lang="tr-TR" sz="2400" dirty="0" err="1" smtClean="0">
                <a:latin typeface="Calibri" panose="020F0502020204030204" pitchFamily="34" charset="0"/>
                <a:ea typeface="Calibri" panose="020F0502020204030204" pitchFamily="34" charset="0"/>
                <a:cs typeface="Times New Roman" panose="02020603050405020304" pitchFamily="18" charset="0"/>
              </a:rPr>
              <a:t>Sevres</a:t>
            </a:r>
            <a:r>
              <a:rPr lang="tr-TR" sz="2400" dirty="0" smtClean="0">
                <a:latin typeface="Calibri" panose="020F0502020204030204" pitchFamily="34" charset="0"/>
                <a:ea typeface="Calibri" panose="020F0502020204030204" pitchFamily="34" charset="0"/>
                <a:cs typeface="Times New Roman" panose="02020603050405020304" pitchFamily="18" charset="0"/>
              </a:rPr>
              <a:t> kasabasında Osmanlı Devleti tarafından imzalanmıştır.</a:t>
            </a:r>
          </a:p>
          <a:p>
            <a:pPr algn="just">
              <a:lnSpc>
                <a:spcPct val="150000"/>
              </a:lnSpc>
              <a:spcAft>
                <a:spcPts val="800"/>
              </a:spcAft>
            </a:pPr>
            <a:r>
              <a:rPr lang="tr-TR" sz="2400" dirty="0" smtClean="0">
                <a:latin typeface="Calibri" panose="020F0502020204030204" pitchFamily="34" charset="0"/>
                <a:ea typeface="Calibri" panose="020F0502020204030204" pitchFamily="34" charset="0"/>
                <a:cs typeface="Times New Roman" panose="02020603050405020304" pitchFamily="18" charset="0"/>
              </a:rPr>
              <a:t>Ancak bu barış anlaşması Anadolu’da ortaya çıkan Milli Mücadele sayesinde uygulanamayacak ve Kurtuluş Savaşı sonunda Lozan Anlaşması imzalanacaktır.  </a:t>
            </a:r>
            <a:endParaRPr lang="tr-TR"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8065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95499" y="0"/>
            <a:ext cx="11499274" cy="651353"/>
          </a:xfrm>
        </p:spPr>
        <p:txBody>
          <a:bodyPr>
            <a:normAutofit fontScale="90000"/>
          </a:bodyPr>
          <a:lstStyle/>
          <a:p>
            <a:pPr marL="228600">
              <a:lnSpc>
                <a:spcPct val="107000"/>
              </a:lnSpc>
              <a:spcAft>
                <a:spcPts val="800"/>
              </a:spcAft>
            </a:pPr>
            <a:r>
              <a:rPr lang="tr-TR" sz="2700" dirty="0" smtClean="0">
                <a:solidFill>
                  <a:srgbClr val="FF0000"/>
                </a:solidFill>
                <a:effectLst/>
                <a:latin typeface="Arial Black" panose="020B0A04020102020204" pitchFamily="34" charset="0"/>
                <a:ea typeface="Calibri" panose="020F0502020204030204" pitchFamily="34" charset="0"/>
                <a:cs typeface="Times New Roman" panose="02020603050405020304" pitchFamily="18" charset="0"/>
              </a:rPr>
              <a:t>I.DÜNYA SAVAŞI’NIN SONUÇLARI</a:t>
            </a:r>
            <a:r>
              <a:rPr lang="tr-TR" sz="1600" dirty="0" smtClean="0">
                <a:effectLst/>
                <a:latin typeface="Calibri" panose="020F0502020204030204" pitchFamily="34" charset="0"/>
                <a:ea typeface="Calibri" panose="020F0502020204030204" pitchFamily="34" charset="0"/>
                <a:cs typeface="Times New Roman" panose="02020603050405020304" pitchFamily="18" charset="0"/>
              </a:rPr>
              <a:t/>
            </a:r>
            <a:br>
              <a:rPr lang="tr-TR" sz="1600" dirty="0" smtClean="0">
                <a:effectLst/>
                <a:latin typeface="Calibri" panose="020F0502020204030204" pitchFamily="34" charset="0"/>
                <a:ea typeface="Calibri" panose="020F0502020204030204" pitchFamily="34" charset="0"/>
                <a:cs typeface="Times New Roman" panose="02020603050405020304" pitchFamily="18" charset="0"/>
              </a:rPr>
            </a:br>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350729"/>
            <a:ext cx="11804074" cy="6363222"/>
          </a:xfrm>
        </p:spPr>
        <p:txBody>
          <a:bodyPr>
            <a:noAutofit/>
          </a:bodyPr>
          <a:lstStyle/>
          <a:p>
            <a:pPr algn="just" fontAlgn="base">
              <a:lnSpc>
                <a:spcPct val="150000"/>
              </a:lnSpc>
            </a:pPr>
            <a:r>
              <a:rPr lang="tr-TR" sz="1900" dirty="0" smtClean="0">
                <a:effectLst/>
                <a:latin typeface="Arial Black" panose="020B0A04020102020204" pitchFamily="34" charset="0"/>
                <a:ea typeface="Calibri" panose="020F0502020204030204" pitchFamily="34" charset="0"/>
                <a:cs typeface="Times New Roman" panose="02020603050405020304" pitchFamily="18" charset="0"/>
              </a:rPr>
              <a:t> </a:t>
            </a:r>
            <a:r>
              <a:rPr lang="tr-TR" sz="1900" dirty="0">
                <a:latin typeface="Arial Black" panose="020B0A04020102020204" pitchFamily="34" charset="0"/>
                <a:ea typeface="Calibri" panose="020F0502020204030204" pitchFamily="34" charset="0"/>
                <a:cs typeface="Times New Roman" panose="02020603050405020304" pitchFamily="18" charset="0"/>
              </a:rPr>
              <a:t>Birinci Dünya Savaşı insanlık tarihinin o zamana kadar gördüğü en kanlı savaştır. Hayatını kaybeden insan sayısı tam olarak bilinmemektedir. </a:t>
            </a:r>
            <a:r>
              <a:rPr lang="tr-TR" sz="1900" dirty="0" smtClean="0">
                <a:latin typeface="Arial Black" panose="020B0A04020102020204" pitchFamily="34" charset="0"/>
                <a:ea typeface="Calibri" panose="020F0502020204030204" pitchFamily="34" charset="0"/>
                <a:cs typeface="Times New Roman" panose="02020603050405020304" pitchFamily="18" charset="0"/>
              </a:rPr>
              <a:t>Yapılan tahminlere </a:t>
            </a:r>
            <a:r>
              <a:rPr lang="tr-TR" sz="1900" dirty="0">
                <a:latin typeface="Arial Black" panose="020B0A04020102020204" pitchFamily="34" charset="0"/>
                <a:ea typeface="Calibri" panose="020F0502020204030204" pitchFamily="34" charset="0"/>
                <a:cs typeface="Times New Roman" panose="02020603050405020304" pitchFamily="18" charset="0"/>
              </a:rPr>
              <a:t>göre sivil ve asker toplam hayatını kaybeden insan sayısı 16 milyon ile 19 milyon arasındadır. 20 milyondan fazla kişinin de yaralandığı tahmin </a:t>
            </a:r>
            <a:r>
              <a:rPr lang="tr-TR" sz="1900" dirty="0" smtClean="0">
                <a:latin typeface="Arial Black" panose="020B0A04020102020204" pitchFamily="34" charset="0"/>
                <a:ea typeface="Calibri" panose="020F0502020204030204" pitchFamily="34" charset="0"/>
                <a:cs typeface="Times New Roman" panose="02020603050405020304" pitchFamily="18" charset="0"/>
              </a:rPr>
              <a:t>edilmektedir.</a:t>
            </a:r>
            <a:endParaRPr lang="tr-TR" sz="1900" dirty="0">
              <a:latin typeface="Arial Black" panose="020B0A04020102020204" pitchFamily="34" charset="0"/>
              <a:ea typeface="Calibri" panose="020F0502020204030204" pitchFamily="34" charset="0"/>
              <a:cs typeface="Times New Roman" panose="02020603050405020304" pitchFamily="18" charset="0"/>
            </a:endParaRPr>
          </a:p>
          <a:p>
            <a:pPr lvl="0" algn="just" fontAlgn="base">
              <a:lnSpc>
                <a:spcPct val="150000"/>
              </a:lnSpc>
            </a:pPr>
            <a:r>
              <a:rPr lang="tr-TR" sz="1900" dirty="0" smtClean="0">
                <a:effectLst/>
                <a:latin typeface="Arial Black" panose="020B0A04020102020204" pitchFamily="34" charset="0"/>
                <a:ea typeface="Calibri" panose="020F0502020204030204" pitchFamily="34" charset="0"/>
                <a:cs typeface="Times New Roman" panose="02020603050405020304" pitchFamily="18" charset="0"/>
              </a:rPr>
              <a:t>1. </a:t>
            </a:r>
            <a:r>
              <a:rPr lang="tr-TR" sz="1900" dirty="0" smtClean="0">
                <a:latin typeface="Arial Black" panose="020B0A04020102020204" pitchFamily="34" charset="0"/>
              </a:rPr>
              <a:t>Hanedanlıklar </a:t>
            </a:r>
            <a:r>
              <a:rPr lang="tr-TR" sz="1900" dirty="0">
                <a:latin typeface="Arial Black" panose="020B0A04020102020204" pitchFamily="34" charset="0"/>
              </a:rPr>
              <a:t>yıkıldı, yerlerine cumhuriyet devletleri kuruldu. </a:t>
            </a:r>
            <a:r>
              <a:rPr lang="tr-TR" sz="1900" dirty="0" smtClean="0">
                <a:latin typeface="Arial Black" panose="020B0A04020102020204" pitchFamily="34" charset="0"/>
              </a:rPr>
              <a:t>Rusya’da </a:t>
            </a:r>
            <a:r>
              <a:rPr lang="tr-TR" sz="1900" dirty="0" err="1">
                <a:latin typeface="Arial Black" panose="020B0A04020102020204" pitchFamily="34" charset="0"/>
              </a:rPr>
              <a:t>Roma­nof</a:t>
            </a:r>
            <a:r>
              <a:rPr lang="tr-TR" sz="1900" dirty="0">
                <a:latin typeface="Arial Black" panose="020B0A04020102020204" pitchFamily="34" charset="0"/>
              </a:rPr>
              <a:t> hanedanı yerine S.S.C.B, </a:t>
            </a:r>
            <a:r>
              <a:rPr lang="tr-TR" sz="1900" dirty="0" smtClean="0">
                <a:latin typeface="Arial Black" panose="020B0A04020102020204" pitchFamily="34" charset="0"/>
              </a:rPr>
              <a:t>Almanya’da </a:t>
            </a:r>
            <a:r>
              <a:rPr lang="tr-TR" sz="1900" dirty="0" err="1">
                <a:latin typeface="Arial Black" panose="020B0A04020102020204" pitchFamily="34" charset="0"/>
              </a:rPr>
              <a:t>Hohenzoller</a:t>
            </a:r>
            <a:r>
              <a:rPr lang="tr-TR" sz="1900" dirty="0">
                <a:latin typeface="Arial Black" panose="020B0A04020102020204" pitchFamily="34" charset="0"/>
              </a:rPr>
              <a:t> hanedanı yerine Alman Cumhuriyeti, Avusturya'da </a:t>
            </a:r>
            <a:r>
              <a:rPr lang="tr-TR" sz="1900" dirty="0" err="1">
                <a:latin typeface="Arial Black" panose="020B0A04020102020204" pitchFamily="34" charset="0"/>
              </a:rPr>
              <a:t>Habsburg</a:t>
            </a:r>
            <a:r>
              <a:rPr lang="tr-TR" sz="1900" dirty="0">
                <a:latin typeface="Arial Black" panose="020B0A04020102020204" pitchFamily="34" charset="0"/>
              </a:rPr>
              <a:t> hanedanı yerine Avusturya Cumhuriyeti, Türkiye'de daha sonraları Osmanoğulları hanedanı yerine Türkiye Cumhuri­yeti kuruldu.</a:t>
            </a:r>
          </a:p>
          <a:p>
            <a:pPr lvl="0" algn="just" fontAlgn="base">
              <a:lnSpc>
                <a:spcPct val="150000"/>
              </a:lnSpc>
            </a:pPr>
            <a:r>
              <a:rPr lang="tr-TR" sz="1900" dirty="0" smtClean="0">
                <a:latin typeface="Arial Black" panose="020B0A04020102020204" pitchFamily="34" charset="0"/>
              </a:rPr>
              <a:t>2. Yeni </a:t>
            </a:r>
            <a:r>
              <a:rPr lang="tr-TR" sz="1900" dirty="0">
                <a:latin typeface="Arial Black" panose="020B0A04020102020204" pitchFamily="34" charset="0"/>
              </a:rPr>
              <a:t>devletler kuruldu. Bunlar; Polonya, Çekoslovakya, Yugoslavya, Avustur­ya, Macaristan, S.S.C.B, Türkiye, Ukrayna, Estonya, Litvanya devletleri oldu</a:t>
            </a:r>
            <a:r>
              <a:rPr lang="tr-TR" sz="1900" dirty="0" smtClean="0">
                <a:latin typeface="Arial Black" panose="020B0A04020102020204" pitchFamily="34" charset="0"/>
              </a:rPr>
              <a:t>.</a:t>
            </a:r>
          </a:p>
          <a:p>
            <a:pPr lvl="0" algn="just" fontAlgn="base">
              <a:lnSpc>
                <a:spcPct val="150000"/>
              </a:lnSpc>
            </a:pPr>
            <a:r>
              <a:rPr lang="tr-TR" sz="1900" dirty="0">
                <a:latin typeface="Arial Black" panose="020B0A04020102020204" pitchFamily="34" charset="0"/>
              </a:rPr>
              <a:t>3. İngiltere en karlı devlet oldu. İtalya en az karlı çıkan devlet oldu</a:t>
            </a:r>
            <a:r>
              <a:rPr lang="tr-TR" sz="1900" dirty="0" smtClean="0">
                <a:latin typeface="Arial Black" panose="020B0A04020102020204" pitchFamily="34" charset="0"/>
              </a:rPr>
              <a:t>.</a:t>
            </a:r>
          </a:p>
          <a:p>
            <a:pPr lvl="0" algn="just" fontAlgn="base">
              <a:lnSpc>
                <a:spcPct val="150000"/>
              </a:lnSpc>
            </a:pPr>
            <a:r>
              <a:rPr lang="tr-TR" sz="1900" dirty="0">
                <a:latin typeface="Arial Black" panose="020B0A04020102020204" pitchFamily="34" charset="0"/>
              </a:rPr>
              <a:t>4. Yeni ideolojiler ortaya çıktı: Rusya'da Bolşevizm, Almanya'da Nazizm ve İtal­ya'da Faşizm.</a:t>
            </a:r>
          </a:p>
          <a:p>
            <a:pPr lvl="0" algn="just" fontAlgn="base">
              <a:lnSpc>
                <a:spcPct val="150000"/>
              </a:lnSpc>
            </a:pPr>
            <a:endParaRPr lang="tr-TR" sz="2000" dirty="0" smtClean="0">
              <a:latin typeface="Arial Black" panose="020B0A04020102020204" pitchFamily="34" charset="0"/>
            </a:endParaRPr>
          </a:p>
          <a:p>
            <a:pPr lvl="0" algn="just" fontAlgn="base">
              <a:lnSpc>
                <a:spcPct val="150000"/>
              </a:lnSpc>
            </a:pPr>
            <a:endParaRPr lang="tr-TR" sz="2000" dirty="0">
              <a:latin typeface="Arial Black" panose="020B0A04020102020204" pitchFamily="34" charset="0"/>
            </a:endParaRPr>
          </a:p>
          <a:p>
            <a:pPr lvl="0" fontAlgn="base">
              <a:lnSpc>
                <a:spcPct val="150000"/>
              </a:lnSpc>
            </a:pPr>
            <a:endParaRPr lang="tr-TR" sz="2000" dirty="0">
              <a:latin typeface="Arial Black" panose="020B0A04020102020204" pitchFamily="34" charset="0"/>
            </a:endParaRPr>
          </a:p>
          <a:p>
            <a:pPr>
              <a:lnSpc>
                <a:spcPct val="150000"/>
              </a:lnSpc>
              <a:spcAft>
                <a:spcPts val="800"/>
              </a:spcAft>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2002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7817" y="1"/>
            <a:ext cx="11499274" cy="228599"/>
          </a:xfrm>
        </p:spPr>
        <p:txBody>
          <a:bodyPr>
            <a:normAutofit fontScale="90000"/>
          </a:bodyPr>
          <a:lstStyle/>
          <a:p>
            <a:pPr marL="228600">
              <a:lnSpc>
                <a:spcPct val="107000"/>
              </a:lnSpc>
              <a:spcAft>
                <a:spcPts val="800"/>
              </a:spcAft>
            </a:pPr>
            <a:r>
              <a:rPr lang="tr-TR" sz="1600" dirty="0" smtClean="0">
                <a:effectLst/>
                <a:latin typeface="Calibri" panose="020F0502020204030204" pitchFamily="34" charset="0"/>
                <a:ea typeface="Calibri" panose="020F0502020204030204" pitchFamily="34" charset="0"/>
                <a:cs typeface="Times New Roman" panose="02020603050405020304" pitchFamily="18" charset="0"/>
              </a:rPr>
              <a:t/>
            </a:r>
            <a:br>
              <a:rPr lang="tr-TR" sz="1600" dirty="0" smtClean="0">
                <a:effectLst/>
                <a:latin typeface="Calibri" panose="020F0502020204030204" pitchFamily="34" charset="0"/>
                <a:ea typeface="Calibri" panose="020F0502020204030204" pitchFamily="34" charset="0"/>
                <a:cs typeface="Times New Roman" panose="02020603050405020304" pitchFamily="18" charset="0"/>
              </a:rPr>
            </a:br>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175364"/>
            <a:ext cx="11804074" cy="6405546"/>
          </a:xfrm>
        </p:spPr>
        <p:txBody>
          <a:bodyPr>
            <a:noAutofit/>
          </a:bodyPr>
          <a:lstStyle/>
          <a:p>
            <a:pPr lvl="0" algn="just" fontAlgn="base">
              <a:lnSpc>
                <a:spcPct val="150000"/>
              </a:lnSpc>
            </a:pPr>
            <a:r>
              <a:rPr lang="tr-TR" sz="2000" dirty="0" smtClean="0">
                <a:latin typeface="Arial Black" panose="020B0A04020102020204" pitchFamily="34" charset="0"/>
                <a:ea typeface="Calibri" panose="020F0502020204030204" pitchFamily="34" charset="0"/>
                <a:cs typeface="Times New Roman" panose="02020603050405020304" pitchFamily="18" charset="0"/>
              </a:rPr>
              <a:t>5. Avrupa'da </a:t>
            </a:r>
            <a:r>
              <a:rPr lang="tr-TR" sz="2000" dirty="0">
                <a:latin typeface="Arial Black" panose="020B0A04020102020204" pitchFamily="34" charset="0"/>
                <a:ea typeface="Calibri" panose="020F0502020204030204" pitchFamily="34" charset="0"/>
                <a:cs typeface="Times New Roman" panose="02020603050405020304" pitchFamily="18" charset="0"/>
              </a:rPr>
              <a:t>düzen bozuldu ve imzalanan antlaşmaların ağırlığı dünyayı ikinci bir savaşa zorladı</a:t>
            </a:r>
            <a:r>
              <a:rPr lang="tr-TR" sz="2000" dirty="0" smtClean="0">
                <a:latin typeface="Arial Black" panose="020B0A04020102020204" pitchFamily="34" charset="0"/>
                <a:ea typeface="Calibri" panose="020F0502020204030204" pitchFamily="34" charset="0"/>
                <a:cs typeface="Times New Roman" panose="02020603050405020304" pitchFamily="18" charset="0"/>
              </a:rPr>
              <a:t>. (Özellikle Almanlarla imzalanan </a:t>
            </a:r>
            <a:r>
              <a:rPr lang="tr-TR" sz="2000" dirty="0" err="1" smtClean="0">
                <a:latin typeface="Arial Black" panose="020B0A04020102020204" pitchFamily="34" charset="0"/>
                <a:ea typeface="Calibri" panose="020F0502020204030204" pitchFamily="34" charset="0"/>
                <a:cs typeface="Times New Roman" panose="02020603050405020304" pitchFamily="18" charset="0"/>
              </a:rPr>
              <a:t>Versay</a:t>
            </a:r>
            <a:r>
              <a:rPr lang="tr-TR" sz="2000" dirty="0" smtClean="0">
                <a:latin typeface="Arial Black" panose="020B0A04020102020204" pitchFamily="34" charset="0"/>
                <a:ea typeface="Calibri" panose="020F0502020204030204" pitchFamily="34" charset="0"/>
                <a:cs typeface="Times New Roman" panose="02020603050405020304" pitchFamily="18" charset="0"/>
              </a:rPr>
              <a:t> Anlaşması, «Barışa son veren barış» şeklinde de nitelendirilir.)</a:t>
            </a:r>
            <a:endParaRPr lang="tr-TR" sz="2000" dirty="0">
              <a:latin typeface="Arial Black" panose="020B0A04020102020204" pitchFamily="34" charset="0"/>
              <a:ea typeface="Calibri" panose="020F0502020204030204" pitchFamily="34" charset="0"/>
              <a:cs typeface="Times New Roman" panose="02020603050405020304" pitchFamily="18" charset="0"/>
            </a:endParaRPr>
          </a:p>
          <a:p>
            <a:pPr lvl="0" algn="just" fontAlgn="base">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6</a:t>
            </a:r>
            <a:r>
              <a:rPr lang="tr-TR" sz="2000" dirty="0" smtClean="0">
                <a:latin typeface="Arial Black" panose="020B0A04020102020204" pitchFamily="34" charset="0"/>
                <a:ea typeface="Calibri" panose="020F0502020204030204" pitchFamily="34" charset="0"/>
                <a:cs typeface="Times New Roman" panose="02020603050405020304" pitchFamily="18" charset="0"/>
              </a:rPr>
              <a:t>. Milletler </a:t>
            </a:r>
            <a:r>
              <a:rPr lang="tr-TR" sz="2000" dirty="0">
                <a:latin typeface="Arial Black" panose="020B0A04020102020204" pitchFamily="34" charset="0"/>
                <a:ea typeface="Calibri" panose="020F0502020204030204" pitchFamily="34" charset="0"/>
                <a:cs typeface="Times New Roman" panose="02020603050405020304" pitchFamily="18" charset="0"/>
              </a:rPr>
              <a:t>cemiyeti kuruldu (Cemiyeti Akvam). 10 Haziran 1919'da ikinci bir dünya savaşının çıkmasını engellemek amacıyla kurulan bu kuruluş, otoritesi­ni sağlayacak bir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müeyyidesi </a:t>
            </a:r>
            <a:r>
              <a:rPr lang="tr-TR" sz="2000" dirty="0">
                <a:latin typeface="Arial Black" panose="020B0A04020102020204" pitchFamily="34" charset="0"/>
                <a:ea typeface="Calibri" panose="020F0502020204030204" pitchFamily="34" charset="0"/>
                <a:cs typeface="Times New Roman" panose="02020603050405020304" pitchFamily="18" charset="0"/>
              </a:rPr>
              <a:t>olmadığı ve Amerika tarafından desteklenmedi­ğinden çalışamaz hale gelmiştir. </a:t>
            </a:r>
            <a:r>
              <a:rPr lang="tr-TR" sz="2000" dirty="0" err="1">
                <a:latin typeface="Arial Black" panose="020B0A04020102020204" pitchFamily="34" charset="0"/>
                <a:ea typeface="Calibri" panose="020F0502020204030204" pitchFamily="34" charset="0"/>
                <a:cs typeface="Times New Roman" panose="02020603050405020304" pitchFamily="18" charset="0"/>
              </a:rPr>
              <a:t>II.Dünya</a:t>
            </a:r>
            <a:r>
              <a:rPr lang="tr-TR" sz="2000" dirty="0">
                <a:latin typeface="Arial Black" panose="020B0A04020102020204" pitchFamily="34" charset="0"/>
                <a:ea typeface="Calibri" panose="020F0502020204030204" pitchFamily="34" charset="0"/>
                <a:cs typeface="Times New Roman" panose="02020603050405020304" pitchFamily="18" charset="0"/>
              </a:rPr>
              <a:t> savaşının çıkmasını engelleyecek başarılı bir faaliyeti olmamıştır. İngil­tere, Fransa, İtalya ve Japonya kurucu ülkeler olmuşlardı. Sonraları Alman­ya'nın katılmasıyla ilk kurucu heyet toplam 47 ülkenin temsilcileri ile çalışmış­tı. 1945 yılında birleşmiş milletler adını aldı</a:t>
            </a:r>
            <a:r>
              <a:rPr lang="tr-TR" sz="2000" dirty="0" smtClean="0">
                <a:latin typeface="Arial Black" panose="020B0A04020102020204" pitchFamily="34" charset="0"/>
                <a:ea typeface="Calibri" panose="020F0502020204030204" pitchFamily="34" charset="0"/>
                <a:cs typeface="Times New Roman" panose="02020603050405020304" pitchFamily="18" charset="0"/>
              </a:rPr>
              <a:t>.</a:t>
            </a:r>
          </a:p>
          <a:p>
            <a:pPr lvl="0" algn="just" fontAlgn="base">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7-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Tank, uçak ve </a:t>
            </a:r>
            <a:r>
              <a:rPr lang="tr-TR" sz="2000" dirty="0">
                <a:latin typeface="Arial Black" panose="020B0A04020102020204" pitchFamily="34" charset="0"/>
                <a:ea typeface="Calibri" panose="020F0502020204030204" pitchFamily="34" charset="0"/>
                <a:cs typeface="Times New Roman" panose="02020603050405020304" pitchFamily="18" charset="0"/>
              </a:rPr>
              <a:t>kimyasal silahların kullanımı bu savaştan sonra artmıştır.</a:t>
            </a:r>
          </a:p>
          <a:p>
            <a:pPr lvl="0" algn="just" fontAlgn="base">
              <a:lnSpc>
                <a:spcPct val="150000"/>
              </a:lnSpc>
            </a:pPr>
            <a:r>
              <a:rPr lang="tr-TR" sz="2000" dirty="0">
                <a:latin typeface="Arial Black" panose="020B0A04020102020204" pitchFamily="34" charset="0"/>
                <a:ea typeface="Calibri" panose="020F0502020204030204" pitchFamily="34" charset="0"/>
                <a:cs typeface="Times New Roman" panose="02020603050405020304" pitchFamily="18" charset="0"/>
              </a:rPr>
              <a:t>8-	Sömürgecilik, manda yönetimi altında devam ettirilmiştir.</a:t>
            </a:r>
          </a:p>
          <a:p>
            <a:pPr lvl="0" fontAlgn="base">
              <a:lnSpc>
                <a:spcPct val="150000"/>
              </a:lnSpc>
            </a:pPr>
            <a:endParaRPr lang="tr-TR" sz="2000" dirty="0" smtClean="0">
              <a:latin typeface="Arial Black" panose="020B0A04020102020204" pitchFamily="34" charset="0"/>
              <a:ea typeface="Calibri" panose="020F0502020204030204" pitchFamily="34" charset="0"/>
              <a:cs typeface="Times New Roman" panose="02020603050405020304" pitchFamily="18" charset="0"/>
            </a:endParaRPr>
          </a:p>
          <a:p>
            <a:pPr lvl="0" fontAlgn="base">
              <a:lnSpc>
                <a:spcPct val="150000"/>
              </a:lnSpc>
            </a:pPr>
            <a:endParaRPr lang="tr-TR" sz="2000" dirty="0" smtClean="0">
              <a:latin typeface="Arial Black" panose="020B0A04020102020204" pitchFamily="34" charset="0"/>
              <a:ea typeface="Calibri" panose="020F0502020204030204" pitchFamily="34" charset="0"/>
              <a:cs typeface="Times New Roman" panose="02020603050405020304" pitchFamily="18" charset="0"/>
            </a:endParaRPr>
          </a:p>
          <a:p>
            <a:pPr>
              <a:lnSpc>
                <a:spcPct val="150000"/>
              </a:lnSpc>
              <a:spcAft>
                <a:spcPts val="800"/>
              </a:spcAft>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85930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7817" y="1"/>
            <a:ext cx="11499274" cy="651163"/>
          </a:xfrm>
        </p:spPr>
        <p:txBody>
          <a:bodyPr>
            <a:normAutofit fontScale="90000"/>
          </a:bodyPr>
          <a:lstStyle/>
          <a:p>
            <a:pPr marL="228600">
              <a:lnSpc>
                <a:spcPct val="107000"/>
              </a:lnSpc>
              <a:spcAft>
                <a:spcPts val="800"/>
              </a:spcAft>
            </a:pPr>
            <a:r>
              <a:rPr lang="tr-TR" sz="1600" dirty="0" smtClean="0">
                <a:effectLst/>
                <a:latin typeface="Calibri" panose="020F0502020204030204" pitchFamily="34" charset="0"/>
                <a:ea typeface="Calibri" panose="020F0502020204030204" pitchFamily="34" charset="0"/>
                <a:cs typeface="Times New Roman" panose="02020603050405020304" pitchFamily="18" charset="0"/>
              </a:rPr>
              <a:t/>
            </a:r>
            <a:br>
              <a:rPr lang="tr-TR" sz="1600" dirty="0" smtClean="0">
                <a:effectLst/>
                <a:latin typeface="Calibri" panose="020F0502020204030204" pitchFamily="34" charset="0"/>
                <a:ea typeface="Calibri" panose="020F0502020204030204" pitchFamily="34" charset="0"/>
                <a:cs typeface="Times New Roman" panose="02020603050405020304" pitchFamily="18" charset="0"/>
              </a:rPr>
            </a:br>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374073"/>
            <a:ext cx="11804074" cy="6206837"/>
          </a:xfrm>
        </p:spPr>
        <p:txBody>
          <a:bodyPr>
            <a:noAutofit/>
          </a:bodyPr>
          <a:lstStyle/>
          <a:p>
            <a:pPr>
              <a:lnSpc>
                <a:spcPct val="150000"/>
              </a:lnSpc>
              <a:spcBef>
                <a:spcPts val="1980"/>
              </a:spcBef>
              <a:spcAft>
                <a:spcPts val="800"/>
              </a:spcAft>
            </a:pPr>
            <a:r>
              <a:rPr lang="tr-TR" sz="2400" b="1" spc="-5"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Savaş sonrası itilaf devletlerinin iç durumları:</a:t>
            </a:r>
            <a:endParaRPr lang="tr-TR" sz="2400" dirty="0">
              <a:solidFill>
                <a:srgbClr val="FF0000"/>
              </a:solidFill>
              <a:latin typeface="Arial Black" panose="020B0A04020102020204" pitchFamily="34" charset="0"/>
              <a:ea typeface="Calibri" panose="020F0502020204030204" pitchFamily="34" charset="0"/>
              <a:cs typeface="Times New Roman" panose="02020603050405020304" pitchFamily="18" charset="0"/>
            </a:endParaRPr>
          </a:p>
          <a:p>
            <a:pPr>
              <a:lnSpc>
                <a:spcPct val="150000"/>
              </a:lnSpc>
            </a:pPr>
            <a:r>
              <a:rPr lang="tr-TR" sz="2000" spc="95"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İngiltere,</a:t>
            </a:r>
            <a:r>
              <a:rPr lang="tr-TR" sz="2000" spc="95" dirty="0">
                <a:solidFill>
                  <a:srgbClr val="06090F"/>
                </a:solidFill>
                <a:latin typeface="Arial Black" panose="020B0A04020102020204" pitchFamily="34" charset="0"/>
                <a:ea typeface="Calibri" panose="020F0502020204030204" pitchFamily="34" charset="0"/>
                <a:cs typeface="Times New Roman" panose="02020603050405020304" pitchFamily="18" charset="0"/>
              </a:rPr>
              <a:t> galip gelmesine rağmen 1920'den itibaren ağır bir ekonomik dur­</a:t>
            </a:r>
            <a:r>
              <a:rPr lang="tr-TR" sz="2000" spc="80" dirty="0">
                <a:solidFill>
                  <a:srgbClr val="06090F"/>
                </a:solidFill>
                <a:latin typeface="Arial Black" panose="020B0A04020102020204" pitchFamily="34" charset="0"/>
                <a:ea typeface="Calibri" panose="020F0502020204030204" pitchFamily="34" charset="0"/>
                <a:cs typeface="Times New Roman" panose="02020603050405020304" pitchFamily="18" charset="0"/>
              </a:rPr>
              <a:t>gunluğun içine düştü. </a:t>
            </a:r>
            <a:r>
              <a:rPr lang="tr-TR" sz="2000" spc="80" dirty="0" smtClean="0">
                <a:solidFill>
                  <a:srgbClr val="06090F"/>
                </a:solidFill>
                <a:latin typeface="Arial Black" panose="020B0A04020102020204" pitchFamily="34" charset="0"/>
                <a:ea typeface="Calibri" panose="020F0502020204030204" pitchFamily="34" charset="0"/>
                <a:cs typeface="Times New Roman" panose="02020603050405020304" pitchFamily="18" charset="0"/>
              </a:rPr>
              <a:t>700.000 </a:t>
            </a:r>
            <a:r>
              <a:rPr lang="tr-TR" sz="2000" spc="80" dirty="0">
                <a:solidFill>
                  <a:srgbClr val="06090F"/>
                </a:solidFill>
                <a:latin typeface="Arial Black" panose="020B0A04020102020204" pitchFamily="34" charset="0"/>
                <a:ea typeface="Calibri" panose="020F0502020204030204" pitchFamily="34" charset="0"/>
                <a:cs typeface="Times New Roman" panose="02020603050405020304" pitchFamily="18" charset="0"/>
              </a:rPr>
              <a:t>işsiz, 1920 sonlarında 2 milyona çıktı. İrlanda </a:t>
            </a:r>
            <a:r>
              <a:rPr lang="tr-TR" sz="2000" spc="55" dirty="0" smtClean="0">
                <a:solidFill>
                  <a:srgbClr val="06090F"/>
                </a:solidFill>
                <a:latin typeface="Arial Black" panose="020B0A04020102020204" pitchFamily="34" charset="0"/>
                <a:ea typeface="Calibri" panose="020F0502020204030204" pitchFamily="34" charset="0"/>
                <a:cs typeface="Times New Roman" panose="02020603050405020304" pitchFamily="18" charset="0"/>
              </a:rPr>
              <a:t>İngiltere'nin </a:t>
            </a:r>
            <a:r>
              <a:rPr lang="tr-TR" sz="2000" spc="55" dirty="0">
                <a:solidFill>
                  <a:srgbClr val="06090F"/>
                </a:solidFill>
                <a:latin typeface="Arial Black" panose="020B0A04020102020204" pitchFamily="34" charset="0"/>
                <a:ea typeface="Calibri" panose="020F0502020204030204" pitchFamily="34" charset="0"/>
                <a:cs typeface="Times New Roman" panose="02020603050405020304" pitchFamily="18" charset="0"/>
              </a:rPr>
              <a:t>her geçen gün çözümü zorlaşan bölgesi haline geldi. İngiltere, </a:t>
            </a:r>
            <a:r>
              <a:rPr lang="tr-TR" sz="2000" spc="55" dirty="0" smtClean="0">
                <a:solidFill>
                  <a:srgbClr val="06090F"/>
                </a:solidFill>
                <a:latin typeface="Arial Black" panose="020B0A04020102020204" pitchFamily="34" charset="0"/>
                <a:ea typeface="Calibri" panose="020F0502020204030204" pitchFamily="34" charset="0"/>
                <a:cs typeface="Times New Roman" panose="02020603050405020304" pitchFamily="18" charset="0"/>
              </a:rPr>
              <a:t>İrlan­</a:t>
            </a:r>
            <a:r>
              <a:rPr lang="tr-TR" sz="2000" spc="50" dirty="0" smtClean="0">
                <a:solidFill>
                  <a:srgbClr val="06090F"/>
                </a:solidFill>
                <a:latin typeface="Arial Black" panose="020B0A04020102020204" pitchFamily="34" charset="0"/>
                <a:ea typeface="Calibri" panose="020F0502020204030204" pitchFamily="34" charset="0"/>
                <a:cs typeface="Times New Roman" panose="02020603050405020304" pitchFamily="18" charset="0"/>
              </a:rPr>
              <a:t>da </a:t>
            </a:r>
            <a:r>
              <a:rPr lang="tr-TR" sz="2000" spc="50" dirty="0">
                <a:solidFill>
                  <a:srgbClr val="06090F"/>
                </a:solidFill>
                <a:latin typeface="Arial Black" panose="020B0A04020102020204" pitchFamily="34" charset="0"/>
                <a:ea typeface="Calibri" panose="020F0502020204030204" pitchFamily="34" charset="0"/>
                <a:cs typeface="Times New Roman" panose="02020603050405020304" pitchFamily="18" charset="0"/>
              </a:rPr>
              <a:t>ile savaş haline geldi ancak İrlanda Cumhuriyetini kabul etti. Ücretlerin dü­</a:t>
            </a:r>
            <a:r>
              <a:rPr lang="tr-TR" sz="2000" spc="55" dirty="0">
                <a:solidFill>
                  <a:srgbClr val="06090F"/>
                </a:solidFill>
                <a:latin typeface="Arial Black" panose="020B0A04020102020204" pitchFamily="34" charset="0"/>
                <a:ea typeface="Calibri" panose="020F0502020204030204" pitchFamily="34" charset="0"/>
                <a:cs typeface="Times New Roman" panose="02020603050405020304" pitchFamily="18" charset="0"/>
              </a:rPr>
              <a:t>şüklüğü sebebi ile İngiltere büyük grevlere sahne oldu. Yine İrlanda'da çıkan ayaklanmalar İngilizleri çok zor duruma soktu</a:t>
            </a:r>
            <a:r>
              <a:rPr lang="tr-TR" sz="2000" spc="55" dirty="0" smtClean="0">
                <a:solidFill>
                  <a:srgbClr val="06090F"/>
                </a:solidFill>
                <a:latin typeface="Arial Black" panose="020B0A04020102020204" pitchFamily="34" charset="0"/>
                <a:ea typeface="Calibri" panose="020F0502020204030204" pitchFamily="34" charset="0"/>
                <a:cs typeface="Times New Roman" panose="02020603050405020304" pitchFamily="18" charset="0"/>
              </a:rPr>
              <a:t>.</a:t>
            </a:r>
          </a:p>
          <a:p>
            <a:pPr>
              <a:lnSpc>
                <a:spcPct val="150000"/>
              </a:lnSpc>
            </a:pPr>
            <a:r>
              <a:rPr lang="tr-TR" sz="2000" dirty="0" smtClean="0">
                <a:solidFill>
                  <a:srgbClr val="FF0000"/>
                </a:solidFill>
                <a:latin typeface="Arial Black" panose="020B0A04020102020204" pitchFamily="34" charset="0"/>
                <a:ea typeface="Calibri" panose="020F0502020204030204" pitchFamily="34" charset="0"/>
                <a:cs typeface="Times New Roman" panose="02020603050405020304" pitchFamily="18" charset="0"/>
              </a:rPr>
              <a:t>Fransa</a:t>
            </a:r>
            <a:r>
              <a:rPr lang="tr-TR" sz="20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 </a:t>
            </a:r>
            <a:r>
              <a:rPr lang="tr-TR" sz="2000" dirty="0">
                <a:latin typeface="Arial Black" panose="020B0A04020102020204" pitchFamily="34" charset="0"/>
                <a:ea typeface="Calibri" panose="020F0502020204030204" pitchFamily="34" charset="0"/>
                <a:cs typeface="Times New Roman" panose="02020603050405020304" pitchFamily="18" charset="0"/>
              </a:rPr>
              <a:t>genç nüfusunun çoğunu savaşta kaybetmiş savaş yıllarında aşırı bir borçlanmaya gitmiş, bu borçlarını Almanya'dan alınacak tazminata bağlamıştı. Fakat Almanya tazminatı ödeyemeyince, Fransa kriz içine düştü. Vergileri artırdı. Frank değer kaybetti, bu da genel ekonomik değerleri etkiledi.</a:t>
            </a:r>
            <a:endParaRPr lang="tr-TR" sz="2000" dirty="0">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9508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207817" y="1"/>
            <a:ext cx="11499274" cy="651163"/>
          </a:xfrm>
        </p:spPr>
        <p:txBody>
          <a:bodyPr>
            <a:normAutofit fontScale="90000"/>
          </a:bodyPr>
          <a:lstStyle/>
          <a:p>
            <a:pPr marL="228600">
              <a:lnSpc>
                <a:spcPct val="107000"/>
              </a:lnSpc>
              <a:spcAft>
                <a:spcPts val="800"/>
              </a:spcAft>
            </a:pPr>
            <a:r>
              <a:rPr lang="tr-TR" sz="1600" dirty="0" smtClean="0">
                <a:effectLst/>
                <a:latin typeface="Calibri" panose="020F0502020204030204" pitchFamily="34" charset="0"/>
                <a:ea typeface="Calibri" panose="020F0502020204030204" pitchFamily="34" charset="0"/>
                <a:cs typeface="Times New Roman" panose="02020603050405020304" pitchFamily="18" charset="0"/>
              </a:rPr>
              <a:t/>
            </a:r>
            <a:br>
              <a:rPr lang="tr-TR" sz="1600" dirty="0" smtClean="0">
                <a:effectLst/>
                <a:latin typeface="Calibri" panose="020F0502020204030204" pitchFamily="34" charset="0"/>
                <a:ea typeface="Calibri" panose="020F0502020204030204" pitchFamily="34" charset="0"/>
                <a:cs typeface="Times New Roman" panose="02020603050405020304" pitchFamily="18" charset="0"/>
              </a:rPr>
            </a:br>
            <a:endParaRPr lang="tr-TR" sz="20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374073"/>
            <a:ext cx="11804074" cy="6206837"/>
          </a:xfrm>
        </p:spPr>
        <p:txBody>
          <a:bodyPr>
            <a:noAutofit/>
          </a:bodyPr>
          <a:lstStyle/>
          <a:p>
            <a:pPr marL="0" lvl="0" indent="0" algn="just" fontAlgn="base">
              <a:lnSpc>
                <a:spcPct val="150000"/>
              </a:lnSpc>
              <a:spcAft>
                <a:spcPts val="0"/>
              </a:spcAft>
              <a:buClr>
                <a:srgbClr val="06090F"/>
              </a:buClr>
              <a:buSzPts val="800"/>
              <a:buNone/>
              <a:tabLst>
                <a:tab pos="137160" algn="dec"/>
              </a:tabLst>
            </a:pPr>
            <a:r>
              <a:rPr lang="tr-TR" sz="2000" spc="55"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İtalya, </a:t>
            </a:r>
            <a:r>
              <a:rPr lang="tr-TR" sz="2000" spc="55" dirty="0">
                <a:solidFill>
                  <a:srgbClr val="06090F"/>
                </a:solidFill>
                <a:latin typeface="Arial Black" panose="020B0A04020102020204" pitchFamily="34" charset="0"/>
                <a:ea typeface="Calibri" panose="020F0502020204030204" pitchFamily="34" charset="0"/>
                <a:cs typeface="Times New Roman" panose="02020603050405020304" pitchFamily="18" charset="0"/>
              </a:rPr>
              <a:t>savaşa itilaf blokunda katılmasına rağmen, savaştan karlı çıkamadı, ül­</a:t>
            </a:r>
            <a:r>
              <a:rPr lang="tr-TR" sz="2000" spc="60" dirty="0">
                <a:solidFill>
                  <a:srgbClr val="06090F"/>
                </a:solidFill>
                <a:latin typeface="Arial Black" panose="020B0A04020102020204" pitchFamily="34" charset="0"/>
                <a:ea typeface="Calibri" panose="020F0502020204030204" pitchFamily="34" charset="0"/>
                <a:cs typeface="Times New Roman" panose="02020603050405020304" pitchFamily="18" charset="0"/>
              </a:rPr>
              <a:t>ke ekonomisi bozulan </a:t>
            </a:r>
            <a:r>
              <a:rPr lang="tr-TR" sz="2000" spc="60" dirty="0" smtClean="0">
                <a:solidFill>
                  <a:srgbClr val="06090F"/>
                </a:solidFill>
                <a:latin typeface="Arial Black" panose="020B0A04020102020204" pitchFamily="34" charset="0"/>
                <a:ea typeface="Calibri" panose="020F0502020204030204" pitchFamily="34" charset="0"/>
                <a:cs typeface="Times New Roman" panose="02020603050405020304" pitchFamily="18" charset="0"/>
              </a:rPr>
              <a:t>İtalya'da </a:t>
            </a:r>
            <a:r>
              <a:rPr lang="tr-TR" sz="2000" spc="60" dirty="0">
                <a:solidFill>
                  <a:srgbClr val="06090F"/>
                </a:solidFill>
                <a:latin typeface="Arial Black" panose="020B0A04020102020204" pitchFamily="34" charset="0"/>
                <a:ea typeface="Calibri" panose="020F0502020204030204" pitchFamily="34" charset="0"/>
                <a:cs typeface="Times New Roman" panose="02020603050405020304" pitchFamily="18" charset="0"/>
              </a:rPr>
              <a:t>siyasi ve sosyal bir çok problem baş gösterdi. Sosyalistler </a:t>
            </a:r>
            <a:r>
              <a:rPr lang="tr-TR" sz="2000" b="1" spc="60" dirty="0">
                <a:solidFill>
                  <a:srgbClr val="06090F"/>
                </a:solidFill>
                <a:latin typeface="Arial Black" panose="020B0A04020102020204" pitchFamily="34" charset="0"/>
                <a:ea typeface="Calibri" panose="020F0502020204030204" pitchFamily="34" charset="0"/>
                <a:cs typeface="Times New Roman" panose="02020603050405020304" pitchFamily="18" charset="0"/>
              </a:rPr>
              <a:t>1919 </a:t>
            </a:r>
            <a:r>
              <a:rPr lang="tr-TR" sz="2000" spc="60" dirty="0">
                <a:solidFill>
                  <a:srgbClr val="06090F"/>
                </a:solidFill>
                <a:latin typeface="Arial Black" panose="020B0A04020102020204" pitchFamily="34" charset="0"/>
                <a:ea typeface="Calibri" panose="020F0502020204030204" pitchFamily="34" charset="0"/>
                <a:cs typeface="Times New Roman" panose="02020603050405020304" pitchFamily="18" charset="0"/>
              </a:rPr>
              <a:t>da seçimleri kazandı. Ülkede grevler arttı. Bu krizlerden çıkamayan İtaly</a:t>
            </a:r>
            <a:r>
              <a:rPr lang="tr-TR" sz="2000" spc="55" dirty="0">
                <a:solidFill>
                  <a:srgbClr val="06090F"/>
                </a:solidFill>
                <a:latin typeface="Arial Black" panose="020B0A04020102020204" pitchFamily="34" charset="0"/>
                <a:ea typeface="Calibri" panose="020F0502020204030204" pitchFamily="34" charset="0"/>
                <a:cs typeface="Times New Roman" panose="02020603050405020304" pitchFamily="18" charset="0"/>
              </a:rPr>
              <a:t>a, </a:t>
            </a:r>
            <a:r>
              <a:rPr lang="tr-TR" sz="2000" spc="55" dirty="0" err="1">
                <a:solidFill>
                  <a:srgbClr val="06090F"/>
                </a:solidFill>
                <a:latin typeface="Arial Black" panose="020B0A04020102020204" pitchFamily="34" charset="0"/>
                <a:ea typeface="Calibri" panose="020F0502020204030204" pitchFamily="34" charset="0"/>
                <a:cs typeface="Times New Roman" panose="02020603050405020304" pitchFamily="18" charset="0"/>
              </a:rPr>
              <a:t>Mussolini</a:t>
            </a:r>
            <a:r>
              <a:rPr lang="tr-TR" sz="2000" spc="55" dirty="0">
                <a:solidFill>
                  <a:srgbClr val="06090F"/>
                </a:solidFill>
                <a:latin typeface="Arial Black" panose="020B0A04020102020204" pitchFamily="34" charset="0"/>
                <a:ea typeface="Calibri" panose="020F0502020204030204" pitchFamily="34" charset="0"/>
                <a:cs typeface="Times New Roman" panose="02020603050405020304" pitchFamily="18" charset="0"/>
              </a:rPr>
              <a:t> diktatörlüğüne yaklaştı.</a:t>
            </a:r>
            <a:endParaRPr lang="tr-TR" sz="2000" spc="95" dirty="0">
              <a:latin typeface="Arial Black" panose="020B0A04020102020204" pitchFamily="34" charset="0"/>
              <a:ea typeface="Calibri" panose="020F0502020204030204" pitchFamily="34" charset="0"/>
              <a:cs typeface="Times New Roman" panose="02020603050405020304" pitchFamily="18" charset="0"/>
            </a:endParaRPr>
          </a:p>
          <a:p>
            <a:pPr marL="0" lvl="0" indent="0" algn="just" fontAlgn="base">
              <a:lnSpc>
                <a:spcPct val="150000"/>
              </a:lnSpc>
              <a:spcAft>
                <a:spcPts val="0"/>
              </a:spcAft>
              <a:buClr>
                <a:srgbClr val="06090F"/>
              </a:buClr>
              <a:buSzPts val="800"/>
              <a:buNone/>
              <a:tabLst>
                <a:tab pos="137160" algn="dec"/>
              </a:tabLst>
            </a:pPr>
            <a:r>
              <a:rPr lang="tr-TR" sz="2000" spc="55"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Amerika Birleşik Devletleri</a:t>
            </a:r>
            <a:r>
              <a:rPr lang="tr-TR" sz="2000" spc="55" dirty="0">
                <a:solidFill>
                  <a:srgbClr val="06090F"/>
                </a:solidFill>
                <a:latin typeface="Arial Black" panose="020B0A04020102020204" pitchFamily="34" charset="0"/>
                <a:ea typeface="Calibri" panose="020F0502020204030204" pitchFamily="34" charset="0"/>
                <a:cs typeface="Times New Roman" panose="02020603050405020304" pitchFamily="18" charset="0"/>
              </a:rPr>
              <a:t>: Savaşın ticaret açısından en karlı devleti oldu. Çünkü silah ihtiyacı yönünden itilaf devletlerini destekledi, Savaş sonunda etkili rolüne rağmen İngiltere ve Fransa tarafından ilkeleri önemsenmeyen Amerika, Paris Barış Konferansı’nda da dikkate alınmayınca, Avrupa siyasetine karışmama kararı aldı, </a:t>
            </a:r>
            <a:r>
              <a:rPr lang="tr-TR" sz="2000" spc="55" dirty="0" err="1">
                <a:solidFill>
                  <a:srgbClr val="06090F"/>
                </a:solidFill>
                <a:latin typeface="Arial Black" panose="020B0A04020102020204" pitchFamily="34" charset="0"/>
                <a:ea typeface="Calibri" panose="020F0502020204030204" pitchFamily="34" charset="0"/>
                <a:cs typeface="Times New Roman" panose="02020603050405020304" pitchFamily="18" charset="0"/>
              </a:rPr>
              <a:t>Monreo</a:t>
            </a:r>
            <a:r>
              <a:rPr lang="tr-TR" sz="2000" spc="55" dirty="0">
                <a:solidFill>
                  <a:srgbClr val="06090F"/>
                </a:solidFill>
                <a:latin typeface="Arial Black" panose="020B0A04020102020204" pitchFamily="34" charset="0"/>
                <a:ea typeface="Calibri" panose="020F0502020204030204" pitchFamily="34" charset="0"/>
                <a:cs typeface="Times New Roman" panose="02020603050405020304" pitchFamily="18" charset="0"/>
              </a:rPr>
              <a:t> doktrini adını alan faaliyetleriyle kendi içişlerine yönelik çalıştı.</a:t>
            </a:r>
            <a:endParaRPr lang="tr-TR" sz="2000" spc="95" dirty="0">
              <a:latin typeface="Arial Black" panose="020B0A04020102020204" pitchFamily="34" charset="0"/>
              <a:ea typeface="Calibri" panose="020F0502020204030204" pitchFamily="34" charset="0"/>
              <a:cs typeface="Times New Roman" panose="02020603050405020304" pitchFamily="18" charset="0"/>
            </a:endParaRPr>
          </a:p>
          <a:p>
            <a:pPr>
              <a:lnSpc>
                <a:spcPct val="150000"/>
              </a:lnSpc>
              <a:spcAft>
                <a:spcPts val="800"/>
              </a:spcAft>
            </a:pP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253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647700" y="190501"/>
            <a:ext cx="10020300" cy="247649"/>
          </a:xfrm>
        </p:spPr>
        <p:txBody>
          <a:bodyPr>
            <a:normAutofit fontScale="90000"/>
          </a:bodyPr>
          <a:lstStyle/>
          <a:p>
            <a:pPr>
              <a:lnSpc>
                <a:spcPct val="107000"/>
              </a:lnSpc>
              <a:spcAft>
                <a:spcPts val="800"/>
              </a:spcAft>
            </a:pPr>
            <a:r>
              <a:rPr lang="tr-TR" sz="4400" dirty="0" smtClean="0">
                <a:effectLst/>
                <a:latin typeface="Calibri" panose="020F0502020204030204" pitchFamily="34" charset="0"/>
                <a:ea typeface="Calibri" panose="020F0502020204030204" pitchFamily="34" charset="0"/>
                <a:cs typeface="Times New Roman" panose="02020603050405020304" pitchFamily="18" charset="0"/>
              </a:rPr>
              <a:t/>
            </a:r>
            <a:br>
              <a:rPr lang="tr-TR" sz="4400" dirty="0" smtClean="0">
                <a:effectLst/>
                <a:latin typeface="Calibri" panose="020F0502020204030204" pitchFamily="34" charset="0"/>
                <a:ea typeface="Calibri" panose="020F0502020204030204" pitchFamily="34" charset="0"/>
                <a:cs typeface="Times New Roman" panose="02020603050405020304" pitchFamily="18" charset="0"/>
              </a:rPr>
            </a:br>
            <a:endParaRPr lang="tr-TR" sz="2000" dirty="0"/>
          </a:p>
        </p:txBody>
      </p:sp>
      <p:sp>
        <p:nvSpPr>
          <p:cNvPr id="3" name="Alt Başlık 2"/>
          <p:cNvSpPr>
            <a:spLocks noGrp="1"/>
          </p:cNvSpPr>
          <p:nvPr>
            <p:ph type="subTitle" idx="1"/>
          </p:nvPr>
        </p:nvSpPr>
        <p:spPr>
          <a:xfrm>
            <a:off x="193964" y="928255"/>
            <a:ext cx="11748653" cy="5708072"/>
          </a:xfrm>
        </p:spPr>
        <p:txBody>
          <a:bodyPr>
            <a:normAutofit/>
          </a:bodyPr>
          <a:lstStyle/>
          <a:p>
            <a:pPr algn="l">
              <a:lnSpc>
                <a:spcPct val="150000"/>
              </a:lnSpc>
              <a:spcAft>
                <a:spcPts val="800"/>
              </a:spcAft>
            </a:pPr>
            <a:r>
              <a:rPr lang="tr-TR" sz="20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Londra Antlaşması</a:t>
            </a:r>
            <a:endParaRPr lang="tr-TR" sz="20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tr-TR" sz="2000" dirty="0" smtClean="0">
                <a:latin typeface="Arial Black" panose="020B0A04020102020204" pitchFamily="34" charset="0"/>
                <a:ea typeface="Calibri" panose="020F0502020204030204" pitchFamily="34" charset="0"/>
                <a:cs typeface="Times New Roman" panose="02020603050405020304" pitchFamily="18" charset="0"/>
              </a:rPr>
              <a:t>İngiltere, Fransa ve İtalya arasında yapılmıştır.</a:t>
            </a:r>
          </a:p>
          <a:p>
            <a:pPr algn="just">
              <a:lnSpc>
                <a:spcPct val="150000"/>
              </a:lnSpc>
              <a:spcAft>
                <a:spcPts val="800"/>
              </a:spcAft>
            </a:pPr>
            <a:r>
              <a:rPr lang="tr-TR" sz="2000" dirty="0" smtClean="0">
                <a:latin typeface="Arial Black" panose="020B0A04020102020204" pitchFamily="34" charset="0"/>
                <a:ea typeface="Calibri" panose="020F0502020204030204" pitchFamily="34" charset="0"/>
                <a:cs typeface="Times New Roman" panose="02020603050405020304" pitchFamily="18" charset="0"/>
              </a:rPr>
              <a:t>İtilaf </a:t>
            </a:r>
            <a:r>
              <a:rPr lang="tr-TR" sz="2000" dirty="0">
                <a:latin typeface="Arial Black" panose="020B0A04020102020204" pitchFamily="34" charset="0"/>
                <a:ea typeface="Calibri" panose="020F0502020204030204" pitchFamily="34" charset="0"/>
                <a:cs typeface="Times New Roman" panose="02020603050405020304" pitchFamily="18" charset="0"/>
              </a:rPr>
              <a:t>Devletleri, İtalya’yı müttefik olarak yanlarında savaşa sokmak amacıyla, 26 Nisan 1915’de Londra’da yapılan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görüşmelerde, savaş sonunda </a:t>
            </a:r>
            <a:r>
              <a:rPr lang="tr-TR" sz="2000" dirty="0">
                <a:latin typeface="Arial Black" panose="020B0A04020102020204" pitchFamily="34" charset="0"/>
                <a:ea typeface="Calibri" panose="020F0502020204030204" pitchFamily="34" charset="0"/>
                <a:cs typeface="Times New Roman" panose="02020603050405020304" pitchFamily="18" charset="0"/>
              </a:rPr>
              <a:t>Osmanlı Devleti topraklarından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İtalya’ya pay vermeyi önerdiler ve bu anlaşma yapıldı. </a:t>
            </a:r>
          </a:p>
          <a:p>
            <a:pPr algn="just">
              <a:lnSpc>
                <a:spcPct val="150000"/>
              </a:lnSpc>
              <a:spcAft>
                <a:spcPts val="800"/>
              </a:spcAft>
            </a:pPr>
            <a:r>
              <a:rPr lang="tr-TR" sz="2000" dirty="0" smtClean="0">
                <a:latin typeface="Arial Black" panose="020B0A04020102020204" pitchFamily="34" charset="0"/>
                <a:ea typeface="Calibri" panose="020F0502020204030204" pitchFamily="34" charset="0"/>
                <a:cs typeface="Times New Roman" panose="02020603050405020304" pitchFamily="18" charset="0"/>
              </a:rPr>
              <a:t>Buna </a:t>
            </a:r>
            <a:r>
              <a:rPr lang="tr-TR" sz="2000" dirty="0">
                <a:latin typeface="Arial Black" panose="020B0A04020102020204" pitchFamily="34" charset="0"/>
                <a:ea typeface="Calibri" panose="020F0502020204030204" pitchFamily="34" charset="0"/>
                <a:cs typeface="Times New Roman" panose="02020603050405020304" pitchFamily="18" charset="0"/>
              </a:rPr>
              <a:t>Göre; </a:t>
            </a:r>
            <a:r>
              <a:rPr lang="tr-TR" sz="2000" u="sng" dirty="0">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İtalya’ya Antalya </a:t>
            </a:r>
            <a:r>
              <a:rPr lang="tr-TR" sz="2000" u="sng" dirty="0" smtClean="0">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ve çevresi </a:t>
            </a:r>
            <a:r>
              <a:rPr lang="tr-TR" sz="2000" u="sng" dirty="0">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verildi</a:t>
            </a:r>
            <a:r>
              <a:rPr lang="tr-TR" sz="2000" dirty="0">
                <a:latin typeface="Arial Black" panose="020B0A04020102020204" pitchFamily="34" charset="0"/>
                <a:ea typeface="Calibri" panose="020F0502020204030204" pitchFamily="34" charset="0"/>
                <a:cs typeface="Times New Roman" panose="02020603050405020304" pitchFamily="18" charset="0"/>
              </a:rPr>
              <a:t>. İtalya 20 Mayıs 1915’te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Avusturya-Macaristan’a </a:t>
            </a:r>
            <a:r>
              <a:rPr lang="tr-TR" sz="2000" dirty="0">
                <a:latin typeface="Arial Black" panose="020B0A04020102020204" pitchFamily="34" charset="0"/>
                <a:ea typeface="Calibri" panose="020F0502020204030204" pitchFamily="34" charset="0"/>
                <a:cs typeface="Times New Roman" panose="02020603050405020304" pitchFamily="18" charset="0"/>
              </a:rPr>
              <a:t>savaş ilan etti. Çanakkale savaşlarının yoğunlaştığı günlerde ise, yani Ağustos 1915’te Almanya ve Osmanlı Devleti’ne savaş açtı. Bu antlaşma ile müttefikleri, </a:t>
            </a:r>
            <a:r>
              <a:rPr lang="tr-TR" sz="2000" u="sng" dirty="0">
                <a:effectLst>
                  <a:outerShdw blurRad="38100" dist="38100" dir="2700000" algn="tl">
                    <a:srgbClr val="000000">
                      <a:alpha val="43137"/>
                    </a:srgbClr>
                  </a:outerShdw>
                </a:effectLst>
                <a:latin typeface="Arial Black" panose="020B0A04020102020204" pitchFamily="34" charset="0"/>
                <a:ea typeface="Calibri" panose="020F0502020204030204" pitchFamily="34" charset="0"/>
                <a:cs typeface="Times New Roman" panose="02020603050405020304" pitchFamily="18" charset="0"/>
              </a:rPr>
              <a:t>İtalya’nın Trablusgarp’ı ve 12 Ada’yı ilhak etmesini de kabul ettiklerini açıklamışlardır.</a:t>
            </a:r>
            <a:endParaRPr lang="tr-TR" sz="2000" u="sng" dirty="0" smtClean="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702227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0"/>
            <a:ext cx="9144000" cy="263047"/>
          </a:xfrm>
        </p:spPr>
        <p:txBody>
          <a:bodyPr>
            <a:normAutofit fontScale="90000"/>
          </a:bodyPr>
          <a:lstStyle/>
          <a:p>
            <a:pPr>
              <a:lnSpc>
                <a:spcPct val="107000"/>
              </a:lnSpc>
              <a:spcAft>
                <a:spcPts val="800"/>
              </a:spcAft>
            </a:pPr>
            <a:endParaRPr lang="tr-TR" sz="2000" dirty="0"/>
          </a:p>
        </p:txBody>
      </p:sp>
      <p:sp>
        <p:nvSpPr>
          <p:cNvPr id="3" name="Alt Başlık 2"/>
          <p:cNvSpPr>
            <a:spLocks noGrp="1"/>
          </p:cNvSpPr>
          <p:nvPr>
            <p:ph type="subTitle" idx="1"/>
          </p:nvPr>
        </p:nvSpPr>
        <p:spPr>
          <a:xfrm>
            <a:off x="124691" y="363255"/>
            <a:ext cx="11942617" cy="6356200"/>
          </a:xfrm>
        </p:spPr>
        <p:txBody>
          <a:bodyPr>
            <a:normAutofit fontScale="55000" lnSpcReduction="20000"/>
          </a:bodyPr>
          <a:lstStyle/>
          <a:p>
            <a:pPr algn="l">
              <a:lnSpc>
                <a:spcPct val="170000"/>
              </a:lnSpc>
              <a:spcBef>
                <a:spcPts val="600"/>
              </a:spcBef>
            </a:pPr>
            <a:r>
              <a:rPr lang="tr-TR" sz="2600" dirty="0" err="1" smtClean="0">
                <a:solidFill>
                  <a:srgbClr val="FF0000"/>
                </a:solidFill>
                <a:effectLst/>
                <a:latin typeface="Arial Black" panose="020B0A04020102020204" pitchFamily="34" charset="0"/>
                <a:ea typeface="Calibri" panose="020F0502020204030204" pitchFamily="34" charset="0"/>
                <a:cs typeface="Times New Roman" panose="02020603050405020304" pitchFamily="18" charset="0"/>
              </a:rPr>
              <a:t>Sykes-Picot</a:t>
            </a:r>
            <a:r>
              <a:rPr lang="tr-TR" sz="2600" dirty="0" smtClean="0">
                <a:solidFill>
                  <a:srgbClr val="FF0000"/>
                </a:solidFill>
                <a:effectLst/>
                <a:latin typeface="Arial Black" panose="020B0A04020102020204" pitchFamily="34" charset="0"/>
                <a:ea typeface="Calibri" panose="020F0502020204030204" pitchFamily="34" charset="0"/>
                <a:cs typeface="Times New Roman" panose="02020603050405020304" pitchFamily="18" charset="0"/>
              </a:rPr>
              <a:t> Antlaşması</a:t>
            </a:r>
            <a:endParaRPr lang="tr-TR" sz="2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70000"/>
              </a:lnSpc>
              <a:spcBef>
                <a:spcPts val="600"/>
              </a:spcBef>
            </a:pPr>
            <a:r>
              <a:rPr lang="tr-TR" sz="2600" dirty="0" smtClean="0">
                <a:effectLst/>
                <a:latin typeface="Arial Black" panose="020B0A04020102020204" pitchFamily="34" charset="0"/>
                <a:ea typeface="Calibri" panose="020F0502020204030204" pitchFamily="34" charset="0"/>
                <a:cs typeface="Times New Roman" panose="02020603050405020304" pitchFamily="18" charset="0"/>
              </a:rPr>
              <a:t>İngiltere ve Fransa arasında imzalanmış, sonra bu anlaşmaya Rusya da katılmıştır. </a:t>
            </a:r>
          </a:p>
          <a:p>
            <a:pPr algn="just">
              <a:lnSpc>
                <a:spcPct val="170000"/>
              </a:lnSpc>
              <a:spcBef>
                <a:spcPts val="600"/>
              </a:spcBef>
            </a:pPr>
            <a:r>
              <a:rPr lang="tr-TR" sz="2600" dirty="0" smtClean="0">
                <a:effectLst/>
                <a:latin typeface="Arial Black" panose="020B0A04020102020204" pitchFamily="34" charset="0"/>
                <a:ea typeface="Calibri" panose="020F0502020204030204" pitchFamily="34" charset="0"/>
                <a:cs typeface="Times New Roman" panose="02020603050405020304" pitchFamily="18" charset="0"/>
              </a:rPr>
              <a:t>İngiltere Hükümeti, Mısır Genel Valisi </a:t>
            </a:r>
            <a:r>
              <a:rPr lang="tr-TR" sz="2600" dirty="0" err="1" smtClean="0">
                <a:effectLst/>
                <a:latin typeface="Arial Black" panose="020B0A04020102020204" pitchFamily="34" charset="0"/>
                <a:ea typeface="Calibri" panose="020F0502020204030204" pitchFamily="34" charset="0"/>
                <a:cs typeface="Times New Roman" panose="02020603050405020304" pitchFamily="18" charset="0"/>
              </a:rPr>
              <a:t>Mc</a:t>
            </a:r>
            <a:r>
              <a:rPr lang="tr-TR" sz="2600" dirty="0" smtClean="0">
                <a:effectLst/>
                <a:latin typeface="Arial Black" panose="020B0A04020102020204" pitchFamily="34" charset="0"/>
                <a:ea typeface="Calibri" panose="020F0502020204030204" pitchFamily="34" charset="0"/>
                <a:cs typeface="Times New Roman" panose="02020603050405020304" pitchFamily="18" charset="0"/>
              </a:rPr>
              <a:t> </a:t>
            </a:r>
            <a:r>
              <a:rPr lang="tr-TR" sz="2600" dirty="0" err="1" smtClean="0">
                <a:effectLst/>
                <a:latin typeface="Arial Black" panose="020B0A04020102020204" pitchFamily="34" charset="0"/>
                <a:ea typeface="Calibri" panose="020F0502020204030204" pitchFamily="34" charset="0"/>
                <a:cs typeface="Times New Roman" panose="02020603050405020304" pitchFamily="18" charset="0"/>
              </a:rPr>
              <a:t>Mahon’un</a:t>
            </a:r>
            <a:r>
              <a:rPr lang="tr-TR" sz="2600" dirty="0" smtClean="0">
                <a:effectLst/>
                <a:latin typeface="Arial Black" panose="020B0A04020102020204" pitchFamily="34" charset="0"/>
                <a:ea typeface="Calibri" panose="020F0502020204030204" pitchFamily="34" charset="0"/>
                <a:cs typeface="Times New Roman" panose="02020603050405020304" pitchFamily="18" charset="0"/>
              </a:rPr>
              <a:t> Mekke Emiri Hüseyin’le kurduğu münasebet ve sağlanan mutabakattan sonra, Osmanlı Devleti üzerindeki İngiliz ve Fransız menfaatlerinin görüşülmesini istemişti. İngiltere adına </a:t>
            </a:r>
            <a:r>
              <a:rPr lang="tr-TR" sz="2600" dirty="0" err="1" smtClean="0">
                <a:effectLst/>
                <a:latin typeface="Arial Black" panose="020B0A04020102020204" pitchFamily="34" charset="0"/>
                <a:ea typeface="Calibri" panose="020F0502020204030204" pitchFamily="34" charset="0"/>
                <a:cs typeface="Times New Roman" panose="02020603050405020304" pitchFamily="18" charset="0"/>
              </a:rPr>
              <a:t>Sir</a:t>
            </a:r>
            <a:r>
              <a:rPr lang="tr-TR" sz="2600" dirty="0" smtClean="0">
                <a:effectLst/>
                <a:latin typeface="Arial Black" panose="020B0A04020102020204" pitchFamily="34" charset="0"/>
                <a:ea typeface="Calibri" panose="020F0502020204030204" pitchFamily="34" charset="0"/>
                <a:cs typeface="Times New Roman" panose="02020603050405020304" pitchFamily="18" charset="0"/>
              </a:rPr>
              <a:t> Mark </a:t>
            </a:r>
            <a:r>
              <a:rPr lang="tr-TR" sz="2600" dirty="0" err="1" smtClean="0">
                <a:effectLst/>
                <a:latin typeface="Arial Black" panose="020B0A04020102020204" pitchFamily="34" charset="0"/>
                <a:ea typeface="Calibri" panose="020F0502020204030204" pitchFamily="34" charset="0"/>
                <a:cs typeface="Times New Roman" panose="02020603050405020304" pitchFamily="18" charset="0"/>
              </a:rPr>
              <a:t>Sykes</a:t>
            </a:r>
            <a:r>
              <a:rPr lang="tr-TR" sz="2600" dirty="0" smtClean="0">
                <a:effectLst/>
                <a:latin typeface="Arial Black" panose="020B0A04020102020204" pitchFamily="34" charset="0"/>
                <a:ea typeface="Calibri" panose="020F0502020204030204" pitchFamily="34" charset="0"/>
                <a:cs typeface="Times New Roman" panose="02020603050405020304" pitchFamily="18" charset="0"/>
              </a:rPr>
              <a:t> ve Fransa adına Charles François Georges-</a:t>
            </a:r>
            <a:r>
              <a:rPr lang="tr-TR" sz="2600" dirty="0" err="1" smtClean="0">
                <a:effectLst/>
                <a:latin typeface="Arial Black" panose="020B0A04020102020204" pitchFamily="34" charset="0"/>
                <a:ea typeface="Calibri" panose="020F0502020204030204" pitchFamily="34" charset="0"/>
                <a:cs typeface="Times New Roman" panose="02020603050405020304" pitchFamily="18" charset="0"/>
              </a:rPr>
              <a:t>Picot</a:t>
            </a:r>
            <a:r>
              <a:rPr lang="tr-TR" sz="2600" dirty="0" smtClean="0">
                <a:effectLst/>
                <a:latin typeface="Arial Black" panose="020B0A04020102020204" pitchFamily="34" charset="0"/>
                <a:ea typeface="Calibri" panose="020F0502020204030204" pitchFamily="34" charset="0"/>
                <a:cs typeface="Times New Roman" panose="02020603050405020304" pitchFamily="18" charset="0"/>
              </a:rPr>
              <a:t> arasında yapılan görüşmeler sonunda, Ortadoğu bölgesinin İngiltere ve Fransa arasında paylaşımını ve bölgenin geleceğini belirlemek için 3 Ocak 1916’da imzalandı. </a:t>
            </a:r>
          </a:p>
          <a:p>
            <a:pPr algn="just">
              <a:lnSpc>
                <a:spcPct val="170000"/>
              </a:lnSpc>
              <a:spcBef>
                <a:spcPts val="600"/>
              </a:spcBef>
            </a:pPr>
            <a:r>
              <a:rPr lang="tr-TR" sz="2600" dirty="0" smtClean="0">
                <a:latin typeface="Arial Black" panose="020B0A04020102020204" pitchFamily="34" charset="0"/>
                <a:ea typeface="Calibri" panose="020F0502020204030204" pitchFamily="34" charset="0"/>
                <a:cs typeface="Times New Roman" panose="02020603050405020304" pitchFamily="18" charset="0"/>
              </a:rPr>
              <a:t>Anlaşmaya göre İngiltere Irak’ı; Fransa ise Çukurova, Lübnan ve Suriye’yi alacak; Fransa ve </a:t>
            </a:r>
            <a:r>
              <a:rPr lang="tr-TR" sz="2600" dirty="0" err="1" smtClean="0">
                <a:latin typeface="Arial Black" panose="020B0A04020102020204" pitchFamily="34" charset="0"/>
                <a:ea typeface="Calibri" panose="020F0502020204030204" pitchFamily="34" charset="0"/>
                <a:cs typeface="Times New Roman" panose="02020603050405020304" pitchFamily="18" charset="0"/>
              </a:rPr>
              <a:t>İngilterenin</a:t>
            </a:r>
            <a:r>
              <a:rPr lang="tr-TR" sz="2600" dirty="0" smtClean="0">
                <a:latin typeface="Arial Black" panose="020B0A04020102020204" pitchFamily="34" charset="0"/>
                <a:ea typeface="Calibri" panose="020F0502020204030204" pitchFamily="34" charset="0"/>
                <a:cs typeface="Times New Roman" panose="02020603050405020304" pitchFamily="18" charset="0"/>
              </a:rPr>
              <a:t> denetiminde Arap krallığı kurulacaktı.</a:t>
            </a:r>
          </a:p>
          <a:p>
            <a:pPr algn="just">
              <a:lnSpc>
                <a:spcPct val="170000"/>
              </a:lnSpc>
              <a:spcBef>
                <a:spcPts val="600"/>
              </a:spcBef>
            </a:pPr>
            <a:r>
              <a:rPr lang="tr-TR" sz="2600" dirty="0" smtClean="0">
                <a:effectLst/>
                <a:latin typeface="Arial Black" panose="020B0A04020102020204" pitchFamily="34" charset="0"/>
                <a:ea typeface="Calibri" panose="020F0502020204030204" pitchFamily="34" charset="0"/>
                <a:cs typeface="Times New Roman" panose="02020603050405020304" pitchFamily="18" charset="0"/>
              </a:rPr>
              <a:t>Fakat bu anlaşmanın hayata geçirilmesinde Rusya’nın da onayının alınması gerektiği için Şubat 1916’da İngiliz ve Fransız temsilciler Rusya’ya giderek, Rus Dışişleri Bakanı </a:t>
            </a:r>
            <a:r>
              <a:rPr lang="tr-TR" sz="2600" dirty="0" err="1" smtClean="0">
                <a:effectLst/>
                <a:latin typeface="Arial Black" panose="020B0A04020102020204" pitchFamily="34" charset="0"/>
                <a:ea typeface="Calibri" panose="020F0502020204030204" pitchFamily="34" charset="0"/>
                <a:cs typeface="Times New Roman" panose="02020603050405020304" pitchFamily="18" charset="0"/>
              </a:rPr>
              <a:t>Sazanof’la</a:t>
            </a:r>
            <a:r>
              <a:rPr lang="tr-TR" sz="2600" dirty="0" smtClean="0">
                <a:effectLst/>
                <a:latin typeface="Arial Black" panose="020B0A04020102020204" pitchFamily="34" charset="0"/>
                <a:ea typeface="Calibri" panose="020F0502020204030204" pitchFamily="34" charset="0"/>
                <a:cs typeface="Times New Roman" panose="02020603050405020304" pitchFamily="18" charset="0"/>
              </a:rPr>
              <a:t> görüşmeler yapmışlardır. Bu görüşmeler sonunda Mart 1916’da Rusya ile «</a:t>
            </a:r>
            <a:r>
              <a:rPr lang="tr-TR" sz="2600" dirty="0" err="1" smtClean="0">
                <a:effectLst/>
                <a:latin typeface="Arial Black" panose="020B0A04020102020204" pitchFamily="34" charset="0"/>
                <a:ea typeface="Calibri" panose="020F0502020204030204" pitchFamily="34" charset="0"/>
                <a:cs typeface="Times New Roman" panose="02020603050405020304" pitchFamily="18" charset="0"/>
              </a:rPr>
              <a:t>Petrograd</a:t>
            </a:r>
            <a:r>
              <a:rPr lang="tr-TR" sz="2600" dirty="0" smtClean="0">
                <a:effectLst/>
                <a:latin typeface="Arial Black" panose="020B0A04020102020204" pitchFamily="34" charset="0"/>
                <a:ea typeface="Calibri" panose="020F0502020204030204" pitchFamily="34" charset="0"/>
                <a:cs typeface="Times New Roman" panose="02020603050405020304" pitchFamily="18" charset="0"/>
              </a:rPr>
              <a:t> Protokolü» imzalanmış, Doğu Anadolu bölgesinden Rusya’ya pay verilmek koşuluyla Rusya da bu antlaşmaya dahil olmuştur. Böylece Ekim 1916’da anlaşma son halini almıştır.</a:t>
            </a:r>
          </a:p>
          <a:p>
            <a:pPr algn="just">
              <a:lnSpc>
                <a:spcPct val="170000"/>
              </a:lnSpc>
              <a:spcBef>
                <a:spcPts val="600"/>
              </a:spcBef>
            </a:pPr>
            <a:r>
              <a:rPr lang="tr-TR" sz="2600" dirty="0" smtClean="0">
                <a:effectLst/>
                <a:latin typeface="Arial Black" panose="020B0A04020102020204" pitchFamily="34" charset="0"/>
                <a:ea typeface="Calibri" panose="020F0502020204030204" pitchFamily="34" charset="0"/>
                <a:cs typeface="Times New Roman" panose="02020603050405020304" pitchFamily="18" charset="0"/>
              </a:rPr>
              <a:t>Buna göre: Ortadoğu beş bölgeye ayrılacak, Adana, Antakya bölgesi ile Suriye kıyıları ve Lübnan </a:t>
            </a:r>
            <a:r>
              <a:rPr lang="tr-TR" sz="2600" dirty="0" err="1" smtClean="0">
                <a:effectLst/>
                <a:latin typeface="Arial Black" panose="020B0A04020102020204" pitchFamily="34" charset="0"/>
                <a:ea typeface="Calibri" panose="020F0502020204030204" pitchFamily="34" charset="0"/>
                <a:cs typeface="Times New Roman" panose="02020603050405020304" pitchFamily="18" charset="0"/>
              </a:rPr>
              <a:t>Fransaya</a:t>
            </a:r>
            <a:r>
              <a:rPr lang="tr-TR" sz="2600" dirty="0" smtClean="0">
                <a:effectLst/>
                <a:latin typeface="Arial Black" panose="020B0A04020102020204" pitchFamily="34" charset="0"/>
                <a:ea typeface="Calibri" panose="020F0502020204030204" pitchFamily="34" charset="0"/>
                <a:cs typeface="Times New Roman" panose="02020603050405020304" pitchFamily="18" charset="0"/>
              </a:rPr>
              <a:t>; Musul hariç, Fırat ve Dicle nehirleri arasında kalan Mezopotamya topraklar İngiltere’ye verilecekti. Suriye’nin arta kalan bölgeleri ile Ürdün’ü içine alan sahada İngiliz ve Fransız denetiminde Büyük Arap Krallığı kurulacaktı.  Filistin’de ise İtilaf Devletleri ile Şerif Hüseyin tarafından kararlaştırılacak uluslararası bir </a:t>
            </a:r>
            <a:r>
              <a:rPr lang="tr-TR" sz="2600" dirty="0" smtClean="0">
                <a:latin typeface="Arial Black" panose="020B0A04020102020204" pitchFamily="34" charset="0"/>
                <a:ea typeface="Calibri" panose="020F0502020204030204" pitchFamily="34" charset="0"/>
                <a:cs typeface="Times New Roman" panose="02020603050405020304" pitchFamily="18" charset="0"/>
              </a:rPr>
              <a:t>yönetim kurulacaktı. Anlaşmaya sonradan dahil olan Rusya’ya ise </a:t>
            </a:r>
            <a:r>
              <a:rPr lang="tr-TR" sz="2600" dirty="0" smtClean="0">
                <a:effectLst/>
                <a:latin typeface="Arial Black" panose="020B0A04020102020204" pitchFamily="34" charset="0"/>
                <a:ea typeface="Calibri" panose="020F0502020204030204" pitchFamily="34" charset="0"/>
                <a:cs typeface="Times New Roman" panose="02020603050405020304" pitchFamily="18" charset="0"/>
              </a:rPr>
              <a:t>Trabzon, Erzurum, Van, Bitlis vilayetleri ile Güneydoğu Anadolu’nun bir kısmı verilecekti.</a:t>
            </a:r>
            <a:endParaRPr lang="tr-TR" dirty="0"/>
          </a:p>
        </p:txBody>
      </p:sp>
    </p:spTree>
    <p:extLst>
      <p:ext uri="{BB962C8B-B14F-4D97-AF65-F5344CB8AC3E}">
        <p14:creationId xmlns:p14="http://schemas.microsoft.com/office/powerpoint/2010/main" val="3504837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187890"/>
          </a:xfrm>
        </p:spPr>
        <p:txBody>
          <a:bodyPr>
            <a:normAutofit fontScale="90000"/>
          </a:bodyPr>
          <a:lstStyle/>
          <a:p>
            <a:endParaRPr lang="tr-TR" dirty="0"/>
          </a:p>
        </p:txBody>
      </p:sp>
      <p:sp>
        <p:nvSpPr>
          <p:cNvPr id="3" name="İçerik Yer Tutucusu 2"/>
          <p:cNvSpPr>
            <a:spLocks noGrp="1"/>
          </p:cNvSpPr>
          <p:nvPr>
            <p:ph idx="1"/>
          </p:nvPr>
        </p:nvSpPr>
        <p:spPr>
          <a:xfrm>
            <a:off x="207817" y="325677"/>
            <a:ext cx="11665527" cy="6255232"/>
          </a:xfrm>
        </p:spPr>
        <p:txBody>
          <a:bodyPr>
            <a:noAutofit/>
          </a:bodyPr>
          <a:lstStyle/>
          <a:p>
            <a:pPr>
              <a:lnSpc>
                <a:spcPct val="170000"/>
              </a:lnSpc>
              <a:spcBef>
                <a:spcPts val="0"/>
              </a:spcBef>
            </a:pPr>
            <a:r>
              <a:rPr lang="tr-TR" sz="16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Saint Jean de </a:t>
            </a:r>
            <a:r>
              <a:rPr lang="tr-TR" sz="1600" dirty="0" err="1">
                <a:solidFill>
                  <a:srgbClr val="FF0000"/>
                </a:solidFill>
                <a:latin typeface="Arial Black" panose="020B0A04020102020204" pitchFamily="34" charset="0"/>
                <a:ea typeface="Calibri" panose="020F0502020204030204" pitchFamily="34" charset="0"/>
                <a:cs typeface="Times New Roman" panose="02020603050405020304" pitchFamily="18" charset="0"/>
              </a:rPr>
              <a:t>Maurienne</a:t>
            </a:r>
            <a:r>
              <a:rPr lang="tr-TR" sz="1600" dirty="0">
                <a:solidFill>
                  <a:srgbClr val="FF0000"/>
                </a:solidFill>
                <a:latin typeface="Arial Black" panose="020B0A04020102020204" pitchFamily="34" charset="0"/>
                <a:ea typeface="Calibri" panose="020F0502020204030204" pitchFamily="34" charset="0"/>
                <a:cs typeface="Times New Roman" panose="02020603050405020304" pitchFamily="18" charset="0"/>
              </a:rPr>
              <a:t> Antlaşması</a:t>
            </a:r>
            <a:endParaRPr lang="tr-TR"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70000"/>
              </a:lnSpc>
              <a:spcBef>
                <a:spcPts val="0"/>
              </a:spcBef>
            </a:pPr>
            <a:r>
              <a:rPr lang="tr-TR" sz="2000" dirty="0" err="1">
                <a:ea typeface="Calibri" panose="020F0502020204030204" pitchFamily="34" charset="0"/>
                <a:cs typeface="Times New Roman" panose="02020603050405020304" pitchFamily="18" charset="0"/>
              </a:rPr>
              <a:t>Sykes-Picot</a:t>
            </a:r>
            <a:r>
              <a:rPr lang="tr-TR" sz="2000" dirty="0">
                <a:ea typeface="Calibri" panose="020F0502020204030204" pitchFamily="34" charset="0"/>
                <a:cs typeface="Times New Roman" panose="02020603050405020304" pitchFamily="18" charset="0"/>
              </a:rPr>
              <a:t> Antlaşması’nın İtalya tarafından öğrenilmesinden </a:t>
            </a:r>
            <a:r>
              <a:rPr lang="tr-TR" sz="2000" dirty="0" smtClean="0">
                <a:ea typeface="Calibri" panose="020F0502020204030204" pitchFamily="34" charset="0"/>
                <a:cs typeface="Times New Roman" panose="02020603050405020304" pitchFamily="18" charset="0"/>
              </a:rPr>
              <a:t>sonra </a:t>
            </a:r>
            <a:r>
              <a:rPr lang="tr-TR" sz="2000" dirty="0">
                <a:ea typeface="Calibri" panose="020F0502020204030204" pitchFamily="34" charset="0"/>
                <a:cs typeface="Times New Roman" panose="02020603050405020304" pitchFamily="18" charset="0"/>
              </a:rPr>
              <a:t>İtalya, </a:t>
            </a:r>
            <a:r>
              <a:rPr lang="tr-TR" sz="2000" dirty="0" smtClean="0">
                <a:ea typeface="Calibri" panose="020F0502020204030204" pitchFamily="34" charset="0"/>
                <a:cs typeface="Times New Roman" panose="02020603050405020304" pitchFamily="18" charset="0"/>
              </a:rPr>
              <a:t>1915’de </a:t>
            </a:r>
            <a:r>
              <a:rPr lang="tr-TR" sz="2000" dirty="0">
                <a:ea typeface="Calibri" panose="020F0502020204030204" pitchFamily="34" charset="0"/>
                <a:cs typeface="Times New Roman" panose="02020603050405020304" pitchFamily="18" charset="0"/>
              </a:rPr>
              <a:t>Londra’da imzalanan </a:t>
            </a:r>
            <a:r>
              <a:rPr lang="tr-TR" sz="2000" dirty="0" smtClean="0">
                <a:ea typeface="Calibri" panose="020F0502020204030204" pitchFamily="34" charset="0"/>
                <a:cs typeface="Times New Roman" panose="02020603050405020304" pitchFamily="18" charset="0"/>
              </a:rPr>
              <a:t>gizli antlaşmada kendisine bırakılan bölgelerin azlığına değinerek yeni taleplerde bulundu ve </a:t>
            </a:r>
            <a:r>
              <a:rPr lang="tr-TR" sz="2000" dirty="0" err="1" smtClean="0">
                <a:ea typeface="Calibri" panose="020F0502020204030204" pitchFamily="34" charset="0"/>
                <a:cs typeface="Times New Roman" panose="02020603050405020304" pitchFamily="18" charset="0"/>
              </a:rPr>
              <a:t>Sykes-Picot</a:t>
            </a:r>
            <a:r>
              <a:rPr lang="tr-TR" sz="2000" dirty="0" smtClean="0">
                <a:ea typeface="Calibri" panose="020F0502020204030204" pitchFamily="34" charset="0"/>
                <a:cs typeface="Times New Roman" panose="02020603050405020304" pitchFamily="18" charset="0"/>
              </a:rPr>
              <a:t> Anlaşmasını tanıması karşılığında İzmir ve Mersin bölgelerini talep etti. </a:t>
            </a:r>
          </a:p>
          <a:p>
            <a:pPr algn="just">
              <a:lnSpc>
                <a:spcPct val="170000"/>
              </a:lnSpc>
              <a:spcBef>
                <a:spcPts val="0"/>
              </a:spcBef>
            </a:pPr>
            <a:r>
              <a:rPr lang="tr-TR" sz="2000" dirty="0" smtClean="0">
                <a:ea typeface="Calibri" panose="020F0502020204030204" pitchFamily="34" charset="0"/>
                <a:cs typeface="Times New Roman" panose="02020603050405020304" pitchFamily="18" charset="0"/>
              </a:rPr>
              <a:t>İtalya’yı gücendirmemek ve </a:t>
            </a:r>
            <a:r>
              <a:rPr lang="tr-TR" sz="2000" dirty="0">
                <a:ea typeface="Calibri" panose="020F0502020204030204" pitchFamily="34" charset="0"/>
                <a:cs typeface="Times New Roman" panose="02020603050405020304" pitchFamily="18" charset="0"/>
              </a:rPr>
              <a:t>kendi yanlarında savaşa devam etmesini teşvik etmek amacıyla, </a:t>
            </a:r>
            <a:r>
              <a:rPr lang="tr-TR" sz="2000" dirty="0" smtClean="0">
                <a:ea typeface="Calibri" panose="020F0502020204030204" pitchFamily="34" charset="0"/>
                <a:cs typeface="Times New Roman" panose="02020603050405020304" pitchFamily="18" charset="0"/>
              </a:rPr>
              <a:t>İtilaf </a:t>
            </a:r>
            <a:r>
              <a:rPr lang="tr-TR" sz="2000" dirty="0">
                <a:ea typeface="Calibri" panose="020F0502020204030204" pitchFamily="34" charset="0"/>
                <a:cs typeface="Times New Roman" panose="02020603050405020304" pitchFamily="18" charset="0"/>
              </a:rPr>
              <a:t>devletleri bir toplantı yapmaya karar verdiler</a:t>
            </a:r>
            <a:r>
              <a:rPr lang="tr-TR" sz="2000" dirty="0" smtClean="0">
                <a:ea typeface="Calibri" panose="020F0502020204030204" pitchFamily="34" charset="0"/>
                <a:cs typeface="Times New Roman" panose="02020603050405020304" pitchFamily="18" charset="0"/>
              </a:rPr>
              <a:t>.</a:t>
            </a:r>
            <a:endParaRPr lang="tr-TR" sz="2000" dirty="0" smtClean="0">
              <a:effectLst/>
              <a:ea typeface="Calibri" panose="020F0502020204030204" pitchFamily="34" charset="0"/>
              <a:cs typeface="Times New Roman" panose="02020603050405020304" pitchFamily="18" charset="0"/>
            </a:endParaRPr>
          </a:p>
          <a:p>
            <a:pPr algn="just">
              <a:lnSpc>
                <a:spcPct val="170000"/>
              </a:lnSpc>
              <a:spcBef>
                <a:spcPts val="0"/>
              </a:spcBef>
            </a:pPr>
            <a:r>
              <a:rPr lang="tr-TR" sz="2000" dirty="0">
                <a:ea typeface="Calibri" panose="020F0502020204030204" pitchFamily="34" charset="0"/>
                <a:cs typeface="Times New Roman" panose="02020603050405020304" pitchFamily="18" charset="0"/>
              </a:rPr>
              <a:t>İngiltere, </a:t>
            </a:r>
            <a:r>
              <a:rPr lang="tr-TR" sz="2000" dirty="0" smtClean="0">
                <a:ea typeface="Calibri" panose="020F0502020204030204" pitchFamily="34" charset="0"/>
                <a:cs typeface="Times New Roman" panose="02020603050405020304" pitchFamily="18" charset="0"/>
              </a:rPr>
              <a:t>Fransa ve </a:t>
            </a:r>
            <a:r>
              <a:rPr lang="tr-TR" sz="2000" dirty="0">
                <a:ea typeface="Calibri" panose="020F0502020204030204" pitchFamily="34" charset="0"/>
                <a:cs typeface="Times New Roman" panose="02020603050405020304" pitchFamily="18" charset="0"/>
              </a:rPr>
              <a:t>İtalya Başbakanları </a:t>
            </a:r>
            <a:r>
              <a:rPr lang="tr-TR" sz="2000" dirty="0" smtClean="0">
                <a:ea typeface="Calibri" panose="020F0502020204030204" pitchFamily="34" charset="0"/>
                <a:cs typeface="Times New Roman" panose="02020603050405020304" pitchFamily="18" charset="0"/>
              </a:rPr>
              <a:t>10 </a:t>
            </a:r>
            <a:r>
              <a:rPr lang="tr-TR" sz="2000" dirty="0">
                <a:ea typeface="Calibri" panose="020F0502020204030204" pitchFamily="34" charset="0"/>
                <a:cs typeface="Times New Roman" panose="02020603050405020304" pitchFamily="18" charset="0"/>
              </a:rPr>
              <a:t>Nisan 1917’de </a:t>
            </a:r>
            <a:r>
              <a:rPr lang="tr-TR" sz="2000" dirty="0" smtClean="0">
                <a:ea typeface="Calibri" panose="020F0502020204030204" pitchFamily="34" charset="0"/>
                <a:cs typeface="Times New Roman" panose="02020603050405020304" pitchFamily="18" charset="0"/>
              </a:rPr>
              <a:t>Fransa’daki Saint </a:t>
            </a:r>
            <a:r>
              <a:rPr lang="tr-TR" sz="2000" dirty="0">
                <a:ea typeface="Calibri" panose="020F0502020204030204" pitchFamily="34" charset="0"/>
                <a:cs typeface="Times New Roman" panose="02020603050405020304" pitchFamily="18" charset="0"/>
              </a:rPr>
              <a:t>Jean de </a:t>
            </a:r>
            <a:r>
              <a:rPr lang="tr-TR" sz="2000" dirty="0" err="1">
                <a:ea typeface="Calibri" panose="020F0502020204030204" pitchFamily="34" charset="0"/>
                <a:cs typeface="Times New Roman" panose="02020603050405020304" pitchFamily="18" charset="0"/>
              </a:rPr>
              <a:t>Maurienne</a:t>
            </a:r>
            <a:r>
              <a:rPr lang="tr-TR" sz="2000" dirty="0">
                <a:ea typeface="Calibri" panose="020F0502020204030204" pitchFamily="34" charset="0"/>
                <a:cs typeface="Times New Roman" panose="02020603050405020304" pitchFamily="18" charset="0"/>
              </a:rPr>
              <a:t> kasabasında, İtalya’nın Doğu Akdeniz’deki menfaatlerini </a:t>
            </a:r>
            <a:r>
              <a:rPr lang="tr-TR" sz="2000" dirty="0" smtClean="0">
                <a:ea typeface="Calibri" panose="020F0502020204030204" pitchFamily="34" charset="0"/>
                <a:cs typeface="Times New Roman" panose="02020603050405020304" pitchFamily="18" charset="0"/>
              </a:rPr>
              <a:t>görüşmeye </a:t>
            </a:r>
            <a:r>
              <a:rPr lang="tr-TR" sz="2000" dirty="0">
                <a:ea typeface="Calibri" panose="020F0502020204030204" pitchFamily="34" charset="0"/>
                <a:cs typeface="Times New Roman" panose="02020603050405020304" pitchFamily="18" charset="0"/>
              </a:rPr>
              <a:t>başladılar. </a:t>
            </a:r>
            <a:r>
              <a:rPr lang="tr-TR" sz="2000" dirty="0" smtClean="0">
                <a:ea typeface="Calibri" panose="020F0502020204030204" pitchFamily="34" charset="0"/>
                <a:cs typeface="Times New Roman" panose="02020603050405020304" pitchFamily="18" charset="0"/>
              </a:rPr>
              <a:t>19 Nisanda anlaşma imzalandı. </a:t>
            </a:r>
          </a:p>
          <a:p>
            <a:pPr algn="just">
              <a:lnSpc>
                <a:spcPct val="170000"/>
              </a:lnSpc>
              <a:spcBef>
                <a:spcPts val="0"/>
              </a:spcBef>
            </a:pPr>
            <a:r>
              <a:rPr lang="tr-TR" sz="2000" dirty="0">
                <a:ea typeface="Calibri" panose="020F0502020204030204" pitchFamily="34" charset="0"/>
                <a:cs typeface="Times New Roman" panose="02020603050405020304" pitchFamily="18" charset="0"/>
              </a:rPr>
              <a:t>Anlaşmada İtalya, müttefiklerinin kendi aralarında yaptığı </a:t>
            </a:r>
            <a:r>
              <a:rPr lang="tr-TR" sz="2000" dirty="0" err="1">
                <a:ea typeface="Calibri" panose="020F0502020204030204" pitchFamily="34" charset="0"/>
                <a:cs typeface="Times New Roman" panose="02020603050405020304" pitchFamily="18" charset="0"/>
              </a:rPr>
              <a:t>Sykes-Picot</a:t>
            </a:r>
            <a:r>
              <a:rPr lang="tr-TR" sz="2000" dirty="0">
                <a:ea typeface="Calibri" panose="020F0502020204030204" pitchFamily="34" charset="0"/>
                <a:cs typeface="Times New Roman" panose="02020603050405020304" pitchFamily="18" charset="0"/>
              </a:rPr>
              <a:t> anlaşmasını tanıyor, buna karşılık kendisine Antalya, Konya, Aydın, İzmir veriliyordu. </a:t>
            </a:r>
          </a:p>
          <a:p>
            <a:pPr algn="just">
              <a:lnSpc>
                <a:spcPct val="170000"/>
              </a:lnSpc>
              <a:spcBef>
                <a:spcPts val="0"/>
              </a:spcBef>
            </a:pPr>
            <a:r>
              <a:rPr lang="tr-TR" sz="2000" dirty="0">
                <a:ea typeface="Calibri" panose="020F0502020204030204" pitchFamily="34" charset="0"/>
                <a:cs typeface="Times New Roman" panose="02020603050405020304" pitchFamily="18" charset="0"/>
              </a:rPr>
              <a:t>İngiltere ve Fransa ayrıca İtalya’nın Mersin, İskenderun, Hayfa ve </a:t>
            </a:r>
            <a:r>
              <a:rPr lang="tr-TR" sz="2000" dirty="0" err="1">
                <a:ea typeface="Calibri" panose="020F0502020204030204" pitchFamily="34" charset="0"/>
                <a:cs typeface="Times New Roman" panose="02020603050405020304" pitchFamily="18" charset="0"/>
              </a:rPr>
              <a:t>Akka’da</a:t>
            </a:r>
            <a:r>
              <a:rPr lang="tr-TR" sz="2000" dirty="0">
                <a:ea typeface="Calibri" panose="020F0502020204030204" pitchFamily="34" charset="0"/>
                <a:cs typeface="Times New Roman" panose="02020603050405020304" pitchFamily="18" charset="0"/>
              </a:rPr>
              <a:t> serbest ticaret yapabilmesini kabul ediyordu.</a:t>
            </a:r>
          </a:p>
          <a:p>
            <a:pPr algn="just">
              <a:lnSpc>
                <a:spcPct val="170000"/>
              </a:lnSpc>
              <a:spcBef>
                <a:spcPts val="0"/>
              </a:spcBef>
            </a:pPr>
            <a:endParaRPr lang="tr-TR"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4540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0"/>
            <a:ext cx="10515600" cy="150312"/>
          </a:xfrm>
        </p:spPr>
        <p:txBody>
          <a:bodyPr>
            <a:normAutofit fontScale="90000"/>
          </a:bodyPr>
          <a:lstStyle/>
          <a:p>
            <a:endParaRPr lang="tr-TR" dirty="0"/>
          </a:p>
        </p:txBody>
      </p:sp>
      <p:sp>
        <p:nvSpPr>
          <p:cNvPr id="3" name="İçerik Yer Tutucusu 2"/>
          <p:cNvSpPr>
            <a:spLocks noGrp="1"/>
          </p:cNvSpPr>
          <p:nvPr>
            <p:ph idx="1"/>
          </p:nvPr>
        </p:nvSpPr>
        <p:spPr>
          <a:xfrm>
            <a:off x="207817" y="225468"/>
            <a:ext cx="11665527" cy="6355441"/>
          </a:xfrm>
        </p:spPr>
        <p:txBody>
          <a:bodyPr>
            <a:normAutofit/>
          </a:bodyPr>
          <a:lstStyle/>
          <a:p>
            <a:pPr algn="just">
              <a:lnSpc>
                <a:spcPct val="170000"/>
              </a:lnSpc>
              <a:spcAft>
                <a:spcPts val="800"/>
              </a:spcAft>
            </a:pPr>
            <a:r>
              <a:rPr lang="tr-TR" sz="2000" dirty="0" smtClean="0">
                <a:ea typeface="Calibri" panose="020F0502020204030204" pitchFamily="34" charset="0"/>
                <a:cs typeface="Times New Roman" panose="02020603050405020304" pitchFamily="18" charset="0"/>
              </a:rPr>
              <a:t>Anlaşmanın yürürlüğe girebilmesi için, ülkesindeki ihtilal nedeniyle konferansa katılamayan Rusya’nın onayı şart koşulmuştu. (Görüşmeler </a:t>
            </a:r>
            <a:r>
              <a:rPr lang="tr-TR" sz="2000" dirty="0">
                <a:ea typeface="Calibri" panose="020F0502020204030204" pitchFamily="34" charset="0"/>
                <a:cs typeface="Times New Roman" panose="02020603050405020304" pitchFamily="18" charset="0"/>
              </a:rPr>
              <a:t>safhasında temsilci göndermiş olan Rusya, ihtilal çıkması sebebiyle, Başbakanlar düzeyinde yapılan bu toplantıya katılamamıştır</a:t>
            </a:r>
            <a:r>
              <a:rPr lang="tr-TR" sz="2000" dirty="0" smtClean="0">
                <a:ea typeface="Calibri" panose="020F0502020204030204" pitchFamily="34" charset="0"/>
                <a:cs typeface="Times New Roman" panose="02020603050405020304" pitchFamily="18" charset="0"/>
              </a:rPr>
              <a:t>.) </a:t>
            </a:r>
          </a:p>
          <a:p>
            <a:pPr algn="just">
              <a:lnSpc>
                <a:spcPct val="170000"/>
              </a:lnSpc>
              <a:spcAft>
                <a:spcPts val="800"/>
              </a:spcAft>
            </a:pPr>
            <a:r>
              <a:rPr lang="tr-TR" sz="2000" dirty="0" smtClean="0">
                <a:ea typeface="Calibri" panose="020F0502020204030204" pitchFamily="34" charset="0"/>
                <a:cs typeface="Times New Roman" panose="02020603050405020304" pitchFamily="18" charset="0"/>
              </a:rPr>
              <a:t>Fakat Çarlık Rusya’sı ihtilal sonucu yıkılınca, Saint Jean de </a:t>
            </a:r>
            <a:r>
              <a:rPr lang="tr-TR" sz="2000" dirty="0" err="1" smtClean="0">
                <a:ea typeface="Calibri" panose="020F0502020204030204" pitchFamily="34" charset="0"/>
                <a:cs typeface="Times New Roman" panose="02020603050405020304" pitchFamily="18" charset="0"/>
              </a:rPr>
              <a:t>Mauirienne</a:t>
            </a:r>
            <a:r>
              <a:rPr lang="tr-TR" sz="2000" dirty="0" smtClean="0">
                <a:ea typeface="Calibri" panose="020F0502020204030204" pitchFamily="34" charset="0"/>
                <a:cs typeface="Times New Roman" panose="02020603050405020304" pitchFamily="18" charset="0"/>
              </a:rPr>
              <a:t> antlaşması, taraflardan birinin imza koymaması yüzünden hükümsüz olarak kabul edilecektir. </a:t>
            </a:r>
          </a:p>
          <a:p>
            <a:pPr marL="0" indent="0" algn="just">
              <a:lnSpc>
                <a:spcPct val="170000"/>
              </a:lnSpc>
              <a:spcAft>
                <a:spcPts val="800"/>
              </a:spcAft>
              <a:buNone/>
            </a:pPr>
            <a:r>
              <a:rPr lang="tr-TR" sz="2000" dirty="0" smtClean="0">
                <a:ea typeface="Calibri" panose="020F0502020204030204" pitchFamily="34" charset="0"/>
                <a:cs typeface="Times New Roman" panose="02020603050405020304" pitchFamily="18" charset="0"/>
              </a:rPr>
              <a:t>(Anlaşmanın bu yüzden geçersiz olması, İtalya’ya bırakılan İzmir’in, İtilaf Devletleri tarafından daha yararlı olacağı düşünülen Yunanistan’a bırakılması sonucunu doğurmuştur. I. Dünya Savaşı sonunda Paris Barış Konferansında İzmir Yunanistan’a verilince 15 Mayıs 1919’da İzmir Yunanlarca işgal edilecek; ancak bu durum İtalya’nın müttefiki İngiltere ve Fransa’ya gücenmesine de yol açacaktır.)</a:t>
            </a:r>
            <a:endParaRPr lang="tr-TR" sz="2000" dirty="0" smtClean="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7408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175202"/>
          </a:xfrm>
        </p:spPr>
        <p:txBody>
          <a:bodyPr>
            <a:normAutofit fontScale="90000"/>
          </a:bodyPr>
          <a:lstStyle/>
          <a:p>
            <a:endParaRPr lang="tr-TR" dirty="0"/>
          </a:p>
        </p:txBody>
      </p:sp>
      <p:sp>
        <p:nvSpPr>
          <p:cNvPr id="3" name="İçerik Yer Tutucusu 2"/>
          <p:cNvSpPr>
            <a:spLocks noGrp="1"/>
          </p:cNvSpPr>
          <p:nvPr>
            <p:ph idx="1"/>
          </p:nvPr>
        </p:nvSpPr>
        <p:spPr>
          <a:xfrm>
            <a:off x="207817" y="734291"/>
            <a:ext cx="11665527" cy="5846618"/>
          </a:xfrm>
        </p:spPr>
        <p:txBody>
          <a:bodyPr>
            <a:normAutofit/>
          </a:bodyPr>
          <a:lstStyle/>
          <a:p>
            <a:pPr algn="just">
              <a:lnSpc>
                <a:spcPct val="170000"/>
              </a:lnSpc>
              <a:spcAft>
                <a:spcPts val="800"/>
              </a:spcAft>
            </a:pPr>
            <a:r>
              <a:rPr lang="tr-TR" sz="2000" dirty="0" err="1" smtClean="0">
                <a:latin typeface="Arial Black" panose="020B0A04020102020204" pitchFamily="34" charset="0"/>
                <a:ea typeface="Calibri" panose="020F0502020204030204" pitchFamily="34" charset="0"/>
                <a:cs typeface="Times New Roman" panose="02020603050405020304" pitchFamily="18" charset="0"/>
              </a:rPr>
              <a:t>Mc</a:t>
            </a:r>
            <a:r>
              <a:rPr lang="tr-TR" sz="2000" dirty="0" smtClean="0">
                <a:latin typeface="Arial Black" panose="020B0A04020102020204" pitchFamily="34" charset="0"/>
                <a:ea typeface="Calibri" panose="020F0502020204030204" pitchFamily="34" charset="0"/>
                <a:cs typeface="Times New Roman" panose="02020603050405020304" pitchFamily="18" charset="0"/>
              </a:rPr>
              <a:t> </a:t>
            </a:r>
            <a:r>
              <a:rPr lang="tr-TR" sz="2000" dirty="0" err="1" smtClean="0">
                <a:latin typeface="Arial Black" panose="020B0A04020102020204" pitchFamily="34" charset="0"/>
                <a:ea typeface="Calibri" panose="020F0502020204030204" pitchFamily="34" charset="0"/>
                <a:cs typeface="Times New Roman" panose="02020603050405020304" pitchFamily="18" charset="0"/>
              </a:rPr>
              <a:t>Mahon</a:t>
            </a:r>
            <a:r>
              <a:rPr lang="tr-TR" sz="2000" dirty="0" smtClean="0">
                <a:latin typeface="Arial Black" panose="020B0A04020102020204" pitchFamily="34" charset="0"/>
                <a:ea typeface="Calibri" panose="020F0502020204030204" pitchFamily="34" charset="0"/>
                <a:cs typeface="Times New Roman" panose="02020603050405020304" pitchFamily="18" charset="0"/>
              </a:rPr>
              <a:t> Antlaşması (</a:t>
            </a:r>
            <a:r>
              <a:rPr lang="tr-TR" sz="2000" dirty="0" err="1" smtClean="0">
                <a:latin typeface="Arial Black" panose="020B0A04020102020204" pitchFamily="34" charset="0"/>
                <a:ea typeface="Calibri" panose="020F0502020204030204" pitchFamily="34" charset="0"/>
                <a:cs typeface="Times New Roman" panose="02020603050405020304" pitchFamily="18" charset="0"/>
              </a:rPr>
              <a:t>Mc</a:t>
            </a:r>
            <a:r>
              <a:rPr lang="tr-TR" sz="2000" dirty="0" smtClean="0">
                <a:latin typeface="Arial Black" panose="020B0A04020102020204" pitchFamily="34" charset="0"/>
                <a:ea typeface="Calibri" panose="020F0502020204030204" pitchFamily="34" charset="0"/>
                <a:cs typeface="Times New Roman" panose="02020603050405020304" pitchFamily="18" charset="0"/>
              </a:rPr>
              <a:t> </a:t>
            </a:r>
            <a:r>
              <a:rPr lang="tr-TR" sz="2000" dirty="0" err="1" smtClean="0">
                <a:latin typeface="Arial Black" panose="020B0A04020102020204" pitchFamily="34" charset="0"/>
                <a:ea typeface="Calibri" panose="020F0502020204030204" pitchFamily="34" charset="0"/>
                <a:cs typeface="Times New Roman" panose="02020603050405020304" pitchFamily="18" charset="0"/>
              </a:rPr>
              <a:t>Mahon</a:t>
            </a:r>
            <a:r>
              <a:rPr lang="tr-TR" sz="2000" dirty="0" smtClean="0">
                <a:latin typeface="Arial Black" panose="020B0A04020102020204" pitchFamily="34" charset="0"/>
                <a:ea typeface="Calibri" panose="020F0502020204030204" pitchFamily="34" charset="0"/>
                <a:cs typeface="Times New Roman" panose="02020603050405020304" pitchFamily="18" charset="0"/>
              </a:rPr>
              <a:t>-Şerif Hüseyin Yazışmaları): İngiltere’nin Mısır Valisi Mac </a:t>
            </a:r>
            <a:r>
              <a:rPr lang="tr-TR" sz="2000" dirty="0" err="1" smtClean="0">
                <a:latin typeface="Arial Black" panose="020B0A04020102020204" pitchFamily="34" charset="0"/>
                <a:ea typeface="Calibri" panose="020F0502020204030204" pitchFamily="34" charset="0"/>
                <a:cs typeface="Times New Roman" panose="02020603050405020304" pitchFamily="18" charset="0"/>
              </a:rPr>
              <a:t>Mahon</a:t>
            </a:r>
            <a:r>
              <a:rPr lang="tr-TR" sz="2000" dirty="0" smtClean="0">
                <a:latin typeface="Arial Black" panose="020B0A04020102020204" pitchFamily="34" charset="0"/>
                <a:ea typeface="Calibri" panose="020F0502020204030204" pitchFamily="34" charset="0"/>
                <a:cs typeface="Times New Roman" panose="02020603050405020304" pitchFamily="18" charset="0"/>
              </a:rPr>
              <a:t> ile Hicaz Emiri Şerif </a:t>
            </a:r>
            <a:r>
              <a:rPr lang="tr-TR" sz="2000" dirty="0">
                <a:latin typeface="Arial Black" panose="020B0A04020102020204" pitchFamily="34" charset="0"/>
                <a:ea typeface="Calibri" panose="020F0502020204030204" pitchFamily="34" charset="0"/>
                <a:cs typeface="Times New Roman" panose="02020603050405020304" pitchFamily="18" charset="0"/>
              </a:rPr>
              <a:t>Hüseyin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arasında, I</a:t>
            </a:r>
            <a:r>
              <a:rPr lang="tr-TR" sz="2000" dirty="0">
                <a:latin typeface="Arial Black" panose="020B0A04020102020204" pitchFamily="34" charset="0"/>
                <a:ea typeface="Calibri" panose="020F0502020204030204" pitchFamily="34" charset="0"/>
                <a:cs typeface="Times New Roman" panose="02020603050405020304" pitchFamily="18" charset="0"/>
              </a:rPr>
              <a:t>. Dünya Savaşı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sırasında </a:t>
            </a:r>
            <a:r>
              <a:rPr lang="tr-TR" sz="2000" dirty="0">
                <a:latin typeface="Arial Black" panose="020B0A04020102020204" pitchFamily="34" charset="0"/>
                <a:ea typeface="Calibri" panose="020F0502020204030204" pitchFamily="34" charset="0"/>
                <a:cs typeface="Times New Roman" panose="02020603050405020304" pitchFamily="18" charset="0"/>
              </a:rPr>
              <a:t>Osmanlı topraklarının paylaşılması konusunda yapılmış mektuplaşmalar </a:t>
            </a:r>
            <a:r>
              <a:rPr lang="tr-TR" sz="2000" dirty="0" smtClean="0">
                <a:latin typeface="Arial Black" panose="020B0A04020102020204" pitchFamily="34" charset="0"/>
                <a:ea typeface="Calibri" panose="020F0502020204030204" pitchFamily="34" charset="0"/>
                <a:cs typeface="Times New Roman" panose="02020603050405020304" pitchFamily="18" charset="0"/>
              </a:rPr>
              <a:t>şeklindeki gizli </a:t>
            </a:r>
            <a:r>
              <a:rPr lang="tr-TR" sz="2000" dirty="0">
                <a:latin typeface="Arial Black" panose="020B0A04020102020204" pitchFamily="34" charset="0"/>
                <a:ea typeface="Calibri" panose="020F0502020204030204" pitchFamily="34" charset="0"/>
                <a:cs typeface="Times New Roman" panose="02020603050405020304" pitchFamily="18" charset="0"/>
              </a:rPr>
              <a:t>görüşmelerden biridir</a:t>
            </a:r>
            <a:r>
              <a:rPr lang="tr-TR" sz="2000" dirty="0" smtClean="0">
                <a:latin typeface="Arial Black" panose="020B0A04020102020204" pitchFamily="34" charset="0"/>
                <a:ea typeface="Calibri" panose="020F0502020204030204" pitchFamily="34" charset="0"/>
                <a:cs typeface="Times New Roman" panose="02020603050405020304" pitchFamily="18" charset="0"/>
              </a:rPr>
              <a:t>. 1915 yılında yapılan bu görüşmelerde Araplara, </a:t>
            </a:r>
            <a:r>
              <a:rPr lang="tr-TR" sz="2000" dirty="0">
                <a:latin typeface="Arial Black" panose="020B0A04020102020204" pitchFamily="34" charset="0"/>
                <a:ea typeface="Calibri" panose="020F0502020204030204" pitchFamily="34" charset="0"/>
                <a:cs typeface="Times New Roman" panose="02020603050405020304" pitchFamily="18" charset="0"/>
              </a:rPr>
              <a:t>s</a:t>
            </a:r>
            <a:r>
              <a:rPr lang="tr-TR" sz="2000" dirty="0" smtClean="0">
                <a:latin typeface="Arial Black" panose="020B0A04020102020204" pitchFamily="34" charset="0"/>
                <a:ea typeface="Calibri" panose="020F0502020204030204" pitchFamily="34" charset="0"/>
                <a:cs typeface="Times New Roman" panose="02020603050405020304" pitchFamily="18" charset="0"/>
              </a:rPr>
              <a:t>avaşta </a:t>
            </a:r>
            <a:r>
              <a:rPr lang="tr-TR" sz="2000" dirty="0">
                <a:latin typeface="Arial Black" panose="020B0A04020102020204" pitchFamily="34" charset="0"/>
                <a:ea typeface="Calibri" panose="020F0502020204030204" pitchFamily="34" charset="0"/>
                <a:cs typeface="Times New Roman" panose="02020603050405020304" pitchFamily="18" charset="0"/>
              </a:rPr>
              <a:t>İ</a:t>
            </a:r>
            <a:r>
              <a:rPr lang="tr-TR" sz="2000" dirty="0" smtClean="0">
                <a:latin typeface="Arial Black" panose="020B0A04020102020204" pitchFamily="34" charset="0"/>
                <a:ea typeface="Calibri" panose="020F0502020204030204" pitchFamily="34" charset="0"/>
                <a:cs typeface="Times New Roman" panose="02020603050405020304" pitchFamily="18" charset="0"/>
              </a:rPr>
              <a:t>tilaf devletlerini destekledikleri takdirde, savaş bitiminde bağımsızlık verileceği </a:t>
            </a:r>
            <a:r>
              <a:rPr lang="tr-TR" sz="2000" dirty="0" err="1" smtClean="0">
                <a:latin typeface="Arial Black" panose="020B0A04020102020204" pitchFamily="34" charset="0"/>
                <a:ea typeface="Calibri" panose="020F0502020204030204" pitchFamily="34" charset="0"/>
                <a:cs typeface="Times New Roman" panose="02020603050405020304" pitchFamily="18" charset="0"/>
              </a:rPr>
              <a:t>vadedilmiştir</a:t>
            </a:r>
            <a:r>
              <a:rPr lang="tr-TR" sz="2000" dirty="0" smtClean="0">
                <a:latin typeface="Arial Black" panose="020B0A04020102020204" pitchFamily="34" charset="0"/>
                <a:ea typeface="Calibri" panose="020F0502020204030204" pitchFamily="34" charset="0"/>
                <a:cs typeface="Times New Roman" panose="02020603050405020304" pitchFamily="18" charset="0"/>
              </a:rPr>
              <a:t>.</a:t>
            </a:r>
            <a:endParaRPr lang="tr-TR" sz="2000" dirty="0">
              <a:latin typeface="Arial Black" panose="020B0A04020102020204" pitchFamily="34" charset="0"/>
              <a:ea typeface="Calibri" panose="020F0502020204030204" pitchFamily="34" charset="0"/>
              <a:cs typeface="Times New Roman" panose="02020603050405020304" pitchFamily="18" charset="0"/>
            </a:endParaRPr>
          </a:p>
          <a:p>
            <a:pPr>
              <a:lnSpc>
                <a:spcPct val="170000"/>
              </a:lnSpc>
              <a:spcAft>
                <a:spcPts val="800"/>
              </a:spcAft>
            </a:pPr>
            <a:r>
              <a:rPr lang="tr-TR" sz="2000" dirty="0" err="1" smtClean="0">
                <a:latin typeface="Arial Black" panose="020B0A04020102020204" pitchFamily="34" charset="0"/>
                <a:ea typeface="Calibri" panose="020F0502020204030204" pitchFamily="34" charset="0"/>
                <a:cs typeface="Times New Roman" panose="02020603050405020304" pitchFamily="18" charset="0"/>
              </a:rPr>
              <a:t>Balfour</a:t>
            </a:r>
            <a:r>
              <a:rPr lang="tr-TR" sz="2000" dirty="0" smtClean="0">
                <a:latin typeface="Arial Black" panose="020B0A04020102020204" pitchFamily="34" charset="0"/>
                <a:ea typeface="Calibri" panose="020F0502020204030204" pitchFamily="34" charset="0"/>
                <a:cs typeface="Times New Roman" panose="02020603050405020304" pitchFamily="18" charset="0"/>
              </a:rPr>
              <a:t> </a:t>
            </a:r>
            <a:r>
              <a:rPr lang="tr-TR" sz="2000" dirty="0" err="1" smtClean="0">
                <a:latin typeface="Arial Black" panose="020B0A04020102020204" pitchFamily="34" charset="0"/>
                <a:ea typeface="Calibri" panose="020F0502020204030204" pitchFamily="34" charset="0"/>
                <a:cs typeface="Times New Roman" panose="02020603050405020304" pitchFamily="18" charset="0"/>
              </a:rPr>
              <a:t>Deklerasyonu</a:t>
            </a:r>
            <a:r>
              <a:rPr lang="tr-TR" sz="2000" dirty="0" smtClean="0">
                <a:latin typeface="Arial Black" panose="020B0A04020102020204" pitchFamily="34" charset="0"/>
                <a:ea typeface="Calibri" panose="020F0502020204030204" pitchFamily="34" charset="0"/>
                <a:cs typeface="Times New Roman" panose="02020603050405020304" pitchFamily="18" charset="0"/>
              </a:rPr>
              <a:t>: Savaş esnasında 1917’de İngilizlerin Yahudilere verdiği bir başka vaadi içermektedir. Bu deklarasyon, savaştan sonra Yahudilere Kudüs ve çevresinde yurt verilmesiyle ilgilidir.</a:t>
            </a:r>
          </a:p>
          <a:p>
            <a:pPr>
              <a:lnSpc>
                <a:spcPct val="170000"/>
              </a:lnSpc>
              <a:spcAft>
                <a:spcPts val="800"/>
              </a:spcAft>
            </a:pPr>
            <a:endParaRPr lang="tr-TR" sz="2000" dirty="0" smtClean="0">
              <a:latin typeface="Arial Black" panose="020B0A04020102020204" pitchFamily="34" charset="0"/>
              <a:ea typeface="Calibri" panose="020F0502020204030204" pitchFamily="34" charset="0"/>
              <a:cs typeface="Times New Roman" panose="02020603050405020304" pitchFamily="18" charset="0"/>
            </a:endParaRPr>
          </a:p>
          <a:p>
            <a:pPr>
              <a:lnSpc>
                <a:spcPct val="170000"/>
              </a:lnSpc>
              <a:spcAft>
                <a:spcPts val="800"/>
              </a:spcAft>
            </a:pPr>
            <a:endParaRPr lang="tr-TR" sz="2000" dirty="0">
              <a:effectLst/>
              <a:latin typeface="Arial Black" panose="020B0A04020102020204" pitchFamily="34" charset="0"/>
              <a:ea typeface="Calibri" panose="020F0502020204030204" pitchFamily="34" charset="0"/>
              <a:cs typeface="Times New Roman" panose="02020603050405020304" pitchFamily="18" charset="0"/>
            </a:endParaRPr>
          </a:p>
          <a:p>
            <a:pPr>
              <a:lnSpc>
                <a:spcPct val="170000"/>
              </a:lnSpc>
              <a:spcAft>
                <a:spcPts val="800"/>
              </a:spcAft>
            </a:pPr>
            <a:endParaRPr lang="tr-T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7323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
            <a:ext cx="10515600" cy="637308"/>
          </a:xfrm>
        </p:spPr>
        <p:txBody>
          <a:bodyPr>
            <a:normAutofit/>
          </a:bodyPr>
          <a:lstStyle/>
          <a:p>
            <a:r>
              <a:rPr lang="tr-TR" sz="2400" dirty="0" err="1" smtClean="0">
                <a:solidFill>
                  <a:srgbClr val="FF0000"/>
                </a:solidFill>
                <a:latin typeface="Arial Black" panose="020B0A04020102020204" pitchFamily="34" charset="0"/>
              </a:rPr>
              <a:t>I.Dünya</a:t>
            </a:r>
            <a:r>
              <a:rPr lang="tr-TR" sz="2400" dirty="0" smtClean="0">
                <a:solidFill>
                  <a:srgbClr val="FF0000"/>
                </a:solidFill>
                <a:latin typeface="Arial Black" panose="020B0A04020102020204" pitchFamily="34" charset="0"/>
              </a:rPr>
              <a:t> Savaşı’nın Sona Ermesi</a:t>
            </a:r>
            <a:endParaRPr lang="tr-TR" sz="2400" dirty="0">
              <a:solidFill>
                <a:srgbClr val="FF0000"/>
              </a:solidFill>
              <a:latin typeface="Arial Black" panose="020B0A04020102020204" pitchFamily="34" charset="0"/>
            </a:endParaRPr>
          </a:p>
        </p:txBody>
      </p:sp>
      <p:sp>
        <p:nvSpPr>
          <p:cNvPr id="3" name="İçerik Yer Tutucusu 2"/>
          <p:cNvSpPr>
            <a:spLocks noGrp="1"/>
          </p:cNvSpPr>
          <p:nvPr>
            <p:ph idx="1"/>
          </p:nvPr>
        </p:nvSpPr>
        <p:spPr>
          <a:xfrm>
            <a:off x="207817" y="838200"/>
            <a:ext cx="11665527" cy="5895108"/>
          </a:xfrm>
        </p:spPr>
        <p:txBody>
          <a:bodyPr>
            <a:noAutofit/>
          </a:bodyPr>
          <a:lstStyle/>
          <a:p>
            <a:pPr>
              <a:lnSpc>
                <a:spcPct val="150000"/>
              </a:lnSpc>
              <a:spcAft>
                <a:spcPts val="800"/>
              </a:spcAft>
            </a:pPr>
            <a:r>
              <a:rPr lang="tr-TR" sz="2000" dirty="0" smtClean="0">
                <a:effectLst/>
                <a:latin typeface="Arial Black" panose="020B0A04020102020204" pitchFamily="34" charset="0"/>
                <a:ea typeface="Calibri" panose="020F0502020204030204" pitchFamily="34" charset="0"/>
                <a:cs typeface="Times New Roman" panose="02020603050405020304" pitchFamily="18" charset="0"/>
              </a:rPr>
              <a:t>Savaş başlarında «Yıldırım Harekatı» uygulayan Almanlar; Ruslara, Fransa’ya ve Belçika’ya karşı başarılı olmuşlardı. Ancak bu başarıların arkası getirilemedi. Zira, Almanya’nın müttefiklerinin güçleri belliydi ve çoğunluğu Alman yardımına muhtaçtı. Almanya bu devletleri devamlı olarak desteklemek zorunda kalmıştı. İtilaf grubu ise daha güçlü devletlerden oluşmaktaydı ve ABD gibi devamlı silah, araç ve gereç yardımı aldıkları bir devlet desteğine sahiplerdi. ABD’nin savaşa katılması ise savaş dengelerini değiştirmişti. Öte yandan, askeri ve ekonomik yönden ağır bir yük altında olan Almanya’da iç ayaklanmaların başlaması, dünya devletlerinin çoğunun itilaf grubuna destek vermeye başlaması, Almanya’nın gücünü bitirdi. Aslında uzun ve yoğun süren savaş, her iki taraf için de maddi ve manevi olarak yıpratıcı olmuştu. </a:t>
            </a:r>
            <a:endParaRPr lang="tr-TR"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970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461593"/>
          </a:xfrm>
        </p:spPr>
        <p:txBody>
          <a:bodyPr>
            <a:normAutofit fontScale="90000"/>
          </a:bodyPr>
          <a:lstStyle/>
          <a:p>
            <a:r>
              <a:rPr lang="tr-TR" dirty="0" smtClean="0"/>
              <a:t>SAVAŞI SONA ERDİREN ATEŞKES ANLAŞMALARI</a:t>
            </a:r>
            <a:endParaRPr lang="tr-TR" dirty="0"/>
          </a:p>
        </p:txBody>
      </p:sp>
      <p:sp>
        <p:nvSpPr>
          <p:cNvPr id="3" name="İçerik Yer Tutucusu 2"/>
          <p:cNvSpPr>
            <a:spLocks noGrp="1"/>
          </p:cNvSpPr>
          <p:nvPr>
            <p:ph idx="1"/>
          </p:nvPr>
        </p:nvSpPr>
        <p:spPr>
          <a:xfrm>
            <a:off x="838200" y="1102290"/>
            <a:ext cx="10515600" cy="5074673"/>
          </a:xfrm>
        </p:spPr>
        <p:txBody>
          <a:bodyPr/>
          <a:lstStyle/>
          <a:p>
            <a:pPr algn="just"/>
            <a:r>
              <a:rPr lang="tr-TR" dirty="0" smtClean="0"/>
              <a:t>ABD’nin I. Dünya Savaşı’na İtilaf Devletleri grubunda girmesinin ardından savaş tamamen İttifak grubu aleyhine döndü. 1918’de ABD kuvvetlerinin de Avrupa’ya gelmesinden bir süre sonra İtilaf Devletleri bütün cephelerde taarruza geçti ve İttifak Devletleri çeşitli ateşkes anlaşmaları imzalayarak savaşı sonlandırdı. Bu ateşkes anlaşmaları şunlardır:</a:t>
            </a:r>
          </a:p>
          <a:p>
            <a:pPr algn="just"/>
            <a:r>
              <a:rPr lang="tr-TR" dirty="0" smtClean="0"/>
              <a:t>Bulgaristan 29 Eylül 1918’de Selanik Ateşkes Anlaşması</a:t>
            </a:r>
          </a:p>
          <a:p>
            <a:pPr algn="just"/>
            <a:r>
              <a:rPr lang="tr-TR" dirty="0" smtClean="0"/>
              <a:t>Osmanlı Devleti 30 Ekim 1918’de Mondros Ateşkes Anlaşması</a:t>
            </a:r>
          </a:p>
          <a:p>
            <a:pPr algn="just"/>
            <a:r>
              <a:rPr lang="tr-TR" dirty="0" smtClean="0"/>
              <a:t>Avusturya-Macaristan 3 Kasım 1918’de V</a:t>
            </a:r>
            <a:r>
              <a:rPr lang="tr-TR" dirty="0" smtClean="0"/>
              <a:t>illa </a:t>
            </a:r>
            <a:r>
              <a:rPr lang="tr-TR" dirty="0" err="1" smtClean="0"/>
              <a:t>Gusti</a:t>
            </a:r>
            <a:r>
              <a:rPr lang="tr-TR" dirty="0" smtClean="0"/>
              <a:t> Ateşkes Anlaşması</a:t>
            </a:r>
          </a:p>
          <a:p>
            <a:pPr algn="just"/>
            <a:r>
              <a:rPr lang="tr-TR" dirty="0" smtClean="0"/>
              <a:t>Almanya 11 Kasım 1918’de </a:t>
            </a:r>
            <a:r>
              <a:rPr lang="tr-TR" dirty="0" err="1" smtClean="0"/>
              <a:t>Rethondes</a:t>
            </a:r>
            <a:r>
              <a:rPr lang="tr-TR" dirty="0" smtClean="0"/>
              <a:t> Ateşkes Anlaşması  </a:t>
            </a:r>
            <a:endParaRPr lang="tr-TR" dirty="0"/>
          </a:p>
        </p:txBody>
      </p:sp>
    </p:spTree>
    <p:extLst>
      <p:ext uri="{BB962C8B-B14F-4D97-AF65-F5344CB8AC3E}">
        <p14:creationId xmlns:p14="http://schemas.microsoft.com/office/powerpoint/2010/main" val="311996899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TotalTime>
  <Words>2680</Words>
  <Application>Microsoft Office PowerPoint</Application>
  <PresentationFormat>Özel</PresentationFormat>
  <Paragraphs>136</Paragraphs>
  <Slides>28</Slides>
  <Notes>0</Notes>
  <HiddenSlides>0</HiddenSlides>
  <MMClips>0</MMClips>
  <ScaleCrop>false</ScaleCrop>
  <HeadingPairs>
    <vt:vector size="4" baseType="variant">
      <vt:variant>
        <vt:lpstr>Tema</vt:lpstr>
      </vt:variant>
      <vt:variant>
        <vt:i4>1</vt:i4>
      </vt:variant>
      <vt:variant>
        <vt:lpstr>Slayt Başlıkları</vt:lpstr>
      </vt:variant>
      <vt:variant>
        <vt:i4>28</vt:i4>
      </vt:variant>
    </vt:vector>
  </HeadingPairs>
  <TitlesOfParts>
    <vt:vector size="29" baseType="lpstr">
      <vt:lpstr>Office Teması</vt:lpstr>
      <vt:lpstr>PowerPoint Sunusu</vt:lpstr>
      <vt:lpstr>PowerPoint Sunusu</vt:lpstr>
      <vt:lpstr> </vt:lpstr>
      <vt:lpstr>PowerPoint Sunusu</vt:lpstr>
      <vt:lpstr>PowerPoint Sunusu</vt:lpstr>
      <vt:lpstr>PowerPoint Sunusu</vt:lpstr>
      <vt:lpstr>PowerPoint Sunusu</vt:lpstr>
      <vt:lpstr>I.Dünya Savaşı’nın Sona Ermesi</vt:lpstr>
      <vt:lpstr>SAVAŞI SONA ERDİREN ATEŞKES ANLAŞMALARI</vt:lpstr>
      <vt:lpstr>WİLSON PRENSİPLERİ</vt:lpstr>
      <vt:lpstr>PowerPoint Sunusu</vt:lpstr>
      <vt:lpstr>I.DÜNYA SAVAŞI SONUNDA YAPILAN  BARIŞ ANLAŞMALARI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 Osmanlı Devleti’nin Savaştan Çekilmesi ve Sevr Anlaşması  </vt:lpstr>
      <vt:lpstr>I.DÜNYA SAVAŞI’NIN SONUÇLARI </vt:lpstr>
      <vt:lpstr> </vt:lpstr>
      <vt:lpstr> </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BİRİNCİ DÜNYA SAVAŞI VE GİZLİ PAYLAŞIM PROJELERİ</dc:title>
  <dc:creator>Fatma Atakan</dc:creator>
  <cp:lastModifiedBy>ZENGIN</cp:lastModifiedBy>
  <cp:revision>123</cp:revision>
  <dcterms:created xsi:type="dcterms:W3CDTF">2020-11-27T00:45:57Z</dcterms:created>
  <dcterms:modified xsi:type="dcterms:W3CDTF">2020-11-30T01:13:28Z</dcterms:modified>
</cp:coreProperties>
</file>