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2" r:id="rId3"/>
    <p:sldId id="258" r:id="rId4"/>
    <p:sldId id="257" r:id="rId5"/>
    <p:sldId id="259" r:id="rId6"/>
    <p:sldId id="260" r:id="rId7"/>
    <p:sldId id="261" r:id="rId8"/>
    <p:sldId id="262" r:id="rId9"/>
    <p:sldId id="265" r:id="rId10"/>
    <p:sldId id="266" r:id="rId11"/>
    <p:sldId id="274" r:id="rId12"/>
    <p:sldId id="267" r:id="rId13"/>
    <p:sldId id="268" r:id="rId14"/>
    <p:sldId id="264" r:id="rId15"/>
    <p:sldId id="275" r:id="rId16"/>
    <p:sldId id="283" r:id="rId17"/>
    <p:sldId id="284" r:id="rId18"/>
    <p:sldId id="285"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6" r:id="rId36"/>
    <p:sldId id="307" r:id="rId37"/>
    <p:sldId id="308" r:id="rId38"/>
    <p:sldId id="309"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68" y="2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56F5B5-A309-41E1-88A7-5C8E103C62A2}" type="datetimeFigureOut">
              <a:rPr lang="tr-TR" smtClean="0"/>
              <a:t>18.01.2021</a:t>
            </a:fld>
            <a:endParaRPr lang="tr-TR"/>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9EA364-5A9F-40A7-976A-FD2E7E5B0D11}" type="slidenum">
              <a:rPr lang="tr-TR" smtClean="0"/>
              <a:t>‹#›</a:t>
            </a:fld>
            <a:endParaRPr lang="tr-TR"/>
          </a:p>
        </p:txBody>
      </p:sp>
    </p:spTree>
    <p:extLst>
      <p:ext uri="{BB962C8B-B14F-4D97-AF65-F5344CB8AC3E}">
        <p14:creationId xmlns:p14="http://schemas.microsoft.com/office/powerpoint/2010/main" val="1700897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79EA364-5A9F-40A7-976A-FD2E7E5B0D11}" type="slidenum">
              <a:rPr lang="tr-TR" smtClean="0"/>
              <a:t>10</a:t>
            </a:fld>
            <a:endParaRPr lang="tr-TR"/>
          </a:p>
        </p:txBody>
      </p:sp>
    </p:spTree>
    <p:extLst>
      <p:ext uri="{BB962C8B-B14F-4D97-AF65-F5344CB8AC3E}">
        <p14:creationId xmlns:p14="http://schemas.microsoft.com/office/powerpoint/2010/main" val="348550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97210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13110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95906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279843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73518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EE8DFBD-6D69-4F62-BF2C-081CD0433F50}"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68094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EE8DFBD-6D69-4F62-BF2C-081CD0433F50}" type="datetimeFigureOut">
              <a:rPr lang="tr-TR" smtClean="0"/>
              <a:t>18.01.2021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39959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EE8DFBD-6D69-4F62-BF2C-081CD0433F50}" type="datetimeFigureOut">
              <a:rPr lang="tr-TR" smtClean="0"/>
              <a:t>18.01.2021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86641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EE8DFBD-6D69-4F62-BF2C-081CD0433F50}" type="datetimeFigureOut">
              <a:rPr lang="tr-TR" smtClean="0"/>
              <a:t>18.01.2021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417705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EE8DFBD-6D69-4F62-BF2C-081CD0433F50}"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223179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EE8DFBD-6D69-4F62-BF2C-081CD0433F50}"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422473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8DFBD-6D69-4F62-BF2C-081CD0433F50}" type="datetimeFigureOut">
              <a:rPr lang="tr-TR" smtClean="0"/>
              <a:t>18.01.2021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DA512-893B-433C-9DB3-809C7B4302CA}" type="slidenum">
              <a:rPr lang="tr-TR" smtClean="0"/>
              <a:t>‹#›</a:t>
            </a:fld>
            <a:endParaRPr lang="tr-TR"/>
          </a:p>
        </p:txBody>
      </p:sp>
    </p:spTree>
    <p:extLst>
      <p:ext uri="{BB962C8B-B14F-4D97-AF65-F5344CB8AC3E}">
        <p14:creationId xmlns:p14="http://schemas.microsoft.com/office/powerpoint/2010/main" val="2416086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75364"/>
            <a:ext cx="11812249" cy="484203"/>
          </a:xfrm>
        </p:spPr>
        <p:txBody>
          <a:bodyPr>
            <a:normAutofit/>
          </a:bodyPr>
          <a:lstStyle/>
          <a:p>
            <a:endParaRPr lang="tr-TR" sz="2000" dirty="0">
              <a:solidFill>
                <a:schemeClr val="accent1">
                  <a:lumMod val="50000"/>
                </a:schemeClr>
              </a:solidFill>
            </a:endParaRPr>
          </a:p>
        </p:txBody>
      </p:sp>
      <p:sp>
        <p:nvSpPr>
          <p:cNvPr id="3" name="Alt Başlık 2"/>
          <p:cNvSpPr>
            <a:spLocks noGrp="1"/>
          </p:cNvSpPr>
          <p:nvPr>
            <p:ph type="subTitle" idx="1"/>
          </p:nvPr>
        </p:nvSpPr>
        <p:spPr>
          <a:xfrm>
            <a:off x="104931" y="659567"/>
            <a:ext cx="11812249" cy="6041035"/>
          </a:xfrm>
        </p:spPr>
        <p:txBody>
          <a:bodyPr>
            <a:noAutofit/>
          </a:bodyPr>
          <a:lstStyle/>
          <a:p>
            <a:pPr>
              <a:lnSpc>
                <a:spcPct val="170000"/>
              </a:lnSpc>
            </a:pPr>
            <a:r>
              <a:rPr lang="tr-TR" sz="4800" dirty="0" smtClean="0">
                <a:solidFill>
                  <a:srgbClr val="FF0000"/>
                </a:solidFill>
                <a:latin typeface="Arial Black" panose="020B0A04020102020204" pitchFamily="34" charset="0"/>
              </a:rPr>
              <a:t>ERZURUM KONGRESİ</a:t>
            </a:r>
          </a:p>
          <a:p>
            <a:pPr>
              <a:lnSpc>
                <a:spcPct val="170000"/>
              </a:lnSpc>
            </a:pPr>
            <a:r>
              <a:rPr lang="tr-TR" sz="4800" dirty="0" smtClean="0">
                <a:solidFill>
                  <a:srgbClr val="FF0000"/>
                </a:solidFill>
                <a:latin typeface="Arial Black" panose="020B0A04020102020204" pitchFamily="34" charset="0"/>
              </a:rPr>
              <a:t>23 TEMMUZ-7 AĞUSTOS 1919</a:t>
            </a:r>
          </a:p>
          <a:p>
            <a:pPr>
              <a:lnSpc>
                <a:spcPct val="170000"/>
              </a:lnSpc>
            </a:pPr>
            <a:r>
              <a:rPr lang="tr-TR" sz="4800" dirty="0" smtClean="0">
                <a:solidFill>
                  <a:srgbClr val="FF0000"/>
                </a:solidFill>
                <a:latin typeface="Arial Black" panose="020B0A04020102020204" pitchFamily="34" charset="0"/>
              </a:rPr>
              <a:t> </a:t>
            </a:r>
          </a:p>
        </p:txBody>
      </p:sp>
    </p:spTree>
    <p:extLst>
      <p:ext uri="{BB962C8B-B14F-4D97-AF65-F5344CB8AC3E}">
        <p14:creationId xmlns:p14="http://schemas.microsoft.com/office/powerpoint/2010/main" val="84925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0"/>
            <a:ext cx="11812249" cy="45719"/>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112735"/>
            <a:ext cx="11977141" cy="6587868"/>
          </a:xfrm>
        </p:spPr>
        <p:txBody>
          <a:bodyPr>
            <a:noAutofit/>
          </a:bodyPr>
          <a:lstStyle/>
          <a:p>
            <a:pPr marL="342900" indent="-342900" algn="just">
              <a:lnSpc>
                <a:spcPct val="170000"/>
              </a:lnSpc>
              <a:buFont typeface="Arial" charset="0"/>
              <a:buChar char="•"/>
            </a:pPr>
            <a:r>
              <a:rPr lang="tr-TR" sz="1800" b="1" dirty="0" smtClean="0">
                <a:latin typeface="Arial Black" panose="020B0A04020102020204" pitchFamily="34" charset="0"/>
              </a:rPr>
              <a:t>Kongrede ilk defa ulusal sınırlardan bahsedilmiştir.(«Milli sınırlar içinde vatan bir bütündür, bölünemez» şeklindeki </a:t>
            </a:r>
            <a:r>
              <a:rPr lang="tr-TR" sz="1800" b="1" dirty="0" err="1" smtClean="0">
                <a:latin typeface="Arial Black" panose="020B0A04020102020204" pitchFamily="34" charset="0"/>
              </a:rPr>
              <a:t>madda</a:t>
            </a:r>
            <a:r>
              <a:rPr lang="tr-TR" sz="1800" b="1" dirty="0" smtClean="0">
                <a:latin typeface="Arial Black" panose="020B0A04020102020204" pitchFamily="34" charset="0"/>
              </a:rPr>
              <a:t>, Sivas Kongresinde ve Misak-ı Millî kararlarında da kendini gösterecektir.)</a:t>
            </a:r>
          </a:p>
          <a:p>
            <a:pPr marL="342900" indent="-342900" algn="just">
              <a:lnSpc>
                <a:spcPct val="170000"/>
              </a:lnSpc>
              <a:buFont typeface="Arial" charset="0"/>
              <a:buChar char="•"/>
            </a:pPr>
            <a:r>
              <a:rPr lang="tr-TR" sz="1800" b="1" dirty="0" smtClean="0">
                <a:latin typeface="Arial Black" panose="020B0A04020102020204" pitchFamily="34" charset="0"/>
              </a:rPr>
              <a:t>Kongrede «manda ve himayenin kabul edilmeyeceği» ilan edilerek, işgalci devletlere ve İstanbul’daki hükûmete tepki gösterilmiş, bağımsızlığın koşulsuz olarak sağlanacağı vurgulanmıştır. </a:t>
            </a:r>
          </a:p>
          <a:p>
            <a:pPr marL="342900" indent="-342900" algn="just">
              <a:lnSpc>
                <a:spcPct val="170000"/>
              </a:lnSpc>
              <a:buFont typeface="Arial" charset="0"/>
              <a:buChar char="•"/>
            </a:pPr>
            <a:r>
              <a:rPr lang="tr-TR" sz="1800" b="1" dirty="0" smtClean="0">
                <a:latin typeface="Arial Black" panose="020B0A04020102020204" pitchFamily="34" charset="0"/>
              </a:rPr>
              <a:t>Ülkedeki azınlıkların faaliyetleri ve taleplerine tepki gösterilmiş.</a:t>
            </a:r>
          </a:p>
          <a:p>
            <a:pPr marL="342900" indent="-342900" algn="just">
              <a:lnSpc>
                <a:spcPct val="170000"/>
              </a:lnSpc>
              <a:buFont typeface="Arial" charset="0"/>
              <a:buChar char="•"/>
            </a:pPr>
            <a:r>
              <a:rPr lang="tr-TR" sz="1800" b="1" dirty="0" smtClean="0">
                <a:latin typeface="Arial Black" panose="020B0A04020102020204" pitchFamily="34" charset="0"/>
              </a:rPr>
              <a:t>Doğu Anadolu ve Trabzon cemiyetleri birleştirilerek, ulusal güçlerin birleştirilmesi yolunda ilk adımlar atılmıştır.</a:t>
            </a:r>
          </a:p>
          <a:p>
            <a:pPr marL="342900" indent="-342900" algn="just">
              <a:lnSpc>
                <a:spcPct val="170000"/>
              </a:lnSpc>
              <a:buFont typeface="Arial" charset="0"/>
              <a:buChar char="•"/>
            </a:pPr>
            <a:r>
              <a:rPr lang="tr-TR" sz="1800" b="1" dirty="0" smtClean="0">
                <a:latin typeface="Arial Black" panose="020B0A04020102020204" pitchFamily="34" charset="0"/>
              </a:rPr>
              <a:t>Askerlikten istifa ederek sivil bir vatandaş olan Mustafa Kemal Paşa’nın, kongreye ve ardından oluşturulan Temsil Heyetine başkan seçilmesi, yetki problemini ortadan kaldırmış, onu bölgesel de olsa bir lider pozisyonuna taşımıştır. (Sivas kongresi sonunda oluşturulan temsil heyeti başkanlığına getirilmesi, onu ulusal liderliğe taşıyacaktır.).</a:t>
            </a:r>
          </a:p>
        </p:txBody>
      </p:sp>
    </p:spTree>
    <p:extLst>
      <p:ext uri="{BB962C8B-B14F-4D97-AF65-F5344CB8AC3E}">
        <p14:creationId xmlns:p14="http://schemas.microsoft.com/office/powerpoint/2010/main" val="251836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398963"/>
          </a:xfrm>
        </p:spPr>
        <p:txBody>
          <a:bodyPr>
            <a:normAutofit fontScale="90000"/>
          </a:bodyPr>
          <a:lstStyle/>
          <a:p>
            <a:endParaRPr lang="tr-TR" dirty="0"/>
          </a:p>
        </p:txBody>
      </p:sp>
      <p:sp>
        <p:nvSpPr>
          <p:cNvPr id="3" name="İçerik Yer Tutucusu 2"/>
          <p:cNvSpPr>
            <a:spLocks noGrp="1"/>
          </p:cNvSpPr>
          <p:nvPr>
            <p:ph idx="1"/>
          </p:nvPr>
        </p:nvSpPr>
        <p:spPr>
          <a:xfrm>
            <a:off x="838200" y="914400"/>
            <a:ext cx="10515600" cy="5262563"/>
          </a:xfrm>
        </p:spPr>
        <p:txBody>
          <a:bodyPr/>
          <a:lstStyle/>
          <a:p>
            <a:pPr algn="just"/>
            <a:r>
              <a:rPr lang="tr-TR" dirty="0"/>
              <a:t>Bölgesel bir kongre olarak toplanmasına karşın ulusal kararlar alan bu kongre, milliliğe gidişin ilk </a:t>
            </a:r>
            <a:r>
              <a:rPr lang="tr-TR" dirty="0" err="1"/>
              <a:t>teşkilâtlanma</a:t>
            </a:r>
            <a:r>
              <a:rPr lang="tr-TR" dirty="0"/>
              <a:t> unsurlarını taşıdığı gibi, Türk istiklâlinin bir programını da ortaya koymuştur. Aldığı kararlar Sivas Kongresine ve daha sonra Misak-ı Milliye ışık tutacaktır.</a:t>
            </a:r>
          </a:p>
          <a:p>
            <a:pPr marL="0" indent="0" algn="just">
              <a:buNone/>
            </a:pPr>
            <a:endParaRPr lang="tr-TR" dirty="0" smtClean="0"/>
          </a:p>
          <a:p>
            <a:pPr marL="0" indent="0" algn="just">
              <a:buNone/>
            </a:pPr>
            <a:r>
              <a:rPr lang="tr-TR" dirty="0" smtClean="0"/>
              <a:t>Erzurum Kongresinin tamamlanması ardından Heyet-i </a:t>
            </a:r>
            <a:r>
              <a:rPr lang="tr-TR" dirty="0" err="1" smtClean="0"/>
              <a:t>Temsiliye</a:t>
            </a:r>
            <a:r>
              <a:rPr lang="tr-TR" dirty="0" smtClean="0"/>
              <a:t> Başkanı Mustafa Kemal Paşa bir süre </a:t>
            </a:r>
            <a:r>
              <a:rPr lang="tr-TR" dirty="0" err="1" smtClean="0"/>
              <a:t>Erzurumda</a:t>
            </a:r>
            <a:r>
              <a:rPr lang="tr-TR" dirty="0" smtClean="0"/>
              <a:t> faaliyetlerini sürdürmüş, ardından hazırlıkları yapılmakta olan Sivas Kongresine katılmak için beraberindekilerle birlikte Sivas’a hareket etmiştir.</a:t>
            </a:r>
            <a:endParaRPr lang="tr-TR" dirty="0"/>
          </a:p>
        </p:txBody>
      </p:sp>
    </p:spTree>
    <p:extLst>
      <p:ext uri="{BB962C8B-B14F-4D97-AF65-F5344CB8AC3E}">
        <p14:creationId xmlns:p14="http://schemas.microsoft.com/office/powerpoint/2010/main" val="301458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37786"/>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125261"/>
            <a:ext cx="11977141" cy="6575342"/>
          </a:xfrm>
        </p:spPr>
        <p:txBody>
          <a:bodyPr>
            <a:noAutofit/>
          </a:bodyPr>
          <a:lstStyle/>
          <a:p>
            <a:pPr algn="just">
              <a:lnSpc>
                <a:spcPct val="170000"/>
              </a:lnSpc>
            </a:pPr>
            <a:r>
              <a:rPr lang="tr-TR" sz="1900" b="1" dirty="0" smtClean="0">
                <a:latin typeface="Arial Black" panose="020B0A04020102020204" pitchFamily="34" charset="0"/>
              </a:rPr>
              <a:t>ÖRNEK SORU:</a:t>
            </a:r>
          </a:p>
          <a:p>
            <a:pPr algn="just">
              <a:lnSpc>
                <a:spcPct val="170000"/>
              </a:lnSpc>
            </a:pPr>
            <a:r>
              <a:rPr lang="tr-TR" sz="1900" b="1" dirty="0" smtClean="0">
                <a:latin typeface="Arial Black" panose="020B0A04020102020204" pitchFamily="34" charset="0"/>
              </a:rPr>
              <a:t>Erzurum </a:t>
            </a:r>
            <a:r>
              <a:rPr lang="tr-TR" sz="1900" b="1" dirty="0">
                <a:latin typeface="Arial Black" panose="020B0A04020102020204" pitchFamily="34" charset="0"/>
              </a:rPr>
              <a:t>Kongresinin, kongre kararlarını uygulamak için oluşturduğu Temsil Heyeti'nin başkanlığına kim getirilmiştir?</a:t>
            </a:r>
          </a:p>
          <a:p>
            <a:pPr algn="just">
              <a:lnSpc>
                <a:spcPct val="170000"/>
              </a:lnSpc>
            </a:pPr>
            <a:r>
              <a:rPr lang="tr-TR" sz="1900" b="1" dirty="0">
                <a:latin typeface="Arial Black" panose="020B0A04020102020204" pitchFamily="34" charset="0"/>
              </a:rPr>
              <a:t>A. Refet Bele       </a:t>
            </a:r>
          </a:p>
          <a:p>
            <a:pPr algn="just">
              <a:lnSpc>
                <a:spcPct val="170000"/>
              </a:lnSpc>
            </a:pPr>
            <a:r>
              <a:rPr lang="tr-TR" sz="1900" b="1" dirty="0">
                <a:latin typeface="Arial Black" panose="020B0A04020102020204" pitchFamily="34" charset="0"/>
              </a:rPr>
              <a:t>B. Kazım Karabekir        </a:t>
            </a:r>
          </a:p>
          <a:p>
            <a:pPr algn="just">
              <a:lnSpc>
                <a:spcPct val="170000"/>
              </a:lnSpc>
            </a:pPr>
            <a:r>
              <a:rPr lang="tr-TR" sz="1900" b="1" dirty="0">
                <a:latin typeface="Arial Black" panose="020B0A04020102020204" pitchFamily="34" charset="0"/>
              </a:rPr>
              <a:t>C. İsmet İnönü         </a:t>
            </a:r>
          </a:p>
          <a:p>
            <a:pPr algn="just">
              <a:lnSpc>
                <a:spcPct val="170000"/>
              </a:lnSpc>
            </a:pPr>
            <a:r>
              <a:rPr lang="tr-TR" sz="1900" b="1" dirty="0">
                <a:latin typeface="Arial Black" panose="020B0A04020102020204" pitchFamily="34" charset="0"/>
              </a:rPr>
              <a:t>D. Ali Fuat Paşa        </a:t>
            </a:r>
          </a:p>
          <a:p>
            <a:pPr algn="just">
              <a:lnSpc>
                <a:spcPct val="170000"/>
              </a:lnSpc>
            </a:pPr>
            <a:r>
              <a:rPr lang="tr-TR" sz="1900" b="1" dirty="0">
                <a:latin typeface="Arial Black" panose="020B0A04020102020204" pitchFamily="34" charset="0"/>
              </a:rPr>
              <a:t>E. Mustafa </a:t>
            </a:r>
            <a:r>
              <a:rPr lang="tr-TR" sz="1900" b="1" dirty="0" smtClean="0">
                <a:latin typeface="Arial Black" panose="020B0A04020102020204" pitchFamily="34" charset="0"/>
              </a:rPr>
              <a:t>Kemal Paşa</a:t>
            </a:r>
            <a:endParaRPr lang="tr-TR" sz="1900" b="1" dirty="0">
              <a:latin typeface="Arial Black" panose="020B0A04020102020204" pitchFamily="34" charset="0"/>
            </a:endParaRPr>
          </a:p>
          <a:p>
            <a:pPr algn="just">
              <a:lnSpc>
                <a:spcPct val="170000"/>
              </a:lnSpc>
            </a:pPr>
            <a:r>
              <a:rPr lang="tr-TR" sz="1900" b="1" dirty="0" smtClean="0">
                <a:latin typeface="Arial Black" panose="020B0A04020102020204" pitchFamily="34" charset="0"/>
              </a:rPr>
              <a:t>CEVAP: </a:t>
            </a:r>
            <a:r>
              <a:rPr lang="tr-TR" sz="1900" b="1" dirty="0">
                <a:latin typeface="Arial Black" panose="020B0A04020102020204" pitchFamily="34" charset="0"/>
              </a:rPr>
              <a:t>E</a:t>
            </a:r>
            <a:endParaRPr lang="tr-TR" sz="1900" b="1" dirty="0" smtClean="0">
              <a:latin typeface="Arial Black" panose="020B0A04020102020204" pitchFamily="34" charset="0"/>
            </a:endParaRPr>
          </a:p>
        </p:txBody>
      </p:sp>
    </p:spTree>
    <p:extLst>
      <p:ext uri="{BB962C8B-B14F-4D97-AF65-F5344CB8AC3E}">
        <p14:creationId xmlns:p14="http://schemas.microsoft.com/office/powerpoint/2010/main" val="425934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algn="just">
              <a:lnSpc>
                <a:spcPct val="170000"/>
              </a:lnSpc>
            </a:pPr>
            <a:r>
              <a:rPr lang="tr-TR" sz="1900" b="1" dirty="0" smtClean="0">
                <a:latin typeface="Arial Black" panose="020B0A04020102020204" pitchFamily="34" charset="0"/>
              </a:rPr>
              <a:t>ÖRNEK SORU:</a:t>
            </a:r>
          </a:p>
          <a:p>
            <a:pPr algn="just">
              <a:lnSpc>
                <a:spcPct val="170000"/>
              </a:lnSpc>
            </a:pPr>
            <a:r>
              <a:rPr lang="tr-TR" sz="1900" b="1" dirty="0" smtClean="0">
                <a:latin typeface="Arial Black" panose="020B0A04020102020204" pitchFamily="34" charset="0"/>
              </a:rPr>
              <a:t>Erzurum </a:t>
            </a:r>
            <a:r>
              <a:rPr lang="tr-TR" sz="1900" b="1" dirty="0">
                <a:latin typeface="Arial Black" panose="020B0A04020102020204" pitchFamily="34" charset="0"/>
              </a:rPr>
              <a:t>Kongresi’nin düzenlenmesinde aşağıdaki hangi cemiyetlerin katkısı olduğu söylenebilir?</a:t>
            </a:r>
          </a:p>
          <a:p>
            <a:pPr algn="just">
              <a:lnSpc>
                <a:spcPct val="170000"/>
              </a:lnSpc>
            </a:pPr>
            <a:r>
              <a:rPr lang="tr-TR" sz="1900" b="1" dirty="0">
                <a:latin typeface="Arial Black" panose="020B0A04020102020204" pitchFamily="34" charset="0"/>
              </a:rPr>
              <a:t>A. Vilayet-i Şarkiye(Doğu Anadolu) Müdafaa-i Hukuk – Trabzon Muhafaza-i Hukuk</a:t>
            </a:r>
          </a:p>
          <a:p>
            <a:pPr algn="just">
              <a:lnSpc>
                <a:spcPct val="170000"/>
              </a:lnSpc>
            </a:pPr>
            <a:r>
              <a:rPr lang="tr-TR" sz="1900" b="1" dirty="0">
                <a:latin typeface="Arial Black" panose="020B0A04020102020204" pitchFamily="34" charset="0"/>
              </a:rPr>
              <a:t>B. Reddi İlhak – Doğu Anadolu Müdafaa-i Hukuk</a:t>
            </a:r>
          </a:p>
          <a:p>
            <a:pPr algn="just">
              <a:lnSpc>
                <a:spcPct val="170000"/>
              </a:lnSpc>
            </a:pPr>
            <a:r>
              <a:rPr lang="tr-TR" sz="1900" b="1" dirty="0">
                <a:latin typeface="Arial Black" panose="020B0A04020102020204" pitchFamily="34" charset="0"/>
              </a:rPr>
              <a:t>C. Anadolu ve Rumeli Müdafaa-i Hukuk – Kilikyalılar</a:t>
            </a:r>
          </a:p>
          <a:p>
            <a:pPr algn="just">
              <a:lnSpc>
                <a:spcPct val="170000"/>
              </a:lnSpc>
            </a:pPr>
            <a:r>
              <a:rPr lang="tr-TR" sz="1900" b="1" dirty="0">
                <a:latin typeface="Arial Black" panose="020B0A04020102020204" pitchFamily="34" charset="0"/>
              </a:rPr>
              <a:t>D. Milli Kongre – </a:t>
            </a:r>
            <a:r>
              <a:rPr lang="tr-TR" sz="1900" b="1" dirty="0" err="1">
                <a:latin typeface="Arial Black" panose="020B0A04020102020204" pitchFamily="34" charset="0"/>
              </a:rPr>
              <a:t>Paşaeli</a:t>
            </a:r>
            <a:r>
              <a:rPr lang="tr-TR" sz="1900" b="1" dirty="0">
                <a:latin typeface="Arial Black" panose="020B0A04020102020204" pitchFamily="34" charset="0"/>
              </a:rPr>
              <a:t> Müdafaa-i Hukuk</a:t>
            </a:r>
          </a:p>
          <a:p>
            <a:pPr algn="just">
              <a:lnSpc>
                <a:spcPct val="170000"/>
              </a:lnSpc>
            </a:pPr>
            <a:r>
              <a:rPr lang="tr-TR" sz="1900" b="1" dirty="0">
                <a:latin typeface="Arial Black" panose="020B0A04020102020204" pitchFamily="34" charset="0"/>
              </a:rPr>
              <a:t>E. İzmir Milli İslam Şurası – Oltu Müdafaa-i Hukuk </a:t>
            </a:r>
          </a:p>
          <a:p>
            <a:pPr algn="just">
              <a:lnSpc>
                <a:spcPct val="170000"/>
              </a:lnSpc>
            </a:pPr>
            <a:r>
              <a:rPr lang="tr-TR" sz="1900" b="1" dirty="0" smtClean="0">
                <a:latin typeface="Arial Black" panose="020B0A04020102020204" pitchFamily="34" charset="0"/>
              </a:rPr>
              <a:t>CEVAP: </a:t>
            </a:r>
            <a:r>
              <a:rPr lang="tr-TR" sz="1900" b="1" dirty="0">
                <a:latin typeface="Arial Black" panose="020B0A04020102020204" pitchFamily="34" charset="0"/>
              </a:rPr>
              <a:t>A</a:t>
            </a:r>
            <a:endParaRPr lang="tr-TR" sz="1900" b="1" dirty="0" smtClean="0">
              <a:latin typeface="Arial Black" panose="020B0A04020102020204" pitchFamily="34" charset="0"/>
            </a:endParaRPr>
          </a:p>
        </p:txBody>
      </p:sp>
    </p:spTree>
    <p:extLst>
      <p:ext uri="{BB962C8B-B14F-4D97-AF65-F5344CB8AC3E}">
        <p14:creationId xmlns:p14="http://schemas.microsoft.com/office/powerpoint/2010/main" val="356855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62838"/>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275573"/>
            <a:ext cx="11977141" cy="6425029"/>
          </a:xfrm>
        </p:spPr>
        <p:txBody>
          <a:bodyPr>
            <a:noAutofit/>
          </a:bodyPr>
          <a:lstStyle/>
          <a:p>
            <a:pPr algn="just">
              <a:lnSpc>
                <a:spcPct val="170000"/>
              </a:lnSpc>
            </a:pPr>
            <a:r>
              <a:rPr lang="tr-TR" sz="2000" b="1" dirty="0" smtClean="0">
                <a:latin typeface="Arial Black" panose="020B0A04020102020204" pitchFamily="34" charset="0"/>
              </a:rPr>
              <a:t>ÖRNEK SORU:</a:t>
            </a:r>
            <a:r>
              <a:rPr lang="tr-TR" sz="2000" b="1" dirty="0">
                <a:latin typeface="Arial Black" panose="020B0A04020102020204" pitchFamily="34" charset="0"/>
              </a:rPr>
              <a:t> </a:t>
            </a:r>
            <a:r>
              <a:rPr lang="tr-TR" sz="2000" b="1" dirty="0" smtClean="0">
                <a:latin typeface="Arial Black" panose="020B0A04020102020204" pitchFamily="34" charset="0"/>
              </a:rPr>
              <a:t>Erzurum </a:t>
            </a:r>
            <a:r>
              <a:rPr lang="tr-TR" sz="2000" b="1" dirty="0">
                <a:latin typeface="Arial Black" panose="020B0A04020102020204" pitchFamily="34" charset="0"/>
              </a:rPr>
              <a:t>Kongresi, Doğu Anadolu ve Karadeniz bölgelerindeki sorunların görüşülmesi ve çözümler üretilmesi gayesiyle bölgesel bir amaçla toplanmış, fakat ulusal kararlar da almıştır. Bu kongrenin aşağıdaki hangi tehlikeyi gidermek amacıyla toplanmış olduğu söylenebilir?</a:t>
            </a:r>
          </a:p>
          <a:p>
            <a:pPr algn="just">
              <a:lnSpc>
                <a:spcPct val="170000"/>
              </a:lnSpc>
            </a:pPr>
            <a:r>
              <a:rPr lang="tr-TR" sz="2000" b="1" dirty="0">
                <a:latin typeface="Arial Black" panose="020B0A04020102020204" pitchFamily="34" charset="0"/>
              </a:rPr>
              <a:t>A. Ermenilik ve Rumluk emelleri          </a:t>
            </a:r>
          </a:p>
          <a:p>
            <a:pPr algn="just">
              <a:lnSpc>
                <a:spcPct val="170000"/>
              </a:lnSpc>
            </a:pPr>
            <a:r>
              <a:rPr lang="tr-TR" sz="2000" b="1" dirty="0">
                <a:latin typeface="Arial Black" panose="020B0A04020102020204" pitchFamily="34" charset="0"/>
              </a:rPr>
              <a:t>B. Rus ihtilalcilerinin bölgeye sızmaya başlaması</a:t>
            </a:r>
          </a:p>
          <a:p>
            <a:pPr algn="just">
              <a:lnSpc>
                <a:spcPct val="170000"/>
              </a:lnSpc>
            </a:pPr>
            <a:r>
              <a:rPr lang="tr-TR" sz="2000" b="1" dirty="0">
                <a:latin typeface="Arial Black" panose="020B0A04020102020204" pitchFamily="34" charset="0"/>
              </a:rPr>
              <a:t>C. İngiliz işgali tehlikesi                        </a:t>
            </a:r>
          </a:p>
          <a:p>
            <a:pPr algn="just">
              <a:lnSpc>
                <a:spcPct val="170000"/>
              </a:lnSpc>
            </a:pPr>
            <a:r>
              <a:rPr lang="tr-TR" sz="2000" b="1" dirty="0">
                <a:latin typeface="Arial Black" panose="020B0A04020102020204" pitchFamily="34" charset="0"/>
              </a:rPr>
              <a:t>D. İstanbul hükümetinin Erzurum’a asker sevki</a:t>
            </a:r>
          </a:p>
          <a:p>
            <a:pPr algn="just">
              <a:lnSpc>
                <a:spcPct val="170000"/>
              </a:lnSpc>
            </a:pPr>
            <a:r>
              <a:rPr lang="tr-TR" sz="2000" b="1" dirty="0">
                <a:latin typeface="Arial Black" panose="020B0A04020102020204" pitchFamily="34" charset="0"/>
              </a:rPr>
              <a:t>E. İtalya’nın yayılmacı amaçları</a:t>
            </a:r>
          </a:p>
          <a:p>
            <a:pPr algn="just">
              <a:lnSpc>
                <a:spcPct val="170000"/>
              </a:lnSpc>
            </a:pPr>
            <a:r>
              <a:rPr lang="tr-TR" sz="2000" b="1" dirty="0" smtClean="0">
                <a:latin typeface="Arial Black" panose="020B0A04020102020204" pitchFamily="34" charset="0"/>
              </a:rPr>
              <a:t>CEVAP: </a:t>
            </a:r>
            <a:r>
              <a:rPr lang="tr-TR" sz="2000" b="1" dirty="0">
                <a:latin typeface="Arial Black" panose="020B0A04020102020204" pitchFamily="34" charset="0"/>
              </a:rPr>
              <a:t>A</a:t>
            </a:r>
            <a:endParaRPr lang="tr-TR" sz="2000" b="1" dirty="0" smtClean="0">
              <a:latin typeface="Arial Black" panose="020B0A04020102020204" pitchFamily="34" charset="0"/>
            </a:endParaRPr>
          </a:p>
        </p:txBody>
      </p:sp>
    </p:spTree>
    <p:extLst>
      <p:ext uri="{BB962C8B-B14F-4D97-AF65-F5344CB8AC3E}">
        <p14:creationId xmlns:p14="http://schemas.microsoft.com/office/powerpoint/2010/main" val="1914530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pPr marL="0" indent="0">
              <a:buNone/>
            </a:pPr>
            <a:r>
              <a:rPr lang="tr-TR" dirty="0"/>
              <a:t>Aşağıdakilerden hangisi Erzurum Kongresi’nin niteliklerinden biri olarak değerlendirilemez?</a:t>
            </a:r>
          </a:p>
          <a:p>
            <a:pPr marL="0" indent="0">
              <a:buNone/>
            </a:pPr>
            <a:r>
              <a:rPr lang="tr-TR" dirty="0"/>
              <a:t>A. Bölgesel bir kongre olmasına rağmen milli kararlar almıştır</a:t>
            </a:r>
          </a:p>
          <a:p>
            <a:pPr marL="0" indent="0">
              <a:buNone/>
            </a:pPr>
            <a:r>
              <a:rPr lang="tr-TR" dirty="0"/>
              <a:t>B. Amasya’da askeri bir komite şeklinde oluşan merkezi önderlik, bölgesel de olsa sivil bir tabana kavuşur</a:t>
            </a:r>
          </a:p>
          <a:p>
            <a:pPr marL="0" indent="0">
              <a:buNone/>
            </a:pPr>
            <a:r>
              <a:rPr lang="tr-TR" dirty="0"/>
              <a:t>C. Kongre, TBMM’de alınan kararların uygulanmasına büyük bir önem göstermiştir</a:t>
            </a:r>
          </a:p>
          <a:p>
            <a:pPr marL="0" indent="0">
              <a:buNone/>
            </a:pPr>
            <a:r>
              <a:rPr lang="tr-TR" dirty="0"/>
              <a:t>D. Milli mücadele hareketi ve bu hareketin lideri ve kadrosuna hukuki bir kimlik kazandırmıştır</a:t>
            </a:r>
          </a:p>
          <a:p>
            <a:pPr marL="0" indent="0">
              <a:buNone/>
            </a:pPr>
            <a:r>
              <a:rPr lang="tr-TR" dirty="0"/>
              <a:t>E. Kongre kararları Sivas Kongresi ve Misak-ı </a:t>
            </a:r>
            <a:r>
              <a:rPr lang="tr-TR" dirty="0" err="1"/>
              <a:t>Milli’ye</a:t>
            </a:r>
            <a:r>
              <a:rPr lang="tr-TR" dirty="0"/>
              <a:t> etkiler yapmıştır</a:t>
            </a:r>
          </a:p>
          <a:p>
            <a:pPr marL="0" indent="0">
              <a:buNone/>
            </a:pPr>
            <a:r>
              <a:rPr lang="tr-TR" dirty="0" smtClean="0"/>
              <a:t>CEVAP: </a:t>
            </a:r>
            <a:r>
              <a:rPr lang="tr-TR" dirty="0"/>
              <a:t>C</a:t>
            </a:r>
          </a:p>
        </p:txBody>
      </p:sp>
    </p:spTree>
    <p:extLst>
      <p:ext uri="{BB962C8B-B14F-4D97-AF65-F5344CB8AC3E}">
        <p14:creationId xmlns:p14="http://schemas.microsoft.com/office/powerpoint/2010/main" val="125444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75364"/>
            <a:ext cx="11812249" cy="484203"/>
          </a:xfrm>
        </p:spPr>
        <p:txBody>
          <a:bodyPr>
            <a:normAutofit/>
          </a:bodyPr>
          <a:lstStyle/>
          <a:p>
            <a:endParaRPr lang="tr-TR" sz="2000" dirty="0">
              <a:solidFill>
                <a:schemeClr val="accent1">
                  <a:lumMod val="50000"/>
                </a:schemeClr>
              </a:solidFill>
            </a:endParaRPr>
          </a:p>
        </p:txBody>
      </p:sp>
      <p:sp>
        <p:nvSpPr>
          <p:cNvPr id="3" name="Alt Başlık 2"/>
          <p:cNvSpPr>
            <a:spLocks noGrp="1"/>
          </p:cNvSpPr>
          <p:nvPr>
            <p:ph type="subTitle" idx="1"/>
          </p:nvPr>
        </p:nvSpPr>
        <p:spPr>
          <a:xfrm>
            <a:off x="104931" y="659567"/>
            <a:ext cx="11812249" cy="6041035"/>
          </a:xfrm>
        </p:spPr>
        <p:txBody>
          <a:bodyPr>
            <a:noAutofit/>
          </a:bodyPr>
          <a:lstStyle/>
          <a:p>
            <a:pPr>
              <a:lnSpc>
                <a:spcPct val="170000"/>
              </a:lnSpc>
            </a:pPr>
            <a:r>
              <a:rPr lang="tr-TR" sz="4800" dirty="0" smtClean="0">
                <a:solidFill>
                  <a:srgbClr val="FF0000"/>
                </a:solidFill>
                <a:latin typeface="Arial Black" panose="020B0A04020102020204" pitchFamily="34" charset="0"/>
              </a:rPr>
              <a:t>SİVAS KONGRESİ</a:t>
            </a:r>
          </a:p>
          <a:p>
            <a:pPr>
              <a:lnSpc>
                <a:spcPct val="170000"/>
              </a:lnSpc>
            </a:pPr>
            <a:r>
              <a:rPr lang="tr-TR" sz="4800" dirty="0" smtClean="0">
                <a:solidFill>
                  <a:srgbClr val="FF0000"/>
                </a:solidFill>
                <a:latin typeface="Arial Black" panose="020B0A04020102020204" pitchFamily="34" charset="0"/>
              </a:rPr>
              <a:t>4-11 EYLÜL1919 </a:t>
            </a:r>
          </a:p>
        </p:txBody>
      </p:sp>
    </p:spTree>
    <p:extLst>
      <p:ext uri="{BB962C8B-B14F-4D97-AF65-F5344CB8AC3E}">
        <p14:creationId xmlns:p14="http://schemas.microsoft.com/office/powerpoint/2010/main" val="325983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0"/>
            <a:ext cx="11812249" cy="239843"/>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359765"/>
            <a:ext cx="11812249" cy="6340838"/>
          </a:xfrm>
        </p:spPr>
        <p:txBody>
          <a:bodyPr>
            <a:noAutofit/>
          </a:bodyPr>
          <a:lstStyle/>
          <a:p>
            <a:pPr algn="just">
              <a:lnSpc>
                <a:spcPct val="170000"/>
              </a:lnSpc>
            </a:pPr>
            <a:r>
              <a:rPr lang="tr-TR" sz="1800" dirty="0" smtClean="0">
                <a:latin typeface="Arial Black" panose="020B0A04020102020204" pitchFamily="34" charset="0"/>
              </a:rPr>
              <a:t>Amasya Genelgesinde, milletin bağımsızlığı ve vatanın bütünlüğünün tehlikede olduğu vurgulandıktan sonra, Sivas’ta millî bir kongrenin toplanacağı duyurulmuş; vilayetlerin her sancağından milletin güvenini kazanmış üç temsilcinin seçilerek hemen Sivas’a gönderilmesi istenmişti. </a:t>
            </a:r>
          </a:p>
          <a:p>
            <a:pPr algn="just">
              <a:lnSpc>
                <a:spcPct val="170000"/>
              </a:lnSpc>
            </a:pPr>
            <a:r>
              <a:rPr lang="tr-TR" sz="1800" dirty="0" smtClean="0">
                <a:latin typeface="Arial Black" panose="020B0A04020102020204" pitchFamily="34" charset="0"/>
              </a:rPr>
              <a:t>Anadolu’nun çeşitli bölgelerinde kurulmuş olan ve bölgesel amaçlara hizmet eden teşkilât ve güçleri bir araya getirmek, millî hareketi meşru ve hukukî bir zemine kavuşturmak, onu </a:t>
            </a:r>
            <a:r>
              <a:rPr lang="tr-TR" sz="1800" dirty="0">
                <a:latin typeface="Arial Black" panose="020B0A04020102020204" pitchFamily="34" charset="0"/>
              </a:rPr>
              <a:t>bir merkezde </a:t>
            </a:r>
            <a:r>
              <a:rPr lang="tr-TR" sz="1800" dirty="0" smtClean="0">
                <a:latin typeface="Arial Black" panose="020B0A04020102020204" pitchFamily="34" charset="0"/>
              </a:rPr>
              <a:t>toplayıp organize bir güç haline getirmek </a:t>
            </a:r>
            <a:r>
              <a:rPr lang="tr-TR" sz="1800" dirty="0">
                <a:latin typeface="Arial Black" panose="020B0A04020102020204" pitchFamily="34" charset="0"/>
              </a:rPr>
              <a:t>gibi </a:t>
            </a:r>
            <a:r>
              <a:rPr lang="tr-TR" sz="1800" dirty="0" smtClean="0">
                <a:latin typeface="Arial Black" panose="020B0A04020102020204" pitchFamily="34" charset="0"/>
              </a:rPr>
              <a:t>gayeler Sivas’ta millî bir kongre düzenlenmesinin başlıca sebepleridir.</a:t>
            </a:r>
          </a:p>
          <a:p>
            <a:pPr algn="just">
              <a:lnSpc>
                <a:spcPct val="170000"/>
              </a:lnSpc>
            </a:pPr>
            <a:r>
              <a:rPr lang="tr-TR" sz="1800" dirty="0" smtClean="0">
                <a:latin typeface="Arial Black" panose="020B0A04020102020204" pitchFamily="34" charset="0"/>
              </a:rPr>
              <a:t>Ülkenin çeşitli bölgelerinden seçilen delegeler Sivas’ta kongre için toplanırlarken Mustafa Kemal Paşa da Temsil Heyeti ile birlikte Erzurum’dan hareket etmiş, 2 Eylül günü Sivas’a gelmiştir. </a:t>
            </a:r>
          </a:p>
          <a:p>
            <a:pPr algn="just">
              <a:lnSpc>
                <a:spcPct val="17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285794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37786"/>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100208"/>
            <a:ext cx="11812249" cy="6600395"/>
          </a:xfrm>
        </p:spPr>
        <p:txBody>
          <a:bodyPr>
            <a:noAutofit/>
          </a:bodyPr>
          <a:lstStyle/>
          <a:p>
            <a:pPr algn="just">
              <a:lnSpc>
                <a:spcPct val="170000"/>
              </a:lnSpc>
            </a:pPr>
            <a:r>
              <a:rPr lang="tr-TR" sz="2000" dirty="0" smtClean="0">
                <a:latin typeface="Arial Black" panose="020B0A04020102020204" pitchFamily="34" charset="0"/>
              </a:rPr>
              <a:t>Sivas Kongresi 4 Eylül 1919 günü başlamış ve çalışmalarını 11 Eylül günü tamamlamıştır. Kongreye Anadolu’nun çeşitli bölgelerinden 33 delege katılmıştır.</a:t>
            </a:r>
          </a:p>
          <a:p>
            <a:pPr algn="just">
              <a:lnSpc>
                <a:spcPct val="170000"/>
              </a:lnSpc>
            </a:pPr>
            <a:r>
              <a:rPr lang="tr-TR" sz="2000" dirty="0" smtClean="0">
                <a:latin typeface="Arial Black" panose="020B0A04020102020204" pitchFamily="34" charset="0"/>
              </a:rPr>
              <a:t>Başkanlık için yapılan oylama sonucu Mustafa Kemal Paşa kongre başkanlığına getirilmiştir.</a:t>
            </a:r>
          </a:p>
          <a:p>
            <a:pPr algn="just">
              <a:lnSpc>
                <a:spcPct val="170000"/>
              </a:lnSpc>
            </a:pPr>
            <a:r>
              <a:rPr lang="tr-TR" sz="2000" dirty="0" smtClean="0">
                <a:solidFill>
                  <a:srgbClr val="FF0000"/>
                </a:solidFill>
                <a:latin typeface="Arial Black" panose="020B0A04020102020204" pitchFamily="34" charset="0"/>
              </a:rPr>
              <a:t>KONGREDE ALINAN KARARLAR</a:t>
            </a:r>
          </a:p>
          <a:p>
            <a:pPr algn="just">
              <a:lnSpc>
                <a:spcPct val="170000"/>
              </a:lnSpc>
            </a:pPr>
            <a:r>
              <a:rPr lang="tr-TR" sz="2000" dirty="0">
                <a:latin typeface="Arial Black" panose="020B0A04020102020204" pitchFamily="34" charset="0"/>
              </a:rPr>
              <a:t>1. Osmanlı Devleti ile itilaf Devletleri arasında yapılan Ateşkes Anlaşması’nın imzalandığı 30 Ekim 1918 tarihindeki sınırlarımız içinde kalan ve her noktasında çok büyük bir İslâm çoğunluğunun bulunduğu Osmanlı ülkesinin parçaları birbirinden </a:t>
            </a:r>
            <a:r>
              <a:rPr lang="tr-TR" sz="2000" dirty="0" smtClean="0">
                <a:latin typeface="Arial Black" panose="020B0A04020102020204" pitchFamily="34" charset="0"/>
              </a:rPr>
              <a:t>ayrılmaz </a:t>
            </a:r>
            <a:r>
              <a:rPr lang="tr-TR" sz="2000" dirty="0">
                <a:latin typeface="Arial Black" panose="020B0A04020102020204" pitchFamily="34" charset="0"/>
              </a:rPr>
              <a:t>bir bütündür</a:t>
            </a:r>
            <a:r>
              <a:rPr lang="tr-TR" sz="2000" dirty="0" smtClean="0">
                <a:latin typeface="Arial Black" panose="020B0A04020102020204" pitchFamily="34" charset="0"/>
              </a:rPr>
              <a:t>. (Başka bir ifade ile «Milli sınırlar içinde vatan bir bütündür, birbirinden ayrılamaz». Bu madde, aynen Misak-ı </a:t>
            </a:r>
            <a:r>
              <a:rPr lang="tr-TR" sz="2000" dirty="0" err="1" smtClean="0">
                <a:latin typeface="Arial Black" panose="020B0A04020102020204" pitchFamily="34" charset="0"/>
              </a:rPr>
              <a:t>Milli’de</a:t>
            </a:r>
            <a:r>
              <a:rPr lang="tr-TR" sz="2000" dirty="0" smtClean="0">
                <a:latin typeface="Arial Black" panose="020B0A04020102020204" pitchFamily="34" charset="0"/>
              </a:rPr>
              <a:t> de yer almış ve maddede belirtilen sınırlar Milli sınırlar olarak kabul edilmiştir.).</a:t>
            </a:r>
          </a:p>
        </p:txBody>
      </p:sp>
    </p:spTree>
    <p:extLst>
      <p:ext uri="{BB962C8B-B14F-4D97-AF65-F5344CB8AC3E}">
        <p14:creationId xmlns:p14="http://schemas.microsoft.com/office/powerpoint/2010/main" val="345669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7536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263047"/>
            <a:ext cx="11977141" cy="6437555"/>
          </a:xfrm>
        </p:spPr>
        <p:txBody>
          <a:bodyPr>
            <a:noAutofit/>
          </a:bodyPr>
          <a:lstStyle/>
          <a:p>
            <a:pPr algn="just">
              <a:lnSpc>
                <a:spcPct val="170000"/>
              </a:lnSpc>
            </a:pPr>
            <a:r>
              <a:rPr lang="tr-TR" sz="1900" dirty="0">
                <a:latin typeface="Arial Black" panose="020B0A04020102020204" pitchFamily="34" charset="0"/>
              </a:rPr>
              <a:t>2. Osmanlı toplumunun bütünlüğü, millî istiklalimizin sağlanması, Hilâfet ve Saltanat yüce makamının dokunulmazlığı için </a:t>
            </a:r>
            <a:r>
              <a:rPr lang="tr-TR" sz="1900" dirty="0" smtClean="0">
                <a:latin typeface="Arial Black" panose="020B0A04020102020204" pitchFamily="34" charset="0"/>
              </a:rPr>
              <a:t>Milli Kuvvetleri etken, </a:t>
            </a:r>
            <a:r>
              <a:rPr lang="tr-TR" sz="1900" dirty="0">
                <a:latin typeface="Arial Black" panose="020B0A04020102020204" pitchFamily="34" charset="0"/>
              </a:rPr>
              <a:t>millî iradeyi hâkim kılmak esastır</a:t>
            </a:r>
            <a:r>
              <a:rPr lang="tr-TR" sz="1900" dirty="0" smtClean="0">
                <a:latin typeface="Arial Black" panose="020B0A04020102020204" pitchFamily="34" charset="0"/>
              </a:rPr>
              <a:t>.</a:t>
            </a:r>
          </a:p>
          <a:p>
            <a:pPr algn="just">
              <a:lnSpc>
                <a:spcPct val="170000"/>
              </a:lnSpc>
            </a:pPr>
            <a:r>
              <a:rPr lang="tr-TR" sz="1900" dirty="0">
                <a:latin typeface="Arial Black" panose="020B0A04020102020204" pitchFamily="34" charset="0"/>
              </a:rPr>
              <a:t>3. Osmanlı topraklarının herhangi bir parçasına karşı yapılacak müdahale ve işgale ve özellikle vatanımız içinde müstakil birer Rumluk ve Ermenilik kurulmasına yönelik hareketlere </a:t>
            </a:r>
            <a:r>
              <a:rPr lang="tr-TR" sz="1900" dirty="0" smtClean="0">
                <a:latin typeface="Arial Black" panose="020B0A04020102020204" pitchFamily="34" charset="0"/>
              </a:rPr>
              <a:t>toptan karşı konacaktır.</a:t>
            </a:r>
          </a:p>
          <a:p>
            <a:pPr algn="just">
              <a:lnSpc>
                <a:spcPct val="170000"/>
              </a:lnSpc>
            </a:pPr>
            <a:r>
              <a:rPr lang="tr-TR" sz="1900" dirty="0">
                <a:latin typeface="Arial Black" panose="020B0A04020102020204" pitchFamily="34" charset="0"/>
              </a:rPr>
              <a:t>4. Öteden beri aynı vatan içinde birlikte yaşadığımız, bütün gayr-i </a:t>
            </a:r>
            <a:r>
              <a:rPr lang="tr-TR" sz="1900" dirty="0" err="1">
                <a:latin typeface="Arial Black" panose="020B0A04020102020204" pitchFamily="34" charset="0"/>
              </a:rPr>
              <a:t>müslim</a:t>
            </a:r>
            <a:r>
              <a:rPr lang="tr-TR" sz="1900" dirty="0">
                <a:latin typeface="Arial Black" panose="020B0A04020102020204" pitchFamily="34" charset="0"/>
              </a:rPr>
              <a:t> azınlıkların her türlü hakları bütünüyle mahfuz bulunduğundan, bu azınlıklara siyasî egemenlik ve </a:t>
            </a:r>
            <a:r>
              <a:rPr lang="tr-TR" sz="1900" dirty="0" smtClean="0">
                <a:latin typeface="Arial Black" panose="020B0A04020102020204" pitchFamily="34" charset="0"/>
              </a:rPr>
              <a:t>toplumsal </a:t>
            </a:r>
            <a:r>
              <a:rPr lang="tr-TR" sz="1900" dirty="0">
                <a:latin typeface="Arial Black" panose="020B0A04020102020204" pitchFamily="34" charset="0"/>
              </a:rPr>
              <a:t>dengemizi bozacak imtiyazlar verilmesi kabul edilmeyecektir</a:t>
            </a:r>
            <a:r>
              <a:rPr lang="tr-TR" sz="1900" dirty="0" smtClean="0">
                <a:latin typeface="Arial Black" panose="020B0A04020102020204" pitchFamily="34" charset="0"/>
              </a:rPr>
              <a:t>.</a:t>
            </a:r>
          </a:p>
          <a:p>
            <a:pPr algn="just">
              <a:lnSpc>
                <a:spcPct val="170000"/>
              </a:lnSpc>
            </a:pPr>
            <a:r>
              <a:rPr lang="tr-TR" sz="1900" dirty="0">
                <a:latin typeface="Arial Black" panose="020B0A04020102020204" pitchFamily="34" charset="0"/>
              </a:rPr>
              <a:t>5. Osmanlı Hükûmeti bir dış baskı karşısında memleketimizin herhangi bir parçasını terk ve ihmal etmek zorunda kalırsa, Hilafet ve Saltanat makamı ile vatan ve milletin dokunulmazlığını ve bütünlüğünü sağlayacak her türlü tedbir ve kararlar </a:t>
            </a:r>
            <a:r>
              <a:rPr lang="tr-TR" sz="1900" dirty="0" smtClean="0">
                <a:latin typeface="Arial Black" panose="020B0A04020102020204" pitchFamily="34" charset="0"/>
              </a:rPr>
              <a:t>alınmıştır.</a:t>
            </a:r>
          </a:p>
        </p:txBody>
      </p:sp>
    </p:spTree>
    <p:extLst>
      <p:ext uri="{BB962C8B-B14F-4D97-AF65-F5344CB8AC3E}">
        <p14:creationId xmlns:p14="http://schemas.microsoft.com/office/powerpoint/2010/main" val="198722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135916"/>
          </a:xfrm>
        </p:spPr>
        <p:txBody>
          <a:bodyPr>
            <a:normAutofit fontScale="90000"/>
          </a:bodyPr>
          <a:lstStyle/>
          <a:p>
            <a:endParaRPr lang="tr-T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019" y="889348"/>
            <a:ext cx="9883036" cy="5448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873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87890"/>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225469"/>
            <a:ext cx="11977141" cy="6475134"/>
          </a:xfrm>
        </p:spPr>
        <p:txBody>
          <a:bodyPr>
            <a:noAutofit/>
          </a:bodyPr>
          <a:lstStyle/>
          <a:p>
            <a:pPr algn="just">
              <a:lnSpc>
                <a:spcPct val="170000"/>
              </a:lnSpc>
            </a:pPr>
            <a:r>
              <a:rPr lang="tr-TR" sz="2000" dirty="0">
                <a:latin typeface="Arial Black" panose="020B0A04020102020204" pitchFamily="34" charset="0"/>
              </a:rPr>
              <a:t>6. Milletlerin kendi geleceğini bizzat kendilerinin tayin ettiği bu tarihi dönemde İstanbul </a:t>
            </a:r>
            <a:r>
              <a:rPr lang="tr-TR" sz="2000" dirty="0" err="1">
                <a:latin typeface="Arial Black" panose="020B0A04020102020204" pitchFamily="34" charset="0"/>
              </a:rPr>
              <a:t>Hükûmeti’nin</a:t>
            </a:r>
            <a:r>
              <a:rPr lang="tr-TR" sz="2000" dirty="0">
                <a:latin typeface="Arial Black" panose="020B0A04020102020204" pitchFamily="34" charset="0"/>
              </a:rPr>
              <a:t> de millî iradeye bağlı olması </a:t>
            </a:r>
            <a:r>
              <a:rPr lang="tr-TR" sz="2000" dirty="0" smtClean="0">
                <a:latin typeface="Arial Black" panose="020B0A04020102020204" pitchFamily="34" charset="0"/>
              </a:rPr>
              <a:t>zaruridir. </a:t>
            </a:r>
            <a:r>
              <a:rPr lang="tr-TR" sz="2000" dirty="0">
                <a:latin typeface="Arial Black" panose="020B0A04020102020204" pitchFamily="34" charset="0"/>
              </a:rPr>
              <a:t>Bu yüzden İstanbul </a:t>
            </a:r>
            <a:r>
              <a:rPr lang="tr-TR" sz="2000" dirty="0" err="1">
                <a:latin typeface="Arial Black" panose="020B0A04020102020204" pitchFamily="34" charset="0"/>
              </a:rPr>
              <a:t>Hükûmeti’nin</a:t>
            </a:r>
            <a:r>
              <a:rPr lang="tr-TR" sz="2000" dirty="0">
                <a:latin typeface="Arial Black" panose="020B0A04020102020204" pitchFamily="34" charset="0"/>
              </a:rPr>
              <a:t> millî meclisi hemen ve hiç zaman yitirmeden toplaması ve böylece milletin, memleketin geleceği üzerinde alacağı bütün kararları millî meclisin denetimine sunması </a:t>
            </a:r>
            <a:r>
              <a:rPr lang="tr-TR" sz="2000" dirty="0" smtClean="0">
                <a:latin typeface="Arial Black" panose="020B0A04020102020204" pitchFamily="34" charset="0"/>
              </a:rPr>
              <a:t>mecburidir.</a:t>
            </a:r>
          </a:p>
          <a:p>
            <a:pPr algn="just">
              <a:lnSpc>
                <a:spcPct val="170000"/>
              </a:lnSpc>
            </a:pPr>
            <a:r>
              <a:rPr lang="tr-TR" sz="2000" dirty="0">
                <a:latin typeface="Arial Black" panose="020B0A04020102020204" pitchFamily="34" charset="0"/>
              </a:rPr>
              <a:t>7. </a:t>
            </a:r>
            <a:r>
              <a:rPr lang="tr-TR" sz="2000" dirty="0" smtClean="0">
                <a:latin typeface="Arial Black" panose="020B0A04020102020204" pitchFamily="34" charset="0"/>
              </a:rPr>
              <a:t>Milli kurtuluşu sağlamak amacıyla kurulan bütün cemiyetler, “</a:t>
            </a:r>
            <a:r>
              <a:rPr lang="tr-TR" sz="2000" dirty="0">
                <a:latin typeface="Arial Black" panose="020B0A04020102020204" pitchFamily="34" charset="0"/>
              </a:rPr>
              <a:t>Anadolu ve Rumeli Müdafaa-i Hukuk Cemiyeti” adını </a:t>
            </a:r>
            <a:r>
              <a:rPr lang="tr-TR" sz="2000" dirty="0" smtClean="0">
                <a:latin typeface="Arial Black" panose="020B0A04020102020204" pitchFamily="34" charset="0"/>
              </a:rPr>
              <a:t>altında birleşmiş ve bu </a:t>
            </a:r>
            <a:r>
              <a:rPr lang="tr-TR" sz="2000" dirty="0">
                <a:latin typeface="Arial Black" panose="020B0A04020102020204" pitchFamily="34" charset="0"/>
              </a:rPr>
              <a:t>isme katılmıştır. Bütün Müslüman vatandaşlarımız bu Cemiyet’in tabii üyeleridir</a:t>
            </a:r>
            <a:r>
              <a:rPr lang="tr-TR" sz="2000" dirty="0" smtClean="0">
                <a:latin typeface="Arial Black" panose="020B0A04020102020204" pitchFamily="34" charset="0"/>
              </a:rPr>
              <a:t>.</a:t>
            </a:r>
          </a:p>
          <a:p>
            <a:pPr algn="just">
              <a:lnSpc>
                <a:spcPct val="170000"/>
              </a:lnSpc>
            </a:pPr>
            <a:r>
              <a:rPr lang="tr-TR" sz="2000" dirty="0">
                <a:latin typeface="Arial Black" panose="020B0A04020102020204" pitchFamily="34" charset="0"/>
              </a:rPr>
              <a:t>8. Sivas’ta toplanan Genel </a:t>
            </a:r>
            <a:r>
              <a:rPr lang="tr-TR" sz="2000" dirty="0" smtClean="0">
                <a:latin typeface="Arial Black" panose="020B0A04020102020204" pitchFamily="34" charset="0"/>
              </a:rPr>
              <a:t>Kongre </a:t>
            </a:r>
            <a:r>
              <a:rPr lang="tr-TR" sz="2000" dirty="0">
                <a:latin typeface="Arial Black" panose="020B0A04020102020204" pitchFamily="34" charset="0"/>
              </a:rPr>
              <a:t>tarafından, mukaddes maksadı takip ve genel teşkilatı idare etmek için bir Heyet-i </a:t>
            </a:r>
            <a:r>
              <a:rPr lang="tr-TR" sz="2000" dirty="0" err="1">
                <a:latin typeface="Arial Black" panose="020B0A04020102020204" pitchFamily="34" charset="0"/>
              </a:rPr>
              <a:t>Temsiliye</a:t>
            </a:r>
            <a:r>
              <a:rPr lang="tr-TR" sz="2000" dirty="0">
                <a:latin typeface="Arial Black" panose="020B0A04020102020204" pitchFamily="34" charset="0"/>
              </a:rPr>
              <a:t> </a:t>
            </a:r>
            <a:r>
              <a:rPr lang="tr-TR" sz="2000" dirty="0" smtClean="0">
                <a:latin typeface="Arial Black" panose="020B0A04020102020204" pitchFamily="34" charset="0"/>
              </a:rPr>
              <a:t>seçilmiştir.</a:t>
            </a:r>
          </a:p>
        </p:txBody>
      </p:sp>
    </p:spTree>
    <p:extLst>
      <p:ext uri="{BB962C8B-B14F-4D97-AF65-F5344CB8AC3E}">
        <p14:creationId xmlns:p14="http://schemas.microsoft.com/office/powerpoint/2010/main" val="1478424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25260"/>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100209"/>
            <a:ext cx="11977141" cy="6600394"/>
          </a:xfrm>
        </p:spPr>
        <p:txBody>
          <a:bodyPr>
            <a:noAutofit/>
          </a:bodyPr>
          <a:lstStyle/>
          <a:p>
            <a:pPr marL="342900" indent="-342900" algn="just">
              <a:lnSpc>
                <a:spcPct val="170000"/>
              </a:lnSpc>
              <a:buFont typeface="Arial" charset="0"/>
              <a:buChar char="•"/>
            </a:pPr>
            <a:r>
              <a:rPr lang="tr-TR" sz="2000" b="1" dirty="0" smtClean="0">
                <a:latin typeface="Arial Black" panose="020B0A04020102020204" pitchFamily="34" charset="0"/>
              </a:rPr>
              <a:t>Sivas Kongresinde alınan kararlar çerçevesinde Milli Mücadele davasının kamuoyuna duyurulabilmesi için bir gazete çıkarılmasına karar verilmiş ve Sivas’ta </a:t>
            </a:r>
            <a:r>
              <a:rPr lang="tr-TR" sz="2000" b="1" dirty="0" smtClean="0">
                <a:solidFill>
                  <a:srgbClr val="FF0000"/>
                </a:solidFill>
                <a:latin typeface="Arial Black" panose="020B0A04020102020204" pitchFamily="34" charset="0"/>
              </a:rPr>
              <a:t>İrade-i Milliye gazetesi </a:t>
            </a:r>
            <a:r>
              <a:rPr lang="tr-TR" sz="2000" b="1" dirty="0" smtClean="0">
                <a:latin typeface="Arial Black" panose="020B0A04020102020204" pitchFamily="34" charset="0"/>
              </a:rPr>
              <a:t>çıkarılmaya başlamıştır. </a:t>
            </a:r>
          </a:p>
          <a:p>
            <a:pPr marL="342900" indent="-342900" algn="just">
              <a:lnSpc>
                <a:spcPct val="170000"/>
              </a:lnSpc>
              <a:buFont typeface="Arial" charset="0"/>
              <a:buChar char="•"/>
            </a:pPr>
            <a:r>
              <a:rPr lang="tr-TR" sz="2000" b="1" dirty="0" smtClean="0">
                <a:latin typeface="Arial Black" panose="020B0A04020102020204" pitchFamily="34" charset="0"/>
              </a:rPr>
              <a:t>Kongre sonunda alınan kararların uygulanması için 15 kişilik bir </a:t>
            </a:r>
            <a:r>
              <a:rPr lang="tr-TR" sz="2000" b="1" dirty="0" smtClean="0">
                <a:solidFill>
                  <a:srgbClr val="FF0000"/>
                </a:solidFill>
                <a:latin typeface="Arial Black" panose="020B0A04020102020204" pitchFamily="34" charset="0"/>
              </a:rPr>
              <a:t>Temsil Heyeti </a:t>
            </a:r>
            <a:r>
              <a:rPr lang="tr-TR" sz="2000" b="1" dirty="0" smtClean="0">
                <a:latin typeface="Arial Black" panose="020B0A04020102020204" pitchFamily="34" charset="0"/>
              </a:rPr>
              <a:t>seçilmiştir. </a:t>
            </a:r>
            <a:r>
              <a:rPr lang="tr-TR" sz="2000" b="1" dirty="0" smtClean="0">
                <a:solidFill>
                  <a:srgbClr val="FF0000"/>
                </a:solidFill>
                <a:latin typeface="Arial Black" panose="020B0A04020102020204" pitchFamily="34" charset="0"/>
              </a:rPr>
              <a:t>Bu heyetin başkanlığına Mustafa Kemal Paşa getirilmiştir</a:t>
            </a:r>
            <a:r>
              <a:rPr lang="tr-TR" sz="2000" b="1" dirty="0" smtClean="0">
                <a:latin typeface="Arial Black" panose="020B0A04020102020204" pitchFamily="34" charset="0"/>
              </a:rPr>
              <a:t>. Böylece Temsil Heyeti tüm yurdu temsil eder hale getirilmiş ve Mustafa Kemal de liderliğini üstlenmiştir.</a:t>
            </a:r>
          </a:p>
          <a:p>
            <a:pPr marL="342900" indent="-342900" algn="just">
              <a:lnSpc>
                <a:spcPct val="170000"/>
              </a:lnSpc>
              <a:buFont typeface="Arial" charset="0"/>
              <a:buChar char="•"/>
            </a:pPr>
            <a:r>
              <a:rPr lang="tr-TR" sz="2000" b="1" dirty="0" smtClean="0">
                <a:latin typeface="Arial Black" panose="020B0A04020102020204" pitchFamily="34" charset="0"/>
              </a:rPr>
              <a:t>Kongre sonunda Temsil Heyeti, Ali Fuat Paşayı (Cebesoy) Batı Anadolu Kuvayı Milliye Komutanlığına tayin etmiştir. Böylece bir yürütme organı(hükûmet) görevi icra etmiştir.</a:t>
            </a:r>
          </a:p>
        </p:txBody>
      </p:sp>
    </p:spTree>
    <p:extLst>
      <p:ext uri="{BB962C8B-B14F-4D97-AF65-F5344CB8AC3E}">
        <p14:creationId xmlns:p14="http://schemas.microsoft.com/office/powerpoint/2010/main" val="18958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1273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314793" y="237995"/>
            <a:ext cx="11767279" cy="6462607"/>
          </a:xfrm>
        </p:spPr>
        <p:txBody>
          <a:bodyPr>
            <a:noAutofit/>
          </a:bodyPr>
          <a:lstStyle/>
          <a:p>
            <a:pPr marL="342900" indent="-342900" algn="just">
              <a:lnSpc>
                <a:spcPct val="170000"/>
              </a:lnSpc>
              <a:buFontTx/>
              <a:buChar char="-"/>
            </a:pPr>
            <a:r>
              <a:rPr lang="tr-TR" b="1" dirty="0">
                <a:latin typeface="Arial Black" panose="020B0A04020102020204" pitchFamily="34" charset="0"/>
              </a:rPr>
              <a:t>Sivas Kongresi’nde de Mustafa Kemal Paşa’yı en çok uğraştıran mesele manda meselesi olmuştur. </a:t>
            </a:r>
            <a:r>
              <a:rPr lang="tr-TR" b="1" dirty="0" smtClean="0">
                <a:latin typeface="Arial Black" panose="020B0A04020102020204" pitchFamily="34" charset="0"/>
              </a:rPr>
              <a:t>Çeşitli simaların manda taraftarı görüş yansıtmaları sebebiyle Kongrede </a:t>
            </a:r>
            <a:r>
              <a:rPr lang="tr-TR" b="1" dirty="0">
                <a:latin typeface="Arial Black" panose="020B0A04020102020204" pitchFamily="34" charset="0"/>
              </a:rPr>
              <a:t>manda konusu uzamış ve en nihayetinde Rauf Bey’in kongreye sunduğu “Türkiye’de bir Amerikan mandasının kurulup kurulmayacağının incelenmesi amacıyla Amerikan Kongresinden bir heyet göndermesinin istenmesiyle” ilgili teklifi benimsenmiş ve bu konuda Amerikan Kongresi’ne gönderilmek üzere bir yazı hazırlanmıştır. Böylece Sivas Kongresi’nde manda meselesi bu şekilde kapanmıştır.</a:t>
            </a:r>
          </a:p>
          <a:p>
            <a:pPr marL="342900" indent="-342900" algn="just">
              <a:lnSpc>
                <a:spcPct val="170000"/>
              </a:lnSpc>
              <a:buFontTx/>
              <a:buChar char="-"/>
            </a:pPr>
            <a:endParaRPr lang="tr-TR" sz="1600" b="1" dirty="0" smtClean="0">
              <a:latin typeface="Arial Black" panose="020B0A04020102020204" pitchFamily="34" charset="0"/>
            </a:endParaRPr>
          </a:p>
        </p:txBody>
      </p:sp>
    </p:spTree>
    <p:extLst>
      <p:ext uri="{BB962C8B-B14F-4D97-AF65-F5344CB8AC3E}">
        <p14:creationId xmlns:p14="http://schemas.microsoft.com/office/powerpoint/2010/main" val="1405924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38376"/>
            <a:ext cx="10515600" cy="422527"/>
          </a:xfrm>
        </p:spPr>
        <p:txBody>
          <a:bodyPr>
            <a:normAutofit fontScale="90000"/>
          </a:bodyPr>
          <a:lstStyle/>
          <a:p>
            <a:endParaRPr lang="tr-TR" dirty="0"/>
          </a:p>
        </p:txBody>
      </p:sp>
      <p:sp>
        <p:nvSpPr>
          <p:cNvPr id="3" name="İçerik Yer Tutucusu 2"/>
          <p:cNvSpPr>
            <a:spLocks noGrp="1"/>
          </p:cNvSpPr>
          <p:nvPr>
            <p:ph idx="1"/>
          </p:nvPr>
        </p:nvSpPr>
        <p:spPr>
          <a:xfrm>
            <a:off x="838200" y="796705"/>
            <a:ext cx="10515600" cy="5380258"/>
          </a:xfrm>
        </p:spPr>
        <p:txBody>
          <a:bodyPr>
            <a:normAutofit fontScale="85000" lnSpcReduction="10000"/>
          </a:bodyPr>
          <a:lstStyle/>
          <a:p>
            <a:pPr marL="0" lvl="0" indent="-165100" algn="just">
              <a:lnSpc>
                <a:spcPct val="150000"/>
              </a:lnSpc>
              <a:buNone/>
              <a:tabLst>
                <a:tab pos="186690" algn="l"/>
              </a:tabLst>
            </a:pPr>
            <a:r>
              <a:rPr lang="tr-TR" sz="2000" b="1" dirty="0" smtClean="0">
                <a:solidFill>
                  <a:prstClr val="black"/>
                </a:solidFill>
                <a:latin typeface="Arial Black" panose="020B0A04020102020204" pitchFamily="34" charset="0"/>
                <a:ea typeface="Arial" panose="020B0604020202020204" pitchFamily="34" charset="0"/>
              </a:rPr>
              <a:t>	</a:t>
            </a:r>
            <a:r>
              <a:rPr lang="tr-TR" sz="2100" b="1" dirty="0" smtClean="0">
                <a:solidFill>
                  <a:prstClr val="black"/>
                </a:solidFill>
                <a:latin typeface="Arial Black" panose="020B0A04020102020204" pitchFamily="34" charset="0"/>
                <a:ea typeface="Arial" panose="020B0604020202020204" pitchFamily="34" charset="0"/>
              </a:rPr>
              <a:t>Sivas </a:t>
            </a:r>
            <a:r>
              <a:rPr lang="tr-TR" sz="2100" b="1" dirty="0">
                <a:solidFill>
                  <a:prstClr val="black"/>
                </a:solidFill>
                <a:latin typeface="Arial Black" panose="020B0A04020102020204" pitchFamily="34" charset="0"/>
                <a:ea typeface="Arial" panose="020B0604020202020204" pitchFamily="34" charset="0"/>
              </a:rPr>
              <a:t>Kongresinin toplanışı sırasında da Erzurum Kongresinde olduğu </a:t>
            </a:r>
            <a:r>
              <a:rPr lang="tr-TR" sz="2100" b="1" dirty="0" smtClean="0">
                <a:solidFill>
                  <a:prstClr val="black"/>
                </a:solidFill>
                <a:latin typeface="Arial Black" panose="020B0A04020102020204" pitchFamily="34" charset="0"/>
                <a:ea typeface="Arial" panose="020B0604020202020204" pitchFamily="34" charset="0"/>
              </a:rPr>
              <a:t>gibi </a:t>
            </a:r>
            <a:r>
              <a:rPr lang="tr-TR" sz="2100" b="1" dirty="0">
                <a:solidFill>
                  <a:prstClr val="black"/>
                </a:solidFill>
                <a:latin typeface="Arial Black" panose="020B0A04020102020204" pitchFamily="34" charset="0"/>
                <a:ea typeface="Arial" panose="020B0604020202020204" pitchFamily="34" charset="0"/>
              </a:rPr>
              <a:t>İstanbul Hükümeti tarafından engeller çıkarıldı. Bu baskılar sebebiyle Ankara ve diğer bazı şehirlerimizden valilik baskısı ile delege seçilemedi. Bazı vilâyetlerden seçilen delegelerin yola çıkması engellendi, yola çıkanlar geri döndürüldü.</a:t>
            </a:r>
          </a:p>
          <a:p>
            <a:pPr marL="0" lvl="0" indent="-165100" algn="just">
              <a:lnSpc>
                <a:spcPct val="150000"/>
              </a:lnSpc>
              <a:buNone/>
              <a:tabLst>
                <a:tab pos="186690" algn="l"/>
              </a:tabLst>
            </a:pPr>
            <a:r>
              <a:rPr lang="tr-TR" sz="2100" b="1" dirty="0" smtClean="0">
                <a:solidFill>
                  <a:prstClr val="black"/>
                </a:solidFill>
                <a:latin typeface="Arial Black" panose="020B0A04020102020204" pitchFamily="34" charset="0"/>
                <a:ea typeface="Arial" panose="020B0604020202020204" pitchFamily="34" charset="0"/>
              </a:rPr>
              <a:t>	Sivas </a:t>
            </a:r>
            <a:r>
              <a:rPr lang="tr-TR" sz="2100" b="1" dirty="0">
                <a:solidFill>
                  <a:prstClr val="black"/>
                </a:solidFill>
                <a:latin typeface="Arial Black" panose="020B0A04020102020204" pitchFamily="34" charset="0"/>
                <a:ea typeface="Arial" panose="020B0604020202020204" pitchFamily="34" charset="0"/>
              </a:rPr>
              <a:t>Kongresi’nin toplanmaması Fransız Jandarma Müfettişi </a:t>
            </a:r>
            <a:r>
              <a:rPr lang="tr-TR" sz="2100" b="1" dirty="0" err="1">
                <a:solidFill>
                  <a:prstClr val="black"/>
                </a:solidFill>
                <a:latin typeface="Arial Black" panose="020B0A04020102020204" pitchFamily="34" charset="0"/>
                <a:ea typeface="Arial" panose="020B0604020202020204" pitchFamily="34" charset="0"/>
              </a:rPr>
              <a:t>Brüno</a:t>
            </a:r>
            <a:r>
              <a:rPr lang="tr-TR" sz="2100" b="1" dirty="0">
                <a:solidFill>
                  <a:prstClr val="black"/>
                </a:solidFill>
                <a:latin typeface="Arial Black" panose="020B0A04020102020204" pitchFamily="34" charset="0"/>
                <a:ea typeface="Arial" panose="020B0604020202020204" pitchFamily="34" charset="0"/>
              </a:rPr>
              <a:t> da baskı yaptı. Vali Reşit Paşa ile görüşerek, böyle bir kongre gerçekleştiği takdirde Sivas’ın işgal edileceğini ve Kongre'nin dağıtılacağını bildirdi. İngilizler de Samsun üzerinden Sivas’ın işgal edecekleri tehdidinde bulundular. Fakat </a:t>
            </a:r>
            <a:r>
              <a:rPr lang="tr-TR" sz="2100" b="1" dirty="0" err="1">
                <a:solidFill>
                  <a:prstClr val="black"/>
                </a:solidFill>
                <a:latin typeface="Arial Black" panose="020B0A04020102020204" pitchFamily="34" charset="0"/>
                <a:ea typeface="Arial" panose="020B0604020202020204" pitchFamily="34" charset="0"/>
              </a:rPr>
              <a:t>herşeye</a:t>
            </a:r>
            <a:r>
              <a:rPr lang="tr-TR" sz="2100" b="1" dirty="0">
                <a:solidFill>
                  <a:prstClr val="black"/>
                </a:solidFill>
                <a:latin typeface="Arial Black" panose="020B0A04020102020204" pitchFamily="34" charset="0"/>
                <a:ea typeface="Arial" panose="020B0604020202020204" pitchFamily="34" charset="0"/>
              </a:rPr>
              <a:t> rağmen kongreden vazgeçilmedi.</a:t>
            </a:r>
          </a:p>
          <a:p>
            <a:pPr marL="0" lvl="0" indent="-165100" algn="just">
              <a:lnSpc>
                <a:spcPct val="150000"/>
              </a:lnSpc>
              <a:buNone/>
              <a:tabLst>
                <a:tab pos="186690" algn="l"/>
              </a:tabLst>
            </a:pPr>
            <a:r>
              <a:rPr lang="tr-TR" sz="2100" b="1" dirty="0">
                <a:solidFill>
                  <a:prstClr val="black"/>
                </a:solidFill>
                <a:latin typeface="Arial Black" panose="020B0A04020102020204" pitchFamily="34" charset="0"/>
                <a:ea typeface="Arial" panose="020B0604020202020204" pitchFamily="34" charset="0"/>
              </a:rPr>
              <a:t>	</a:t>
            </a:r>
            <a:r>
              <a:rPr lang="tr-TR" sz="2100" b="1" dirty="0" smtClean="0">
                <a:solidFill>
                  <a:prstClr val="black"/>
                </a:solidFill>
                <a:latin typeface="Arial Black" panose="020B0A04020102020204" pitchFamily="34" charset="0"/>
                <a:ea typeface="Arial" panose="020B0604020202020204" pitchFamily="34" charset="0"/>
              </a:rPr>
              <a:t>İstanbul </a:t>
            </a:r>
            <a:r>
              <a:rPr lang="tr-TR" sz="2100" b="1" dirty="0">
                <a:solidFill>
                  <a:prstClr val="black"/>
                </a:solidFill>
                <a:latin typeface="Arial Black" panose="020B0A04020102020204" pitchFamily="34" charset="0"/>
                <a:ea typeface="Arial" panose="020B0604020202020204" pitchFamily="34" charset="0"/>
              </a:rPr>
              <a:t>Hükümeti, Sivas Kongresi sırasında bütün gücüyle Mustafa Kemal'i tutuklatmak istemişti. Anadolu’nun hemen her valisine telgraflar çekilerek Mustafa Kemalin ne pahasına olursa olsun tutuklanarak İstanbul’a gönderilmesini istemişti.</a:t>
            </a:r>
          </a:p>
          <a:p>
            <a:pPr marL="0" indent="0" algn="just">
              <a:buNone/>
            </a:pPr>
            <a:endParaRPr lang="tr-TR" dirty="0"/>
          </a:p>
        </p:txBody>
      </p:sp>
    </p:spTree>
    <p:extLst>
      <p:ext uri="{BB962C8B-B14F-4D97-AF65-F5344CB8AC3E}">
        <p14:creationId xmlns:p14="http://schemas.microsoft.com/office/powerpoint/2010/main" val="255920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313885"/>
          </a:xfrm>
        </p:spPr>
        <p:txBody>
          <a:bodyPr>
            <a:normAutofit fontScale="90000"/>
          </a:bodyPr>
          <a:lstStyle/>
          <a:p>
            <a:endParaRPr lang="tr-TR" dirty="0"/>
          </a:p>
        </p:txBody>
      </p:sp>
      <p:sp>
        <p:nvSpPr>
          <p:cNvPr id="3" name="İçerik Yer Tutucusu 2"/>
          <p:cNvSpPr>
            <a:spLocks noGrp="1"/>
          </p:cNvSpPr>
          <p:nvPr>
            <p:ph idx="1"/>
          </p:nvPr>
        </p:nvSpPr>
        <p:spPr>
          <a:xfrm>
            <a:off x="838200" y="878186"/>
            <a:ext cx="10515600" cy="5441133"/>
          </a:xfrm>
        </p:spPr>
        <p:txBody>
          <a:bodyPr>
            <a:normAutofit fontScale="85000" lnSpcReduction="10000"/>
          </a:bodyPr>
          <a:lstStyle/>
          <a:p>
            <a:pPr marL="0" lvl="0" indent="-165100" algn="just">
              <a:lnSpc>
                <a:spcPct val="150000"/>
              </a:lnSpc>
              <a:buNone/>
              <a:tabLst>
                <a:tab pos="186690" algn="l"/>
              </a:tabLst>
            </a:pPr>
            <a:r>
              <a:rPr lang="tr-TR" sz="2000" b="1" dirty="0" smtClean="0">
                <a:solidFill>
                  <a:srgbClr val="FF0000"/>
                </a:solidFill>
                <a:latin typeface="Arial Black" panose="020B0A04020102020204" pitchFamily="34" charset="0"/>
                <a:ea typeface="Arial" panose="020B0604020202020204" pitchFamily="34" charset="0"/>
              </a:rPr>
              <a:t>	Bu </a:t>
            </a:r>
            <a:r>
              <a:rPr lang="tr-TR" sz="2000" b="1" dirty="0">
                <a:solidFill>
                  <a:srgbClr val="FF0000"/>
                </a:solidFill>
                <a:latin typeface="Arial Black" panose="020B0A04020102020204" pitchFamily="34" charset="0"/>
                <a:ea typeface="Arial" panose="020B0604020202020204" pitchFamily="34" charset="0"/>
              </a:rPr>
              <a:t>planlardan en önemlisi de Ali Galip olayıdır. </a:t>
            </a:r>
            <a:r>
              <a:rPr lang="tr-TR" sz="2000" b="1" dirty="0">
                <a:solidFill>
                  <a:prstClr val="black"/>
                </a:solidFill>
                <a:latin typeface="Arial Black" panose="020B0A04020102020204" pitchFamily="34" charset="0"/>
                <a:ea typeface="Arial" panose="020B0604020202020204" pitchFamily="34" charset="0"/>
              </a:rPr>
              <a:t>Damat Ferit Paşa, Albay Ali Galip Bey’i Elazığ’a vali olarak </a:t>
            </a:r>
            <a:r>
              <a:rPr lang="tr-TR" sz="2000" b="1" dirty="0" smtClean="0">
                <a:solidFill>
                  <a:prstClr val="black"/>
                </a:solidFill>
                <a:latin typeface="Arial Black" panose="020B0A04020102020204" pitchFamily="34" charset="0"/>
                <a:ea typeface="Arial" panose="020B0604020202020204" pitchFamily="34" charset="0"/>
              </a:rPr>
              <a:t>atamış </a:t>
            </a:r>
            <a:r>
              <a:rPr lang="tr-TR" sz="2000" b="1" dirty="0">
                <a:solidFill>
                  <a:prstClr val="black"/>
                </a:solidFill>
                <a:latin typeface="Arial Black" panose="020B0A04020102020204" pitchFamily="34" charset="0"/>
                <a:ea typeface="Arial" panose="020B0604020202020204" pitchFamily="34" charset="0"/>
              </a:rPr>
              <a:t>ve kendisine bir de gizli görev verilmişti. Sivas Kongresi’ne engel olmak ve özellikle Mustafa Kemal Paşa ve Rauf Bey’i tutuklayarak İstanbul’a getirmek.</a:t>
            </a:r>
          </a:p>
          <a:p>
            <a:pPr marL="0" lvl="0" indent="-165100" algn="just">
              <a:lnSpc>
                <a:spcPct val="150000"/>
              </a:lnSpc>
              <a:buNone/>
              <a:tabLst>
                <a:tab pos="186690" algn="l"/>
              </a:tabLst>
            </a:pPr>
            <a:r>
              <a:rPr lang="tr-TR" sz="2000" b="1" dirty="0" smtClean="0">
                <a:solidFill>
                  <a:prstClr val="black"/>
                </a:solidFill>
                <a:latin typeface="Arial Black" panose="020B0A04020102020204" pitchFamily="34" charset="0"/>
                <a:ea typeface="Arial" panose="020B0604020202020204" pitchFamily="34" charset="0"/>
              </a:rPr>
              <a:t>	O </a:t>
            </a:r>
            <a:r>
              <a:rPr lang="tr-TR" sz="2000" b="1" dirty="0">
                <a:solidFill>
                  <a:prstClr val="black"/>
                </a:solidFill>
                <a:latin typeface="Arial Black" panose="020B0A04020102020204" pitchFamily="34" charset="0"/>
                <a:ea typeface="Arial" panose="020B0604020202020204" pitchFamily="34" charset="0"/>
              </a:rPr>
              <a:t>günlerde İngiliz ajanı Binbaşı Edward Noel, Malatya’ya gelmişti. Sivas’ın basılarak Mustafa Kemal Paşa ve arkadaşlarının yakalanması işini Ali Galip Bey’le İngiliz Binbaşısı Noel birlikte planlamışlardı. Bu konuda, </a:t>
            </a:r>
            <a:r>
              <a:rPr lang="tr-TR" sz="2000" b="1" dirty="0" err="1">
                <a:solidFill>
                  <a:prstClr val="black"/>
                </a:solidFill>
                <a:latin typeface="Arial Black" panose="020B0A04020102020204" pitchFamily="34" charset="0"/>
                <a:ea typeface="Arial" panose="020B0604020202020204" pitchFamily="34" charset="0"/>
              </a:rPr>
              <a:t>Bedirhaniler</a:t>
            </a:r>
            <a:r>
              <a:rPr lang="tr-TR" sz="2000" b="1" dirty="0">
                <a:solidFill>
                  <a:prstClr val="black"/>
                </a:solidFill>
                <a:latin typeface="Arial Black" panose="020B0A04020102020204" pitchFamily="34" charset="0"/>
                <a:ea typeface="Arial" panose="020B0604020202020204" pitchFamily="34" charset="0"/>
              </a:rPr>
              <a:t> ve Malatya Mutasarrıfı Halil Bey kendilerine silahlı adamlar vereceklerdi.</a:t>
            </a:r>
          </a:p>
          <a:p>
            <a:pPr marL="0" lvl="0" indent="-165100" algn="just">
              <a:lnSpc>
                <a:spcPct val="150000"/>
              </a:lnSpc>
              <a:buNone/>
              <a:tabLst>
                <a:tab pos="186690" algn="l"/>
              </a:tabLst>
            </a:pPr>
            <a:r>
              <a:rPr lang="tr-TR" sz="2000" b="1" dirty="0" smtClean="0">
                <a:solidFill>
                  <a:prstClr val="black"/>
                </a:solidFill>
                <a:latin typeface="Arial Black" panose="020B0A04020102020204" pitchFamily="34" charset="0"/>
                <a:ea typeface="Arial" panose="020B0604020202020204" pitchFamily="34" charset="0"/>
              </a:rPr>
              <a:t>	Ali </a:t>
            </a:r>
            <a:r>
              <a:rPr lang="tr-TR" sz="2000" b="1" dirty="0">
                <a:solidFill>
                  <a:prstClr val="black"/>
                </a:solidFill>
                <a:latin typeface="Arial Black" panose="020B0A04020102020204" pitchFamily="34" charset="0"/>
                <a:ea typeface="Arial" panose="020B0604020202020204" pitchFamily="34" charset="0"/>
              </a:rPr>
              <a:t>Galip Bey’in İstanbul Hükümeti İle yaptığı gizli telgraf yazışmaları Erzurum’da bulunan Kâzım Karabekir Paşa tarafından öğrenilmiş ve hemen Sivas’a Mustafa Kemal Paşa’ya bildirilmişti. Bunun üzerine Mustafa Kemal Paşa, Elazığ ve Malatya’daki komutanlara hemen haber vermiş ve 300-400 kişilik bu kuvvetler dağıtılmış, Ali Galip başta olmak üzere İngiliz ajanı Noel Halep’e kaçmak zorunda kalmışlardı.</a:t>
            </a:r>
          </a:p>
          <a:p>
            <a:pPr marL="0" indent="0" algn="just">
              <a:buNone/>
            </a:pPr>
            <a:endParaRPr lang="tr-TR" dirty="0"/>
          </a:p>
        </p:txBody>
      </p:sp>
    </p:spTree>
    <p:extLst>
      <p:ext uri="{BB962C8B-B14F-4D97-AF65-F5344CB8AC3E}">
        <p14:creationId xmlns:p14="http://schemas.microsoft.com/office/powerpoint/2010/main" val="1645751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90123"/>
            <a:ext cx="10515600" cy="280657"/>
          </a:xfrm>
        </p:spPr>
        <p:txBody>
          <a:bodyPr>
            <a:normAutofit fontScale="90000"/>
          </a:bodyPr>
          <a:lstStyle/>
          <a:p>
            <a:endParaRPr lang="tr-TR" dirty="0"/>
          </a:p>
        </p:txBody>
      </p:sp>
      <p:sp>
        <p:nvSpPr>
          <p:cNvPr id="3" name="İçerik Yer Tutucusu 2"/>
          <p:cNvSpPr>
            <a:spLocks noGrp="1"/>
          </p:cNvSpPr>
          <p:nvPr>
            <p:ph idx="1"/>
          </p:nvPr>
        </p:nvSpPr>
        <p:spPr>
          <a:xfrm>
            <a:off x="838200" y="706170"/>
            <a:ext cx="10515600" cy="5470793"/>
          </a:xfrm>
        </p:spPr>
        <p:txBody>
          <a:bodyPr>
            <a:normAutofit lnSpcReduction="10000"/>
          </a:bodyPr>
          <a:lstStyle/>
          <a:p>
            <a:pPr algn="just"/>
            <a:r>
              <a:rPr lang="tr-TR" dirty="0" smtClean="0"/>
              <a:t>Ali Galip Olayı, Milli Mücadele tarihinde önemli bir vakadır. Bu olayı Kongre heyetine Mustafa Kemal Paşa duyurmuştur ve bu faaliyetleri organize eden Damat Ferit Paşa ve hükûmetine tepki gösterilmesi kararlaştırılmıştır. Bu çerçevede Damat Ferit hükümetinin düşürülebilmesi için faaliyete geçilmiştir ve</a:t>
            </a:r>
            <a:r>
              <a:rPr lang="tr-TR" dirty="0" smtClean="0">
                <a:solidFill>
                  <a:srgbClr val="FF0000"/>
                </a:solidFill>
              </a:rPr>
              <a:t> İstanbul ile tüm ilişkilerin kesilmesine karar verilmiştir.</a:t>
            </a:r>
            <a:r>
              <a:rPr lang="tr-TR" dirty="0" smtClean="0"/>
              <a:t> 12 Eylül günü itibariyle İstanbul Hükûmeti ile olan tüm münasebetler sona erdirilmiş, yazışmalar sonlandırılmıştır. Vilayet ve ordu birimlerine, İstanbul’da yasal bir yeni hükûmet kurulana dek tüm yazışmaların sonlandırılmasını bildiren bir genelge yayınlanmıştır. </a:t>
            </a:r>
          </a:p>
          <a:p>
            <a:pPr algn="just"/>
            <a:r>
              <a:rPr lang="tr-TR" dirty="0" smtClean="0"/>
              <a:t>Bu gelişmeler üzerine Anadolu ile irtibatını kaybeden ve emirleri dinlenmeyen </a:t>
            </a:r>
            <a:r>
              <a:rPr lang="tr-TR" dirty="0" smtClean="0">
                <a:solidFill>
                  <a:srgbClr val="FF0000"/>
                </a:solidFill>
              </a:rPr>
              <a:t>Damat Ferit Paşa hükûmeti baskılara daha fazla dayanamamış ve 30 Eylül 1919’da istifa etmek zorunda kalmıştır</a:t>
            </a:r>
            <a:r>
              <a:rPr lang="tr-TR" dirty="0" smtClean="0"/>
              <a:t>. İstanbul’da onun yerine </a:t>
            </a:r>
            <a:r>
              <a:rPr lang="tr-TR" dirty="0" smtClean="0">
                <a:solidFill>
                  <a:srgbClr val="FF0000"/>
                </a:solidFill>
              </a:rPr>
              <a:t>Ali Rıza Paşa Hükûmeti kurulmuştur</a:t>
            </a:r>
            <a:r>
              <a:rPr lang="tr-TR" dirty="0" smtClean="0"/>
              <a:t>.</a:t>
            </a:r>
            <a:endParaRPr lang="tr-TR" dirty="0"/>
          </a:p>
        </p:txBody>
      </p:sp>
    </p:spTree>
    <p:extLst>
      <p:ext uri="{BB962C8B-B14F-4D97-AF65-F5344CB8AC3E}">
        <p14:creationId xmlns:p14="http://schemas.microsoft.com/office/powerpoint/2010/main" val="249233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19857"/>
            <a:ext cx="10515600" cy="585489"/>
          </a:xfrm>
        </p:spPr>
        <p:txBody>
          <a:bodyPr>
            <a:normAutofit fontScale="90000"/>
          </a:bodyPr>
          <a:lstStyle/>
          <a:p>
            <a:r>
              <a:rPr lang="tr-TR" dirty="0" smtClean="0"/>
              <a:t>ÖRNEK SORULAR</a:t>
            </a:r>
            <a:endParaRPr lang="tr-TR" dirty="0"/>
          </a:p>
        </p:txBody>
      </p:sp>
      <p:sp>
        <p:nvSpPr>
          <p:cNvPr id="3" name="İçerik Yer Tutucusu 2"/>
          <p:cNvSpPr>
            <a:spLocks noGrp="1"/>
          </p:cNvSpPr>
          <p:nvPr>
            <p:ph idx="1"/>
          </p:nvPr>
        </p:nvSpPr>
        <p:spPr>
          <a:xfrm>
            <a:off x="838200" y="905345"/>
            <a:ext cx="10515600" cy="5613149"/>
          </a:xfrm>
        </p:spPr>
        <p:txBody>
          <a:bodyPr/>
          <a:lstStyle/>
          <a:p>
            <a:pPr marL="0" indent="0">
              <a:buNone/>
            </a:pPr>
            <a:r>
              <a:rPr lang="tr-TR" dirty="0"/>
              <a:t>Milli Mücadelede ülkedeki bütün Müdafaa-i Hukuk Cemiyetlerinin, "Anadolu ve Rumeli Müdafaa-i Hukuk Cemiyeti" adı ile bir araya getirilişi aşağıdaki hangi gelişmede gerçekleşmiştir?</a:t>
            </a:r>
          </a:p>
          <a:p>
            <a:pPr marL="0" indent="0">
              <a:buNone/>
            </a:pPr>
            <a:r>
              <a:rPr lang="tr-TR" dirty="0"/>
              <a:t>A. Erzurum Kongresi</a:t>
            </a:r>
          </a:p>
          <a:p>
            <a:pPr marL="0" indent="0">
              <a:buNone/>
            </a:pPr>
            <a:r>
              <a:rPr lang="tr-TR" dirty="0"/>
              <a:t>B. Amasya Genelgesi</a:t>
            </a:r>
          </a:p>
          <a:p>
            <a:pPr marL="0" indent="0">
              <a:buNone/>
            </a:pPr>
            <a:r>
              <a:rPr lang="tr-TR" dirty="0"/>
              <a:t>C. Sivas Kongresi</a:t>
            </a:r>
          </a:p>
          <a:p>
            <a:pPr marL="0" indent="0">
              <a:buNone/>
            </a:pPr>
            <a:r>
              <a:rPr lang="tr-TR" dirty="0"/>
              <a:t>D. TBMM'nin açılışı</a:t>
            </a:r>
          </a:p>
          <a:p>
            <a:pPr marL="0" indent="0">
              <a:buNone/>
            </a:pPr>
            <a:r>
              <a:rPr lang="tr-TR" dirty="0"/>
              <a:t>E. Son Osmanlı </a:t>
            </a:r>
            <a:r>
              <a:rPr lang="tr-TR" dirty="0" err="1"/>
              <a:t>Mebusan</a:t>
            </a:r>
            <a:r>
              <a:rPr lang="tr-TR" dirty="0"/>
              <a:t> Meclisi toplantısı</a:t>
            </a:r>
          </a:p>
          <a:p>
            <a:pPr marL="0" indent="0">
              <a:buNone/>
            </a:pPr>
            <a:r>
              <a:rPr lang="tr-TR" dirty="0" smtClean="0"/>
              <a:t>CEVAP: </a:t>
            </a:r>
            <a:r>
              <a:rPr lang="tr-TR" dirty="0"/>
              <a:t>C</a:t>
            </a:r>
          </a:p>
        </p:txBody>
      </p:sp>
    </p:spTree>
    <p:extLst>
      <p:ext uri="{BB962C8B-B14F-4D97-AF65-F5344CB8AC3E}">
        <p14:creationId xmlns:p14="http://schemas.microsoft.com/office/powerpoint/2010/main" val="3293590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pPr marL="0" indent="0">
              <a:buNone/>
            </a:pPr>
            <a:r>
              <a:rPr lang="tr-TR" dirty="0"/>
              <a:t>Sivas Kongresi ile ilgili aşağıdakilerden hangisi doğru kabul edilemez?</a:t>
            </a:r>
          </a:p>
          <a:p>
            <a:pPr marL="0" indent="0">
              <a:buNone/>
            </a:pPr>
            <a:r>
              <a:rPr lang="tr-TR" dirty="0"/>
              <a:t>A. Milli Mücadelenin ulusal Kongresidir</a:t>
            </a:r>
          </a:p>
          <a:p>
            <a:pPr marL="0" indent="0">
              <a:buNone/>
            </a:pPr>
            <a:r>
              <a:rPr lang="tr-TR" dirty="0"/>
              <a:t>B. Ülkedeki tüm müdafaa-i hukuk cemiyetleri tek bir çatı altında birleştirilmiştir</a:t>
            </a:r>
          </a:p>
          <a:p>
            <a:pPr marL="0" indent="0">
              <a:buNone/>
            </a:pPr>
            <a:r>
              <a:rPr lang="tr-TR" dirty="0"/>
              <a:t>C. Kongre sonunda oluşan Temsil Heyeti başkanlığına yine Mustafa Kemal seçilmiştir</a:t>
            </a:r>
          </a:p>
          <a:p>
            <a:pPr marL="0" indent="0">
              <a:buNone/>
            </a:pPr>
            <a:r>
              <a:rPr lang="tr-TR" dirty="0"/>
              <a:t>D. Kongre Ali Fuat Cebesoy’u Umum Kuvayı Milliye Kumandanlığına atamıştır</a:t>
            </a:r>
          </a:p>
          <a:p>
            <a:pPr marL="0" indent="0">
              <a:buNone/>
            </a:pPr>
            <a:r>
              <a:rPr lang="tr-TR" dirty="0"/>
              <a:t>E. Kongrenin düzenlenmesi için İstanbul Hükümeti büyük çaba sarf etmiş, padişah katılımcılara kutlama mesajları göndermiştir</a:t>
            </a:r>
          </a:p>
          <a:p>
            <a:pPr marL="0" indent="0">
              <a:buNone/>
            </a:pPr>
            <a:r>
              <a:rPr lang="tr-TR" dirty="0" smtClean="0"/>
              <a:t>CEVAP: </a:t>
            </a:r>
            <a:r>
              <a:rPr lang="tr-TR" dirty="0"/>
              <a:t>E</a:t>
            </a:r>
          </a:p>
        </p:txBody>
      </p:sp>
    </p:spTree>
    <p:extLst>
      <p:ext uri="{BB962C8B-B14F-4D97-AF65-F5344CB8AC3E}">
        <p14:creationId xmlns:p14="http://schemas.microsoft.com/office/powerpoint/2010/main" val="1780672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buNone/>
            </a:pPr>
            <a:r>
              <a:rPr lang="tr-TR" dirty="0"/>
              <a:t>Sivas Kongresi ardından, milli hareketin sesi olması için bu şehirde çıkarılan gazetenin adı aşağıdakilerden hangisidir?</a:t>
            </a:r>
          </a:p>
          <a:p>
            <a:pPr marL="0" indent="0">
              <a:buNone/>
            </a:pPr>
            <a:r>
              <a:rPr lang="tr-TR" dirty="0"/>
              <a:t>A. Hakimiyet-i Milliye               </a:t>
            </a:r>
          </a:p>
          <a:p>
            <a:pPr marL="0" indent="0">
              <a:buNone/>
            </a:pPr>
            <a:r>
              <a:rPr lang="tr-TR" dirty="0"/>
              <a:t>B. Tercüman-ı Ahval               </a:t>
            </a:r>
          </a:p>
          <a:p>
            <a:pPr marL="0" indent="0">
              <a:buNone/>
            </a:pPr>
            <a:r>
              <a:rPr lang="tr-TR" dirty="0"/>
              <a:t>C. Takvim-i </a:t>
            </a:r>
            <a:r>
              <a:rPr lang="tr-TR" dirty="0" err="1"/>
              <a:t>Vekayi</a:t>
            </a:r>
            <a:endParaRPr lang="tr-TR" dirty="0"/>
          </a:p>
          <a:p>
            <a:pPr marL="0" indent="0">
              <a:buNone/>
            </a:pPr>
            <a:r>
              <a:rPr lang="tr-TR" dirty="0"/>
              <a:t>D. İrade-i Milliye                       </a:t>
            </a:r>
          </a:p>
          <a:p>
            <a:pPr marL="0" indent="0">
              <a:buNone/>
            </a:pPr>
            <a:r>
              <a:rPr lang="tr-TR" dirty="0"/>
              <a:t>E. Ceride-i Havadis</a:t>
            </a:r>
          </a:p>
          <a:p>
            <a:pPr marL="0" indent="0">
              <a:buNone/>
            </a:pPr>
            <a:r>
              <a:rPr lang="tr-TR" dirty="0" smtClean="0"/>
              <a:t>CEVAP: </a:t>
            </a:r>
            <a:r>
              <a:rPr lang="tr-TR" dirty="0"/>
              <a:t>D</a:t>
            </a:r>
          </a:p>
        </p:txBody>
      </p:sp>
    </p:spTree>
    <p:extLst>
      <p:ext uri="{BB962C8B-B14F-4D97-AF65-F5344CB8AC3E}">
        <p14:creationId xmlns:p14="http://schemas.microsoft.com/office/powerpoint/2010/main" val="1989836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lvl="0" indent="-165100" algn="just">
              <a:lnSpc>
                <a:spcPct val="150000"/>
              </a:lnSpc>
              <a:spcBef>
                <a:spcPts val="0"/>
              </a:spcBef>
              <a:tabLst>
                <a:tab pos="186690" algn="l"/>
              </a:tabLst>
            </a:pPr>
            <a:r>
              <a:rPr lang="tr-TR" sz="2000" b="1" dirty="0">
                <a:solidFill>
                  <a:srgbClr val="FF0000"/>
                </a:solidFill>
                <a:latin typeface="Arial Black" panose="020B0A04020102020204" pitchFamily="34" charset="0"/>
                <a:ea typeface="Arial" panose="020B0604020202020204" pitchFamily="34" charset="0"/>
              </a:rPr>
              <a:t>	Diğer Mahalli Kongreler</a:t>
            </a:r>
            <a:endParaRPr lang="tr-TR" sz="2000" b="1" dirty="0">
              <a:solidFill>
                <a:prstClr val="black"/>
              </a:solidFill>
              <a:latin typeface="Arial" panose="020B0604020202020204" pitchFamily="34" charset="0"/>
              <a:ea typeface="Arial" panose="020B0604020202020204" pitchFamily="34" charset="0"/>
            </a:endParaRPr>
          </a:p>
          <a:p>
            <a:pPr lvl="0" algn="just">
              <a:lnSpc>
                <a:spcPct val="150000"/>
              </a:lnSpc>
              <a:spcBef>
                <a:spcPts val="0"/>
              </a:spcBef>
            </a:pPr>
            <a:r>
              <a:rPr lang="tr-TR" sz="20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	Kars Kongresi</a:t>
            </a:r>
            <a:r>
              <a:rPr lang="tr-TR" sz="20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a:t>
            </a:r>
            <a:endParaRPr lang="tr-T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0"/>
              </a:spcBef>
            </a:pPr>
            <a:r>
              <a:rPr lang="tr-TR" sz="20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a:t>
            </a:r>
            <a:r>
              <a:rPr lang="tr-TR" sz="2000" dirty="0">
                <a:latin typeface="Arial Black" panose="020B0A04020102020204" pitchFamily="34" charset="0"/>
                <a:ea typeface="Calibri" panose="020F0502020204030204" pitchFamily="34" charset="0"/>
                <a:cs typeface="Times New Roman" panose="02020603050405020304" pitchFamily="18" charset="0"/>
              </a:rPr>
              <a:t>Osmanlı Devleti, Mondros Mütarekesi’ne göre Kars, Ardahan ve Batum’dan da çekilmek zorundaydı.</a:t>
            </a:r>
            <a:r>
              <a:rPr lang="tr-TR" sz="2000" dirty="0">
                <a:latin typeface="Calibri" panose="020F0502020204030204" pitchFamily="34" charset="0"/>
                <a:ea typeface="Calibri" panose="020F0502020204030204" pitchFamily="34" charset="0"/>
                <a:cs typeface="Times New Roman" panose="02020603050405020304" pitchFamily="18" charset="0"/>
              </a:rPr>
              <a:t> </a:t>
            </a:r>
            <a:r>
              <a:rPr lang="tr-TR" sz="2000" dirty="0">
                <a:latin typeface="Arial Black" panose="020B0A04020102020204" pitchFamily="34" charset="0"/>
                <a:ea typeface="Calibri" panose="020F0502020204030204" pitchFamily="34" charset="0"/>
                <a:cs typeface="Times New Roman" panose="02020603050405020304" pitchFamily="18" charset="0"/>
              </a:rPr>
              <a:t>Yaklaşan tehlikeyi gören bölge halkı 5 Kasım 1918’de 9. Ordu Komutanı Yakup Şevki Paşa ve Kars Mutasarrıfı Hilmi Bey’in yar­dımlarıyla “Kars İslâm Şûrası” adıyla kendi milli hükümetlerini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kurmuşlar­dı(5 </a:t>
            </a:r>
            <a:r>
              <a:rPr lang="tr-TR" sz="2000" dirty="0">
                <a:latin typeface="Arial Black" panose="020B0A04020102020204" pitchFamily="34" charset="0"/>
                <a:ea typeface="Calibri" panose="020F0502020204030204" pitchFamily="34" charset="0"/>
                <a:cs typeface="Times New Roman" panose="02020603050405020304" pitchFamily="18" charset="0"/>
              </a:rPr>
              <a:t>Kasım 1918). Birinci Kars Kongresi’ni de 14 Kasım 1918’de Kars’ta gerçekleştirmişlerdir. Ve Ermeni tehlikesine karşı tedbirler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alındı. D</a:t>
            </a:r>
            <a:r>
              <a:rPr lang="tr-TR" sz="2000" dirty="0" smtClean="0">
                <a:latin typeface="Arial Black" panose="020B0A04020102020204" pitchFamily="34" charset="0"/>
              </a:rPr>
              <a:t>aha </a:t>
            </a:r>
            <a:r>
              <a:rPr lang="tr-TR" sz="2000" dirty="0">
                <a:latin typeface="Arial Black" panose="020B0A04020102020204" pitchFamily="34" charset="0"/>
              </a:rPr>
              <a:t>geniş katılımlı ikinci Kars Kongresi 30 Kasım 1918’de toplanmıştır. </a:t>
            </a:r>
            <a:endParaRPr lang="tr-TR" sz="2000" dirty="0">
              <a:latin typeface="Arial Black" panose="020B0A04020102020204" pitchFamily="34" charset="0"/>
              <a:ea typeface="Calibri" panose="020F0502020204030204" pitchFamily="34" charset="0"/>
              <a:cs typeface="Times New Roman" panose="02020603050405020304" pitchFamily="18" charset="0"/>
            </a:endParaRPr>
          </a:p>
          <a:p>
            <a:pPr algn="just">
              <a:lnSpc>
                <a:spcPct val="170000"/>
              </a:lnSpc>
            </a:pPr>
            <a:endParaRPr lang="tr-TR" sz="2000" b="1" dirty="0" smtClean="0">
              <a:latin typeface="Arial Black" panose="020B0A04020102020204" pitchFamily="34" charset="0"/>
            </a:endParaRPr>
          </a:p>
        </p:txBody>
      </p:sp>
    </p:spTree>
    <p:extLst>
      <p:ext uri="{BB962C8B-B14F-4D97-AF65-F5344CB8AC3E}">
        <p14:creationId xmlns:p14="http://schemas.microsoft.com/office/powerpoint/2010/main" val="1202486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0"/>
            <a:ext cx="11812249" cy="239843"/>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359765"/>
            <a:ext cx="11812249" cy="6340838"/>
          </a:xfrm>
        </p:spPr>
        <p:txBody>
          <a:bodyPr>
            <a:noAutofit/>
          </a:bodyPr>
          <a:lstStyle/>
          <a:p>
            <a:pPr algn="just">
              <a:lnSpc>
                <a:spcPct val="170000"/>
              </a:lnSpc>
            </a:pPr>
            <a:r>
              <a:rPr lang="tr-TR" sz="1600" dirty="0" smtClean="0">
                <a:latin typeface="Arial Black" panose="020B0A04020102020204" pitchFamily="34" charset="0"/>
              </a:rPr>
              <a:t>Amasya Genelgesinin ilanı ardından buradan hareket eden Mustafa Kemal Paşa ve beraberindekiler 3 Temmuz 1919 günü Erzurum’a gelmişlerdir. Burada halk ve 15. Kolordu Komutanı Kazım Karabekir ve maiyeti tarafından karşılanan Mustafa Kemal Paşa, ertesi gün </a:t>
            </a:r>
            <a:r>
              <a:rPr lang="tr-TR" sz="1600" dirty="0" err="1" smtClean="0">
                <a:latin typeface="Arial Black" panose="020B0A04020102020204" pitchFamily="34" charset="0"/>
              </a:rPr>
              <a:t>Müdafaai</a:t>
            </a:r>
            <a:r>
              <a:rPr lang="tr-TR" sz="1600" dirty="0" smtClean="0">
                <a:latin typeface="Arial Black" panose="020B0A04020102020204" pitchFamily="34" charset="0"/>
              </a:rPr>
              <a:t> Hukuk Cemiyetini ziyaret etmiş ve hazırlanmakta olan kongre çalışmaları ile ilgili görüşmeler yapmıştır. </a:t>
            </a:r>
          </a:p>
          <a:p>
            <a:pPr algn="just">
              <a:lnSpc>
                <a:spcPct val="170000"/>
              </a:lnSpc>
            </a:pPr>
            <a:r>
              <a:rPr lang="tr-TR" sz="1600" dirty="0" smtClean="0">
                <a:latin typeface="Arial Black" panose="020B0A04020102020204" pitchFamily="34" charset="0"/>
              </a:rPr>
              <a:t>Erzurum’da çeşitli çalışmalarını sürdürürken, telgraflaşma yolu </a:t>
            </a:r>
            <a:r>
              <a:rPr lang="tr-TR" sz="1600" dirty="0">
                <a:latin typeface="Arial Black" panose="020B0A04020102020204" pitchFamily="34" charset="0"/>
              </a:rPr>
              <a:t>ile doğrudan padişahla </a:t>
            </a:r>
            <a:r>
              <a:rPr lang="tr-TR" sz="1600" dirty="0" smtClean="0">
                <a:latin typeface="Arial Black" panose="020B0A04020102020204" pitchFamily="34" charset="0"/>
              </a:rPr>
              <a:t>yaptığı görüşmede İstanbul’a geri çağrılması ve bunu reddetmesi ardından 7-8 Temmuz günü yürüttüğü resmî görev olan Ordu Müfettişliği ile birlikte askerlik mesleğinden de istifa etmiştir.</a:t>
            </a:r>
          </a:p>
          <a:p>
            <a:pPr algn="just">
              <a:lnSpc>
                <a:spcPct val="170000"/>
              </a:lnSpc>
            </a:pPr>
            <a:r>
              <a:rPr lang="tr-TR" sz="1600" dirty="0" smtClean="0">
                <a:latin typeface="Arial Black" panose="020B0A04020102020204" pitchFamily="34" charset="0"/>
              </a:rPr>
              <a:t>Bu aşamada Millî Mücadelenin en kritik anlarından birisi yaşanmıştır. Zira o zamana kadar bölgedeki askerî ve sivil memurlara emir verebilme yetkisi olan Mustafa Kemal Paşa artık sivil </a:t>
            </a:r>
            <a:r>
              <a:rPr lang="tr-TR" sz="1600" dirty="0">
                <a:latin typeface="Arial Black" panose="020B0A04020102020204" pitchFamily="34" charset="0"/>
              </a:rPr>
              <a:t>bir vatandaş durumuna </a:t>
            </a:r>
            <a:r>
              <a:rPr lang="tr-TR" sz="1600" dirty="0" smtClean="0">
                <a:latin typeface="Arial Black" panose="020B0A04020102020204" pitchFamily="34" charset="0"/>
              </a:rPr>
              <a:t>gelmiştir. Buna karşın, ertesi günü onun bulunduğu odaya gelen 15. Kolordu Komutanı Kazım Karabekir’in hazır ol vaziyetinde kendisini selâmlayarak: «bundan sonra da ben ve kolordum emirlerinizi eskisi gibi yerine getirmeyi şeref bileceğiz» şeklindeki cümlesi, Millî Mücadelenin önemli dönüm noktalarından birisi olacaktır.  </a:t>
            </a:r>
            <a:endParaRPr lang="tr-TR" sz="1600" dirty="0">
              <a:latin typeface="Arial Black" panose="020B0A04020102020204" pitchFamily="34" charset="0"/>
            </a:endParaRPr>
          </a:p>
          <a:p>
            <a:pPr algn="just">
              <a:lnSpc>
                <a:spcPct val="170000"/>
              </a:lnSpc>
            </a:pPr>
            <a:endParaRPr lang="tr-TR" sz="1600" dirty="0" smtClean="0">
              <a:latin typeface="Arial Black" panose="020B0A04020102020204" pitchFamily="34" charset="0"/>
            </a:endParaRPr>
          </a:p>
        </p:txBody>
      </p:sp>
    </p:spTree>
    <p:extLst>
      <p:ext uri="{BB962C8B-B14F-4D97-AF65-F5344CB8AC3E}">
        <p14:creationId xmlns:p14="http://schemas.microsoft.com/office/powerpoint/2010/main" val="2954784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lvl="0" algn="just">
              <a:lnSpc>
                <a:spcPct val="150000"/>
              </a:lnSpc>
              <a:spcBef>
                <a:spcPts val="0"/>
              </a:spcBef>
            </a:pP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Ardahan Kongresi: </a:t>
            </a:r>
            <a:endParaRPr lang="tr-T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0"/>
              </a:spcBef>
            </a:pPr>
            <a:r>
              <a:rPr lang="tr-TR"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Batum’un Gürcüler tarafından işgalinden sonra, 3. Tümen Komutanı </a:t>
            </a:r>
            <a:r>
              <a:rPr lang="tr-TR" dirty="0" err="1">
                <a:latin typeface="Arial Black" panose="020B0A04020102020204" pitchFamily="34" charset="0"/>
                <a:ea typeface="Calibri" panose="020F0502020204030204" pitchFamily="34" charset="0"/>
                <a:cs typeface="Times New Roman" panose="02020603050405020304" pitchFamily="18" charset="0"/>
              </a:rPr>
              <a:t>Halid</a:t>
            </a:r>
            <a:r>
              <a:rPr lang="tr-TR" dirty="0">
                <a:latin typeface="Arial Black" panose="020B0A04020102020204" pitchFamily="34" charset="0"/>
                <a:ea typeface="Calibri" panose="020F0502020204030204" pitchFamily="34" charset="0"/>
                <a:cs typeface="Times New Roman" panose="02020603050405020304" pitchFamily="18" charset="0"/>
              </a:rPr>
              <a:t> Bey’in önderliğinde 3-5 Ocak 1919’da Birinci Ardahan Kongresi toplanmıştır. Eldeki silahları teslim etmeme, </a:t>
            </a:r>
            <a:r>
              <a:rPr lang="tr-TR" dirty="0" err="1">
                <a:latin typeface="Arial Black" panose="020B0A04020102020204" pitchFamily="34" charset="0"/>
                <a:ea typeface="Calibri" panose="020F0502020204030204" pitchFamily="34" charset="0"/>
                <a:cs typeface="Times New Roman" panose="02020603050405020304" pitchFamily="18" charset="0"/>
              </a:rPr>
              <a:t>teşkilâtlanıp</a:t>
            </a:r>
            <a:r>
              <a:rPr lang="tr-TR" dirty="0">
                <a:latin typeface="Arial Black" panose="020B0A04020102020204" pitchFamily="34" charset="0"/>
                <a:ea typeface="Calibri" panose="020F0502020204030204" pitchFamily="34" charset="0"/>
                <a:cs typeface="Times New Roman" panose="02020603050405020304" pitchFamily="18" charset="0"/>
              </a:rPr>
              <a:t>, yılmadan zafere kadar birlikte çalışma ve Ardahan’da yeni bir kongre toplama kararının alın­dığı bu Kongre’den hemen sonra 7-9 Ocak 1919’da İkinci Ardahan Kongre­si gerçekleştirilmiştir. Bu kongre de ise, Kars’ta bütün bölgenin katılı­mıyla bir kongre düzenlemek, İngiliz­lerin koruduğu her türlü düşman faali­yetine karşı durmak, çeşitli yollarla seslerini duyurmak gibi kararlar alın­mıştır.</a:t>
            </a:r>
            <a:endParaRPr lang="tr-TR" sz="4400" dirty="0">
              <a:latin typeface="Arial Black" panose="020B0A04020102020204" pitchFamily="34" charset="0"/>
              <a:ea typeface="Calibri" panose="020F0502020204030204" pitchFamily="34" charset="0"/>
              <a:cs typeface="Times New Roman" panose="02020603050405020304" pitchFamily="18" charset="0"/>
            </a:endParaRPr>
          </a:p>
          <a:p>
            <a:pPr algn="just">
              <a:lnSpc>
                <a:spcPct val="170000"/>
              </a:lnSpc>
            </a:pPr>
            <a:endParaRPr lang="tr-TR" sz="2000" b="1" dirty="0" smtClean="0">
              <a:latin typeface="Arial Black" panose="020B0A04020102020204" pitchFamily="34" charset="0"/>
            </a:endParaRPr>
          </a:p>
        </p:txBody>
      </p:sp>
    </p:spTree>
    <p:extLst>
      <p:ext uri="{BB962C8B-B14F-4D97-AF65-F5344CB8AC3E}">
        <p14:creationId xmlns:p14="http://schemas.microsoft.com/office/powerpoint/2010/main" val="3119331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lvl="0" algn="just">
              <a:lnSpc>
                <a:spcPct val="150000"/>
              </a:lnSpc>
              <a:spcBef>
                <a:spcPts val="0"/>
              </a:spcBef>
            </a:pPr>
            <a:r>
              <a:rPr lang="tr-TR"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Ardından 17-18 </a:t>
            </a:r>
            <a:r>
              <a:rPr lang="tr-TR" dirty="0">
                <a:latin typeface="Arial Black" panose="020B0A04020102020204" pitchFamily="34" charset="0"/>
                <a:ea typeface="Calibri" panose="020F0502020204030204" pitchFamily="34" charset="0"/>
                <a:cs typeface="Times New Roman" panose="02020603050405020304" pitchFamily="18" charset="0"/>
              </a:rPr>
              <a:t>Ocak 1919’da, Doktor Esat Bey’in başkanlığında Bü­yük Kars Kongresi toplanmış, </a:t>
            </a:r>
            <a:r>
              <a:rPr lang="tr-TR" dirty="0" err="1" smtClean="0">
                <a:solidFill>
                  <a:prstClr val="black"/>
                </a:solidFill>
                <a:latin typeface="Arial Black" panose="020B0A04020102020204" pitchFamily="34" charset="0"/>
                <a:ea typeface="Calibri" panose="020F0502020204030204" pitchFamily="34" charset="0"/>
                <a:cs typeface="Times New Roman" panose="02020603050405020304" pitchFamily="18" charset="0"/>
              </a:rPr>
              <a:t>Cenûb</a:t>
            </a:r>
            <a:r>
              <a:rPr lang="tr-TR" dirty="0" smtClean="0">
                <a:solidFill>
                  <a:prstClr val="black"/>
                </a:solidFill>
                <a:latin typeface="Arial Black" panose="020B0A04020102020204" pitchFamily="34" charset="0"/>
                <a:ea typeface="Calibri" panose="020F0502020204030204" pitchFamily="34" charset="0"/>
                <a:cs typeface="Times New Roman" panose="02020603050405020304" pitchFamily="18" charset="0"/>
              </a:rPr>
              <a:t>-i Garbî Kafkas Hükûmeti </a:t>
            </a:r>
            <a:r>
              <a:rPr lang="tr-TR" dirty="0" err="1" smtClean="0">
                <a:solidFill>
                  <a:prstClr val="black"/>
                </a:solidFill>
                <a:latin typeface="Arial Black" panose="020B0A04020102020204" pitchFamily="34" charset="0"/>
                <a:ea typeface="Calibri" panose="020F0502020204030204" pitchFamily="34" charset="0"/>
                <a:cs typeface="Times New Roman" panose="02020603050405020304" pitchFamily="18" charset="0"/>
              </a:rPr>
              <a:t>Muvakkatai</a:t>
            </a:r>
            <a:r>
              <a:rPr lang="tr-TR" dirty="0" smtClean="0">
                <a:solidFill>
                  <a:prstClr val="black"/>
                </a:solidFill>
                <a:latin typeface="Arial Black" panose="020B0A04020102020204" pitchFamily="34" charset="0"/>
                <a:ea typeface="Calibri" panose="020F0502020204030204" pitchFamily="34" charset="0"/>
                <a:cs typeface="Times New Roman" panose="02020603050405020304" pitchFamily="18" charset="0"/>
              </a:rPr>
              <a:t> </a:t>
            </a:r>
            <a:r>
              <a:rPr lang="tr-TR" dirty="0" err="1" smtClean="0">
                <a:solidFill>
                  <a:prstClr val="black"/>
                </a:solidFill>
                <a:latin typeface="Arial Black" panose="020B0A04020102020204" pitchFamily="34" charset="0"/>
                <a:ea typeface="Calibri" panose="020F0502020204030204" pitchFamily="34" charset="0"/>
                <a:cs typeface="Times New Roman" panose="02020603050405020304" pitchFamily="18" charset="0"/>
              </a:rPr>
              <a:t>Milliyesi</a:t>
            </a:r>
            <a:r>
              <a:rPr lang="tr-TR" dirty="0" smtClean="0">
                <a:solidFill>
                  <a:prstClr val="black"/>
                </a:solidFill>
                <a:latin typeface="Arial Black" panose="020B0A04020102020204" pitchFamily="34" charset="0"/>
                <a:ea typeface="Calibri" panose="020F0502020204030204" pitchFamily="34" charset="0"/>
                <a:cs typeface="Times New Roman" panose="02020603050405020304" pitchFamily="18" charset="0"/>
              </a:rPr>
              <a:t>(</a:t>
            </a:r>
            <a:r>
              <a:rPr lang="tr-TR" dirty="0" smtClean="0">
                <a:latin typeface="Arial Black" panose="020B0A04020102020204" pitchFamily="34" charset="0"/>
                <a:ea typeface="Calibri" panose="020F0502020204030204" pitchFamily="34" charset="0"/>
                <a:cs typeface="Times New Roman" panose="02020603050405020304" pitchFamily="18" charset="0"/>
              </a:rPr>
              <a:t>Güney-Batı </a:t>
            </a:r>
            <a:r>
              <a:rPr lang="tr-TR" dirty="0">
                <a:latin typeface="Arial Black" panose="020B0A04020102020204" pitchFamily="34" charset="0"/>
                <a:ea typeface="Calibri" panose="020F0502020204030204" pitchFamily="34" charset="0"/>
                <a:cs typeface="Times New Roman" panose="02020603050405020304" pitchFamily="18" charset="0"/>
              </a:rPr>
              <a:t>Kaf­kasya Geçici Milli </a:t>
            </a:r>
            <a:r>
              <a:rPr lang="tr-TR" dirty="0" smtClean="0">
                <a:latin typeface="Arial Black" panose="020B0A04020102020204" pitchFamily="34" charset="0"/>
                <a:ea typeface="Calibri" panose="020F0502020204030204" pitchFamily="34" charset="0"/>
                <a:cs typeface="Times New Roman" panose="02020603050405020304" pitchFamily="18" charset="0"/>
              </a:rPr>
              <a:t>Hükümeti) </a:t>
            </a:r>
            <a:r>
              <a:rPr lang="tr-TR"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kurul­muştur. </a:t>
            </a:r>
            <a:r>
              <a:rPr lang="tr-TR" dirty="0" smtClean="0">
                <a:solidFill>
                  <a:prstClr val="black"/>
                </a:solidFill>
                <a:latin typeface="Arial Black" panose="020B0A04020102020204" pitchFamily="34" charset="0"/>
                <a:ea typeface="Calibri" panose="020F0502020204030204" pitchFamily="34" charset="0"/>
                <a:cs typeface="Times New Roman" panose="02020603050405020304" pitchFamily="18" charset="0"/>
              </a:rPr>
              <a:t>Bu </a:t>
            </a:r>
            <a:r>
              <a:rPr lang="tr-TR"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hükümet İngilizler tarafından </a:t>
            </a:r>
            <a:r>
              <a:rPr lang="tr-TR" dirty="0" smtClean="0">
                <a:solidFill>
                  <a:prstClr val="black"/>
                </a:solidFill>
                <a:latin typeface="Arial Black" panose="020B0A04020102020204" pitchFamily="34" charset="0"/>
                <a:ea typeface="Calibri" panose="020F0502020204030204" pitchFamily="34" charset="0"/>
                <a:cs typeface="Times New Roman" panose="02020603050405020304" pitchFamily="18" charset="0"/>
              </a:rPr>
              <a:t>12 Nisan 1919’da dağıtılmıştır</a:t>
            </a:r>
            <a:r>
              <a:rPr lang="tr-TR"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a:t>
            </a:r>
          </a:p>
          <a:p>
            <a:pPr lvl="0" algn="just">
              <a:lnSpc>
                <a:spcPct val="150000"/>
              </a:lnSpc>
              <a:spcAft>
                <a:spcPts val="800"/>
              </a:spcAft>
            </a:pPr>
            <a:r>
              <a:rPr lang="tr-TR"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	Oltu Kongresi:</a:t>
            </a:r>
            <a:endParaRPr lang="tr-TR" sz="2000" dirty="0">
              <a:solidFill>
                <a:prstClr val="black"/>
              </a:solidFill>
              <a:latin typeface="Arial Black" panose="020B0A04020102020204" pitchFamily="34" charset="0"/>
              <a:ea typeface="Calibri" panose="020F0502020204030204" pitchFamily="34" charset="0"/>
              <a:cs typeface="Times New Roman" panose="02020603050405020304" pitchFamily="18" charset="0"/>
            </a:endParaRPr>
          </a:p>
          <a:p>
            <a:pPr lvl="0" algn="just">
              <a:lnSpc>
                <a:spcPct val="150000"/>
              </a:lnSpc>
            </a:pPr>
            <a:r>
              <a:rPr lang="tr-TR"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Oltulular, Ermeni katliamına </a:t>
            </a:r>
            <a:r>
              <a:rPr lang="tr-TR" dirty="0">
                <a:solidFill>
                  <a:srgbClr val="000000"/>
                </a:solidFill>
                <a:latin typeface="Arial Black" panose="020B0A04020102020204" pitchFamily="34" charset="0"/>
                <a:ea typeface="Calibri" panose="020F0502020204030204" pitchFamily="34" charset="0"/>
                <a:cs typeface="Times New Roman" panose="02020603050405020304" pitchFamily="18" charset="0"/>
              </a:rPr>
              <a:t>karşı </a:t>
            </a:r>
            <a:r>
              <a:rPr lang="tr-TR"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bir araya gelerek, bir idare organı oluşturmuşlardır. Bu or­g</a:t>
            </a:r>
            <a:r>
              <a:rPr lang="tr-TR" dirty="0">
                <a:latin typeface="Arial Black" panose="020B0A04020102020204" pitchFamily="34" charset="0"/>
                <a:ea typeface="Calibri" panose="020F0502020204030204" pitchFamily="34" charset="0"/>
                <a:cs typeface="Times New Roman" panose="02020603050405020304" pitchFamily="18" charset="0"/>
              </a:rPr>
              <a:t>an 21 Şubat 1920’de Mümtaz Cahit Bey’in başkanlığında bir kongre yap­mıştır. Oltu’nun Türk ve Türkiye’ye ait olduğu belirtilmiştir.</a:t>
            </a:r>
          </a:p>
          <a:p>
            <a:pPr marL="342900" indent="-342900" algn="just">
              <a:lnSpc>
                <a:spcPct val="170000"/>
              </a:lnSpc>
              <a:buFont typeface="Arial" charset="0"/>
              <a:buChar char="•"/>
            </a:pPr>
            <a:endParaRPr lang="tr-TR" sz="1900" b="1" dirty="0" smtClean="0">
              <a:latin typeface="Arial Black" panose="020B0A04020102020204" pitchFamily="34" charset="0"/>
            </a:endParaRPr>
          </a:p>
        </p:txBody>
      </p:sp>
    </p:spTree>
    <p:extLst>
      <p:ext uri="{BB962C8B-B14F-4D97-AF65-F5344CB8AC3E}">
        <p14:creationId xmlns:p14="http://schemas.microsoft.com/office/powerpoint/2010/main" val="3559822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37786"/>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125261"/>
            <a:ext cx="11977141" cy="6575342"/>
          </a:xfrm>
        </p:spPr>
        <p:txBody>
          <a:bodyPr>
            <a:noAutofit/>
          </a:bodyPr>
          <a:lstStyle/>
          <a:p>
            <a:pPr lvl="0" algn="just">
              <a:lnSpc>
                <a:spcPct val="150000"/>
              </a:lnSpc>
              <a:spcBef>
                <a:spcPts val="0"/>
              </a:spcBef>
            </a:pPr>
            <a:r>
              <a:rPr lang="tr-TR" sz="20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Trabzon Kongresi: </a:t>
            </a:r>
            <a:endParaRPr lang="tr-TR" sz="1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0"/>
              </a:spcBef>
            </a:pPr>
            <a:r>
              <a:rPr lang="tr-TR" sz="20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Trabzon’da da galip devletlerin desteğindeki Rum ve Ermeni tehditlerine karşı direniş örgütleri kurulmuştu. Bu örgütler Kars, Ardahan kongrelerine de temsilci göndermişler­di. </a:t>
            </a:r>
            <a:r>
              <a:rPr lang="tr-TR" sz="2000" dirty="0">
                <a:latin typeface="Arial Black" panose="020B0A04020102020204" pitchFamily="34" charset="0"/>
                <a:ea typeface="Calibri" panose="020F0502020204030204" pitchFamily="34" charset="0"/>
                <a:cs typeface="Times New Roman" panose="02020603050405020304" pitchFamily="18" charset="0"/>
              </a:rPr>
              <a:t>Trabzon Muhafaza-ı Hukuk-ı Milliye Cemiyeti ilk kongre­sini 23 Şubat 1919’da gerçekleştirmiş­, Trabzon’un Türk ve Türkiye’nin bir parçası olduğu özellikle vurgulan­mıştır. </a:t>
            </a:r>
            <a:r>
              <a:rPr lang="tr-TR" sz="2000" dirty="0">
                <a:latin typeface="Arial Black" panose="020B0A04020102020204" pitchFamily="34" charset="0"/>
              </a:rPr>
              <a:t>Yunanlıların İzmir’i işgali üzerine cemiyet bu defa 22 Mayıs 1919’da İkinci Trabzon Kongresi’ni toplamış, </a:t>
            </a:r>
            <a:r>
              <a:rPr lang="tr-TR" sz="2000" dirty="0">
                <a:solidFill>
                  <a:prstClr val="black"/>
                </a:solidFill>
                <a:latin typeface="Arial Black" panose="020B0A04020102020204" pitchFamily="34" charset="0"/>
              </a:rPr>
              <a:t>silahlı mücadele ve Doğu Anadolu’yu da kapsayacak büyük bir kongrenin toplanması yolunda kararlar almıştır. İşte Millî Mücadele tarihinde önemli bir yere sahip olan Erzurum Kongresi hazırlıkları, bu İkinci Trabzon Kongresi’nin teklifiyle başlamıştır.</a:t>
            </a:r>
            <a:endParaRPr lang="tr-TR" sz="4000" dirty="0">
              <a:solidFill>
                <a:prstClr val="black"/>
              </a:solidFill>
              <a:latin typeface="Arial Black" panose="020B0A04020102020204" pitchFamily="34" charset="0"/>
              <a:ea typeface="Calibri" panose="020F0502020204030204" pitchFamily="34" charset="0"/>
              <a:cs typeface="Times New Roman" panose="02020603050405020304" pitchFamily="18" charset="0"/>
            </a:endParaRPr>
          </a:p>
          <a:p>
            <a:pPr algn="just">
              <a:lnSpc>
                <a:spcPct val="170000"/>
              </a:lnSpc>
            </a:pPr>
            <a:endParaRPr lang="tr-TR" sz="1900" b="1" dirty="0" smtClean="0">
              <a:latin typeface="Arial Black" panose="020B0A04020102020204" pitchFamily="34" charset="0"/>
            </a:endParaRPr>
          </a:p>
        </p:txBody>
      </p:sp>
    </p:spTree>
    <p:extLst>
      <p:ext uri="{BB962C8B-B14F-4D97-AF65-F5344CB8AC3E}">
        <p14:creationId xmlns:p14="http://schemas.microsoft.com/office/powerpoint/2010/main" val="1310577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pPr marL="0" lvl="0" indent="0" algn="just">
              <a:lnSpc>
                <a:spcPct val="150000"/>
              </a:lnSpc>
              <a:spcBef>
                <a:spcPts val="0"/>
              </a:spcBef>
              <a:buNone/>
            </a:pPr>
            <a:r>
              <a:rPr lang="tr-TR" sz="24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İzmir Kongresi:</a:t>
            </a:r>
            <a:endParaRPr lang="tr-T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Bef>
                <a:spcPts val="0"/>
              </a:spcBef>
              <a:buNone/>
            </a:pP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Mondros Mütarekesi’nin imza­lanmasından sonra yurdun diğer taraflarında olduğu gibi Batı Anadolu’da da büyük bir kaynaşma başlamıştır. İşgalci devletlerin gemilerinin İzmir’e yanaşmalarından da cesaret alan Rumlar, Türklere karşı saldırılara başlayınca İzmir </a:t>
            </a:r>
            <a:r>
              <a:rPr lang="tr-TR" sz="2400" dirty="0" smtClean="0">
                <a:latin typeface="Arial Black" panose="020B0A04020102020204" pitchFamily="34" charset="0"/>
                <a:ea typeface="Calibri" panose="020F0502020204030204" pitchFamily="34" charset="0"/>
                <a:cs typeface="Times New Roman" panose="02020603050405020304" pitchFamily="18" charset="0"/>
              </a:rPr>
              <a:t>Müdafaa-ı </a:t>
            </a:r>
            <a:r>
              <a:rPr lang="tr-TR" sz="2400" dirty="0">
                <a:latin typeface="Arial Black" panose="020B0A04020102020204" pitchFamily="34" charset="0"/>
                <a:ea typeface="Calibri" panose="020F0502020204030204" pitchFamily="34" charset="0"/>
                <a:cs typeface="Times New Roman" panose="02020603050405020304" pitchFamily="18" charset="0"/>
              </a:rPr>
              <a:t>Hukuk-ı Osmaniye Cemiyeti, İzmir’in Yunanlılar tarafından işgalinden önce, Büyük </a:t>
            </a:r>
            <a:r>
              <a:rPr lang="tr-TR" sz="2400" dirty="0" err="1">
                <a:latin typeface="Arial Black" panose="020B0A04020102020204" pitchFamily="34" charset="0"/>
                <a:ea typeface="Calibri" panose="020F0502020204030204" pitchFamily="34" charset="0"/>
                <a:cs typeface="Times New Roman" panose="02020603050405020304" pitchFamily="18" charset="0"/>
              </a:rPr>
              <a:t>Redd</a:t>
            </a:r>
            <a:r>
              <a:rPr lang="tr-TR" sz="2400" dirty="0">
                <a:latin typeface="Arial Black" panose="020B0A04020102020204" pitchFamily="34" charset="0"/>
                <a:ea typeface="Calibri" panose="020F0502020204030204" pitchFamily="34" charset="0"/>
                <a:cs typeface="Times New Roman" panose="02020603050405020304" pitchFamily="18" charset="0"/>
              </a:rPr>
              <a:t>- i İlhak Kongresi’ni 17 Mart 1919’da İzmir’de </a:t>
            </a: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toplamıştır. İzmir’de Vali Vekili ve Kolordu Komutanı Nurettin Paşa'nın da desteğini alan kongre, Batı Anadolu'nun bir süre sonra uğrayacağı işgale karşı bir ön hazırlık olmuş, direniş fikrini kuvvetlendirmiştir.</a:t>
            </a:r>
            <a:endParaRPr lang="tr-TR" sz="4400" dirty="0">
              <a:solidFill>
                <a:prstClr val="black"/>
              </a:solidFill>
              <a:latin typeface="Arial Black" panose="020B0A04020102020204" pitchFamily="34" charset="0"/>
              <a:ea typeface="Calibri" panose="020F0502020204030204" pitchFamily="34" charset="0"/>
              <a:cs typeface="Times New Roman" panose="02020603050405020304" pitchFamily="18" charset="0"/>
            </a:endParaRPr>
          </a:p>
          <a:p>
            <a:pPr algn="just"/>
            <a:endParaRPr lang="tr-TR" dirty="0"/>
          </a:p>
        </p:txBody>
      </p:sp>
    </p:spTree>
    <p:extLst>
      <p:ext uri="{BB962C8B-B14F-4D97-AF65-F5344CB8AC3E}">
        <p14:creationId xmlns:p14="http://schemas.microsoft.com/office/powerpoint/2010/main" val="211580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10000"/>
          </a:bodyPr>
          <a:lstStyle/>
          <a:p>
            <a:pPr marL="0" lvl="0" indent="0" algn="just">
              <a:lnSpc>
                <a:spcPct val="150000"/>
              </a:lnSpc>
              <a:spcBef>
                <a:spcPts val="0"/>
              </a:spcBef>
              <a:buNone/>
            </a:pPr>
            <a:r>
              <a:rPr lang="tr-TR" sz="24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Balıkesir Kongresi: </a:t>
            </a:r>
            <a:endParaRPr lang="tr-TR"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Bef>
                <a:spcPts val="0"/>
              </a:spcBef>
              <a:buNone/>
            </a:pP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İzmir’in işgal edilme</a:t>
            </a:r>
            <a:r>
              <a:rPr lang="tr-TR" sz="2400" dirty="0">
                <a:latin typeface="Arial Black" panose="020B0A04020102020204" pitchFamily="34" charset="0"/>
                <a:ea typeface="Calibri" panose="020F0502020204030204" pitchFamily="34" charset="0"/>
                <a:cs typeface="Times New Roman" panose="02020603050405020304" pitchFamily="18" charset="0"/>
              </a:rPr>
              <a:t>si Balıkesir’de de endişelere sebep olmuştur. İşgalden hemen sonra bir </a:t>
            </a:r>
            <a:r>
              <a:rPr lang="tr-TR" sz="2400" dirty="0" err="1">
                <a:latin typeface="Arial Black" panose="020B0A04020102020204" pitchFamily="34" charset="0"/>
                <a:ea typeface="Calibri" panose="020F0502020204030204" pitchFamily="34" charset="0"/>
                <a:cs typeface="Times New Roman" panose="02020603050405020304" pitchFamily="18" charset="0"/>
              </a:rPr>
              <a:t>Redd</a:t>
            </a:r>
            <a:r>
              <a:rPr lang="tr-TR" sz="2400" dirty="0">
                <a:latin typeface="Arial Black" panose="020B0A04020102020204" pitchFamily="34" charset="0"/>
                <a:ea typeface="Calibri" panose="020F0502020204030204" pitchFamily="34" charset="0"/>
                <a:cs typeface="Times New Roman" panose="02020603050405020304" pitchFamily="18" charset="0"/>
              </a:rPr>
              <a:t>-i İlhak Cemiyeti kurulmuş ve işgallere karşı gerekli etkinliklere girişmişlerdir. Bu cemiyetin öncülüğünde 28 Haziran- 12 Temmuz 1919 tarihleri arasında Birinci Balıkesir Kongresi, 26-30 Temmuz 1919’da İkinci Balıkesir Kongresi, 16-27 Eylül 1919’da Üçüncü Balıkesir Kongresi, 19-29 Kasım 1919’da Dördüncü Balıkesir Kongresi toplanmıştır. İlk Balıkesir Kongresine yöreden birçok delege katılmış, kongre sonunda 29 maddeden oluşan bir kararlar dizisi kabul edilmiştir. </a:t>
            </a:r>
            <a:endParaRPr lang="tr-TR" dirty="0"/>
          </a:p>
        </p:txBody>
      </p:sp>
    </p:spTree>
    <p:extLst>
      <p:ext uri="{BB962C8B-B14F-4D97-AF65-F5344CB8AC3E}">
        <p14:creationId xmlns:p14="http://schemas.microsoft.com/office/powerpoint/2010/main" val="1513193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pPr marL="0" lvl="0" indent="0" algn="just">
              <a:lnSpc>
                <a:spcPct val="150000"/>
              </a:lnSpc>
              <a:spcBef>
                <a:spcPts val="0"/>
              </a:spcBef>
              <a:buNone/>
            </a:pP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Nazilli Kongresi: </a:t>
            </a:r>
            <a:endParaRPr lang="tr-TR" sz="2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Bef>
                <a:spcPts val="0"/>
              </a:spcBef>
              <a:buNone/>
            </a:pPr>
            <a:r>
              <a:rPr lang="tr-TR" sz="22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Yunanlılar işgallerini genişletirken vatansever halk da çareler aramaya devam etmiştir. İzmir’de, Balıkesir’de olduğu gibi Nazilli'de de bir araya gelerek 6-8 </a:t>
            </a:r>
            <a:r>
              <a:rPr lang="tr-TR" sz="2200" dirty="0">
                <a:latin typeface="Arial Black" panose="020B0A04020102020204" pitchFamily="34" charset="0"/>
                <a:ea typeface="Calibri" panose="020F0502020204030204" pitchFamily="34" charset="0"/>
                <a:cs typeface="Times New Roman" panose="02020603050405020304" pitchFamily="18" charset="0"/>
              </a:rPr>
              <a:t>Ağustos 1919’ da Birinci Nazilli Kongresi’ni,  19 Eylül 1919’da İkinci Nazilli Kongresi’ni, 6 Ekim 1919’da ise üçüncü Nazilli Kongrelerini toplamışlardır.</a:t>
            </a:r>
          </a:p>
          <a:p>
            <a:pPr marL="0" lvl="0" indent="0" algn="just">
              <a:lnSpc>
                <a:spcPct val="150000"/>
              </a:lnSpc>
              <a:spcBef>
                <a:spcPts val="0"/>
              </a:spcBef>
              <a:buNone/>
            </a:pP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Alaşehir </a:t>
            </a: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kongresi:</a:t>
            </a:r>
            <a:endParaRPr lang="tr-TR" sz="2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Bef>
                <a:spcPts val="0"/>
              </a:spcBef>
              <a:buNone/>
            </a:pPr>
            <a:r>
              <a:rPr lang="tr-TR" sz="22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Bu arada Batı Anadolu Bölgesi’nde kurulan direniş örgütleri arasındaki koordinasyonu sağlamak için bir üst kongre niteliğinde 16</a:t>
            </a:r>
            <a:r>
              <a:rPr lang="tr-TR" sz="2200" dirty="0">
                <a:latin typeface="Arial Black" panose="020B0A04020102020204" pitchFamily="34" charset="0"/>
                <a:ea typeface="Calibri" panose="020F0502020204030204" pitchFamily="34" charset="0"/>
                <a:cs typeface="Times New Roman" panose="02020603050405020304" pitchFamily="18" charset="0"/>
              </a:rPr>
              <a:t> Ağustos-25 Ağustos 1919 tarihleri arasında Alaşehir Kongresi düzenlenmiştir</a:t>
            </a:r>
            <a:r>
              <a:rPr lang="tr-TR" sz="22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Bu kongre ile Batı Anadolu’daki işgale karşı direnişler bir çatı altında toplanmaya çalışılmıştır.</a:t>
            </a:r>
            <a:endParaRPr lang="tr-TR" sz="2200" b="1" dirty="0">
              <a:solidFill>
                <a:prstClr val="black"/>
              </a:solidFill>
              <a:latin typeface="Arial Black" panose="020B0A04020102020204" pitchFamily="34" charset="0"/>
              <a:ea typeface="Arial" panose="020B0604020202020204" pitchFamily="34" charset="0"/>
            </a:endParaRPr>
          </a:p>
          <a:p>
            <a:pPr algn="just"/>
            <a:endParaRPr lang="tr-TR" dirty="0"/>
          </a:p>
        </p:txBody>
      </p:sp>
    </p:spTree>
    <p:extLst>
      <p:ext uri="{BB962C8B-B14F-4D97-AF65-F5344CB8AC3E}">
        <p14:creationId xmlns:p14="http://schemas.microsoft.com/office/powerpoint/2010/main" val="1077806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pPr marL="0" lvl="0" indent="0" algn="just">
              <a:lnSpc>
                <a:spcPct val="150000"/>
              </a:lnSpc>
              <a:spcBef>
                <a:spcPts val="0"/>
              </a:spcBef>
              <a:buNone/>
            </a:pP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Muğla Kongresi:</a:t>
            </a:r>
            <a:endParaRPr lang="tr-TR" sz="2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Bef>
                <a:spcPts val="0"/>
              </a:spcBef>
              <a:buNone/>
            </a:pPr>
            <a:r>
              <a:rPr lang="tr-TR" sz="22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Batı Anadolu bölgesindeki kongrelerden biri de 18 Ağustos 1919 günü Mutasarrıflık ile Belediye’nin öncülüğünde t</a:t>
            </a:r>
            <a:r>
              <a:rPr lang="tr-TR" sz="2200" dirty="0">
                <a:latin typeface="Arial Black" panose="020B0A04020102020204" pitchFamily="34" charset="0"/>
                <a:ea typeface="Calibri" panose="020F0502020204030204" pitchFamily="34" charset="0"/>
                <a:cs typeface="Times New Roman" panose="02020603050405020304" pitchFamily="18" charset="0"/>
              </a:rPr>
              <a:t>oplanan Muğla Kongresi’dir. etkili bir direniş örgütü kurulması için toplanan Kongre’de Menteşe </a:t>
            </a:r>
            <a:r>
              <a:rPr lang="tr-TR" sz="2200" dirty="0" err="1">
                <a:latin typeface="Arial Black" panose="020B0A04020102020204" pitchFamily="34" charset="0"/>
                <a:ea typeface="Calibri" panose="020F0502020204030204" pitchFamily="34" charset="0"/>
                <a:cs typeface="Times New Roman" panose="02020603050405020304" pitchFamily="18" charset="0"/>
              </a:rPr>
              <a:t>Kuvay</a:t>
            </a:r>
            <a:r>
              <a:rPr lang="tr-TR" sz="2200" dirty="0">
                <a:latin typeface="Arial Black" panose="020B0A04020102020204" pitchFamily="34" charset="0"/>
                <a:ea typeface="Calibri" panose="020F0502020204030204" pitchFamily="34" charset="0"/>
                <a:cs typeface="Times New Roman" panose="02020603050405020304" pitchFamily="18" charset="0"/>
              </a:rPr>
              <a:t>-ı Milliye Komitesi oluşturulmuştur</a:t>
            </a:r>
            <a:endParaRPr lang="tr-TR" sz="2200"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Bef>
                <a:spcPts val="0"/>
              </a:spcBef>
              <a:buNone/>
            </a:pP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Afyon </a:t>
            </a: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Kongresi:</a:t>
            </a:r>
            <a:endParaRPr lang="tr-TR" sz="2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spcBef>
                <a:spcPts val="0"/>
              </a:spcBef>
              <a:buNone/>
            </a:pPr>
            <a:r>
              <a:rPr lang="tr-TR" sz="22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Türkiye Büyük Millet Meclisi’nin açılışından sonra, Mustafa Kemal Paşa’nın başkanlığında </a:t>
            </a:r>
            <a:r>
              <a:rPr lang="tr-TR" sz="2200" dirty="0">
                <a:latin typeface="Arial Black" panose="020B0A04020102020204" pitchFamily="34" charset="0"/>
                <a:ea typeface="Calibri" panose="020F0502020204030204" pitchFamily="34" charset="0"/>
                <a:cs typeface="Times New Roman" panose="02020603050405020304" pitchFamily="18" charset="0"/>
              </a:rPr>
              <a:t>2 Ağustos 1920’de Uşak, Nazilli, Afyon, Konya Müdafaa-ı Hukuk Cemiyetleri üyelerinin de katılımıyla Afyon’da bir Kongre </a:t>
            </a:r>
            <a:r>
              <a:rPr lang="tr-TR" sz="22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düzenlenmiştir. Kongrede, Batı Anadolu’daki örgütlenmeler, T.B.M.M. ve Mustafa Kemal’in önderliği kabul edilmiştir.</a:t>
            </a:r>
            <a:endPar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endParaRPr>
          </a:p>
          <a:p>
            <a:pPr algn="just"/>
            <a:endParaRPr lang="tr-TR" dirty="0"/>
          </a:p>
        </p:txBody>
      </p:sp>
    </p:spTree>
    <p:extLst>
      <p:ext uri="{BB962C8B-B14F-4D97-AF65-F5344CB8AC3E}">
        <p14:creationId xmlns:p14="http://schemas.microsoft.com/office/powerpoint/2010/main" val="1852936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pPr marL="0" lvl="0" indent="0" algn="just">
              <a:lnSpc>
                <a:spcPct val="150000"/>
              </a:lnSpc>
              <a:spcAft>
                <a:spcPts val="800"/>
              </a:spcAft>
              <a:buNone/>
            </a:pPr>
            <a:r>
              <a:rPr lang="tr-TR" sz="24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Pozantı Kongresi: </a:t>
            </a:r>
            <a:endParaRPr lang="tr-TR"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Bu arada, Güney Cephesi’nde Çukurova’da Fransız ve Ermenilerin işgallerine karşı halkın direnişi devam ederken, 5 </a:t>
            </a:r>
            <a:r>
              <a:rPr lang="tr-TR" sz="2400" dirty="0">
                <a:latin typeface="Arial Black" panose="020B0A04020102020204" pitchFamily="34" charset="0"/>
                <a:ea typeface="Calibri" panose="020F0502020204030204" pitchFamily="34" charset="0"/>
                <a:cs typeface="Times New Roman" panose="02020603050405020304" pitchFamily="18" charset="0"/>
              </a:rPr>
              <a:t>Ağustos 1920’de Pozantı’da bir kongre düzenlenmiştir. Mustafa Kemal’in de katıldığı Pozantı Kongresi bölgede mülki idarenin kurulması için çalışmalarda bulunmuştur. Devamında da 8 Ekim 1920’de İkinci Pozantı Kongresi düzenlenmiş ve güney </a:t>
            </a: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cephesinin sorunları ve mücadele konusunda yeni esaslar belirlenmiştir.</a:t>
            </a:r>
            <a:endParaRPr lang="tr-TR" sz="2400" dirty="0">
              <a:solidFill>
                <a:srgbClr val="FF0000"/>
              </a:solidFill>
              <a:latin typeface="Arial Black" panose="020B0A04020102020204" pitchFamily="34" charset="0"/>
              <a:ea typeface="Calibri" panose="020F0502020204030204" pitchFamily="34" charset="0"/>
              <a:cs typeface="Times New Roman" panose="02020603050405020304" pitchFamily="18" charset="0"/>
            </a:endParaRPr>
          </a:p>
          <a:p>
            <a:pPr algn="just"/>
            <a:endParaRPr lang="tr-TR" dirty="0"/>
          </a:p>
        </p:txBody>
      </p:sp>
    </p:spTree>
    <p:extLst>
      <p:ext uri="{BB962C8B-B14F-4D97-AF65-F5344CB8AC3E}">
        <p14:creationId xmlns:p14="http://schemas.microsoft.com/office/powerpoint/2010/main" val="2250169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pPr marL="0" lvl="0" indent="0" algn="just">
              <a:lnSpc>
                <a:spcPct val="150000"/>
              </a:lnSpc>
              <a:spcAft>
                <a:spcPts val="800"/>
              </a:spcAft>
              <a:buNone/>
            </a:pPr>
            <a:r>
              <a:rPr lang="tr-TR" sz="24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Edirne </a:t>
            </a:r>
            <a:r>
              <a:rPr lang="tr-TR" sz="24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ve Lüleburgaz Kongreleri:</a:t>
            </a:r>
            <a:endParaRPr lang="tr-T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50000"/>
              </a:lnSpc>
              <a:buNone/>
            </a:pP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Mondros Mütarekesinden sonra İstanbul’da kurulan Trakya-</a:t>
            </a:r>
            <a:r>
              <a:rPr lang="tr-TR" sz="2400" dirty="0" err="1">
                <a:solidFill>
                  <a:prstClr val="black"/>
                </a:solidFill>
                <a:latin typeface="Arial Black" panose="020B0A04020102020204" pitchFamily="34" charset="0"/>
                <a:ea typeface="Calibri" panose="020F0502020204030204" pitchFamily="34" charset="0"/>
                <a:cs typeface="Times New Roman" panose="02020603050405020304" pitchFamily="18" charset="0"/>
              </a:rPr>
              <a:t>Paşaeli</a:t>
            </a:r>
            <a:r>
              <a:rPr lang="tr-TR" sz="24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 Müdafaa-ı Hukuk Cemiyeti, Batı ve Doğu Trakya’daki gelişmeleri görüşmek üzere, 10 </a:t>
            </a:r>
            <a:r>
              <a:rPr lang="tr-TR" sz="2400" dirty="0">
                <a:latin typeface="Arial Black" panose="020B0A04020102020204" pitchFamily="34" charset="0"/>
                <a:ea typeface="Calibri" panose="020F0502020204030204" pitchFamily="34" charset="0"/>
                <a:cs typeface="Times New Roman" panose="02020603050405020304" pitchFamily="18" charset="0"/>
              </a:rPr>
              <a:t>Temmuz 1919’da Birinci Edirne Kongresi, 16 Ekim 1919’da İkinci Edirne Kongresi, 15 Ocak 1920’de Üçüncü Edirne Kongresini, Mart 1920’de Lüleburgaz Kongresi ve devamında da Dördüncü Edirne Kongresi’ni düzenlemişlerdir.</a:t>
            </a:r>
          </a:p>
          <a:p>
            <a:pPr algn="just"/>
            <a:endParaRPr lang="tr-TR" dirty="0"/>
          </a:p>
        </p:txBody>
      </p:sp>
    </p:spTree>
    <p:extLst>
      <p:ext uri="{BB962C8B-B14F-4D97-AF65-F5344CB8AC3E}">
        <p14:creationId xmlns:p14="http://schemas.microsoft.com/office/powerpoint/2010/main" val="410155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37786"/>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100208"/>
            <a:ext cx="11812249" cy="6600395"/>
          </a:xfrm>
        </p:spPr>
        <p:txBody>
          <a:bodyPr>
            <a:noAutofit/>
          </a:bodyPr>
          <a:lstStyle/>
          <a:p>
            <a:pPr algn="just">
              <a:lnSpc>
                <a:spcPct val="170000"/>
              </a:lnSpc>
            </a:pPr>
            <a:r>
              <a:rPr lang="tr-TR" sz="2000" dirty="0" smtClean="0">
                <a:latin typeface="Arial Black" panose="020B0A04020102020204" pitchFamily="34" charset="0"/>
              </a:rPr>
              <a:t>Erzurum’da bir kongre toplanması düşüncesi, Vilâyet-i Şarkiye(Doğu Anadolu) Müdafaa-i Hukuku Milliye Cemiyetinin Erzurum şubesi ile Trabzon Muhafaza-i Hukuk Cemiyetinin ortak düşünce ve çabalarının bir sonucudur. Bu iki cemiyet, Doğu Anadolu’ya yönelik Ermeni emelleri ile Karadeniz bölgesinde Pontus devleti kurmayı amaçlayan Rumların faaliyetlerine karşı tedbirler almak ve birlik halinde hareket etmek gibi amaçlarla ortak bir kongre yapılmasına karar vermişlerdir. Kongrenin düzenlenmesine katkı sağlayan Kazım Karabekir Paşa’nın da teklifiyle Amasya Genelgesine bu kongre ile ilgili hüküm de konulmuştur. Kongrenin esasında bölge şehirlerinden gelecek delegelerin katılımıyla 10 Temmuzda gerçekleştirilmesi tasarlanıyorsa da bazı aksaklıklar yüzünden gecikmeler yaşanmış ve II. Meşrutiyetin ilan günü olan 23 Temmuz günü toplanmasına karar verilmiştir.</a:t>
            </a:r>
          </a:p>
        </p:txBody>
      </p:sp>
    </p:spTree>
    <p:extLst>
      <p:ext uri="{BB962C8B-B14F-4D97-AF65-F5344CB8AC3E}">
        <p14:creationId xmlns:p14="http://schemas.microsoft.com/office/powerpoint/2010/main" val="108406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7536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263047"/>
            <a:ext cx="11977141" cy="6437555"/>
          </a:xfrm>
        </p:spPr>
        <p:txBody>
          <a:bodyPr>
            <a:noAutofit/>
          </a:bodyPr>
          <a:lstStyle/>
          <a:p>
            <a:pPr algn="just">
              <a:lnSpc>
                <a:spcPct val="170000"/>
              </a:lnSpc>
            </a:pPr>
            <a:r>
              <a:rPr lang="tr-TR" sz="1900" dirty="0" smtClean="0">
                <a:latin typeface="Arial Black" panose="020B0A04020102020204" pitchFamily="34" charset="0"/>
              </a:rPr>
              <a:t>Mustafa Kemal Paşa, toplanacak Erzurum Kongresine Ordu Müfettişi sıfatı ile katılacakken, istifa edince, kongreye katılamama durumu ortaya çıkmıştır. Bu sırada bölgenin çeşitli illerinden delegelerin seçimi de tamamlanmış ve Delegeler Erzurum’a gelmiş durumdadırlar. Bu sorunun giderilmesi ve Mustafa Kemal Paşa’nın kongreye katılımının sağlanabilmesi için Erzurum delegesi seçilmiş bulunan Binbaşı Kâzım Bey ve Durdun Beyzade Cevat Bey istifa etmişler; onların yerine Mustafa Kemal Paşa ve Rauf (Orbay) Bey Erzurum delegeliğine getirilmişlerdir. Böylece Mustafa Kemal Paşa’nın, Erzurum ilini temsilen kongreye katılabilmesinin yolu açılmıştır.</a:t>
            </a:r>
          </a:p>
          <a:p>
            <a:pPr algn="just">
              <a:lnSpc>
                <a:spcPct val="170000"/>
              </a:lnSpc>
            </a:pPr>
            <a:r>
              <a:rPr lang="tr-TR" sz="1900" dirty="0" smtClean="0">
                <a:latin typeface="Arial Black" panose="020B0A04020102020204" pitchFamily="34" charset="0"/>
              </a:rPr>
              <a:t> </a:t>
            </a:r>
          </a:p>
        </p:txBody>
      </p:sp>
    </p:spTree>
    <p:extLst>
      <p:ext uri="{BB962C8B-B14F-4D97-AF65-F5344CB8AC3E}">
        <p14:creationId xmlns:p14="http://schemas.microsoft.com/office/powerpoint/2010/main" val="355316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87890"/>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225469"/>
            <a:ext cx="11977141" cy="6475134"/>
          </a:xfrm>
        </p:spPr>
        <p:txBody>
          <a:bodyPr>
            <a:noAutofit/>
          </a:bodyPr>
          <a:lstStyle/>
          <a:p>
            <a:pPr algn="just">
              <a:lnSpc>
                <a:spcPct val="170000"/>
              </a:lnSpc>
            </a:pPr>
            <a:r>
              <a:rPr lang="tr-TR" sz="2000" dirty="0" smtClean="0">
                <a:latin typeface="Arial Black" panose="020B0A04020102020204" pitchFamily="34" charset="0"/>
              </a:rPr>
              <a:t>* Erzurum Kongresi, 23 Temmuz 1919 günü Erzurum Sultani Mektebi’nde(lisesi) 54 delegenin katılımıyla çalışmalarına başlamıştır. 14 gün boyunca çalışmalarını sürdüren kongre, 7 Ağustos 1919 günü oturumlarını tamamlayacaktır.</a:t>
            </a:r>
          </a:p>
          <a:p>
            <a:pPr algn="just">
              <a:lnSpc>
                <a:spcPct val="170000"/>
              </a:lnSpc>
            </a:pPr>
            <a:r>
              <a:rPr lang="tr-TR" sz="2000" dirty="0" smtClean="0">
                <a:latin typeface="Arial Black" panose="020B0A04020102020204" pitchFamily="34" charset="0"/>
              </a:rPr>
              <a:t>* Kongrenin açılışı ardından yapılan oylama ile </a:t>
            </a:r>
            <a:r>
              <a:rPr lang="tr-TR" sz="2000" dirty="0" smtClean="0">
                <a:solidFill>
                  <a:srgbClr val="FF0000"/>
                </a:solidFill>
                <a:latin typeface="Arial Black" panose="020B0A04020102020204" pitchFamily="34" charset="0"/>
              </a:rPr>
              <a:t>Kongre Başkanlığı’na Mustafa Kemal Paşa getirilmiştir</a:t>
            </a:r>
            <a:r>
              <a:rPr lang="tr-TR" sz="2000" dirty="0" smtClean="0">
                <a:latin typeface="Arial Black" panose="020B0A04020102020204" pitchFamily="34" charset="0"/>
              </a:rPr>
              <a:t>. </a:t>
            </a:r>
          </a:p>
          <a:p>
            <a:pPr algn="just">
              <a:lnSpc>
                <a:spcPct val="170000"/>
              </a:lnSpc>
            </a:pPr>
            <a:r>
              <a:rPr lang="tr-TR" sz="2000" dirty="0" smtClean="0">
                <a:latin typeface="Arial Black" panose="020B0A04020102020204" pitchFamily="34" charset="0"/>
              </a:rPr>
              <a:t>* Kongrenin çalışmalarının sonunda alınan kararların bir beyanname halinde yayınladığı görülmektedir. Bu hükümler şunlardır:</a:t>
            </a:r>
          </a:p>
          <a:p>
            <a:pPr marL="457200" indent="-457200" algn="just">
              <a:lnSpc>
                <a:spcPct val="170000"/>
              </a:lnSpc>
              <a:buAutoNum type="arabicPeriod"/>
            </a:pPr>
            <a:r>
              <a:rPr lang="tr-TR" sz="2000" dirty="0" smtClean="0">
                <a:latin typeface="Arial Black" panose="020B0A04020102020204" pitchFamily="34" charset="0"/>
              </a:rPr>
              <a:t>Millî </a:t>
            </a:r>
            <a:r>
              <a:rPr lang="tr-TR" sz="2000" dirty="0">
                <a:latin typeface="Arial Black" panose="020B0A04020102020204" pitchFamily="34" charset="0"/>
              </a:rPr>
              <a:t>sınırlar içinde bulunan vatan </a:t>
            </a:r>
            <a:r>
              <a:rPr lang="tr-TR" sz="2000" dirty="0" smtClean="0">
                <a:latin typeface="Arial Black" panose="020B0A04020102020204" pitchFamily="34" charset="0"/>
              </a:rPr>
              <a:t>parçalanmaz </a:t>
            </a:r>
            <a:r>
              <a:rPr lang="tr-TR" sz="2000" dirty="0">
                <a:latin typeface="Arial Black" panose="020B0A04020102020204" pitchFamily="34" charset="0"/>
              </a:rPr>
              <a:t>bir bütündür. Birbirinden </a:t>
            </a:r>
            <a:r>
              <a:rPr lang="tr-TR" sz="2000" dirty="0" smtClean="0">
                <a:latin typeface="Arial Black" panose="020B0A04020102020204" pitchFamily="34" charset="0"/>
              </a:rPr>
              <a:t>ayrılamaz.</a:t>
            </a:r>
          </a:p>
          <a:p>
            <a:pPr marL="457200" indent="-457200" algn="just">
              <a:lnSpc>
                <a:spcPct val="170000"/>
              </a:lnSpc>
              <a:buAutoNum type="arabicPeriod"/>
            </a:pPr>
            <a:r>
              <a:rPr lang="tr-TR" sz="2000" dirty="0">
                <a:latin typeface="Arial Black" panose="020B0A04020102020204" pitchFamily="34" charset="0"/>
              </a:rPr>
              <a:t> Her türlü yabancı işgal ve müdahalesine karşı ve Osmanlı </a:t>
            </a:r>
            <a:r>
              <a:rPr lang="tr-TR" sz="2000" dirty="0" err="1">
                <a:latin typeface="Arial Black" panose="020B0A04020102020204" pitchFamily="34" charset="0"/>
              </a:rPr>
              <a:t>Hükûmeti’nin</a:t>
            </a:r>
            <a:r>
              <a:rPr lang="tr-TR" sz="2000" dirty="0">
                <a:latin typeface="Arial Black" panose="020B0A04020102020204" pitchFamily="34" charset="0"/>
              </a:rPr>
              <a:t> dağılması halinde, millet topyekûn kendisini savunacak ve </a:t>
            </a:r>
            <a:r>
              <a:rPr lang="tr-TR" sz="2000" dirty="0" smtClean="0">
                <a:latin typeface="Arial Black" panose="020B0A04020102020204" pitchFamily="34" charset="0"/>
              </a:rPr>
              <a:t>direnecektir.</a:t>
            </a:r>
          </a:p>
        </p:txBody>
      </p:sp>
    </p:spTree>
    <p:extLst>
      <p:ext uri="{BB962C8B-B14F-4D97-AF65-F5344CB8AC3E}">
        <p14:creationId xmlns:p14="http://schemas.microsoft.com/office/powerpoint/2010/main" val="396537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25260"/>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100209"/>
            <a:ext cx="11977141" cy="6600394"/>
          </a:xfrm>
        </p:spPr>
        <p:txBody>
          <a:bodyPr>
            <a:noAutofit/>
          </a:bodyPr>
          <a:lstStyle/>
          <a:p>
            <a:pPr algn="just">
              <a:lnSpc>
                <a:spcPct val="170000"/>
              </a:lnSpc>
            </a:pPr>
            <a:r>
              <a:rPr lang="tr-TR" sz="2000" b="1" dirty="0">
                <a:latin typeface="Arial Black" panose="020B0A04020102020204" pitchFamily="34" charset="0"/>
              </a:rPr>
              <a:t>3. İstanbul Hükûmeti vatanı koruma ve istiklâli elde etme gücünü gösteremediği takdirde, bu gayeyi gerçekleştirmek için geçici bir hükûmet kurulacaktır. Bu hükûmet üyeleri millî kongrece seçilecektir. Kongre toplanmamışsa bu seçimi Heyet-i </a:t>
            </a:r>
            <a:r>
              <a:rPr lang="tr-TR" sz="2000" b="1" dirty="0" err="1" smtClean="0">
                <a:latin typeface="Arial Black" panose="020B0A04020102020204" pitchFamily="34" charset="0"/>
              </a:rPr>
              <a:t>Temsiliye</a:t>
            </a:r>
            <a:r>
              <a:rPr lang="tr-TR" sz="2000" b="1" dirty="0" smtClean="0">
                <a:latin typeface="Arial Black" panose="020B0A04020102020204" pitchFamily="34" charset="0"/>
              </a:rPr>
              <a:t> </a:t>
            </a:r>
            <a:r>
              <a:rPr lang="tr-TR" sz="2000" b="1" dirty="0">
                <a:latin typeface="Arial Black" panose="020B0A04020102020204" pitchFamily="34" charset="0"/>
              </a:rPr>
              <a:t>yapacaktır. </a:t>
            </a:r>
            <a:endParaRPr lang="tr-TR" sz="2000" b="1" dirty="0" smtClean="0">
              <a:latin typeface="Arial Black" panose="020B0A04020102020204" pitchFamily="34" charset="0"/>
            </a:endParaRPr>
          </a:p>
          <a:p>
            <a:pPr algn="just">
              <a:lnSpc>
                <a:spcPct val="170000"/>
              </a:lnSpc>
            </a:pPr>
            <a:r>
              <a:rPr lang="tr-TR" sz="2000" b="1" dirty="0">
                <a:latin typeface="Arial Black" panose="020B0A04020102020204" pitchFamily="34" charset="0"/>
              </a:rPr>
              <a:t>4. </a:t>
            </a:r>
            <a:r>
              <a:rPr lang="tr-TR" sz="2000" b="1" dirty="0" err="1">
                <a:latin typeface="Arial Black" panose="020B0A04020102020204" pitchFamily="34" charset="0"/>
              </a:rPr>
              <a:t>Kuva-yı</a:t>
            </a:r>
            <a:r>
              <a:rPr lang="tr-TR" sz="2000" b="1" dirty="0">
                <a:latin typeface="Arial Black" panose="020B0A04020102020204" pitchFamily="34" charset="0"/>
              </a:rPr>
              <a:t> </a:t>
            </a:r>
            <a:r>
              <a:rPr lang="tr-TR" sz="2000" b="1" dirty="0" err="1" smtClean="0">
                <a:latin typeface="Arial Black" panose="020B0A04020102020204" pitchFamily="34" charset="0"/>
              </a:rPr>
              <a:t>Milliye’yi</a:t>
            </a:r>
            <a:r>
              <a:rPr lang="tr-TR" sz="2000" b="1" dirty="0" smtClean="0">
                <a:latin typeface="Arial Black" panose="020B0A04020102020204" pitchFamily="34" charset="0"/>
              </a:rPr>
              <a:t> </a:t>
            </a:r>
            <a:r>
              <a:rPr lang="tr-TR" sz="2000" b="1" dirty="0">
                <a:latin typeface="Arial Black" panose="020B0A04020102020204" pitchFamily="34" charset="0"/>
              </a:rPr>
              <a:t>tek kuvvet olarak tanımak ve millî iradeyi hâkim kılmak </a:t>
            </a:r>
            <a:r>
              <a:rPr lang="tr-TR" sz="2000" b="1" dirty="0" smtClean="0">
                <a:latin typeface="Arial Black" panose="020B0A04020102020204" pitchFamily="34" charset="0"/>
              </a:rPr>
              <a:t>esastır.</a:t>
            </a:r>
          </a:p>
          <a:p>
            <a:pPr algn="just">
              <a:lnSpc>
                <a:spcPct val="170000"/>
              </a:lnSpc>
            </a:pPr>
            <a:r>
              <a:rPr lang="tr-TR" sz="2000" b="1" dirty="0">
                <a:latin typeface="Arial Black" panose="020B0A04020102020204" pitchFamily="34" charset="0"/>
              </a:rPr>
              <a:t>5. Hristiyan azınlıklara siyasî hâkimiyet ve sosyal dengemizi bozacak imtiyazlar </a:t>
            </a:r>
            <a:r>
              <a:rPr lang="tr-TR" sz="2000" b="1" dirty="0" smtClean="0">
                <a:latin typeface="Arial Black" panose="020B0A04020102020204" pitchFamily="34" charset="0"/>
              </a:rPr>
              <a:t>verilemez.</a:t>
            </a:r>
          </a:p>
          <a:p>
            <a:pPr algn="just">
              <a:lnSpc>
                <a:spcPct val="170000"/>
              </a:lnSpc>
            </a:pPr>
            <a:r>
              <a:rPr lang="tr-TR" sz="2000" b="1" dirty="0" smtClean="0">
                <a:latin typeface="Arial Black" panose="020B0A04020102020204" pitchFamily="34" charset="0"/>
              </a:rPr>
              <a:t>6. </a:t>
            </a:r>
            <a:r>
              <a:rPr lang="es-ES" sz="2000" b="1" dirty="0">
                <a:latin typeface="Arial Black" panose="020B0A04020102020204" pitchFamily="34" charset="0"/>
              </a:rPr>
              <a:t>Manda ve Himaye kabul </a:t>
            </a:r>
            <a:r>
              <a:rPr lang="es-ES" sz="2000" b="1" dirty="0" smtClean="0">
                <a:latin typeface="Arial Black" panose="020B0A04020102020204" pitchFamily="34" charset="0"/>
              </a:rPr>
              <a:t>olunamaz</a:t>
            </a:r>
            <a:r>
              <a:rPr lang="tr-TR" sz="2000" b="1" dirty="0" smtClean="0">
                <a:latin typeface="Arial Black" panose="020B0A04020102020204" pitchFamily="34" charset="0"/>
              </a:rPr>
              <a:t>.</a:t>
            </a:r>
          </a:p>
          <a:p>
            <a:pPr algn="just">
              <a:lnSpc>
                <a:spcPct val="170000"/>
              </a:lnSpc>
            </a:pPr>
            <a:r>
              <a:rPr lang="tr-TR" sz="2000" b="1" dirty="0">
                <a:latin typeface="Arial Black" panose="020B0A04020102020204" pitchFamily="34" charset="0"/>
              </a:rPr>
              <a:t>7. Millî Meclis’in derhal toplanmasını ve hükûmetin yaptığı işlerin Meclis tarafından kontrol edilmesini sağlamak için </a:t>
            </a:r>
            <a:r>
              <a:rPr lang="tr-TR" sz="2000" b="1" dirty="0" smtClean="0">
                <a:latin typeface="Arial Black" panose="020B0A04020102020204" pitchFamily="34" charset="0"/>
              </a:rPr>
              <a:t>çalışılacaktır.</a:t>
            </a:r>
          </a:p>
          <a:p>
            <a:pPr algn="just">
              <a:lnSpc>
                <a:spcPct val="170000"/>
              </a:lnSpc>
            </a:pPr>
            <a:r>
              <a:rPr lang="tr-TR" sz="2000" b="1" dirty="0" smtClean="0">
                <a:latin typeface="Arial Black" panose="020B0A04020102020204" pitchFamily="34" charset="0"/>
              </a:rPr>
              <a:t>8. Kongre heyeti bu esasları uygulamak üzere bir Temsil Heyeti seçecektir.</a:t>
            </a:r>
          </a:p>
        </p:txBody>
      </p:sp>
    </p:spTree>
    <p:extLst>
      <p:ext uri="{BB962C8B-B14F-4D97-AF65-F5344CB8AC3E}">
        <p14:creationId xmlns:p14="http://schemas.microsoft.com/office/powerpoint/2010/main" val="271107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1273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314793" y="237995"/>
            <a:ext cx="11767279" cy="6462607"/>
          </a:xfrm>
        </p:spPr>
        <p:txBody>
          <a:bodyPr>
            <a:noAutofit/>
          </a:bodyPr>
          <a:lstStyle/>
          <a:p>
            <a:pPr algn="just">
              <a:lnSpc>
                <a:spcPct val="170000"/>
              </a:lnSpc>
            </a:pPr>
            <a:r>
              <a:rPr lang="tr-TR" sz="1600" b="1" dirty="0" smtClean="0">
                <a:latin typeface="Arial Black" panose="020B0A04020102020204" pitchFamily="34" charset="0"/>
              </a:rPr>
              <a:t>Erzurum Kongresinin sonunda, Kongrede alınan kararların uygulanması için dokuz kişiden oluşan bir </a:t>
            </a:r>
            <a:r>
              <a:rPr lang="tr-TR" sz="1600" b="1" dirty="0" smtClean="0">
                <a:solidFill>
                  <a:srgbClr val="FF0000"/>
                </a:solidFill>
                <a:latin typeface="Arial Black" panose="020B0A04020102020204" pitchFamily="34" charset="0"/>
              </a:rPr>
              <a:t>Heyet-i </a:t>
            </a:r>
            <a:r>
              <a:rPr lang="tr-TR" sz="1600" b="1" dirty="0" err="1" smtClean="0">
                <a:solidFill>
                  <a:srgbClr val="FF0000"/>
                </a:solidFill>
                <a:latin typeface="Arial Black" panose="020B0A04020102020204" pitchFamily="34" charset="0"/>
              </a:rPr>
              <a:t>Temsiliye</a:t>
            </a:r>
            <a:r>
              <a:rPr lang="tr-TR" sz="1600" b="1" dirty="0" smtClean="0">
                <a:solidFill>
                  <a:srgbClr val="FF0000"/>
                </a:solidFill>
                <a:latin typeface="Arial Black" panose="020B0A04020102020204" pitchFamily="34" charset="0"/>
              </a:rPr>
              <a:t> (Temsil Heyeti) seçilmiştir</a:t>
            </a:r>
            <a:r>
              <a:rPr lang="tr-TR" sz="1600" b="1" dirty="0" smtClean="0">
                <a:latin typeface="Arial Black" panose="020B0A04020102020204" pitchFamily="34" charset="0"/>
              </a:rPr>
              <a:t>. Amasya genelgesinde de işaret edilmiş olan ve Anadolu’da bir hükûmet gibi işlev yapacak olan bu </a:t>
            </a:r>
            <a:r>
              <a:rPr lang="tr-TR" sz="1600" b="1" dirty="0" smtClean="0">
                <a:solidFill>
                  <a:srgbClr val="FF0000"/>
                </a:solidFill>
                <a:latin typeface="Arial Black" panose="020B0A04020102020204" pitchFamily="34" charset="0"/>
              </a:rPr>
              <a:t>heyetin başkanlığına Mustafa Kemal Paşa, başkan yardımcılığına da Rauf (Orbay) Bey getirilmiştir</a:t>
            </a:r>
            <a:r>
              <a:rPr lang="tr-TR" sz="1600" b="1" dirty="0" smtClean="0">
                <a:latin typeface="Arial Black" panose="020B0A04020102020204" pitchFamily="34" charset="0"/>
              </a:rPr>
              <a:t>.</a:t>
            </a:r>
          </a:p>
          <a:p>
            <a:pPr algn="just">
              <a:lnSpc>
                <a:spcPct val="170000"/>
              </a:lnSpc>
            </a:pPr>
            <a:endParaRPr lang="tr-TR" sz="1600" b="1" dirty="0" smtClean="0">
              <a:latin typeface="Arial Black" panose="020B0A04020102020204" pitchFamily="34" charset="0"/>
            </a:endParaRPr>
          </a:p>
        </p:txBody>
      </p:sp>
    </p:spTree>
    <p:extLst>
      <p:ext uri="{BB962C8B-B14F-4D97-AF65-F5344CB8AC3E}">
        <p14:creationId xmlns:p14="http://schemas.microsoft.com/office/powerpoint/2010/main" val="192740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13347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400833"/>
            <a:ext cx="11977141" cy="6299769"/>
          </a:xfrm>
        </p:spPr>
        <p:txBody>
          <a:bodyPr>
            <a:noAutofit/>
          </a:bodyPr>
          <a:lstStyle/>
          <a:p>
            <a:pPr algn="just">
              <a:lnSpc>
                <a:spcPct val="170000"/>
              </a:lnSpc>
            </a:pPr>
            <a:r>
              <a:rPr lang="tr-TR" sz="2000" b="1" dirty="0" smtClean="0">
                <a:latin typeface="Arial Black" panose="020B0A04020102020204" pitchFamily="34" charset="0"/>
              </a:rPr>
              <a:t>ERZURUM KONGRESİ KARARLARININ NİTELİKLERİ VE KONGRENİN ÖNEMİ</a:t>
            </a:r>
          </a:p>
          <a:p>
            <a:pPr marL="342900" indent="-342900" algn="just">
              <a:lnSpc>
                <a:spcPct val="170000"/>
              </a:lnSpc>
              <a:buFont typeface="Arial" charset="0"/>
              <a:buChar char="•"/>
            </a:pPr>
            <a:r>
              <a:rPr lang="tr-TR" sz="2000" b="1" dirty="0" smtClean="0">
                <a:latin typeface="Arial Black" panose="020B0A04020102020204" pitchFamily="34" charset="0"/>
              </a:rPr>
              <a:t>Erzurum Kongresi, toplanış amacı ve katılımı yönüyle bölgesel bir kongre özelliği taşır. Ancak kongrede ulusal nitelikte kararlar da alındığı görülmektedir.</a:t>
            </a:r>
          </a:p>
          <a:p>
            <a:pPr marL="342900" indent="-342900" algn="just">
              <a:lnSpc>
                <a:spcPct val="170000"/>
              </a:lnSpc>
              <a:buFont typeface="Arial" charset="0"/>
              <a:buChar char="•"/>
            </a:pPr>
            <a:r>
              <a:rPr lang="tr-TR" sz="2000" b="1" dirty="0" smtClean="0">
                <a:latin typeface="Arial Black" panose="020B0A04020102020204" pitchFamily="34" charset="0"/>
              </a:rPr>
              <a:t>Erzurum Kongresi, Amasya’da bir araya gelen Milli Mücadelenin önder kadrosu ile Doğu Anadolu’nun müdafaa-i hukukçu hareketini bir araya getirmiş, </a:t>
            </a:r>
            <a:r>
              <a:rPr lang="tr-TR" sz="2000" b="1" dirty="0" err="1" smtClean="0">
                <a:latin typeface="Arial Black" panose="020B0A04020102020204" pitchFamily="34" charset="0"/>
              </a:rPr>
              <a:t>merkezîleştirici</a:t>
            </a:r>
            <a:r>
              <a:rPr lang="tr-TR" sz="2000" b="1" dirty="0" smtClean="0">
                <a:latin typeface="Arial Black" panose="020B0A04020102020204" pitchFamily="34" charset="0"/>
              </a:rPr>
              <a:t> bir rol de üstlenmiştir. Amasya’da askerî bir komite tarzında oluşan merkezî önderlik, Erzurum Kongresinde sivil bir tabana kavuşmuştur. </a:t>
            </a:r>
          </a:p>
          <a:p>
            <a:pPr marL="342900" indent="-342900" algn="just">
              <a:lnSpc>
                <a:spcPct val="170000"/>
              </a:lnSpc>
              <a:buFont typeface="Arial" charset="0"/>
              <a:buChar char="•"/>
            </a:pPr>
            <a:r>
              <a:rPr lang="tr-TR" sz="2000" b="1" dirty="0" smtClean="0">
                <a:latin typeface="Arial Black" panose="020B0A04020102020204" pitchFamily="34" charset="0"/>
              </a:rPr>
              <a:t>Kongre, Millî Mücadele hareketine ve bu hareketin lideri ve kadrosuna hukukî bir kimlik kazandırmıştır.</a:t>
            </a:r>
          </a:p>
          <a:p>
            <a:pPr marL="342900" indent="-342900" algn="just">
              <a:lnSpc>
                <a:spcPct val="170000"/>
              </a:lnSpc>
              <a:buFont typeface="Arial" charset="0"/>
              <a:buChar char="•"/>
            </a:pPr>
            <a:r>
              <a:rPr lang="tr-TR" sz="2000" b="1" dirty="0" smtClean="0">
                <a:latin typeface="Arial Black" panose="020B0A04020102020204" pitchFamily="34" charset="0"/>
              </a:rPr>
              <a:t>Erzurum Kongresi, vatanın bütünlüğü ve millî bağımsızlık yolundaki esasları belirlemiş; tam bağımsızlık ve millî egemenlik fikirlerini açıkça vurgulamıştır.</a:t>
            </a:r>
          </a:p>
        </p:txBody>
      </p:sp>
    </p:spTree>
    <p:extLst>
      <p:ext uri="{BB962C8B-B14F-4D97-AF65-F5344CB8AC3E}">
        <p14:creationId xmlns:p14="http://schemas.microsoft.com/office/powerpoint/2010/main" val="29037746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TotalTime>
  <Words>2156</Words>
  <Application>Microsoft Office PowerPoint</Application>
  <PresentationFormat>Geniş ekran</PresentationFormat>
  <Paragraphs>141</Paragraphs>
  <Slides>38</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38</vt:i4>
      </vt:variant>
    </vt:vector>
  </HeadingPairs>
  <TitlesOfParts>
    <vt:vector size="44" baseType="lpstr">
      <vt:lpstr>Arial</vt:lpstr>
      <vt:lpstr>Arial Black</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ÖRNEK SORULAR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Lenovo</cp:lastModifiedBy>
  <cp:revision>112</cp:revision>
  <dcterms:created xsi:type="dcterms:W3CDTF">2020-12-22T19:13:12Z</dcterms:created>
  <dcterms:modified xsi:type="dcterms:W3CDTF">2021-01-18T18:15:26Z</dcterms:modified>
</cp:coreProperties>
</file>