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84" r:id="rId7"/>
    <p:sldId id="287" r:id="rId8"/>
    <p:sldId id="285" r:id="rId9"/>
    <p:sldId id="286" r:id="rId10"/>
    <p:sldId id="288"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89" r:id="rId28"/>
    <p:sldId id="278" r:id="rId29"/>
    <p:sldId id="279" r:id="rId30"/>
    <p:sldId id="280" r:id="rId31"/>
    <p:sldId id="281" r:id="rId32"/>
    <p:sldId id="282" r:id="rId33"/>
    <p:sldId id="283" r:id="rId34"/>
  </p:sldIdLst>
  <p:sldSz cx="18288000" cy="10287000"/>
  <p:notesSz cx="6858000" cy="9144000"/>
  <p:embeddedFontLst>
    <p:embeddedFont>
      <p:font typeface="Playfair Display" charset="-94"/>
      <p:regular r:id="rId35"/>
    </p:embeddedFont>
    <p:embeddedFont>
      <p:font typeface="Capriola" charset="-94"/>
      <p:regular r:id="rId36"/>
    </p:embeddedFont>
    <p:embeddedFont>
      <p:font typeface="Calibri" pitchFamily="34" charset="0"/>
      <p:regular r:id="rId37"/>
      <p:bold r:id="rId38"/>
      <p:italic r:id="rId39"/>
      <p:boldItalic r:id="rId40"/>
    </p:embeddedFont>
    <p:embeddedFont>
      <p:font typeface="DejaVu Serif" charset="0"/>
      <p:regular r:id="rId41"/>
    </p:embeddedFont>
    <p:embeddedFont>
      <p:font typeface="Cambria" pitchFamily="18"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0" d="100"/>
          <a:sy n="40" d="100"/>
        </p:scale>
        <p:origin x="-1116"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2.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6.xml"/><Relationship Id="rId3" Type="http://schemas.openxmlformats.org/officeDocument/2006/relationships/hyperlink" Target="http://tdk.org.tr/" TargetMode="External"/><Relationship Id="rId7" Type="http://schemas.openxmlformats.org/officeDocument/2006/relationships/slide" Target="slide17.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30.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29.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28.xml"/></Relationships>
</file>

<file path=ppt/slides/_rels/slide1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1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6.xml"/><Relationship Id="rId3" Type="http://schemas.openxmlformats.org/officeDocument/2006/relationships/hyperlink" Target="http://tdk.org.tr/" TargetMode="External"/><Relationship Id="rId7" Type="http://schemas.openxmlformats.org/officeDocument/2006/relationships/slide" Target="slide17.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30.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29.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28.xml"/></Relationships>
</file>

<file path=ppt/slides/_rels/slide2.xml.rels><?xml version="1.0" encoding="UTF-8" standalone="yes"?>
<Relationships xmlns="http://schemas.openxmlformats.org/package/2006/relationships"><Relationship Id="rId3" Type="http://schemas.openxmlformats.org/officeDocument/2006/relationships/hyperlink" Target="https://www.tdk.gov.tr/icerik/yazim-kurallari/noktalama-isaretleri-aciklamalar/"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6.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6.xml"/><Relationship Id="rId3" Type="http://schemas.openxmlformats.org/officeDocument/2006/relationships/hyperlink" Target="http://tdk.gov.tr/" TargetMode="External"/><Relationship Id="rId7" Type="http://schemas.openxmlformats.org/officeDocument/2006/relationships/slide" Target="slide17.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30.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29.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28.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8.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29.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30.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31.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3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33.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13" Type="http://schemas.openxmlformats.org/officeDocument/2006/relationships/slide" Target="slide20.xml"/><Relationship Id="rId18" Type="http://schemas.openxmlformats.org/officeDocument/2006/relationships/slide" Target="slide28.xml"/><Relationship Id="rId3" Type="http://schemas.openxmlformats.org/officeDocument/2006/relationships/image" Target="../media/image2.png"/><Relationship Id="rId21" Type="http://schemas.openxmlformats.org/officeDocument/2006/relationships/slide" Target="slide31.xml"/><Relationship Id="rId7" Type="http://schemas.openxmlformats.org/officeDocument/2006/relationships/image" Target="../media/image4.emf"/><Relationship Id="rId12" Type="http://schemas.openxmlformats.org/officeDocument/2006/relationships/slide" Target="slide18.xml"/><Relationship Id="rId17" Type="http://schemas.openxmlformats.org/officeDocument/2006/relationships/slide" Target="slide26.xml"/><Relationship Id="rId2" Type="http://schemas.openxmlformats.org/officeDocument/2006/relationships/slideLayout" Target="../slideLayouts/slideLayout7.xml"/><Relationship Id="rId16" Type="http://schemas.openxmlformats.org/officeDocument/2006/relationships/slide" Target="slide24.xml"/><Relationship Id="rId20" Type="http://schemas.openxmlformats.org/officeDocument/2006/relationships/slide" Target="slide30.xml"/><Relationship Id="rId1" Type="http://schemas.openxmlformats.org/officeDocument/2006/relationships/vmlDrawing" Target="../drawings/vmlDrawing1.vml"/><Relationship Id="rId6" Type="http://schemas.openxmlformats.org/officeDocument/2006/relationships/package" Target="../embeddings/Microsoft_Word_Belgesi2.docx"/><Relationship Id="rId11" Type="http://schemas.openxmlformats.org/officeDocument/2006/relationships/slide" Target="slide17.xml"/><Relationship Id="rId5" Type="http://schemas.openxmlformats.org/officeDocument/2006/relationships/image" Target="../media/image3.emf"/><Relationship Id="rId15" Type="http://schemas.openxmlformats.org/officeDocument/2006/relationships/slide" Target="slide23.xml"/><Relationship Id="rId10" Type="http://schemas.openxmlformats.org/officeDocument/2006/relationships/slide" Target="slide13.xml"/><Relationship Id="rId19" Type="http://schemas.openxmlformats.org/officeDocument/2006/relationships/slide" Target="slide29.xml"/><Relationship Id="rId4" Type="http://schemas.openxmlformats.org/officeDocument/2006/relationships/package" Target="../embeddings/Microsoft_Word_Belgesi1.docx"/><Relationship Id="rId9" Type="http://schemas.openxmlformats.org/officeDocument/2006/relationships/slide" Target="slide11.xml"/><Relationship Id="rId14" Type="http://schemas.openxmlformats.org/officeDocument/2006/relationships/slide" Target="slide22.xml"/></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6.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28.xml"/><Relationship Id="rId3" Type="http://schemas.openxmlformats.org/officeDocument/2006/relationships/slide" Target="slide5.xml"/><Relationship Id="rId7" Type="http://schemas.openxmlformats.org/officeDocument/2006/relationships/slide" Target="slide18.xml"/><Relationship Id="rId12" Type="http://schemas.openxmlformats.org/officeDocument/2006/relationships/slide" Target="slide26.xml"/><Relationship Id="rId2" Type="http://schemas.openxmlformats.org/officeDocument/2006/relationships/image" Target="../media/image2.png"/><Relationship Id="rId16" Type="http://schemas.openxmlformats.org/officeDocument/2006/relationships/slide" Target="slide31.xml"/><Relationship Id="rId1" Type="http://schemas.openxmlformats.org/officeDocument/2006/relationships/slideLayout" Target="../slideLayouts/slideLayout7.xml"/><Relationship Id="rId6" Type="http://schemas.openxmlformats.org/officeDocument/2006/relationships/slide" Target="slide17.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slide" Target="slide30.xml"/><Relationship Id="rId10" Type="http://schemas.openxmlformats.org/officeDocument/2006/relationships/slide" Target="slide23.xml"/><Relationship Id="rId4" Type="http://schemas.openxmlformats.org/officeDocument/2006/relationships/slide" Target="slide11.xml"/><Relationship Id="rId9" Type="http://schemas.openxmlformats.org/officeDocument/2006/relationships/slide" Target="slide22.xml"/><Relationship Id="rId14" Type="http://schemas.openxmlformats.org/officeDocument/2006/relationships/slide" Target="slide29.xml"/></Relationships>
</file>

<file path=ppt/slides/_rels/slide7.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6.xml"/><Relationship Id="rId3" Type="http://schemas.openxmlformats.org/officeDocument/2006/relationships/image" Target="../media/image5.png"/><Relationship Id="rId7" Type="http://schemas.openxmlformats.org/officeDocument/2006/relationships/slide" Target="slide17.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30.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29.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28.xml"/></Relationships>
</file>

<file path=ppt/slides/_rels/slide8.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3.xml"/><Relationship Id="rId18" Type="http://schemas.openxmlformats.org/officeDocument/2006/relationships/slide" Target="slide30.xml"/><Relationship Id="rId3" Type="http://schemas.openxmlformats.org/officeDocument/2006/relationships/image" Target="../media/image6.png"/><Relationship Id="rId7" Type="http://schemas.openxmlformats.org/officeDocument/2006/relationships/slide" Target="slide11.xml"/><Relationship Id="rId12" Type="http://schemas.openxmlformats.org/officeDocument/2006/relationships/slide" Target="slide22.xml"/><Relationship Id="rId17" Type="http://schemas.openxmlformats.org/officeDocument/2006/relationships/slide" Target="slide29.xml"/><Relationship Id="rId2" Type="http://schemas.openxmlformats.org/officeDocument/2006/relationships/image" Target="../media/image2.png"/><Relationship Id="rId16" Type="http://schemas.openxmlformats.org/officeDocument/2006/relationships/slide" Target="slide28.xml"/><Relationship Id="rId1" Type="http://schemas.openxmlformats.org/officeDocument/2006/relationships/slideLayout" Target="../slideLayouts/slideLayout7.xml"/><Relationship Id="rId6" Type="http://schemas.openxmlformats.org/officeDocument/2006/relationships/slide" Target="slide5.xml"/><Relationship Id="rId11" Type="http://schemas.openxmlformats.org/officeDocument/2006/relationships/slide" Target="slide20.xml"/><Relationship Id="rId5" Type="http://schemas.openxmlformats.org/officeDocument/2006/relationships/image" Target="../media/image8.png"/><Relationship Id="rId15" Type="http://schemas.openxmlformats.org/officeDocument/2006/relationships/slide" Target="slide26.xml"/><Relationship Id="rId10" Type="http://schemas.openxmlformats.org/officeDocument/2006/relationships/slide" Target="slide18.xml"/><Relationship Id="rId19" Type="http://schemas.openxmlformats.org/officeDocument/2006/relationships/slide" Target="slide31.xml"/><Relationship Id="rId4" Type="http://schemas.openxmlformats.org/officeDocument/2006/relationships/image" Target="../media/image7.png"/><Relationship Id="rId9" Type="http://schemas.openxmlformats.org/officeDocument/2006/relationships/slide" Target="slide17.xml"/><Relationship Id="rId14" Type="http://schemas.openxmlformats.org/officeDocument/2006/relationships/slide" Target="slide24.xml"/></Relationships>
</file>

<file path=ppt/slides/_rels/slide9.xml.rels><?xml version="1.0" encoding="UTF-8" standalone="yes"?>
<Relationships xmlns="http://schemas.openxmlformats.org/package/2006/relationships"><Relationship Id="rId8" Type="http://schemas.openxmlformats.org/officeDocument/2006/relationships/slide" Target="slide18.xml"/><Relationship Id="rId13" Type="http://schemas.openxmlformats.org/officeDocument/2006/relationships/slide" Target="slide26.xml"/><Relationship Id="rId3" Type="http://schemas.openxmlformats.org/officeDocument/2006/relationships/image" Target="../media/image9.png"/><Relationship Id="rId7" Type="http://schemas.openxmlformats.org/officeDocument/2006/relationships/slide" Target="slide17.xml"/><Relationship Id="rId12" Type="http://schemas.openxmlformats.org/officeDocument/2006/relationships/slide" Target="slide24.xml"/><Relationship Id="rId17" Type="http://schemas.openxmlformats.org/officeDocument/2006/relationships/slide" Target="slide31.xml"/><Relationship Id="rId2" Type="http://schemas.openxmlformats.org/officeDocument/2006/relationships/image" Target="../media/image2.png"/><Relationship Id="rId16" Type="http://schemas.openxmlformats.org/officeDocument/2006/relationships/slide" Target="slide30.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11.xml"/><Relationship Id="rId15" Type="http://schemas.openxmlformats.org/officeDocument/2006/relationships/slide" Target="slide29.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 Id="rId14" Type="http://schemas.openxmlformats.org/officeDocument/2006/relationships/slide" Target="slide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grpSp>
        <p:nvGrpSpPr>
          <p:cNvPr id="2" name="Group 2"/>
          <p:cNvGrpSpPr/>
          <p:nvPr/>
        </p:nvGrpSpPr>
        <p:grpSpPr>
          <a:xfrm>
            <a:off x="16049327" y="8999365"/>
            <a:ext cx="1305227" cy="714375"/>
            <a:chOff x="0" y="0"/>
            <a:chExt cx="1740302" cy="952500"/>
          </a:xfrm>
        </p:grpSpPr>
        <p:pic>
          <p:nvPicPr>
            <p:cNvPr id="3" name="Picture 3"/>
            <p:cNvPicPr>
              <a:picLocks noChangeAspect="1"/>
            </p:cNvPicPr>
            <p:nvPr/>
          </p:nvPicPr>
          <p:blipFill>
            <a:blip r:embed="rId2"/>
            <a:srcRect l="29" t="2091"/>
            <a:stretch>
              <a:fillRect/>
            </a:stretch>
          </p:blipFill>
          <p:spPr>
            <a:xfrm>
              <a:off x="0" y="381857"/>
              <a:ext cx="1740302" cy="355748"/>
            </a:xfrm>
            <a:prstGeom prst="rect">
              <a:avLst/>
            </a:prstGeom>
          </p:spPr>
        </p:pic>
        <p:sp>
          <p:nvSpPr>
            <p:cNvPr id="4" name="TextBox 4"/>
            <p:cNvSpPr txBox="1"/>
            <p:nvPr/>
          </p:nvSpPr>
          <p:spPr>
            <a:xfrm>
              <a:off x="73063" y="-85725"/>
              <a:ext cx="427140"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E</a:t>
              </a:r>
            </a:p>
          </p:txBody>
        </p:sp>
        <p:sp>
          <p:nvSpPr>
            <p:cNvPr id="5" name="TextBox 5"/>
            <p:cNvSpPr txBox="1"/>
            <p:nvPr/>
          </p:nvSpPr>
          <p:spPr>
            <a:xfrm>
              <a:off x="209986" y="405076"/>
              <a:ext cx="82055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ren</a:t>
              </a:r>
            </a:p>
          </p:txBody>
        </p:sp>
        <p:sp>
          <p:nvSpPr>
            <p:cNvPr id="6" name="TextBox 6"/>
            <p:cNvSpPr txBox="1"/>
            <p:nvPr/>
          </p:nvSpPr>
          <p:spPr>
            <a:xfrm>
              <a:off x="685010" y="-85725"/>
              <a:ext cx="606988"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K</a:t>
              </a:r>
            </a:p>
          </p:txBody>
        </p:sp>
        <p:sp>
          <p:nvSpPr>
            <p:cNvPr id="7" name="TextBox 7"/>
            <p:cNvSpPr txBox="1"/>
            <p:nvPr/>
          </p:nvSpPr>
          <p:spPr>
            <a:xfrm>
              <a:off x="1050884" y="403631"/>
              <a:ext cx="68941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aya</a:t>
              </a:r>
            </a:p>
          </p:txBody>
        </p:sp>
      </p:grpSp>
      <p:sp>
        <p:nvSpPr>
          <p:cNvPr id="8" name="TextBox 8"/>
          <p:cNvSpPr txBox="1"/>
          <p:nvPr/>
        </p:nvSpPr>
        <p:spPr>
          <a:xfrm>
            <a:off x="4239652" y="5668939"/>
            <a:ext cx="9942945" cy="1947166"/>
          </a:xfrm>
          <a:prstGeom prst="rect">
            <a:avLst/>
          </a:prstGeom>
        </p:spPr>
        <p:txBody>
          <a:bodyPr lIns="0" tIns="0" rIns="0" bIns="0" rtlCol="0" anchor="t">
            <a:spAutoFit/>
          </a:bodyPr>
          <a:lstStyle/>
          <a:p>
            <a:pPr algn="ctr">
              <a:lnSpc>
                <a:spcPts val="14697"/>
              </a:lnSpc>
            </a:pPr>
            <a:r>
              <a:rPr lang="en-US" sz="14846">
                <a:solidFill>
                  <a:srgbClr val="DDD9D9"/>
                </a:solidFill>
                <a:latin typeface="Playfair Display"/>
              </a:rPr>
              <a:t>TÜRK DİLİ</a:t>
            </a:r>
          </a:p>
        </p:txBody>
      </p:sp>
      <p:pic>
        <p:nvPicPr>
          <p:cNvPr id="9" name="Picture 9"/>
          <p:cNvPicPr>
            <a:picLocks noChangeAspect="1"/>
          </p:cNvPicPr>
          <p:nvPr/>
        </p:nvPicPr>
        <p:blipFill>
          <a:blip r:embed="rId3"/>
          <a:srcRect t="365" b="365"/>
          <a:stretch>
            <a:fillRect/>
          </a:stretch>
        </p:blipFill>
        <p:spPr>
          <a:xfrm>
            <a:off x="5992350" y="1028700"/>
            <a:ext cx="6437549" cy="39901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4" name="Dikdörtgen 13"/>
          <p:cNvSpPr/>
          <p:nvPr/>
        </p:nvSpPr>
        <p:spPr>
          <a:xfrm>
            <a:off x="3352800" y="1791795"/>
            <a:ext cx="12344400" cy="6093976"/>
          </a:xfrm>
          <a:prstGeom prst="rect">
            <a:avLst/>
          </a:prstGeom>
        </p:spPr>
        <p:txBody>
          <a:bodyPr wrap="square">
            <a:spAutoFit/>
          </a:bodyPr>
          <a:lstStyle/>
          <a:p>
            <a:pPr marL="342900" lvl="0" indent="-342900">
              <a:buFont typeface="Arial" pitchFamily="34" charset="0"/>
              <a:buChar char="•"/>
            </a:pPr>
            <a:r>
              <a:rPr lang="tr-TR" sz="2400" b="1" dirty="0">
                <a:solidFill>
                  <a:prstClr val="black"/>
                </a:solidFill>
              </a:rPr>
              <a:t>Türkçede, batılı anlamda noktalama işaretlerinin kullanılması Tanzimat döneminde çevirilerle görülmeye b</a:t>
            </a:r>
            <a:r>
              <a:rPr lang="tr-TR" sz="2400" dirty="0">
                <a:solidFill>
                  <a:prstClr val="black"/>
                </a:solidFill>
              </a:rPr>
              <a:t>aşlar. İlk kez nokta, ayraç ve uzun çizgi işaretleri, bu dönemde Şinasi'nin </a:t>
            </a:r>
            <a:r>
              <a:rPr lang="tr-TR" sz="2400" i="1" dirty="0">
                <a:solidFill>
                  <a:prstClr val="black"/>
                </a:solidFill>
              </a:rPr>
              <a:t>Şair Evlenmesi </a:t>
            </a:r>
            <a:r>
              <a:rPr lang="tr-TR" sz="2400" dirty="0">
                <a:solidFill>
                  <a:prstClr val="black"/>
                </a:solidFill>
              </a:rPr>
              <a:t>adlı oyununda görülür. Tanzimat döneminin önemli bir ismi olan Şemseddin Sami, noktalama konusunda büyük değer taşıyan </a:t>
            </a:r>
            <a:r>
              <a:rPr lang="tr-TR" sz="2400" dirty="0" err="1">
                <a:solidFill>
                  <a:prstClr val="black"/>
                </a:solidFill>
              </a:rPr>
              <a:t>Usûl</a:t>
            </a:r>
            <a:r>
              <a:rPr lang="tr-TR" sz="2400" dirty="0">
                <a:solidFill>
                  <a:prstClr val="black"/>
                </a:solidFill>
              </a:rPr>
              <a:t>-i Tenkit ve </a:t>
            </a:r>
            <a:r>
              <a:rPr lang="tr-TR" sz="2400" dirty="0" err="1">
                <a:solidFill>
                  <a:prstClr val="black"/>
                </a:solidFill>
              </a:rPr>
              <a:t>Tertib</a:t>
            </a:r>
            <a:r>
              <a:rPr lang="tr-TR" sz="2400" dirty="0">
                <a:solidFill>
                  <a:prstClr val="black"/>
                </a:solidFill>
              </a:rPr>
              <a:t> adlı çalışmasında, bugün kullandığımız hemen hemen bütün noktalama işaretlerini, çeşitli yazar ve şairlerden verdiği ayrıntılı örnek ve açıklamalarla, daha sonraki çalışmalara kaynak olabilecek şekilde ortaya koyar. </a:t>
            </a:r>
          </a:p>
          <a:p>
            <a:pPr marL="342900" lvl="0" indent="-342900">
              <a:spcBef>
                <a:spcPts val="1800"/>
              </a:spcBef>
              <a:buFont typeface="Arial" pitchFamily="34" charset="0"/>
              <a:buChar char="•"/>
            </a:pPr>
            <a:r>
              <a:rPr lang="tr-TR" sz="2400" b="1" dirty="0">
                <a:solidFill>
                  <a:prstClr val="black"/>
                </a:solidFill>
              </a:rPr>
              <a:t>Servet-i </a:t>
            </a:r>
            <a:r>
              <a:rPr lang="tr-TR" sz="2400" b="1" dirty="0" err="1">
                <a:solidFill>
                  <a:prstClr val="black"/>
                </a:solidFill>
              </a:rPr>
              <a:t>Fünûn</a:t>
            </a:r>
            <a:r>
              <a:rPr lang="tr-TR" sz="2400" b="1" dirty="0">
                <a:solidFill>
                  <a:prstClr val="black"/>
                </a:solidFill>
              </a:rPr>
              <a:t> ve Milli Edebiyat</a:t>
            </a:r>
            <a:r>
              <a:rPr lang="tr-TR" sz="2400" dirty="0">
                <a:solidFill>
                  <a:prstClr val="black"/>
                </a:solidFill>
              </a:rPr>
              <a:t> dönemlerinde de noktalamaya, yazılan kitaplarda, çıkarılan gazete ve dergilerde </a:t>
            </a:r>
            <a:r>
              <a:rPr lang="tr-TR" sz="2400" b="1" dirty="0">
                <a:solidFill>
                  <a:prstClr val="black"/>
                </a:solidFill>
              </a:rPr>
              <a:t>özen gösterilmeye çalışılmış, Tanzimat dönemine göre bu işaretlerin kullanımı yerleşip tutunma yoluna girmiştir</a:t>
            </a:r>
            <a:r>
              <a:rPr lang="tr-TR" sz="2400" dirty="0">
                <a:solidFill>
                  <a:prstClr val="black"/>
                </a:solidFill>
              </a:rPr>
              <a:t>. Ancak bu dönemde de noktalama konusunda sağlanmış tam birlik ve bütünlük söz konusu değildir. </a:t>
            </a:r>
          </a:p>
          <a:p>
            <a:pPr marL="342900" lvl="0" indent="-342900">
              <a:spcBef>
                <a:spcPts val="1800"/>
              </a:spcBef>
              <a:buFont typeface="Arial" pitchFamily="34" charset="0"/>
              <a:buChar char="•"/>
            </a:pPr>
            <a:r>
              <a:rPr lang="tr-TR" sz="2400" b="1" dirty="0">
                <a:solidFill>
                  <a:prstClr val="black"/>
                </a:solidFill>
              </a:rPr>
              <a:t>Cumhuriyet döneminde, özellikle de Harf Devrimi'nden sonra yazı dilindeki imlâ ve noktalamanın gelişimi büyük bir hız kazanmıştır</a:t>
            </a:r>
            <a:r>
              <a:rPr lang="tr-TR" sz="2400" dirty="0">
                <a:solidFill>
                  <a:prstClr val="black"/>
                </a:solidFill>
              </a:rPr>
              <a:t>. İlk kez kesme işareti, bu dönemde ihtiyaçtan doğan bir zorunlulukla kullanılmaya başlamıştır. Ancak noktalama konusu uzun süre -1941'e kadar- imlâ kılavuzlarında yer alamamıştır. </a:t>
            </a:r>
            <a:r>
              <a:rPr lang="tr-TR" sz="2400" b="1" dirty="0">
                <a:solidFill>
                  <a:prstClr val="black"/>
                </a:solidFill>
              </a:rPr>
              <a:t>1941 yılında Türk Dil Kurumu'nca çıkarılan </a:t>
            </a:r>
            <a:r>
              <a:rPr lang="tr-TR" sz="2400" b="1" i="1" dirty="0">
                <a:solidFill>
                  <a:prstClr val="black"/>
                </a:solidFill>
              </a:rPr>
              <a:t>İmlâ Kılavuzu</a:t>
            </a:r>
            <a:r>
              <a:rPr lang="tr-TR" sz="2400" b="1" dirty="0">
                <a:solidFill>
                  <a:prstClr val="black"/>
                </a:solidFill>
              </a:rPr>
              <a:t>'nda genel istek üzerine, noktalamaya yer verilmişt</a:t>
            </a:r>
            <a:r>
              <a:rPr lang="tr-TR" sz="2400" dirty="0">
                <a:solidFill>
                  <a:prstClr val="black"/>
                </a:solidFill>
              </a:rPr>
              <a:t>ir. </a:t>
            </a:r>
          </a:p>
        </p:txBody>
      </p:sp>
      <p:sp>
        <p:nvSpPr>
          <p:cNvPr id="15" name="Dikdörtgen 14"/>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299785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5" name="TextBox 11"/>
          <p:cNvSpPr txBox="1"/>
          <p:nvPr/>
        </p:nvSpPr>
        <p:spPr>
          <a:xfrm>
            <a:off x="3284621" y="2011532"/>
            <a:ext cx="13792200" cy="6527941"/>
          </a:xfrm>
          <a:prstGeom prst="rect">
            <a:avLst/>
          </a:prstGeom>
        </p:spPr>
        <p:txBody>
          <a:bodyPr wrap="square" lIns="0" tIns="0" rIns="0" bIns="0" rtlCol="0" anchor="t">
            <a:spAutoFit/>
          </a:bodyPr>
          <a:lstStyle/>
          <a:p>
            <a:pPr>
              <a:lnSpc>
                <a:spcPct val="115000"/>
              </a:lnSpc>
              <a:spcBef>
                <a:spcPts val="1000"/>
              </a:spcBef>
              <a:spcAft>
                <a:spcPts val="0"/>
              </a:spcAft>
            </a:pPr>
            <a:r>
              <a:rPr lang="tr-TR" sz="2800" i="1" dirty="0">
                <a:ea typeface="Calibri"/>
                <a:cs typeface="Times New Roman"/>
              </a:rPr>
              <a:t>         </a:t>
            </a:r>
            <a:r>
              <a:rPr lang="tr-TR" sz="3200" b="1" dirty="0" smtClean="0">
                <a:solidFill>
                  <a:srgbClr val="4F81BD"/>
                </a:solidFill>
                <a:ea typeface="Times New Roman"/>
                <a:cs typeface="Times New Roman"/>
              </a:rPr>
              <a:t>Nokta </a:t>
            </a:r>
            <a:r>
              <a:rPr lang="tr-TR" sz="3200" b="1" dirty="0">
                <a:solidFill>
                  <a:srgbClr val="4F81BD"/>
                </a:solidFill>
                <a:ea typeface="Times New Roman"/>
                <a:cs typeface="Times New Roman"/>
              </a:rPr>
              <a:t>( . )</a:t>
            </a:r>
          </a:p>
          <a:p>
            <a:pPr>
              <a:lnSpc>
                <a:spcPct val="115000"/>
              </a:lnSpc>
              <a:spcAft>
                <a:spcPts val="1000"/>
              </a:spcAft>
            </a:pPr>
            <a:r>
              <a:rPr lang="tr-TR" sz="2400" b="1" dirty="0">
                <a:effectLst>
                  <a:outerShdw blurRad="38100" dist="38100" dir="2700000" algn="tl">
                    <a:srgbClr val="000000">
                      <a:alpha val="43137"/>
                    </a:srgbClr>
                  </a:outerShdw>
                </a:effectLst>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Cümlenin sonuna konur</a:t>
            </a:r>
            <a:r>
              <a:rPr lang="tr-TR" sz="2400" dirty="0">
                <a:ea typeface="Calibri"/>
                <a:cs typeface="Times New Roman"/>
              </a:rPr>
              <a:t>:</a:t>
            </a:r>
            <a:r>
              <a:rPr lang="tr-TR" sz="2400" b="1" dirty="0">
                <a:effectLst>
                  <a:outerShdw blurRad="38100" dist="38100" dir="2700000" algn="tl">
                    <a:srgbClr val="000000">
                      <a:alpha val="43137"/>
                    </a:srgbClr>
                  </a:outerShdw>
                </a:effectLst>
                <a:ea typeface="Calibri"/>
                <a:cs typeface="Times New Roman"/>
              </a:rPr>
              <a:t> </a:t>
            </a:r>
            <a:r>
              <a:rPr lang="tr-TR" sz="2400" i="1" dirty="0">
                <a:ea typeface="Calibri"/>
                <a:cs typeface="Times New Roman"/>
              </a:rPr>
              <a:t>Türk Dil Kurumu, 1932 yılında kurul­muştur.</a:t>
            </a:r>
            <a:endParaRPr lang="tr-TR" sz="2400" dirty="0">
              <a:ea typeface="Calibri"/>
              <a:cs typeface="Times New Roman"/>
            </a:endParaRPr>
          </a:p>
          <a:p>
            <a:pPr>
              <a:lnSpc>
                <a:spcPct val="115000"/>
              </a:lnSpc>
              <a:spcAft>
                <a:spcPts val="1000"/>
              </a:spcAft>
            </a:pPr>
            <a:r>
              <a:rPr lang="tr-TR" sz="2400" i="1" dirty="0" smtClean="0">
                <a:ea typeface="Calibri"/>
                <a:cs typeface="Times New Roman"/>
              </a:rPr>
              <a:t>Saatler </a:t>
            </a:r>
            <a:r>
              <a:rPr lang="tr-TR" sz="2400" i="1" dirty="0">
                <a:ea typeface="Calibri"/>
                <a:cs typeface="Times New Roman"/>
              </a:rPr>
              <a:t>geçtikçe yollara daha mahzun bir ıssızlık çöküyordu. </a:t>
            </a:r>
            <a:r>
              <a:rPr lang="tr-TR" sz="2400" dirty="0">
                <a:ea typeface="Calibri"/>
                <a:cs typeface="Times New Roman"/>
              </a:rPr>
              <a:t>(Reşat Nuri Güntekin)</a:t>
            </a:r>
          </a:p>
          <a:p>
            <a:pPr>
              <a:spcBef>
                <a:spcPts val="1800"/>
              </a:spcBef>
            </a:pPr>
            <a:r>
              <a:rPr lang="tr-TR" sz="2400" b="1" dirty="0">
                <a:effectLst>
                  <a:outerShdw blurRad="38100" dist="38100" dir="2700000" algn="tl">
                    <a:srgbClr val="000000">
                      <a:alpha val="43137"/>
                    </a:srgbClr>
                  </a:outerShdw>
                </a:effectLst>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Bazı kısaltmaların sonuna konur</a:t>
            </a:r>
            <a:r>
              <a:rPr lang="tr-TR" sz="2400" dirty="0">
                <a:ea typeface="Calibri"/>
                <a:cs typeface="Times New Roman"/>
              </a:rPr>
              <a:t>: </a:t>
            </a:r>
            <a:r>
              <a:rPr lang="tr-TR" sz="2400" i="1" dirty="0">
                <a:ea typeface="Calibri"/>
                <a:cs typeface="Times New Roman"/>
              </a:rPr>
              <a:t>Alb. </a:t>
            </a:r>
            <a:r>
              <a:rPr lang="tr-TR" sz="2400" dirty="0">
                <a:ea typeface="Calibri"/>
                <a:cs typeface="Times New Roman"/>
              </a:rPr>
              <a:t>(albay), </a:t>
            </a:r>
            <a:r>
              <a:rPr lang="tr-TR" sz="2400" i="1" dirty="0">
                <a:ea typeface="Calibri"/>
                <a:cs typeface="Times New Roman"/>
              </a:rPr>
              <a:t>Dr. </a:t>
            </a:r>
            <a:r>
              <a:rPr lang="tr-TR" sz="2400" dirty="0">
                <a:ea typeface="Calibri"/>
                <a:cs typeface="Times New Roman"/>
              </a:rPr>
              <a:t>(doktor), </a:t>
            </a:r>
            <a:r>
              <a:rPr lang="tr-TR" sz="2400" i="1" dirty="0">
                <a:ea typeface="Calibri"/>
                <a:cs typeface="Times New Roman"/>
              </a:rPr>
              <a:t>Yrd. Doç. </a:t>
            </a:r>
            <a:r>
              <a:rPr lang="tr-TR" sz="2400" dirty="0">
                <a:ea typeface="Calibri"/>
                <a:cs typeface="Times New Roman"/>
              </a:rPr>
              <a:t>(yardımcı doçent), </a:t>
            </a:r>
            <a:r>
              <a:rPr lang="tr-TR" sz="2400" i="1" dirty="0">
                <a:ea typeface="Calibri"/>
                <a:cs typeface="Times New Roman"/>
              </a:rPr>
              <a:t>Prof. </a:t>
            </a:r>
            <a:r>
              <a:rPr lang="tr-TR" sz="2400" dirty="0">
                <a:ea typeface="Calibri"/>
                <a:cs typeface="Times New Roman"/>
              </a:rPr>
              <a:t>(profesör), </a:t>
            </a:r>
            <a:r>
              <a:rPr lang="tr-TR" sz="2400" i="1" dirty="0">
                <a:ea typeface="Calibri"/>
                <a:cs typeface="Times New Roman"/>
              </a:rPr>
              <a:t>Cad</a:t>
            </a:r>
            <a:r>
              <a:rPr lang="tr-TR" sz="2400" dirty="0">
                <a:ea typeface="Calibri"/>
                <a:cs typeface="Times New Roman"/>
              </a:rPr>
              <a:t>. (cadde), </a:t>
            </a:r>
            <a:r>
              <a:rPr lang="tr-TR" sz="2400" i="1" dirty="0">
                <a:ea typeface="Calibri"/>
                <a:cs typeface="Times New Roman"/>
              </a:rPr>
              <a:t>Sok</a:t>
            </a:r>
            <a:r>
              <a:rPr lang="tr-TR" sz="2400" dirty="0">
                <a:ea typeface="Calibri"/>
                <a:cs typeface="Times New Roman"/>
              </a:rPr>
              <a:t>. (sokak),</a:t>
            </a:r>
            <a:r>
              <a:rPr lang="tr-TR" sz="2400" i="1" dirty="0">
                <a:ea typeface="Calibri"/>
                <a:cs typeface="Times New Roman"/>
              </a:rPr>
              <a:t> s.</a:t>
            </a:r>
            <a:r>
              <a:rPr lang="tr-TR" sz="2400" dirty="0">
                <a:ea typeface="Calibri"/>
                <a:cs typeface="Times New Roman"/>
              </a:rPr>
              <a:t> (sayfa), </a:t>
            </a:r>
            <a:r>
              <a:rPr lang="tr-TR" sz="2400" i="1" dirty="0">
                <a:ea typeface="Calibri"/>
                <a:cs typeface="Times New Roman"/>
              </a:rPr>
              <a:t>sf. </a:t>
            </a:r>
            <a:r>
              <a:rPr lang="tr-TR" sz="2400" dirty="0">
                <a:ea typeface="Calibri"/>
                <a:cs typeface="Times New Roman"/>
              </a:rPr>
              <a:t>(sıfat), </a:t>
            </a:r>
            <a:r>
              <a:rPr lang="tr-TR" sz="2400" i="1" dirty="0">
                <a:ea typeface="Calibri"/>
                <a:cs typeface="Times New Roman"/>
              </a:rPr>
              <a:t>vb.</a:t>
            </a:r>
            <a:r>
              <a:rPr lang="tr-TR" sz="2400" dirty="0">
                <a:ea typeface="Calibri"/>
                <a:cs typeface="Times New Roman"/>
              </a:rPr>
              <a:t> (ve başkası, ve benzeri, ve benzerleri, ve bunun gibi), </a:t>
            </a:r>
            <a:r>
              <a:rPr lang="tr-TR" sz="2400" i="1" dirty="0">
                <a:ea typeface="Calibri"/>
                <a:cs typeface="Times New Roman"/>
              </a:rPr>
              <a:t>Alm.</a:t>
            </a:r>
            <a:r>
              <a:rPr lang="tr-TR" sz="2400" dirty="0">
                <a:ea typeface="Calibri"/>
                <a:cs typeface="Times New Roman"/>
              </a:rPr>
              <a:t> (Almanca), </a:t>
            </a:r>
            <a:r>
              <a:rPr lang="tr-TR" sz="2400" i="1" dirty="0">
                <a:ea typeface="Calibri"/>
                <a:cs typeface="Times New Roman"/>
              </a:rPr>
              <a:t>Ar.</a:t>
            </a:r>
            <a:r>
              <a:rPr lang="tr-TR" sz="2400" dirty="0">
                <a:ea typeface="Calibri"/>
                <a:cs typeface="Times New Roman"/>
              </a:rPr>
              <a:t> (Arapça), </a:t>
            </a:r>
            <a:r>
              <a:rPr lang="tr-TR" sz="2400" i="1" dirty="0">
                <a:ea typeface="Calibri"/>
                <a:cs typeface="Times New Roman"/>
              </a:rPr>
              <a:t>İng. </a:t>
            </a:r>
            <a:r>
              <a:rPr lang="tr-TR" sz="2400" dirty="0">
                <a:ea typeface="Calibri"/>
                <a:cs typeface="Times New Roman"/>
              </a:rPr>
              <a:t>(İngilizce) vb</a:t>
            </a:r>
            <a:r>
              <a:rPr lang="tr-TR" sz="2400" dirty="0" smtClean="0">
                <a:ea typeface="Calibri"/>
                <a:cs typeface="Times New Roman"/>
              </a:rPr>
              <a:t>.</a:t>
            </a:r>
          </a:p>
          <a:p>
            <a:pPr>
              <a:spcBef>
                <a:spcPts val="1800"/>
              </a:spcBef>
            </a:pPr>
            <a:r>
              <a:rPr lang="tr-TR" sz="2400" b="1" dirty="0" smtClean="0">
                <a:effectLst>
                  <a:outerShdw blurRad="38100" dist="38100" dir="2700000" algn="tl">
                    <a:srgbClr val="000000">
                      <a:alpha val="43137"/>
                    </a:srgbClr>
                  </a:outerShdw>
                </a:effectLst>
                <a:ea typeface="Calibri"/>
                <a:cs typeface="Times New Roman"/>
              </a:rPr>
              <a:t>3</a:t>
            </a:r>
            <a:r>
              <a:rPr lang="tr-TR" sz="2400" b="1" dirty="0">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Sayılardan sonra sıra bildirmek için konur</a:t>
            </a:r>
            <a:r>
              <a:rPr lang="tr-TR" sz="2400" dirty="0">
                <a:ea typeface="Calibri"/>
                <a:cs typeface="Times New Roman"/>
              </a:rPr>
              <a:t>: </a:t>
            </a:r>
            <a:r>
              <a:rPr lang="tr-TR" sz="2400" i="1" dirty="0">
                <a:ea typeface="Calibri"/>
                <a:cs typeface="Times New Roman"/>
              </a:rPr>
              <a:t>3.</a:t>
            </a:r>
            <a:r>
              <a:rPr lang="tr-TR" sz="2400" dirty="0">
                <a:ea typeface="Calibri"/>
                <a:cs typeface="Times New Roman"/>
              </a:rPr>
              <a:t> (üçüncü), </a:t>
            </a:r>
            <a:r>
              <a:rPr lang="tr-TR" sz="2400" i="1" dirty="0">
                <a:ea typeface="Calibri"/>
                <a:cs typeface="Times New Roman"/>
              </a:rPr>
              <a:t>15.</a:t>
            </a:r>
            <a:r>
              <a:rPr lang="tr-TR" sz="2400" dirty="0">
                <a:ea typeface="Calibri"/>
                <a:cs typeface="Times New Roman"/>
              </a:rPr>
              <a:t> (on beşinci);</a:t>
            </a:r>
            <a:r>
              <a:rPr lang="tr-TR" sz="2400" i="1" dirty="0">
                <a:ea typeface="Calibri"/>
                <a:cs typeface="Times New Roman"/>
              </a:rPr>
              <a:t> II. Mehmet, XIV. Louis, XV. yüzyıl; 2. Cadde, 20. Sokak, 4. Levent</a:t>
            </a:r>
            <a:r>
              <a:rPr lang="tr-TR" sz="2400" dirty="0">
                <a:ea typeface="Calibri"/>
                <a:cs typeface="Times New Roman"/>
              </a:rPr>
              <a:t> vb</a:t>
            </a:r>
            <a:r>
              <a:rPr lang="tr-TR" sz="2400" dirty="0" smtClean="0">
                <a:ea typeface="Calibri"/>
                <a:cs typeface="Times New Roman"/>
              </a:rPr>
              <a:t>.</a:t>
            </a:r>
          </a:p>
          <a:p>
            <a:pPr>
              <a:spcBef>
                <a:spcPts val="1800"/>
              </a:spcBef>
            </a:pPr>
            <a:r>
              <a:rPr lang="tr-TR" sz="2400" b="1" dirty="0" smtClean="0">
                <a:effectLst>
                  <a:outerShdw blurRad="38100" dist="38100" dir="2700000" algn="tl">
                    <a:srgbClr val="000000">
                      <a:alpha val="43137"/>
                    </a:srgbClr>
                  </a:outerShdw>
                </a:effectLst>
                <a:ea typeface="Calibri"/>
                <a:cs typeface="Times New Roman"/>
              </a:rPr>
              <a:t>4</a:t>
            </a:r>
            <a:r>
              <a:rPr lang="tr-TR" sz="2400" b="1" dirty="0">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Arka arkaya sıralandıkları için virgülle veya çizgiyle ayrılan rakamlardan yalnızca sonuncu rakamdan sonra nokta konur</a:t>
            </a:r>
            <a:r>
              <a:rPr lang="tr-TR" sz="2400" dirty="0">
                <a:ea typeface="Calibri"/>
                <a:cs typeface="Times New Roman"/>
              </a:rPr>
              <a:t>:</a:t>
            </a:r>
            <a:r>
              <a:rPr lang="tr-TR" sz="2400" i="1" dirty="0">
                <a:ea typeface="Calibri"/>
                <a:cs typeface="Times New Roman"/>
              </a:rPr>
              <a:t> 3, 4 ve 7. maddeler; XII – XIV. yüzyıllar arasında</a:t>
            </a:r>
            <a:r>
              <a:rPr lang="tr-TR" sz="2400" dirty="0">
                <a:ea typeface="Calibri"/>
                <a:cs typeface="Times New Roman"/>
              </a:rPr>
              <a:t> vb</a:t>
            </a:r>
            <a:r>
              <a:rPr lang="tr-TR" sz="2400" dirty="0" smtClean="0">
                <a:ea typeface="Calibri"/>
                <a:cs typeface="Times New Roman"/>
              </a:rPr>
              <a:t>.</a:t>
            </a:r>
          </a:p>
          <a:p>
            <a:pPr>
              <a:spcBef>
                <a:spcPts val="1800"/>
              </a:spcBef>
            </a:pPr>
            <a:r>
              <a:rPr lang="tr-TR" sz="2400" b="1" dirty="0" smtClean="0">
                <a:ea typeface="Calibri"/>
                <a:cs typeface="Times New Roman"/>
              </a:rPr>
              <a:t>5</a:t>
            </a:r>
            <a:r>
              <a:rPr lang="tr-TR" sz="2400" b="1" dirty="0">
                <a:ea typeface="Calibri"/>
                <a:cs typeface="Times New Roman"/>
              </a:rPr>
              <a:t>.</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Bir yazının maddelerini gösteren rakam veya harflerden sonra konur</a:t>
            </a:r>
            <a:r>
              <a:rPr lang="tr-TR" sz="2400" b="1" dirty="0">
                <a:effectLst>
                  <a:outerShdw blurRad="38100" dist="38100" dir="2700000" algn="tl">
                    <a:srgbClr val="000000">
                      <a:alpha val="43137"/>
                    </a:srgbClr>
                  </a:outerShdw>
                </a:effectLst>
                <a:ea typeface="Calibri"/>
                <a:cs typeface="Times New Roman"/>
              </a:rPr>
              <a:t>:</a:t>
            </a:r>
          </a:p>
          <a:p>
            <a:pPr>
              <a:lnSpc>
                <a:spcPct val="115000"/>
              </a:lnSpc>
              <a:spcAft>
                <a:spcPts val="1000"/>
              </a:spcAft>
            </a:pPr>
            <a:r>
              <a:rPr lang="tr-TR" sz="2400" dirty="0">
                <a:ea typeface="Calibri"/>
                <a:cs typeface="Times New Roman"/>
              </a:rPr>
              <a:t>                                   I.               1.                            A.            a.</a:t>
            </a:r>
          </a:p>
          <a:p>
            <a:pPr>
              <a:lnSpc>
                <a:spcPct val="115000"/>
              </a:lnSpc>
              <a:spcAft>
                <a:spcPts val="1000"/>
              </a:spcAft>
            </a:pPr>
            <a:r>
              <a:rPr lang="tr-TR" sz="2400" dirty="0">
                <a:ea typeface="Calibri"/>
                <a:cs typeface="Times New Roman"/>
              </a:rPr>
              <a:t>                                   II.              2.                            B.            b</a:t>
            </a:r>
            <a:r>
              <a:rPr lang="tr-TR" sz="2400" dirty="0" smtClean="0">
                <a:ea typeface="Calibri"/>
                <a:cs typeface="Times New Roman"/>
              </a:rPr>
              <a:t>.</a:t>
            </a:r>
            <a:endParaRPr lang="tr-TR" sz="2400" dirty="0">
              <a:ea typeface="Calibri"/>
              <a:cs typeface="Times New Roman"/>
            </a:endParaRPr>
          </a:p>
        </p:txBody>
      </p:sp>
      <p:sp>
        <p:nvSpPr>
          <p:cNvPr id="13" name="Dikdörtgen 12"/>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400705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Dikdörtgen 9"/>
          <p:cNvSpPr/>
          <p:nvPr/>
        </p:nvSpPr>
        <p:spPr>
          <a:xfrm>
            <a:off x="3581400" y="1050758"/>
            <a:ext cx="13792200" cy="8264827"/>
          </a:xfrm>
          <a:prstGeom prst="rect">
            <a:avLst/>
          </a:prstGeom>
        </p:spPr>
        <p:txBody>
          <a:bodyPr wrap="square">
            <a:spAutoFit/>
          </a:bodyPr>
          <a:lstStyle/>
          <a:p>
            <a:pPr>
              <a:spcBef>
                <a:spcPts val="1200"/>
              </a:spcBef>
            </a:pPr>
            <a:r>
              <a:rPr lang="tr-TR" sz="2400" b="1" dirty="0">
                <a:ea typeface="Calibri"/>
                <a:cs typeface="Times New Roman"/>
              </a:rPr>
              <a:t>6. </a:t>
            </a:r>
            <a:r>
              <a:rPr lang="tr-TR" sz="2400" dirty="0">
                <a:solidFill>
                  <a:schemeClr val="bg1"/>
                </a:solidFill>
                <a:effectLst>
                  <a:outerShdw blurRad="38100" dist="38100" dir="2700000" algn="tl">
                    <a:srgbClr val="000000">
                      <a:alpha val="43137"/>
                    </a:srgbClr>
                  </a:outerShdw>
                </a:effectLst>
                <a:ea typeface="Calibri"/>
                <a:cs typeface="Times New Roman"/>
              </a:rPr>
              <a:t>Tarihlerin yazılışında gün, ay ve yılı gösteren sayıları birbirinden ayırmak için konur</a:t>
            </a:r>
            <a:r>
              <a:rPr lang="tr-TR" sz="2400" dirty="0">
                <a:ea typeface="Calibri"/>
                <a:cs typeface="Times New Roman"/>
              </a:rPr>
              <a:t>: </a:t>
            </a:r>
            <a:r>
              <a:rPr lang="tr-TR" sz="2400" i="1" dirty="0">
                <a:ea typeface="Calibri"/>
                <a:cs typeface="Times New Roman"/>
              </a:rPr>
              <a:t>29.5.1453, 29.X.1923</a:t>
            </a:r>
            <a:r>
              <a:rPr lang="tr-TR" sz="2400" dirty="0">
                <a:ea typeface="Calibri"/>
                <a:cs typeface="Times New Roman"/>
              </a:rPr>
              <a:t> vb.</a:t>
            </a:r>
          </a:p>
          <a:p>
            <a:pPr>
              <a:spcBef>
                <a:spcPts val="1200"/>
              </a:spcBef>
            </a:pPr>
            <a:r>
              <a:rPr lang="tr-TR" sz="2800" b="1" dirty="0">
                <a:solidFill>
                  <a:srgbClr val="C00000"/>
                </a:solidFill>
              </a:rPr>
              <a:t>UYARI:</a:t>
            </a:r>
            <a:r>
              <a:rPr lang="tr-TR" sz="2800" b="1" dirty="0"/>
              <a:t> </a:t>
            </a:r>
            <a:r>
              <a:rPr lang="tr-TR" sz="2400" b="1" dirty="0">
                <a:ea typeface="Calibri"/>
                <a:cs typeface="Times New Roman"/>
              </a:rPr>
              <a:t>Tarihlerde ay adları yazıyla da yazılabilir. Bu durumda ay adların­dan önce ve sonra nokta kullanılmaz:</a:t>
            </a:r>
            <a:r>
              <a:rPr lang="tr-TR" sz="2400" dirty="0">
                <a:ea typeface="Calibri"/>
                <a:cs typeface="Times New Roman"/>
              </a:rPr>
              <a:t> 29 Mayıs 1453, 29 Ekim 1923 vb</a:t>
            </a:r>
            <a:r>
              <a:rPr lang="tr-TR" sz="2400" dirty="0" smtClean="0">
                <a:ea typeface="Calibri"/>
                <a:cs typeface="Times New Roman"/>
              </a:rPr>
              <a:t>.</a:t>
            </a:r>
          </a:p>
          <a:p>
            <a:pPr>
              <a:spcBef>
                <a:spcPts val="1200"/>
              </a:spcBef>
            </a:pPr>
            <a:endParaRPr lang="tr-TR" sz="2400" dirty="0">
              <a:ea typeface="Calibri"/>
              <a:cs typeface="Times New Roman"/>
            </a:endParaRPr>
          </a:p>
          <a:p>
            <a:pPr>
              <a:lnSpc>
                <a:spcPct val="115000"/>
              </a:lnSpc>
              <a:spcAft>
                <a:spcPts val="1000"/>
              </a:spcAft>
            </a:pPr>
            <a:r>
              <a:rPr lang="tr-TR" sz="2400" b="1" dirty="0" smtClean="0">
                <a:ea typeface="Calibri"/>
                <a:cs typeface="Times New Roman"/>
              </a:rPr>
              <a:t>7</a:t>
            </a:r>
            <a:r>
              <a:rPr lang="tr-TR" sz="2400" b="1"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Saat ve dakika gösteren sayıları birbirinden ayırmak için konur</a:t>
            </a:r>
            <a:r>
              <a:rPr lang="tr-TR" sz="2400" b="1" dirty="0">
                <a:effectLst>
                  <a:outerShdw blurRad="38100" dist="38100" dir="2700000" algn="tl">
                    <a:srgbClr val="000000">
                      <a:alpha val="43137"/>
                    </a:srgbClr>
                  </a:outerShdw>
                </a:effectLst>
                <a:ea typeface="Calibri"/>
                <a:cs typeface="Times New Roman"/>
              </a:rPr>
              <a:t>:</a:t>
            </a:r>
            <a:r>
              <a:rPr lang="tr-TR" sz="2400" dirty="0">
                <a:ea typeface="Calibri"/>
                <a:cs typeface="Times New Roman"/>
              </a:rPr>
              <a:t> </a:t>
            </a:r>
            <a:r>
              <a:rPr lang="tr-TR" sz="2400" i="1" dirty="0">
                <a:ea typeface="Calibri"/>
                <a:cs typeface="Times New Roman"/>
              </a:rPr>
              <a:t>Tren 09.15’te kalktı. Toplantı 13.00’te başladı.</a:t>
            </a:r>
            <a:endParaRPr lang="tr-TR" sz="2400" dirty="0">
              <a:ea typeface="Calibri"/>
              <a:cs typeface="Times New Roman"/>
            </a:endParaRPr>
          </a:p>
          <a:p>
            <a:pPr>
              <a:lnSpc>
                <a:spcPct val="115000"/>
              </a:lnSpc>
              <a:spcAft>
                <a:spcPts val="1000"/>
              </a:spcAft>
            </a:pPr>
            <a:r>
              <a:rPr lang="tr-TR" sz="2400" i="1" dirty="0">
                <a:ea typeface="Calibri"/>
                <a:cs typeface="Times New Roman"/>
              </a:rPr>
              <a:t>Tören 17.30’da, hükûmet daireleri kapandıktan yarım saat sonra başlayacaktır. </a:t>
            </a:r>
            <a:r>
              <a:rPr lang="tr-TR" sz="2400" dirty="0">
                <a:ea typeface="Calibri"/>
                <a:cs typeface="Times New Roman"/>
              </a:rPr>
              <a:t>(Tarık Buğra</a:t>
            </a:r>
            <a:r>
              <a:rPr lang="tr-TR" sz="2400" dirty="0" smtClean="0">
                <a:ea typeface="Calibri"/>
                <a:cs typeface="Times New Roman"/>
              </a:rPr>
              <a:t>)</a:t>
            </a:r>
          </a:p>
          <a:p>
            <a:pPr>
              <a:lnSpc>
                <a:spcPct val="115000"/>
              </a:lnSpc>
              <a:spcAft>
                <a:spcPts val="1000"/>
              </a:spcAft>
            </a:pPr>
            <a:endParaRPr lang="tr-TR" sz="2400" dirty="0">
              <a:ea typeface="Calibri"/>
              <a:cs typeface="Times New Roman"/>
            </a:endParaRPr>
          </a:p>
          <a:p>
            <a:pPr>
              <a:lnSpc>
                <a:spcPct val="115000"/>
              </a:lnSpc>
              <a:spcAft>
                <a:spcPts val="1000"/>
              </a:spcAft>
            </a:pPr>
            <a:r>
              <a:rPr lang="tr-TR" sz="2400" b="1" dirty="0">
                <a:ea typeface="Calibri"/>
                <a:cs typeface="Times New Roman"/>
              </a:rPr>
              <a:t>8. </a:t>
            </a:r>
            <a:r>
              <a:rPr lang="tr-TR" sz="2400" dirty="0">
                <a:solidFill>
                  <a:schemeClr val="bg1"/>
                </a:solidFill>
                <a:effectLst>
                  <a:outerShdw blurRad="38100" dist="38100" dir="2700000" algn="tl">
                    <a:srgbClr val="000000">
                      <a:alpha val="43137"/>
                    </a:srgbClr>
                  </a:outerShdw>
                </a:effectLst>
                <a:ea typeface="Calibri"/>
                <a:cs typeface="Times New Roman"/>
              </a:rPr>
              <a:t>Kitap, dergi vb.nin künyelerinin sonuna konur</a:t>
            </a:r>
            <a:r>
              <a:rPr lang="tr-TR" sz="2400" dirty="0">
                <a:ea typeface="Calibri"/>
                <a:cs typeface="Times New Roman"/>
              </a:rPr>
              <a:t>:</a:t>
            </a:r>
          </a:p>
          <a:p>
            <a:pPr>
              <a:lnSpc>
                <a:spcPct val="115000"/>
              </a:lnSpc>
              <a:spcAft>
                <a:spcPts val="1000"/>
              </a:spcAft>
            </a:pPr>
            <a:r>
              <a:rPr lang="tr-TR" sz="2400" dirty="0">
                <a:ea typeface="Calibri"/>
                <a:cs typeface="Times New Roman"/>
              </a:rPr>
              <a:t>Agâh Sırrı Levend,</a:t>
            </a:r>
            <a:r>
              <a:rPr lang="tr-TR" sz="2400" i="1" dirty="0">
                <a:ea typeface="Calibri"/>
                <a:cs typeface="Times New Roman"/>
              </a:rPr>
              <a:t> Türk Dilinde Gelişme ve Sadeleşme Evreleri, </a:t>
            </a:r>
            <a:r>
              <a:rPr lang="tr-TR" sz="2400" dirty="0">
                <a:ea typeface="Calibri"/>
                <a:cs typeface="Times New Roman"/>
              </a:rPr>
              <a:t>TDK Yayınları, Ankara, 1960</a:t>
            </a:r>
            <a:r>
              <a:rPr lang="tr-TR" sz="2400" dirty="0" smtClean="0">
                <a:ea typeface="Calibri"/>
                <a:cs typeface="Times New Roman"/>
              </a:rPr>
              <a:t>.</a:t>
            </a:r>
          </a:p>
          <a:p>
            <a:pPr>
              <a:lnSpc>
                <a:spcPct val="115000"/>
              </a:lnSpc>
              <a:spcAft>
                <a:spcPts val="1000"/>
              </a:spcAft>
            </a:pPr>
            <a:endParaRPr lang="tr-TR" sz="2400" dirty="0">
              <a:ea typeface="Calibri"/>
              <a:cs typeface="Times New Roman"/>
            </a:endParaRPr>
          </a:p>
          <a:p>
            <a:pPr>
              <a:lnSpc>
                <a:spcPct val="115000"/>
              </a:lnSpc>
              <a:spcAft>
                <a:spcPts val="1000"/>
              </a:spcAft>
            </a:pPr>
            <a:r>
              <a:rPr lang="tr-TR" sz="2400" b="1" dirty="0">
                <a:ea typeface="Calibri"/>
                <a:cs typeface="Times New Roman"/>
              </a:rPr>
              <a:t>9. </a:t>
            </a:r>
            <a:r>
              <a:rPr lang="tr-TR" sz="2400" dirty="0">
                <a:solidFill>
                  <a:schemeClr val="bg1"/>
                </a:solidFill>
                <a:effectLst>
                  <a:outerShdw blurRad="38100" dist="38100" dir="2700000" algn="tl">
                    <a:srgbClr val="000000">
                      <a:alpha val="43137"/>
                    </a:srgbClr>
                  </a:outerShdw>
                </a:effectLst>
                <a:ea typeface="Calibri"/>
                <a:cs typeface="Times New Roman"/>
              </a:rPr>
              <a:t>Dört ve dörtten çok rakamlı sayılar sondan sayılmak üzere üçlü gruplara ayrılarak yazılır ve araya nokta konur</a:t>
            </a:r>
            <a:r>
              <a:rPr lang="tr-TR" sz="2400" dirty="0">
                <a:ea typeface="Calibri"/>
                <a:cs typeface="Times New Roman"/>
              </a:rPr>
              <a:t>:</a:t>
            </a:r>
            <a:r>
              <a:rPr lang="tr-TR" sz="2400" i="1" dirty="0">
                <a:ea typeface="Calibri"/>
                <a:cs typeface="Times New Roman"/>
              </a:rPr>
              <a:t> 1.000, 326.197, 49.750.812 </a:t>
            </a:r>
            <a:r>
              <a:rPr lang="tr-TR" sz="2400" dirty="0">
                <a:ea typeface="Calibri"/>
                <a:cs typeface="Times New Roman"/>
              </a:rPr>
              <a:t>vb</a:t>
            </a:r>
            <a:r>
              <a:rPr lang="tr-TR" sz="2400" dirty="0" smtClean="0">
                <a:ea typeface="Calibri"/>
                <a:cs typeface="Times New Roman"/>
              </a:rPr>
              <a:t>.</a:t>
            </a:r>
          </a:p>
          <a:p>
            <a:pPr>
              <a:lnSpc>
                <a:spcPct val="150000"/>
              </a:lnSpc>
              <a:spcBef>
                <a:spcPts val="1200"/>
              </a:spcBef>
              <a:spcAft>
                <a:spcPts val="1000"/>
              </a:spcAft>
            </a:pPr>
            <a:r>
              <a:rPr lang="tr-TR" sz="2400" b="1" dirty="0" smtClean="0">
                <a:ea typeface="Calibri"/>
                <a:cs typeface="Times New Roman"/>
              </a:rPr>
              <a:t>10</a:t>
            </a:r>
            <a:r>
              <a:rPr lang="tr-TR" sz="2400" b="1" dirty="0">
                <a:ea typeface="Calibri"/>
                <a:cs typeface="Times New Roman"/>
              </a:rPr>
              <a:t>.</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Genel ağ adreslerinde kullanılır</a:t>
            </a:r>
            <a:r>
              <a:rPr lang="tr-TR" sz="2400" b="1" dirty="0">
                <a:ea typeface="Calibri"/>
                <a:cs typeface="Times New Roman"/>
              </a:rPr>
              <a:t>:</a:t>
            </a:r>
            <a:r>
              <a:rPr lang="tr-TR" sz="2400" dirty="0">
                <a:ea typeface="Calibri"/>
                <a:cs typeface="Times New Roman"/>
              </a:rPr>
              <a:t> </a:t>
            </a:r>
            <a:r>
              <a:rPr lang="tr-TR" sz="2400" i="1" u="sng" dirty="0">
                <a:solidFill>
                  <a:srgbClr val="0000FF"/>
                </a:solidFill>
                <a:ea typeface="Calibri"/>
                <a:cs typeface="Times New Roman"/>
                <a:hlinkClick r:id="rId3"/>
              </a:rPr>
              <a:t>http://</a:t>
            </a:r>
            <a:r>
              <a:rPr lang="tr-TR" sz="2400" i="1" u="sng" dirty="0" smtClean="0">
                <a:solidFill>
                  <a:srgbClr val="0000FF"/>
                </a:solidFill>
                <a:ea typeface="Calibri"/>
                <a:cs typeface="Times New Roman"/>
                <a:hlinkClick r:id="rId3"/>
              </a:rPr>
              <a:t>tdk.gov.tr</a:t>
            </a:r>
            <a:endParaRPr lang="tr-TR" sz="2400" i="1" u="sng" dirty="0" smtClean="0">
              <a:solidFill>
                <a:srgbClr val="0000FF"/>
              </a:solidFill>
              <a:ea typeface="Calibri"/>
              <a:cs typeface="Times New Roman"/>
            </a:endParaRPr>
          </a:p>
          <a:p>
            <a:pPr>
              <a:lnSpc>
                <a:spcPct val="150000"/>
              </a:lnSpc>
              <a:spcBef>
                <a:spcPts val="1200"/>
              </a:spcBef>
              <a:spcAft>
                <a:spcPts val="1000"/>
              </a:spcAft>
            </a:pPr>
            <a:r>
              <a:rPr lang="tr-TR" sz="2400" b="1" dirty="0" smtClean="0">
                <a:ea typeface="Calibri"/>
                <a:cs typeface="Times New Roman"/>
              </a:rPr>
              <a:t>11</a:t>
            </a:r>
            <a:r>
              <a:rPr lang="tr-TR" sz="2400" b="1" dirty="0">
                <a:ea typeface="Calibri"/>
                <a:cs typeface="Times New Roman"/>
              </a:rPr>
              <a:t>.</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Matematikte çarpma işareti yerine kullanılır</a:t>
            </a:r>
            <a:r>
              <a:rPr lang="tr-TR" sz="2400" b="1" dirty="0">
                <a:ea typeface="Calibri"/>
                <a:cs typeface="Times New Roman"/>
              </a:rPr>
              <a:t>:</a:t>
            </a:r>
            <a:r>
              <a:rPr lang="tr-TR" sz="2400" i="1" dirty="0">
                <a:ea typeface="Calibri"/>
                <a:cs typeface="Times New Roman"/>
              </a:rPr>
              <a:t> 4.5=20, 12.6=72 </a:t>
            </a:r>
            <a:r>
              <a:rPr lang="tr-TR" sz="2400" dirty="0">
                <a:ea typeface="Calibri"/>
                <a:cs typeface="Times New Roman"/>
              </a:rPr>
              <a:t>vb.</a:t>
            </a:r>
          </a:p>
        </p:txBody>
      </p:sp>
      <p:sp>
        <p:nvSpPr>
          <p:cNvPr id="13" name="Dikdörtgen 12"/>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4" action="ppaction://hlinksldjump"/>
              </a:rPr>
              <a:t>Açıklamalar</a:t>
            </a:r>
            <a:endParaRPr lang="en-US" sz="1200" dirty="0">
              <a:latin typeface="Capriola"/>
            </a:endParaRPr>
          </a:p>
          <a:p>
            <a:pPr lvl="0">
              <a:lnSpc>
                <a:spcPts val="2240"/>
              </a:lnSpc>
            </a:pPr>
            <a:r>
              <a:rPr lang="en-US" sz="1200" dirty="0" err="1">
                <a:latin typeface="Capriola"/>
                <a:hlinkClick r:id="rId5" action="ppaction://hlinksldjump"/>
              </a:rPr>
              <a:t>Nokta</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Noktalı</a:t>
            </a:r>
            <a:r>
              <a:rPr lang="en-US" sz="1200" dirty="0">
                <a:latin typeface="Capriola"/>
                <a:hlinkClick r:id="rId7" action="ppaction://hlinksldjump"/>
              </a:rPr>
              <a:t> </a:t>
            </a:r>
            <a:r>
              <a:rPr lang="en-US" sz="1200" dirty="0" err="1">
                <a:latin typeface="Capriola"/>
                <a:hlinkClick r:id="rId7" action="ppaction://hlinksldjump"/>
              </a:rPr>
              <a:t>Virgül</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İki</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a:t>
            </a:r>
            <a:endParaRPr lang="en-US" sz="1200" dirty="0">
              <a:latin typeface="Capriola"/>
            </a:endParaRPr>
          </a:p>
          <a:p>
            <a:pPr lvl="0">
              <a:lnSpc>
                <a:spcPts val="2240"/>
              </a:lnSpc>
            </a:pPr>
            <a:r>
              <a:rPr lang="en-US" sz="1200" dirty="0" err="1">
                <a:latin typeface="Capriola"/>
                <a:hlinkClick r:id="rId9" action="ppaction://hlinksldjump"/>
              </a:rPr>
              <a:t>Üç</a:t>
            </a:r>
            <a:r>
              <a:rPr lang="en-US" sz="1200" dirty="0">
                <a:latin typeface="Capriola"/>
                <a:hlinkClick r:id="rId9" action="ppaction://hlinksldjump"/>
              </a:rPr>
              <a:t> </a:t>
            </a: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Soru</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Ünlem</a:t>
            </a:r>
            <a:r>
              <a:rPr lang="en-US" sz="1200" dirty="0">
                <a:latin typeface="Capriola"/>
                <a:hlinkClick r:id="rId11" action="ppaction://hlinksldjump"/>
              </a:rPr>
              <a:t> </a:t>
            </a:r>
            <a:r>
              <a:rPr lang="en-US" sz="1200" dirty="0" err="1">
                <a:latin typeface="Capriola"/>
                <a:hlinkClick r:id="rId11" action="ppaction://hlinksldjump"/>
              </a:rPr>
              <a:t>İşareti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Kısa</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Uzun</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a:t>
            </a:r>
          </a:p>
          <a:p>
            <a:pPr lvl="0">
              <a:lnSpc>
                <a:spcPts val="2240"/>
              </a:lnSpc>
            </a:pP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Ters</a:t>
            </a:r>
            <a:r>
              <a:rPr lang="en-US" sz="1200" dirty="0">
                <a:latin typeface="Capriola"/>
                <a:hlinkClick r:id="rId13" action="ppaction://hlinksldjump"/>
              </a:rPr>
              <a:t> </a:t>
            </a: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Tek</a:t>
            </a:r>
            <a:r>
              <a:rPr lang="en-US" sz="1200" dirty="0">
                <a:latin typeface="Capriola"/>
                <a:hlinkClick r:id="rId14" action="ppaction://hlinksldjump"/>
              </a:rPr>
              <a:t> </a:t>
            </a: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Denden</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a:t>
            </a:r>
            <a:endParaRPr lang="en-US" sz="1200" dirty="0">
              <a:latin typeface="Capriola"/>
            </a:endParaRPr>
          </a:p>
          <a:p>
            <a:pPr lvl="0">
              <a:lnSpc>
                <a:spcPts val="2240"/>
              </a:lnSpc>
            </a:pPr>
            <a:r>
              <a:rPr lang="en-US" sz="1200" dirty="0">
                <a:solidFill>
                  <a:schemeClr val="bg1"/>
                </a:solidFill>
                <a:latin typeface="Capriola"/>
                <a:hlinkClick r:id="rId15" action="ppaction://hlinksldjump"/>
              </a:rPr>
              <a:t>Yay </a:t>
            </a:r>
            <a:r>
              <a:rPr lang="en-US" sz="1200" dirty="0" err="1">
                <a:solidFill>
                  <a:schemeClr val="bg1"/>
                </a:solidFill>
                <a:latin typeface="Capriola"/>
                <a:hlinkClick r:id="rId15" action="ppaction://hlinksldjump"/>
              </a:rPr>
              <a:t>Ayraç</a:t>
            </a:r>
            <a:r>
              <a:rPr lang="en-US" sz="1200" dirty="0">
                <a:solidFill>
                  <a:schemeClr val="bg1"/>
                </a:solidFill>
                <a:latin typeface="Capriola"/>
                <a:hlinkClick r:id="rId15"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6" action="ppaction://hlinksldjump"/>
              </a:rPr>
              <a:t>Köşeli</a:t>
            </a:r>
            <a:r>
              <a:rPr lang="en-US" sz="1200" dirty="0">
                <a:latin typeface="Capriola"/>
                <a:hlinkClick r:id="rId16" action="ppaction://hlinksldjump"/>
              </a:rPr>
              <a:t> </a:t>
            </a:r>
            <a:r>
              <a:rPr lang="en-US" sz="1200" dirty="0" err="1">
                <a:latin typeface="Capriola"/>
                <a:hlinkClick r:id="rId16" action="ppaction://hlinksldjump"/>
              </a:rPr>
              <a:t>Ayraç</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7" action="ppaction://hlinksldjump"/>
              </a:rPr>
              <a:t>Kesme</a:t>
            </a:r>
            <a:r>
              <a:rPr lang="en-US" sz="1200" dirty="0">
                <a:latin typeface="Capriola"/>
                <a:hlinkClick r:id="rId17" action="ppaction://hlinksldjump"/>
              </a:rPr>
              <a:t> </a:t>
            </a:r>
            <a:r>
              <a:rPr lang="en-US" sz="1200" dirty="0" err="1">
                <a:latin typeface="Capriola"/>
                <a:hlinkClick r:id="rId17" action="ppaction://hlinksldjump"/>
              </a:rPr>
              <a:t>İşareti</a:t>
            </a:r>
            <a:r>
              <a:rPr lang="en-US" sz="1200" dirty="0">
                <a:latin typeface="Capriola"/>
                <a:hlinkClick r:id="rId17" action="ppaction://hlinksldjump"/>
              </a:rPr>
              <a:t> ( ’ )</a:t>
            </a:r>
            <a:endParaRPr lang="en-US" sz="1200" dirty="0">
              <a:latin typeface="Capriola"/>
            </a:endParaRPr>
          </a:p>
        </p:txBody>
      </p:sp>
    </p:spTree>
    <p:extLst>
      <p:ext uri="{BB962C8B-B14F-4D97-AF65-F5344CB8AC3E}">
        <p14:creationId xmlns:p14="http://schemas.microsoft.com/office/powerpoint/2010/main" val="35692180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0400" y="577190"/>
            <a:ext cx="14249400" cy="9188156"/>
          </a:xfrm>
          <a:prstGeom prst="rect">
            <a:avLst/>
          </a:prstGeom>
        </p:spPr>
        <p:txBody>
          <a:bodyPr wrap="square">
            <a:spAutoFit/>
          </a:bodyPr>
          <a:lstStyle/>
          <a:p>
            <a:pPr>
              <a:lnSpc>
                <a:spcPct val="115000"/>
              </a:lnSpc>
              <a:spcBef>
                <a:spcPts val="1000"/>
              </a:spcBef>
              <a:spcAft>
                <a:spcPts val="0"/>
              </a:spcAft>
            </a:pPr>
            <a:r>
              <a:rPr lang="tr-TR" sz="2400" b="1" dirty="0">
                <a:solidFill>
                  <a:srgbClr val="4F81BD"/>
                </a:solidFill>
                <a:latin typeface="Cambria"/>
                <a:ea typeface="Times New Roman"/>
                <a:cs typeface="Times New Roman"/>
              </a:rPr>
              <a:t>Virgül ( , )</a:t>
            </a:r>
          </a:p>
          <a:p>
            <a:pPr>
              <a:lnSpc>
                <a:spcPct val="115000"/>
              </a:lnSpc>
              <a:spcAft>
                <a:spcPts val="1000"/>
              </a:spcAft>
            </a:pPr>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Birbiri ardınca sıralanan eş görevli kelime ve kelime gruplarının arasına konur</a:t>
            </a:r>
            <a:r>
              <a:rPr lang="tr-TR" sz="2400" dirty="0">
                <a:ea typeface="Calibri"/>
                <a:cs typeface="Times New Roman"/>
              </a:rPr>
              <a:t>:</a:t>
            </a:r>
          </a:p>
          <a:p>
            <a:pPr>
              <a:lnSpc>
                <a:spcPct val="115000"/>
              </a:lnSpc>
              <a:spcAft>
                <a:spcPts val="1000"/>
              </a:spcAft>
            </a:pPr>
            <a:r>
              <a:rPr lang="tr-TR" sz="2400" i="1" dirty="0" smtClean="0">
                <a:ea typeface="Calibri"/>
                <a:cs typeface="Times New Roman"/>
              </a:rPr>
              <a:t>Fırtınadan</a:t>
            </a:r>
            <a:r>
              <a:rPr lang="tr-TR" sz="2400" i="1" dirty="0">
                <a:ea typeface="Calibri"/>
                <a:cs typeface="Times New Roman"/>
              </a:rPr>
              <a:t>, soğuktan, karanlıktan ve biraz da korkudan sonra bu sı­cak, aydınlık ve sevimli odanın havasında erir gibi oldum. </a:t>
            </a:r>
            <a:r>
              <a:rPr lang="tr-TR" sz="2400" dirty="0">
                <a:ea typeface="Calibri"/>
                <a:cs typeface="Times New Roman"/>
              </a:rPr>
              <a:t>(Halide Edip Adıvar)</a:t>
            </a:r>
          </a:p>
          <a:p>
            <a:r>
              <a:rPr lang="tr-TR" sz="2400" i="1" dirty="0" smtClean="0">
                <a:ea typeface="Calibri"/>
                <a:cs typeface="Times New Roman"/>
              </a:rPr>
              <a:t>Sessiz </a:t>
            </a:r>
            <a:r>
              <a:rPr lang="tr-TR" sz="2400" i="1" dirty="0">
                <a:ea typeface="Calibri"/>
                <a:cs typeface="Times New Roman"/>
              </a:rPr>
              <a:t>dereler, solgun ağaçlar, sarı güller</a:t>
            </a:r>
            <a:endParaRPr lang="tr-TR" sz="2400" dirty="0">
              <a:ea typeface="Calibri"/>
              <a:cs typeface="Times New Roman"/>
            </a:endParaRPr>
          </a:p>
          <a:p>
            <a:pPr>
              <a:spcAft>
                <a:spcPts val="1200"/>
              </a:spcAft>
            </a:pPr>
            <a:r>
              <a:rPr lang="tr-TR" sz="2400" i="1" dirty="0" smtClean="0">
                <a:ea typeface="Calibri"/>
                <a:cs typeface="Times New Roman"/>
              </a:rPr>
              <a:t>Dillenmiş </a:t>
            </a:r>
            <a:r>
              <a:rPr lang="tr-TR" sz="2400" i="1" dirty="0">
                <a:ea typeface="Calibri"/>
                <a:cs typeface="Times New Roman"/>
              </a:rPr>
              <a:t>ağızlarda tutuk dilli gönüller </a:t>
            </a:r>
            <a:r>
              <a:rPr lang="tr-TR" sz="2400" dirty="0">
                <a:ea typeface="Calibri"/>
                <a:cs typeface="Times New Roman"/>
              </a:rPr>
              <a:t>(Faruk Nafiz Çamlıbel)</a:t>
            </a:r>
          </a:p>
          <a:p>
            <a:r>
              <a:rPr lang="tr-TR" sz="2400" i="1" dirty="0" smtClean="0">
                <a:ea typeface="Calibri"/>
                <a:cs typeface="Times New Roman"/>
              </a:rPr>
              <a:t>Zindana </a:t>
            </a:r>
            <a:r>
              <a:rPr lang="tr-TR" sz="2400" i="1" dirty="0">
                <a:ea typeface="Calibri"/>
                <a:cs typeface="Times New Roman"/>
              </a:rPr>
              <a:t>atılan mahkûmlar gibi titreşerek, haykırarak geri geri kaçmaya uğraşıyorduk</a:t>
            </a:r>
            <a:r>
              <a:rPr lang="tr-TR" sz="2400" dirty="0">
                <a:ea typeface="Calibri"/>
                <a:cs typeface="Times New Roman"/>
              </a:rPr>
              <a:t>. (Hüseyin Rahmi Gürpınar)</a:t>
            </a:r>
          </a:p>
          <a:p>
            <a:pPr>
              <a:spcBef>
                <a:spcPts val="1200"/>
              </a:spcBef>
              <a:spcAft>
                <a:spcPts val="1200"/>
              </a:spcAft>
            </a:pPr>
            <a:r>
              <a:rPr lang="tr-TR" sz="2400" i="1" dirty="0" smtClean="0">
                <a:ea typeface="Calibri"/>
                <a:cs typeface="Times New Roman"/>
              </a:rPr>
              <a:t>Köyde </a:t>
            </a:r>
            <a:r>
              <a:rPr lang="tr-TR" sz="2400" i="1" dirty="0">
                <a:ea typeface="Calibri"/>
                <a:cs typeface="Times New Roman"/>
              </a:rPr>
              <a:t>kim çaresiz kalırsa, kimin işi bozulursa İstanbul yolunu tutar. </a:t>
            </a:r>
            <a:r>
              <a:rPr lang="tr-TR" sz="2400" dirty="0">
                <a:ea typeface="Calibri"/>
                <a:cs typeface="Times New Roman"/>
              </a:rPr>
              <a:t>(Ömer Seyfettin)</a:t>
            </a:r>
          </a:p>
          <a:p>
            <a:pPr>
              <a:spcBef>
                <a:spcPts val="1200"/>
              </a:spcBef>
            </a:pPr>
            <a:r>
              <a:rPr lang="tr-TR" sz="2400" b="1" dirty="0">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Sıralı cümleleri birbirinden ayırmak için konur</a:t>
            </a:r>
            <a:r>
              <a:rPr lang="tr-TR" sz="2400" dirty="0">
                <a:ea typeface="Calibri"/>
                <a:cs typeface="Times New Roman"/>
              </a:rPr>
              <a:t>:</a:t>
            </a:r>
          </a:p>
          <a:p>
            <a:r>
              <a:rPr lang="tr-TR" sz="2400" i="1" dirty="0" smtClean="0">
                <a:ea typeface="Calibri"/>
                <a:cs typeface="Times New Roman"/>
              </a:rPr>
              <a:t>Umduk</a:t>
            </a:r>
            <a:r>
              <a:rPr lang="tr-TR" sz="2400" i="1" dirty="0">
                <a:ea typeface="Calibri"/>
                <a:cs typeface="Times New Roman"/>
              </a:rPr>
              <a:t>, bekledik, düşündük.</a:t>
            </a:r>
            <a:r>
              <a:rPr lang="tr-TR" sz="2400" dirty="0">
                <a:ea typeface="Calibri"/>
                <a:cs typeface="Times New Roman"/>
              </a:rPr>
              <a:t> (Yakup Kadri Karaosmanoğlu)</a:t>
            </a:r>
          </a:p>
          <a:p>
            <a:pPr>
              <a:spcBef>
                <a:spcPts val="12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Uzun cümlelerde yüklemden uzak düşmüş olan özneyi belirtmek için konur</a:t>
            </a:r>
            <a:r>
              <a:rPr lang="tr-TR" sz="2400" dirty="0">
                <a:ea typeface="Calibri"/>
                <a:cs typeface="Times New Roman"/>
              </a:rPr>
              <a:t>:</a:t>
            </a:r>
          </a:p>
          <a:p>
            <a:r>
              <a:rPr lang="tr-TR" sz="2400" i="1" dirty="0" smtClean="0">
                <a:ea typeface="Calibri"/>
                <a:cs typeface="Times New Roman"/>
              </a:rPr>
              <a:t>Saniye </a:t>
            </a:r>
            <a:r>
              <a:rPr lang="tr-TR" sz="2400" i="1" dirty="0">
                <a:ea typeface="Calibri"/>
                <a:cs typeface="Times New Roman"/>
              </a:rPr>
              <a:t>Hanımefendi, merdivenlerde oğlunun ayak seslerini duyar duymaz, hasretlisini karşılamaya atılan bir genç kadın gibi koltuğundan fırlamış ve ona kapıyı kendi eliyle açmaya gelmişti. </a:t>
            </a:r>
            <a:r>
              <a:rPr lang="tr-TR" sz="2400" dirty="0">
                <a:ea typeface="Calibri"/>
                <a:cs typeface="Times New Roman"/>
              </a:rPr>
              <a:t>(Yakup Kadri Karaosmanoğlu</a:t>
            </a:r>
            <a:r>
              <a:rPr lang="tr-TR" sz="2400" dirty="0" smtClean="0">
                <a:ea typeface="Calibri"/>
                <a:cs typeface="Times New Roman"/>
              </a:rPr>
              <a:t>)</a:t>
            </a:r>
          </a:p>
          <a:p>
            <a:pPr>
              <a:spcBef>
                <a:spcPts val="1800"/>
              </a:spcBef>
            </a:pPr>
            <a:r>
              <a:rPr lang="tr-TR" sz="2400" b="1" dirty="0"/>
              <a:t>4. </a:t>
            </a:r>
            <a:r>
              <a:rPr lang="tr-TR" sz="2400" dirty="0">
                <a:solidFill>
                  <a:schemeClr val="bg1"/>
                </a:solidFill>
                <a:effectLst>
                  <a:outerShdw blurRad="38100" dist="38100" dir="2700000" algn="tl">
                    <a:srgbClr val="000000">
                      <a:alpha val="43137"/>
                    </a:srgbClr>
                  </a:outerShdw>
                </a:effectLst>
              </a:rPr>
              <a:t>Cümle içinde ara sözleri veya ara cümleleri ayırmak için ara sözlerin veya ara cümlelerin başına ve sonuna konur</a:t>
            </a:r>
            <a:r>
              <a:rPr lang="tr-TR" sz="2400" b="1" dirty="0">
                <a:effectLst>
                  <a:outerShdw blurRad="38100" dist="38100" dir="2700000" algn="tl">
                    <a:srgbClr val="000000">
                      <a:alpha val="43137"/>
                    </a:srgbClr>
                  </a:outerShdw>
                </a:effectLst>
              </a:rPr>
              <a:t>:</a:t>
            </a:r>
          </a:p>
          <a:p>
            <a:r>
              <a:rPr lang="tr-TR" sz="2400" dirty="0"/>
              <a:t>       </a:t>
            </a:r>
            <a:r>
              <a:rPr lang="tr-TR" sz="2400" i="1" dirty="0"/>
              <a:t>Zemin bu kadar koyu bir kırmızıya dönüşünce, bir an için de olsa, belirginliğini yitiriverdi sivilceleri</a:t>
            </a:r>
            <a:r>
              <a:rPr lang="tr-TR" sz="2400" dirty="0"/>
              <a:t>. (Elif Şafak)</a:t>
            </a:r>
          </a:p>
          <a:p>
            <a:r>
              <a:rPr lang="tr-TR" sz="2400" i="1" dirty="0"/>
              <a:t>	Şimdi, efendiler, müsaade buyurursanız, size bir sual sorayım. </a:t>
            </a:r>
            <a:r>
              <a:rPr lang="tr-TR" sz="2400" dirty="0"/>
              <a:t>(Atatürk)</a:t>
            </a:r>
          </a:p>
          <a:p>
            <a:pPr>
              <a:spcBef>
                <a:spcPts val="1800"/>
              </a:spcBef>
            </a:pPr>
            <a:r>
              <a:rPr lang="tr-TR" sz="2400" b="1" dirty="0"/>
              <a:t>5. </a:t>
            </a:r>
            <a:r>
              <a:rPr lang="tr-TR" sz="2400" dirty="0">
                <a:solidFill>
                  <a:schemeClr val="bg1"/>
                </a:solidFill>
                <a:effectLst>
                  <a:outerShdw blurRad="38100" dist="38100" dir="2700000" algn="tl">
                    <a:srgbClr val="000000">
                      <a:alpha val="43137"/>
                    </a:srgbClr>
                  </a:outerShdw>
                </a:effectLst>
              </a:rPr>
              <a:t>Anlama güç kazandırmak için tekrarlanan kelimeler arasına ko­nur</a:t>
            </a:r>
            <a:r>
              <a:rPr lang="tr-TR" sz="2400" dirty="0"/>
              <a:t>:</a:t>
            </a:r>
          </a:p>
          <a:p>
            <a:r>
              <a:rPr lang="tr-TR" sz="2400" i="1" dirty="0"/>
              <a:t>Akşam, yine akşam, yine akşam,</a:t>
            </a:r>
            <a:endParaRPr lang="tr-TR" sz="2400" dirty="0"/>
          </a:p>
          <a:p>
            <a:r>
              <a:rPr lang="tr-TR" sz="2400" i="1" dirty="0"/>
              <a:t>Göllerde bu dem bir kamış olsam!</a:t>
            </a:r>
            <a:r>
              <a:rPr lang="tr-TR" sz="2400" dirty="0"/>
              <a:t> (Ahmet Haşim</a:t>
            </a:r>
            <a:r>
              <a:rPr lang="tr-TR" sz="2400" dirty="0" smtClean="0"/>
              <a:t>)</a:t>
            </a:r>
            <a:endParaRPr lang="tr-TR" sz="24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847629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8421" y="876300"/>
            <a:ext cx="14249400" cy="9002464"/>
          </a:xfrm>
          <a:prstGeom prst="rect">
            <a:avLst/>
          </a:prstGeom>
        </p:spPr>
        <p:txBody>
          <a:bodyPr wrap="square">
            <a:spAutoFit/>
          </a:bodyPr>
          <a:lstStyle/>
          <a:p>
            <a:r>
              <a:rPr lang="tr-TR" sz="2400" b="1" dirty="0"/>
              <a:t>6. </a:t>
            </a:r>
            <a:r>
              <a:rPr lang="tr-TR" sz="2400" dirty="0">
                <a:solidFill>
                  <a:schemeClr val="bg1"/>
                </a:solidFill>
                <a:effectLst>
                  <a:outerShdw blurRad="38100" dist="38100" dir="2700000" algn="tl">
                    <a:srgbClr val="000000">
                      <a:alpha val="43137"/>
                    </a:srgbClr>
                  </a:outerShdw>
                </a:effectLst>
              </a:rPr>
              <a:t>Tırnak içinde olmayan alıntı cümlelerinden sonra </a:t>
            </a:r>
            <a:r>
              <a:rPr lang="tr-TR" sz="2400" dirty="0" smtClean="0">
                <a:solidFill>
                  <a:schemeClr val="bg1"/>
                </a:solidFill>
                <a:effectLst>
                  <a:outerShdw blurRad="38100" dist="38100" dir="2700000" algn="tl">
                    <a:srgbClr val="000000">
                      <a:alpha val="43137"/>
                    </a:srgbClr>
                  </a:outerShdw>
                </a:effectLst>
              </a:rPr>
              <a:t>konur</a:t>
            </a:r>
            <a:r>
              <a:rPr lang="tr-TR" sz="2400" dirty="0" smtClean="0"/>
              <a:t>:</a:t>
            </a:r>
            <a:r>
              <a:rPr lang="tr-TR" sz="2400" dirty="0"/>
              <a:t> </a:t>
            </a:r>
            <a:r>
              <a:rPr lang="tr-TR" sz="2400" i="1" dirty="0" smtClean="0"/>
              <a:t>Adana’ya </a:t>
            </a:r>
            <a:r>
              <a:rPr lang="tr-TR" sz="2400" i="1" dirty="0"/>
              <a:t>yarın gideceğim, dedi.</a:t>
            </a:r>
            <a:endParaRPr lang="tr-TR" sz="2400" dirty="0"/>
          </a:p>
          <a:p>
            <a:r>
              <a:rPr lang="tr-TR" sz="2400" i="1" dirty="0"/>
              <a:t>       Aç karnına sigara içmekle hiç de iyi etmiyorsun, dedi.</a:t>
            </a:r>
            <a:r>
              <a:rPr lang="tr-TR" sz="2400" dirty="0"/>
              <a:t> (Necati Cumalı)</a:t>
            </a:r>
          </a:p>
          <a:p>
            <a:pPr>
              <a:spcBef>
                <a:spcPts val="1800"/>
              </a:spcBef>
            </a:pPr>
            <a:r>
              <a:rPr lang="tr-TR" sz="2400" b="1" dirty="0"/>
              <a:t>7. </a:t>
            </a:r>
            <a:r>
              <a:rPr lang="tr-TR" sz="2400" dirty="0">
                <a:solidFill>
                  <a:schemeClr val="bg1"/>
                </a:solidFill>
                <a:effectLst>
                  <a:outerShdw blurRad="38100" dist="38100" dir="2700000" algn="tl">
                    <a:srgbClr val="000000">
                      <a:alpha val="43137"/>
                    </a:srgbClr>
                  </a:outerShdw>
                </a:effectLst>
              </a:rPr>
              <a:t>Konuşma çizgisinden sonraki alıntı cümlesinin bitimine konur</a:t>
            </a:r>
            <a:r>
              <a:rPr lang="tr-TR" sz="2400" dirty="0"/>
              <a:t>:</a:t>
            </a:r>
          </a:p>
          <a:p>
            <a:r>
              <a:rPr lang="tr-TR" sz="2400" dirty="0"/>
              <a:t>       – Bu akşam Datça’ya gidiyor musunuz, diye sordu.</a:t>
            </a:r>
          </a:p>
          <a:p>
            <a:pPr>
              <a:spcBef>
                <a:spcPts val="1800"/>
              </a:spcBef>
            </a:pPr>
            <a:r>
              <a:rPr lang="tr-TR" sz="2400" b="1" dirty="0"/>
              <a:t>8</a:t>
            </a:r>
            <a:r>
              <a:rPr lang="tr-TR" sz="2400" b="1" i="1" dirty="0"/>
              <a:t>. </a:t>
            </a:r>
            <a:r>
              <a:rPr lang="tr-TR" sz="2400" dirty="0">
                <a:solidFill>
                  <a:schemeClr val="bg1"/>
                </a:solidFill>
                <a:effectLst>
                  <a:outerShdw blurRad="38100" dist="38100" dir="2700000" algn="tl">
                    <a:srgbClr val="000000">
                      <a:alpha val="43137"/>
                    </a:srgbClr>
                  </a:outerShdw>
                </a:effectLst>
              </a:rPr>
              <a:t>Edebî eserlerde konuşma bölümünden önceki ifadenin sonuna konur</a:t>
            </a:r>
            <a:r>
              <a:rPr lang="tr-TR" sz="2400" dirty="0"/>
              <a:t>:</a:t>
            </a:r>
          </a:p>
          <a:p>
            <a:r>
              <a:rPr lang="tr-TR" sz="2400" i="1" dirty="0"/>
              <a:t>Bahçe kapısını açtı. Sermet Bey’e,</a:t>
            </a:r>
            <a:endParaRPr lang="tr-TR" sz="2400" dirty="0"/>
          </a:p>
          <a:p>
            <a:r>
              <a:rPr lang="tr-TR" sz="2400" i="1" dirty="0"/>
              <a:t>– Bu anahtar köşkü de açar, dedi. </a:t>
            </a:r>
            <a:r>
              <a:rPr lang="tr-TR" sz="2400" dirty="0"/>
              <a:t>(Ömer Seyfettin</a:t>
            </a:r>
            <a:r>
              <a:rPr lang="tr-TR" sz="2400" dirty="0" smtClean="0"/>
              <a:t>)</a:t>
            </a:r>
          </a:p>
          <a:p>
            <a:pPr>
              <a:spcBef>
                <a:spcPts val="1800"/>
              </a:spcBef>
            </a:pPr>
            <a:r>
              <a:rPr lang="tr-TR" sz="2400" b="1" dirty="0"/>
              <a:t>9. </a:t>
            </a:r>
            <a:r>
              <a:rPr lang="tr-TR" sz="2400" dirty="0">
                <a:solidFill>
                  <a:schemeClr val="bg1"/>
                </a:solidFill>
                <a:effectLst>
                  <a:outerShdw blurRad="38100" dist="38100" dir="2700000" algn="tl">
                    <a:srgbClr val="000000">
                      <a:alpha val="43137"/>
                    </a:srgbClr>
                  </a:outerShdw>
                </a:effectLst>
              </a:rPr>
              <a:t>Kendisinden sonraki cümleye bağlı olarak ret, kabul ve teşvik bil­diren</a:t>
            </a:r>
            <a:r>
              <a:rPr lang="tr-TR" sz="2400" i="1" dirty="0">
                <a:solidFill>
                  <a:schemeClr val="bg1"/>
                </a:solidFill>
                <a:effectLst>
                  <a:outerShdw blurRad="38100" dist="38100" dir="2700000" algn="tl">
                    <a:srgbClr val="000000">
                      <a:alpha val="43137"/>
                    </a:srgbClr>
                  </a:outerShdw>
                </a:effectLst>
              </a:rPr>
              <a:t> hayır, yok, evet, peki, pekâlâ, tamam, olur, hayhay, </a:t>
            </a:r>
            <a:r>
              <a:rPr lang="tr-TR" sz="2400" i="1" dirty="0" err="1">
                <a:solidFill>
                  <a:schemeClr val="bg1"/>
                </a:solidFill>
                <a:effectLst>
                  <a:outerShdw blurRad="38100" dist="38100" dir="2700000" algn="tl">
                    <a:srgbClr val="000000">
                      <a:alpha val="43137"/>
                    </a:srgbClr>
                  </a:outerShdw>
                </a:effectLst>
              </a:rPr>
              <a:t>başüstüne</a:t>
            </a:r>
            <a:r>
              <a:rPr lang="tr-TR" sz="2400" i="1" dirty="0">
                <a:solidFill>
                  <a:schemeClr val="bg1"/>
                </a:solidFill>
                <a:effectLst>
                  <a:outerShdw blurRad="38100" dist="38100" dir="2700000" algn="tl">
                    <a:srgbClr val="000000">
                      <a:alpha val="43137"/>
                    </a:srgbClr>
                  </a:outerShdw>
                </a:effectLst>
              </a:rPr>
              <a:t>, öyle, haydi, elbette </a:t>
            </a:r>
            <a:r>
              <a:rPr lang="tr-TR" sz="2400" dirty="0">
                <a:solidFill>
                  <a:schemeClr val="bg1"/>
                </a:solidFill>
                <a:effectLst>
                  <a:outerShdw blurRad="38100" dist="38100" dir="2700000" algn="tl">
                    <a:srgbClr val="000000">
                      <a:alpha val="43137"/>
                    </a:srgbClr>
                  </a:outerShdw>
                </a:effectLst>
              </a:rPr>
              <a:t>gibi kelimelerden sonra konur</a:t>
            </a:r>
            <a:r>
              <a:rPr lang="tr-TR" sz="2400" i="1" dirty="0"/>
              <a:t>: Peki, gideriz. Olur, ben de size katılırım. Hayhay, memnun oluruz. Haydi, geç kalıyoruz.</a:t>
            </a:r>
            <a:endParaRPr lang="tr-TR" sz="2400" dirty="0"/>
          </a:p>
          <a:p>
            <a:r>
              <a:rPr lang="tr-TR" sz="2400" i="1" dirty="0"/>
              <a:t>Evet, kırk seneden beri Türkçe merhale </a:t>
            </a:r>
            <a:r>
              <a:rPr lang="tr-TR" sz="2400" i="1" dirty="0" err="1"/>
              <a:t>merhale</a:t>
            </a:r>
            <a:r>
              <a:rPr lang="tr-TR" sz="2400" i="1" dirty="0"/>
              <a:t> Türkleşiyor.</a:t>
            </a:r>
            <a:r>
              <a:rPr lang="tr-TR" sz="2400" dirty="0"/>
              <a:t> (Yahya Kemal Beyatlı)</a:t>
            </a:r>
          </a:p>
          <a:p>
            <a:pPr>
              <a:spcBef>
                <a:spcPts val="1800"/>
              </a:spcBef>
            </a:pPr>
            <a:r>
              <a:rPr lang="tr-TR" sz="2400" b="1" dirty="0"/>
              <a:t>10.</a:t>
            </a:r>
            <a:r>
              <a:rPr lang="tr-TR" sz="2400" b="1" dirty="0">
                <a:solidFill>
                  <a:schemeClr val="bg1"/>
                </a:solidFill>
              </a:rPr>
              <a:t> </a:t>
            </a:r>
            <a:r>
              <a:rPr lang="tr-TR" sz="2400" dirty="0">
                <a:solidFill>
                  <a:schemeClr val="bg1"/>
                </a:solidFill>
                <a:effectLst>
                  <a:outerShdw blurRad="38100" dist="38100" dir="2700000" algn="tl">
                    <a:srgbClr val="000000">
                      <a:alpha val="43137"/>
                    </a:srgbClr>
                  </a:outerShdw>
                </a:effectLst>
              </a:rPr>
              <a:t>Bir kelimenin kendisinden sonra gelen kelime veya kelime grup­larıyla yapı ve anlam bakımından bağlantısı olmadığını göstermek ve anlam karışıklığını önlemek için </a:t>
            </a:r>
            <a:r>
              <a:rPr lang="tr-TR" sz="2400" dirty="0" smtClean="0">
                <a:solidFill>
                  <a:schemeClr val="bg1"/>
                </a:solidFill>
                <a:effectLst>
                  <a:outerShdw blurRad="38100" dist="38100" dir="2700000" algn="tl">
                    <a:srgbClr val="000000">
                      <a:alpha val="43137"/>
                    </a:srgbClr>
                  </a:outerShdw>
                </a:effectLst>
              </a:rPr>
              <a:t>kullanılır</a:t>
            </a:r>
            <a:r>
              <a:rPr lang="tr-TR" sz="2400" dirty="0" smtClean="0"/>
              <a:t>: </a:t>
            </a:r>
            <a:r>
              <a:rPr lang="tr-TR" sz="2400" i="1" dirty="0" smtClean="0"/>
              <a:t>Bu</a:t>
            </a:r>
            <a:r>
              <a:rPr lang="tr-TR" sz="2400" i="1" dirty="0"/>
              <a:t>, tek gözlü, genç fakat ihtiyar görünen bir adamcağızdır. </a:t>
            </a:r>
            <a:r>
              <a:rPr lang="tr-TR" sz="2400" dirty="0"/>
              <a:t>(Halit Ziya Uşaklıgil)</a:t>
            </a:r>
          </a:p>
          <a:p>
            <a:r>
              <a:rPr lang="tr-TR" sz="2400" i="1" dirty="0"/>
              <a:t>Bu gece, eğlenceleri içlerine sinmedi.</a:t>
            </a:r>
            <a:r>
              <a:rPr lang="tr-TR" sz="2400" dirty="0"/>
              <a:t> (Reşat Nuri Güntekin)</a:t>
            </a:r>
          </a:p>
          <a:p>
            <a:pPr>
              <a:spcBef>
                <a:spcPts val="1800"/>
              </a:spcBef>
            </a:pPr>
            <a:r>
              <a:rPr lang="tr-TR" sz="2400" b="1" dirty="0"/>
              <a:t>11. </a:t>
            </a:r>
            <a:r>
              <a:rPr lang="tr-TR" sz="2400" dirty="0">
                <a:solidFill>
                  <a:schemeClr val="bg1"/>
                </a:solidFill>
                <a:effectLst>
                  <a:outerShdw blurRad="38100" dist="38100" dir="2700000" algn="tl">
                    <a:srgbClr val="000000">
                      <a:alpha val="43137"/>
                    </a:srgbClr>
                  </a:outerShdw>
                </a:effectLst>
              </a:rPr>
              <a:t>Hitap için kullanılan kelimelerden sonra konur</a:t>
            </a:r>
            <a:r>
              <a:rPr lang="tr-TR" sz="2400" dirty="0"/>
              <a:t>:</a:t>
            </a:r>
          </a:p>
          <a:p>
            <a:r>
              <a:rPr lang="tr-TR" sz="2400" i="1" dirty="0"/>
              <a:t>Efendiler, bilirsiniz ki hayat demek, mücadele, müsademe demektir. </a:t>
            </a:r>
            <a:r>
              <a:rPr lang="tr-TR" sz="2400" dirty="0"/>
              <a:t>(Atatürk)</a:t>
            </a:r>
          </a:p>
          <a:p>
            <a:r>
              <a:rPr lang="tr-TR" sz="2400" i="1" dirty="0"/>
              <a:t>Sayın Başkan,</a:t>
            </a:r>
            <a:endParaRPr lang="tr-TR" sz="2400" dirty="0"/>
          </a:p>
          <a:p>
            <a:r>
              <a:rPr lang="tr-TR" sz="2400" i="1" dirty="0"/>
              <a:t>Sevgili Kardeşim,</a:t>
            </a:r>
            <a:endParaRPr lang="tr-TR" sz="2400" dirty="0"/>
          </a:p>
          <a:p>
            <a:r>
              <a:rPr lang="tr-TR" sz="2400" i="1" dirty="0"/>
              <a:t>Değerli Arkadaşım,</a:t>
            </a:r>
            <a:endParaRPr lang="tr-TR" sz="2400" dirty="0"/>
          </a:p>
          <a:p>
            <a:endParaRPr lang="tr-TR" sz="24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1580663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0400" y="495300"/>
            <a:ext cx="14249400" cy="10295126"/>
          </a:xfrm>
          <a:prstGeom prst="rect">
            <a:avLst/>
          </a:prstGeom>
        </p:spPr>
        <p:txBody>
          <a:bodyPr wrap="square">
            <a:spAutoFit/>
          </a:bodyPr>
          <a:lstStyle/>
          <a:p>
            <a:pPr>
              <a:spcBef>
                <a:spcPts val="1800"/>
              </a:spcBef>
            </a:pPr>
            <a:r>
              <a:rPr lang="tr-TR" sz="2400" b="1" dirty="0" smtClean="0"/>
              <a:t>12</a:t>
            </a:r>
            <a:r>
              <a:rPr lang="tr-TR" sz="2400" b="1" dirty="0"/>
              <a:t>. </a:t>
            </a:r>
            <a:r>
              <a:rPr lang="tr-TR" sz="2400" dirty="0">
                <a:solidFill>
                  <a:schemeClr val="bg1"/>
                </a:solidFill>
                <a:effectLst>
                  <a:outerShdw blurRad="38100" dist="38100" dir="2700000" algn="tl">
                    <a:srgbClr val="000000">
                      <a:alpha val="43137"/>
                    </a:srgbClr>
                  </a:outerShdw>
                </a:effectLst>
              </a:rPr>
              <a:t>Sayıların yazılışında kesirleri ayırmak için kullanılır</a:t>
            </a:r>
            <a:r>
              <a:rPr lang="tr-TR" sz="2400" dirty="0"/>
              <a:t>: </a:t>
            </a:r>
            <a:r>
              <a:rPr lang="tr-TR" sz="2400" i="1" dirty="0"/>
              <a:t>38,6 (otuz sekiz tam, onda altı), 0,45 (sıfır tam, yüzde kırk beş)</a:t>
            </a:r>
            <a:endParaRPr lang="tr-TR" sz="2400" dirty="0"/>
          </a:p>
          <a:p>
            <a:pPr>
              <a:spcBef>
                <a:spcPts val="1800"/>
              </a:spcBef>
            </a:pPr>
            <a:r>
              <a:rPr lang="tr-TR" sz="2400" b="1" dirty="0"/>
              <a:t>13. </a:t>
            </a:r>
            <a:r>
              <a:rPr lang="tr-TR" sz="2400" dirty="0">
                <a:solidFill>
                  <a:schemeClr val="bg1"/>
                </a:solidFill>
                <a:effectLst>
                  <a:outerShdw blurRad="38100" dist="38100" dir="2700000" algn="tl">
                    <a:srgbClr val="000000">
                      <a:alpha val="43137"/>
                    </a:srgbClr>
                  </a:outerShdw>
                </a:effectLst>
              </a:rPr>
              <a:t>Metin içinde</a:t>
            </a:r>
            <a:r>
              <a:rPr lang="tr-TR" sz="2400" b="1" dirty="0">
                <a:solidFill>
                  <a:schemeClr val="bg1"/>
                </a:solidFill>
                <a:effectLst>
                  <a:outerShdw blurRad="38100" dist="38100" dir="2700000" algn="tl">
                    <a:srgbClr val="000000">
                      <a:alpha val="43137"/>
                    </a:srgbClr>
                  </a:outerShdw>
                </a:effectLst>
              </a:rPr>
              <a:t> </a:t>
            </a:r>
            <a:r>
              <a:rPr lang="tr-TR" sz="2400" dirty="0">
                <a:solidFill>
                  <a:schemeClr val="bg1"/>
                </a:solidFill>
                <a:effectLst>
                  <a:outerShdw blurRad="38100" dist="38100" dir="2700000" algn="tl">
                    <a:srgbClr val="000000">
                      <a:alpha val="43137"/>
                    </a:srgbClr>
                  </a:outerShdw>
                </a:effectLst>
              </a:rPr>
              <a:t>art arda gelen zarf-fiil eki almış kelimelerden sonra konur</a:t>
            </a:r>
            <a:r>
              <a:rPr lang="tr-TR" sz="2400" dirty="0"/>
              <a:t>:</a:t>
            </a:r>
          </a:p>
          <a:p>
            <a:r>
              <a:rPr lang="tr-TR" sz="2400" i="1" dirty="0"/>
              <a:t>Ancak yemekte bir karara varıp, arkadaşına dikkatli dikkatli bakarak konuştu</a:t>
            </a:r>
            <a:r>
              <a:rPr lang="tr-TR" sz="2400" i="1" dirty="0" smtClean="0"/>
              <a:t>.</a:t>
            </a:r>
          </a:p>
          <a:p>
            <a:pPr>
              <a:spcBef>
                <a:spcPts val="1800"/>
              </a:spcBef>
            </a:pPr>
            <a:r>
              <a:rPr lang="tr-TR" sz="2800" b="1" dirty="0">
                <a:solidFill>
                  <a:srgbClr val="C00000"/>
                </a:solidFill>
              </a:rPr>
              <a:t>UYARI: </a:t>
            </a:r>
            <a:r>
              <a:rPr lang="tr-TR" sz="2400" b="1" dirty="0"/>
              <a:t>Metin içinde zarf-fiil eki almış kelimelerden sonra virgül konmaz</a:t>
            </a:r>
            <a:r>
              <a:rPr lang="tr-TR" sz="2400" dirty="0"/>
              <a:t>:</a:t>
            </a:r>
          </a:p>
          <a:p>
            <a:r>
              <a:rPr lang="tr-TR" sz="2400" i="1" dirty="0"/>
              <a:t>Cumaları bahçede buluştukça kıza kendisinin adi bir mektep talebesi olmadığını anlatmaya çalışıyordu.     </a:t>
            </a:r>
            <a:r>
              <a:rPr lang="tr-TR" sz="2400" dirty="0"/>
              <a:t>(Halide Edip Adıvar)</a:t>
            </a:r>
          </a:p>
          <a:p>
            <a:r>
              <a:rPr lang="tr-TR" sz="2400" i="1" dirty="0"/>
              <a:t>Şimdiye dek, ben kendimi bildim bileli kimse </a:t>
            </a:r>
            <a:r>
              <a:rPr lang="tr-TR" sz="2400" i="1" dirty="0" err="1"/>
              <a:t>Değirmenoluk</a:t>
            </a:r>
            <a:r>
              <a:rPr lang="tr-TR" sz="2400" i="1" dirty="0"/>
              <a:t> köyünden kaçıp da başka köyde çobanlık, yanaşmalık etmedi. </a:t>
            </a:r>
            <a:r>
              <a:rPr lang="tr-TR" sz="2400" dirty="0"/>
              <a:t>(Yaşar Kemal)</a:t>
            </a:r>
          </a:p>
          <a:p>
            <a:r>
              <a:rPr lang="tr-TR" sz="2400" i="1" dirty="0"/>
              <a:t>Meydanlığa varmadan bir iki defa İsmail kendisini gördü mü diye kahveye baktı. </a:t>
            </a:r>
            <a:r>
              <a:rPr lang="tr-TR" sz="2400" dirty="0"/>
              <a:t>(Necati Cumalı)</a:t>
            </a:r>
          </a:p>
          <a:p>
            <a:pPr>
              <a:spcBef>
                <a:spcPts val="1800"/>
              </a:spcBef>
            </a:pPr>
            <a:r>
              <a:rPr lang="tr-TR" sz="2400" b="1" dirty="0"/>
              <a:t>14.</a:t>
            </a:r>
            <a:r>
              <a:rPr lang="tr-TR" sz="2400" dirty="0">
                <a:solidFill>
                  <a:schemeClr val="bg1"/>
                </a:solidFill>
                <a:effectLst>
                  <a:outerShdw blurRad="38100" dist="38100" dir="2700000" algn="tl">
                    <a:srgbClr val="000000">
                      <a:alpha val="43137"/>
                    </a:srgbClr>
                  </a:outerShdw>
                </a:effectLst>
              </a:rPr>
              <a:t> Özne olarak kullanıldıklarında </a:t>
            </a:r>
            <a:r>
              <a:rPr lang="tr-TR" sz="2400" i="1" dirty="0">
                <a:solidFill>
                  <a:schemeClr val="bg1"/>
                </a:solidFill>
                <a:effectLst>
                  <a:outerShdw blurRad="38100" dist="38100" dir="2700000" algn="tl">
                    <a:srgbClr val="000000">
                      <a:alpha val="43137"/>
                    </a:srgbClr>
                  </a:outerShdw>
                </a:effectLst>
              </a:rPr>
              <a:t>bu, şu, o</a:t>
            </a:r>
            <a:r>
              <a:rPr lang="tr-TR" sz="2400" dirty="0">
                <a:solidFill>
                  <a:schemeClr val="bg1"/>
                </a:solidFill>
                <a:effectLst>
                  <a:outerShdw blurRad="38100" dist="38100" dir="2700000" algn="tl">
                    <a:srgbClr val="000000">
                      <a:alpha val="43137"/>
                    </a:srgbClr>
                  </a:outerShdw>
                </a:effectLst>
              </a:rPr>
              <a:t> zamirlerinden sonra konur</a:t>
            </a:r>
            <a:r>
              <a:rPr lang="tr-TR" sz="2400" dirty="0"/>
              <a:t>:</a:t>
            </a:r>
          </a:p>
          <a:p>
            <a:r>
              <a:rPr lang="tr-TR" sz="2400" i="1" dirty="0"/>
              <a:t>Bu, benim gibi yazarlar için hiç kolay olmaz</a:t>
            </a:r>
            <a:r>
              <a:rPr lang="tr-TR" sz="2400" dirty="0"/>
              <a:t>.</a:t>
            </a:r>
          </a:p>
          <a:p>
            <a:r>
              <a:rPr lang="tr-TR" sz="2400" i="1" dirty="0"/>
              <a:t>O, eski defterleri çoktan kapatmış, Osmanlıya kucağını açmıştı. </a:t>
            </a:r>
            <a:r>
              <a:rPr lang="tr-TR" sz="2400" dirty="0"/>
              <a:t>(Tarık Buğra)</a:t>
            </a:r>
          </a:p>
          <a:p>
            <a:pPr>
              <a:spcBef>
                <a:spcPts val="1800"/>
              </a:spcBef>
            </a:pPr>
            <a:r>
              <a:rPr lang="tr-TR" sz="2400" b="1" dirty="0"/>
              <a:t>15. </a:t>
            </a:r>
            <a:r>
              <a:rPr lang="tr-TR" sz="2400" dirty="0">
                <a:solidFill>
                  <a:schemeClr val="bg1"/>
                </a:solidFill>
                <a:effectLst>
                  <a:outerShdw blurRad="38100" dist="38100" dir="2700000" algn="tl">
                    <a:srgbClr val="000000">
                      <a:alpha val="43137"/>
                    </a:srgbClr>
                  </a:outerShdw>
                </a:effectLst>
              </a:rPr>
              <a:t>Kitap, dergi vb.nin künyelerinde yazar, eser, basımevi vb. maddelerden sonra konur</a:t>
            </a:r>
            <a:r>
              <a:rPr lang="tr-TR" sz="2400" dirty="0"/>
              <a:t>:</a:t>
            </a:r>
          </a:p>
          <a:p>
            <a:r>
              <a:rPr lang="tr-TR" sz="2400" dirty="0"/>
              <a:t>Falih Rıfkı ATAY,</a:t>
            </a:r>
            <a:r>
              <a:rPr lang="tr-TR" sz="2400" i="1" dirty="0"/>
              <a:t> Tuna Kıyıları, </a:t>
            </a:r>
            <a:r>
              <a:rPr lang="tr-TR" sz="2400" dirty="0"/>
              <a:t>Remzi Kitabevi, İstanbul, 1938</a:t>
            </a:r>
            <a:r>
              <a:rPr lang="tr-TR" sz="2400" i="1" dirty="0"/>
              <a:t>.</a:t>
            </a:r>
            <a:endParaRPr lang="tr-TR" sz="2400" dirty="0"/>
          </a:p>
          <a:p>
            <a:r>
              <a:rPr lang="tr-TR" sz="2400" dirty="0"/>
              <a:t>Yazarın soyadı önce yazılmışsa soyadından sonra da virgül konur:</a:t>
            </a:r>
          </a:p>
          <a:p>
            <a:r>
              <a:rPr lang="tr-TR" sz="2400" dirty="0"/>
              <a:t>ERGİN, Muharrem, </a:t>
            </a:r>
            <a:r>
              <a:rPr lang="tr-TR" sz="2400" i="1" dirty="0"/>
              <a:t>Dede Korkut Kitabı,</a:t>
            </a:r>
            <a:r>
              <a:rPr lang="tr-TR" sz="2400" dirty="0"/>
              <a:t> Ankara, 1958.</a:t>
            </a:r>
          </a:p>
          <a:p>
            <a:pPr>
              <a:spcBef>
                <a:spcPts val="1800"/>
              </a:spcBef>
            </a:pPr>
            <a:r>
              <a:rPr lang="tr-TR" sz="2800" b="1" dirty="0">
                <a:solidFill>
                  <a:srgbClr val="C00000"/>
                </a:solidFill>
              </a:rPr>
              <a:t>UYARI:</a:t>
            </a:r>
            <a:r>
              <a:rPr lang="tr-TR" sz="2400" b="1" dirty="0"/>
              <a:t> Metin içinde </a:t>
            </a:r>
            <a:r>
              <a:rPr lang="tr-TR" sz="2400" b="1" i="1" dirty="0"/>
              <a:t>ve, veya, yahut, ya … ya</a:t>
            </a:r>
            <a:r>
              <a:rPr lang="tr-TR" sz="2400" b="1" dirty="0"/>
              <a:t> bağlaçlarından önce de sonra da virgül konmaz</a:t>
            </a:r>
            <a:r>
              <a:rPr lang="tr-TR" sz="2400" dirty="0"/>
              <a:t>:</a:t>
            </a:r>
          </a:p>
          <a:p>
            <a:r>
              <a:rPr lang="tr-TR" sz="2400" i="1" dirty="0"/>
              <a:t>Nihat sabaha kadar uyuyamadı ve şafak sökerken Faik’e bol teşek­kürlerle dolu bir kâğıt bırakarak iki gün evvelki cephe dönüşü kıyafeti ile sokağa fırladı. </a:t>
            </a:r>
            <a:r>
              <a:rPr lang="tr-TR" sz="2400" dirty="0"/>
              <a:t>(Peyami Safa)</a:t>
            </a:r>
          </a:p>
          <a:p>
            <a:r>
              <a:rPr lang="tr-TR" sz="2400" i="1" dirty="0"/>
              <a:t>Ya şevk içinde harap ol ya aşk içinde gönül</a:t>
            </a:r>
            <a:endParaRPr lang="tr-TR" sz="2400" dirty="0"/>
          </a:p>
          <a:p>
            <a:r>
              <a:rPr lang="tr-TR" sz="2400" i="1" dirty="0"/>
              <a:t>Ya lale açmalıdır göğsümüzde yahut gül! </a:t>
            </a:r>
            <a:r>
              <a:rPr lang="tr-TR" sz="2400" dirty="0"/>
              <a:t>(Yahya Kemal Beyatlı)</a:t>
            </a:r>
          </a:p>
          <a:p>
            <a:endParaRPr lang="tr-TR" sz="2400" i="1" dirty="0" smtClean="0"/>
          </a:p>
          <a:p>
            <a:endParaRPr lang="tr-TR" sz="28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16563029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4411" y="1300977"/>
            <a:ext cx="14249400" cy="7740581"/>
          </a:xfrm>
          <a:prstGeom prst="rect">
            <a:avLst/>
          </a:prstGeom>
        </p:spPr>
        <p:txBody>
          <a:bodyPr wrap="square">
            <a:spAutoFit/>
          </a:bodyPr>
          <a:lstStyle/>
          <a:p>
            <a:pPr>
              <a:spcBef>
                <a:spcPts val="1800"/>
              </a:spcBef>
            </a:pPr>
            <a:r>
              <a:rPr lang="tr-TR" sz="2800" b="1" dirty="0">
                <a:solidFill>
                  <a:srgbClr val="C00000"/>
                </a:solidFill>
              </a:rPr>
              <a:t>UYARI</a:t>
            </a:r>
            <a:r>
              <a:rPr lang="tr-TR" sz="2400" b="1" dirty="0"/>
              <a:t>: Tekrarlı bağlaçlardan önce ve sonra virgül konmaz</a:t>
            </a:r>
            <a:r>
              <a:rPr lang="tr-TR" sz="2400" dirty="0"/>
              <a:t>:</a:t>
            </a:r>
          </a:p>
          <a:p>
            <a:r>
              <a:rPr lang="tr-TR" sz="2400" i="1" dirty="0"/>
              <a:t>Hem gider hem ağlar.</a:t>
            </a:r>
            <a:endParaRPr lang="tr-TR" sz="2400" dirty="0"/>
          </a:p>
          <a:p>
            <a:r>
              <a:rPr lang="tr-TR" sz="2400" i="1" dirty="0"/>
              <a:t>Ya bu deveyi gütmeli ya bu diyardan gitmeli.</a:t>
            </a:r>
            <a:r>
              <a:rPr lang="tr-TR" sz="2400" dirty="0"/>
              <a:t> (Atasözü)</a:t>
            </a:r>
          </a:p>
          <a:p>
            <a:r>
              <a:rPr lang="tr-TR" sz="2400" i="1" dirty="0"/>
              <a:t>Gerek nesirde gerek nazımda yeni bir söyleyişe ulaşılmıştır.</a:t>
            </a:r>
            <a:endParaRPr lang="tr-TR" sz="2400" dirty="0"/>
          </a:p>
          <a:p>
            <a:r>
              <a:rPr lang="tr-TR" sz="2400" i="1" dirty="0"/>
              <a:t>Siz ister inanın ister inanmayın, bir gün bile durmam.</a:t>
            </a:r>
            <a:endParaRPr lang="tr-TR" sz="2400" dirty="0"/>
          </a:p>
          <a:p>
            <a:r>
              <a:rPr lang="tr-TR" sz="2400" i="1" dirty="0"/>
              <a:t>Ne kız verir ne dünürü küstürür.</a:t>
            </a:r>
            <a:endParaRPr lang="tr-TR" sz="2400" dirty="0"/>
          </a:p>
          <a:p>
            <a:r>
              <a:rPr lang="tr-TR" sz="2400" i="1" dirty="0"/>
              <a:t>Bu kurallar bugün de yarın da geçerli olacaktır.</a:t>
            </a:r>
            <a:endParaRPr lang="tr-TR" sz="2400" dirty="0"/>
          </a:p>
          <a:p>
            <a:pPr>
              <a:spcBef>
                <a:spcPts val="1800"/>
              </a:spcBef>
            </a:pPr>
            <a:r>
              <a:rPr lang="tr-TR" sz="2800" b="1" dirty="0">
                <a:solidFill>
                  <a:srgbClr val="C00000"/>
                </a:solidFill>
              </a:rPr>
              <a:t>UYARI</a:t>
            </a:r>
            <a:r>
              <a:rPr lang="tr-TR" sz="2400" b="1" dirty="0"/>
              <a:t>:</a:t>
            </a:r>
            <a:r>
              <a:rPr lang="tr-TR" sz="2400" dirty="0"/>
              <a:t> </a:t>
            </a:r>
            <a:r>
              <a:rPr lang="tr-TR" sz="2400" b="1" dirty="0"/>
              <a:t>Cümlede pekiştirme ve bağlama görevinde kullanılan </a:t>
            </a:r>
            <a:r>
              <a:rPr lang="tr-TR" sz="2400" b="1" i="1" dirty="0"/>
              <a:t>da / de</a:t>
            </a:r>
            <a:r>
              <a:rPr lang="tr-TR" sz="2400" b="1" dirty="0"/>
              <a:t> bağlacından sonra virgül konmaz</a:t>
            </a:r>
            <a:r>
              <a:rPr lang="tr-TR" sz="2400" dirty="0"/>
              <a:t>:</a:t>
            </a:r>
          </a:p>
          <a:p>
            <a:r>
              <a:rPr lang="tr-TR" sz="2400" i="1" dirty="0"/>
              <a:t>İmlamız lisanımız düzelince, lisanımız da kafamız düzelince düzele­cek çünkü o da ancak onlar kadar bozuktur, fazla değil!     </a:t>
            </a:r>
            <a:r>
              <a:rPr lang="tr-TR" sz="2400" dirty="0"/>
              <a:t>(Yahya Kemal Beyatlı)</a:t>
            </a:r>
          </a:p>
          <a:p>
            <a:pPr>
              <a:spcBef>
                <a:spcPts val="1800"/>
              </a:spcBef>
            </a:pPr>
            <a:r>
              <a:rPr lang="tr-TR" sz="2800" b="1" dirty="0">
                <a:solidFill>
                  <a:srgbClr val="C00000"/>
                </a:solidFill>
              </a:rPr>
              <a:t>UYARI</a:t>
            </a:r>
            <a:r>
              <a:rPr lang="tr-TR" sz="2400" b="1" dirty="0"/>
              <a:t>: Metin içinde </a:t>
            </a:r>
            <a:r>
              <a:rPr lang="tr-TR" sz="2400" b="1" i="1" dirty="0"/>
              <a:t>-</a:t>
            </a:r>
            <a:r>
              <a:rPr lang="tr-TR" sz="2400" b="1" i="1" dirty="0" err="1"/>
              <a:t>ınca</a:t>
            </a:r>
            <a:r>
              <a:rPr lang="tr-TR" sz="2400" b="1" i="1" dirty="0"/>
              <a:t> / -ince </a:t>
            </a:r>
            <a:r>
              <a:rPr lang="tr-TR" sz="2400" b="1" dirty="0"/>
              <a:t>anlamıyla zarf-fiil görevinde kulla­nılan </a:t>
            </a:r>
            <a:r>
              <a:rPr lang="tr-TR" sz="2400" b="1" i="1" dirty="0"/>
              <a:t>mı / mi </a:t>
            </a:r>
            <a:r>
              <a:rPr lang="tr-TR" sz="2400" b="1" dirty="0"/>
              <a:t>ekinden sonra virgül konmaz</a:t>
            </a:r>
            <a:r>
              <a:rPr lang="tr-TR" sz="2400" dirty="0"/>
              <a:t>:</a:t>
            </a:r>
          </a:p>
          <a:p>
            <a:r>
              <a:rPr lang="tr-TR" sz="2400" i="1" dirty="0"/>
              <a:t>Ben aç yattım mı kötü kötü rüyalar görürüm nedense. </a:t>
            </a:r>
            <a:r>
              <a:rPr lang="tr-TR" sz="2400" dirty="0"/>
              <a:t>(Orhan Kemal)</a:t>
            </a:r>
          </a:p>
          <a:p>
            <a:r>
              <a:rPr lang="tr-TR" sz="2400" i="1" dirty="0"/>
              <a:t>Öyle zekiler vardır, konuştular mı ağızlarından bal akıyor sanırsın. </a:t>
            </a:r>
            <a:r>
              <a:rPr lang="tr-TR" sz="2400" dirty="0"/>
              <a:t>(Attila İlhan)</a:t>
            </a:r>
          </a:p>
          <a:p>
            <a:pPr>
              <a:spcBef>
                <a:spcPts val="1800"/>
              </a:spcBef>
            </a:pPr>
            <a:r>
              <a:rPr lang="tr-TR" sz="2800" b="1" dirty="0">
                <a:solidFill>
                  <a:srgbClr val="C00000"/>
                </a:solidFill>
              </a:rPr>
              <a:t>UYARI</a:t>
            </a:r>
            <a:r>
              <a:rPr lang="tr-TR" sz="2400" b="1" dirty="0"/>
              <a:t>: Şart ekinden sonra virgül konmaz</a:t>
            </a:r>
            <a:r>
              <a:rPr lang="tr-TR" sz="2400" dirty="0"/>
              <a:t>:</a:t>
            </a:r>
          </a:p>
          <a:p>
            <a:r>
              <a:rPr lang="tr-TR" sz="2400" i="1" dirty="0"/>
              <a:t>Tenha köşelerde ağız ağıza konuşurken yanlarına biri gelecek olursa hemen susuyorlardı.</a:t>
            </a:r>
            <a:r>
              <a:rPr lang="tr-TR" sz="2400" dirty="0"/>
              <a:t> (Reşat Nuri Güntekin)</a:t>
            </a:r>
          </a:p>
          <a:p>
            <a:r>
              <a:rPr lang="tr-TR" sz="2400" i="1" dirty="0"/>
              <a:t>Gör gözlerinle de aklın yatarsa anlatıver millete. </a:t>
            </a:r>
            <a:r>
              <a:rPr lang="tr-TR" sz="2400" dirty="0"/>
              <a:t>(Tarık Buğra)</a:t>
            </a:r>
          </a:p>
          <a:p>
            <a:endParaRPr lang="tr-TR" sz="2400" i="1" dirty="0" smtClean="0"/>
          </a:p>
          <a:p>
            <a:endParaRPr lang="tr-TR" sz="28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1151665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4411" y="2402720"/>
            <a:ext cx="14249400" cy="5032147"/>
          </a:xfrm>
          <a:prstGeom prst="rect">
            <a:avLst/>
          </a:prstGeom>
        </p:spPr>
        <p:txBody>
          <a:bodyPr wrap="square">
            <a:spAutoFit/>
          </a:bodyPr>
          <a:lstStyle/>
          <a:p>
            <a:r>
              <a:rPr lang="tr-TR" sz="3200" b="1" dirty="0">
                <a:solidFill>
                  <a:srgbClr val="4F81BD"/>
                </a:solidFill>
                <a:latin typeface="Cambria"/>
                <a:ea typeface="Times New Roman"/>
                <a:cs typeface="Times New Roman"/>
              </a:rPr>
              <a:t>Noktalı Virgül ( ; )</a:t>
            </a:r>
          </a:p>
          <a:p>
            <a:pPr>
              <a:spcBef>
                <a:spcPts val="1800"/>
              </a:spcBef>
            </a:pPr>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Cümle içinde virgüllerle ayrılmış tür veya takımları birbirinden ayırmak için konur</a:t>
            </a:r>
            <a:r>
              <a:rPr lang="tr-TR" sz="2400" dirty="0">
                <a:ea typeface="Calibri"/>
                <a:cs typeface="Times New Roman"/>
              </a:rPr>
              <a:t>: </a:t>
            </a:r>
            <a:r>
              <a:rPr lang="tr-TR" sz="2400" i="1" dirty="0">
                <a:ea typeface="Calibri"/>
                <a:cs typeface="Times New Roman"/>
              </a:rPr>
              <a:t>Erkek çocuklara Doğan, Tuğrul, Aslan, Orhan; kız çocuklara ise İnci, Çiçek, Gönül, Yonca adları verilir.</a:t>
            </a:r>
            <a:endParaRPr lang="tr-TR" sz="2400" dirty="0">
              <a:ea typeface="Calibri"/>
              <a:cs typeface="Times New Roman"/>
            </a:endParaRPr>
          </a:p>
          <a:p>
            <a:r>
              <a:rPr lang="tr-TR" sz="2400" i="1" dirty="0">
                <a:ea typeface="Calibri"/>
                <a:cs typeface="Times New Roman"/>
              </a:rPr>
              <a:t>Türkiye, İngiltere, Azerbaycan; Ankara, Londra, Bakü.</a:t>
            </a:r>
            <a:endParaRPr lang="tr-TR" sz="2400" dirty="0">
              <a:ea typeface="Calibri"/>
              <a:cs typeface="Times New Roman"/>
            </a:endParaRPr>
          </a:p>
          <a:p>
            <a:pPr>
              <a:spcBef>
                <a:spcPts val="1800"/>
              </a:spcBef>
            </a:pPr>
            <a:r>
              <a:rPr lang="tr-TR" sz="2400" b="1" dirty="0">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Ögeleri arasında virgül bulunan sıralı cümleleri birbirinden ayır­mak için konur</a:t>
            </a:r>
            <a:r>
              <a:rPr lang="tr-TR" sz="2400" dirty="0">
                <a:ea typeface="Calibri"/>
                <a:cs typeface="Times New Roman"/>
              </a:rPr>
              <a:t>:</a:t>
            </a:r>
            <a:r>
              <a:rPr lang="tr-TR" sz="2400" i="1" dirty="0">
                <a:ea typeface="Calibri"/>
                <a:cs typeface="Times New Roman"/>
              </a:rPr>
              <a:t> Sevinçten, heyecandan içim içime sığmıyor; bağırmak, kahkahalar atmak, ağlamak istiyorum.</a:t>
            </a:r>
            <a:endParaRPr lang="tr-TR" sz="2400" dirty="0">
              <a:ea typeface="Calibri"/>
              <a:cs typeface="Times New Roman"/>
            </a:endParaRPr>
          </a:p>
          <a:p>
            <a:r>
              <a:rPr lang="tr-TR" sz="2400" i="1" dirty="0">
                <a:ea typeface="Calibri"/>
                <a:cs typeface="Times New Roman"/>
              </a:rPr>
              <a:t>At ölür, meydan kalır; yiğit ölür, şan kalır. </a:t>
            </a:r>
            <a:r>
              <a:rPr lang="tr-TR" sz="2400" dirty="0">
                <a:ea typeface="Calibri"/>
                <a:cs typeface="Times New Roman"/>
              </a:rPr>
              <a:t>(Atasözü)</a:t>
            </a: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İkiden fazla eş değer ögeler arasında virgül bulunan cümlelerde özneden sonra noktalı virgül konabilir</a:t>
            </a:r>
            <a:r>
              <a:rPr lang="tr-TR" sz="2400" dirty="0">
                <a:ea typeface="Calibri"/>
                <a:cs typeface="Times New Roman"/>
              </a:rPr>
              <a:t>:</a:t>
            </a:r>
          </a:p>
          <a:p>
            <a:r>
              <a:rPr lang="tr-TR" sz="2400" i="1" dirty="0">
                <a:ea typeface="Calibri"/>
                <a:cs typeface="Times New Roman"/>
              </a:rPr>
              <a:t>Yeni usul şiirimiz; zevksiz, köksüz, acemice görünüyordu. </a:t>
            </a:r>
            <a:r>
              <a:rPr lang="tr-TR" sz="2400" dirty="0">
                <a:ea typeface="Calibri"/>
                <a:cs typeface="Times New Roman"/>
              </a:rPr>
              <a:t>(Yahya Kemal Beyatlı)</a:t>
            </a:r>
          </a:p>
          <a:p>
            <a:endParaRPr lang="tr-TR" sz="2400" i="1" dirty="0" smtClean="0"/>
          </a:p>
          <a:p>
            <a:endParaRPr lang="tr-TR" sz="28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3468344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204411" y="2818871"/>
            <a:ext cx="14249400" cy="4231928"/>
          </a:xfrm>
          <a:prstGeom prst="rect">
            <a:avLst/>
          </a:prstGeom>
        </p:spPr>
        <p:txBody>
          <a:bodyPr wrap="square">
            <a:spAutoFit/>
          </a:bodyPr>
          <a:lstStyle/>
          <a:p>
            <a:r>
              <a:rPr lang="tr-TR" sz="3200" b="1" dirty="0" smtClean="0">
                <a:solidFill>
                  <a:srgbClr val="4F81BD"/>
                </a:solidFill>
                <a:latin typeface="Cambria"/>
                <a:ea typeface="Times New Roman"/>
                <a:cs typeface="Times New Roman"/>
              </a:rPr>
              <a:t>İki Nokta ( : </a:t>
            </a:r>
            <a:r>
              <a:rPr lang="tr-TR" sz="3200" b="1" dirty="0">
                <a:solidFill>
                  <a:srgbClr val="4F81BD"/>
                </a:solidFill>
                <a:latin typeface="Cambria"/>
                <a:ea typeface="Times New Roman"/>
                <a:cs typeface="Times New Roman"/>
              </a:rPr>
              <a:t>)</a:t>
            </a:r>
          </a:p>
          <a:p>
            <a:pPr>
              <a:spcBef>
                <a:spcPts val="1800"/>
              </a:spcBef>
            </a:pPr>
            <a:r>
              <a:rPr lang="tr-TR" sz="2400" b="1" dirty="0"/>
              <a:t>1</a:t>
            </a:r>
            <a:r>
              <a:rPr lang="tr-TR" sz="2400" b="1" dirty="0" smtClean="0"/>
              <a:t>. </a:t>
            </a:r>
            <a:r>
              <a:rPr lang="tr-TR" sz="2400" dirty="0" smtClean="0">
                <a:solidFill>
                  <a:schemeClr val="bg1"/>
                </a:solidFill>
                <a:effectLst>
                  <a:outerShdw blurRad="38100" dist="38100" dir="2700000" algn="tl">
                    <a:srgbClr val="000000">
                      <a:alpha val="43137"/>
                    </a:srgbClr>
                  </a:outerShdw>
                </a:effectLst>
              </a:rPr>
              <a:t>Kendisiyle </a:t>
            </a:r>
            <a:r>
              <a:rPr lang="tr-TR" sz="2400" dirty="0">
                <a:solidFill>
                  <a:schemeClr val="bg1"/>
                </a:solidFill>
                <a:effectLst>
                  <a:outerShdw blurRad="38100" dist="38100" dir="2700000" algn="tl">
                    <a:srgbClr val="000000">
                      <a:alpha val="43137"/>
                    </a:srgbClr>
                  </a:outerShdw>
                </a:effectLst>
              </a:rPr>
              <a:t>ilgili örnek verilecek cümlenin sonuna konur</a:t>
            </a:r>
            <a:r>
              <a:rPr lang="tr-TR" sz="2400" dirty="0"/>
              <a:t>:</a:t>
            </a:r>
          </a:p>
          <a:p>
            <a:r>
              <a:rPr lang="tr-TR" sz="2400" i="1" dirty="0"/>
              <a:t>Millî Edebiyat akımının temsilcilerinden bir kısmını sıralayalım: Ömer Seyfettin, Halide Edip Adıvar, Ziya Gökalp, Mehmet Emin Yurdakul, Ali Canip Yöntem.</a:t>
            </a:r>
            <a:endParaRPr lang="tr-TR" sz="2400" dirty="0"/>
          </a:p>
          <a:p>
            <a:pPr>
              <a:spcBef>
                <a:spcPts val="1800"/>
              </a:spcBef>
            </a:pPr>
            <a:r>
              <a:rPr lang="tr-TR" sz="2400" b="1" dirty="0"/>
              <a:t>2. </a:t>
            </a:r>
            <a:r>
              <a:rPr lang="tr-TR" sz="2400" dirty="0">
                <a:solidFill>
                  <a:schemeClr val="bg1"/>
                </a:solidFill>
                <a:effectLst>
                  <a:outerShdw blurRad="38100" dist="38100" dir="2700000" algn="tl">
                    <a:srgbClr val="000000">
                      <a:alpha val="43137"/>
                    </a:srgbClr>
                  </a:outerShdw>
                </a:effectLst>
              </a:rPr>
              <a:t>Kendisiyle ilgili açıklama verilecek cümlenin sonuna konur</a:t>
            </a:r>
            <a:r>
              <a:rPr lang="tr-TR" sz="2400" dirty="0"/>
              <a:t>:</a:t>
            </a:r>
          </a:p>
          <a:p>
            <a:r>
              <a:rPr lang="tr-TR" sz="2400" i="1" dirty="0"/>
              <a:t>Bu kararın istinat ettiği en kuvvetli muhakeme ve mantık şu idi: Esas, Türk milletinin haysiyetli ve şerefli bir millet olarak yaşamasıdır.</a:t>
            </a:r>
            <a:r>
              <a:rPr lang="tr-TR" sz="2400" dirty="0"/>
              <a:t> (Atatürk)</a:t>
            </a:r>
          </a:p>
          <a:p>
            <a:r>
              <a:rPr lang="tr-TR" sz="2400" i="1" dirty="0"/>
              <a:t>Kendimi takdim edeyim: Meclis kâtiplerindenim. </a:t>
            </a:r>
            <a:r>
              <a:rPr lang="tr-TR" sz="2400" dirty="0"/>
              <a:t>(Falih Rıfkı Atay)</a:t>
            </a:r>
          </a:p>
          <a:p>
            <a:pPr>
              <a:spcBef>
                <a:spcPts val="1800"/>
              </a:spcBef>
            </a:pPr>
            <a:r>
              <a:rPr lang="tr-TR" sz="2400" b="1" dirty="0"/>
              <a:t>3. </a:t>
            </a:r>
            <a:r>
              <a:rPr lang="tr-TR" sz="2400" dirty="0">
                <a:solidFill>
                  <a:schemeClr val="bg1"/>
                </a:solidFill>
                <a:effectLst>
                  <a:outerShdw blurRad="38100" dist="38100" dir="2700000" algn="tl">
                    <a:srgbClr val="000000">
                      <a:alpha val="43137"/>
                    </a:srgbClr>
                  </a:outerShdw>
                </a:effectLst>
              </a:rPr>
              <a:t>Ses bilgisinde uzun ünlüyü göstermek için kullanılır</a:t>
            </a:r>
            <a:r>
              <a:rPr lang="tr-TR" sz="2400" dirty="0"/>
              <a:t>: </a:t>
            </a:r>
            <a:r>
              <a:rPr lang="tr-TR" sz="2400" i="1" dirty="0"/>
              <a:t>a:ile, </a:t>
            </a:r>
            <a:r>
              <a:rPr lang="tr-TR" sz="2400" i="1" dirty="0" err="1"/>
              <a:t>ka:til</a:t>
            </a:r>
            <a:r>
              <a:rPr lang="tr-TR" sz="2400" i="1" dirty="0"/>
              <a:t>, </a:t>
            </a:r>
            <a:r>
              <a:rPr lang="tr-TR" sz="2400" i="1" dirty="0" err="1"/>
              <a:t>usu:le</a:t>
            </a:r>
            <a:r>
              <a:rPr lang="tr-TR" sz="2400" i="1" dirty="0"/>
              <a:t>, i:cat</a:t>
            </a:r>
            <a:r>
              <a:rPr lang="tr-TR" sz="2400" i="1" dirty="0" smtClean="0"/>
              <a:t>.</a:t>
            </a:r>
            <a:endParaRPr lang="tr-TR" sz="2400" dirty="0"/>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3736489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68316" y="1028700"/>
            <a:ext cx="14249400" cy="7432804"/>
          </a:xfrm>
          <a:prstGeom prst="rect">
            <a:avLst/>
          </a:prstGeom>
        </p:spPr>
        <p:txBody>
          <a:bodyPr wrap="square">
            <a:spAutoFit/>
          </a:bodyPr>
          <a:lstStyle/>
          <a:p>
            <a:pPr>
              <a:spcBef>
                <a:spcPts val="1800"/>
              </a:spcBef>
            </a:pPr>
            <a:r>
              <a:rPr lang="tr-TR" sz="2400" b="1" dirty="0"/>
              <a:t>4. </a:t>
            </a:r>
            <a:r>
              <a:rPr lang="tr-TR" sz="2400" dirty="0">
                <a:solidFill>
                  <a:schemeClr val="bg1"/>
                </a:solidFill>
                <a:effectLst>
                  <a:outerShdw blurRad="38100" dist="38100" dir="2700000" algn="tl">
                    <a:srgbClr val="000000">
                      <a:alpha val="43137"/>
                    </a:srgbClr>
                  </a:outerShdw>
                </a:effectLst>
              </a:rPr>
              <a:t>Karşılıklı konuşmalarda, konuşan kişiyi belirten sözlerden sonra konur</a:t>
            </a:r>
            <a:r>
              <a:rPr lang="tr-TR" sz="2400" dirty="0"/>
              <a:t>:</a:t>
            </a:r>
          </a:p>
          <a:p>
            <a:r>
              <a:rPr lang="tr-TR" sz="2400" i="1" dirty="0"/>
              <a:t>Bilge Kağan:         Türklerim, işitin!</a:t>
            </a:r>
            <a:endParaRPr lang="tr-TR" sz="2400" dirty="0"/>
          </a:p>
          <a:p>
            <a:r>
              <a:rPr lang="tr-TR" sz="2400" i="1" dirty="0"/>
              <a:t>                              Üstten gök çökmedikçe,</a:t>
            </a:r>
            <a:endParaRPr lang="tr-TR" sz="2400" dirty="0"/>
          </a:p>
          <a:p>
            <a:r>
              <a:rPr lang="tr-TR" sz="2400" i="1" dirty="0"/>
              <a:t>                              alttan yer delinmedikçe</a:t>
            </a:r>
            <a:endParaRPr lang="tr-TR" sz="2400" dirty="0"/>
          </a:p>
          <a:p>
            <a:r>
              <a:rPr lang="tr-TR" sz="2400" i="1" dirty="0"/>
              <a:t>                              ülkenizi, törenizi kim bozabilir sizin?</a:t>
            </a:r>
            <a:endParaRPr lang="tr-TR" sz="2400" dirty="0"/>
          </a:p>
          <a:p>
            <a:r>
              <a:rPr lang="tr-TR" sz="2400" i="1" dirty="0"/>
              <a:t>Koro:                    Göğe erer başımız</a:t>
            </a:r>
            <a:endParaRPr lang="tr-TR" sz="2400" dirty="0"/>
          </a:p>
          <a:p>
            <a:r>
              <a:rPr lang="tr-TR" sz="2400" i="1" dirty="0"/>
              <a:t>                              başınla senin!</a:t>
            </a:r>
            <a:endParaRPr lang="tr-TR" sz="2400" dirty="0"/>
          </a:p>
          <a:p>
            <a:r>
              <a:rPr lang="tr-TR" sz="2400" i="1" dirty="0"/>
              <a:t>Bilge Kağan:        Ulusum birleşip yücelsin diye</a:t>
            </a:r>
            <a:endParaRPr lang="tr-TR" sz="2400" dirty="0"/>
          </a:p>
          <a:p>
            <a:r>
              <a:rPr lang="tr-TR" sz="2400" i="1" dirty="0"/>
              <a:t>                              gece uyumadım, gündüz oturmadım.</a:t>
            </a:r>
            <a:endParaRPr lang="tr-TR" sz="2400" dirty="0"/>
          </a:p>
          <a:p>
            <a:r>
              <a:rPr lang="tr-TR" sz="2400" i="1" dirty="0"/>
              <a:t>                              Türklerim Bilge Kağan der bana.</a:t>
            </a:r>
            <a:endParaRPr lang="tr-TR" sz="2400" dirty="0"/>
          </a:p>
          <a:p>
            <a:r>
              <a:rPr lang="tr-TR" sz="2400" i="1" dirty="0"/>
              <a:t>                              Ben her şeyi onlar için bildim.</a:t>
            </a:r>
            <a:endParaRPr lang="tr-TR" sz="2400" dirty="0"/>
          </a:p>
          <a:p>
            <a:r>
              <a:rPr lang="tr-TR" sz="2400" i="1" dirty="0"/>
              <a:t>                              Nöbetteyim! </a:t>
            </a:r>
            <a:r>
              <a:rPr lang="tr-TR" sz="2400" dirty="0"/>
              <a:t>(A. Turan Oflazoğlu)</a:t>
            </a:r>
          </a:p>
          <a:p>
            <a:pPr>
              <a:spcBef>
                <a:spcPts val="1800"/>
              </a:spcBef>
            </a:pPr>
            <a:r>
              <a:rPr lang="tr-TR" sz="2400" b="1" dirty="0" smtClean="0"/>
              <a:t>5</a:t>
            </a:r>
            <a:r>
              <a:rPr lang="tr-TR" sz="2400" b="1" dirty="0"/>
              <a:t>. </a:t>
            </a:r>
            <a:r>
              <a:rPr lang="tr-TR" sz="2400" dirty="0">
                <a:solidFill>
                  <a:schemeClr val="bg1"/>
                </a:solidFill>
                <a:effectLst>
                  <a:outerShdw blurRad="38100" dist="38100" dir="2700000" algn="tl">
                    <a:srgbClr val="000000">
                      <a:alpha val="43137"/>
                    </a:srgbClr>
                  </a:outerShdw>
                </a:effectLst>
              </a:rPr>
              <a:t>Edebî eserlerde konuşma bölümünden önceki ifadenin sonuna konur</a:t>
            </a:r>
            <a:r>
              <a:rPr lang="tr-TR" sz="2400" dirty="0"/>
              <a:t>:</a:t>
            </a:r>
          </a:p>
          <a:p>
            <a:r>
              <a:rPr lang="tr-TR" sz="2400" i="1" dirty="0"/>
              <a:t>– Buğdayla arpadan başka ne biter bu topraklarda?</a:t>
            </a:r>
            <a:endParaRPr lang="tr-TR" sz="2400" dirty="0"/>
          </a:p>
          <a:p>
            <a:r>
              <a:rPr lang="tr-TR" sz="2400" i="1" dirty="0"/>
              <a:t>Ziraatçı sayar:</a:t>
            </a:r>
            <a:endParaRPr lang="tr-TR" sz="2400" dirty="0"/>
          </a:p>
          <a:p>
            <a:r>
              <a:rPr lang="tr-TR" sz="2400" i="1" dirty="0"/>
              <a:t>– Yulaf, pancar, zerzevat, tütün… </a:t>
            </a:r>
            <a:r>
              <a:rPr lang="tr-TR" sz="2400" dirty="0"/>
              <a:t>(Falih Rıfkı Atay)</a:t>
            </a:r>
          </a:p>
          <a:p>
            <a:pPr>
              <a:spcBef>
                <a:spcPts val="1800"/>
              </a:spcBef>
            </a:pPr>
            <a:r>
              <a:rPr lang="tr-TR" sz="2400" b="1" dirty="0"/>
              <a:t>6. </a:t>
            </a:r>
            <a:r>
              <a:rPr lang="tr-TR" sz="2400" dirty="0">
                <a:solidFill>
                  <a:schemeClr val="bg1"/>
                </a:solidFill>
                <a:effectLst>
                  <a:outerShdw blurRad="38100" dist="38100" dir="2700000" algn="tl">
                    <a:srgbClr val="000000">
                      <a:alpha val="43137"/>
                    </a:srgbClr>
                  </a:outerShdw>
                </a:effectLst>
              </a:rPr>
              <a:t>Genel ağ adreslerinde kullanılır</a:t>
            </a:r>
            <a:r>
              <a:rPr lang="tr-TR" sz="2400" dirty="0"/>
              <a:t>: </a:t>
            </a:r>
            <a:r>
              <a:rPr lang="tr-TR" sz="2400" i="1" u="sng" dirty="0">
                <a:hlinkClick r:id="rId3"/>
              </a:rPr>
              <a:t>http://tdk.gov.tr</a:t>
            </a:r>
            <a:endParaRPr lang="tr-TR" sz="2400" dirty="0"/>
          </a:p>
          <a:p>
            <a:pPr>
              <a:spcBef>
                <a:spcPts val="1800"/>
              </a:spcBef>
            </a:pPr>
            <a:r>
              <a:rPr lang="tr-TR" sz="2400" b="1" dirty="0"/>
              <a:t>7. </a:t>
            </a:r>
            <a:r>
              <a:rPr lang="tr-TR" sz="2400" dirty="0">
                <a:solidFill>
                  <a:schemeClr val="bg1"/>
                </a:solidFill>
                <a:effectLst>
                  <a:outerShdw blurRad="38100" dist="38100" dir="2700000" algn="tl">
                    <a:srgbClr val="000000">
                      <a:alpha val="43137"/>
                    </a:srgbClr>
                  </a:outerShdw>
                </a:effectLst>
              </a:rPr>
              <a:t>Matematikte bölme işareti olarak kullanılır:</a:t>
            </a:r>
            <a:r>
              <a:rPr lang="tr-TR" sz="2400" i="1" dirty="0"/>
              <a:t> 56:8=7, 100:2=50 </a:t>
            </a:r>
            <a:r>
              <a:rPr lang="tr-TR" sz="2400" dirty="0"/>
              <a:t>vb.</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4" action="ppaction://hlinksldjump"/>
              </a:rPr>
              <a:t>Açıklamalar</a:t>
            </a:r>
            <a:endParaRPr lang="en-US" sz="1200" dirty="0">
              <a:latin typeface="Capriola"/>
            </a:endParaRPr>
          </a:p>
          <a:p>
            <a:pPr lvl="0">
              <a:lnSpc>
                <a:spcPts val="2240"/>
              </a:lnSpc>
            </a:pPr>
            <a:r>
              <a:rPr lang="en-US" sz="1200" dirty="0" err="1">
                <a:latin typeface="Capriola"/>
                <a:hlinkClick r:id="rId5" action="ppaction://hlinksldjump"/>
              </a:rPr>
              <a:t>Nokta</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Noktalı</a:t>
            </a:r>
            <a:r>
              <a:rPr lang="en-US" sz="1200" dirty="0">
                <a:latin typeface="Capriola"/>
                <a:hlinkClick r:id="rId7" action="ppaction://hlinksldjump"/>
              </a:rPr>
              <a:t> </a:t>
            </a:r>
            <a:r>
              <a:rPr lang="en-US" sz="1200" dirty="0" err="1">
                <a:latin typeface="Capriola"/>
                <a:hlinkClick r:id="rId7" action="ppaction://hlinksldjump"/>
              </a:rPr>
              <a:t>Virgül</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İki</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a:t>
            </a:r>
            <a:endParaRPr lang="en-US" sz="1200" dirty="0">
              <a:latin typeface="Capriola"/>
            </a:endParaRPr>
          </a:p>
          <a:p>
            <a:pPr lvl="0">
              <a:lnSpc>
                <a:spcPts val="2240"/>
              </a:lnSpc>
            </a:pPr>
            <a:r>
              <a:rPr lang="en-US" sz="1200" dirty="0" err="1">
                <a:latin typeface="Capriola"/>
                <a:hlinkClick r:id="rId9" action="ppaction://hlinksldjump"/>
              </a:rPr>
              <a:t>Üç</a:t>
            </a:r>
            <a:r>
              <a:rPr lang="en-US" sz="1200" dirty="0">
                <a:latin typeface="Capriola"/>
                <a:hlinkClick r:id="rId9" action="ppaction://hlinksldjump"/>
              </a:rPr>
              <a:t> </a:t>
            </a: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Soru</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Ünlem</a:t>
            </a:r>
            <a:r>
              <a:rPr lang="en-US" sz="1200" dirty="0">
                <a:latin typeface="Capriola"/>
                <a:hlinkClick r:id="rId11" action="ppaction://hlinksldjump"/>
              </a:rPr>
              <a:t> </a:t>
            </a:r>
            <a:r>
              <a:rPr lang="en-US" sz="1200" dirty="0" err="1">
                <a:latin typeface="Capriola"/>
                <a:hlinkClick r:id="rId11" action="ppaction://hlinksldjump"/>
              </a:rPr>
              <a:t>İşareti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Kısa</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Uzun</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a:t>
            </a:r>
          </a:p>
          <a:p>
            <a:pPr lvl="0">
              <a:lnSpc>
                <a:spcPts val="2240"/>
              </a:lnSpc>
            </a:pP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Ters</a:t>
            </a:r>
            <a:r>
              <a:rPr lang="en-US" sz="1200" dirty="0">
                <a:latin typeface="Capriola"/>
                <a:hlinkClick r:id="rId13" action="ppaction://hlinksldjump"/>
              </a:rPr>
              <a:t> </a:t>
            </a: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Tek</a:t>
            </a:r>
            <a:r>
              <a:rPr lang="en-US" sz="1200" dirty="0">
                <a:latin typeface="Capriola"/>
                <a:hlinkClick r:id="rId14" action="ppaction://hlinksldjump"/>
              </a:rPr>
              <a:t> </a:t>
            </a: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Denden</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a:t>
            </a:r>
            <a:endParaRPr lang="en-US" sz="1200" dirty="0">
              <a:latin typeface="Capriola"/>
            </a:endParaRPr>
          </a:p>
          <a:p>
            <a:pPr lvl="0">
              <a:lnSpc>
                <a:spcPts val="2240"/>
              </a:lnSpc>
            </a:pPr>
            <a:r>
              <a:rPr lang="en-US" sz="1200" dirty="0">
                <a:solidFill>
                  <a:schemeClr val="bg1"/>
                </a:solidFill>
                <a:latin typeface="Capriola"/>
                <a:hlinkClick r:id="rId15" action="ppaction://hlinksldjump"/>
              </a:rPr>
              <a:t>Yay </a:t>
            </a:r>
            <a:r>
              <a:rPr lang="en-US" sz="1200" dirty="0" err="1">
                <a:solidFill>
                  <a:schemeClr val="bg1"/>
                </a:solidFill>
                <a:latin typeface="Capriola"/>
                <a:hlinkClick r:id="rId15" action="ppaction://hlinksldjump"/>
              </a:rPr>
              <a:t>Ayraç</a:t>
            </a:r>
            <a:r>
              <a:rPr lang="en-US" sz="1200" dirty="0">
                <a:solidFill>
                  <a:schemeClr val="bg1"/>
                </a:solidFill>
                <a:latin typeface="Capriola"/>
                <a:hlinkClick r:id="rId15"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6" action="ppaction://hlinksldjump"/>
              </a:rPr>
              <a:t>Köşeli</a:t>
            </a:r>
            <a:r>
              <a:rPr lang="en-US" sz="1200" dirty="0">
                <a:latin typeface="Capriola"/>
                <a:hlinkClick r:id="rId16" action="ppaction://hlinksldjump"/>
              </a:rPr>
              <a:t> </a:t>
            </a:r>
            <a:r>
              <a:rPr lang="en-US" sz="1200" dirty="0" err="1">
                <a:latin typeface="Capriola"/>
                <a:hlinkClick r:id="rId16" action="ppaction://hlinksldjump"/>
              </a:rPr>
              <a:t>Ayraç</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7" action="ppaction://hlinksldjump"/>
              </a:rPr>
              <a:t>Kesme</a:t>
            </a:r>
            <a:r>
              <a:rPr lang="en-US" sz="1200" dirty="0">
                <a:latin typeface="Capriola"/>
                <a:hlinkClick r:id="rId17" action="ppaction://hlinksldjump"/>
              </a:rPr>
              <a:t> </a:t>
            </a:r>
            <a:r>
              <a:rPr lang="en-US" sz="1200" dirty="0" err="1">
                <a:latin typeface="Capriola"/>
                <a:hlinkClick r:id="rId17" action="ppaction://hlinksldjump"/>
              </a:rPr>
              <a:t>İşareti</a:t>
            </a:r>
            <a:r>
              <a:rPr lang="en-US" sz="1200" dirty="0">
                <a:latin typeface="Capriola"/>
                <a:hlinkClick r:id="rId17" action="ppaction://hlinksldjump"/>
              </a:rPr>
              <a:t> ( ’ )</a:t>
            </a:r>
            <a:endParaRPr lang="en-US" sz="1200" dirty="0">
              <a:latin typeface="Capriola"/>
            </a:endParaRPr>
          </a:p>
        </p:txBody>
      </p:sp>
    </p:spTree>
    <p:extLst>
      <p:ext uri="{BB962C8B-B14F-4D97-AF65-F5344CB8AC3E}">
        <p14:creationId xmlns:p14="http://schemas.microsoft.com/office/powerpoint/2010/main" val="11919326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sp>
        <p:nvSpPr>
          <p:cNvPr id="3" name="TextBox 3"/>
          <p:cNvSpPr txBox="1"/>
          <p:nvPr/>
        </p:nvSpPr>
        <p:spPr>
          <a:xfrm>
            <a:off x="4776174" y="2065753"/>
            <a:ext cx="11057530" cy="1084143"/>
          </a:xfrm>
          <a:prstGeom prst="rect">
            <a:avLst/>
          </a:prstGeom>
        </p:spPr>
        <p:txBody>
          <a:bodyPr wrap="square" lIns="0" tIns="0" rIns="0" bIns="0" rtlCol="0" anchor="t">
            <a:spAutoFit/>
          </a:bodyPr>
          <a:lstStyle/>
          <a:p>
            <a:pPr algn="ctr">
              <a:lnSpc>
                <a:spcPts val="8960"/>
              </a:lnSpc>
            </a:pPr>
            <a:r>
              <a:rPr lang="en-US" sz="6400" b="1" dirty="0">
                <a:latin typeface="Capriola" charset="-94"/>
              </a:rPr>
              <a:t>NOKTALAMA İŞARETLERİ</a:t>
            </a:r>
          </a:p>
        </p:txBody>
      </p:sp>
      <p:grpSp>
        <p:nvGrpSpPr>
          <p:cNvPr id="4" name="Group 4"/>
          <p:cNvGrpSpPr/>
          <p:nvPr/>
        </p:nvGrpSpPr>
        <p:grpSpPr>
          <a:xfrm rot="5400000">
            <a:off x="1589445" y="1661104"/>
            <a:ext cx="2438217" cy="215533"/>
            <a:chOff x="0" y="0"/>
            <a:chExt cx="9194800" cy="812800"/>
          </a:xfrm>
        </p:grpSpPr>
        <p:sp>
          <p:nvSpPr>
            <p:cNvPr id="5" name="Freeform 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6" name="Group 6"/>
          <p:cNvGrpSpPr/>
          <p:nvPr/>
        </p:nvGrpSpPr>
        <p:grpSpPr>
          <a:xfrm rot="5400000">
            <a:off x="1589445" y="5056767"/>
            <a:ext cx="2438217" cy="215533"/>
            <a:chOff x="0" y="0"/>
            <a:chExt cx="9194800" cy="812800"/>
          </a:xfrm>
        </p:grpSpPr>
        <p:sp>
          <p:nvSpPr>
            <p:cNvPr id="7" name="Freeform 7"/>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8" name="Group 8"/>
          <p:cNvGrpSpPr/>
          <p:nvPr/>
        </p:nvGrpSpPr>
        <p:grpSpPr>
          <a:xfrm rot="5400000">
            <a:off x="1589445" y="8424972"/>
            <a:ext cx="2438217" cy="215533"/>
            <a:chOff x="0" y="0"/>
            <a:chExt cx="9194800" cy="812800"/>
          </a:xfrm>
        </p:grpSpPr>
        <p:sp>
          <p:nvSpPr>
            <p:cNvPr id="9" name="Freeform 9"/>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0" name="TextBox 10"/>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1" name="TextBox 11"/>
          <p:cNvSpPr txBox="1"/>
          <p:nvPr/>
        </p:nvSpPr>
        <p:spPr>
          <a:xfrm>
            <a:off x="4274504" y="3878750"/>
            <a:ext cx="12060871" cy="2956964"/>
          </a:xfrm>
          <a:prstGeom prst="rect">
            <a:avLst/>
          </a:prstGeom>
        </p:spPr>
        <p:txBody>
          <a:bodyPr lIns="0" tIns="0" rIns="0" bIns="0" rtlCol="0" anchor="t">
            <a:spAutoFit/>
          </a:bodyPr>
          <a:lstStyle/>
          <a:p>
            <a:pPr algn="ctr">
              <a:lnSpc>
                <a:spcPts val="3919"/>
              </a:lnSpc>
            </a:pPr>
            <a:r>
              <a:rPr lang="en-US" sz="2800" dirty="0">
                <a:solidFill>
                  <a:srgbClr val="001534"/>
                </a:solidFill>
                <a:latin typeface="DejaVu Serif"/>
              </a:rPr>
              <a:t>“</a:t>
            </a:r>
            <a:r>
              <a:rPr lang="en-US" sz="2800" dirty="0" err="1">
                <a:solidFill>
                  <a:srgbClr val="001534"/>
                </a:solidFill>
                <a:latin typeface="DejaVu Serif"/>
              </a:rPr>
              <a:t>Noktalama</a:t>
            </a:r>
            <a:r>
              <a:rPr lang="en-US" sz="2800" dirty="0">
                <a:solidFill>
                  <a:srgbClr val="001534"/>
                </a:solidFill>
                <a:latin typeface="DejaVu Serif"/>
              </a:rPr>
              <a:t> </a:t>
            </a:r>
            <a:r>
              <a:rPr lang="en-US" sz="2800" dirty="0" err="1">
                <a:solidFill>
                  <a:srgbClr val="001534"/>
                </a:solidFill>
                <a:latin typeface="DejaVu Serif"/>
              </a:rPr>
              <a:t>İşaretleri</a:t>
            </a:r>
            <a:r>
              <a:rPr lang="en-US" sz="2800" dirty="0">
                <a:solidFill>
                  <a:srgbClr val="001534"/>
                </a:solidFill>
                <a:latin typeface="DejaVu Serif"/>
              </a:rPr>
              <a:t>” </a:t>
            </a:r>
            <a:r>
              <a:rPr lang="en-US" sz="2800" dirty="0" err="1">
                <a:solidFill>
                  <a:srgbClr val="001534"/>
                </a:solidFill>
                <a:latin typeface="DejaVu Serif"/>
              </a:rPr>
              <a:t>ile</a:t>
            </a:r>
            <a:r>
              <a:rPr lang="en-US" sz="2800" dirty="0">
                <a:solidFill>
                  <a:srgbClr val="001534"/>
                </a:solidFill>
                <a:latin typeface="DejaVu Serif"/>
              </a:rPr>
              <a:t> </a:t>
            </a:r>
            <a:r>
              <a:rPr lang="en-US" sz="2800" dirty="0" err="1">
                <a:solidFill>
                  <a:srgbClr val="001534"/>
                </a:solidFill>
                <a:latin typeface="DejaVu Serif"/>
              </a:rPr>
              <a:t>ilgili</a:t>
            </a:r>
            <a:r>
              <a:rPr lang="en-US" sz="2800" dirty="0">
                <a:solidFill>
                  <a:srgbClr val="001534"/>
                </a:solidFill>
                <a:latin typeface="DejaVu Serif"/>
              </a:rPr>
              <a:t> </a:t>
            </a:r>
            <a:r>
              <a:rPr lang="en-US" sz="2800" dirty="0" err="1">
                <a:solidFill>
                  <a:srgbClr val="001534"/>
                </a:solidFill>
                <a:latin typeface="DejaVu Serif"/>
              </a:rPr>
              <a:t>bu</a:t>
            </a:r>
            <a:r>
              <a:rPr lang="en-US" sz="2800" dirty="0">
                <a:solidFill>
                  <a:srgbClr val="001534"/>
                </a:solidFill>
                <a:latin typeface="DejaVu Serif"/>
              </a:rPr>
              <a:t> </a:t>
            </a:r>
            <a:r>
              <a:rPr lang="en-US" sz="2800" dirty="0" err="1">
                <a:solidFill>
                  <a:srgbClr val="001534"/>
                </a:solidFill>
                <a:latin typeface="DejaVu Serif"/>
              </a:rPr>
              <a:t>sunu</a:t>
            </a:r>
            <a:r>
              <a:rPr lang="en-US" sz="2800" dirty="0">
                <a:solidFill>
                  <a:srgbClr val="001534"/>
                </a:solidFill>
                <a:latin typeface="DejaVu Serif"/>
              </a:rPr>
              <a:t>, </a:t>
            </a:r>
            <a:r>
              <a:rPr lang="en-US" sz="2800" dirty="0" err="1">
                <a:solidFill>
                  <a:srgbClr val="001534"/>
                </a:solidFill>
                <a:latin typeface="DejaVu Serif"/>
              </a:rPr>
              <a:t>Türk</a:t>
            </a:r>
            <a:r>
              <a:rPr lang="en-US" sz="2800" dirty="0">
                <a:solidFill>
                  <a:srgbClr val="001534"/>
                </a:solidFill>
                <a:latin typeface="DejaVu Serif"/>
              </a:rPr>
              <a:t> </a:t>
            </a:r>
            <a:r>
              <a:rPr lang="en-US" sz="2800" dirty="0" err="1">
                <a:solidFill>
                  <a:srgbClr val="001534"/>
                </a:solidFill>
                <a:latin typeface="DejaVu Serif"/>
              </a:rPr>
              <a:t>Dil</a:t>
            </a:r>
            <a:r>
              <a:rPr lang="en-US" sz="2800" dirty="0">
                <a:solidFill>
                  <a:srgbClr val="001534"/>
                </a:solidFill>
                <a:latin typeface="DejaVu Serif"/>
              </a:rPr>
              <a:t> </a:t>
            </a:r>
            <a:r>
              <a:rPr lang="en-US" sz="2800" dirty="0" err="1">
                <a:solidFill>
                  <a:srgbClr val="001534"/>
                </a:solidFill>
                <a:latin typeface="DejaVu Serif"/>
              </a:rPr>
              <a:t>Kurumu</a:t>
            </a:r>
            <a:r>
              <a:rPr lang="en-US" sz="2800" dirty="0">
                <a:solidFill>
                  <a:srgbClr val="001534"/>
                </a:solidFill>
                <a:latin typeface="DejaVu Serif"/>
              </a:rPr>
              <a:t> </a:t>
            </a:r>
            <a:r>
              <a:rPr lang="en-US" sz="2800" dirty="0" err="1">
                <a:solidFill>
                  <a:srgbClr val="001534"/>
                </a:solidFill>
                <a:latin typeface="DejaVu Serif"/>
              </a:rPr>
              <a:t>Yazım</a:t>
            </a:r>
            <a:r>
              <a:rPr lang="en-US" sz="2800" dirty="0">
                <a:solidFill>
                  <a:srgbClr val="001534"/>
                </a:solidFill>
                <a:latin typeface="DejaVu Serif"/>
              </a:rPr>
              <a:t> </a:t>
            </a:r>
            <a:r>
              <a:rPr lang="en-US" sz="2800" dirty="0" err="1">
                <a:solidFill>
                  <a:srgbClr val="001534"/>
                </a:solidFill>
                <a:latin typeface="DejaVu Serif"/>
              </a:rPr>
              <a:t>Kılavuzu’nun</a:t>
            </a:r>
            <a:r>
              <a:rPr lang="en-US" sz="2800" dirty="0">
                <a:solidFill>
                  <a:srgbClr val="001534"/>
                </a:solidFill>
                <a:latin typeface="DejaVu Serif"/>
              </a:rPr>
              <a:t> 2012 </a:t>
            </a:r>
            <a:r>
              <a:rPr lang="en-US" sz="2800" dirty="0" err="1">
                <a:solidFill>
                  <a:srgbClr val="001534"/>
                </a:solidFill>
                <a:latin typeface="DejaVu Serif"/>
              </a:rPr>
              <a:t>yılındaki</a:t>
            </a:r>
            <a:r>
              <a:rPr lang="en-US" sz="2800" dirty="0">
                <a:solidFill>
                  <a:srgbClr val="001534"/>
                </a:solidFill>
                <a:latin typeface="DejaVu Serif"/>
              </a:rPr>
              <a:t> 27. </a:t>
            </a:r>
            <a:r>
              <a:rPr lang="en-US" sz="2800" dirty="0" err="1">
                <a:solidFill>
                  <a:srgbClr val="001534"/>
                </a:solidFill>
                <a:latin typeface="DejaVu Serif"/>
              </a:rPr>
              <a:t>baskısı</a:t>
            </a:r>
            <a:r>
              <a:rPr lang="en-US" sz="2800" dirty="0">
                <a:solidFill>
                  <a:srgbClr val="001534"/>
                </a:solidFill>
                <a:latin typeface="DejaVu Serif"/>
              </a:rPr>
              <a:t> </a:t>
            </a:r>
            <a:r>
              <a:rPr lang="en-US" sz="2800" dirty="0" err="1">
                <a:solidFill>
                  <a:srgbClr val="001534"/>
                </a:solidFill>
                <a:latin typeface="DejaVu Serif"/>
              </a:rPr>
              <a:t>temel</a:t>
            </a:r>
            <a:r>
              <a:rPr lang="en-US" sz="2800" dirty="0">
                <a:solidFill>
                  <a:srgbClr val="001534"/>
                </a:solidFill>
                <a:latin typeface="DejaVu Serif"/>
              </a:rPr>
              <a:t> </a:t>
            </a:r>
            <a:r>
              <a:rPr lang="en-US" sz="2800" dirty="0" err="1">
                <a:solidFill>
                  <a:srgbClr val="001534"/>
                </a:solidFill>
                <a:latin typeface="DejaVu Serif"/>
              </a:rPr>
              <a:t>alınarak</a:t>
            </a:r>
            <a:endParaRPr lang="en-US" sz="2800" dirty="0">
              <a:solidFill>
                <a:srgbClr val="001534"/>
              </a:solidFill>
              <a:latin typeface="DejaVu Serif"/>
            </a:endParaRPr>
          </a:p>
          <a:p>
            <a:pPr algn="ctr">
              <a:lnSpc>
                <a:spcPts val="3919"/>
              </a:lnSpc>
            </a:pPr>
            <a:r>
              <a:rPr lang="en-US" sz="2800" i="1" dirty="0">
                <a:solidFill>
                  <a:srgbClr val="001534"/>
                </a:solidFill>
                <a:latin typeface="DejaVu Serif"/>
                <a:hlinkClick r:id="rId3"/>
              </a:rPr>
              <a:t>https://www.tdk.gov.tr/icerik/yazim-kurallari/noktalama-isaretleri-aciklamalar/</a:t>
            </a:r>
            <a:endParaRPr lang="en-US" sz="2800" i="1" dirty="0">
              <a:solidFill>
                <a:srgbClr val="001534"/>
              </a:solidFill>
              <a:latin typeface="DejaVu Serif"/>
            </a:endParaRPr>
          </a:p>
          <a:p>
            <a:pPr algn="ctr">
              <a:lnSpc>
                <a:spcPts val="3919"/>
              </a:lnSpc>
            </a:pPr>
            <a:r>
              <a:rPr lang="en-US" sz="2800" dirty="0">
                <a:solidFill>
                  <a:srgbClr val="001534"/>
                </a:solidFill>
                <a:latin typeface="DejaVu Serif"/>
              </a:rPr>
              <a:t>(</a:t>
            </a:r>
            <a:r>
              <a:rPr lang="en-US" sz="2800" dirty="0" err="1">
                <a:solidFill>
                  <a:srgbClr val="001534"/>
                </a:solidFill>
                <a:latin typeface="DejaVu Serif"/>
              </a:rPr>
              <a:t>Erişim</a:t>
            </a:r>
            <a:r>
              <a:rPr lang="en-US" sz="2800" dirty="0">
                <a:solidFill>
                  <a:srgbClr val="001534"/>
                </a:solidFill>
                <a:latin typeface="DejaVu Serif"/>
              </a:rPr>
              <a:t> Tarihi:5.12.2020) </a:t>
            </a:r>
            <a:r>
              <a:rPr lang="en-US" sz="2800" dirty="0" err="1">
                <a:solidFill>
                  <a:srgbClr val="001534"/>
                </a:solidFill>
                <a:latin typeface="DejaVu Serif"/>
              </a:rPr>
              <a:t>bağlantı</a:t>
            </a:r>
            <a:r>
              <a:rPr lang="en-US" sz="2800" dirty="0">
                <a:solidFill>
                  <a:srgbClr val="001534"/>
                </a:solidFill>
                <a:latin typeface="DejaVu Serif"/>
              </a:rPr>
              <a:t> </a:t>
            </a:r>
            <a:r>
              <a:rPr lang="en-US" sz="2800" dirty="0" err="1">
                <a:solidFill>
                  <a:srgbClr val="001534"/>
                </a:solidFill>
                <a:latin typeface="DejaVu Serif"/>
              </a:rPr>
              <a:t>adresinden</a:t>
            </a:r>
            <a:r>
              <a:rPr lang="en-US" sz="2800" dirty="0">
                <a:solidFill>
                  <a:srgbClr val="001534"/>
                </a:solidFill>
                <a:latin typeface="DejaVu Serif"/>
              </a:rPr>
              <a:t> </a:t>
            </a:r>
            <a:r>
              <a:rPr lang="en-US" sz="2800" dirty="0" err="1">
                <a:solidFill>
                  <a:srgbClr val="001534"/>
                </a:solidFill>
                <a:latin typeface="DejaVu Serif"/>
              </a:rPr>
              <a:t>kopyalanan</a:t>
            </a:r>
            <a:r>
              <a:rPr lang="en-US" sz="2800" dirty="0">
                <a:solidFill>
                  <a:srgbClr val="001534"/>
                </a:solidFill>
                <a:latin typeface="DejaVu Serif"/>
              </a:rPr>
              <a:t> </a:t>
            </a:r>
            <a:r>
              <a:rPr lang="en-US" sz="2800" dirty="0" err="1">
                <a:solidFill>
                  <a:srgbClr val="001534"/>
                </a:solidFill>
                <a:latin typeface="DejaVu Serif"/>
              </a:rPr>
              <a:t>verilerle</a:t>
            </a:r>
            <a:r>
              <a:rPr lang="en-US" sz="2800" dirty="0">
                <a:solidFill>
                  <a:srgbClr val="001534"/>
                </a:solidFill>
                <a:latin typeface="DejaVu Serif"/>
              </a:rPr>
              <a:t> </a:t>
            </a:r>
            <a:r>
              <a:rPr lang="en-US" sz="2800" dirty="0" err="1">
                <a:solidFill>
                  <a:srgbClr val="001534"/>
                </a:solidFill>
                <a:latin typeface="DejaVu Serif"/>
              </a:rPr>
              <a:t>hazırlanmıştır</a:t>
            </a:r>
            <a:r>
              <a:rPr lang="en-US" sz="2800" dirty="0">
                <a:solidFill>
                  <a:srgbClr val="001534"/>
                </a:solidFill>
                <a:latin typeface="DejaVu Serif"/>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68316" y="1487084"/>
            <a:ext cx="14249400" cy="6752618"/>
          </a:xfrm>
          <a:prstGeom prst="rect">
            <a:avLst/>
          </a:prstGeom>
        </p:spPr>
        <p:txBody>
          <a:bodyPr wrap="square">
            <a:spAutoFit/>
          </a:bodyPr>
          <a:lstStyle/>
          <a:p>
            <a:pPr>
              <a:lnSpc>
                <a:spcPct val="115000"/>
              </a:lnSpc>
              <a:spcBef>
                <a:spcPts val="1000"/>
              </a:spcBef>
              <a:spcAft>
                <a:spcPts val="0"/>
              </a:spcAft>
            </a:pPr>
            <a:r>
              <a:rPr lang="tr-TR" sz="3200" b="1" dirty="0">
                <a:solidFill>
                  <a:srgbClr val="4F81BD"/>
                </a:solidFill>
                <a:latin typeface="Cambria"/>
                <a:ea typeface="Times New Roman"/>
                <a:cs typeface="Times New Roman"/>
              </a:rPr>
              <a:t>Üç Nokta ( … )</a:t>
            </a:r>
          </a:p>
          <a:p>
            <a:pPr>
              <a:spcBef>
                <a:spcPts val="1800"/>
              </a:spcBef>
            </a:pPr>
            <a:r>
              <a:rPr lang="tr-TR" sz="2400" b="1" dirty="0">
                <a:ea typeface="Calibri"/>
                <a:cs typeface="Times New Roman"/>
              </a:rPr>
              <a:t>1.</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Anlatım olarak tamamlanmamış cümlelerin sonuna konur</a:t>
            </a:r>
            <a:r>
              <a:rPr lang="tr-TR" sz="2400" dirty="0">
                <a:ea typeface="Calibri"/>
                <a:cs typeface="Times New Roman"/>
              </a:rPr>
              <a:t>:</a:t>
            </a:r>
          </a:p>
          <a:p>
            <a:r>
              <a:rPr lang="tr-TR" sz="2400" i="1" dirty="0">
                <a:ea typeface="Calibri"/>
                <a:cs typeface="Times New Roman"/>
              </a:rPr>
              <a:t>Ne çare ki çirkinliği hemencecik ve herkes tarafından </a:t>
            </a:r>
            <a:r>
              <a:rPr lang="tr-TR" sz="2400" i="1" dirty="0" err="1">
                <a:ea typeface="Calibri"/>
                <a:cs typeface="Times New Roman"/>
              </a:rPr>
              <a:t>görülüveri­yordu</a:t>
            </a:r>
            <a:r>
              <a:rPr lang="tr-TR" sz="2400" i="1" dirty="0">
                <a:ea typeface="Calibri"/>
                <a:cs typeface="Times New Roman"/>
              </a:rPr>
              <a:t> da bu yanı… </a:t>
            </a:r>
            <a:r>
              <a:rPr lang="tr-TR" sz="2400" dirty="0">
                <a:ea typeface="Calibri"/>
                <a:cs typeface="Times New Roman"/>
              </a:rPr>
              <a:t>(Tarık Buğra)</a:t>
            </a:r>
          </a:p>
          <a:p>
            <a:pPr>
              <a:spcBef>
                <a:spcPts val="1800"/>
              </a:spcBef>
            </a:pPr>
            <a:r>
              <a:rPr lang="tr-TR" sz="2400" b="1" dirty="0">
                <a:ea typeface="Calibri"/>
                <a:cs typeface="Times New Roman"/>
              </a:rPr>
              <a:t>2.</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Kaba sayıldığı için veya bir başka sebepten dolayı açık yazılmak is­tenmeyen kelime ve bölümlerin yerine konur</a:t>
            </a:r>
            <a:r>
              <a:rPr lang="tr-TR" sz="2400" dirty="0">
                <a:ea typeface="Calibri"/>
                <a:cs typeface="Times New Roman"/>
              </a:rPr>
              <a:t>:</a:t>
            </a:r>
            <a:r>
              <a:rPr lang="tr-TR" sz="2400" i="1" dirty="0">
                <a:ea typeface="Calibri"/>
                <a:cs typeface="Times New Roman"/>
              </a:rPr>
              <a:t> Kılavuzu karga olanın burnu b…tan çıkmaz.</a:t>
            </a:r>
            <a:endParaRPr lang="tr-TR" sz="2400" dirty="0">
              <a:ea typeface="Calibri"/>
              <a:cs typeface="Times New Roman"/>
            </a:endParaRPr>
          </a:p>
          <a:p>
            <a:r>
              <a:rPr lang="tr-TR" sz="2400" i="1" dirty="0">
                <a:ea typeface="Calibri"/>
                <a:cs typeface="Times New Roman"/>
              </a:rPr>
              <a:t>Arabacı B…’a yaklaştığını söylüyor, ikide bir fırsat bularak arabanın içine doğru başını çeviriyordu. </a:t>
            </a:r>
            <a:r>
              <a:rPr lang="tr-TR" sz="2400" dirty="0">
                <a:ea typeface="Calibri"/>
                <a:cs typeface="Times New Roman"/>
              </a:rPr>
              <a:t>(Ahmet Hamdi Tanpınar)</a:t>
            </a: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Alıntılarda başta, ortada ve sonda alınmayan kelime veya bölümle­rin yerine konur</a:t>
            </a:r>
            <a:r>
              <a:rPr lang="tr-TR" sz="2400" dirty="0">
                <a:ea typeface="Calibri"/>
                <a:cs typeface="Times New Roman"/>
              </a:rPr>
              <a:t>:</a:t>
            </a:r>
          </a:p>
          <a:p>
            <a:r>
              <a:rPr lang="tr-TR" sz="2400" i="1" dirty="0">
                <a:ea typeface="Calibri"/>
                <a:cs typeface="Times New Roman"/>
              </a:rPr>
              <a:t>… derken şehrin öte başından boğuk boğuk sesler gelmeye başladı… </a:t>
            </a:r>
            <a:r>
              <a:rPr lang="tr-TR" sz="2400" dirty="0">
                <a:ea typeface="Calibri"/>
                <a:cs typeface="Times New Roman"/>
              </a:rPr>
              <a:t>(Tarık Buğra)</a:t>
            </a:r>
          </a:p>
          <a:p>
            <a:pPr>
              <a:spcBef>
                <a:spcPts val="1800"/>
              </a:spcBef>
            </a:pPr>
            <a:r>
              <a:rPr lang="tr-TR" sz="2400" b="1" dirty="0">
                <a:ea typeface="Calibri"/>
                <a:cs typeface="Times New Roman"/>
              </a:rPr>
              <a:t>4. </a:t>
            </a:r>
            <a:r>
              <a:rPr lang="tr-TR" sz="2400" dirty="0">
                <a:solidFill>
                  <a:schemeClr val="bg1"/>
                </a:solidFill>
                <a:effectLst>
                  <a:outerShdw blurRad="38100" dist="38100" dir="2700000" algn="tl">
                    <a:srgbClr val="000000">
                      <a:alpha val="43137"/>
                    </a:srgbClr>
                  </a:outerShdw>
                </a:effectLst>
                <a:ea typeface="Calibri"/>
                <a:cs typeface="Times New Roman"/>
              </a:rPr>
              <a:t>Sözün bir yerde kesilerek geri kalan bölümün okuyucunun hayal dünyasına bırakıldığını göstermek veya ifadeye güç katmak için konur</a:t>
            </a:r>
            <a:r>
              <a:rPr lang="tr-TR" sz="2400" dirty="0">
                <a:ea typeface="Calibri"/>
                <a:cs typeface="Times New Roman"/>
              </a:rPr>
              <a:t>:</a:t>
            </a:r>
          </a:p>
          <a:p>
            <a:r>
              <a:rPr lang="tr-TR" sz="2400" i="1" dirty="0">
                <a:ea typeface="Calibri"/>
                <a:cs typeface="Times New Roman"/>
              </a:rPr>
              <a:t>Sana uğurlar olsun… Ayrılıyor yolumuz! </a:t>
            </a:r>
            <a:r>
              <a:rPr lang="tr-TR" sz="2400" dirty="0">
                <a:ea typeface="Calibri"/>
                <a:cs typeface="Times New Roman"/>
              </a:rPr>
              <a:t>(Faruk Nafiz Çamlıbel)</a:t>
            </a:r>
          </a:p>
          <a:p>
            <a:r>
              <a:rPr lang="tr-TR" sz="2400" i="1" dirty="0">
                <a:ea typeface="Calibri"/>
                <a:cs typeface="Times New Roman"/>
              </a:rPr>
              <a:t>Binaenaleyh, biz her vasıtadan, yalnız ve ancak, bir noktainazardan istifade ederiz. O noktainazar şudur: Türk milletini, medeni cihanda layık olduğu </a:t>
            </a:r>
            <a:r>
              <a:rPr lang="tr-TR" sz="2400" i="1" dirty="0" err="1">
                <a:ea typeface="Calibri"/>
                <a:cs typeface="Times New Roman"/>
              </a:rPr>
              <a:t>mevkiye</a:t>
            </a:r>
            <a:r>
              <a:rPr lang="tr-TR" sz="2400" i="1" dirty="0">
                <a:ea typeface="Calibri"/>
                <a:cs typeface="Times New Roman"/>
              </a:rPr>
              <a:t> </a:t>
            </a:r>
            <a:r>
              <a:rPr lang="tr-TR" sz="2400" i="1" dirty="0" err="1">
                <a:ea typeface="Calibri"/>
                <a:cs typeface="Times New Roman"/>
              </a:rPr>
              <a:t>isat</a:t>
            </a:r>
            <a:r>
              <a:rPr lang="tr-TR" sz="2400" i="1" dirty="0">
                <a:ea typeface="Calibri"/>
                <a:cs typeface="Times New Roman"/>
              </a:rPr>
              <a:t> etmek ve Türk cumhuriyetini sarsılmaz temelleri üzerinde, her gün, daha ziyade takviye etmek… </a:t>
            </a:r>
            <a:r>
              <a:rPr lang="tr-TR" sz="2400" dirty="0">
                <a:ea typeface="Calibri"/>
                <a:cs typeface="Times New Roman"/>
              </a:rPr>
              <a:t>(Atatürk)</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6003335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68316" y="1023979"/>
            <a:ext cx="14249400" cy="8294578"/>
          </a:xfrm>
          <a:prstGeom prst="rect">
            <a:avLst/>
          </a:prstGeom>
        </p:spPr>
        <p:txBody>
          <a:bodyPr wrap="square">
            <a:spAutoFit/>
          </a:bodyPr>
          <a:lstStyle/>
          <a:p>
            <a:pPr>
              <a:spcBef>
                <a:spcPts val="1800"/>
              </a:spcBef>
            </a:pPr>
            <a:r>
              <a:rPr lang="tr-TR" sz="2400" b="1" dirty="0" smtClean="0"/>
              <a:t>5</a:t>
            </a:r>
            <a:r>
              <a:rPr lang="tr-TR" sz="2400" b="1" dirty="0"/>
              <a:t>. </a:t>
            </a:r>
            <a:r>
              <a:rPr lang="tr-TR" sz="2400" dirty="0">
                <a:solidFill>
                  <a:schemeClr val="bg1"/>
                </a:solidFill>
                <a:effectLst>
                  <a:outerShdw blurRad="38100" dist="38100" dir="2700000" algn="tl">
                    <a:srgbClr val="000000">
                      <a:alpha val="43137"/>
                    </a:srgbClr>
                  </a:outerShdw>
                </a:effectLst>
              </a:rPr>
              <a:t>Ünlem ve seslenmelerde anlatımı pekiştirmek için konur</a:t>
            </a:r>
            <a:r>
              <a:rPr lang="tr-TR" sz="2400" dirty="0"/>
              <a:t>:</a:t>
            </a:r>
          </a:p>
          <a:p>
            <a:r>
              <a:rPr lang="tr-TR" sz="2400" i="1" dirty="0"/>
              <a:t>Gölgeler yaklaştılar. Bir adım kalınca onu kıyafetinden tanıdılar:</a:t>
            </a:r>
            <a:endParaRPr lang="tr-TR" sz="2400" dirty="0"/>
          </a:p>
          <a:p>
            <a:r>
              <a:rPr lang="tr-TR" sz="2400" dirty="0"/>
              <a:t>—      </a:t>
            </a:r>
            <a:r>
              <a:rPr lang="tr-TR" sz="2400" i="1" dirty="0"/>
              <a:t>Koca Ali… Koca Ali, be!.. </a:t>
            </a:r>
            <a:r>
              <a:rPr lang="tr-TR" sz="2400" dirty="0"/>
              <a:t>(Ömer Seyfettin)</a:t>
            </a:r>
          </a:p>
          <a:p>
            <a:pPr>
              <a:spcBef>
                <a:spcPts val="1800"/>
              </a:spcBef>
            </a:pPr>
            <a:r>
              <a:rPr lang="tr-TR" sz="2800" b="1" dirty="0">
                <a:solidFill>
                  <a:srgbClr val="C00000"/>
                </a:solidFill>
              </a:rPr>
              <a:t>UYARI</a:t>
            </a:r>
            <a:r>
              <a:rPr lang="tr-TR" sz="2400" b="1" dirty="0"/>
              <a:t>:</a:t>
            </a:r>
            <a:r>
              <a:rPr lang="tr-TR" sz="2400" dirty="0"/>
              <a:t> </a:t>
            </a:r>
            <a:r>
              <a:rPr lang="tr-TR" sz="2400" b="1" dirty="0"/>
              <a:t>Ünlem ve soru işaretinden sonra üç nokta yerine iki nokta konulması yeterlidir</a:t>
            </a:r>
            <a:r>
              <a:rPr lang="tr-TR" sz="2400" dirty="0"/>
              <a:t>:</a:t>
            </a:r>
          </a:p>
          <a:p>
            <a:r>
              <a:rPr lang="tr-TR" sz="2400" i="1" dirty="0"/>
              <a:t>Gök ekini biçer gibi!.. Başaklar daha dolmadan.</a:t>
            </a:r>
            <a:r>
              <a:rPr lang="tr-TR" sz="2400" dirty="0"/>
              <a:t> (Tarık Buğra)</a:t>
            </a:r>
          </a:p>
          <a:p>
            <a:r>
              <a:rPr lang="tr-TR" sz="2400" i="1" dirty="0"/>
              <a:t>Nasıl da akşam oldu?.. Nasıl da yavrucaklar sustu?.. Nasıl da </a:t>
            </a:r>
            <a:r>
              <a:rPr lang="tr-TR" sz="2400" i="1" dirty="0" err="1"/>
              <a:t>serçecikler</a:t>
            </a:r>
            <a:r>
              <a:rPr lang="tr-TR" sz="2400" i="1" dirty="0"/>
              <a:t> yuvalarına sığındı?..</a:t>
            </a:r>
            <a:r>
              <a:rPr lang="tr-TR" sz="2400" dirty="0"/>
              <a:t> (Necip Fazıl Kısakürek)</a:t>
            </a:r>
          </a:p>
          <a:p>
            <a:pPr>
              <a:spcBef>
                <a:spcPts val="1800"/>
              </a:spcBef>
            </a:pPr>
            <a:r>
              <a:rPr lang="tr-TR" sz="2400" b="1" dirty="0"/>
              <a:t>6. </a:t>
            </a:r>
            <a:r>
              <a:rPr lang="tr-TR" sz="2400" dirty="0">
                <a:solidFill>
                  <a:schemeClr val="bg1"/>
                </a:solidFill>
                <a:effectLst>
                  <a:outerShdw blurRad="38100" dist="38100" dir="2700000" algn="tl">
                    <a:srgbClr val="000000">
                      <a:alpha val="43137"/>
                    </a:srgbClr>
                  </a:outerShdw>
                </a:effectLst>
              </a:rPr>
              <a:t>Karşılıklı konuşmalarda, yeterli olmayan, eksik bırakılan cevap­larda kullanılır</a:t>
            </a:r>
            <a:r>
              <a:rPr lang="tr-TR" sz="2400" dirty="0"/>
              <a:t>:</a:t>
            </a:r>
          </a:p>
          <a:p>
            <a:r>
              <a:rPr lang="tr-TR" sz="2400" i="1" dirty="0"/>
              <a:t>— Yabancı yok!</a:t>
            </a:r>
            <a:endParaRPr lang="tr-TR" sz="2400" dirty="0"/>
          </a:p>
          <a:p>
            <a:r>
              <a:rPr lang="tr-TR" sz="2400" i="1" dirty="0"/>
              <a:t>— Kimsin?</a:t>
            </a:r>
            <a:endParaRPr lang="tr-TR" sz="2400" dirty="0"/>
          </a:p>
          <a:p>
            <a:r>
              <a:rPr lang="tr-TR" sz="2400" i="1" dirty="0"/>
              <a:t>— Ali…</a:t>
            </a:r>
            <a:endParaRPr lang="tr-TR" sz="2400" dirty="0"/>
          </a:p>
          <a:p>
            <a:r>
              <a:rPr lang="tr-TR" sz="2400" i="1" dirty="0"/>
              <a:t>— Hangi Ali?</a:t>
            </a:r>
            <a:endParaRPr lang="tr-TR" sz="2400" dirty="0"/>
          </a:p>
          <a:p>
            <a:r>
              <a:rPr lang="tr-TR" sz="2400" i="1" dirty="0"/>
              <a:t>— …</a:t>
            </a:r>
            <a:endParaRPr lang="tr-TR" sz="2400" dirty="0"/>
          </a:p>
          <a:p>
            <a:r>
              <a:rPr lang="tr-TR" sz="2400" i="1" dirty="0"/>
              <a:t>— Sen misin, Ali usta?</a:t>
            </a:r>
            <a:endParaRPr lang="tr-TR" sz="2400" dirty="0"/>
          </a:p>
          <a:p>
            <a:r>
              <a:rPr lang="tr-TR" sz="2400" i="1" dirty="0"/>
              <a:t>— Benim!..</a:t>
            </a:r>
            <a:endParaRPr lang="tr-TR" sz="2400" dirty="0"/>
          </a:p>
          <a:p>
            <a:r>
              <a:rPr lang="tr-TR" sz="2400" i="1" dirty="0"/>
              <a:t>— Ne arıyorsun bu vakit buralarda?</a:t>
            </a:r>
            <a:endParaRPr lang="tr-TR" sz="2400" dirty="0"/>
          </a:p>
          <a:p>
            <a:r>
              <a:rPr lang="tr-TR" sz="2400" i="1" dirty="0"/>
              <a:t>— Hiç…</a:t>
            </a:r>
            <a:endParaRPr lang="tr-TR" sz="2400" dirty="0"/>
          </a:p>
          <a:p>
            <a:r>
              <a:rPr lang="tr-TR" sz="2400" i="1" dirty="0"/>
              <a:t>— Nasıl hiç? Suya çekicini mi düşürdün yoksa!..</a:t>
            </a:r>
            <a:endParaRPr lang="tr-TR" sz="2400" dirty="0"/>
          </a:p>
          <a:p>
            <a:r>
              <a:rPr lang="tr-TR" sz="2400" i="1" dirty="0"/>
              <a:t>— !.. </a:t>
            </a:r>
            <a:r>
              <a:rPr lang="tr-TR" sz="2400" dirty="0"/>
              <a:t>(Ömer Seyfettin)</a:t>
            </a:r>
          </a:p>
          <a:p>
            <a:pPr>
              <a:spcBef>
                <a:spcPts val="1800"/>
              </a:spcBef>
            </a:pPr>
            <a:r>
              <a:rPr lang="tr-TR" sz="2800" b="1" dirty="0">
                <a:solidFill>
                  <a:srgbClr val="C00000"/>
                </a:solidFill>
              </a:rPr>
              <a:t>UYARI</a:t>
            </a:r>
            <a:r>
              <a:rPr lang="tr-TR" sz="2400" b="1" dirty="0"/>
              <a:t>: Üç nokta yerine iki veya daha çok nokta kullanılmaz</a:t>
            </a:r>
            <a:r>
              <a:rPr lang="tr-TR" sz="2400" dirty="0"/>
              <a:t>.</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740652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52274" y="852330"/>
            <a:ext cx="14249400" cy="8740854"/>
          </a:xfrm>
          <a:prstGeom prst="rect">
            <a:avLst/>
          </a:prstGeom>
        </p:spPr>
        <p:txBody>
          <a:bodyPr wrap="square">
            <a:spAutoFit/>
          </a:bodyPr>
          <a:lstStyle/>
          <a:p>
            <a:r>
              <a:rPr lang="tr-TR" sz="3200" b="1" dirty="0">
                <a:solidFill>
                  <a:srgbClr val="4F81BD"/>
                </a:solidFill>
                <a:latin typeface="Cambria"/>
                <a:ea typeface="Times New Roman"/>
                <a:cs typeface="Times New Roman"/>
              </a:rPr>
              <a:t>Soru İşareti ( ? )</a:t>
            </a:r>
          </a:p>
          <a:p>
            <a:pPr>
              <a:spcBef>
                <a:spcPts val="1800"/>
              </a:spcBef>
            </a:pPr>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Soru eki veya sözü içeren cümle veya sözlerin sonuna konur:</a:t>
            </a:r>
          </a:p>
          <a:p>
            <a:r>
              <a:rPr lang="tr-TR" sz="2400" i="1" dirty="0">
                <a:ea typeface="Calibri"/>
                <a:cs typeface="Times New Roman"/>
              </a:rPr>
              <a:t>Ne zaman tükenecek bu yollar, arabacı? </a:t>
            </a:r>
            <a:r>
              <a:rPr lang="tr-TR" sz="2400" dirty="0">
                <a:ea typeface="Calibri"/>
                <a:cs typeface="Times New Roman"/>
              </a:rPr>
              <a:t>(Faruk Nafiz Çamlıbel)</a:t>
            </a:r>
          </a:p>
          <a:p>
            <a:r>
              <a:rPr lang="tr-TR" sz="2400" dirty="0">
                <a:ea typeface="Calibri"/>
                <a:cs typeface="Times New Roman"/>
              </a:rPr>
              <a:t>     </a:t>
            </a:r>
            <a:r>
              <a:rPr lang="tr-TR" sz="2400" i="1" dirty="0">
                <a:ea typeface="Calibri"/>
                <a:cs typeface="Times New Roman"/>
              </a:rPr>
              <a:t> Atatürk bana sordu:</a:t>
            </a:r>
            <a:endParaRPr lang="tr-TR" sz="2400" dirty="0">
              <a:ea typeface="Calibri"/>
              <a:cs typeface="Times New Roman"/>
            </a:endParaRPr>
          </a:p>
          <a:p>
            <a:r>
              <a:rPr lang="tr-TR" sz="2400" i="1" dirty="0">
                <a:ea typeface="Calibri"/>
                <a:cs typeface="Times New Roman"/>
              </a:rPr>
              <a:t>— Yeni yazıyı tatbik etmek için ne düşündünüz? </a:t>
            </a:r>
            <a:r>
              <a:rPr lang="tr-TR" sz="2400" dirty="0">
                <a:ea typeface="Calibri"/>
                <a:cs typeface="Times New Roman"/>
              </a:rPr>
              <a:t>(Falih Rıfkı Atay</a:t>
            </a:r>
            <a:r>
              <a:rPr lang="tr-TR" sz="2400" dirty="0" smtClean="0">
                <a:ea typeface="Calibri"/>
                <a:cs typeface="Times New Roman"/>
              </a:rPr>
              <a:t>)</a:t>
            </a:r>
          </a:p>
          <a:p>
            <a:pPr>
              <a:spcBef>
                <a:spcPts val="1800"/>
              </a:spcBef>
            </a:pPr>
            <a:r>
              <a:rPr lang="tr-TR" sz="2400" b="1" dirty="0" smtClean="0">
                <a:ea typeface="Calibri"/>
                <a:cs typeface="Times New Roman"/>
              </a:rPr>
              <a:t>2. </a:t>
            </a:r>
            <a:r>
              <a:rPr lang="tr-TR" sz="2400" dirty="0" smtClean="0">
                <a:solidFill>
                  <a:schemeClr val="bg1"/>
                </a:solidFill>
                <a:effectLst>
                  <a:outerShdw blurRad="38100" dist="38100" dir="2700000" algn="tl">
                    <a:srgbClr val="000000">
                      <a:alpha val="43137"/>
                    </a:srgbClr>
                  </a:outerShdw>
                </a:effectLst>
                <a:ea typeface="Calibri"/>
                <a:cs typeface="Times New Roman"/>
              </a:rPr>
              <a:t>Soru bildiren ancak soru eki veya sözü içermeyen cümlelerin sonuna konur:</a:t>
            </a:r>
          </a:p>
          <a:p>
            <a:r>
              <a:rPr lang="tr-TR" sz="2400" i="1" dirty="0" smtClean="0">
                <a:ea typeface="Calibri"/>
                <a:cs typeface="Times New Roman"/>
              </a:rPr>
              <a:t>Gümrükteki </a:t>
            </a:r>
            <a:r>
              <a:rPr lang="tr-TR" sz="2400" i="1" dirty="0">
                <a:ea typeface="Calibri"/>
                <a:cs typeface="Times New Roman"/>
              </a:rPr>
              <a:t>memur başını kaldırdı:</a:t>
            </a:r>
            <a:endParaRPr lang="tr-TR" sz="2400" dirty="0">
              <a:ea typeface="Calibri"/>
              <a:cs typeface="Times New Roman"/>
            </a:endParaRPr>
          </a:p>
          <a:p>
            <a:r>
              <a:rPr lang="tr-TR" sz="2400" dirty="0">
                <a:ea typeface="Calibri"/>
                <a:cs typeface="Times New Roman"/>
              </a:rPr>
              <a:t>      — Adınız?</a:t>
            </a: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Bilinmeyen, kesin olmayan veya şüpheyle karşılanan yer, tarih vb. durumlar için kullanılır:</a:t>
            </a:r>
            <a:r>
              <a:rPr lang="tr-TR" sz="2400" dirty="0">
                <a:ea typeface="Calibri"/>
                <a:cs typeface="Times New Roman"/>
              </a:rPr>
              <a:t> </a:t>
            </a:r>
            <a:endParaRPr lang="tr-TR" sz="2400" dirty="0" smtClean="0">
              <a:ea typeface="Calibri"/>
              <a:cs typeface="Times New Roman"/>
            </a:endParaRPr>
          </a:p>
          <a:p>
            <a:r>
              <a:rPr lang="tr-TR" sz="2400" i="1" dirty="0" smtClean="0">
                <a:ea typeface="Calibri"/>
                <a:cs typeface="Times New Roman"/>
              </a:rPr>
              <a:t>Yunus </a:t>
            </a:r>
            <a:r>
              <a:rPr lang="tr-TR" sz="2400" i="1" dirty="0">
                <a:ea typeface="Calibri"/>
                <a:cs typeface="Times New Roman"/>
              </a:rPr>
              <a:t>Emre (1240 ?-1320), (Doğum yeri: ?)</a:t>
            </a:r>
            <a:r>
              <a:rPr lang="tr-TR" sz="2400" dirty="0">
                <a:ea typeface="Calibri"/>
                <a:cs typeface="Times New Roman"/>
              </a:rPr>
              <a:t> vb</a:t>
            </a:r>
            <a:r>
              <a:rPr lang="tr-TR" sz="2400" dirty="0" smtClean="0">
                <a:ea typeface="Calibri"/>
                <a:cs typeface="Times New Roman"/>
              </a:rPr>
              <a:t>.</a:t>
            </a:r>
            <a:endParaRPr lang="tr-TR" sz="2400" dirty="0">
              <a:ea typeface="Calibri"/>
              <a:cs typeface="Times New Roman"/>
            </a:endParaRPr>
          </a:p>
          <a:p>
            <a:r>
              <a:rPr lang="tr-TR" sz="2400" i="1" dirty="0">
                <a:ea typeface="Calibri"/>
                <a:cs typeface="Times New Roman"/>
              </a:rPr>
              <a:t>1496 (?) yılında doğan Fuzuli…</a:t>
            </a:r>
            <a:endParaRPr lang="tr-TR" sz="2400" dirty="0">
              <a:ea typeface="Calibri"/>
              <a:cs typeface="Times New Roman"/>
            </a:endParaRPr>
          </a:p>
          <a:p>
            <a:r>
              <a:rPr lang="tr-TR" sz="2400" i="1" dirty="0">
                <a:ea typeface="Calibri"/>
                <a:cs typeface="Times New Roman"/>
              </a:rPr>
              <a:t>Ankara’dan Antalya’ya arabayla üç saatte (?) gitmiş.</a:t>
            </a:r>
            <a:endParaRPr lang="tr-TR" sz="2400" dirty="0">
              <a:ea typeface="Calibri"/>
              <a:cs typeface="Times New Roman"/>
            </a:endParaRP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b="1" i="1" dirty="0">
                <a:ea typeface="Calibri"/>
                <a:cs typeface="Times New Roman"/>
              </a:rPr>
              <a:t>mı / mi </a:t>
            </a:r>
            <a:r>
              <a:rPr lang="tr-TR" sz="2400" b="1" dirty="0">
                <a:ea typeface="Calibri"/>
                <a:cs typeface="Times New Roman"/>
              </a:rPr>
              <a:t>ekini alan yan cümle temel cümlenin zarf tümleci olduğunda cümlenin sonuna soru işareti konmaz</a:t>
            </a:r>
            <a:r>
              <a:rPr lang="tr-TR" sz="2400" dirty="0">
                <a:ea typeface="Calibri"/>
                <a:cs typeface="Times New Roman"/>
              </a:rPr>
              <a:t>: </a:t>
            </a:r>
            <a:r>
              <a:rPr lang="tr-TR" sz="2400" i="1" dirty="0">
                <a:ea typeface="Calibri"/>
                <a:cs typeface="Times New Roman"/>
              </a:rPr>
              <a:t>Akşam oldu mu sürüler döner. Hava karardı mı eve gideriz.</a:t>
            </a:r>
            <a:endParaRPr lang="tr-TR" sz="2400" dirty="0">
              <a:ea typeface="Calibri"/>
              <a:cs typeface="Times New Roman"/>
            </a:endParaRPr>
          </a:p>
          <a:p>
            <a:r>
              <a:rPr lang="tr-TR" sz="2400" i="1" dirty="0">
                <a:ea typeface="Calibri"/>
                <a:cs typeface="Times New Roman"/>
              </a:rPr>
              <a:t>Bahar gelip de nehir çağıl çağıl kabarmaya başlamaz mı içimi geri kalmış bir saat huzursuzluğu kaplardı. </a:t>
            </a:r>
            <a:r>
              <a:rPr lang="tr-TR" sz="2400" dirty="0">
                <a:ea typeface="Calibri"/>
                <a:cs typeface="Times New Roman"/>
              </a:rPr>
              <a:t>(Haldun Taner)</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b="1" dirty="0">
                <a:ea typeface="Calibri"/>
                <a:cs typeface="Times New Roman"/>
              </a:rPr>
              <a:t>Soru ifadesi taşıyan sıralı ve bağlı cümlelerde soru işareti en sona konur</a:t>
            </a:r>
            <a:r>
              <a:rPr lang="tr-TR" sz="2400" dirty="0">
                <a:ea typeface="Calibri"/>
                <a:cs typeface="Times New Roman"/>
              </a:rPr>
              <a:t>:</a:t>
            </a:r>
          </a:p>
          <a:p>
            <a:r>
              <a:rPr lang="tr-TR" sz="2400" i="1" dirty="0">
                <a:ea typeface="Calibri"/>
                <a:cs typeface="Times New Roman"/>
              </a:rPr>
              <a:t>Çok yakından mı bu sesler, çok uzaklardan mı?</a:t>
            </a:r>
            <a:endParaRPr lang="tr-TR" sz="2400" dirty="0">
              <a:ea typeface="Calibri"/>
              <a:cs typeface="Times New Roman"/>
            </a:endParaRPr>
          </a:p>
          <a:p>
            <a:r>
              <a:rPr lang="tr-TR" sz="2400" i="1" dirty="0">
                <a:ea typeface="Calibri"/>
                <a:cs typeface="Times New Roman"/>
              </a:rPr>
              <a:t>Üsküdar’dan mı, Hisar’dan mı, Kavaklardan mı? </a:t>
            </a:r>
            <a:r>
              <a:rPr lang="tr-TR" sz="2400" dirty="0">
                <a:ea typeface="Calibri"/>
                <a:cs typeface="Times New Roman"/>
              </a:rPr>
              <a:t>(Yahya Kemal Beyatlı)</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3052183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52274" y="852330"/>
            <a:ext cx="14249400" cy="8156079"/>
          </a:xfrm>
          <a:prstGeom prst="rect">
            <a:avLst/>
          </a:prstGeom>
        </p:spPr>
        <p:txBody>
          <a:bodyPr wrap="square">
            <a:spAutoFit/>
          </a:bodyPr>
          <a:lstStyle/>
          <a:p>
            <a:r>
              <a:rPr lang="tr-TR" sz="3200" b="1" dirty="0" smtClean="0">
                <a:solidFill>
                  <a:srgbClr val="4F81BD"/>
                </a:solidFill>
                <a:latin typeface="Cambria"/>
                <a:ea typeface="Times New Roman"/>
                <a:cs typeface="Times New Roman"/>
              </a:rPr>
              <a:t>Ünlem </a:t>
            </a:r>
            <a:r>
              <a:rPr lang="tr-TR" sz="3200" b="1" dirty="0">
                <a:solidFill>
                  <a:srgbClr val="4F81BD"/>
                </a:solidFill>
                <a:latin typeface="Cambria"/>
                <a:ea typeface="Times New Roman"/>
                <a:cs typeface="Times New Roman"/>
              </a:rPr>
              <a:t>İşareti ( ! )</a:t>
            </a:r>
          </a:p>
          <a:p>
            <a:pPr>
              <a:spcBef>
                <a:spcPts val="1800"/>
              </a:spcBef>
            </a:pPr>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Sevinç, kıvanç, acı, korku, şaşma gibi duyguları anlatan cümle veya ibarele­rin sonuna konur</a:t>
            </a:r>
            <a:r>
              <a:rPr lang="tr-TR" sz="2400" dirty="0">
                <a:ea typeface="Calibri"/>
                <a:cs typeface="Times New Roman"/>
              </a:rPr>
              <a:t>:</a:t>
            </a:r>
            <a:r>
              <a:rPr lang="tr-TR" sz="2400" i="1" dirty="0">
                <a:ea typeface="Calibri"/>
                <a:cs typeface="Times New Roman"/>
              </a:rPr>
              <a:t> Hava ne kadar da sıcak!</a:t>
            </a:r>
            <a:r>
              <a:rPr lang="tr-TR" sz="2400" dirty="0">
                <a:ea typeface="Calibri"/>
                <a:cs typeface="Times New Roman"/>
              </a:rPr>
              <a:t> </a:t>
            </a:r>
            <a:r>
              <a:rPr lang="tr-TR" sz="2400" i="1" dirty="0">
                <a:ea typeface="Calibri"/>
                <a:cs typeface="Times New Roman"/>
              </a:rPr>
              <a:t>Aşk olsun! Ne kadar akıllı adamlar var! Vah vah!</a:t>
            </a:r>
            <a:endParaRPr lang="tr-TR" sz="2400" dirty="0">
              <a:ea typeface="Calibri"/>
              <a:cs typeface="Times New Roman"/>
            </a:endParaRPr>
          </a:p>
          <a:p>
            <a:r>
              <a:rPr lang="tr-TR" sz="2400" i="1" dirty="0">
                <a:ea typeface="Calibri"/>
                <a:cs typeface="Times New Roman"/>
              </a:rPr>
              <a:t>Ne mutlu Türk’üm diyene! </a:t>
            </a:r>
            <a:r>
              <a:rPr lang="tr-TR" sz="2400" dirty="0">
                <a:ea typeface="Calibri"/>
                <a:cs typeface="Times New Roman"/>
              </a:rPr>
              <a:t>(Atatürk)</a:t>
            </a:r>
          </a:p>
          <a:p>
            <a:pPr>
              <a:spcBef>
                <a:spcPts val="1800"/>
              </a:spcBef>
            </a:pPr>
            <a:r>
              <a:rPr lang="tr-TR" sz="2400" b="1" dirty="0">
                <a:ea typeface="Calibri"/>
                <a:cs typeface="Times New Roman"/>
              </a:rPr>
              <a:t>2.</a:t>
            </a:r>
            <a:r>
              <a:rPr lang="tr-TR" sz="2400" dirty="0">
                <a:solidFill>
                  <a:schemeClr val="bg1"/>
                </a:solidFill>
                <a:effectLst>
                  <a:outerShdw blurRad="38100" dist="38100" dir="2700000" algn="tl">
                    <a:srgbClr val="000000">
                      <a:alpha val="43137"/>
                    </a:srgbClr>
                  </a:outerShdw>
                </a:effectLst>
                <a:ea typeface="Calibri"/>
                <a:cs typeface="Times New Roman"/>
              </a:rPr>
              <a:t> Seslenme, hitap ve uyarı sözlerinden sonra konur</a:t>
            </a:r>
            <a:r>
              <a:rPr lang="tr-TR" sz="2400" dirty="0">
                <a:ea typeface="Calibri"/>
                <a:cs typeface="Times New Roman"/>
              </a:rPr>
              <a:t>:</a:t>
            </a:r>
          </a:p>
          <a:p>
            <a:r>
              <a:rPr lang="tr-TR" sz="2400" i="1" dirty="0">
                <a:ea typeface="Calibri"/>
                <a:cs typeface="Times New Roman"/>
              </a:rPr>
              <a:t>Ordular! İlk hedefiniz Akdeniz’dir, ileri! </a:t>
            </a:r>
            <a:r>
              <a:rPr lang="tr-TR" sz="2400" dirty="0">
                <a:ea typeface="Calibri"/>
                <a:cs typeface="Times New Roman"/>
              </a:rPr>
              <a:t>(Atatürk)</a:t>
            </a:r>
          </a:p>
          <a:p>
            <a:r>
              <a:rPr lang="tr-TR" sz="2400" i="1" dirty="0">
                <a:ea typeface="Calibri"/>
                <a:cs typeface="Times New Roman"/>
              </a:rPr>
              <a:t>Ey Türk gençliği! Birinci vazifen; Türk istiklalini, Türk cumhuriye­tini, ilelebet, muhafaza ve müdafaa etmektir. </a:t>
            </a:r>
            <a:r>
              <a:rPr lang="tr-TR" sz="2400" dirty="0">
                <a:ea typeface="Calibri"/>
                <a:cs typeface="Times New Roman"/>
              </a:rPr>
              <a:t>(Atatürk)</a:t>
            </a:r>
          </a:p>
          <a:p>
            <a:r>
              <a:rPr lang="tr-TR" sz="2400" i="1" dirty="0">
                <a:ea typeface="Calibri"/>
                <a:cs typeface="Times New Roman"/>
              </a:rPr>
              <a:t>Ak tolgalı beylerbeyi haykırdı: İlerle! </a:t>
            </a:r>
            <a:r>
              <a:rPr lang="tr-TR" sz="2400" dirty="0">
                <a:ea typeface="Calibri"/>
                <a:cs typeface="Times New Roman"/>
              </a:rPr>
              <a:t>(Yahya Kemal Beyatlı)</a:t>
            </a:r>
          </a:p>
          <a:p>
            <a:r>
              <a:rPr lang="tr-TR" sz="2400" i="1" dirty="0">
                <a:ea typeface="Calibri"/>
                <a:cs typeface="Times New Roman"/>
              </a:rPr>
              <a:t>Dur, yolcu! Bilmeden gelip bastığın</a:t>
            </a:r>
            <a:endParaRPr lang="tr-TR" sz="2400" dirty="0">
              <a:ea typeface="Calibri"/>
              <a:cs typeface="Times New Roman"/>
            </a:endParaRPr>
          </a:p>
          <a:p>
            <a:r>
              <a:rPr lang="tr-TR" sz="2400" i="1" dirty="0">
                <a:ea typeface="Calibri"/>
                <a:cs typeface="Times New Roman"/>
              </a:rPr>
              <a:t>Bu toprak bir devrin battığı yerdir. </a:t>
            </a:r>
            <a:r>
              <a:rPr lang="tr-TR" sz="2400" dirty="0">
                <a:ea typeface="Calibri"/>
                <a:cs typeface="Times New Roman"/>
              </a:rPr>
              <a:t>(Necmettin Halil Onan)</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b="1" dirty="0">
                <a:ea typeface="Calibri"/>
                <a:cs typeface="Times New Roman"/>
              </a:rPr>
              <a:t>Ünlem işareti, seslenme ve hitap sözlerinden hemen sonra konulabi­leceği gibi cümlenin sonuna da konabilir:</a:t>
            </a:r>
          </a:p>
          <a:p>
            <a:r>
              <a:rPr lang="tr-TR" sz="2400" i="1" dirty="0" smtClean="0">
                <a:ea typeface="Calibri"/>
                <a:cs typeface="Times New Roman"/>
              </a:rPr>
              <a:t>      Arkadaş</a:t>
            </a:r>
            <a:r>
              <a:rPr lang="tr-TR" sz="2400" i="1" dirty="0">
                <a:ea typeface="Calibri"/>
                <a:cs typeface="Times New Roman"/>
              </a:rPr>
              <a:t>, biz bu yolda türküler tuttururken</a:t>
            </a:r>
            <a:endParaRPr lang="tr-TR" sz="2400" dirty="0">
              <a:ea typeface="Calibri"/>
              <a:cs typeface="Times New Roman"/>
            </a:endParaRPr>
          </a:p>
          <a:p>
            <a:r>
              <a:rPr lang="tr-TR" sz="2400" dirty="0">
                <a:ea typeface="Calibri"/>
                <a:cs typeface="Times New Roman"/>
              </a:rPr>
              <a:t>      </a:t>
            </a:r>
            <a:r>
              <a:rPr lang="tr-TR" sz="2400" i="1" dirty="0">
                <a:ea typeface="Calibri"/>
                <a:cs typeface="Times New Roman"/>
              </a:rPr>
              <a:t>Sana uğurlar olsun… Ayrılıyor yolumuz!</a:t>
            </a:r>
            <a:r>
              <a:rPr lang="tr-TR" sz="2400" dirty="0">
                <a:ea typeface="Calibri"/>
                <a:cs typeface="Times New Roman"/>
              </a:rPr>
              <a:t> (Faruk Nafiz Çamlıbel)</a:t>
            </a: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Alay, kinaye veya küçümseme anlamı kazandırılmak istenen sözden hemen sonra yay ayraç içinde ünlem işareti kullanılır</a:t>
            </a:r>
            <a:r>
              <a:rPr lang="tr-TR" sz="2400" dirty="0">
                <a:ea typeface="Calibri"/>
                <a:cs typeface="Times New Roman"/>
              </a:rPr>
              <a:t>:</a:t>
            </a:r>
          </a:p>
          <a:p>
            <a:r>
              <a:rPr lang="tr-TR" sz="2400" i="1" dirty="0">
                <a:ea typeface="Calibri"/>
                <a:cs typeface="Times New Roman"/>
              </a:rPr>
              <a:t>İsteseymiş bir günde bitirirmiş (!) ama ne yazık ki vakti yokmuş (!).</a:t>
            </a:r>
            <a:endParaRPr lang="tr-TR" sz="2400" dirty="0">
              <a:ea typeface="Calibri"/>
              <a:cs typeface="Times New Roman"/>
            </a:endParaRPr>
          </a:p>
          <a:p>
            <a:r>
              <a:rPr lang="tr-TR" sz="2400" i="1" dirty="0">
                <a:ea typeface="Calibri"/>
                <a:cs typeface="Times New Roman"/>
              </a:rPr>
              <a:t>Adam, akıllı (!) olduğunu söylüyor.</a:t>
            </a:r>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019950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52274" y="114300"/>
            <a:ext cx="14249400" cy="10279737"/>
          </a:xfrm>
          <a:prstGeom prst="rect">
            <a:avLst/>
          </a:prstGeom>
        </p:spPr>
        <p:txBody>
          <a:bodyPr wrap="square">
            <a:spAutoFit/>
          </a:bodyPr>
          <a:lstStyle/>
          <a:p>
            <a:r>
              <a:rPr lang="tr-TR" sz="3200" b="1" dirty="0" smtClean="0">
                <a:solidFill>
                  <a:srgbClr val="4F81BD"/>
                </a:solidFill>
                <a:latin typeface="Cambria"/>
                <a:ea typeface="Times New Roman"/>
                <a:cs typeface="Times New Roman"/>
              </a:rPr>
              <a:t>Kısa </a:t>
            </a:r>
            <a:r>
              <a:rPr lang="tr-TR" sz="3200" b="1" dirty="0">
                <a:solidFill>
                  <a:srgbClr val="4F81BD"/>
                </a:solidFill>
                <a:latin typeface="Cambria"/>
                <a:ea typeface="Times New Roman"/>
                <a:cs typeface="Times New Roman"/>
              </a:rPr>
              <a:t>Çizgi ( – )</a:t>
            </a:r>
          </a:p>
          <a:p>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Satıra sığmayan kelimeler bölünürken satır sonuna konur:</a:t>
            </a:r>
          </a:p>
          <a:p>
            <a:r>
              <a:rPr lang="tr-TR" sz="2400" i="1" dirty="0">
                <a:ea typeface="Calibri"/>
                <a:cs typeface="Times New Roman"/>
              </a:rPr>
              <a:t>      Soğuktan mı titriyordum, yoksa heyecandan, üzüntüden mi bil-</a:t>
            </a:r>
            <a:endParaRPr lang="tr-TR" sz="2400" dirty="0">
              <a:ea typeface="Calibri"/>
              <a:cs typeface="Times New Roman"/>
            </a:endParaRPr>
          </a:p>
          <a:p>
            <a:r>
              <a:rPr lang="tr-TR" sz="2400" i="1" dirty="0">
                <a:ea typeface="Calibri"/>
                <a:cs typeface="Times New Roman"/>
              </a:rPr>
              <a:t>      </a:t>
            </a:r>
            <a:r>
              <a:rPr lang="tr-TR" sz="2400" i="1" dirty="0" err="1">
                <a:ea typeface="Calibri"/>
                <a:cs typeface="Times New Roman"/>
              </a:rPr>
              <a:t>mem</a:t>
            </a:r>
            <a:r>
              <a:rPr lang="tr-TR" sz="2400" i="1" dirty="0">
                <a:ea typeface="Calibri"/>
                <a:cs typeface="Times New Roman"/>
              </a:rPr>
              <a:t>. Havuzun suyu bulanık. Kapının saatleri 12’yi geçmiş. Kanepe-</a:t>
            </a:r>
            <a:endParaRPr lang="tr-TR" sz="2400" dirty="0">
              <a:ea typeface="Calibri"/>
              <a:cs typeface="Times New Roman"/>
            </a:endParaRPr>
          </a:p>
          <a:p>
            <a:r>
              <a:rPr lang="tr-TR" sz="2400" i="1" dirty="0">
                <a:ea typeface="Calibri"/>
                <a:cs typeface="Times New Roman"/>
              </a:rPr>
              <a:t>      </a:t>
            </a:r>
            <a:r>
              <a:rPr lang="tr-TR" sz="2400" i="1" dirty="0" err="1">
                <a:ea typeface="Calibri"/>
                <a:cs typeface="Times New Roman"/>
              </a:rPr>
              <a:t>lerde</a:t>
            </a:r>
            <a:r>
              <a:rPr lang="tr-TR" sz="2400" i="1" dirty="0">
                <a:ea typeface="Calibri"/>
                <a:cs typeface="Times New Roman"/>
              </a:rPr>
              <a:t> kimseler yok. Tramvay ne fena gıcırdadı! Tramvayda-</a:t>
            </a:r>
            <a:endParaRPr lang="tr-TR" sz="2400" dirty="0">
              <a:ea typeface="Calibri"/>
              <a:cs typeface="Times New Roman"/>
            </a:endParaRPr>
          </a:p>
          <a:p>
            <a:r>
              <a:rPr lang="tr-TR" sz="2400" i="1" dirty="0">
                <a:ea typeface="Calibri"/>
                <a:cs typeface="Times New Roman"/>
              </a:rPr>
              <a:t>      ki adam bir tanıdık mı idi acaba? Ne diye öyle dönüp </a:t>
            </a:r>
            <a:r>
              <a:rPr lang="tr-TR" sz="2400" i="1" dirty="0" err="1">
                <a:ea typeface="Calibri"/>
                <a:cs typeface="Times New Roman"/>
              </a:rPr>
              <a:t>dönüp</a:t>
            </a:r>
            <a:r>
              <a:rPr lang="tr-TR" sz="2400" i="1" dirty="0">
                <a:ea typeface="Calibri"/>
                <a:cs typeface="Times New Roman"/>
              </a:rPr>
              <a:t> baktı?</a:t>
            </a:r>
            <a:endParaRPr lang="tr-TR" sz="2400" dirty="0">
              <a:ea typeface="Calibri"/>
              <a:cs typeface="Times New Roman"/>
            </a:endParaRPr>
          </a:p>
          <a:p>
            <a:r>
              <a:rPr lang="tr-TR" sz="2400" i="1" dirty="0">
                <a:ea typeface="Calibri"/>
                <a:cs typeface="Times New Roman"/>
              </a:rPr>
              <a:t>      Yoksa kimseciklerin oturmadığı kanepelerde bu saatte pek başıboş-</a:t>
            </a:r>
            <a:endParaRPr lang="tr-TR" sz="2400" dirty="0">
              <a:ea typeface="Calibri"/>
              <a:cs typeface="Times New Roman"/>
            </a:endParaRPr>
          </a:p>
          <a:p>
            <a:r>
              <a:rPr lang="tr-TR" sz="2400" i="1" dirty="0">
                <a:ea typeface="Calibri"/>
                <a:cs typeface="Times New Roman"/>
              </a:rPr>
              <a:t>      </a:t>
            </a:r>
            <a:r>
              <a:rPr lang="tr-TR" sz="2400" i="1" dirty="0" err="1">
                <a:ea typeface="Calibri"/>
                <a:cs typeface="Times New Roman"/>
              </a:rPr>
              <a:t>lar</a:t>
            </a:r>
            <a:r>
              <a:rPr lang="tr-TR" sz="2400" i="1" dirty="0">
                <a:ea typeface="Calibri"/>
                <a:cs typeface="Times New Roman"/>
              </a:rPr>
              <a:t> mı oturur? </a:t>
            </a:r>
            <a:r>
              <a:rPr lang="tr-TR" sz="2400" dirty="0">
                <a:ea typeface="Calibri"/>
                <a:cs typeface="Times New Roman"/>
              </a:rPr>
              <a:t>(Sait Faik Abasıyanık)</a:t>
            </a:r>
          </a:p>
          <a:p>
            <a:pPr>
              <a:spcBef>
                <a:spcPts val="1800"/>
              </a:spcBef>
            </a:pPr>
            <a:r>
              <a:rPr lang="tr-TR" sz="2400" dirty="0">
                <a:ea typeface="Calibri"/>
                <a:cs typeface="Times New Roman"/>
              </a:rPr>
              <a:t> </a:t>
            </a:r>
            <a:r>
              <a:rPr lang="tr-TR" sz="2400" b="1" dirty="0" smtClean="0">
                <a:ea typeface="Calibri"/>
                <a:cs typeface="Times New Roman"/>
              </a:rPr>
              <a:t>2</a:t>
            </a:r>
            <a:r>
              <a:rPr lang="tr-TR" sz="2400" b="1"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Cümle içinde ara sözleri veya ara cümleleri ayırmak için ara sözlerin veya ara cümlelerin başına ve sonuna konur, bitişik yazılır</a:t>
            </a:r>
            <a:r>
              <a:rPr lang="tr-TR" sz="2400" dirty="0">
                <a:ea typeface="Calibri"/>
                <a:cs typeface="Times New Roman"/>
              </a:rPr>
              <a:t>:</a:t>
            </a:r>
          </a:p>
          <a:p>
            <a:r>
              <a:rPr lang="tr-TR" sz="2400" i="1" dirty="0">
                <a:ea typeface="Calibri"/>
                <a:cs typeface="Times New Roman"/>
              </a:rPr>
              <a:t>Küçük bir sürü -dört inekle birkaç koyun- köye giren geniş yolun ağzında durmuştu. </a:t>
            </a:r>
            <a:r>
              <a:rPr lang="tr-TR" sz="2400" dirty="0">
                <a:ea typeface="Calibri"/>
                <a:cs typeface="Times New Roman"/>
              </a:rPr>
              <a:t>(Ömer Seyfettin)</a:t>
            </a: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Kelimelerin kökleri, gövdeleri ve eklerini birbirinden ayırmak için kullanılır</a:t>
            </a:r>
            <a:r>
              <a:rPr lang="tr-TR" sz="2400" dirty="0">
                <a:ea typeface="Calibri"/>
                <a:cs typeface="Times New Roman"/>
              </a:rPr>
              <a:t>:</a:t>
            </a:r>
            <a:r>
              <a:rPr lang="tr-TR" sz="2400" i="1" dirty="0">
                <a:ea typeface="Calibri"/>
                <a:cs typeface="Times New Roman"/>
              </a:rPr>
              <a:t> al-</a:t>
            </a:r>
            <a:r>
              <a:rPr lang="tr-TR" sz="2400" i="1" dirty="0" err="1">
                <a:ea typeface="Calibri"/>
                <a:cs typeface="Times New Roman"/>
              </a:rPr>
              <a:t>ış</a:t>
            </a:r>
            <a:r>
              <a:rPr lang="tr-TR" sz="2400" i="1" dirty="0">
                <a:ea typeface="Calibri"/>
                <a:cs typeface="Times New Roman"/>
              </a:rPr>
              <a:t>, dur-ak, gör-</a:t>
            </a:r>
            <a:r>
              <a:rPr lang="tr-TR" sz="2400" i="1" dirty="0" err="1">
                <a:ea typeface="Calibri"/>
                <a:cs typeface="Times New Roman"/>
              </a:rPr>
              <a:t>gü</a:t>
            </a:r>
            <a:r>
              <a:rPr lang="tr-TR" sz="2400" i="1" dirty="0">
                <a:ea typeface="Calibri"/>
                <a:cs typeface="Times New Roman"/>
              </a:rPr>
              <a:t>-süz-lük</a:t>
            </a:r>
            <a:r>
              <a:rPr lang="tr-TR" sz="2400" dirty="0">
                <a:ea typeface="Calibri"/>
                <a:cs typeface="Times New Roman"/>
              </a:rPr>
              <a:t> vb.</a:t>
            </a:r>
          </a:p>
          <a:p>
            <a:pPr>
              <a:spcBef>
                <a:spcPts val="1800"/>
              </a:spcBef>
            </a:pPr>
            <a:r>
              <a:rPr lang="tr-TR" sz="2400" b="1" dirty="0">
                <a:ea typeface="Calibri"/>
                <a:cs typeface="Times New Roman"/>
              </a:rPr>
              <a:t>4.</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Fiil kök ve gövdelerini göstermek için kullanılır</a:t>
            </a:r>
            <a:r>
              <a:rPr lang="tr-TR" sz="2400" dirty="0">
                <a:ea typeface="Calibri"/>
                <a:cs typeface="Times New Roman"/>
              </a:rPr>
              <a:t>: </a:t>
            </a:r>
            <a:r>
              <a:rPr lang="tr-TR" sz="2400" i="1" dirty="0">
                <a:ea typeface="Calibri"/>
                <a:cs typeface="Times New Roman"/>
              </a:rPr>
              <a:t>al-, dur-, gör-, ver-; başar-, kana-, okut-, taşla-, yazdır-</a:t>
            </a:r>
            <a:r>
              <a:rPr lang="tr-TR" sz="2400" dirty="0">
                <a:ea typeface="Calibri"/>
                <a:cs typeface="Times New Roman"/>
              </a:rPr>
              <a:t> vb.</a:t>
            </a:r>
          </a:p>
          <a:p>
            <a:pPr>
              <a:spcBef>
                <a:spcPts val="1800"/>
              </a:spcBef>
            </a:pPr>
            <a:r>
              <a:rPr lang="tr-TR" sz="2400" b="1" dirty="0">
                <a:ea typeface="Calibri"/>
                <a:cs typeface="Times New Roman"/>
              </a:rPr>
              <a:t>5.</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İsim yapma eklerinin başına, fiil yapma eklerinin başına ve sonuna konur</a:t>
            </a:r>
            <a:r>
              <a:rPr lang="tr-TR" sz="2400" dirty="0">
                <a:ea typeface="Calibri"/>
                <a:cs typeface="Times New Roman"/>
              </a:rPr>
              <a:t>: </a:t>
            </a:r>
            <a:r>
              <a:rPr lang="tr-TR" sz="2400" i="1" dirty="0">
                <a:ea typeface="Calibri"/>
                <a:cs typeface="Times New Roman"/>
              </a:rPr>
              <a:t>-ak, -den, -</a:t>
            </a:r>
            <a:r>
              <a:rPr lang="tr-TR" sz="2400" i="1" dirty="0" err="1">
                <a:ea typeface="Calibri"/>
                <a:cs typeface="Times New Roman"/>
              </a:rPr>
              <a:t>ış</a:t>
            </a:r>
            <a:r>
              <a:rPr lang="tr-TR" sz="2400" i="1" dirty="0">
                <a:ea typeface="Calibri"/>
                <a:cs typeface="Times New Roman"/>
              </a:rPr>
              <a:t>, -</a:t>
            </a:r>
            <a:r>
              <a:rPr lang="tr-TR" sz="2400" i="1" dirty="0" err="1">
                <a:ea typeface="Calibri"/>
                <a:cs typeface="Times New Roman"/>
              </a:rPr>
              <a:t>lık</a:t>
            </a:r>
            <a:r>
              <a:rPr lang="tr-TR" sz="2400" i="1" dirty="0">
                <a:ea typeface="Calibri"/>
                <a:cs typeface="Times New Roman"/>
              </a:rPr>
              <a:t>; -</a:t>
            </a:r>
            <a:r>
              <a:rPr lang="tr-TR" sz="2400" i="1" dirty="0" err="1">
                <a:ea typeface="Calibri"/>
                <a:cs typeface="Times New Roman"/>
              </a:rPr>
              <a:t>ımsa</a:t>
            </a:r>
            <a:r>
              <a:rPr lang="tr-TR" sz="2400" i="1" dirty="0">
                <a:ea typeface="Calibri"/>
                <a:cs typeface="Times New Roman"/>
              </a:rPr>
              <a:t>-; -la-; -tır-</a:t>
            </a:r>
            <a:r>
              <a:rPr lang="tr-TR" sz="2400" dirty="0">
                <a:ea typeface="Calibri"/>
                <a:cs typeface="Times New Roman"/>
              </a:rPr>
              <a:t> vb.</a:t>
            </a:r>
          </a:p>
          <a:p>
            <a:pPr>
              <a:spcBef>
                <a:spcPts val="1800"/>
              </a:spcBef>
            </a:pPr>
            <a:r>
              <a:rPr lang="tr-TR" sz="2400" b="1" dirty="0">
                <a:ea typeface="Calibri"/>
                <a:cs typeface="Times New Roman"/>
              </a:rPr>
              <a:t>6. </a:t>
            </a:r>
            <a:r>
              <a:rPr lang="tr-TR" sz="2400" dirty="0">
                <a:solidFill>
                  <a:schemeClr val="bg1"/>
                </a:solidFill>
                <a:effectLst>
                  <a:outerShdw blurRad="38100" dist="38100" dir="2700000" algn="tl">
                    <a:srgbClr val="000000">
                      <a:alpha val="43137"/>
                    </a:srgbClr>
                  </a:outerShdw>
                </a:effectLst>
                <a:ea typeface="Calibri"/>
                <a:cs typeface="Times New Roman"/>
              </a:rPr>
              <a:t>Heceleri göstermek için kullanılır</a:t>
            </a:r>
            <a:r>
              <a:rPr lang="tr-TR" sz="2400" dirty="0">
                <a:ea typeface="Calibri"/>
                <a:cs typeface="Times New Roman"/>
              </a:rPr>
              <a:t>: </a:t>
            </a:r>
            <a:r>
              <a:rPr lang="tr-TR" sz="2400" i="1" dirty="0">
                <a:ea typeface="Calibri"/>
                <a:cs typeface="Times New Roman"/>
              </a:rPr>
              <a:t>a-</a:t>
            </a:r>
            <a:r>
              <a:rPr lang="tr-TR" sz="2400" i="1" dirty="0" err="1">
                <a:ea typeface="Calibri"/>
                <a:cs typeface="Times New Roman"/>
              </a:rPr>
              <a:t>raş</a:t>
            </a:r>
            <a:r>
              <a:rPr lang="tr-TR" sz="2400" i="1" dirty="0">
                <a:ea typeface="Calibri"/>
                <a:cs typeface="Times New Roman"/>
              </a:rPr>
              <a:t>-tır-</a:t>
            </a:r>
            <a:r>
              <a:rPr lang="tr-TR" sz="2400" i="1" dirty="0" err="1">
                <a:ea typeface="Calibri"/>
                <a:cs typeface="Times New Roman"/>
              </a:rPr>
              <a:t>ma</a:t>
            </a:r>
            <a:r>
              <a:rPr lang="tr-TR" sz="2400" i="1" dirty="0">
                <a:ea typeface="Calibri"/>
                <a:cs typeface="Times New Roman"/>
              </a:rPr>
              <a:t>, </a:t>
            </a:r>
            <a:r>
              <a:rPr lang="tr-TR" sz="2400" i="1" dirty="0" err="1">
                <a:ea typeface="Calibri"/>
                <a:cs typeface="Times New Roman"/>
              </a:rPr>
              <a:t>bi</a:t>
            </a:r>
            <a:r>
              <a:rPr lang="tr-TR" sz="2400" i="1" dirty="0">
                <a:ea typeface="Calibri"/>
                <a:cs typeface="Times New Roman"/>
              </a:rPr>
              <a:t>-le-</a:t>
            </a:r>
            <a:r>
              <a:rPr lang="tr-TR" sz="2400" i="1" dirty="0" err="1">
                <a:ea typeface="Calibri"/>
                <a:cs typeface="Times New Roman"/>
              </a:rPr>
              <a:t>zik</a:t>
            </a:r>
            <a:r>
              <a:rPr lang="tr-TR" sz="2400" i="1" dirty="0">
                <a:ea typeface="Calibri"/>
                <a:cs typeface="Times New Roman"/>
              </a:rPr>
              <a:t>, </a:t>
            </a:r>
            <a:r>
              <a:rPr lang="tr-TR" sz="2400" i="1" dirty="0" err="1">
                <a:ea typeface="Calibri"/>
                <a:cs typeface="Times New Roman"/>
              </a:rPr>
              <a:t>du-ruş-ma</a:t>
            </a:r>
            <a:r>
              <a:rPr lang="tr-TR" sz="2400" i="1" dirty="0">
                <a:ea typeface="Calibri"/>
                <a:cs typeface="Times New Roman"/>
              </a:rPr>
              <a:t>, </a:t>
            </a:r>
            <a:r>
              <a:rPr lang="tr-TR" sz="2400" i="1" dirty="0" err="1">
                <a:ea typeface="Calibri"/>
                <a:cs typeface="Times New Roman"/>
              </a:rPr>
              <a:t>ku</a:t>
            </a:r>
            <a:r>
              <a:rPr lang="tr-TR" sz="2400" i="1" dirty="0">
                <a:ea typeface="Calibri"/>
                <a:cs typeface="Times New Roman"/>
              </a:rPr>
              <a:t>-yum-</a:t>
            </a:r>
            <a:r>
              <a:rPr lang="tr-TR" sz="2400" i="1" dirty="0" err="1">
                <a:ea typeface="Calibri"/>
                <a:cs typeface="Times New Roman"/>
              </a:rPr>
              <a:t>cu</a:t>
            </a:r>
            <a:r>
              <a:rPr lang="tr-TR" sz="2400" i="1" dirty="0">
                <a:ea typeface="Calibri"/>
                <a:cs typeface="Times New Roman"/>
              </a:rPr>
              <a:t>-</a:t>
            </a:r>
            <a:r>
              <a:rPr lang="tr-TR" sz="2400" i="1" dirty="0" err="1">
                <a:ea typeface="Calibri"/>
                <a:cs typeface="Times New Roman"/>
              </a:rPr>
              <a:t>luk</a:t>
            </a:r>
            <a:r>
              <a:rPr lang="tr-TR" sz="2400" i="1" dirty="0">
                <a:ea typeface="Calibri"/>
                <a:cs typeface="Times New Roman"/>
              </a:rPr>
              <a:t>, </a:t>
            </a:r>
            <a:r>
              <a:rPr lang="tr-TR" sz="2400" i="1" dirty="0" err="1">
                <a:ea typeface="Calibri"/>
                <a:cs typeface="Times New Roman"/>
              </a:rPr>
              <a:t>prog</a:t>
            </a:r>
            <a:r>
              <a:rPr lang="tr-TR" sz="2400" i="1" dirty="0">
                <a:ea typeface="Calibri"/>
                <a:cs typeface="Times New Roman"/>
              </a:rPr>
              <a:t>-ram, ya-zar-</a:t>
            </a:r>
            <a:r>
              <a:rPr lang="tr-TR" sz="2400" i="1" dirty="0" err="1">
                <a:ea typeface="Calibri"/>
                <a:cs typeface="Times New Roman"/>
              </a:rPr>
              <a:t>lık</a:t>
            </a:r>
            <a:r>
              <a:rPr lang="tr-TR" sz="2400" dirty="0">
                <a:ea typeface="Calibri"/>
                <a:cs typeface="Times New Roman"/>
              </a:rPr>
              <a:t> vb.</a:t>
            </a:r>
          </a:p>
          <a:p>
            <a:pPr>
              <a:spcBef>
                <a:spcPts val="1800"/>
              </a:spcBef>
            </a:pPr>
            <a:r>
              <a:rPr lang="tr-TR" sz="2400" b="1" dirty="0">
                <a:ea typeface="Calibri"/>
                <a:cs typeface="Times New Roman"/>
              </a:rPr>
              <a:t>7. </a:t>
            </a:r>
            <a:r>
              <a:rPr lang="tr-TR" sz="2400" i="1" dirty="0">
                <a:solidFill>
                  <a:schemeClr val="bg1"/>
                </a:solidFill>
                <a:effectLst>
                  <a:outerShdw blurRad="38100" dist="38100" dir="2700000" algn="tl">
                    <a:srgbClr val="000000">
                      <a:alpha val="43137"/>
                    </a:srgbClr>
                  </a:outerShdw>
                </a:effectLst>
                <a:ea typeface="Calibri"/>
                <a:cs typeface="Times New Roman"/>
              </a:rPr>
              <a:t>Arasında, ve, ile, ila, …-den …-e</a:t>
            </a:r>
            <a:r>
              <a:rPr lang="tr-TR" sz="2400" dirty="0">
                <a:solidFill>
                  <a:schemeClr val="bg1"/>
                </a:solidFill>
                <a:effectLst>
                  <a:outerShdw blurRad="38100" dist="38100" dir="2700000" algn="tl">
                    <a:srgbClr val="000000">
                      <a:alpha val="43137"/>
                    </a:srgbClr>
                  </a:outerShdw>
                </a:effectLst>
                <a:ea typeface="Calibri"/>
                <a:cs typeface="Times New Roman"/>
              </a:rPr>
              <a:t> anlamlarını vermek için kelimeler veya sayılar arasında kullanılır</a:t>
            </a:r>
            <a:r>
              <a:rPr lang="tr-TR" sz="2400" dirty="0">
                <a:ea typeface="Calibri"/>
                <a:cs typeface="Times New Roman"/>
              </a:rPr>
              <a:t>:</a:t>
            </a:r>
            <a:r>
              <a:rPr lang="tr-TR" sz="2400" i="1" dirty="0">
                <a:ea typeface="Calibri"/>
                <a:cs typeface="Times New Roman"/>
              </a:rPr>
              <a:t> Aydın-İzmir yolu, Türk-Alman ilişkileri, Ural-Altay dil grubu, Dil ve Tarih-Coğrafya Fakültesi, 09.30-10.30, Beşiktaş-Fenerbahçe karşılaşması, Manas Destanı’nda soy-dil-din üçgeni, 1914-1918 Birinci Dünya Savaşı, Türkçe-Fransızca Sözlük</a:t>
            </a:r>
            <a:r>
              <a:rPr lang="tr-TR" sz="2400" dirty="0">
                <a:ea typeface="Calibri"/>
                <a:cs typeface="Times New Roman"/>
              </a:rPr>
              <a:t> vb.</a:t>
            </a:r>
          </a:p>
          <a:p>
            <a:pPr>
              <a:spcBef>
                <a:spcPts val="1800"/>
              </a:spcBef>
            </a:pPr>
            <a:r>
              <a:rPr lang="tr-TR" sz="2800" b="1" dirty="0">
                <a:solidFill>
                  <a:srgbClr val="C00000"/>
                </a:solidFill>
                <a:ea typeface="Calibri"/>
                <a:cs typeface="Times New Roman"/>
              </a:rPr>
              <a:t>UYARI</a:t>
            </a:r>
            <a:r>
              <a:rPr lang="tr-TR" sz="2400" b="1" dirty="0">
                <a:solidFill>
                  <a:srgbClr val="C00000"/>
                </a:solidFill>
                <a:ea typeface="Calibri"/>
                <a:cs typeface="Times New Roman"/>
              </a:rPr>
              <a:t>:</a:t>
            </a:r>
            <a:r>
              <a:rPr lang="tr-TR" sz="2400" b="1" dirty="0">
                <a:ea typeface="Calibri"/>
                <a:cs typeface="Times New Roman"/>
              </a:rPr>
              <a:t> Cümle içinde sayı adlarının yinelenmesinde araya kısa çizgi konmaz</a:t>
            </a:r>
            <a:r>
              <a:rPr lang="tr-TR" sz="2400" dirty="0">
                <a:ea typeface="Calibri"/>
                <a:cs typeface="Times New Roman"/>
              </a:rPr>
              <a:t>: </a:t>
            </a:r>
            <a:r>
              <a:rPr lang="tr-TR" sz="2400" i="1" dirty="0">
                <a:ea typeface="Calibri"/>
                <a:cs typeface="Times New Roman"/>
              </a:rPr>
              <a:t>On on beş yıl. Üç beş kişi geldi.</a:t>
            </a:r>
            <a:endParaRPr lang="tr-TR" sz="2400" dirty="0">
              <a:ea typeface="Calibri"/>
              <a:cs typeface="Times New Roman"/>
            </a:endParaRPr>
          </a:p>
          <a:p>
            <a:pPr>
              <a:spcBef>
                <a:spcPts val="1800"/>
              </a:spcBef>
            </a:pPr>
            <a:r>
              <a:rPr lang="tr-TR" sz="2400" b="1" dirty="0">
                <a:ea typeface="Calibri"/>
                <a:cs typeface="Times New Roman"/>
              </a:rPr>
              <a:t>8.</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Matematikte çıkarma işareti olarak kullanılır</a:t>
            </a:r>
            <a:r>
              <a:rPr lang="tr-TR" sz="2400" dirty="0">
                <a:ea typeface="Calibri"/>
                <a:cs typeface="Times New Roman"/>
              </a:rPr>
              <a:t>: </a:t>
            </a:r>
            <a:r>
              <a:rPr lang="tr-TR" sz="2400" i="1" dirty="0">
                <a:ea typeface="Calibri"/>
                <a:cs typeface="Times New Roman"/>
              </a:rPr>
              <a:t>50-20=30</a:t>
            </a:r>
            <a:endParaRPr lang="tr-TR" sz="2400" dirty="0">
              <a:ea typeface="Calibri"/>
              <a:cs typeface="Times New Roman"/>
            </a:endParaRPr>
          </a:p>
          <a:p>
            <a:pPr>
              <a:spcBef>
                <a:spcPts val="1800"/>
              </a:spcBef>
            </a:pPr>
            <a:r>
              <a:rPr lang="tr-TR" sz="2400" b="1" dirty="0">
                <a:ea typeface="Calibri"/>
                <a:cs typeface="Times New Roman"/>
              </a:rPr>
              <a:t>9.</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Sıfırdan küçük değerleri göstermek için kullanılır</a:t>
            </a:r>
            <a:r>
              <a:rPr lang="tr-TR" sz="2400" dirty="0">
                <a:ea typeface="Calibri"/>
                <a:cs typeface="Times New Roman"/>
              </a:rPr>
              <a:t>: </a:t>
            </a:r>
            <a:r>
              <a:rPr lang="tr-TR" sz="2400" i="1" dirty="0">
                <a:ea typeface="Calibri"/>
                <a:cs typeface="Times New Roman"/>
              </a:rPr>
              <a:t>-2 °C</a:t>
            </a:r>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97644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52274" y="1907143"/>
            <a:ext cx="14249400" cy="5293757"/>
          </a:xfrm>
          <a:prstGeom prst="rect">
            <a:avLst/>
          </a:prstGeom>
        </p:spPr>
        <p:txBody>
          <a:bodyPr wrap="square">
            <a:spAutoFit/>
          </a:bodyPr>
          <a:lstStyle/>
          <a:p>
            <a:r>
              <a:rPr lang="tr-TR" sz="4000" b="1" dirty="0">
                <a:solidFill>
                  <a:srgbClr val="4F81BD"/>
                </a:solidFill>
                <a:latin typeface="Cambria"/>
                <a:ea typeface="Times New Roman"/>
                <a:cs typeface="Times New Roman"/>
              </a:rPr>
              <a:t>Uzun Çizgi (—)</a:t>
            </a:r>
          </a:p>
          <a:p>
            <a:pPr>
              <a:spcBef>
                <a:spcPts val="1800"/>
              </a:spcBef>
            </a:pPr>
            <a:r>
              <a:rPr lang="tr-TR" sz="2400" dirty="0">
                <a:solidFill>
                  <a:schemeClr val="bg1"/>
                </a:solidFill>
                <a:effectLst>
                  <a:outerShdw blurRad="38100" dist="38100" dir="2700000" algn="tl">
                    <a:srgbClr val="000000">
                      <a:alpha val="43137"/>
                    </a:srgbClr>
                  </a:outerShdw>
                </a:effectLst>
                <a:ea typeface="Calibri"/>
                <a:cs typeface="Times New Roman"/>
              </a:rPr>
              <a:t>Yazıda satır başına alınan konuşmaları göstermek için kullanılır. Buna </a:t>
            </a:r>
            <a:r>
              <a:rPr lang="tr-TR" sz="2400" b="1" i="1" dirty="0">
                <a:solidFill>
                  <a:schemeClr val="bg1"/>
                </a:solidFill>
                <a:effectLst>
                  <a:outerShdw blurRad="38100" dist="38100" dir="2700000" algn="tl">
                    <a:srgbClr val="000000">
                      <a:alpha val="43137"/>
                    </a:srgbClr>
                  </a:outerShdw>
                </a:effectLst>
                <a:ea typeface="Calibri"/>
                <a:cs typeface="Times New Roman"/>
              </a:rPr>
              <a:t>konuşma çizgisi</a:t>
            </a:r>
            <a:r>
              <a:rPr lang="tr-TR" sz="2400" i="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de denir</a:t>
            </a:r>
            <a:r>
              <a:rPr lang="tr-TR" sz="2400" dirty="0">
                <a:ea typeface="Calibri"/>
                <a:cs typeface="Times New Roman"/>
              </a:rPr>
              <a:t>.</a:t>
            </a:r>
          </a:p>
          <a:p>
            <a:r>
              <a:rPr lang="tr-TR" sz="2400" i="1" dirty="0">
                <a:ea typeface="Calibri"/>
                <a:cs typeface="Times New Roman"/>
              </a:rPr>
              <a:t>Frankfurt’a gelene herkesin sorduğu şunlardır:</a:t>
            </a:r>
            <a:endParaRPr lang="tr-TR" sz="2400" dirty="0">
              <a:ea typeface="Calibri"/>
              <a:cs typeface="Times New Roman"/>
            </a:endParaRPr>
          </a:p>
          <a:p>
            <a:r>
              <a:rPr lang="tr-TR" sz="2400" i="1" dirty="0">
                <a:ea typeface="Calibri"/>
                <a:cs typeface="Times New Roman"/>
              </a:rPr>
              <a:t>— Eski şehri gezdin mi?</a:t>
            </a:r>
            <a:endParaRPr lang="tr-TR" sz="2400" dirty="0">
              <a:ea typeface="Calibri"/>
              <a:cs typeface="Times New Roman"/>
            </a:endParaRPr>
          </a:p>
          <a:p>
            <a:r>
              <a:rPr lang="tr-TR" sz="2400" i="1" dirty="0">
                <a:ea typeface="Calibri"/>
                <a:cs typeface="Times New Roman"/>
              </a:rPr>
              <a:t>— </a:t>
            </a:r>
            <a:r>
              <a:rPr lang="tr-TR" sz="2400" i="1" dirty="0" err="1">
                <a:ea typeface="Calibri"/>
                <a:cs typeface="Times New Roman"/>
              </a:rPr>
              <a:t>Rothschild’in</a:t>
            </a:r>
            <a:r>
              <a:rPr lang="tr-TR" sz="2400" i="1" dirty="0">
                <a:ea typeface="Calibri"/>
                <a:cs typeface="Times New Roman"/>
              </a:rPr>
              <a:t> evine gittin mi?</a:t>
            </a:r>
            <a:endParaRPr lang="tr-TR" sz="2400" dirty="0">
              <a:ea typeface="Calibri"/>
              <a:cs typeface="Times New Roman"/>
            </a:endParaRPr>
          </a:p>
          <a:p>
            <a:r>
              <a:rPr lang="tr-TR" sz="2400" i="1" dirty="0">
                <a:ea typeface="Calibri"/>
                <a:cs typeface="Times New Roman"/>
              </a:rPr>
              <a:t>— Goethe’nin evini gezdin mi? </a:t>
            </a:r>
            <a:r>
              <a:rPr lang="tr-TR" sz="2400" dirty="0">
                <a:ea typeface="Calibri"/>
                <a:cs typeface="Times New Roman"/>
              </a:rPr>
              <a:t>(Ahmet Haşim)</a:t>
            </a:r>
          </a:p>
          <a:p>
            <a:r>
              <a:rPr lang="tr-TR" sz="2400" dirty="0">
                <a:solidFill>
                  <a:schemeClr val="bg1"/>
                </a:solidFill>
                <a:effectLst>
                  <a:outerShdw blurRad="38100" dist="38100" dir="2700000" algn="tl">
                    <a:srgbClr val="000000">
                      <a:alpha val="43137"/>
                    </a:srgbClr>
                  </a:outerShdw>
                </a:effectLst>
                <a:ea typeface="Calibri"/>
                <a:cs typeface="Times New Roman"/>
              </a:rPr>
              <a:t>Oyunlarda uzun çizgi konuşanın adından sonra da konabilir</a:t>
            </a:r>
            <a:r>
              <a:rPr lang="tr-TR" sz="2400" dirty="0">
                <a:ea typeface="Calibri"/>
                <a:cs typeface="Times New Roman"/>
              </a:rPr>
              <a:t>:</a:t>
            </a:r>
          </a:p>
          <a:p>
            <a:r>
              <a:rPr lang="tr-TR" sz="2400" i="1" dirty="0">
                <a:ea typeface="Calibri"/>
                <a:cs typeface="Times New Roman"/>
              </a:rPr>
              <a:t>Sıtkı Bey — Kaleyi kurtarmak için daha güzel bir çare var. Gerçekten ölecek adam ister.</a:t>
            </a:r>
            <a:endParaRPr lang="tr-TR" sz="2400" dirty="0">
              <a:ea typeface="Calibri"/>
              <a:cs typeface="Times New Roman"/>
            </a:endParaRPr>
          </a:p>
          <a:p>
            <a:r>
              <a:rPr lang="tr-TR" sz="2400" i="1" dirty="0">
                <a:ea typeface="Calibri"/>
                <a:cs typeface="Times New Roman"/>
              </a:rPr>
              <a:t>İslam Bey — Ben daha ölmedim. </a:t>
            </a:r>
            <a:r>
              <a:rPr lang="tr-TR" sz="2400" dirty="0">
                <a:ea typeface="Calibri"/>
                <a:cs typeface="Times New Roman"/>
              </a:rPr>
              <a:t>(Namık Kemal)</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a:t>
            </a:r>
            <a:r>
              <a:rPr lang="tr-TR" sz="2400" dirty="0">
                <a:ea typeface="Calibri"/>
                <a:cs typeface="Times New Roman"/>
              </a:rPr>
              <a:t> </a:t>
            </a:r>
            <a:r>
              <a:rPr lang="tr-TR" sz="2400" b="1" dirty="0">
                <a:ea typeface="Calibri"/>
                <a:cs typeface="Times New Roman"/>
              </a:rPr>
              <a:t>Konuşmalar tırnak içinde verildiğinde uzun çizgi kul­lanılmaz.</a:t>
            </a:r>
          </a:p>
          <a:p>
            <a:r>
              <a:rPr lang="tr-TR" sz="2400" i="1" dirty="0">
                <a:ea typeface="Calibri"/>
                <a:cs typeface="Times New Roman"/>
              </a:rPr>
              <a:t>Arabamız tutarken Erciyes’in yolunu:</a:t>
            </a:r>
            <a:endParaRPr lang="tr-TR" sz="2400" dirty="0">
              <a:ea typeface="Calibri"/>
              <a:cs typeface="Times New Roman"/>
            </a:endParaRPr>
          </a:p>
          <a:p>
            <a:r>
              <a:rPr lang="tr-TR" sz="2400" i="1" dirty="0">
                <a:ea typeface="Calibri"/>
                <a:cs typeface="Times New Roman"/>
              </a:rPr>
              <a:t>“Hancı dedim, bildin mi Maraşlı Şeyhoğlu’nu?” </a:t>
            </a:r>
            <a:r>
              <a:rPr lang="tr-TR" sz="2400" dirty="0">
                <a:ea typeface="Calibri"/>
                <a:cs typeface="Times New Roman"/>
              </a:rPr>
              <a:t>(Faruk Nafiz Çamlıbel)</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268669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352800" y="670999"/>
            <a:ext cx="14249400" cy="9202519"/>
          </a:xfrm>
          <a:prstGeom prst="rect">
            <a:avLst/>
          </a:prstGeom>
        </p:spPr>
        <p:txBody>
          <a:bodyPr wrap="square">
            <a:spAutoFit/>
          </a:bodyPr>
          <a:lstStyle/>
          <a:p>
            <a:r>
              <a:rPr lang="tr-TR" sz="3200" b="1" dirty="0" smtClean="0">
                <a:solidFill>
                  <a:srgbClr val="4F81BD"/>
                </a:solidFill>
                <a:latin typeface="Cambria"/>
                <a:ea typeface="Times New Roman"/>
                <a:cs typeface="Times New Roman"/>
              </a:rPr>
              <a:t>Eğik </a:t>
            </a:r>
            <a:r>
              <a:rPr lang="tr-TR" sz="3200" b="1" dirty="0">
                <a:solidFill>
                  <a:srgbClr val="4F81BD"/>
                </a:solidFill>
                <a:latin typeface="Cambria"/>
                <a:ea typeface="Times New Roman"/>
                <a:cs typeface="Times New Roman"/>
              </a:rPr>
              <a:t>Çizgi ( / )</a:t>
            </a:r>
          </a:p>
          <a:p>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Dizeler yan yana yazıldığında aralarına konur</a:t>
            </a:r>
            <a:r>
              <a:rPr lang="tr-TR" sz="2400" dirty="0">
                <a:ea typeface="Calibri"/>
                <a:cs typeface="Times New Roman"/>
              </a:rPr>
              <a:t>: </a:t>
            </a:r>
            <a:r>
              <a:rPr lang="tr-TR" sz="2400" i="1" dirty="0">
                <a:ea typeface="Calibri"/>
                <a:cs typeface="Times New Roman"/>
              </a:rPr>
              <a:t>Korkma! Sönmez bu şafaklarda yüzen al sancak / Sönmeden yurdumun üstünde tüten en son ocak / O benim milletimin yıldızıdır, parlayacak / O benimdir, o benim milletimindir ancak. </a:t>
            </a:r>
            <a:r>
              <a:rPr lang="tr-TR" sz="2400" dirty="0">
                <a:ea typeface="Calibri"/>
                <a:cs typeface="Times New Roman"/>
              </a:rPr>
              <a:t>(Mehmet Akif Ersoy)</a:t>
            </a:r>
          </a:p>
          <a:p>
            <a:pPr>
              <a:spcBef>
                <a:spcPts val="1800"/>
              </a:spcBef>
            </a:pPr>
            <a:r>
              <a:rPr lang="tr-TR" sz="2400" b="1" dirty="0">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Adres yazarken apartman numarası ile daire numarası arasına ve semt ile şehir arasına konur</a:t>
            </a:r>
            <a:r>
              <a:rPr lang="tr-TR" sz="2400" dirty="0">
                <a:ea typeface="Calibri"/>
                <a:cs typeface="Times New Roman"/>
              </a:rPr>
              <a:t>: </a:t>
            </a:r>
            <a:r>
              <a:rPr lang="tr-TR" sz="2400" i="1" dirty="0">
                <a:ea typeface="Calibri"/>
                <a:cs typeface="Times New Roman"/>
              </a:rPr>
              <a:t>Altay Sokağı No.: 21/6 Kurtuluş / ANKARA</a:t>
            </a:r>
            <a:endParaRPr lang="tr-TR" sz="2400" dirty="0">
              <a:ea typeface="Calibri"/>
              <a:cs typeface="Times New Roman"/>
            </a:endParaRPr>
          </a:p>
          <a:p>
            <a:r>
              <a:rPr lang="tr-TR" sz="2400" dirty="0">
                <a:ea typeface="Calibri"/>
                <a:cs typeface="Times New Roman"/>
              </a:rPr>
              <a:t>Ülke adı yazılacağında ise:</a:t>
            </a:r>
          </a:p>
          <a:p>
            <a:r>
              <a:rPr lang="tr-TR" sz="2400" dirty="0">
                <a:ea typeface="Calibri"/>
                <a:cs typeface="Times New Roman"/>
              </a:rPr>
              <a:t>      </a:t>
            </a:r>
            <a:r>
              <a:rPr lang="tr-TR" sz="2400" i="1" dirty="0">
                <a:ea typeface="Calibri"/>
                <a:cs typeface="Times New Roman"/>
              </a:rPr>
              <a:t> Atatürk Bulvarı No.: 217</a:t>
            </a:r>
            <a:endParaRPr lang="tr-TR" sz="2400" dirty="0">
              <a:ea typeface="Calibri"/>
              <a:cs typeface="Times New Roman"/>
            </a:endParaRPr>
          </a:p>
          <a:p>
            <a:r>
              <a:rPr lang="tr-TR" sz="2400" i="1" dirty="0">
                <a:ea typeface="Calibri"/>
                <a:cs typeface="Times New Roman"/>
              </a:rPr>
              <a:t>06680 </a:t>
            </a:r>
            <a:r>
              <a:rPr lang="tr-TR" sz="2400" i="1" u="sng" dirty="0">
                <a:ea typeface="Calibri"/>
                <a:cs typeface="Times New Roman"/>
              </a:rPr>
              <a:t>Kavaklıdere / Ankara</a:t>
            </a:r>
            <a:endParaRPr lang="tr-TR" sz="2400" dirty="0">
              <a:ea typeface="Calibri"/>
              <a:cs typeface="Times New Roman"/>
            </a:endParaRPr>
          </a:p>
          <a:p>
            <a:r>
              <a:rPr lang="tr-TR" sz="2400" i="1" dirty="0">
                <a:ea typeface="Calibri"/>
                <a:cs typeface="Times New Roman"/>
              </a:rPr>
              <a:t>                   TÜRKİYE</a:t>
            </a:r>
            <a:endParaRPr lang="tr-TR" sz="2400" dirty="0">
              <a:ea typeface="Calibri"/>
              <a:cs typeface="Times New Roman"/>
            </a:endParaRP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Tarihlerin yazılışında gün, ay ve yılı gösteren sayıları birbirinden ayırmak için konur</a:t>
            </a:r>
            <a:r>
              <a:rPr lang="tr-TR" sz="2400" dirty="0">
                <a:ea typeface="Calibri"/>
                <a:cs typeface="Times New Roman"/>
              </a:rPr>
              <a:t>: </a:t>
            </a:r>
            <a:r>
              <a:rPr lang="tr-TR" sz="2400" i="1" dirty="0">
                <a:ea typeface="Calibri"/>
                <a:cs typeface="Times New Roman"/>
              </a:rPr>
              <a:t>18/11/1969, 15/IX/1994 </a:t>
            </a:r>
            <a:r>
              <a:rPr lang="tr-TR" sz="2400" dirty="0">
                <a:ea typeface="Calibri"/>
                <a:cs typeface="Times New Roman"/>
              </a:rPr>
              <a:t>vb</a:t>
            </a:r>
            <a:r>
              <a:rPr lang="tr-TR" sz="2400" i="1" dirty="0">
                <a:ea typeface="Calibri"/>
                <a:cs typeface="Times New Roman"/>
              </a:rPr>
              <a:t>.</a:t>
            </a:r>
            <a:endParaRPr lang="tr-TR" sz="2400" dirty="0">
              <a:ea typeface="Calibri"/>
              <a:cs typeface="Times New Roman"/>
            </a:endParaRPr>
          </a:p>
          <a:p>
            <a:pPr>
              <a:spcBef>
                <a:spcPts val="1800"/>
              </a:spcBef>
            </a:pPr>
            <a:r>
              <a:rPr lang="tr-TR" sz="2400" b="1" dirty="0">
                <a:ea typeface="Calibri"/>
                <a:cs typeface="Times New Roman"/>
              </a:rPr>
              <a:t>4. </a:t>
            </a:r>
            <a:r>
              <a:rPr lang="tr-TR" sz="2400" dirty="0">
                <a:solidFill>
                  <a:schemeClr val="bg1"/>
                </a:solidFill>
                <a:effectLst>
                  <a:outerShdw blurRad="38100" dist="38100" dir="2700000" algn="tl">
                    <a:srgbClr val="000000">
                      <a:alpha val="43137"/>
                    </a:srgbClr>
                  </a:outerShdw>
                </a:effectLst>
                <a:ea typeface="Calibri"/>
                <a:cs typeface="Times New Roman"/>
              </a:rPr>
              <a:t>Dil bilgisinde eklerin farklı biçimlerini göstermek için kullanılır</a:t>
            </a:r>
            <a:r>
              <a:rPr lang="tr-TR" sz="2400" dirty="0">
                <a:ea typeface="Calibri"/>
                <a:cs typeface="Times New Roman"/>
              </a:rPr>
              <a:t>: </a:t>
            </a:r>
            <a:r>
              <a:rPr lang="tr-TR" sz="2400" i="1" dirty="0">
                <a:ea typeface="Calibri"/>
                <a:cs typeface="Times New Roman"/>
              </a:rPr>
              <a:t>-a /-e, -an /-en, -</a:t>
            </a:r>
            <a:r>
              <a:rPr lang="tr-TR" sz="2400" i="1" dirty="0" err="1">
                <a:ea typeface="Calibri"/>
                <a:cs typeface="Times New Roman"/>
              </a:rPr>
              <a:t>lık</a:t>
            </a:r>
            <a:r>
              <a:rPr lang="tr-TR" sz="2400" i="1" dirty="0">
                <a:ea typeface="Calibri"/>
                <a:cs typeface="Times New Roman"/>
              </a:rPr>
              <a:t> /-</a:t>
            </a:r>
            <a:r>
              <a:rPr lang="tr-TR" sz="2400" i="1" dirty="0" err="1">
                <a:ea typeface="Calibri"/>
                <a:cs typeface="Times New Roman"/>
              </a:rPr>
              <a:t>lik</a:t>
            </a:r>
            <a:r>
              <a:rPr lang="tr-TR" sz="2400" i="1" dirty="0">
                <a:ea typeface="Calibri"/>
                <a:cs typeface="Times New Roman"/>
              </a:rPr>
              <a:t>, -</a:t>
            </a:r>
            <a:r>
              <a:rPr lang="tr-TR" sz="2400" i="1" dirty="0" err="1">
                <a:ea typeface="Calibri"/>
                <a:cs typeface="Times New Roman"/>
              </a:rPr>
              <a:t>madan</a:t>
            </a:r>
            <a:r>
              <a:rPr lang="tr-TR" sz="2400" i="1" dirty="0">
                <a:ea typeface="Calibri"/>
                <a:cs typeface="Times New Roman"/>
              </a:rPr>
              <a:t> /-</a:t>
            </a:r>
            <a:r>
              <a:rPr lang="tr-TR" sz="2400" i="1" dirty="0" err="1">
                <a:ea typeface="Calibri"/>
                <a:cs typeface="Times New Roman"/>
              </a:rPr>
              <a:t>meden</a:t>
            </a:r>
            <a:r>
              <a:rPr lang="tr-TR" sz="2400" dirty="0">
                <a:ea typeface="Calibri"/>
                <a:cs typeface="Times New Roman"/>
              </a:rPr>
              <a:t> vb.</a:t>
            </a:r>
          </a:p>
          <a:p>
            <a:pPr>
              <a:spcBef>
                <a:spcPts val="1800"/>
              </a:spcBef>
            </a:pPr>
            <a:r>
              <a:rPr lang="tr-TR" sz="2400" b="1" dirty="0">
                <a:ea typeface="Calibri"/>
                <a:cs typeface="Times New Roman"/>
              </a:rPr>
              <a:t>5.</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Genel ağ adreslerinde kullanılır</a:t>
            </a:r>
            <a:r>
              <a:rPr lang="tr-TR" sz="2400" dirty="0">
                <a:ea typeface="Calibri"/>
                <a:cs typeface="Times New Roman"/>
              </a:rPr>
              <a:t>: </a:t>
            </a:r>
            <a:r>
              <a:rPr lang="tr-TR" sz="2400" i="1" u="sng" dirty="0">
                <a:solidFill>
                  <a:srgbClr val="0000FF"/>
                </a:solidFill>
                <a:ea typeface="Calibri"/>
                <a:cs typeface="Times New Roman"/>
                <a:hlinkClick r:id="rId3"/>
              </a:rPr>
              <a:t>http://tdk.gov.tr</a:t>
            </a:r>
            <a:endParaRPr lang="tr-TR" sz="2400" dirty="0">
              <a:ea typeface="Calibri"/>
              <a:cs typeface="Times New Roman"/>
            </a:endParaRPr>
          </a:p>
          <a:p>
            <a:pPr>
              <a:spcBef>
                <a:spcPts val="1800"/>
              </a:spcBef>
            </a:pPr>
            <a:r>
              <a:rPr lang="tr-TR" sz="2400" b="1" dirty="0">
                <a:ea typeface="Calibri"/>
                <a:cs typeface="Times New Roman"/>
              </a:rPr>
              <a:t>6. </a:t>
            </a:r>
            <a:r>
              <a:rPr lang="tr-TR" sz="2400" dirty="0">
                <a:solidFill>
                  <a:schemeClr val="bg1"/>
                </a:solidFill>
                <a:effectLst>
                  <a:outerShdw blurRad="38100" dist="38100" dir="2700000" algn="tl">
                    <a:srgbClr val="000000">
                      <a:alpha val="43137"/>
                    </a:srgbClr>
                  </a:outerShdw>
                </a:effectLst>
                <a:ea typeface="Calibri"/>
                <a:cs typeface="Times New Roman"/>
              </a:rPr>
              <a:t>Matematikte bölme işareti olarak kullanılır</a:t>
            </a:r>
            <a:r>
              <a:rPr lang="tr-TR" sz="2400" dirty="0">
                <a:ea typeface="Calibri"/>
                <a:cs typeface="Times New Roman"/>
              </a:rPr>
              <a:t>:</a:t>
            </a:r>
            <a:r>
              <a:rPr lang="tr-TR" sz="2400" i="1" dirty="0">
                <a:ea typeface="Calibri"/>
                <a:cs typeface="Times New Roman"/>
              </a:rPr>
              <a:t> 70/2=35</a:t>
            </a:r>
            <a:endParaRPr lang="tr-TR" sz="2400" dirty="0">
              <a:ea typeface="Calibri"/>
              <a:cs typeface="Times New Roman"/>
            </a:endParaRPr>
          </a:p>
          <a:p>
            <a:pPr>
              <a:spcBef>
                <a:spcPts val="1800"/>
              </a:spcBef>
            </a:pPr>
            <a:r>
              <a:rPr lang="tr-TR" sz="2400" b="1" dirty="0">
                <a:ea typeface="Calibri"/>
                <a:cs typeface="Times New Roman"/>
              </a:rPr>
              <a:t>7.</a:t>
            </a:r>
            <a:r>
              <a:rPr lang="tr-TR" sz="2400" b="1" dirty="0">
                <a:solidFill>
                  <a:schemeClr val="bg1"/>
                </a:solidFill>
                <a:effectLst>
                  <a:outerShdw blurRad="38100" dist="38100" dir="2700000" algn="tl">
                    <a:srgbClr val="000000">
                      <a:alpha val="43137"/>
                    </a:srgbClr>
                  </a:outerShdw>
                </a:effectLst>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Fizik, matematik vb. alanlarda birimler arası orantıları gösterirken eğik çizgi araya boşluk konulmadan kullanılır</a:t>
            </a:r>
            <a:r>
              <a:rPr lang="tr-TR" sz="2400" dirty="0">
                <a:ea typeface="Calibri"/>
                <a:cs typeface="Times New Roman"/>
              </a:rPr>
              <a:t>: </a:t>
            </a:r>
            <a:r>
              <a:rPr lang="tr-TR" sz="2400" i="1" dirty="0">
                <a:ea typeface="Calibri"/>
                <a:cs typeface="Times New Roman"/>
              </a:rPr>
              <a:t>g/</a:t>
            </a:r>
            <a:r>
              <a:rPr lang="tr-TR" sz="2400" i="1" dirty="0" err="1">
                <a:ea typeface="Calibri"/>
                <a:cs typeface="Times New Roman"/>
              </a:rPr>
              <a:t>sn</a:t>
            </a:r>
            <a:r>
              <a:rPr lang="tr-TR" sz="2400" i="1" dirty="0">
                <a:ea typeface="Calibri"/>
                <a:cs typeface="Times New Roman"/>
              </a:rPr>
              <a:t> (gram/saniye)</a:t>
            </a:r>
            <a:endParaRPr lang="tr-TR" sz="2400" dirty="0">
              <a:ea typeface="Calibri"/>
              <a:cs typeface="Times New Roman"/>
            </a:endParaRPr>
          </a:p>
          <a:p>
            <a:pPr>
              <a:spcBef>
                <a:spcPts val="1800"/>
              </a:spcBef>
            </a:pPr>
            <a:r>
              <a:rPr lang="tr-TR" sz="3200" b="1" dirty="0">
                <a:solidFill>
                  <a:srgbClr val="4F81BD"/>
                </a:solidFill>
                <a:latin typeface="Cambria"/>
                <a:ea typeface="Times New Roman"/>
                <a:cs typeface="Times New Roman"/>
              </a:rPr>
              <a:t>Ters Eğik Çizgi ( \ )</a:t>
            </a:r>
          </a:p>
          <a:p>
            <a:r>
              <a:rPr lang="tr-TR" sz="2400" dirty="0">
                <a:solidFill>
                  <a:schemeClr val="bg1"/>
                </a:solidFill>
                <a:effectLst>
                  <a:outerShdw blurRad="38100" dist="38100" dir="2700000" algn="tl">
                    <a:srgbClr val="000000">
                      <a:alpha val="43137"/>
                    </a:srgbClr>
                  </a:outerShdw>
                </a:effectLst>
                <a:ea typeface="Calibri"/>
                <a:cs typeface="Times New Roman"/>
              </a:rPr>
              <a:t>Bilişim uygulamalarında art arda gelen dizinleri birbirinden ayırt etmek için kullanılır</a:t>
            </a:r>
            <a:r>
              <a:rPr lang="tr-TR" sz="2400" dirty="0">
                <a:ea typeface="Calibri"/>
                <a:cs typeface="Times New Roman"/>
              </a:rPr>
              <a:t>: </a:t>
            </a:r>
            <a:r>
              <a:rPr lang="tr-TR" sz="2400" i="1" dirty="0">
                <a:ea typeface="Calibri"/>
                <a:cs typeface="Times New Roman"/>
              </a:rPr>
              <a:t>C:\Belgelerim\Türk İşaret Dili\</a:t>
            </a:r>
            <a:r>
              <a:rPr lang="tr-TR" sz="2400" i="1" dirty="0" err="1">
                <a:ea typeface="Calibri"/>
                <a:cs typeface="Times New Roman"/>
              </a:rPr>
              <a:t>Kitapçık.indd</a:t>
            </a:r>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4" action="ppaction://hlinksldjump"/>
              </a:rPr>
              <a:t>Açıklamalar</a:t>
            </a:r>
            <a:endParaRPr lang="en-US" sz="1200" dirty="0">
              <a:latin typeface="Capriola"/>
            </a:endParaRPr>
          </a:p>
          <a:p>
            <a:pPr lvl="0">
              <a:lnSpc>
                <a:spcPts val="2240"/>
              </a:lnSpc>
            </a:pPr>
            <a:r>
              <a:rPr lang="en-US" sz="1200" dirty="0" err="1">
                <a:latin typeface="Capriola"/>
                <a:hlinkClick r:id="rId5" action="ppaction://hlinksldjump"/>
              </a:rPr>
              <a:t>Nokta</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Noktalı</a:t>
            </a:r>
            <a:r>
              <a:rPr lang="en-US" sz="1200" dirty="0">
                <a:latin typeface="Capriola"/>
                <a:hlinkClick r:id="rId7" action="ppaction://hlinksldjump"/>
              </a:rPr>
              <a:t> </a:t>
            </a:r>
            <a:r>
              <a:rPr lang="en-US" sz="1200" dirty="0" err="1">
                <a:latin typeface="Capriola"/>
                <a:hlinkClick r:id="rId7" action="ppaction://hlinksldjump"/>
              </a:rPr>
              <a:t>Virgül</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İki</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a:t>
            </a:r>
            <a:endParaRPr lang="en-US" sz="1200" dirty="0">
              <a:latin typeface="Capriola"/>
            </a:endParaRPr>
          </a:p>
          <a:p>
            <a:pPr lvl="0">
              <a:lnSpc>
                <a:spcPts val="2240"/>
              </a:lnSpc>
            </a:pPr>
            <a:r>
              <a:rPr lang="en-US" sz="1200" dirty="0" err="1">
                <a:latin typeface="Capriola"/>
                <a:hlinkClick r:id="rId9" action="ppaction://hlinksldjump"/>
              </a:rPr>
              <a:t>Üç</a:t>
            </a:r>
            <a:r>
              <a:rPr lang="en-US" sz="1200" dirty="0">
                <a:latin typeface="Capriola"/>
                <a:hlinkClick r:id="rId9" action="ppaction://hlinksldjump"/>
              </a:rPr>
              <a:t> </a:t>
            </a: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Soru</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Ünlem</a:t>
            </a:r>
            <a:r>
              <a:rPr lang="en-US" sz="1200" dirty="0">
                <a:latin typeface="Capriola"/>
                <a:hlinkClick r:id="rId11" action="ppaction://hlinksldjump"/>
              </a:rPr>
              <a:t> </a:t>
            </a:r>
            <a:r>
              <a:rPr lang="en-US" sz="1200" dirty="0" err="1">
                <a:latin typeface="Capriola"/>
                <a:hlinkClick r:id="rId11" action="ppaction://hlinksldjump"/>
              </a:rPr>
              <a:t>İşareti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Kısa</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Uzun</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a:t>
            </a:r>
          </a:p>
          <a:p>
            <a:pPr lvl="0">
              <a:lnSpc>
                <a:spcPts val="2240"/>
              </a:lnSpc>
            </a:pP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Ters</a:t>
            </a:r>
            <a:r>
              <a:rPr lang="en-US" sz="1200" dirty="0">
                <a:latin typeface="Capriola"/>
                <a:hlinkClick r:id="rId13" action="ppaction://hlinksldjump"/>
              </a:rPr>
              <a:t> </a:t>
            </a: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Tek</a:t>
            </a:r>
            <a:r>
              <a:rPr lang="en-US" sz="1200" dirty="0">
                <a:latin typeface="Capriola"/>
                <a:hlinkClick r:id="rId14" action="ppaction://hlinksldjump"/>
              </a:rPr>
              <a:t> </a:t>
            </a: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Denden</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a:t>
            </a:r>
            <a:endParaRPr lang="en-US" sz="1200" dirty="0">
              <a:latin typeface="Capriola"/>
            </a:endParaRPr>
          </a:p>
          <a:p>
            <a:pPr lvl="0">
              <a:lnSpc>
                <a:spcPts val="2240"/>
              </a:lnSpc>
            </a:pPr>
            <a:r>
              <a:rPr lang="en-US" sz="1200" dirty="0">
                <a:solidFill>
                  <a:schemeClr val="bg1"/>
                </a:solidFill>
                <a:latin typeface="Capriola"/>
                <a:hlinkClick r:id="rId15" action="ppaction://hlinksldjump"/>
              </a:rPr>
              <a:t>Yay </a:t>
            </a:r>
            <a:r>
              <a:rPr lang="en-US" sz="1200" dirty="0" err="1">
                <a:solidFill>
                  <a:schemeClr val="bg1"/>
                </a:solidFill>
                <a:latin typeface="Capriola"/>
                <a:hlinkClick r:id="rId15" action="ppaction://hlinksldjump"/>
              </a:rPr>
              <a:t>Ayraç</a:t>
            </a:r>
            <a:r>
              <a:rPr lang="en-US" sz="1200" dirty="0">
                <a:solidFill>
                  <a:schemeClr val="bg1"/>
                </a:solidFill>
                <a:latin typeface="Capriola"/>
                <a:hlinkClick r:id="rId15"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6" action="ppaction://hlinksldjump"/>
              </a:rPr>
              <a:t>Köşeli</a:t>
            </a:r>
            <a:r>
              <a:rPr lang="en-US" sz="1200" dirty="0">
                <a:latin typeface="Capriola"/>
                <a:hlinkClick r:id="rId16" action="ppaction://hlinksldjump"/>
              </a:rPr>
              <a:t> </a:t>
            </a:r>
            <a:r>
              <a:rPr lang="en-US" sz="1200" dirty="0" err="1">
                <a:latin typeface="Capriola"/>
                <a:hlinkClick r:id="rId16" action="ppaction://hlinksldjump"/>
              </a:rPr>
              <a:t>Ayraç</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7" action="ppaction://hlinksldjump"/>
              </a:rPr>
              <a:t>Kesme</a:t>
            </a:r>
            <a:r>
              <a:rPr lang="en-US" sz="1200" dirty="0">
                <a:latin typeface="Capriola"/>
                <a:hlinkClick r:id="rId17" action="ppaction://hlinksldjump"/>
              </a:rPr>
              <a:t> </a:t>
            </a:r>
            <a:r>
              <a:rPr lang="en-US" sz="1200" dirty="0" err="1">
                <a:latin typeface="Capriola"/>
                <a:hlinkClick r:id="rId17" action="ppaction://hlinksldjump"/>
              </a:rPr>
              <a:t>İşareti</a:t>
            </a:r>
            <a:r>
              <a:rPr lang="en-US" sz="1200" dirty="0">
                <a:latin typeface="Capriola"/>
                <a:hlinkClick r:id="rId17" action="ppaction://hlinksldjump"/>
              </a:rPr>
              <a:t> ( ’ )</a:t>
            </a:r>
            <a:endParaRPr lang="en-US" sz="1200" dirty="0">
              <a:latin typeface="Capriola"/>
            </a:endParaRPr>
          </a:p>
        </p:txBody>
      </p:sp>
    </p:spTree>
    <p:extLst>
      <p:ext uri="{BB962C8B-B14F-4D97-AF65-F5344CB8AC3E}">
        <p14:creationId xmlns:p14="http://schemas.microsoft.com/office/powerpoint/2010/main" val="4195784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344779" y="114300"/>
            <a:ext cx="14249400" cy="10018127"/>
          </a:xfrm>
          <a:prstGeom prst="rect">
            <a:avLst/>
          </a:prstGeom>
        </p:spPr>
        <p:txBody>
          <a:bodyPr wrap="square">
            <a:spAutoFit/>
          </a:bodyPr>
          <a:lstStyle/>
          <a:p>
            <a:r>
              <a:rPr lang="tr-TR" sz="3200" b="1" dirty="0" smtClean="0">
                <a:solidFill>
                  <a:srgbClr val="4F81BD"/>
                </a:solidFill>
                <a:latin typeface="Cambria"/>
                <a:ea typeface="Times New Roman"/>
                <a:cs typeface="Times New Roman"/>
              </a:rPr>
              <a:t>Tırnak </a:t>
            </a:r>
            <a:r>
              <a:rPr lang="tr-TR" sz="3200" b="1" dirty="0">
                <a:solidFill>
                  <a:srgbClr val="4F81BD"/>
                </a:solidFill>
                <a:latin typeface="Cambria"/>
                <a:ea typeface="Times New Roman"/>
                <a:cs typeface="Times New Roman"/>
              </a:rPr>
              <a:t>İşareti ( “ ” )</a:t>
            </a:r>
          </a:p>
          <a:p>
            <a:pPr>
              <a:spcBef>
                <a:spcPts val="1800"/>
              </a:spcBef>
            </a:pPr>
            <a:r>
              <a:rPr lang="tr-TR" sz="2400" b="1" dirty="0"/>
              <a:t>1. </a:t>
            </a:r>
            <a:r>
              <a:rPr lang="tr-TR" sz="2400" dirty="0">
                <a:solidFill>
                  <a:schemeClr val="bg1"/>
                </a:solidFill>
                <a:effectLst>
                  <a:outerShdw blurRad="38100" dist="38100" dir="2700000" algn="tl">
                    <a:srgbClr val="000000">
                      <a:alpha val="43137"/>
                    </a:srgbClr>
                  </a:outerShdw>
                </a:effectLst>
                <a:ea typeface="Calibri"/>
                <a:cs typeface="Times New Roman"/>
              </a:rPr>
              <a:t>Başka bir kimseden veya yazıdan olduğu gibi aktarılan sözler tır­nak içine alınır</a:t>
            </a:r>
            <a:r>
              <a:rPr lang="tr-TR" sz="2400" dirty="0"/>
              <a:t>: </a:t>
            </a:r>
            <a:r>
              <a:rPr lang="tr-TR" sz="2400" i="1" dirty="0"/>
              <a:t>Türk Dil Kurumu binasının yan cephesinde Atatürk’ün “Türk dili, Türk milletinin kalbidir, zihnidir.” sözü yazılıdır. Dil ve Tarih-Coğrafya Fakültesinin ön cephesinde Atatürk’ün “Hayatta en hakiki mürşit ilimdir.” vecizesi yer almaktadır. Ulu önderin “Ne mutlu Türk’üm diyene!” sözü her Türk’ü duygulandırır.</a:t>
            </a:r>
            <a:endParaRPr lang="tr-TR" sz="2400" dirty="0"/>
          </a:p>
          <a:p>
            <a:r>
              <a:rPr lang="tr-TR" sz="2400" i="1" dirty="0"/>
              <a:t>Bakınız, şair vatanı ne güzel tarif ediyor:</a:t>
            </a:r>
            <a:endParaRPr lang="tr-TR" sz="2400" dirty="0"/>
          </a:p>
          <a:p>
            <a:r>
              <a:rPr lang="tr-TR" sz="2400" i="1" dirty="0"/>
              <a:t>“Bayrakları bayrak yapan üstündeki kandır.</a:t>
            </a:r>
            <a:endParaRPr lang="tr-TR" sz="2400" dirty="0"/>
          </a:p>
          <a:p>
            <a:r>
              <a:rPr lang="tr-TR" sz="2400" i="1" dirty="0"/>
              <a:t>Toprak eğer uğrunda ölen varsa vatandır.”</a:t>
            </a:r>
            <a:endParaRPr lang="tr-TR" sz="2400" dirty="0"/>
          </a:p>
          <a:p>
            <a:pPr>
              <a:spcBef>
                <a:spcPts val="1800"/>
              </a:spcBef>
            </a:pPr>
            <a:r>
              <a:rPr lang="tr-TR" sz="2800" b="1" dirty="0">
                <a:solidFill>
                  <a:srgbClr val="C00000"/>
                </a:solidFill>
              </a:rPr>
              <a:t>UYARI:</a:t>
            </a:r>
            <a:r>
              <a:rPr lang="tr-TR" sz="2400" b="1" dirty="0"/>
              <a:t> Tırnak içindeki alıntının sonunda bulunan işaret (nokta, soru işareti, ünlem işareti vb.) tırnak içinde kal</a:t>
            </a:r>
            <a:r>
              <a:rPr lang="tr-TR" sz="2400" dirty="0"/>
              <a:t>ır:</a:t>
            </a:r>
          </a:p>
          <a:p>
            <a:r>
              <a:rPr lang="tr-TR" sz="2400" i="1" dirty="0"/>
              <a:t>“İzmir üzerine dünyada bir şehir daha yoktur!” diyorlar.</a:t>
            </a:r>
            <a:r>
              <a:rPr lang="tr-TR" sz="2400" dirty="0"/>
              <a:t> (Yahya Kemal Beyatlı)</a:t>
            </a:r>
          </a:p>
          <a:p>
            <a:pPr>
              <a:spcBef>
                <a:spcPts val="1800"/>
              </a:spcBef>
            </a:pPr>
            <a:r>
              <a:rPr lang="tr-TR" sz="2400" b="1" dirty="0"/>
              <a:t>2. </a:t>
            </a:r>
            <a:r>
              <a:rPr lang="tr-TR" sz="2400" dirty="0">
                <a:solidFill>
                  <a:schemeClr val="bg1"/>
                </a:solidFill>
                <a:effectLst>
                  <a:outerShdw blurRad="38100" dist="38100" dir="2700000" algn="tl">
                    <a:srgbClr val="000000">
                      <a:alpha val="43137"/>
                    </a:srgbClr>
                  </a:outerShdw>
                </a:effectLst>
                <a:ea typeface="Calibri"/>
                <a:cs typeface="Times New Roman"/>
              </a:rPr>
              <a:t>Özel olarak vurgulanmak istenen sözler tırnak içine alınır</a:t>
            </a:r>
            <a:r>
              <a:rPr lang="tr-TR" sz="2400" dirty="0"/>
              <a:t>: </a:t>
            </a:r>
            <a:r>
              <a:rPr lang="tr-TR" sz="2400" i="1" dirty="0"/>
              <a:t>Yeni bir “barış taarruzu” başladı.</a:t>
            </a:r>
            <a:endParaRPr lang="tr-TR" sz="2400" dirty="0"/>
          </a:p>
          <a:p>
            <a:pPr>
              <a:spcBef>
                <a:spcPts val="1800"/>
              </a:spcBef>
            </a:pPr>
            <a:r>
              <a:rPr lang="tr-TR" sz="2400" b="1" dirty="0"/>
              <a:t>3.</a:t>
            </a:r>
            <a:r>
              <a:rPr lang="tr-TR" sz="2400" dirty="0"/>
              <a:t> </a:t>
            </a:r>
            <a:r>
              <a:rPr lang="tr-TR" sz="2400" dirty="0">
                <a:solidFill>
                  <a:schemeClr val="bg1"/>
                </a:solidFill>
                <a:effectLst>
                  <a:outerShdw blurRad="38100" dist="38100" dir="2700000" algn="tl">
                    <a:srgbClr val="000000">
                      <a:alpha val="43137"/>
                    </a:srgbClr>
                  </a:outerShdw>
                </a:effectLst>
                <a:ea typeface="Calibri"/>
                <a:cs typeface="Times New Roman"/>
              </a:rPr>
              <a:t>Cümle içerisinde eserlerin ve yazıların adları ile bölüm başlıkları tırnak içine alınır</a:t>
            </a:r>
            <a:r>
              <a:rPr lang="tr-TR" sz="2400" dirty="0"/>
              <a:t>:</a:t>
            </a:r>
          </a:p>
          <a:p>
            <a:r>
              <a:rPr lang="tr-TR" sz="2400" dirty="0"/>
              <a:t>    </a:t>
            </a:r>
            <a:r>
              <a:rPr lang="tr-TR" sz="2400" i="1" dirty="0"/>
              <a:t>   Bugün öğrenciler “Kendi Gök Kubbemiz” adlı şiiri incelediler.</a:t>
            </a:r>
            <a:endParaRPr lang="tr-TR" sz="2400" dirty="0"/>
          </a:p>
          <a:p>
            <a:r>
              <a:rPr lang="tr-TR" sz="2400" i="1" dirty="0"/>
              <a:t>      “Yazım Kuralları” bölümünde bazı uyarılara yer verilmiştir.</a:t>
            </a:r>
            <a:endParaRPr lang="tr-TR" sz="2400" dirty="0"/>
          </a:p>
          <a:p>
            <a:pPr>
              <a:spcBef>
                <a:spcPts val="1800"/>
              </a:spcBef>
            </a:pPr>
            <a:r>
              <a:rPr lang="tr-TR" sz="2400" b="1" dirty="0"/>
              <a:t>UYARI: Cümle içerisinde özel olarak belirtilmek istenen sözler, kitap ve dergi adları ve başlıkları tırnak içine alınmaksızın eğik yazıyla dizilerek de gösterilebilir</a:t>
            </a:r>
            <a:r>
              <a:rPr lang="tr-TR" sz="2400" dirty="0"/>
              <a:t>:</a:t>
            </a:r>
          </a:p>
          <a:p>
            <a:r>
              <a:rPr lang="tr-TR" sz="2400" dirty="0"/>
              <a:t>Höyük sözü Anadolu’da</a:t>
            </a:r>
            <a:r>
              <a:rPr lang="tr-TR" sz="2400" b="1" i="1" dirty="0"/>
              <a:t> </a:t>
            </a:r>
            <a:r>
              <a:rPr lang="tr-TR" sz="2400" i="1" dirty="0"/>
              <a:t>tepe</a:t>
            </a:r>
            <a:r>
              <a:rPr lang="tr-TR" sz="2400" b="1" i="1" dirty="0"/>
              <a:t> </a:t>
            </a:r>
            <a:r>
              <a:rPr lang="tr-TR" sz="2400" dirty="0"/>
              <a:t>olarak geçer.</a:t>
            </a:r>
          </a:p>
          <a:p>
            <a:r>
              <a:rPr lang="tr-TR" sz="2400" dirty="0"/>
              <a:t>      Cahit Sıtkı’nın </a:t>
            </a:r>
            <a:r>
              <a:rPr lang="tr-TR" sz="2400" i="1" dirty="0"/>
              <a:t>Şairin Ölümü </a:t>
            </a:r>
            <a:r>
              <a:rPr lang="tr-TR" sz="2400" dirty="0"/>
              <a:t>şiirini Yahya Kemal çok sevmişti. (Ahmet Hamdi Tanpınar)</a:t>
            </a:r>
          </a:p>
          <a:p>
            <a:pPr>
              <a:spcBef>
                <a:spcPts val="1800"/>
              </a:spcBef>
            </a:pPr>
            <a:r>
              <a:rPr lang="tr-TR" sz="2800" b="1" dirty="0">
                <a:solidFill>
                  <a:srgbClr val="C00000"/>
                </a:solidFill>
              </a:rPr>
              <a:t>UYARI:</a:t>
            </a:r>
            <a:r>
              <a:rPr lang="tr-TR" sz="2400" b="1" dirty="0"/>
              <a:t> </a:t>
            </a:r>
            <a:r>
              <a:rPr lang="tr-TR" sz="2400" dirty="0"/>
              <a:t>Tırnak içine alınan sözlerden sonra gelen ekleri ayırmak için kesme işareti kulla­nılmaz: </a:t>
            </a:r>
            <a:r>
              <a:rPr lang="tr-TR" sz="2400" i="1" dirty="0"/>
              <a:t>Elif Şafak’ın “Bit </a:t>
            </a:r>
            <a:r>
              <a:rPr lang="tr-TR" sz="2400" i="1" dirty="0" err="1"/>
              <a:t>Palas”ını</a:t>
            </a:r>
            <a:r>
              <a:rPr lang="tr-TR" sz="2400" i="1" dirty="0"/>
              <a:t> okudunuz mu?</a:t>
            </a:r>
            <a:endParaRPr lang="tr-TR" sz="2400" dirty="0"/>
          </a:p>
          <a:p>
            <a:pPr>
              <a:spcBef>
                <a:spcPts val="1800"/>
              </a:spcBef>
            </a:pPr>
            <a:r>
              <a:rPr lang="tr-TR" sz="2400" b="1" dirty="0"/>
              <a:t>      4.</a:t>
            </a:r>
            <a:r>
              <a:rPr lang="tr-TR" sz="2400" dirty="0"/>
              <a:t> </a:t>
            </a:r>
            <a:r>
              <a:rPr lang="tr-TR" sz="2400" dirty="0">
                <a:solidFill>
                  <a:schemeClr val="bg1"/>
                </a:solidFill>
                <a:effectLst>
                  <a:outerShdw blurRad="38100" dist="38100" dir="2700000" algn="tl">
                    <a:srgbClr val="000000">
                      <a:alpha val="43137"/>
                    </a:srgbClr>
                  </a:outerShdw>
                </a:effectLst>
                <a:ea typeface="Calibri"/>
                <a:cs typeface="Times New Roman"/>
              </a:rPr>
              <a:t>Bilimsel çalışmalarda künye verilirken makale adları tırnak içinde yazılır</a:t>
            </a:r>
            <a:r>
              <a:rPr lang="tr-TR" sz="2400" dirty="0"/>
              <a:t>.</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57509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352800" y="1894704"/>
            <a:ext cx="14249400" cy="6849054"/>
          </a:xfrm>
          <a:prstGeom prst="rect">
            <a:avLst/>
          </a:prstGeom>
        </p:spPr>
        <p:txBody>
          <a:bodyPr wrap="square">
            <a:spAutoFit/>
          </a:bodyPr>
          <a:lstStyle/>
          <a:p>
            <a:r>
              <a:rPr lang="tr-TR" sz="3200" b="1" dirty="0" smtClean="0">
                <a:solidFill>
                  <a:srgbClr val="4F81BD"/>
                </a:solidFill>
                <a:latin typeface="Cambria"/>
                <a:ea typeface="Times New Roman"/>
                <a:cs typeface="Times New Roman"/>
              </a:rPr>
              <a:t>Tek </a:t>
            </a:r>
            <a:r>
              <a:rPr lang="tr-TR" sz="3200" b="1" dirty="0">
                <a:solidFill>
                  <a:srgbClr val="4F81BD"/>
                </a:solidFill>
                <a:latin typeface="Cambria"/>
                <a:ea typeface="Times New Roman"/>
                <a:cs typeface="Times New Roman"/>
              </a:rPr>
              <a:t>Tırnak İşareti ( ‘ ’ )</a:t>
            </a:r>
          </a:p>
          <a:p>
            <a:pPr>
              <a:lnSpc>
                <a:spcPct val="115000"/>
              </a:lnSpc>
              <a:spcAft>
                <a:spcPts val="1000"/>
              </a:spcAft>
            </a:pPr>
            <a:r>
              <a:rPr lang="tr-TR" sz="2400" dirty="0">
                <a:solidFill>
                  <a:schemeClr val="bg1"/>
                </a:solidFill>
                <a:effectLst>
                  <a:outerShdw blurRad="38100" dist="38100" dir="2700000" algn="tl">
                    <a:srgbClr val="000000">
                      <a:alpha val="43137"/>
                    </a:srgbClr>
                  </a:outerShdw>
                </a:effectLst>
                <a:ea typeface="Calibri"/>
                <a:cs typeface="Times New Roman"/>
              </a:rPr>
              <a:t>Tırnak içinde verilen cümlenin içinde yeniden tırnağa alınması gereken bir sözü, ibareyi belirtmek için kullanılır</a:t>
            </a:r>
            <a:r>
              <a:rPr lang="tr-TR" sz="2400" dirty="0">
                <a:ea typeface="Calibri"/>
                <a:cs typeface="Times New Roman"/>
              </a:rPr>
              <a:t>:</a:t>
            </a:r>
          </a:p>
          <a:p>
            <a:pPr>
              <a:lnSpc>
                <a:spcPct val="115000"/>
              </a:lnSpc>
              <a:spcAft>
                <a:spcPts val="1000"/>
              </a:spcAft>
            </a:pPr>
            <a:r>
              <a:rPr lang="tr-TR" sz="2400" dirty="0">
                <a:ea typeface="Calibri"/>
                <a:cs typeface="Times New Roman"/>
              </a:rPr>
              <a:t>       </a:t>
            </a:r>
            <a:r>
              <a:rPr lang="tr-TR" sz="2400" i="1" dirty="0">
                <a:ea typeface="Calibri"/>
                <a:cs typeface="Times New Roman"/>
              </a:rPr>
              <a:t>Edebiyat öğretmeni “Şiirler içinde ‘Han Duvarları’ gibisi var mı?” dedi ve Faruk Nafiz’in bu güzel şiirini okumaya başladı.</a:t>
            </a:r>
            <a:endParaRPr lang="tr-TR" sz="2400" dirty="0">
              <a:ea typeface="Calibri"/>
              <a:cs typeface="Times New Roman"/>
            </a:endParaRPr>
          </a:p>
          <a:p>
            <a:pPr>
              <a:lnSpc>
                <a:spcPct val="115000"/>
              </a:lnSpc>
              <a:spcAft>
                <a:spcPts val="1000"/>
              </a:spcAft>
            </a:pPr>
            <a:r>
              <a:rPr lang="tr-TR" sz="2400" dirty="0">
                <a:ea typeface="Calibri"/>
                <a:cs typeface="Times New Roman"/>
              </a:rPr>
              <a:t>   </a:t>
            </a:r>
            <a:r>
              <a:rPr lang="tr-TR" sz="2400" i="1" dirty="0">
                <a:ea typeface="Calibri"/>
                <a:cs typeface="Times New Roman"/>
              </a:rPr>
              <a:t>   “Atatürk henüz ‘Gazi Mustafa Kemal Paşa’ idi. Benden ona dair bir kitap için ön söz istemişlerdi.” (Falih Rıfkı Atay)</a:t>
            </a:r>
            <a:endParaRPr lang="tr-TR" sz="2400" dirty="0">
              <a:ea typeface="Calibri"/>
              <a:cs typeface="Times New Roman"/>
            </a:endParaRPr>
          </a:p>
          <a:p>
            <a:pPr>
              <a:lnSpc>
                <a:spcPct val="115000"/>
              </a:lnSpc>
              <a:spcBef>
                <a:spcPts val="1000"/>
              </a:spcBef>
              <a:spcAft>
                <a:spcPts val="0"/>
              </a:spcAft>
            </a:pPr>
            <a:r>
              <a:rPr lang="tr-TR" sz="3200" b="1" dirty="0">
                <a:solidFill>
                  <a:srgbClr val="4F81BD"/>
                </a:solidFill>
                <a:latin typeface="Cambria"/>
                <a:ea typeface="Times New Roman"/>
                <a:cs typeface="Times New Roman"/>
              </a:rPr>
              <a:t>Denden İşareti (“)</a:t>
            </a:r>
          </a:p>
          <a:p>
            <a:pPr>
              <a:lnSpc>
                <a:spcPct val="115000"/>
              </a:lnSpc>
              <a:spcAft>
                <a:spcPts val="1000"/>
              </a:spcAft>
            </a:pPr>
            <a:r>
              <a:rPr lang="tr-TR" sz="2400" dirty="0">
                <a:solidFill>
                  <a:schemeClr val="bg1"/>
                </a:solidFill>
                <a:effectLst>
                  <a:outerShdw blurRad="38100" dist="38100" dir="2700000" algn="tl">
                    <a:srgbClr val="000000">
                      <a:alpha val="43137"/>
                    </a:srgbClr>
                  </a:outerShdw>
                </a:effectLst>
                <a:ea typeface="Calibri"/>
                <a:cs typeface="Times New Roman"/>
              </a:rPr>
              <a:t>Bir yazıdaki maddelerin sıralanmasında veya bir çizelgede alt alta gelen aynı sözlerin, söz gruplarının ve sayıların tekrar yazılmasını önlemek için kullanılır</a:t>
            </a:r>
            <a:r>
              <a:rPr lang="tr-TR" sz="2400" dirty="0">
                <a:ea typeface="Calibri"/>
                <a:cs typeface="Times New Roman"/>
              </a:rPr>
              <a:t>:</a:t>
            </a:r>
          </a:p>
          <a:p>
            <a:pPr>
              <a:lnSpc>
                <a:spcPct val="115000"/>
              </a:lnSpc>
              <a:spcAft>
                <a:spcPts val="1000"/>
              </a:spcAft>
            </a:pPr>
            <a:r>
              <a:rPr lang="tr-TR" sz="2400" b="1" i="1" dirty="0">
                <a:ea typeface="Calibri"/>
                <a:cs typeface="Times New Roman"/>
              </a:rPr>
              <a:t>a</a:t>
            </a:r>
            <a:r>
              <a:rPr lang="tr-TR" sz="2400" i="1" dirty="0">
                <a:ea typeface="Calibri"/>
                <a:cs typeface="Times New Roman"/>
              </a:rPr>
              <a:t>. Etken         fiil</a:t>
            </a:r>
            <a:endParaRPr lang="tr-TR" sz="2400" dirty="0">
              <a:ea typeface="Calibri"/>
              <a:cs typeface="Times New Roman"/>
            </a:endParaRPr>
          </a:p>
          <a:p>
            <a:pPr>
              <a:lnSpc>
                <a:spcPct val="115000"/>
              </a:lnSpc>
              <a:spcAft>
                <a:spcPts val="1000"/>
              </a:spcAft>
            </a:pPr>
            <a:r>
              <a:rPr lang="tr-TR" sz="2400" b="1" i="1" dirty="0">
                <a:ea typeface="Calibri"/>
                <a:cs typeface="Times New Roman"/>
              </a:rPr>
              <a:t>b.</a:t>
            </a:r>
            <a:r>
              <a:rPr lang="tr-TR" sz="2400" i="1" dirty="0">
                <a:ea typeface="Calibri"/>
                <a:cs typeface="Times New Roman"/>
              </a:rPr>
              <a:t> Edilgen       “</a:t>
            </a:r>
            <a:endParaRPr lang="tr-TR" sz="2400" dirty="0">
              <a:ea typeface="Calibri"/>
              <a:cs typeface="Times New Roman"/>
            </a:endParaRPr>
          </a:p>
          <a:p>
            <a:pPr>
              <a:lnSpc>
                <a:spcPct val="115000"/>
              </a:lnSpc>
              <a:spcAft>
                <a:spcPts val="1000"/>
              </a:spcAft>
            </a:pPr>
            <a:r>
              <a:rPr lang="tr-TR" sz="2400" b="1" i="1" dirty="0">
                <a:ea typeface="Calibri"/>
                <a:cs typeface="Times New Roman"/>
              </a:rPr>
              <a:t>c. </a:t>
            </a:r>
            <a:r>
              <a:rPr lang="tr-TR" sz="2400" i="1" dirty="0">
                <a:ea typeface="Calibri"/>
                <a:cs typeface="Times New Roman"/>
              </a:rPr>
              <a:t>Dönüşlü      “</a:t>
            </a:r>
            <a:endParaRPr lang="tr-TR" sz="2400" dirty="0">
              <a:ea typeface="Calibri"/>
              <a:cs typeface="Times New Roman"/>
            </a:endParaRPr>
          </a:p>
          <a:p>
            <a:pPr>
              <a:lnSpc>
                <a:spcPct val="115000"/>
              </a:lnSpc>
              <a:spcAft>
                <a:spcPts val="1000"/>
              </a:spcAft>
            </a:pPr>
            <a:r>
              <a:rPr lang="tr-TR" sz="2400" b="1" i="1" dirty="0">
                <a:ea typeface="Calibri"/>
                <a:cs typeface="Times New Roman"/>
              </a:rPr>
              <a:t>ç.</a:t>
            </a:r>
            <a:r>
              <a:rPr lang="tr-TR" sz="2400" i="1" dirty="0">
                <a:ea typeface="Calibri"/>
                <a:cs typeface="Times New Roman"/>
              </a:rPr>
              <a:t> İşteş             “</a:t>
            </a:r>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36784566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124200" y="1206580"/>
            <a:ext cx="14478000" cy="8386911"/>
          </a:xfrm>
          <a:prstGeom prst="rect">
            <a:avLst/>
          </a:prstGeom>
        </p:spPr>
        <p:txBody>
          <a:bodyPr wrap="square">
            <a:spAutoFit/>
          </a:bodyPr>
          <a:lstStyle/>
          <a:p>
            <a:r>
              <a:rPr lang="tr-TR" sz="3200" b="1" dirty="0">
                <a:solidFill>
                  <a:srgbClr val="4F81BD"/>
                </a:solidFill>
                <a:latin typeface="Cambria"/>
                <a:ea typeface="Times New Roman"/>
                <a:cs typeface="Times New Roman"/>
              </a:rPr>
              <a:t>Yay Ayraç ( )</a:t>
            </a:r>
          </a:p>
          <a:p>
            <a:pPr>
              <a:spcBef>
                <a:spcPts val="1800"/>
              </a:spcBef>
            </a:pPr>
            <a:r>
              <a:rPr lang="tr-TR" sz="2400" b="1" dirty="0">
                <a:ea typeface="Calibri"/>
                <a:cs typeface="Times New Roman"/>
              </a:rPr>
              <a:t>1.</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Cümledeki anlamı tamamlayan ve cümlenin dışında kalan ek bilgiler için kullanılır. Yay ayraç içinde bulunan ve yargı bildiren anlatımların sonuna uygun noktalama işareti konur</a:t>
            </a:r>
            <a:r>
              <a:rPr lang="tr-TR" sz="2400" dirty="0">
                <a:ea typeface="Calibri"/>
                <a:cs typeface="Times New Roman"/>
              </a:rPr>
              <a:t>:</a:t>
            </a:r>
          </a:p>
          <a:p>
            <a:r>
              <a:rPr lang="tr-TR" sz="2400" i="1" dirty="0">
                <a:ea typeface="Calibri"/>
                <a:cs typeface="Times New Roman"/>
              </a:rPr>
              <a:t>Anadolu kentlerini, köylerini (Köy sözünü de çekinerek yazıyorum.) gezsek bile görmek için değil, kendimizi göstermek için geziyoruz. </a:t>
            </a:r>
            <a:r>
              <a:rPr lang="tr-TR" sz="2400" dirty="0">
                <a:ea typeface="Calibri"/>
                <a:cs typeface="Times New Roman"/>
              </a:rPr>
              <a:t>(Nurullah Ataç)</a:t>
            </a:r>
          </a:p>
          <a:p>
            <a:pPr>
              <a:spcBef>
                <a:spcPts val="1800"/>
              </a:spcBef>
            </a:pPr>
            <a:r>
              <a:rPr lang="tr-TR" sz="2400" b="1" dirty="0">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Özel veya cins isme ait ek, ayraçtan önce yazılır</a:t>
            </a:r>
            <a:r>
              <a:rPr lang="tr-TR" sz="2400" dirty="0">
                <a:ea typeface="Calibri"/>
                <a:cs typeface="Times New Roman"/>
              </a:rPr>
              <a:t>:</a:t>
            </a:r>
          </a:p>
          <a:p>
            <a:r>
              <a:rPr lang="tr-TR" sz="2400" i="1" dirty="0">
                <a:ea typeface="Calibri"/>
                <a:cs typeface="Times New Roman"/>
              </a:rPr>
              <a:t>Yunus Emre’nin (1240?-1320)…</a:t>
            </a:r>
            <a:endParaRPr lang="tr-TR" sz="2400" dirty="0">
              <a:ea typeface="Calibri"/>
              <a:cs typeface="Times New Roman"/>
            </a:endParaRPr>
          </a:p>
          <a:p>
            <a:r>
              <a:rPr lang="tr-TR" sz="2400" i="1" dirty="0">
                <a:ea typeface="Calibri"/>
                <a:cs typeface="Times New Roman"/>
              </a:rPr>
              <a:t>İmek fiilinin (ek fiil) geniş zamanı şahıs ekleriyle çekilir.</a:t>
            </a:r>
            <a:endParaRPr lang="tr-TR" sz="2400" dirty="0">
              <a:ea typeface="Calibri"/>
              <a:cs typeface="Times New Roman"/>
            </a:endParaRPr>
          </a:p>
          <a:p>
            <a:pPr>
              <a:spcBef>
                <a:spcPts val="1800"/>
              </a:spcBef>
            </a:pPr>
            <a:r>
              <a:rPr lang="tr-TR" sz="2400" b="1" dirty="0">
                <a:ea typeface="Calibri"/>
                <a:cs typeface="Times New Roman"/>
              </a:rPr>
              <a:t>3. </a:t>
            </a:r>
            <a:r>
              <a:rPr lang="tr-TR" sz="2400" dirty="0">
                <a:solidFill>
                  <a:schemeClr val="bg1"/>
                </a:solidFill>
                <a:effectLst>
                  <a:outerShdw blurRad="38100" dist="38100" dir="2700000" algn="tl">
                    <a:srgbClr val="000000">
                      <a:alpha val="43137"/>
                    </a:srgbClr>
                  </a:outerShdw>
                </a:effectLst>
                <a:ea typeface="Calibri"/>
                <a:cs typeface="Times New Roman"/>
              </a:rPr>
              <a:t>Tiyatro eserlerinde ve senaryolarda konuşanın hareketlerini, durumunu açıkla­mak ve göstermek için kullanılır</a:t>
            </a:r>
            <a:r>
              <a:rPr lang="tr-TR" sz="2400" dirty="0">
                <a:ea typeface="Calibri"/>
                <a:cs typeface="Times New Roman"/>
              </a:rPr>
              <a:t>:</a:t>
            </a:r>
          </a:p>
          <a:p>
            <a:r>
              <a:rPr lang="tr-TR" sz="2400" i="1" dirty="0">
                <a:ea typeface="Calibri"/>
                <a:cs typeface="Times New Roman"/>
              </a:rPr>
              <a:t>İhtiyar – (Yavaş yavaş Kaymakam’a yaklaşır.) Ne oluyor beyefendi? Allah rızası için bana da anlatın… </a:t>
            </a:r>
            <a:r>
              <a:rPr lang="tr-TR" sz="2400" dirty="0">
                <a:ea typeface="Calibri"/>
                <a:cs typeface="Times New Roman"/>
              </a:rPr>
              <a:t>(Reşat Nuri Güntekin)</a:t>
            </a:r>
          </a:p>
          <a:p>
            <a:pPr>
              <a:spcBef>
                <a:spcPts val="1800"/>
              </a:spcBef>
            </a:pPr>
            <a:r>
              <a:rPr lang="tr-TR" sz="2400" b="1" dirty="0">
                <a:ea typeface="Calibri"/>
                <a:cs typeface="Times New Roman"/>
              </a:rPr>
              <a:t>4. </a:t>
            </a:r>
            <a:r>
              <a:rPr lang="tr-TR" sz="2400" dirty="0">
                <a:solidFill>
                  <a:schemeClr val="bg1"/>
                </a:solidFill>
                <a:effectLst>
                  <a:outerShdw blurRad="38100" dist="38100" dir="2700000" algn="tl">
                    <a:srgbClr val="000000">
                      <a:alpha val="43137"/>
                    </a:srgbClr>
                  </a:outerShdw>
                </a:effectLst>
                <a:ea typeface="Calibri"/>
                <a:cs typeface="Times New Roman"/>
              </a:rPr>
              <a:t>Alıntıların aktarıldığı eseri, yazarı veya künye bilgilerini göstermek için kullanılır:</a:t>
            </a:r>
          </a:p>
          <a:p>
            <a:r>
              <a:rPr lang="tr-TR" sz="2400" i="1" dirty="0">
                <a:ea typeface="Calibri"/>
                <a:cs typeface="Times New Roman"/>
              </a:rPr>
              <a:t>Cihanın tarihi, vatanı uğrunda senin kadar uğraşan, kanını döken bir millet daha gösteremez. Senin kadar kimse kendi vatanına sahip ol­maya hak kazanmamıştır. Bu vatan ya senindir ya kimsenin.</a:t>
            </a:r>
            <a:r>
              <a:rPr lang="tr-TR" sz="2400" dirty="0">
                <a:ea typeface="Calibri"/>
                <a:cs typeface="Times New Roman"/>
              </a:rPr>
              <a:t> (Ahmet Hikmet Müftüoğlu)</a:t>
            </a:r>
          </a:p>
          <a:p>
            <a:r>
              <a:rPr lang="tr-TR" sz="2400" i="1" dirty="0">
                <a:ea typeface="Calibri"/>
                <a:cs typeface="Times New Roman"/>
              </a:rPr>
              <a:t>Eşin var, aşiyanın var, baharın var ki beklerdin</a:t>
            </a:r>
            <a:endParaRPr lang="tr-TR" sz="2400" dirty="0">
              <a:ea typeface="Calibri"/>
              <a:cs typeface="Times New Roman"/>
            </a:endParaRPr>
          </a:p>
          <a:p>
            <a:r>
              <a:rPr lang="tr-TR" sz="2400" dirty="0">
                <a:ea typeface="Calibri"/>
                <a:cs typeface="Times New Roman"/>
              </a:rPr>
              <a:t>      </a:t>
            </a:r>
            <a:r>
              <a:rPr lang="tr-TR" sz="2400" i="1" dirty="0">
                <a:ea typeface="Calibri"/>
                <a:cs typeface="Times New Roman"/>
              </a:rPr>
              <a:t>Kıyametler koparmak neydi ey bülbül, nedir derdin</a:t>
            </a:r>
            <a:r>
              <a:rPr lang="tr-TR" sz="2400" dirty="0">
                <a:ea typeface="Calibri"/>
                <a:cs typeface="Times New Roman"/>
              </a:rPr>
              <a:t>? (Mehmet Akif Ersoy)</a:t>
            </a:r>
          </a:p>
          <a:p>
            <a:r>
              <a:rPr lang="tr-TR" sz="2400" i="1" dirty="0">
                <a:ea typeface="Calibri"/>
                <a:cs typeface="Times New Roman"/>
              </a:rPr>
              <a:t>Bir isim kökü, gerektiğinde çeşitli eklerle fiil kökü durumuna getirilebilir</a:t>
            </a:r>
            <a:r>
              <a:rPr lang="tr-TR" sz="2400" dirty="0">
                <a:ea typeface="Calibri"/>
                <a:cs typeface="Times New Roman"/>
              </a:rPr>
              <a:t> (Zülfikar 1991: 45).</a:t>
            </a:r>
          </a:p>
          <a:p>
            <a:pPr>
              <a:spcBef>
                <a:spcPts val="1800"/>
              </a:spcBef>
            </a:pPr>
            <a:r>
              <a:rPr lang="tr-TR" sz="2400" b="1" dirty="0">
                <a:ea typeface="Calibri"/>
                <a:cs typeface="Times New Roman"/>
              </a:rPr>
              <a:t>5.</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Alıntılarda, alınmayan kelime veya bölümle­rin yerine konulan üç nokta, yay ayraç içine alınabilir.</a:t>
            </a:r>
          </a:p>
          <a:p>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820814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0" name="TextBox 10"/>
          <p:cNvSpPr txBox="1"/>
          <p:nvPr/>
        </p:nvSpPr>
        <p:spPr>
          <a:xfrm>
            <a:off x="6097048" y="1622509"/>
            <a:ext cx="7755163" cy="797549"/>
          </a:xfrm>
          <a:prstGeom prst="rect">
            <a:avLst/>
          </a:prstGeom>
        </p:spPr>
        <p:txBody>
          <a:bodyPr lIns="0" tIns="0" rIns="0" bIns="0" rtlCol="0" anchor="t">
            <a:spAutoFit/>
          </a:bodyPr>
          <a:lstStyle/>
          <a:p>
            <a:pPr algn="ctr">
              <a:lnSpc>
                <a:spcPts val="6583"/>
              </a:lnSpc>
              <a:spcBef>
                <a:spcPct val="0"/>
              </a:spcBef>
            </a:pPr>
            <a:r>
              <a:rPr lang="en-US" sz="4702" dirty="0">
                <a:solidFill>
                  <a:srgbClr val="000000"/>
                </a:solidFill>
                <a:latin typeface="Capriola"/>
              </a:rPr>
              <a:t>NOKTALAMA İŞARETLERİ</a:t>
            </a:r>
          </a:p>
        </p:txBody>
      </p:sp>
      <p:sp>
        <p:nvSpPr>
          <p:cNvPr id="11" name="TextBox 11"/>
          <p:cNvSpPr txBox="1"/>
          <p:nvPr/>
        </p:nvSpPr>
        <p:spPr>
          <a:xfrm>
            <a:off x="8394441" y="2705100"/>
            <a:ext cx="2438400" cy="6745436"/>
          </a:xfrm>
          <a:prstGeom prst="rect">
            <a:avLst/>
          </a:prstGeom>
        </p:spPr>
        <p:txBody>
          <a:bodyPr wrap="square" lIns="0" tIns="0" rIns="0" bIns="0" rtlCol="0" anchor="t">
            <a:spAutoFit/>
          </a:bodyPr>
          <a:lstStyle/>
          <a:p>
            <a:pPr algn="ctr">
              <a:lnSpc>
                <a:spcPts val="2240"/>
              </a:lnSpc>
              <a:spcBef>
                <a:spcPct val="0"/>
              </a:spcBef>
            </a:pPr>
            <a:r>
              <a:rPr lang="en-US" sz="1600" dirty="0">
                <a:solidFill>
                  <a:srgbClr val="000000"/>
                </a:solidFill>
                <a:latin typeface="Capriola"/>
              </a:rPr>
              <a:t>İÇİNDEKİLER</a:t>
            </a:r>
          </a:p>
          <a:p>
            <a:pPr>
              <a:lnSpc>
                <a:spcPts val="2240"/>
              </a:lnSpc>
              <a:spcBef>
                <a:spcPts val="600"/>
              </a:spcBef>
            </a:pPr>
            <a:r>
              <a:rPr lang="en-US" sz="1600" dirty="0" err="1">
                <a:solidFill>
                  <a:srgbClr val="000000"/>
                </a:solidFill>
                <a:latin typeface="Capriola"/>
              </a:rPr>
              <a:t>Açıklamalar</a:t>
            </a:r>
            <a:endParaRPr lang="en-US" sz="1600" dirty="0">
              <a:solidFill>
                <a:srgbClr val="000000"/>
              </a:solidFill>
              <a:latin typeface="Capriola"/>
            </a:endParaRPr>
          </a:p>
          <a:p>
            <a:pPr>
              <a:lnSpc>
                <a:spcPts val="2240"/>
              </a:lnSpc>
              <a:spcBef>
                <a:spcPts val="600"/>
              </a:spcBef>
            </a:pPr>
            <a:r>
              <a:rPr lang="en-US" sz="1600" dirty="0" err="1">
                <a:solidFill>
                  <a:srgbClr val="000000"/>
                </a:solidFill>
                <a:latin typeface="Capriola"/>
              </a:rPr>
              <a:t>Nokta</a:t>
            </a:r>
            <a:r>
              <a:rPr lang="en-US" sz="1600" dirty="0">
                <a:solidFill>
                  <a:srgbClr val="000000"/>
                </a:solidFill>
                <a:latin typeface="Capriola"/>
              </a:rPr>
              <a:t> </a:t>
            </a:r>
            <a:r>
              <a:rPr lang="en-US" sz="1600" dirty="0" smtClean="0">
                <a:solidFill>
                  <a:srgbClr val="000000"/>
                </a:solidFill>
                <a:latin typeface="Capriola"/>
              </a:rPr>
              <a:t>( </a:t>
            </a:r>
            <a:r>
              <a:rPr lang="en-US" sz="1600" dirty="0">
                <a:solidFill>
                  <a:srgbClr val="000000"/>
                </a:solidFill>
                <a:latin typeface="Capriola"/>
              </a:rPr>
              <a:t>. )</a:t>
            </a:r>
          </a:p>
          <a:p>
            <a:pPr>
              <a:lnSpc>
                <a:spcPts val="2240"/>
              </a:lnSpc>
              <a:spcBef>
                <a:spcPts val="600"/>
              </a:spcBef>
            </a:pPr>
            <a:r>
              <a:rPr lang="en-US" sz="1600" dirty="0" err="1" smtClean="0">
                <a:solidFill>
                  <a:srgbClr val="000000"/>
                </a:solidFill>
                <a:latin typeface="Capriola"/>
              </a:rPr>
              <a:t>Virgül</a:t>
            </a:r>
            <a:r>
              <a:rPr lang="en-US" sz="1600" dirty="0" smtClean="0">
                <a:solidFill>
                  <a:srgbClr val="000000"/>
                </a:solidFill>
                <a:latin typeface="Capriola"/>
              </a:rPr>
              <a:t> ( </a:t>
            </a:r>
            <a:r>
              <a:rPr lang="en-US" sz="1600" dirty="0">
                <a:solidFill>
                  <a:srgbClr val="000000"/>
                </a:solidFill>
                <a:latin typeface="Capriola"/>
              </a:rPr>
              <a:t>, )</a:t>
            </a:r>
          </a:p>
          <a:p>
            <a:pPr>
              <a:lnSpc>
                <a:spcPts val="2240"/>
              </a:lnSpc>
              <a:spcBef>
                <a:spcPts val="600"/>
              </a:spcBef>
            </a:pPr>
            <a:r>
              <a:rPr lang="en-US" sz="1600" dirty="0" err="1">
                <a:solidFill>
                  <a:srgbClr val="000000"/>
                </a:solidFill>
                <a:latin typeface="Capriola"/>
              </a:rPr>
              <a:t>Noktalı</a:t>
            </a:r>
            <a:r>
              <a:rPr lang="en-US" sz="1600" dirty="0">
                <a:solidFill>
                  <a:srgbClr val="000000"/>
                </a:solidFill>
                <a:latin typeface="Capriola"/>
              </a:rPr>
              <a:t> </a:t>
            </a:r>
            <a:r>
              <a:rPr lang="en-US" sz="1600" dirty="0" err="1">
                <a:solidFill>
                  <a:srgbClr val="000000"/>
                </a:solidFill>
                <a:latin typeface="Capriola"/>
              </a:rPr>
              <a:t>Virgül</a:t>
            </a:r>
            <a:r>
              <a:rPr lang="en-US" sz="1600" dirty="0">
                <a:solidFill>
                  <a:srgbClr val="000000"/>
                </a:solidFill>
                <a:latin typeface="Capriola"/>
              </a:rPr>
              <a:t> </a:t>
            </a:r>
            <a:r>
              <a:rPr lang="en-US" sz="1600" dirty="0" smtClean="0">
                <a:solidFill>
                  <a:srgbClr val="000000"/>
                </a:solidFill>
                <a:latin typeface="Capriola"/>
              </a:rPr>
              <a:t>( </a:t>
            </a:r>
            <a:r>
              <a:rPr lang="en-US" sz="1600" dirty="0">
                <a:solidFill>
                  <a:srgbClr val="000000"/>
                </a:solidFill>
                <a:latin typeface="Capriola"/>
              </a:rPr>
              <a:t>; )</a:t>
            </a:r>
          </a:p>
          <a:p>
            <a:pPr>
              <a:lnSpc>
                <a:spcPts val="2240"/>
              </a:lnSpc>
              <a:spcBef>
                <a:spcPts val="600"/>
              </a:spcBef>
            </a:pPr>
            <a:r>
              <a:rPr lang="en-US" sz="1600" dirty="0" err="1">
                <a:solidFill>
                  <a:srgbClr val="000000"/>
                </a:solidFill>
                <a:latin typeface="Capriola"/>
              </a:rPr>
              <a:t>İki</a:t>
            </a:r>
            <a:r>
              <a:rPr lang="en-US" sz="1600" dirty="0">
                <a:solidFill>
                  <a:srgbClr val="000000"/>
                </a:solidFill>
                <a:latin typeface="Capriola"/>
              </a:rPr>
              <a:t> </a:t>
            </a:r>
            <a:r>
              <a:rPr lang="en-US" sz="1600" dirty="0" err="1" smtClean="0">
                <a:solidFill>
                  <a:srgbClr val="000000"/>
                </a:solidFill>
                <a:latin typeface="Capriola"/>
              </a:rPr>
              <a:t>Nokta</a:t>
            </a:r>
            <a:r>
              <a:rPr lang="en-US" sz="1600" dirty="0" smtClean="0">
                <a:solidFill>
                  <a:srgbClr val="000000"/>
                </a:solidFill>
                <a:latin typeface="Capriola"/>
              </a:rPr>
              <a:t> </a:t>
            </a:r>
            <a:r>
              <a:rPr lang="en-US" sz="1600" dirty="0">
                <a:solidFill>
                  <a:srgbClr val="000000"/>
                </a:solidFill>
                <a:latin typeface="Capriola"/>
              </a:rPr>
              <a:t>(: )</a:t>
            </a:r>
          </a:p>
          <a:p>
            <a:pPr>
              <a:lnSpc>
                <a:spcPts val="2240"/>
              </a:lnSpc>
              <a:spcBef>
                <a:spcPts val="600"/>
              </a:spcBef>
            </a:pPr>
            <a:r>
              <a:rPr lang="en-US" sz="1600" dirty="0" err="1">
                <a:solidFill>
                  <a:srgbClr val="000000"/>
                </a:solidFill>
                <a:latin typeface="Capriola"/>
              </a:rPr>
              <a:t>Üç</a:t>
            </a:r>
            <a:r>
              <a:rPr lang="en-US" sz="1600" dirty="0">
                <a:solidFill>
                  <a:srgbClr val="000000"/>
                </a:solidFill>
                <a:latin typeface="Capriola"/>
              </a:rPr>
              <a:t> </a:t>
            </a:r>
            <a:r>
              <a:rPr lang="en-US" sz="1600" dirty="0" err="1">
                <a:solidFill>
                  <a:srgbClr val="000000"/>
                </a:solidFill>
                <a:latin typeface="Capriola"/>
              </a:rPr>
              <a:t>Nokta</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Soru</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Ünlem</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Kısa</a:t>
            </a:r>
            <a:r>
              <a:rPr lang="en-US" sz="1600" dirty="0">
                <a:solidFill>
                  <a:srgbClr val="000000"/>
                </a:solidFill>
                <a:latin typeface="Capriola"/>
              </a:rPr>
              <a:t> </a:t>
            </a:r>
            <a:r>
              <a:rPr lang="en-US" sz="1600" dirty="0" err="1">
                <a:solidFill>
                  <a:srgbClr val="000000"/>
                </a:solidFill>
                <a:latin typeface="Capriola"/>
              </a:rPr>
              <a:t>Çizgi</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Uzun</a:t>
            </a:r>
            <a:r>
              <a:rPr lang="en-US" sz="1600" dirty="0">
                <a:solidFill>
                  <a:srgbClr val="000000"/>
                </a:solidFill>
                <a:latin typeface="Capriola"/>
              </a:rPr>
              <a:t> </a:t>
            </a:r>
            <a:r>
              <a:rPr lang="en-US" sz="1600" dirty="0" err="1">
                <a:solidFill>
                  <a:srgbClr val="000000"/>
                </a:solidFill>
                <a:latin typeface="Capriola"/>
              </a:rPr>
              <a:t>Çizgi</a:t>
            </a:r>
            <a:r>
              <a:rPr lang="en-US" sz="1600" dirty="0">
                <a:solidFill>
                  <a:srgbClr val="000000"/>
                </a:solidFill>
                <a:latin typeface="Capriola"/>
              </a:rPr>
              <a:t> (—)</a:t>
            </a:r>
          </a:p>
          <a:p>
            <a:pPr>
              <a:lnSpc>
                <a:spcPts val="2240"/>
              </a:lnSpc>
              <a:spcBef>
                <a:spcPts val="600"/>
              </a:spcBef>
            </a:pPr>
            <a:r>
              <a:rPr lang="en-US" sz="1600" dirty="0" err="1">
                <a:solidFill>
                  <a:srgbClr val="000000"/>
                </a:solidFill>
                <a:latin typeface="Capriola"/>
              </a:rPr>
              <a:t>Eğik</a:t>
            </a:r>
            <a:r>
              <a:rPr lang="en-US" sz="1600" dirty="0">
                <a:solidFill>
                  <a:srgbClr val="000000"/>
                </a:solidFill>
                <a:latin typeface="Capriola"/>
              </a:rPr>
              <a:t> </a:t>
            </a:r>
            <a:r>
              <a:rPr lang="en-US" sz="1600" dirty="0" err="1">
                <a:solidFill>
                  <a:srgbClr val="000000"/>
                </a:solidFill>
                <a:latin typeface="Capriola"/>
              </a:rPr>
              <a:t>Çizgi</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Ters</a:t>
            </a:r>
            <a:r>
              <a:rPr lang="en-US" sz="1600" dirty="0">
                <a:solidFill>
                  <a:srgbClr val="000000"/>
                </a:solidFill>
                <a:latin typeface="Capriola"/>
              </a:rPr>
              <a:t> </a:t>
            </a:r>
            <a:r>
              <a:rPr lang="en-US" sz="1600" dirty="0" err="1">
                <a:solidFill>
                  <a:srgbClr val="000000"/>
                </a:solidFill>
                <a:latin typeface="Capriola"/>
              </a:rPr>
              <a:t>Eğik</a:t>
            </a:r>
            <a:r>
              <a:rPr lang="en-US" sz="1600" dirty="0">
                <a:solidFill>
                  <a:srgbClr val="000000"/>
                </a:solidFill>
                <a:latin typeface="Capriola"/>
              </a:rPr>
              <a:t> </a:t>
            </a:r>
            <a:r>
              <a:rPr lang="en-US" sz="1600" dirty="0" err="1">
                <a:solidFill>
                  <a:srgbClr val="000000"/>
                </a:solidFill>
                <a:latin typeface="Capriola"/>
              </a:rPr>
              <a:t>Çizgi</a:t>
            </a:r>
            <a:r>
              <a:rPr lang="en-US" sz="1600" dirty="0">
                <a:solidFill>
                  <a:srgbClr val="000000"/>
                </a:solidFill>
                <a:latin typeface="Capriola"/>
              </a:rPr>
              <a:t> ( \ )</a:t>
            </a:r>
          </a:p>
          <a:p>
            <a:pPr>
              <a:lnSpc>
                <a:spcPts val="2240"/>
              </a:lnSpc>
              <a:spcBef>
                <a:spcPts val="600"/>
              </a:spcBef>
            </a:pPr>
            <a:r>
              <a:rPr lang="en-US" sz="1600" dirty="0" err="1">
                <a:solidFill>
                  <a:srgbClr val="000000"/>
                </a:solidFill>
                <a:latin typeface="Capriola"/>
              </a:rPr>
              <a:t>Tırnak</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 “ ” )</a:t>
            </a:r>
          </a:p>
          <a:p>
            <a:pPr>
              <a:lnSpc>
                <a:spcPts val="2240"/>
              </a:lnSpc>
              <a:spcBef>
                <a:spcPts val="600"/>
              </a:spcBef>
            </a:pPr>
            <a:r>
              <a:rPr lang="en-US" sz="1600" dirty="0" err="1">
                <a:solidFill>
                  <a:srgbClr val="000000"/>
                </a:solidFill>
                <a:latin typeface="Capriola"/>
              </a:rPr>
              <a:t>Tek</a:t>
            </a:r>
            <a:r>
              <a:rPr lang="en-US" sz="1600" dirty="0">
                <a:solidFill>
                  <a:srgbClr val="000000"/>
                </a:solidFill>
                <a:latin typeface="Capriola"/>
              </a:rPr>
              <a:t> </a:t>
            </a:r>
            <a:r>
              <a:rPr lang="en-US" sz="1600" dirty="0" err="1">
                <a:solidFill>
                  <a:srgbClr val="000000"/>
                </a:solidFill>
                <a:latin typeface="Capriola"/>
              </a:rPr>
              <a:t>Tırnak</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 ‘ ’ )</a:t>
            </a:r>
          </a:p>
          <a:p>
            <a:pPr>
              <a:lnSpc>
                <a:spcPts val="2240"/>
              </a:lnSpc>
              <a:spcBef>
                <a:spcPts val="600"/>
              </a:spcBef>
            </a:pPr>
            <a:r>
              <a:rPr lang="en-US" sz="1600" dirty="0" err="1">
                <a:solidFill>
                  <a:srgbClr val="000000"/>
                </a:solidFill>
                <a:latin typeface="Capriola"/>
              </a:rPr>
              <a:t>Denden</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a:t>
            </a:r>
          </a:p>
          <a:p>
            <a:pPr>
              <a:lnSpc>
                <a:spcPts val="2240"/>
              </a:lnSpc>
              <a:spcBef>
                <a:spcPts val="600"/>
              </a:spcBef>
            </a:pPr>
            <a:r>
              <a:rPr lang="en-US" sz="1600" dirty="0">
                <a:solidFill>
                  <a:srgbClr val="000000"/>
                </a:solidFill>
                <a:latin typeface="Capriola"/>
              </a:rPr>
              <a:t>Yay </a:t>
            </a:r>
            <a:r>
              <a:rPr lang="en-US" sz="1600" dirty="0" err="1">
                <a:solidFill>
                  <a:srgbClr val="000000"/>
                </a:solidFill>
                <a:latin typeface="Capriola"/>
              </a:rPr>
              <a:t>Ayraç</a:t>
            </a:r>
            <a:r>
              <a:rPr lang="en-US" sz="1600" dirty="0">
                <a:solidFill>
                  <a:srgbClr val="000000"/>
                </a:solidFill>
                <a:latin typeface="Capriola"/>
              </a:rPr>
              <a:t> ( )</a:t>
            </a:r>
          </a:p>
          <a:p>
            <a:pPr>
              <a:lnSpc>
                <a:spcPts val="2240"/>
              </a:lnSpc>
              <a:spcBef>
                <a:spcPts val="600"/>
              </a:spcBef>
            </a:pPr>
            <a:r>
              <a:rPr lang="en-US" sz="1600" dirty="0" err="1">
                <a:solidFill>
                  <a:srgbClr val="000000"/>
                </a:solidFill>
                <a:latin typeface="Capriola"/>
              </a:rPr>
              <a:t>Köşeli</a:t>
            </a:r>
            <a:r>
              <a:rPr lang="en-US" sz="1600" dirty="0">
                <a:solidFill>
                  <a:srgbClr val="000000"/>
                </a:solidFill>
                <a:latin typeface="Capriola"/>
              </a:rPr>
              <a:t> </a:t>
            </a:r>
            <a:r>
              <a:rPr lang="en-US" sz="1600" dirty="0" err="1">
                <a:solidFill>
                  <a:srgbClr val="000000"/>
                </a:solidFill>
                <a:latin typeface="Capriola"/>
              </a:rPr>
              <a:t>Ayraç</a:t>
            </a:r>
            <a:r>
              <a:rPr lang="en-US" sz="1600" dirty="0">
                <a:solidFill>
                  <a:srgbClr val="000000"/>
                </a:solidFill>
                <a:latin typeface="Capriola"/>
              </a:rPr>
              <a:t> ( [ ] )</a:t>
            </a:r>
          </a:p>
          <a:p>
            <a:pPr>
              <a:lnSpc>
                <a:spcPts val="2240"/>
              </a:lnSpc>
              <a:spcBef>
                <a:spcPts val="600"/>
              </a:spcBef>
            </a:pPr>
            <a:r>
              <a:rPr lang="en-US" sz="1600" dirty="0" err="1">
                <a:solidFill>
                  <a:srgbClr val="000000"/>
                </a:solidFill>
                <a:latin typeface="Capriola"/>
              </a:rPr>
              <a:t>Kesme</a:t>
            </a:r>
            <a:r>
              <a:rPr lang="en-US" sz="1600" dirty="0">
                <a:solidFill>
                  <a:srgbClr val="000000"/>
                </a:solidFill>
                <a:latin typeface="Capriola"/>
              </a:rPr>
              <a:t> </a:t>
            </a:r>
            <a:r>
              <a:rPr lang="en-US" sz="1600" dirty="0" err="1">
                <a:solidFill>
                  <a:srgbClr val="000000"/>
                </a:solidFill>
                <a:latin typeface="Capriola"/>
              </a:rPr>
              <a:t>İşareti</a:t>
            </a:r>
            <a:r>
              <a:rPr lang="en-US" sz="1600" dirty="0">
                <a:solidFill>
                  <a:srgbClr val="000000"/>
                </a:solidFill>
                <a:latin typeface="Capriola"/>
              </a:rPr>
              <a:t> ( ’ )</a:t>
            </a:r>
          </a:p>
        </p:txBody>
      </p:sp>
      <p:sp>
        <p:nvSpPr>
          <p:cNvPr id="12" name="Dikdörtgen 11"/>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Dikdörtgen 12"/>
          <p:cNvSpPr/>
          <p:nvPr/>
        </p:nvSpPr>
        <p:spPr>
          <a:xfrm>
            <a:off x="3092116" y="670999"/>
            <a:ext cx="14662484" cy="8219686"/>
          </a:xfrm>
          <a:prstGeom prst="rect">
            <a:avLst/>
          </a:prstGeom>
        </p:spPr>
        <p:txBody>
          <a:bodyPr wrap="square">
            <a:spAutoFit/>
          </a:bodyPr>
          <a:lstStyle/>
          <a:p>
            <a:pPr lvl="0">
              <a:spcBef>
                <a:spcPts val="1800"/>
              </a:spcBef>
            </a:pPr>
            <a:r>
              <a:rPr lang="tr-TR" sz="2400" b="1" dirty="0">
                <a:solidFill>
                  <a:prstClr val="black"/>
                </a:solidFill>
                <a:ea typeface="Calibri"/>
                <a:cs typeface="Times New Roman"/>
              </a:rPr>
              <a:t>6. </a:t>
            </a:r>
            <a:r>
              <a:rPr lang="tr-TR" sz="2400" dirty="0">
                <a:solidFill>
                  <a:schemeClr val="bg1"/>
                </a:solidFill>
                <a:effectLst>
                  <a:outerShdw blurRad="38100" dist="38100" dir="2700000" algn="tl">
                    <a:srgbClr val="000000">
                      <a:alpha val="43137"/>
                    </a:srgbClr>
                  </a:outerShdw>
                </a:effectLst>
                <a:ea typeface="Calibri"/>
                <a:cs typeface="Times New Roman"/>
              </a:rPr>
              <a:t>Bir söze alay, kinaye veya küçümseme anlamı kazandırmak için kullanılan ünlem işareti yay ayraç içine alınır</a:t>
            </a:r>
            <a:r>
              <a:rPr lang="tr-TR" sz="2400" dirty="0">
                <a:solidFill>
                  <a:prstClr val="black"/>
                </a:solidFill>
                <a:ea typeface="Calibri"/>
                <a:cs typeface="Times New Roman"/>
              </a:rPr>
              <a:t>: </a:t>
            </a:r>
            <a:r>
              <a:rPr lang="tr-TR" sz="2400" i="1" dirty="0">
                <a:solidFill>
                  <a:prstClr val="black"/>
                </a:solidFill>
                <a:ea typeface="Calibri"/>
                <a:cs typeface="Times New Roman"/>
              </a:rPr>
              <a:t>Adam, akıllı (!) olduğunu söylüyor.</a:t>
            </a:r>
            <a:endParaRPr lang="tr-TR" sz="2400" dirty="0">
              <a:solidFill>
                <a:prstClr val="black"/>
              </a:solidFill>
              <a:ea typeface="Calibri"/>
              <a:cs typeface="Times New Roman"/>
            </a:endParaRPr>
          </a:p>
          <a:p>
            <a:pPr lvl="0">
              <a:spcBef>
                <a:spcPts val="1800"/>
              </a:spcBef>
            </a:pPr>
            <a:r>
              <a:rPr lang="tr-TR" sz="2400" b="1" dirty="0">
                <a:solidFill>
                  <a:prstClr val="black"/>
                </a:solidFill>
                <a:ea typeface="Calibri"/>
                <a:cs typeface="Times New Roman"/>
              </a:rPr>
              <a:t>7.</a:t>
            </a:r>
            <a:r>
              <a:rPr lang="tr-TR" sz="2400" dirty="0">
                <a:solidFill>
                  <a:prstClr val="black"/>
                </a:solidFill>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Bir bilginin şüpheyle karşılandığını veya kesin olmadığını gös­termek için kullanılan soru işareti yay ayraç içine alınır</a:t>
            </a:r>
            <a:r>
              <a:rPr lang="tr-TR" sz="2400" dirty="0">
                <a:solidFill>
                  <a:prstClr val="black"/>
                </a:solidFill>
                <a:ea typeface="Calibri"/>
                <a:cs typeface="Times New Roman"/>
              </a:rPr>
              <a:t>: </a:t>
            </a:r>
            <a:r>
              <a:rPr lang="tr-TR" sz="2400" i="1" dirty="0">
                <a:solidFill>
                  <a:prstClr val="black"/>
                </a:solidFill>
                <a:ea typeface="Calibri"/>
                <a:cs typeface="Times New Roman"/>
              </a:rPr>
              <a:t>1496 (?) yılında doğan Fuzuli…</a:t>
            </a:r>
            <a:endParaRPr lang="tr-TR" sz="2400" dirty="0">
              <a:solidFill>
                <a:prstClr val="black"/>
              </a:solidFill>
              <a:ea typeface="Calibri"/>
              <a:cs typeface="Times New Roman"/>
            </a:endParaRPr>
          </a:p>
          <a:p>
            <a:pPr lvl="0">
              <a:spcBef>
                <a:spcPts val="1800"/>
              </a:spcBef>
            </a:pPr>
            <a:r>
              <a:rPr lang="tr-TR" sz="2400" b="1" dirty="0">
                <a:solidFill>
                  <a:prstClr val="black"/>
                </a:solidFill>
                <a:ea typeface="Calibri"/>
                <a:cs typeface="Times New Roman"/>
              </a:rPr>
              <a:t>8.</a:t>
            </a:r>
            <a:r>
              <a:rPr lang="tr-TR" sz="2400" dirty="0">
                <a:solidFill>
                  <a:prstClr val="black"/>
                </a:solidFill>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Bir yazının maddelerini gösteren sayı ve harflerden sonra kapama ayracı konur</a:t>
            </a:r>
            <a:r>
              <a:rPr lang="tr-TR" sz="2400" dirty="0">
                <a:solidFill>
                  <a:prstClr val="black"/>
                </a:solidFill>
                <a:ea typeface="Calibri"/>
                <a:cs typeface="Times New Roman"/>
              </a:rPr>
              <a:t>:</a:t>
            </a:r>
          </a:p>
          <a:p>
            <a:pPr lvl="0"/>
            <a:r>
              <a:rPr lang="tr-TR" sz="2400" dirty="0">
                <a:solidFill>
                  <a:prstClr val="black"/>
                </a:solidFill>
                <a:ea typeface="Calibri"/>
                <a:cs typeface="Times New Roman"/>
              </a:rPr>
              <a:t>                I)             1)                   A)           a)</a:t>
            </a:r>
          </a:p>
          <a:p>
            <a:pPr lvl="0"/>
            <a:r>
              <a:rPr lang="tr-TR" sz="2400" dirty="0">
                <a:solidFill>
                  <a:prstClr val="black"/>
                </a:solidFill>
                <a:ea typeface="Calibri"/>
                <a:cs typeface="Times New Roman"/>
              </a:rPr>
              <a:t>                II)           2)                    B)           b</a:t>
            </a:r>
            <a:r>
              <a:rPr lang="tr-TR" sz="2400" dirty="0" smtClean="0">
                <a:solidFill>
                  <a:prstClr val="black"/>
                </a:solidFill>
                <a:ea typeface="Calibri"/>
                <a:cs typeface="Times New Roman"/>
              </a:rPr>
              <a:t>)</a:t>
            </a:r>
          </a:p>
          <a:p>
            <a:pPr lvl="0"/>
            <a:endParaRPr lang="tr-TR" sz="2400" dirty="0" smtClean="0">
              <a:solidFill>
                <a:prstClr val="black"/>
              </a:solidFill>
              <a:ea typeface="Calibri"/>
              <a:cs typeface="Times New Roman"/>
            </a:endParaRPr>
          </a:p>
          <a:p>
            <a:pPr lvl="0"/>
            <a:endParaRPr lang="tr-TR" sz="2400" dirty="0" smtClean="0">
              <a:solidFill>
                <a:prstClr val="black"/>
              </a:solidFill>
              <a:ea typeface="Calibri"/>
              <a:cs typeface="Times New Roman"/>
            </a:endParaRPr>
          </a:p>
          <a:p>
            <a:pPr>
              <a:lnSpc>
                <a:spcPct val="115000"/>
              </a:lnSpc>
              <a:spcBef>
                <a:spcPts val="1000"/>
              </a:spcBef>
              <a:spcAft>
                <a:spcPts val="0"/>
              </a:spcAft>
            </a:pPr>
            <a:r>
              <a:rPr lang="tr-TR" sz="3200" b="1" dirty="0">
                <a:solidFill>
                  <a:srgbClr val="4F81BD"/>
                </a:solidFill>
                <a:latin typeface="Cambria"/>
                <a:ea typeface="Times New Roman"/>
                <a:cs typeface="Times New Roman"/>
              </a:rPr>
              <a:t>Köşeli Ayraç ( [ ] )</a:t>
            </a:r>
          </a:p>
          <a:p>
            <a:pPr>
              <a:spcBef>
                <a:spcPts val="1800"/>
              </a:spcBef>
            </a:pPr>
            <a:r>
              <a:rPr lang="tr-TR" sz="2400" b="1" dirty="0">
                <a:ea typeface="Calibri"/>
                <a:cs typeface="Times New Roman"/>
              </a:rPr>
              <a:t>1. </a:t>
            </a:r>
            <a:r>
              <a:rPr lang="tr-TR" sz="2400" dirty="0">
                <a:solidFill>
                  <a:schemeClr val="bg1"/>
                </a:solidFill>
                <a:effectLst>
                  <a:outerShdw blurRad="38100" dist="38100" dir="2700000" algn="tl">
                    <a:srgbClr val="000000">
                      <a:alpha val="43137"/>
                    </a:srgbClr>
                  </a:outerShdw>
                </a:effectLst>
                <a:ea typeface="Calibri"/>
                <a:cs typeface="Times New Roman"/>
              </a:rPr>
              <a:t>Ayraç içinde ayraç kullanılması gereken durumlarda yay ayraçtan önce köşeli ayraç kullanılır</a:t>
            </a:r>
            <a:r>
              <a:rPr lang="tr-TR" sz="2400" dirty="0">
                <a:ea typeface="Calibri"/>
                <a:cs typeface="Times New Roman"/>
              </a:rPr>
              <a:t>: </a:t>
            </a:r>
            <a:r>
              <a:rPr lang="tr-TR" sz="2400" i="1" dirty="0">
                <a:ea typeface="Calibri"/>
                <a:cs typeface="Times New Roman"/>
              </a:rPr>
              <a:t>Halikarnas Balıkçısı [Cevat Şakir </a:t>
            </a:r>
            <a:r>
              <a:rPr lang="tr-TR" sz="2400" i="1" dirty="0" err="1">
                <a:ea typeface="Calibri"/>
                <a:cs typeface="Times New Roman"/>
              </a:rPr>
              <a:t>Kabaağaçlı</a:t>
            </a:r>
            <a:r>
              <a:rPr lang="tr-TR" sz="2400" i="1" dirty="0">
                <a:ea typeface="Calibri"/>
                <a:cs typeface="Times New Roman"/>
              </a:rPr>
              <a:t> (1886-1973)] en güzel eserlerini Bodrum’da yazmıştır.</a:t>
            </a:r>
            <a:endParaRPr lang="tr-TR" sz="2400" dirty="0">
              <a:ea typeface="Calibri"/>
              <a:cs typeface="Times New Roman"/>
            </a:endParaRPr>
          </a:p>
          <a:p>
            <a:pPr>
              <a:spcBef>
                <a:spcPts val="1800"/>
              </a:spcBef>
            </a:pPr>
            <a:r>
              <a:rPr lang="tr-TR" sz="2400" b="1" dirty="0">
                <a:ea typeface="Calibri"/>
                <a:cs typeface="Times New Roman"/>
              </a:rPr>
              <a:t>2. </a:t>
            </a:r>
            <a:r>
              <a:rPr lang="tr-TR" sz="2400" dirty="0">
                <a:solidFill>
                  <a:schemeClr val="bg1"/>
                </a:solidFill>
                <a:effectLst>
                  <a:outerShdw blurRad="38100" dist="38100" dir="2700000" algn="tl">
                    <a:srgbClr val="000000">
                      <a:alpha val="43137"/>
                    </a:srgbClr>
                  </a:outerShdw>
                </a:effectLst>
                <a:ea typeface="Calibri"/>
                <a:cs typeface="Times New Roman"/>
              </a:rPr>
              <a:t>Metin aktarmalarında, çevirilerde, alıntılarda çalışmayı yapanın eklediği sözler için kullanılır</a:t>
            </a:r>
            <a:r>
              <a:rPr lang="tr-TR" sz="2400" dirty="0">
                <a:ea typeface="Calibri"/>
                <a:cs typeface="Times New Roman"/>
              </a:rPr>
              <a:t>: </a:t>
            </a:r>
            <a:r>
              <a:rPr lang="tr-TR" sz="2400" i="1" dirty="0">
                <a:ea typeface="Calibri"/>
                <a:cs typeface="Times New Roman"/>
              </a:rPr>
              <a:t>“Eldem, Osmanlıda en önemli fark[</a:t>
            </a:r>
            <a:r>
              <a:rPr lang="tr-TR" sz="2400" i="1" dirty="0" err="1">
                <a:ea typeface="Calibri"/>
                <a:cs typeface="Times New Roman"/>
              </a:rPr>
              <a:t>ın</a:t>
            </a:r>
            <a:r>
              <a:rPr lang="tr-TR" sz="2400" i="1" dirty="0">
                <a:ea typeface="Calibri"/>
                <a:cs typeface="Times New Roman"/>
              </a:rPr>
              <a:t>], mezar taşının şeklinde ortaya çık[tığını] söyledikten sonra…”</a:t>
            </a:r>
            <a:r>
              <a:rPr lang="tr-TR" sz="2400" dirty="0">
                <a:ea typeface="Calibri"/>
                <a:cs typeface="Times New Roman"/>
              </a:rPr>
              <a:t> (Hilmi Yavuz)</a:t>
            </a:r>
          </a:p>
          <a:p>
            <a:pPr>
              <a:spcBef>
                <a:spcPts val="1800"/>
              </a:spcBef>
            </a:pPr>
            <a:r>
              <a:rPr lang="tr-TR" sz="2400" b="1" dirty="0">
                <a:ea typeface="Calibri"/>
                <a:cs typeface="Times New Roman"/>
              </a:rPr>
              <a:t>3.</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Kaynak olarak verilen kitap veya makalelerin künyelerine ilişkin bazı ayrıntıları göstermek için kullanılır</a:t>
            </a:r>
            <a:r>
              <a:rPr lang="tr-TR" sz="2400" dirty="0">
                <a:ea typeface="Calibri"/>
                <a:cs typeface="Times New Roman"/>
              </a:rPr>
              <a:t>: </a:t>
            </a:r>
            <a:r>
              <a:rPr lang="tr-TR" sz="2400" i="1" dirty="0">
                <a:ea typeface="Calibri"/>
                <a:cs typeface="Times New Roman"/>
              </a:rPr>
              <a:t>Reşat Nuri [Güntekin], Çalıkuşu, </a:t>
            </a:r>
            <a:r>
              <a:rPr lang="tr-TR" sz="2400" i="1" dirty="0" err="1">
                <a:ea typeface="Calibri"/>
                <a:cs typeface="Times New Roman"/>
              </a:rPr>
              <a:t>Dersaadet</a:t>
            </a:r>
            <a:r>
              <a:rPr lang="tr-TR" sz="2400" i="1" dirty="0">
                <a:ea typeface="Calibri"/>
                <a:cs typeface="Times New Roman"/>
              </a:rPr>
              <a:t>, 1922. </a:t>
            </a:r>
            <a:r>
              <a:rPr lang="tr-TR" sz="2400" dirty="0">
                <a:ea typeface="Calibri"/>
                <a:cs typeface="Times New Roman"/>
              </a:rPr>
              <a:t>Server Bedi [Peyami Safa]</a:t>
            </a:r>
          </a:p>
          <a:p>
            <a:pPr lvl="0"/>
            <a:endParaRPr lang="tr-TR" sz="2400" dirty="0" smtClean="0">
              <a:solidFill>
                <a:prstClr val="black"/>
              </a:solidFill>
              <a:ea typeface="Calibri"/>
              <a:cs typeface="Times New Roman"/>
            </a:endParaRPr>
          </a:p>
          <a:p>
            <a:endParaRPr lang="tr-TR" sz="2400" dirty="0">
              <a:ea typeface="Calibri"/>
              <a:cs typeface="Times New Roman"/>
            </a:endParaRP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166890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2" name="Dikdörtgen 11"/>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
        <p:nvSpPr>
          <p:cNvPr id="13" name="Dikdörtgen 12"/>
          <p:cNvSpPr/>
          <p:nvPr/>
        </p:nvSpPr>
        <p:spPr>
          <a:xfrm>
            <a:off x="3092116" y="670999"/>
            <a:ext cx="14662484" cy="8460778"/>
          </a:xfrm>
          <a:prstGeom prst="rect">
            <a:avLst/>
          </a:prstGeom>
        </p:spPr>
        <p:txBody>
          <a:bodyPr wrap="square">
            <a:spAutoFit/>
          </a:bodyPr>
          <a:lstStyle/>
          <a:p>
            <a:pPr>
              <a:lnSpc>
                <a:spcPct val="115000"/>
              </a:lnSpc>
              <a:spcBef>
                <a:spcPts val="1000"/>
              </a:spcBef>
              <a:spcAft>
                <a:spcPts val="0"/>
              </a:spcAft>
            </a:pPr>
            <a:r>
              <a:rPr lang="tr-TR" sz="3200" b="1" dirty="0">
                <a:solidFill>
                  <a:srgbClr val="4F81BD"/>
                </a:solidFill>
                <a:latin typeface="Cambria"/>
                <a:ea typeface="Times New Roman"/>
                <a:cs typeface="Times New Roman"/>
              </a:rPr>
              <a:t>Kesme İşareti ( ’ )</a:t>
            </a:r>
          </a:p>
          <a:p>
            <a:pPr>
              <a:spcBef>
                <a:spcPts val="1800"/>
              </a:spcBef>
            </a:pPr>
            <a:r>
              <a:rPr lang="tr-TR" sz="2400" b="1" dirty="0">
                <a:ea typeface="Calibri"/>
                <a:cs typeface="Times New Roman"/>
              </a:rPr>
              <a:t>1.</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Özel adlara getirilen iyelik, durum ve bildirme ekleri kesme işaretiyle ayrılır</a:t>
            </a:r>
            <a:r>
              <a:rPr lang="tr-TR" sz="2400" dirty="0">
                <a:ea typeface="Calibri"/>
                <a:cs typeface="Times New Roman"/>
              </a:rPr>
              <a:t>: </a:t>
            </a:r>
            <a:r>
              <a:rPr lang="tr-TR" sz="2400" i="1" dirty="0">
                <a:ea typeface="Calibri"/>
                <a:cs typeface="Times New Roman"/>
              </a:rPr>
              <a:t>Kurtuluş Savaşı’nı,</a:t>
            </a:r>
            <a:r>
              <a:rPr lang="tr-TR" sz="2400" dirty="0">
                <a:ea typeface="Calibri"/>
                <a:cs typeface="Times New Roman"/>
              </a:rPr>
              <a:t> </a:t>
            </a:r>
            <a:r>
              <a:rPr lang="tr-TR" sz="2400" i="1" dirty="0">
                <a:ea typeface="Calibri"/>
                <a:cs typeface="Times New Roman"/>
              </a:rPr>
              <a:t>Atatürk’üm, Türkiye’mizin, Fatih Sultan Mehmet’e, Muhibbi’nin, Gül Baba’ya, Sultan Ana’nın, Mehmet Emin Yurdakul’dan, Kâzım Karabekir’i, Yunus Emre’yi, Ziya Gökalp’tan, Refik Halit Karay’mış, Ahmet Cevat Emre’dir, Namık Kemal’se, Şinasi’yle, Alman’sınız, Kırgız’ım, Karakeçili’nin, Osmanlı Devleti’ndeki, Cebrail’den, Çanakkale Boğazı’nın, Samanyolu’nda, Sait Halim Paşa Yalısı’ndan, Resmî </a:t>
            </a:r>
            <a:r>
              <a:rPr lang="tr-TR" sz="2400" i="1" dirty="0" err="1">
                <a:ea typeface="Calibri"/>
                <a:cs typeface="Times New Roman"/>
              </a:rPr>
              <a:t>Gazete’de</a:t>
            </a:r>
            <a:r>
              <a:rPr lang="tr-TR" sz="2400" i="1" dirty="0">
                <a:ea typeface="Calibri"/>
                <a:cs typeface="Times New Roman"/>
              </a:rPr>
              <a:t>, Millî Eğitim Temel Kanunu’na, Telif Hakkı Yayın ve Satış Yönetmeliği’ni, Eski Çağ’ın, Yükselme Dönemi’nin, Cumhuriyet Dönemi Türk Edebiyatı’na</a:t>
            </a:r>
            <a:r>
              <a:rPr lang="tr-TR" sz="2400" dirty="0">
                <a:ea typeface="Calibri"/>
                <a:cs typeface="Times New Roman"/>
              </a:rPr>
              <a:t> vb.</a:t>
            </a:r>
          </a:p>
          <a:p>
            <a:r>
              <a:rPr lang="tr-TR" sz="2400" i="1" dirty="0">
                <a:ea typeface="Calibri"/>
                <a:cs typeface="Times New Roman"/>
              </a:rPr>
              <a:t>“Onun için Batı’da bunlara birer fonksiyon buluyorlar.” </a:t>
            </a:r>
            <a:r>
              <a:rPr lang="tr-TR" sz="2400" dirty="0">
                <a:ea typeface="Calibri"/>
                <a:cs typeface="Times New Roman"/>
              </a:rPr>
              <a:t>(Burhan Felek)</a:t>
            </a:r>
          </a:p>
          <a:p>
            <a:r>
              <a:rPr lang="tr-TR" sz="2400" dirty="0">
                <a:ea typeface="Calibri"/>
                <a:cs typeface="Times New Roman"/>
              </a:rPr>
              <a:t>      </a:t>
            </a:r>
            <a:r>
              <a:rPr lang="tr-TR" sz="2400" i="1" dirty="0">
                <a:ea typeface="Calibri"/>
                <a:cs typeface="Times New Roman"/>
              </a:rPr>
              <a:t> 1919 senesi Mayıs’ının 19’uncu günü Samsun’a çıktım.</a:t>
            </a:r>
            <a:r>
              <a:rPr lang="tr-TR" sz="2400" dirty="0">
                <a:ea typeface="Calibri"/>
                <a:cs typeface="Times New Roman"/>
              </a:rPr>
              <a:t> (Atatürk)</a:t>
            </a:r>
          </a:p>
          <a:p>
            <a:pPr>
              <a:spcBef>
                <a:spcPts val="1800"/>
              </a:spcBef>
            </a:pP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 Yer bildiren özel isimlerde kısaltmalı söyleyiş söz konusu olduğu zaman ekten önce kesme işareti kullanılır</a:t>
            </a:r>
            <a:r>
              <a:rPr lang="tr-TR" sz="2400" dirty="0">
                <a:ea typeface="Calibri"/>
                <a:cs typeface="Times New Roman"/>
              </a:rPr>
              <a:t>: </a:t>
            </a:r>
            <a:r>
              <a:rPr lang="tr-TR" sz="2400" i="1" dirty="0">
                <a:ea typeface="Calibri"/>
                <a:cs typeface="Times New Roman"/>
              </a:rPr>
              <a:t>Hisar’dan, Boğaz’dan</a:t>
            </a:r>
            <a:r>
              <a:rPr lang="tr-TR" sz="2400" dirty="0">
                <a:ea typeface="Calibri"/>
                <a:cs typeface="Times New Roman"/>
              </a:rPr>
              <a:t> vb.</a:t>
            </a:r>
          </a:p>
          <a:p>
            <a:pPr>
              <a:spcBef>
                <a:spcPts val="1800"/>
              </a:spcBef>
            </a:pP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Belli bir kanun, tüzük, yönetmelik kastedildiğinde büyük harfle yazılan kanun, tüzük, yönetmelik sözlerinin ek alması durumunda kesme işareti kullanılır</a:t>
            </a:r>
            <a:r>
              <a:rPr lang="tr-TR" sz="2400" dirty="0">
                <a:ea typeface="Calibri"/>
                <a:cs typeface="Times New Roman"/>
              </a:rPr>
              <a:t>: </a:t>
            </a:r>
            <a:r>
              <a:rPr lang="tr-TR" sz="2400" i="1" dirty="0">
                <a:ea typeface="Calibri"/>
                <a:cs typeface="Times New Roman"/>
              </a:rPr>
              <a:t>Bu Kanun’un 17. maddesinin c bendi… Yukarıda adı geçen Yönetmelik’in 2’nci maddesine göre…</a:t>
            </a:r>
            <a:r>
              <a:rPr lang="tr-TR" sz="2400" dirty="0">
                <a:ea typeface="Calibri"/>
                <a:cs typeface="Times New Roman"/>
              </a:rPr>
              <a:t> vb.</a:t>
            </a:r>
          </a:p>
          <a:p>
            <a:pPr>
              <a:spcBef>
                <a:spcPts val="1800"/>
              </a:spcBef>
            </a:pPr>
            <a:r>
              <a:rPr lang="tr-TR" sz="2400" dirty="0">
                <a:ea typeface="Calibri"/>
                <a:cs typeface="Times New Roman"/>
              </a:rPr>
              <a:t>     </a:t>
            </a:r>
            <a:r>
              <a:rPr lang="tr-TR" sz="2400" dirty="0">
                <a:solidFill>
                  <a:schemeClr val="bg1"/>
                </a:solidFill>
                <a:ea typeface="Calibri"/>
                <a:cs typeface="Times New Roman"/>
              </a:rPr>
              <a:t> Ö</a:t>
            </a:r>
            <a:r>
              <a:rPr lang="tr-TR" sz="2400" dirty="0">
                <a:solidFill>
                  <a:schemeClr val="bg1"/>
                </a:solidFill>
                <a:effectLst>
                  <a:outerShdw blurRad="38100" dist="38100" dir="2700000" algn="tl">
                    <a:srgbClr val="000000">
                      <a:alpha val="43137"/>
                    </a:srgbClr>
                  </a:outerShdw>
                </a:effectLst>
                <a:ea typeface="Calibri"/>
                <a:cs typeface="Times New Roman"/>
              </a:rPr>
              <a:t>zel adlar için yay ayraç içinde bir açıklama yapıldığında kesme işareti yay ayraçtan önce kullanılır</a:t>
            </a:r>
            <a:r>
              <a:rPr lang="tr-TR" sz="2400" dirty="0">
                <a:ea typeface="Calibri"/>
                <a:cs typeface="Times New Roman"/>
              </a:rPr>
              <a:t>: </a:t>
            </a:r>
            <a:r>
              <a:rPr lang="tr-TR" sz="2400" i="1" dirty="0">
                <a:ea typeface="Calibri"/>
                <a:cs typeface="Times New Roman"/>
              </a:rPr>
              <a:t>Yunus Emre’nin (1240?-1320), Yakup Kadri’nin (Karaosmanoğlu)</a:t>
            </a:r>
            <a:r>
              <a:rPr lang="tr-TR" sz="2400" dirty="0">
                <a:ea typeface="Calibri"/>
                <a:cs typeface="Times New Roman"/>
              </a:rPr>
              <a:t> vb.</a:t>
            </a:r>
          </a:p>
          <a:p>
            <a:pPr>
              <a:spcBef>
                <a:spcPts val="1800"/>
              </a:spcBef>
            </a:pP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Ek getirildiğinde Avrupa Birliği kesme işareti ile kullanılır</a:t>
            </a:r>
            <a:r>
              <a:rPr lang="tr-TR" sz="2400" dirty="0">
                <a:ea typeface="Calibri"/>
                <a:cs typeface="Times New Roman"/>
              </a:rPr>
              <a:t>: </a:t>
            </a:r>
            <a:r>
              <a:rPr lang="tr-TR" sz="2400" i="1" dirty="0">
                <a:ea typeface="Calibri"/>
                <a:cs typeface="Times New Roman"/>
              </a:rPr>
              <a:t>Avrupa Birliği’ne üye ülkeler…</a:t>
            </a:r>
            <a:endParaRPr lang="tr-TR" sz="2400" dirty="0">
              <a:ea typeface="Calibri"/>
              <a:cs typeface="Times New Roman"/>
            </a:endParaRPr>
          </a:p>
          <a:p>
            <a:pPr lvl="0"/>
            <a:endParaRPr lang="tr-TR" sz="2400" dirty="0" smtClean="0">
              <a:solidFill>
                <a:prstClr val="black"/>
              </a:solidFill>
              <a:ea typeface="Calibri"/>
              <a:cs typeface="Times New Roman"/>
            </a:endParaRPr>
          </a:p>
          <a:p>
            <a:endParaRPr lang="tr-TR" sz="2400" dirty="0">
              <a:ea typeface="Calibri"/>
              <a:cs typeface="Times New Roman"/>
            </a:endParaRPr>
          </a:p>
        </p:txBody>
      </p:sp>
    </p:spTree>
    <p:extLst>
      <p:ext uri="{BB962C8B-B14F-4D97-AF65-F5344CB8AC3E}">
        <p14:creationId xmlns:p14="http://schemas.microsoft.com/office/powerpoint/2010/main" val="255175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2" name="Dikdörtgen 11"/>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
        <p:nvSpPr>
          <p:cNvPr id="13" name="Dikdörtgen 12"/>
          <p:cNvSpPr/>
          <p:nvPr/>
        </p:nvSpPr>
        <p:spPr>
          <a:xfrm>
            <a:off x="3092116" y="670999"/>
            <a:ext cx="14662484" cy="8633133"/>
          </a:xfrm>
          <a:prstGeom prst="rect">
            <a:avLst/>
          </a:prstGeom>
        </p:spPr>
        <p:txBody>
          <a:bodyPr wrap="square">
            <a:spAutoFit/>
          </a:bodyPr>
          <a:lstStyle/>
          <a:p>
            <a:pPr>
              <a:spcBef>
                <a:spcPts val="1800"/>
              </a:spcBef>
            </a:pPr>
            <a:r>
              <a:rPr lang="tr-TR" sz="2800" b="1" dirty="0">
                <a:solidFill>
                  <a:srgbClr val="C00000"/>
                </a:solidFill>
                <a:ea typeface="Calibri"/>
                <a:cs typeface="Times New Roman"/>
              </a:rPr>
              <a:t>UYARI:</a:t>
            </a:r>
            <a:r>
              <a:rPr lang="tr-TR" sz="2400" dirty="0">
                <a:ea typeface="Calibri"/>
                <a:cs typeface="Times New Roman"/>
              </a:rPr>
              <a:t> </a:t>
            </a:r>
            <a:r>
              <a:rPr lang="tr-TR" sz="2400" b="1" dirty="0">
                <a:ea typeface="Calibri"/>
                <a:cs typeface="Times New Roman"/>
              </a:rPr>
              <a:t>Sonunda 3. teklik kişi iyelik eki olan özel ada, bu ek dışında başka bir iyelik eki getirildiğinde kesme işareti konmaz</a:t>
            </a:r>
            <a:r>
              <a:rPr lang="tr-TR" sz="2400" dirty="0">
                <a:ea typeface="Calibri"/>
                <a:cs typeface="Times New Roman"/>
              </a:rPr>
              <a:t>: </a:t>
            </a:r>
            <a:r>
              <a:rPr lang="tr-TR" sz="2400" i="1" dirty="0">
                <a:ea typeface="Calibri"/>
                <a:cs typeface="Times New Roman"/>
              </a:rPr>
              <a:t>Boğaz Köprümüzün güzelliği, Amik Ovamızın bitki örtüsü, </a:t>
            </a:r>
            <a:r>
              <a:rPr lang="tr-TR" sz="2400" i="1" dirty="0" err="1">
                <a:ea typeface="Calibri"/>
                <a:cs typeface="Times New Roman"/>
              </a:rPr>
              <a:t>Kuşadamızdaki</a:t>
            </a:r>
            <a:r>
              <a:rPr lang="tr-TR" sz="2400" i="1" dirty="0">
                <a:ea typeface="Calibri"/>
                <a:cs typeface="Times New Roman"/>
              </a:rPr>
              <a:t> liman</a:t>
            </a:r>
            <a:r>
              <a:rPr lang="tr-TR" sz="2400" dirty="0">
                <a:ea typeface="Calibri"/>
                <a:cs typeface="Times New Roman"/>
              </a:rPr>
              <a:t> vb.</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a:t>
            </a:r>
            <a:r>
              <a:rPr lang="tr-TR" sz="2400" dirty="0">
                <a:ea typeface="Calibri"/>
                <a:cs typeface="Times New Roman"/>
              </a:rPr>
              <a:t> </a:t>
            </a:r>
            <a:r>
              <a:rPr lang="tr-TR" sz="2400" b="1" dirty="0">
                <a:ea typeface="Calibri"/>
                <a:cs typeface="Times New Roman"/>
              </a:rPr>
              <a:t>Kurum, kuruluş, kurul, birleşim, oturum ve iş yeri adlarına gelen ekler kesmeyle ayrılmaz</a:t>
            </a:r>
            <a:r>
              <a:rPr lang="tr-TR" sz="2400" dirty="0">
                <a:ea typeface="Calibri"/>
                <a:cs typeface="Times New Roman"/>
              </a:rPr>
              <a:t>: </a:t>
            </a:r>
            <a:r>
              <a:rPr lang="tr-TR" sz="2400" i="1" dirty="0">
                <a:ea typeface="Calibri"/>
                <a:cs typeface="Times New Roman"/>
              </a:rPr>
              <a:t>Türkiye Büyük Millet Meclisine, Türk Dil Kurumundan, Türkiye Petrolleri Anonim Ortaklığına, Türk Dili ve Edebiyatı Bölümü Başkanlığının; Bakanlar Kurulunun, Danışma Kurulundan, Yürütme Kuruluna; Türkiye Büyük Millet Meclisinin 112’nci Birleşiminin 2’nci Oturumunda; Mavi Köşe Bakkaliyesinden</a:t>
            </a:r>
            <a:r>
              <a:rPr lang="tr-TR" sz="2400" dirty="0">
                <a:ea typeface="Calibri"/>
                <a:cs typeface="Times New Roman"/>
              </a:rPr>
              <a:t> vb.</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 </a:t>
            </a:r>
            <a:r>
              <a:rPr lang="tr-TR" sz="2400" b="1" i="1" dirty="0">
                <a:ea typeface="Calibri"/>
                <a:cs typeface="Times New Roman"/>
              </a:rPr>
              <a:t>Başbakanlık, Rektörlük </a:t>
            </a:r>
            <a:r>
              <a:rPr lang="tr-TR" sz="2400" b="1" dirty="0">
                <a:ea typeface="Calibri"/>
                <a:cs typeface="Times New Roman"/>
              </a:rPr>
              <a:t>vb. sözler ünlüyle başlayan bir ek geldiğinde </a:t>
            </a:r>
            <a:r>
              <a:rPr lang="tr-TR" sz="2400" b="1" i="1" dirty="0">
                <a:ea typeface="Calibri"/>
                <a:cs typeface="Times New Roman"/>
              </a:rPr>
              <a:t>Başbakanlığa, Rektörlüğe </a:t>
            </a:r>
            <a:r>
              <a:rPr lang="tr-TR" sz="2400" b="1" dirty="0">
                <a:ea typeface="Calibri"/>
                <a:cs typeface="Times New Roman"/>
              </a:rPr>
              <a:t>vb. biçimlerde yazılır.</a:t>
            </a:r>
          </a:p>
          <a:p>
            <a:pPr>
              <a:spcBef>
                <a:spcPts val="1800"/>
              </a:spcBef>
            </a:pPr>
            <a:r>
              <a:rPr lang="tr-TR" sz="2800" b="1" dirty="0">
                <a:solidFill>
                  <a:srgbClr val="C00000"/>
                </a:solidFill>
                <a:ea typeface="Calibri"/>
                <a:cs typeface="Times New Roman"/>
              </a:rPr>
              <a:t>UYARI:</a:t>
            </a:r>
            <a:r>
              <a:rPr lang="tr-TR" sz="2400" dirty="0">
                <a:ea typeface="Calibri"/>
                <a:cs typeface="Times New Roman"/>
              </a:rPr>
              <a:t> </a:t>
            </a:r>
            <a:r>
              <a:rPr lang="tr-TR" sz="2400" b="1" dirty="0">
                <a:ea typeface="Calibri"/>
                <a:cs typeface="Times New Roman"/>
              </a:rPr>
              <a:t>Özel adlara getirilen yapım ekleri, çokluk eki ve bunlardan sonra gelen diğer ekler kesmeyle ayrılmaz</a:t>
            </a:r>
            <a:r>
              <a:rPr lang="tr-TR" sz="2400" dirty="0">
                <a:ea typeface="Calibri"/>
                <a:cs typeface="Times New Roman"/>
              </a:rPr>
              <a:t>:</a:t>
            </a:r>
            <a:r>
              <a:rPr lang="tr-TR" sz="2400" i="1" dirty="0">
                <a:ea typeface="Calibri"/>
                <a:cs typeface="Times New Roman"/>
              </a:rPr>
              <a:t> Türklük, Türkleşmek, Türkçü, Türkçülük, Türkçe, Müslümanlık, Hristiyanlık, Avrupalı, Avrupalılaşmak, Aydınlı, Konyalı, Bursalı, Ahmetler, Mehmetler, Yakup Kadriler, Türklerin, Türklüğün, Türkleşmekte, Türkçenin, Müslümanlıkta, Hollandalıdan, Hristiyanlıktan, Atatürkçülüğün</a:t>
            </a:r>
            <a:r>
              <a:rPr lang="tr-TR" sz="2400" dirty="0">
                <a:ea typeface="Calibri"/>
                <a:cs typeface="Times New Roman"/>
              </a:rPr>
              <a:t> vb.</a:t>
            </a:r>
          </a:p>
          <a:p>
            <a:pPr>
              <a:spcBef>
                <a:spcPts val="1800"/>
              </a:spcBef>
            </a:pPr>
            <a:r>
              <a:rPr lang="tr-TR" sz="2800" b="1" dirty="0">
                <a:solidFill>
                  <a:srgbClr val="C00000"/>
                </a:solidFill>
                <a:ea typeface="Calibri"/>
                <a:cs typeface="Times New Roman"/>
              </a:rPr>
              <a:t>UYARI</a:t>
            </a:r>
            <a:r>
              <a:rPr lang="tr-TR" sz="2400" b="1" dirty="0">
                <a:ea typeface="Calibri"/>
                <a:cs typeface="Times New Roman"/>
              </a:rPr>
              <a:t>: Sonunda </a:t>
            </a:r>
            <a:r>
              <a:rPr lang="tr-TR" sz="2400" b="1" i="1" dirty="0">
                <a:ea typeface="Calibri"/>
                <a:cs typeface="Times New Roman"/>
              </a:rPr>
              <a:t>p, ç, t, k</a:t>
            </a:r>
            <a:r>
              <a:rPr lang="tr-TR" sz="2400" b="1" dirty="0">
                <a:ea typeface="Calibri"/>
                <a:cs typeface="Times New Roman"/>
              </a:rPr>
              <a:t> ünsüzlerinden biri bulunan </a:t>
            </a:r>
            <a:r>
              <a:rPr lang="tr-TR" sz="2400" b="1" i="1" dirty="0">
                <a:ea typeface="Calibri"/>
                <a:cs typeface="Times New Roman"/>
              </a:rPr>
              <a:t>Ahmet, Çelik, Halit, Şahap; Bosna-Hersek; Kerkük, Sinop, Tokat, Zonguldak </a:t>
            </a:r>
            <a:r>
              <a:rPr lang="tr-TR" sz="2400" b="1" dirty="0">
                <a:ea typeface="Calibri"/>
                <a:cs typeface="Times New Roman"/>
              </a:rPr>
              <a:t>gibi özel adlara ünlüyle başlayan ek getirildiğinde kesme işaretine rağmen </a:t>
            </a:r>
            <a:r>
              <a:rPr lang="tr-TR" sz="2400" b="1" i="1" dirty="0" err="1">
                <a:ea typeface="Calibri"/>
                <a:cs typeface="Times New Roman"/>
              </a:rPr>
              <a:t>Ahmedi</a:t>
            </a:r>
            <a:r>
              <a:rPr lang="tr-TR" sz="2400" b="1" i="1" dirty="0">
                <a:ea typeface="Calibri"/>
                <a:cs typeface="Times New Roman"/>
              </a:rPr>
              <a:t>, </a:t>
            </a:r>
            <a:r>
              <a:rPr lang="tr-TR" sz="2400" b="1" i="1" dirty="0" err="1">
                <a:ea typeface="Calibri"/>
                <a:cs typeface="Times New Roman"/>
              </a:rPr>
              <a:t>Halidi</a:t>
            </a:r>
            <a:r>
              <a:rPr lang="tr-TR" sz="2400" b="1" i="1" dirty="0">
                <a:ea typeface="Calibri"/>
                <a:cs typeface="Times New Roman"/>
              </a:rPr>
              <a:t>, Şahabı; Bosna-</a:t>
            </a:r>
            <a:r>
              <a:rPr lang="tr-TR" sz="2400" b="1" i="1" dirty="0" err="1">
                <a:ea typeface="Calibri"/>
                <a:cs typeface="Times New Roman"/>
              </a:rPr>
              <a:t>Herseği</a:t>
            </a:r>
            <a:r>
              <a:rPr lang="tr-TR" sz="2400" b="1" i="1" dirty="0">
                <a:ea typeface="Calibri"/>
                <a:cs typeface="Times New Roman"/>
              </a:rPr>
              <a:t>; </a:t>
            </a:r>
            <a:r>
              <a:rPr lang="tr-TR" sz="2400" b="1" i="1" dirty="0" err="1">
                <a:ea typeface="Calibri"/>
                <a:cs typeface="Times New Roman"/>
              </a:rPr>
              <a:t>Kerküğü</a:t>
            </a:r>
            <a:r>
              <a:rPr lang="tr-TR" sz="2400" b="1" i="1" dirty="0">
                <a:ea typeface="Calibri"/>
                <a:cs typeface="Times New Roman"/>
              </a:rPr>
              <a:t>, </a:t>
            </a:r>
            <a:r>
              <a:rPr lang="tr-TR" sz="2400" b="1" i="1" dirty="0" err="1">
                <a:ea typeface="Calibri"/>
                <a:cs typeface="Times New Roman"/>
              </a:rPr>
              <a:t>Sinobu</a:t>
            </a:r>
            <a:r>
              <a:rPr lang="tr-TR" sz="2400" b="1" i="1" dirty="0">
                <a:ea typeface="Calibri"/>
                <a:cs typeface="Times New Roman"/>
              </a:rPr>
              <a:t>, Tokadı, </a:t>
            </a:r>
            <a:r>
              <a:rPr lang="tr-TR" sz="2400" b="1" i="1" dirty="0" err="1">
                <a:ea typeface="Calibri"/>
                <a:cs typeface="Times New Roman"/>
              </a:rPr>
              <a:t>Zonguldağı</a:t>
            </a:r>
            <a:r>
              <a:rPr lang="tr-TR" sz="2400" b="1" dirty="0">
                <a:ea typeface="Calibri"/>
                <a:cs typeface="Times New Roman"/>
              </a:rPr>
              <a:t> biçiminde son ses yumuşatılarak söylenir</a:t>
            </a:r>
            <a:r>
              <a:rPr lang="tr-TR" sz="2400" dirty="0">
                <a:ea typeface="Calibri"/>
                <a:cs typeface="Times New Roman"/>
              </a:rPr>
              <a:t>.</a:t>
            </a:r>
          </a:p>
          <a:p>
            <a:pPr>
              <a:spcBef>
                <a:spcPts val="1800"/>
              </a:spcBef>
            </a:pPr>
            <a:r>
              <a:rPr lang="tr-TR" sz="2800" b="1" dirty="0">
                <a:solidFill>
                  <a:srgbClr val="C00000"/>
                </a:solidFill>
                <a:ea typeface="Calibri"/>
                <a:cs typeface="Times New Roman"/>
              </a:rPr>
              <a:t>UYARI:</a:t>
            </a:r>
            <a:r>
              <a:rPr lang="tr-TR" sz="2400" dirty="0">
                <a:ea typeface="Calibri"/>
                <a:cs typeface="Times New Roman"/>
              </a:rPr>
              <a:t> </a:t>
            </a:r>
            <a:r>
              <a:rPr lang="tr-TR" sz="2400" b="1" dirty="0">
                <a:ea typeface="Calibri"/>
                <a:cs typeface="Times New Roman"/>
              </a:rPr>
              <a:t>Özel adlar yerine kullanılan </a:t>
            </a:r>
            <a:r>
              <a:rPr lang="tr-TR" sz="2400" b="1" i="1" dirty="0">
                <a:ea typeface="Calibri"/>
                <a:cs typeface="Times New Roman"/>
              </a:rPr>
              <a:t>“o”</a:t>
            </a:r>
            <a:r>
              <a:rPr lang="tr-TR" sz="2400" b="1" dirty="0">
                <a:ea typeface="Calibri"/>
                <a:cs typeface="Times New Roman"/>
              </a:rPr>
              <a:t> zamiri cümle içinde büyük harfle yazılmaz ve kendisinden sonra gelen ekler kesme işaretiyle ayrıl­maz.</a:t>
            </a:r>
          </a:p>
          <a:p>
            <a:pPr lvl="0"/>
            <a:endParaRPr lang="tr-TR" sz="2400" dirty="0" smtClean="0">
              <a:solidFill>
                <a:prstClr val="black"/>
              </a:solidFill>
              <a:ea typeface="Calibri"/>
              <a:cs typeface="Times New Roman"/>
            </a:endParaRPr>
          </a:p>
          <a:p>
            <a:endParaRPr lang="tr-TR" sz="2400" dirty="0">
              <a:ea typeface="Calibri"/>
              <a:cs typeface="Times New Roman"/>
            </a:endParaRPr>
          </a:p>
        </p:txBody>
      </p:sp>
    </p:spTree>
    <p:extLst>
      <p:ext uri="{BB962C8B-B14F-4D97-AF65-F5344CB8AC3E}">
        <p14:creationId xmlns:p14="http://schemas.microsoft.com/office/powerpoint/2010/main" val="21274773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2" name="Dikdörtgen 11"/>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
        <p:nvSpPr>
          <p:cNvPr id="13" name="Dikdörtgen 12"/>
          <p:cNvSpPr/>
          <p:nvPr/>
        </p:nvSpPr>
        <p:spPr>
          <a:xfrm>
            <a:off x="3092116" y="670999"/>
            <a:ext cx="14662484" cy="8494633"/>
          </a:xfrm>
          <a:prstGeom prst="rect">
            <a:avLst/>
          </a:prstGeom>
        </p:spPr>
        <p:txBody>
          <a:bodyPr wrap="square">
            <a:spAutoFit/>
          </a:bodyPr>
          <a:lstStyle/>
          <a:p>
            <a:r>
              <a:rPr lang="tr-TR" sz="2400" b="1" dirty="0">
                <a:ea typeface="Calibri"/>
                <a:cs typeface="Times New Roman"/>
              </a:rPr>
              <a:t>2.</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Kişi adlarından sonra gelen saygı ve unvan sözlerine getirilen ekleri ayırmak için konur</a:t>
            </a:r>
            <a:r>
              <a:rPr lang="tr-TR" sz="2400" dirty="0">
                <a:ea typeface="Calibri"/>
                <a:cs typeface="Times New Roman"/>
              </a:rPr>
              <a:t>: </a:t>
            </a:r>
            <a:r>
              <a:rPr lang="tr-TR" sz="2400" i="1" dirty="0">
                <a:ea typeface="Calibri"/>
                <a:cs typeface="Times New Roman"/>
              </a:rPr>
              <a:t>Nihat Bey’e, Ayşe Hanım’dan, Mahmut Efendi’ye, Enver Paşa’ya; Türk Dil Kurumu Başkanı’na </a:t>
            </a:r>
            <a:r>
              <a:rPr lang="tr-TR" sz="2400" dirty="0">
                <a:ea typeface="Calibri"/>
                <a:cs typeface="Times New Roman"/>
              </a:rPr>
              <a:t>vb.</a:t>
            </a:r>
          </a:p>
          <a:p>
            <a:pPr>
              <a:spcBef>
                <a:spcPts val="1800"/>
              </a:spcBef>
            </a:pPr>
            <a:r>
              <a:rPr lang="tr-TR" sz="2400" b="1" dirty="0">
                <a:ea typeface="Calibri"/>
                <a:cs typeface="Times New Roman"/>
              </a:rPr>
              <a:t>3.</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Kısaltmalara getirilen ekleri ayırmak için konur</a:t>
            </a:r>
            <a:r>
              <a:rPr lang="tr-TR" sz="2400" dirty="0">
                <a:ea typeface="Calibri"/>
                <a:cs typeface="Times New Roman"/>
              </a:rPr>
              <a:t>: </a:t>
            </a:r>
            <a:r>
              <a:rPr lang="tr-TR" sz="2400" i="1" dirty="0">
                <a:ea typeface="Calibri"/>
                <a:cs typeface="Times New Roman"/>
              </a:rPr>
              <a:t>TBMM’nin, TDK’nin, BM’de, ABD’de, TV’ye</a:t>
            </a:r>
            <a:r>
              <a:rPr lang="tr-TR" sz="2400" dirty="0">
                <a:ea typeface="Calibri"/>
                <a:cs typeface="Times New Roman"/>
              </a:rPr>
              <a:t> vb.</a:t>
            </a:r>
          </a:p>
          <a:p>
            <a:pPr>
              <a:spcBef>
                <a:spcPts val="1800"/>
              </a:spcBef>
            </a:pPr>
            <a:r>
              <a:rPr lang="tr-TR" sz="2400" b="1" dirty="0">
                <a:ea typeface="Calibri"/>
                <a:cs typeface="Times New Roman"/>
              </a:rPr>
              <a:t>4. </a:t>
            </a:r>
            <a:r>
              <a:rPr lang="tr-TR" sz="2400" dirty="0">
                <a:solidFill>
                  <a:schemeClr val="bg1"/>
                </a:solidFill>
                <a:effectLst>
                  <a:outerShdw blurRad="38100" dist="38100" dir="2700000" algn="tl">
                    <a:srgbClr val="000000">
                      <a:alpha val="43137"/>
                    </a:srgbClr>
                  </a:outerShdw>
                </a:effectLst>
                <a:ea typeface="Calibri"/>
                <a:cs typeface="Times New Roman"/>
              </a:rPr>
              <a:t>Sayılara getirilen ekleri ayırmak için konur</a:t>
            </a:r>
            <a:r>
              <a:rPr lang="tr-TR" sz="2400" dirty="0">
                <a:ea typeface="Calibri"/>
                <a:cs typeface="Times New Roman"/>
              </a:rPr>
              <a:t>: </a:t>
            </a:r>
            <a:r>
              <a:rPr lang="tr-TR" sz="2400" i="1" dirty="0">
                <a:ea typeface="Calibri"/>
                <a:cs typeface="Times New Roman"/>
              </a:rPr>
              <a:t>1985’te, 8’inci madde, 2’nci kat; 7,65’lik, 9,65’lik, 657’yle</a:t>
            </a:r>
            <a:r>
              <a:rPr lang="tr-TR" sz="2400" dirty="0">
                <a:ea typeface="Calibri"/>
                <a:cs typeface="Times New Roman"/>
              </a:rPr>
              <a:t> vb.</a:t>
            </a:r>
          </a:p>
          <a:p>
            <a:pPr>
              <a:spcBef>
                <a:spcPts val="1800"/>
              </a:spcBef>
            </a:pPr>
            <a:r>
              <a:rPr lang="tr-TR" sz="2400" b="1" dirty="0">
                <a:ea typeface="Calibri"/>
                <a:cs typeface="Times New Roman"/>
              </a:rPr>
              <a:t>5.</a:t>
            </a:r>
            <a:r>
              <a:rPr lang="tr-TR" sz="2400" dirty="0">
                <a:ea typeface="Calibri"/>
                <a:cs typeface="Times New Roman"/>
              </a:rPr>
              <a:t> </a:t>
            </a:r>
            <a:r>
              <a:rPr lang="tr-TR" sz="2400" dirty="0">
                <a:solidFill>
                  <a:schemeClr val="bg1"/>
                </a:solidFill>
                <a:effectLst>
                  <a:outerShdw blurRad="38100" dist="38100" dir="2700000" algn="tl">
                    <a:srgbClr val="000000">
                      <a:alpha val="43137"/>
                    </a:srgbClr>
                  </a:outerShdw>
                </a:effectLst>
                <a:ea typeface="Calibri"/>
                <a:cs typeface="Times New Roman"/>
              </a:rPr>
              <a:t>Belirli bir tarih bildiren ay ve gün adlarına gelen ekleri ayırmak için konur</a:t>
            </a:r>
            <a:r>
              <a:rPr lang="tr-TR" sz="2400" dirty="0">
                <a:ea typeface="Calibri"/>
                <a:cs typeface="Times New Roman"/>
              </a:rPr>
              <a:t>:</a:t>
            </a:r>
            <a:r>
              <a:rPr lang="tr-TR" sz="2400" i="1" dirty="0">
                <a:ea typeface="Calibri"/>
                <a:cs typeface="Times New Roman"/>
              </a:rPr>
              <a:t> Başvurular 17 Aralık’a kadar sürecektir. Yabancı Sözlere Karşılıklar Kılavuzu’nun veri tabanının genel ağda hizmete sunulduğu gün olan 12 Temmuz 2010 Pazartesi’nin TDK için önemi büyüktür.</a:t>
            </a:r>
            <a:endParaRPr lang="tr-TR" sz="2400" dirty="0">
              <a:ea typeface="Calibri"/>
              <a:cs typeface="Times New Roman"/>
            </a:endParaRPr>
          </a:p>
          <a:p>
            <a:pPr>
              <a:spcBef>
                <a:spcPts val="1800"/>
              </a:spcBef>
            </a:pPr>
            <a:r>
              <a:rPr lang="tr-TR" sz="2400" b="1" dirty="0">
                <a:ea typeface="Calibri"/>
                <a:cs typeface="Times New Roman"/>
              </a:rPr>
              <a:t>6. </a:t>
            </a:r>
            <a:r>
              <a:rPr lang="tr-TR" sz="2400" dirty="0">
                <a:solidFill>
                  <a:schemeClr val="bg1"/>
                </a:solidFill>
                <a:effectLst>
                  <a:outerShdw blurRad="38100" dist="38100" dir="2700000" algn="tl">
                    <a:srgbClr val="000000">
                      <a:alpha val="43137"/>
                    </a:srgbClr>
                  </a:outerShdw>
                </a:effectLst>
                <a:ea typeface="Calibri"/>
                <a:cs typeface="Times New Roman"/>
              </a:rPr>
              <a:t>Seslerin ölçü ve söyleyiş gereği düştüğünü göstermek için kullanılır</a:t>
            </a:r>
            <a:r>
              <a:rPr lang="tr-TR" sz="2400" dirty="0">
                <a:ea typeface="Calibri"/>
                <a:cs typeface="Times New Roman"/>
              </a:rPr>
              <a:t>:</a:t>
            </a:r>
          </a:p>
          <a:p>
            <a:r>
              <a:rPr lang="tr-TR" sz="2400" i="1" dirty="0">
                <a:ea typeface="Calibri"/>
                <a:cs typeface="Times New Roman"/>
              </a:rPr>
              <a:t>      Bir ok attım karlı dağın ardına</a:t>
            </a:r>
            <a:endParaRPr lang="tr-TR" sz="2400" dirty="0">
              <a:ea typeface="Calibri"/>
              <a:cs typeface="Times New Roman"/>
            </a:endParaRPr>
          </a:p>
          <a:p>
            <a:r>
              <a:rPr lang="tr-TR" sz="2400" i="1" dirty="0">
                <a:ea typeface="Calibri"/>
                <a:cs typeface="Times New Roman"/>
              </a:rPr>
              <a:t>Düştü </a:t>
            </a:r>
            <a:r>
              <a:rPr lang="tr-TR" sz="2400" i="1" dirty="0" err="1">
                <a:ea typeface="Calibri"/>
                <a:cs typeface="Times New Roman"/>
              </a:rPr>
              <a:t>m’ola</a:t>
            </a:r>
            <a:r>
              <a:rPr lang="tr-TR" sz="2400" i="1" dirty="0">
                <a:ea typeface="Calibri"/>
                <a:cs typeface="Times New Roman"/>
              </a:rPr>
              <a:t> sevdiğimin yurduna</a:t>
            </a:r>
            <a:endParaRPr lang="tr-TR" sz="2400" dirty="0">
              <a:ea typeface="Calibri"/>
              <a:cs typeface="Times New Roman"/>
            </a:endParaRPr>
          </a:p>
          <a:p>
            <a:r>
              <a:rPr lang="tr-TR" sz="2400" i="1" dirty="0">
                <a:ea typeface="Calibri"/>
                <a:cs typeface="Times New Roman"/>
              </a:rPr>
              <a:t>İl yanmazken ben yanarım derdine</a:t>
            </a:r>
            <a:endParaRPr lang="tr-TR" sz="2400" dirty="0">
              <a:ea typeface="Calibri"/>
              <a:cs typeface="Times New Roman"/>
            </a:endParaRPr>
          </a:p>
          <a:p>
            <a:r>
              <a:rPr lang="tr-TR" sz="2400" i="1" dirty="0">
                <a:ea typeface="Calibri"/>
                <a:cs typeface="Times New Roman"/>
              </a:rPr>
              <a:t>Engel aramızı açtı </a:t>
            </a:r>
            <a:r>
              <a:rPr lang="tr-TR" sz="2400" i="1" dirty="0" err="1">
                <a:ea typeface="Calibri"/>
                <a:cs typeface="Times New Roman"/>
              </a:rPr>
              <a:t>n’eyleyim</a:t>
            </a:r>
            <a:r>
              <a:rPr lang="tr-TR" sz="2400" i="1" dirty="0">
                <a:ea typeface="Calibri"/>
                <a:cs typeface="Times New Roman"/>
              </a:rPr>
              <a:t> </a:t>
            </a:r>
            <a:r>
              <a:rPr lang="tr-TR" sz="2400" dirty="0">
                <a:ea typeface="Calibri"/>
                <a:cs typeface="Times New Roman"/>
              </a:rPr>
              <a:t>(Karacaoğlan)</a:t>
            </a:r>
          </a:p>
          <a:p>
            <a:r>
              <a:rPr lang="tr-TR" sz="2400" i="1" dirty="0">
                <a:ea typeface="Calibri"/>
                <a:cs typeface="Times New Roman"/>
              </a:rPr>
              <a:t>Şems’in gözlerine bir şüphe çöreklendi: “Dostum ne’n var? Her şey yolunda mı?”</a:t>
            </a:r>
            <a:r>
              <a:rPr lang="tr-TR" sz="2400" dirty="0">
                <a:ea typeface="Calibri"/>
                <a:cs typeface="Times New Roman"/>
              </a:rPr>
              <a:t> (Elif Şafak)</a:t>
            </a:r>
          </a:p>
          <a:p>
            <a:r>
              <a:rPr lang="tr-TR" sz="2400" i="1" dirty="0">
                <a:ea typeface="Calibri"/>
                <a:cs typeface="Times New Roman"/>
              </a:rPr>
              <a:t>Güzelliğin on </a:t>
            </a:r>
            <a:r>
              <a:rPr lang="tr-TR" sz="2400" i="1" dirty="0" err="1">
                <a:ea typeface="Calibri"/>
                <a:cs typeface="Times New Roman"/>
              </a:rPr>
              <a:t>par’etmez</a:t>
            </a:r>
            <a:endParaRPr lang="tr-TR" sz="2400" dirty="0">
              <a:ea typeface="Calibri"/>
              <a:cs typeface="Times New Roman"/>
            </a:endParaRPr>
          </a:p>
          <a:p>
            <a:r>
              <a:rPr lang="tr-TR" sz="2400" i="1" dirty="0">
                <a:ea typeface="Calibri"/>
                <a:cs typeface="Times New Roman"/>
              </a:rPr>
              <a:t>Bu bendeki aşk olmasa</a:t>
            </a:r>
            <a:r>
              <a:rPr lang="tr-TR" sz="2400" dirty="0">
                <a:ea typeface="Calibri"/>
                <a:cs typeface="Times New Roman"/>
              </a:rPr>
              <a:t> (Âşık Veysel)</a:t>
            </a:r>
          </a:p>
          <a:p>
            <a:pPr>
              <a:spcBef>
                <a:spcPts val="1800"/>
              </a:spcBef>
            </a:pPr>
            <a:r>
              <a:rPr lang="tr-TR" sz="2400" b="1" dirty="0">
                <a:ea typeface="Calibri"/>
                <a:cs typeface="Times New Roman"/>
              </a:rPr>
              <a:t>7. </a:t>
            </a:r>
            <a:r>
              <a:rPr lang="tr-TR" sz="2400" dirty="0">
                <a:solidFill>
                  <a:schemeClr val="bg1"/>
                </a:solidFill>
                <a:effectLst>
                  <a:outerShdw blurRad="38100" dist="38100" dir="2700000" algn="tl">
                    <a:srgbClr val="000000">
                      <a:alpha val="43137"/>
                    </a:srgbClr>
                  </a:outerShdw>
                </a:effectLst>
                <a:ea typeface="Calibri"/>
                <a:cs typeface="Times New Roman"/>
              </a:rPr>
              <a:t>Bir ek veya harften sonra gelen ekleri ayırmak için konur:</a:t>
            </a:r>
            <a:r>
              <a:rPr lang="tr-TR" sz="2400" i="1" dirty="0">
                <a:ea typeface="Calibri"/>
                <a:cs typeface="Times New Roman"/>
              </a:rPr>
              <a:t> a’dan z’ye kadar, Türkçede -</a:t>
            </a:r>
            <a:r>
              <a:rPr lang="tr-TR" sz="2400" i="1" dirty="0" err="1">
                <a:ea typeface="Calibri"/>
                <a:cs typeface="Times New Roman"/>
              </a:rPr>
              <a:t>lık’la</a:t>
            </a:r>
            <a:r>
              <a:rPr lang="tr-TR" sz="2400" i="1" dirty="0">
                <a:ea typeface="Calibri"/>
                <a:cs typeface="Times New Roman"/>
              </a:rPr>
              <a:t> yapılmış sözler.</a:t>
            </a:r>
            <a:endParaRPr lang="tr-TR" sz="2400" dirty="0">
              <a:ea typeface="Calibri"/>
              <a:cs typeface="Times New Roman"/>
            </a:endParaRPr>
          </a:p>
          <a:p>
            <a:pPr>
              <a:spcBef>
                <a:spcPts val="1800"/>
              </a:spcBef>
            </a:pPr>
            <a:r>
              <a:rPr lang="tr-TR" sz="2400" dirty="0">
                <a:ea typeface="Calibri"/>
                <a:cs typeface="Times New Roman"/>
              </a:rPr>
              <a:t> </a:t>
            </a:r>
          </a:p>
          <a:p>
            <a:pPr lvl="0"/>
            <a:endParaRPr lang="tr-TR" sz="2400" dirty="0" smtClean="0">
              <a:solidFill>
                <a:prstClr val="black"/>
              </a:solidFill>
              <a:ea typeface="Calibri"/>
              <a:cs typeface="Times New Roman"/>
            </a:endParaRPr>
          </a:p>
          <a:p>
            <a:endParaRPr lang="tr-TR" sz="2400" dirty="0">
              <a:ea typeface="Calibri"/>
              <a:cs typeface="Times New Roman"/>
            </a:endParaRPr>
          </a:p>
        </p:txBody>
      </p:sp>
    </p:spTree>
    <p:extLst>
      <p:ext uri="{BB962C8B-B14F-4D97-AF65-F5344CB8AC3E}">
        <p14:creationId xmlns:p14="http://schemas.microsoft.com/office/powerpoint/2010/main" val="1576317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graphicFrame>
        <p:nvGraphicFramePr>
          <p:cNvPr id="14" name="Nesne 13"/>
          <p:cNvGraphicFramePr>
            <a:graphicFrameLocks noChangeAspect="1"/>
          </p:cNvGraphicFramePr>
          <p:nvPr>
            <p:extLst>
              <p:ext uri="{D42A27DB-BD31-4B8C-83A1-F6EECF244321}">
                <p14:modId xmlns:p14="http://schemas.microsoft.com/office/powerpoint/2010/main" val="2312894471"/>
              </p:ext>
            </p:extLst>
          </p:nvPr>
        </p:nvGraphicFramePr>
        <p:xfrm>
          <a:off x="3810000" y="528123"/>
          <a:ext cx="5726113" cy="9745662"/>
        </p:xfrm>
        <a:graphic>
          <a:graphicData uri="http://schemas.openxmlformats.org/presentationml/2006/ole">
            <mc:AlternateContent xmlns:mc="http://schemas.openxmlformats.org/markup-compatibility/2006">
              <mc:Choice xmlns:v="urn:schemas-microsoft-com:vml" Requires="v">
                <p:oleObj spid="_x0000_s2065" name="Belge" r:id="rId4" imgW="5815874" imgH="9892075" progId="Word.Document.12">
                  <p:embed/>
                </p:oleObj>
              </mc:Choice>
              <mc:Fallback>
                <p:oleObj name="Belge" r:id="rId4" imgW="5815874" imgH="9892075" progId="Word.Document.12">
                  <p:embed/>
                  <p:pic>
                    <p:nvPicPr>
                      <p:cNvPr id="0" name=""/>
                      <p:cNvPicPr/>
                      <p:nvPr/>
                    </p:nvPicPr>
                    <p:blipFill>
                      <a:blip r:embed="rId5"/>
                      <a:stretch>
                        <a:fillRect/>
                      </a:stretch>
                    </p:blipFill>
                    <p:spPr>
                      <a:xfrm>
                        <a:off x="3810000" y="528123"/>
                        <a:ext cx="5726113" cy="9745662"/>
                      </a:xfrm>
                      <a:prstGeom prst="rect">
                        <a:avLst/>
                      </a:prstGeom>
                    </p:spPr>
                  </p:pic>
                </p:oleObj>
              </mc:Fallback>
            </mc:AlternateContent>
          </a:graphicData>
        </a:graphic>
      </p:graphicFrame>
      <p:graphicFrame>
        <p:nvGraphicFramePr>
          <p:cNvPr id="16" name="Nesne 15"/>
          <p:cNvGraphicFramePr>
            <a:graphicFrameLocks noChangeAspect="1"/>
          </p:cNvGraphicFramePr>
          <p:nvPr>
            <p:extLst>
              <p:ext uri="{D42A27DB-BD31-4B8C-83A1-F6EECF244321}">
                <p14:modId xmlns:p14="http://schemas.microsoft.com/office/powerpoint/2010/main" val="2072776966"/>
              </p:ext>
            </p:extLst>
          </p:nvPr>
        </p:nvGraphicFramePr>
        <p:xfrm>
          <a:off x="11214100" y="409575"/>
          <a:ext cx="5822950" cy="9432925"/>
        </p:xfrm>
        <a:graphic>
          <a:graphicData uri="http://schemas.openxmlformats.org/presentationml/2006/ole">
            <mc:AlternateContent xmlns:mc="http://schemas.openxmlformats.org/markup-compatibility/2006">
              <mc:Choice xmlns:v="urn:schemas-microsoft-com:vml" Requires="v">
                <p:oleObj spid="_x0000_s2066" name="Belge" r:id="rId6" imgW="5922442" imgH="9575984" progId="Word.Document.12">
                  <p:embed/>
                </p:oleObj>
              </mc:Choice>
              <mc:Fallback>
                <p:oleObj name="Belge" r:id="rId6" imgW="5922442" imgH="9575984" progId="Word.Document.12">
                  <p:embed/>
                  <p:pic>
                    <p:nvPicPr>
                      <p:cNvPr id="0" name=""/>
                      <p:cNvPicPr/>
                      <p:nvPr/>
                    </p:nvPicPr>
                    <p:blipFill>
                      <a:blip r:embed="rId7"/>
                      <a:stretch>
                        <a:fillRect/>
                      </a:stretch>
                    </p:blipFill>
                    <p:spPr>
                      <a:xfrm>
                        <a:off x="11214100" y="409575"/>
                        <a:ext cx="5822950" cy="9432925"/>
                      </a:xfrm>
                      <a:prstGeom prst="rect">
                        <a:avLst/>
                      </a:prstGeom>
                    </p:spPr>
                  </p:pic>
                </p:oleObj>
              </mc:Fallback>
            </mc:AlternateContent>
          </a:graphicData>
        </a:graphic>
      </p:graphicFrame>
      <p:sp>
        <p:nvSpPr>
          <p:cNvPr id="13" name="Dikdörtgen 12"/>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8" action="ppaction://hlinksldjump"/>
              </a:rPr>
              <a:t>Açıklamalar</a:t>
            </a:r>
            <a:endParaRPr lang="en-US" sz="1200" dirty="0">
              <a:latin typeface="Capriola"/>
            </a:endParaRPr>
          </a:p>
          <a:p>
            <a:pPr lvl="0">
              <a:lnSpc>
                <a:spcPts val="2240"/>
              </a:lnSpc>
            </a:pP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Virgül</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Noktalı</a:t>
            </a:r>
            <a:r>
              <a:rPr lang="en-US" sz="1200" dirty="0">
                <a:latin typeface="Capriola"/>
                <a:hlinkClick r:id="rId11" action="ppaction://hlinksldjump"/>
              </a:rPr>
              <a:t> </a:t>
            </a:r>
            <a:r>
              <a:rPr lang="en-US" sz="1200" dirty="0" err="1">
                <a:latin typeface="Capriola"/>
                <a:hlinkClick r:id="rId11" action="ppaction://hlinksldjump"/>
              </a:rPr>
              <a:t>Virgül</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İki</a:t>
            </a:r>
            <a:r>
              <a:rPr lang="en-US" sz="1200" dirty="0">
                <a:latin typeface="Capriola"/>
                <a:hlinkClick r:id="rId12" action="ppaction://hlinksldjump"/>
              </a:rPr>
              <a:t> </a:t>
            </a:r>
            <a:r>
              <a:rPr lang="en-US" sz="1200" dirty="0" err="1">
                <a:latin typeface="Capriola"/>
                <a:hlinkClick r:id="rId12" action="ppaction://hlinksldjump"/>
              </a:rPr>
              <a:t>Nokta</a:t>
            </a:r>
            <a:r>
              <a:rPr lang="en-US" sz="1200" dirty="0">
                <a:latin typeface="Capriola"/>
                <a:hlinkClick r:id="rId12" action="ppaction://hlinksldjump"/>
              </a:rPr>
              <a:t> (: )</a:t>
            </a:r>
            <a:endParaRPr lang="en-US" sz="1200" dirty="0">
              <a:latin typeface="Capriola"/>
            </a:endParaRPr>
          </a:p>
          <a:p>
            <a:pPr lvl="0">
              <a:lnSpc>
                <a:spcPts val="2240"/>
              </a:lnSpc>
            </a:pPr>
            <a:r>
              <a:rPr lang="en-US" sz="1200" dirty="0" err="1">
                <a:latin typeface="Capriola"/>
                <a:hlinkClick r:id="rId13" action="ppaction://hlinksldjump"/>
              </a:rPr>
              <a:t>Üç</a:t>
            </a:r>
            <a:r>
              <a:rPr lang="en-US" sz="1200" dirty="0">
                <a:latin typeface="Capriola"/>
                <a:hlinkClick r:id="rId13" action="ppaction://hlinksldjump"/>
              </a:rPr>
              <a:t> </a:t>
            </a:r>
            <a:r>
              <a:rPr lang="en-US" sz="1200" dirty="0" err="1">
                <a:latin typeface="Capriola"/>
                <a:hlinkClick r:id="rId13" action="ppaction://hlinksldjump"/>
              </a:rPr>
              <a:t>Nokta</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Soru</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a:t>
            </a:r>
            <a:endParaRPr lang="en-US" sz="1200" dirty="0">
              <a:latin typeface="Capriola"/>
            </a:endParaRPr>
          </a:p>
          <a:p>
            <a:pPr lvl="0">
              <a:lnSpc>
                <a:spcPts val="2240"/>
              </a:lnSpc>
            </a:pPr>
            <a:r>
              <a:rPr lang="en-US" sz="1200" dirty="0" err="1">
                <a:latin typeface="Capriola"/>
                <a:hlinkClick r:id="rId15" action="ppaction://hlinksldjump"/>
              </a:rPr>
              <a:t>Ünlem</a:t>
            </a:r>
            <a:r>
              <a:rPr lang="en-US" sz="1200" dirty="0">
                <a:latin typeface="Capriola"/>
                <a:hlinkClick r:id="rId15" action="ppaction://hlinksldjump"/>
              </a:rPr>
              <a:t> </a:t>
            </a:r>
            <a:r>
              <a:rPr lang="en-US" sz="1200" dirty="0" err="1">
                <a:latin typeface="Capriola"/>
                <a:hlinkClick r:id="rId15" action="ppaction://hlinksldjump"/>
              </a:rPr>
              <a:t>İşareti</a:t>
            </a:r>
            <a:r>
              <a:rPr lang="en-US" sz="1200" dirty="0">
                <a:latin typeface="Capriola"/>
                <a:hlinkClick r:id="rId15" action="ppaction://hlinksldjump"/>
              </a:rPr>
              <a:t> ( ! )</a:t>
            </a:r>
            <a:endParaRPr lang="en-US" sz="1200" dirty="0">
              <a:latin typeface="Capriola"/>
            </a:endParaRPr>
          </a:p>
          <a:p>
            <a:pPr lvl="0">
              <a:lnSpc>
                <a:spcPts val="2240"/>
              </a:lnSpc>
            </a:pPr>
            <a:r>
              <a:rPr lang="en-US" sz="1200" dirty="0" err="1">
                <a:latin typeface="Capriola"/>
                <a:hlinkClick r:id="rId16" action="ppaction://hlinksldjump"/>
              </a:rPr>
              <a:t>Kısa</a:t>
            </a:r>
            <a:r>
              <a:rPr lang="en-US" sz="1200" dirty="0">
                <a:latin typeface="Capriola"/>
                <a:hlinkClick r:id="rId16" action="ppaction://hlinksldjump"/>
              </a:rPr>
              <a:t> </a:t>
            </a:r>
            <a:r>
              <a:rPr lang="en-US" sz="1200" dirty="0" err="1">
                <a:latin typeface="Capriola"/>
                <a:hlinkClick r:id="rId16" action="ppaction://hlinksldjump"/>
              </a:rPr>
              <a:t>Çizgi</a:t>
            </a:r>
            <a:r>
              <a:rPr lang="en-US" sz="1200" dirty="0">
                <a:latin typeface="Capriola"/>
                <a:hlinkClick r:id="rId16" action="ppaction://hlinksldjump"/>
              </a:rPr>
              <a:t> ( – )</a:t>
            </a:r>
            <a:endParaRPr lang="en-US" sz="1200" dirty="0">
              <a:latin typeface="Capriola"/>
            </a:endParaRPr>
          </a:p>
          <a:p>
            <a:pPr lvl="0">
              <a:lnSpc>
                <a:spcPts val="2240"/>
              </a:lnSpc>
            </a:pPr>
            <a:r>
              <a:rPr lang="en-US" sz="1200" dirty="0" err="1">
                <a:latin typeface="Capriola"/>
                <a:hlinkClick r:id="rId17" action="ppaction://hlinksldjump"/>
              </a:rPr>
              <a:t>Uzun</a:t>
            </a:r>
            <a:r>
              <a:rPr lang="en-US" sz="1200" dirty="0">
                <a:latin typeface="Capriola"/>
                <a:hlinkClick r:id="rId17" action="ppaction://hlinksldjump"/>
              </a:rPr>
              <a:t> </a:t>
            </a:r>
            <a:r>
              <a:rPr lang="en-US" sz="1200" dirty="0" err="1">
                <a:latin typeface="Capriola"/>
                <a:hlinkClick r:id="rId17" action="ppaction://hlinksldjump"/>
              </a:rPr>
              <a:t>Çizgi</a:t>
            </a:r>
            <a:r>
              <a:rPr lang="en-US" sz="1200" dirty="0">
                <a:latin typeface="Capriola"/>
                <a:hlinkClick r:id="rId17" action="ppaction://hlinksldjump"/>
              </a:rPr>
              <a:t> (—)</a:t>
            </a:r>
          </a:p>
          <a:p>
            <a:pPr lvl="0">
              <a:lnSpc>
                <a:spcPts val="2240"/>
              </a:lnSpc>
            </a:pPr>
            <a:r>
              <a:rPr lang="en-US" sz="1200" dirty="0" err="1">
                <a:latin typeface="Capriola"/>
                <a:hlinkClick r:id="rId17" action="ppaction://hlinksldjump"/>
              </a:rPr>
              <a:t>Eğik</a:t>
            </a:r>
            <a:r>
              <a:rPr lang="en-US" sz="1200" dirty="0">
                <a:latin typeface="Capriola"/>
                <a:hlinkClick r:id="rId17" action="ppaction://hlinksldjump"/>
              </a:rPr>
              <a:t> </a:t>
            </a:r>
            <a:r>
              <a:rPr lang="en-US" sz="1200" dirty="0" err="1">
                <a:latin typeface="Capriola"/>
                <a:hlinkClick r:id="rId17" action="ppaction://hlinksldjump"/>
              </a:rPr>
              <a:t>Çizgi</a:t>
            </a:r>
            <a:r>
              <a:rPr lang="en-US" sz="1200" dirty="0">
                <a:latin typeface="Capriola"/>
                <a:hlinkClick r:id="rId17" action="ppaction://hlinksldjump"/>
              </a:rPr>
              <a:t> ( / )</a:t>
            </a:r>
            <a:endParaRPr lang="en-US" sz="1200" dirty="0">
              <a:latin typeface="Capriola"/>
            </a:endParaRPr>
          </a:p>
          <a:p>
            <a:pPr lvl="0">
              <a:lnSpc>
                <a:spcPts val="2240"/>
              </a:lnSpc>
            </a:pPr>
            <a:r>
              <a:rPr lang="en-US" sz="1200" dirty="0" err="1">
                <a:latin typeface="Capriola"/>
                <a:hlinkClick r:id="rId17" action="ppaction://hlinksldjump"/>
              </a:rPr>
              <a:t>Ters</a:t>
            </a:r>
            <a:r>
              <a:rPr lang="en-US" sz="1200" dirty="0">
                <a:latin typeface="Capriola"/>
                <a:hlinkClick r:id="rId17" action="ppaction://hlinksldjump"/>
              </a:rPr>
              <a:t> </a:t>
            </a:r>
            <a:r>
              <a:rPr lang="en-US" sz="1200" dirty="0" err="1">
                <a:latin typeface="Capriola"/>
                <a:hlinkClick r:id="rId17" action="ppaction://hlinksldjump"/>
              </a:rPr>
              <a:t>Eğik</a:t>
            </a:r>
            <a:r>
              <a:rPr lang="en-US" sz="1200" dirty="0">
                <a:latin typeface="Capriola"/>
                <a:hlinkClick r:id="rId17" action="ppaction://hlinksldjump"/>
              </a:rPr>
              <a:t> </a:t>
            </a:r>
            <a:r>
              <a:rPr lang="en-US" sz="1200" dirty="0" err="1">
                <a:latin typeface="Capriola"/>
                <a:hlinkClick r:id="rId17" action="ppaction://hlinksldjump"/>
              </a:rPr>
              <a:t>Çizgi</a:t>
            </a:r>
            <a:r>
              <a:rPr lang="en-US" sz="1200" dirty="0">
                <a:latin typeface="Capriola"/>
                <a:hlinkClick r:id="rId17" action="ppaction://hlinksldjump"/>
              </a:rPr>
              <a:t> ( \ )</a:t>
            </a:r>
            <a:endParaRPr lang="en-US" sz="1200" dirty="0">
              <a:latin typeface="Capriola"/>
            </a:endParaRPr>
          </a:p>
          <a:p>
            <a:pPr lvl="0">
              <a:lnSpc>
                <a:spcPts val="2240"/>
              </a:lnSpc>
            </a:pPr>
            <a:r>
              <a:rPr lang="en-US" sz="1200" dirty="0" err="1">
                <a:latin typeface="Capriola"/>
                <a:hlinkClick r:id="rId18" action="ppaction://hlinksldjump"/>
              </a:rPr>
              <a:t>Tırnak</a:t>
            </a:r>
            <a:r>
              <a:rPr lang="en-US" sz="1200" dirty="0">
                <a:latin typeface="Capriola"/>
                <a:hlinkClick r:id="rId18" action="ppaction://hlinksldjump"/>
              </a:rPr>
              <a:t> </a:t>
            </a:r>
            <a:r>
              <a:rPr lang="en-US" sz="1200" dirty="0" err="1">
                <a:latin typeface="Capriola"/>
                <a:hlinkClick r:id="rId18" action="ppaction://hlinksldjump"/>
              </a:rPr>
              <a:t>İşareti</a:t>
            </a:r>
            <a:r>
              <a:rPr lang="en-US" sz="1200" dirty="0">
                <a:latin typeface="Capriola"/>
                <a:hlinkClick r:id="rId18" action="ppaction://hlinksldjump"/>
              </a:rPr>
              <a:t> ( “ ” )</a:t>
            </a:r>
            <a:endParaRPr lang="en-US" sz="1200" dirty="0">
              <a:latin typeface="Capriola"/>
            </a:endParaRPr>
          </a:p>
          <a:p>
            <a:pPr lvl="0">
              <a:lnSpc>
                <a:spcPts val="2240"/>
              </a:lnSpc>
            </a:pPr>
            <a:r>
              <a:rPr lang="en-US" sz="1200" dirty="0" err="1">
                <a:latin typeface="Capriola"/>
                <a:hlinkClick r:id="rId18" action="ppaction://hlinksldjump"/>
              </a:rPr>
              <a:t>Tek</a:t>
            </a:r>
            <a:r>
              <a:rPr lang="en-US" sz="1200" dirty="0">
                <a:latin typeface="Capriola"/>
                <a:hlinkClick r:id="rId18" action="ppaction://hlinksldjump"/>
              </a:rPr>
              <a:t> </a:t>
            </a:r>
            <a:r>
              <a:rPr lang="en-US" sz="1200" dirty="0" err="1">
                <a:latin typeface="Capriola"/>
                <a:hlinkClick r:id="rId18" action="ppaction://hlinksldjump"/>
              </a:rPr>
              <a:t>Tırnak</a:t>
            </a:r>
            <a:r>
              <a:rPr lang="en-US" sz="1200" dirty="0">
                <a:latin typeface="Capriola"/>
                <a:hlinkClick r:id="rId18" action="ppaction://hlinksldjump"/>
              </a:rPr>
              <a:t> </a:t>
            </a:r>
            <a:r>
              <a:rPr lang="en-US" sz="1200" dirty="0" err="1">
                <a:latin typeface="Capriola"/>
                <a:hlinkClick r:id="rId18" action="ppaction://hlinksldjump"/>
              </a:rPr>
              <a:t>İşareti</a:t>
            </a:r>
            <a:r>
              <a:rPr lang="en-US" sz="1200" dirty="0">
                <a:latin typeface="Capriola"/>
                <a:hlinkClick r:id="rId18" action="ppaction://hlinksldjump"/>
              </a:rPr>
              <a:t> ( ‘ ’ )</a:t>
            </a:r>
            <a:endParaRPr lang="en-US" sz="1200" dirty="0">
              <a:latin typeface="Capriola"/>
            </a:endParaRPr>
          </a:p>
          <a:p>
            <a:pPr lvl="0">
              <a:lnSpc>
                <a:spcPts val="2240"/>
              </a:lnSpc>
            </a:pPr>
            <a:r>
              <a:rPr lang="en-US" sz="1200" dirty="0" err="1">
                <a:latin typeface="Capriola"/>
                <a:hlinkClick r:id="rId18" action="ppaction://hlinksldjump"/>
              </a:rPr>
              <a:t>Denden</a:t>
            </a:r>
            <a:r>
              <a:rPr lang="en-US" sz="1200" dirty="0">
                <a:latin typeface="Capriola"/>
                <a:hlinkClick r:id="rId18" action="ppaction://hlinksldjump"/>
              </a:rPr>
              <a:t> </a:t>
            </a:r>
            <a:r>
              <a:rPr lang="en-US" sz="1200" dirty="0" err="1">
                <a:latin typeface="Capriola"/>
                <a:hlinkClick r:id="rId18" action="ppaction://hlinksldjump"/>
              </a:rPr>
              <a:t>İşareti</a:t>
            </a:r>
            <a:r>
              <a:rPr lang="en-US" sz="1200" dirty="0">
                <a:latin typeface="Capriola"/>
                <a:hlinkClick r:id="rId18" action="ppaction://hlinksldjump"/>
              </a:rPr>
              <a:t> (“)</a:t>
            </a:r>
            <a:endParaRPr lang="en-US" sz="1200" dirty="0">
              <a:latin typeface="Capriola"/>
            </a:endParaRPr>
          </a:p>
          <a:p>
            <a:pPr lvl="0">
              <a:lnSpc>
                <a:spcPts val="2240"/>
              </a:lnSpc>
            </a:pPr>
            <a:r>
              <a:rPr lang="en-US" sz="1200" dirty="0">
                <a:solidFill>
                  <a:schemeClr val="bg1"/>
                </a:solidFill>
                <a:latin typeface="Capriola"/>
                <a:hlinkClick r:id="rId19" action="ppaction://hlinksldjump"/>
              </a:rPr>
              <a:t>Yay </a:t>
            </a:r>
            <a:r>
              <a:rPr lang="en-US" sz="1200" dirty="0" err="1">
                <a:solidFill>
                  <a:schemeClr val="bg1"/>
                </a:solidFill>
                <a:latin typeface="Capriola"/>
                <a:hlinkClick r:id="rId19" action="ppaction://hlinksldjump"/>
              </a:rPr>
              <a:t>Ayraç</a:t>
            </a:r>
            <a:r>
              <a:rPr lang="en-US" sz="1200" dirty="0">
                <a:solidFill>
                  <a:schemeClr val="bg1"/>
                </a:solidFill>
                <a:latin typeface="Capriola"/>
                <a:hlinkClick r:id="rId19"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20" action="ppaction://hlinksldjump"/>
              </a:rPr>
              <a:t>Köşeli</a:t>
            </a:r>
            <a:r>
              <a:rPr lang="en-US" sz="1200" dirty="0">
                <a:latin typeface="Capriola"/>
                <a:hlinkClick r:id="rId20" action="ppaction://hlinksldjump"/>
              </a:rPr>
              <a:t> </a:t>
            </a:r>
            <a:r>
              <a:rPr lang="en-US" sz="1200" dirty="0" err="1">
                <a:latin typeface="Capriola"/>
                <a:hlinkClick r:id="rId20" action="ppaction://hlinksldjump"/>
              </a:rPr>
              <a:t>Ayraç</a:t>
            </a:r>
            <a:r>
              <a:rPr lang="en-US" sz="1200" dirty="0">
                <a:latin typeface="Capriola"/>
                <a:hlinkClick r:id="rId20" action="ppaction://hlinksldjump"/>
              </a:rPr>
              <a:t> ( [ ] )</a:t>
            </a:r>
            <a:endParaRPr lang="en-US" sz="1200" dirty="0">
              <a:latin typeface="Capriola"/>
            </a:endParaRPr>
          </a:p>
          <a:p>
            <a:pPr lvl="0">
              <a:lnSpc>
                <a:spcPts val="2240"/>
              </a:lnSpc>
            </a:pPr>
            <a:r>
              <a:rPr lang="en-US" sz="1200" dirty="0" err="1">
                <a:latin typeface="Capriola"/>
                <a:hlinkClick r:id="rId21" action="ppaction://hlinksldjump"/>
              </a:rPr>
              <a:t>Kesme</a:t>
            </a:r>
            <a:r>
              <a:rPr lang="en-US" sz="1200" dirty="0">
                <a:latin typeface="Capriola"/>
                <a:hlinkClick r:id="rId21" action="ppaction://hlinksldjump"/>
              </a:rPr>
              <a:t> </a:t>
            </a:r>
            <a:r>
              <a:rPr lang="en-US" sz="1200" dirty="0" err="1">
                <a:latin typeface="Capriola"/>
                <a:hlinkClick r:id="rId21" action="ppaction://hlinksldjump"/>
              </a:rPr>
              <a:t>İşareti</a:t>
            </a:r>
            <a:r>
              <a:rPr lang="en-US" sz="1200" dirty="0">
                <a:latin typeface="Capriola"/>
                <a:hlinkClick r:id="rId21" action="ppaction://hlinksldjump"/>
              </a:rPr>
              <a:t> ( ’ )</a:t>
            </a:r>
            <a:endParaRPr lang="en-US" sz="1200" dirty="0">
              <a:latin typeface="Capriola"/>
            </a:endParaRPr>
          </a:p>
        </p:txBody>
      </p:sp>
    </p:spTree>
    <p:extLst>
      <p:ext uri="{BB962C8B-B14F-4D97-AF65-F5344CB8AC3E}">
        <p14:creationId xmlns:p14="http://schemas.microsoft.com/office/powerpoint/2010/main" val="321264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TextBox 10"/>
          <p:cNvSpPr txBox="1"/>
          <p:nvPr/>
        </p:nvSpPr>
        <p:spPr>
          <a:xfrm>
            <a:off x="3352800" y="1352412"/>
            <a:ext cx="5334000" cy="846386"/>
          </a:xfrm>
          <a:prstGeom prst="rect">
            <a:avLst/>
          </a:prstGeom>
        </p:spPr>
        <p:txBody>
          <a:bodyPr wrap="square" lIns="0" tIns="0" rIns="0" bIns="0" rtlCol="0" anchor="t">
            <a:spAutoFit/>
          </a:bodyPr>
          <a:lstStyle/>
          <a:p>
            <a:pPr algn="ctr">
              <a:lnSpc>
                <a:spcPts val="6583"/>
              </a:lnSpc>
              <a:spcBef>
                <a:spcPct val="0"/>
              </a:spcBef>
            </a:pPr>
            <a:r>
              <a:rPr lang="tr-TR" sz="4800" b="1" dirty="0" smtClean="0">
                <a:latin typeface="Capriola" charset="-94"/>
              </a:rPr>
              <a:t>Açıklamalar</a:t>
            </a:r>
            <a:endParaRPr lang="tr-TR" sz="4800" b="1" dirty="0">
              <a:latin typeface="Capriola" charset="-94"/>
            </a:endParaRPr>
          </a:p>
        </p:txBody>
      </p:sp>
      <p:sp>
        <p:nvSpPr>
          <p:cNvPr id="15" name="TextBox 11"/>
          <p:cNvSpPr txBox="1"/>
          <p:nvPr/>
        </p:nvSpPr>
        <p:spPr>
          <a:xfrm>
            <a:off x="3352800" y="2475055"/>
            <a:ext cx="13792200" cy="4093428"/>
          </a:xfrm>
          <a:prstGeom prst="rect">
            <a:avLst/>
          </a:prstGeom>
        </p:spPr>
        <p:txBody>
          <a:bodyPr wrap="square" lIns="0" tIns="0" rIns="0" bIns="0" rtlCol="0" anchor="t">
            <a:spAutoFit/>
          </a:bodyPr>
          <a:lstStyle/>
          <a:p>
            <a:r>
              <a:rPr lang="tr-TR" sz="3200" dirty="0">
                <a:latin typeface="Capriola" charset="-94"/>
              </a:rPr>
              <a:t> </a:t>
            </a:r>
            <a:r>
              <a:rPr lang="tr-TR" sz="3200" dirty="0" smtClean="0">
                <a:latin typeface="Capriola" charset="-94"/>
              </a:rPr>
              <a:t>        Duygu </a:t>
            </a:r>
            <a:r>
              <a:rPr lang="tr-TR" sz="3200" dirty="0">
                <a:latin typeface="Capriola" charset="-94"/>
              </a:rPr>
              <a:t>ve düşünceleri daha açık ifade etmek, cümlenin yapısını ve duraklama noktalarını belirlemek, okumayı ve anlamayı kolaylaştırmak, sözün vurgu ve ton gibi özelliklerini belirtmek üzere noktalama işaretleri</a:t>
            </a:r>
            <a:r>
              <a:rPr lang="tr-TR" sz="3200" i="1" dirty="0">
                <a:latin typeface="Capriola" charset="-94"/>
              </a:rPr>
              <a:t> </a:t>
            </a:r>
            <a:r>
              <a:rPr lang="tr-TR" sz="3200" dirty="0">
                <a:latin typeface="Capriola" charset="-94"/>
              </a:rPr>
              <a:t>kullanılır.</a:t>
            </a:r>
          </a:p>
          <a:p>
            <a:pPr>
              <a:spcBef>
                <a:spcPts val="1200"/>
              </a:spcBef>
            </a:pPr>
            <a:r>
              <a:rPr lang="tr-TR" sz="3200" dirty="0">
                <a:latin typeface="Capriola" charset="-94"/>
              </a:rPr>
              <a:t>      </a:t>
            </a:r>
            <a:r>
              <a:rPr lang="tr-TR" sz="3200" dirty="0" smtClean="0">
                <a:latin typeface="Capriola" charset="-94"/>
              </a:rPr>
              <a:t>Noktalama </a:t>
            </a:r>
            <a:r>
              <a:rPr lang="tr-TR" sz="3200" dirty="0">
                <a:latin typeface="Capriola" charset="-94"/>
              </a:rPr>
              <a:t>işaretlerinden </a:t>
            </a:r>
            <a:r>
              <a:rPr lang="tr-TR" sz="3200" dirty="0">
                <a:solidFill>
                  <a:schemeClr val="bg1"/>
                </a:solidFill>
                <a:latin typeface="Capriola" charset="-94"/>
              </a:rPr>
              <a:t>nokta, virgül, noktalı virgül, iki nokta, üç nokta, soru, ünlem, tırnak, ayraç ve kesme işaretleri ait oldukları kelimelere </a:t>
            </a:r>
            <a:r>
              <a:rPr lang="tr-TR" sz="3200" dirty="0">
                <a:solidFill>
                  <a:schemeClr val="tx2">
                    <a:lumMod val="60000"/>
                    <a:lumOff val="40000"/>
                  </a:schemeClr>
                </a:solidFill>
                <a:latin typeface="Capriola" charset="-94"/>
              </a:rPr>
              <a:t>bitişik</a:t>
            </a:r>
            <a:r>
              <a:rPr lang="tr-TR" sz="3200" dirty="0">
                <a:solidFill>
                  <a:schemeClr val="bg1"/>
                </a:solidFill>
                <a:latin typeface="Capriola" charset="-94"/>
              </a:rPr>
              <a:t> </a:t>
            </a:r>
            <a:r>
              <a:rPr lang="tr-TR" sz="3200" dirty="0">
                <a:latin typeface="Capriola" charset="-94"/>
              </a:rPr>
              <a:t>olarak yazılır ve kesme dışındaki işaretlerden sonra </a:t>
            </a:r>
            <a:r>
              <a:rPr lang="tr-TR" sz="3200" dirty="0">
                <a:solidFill>
                  <a:schemeClr val="tx2">
                    <a:lumMod val="60000"/>
                    <a:lumOff val="40000"/>
                  </a:schemeClr>
                </a:solidFill>
                <a:latin typeface="Capriola" charset="-94"/>
              </a:rPr>
              <a:t>bir harf boşluğu ara </a:t>
            </a:r>
            <a:r>
              <a:rPr lang="tr-TR" sz="3200" dirty="0">
                <a:latin typeface="Capriola" charset="-94"/>
              </a:rPr>
              <a:t>verilir.</a:t>
            </a:r>
          </a:p>
        </p:txBody>
      </p:sp>
      <p:sp>
        <p:nvSpPr>
          <p:cNvPr id="14" name="Dikdörtgen 13"/>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4260858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sp>
        <p:nvSpPr>
          <p:cNvPr id="13" name="TextBox 10"/>
          <p:cNvSpPr txBox="1"/>
          <p:nvPr/>
        </p:nvSpPr>
        <p:spPr>
          <a:xfrm>
            <a:off x="3168316" y="1096714"/>
            <a:ext cx="2971800" cy="846386"/>
          </a:xfrm>
          <a:prstGeom prst="rect">
            <a:avLst/>
          </a:prstGeom>
        </p:spPr>
        <p:txBody>
          <a:bodyPr wrap="square" lIns="0" tIns="0" rIns="0" bIns="0" rtlCol="0" anchor="t">
            <a:spAutoFit/>
          </a:bodyPr>
          <a:lstStyle/>
          <a:p>
            <a:pPr algn="ctr">
              <a:lnSpc>
                <a:spcPts val="6583"/>
              </a:lnSpc>
              <a:spcBef>
                <a:spcPct val="0"/>
              </a:spcBef>
            </a:pPr>
            <a:r>
              <a:rPr lang="tr-TR" sz="3200" b="1" dirty="0" smtClean="0">
                <a:latin typeface="Capriola" charset="-94"/>
              </a:rPr>
              <a:t>Tarihçe</a:t>
            </a:r>
            <a:endParaRPr lang="tr-TR" sz="3200" b="1" dirty="0">
              <a:latin typeface="Capriola" charset="-94"/>
            </a:endParaRPr>
          </a:p>
        </p:txBody>
      </p:sp>
      <p:sp>
        <p:nvSpPr>
          <p:cNvPr id="15" name="TextBox 11"/>
          <p:cNvSpPr txBox="1"/>
          <p:nvPr/>
        </p:nvSpPr>
        <p:spPr>
          <a:xfrm>
            <a:off x="3352800" y="2400300"/>
            <a:ext cx="12420600" cy="6971139"/>
          </a:xfrm>
          <a:prstGeom prst="rect">
            <a:avLst/>
          </a:prstGeom>
        </p:spPr>
        <p:txBody>
          <a:bodyPr wrap="square" lIns="0" tIns="0" rIns="0" bIns="0" rtlCol="0" anchor="t">
            <a:spAutoFit/>
          </a:bodyPr>
          <a:lstStyle/>
          <a:p>
            <a:r>
              <a:rPr lang="tr-TR" sz="2400" dirty="0" smtClean="0"/>
              <a:t>	Noktalama </a:t>
            </a:r>
            <a:r>
              <a:rPr lang="tr-TR" sz="2400" dirty="0"/>
              <a:t>işaretlerinin tarihi, milâttan önce ikinci yüzyılda yaşamış Yunan bilgini </a:t>
            </a:r>
            <a:r>
              <a:rPr lang="tr-TR" sz="2400" dirty="0" err="1"/>
              <a:t>Aristophanes'le</a:t>
            </a:r>
            <a:r>
              <a:rPr lang="tr-TR" sz="2400" dirty="0"/>
              <a:t> başlar </a:t>
            </a:r>
            <a:r>
              <a:rPr lang="tr-TR" sz="2400" dirty="0" smtClean="0"/>
              <a:t>. </a:t>
            </a:r>
            <a:r>
              <a:rPr lang="tr-TR" sz="2400" dirty="0"/>
              <a:t>Bizde ise noktalama işaretleri Batılı anlamda ilk kez Tanzimat Dönemi’nde Şinasi ile birlikte kullanılmaya başlamıştır </a:t>
            </a:r>
            <a:r>
              <a:rPr lang="tr-TR" sz="2400" dirty="0" smtClean="0"/>
              <a:t>.</a:t>
            </a:r>
          </a:p>
          <a:p>
            <a:r>
              <a:rPr lang="tr-TR" sz="2400" dirty="0"/>
              <a:t>	</a:t>
            </a:r>
            <a:r>
              <a:rPr lang="tr-TR" sz="2400" dirty="0" smtClean="0"/>
              <a:t>Türkçenin </a:t>
            </a:r>
            <a:r>
              <a:rPr lang="tr-TR" sz="2400" dirty="0"/>
              <a:t>eski </a:t>
            </a:r>
            <a:r>
              <a:rPr lang="tr-TR" sz="2400" dirty="0" smtClean="0"/>
              <a:t>dönemlerinde, </a:t>
            </a:r>
            <a:r>
              <a:rPr lang="tr-TR" sz="2400" dirty="0"/>
              <a:t>yazılı metinlerimizde noktalama işaretlerine çok az sayıda ve türde yer verildiği görülür. </a:t>
            </a:r>
            <a:endParaRPr lang="tr-TR" sz="2400" dirty="0" smtClean="0"/>
          </a:p>
          <a:p>
            <a:pPr marL="342900" indent="-342900">
              <a:spcBef>
                <a:spcPts val="1800"/>
              </a:spcBef>
              <a:buFont typeface="Arial" pitchFamily="34" charset="0"/>
              <a:buChar char="•"/>
            </a:pPr>
            <a:r>
              <a:rPr lang="tr-TR" sz="2400" b="1" dirty="0" smtClean="0"/>
              <a:t>Orhun </a:t>
            </a:r>
            <a:r>
              <a:rPr lang="tr-TR" sz="2400" b="1" dirty="0"/>
              <a:t>yazıtlarında kelime ve kelime gruplarını bazen de cümleleri birbirinden ayırmak için iki nokta ( : )</a:t>
            </a:r>
            <a:r>
              <a:rPr lang="tr-TR" sz="2400" dirty="0"/>
              <a:t> işaretinin kullanıldığı bilinmektedir.  </a:t>
            </a:r>
            <a:endParaRPr lang="tr-TR" sz="2400" dirty="0" smtClean="0"/>
          </a:p>
          <a:p>
            <a:pPr marL="342900" indent="-342900">
              <a:spcBef>
                <a:spcPts val="1800"/>
              </a:spcBef>
              <a:buFont typeface="Arial" pitchFamily="34" charset="0"/>
              <a:buChar char="•"/>
            </a:pPr>
            <a:r>
              <a:rPr lang="tr-TR" sz="2400" dirty="0" smtClean="0"/>
              <a:t>Orhun </a:t>
            </a:r>
            <a:r>
              <a:rPr lang="tr-TR" sz="2400" dirty="0"/>
              <a:t>Türkçesinin devamı sayılan </a:t>
            </a:r>
            <a:r>
              <a:rPr lang="tr-TR" sz="2400" b="1" dirty="0"/>
              <a:t>eski Uygur Türkçesinde de daha çok süsleme amaçlı </a:t>
            </a:r>
            <a:r>
              <a:rPr lang="tr-TR" sz="2400" dirty="0"/>
              <a:t>kullanılan birtakım işaretlere rastlanmaktadır. Bu işaretler, cümlelerin anlamıyla ve yapısıyla ilgili olmayan, metinlerin daha çok hangi dine ait olduğunu belirlemeyi sağlayan daire içine alınmış noktalar şeklindedir. </a:t>
            </a:r>
            <a:endParaRPr lang="tr-TR" sz="2400" dirty="0" smtClean="0"/>
          </a:p>
          <a:p>
            <a:pPr marL="342900" indent="-342900">
              <a:spcBef>
                <a:spcPts val="1800"/>
              </a:spcBef>
              <a:buFont typeface="Arial" pitchFamily="34" charset="0"/>
              <a:buChar char="•"/>
            </a:pPr>
            <a:r>
              <a:rPr lang="tr-TR" sz="2400" b="1" dirty="0" smtClean="0"/>
              <a:t>Türkçenin </a:t>
            </a:r>
            <a:r>
              <a:rPr lang="tr-TR" sz="2400" b="1" dirty="0"/>
              <a:t>Arap harfleriyle yazıldığı metinlerde de yer yer eski Uygur yazı geleneğinin yansımaları</a:t>
            </a:r>
            <a:r>
              <a:rPr lang="tr-TR" sz="2400" dirty="0"/>
              <a:t> görülmektedir. Örneğin </a:t>
            </a:r>
            <a:r>
              <a:rPr lang="tr-TR" sz="2400" i="1" dirty="0"/>
              <a:t>Divân u </a:t>
            </a:r>
            <a:r>
              <a:rPr lang="tr-TR" sz="2400" i="1" dirty="0" err="1"/>
              <a:t>Lûgati</a:t>
            </a:r>
            <a:r>
              <a:rPr lang="tr-TR" sz="2400" i="1" dirty="0"/>
              <a:t>-t-Türk'</a:t>
            </a:r>
            <a:r>
              <a:rPr lang="tr-TR" sz="2400" dirty="0"/>
              <a:t>te süsleme amaçlı bazı işaretlerin varlığı dikkati </a:t>
            </a:r>
            <a:r>
              <a:rPr lang="tr-TR" sz="2400" dirty="0" smtClean="0"/>
              <a:t>çekmektedir. 15</a:t>
            </a:r>
            <a:r>
              <a:rPr lang="tr-TR" sz="2400" dirty="0"/>
              <a:t>. yüzyıla ait </a:t>
            </a:r>
            <a:r>
              <a:rPr lang="tr-TR" sz="2400" b="1" i="1" dirty="0"/>
              <a:t>Dede Korkut Kitabı'</a:t>
            </a:r>
            <a:r>
              <a:rPr lang="tr-TR" sz="2400" b="1" dirty="0"/>
              <a:t>nın Dresden nüshasında, cümle sonlarında yer almak üzere büyük bir nokta işareti</a:t>
            </a:r>
            <a:r>
              <a:rPr lang="tr-TR" sz="2400" dirty="0"/>
              <a:t>nin sistemli bir şekilde kullanıldığı tespit edilmiştir. Bu durum, noktanın ilk kez yazımıza Tanzimat döneminde girdiği genel görüşünü hükümsüz kılmaktadır. </a:t>
            </a:r>
            <a:endParaRPr lang="tr-TR" sz="2400" dirty="0" smtClean="0"/>
          </a:p>
        </p:txBody>
      </p:sp>
      <p:sp>
        <p:nvSpPr>
          <p:cNvPr id="16" name="Dikdörtgen 15"/>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3" action="ppaction://hlinksldjump"/>
              </a:rPr>
              <a:t>Açıklamalar</a:t>
            </a:r>
            <a:endParaRPr lang="en-US" sz="1200" dirty="0">
              <a:latin typeface="Capriola"/>
            </a:endParaRPr>
          </a:p>
          <a:p>
            <a:pPr lvl="0">
              <a:lnSpc>
                <a:spcPts val="2240"/>
              </a:lnSpc>
            </a:pPr>
            <a:r>
              <a:rPr lang="en-US" sz="1200" dirty="0" err="1">
                <a:latin typeface="Capriola"/>
                <a:hlinkClick r:id="rId4" action="ppaction://hlinksldjump"/>
              </a:rPr>
              <a:t>Nokta</a:t>
            </a:r>
            <a:r>
              <a:rPr lang="en-US" sz="1200" dirty="0">
                <a:latin typeface="Capriola"/>
                <a:hlinkClick r:id="rId4" action="ppaction://hlinksldjump"/>
              </a:rPr>
              <a:t> ( . )</a:t>
            </a:r>
            <a:endParaRPr lang="en-US" sz="1200" dirty="0">
              <a:latin typeface="Capriola"/>
            </a:endParaRPr>
          </a:p>
          <a:p>
            <a:pPr lvl="0">
              <a:lnSpc>
                <a:spcPts val="2240"/>
              </a:lnSpc>
            </a:pPr>
            <a:r>
              <a:rPr lang="en-US" sz="1200" dirty="0" err="1">
                <a:latin typeface="Capriola"/>
                <a:hlinkClick r:id="rId5" action="ppaction://hlinksldjump"/>
              </a:rPr>
              <a:t>Virgül</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Noktalı</a:t>
            </a:r>
            <a:r>
              <a:rPr lang="en-US" sz="1200" dirty="0">
                <a:latin typeface="Capriola"/>
                <a:hlinkClick r:id="rId6" action="ppaction://hlinksldjump"/>
              </a:rPr>
              <a:t> </a:t>
            </a: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İki</a:t>
            </a:r>
            <a:r>
              <a:rPr lang="en-US" sz="1200" dirty="0">
                <a:latin typeface="Capriola"/>
                <a:hlinkClick r:id="rId7" action="ppaction://hlinksldjump"/>
              </a:rPr>
              <a:t> </a:t>
            </a:r>
            <a:r>
              <a:rPr lang="en-US" sz="1200" dirty="0" err="1">
                <a:latin typeface="Capriola"/>
                <a:hlinkClick r:id="rId7" action="ppaction://hlinksldjump"/>
              </a:rPr>
              <a:t>Nokta</a:t>
            </a:r>
            <a:r>
              <a:rPr lang="en-US" sz="1200" dirty="0">
                <a:latin typeface="Capriola"/>
                <a:hlinkClick r:id="rId7" action="ppaction://hlinksldjump"/>
              </a:rPr>
              <a:t> (: )</a:t>
            </a:r>
            <a:endParaRPr lang="en-US" sz="1200" dirty="0">
              <a:latin typeface="Capriola"/>
            </a:endParaRPr>
          </a:p>
          <a:p>
            <a:pPr lvl="0">
              <a:lnSpc>
                <a:spcPts val="2240"/>
              </a:lnSpc>
            </a:pPr>
            <a:r>
              <a:rPr lang="en-US" sz="1200" dirty="0" err="1">
                <a:latin typeface="Capriola"/>
                <a:hlinkClick r:id="rId8" action="ppaction://hlinksldjump"/>
              </a:rPr>
              <a:t>Üç</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Soru</a:t>
            </a:r>
            <a:r>
              <a:rPr lang="en-US" sz="1200" dirty="0">
                <a:latin typeface="Capriola"/>
                <a:hlinkClick r:id="rId9" action="ppaction://hlinksldjump"/>
              </a:rPr>
              <a:t> </a:t>
            </a:r>
            <a:r>
              <a:rPr lang="en-US" sz="1200" dirty="0" err="1">
                <a:latin typeface="Capriola"/>
                <a:hlinkClick r:id="rId9" action="ppaction://hlinksldjump"/>
              </a:rPr>
              <a:t>İşareti</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Ünlem</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Kısa</a:t>
            </a:r>
            <a:r>
              <a:rPr lang="en-US" sz="1200" dirty="0">
                <a:latin typeface="Capriola"/>
                <a:hlinkClick r:id="rId11" action="ppaction://hlinksldjump"/>
              </a:rPr>
              <a:t> </a:t>
            </a:r>
            <a:r>
              <a:rPr lang="en-US" sz="1200" dirty="0" err="1">
                <a:latin typeface="Capriola"/>
                <a:hlinkClick r:id="rId11" action="ppaction://hlinksldjump"/>
              </a:rPr>
              <a:t>Çizgi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Uzun</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a:t>
            </a:r>
          </a:p>
          <a:p>
            <a:pPr lvl="0">
              <a:lnSpc>
                <a:spcPts val="2240"/>
              </a:lnSpc>
            </a:pP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Ters</a:t>
            </a:r>
            <a:r>
              <a:rPr lang="en-US" sz="1200" dirty="0">
                <a:latin typeface="Capriola"/>
                <a:hlinkClick r:id="rId12" action="ppaction://hlinksldjump"/>
              </a:rPr>
              <a:t> </a:t>
            </a:r>
            <a:r>
              <a:rPr lang="en-US" sz="1200" dirty="0" err="1">
                <a:latin typeface="Capriola"/>
                <a:hlinkClick r:id="rId12" action="ppaction://hlinksldjump"/>
              </a:rPr>
              <a:t>Eğik</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Tek</a:t>
            </a:r>
            <a:r>
              <a:rPr lang="en-US" sz="1200" dirty="0">
                <a:latin typeface="Capriola"/>
                <a:hlinkClick r:id="rId13" action="ppaction://hlinksldjump"/>
              </a:rPr>
              <a:t> </a:t>
            </a:r>
            <a:r>
              <a:rPr lang="en-US" sz="1200" dirty="0" err="1">
                <a:latin typeface="Capriola"/>
                <a:hlinkClick r:id="rId13" action="ppaction://hlinksldjump"/>
              </a:rPr>
              <a:t>Tırnak</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 )</a:t>
            </a:r>
            <a:endParaRPr lang="en-US" sz="1200" dirty="0">
              <a:latin typeface="Capriola"/>
            </a:endParaRPr>
          </a:p>
          <a:p>
            <a:pPr lvl="0">
              <a:lnSpc>
                <a:spcPts val="2240"/>
              </a:lnSpc>
            </a:pPr>
            <a:r>
              <a:rPr lang="en-US" sz="1200" dirty="0" err="1">
                <a:latin typeface="Capriola"/>
                <a:hlinkClick r:id="rId13" action="ppaction://hlinksldjump"/>
              </a:rPr>
              <a:t>Denden</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a:t>
            </a:r>
            <a:endParaRPr lang="en-US" sz="1200" dirty="0">
              <a:latin typeface="Capriola"/>
            </a:endParaRPr>
          </a:p>
          <a:p>
            <a:pPr lvl="0">
              <a:lnSpc>
                <a:spcPts val="2240"/>
              </a:lnSpc>
            </a:pPr>
            <a:r>
              <a:rPr lang="en-US" sz="1200" dirty="0">
                <a:solidFill>
                  <a:schemeClr val="bg1"/>
                </a:solidFill>
                <a:latin typeface="Capriola"/>
                <a:hlinkClick r:id="rId14" action="ppaction://hlinksldjump"/>
              </a:rPr>
              <a:t>Yay </a:t>
            </a:r>
            <a:r>
              <a:rPr lang="en-US" sz="1200" dirty="0" err="1">
                <a:solidFill>
                  <a:schemeClr val="bg1"/>
                </a:solidFill>
                <a:latin typeface="Capriola"/>
                <a:hlinkClick r:id="rId14" action="ppaction://hlinksldjump"/>
              </a:rPr>
              <a:t>Ayraç</a:t>
            </a:r>
            <a:r>
              <a:rPr lang="en-US" sz="1200" dirty="0">
                <a:solidFill>
                  <a:schemeClr val="bg1"/>
                </a:solidFill>
                <a:latin typeface="Capriola"/>
                <a:hlinkClick r:id="rId14"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5" action="ppaction://hlinksldjump"/>
              </a:rPr>
              <a:t>Köşeli</a:t>
            </a:r>
            <a:r>
              <a:rPr lang="en-US" sz="1200" dirty="0">
                <a:latin typeface="Capriola"/>
                <a:hlinkClick r:id="rId15" action="ppaction://hlinksldjump"/>
              </a:rPr>
              <a:t> </a:t>
            </a:r>
            <a:r>
              <a:rPr lang="en-US" sz="1200" dirty="0" err="1">
                <a:latin typeface="Capriola"/>
                <a:hlinkClick r:id="rId15" action="ppaction://hlinksldjump"/>
              </a:rPr>
              <a:t>Ayraç</a:t>
            </a:r>
            <a:r>
              <a:rPr lang="en-US" sz="1200" dirty="0">
                <a:latin typeface="Capriola"/>
                <a:hlinkClick r:id="rId15"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Kesme</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a:t>
            </a:r>
            <a:endParaRPr lang="en-US" sz="1200" dirty="0">
              <a:latin typeface="Capriola"/>
            </a:endParaRPr>
          </a:p>
        </p:txBody>
      </p:sp>
    </p:spTree>
    <p:extLst>
      <p:ext uri="{BB962C8B-B14F-4D97-AF65-F5344CB8AC3E}">
        <p14:creationId xmlns:p14="http://schemas.microsoft.com/office/powerpoint/2010/main" val="216602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pic>
        <p:nvPicPr>
          <p:cNvPr id="14" name="Resim 13"/>
          <p:cNvPicPr/>
          <p:nvPr/>
        </p:nvPicPr>
        <p:blipFill>
          <a:blip r:embed="rId3"/>
          <a:stretch>
            <a:fillRect/>
          </a:stretch>
        </p:blipFill>
        <p:spPr>
          <a:xfrm>
            <a:off x="2873708" y="518180"/>
            <a:ext cx="5813092" cy="9125900"/>
          </a:xfrm>
          <a:prstGeom prst="rect">
            <a:avLst/>
          </a:prstGeom>
        </p:spPr>
      </p:pic>
      <p:sp>
        <p:nvSpPr>
          <p:cNvPr id="10" name="Dikdörtgen 9"/>
          <p:cNvSpPr/>
          <p:nvPr/>
        </p:nvSpPr>
        <p:spPr>
          <a:xfrm>
            <a:off x="9144000" y="895053"/>
            <a:ext cx="7620000" cy="7848302"/>
          </a:xfrm>
          <a:prstGeom prst="rect">
            <a:avLst/>
          </a:prstGeom>
        </p:spPr>
        <p:txBody>
          <a:bodyPr wrap="square">
            <a:spAutoFit/>
          </a:bodyPr>
          <a:lstStyle/>
          <a:p>
            <a:r>
              <a:rPr lang="tr-TR" sz="2400" b="1" dirty="0" smtClean="0"/>
              <a:t>Orhun Yazıtları</a:t>
            </a:r>
          </a:p>
          <a:p>
            <a:r>
              <a:rPr lang="tr-TR" sz="2400" dirty="0"/>
              <a:t>Köktürklerden kalan yedinci yüzyıla ait Orhun </a:t>
            </a:r>
            <a:r>
              <a:rPr lang="tr-TR" sz="2400" dirty="0" err="1" smtClean="0"/>
              <a:t>Yazıtları’nda</a:t>
            </a:r>
            <a:r>
              <a:rPr lang="tr-TR" sz="2400" dirty="0" smtClean="0"/>
              <a:t> kullanılan </a:t>
            </a:r>
            <a:r>
              <a:rPr lang="tr-TR" sz="2400" dirty="0"/>
              <a:t>yegâne noktalama işareti </a:t>
            </a:r>
            <a:r>
              <a:rPr lang="tr-TR" sz="2400" dirty="0" smtClean="0"/>
              <a:t>olarak iki </a:t>
            </a:r>
            <a:r>
              <a:rPr lang="tr-TR" sz="2400" dirty="0"/>
              <a:t>nokta (:) görülmekte, başkaca hiçbir işaretle karşılaşılmamaktadır.</a:t>
            </a:r>
          </a:p>
          <a:p>
            <a:r>
              <a:rPr lang="tr-TR" sz="2400" dirty="0"/>
              <a:t>bilge : </a:t>
            </a:r>
            <a:r>
              <a:rPr lang="tr-TR" sz="2400" dirty="0" err="1"/>
              <a:t>tonyukuk</a:t>
            </a:r>
            <a:r>
              <a:rPr lang="tr-TR" sz="2400" dirty="0"/>
              <a:t> : ben özüm : </a:t>
            </a:r>
            <a:r>
              <a:rPr lang="tr-TR" sz="2400" dirty="0" err="1"/>
              <a:t>tabgaç</a:t>
            </a:r>
            <a:r>
              <a:rPr lang="tr-TR" sz="2400" dirty="0"/>
              <a:t> iline : </a:t>
            </a:r>
            <a:r>
              <a:rPr lang="tr-TR" sz="2400" dirty="0" err="1"/>
              <a:t>kılıntım</a:t>
            </a:r>
            <a:r>
              <a:rPr lang="tr-TR" sz="2400" dirty="0"/>
              <a:t> : </a:t>
            </a:r>
            <a:r>
              <a:rPr lang="tr-TR" sz="2400" dirty="0" err="1"/>
              <a:t>türk</a:t>
            </a:r>
            <a:r>
              <a:rPr lang="tr-TR" sz="2400" dirty="0"/>
              <a:t> </a:t>
            </a:r>
            <a:r>
              <a:rPr lang="tr-TR" sz="2400" dirty="0" err="1" smtClean="0"/>
              <a:t>bodun</a:t>
            </a:r>
            <a:r>
              <a:rPr lang="tr-TR" sz="2400" dirty="0" smtClean="0"/>
              <a:t> : </a:t>
            </a:r>
            <a:r>
              <a:rPr lang="tr-TR" sz="2400" dirty="0" err="1"/>
              <a:t>tabgaçka</a:t>
            </a:r>
            <a:r>
              <a:rPr lang="tr-TR" sz="2400" dirty="0"/>
              <a:t> : </a:t>
            </a:r>
            <a:r>
              <a:rPr lang="tr-TR" sz="2400" dirty="0" err="1"/>
              <a:t>körür</a:t>
            </a:r>
            <a:r>
              <a:rPr lang="tr-TR" sz="2400" dirty="0"/>
              <a:t> </a:t>
            </a:r>
            <a:r>
              <a:rPr lang="tr-TR" sz="2400" dirty="0" err="1"/>
              <a:t>erti</a:t>
            </a:r>
            <a:endParaRPr lang="tr-TR" sz="2400" dirty="0"/>
          </a:p>
          <a:p>
            <a:r>
              <a:rPr lang="tr-TR" sz="2400" dirty="0" err="1"/>
              <a:t>türk</a:t>
            </a:r>
            <a:r>
              <a:rPr lang="tr-TR" sz="2400" dirty="0"/>
              <a:t> </a:t>
            </a:r>
            <a:r>
              <a:rPr lang="tr-TR" sz="2400" dirty="0" err="1"/>
              <a:t>bodun</a:t>
            </a:r>
            <a:r>
              <a:rPr lang="tr-TR" sz="2400" dirty="0"/>
              <a:t> : </a:t>
            </a:r>
            <a:r>
              <a:rPr lang="tr-TR" sz="2400" dirty="0" err="1"/>
              <a:t>kanin</a:t>
            </a:r>
            <a:r>
              <a:rPr lang="tr-TR" sz="2400" dirty="0"/>
              <a:t> </a:t>
            </a:r>
            <a:r>
              <a:rPr lang="tr-TR" sz="2400" dirty="0" err="1"/>
              <a:t>bulmayin</a:t>
            </a:r>
            <a:r>
              <a:rPr lang="tr-TR" sz="2400" dirty="0"/>
              <a:t> : </a:t>
            </a:r>
            <a:r>
              <a:rPr lang="tr-TR" sz="2400" dirty="0" err="1"/>
              <a:t>tabgaçda</a:t>
            </a:r>
            <a:r>
              <a:rPr lang="tr-TR" sz="2400" dirty="0"/>
              <a:t> : </a:t>
            </a:r>
            <a:r>
              <a:rPr lang="tr-TR" sz="2400" dirty="0" err="1"/>
              <a:t>adrıltı</a:t>
            </a:r>
            <a:r>
              <a:rPr lang="tr-TR" sz="2400" dirty="0"/>
              <a:t> : </a:t>
            </a:r>
            <a:r>
              <a:rPr lang="tr-TR" sz="2400" dirty="0" err="1"/>
              <a:t>kanlantı</a:t>
            </a:r>
            <a:r>
              <a:rPr lang="tr-TR" sz="2400" dirty="0"/>
              <a:t> : </a:t>
            </a:r>
            <a:r>
              <a:rPr lang="tr-TR" sz="2400" dirty="0" err="1" smtClean="0"/>
              <a:t>kanin</a:t>
            </a:r>
            <a:r>
              <a:rPr lang="tr-TR" sz="2400" dirty="0" smtClean="0"/>
              <a:t> </a:t>
            </a:r>
            <a:r>
              <a:rPr lang="tr-TR" sz="2400" dirty="0" err="1" smtClean="0"/>
              <a:t>kodup</a:t>
            </a:r>
            <a:r>
              <a:rPr lang="tr-TR" sz="2400" dirty="0" smtClean="0"/>
              <a:t> </a:t>
            </a:r>
            <a:r>
              <a:rPr lang="tr-TR" sz="2400" dirty="0"/>
              <a:t>:</a:t>
            </a:r>
          </a:p>
          <a:p>
            <a:r>
              <a:rPr lang="tr-TR" sz="2400" dirty="0" err="1"/>
              <a:t>tabgaçka</a:t>
            </a:r>
            <a:r>
              <a:rPr lang="tr-TR" sz="2400" dirty="0"/>
              <a:t> : yana </a:t>
            </a:r>
            <a:r>
              <a:rPr lang="tr-TR" sz="2400" dirty="0" err="1"/>
              <a:t>içikdi</a:t>
            </a:r>
            <a:r>
              <a:rPr lang="tr-TR" sz="2400" dirty="0"/>
              <a:t> : </a:t>
            </a:r>
            <a:r>
              <a:rPr lang="tr-TR" sz="2400" dirty="0" err="1"/>
              <a:t>tenri</a:t>
            </a:r>
            <a:r>
              <a:rPr lang="tr-TR" sz="2400" dirty="0"/>
              <a:t> : </a:t>
            </a:r>
            <a:r>
              <a:rPr lang="tr-TR" sz="2400" dirty="0" err="1"/>
              <a:t>ança</a:t>
            </a:r>
            <a:r>
              <a:rPr lang="tr-TR" sz="2400" dirty="0"/>
              <a:t> </a:t>
            </a:r>
            <a:r>
              <a:rPr lang="tr-TR" sz="2400" dirty="0" err="1"/>
              <a:t>temiş</a:t>
            </a:r>
            <a:r>
              <a:rPr lang="tr-TR" sz="2400" dirty="0"/>
              <a:t> erinç : kan </a:t>
            </a:r>
            <a:r>
              <a:rPr lang="tr-TR" sz="2400" dirty="0" err="1"/>
              <a:t>bertim</a:t>
            </a:r>
            <a:r>
              <a:rPr lang="tr-TR" sz="2400" dirty="0"/>
              <a:t> :</a:t>
            </a:r>
          </a:p>
          <a:p>
            <a:endParaRPr lang="tr-TR" sz="2400" dirty="0"/>
          </a:p>
          <a:p>
            <a:r>
              <a:rPr lang="tr-TR" sz="2400" dirty="0"/>
              <a:t>Bu işaret, Orhun Yazıtlarında kelimeleri veya kelime gruplarını ayırmak için kullanılmıştır. </a:t>
            </a:r>
            <a:endParaRPr lang="tr-TR" sz="2400" dirty="0" smtClean="0"/>
          </a:p>
          <a:p>
            <a:r>
              <a:rPr lang="tr-TR" sz="2400" dirty="0" smtClean="0"/>
              <a:t>İki </a:t>
            </a:r>
            <a:r>
              <a:rPr lang="tr-TR" sz="2400" dirty="0"/>
              <a:t>nokta işaretinin, bu metinlerde şu kurallara uyularak kullanıldığı söylenilebilir:</a:t>
            </a:r>
          </a:p>
          <a:p>
            <a:r>
              <a:rPr lang="tr-TR" sz="2400" dirty="0"/>
              <a:t>1. Uzunca kelimeler genellikle bu işaretle birbirinden ayrılır.</a:t>
            </a:r>
          </a:p>
          <a:p>
            <a:r>
              <a:rPr lang="tr-TR" sz="2400" dirty="0"/>
              <a:t>2. Tek heceli veya çok kısa kelimeler, genellikle, kendinden sonraki veya önceki kelimeyle birlikte yazılır.</a:t>
            </a:r>
          </a:p>
          <a:p>
            <a:r>
              <a:rPr lang="tr-TR" sz="2400" dirty="0"/>
              <a:t>3. İki kelimeden oluşan türlü kelime grupları, genellikle birlikte yazılır.</a:t>
            </a:r>
          </a:p>
          <a:p>
            <a:r>
              <a:rPr lang="tr-TR" sz="2400" dirty="0"/>
              <a:t>4. Üç hatta dört kelimeden oluşan ibarelerin de </a:t>
            </a:r>
            <a:r>
              <a:rPr lang="tr-TR" sz="2400" dirty="0" smtClean="0"/>
              <a:t>ara sıra </a:t>
            </a:r>
            <a:r>
              <a:rPr lang="tr-TR" sz="2400" dirty="0"/>
              <a:t>birlikte yazıldığı görülür</a:t>
            </a:r>
            <a:r>
              <a:rPr lang="tr-TR" dirty="0"/>
              <a:t>.</a:t>
            </a:r>
          </a:p>
        </p:txBody>
      </p:sp>
      <p:sp>
        <p:nvSpPr>
          <p:cNvPr id="15" name="Dikdörtgen 14"/>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4" action="ppaction://hlinksldjump"/>
              </a:rPr>
              <a:t>Açıklamalar</a:t>
            </a:r>
            <a:endParaRPr lang="en-US" sz="1200" dirty="0">
              <a:latin typeface="Capriola"/>
            </a:endParaRPr>
          </a:p>
          <a:p>
            <a:pPr lvl="0">
              <a:lnSpc>
                <a:spcPts val="2240"/>
              </a:lnSpc>
            </a:pPr>
            <a:r>
              <a:rPr lang="en-US" sz="1200" dirty="0" err="1">
                <a:latin typeface="Capriola"/>
                <a:hlinkClick r:id="rId5" action="ppaction://hlinksldjump"/>
              </a:rPr>
              <a:t>Nokta</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Noktalı</a:t>
            </a:r>
            <a:r>
              <a:rPr lang="en-US" sz="1200" dirty="0">
                <a:latin typeface="Capriola"/>
                <a:hlinkClick r:id="rId7" action="ppaction://hlinksldjump"/>
              </a:rPr>
              <a:t> </a:t>
            </a:r>
            <a:r>
              <a:rPr lang="en-US" sz="1200" dirty="0" err="1">
                <a:latin typeface="Capriola"/>
                <a:hlinkClick r:id="rId7" action="ppaction://hlinksldjump"/>
              </a:rPr>
              <a:t>Virgül</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İki</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a:t>
            </a:r>
            <a:endParaRPr lang="en-US" sz="1200" dirty="0">
              <a:latin typeface="Capriola"/>
            </a:endParaRPr>
          </a:p>
          <a:p>
            <a:pPr lvl="0">
              <a:lnSpc>
                <a:spcPts val="2240"/>
              </a:lnSpc>
            </a:pPr>
            <a:r>
              <a:rPr lang="en-US" sz="1200" dirty="0" err="1">
                <a:latin typeface="Capriola"/>
                <a:hlinkClick r:id="rId9" action="ppaction://hlinksldjump"/>
              </a:rPr>
              <a:t>Üç</a:t>
            </a:r>
            <a:r>
              <a:rPr lang="en-US" sz="1200" dirty="0">
                <a:latin typeface="Capriola"/>
                <a:hlinkClick r:id="rId9" action="ppaction://hlinksldjump"/>
              </a:rPr>
              <a:t> </a:t>
            </a: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Soru</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Ünlem</a:t>
            </a:r>
            <a:r>
              <a:rPr lang="en-US" sz="1200" dirty="0">
                <a:latin typeface="Capriola"/>
                <a:hlinkClick r:id="rId11" action="ppaction://hlinksldjump"/>
              </a:rPr>
              <a:t> </a:t>
            </a:r>
            <a:r>
              <a:rPr lang="en-US" sz="1200" dirty="0" err="1">
                <a:latin typeface="Capriola"/>
                <a:hlinkClick r:id="rId11" action="ppaction://hlinksldjump"/>
              </a:rPr>
              <a:t>İşareti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Kısa</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Uzun</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a:t>
            </a:r>
          </a:p>
          <a:p>
            <a:pPr lvl="0">
              <a:lnSpc>
                <a:spcPts val="2240"/>
              </a:lnSpc>
            </a:pP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Ters</a:t>
            </a:r>
            <a:r>
              <a:rPr lang="en-US" sz="1200" dirty="0">
                <a:latin typeface="Capriola"/>
                <a:hlinkClick r:id="rId13" action="ppaction://hlinksldjump"/>
              </a:rPr>
              <a:t> </a:t>
            </a: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Tek</a:t>
            </a:r>
            <a:r>
              <a:rPr lang="en-US" sz="1200" dirty="0">
                <a:latin typeface="Capriola"/>
                <a:hlinkClick r:id="rId14" action="ppaction://hlinksldjump"/>
              </a:rPr>
              <a:t> </a:t>
            </a: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Denden</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a:t>
            </a:r>
            <a:endParaRPr lang="en-US" sz="1200" dirty="0">
              <a:latin typeface="Capriola"/>
            </a:endParaRPr>
          </a:p>
          <a:p>
            <a:pPr lvl="0">
              <a:lnSpc>
                <a:spcPts val="2240"/>
              </a:lnSpc>
            </a:pPr>
            <a:r>
              <a:rPr lang="en-US" sz="1200" dirty="0">
                <a:solidFill>
                  <a:schemeClr val="bg1"/>
                </a:solidFill>
                <a:latin typeface="Capriola"/>
                <a:hlinkClick r:id="rId15" action="ppaction://hlinksldjump"/>
              </a:rPr>
              <a:t>Yay </a:t>
            </a:r>
            <a:r>
              <a:rPr lang="en-US" sz="1200" dirty="0" err="1">
                <a:solidFill>
                  <a:schemeClr val="bg1"/>
                </a:solidFill>
                <a:latin typeface="Capriola"/>
                <a:hlinkClick r:id="rId15" action="ppaction://hlinksldjump"/>
              </a:rPr>
              <a:t>Ayraç</a:t>
            </a:r>
            <a:r>
              <a:rPr lang="en-US" sz="1200" dirty="0">
                <a:solidFill>
                  <a:schemeClr val="bg1"/>
                </a:solidFill>
                <a:latin typeface="Capriola"/>
                <a:hlinkClick r:id="rId15"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6" action="ppaction://hlinksldjump"/>
              </a:rPr>
              <a:t>Köşeli</a:t>
            </a:r>
            <a:r>
              <a:rPr lang="en-US" sz="1200" dirty="0">
                <a:latin typeface="Capriola"/>
                <a:hlinkClick r:id="rId16" action="ppaction://hlinksldjump"/>
              </a:rPr>
              <a:t> </a:t>
            </a:r>
            <a:r>
              <a:rPr lang="en-US" sz="1200" dirty="0" err="1">
                <a:latin typeface="Capriola"/>
                <a:hlinkClick r:id="rId16" action="ppaction://hlinksldjump"/>
              </a:rPr>
              <a:t>Ayraç</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7" action="ppaction://hlinksldjump"/>
              </a:rPr>
              <a:t>Kesme</a:t>
            </a:r>
            <a:r>
              <a:rPr lang="en-US" sz="1200" dirty="0">
                <a:latin typeface="Capriola"/>
                <a:hlinkClick r:id="rId17" action="ppaction://hlinksldjump"/>
              </a:rPr>
              <a:t> </a:t>
            </a:r>
            <a:r>
              <a:rPr lang="en-US" sz="1200" dirty="0" err="1">
                <a:latin typeface="Capriola"/>
                <a:hlinkClick r:id="rId17" action="ppaction://hlinksldjump"/>
              </a:rPr>
              <a:t>İşareti</a:t>
            </a:r>
            <a:r>
              <a:rPr lang="en-US" sz="1200" dirty="0">
                <a:latin typeface="Capriola"/>
                <a:hlinkClick r:id="rId17" action="ppaction://hlinksldjump"/>
              </a:rPr>
              <a:t> ( ’ )</a:t>
            </a:r>
            <a:endParaRPr lang="en-US" sz="1200" dirty="0">
              <a:latin typeface="Capriola"/>
            </a:endParaRPr>
          </a:p>
        </p:txBody>
      </p:sp>
    </p:spTree>
    <p:extLst>
      <p:ext uri="{BB962C8B-B14F-4D97-AF65-F5344CB8AC3E}">
        <p14:creationId xmlns:p14="http://schemas.microsoft.com/office/powerpoint/2010/main" val="2053364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pic>
        <p:nvPicPr>
          <p:cNvPr id="16" name="Resim 15"/>
          <p:cNvPicPr/>
          <p:nvPr/>
        </p:nvPicPr>
        <p:blipFill rotWithShape="1">
          <a:blip r:embed="rId3"/>
          <a:srcRect l="18831" r="16852"/>
          <a:stretch/>
        </p:blipFill>
        <p:spPr>
          <a:xfrm>
            <a:off x="10250905" y="266700"/>
            <a:ext cx="7351295" cy="9768819"/>
          </a:xfrm>
          <a:prstGeom prst="rect">
            <a:avLst/>
          </a:prstGeom>
        </p:spPr>
      </p:pic>
      <p:sp>
        <p:nvSpPr>
          <p:cNvPr id="10" name="Dikdörtgen 9"/>
          <p:cNvSpPr/>
          <p:nvPr/>
        </p:nvSpPr>
        <p:spPr>
          <a:xfrm>
            <a:off x="3276601" y="1494283"/>
            <a:ext cx="5410200" cy="6001643"/>
          </a:xfrm>
          <a:prstGeom prst="rect">
            <a:avLst/>
          </a:prstGeom>
        </p:spPr>
        <p:txBody>
          <a:bodyPr wrap="square">
            <a:spAutoFit/>
          </a:bodyPr>
          <a:lstStyle/>
          <a:p>
            <a:r>
              <a:rPr lang="tr-TR" sz="2400" b="1" dirty="0" smtClean="0"/>
              <a:t>Uygur Metinleri </a:t>
            </a:r>
          </a:p>
          <a:p>
            <a:r>
              <a:rPr lang="tr-TR" sz="2400" dirty="0" smtClean="0"/>
              <a:t>Uygarlık </a:t>
            </a:r>
            <a:r>
              <a:rPr lang="tr-TR" sz="2400" dirty="0"/>
              <a:t>kelimesine de kaynaklık eden Uygurlar, matbaa kullanarak bastıkları ve çoğalttıkları pek çok edebi esere sahiptir.  </a:t>
            </a:r>
            <a:r>
              <a:rPr lang="tr-TR" sz="2400" dirty="0" smtClean="0"/>
              <a:t>Köktürk </a:t>
            </a:r>
            <a:r>
              <a:rPr lang="tr-TR" sz="2400" dirty="0"/>
              <a:t>Türkçesinin devamı sayılan eski Uygur Türkçesi metinlerinde de sistematik olmayan daha çok süsleme amacıyla kullanılan bazı işaretlere </a:t>
            </a:r>
            <a:r>
              <a:rPr lang="tr-TR" sz="2400" dirty="0" smtClean="0"/>
              <a:t>rastlanmaktadır</a:t>
            </a:r>
          </a:p>
          <a:p>
            <a:endParaRPr lang="tr-TR" sz="2400" dirty="0" smtClean="0"/>
          </a:p>
          <a:p>
            <a:r>
              <a:rPr lang="tr-TR" sz="2400" dirty="0" smtClean="0"/>
              <a:t>Budist </a:t>
            </a:r>
            <a:r>
              <a:rPr lang="tr-TR" sz="2400" dirty="0"/>
              <a:t>metinlerindeki noktalama işaretleri şunlardır: </a:t>
            </a:r>
            <a:endParaRPr lang="tr-TR" sz="2400" dirty="0" smtClean="0"/>
          </a:p>
          <a:p>
            <a:endParaRPr lang="tr-TR" sz="2400" dirty="0"/>
          </a:p>
          <a:p>
            <a:endParaRPr lang="tr-TR" sz="2400" dirty="0" smtClean="0"/>
          </a:p>
          <a:p>
            <a:r>
              <a:rPr lang="tr-TR" sz="2400" dirty="0" smtClean="0"/>
              <a:t>Mani </a:t>
            </a:r>
            <a:r>
              <a:rPr lang="tr-TR" sz="2400" dirty="0"/>
              <a:t>metinlerinde ise şu işaretler kullanılmıştır</a:t>
            </a:r>
            <a:r>
              <a:rPr lang="tr-TR" sz="2400" dirty="0" smtClean="0"/>
              <a:t>:</a:t>
            </a:r>
          </a:p>
          <a:p>
            <a:r>
              <a:rPr lang="tr-TR" sz="2400" b="1" i="1" dirty="0" smtClean="0"/>
              <a:t>			</a:t>
            </a:r>
            <a:endParaRPr lang="tr-TR" dirty="0"/>
          </a:p>
        </p:txBody>
      </p:sp>
      <p:pic>
        <p:nvPicPr>
          <p:cNvPr id="17" name="Resim 16"/>
          <p:cNvPicPr/>
          <p:nvPr/>
        </p:nvPicPr>
        <p:blipFill>
          <a:blip r:embed="rId4"/>
          <a:stretch>
            <a:fillRect/>
          </a:stretch>
        </p:blipFill>
        <p:spPr>
          <a:xfrm>
            <a:off x="3409950" y="5286375"/>
            <a:ext cx="3905250" cy="390525"/>
          </a:xfrm>
          <a:prstGeom prst="rect">
            <a:avLst/>
          </a:prstGeom>
        </p:spPr>
      </p:pic>
      <p:pic>
        <p:nvPicPr>
          <p:cNvPr id="18" name="Resim 17"/>
          <p:cNvPicPr/>
          <p:nvPr/>
        </p:nvPicPr>
        <p:blipFill>
          <a:blip r:embed="rId5"/>
          <a:stretch>
            <a:fillRect/>
          </a:stretch>
        </p:blipFill>
        <p:spPr>
          <a:xfrm>
            <a:off x="3438525" y="6724650"/>
            <a:ext cx="2428875" cy="323850"/>
          </a:xfrm>
          <a:prstGeom prst="rect">
            <a:avLst/>
          </a:prstGeom>
        </p:spPr>
      </p:pic>
      <p:sp>
        <p:nvSpPr>
          <p:cNvPr id="19" name="Dikdörtgen 18"/>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6" action="ppaction://hlinksldjump"/>
              </a:rPr>
              <a:t>Açıklamalar</a:t>
            </a:r>
            <a:endParaRPr lang="en-US" sz="1200" dirty="0">
              <a:latin typeface="Capriola"/>
            </a:endParaRPr>
          </a:p>
          <a:p>
            <a:pPr lvl="0">
              <a:lnSpc>
                <a:spcPts val="2240"/>
              </a:lnSpc>
            </a:pPr>
            <a:r>
              <a:rPr lang="en-US" sz="1200" dirty="0" err="1">
                <a:latin typeface="Capriola"/>
                <a:hlinkClick r:id="rId7" action="ppaction://hlinksldjump"/>
              </a:rPr>
              <a:t>Nokta</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Virgül</a:t>
            </a:r>
            <a:r>
              <a:rPr lang="en-US" sz="1200" dirty="0">
                <a:latin typeface="Capriola"/>
                <a:hlinkClick r:id="rId8" action="ppaction://hlinksldjump"/>
              </a:rPr>
              <a:t> ( , )</a:t>
            </a:r>
            <a:endParaRPr lang="en-US" sz="1200" dirty="0">
              <a:latin typeface="Capriola"/>
            </a:endParaRPr>
          </a:p>
          <a:p>
            <a:pPr lvl="0">
              <a:lnSpc>
                <a:spcPts val="2240"/>
              </a:lnSpc>
            </a:pPr>
            <a:r>
              <a:rPr lang="en-US" sz="1200" dirty="0" err="1">
                <a:latin typeface="Capriola"/>
                <a:hlinkClick r:id="rId9" action="ppaction://hlinksldjump"/>
              </a:rPr>
              <a:t>Noktalı</a:t>
            </a:r>
            <a:r>
              <a:rPr lang="en-US" sz="1200" dirty="0">
                <a:latin typeface="Capriola"/>
                <a:hlinkClick r:id="rId9" action="ppaction://hlinksldjump"/>
              </a:rPr>
              <a:t> </a:t>
            </a:r>
            <a:r>
              <a:rPr lang="en-US" sz="1200" dirty="0" err="1">
                <a:latin typeface="Capriola"/>
                <a:hlinkClick r:id="rId9" action="ppaction://hlinksldjump"/>
              </a:rPr>
              <a:t>Virgül</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İki</a:t>
            </a:r>
            <a:r>
              <a:rPr lang="en-US" sz="1200" dirty="0">
                <a:latin typeface="Capriola"/>
                <a:hlinkClick r:id="rId10" action="ppaction://hlinksldjump"/>
              </a:rPr>
              <a:t> </a:t>
            </a:r>
            <a:r>
              <a:rPr lang="en-US" sz="1200" dirty="0" err="1">
                <a:latin typeface="Capriola"/>
                <a:hlinkClick r:id="rId10" action="ppaction://hlinksldjump"/>
              </a:rPr>
              <a:t>Nokta</a:t>
            </a:r>
            <a:r>
              <a:rPr lang="en-US" sz="1200" dirty="0">
                <a:latin typeface="Capriola"/>
                <a:hlinkClick r:id="rId10" action="ppaction://hlinksldjump"/>
              </a:rPr>
              <a:t> (: )</a:t>
            </a:r>
            <a:endParaRPr lang="en-US" sz="1200" dirty="0">
              <a:latin typeface="Capriola"/>
            </a:endParaRPr>
          </a:p>
          <a:p>
            <a:pPr lvl="0">
              <a:lnSpc>
                <a:spcPts val="2240"/>
              </a:lnSpc>
            </a:pPr>
            <a:r>
              <a:rPr lang="en-US" sz="1200" dirty="0" err="1">
                <a:latin typeface="Capriola"/>
                <a:hlinkClick r:id="rId11" action="ppaction://hlinksldjump"/>
              </a:rPr>
              <a:t>Üç</a:t>
            </a:r>
            <a:r>
              <a:rPr lang="en-US" sz="1200" dirty="0">
                <a:latin typeface="Capriola"/>
                <a:hlinkClick r:id="rId11" action="ppaction://hlinksldjump"/>
              </a:rPr>
              <a:t> </a:t>
            </a:r>
            <a:r>
              <a:rPr lang="en-US" sz="1200" dirty="0" err="1">
                <a:latin typeface="Capriola"/>
                <a:hlinkClick r:id="rId11" action="ppaction://hlinksldjump"/>
              </a:rPr>
              <a:t>Nokta</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Soru</a:t>
            </a:r>
            <a:r>
              <a:rPr lang="en-US" sz="1200" dirty="0">
                <a:latin typeface="Capriola"/>
                <a:hlinkClick r:id="rId12" action="ppaction://hlinksldjump"/>
              </a:rPr>
              <a:t> </a:t>
            </a:r>
            <a:r>
              <a:rPr lang="en-US" sz="1200" dirty="0" err="1">
                <a:latin typeface="Capriola"/>
                <a:hlinkClick r:id="rId12" action="ppaction://hlinksldjump"/>
              </a:rPr>
              <a:t>İşareti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Ünlem</a:t>
            </a:r>
            <a:r>
              <a:rPr lang="en-US" sz="1200" dirty="0">
                <a:latin typeface="Capriola"/>
                <a:hlinkClick r:id="rId13" action="ppaction://hlinksldjump"/>
              </a:rPr>
              <a:t> </a:t>
            </a:r>
            <a:r>
              <a:rPr lang="en-US" sz="1200" dirty="0" err="1">
                <a:latin typeface="Capriola"/>
                <a:hlinkClick r:id="rId13" action="ppaction://hlinksldjump"/>
              </a:rPr>
              <a:t>İşareti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Kısa</a:t>
            </a:r>
            <a:r>
              <a:rPr lang="en-US" sz="1200" dirty="0">
                <a:latin typeface="Capriola"/>
                <a:hlinkClick r:id="rId14" action="ppaction://hlinksldjump"/>
              </a:rPr>
              <a:t> </a:t>
            </a:r>
            <a:r>
              <a:rPr lang="en-US" sz="1200" dirty="0" err="1">
                <a:latin typeface="Capriola"/>
                <a:hlinkClick r:id="rId14" action="ppaction://hlinksldjump"/>
              </a:rPr>
              <a:t>Çizgi</a:t>
            </a:r>
            <a:r>
              <a:rPr lang="en-US" sz="1200" dirty="0">
                <a:latin typeface="Capriola"/>
                <a:hlinkClick r:id="rId14" action="ppaction://hlinksldjump"/>
              </a:rPr>
              <a:t> ( – )</a:t>
            </a:r>
            <a:endParaRPr lang="en-US" sz="1200" dirty="0">
              <a:latin typeface="Capriola"/>
            </a:endParaRPr>
          </a:p>
          <a:p>
            <a:pPr lvl="0">
              <a:lnSpc>
                <a:spcPts val="2240"/>
              </a:lnSpc>
            </a:pPr>
            <a:r>
              <a:rPr lang="en-US" sz="1200" dirty="0" err="1">
                <a:latin typeface="Capriola"/>
                <a:hlinkClick r:id="rId15" action="ppaction://hlinksldjump"/>
              </a:rPr>
              <a:t>Uzun</a:t>
            </a:r>
            <a:r>
              <a:rPr lang="en-US" sz="1200" dirty="0">
                <a:latin typeface="Capriola"/>
                <a:hlinkClick r:id="rId15" action="ppaction://hlinksldjump"/>
              </a:rPr>
              <a:t> </a:t>
            </a:r>
            <a:r>
              <a:rPr lang="en-US" sz="1200" dirty="0" err="1">
                <a:latin typeface="Capriola"/>
                <a:hlinkClick r:id="rId15" action="ppaction://hlinksldjump"/>
              </a:rPr>
              <a:t>Çizgi</a:t>
            </a:r>
            <a:r>
              <a:rPr lang="en-US" sz="1200" dirty="0">
                <a:latin typeface="Capriola"/>
                <a:hlinkClick r:id="rId15" action="ppaction://hlinksldjump"/>
              </a:rPr>
              <a:t> (—)</a:t>
            </a:r>
          </a:p>
          <a:p>
            <a:pPr lvl="0">
              <a:lnSpc>
                <a:spcPts val="2240"/>
              </a:lnSpc>
            </a:pPr>
            <a:r>
              <a:rPr lang="en-US" sz="1200" dirty="0" err="1">
                <a:latin typeface="Capriola"/>
                <a:hlinkClick r:id="rId15" action="ppaction://hlinksldjump"/>
              </a:rPr>
              <a:t>Eğik</a:t>
            </a:r>
            <a:r>
              <a:rPr lang="en-US" sz="1200" dirty="0">
                <a:latin typeface="Capriola"/>
                <a:hlinkClick r:id="rId15" action="ppaction://hlinksldjump"/>
              </a:rPr>
              <a:t> </a:t>
            </a:r>
            <a:r>
              <a:rPr lang="en-US" sz="1200" dirty="0" err="1">
                <a:latin typeface="Capriola"/>
                <a:hlinkClick r:id="rId15" action="ppaction://hlinksldjump"/>
              </a:rPr>
              <a:t>Çizgi</a:t>
            </a:r>
            <a:r>
              <a:rPr lang="en-US" sz="1200" dirty="0">
                <a:latin typeface="Capriola"/>
                <a:hlinkClick r:id="rId15" action="ppaction://hlinksldjump"/>
              </a:rPr>
              <a:t> ( / )</a:t>
            </a:r>
            <a:endParaRPr lang="en-US" sz="1200" dirty="0">
              <a:latin typeface="Capriola"/>
            </a:endParaRPr>
          </a:p>
          <a:p>
            <a:pPr lvl="0">
              <a:lnSpc>
                <a:spcPts val="2240"/>
              </a:lnSpc>
            </a:pPr>
            <a:r>
              <a:rPr lang="en-US" sz="1200" dirty="0" err="1">
                <a:latin typeface="Capriola"/>
                <a:hlinkClick r:id="rId15" action="ppaction://hlinksldjump"/>
              </a:rPr>
              <a:t>Ters</a:t>
            </a:r>
            <a:r>
              <a:rPr lang="en-US" sz="1200" dirty="0">
                <a:latin typeface="Capriola"/>
                <a:hlinkClick r:id="rId15" action="ppaction://hlinksldjump"/>
              </a:rPr>
              <a:t> </a:t>
            </a:r>
            <a:r>
              <a:rPr lang="en-US" sz="1200" dirty="0" err="1">
                <a:latin typeface="Capriola"/>
                <a:hlinkClick r:id="rId15" action="ppaction://hlinksldjump"/>
              </a:rPr>
              <a:t>Eğik</a:t>
            </a:r>
            <a:r>
              <a:rPr lang="en-US" sz="1200" dirty="0">
                <a:latin typeface="Capriola"/>
                <a:hlinkClick r:id="rId15" action="ppaction://hlinksldjump"/>
              </a:rPr>
              <a:t> </a:t>
            </a:r>
            <a:r>
              <a:rPr lang="en-US" sz="1200" dirty="0" err="1">
                <a:latin typeface="Capriola"/>
                <a:hlinkClick r:id="rId15" action="ppaction://hlinksldjump"/>
              </a:rPr>
              <a:t>Çizgi</a:t>
            </a:r>
            <a:r>
              <a:rPr lang="en-US" sz="1200" dirty="0">
                <a:latin typeface="Capriola"/>
                <a:hlinkClick r:id="rId15" action="ppaction://hlinksldjump"/>
              </a:rPr>
              <a:t> ( \ )</a:t>
            </a:r>
            <a:endParaRPr lang="en-US" sz="1200" dirty="0">
              <a:latin typeface="Capriola"/>
            </a:endParaRPr>
          </a:p>
          <a:p>
            <a:pPr lvl="0">
              <a:lnSpc>
                <a:spcPts val="2240"/>
              </a:lnSpc>
            </a:pPr>
            <a:r>
              <a:rPr lang="en-US" sz="1200" dirty="0" err="1">
                <a:latin typeface="Capriola"/>
                <a:hlinkClick r:id="rId16" action="ppaction://hlinksldjump"/>
              </a:rPr>
              <a:t>Tırnak</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Tek</a:t>
            </a:r>
            <a:r>
              <a:rPr lang="en-US" sz="1200" dirty="0">
                <a:latin typeface="Capriola"/>
                <a:hlinkClick r:id="rId16" action="ppaction://hlinksldjump"/>
              </a:rPr>
              <a:t> </a:t>
            </a:r>
            <a:r>
              <a:rPr lang="en-US" sz="1200" dirty="0" err="1">
                <a:latin typeface="Capriola"/>
                <a:hlinkClick r:id="rId16" action="ppaction://hlinksldjump"/>
              </a:rPr>
              <a:t>Tırnak</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6" action="ppaction://hlinksldjump"/>
              </a:rPr>
              <a:t>Denden</a:t>
            </a:r>
            <a:r>
              <a:rPr lang="en-US" sz="1200" dirty="0">
                <a:latin typeface="Capriola"/>
                <a:hlinkClick r:id="rId16" action="ppaction://hlinksldjump"/>
              </a:rPr>
              <a:t> </a:t>
            </a:r>
            <a:r>
              <a:rPr lang="en-US" sz="1200" dirty="0" err="1">
                <a:latin typeface="Capriola"/>
                <a:hlinkClick r:id="rId16" action="ppaction://hlinksldjump"/>
              </a:rPr>
              <a:t>İşareti</a:t>
            </a:r>
            <a:r>
              <a:rPr lang="en-US" sz="1200" dirty="0">
                <a:latin typeface="Capriola"/>
                <a:hlinkClick r:id="rId16" action="ppaction://hlinksldjump"/>
              </a:rPr>
              <a:t> (“)</a:t>
            </a:r>
            <a:endParaRPr lang="en-US" sz="1200" dirty="0">
              <a:latin typeface="Capriola"/>
            </a:endParaRPr>
          </a:p>
          <a:p>
            <a:pPr lvl="0">
              <a:lnSpc>
                <a:spcPts val="2240"/>
              </a:lnSpc>
            </a:pPr>
            <a:r>
              <a:rPr lang="en-US" sz="1200" dirty="0">
                <a:solidFill>
                  <a:schemeClr val="bg1"/>
                </a:solidFill>
                <a:latin typeface="Capriola"/>
                <a:hlinkClick r:id="rId17" action="ppaction://hlinksldjump"/>
              </a:rPr>
              <a:t>Yay </a:t>
            </a:r>
            <a:r>
              <a:rPr lang="en-US" sz="1200" dirty="0" err="1">
                <a:solidFill>
                  <a:schemeClr val="bg1"/>
                </a:solidFill>
                <a:latin typeface="Capriola"/>
                <a:hlinkClick r:id="rId17" action="ppaction://hlinksldjump"/>
              </a:rPr>
              <a:t>Ayraç</a:t>
            </a:r>
            <a:r>
              <a:rPr lang="en-US" sz="1200" dirty="0">
                <a:solidFill>
                  <a:schemeClr val="bg1"/>
                </a:solidFill>
                <a:latin typeface="Capriola"/>
                <a:hlinkClick r:id="rId17"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8" action="ppaction://hlinksldjump"/>
              </a:rPr>
              <a:t>Köşeli</a:t>
            </a:r>
            <a:r>
              <a:rPr lang="en-US" sz="1200" dirty="0">
                <a:latin typeface="Capriola"/>
                <a:hlinkClick r:id="rId18" action="ppaction://hlinksldjump"/>
              </a:rPr>
              <a:t> </a:t>
            </a:r>
            <a:r>
              <a:rPr lang="en-US" sz="1200" dirty="0" err="1">
                <a:latin typeface="Capriola"/>
                <a:hlinkClick r:id="rId18" action="ppaction://hlinksldjump"/>
              </a:rPr>
              <a:t>Ayraç</a:t>
            </a:r>
            <a:r>
              <a:rPr lang="en-US" sz="1200" dirty="0">
                <a:latin typeface="Capriola"/>
                <a:hlinkClick r:id="rId18" action="ppaction://hlinksldjump"/>
              </a:rPr>
              <a:t> ( [ ] )</a:t>
            </a:r>
            <a:endParaRPr lang="en-US" sz="1200" dirty="0">
              <a:latin typeface="Capriola"/>
            </a:endParaRPr>
          </a:p>
          <a:p>
            <a:pPr lvl="0">
              <a:lnSpc>
                <a:spcPts val="2240"/>
              </a:lnSpc>
            </a:pPr>
            <a:r>
              <a:rPr lang="en-US" sz="1200" dirty="0" err="1">
                <a:latin typeface="Capriola"/>
                <a:hlinkClick r:id="rId19" action="ppaction://hlinksldjump"/>
              </a:rPr>
              <a:t>Kesme</a:t>
            </a:r>
            <a:r>
              <a:rPr lang="en-US" sz="1200" dirty="0">
                <a:latin typeface="Capriola"/>
                <a:hlinkClick r:id="rId19" action="ppaction://hlinksldjump"/>
              </a:rPr>
              <a:t> </a:t>
            </a:r>
            <a:r>
              <a:rPr lang="en-US" sz="1200" dirty="0" err="1">
                <a:latin typeface="Capriola"/>
                <a:hlinkClick r:id="rId19" action="ppaction://hlinksldjump"/>
              </a:rPr>
              <a:t>İşareti</a:t>
            </a:r>
            <a:r>
              <a:rPr lang="en-US" sz="1200" dirty="0">
                <a:latin typeface="Capriola"/>
                <a:hlinkClick r:id="rId19" action="ppaction://hlinksldjump"/>
              </a:rPr>
              <a:t> ( ’ )</a:t>
            </a:r>
            <a:endParaRPr lang="en-US" sz="1200" dirty="0">
              <a:latin typeface="Capriola"/>
            </a:endParaRPr>
          </a:p>
        </p:txBody>
      </p:sp>
    </p:spTree>
    <p:extLst>
      <p:ext uri="{BB962C8B-B14F-4D97-AF65-F5344CB8AC3E}">
        <p14:creationId xmlns:p14="http://schemas.microsoft.com/office/powerpoint/2010/main" val="8793304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BD59"/>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rot="5400000">
            <a:off x="1589445" y="1661104"/>
            <a:ext cx="2438217" cy="215533"/>
            <a:chOff x="0" y="0"/>
            <a:chExt cx="9194800" cy="812800"/>
          </a:xfrm>
        </p:grpSpPr>
        <p:sp>
          <p:nvSpPr>
            <p:cNvPr id="4" name="Freeform 4"/>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5" name="Group 5"/>
          <p:cNvGrpSpPr/>
          <p:nvPr/>
        </p:nvGrpSpPr>
        <p:grpSpPr>
          <a:xfrm rot="5400000">
            <a:off x="1589445" y="5056767"/>
            <a:ext cx="2438217" cy="215533"/>
            <a:chOff x="0" y="0"/>
            <a:chExt cx="9194800" cy="812800"/>
          </a:xfrm>
        </p:grpSpPr>
        <p:sp>
          <p:nvSpPr>
            <p:cNvPr id="6" name="Freeform 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7" name="Group 7"/>
          <p:cNvGrpSpPr/>
          <p:nvPr/>
        </p:nvGrpSpPr>
        <p:grpSpPr>
          <a:xfrm rot="5400000">
            <a:off x="1589445" y="8424972"/>
            <a:ext cx="2438217" cy="215533"/>
            <a:chOff x="0" y="0"/>
            <a:chExt cx="9194800" cy="812800"/>
          </a:xfrm>
        </p:grpSpPr>
        <p:sp>
          <p:nvSpPr>
            <p:cNvPr id="8" name="Freeform 8"/>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9" name="TextBox 9"/>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222222"/>
                </a:solidFill>
                <a:latin typeface="Playfair Display"/>
              </a:rPr>
              <a:t>TÜRK DİLİ</a:t>
            </a:r>
          </a:p>
        </p:txBody>
      </p:sp>
      <p:pic>
        <p:nvPicPr>
          <p:cNvPr id="13" name="Resim 12"/>
          <p:cNvPicPr/>
          <p:nvPr/>
        </p:nvPicPr>
        <p:blipFill>
          <a:blip r:embed="rId3"/>
          <a:stretch>
            <a:fillRect/>
          </a:stretch>
        </p:blipFill>
        <p:spPr>
          <a:xfrm rot="5400000">
            <a:off x="2174326" y="1831426"/>
            <a:ext cx="8605348" cy="6248400"/>
          </a:xfrm>
          <a:prstGeom prst="rect">
            <a:avLst/>
          </a:prstGeom>
        </p:spPr>
      </p:pic>
      <p:sp>
        <p:nvSpPr>
          <p:cNvPr id="10" name="Dikdörtgen 9"/>
          <p:cNvSpPr/>
          <p:nvPr/>
        </p:nvSpPr>
        <p:spPr>
          <a:xfrm>
            <a:off x="3352800" y="9459414"/>
            <a:ext cx="7353873" cy="369332"/>
          </a:xfrm>
          <a:prstGeom prst="rect">
            <a:avLst/>
          </a:prstGeom>
        </p:spPr>
        <p:txBody>
          <a:bodyPr wrap="none">
            <a:spAutoFit/>
          </a:bodyPr>
          <a:lstStyle/>
          <a:p>
            <a:r>
              <a:rPr lang="tr-TR" b="1" dirty="0"/>
              <a:t>Levha 4/1: </a:t>
            </a:r>
            <a:r>
              <a:rPr lang="tr-TR" dirty="0" err="1"/>
              <a:t>Kitab</a:t>
            </a:r>
            <a:r>
              <a:rPr lang="tr-TR" dirty="0"/>
              <a:t>-ı Dede Korkut’un Dresden nüshasından bir örnek (15.yüzyıl)</a:t>
            </a:r>
          </a:p>
        </p:txBody>
      </p:sp>
      <p:sp>
        <p:nvSpPr>
          <p:cNvPr id="11" name="Dikdörtgen 10"/>
          <p:cNvSpPr/>
          <p:nvPr/>
        </p:nvSpPr>
        <p:spPr>
          <a:xfrm>
            <a:off x="10515600" y="509939"/>
            <a:ext cx="7239000" cy="8956298"/>
          </a:xfrm>
          <a:prstGeom prst="rect">
            <a:avLst/>
          </a:prstGeom>
        </p:spPr>
        <p:txBody>
          <a:bodyPr wrap="square">
            <a:spAutoFit/>
          </a:bodyPr>
          <a:lstStyle/>
          <a:p>
            <a:r>
              <a:rPr lang="tr-TR" sz="2400" b="1" dirty="0" smtClean="0"/>
              <a:t>Arap Harfli Türkçe Metinler</a:t>
            </a:r>
          </a:p>
          <a:p>
            <a:r>
              <a:rPr lang="tr-TR" sz="2400" dirty="0" smtClean="0"/>
              <a:t> </a:t>
            </a:r>
            <a:r>
              <a:rPr lang="tr-TR" sz="2400" dirty="0"/>
              <a:t>Bazı işaretleri, Eski Anadolu Türkçesi metinlerinde tam anlamıyla sistemleşmemiş olsa da görmekteyiz. Bu açıdan Türk edebiyatının büyük bir değer ve önem taşıyan ürünlerinden Dede Korkut hikâyelerinin Dresden nüshasında cümle sonunda büyükçe bir nokta  </a:t>
            </a:r>
            <a:r>
              <a:rPr lang="tr-TR" sz="2400" dirty="0" smtClean="0"/>
              <a:t>(</a:t>
            </a:r>
            <a:r>
              <a:rPr lang="tr-TR" sz="2400" i="1" dirty="0"/>
              <a:t>•</a:t>
            </a:r>
            <a:r>
              <a:rPr lang="tr-TR" sz="2400" dirty="0" smtClean="0"/>
              <a:t> </a:t>
            </a:r>
            <a:r>
              <a:rPr lang="tr-TR" sz="2400" dirty="0"/>
              <a:t>)  işaretinin kullanılmış olması </a:t>
            </a:r>
            <a:r>
              <a:rPr lang="tr-TR" sz="2400" dirty="0" smtClean="0"/>
              <a:t>dikkat çekmektedir</a:t>
            </a:r>
            <a:r>
              <a:rPr lang="tr-TR" sz="2400" dirty="0"/>
              <a:t>. Bunun, söz konusu metin incelendiğinde gelişigüzel kullanılmış ve sadece süsleme için yer verilmiş bir işaret olmadığı anlaşılmaktadır. </a:t>
            </a:r>
            <a:r>
              <a:rPr lang="tr-TR" sz="2400" dirty="0" smtClean="0"/>
              <a:t>Çünkü </a:t>
            </a:r>
            <a:r>
              <a:rPr lang="tr-TR" sz="2400" dirty="0"/>
              <a:t>bu büyükçe nokta işareti, metinde pek çok kez tamamlanmış bir yargının, açıkçası cümlenin sonunda kullanılmıştır. </a:t>
            </a:r>
            <a:br>
              <a:rPr lang="tr-TR" sz="2400" dirty="0"/>
            </a:br>
            <a:r>
              <a:rPr lang="tr-TR" sz="2400" i="1" dirty="0"/>
              <a:t>Dede Korkut soylamış • Allah </a:t>
            </a:r>
            <a:r>
              <a:rPr lang="tr-TR" sz="2400" i="1" dirty="0" err="1"/>
              <a:t>Allah</a:t>
            </a:r>
            <a:r>
              <a:rPr lang="tr-TR" sz="2400" i="1" dirty="0"/>
              <a:t> </a:t>
            </a:r>
            <a:r>
              <a:rPr lang="tr-TR" sz="2400" i="1" dirty="0" err="1"/>
              <a:t>dimeyince</a:t>
            </a:r>
            <a:r>
              <a:rPr lang="tr-TR" sz="2400" i="1" dirty="0"/>
              <a:t> işler </a:t>
            </a:r>
            <a:r>
              <a:rPr lang="tr-TR" sz="2400" i="1" dirty="0" err="1"/>
              <a:t>oŋmaz</a:t>
            </a:r>
            <a:r>
              <a:rPr lang="tr-TR" sz="2400" i="1" dirty="0"/>
              <a:t> kâdir </a:t>
            </a:r>
            <a:r>
              <a:rPr lang="tr-TR" sz="2400" i="1" dirty="0" err="1"/>
              <a:t>Taŋgrı</a:t>
            </a:r>
            <a:r>
              <a:rPr lang="tr-TR" sz="2400" i="1" dirty="0"/>
              <a:t> </a:t>
            </a:r>
            <a:r>
              <a:rPr lang="tr-TR" sz="2400" i="1" dirty="0" err="1"/>
              <a:t>virmeyince</a:t>
            </a:r>
            <a:r>
              <a:rPr lang="tr-TR" sz="2400" i="1" dirty="0"/>
              <a:t> er </a:t>
            </a:r>
            <a:r>
              <a:rPr lang="tr-TR" sz="2400" i="1" dirty="0" err="1"/>
              <a:t>bayımaz</a:t>
            </a:r>
            <a:r>
              <a:rPr lang="tr-TR" sz="2400" i="1" dirty="0"/>
              <a:t>  ezelden yazılmasa kul başına kaza gelmez • ecel </a:t>
            </a:r>
            <a:r>
              <a:rPr lang="tr-TR" sz="2400" i="1" smtClean="0"/>
              <a:t>va’de</a:t>
            </a:r>
            <a:r>
              <a:rPr lang="tr-TR" sz="2400" i="1" dirty="0" smtClean="0"/>
              <a:t> irmeyince </a:t>
            </a:r>
            <a:r>
              <a:rPr lang="tr-TR" sz="2400" i="1" dirty="0"/>
              <a:t>kimse ölmez • ölen adam dirilmez </a:t>
            </a:r>
            <a:r>
              <a:rPr lang="tr-TR" sz="2400" i="1" dirty="0" err="1"/>
              <a:t>çıhan</a:t>
            </a:r>
            <a:r>
              <a:rPr lang="tr-TR" sz="2400" i="1" dirty="0"/>
              <a:t> </a:t>
            </a:r>
            <a:r>
              <a:rPr lang="tr-TR" sz="2400" i="1" dirty="0" err="1"/>
              <a:t>cân</a:t>
            </a:r>
            <a:r>
              <a:rPr lang="tr-TR" sz="2400" i="1" dirty="0"/>
              <a:t/>
            </a:r>
            <a:br>
              <a:rPr lang="tr-TR" sz="2400" i="1" dirty="0"/>
            </a:br>
            <a:r>
              <a:rPr lang="tr-TR" sz="2400" i="1" dirty="0" err="1"/>
              <a:t>girü</a:t>
            </a:r>
            <a:r>
              <a:rPr lang="tr-TR" sz="2400" i="1" dirty="0"/>
              <a:t> gelmez bir </a:t>
            </a:r>
            <a:r>
              <a:rPr lang="tr-TR" sz="2400" i="1" dirty="0" err="1"/>
              <a:t>yigidün</a:t>
            </a:r>
            <a:r>
              <a:rPr lang="tr-TR" sz="2400" i="1" dirty="0"/>
              <a:t> kara </a:t>
            </a:r>
            <a:r>
              <a:rPr lang="tr-TR" sz="2400" i="1" dirty="0" err="1"/>
              <a:t>tag</a:t>
            </a:r>
            <a:r>
              <a:rPr lang="tr-TR" sz="2400" i="1" dirty="0"/>
              <a:t> yumrusunca malı olsa </a:t>
            </a:r>
            <a:r>
              <a:rPr lang="tr-TR" sz="2400" i="1" dirty="0" err="1"/>
              <a:t>yıgar</a:t>
            </a:r>
            <a:r>
              <a:rPr lang="tr-TR" sz="2400" i="1" dirty="0"/>
              <a:t> direr </a:t>
            </a:r>
            <a:r>
              <a:rPr lang="tr-TR" sz="2400" i="1" dirty="0" err="1" smtClean="0"/>
              <a:t>taleb</a:t>
            </a:r>
            <a:r>
              <a:rPr lang="tr-TR" sz="2400" i="1" dirty="0" smtClean="0"/>
              <a:t> </a:t>
            </a:r>
            <a:r>
              <a:rPr lang="tr-TR" sz="2400" i="1" dirty="0"/>
              <a:t>eyler </a:t>
            </a:r>
            <a:r>
              <a:rPr lang="tr-TR" sz="2400" i="1" dirty="0" smtClean="0"/>
              <a:t>nasibinden </a:t>
            </a:r>
            <a:r>
              <a:rPr lang="tr-TR" sz="2400" i="1" dirty="0" err="1"/>
              <a:t>artugın</a:t>
            </a:r>
            <a:r>
              <a:rPr lang="tr-TR" sz="2400" i="1" dirty="0"/>
              <a:t> </a:t>
            </a:r>
            <a:r>
              <a:rPr lang="tr-TR" sz="2400" i="1" dirty="0" err="1"/>
              <a:t>yiyebilmez</a:t>
            </a:r>
            <a:r>
              <a:rPr lang="tr-TR" sz="2400" i="1" dirty="0"/>
              <a:t> • </a:t>
            </a:r>
            <a:r>
              <a:rPr lang="tr-TR" sz="2400" i="1" dirty="0" err="1"/>
              <a:t>urlaşuban</a:t>
            </a:r>
            <a:r>
              <a:rPr lang="tr-TR" sz="2400" i="1" dirty="0"/>
              <a:t> sular taşsa </a:t>
            </a:r>
            <a:r>
              <a:rPr lang="tr-TR" sz="2400" i="1" dirty="0" err="1" smtClean="0"/>
              <a:t>deŋiz</a:t>
            </a:r>
            <a:r>
              <a:rPr lang="tr-TR" sz="2400" i="1" dirty="0" smtClean="0"/>
              <a:t> </a:t>
            </a:r>
            <a:r>
              <a:rPr lang="tr-TR" sz="2400" i="1" dirty="0" err="1" smtClean="0"/>
              <a:t>tolmaz</a:t>
            </a:r>
            <a:r>
              <a:rPr lang="tr-TR" sz="2400" i="1" dirty="0" smtClean="0"/>
              <a:t> </a:t>
            </a:r>
            <a:r>
              <a:rPr lang="tr-TR" sz="2400" i="1" dirty="0"/>
              <a:t>• </a:t>
            </a:r>
            <a:r>
              <a:rPr lang="tr-TR" sz="2400" i="1" dirty="0" err="1"/>
              <a:t>tekebbürlik</a:t>
            </a:r>
            <a:r>
              <a:rPr lang="tr-TR" sz="2400" i="1" dirty="0"/>
              <a:t> eyleyeni </a:t>
            </a:r>
            <a:r>
              <a:rPr lang="tr-TR" sz="2400" i="1" dirty="0" err="1"/>
              <a:t>Taŋrı</a:t>
            </a:r>
            <a:r>
              <a:rPr lang="tr-TR" sz="2400" i="1" dirty="0"/>
              <a:t> sevmez </a:t>
            </a:r>
            <a:r>
              <a:rPr lang="tr-TR" sz="2400" i="1" dirty="0" err="1" smtClean="0"/>
              <a:t>göŋlin</a:t>
            </a:r>
            <a:r>
              <a:rPr lang="tr-TR" sz="2400" i="1" dirty="0" smtClean="0"/>
              <a:t> </a:t>
            </a:r>
            <a:r>
              <a:rPr lang="tr-TR" sz="2400" i="1" dirty="0"/>
              <a:t>yüce tutan erde devlet olmaz •</a:t>
            </a:r>
            <a:br>
              <a:rPr lang="tr-TR" sz="2400" i="1" dirty="0"/>
            </a:br>
            <a:r>
              <a:rPr lang="tr-TR" sz="2400" dirty="0"/>
              <a:t>Bu nüshanın son bölümünde, Uygurca Budist yazmalarında </a:t>
            </a:r>
            <a:r>
              <a:rPr lang="tr-TR" sz="2400" dirty="0" smtClean="0"/>
              <a:t>görülen </a:t>
            </a:r>
            <a:r>
              <a:rPr lang="tr-TR" sz="2400" dirty="0"/>
              <a:t>süsleme amaçlı işareti kullanılmıştır Eski Anadolu </a:t>
            </a:r>
            <a:r>
              <a:rPr lang="tr-TR" sz="2400" dirty="0" smtClean="0"/>
              <a:t>Türkçesine ait </a:t>
            </a:r>
            <a:r>
              <a:rPr lang="tr-TR" sz="2400" dirty="0"/>
              <a:t>daha başka metinlerde de bu tür kullanımlarla </a:t>
            </a:r>
            <a:r>
              <a:rPr lang="tr-TR" sz="2400" dirty="0" smtClean="0"/>
              <a:t>karşılaşılmaktadır.</a:t>
            </a:r>
            <a:endParaRPr lang="tr-TR" sz="2400" dirty="0"/>
          </a:p>
        </p:txBody>
      </p:sp>
      <p:sp>
        <p:nvSpPr>
          <p:cNvPr id="17" name="Dikdörtgen 16"/>
          <p:cNvSpPr/>
          <p:nvPr/>
        </p:nvSpPr>
        <p:spPr>
          <a:xfrm>
            <a:off x="211630" y="3398386"/>
            <a:ext cx="2557541" cy="5141087"/>
          </a:xfrm>
          <a:prstGeom prst="rect">
            <a:avLst/>
          </a:prstGeom>
        </p:spPr>
        <p:txBody>
          <a:bodyPr wrap="square">
            <a:spAutoFit/>
          </a:bodyPr>
          <a:lstStyle/>
          <a:p>
            <a:pPr lvl="0">
              <a:lnSpc>
                <a:spcPts val="2240"/>
              </a:lnSpc>
            </a:pPr>
            <a:r>
              <a:rPr lang="en-US" sz="1200" dirty="0" err="1">
                <a:latin typeface="Capriola"/>
                <a:hlinkClick r:id="rId4" action="ppaction://hlinksldjump"/>
              </a:rPr>
              <a:t>Açıklamalar</a:t>
            </a:r>
            <a:endParaRPr lang="en-US" sz="1200" dirty="0">
              <a:latin typeface="Capriola"/>
            </a:endParaRPr>
          </a:p>
          <a:p>
            <a:pPr lvl="0">
              <a:lnSpc>
                <a:spcPts val="2240"/>
              </a:lnSpc>
            </a:pPr>
            <a:r>
              <a:rPr lang="en-US" sz="1200" dirty="0" err="1">
                <a:latin typeface="Capriola"/>
                <a:hlinkClick r:id="rId5" action="ppaction://hlinksldjump"/>
              </a:rPr>
              <a:t>Nokta</a:t>
            </a:r>
            <a:r>
              <a:rPr lang="en-US" sz="1200" dirty="0">
                <a:latin typeface="Capriola"/>
                <a:hlinkClick r:id="rId5" action="ppaction://hlinksldjump"/>
              </a:rPr>
              <a:t> ( . )</a:t>
            </a:r>
            <a:endParaRPr lang="en-US" sz="1200" dirty="0">
              <a:latin typeface="Capriola"/>
            </a:endParaRPr>
          </a:p>
          <a:p>
            <a:pPr lvl="0">
              <a:lnSpc>
                <a:spcPts val="2240"/>
              </a:lnSpc>
            </a:pPr>
            <a:r>
              <a:rPr lang="en-US" sz="1200" dirty="0" err="1">
                <a:latin typeface="Capriola"/>
                <a:hlinkClick r:id="rId6" action="ppaction://hlinksldjump"/>
              </a:rPr>
              <a:t>Virgül</a:t>
            </a:r>
            <a:r>
              <a:rPr lang="en-US" sz="1200" dirty="0">
                <a:latin typeface="Capriola"/>
                <a:hlinkClick r:id="rId6" action="ppaction://hlinksldjump"/>
              </a:rPr>
              <a:t> ( , )</a:t>
            </a:r>
            <a:endParaRPr lang="en-US" sz="1200" dirty="0">
              <a:latin typeface="Capriola"/>
            </a:endParaRPr>
          </a:p>
          <a:p>
            <a:pPr lvl="0">
              <a:lnSpc>
                <a:spcPts val="2240"/>
              </a:lnSpc>
            </a:pPr>
            <a:r>
              <a:rPr lang="en-US" sz="1200" dirty="0" err="1">
                <a:latin typeface="Capriola"/>
                <a:hlinkClick r:id="rId7" action="ppaction://hlinksldjump"/>
              </a:rPr>
              <a:t>Noktalı</a:t>
            </a:r>
            <a:r>
              <a:rPr lang="en-US" sz="1200" dirty="0">
                <a:latin typeface="Capriola"/>
                <a:hlinkClick r:id="rId7" action="ppaction://hlinksldjump"/>
              </a:rPr>
              <a:t> </a:t>
            </a:r>
            <a:r>
              <a:rPr lang="en-US" sz="1200" dirty="0" err="1">
                <a:latin typeface="Capriola"/>
                <a:hlinkClick r:id="rId7" action="ppaction://hlinksldjump"/>
              </a:rPr>
              <a:t>Virgül</a:t>
            </a:r>
            <a:r>
              <a:rPr lang="en-US" sz="1200" dirty="0">
                <a:latin typeface="Capriola"/>
                <a:hlinkClick r:id="rId7" action="ppaction://hlinksldjump"/>
              </a:rPr>
              <a:t> ( ; )</a:t>
            </a:r>
            <a:endParaRPr lang="en-US" sz="1200" dirty="0">
              <a:latin typeface="Capriola"/>
            </a:endParaRPr>
          </a:p>
          <a:p>
            <a:pPr lvl="0">
              <a:lnSpc>
                <a:spcPts val="2240"/>
              </a:lnSpc>
            </a:pPr>
            <a:r>
              <a:rPr lang="en-US" sz="1200" dirty="0" err="1">
                <a:latin typeface="Capriola"/>
                <a:hlinkClick r:id="rId8" action="ppaction://hlinksldjump"/>
              </a:rPr>
              <a:t>İki</a:t>
            </a:r>
            <a:r>
              <a:rPr lang="en-US" sz="1200" dirty="0">
                <a:latin typeface="Capriola"/>
                <a:hlinkClick r:id="rId8" action="ppaction://hlinksldjump"/>
              </a:rPr>
              <a:t> </a:t>
            </a:r>
            <a:r>
              <a:rPr lang="en-US" sz="1200" dirty="0" err="1">
                <a:latin typeface="Capriola"/>
                <a:hlinkClick r:id="rId8" action="ppaction://hlinksldjump"/>
              </a:rPr>
              <a:t>Nokta</a:t>
            </a:r>
            <a:r>
              <a:rPr lang="en-US" sz="1200" dirty="0">
                <a:latin typeface="Capriola"/>
                <a:hlinkClick r:id="rId8" action="ppaction://hlinksldjump"/>
              </a:rPr>
              <a:t> (: )</a:t>
            </a:r>
            <a:endParaRPr lang="en-US" sz="1200" dirty="0">
              <a:latin typeface="Capriola"/>
            </a:endParaRPr>
          </a:p>
          <a:p>
            <a:pPr lvl="0">
              <a:lnSpc>
                <a:spcPts val="2240"/>
              </a:lnSpc>
            </a:pPr>
            <a:r>
              <a:rPr lang="en-US" sz="1200" dirty="0" err="1">
                <a:latin typeface="Capriola"/>
                <a:hlinkClick r:id="rId9" action="ppaction://hlinksldjump"/>
              </a:rPr>
              <a:t>Üç</a:t>
            </a:r>
            <a:r>
              <a:rPr lang="en-US" sz="1200" dirty="0">
                <a:latin typeface="Capriola"/>
                <a:hlinkClick r:id="rId9" action="ppaction://hlinksldjump"/>
              </a:rPr>
              <a:t> </a:t>
            </a:r>
            <a:r>
              <a:rPr lang="en-US" sz="1200" dirty="0" err="1">
                <a:latin typeface="Capriola"/>
                <a:hlinkClick r:id="rId9" action="ppaction://hlinksldjump"/>
              </a:rPr>
              <a:t>Nokta</a:t>
            </a:r>
            <a:r>
              <a:rPr lang="en-US" sz="1200" dirty="0">
                <a:latin typeface="Capriola"/>
                <a:hlinkClick r:id="rId9" action="ppaction://hlinksldjump"/>
              </a:rPr>
              <a:t> ( … )</a:t>
            </a:r>
            <a:endParaRPr lang="en-US" sz="1200" dirty="0">
              <a:latin typeface="Capriola"/>
            </a:endParaRPr>
          </a:p>
          <a:p>
            <a:pPr lvl="0">
              <a:lnSpc>
                <a:spcPts val="2240"/>
              </a:lnSpc>
            </a:pPr>
            <a:r>
              <a:rPr lang="en-US" sz="1200" dirty="0" err="1">
                <a:latin typeface="Capriola"/>
                <a:hlinkClick r:id="rId10" action="ppaction://hlinksldjump"/>
              </a:rPr>
              <a:t>Soru</a:t>
            </a:r>
            <a:r>
              <a:rPr lang="en-US" sz="1200" dirty="0">
                <a:latin typeface="Capriola"/>
                <a:hlinkClick r:id="rId10" action="ppaction://hlinksldjump"/>
              </a:rPr>
              <a:t> </a:t>
            </a:r>
            <a:r>
              <a:rPr lang="en-US" sz="1200" dirty="0" err="1">
                <a:latin typeface="Capriola"/>
                <a:hlinkClick r:id="rId10" action="ppaction://hlinksldjump"/>
              </a:rPr>
              <a:t>İşareti</a:t>
            </a:r>
            <a:r>
              <a:rPr lang="en-US" sz="1200" dirty="0">
                <a:latin typeface="Capriola"/>
                <a:hlinkClick r:id="rId10" action="ppaction://hlinksldjump"/>
              </a:rPr>
              <a:t> ( ? )</a:t>
            </a:r>
            <a:endParaRPr lang="en-US" sz="1200" dirty="0">
              <a:latin typeface="Capriola"/>
            </a:endParaRPr>
          </a:p>
          <a:p>
            <a:pPr lvl="0">
              <a:lnSpc>
                <a:spcPts val="2240"/>
              </a:lnSpc>
            </a:pPr>
            <a:r>
              <a:rPr lang="en-US" sz="1200" dirty="0" err="1">
                <a:latin typeface="Capriola"/>
                <a:hlinkClick r:id="rId11" action="ppaction://hlinksldjump"/>
              </a:rPr>
              <a:t>Ünlem</a:t>
            </a:r>
            <a:r>
              <a:rPr lang="en-US" sz="1200" dirty="0">
                <a:latin typeface="Capriola"/>
                <a:hlinkClick r:id="rId11" action="ppaction://hlinksldjump"/>
              </a:rPr>
              <a:t> </a:t>
            </a:r>
            <a:r>
              <a:rPr lang="en-US" sz="1200" dirty="0" err="1">
                <a:latin typeface="Capriola"/>
                <a:hlinkClick r:id="rId11" action="ppaction://hlinksldjump"/>
              </a:rPr>
              <a:t>İşareti</a:t>
            </a:r>
            <a:r>
              <a:rPr lang="en-US" sz="1200" dirty="0">
                <a:latin typeface="Capriola"/>
                <a:hlinkClick r:id="rId11" action="ppaction://hlinksldjump"/>
              </a:rPr>
              <a:t> ( ! )</a:t>
            </a:r>
            <a:endParaRPr lang="en-US" sz="1200" dirty="0">
              <a:latin typeface="Capriola"/>
            </a:endParaRPr>
          </a:p>
          <a:p>
            <a:pPr lvl="0">
              <a:lnSpc>
                <a:spcPts val="2240"/>
              </a:lnSpc>
            </a:pPr>
            <a:r>
              <a:rPr lang="en-US" sz="1200" dirty="0" err="1">
                <a:latin typeface="Capriola"/>
                <a:hlinkClick r:id="rId12" action="ppaction://hlinksldjump"/>
              </a:rPr>
              <a:t>Kısa</a:t>
            </a:r>
            <a:r>
              <a:rPr lang="en-US" sz="1200" dirty="0">
                <a:latin typeface="Capriola"/>
                <a:hlinkClick r:id="rId12" action="ppaction://hlinksldjump"/>
              </a:rPr>
              <a:t> </a:t>
            </a:r>
            <a:r>
              <a:rPr lang="en-US" sz="1200" dirty="0" err="1">
                <a:latin typeface="Capriola"/>
                <a:hlinkClick r:id="rId12" action="ppaction://hlinksldjump"/>
              </a:rPr>
              <a:t>Çizgi</a:t>
            </a:r>
            <a:r>
              <a:rPr lang="en-US" sz="1200" dirty="0">
                <a:latin typeface="Capriola"/>
                <a:hlinkClick r:id="rId12"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Uzun</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a:t>
            </a:r>
          </a:p>
          <a:p>
            <a:pPr lvl="0">
              <a:lnSpc>
                <a:spcPts val="2240"/>
              </a:lnSpc>
            </a:pP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3" action="ppaction://hlinksldjump"/>
              </a:rPr>
              <a:t>Ters</a:t>
            </a:r>
            <a:r>
              <a:rPr lang="en-US" sz="1200" dirty="0">
                <a:latin typeface="Capriola"/>
                <a:hlinkClick r:id="rId13" action="ppaction://hlinksldjump"/>
              </a:rPr>
              <a:t> </a:t>
            </a:r>
            <a:r>
              <a:rPr lang="en-US" sz="1200" dirty="0" err="1">
                <a:latin typeface="Capriola"/>
                <a:hlinkClick r:id="rId13" action="ppaction://hlinksldjump"/>
              </a:rPr>
              <a:t>Eğik</a:t>
            </a:r>
            <a:r>
              <a:rPr lang="en-US" sz="1200" dirty="0">
                <a:latin typeface="Capriola"/>
                <a:hlinkClick r:id="rId13" action="ppaction://hlinksldjump"/>
              </a:rPr>
              <a:t> </a:t>
            </a:r>
            <a:r>
              <a:rPr lang="en-US" sz="1200" dirty="0" err="1">
                <a:latin typeface="Capriola"/>
                <a:hlinkClick r:id="rId13" action="ppaction://hlinksldjump"/>
              </a:rPr>
              <a:t>Çizgi</a:t>
            </a:r>
            <a:r>
              <a:rPr lang="en-US" sz="1200" dirty="0">
                <a:latin typeface="Capriola"/>
                <a:hlinkClick r:id="rId13" action="ppaction://hlinksldjump"/>
              </a:rPr>
              <a:t> ( \ )</a:t>
            </a:r>
            <a:endParaRPr lang="en-US" sz="1200" dirty="0">
              <a:latin typeface="Capriola"/>
            </a:endParaRPr>
          </a:p>
          <a:p>
            <a:pPr lvl="0">
              <a:lnSpc>
                <a:spcPts val="2240"/>
              </a:lnSpc>
            </a:pP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Tek</a:t>
            </a:r>
            <a:r>
              <a:rPr lang="en-US" sz="1200" dirty="0">
                <a:latin typeface="Capriola"/>
                <a:hlinkClick r:id="rId14" action="ppaction://hlinksldjump"/>
              </a:rPr>
              <a:t> </a:t>
            </a:r>
            <a:r>
              <a:rPr lang="en-US" sz="1200" dirty="0" err="1">
                <a:latin typeface="Capriola"/>
                <a:hlinkClick r:id="rId14" action="ppaction://hlinksldjump"/>
              </a:rPr>
              <a:t>Tırnak</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 ‘ ’ )</a:t>
            </a:r>
            <a:endParaRPr lang="en-US" sz="1200" dirty="0">
              <a:latin typeface="Capriola"/>
            </a:endParaRPr>
          </a:p>
          <a:p>
            <a:pPr lvl="0">
              <a:lnSpc>
                <a:spcPts val="2240"/>
              </a:lnSpc>
            </a:pPr>
            <a:r>
              <a:rPr lang="en-US" sz="1200" dirty="0" err="1">
                <a:latin typeface="Capriola"/>
                <a:hlinkClick r:id="rId14" action="ppaction://hlinksldjump"/>
              </a:rPr>
              <a:t>Denden</a:t>
            </a:r>
            <a:r>
              <a:rPr lang="en-US" sz="1200" dirty="0">
                <a:latin typeface="Capriola"/>
                <a:hlinkClick r:id="rId14" action="ppaction://hlinksldjump"/>
              </a:rPr>
              <a:t> </a:t>
            </a:r>
            <a:r>
              <a:rPr lang="en-US" sz="1200" dirty="0" err="1">
                <a:latin typeface="Capriola"/>
                <a:hlinkClick r:id="rId14" action="ppaction://hlinksldjump"/>
              </a:rPr>
              <a:t>İşareti</a:t>
            </a:r>
            <a:r>
              <a:rPr lang="en-US" sz="1200" dirty="0">
                <a:latin typeface="Capriola"/>
                <a:hlinkClick r:id="rId14" action="ppaction://hlinksldjump"/>
              </a:rPr>
              <a:t> (“)</a:t>
            </a:r>
            <a:endParaRPr lang="en-US" sz="1200" dirty="0">
              <a:latin typeface="Capriola"/>
            </a:endParaRPr>
          </a:p>
          <a:p>
            <a:pPr lvl="0">
              <a:lnSpc>
                <a:spcPts val="2240"/>
              </a:lnSpc>
            </a:pPr>
            <a:r>
              <a:rPr lang="en-US" sz="1200" dirty="0">
                <a:solidFill>
                  <a:schemeClr val="bg1"/>
                </a:solidFill>
                <a:latin typeface="Capriola"/>
                <a:hlinkClick r:id="rId15" action="ppaction://hlinksldjump"/>
              </a:rPr>
              <a:t>Yay </a:t>
            </a:r>
            <a:r>
              <a:rPr lang="en-US" sz="1200" dirty="0" err="1">
                <a:solidFill>
                  <a:schemeClr val="bg1"/>
                </a:solidFill>
                <a:latin typeface="Capriola"/>
                <a:hlinkClick r:id="rId15" action="ppaction://hlinksldjump"/>
              </a:rPr>
              <a:t>Ayraç</a:t>
            </a:r>
            <a:r>
              <a:rPr lang="en-US" sz="1200" dirty="0">
                <a:solidFill>
                  <a:schemeClr val="bg1"/>
                </a:solidFill>
                <a:latin typeface="Capriola"/>
                <a:hlinkClick r:id="rId15" action="ppaction://hlinksldjump"/>
              </a:rPr>
              <a:t> ( )</a:t>
            </a:r>
            <a:endParaRPr lang="en-US" sz="1200" dirty="0">
              <a:solidFill>
                <a:schemeClr val="bg1"/>
              </a:solidFill>
              <a:latin typeface="Capriola"/>
            </a:endParaRPr>
          </a:p>
          <a:p>
            <a:pPr lvl="0">
              <a:lnSpc>
                <a:spcPts val="2240"/>
              </a:lnSpc>
            </a:pPr>
            <a:r>
              <a:rPr lang="en-US" sz="1200" dirty="0" err="1">
                <a:latin typeface="Capriola"/>
                <a:hlinkClick r:id="rId16" action="ppaction://hlinksldjump"/>
              </a:rPr>
              <a:t>Köşeli</a:t>
            </a:r>
            <a:r>
              <a:rPr lang="en-US" sz="1200" dirty="0">
                <a:latin typeface="Capriola"/>
                <a:hlinkClick r:id="rId16" action="ppaction://hlinksldjump"/>
              </a:rPr>
              <a:t> </a:t>
            </a:r>
            <a:r>
              <a:rPr lang="en-US" sz="1200" dirty="0" err="1">
                <a:latin typeface="Capriola"/>
                <a:hlinkClick r:id="rId16" action="ppaction://hlinksldjump"/>
              </a:rPr>
              <a:t>Ayraç</a:t>
            </a:r>
            <a:r>
              <a:rPr lang="en-US" sz="1200" dirty="0">
                <a:latin typeface="Capriola"/>
                <a:hlinkClick r:id="rId16" action="ppaction://hlinksldjump"/>
              </a:rPr>
              <a:t> ( [ ] )</a:t>
            </a:r>
            <a:endParaRPr lang="en-US" sz="1200" dirty="0">
              <a:latin typeface="Capriola"/>
            </a:endParaRPr>
          </a:p>
          <a:p>
            <a:pPr lvl="0">
              <a:lnSpc>
                <a:spcPts val="2240"/>
              </a:lnSpc>
            </a:pPr>
            <a:r>
              <a:rPr lang="en-US" sz="1200" dirty="0" err="1">
                <a:latin typeface="Capriola"/>
                <a:hlinkClick r:id="rId17" action="ppaction://hlinksldjump"/>
              </a:rPr>
              <a:t>Kesme</a:t>
            </a:r>
            <a:r>
              <a:rPr lang="en-US" sz="1200" dirty="0">
                <a:latin typeface="Capriola"/>
                <a:hlinkClick r:id="rId17" action="ppaction://hlinksldjump"/>
              </a:rPr>
              <a:t> </a:t>
            </a:r>
            <a:r>
              <a:rPr lang="en-US" sz="1200" dirty="0" err="1">
                <a:latin typeface="Capriola"/>
                <a:hlinkClick r:id="rId17" action="ppaction://hlinksldjump"/>
              </a:rPr>
              <a:t>İşareti</a:t>
            </a:r>
            <a:r>
              <a:rPr lang="en-US" sz="1200" dirty="0">
                <a:latin typeface="Capriola"/>
                <a:hlinkClick r:id="rId17" action="ppaction://hlinksldjump"/>
              </a:rPr>
              <a:t> ( ’ )</a:t>
            </a:r>
            <a:endParaRPr lang="en-US" sz="1200" dirty="0">
              <a:latin typeface="Capriola"/>
            </a:endParaRPr>
          </a:p>
        </p:txBody>
      </p:sp>
    </p:spTree>
    <p:extLst>
      <p:ext uri="{BB962C8B-B14F-4D97-AF65-F5344CB8AC3E}">
        <p14:creationId xmlns:p14="http://schemas.microsoft.com/office/powerpoint/2010/main" val="119667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2410</Words>
  <Application>Microsoft Office PowerPoint</Application>
  <PresentationFormat>Özel</PresentationFormat>
  <Paragraphs>957</Paragraphs>
  <Slides>33</Slides>
  <Notes>0</Notes>
  <HiddenSlides>0</HiddenSlides>
  <MMClips>0</MMClips>
  <ScaleCrop>false</ScaleCrop>
  <HeadingPairs>
    <vt:vector size="8" baseType="variant">
      <vt:variant>
        <vt:lpstr>Kullanılan Yazı Tipleri</vt:lpstr>
      </vt:variant>
      <vt:variant>
        <vt:i4>8</vt:i4>
      </vt:variant>
      <vt:variant>
        <vt:lpstr>Tema</vt:lpstr>
      </vt:variant>
      <vt:variant>
        <vt:i4>1</vt:i4>
      </vt:variant>
      <vt:variant>
        <vt:lpstr>Katıştırılmış OLE Hizmet Programları</vt:lpstr>
      </vt:variant>
      <vt:variant>
        <vt:i4>1</vt:i4>
      </vt:variant>
      <vt:variant>
        <vt:lpstr>Slayt Başlıkları</vt:lpstr>
      </vt:variant>
      <vt:variant>
        <vt:i4>33</vt:i4>
      </vt:variant>
    </vt:vector>
  </HeadingPairs>
  <TitlesOfParts>
    <vt:vector size="43" baseType="lpstr">
      <vt:lpstr>Arial</vt:lpstr>
      <vt:lpstr>Times New Roman</vt:lpstr>
      <vt:lpstr>Playfair Display</vt:lpstr>
      <vt:lpstr>Capriola</vt:lpstr>
      <vt:lpstr>Calibri</vt:lpstr>
      <vt:lpstr>DejaVu Serif</vt:lpstr>
      <vt:lpstr>Lemon Tuesday</vt:lpstr>
      <vt:lpstr>Cambria</vt:lpstr>
      <vt:lpstr>Office Theme</vt:lpstr>
      <vt:lpstr>Belge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Noktalama İşaretleri</dc:title>
  <cp:lastModifiedBy>erenk</cp:lastModifiedBy>
  <cp:revision>23</cp:revision>
  <dcterms:created xsi:type="dcterms:W3CDTF">2006-08-16T00:00:00Z</dcterms:created>
  <dcterms:modified xsi:type="dcterms:W3CDTF">2020-12-09T17:12:36Z</dcterms:modified>
  <dc:identifier>DAEPfH5L_b4</dc:identifier>
</cp:coreProperties>
</file>