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6" r:id="rId15"/>
    <p:sldId id="297" r:id="rId16"/>
    <p:sldId id="300" r:id="rId17"/>
    <p:sldId id="299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4" r:id="rId31"/>
    <p:sldId id="313" r:id="rId32"/>
    <p:sldId id="294" r:id="rId33"/>
  </p:sldIdLst>
  <p:sldSz cx="18288000" cy="10287000"/>
  <p:notesSz cx="6858000" cy="9144000"/>
  <p:embeddedFontLst>
    <p:embeddedFont>
      <p:font typeface="Playfair Display" charset="-94"/>
      <p:regular r:id="rId34"/>
    </p:embeddedFont>
    <p:embeddedFont>
      <p:font typeface="Corbel" pitchFamily="34" charset="0"/>
      <p:regular r:id="rId35"/>
      <p:bold r:id="rId36"/>
      <p:italic r:id="rId37"/>
      <p:boldItalic r:id="rId38"/>
    </p:embeddedFont>
    <p:embeddedFont>
      <p:font typeface="Calibri" pitchFamily="34" charset="0"/>
      <p:regular r:id="rId39"/>
      <p:bold r:id="rId40"/>
      <p:italic r:id="rId41"/>
      <p:boldItalic r:id="rId42"/>
    </p:embeddedFont>
    <p:embeddedFont>
      <p:font typeface="Capriola" charset="-94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-111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49327" y="8999365"/>
            <a:ext cx="1305227" cy="714375"/>
            <a:chOff x="0" y="0"/>
            <a:chExt cx="1740302" cy="9525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9" t="2091"/>
            <a:stretch>
              <a:fillRect/>
            </a:stretch>
          </p:blipFill>
          <p:spPr>
            <a:xfrm>
              <a:off x="0" y="381857"/>
              <a:ext cx="1740302" cy="355748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73063" y="-85725"/>
              <a:ext cx="427140" cy="1038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83"/>
                </a:lnSpc>
              </a:pPr>
              <a:r>
                <a:rPr lang="en-US" sz="4702">
                  <a:solidFill>
                    <a:srgbClr val="222222"/>
                  </a:solidFill>
                  <a:latin typeface="Lemon Tuesday"/>
                </a:rPr>
                <a:t>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09986" y="405076"/>
              <a:ext cx="820558" cy="40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37"/>
                </a:lnSpc>
              </a:pPr>
              <a:r>
                <a:rPr lang="en-US" sz="1812">
                  <a:solidFill>
                    <a:srgbClr val="222222"/>
                  </a:solidFill>
                  <a:latin typeface="Lemon Tuesday"/>
                </a:rPr>
                <a:t>ren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685010" y="-85725"/>
              <a:ext cx="606988" cy="1038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83"/>
                </a:lnSpc>
              </a:pPr>
              <a:r>
                <a:rPr lang="en-US" sz="4702">
                  <a:solidFill>
                    <a:srgbClr val="222222"/>
                  </a:solidFill>
                  <a:latin typeface="Lemon Tuesday"/>
                </a:rPr>
                <a:t>K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50884" y="403631"/>
              <a:ext cx="689418" cy="40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37"/>
                </a:lnSpc>
              </a:pPr>
              <a:r>
                <a:rPr lang="en-US" sz="1812">
                  <a:solidFill>
                    <a:srgbClr val="222222"/>
                  </a:solidFill>
                  <a:latin typeface="Lemon Tuesday"/>
                </a:rPr>
                <a:t>aya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9652" y="5668939"/>
            <a:ext cx="9942945" cy="1947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97"/>
              </a:lnSpc>
            </a:pPr>
            <a:r>
              <a:rPr lang="en-US" sz="14846">
                <a:solidFill>
                  <a:srgbClr val="DDD9D9"/>
                </a:solidFill>
                <a:latin typeface="Playfair Display"/>
              </a:rPr>
              <a:t>TÜRK DİLİ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t="365" b="365"/>
          <a:stretch>
            <a:fillRect/>
          </a:stretch>
        </p:blipFill>
        <p:spPr>
          <a:xfrm>
            <a:off x="5992350" y="1028700"/>
            <a:ext cx="6437549" cy="3990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3224463" y="2763202"/>
            <a:ext cx="1455420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r-TR" sz="2800" dirty="0" smtClean="0"/>
              <a:t>	Kelime köklerinden yapım ekleriyle türeyen, geniş köklerdir. Gövde, anlam ve kullanış yönüyle kök gibidir. İsim köklerinden isim ve fiil gövdeleri; fiil köklerinden fiil ve isim </a:t>
            </a:r>
            <a:r>
              <a:rPr lang="tr-TR" sz="2800" dirty="0"/>
              <a:t>g</a:t>
            </a:r>
            <a:r>
              <a:rPr lang="tr-TR" sz="2800" dirty="0" smtClean="0"/>
              <a:t>övdeleri yapılabilir. Dört çeşit yapım ekinden dört çeşit gövde yapılır:</a:t>
            </a:r>
          </a:p>
          <a:p>
            <a:endParaRPr lang="tr-TR" sz="2800" dirty="0"/>
          </a:p>
          <a:p>
            <a:pPr>
              <a:lnSpc>
                <a:spcPct val="150000"/>
              </a:lnSpc>
            </a:pPr>
            <a:r>
              <a:rPr lang="tr-TR" sz="2800" dirty="0" smtClean="0"/>
              <a:t>	İsimden yapılmış isim gövdesi: </a:t>
            </a:r>
            <a:r>
              <a:rPr lang="tr-TR" sz="2800" b="1" dirty="0" smtClean="0">
                <a:solidFill>
                  <a:srgbClr val="002060"/>
                </a:solidFill>
              </a:rPr>
              <a:t>aş</a:t>
            </a:r>
            <a:r>
              <a:rPr lang="tr-TR" sz="2800" dirty="0" smtClean="0"/>
              <a:t>-</a:t>
            </a:r>
            <a:r>
              <a:rPr lang="tr-TR" sz="2800" dirty="0" err="1" smtClean="0"/>
              <a:t>çı</a:t>
            </a:r>
            <a:r>
              <a:rPr lang="tr-TR" sz="2800" dirty="0" smtClean="0"/>
              <a:t>, </a:t>
            </a:r>
            <a:r>
              <a:rPr lang="tr-TR" sz="2800" b="1" dirty="0">
                <a:solidFill>
                  <a:srgbClr val="002060"/>
                </a:solidFill>
              </a:rPr>
              <a:t>av</a:t>
            </a:r>
            <a:r>
              <a:rPr lang="tr-TR" sz="2800" dirty="0" smtClean="0"/>
              <a:t>-</a:t>
            </a:r>
            <a:r>
              <a:rPr lang="tr-TR" sz="2800" dirty="0" err="1" smtClean="0"/>
              <a:t>cı</a:t>
            </a:r>
            <a:r>
              <a:rPr lang="tr-TR" sz="2800" dirty="0" smtClean="0"/>
              <a:t>, </a:t>
            </a:r>
            <a:r>
              <a:rPr lang="tr-TR" sz="2800" b="1" dirty="0">
                <a:solidFill>
                  <a:srgbClr val="002060"/>
                </a:solidFill>
              </a:rPr>
              <a:t>çağ</a:t>
            </a:r>
            <a:r>
              <a:rPr lang="tr-TR" sz="2800" dirty="0" smtClean="0"/>
              <a:t>-</a:t>
            </a:r>
            <a:r>
              <a:rPr lang="tr-TR" sz="2800" dirty="0" err="1" smtClean="0"/>
              <a:t>daş</a:t>
            </a:r>
            <a:r>
              <a:rPr lang="tr-TR" sz="2800" dirty="0" smtClean="0"/>
              <a:t>, </a:t>
            </a:r>
            <a:r>
              <a:rPr lang="tr-TR" sz="2800" b="1" dirty="0">
                <a:solidFill>
                  <a:srgbClr val="002060"/>
                </a:solidFill>
              </a:rPr>
              <a:t>köy</a:t>
            </a:r>
            <a:r>
              <a:rPr lang="tr-TR" sz="2800" dirty="0" smtClean="0"/>
              <a:t>-</a:t>
            </a:r>
            <a:r>
              <a:rPr lang="tr-TR" sz="2800" dirty="0" err="1" smtClean="0"/>
              <a:t>lü</a:t>
            </a:r>
            <a:r>
              <a:rPr lang="tr-TR" sz="2800" dirty="0" smtClean="0"/>
              <a:t> vb.</a:t>
            </a:r>
          </a:p>
          <a:p>
            <a:pPr>
              <a:lnSpc>
                <a:spcPct val="150000"/>
              </a:lnSpc>
            </a:pPr>
            <a:r>
              <a:rPr lang="tr-TR" sz="2800" dirty="0"/>
              <a:t>	</a:t>
            </a:r>
            <a:r>
              <a:rPr lang="tr-TR" sz="2800" dirty="0" smtClean="0"/>
              <a:t>İsimden yapılmış fiil gövdesi: </a:t>
            </a:r>
            <a:r>
              <a:rPr lang="tr-TR" sz="2800" b="1" dirty="0">
                <a:solidFill>
                  <a:srgbClr val="002060"/>
                </a:solidFill>
              </a:rPr>
              <a:t>baş</a:t>
            </a:r>
            <a:r>
              <a:rPr lang="tr-TR" sz="2800" dirty="0" smtClean="0"/>
              <a:t>-la-, </a:t>
            </a:r>
            <a:r>
              <a:rPr lang="tr-TR" sz="2800" b="1" dirty="0">
                <a:solidFill>
                  <a:srgbClr val="002060"/>
                </a:solidFill>
              </a:rPr>
              <a:t>boş</a:t>
            </a:r>
            <a:r>
              <a:rPr lang="tr-TR" sz="2800" dirty="0" smtClean="0"/>
              <a:t>-a-, </a:t>
            </a:r>
            <a:r>
              <a:rPr lang="tr-TR" sz="2800" b="1" dirty="0">
                <a:solidFill>
                  <a:srgbClr val="002060"/>
                </a:solidFill>
              </a:rPr>
              <a:t>bun</a:t>
            </a:r>
            <a:r>
              <a:rPr lang="tr-TR" sz="2800" dirty="0" smtClean="0"/>
              <a:t>-a-l-, </a:t>
            </a:r>
            <a:r>
              <a:rPr lang="tr-TR" sz="2800" b="1" dirty="0">
                <a:solidFill>
                  <a:srgbClr val="002060"/>
                </a:solidFill>
              </a:rPr>
              <a:t>tür</a:t>
            </a:r>
            <a:r>
              <a:rPr lang="tr-TR" sz="2800" dirty="0" smtClean="0"/>
              <a:t>-e- vb.</a:t>
            </a:r>
          </a:p>
          <a:p>
            <a:pPr>
              <a:lnSpc>
                <a:spcPct val="150000"/>
              </a:lnSpc>
            </a:pPr>
            <a:r>
              <a:rPr lang="tr-TR" sz="2800" dirty="0"/>
              <a:t>	</a:t>
            </a:r>
            <a:r>
              <a:rPr lang="tr-TR" sz="2800" dirty="0" smtClean="0"/>
              <a:t>Fiilden yapılmış fiil gövdesi: </a:t>
            </a:r>
            <a:r>
              <a:rPr lang="tr-TR" sz="2800" b="1" dirty="0" smtClean="0">
                <a:solidFill>
                  <a:schemeClr val="accent2">
                    <a:lumMod val="50000"/>
                  </a:schemeClr>
                </a:solidFill>
              </a:rPr>
              <a:t>gör</a:t>
            </a:r>
            <a:r>
              <a:rPr lang="tr-TR" sz="2800" dirty="0" smtClean="0"/>
              <a:t>-ü-ş-, </a:t>
            </a:r>
            <a:r>
              <a:rPr lang="tr-TR" sz="2800" b="1" dirty="0">
                <a:solidFill>
                  <a:schemeClr val="accent2">
                    <a:lumMod val="50000"/>
                  </a:schemeClr>
                </a:solidFill>
              </a:rPr>
              <a:t>piş</a:t>
            </a:r>
            <a:r>
              <a:rPr lang="tr-TR" sz="2800" dirty="0" smtClean="0"/>
              <a:t>-i-r-, </a:t>
            </a:r>
            <a:r>
              <a:rPr lang="tr-TR" sz="2800" b="1" dirty="0">
                <a:solidFill>
                  <a:schemeClr val="accent2">
                    <a:lumMod val="50000"/>
                  </a:schemeClr>
                </a:solidFill>
              </a:rPr>
              <a:t>tara</a:t>
            </a:r>
            <a:r>
              <a:rPr lang="tr-TR" sz="2800" dirty="0" smtClean="0"/>
              <a:t>-n-, </a:t>
            </a:r>
            <a:r>
              <a:rPr lang="tr-TR" sz="2800" b="1" dirty="0">
                <a:solidFill>
                  <a:schemeClr val="accent2">
                    <a:lumMod val="50000"/>
                  </a:schemeClr>
                </a:solidFill>
              </a:rPr>
              <a:t>yaz</a:t>
            </a:r>
            <a:r>
              <a:rPr lang="tr-TR" sz="2800" dirty="0" smtClean="0"/>
              <a:t>-</a:t>
            </a:r>
            <a:r>
              <a:rPr lang="tr-TR" sz="2800" dirty="0" err="1" smtClean="0"/>
              <a:t>dır</a:t>
            </a:r>
            <a:r>
              <a:rPr lang="tr-TR" sz="2800" dirty="0" smtClean="0"/>
              <a:t>- vb.</a:t>
            </a:r>
          </a:p>
          <a:p>
            <a:pPr>
              <a:lnSpc>
                <a:spcPct val="150000"/>
              </a:lnSpc>
            </a:pPr>
            <a:r>
              <a:rPr lang="tr-TR" sz="2800" dirty="0"/>
              <a:t>	</a:t>
            </a:r>
            <a:r>
              <a:rPr lang="tr-TR" sz="2800" dirty="0" smtClean="0"/>
              <a:t>Fiilden yapılmış isim gövdesi: </a:t>
            </a:r>
            <a:r>
              <a:rPr lang="tr-TR" sz="2800" b="1" dirty="0">
                <a:solidFill>
                  <a:schemeClr val="accent2">
                    <a:lumMod val="50000"/>
                  </a:schemeClr>
                </a:solidFill>
              </a:rPr>
              <a:t>aç</a:t>
            </a:r>
            <a:r>
              <a:rPr lang="tr-TR" sz="2800" dirty="0" smtClean="0"/>
              <a:t>-ı-k, </a:t>
            </a:r>
            <a:r>
              <a:rPr lang="tr-TR" sz="2800" b="1" dirty="0">
                <a:solidFill>
                  <a:schemeClr val="accent2">
                    <a:lumMod val="50000"/>
                  </a:schemeClr>
                </a:solidFill>
              </a:rPr>
              <a:t>giy</a:t>
            </a:r>
            <a:r>
              <a:rPr lang="tr-TR" sz="2800" dirty="0" smtClean="0"/>
              <a:t>-i-m, </a:t>
            </a:r>
            <a:r>
              <a:rPr lang="tr-TR" sz="2800" b="1" dirty="0">
                <a:solidFill>
                  <a:schemeClr val="accent2">
                    <a:lumMod val="50000"/>
                  </a:schemeClr>
                </a:solidFill>
              </a:rPr>
              <a:t>kaç</a:t>
            </a:r>
            <a:r>
              <a:rPr lang="tr-TR" sz="2800" dirty="0" smtClean="0"/>
              <a:t>-ak, </a:t>
            </a:r>
            <a:r>
              <a:rPr lang="tr-TR" sz="2800" b="1" dirty="0">
                <a:solidFill>
                  <a:schemeClr val="accent2">
                    <a:lumMod val="50000"/>
                  </a:schemeClr>
                </a:solidFill>
              </a:rPr>
              <a:t>ver</a:t>
            </a:r>
            <a:r>
              <a:rPr lang="tr-TR" sz="2800" dirty="0" smtClean="0"/>
              <a:t>-</a:t>
            </a:r>
            <a:r>
              <a:rPr lang="tr-TR" sz="2800" dirty="0" err="1" smtClean="0"/>
              <a:t>gi</a:t>
            </a:r>
            <a:r>
              <a:rPr lang="tr-TR" sz="2800" dirty="0" smtClean="0"/>
              <a:t>, </a:t>
            </a:r>
            <a:r>
              <a:rPr lang="tr-TR" sz="2800" b="1" dirty="0">
                <a:solidFill>
                  <a:schemeClr val="accent2">
                    <a:lumMod val="50000"/>
                  </a:schemeClr>
                </a:solidFill>
              </a:rPr>
              <a:t>yığ</a:t>
            </a:r>
            <a:r>
              <a:rPr lang="tr-TR" sz="2800" dirty="0" smtClean="0"/>
              <a:t>-ı-n vb.</a:t>
            </a:r>
            <a:endParaRPr lang="tr-TR" sz="2400" dirty="0"/>
          </a:p>
        </p:txBody>
      </p:sp>
      <p:sp>
        <p:nvSpPr>
          <p:cNvPr id="12" name="Dikdörtgen 11"/>
          <p:cNvSpPr/>
          <p:nvPr/>
        </p:nvSpPr>
        <p:spPr>
          <a:xfrm>
            <a:off x="3224463" y="1560205"/>
            <a:ext cx="1282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r-TR" sz="3200" b="1" dirty="0" smtClean="0">
                <a:solidFill>
                  <a:prstClr val="black"/>
                </a:solidFill>
              </a:rPr>
              <a:t>Gövde</a:t>
            </a:r>
            <a:endParaRPr lang="tr-TR" sz="3200" b="1" dirty="0">
              <a:solidFill>
                <a:prstClr val="black"/>
              </a:solidFill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3224463" y="2763202"/>
            <a:ext cx="14554200" cy="3662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r-TR" sz="2800" dirty="0" smtClean="0"/>
              <a:t>	Kelimelerin yapısında yer alan, tek başına anlamı olmayan, görevini ve anlamını getirildiği köke göre kazanan biçimbirimlerdir.</a:t>
            </a:r>
          </a:p>
          <a:p>
            <a:endParaRPr lang="tr-TR" sz="2800" dirty="0" smtClean="0"/>
          </a:p>
          <a:p>
            <a:r>
              <a:rPr lang="tr-TR" sz="2800" dirty="0" smtClean="0"/>
              <a:t>	Yapı yönünden sondan eklemeli bir dil olan Türkçede, yeni kelimelerin türetilmesinde ve dile işleklik kazandırmada ekler çok önemli bir görevi yerine getirir.</a:t>
            </a:r>
          </a:p>
          <a:p>
            <a:endParaRPr lang="tr-TR" sz="2800" dirty="0" smtClean="0"/>
          </a:p>
          <a:p>
            <a:r>
              <a:rPr lang="tr-TR" sz="2800" dirty="0"/>
              <a:t>	</a:t>
            </a:r>
            <a:r>
              <a:rPr lang="tr-TR" sz="2800" dirty="0" smtClean="0"/>
              <a:t>Türkçede ekler </a:t>
            </a:r>
            <a:r>
              <a:rPr lang="tr-TR" sz="2800" b="1" i="1" dirty="0" smtClean="0"/>
              <a:t>yapım eki </a:t>
            </a:r>
            <a:r>
              <a:rPr lang="tr-TR" sz="2800" dirty="0" smtClean="0"/>
              <a:t>ve</a:t>
            </a:r>
            <a:r>
              <a:rPr lang="tr-TR" sz="2800" b="1" i="1" dirty="0" smtClean="0"/>
              <a:t> çekim ek</a:t>
            </a:r>
            <a:r>
              <a:rPr lang="tr-TR" sz="2800" dirty="0" smtClean="0"/>
              <a:t>i olmak üzere ikiye ayrılır.</a:t>
            </a:r>
            <a:endParaRPr lang="tr-TR" sz="2800" dirty="0"/>
          </a:p>
          <a:p>
            <a:pPr>
              <a:lnSpc>
                <a:spcPct val="150000"/>
              </a:lnSpc>
            </a:pPr>
            <a:r>
              <a:rPr lang="tr-TR" sz="2800" dirty="0" smtClean="0"/>
              <a:t>	</a:t>
            </a:r>
            <a:endParaRPr lang="tr-TR" sz="2400" dirty="0"/>
          </a:p>
        </p:txBody>
      </p:sp>
      <p:sp>
        <p:nvSpPr>
          <p:cNvPr id="12" name="Dikdörtgen 11"/>
          <p:cNvSpPr/>
          <p:nvPr/>
        </p:nvSpPr>
        <p:spPr>
          <a:xfrm>
            <a:off x="3224463" y="1560205"/>
            <a:ext cx="582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r-TR" sz="3200" b="1" dirty="0" smtClean="0">
                <a:solidFill>
                  <a:prstClr val="black"/>
                </a:solidFill>
              </a:rPr>
              <a:t>Ek</a:t>
            </a:r>
            <a:endParaRPr lang="tr-TR" sz="3200" b="1" dirty="0">
              <a:solidFill>
                <a:prstClr val="black"/>
              </a:solidFill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3192379" y="1593362"/>
            <a:ext cx="14554200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r-TR" sz="2800" dirty="0" smtClean="0"/>
              <a:t>Türkçe </a:t>
            </a:r>
            <a:r>
              <a:rPr lang="tr-TR" sz="2800" dirty="0"/>
              <a:t>üretken bir dildir. Bu üretkenliğinin başlıca sebeplerinden birisi </a:t>
            </a:r>
            <a:r>
              <a:rPr lang="tr-TR" sz="2800" dirty="0" smtClean="0"/>
              <a:t>yapım ekleridir</a:t>
            </a:r>
            <a:r>
              <a:rPr lang="tr-TR" sz="2800" dirty="0"/>
              <a:t>. Yapım ekleri, kelime kök ve gövdelerine gelerek onların farklı </a:t>
            </a:r>
            <a:r>
              <a:rPr lang="tr-TR" sz="2800" dirty="0" smtClean="0"/>
              <a:t>anlamlar kazanmalarını </a:t>
            </a:r>
            <a:r>
              <a:rPr lang="tr-TR" sz="2800" dirty="0"/>
              <a:t>sağlar. Bu sayede dilin hem anlatım yeteneği gelişir hem de söz </a:t>
            </a:r>
            <a:r>
              <a:rPr lang="tr-TR" sz="2800" dirty="0" smtClean="0"/>
              <a:t>varlığı genişler</a:t>
            </a:r>
            <a:r>
              <a:rPr lang="tr-TR" sz="2800" dirty="0"/>
              <a:t>. Ergin’in (2009: 160</a:t>
            </a:r>
            <a:r>
              <a:rPr lang="tr-TR" sz="2800" dirty="0" smtClean="0"/>
              <a:t>) </a:t>
            </a:r>
            <a:r>
              <a:rPr lang="tr-TR" sz="2800" dirty="0"/>
              <a:t>dediği gibi “</a:t>
            </a:r>
            <a:r>
              <a:rPr lang="tr-TR" sz="2800" b="1" i="1" dirty="0">
                <a:solidFill>
                  <a:schemeClr val="bg1"/>
                </a:solidFill>
              </a:rPr>
              <a:t>Yapım ekleri eklendikleri kök </a:t>
            </a:r>
            <a:r>
              <a:rPr lang="tr-TR" sz="2800" b="1" i="1" dirty="0" smtClean="0">
                <a:solidFill>
                  <a:schemeClr val="bg1"/>
                </a:solidFill>
              </a:rPr>
              <a:t>ve gövdelerin </a:t>
            </a:r>
            <a:r>
              <a:rPr lang="tr-TR" sz="2800" b="1" i="1" dirty="0">
                <a:solidFill>
                  <a:schemeClr val="bg1"/>
                </a:solidFill>
              </a:rPr>
              <a:t>manalarında değişiklik yaparlar. Yapım eki ile meydana getirilen bir </a:t>
            </a:r>
            <a:r>
              <a:rPr lang="tr-TR" sz="2800" b="1" i="1" dirty="0" smtClean="0">
                <a:solidFill>
                  <a:schemeClr val="bg1"/>
                </a:solidFill>
              </a:rPr>
              <a:t>kelime gövdesi</a:t>
            </a:r>
            <a:r>
              <a:rPr lang="tr-TR" sz="2800" b="1" i="1" dirty="0">
                <a:solidFill>
                  <a:schemeClr val="bg1"/>
                </a:solidFill>
              </a:rPr>
              <a:t>, kendisinden türediği kök veya gövde ile uzak yakın bir ilgisi olmakla beraber</a:t>
            </a:r>
          </a:p>
          <a:p>
            <a:r>
              <a:rPr lang="es-ES" sz="2800" b="1" i="1" dirty="0">
                <a:solidFill>
                  <a:schemeClr val="bg1"/>
                </a:solidFill>
              </a:rPr>
              <a:t>ondan ayrı ve yeni bir mana taşır.</a:t>
            </a:r>
            <a:r>
              <a:rPr lang="es-ES" sz="2800" dirty="0"/>
              <a:t>”</a:t>
            </a:r>
          </a:p>
          <a:p>
            <a:r>
              <a:rPr lang="tr-TR" sz="2800" dirty="0"/>
              <a:t>“</a:t>
            </a:r>
            <a:r>
              <a:rPr lang="tr-TR" sz="2800" b="1" i="1" dirty="0"/>
              <a:t>Türkçede isim ve fiil olmak üzere iki çeşit kök bulunmaktadır ve bunlardan dört</a:t>
            </a:r>
          </a:p>
          <a:p>
            <a:r>
              <a:rPr lang="tr-TR" sz="2800" b="1" i="1" dirty="0"/>
              <a:t>çeşit gövde yapılmaktadır. Bu gövdeler isimden yapılmış isim, isimden yapılmış fiil,</a:t>
            </a:r>
          </a:p>
          <a:p>
            <a:r>
              <a:rPr lang="tr-TR" sz="2800" b="1" i="1" dirty="0"/>
              <a:t>fiilden yapılmış isim, fiilden yapılmış fiil gövdeleridir</a:t>
            </a:r>
            <a:r>
              <a:rPr lang="tr-TR" sz="2800" dirty="0"/>
              <a:t>” (Ergin, 2009: 201). Türkçede</a:t>
            </a:r>
          </a:p>
          <a:p>
            <a:r>
              <a:rPr lang="tr-TR" sz="2800" dirty="0"/>
              <a:t>kelime, köklere yapım eki getirilerek yapılır. Türkçede dört çeşit </a:t>
            </a:r>
            <a:r>
              <a:rPr lang="tr-TR" sz="2800" i="1" dirty="0"/>
              <a:t>yapım eki </a:t>
            </a:r>
            <a:r>
              <a:rPr lang="tr-TR" sz="2800" dirty="0"/>
              <a:t>vardır:</a:t>
            </a:r>
            <a:r>
              <a:rPr lang="tr-TR" sz="2800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tr-TR" sz="2800" b="1" dirty="0" smtClean="0"/>
              <a:t>	1</a:t>
            </a:r>
            <a:r>
              <a:rPr lang="tr-TR" sz="2800" dirty="0" smtClean="0"/>
              <a:t>.İsimden </a:t>
            </a:r>
            <a:r>
              <a:rPr lang="tr-TR" sz="2800" dirty="0"/>
              <a:t>isim yapma ekleri: İsim kök ve gövdelerinden farklı isimler yapar</a:t>
            </a:r>
            <a:r>
              <a:rPr lang="tr-TR" sz="2800" dirty="0" smtClean="0"/>
              <a:t>. (</a:t>
            </a:r>
            <a:r>
              <a:rPr lang="tr-TR" sz="2800" b="1" dirty="0" smtClean="0"/>
              <a:t>+CU+)</a:t>
            </a:r>
            <a:endParaRPr lang="tr-TR" sz="2800" dirty="0"/>
          </a:p>
          <a:p>
            <a:pPr>
              <a:lnSpc>
                <a:spcPct val="150000"/>
              </a:lnSpc>
            </a:pPr>
            <a:r>
              <a:rPr lang="tr-TR" sz="2800" b="1" dirty="0" smtClean="0"/>
              <a:t>	2</a:t>
            </a:r>
            <a:r>
              <a:rPr lang="tr-TR" sz="2800" b="1" dirty="0"/>
              <a:t>. </a:t>
            </a:r>
            <a:r>
              <a:rPr lang="tr-TR" sz="2800" dirty="0"/>
              <a:t>İsimden fiil yapma ekleri: İsim kök ve gövdelerinden fiil </a:t>
            </a:r>
            <a:r>
              <a:rPr lang="tr-TR" sz="2800" dirty="0" smtClean="0"/>
              <a:t> yapar. (</a:t>
            </a:r>
            <a:r>
              <a:rPr lang="tr-TR" sz="2800" b="1" dirty="0"/>
              <a:t>+</a:t>
            </a:r>
            <a:r>
              <a:rPr lang="tr-TR" sz="2800" b="1" dirty="0" err="1"/>
              <a:t>lA</a:t>
            </a:r>
            <a:r>
              <a:rPr lang="tr-TR" sz="2800" b="1" dirty="0"/>
              <a:t>- </a:t>
            </a:r>
            <a:r>
              <a:rPr lang="tr-TR" sz="2800" dirty="0"/>
              <a:t>)</a:t>
            </a:r>
          </a:p>
          <a:p>
            <a:pPr>
              <a:lnSpc>
                <a:spcPct val="150000"/>
              </a:lnSpc>
            </a:pPr>
            <a:r>
              <a:rPr lang="tr-TR" sz="2800" b="1" dirty="0" smtClean="0"/>
              <a:t>	3</a:t>
            </a:r>
            <a:r>
              <a:rPr lang="tr-TR" sz="2800" b="1" dirty="0"/>
              <a:t>. </a:t>
            </a:r>
            <a:r>
              <a:rPr lang="tr-TR" sz="2800" dirty="0"/>
              <a:t>Fiilden isim yapma ekleri: Fiil kök ve gövdelerinden isim yapar</a:t>
            </a:r>
            <a:r>
              <a:rPr lang="tr-TR" sz="2800" dirty="0" smtClean="0"/>
              <a:t>. [</a:t>
            </a:r>
            <a:r>
              <a:rPr lang="tr-TR" sz="2800" b="1" dirty="0" smtClean="0"/>
              <a:t>-(</a:t>
            </a:r>
            <a:r>
              <a:rPr lang="tr-TR" sz="2800" b="1" dirty="0"/>
              <a:t>I)n+ </a:t>
            </a:r>
            <a:r>
              <a:rPr lang="tr-TR" sz="2800" dirty="0"/>
              <a:t>]</a:t>
            </a:r>
          </a:p>
          <a:p>
            <a:pPr>
              <a:lnSpc>
                <a:spcPct val="150000"/>
              </a:lnSpc>
            </a:pPr>
            <a:r>
              <a:rPr lang="tr-TR" sz="2800" b="1" dirty="0" smtClean="0"/>
              <a:t>	4</a:t>
            </a:r>
            <a:r>
              <a:rPr lang="tr-TR" sz="2800" b="1" dirty="0"/>
              <a:t>. </a:t>
            </a:r>
            <a:r>
              <a:rPr lang="tr-TR" sz="2800" dirty="0"/>
              <a:t>Fiilden fiil yapma ekleri: Fiil kök ve gövdelerinden fiil yapar</a:t>
            </a:r>
            <a:r>
              <a:rPr lang="tr-TR" sz="2800" dirty="0" smtClean="0"/>
              <a:t>. [</a:t>
            </a:r>
            <a:r>
              <a:rPr lang="tr-TR" sz="2800" b="1" dirty="0" smtClean="0"/>
              <a:t>-(</a:t>
            </a:r>
            <a:r>
              <a:rPr lang="tr-TR" sz="2800" b="1" dirty="0"/>
              <a:t>I)ş- </a:t>
            </a:r>
            <a:r>
              <a:rPr lang="tr-TR" sz="2800" dirty="0"/>
              <a:t>]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3192379" y="736312"/>
            <a:ext cx="227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/>
              <a:t>Yapım Ekleri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89460"/>
              </p:ext>
            </p:extLst>
          </p:nvPr>
        </p:nvGraphicFramePr>
        <p:xfrm>
          <a:off x="2827474" y="166398"/>
          <a:ext cx="15133555" cy="940386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427481"/>
                <a:gridCol w="7377028"/>
                <a:gridCol w="4329046"/>
              </a:tblGrid>
              <a:tr h="1184213">
                <a:tc gridSpan="3">
                  <a:txBody>
                    <a:bodyPr/>
                    <a:lstStyle/>
                    <a:p>
                      <a:pPr marL="1865630" marR="186309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32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İSİMDEN İSİM YAPMA EKLERİ</a:t>
                      </a:r>
                      <a:endParaRPr lang="tr-TR" sz="3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951343">
                <a:tc>
                  <a:txBody>
                    <a:bodyPr/>
                    <a:lstStyle/>
                    <a:p>
                      <a:pPr marL="694690" marR="6845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EK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0300" marR="111061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İŞLEVİ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ÖRNEK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290"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lık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lik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luk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lük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Eklendiği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isimlerden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yer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alet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topluluk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isimleri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soyut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isimler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sıfat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yapar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Orman+lık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9530" marR="788670">
                        <a:lnSpc>
                          <a:spcPts val="19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Odun+luk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Kömür+lük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1910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cı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+ci, +cu,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cü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çı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çi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çu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çü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Meslek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uğraşma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isimleri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yapar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930910">
                        <a:lnSpc>
                          <a:spcPct val="142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Av+cı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Oyun+cu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Simit+çi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404"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lı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,+li,+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lu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lü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marR="38735" indent="6985" algn="just"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Asıl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fonksiyonu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sıfat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olarak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kullanılan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vasıf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isimleri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yapmaktır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Sahiplik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da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bağlılık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eder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tr-TR" sz="2000" i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Köy+lü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 marR="685165">
                        <a:lnSpc>
                          <a:spcPts val="19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İstanbul+lu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Üniversite+li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sız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siz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suz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süz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indent="6985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İsimlerden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hem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sıfat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hem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olarak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kullanılan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vasıf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isimleri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yapar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.( Bu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+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lı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tr-TR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li, +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lu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lü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ekinin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olumsuzudur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).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1057910">
                        <a:lnSpc>
                          <a:spcPct val="142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Ev+siz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Su+suz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Ölçü+süz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20"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ki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735" indent="6985" algn="just">
                        <a:lnSpc>
                          <a:spcPct val="98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Eklendiği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isimlerden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temsil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vasıf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isimleri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yani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zamir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sıfat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spc="-15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olarak</a:t>
                      </a:r>
                      <a:r>
                        <a:rPr lang="en-US" sz="2000" i="1" spc="-15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kullanılan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isimler</a:t>
                      </a:r>
                      <a:r>
                        <a:rPr lang="en-US" sz="2000" i="1" spc="-5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yapar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998855">
                        <a:lnSpc>
                          <a:spcPct val="14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Öte+ki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Dün+kü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Aşağıda+ki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95"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cık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cik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cuk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cük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marR="41910" indent="698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Eklendiği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isimlerden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küçültme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sevgi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eden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isimler</a:t>
                      </a:r>
                      <a:r>
                        <a:rPr lang="en-US" sz="2000" i="1" spc="-1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yapar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Küçü+cük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 marR="736600">
                        <a:lnSpc>
                          <a:spcPts val="19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Baba+cık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Mehmet+çik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cak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cek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Küçültme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sevgi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eder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795655">
                        <a:lnSpc>
                          <a:spcPct val="142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Yavru+cak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Demin+cek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Yumur+cak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355">
                <a:tc>
                  <a:txBody>
                    <a:bodyPr/>
                    <a:lstStyle/>
                    <a:p>
                      <a:pPr marL="80010">
                        <a:lnSpc>
                          <a:spcPts val="1365"/>
                        </a:lnSpc>
                        <a:spcAft>
                          <a:spcPts val="0"/>
                        </a:spcAft>
                        <a:tabLst>
                          <a:tab pos="1114425" algn="l"/>
                        </a:tabLst>
                      </a:pP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cığaz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	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ciğez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3492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cuğaz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cüğez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Küçültme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eder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Ayrıca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merhamet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3492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şefkat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acıma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gösterir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zavallılık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eder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Hanım+cığaz+ı+m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 marR="327025">
                        <a:lnSpc>
                          <a:spcPts val="19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Bey+ciğez+i+m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Yavru+cuğaz+ı+m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516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cağız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ceğiz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Küçültme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sevgi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zavallılık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eder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Adam+cağız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Köy+ceğiz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225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ca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ça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çe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marR="35560" indent="6985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Hem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çekim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hem de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yapım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eki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şekilleri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vardır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 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Çekim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eki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olarak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isimlere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gibi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tr-TR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göre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	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ile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	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kadar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	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birlikte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manaları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tr-TR" sz="2000" i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Türk+çe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İngiliz+ce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7644"/>
              </p:ext>
            </p:extLst>
          </p:nvPr>
        </p:nvGraphicFramePr>
        <p:xfrm>
          <a:off x="2827474" y="166398"/>
          <a:ext cx="15133555" cy="987463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427481"/>
                <a:gridCol w="7377028"/>
                <a:gridCol w="4329046"/>
              </a:tblGrid>
              <a:tr h="1184213">
                <a:tc gridSpan="3">
                  <a:txBody>
                    <a:bodyPr/>
                    <a:lstStyle/>
                    <a:p>
                      <a:pPr marL="1865630" marR="186309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32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İSİMDEN İSİM YAPMA EKLERİ</a:t>
                      </a:r>
                      <a:endParaRPr lang="tr-TR" sz="3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951343">
                <a:tc>
                  <a:txBody>
                    <a:bodyPr/>
                    <a:lstStyle/>
                    <a:p>
                      <a:pPr marL="694690" marR="6845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EK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0300" marR="111061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İŞLEVİ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ÖRNEK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290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daş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, +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taş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indent="6985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Eşlik, ortaklık ve mensubiyet, bağlılık ifade eden isimler yapar.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795655">
                        <a:lnSpc>
                          <a:spcPct val="142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Arka+daş Meslek+taş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Vatan+daş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+ncı, +nci, +ncu, +ncü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marR="38735" indent="6985" algn="just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Temel fonksiyonu asıl sayı isimlerinden sıra, derece ifade eden sayı isimleri yapmaktır.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Bir+i+nci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2545" marR="828040">
                        <a:lnSpc>
                          <a:spcPts val="19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İki+nci Üç+ü+ncü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404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+ar, +er, +şar, +şer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indent="6985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Bu ek asıl sayı isimlerinden dağıtma sayı isimleri yapar.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Bir+er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2545" marR="1057910">
                        <a:lnSpc>
                          <a:spcPts val="199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İki+şer Üç+er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800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+z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indent="698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Asıl sayı isimlerinden yakınlık, eşitlik ifade eden topluluk sayı isimleri yapar.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İki+z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2545" marR="844550">
                        <a:lnSpc>
                          <a:spcPts val="19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Üç+ü+z Dörd+ü+z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20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+sı, +si, +su, +sü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marR="38735" indent="6985">
                        <a:lnSpc>
                          <a:spcPct val="98000"/>
                        </a:lnSpc>
                        <a:spcAft>
                          <a:spcPts val="0"/>
                        </a:spcAft>
                        <a:tabLst>
                          <a:tab pos="346075" algn="l"/>
                          <a:tab pos="615315" algn="l"/>
                          <a:tab pos="1029335" algn="l"/>
                          <a:tab pos="1315720" algn="l"/>
                          <a:tab pos="1991360" algn="l"/>
                          <a:tab pos="2591435" algn="l"/>
                        </a:tabLs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Bu	ek	sade	iki	kelimede	görülür	</a:t>
                      </a:r>
                      <a:r>
                        <a:rPr lang="en-US" sz="2000" i="1" spc="-5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ve </a:t>
                      </a: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benzerlik, gibilik ifade</a:t>
                      </a:r>
                      <a:r>
                        <a:rPr lang="en-US" sz="2000" i="1" spc="-15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eder.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Çocuk+su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95">
                <a:tc>
                  <a:txBody>
                    <a:bodyPr/>
                    <a:lstStyle/>
                    <a:p>
                      <a:pPr marL="41910">
                        <a:lnSpc>
                          <a:spcPts val="1355"/>
                        </a:lnSpc>
                        <a:spcAft>
                          <a:spcPts val="0"/>
                        </a:spcAft>
                        <a:tabLst>
                          <a:tab pos="612140" algn="l"/>
                          <a:tab pos="1182370" algn="l"/>
                        </a:tabLs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+msı,	+msi,	+msu,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+msü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Bu ek benzerlik ve gibilik ifade eder.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930910">
                        <a:lnSpc>
                          <a:spcPct val="142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Ekşi+msi Acı+msı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Mavi+msi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19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+mtırak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Bu ek benzerlik ve gibilik ifade eder.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744855">
                        <a:lnSpc>
                          <a:spcPct val="14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Acı+mtırak Ekşi+mtırak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Mavi+mtırak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355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+lı, +li, +lu, +lü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marR="38735" indent="6985" algn="just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Bu ek bir arada bulunmayı, iki nesnenin meydana getirdiği topluluğu ifade eder. Ayrıca sıfat yapar.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Bilgi+li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2545" marR="1015365">
                        <a:lnSpc>
                          <a:spcPts val="19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Bura+lı Yer+li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516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+layın, +leyin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marR="38735" indent="6985">
                        <a:lnSpc>
                          <a:spcPct val="98000"/>
                        </a:lnSpc>
                        <a:spcAft>
                          <a:spcPts val="0"/>
                        </a:spcAft>
                        <a:tabLst>
                          <a:tab pos="2024380" algn="l"/>
                        </a:tabLst>
                      </a:pP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Vakit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spc="115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isimlerinde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spc="115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kullanılır</a:t>
                      </a:r>
                      <a:r>
                        <a:rPr lang="en-US" sz="2000" i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tr-TR" sz="2000" i="1" baseline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spc="-15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umumiyetle</a:t>
                      </a:r>
                      <a:r>
                        <a:rPr lang="en-US" sz="2000" i="1" spc="-15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vakti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biraz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belirleyici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rol</a:t>
                      </a:r>
                      <a:r>
                        <a:rPr lang="en-US" sz="2000" i="1" spc="-2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oynar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702310">
                        <a:lnSpc>
                          <a:spcPct val="142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Sabah+leyin Akşam+leyin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Gece+leyin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225">
                <a:tc>
                  <a:txBody>
                    <a:bodyPr/>
                    <a:lstStyle/>
                    <a:p>
                      <a:pPr marL="4953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+cılayın, +cileyin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marR="38100" indent="6985" algn="just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İşlek değildir. Günümüzde çok nadir kullanılan eklerdendir. Kullanılış alanı zamirlerdir, Zamirlere eklenerek onlara ‘gibi’, ‘kadar’ anlamları verir, onların benzetme şekillerini yapar.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641985">
                        <a:lnSpc>
                          <a:spcPct val="143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Ben+cileyin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Bu+n+cılayın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56596"/>
              </p:ext>
            </p:extLst>
          </p:nvPr>
        </p:nvGraphicFramePr>
        <p:xfrm>
          <a:off x="2827474" y="723900"/>
          <a:ext cx="15133555" cy="858396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427481"/>
                <a:gridCol w="7377028"/>
                <a:gridCol w="4329046"/>
              </a:tblGrid>
              <a:tr h="1184213">
                <a:tc gridSpan="3">
                  <a:txBody>
                    <a:bodyPr/>
                    <a:lstStyle/>
                    <a:p>
                      <a:pPr marL="1865630" marR="186309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32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İSİMDEN İSİM YAPMA EKLERİ</a:t>
                      </a:r>
                      <a:endParaRPr lang="tr-TR" sz="3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951343">
                <a:tc>
                  <a:txBody>
                    <a:bodyPr/>
                    <a:lstStyle/>
                    <a:p>
                      <a:pPr marL="694690" marR="6845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EK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0300" marR="111061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İŞLEVİ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ÖRNEK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290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+an, +en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marR="38735" indent="6985" algn="just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İşlek değildir. Ancak bir iki misalde görülür. Çok belirli bir fonksiyonu yoktur. Anlamı belirginleştirir.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846455">
                        <a:lnSpc>
                          <a:spcPct val="142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Oğ(u)l+an Er+en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Kız+an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+dırık, +dirik, +duruk,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3492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+dürük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marR="37465" indent="698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İşlek olmayan eklerden biridir. Alet isimleri yapar.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Boyun+duruk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404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+man, +men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indent="698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İşlek olmayan eklerden biridir. Umumiyetle mübalağa ve benzerlik ifade eder.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Köle+men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 marR="821055">
                        <a:lnSpc>
                          <a:spcPts val="19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Koca+man Ak+man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+ak, +ek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indent="6985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İşlek olmayan eklerden biridir. Benzerlik ifade eder.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Sol+ak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Ben+ek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20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+t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marR="41910" indent="698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İşlek olmayan eklerden biridir. Denklik ifade eder.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Yaş+ı+t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spcBef>
                          <a:spcPts val="61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Eş+i+t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95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+tı, +ti, +tu, +tü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marR="38735" indent="6985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0390" algn="l"/>
                          <a:tab pos="1109345" algn="l"/>
                          <a:tab pos="1511935" algn="l"/>
                          <a:tab pos="2159635" algn="l"/>
                        </a:tabLs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Tabiat	taklidi	yani	yansıma	</a:t>
                      </a:r>
                      <a:r>
                        <a:rPr lang="en-US" sz="2000" i="1" spc="-15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isimlerde </a:t>
                      </a: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kullanılan işlek bir</a:t>
                      </a:r>
                      <a:r>
                        <a:rPr lang="en-US" sz="2000" i="1" spc="-1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ektir.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Parıl+tı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 marR="778510">
                        <a:lnSpc>
                          <a:spcPts val="19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Şarıl+tı Gümbür+tü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+sul, +sül, +sıl, +sil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indent="6985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İşlek olmayan eklerdendir. İlgi ve benzerlik ifade eder.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Yok+sul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355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+sal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indent="6985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İşlek olmayan eklerden biridir. Yer ifade eder.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Kum+sal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516"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+la, +le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Yer ismi yapar.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Kış+la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Yay+la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305571"/>
              </p:ext>
            </p:extLst>
          </p:nvPr>
        </p:nvGraphicFramePr>
        <p:xfrm>
          <a:off x="2827474" y="1309084"/>
          <a:ext cx="15133555" cy="703481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427481"/>
                <a:gridCol w="7377028"/>
                <a:gridCol w="4329046"/>
              </a:tblGrid>
              <a:tr h="1184213">
                <a:tc gridSpan="3">
                  <a:txBody>
                    <a:bodyPr/>
                    <a:lstStyle/>
                    <a:p>
                      <a:pPr marL="1865630" marR="186309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32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İSİMDEN </a:t>
                      </a:r>
                      <a:r>
                        <a:rPr lang="tr-TR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FİİL</a:t>
                      </a:r>
                      <a:r>
                        <a:rPr lang="en-US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32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YAPMA EKLERİ</a:t>
                      </a:r>
                      <a:endParaRPr lang="tr-TR" sz="3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951343">
                <a:tc>
                  <a:txBody>
                    <a:bodyPr/>
                    <a:lstStyle/>
                    <a:p>
                      <a:pPr marL="694690" marR="6845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EK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0300" marR="111061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İŞLEVİ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ÖRNEK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290"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2065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+la-, +le-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35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İsim soylu kelimelerden fiil gövdesi kurar.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Baş+la-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5240" marR="1361440">
                        <a:lnSpc>
                          <a:spcPts val="245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Su+la- Bek+le-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2065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+al-, +el-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Umumiyetle sıfatlardan fiil yapar.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" marR="1370330">
                        <a:lnSpc>
                          <a:spcPct val="176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Az+al- Boş+al-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5240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Çok+al-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404"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+a, +e-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" marR="36195" algn="just">
                        <a:lnSpc>
                          <a:spcPct val="135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Fazla işlek olmayan bir ektir. İsimlerden olma veya yapma ifade eden fiiller</a:t>
                      </a:r>
                      <a:r>
                        <a:rPr lang="en-US" sz="2000" spc="-5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yapar.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" marR="1412240">
                        <a:lnSpc>
                          <a:spcPct val="176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Yaş+a- Boş+a-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5240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Oy(u)n+a-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2065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+da-, +de, +ta-, +te-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" marR="36195" algn="just">
                        <a:lnSpc>
                          <a:spcPct val="135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Bu ek ses taklidi kelimelerden fiil yapar. Diğer isimlerden yapma ifade eden, ses taklitlerinden olma ifade eden fiiller</a:t>
                      </a:r>
                      <a:r>
                        <a:rPr lang="en-US" sz="2000" spc="-5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yapar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" marR="1217930">
                        <a:lnSpc>
                          <a:spcPct val="177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Şırıl+da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 </a:t>
                      </a:r>
                      <a:r>
                        <a:rPr lang="en-US" sz="2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Mırıl+da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 </a:t>
                      </a:r>
                      <a:r>
                        <a:rPr lang="en-US" sz="2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Horul+da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20"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3970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502920" algn="l"/>
                          <a:tab pos="992505" algn="l"/>
                        </a:tabLs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+kır-,	+kir-,	+kur-,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3970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+kür-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" marR="36195" algn="just">
                        <a:lnSpc>
                          <a:spcPct val="135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Bu ek ses taklidi kelimelerden fiil yapar. Olma veya yapma ifade eden fiiller</a:t>
                      </a:r>
                      <a:r>
                        <a:rPr lang="en-US" sz="2000" spc="-5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yapar.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Hay+kır-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5240" marR="1293495">
                        <a:lnSpc>
                          <a:spcPts val="245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Hıç+kır- Püs+kür-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95"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397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+sa-, +se-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" marR="36195" algn="just">
                        <a:lnSpc>
                          <a:spcPct val="135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İşleklik sahası sınırlı eklerdendir. İsimlerden olma veya yapma ifade eden fiiller yapar.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Su+sa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5240" marR="1234440">
                        <a:lnSpc>
                          <a:spcPts val="245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Garip+se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 </a:t>
                      </a:r>
                      <a:r>
                        <a:rPr lang="en-US" sz="2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Umur+sa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59101"/>
              </p:ext>
            </p:extLst>
          </p:nvPr>
        </p:nvGraphicFramePr>
        <p:xfrm>
          <a:off x="2827474" y="835146"/>
          <a:ext cx="15133555" cy="880415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427481"/>
                <a:gridCol w="7377028"/>
                <a:gridCol w="4329046"/>
              </a:tblGrid>
              <a:tr h="864000">
                <a:tc gridSpan="3">
                  <a:txBody>
                    <a:bodyPr/>
                    <a:lstStyle/>
                    <a:p>
                      <a:pPr marL="1865630" marR="186309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tr-TR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FİİLDEN</a:t>
                      </a:r>
                      <a:r>
                        <a:rPr lang="en-US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FİİL</a:t>
                      </a:r>
                      <a:r>
                        <a:rPr lang="en-US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32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YAPMA EKLERİ</a:t>
                      </a:r>
                      <a:endParaRPr lang="tr-TR" sz="3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951343">
                <a:tc>
                  <a:txBody>
                    <a:bodyPr/>
                    <a:lstStyle/>
                    <a:p>
                      <a:pPr marL="694690" marR="6845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EK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0300" marR="111061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İŞLEVİ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ÖRNEK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29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-ma-, -me-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Olumsuz fiiller yapar.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Yap-ma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4450" marR="155702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Aç-ma Başla-ma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-n-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İşlevi, kendi kendine yapma veya olma ifade eden fiiller yapmaktır.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Gez-i-n-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4450" marR="160782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Söyle-n- Taşı-n-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40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-l-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İşlevi, pasiflik ve meçhul ifade eden fiiller yapmaktır.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Ye-n-i-l-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De-n-i-l-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Dur-u-l-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-ş-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Yaptığı fiiller bir ortaklaşma veya bir oluş ifade ederler.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Sözle-ş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Uğra-ş-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Gör-ü-ş-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2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-r-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Faktitif eki olarak adlandırılan bu ek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oldurma ve yaptırma ifade ederler.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 marR="167576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Piş-i-r Uç-u-r-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Düş-ü-r-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9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-t-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085" marR="3619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Faktitif eklerinden biridir. Fiillerden oldurma ve yaptırma ifade eden fiiller yapar.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 marR="17183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Uza-t- Dire-t-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Acı-t-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-dır-, -dir-, -dur-, 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5085" marR="3619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dür-, -tır-, -tir-, - tur-, -tür-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085" marR="3619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Faktitif eklerinden biridir. Fiillerden oldurma ve yaptırma ifade eden fiiller yapar.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 marR="15652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Ye-dir- Dön-dür-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Bul-dur-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355">
                <a:tc>
                  <a:txBody>
                    <a:bodyPr/>
                    <a:lstStyle/>
                    <a:p>
                      <a:pPr marL="4508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-dar-, -der-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35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İşlek olmayan bir faktitif ekidir. Örnekleri azdır.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Gön-der-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516">
                <a:tc>
                  <a:txBody>
                    <a:bodyPr/>
                    <a:lstStyle/>
                    <a:p>
                      <a:pPr marL="4508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ar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-, -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er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35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İşlek olmayan bir faktitif ekidir. Örnekleri azdır.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 marR="1650365">
                        <a:lnSpc>
                          <a:spcPct val="178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Kop-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ar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Gid-er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4450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Çık-ar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57455"/>
              </p:ext>
            </p:extLst>
          </p:nvPr>
        </p:nvGraphicFramePr>
        <p:xfrm>
          <a:off x="2827474" y="166398"/>
          <a:ext cx="15133555" cy="1022098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427481"/>
                <a:gridCol w="7377028"/>
                <a:gridCol w="4329046"/>
              </a:tblGrid>
              <a:tr h="720000">
                <a:tc gridSpan="3">
                  <a:txBody>
                    <a:bodyPr/>
                    <a:lstStyle/>
                    <a:p>
                      <a:pPr marL="1865630" marR="186309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tr-TR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FİİL</a:t>
                      </a:r>
                      <a:r>
                        <a:rPr lang="en-US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DEN </a:t>
                      </a:r>
                      <a:r>
                        <a:rPr lang="tr-TR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İSİM</a:t>
                      </a:r>
                      <a:r>
                        <a:rPr lang="en-US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32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YAPMA EKLERİ</a:t>
                      </a:r>
                      <a:endParaRPr lang="tr-TR" sz="3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951343">
                <a:tc>
                  <a:txBody>
                    <a:bodyPr/>
                    <a:lstStyle/>
                    <a:p>
                      <a:pPr marL="694690" marR="6845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EK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0300" marR="111061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İŞLEVİ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ÖRNEK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290">
                <a:tc>
                  <a:txBody>
                    <a:bodyPr/>
                    <a:lstStyle/>
                    <a:p>
                      <a:pPr marL="4254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mak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-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mek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Fiillerden hareket isimleri yapar.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2230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Aç-mak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i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 marR="12230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Ağla-mak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Kaz-mak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-ma, -me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İş isimleri yapar.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Yaz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-ma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 marR="136715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Al-ma </a:t>
                      </a:r>
                      <a:endParaRPr lang="tr-TR" sz="2000" i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 marR="136715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Gel-me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404"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-ış, -iş, -uş, -üş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Fiillerden fiil isimleri yapar.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36652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Gel-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iş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i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 marR="136652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Ara-yış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Otur-uş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-m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100" algn="just">
                        <a:lnSpc>
                          <a:spcPct val="135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Başlıca işlevi, fiille ilgili bir hâl, durum, iş ifade etmek olup o işle ilgili, o işten doğan varlık, eşya, âlet, yer vs. gibi çeşitli isimler de yapar.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2738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Al-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ı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-m </a:t>
                      </a:r>
                      <a:endParaRPr lang="tr-TR" sz="2000" i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 marR="12738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Giy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-m </a:t>
                      </a:r>
                      <a:endParaRPr lang="tr-TR" sz="2000" i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 marR="12738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Duy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-u-m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20"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-k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100" algn="just">
                        <a:lnSpc>
                          <a:spcPct val="135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Umumiyetle fiilin gösterdiği harekete uğramış olan, bazen da o hareketten doğmuş bulunan veya o hareketi yapan çeşitli nesneleri karşılar.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3246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Aç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ı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-k </a:t>
                      </a:r>
                      <a:endParaRPr lang="tr-TR" sz="2000" i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 marR="13246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Düş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-ü-k </a:t>
                      </a:r>
                      <a:endParaRPr lang="tr-TR" sz="2000" i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 marR="13246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Çek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-k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95"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-ak, -ek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100" algn="just">
                        <a:lnSpc>
                          <a:spcPct val="135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Fiilin gösterdiği hareketi çokça yapanı, olanı, yapılanı; o hareketin yapıldığı yeri, âleti; o hareketle yapılan şeyi karşılar.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31572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Ürk-ek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i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 marR="131572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Kork-ak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i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 marR="131572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Yat-ak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-n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6195">
                        <a:lnSpc>
                          <a:spcPct val="133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Fiilin gösterdiği hareketi yapanı, olanı ve daha çok, yapılanı ifade eder.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39192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-n </a:t>
                      </a:r>
                      <a:endParaRPr lang="tr-TR" sz="2000" i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 marR="139192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Yığ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ı</a:t>
                      </a:r>
                      <a:r>
                        <a:rPr lang="en-US" sz="20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-n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Uzu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-n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355"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-gı, -gi, -gu, -gü,</a:t>
                      </a:r>
                      <a:r>
                        <a:rPr lang="en-US" sz="2000" i="1" spc="265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-kı,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-ki, -ku, -kü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35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Fiilin gösterdiği hareketle ilgili çeşitli nesneleri karşılarlar.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4262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Say-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gı</a:t>
                      </a: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i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 marR="14262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Çal-gı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İl-</a:t>
                      </a:r>
                      <a:r>
                        <a:rPr lang="en-US" sz="20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gi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516">
                <a:tc>
                  <a:txBody>
                    <a:bodyPr/>
                    <a:lstStyle/>
                    <a:p>
                      <a:pPr marL="425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-ga, -ge</a:t>
                      </a:r>
                      <a:endParaRPr lang="tr-T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İşlekliğini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kaybetmiş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ektir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Hareketi</a:t>
                      </a:r>
                      <a:r>
                        <a:rPr lang="tr-T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yapanı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olanı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veya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yapılan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nesneleri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karşılayan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isimler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yapar</a:t>
                      </a:r>
                      <a:r>
                        <a:rPr lang="tr-T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Bil-ge</a:t>
                      </a:r>
                      <a:endParaRPr lang="tr-TR" sz="2000" i="1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i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Böl-ge</a:t>
                      </a: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i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Dal-ga</a:t>
                      </a:r>
                      <a:endParaRPr lang="tr-T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09201"/>
              </p:ext>
            </p:extLst>
          </p:nvPr>
        </p:nvGraphicFramePr>
        <p:xfrm>
          <a:off x="2827474" y="347957"/>
          <a:ext cx="15133555" cy="959614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427481"/>
                <a:gridCol w="7377028"/>
                <a:gridCol w="4329046"/>
              </a:tblGrid>
              <a:tr h="720000">
                <a:tc gridSpan="3">
                  <a:txBody>
                    <a:bodyPr/>
                    <a:lstStyle/>
                    <a:p>
                      <a:pPr marL="1865630" marR="186309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tr-TR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FİİL</a:t>
                      </a:r>
                      <a:r>
                        <a:rPr lang="en-US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DEN </a:t>
                      </a:r>
                      <a:r>
                        <a:rPr lang="tr-TR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İSİM</a:t>
                      </a:r>
                      <a:r>
                        <a:rPr lang="en-US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32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YAPMA EKLERİ</a:t>
                      </a:r>
                      <a:endParaRPr lang="tr-TR" sz="3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951343">
                <a:tc>
                  <a:txBody>
                    <a:bodyPr/>
                    <a:lstStyle/>
                    <a:p>
                      <a:pPr marL="694690" marR="6845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EK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0300" marR="111061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İŞLEVİ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ÖRNEK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290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-gın,   -gin,   -gun,  </a:t>
                      </a:r>
                      <a:r>
                        <a:rPr lang="en-US" sz="2000" i="1" spc="35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gün, -kın, -kin, </a:t>
                      </a:r>
                      <a:r>
                        <a:rPr lang="en-US" sz="2000" i="1" spc="3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-kun,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-kün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Aşırılık, büyültme anlamı katar.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33286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Az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-gın </a:t>
                      </a:r>
                      <a:endParaRPr lang="tr-TR" sz="2000" i="1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33286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Bay-gın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2545" marR="2667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-ġan, -gen, -kan, - ken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1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Eklendiği kelimelere kuvvetli bir aşırılık anlamı katar. Oluşturduğu isimler çok yapan ve olanı ifade</a:t>
                      </a:r>
                      <a:r>
                        <a:rPr lang="en-US" sz="2000" spc="-45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eder.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20586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Alın-gan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i="1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20586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Sıkıl-gan</a:t>
                      </a:r>
                      <a:r>
                        <a:rPr lang="en-US" sz="2000" i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i="1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20586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Yapış-kan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404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-gıç, -giç, -guç, -güç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1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İşlek olmayan eklerdendir. Yapan, olan veya yapılan nesneleri karşılayan isimler yapar. Ayrıca bu ekte büyütme manası</a:t>
                      </a:r>
                      <a:r>
                        <a:rPr lang="en-US" sz="2000" spc="-5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vardır.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15506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Dal-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gıç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i="1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15506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Başlan-gıç</a:t>
                      </a:r>
                      <a:r>
                        <a:rPr lang="en-US" sz="2000" i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i="1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15506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Bil-giç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-gaç, -geç, -kaç, -keç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1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İşlek olmayan eklerdendir. Yapan, olan veya yapılan nesneleri karşılayan isimler yapar. Ayrıca bu ekte büyütme manası</a:t>
                      </a:r>
                      <a:r>
                        <a:rPr lang="en-US" sz="2000" spc="-5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vardır.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33286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Süz-geç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i="1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33286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Yüz-geç</a:t>
                      </a:r>
                      <a:r>
                        <a:rPr lang="en-US" sz="2000" i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i="1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33286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Kıs-kaç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20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-ıcı, -ici, -ucu, -ücü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1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Birçokluk, aşırılık ve devamlılık işlevi vardır. Yaptığı isimler çok ve devamlı yapan veya olan nesneleri karşılar.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Al-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ıcı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104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Din-le-y-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ici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i="1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104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Kur-ucu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9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-ç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1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İşlevinde bir aşırılık ifadesi vardır. Yaptığı isimler yapanı veya yapılanı veya hareket halini gösterir.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Kıskan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-ç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İnan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-ç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-ı, -i, -u, -ü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1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İşlek olmayan eklerdendir. Bu ekle yapılan isimler, görünen ve yapan, olan veya yapılan çeşitli nesneleri karşılar.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48526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Yaz-ı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i="1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48526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Yap-</a:t>
                      </a: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ı</a:t>
                      </a:r>
                      <a:r>
                        <a:rPr lang="en-US" sz="2000" i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i="1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48526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Şaş</a:t>
                      </a:r>
                      <a:r>
                        <a:rPr lang="en-US" sz="2000" i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-I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35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-a, -e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1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İşlek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olmaya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eklerdendir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Umumiyetle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yapılan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nesne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yeri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etmek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için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kullanılmıştır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4681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Yar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-a </a:t>
                      </a:r>
                      <a:endParaRPr lang="tr-TR" sz="2000" i="1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4681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Oy</a:t>
                      </a:r>
                      <a:r>
                        <a:rPr lang="en-US" sz="2000" i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-a </a:t>
                      </a:r>
                      <a:endParaRPr lang="tr-TR" sz="2000" i="1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4681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Öt</a:t>
                      </a:r>
                      <a:r>
                        <a:rPr lang="en-US" sz="2000" i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-e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516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-tı, -ti, -tu, -tü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302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Esas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itibariyle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-n-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’li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fiil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gövdelerine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getirilir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.  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Teşkil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ettiği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isimler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16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yapan</a:t>
                      </a:r>
                      <a:r>
                        <a:rPr lang="en-US" sz="20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tr-TR" sz="20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olan</a:t>
                      </a:r>
                      <a:r>
                        <a:rPr lang="tr-TR" sz="2000" baseline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veya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tr-TR" sz="20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yapılan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en-US" sz="2000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çeşitli</a:t>
                      </a:r>
                      <a:r>
                        <a:rPr lang="tr-TR" sz="2000" baseline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nesneleri</a:t>
                      </a:r>
                      <a:r>
                        <a:rPr lang="tr-TR" sz="20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2000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karrşılar</a:t>
                      </a:r>
                      <a:r>
                        <a:rPr lang="tr-TR" sz="20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Ak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ı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-n-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tı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2230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Salla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-n-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tı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i="1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2230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Gez</a:t>
                      </a:r>
                      <a:r>
                        <a:rPr lang="en-US" sz="2000" i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i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-n-</a:t>
                      </a: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ti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76174" y="2065753"/>
            <a:ext cx="11057530" cy="1084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tr-TR" sz="6400" b="1" dirty="0" smtClean="0">
                <a:latin typeface="Capriola" charset="-94"/>
              </a:rPr>
              <a:t>YAPI BİLGİSİ</a:t>
            </a:r>
            <a:endParaRPr lang="en-US" sz="6400" b="1" dirty="0">
              <a:latin typeface="Capriola" charset="-94"/>
            </a:endParaRPr>
          </a:p>
        </p:txBody>
      </p:sp>
      <p:grpSp>
        <p:nvGrpSpPr>
          <p:cNvPr id="4" name="Group 4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5" name="Freeform 5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7" name="Freeform 7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8" name="Group 8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9" name="Freeform 9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74504" y="3142300"/>
            <a:ext cx="12060871" cy="6501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tr-TR" sz="2800" b="1" dirty="0" smtClean="0">
                <a:solidFill>
                  <a:srgbClr val="001534"/>
                </a:solidFill>
                <a:latin typeface="Corbel" pitchFamily="34" charset="0"/>
              </a:rPr>
              <a:t>İÇİNDEKİLER</a:t>
            </a:r>
          </a:p>
          <a:p>
            <a:pPr>
              <a:lnSpc>
                <a:spcPts val="3919"/>
              </a:lnSpc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YAPI BİLGİSİ</a:t>
            </a:r>
          </a:p>
          <a:p>
            <a:pPr>
              <a:lnSpc>
                <a:spcPts val="3919"/>
              </a:lnSpc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Türkçede Kelime Yapımı</a:t>
            </a:r>
          </a:p>
          <a:p>
            <a:pPr marL="914400" lvl="1" indent="-457200">
              <a:lnSpc>
                <a:spcPts val="3919"/>
              </a:lnSpc>
              <a:buFont typeface="Arial" pitchFamily="34" charset="0"/>
              <a:buChar char="•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Kök</a:t>
            </a:r>
          </a:p>
          <a:p>
            <a:pPr marL="914400" lvl="1" indent="-457200">
              <a:lnSpc>
                <a:spcPts val="3919"/>
              </a:lnSpc>
              <a:buFont typeface="Arial" pitchFamily="34" charset="0"/>
              <a:buChar char="•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Gövde</a:t>
            </a:r>
          </a:p>
          <a:p>
            <a:pPr marL="914400" lvl="1" indent="-457200">
              <a:lnSpc>
                <a:spcPts val="3919"/>
              </a:lnSpc>
              <a:buFont typeface="Arial" pitchFamily="34" charset="0"/>
              <a:buChar char="•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Ek</a:t>
            </a:r>
          </a:p>
          <a:p>
            <a:pPr>
              <a:lnSpc>
                <a:spcPts val="3919"/>
              </a:lnSpc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YAPIM EKLERİ</a:t>
            </a:r>
          </a:p>
          <a:p>
            <a:pPr marL="914400" lvl="1" indent="-457200">
              <a:lnSpc>
                <a:spcPts val="3919"/>
              </a:lnSpc>
              <a:buFont typeface="Arial" pitchFamily="34" charset="0"/>
              <a:buChar char="•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İsimden  İsim Yapma Ekleri</a:t>
            </a:r>
          </a:p>
          <a:p>
            <a:pPr marL="914400" lvl="1" indent="-457200">
              <a:lnSpc>
                <a:spcPts val="3919"/>
              </a:lnSpc>
              <a:buFont typeface="Arial" pitchFamily="34" charset="0"/>
              <a:buChar char="•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İsimden Fiil Yapma Ekleri</a:t>
            </a:r>
          </a:p>
          <a:p>
            <a:pPr marL="914400" lvl="1" indent="-457200">
              <a:lnSpc>
                <a:spcPts val="3919"/>
              </a:lnSpc>
              <a:buFont typeface="Arial" pitchFamily="34" charset="0"/>
              <a:buChar char="•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Fiilden Fiil Yapma Ekleri</a:t>
            </a:r>
          </a:p>
          <a:p>
            <a:pPr marL="914400" lvl="1" indent="-457200">
              <a:lnSpc>
                <a:spcPts val="3919"/>
              </a:lnSpc>
              <a:buFont typeface="Arial" pitchFamily="34" charset="0"/>
              <a:buChar char="•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Fiilden İsim Yapma Ekleri</a:t>
            </a:r>
          </a:p>
          <a:p>
            <a:pPr marL="914400" lvl="1" indent="-457200">
              <a:lnSpc>
                <a:spcPts val="3919"/>
              </a:lnSpc>
              <a:buFont typeface="Arial" pitchFamily="34" charset="0"/>
              <a:buChar char="•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Sıfat-Fiil Ekleri</a:t>
            </a:r>
          </a:p>
          <a:p>
            <a:pPr marL="914400" lvl="1" indent="-457200">
              <a:lnSpc>
                <a:spcPts val="3919"/>
              </a:lnSpc>
              <a:buFont typeface="Arial" pitchFamily="34" charset="0"/>
              <a:buChar char="•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Zarf-Fiil Ekleri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05819"/>
              </p:ext>
            </p:extLst>
          </p:nvPr>
        </p:nvGraphicFramePr>
        <p:xfrm>
          <a:off x="2827474" y="347957"/>
          <a:ext cx="15133555" cy="829653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427481"/>
                <a:gridCol w="7377028"/>
                <a:gridCol w="4329046"/>
              </a:tblGrid>
              <a:tr h="720000">
                <a:tc gridSpan="3">
                  <a:txBody>
                    <a:bodyPr/>
                    <a:lstStyle/>
                    <a:p>
                      <a:pPr marL="1865630" marR="186309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tr-TR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FİİL</a:t>
                      </a:r>
                      <a:r>
                        <a:rPr lang="en-US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DEN </a:t>
                      </a:r>
                      <a:r>
                        <a:rPr lang="tr-TR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İSİM</a:t>
                      </a:r>
                      <a:r>
                        <a:rPr lang="en-US" sz="3200" b="1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32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YAPMA EKLERİ</a:t>
                      </a:r>
                      <a:endParaRPr lang="tr-TR" sz="3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951343">
                <a:tc>
                  <a:txBody>
                    <a:bodyPr/>
                    <a:lstStyle/>
                    <a:p>
                      <a:pPr marL="694690" marR="6845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EK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0300" marR="111061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İŞLEVİ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ÖRNEK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290">
                <a:tc>
                  <a:txBody>
                    <a:bodyPr/>
                    <a:lstStyle/>
                    <a:p>
                      <a:pPr marL="4254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-t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İşlek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olmayan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eklerdendir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kaç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kelimede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bulunur</a:t>
                      </a: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38366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Geç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-t </a:t>
                      </a:r>
                      <a:endParaRPr lang="tr-TR" sz="2000" i="1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38366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Öğ</a:t>
                      </a:r>
                      <a:r>
                        <a:rPr lang="en-US" sz="2000" i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-ü-t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Ayır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-t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254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-alak, -elek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İşlek olmayan eklerdendir.</a:t>
                      </a: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27381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Yat-alak</a:t>
                      </a:r>
                      <a:r>
                        <a:rPr lang="en-US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i="1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1910" marR="127381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Çök-elek</a:t>
                      </a: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404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1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15506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1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33286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20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1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9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1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01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1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48526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35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81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14681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516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3302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276600" y="508303"/>
            <a:ext cx="14401800" cy="1000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980" indent="-474980">
              <a:lnSpc>
                <a:spcPct val="200000"/>
              </a:lnSpc>
              <a:spcAft>
                <a:spcPts val="0"/>
              </a:spcAft>
            </a:pPr>
            <a:r>
              <a:rPr lang="tr-TR" sz="2800" b="1" dirty="0" smtClean="0">
                <a:ea typeface="Times New Roman"/>
              </a:rPr>
              <a:t>Sıfat -Fiil (</a:t>
            </a:r>
            <a:r>
              <a:rPr lang="en-US" sz="2800" b="1" dirty="0" err="1" smtClean="0">
                <a:ea typeface="Times New Roman"/>
              </a:rPr>
              <a:t>Partisip</a:t>
            </a:r>
            <a:r>
              <a:rPr lang="tr-TR" sz="2800" b="1" dirty="0" smtClean="0">
                <a:ea typeface="Times New Roman"/>
              </a:rPr>
              <a:t>) </a:t>
            </a:r>
            <a:endParaRPr lang="tr-TR" sz="2800" dirty="0">
              <a:ea typeface="Times New Roman"/>
            </a:endParaRPr>
          </a:p>
          <a:p>
            <a:pPr marL="474980" indent="-474980"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err="1"/>
              <a:t>Partisiplerin</a:t>
            </a:r>
            <a:r>
              <a:rPr lang="en-US" sz="2800" dirty="0"/>
              <a:t> </a:t>
            </a:r>
            <a:r>
              <a:rPr lang="en-US" sz="2800" dirty="0" err="1"/>
              <a:t>asıl</a:t>
            </a:r>
            <a:r>
              <a:rPr lang="en-US" sz="2800" dirty="0"/>
              <a:t> </a:t>
            </a:r>
            <a:r>
              <a:rPr lang="en-US" sz="2800" dirty="0" err="1"/>
              <a:t>isimlerden</a:t>
            </a:r>
            <a:r>
              <a:rPr lang="en-US" sz="2800" dirty="0"/>
              <a:t> </a:t>
            </a:r>
            <a:r>
              <a:rPr lang="en-US" sz="2800" dirty="0" err="1"/>
              <a:t>farkı</a:t>
            </a:r>
            <a:r>
              <a:rPr lang="en-US" sz="2800" dirty="0"/>
              <a:t> </a:t>
            </a:r>
            <a:r>
              <a:rPr lang="en-US" sz="2800" dirty="0" err="1"/>
              <a:t>nesneyi</a:t>
            </a:r>
            <a:r>
              <a:rPr lang="en-US" sz="2800" dirty="0"/>
              <a:t> </a:t>
            </a:r>
            <a:r>
              <a:rPr lang="en-US" sz="2800" dirty="0" err="1"/>
              <a:t>hareketine</a:t>
            </a:r>
            <a:r>
              <a:rPr lang="en-US" sz="2800" dirty="0"/>
              <a:t> </a:t>
            </a:r>
            <a:r>
              <a:rPr lang="en-US" sz="2800" dirty="0" err="1"/>
              <a:t>göre</a:t>
            </a:r>
            <a:r>
              <a:rPr lang="en-US" sz="2800" dirty="0"/>
              <a:t> </a:t>
            </a:r>
            <a:r>
              <a:rPr lang="en-US" sz="2800" dirty="0" err="1"/>
              <a:t>adlandırması</a:t>
            </a:r>
            <a:r>
              <a:rPr lang="en-US" sz="2800" dirty="0"/>
              <a:t>, </a:t>
            </a:r>
            <a:r>
              <a:rPr lang="en-US" sz="2800" dirty="0" err="1"/>
              <a:t>onu</a:t>
            </a:r>
            <a:r>
              <a:rPr lang="en-US" sz="2800" dirty="0"/>
              <a:t> </a:t>
            </a:r>
            <a:r>
              <a:rPr lang="en-US" sz="2800" dirty="0" err="1"/>
              <a:t>asıl</a:t>
            </a:r>
            <a:r>
              <a:rPr lang="en-US" sz="2800" dirty="0"/>
              <a:t> </a:t>
            </a:r>
            <a:r>
              <a:rPr lang="en-US" sz="2800" dirty="0" err="1"/>
              <a:t>varlığı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, </a:t>
            </a:r>
            <a:r>
              <a:rPr lang="en-US" sz="2800" dirty="0" err="1"/>
              <a:t>şu</a:t>
            </a:r>
            <a:r>
              <a:rPr lang="en-US" sz="2800" dirty="0"/>
              <a:t> </a:t>
            </a:r>
            <a:r>
              <a:rPr lang="en-US" sz="2800" dirty="0" err="1"/>
              <a:t>veya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kalıcı</a:t>
            </a:r>
            <a:r>
              <a:rPr lang="en-US" sz="2800" dirty="0"/>
              <a:t> </a:t>
            </a:r>
            <a:r>
              <a:rPr lang="en-US" sz="2800" dirty="0" err="1"/>
              <a:t>vasfı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değil</a:t>
            </a:r>
            <a:r>
              <a:rPr lang="en-US" sz="2800" dirty="0"/>
              <a:t>, </a:t>
            </a:r>
            <a:r>
              <a:rPr lang="en-US" sz="2800" dirty="0" err="1"/>
              <a:t>hareketi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etmesidir</a:t>
            </a:r>
            <a:r>
              <a:rPr lang="en-US" sz="2800" dirty="0"/>
              <a:t>. </a:t>
            </a:r>
            <a:r>
              <a:rPr lang="en-US" sz="2800" dirty="0" err="1"/>
              <a:t>Yani</a:t>
            </a:r>
            <a:r>
              <a:rPr lang="en-US" sz="2800" dirty="0"/>
              <a:t> </a:t>
            </a:r>
            <a:r>
              <a:rPr lang="en-US" sz="2800" dirty="0" err="1"/>
              <a:t>partisip</a:t>
            </a:r>
            <a:r>
              <a:rPr lang="en-US" sz="2800" dirty="0"/>
              <a:t> </a:t>
            </a:r>
            <a:r>
              <a:rPr lang="en-US" sz="2800" dirty="0" err="1"/>
              <a:t>hareket</a:t>
            </a:r>
            <a:r>
              <a:rPr lang="en-US" sz="2800" dirty="0"/>
              <a:t> </a:t>
            </a:r>
            <a:r>
              <a:rPr lang="en-US" sz="2800" dirty="0" err="1"/>
              <a:t>hâlinde</a:t>
            </a:r>
            <a:r>
              <a:rPr lang="en-US" sz="2800" dirty="0"/>
              <a:t> </a:t>
            </a:r>
            <a:r>
              <a:rPr lang="en-US" sz="2800" dirty="0" err="1"/>
              <a:t>bulunan</a:t>
            </a:r>
            <a:r>
              <a:rPr lang="en-US" sz="2800" dirty="0"/>
              <a:t> </a:t>
            </a:r>
            <a:r>
              <a:rPr lang="en-US" sz="2800" dirty="0" err="1"/>
              <a:t>nesneler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, </a:t>
            </a:r>
            <a:r>
              <a:rPr lang="en-US" sz="2800" dirty="0" err="1"/>
              <a:t>hareket</a:t>
            </a:r>
            <a:r>
              <a:rPr lang="en-US" sz="2800" dirty="0"/>
              <a:t> </a:t>
            </a:r>
            <a:r>
              <a:rPr lang="en-US" sz="2800" dirty="0" err="1"/>
              <a:t>hâlindeki</a:t>
            </a:r>
            <a:r>
              <a:rPr lang="en-US" sz="2800" dirty="0"/>
              <a:t> </a:t>
            </a:r>
            <a:r>
              <a:rPr lang="en-US" sz="2800" dirty="0" err="1"/>
              <a:t>nesneyi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eden</a:t>
            </a:r>
            <a:r>
              <a:rPr lang="en-US" sz="2800" dirty="0"/>
              <a:t> </a:t>
            </a:r>
            <a:r>
              <a:rPr lang="en-US" sz="2800" dirty="0" err="1"/>
              <a:t>kelimelerdir</a:t>
            </a:r>
            <a:r>
              <a:rPr lang="en-US" sz="2800" dirty="0"/>
              <a:t>. Bu </a:t>
            </a:r>
            <a:r>
              <a:rPr lang="en-US" sz="2800" dirty="0" err="1"/>
              <a:t>kelimeler</a:t>
            </a:r>
            <a:r>
              <a:rPr lang="en-US" sz="2800" dirty="0"/>
              <a:t>, </a:t>
            </a:r>
            <a:r>
              <a:rPr lang="en-US" sz="2800" dirty="0" err="1"/>
              <a:t>dediğimiz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, </a:t>
            </a: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şekilleridir</a:t>
            </a:r>
            <a:r>
              <a:rPr lang="en-US" sz="2800" dirty="0"/>
              <a:t>. </a:t>
            </a: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kök</a:t>
            </a:r>
            <a:r>
              <a:rPr lang="en-US" sz="2800" dirty="0"/>
              <a:t> </a:t>
            </a:r>
            <a:r>
              <a:rPr lang="en-US" sz="2800" dirty="0" err="1"/>
              <a:t>veya</a:t>
            </a:r>
            <a:r>
              <a:rPr lang="en-US" sz="2800" dirty="0"/>
              <a:t> </a:t>
            </a:r>
            <a:r>
              <a:rPr lang="en-US" sz="2800" dirty="0" err="1"/>
              <a:t>gövdeleri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şekillere</a:t>
            </a:r>
            <a:r>
              <a:rPr lang="en-US" sz="2800" dirty="0"/>
              <a:t> </a:t>
            </a:r>
            <a:r>
              <a:rPr lang="en-US" sz="2800" dirty="0" err="1"/>
              <a:t>girerek</a:t>
            </a:r>
            <a:r>
              <a:rPr lang="en-US" sz="2800" dirty="0"/>
              <a:t> </a:t>
            </a:r>
            <a:r>
              <a:rPr lang="en-US" sz="2800" dirty="0" err="1"/>
              <a:t>nesneleri</a:t>
            </a:r>
            <a:r>
              <a:rPr lang="en-US" sz="2800" dirty="0"/>
              <a:t> </a:t>
            </a:r>
            <a:r>
              <a:rPr lang="en-US" sz="2800" dirty="0" err="1"/>
              <a:t>hareketleri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ederler</a:t>
            </a:r>
            <a:r>
              <a:rPr lang="en-US" sz="2800" dirty="0"/>
              <a:t>. </a:t>
            </a:r>
            <a:endParaRPr lang="tr-TR" sz="2800" dirty="0"/>
          </a:p>
          <a:p>
            <a:pPr marL="474980" indent="-474980"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err="1"/>
              <a:t>Birer</a:t>
            </a:r>
            <a:r>
              <a:rPr lang="en-US" sz="2800" dirty="0"/>
              <a:t> </a:t>
            </a: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şekilleri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nesneleri</a:t>
            </a:r>
            <a:r>
              <a:rPr lang="en-US" sz="2800" dirty="0"/>
              <a:t> </a:t>
            </a:r>
            <a:r>
              <a:rPr lang="en-US" sz="2800" dirty="0" err="1"/>
              <a:t>hareketleri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eden</a:t>
            </a:r>
            <a:r>
              <a:rPr lang="en-US" sz="2800" dirty="0"/>
              <a:t> </a:t>
            </a:r>
            <a:r>
              <a:rPr lang="tr-TR" sz="2800" dirty="0" smtClean="0"/>
              <a:t>sıfat-</a:t>
            </a:r>
            <a:r>
              <a:rPr lang="tr-TR" sz="2800" dirty="0" err="1" smtClean="0"/>
              <a:t>fiill</a:t>
            </a:r>
            <a:r>
              <a:rPr lang="en-US" sz="2800" dirty="0" err="1" smtClean="0"/>
              <a:t>erde</a:t>
            </a:r>
            <a:r>
              <a:rPr lang="en-US" sz="2800" dirty="0" smtClean="0"/>
              <a:t> </a:t>
            </a:r>
            <a:r>
              <a:rPr lang="en-US" sz="2800" dirty="0" err="1"/>
              <a:t>hareket</a:t>
            </a:r>
            <a:r>
              <a:rPr lang="en-US" sz="2800" dirty="0"/>
              <a:t> </a:t>
            </a:r>
            <a:r>
              <a:rPr lang="en-US" sz="2800" dirty="0" err="1"/>
              <a:t>ifadesinden</a:t>
            </a:r>
            <a:r>
              <a:rPr lang="en-US" sz="2800" dirty="0"/>
              <a:t> </a:t>
            </a:r>
            <a:r>
              <a:rPr lang="en-US" sz="2800" dirty="0" err="1"/>
              <a:t>başka</a:t>
            </a:r>
            <a:r>
              <a:rPr lang="en-US" sz="2800" dirty="0"/>
              <a:t> </a:t>
            </a:r>
            <a:r>
              <a:rPr lang="en-US" sz="2800" dirty="0" err="1"/>
              <a:t>zaman</a:t>
            </a:r>
            <a:r>
              <a:rPr lang="en-US" sz="2800" dirty="0"/>
              <a:t> </a:t>
            </a:r>
            <a:r>
              <a:rPr lang="en-US" sz="2800" dirty="0" err="1"/>
              <a:t>ifadesi</a:t>
            </a:r>
            <a:r>
              <a:rPr lang="en-US" sz="2800" dirty="0"/>
              <a:t> de </a:t>
            </a:r>
            <a:r>
              <a:rPr lang="en-US" sz="2800" dirty="0" err="1"/>
              <a:t>vardır</a:t>
            </a:r>
            <a:r>
              <a:rPr lang="en-US" sz="2800" dirty="0"/>
              <a:t>. </a:t>
            </a:r>
            <a:r>
              <a:rPr lang="en-US" sz="2800" dirty="0" err="1"/>
              <a:t>Yani</a:t>
            </a:r>
            <a:r>
              <a:rPr lang="en-US" sz="2800" dirty="0"/>
              <a:t> </a:t>
            </a:r>
            <a:r>
              <a:rPr lang="en-US" sz="2800" dirty="0" err="1"/>
              <a:t>hareketin</a:t>
            </a:r>
            <a:r>
              <a:rPr lang="en-US" sz="2800" dirty="0"/>
              <a:t> </a:t>
            </a:r>
            <a:r>
              <a:rPr lang="en-US" sz="2800" dirty="0" err="1"/>
              <a:t>hangi</a:t>
            </a:r>
            <a:r>
              <a:rPr lang="en-US" sz="2800" dirty="0"/>
              <a:t> </a:t>
            </a:r>
            <a:r>
              <a:rPr lang="en-US" sz="2800" dirty="0" err="1"/>
              <a:t>zamana</a:t>
            </a:r>
            <a:r>
              <a:rPr lang="en-US" sz="2800" dirty="0"/>
              <a:t> </a:t>
            </a:r>
            <a:r>
              <a:rPr lang="en-US" sz="2800" dirty="0" err="1"/>
              <a:t>ait</a:t>
            </a:r>
            <a:r>
              <a:rPr lang="en-US" sz="2800" dirty="0"/>
              <a:t> </a:t>
            </a:r>
            <a:r>
              <a:rPr lang="en-US" sz="2800" dirty="0" err="1"/>
              <a:t>olduğunu</a:t>
            </a:r>
            <a:r>
              <a:rPr lang="en-US" sz="2800" dirty="0"/>
              <a:t> da </a:t>
            </a:r>
            <a:r>
              <a:rPr lang="en-US" sz="2800" dirty="0" err="1"/>
              <a:t>gösterirler</a:t>
            </a:r>
            <a:r>
              <a:rPr lang="en-US" sz="2800" dirty="0"/>
              <a:t>. </a:t>
            </a:r>
            <a:endParaRPr lang="tr-TR" sz="2800" dirty="0" smtClean="0"/>
          </a:p>
          <a:p>
            <a:pPr marL="474980" indent="-474980">
              <a:spcAft>
                <a:spcPts val="0"/>
              </a:spcAft>
              <a:buFont typeface="Arial" pitchFamily="34" charset="0"/>
              <a:buChar char="•"/>
            </a:pPr>
            <a:r>
              <a:rPr lang="tr-TR" sz="2800" dirty="0" smtClean="0"/>
              <a:t>Sıfat-fiil</a:t>
            </a:r>
            <a:r>
              <a:rPr lang="en-US" sz="2800" dirty="0" err="1" smtClean="0"/>
              <a:t>ler</a:t>
            </a:r>
            <a:r>
              <a:rPr lang="en-US" sz="2800" dirty="0" smtClean="0"/>
              <a:t> </a:t>
            </a: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kök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gövdelerine</a:t>
            </a:r>
            <a:r>
              <a:rPr lang="en-US" sz="2800" dirty="0"/>
              <a:t> </a:t>
            </a:r>
            <a:r>
              <a:rPr lang="en-US" sz="2800" dirty="0" err="1"/>
              <a:t>partisip</a:t>
            </a:r>
            <a:r>
              <a:rPr lang="en-US" sz="2800" dirty="0"/>
              <a:t> </a:t>
            </a:r>
            <a:r>
              <a:rPr lang="en-US" sz="2800" dirty="0" err="1"/>
              <a:t>ekleri</a:t>
            </a:r>
            <a:r>
              <a:rPr lang="en-US" sz="2800" dirty="0"/>
              <a:t> </a:t>
            </a:r>
            <a:r>
              <a:rPr lang="en-US" sz="2800" dirty="0" err="1"/>
              <a:t>getirmek</a:t>
            </a:r>
            <a:r>
              <a:rPr lang="en-US" sz="2800" dirty="0"/>
              <a:t> </a:t>
            </a:r>
            <a:r>
              <a:rPr lang="en-US" sz="2800" dirty="0" err="1"/>
              <a:t>suretiyle</a:t>
            </a:r>
            <a:r>
              <a:rPr lang="en-US" sz="2800" dirty="0"/>
              <a:t> </a:t>
            </a:r>
            <a:r>
              <a:rPr lang="en-US" sz="2800" dirty="0" err="1"/>
              <a:t>yapılırlar</a:t>
            </a:r>
            <a:r>
              <a:rPr lang="en-US" sz="2800" dirty="0"/>
              <a:t>. </a:t>
            </a:r>
            <a:r>
              <a:rPr lang="en-US" sz="2800" dirty="0" err="1"/>
              <a:t>Partisip</a:t>
            </a:r>
            <a:r>
              <a:rPr lang="en-US" sz="2800" dirty="0"/>
              <a:t> </a:t>
            </a:r>
            <a:r>
              <a:rPr lang="en-US" sz="2800" dirty="0" err="1"/>
              <a:t>ekleri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yandan</a:t>
            </a:r>
            <a:r>
              <a:rPr lang="en-US" sz="2800" dirty="0"/>
              <a:t> </a:t>
            </a:r>
            <a:r>
              <a:rPr lang="en-US" sz="2800" dirty="0" err="1"/>
              <a:t>zaman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hareket</a:t>
            </a:r>
            <a:r>
              <a:rPr lang="en-US" sz="2800" dirty="0"/>
              <a:t>, </a:t>
            </a:r>
            <a:r>
              <a:rPr lang="en-US" sz="2800" dirty="0" err="1"/>
              <a:t>öte</a:t>
            </a:r>
            <a:r>
              <a:rPr lang="en-US" sz="2800" dirty="0"/>
              <a:t> </a:t>
            </a:r>
            <a:r>
              <a:rPr lang="en-US" sz="2800" dirty="0" err="1"/>
              <a:t>yandan</a:t>
            </a:r>
            <a:r>
              <a:rPr lang="en-US" sz="2800" dirty="0"/>
              <a:t> </a:t>
            </a:r>
            <a:r>
              <a:rPr lang="en-US" sz="2800" dirty="0" err="1"/>
              <a:t>isim</a:t>
            </a:r>
            <a:r>
              <a:rPr lang="en-US" sz="2800" dirty="0"/>
              <a:t> </a:t>
            </a:r>
            <a:r>
              <a:rPr lang="en-US" sz="2800" dirty="0" err="1"/>
              <a:t>yapma</a:t>
            </a:r>
            <a:r>
              <a:rPr lang="en-US" sz="2800" dirty="0"/>
              <a:t> </a:t>
            </a:r>
            <a:r>
              <a:rPr lang="en-US" sz="2800" dirty="0" err="1"/>
              <a:t>fonksiyonları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çekim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yapım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</a:t>
            </a:r>
            <a:r>
              <a:rPr lang="en-US" sz="2800" dirty="0" err="1"/>
              <a:t>arasında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yer</a:t>
            </a:r>
            <a:r>
              <a:rPr lang="en-US" sz="2800" dirty="0"/>
              <a:t> </a:t>
            </a:r>
            <a:r>
              <a:rPr lang="en-US" sz="2800" dirty="0" err="1"/>
              <a:t>tutan</a:t>
            </a:r>
            <a:r>
              <a:rPr lang="en-US" sz="2800" dirty="0"/>
              <a:t>, </a:t>
            </a:r>
            <a:r>
              <a:rPr lang="en-US" sz="2800" dirty="0" err="1"/>
              <a:t>fiilden</a:t>
            </a:r>
            <a:r>
              <a:rPr lang="en-US" sz="2800" dirty="0"/>
              <a:t> </a:t>
            </a:r>
            <a:r>
              <a:rPr lang="en-US" sz="2800" dirty="0" err="1"/>
              <a:t>isim</a:t>
            </a:r>
            <a:r>
              <a:rPr lang="en-US" sz="2800" dirty="0"/>
              <a:t> </a:t>
            </a:r>
            <a:r>
              <a:rPr lang="en-US" sz="2800" dirty="0" err="1"/>
              <a:t>yapma</a:t>
            </a:r>
            <a:r>
              <a:rPr lang="en-US" sz="2800" dirty="0"/>
              <a:t> </a:t>
            </a:r>
            <a:r>
              <a:rPr lang="en-US" sz="2800" dirty="0" err="1"/>
              <a:t>eklerine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dirty="0" err="1"/>
              <a:t>yaklaşan</a:t>
            </a:r>
            <a:r>
              <a:rPr lang="en-US" sz="2800" dirty="0"/>
              <a:t> </a:t>
            </a: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işletme</a:t>
            </a:r>
            <a:r>
              <a:rPr lang="en-US" sz="2800" dirty="0"/>
              <a:t> </a:t>
            </a:r>
            <a:r>
              <a:rPr lang="en-US" sz="2800" dirty="0" err="1"/>
              <a:t>ekleridir</a:t>
            </a:r>
            <a:r>
              <a:rPr lang="en-US" sz="2800" dirty="0"/>
              <a:t>. </a:t>
            </a:r>
            <a:endParaRPr lang="tr-TR" sz="2800" dirty="0" smtClean="0"/>
          </a:p>
          <a:p>
            <a:pPr marL="474980" indent="-474980"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err="1" smtClean="0"/>
              <a:t>Asıl</a:t>
            </a:r>
            <a:r>
              <a:rPr lang="en-US" sz="2800" dirty="0" smtClean="0"/>
              <a:t> </a:t>
            </a:r>
            <a:r>
              <a:rPr lang="en-US" sz="2800" dirty="0" err="1"/>
              <a:t>fonksiyonları</a:t>
            </a:r>
            <a:r>
              <a:rPr lang="en-US" sz="2800" dirty="0"/>
              <a:t> </a:t>
            </a:r>
            <a:r>
              <a:rPr lang="en-US" sz="2800" dirty="0" err="1"/>
              <a:t>geçici</a:t>
            </a:r>
            <a:r>
              <a:rPr lang="en-US" sz="2800" dirty="0"/>
              <a:t> </a:t>
            </a:r>
            <a:r>
              <a:rPr lang="en-US" sz="2800" dirty="0" err="1"/>
              <a:t>hareket</a:t>
            </a:r>
            <a:r>
              <a:rPr lang="en-US" sz="2800" dirty="0"/>
              <a:t> </a:t>
            </a:r>
            <a:r>
              <a:rPr lang="en-US" sz="2800" dirty="0" err="1"/>
              <a:t>isimleri</a:t>
            </a:r>
            <a:r>
              <a:rPr lang="en-US" sz="2800" dirty="0"/>
              <a:t> </a:t>
            </a:r>
            <a:r>
              <a:rPr lang="en-US" sz="2800" dirty="0" err="1"/>
              <a:t>yapmaktır</a:t>
            </a:r>
            <a:r>
              <a:rPr lang="en-US" sz="2800" dirty="0"/>
              <a:t>. </a:t>
            </a:r>
            <a:r>
              <a:rPr lang="en-US" sz="2800" dirty="0" err="1"/>
              <a:t>Fakat</a:t>
            </a:r>
            <a:r>
              <a:rPr lang="en-US" sz="2800" dirty="0"/>
              <a:t> </a:t>
            </a:r>
            <a:r>
              <a:rPr lang="en-US" sz="2800" dirty="0" err="1"/>
              <a:t>gerekince</a:t>
            </a:r>
            <a:r>
              <a:rPr lang="en-US" sz="2800" dirty="0"/>
              <a:t> </a:t>
            </a:r>
            <a:r>
              <a:rPr lang="en-US" sz="2800" b="1" dirty="0" err="1"/>
              <a:t>bir</a:t>
            </a:r>
            <a:r>
              <a:rPr lang="en-US" sz="2800" b="1" dirty="0"/>
              <a:t> </a:t>
            </a:r>
            <a:r>
              <a:rPr lang="en-US" sz="2800" b="1" dirty="0" err="1"/>
              <a:t>yandan</a:t>
            </a:r>
            <a:r>
              <a:rPr lang="en-US" sz="2800" b="1" dirty="0"/>
              <a:t> </a:t>
            </a:r>
            <a:r>
              <a:rPr lang="en-US" sz="2800" b="1" dirty="0" err="1"/>
              <a:t>yapım</a:t>
            </a:r>
            <a:r>
              <a:rPr lang="en-US" sz="2800" b="1" dirty="0"/>
              <a:t> </a:t>
            </a:r>
            <a:r>
              <a:rPr lang="en-US" sz="2800" b="1" dirty="0" err="1"/>
              <a:t>eki</a:t>
            </a:r>
            <a:r>
              <a:rPr lang="en-US" sz="2800" b="1" dirty="0"/>
              <a:t> </a:t>
            </a:r>
            <a:r>
              <a:rPr lang="en-US" sz="2800" b="1" dirty="0" err="1"/>
              <a:t>gibi</a:t>
            </a:r>
            <a:r>
              <a:rPr lang="en-US" sz="2800" b="1" dirty="0"/>
              <a:t> </a:t>
            </a:r>
            <a:r>
              <a:rPr lang="en-US" sz="2800" b="1" dirty="0" err="1"/>
              <a:t>kalıcı</a:t>
            </a:r>
            <a:r>
              <a:rPr lang="en-US" sz="2800" b="1" dirty="0"/>
              <a:t> </a:t>
            </a:r>
            <a:r>
              <a:rPr lang="en-US" sz="2800" b="1" dirty="0" err="1"/>
              <a:t>isimler</a:t>
            </a:r>
            <a:r>
              <a:rPr lang="en-US" sz="2800" b="1" dirty="0"/>
              <a:t> </a:t>
            </a:r>
            <a:r>
              <a:rPr lang="en-US" sz="2800" b="1" dirty="0" err="1"/>
              <a:t>yapabilmekte</a:t>
            </a:r>
            <a:r>
              <a:rPr lang="en-US" sz="2800" b="1" dirty="0"/>
              <a:t>, </a:t>
            </a:r>
            <a:r>
              <a:rPr lang="en-US" sz="2800" b="1" dirty="0" err="1"/>
              <a:t>öte</a:t>
            </a:r>
            <a:r>
              <a:rPr lang="en-US" sz="2800" b="1" dirty="0"/>
              <a:t> </a:t>
            </a:r>
            <a:r>
              <a:rPr lang="en-US" sz="2800" b="1" dirty="0" err="1"/>
              <a:t>yandan</a:t>
            </a:r>
            <a:r>
              <a:rPr lang="en-US" sz="2800" b="1" dirty="0"/>
              <a:t> </a:t>
            </a:r>
            <a:r>
              <a:rPr lang="en-US" sz="2800" b="1" dirty="0" err="1"/>
              <a:t>arkasına</a:t>
            </a:r>
            <a:r>
              <a:rPr lang="en-US" sz="2800" b="1" dirty="0"/>
              <a:t> </a:t>
            </a:r>
            <a:r>
              <a:rPr lang="en-US" sz="2800" b="1" dirty="0" err="1"/>
              <a:t>şahıs</a:t>
            </a:r>
            <a:r>
              <a:rPr lang="en-US" sz="2800" b="1" dirty="0"/>
              <a:t> </a:t>
            </a:r>
            <a:r>
              <a:rPr lang="en-US" sz="2800" b="1" dirty="0" err="1"/>
              <a:t>ekleri</a:t>
            </a:r>
            <a:r>
              <a:rPr lang="en-US" sz="2800" b="1" dirty="0"/>
              <a:t> </a:t>
            </a:r>
            <a:r>
              <a:rPr lang="en-US" sz="2800" b="1" dirty="0" err="1"/>
              <a:t>alarak</a:t>
            </a:r>
            <a:r>
              <a:rPr lang="en-US" sz="2800" b="1" dirty="0"/>
              <a:t> </a:t>
            </a:r>
            <a:r>
              <a:rPr lang="en-US" sz="2800" b="1" dirty="0" err="1"/>
              <a:t>fiil</a:t>
            </a:r>
            <a:r>
              <a:rPr lang="en-US" sz="2800" b="1" dirty="0"/>
              <a:t> </a:t>
            </a:r>
            <a:r>
              <a:rPr lang="en-US" sz="2800" b="1" dirty="0" err="1"/>
              <a:t>çekimini</a:t>
            </a:r>
            <a:r>
              <a:rPr lang="en-US" sz="2800" b="1" dirty="0"/>
              <a:t> </a:t>
            </a:r>
            <a:r>
              <a:rPr lang="en-US" sz="2800" b="1" dirty="0" err="1"/>
              <a:t>kuran</a:t>
            </a:r>
            <a:r>
              <a:rPr lang="en-US" sz="2800" b="1" dirty="0"/>
              <a:t> </a:t>
            </a:r>
            <a:r>
              <a:rPr lang="en-US" sz="2800" b="1" dirty="0" err="1"/>
              <a:t>şekil</a:t>
            </a:r>
            <a:r>
              <a:rPr lang="en-US" sz="2800" b="1" dirty="0"/>
              <a:t> </a:t>
            </a:r>
            <a:r>
              <a:rPr lang="en-US" sz="2800" b="1" dirty="0" err="1"/>
              <a:t>ve</a:t>
            </a:r>
            <a:r>
              <a:rPr lang="en-US" sz="2800" b="1" dirty="0"/>
              <a:t> </a:t>
            </a:r>
            <a:r>
              <a:rPr lang="en-US" sz="2800" b="1" dirty="0" err="1"/>
              <a:t>zaman</a:t>
            </a:r>
            <a:r>
              <a:rPr lang="en-US" sz="2800" b="1" dirty="0"/>
              <a:t> </a:t>
            </a:r>
            <a:r>
              <a:rPr lang="en-US" sz="2800" b="1" dirty="0" err="1"/>
              <a:t>eki</a:t>
            </a:r>
            <a:r>
              <a:rPr lang="en-US" sz="2800" b="1" dirty="0"/>
              <a:t> </a:t>
            </a:r>
            <a:r>
              <a:rPr lang="en-US" sz="2800" b="1" dirty="0" err="1"/>
              <a:t>durumuna</a:t>
            </a:r>
            <a:r>
              <a:rPr lang="en-US" sz="2800" b="1" dirty="0"/>
              <a:t> </a:t>
            </a:r>
            <a:r>
              <a:rPr lang="en-US" sz="2800" b="1" dirty="0" err="1"/>
              <a:t>geçebilmektedirler</a:t>
            </a:r>
            <a:r>
              <a:rPr lang="en-US" sz="2800" dirty="0"/>
              <a:t>. </a:t>
            </a:r>
            <a:endParaRPr lang="tr-TR" sz="2800" dirty="0" smtClean="0"/>
          </a:p>
          <a:p>
            <a:pPr marL="474980" indent="-474980"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err="1" smtClean="0"/>
              <a:t>Partisip</a:t>
            </a:r>
            <a:r>
              <a:rPr lang="en-US" sz="2800" dirty="0" smtClean="0"/>
              <a:t> </a:t>
            </a:r>
            <a:r>
              <a:rPr lang="en-US" sz="2800" dirty="0" err="1"/>
              <a:t>eki</a:t>
            </a:r>
            <a:r>
              <a:rPr lang="en-US" sz="2800" dirty="0"/>
              <a:t> ne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mücerret</a:t>
            </a:r>
            <a:r>
              <a:rPr lang="en-US" sz="2800" dirty="0"/>
              <a:t> </a:t>
            </a:r>
            <a:r>
              <a:rPr lang="en-US" sz="2800" dirty="0" err="1"/>
              <a:t>isim</a:t>
            </a:r>
            <a:r>
              <a:rPr lang="en-US" sz="2800" dirty="0"/>
              <a:t> </a:t>
            </a:r>
            <a:r>
              <a:rPr lang="en-US" sz="2800" dirty="0" err="1"/>
              <a:t>yapma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, ne de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çekim</a:t>
            </a:r>
            <a:r>
              <a:rPr lang="en-US" sz="2800" dirty="0"/>
              <a:t> </a:t>
            </a:r>
            <a:r>
              <a:rPr lang="en-US" sz="2800" dirty="0" err="1"/>
              <a:t>ekidir</a:t>
            </a:r>
            <a:r>
              <a:rPr lang="en-US" sz="2800" dirty="0"/>
              <a:t>. </a:t>
            </a:r>
            <a:endParaRPr lang="tr-TR" sz="2800" dirty="0" smtClean="0"/>
          </a:p>
          <a:p>
            <a:pPr marL="474980" indent="-474980">
              <a:buFont typeface="Arial" pitchFamily="34" charset="0"/>
              <a:buChar char="•"/>
            </a:pPr>
            <a:r>
              <a:rPr lang="en-US" sz="2800" dirty="0" err="1"/>
              <a:t>Partisipler</a:t>
            </a:r>
            <a:r>
              <a:rPr lang="en-US" sz="2800" dirty="0"/>
              <a:t> </a:t>
            </a:r>
            <a:r>
              <a:rPr lang="en-US" sz="2800" dirty="0" err="1"/>
              <a:t>isim</a:t>
            </a:r>
            <a:r>
              <a:rPr lang="en-US" sz="2800" dirty="0"/>
              <a:t> </a:t>
            </a:r>
            <a:r>
              <a:rPr lang="en-US" sz="2800" dirty="0" err="1"/>
              <a:t>çeşidi</a:t>
            </a:r>
            <a:r>
              <a:rPr lang="en-US" sz="2800" dirty="0"/>
              <a:t> </a:t>
            </a:r>
            <a:r>
              <a:rPr lang="en-US" sz="2800" dirty="0" err="1"/>
              <a:t>bakımından</a:t>
            </a:r>
            <a:r>
              <a:rPr lang="en-US" sz="2800" dirty="0"/>
              <a:t> </a:t>
            </a:r>
            <a:r>
              <a:rPr lang="en-US" sz="2800" dirty="0" err="1"/>
              <a:t>isim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esas</a:t>
            </a:r>
            <a:r>
              <a:rPr lang="en-US" sz="2800" dirty="0"/>
              <a:t> </a:t>
            </a:r>
            <a:r>
              <a:rPr lang="en-US" sz="2800" dirty="0" err="1"/>
              <a:t>itibariyle</a:t>
            </a:r>
            <a:r>
              <a:rPr lang="en-US" sz="2800" dirty="0"/>
              <a:t> </a:t>
            </a:r>
            <a:r>
              <a:rPr lang="en-US" sz="2800" dirty="0" err="1"/>
              <a:t>vasıf</a:t>
            </a:r>
            <a:r>
              <a:rPr lang="en-US" sz="2800" dirty="0"/>
              <a:t> </a:t>
            </a:r>
            <a:r>
              <a:rPr lang="en-US" sz="2800" dirty="0" err="1"/>
              <a:t>isimleri</a:t>
            </a:r>
            <a:r>
              <a:rPr lang="en-US" sz="2800" dirty="0"/>
              <a:t> </a:t>
            </a:r>
            <a:r>
              <a:rPr lang="en-US" sz="2800" dirty="0" err="1"/>
              <a:t>oldukları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bilhassa</a:t>
            </a:r>
            <a:r>
              <a:rPr lang="en-US" sz="2800" dirty="0"/>
              <a:t> </a:t>
            </a:r>
            <a:r>
              <a:rPr lang="en-US" sz="2800" dirty="0" err="1"/>
              <a:t>sıfat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kullanılırlar</a:t>
            </a:r>
            <a:r>
              <a:rPr lang="en-US" sz="2800" dirty="0"/>
              <a:t>.</a:t>
            </a:r>
            <a:endParaRPr lang="tr-TR" sz="2800" dirty="0"/>
          </a:p>
          <a:p>
            <a:pPr marL="474980" indent="-474980">
              <a:buFont typeface="Arial" pitchFamily="34" charset="0"/>
              <a:buChar char="•"/>
            </a:pPr>
            <a:r>
              <a:rPr lang="en-US" sz="2800" dirty="0" err="1"/>
              <a:t>Geniş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partisip</a:t>
            </a:r>
            <a:r>
              <a:rPr lang="en-US" sz="2800" dirty="0"/>
              <a:t> </a:t>
            </a:r>
            <a:r>
              <a:rPr lang="en-US" sz="2800" dirty="0" err="1"/>
              <a:t>sistemine</a:t>
            </a:r>
            <a:r>
              <a:rPr lang="en-US" sz="2800" dirty="0"/>
              <a:t> </a:t>
            </a:r>
            <a:r>
              <a:rPr lang="en-US" sz="2800" dirty="0" err="1"/>
              <a:t>sahip</a:t>
            </a:r>
            <a:r>
              <a:rPr lang="en-US" sz="2800" dirty="0"/>
              <a:t> </a:t>
            </a:r>
            <a:r>
              <a:rPr lang="en-US" sz="2800" dirty="0" err="1"/>
              <a:t>bulunan</a:t>
            </a:r>
            <a:r>
              <a:rPr lang="en-US" sz="2800" dirty="0"/>
              <a:t> </a:t>
            </a:r>
            <a:r>
              <a:rPr lang="en-US" sz="2800" dirty="0" err="1"/>
              <a:t>Türkçede</a:t>
            </a:r>
            <a:r>
              <a:rPr lang="en-US" sz="2800" dirty="0"/>
              <a:t>, </a:t>
            </a:r>
            <a:r>
              <a:rPr lang="en-US" sz="2800" dirty="0" err="1"/>
              <a:t>fiili</a:t>
            </a:r>
            <a:r>
              <a:rPr lang="en-US" sz="2800" dirty="0"/>
              <a:t> </a:t>
            </a:r>
            <a:r>
              <a:rPr lang="en-US" sz="2800" dirty="0" err="1"/>
              <a:t>isim</a:t>
            </a:r>
            <a:r>
              <a:rPr lang="en-US" sz="2800" dirty="0"/>
              <a:t> </a:t>
            </a:r>
            <a:r>
              <a:rPr lang="en-US" sz="2800" dirty="0" err="1"/>
              <a:t>şeklinde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eden</a:t>
            </a:r>
            <a:r>
              <a:rPr lang="en-US" sz="2800" dirty="0"/>
              <a:t>, </a:t>
            </a:r>
            <a:r>
              <a:rPr lang="en-US" sz="2800" dirty="0" err="1"/>
              <a:t>hareketi</a:t>
            </a:r>
            <a:r>
              <a:rPr lang="en-US" sz="2800" dirty="0"/>
              <a:t> </a:t>
            </a:r>
            <a:r>
              <a:rPr lang="en-US" sz="2800" dirty="0" err="1"/>
              <a:t>isim</a:t>
            </a:r>
            <a:r>
              <a:rPr lang="en-US" sz="2800" dirty="0"/>
              <a:t> </a:t>
            </a:r>
            <a:r>
              <a:rPr lang="en-US" sz="2800" dirty="0" err="1"/>
              <a:t>kalıbına</a:t>
            </a:r>
            <a:r>
              <a:rPr lang="en-US" sz="2800" dirty="0"/>
              <a:t> </a:t>
            </a:r>
            <a:r>
              <a:rPr lang="en-US" sz="2800" dirty="0" err="1"/>
              <a:t>sokan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kelime</a:t>
            </a:r>
            <a:r>
              <a:rPr lang="en-US" sz="2800" dirty="0"/>
              <a:t> </a:t>
            </a:r>
            <a:r>
              <a:rPr lang="en-US" sz="2800" dirty="0" err="1"/>
              <a:t>çeşidi</a:t>
            </a:r>
            <a:r>
              <a:rPr lang="en-US" sz="2800" dirty="0"/>
              <a:t> </a:t>
            </a:r>
            <a:r>
              <a:rPr lang="en-US" sz="2800" dirty="0" err="1"/>
              <a:t>Türk</a:t>
            </a:r>
            <a:r>
              <a:rPr lang="en-US" sz="2800" dirty="0"/>
              <a:t> </a:t>
            </a:r>
            <a:r>
              <a:rPr lang="en-US" sz="2800" dirty="0" err="1"/>
              <a:t>cümlesine</a:t>
            </a:r>
            <a:r>
              <a:rPr lang="en-US" sz="2800" dirty="0"/>
              <a:t> </a:t>
            </a:r>
            <a:r>
              <a:rPr lang="en-US" sz="2800" dirty="0" err="1"/>
              <a:t>büyük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sadelik</a:t>
            </a:r>
            <a:r>
              <a:rPr lang="en-US" sz="2800" dirty="0"/>
              <a:t> </a:t>
            </a:r>
            <a:r>
              <a:rPr lang="en-US" sz="2800" dirty="0" err="1"/>
              <a:t>vermekte</a:t>
            </a:r>
            <a:r>
              <a:rPr lang="en-US" sz="2800" dirty="0"/>
              <a:t>, </a:t>
            </a:r>
            <a:r>
              <a:rPr lang="en-US" sz="2800" dirty="0" err="1"/>
              <a:t>birçok</a:t>
            </a:r>
            <a:r>
              <a:rPr lang="en-US" sz="2800" dirty="0"/>
              <a:t> </a:t>
            </a:r>
            <a:r>
              <a:rPr lang="en-US" sz="2800" dirty="0" err="1"/>
              <a:t>dillerin</a:t>
            </a:r>
            <a:r>
              <a:rPr lang="en-US" sz="2800" dirty="0"/>
              <a:t> </a:t>
            </a:r>
            <a:r>
              <a:rPr lang="en-US" sz="2800" dirty="0" err="1"/>
              <a:t>birleşik</a:t>
            </a:r>
            <a:r>
              <a:rPr lang="en-US" sz="2800" dirty="0"/>
              <a:t> </a:t>
            </a:r>
            <a:r>
              <a:rPr lang="en-US" sz="2800" dirty="0" err="1"/>
              <a:t>cümlelerle</a:t>
            </a:r>
            <a:r>
              <a:rPr lang="en-US" sz="2800" dirty="0"/>
              <a:t> </a:t>
            </a:r>
            <a:r>
              <a:rPr lang="en-US" sz="2800" dirty="0" err="1"/>
              <a:t>karşıladıkları</a:t>
            </a:r>
            <a:r>
              <a:rPr lang="en-US" sz="2800" dirty="0"/>
              <a:t> </a:t>
            </a:r>
            <a:r>
              <a:rPr lang="en-US" sz="2800" dirty="0" err="1"/>
              <a:t>ifadelerin</a:t>
            </a:r>
            <a:r>
              <a:rPr lang="en-US" sz="2800" dirty="0"/>
              <a:t>, </a:t>
            </a:r>
            <a:r>
              <a:rPr lang="en-US" sz="2800" dirty="0" err="1"/>
              <a:t>Türkçenin</a:t>
            </a:r>
            <a:r>
              <a:rPr lang="en-US" sz="2800" dirty="0"/>
              <a:t> </a:t>
            </a:r>
            <a:r>
              <a:rPr lang="en-US" sz="2800" dirty="0" err="1"/>
              <a:t>yine</a:t>
            </a:r>
            <a:r>
              <a:rPr lang="en-US" sz="2800" dirty="0"/>
              <a:t> </a:t>
            </a:r>
            <a:r>
              <a:rPr lang="en-US" sz="2800" dirty="0" err="1"/>
              <a:t>zengin</a:t>
            </a:r>
            <a:r>
              <a:rPr lang="en-US" sz="2800" dirty="0"/>
              <a:t> </a:t>
            </a:r>
            <a:r>
              <a:rPr lang="en-US" sz="2800" dirty="0" err="1"/>
              <a:t>olan</a:t>
            </a:r>
            <a:r>
              <a:rPr lang="en-US" sz="2800" dirty="0"/>
              <a:t>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sistemi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birlikte</a:t>
            </a:r>
            <a:r>
              <a:rPr lang="en-US" sz="2800" dirty="0"/>
              <a:t>, </a:t>
            </a:r>
            <a:r>
              <a:rPr lang="en-US" sz="2800" dirty="0" err="1"/>
              <a:t>yardımcı</a:t>
            </a:r>
            <a:r>
              <a:rPr lang="en-US" sz="2800" dirty="0"/>
              <a:t> </a:t>
            </a:r>
            <a:r>
              <a:rPr lang="en-US" sz="2800" dirty="0" err="1"/>
              <a:t>cümlelerden</a:t>
            </a:r>
            <a:r>
              <a:rPr lang="en-US" sz="2800" dirty="0"/>
              <a:t> </a:t>
            </a:r>
            <a:r>
              <a:rPr lang="en-US" sz="2800" dirty="0" err="1"/>
              <a:t>uzak</a:t>
            </a:r>
            <a:r>
              <a:rPr lang="en-US" sz="2800" dirty="0"/>
              <a:t> </a:t>
            </a:r>
            <a:r>
              <a:rPr lang="en-US" sz="2800" dirty="0" err="1"/>
              <a:t>basit</a:t>
            </a:r>
            <a:r>
              <a:rPr lang="en-US" sz="2800" dirty="0"/>
              <a:t> </a:t>
            </a:r>
            <a:r>
              <a:rPr lang="en-US" sz="2800" dirty="0" err="1"/>
              <a:t>cümlelerle</a:t>
            </a:r>
            <a:r>
              <a:rPr lang="en-US" sz="2800" dirty="0"/>
              <a:t> </a:t>
            </a:r>
            <a:r>
              <a:rPr lang="en-US" sz="2800" dirty="0" err="1"/>
              <a:t>karşılanmasını</a:t>
            </a:r>
            <a:r>
              <a:rPr lang="en-US" sz="2800" dirty="0"/>
              <a:t> </a:t>
            </a:r>
            <a:r>
              <a:rPr lang="en-US" sz="2800" dirty="0" err="1"/>
              <a:t>sağlamaktadır</a:t>
            </a:r>
            <a:r>
              <a:rPr lang="en-US" sz="2800" dirty="0"/>
              <a:t>.</a:t>
            </a:r>
            <a:endParaRPr lang="tr-TR" sz="2800" dirty="0"/>
          </a:p>
          <a:p>
            <a:pPr marL="474980" indent="-474980">
              <a:spcAft>
                <a:spcPts val="0"/>
              </a:spcAft>
              <a:buFont typeface="Arial" pitchFamily="34" charset="0"/>
              <a:buChar char="•"/>
            </a:pPr>
            <a:endParaRPr lang="tr-TR" sz="2800" dirty="0"/>
          </a:p>
        </p:txBody>
      </p:sp>
      <p:sp>
        <p:nvSpPr>
          <p:cNvPr id="13" name="Dikdörtgen 12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276600" y="508303"/>
            <a:ext cx="14401800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980" indent="-474980">
              <a:lnSpc>
                <a:spcPct val="200000"/>
              </a:lnSpc>
              <a:spcAft>
                <a:spcPts val="0"/>
              </a:spcAft>
            </a:pPr>
            <a:r>
              <a:rPr lang="tr-TR" sz="2800" b="1" dirty="0" smtClean="0">
                <a:ea typeface="Times New Roman"/>
              </a:rPr>
              <a:t>Sıfat –Fiil Ekleri </a:t>
            </a:r>
          </a:p>
          <a:p>
            <a:pPr marL="474980" indent="-474980">
              <a:spcAft>
                <a:spcPts val="0"/>
              </a:spcAft>
            </a:pPr>
            <a:r>
              <a:rPr lang="tr-TR" sz="2800" dirty="0" smtClean="0"/>
              <a:t>                   Fiilden </a:t>
            </a:r>
            <a:r>
              <a:rPr lang="tr-TR" sz="2800" dirty="0"/>
              <a:t>-en, -r, -</a:t>
            </a:r>
            <a:r>
              <a:rPr lang="tr-TR" sz="2800" dirty="0" err="1"/>
              <a:t>ecek</a:t>
            </a:r>
            <a:r>
              <a:rPr lang="tr-TR" sz="2800" dirty="0"/>
              <a:t> vb. eklerle türetilmiş ad ve sıfat görevinde kullanılan kelimeler, ortaç, </a:t>
            </a:r>
            <a:r>
              <a:rPr lang="tr-TR" sz="2800" dirty="0" smtClean="0"/>
              <a:t>durum ortacı</a:t>
            </a:r>
            <a:r>
              <a:rPr lang="tr-TR" sz="2800" dirty="0"/>
              <a:t>, </a:t>
            </a:r>
            <a:r>
              <a:rPr lang="tr-TR" sz="2800" dirty="0" smtClean="0"/>
              <a:t>partisip (</a:t>
            </a:r>
            <a:r>
              <a:rPr lang="tr-TR" sz="2800" i="1" dirty="0" smtClean="0"/>
              <a:t>TDK Güncel Türkçe Sözlük</a:t>
            </a:r>
            <a:r>
              <a:rPr lang="tr-TR" sz="2800" dirty="0" smtClean="0"/>
              <a:t>)</a:t>
            </a:r>
          </a:p>
          <a:p>
            <a:r>
              <a:rPr lang="en-US" sz="2800" dirty="0" err="1"/>
              <a:t>Batı</a:t>
            </a:r>
            <a:r>
              <a:rPr lang="en-US" sz="2800" dirty="0"/>
              <a:t> </a:t>
            </a:r>
            <a:r>
              <a:rPr lang="en-US" sz="2800" dirty="0" err="1"/>
              <a:t>Türkçesinde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</a:t>
            </a:r>
            <a:r>
              <a:rPr lang="en-US" sz="2800" dirty="0" err="1"/>
              <a:t>partisip</a:t>
            </a:r>
            <a:r>
              <a:rPr lang="en-US" sz="2800" dirty="0"/>
              <a:t> </a:t>
            </a:r>
            <a:r>
              <a:rPr lang="en-US" sz="2800" dirty="0" err="1"/>
              <a:t>ekleri</a:t>
            </a:r>
            <a:r>
              <a:rPr lang="en-US" sz="2800" dirty="0"/>
              <a:t> </a:t>
            </a:r>
            <a:r>
              <a:rPr lang="en-US" sz="2800" dirty="0" err="1"/>
              <a:t>şunlardır</a:t>
            </a:r>
            <a:r>
              <a:rPr lang="en-US" sz="2800" dirty="0" smtClean="0"/>
              <a:t>:</a:t>
            </a:r>
            <a:endParaRPr lang="tr-T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-an, -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tr-T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800" i="1" dirty="0" smtClean="0"/>
              <a:t>:</a:t>
            </a:r>
            <a:r>
              <a:rPr lang="en-US" sz="2800" dirty="0" err="1" smtClean="0"/>
              <a:t>Geniş</a:t>
            </a:r>
            <a:r>
              <a:rPr lang="en-US" sz="2800" dirty="0" smtClean="0"/>
              <a:t> </a:t>
            </a:r>
            <a:r>
              <a:rPr lang="en-US" sz="2800" dirty="0" err="1"/>
              <a:t>zaman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eden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ek</a:t>
            </a:r>
            <a:r>
              <a:rPr lang="en-US" sz="2800" dirty="0"/>
              <a:t> </a:t>
            </a:r>
            <a:r>
              <a:rPr lang="en-US" sz="2800" dirty="0" err="1"/>
              <a:t>eskiden</a:t>
            </a:r>
            <a:r>
              <a:rPr lang="en-US" sz="2800" dirty="0"/>
              <a:t> </a:t>
            </a:r>
            <a:r>
              <a:rPr lang="en-US" sz="2800" dirty="0" err="1"/>
              <a:t>beri</a:t>
            </a:r>
            <a:r>
              <a:rPr lang="en-US" sz="2800" dirty="0"/>
              <a:t> en </a:t>
            </a:r>
            <a:r>
              <a:rPr lang="en-US" sz="2800" dirty="0" err="1"/>
              <a:t>geniş</a:t>
            </a:r>
            <a:r>
              <a:rPr lang="en-US" sz="2800" dirty="0"/>
              <a:t> </a:t>
            </a:r>
            <a:r>
              <a:rPr lang="en-US" sz="2800" dirty="0" err="1"/>
              <a:t>ölçüde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partisip</a:t>
            </a:r>
            <a:r>
              <a:rPr lang="en-US" sz="2800" dirty="0"/>
              <a:t> </a:t>
            </a:r>
            <a:r>
              <a:rPr lang="en-US" sz="2800" dirty="0" err="1"/>
              <a:t>ekidir</a:t>
            </a:r>
            <a:r>
              <a:rPr lang="en-US" sz="2800" dirty="0"/>
              <a:t>: </a:t>
            </a:r>
            <a:r>
              <a:rPr lang="en-US" sz="2800" i="1" dirty="0"/>
              <a:t>yap-an, gel-en, </a:t>
            </a:r>
            <a:r>
              <a:rPr lang="en-US" sz="2800" i="1" dirty="0" err="1"/>
              <a:t>başla</a:t>
            </a:r>
            <a:r>
              <a:rPr lang="en-US" sz="2800" i="1" dirty="0"/>
              <a:t>-y-an, </a:t>
            </a:r>
            <a:r>
              <a:rPr lang="en-US" sz="2800" i="1" dirty="0" err="1"/>
              <a:t>bilme</a:t>
            </a:r>
            <a:r>
              <a:rPr lang="en-US" sz="2800" i="1" dirty="0"/>
              <a:t>-y-en</a:t>
            </a:r>
            <a:r>
              <a:rPr lang="en-US" sz="2800" dirty="0"/>
              <a:t>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 </a:t>
            </a:r>
            <a:r>
              <a:rPr lang="en-US" sz="2800" dirty="0" err="1"/>
              <a:t>Eski</a:t>
            </a:r>
            <a:r>
              <a:rPr lang="en-US" sz="2800" dirty="0"/>
              <a:t> </a:t>
            </a:r>
            <a:r>
              <a:rPr lang="en-US" sz="2800" dirty="0" err="1"/>
              <a:t>Türkçede</a:t>
            </a:r>
            <a:r>
              <a:rPr lang="en-US" sz="2800" dirty="0"/>
              <a:t> </a:t>
            </a:r>
            <a:r>
              <a:rPr lang="en-US" sz="2800" i="1" dirty="0"/>
              <a:t>-</a:t>
            </a:r>
            <a:r>
              <a:rPr lang="en-US" sz="2800" i="1" dirty="0" err="1"/>
              <a:t>ġan</a:t>
            </a:r>
            <a:r>
              <a:rPr lang="en-US" sz="2800" i="1" dirty="0"/>
              <a:t>, -gen</a:t>
            </a:r>
            <a:r>
              <a:rPr lang="en-US" sz="2800" dirty="0"/>
              <a:t> </a:t>
            </a:r>
            <a:r>
              <a:rPr lang="en-US" sz="2800" dirty="0" err="1"/>
              <a:t>şeklinde</a:t>
            </a:r>
            <a:r>
              <a:rPr lang="en-US" sz="2800" dirty="0"/>
              <a:t> </a:t>
            </a:r>
            <a:r>
              <a:rPr lang="en-US" sz="2800" dirty="0" err="1"/>
              <a:t>idi</a:t>
            </a:r>
            <a:r>
              <a:rPr lang="en-US" sz="2800" dirty="0"/>
              <a:t>. </a:t>
            </a:r>
            <a:r>
              <a:rPr lang="en-US" sz="2800" dirty="0" smtClean="0"/>
              <a:t>Bu </a:t>
            </a:r>
            <a:r>
              <a:rPr lang="en-US" sz="2800" dirty="0" err="1"/>
              <a:t>ekin</a:t>
            </a:r>
            <a:r>
              <a:rPr lang="en-US" sz="2800" dirty="0"/>
              <a:t> </a:t>
            </a:r>
            <a:r>
              <a:rPr lang="en-US" sz="2800" dirty="0" err="1"/>
              <a:t>lokatif</a:t>
            </a:r>
            <a:r>
              <a:rPr lang="en-US" sz="2800" dirty="0"/>
              <a:t> </a:t>
            </a:r>
            <a:r>
              <a:rPr lang="en-US" sz="2800" dirty="0" err="1"/>
              <a:t>şekli</a:t>
            </a:r>
            <a:r>
              <a:rPr lang="en-US" sz="2800" dirty="0"/>
              <a:t> Azeri </a:t>
            </a:r>
            <a:r>
              <a:rPr lang="en-US" sz="2800" dirty="0" err="1"/>
              <a:t>sahasında</a:t>
            </a:r>
            <a:r>
              <a:rPr lang="en-US" sz="2800" dirty="0"/>
              <a:t>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durumuna</a:t>
            </a:r>
            <a:r>
              <a:rPr lang="en-US" sz="2800" dirty="0"/>
              <a:t> </a:t>
            </a:r>
            <a:r>
              <a:rPr lang="en-US" sz="2800" dirty="0" err="1"/>
              <a:t>geçerek</a:t>
            </a:r>
            <a:r>
              <a:rPr lang="en-US" sz="2800" dirty="0"/>
              <a:t> </a:t>
            </a:r>
            <a:r>
              <a:rPr lang="en-US" sz="2800" dirty="0" err="1"/>
              <a:t>partisipin</a:t>
            </a:r>
            <a:r>
              <a:rPr lang="en-US" sz="2800" dirty="0"/>
              <a:t> </a:t>
            </a:r>
            <a:r>
              <a:rPr lang="en-US" sz="2800" dirty="0" err="1"/>
              <a:t>nesne</a:t>
            </a:r>
            <a:r>
              <a:rPr lang="en-US" sz="2800" dirty="0"/>
              <a:t> </a:t>
            </a:r>
            <a:r>
              <a:rPr lang="en-US" sz="2800" dirty="0" err="1"/>
              <a:t>ifadesi</a:t>
            </a:r>
            <a:r>
              <a:rPr lang="en-US" sz="2800" dirty="0"/>
              <a:t> </a:t>
            </a:r>
            <a:r>
              <a:rPr lang="en-US" sz="2800" dirty="0" err="1"/>
              <a:t>yerine</a:t>
            </a:r>
            <a:r>
              <a:rPr lang="en-US" sz="2800" dirty="0"/>
              <a:t> </a:t>
            </a:r>
            <a:r>
              <a:rPr lang="en-US" sz="2800" dirty="0" err="1"/>
              <a:t>hareket</a:t>
            </a:r>
            <a:r>
              <a:rPr lang="en-US" sz="2800" dirty="0"/>
              <a:t> </a:t>
            </a:r>
            <a:r>
              <a:rPr lang="en-US" sz="2800" dirty="0" err="1"/>
              <a:t>ifadesi</a:t>
            </a:r>
            <a:r>
              <a:rPr lang="en-US" sz="2800" dirty="0"/>
              <a:t> </a:t>
            </a:r>
            <a:r>
              <a:rPr lang="en-US" sz="2800" dirty="0" err="1"/>
              <a:t>kaim</a:t>
            </a:r>
            <a:r>
              <a:rPr lang="en-US" sz="2800" dirty="0"/>
              <a:t> </a:t>
            </a:r>
            <a:r>
              <a:rPr lang="en-US" sz="2800" dirty="0" err="1"/>
              <a:t>olmuştur</a:t>
            </a:r>
            <a:r>
              <a:rPr lang="en-US" sz="2800" dirty="0"/>
              <a:t>: </a:t>
            </a:r>
            <a:r>
              <a:rPr lang="en-US" sz="2800" i="1" dirty="0"/>
              <a:t>gel-en-de</a:t>
            </a:r>
            <a:r>
              <a:rPr lang="en-US" sz="2800" dirty="0"/>
              <a:t> «</a:t>
            </a:r>
            <a:r>
              <a:rPr lang="en-US" sz="2800" dirty="0" err="1"/>
              <a:t>gelince</a:t>
            </a:r>
            <a:r>
              <a:rPr lang="en-US" sz="2800" dirty="0"/>
              <a:t>», </a:t>
            </a:r>
            <a:r>
              <a:rPr lang="en-US" sz="2800" i="1" dirty="0"/>
              <a:t>yap-an-da</a:t>
            </a:r>
            <a:r>
              <a:rPr lang="en-US" sz="2800" dirty="0"/>
              <a:t> «</a:t>
            </a:r>
            <a:r>
              <a:rPr lang="en-US" sz="2800" dirty="0" err="1"/>
              <a:t>yapınca</a:t>
            </a:r>
            <a:r>
              <a:rPr lang="en-US" sz="2800" dirty="0"/>
              <a:t>»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</a:t>
            </a:r>
            <a:endParaRPr lang="tr-T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tr-T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lang="tr-T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ür</a:t>
            </a:r>
            <a:r>
              <a:rPr lang="tr-T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/>
              <a:t>Bunlar</a:t>
            </a:r>
            <a:r>
              <a:rPr lang="en-US" sz="2800" dirty="0" smtClean="0"/>
              <a:t> </a:t>
            </a:r>
            <a:r>
              <a:rPr lang="en-US" sz="2800" dirty="0"/>
              <a:t>da </a:t>
            </a:r>
            <a:r>
              <a:rPr lang="en-US" sz="2800" dirty="0" err="1"/>
              <a:t>geniş</a:t>
            </a:r>
            <a:r>
              <a:rPr lang="en-US" sz="2800" dirty="0"/>
              <a:t> </a:t>
            </a:r>
            <a:r>
              <a:rPr lang="en-US" sz="2800" dirty="0" err="1"/>
              <a:t>zaman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eden</a:t>
            </a:r>
            <a:r>
              <a:rPr lang="en-US" sz="2800" dirty="0"/>
              <a:t> </a:t>
            </a:r>
            <a:r>
              <a:rPr lang="en-US" sz="2800" dirty="0" err="1"/>
              <a:t>partisip</a:t>
            </a:r>
            <a:r>
              <a:rPr lang="en-US" sz="2800" dirty="0"/>
              <a:t> </a:t>
            </a:r>
            <a:r>
              <a:rPr lang="en-US" sz="2800" dirty="0" err="1"/>
              <a:t>ekleridir</a:t>
            </a:r>
            <a:r>
              <a:rPr lang="en-US" sz="2800" dirty="0"/>
              <a:t>: </a:t>
            </a:r>
            <a:r>
              <a:rPr lang="en-US" sz="2800" i="1" dirty="0" err="1"/>
              <a:t>ol</a:t>
            </a:r>
            <a:r>
              <a:rPr lang="en-US" sz="2800" i="1" dirty="0"/>
              <a:t>-u-r (</a:t>
            </a:r>
            <a:r>
              <a:rPr lang="en-US" sz="2800" i="1" dirty="0" err="1"/>
              <a:t>şey</a:t>
            </a:r>
            <a:r>
              <a:rPr lang="en-US" sz="2800" i="1" dirty="0"/>
              <a:t>), </a:t>
            </a:r>
            <a:r>
              <a:rPr lang="en-US" sz="2800" i="1" dirty="0" err="1"/>
              <a:t>dayanıl</a:t>
            </a:r>
            <a:r>
              <a:rPr lang="en-US" sz="2800" i="1" dirty="0"/>
              <a:t>-</a:t>
            </a:r>
            <a:r>
              <a:rPr lang="en-US" sz="2800" i="1" dirty="0" err="1"/>
              <a:t>ı</a:t>
            </a:r>
            <a:r>
              <a:rPr lang="en-US" sz="2800" i="1" dirty="0"/>
              <a:t>-r (</a:t>
            </a:r>
            <a:r>
              <a:rPr lang="en-US" sz="2800" i="1" dirty="0" err="1"/>
              <a:t>şey</a:t>
            </a:r>
            <a:r>
              <a:rPr lang="en-US" sz="2800" i="1" dirty="0"/>
              <a:t>), </a:t>
            </a:r>
            <a:r>
              <a:rPr lang="en-US" sz="2800" i="1" dirty="0" err="1"/>
              <a:t>gör</a:t>
            </a:r>
            <a:r>
              <a:rPr lang="en-US" sz="2800" i="1" dirty="0"/>
              <a:t>-ü-r (</a:t>
            </a:r>
            <a:r>
              <a:rPr lang="en-US" sz="2800" i="1" dirty="0" err="1"/>
              <a:t>göz</a:t>
            </a:r>
            <a:r>
              <a:rPr lang="en-US" sz="2800" i="1" dirty="0"/>
              <a:t>), tut-</a:t>
            </a:r>
            <a:r>
              <a:rPr lang="en-US" sz="2800" i="1" dirty="0" err="1"/>
              <a:t>ar</a:t>
            </a:r>
            <a:r>
              <a:rPr lang="en-US" sz="2800" i="1" dirty="0"/>
              <a:t> (el), </a:t>
            </a:r>
            <a:r>
              <a:rPr lang="en-US" sz="2800" i="1" dirty="0" err="1"/>
              <a:t>geç-er</a:t>
            </a:r>
            <a:r>
              <a:rPr lang="en-US" sz="2800" i="1" dirty="0"/>
              <a:t> (</a:t>
            </a:r>
            <a:r>
              <a:rPr lang="en-US" sz="2800" i="1" dirty="0" smtClean="0"/>
              <a:t>a</a:t>
            </a:r>
            <a:r>
              <a:rPr lang="tr-TR" sz="2800" i="1" dirty="0" smtClean="0"/>
              <a:t>k</a:t>
            </a:r>
            <a:r>
              <a:rPr lang="en-US" sz="2800" i="1" dirty="0" err="1" smtClean="0"/>
              <a:t>çe</a:t>
            </a:r>
            <a:r>
              <a:rPr lang="en-US" sz="2800" i="1" dirty="0"/>
              <a:t>)</a:t>
            </a:r>
            <a:r>
              <a:rPr lang="en-US" sz="2800" dirty="0"/>
              <a:t>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 </a:t>
            </a:r>
            <a:endParaRPr lang="tr-TR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tr-T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mış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</a:t>
            </a:r>
            <a:r>
              <a:rPr lang="en-US" sz="2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miş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</a:t>
            </a:r>
            <a:r>
              <a:rPr lang="en-US" sz="2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muş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</a:t>
            </a:r>
            <a:r>
              <a:rPr lang="tr-T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</a:t>
            </a:r>
            <a:r>
              <a:rPr lang="tr-TR" sz="2800" i="1" dirty="0" smtClean="0"/>
              <a:t>: </a:t>
            </a:r>
            <a:r>
              <a:rPr lang="en-US" sz="2800" dirty="0" err="1" smtClean="0"/>
              <a:t>Geçmiş</a:t>
            </a:r>
            <a:r>
              <a:rPr lang="en-US" sz="2800" dirty="0" smtClean="0"/>
              <a:t> </a:t>
            </a:r>
            <a:r>
              <a:rPr lang="en-US" sz="2800" dirty="0" err="1"/>
              <a:t>zaman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eden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ek</a:t>
            </a:r>
            <a:r>
              <a:rPr lang="en-US" sz="2800" dirty="0"/>
              <a:t> de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partisip</a:t>
            </a:r>
            <a:r>
              <a:rPr lang="en-US" sz="2800" dirty="0"/>
              <a:t> </a:t>
            </a:r>
            <a:r>
              <a:rPr lang="en-US" sz="2800" dirty="0" err="1"/>
              <a:t>ekidir</a:t>
            </a:r>
            <a:r>
              <a:rPr lang="en-US" sz="2800" dirty="0"/>
              <a:t>: </a:t>
            </a:r>
            <a:r>
              <a:rPr lang="en-US" sz="2800" i="1" dirty="0" err="1"/>
              <a:t>yan-mış</a:t>
            </a:r>
            <a:r>
              <a:rPr lang="en-US" sz="2800" dirty="0"/>
              <a:t> (</a:t>
            </a:r>
            <a:r>
              <a:rPr lang="en-US" sz="2800" i="1" dirty="0" err="1"/>
              <a:t>kömür</a:t>
            </a:r>
            <a:r>
              <a:rPr lang="en-US" sz="2800" dirty="0"/>
              <a:t>), </a:t>
            </a:r>
            <a:r>
              <a:rPr lang="en-US" sz="2800" i="1" dirty="0" err="1"/>
              <a:t>susa-mış</a:t>
            </a:r>
            <a:r>
              <a:rPr lang="en-US" sz="2800" dirty="0"/>
              <a:t> (</a:t>
            </a:r>
            <a:r>
              <a:rPr lang="en-US" sz="2800" i="1" dirty="0" err="1"/>
              <a:t>insan</a:t>
            </a:r>
            <a:r>
              <a:rPr lang="en-US" sz="2800" dirty="0"/>
              <a:t>), </a:t>
            </a:r>
            <a:r>
              <a:rPr lang="en-US" sz="2800" i="1" dirty="0" err="1"/>
              <a:t>geç-miş</a:t>
            </a:r>
            <a:r>
              <a:rPr lang="en-US" sz="2800" dirty="0"/>
              <a:t> (</a:t>
            </a:r>
            <a:r>
              <a:rPr lang="en-US" sz="2800" i="1" dirty="0" err="1"/>
              <a:t>gün</a:t>
            </a:r>
            <a:r>
              <a:rPr lang="en-US" sz="2800" dirty="0"/>
              <a:t>), </a:t>
            </a:r>
            <a:r>
              <a:rPr lang="en-US" sz="2800" i="1" dirty="0" err="1"/>
              <a:t>gör-müş</a:t>
            </a:r>
            <a:r>
              <a:rPr lang="en-US" sz="2800" i="1" dirty="0"/>
              <a:t>, </a:t>
            </a:r>
            <a:r>
              <a:rPr lang="en-US" sz="2800" i="1" dirty="0" err="1"/>
              <a:t>geçir-miş</a:t>
            </a:r>
            <a:r>
              <a:rPr lang="en-US" sz="2800" i="1" dirty="0"/>
              <a:t> </a:t>
            </a:r>
            <a:r>
              <a:rPr lang="en-US" sz="2800" dirty="0"/>
              <a:t>(</a:t>
            </a:r>
            <a:r>
              <a:rPr lang="en-US" sz="2800" i="1" dirty="0" err="1"/>
              <a:t>insan</a:t>
            </a:r>
            <a:r>
              <a:rPr lang="en-US" sz="2800" i="1" dirty="0"/>
              <a:t>), </a:t>
            </a:r>
            <a:r>
              <a:rPr lang="en-US" sz="2800" i="1" dirty="0" smtClean="0"/>
              <a:t>o</a:t>
            </a:r>
            <a:r>
              <a:rPr lang="tr-TR" sz="2800" i="1" dirty="0" smtClean="0"/>
              <a:t>k</a:t>
            </a:r>
            <a:r>
              <a:rPr lang="en-US" sz="2800" i="1" dirty="0" smtClean="0"/>
              <a:t>u-</a:t>
            </a:r>
            <a:r>
              <a:rPr lang="en-US" sz="2800" i="1" dirty="0" err="1" smtClean="0"/>
              <a:t>muş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i="1" dirty="0" err="1"/>
              <a:t>adam</a:t>
            </a:r>
            <a:r>
              <a:rPr lang="en-US" sz="2800" dirty="0"/>
              <a:t>)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 </a:t>
            </a:r>
            <a:endParaRPr lang="tr-T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dık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dik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duk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dük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tık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tik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tuk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tük</a:t>
            </a:r>
            <a:r>
              <a:rPr lang="tr-TR" sz="2800" i="1" dirty="0" smtClean="0"/>
              <a:t>:  </a:t>
            </a:r>
            <a:r>
              <a:rPr lang="en-US" sz="2800" dirty="0" smtClean="0"/>
              <a:t>Bu </a:t>
            </a:r>
            <a:r>
              <a:rPr lang="en-US" sz="2800" dirty="0"/>
              <a:t>da </a:t>
            </a:r>
            <a:r>
              <a:rPr lang="en-US" sz="2800" dirty="0" err="1"/>
              <a:t>geçmiş</a:t>
            </a:r>
            <a:r>
              <a:rPr lang="en-US" sz="2800" dirty="0"/>
              <a:t> </a:t>
            </a:r>
            <a:r>
              <a:rPr lang="en-US" sz="2800" dirty="0" err="1"/>
              <a:t>zaman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eden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</a:t>
            </a:r>
            <a:r>
              <a:rPr lang="en-US" sz="2800" dirty="0" err="1"/>
              <a:t>partisip</a:t>
            </a:r>
            <a:r>
              <a:rPr lang="en-US" sz="2800" dirty="0"/>
              <a:t> </a:t>
            </a:r>
            <a:r>
              <a:rPr lang="en-US" sz="2800" dirty="0" err="1"/>
              <a:t>ekidir</a:t>
            </a:r>
            <a:r>
              <a:rPr lang="en-US" sz="2800" dirty="0"/>
              <a:t>: </a:t>
            </a:r>
            <a:r>
              <a:rPr lang="en-US" sz="2800" i="1" dirty="0" err="1"/>
              <a:t>bil-dik</a:t>
            </a:r>
            <a:r>
              <a:rPr lang="en-US" sz="2800" i="1" dirty="0"/>
              <a:t>, </a:t>
            </a:r>
            <a:r>
              <a:rPr lang="en-US" sz="2800" i="1" dirty="0" err="1" smtClean="0"/>
              <a:t>tanı-dık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duyulma-dık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i="1" dirty="0" err="1"/>
              <a:t>söz</a:t>
            </a:r>
            <a:r>
              <a:rPr lang="en-US" sz="2800" dirty="0"/>
              <a:t>), </a:t>
            </a:r>
            <a:r>
              <a:rPr lang="en-US" sz="2800" i="1" dirty="0" err="1"/>
              <a:t>gör</a:t>
            </a:r>
            <a:r>
              <a:rPr lang="en-US" sz="2800" i="1" dirty="0"/>
              <a:t>-</a:t>
            </a:r>
            <a:r>
              <a:rPr lang="en-US" sz="2800" i="1" dirty="0" err="1"/>
              <a:t>düğ</a:t>
            </a:r>
            <a:r>
              <a:rPr lang="en-US" sz="2800" i="1" dirty="0"/>
              <a:t>-ü-m, yap-</a:t>
            </a:r>
            <a:r>
              <a:rPr lang="en-US" sz="2800" i="1" dirty="0" err="1"/>
              <a:t>tığ</a:t>
            </a:r>
            <a:r>
              <a:rPr lang="en-US" sz="2800" i="1" dirty="0"/>
              <a:t>-</a:t>
            </a:r>
            <a:r>
              <a:rPr lang="en-US" sz="2800" i="1" dirty="0" err="1"/>
              <a:t>ı</a:t>
            </a:r>
            <a:r>
              <a:rPr lang="en-US" sz="2800" i="1" dirty="0"/>
              <a:t>-n, </a:t>
            </a:r>
            <a:r>
              <a:rPr lang="en-US" sz="2800" i="1" dirty="0" err="1"/>
              <a:t>geç-tiğ-i</a:t>
            </a:r>
            <a:r>
              <a:rPr lang="en-US" sz="2800" i="1" dirty="0"/>
              <a:t>, </a:t>
            </a:r>
            <a:r>
              <a:rPr lang="en-US" sz="2800" i="1" dirty="0" err="1"/>
              <a:t>ol</a:t>
            </a:r>
            <a:r>
              <a:rPr lang="en-US" sz="2800" i="1" dirty="0"/>
              <a:t>-</a:t>
            </a:r>
            <a:r>
              <a:rPr lang="en-US" sz="2800" i="1" dirty="0" err="1"/>
              <a:t>duğ</a:t>
            </a:r>
            <a:r>
              <a:rPr lang="en-US" sz="2800" i="1" dirty="0"/>
              <a:t>-u-</a:t>
            </a:r>
            <a:r>
              <a:rPr lang="en-US" sz="2800" i="1" dirty="0" err="1"/>
              <a:t>muz</a:t>
            </a:r>
            <a:r>
              <a:rPr lang="en-US" sz="2800" i="1" dirty="0"/>
              <a:t>, </a:t>
            </a:r>
            <a:r>
              <a:rPr lang="en-US" sz="2800" i="1" dirty="0" err="1"/>
              <a:t>sök</a:t>
            </a:r>
            <a:r>
              <a:rPr lang="en-US" sz="2800" i="1" dirty="0"/>
              <a:t>-</a:t>
            </a:r>
            <a:r>
              <a:rPr lang="en-US" sz="2800" i="1" dirty="0" err="1"/>
              <a:t>tüğ</a:t>
            </a:r>
            <a:r>
              <a:rPr lang="en-US" sz="2800" i="1" dirty="0"/>
              <a:t>-ü-</a:t>
            </a:r>
            <a:r>
              <a:rPr lang="en-US" sz="2800" i="1" dirty="0" err="1"/>
              <a:t>müz</a:t>
            </a:r>
            <a:r>
              <a:rPr lang="en-US" sz="2800" i="1" dirty="0"/>
              <a:t>, </a:t>
            </a:r>
            <a:r>
              <a:rPr lang="en-US" sz="2800" i="1" dirty="0" err="1" smtClean="0"/>
              <a:t>koş-tuk-ları</a:t>
            </a:r>
            <a:r>
              <a:rPr lang="en-US" sz="2800" dirty="0" smtClean="0"/>
              <a:t>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 Bu </a:t>
            </a:r>
            <a:r>
              <a:rPr lang="en-US" sz="2800" dirty="0" err="1"/>
              <a:t>ekin</a:t>
            </a:r>
            <a:r>
              <a:rPr lang="en-US" sz="2800" dirty="0"/>
              <a:t> </a:t>
            </a:r>
            <a:r>
              <a:rPr lang="en-US" sz="2800" dirty="0" err="1"/>
              <a:t>dikkati</a:t>
            </a:r>
            <a:r>
              <a:rPr lang="en-US" sz="2800" dirty="0"/>
              <a:t> </a:t>
            </a:r>
            <a:r>
              <a:rPr lang="en-US" sz="2800" dirty="0" err="1"/>
              <a:t>çeken</a:t>
            </a:r>
            <a:r>
              <a:rPr lang="en-US" sz="2800" dirty="0"/>
              <a:t> </a:t>
            </a:r>
            <a:r>
              <a:rPr lang="en-US" sz="2800" dirty="0" err="1"/>
              <a:t>tarafı</a:t>
            </a:r>
            <a:r>
              <a:rPr lang="en-US" sz="2800" dirty="0"/>
              <a:t> </a:t>
            </a:r>
            <a:r>
              <a:rPr lang="en-US" sz="2800" dirty="0" err="1"/>
              <a:t>bilhassa</a:t>
            </a:r>
            <a:r>
              <a:rPr lang="en-US" sz="2800" dirty="0"/>
              <a:t> </a:t>
            </a:r>
            <a:r>
              <a:rPr lang="en-US" sz="2800" dirty="0" err="1"/>
              <a:t>iyelik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</a:t>
            </a:r>
            <a:r>
              <a:rPr lang="en-US" sz="2800" dirty="0" err="1"/>
              <a:t>alarak</a:t>
            </a:r>
            <a:r>
              <a:rPr lang="en-US" sz="2800" dirty="0"/>
              <a:t> </a:t>
            </a:r>
            <a:r>
              <a:rPr lang="en-US" sz="2800" dirty="0" err="1"/>
              <a:t>kullanılmasıdır</a:t>
            </a:r>
            <a:r>
              <a:rPr lang="en-US" sz="2800" dirty="0"/>
              <a:t>. </a:t>
            </a:r>
            <a:r>
              <a:rPr lang="en-US" sz="2800" dirty="0" err="1"/>
              <a:t>İyelik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</a:t>
            </a:r>
            <a:r>
              <a:rPr lang="en-US" sz="2800" dirty="0" err="1"/>
              <a:t>almayan</a:t>
            </a:r>
            <a:r>
              <a:rPr lang="en-US" sz="2800" dirty="0"/>
              <a:t> </a:t>
            </a:r>
            <a:r>
              <a:rPr lang="en-US" sz="2800" dirty="0" err="1"/>
              <a:t>şekilleri</a:t>
            </a:r>
            <a:r>
              <a:rPr lang="en-US" sz="2800" dirty="0"/>
              <a:t> </a:t>
            </a:r>
            <a:r>
              <a:rPr lang="en-US" sz="2800" dirty="0" err="1"/>
              <a:t>pek</a:t>
            </a:r>
            <a:r>
              <a:rPr lang="en-US" sz="2800" dirty="0"/>
              <a:t> </a:t>
            </a:r>
            <a:r>
              <a:rPr lang="en-US" sz="2800" dirty="0" err="1"/>
              <a:t>fazla</a:t>
            </a:r>
            <a:r>
              <a:rPr lang="en-US" sz="2800" dirty="0"/>
              <a:t> </a:t>
            </a:r>
            <a:r>
              <a:rPr lang="en-US" sz="2800" dirty="0" err="1"/>
              <a:t>kullanılmaz</a:t>
            </a:r>
            <a:r>
              <a:rPr lang="en-US" sz="2800" dirty="0"/>
              <a:t>. </a:t>
            </a:r>
            <a:r>
              <a:rPr lang="en-US" sz="2800" dirty="0" err="1"/>
              <a:t>Kullanış</a:t>
            </a:r>
            <a:r>
              <a:rPr lang="en-US" sz="2800" dirty="0"/>
              <a:t> </a:t>
            </a:r>
            <a:r>
              <a:rPr lang="en-US" sz="2800" dirty="0" err="1"/>
              <a:t>sahasına</a:t>
            </a:r>
            <a:r>
              <a:rPr lang="en-US" sz="2800" dirty="0"/>
              <a:t> </a:t>
            </a:r>
            <a:r>
              <a:rPr lang="en-US" sz="2800" dirty="0" err="1"/>
              <a:t>hemen</a:t>
            </a:r>
            <a:r>
              <a:rPr lang="en-US" sz="2800" dirty="0"/>
              <a:t> </a:t>
            </a:r>
            <a:r>
              <a:rPr lang="en-US" sz="2800" dirty="0" err="1"/>
              <a:t>hemen</a:t>
            </a:r>
            <a:r>
              <a:rPr lang="en-US" sz="2800" dirty="0"/>
              <a:t> </a:t>
            </a:r>
            <a:r>
              <a:rPr lang="en-US" sz="2800" dirty="0" err="1"/>
              <a:t>daima</a:t>
            </a:r>
            <a:r>
              <a:rPr lang="en-US" sz="2800" dirty="0"/>
              <a:t> </a:t>
            </a:r>
            <a:r>
              <a:rPr lang="en-US" sz="2800" dirty="0" err="1"/>
              <a:t>iyelik</a:t>
            </a:r>
            <a:r>
              <a:rPr lang="en-US" sz="2800" dirty="0"/>
              <a:t> </a:t>
            </a:r>
            <a:r>
              <a:rPr lang="en-US" sz="2800" dirty="0" err="1"/>
              <a:t>ekli</a:t>
            </a:r>
            <a:r>
              <a:rPr lang="en-US" sz="2800" dirty="0"/>
              <a:t> </a:t>
            </a:r>
            <a:r>
              <a:rPr lang="en-US" sz="2800" dirty="0" err="1"/>
              <a:t>şekilleri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çıkar</a:t>
            </a:r>
            <a:r>
              <a:rPr lang="en-US" sz="2800" dirty="0"/>
              <a:t> </a:t>
            </a:r>
            <a:r>
              <a:rPr lang="tr-TR" sz="2800" dirty="0" smtClean="0"/>
              <a:t>. </a:t>
            </a:r>
            <a:endParaRPr lang="tr-TR" sz="2800" dirty="0"/>
          </a:p>
          <a:p>
            <a:pPr marL="474980" indent="-474980">
              <a:spcAft>
                <a:spcPts val="0"/>
              </a:spcAft>
            </a:pPr>
            <a:endParaRPr lang="tr-TR" sz="2800" dirty="0"/>
          </a:p>
        </p:txBody>
      </p:sp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276600" y="1128772"/>
            <a:ext cx="144018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980" indent="-474980">
              <a:lnSpc>
                <a:spcPct val="200000"/>
              </a:lnSpc>
              <a:spcAft>
                <a:spcPts val="0"/>
              </a:spcAft>
            </a:pPr>
            <a:r>
              <a:rPr lang="tr-TR" sz="2800" b="1" dirty="0" smtClean="0">
                <a:ea typeface="Times New Roman"/>
              </a:rPr>
              <a:t>Sıfat -Fiil Ekleri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acak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ecek</a:t>
            </a:r>
            <a:r>
              <a:rPr lang="tr-TR" sz="2800" i="1" dirty="0" smtClean="0"/>
              <a:t>: </a:t>
            </a:r>
            <a:r>
              <a:rPr lang="en-US" sz="2800" dirty="0" err="1" smtClean="0"/>
              <a:t>Gelecek</a:t>
            </a:r>
            <a:r>
              <a:rPr lang="en-US" sz="2800" dirty="0" smtClean="0"/>
              <a:t> </a:t>
            </a:r>
            <a:r>
              <a:rPr lang="en-US" sz="2800" dirty="0" err="1" smtClean="0"/>
              <a:t>zaman</a:t>
            </a:r>
            <a:r>
              <a:rPr lang="en-US" sz="2800" dirty="0" smtClean="0"/>
              <a:t> </a:t>
            </a:r>
            <a:r>
              <a:rPr lang="en-US" sz="2800" dirty="0" err="1" smtClean="0"/>
              <a:t>ifade</a:t>
            </a:r>
            <a:r>
              <a:rPr lang="en-US" sz="2800" dirty="0" smtClean="0"/>
              <a:t> </a:t>
            </a:r>
            <a:r>
              <a:rPr lang="en-US" sz="2800" dirty="0" err="1" smtClean="0"/>
              <a:t>eden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ek</a:t>
            </a:r>
            <a:r>
              <a:rPr lang="en-US" sz="2800" dirty="0" smtClean="0"/>
              <a:t> de en </a:t>
            </a:r>
            <a:r>
              <a:rPr lang="en-US" sz="2800" dirty="0" err="1" smtClean="0"/>
              <a:t>çok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kullanılan</a:t>
            </a:r>
            <a:r>
              <a:rPr lang="en-US" sz="2800" dirty="0" smtClean="0"/>
              <a:t> </a:t>
            </a:r>
            <a:r>
              <a:rPr lang="en-US" sz="2800" dirty="0" err="1" smtClean="0"/>
              <a:t>partisip</a:t>
            </a:r>
            <a:r>
              <a:rPr lang="en-US" sz="2800" dirty="0" smtClean="0"/>
              <a:t> </a:t>
            </a:r>
            <a:r>
              <a:rPr lang="en-US" sz="2800" dirty="0" err="1" smtClean="0"/>
              <a:t>eklerinden</a:t>
            </a:r>
            <a:r>
              <a:rPr lang="en-US" sz="2800" dirty="0" smtClean="0"/>
              <a:t> </a:t>
            </a:r>
            <a:r>
              <a:rPr lang="en-US" sz="2800" dirty="0" err="1" smtClean="0"/>
              <a:t>biridir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yat-acak</a:t>
            </a:r>
            <a:r>
              <a:rPr lang="en-US" sz="2800" i="1" dirty="0" smtClean="0"/>
              <a:t> (</a:t>
            </a:r>
            <a:r>
              <a:rPr lang="en-US" sz="2800" i="1" dirty="0" err="1" smtClean="0"/>
              <a:t>yer</a:t>
            </a:r>
            <a:r>
              <a:rPr lang="en-US" sz="2800" i="1" dirty="0" smtClean="0"/>
              <a:t>), </a:t>
            </a:r>
            <a:r>
              <a:rPr lang="en-US" sz="2800" i="1" dirty="0" err="1" smtClean="0"/>
              <a:t>doğ-acak</a:t>
            </a:r>
            <a:r>
              <a:rPr lang="en-US" sz="2800" i="1" dirty="0" smtClean="0"/>
              <a:t> (</a:t>
            </a:r>
            <a:r>
              <a:rPr lang="en-US" sz="2800" i="1" dirty="0" err="1" smtClean="0"/>
              <a:t>çocuk</a:t>
            </a:r>
            <a:r>
              <a:rPr lang="en-US" sz="2800" i="1" dirty="0" smtClean="0"/>
              <a:t>), gel-</a:t>
            </a:r>
            <a:r>
              <a:rPr lang="en-US" sz="2800" i="1" dirty="0" err="1" smtClean="0"/>
              <a:t>ecek</a:t>
            </a:r>
            <a:r>
              <a:rPr lang="en-US" sz="2800" i="1" dirty="0" smtClean="0"/>
              <a:t> (ay), </a:t>
            </a:r>
            <a:r>
              <a:rPr lang="en-US" sz="2800" i="1" dirty="0" err="1" smtClean="0"/>
              <a:t>veril-ecek</a:t>
            </a:r>
            <a:r>
              <a:rPr lang="en-US" sz="2800" i="1" dirty="0" smtClean="0"/>
              <a:t> (</a:t>
            </a:r>
            <a:r>
              <a:rPr lang="en-US" sz="2800" i="1" dirty="0" err="1" smtClean="0"/>
              <a:t>borç</a:t>
            </a:r>
            <a:r>
              <a:rPr lang="en-US" sz="2800" i="1" dirty="0" smtClean="0"/>
              <a:t>)</a:t>
            </a:r>
            <a:r>
              <a:rPr lang="en-US" sz="2800" dirty="0" smtClean="0"/>
              <a:t> </a:t>
            </a:r>
            <a:r>
              <a:rPr lang="en-US" sz="2800" dirty="0" err="1" smtClean="0"/>
              <a:t>misallerinde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.</a:t>
            </a:r>
            <a:r>
              <a:rPr lang="tr-TR" sz="2800" dirty="0" smtClean="0"/>
              <a:t>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 smtClean="0"/>
              <a:t>Anadolu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Türkçesinin</a:t>
            </a:r>
            <a:r>
              <a:rPr lang="en-US" sz="2800" dirty="0" smtClean="0"/>
              <a:t> </a:t>
            </a:r>
            <a:r>
              <a:rPr lang="en-US" sz="2800" dirty="0" err="1" smtClean="0"/>
              <a:t>sonlarında</a:t>
            </a:r>
            <a:r>
              <a:rPr lang="en-US" sz="2800" dirty="0" smtClean="0"/>
              <a:t> </a:t>
            </a:r>
            <a:r>
              <a:rPr lang="en-US" sz="2800" dirty="0" err="1" smtClean="0"/>
              <a:t>ortaya</a:t>
            </a:r>
            <a:r>
              <a:rPr lang="en-US" sz="2800" dirty="0" smtClean="0"/>
              <a:t> </a:t>
            </a:r>
            <a:r>
              <a:rPr lang="en-US" sz="2800" dirty="0" err="1" smtClean="0"/>
              <a:t>çıkmış</a:t>
            </a:r>
            <a:r>
              <a:rPr lang="en-US" sz="2800" dirty="0" smtClean="0"/>
              <a:t> </a:t>
            </a:r>
            <a:r>
              <a:rPr lang="en-US" sz="2800" dirty="0" err="1" smtClean="0"/>
              <a:t>olan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ek</a:t>
            </a:r>
            <a:r>
              <a:rPr lang="en-US" sz="2800" dirty="0" smtClean="0"/>
              <a:t> de </a:t>
            </a:r>
            <a:r>
              <a:rPr lang="en-US" sz="2800" dirty="0" err="1" smtClean="0"/>
              <a:t>ayni</a:t>
            </a:r>
            <a:r>
              <a:rPr lang="en-US" sz="2800" dirty="0" smtClean="0"/>
              <a:t> </a:t>
            </a:r>
            <a:r>
              <a:rPr lang="en-US" sz="2800" dirty="0" err="1" smtClean="0"/>
              <a:t>zamanda</a:t>
            </a:r>
            <a:r>
              <a:rPr lang="en-US" sz="2800" dirty="0" smtClean="0"/>
              <a:t> </a:t>
            </a:r>
            <a:r>
              <a:rPr lang="en-US" sz="2800" dirty="0" err="1" smtClean="0"/>
              <a:t>şekil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zaman</a:t>
            </a:r>
            <a:r>
              <a:rPr lang="en-US" sz="2800" dirty="0" smtClean="0"/>
              <a:t> </a:t>
            </a:r>
            <a:r>
              <a:rPr lang="en-US" sz="2800" dirty="0" err="1" smtClean="0"/>
              <a:t>eki</a:t>
            </a:r>
            <a:r>
              <a:rPr lang="en-US" sz="2800" dirty="0" smtClean="0"/>
              <a:t> </a:t>
            </a:r>
            <a:r>
              <a:rPr lang="en-US" sz="2800" dirty="0" err="1" smtClean="0"/>
              <a:t>durumuna</a:t>
            </a:r>
            <a:r>
              <a:rPr lang="en-US" sz="2800" dirty="0" smtClean="0"/>
              <a:t> </a:t>
            </a:r>
            <a:r>
              <a:rPr lang="en-US" sz="2800" dirty="0" err="1" smtClean="0"/>
              <a:t>geçen</a:t>
            </a:r>
            <a:r>
              <a:rPr lang="en-US" sz="2800" dirty="0" smtClean="0"/>
              <a:t> </a:t>
            </a:r>
            <a:r>
              <a:rPr lang="en-US" sz="2800" dirty="0" err="1" smtClean="0"/>
              <a:t>partisip</a:t>
            </a:r>
            <a:r>
              <a:rPr lang="en-US" sz="2800" dirty="0" smtClean="0"/>
              <a:t> </a:t>
            </a:r>
            <a:r>
              <a:rPr lang="en-US" sz="2800" dirty="0" err="1" smtClean="0"/>
              <a:t>eklerindendir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mez</a:t>
            </a:r>
            <a:r>
              <a:rPr lang="tr-TR" sz="2800" i="1" dirty="0" smtClean="0"/>
              <a:t>:  </a:t>
            </a:r>
            <a:r>
              <a:rPr lang="en-US" sz="2800" dirty="0" err="1" smtClean="0"/>
              <a:t>Menfi</a:t>
            </a:r>
            <a:r>
              <a:rPr lang="en-US" sz="2800" dirty="0" smtClean="0"/>
              <a:t> </a:t>
            </a:r>
            <a:r>
              <a:rPr lang="en-US" sz="2800" dirty="0" err="1" smtClean="0"/>
              <a:t>geniş</a:t>
            </a:r>
            <a:r>
              <a:rPr lang="en-US" sz="2800" dirty="0" smtClean="0"/>
              <a:t> </a:t>
            </a:r>
            <a:r>
              <a:rPr lang="en-US" sz="2800" dirty="0" err="1" smtClean="0"/>
              <a:t>zaman</a:t>
            </a:r>
            <a:r>
              <a:rPr lang="en-US" sz="2800" dirty="0" smtClean="0"/>
              <a:t> </a:t>
            </a:r>
            <a:r>
              <a:rPr lang="en-US" sz="2800" dirty="0" err="1" smtClean="0"/>
              <a:t>partisip</a:t>
            </a:r>
            <a:r>
              <a:rPr lang="en-US" sz="2800" dirty="0" smtClean="0"/>
              <a:t> </a:t>
            </a:r>
            <a:r>
              <a:rPr lang="en-US" sz="2800" dirty="0" err="1" smtClean="0"/>
              <a:t>eki</a:t>
            </a:r>
            <a:r>
              <a:rPr lang="en-US" sz="2800" dirty="0" smtClean="0"/>
              <a:t> </a:t>
            </a:r>
            <a:r>
              <a:rPr lang="en-US" sz="2800" dirty="0" err="1" smtClean="0"/>
              <a:t>olan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ek</a:t>
            </a:r>
            <a:r>
              <a:rPr lang="en-US" sz="2800" dirty="0" smtClean="0"/>
              <a:t> de </a:t>
            </a:r>
            <a:r>
              <a:rPr lang="en-US" sz="2800" dirty="0" err="1" smtClean="0"/>
              <a:t>eskiden</a:t>
            </a:r>
            <a:r>
              <a:rPr lang="en-US" sz="2800" dirty="0" smtClean="0"/>
              <a:t> </a:t>
            </a:r>
            <a:r>
              <a:rPr lang="en-US" sz="2800" dirty="0" err="1" smtClean="0"/>
              <a:t>beri</a:t>
            </a:r>
            <a:r>
              <a:rPr lang="en-US" sz="2800" dirty="0" smtClean="0"/>
              <a:t> </a:t>
            </a:r>
            <a:r>
              <a:rPr lang="en-US" sz="2800" dirty="0" err="1" smtClean="0"/>
              <a:t>geniş</a:t>
            </a:r>
            <a:r>
              <a:rPr lang="en-US" sz="2800" dirty="0" smtClean="0"/>
              <a:t> </a:t>
            </a:r>
            <a:r>
              <a:rPr lang="en-US" sz="2800" dirty="0" err="1" smtClean="0"/>
              <a:t>ölçüde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kullanıla</a:t>
            </a:r>
            <a:r>
              <a:rPr lang="en-US" sz="2800" dirty="0" smtClean="0"/>
              <a:t> </a:t>
            </a:r>
            <a:r>
              <a:rPr lang="en-US" sz="2800" dirty="0" err="1" smtClean="0"/>
              <a:t>gelmiştir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ağrı-maz</a:t>
            </a:r>
            <a:r>
              <a:rPr lang="en-US" sz="2800" i="1" dirty="0" smtClean="0"/>
              <a:t> (</a:t>
            </a:r>
            <a:r>
              <a:rPr lang="en-US" sz="2800" i="1" dirty="0" err="1" smtClean="0"/>
              <a:t>başım</a:t>
            </a:r>
            <a:r>
              <a:rPr lang="en-US" sz="2800" i="1" dirty="0" smtClean="0"/>
              <a:t>), din-</a:t>
            </a:r>
            <a:r>
              <a:rPr lang="en-US" sz="2800" i="1" dirty="0" err="1" smtClean="0"/>
              <a:t>mez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ağrı</a:t>
            </a:r>
            <a:r>
              <a:rPr lang="en-US" sz="2800" i="1" dirty="0" smtClean="0"/>
              <a:t>), </a:t>
            </a:r>
            <a:r>
              <a:rPr lang="en-US" sz="2800" i="1" dirty="0" err="1" smtClean="0"/>
              <a:t>sön-mez</a:t>
            </a:r>
            <a:r>
              <a:rPr lang="en-US" sz="2800" i="1" dirty="0" smtClean="0"/>
              <a:t> (</a:t>
            </a:r>
            <a:r>
              <a:rPr lang="en-US" sz="2800" i="1" dirty="0" err="1" smtClean="0"/>
              <a:t>ışık</a:t>
            </a:r>
            <a:r>
              <a:rPr lang="en-US" sz="2800" i="1" dirty="0" smtClean="0"/>
              <a:t>), bit-</a:t>
            </a:r>
            <a:r>
              <a:rPr lang="en-US" sz="2800" i="1" dirty="0" err="1" smtClean="0"/>
              <a:t>mez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tüken-mez</a:t>
            </a:r>
            <a:r>
              <a:rPr lang="en-US" sz="2800" i="1" dirty="0" smtClean="0"/>
              <a:t> (</a:t>
            </a:r>
            <a:r>
              <a:rPr lang="en-US" sz="2800" i="1" dirty="0" err="1" smtClean="0"/>
              <a:t>iş</a:t>
            </a:r>
            <a:r>
              <a:rPr lang="en-US" sz="2800" i="1" dirty="0" smtClean="0"/>
              <a:t>)</a:t>
            </a:r>
            <a:r>
              <a:rPr lang="en-US" sz="2800" dirty="0" smtClean="0"/>
              <a:t> </a:t>
            </a:r>
            <a:r>
              <a:rPr lang="en-US" sz="2800" dirty="0" err="1" smtClean="0"/>
              <a:t>misallerinde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.</a:t>
            </a:r>
            <a:r>
              <a:rPr lang="tr-TR" sz="2800" dirty="0"/>
              <a:t>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 smtClean="0"/>
              <a:t>Anadolu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Türkçesinde</a:t>
            </a:r>
            <a:r>
              <a:rPr lang="en-US" sz="2800" dirty="0" smtClean="0"/>
              <a:t> </a:t>
            </a:r>
            <a:r>
              <a:rPr lang="en-US" sz="2800" dirty="0" err="1" smtClean="0"/>
              <a:t>ekin</a:t>
            </a:r>
            <a:r>
              <a:rPr lang="en-US" sz="2800" dirty="0" smtClean="0"/>
              <a:t> </a:t>
            </a:r>
            <a:r>
              <a:rPr lang="en-US" sz="2800" dirty="0" err="1" smtClean="0"/>
              <a:t>bugünkünden</a:t>
            </a:r>
            <a:r>
              <a:rPr lang="en-US" sz="2800" dirty="0" smtClean="0"/>
              <a:t> </a:t>
            </a:r>
            <a:r>
              <a:rPr lang="en-US" sz="2800" dirty="0" err="1" smtClean="0"/>
              <a:t>farklı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kullanışı</a:t>
            </a:r>
            <a:r>
              <a:rPr lang="en-US" sz="2800" dirty="0" smtClean="0"/>
              <a:t> da </a:t>
            </a:r>
            <a:r>
              <a:rPr lang="en-US" sz="2800" i="1" dirty="0" err="1" smtClean="0"/>
              <a:t>bilmezlen</a:t>
            </a:r>
            <a:r>
              <a:rPr lang="en-US" sz="2800" i="1" dirty="0" smtClean="0"/>
              <a:t>-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 </a:t>
            </a:r>
            <a:r>
              <a:rPr lang="en-US" sz="2800" dirty="0" err="1" smtClean="0"/>
              <a:t>şekillerde</a:t>
            </a:r>
            <a:r>
              <a:rPr lang="en-US" sz="2800" dirty="0" smtClean="0"/>
              <a:t> </a:t>
            </a:r>
            <a:r>
              <a:rPr lang="en-US" sz="2800" dirty="0" err="1" smtClean="0"/>
              <a:t>görülmesidir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ası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</a:t>
            </a:r>
            <a:r>
              <a:rPr lang="tr-TR" sz="2800" i="1" dirty="0" smtClean="0"/>
              <a:t>: </a:t>
            </a:r>
            <a:r>
              <a:rPr lang="en-US" sz="2800" dirty="0" smtClean="0"/>
              <a:t>Bu da </a:t>
            </a:r>
            <a:r>
              <a:rPr lang="en-US" sz="2800" dirty="0" err="1" smtClean="0"/>
              <a:t>gelecek</a:t>
            </a:r>
            <a:r>
              <a:rPr lang="en-US" sz="2800" dirty="0" smtClean="0"/>
              <a:t> </a:t>
            </a:r>
            <a:r>
              <a:rPr lang="en-US" sz="2800" dirty="0" err="1" smtClean="0"/>
              <a:t>zaman</a:t>
            </a:r>
            <a:r>
              <a:rPr lang="en-US" sz="2800" dirty="0" smtClean="0"/>
              <a:t> </a:t>
            </a:r>
            <a:r>
              <a:rPr lang="en-US" sz="2800" dirty="0" err="1" smtClean="0"/>
              <a:t>ifade</a:t>
            </a:r>
            <a:r>
              <a:rPr lang="en-US" sz="2800" dirty="0" smtClean="0"/>
              <a:t> </a:t>
            </a:r>
            <a:r>
              <a:rPr lang="en-US" sz="2800" dirty="0" err="1" smtClean="0"/>
              <a:t>eden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partisip</a:t>
            </a:r>
            <a:r>
              <a:rPr lang="en-US" sz="2800" dirty="0" smtClean="0"/>
              <a:t> </a:t>
            </a:r>
            <a:r>
              <a:rPr lang="en-US" sz="2800" dirty="0" err="1" smtClean="0"/>
              <a:t>ekidir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yakıl-ası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ol-ası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çık-ası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geber-esi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ezil-esi</a:t>
            </a:r>
            <a:r>
              <a:rPr lang="en-US" sz="2800" dirty="0" smtClean="0"/>
              <a:t> </a:t>
            </a:r>
            <a:r>
              <a:rPr lang="en-US" sz="2800" dirty="0" err="1" smtClean="0"/>
              <a:t>misallerinde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. </a:t>
            </a:r>
            <a:r>
              <a:rPr lang="en-US" sz="2800" dirty="0" err="1" smtClean="0"/>
              <a:t>Eskiden</a:t>
            </a:r>
            <a:r>
              <a:rPr lang="en-US" sz="2800" dirty="0" smtClean="0"/>
              <a:t> </a:t>
            </a:r>
            <a:r>
              <a:rPr lang="en-US" sz="2800" dirty="0" err="1" smtClean="0"/>
              <a:t>beri</a:t>
            </a:r>
            <a:r>
              <a:rPr lang="en-US" sz="2800" dirty="0" smtClean="0"/>
              <a:t> </a:t>
            </a:r>
            <a:r>
              <a:rPr lang="en-US" sz="2800" dirty="0" err="1" smtClean="0"/>
              <a:t>işlek</a:t>
            </a:r>
            <a:r>
              <a:rPr lang="en-US" sz="2800" dirty="0" smtClean="0"/>
              <a:t> </a:t>
            </a:r>
            <a:r>
              <a:rPr lang="en-US" sz="2800" dirty="0" err="1" smtClean="0"/>
              <a:t>olan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ek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acak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ecek</a:t>
            </a:r>
            <a:r>
              <a:rPr lang="en-US" sz="2800" dirty="0" smtClean="0"/>
              <a:t> </a:t>
            </a:r>
            <a:r>
              <a:rPr lang="en-US" sz="2800" dirty="0" err="1" smtClean="0"/>
              <a:t>kadar</a:t>
            </a:r>
            <a:r>
              <a:rPr lang="en-US" sz="2800" dirty="0" smtClean="0"/>
              <a:t> </a:t>
            </a:r>
            <a:r>
              <a:rPr lang="en-US" sz="2800" dirty="0" err="1" smtClean="0"/>
              <a:t>fazla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kullanılmaz</a:t>
            </a:r>
            <a:r>
              <a:rPr lang="en-US" sz="2800" dirty="0" smtClean="0"/>
              <a:t>. Bu </a:t>
            </a:r>
            <a:r>
              <a:rPr lang="en-US" sz="2800" dirty="0" err="1" smtClean="0"/>
              <a:t>ek</a:t>
            </a:r>
            <a:r>
              <a:rPr lang="en-US" sz="2800" dirty="0" smtClean="0"/>
              <a:t>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 smtClean="0"/>
              <a:t>Anadolu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Türkçesinde</a:t>
            </a:r>
            <a:r>
              <a:rPr lang="en-US" sz="2800" dirty="0" smtClean="0"/>
              <a:t> </a:t>
            </a:r>
            <a:r>
              <a:rPr lang="en-US" sz="2800" dirty="0" err="1" smtClean="0"/>
              <a:t>bazen</a:t>
            </a:r>
            <a:r>
              <a:rPr lang="en-US" sz="2800" dirty="0" smtClean="0"/>
              <a:t> </a:t>
            </a:r>
            <a:r>
              <a:rPr lang="en-US" sz="2800" dirty="0" err="1" smtClean="0"/>
              <a:t>şekil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zaman</a:t>
            </a:r>
            <a:r>
              <a:rPr lang="en-US" sz="2800" dirty="0" smtClean="0"/>
              <a:t> </a:t>
            </a:r>
            <a:r>
              <a:rPr lang="en-US" sz="2800" dirty="0" err="1" smtClean="0"/>
              <a:t>eki</a:t>
            </a:r>
            <a:r>
              <a:rPr lang="en-US" sz="2800" dirty="0" smtClean="0"/>
              <a:t> </a:t>
            </a:r>
            <a:r>
              <a:rPr lang="en-US" sz="2800" dirty="0" err="1" smtClean="0"/>
              <a:t>durumuna</a:t>
            </a:r>
            <a:r>
              <a:rPr lang="en-US" sz="2800" dirty="0" smtClean="0"/>
              <a:t> da </a:t>
            </a:r>
            <a:r>
              <a:rPr lang="en-US" sz="2800" dirty="0" err="1" smtClean="0"/>
              <a:t>geçmiştir.Eskiden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ġası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gesi</a:t>
            </a:r>
            <a:r>
              <a:rPr lang="en-US" sz="2800" dirty="0" smtClean="0"/>
              <a:t> </a:t>
            </a:r>
            <a:r>
              <a:rPr lang="en-US" sz="2800" dirty="0" err="1" smtClean="0"/>
              <a:t>şeklinde</a:t>
            </a:r>
            <a:r>
              <a:rPr lang="en-US" sz="2800" dirty="0" smtClean="0"/>
              <a:t> </a:t>
            </a:r>
            <a:r>
              <a:rPr lang="en-US" sz="2800" dirty="0" err="1" smtClean="0"/>
              <a:t>olan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ekin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ġa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ge</a:t>
            </a:r>
            <a:r>
              <a:rPr lang="en-US" sz="2800" dirty="0" smtClean="0"/>
              <a:t> </a:t>
            </a:r>
            <a:r>
              <a:rPr lang="en-US" sz="2800" dirty="0" err="1" smtClean="0"/>
              <a:t>gelecek</a:t>
            </a:r>
            <a:r>
              <a:rPr lang="en-US" sz="2800" dirty="0" smtClean="0"/>
              <a:t> </a:t>
            </a:r>
            <a:r>
              <a:rPr lang="en-US" sz="2800" dirty="0" err="1" smtClean="0"/>
              <a:t>zaman</a:t>
            </a:r>
            <a:r>
              <a:rPr lang="en-US" sz="2800" dirty="0" smtClean="0"/>
              <a:t> </a:t>
            </a:r>
            <a:r>
              <a:rPr lang="en-US" sz="2800" dirty="0" err="1" smtClean="0"/>
              <a:t>partisip</a:t>
            </a:r>
            <a:r>
              <a:rPr lang="en-US" sz="2800" dirty="0" smtClean="0"/>
              <a:t> </a:t>
            </a:r>
            <a:r>
              <a:rPr lang="en-US" sz="2800" dirty="0" err="1" smtClean="0"/>
              <a:t>eki</a:t>
            </a:r>
            <a:r>
              <a:rPr lang="en-US" sz="2800" dirty="0" smtClean="0"/>
              <a:t> </a:t>
            </a:r>
            <a:r>
              <a:rPr lang="en-US" sz="2800" dirty="0" err="1" smtClean="0"/>
              <a:t>ile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sı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iyelik</a:t>
            </a:r>
            <a:r>
              <a:rPr lang="en-US" sz="2800" dirty="0" smtClean="0"/>
              <a:t> </a:t>
            </a:r>
            <a:r>
              <a:rPr lang="en-US" sz="2800" dirty="0" err="1" smtClean="0"/>
              <a:t>ekinin</a:t>
            </a:r>
            <a:r>
              <a:rPr lang="en-US" sz="2800" dirty="0" smtClean="0"/>
              <a:t> </a:t>
            </a:r>
            <a:r>
              <a:rPr lang="en-US" sz="2800" dirty="0" err="1" smtClean="0"/>
              <a:t>birleşmesinden</a:t>
            </a:r>
            <a:r>
              <a:rPr lang="en-US" sz="2800" dirty="0" smtClean="0"/>
              <a:t> </a:t>
            </a:r>
            <a:r>
              <a:rPr lang="en-US" sz="2800" dirty="0" err="1" smtClean="0"/>
              <a:t>çıktığı</a:t>
            </a:r>
            <a:r>
              <a:rPr lang="en-US" sz="2800" dirty="0" smtClean="0"/>
              <a:t> </a:t>
            </a:r>
            <a:r>
              <a:rPr lang="en-US" sz="2800" dirty="0" err="1" smtClean="0"/>
              <a:t>anlaşılmaktadır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marL="474980" indent="-474980">
              <a:spcAft>
                <a:spcPts val="0"/>
              </a:spcAft>
            </a:pPr>
            <a:endParaRPr lang="tr-TR" sz="2800" b="1" dirty="0"/>
          </a:p>
        </p:txBody>
      </p:sp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276600" y="190500"/>
            <a:ext cx="14401800" cy="1129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980" indent="-474980">
              <a:lnSpc>
                <a:spcPct val="200000"/>
              </a:lnSpc>
              <a:spcAft>
                <a:spcPts val="0"/>
              </a:spcAft>
            </a:pPr>
            <a:r>
              <a:rPr lang="tr-TR" sz="2800" b="1" dirty="0" smtClean="0">
                <a:ea typeface="Times New Roman"/>
              </a:rPr>
              <a:t>Geçmişte kullanılan ancak şimdi kullanılmayan  sıfat-fiil ekleri  şunlardır: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i="1" dirty="0" smtClean="0"/>
              <a:t>-dı, -di, -du, -</a:t>
            </a:r>
            <a:r>
              <a:rPr lang="en-US" sz="2800" i="1" dirty="0" err="1" smtClean="0"/>
              <a:t>dü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tı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ti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tu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tü</a:t>
            </a:r>
            <a:r>
              <a:rPr lang="tr-TR" sz="2800" i="1" dirty="0" smtClean="0"/>
              <a:t>: </a:t>
            </a:r>
            <a:r>
              <a:rPr lang="en-US" sz="2800" i="1" dirty="0" err="1" smtClean="0"/>
              <a:t>şıp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sev</a:t>
            </a:r>
            <a:r>
              <a:rPr lang="en-US" sz="2800" i="1" dirty="0" smtClean="0"/>
              <a:t>-di, </a:t>
            </a:r>
            <a:r>
              <a:rPr lang="en-US" sz="2800" i="1" dirty="0" err="1" smtClean="0"/>
              <a:t>külbas-tı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beğen</a:t>
            </a:r>
            <a:r>
              <a:rPr lang="en-US" sz="2800" i="1" dirty="0" smtClean="0"/>
              <a:t>-di, de-di </a:t>
            </a:r>
            <a:r>
              <a:rPr lang="en-US" sz="2800" i="1" dirty="0" err="1" smtClean="0"/>
              <a:t>ko</a:t>
            </a:r>
            <a:r>
              <a:rPr lang="en-US" sz="2800" i="1" dirty="0" smtClean="0"/>
              <a:t>-du, </a:t>
            </a:r>
            <a:r>
              <a:rPr lang="en-US" sz="2800" i="1" dirty="0" err="1" smtClean="0"/>
              <a:t>gece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kon</a:t>
            </a:r>
            <a:r>
              <a:rPr lang="en-US" sz="2800" i="1" dirty="0" smtClean="0"/>
              <a:t>-du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 </a:t>
            </a:r>
            <a:r>
              <a:rPr lang="en-US" sz="2800" dirty="0" err="1" smtClean="0"/>
              <a:t>misallerde</a:t>
            </a:r>
            <a:r>
              <a:rPr lang="en-US" sz="2800" dirty="0" smtClean="0"/>
              <a:t> </a:t>
            </a:r>
            <a:r>
              <a:rPr lang="en-US" sz="2800" dirty="0" err="1" smtClean="0"/>
              <a:t>görülen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ek</a:t>
            </a:r>
            <a:r>
              <a:rPr lang="en-US" sz="2800" dirty="0" smtClean="0"/>
              <a:t> son </a:t>
            </a:r>
            <a:r>
              <a:rPr lang="en-US" sz="2800" dirty="0" err="1" smtClean="0"/>
              <a:t>zamanlarda</a:t>
            </a:r>
            <a:r>
              <a:rPr lang="en-US" sz="2800" dirty="0" smtClean="0"/>
              <a:t> </a:t>
            </a:r>
            <a:r>
              <a:rPr lang="en-US" sz="2800" dirty="0" err="1" smtClean="0"/>
              <a:t>böyle</a:t>
            </a:r>
            <a:r>
              <a:rPr lang="en-US" sz="2800" dirty="0" smtClean="0"/>
              <a:t> </a:t>
            </a:r>
            <a:r>
              <a:rPr lang="en-US" sz="2800" dirty="0" err="1" smtClean="0"/>
              <a:t>kelimelerde</a:t>
            </a:r>
            <a:r>
              <a:rPr lang="en-US" sz="2800" dirty="0" smtClean="0"/>
              <a:t> </a:t>
            </a:r>
            <a:r>
              <a:rPr lang="en-US" sz="2800" dirty="0" err="1" smtClean="0"/>
              <a:t>partisip</a:t>
            </a:r>
            <a:r>
              <a:rPr lang="en-US" sz="2800" dirty="0" smtClean="0"/>
              <a:t> </a:t>
            </a:r>
            <a:r>
              <a:rPr lang="en-US" sz="2800" dirty="0" err="1" smtClean="0"/>
              <a:t>eki</a:t>
            </a:r>
            <a:r>
              <a:rPr lang="en-US" sz="2800" dirty="0" smtClean="0"/>
              <a:t> </a:t>
            </a:r>
            <a:r>
              <a:rPr lang="en-US" sz="2800" dirty="0" err="1" smtClean="0"/>
              <a:t>durumuna</a:t>
            </a:r>
            <a:r>
              <a:rPr lang="en-US" sz="2800" dirty="0" smtClean="0"/>
              <a:t> </a:t>
            </a:r>
            <a:r>
              <a:rPr lang="en-US" sz="2800" dirty="0" err="1" smtClean="0"/>
              <a:t>geçmiş</a:t>
            </a:r>
            <a:r>
              <a:rPr lang="en-US" sz="2800" dirty="0" smtClean="0"/>
              <a:t> </a:t>
            </a:r>
            <a:r>
              <a:rPr lang="en-US" sz="2800" dirty="0" err="1" smtClean="0"/>
              <a:t>görünüyor</a:t>
            </a:r>
            <a:r>
              <a:rPr lang="en-US" sz="2800" dirty="0" smtClean="0"/>
              <a:t>. </a:t>
            </a:r>
            <a:r>
              <a:rPr lang="en-US" sz="2800" dirty="0" err="1" smtClean="0"/>
              <a:t>Fakat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örneklerin</a:t>
            </a:r>
            <a:r>
              <a:rPr lang="en-US" sz="2800" dirty="0" smtClean="0"/>
              <a:t> </a:t>
            </a:r>
            <a:r>
              <a:rPr lang="en-US" sz="2800" dirty="0" err="1" smtClean="0"/>
              <a:t>başka</a:t>
            </a:r>
            <a:r>
              <a:rPr lang="en-US" sz="2800" dirty="0" smtClean="0"/>
              <a:t> </a:t>
            </a:r>
            <a:r>
              <a:rPr lang="en-US" sz="2800" dirty="0" err="1" smtClean="0"/>
              <a:t>şekillerden</a:t>
            </a:r>
            <a:r>
              <a:rPr lang="en-US" sz="2800" dirty="0" smtClean="0"/>
              <a:t> </a:t>
            </a:r>
            <a:r>
              <a:rPr lang="en-US" sz="2800" dirty="0" err="1" smtClean="0"/>
              <a:t>veya</a:t>
            </a:r>
            <a:r>
              <a:rPr lang="en-US" sz="2800" dirty="0" smtClean="0"/>
              <a:t> </a:t>
            </a:r>
            <a:r>
              <a:rPr lang="en-US" sz="2800" dirty="0" err="1" smtClean="0"/>
              <a:t>bilhassa</a:t>
            </a:r>
            <a:r>
              <a:rPr lang="en-US" sz="2800" dirty="0" smtClean="0"/>
              <a:t> </a:t>
            </a:r>
            <a:r>
              <a:rPr lang="en-US" sz="2800" dirty="0" err="1" smtClean="0"/>
              <a:t>görülen</a:t>
            </a:r>
            <a:r>
              <a:rPr lang="en-US" sz="2800" dirty="0" smtClean="0"/>
              <a:t> </a:t>
            </a:r>
            <a:r>
              <a:rPr lang="en-US" sz="2800" dirty="0" err="1" smtClean="0"/>
              <a:t>geçmiş</a:t>
            </a:r>
            <a:r>
              <a:rPr lang="en-US" sz="2800" dirty="0" smtClean="0"/>
              <a:t> </a:t>
            </a:r>
            <a:r>
              <a:rPr lang="en-US" sz="2800" dirty="0" err="1" smtClean="0"/>
              <a:t>zaman</a:t>
            </a:r>
            <a:r>
              <a:rPr lang="en-US" sz="2800" dirty="0" smtClean="0"/>
              <a:t> </a:t>
            </a:r>
            <a:r>
              <a:rPr lang="en-US" sz="2800" dirty="0" err="1" smtClean="0"/>
              <a:t>çekiminin</a:t>
            </a:r>
            <a:r>
              <a:rPr lang="en-US" sz="2800" dirty="0" smtClean="0"/>
              <a:t> </a:t>
            </a:r>
            <a:r>
              <a:rPr lang="en-US" sz="2800" dirty="0" err="1" smtClean="0"/>
              <a:t>klişeleşmesinden</a:t>
            </a:r>
            <a:r>
              <a:rPr lang="en-US" sz="2800" dirty="0" smtClean="0"/>
              <a:t> </a:t>
            </a:r>
            <a:r>
              <a:rPr lang="en-US" sz="2800" dirty="0" err="1" smtClean="0"/>
              <a:t>çıkmış</a:t>
            </a:r>
            <a:r>
              <a:rPr lang="en-US" sz="2800" dirty="0" smtClean="0"/>
              <a:t> </a:t>
            </a:r>
            <a:r>
              <a:rPr lang="en-US" sz="2800" dirty="0" err="1" smtClean="0"/>
              <a:t>olması</a:t>
            </a:r>
            <a:r>
              <a:rPr lang="en-US" sz="2800" dirty="0" smtClean="0"/>
              <a:t> da </a:t>
            </a:r>
            <a:r>
              <a:rPr lang="en-US" sz="2800" dirty="0" err="1" smtClean="0"/>
              <a:t>muhtemeldir</a:t>
            </a:r>
            <a:r>
              <a:rPr lang="en-US" sz="2800" dirty="0" smtClean="0"/>
              <a:t>. Her </a:t>
            </a:r>
            <a:r>
              <a:rPr lang="en-US" sz="2800" dirty="0" err="1" smtClean="0"/>
              <a:t>hâlde</a:t>
            </a:r>
            <a:r>
              <a:rPr lang="en-US" sz="2800" dirty="0" smtClean="0"/>
              <a:t>,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ekin</a:t>
            </a:r>
            <a:r>
              <a:rPr lang="en-US" sz="2800" dirty="0" smtClean="0"/>
              <a:t> </a:t>
            </a:r>
            <a:r>
              <a:rPr lang="en-US" sz="2800" dirty="0" err="1" smtClean="0"/>
              <a:t>partisip</a:t>
            </a:r>
            <a:r>
              <a:rPr lang="en-US" sz="2800" dirty="0" smtClean="0"/>
              <a:t> </a:t>
            </a:r>
            <a:r>
              <a:rPr lang="en-US" sz="2800" dirty="0" err="1" smtClean="0"/>
              <a:t>eki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olduğunu</a:t>
            </a:r>
            <a:r>
              <a:rPr lang="en-US" sz="2800" dirty="0" smtClean="0"/>
              <a:t> </a:t>
            </a:r>
            <a:r>
              <a:rPr lang="en-US" sz="2800" b="1" dirty="0" err="1" smtClean="0"/>
              <a:t>ihtiyatla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kabul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etmek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lâzımdır</a:t>
            </a:r>
            <a:r>
              <a:rPr lang="en-US" sz="2800" b="1" dirty="0" smtClean="0"/>
              <a:t>.</a:t>
            </a:r>
            <a:endParaRPr lang="tr-TR" sz="28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i="1" dirty="0"/>
              <a:t>-</a:t>
            </a:r>
            <a:r>
              <a:rPr lang="en-US" sz="2800" i="1" dirty="0" err="1"/>
              <a:t>malı</a:t>
            </a:r>
            <a:r>
              <a:rPr lang="en-US" sz="2800" i="1" dirty="0"/>
              <a:t>, -</a:t>
            </a:r>
            <a:r>
              <a:rPr lang="en-US" sz="2800" i="1" dirty="0" err="1" smtClean="0"/>
              <a:t>meli</a:t>
            </a:r>
            <a:r>
              <a:rPr lang="tr-TR" sz="2800" i="1" dirty="0" smtClean="0"/>
              <a:t>: </a:t>
            </a:r>
            <a:r>
              <a:rPr lang="en-US" sz="2800" dirty="0" err="1" smtClean="0"/>
              <a:t>Batı</a:t>
            </a:r>
            <a:r>
              <a:rPr lang="en-US" sz="2800" dirty="0" smtClean="0"/>
              <a:t> </a:t>
            </a:r>
            <a:r>
              <a:rPr lang="en-US" sz="2800" dirty="0" err="1"/>
              <a:t>Türkçesinde</a:t>
            </a:r>
            <a:r>
              <a:rPr lang="en-US" sz="2800" dirty="0"/>
              <a:t> </a:t>
            </a:r>
            <a:r>
              <a:rPr lang="en-US" sz="2800" dirty="0" err="1"/>
              <a:t>ortaya</a:t>
            </a:r>
            <a:r>
              <a:rPr lang="en-US" sz="2800" dirty="0"/>
              <a:t> </a:t>
            </a:r>
            <a:r>
              <a:rPr lang="en-US" sz="2800" dirty="0" err="1"/>
              <a:t>çıkan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ek</a:t>
            </a:r>
            <a:r>
              <a:rPr lang="en-US" sz="2800" dirty="0"/>
              <a:t> </a:t>
            </a:r>
            <a:r>
              <a:rPr lang="en-US" sz="2800" dirty="0" err="1"/>
              <a:t>evvelce</a:t>
            </a:r>
            <a:r>
              <a:rPr lang="en-US" sz="2800" dirty="0"/>
              <a:t> de </a:t>
            </a:r>
            <a:r>
              <a:rPr lang="en-US" sz="2800" dirty="0" err="1"/>
              <a:t>gördüğümüz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partisip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daha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Azeri </a:t>
            </a:r>
            <a:r>
              <a:rPr lang="en-US" sz="2800" dirty="0" err="1"/>
              <a:t>sahasında</a:t>
            </a:r>
            <a:r>
              <a:rPr lang="en-US" sz="2800" dirty="0"/>
              <a:t> </a:t>
            </a:r>
            <a:r>
              <a:rPr lang="en-US" sz="2800" dirty="0" err="1"/>
              <a:t>kullanılmış</a:t>
            </a:r>
            <a:r>
              <a:rPr lang="en-US" sz="2800" dirty="0"/>
              <a:t>, </a:t>
            </a:r>
            <a:r>
              <a:rPr lang="en-US" sz="2800" dirty="0" err="1"/>
              <a:t>Osmanlı</a:t>
            </a:r>
            <a:r>
              <a:rPr lang="en-US" sz="2800" dirty="0"/>
              <a:t> </a:t>
            </a:r>
            <a:r>
              <a:rPr lang="en-US" sz="2800" dirty="0" err="1"/>
              <a:t>sahasında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 smtClean="0"/>
              <a:t>görülegelmiştir</a:t>
            </a:r>
            <a:r>
              <a:rPr lang="en-US" sz="2800" dirty="0"/>
              <a:t>: Azeri </a:t>
            </a:r>
            <a:r>
              <a:rPr lang="en-US" sz="2800" dirty="0" err="1"/>
              <a:t>sahasındaki</a:t>
            </a:r>
            <a:r>
              <a:rPr lang="en-US" sz="2800" dirty="0"/>
              <a:t> </a:t>
            </a:r>
            <a:r>
              <a:rPr lang="en-US" sz="2800" i="1" dirty="0" err="1"/>
              <a:t>öğ-meli</a:t>
            </a:r>
            <a:r>
              <a:rPr lang="en-US" sz="2800" i="1" dirty="0"/>
              <a:t> (</a:t>
            </a:r>
            <a:r>
              <a:rPr lang="en-US" sz="2800" i="1" dirty="0" err="1"/>
              <a:t>güzel</a:t>
            </a:r>
            <a:r>
              <a:rPr lang="en-US" sz="2800" i="1" dirty="0"/>
              <a:t>)</a:t>
            </a:r>
            <a:r>
              <a:rPr lang="en-US" sz="2800" dirty="0"/>
              <a:t> «</a:t>
            </a:r>
            <a:r>
              <a:rPr lang="en-US" sz="2800" dirty="0" err="1"/>
              <a:t>övülecek</a:t>
            </a:r>
            <a:r>
              <a:rPr lang="en-US" sz="2800" dirty="0"/>
              <a:t>», </a:t>
            </a:r>
            <a:r>
              <a:rPr lang="en-US" sz="2800" i="1" dirty="0" err="1"/>
              <a:t>görmeli</a:t>
            </a:r>
            <a:r>
              <a:rPr lang="en-US" sz="2800" i="1" dirty="0"/>
              <a:t> (</a:t>
            </a:r>
            <a:r>
              <a:rPr lang="en-US" sz="2800" i="1" dirty="0" err="1"/>
              <a:t>yer</a:t>
            </a:r>
            <a:r>
              <a:rPr lang="en-US" sz="2800" i="1" dirty="0"/>
              <a:t>)</a:t>
            </a:r>
            <a:r>
              <a:rPr lang="en-US" sz="2800" dirty="0"/>
              <a:t> «</a:t>
            </a:r>
            <a:r>
              <a:rPr lang="en-US" sz="2800" dirty="0" err="1"/>
              <a:t>görülecek</a:t>
            </a:r>
            <a:r>
              <a:rPr lang="en-US" sz="2800" dirty="0"/>
              <a:t>»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misallerle</a:t>
            </a:r>
            <a:r>
              <a:rPr lang="en-US" sz="2800" dirty="0"/>
              <a:t> </a:t>
            </a:r>
            <a:r>
              <a:rPr lang="en-US" sz="2800" dirty="0" err="1"/>
              <a:t>bugün</a:t>
            </a:r>
            <a:r>
              <a:rPr lang="en-US" sz="2800" dirty="0"/>
              <a:t> </a:t>
            </a:r>
            <a:r>
              <a:rPr lang="en-US" sz="2800" dirty="0" err="1"/>
              <a:t>kullandığımız</a:t>
            </a:r>
            <a:r>
              <a:rPr lang="en-US" sz="2800" dirty="0"/>
              <a:t> </a:t>
            </a:r>
            <a:r>
              <a:rPr lang="en-US" sz="2800" i="1" dirty="0" err="1"/>
              <a:t>ağla-malı</a:t>
            </a:r>
            <a:r>
              <a:rPr lang="en-US" sz="2800" i="1" dirty="0"/>
              <a:t> (</a:t>
            </a:r>
            <a:r>
              <a:rPr lang="en-US" sz="2800" i="1" dirty="0" err="1"/>
              <a:t>olmak</a:t>
            </a:r>
            <a:r>
              <a:rPr lang="en-US" sz="2800" i="1" dirty="0"/>
              <a:t>)</a:t>
            </a:r>
            <a:r>
              <a:rPr lang="en-US" sz="2800" dirty="0"/>
              <a:t>, </a:t>
            </a:r>
            <a:r>
              <a:rPr lang="en-US" sz="2800" dirty="0" err="1"/>
              <a:t>Eski</a:t>
            </a:r>
            <a:r>
              <a:rPr lang="en-US" sz="2800" dirty="0"/>
              <a:t> </a:t>
            </a:r>
            <a:r>
              <a:rPr lang="en-US" sz="2800" dirty="0" err="1"/>
              <a:t>Anadolu</a:t>
            </a:r>
            <a:r>
              <a:rPr lang="en-US" sz="2800" dirty="0"/>
              <a:t> </a:t>
            </a:r>
            <a:r>
              <a:rPr lang="en-US" sz="2800" dirty="0" err="1"/>
              <a:t>Türkçesinde</a:t>
            </a:r>
            <a:r>
              <a:rPr lang="en-US" sz="2800" dirty="0"/>
              <a:t> </a:t>
            </a:r>
            <a:r>
              <a:rPr lang="en-US" sz="2800" i="1" dirty="0" err="1"/>
              <a:t>gönder-melü</a:t>
            </a:r>
            <a:r>
              <a:rPr lang="en-US" sz="2800" i="1" dirty="0"/>
              <a:t> (</a:t>
            </a:r>
            <a:r>
              <a:rPr lang="en-US" sz="2800" i="1" dirty="0" err="1"/>
              <a:t>ol</a:t>
            </a:r>
            <a:r>
              <a:rPr lang="en-US" sz="2800" i="1" dirty="0"/>
              <a:t>-), </a:t>
            </a:r>
            <a:r>
              <a:rPr lang="en-US" sz="2800" i="1" dirty="0" err="1"/>
              <a:t>iste-melü</a:t>
            </a:r>
            <a:r>
              <a:rPr lang="en-US" sz="2800" i="1" dirty="0"/>
              <a:t> (</a:t>
            </a:r>
            <a:r>
              <a:rPr lang="en-US" sz="2800" i="1" dirty="0" err="1"/>
              <a:t>ol</a:t>
            </a:r>
            <a:r>
              <a:rPr lang="en-US" sz="2800" i="1" dirty="0"/>
              <a:t>-)</a:t>
            </a:r>
            <a:r>
              <a:rPr lang="en-US" sz="2800" dirty="0"/>
              <a:t>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</a:t>
            </a:r>
            <a:endParaRPr lang="tr-T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i="1" dirty="0"/>
              <a:t>-ma, -</a:t>
            </a:r>
            <a:r>
              <a:rPr lang="en-US" sz="2800" i="1" dirty="0" smtClean="0"/>
              <a:t>me</a:t>
            </a:r>
            <a:r>
              <a:rPr lang="tr-TR" sz="2800" i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/>
              <a:t>fiilden</a:t>
            </a:r>
            <a:r>
              <a:rPr lang="en-US" sz="2800" dirty="0"/>
              <a:t> </a:t>
            </a:r>
            <a:r>
              <a:rPr lang="en-US" sz="2800" dirty="0" err="1"/>
              <a:t>isim</a:t>
            </a:r>
            <a:r>
              <a:rPr lang="en-US" sz="2800" dirty="0"/>
              <a:t> </a:t>
            </a:r>
            <a:r>
              <a:rPr lang="en-US" sz="2800" dirty="0" err="1"/>
              <a:t>yapma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sıfat</a:t>
            </a:r>
            <a:r>
              <a:rPr lang="en-US" sz="2800" dirty="0"/>
              <a:t> </a:t>
            </a:r>
            <a:r>
              <a:rPr lang="en-US" sz="2800" dirty="0" err="1"/>
              <a:t>ekinin</a:t>
            </a:r>
            <a:r>
              <a:rPr lang="en-US" sz="2800" dirty="0"/>
              <a:t> </a:t>
            </a:r>
            <a:r>
              <a:rPr lang="en-US" sz="2800" dirty="0" err="1"/>
              <a:t>birleşmesinden</a:t>
            </a:r>
            <a:r>
              <a:rPr lang="en-US" sz="2800" dirty="0"/>
              <a:t> </a:t>
            </a:r>
            <a:r>
              <a:rPr lang="en-US" sz="2800" dirty="0" err="1"/>
              <a:t>çıktığı</a:t>
            </a:r>
            <a:r>
              <a:rPr lang="en-US" sz="2800" dirty="0"/>
              <a:t> </a:t>
            </a:r>
            <a:r>
              <a:rPr lang="en-US" sz="2800" dirty="0" err="1"/>
              <a:t>anlaşılan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ek</a:t>
            </a:r>
            <a:r>
              <a:rPr lang="en-US" sz="2800" dirty="0"/>
              <a:t> </a:t>
            </a:r>
            <a:r>
              <a:rPr lang="en-US" sz="2800" dirty="0" err="1"/>
              <a:t>tabiî</a:t>
            </a:r>
            <a:r>
              <a:rPr lang="en-US" sz="2800" dirty="0"/>
              <a:t> </a:t>
            </a:r>
            <a:r>
              <a:rPr lang="en-US" sz="2800" dirty="0" err="1"/>
              <a:t>Eski</a:t>
            </a:r>
            <a:r>
              <a:rPr lang="en-US" sz="2800" dirty="0"/>
              <a:t> </a:t>
            </a:r>
            <a:r>
              <a:rPr lang="en-US" sz="2800" dirty="0" err="1"/>
              <a:t>Anadolu</a:t>
            </a:r>
            <a:r>
              <a:rPr lang="en-US" sz="2800" dirty="0"/>
              <a:t> </a:t>
            </a:r>
            <a:r>
              <a:rPr lang="en-US" sz="2800" dirty="0" err="1"/>
              <a:t>Türkçesinde</a:t>
            </a:r>
            <a:r>
              <a:rPr lang="en-US" sz="2800" dirty="0"/>
              <a:t> </a:t>
            </a:r>
            <a:r>
              <a:rPr lang="en-US" sz="2800" i="1" dirty="0"/>
              <a:t>-</a:t>
            </a:r>
            <a:r>
              <a:rPr lang="en-US" sz="2800" i="1" dirty="0" err="1"/>
              <a:t>malü</a:t>
            </a:r>
            <a:r>
              <a:rPr lang="en-US" sz="2800" i="1" dirty="0"/>
              <a:t>, -</a:t>
            </a:r>
            <a:r>
              <a:rPr lang="en-US" sz="2800" i="1" dirty="0" err="1"/>
              <a:t>melü</a:t>
            </a:r>
            <a:r>
              <a:rPr lang="en-US" sz="2800" dirty="0"/>
              <a:t> </a:t>
            </a:r>
            <a:r>
              <a:rPr lang="en-US" sz="2800" dirty="0" err="1"/>
              <a:t>şeklinde</a:t>
            </a:r>
            <a:r>
              <a:rPr lang="en-US" sz="2800" dirty="0"/>
              <a:t> </a:t>
            </a:r>
            <a:r>
              <a:rPr lang="en-US" sz="2800" dirty="0" err="1"/>
              <a:t>idi</a:t>
            </a:r>
            <a:r>
              <a:rPr lang="en-US" sz="2800" dirty="0"/>
              <a:t>. </a:t>
            </a:r>
            <a:r>
              <a:rPr lang="en-US" sz="2800" dirty="0" err="1"/>
              <a:t>Misallerden</a:t>
            </a:r>
            <a:r>
              <a:rPr lang="en-US" sz="2800" dirty="0"/>
              <a:t> de </a:t>
            </a:r>
            <a:r>
              <a:rPr lang="en-US" sz="2800" dirty="0" err="1"/>
              <a:t>anlaşıldığı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ek</a:t>
            </a:r>
            <a:r>
              <a:rPr lang="en-US" sz="2800" dirty="0"/>
              <a:t> </a:t>
            </a:r>
            <a:r>
              <a:rPr lang="en-US" sz="2800" dirty="0" err="1"/>
              <a:t>partisip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gelecek</a:t>
            </a:r>
            <a:r>
              <a:rPr lang="en-US" sz="2800" dirty="0"/>
              <a:t> </a:t>
            </a:r>
            <a:r>
              <a:rPr lang="en-US" sz="2800" dirty="0" err="1"/>
              <a:t>zaman</a:t>
            </a:r>
            <a:r>
              <a:rPr lang="en-US" sz="2800" dirty="0"/>
              <a:t> </a:t>
            </a:r>
            <a:r>
              <a:rPr lang="en-US" sz="2800" dirty="0" err="1"/>
              <a:t>ifadesi</a:t>
            </a:r>
            <a:r>
              <a:rPr lang="en-US" sz="2800" dirty="0"/>
              <a:t> </a:t>
            </a:r>
            <a:r>
              <a:rPr lang="en-US" sz="2800" dirty="0" err="1"/>
              <a:t>taşımaktadır</a:t>
            </a:r>
            <a:r>
              <a:rPr lang="en-US" sz="2800" dirty="0"/>
              <a:t>. </a:t>
            </a:r>
            <a:r>
              <a:rPr lang="en-US" sz="2800" dirty="0" err="1"/>
              <a:t>Şekil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zaman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gereklik</a:t>
            </a:r>
            <a:r>
              <a:rPr lang="en-US" sz="2800" dirty="0"/>
              <a:t> </a:t>
            </a:r>
            <a:r>
              <a:rPr lang="en-US" sz="2800" dirty="0" err="1"/>
              <a:t>kipine</a:t>
            </a:r>
            <a:r>
              <a:rPr lang="en-US" sz="2800" dirty="0"/>
              <a:t> </a:t>
            </a:r>
            <a:r>
              <a:rPr lang="en-US" sz="2800" dirty="0" err="1"/>
              <a:t>geçtiğini</a:t>
            </a:r>
            <a:r>
              <a:rPr lang="en-US" sz="2800" dirty="0"/>
              <a:t> </a:t>
            </a:r>
            <a:r>
              <a:rPr lang="en-US" sz="2800" dirty="0" err="1"/>
              <a:t>evvelce</a:t>
            </a:r>
            <a:r>
              <a:rPr lang="en-US" sz="2800" dirty="0"/>
              <a:t> </a:t>
            </a:r>
            <a:r>
              <a:rPr lang="en-US" sz="2800" dirty="0" err="1"/>
              <a:t>görmüştük</a:t>
            </a:r>
            <a:r>
              <a:rPr lang="en-US" sz="2800" dirty="0"/>
              <a:t>.</a:t>
            </a:r>
            <a:endParaRPr lang="tr-T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i="1" dirty="0"/>
              <a:t>-</a:t>
            </a:r>
            <a:r>
              <a:rPr lang="en-US" sz="2800" i="1" dirty="0" err="1"/>
              <a:t>daçı</a:t>
            </a:r>
            <a:r>
              <a:rPr lang="en-US" sz="2800" i="1" dirty="0"/>
              <a:t>, -</a:t>
            </a:r>
            <a:r>
              <a:rPr lang="en-US" sz="2800" i="1" dirty="0" err="1" smtClean="0"/>
              <a:t>deçi</a:t>
            </a:r>
            <a:r>
              <a:rPr lang="tr-TR" sz="2800" i="1" dirty="0" smtClean="0"/>
              <a:t> :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/>
              <a:t>Türkçenin</a:t>
            </a:r>
            <a:r>
              <a:rPr lang="en-US" sz="2800" dirty="0"/>
              <a:t> </a:t>
            </a:r>
            <a:r>
              <a:rPr lang="en-US" sz="2800" dirty="0" err="1"/>
              <a:t>gelecek</a:t>
            </a:r>
            <a:r>
              <a:rPr lang="en-US" sz="2800" dirty="0"/>
              <a:t> </a:t>
            </a:r>
            <a:r>
              <a:rPr lang="en-US" sz="2800" dirty="0" err="1"/>
              <a:t>zaman</a:t>
            </a:r>
            <a:r>
              <a:rPr lang="en-US" sz="2800" dirty="0"/>
              <a:t> </a:t>
            </a:r>
            <a:r>
              <a:rPr lang="en-US" sz="2800" dirty="0" err="1"/>
              <a:t>partisip</a:t>
            </a:r>
            <a:r>
              <a:rPr lang="en-US" sz="2800" dirty="0"/>
              <a:t> </a:t>
            </a:r>
            <a:r>
              <a:rPr lang="en-US" sz="2800" dirty="0" err="1"/>
              <a:t>eklerinden</a:t>
            </a:r>
            <a:r>
              <a:rPr lang="en-US" sz="2800" dirty="0"/>
              <a:t> </a:t>
            </a:r>
            <a:r>
              <a:rPr lang="en-US" sz="2800" dirty="0" err="1"/>
              <a:t>biri</a:t>
            </a:r>
            <a:r>
              <a:rPr lang="en-US" sz="2800" dirty="0"/>
              <a:t> </a:t>
            </a:r>
            <a:r>
              <a:rPr lang="en-US" sz="2800" dirty="0" err="1"/>
              <a:t>olan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ek</a:t>
            </a:r>
            <a:r>
              <a:rPr lang="en-US" sz="2800" dirty="0"/>
              <a:t> </a:t>
            </a:r>
            <a:r>
              <a:rPr lang="en-US" sz="2800" dirty="0" err="1"/>
              <a:t>Batı</a:t>
            </a:r>
            <a:r>
              <a:rPr lang="en-US" sz="2800" dirty="0"/>
              <a:t> </a:t>
            </a:r>
            <a:r>
              <a:rPr lang="en-US" sz="2800" dirty="0" err="1"/>
              <a:t>Türkçesinin</a:t>
            </a:r>
            <a:r>
              <a:rPr lang="en-US" sz="2800" dirty="0"/>
              <a:t> </a:t>
            </a:r>
            <a:r>
              <a:rPr lang="en-US" sz="2800" dirty="0" err="1"/>
              <a:t>başlarında</a:t>
            </a:r>
            <a:r>
              <a:rPr lang="en-US" sz="2800" dirty="0"/>
              <a:t> da </a:t>
            </a:r>
            <a:r>
              <a:rPr lang="en-US" sz="2800" dirty="0" err="1"/>
              <a:t>tek</a:t>
            </a:r>
            <a:r>
              <a:rPr lang="en-US" sz="2800" dirty="0"/>
              <a:t> </a:t>
            </a:r>
            <a:r>
              <a:rPr lang="en-US" sz="2800" dirty="0" err="1"/>
              <a:t>tük</a:t>
            </a:r>
            <a:r>
              <a:rPr lang="en-US" sz="2800" dirty="0"/>
              <a:t> </a:t>
            </a:r>
            <a:r>
              <a:rPr lang="en-US" sz="2800" dirty="0" err="1"/>
              <a:t>misallerde</a:t>
            </a:r>
            <a:r>
              <a:rPr lang="en-US" sz="2800" dirty="0"/>
              <a:t> </a:t>
            </a:r>
            <a:r>
              <a:rPr lang="en-US" sz="2800" dirty="0" err="1"/>
              <a:t>görülebilir</a:t>
            </a:r>
            <a:r>
              <a:rPr lang="en-US" sz="2800" dirty="0"/>
              <a:t>: </a:t>
            </a:r>
            <a:r>
              <a:rPr lang="en-US" sz="2800" i="1" dirty="0" err="1"/>
              <a:t>öl-deçi</a:t>
            </a:r>
            <a:r>
              <a:rPr lang="en-US" sz="2800" i="1" dirty="0"/>
              <a:t>, gel-</a:t>
            </a:r>
            <a:r>
              <a:rPr lang="en-US" sz="2800" i="1" dirty="0" err="1"/>
              <a:t>deçi</a:t>
            </a:r>
            <a:r>
              <a:rPr lang="en-US" sz="2800" i="1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 </a:t>
            </a:r>
            <a:r>
              <a:rPr lang="en-US" sz="2800" dirty="0" err="1"/>
              <a:t>Fakat</a:t>
            </a:r>
            <a:r>
              <a:rPr lang="en-US" sz="2800" dirty="0"/>
              <a:t> </a:t>
            </a:r>
            <a:r>
              <a:rPr lang="en-US" sz="2800" dirty="0" err="1"/>
              <a:t>daha</a:t>
            </a:r>
            <a:r>
              <a:rPr lang="en-US" sz="2800" dirty="0"/>
              <a:t>, </a:t>
            </a:r>
            <a:r>
              <a:rPr lang="en-US" sz="2800" dirty="0" err="1"/>
              <a:t>Eski</a:t>
            </a:r>
            <a:r>
              <a:rPr lang="en-US" sz="2800" dirty="0"/>
              <a:t> </a:t>
            </a:r>
            <a:r>
              <a:rPr lang="en-US" sz="2800" dirty="0" err="1"/>
              <a:t>Anadolu</a:t>
            </a:r>
            <a:r>
              <a:rPr lang="en-US" sz="2800" dirty="0"/>
              <a:t> </a:t>
            </a:r>
            <a:r>
              <a:rPr lang="en-US" sz="2800" dirty="0" err="1"/>
              <a:t>Türkçesi</a:t>
            </a:r>
            <a:r>
              <a:rPr lang="en-US" sz="2800" dirty="0"/>
              <a:t> </a:t>
            </a:r>
            <a:r>
              <a:rPr lang="en-US" sz="2800" dirty="0" err="1"/>
              <a:t>devrinde</a:t>
            </a:r>
            <a:r>
              <a:rPr lang="en-US" sz="2800" dirty="0"/>
              <a:t> </a:t>
            </a:r>
            <a:r>
              <a:rPr lang="en-US" sz="2800" dirty="0" err="1"/>
              <a:t>iken</a:t>
            </a:r>
            <a:r>
              <a:rPr lang="en-US" sz="2800" dirty="0"/>
              <a:t> </a:t>
            </a:r>
            <a:r>
              <a:rPr lang="en-US" sz="2800" dirty="0" err="1"/>
              <a:t>büsbütün</a:t>
            </a:r>
            <a:r>
              <a:rPr lang="en-US" sz="2800" dirty="0"/>
              <a:t> </a:t>
            </a:r>
            <a:r>
              <a:rPr lang="en-US" sz="2800" dirty="0" err="1"/>
              <a:t>unutulmuştur</a:t>
            </a:r>
            <a:r>
              <a:rPr lang="en-US" sz="2800" dirty="0"/>
              <a:t>.</a:t>
            </a:r>
            <a:endParaRPr lang="tr-TR" sz="2800" dirty="0"/>
          </a:p>
          <a:p>
            <a:r>
              <a:rPr lang="en-US" sz="2800" b="1" i="1" dirty="0" err="1"/>
              <a:t>İsim</a:t>
            </a:r>
            <a:r>
              <a:rPr lang="en-US" sz="2800" b="1" i="1" dirty="0"/>
              <a:t> </a:t>
            </a:r>
            <a:r>
              <a:rPr lang="en-US" sz="2800" b="1" i="1" dirty="0" err="1"/>
              <a:t>fiilinin</a:t>
            </a:r>
            <a:r>
              <a:rPr lang="en-US" sz="2800" b="1" i="1" dirty="0"/>
              <a:t> </a:t>
            </a:r>
            <a:r>
              <a:rPr lang="en-US" sz="2800" b="1" i="1" dirty="0" err="1"/>
              <a:t>partisipi</a:t>
            </a:r>
            <a:endParaRPr lang="tr-TR" sz="28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/>
              <a:t>Bütün</a:t>
            </a:r>
            <a:r>
              <a:rPr lang="en-US" sz="2800" dirty="0" smtClean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partisip</a:t>
            </a:r>
            <a:r>
              <a:rPr lang="en-US" sz="2800" dirty="0"/>
              <a:t> </a:t>
            </a:r>
            <a:r>
              <a:rPr lang="en-US" sz="2800" dirty="0" err="1"/>
              <a:t>ekleri</a:t>
            </a:r>
            <a:r>
              <a:rPr lang="en-US" sz="2800" dirty="0"/>
              <a:t> </a:t>
            </a:r>
            <a:r>
              <a:rPr lang="en-US" sz="2800" dirty="0" err="1"/>
              <a:t>içinde</a:t>
            </a:r>
            <a:r>
              <a:rPr lang="en-US" sz="2800" dirty="0"/>
              <a:t> </a:t>
            </a:r>
            <a:r>
              <a:rPr lang="en-US" sz="2800" i="1" dirty="0" err="1"/>
              <a:t>i</a:t>
            </a:r>
            <a:r>
              <a:rPr lang="en-US" sz="2800" i="1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fiili</a:t>
            </a:r>
            <a:r>
              <a:rPr lang="en-US" sz="2800" dirty="0"/>
              <a:t> </a:t>
            </a:r>
            <a:r>
              <a:rPr lang="en-US" sz="2800" dirty="0" err="1"/>
              <a:t>yalnız</a:t>
            </a:r>
            <a:r>
              <a:rPr lang="en-US" sz="2800" dirty="0"/>
              <a:t> </a:t>
            </a:r>
            <a:r>
              <a:rPr lang="en-US" sz="2800" i="1" dirty="0"/>
              <a:t>-</a:t>
            </a:r>
            <a:r>
              <a:rPr lang="en-US" sz="2800" i="1" dirty="0" err="1"/>
              <a:t>dük</a:t>
            </a:r>
            <a:r>
              <a:rPr lang="en-US" sz="2800" dirty="0"/>
              <a:t> </a:t>
            </a:r>
            <a:r>
              <a:rPr lang="en-US" sz="2800" dirty="0" err="1"/>
              <a:t>ekini</a:t>
            </a:r>
            <a:r>
              <a:rPr lang="en-US" sz="2800" dirty="0"/>
              <a:t> </a:t>
            </a:r>
            <a:r>
              <a:rPr lang="en-US" sz="2800" dirty="0" err="1"/>
              <a:t>alır</a:t>
            </a:r>
            <a:r>
              <a:rPr lang="en-US" sz="2800" dirty="0"/>
              <a:t>: </a:t>
            </a:r>
            <a:r>
              <a:rPr lang="en-US" sz="2800" i="1" dirty="0" err="1"/>
              <a:t>i-düg-i</a:t>
            </a:r>
            <a:r>
              <a:rPr lang="en-US" sz="2800" dirty="0"/>
              <a:t> </a:t>
            </a:r>
            <a:r>
              <a:rPr lang="en-US" sz="2800" dirty="0" err="1"/>
              <a:t>şeklinde</a:t>
            </a:r>
            <a:r>
              <a:rPr lang="en-US" sz="2800" dirty="0"/>
              <a:t> </a:t>
            </a:r>
            <a:r>
              <a:rPr lang="en-US" sz="2800" dirty="0" err="1"/>
              <a:t>görüldüğü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 </a:t>
            </a:r>
            <a:r>
              <a:rPr lang="en-US" sz="2800" i="1" dirty="0" err="1"/>
              <a:t>i</a:t>
            </a:r>
            <a:r>
              <a:rPr lang="en-US" sz="2800" i="1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fiilinin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tek</a:t>
            </a:r>
            <a:r>
              <a:rPr lang="en-US" sz="2800" dirty="0"/>
              <a:t> </a:t>
            </a:r>
            <a:r>
              <a:rPr lang="en-US" sz="2800" dirty="0" err="1"/>
              <a:t>partisipi</a:t>
            </a:r>
            <a:r>
              <a:rPr lang="en-US" sz="2800" dirty="0"/>
              <a:t> </a:t>
            </a:r>
            <a:r>
              <a:rPr lang="en-US" sz="2800" dirty="0" err="1"/>
              <a:t>eskiden</a:t>
            </a:r>
            <a:r>
              <a:rPr lang="en-US" sz="2800" dirty="0"/>
              <a:t> </a:t>
            </a:r>
            <a:r>
              <a:rPr lang="en-US" sz="2800" dirty="0" err="1"/>
              <a:t>daha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dirty="0" err="1"/>
              <a:t>kullanılırdı</a:t>
            </a:r>
            <a:r>
              <a:rPr lang="en-US" sz="2800" dirty="0"/>
              <a:t>. </a:t>
            </a:r>
            <a:r>
              <a:rPr lang="en-US" sz="2800" dirty="0" err="1"/>
              <a:t>Bugün</a:t>
            </a:r>
            <a:r>
              <a:rPr lang="en-US" sz="2800" dirty="0"/>
              <a:t> de </a:t>
            </a:r>
            <a:r>
              <a:rPr lang="en-US" sz="2800" dirty="0" err="1"/>
              <a:t>klişeleşmiş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yaşamaktadır</a:t>
            </a:r>
            <a:r>
              <a:rPr lang="en-US" sz="2800" dirty="0"/>
              <a:t>: </a:t>
            </a:r>
            <a:r>
              <a:rPr lang="en-US" sz="2800" i="1" dirty="0"/>
              <a:t>ne </a:t>
            </a:r>
            <a:r>
              <a:rPr lang="en-US" sz="2800" i="1" dirty="0" err="1"/>
              <a:t>idügi</a:t>
            </a:r>
            <a:r>
              <a:rPr lang="en-US" sz="2800" i="1" dirty="0"/>
              <a:t> </a:t>
            </a:r>
            <a:r>
              <a:rPr lang="en-US" sz="2800" i="1" dirty="0" err="1"/>
              <a:t>belirsiz</a:t>
            </a:r>
            <a:r>
              <a:rPr lang="en-US" sz="2800" i="1" dirty="0"/>
              <a:t> </a:t>
            </a:r>
            <a:r>
              <a:rPr lang="en-US" sz="2800" dirty="0" err="1"/>
              <a:t>misalinde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</a:t>
            </a:r>
            <a:endParaRPr lang="tr-TR" sz="2800" dirty="0"/>
          </a:p>
          <a:p>
            <a:pPr marL="457200" indent="-457200">
              <a:buFont typeface="Arial" pitchFamily="34" charset="0"/>
              <a:buChar char="•"/>
            </a:pPr>
            <a:endParaRPr lang="tr-TR" sz="2800" b="1" dirty="0" smtClean="0"/>
          </a:p>
          <a:p>
            <a:pPr marL="474980" indent="-474980">
              <a:spcAft>
                <a:spcPts val="0"/>
              </a:spcAft>
            </a:pPr>
            <a:endParaRPr lang="tr-TR" sz="2800" b="1" dirty="0"/>
          </a:p>
        </p:txBody>
      </p:sp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76600" y="-266700"/>
            <a:ext cx="14401800" cy="1086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980" indent="-474980">
              <a:lnSpc>
                <a:spcPct val="200000"/>
              </a:lnSpc>
              <a:spcAft>
                <a:spcPts val="0"/>
              </a:spcAft>
            </a:pPr>
            <a:r>
              <a:rPr lang="tr-TR" sz="2800" b="1" dirty="0" smtClean="0">
                <a:ea typeface="Times New Roman"/>
              </a:rPr>
              <a:t>Zarf-Fiil (Gerundium)</a:t>
            </a:r>
          </a:p>
          <a:p>
            <a:r>
              <a:rPr lang="tr-TR" sz="2800" dirty="0"/>
              <a:t>Zarf olarak kullanılan fiil soyundan kelime, ulaç, durum ulacı, bağ-fiil, sıla </a:t>
            </a:r>
            <a:r>
              <a:rPr lang="tr-TR" sz="2800" dirty="0" err="1" smtClean="0"/>
              <a:t>sıygas</a:t>
            </a:r>
            <a:r>
              <a:rPr lang="tr-TR" sz="2800" dirty="0" smtClean="0"/>
              <a:t> (TDK Güncel Türkçe Sözlük)</a:t>
            </a:r>
            <a:endParaRPr lang="tr-T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/>
              <a:t>Gerundiumlar</a:t>
            </a:r>
            <a:r>
              <a:rPr lang="en-US" sz="2800" dirty="0" smtClean="0"/>
              <a:t> </a:t>
            </a:r>
            <a:r>
              <a:rPr lang="en-US" sz="2800" dirty="0" err="1"/>
              <a:t>hareket</a:t>
            </a:r>
            <a:r>
              <a:rPr lang="en-US" sz="2800" dirty="0"/>
              <a:t> </a:t>
            </a:r>
            <a:r>
              <a:rPr lang="en-US" sz="2800" dirty="0" err="1"/>
              <a:t>hâli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eden</a:t>
            </a:r>
            <a:r>
              <a:rPr lang="en-US" sz="2800" dirty="0"/>
              <a:t> </a:t>
            </a: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şekilleridir</a:t>
            </a:r>
            <a:r>
              <a:rPr lang="en-US" sz="2800" dirty="0"/>
              <a:t>. </a:t>
            </a:r>
            <a:r>
              <a:rPr lang="en-US" sz="2800" dirty="0" err="1"/>
              <a:t>Bunlar</a:t>
            </a:r>
            <a:r>
              <a:rPr lang="en-US" sz="2800" dirty="0"/>
              <a:t> ne </a:t>
            </a: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çekimleri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şekle</a:t>
            </a:r>
            <a:r>
              <a:rPr lang="en-US" sz="2800" dirty="0"/>
              <a:t>, </a:t>
            </a:r>
            <a:r>
              <a:rPr lang="en-US" sz="2800" dirty="0" err="1"/>
              <a:t>zamana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şahsa</a:t>
            </a:r>
            <a:r>
              <a:rPr lang="en-US" sz="2800" dirty="0"/>
              <a:t> </a:t>
            </a:r>
            <a:r>
              <a:rPr lang="en-US" sz="2800" dirty="0" err="1"/>
              <a:t>bağlanmış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 smtClean="0"/>
              <a:t>hareket</a:t>
            </a:r>
            <a:r>
              <a:rPr lang="en-US" sz="2800" dirty="0" smtClean="0"/>
              <a:t> </a:t>
            </a:r>
            <a:r>
              <a:rPr lang="en-US" sz="2800" dirty="0"/>
              <a:t>ne </a:t>
            </a:r>
            <a:r>
              <a:rPr lang="en-US" sz="2800" dirty="0" err="1"/>
              <a:t>partisipler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nesne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ederler</a:t>
            </a:r>
            <a:r>
              <a:rPr lang="en-US" sz="2800" dirty="0"/>
              <a:t>. </a:t>
            </a:r>
            <a:r>
              <a:rPr lang="en-US" sz="2800" dirty="0" err="1"/>
              <a:t>Gerundiumlar</a:t>
            </a:r>
            <a:r>
              <a:rPr lang="en-US" sz="2800" dirty="0"/>
              <a:t> </a:t>
            </a:r>
            <a:r>
              <a:rPr lang="en-US" sz="2800" dirty="0" err="1"/>
              <a:t>şahsa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zamana</a:t>
            </a:r>
            <a:r>
              <a:rPr lang="en-US" sz="2800" dirty="0"/>
              <a:t> </a:t>
            </a:r>
            <a:r>
              <a:rPr lang="en-US" sz="2800" dirty="0" err="1"/>
              <a:t>bağlanmayan</a:t>
            </a:r>
            <a:r>
              <a:rPr lang="en-US" sz="2800" dirty="0"/>
              <a:t> </a:t>
            </a:r>
            <a:r>
              <a:rPr lang="en-US" sz="2800" dirty="0" err="1"/>
              <a:t>mücerret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hareket</a:t>
            </a:r>
            <a:r>
              <a:rPr lang="en-US" sz="2800" dirty="0"/>
              <a:t> </a:t>
            </a:r>
            <a:r>
              <a:rPr lang="en-US" sz="2800" dirty="0" err="1"/>
              <a:t>hâli</a:t>
            </a:r>
            <a:r>
              <a:rPr lang="en-US" sz="2800" dirty="0"/>
              <a:t> </a:t>
            </a:r>
            <a:r>
              <a:rPr lang="en-US" sz="2800" dirty="0" err="1"/>
              <a:t>karşılarlar</a:t>
            </a:r>
            <a:r>
              <a:rPr lang="en-US" sz="2800" dirty="0"/>
              <a:t>. </a:t>
            </a:r>
            <a:r>
              <a:rPr lang="en-US" sz="2800" dirty="0" err="1"/>
              <a:t>Hâl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durum </a:t>
            </a:r>
            <a:r>
              <a:rPr lang="en-US" sz="2800" dirty="0" err="1"/>
              <a:t>karşılayan</a:t>
            </a:r>
            <a:r>
              <a:rPr lang="en-US" sz="2800" dirty="0"/>
              <a:t> </a:t>
            </a:r>
            <a:r>
              <a:rPr lang="en-US" sz="2800" dirty="0" err="1"/>
              <a:t>kelimelere</a:t>
            </a:r>
            <a:r>
              <a:rPr lang="en-US" sz="2800" dirty="0"/>
              <a:t> zarf </a:t>
            </a:r>
            <a:r>
              <a:rPr lang="en-US" sz="2800" dirty="0" err="1"/>
              <a:t>diyoruz</a:t>
            </a:r>
            <a:r>
              <a:rPr lang="en-US" sz="2800" dirty="0"/>
              <a:t>. Su </a:t>
            </a:r>
            <a:r>
              <a:rPr lang="en-US" sz="2800" dirty="0" err="1"/>
              <a:t>hâlde</a:t>
            </a:r>
            <a:r>
              <a:rPr lang="en-US" sz="2800" dirty="0"/>
              <a:t> </a:t>
            </a:r>
            <a:r>
              <a:rPr lang="en-US" sz="2800" dirty="0" err="1"/>
              <a:t>gerundiumlar</a:t>
            </a:r>
            <a:r>
              <a:rPr lang="en-US" sz="2800" dirty="0"/>
              <a:t> </a:t>
            </a:r>
            <a:r>
              <a:rPr lang="en-US" sz="2800" dirty="0" err="1"/>
              <a:t>fiillerin</a:t>
            </a:r>
            <a:r>
              <a:rPr lang="en-US" sz="2800" dirty="0"/>
              <a:t> zarf </a:t>
            </a:r>
            <a:r>
              <a:rPr lang="en-US" sz="2800" dirty="0" err="1"/>
              <a:t>şekilleridir</a:t>
            </a:r>
            <a:r>
              <a:rPr lang="en-US" sz="2800" dirty="0"/>
              <a:t>. </a:t>
            </a:r>
            <a:r>
              <a:rPr lang="en-US" sz="2800" dirty="0" err="1"/>
              <a:t>Onun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partisipe</a:t>
            </a:r>
            <a:r>
              <a:rPr lang="en-US" sz="2800" dirty="0"/>
              <a:t> </a:t>
            </a:r>
            <a:r>
              <a:rPr lang="en-US" sz="2800" dirty="0" err="1"/>
              <a:t>isim</a:t>
            </a:r>
            <a:r>
              <a:rPr lang="en-US" sz="2800" dirty="0"/>
              <a:t> </a:t>
            </a: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dediğimiz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, </a:t>
            </a:r>
            <a:r>
              <a:rPr lang="en-US" sz="2800" dirty="0" err="1"/>
              <a:t>gerundiuma</a:t>
            </a:r>
            <a:r>
              <a:rPr lang="en-US" sz="2800" dirty="0"/>
              <a:t> da </a:t>
            </a:r>
            <a:r>
              <a:rPr lang="en-US" sz="2800" i="1" dirty="0"/>
              <a:t>zarf </a:t>
            </a:r>
            <a:r>
              <a:rPr lang="en-US" sz="2800" i="1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diyebiliriz</a:t>
            </a:r>
            <a:r>
              <a:rPr lang="en-US" sz="2800" dirty="0"/>
              <a:t>.</a:t>
            </a:r>
            <a:endParaRPr lang="tr-T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Gerundiumlar</a:t>
            </a:r>
            <a:r>
              <a:rPr lang="en-US" sz="2800" dirty="0"/>
              <a:t> </a:t>
            </a:r>
            <a:r>
              <a:rPr lang="en-US" sz="2800" dirty="0" err="1"/>
              <a:t>hareket</a:t>
            </a:r>
            <a:r>
              <a:rPr lang="en-US" sz="2800" dirty="0"/>
              <a:t> </a:t>
            </a:r>
            <a:r>
              <a:rPr lang="en-US" sz="2800" dirty="0" err="1"/>
              <a:t>hâli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ettikleri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mânâ</a:t>
            </a:r>
            <a:r>
              <a:rPr lang="en-US" sz="2800" dirty="0"/>
              <a:t> </a:t>
            </a:r>
            <a:r>
              <a:rPr lang="en-US" sz="2800" dirty="0" err="1"/>
              <a:t>bakımından</a:t>
            </a:r>
            <a:r>
              <a:rPr lang="en-US" sz="2800" dirty="0"/>
              <a:t> </a:t>
            </a:r>
            <a:r>
              <a:rPr lang="en-US" sz="2800" dirty="0" err="1"/>
              <a:t>partisiplerden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dirty="0" err="1"/>
              <a:t>farklı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isim</a:t>
            </a:r>
            <a:r>
              <a:rPr lang="en-US" sz="2800" dirty="0"/>
              <a:t> </a:t>
            </a:r>
            <a:r>
              <a:rPr lang="en-US" sz="2800" dirty="0" err="1"/>
              <a:t>değil</a:t>
            </a:r>
            <a:r>
              <a:rPr lang="en-US" sz="2800" dirty="0"/>
              <a:t>, </a:t>
            </a: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olan</a:t>
            </a:r>
            <a:r>
              <a:rPr lang="en-US" sz="2800" dirty="0"/>
              <a:t> </a:t>
            </a:r>
            <a:r>
              <a:rPr lang="en-US" sz="2800" dirty="0" err="1"/>
              <a:t>kelimelerdir</a:t>
            </a:r>
            <a:r>
              <a:rPr lang="en-US" sz="2800" dirty="0"/>
              <a:t>. </a:t>
            </a:r>
            <a:r>
              <a:rPr lang="en-US" sz="2800" dirty="0" err="1"/>
              <a:t>İsim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kullanılmaz</a:t>
            </a:r>
            <a:r>
              <a:rPr lang="en-US" sz="2800" dirty="0"/>
              <a:t>, </a:t>
            </a:r>
            <a:r>
              <a:rPr lang="en-US" sz="2800" dirty="0" err="1"/>
              <a:t>isim</a:t>
            </a:r>
            <a:r>
              <a:rPr lang="en-US" sz="2800" dirty="0"/>
              <a:t> </a:t>
            </a:r>
            <a:r>
              <a:rPr lang="en-US" sz="2800" dirty="0" err="1"/>
              <a:t>çekim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işletme</a:t>
            </a:r>
            <a:r>
              <a:rPr lang="en-US" sz="2800" dirty="0"/>
              <a:t> </a:t>
            </a:r>
            <a:r>
              <a:rPr lang="en-US" sz="2800" dirty="0" err="1"/>
              <a:t>eklerini</a:t>
            </a:r>
            <a:r>
              <a:rPr lang="en-US" sz="2800" dirty="0"/>
              <a:t> </a:t>
            </a:r>
            <a:r>
              <a:rPr lang="en-US" sz="2800" dirty="0" err="1"/>
              <a:t>almazlar</a:t>
            </a:r>
            <a:r>
              <a:rPr lang="en-US" sz="2800" dirty="0"/>
              <a:t>. </a:t>
            </a:r>
            <a:r>
              <a:rPr lang="en-US" sz="2800" dirty="0" err="1"/>
              <a:t>Zaten</a:t>
            </a:r>
            <a:r>
              <a:rPr lang="en-US" sz="2800" dirty="0"/>
              <a:t> </a:t>
            </a:r>
            <a:r>
              <a:rPr lang="en-US" sz="2800" dirty="0" err="1"/>
              <a:t>fiillerin</a:t>
            </a:r>
            <a:r>
              <a:rPr lang="en-US" sz="2800" dirty="0"/>
              <a:t> zarf </a:t>
            </a:r>
            <a:r>
              <a:rPr lang="en-US" sz="2800" dirty="0" err="1"/>
              <a:t>şekilleri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daima</a:t>
            </a:r>
            <a:r>
              <a:rPr lang="en-US" sz="2800" dirty="0"/>
              <a:t> </a:t>
            </a:r>
            <a:r>
              <a:rPr lang="en-US" sz="2800" dirty="0" err="1"/>
              <a:t>çekimsiz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</a:t>
            </a:r>
            <a:r>
              <a:rPr lang="en-US" sz="2800" dirty="0" err="1"/>
              <a:t>kelimelerdir</a:t>
            </a:r>
            <a:r>
              <a:rPr lang="en-US" sz="2800" dirty="0"/>
              <a:t>. </a:t>
            </a:r>
            <a:r>
              <a:rPr lang="en-US" sz="2800" dirty="0" err="1"/>
              <a:t>Onun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gerundiumlar</a:t>
            </a:r>
            <a:r>
              <a:rPr lang="en-US" sz="2800" dirty="0"/>
              <a:t> </a:t>
            </a:r>
            <a:r>
              <a:rPr lang="en-US" sz="2800" dirty="0" err="1"/>
              <a:t>tasrif</a:t>
            </a:r>
            <a:r>
              <a:rPr lang="en-US" sz="2800" dirty="0"/>
              <a:t> </a:t>
            </a:r>
            <a:r>
              <a:rPr lang="en-US" sz="2800" dirty="0" err="1"/>
              <a:t>edilmeyen</a:t>
            </a:r>
            <a:r>
              <a:rPr lang="en-US" sz="2800" dirty="0"/>
              <a:t> </a:t>
            </a: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şekilleridir</a:t>
            </a:r>
            <a:r>
              <a:rPr lang="en-US" sz="2800" dirty="0"/>
              <a:t> </a:t>
            </a:r>
            <a:r>
              <a:rPr lang="en-US" sz="2800" dirty="0" err="1"/>
              <a:t>diye</a:t>
            </a:r>
            <a:r>
              <a:rPr lang="en-US" sz="2800" dirty="0"/>
              <a:t> de </a:t>
            </a:r>
            <a:r>
              <a:rPr lang="en-US" sz="2800" dirty="0" err="1"/>
              <a:t>tarif</a:t>
            </a:r>
            <a:r>
              <a:rPr lang="en-US" sz="2800" dirty="0"/>
              <a:t> </a:t>
            </a:r>
            <a:r>
              <a:rPr lang="en-US" sz="2800" dirty="0" err="1"/>
              <a:t>edilirler</a:t>
            </a:r>
            <a:r>
              <a:rPr lang="en-US" sz="2800" dirty="0"/>
              <a:t>.</a:t>
            </a:r>
            <a:endParaRPr lang="tr-T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çekimlerine</a:t>
            </a:r>
            <a:r>
              <a:rPr lang="en-US" sz="2800" dirty="0"/>
              <a:t> </a:t>
            </a:r>
            <a:r>
              <a:rPr lang="en-US" sz="2800" dirty="0" err="1"/>
              <a:t>fiillerin</a:t>
            </a:r>
            <a:r>
              <a:rPr lang="en-US" sz="2800" dirty="0"/>
              <a:t> </a:t>
            </a:r>
            <a:r>
              <a:rPr lang="en-US" sz="2800" dirty="0" err="1"/>
              <a:t>hareket</a:t>
            </a:r>
            <a:r>
              <a:rPr lang="en-US" sz="2800" dirty="0"/>
              <a:t> </a:t>
            </a:r>
            <a:r>
              <a:rPr lang="en-US" sz="2800" dirty="0" err="1"/>
              <a:t>kipleri</a:t>
            </a:r>
            <a:r>
              <a:rPr lang="en-US" sz="2800" dirty="0"/>
              <a:t>, </a:t>
            </a:r>
            <a:r>
              <a:rPr lang="en-US" sz="2800" dirty="0" err="1"/>
              <a:t>partisiplere</a:t>
            </a:r>
            <a:r>
              <a:rPr lang="en-US" sz="2800" dirty="0"/>
              <a:t> </a:t>
            </a:r>
            <a:r>
              <a:rPr lang="en-US" sz="2800" dirty="0" err="1"/>
              <a:t>vasıf</a:t>
            </a:r>
            <a:r>
              <a:rPr lang="en-US" sz="2800" dirty="0"/>
              <a:t> </a:t>
            </a:r>
            <a:r>
              <a:rPr lang="en-US" sz="2800" dirty="0" err="1"/>
              <a:t>yani</a:t>
            </a:r>
            <a:r>
              <a:rPr lang="en-US" sz="2800" dirty="0"/>
              <a:t> </a:t>
            </a:r>
            <a:r>
              <a:rPr lang="en-US" sz="2800" dirty="0" err="1"/>
              <a:t>nesne</a:t>
            </a:r>
            <a:r>
              <a:rPr lang="en-US" sz="2800" dirty="0"/>
              <a:t> </a:t>
            </a:r>
            <a:r>
              <a:rPr lang="en-US" sz="2800" dirty="0" err="1"/>
              <a:t>kipleri</a:t>
            </a:r>
            <a:r>
              <a:rPr lang="en-US" sz="2800" dirty="0"/>
              <a:t>, </a:t>
            </a:r>
            <a:r>
              <a:rPr lang="en-US" sz="2800" dirty="0" err="1"/>
              <a:t>gerundiumlara</a:t>
            </a:r>
            <a:r>
              <a:rPr lang="en-US" sz="2800" dirty="0"/>
              <a:t> da </a:t>
            </a:r>
            <a:r>
              <a:rPr lang="en-US" sz="2800" dirty="0" err="1"/>
              <a:t>hâl</a:t>
            </a:r>
            <a:r>
              <a:rPr lang="en-US" sz="2800" dirty="0"/>
              <a:t> </a:t>
            </a:r>
            <a:r>
              <a:rPr lang="en-US" sz="2800" dirty="0" err="1"/>
              <a:t>kipleri</a:t>
            </a:r>
            <a:r>
              <a:rPr lang="en-US" sz="2800" dirty="0"/>
              <a:t> </a:t>
            </a:r>
            <a:r>
              <a:rPr lang="en-US" sz="2800" dirty="0" err="1"/>
              <a:t>diyebiliriz</a:t>
            </a:r>
            <a:r>
              <a:rPr lang="en-US" sz="2800" dirty="0"/>
              <a:t>. </a:t>
            </a:r>
            <a:r>
              <a:rPr lang="en-US" sz="2800" dirty="0" err="1"/>
              <a:t>Gerundiumlar</a:t>
            </a:r>
            <a:r>
              <a:rPr lang="en-US" sz="2800" dirty="0"/>
              <a:t> </a:t>
            </a:r>
            <a:r>
              <a:rPr lang="en-US" sz="2800" dirty="0" err="1"/>
              <a:t>hareketi</a:t>
            </a:r>
            <a:r>
              <a:rPr lang="en-US" sz="2800" dirty="0"/>
              <a:t> </a:t>
            </a:r>
            <a:r>
              <a:rPr lang="en-US" sz="2800" dirty="0" err="1"/>
              <a:t>şahsa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zamana</a:t>
            </a:r>
            <a:r>
              <a:rPr lang="en-US" sz="2800" dirty="0"/>
              <a:t> </a:t>
            </a:r>
            <a:r>
              <a:rPr lang="en-US" sz="2800" dirty="0" err="1"/>
              <a:t>bağlamadan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hâl</a:t>
            </a:r>
            <a:r>
              <a:rPr lang="en-US" sz="2800" dirty="0"/>
              <a:t> </a:t>
            </a:r>
            <a:r>
              <a:rPr lang="en-US" sz="2800" dirty="0" err="1"/>
              <a:t>şeklinde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eden</a:t>
            </a:r>
            <a:r>
              <a:rPr lang="en-US" sz="2800" dirty="0"/>
              <a:t> </a:t>
            </a: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şekilleri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hüküm</a:t>
            </a:r>
            <a:r>
              <a:rPr lang="en-US" sz="2800" dirty="0"/>
              <a:t> </a:t>
            </a:r>
            <a:r>
              <a:rPr lang="en-US" sz="2800" dirty="0" err="1"/>
              <a:t>taşıyan</a:t>
            </a:r>
            <a:r>
              <a:rPr lang="en-US" sz="2800" dirty="0"/>
              <a:t> </a:t>
            </a:r>
            <a:r>
              <a:rPr lang="en-US" sz="2800" dirty="0" err="1"/>
              <a:t>bitimli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hareket</a:t>
            </a:r>
            <a:r>
              <a:rPr lang="en-US" sz="2800" dirty="0"/>
              <a:t> </a:t>
            </a:r>
            <a:r>
              <a:rPr lang="en-US" sz="2800" dirty="0" err="1"/>
              <a:t>değil</a:t>
            </a:r>
            <a:r>
              <a:rPr lang="en-US" sz="2800" dirty="0"/>
              <a:t>, </a:t>
            </a:r>
            <a:r>
              <a:rPr lang="en-US" sz="2800" dirty="0" err="1"/>
              <a:t>hüküm</a:t>
            </a:r>
            <a:r>
              <a:rPr lang="en-US" sz="2800" dirty="0"/>
              <a:t> </a:t>
            </a:r>
            <a:r>
              <a:rPr lang="en-US" sz="2800" dirty="0" err="1"/>
              <a:t>taşıyan</a:t>
            </a:r>
            <a:r>
              <a:rPr lang="en-US" sz="2800" dirty="0"/>
              <a:t> </a:t>
            </a:r>
            <a:r>
              <a:rPr lang="en-US" sz="2800" dirty="0" err="1"/>
              <a:t>çekimli</a:t>
            </a:r>
            <a:r>
              <a:rPr lang="en-US" sz="2800" dirty="0"/>
              <a:t> </a:t>
            </a: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hareketine</a:t>
            </a:r>
            <a:r>
              <a:rPr lang="en-US" sz="2800" dirty="0"/>
              <a:t> </a:t>
            </a:r>
            <a:r>
              <a:rPr lang="en-US" sz="2800" dirty="0" err="1"/>
              <a:t>yardımcı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hareket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ederler</a:t>
            </a:r>
            <a:r>
              <a:rPr lang="en-US" sz="2800" dirty="0"/>
              <a:t>. </a:t>
            </a:r>
            <a:endParaRPr lang="tr-T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/>
              <a:t>Zengin</a:t>
            </a:r>
            <a:r>
              <a:rPr lang="en-US" sz="2800" dirty="0" smtClean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sistemine</a:t>
            </a:r>
            <a:r>
              <a:rPr lang="en-US" sz="2800" dirty="0"/>
              <a:t> </a:t>
            </a:r>
            <a:r>
              <a:rPr lang="en-US" sz="2800" dirty="0" err="1"/>
              <a:t>sahip</a:t>
            </a:r>
            <a:r>
              <a:rPr lang="en-US" sz="2800" dirty="0"/>
              <a:t> </a:t>
            </a:r>
            <a:r>
              <a:rPr lang="en-US" sz="2800" dirty="0" err="1"/>
              <a:t>bulunan</a:t>
            </a:r>
            <a:r>
              <a:rPr lang="en-US" sz="2800" dirty="0"/>
              <a:t> </a:t>
            </a:r>
            <a:r>
              <a:rPr lang="en-US" sz="2800" dirty="0" err="1"/>
              <a:t>Türkçede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kelimeler</a:t>
            </a:r>
            <a:r>
              <a:rPr lang="en-US" sz="2800" dirty="0"/>
              <a:t> </a:t>
            </a:r>
            <a:r>
              <a:rPr lang="en-US" sz="2800" dirty="0" err="1"/>
              <a:t>partisiplerle</a:t>
            </a:r>
            <a:r>
              <a:rPr lang="en-US" sz="2800" dirty="0"/>
              <a:t> </a:t>
            </a:r>
            <a:r>
              <a:rPr lang="en-US" sz="2800" dirty="0" err="1"/>
              <a:t>birlikte</a:t>
            </a:r>
            <a:r>
              <a:rPr lang="en-US" sz="2800" dirty="0"/>
              <a:t> </a:t>
            </a:r>
            <a:r>
              <a:rPr lang="en-US" sz="2800" dirty="0" err="1"/>
              <a:t>Türk</a:t>
            </a:r>
            <a:r>
              <a:rPr lang="en-US" sz="2800" dirty="0"/>
              <a:t> </a:t>
            </a:r>
            <a:r>
              <a:rPr lang="en-US" sz="2800" dirty="0" err="1"/>
              <a:t>cümlesine</a:t>
            </a:r>
            <a:r>
              <a:rPr lang="en-US" sz="2800" dirty="0"/>
              <a:t> </a:t>
            </a:r>
            <a:r>
              <a:rPr lang="en-US" sz="2800" dirty="0" err="1"/>
              <a:t>geniş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kabiliyeti</a:t>
            </a:r>
            <a:r>
              <a:rPr lang="en-US" sz="2800" dirty="0"/>
              <a:t>, </a:t>
            </a:r>
            <a:r>
              <a:rPr lang="en-US" sz="2800" dirty="0" err="1"/>
              <a:t>büyük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sadelik</a:t>
            </a:r>
            <a:r>
              <a:rPr lang="en-US" sz="2800" dirty="0"/>
              <a:t> </a:t>
            </a:r>
            <a:r>
              <a:rPr lang="en-US" sz="2800" dirty="0" err="1"/>
              <a:t>verirler</a:t>
            </a:r>
            <a:r>
              <a:rPr lang="en-US" sz="2800" dirty="0"/>
              <a:t>. </a:t>
            </a:r>
            <a:r>
              <a:rPr lang="en-US" sz="2800" dirty="0" err="1"/>
              <a:t>Asıl</a:t>
            </a:r>
            <a:r>
              <a:rPr lang="en-US" sz="2800" dirty="0"/>
              <a:t> </a:t>
            </a:r>
            <a:r>
              <a:rPr lang="en-US" sz="2800" dirty="0" err="1"/>
              <a:t>hareketin</a:t>
            </a:r>
            <a:r>
              <a:rPr lang="en-US" sz="2800" dirty="0"/>
              <a:t> </a:t>
            </a:r>
            <a:r>
              <a:rPr lang="en-US" sz="2800" dirty="0" err="1"/>
              <a:t>yardımcı</a:t>
            </a:r>
            <a:r>
              <a:rPr lang="en-US" sz="2800" dirty="0"/>
              <a:t> </a:t>
            </a:r>
            <a:r>
              <a:rPr lang="en-US" sz="2800" dirty="0" err="1"/>
              <a:t>hareketlerini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eden</a:t>
            </a:r>
            <a:r>
              <a:rPr lang="en-US" sz="2800" dirty="0"/>
              <a:t> </a:t>
            </a:r>
            <a:r>
              <a:rPr lang="en-US" sz="2800" dirty="0" err="1"/>
              <a:t>kelimeler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gerundiumlar</a:t>
            </a:r>
            <a:r>
              <a:rPr lang="en-US" sz="2800" dirty="0"/>
              <a:t> </a:t>
            </a:r>
            <a:r>
              <a:rPr lang="en-US" sz="2800" dirty="0" err="1"/>
              <a:t>Türkçeyi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kaç</a:t>
            </a:r>
            <a:r>
              <a:rPr lang="en-US" sz="2800" dirty="0"/>
              <a:t> </a:t>
            </a:r>
            <a:r>
              <a:rPr lang="en-US" sz="2800" dirty="0" err="1"/>
              <a:t>hareketi</a:t>
            </a:r>
            <a:r>
              <a:rPr lang="en-US" sz="2800" dirty="0"/>
              <a:t> </a:t>
            </a:r>
            <a:r>
              <a:rPr lang="en-US" sz="2800" dirty="0" err="1"/>
              <a:t>basit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cümle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karşılayan</a:t>
            </a:r>
            <a:r>
              <a:rPr lang="en-US" sz="2800" dirty="0"/>
              <a:t>, </a:t>
            </a:r>
            <a:r>
              <a:rPr lang="en-US" sz="2800" dirty="0" err="1"/>
              <a:t>böylece</a:t>
            </a:r>
            <a:r>
              <a:rPr lang="en-US" sz="2800" dirty="0"/>
              <a:t> </a:t>
            </a:r>
            <a:r>
              <a:rPr lang="en-US" sz="2800" dirty="0" err="1"/>
              <a:t>cümle</a:t>
            </a:r>
            <a:r>
              <a:rPr lang="en-US" sz="2800" dirty="0"/>
              <a:t> </a:t>
            </a:r>
            <a:r>
              <a:rPr lang="en-US" sz="2800" dirty="0" err="1"/>
              <a:t>kalabalığından</a:t>
            </a:r>
            <a:r>
              <a:rPr lang="en-US" sz="2800" dirty="0"/>
              <a:t> </a:t>
            </a:r>
            <a:r>
              <a:rPr lang="en-US" sz="2800" dirty="0" err="1"/>
              <a:t>uzak</a:t>
            </a:r>
            <a:r>
              <a:rPr lang="en-US" sz="2800" dirty="0"/>
              <a:t> </a:t>
            </a:r>
            <a:r>
              <a:rPr lang="en-US" sz="2800" dirty="0" err="1"/>
              <a:t>bulunan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dil</a:t>
            </a:r>
            <a:r>
              <a:rPr lang="en-US" sz="2800" dirty="0"/>
              <a:t> </a:t>
            </a:r>
            <a:r>
              <a:rPr lang="en-US" sz="2800" dirty="0" err="1"/>
              <a:t>hâline</a:t>
            </a:r>
            <a:r>
              <a:rPr lang="en-US" sz="2800" dirty="0"/>
              <a:t> </a:t>
            </a:r>
            <a:r>
              <a:rPr lang="en-US" sz="2800" dirty="0" err="1"/>
              <a:t>sokarlar</a:t>
            </a:r>
            <a:r>
              <a:rPr lang="en-US" sz="2800" dirty="0"/>
              <a:t>.</a:t>
            </a:r>
            <a:endParaRPr lang="tr-T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/>
              <a:t>Gerundiumlar</a:t>
            </a:r>
            <a:r>
              <a:rPr lang="en-US" sz="2800" dirty="0" smtClean="0"/>
              <a:t> </a:t>
            </a:r>
            <a:r>
              <a:rPr lang="en-US" sz="2800" dirty="0" err="1"/>
              <a:t>ya</a:t>
            </a:r>
            <a:r>
              <a:rPr lang="en-US" sz="2800" dirty="0"/>
              <a:t> </a:t>
            </a:r>
            <a:r>
              <a:rPr lang="en-US" sz="2800" dirty="0" err="1"/>
              <a:t>tek</a:t>
            </a:r>
            <a:r>
              <a:rPr lang="en-US" sz="2800" dirty="0"/>
              <a:t> </a:t>
            </a:r>
            <a:r>
              <a:rPr lang="en-US" sz="2800" dirty="0" err="1"/>
              <a:t>başlarına</a:t>
            </a:r>
            <a:r>
              <a:rPr lang="en-US" sz="2800" dirty="0"/>
              <a:t> zarf </a:t>
            </a:r>
            <a:r>
              <a:rPr lang="en-US" sz="2800" dirty="0" err="1"/>
              <a:t>şeklinde</a:t>
            </a:r>
            <a:r>
              <a:rPr lang="en-US" sz="2800" dirty="0"/>
              <a:t> </a:t>
            </a:r>
            <a:r>
              <a:rPr lang="en-US" sz="2800" dirty="0" err="1"/>
              <a:t>kullanılırlar</a:t>
            </a:r>
            <a:r>
              <a:rPr lang="en-US" sz="2800" dirty="0"/>
              <a:t> (</a:t>
            </a:r>
            <a:r>
              <a:rPr lang="en-US" sz="2800" i="1" dirty="0" err="1"/>
              <a:t>gelerek</a:t>
            </a:r>
            <a:r>
              <a:rPr lang="en-US" sz="2800" i="1" dirty="0"/>
              <a:t>, </a:t>
            </a:r>
            <a:r>
              <a:rPr lang="en-US" sz="2800" i="1" dirty="0" err="1"/>
              <a:t>alıp</a:t>
            </a:r>
            <a:r>
              <a:rPr lang="en-US" sz="2800" i="1" dirty="0"/>
              <a:t>, </a:t>
            </a:r>
            <a:r>
              <a:rPr lang="en-US" sz="2800" i="1" dirty="0" err="1"/>
              <a:t>vermeden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) </a:t>
            </a:r>
            <a:r>
              <a:rPr lang="en-US" sz="2800" dirty="0" err="1"/>
              <a:t>veya</a:t>
            </a:r>
            <a:r>
              <a:rPr lang="en-US" sz="2800" dirty="0"/>
              <a:t> </a:t>
            </a:r>
            <a:r>
              <a:rPr lang="en-US" sz="2800" dirty="0" err="1"/>
              <a:t>yardımcı</a:t>
            </a:r>
            <a:r>
              <a:rPr lang="en-US" sz="2800" dirty="0"/>
              <a:t> </a:t>
            </a:r>
            <a:r>
              <a:rPr lang="en-US" sz="2800" dirty="0" err="1"/>
              <a:t>fiillerin</a:t>
            </a:r>
            <a:r>
              <a:rPr lang="en-US" sz="2800" dirty="0"/>
              <a:t> </a:t>
            </a:r>
            <a:r>
              <a:rPr lang="en-US" sz="2800" dirty="0" err="1"/>
              <a:t>önüne</a:t>
            </a:r>
            <a:r>
              <a:rPr lang="en-US" sz="2800" dirty="0"/>
              <a:t> </a:t>
            </a:r>
            <a:r>
              <a:rPr lang="en-US" sz="2800" dirty="0" err="1"/>
              <a:t>gelerek</a:t>
            </a:r>
            <a:r>
              <a:rPr lang="en-US" sz="2800" dirty="0"/>
              <a:t> </a:t>
            </a:r>
            <a:r>
              <a:rPr lang="en-US" sz="2800" dirty="0" err="1"/>
              <a:t>birleşik</a:t>
            </a:r>
            <a:r>
              <a:rPr lang="en-US" sz="2800" dirty="0"/>
              <a:t> </a:t>
            </a: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yaparlar</a:t>
            </a:r>
            <a:r>
              <a:rPr lang="en-US" sz="2800" dirty="0"/>
              <a:t> (</a:t>
            </a:r>
            <a:r>
              <a:rPr lang="en-US" sz="2800" i="1" dirty="0" err="1"/>
              <a:t>alı</a:t>
            </a:r>
            <a:r>
              <a:rPr lang="en-US" sz="2800" i="1" dirty="0"/>
              <a:t> </a:t>
            </a:r>
            <a:r>
              <a:rPr lang="en-US" sz="2800" i="1" dirty="0" err="1"/>
              <a:t>ver</a:t>
            </a:r>
            <a:r>
              <a:rPr lang="en-US" sz="2800" i="1" dirty="0"/>
              <a:t>-, </a:t>
            </a:r>
            <a:r>
              <a:rPr lang="en-US" sz="2800" i="1" dirty="0" err="1"/>
              <a:t>düşe</a:t>
            </a:r>
            <a:r>
              <a:rPr lang="en-US" sz="2800" i="1" dirty="0"/>
              <a:t> </a:t>
            </a:r>
            <a:r>
              <a:rPr lang="en-US" sz="2800" i="1" dirty="0" err="1"/>
              <a:t>yaz</a:t>
            </a:r>
            <a:r>
              <a:rPr lang="en-US" sz="2800" i="1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misallerindeki</a:t>
            </a:r>
            <a:r>
              <a:rPr lang="en-US" sz="2800" dirty="0"/>
              <a:t> </a:t>
            </a:r>
            <a:r>
              <a:rPr lang="en-US" sz="2800" i="1" dirty="0" err="1"/>
              <a:t>alı</a:t>
            </a:r>
            <a:r>
              <a:rPr lang="en-US" sz="2800" i="1" dirty="0"/>
              <a:t>, </a:t>
            </a:r>
            <a:r>
              <a:rPr lang="en-US" sz="2800" i="1" dirty="0" err="1"/>
              <a:t>düşe</a:t>
            </a:r>
            <a:r>
              <a:rPr lang="en-US" sz="2800" i="1" dirty="0"/>
              <a:t> </a:t>
            </a:r>
            <a:r>
              <a:rPr lang="en-US" sz="2800" i="1" dirty="0" err="1"/>
              <a:t>gibi</a:t>
            </a:r>
            <a:r>
              <a:rPr lang="en-US" sz="2800" i="1" dirty="0" smtClean="0"/>
              <a:t>).</a:t>
            </a:r>
            <a:endParaRPr lang="tr-TR" sz="2800" i="1" dirty="0" smtClean="0"/>
          </a:p>
          <a:p>
            <a:pPr marL="474980" indent="-474980">
              <a:spcAft>
                <a:spcPts val="0"/>
              </a:spcAft>
            </a:pP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21728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276600" y="-342900"/>
            <a:ext cx="14401800" cy="1086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980" indent="-474980">
              <a:lnSpc>
                <a:spcPct val="200000"/>
              </a:lnSpc>
              <a:spcAft>
                <a:spcPts val="0"/>
              </a:spcAft>
            </a:pPr>
            <a:r>
              <a:rPr lang="tr-TR" sz="2800" b="1" dirty="0" smtClean="0">
                <a:ea typeface="Times New Roman"/>
              </a:rPr>
              <a:t>Zarf-Fiil (Gerundium) Ekleri</a:t>
            </a:r>
          </a:p>
          <a:p>
            <a:r>
              <a:rPr lang="en-US" sz="2800" dirty="0" err="1" smtClean="0"/>
              <a:t>Gerundiumlar</a:t>
            </a:r>
            <a:r>
              <a:rPr lang="en-US" sz="2800" dirty="0" smtClean="0"/>
              <a:t> </a:t>
            </a: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kök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gövdelerine</a:t>
            </a:r>
            <a:r>
              <a:rPr lang="en-US" sz="2800" dirty="0"/>
              <a:t>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ekleri</a:t>
            </a:r>
            <a:r>
              <a:rPr lang="en-US" sz="2800" dirty="0"/>
              <a:t> </a:t>
            </a:r>
            <a:r>
              <a:rPr lang="en-US" sz="2800" dirty="0" err="1"/>
              <a:t>getirmek</a:t>
            </a:r>
            <a:r>
              <a:rPr lang="en-US" sz="2800" dirty="0"/>
              <a:t> </a:t>
            </a:r>
            <a:r>
              <a:rPr lang="en-US" sz="2800" dirty="0" err="1"/>
              <a:t>suretiyle</a:t>
            </a:r>
            <a:r>
              <a:rPr lang="en-US" sz="2800" dirty="0"/>
              <a:t> </a:t>
            </a:r>
            <a:r>
              <a:rPr lang="en-US" sz="2800" dirty="0" err="1"/>
              <a:t>yapılırlar</a:t>
            </a:r>
            <a:r>
              <a:rPr lang="en-US" sz="2800" dirty="0"/>
              <a:t>. </a:t>
            </a:r>
            <a:r>
              <a:rPr lang="en-US" sz="2800" dirty="0" err="1"/>
              <a:t>Batı</a:t>
            </a:r>
            <a:r>
              <a:rPr lang="en-US" sz="2800" dirty="0"/>
              <a:t> </a:t>
            </a:r>
            <a:r>
              <a:rPr lang="en-US" sz="2800" dirty="0" err="1"/>
              <a:t>Türkçesinde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ekleri</a:t>
            </a:r>
            <a:r>
              <a:rPr lang="en-US" sz="2800" dirty="0"/>
              <a:t> </a:t>
            </a:r>
            <a:r>
              <a:rPr lang="en-US" sz="2800" dirty="0" err="1"/>
              <a:t>şunlardır</a:t>
            </a:r>
            <a:r>
              <a:rPr lang="en-US" sz="2800" dirty="0"/>
              <a:t>:</a:t>
            </a:r>
            <a:endParaRPr lang="tr-T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-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tr-TR" sz="2800" i="1" dirty="0" smtClean="0"/>
              <a:t>:</a:t>
            </a:r>
            <a:r>
              <a:rPr lang="en-US" sz="2800" dirty="0" err="1" smtClean="0"/>
              <a:t>Türkçe’de</a:t>
            </a:r>
            <a:r>
              <a:rPr lang="en-US" sz="2800" dirty="0" smtClean="0"/>
              <a:t> </a:t>
            </a:r>
            <a:r>
              <a:rPr lang="en-US" sz="2800" dirty="0" err="1"/>
              <a:t>eskiden</a:t>
            </a:r>
            <a:r>
              <a:rPr lang="en-US" sz="2800" dirty="0"/>
              <a:t> </a:t>
            </a:r>
            <a:r>
              <a:rPr lang="en-US" sz="2800" dirty="0" err="1"/>
              <a:t>beri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ek</a:t>
            </a:r>
            <a:r>
              <a:rPr lang="en-US" sz="2800" dirty="0"/>
              <a:t> </a:t>
            </a:r>
            <a:r>
              <a:rPr lang="en-US" sz="2800" dirty="0" err="1"/>
              <a:t>bugün</a:t>
            </a:r>
            <a:r>
              <a:rPr lang="en-US" sz="2800" dirty="0"/>
              <a:t> </a:t>
            </a:r>
            <a:r>
              <a:rPr lang="en-US" sz="2800" i="1" dirty="0" err="1" smtClean="0"/>
              <a:t>koş</a:t>
            </a:r>
            <a:r>
              <a:rPr lang="en-US" sz="2800" i="1" dirty="0" smtClean="0"/>
              <a:t>-a </a:t>
            </a:r>
            <a:r>
              <a:rPr lang="en-US" sz="2800" i="1" dirty="0" err="1" smtClean="0"/>
              <a:t>koş</a:t>
            </a:r>
            <a:r>
              <a:rPr lang="en-US" sz="2800" i="1" dirty="0" smtClean="0"/>
              <a:t>-a</a:t>
            </a:r>
            <a:r>
              <a:rPr lang="en-US" sz="2800" i="1" dirty="0"/>
              <a:t>, </a:t>
            </a:r>
            <a:r>
              <a:rPr lang="en-US" sz="2800" i="1" dirty="0" err="1"/>
              <a:t>dur</a:t>
            </a:r>
            <a:r>
              <a:rPr lang="en-US" sz="2800" i="1" dirty="0"/>
              <a:t>-a </a:t>
            </a:r>
            <a:r>
              <a:rPr lang="en-US" sz="2800" i="1" dirty="0" err="1"/>
              <a:t>dur</a:t>
            </a:r>
            <a:r>
              <a:rPr lang="en-US" sz="2800" i="1" dirty="0"/>
              <a:t>-a,</a:t>
            </a:r>
            <a:r>
              <a:rPr lang="en-US" sz="2800" dirty="0"/>
              <a:t> </a:t>
            </a:r>
            <a:r>
              <a:rPr lang="en-US" sz="2800" i="1" dirty="0" err="1"/>
              <a:t>oyna</a:t>
            </a:r>
            <a:r>
              <a:rPr lang="en-US" sz="2800" i="1" dirty="0"/>
              <a:t>-y-a </a:t>
            </a:r>
            <a:r>
              <a:rPr lang="en-US" sz="2800" i="1" dirty="0" err="1"/>
              <a:t>oyna</a:t>
            </a:r>
            <a:r>
              <a:rPr lang="en-US" sz="2800" i="1" dirty="0"/>
              <a:t>-y-a, </a:t>
            </a:r>
            <a:r>
              <a:rPr lang="en-US" sz="2800" i="1" dirty="0" err="1"/>
              <a:t>gez</a:t>
            </a:r>
            <a:r>
              <a:rPr lang="en-US" sz="2800" i="1" dirty="0"/>
              <a:t>-e </a:t>
            </a:r>
            <a:r>
              <a:rPr lang="en-US" sz="2800" i="1" dirty="0" err="1"/>
              <a:t>gez</a:t>
            </a:r>
            <a:r>
              <a:rPr lang="en-US" sz="2800" i="1" dirty="0"/>
              <a:t>-e, </a:t>
            </a:r>
            <a:r>
              <a:rPr lang="en-US" sz="2800" i="1" dirty="0" err="1"/>
              <a:t>gül</a:t>
            </a:r>
            <a:r>
              <a:rPr lang="en-US" sz="2800" i="1" dirty="0"/>
              <a:t>-e </a:t>
            </a:r>
            <a:r>
              <a:rPr lang="en-US" sz="2800" i="1" dirty="0" err="1"/>
              <a:t>gül</a:t>
            </a:r>
            <a:r>
              <a:rPr lang="en-US" sz="2800" i="1" dirty="0"/>
              <a:t>-e, </a:t>
            </a:r>
            <a:r>
              <a:rPr lang="en-US" sz="2800" i="1" dirty="0" err="1"/>
              <a:t>gezin</a:t>
            </a:r>
            <a:r>
              <a:rPr lang="en-US" sz="2800" i="1" dirty="0"/>
              <a:t>-e </a:t>
            </a:r>
            <a:r>
              <a:rPr lang="en-US" sz="2800" i="1" dirty="0" err="1"/>
              <a:t>gezin</a:t>
            </a:r>
            <a:r>
              <a:rPr lang="en-US" sz="2800" i="1" dirty="0"/>
              <a:t>-e, </a:t>
            </a:r>
            <a:r>
              <a:rPr lang="en-US" sz="2800" i="1" dirty="0" err="1"/>
              <a:t>düş</a:t>
            </a:r>
            <a:r>
              <a:rPr lang="en-US" sz="2800" i="1" dirty="0"/>
              <a:t>-e </a:t>
            </a:r>
            <a:r>
              <a:rPr lang="en-US" sz="2800" i="1" dirty="0" err="1" smtClean="0"/>
              <a:t>kalk</a:t>
            </a:r>
            <a:r>
              <a:rPr lang="en-US" sz="2800" i="1" dirty="0" smtClean="0"/>
              <a:t>-a</a:t>
            </a:r>
            <a:r>
              <a:rPr lang="en-US" sz="2800" i="1" dirty="0"/>
              <a:t>, bat-a </a:t>
            </a:r>
            <a:r>
              <a:rPr lang="en-US" sz="2800" i="1" dirty="0" err="1" smtClean="0"/>
              <a:t>çık</a:t>
            </a:r>
            <a:r>
              <a:rPr lang="en-US" sz="2800" i="1" dirty="0" smtClean="0"/>
              <a:t>-a</a:t>
            </a:r>
            <a:r>
              <a:rPr lang="en-US" sz="2800" i="1" dirty="0"/>
              <a:t>, </a:t>
            </a:r>
            <a:r>
              <a:rPr lang="en-US" sz="2800" i="1" dirty="0" err="1"/>
              <a:t>bağır</a:t>
            </a:r>
            <a:r>
              <a:rPr lang="en-US" sz="2800" i="1" dirty="0"/>
              <a:t>-a </a:t>
            </a:r>
            <a:r>
              <a:rPr lang="en-US" sz="2800" i="1" dirty="0" err="1"/>
              <a:t>çağır</a:t>
            </a:r>
            <a:r>
              <a:rPr lang="en-US" sz="2800" i="1" dirty="0"/>
              <a:t>-a, </a:t>
            </a:r>
            <a:r>
              <a:rPr lang="en-US" sz="2800" i="1" dirty="0" err="1"/>
              <a:t>gül</a:t>
            </a:r>
            <a:r>
              <a:rPr lang="en-US" sz="2800" i="1" dirty="0"/>
              <a:t>-e </a:t>
            </a:r>
            <a:r>
              <a:rPr lang="en-US" sz="2800" i="1" dirty="0" err="1"/>
              <a:t>ağla</a:t>
            </a:r>
            <a:r>
              <a:rPr lang="en-US" sz="2800" i="1" dirty="0"/>
              <a:t>-y-a</a:t>
            </a:r>
            <a:r>
              <a:rPr lang="en-US" sz="2800" dirty="0"/>
              <a:t>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tekrarlarında</a:t>
            </a:r>
            <a:r>
              <a:rPr lang="en-US" sz="2800" dirty="0"/>
              <a:t> </a:t>
            </a:r>
            <a:r>
              <a:rPr lang="en-US" sz="2800" dirty="0" err="1"/>
              <a:t>görülen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ektir</a:t>
            </a:r>
            <a:r>
              <a:rPr lang="en-US" sz="2800" dirty="0" smtClean="0"/>
              <a:t>. </a:t>
            </a:r>
            <a:r>
              <a:rPr lang="en-US" sz="2800" dirty="0" err="1"/>
              <a:t>Bugün</a:t>
            </a:r>
            <a:r>
              <a:rPr lang="en-US" sz="2800" dirty="0"/>
              <a:t> </a:t>
            </a:r>
            <a:r>
              <a:rPr lang="en-US" sz="2800" i="1" dirty="0" err="1" smtClean="0"/>
              <a:t>çık</a:t>
            </a:r>
            <a:r>
              <a:rPr lang="en-US" sz="2800" i="1" dirty="0" smtClean="0"/>
              <a:t>-a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i="1" dirty="0"/>
              <a:t>gel-</a:t>
            </a:r>
            <a:r>
              <a:rPr lang="en-US" sz="2800" dirty="0"/>
              <a:t>)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nadir </a:t>
            </a:r>
            <a:r>
              <a:rPr lang="en-US" sz="2800" dirty="0" err="1"/>
              <a:t>misallerde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gerundiumun</a:t>
            </a:r>
            <a:r>
              <a:rPr lang="en-US" sz="2800" dirty="0"/>
              <a:t> </a:t>
            </a:r>
            <a:r>
              <a:rPr lang="en-US" sz="2800" dirty="0" err="1"/>
              <a:t>tek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kullanıldığı</a:t>
            </a:r>
            <a:r>
              <a:rPr lang="en-US" sz="2800" dirty="0"/>
              <a:t> da </a:t>
            </a:r>
            <a:r>
              <a:rPr lang="en-US" sz="2800" dirty="0" err="1"/>
              <a:t>görülür</a:t>
            </a:r>
            <a:r>
              <a:rPr lang="en-US" sz="2800" dirty="0"/>
              <a:t>. </a:t>
            </a:r>
            <a:r>
              <a:rPr lang="en-US" sz="2800" dirty="0" err="1" smtClean="0"/>
              <a:t>Bugün</a:t>
            </a:r>
            <a:r>
              <a:rPr lang="en-US" sz="2800" dirty="0" smtClean="0"/>
              <a:t> </a:t>
            </a:r>
            <a:r>
              <a:rPr lang="en-US" sz="2800" dirty="0" err="1"/>
              <a:t>tek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</a:t>
            </a:r>
            <a:r>
              <a:rPr lang="en-US" sz="2800" i="1" dirty="0"/>
              <a:t>di-y-e</a:t>
            </a:r>
            <a:r>
              <a:rPr lang="en-US" sz="2800" dirty="0"/>
              <a:t> </a:t>
            </a:r>
            <a:r>
              <a:rPr lang="en-US" sz="2800" dirty="0" err="1"/>
              <a:t>gerundiumu</a:t>
            </a:r>
            <a:r>
              <a:rPr lang="en-US" sz="2800" dirty="0"/>
              <a:t> </a:t>
            </a:r>
            <a:r>
              <a:rPr lang="en-US" sz="2800" dirty="0" err="1"/>
              <a:t>ise</a:t>
            </a:r>
            <a:r>
              <a:rPr lang="en-US" sz="2800" dirty="0"/>
              <a:t> </a:t>
            </a:r>
            <a:r>
              <a:rPr lang="en-US" sz="2800" dirty="0" err="1"/>
              <a:t>artık</a:t>
            </a:r>
            <a:r>
              <a:rPr lang="en-US" sz="2800" dirty="0"/>
              <a:t> </a:t>
            </a:r>
            <a:r>
              <a:rPr lang="en-US" sz="2800" dirty="0" err="1"/>
              <a:t>edat</a:t>
            </a:r>
            <a:r>
              <a:rPr lang="en-US" sz="2800" dirty="0"/>
              <a:t> </a:t>
            </a:r>
            <a:r>
              <a:rPr lang="en-US" sz="2800" dirty="0" err="1"/>
              <a:t>durumuna</a:t>
            </a:r>
            <a:r>
              <a:rPr lang="en-US" sz="2800" dirty="0"/>
              <a:t> </a:t>
            </a:r>
            <a:r>
              <a:rPr lang="en-US" sz="2800" dirty="0" err="1"/>
              <a:t>düşmüş</a:t>
            </a:r>
            <a:r>
              <a:rPr lang="en-US" sz="2800" dirty="0"/>
              <a:t> </a:t>
            </a:r>
            <a:r>
              <a:rPr lang="en-US" sz="2800" dirty="0" err="1"/>
              <a:t>gibidir</a:t>
            </a:r>
            <a:r>
              <a:rPr lang="en-US" sz="2800" dirty="0"/>
              <a:t>: </a:t>
            </a:r>
            <a:r>
              <a:rPr lang="en-US" sz="2800" i="1" dirty="0" err="1"/>
              <a:t>böyledir</a:t>
            </a:r>
            <a:r>
              <a:rPr lang="en-US" sz="2800" i="1" dirty="0"/>
              <a:t> </a:t>
            </a:r>
            <a:r>
              <a:rPr lang="en-US" sz="2800" i="1" dirty="0" err="1"/>
              <a:t>diye</a:t>
            </a:r>
            <a:r>
              <a:rPr lang="en-US" sz="2800" i="1" dirty="0"/>
              <a:t>…, </a:t>
            </a:r>
            <a:r>
              <a:rPr lang="en-US" sz="2800" i="1" dirty="0" err="1"/>
              <a:t>geldin</a:t>
            </a:r>
            <a:r>
              <a:rPr lang="en-US" sz="2800" i="1" dirty="0"/>
              <a:t> </a:t>
            </a:r>
            <a:r>
              <a:rPr lang="en-US" sz="2800" i="1" dirty="0" err="1"/>
              <a:t>diye</a:t>
            </a:r>
            <a:r>
              <a:rPr lang="en-US" sz="2800" i="1" dirty="0"/>
              <a:t>…</a:t>
            </a:r>
            <a:r>
              <a:rPr lang="en-US" sz="2800" dirty="0"/>
              <a:t>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 </a:t>
            </a:r>
            <a:r>
              <a:rPr lang="en-US" sz="2800" dirty="0" err="1"/>
              <a:t>Yalnız</a:t>
            </a:r>
            <a:r>
              <a:rPr lang="en-US" sz="2800" dirty="0"/>
              <a:t> </a:t>
            </a:r>
            <a:r>
              <a:rPr lang="en-US" sz="2800" dirty="0" err="1"/>
              <a:t>saatlerde</a:t>
            </a:r>
            <a:r>
              <a:rPr lang="en-US" sz="2800" dirty="0"/>
              <a:t> </a:t>
            </a:r>
            <a:r>
              <a:rPr lang="en-US" sz="2800" dirty="0" err="1"/>
              <a:t>dakikalar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</a:t>
            </a:r>
            <a:r>
              <a:rPr lang="en-US" sz="2800" i="1" dirty="0" err="1" smtClean="0"/>
              <a:t>kal</a:t>
            </a:r>
            <a:r>
              <a:rPr lang="en-US" sz="2800" i="1" dirty="0" smtClean="0"/>
              <a:t>-a</a:t>
            </a:r>
            <a:r>
              <a:rPr lang="en-US" sz="2800" dirty="0" smtClean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i="1" dirty="0" err="1"/>
              <a:t>geç</a:t>
            </a:r>
            <a:r>
              <a:rPr lang="en-US" sz="2800" i="1" dirty="0"/>
              <a:t>-e</a:t>
            </a:r>
            <a:r>
              <a:rPr lang="en-US" sz="2800" dirty="0"/>
              <a:t> </a:t>
            </a:r>
            <a:r>
              <a:rPr lang="en-US" sz="2800" dirty="0" err="1"/>
              <a:t>kelimelerinde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gerundiumun</a:t>
            </a:r>
            <a:r>
              <a:rPr lang="en-US" sz="2800" dirty="0"/>
              <a:t> </a:t>
            </a:r>
            <a:r>
              <a:rPr lang="en-US" sz="2800" dirty="0" err="1"/>
              <a:t>tek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kullanışı</a:t>
            </a:r>
            <a:r>
              <a:rPr lang="en-US" sz="2800" dirty="0"/>
              <a:t> </a:t>
            </a:r>
            <a:r>
              <a:rPr lang="en-US" sz="2800" dirty="0" err="1"/>
              <a:t>devam</a:t>
            </a:r>
            <a:r>
              <a:rPr lang="en-US" sz="2800" dirty="0"/>
              <a:t> </a:t>
            </a:r>
            <a:r>
              <a:rPr lang="en-US" sz="2800" dirty="0" err="1"/>
              <a:t>etmektedir</a:t>
            </a:r>
            <a:r>
              <a:rPr lang="en-US" sz="2800" dirty="0"/>
              <a:t>.</a:t>
            </a:r>
            <a:endParaRPr lang="tr-TR" sz="2800" dirty="0"/>
          </a:p>
          <a:p>
            <a:r>
              <a:rPr lang="en-US" sz="2800" dirty="0"/>
              <a:t>Bu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</a:t>
            </a:r>
            <a:r>
              <a:rPr lang="en-US" sz="2800" dirty="0" err="1"/>
              <a:t>eskiden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bugün</a:t>
            </a:r>
            <a:r>
              <a:rPr lang="en-US" sz="2800" dirty="0"/>
              <a:t> de </a:t>
            </a:r>
            <a:r>
              <a:rPr lang="en-US" sz="2800" dirty="0" err="1"/>
              <a:t>birleşik</a:t>
            </a:r>
            <a:r>
              <a:rPr lang="en-US" sz="2800" dirty="0"/>
              <a:t> </a:t>
            </a:r>
            <a:r>
              <a:rPr lang="en-US" sz="2800" dirty="0" err="1"/>
              <a:t>fiil</a:t>
            </a:r>
            <a:r>
              <a:rPr lang="en-US" sz="2800" dirty="0"/>
              <a:t> </a:t>
            </a:r>
            <a:r>
              <a:rPr lang="en-US" sz="2800" dirty="0" err="1"/>
              <a:t>yapmakta</a:t>
            </a:r>
            <a:r>
              <a:rPr lang="en-US" sz="2800" dirty="0"/>
              <a:t> </a:t>
            </a:r>
            <a:r>
              <a:rPr lang="en-US" sz="2800" dirty="0" err="1"/>
              <a:t>kullanılmaktadır</a:t>
            </a:r>
            <a:r>
              <a:rPr lang="en-US" sz="2800" dirty="0"/>
              <a:t>: </a:t>
            </a:r>
            <a:r>
              <a:rPr lang="en-US" sz="2800" i="1" dirty="0"/>
              <a:t>gel-e </a:t>
            </a:r>
            <a:r>
              <a:rPr lang="en-US" sz="2800" i="1" dirty="0" err="1"/>
              <a:t>bil</a:t>
            </a:r>
            <a:r>
              <a:rPr lang="en-US" sz="2800" i="1" dirty="0"/>
              <a:t>-, </a:t>
            </a:r>
            <a:r>
              <a:rPr lang="en-US" sz="2800" i="1" dirty="0" err="1"/>
              <a:t>düş</a:t>
            </a:r>
            <a:r>
              <a:rPr lang="en-US" sz="2800" i="1" dirty="0"/>
              <a:t>-e </a:t>
            </a:r>
            <a:r>
              <a:rPr lang="en-US" sz="2800" i="1" dirty="0" err="1"/>
              <a:t>yaz</a:t>
            </a:r>
            <a:r>
              <a:rPr lang="en-US" sz="2800" i="1" dirty="0"/>
              <a:t>-, yap-a </a:t>
            </a:r>
            <a:r>
              <a:rPr lang="en-US" sz="2800" i="1" dirty="0" err="1"/>
              <a:t>dur</a:t>
            </a:r>
            <a:r>
              <a:rPr lang="en-US" sz="2800" i="1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 </a:t>
            </a:r>
            <a:r>
              <a:rPr lang="en-US" sz="2800" dirty="0" err="1"/>
              <a:t>Birleşik</a:t>
            </a:r>
            <a:r>
              <a:rPr lang="en-US" sz="2800" dirty="0"/>
              <a:t> </a:t>
            </a:r>
            <a:r>
              <a:rPr lang="en-US" sz="2800" dirty="0" err="1"/>
              <a:t>fiillerde</a:t>
            </a:r>
            <a:r>
              <a:rPr lang="en-US" sz="2800" dirty="0"/>
              <a:t>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</a:t>
            </a:r>
            <a:r>
              <a:rPr lang="en-US" sz="2800" dirty="0" err="1"/>
              <a:t>yardımcı</a:t>
            </a:r>
            <a:r>
              <a:rPr lang="en-US" sz="2800" dirty="0"/>
              <a:t> </a:t>
            </a:r>
            <a:r>
              <a:rPr lang="en-US" sz="2800" dirty="0" err="1"/>
              <a:t>fiile</a:t>
            </a:r>
            <a:r>
              <a:rPr lang="en-US" sz="2800" dirty="0"/>
              <a:t> </a:t>
            </a:r>
            <a:r>
              <a:rPr lang="en-US" sz="2800" dirty="0" err="1"/>
              <a:t>göre</a:t>
            </a:r>
            <a:r>
              <a:rPr lang="en-US" sz="2800" dirty="0"/>
              <a:t> </a:t>
            </a:r>
            <a:r>
              <a:rPr lang="en-US" sz="2800" dirty="0" err="1"/>
              <a:t>değişmekte</a:t>
            </a:r>
            <a:r>
              <a:rPr lang="en-US" sz="2800" dirty="0"/>
              <a:t>,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kısım</a:t>
            </a:r>
            <a:r>
              <a:rPr lang="en-US" sz="2800" dirty="0"/>
              <a:t> </a:t>
            </a:r>
            <a:r>
              <a:rPr lang="en-US" sz="2800" dirty="0" err="1"/>
              <a:t>yardımcı</a:t>
            </a:r>
            <a:r>
              <a:rPr lang="en-US" sz="2800" dirty="0"/>
              <a:t> </a:t>
            </a:r>
            <a:r>
              <a:rPr lang="en-US" sz="2800" dirty="0" err="1"/>
              <a:t>fiiller</a:t>
            </a:r>
            <a:r>
              <a:rPr lang="en-US" sz="2800" dirty="0"/>
              <a:t> </a:t>
            </a:r>
            <a:r>
              <a:rPr lang="en-US" sz="2800" i="1" dirty="0"/>
              <a:t>-a, -</a:t>
            </a:r>
            <a:r>
              <a:rPr lang="en-US" sz="2800" i="1" dirty="0" err="1"/>
              <a:t>e</a:t>
            </a:r>
            <a:r>
              <a:rPr lang="en-US" sz="2800" dirty="0" err="1"/>
              <a:t>’yi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kısmı</a:t>
            </a:r>
            <a:r>
              <a:rPr lang="en-US" sz="2800" dirty="0"/>
              <a:t> </a:t>
            </a:r>
            <a:r>
              <a:rPr lang="en-US" sz="2800" dirty="0" err="1"/>
              <a:t>ise</a:t>
            </a:r>
            <a:r>
              <a:rPr lang="en-US" sz="2800" dirty="0"/>
              <a:t> </a:t>
            </a:r>
            <a:r>
              <a:rPr lang="en-US" sz="2800" i="1" dirty="0"/>
              <a:t>-</a:t>
            </a:r>
            <a:r>
              <a:rPr lang="en-US" sz="2800" i="1" dirty="0" err="1"/>
              <a:t>ı</a:t>
            </a:r>
            <a:r>
              <a:rPr lang="en-US" sz="2800" i="1" dirty="0"/>
              <a:t>, -</a:t>
            </a:r>
            <a:r>
              <a:rPr lang="en-US" sz="2800" i="1" dirty="0" err="1"/>
              <a:t>i</a:t>
            </a:r>
            <a:r>
              <a:rPr lang="en-US" sz="2800" i="1" dirty="0"/>
              <a:t>, -u, -</a:t>
            </a:r>
            <a:r>
              <a:rPr lang="en-US" sz="2800" i="1" dirty="0" err="1"/>
              <a:t>ü</a:t>
            </a:r>
            <a:r>
              <a:rPr lang="en-US" sz="2800" dirty="0" err="1"/>
              <a:t>’yü</a:t>
            </a:r>
            <a:r>
              <a:rPr lang="en-US" sz="2800" dirty="0"/>
              <a:t> </a:t>
            </a:r>
            <a:r>
              <a:rPr lang="en-US" sz="2800" dirty="0" err="1"/>
              <a:t>istemektedir</a:t>
            </a:r>
            <a:r>
              <a:rPr lang="en-US" sz="2800" dirty="0"/>
              <a:t>. Bu </a:t>
            </a:r>
            <a:r>
              <a:rPr lang="en-US" sz="2800" dirty="0" err="1"/>
              <a:t>hususta</a:t>
            </a:r>
            <a:r>
              <a:rPr lang="en-US" sz="2800" dirty="0"/>
              <a:t> </a:t>
            </a:r>
            <a:r>
              <a:rPr lang="en-US" sz="2800" dirty="0" err="1"/>
              <a:t>eski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yeni</a:t>
            </a:r>
            <a:r>
              <a:rPr lang="en-US" sz="2800" dirty="0"/>
              <a:t> </a:t>
            </a:r>
            <a:r>
              <a:rPr lang="en-US" sz="2800" dirty="0" err="1"/>
              <a:t>devreler</a:t>
            </a:r>
            <a:r>
              <a:rPr lang="en-US" sz="2800" dirty="0"/>
              <a:t> </a:t>
            </a:r>
            <a:r>
              <a:rPr lang="en-US" sz="2800" dirty="0" err="1"/>
              <a:t>arasında</a:t>
            </a:r>
            <a:r>
              <a:rPr lang="en-US" sz="2800" dirty="0"/>
              <a:t> da </a:t>
            </a:r>
            <a:r>
              <a:rPr lang="en-US" sz="2800" dirty="0" err="1"/>
              <a:t>bazı</a:t>
            </a:r>
            <a:r>
              <a:rPr lang="en-US" sz="2800" dirty="0"/>
              <a:t> </a:t>
            </a:r>
            <a:r>
              <a:rPr lang="en-US" sz="2800" dirty="0" err="1"/>
              <a:t>farklar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değişiklikler</a:t>
            </a:r>
            <a:r>
              <a:rPr lang="en-US" sz="2800" dirty="0"/>
              <a:t> </a:t>
            </a:r>
            <a:r>
              <a:rPr lang="en-US" sz="2800" dirty="0" err="1"/>
              <a:t>vardır</a:t>
            </a:r>
            <a:r>
              <a:rPr lang="en-US" sz="2800" dirty="0"/>
              <a:t>.</a:t>
            </a:r>
            <a:endParaRPr lang="tr-T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ı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</a:t>
            </a:r>
            <a:r>
              <a:rPr lang="en-US" sz="2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-u, -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</a:t>
            </a:r>
            <a:r>
              <a:rPr lang="tr-TR" sz="2800" i="1" dirty="0" smtClean="0"/>
              <a:t>: </a:t>
            </a:r>
            <a:r>
              <a:rPr lang="en-US" sz="2800" dirty="0" err="1" smtClean="0"/>
              <a:t>Türkçede</a:t>
            </a:r>
            <a:r>
              <a:rPr lang="en-US" sz="2800" dirty="0" smtClean="0"/>
              <a:t> </a:t>
            </a:r>
            <a:r>
              <a:rPr lang="en-US" sz="2800" dirty="0" err="1"/>
              <a:t>eskiden</a:t>
            </a:r>
            <a:r>
              <a:rPr lang="en-US" sz="2800" dirty="0"/>
              <a:t> </a:t>
            </a:r>
            <a:r>
              <a:rPr lang="en-US" sz="2800" dirty="0" err="1"/>
              <a:t>beri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ek</a:t>
            </a:r>
            <a:r>
              <a:rPr lang="en-US" sz="2800" dirty="0"/>
              <a:t> </a:t>
            </a:r>
            <a:r>
              <a:rPr lang="en-US" sz="2800" dirty="0" err="1"/>
              <a:t>bugün</a:t>
            </a:r>
            <a:r>
              <a:rPr lang="en-US" sz="2800" dirty="0"/>
              <a:t> </a:t>
            </a:r>
            <a:r>
              <a:rPr lang="en-US" sz="2800" dirty="0" err="1"/>
              <a:t>yalnız</a:t>
            </a:r>
            <a:r>
              <a:rPr lang="en-US" sz="2800" dirty="0"/>
              <a:t> </a:t>
            </a:r>
            <a:r>
              <a:rPr lang="en-US" sz="2800" dirty="0" err="1"/>
              <a:t>birleşik</a:t>
            </a:r>
            <a:r>
              <a:rPr lang="en-US" sz="2800" dirty="0"/>
              <a:t> </a:t>
            </a:r>
            <a:r>
              <a:rPr lang="en-US" sz="2800" dirty="0" err="1"/>
              <a:t>fiillerde</a:t>
            </a:r>
            <a:r>
              <a:rPr lang="en-US" sz="2800" dirty="0"/>
              <a:t> </a:t>
            </a:r>
            <a:r>
              <a:rPr lang="en-US" sz="2800" dirty="0" err="1"/>
              <a:t>görülmektedir</a:t>
            </a:r>
            <a:r>
              <a:rPr lang="en-US" sz="2800" dirty="0"/>
              <a:t>: </a:t>
            </a:r>
            <a:r>
              <a:rPr lang="en-US" sz="2800" i="1" dirty="0"/>
              <a:t>al-</a:t>
            </a:r>
            <a:r>
              <a:rPr lang="en-US" sz="2800" i="1" dirty="0" err="1"/>
              <a:t>ı</a:t>
            </a:r>
            <a:r>
              <a:rPr lang="en-US" sz="2800" i="1" dirty="0"/>
              <a:t> </a:t>
            </a:r>
            <a:r>
              <a:rPr lang="en-US" sz="2800" i="1" dirty="0" err="1"/>
              <a:t>ver</a:t>
            </a:r>
            <a:r>
              <a:rPr lang="en-US" sz="2800" i="1" dirty="0"/>
              <a:t>-, </a:t>
            </a:r>
            <a:r>
              <a:rPr lang="en-US" sz="2800" i="1" dirty="0" err="1"/>
              <a:t>çek-i</a:t>
            </a:r>
            <a:r>
              <a:rPr lang="en-US" sz="2800" i="1" dirty="0"/>
              <a:t> </a:t>
            </a:r>
            <a:r>
              <a:rPr lang="en-US" sz="2800" i="1" dirty="0" err="1"/>
              <a:t>ver</a:t>
            </a:r>
            <a:r>
              <a:rPr lang="en-US" sz="2800" i="1" dirty="0"/>
              <a:t>-, </a:t>
            </a:r>
            <a:r>
              <a:rPr lang="en-US" sz="2800" i="1" dirty="0" err="1"/>
              <a:t>sor</a:t>
            </a:r>
            <a:r>
              <a:rPr lang="en-US" sz="2800" i="1" dirty="0"/>
              <a:t>-u </a:t>
            </a:r>
            <a:r>
              <a:rPr lang="en-US" sz="2800" i="1" dirty="0" err="1"/>
              <a:t>ver</a:t>
            </a:r>
            <a:r>
              <a:rPr lang="en-US" sz="2800" i="1" dirty="0"/>
              <a:t>-, </a:t>
            </a:r>
            <a:r>
              <a:rPr lang="en-US" sz="2800" i="1" dirty="0" err="1"/>
              <a:t>gör</a:t>
            </a:r>
            <a:r>
              <a:rPr lang="en-US" sz="2800" i="1" dirty="0"/>
              <a:t>-ü </a:t>
            </a:r>
            <a:r>
              <a:rPr lang="en-US" sz="2800" i="1" dirty="0" err="1"/>
              <a:t>ver</a:t>
            </a:r>
            <a:r>
              <a:rPr lang="en-US" sz="2800" i="1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 </a:t>
            </a:r>
            <a:r>
              <a:rPr lang="en-US" sz="2800" dirty="0" err="1"/>
              <a:t>Birleşik</a:t>
            </a:r>
            <a:r>
              <a:rPr lang="en-US" sz="2800" dirty="0"/>
              <a:t> </a:t>
            </a:r>
            <a:r>
              <a:rPr lang="en-US" sz="2800" dirty="0" err="1"/>
              <a:t>fiillerde</a:t>
            </a:r>
            <a:r>
              <a:rPr lang="en-US" sz="2800" dirty="0"/>
              <a:t> de </a:t>
            </a:r>
            <a:r>
              <a:rPr lang="en-US" sz="2800" dirty="0" err="1"/>
              <a:t>daha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i="1" dirty="0"/>
              <a:t>-a, -e</a:t>
            </a:r>
            <a:r>
              <a:rPr lang="en-US" sz="2800" dirty="0"/>
              <a:t> </a:t>
            </a:r>
            <a:r>
              <a:rPr lang="en-US" sz="2800" dirty="0" err="1"/>
              <a:t>kullanılmaktadır</a:t>
            </a:r>
            <a:r>
              <a:rPr lang="en-US" sz="2800" dirty="0"/>
              <a:t>. </a:t>
            </a:r>
            <a:r>
              <a:rPr lang="en-US" sz="2800" dirty="0" err="1"/>
              <a:t>Zaten</a:t>
            </a:r>
            <a:r>
              <a:rPr lang="en-US" sz="2800" dirty="0"/>
              <a:t> </a:t>
            </a:r>
            <a:r>
              <a:rPr lang="en-US" sz="2800" dirty="0" err="1"/>
              <a:t>vokal</a:t>
            </a:r>
            <a:r>
              <a:rPr lang="en-US" sz="2800" dirty="0"/>
              <a:t> </a:t>
            </a:r>
            <a:r>
              <a:rPr lang="en-US" sz="2800" dirty="0" err="1"/>
              <a:t>gerundiumlarının</a:t>
            </a:r>
            <a:r>
              <a:rPr lang="en-US" sz="2800" dirty="0"/>
              <a:t> </a:t>
            </a:r>
            <a:r>
              <a:rPr lang="en-US" sz="2800" dirty="0" err="1"/>
              <a:t>gelişme</a:t>
            </a:r>
            <a:r>
              <a:rPr lang="en-US" sz="2800" dirty="0"/>
              <a:t> </a:t>
            </a:r>
            <a:r>
              <a:rPr lang="en-US" sz="2800" dirty="0" err="1"/>
              <a:t>seyrinde</a:t>
            </a:r>
            <a:r>
              <a:rPr lang="en-US" sz="2800" dirty="0"/>
              <a:t> </a:t>
            </a:r>
            <a:r>
              <a:rPr lang="en-US" sz="2800" dirty="0" err="1"/>
              <a:t>Batı</a:t>
            </a:r>
            <a:r>
              <a:rPr lang="en-US" sz="2800" dirty="0"/>
              <a:t> </a:t>
            </a:r>
            <a:r>
              <a:rPr lang="en-US" sz="2800" dirty="0" err="1"/>
              <a:t>Türkçesi</a:t>
            </a:r>
            <a:r>
              <a:rPr lang="en-US" sz="2800" dirty="0"/>
              <a:t> </a:t>
            </a:r>
            <a:r>
              <a:rPr lang="en-US" sz="2800" i="1" dirty="0"/>
              <a:t>-a, -</a:t>
            </a:r>
            <a:r>
              <a:rPr lang="en-US" sz="2800" i="1" dirty="0" err="1"/>
              <a:t>e</a:t>
            </a:r>
            <a:r>
              <a:rPr lang="en-US" sz="2800" dirty="0" err="1"/>
              <a:t>’ye</a:t>
            </a:r>
            <a:r>
              <a:rPr lang="en-US" sz="2800" dirty="0"/>
              <a:t> </a:t>
            </a:r>
            <a:r>
              <a:rPr lang="en-US" sz="2800" dirty="0" err="1"/>
              <a:t>doğru</a:t>
            </a:r>
            <a:r>
              <a:rPr lang="en-US" sz="2800" dirty="0"/>
              <a:t> </a:t>
            </a:r>
            <a:r>
              <a:rPr lang="en-US" sz="2800" dirty="0" err="1"/>
              <a:t>gitmiş</a:t>
            </a:r>
            <a:r>
              <a:rPr lang="en-US" sz="2800" dirty="0"/>
              <a:t>, </a:t>
            </a:r>
            <a:r>
              <a:rPr lang="en-US" sz="2800" dirty="0" err="1"/>
              <a:t>önceleri</a:t>
            </a:r>
            <a:r>
              <a:rPr lang="en-US" sz="2800" dirty="0"/>
              <a:t> </a:t>
            </a:r>
            <a:r>
              <a:rPr lang="en-US" sz="2800" i="1" dirty="0"/>
              <a:t>-</a:t>
            </a:r>
            <a:r>
              <a:rPr lang="en-US" sz="2800" i="1" dirty="0" err="1"/>
              <a:t>ı</a:t>
            </a:r>
            <a:r>
              <a:rPr lang="en-US" sz="2800" i="1" dirty="0"/>
              <a:t>, -</a:t>
            </a:r>
            <a:r>
              <a:rPr lang="en-US" sz="2800" i="1" dirty="0" err="1"/>
              <a:t>i</a:t>
            </a:r>
            <a:r>
              <a:rPr lang="en-US" sz="2800" i="1" dirty="0"/>
              <a:t>, -u, -</a:t>
            </a:r>
            <a:r>
              <a:rPr lang="en-US" sz="2800" i="1" dirty="0" err="1"/>
              <a:t>ü</a:t>
            </a:r>
            <a:r>
              <a:rPr lang="en-US" sz="2800" dirty="0" err="1"/>
              <a:t>’lü</a:t>
            </a:r>
            <a:r>
              <a:rPr lang="en-US" sz="2800" dirty="0"/>
              <a:t> </a:t>
            </a:r>
            <a:r>
              <a:rPr lang="en-US" sz="2800" dirty="0" err="1"/>
              <a:t>olan</a:t>
            </a:r>
            <a:r>
              <a:rPr lang="en-US" sz="2800" dirty="0"/>
              <a:t> </a:t>
            </a:r>
            <a:r>
              <a:rPr lang="en-US" sz="2800" dirty="0" err="1"/>
              <a:t>gerundiumlar</a:t>
            </a:r>
            <a:r>
              <a:rPr lang="en-US" sz="2800" dirty="0"/>
              <a:t> </a:t>
            </a:r>
            <a:r>
              <a:rPr lang="en-US" sz="2800" dirty="0" err="1"/>
              <a:t>sonradan</a:t>
            </a:r>
            <a:r>
              <a:rPr lang="en-US" sz="2800" dirty="0"/>
              <a:t> </a:t>
            </a:r>
            <a:r>
              <a:rPr lang="en-US" sz="2800" i="1" dirty="0"/>
              <a:t>-a, -</a:t>
            </a:r>
            <a:r>
              <a:rPr lang="en-US" sz="2800" i="1" dirty="0" err="1"/>
              <a:t>e</a:t>
            </a:r>
            <a:r>
              <a:rPr lang="en-US" sz="2800" dirty="0" err="1"/>
              <a:t>’ye</a:t>
            </a:r>
            <a:r>
              <a:rPr lang="en-US" sz="2800" dirty="0"/>
              <a:t> </a:t>
            </a:r>
            <a:r>
              <a:rPr lang="en-US" sz="2800" dirty="0" err="1"/>
              <a:t>dönmüştür</a:t>
            </a:r>
            <a:r>
              <a:rPr lang="en-US" sz="2800" dirty="0"/>
              <a:t>: </a:t>
            </a:r>
            <a:r>
              <a:rPr lang="en-US" sz="2800" i="1" dirty="0"/>
              <a:t>di-y-ü — di-y-e, </a:t>
            </a:r>
            <a:r>
              <a:rPr lang="en-US" sz="2800" i="1" dirty="0" err="1"/>
              <a:t>becer-i</a:t>
            </a:r>
            <a:r>
              <a:rPr lang="en-US" sz="2800" i="1" dirty="0"/>
              <a:t> </a:t>
            </a:r>
            <a:r>
              <a:rPr lang="en-US" sz="2800" i="1" dirty="0" err="1"/>
              <a:t>bil</a:t>
            </a:r>
            <a:r>
              <a:rPr lang="en-US" sz="2800" i="1" dirty="0"/>
              <a:t>- — </a:t>
            </a:r>
            <a:r>
              <a:rPr lang="en-US" sz="2800" i="1" dirty="0" err="1"/>
              <a:t>becer</a:t>
            </a:r>
            <a:r>
              <a:rPr lang="en-US" sz="2800" i="1" dirty="0"/>
              <a:t>-e </a:t>
            </a:r>
            <a:r>
              <a:rPr lang="en-US" sz="2800" i="1" dirty="0" err="1"/>
              <a:t>bil</a:t>
            </a:r>
            <a:r>
              <a:rPr lang="en-US" sz="2800" i="1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 </a:t>
            </a:r>
            <a:r>
              <a:rPr lang="en-US" sz="2800" dirty="0" err="1"/>
              <a:t>Diğer</a:t>
            </a:r>
            <a:r>
              <a:rPr lang="en-US" sz="2800" dirty="0"/>
              <a:t> </a:t>
            </a:r>
            <a:r>
              <a:rPr lang="en-US" sz="2800" dirty="0" err="1"/>
              <a:t>Türk</a:t>
            </a:r>
            <a:r>
              <a:rPr lang="en-US" sz="2800" dirty="0"/>
              <a:t> </a:t>
            </a:r>
            <a:r>
              <a:rPr lang="en-US" sz="2800" dirty="0" err="1"/>
              <a:t>şivelerinde</a:t>
            </a:r>
            <a:r>
              <a:rPr lang="en-US" sz="2800" dirty="0"/>
              <a:t> </a:t>
            </a:r>
            <a:r>
              <a:rPr lang="en-US" sz="2800" dirty="0" err="1"/>
              <a:t>ise</a:t>
            </a:r>
            <a:r>
              <a:rPr lang="en-US" sz="2800" dirty="0"/>
              <a:t> </a:t>
            </a:r>
            <a:r>
              <a:rPr lang="en-US" sz="2800" i="1" dirty="0"/>
              <a:t>-</a:t>
            </a:r>
            <a:r>
              <a:rPr lang="en-US" sz="2800" i="1" dirty="0" err="1"/>
              <a:t>ı</a:t>
            </a:r>
            <a:r>
              <a:rPr lang="en-US" sz="2800" i="1" dirty="0"/>
              <a:t>, -</a:t>
            </a:r>
            <a:r>
              <a:rPr lang="en-US" sz="2800" i="1" dirty="0" err="1"/>
              <a:t>i</a:t>
            </a:r>
            <a:r>
              <a:rPr lang="en-US" sz="2800" i="1" dirty="0"/>
              <a:t>, -u, -ü</a:t>
            </a:r>
            <a:r>
              <a:rPr lang="en-US" sz="2800" dirty="0"/>
              <a:t> </a:t>
            </a:r>
            <a:r>
              <a:rPr lang="en-US" sz="2800" dirty="0" err="1"/>
              <a:t>tercih</a:t>
            </a:r>
            <a:r>
              <a:rPr lang="en-US" sz="2800" dirty="0"/>
              <a:t> </a:t>
            </a:r>
            <a:r>
              <a:rPr lang="en-US" sz="2800" dirty="0" err="1"/>
              <a:t>edilmektedir</a:t>
            </a:r>
            <a:r>
              <a:rPr lang="en-US" sz="2800" dirty="0"/>
              <a:t>. </a:t>
            </a:r>
            <a:r>
              <a:rPr lang="en-US" sz="2800" i="1" dirty="0"/>
              <a:t>-</a:t>
            </a:r>
            <a:r>
              <a:rPr lang="en-US" sz="2800" i="1" dirty="0" err="1"/>
              <a:t>ı</a:t>
            </a:r>
            <a:r>
              <a:rPr lang="en-US" sz="2800" i="1" dirty="0"/>
              <a:t>, -</a:t>
            </a:r>
            <a:r>
              <a:rPr lang="en-US" sz="2800" i="1" dirty="0" err="1"/>
              <a:t>i</a:t>
            </a:r>
            <a:r>
              <a:rPr lang="en-US" sz="2800" i="1" dirty="0"/>
              <a:t>, -u, -ü</a:t>
            </a:r>
            <a:r>
              <a:rPr lang="en-US" sz="2800" dirty="0"/>
              <a:t> </a:t>
            </a:r>
            <a:r>
              <a:rPr lang="en-US" sz="2800" dirty="0" err="1"/>
              <a:t>gerundiumu</a:t>
            </a:r>
            <a:r>
              <a:rPr lang="en-US" sz="2800" dirty="0"/>
              <a:t> </a:t>
            </a:r>
            <a:r>
              <a:rPr lang="en-US" sz="2800" dirty="0" err="1"/>
              <a:t>eskiden</a:t>
            </a:r>
            <a:r>
              <a:rPr lang="en-US" sz="2800" dirty="0"/>
              <a:t> </a:t>
            </a:r>
            <a:r>
              <a:rPr lang="en-US" sz="2800" dirty="0" err="1"/>
              <a:t>tek</a:t>
            </a:r>
            <a:r>
              <a:rPr lang="en-US" sz="2800" dirty="0"/>
              <a:t> </a:t>
            </a:r>
            <a:r>
              <a:rPr lang="en-US" sz="2800" dirty="0" err="1"/>
              <a:t>başına</a:t>
            </a:r>
            <a:r>
              <a:rPr lang="en-US" sz="2800" dirty="0"/>
              <a:t> </a:t>
            </a:r>
            <a:r>
              <a:rPr lang="en-US" sz="2800" dirty="0" err="1"/>
              <a:t>veya</a:t>
            </a:r>
            <a:r>
              <a:rPr lang="en-US" sz="2800" dirty="0"/>
              <a:t> </a:t>
            </a:r>
            <a:r>
              <a:rPr lang="en-US" sz="2800" dirty="0" err="1"/>
              <a:t>tekrar</a:t>
            </a:r>
            <a:r>
              <a:rPr lang="en-US" sz="2800" dirty="0"/>
              <a:t> </a:t>
            </a:r>
            <a:r>
              <a:rPr lang="en-US" sz="2800" dirty="0" err="1"/>
              <a:t>şeklinde</a:t>
            </a:r>
            <a:r>
              <a:rPr lang="en-US" sz="2800" dirty="0"/>
              <a:t> zarf </a:t>
            </a:r>
            <a:r>
              <a:rPr lang="en-US" sz="2800" dirty="0" err="1"/>
              <a:t>olarak</a:t>
            </a:r>
            <a:r>
              <a:rPr lang="en-US" sz="2800" dirty="0"/>
              <a:t> da </a:t>
            </a:r>
            <a:r>
              <a:rPr lang="en-US" sz="2800" dirty="0" err="1"/>
              <a:t>bol</a:t>
            </a:r>
            <a:r>
              <a:rPr lang="en-US" sz="2800" dirty="0"/>
              <a:t> </a:t>
            </a:r>
            <a:r>
              <a:rPr lang="en-US" sz="2800" dirty="0" err="1"/>
              <a:t>bol</a:t>
            </a:r>
            <a:r>
              <a:rPr lang="en-US" sz="2800" dirty="0"/>
              <a:t> </a:t>
            </a:r>
            <a:r>
              <a:rPr lang="en-US" sz="2800" dirty="0" err="1"/>
              <a:t>kullanılmakta</a:t>
            </a:r>
            <a:r>
              <a:rPr lang="en-US" sz="2800" dirty="0"/>
              <a:t> </a:t>
            </a:r>
            <a:r>
              <a:rPr lang="en-US" sz="2800" dirty="0" err="1"/>
              <a:t>idi</a:t>
            </a:r>
            <a:r>
              <a:rPr lang="en-US" sz="2800" dirty="0"/>
              <a:t>. </a:t>
            </a:r>
            <a:r>
              <a:rPr lang="en-US" sz="2800" dirty="0" err="1"/>
              <a:t>Eski</a:t>
            </a:r>
            <a:r>
              <a:rPr lang="en-US" sz="2800" dirty="0"/>
              <a:t> </a:t>
            </a:r>
            <a:r>
              <a:rPr lang="en-US" sz="2800" dirty="0" err="1"/>
              <a:t>Anadolu</a:t>
            </a:r>
            <a:r>
              <a:rPr lang="en-US" sz="2800" dirty="0"/>
              <a:t> </a:t>
            </a:r>
            <a:r>
              <a:rPr lang="en-US" sz="2800" dirty="0" err="1"/>
              <a:t>Türkçesindeki</a:t>
            </a:r>
            <a:r>
              <a:rPr lang="en-US" sz="2800" dirty="0"/>
              <a:t> </a:t>
            </a:r>
            <a:r>
              <a:rPr lang="en-US" sz="2800" i="1" dirty="0" err="1"/>
              <a:t>utan-ı</a:t>
            </a:r>
            <a:r>
              <a:rPr lang="en-US" sz="2800" i="1" dirty="0"/>
              <a:t>, </a:t>
            </a:r>
            <a:r>
              <a:rPr lang="en-US" sz="2800" i="1" dirty="0" err="1" smtClean="0"/>
              <a:t>kızar-ı</a:t>
            </a:r>
            <a:r>
              <a:rPr lang="en-US" sz="2800" i="1" dirty="0"/>
              <a:t>, </a:t>
            </a:r>
            <a:r>
              <a:rPr lang="en-US" sz="2800" i="1" dirty="0" err="1"/>
              <a:t>iste</a:t>
            </a:r>
            <a:r>
              <a:rPr lang="en-US" sz="2800" i="1" dirty="0"/>
              <a:t>-y-ü, </a:t>
            </a:r>
            <a:r>
              <a:rPr lang="en-US" sz="2800" i="1" dirty="0" err="1"/>
              <a:t>sevin</a:t>
            </a:r>
            <a:r>
              <a:rPr lang="en-US" sz="2800" i="1" dirty="0"/>
              <a:t>-ü </a:t>
            </a:r>
            <a:r>
              <a:rPr lang="en-US" sz="2800" i="1" dirty="0" err="1"/>
              <a:t>sevin</a:t>
            </a:r>
            <a:r>
              <a:rPr lang="en-US" sz="2800" i="1" dirty="0"/>
              <a:t>-ü, </a:t>
            </a:r>
            <a:r>
              <a:rPr lang="en-US" sz="2800" i="1" dirty="0" err="1"/>
              <a:t>işid</a:t>
            </a:r>
            <a:r>
              <a:rPr lang="en-US" sz="2800" i="1" dirty="0"/>
              <a:t>-ü </a:t>
            </a:r>
            <a:r>
              <a:rPr lang="en-US" sz="2800" i="1" dirty="0" err="1"/>
              <a:t>işid</a:t>
            </a:r>
            <a:r>
              <a:rPr lang="en-US" sz="2800" i="1" dirty="0"/>
              <a:t>-ü, </a:t>
            </a:r>
            <a:r>
              <a:rPr lang="en-US" sz="2800" i="1" dirty="0" err="1"/>
              <a:t>ağla</a:t>
            </a:r>
            <a:r>
              <a:rPr lang="en-US" sz="2800" i="1" dirty="0"/>
              <a:t>-y-u </a:t>
            </a:r>
            <a:r>
              <a:rPr lang="en-US" sz="2800" i="1" dirty="0" err="1"/>
              <a:t>ağla</a:t>
            </a:r>
            <a:r>
              <a:rPr lang="en-US" sz="2800" i="1" dirty="0"/>
              <a:t>-y-u</a:t>
            </a:r>
            <a:r>
              <a:rPr lang="en-US" sz="2800" dirty="0"/>
              <a:t>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 Bu </a:t>
            </a:r>
            <a:r>
              <a:rPr lang="en-US" sz="2800" dirty="0" err="1"/>
              <a:t>şekiller</a:t>
            </a:r>
            <a:r>
              <a:rPr lang="en-US" sz="2800" dirty="0"/>
              <a:t> </a:t>
            </a:r>
            <a:r>
              <a:rPr lang="en-US" sz="2800" dirty="0" err="1"/>
              <a:t>bugün</a:t>
            </a:r>
            <a:r>
              <a:rPr lang="en-US" sz="2800" dirty="0"/>
              <a:t> </a:t>
            </a:r>
            <a:r>
              <a:rPr lang="en-US" sz="2800" dirty="0" err="1"/>
              <a:t>ağızlarda</a:t>
            </a:r>
            <a:r>
              <a:rPr lang="en-US" sz="2800" dirty="0"/>
              <a:t> da </a:t>
            </a:r>
            <a:r>
              <a:rPr lang="en-US" sz="2800" dirty="0" err="1"/>
              <a:t>geniş</a:t>
            </a:r>
            <a:r>
              <a:rPr lang="en-US" sz="2800" dirty="0"/>
              <a:t> </a:t>
            </a:r>
            <a:r>
              <a:rPr lang="en-US" sz="2800" dirty="0" err="1"/>
              <a:t>ölçüde</a:t>
            </a:r>
            <a:r>
              <a:rPr lang="en-US" sz="2800" dirty="0"/>
              <a:t> </a:t>
            </a:r>
            <a:r>
              <a:rPr lang="en-US" sz="2800" dirty="0" err="1"/>
              <a:t>yaşamaktadır</a:t>
            </a:r>
            <a:r>
              <a:rPr lang="en-US" sz="2800" dirty="0"/>
              <a:t>: </a:t>
            </a:r>
            <a:r>
              <a:rPr lang="en-US" sz="2800" i="1" dirty="0"/>
              <a:t>de-y-</a:t>
            </a:r>
            <a:r>
              <a:rPr lang="en-US" sz="2800" i="1" dirty="0" err="1"/>
              <a:t>i</a:t>
            </a:r>
            <a:r>
              <a:rPr lang="en-US" sz="2800" i="1" dirty="0"/>
              <a:t>, </a:t>
            </a:r>
            <a:r>
              <a:rPr lang="en-US" sz="2800" i="1" dirty="0" err="1"/>
              <a:t>iste</a:t>
            </a:r>
            <a:r>
              <a:rPr lang="en-US" sz="2800" i="1" dirty="0"/>
              <a:t>-y-</a:t>
            </a:r>
            <a:r>
              <a:rPr lang="en-US" sz="2800" i="1" dirty="0" err="1"/>
              <a:t>i</a:t>
            </a:r>
            <a:r>
              <a:rPr lang="en-US" sz="2800" i="1" dirty="0"/>
              <a:t>, gel-</a:t>
            </a:r>
            <a:r>
              <a:rPr lang="en-US" sz="2800" i="1" dirty="0" err="1"/>
              <a:t>i</a:t>
            </a:r>
            <a:r>
              <a:rPr lang="en-US" sz="2800" i="1" dirty="0"/>
              <a:t> gel-</a:t>
            </a:r>
            <a:r>
              <a:rPr lang="en-US" sz="2800" i="1" dirty="0" err="1"/>
              <a:t>i</a:t>
            </a:r>
            <a:r>
              <a:rPr lang="en-US" sz="2800" i="1" dirty="0"/>
              <a:t>, </a:t>
            </a:r>
            <a:r>
              <a:rPr lang="en-US" sz="2800" i="1" dirty="0" err="1"/>
              <a:t>oyna</a:t>
            </a:r>
            <a:r>
              <a:rPr lang="en-US" sz="2800" i="1" dirty="0"/>
              <a:t>-y-</a:t>
            </a:r>
            <a:r>
              <a:rPr lang="en-US" sz="2800" i="1" dirty="0" err="1"/>
              <a:t>ı</a:t>
            </a:r>
            <a:r>
              <a:rPr lang="en-US" sz="2800" i="1" dirty="0"/>
              <a:t>, </a:t>
            </a:r>
            <a:r>
              <a:rPr lang="en-US" sz="2800" i="1" dirty="0" err="1"/>
              <a:t>oyna</a:t>
            </a:r>
            <a:r>
              <a:rPr lang="en-US" sz="2800" i="1" dirty="0"/>
              <a:t>-y-</a:t>
            </a:r>
            <a:r>
              <a:rPr lang="en-US" sz="2800" i="1" dirty="0" err="1"/>
              <a:t>ı</a:t>
            </a:r>
            <a:r>
              <a:rPr lang="en-US" sz="2800" i="1" dirty="0"/>
              <a:t>, </a:t>
            </a:r>
            <a:r>
              <a:rPr lang="en-US" sz="2800" i="1" dirty="0" err="1"/>
              <a:t>götür</a:t>
            </a:r>
            <a:r>
              <a:rPr lang="en-US" sz="2800" i="1" dirty="0"/>
              <a:t>-ü </a:t>
            </a:r>
            <a:r>
              <a:rPr lang="en-US" sz="2800" i="1" dirty="0" err="1"/>
              <a:t>götür</a:t>
            </a:r>
            <a:r>
              <a:rPr lang="en-US" sz="2800" i="1" dirty="0"/>
              <a:t>-ü</a:t>
            </a:r>
            <a:r>
              <a:rPr lang="en-US" sz="2800" dirty="0"/>
              <a:t>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 </a:t>
            </a:r>
            <a:endParaRPr lang="tr-TR" sz="2800" dirty="0" smtClean="0"/>
          </a:p>
        </p:txBody>
      </p:sp>
      <p:sp>
        <p:nvSpPr>
          <p:cNvPr id="13" name="Dikdörtgen 12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276600" y="190500"/>
            <a:ext cx="14401800" cy="1000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980" indent="-474980">
              <a:lnSpc>
                <a:spcPct val="200000"/>
              </a:lnSpc>
              <a:spcAft>
                <a:spcPts val="0"/>
              </a:spcAft>
            </a:pPr>
            <a:r>
              <a:rPr lang="tr-TR" sz="2800" b="1" dirty="0" smtClean="0">
                <a:ea typeface="Times New Roman"/>
              </a:rPr>
              <a:t>Zarf-Fiil (Gerundium) Ekleri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ıp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üp</a:t>
            </a:r>
            <a:r>
              <a:rPr lang="tr-TR" sz="2800" i="1" dirty="0" smtClean="0"/>
              <a:t>: </a:t>
            </a:r>
            <a:r>
              <a:rPr lang="en-US" sz="2800" dirty="0" smtClean="0"/>
              <a:t>Bu </a:t>
            </a:r>
            <a:r>
              <a:rPr lang="en-US" sz="2800" dirty="0" err="1"/>
              <a:t>ek</a:t>
            </a:r>
            <a:r>
              <a:rPr lang="en-US" sz="2800" dirty="0"/>
              <a:t> </a:t>
            </a:r>
            <a:r>
              <a:rPr lang="en-US" sz="2800" dirty="0" err="1"/>
              <a:t>Türkçede</a:t>
            </a:r>
            <a:r>
              <a:rPr lang="en-US" sz="2800" dirty="0"/>
              <a:t> </a:t>
            </a:r>
            <a:r>
              <a:rPr lang="en-US" sz="2800" dirty="0" err="1"/>
              <a:t>eskiden</a:t>
            </a:r>
            <a:r>
              <a:rPr lang="en-US" sz="2800" dirty="0"/>
              <a:t> </a:t>
            </a:r>
            <a:r>
              <a:rPr lang="en-US" sz="2800" dirty="0" err="1"/>
              <a:t>beri</a:t>
            </a:r>
            <a:r>
              <a:rPr lang="en-US" sz="2800" dirty="0"/>
              <a:t> en </a:t>
            </a:r>
            <a:r>
              <a:rPr lang="en-US" sz="2800" dirty="0" err="1"/>
              <a:t>geniş</a:t>
            </a:r>
            <a:r>
              <a:rPr lang="en-US" sz="2800" dirty="0"/>
              <a:t> </a:t>
            </a:r>
            <a:r>
              <a:rPr lang="en-US" sz="2800" dirty="0" err="1"/>
              <a:t>ölçüde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ekidir</a:t>
            </a:r>
            <a:r>
              <a:rPr lang="en-US" sz="2800" dirty="0"/>
              <a:t>. </a:t>
            </a:r>
            <a:r>
              <a:rPr lang="en-US" sz="2800" i="1" dirty="0"/>
              <a:t>al-</a:t>
            </a:r>
            <a:r>
              <a:rPr lang="en-US" sz="2800" i="1" dirty="0" err="1"/>
              <a:t>ıp</a:t>
            </a:r>
            <a:r>
              <a:rPr lang="en-US" sz="2800" i="1" dirty="0"/>
              <a:t>, </a:t>
            </a:r>
            <a:r>
              <a:rPr lang="en-US" sz="2800" i="1" dirty="0" err="1"/>
              <a:t>başla</a:t>
            </a:r>
            <a:r>
              <a:rPr lang="en-US" sz="2800" i="1" dirty="0"/>
              <a:t>-y-</a:t>
            </a:r>
            <a:r>
              <a:rPr lang="en-US" sz="2800" i="1" dirty="0" err="1"/>
              <a:t>ıp</a:t>
            </a:r>
            <a:r>
              <a:rPr lang="en-US" sz="2800" i="1" dirty="0"/>
              <a:t>, </a:t>
            </a:r>
            <a:r>
              <a:rPr lang="en-US" sz="2800" i="1" dirty="0" err="1"/>
              <a:t>öde</a:t>
            </a:r>
            <a:r>
              <a:rPr lang="en-US" sz="2800" i="1" dirty="0"/>
              <a:t>-y-</a:t>
            </a:r>
            <a:r>
              <a:rPr lang="en-US" sz="2800" i="1" dirty="0" err="1"/>
              <a:t>ip</a:t>
            </a:r>
            <a:r>
              <a:rPr lang="en-US" sz="2800" i="1" dirty="0"/>
              <a:t>, </a:t>
            </a:r>
            <a:r>
              <a:rPr lang="en-US" sz="2800" i="1" dirty="0" err="1"/>
              <a:t>otur</a:t>
            </a:r>
            <a:r>
              <a:rPr lang="en-US" sz="2800" i="1" dirty="0"/>
              <a:t>-up, </a:t>
            </a:r>
            <a:r>
              <a:rPr lang="en-US" sz="2800" i="1" dirty="0" err="1"/>
              <a:t>uyu</a:t>
            </a:r>
            <a:r>
              <a:rPr lang="en-US" sz="2800" i="1" dirty="0"/>
              <a:t>-y-up, </a:t>
            </a:r>
            <a:r>
              <a:rPr lang="en-US" sz="2800" i="1" dirty="0" err="1"/>
              <a:t>öl-üp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zarflarda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ek</a:t>
            </a:r>
            <a:r>
              <a:rPr lang="en-US" sz="2800" dirty="0"/>
              <a:t> </a:t>
            </a:r>
            <a:r>
              <a:rPr lang="en-US" sz="2800" dirty="0" err="1"/>
              <a:t>vardır</a:t>
            </a:r>
            <a:r>
              <a:rPr lang="en-US" sz="2800" dirty="0"/>
              <a:t>.</a:t>
            </a:r>
            <a:endParaRPr lang="tr-T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-arak, 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erek</a:t>
            </a:r>
            <a:r>
              <a:rPr lang="tr-TR" sz="2800" i="1" dirty="0" smtClean="0"/>
              <a:t>: </a:t>
            </a:r>
            <a:r>
              <a:rPr lang="en-US" sz="2800" dirty="0" err="1" smtClean="0"/>
              <a:t>Bugün</a:t>
            </a:r>
            <a:r>
              <a:rPr lang="en-US" sz="2800" dirty="0" smtClean="0"/>
              <a:t> </a:t>
            </a:r>
            <a:r>
              <a:rPr lang="en-US" sz="2800" dirty="0"/>
              <a:t>en </a:t>
            </a:r>
            <a:r>
              <a:rPr lang="en-US" sz="2800" dirty="0" err="1"/>
              <a:t>geniş</a:t>
            </a:r>
            <a:r>
              <a:rPr lang="en-US" sz="2800" dirty="0"/>
              <a:t> </a:t>
            </a:r>
            <a:r>
              <a:rPr lang="en-US" sz="2800" dirty="0" err="1"/>
              <a:t>ölçüde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eklerinden</a:t>
            </a:r>
            <a:r>
              <a:rPr lang="en-US" sz="2800" dirty="0"/>
              <a:t> </a:t>
            </a:r>
            <a:r>
              <a:rPr lang="en-US" sz="2800" dirty="0" err="1"/>
              <a:t>biridir</a:t>
            </a:r>
            <a:r>
              <a:rPr lang="en-US" sz="2800" dirty="0"/>
              <a:t>: </a:t>
            </a:r>
            <a:r>
              <a:rPr lang="en-US" sz="2800" i="1" dirty="0" smtClean="0"/>
              <a:t>yap-arak, </a:t>
            </a:r>
            <a:r>
              <a:rPr lang="en-US" sz="2800" i="1" dirty="0" err="1" smtClean="0"/>
              <a:t>oku</a:t>
            </a:r>
            <a:r>
              <a:rPr lang="en-US" sz="2800" i="1" dirty="0" smtClean="0"/>
              <a:t>-y-arak, </a:t>
            </a:r>
            <a:r>
              <a:rPr lang="en-US" sz="2800" i="1" dirty="0"/>
              <a:t>gel-</a:t>
            </a:r>
            <a:r>
              <a:rPr lang="en-US" sz="2800" i="1" dirty="0" err="1"/>
              <a:t>erek</a:t>
            </a:r>
            <a:r>
              <a:rPr lang="en-US" sz="2800" i="1" dirty="0"/>
              <a:t>, </a:t>
            </a:r>
            <a:r>
              <a:rPr lang="en-US" sz="2800" i="1" dirty="0" err="1"/>
              <a:t>bekle</a:t>
            </a:r>
            <a:r>
              <a:rPr lang="en-US" sz="2800" i="1" dirty="0"/>
              <a:t>-y-</a:t>
            </a:r>
            <a:r>
              <a:rPr lang="en-US" sz="2800" i="1" dirty="0" err="1"/>
              <a:t>erek</a:t>
            </a:r>
            <a:r>
              <a:rPr lang="en-US" sz="2800" dirty="0"/>
              <a:t>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 Bu </a:t>
            </a:r>
            <a:r>
              <a:rPr lang="en-US" sz="2800" dirty="0" err="1"/>
              <a:t>ek</a:t>
            </a:r>
            <a:r>
              <a:rPr lang="en-US" sz="2800" dirty="0"/>
              <a:t> </a:t>
            </a:r>
            <a:r>
              <a:rPr lang="en-US" sz="2800" dirty="0" err="1"/>
              <a:t>Batı</a:t>
            </a:r>
            <a:r>
              <a:rPr lang="en-US" sz="2800" dirty="0"/>
              <a:t> </a:t>
            </a:r>
            <a:r>
              <a:rPr lang="en-US" sz="2800" dirty="0" err="1"/>
              <a:t>Türkçesinde</a:t>
            </a:r>
            <a:r>
              <a:rPr lang="en-US" sz="2800" dirty="0"/>
              <a:t> </a:t>
            </a:r>
            <a:r>
              <a:rPr lang="en-US" sz="2800" dirty="0" err="1"/>
              <a:t>sonradan</a:t>
            </a:r>
            <a:r>
              <a:rPr lang="en-US" sz="2800" dirty="0"/>
              <a:t>, </a:t>
            </a:r>
            <a:r>
              <a:rPr lang="en-US" sz="2800" dirty="0" err="1"/>
              <a:t>Eski</a:t>
            </a:r>
            <a:r>
              <a:rPr lang="en-US" sz="2800" dirty="0"/>
              <a:t> </a:t>
            </a:r>
            <a:r>
              <a:rPr lang="en-US" sz="2800" dirty="0" err="1"/>
              <a:t>Anadolu</a:t>
            </a:r>
            <a:r>
              <a:rPr lang="en-US" sz="2800" dirty="0"/>
              <a:t> </a:t>
            </a:r>
            <a:r>
              <a:rPr lang="en-US" sz="2800" dirty="0" err="1"/>
              <a:t>Türkçesinden</a:t>
            </a:r>
            <a:r>
              <a:rPr lang="en-US" sz="2800" dirty="0"/>
              <a:t> </a:t>
            </a:r>
            <a:r>
              <a:rPr lang="en-US" sz="2800" dirty="0" err="1"/>
              <a:t>sonra</a:t>
            </a:r>
            <a:r>
              <a:rPr lang="en-US" sz="2800" dirty="0"/>
              <a:t>, </a:t>
            </a:r>
            <a:r>
              <a:rPr lang="en-US" sz="2800" dirty="0" err="1"/>
              <a:t>Osmanlıcada</a:t>
            </a:r>
            <a:r>
              <a:rPr lang="en-US" sz="2800" dirty="0"/>
              <a:t> </a:t>
            </a:r>
            <a:r>
              <a:rPr lang="en-US" sz="2800" dirty="0" err="1"/>
              <a:t>ortaya</a:t>
            </a:r>
            <a:r>
              <a:rPr lang="en-US" sz="2800" dirty="0"/>
              <a:t> </a:t>
            </a:r>
            <a:r>
              <a:rPr lang="en-US" sz="2800" dirty="0" err="1"/>
              <a:t>çıkmış</a:t>
            </a:r>
            <a:r>
              <a:rPr lang="en-US" sz="2800" dirty="0"/>
              <a:t> </a:t>
            </a:r>
            <a:r>
              <a:rPr lang="en-US" sz="2800" dirty="0" err="1"/>
              <a:t>yeni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ektir</a:t>
            </a:r>
            <a:r>
              <a:rPr lang="en-US" sz="2800" dirty="0"/>
              <a:t>. </a:t>
            </a:r>
            <a:r>
              <a:rPr lang="en-US" sz="2800" i="1" dirty="0"/>
              <a:t>-a, -e</a:t>
            </a:r>
            <a:r>
              <a:rPr lang="en-US" sz="2800" dirty="0"/>
              <a:t>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i="1" dirty="0"/>
              <a:t>-</a:t>
            </a:r>
            <a:r>
              <a:rPr lang="en-US" sz="2800" i="1" dirty="0" err="1" smtClean="0"/>
              <a:t>rak</a:t>
            </a:r>
            <a:r>
              <a:rPr lang="en-US" sz="2800" i="1" dirty="0" smtClean="0"/>
              <a:t>, </a:t>
            </a:r>
            <a:r>
              <a:rPr lang="en-US" sz="2800" i="1" dirty="0"/>
              <a:t>-</a:t>
            </a:r>
            <a:r>
              <a:rPr lang="en-US" sz="2800" i="1" dirty="0" err="1"/>
              <a:t>rek</a:t>
            </a:r>
            <a:r>
              <a:rPr lang="en-US" sz="2800" dirty="0"/>
              <a:t> </a:t>
            </a:r>
            <a:r>
              <a:rPr lang="en-US" sz="2800" dirty="0" err="1"/>
              <a:t>karşılaştırma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büyütme</a:t>
            </a:r>
            <a:r>
              <a:rPr lang="en-US" sz="2800" dirty="0"/>
              <a:t> </a:t>
            </a:r>
            <a:r>
              <a:rPr lang="en-US" sz="2800" dirty="0" err="1"/>
              <a:t>ekinin</a:t>
            </a:r>
            <a:r>
              <a:rPr lang="en-US" sz="2800" dirty="0"/>
              <a:t> </a:t>
            </a:r>
            <a:r>
              <a:rPr lang="en-US" sz="2800" dirty="0" err="1"/>
              <a:t>birleşmesinden</a:t>
            </a:r>
            <a:r>
              <a:rPr lang="en-US" sz="2800" dirty="0"/>
              <a:t> </a:t>
            </a:r>
            <a:r>
              <a:rPr lang="en-US" sz="2800" dirty="0" err="1"/>
              <a:t>doğmuş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düşünülebilir</a:t>
            </a:r>
            <a:r>
              <a:rPr lang="en-US" sz="2800" dirty="0"/>
              <a:t>.</a:t>
            </a:r>
            <a:endParaRPr lang="tr-T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i="1" dirty="0" smtClean="0"/>
              <a:t> 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ınca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unca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ünce</a:t>
            </a:r>
            <a:r>
              <a:rPr lang="tr-TR" sz="2800" i="1" dirty="0" smtClean="0"/>
              <a:t>:  </a:t>
            </a:r>
            <a:r>
              <a:rPr lang="en-US" sz="2800" dirty="0" err="1" smtClean="0"/>
              <a:t>Türkçede</a:t>
            </a:r>
            <a:r>
              <a:rPr lang="en-US" sz="2800" dirty="0" smtClean="0"/>
              <a:t> </a:t>
            </a:r>
            <a:r>
              <a:rPr lang="en-US" sz="2800" dirty="0" err="1" smtClean="0"/>
              <a:t>eskiden</a:t>
            </a:r>
            <a:r>
              <a:rPr lang="en-US" sz="2800" dirty="0" smtClean="0"/>
              <a:t> </a:t>
            </a:r>
            <a:r>
              <a:rPr lang="en-US" sz="2800" dirty="0" err="1" smtClean="0"/>
              <a:t>beri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kullanılan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ekinde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hareket</a:t>
            </a:r>
            <a:r>
              <a:rPr lang="en-US" sz="2800" dirty="0" smtClean="0"/>
              <a:t> </a:t>
            </a:r>
            <a:r>
              <a:rPr lang="en-US" sz="2800" dirty="0" err="1" smtClean="0"/>
              <a:t>hâli</a:t>
            </a:r>
            <a:r>
              <a:rPr lang="en-US" sz="2800" dirty="0" smtClean="0"/>
              <a:t> </a:t>
            </a:r>
            <a:r>
              <a:rPr lang="en-US" sz="2800" dirty="0" err="1" smtClean="0"/>
              <a:t>ifadesinden</a:t>
            </a:r>
            <a:r>
              <a:rPr lang="en-US" sz="2800" dirty="0" smtClean="0"/>
              <a:t> </a:t>
            </a:r>
            <a:r>
              <a:rPr lang="en-US" sz="2800" dirty="0" err="1" smtClean="0"/>
              <a:t>başka</a:t>
            </a:r>
            <a:r>
              <a:rPr lang="en-US" sz="2800" dirty="0" smtClean="0"/>
              <a:t> o </a:t>
            </a:r>
            <a:r>
              <a:rPr lang="en-US" sz="2800" dirty="0" err="1" smtClean="0"/>
              <a:t>hareket</a:t>
            </a:r>
            <a:r>
              <a:rPr lang="en-US" sz="2800" dirty="0" smtClean="0"/>
              <a:t> </a:t>
            </a:r>
            <a:r>
              <a:rPr lang="en-US" sz="2800" dirty="0" err="1" smtClean="0"/>
              <a:t>hâlinin</a:t>
            </a:r>
            <a:r>
              <a:rPr lang="en-US" sz="2800" dirty="0" smtClean="0"/>
              <a:t> </a:t>
            </a:r>
            <a:r>
              <a:rPr lang="en-US" sz="2800" dirty="0" err="1" smtClean="0"/>
              <a:t>ortaya</a:t>
            </a:r>
            <a:r>
              <a:rPr lang="en-US" sz="2800" dirty="0" smtClean="0"/>
              <a:t> </a:t>
            </a:r>
            <a:r>
              <a:rPr lang="en-US" sz="2800" dirty="0" err="1" smtClean="0"/>
              <a:t>çıktığı</a:t>
            </a:r>
            <a:r>
              <a:rPr lang="en-US" sz="2800" dirty="0" smtClean="0"/>
              <a:t> </a:t>
            </a:r>
            <a:r>
              <a:rPr lang="en-US" sz="2800" dirty="0" err="1" smtClean="0"/>
              <a:t>ânı</a:t>
            </a:r>
            <a:r>
              <a:rPr lang="en-US" sz="2800" dirty="0" smtClean="0"/>
              <a:t> </a:t>
            </a:r>
            <a:r>
              <a:rPr lang="en-US" sz="2800" dirty="0" err="1" smtClean="0"/>
              <a:t>göstermek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zaman</a:t>
            </a:r>
            <a:r>
              <a:rPr lang="en-US" sz="2800" dirty="0" smtClean="0"/>
              <a:t> </a:t>
            </a:r>
            <a:r>
              <a:rPr lang="en-US" sz="2800" dirty="0" err="1" smtClean="0"/>
              <a:t>ifadesi</a:t>
            </a:r>
            <a:r>
              <a:rPr lang="en-US" sz="2800" dirty="0" smtClean="0"/>
              <a:t> de </a:t>
            </a:r>
            <a:r>
              <a:rPr lang="en-US" sz="2800" dirty="0" err="1" smtClean="0"/>
              <a:t>vardır</a:t>
            </a:r>
            <a:r>
              <a:rPr lang="en-US" sz="2800" dirty="0" smtClean="0"/>
              <a:t>: </a:t>
            </a:r>
            <a:r>
              <a:rPr lang="en-US" sz="2800" i="1" dirty="0" smtClean="0"/>
              <a:t>yap-</a:t>
            </a:r>
            <a:r>
              <a:rPr lang="en-US" sz="2800" i="1" dirty="0" err="1" smtClean="0"/>
              <a:t>ınca</a:t>
            </a:r>
            <a:r>
              <a:rPr lang="en-US" sz="2800" dirty="0" smtClean="0"/>
              <a:t> «</a:t>
            </a:r>
            <a:r>
              <a:rPr lang="en-US" sz="2800" dirty="0" err="1" smtClean="0"/>
              <a:t>yapınca</a:t>
            </a:r>
            <a:r>
              <a:rPr lang="en-US" sz="2800" dirty="0" smtClean="0"/>
              <a:t>» </a:t>
            </a:r>
            <a:r>
              <a:rPr lang="en-US" sz="2800" dirty="0" err="1" smtClean="0"/>
              <a:t>veya</a:t>
            </a:r>
            <a:r>
              <a:rPr lang="en-US" sz="2800" dirty="0" smtClean="0"/>
              <a:t> «</a:t>
            </a:r>
            <a:r>
              <a:rPr lang="en-US" sz="2800" dirty="0" err="1" smtClean="0"/>
              <a:t>yaptığı</a:t>
            </a:r>
            <a:r>
              <a:rPr lang="en-US" sz="2800" dirty="0" smtClean="0"/>
              <a:t> </a:t>
            </a:r>
            <a:r>
              <a:rPr lang="en-US" sz="2800" dirty="0" err="1" smtClean="0"/>
              <a:t>zaman</a:t>
            </a:r>
            <a:r>
              <a:rPr lang="en-US" sz="2800" dirty="0" smtClean="0"/>
              <a:t>», </a:t>
            </a:r>
            <a:r>
              <a:rPr lang="en-US" sz="2800" i="1" dirty="0" err="1" smtClean="0"/>
              <a:t>bilme</a:t>
            </a:r>
            <a:r>
              <a:rPr lang="en-US" sz="2800" i="1" dirty="0" smtClean="0"/>
              <a:t>-y-</a:t>
            </a:r>
            <a:r>
              <a:rPr lang="en-US" sz="2800" i="1" dirty="0" err="1" smtClean="0"/>
              <a:t>ince</a:t>
            </a:r>
            <a:r>
              <a:rPr lang="en-US" sz="2800" dirty="0" smtClean="0"/>
              <a:t> «</a:t>
            </a:r>
            <a:r>
              <a:rPr lang="en-US" sz="2800" dirty="0" err="1" smtClean="0"/>
              <a:t>bilmeyince</a:t>
            </a:r>
            <a:r>
              <a:rPr lang="en-US" sz="2800" dirty="0" smtClean="0"/>
              <a:t>» </a:t>
            </a:r>
            <a:r>
              <a:rPr lang="en-US" sz="2800" dirty="0" err="1" smtClean="0"/>
              <a:t>veya</a:t>
            </a:r>
            <a:r>
              <a:rPr lang="en-US" sz="2800" dirty="0" smtClean="0"/>
              <a:t> «</a:t>
            </a:r>
            <a:r>
              <a:rPr lang="en-US" sz="2800" dirty="0" err="1" smtClean="0"/>
              <a:t>bilmediği</a:t>
            </a:r>
            <a:r>
              <a:rPr lang="en-US" sz="2800" dirty="0" smtClean="0"/>
              <a:t> </a:t>
            </a:r>
            <a:r>
              <a:rPr lang="en-US" sz="2800" dirty="0" err="1" smtClean="0"/>
              <a:t>zaman</a:t>
            </a:r>
            <a:r>
              <a:rPr lang="en-US" sz="2800" dirty="0" smtClean="0"/>
              <a:t>» </a:t>
            </a:r>
            <a:r>
              <a:rPr lang="en-US" sz="2800" dirty="0" err="1" smtClean="0"/>
              <a:t>gibi</a:t>
            </a:r>
            <a:r>
              <a:rPr lang="en-US" sz="2800" dirty="0" smtClean="0"/>
              <a:t>. </a:t>
            </a:r>
            <a:r>
              <a:rPr lang="en-US" sz="2800" dirty="0" err="1" smtClean="0"/>
              <a:t>Onun</a:t>
            </a:r>
            <a:r>
              <a:rPr lang="en-US" sz="2800" dirty="0" smtClean="0"/>
              <a:t> </a:t>
            </a:r>
            <a:r>
              <a:rPr lang="en-US" sz="2800" dirty="0" err="1" smtClean="0"/>
              <a:t>için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hâl</a:t>
            </a:r>
            <a:r>
              <a:rPr lang="en-US" sz="2800" dirty="0" smtClean="0"/>
              <a:t> </a:t>
            </a:r>
            <a:r>
              <a:rPr lang="en-US" sz="2800" dirty="0" err="1" smtClean="0"/>
              <a:t>zarfı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 </a:t>
            </a:r>
            <a:r>
              <a:rPr lang="en-US" sz="2800" dirty="0" err="1" smtClean="0"/>
              <a:t>zaman</a:t>
            </a:r>
            <a:r>
              <a:rPr lang="en-US" sz="2800" dirty="0" smtClean="0"/>
              <a:t> </a:t>
            </a:r>
            <a:r>
              <a:rPr lang="en-US" sz="2800" dirty="0" err="1" smtClean="0"/>
              <a:t>zarfı</a:t>
            </a:r>
            <a:r>
              <a:rPr lang="en-US" sz="2800" dirty="0" smtClean="0"/>
              <a:t> </a:t>
            </a:r>
            <a:r>
              <a:rPr lang="en-US" sz="2800" dirty="0" err="1" smtClean="0"/>
              <a:t>olarak</a:t>
            </a:r>
            <a:r>
              <a:rPr lang="en-US" sz="2800" dirty="0" smtClean="0"/>
              <a:t> da </a:t>
            </a:r>
            <a:r>
              <a:rPr lang="en-US" sz="2800" dirty="0" err="1" smtClean="0"/>
              <a:t>kullanılır</a:t>
            </a:r>
            <a:r>
              <a:rPr lang="en-US" sz="2800" dirty="0" smtClean="0"/>
              <a:t>.</a:t>
            </a:r>
            <a:r>
              <a:rPr lang="tr-TR" sz="2800" dirty="0" smtClean="0"/>
              <a:t>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/>
              <a:t>Türkçede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ek</a:t>
            </a:r>
            <a:r>
              <a:rPr lang="en-US" sz="2800" dirty="0"/>
              <a:t> </a:t>
            </a:r>
            <a:r>
              <a:rPr lang="en-US" sz="2800" i="1" dirty="0"/>
              <a:t>-</a:t>
            </a:r>
            <a:r>
              <a:rPr lang="en-US" sz="2800" i="1" dirty="0" err="1"/>
              <a:t>ġınça</a:t>
            </a:r>
            <a:r>
              <a:rPr lang="en-US" sz="2800" i="1" dirty="0"/>
              <a:t>, -</a:t>
            </a:r>
            <a:r>
              <a:rPr lang="en-US" sz="2800" i="1" dirty="0" err="1"/>
              <a:t>ginçe</a:t>
            </a:r>
            <a:r>
              <a:rPr lang="en-US" sz="2800" dirty="0"/>
              <a:t> </a:t>
            </a:r>
            <a:r>
              <a:rPr lang="en-US" sz="2800" dirty="0" err="1"/>
              <a:t>şeklinde</a:t>
            </a:r>
            <a:r>
              <a:rPr lang="en-US" sz="2800" dirty="0"/>
              <a:t> </a:t>
            </a:r>
            <a:r>
              <a:rPr lang="en-US" sz="2800" dirty="0" err="1"/>
              <a:t>idi</a:t>
            </a:r>
            <a:r>
              <a:rPr lang="en-US" sz="2800" dirty="0"/>
              <a:t>. Bu </a:t>
            </a:r>
            <a:r>
              <a:rPr lang="en-US" sz="2800" dirty="0" err="1"/>
              <a:t>bünyesi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ekin</a:t>
            </a:r>
            <a:r>
              <a:rPr lang="en-US" sz="2800" dirty="0"/>
              <a:t> </a:t>
            </a:r>
            <a:r>
              <a:rPr lang="en-US" sz="2800" i="1" dirty="0"/>
              <a:t>-</a:t>
            </a:r>
            <a:r>
              <a:rPr lang="en-US" sz="2800" i="1" dirty="0" err="1"/>
              <a:t>ġın</a:t>
            </a:r>
            <a:r>
              <a:rPr lang="en-US" sz="2800" i="1" dirty="0"/>
              <a:t>, -gin</a:t>
            </a:r>
            <a:r>
              <a:rPr lang="en-US" sz="2800" dirty="0"/>
              <a:t> </a:t>
            </a:r>
            <a:r>
              <a:rPr lang="en-US" sz="2800" dirty="0" err="1"/>
              <a:t>yapım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i="1" dirty="0"/>
              <a:t>-</a:t>
            </a:r>
            <a:r>
              <a:rPr lang="en-US" sz="2800" i="1" dirty="0" err="1"/>
              <a:t>ça</a:t>
            </a:r>
            <a:r>
              <a:rPr lang="en-US" sz="2800" i="1" dirty="0"/>
              <a:t>, -</a:t>
            </a:r>
            <a:r>
              <a:rPr lang="en-US" sz="2800" i="1" dirty="0" err="1"/>
              <a:t>çe</a:t>
            </a:r>
            <a:r>
              <a:rPr lang="en-US" sz="2800" dirty="0"/>
              <a:t> </a:t>
            </a:r>
            <a:r>
              <a:rPr lang="en-US" sz="2800" dirty="0" err="1"/>
              <a:t>eşitlik</a:t>
            </a:r>
            <a:r>
              <a:rPr lang="en-US" sz="2800" dirty="0"/>
              <a:t> </a:t>
            </a:r>
            <a:r>
              <a:rPr lang="en-US" sz="2800" dirty="0" err="1"/>
              <a:t>ekinin</a:t>
            </a:r>
            <a:r>
              <a:rPr lang="en-US" sz="2800" dirty="0"/>
              <a:t> </a:t>
            </a:r>
            <a:r>
              <a:rPr lang="en-US" sz="2800" dirty="0" err="1"/>
              <a:t>birleşmesinden</a:t>
            </a:r>
            <a:r>
              <a:rPr lang="en-US" sz="2800" dirty="0"/>
              <a:t> </a:t>
            </a:r>
            <a:r>
              <a:rPr lang="en-US" sz="2800" dirty="0" err="1"/>
              <a:t>doğduğu</a:t>
            </a:r>
            <a:r>
              <a:rPr lang="en-US" sz="2800" dirty="0"/>
              <a:t> </a:t>
            </a:r>
            <a:r>
              <a:rPr lang="en-US" sz="2800" dirty="0" err="1"/>
              <a:t>anlaşılmaktadır</a:t>
            </a:r>
            <a:r>
              <a:rPr lang="en-US" sz="2800" dirty="0"/>
              <a:t>. </a:t>
            </a:r>
            <a:r>
              <a:rPr lang="en-US" sz="2800" dirty="0" err="1"/>
              <a:t>Batı</a:t>
            </a:r>
            <a:r>
              <a:rPr lang="en-US" sz="2800" dirty="0"/>
              <a:t> </a:t>
            </a:r>
            <a:r>
              <a:rPr lang="en-US" sz="2800" dirty="0" err="1"/>
              <a:t>Türkçesine</a:t>
            </a:r>
            <a:r>
              <a:rPr lang="en-US" sz="2800" dirty="0"/>
              <a:t> </a:t>
            </a:r>
            <a:r>
              <a:rPr lang="en-US" sz="2800" dirty="0" err="1"/>
              <a:t>ek</a:t>
            </a:r>
            <a:r>
              <a:rPr lang="en-US" sz="2800" dirty="0"/>
              <a:t> </a:t>
            </a:r>
            <a:r>
              <a:rPr lang="en-US" sz="2800" i="1" dirty="0"/>
              <a:t>-</a:t>
            </a:r>
            <a:r>
              <a:rPr lang="en-US" sz="2800" i="1" dirty="0" err="1"/>
              <a:t>ınça</a:t>
            </a:r>
            <a:r>
              <a:rPr lang="en-US" sz="2800" i="1" dirty="0"/>
              <a:t>, -</a:t>
            </a:r>
            <a:r>
              <a:rPr lang="en-US" sz="2800" i="1" dirty="0" err="1"/>
              <a:t>inçe</a:t>
            </a:r>
            <a:r>
              <a:rPr lang="en-US" sz="2800" dirty="0"/>
              <a:t> </a:t>
            </a:r>
            <a:r>
              <a:rPr lang="en-US" sz="2800" dirty="0" err="1"/>
              <a:t>şeklinde</a:t>
            </a:r>
            <a:r>
              <a:rPr lang="en-US" sz="2800" dirty="0"/>
              <a:t> </a:t>
            </a:r>
            <a:r>
              <a:rPr lang="en-US" sz="2800" dirty="0" err="1"/>
              <a:t>geçmiş</a:t>
            </a:r>
            <a:r>
              <a:rPr lang="en-US" sz="2800" dirty="0"/>
              <a:t>, </a:t>
            </a:r>
            <a:r>
              <a:rPr lang="en-US" sz="2800" dirty="0" err="1"/>
              <a:t>Eski</a:t>
            </a:r>
            <a:r>
              <a:rPr lang="en-US" sz="2800" dirty="0"/>
              <a:t> </a:t>
            </a:r>
            <a:r>
              <a:rPr lang="en-US" sz="2800" dirty="0" err="1"/>
              <a:t>Anadolu</a:t>
            </a:r>
            <a:r>
              <a:rPr lang="en-US" sz="2800" dirty="0"/>
              <a:t> </a:t>
            </a:r>
            <a:r>
              <a:rPr lang="en-US" sz="2800" dirty="0" err="1"/>
              <a:t>Türkçesinde</a:t>
            </a:r>
            <a:r>
              <a:rPr lang="en-US" sz="2800" dirty="0"/>
              <a:t> </a:t>
            </a:r>
            <a:r>
              <a:rPr lang="en-US" sz="2800" dirty="0" err="1"/>
              <a:t>uzun</a:t>
            </a:r>
            <a:r>
              <a:rPr lang="en-US" sz="2800" dirty="0"/>
              <a:t> </a:t>
            </a:r>
            <a:r>
              <a:rPr lang="en-US" sz="2800" dirty="0" err="1"/>
              <a:t>zaman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şekilde</a:t>
            </a:r>
            <a:r>
              <a:rPr lang="en-US" sz="2800" dirty="0"/>
              <a:t> </a:t>
            </a:r>
            <a:r>
              <a:rPr lang="en-US" sz="2800" dirty="0" err="1"/>
              <a:t>kullanılmıştır</a:t>
            </a:r>
            <a:r>
              <a:rPr lang="en-US" sz="2800" dirty="0"/>
              <a:t>: </a:t>
            </a:r>
            <a:r>
              <a:rPr lang="en-US" sz="2800" i="1" dirty="0" err="1"/>
              <a:t>ol-ınça</a:t>
            </a:r>
            <a:r>
              <a:rPr lang="en-US" sz="2800" i="1" dirty="0"/>
              <a:t>, di-y-</a:t>
            </a:r>
            <a:r>
              <a:rPr lang="en-US" sz="2800" i="1" dirty="0" err="1"/>
              <a:t>inçe</a:t>
            </a:r>
            <a:r>
              <a:rPr lang="en-US" sz="2800" i="1" dirty="0"/>
              <a:t>, </a:t>
            </a:r>
            <a:r>
              <a:rPr lang="en-US" sz="2800" i="1" dirty="0" err="1" smtClean="0"/>
              <a:t>kıl-ınça</a:t>
            </a:r>
            <a:r>
              <a:rPr lang="en-US" sz="2800" i="1" dirty="0"/>
              <a:t>, </a:t>
            </a:r>
            <a:r>
              <a:rPr lang="en-US" sz="2800" i="1" dirty="0" err="1"/>
              <a:t>gör-inçe</a:t>
            </a:r>
            <a:r>
              <a:rPr lang="en-US" sz="2800" dirty="0"/>
              <a:t>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 </a:t>
            </a:r>
            <a:r>
              <a:rPr lang="en-US" sz="2800" dirty="0" err="1"/>
              <a:t>Sonradan</a:t>
            </a:r>
            <a:r>
              <a:rPr lang="en-US" sz="2800" dirty="0"/>
              <a:t> </a:t>
            </a:r>
            <a:r>
              <a:rPr lang="en-US" sz="2800" dirty="0" err="1"/>
              <a:t>Osmanlıcada</a:t>
            </a:r>
            <a:r>
              <a:rPr lang="en-US" sz="2800" dirty="0"/>
              <a:t> </a:t>
            </a:r>
            <a:r>
              <a:rPr lang="en-US" sz="2800" dirty="0" err="1"/>
              <a:t>ek</a:t>
            </a:r>
            <a:r>
              <a:rPr lang="en-US" sz="2800" dirty="0"/>
              <a:t> </a:t>
            </a:r>
            <a:r>
              <a:rPr lang="en-US" sz="2800" i="1" dirty="0" err="1"/>
              <a:t>c</a:t>
            </a:r>
            <a:r>
              <a:rPr lang="en-US" sz="2800" dirty="0" err="1"/>
              <a:t>’li</a:t>
            </a:r>
            <a:r>
              <a:rPr lang="en-US" sz="2800" dirty="0"/>
              <a:t> </a:t>
            </a:r>
            <a:r>
              <a:rPr lang="en-US" sz="2800" dirty="0" err="1"/>
              <a:t>şekle</a:t>
            </a:r>
            <a:r>
              <a:rPr lang="en-US" sz="2800" dirty="0"/>
              <a:t> </a:t>
            </a:r>
            <a:r>
              <a:rPr lang="en-US" sz="2800" dirty="0" err="1"/>
              <a:t>sokularak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vokal</a:t>
            </a:r>
            <a:r>
              <a:rPr lang="en-US" sz="2800" dirty="0"/>
              <a:t> </a:t>
            </a:r>
            <a:r>
              <a:rPr lang="en-US" sz="2800" dirty="0" err="1"/>
              <a:t>uyumuna</a:t>
            </a:r>
            <a:r>
              <a:rPr lang="en-US" sz="2800" dirty="0"/>
              <a:t> </a:t>
            </a:r>
            <a:r>
              <a:rPr lang="en-US" sz="2800" dirty="0" err="1"/>
              <a:t>bağlanarak</a:t>
            </a:r>
            <a:r>
              <a:rPr lang="en-US" sz="2800" dirty="0"/>
              <a:t> </a:t>
            </a:r>
            <a:r>
              <a:rPr lang="en-US" sz="2800" dirty="0" err="1"/>
              <a:t>bugünkü</a:t>
            </a:r>
            <a:r>
              <a:rPr lang="en-US" sz="2800" dirty="0"/>
              <a:t> </a:t>
            </a:r>
            <a:r>
              <a:rPr lang="en-US" sz="2800" dirty="0" err="1"/>
              <a:t>şekiller</a:t>
            </a:r>
            <a:r>
              <a:rPr lang="en-US" sz="2800" dirty="0"/>
              <a:t> </a:t>
            </a:r>
            <a:r>
              <a:rPr lang="en-US" sz="2800" dirty="0" err="1"/>
              <a:t>ortaya</a:t>
            </a:r>
            <a:r>
              <a:rPr lang="en-US" sz="2800" dirty="0"/>
              <a:t> </a:t>
            </a:r>
            <a:r>
              <a:rPr lang="en-US" sz="2800" dirty="0" err="1"/>
              <a:t>çıkmıştır</a:t>
            </a:r>
            <a:r>
              <a:rPr lang="en-US" sz="2800" dirty="0"/>
              <a:t>: </a:t>
            </a:r>
            <a:r>
              <a:rPr lang="en-US" sz="2800" i="1" dirty="0"/>
              <a:t>al-</a:t>
            </a:r>
            <a:r>
              <a:rPr lang="en-US" sz="2800" i="1" dirty="0" err="1"/>
              <a:t>ınca</a:t>
            </a:r>
            <a:r>
              <a:rPr lang="en-US" sz="2800" i="1" dirty="0"/>
              <a:t>, </a:t>
            </a:r>
            <a:r>
              <a:rPr lang="en-US" sz="2800" i="1" dirty="0" err="1"/>
              <a:t>görme</a:t>
            </a:r>
            <a:r>
              <a:rPr lang="en-US" sz="2800" i="1" dirty="0"/>
              <a:t>-y-</a:t>
            </a:r>
            <a:r>
              <a:rPr lang="en-US" sz="2800" i="1" dirty="0" err="1"/>
              <a:t>ince</a:t>
            </a:r>
            <a:r>
              <a:rPr lang="en-US" sz="2800" i="1" dirty="0"/>
              <a:t>, </a:t>
            </a:r>
            <a:r>
              <a:rPr lang="en-US" sz="2800" i="1" dirty="0" err="1"/>
              <a:t>uyu</a:t>
            </a:r>
            <a:r>
              <a:rPr lang="en-US" sz="2800" i="1" dirty="0"/>
              <a:t>-y-</a:t>
            </a:r>
            <a:r>
              <a:rPr lang="en-US" sz="2800" i="1" dirty="0" err="1"/>
              <a:t>unca</a:t>
            </a:r>
            <a:r>
              <a:rPr lang="en-US" sz="2800" i="1" dirty="0"/>
              <a:t>, </a:t>
            </a:r>
            <a:r>
              <a:rPr lang="en-US" sz="2800" i="1" dirty="0" err="1"/>
              <a:t>gözük-ünce</a:t>
            </a:r>
            <a:r>
              <a:rPr lang="en-US" sz="2800" dirty="0"/>
              <a:t>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.</a:t>
            </a:r>
            <a:r>
              <a:rPr lang="tr-TR" sz="2800" dirty="0" smtClean="0"/>
              <a:t> </a:t>
            </a:r>
            <a:r>
              <a:rPr lang="en-US" sz="2800" dirty="0" smtClean="0"/>
              <a:t>Bu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son </a:t>
            </a:r>
            <a:r>
              <a:rPr lang="en-US" sz="2800" dirty="0" err="1" smtClean="0"/>
              <a:t>devirlerde</a:t>
            </a:r>
            <a:r>
              <a:rPr lang="en-US" sz="2800" dirty="0" smtClean="0"/>
              <a:t> </a:t>
            </a:r>
            <a:r>
              <a:rPr lang="en-US" sz="2800" i="1" dirty="0" err="1" smtClean="0"/>
              <a:t>dek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i="1" dirty="0" err="1" smtClean="0"/>
              <a:t>kadar</a:t>
            </a:r>
            <a:r>
              <a:rPr lang="en-US" sz="2800" dirty="0" smtClean="0"/>
              <a:t> </a:t>
            </a:r>
            <a:r>
              <a:rPr lang="en-US" sz="2800" dirty="0" err="1" smtClean="0"/>
              <a:t>edatına</a:t>
            </a:r>
            <a:r>
              <a:rPr lang="en-US" sz="2800" dirty="0" smtClean="0"/>
              <a:t> </a:t>
            </a:r>
            <a:r>
              <a:rPr lang="en-US" sz="2800" dirty="0" err="1" smtClean="0"/>
              <a:t>bağlanırken</a:t>
            </a:r>
            <a:r>
              <a:rPr lang="en-US" sz="2800" dirty="0" smtClean="0"/>
              <a:t> </a:t>
            </a:r>
            <a:r>
              <a:rPr lang="en-US" sz="2800" dirty="0" err="1" smtClean="0"/>
              <a:t>datif</a:t>
            </a:r>
            <a:r>
              <a:rPr lang="en-US" sz="2800" dirty="0" smtClean="0"/>
              <a:t> </a:t>
            </a:r>
            <a:r>
              <a:rPr lang="en-US" sz="2800" dirty="0" err="1" smtClean="0"/>
              <a:t>eki</a:t>
            </a:r>
            <a:r>
              <a:rPr lang="en-US" sz="2800" dirty="0" smtClean="0"/>
              <a:t> </a:t>
            </a:r>
            <a:r>
              <a:rPr lang="en-US" sz="2800" dirty="0" err="1" smtClean="0"/>
              <a:t>almaktadır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doyunca</a:t>
            </a:r>
            <a:r>
              <a:rPr lang="en-US" sz="2800" i="1" dirty="0" smtClean="0"/>
              <a:t>-y-a </a:t>
            </a:r>
            <a:r>
              <a:rPr lang="en-US" sz="2800" i="1" dirty="0" err="1" smtClean="0"/>
              <a:t>kadar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gelince</a:t>
            </a:r>
            <a:r>
              <a:rPr lang="en-US" sz="2800" i="1" dirty="0" smtClean="0"/>
              <a:t>-y-e </a:t>
            </a:r>
            <a:r>
              <a:rPr lang="en-US" sz="2800" i="1" dirty="0" err="1" smtClean="0"/>
              <a:t>dek</a:t>
            </a:r>
            <a:r>
              <a:rPr lang="en-US" sz="2800" dirty="0" smtClean="0"/>
              <a:t> </a:t>
            </a:r>
            <a:r>
              <a:rPr lang="en-US" sz="2800" dirty="0" err="1" smtClean="0"/>
              <a:t>misallerinde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.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için</a:t>
            </a:r>
            <a:r>
              <a:rPr lang="en-US" sz="2800" dirty="0" smtClean="0"/>
              <a:t> normal </a:t>
            </a:r>
            <a:r>
              <a:rPr lang="en-US" sz="2800" dirty="0" err="1" smtClean="0"/>
              <a:t>olmayan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hâl</a:t>
            </a:r>
            <a:r>
              <a:rPr lang="en-US" sz="2800" dirty="0" smtClean="0"/>
              <a:t> </a:t>
            </a:r>
            <a:r>
              <a:rPr lang="en-US" sz="2800" dirty="0" err="1" smtClean="0"/>
              <a:t>eskiden</a:t>
            </a:r>
            <a:r>
              <a:rPr lang="en-US" sz="2800" dirty="0" smtClean="0"/>
              <a:t> </a:t>
            </a:r>
            <a:r>
              <a:rPr lang="en-US" sz="2800" dirty="0" err="1" smtClean="0"/>
              <a:t>yoktu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eskiden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tek</a:t>
            </a:r>
            <a:r>
              <a:rPr lang="en-US" sz="2800" dirty="0" smtClean="0"/>
              <a:t> </a:t>
            </a:r>
            <a:r>
              <a:rPr lang="en-US" sz="2800" dirty="0" err="1" smtClean="0"/>
              <a:t>başına</a:t>
            </a:r>
            <a:r>
              <a:rPr lang="en-US" sz="2800" dirty="0" smtClean="0"/>
              <a:t> </a:t>
            </a:r>
            <a:r>
              <a:rPr lang="en-US" sz="2800" i="1" dirty="0" err="1" smtClean="0"/>
              <a:t>kadar</a:t>
            </a:r>
            <a:r>
              <a:rPr lang="en-US" sz="2800" dirty="0" err="1" smtClean="0"/>
              <a:t>’lık</a:t>
            </a:r>
            <a:r>
              <a:rPr lang="en-US" sz="2800" dirty="0" smtClean="0"/>
              <a:t> da </a:t>
            </a:r>
            <a:r>
              <a:rPr lang="en-US" sz="2800" dirty="0" err="1" smtClean="0"/>
              <a:t>ifade</a:t>
            </a:r>
            <a:r>
              <a:rPr lang="en-US" sz="2800" dirty="0" smtClean="0"/>
              <a:t> </a:t>
            </a:r>
            <a:r>
              <a:rPr lang="en-US" sz="2800" dirty="0" err="1" smtClean="0"/>
              <a:t>ederdi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alınca</a:t>
            </a:r>
            <a:r>
              <a:rPr lang="en-US" sz="2800" dirty="0" smtClean="0"/>
              <a:t> «</a:t>
            </a:r>
            <a:r>
              <a:rPr lang="en-US" sz="2800" dirty="0" err="1" smtClean="0"/>
              <a:t>alınca</a:t>
            </a:r>
            <a:r>
              <a:rPr lang="en-US" sz="2800" dirty="0" smtClean="0"/>
              <a:t>» </a:t>
            </a:r>
            <a:r>
              <a:rPr lang="en-US" sz="2800" dirty="0" err="1" smtClean="0"/>
              <a:t>veya</a:t>
            </a:r>
            <a:r>
              <a:rPr lang="en-US" sz="2800" dirty="0" smtClean="0"/>
              <a:t> «</a:t>
            </a:r>
            <a:r>
              <a:rPr lang="en-US" sz="2800" dirty="0" err="1" smtClean="0"/>
              <a:t>alıncaya</a:t>
            </a:r>
            <a:r>
              <a:rPr lang="en-US" sz="2800" dirty="0" smtClean="0"/>
              <a:t> </a:t>
            </a:r>
            <a:r>
              <a:rPr lang="en-US" sz="2800" dirty="0" err="1" smtClean="0"/>
              <a:t>kadar</a:t>
            </a:r>
            <a:r>
              <a:rPr lang="en-US" sz="2800" dirty="0" smtClean="0"/>
              <a:t>» </a:t>
            </a:r>
            <a:r>
              <a:rPr lang="en-US" sz="2800" dirty="0" err="1" smtClean="0"/>
              <a:t>gibi</a:t>
            </a:r>
            <a:r>
              <a:rPr lang="en-US" sz="2800" dirty="0" smtClean="0"/>
              <a:t>. </a:t>
            </a:r>
            <a:r>
              <a:rPr lang="en-US" sz="2800" dirty="0" err="1" smtClean="0"/>
              <a:t>Sonradan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gerundiumun</a:t>
            </a:r>
            <a:r>
              <a:rPr lang="en-US" sz="2800" dirty="0" smtClean="0"/>
              <a:t> </a:t>
            </a:r>
            <a:r>
              <a:rPr lang="en-US" sz="2800" i="1" dirty="0" err="1" smtClean="0"/>
              <a:t>kadar</a:t>
            </a:r>
            <a:r>
              <a:rPr lang="en-US" sz="2800" dirty="0" smtClean="0"/>
              <a:t> </a:t>
            </a:r>
            <a:r>
              <a:rPr lang="en-US" sz="2800" dirty="0" err="1" smtClean="0"/>
              <a:t>ifadesi</a:t>
            </a:r>
            <a:r>
              <a:rPr lang="en-US" sz="2800" dirty="0" smtClean="0"/>
              <a:t> </a:t>
            </a:r>
            <a:r>
              <a:rPr lang="en-US" sz="2800" dirty="0" err="1" smtClean="0"/>
              <a:t>kaybolunca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ifade</a:t>
            </a:r>
            <a:r>
              <a:rPr lang="en-US" sz="2800" dirty="0" smtClean="0"/>
              <a:t> </a:t>
            </a:r>
            <a:r>
              <a:rPr lang="en-US" sz="2800" dirty="0" err="1" smtClean="0"/>
              <a:t>için</a:t>
            </a:r>
            <a:r>
              <a:rPr lang="en-US" sz="2800" dirty="0" smtClean="0"/>
              <a:t> </a:t>
            </a:r>
            <a:r>
              <a:rPr lang="en-US" sz="2800" dirty="0" err="1" smtClean="0"/>
              <a:t>yanına</a:t>
            </a:r>
            <a:r>
              <a:rPr lang="en-US" sz="2800" dirty="0" smtClean="0"/>
              <a:t> </a:t>
            </a:r>
            <a:r>
              <a:rPr lang="en-US" sz="2800" dirty="0" err="1" smtClean="0"/>
              <a:t>ilgili</a:t>
            </a:r>
            <a:r>
              <a:rPr lang="en-US" sz="2800" dirty="0" smtClean="0"/>
              <a:t> </a:t>
            </a:r>
            <a:r>
              <a:rPr lang="en-US" sz="2800" dirty="0" err="1" smtClean="0"/>
              <a:t>edatları</a:t>
            </a:r>
            <a:r>
              <a:rPr lang="en-US" sz="2800" dirty="0" smtClean="0"/>
              <a:t> </a:t>
            </a:r>
            <a:r>
              <a:rPr lang="en-US" sz="2800" dirty="0" err="1" smtClean="0"/>
              <a:t>alması</a:t>
            </a:r>
            <a:r>
              <a:rPr lang="en-US" sz="2800" dirty="0" smtClean="0"/>
              <a:t> </a:t>
            </a:r>
            <a:r>
              <a:rPr lang="en-US" sz="2800" dirty="0" err="1" smtClean="0"/>
              <a:t>gerekmiş</a:t>
            </a:r>
            <a:r>
              <a:rPr lang="en-US" sz="2800" dirty="0" smtClean="0"/>
              <a:t>, </a:t>
            </a:r>
            <a:r>
              <a:rPr lang="en-US" sz="2800" dirty="0" err="1" smtClean="0"/>
              <a:t>alırken</a:t>
            </a:r>
            <a:r>
              <a:rPr lang="en-US" sz="2800" dirty="0" smtClean="0"/>
              <a:t> de </a:t>
            </a:r>
            <a:r>
              <a:rPr lang="en-US" sz="2800" dirty="0" err="1" smtClean="0"/>
              <a:t>datif</a:t>
            </a:r>
            <a:r>
              <a:rPr lang="en-US" sz="2800" dirty="0" smtClean="0"/>
              <a:t> </a:t>
            </a:r>
            <a:r>
              <a:rPr lang="en-US" sz="2800" dirty="0" err="1" smtClean="0"/>
              <a:t>şekline</a:t>
            </a:r>
            <a:r>
              <a:rPr lang="en-US" sz="2800" dirty="0" smtClean="0"/>
              <a:t> </a:t>
            </a:r>
            <a:r>
              <a:rPr lang="en-US" sz="2800" dirty="0" err="1" smtClean="0"/>
              <a:t>girmiştir</a:t>
            </a:r>
            <a:r>
              <a:rPr lang="en-US" sz="2800" dirty="0" smtClean="0"/>
              <a:t>.</a:t>
            </a:r>
            <a:endParaRPr lang="tr-TR" sz="2800" b="1" dirty="0"/>
          </a:p>
        </p:txBody>
      </p:sp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276600" y="190500"/>
            <a:ext cx="14401800" cy="1000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980" indent="-474980">
              <a:lnSpc>
                <a:spcPct val="200000"/>
              </a:lnSpc>
              <a:spcAft>
                <a:spcPts val="0"/>
              </a:spcAft>
            </a:pPr>
            <a:r>
              <a:rPr lang="tr-TR" sz="2800" b="1" dirty="0" smtClean="0">
                <a:ea typeface="Times New Roman"/>
              </a:rPr>
              <a:t>Zarf-Fiil (Gerundium) Ekleri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alı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</a:t>
            </a:r>
            <a:r>
              <a:rPr lang="tr-TR" sz="2800" i="1" dirty="0" smtClean="0"/>
              <a:t>: </a:t>
            </a:r>
            <a:r>
              <a:rPr lang="en-US" sz="2800" dirty="0" err="1" smtClean="0"/>
              <a:t>Türkçede</a:t>
            </a:r>
            <a:r>
              <a:rPr lang="en-US" sz="2800" dirty="0" smtClean="0"/>
              <a:t> </a:t>
            </a:r>
            <a:r>
              <a:rPr lang="en-US" sz="2800" dirty="0" err="1" smtClean="0"/>
              <a:t>eskiden</a:t>
            </a:r>
            <a:r>
              <a:rPr lang="en-US" sz="2800" dirty="0" smtClean="0"/>
              <a:t> </a:t>
            </a:r>
            <a:r>
              <a:rPr lang="en-US" sz="2800" dirty="0" err="1" smtClean="0"/>
              <a:t>beri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kullanılan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eki</a:t>
            </a:r>
            <a:r>
              <a:rPr lang="en-US" sz="2800" dirty="0" smtClean="0"/>
              <a:t>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Türkçede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ġalı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geli</a:t>
            </a:r>
            <a:r>
              <a:rPr lang="en-US" sz="2800" dirty="0" smtClean="0"/>
              <a:t> </a:t>
            </a:r>
            <a:r>
              <a:rPr lang="en-US" sz="2800" dirty="0" err="1" smtClean="0"/>
              <a:t>şeklinde</a:t>
            </a:r>
            <a:r>
              <a:rPr lang="en-US" sz="2800" dirty="0" smtClean="0"/>
              <a:t> </a:t>
            </a:r>
            <a:r>
              <a:rPr lang="en-US" sz="2800" dirty="0" err="1" smtClean="0"/>
              <a:t>idi</a:t>
            </a:r>
            <a:r>
              <a:rPr lang="en-US" sz="2800" dirty="0" smtClean="0"/>
              <a:t>. </a:t>
            </a:r>
            <a:r>
              <a:rPr lang="en-US" sz="2800" dirty="0" err="1" smtClean="0"/>
              <a:t>Batı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Türkçesine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alı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eli</a:t>
            </a:r>
            <a:r>
              <a:rPr lang="en-US" sz="2800" dirty="0" smtClean="0"/>
              <a:t> </a:t>
            </a:r>
            <a:r>
              <a:rPr lang="en-US" sz="2800" dirty="0" err="1" smtClean="0"/>
              <a:t>şeklinde</a:t>
            </a:r>
            <a:r>
              <a:rPr lang="en-US" sz="2800" dirty="0" smtClean="0"/>
              <a:t> </a:t>
            </a:r>
            <a:r>
              <a:rPr lang="en-US" sz="2800" dirty="0" err="1" smtClean="0"/>
              <a:t>geçmiştir</a:t>
            </a:r>
            <a:r>
              <a:rPr lang="en-US" sz="2800" dirty="0" smtClean="0"/>
              <a:t>.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Türkçede</a:t>
            </a:r>
            <a:r>
              <a:rPr lang="en-US" sz="2800" dirty="0" smtClean="0"/>
              <a:t> «-</a:t>
            </a:r>
            <a:r>
              <a:rPr lang="en-US" sz="2800" dirty="0" err="1" smtClean="0"/>
              <a:t>mak</a:t>
            </a:r>
            <a:r>
              <a:rPr lang="en-US" sz="2800" dirty="0" smtClean="0"/>
              <a:t> </a:t>
            </a:r>
            <a:r>
              <a:rPr lang="en-US" sz="2800" dirty="0" err="1" smtClean="0"/>
              <a:t>için</a:t>
            </a:r>
            <a:r>
              <a:rPr lang="en-US" sz="2800" dirty="0" smtClean="0"/>
              <a:t>, -</a:t>
            </a:r>
            <a:r>
              <a:rPr lang="en-US" sz="2800" dirty="0" err="1" smtClean="0"/>
              <a:t>mek</a:t>
            </a:r>
            <a:r>
              <a:rPr lang="en-US" sz="2800" dirty="0" smtClean="0"/>
              <a:t> </a:t>
            </a:r>
            <a:r>
              <a:rPr lang="en-US" sz="2800" dirty="0" err="1" smtClean="0"/>
              <a:t>için</a:t>
            </a:r>
            <a:r>
              <a:rPr lang="en-US" sz="2800" dirty="0" smtClean="0"/>
              <a:t>» </a:t>
            </a:r>
            <a:r>
              <a:rPr lang="en-US" sz="2800" dirty="0" err="1" smtClean="0"/>
              <a:t>mânâsını</a:t>
            </a:r>
            <a:r>
              <a:rPr lang="en-US" sz="2800" dirty="0" smtClean="0"/>
              <a:t> </a:t>
            </a:r>
            <a:r>
              <a:rPr lang="en-US" sz="2800" dirty="0" err="1" smtClean="0"/>
              <a:t>ifade</a:t>
            </a:r>
            <a:r>
              <a:rPr lang="en-US" sz="2800" dirty="0" smtClean="0"/>
              <a:t> </a:t>
            </a:r>
            <a:r>
              <a:rPr lang="en-US" sz="2800" dirty="0" err="1" smtClean="0"/>
              <a:t>ediyor</a:t>
            </a:r>
            <a:r>
              <a:rPr lang="en-US" sz="2800" dirty="0" smtClean="0"/>
              <a:t>, </a:t>
            </a:r>
            <a:r>
              <a:rPr lang="en-US" sz="2800" dirty="0" err="1" smtClean="0"/>
              <a:t>sebep</a:t>
            </a:r>
            <a:r>
              <a:rPr lang="en-US" sz="2800" dirty="0" smtClean="0"/>
              <a:t> </a:t>
            </a:r>
            <a:r>
              <a:rPr lang="en-US" sz="2800" dirty="0" err="1" smtClean="0"/>
              <a:t>gösteren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hâl</a:t>
            </a:r>
            <a:r>
              <a:rPr lang="en-US" sz="2800" dirty="0" smtClean="0"/>
              <a:t> </a:t>
            </a:r>
            <a:r>
              <a:rPr lang="en-US" sz="2800" dirty="0" err="1" smtClean="0"/>
              <a:t>zarfı</a:t>
            </a:r>
            <a:r>
              <a:rPr lang="en-US" sz="2800" dirty="0" smtClean="0"/>
              <a:t> </a:t>
            </a:r>
            <a:r>
              <a:rPr lang="en-US" sz="2800" dirty="0" err="1" smtClean="0"/>
              <a:t>yapıyordu</a:t>
            </a:r>
            <a:r>
              <a:rPr lang="en-US" sz="2800" dirty="0" smtClean="0"/>
              <a:t>: </a:t>
            </a:r>
            <a:r>
              <a:rPr lang="en-US" sz="2800" i="1" dirty="0" smtClean="0"/>
              <a:t>al-</a:t>
            </a:r>
            <a:r>
              <a:rPr lang="en-US" sz="2800" i="1" dirty="0" err="1" smtClean="0"/>
              <a:t>ġalı</a:t>
            </a:r>
            <a:r>
              <a:rPr lang="en-US" sz="2800" dirty="0" smtClean="0"/>
              <a:t> «</a:t>
            </a:r>
            <a:r>
              <a:rPr lang="en-US" sz="2800" dirty="0" err="1" smtClean="0"/>
              <a:t>almak</a:t>
            </a:r>
            <a:r>
              <a:rPr lang="en-US" sz="2800" dirty="0" smtClean="0"/>
              <a:t> </a:t>
            </a:r>
            <a:r>
              <a:rPr lang="en-US" sz="2800" dirty="0" err="1" smtClean="0"/>
              <a:t>için</a:t>
            </a:r>
            <a:r>
              <a:rPr lang="tr-TR" sz="2800" dirty="0" smtClean="0"/>
              <a:t>»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kör-geli</a:t>
            </a:r>
            <a:r>
              <a:rPr lang="en-US" sz="2800" dirty="0" smtClean="0"/>
              <a:t> «</a:t>
            </a:r>
            <a:r>
              <a:rPr lang="en-US" sz="2800" dirty="0" err="1" smtClean="0"/>
              <a:t>görmek</a:t>
            </a:r>
            <a:r>
              <a:rPr lang="en-US" sz="2800" dirty="0" smtClean="0"/>
              <a:t> </a:t>
            </a:r>
            <a:r>
              <a:rPr lang="en-US" sz="2800" dirty="0" err="1" smtClean="0"/>
              <a:t>için</a:t>
            </a:r>
            <a:r>
              <a:rPr lang="en-US" sz="2800" dirty="0" smtClean="0"/>
              <a:t>» </a:t>
            </a:r>
            <a:r>
              <a:rPr lang="en-US" sz="2800" dirty="0" err="1" smtClean="0"/>
              <a:t>misallerinde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. </a:t>
            </a:r>
            <a:r>
              <a:rPr lang="en-US" sz="2800" dirty="0" err="1" smtClean="0"/>
              <a:t>Batı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Türkçesinde</a:t>
            </a:r>
            <a:r>
              <a:rPr lang="en-US" sz="2800" dirty="0" smtClean="0"/>
              <a:t> </a:t>
            </a:r>
            <a:r>
              <a:rPr lang="en-US" sz="2800" dirty="0" err="1" smtClean="0"/>
              <a:t>ise</a:t>
            </a:r>
            <a:r>
              <a:rPr lang="en-US" sz="2800" dirty="0" smtClean="0"/>
              <a:t> «-den </a:t>
            </a:r>
            <a:r>
              <a:rPr lang="en-US" sz="2800" dirty="0" err="1" smtClean="0"/>
              <a:t>beri</a:t>
            </a:r>
            <a:r>
              <a:rPr lang="en-US" sz="2800" dirty="0" smtClean="0"/>
              <a:t>» </a:t>
            </a:r>
            <a:r>
              <a:rPr lang="en-US" sz="2800" dirty="0" err="1" smtClean="0"/>
              <a:t>mânâsında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kullanılarak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devamlılık</a:t>
            </a:r>
            <a:r>
              <a:rPr lang="en-US" sz="2800" dirty="0" smtClean="0"/>
              <a:t>,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süre</a:t>
            </a:r>
            <a:r>
              <a:rPr lang="en-US" sz="2800" dirty="0" smtClean="0"/>
              <a:t> </a:t>
            </a:r>
            <a:r>
              <a:rPr lang="en-US" sz="2800" dirty="0" err="1" smtClean="0"/>
              <a:t>ifade</a:t>
            </a:r>
            <a:r>
              <a:rPr lang="en-US" sz="2800" dirty="0" smtClean="0"/>
              <a:t> </a:t>
            </a:r>
            <a:r>
              <a:rPr lang="en-US" sz="2800" dirty="0" err="1" smtClean="0"/>
              <a:t>etmektedir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çık-alı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görme</a:t>
            </a:r>
            <a:r>
              <a:rPr lang="en-US" sz="2800" i="1" dirty="0" smtClean="0"/>
              <a:t>-y-</a:t>
            </a:r>
            <a:r>
              <a:rPr lang="en-US" sz="2800" i="1" dirty="0" err="1" smtClean="0"/>
              <a:t>eli</a:t>
            </a:r>
            <a:r>
              <a:rPr lang="en-US" sz="2800" dirty="0" smtClean="0"/>
              <a:t> </a:t>
            </a:r>
            <a:r>
              <a:rPr lang="en-US" sz="2800" dirty="0" err="1" smtClean="0"/>
              <a:t>misallerinde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. Bu </a:t>
            </a:r>
            <a:r>
              <a:rPr lang="en-US" sz="2800" dirty="0" err="1" smtClean="0"/>
              <a:t>ifadesi</a:t>
            </a:r>
            <a:r>
              <a:rPr lang="en-US" sz="2800" dirty="0" smtClean="0"/>
              <a:t> </a:t>
            </a:r>
            <a:r>
              <a:rPr lang="en-US" sz="2800" dirty="0" err="1" smtClean="0"/>
              <a:t>dolayısıyla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sonuna</a:t>
            </a:r>
            <a:r>
              <a:rPr lang="en-US" sz="2800" dirty="0" smtClean="0"/>
              <a:t> </a:t>
            </a:r>
            <a:r>
              <a:rPr lang="en-US" sz="2800" dirty="0" err="1" smtClean="0"/>
              <a:t>birçok</a:t>
            </a:r>
            <a:r>
              <a:rPr lang="en-US" sz="2800" dirty="0" smtClean="0"/>
              <a:t> </a:t>
            </a:r>
            <a:r>
              <a:rPr lang="en-US" sz="2800" dirty="0" err="1" smtClean="0"/>
              <a:t>defa</a:t>
            </a:r>
            <a:r>
              <a:rPr lang="en-US" sz="2800" dirty="0" smtClean="0"/>
              <a:t> </a:t>
            </a:r>
            <a:r>
              <a:rPr lang="en-US" sz="2800" i="1" dirty="0" err="1" smtClean="0"/>
              <a:t>beri</a:t>
            </a:r>
            <a:r>
              <a:rPr lang="en-US" sz="2800" i="1" dirty="0" smtClean="0"/>
              <a:t> </a:t>
            </a:r>
            <a:r>
              <a:rPr lang="en-US" sz="2800" dirty="0" err="1" smtClean="0"/>
              <a:t>edatını</a:t>
            </a:r>
            <a:r>
              <a:rPr lang="en-US" sz="2800" dirty="0" smtClean="0"/>
              <a:t> da </a:t>
            </a:r>
            <a:r>
              <a:rPr lang="en-US" sz="2800" dirty="0" err="1" smtClean="0"/>
              <a:t>almakta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edatı</a:t>
            </a:r>
            <a:r>
              <a:rPr lang="en-US" sz="2800" dirty="0" smtClean="0"/>
              <a:t> </a:t>
            </a:r>
            <a:r>
              <a:rPr lang="en-US" sz="2800" dirty="0" err="1" smtClean="0"/>
              <a:t>alırken</a:t>
            </a:r>
            <a:r>
              <a:rPr lang="en-US" sz="2800" dirty="0" smtClean="0"/>
              <a:t> de,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için</a:t>
            </a:r>
            <a:r>
              <a:rPr lang="en-US" sz="2800" dirty="0" smtClean="0"/>
              <a:t> normal </a:t>
            </a:r>
            <a:r>
              <a:rPr lang="en-US" sz="2800" dirty="0" err="1" smtClean="0"/>
              <a:t>olmadığı</a:t>
            </a:r>
            <a:r>
              <a:rPr lang="en-US" sz="2800" dirty="0" smtClean="0"/>
              <a:t> </a:t>
            </a:r>
            <a:r>
              <a:rPr lang="en-US" sz="2800" dirty="0" err="1" smtClean="0"/>
              <a:t>hâlde</a:t>
            </a:r>
            <a:r>
              <a:rPr lang="en-US" sz="2800" dirty="0" smtClean="0"/>
              <a:t>, </a:t>
            </a:r>
            <a:r>
              <a:rPr lang="en-US" sz="2800" dirty="0" err="1" smtClean="0"/>
              <a:t>bazen</a:t>
            </a:r>
            <a:r>
              <a:rPr lang="en-US" sz="2800" dirty="0" smtClean="0"/>
              <a:t> </a:t>
            </a:r>
            <a:r>
              <a:rPr lang="en-US" sz="2800" dirty="0" err="1" smtClean="0"/>
              <a:t>ablatif</a:t>
            </a:r>
            <a:r>
              <a:rPr lang="en-US" sz="2800" dirty="0" smtClean="0"/>
              <a:t> </a:t>
            </a:r>
            <a:r>
              <a:rPr lang="en-US" sz="2800" dirty="0" err="1" smtClean="0"/>
              <a:t>şekline</a:t>
            </a:r>
            <a:r>
              <a:rPr lang="en-US" sz="2800" dirty="0" smtClean="0"/>
              <a:t> </a:t>
            </a:r>
            <a:r>
              <a:rPr lang="en-US" sz="2800" dirty="0" err="1" smtClean="0"/>
              <a:t>geçmektedir</a:t>
            </a:r>
            <a:r>
              <a:rPr lang="en-US" sz="2800" dirty="0" smtClean="0"/>
              <a:t>: </a:t>
            </a:r>
            <a:r>
              <a:rPr lang="en-US" sz="2800" i="1" dirty="0" smtClean="0"/>
              <a:t>gel-</a:t>
            </a:r>
            <a:r>
              <a:rPr lang="en-US" sz="2800" i="1" dirty="0" err="1" smtClean="0"/>
              <a:t>eli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beri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gid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eli</a:t>
            </a:r>
            <a:r>
              <a:rPr lang="en-US" sz="2800" i="1" dirty="0" smtClean="0"/>
              <a:t>-den </a:t>
            </a:r>
            <a:r>
              <a:rPr lang="en-US" sz="2800" i="1" dirty="0" err="1" smtClean="0"/>
              <a:t>beri</a:t>
            </a:r>
            <a:r>
              <a:rPr lang="en-US" sz="2800" dirty="0" smtClean="0"/>
              <a:t> </a:t>
            </a:r>
            <a:r>
              <a:rPr lang="en-US" sz="2800" dirty="0" err="1" smtClean="0"/>
              <a:t>misallerinde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. </a:t>
            </a:r>
            <a:r>
              <a:rPr lang="en-US" sz="2800" dirty="0" err="1" smtClean="0"/>
              <a:t>Yine</a:t>
            </a:r>
            <a:r>
              <a:rPr lang="en-US" sz="2800" dirty="0" smtClean="0"/>
              <a:t> </a:t>
            </a:r>
            <a:r>
              <a:rPr lang="en-US" sz="2800" dirty="0" err="1" smtClean="0"/>
              <a:t>süre</a:t>
            </a:r>
            <a:r>
              <a:rPr lang="en-US" sz="2800" dirty="0" smtClean="0"/>
              <a:t> </a:t>
            </a:r>
            <a:r>
              <a:rPr lang="en-US" sz="2800" dirty="0" err="1" smtClean="0"/>
              <a:t>ifadesi</a:t>
            </a:r>
            <a:r>
              <a:rPr lang="en-US" sz="2800" dirty="0" smtClean="0"/>
              <a:t> </a:t>
            </a:r>
            <a:r>
              <a:rPr lang="en-US" sz="2800" dirty="0" err="1" smtClean="0"/>
              <a:t>dolayısıyla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gerundiumun</a:t>
            </a:r>
            <a:r>
              <a:rPr lang="en-US" sz="2800" dirty="0" smtClean="0"/>
              <a:t> </a:t>
            </a:r>
            <a:r>
              <a:rPr lang="en-US" sz="2800" i="1" dirty="0" err="1" smtClean="0"/>
              <a:t>geldim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geleli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gittin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gideli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aldı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alalı</a:t>
            </a:r>
            <a:r>
              <a:rPr lang="en-US" sz="2800" dirty="0" smtClean="0"/>
              <a:t> </a:t>
            </a:r>
            <a:r>
              <a:rPr lang="en-US" sz="2800" dirty="0" err="1" smtClean="0"/>
              <a:t>şeklindeki</a:t>
            </a:r>
            <a:r>
              <a:rPr lang="en-US" sz="2800" dirty="0" smtClean="0"/>
              <a:t> </a:t>
            </a:r>
            <a:r>
              <a:rPr lang="en-US" sz="2800" dirty="0" err="1" smtClean="0"/>
              <a:t>kelime</a:t>
            </a:r>
            <a:r>
              <a:rPr lang="en-US" sz="2800" dirty="0" smtClean="0"/>
              <a:t> </a:t>
            </a:r>
            <a:r>
              <a:rPr lang="en-US" sz="2800" dirty="0" err="1" smtClean="0"/>
              <a:t>gurupları</a:t>
            </a:r>
            <a:r>
              <a:rPr lang="en-US" sz="2800" dirty="0" smtClean="0"/>
              <a:t> </a:t>
            </a:r>
            <a:r>
              <a:rPr lang="en-US" sz="2800" dirty="0" err="1" smtClean="0"/>
              <a:t>içinde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kullanıldığı</a:t>
            </a:r>
            <a:r>
              <a:rPr lang="en-US" sz="2800" dirty="0" smtClean="0"/>
              <a:t> </a:t>
            </a:r>
            <a:r>
              <a:rPr lang="en-US" sz="2800" dirty="0" err="1" smtClean="0"/>
              <a:t>çok</a:t>
            </a:r>
            <a:r>
              <a:rPr lang="en-US" sz="2800" dirty="0" smtClean="0"/>
              <a:t> </a:t>
            </a:r>
            <a:r>
              <a:rPr lang="en-US" sz="2800" dirty="0" err="1" smtClean="0"/>
              <a:t>görülür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madan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</a:t>
            </a:r>
            <a:r>
              <a:rPr lang="en-US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meden</a:t>
            </a:r>
            <a:r>
              <a:rPr lang="tr-TR" sz="2800" i="1" dirty="0" smtClean="0"/>
              <a:t>: </a:t>
            </a:r>
            <a:r>
              <a:rPr lang="en-US" sz="2800" dirty="0" err="1" smtClean="0"/>
              <a:t>Menfilik</a:t>
            </a:r>
            <a:r>
              <a:rPr lang="en-US" sz="2800" dirty="0" smtClean="0"/>
              <a:t> </a:t>
            </a:r>
            <a:r>
              <a:rPr lang="en-US" sz="2800" dirty="0" err="1" smtClean="0"/>
              <a:t>ifade</a:t>
            </a:r>
            <a:r>
              <a:rPr lang="en-US" sz="2800" dirty="0" smtClean="0"/>
              <a:t> </a:t>
            </a:r>
            <a:r>
              <a:rPr lang="en-US" sz="2800" dirty="0" err="1" smtClean="0"/>
              <a:t>eden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ekidir</a:t>
            </a:r>
            <a:r>
              <a:rPr lang="en-US" sz="2800" dirty="0" smtClean="0"/>
              <a:t>. </a:t>
            </a:r>
            <a:r>
              <a:rPr lang="en-US" sz="2800" dirty="0" err="1" smtClean="0"/>
              <a:t>Aslında</a:t>
            </a:r>
            <a:r>
              <a:rPr lang="en-US" sz="2800" dirty="0" smtClean="0"/>
              <a:t> </a:t>
            </a:r>
            <a:r>
              <a:rPr lang="en-US" sz="2800" dirty="0" err="1" smtClean="0"/>
              <a:t>içinde</a:t>
            </a:r>
            <a:r>
              <a:rPr lang="en-US" sz="2800" dirty="0" smtClean="0"/>
              <a:t> </a:t>
            </a:r>
            <a:r>
              <a:rPr lang="en-US" sz="2800" dirty="0" err="1" smtClean="0"/>
              <a:t>menfilik</a:t>
            </a:r>
            <a:r>
              <a:rPr lang="en-US" sz="2800" dirty="0" smtClean="0"/>
              <a:t> </a:t>
            </a:r>
            <a:r>
              <a:rPr lang="en-US" sz="2800" dirty="0" err="1" smtClean="0"/>
              <a:t>eki</a:t>
            </a:r>
            <a:r>
              <a:rPr lang="en-US" sz="2800" dirty="0" smtClean="0"/>
              <a:t> </a:t>
            </a:r>
            <a:r>
              <a:rPr lang="en-US" sz="2800" dirty="0" err="1" smtClean="0"/>
              <a:t>bulunduğu</a:t>
            </a:r>
            <a:r>
              <a:rPr lang="en-US" sz="2800" dirty="0" smtClean="0"/>
              <a:t>, </a:t>
            </a:r>
            <a:r>
              <a:rPr lang="en-US" sz="2800" dirty="0" err="1" smtClean="0"/>
              <a:t>menfi</a:t>
            </a:r>
            <a:r>
              <a:rPr lang="en-US" sz="2800" dirty="0" smtClean="0"/>
              <a:t> </a:t>
            </a:r>
            <a:r>
              <a:rPr lang="en-US" sz="2800" dirty="0" err="1" smtClean="0"/>
              <a:t>fiil</a:t>
            </a:r>
            <a:r>
              <a:rPr lang="en-US" sz="2800" dirty="0" smtClean="0"/>
              <a:t> </a:t>
            </a:r>
            <a:r>
              <a:rPr lang="en-US" sz="2800" dirty="0" err="1" smtClean="0"/>
              <a:t>gövdesine</a:t>
            </a:r>
            <a:r>
              <a:rPr lang="en-US" sz="2800" dirty="0" smtClean="0"/>
              <a:t> </a:t>
            </a:r>
            <a:r>
              <a:rPr lang="en-US" sz="2800" dirty="0" err="1" smtClean="0"/>
              <a:t>dayandığı</a:t>
            </a:r>
            <a:r>
              <a:rPr lang="en-US" sz="2800" dirty="0" smtClean="0"/>
              <a:t> </a:t>
            </a:r>
            <a:r>
              <a:rPr lang="en-US" sz="2800" dirty="0" err="1" smtClean="0"/>
              <a:t>için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ek</a:t>
            </a:r>
            <a:r>
              <a:rPr lang="en-US" sz="2800" dirty="0" smtClean="0"/>
              <a:t> </a:t>
            </a:r>
            <a:r>
              <a:rPr lang="en-US" sz="2800" dirty="0" err="1" smtClean="0"/>
              <a:t>yalnız</a:t>
            </a:r>
            <a:r>
              <a:rPr lang="en-US" sz="2800" dirty="0" smtClean="0"/>
              <a:t> </a:t>
            </a:r>
            <a:r>
              <a:rPr lang="en-US" sz="2800" dirty="0" err="1" smtClean="0"/>
              <a:t>müsbet</a:t>
            </a:r>
            <a:r>
              <a:rPr lang="en-US" sz="2800" dirty="0" smtClean="0"/>
              <a:t> </a:t>
            </a:r>
            <a:r>
              <a:rPr lang="en-US" sz="2800" dirty="0" err="1" smtClean="0"/>
              <a:t>fiil</a:t>
            </a:r>
            <a:r>
              <a:rPr lang="en-US" sz="2800" dirty="0" smtClean="0"/>
              <a:t> </a:t>
            </a:r>
            <a:r>
              <a:rPr lang="en-US" sz="2800" dirty="0" err="1" smtClean="0"/>
              <a:t>kök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gövdelerine</a:t>
            </a:r>
            <a:r>
              <a:rPr lang="en-US" sz="2800" dirty="0" smtClean="0"/>
              <a:t> </a:t>
            </a:r>
            <a:r>
              <a:rPr lang="en-US" sz="2800" dirty="0" err="1" smtClean="0"/>
              <a:t>getirilir</a:t>
            </a:r>
            <a:r>
              <a:rPr lang="en-US" sz="2800" dirty="0" smtClean="0"/>
              <a:t>.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Türkçede</a:t>
            </a:r>
            <a:r>
              <a:rPr lang="en-US" sz="2800" dirty="0" smtClean="0"/>
              <a:t> </a:t>
            </a:r>
            <a:r>
              <a:rPr lang="en-US" sz="2800" dirty="0" err="1" smtClean="0"/>
              <a:t>ek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madın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medin</a:t>
            </a:r>
            <a:r>
              <a:rPr lang="en-US" sz="2800" dirty="0" smtClean="0"/>
              <a:t> </a:t>
            </a:r>
            <a:r>
              <a:rPr lang="en-US" sz="2800" dirty="0" err="1" smtClean="0"/>
              <a:t>şeklinde</a:t>
            </a:r>
            <a:r>
              <a:rPr lang="en-US" sz="2800" dirty="0" smtClean="0"/>
              <a:t> </a:t>
            </a:r>
            <a:r>
              <a:rPr lang="en-US" sz="2800" dirty="0" err="1" smtClean="0"/>
              <a:t>idi</a:t>
            </a:r>
            <a:r>
              <a:rPr lang="en-US" sz="2800" dirty="0" smtClean="0"/>
              <a:t>. </a:t>
            </a:r>
            <a:r>
              <a:rPr lang="en-US" sz="2800" dirty="0" err="1" smtClean="0"/>
              <a:t>Batı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Türkçesine</a:t>
            </a:r>
            <a:r>
              <a:rPr lang="en-US" sz="2800" dirty="0" smtClean="0"/>
              <a:t> de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şekilde</a:t>
            </a:r>
            <a:r>
              <a:rPr lang="en-US" sz="2800" dirty="0" smtClean="0"/>
              <a:t> </a:t>
            </a:r>
            <a:r>
              <a:rPr lang="en-US" sz="2800" dirty="0" err="1" smtClean="0"/>
              <a:t>geçmiş</a:t>
            </a:r>
            <a:r>
              <a:rPr lang="en-US" sz="2800" dirty="0" smtClean="0"/>
              <a:t>,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 smtClean="0"/>
              <a:t>Anadolu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Türkçesinde</a:t>
            </a:r>
            <a:r>
              <a:rPr lang="en-US" sz="2800" dirty="0" smtClean="0"/>
              <a:t> </a:t>
            </a:r>
            <a:r>
              <a:rPr lang="en-US" sz="2800" dirty="0" err="1" smtClean="0"/>
              <a:t>uzun</a:t>
            </a:r>
            <a:r>
              <a:rPr lang="en-US" sz="2800" dirty="0" smtClean="0"/>
              <a:t> </a:t>
            </a:r>
            <a:r>
              <a:rPr lang="en-US" sz="2800" dirty="0" err="1" smtClean="0"/>
              <a:t>müddet</a:t>
            </a:r>
            <a:r>
              <a:rPr lang="en-US" sz="2800" dirty="0" smtClean="0"/>
              <a:t> </a:t>
            </a:r>
            <a:r>
              <a:rPr lang="en-US" sz="2800" dirty="0" err="1" smtClean="0"/>
              <a:t>böyle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kullanıldıktan</a:t>
            </a:r>
            <a:r>
              <a:rPr lang="en-US" sz="2800" dirty="0" smtClean="0"/>
              <a:t> </a:t>
            </a:r>
            <a:r>
              <a:rPr lang="en-US" sz="2800" dirty="0" err="1" smtClean="0"/>
              <a:t>sonra</a:t>
            </a:r>
            <a:r>
              <a:rPr lang="en-US" sz="2800" dirty="0" smtClean="0"/>
              <a:t> </a:t>
            </a:r>
            <a:r>
              <a:rPr lang="en-US" sz="2800" dirty="0" err="1" smtClean="0"/>
              <a:t>bugünkü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madan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meden</a:t>
            </a:r>
            <a:r>
              <a:rPr lang="en-US" sz="2800" dirty="0" smtClean="0"/>
              <a:t> </a:t>
            </a:r>
            <a:r>
              <a:rPr lang="en-US" sz="2800" dirty="0" err="1" smtClean="0"/>
              <a:t>şekline</a:t>
            </a:r>
            <a:r>
              <a:rPr lang="en-US" sz="2800" dirty="0" smtClean="0"/>
              <a:t> </a:t>
            </a:r>
            <a:r>
              <a:rPr lang="en-US" sz="2800" dirty="0" err="1" smtClean="0"/>
              <a:t>çevrilmiştir</a:t>
            </a:r>
            <a:r>
              <a:rPr lang="en-US" sz="2800" dirty="0" smtClean="0"/>
              <a:t>.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madan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meden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gerundiumu</a:t>
            </a:r>
            <a:r>
              <a:rPr lang="en-US" sz="2800" dirty="0" smtClean="0"/>
              <a:t> son </a:t>
            </a:r>
            <a:r>
              <a:rPr lang="en-US" sz="2800" dirty="0" err="1" smtClean="0"/>
              <a:t>devirlerde</a:t>
            </a:r>
            <a:r>
              <a:rPr lang="en-US" sz="2800" dirty="0" smtClean="0"/>
              <a:t> </a:t>
            </a:r>
            <a:r>
              <a:rPr lang="en-US" sz="2800" dirty="0" err="1" smtClean="0"/>
              <a:t>sonuna</a:t>
            </a:r>
            <a:r>
              <a:rPr lang="en-US" sz="2800" dirty="0" smtClean="0"/>
              <a:t> </a:t>
            </a:r>
            <a:r>
              <a:rPr lang="en-US" sz="2800" i="1" dirty="0" err="1" smtClean="0"/>
              <a:t>önce</a:t>
            </a:r>
            <a:r>
              <a:rPr lang="en-US" sz="2800" i="1" dirty="0" smtClean="0"/>
              <a:t> </a:t>
            </a:r>
            <a:r>
              <a:rPr lang="en-US" sz="2800" dirty="0" err="1" smtClean="0"/>
              <a:t>kelimesini</a:t>
            </a:r>
            <a:r>
              <a:rPr lang="en-US" sz="2800" dirty="0" smtClean="0"/>
              <a:t> </a:t>
            </a:r>
            <a:r>
              <a:rPr lang="en-US" sz="2800" dirty="0" err="1" smtClean="0"/>
              <a:t>alarak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edat</a:t>
            </a:r>
            <a:r>
              <a:rPr lang="en-US" sz="2800" dirty="0" smtClean="0"/>
              <a:t> </a:t>
            </a:r>
            <a:r>
              <a:rPr lang="en-US" sz="2800" dirty="0" err="1" smtClean="0"/>
              <a:t>grubu</a:t>
            </a:r>
            <a:r>
              <a:rPr lang="en-US" sz="2800" dirty="0" smtClean="0"/>
              <a:t> </a:t>
            </a:r>
            <a:r>
              <a:rPr lang="en-US" sz="2800" dirty="0" err="1" smtClean="0"/>
              <a:t>şeklinde</a:t>
            </a:r>
            <a:r>
              <a:rPr lang="en-US" sz="2800" dirty="0" smtClean="0"/>
              <a:t> de </a:t>
            </a:r>
            <a:r>
              <a:rPr lang="en-US" sz="2800" dirty="0" err="1" smtClean="0"/>
              <a:t>kullanılır</a:t>
            </a:r>
            <a:r>
              <a:rPr lang="en-US" sz="2800" dirty="0" smtClean="0"/>
              <a:t> </a:t>
            </a:r>
            <a:r>
              <a:rPr lang="en-US" sz="2800" dirty="0" err="1" smtClean="0"/>
              <a:t>olmuştur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gelmeden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önce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.</a:t>
            </a:r>
            <a:r>
              <a:rPr lang="tr-TR" sz="2800" dirty="0" smtClean="0"/>
              <a:t> </a:t>
            </a:r>
            <a:r>
              <a:rPr lang="en-US" sz="2800" dirty="0" err="1" smtClean="0"/>
              <a:t>Ancak</a:t>
            </a:r>
            <a:r>
              <a:rPr lang="en-US" sz="2800" dirty="0" smtClean="0"/>
              <a:t>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Türkçede</a:t>
            </a:r>
            <a:r>
              <a:rPr lang="en-US" sz="2800" dirty="0" smtClean="0"/>
              <a:t> </a:t>
            </a:r>
            <a:r>
              <a:rPr lang="en-US" sz="2800" dirty="0" err="1" smtClean="0"/>
              <a:t>ekin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matı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meti</a:t>
            </a:r>
            <a:r>
              <a:rPr lang="en-US" sz="2800" dirty="0" smtClean="0"/>
              <a:t> </a:t>
            </a:r>
            <a:r>
              <a:rPr lang="en-US" sz="2800" dirty="0" err="1" smtClean="0"/>
              <a:t>şekli</a:t>
            </a:r>
            <a:r>
              <a:rPr lang="en-US" sz="2800" dirty="0" smtClean="0"/>
              <a:t> de </a:t>
            </a:r>
            <a:r>
              <a:rPr lang="en-US" sz="2800" dirty="0" err="1" smtClean="0"/>
              <a:t>görü</a:t>
            </a:r>
            <a:r>
              <a:rPr lang="tr-TR" sz="2800" dirty="0" err="1" smtClean="0"/>
              <a:t>lmüştür</a:t>
            </a:r>
            <a:r>
              <a:rPr lang="en-US" sz="2800" dirty="0" smtClean="0"/>
              <a:t> (</a:t>
            </a:r>
            <a:r>
              <a:rPr lang="en-US" sz="2800" i="1" dirty="0" err="1" smtClean="0"/>
              <a:t>sakın-matı</a:t>
            </a:r>
            <a:r>
              <a:rPr lang="en-US" sz="2800" dirty="0" smtClean="0"/>
              <a:t> «</a:t>
            </a:r>
            <a:r>
              <a:rPr lang="en-US" sz="2800" dirty="0" err="1" smtClean="0"/>
              <a:t>düşünmeden</a:t>
            </a:r>
            <a:r>
              <a:rPr lang="en-US" sz="2800" dirty="0" smtClean="0"/>
              <a:t>» </a:t>
            </a:r>
            <a:r>
              <a:rPr lang="en-US" sz="2800" dirty="0" err="1" smtClean="0"/>
              <a:t>gibi</a:t>
            </a:r>
            <a:r>
              <a:rPr lang="en-US" sz="2800" dirty="0" smtClean="0"/>
              <a:t>)</a:t>
            </a:r>
            <a:r>
              <a:rPr lang="tr-TR" sz="2800" dirty="0" smtClean="0"/>
              <a:t>. </a:t>
            </a:r>
            <a:r>
              <a:rPr lang="en-US" sz="2800" dirty="0" err="1" smtClean="0"/>
              <a:t>Batı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Türkçesinde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madın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medin</a:t>
            </a:r>
            <a:r>
              <a:rPr lang="en-US" sz="2800" dirty="0" err="1" smtClean="0"/>
              <a:t>’in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madan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meden</a:t>
            </a:r>
            <a:r>
              <a:rPr lang="en-US" sz="2800" dirty="0" smtClean="0"/>
              <a:t> </a:t>
            </a:r>
            <a:r>
              <a:rPr lang="en-US" sz="2800" dirty="0" err="1" smtClean="0"/>
              <a:t>olması</a:t>
            </a:r>
            <a:r>
              <a:rPr lang="en-US" sz="2800" dirty="0" smtClean="0"/>
              <a:t>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 smtClean="0"/>
              <a:t>Anadolu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Türkçesinin</a:t>
            </a:r>
            <a:r>
              <a:rPr lang="en-US" sz="2800" dirty="0" smtClean="0"/>
              <a:t> </a:t>
            </a:r>
            <a:r>
              <a:rPr lang="en-US" sz="2800" dirty="0" err="1" smtClean="0"/>
              <a:t>sonlarında</a:t>
            </a:r>
            <a:r>
              <a:rPr lang="en-US" sz="2800" dirty="0" smtClean="0"/>
              <a:t> </a:t>
            </a:r>
            <a:r>
              <a:rPr lang="en-US" sz="2800" dirty="0" err="1" smtClean="0"/>
              <a:t>başlamıştır</a:t>
            </a:r>
            <a:r>
              <a:rPr lang="en-US" sz="2800" dirty="0" smtClean="0"/>
              <a:t>. </a:t>
            </a:r>
            <a:r>
              <a:rPr lang="en-US" sz="2800" dirty="0" err="1" smtClean="0"/>
              <a:t>Sonradan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şekil</a:t>
            </a:r>
            <a:r>
              <a:rPr lang="en-US" sz="2800" dirty="0" smtClean="0"/>
              <a:t> </a:t>
            </a:r>
            <a:r>
              <a:rPr lang="en-US" sz="2800" dirty="0" err="1" smtClean="0"/>
              <a:t>yerini</a:t>
            </a:r>
            <a:r>
              <a:rPr lang="en-US" sz="2800" dirty="0" smtClean="0"/>
              <a:t> </a:t>
            </a:r>
            <a:r>
              <a:rPr lang="en-US" sz="2800" dirty="0" err="1" smtClean="0"/>
              <a:t>tamamıyla</a:t>
            </a:r>
            <a:r>
              <a:rPr lang="en-US" sz="2800" dirty="0" smtClean="0"/>
              <a:t> </a:t>
            </a:r>
            <a:r>
              <a:rPr lang="en-US" sz="2800" dirty="0" err="1" smtClean="0"/>
              <a:t>bugünkü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madan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meden</a:t>
            </a:r>
            <a:r>
              <a:rPr lang="en-US" sz="2800" dirty="0" err="1" smtClean="0"/>
              <a:t>’e</a:t>
            </a:r>
            <a:r>
              <a:rPr lang="en-US" sz="2800" dirty="0" smtClean="0"/>
              <a:t> </a:t>
            </a:r>
            <a:r>
              <a:rPr lang="en-US" sz="2800" dirty="0" err="1" smtClean="0"/>
              <a:t>bırakmıştır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otur-madan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uyu-madan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dinlen-meden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çek-meden</a:t>
            </a:r>
            <a:r>
              <a:rPr lang="en-US" sz="2800" dirty="0" smtClean="0"/>
              <a:t> </a:t>
            </a:r>
            <a:r>
              <a:rPr lang="en-US" sz="2800" dirty="0" err="1" smtClean="0"/>
              <a:t>misallerinde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endParaRPr lang="tr-TR" sz="2800" b="1" dirty="0" smtClean="0"/>
          </a:p>
          <a:p>
            <a:pPr marL="474980" indent="-474980">
              <a:spcAft>
                <a:spcPts val="0"/>
              </a:spcAft>
            </a:pPr>
            <a:endParaRPr lang="tr-TR" sz="2800" b="1" dirty="0"/>
          </a:p>
        </p:txBody>
      </p:sp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276600" y="190500"/>
            <a:ext cx="14401800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980" indent="-474980">
              <a:lnSpc>
                <a:spcPct val="200000"/>
              </a:lnSpc>
              <a:spcAft>
                <a:spcPts val="0"/>
              </a:spcAft>
            </a:pPr>
            <a:r>
              <a:rPr lang="tr-TR" sz="2800" b="1" dirty="0" smtClean="0">
                <a:ea typeface="Times New Roman"/>
              </a:rPr>
              <a:t>Zarf-Fiil (Gerundium) Ekleri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-ken</a:t>
            </a:r>
            <a:r>
              <a:rPr lang="tr-T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800" dirty="0" err="1" smtClean="0"/>
              <a:t>Yalnız</a:t>
            </a:r>
            <a:r>
              <a:rPr lang="en-US" sz="2800" dirty="0" smtClean="0"/>
              <a:t> </a:t>
            </a:r>
            <a:r>
              <a:rPr lang="en-US" sz="2800" i="1" dirty="0" err="1"/>
              <a:t>i</a:t>
            </a:r>
            <a:r>
              <a:rPr lang="en-US" sz="2800" i="1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fiilinin</a:t>
            </a:r>
            <a:r>
              <a:rPr lang="en-US" sz="2800" dirty="0"/>
              <a:t>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ekidir</a:t>
            </a:r>
            <a:r>
              <a:rPr lang="en-US" sz="2800" dirty="0"/>
              <a:t>. </a:t>
            </a:r>
            <a:r>
              <a:rPr lang="en-US" sz="2800" dirty="0" err="1"/>
              <a:t>Diğer</a:t>
            </a:r>
            <a:r>
              <a:rPr lang="en-US" sz="2800" dirty="0"/>
              <a:t> </a:t>
            </a:r>
            <a:r>
              <a:rPr lang="en-US" sz="2800" dirty="0" err="1"/>
              <a:t>fiillere</a:t>
            </a:r>
            <a:r>
              <a:rPr lang="en-US" sz="2800" dirty="0"/>
              <a:t> </a:t>
            </a:r>
            <a:r>
              <a:rPr lang="en-US" sz="2800" dirty="0" err="1"/>
              <a:t>getirilmez</a:t>
            </a:r>
            <a:r>
              <a:rPr lang="en-US" sz="2800" dirty="0"/>
              <a:t>. </a:t>
            </a:r>
            <a:r>
              <a:rPr lang="en-US" sz="2800" i="1" dirty="0" err="1"/>
              <a:t>i</a:t>
            </a:r>
            <a:r>
              <a:rPr lang="en-US" sz="2800" i="1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fiilinin</a:t>
            </a:r>
            <a:r>
              <a:rPr lang="en-US" sz="2800" dirty="0"/>
              <a:t> de </a:t>
            </a:r>
            <a:r>
              <a:rPr lang="en-US" sz="2800" i="1" dirty="0" err="1"/>
              <a:t>i-ken</a:t>
            </a:r>
            <a:r>
              <a:rPr lang="en-US" sz="2800" dirty="0" err="1"/>
              <a:t>’den</a:t>
            </a:r>
            <a:r>
              <a:rPr lang="en-US" sz="2800" dirty="0"/>
              <a:t> </a:t>
            </a:r>
            <a:r>
              <a:rPr lang="en-US" sz="2800" dirty="0" err="1"/>
              <a:t>başka</a:t>
            </a:r>
            <a:r>
              <a:rPr lang="en-US" sz="2800" dirty="0"/>
              <a:t>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şekli</a:t>
            </a:r>
            <a:r>
              <a:rPr lang="en-US" sz="2800" dirty="0"/>
              <a:t> </a:t>
            </a:r>
            <a:r>
              <a:rPr lang="en-US" sz="2800" dirty="0" err="1" smtClean="0"/>
              <a:t>yoktur</a:t>
            </a:r>
            <a:r>
              <a:rPr lang="en-US" sz="2800" dirty="0" smtClean="0"/>
              <a:t>.</a:t>
            </a:r>
            <a:r>
              <a:rPr lang="tr-TR" sz="2800" dirty="0" smtClean="0"/>
              <a:t>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-</a:t>
            </a:r>
            <a:r>
              <a:rPr lang="en-US" sz="2800" dirty="0" smtClean="0"/>
              <a:t> </a:t>
            </a:r>
            <a:r>
              <a:rPr lang="en-US" sz="2800" dirty="0" err="1"/>
              <a:t>kökü</a:t>
            </a:r>
            <a:r>
              <a:rPr lang="en-US" sz="2800" dirty="0"/>
              <a:t> </a:t>
            </a:r>
            <a:r>
              <a:rPr lang="en-US" sz="2800" dirty="0" err="1"/>
              <a:t>düşüp</a:t>
            </a:r>
            <a:r>
              <a:rPr lang="en-US" sz="2800" dirty="0"/>
              <a:t>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ekleştiği</a:t>
            </a:r>
            <a:r>
              <a:rPr lang="en-US" sz="2800" dirty="0"/>
              <a:t> </a:t>
            </a:r>
            <a:r>
              <a:rPr lang="en-US" sz="2800" dirty="0" err="1"/>
              <a:t>zaman</a:t>
            </a:r>
            <a:r>
              <a:rPr lang="en-US" sz="2800" dirty="0"/>
              <a:t> bile </a:t>
            </a:r>
            <a:r>
              <a:rPr lang="en-US" sz="2800" i="1" dirty="0"/>
              <a:t>-ken</a:t>
            </a:r>
            <a:r>
              <a:rPr lang="en-US" sz="2800" dirty="0"/>
              <a:t> </a:t>
            </a:r>
            <a:r>
              <a:rPr lang="en-US" sz="2800" dirty="0" err="1"/>
              <a:t>değişmeyerek</a:t>
            </a:r>
            <a:r>
              <a:rPr lang="en-US" sz="2800" dirty="0"/>
              <a:t> </a:t>
            </a:r>
            <a:r>
              <a:rPr lang="en-US" sz="2800" dirty="0" err="1"/>
              <a:t>vokal</a:t>
            </a:r>
            <a:r>
              <a:rPr lang="en-US" sz="2800" dirty="0"/>
              <a:t> </a:t>
            </a:r>
            <a:r>
              <a:rPr lang="en-US" sz="2800" dirty="0" err="1"/>
              <a:t>uyumu</a:t>
            </a:r>
            <a:r>
              <a:rPr lang="en-US" sz="2800" dirty="0"/>
              <a:t> </a:t>
            </a:r>
            <a:r>
              <a:rPr lang="en-US" sz="2800" dirty="0" err="1"/>
              <a:t>dışında</a:t>
            </a:r>
            <a:r>
              <a:rPr lang="en-US" sz="2800" dirty="0"/>
              <a:t> </a:t>
            </a:r>
            <a:r>
              <a:rPr lang="en-US" sz="2800" dirty="0" err="1"/>
              <a:t>kalır</a:t>
            </a:r>
            <a:r>
              <a:rPr lang="en-US" sz="2800" dirty="0"/>
              <a:t>: </a:t>
            </a:r>
            <a:r>
              <a:rPr lang="en-US" sz="2800" i="1" dirty="0" err="1"/>
              <a:t>kuçük</a:t>
            </a:r>
            <a:r>
              <a:rPr lang="en-US" sz="2800" i="1" dirty="0"/>
              <a:t>-ken, </a:t>
            </a:r>
            <a:r>
              <a:rPr lang="en-US" sz="2800" i="1" dirty="0" err="1"/>
              <a:t>çocuk</a:t>
            </a:r>
            <a:r>
              <a:rPr lang="en-US" sz="2800" i="1" dirty="0"/>
              <a:t>-ken, </a:t>
            </a:r>
            <a:r>
              <a:rPr lang="en-US" sz="2800" i="1" dirty="0" err="1"/>
              <a:t>burda</a:t>
            </a:r>
            <a:r>
              <a:rPr lang="en-US" sz="2800" i="1" dirty="0"/>
              <a:t>-y-ken</a:t>
            </a:r>
            <a:r>
              <a:rPr lang="en-US" sz="2800" dirty="0"/>
              <a:t> </a:t>
            </a:r>
            <a:r>
              <a:rPr lang="en-US" sz="2800" dirty="0" err="1"/>
              <a:t>misallerinde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.</a:t>
            </a:r>
            <a:endParaRPr lang="tr-TR" sz="2800" dirty="0"/>
          </a:p>
          <a:p>
            <a:r>
              <a:rPr lang="en-US" sz="2800" i="1" dirty="0" err="1"/>
              <a:t>iken</a:t>
            </a:r>
            <a:r>
              <a:rPr lang="en-US" sz="2800" dirty="0"/>
              <a:t> </a:t>
            </a:r>
            <a:r>
              <a:rPr lang="en-US" sz="2800" dirty="0" err="1"/>
              <a:t>gerundiumunun</a:t>
            </a:r>
            <a:r>
              <a:rPr lang="en-US" sz="2800" dirty="0"/>
              <a:t> </a:t>
            </a:r>
            <a:r>
              <a:rPr lang="en-US" sz="2800" dirty="0" err="1"/>
              <a:t>ekleşme</a:t>
            </a:r>
            <a:r>
              <a:rPr lang="en-US" sz="2800" dirty="0"/>
              <a:t>, </a:t>
            </a:r>
            <a:r>
              <a:rPr lang="en-US" sz="2800" dirty="0" err="1"/>
              <a:t>kök</a:t>
            </a:r>
            <a:r>
              <a:rPr lang="en-US" sz="2800" dirty="0"/>
              <a:t> </a:t>
            </a:r>
            <a:r>
              <a:rPr lang="en-US" sz="2800" dirty="0" err="1"/>
              <a:t>düşme</a:t>
            </a:r>
            <a:r>
              <a:rPr lang="en-US" sz="2800" dirty="0"/>
              <a:t> </a:t>
            </a:r>
            <a:r>
              <a:rPr lang="en-US" sz="2800" dirty="0" err="1"/>
              <a:t>seyri</a:t>
            </a:r>
            <a:r>
              <a:rPr lang="en-US" sz="2800" dirty="0"/>
              <a:t> </a:t>
            </a:r>
            <a:r>
              <a:rPr lang="en-US" sz="2800" dirty="0" err="1"/>
              <a:t>tabiî</a:t>
            </a:r>
            <a:r>
              <a:rPr lang="en-US" sz="2800" dirty="0"/>
              <a:t> </a:t>
            </a:r>
            <a:r>
              <a:rPr lang="en-US" sz="2800" i="1" dirty="0" err="1"/>
              <a:t>i</a:t>
            </a:r>
            <a:r>
              <a:rPr lang="en-US" sz="2800" i="1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fiilinin</a:t>
            </a:r>
            <a:r>
              <a:rPr lang="en-US" sz="2800" dirty="0"/>
              <a:t> </a:t>
            </a:r>
            <a:r>
              <a:rPr lang="en-US" sz="2800" dirty="0" err="1"/>
              <a:t>çekimli</a:t>
            </a:r>
            <a:r>
              <a:rPr lang="en-US" sz="2800" dirty="0"/>
              <a:t> </a:t>
            </a:r>
            <a:r>
              <a:rPr lang="en-US" sz="2800" dirty="0" err="1"/>
              <a:t>şekillerininkinden</a:t>
            </a:r>
            <a:r>
              <a:rPr lang="en-US" sz="2800" dirty="0"/>
              <a:t> </a:t>
            </a:r>
            <a:r>
              <a:rPr lang="en-US" sz="2800" dirty="0" err="1"/>
              <a:t>farksızdır</a:t>
            </a:r>
            <a:r>
              <a:rPr lang="en-US" sz="2800" dirty="0"/>
              <a:t>. </a:t>
            </a:r>
            <a:r>
              <a:rPr lang="en-US" sz="2800" dirty="0" err="1"/>
              <a:t>Yani</a:t>
            </a:r>
            <a:r>
              <a:rPr lang="en-US" sz="2800" dirty="0"/>
              <a:t> </a:t>
            </a:r>
            <a:r>
              <a:rPr lang="en-US" sz="2800" dirty="0" err="1"/>
              <a:t>eskiden</a:t>
            </a:r>
            <a:r>
              <a:rPr lang="en-US" sz="2800" dirty="0"/>
              <a:t> </a:t>
            </a:r>
            <a:r>
              <a:rPr lang="en-US" sz="2800" dirty="0" err="1"/>
              <a:t>kök</a:t>
            </a:r>
            <a:r>
              <a:rPr lang="en-US" sz="2800" dirty="0"/>
              <a:t> </a:t>
            </a:r>
            <a:r>
              <a:rPr lang="en-US" sz="2800" dirty="0" err="1"/>
              <a:t>saklanırken</a:t>
            </a:r>
            <a:r>
              <a:rPr lang="en-US" sz="2800" dirty="0"/>
              <a:t> </a:t>
            </a:r>
            <a:r>
              <a:rPr lang="en-US" sz="2800" dirty="0" err="1"/>
              <a:t>sonradan</a:t>
            </a:r>
            <a:r>
              <a:rPr lang="en-US" sz="2800" dirty="0"/>
              <a:t> </a:t>
            </a:r>
            <a:r>
              <a:rPr lang="en-US" sz="2800" dirty="0" err="1"/>
              <a:t>düşürülme</a:t>
            </a:r>
            <a:r>
              <a:rPr lang="en-US" sz="2800" dirty="0"/>
              <a:t> </a:t>
            </a:r>
            <a:r>
              <a:rPr lang="en-US" sz="2800" dirty="0" err="1"/>
              <a:t>yoluna</a:t>
            </a:r>
            <a:r>
              <a:rPr lang="en-US" sz="2800" dirty="0"/>
              <a:t> </a:t>
            </a:r>
            <a:r>
              <a:rPr lang="en-US" sz="2800" dirty="0" err="1"/>
              <a:t>gidilmiştir</a:t>
            </a:r>
            <a:r>
              <a:rPr lang="en-US" sz="2800" dirty="0"/>
              <a:t>. </a:t>
            </a:r>
            <a:r>
              <a:rPr lang="en-US" sz="2800" dirty="0" err="1"/>
              <a:t>Bugün</a:t>
            </a:r>
            <a:r>
              <a:rPr lang="en-US" sz="2800" dirty="0"/>
              <a:t> </a:t>
            </a:r>
            <a:r>
              <a:rPr lang="en-US" sz="2800" dirty="0" err="1"/>
              <a:t>umumiyetle</a:t>
            </a:r>
            <a:r>
              <a:rPr lang="en-US" sz="2800" dirty="0"/>
              <a:t> </a:t>
            </a:r>
            <a:r>
              <a:rPr lang="en-US" sz="2800" dirty="0" err="1"/>
              <a:t>ekleşmiş</a:t>
            </a:r>
            <a:r>
              <a:rPr lang="en-US" sz="2800" dirty="0"/>
              <a:t> </a:t>
            </a:r>
            <a:r>
              <a:rPr lang="en-US" sz="2800" dirty="0" err="1"/>
              <a:t>şekilde</a:t>
            </a:r>
            <a:r>
              <a:rPr lang="en-US" sz="2800" dirty="0"/>
              <a:t> </a:t>
            </a:r>
            <a:r>
              <a:rPr lang="en-US" sz="2800" dirty="0" err="1"/>
              <a:t>kullanılır</a:t>
            </a:r>
            <a:r>
              <a:rPr lang="en-US" sz="2800" dirty="0"/>
              <a:t>. </a:t>
            </a:r>
            <a:r>
              <a:rPr lang="en-US" sz="2800" dirty="0" err="1"/>
              <a:t>Fakat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da </a:t>
            </a:r>
            <a:r>
              <a:rPr lang="en-US" sz="2800" dirty="0" err="1"/>
              <a:t>olsa</a:t>
            </a:r>
            <a:r>
              <a:rPr lang="en-US" sz="2800" dirty="0"/>
              <a:t> </a:t>
            </a:r>
            <a:r>
              <a:rPr lang="en-US" sz="2800" i="1" dirty="0" err="1"/>
              <a:t>çocuk</a:t>
            </a:r>
            <a:r>
              <a:rPr lang="en-US" sz="2800" i="1" dirty="0"/>
              <a:t> </a:t>
            </a:r>
            <a:r>
              <a:rPr lang="en-US" sz="2800" i="1" dirty="0" err="1"/>
              <a:t>iken</a:t>
            </a:r>
            <a:r>
              <a:rPr lang="en-US" sz="2800" i="1" dirty="0"/>
              <a:t>, </a:t>
            </a:r>
            <a:r>
              <a:rPr lang="en-US" sz="2800" i="1" dirty="0" err="1"/>
              <a:t>burada</a:t>
            </a:r>
            <a:r>
              <a:rPr lang="en-US" sz="2800" i="1" dirty="0"/>
              <a:t> </a:t>
            </a:r>
            <a:r>
              <a:rPr lang="en-US" sz="2800" i="1" dirty="0" err="1"/>
              <a:t>iken</a:t>
            </a:r>
            <a:r>
              <a:rPr lang="en-US" sz="2800" dirty="0"/>
              <a:t> </a:t>
            </a:r>
            <a:r>
              <a:rPr lang="en-US" sz="2800" dirty="0" err="1"/>
              <a:t>şeklinde</a:t>
            </a:r>
            <a:r>
              <a:rPr lang="en-US" sz="2800" dirty="0"/>
              <a:t> </a:t>
            </a:r>
            <a:r>
              <a:rPr lang="en-US" sz="2800" dirty="0" err="1"/>
              <a:t>ekleşmeden</a:t>
            </a:r>
            <a:r>
              <a:rPr lang="en-US" sz="2800" dirty="0"/>
              <a:t> de </a:t>
            </a:r>
            <a:r>
              <a:rPr lang="en-US" sz="2800" dirty="0" err="1" smtClean="0"/>
              <a:t>kullanılabilmektedir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r>
              <a:rPr lang="en-US" sz="2800" i="1" dirty="0" err="1" smtClean="0"/>
              <a:t>i</a:t>
            </a:r>
            <a:r>
              <a:rPr lang="en-US" sz="2800" i="1" dirty="0" smtClean="0"/>
              <a:t>-</a:t>
            </a:r>
            <a:r>
              <a:rPr lang="en-US" sz="2800" dirty="0" smtClean="0"/>
              <a:t> </a:t>
            </a:r>
            <a:r>
              <a:rPr lang="en-US" sz="2800" dirty="0" err="1"/>
              <a:t>fiilinin</a:t>
            </a:r>
            <a:r>
              <a:rPr lang="en-US" sz="2800" dirty="0"/>
              <a:t> </a:t>
            </a:r>
            <a:r>
              <a:rPr lang="en-US" sz="2800" dirty="0" err="1"/>
              <a:t>çekimli</a:t>
            </a:r>
            <a:r>
              <a:rPr lang="en-US" sz="2800" dirty="0"/>
              <a:t> </a:t>
            </a:r>
            <a:r>
              <a:rPr lang="en-US" sz="2800" dirty="0" err="1"/>
              <a:t>şekilleri</a:t>
            </a:r>
            <a:r>
              <a:rPr lang="en-US" sz="2800" dirty="0"/>
              <a:t> </a:t>
            </a:r>
            <a:r>
              <a:rPr lang="en-US" sz="2800" dirty="0" err="1"/>
              <a:t>fiillerle</a:t>
            </a:r>
            <a:r>
              <a:rPr lang="en-US" sz="2800" dirty="0"/>
              <a:t> </a:t>
            </a:r>
            <a:r>
              <a:rPr lang="en-US" sz="2800" dirty="0" err="1"/>
              <a:t>birleşerek</a:t>
            </a:r>
            <a:r>
              <a:rPr lang="en-US" sz="2800" dirty="0"/>
              <a:t> </a:t>
            </a:r>
            <a:r>
              <a:rPr lang="en-US" sz="2800" dirty="0" err="1"/>
              <a:t>birleşik</a:t>
            </a:r>
            <a:r>
              <a:rPr lang="en-US" sz="2800" dirty="0"/>
              <a:t> </a:t>
            </a:r>
            <a:r>
              <a:rPr lang="en-US" sz="2800" dirty="0" err="1"/>
              <a:t>çekimleri</a:t>
            </a:r>
            <a:r>
              <a:rPr lang="en-US" sz="2800" dirty="0"/>
              <a:t> </a:t>
            </a:r>
            <a:r>
              <a:rPr lang="en-US" sz="2800" dirty="0" err="1"/>
              <a:t>meydana</a:t>
            </a:r>
            <a:r>
              <a:rPr lang="en-US" sz="2800" dirty="0"/>
              <a:t> </a:t>
            </a:r>
            <a:r>
              <a:rPr lang="en-US" sz="2800" dirty="0" err="1"/>
              <a:t>getirdiği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şekli</a:t>
            </a:r>
            <a:r>
              <a:rPr lang="en-US" sz="2800" dirty="0"/>
              <a:t> de </a:t>
            </a:r>
            <a:r>
              <a:rPr lang="en-US" sz="2800" dirty="0" err="1"/>
              <a:t>fiillerin</a:t>
            </a:r>
            <a:r>
              <a:rPr lang="en-US" sz="2800" dirty="0"/>
              <a:t> </a:t>
            </a:r>
            <a:r>
              <a:rPr lang="en-US" sz="2800" dirty="0" err="1"/>
              <a:t>birleşik</a:t>
            </a:r>
            <a:r>
              <a:rPr lang="en-US" sz="2800" dirty="0"/>
              <a:t> </a:t>
            </a:r>
            <a:r>
              <a:rPr lang="en-US" sz="2800" dirty="0" err="1"/>
              <a:t>gerundiumlarını</a:t>
            </a:r>
            <a:r>
              <a:rPr lang="en-US" sz="2800" dirty="0"/>
              <a:t> </a:t>
            </a:r>
            <a:r>
              <a:rPr lang="en-US" sz="2800" dirty="0" err="1"/>
              <a:t>yapar</a:t>
            </a:r>
            <a:r>
              <a:rPr lang="en-US" sz="2800" dirty="0"/>
              <a:t>. </a:t>
            </a:r>
            <a:r>
              <a:rPr lang="en-US" sz="2800" dirty="0" err="1"/>
              <a:t>Fiillerin</a:t>
            </a:r>
            <a:r>
              <a:rPr lang="en-US" sz="2800" dirty="0"/>
              <a:t> </a:t>
            </a:r>
            <a:r>
              <a:rPr lang="en-US" sz="2800" dirty="0" err="1"/>
              <a:t>şekil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zaman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</a:t>
            </a:r>
            <a:r>
              <a:rPr lang="en-US" sz="2800" dirty="0" err="1"/>
              <a:t>almış</a:t>
            </a:r>
            <a:r>
              <a:rPr lang="en-US" sz="2800" dirty="0"/>
              <a:t> </a:t>
            </a:r>
            <a:r>
              <a:rPr lang="en-US" sz="2800" dirty="0" err="1"/>
              <a:t>şahıssız</a:t>
            </a:r>
            <a:r>
              <a:rPr lang="en-US" sz="2800" dirty="0"/>
              <a:t> </a:t>
            </a:r>
            <a:r>
              <a:rPr lang="en-US" sz="2800" dirty="0" err="1"/>
              <a:t>şekillerine</a:t>
            </a:r>
            <a:r>
              <a:rPr lang="en-US" sz="2800" dirty="0"/>
              <a:t> </a:t>
            </a:r>
            <a:r>
              <a:rPr lang="en-US" sz="2800" i="1" dirty="0" err="1"/>
              <a:t>iken</a:t>
            </a:r>
            <a:r>
              <a:rPr lang="en-US" sz="2800" dirty="0"/>
              <a:t> </a:t>
            </a:r>
            <a:r>
              <a:rPr lang="en-US" sz="2800" dirty="0" err="1"/>
              <a:t>gerundiumu</a:t>
            </a:r>
            <a:r>
              <a:rPr lang="en-US" sz="2800" dirty="0"/>
              <a:t> </a:t>
            </a:r>
            <a:r>
              <a:rPr lang="en-US" sz="2800" dirty="0" err="1"/>
              <a:t>getirilmek</a:t>
            </a:r>
            <a:r>
              <a:rPr lang="en-US" sz="2800" dirty="0"/>
              <a:t> </a:t>
            </a:r>
            <a:r>
              <a:rPr lang="en-US" sz="2800" dirty="0" err="1"/>
              <a:t>suretiyle</a:t>
            </a:r>
            <a:r>
              <a:rPr lang="en-US" sz="2800" dirty="0"/>
              <a:t> </a:t>
            </a:r>
            <a:r>
              <a:rPr lang="en-US" sz="2800" dirty="0" err="1"/>
              <a:t>birleşik</a:t>
            </a:r>
            <a:r>
              <a:rPr lang="en-US" sz="2800" dirty="0"/>
              <a:t> </a:t>
            </a:r>
            <a:r>
              <a:rPr lang="en-US" sz="2800" dirty="0" err="1"/>
              <a:t>gerundiumlar</a:t>
            </a:r>
            <a:r>
              <a:rPr lang="en-US" sz="2800" dirty="0"/>
              <a:t> </a:t>
            </a:r>
            <a:r>
              <a:rPr lang="en-US" sz="2800" dirty="0" err="1"/>
              <a:t>yapılır</a:t>
            </a:r>
            <a:r>
              <a:rPr lang="en-US" sz="2800" dirty="0"/>
              <a:t>. </a:t>
            </a:r>
            <a:r>
              <a:rPr lang="en-US" sz="2800" dirty="0" err="1"/>
              <a:t>Böylece</a:t>
            </a:r>
            <a:r>
              <a:rPr lang="en-US" sz="2800" dirty="0"/>
              <a:t> </a:t>
            </a:r>
            <a:r>
              <a:rPr lang="en-US" sz="2800" i="1" dirty="0"/>
              <a:t>-ken</a:t>
            </a:r>
            <a:r>
              <a:rPr lang="en-US" sz="2800" dirty="0"/>
              <a:t> </a:t>
            </a:r>
            <a:r>
              <a:rPr lang="en-US" sz="2800" dirty="0" err="1"/>
              <a:t>gerundiumunun</a:t>
            </a:r>
            <a:r>
              <a:rPr lang="en-US" sz="2800" dirty="0"/>
              <a:t> </a:t>
            </a:r>
            <a:r>
              <a:rPr lang="en-US" sz="2800" dirty="0" err="1"/>
              <a:t>fonksiyonundan</a:t>
            </a:r>
            <a:r>
              <a:rPr lang="en-US" sz="2800" dirty="0"/>
              <a:t> </a:t>
            </a:r>
            <a:r>
              <a:rPr lang="en-US" sz="2800" dirty="0" err="1"/>
              <a:t>diğer</a:t>
            </a:r>
            <a:r>
              <a:rPr lang="en-US" sz="2800" dirty="0"/>
              <a:t> </a:t>
            </a:r>
            <a:r>
              <a:rPr lang="en-US" sz="2800" dirty="0" err="1"/>
              <a:t>fiiller</a:t>
            </a:r>
            <a:r>
              <a:rPr lang="en-US" sz="2800" dirty="0"/>
              <a:t> de </a:t>
            </a:r>
            <a:r>
              <a:rPr lang="en-US" sz="2800" dirty="0" err="1"/>
              <a:t>faydalanmış</a:t>
            </a:r>
            <a:r>
              <a:rPr lang="en-US" sz="2800" dirty="0"/>
              <a:t> </a:t>
            </a:r>
            <a:r>
              <a:rPr lang="en-US" sz="2800" dirty="0" err="1"/>
              <a:t>olurlar</a:t>
            </a:r>
            <a:r>
              <a:rPr lang="en-US" sz="2800" dirty="0"/>
              <a:t>. En </a:t>
            </a:r>
            <a:r>
              <a:rPr lang="en-US" sz="2800" dirty="0" err="1"/>
              <a:t>geniş</a:t>
            </a:r>
            <a:r>
              <a:rPr lang="en-US" sz="2800" dirty="0"/>
              <a:t> </a:t>
            </a:r>
            <a:r>
              <a:rPr lang="en-US" sz="2800" dirty="0" err="1"/>
              <a:t>ölçüde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</a:t>
            </a:r>
            <a:r>
              <a:rPr lang="en-US" sz="2800" dirty="0" err="1"/>
              <a:t>birleşik</a:t>
            </a:r>
            <a:r>
              <a:rPr lang="en-US" sz="2800" dirty="0"/>
              <a:t> </a:t>
            </a:r>
            <a:r>
              <a:rPr lang="en-US" sz="2800" dirty="0" err="1"/>
              <a:t>gerundiumlarda</a:t>
            </a:r>
            <a:r>
              <a:rPr lang="en-US" sz="2800" dirty="0"/>
              <a:t> </a:t>
            </a:r>
            <a:r>
              <a:rPr lang="en-US" sz="2800" i="1" dirty="0" err="1"/>
              <a:t>i</a:t>
            </a:r>
            <a:r>
              <a:rPr lang="en-US" sz="2800" i="1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kökü</a:t>
            </a:r>
            <a:r>
              <a:rPr lang="en-US" sz="2800" dirty="0"/>
              <a:t> </a:t>
            </a:r>
            <a:r>
              <a:rPr lang="en-US" sz="2800" dirty="0" err="1"/>
              <a:t>tabiî</a:t>
            </a:r>
            <a:r>
              <a:rPr lang="en-US" sz="2800" dirty="0"/>
              <a:t>, </a:t>
            </a:r>
            <a:r>
              <a:rPr lang="en-US" sz="2800" dirty="0" err="1"/>
              <a:t>birleşik</a:t>
            </a:r>
            <a:r>
              <a:rPr lang="en-US" sz="2800" dirty="0"/>
              <a:t> </a:t>
            </a:r>
            <a:r>
              <a:rPr lang="en-US" sz="2800" dirty="0" err="1"/>
              <a:t>çekimlerde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eskiden</a:t>
            </a:r>
            <a:r>
              <a:rPr lang="en-US" sz="2800" dirty="0"/>
              <a:t> </a:t>
            </a:r>
            <a:r>
              <a:rPr lang="en-US" sz="2800" dirty="0" err="1"/>
              <a:t>saklanırken</a:t>
            </a:r>
            <a:r>
              <a:rPr lang="en-US" sz="2800" dirty="0"/>
              <a:t> </a:t>
            </a:r>
            <a:r>
              <a:rPr lang="en-US" sz="2800" dirty="0" err="1"/>
              <a:t>bugün</a:t>
            </a:r>
            <a:r>
              <a:rPr lang="en-US" sz="2800" dirty="0"/>
              <a:t> </a:t>
            </a:r>
            <a:r>
              <a:rPr lang="en-US" sz="2800" dirty="0" err="1"/>
              <a:t>düşürülmektedir</a:t>
            </a:r>
            <a:r>
              <a:rPr lang="en-US" sz="2800" dirty="0"/>
              <a:t>. </a:t>
            </a:r>
            <a:r>
              <a:rPr lang="en-US" sz="2800" dirty="0" err="1"/>
              <a:t>Kök</a:t>
            </a:r>
            <a:r>
              <a:rPr lang="en-US" sz="2800" dirty="0"/>
              <a:t> </a:t>
            </a:r>
            <a:r>
              <a:rPr lang="en-US" sz="2800" dirty="0" err="1"/>
              <a:t>düşürüldüğü</a:t>
            </a:r>
            <a:r>
              <a:rPr lang="en-US" sz="2800" dirty="0"/>
              <a:t> </a:t>
            </a:r>
            <a:r>
              <a:rPr lang="en-US" sz="2800" dirty="0" err="1"/>
              <a:t>hâlde</a:t>
            </a:r>
            <a:r>
              <a:rPr lang="en-US" sz="2800" dirty="0"/>
              <a:t> </a:t>
            </a:r>
            <a:r>
              <a:rPr lang="en-US" sz="2800" i="1" dirty="0"/>
              <a:t>-ken </a:t>
            </a:r>
            <a:r>
              <a:rPr lang="en-US" sz="2800" dirty="0" err="1"/>
              <a:t>eki</a:t>
            </a:r>
            <a:r>
              <a:rPr lang="en-US" sz="2800" dirty="0"/>
              <a:t> </a:t>
            </a:r>
            <a:r>
              <a:rPr lang="en-US" sz="2800" dirty="0" err="1"/>
              <a:t>burada</a:t>
            </a:r>
            <a:r>
              <a:rPr lang="en-US" sz="2800" dirty="0"/>
              <a:t> da </a:t>
            </a:r>
            <a:r>
              <a:rPr lang="en-US" sz="2800" dirty="0" err="1"/>
              <a:t>vokal</a:t>
            </a:r>
            <a:r>
              <a:rPr lang="en-US" sz="2800" dirty="0"/>
              <a:t> </a:t>
            </a:r>
            <a:r>
              <a:rPr lang="en-US" sz="2800" dirty="0" err="1"/>
              <a:t>uyumu</a:t>
            </a:r>
            <a:r>
              <a:rPr lang="en-US" sz="2800" dirty="0"/>
              <a:t> </a:t>
            </a:r>
            <a:r>
              <a:rPr lang="en-US" sz="2800" dirty="0" err="1"/>
              <a:t>dışında</a:t>
            </a:r>
            <a:r>
              <a:rPr lang="en-US" sz="2800" dirty="0"/>
              <a:t> </a:t>
            </a:r>
            <a:r>
              <a:rPr lang="en-US" sz="2800" dirty="0" err="1"/>
              <a:t>kalır</a:t>
            </a:r>
            <a:r>
              <a:rPr lang="en-US" sz="2800" dirty="0"/>
              <a:t>. </a:t>
            </a:r>
            <a:r>
              <a:rPr lang="en-US" sz="2800" dirty="0" err="1"/>
              <a:t>Görülen</a:t>
            </a:r>
            <a:r>
              <a:rPr lang="en-US" sz="2800" dirty="0"/>
              <a:t> </a:t>
            </a:r>
            <a:r>
              <a:rPr lang="en-US" sz="2800" dirty="0" err="1"/>
              <a:t>geçmiş</a:t>
            </a:r>
            <a:r>
              <a:rPr lang="en-US" sz="2800" dirty="0"/>
              <a:t> </a:t>
            </a:r>
            <a:r>
              <a:rPr lang="en-US" sz="2800" dirty="0" err="1"/>
              <a:t>zaman</a:t>
            </a:r>
            <a:r>
              <a:rPr lang="en-US" sz="2800" dirty="0"/>
              <a:t>, </a:t>
            </a:r>
            <a:r>
              <a:rPr lang="en-US" sz="2800" dirty="0" err="1"/>
              <a:t>şart</a:t>
            </a:r>
            <a:r>
              <a:rPr lang="en-US" sz="2800" dirty="0"/>
              <a:t>, </a:t>
            </a:r>
            <a:r>
              <a:rPr lang="en-US" sz="2800" dirty="0" err="1"/>
              <a:t>istek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emir </a:t>
            </a:r>
            <a:r>
              <a:rPr lang="en-US" sz="2800" dirty="0" err="1"/>
              <a:t>şekillerinin</a:t>
            </a:r>
            <a:r>
              <a:rPr lang="en-US" sz="2800" dirty="0"/>
              <a:t> </a:t>
            </a:r>
            <a:r>
              <a:rPr lang="en-US" sz="2800" dirty="0" err="1"/>
              <a:t>birleşik</a:t>
            </a:r>
            <a:r>
              <a:rPr lang="en-US" sz="2800" dirty="0"/>
              <a:t> </a:t>
            </a:r>
            <a:r>
              <a:rPr lang="en-US" sz="2800" dirty="0" err="1"/>
              <a:t>gerundiumu</a:t>
            </a:r>
            <a:r>
              <a:rPr lang="en-US" sz="2800" dirty="0"/>
              <a:t> </a:t>
            </a:r>
            <a:r>
              <a:rPr lang="en-US" sz="2800" dirty="0" err="1"/>
              <a:t>yoktur</a:t>
            </a:r>
            <a:r>
              <a:rPr lang="en-US" sz="2800" dirty="0"/>
              <a:t>. </a:t>
            </a:r>
            <a:r>
              <a:rPr lang="en-US" sz="2800" dirty="0" err="1"/>
              <a:t>Diğer</a:t>
            </a:r>
            <a:r>
              <a:rPr lang="en-US" sz="2800" dirty="0"/>
              <a:t> </a:t>
            </a:r>
            <a:r>
              <a:rPr lang="en-US" sz="2800" dirty="0" err="1"/>
              <a:t>kiplerin</a:t>
            </a:r>
            <a:r>
              <a:rPr lang="en-US" sz="2800" dirty="0"/>
              <a:t> </a:t>
            </a:r>
            <a:r>
              <a:rPr lang="en-US" sz="2800" dirty="0" err="1"/>
              <a:t>birleşik</a:t>
            </a:r>
            <a:r>
              <a:rPr lang="en-US" sz="2800" dirty="0"/>
              <a:t> </a:t>
            </a:r>
            <a:r>
              <a:rPr lang="en-US" sz="2800" dirty="0" err="1"/>
              <a:t>gerundiumu</a:t>
            </a:r>
            <a:r>
              <a:rPr lang="en-US" sz="2800" dirty="0"/>
              <a:t> </a:t>
            </a:r>
            <a:r>
              <a:rPr lang="en-US" sz="2800" dirty="0" err="1"/>
              <a:t>şu</a:t>
            </a:r>
            <a:r>
              <a:rPr lang="en-US" sz="2800" dirty="0"/>
              <a:t> </a:t>
            </a:r>
            <a:r>
              <a:rPr lang="en-US" sz="2800" dirty="0" err="1"/>
              <a:t>misallerde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gibidir</a:t>
            </a:r>
            <a:r>
              <a:rPr lang="en-US" sz="2800" dirty="0"/>
              <a:t>: </a:t>
            </a:r>
            <a:r>
              <a:rPr lang="en-US" sz="2800" i="1" dirty="0" err="1"/>
              <a:t>yapar</a:t>
            </a:r>
            <a:r>
              <a:rPr lang="en-US" sz="2800" i="1" dirty="0"/>
              <a:t>-ken, </a:t>
            </a:r>
            <a:r>
              <a:rPr lang="en-US" sz="2800" i="1" dirty="0" err="1"/>
              <a:t>veriyor</a:t>
            </a:r>
            <a:r>
              <a:rPr lang="en-US" sz="2800" i="1" dirty="0"/>
              <a:t>-ken, </a:t>
            </a:r>
            <a:r>
              <a:rPr lang="en-US" sz="2800" i="1" dirty="0" err="1"/>
              <a:t>gitmiş</a:t>
            </a:r>
            <a:r>
              <a:rPr lang="en-US" sz="2800" i="1" dirty="0"/>
              <a:t>-ken, </a:t>
            </a:r>
            <a:r>
              <a:rPr lang="en-US" sz="2800" i="1" dirty="0" err="1"/>
              <a:t>olacak</a:t>
            </a:r>
            <a:r>
              <a:rPr lang="en-US" sz="2800" i="1" dirty="0"/>
              <a:t>-ken, </a:t>
            </a:r>
            <a:r>
              <a:rPr lang="en-US" sz="2800" i="1" dirty="0" err="1"/>
              <a:t>gelmeli</a:t>
            </a:r>
            <a:r>
              <a:rPr lang="en-US" sz="2800" i="1" dirty="0"/>
              <a:t>-y-ken.</a:t>
            </a:r>
            <a:r>
              <a:rPr lang="en-US" sz="2800" dirty="0"/>
              <a:t> </a:t>
            </a:r>
            <a:r>
              <a:rPr lang="en-US" sz="2800" dirty="0" err="1"/>
              <a:t>Bunlardan</a:t>
            </a:r>
            <a:r>
              <a:rPr lang="en-US" sz="2800" dirty="0"/>
              <a:t> </a:t>
            </a:r>
            <a:r>
              <a:rPr lang="en-US" sz="2800" dirty="0" err="1"/>
              <a:t>gereklik</a:t>
            </a:r>
            <a:r>
              <a:rPr lang="en-US" sz="2800" dirty="0"/>
              <a:t> </a:t>
            </a:r>
            <a:r>
              <a:rPr lang="en-US" sz="2800" dirty="0" err="1"/>
              <a:t>gerundiumu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kullanılır</a:t>
            </a:r>
            <a:r>
              <a:rPr lang="en-US" sz="2800" dirty="0"/>
              <a:t>. </a:t>
            </a:r>
            <a:r>
              <a:rPr lang="en-US" sz="2800" dirty="0" err="1"/>
              <a:t>Yerini</a:t>
            </a:r>
            <a:r>
              <a:rPr lang="en-US" sz="2800" dirty="0"/>
              <a:t> </a:t>
            </a:r>
            <a:r>
              <a:rPr lang="en-US" sz="2800" dirty="0" err="1"/>
              <a:t>daha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i="1" dirty="0" err="1"/>
              <a:t>gelmek</a:t>
            </a:r>
            <a:r>
              <a:rPr lang="en-US" sz="2800" i="1" dirty="0"/>
              <a:t> </a:t>
            </a:r>
            <a:r>
              <a:rPr lang="en-US" sz="2800" i="1" dirty="0" err="1"/>
              <a:t>lâzım</a:t>
            </a:r>
            <a:r>
              <a:rPr lang="en-US" sz="2800" i="1" dirty="0"/>
              <a:t>-ken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şekiller</a:t>
            </a:r>
            <a:r>
              <a:rPr lang="en-US" sz="2800" dirty="0"/>
              <a:t> </a:t>
            </a:r>
            <a:r>
              <a:rPr lang="en-US" sz="2800" dirty="0" err="1"/>
              <a:t>tutar</a:t>
            </a:r>
            <a:r>
              <a:rPr lang="en-US" sz="2800" dirty="0"/>
              <a:t>.</a:t>
            </a:r>
            <a:endParaRPr lang="tr-TR" sz="2800" dirty="0"/>
          </a:p>
          <a:p>
            <a:r>
              <a:rPr lang="en-US" sz="2800" dirty="0"/>
              <a:t>Bu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</a:t>
            </a:r>
            <a:r>
              <a:rPr lang="en-US" sz="2800" dirty="0" err="1"/>
              <a:t>hareket</a:t>
            </a:r>
            <a:r>
              <a:rPr lang="en-US" sz="2800" dirty="0"/>
              <a:t> </a:t>
            </a:r>
            <a:r>
              <a:rPr lang="en-US" sz="2800" dirty="0" err="1"/>
              <a:t>hâlinin</a:t>
            </a:r>
            <a:r>
              <a:rPr lang="en-US" sz="2800" dirty="0"/>
              <a:t> </a:t>
            </a:r>
            <a:r>
              <a:rPr lang="en-US" sz="2800" dirty="0" err="1"/>
              <a:t>yapıldığı</a:t>
            </a:r>
            <a:r>
              <a:rPr lang="en-US" sz="2800" dirty="0"/>
              <a:t> </a:t>
            </a:r>
            <a:r>
              <a:rPr lang="en-US" sz="2800" dirty="0" err="1"/>
              <a:t>sırayı</a:t>
            </a:r>
            <a:r>
              <a:rPr lang="en-US" sz="2800" dirty="0"/>
              <a:t> </a:t>
            </a:r>
            <a:r>
              <a:rPr lang="en-US" sz="2800" dirty="0" err="1"/>
              <a:t>bildirerek</a:t>
            </a:r>
            <a:r>
              <a:rPr lang="en-US" sz="2800" dirty="0"/>
              <a:t> </a:t>
            </a:r>
            <a:r>
              <a:rPr lang="en-US" sz="2800" dirty="0" err="1"/>
              <a:t>dolayısıyla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zaman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eder</a:t>
            </a:r>
            <a:r>
              <a:rPr lang="en-US" sz="2800" dirty="0"/>
              <a:t>. </a:t>
            </a:r>
            <a:r>
              <a:rPr lang="en-US" sz="2800" dirty="0" err="1"/>
              <a:t>Yani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gerundium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de </a:t>
            </a:r>
            <a:r>
              <a:rPr lang="en-US" sz="2800" dirty="0" err="1"/>
              <a:t>hâl</a:t>
            </a:r>
            <a:r>
              <a:rPr lang="en-US" sz="2800" dirty="0"/>
              <a:t> </a:t>
            </a:r>
            <a:r>
              <a:rPr lang="en-US" sz="2800" dirty="0" err="1"/>
              <a:t>zarfı</a:t>
            </a:r>
            <a:r>
              <a:rPr lang="en-US" sz="2800" dirty="0"/>
              <a:t> </a:t>
            </a:r>
            <a:r>
              <a:rPr lang="en-US" sz="2800" dirty="0" err="1"/>
              <a:t>olduğu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zaman</a:t>
            </a:r>
            <a:r>
              <a:rPr lang="en-US" sz="2800" dirty="0"/>
              <a:t> </a:t>
            </a:r>
            <a:r>
              <a:rPr lang="en-US" sz="2800" dirty="0" err="1"/>
              <a:t>zarfı</a:t>
            </a:r>
            <a:r>
              <a:rPr lang="en-US" sz="2800" dirty="0"/>
              <a:t> da </a:t>
            </a:r>
            <a:r>
              <a:rPr lang="en-US" sz="2800" dirty="0" err="1"/>
              <a:t>olabilir</a:t>
            </a:r>
            <a:r>
              <a:rPr lang="en-US" sz="2800" dirty="0"/>
              <a:t>.</a:t>
            </a:r>
            <a:endParaRPr lang="tr-TR" sz="2800" dirty="0"/>
          </a:p>
          <a:p>
            <a:pPr marL="474980" indent="-474980">
              <a:spcAft>
                <a:spcPts val="0"/>
              </a:spcAft>
            </a:pPr>
            <a:endParaRPr lang="tr-TR" sz="2800" b="1" dirty="0"/>
          </a:p>
        </p:txBody>
      </p:sp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3228474" y="1852593"/>
            <a:ext cx="2971800" cy="744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83"/>
              </a:lnSpc>
              <a:spcBef>
                <a:spcPct val="0"/>
              </a:spcBef>
            </a:pPr>
            <a:r>
              <a:rPr lang="tr-TR" sz="3200" b="1" dirty="0" smtClean="0">
                <a:latin typeface="Capriola" charset="-94"/>
              </a:rPr>
              <a:t>YAPI BİLGİSİ</a:t>
            </a:r>
            <a:endParaRPr lang="tr-TR" sz="3200" b="1" dirty="0">
              <a:latin typeface="Capriola" charset="-94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429000" y="2826828"/>
            <a:ext cx="12420600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r-TR" sz="2800" b="1" dirty="0"/>
              <a:t>Yapı Bilgisi (Biçim Bilgisi, </a:t>
            </a:r>
            <a:r>
              <a:rPr lang="tr-TR" sz="2800" b="1" dirty="0" smtClean="0"/>
              <a:t>Şekil Bilgisi, Morfoloji</a:t>
            </a:r>
            <a:r>
              <a:rPr lang="tr-TR" sz="2800" b="1" dirty="0"/>
              <a:t>)</a:t>
            </a:r>
            <a:endParaRPr lang="tr-TR" sz="2800" dirty="0"/>
          </a:p>
          <a:p>
            <a:r>
              <a:rPr lang="tr-TR" sz="2800" dirty="0"/>
              <a:t>Dildeki biçimbirimleri inceleyen daldır. Kökler ve ekler, bunların görevleri, birbirleriyle ilgisi vb. konular üzerinde durur:</a:t>
            </a:r>
          </a:p>
          <a:p>
            <a:r>
              <a:rPr lang="tr-TR" sz="2800" dirty="0"/>
              <a:t>• “Kök, gövde, ek” gibi kavramlar</a:t>
            </a:r>
          </a:p>
          <a:p>
            <a:r>
              <a:rPr lang="tr-TR" sz="2800" dirty="0"/>
              <a:t>• Yapım ekleri</a:t>
            </a:r>
          </a:p>
          <a:p>
            <a:r>
              <a:rPr lang="tr-TR" sz="2800" dirty="0"/>
              <a:t>• Çekim ekleri</a:t>
            </a:r>
          </a:p>
          <a:p>
            <a:r>
              <a:rPr lang="tr-TR" sz="2800" dirty="0"/>
              <a:t>• Sözcük türleri</a:t>
            </a:r>
          </a:p>
          <a:p>
            <a:r>
              <a:rPr lang="tr-TR" sz="2800" dirty="0"/>
              <a:t>• Sözcük türetme yolları</a:t>
            </a:r>
          </a:p>
          <a:p>
            <a:r>
              <a:rPr lang="tr-TR" sz="2800" dirty="0"/>
              <a:t>gibi konurlarla ilgilenir.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276600" y="190500"/>
            <a:ext cx="14401800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980" indent="-474980">
              <a:lnSpc>
                <a:spcPct val="200000"/>
              </a:lnSpc>
              <a:spcAft>
                <a:spcPts val="0"/>
              </a:spcAft>
            </a:pPr>
            <a:r>
              <a:rPr lang="tr-TR" sz="2800" b="1" dirty="0">
                <a:ea typeface="Times New Roman"/>
              </a:rPr>
              <a:t>Geçmişte kullanılan ancak şimdi kullanılmayan  </a:t>
            </a:r>
            <a:r>
              <a:rPr lang="tr-TR" sz="2800" b="1" dirty="0" smtClean="0">
                <a:ea typeface="Times New Roman"/>
              </a:rPr>
              <a:t>zarf-fiil </a:t>
            </a:r>
            <a:r>
              <a:rPr lang="tr-TR" sz="2800" b="1" dirty="0">
                <a:ea typeface="Times New Roman"/>
              </a:rPr>
              <a:t>ekleri  şunlardır: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i="1" dirty="0" smtClean="0"/>
              <a:t>-</a:t>
            </a:r>
            <a:r>
              <a:rPr lang="en-US" sz="2800" b="1" i="1" dirty="0" err="1" smtClean="0"/>
              <a:t>ıcak</a:t>
            </a:r>
            <a:r>
              <a:rPr lang="en-US" sz="2800" b="1" i="1" dirty="0" smtClean="0"/>
              <a:t>, -</a:t>
            </a:r>
            <a:r>
              <a:rPr lang="en-US" sz="2800" b="1" i="1" dirty="0" err="1" smtClean="0"/>
              <a:t>icek</a:t>
            </a:r>
            <a:r>
              <a:rPr lang="tr-TR" sz="2800" i="1" dirty="0" smtClean="0"/>
              <a:t>:  </a:t>
            </a:r>
            <a:r>
              <a:rPr lang="en-US" sz="2800" dirty="0" err="1" smtClean="0"/>
              <a:t>Batı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Türkçesinin</a:t>
            </a:r>
            <a:r>
              <a:rPr lang="en-US" sz="2800" dirty="0" smtClean="0"/>
              <a:t> ilk </a:t>
            </a:r>
            <a:r>
              <a:rPr lang="en-US" sz="2800" dirty="0" err="1" smtClean="0"/>
              <a:t>devirlerinde</a:t>
            </a:r>
            <a:r>
              <a:rPr lang="en-US" sz="2800" dirty="0" smtClean="0"/>
              <a:t> </a:t>
            </a:r>
            <a:r>
              <a:rPr lang="en-US" sz="2800" dirty="0" err="1" smtClean="0"/>
              <a:t>uzun</a:t>
            </a:r>
            <a:r>
              <a:rPr lang="en-US" sz="2800" dirty="0" smtClean="0"/>
              <a:t> </a:t>
            </a:r>
            <a:r>
              <a:rPr lang="en-US" sz="2800" dirty="0" err="1" smtClean="0"/>
              <a:t>zaman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kullanılıp</a:t>
            </a:r>
            <a:r>
              <a:rPr lang="en-US" sz="2800" dirty="0" smtClean="0"/>
              <a:t> </a:t>
            </a:r>
            <a:r>
              <a:rPr lang="en-US" sz="2800" dirty="0" err="1" smtClean="0"/>
              <a:t>sonradan</a:t>
            </a:r>
            <a:r>
              <a:rPr lang="en-US" sz="2800" dirty="0" smtClean="0"/>
              <a:t> </a:t>
            </a:r>
            <a:r>
              <a:rPr lang="en-US" sz="2800" dirty="0" err="1" smtClean="0"/>
              <a:t>unutulan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ekidir</a:t>
            </a:r>
            <a:r>
              <a:rPr lang="en-US" sz="2800" dirty="0" smtClean="0"/>
              <a:t>.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 smtClean="0"/>
              <a:t>Anadolu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Türkçesinde</a:t>
            </a:r>
            <a:r>
              <a:rPr lang="en-US" sz="2800" dirty="0" smtClean="0"/>
              <a:t> </a:t>
            </a:r>
            <a:r>
              <a:rPr lang="en-US" sz="2800" dirty="0" err="1" smtClean="0"/>
              <a:t>tamamıyla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geniş</a:t>
            </a:r>
            <a:r>
              <a:rPr lang="en-US" sz="2800" dirty="0" smtClean="0"/>
              <a:t> </a:t>
            </a:r>
            <a:r>
              <a:rPr lang="en-US" sz="2800" dirty="0" err="1" smtClean="0"/>
              <a:t>ölçüde</a:t>
            </a:r>
            <a:r>
              <a:rPr lang="en-US" sz="2800" dirty="0" smtClean="0"/>
              <a:t>, </a:t>
            </a:r>
            <a:r>
              <a:rPr lang="en-US" sz="2800" dirty="0" err="1" smtClean="0"/>
              <a:t>Osmanlıcada</a:t>
            </a:r>
            <a:r>
              <a:rPr lang="en-US" sz="2800" dirty="0" smtClean="0"/>
              <a:t> </a:t>
            </a:r>
            <a:r>
              <a:rPr lang="en-US" sz="2800" dirty="0" err="1" smtClean="0"/>
              <a:t>ise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müddet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kullanılmıştır</a:t>
            </a:r>
            <a:r>
              <a:rPr lang="en-US" sz="2800" dirty="0" smtClean="0"/>
              <a:t>. </a:t>
            </a:r>
            <a:r>
              <a:rPr lang="en-US" sz="2800" dirty="0" err="1" smtClean="0"/>
              <a:t>Önceleri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ıçak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içek</a:t>
            </a:r>
            <a:r>
              <a:rPr lang="en-US" sz="2800" dirty="0" smtClean="0"/>
              <a:t> </a:t>
            </a:r>
            <a:r>
              <a:rPr lang="en-US" sz="2800" dirty="0" err="1" smtClean="0"/>
              <a:t>şeklinde</a:t>
            </a:r>
            <a:r>
              <a:rPr lang="en-US" sz="2800" dirty="0" smtClean="0"/>
              <a:t> </a:t>
            </a:r>
            <a:r>
              <a:rPr lang="en-US" sz="2800" dirty="0" err="1" smtClean="0"/>
              <a:t>idi</a:t>
            </a:r>
            <a:r>
              <a:rPr lang="en-US" sz="2800" dirty="0" smtClean="0"/>
              <a:t>: </a:t>
            </a:r>
            <a:r>
              <a:rPr lang="en-US" sz="2800" i="1" dirty="0" smtClean="0"/>
              <a:t>di-y-</a:t>
            </a:r>
            <a:r>
              <a:rPr lang="en-US" sz="2800" i="1" dirty="0" err="1" smtClean="0"/>
              <a:t>içek</a:t>
            </a:r>
            <a:r>
              <a:rPr lang="en-US" sz="2800" i="1" dirty="0" smtClean="0"/>
              <a:t>, at-</a:t>
            </a:r>
            <a:r>
              <a:rPr lang="en-US" sz="2800" i="1" dirty="0" err="1" smtClean="0"/>
              <a:t>ıçak</a:t>
            </a:r>
            <a:r>
              <a:rPr lang="en-US" sz="2800" dirty="0" smtClean="0"/>
              <a:t> </a:t>
            </a:r>
            <a:r>
              <a:rPr lang="en-US" sz="2800" dirty="0" err="1" smtClean="0"/>
              <a:t>misallerinde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. </a:t>
            </a:r>
            <a:endParaRPr lang="tr-TR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i="1" dirty="0" smtClean="0"/>
              <a:t>-</a:t>
            </a:r>
            <a:r>
              <a:rPr lang="en-US" sz="2800" b="1" i="1" dirty="0" err="1" smtClean="0"/>
              <a:t>ıcağız</a:t>
            </a:r>
            <a:r>
              <a:rPr lang="en-US" sz="2800" b="1" i="1" dirty="0" smtClean="0"/>
              <a:t>, -</a:t>
            </a:r>
            <a:r>
              <a:rPr lang="en-US" sz="2800" b="1" i="1" dirty="0" err="1" smtClean="0"/>
              <a:t>iceğiz</a:t>
            </a:r>
            <a:r>
              <a:rPr lang="tr-TR" sz="2800" b="1" i="1" dirty="0" smtClean="0"/>
              <a:t>: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ıcak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icek</a:t>
            </a:r>
            <a:r>
              <a:rPr lang="en-US" sz="2800" dirty="0" smtClean="0"/>
              <a:t> </a:t>
            </a:r>
            <a:r>
              <a:rPr lang="en-US" sz="2800" dirty="0" err="1" smtClean="0"/>
              <a:t>ekinin</a:t>
            </a:r>
            <a:r>
              <a:rPr lang="en-US" sz="2800" dirty="0" smtClean="0"/>
              <a:t> </a:t>
            </a:r>
            <a:r>
              <a:rPr lang="en-US" sz="2800" dirty="0" err="1" smtClean="0"/>
              <a:t>genişlemiş</a:t>
            </a:r>
            <a:r>
              <a:rPr lang="en-US" sz="2800" dirty="0" smtClean="0"/>
              <a:t> </a:t>
            </a:r>
            <a:r>
              <a:rPr lang="en-US" sz="2800" dirty="0" err="1" smtClean="0"/>
              <a:t>şekli</a:t>
            </a:r>
            <a:r>
              <a:rPr lang="en-US" sz="2800" dirty="0" smtClean="0"/>
              <a:t> </a:t>
            </a:r>
            <a:r>
              <a:rPr lang="en-US" sz="2800" dirty="0" err="1" smtClean="0"/>
              <a:t>olan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eki</a:t>
            </a:r>
            <a:r>
              <a:rPr lang="en-US" sz="2800" dirty="0" smtClean="0"/>
              <a:t> </a:t>
            </a:r>
            <a:r>
              <a:rPr lang="en-US" sz="2800" dirty="0" err="1" smtClean="0"/>
              <a:t>Batı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Türkçesinin</a:t>
            </a:r>
            <a:r>
              <a:rPr lang="en-US" sz="2800" dirty="0" smtClean="0"/>
              <a:t> ilk </a:t>
            </a:r>
            <a:r>
              <a:rPr lang="en-US" sz="2800" dirty="0" err="1" smtClean="0"/>
              <a:t>devirlerinde</a:t>
            </a:r>
            <a:r>
              <a:rPr lang="en-US" sz="2800" dirty="0" smtClean="0"/>
              <a:t> </a:t>
            </a:r>
            <a:r>
              <a:rPr lang="en-US" sz="2800" dirty="0" err="1" smtClean="0"/>
              <a:t>onunla</a:t>
            </a:r>
            <a:r>
              <a:rPr lang="en-US" sz="2800" dirty="0" smtClean="0"/>
              <a:t> </a:t>
            </a:r>
            <a:r>
              <a:rPr lang="en-US" sz="2800" dirty="0" err="1" smtClean="0"/>
              <a:t>beraber</a:t>
            </a:r>
            <a:r>
              <a:rPr lang="en-US" sz="2800" dirty="0" smtClean="0"/>
              <a:t> </a:t>
            </a:r>
            <a:r>
              <a:rPr lang="en-US" sz="2800" dirty="0" err="1" smtClean="0"/>
              <a:t>yaşamış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sonradan</a:t>
            </a:r>
            <a:r>
              <a:rPr lang="en-US" sz="2800" dirty="0" smtClean="0"/>
              <a:t> </a:t>
            </a:r>
            <a:r>
              <a:rPr lang="en-US" sz="2800" dirty="0" err="1" smtClean="0"/>
              <a:t>ortadan</a:t>
            </a:r>
            <a:r>
              <a:rPr lang="en-US" sz="2800" dirty="0" smtClean="0"/>
              <a:t> </a:t>
            </a:r>
            <a:r>
              <a:rPr lang="en-US" sz="2800" dirty="0" err="1" smtClean="0"/>
              <a:t>kalkmıştır</a:t>
            </a:r>
            <a:r>
              <a:rPr lang="en-US" sz="2800" dirty="0" smtClean="0"/>
              <a:t>.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 smtClean="0"/>
              <a:t>Anadolu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Türkçesinde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eki</a:t>
            </a:r>
            <a:r>
              <a:rPr lang="en-US" sz="2800" dirty="0" smtClean="0"/>
              <a:t> </a:t>
            </a:r>
            <a:r>
              <a:rPr lang="en-US" sz="2800" dirty="0" err="1" smtClean="0"/>
              <a:t>bazen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ıcağız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iceğiz</a:t>
            </a:r>
            <a:r>
              <a:rPr lang="en-US" sz="2800" i="1" dirty="0" smtClean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bazen</a:t>
            </a:r>
            <a:r>
              <a:rPr lang="en-US" sz="2800" dirty="0" smtClean="0"/>
              <a:t> de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ıcağaz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icegez</a:t>
            </a:r>
            <a:r>
              <a:rPr lang="en-US" sz="2800" dirty="0" smtClean="0"/>
              <a:t> </a:t>
            </a:r>
            <a:r>
              <a:rPr lang="en-US" sz="2800" dirty="0" err="1" smtClean="0"/>
              <a:t>şeklinde</a:t>
            </a:r>
            <a:r>
              <a:rPr lang="en-US" sz="2800" dirty="0" smtClean="0"/>
              <a:t> </a:t>
            </a:r>
            <a:r>
              <a:rPr lang="en-US" sz="2800" dirty="0" err="1" smtClean="0"/>
              <a:t>görürüz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aç-ıcağız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bil-icegiz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var-ıcağaz</a:t>
            </a:r>
            <a:r>
              <a:rPr lang="en-US" sz="2800" i="1" dirty="0" smtClean="0"/>
              <a:t>, gel-</a:t>
            </a:r>
            <a:r>
              <a:rPr lang="en-US" sz="2800" i="1" dirty="0" err="1" smtClean="0"/>
              <a:t>icegez</a:t>
            </a:r>
            <a:r>
              <a:rPr lang="en-US" sz="2800" i="1" dirty="0" smtClean="0"/>
              <a:t> </a:t>
            </a:r>
            <a:r>
              <a:rPr lang="en-US" sz="2800" dirty="0" err="1" smtClean="0"/>
              <a:t>misallerinde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. </a:t>
            </a:r>
            <a:endParaRPr lang="tr-TR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i="1" dirty="0" smtClean="0"/>
              <a:t>-</a:t>
            </a:r>
            <a:r>
              <a:rPr lang="en-US" sz="2800" b="1" i="1" dirty="0" err="1" smtClean="0"/>
              <a:t>uban</a:t>
            </a:r>
            <a:r>
              <a:rPr lang="en-US" sz="2800" b="1" i="1" dirty="0" smtClean="0"/>
              <a:t>, -</a:t>
            </a:r>
            <a:r>
              <a:rPr lang="en-US" sz="2800" b="1" i="1" dirty="0" err="1" smtClean="0"/>
              <a:t>üben</a:t>
            </a:r>
            <a:r>
              <a:rPr lang="tr-TR" sz="2800" b="1" i="1" dirty="0" smtClean="0"/>
              <a:t>, </a:t>
            </a:r>
            <a:r>
              <a:rPr lang="en-US" sz="2800" b="1" i="1" dirty="0" smtClean="0"/>
              <a:t>-</a:t>
            </a:r>
            <a:r>
              <a:rPr lang="en-US" sz="2800" b="1" i="1" dirty="0" err="1" smtClean="0"/>
              <a:t>ubanı</a:t>
            </a:r>
            <a:r>
              <a:rPr lang="en-US" sz="2800" b="1" i="1" dirty="0" smtClean="0"/>
              <a:t>, -</a:t>
            </a:r>
            <a:r>
              <a:rPr lang="en-US" sz="2800" b="1" i="1" dirty="0" err="1" smtClean="0"/>
              <a:t>übeni</a:t>
            </a:r>
            <a:r>
              <a:rPr lang="tr-TR" sz="2800" b="1" i="1" dirty="0" smtClean="0"/>
              <a:t>, </a:t>
            </a:r>
            <a:r>
              <a:rPr lang="en-US" sz="2800" b="1" i="1" dirty="0" smtClean="0"/>
              <a:t>-</a:t>
            </a:r>
            <a:r>
              <a:rPr lang="en-US" sz="2800" b="1" i="1" dirty="0" err="1" smtClean="0"/>
              <a:t>ubanın</a:t>
            </a:r>
            <a:r>
              <a:rPr lang="en-US" sz="2800" b="1" i="1" dirty="0" smtClean="0"/>
              <a:t>, -</a:t>
            </a:r>
            <a:r>
              <a:rPr lang="en-US" sz="2800" b="1" i="1" dirty="0" err="1" smtClean="0"/>
              <a:t>übenin</a:t>
            </a:r>
            <a:r>
              <a:rPr lang="tr-TR" sz="2800" i="1" dirty="0" smtClean="0"/>
              <a:t>: </a:t>
            </a:r>
            <a:r>
              <a:rPr lang="en-US" sz="2800" dirty="0" smtClean="0"/>
              <a:t>Bu </a:t>
            </a:r>
            <a:r>
              <a:rPr lang="en-US" sz="2800" dirty="0" err="1" smtClean="0"/>
              <a:t>ekler</a:t>
            </a:r>
            <a:r>
              <a:rPr lang="en-US" sz="2800" dirty="0" smtClean="0"/>
              <a:t> de </a:t>
            </a:r>
            <a:r>
              <a:rPr lang="en-US" sz="2800" dirty="0" err="1" smtClean="0"/>
              <a:t>eskiden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kullanılan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bugün</a:t>
            </a:r>
            <a:r>
              <a:rPr lang="en-US" sz="2800" dirty="0" smtClean="0"/>
              <a:t> </a:t>
            </a:r>
            <a:r>
              <a:rPr lang="en-US" sz="2800" dirty="0" err="1" smtClean="0"/>
              <a:t>unutulmuş</a:t>
            </a:r>
            <a:r>
              <a:rPr lang="en-US" sz="2800" dirty="0" smtClean="0"/>
              <a:t> </a:t>
            </a:r>
            <a:r>
              <a:rPr lang="en-US" sz="2800" dirty="0" err="1" smtClean="0"/>
              <a:t>bulunan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ekleridir</a:t>
            </a:r>
            <a:r>
              <a:rPr lang="en-US" sz="2800" dirty="0" smtClean="0"/>
              <a:t>. </a:t>
            </a:r>
            <a:r>
              <a:rPr lang="en-US" sz="2800" dirty="0" err="1" smtClean="0"/>
              <a:t>Asıl</a:t>
            </a:r>
            <a:r>
              <a:rPr lang="en-US" sz="2800" dirty="0" smtClean="0"/>
              <a:t> </a:t>
            </a:r>
            <a:r>
              <a:rPr lang="en-US" sz="2800" dirty="0" err="1" smtClean="0"/>
              <a:t>ek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uban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üben</a:t>
            </a:r>
            <a:r>
              <a:rPr lang="en-US" sz="2800" dirty="0" smtClean="0"/>
              <a:t> </a:t>
            </a:r>
            <a:r>
              <a:rPr lang="en-US" sz="2800" dirty="0" err="1" smtClean="0"/>
              <a:t>olup</a:t>
            </a:r>
            <a:r>
              <a:rPr lang="en-US" sz="2800" dirty="0" smtClean="0"/>
              <a:t> </a:t>
            </a:r>
            <a:r>
              <a:rPr lang="en-US" sz="2800" i="1" dirty="0" smtClean="0"/>
              <a:t> -up, -</a:t>
            </a:r>
            <a:r>
              <a:rPr lang="en-US" sz="2800" i="1" dirty="0" err="1" smtClean="0"/>
              <a:t>üp</a:t>
            </a:r>
            <a:r>
              <a:rPr lang="en-US" sz="2800" dirty="0" smtClean="0"/>
              <a:t> </a:t>
            </a:r>
            <a:r>
              <a:rPr lang="en-US" sz="2800" dirty="0" err="1" smtClean="0"/>
              <a:t>dolayısıyla</a:t>
            </a:r>
            <a:r>
              <a:rPr lang="en-US" sz="2800" dirty="0" smtClean="0"/>
              <a:t> </a:t>
            </a:r>
            <a:r>
              <a:rPr lang="en-US" sz="2800" i="1" dirty="0" smtClean="0"/>
              <a:t>-p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gerundiumundan</a:t>
            </a:r>
            <a:r>
              <a:rPr lang="en-US" sz="2800" dirty="0" smtClean="0"/>
              <a:t> </a:t>
            </a:r>
            <a:r>
              <a:rPr lang="en-US" sz="2800" dirty="0" err="1" smtClean="0"/>
              <a:t>çıkmıştır</a:t>
            </a:r>
            <a:r>
              <a:rPr lang="en-US" sz="2800" dirty="0" smtClean="0"/>
              <a:t>. </a:t>
            </a:r>
            <a:r>
              <a:rPr lang="en-US" sz="2800" dirty="0" err="1" smtClean="0"/>
              <a:t>Fakat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türeyiş</a:t>
            </a:r>
            <a:r>
              <a:rPr lang="en-US" sz="2800" dirty="0" smtClean="0"/>
              <a:t> </a:t>
            </a:r>
            <a:r>
              <a:rPr lang="en-US" sz="2800" dirty="0" err="1" smtClean="0"/>
              <a:t>çok</a:t>
            </a:r>
            <a:r>
              <a:rPr lang="en-US" sz="2800" dirty="0" smtClean="0"/>
              <a:t> </a:t>
            </a:r>
            <a:r>
              <a:rPr lang="en-US" sz="2800" dirty="0" err="1" smtClean="0"/>
              <a:t>eskidir</a:t>
            </a:r>
            <a:r>
              <a:rPr lang="en-US" sz="2800" dirty="0" smtClean="0"/>
              <a:t>. </a:t>
            </a:r>
            <a:r>
              <a:rPr lang="en-US" sz="2800" dirty="0" err="1" smtClean="0"/>
              <a:t>Daha</a:t>
            </a:r>
            <a:r>
              <a:rPr lang="en-US" sz="2800" dirty="0" smtClean="0"/>
              <a:t>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Türkçenin</a:t>
            </a:r>
            <a:r>
              <a:rPr lang="en-US" sz="2800" dirty="0" smtClean="0"/>
              <a:t> </a:t>
            </a:r>
            <a:r>
              <a:rPr lang="en-US" sz="2800" dirty="0" err="1" smtClean="0"/>
              <a:t>başlarında</a:t>
            </a:r>
            <a:r>
              <a:rPr lang="en-US" sz="2800" dirty="0" smtClean="0"/>
              <a:t> </a:t>
            </a:r>
            <a:r>
              <a:rPr lang="en-US" sz="2800" i="1" dirty="0" smtClean="0"/>
              <a:t>-pan, -pen</a:t>
            </a:r>
            <a:r>
              <a:rPr lang="en-US" sz="2800" dirty="0" smtClean="0"/>
              <a:t> </a:t>
            </a:r>
            <a:r>
              <a:rPr lang="en-US" sz="2800" dirty="0" err="1" smtClean="0"/>
              <a:t>şeklinde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gerundiumu</a:t>
            </a:r>
            <a:r>
              <a:rPr lang="en-US" sz="2800" dirty="0" smtClean="0"/>
              <a:t> </a:t>
            </a:r>
            <a:r>
              <a:rPr lang="en-US" sz="2800" dirty="0" err="1" smtClean="0"/>
              <a:t>görürüz</a:t>
            </a:r>
            <a:r>
              <a:rPr lang="en-US" sz="2800" dirty="0" smtClean="0"/>
              <a:t>. </a:t>
            </a:r>
            <a:r>
              <a:rPr lang="en-US" sz="2800" i="1" dirty="0" smtClean="0"/>
              <a:t>-p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gerundiumuna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i="1" dirty="0" smtClean="0"/>
              <a:t>-an, -en</a:t>
            </a:r>
            <a:r>
              <a:rPr lang="en-US" sz="2800" dirty="0" smtClean="0"/>
              <a:t> </a:t>
            </a:r>
            <a:r>
              <a:rPr lang="en-US" sz="2800" dirty="0" err="1" smtClean="0"/>
              <a:t>unsurunun</a:t>
            </a:r>
            <a:r>
              <a:rPr lang="en-US" sz="2800" dirty="0" smtClean="0"/>
              <a:t> </a:t>
            </a:r>
            <a:r>
              <a:rPr lang="en-US" sz="2800" dirty="0" err="1" smtClean="0"/>
              <a:t>eklenmesi</a:t>
            </a:r>
            <a:r>
              <a:rPr lang="en-US" sz="2800" dirty="0" smtClean="0"/>
              <a:t> </a:t>
            </a:r>
            <a:r>
              <a:rPr lang="en-US" sz="2800" dirty="0" err="1" smtClean="0"/>
              <a:t>ile</a:t>
            </a:r>
            <a:r>
              <a:rPr lang="en-US" sz="2800" dirty="0" smtClean="0"/>
              <a:t> </a:t>
            </a:r>
            <a:r>
              <a:rPr lang="en-US" sz="2800" dirty="0" err="1" smtClean="0"/>
              <a:t>ortaya</a:t>
            </a:r>
            <a:r>
              <a:rPr lang="en-US" sz="2800" dirty="0" smtClean="0"/>
              <a:t> </a:t>
            </a:r>
            <a:r>
              <a:rPr lang="en-US" sz="2800" dirty="0" err="1" smtClean="0"/>
              <a:t>çıkmış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</a:t>
            </a:r>
            <a:r>
              <a:rPr lang="en-US" sz="2800" dirty="0" smtClean="0"/>
              <a:t> </a:t>
            </a:r>
            <a:r>
              <a:rPr lang="en-US" sz="2800" dirty="0" err="1" smtClean="0"/>
              <a:t>görülen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eki</a:t>
            </a:r>
            <a:r>
              <a:rPr lang="en-US" sz="2800" dirty="0" smtClean="0"/>
              <a:t> </a:t>
            </a:r>
            <a:r>
              <a:rPr lang="en-US" sz="2800" dirty="0" err="1" smtClean="0"/>
              <a:t>sonradan</a:t>
            </a:r>
            <a:r>
              <a:rPr lang="en-US" sz="2800" dirty="0" smtClean="0"/>
              <a:t> </a:t>
            </a:r>
            <a:r>
              <a:rPr lang="en-US" sz="2800" i="1" dirty="0" smtClean="0"/>
              <a:t>-p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gerundiumunun</a:t>
            </a:r>
            <a:r>
              <a:rPr lang="en-US" sz="2800" dirty="0" smtClean="0"/>
              <a:t> </a:t>
            </a:r>
            <a:r>
              <a:rPr lang="en-US" sz="2800" dirty="0" err="1" smtClean="0"/>
              <a:t>gelişme</a:t>
            </a:r>
            <a:r>
              <a:rPr lang="en-US" sz="2800" dirty="0" smtClean="0"/>
              <a:t> </a:t>
            </a:r>
            <a:r>
              <a:rPr lang="en-US" sz="2800" dirty="0" err="1" smtClean="0"/>
              <a:t>seyrine</a:t>
            </a:r>
            <a:r>
              <a:rPr lang="en-US" sz="2800" dirty="0" smtClean="0"/>
              <a:t> </a:t>
            </a:r>
            <a:r>
              <a:rPr lang="en-US" sz="2800" dirty="0" err="1" smtClean="0"/>
              <a:t>uygun</a:t>
            </a:r>
            <a:r>
              <a:rPr lang="en-US" sz="2800" dirty="0" smtClean="0"/>
              <a:t> </a:t>
            </a:r>
            <a:r>
              <a:rPr lang="en-US" sz="2800" dirty="0" err="1" smtClean="0"/>
              <a:t>olarak</a:t>
            </a:r>
            <a:r>
              <a:rPr lang="en-US" sz="2800" dirty="0" smtClean="0"/>
              <a:t> </a:t>
            </a:r>
            <a:r>
              <a:rPr lang="en-US" sz="2800" dirty="0" err="1" smtClean="0"/>
              <a:t>Batı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Türkçesinde</a:t>
            </a:r>
            <a:r>
              <a:rPr lang="en-US" sz="2800" dirty="0" smtClean="0"/>
              <a:t> </a:t>
            </a:r>
            <a:r>
              <a:rPr lang="en-US" sz="2800" dirty="0" err="1" smtClean="0"/>
              <a:t>başına</a:t>
            </a:r>
            <a:r>
              <a:rPr lang="en-US" sz="2800" dirty="0" smtClean="0"/>
              <a:t> </a:t>
            </a:r>
            <a:r>
              <a:rPr lang="en-US" sz="2800" dirty="0" err="1" smtClean="0"/>
              <a:t>vokal</a:t>
            </a:r>
            <a:r>
              <a:rPr lang="en-US" sz="2800" dirty="0" smtClean="0"/>
              <a:t> </a:t>
            </a:r>
            <a:r>
              <a:rPr lang="en-US" sz="2800" dirty="0" err="1" smtClean="0"/>
              <a:t>almış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i="1" dirty="0" err="1" smtClean="0"/>
              <a:t>p</a:t>
            </a:r>
            <a:r>
              <a:rPr lang="en-US" sz="2800" dirty="0" err="1" smtClean="0"/>
              <a:t>’si</a:t>
            </a:r>
            <a:r>
              <a:rPr lang="en-US" sz="2800" dirty="0" smtClean="0"/>
              <a:t> de </a:t>
            </a:r>
            <a:r>
              <a:rPr lang="en-US" sz="2800" dirty="0" err="1" smtClean="0"/>
              <a:t>iki</a:t>
            </a:r>
            <a:r>
              <a:rPr lang="en-US" sz="2800" dirty="0" smtClean="0"/>
              <a:t> </a:t>
            </a:r>
            <a:r>
              <a:rPr lang="en-US" sz="2800" dirty="0" err="1" smtClean="0"/>
              <a:t>vokal</a:t>
            </a:r>
            <a:r>
              <a:rPr lang="en-US" sz="2800" dirty="0" smtClean="0"/>
              <a:t> </a:t>
            </a:r>
            <a:r>
              <a:rPr lang="en-US" sz="2800" dirty="0" err="1" smtClean="0"/>
              <a:t>arasında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</a:t>
            </a:r>
            <a:r>
              <a:rPr lang="en-US" sz="2800" dirty="0" smtClean="0"/>
              <a:t> </a:t>
            </a:r>
            <a:r>
              <a:rPr lang="en-US" sz="2800" dirty="0" err="1" smtClean="0"/>
              <a:t>için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uban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üben</a:t>
            </a:r>
            <a:r>
              <a:rPr lang="en-US" sz="2800" dirty="0" smtClean="0"/>
              <a:t> </a:t>
            </a:r>
            <a:r>
              <a:rPr lang="en-US" sz="2800" dirty="0" err="1" smtClean="0"/>
              <a:t>şekline</a:t>
            </a:r>
            <a:r>
              <a:rPr lang="en-US" sz="2800" dirty="0" smtClean="0"/>
              <a:t> </a:t>
            </a:r>
            <a:r>
              <a:rPr lang="en-US" sz="2800" dirty="0" err="1" smtClean="0"/>
              <a:t>geçmiştir</a:t>
            </a:r>
            <a:r>
              <a:rPr lang="en-US" sz="2800" dirty="0" smtClean="0"/>
              <a:t>.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 smtClean="0"/>
              <a:t>Anadolu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Türkçesinde</a:t>
            </a:r>
            <a:r>
              <a:rPr lang="en-US" sz="2800" dirty="0" smtClean="0"/>
              <a:t> </a:t>
            </a:r>
            <a:r>
              <a:rPr lang="en-US" sz="2800" dirty="0" err="1" smtClean="0"/>
              <a:t>sonradan</a:t>
            </a:r>
            <a:r>
              <a:rPr lang="en-US" sz="2800" dirty="0" smtClean="0"/>
              <a:t> </a:t>
            </a:r>
            <a:r>
              <a:rPr lang="en-US" sz="2800" dirty="0" err="1" smtClean="0"/>
              <a:t>bundan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ubanı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übeni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ubanın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übenin</a:t>
            </a:r>
            <a:r>
              <a:rPr lang="en-US" sz="2800" dirty="0" smtClean="0"/>
              <a:t> </a:t>
            </a:r>
            <a:r>
              <a:rPr lang="en-US" sz="2800" dirty="0" err="1" smtClean="0"/>
              <a:t>şekilleri</a:t>
            </a:r>
            <a:r>
              <a:rPr lang="en-US" sz="2800" dirty="0" smtClean="0"/>
              <a:t> de </a:t>
            </a:r>
            <a:r>
              <a:rPr lang="en-US" sz="2800" dirty="0" err="1" smtClean="0"/>
              <a:t>çıkarak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üç</a:t>
            </a:r>
            <a:r>
              <a:rPr lang="en-US" sz="2800" dirty="0" smtClean="0"/>
              <a:t> </a:t>
            </a:r>
            <a:r>
              <a:rPr lang="en-US" sz="2800" dirty="0" err="1" smtClean="0"/>
              <a:t>şekil</a:t>
            </a:r>
            <a:r>
              <a:rPr lang="en-US" sz="2800" dirty="0" smtClean="0"/>
              <a:t> </a:t>
            </a:r>
            <a:r>
              <a:rPr lang="en-US" sz="2800" dirty="0" err="1" smtClean="0"/>
              <a:t>yan</a:t>
            </a:r>
            <a:r>
              <a:rPr lang="en-US" sz="2800" dirty="0" smtClean="0"/>
              <a:t> </a:t>
            </a:r>
            <a:r>
              <a:rPr lang="en-US" sz="2800" dirty="0" err="1" smtClean="0"/>
              <a:t>yana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kullanılmıştır</a:t>
            </a:r>
            <a:r>
              <a:rPr lang="en-US" sz="2800" dirty="0" smtClean="0"/>
              <a:t>: </a:t>
            </a:r>
            <a:r>
              <a:rPr lang="en-US" sz="2800" i="1" dirty="0" smtClean="0"/>
              <a:t>san-</a:t>
            </a:r>
            <a:r>
              <a:rPr lang="en-US" sz="2800" i="1" dirty="0" err="1" smtClean="0"/>
              <a:t>uban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iste</a:t>
            </a:r>
            <a:r>
              <a:rPr lang="en-US" sz="2800" i="1" dirty="0" smtClean="0"/>
              <a:t>-y-</a:t>
            </a:r>
            <a:r>
              <a:rPr lang="en-US" sz="2800" i="1" dirty="0" err="1" smtClean="0"/>
              <a:t>üben</a:t>
            </a:r>
            <a:r>
              <a:rPr lang="en-US" sz="2800" i="1" dirty="0" smtClean="0"/>
              <a:t>; </a:t>
            </a:r>
            <a:r>
              <a:rPr lang="en-US" sz="2800" i="1" dirty="0" err="1" smtClean="0"/>
              <a:t>kalk-ubanı</a:t>
            </a:r>
            <a:r>
              <a:rPr lang="en-US" sz="2800" i="1" dirty="0" smtClean="0"/>
              <a:t>, gel-</a:t>
            </a:r>
            <a:r>
              <a:rPr lang="en-US" sz="2800" i="1" dirty="0" err="1" smtClean="0"/>
              <a:t>übeni</a:t>
            </a:r>
            <a:r>
              <a:rPr lang="en-US" sz="2800" i="1" dirty="0" smtClean="0"/>
              <a:t>; </a:t>
            </a:r>
            <a:r>
              <a:rPr lang="en-US" sz="2800" i="1" dirty="0" err="1" smtClean="0"/>
              <a:t>var-ubanın</a:t>
            </a:r>
            <a:r>
              <a:rPr lang="en-US" sz="2800" i="1" dirty="0" smtClean="0"/>
              <a:t>, di-y-</a:t>
            </a:r>
            <a:r>
              <a:rPr lang="en-US" sz="2800" i="1" dirty="0" err="1" smtClean="0"/>
              <a:t>übenin</a:t>
            </a:r>
            <a:r>
              <a:rPr lang="en-US" sz="2800" dirty="0" smtClean="0"/>
              <a:t> </a:t>
            </a:r>
            <a:r>
              <a:rPr lang="en-US" sz="2800" dirty="0" err="1" smtClean="0"/>
              <a:t>misallerinde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.</a:t>
            </a:r>
            <a:r>
              <a:rPr lang="tr-TR" sz="2800" dirty="0"/>
              <a:t> </a:t>
            </a:r>
            <a:r>
              <a:rPr lang="en-US" sz="2800" dirty="0" smtClean="0"/>
              <a:t>Bu </a:t>
            </a:r>
            <a:r>
              <a:rPr lang="en-US" sz="2800" dirty="0" err="1" smtClean="0"/>
              <a:t>ekler</a:t>
            </a:r>
            <a:r>
              <a:rPr lang="en-US" sz="2800" dirty="0" smtClean="0"/>
              <a:t>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 smtClean="0"/>
              <a:t>Anadola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Türkçesinden</a:t>
            </a:r>
            <a:r>
              <a:rPr lang="en-US" sz="2800" dirty="0" smtClean="0"/>
              <a:t> </a:t>
            </a:r>
            <a:r>
              <a:rPr lang="en-US" sz="2800" dirty="0" err="1" smtClean="0"/>
              <a:t>sonra</a:t>
            </a:r>
            <a:r>
              <a:rPr lang="en-US" sz="2800" dirty="0" smtClean="0"/>
              <a:t> </a:t>
            </a:r>
            <a:r>
              <a:rPr lang="en-US" sz="2800" dirty="0" err="1" smtClean="0"/>
              <a:t>Osmanlıcada</a:t>
            </a:r>
            <a:r>
              <a:rPr lang="en-US" sz="2800" dirty="0" smtClean="0"/>
              <a:t> da </a:t>
            </a:r>
            <a:r>
              <a:rPr lang="en-US" sz="2800" dirty="0" err="1" smtClean="0"/>
              <a:t>kullanılmıştır</a:t>
            </a:r>
            <a:r>
              <a:rPr lang="en-US" sz="2800" dirty="0" smtClean="0"/>
              <a:t>. </a:t>
            </a:r>
            <a:r>
              <a:rPr lang="en-US" sz="2800" dirty="0" err="1" smtClean="0"/>
              <a:t>Osmanlıcaya</a:t>
            </a:r>
            <a:r>
              <a:rPr lang="en-US" sz="2800" dirty="0" smtClean="0"/>
              <a:t> </a:t>
            </a:r>
            <a:r>
              <a:rPr lang="en-US" sz="2800" dirty="0" err="1" smtClean="0"/>
              <a:t>bilhassa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uban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üben</a:t>
            </a:r>
            <a:r>
              <a:rPr lang="en-US" sz="2800" dirty="0" smtClean="0"/>
              <a:t> </a:t>
            </a:r>
            <a:r>
              <a:rPr lang="en-US" sz="2800" dirty="0" err="1" smtClean="0"/>
              <a:t>şekli</a:t>
            </a:r>
            <a:r>
              <a:rPr lang="en-US" sz="2800" dirty="0" smtClean="0"/>
              <a:t> </a:t>
            </a:r>
            <a:r>
              <a:rPr lang="en-US" sz="2800" dirty="0" err="1" smtClean="0"/>
              <a:t>geçmiş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uzun</a:t>
            </a:r>
            <a:r>
              <a:rPr lang="en-US" sz="2800" dirty="0" smtClean="0"/>
              <a:t> </a:t>
            </a:r>
            <a:r>
              <a:rPr lang="en-US" sz="2800" dirty="0" err="1" smtClean="0"/>
              <a:t>müddet</a:t>
            </a:r>
            <a:r>
              <a:rPr lang="en-US" sz="2800" dirty="0" smtClean="0"/>
              <a:t>, </a:t>
            </a:r>
            <a:r>
              <a:rPr lang="en-US" sz="2800" dirty="0" err="1" smtClean="0"/>
              <a:t>Osmanlıcanın</a:t>
            </a:r>
            <a:r>
              <a:rPr lang="en-US" sz="2800" dirty="0" smtClean="0"/>
              <a:t> son </a:t>
            </a:r>
            <a:r>
              <a:rPr lang="en-US" sz="2800" dirty="0" err="1" smtClean="0"/>
              <a:t>devirlerine</a:t>
            </a:r>
            <a:r>
              <a:rPr lang="en-US" sz="2800" dirty="0" smtClean="0"/>
              <a:t> </a:t>
            </a:r>
            <a:r>
              <a:rPr lang="en-US" sz="2800" dirty="0" err="1" smtClean="0"/>
              <a:t>kadar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kullanılmıştır</a:t>
            </a:r>
            <a:r>
              <a:rPr lang="en-US" sz="2800" dirty="0" smtClean="0"/>
              <a:t>.</a:t>
            </a:r>
            <a:r>
              <a:rPr lang="tr-TR" sz="2800" dirty="0"/>
              <a:t> </a:t>
            </a:r>
            <a:r>
              <a:rPr lang="en-US" sz="2800" dirty="0" smtClean="0"/>
              <a:t>Bu </a:t>
            </a:r>
            <a:r>
              <a:rPr lang="en-US" sz="2800" dirty="0" err="1" smtClean="0"/>
              <a:t>ekler</a:t>
            </a:r>
            <a:r>
              <a:rPr lang="en-US" sz="2800" dirty="0" smtClean="0"/>
              <a:t> </a:t>
            </a:r>
            <a:r>
              <a:rPr lang="en-US" sz="2800" dirty="0" err="1" smtClean="0"/>
              <a:t>fonksiyon</a:t>
            </a:r>
            <a:r>
              <a:rPr lang="en-US" sz="2800" dirty="0" smtClean="0"/>
              <a:t> </a:t>
            </a:r>
            <a:r>
              <a:rPr lang="en-US" sz="2800" dirty="0" err="1" smtClean="0"/>
              <a:t>bakımından</a:t>
            </a:r>
            <a:r>
              <a:rPr lang="en-US" sz="2800" dirty="0" smtClean="0"/>
              <a:t> </a:t>
            </a:r>
            <a:r>
              <a:rPr lang="en-US" sz="2800" i="1" dirty="0" smtClean="0"/>
              <a:t>-arak, -</a:t>
            </a:r>
            <a:r>
              <a:rPr lang="en-US" sz="2800" i="1" dirty="0" err="1" smtClean="0"/>
              <a:t>erek</a:t>
            </a:r>
            <a:r>
              <a:rPr lang="en-US" sz="2800" dirty="0" smtClean="0"/>
              <a:t> </a:t>
            </a:r>
            <a:r>
              <a:rPr lang="en-US" sz="2800" dirty="0" err="1" smtClean="0"/>
              <a:t>ekinden</a:t>
            </a:r>
            <a:r>
              <a:rPr lang="en-US" sz="2800" dirty="0" smtClean="0"/>
              <a:t> </a:t>
            </a:r>
            <a:r>
              <a:rPr lang="en-US" sz="2800" dirty="0" err="1" smtClean="0"/>
              <a:t>farksızdır</a:t>
            </a:r>
            <a:r>
              <a:rPr lang="en-US" sz="2800" dirty="0" smtClean="0"/>
              <a:t>. </a:t>
            </a:r>
            <a:r>
              <a:rPr lang="en-US" sz="2800" dirty="0" err="1" smtClean="0"/>
              <a:t>Onun</a:t>
            </a:r>
            <a:r>
              <a:rPr lang="en-US" sz="2800" dirty="0" smtClean="0"/>
              <a:t> </a:t>
            </a:r>
            <a:r>
              <a:rPr lang="en-US" sz="2800" dirty="0" err="1" smtClean="0"/>
              <a:t>için</a:t>
            </a:r>
            <a:r>
              <a:rPr lang="en-US" sz="2800" dirty="0" smtClean="0"/>
              <a:t> </a:t>
            </a:r>
            <a:r>
              <a:rPr lang="en-US" sz="2800" i="1" dirty="0" smtClean="0"/>
              <a:t>-arak, -</a:t>
            </a:r>
            <a:r>
              <a:rPr lang="en-US" sz="2800" i="1" dirty="0" err="1" smtClean="0"/>
              <a:t>erek</a:t>
            </a:r>
            <a:r>
              <a:rPr lang="en-US" sz="2800" dirty="0" err="1" smtClean="0"/>
              <a:t>’in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kullanılışı</a:t>
            </a:r>
            <a:r>
              <a:rPr lang="en-US" sz="2800" dirty="0" smtClean="0"/>
              <a:t> </a:t>
            </a:r>
            <a:r>
              <a:rPr lang="en-US" sz="2800" dirty="0" err="1" smtClean="0"/>
              <a:t>genişledikçe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uban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üben</a:t>
            </a:r>
            <a:r>
              <a:rPr lang="en-US" sz="2800" dirty="0" smtClean="0"/>
              <a:t> </a:t>
            </a:r>
            <a:r>
              <a:rPr lang="en-US" sz="2800" dirty="0" err="1" smtClean="0"/>
              <a:t>ortadan</a:t>
            </a:r>
            <a:r>
              <a:rPr lang="en-US" sz="2800" dirty="0" smtClean="0"/>
              <a:t> </a:t>
            </a:r>
            <a:r>
              <a:rPr lang="en-US" sz="2800" dirty="0" err="1" smtClean="0"/>
              <a:t>kalkmağa</a:t>
            </a:r>
            <a:r>
              <a:rPr lang="en-US" sz="2800" dirty="0" smtClean="0"/>
              <a:t> </a:t>
            </a:r>
            <a:r>
              <a:rPr lang="en-US" sz="2800" dirty="0" err="1" smtClean="0"/>
              <a:t>başlamış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sonunda</a:t>
            </a:r>
            <a:r>
              <a:rPr lang="en-US" sz="2800" dirty="0" smtClean="0"/>
              <a:t> </a:t>
            </a:r>
            <a:r>
              <a:rPr lang="en-US" sz="2800" dirty="0" err="1" smtClean="0"/>
              <a:t>yerini</a:t>
            </a:r>
            <a:r>
              <a:rPr lang="en-US" sz="2800" dirty="0" smtClean="0"/>
              <a:t> </a:t>
            </a:r>
            <a:r>
              <a:rPr lang="en-US" sz="2800" dirty="0" err="1" smtClean="0"/>
              <a:t>tamamıyla</a:t>
            </a:r>
            <a:r>
              <a:rPr lang="en-US" sz="2800" dirty="0" smtClean="0"/>
              <a:t> </a:t>
            </a:r>
            <a:r>
              <a:rPr lang="en-US" sz="2800" dirty="0" err="1" smtClean="0"/>
              <a:t>ona</a:t>
            </a:r>
            <a:r>
              <a:rPr lang="en-US" sz="2800" dirty="0" smtClean="0"/>
              <a:t> </a:t>
            </a:r>
            <a:r>
              <a:rPr lang="en-US" sz="2800" dirty="0" err="1" smtClean="0"/>
              <a:t>bırakmıştır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marL="474980" indent="-474980">
              <a:spcAft>
                <a:spcPts val="0"/>
              </a:spcAft>
            </a:pPr>
            <a:endParaRPr lang="tr-TR" sz="2800" b="1" dirty="0"/>
          </a:p>
        </p:txBody>
      </p:sp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276600" y="190500"/>
            <a:ext cx="144018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i="1" dirty="0" smtClean="0"/>
              <a:t>-</a:t>
            </a:r>
            <a:r>
              <a:rPr lang="en-US" sz="2800" b="1" i="1" dirty="0" err="1" smtClean="0"/>
              <a:t>ġaç</a:t>
            </a:r>
            <a:r>
              <a:rPr lang="en-US" sz="2800" b="1" i="1" dirty="0" smtClean="0"/>
              <a:t>, </a:t>
            </a:r>
            <a:r>
              <a:rPr lang="tr-TR" sz="2800" b="1" i="1" dirty="0" smtClean="0"/>
              <a:t>-</a:t>
            </a:r>
            <a:r>
              <a:rPr lang="en-US" sz="2800" b="1" i="1" dirty="0" err="1" smtClean="0"/>
              <a:t>geç</a:t>
            </a:r>
            <a:r>
              <a:rPr lang="tr-TR" sz="2800" i="1" dirty="0" smtClean="0"/>
              <a:t>: 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 smtClean="0"/>
              <a:t>Anadolu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Türkçesinin</a:t>
            </a:r>
            <a:r>
              <a:rPr lang="en-US" sz="2800" dirty="0" smtClean="0"/>
              <a:t> </a:t>
            </a:r>
            <a:r>
              <a:rPr lang="en-US" sz="2800" dirty="0" err="1" smtClean="0"/>
              <a:t>sonları</a:t>
            </a:r>
            <a:r>
              <a:rPr lang="en-US" sz="2800" dirty="0" smtClean="0"/>
              <a:t> </a:t>
            </a:r>
            <a:r>
              <a:rPr lang="en-US" sz="2800" dirty="0" err="1" smtClean="0"/>
              <a:t>ile</a:t>
            </a:r>
            <a:r>
              <a:rPr lang="en-US" sz="2800" dirty="0" smtClean="0"/>
              <a:t> </a:t>
            </a:r>
            <a:r>
              <a:rPr lang="en-US" sz="2800" dirty="0" err="1" smtClean="0"/>
              <a:t>Osmanlıcanın</a:t>
            </a:r>
            <a:r>
              <a:rPr lang="en-US" sz="2800" dirty="0" smtClean="0"/>
              <a:t> </a:t>
            </a:r>
            <a:r>
              <a:rPr lang="en-US" sz="2800" dirty="0" err="1" smtClean="0"/>
              <a:t>başlarında</a:t>
            </a:r>
            <a:r>
              <a:rPr lang="en-US" sz="2800" dirty="0" smtClean="0"/>
              <a:t> Azeri </a:t>
            </a:r>
            <a:r>
              <a:rPr lang="en-US" sz="2800" dirty="0" err="1" smtClean="0"/>
              <a:t>sahasında</a:t>
            </a:r>
            <a:r>
              <a:rPr lang="en-US" sz="2800" dirty="0" smtClean="0"/>
              <a:t> </a:t>
            </a:r>
            <a:r>
              <a:rPr lang="en-US" sz="2800" dirty="0" err="1" smtClean="0"/>
              <a:t>görülen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ekidir</a:t>
            </a:r>
            <a:r>
              <a:rPr lang="en-US" sz="2800" dirty="0" smtClean="0"/>
              <a:t>. </a:t>
            </a:r>
            <a:r>
              <a:rPr lang="en-US" sz="2800" dirty="0" err="1" smtClean="0"/>
              <a:t>Fonksiyon</a:t>
            </a:r>
            <a:r>
              <a:rPr lang="en-US" sz="2800" dirty="0" smtClean="0"/>
              <a:t> </a:t>
            </a:r>
            <a:r>
              <a:rPr lang="en-US" sz="2800" dirty="0" err="1" smtClean="0"/>
              <a:t>bakımından</a:t>
            </a:r>
            <a:r>
              <a:rPr lang="en-US" sz="2800" dirty="0" smtClean="0"/>
              <a:t> </a:t>
            </a:r>
            <a:r>
              <a:rPr lang="en-US" sz="2800" dirty="0" err="1" smtClean="0"/>
              <a:t>tamamıyla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ıcak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icek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ınca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ince</a:t>
            </a:r>
            <a:r>
              <a:rPr lang="en-US" sz="2800" dirty="0" smtClean="0"/>
              <a:t> </a:t>
            </a:r>
            <a:r>
              <a:rPr lang="en-US" sz="2800" dirty="0" err="1" smtClean="0"/>
              <a:t>gibidir</a:t>
            </a:r>
            <a:r>
              <a:rPr lang="en-US" sz="2800" dirty="0" smtClean="0"/>
              <a:t>. </a:t>
            </a:r>
            <a:r>
              <a:rPr lang="en-US" sz="2800" dirty="0" err="1" smtClean="0"/>
              <a:t>Osmanlı</a:t>
            </a:r>
            <a:r>
              <a:rPr lang="en-US" sz="2800" dirty="0" smtClean="0"/>
              <a:t> </a:t>
            </a:r>
            <a:r>
              <a:rPr lang="en-US" sz="2800" dirty="0" err="1" smtClean="0"/>
              <a:t>sahasında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kullanılmamış</a:t>
            </a:r>
            <a:r>
              <a:rPr lang="en-US" sz="2800" dirty="0" smtClean="0"/>
              <a:t>, Azeri </a:t>
            </a:r>
            <a:r>
              <a:rPr lang="en-US" sz="2800" dirty="0" err="1" smtClean="0"/>
              <a:t>sahasında</a:t>
            </a:r>
            <a:r>
              <a:rPr lang="en-US" sz="2800" dirty="0" smtClean="0"/>
              <a:t> da </a:t>
            </a:r>
            <a:r>
              <a:rPr lang="en-US" sz="2800" dirty="0" err="1" smtClean="0"/>
              <a:t>sayılı</a:t>
            </a:r>
            <a:r>
              <a:rPr lang="en-US" sz="2800" dirty="0" smtClean="0"/>
              <a:t> </a:t>
            </a:r>
            <a:r>
              <a:rPr lang="en-US" sz="2800" dirty="0" err="1" smtClean="0"/>
              <a:t>fiillere</a:t>
            </a:r>
            <a:r>
              <a:rPr lang="en-US" sz="2800" dirty="0" smtClean="0"/>
              <a:t> </a:t>
            </a:r>
            <a:r>
              <a:rPr lang="en-US" sz="2800" dirty="0" err="1" smtClean="0"/>
              <a:t>getirilmiş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sonra</a:t>
            </a:r>
            <a:r>
              <a:rPr lang="en-US" sz="2800" dirty="0" smtClean="0"/>
              <a:t> </a:t>
            </a:r>
            <a:r>
              <a:rPr lang="en-US" sz="2800" dirty="0" err="1" smtClean="0"/>
              <a:t>ortadan</a:t>
            </a:r>
            <a:r>
              <a:rPr lang="en-US" sz="2800" dirty="0" smtClean="0"/>
              <a:t> </a:t>
            </a:r>
            <a:r>
              <a:rPr lang="en-US" sz="2800" dirty="0" err="1" smtClean="0"/>
              <a:t>kalkmıştır</a:t>
            </a:r>
            <a:r>
              <a:rPr lang="en-US" sz="2800" dirty="0" smtClean="0"/>
              <a:t>. </a:t>
            </a:r>
            <a:r>
              <a:rPr lang="en-US" sz="2800" i="1" dirty="0" smtClean="0"/>
              <a:t>di-</a:t>
            </a:r>
            <a:r>
              <a:rPr lang="en-US" sz="2800" i="1" dirty="0" err="1" smtClean="0"/>
              <a:t>geç</a:t>
            </a:r>
            <a:r>
              <a:rPr lang="en-US" sz="2800" i="1" dirty="0" smtClean="0"/>
              <a:t> </a:t>
            </a:r>
            <a:r>
              <a:rPr lang="en-US" sz="2800" dirty="0" smtClean="0"/>
              <a:t>«</a:t>
            </a:r>
            <a:r>
              <a:rPr lang="en-US" sz="2800" dirty="0" err="1" smtClean="0"/>
              <a:t>diyince</a:t>
            </a:r>
            <a:r>
              <a:rPr lang="en-US" sz="2800" dirty="0" smtClean="0"/>
              <a:t>», </a:t>
            </a:r>
            <a:r>
              <a:rPr lang="en-US" sz="2800" i="1" dirty="0" smtClean="0"/>
              <a:t>it-</a:t>
            </a:r>
            <a:r>
              <a:rPr lang="en-US" sz="2800" i="1" dirty="0" err="1" smtClean="0"/>
              <a:t>geç</a:t>
            </a:r>
            <a:r>
              <a:rPr lang="en-US" sz="2800" dirty="0" smtClean="0"/>
              <a:t> «</a:t>
            </a:r>
            <a:r>
              <a:rPr lang="en-US" sz="2800" dirty="0" err="1" smtClean="0"/>
              <a:t>edince</a:t>
            </a:r>
            <a:r>
              <a:rPr lang="en-US" sz="2800" dirty="0" smtClean="0"/>
              <a:t>», </a:t>
            </a:r>
            <a:r>
              <a:rPr lang="en-US" sz="2800" i="1" dirty="0" err="1" smtClean="0"/>
              <a:t>gör-geç</a:t>
            </a:r>
            <a:r>
              <a:rPr lang="en-US" sz="2800" dirty="0" smtClean="0"/>
              <a:t> «</a:t>
            </a:r>
            <a:r>
              <a:rPr lang="en-US" sz="2800" dirty="0" err="1" smtClean="0"/>
              <a:t>görünce</a:t>
            </a:r>
            <a:r>
              <a:rPr lang="en-US" sz="2800" dirty="0" smtClean="0"/>
              <a:t>» </a:t>
            </a:r>
            <a:r>
              <a:rPr lang="en-US" sz="2800" dirty="0" err="1" smtClean="0"/>
              <a:t>gibi</a:t>
            </a:r>
            <a:r>
              <a:rPr lang="en-US" sz="2800" dirty="0" smtClean="0"/>
              <a:t> </a:t>
            </a:r>
            <a:r>
              <a:rPr lang="en-US" sz="2800" dirty="0" err="1" smtClean="0"/>
              <a:t>misallerde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ek</a:t>
            </a:r>
            <a:r>
              <a:rPr lang="en-US" sz="2800" dirty="0" smtClean="0"/>
              <a:t> </a:t>
            </a:r>
            <a:r>
              <a:rPr lang="en-US" sz="2800" dirty="0" err="1" smtClean="0"/>
              <a:t>vardır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i="1" dirty="0" smtClean="0"/>
              <a:t>-</a:t>
            </a:r>
            <a:r>
              <a:rPr lang="en-US" sz="2800" b="1" i="1" dirty="0" err="1" smtClean="0"/>
              <a:t>ışın</a:t>
            </a:r>
            <a:r>
              <a:rPr lang="en-US" sz="2800" b="1" i="1" dirty="0" smtClean="0"/>
              <a:t>, -</a:t>
            </a:r>
            <a:r>
              <a:rPr lang="en-US" sz="2800" b="1" i="1" dirty="0" err="1" smtClean="0"/>
              <a:t>işin</a:t>
            </a:r>
            <a:r>
              <a:rPr lang="en-US" sz="2800" b="1" i="1" dirty="0" smtClean="0"/>
              <a:t>, -</a:t>
            </a:r>
            <a:r>
              <a:rPr lang="en-US" sz="2800" b="1" i="1" dirty="0" err="1" smtClean="0"/>
              <a:t>uşun</a:t>
            </a:r>
            <a:r>
              <a:rPr lang="en-US" sz="2800" b="1" i="1" dirty="0" smtClean="0"/>
              <a:t>, -</a:t>
            </a:r>
            <a:r>
              <a:rPr lang="en-US" sz="2800" b="1" i="1" dirty="0" err="1" smtClean="0"/>
              <a:t>üşün</a:t>
            </a:r>
            <a:r>
              <a:rPr lang="tr-TR" sz="2800" b="1" i="1" dirty="0" smtClean="0"/>
              <a:t>: </a:t>
            </a:r>
            <a:r>
              <a:rPr lang="en-US" sz="2800" dirty="0" err="1" smtClean="0"/>
              <a:t>Eski</a:t>
            </a:r>
            <a:r>
              <a:rPr lang="en-US" sz="2800" dirty="0" smtClean="0"/>
              <a:t> </a:t>
            </a:r>
            <a:r>
              <a:rPr lang="en-US" sz="2800" dirty="0" err="1" smtClean="0"/>
              <a:t>Anadolu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Türkçesinde</a:t>
            </a:r>
            <a:r>
              <a:rPr lang="en-US" sz="2800" dirty="0" smtClean="0"/>
              <a:t> </a:t>
            </a:r>
            <a:r>
              <a:rPr lang="en-US" sz="2800" dirty="0" err="1" smtClean="0"/>
              <a:t>Karamanlıca</a:t>
            </a:r>
            <a:r>
              <a:rPr lang="en-US" sz="2800" dirty="0" smtClean="0"/>
              <a:t> </a:t>
            </a:r>
            <a:r>
              <a:rPr lang="en-US" sz="2800" dirty="0" err="1" smtClean="0"/>
              <a:t>sahasında</a:t>
            </a:r>
            <a:r>
              <a:rPr lang="en-US" sz="2800" dirty="0" smtClean="0"/>
              <a:t> </a:t>
            </a:r>
            <a:r>
              <a:rPr lang="en-US" sz="2800" dirty="0" err="1" smtClean="0"/>
              <a:t>görülen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eki</a:t>
            </a:r>
            <a:r>
              <a:rPr lang="en-US" sz="2800" dirty="0" smtClean="0"/>
              <a:t> </a:t>
            </a:r>
            <a:r>
              <a:rPr lang="en-US" sz="2800" dirty="0" err="1" smtClean="0"/>
              <a:t>ayni</a:t>
            </a:r>
            <a:r>
              <a:rPr lang="en-US" sz="2800" dirty="0" smtClean="0"/>
              <a:t> </a:t>
            </a:r>
            <a:r>
              <a:rPr lang="en-US" sz="2800" dirty="0" err="1" smtClean="0"/>
              <a:t>sahadaki</a:t>
            </a:r>
            <a:r>
              <a:rPr lang="en-US" sz="2800" dirty="0" smtClean="0"/>
              <a:t> </a:t>
            </a:r>
            <a:r>
              <a:rPr lang="en-US" sz="2800" dirty="0" err="1" smtClean="0"/>
              <a:t>ağızlarda</a:t>
            </a:r>
            <a:r>
              <a:rPr lang="en-US" sz="2800" dirty="0" smtClean="0"/>
              <a:t> </a:t>
            </a:r>
            <a:r>
              <a:rPr lang="en-US" sz="2800" dirty="0" err="1" smtClean="0"/>
              <a:t>bugün</a:t>
            </a:r>
            <a:r>
              <a:rPr lang="en-US" sz="2800" dirty="0" smtClean="0"/>
              <a:t> de </a:t>
            </a:r>
            <a:r>
              <a:rPr lang="en-US" sz="2800" dirty="0" err="1" smtClean="0"/>
              <a:t>yaşamaktadır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ınca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ince</a:t>
            </a:r>
            <a:r>
              <a:rPr lang="en-US" sz="2800" i="1" dirty="0" smtClean="0"/>
              <a:t> </a:t>
            </a:r>
            <a:r>
              <a:rPr lang="en-US" sz="2800" dirty="0" err="1" smtClean="0"/>
              <a:t>fonksiyonundadır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başla</a:t>
            </a:r>
            <a:r>
              <a:rPr lang="en-US" sz="2800" i="1" dirty="0" smtClean="0"/>
              <a:t>-y-</a:t>
            </a:r>
            <a:r>
              <a:rPr lang="en-US" sz="2800" i="1" dirty="0" err="1" smtClean="0"/>
              <a:t>ışın</a:t>
            </a:r>
            <a:r>
              <a:rPr lang="en-US" sz="2800" i="1" dirty="0" smtClean="0"/>
              <a:t>, gel-</a:t>
            </a:r>
            <a:r>
              <a:rPr lang="en-US" sz="2800" i="1" dirty="0" err="1" smtClean="0"/>
              <a:t>işin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otur-uşun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süz-üşün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İşte</a:t>
            </a:r>
            <a:r>
              <a:rPr lang="en-US" sz="2800" dirty="0" smtClean="0"/>
              <a:t> </a:t>
            </a:r>
            <a:r>
              <a:rPr lang="en-US" sz="2800" dirty="0" err="1" smtClean="0"/>
              <a:t>Batı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Türkçesinde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kullanılan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ekleri</a:t>
            </a:r>
            <a:r>
              <a:rPr lang="en-US" sz="2800" dirty="0" smtClean="0"/>
              <a:t> </a:t>
            </a:r>
            <a:r>
              <a:rPr lang="en-US" sz="2800" dirty="0" err="1" smtClean="0"/>
              <a:t>bunlardır</a:t>
            </a:r>
            <a:r>
              <a:rPr lang="en-US" sz="2800" dirty="0" smtClean="0"/>
              <a:t>. </a:t>
            </a:r>
            <a:r>
              <a:rPr lang="en-US" sz="2800" dirty="0" err="1" smtClean="0"/>
              <a:t>Burada</a:t>
            </a:r>
            <a:r>
              <a:rPr lang="en-US" sz="2800" dirty="0" smtClean="0"/>
              <a:t>,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kullanılan</a:t>
            </a:r>
            <a:r>
              <a:rPr lang="en-US" sz="2800" dirty="0" smtClean="0"/>
              <a:t> </a:t>
            </a:r>
            <a:r>
              <a:rPr lang="en-US" sz="2800" dirty="0" err="1" smtClean="0"/>
              <a:t>iki</a:t>
            </a:r>
            <a:r>
              <a:rPr lang="en-US" sz="2800" dirty="0" smtClean="0"/>
              <a:t> </a:t>
            </a:r>
            <a:r>
              <a:rPr lang="en-US" sz="2800" dirty="0" err="1" smtClean="0"/>
              <a:t>partisip</a:t>
            </a:r>
            <a:r>
              <a:rPr lang="en-US" sz="2800" dirty="0" smtClean="0"/>
              <a:t> </a:t>
            </a:r>
            <a:r>
              <a:rPr lang="en-US" sz="2800" dirty="0" err="1" smtClean="0"/>
              <a:t>şeklini</a:t>
            </a:r>
            <a:r>
              <a:rPr lang="en-US" sz="2800" dirty="0" smtClean="0"/>
              <a:t> de </a:t>
            </a:r>
            <a:r>
              <a:rPr lang="en-US" sz="2800" dirty="0" err="1" smtClean="0"/>
              <a:t>zikretmeliyiz</a:t>
            </a:r>
            <a:r>
              <a:rPr lang="en-US" sz="2800" dirty="0" smtClean="0"/>
              <a:t>. </a:t>
            </a:r>
            <a:r>
              <a:rPr lang="en-US" sz="2800" dirty="0" err="1" smtClean="0"/>
              <a:t>Bunlar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anda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ende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dıkça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dikçe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dukça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dükçe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tıkça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tikçe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tukça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tükçe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ağızlardaki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dığınan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diğinen</a:t>
            </a:r>
            <a:r>
              <a:rPr lang="en-US" sz="2800" dirty="0" smtClean="0"/>
              <a:t> (bk. § 574) </a:t>
            </a:r>
            <a:r>
              <a:rPr lang="en-US" sz="2800" dirty="0" err="1" smtClean="0"/>
              <a:t>şekilleridir</a:t>
            </a:r>
            <a:r>
              <a:rPr lang="en-US" sz="2800" dirty="0" smtClean="0"/>
              <a:t>. </a:t>
            </a:r>
            <a:r>
              <a:rPr lang="en-US" sz="2800" dirty="0" err="1" smtClean="0"/>
              <a:t>Geniş</a:t>
            </a:r>
            <a:r>
              <a:rPr lang="en-US" sz="2800" dirty="0" smtClean="0"/>
              <a:t> </a:t>
            </a:r>
            <a:r>
              <a:rPr lang="en-US" sz="2800" dirty="0" err="1" smtClean="0"/>
              <a:t>zaman</a:t>
            </a:r>
            <a:r>
              <a:rPr lang="en-US" sz="2800" dirty="0" smtClean="0"/>
              <a:t> </a:t>
            </a:r>
            <a:r>
              <a:rPr lang="en-US" sz="2800" dirty="0" err="1" smtClean="0"/>
              <a:t>partisipinin</a:t>
            </a:r>
            <a:r>
              <a:rPr lang="en-US" sz="2800" dirty="0" smtClean="0"/>
              <a:t> </a:t>
            </a:r>
            <a:r>
              <a:rPr lang="en-US" sz="2800" dirty="0" err="1" smtClean="0"/>
              <a:t>lokatif</a:t>
            </a:r>
            <a:r>
              <a:rPr lang="en-US" sz="2800" dirty="0" smtClean="0"/>
              <a:t> </a:t>
            </a:r>
            <a:r>
              <a:rPr lang="en-US" sz="2800" dirty="0" err="1" smtClean="0"/>
              <a:t>şekli</a:t>
            </a:r>
            <a:r>
              <a:rPr lang="en-US" sz="2800" dirty="0" smtClean="0"/>
              <a:t> </a:t>
            </a:r>
            <a:r>
              <a:rPr lang="en-US" sz="2800" dirty="0" err="1" smtClean="0"/>
              <a:t>olan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anda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ende</a:t>
            </a:r>
            <a:r>
              <a:rPr lang="en-US" sz="2800" dirty="0" smtClean="0"/>
              <a:t> </a:t>
            </a:r>
            <a:r>
              <a:rPr lang="en-US" sz="2800" dirty="0" err="1" smtClean="0"/>
              <a:t>eskiden</a:t>
            </a:r>
            <a:r>
              <a:rPr lang="en-US" sz="2800" dirty="0" smtClean="0"/>
              <a:t> </a:t>
            </a:r>
            <a:r>
              <a:rPr lang="en-US" sz="2800" dirty="0" err="1" smtClean="0"/>
              <a:t>beri</a:t>
            </a:r>
            <a:r>
              <a:rPr lang="en-US" sz="2800" dirty="0" smtClean="0"/>
              <a:t> Azeri </a:t>
            </a:r>
            <a:r>
              <a:rPr lang="en-US" sz="2800" dirty="0" err="1" smtClean="0"/>
              <a:t>sahasında</a:t>
            </a:r>
            <a:r>
              <a:rPr lang="en-US" sz="2800" dirty="0" smtClean="0"/>
              <a:t>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ınca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ince</a:t>
            </a:r>
            <a:r>
              <a:rPr lang="en-US" sz="2800" dirty="0" smtClean="0"/>
              <a:t> </a:t>
            </a:r>
            <a:r>
              <a:rPr lang="en-US" sz="2800" dirty="0" err="1" smtClean="0"/>
              <a:t>fonksiyonunda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eki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kullanılır</a:t>
            </a:r>
            <a:r>
              <a:rPr lang="en-US" sz="2800" dirty="0" smtClean="0"/>
              <a:t>: </a:t>
            </a:r>
            <a:r>
              <a:rPr lang="en-US" sz="2800" i="1" dirty="0" smtClean="0"/>
              <a:t>yap-</a:t>
            </a:r>
            <a:r>
              <a:rPr lang="en-US" sz="2800" i="1" dirty="0" err="1" smtClean="0"/>
              <a:t>anda</a:t>
            </a:r>
            <a:r>
              <a:rPr lang="en-US" sz="2800" dirty="0" smtClean="0"/>
              <a:t> «</a:t>
            </a:r>
            <a:r>
              <a:rPr lang="en-US" sz="2800" dirty="0" err="1" smtClean="0"/>
              <a:t>yapınca</a:t>
            </a:r>
            <a:r>
              <a:rPr lang="en-US" sz="2800" dirty="0" smtClean="0"/>
              <a:t>», </a:t>
            </a:r>
            <a:r>
              <a:rPr lang="en-US" sz="2800" i="1" dirty="0" err="1" smtClean="0"/>
              <a:t>öl-ende</a:t>
            </a:r>
            <a:r>
              <a:rPr lang="en-US" sz="2800" dirty="0" smtClean="0"/>
              <a:t> «</a:t>
            </a:r>
            <a:r>
              <a:rPr lang="en-US" sz="2800" dirty="0" err="1" smtClean="0"/>
              <a:t>ölünce</a:t>
            </a:r>
            <a:r>
              <a:rPr lang="en-US" sz="2800" dirty="0" smtClean="0"/>
              <a:t>» </a:t>
            </a:r>
            <a:r>
              <a:rPr lang="en-US" sz="2800" dirty="0" err="1" smtClean="0"/>
              <a:t>misallerinde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. 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duk</a:t>
            </a:r>
            <a:r>
              <a:rPr lang="en-US" sz="2800" i="1" dirty="0" smtClean="0"/>
              <a:t>, -</a:t>
            </a:r>
            <a:r>
              <a:rPr lang="en-US" sz="2800" i="1" dirty="0" err="1" smtClean="0"/>
              <a:t>dük</a:t>
            </a:r>
            <a:r>
              <a:rPr lang="en-US" sz="2800" dirty="0" smtClean="0"/>
              <a:t> </a:t>
            </a:r>
            <a:r>
              <a:rPr lang="en-US" sz="2800" dirty="0" err="1" smtClean="0"/>
              <a:t>partisipinin</a:t>
            </a:r>
            <a:r>
              <a:rPr lang="en-US" sz="2800" dirty="0" smtClean="0"/>
              <a:t> </a:t>
            </a:r>
            <a:r>
              <a:rPr lang="en-US" sz="2800" dirty="0" err="1" smtClean="0"/>
              <a:t>eşitlik</a:t>
            </a:r>
            <a:r>
              <a:rPr lang="en-US" sz="2800" dirty="0" smtClean="0"/>
              <a:t> </a:t>
            </a:r>
            <a:r>
              <a:rPr lang="en-US" sz="2800" dirty="0" err="1" smtClean="0"/>
              <a:t>şekli</a:t>
            </a:r>
            <a:r>
              <a:rPr lang="en-US" sz="2800" dirty="0" smtClean="0"/>
              <a:t> de </a:t>
            </a:r>
            <a:r>
              <a:rPr lang="en-US" sz="2800" dirty="0" err="1" smtClean="0"/>
              <a:t>bütün</a:t>
            </a:r>
            <a:r>
              <a:rPr lang="en-US" sz="2800" dirty="0" smtClean="0"/>
              <a:t> </a:t>
            </a:r>
            <a:r>
              <a:rPr lang="en-US" sz="2800" dirty="0" err="1" smtClean="0"/>
              <a:t>Batı</a:t>
            </a:r>
            <a:r>
              <a:rPr lang="en-US" sz="2800" dirty="0" smtClean="0"/>
              <a:t> </a:t>
            </a:r>
            <a:r>
              <a:rPr lang="en-US" sz="2800" dirty="0" err="1" smtClean="0"/>
              <a:t>Türkçesinde</a:t>
            </a:r>
            <a:r>
              <a:rPr lang="en-US" sz="2800" dirty="0" smtClean="0"/>
              <a:t> </a:t>
            </a:r>
            <a:r>
              <a:rPr lang="en-US" sz="2800" dirty="0" err="1" smtClean="0"/>
              <a:t>ısrar</a:t>
            </a:r>
            <a:r>
              <a:rPr lang="en-US" sz="2800" dirty="0" smtClean="0"/>
              <a:t>, </a:t>
            </a:r>
            <a:r>
              <a:rPr lang="en-US" sz="2800" dirty="0" err="1" smtClean="0"/>
              <a:t>tekrar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devamlılık</a:t>
            </a:r>
            <a:r>
              <a:rPr lang="en-US" sz="2800" dirty="0" smtClean="0"/>
              <a:t> </a:t>
            </a:r>
            <a:r>
              <a:rPr lang="en-US" sz="2800" dirty="0" err="1" smtClean="0"/>
              <a:t>ifadesi</a:t>
            </a:r>
            <a:r>
              <a:rPr lang="en-US" sz="2800" dirty="0" smtClean="0"/>
              <a:t> </a:t>
            </a:r>
            <a:r>
              <a:rPr lang="en-US" sz="2800" dirty="0" err="1" smtClean="0"/>
              <a:t>taşıyan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hareket</a:t>
            </a:r>
            <a:r>
              <a:rPr lang="en-US" sz="2800" dirty="0" smtClean="0"/>
              <a:t> </a:t>
            </a:r>
            <a:r>
              <a:rPr lang="en-US" sz="2800" dirty="0" err="1" smtClean="0"/>
              <a:t>hâlini</a:t>
            </a:r>
            <a:r>
              <a:rPr lang="en-US" sz="2800" dirty="0" smtClean="0"/>
              <a:t> </a:t>
            </a:r>
            <a:r>
              <a:rPr lang="en-US" sz="2800" dirty="0" err="1" smtClean="0"/>
              <a:t>karşılayarak</a:t>
            </a:r>
            <a:r>
              <a:rPr lang="en-US" sz="2800" dirty="0" smtClean="0"/>
              <a:t> </a:t>
            </a:r>
            <a:r>
              <a:rPr lang="en-US" sz="2800" dirty="0" err="1" smtClean="0"/>
              <a:t>gerundium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kullanılır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yaz-dıkça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büyü-dükçe</a:t>
            </a:r>
            <a:r>
              <a:rPr lang="en-US" sz="2800" dirty="0" smtClean="0"/>
              <a:t> </a:t>
            </a:r>
            <a:r>
              <a:rPr lang="en-US" sz="2800" dirty="0" err="1" smtClean="0"/>
              <a:t>misallerinde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endParaRPr lang="tr-TR" sz="2800" b="1" dirty="0" smtClean="0"/>
          </a:p>
          <a:p>
            <a:pPr marL="474980" indent="-474980">
              <a:spcAft>
                <a:spcPts val="0"/>
              </a:spcAft>
            </a:pPr>
            <a:endParaRPr lang="tr-TR" sz="2800" b="1" dirty="0"/>
          </a:p>
        </p:txBody>
      </p:sp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51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3192379" y="736312"/>
            <a:ext cx="188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 smtClean="0"/>
              <a:t>Kaynakça:</a:t>
            </a:r>
            <a:endParaRPr lang="tr-TR" sz="3200" b="1" dirty="0"/>
          </a:p>
        </p:txBody>
      </p:sp>
      <p:sp>
        <p:nvSpPr>
          <p:cNvPr id="10" name="Dikdörtgen 9"/>
          <p:cNvSpPr/>
          <p:nvPr/>
        </p:nvSpPr>
        <p:spPr>
          <a:xfrm>
            <a:off x="2849645" y="2050389"/>
            <a:ext cx="14371555" cy="735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800" dirty="0"/>
              <a:t>_____ (2010) En Eski Türkçe’nin İzlerinde, İstanbul, </a:t>
            </a:r>
            <a:r>
              <a:rPr lang="tr-TR" sz="2800" dirty="0" err="1"/>
              <a:t>Simurg</a:t>
            </a:r>
            <a:r>
              <a:rPr lang="tr-TR" sz="2800" dirty="0"/>
              <a:t> </a:t>
            </a:r>
            <a:r>
              <a:rPr lang="tr-TR" sz="2800" dirty="0" smtClean="0"/>
              <a:t>.</a:t>
            </a:r>
            <a:endParaRPr lang="tr-TR" sz="2800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800" dirty="0"/>
              <a:t>Akar, Ali (2005) Türk Dili Tarihi, İstanbul, </a:t>
            </a:r>
            <a:r>
              <a:rPr lang="tr-TR" sz="2800" dirty="0" err="1"/>
              <a:t>Ötüken</a:t>
            </a:r>
            <a:r>
              <a:rPr lang="tr-TR" sz="2800" dirty="0"/>
              <a:t> Neşriyat.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800" dirty="0"/>
              <a:t>Aksan, Doğan (2003), Türkçenin Gücü, İstanbul, Bilgi </a:t>
            </a:r>
            <a:r>
              <a:rPr lang="tr-TR" sz="2800" dirty="0" smtClean="0"/>
              <a:t>Yayınevi.</a:t>
            </a:r>
            <a:endParaRPr lang="tr-TR" sz="2800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800" dirty="0"/>
              <a:t>Banguoğlu, Tahsin (2007), Türkçenin Grameri, Ankara, Türk Dil Kurumu Yayınları.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800" dirty="0"/>
              <a:t>Buran, Ahmet ve Tulum, M. Mahur (2011) Çağdaş Türk Yazı Dilleri, Eskişehir, Anadolu </a:t>
            </a:r>
            <a:r>
              <a:rPr lang="tr-TR" sz="2800" dirty="0" smtClean="0"/>
              <a:t> Üniversitesi</a:t>
            </a:r>
            <a:r>
              <a:rPr lang="tr-TR" sz="2800" dirty="0"/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800" dirty="0" err="1"/>
              <a:t>Ercilasun</a:t>
            </a:r>
            <a:r>
              <a:rPr lang="tr-TR" sz="2800" dirty="0"/>
              <a:t>, Ahmet B. (2004) Başlangıcından Yirminci Yüzyıla Türk Dili Tarihi, Ankara, </a:t>
            </a:r>
            <a:r>
              <a:rPr lang="tr-TR" sz="2800" dirty="0" err="1"/>
              <a:t>Akçağ</a:t>
            </a:r>
            <a:r>
              <a:rPr lang="tr-TR" sz="2800" dirty="0"/>
              <a:t> Yayınları.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800" dirty="0"/>
              <a:t>Ergin, Muharrem (2009) Türk Dil Bilgisi, İstanbul, Bayrak Basın </a:t>
            </a:r>
            <a:r>
              <a:rPr lang="tr-TR" sz="2800" dirty="0" smtClean="0"/>
              <a:t>Yayın.</a:t>
            </a:r>
            <a:endParaRPr lang="tr-TR" sz="2800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800" dirty="0" err="1"/>
              <a:t>Pilancı</a:t>
            </a:r>
            <a:r>
              <a:rPr lang="tr-TR" sz="2800" dirty="0"/>
              <a:t>, Hülya (2010) Türk Dili, Eskişehir, Anadolu Üniversitesi Yayınları.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3228474" y="1503948"/>
            <a:ext cx="446772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r-TR" sz="3200" b="1" dirty="0"/>
              <a:t>Türkçede Kelime Yapımı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3200400" y="2370501"/>
            <a:ext cx="14554200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r-TR" sz="2800" i="1" dirty="0" smtClean="0"/>
              <a:t>Dil </a:t>
            </a:r>
            <a:r>
              <a:rPr lang="tr-TR" sz="2800" i="1" dirty="0"/>
              <a:t>canlı bir varlıktır</a:t>
            </a:r>
            <a:r>
              <a:rPr lang="tr-TR" sz="2800" dirty="0"/>
              <a:t>. Konuşanı olduğu sürece varlığını sürdürür ve varlığının </a:t>
            </a:r>
            <a:r>
              <a:rPr lang="tr-TR" sz="2800" dirty="0" smtClean="0"/>
              <a:t>her anında </a:t>
            </a:r>
            <a:r>
              <a:rPr lang="tr-TR" sz="2800" dirty="0"/>
              <a:t>değişir ve gelişir. Kısacası gelişen ve değişen dünya şartlarında dil de bu </a:t>
            </a:r>
            <a:r>
              <a:rPr lang="tr-TR" sz="2800" dirty="0" smtClean="0"/>
              <a:t>değişime uyum </a:t>
            </a:r>
            <a:r>
              <a:rPr lang="tr-TR" sz="2800" dirty="0"/>
              <a:t>sağlar. Yani insanların hayatına giren yenilikler ister istemez dilin söz </a:t>
            </a:r>
            <a:r>
              <a:rPr lang="tr-TR" sz="2800" dirty="0" smtClean="0"/>
              <a:t>varlığındaki yerini </a:t>
            </a:r>
            <a:r>
              <a:rPr lang="tr-TR" sz="2800" dirty="0"/>
              <a:t>alır. Çünkü insanların bu yeni olgular üzerinde konuşabilmeleri için bu </a:t>
            </a:r>
            <a:r>
              <a:rPr lang="tr-TR" sz="2800" dirty="0" smtClean="0"/>
              <a:t>yeni ‘şeylerin</a:t>
            </a:r>
            <a:r>
              <a:rPr lang="tr-TR" sz="2800" dirty="0"/>
              <a:t>’ adlandırılması gerekmektedir. Bunun için ise kelime yapımı </a:t>
            </a:r>
            <a:r>
              <a:rPr lang="tr-TR" sz="2800" dirty="0" smtClean="0"/>
              <a:t>gerekmektedir. Aksan </a:t>
            </a:r>
            <a:r>
              <a:rPr lang="tr-TR" sz="2800" dirty="0"/>
              <a:t>(2003: 8)’de “</a:t>
            </a:r>
            <a:r>
              <a:rPr lang="tr-TR" sz="2800" b="1" dirty="0"/>
              <a:t>Yeryüzünde insanoğlu konuşmaya, sözle anlaşmaya </a:t>
            </a:r>
            <a:r>
              <a:rPr lang="tr-TR" sz="2800" b="1" dirty="0" smtClean="0"/>
              <a:t>başladığından beri </a:t>
            </a:r>
            <a:r>
              <a:rPr lang="tr-TR" sz="2800" b="1" dirty="0"/>
              <a:t>sürekli olarak yeni sözcüklere gereksinme duymuştur. Uygarlık gelişip kültür</a:t>
            </a:r>
          </a:p>
          <a:p>
            <a:r>
              <a:rPr lang="tr-TR" sz="2800" b="1" dirty="0"/>
              <a:t>alışverişleri arttıkça yeni ve yabancı kavramlara karşılık bulmak gerekmiş, yeni </a:t>
            </a:r>
            <a:r>
              <a:rPr lang="tr-TR" sz="2800" b="1" dirty="0" smtClean="0"/>
              <a:t>dinler, yeni </a:t>
            </a:r>
            <a:r>
              <a:rPr lang="tr-TR" sz="2800" b="1" dirty="0"/>
              <a:t>kültürler de yeni terimler, kavramlar getirmiştir</a:t>
            </a:r>
            <a:r>
              <a:rPr lang="tr-TR" sz="2800" dirty="0"/>
              <a:t>’’ demektedir. Kısacası her </a:t>
            </a:r>
            <a:r>
              <a:rPr lang="tr-TR" sz="2800" dirty="0" smtClean="0"/>
              <a:t>dil sürekli </a:t>
            </a:r>
            <a:r>
              <a:rPr lang="tr-TR" sz="2800" dirty="0"/>
              <a:t>kelime üretmeye devam etmektedir, buna mecburdur.</a:t>
            </a:r>
          </a:p>
          <a:p>
            <a:r>
              <a:rPr lang="tr-TR" sz="2800" dirty="0"/>
              <a:t>“</a:t>
            </a:r>
            <a:r>
              <a:rPr lang="tr-TR" sz="2800" b="1" dirty="0"/>
              <a:t>Bir dile yeni sözcükler katmanın amacı, o dilde yeni yeni kavramları somut </a:t>
            </a:r>
            <a:r>
              <a:rPr lang="tr-TR" sz="2800" b="1" dirty="0" smtClean="0"/>
              <a:t>bir biçimde </a:t>
            </a:r>
            <a:r>
              <a:rPr lang="tr-TR" sz="2800" b="1" dirty="0"/>
              <a:t>gösterme yolu ile düşünce zenginliğini katmak olmalıdır.</a:t>
            </a:r>
            <a:r>
              <a:rPr lang="tr-TR" sz="2800" dirty="0"/>
              <a:t>” (Başkan, 2003: 94</a:t>
            </a:r>
            <a:r>
              <a:rPr lang="tr-TR" sz="2800" dirty="0" smtClean="0"/>
              <a:t>.) Yani </a:t>
            </a:r>
            <a:r>
              <a:rPr lang="tr-TR" sz="2800" dirty="0"/>
              <a:t>dilimiz ile düşünmek, yeni ufuklar açmak istiyorsak dilimizi yeni </a:t>
            </a:r>
            <a:r>
              <a:rPr lang="tr-TR" sz="2800" dirty="0" smtClean="0"/>
              <a:t>sözcüklerle geliştirmeliyiz.</a:t>
            </a:r>
            <a:endParaRPr lang="tr-TR" sz="2800" dirty="0"/>
          </a:p>
        </p:txBody>
      </p:sp>
      <p:sp>
        <p:nvSpPr>
          <p:cNvPr id="14" name="Dikdörtgen 13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3200400" y="342900"/>
            <a:ext cx="14554200" cy="9479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r-TR" sz="2800" dirty="0"/>
              <a:t>Bir dilde kelime türetmek için, öncelikle, kelimeler ait oldukları dilin </a:t>
            </a:r>
            <a:r>
              <a:rPr lang="tr-TR" sz="2800" dirty="0" smtClean="0"/>
              <a:t>yapısına uygun </a:t>
            </a:r>
            <a:r>
              <a:rPr lang="tr-TR" sz="2800" dirty="0"/>
              <a:t>olmalıdırlar. Yani gelişigüzel, uydurma kelime yapılamaz bu kurallar </a:t>
            </a:r>
            <a:r>
              <a:rPr lang="tr-TR" sz="2800" dirty="0" smtClean="0"/>
              <a:t>çerçevesinde işleyen </a:t>
            </a:r>
            <a:r>
              <a:rPr lang="tr-TR" sz="2800" dirty="0"/>
              <a:t>bir süreçtir. Ergin (2009: 195)’de bu durumu şu şekilde açıklamaktadır</a:t>
            </a:r>
            <a:r>
              <a:rPr lang="tr-TR" sz="2800" dirty="0" smtClean="0"/>
              <a:t>:  “</a:t>
            </a:r>
            <a:r>
              <a:rPr lang="tr-TR" sz="2800" b="1" dirty="0"/>
              <a:t>Kelime yapma gelişigüzel kök ve gövdelere gelişigüzel yapım ekleri </a:t>
            </a:r>
            <a:r>
              <a:rPr lang="tr-TR" sz="2800" b="1" dirty="0" smtClean="0"/>
              <a:t>getirmek suretiyle </a:t>
            </a:r>
            <a:r>
              <a:rPr lang="tr-TR" sz="2800" b="1" dirty="0"/>
              <a:t>olmaz. Dil kendi kaidelerine, temayüllerine, gelişmesine uymayan </a:t>
            </a:r>
            <a:r>
              <a:rPr lang="tr-TR" sz="2800" b="1" dirty="0" smtClean="0"/>
              <a:t>yeni kelimeleri </a:t>
            </a:r>
            <a:r>
              <a:rPr lang="tr-TR" sz="2800" b="1" dirty="0"/>
              <a:t>benimsemez. Böyle kelimeler dilde çok nadir olarak umumileşir </a:t>
            </a:r>
            <a:r>
              <a:rPr lang="tr-TR" sz="2800" b="1" dirty="0" smtClean="0"/>
              <a:t>ve yabancılıklarını </a:t>
            </a:r>
            <a:r>
              <a:rPr lang="tr-TR" sz="2800" b="1" dirty="0"/>
              <a:t>hemen hemen daima muhafaza ederek çok defa bir terim gibi </a:t>
            </a:r>
            <a:r>
              <a:rPr lang="tr-TR" sz="2800" b="1" dirty="0" smtClean="0"/>
              <a:t>muamele görürler</a:t>
            </a:r>
            <a:r>
              <a:rPr lang="tr-TR" sz="2800" b="1" dirty="0"/>
              <a:t>. Bunlarda normal yollarla yapılmış kelimelerin canlılığı değil, </a:t>
            </a:r>
            <a:r>
              <a:rPr lang="tr-TR" sz="2800" b="1" dirty="0" smtClean="0"/>
              <a:t>uydurulmuş kelimelerin </a:t>
            </a:r>
            <a:r>
              <a:rPr lang="tr-TR" sz="2800" b="1" dirty="0"/>
              <a:t>iğretiliği bulunur. Bu hususta kelime yapma ile kelime </a:t>
            </a:r>
            <a:r>
              <a:rPr lang="tr-TR" sz="2800" b="1" dirty="0" smtClean="0"/>
              <a:t>uydurmanın tamamıyla </a:t>
            </a:r>
            <a:r>
              <a:rPr lang="tr-TR" sz="2800" b="1" dirty="0"/>
              <a:t>başka şeyler olduğunu unutmamak lazımdır. Dil kelime yapmayı kabul, </a:t>
            </a:r>
            <a:r>
              <a:rPr lang="tr-TR" sz="2800" b="1" dirty="0" smtClean="0"/>
              <a:t>fakat kelime </a:t>
            </a:r>
            <a:r>
              <a:rPr lang="tr-TR" sz="2800" b="1" dirty="0"/>
              <a:t>uydurmayı reddeder. Kelime yapmak hiçbir zaman kelime uydurmak </a:t>
            </a:r>
            <a:r>
              <a:rPr lang="tr-TR" sz="2800" b="1" dirty="0" smtClean="0"/>
              <a:t>demek değildir</a:t>
            </a:r>
            <a:r>
              <a:rPr lang="tr-TR" sz="2800" b="1" dirty="0"/>
              <a:t>.</a:t>
            </a:r>
            <a:r>
              <a:rPr lang="tr-TR" sz="2800" dirty="0"/>
              <a:t>”</a:t>
            </a:r>
          </a:p>
          <a:p>
            <a:r>
              <a:rPr lang="tr-TR" sz="2800" dirty="0"/>
              <a:t>Türkçede kelime yapımı umumiyetle köklere dayanmaktadır ve köke </a:t>
            </a:r>
            <a:r>
              <a:rPr lang="tr-TR" sz="2800" dirty="0" smtClean="0"/>
              <a:t>getirilen çeşitli </a:t>
            </a:r>
            <a:r>
              <a:rPr lang="tr-TR" sz="2800" dirty="0"/>
              <a:t>yapım ekleri vasıtasıyla yeni kelimeler üretilebilir. Banguoğlu (2007: 155)</a:t>
            </a:r>
            <a:r>
              <a:rPr lang="tr-TR" sz="2800" dirty="0" smtClean="0"/>
              <a:t>’de “</a:t>
            </a:r>
            <a:r>
              <a:rPr lang="tr-TR" sz="2800" b="1" dirty="0" smtClean="0">
                <a:solidFill>
                  <a:schemeClr val="bg1"/>
                </a:solidFill>
              </a:rPr>
              <a:t>Kelime </a:t>
            </a:r>
            <a:r>
              <a:rPr lang="tr-TR" sz="2800" b="1" dirty="0">
                <a:solidFill>
                  <a:schemeClr val="bg1"/>
                </a:solidFill>
              </a:rPr>
              <a:t>yapımı dilde mevcut köklere dayanır ve başlıca iki türlü olur: 1. Üretim, </a:t>
            </a:r>
            <a:r>
              <a:rPr lang="tr-TR" sz="2800" b="1" dirty="0" smtClean="0">
                <a:solidFill>
                  <a:schemeClr val="bg1"/>
                </a:solidFill>
              </a:rPr>
              <a:t>2. Birleşim</a:t>
            </a:r>
            <a:r>
              <a:rPr lang="tr-TR" sz="2800" dirty="0"/>
              <a:t>” demektedir. </a:t>
            </a:r>
            <a:r>
              <a:rPr lang="tr-TR" sz="2800" dirty="0" err="1"/>
              <a:t>Baguoğlu’nun</a:t>
            </a:r>
            <a:r>
              <a:rPr lang="tr-TR" sz="2800" dirty="0"/>
              <a:t> ‘üretim’ dediği bu süreç dört bölümden </a:t>
            </a:r>
            <a:r>
              <a:rPr lang="tr-TR" sz="2800" dirty="0" smtClean="0"/>
              <a:t>oluşur (İsimden </a:t>
            </a:r>
            <a:r>
              <a:rPr lang="tr-TR" sz="2800" dirty="0"/>
              <a:t>isim, isimden fiil, fiilden isim, fiilden fiil</a:t>
            </a:r>
            <a:r>
              <a:rPr lang="tr-TR" sz="2800" dirty="0" smtClean="0"/>
              <a:t>). </a:t>
            </a:r>
          </a:p>
          <a:p>
            <a:r>
              <a:rPr lang="tr-TR" sz="2800" dirty="0" smtClean="0"/>
              <a:t>Sondan </a:t>
            </a:r>
            <a:r>
              <a:rPr lang="tr-TR" sz="2800" dirty="0"/>
              <a:t>eklemeli bir dil olan Türkçe yeni kavram oluşturma, kavramlara </a:t>
            </a:r>
            <a:r>
              <a:rPr lang="tr-TR" sz="2800" dirty="0" smtClean="0"/>
              <a:t>karşılık bulma </a:t>
            </a:r>
            <a:r>
              <a:rPr lang="tr-TR" sz="2800" dirty="0"/>
              <a:t>ve kavram alanını genişletme konusunda oldukça işlek bir dildir. Türkçe </a:t>
            </a:r>
            <a:r>
              <a:rPr lang="tr-TR" sz="2800" dirty="0" smtClean="0"/>
              <a:t>bu yönüyle </a:t>
            </a:r>
            <a:r>
              <a:rPr lang="tr-TR" sz="2800" dirty="0"/>
              <a:t>hem felsefî hem de bilimsel çalışmaların yapılabileceği oldukça zengin bir </a:t>
            </a:r>
            <a:r>
              <a:rPr lang="tr-TR" sz="2800" dirty="0" smtClean="0"/>
              <a:t>dildir. Bu </a:t>
            </a:r>
            <a:r>
              <a:rPr lang="tr-TR" sz="2800" dirty="0"/>
              <a:t>yönüyle tarihten günümüze Türkçe ile sayısız eser ortaya konulmuş ve konulmaya </a:t>
            </a:r>
            <a:r>
              <a:rPr lang="tr-TR" sz="2800" dirty="0" smtClean="0"/>
              <a:t>da devam </a:t>
            </a:r>
            <a:r>
              <a:rPr lang="tr-TR" sz="2800" dirty="0"/>
              <a:t>edecektir.</a:t>
            </a:r>
          </a:p>
          <a:p>
            <a:r>
              <a:rPr lang="tr-TR" sz="2800" dirty="0"/>
              <a:t>Türkçenin elimizdeki en eski dil yadigârlarından olan Köktürk </a:t>
            </a:r>
            <a:r>
              <a:rPr lang="tr-TR" sz="2800" dirty="0" err="1"/>
              <a:t>Kitabeleri’nin</a:t>
            </a:r>
            <a:r>
              <a:rPr lang="tr-TR" sz="2800" dirty="0"/>
              <a:t> </a:t>
            </a:r>
            <a:r>
              <a:rPr lang="tr-TR" sz="2800" dirty="0" smtClean="0"/>
              <a:t>“…</a:t>
            </a:r>
            <a:r>
              <a:rPr lang="tr-TR" sz="2800" b="1" dirty="0" smtClean="0"/>
              <a:t>söz</a:t>
            </a:r>
            <a:endParaRPr lang="tr-TR" sz="2800" b="1" dirty="0"/>
          </a:p>
          <a:p>
            <a:r>
              <a:rPr lang="tr-TR" sz="2800" b="1" dirty="0"/>
              <a:t>varlığındaki çeşitli ögeleri deyimler, kalıp sözleri hatta atasözleri ve sanatlı anlatımlar,</a:t>
            </a:r>
          </a:p>
          <a:p>
            <a:r>
              <a:rPr lang="tr-TR" sz="2800" b="1" dirty="0"/>
              <a:t>Türk dilinin daha o çağdaki gelişmişliğini</a:t>
            </a:r>
            <a:r>
              <a:rPr lang="tr-TR" sz="2800" dirty="0"/>
              <a:t>” (Aksan, 2000: 23.) kavramlar üretebilmedeki</a:t>
            </a:r>
          </a:p>
          <a:p>
            <a:r>
              <a:rPr lang="tr-TR" sz="2800" dirty="0"/>
              <a:t>zenginliğini açıkça ortaya koymaktadır.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3200400" y="1223843"/>
            <a:ext cx="14554200" cy="7755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r-TR" sz="2800" dirty="0"/>
              <a:t>Türkçenin aslında ne kadar zengin bir dil olduğunu ise şu şekilde </a:t>
            </a:r>
            <a:r>
              <a:rPr lang="tr-TR" sz="2800" dirty="0" smtClean="0"/>
              <a:t>özetleyebiliriz (</a:t>
            </a:r>
            <a:r>
              <a:rPr lang="tr-TR" sz="2800" dirty="0" err="1" smtClean="0"/>
              <a:t>Pilancı</a:t>
            </a:r>
            <a:r>
              <a:rPr lang="tr-TR" sz="2800" dirty="0"/>
              <a:t>, 2009.):</a:t>
            </a:r>
          </a:p>
          <a:p>
            <a:r>
              <a:rPr lang="tr-TR" sz="2800" dirty="0"/>
              <a:t>“</a:t>
            </a:r>
            <a:r>
              <a:rPr lang="tr-TR" sz="2800" b="1" dirty="0"/>
              <a:t>1. </a:t>
            </a:r>
            <a:r>
              <a:rPr lang="tr-TR" sz="2800" dirty="0"/>
              <a:t>Türkçe, yapısındaki türetme ve birleştirme gücüyle, bilinen en </a:t>
            </a:r>
            <a:r>
              <a:rPr lang="tr-TR" sz="2800" dirty="0" smtClean="0"/>
              <a:t>eski dönemlerinden </a:t>
            </a:r>
            <a:r>
              <a:rPr lang="tr-TR" sz="2800" dirty="0"/>
              <a:t>bugüne, her türlü somut ve soyut kavramın anlatımını </a:t>
            </a:r>
            <a:r>
              <a:rPr lang="tr-TR" sz="2800" dirty="0" smtClean="0"/>
              <a:t>kolaylıkla sağlayabilmiştir</a:t>
            </a:r>
            <a:r>
              <a:rPr lang="tr-TR" sz="2800" dirty="0"/>
              <a:t>. Kimi kavram alanlarında olağanüstü zengindir.</a:t>
            </a:r>
          </a:p>
          <a:p>
            <a:r>
              <a:rPr lang="tr-TR" sz="2800" b="1" dirty="0"/>
              <a:t>2. </a:t>
            </a:r>
            <a:r>
              <a:rPr lang="tr-TR" sz="2800" dirty="0"/>
              <a:t>Aynı nitelik, her dönemde olduğu gibi bugün de halkın bölgesel dili </a:t>
            </a:r>
            <a:r>
              <a:rPr lang="tr-TR" sz="2800" dirty="0" smtClean="0"/>
              <a:t>olan ağızlarda </a:t>
            </a:r>
            <a:r>
              <a:rPr lang="tr-TR" sz="2800" dirty="0"/>
              <a:t>da kendini göstermektedir. Bugünkü ortak dilimiz olan Türkiye </a:t>
            </a:r>
            <a:r>
              <a:rPr lang="tr-TR" sz="2800" dirty="0" smtClean="0"/>
              <a:t>Türkçesinin yanı </a:t>
            </a:r>
            <a:r>
              <a:rPr lang="tr-TR" sz="2800" dirty="0"/>
              <a:t>sıra Anadolu ağızlarımız kendine özgü türetmeler, somut ve soyut </a:t>
            </a:r>
            <a:r>
              <a:rPr lang="tr-TR" sz="2800" dirty="0" smtClean="0"/>
              <a:t>kavramları karşılayan</a:t>
            </a:r>
            <a:r>
              <a:rPr lang="tr-TR" sz="2800" dirty="0"/>
              <a:t>, yabancı kavramlara karşılıklar bulan sözcüklerle bize, </a:t>
            </a:r>
            <a:r>
              <a:rPr lang="tr-TR" sz="2800" dirty="0" smtClean="0"/>
              <a:t>80.000-100.000 dolayında </a:t>
            </a:r>
            <a:r>
              <a:rPr lang="tr-TR" sz="2800" dirty="0"/>
              <a:t>bir söz varlığı sunmaktadır.</a:t>
            </a:r>
          </a:p>
          <a:p>
            <a:r>
              <a:rPr lang="tr-TR" sz="2800" b="1" dirty="0"/>
              <a:t>3. </a:t>
            </a:r>
            <a:r>
              <a:rPr lang="tr-TR" sz="2800" dirty="0"/>
              <a:t>Anadilimizde, Hint - Avrupa dillerinde çok az örneği olan ikilemeler </a:t>
            </a:r>
            <a:r>
              <a:rPr lang="tr-TR" sz="2800" dirty="0" smtClean="0"/>
              <a:t>çok güçlü </a:t>
            </a:r>
            <a:r>
              <a:rPr lang="tr-TR" sz="2800" dirty="0"/>
              <a:t>anlatım olanakları yaratmaktadır.</a:t>
            </a:r>
          </a:p>
          <a:p>
            <a:r>
              <a:rPr lang="tr-TR" sz="2800" b="1" dirty="0"/>
              <a:t>4. </a:t>
            </a:r>
            <a:r>
              <a:rPr lang="tr-TR" sz="2800" dirty="0"/>
              <a:t>Ortak yazın dilimizde ve Anadolu ağızlarımızda yaşayan </a:t>
            </a:r>
            <a:r>
              <a:rPr lang="tr-TR" sz="2800" dirty="0" smtClean="0"/>
              <a:t>deyimlerimiz, olayları</a:t>
            </a:r>
            <a:r>
              <a:rPr lang="tr-TR" sz="2800" dirty="0"/>
              <a:t>, durumları, insan davranışları ve karakterlerini çoğu kez, başka </a:t>
            </a:r>
            <a:r>
              <a:rPr lang="tr-TR" sz="2800" dirty="0" smtClean="0"/>
              <a:t>dillerin deyimlerinden </a:t>
            </a:r>
            <a:r>
              <a:rPr lang="tr-TR" sz="2800" dirty="0"/>
              <a:t>çok daha ince ve güçlü bir biçimde, somut anlatımla dile </a:t>
            </a:r>
            <a:r>
              <a:rPr lang="tr-TR" sz="2800" dirty="0" smtClean="0"/>
              <a:t>getirmekte, bütünüyle</a:t>
            </a:r>
            <a:r>
              <a:rPr lang="tr-TR" sz="2800" dirty="0"/>
              <a:t>, zengin bir deyim varlığı ortaya koymaktadır.</a:t>
            </a:r>
          </a:p>
          <a:p>
            <a:r>
              <a:rPr lang="tr-TR" sz="2800" b="1" dirty="0"/>
              <a:t>5. </a:t>
            </a:r>
            <a:r>
              <a:rPr lang="tr-TR" sz="2800" dirty="0"/>
              <a:t>Her dilde bulunan atasözleri, tarih boyunca, bugünkü Türkiye Türkçesinde </a:t>
            </a:r>
            <a:r>
              <a:rPr lang="tr-TR" sz="2800" dirty="0" smtClean="0"/>
              <a:t>ve ağızlarda</a:t>
            </a:r>
            <a:r>
              <a:rPr lang="tr-TR" sz="2800" dirty="0"/>
              <a:t>, gerçekleri kısa ve güçlü bir anlatımla, çok özgün bir biçimde söze </a:t>
            </a:r>
            <a:r>
              <a:rPr lang="tr-TR" sz="2800" dirty="0" smtClean="0"/>
              <a:t>dönüştüren zengin </a:t>
            </a:r>
            <a:r>
              <a:rPr lang="tr-TR" sz="2800" dirty="0"/>
              <a:t>bir varlık oluşturmaktadır.</a:t>
            </a:r>
          </a:p>
          <a:p>
            <a:r>
              <a:rPr lang="tr-TR" sz="2800" b="1" dirty="0"/>
              <a:t>6. </a:t>
            </a:r>
            <a:r>
              <a:rPr lang="tr-TR" sz="2800" dirty="0"/>
              <a:t>Anadilimiz, bir olayı, bir durumu, belli bir gerçekliği dile getirmede </a:t>
            </a:r>
            <a:r>
              <a:rPr lang="tr-TR" sz="2800" dirty="0" smtClean="0"/>
              <a:t>çok değişik</a:t>
            </a:r>
            <a:r>
              <a:rPr lang="tr-TR" sz="2800" dirty="0"/>
              <a:t>, birbirinden farklı </a:t>
            </a:r>
            <a:r>
              <a:rPr lang="tr-TR" sz="2800" dirty="0" smtClean="0"/>
              <a:t> anlatım </a:t>
            </a:r>
            <a:r>
              <a:rPr lang="tr-TR" sz="2800" dirty="0"/>
              <a:t>yollarına sahiptir.</a:t>
            </a:r>
          </a:p>
          <a:p>
            <a:r>
              <a:rPr lang="tr-TR" sz="2800" b="1" dirty="0"/>
              <a:t>7. </a:t>
            </a:r>
            <a:r>
              <a:rPr lang="tr-TR" sz="2800" dirty="0"/>
              <a:t>Kalıp sözler ya da ilişki sözleri, başka dillerden çok daha büyük bir </a:t>
            </a:r>
            <a:r>
              <a:rPr lang="tr-TR" sz="2800" dirty="0" smtClean="0"/>
              <a:t>zenginlik göstermektedir</a:t>
            </a:r>
            <a:r>
              <a:rPr lang="tr-TR" sz="2800" dirty="0"/>
              <a:t>.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3192379" y="376595"/>
            <a:ext cx="14554200" cy="9479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r-TR" sz="2800" dirty="0"/>
              <a:t>Biçim bilgisinde temel birim, </a:t>
            </a:r>
            <a:r>
              <a:rPr lang="tr-TR" sz="2800" dirty="0" smtClean="0"/>
              <a:t>biçimbirimdir </a:t>
            </a:r>
            <a:r>
              <a:rPr lang="tr-TR" sz="2800" dirty="0"/>
              <a:t>(</a:t>
            </a:r>
            <a:r>
              <a:rPr lang="tr-TR" sz="2800" dirty="0" smtClean="0"/>
              <a:t>morfem). </a:t>
            </a:r>
            <a:r>
              <a:rPr lang="tr-TR" sz="2800" dirty="0"/>
              <a:t>Biçimbirim, bir anlatımdaki söze dönüşmüş, bireyselleşmiş en küçük anlamlı birimin taşıyıcısıdır.</a:t>
            </a:r>
          </a:p>
          <a:p>
            <a:r>
              <a:rPr lang="tr-TR" sz="2800" i="1" dirty="0" err="1"/>
              <a:t>Örn</a:t>
            </a:r>
            <a:r>
              <a:rPr lang="tr-TR" sz="2800" i="1" dirty="0" smtClean="0"/>
              <a:t>: </a:t>
            </a:r>
            <a:r>
              <a:rPr lang="tr-TR" sz="2800" i="1" dirty="0"/>
              <a:t>Yolculuk kelimesinin biçimbirimleri</a:t>
            </a:r>
            <a:endParaRPr lang="tr-TR" sz="2800" dirty="0"/>
          </a:p>
          <a:p>
            <a:r>
              <a:rPr lang="tr-TR" sz="2800" dirty="0" smtClean="0"/>
              <a:t>Yol </a:t>
            </a:r>
            <a:r>
              <a:rPr lang="tr-TR" sz="2800" dirty="0"/>
              <a:t>– </a:t>
            </a:r>
            <a:r>
              <a:rPr lang="tr-TR" sz="2800" dirty="0" err="1"/>
              <a:t>cu</a:t>
            </a:r>
            <a:r>
              <a:rPr lang="tr-TR" sz="2800" dirty="0"/>
              <a:t> – </a:t>
            </a:r>
            <a:r>
              <a:rPr lang="tr-TR" sz="2800" dirty="0" err="1"/>
              <a:t>luk</a:t>
            </a:r>
            <a:endParaRPr lang="tr-TR" sz="2800" dirty="0"/>
          </a:p>
          <a:p>
            <a:r>
              <a:rPr lang="tr-TR" sz="2800" dirty="0" err="1"/>
              <a:t>morf</a:t>
            </a:r>
            <a:r>
              <a:rPr lang="tr-TR" sz="2800" dirty="0"/>
              <a:t>. </a:t>
            </a:r>
            <a:r>
              <a:rPr lang="tr-TR" sz="2800" dirty="0" err="1"/>
              <a:t>morf</a:t>
            </a:r>
            <a:r>
              <a:rPr lang="tr-TR" sz="2800" dirty="0"/>
              <a:t>. </a:t>
            </a:r>
            <a:r>
              <a:rPr lang="tr-TR" sz="2800" dirty="0" err="1"/>
              <a:t>morf</a:t>
            </a:r>
            <a:r>
              <a:rPr lang="tr-TR" sz="2800" dirty="0"/>
              <a:t>.</a:t>
            </a:r>
          </a:p>
          <a:p>
            <a:r>
              <a:rPr lang="tr-TR" sz="2800" dirty="0"/>
              <a:t> </a:t>
            </a:r>
            <a:r>
              <a:rPr lang="tr-TR" sz="2800" dirty="0" smtClean="0"/>
              <a:t>Biçimbirimlerin </a:t>
            </a:r>
            <a:r>
              <a:rPr lang="tr-TR" sz="2800" dirty="0"/>
              <a:t>sayısı ile hece sayısı </a:t>
            </a:r>
            <a:r>
              <a:rPr lang="tr-TR" sz="2800" dirty="0" smtClean="0"/>
              <a:t>arasında herhangi </a:t>
            </a:r>
            <a:r>
              <a:rPr lang="tr-TR" sz="2800" dirty="0"/>
              <a:t>bir ilişki yoktur.</a:t>
            </a:r>
          </a:p>
          <a:p>
            <a:r>
              <a:rPr lang="tr-TR" sz="2800" i="1" dirty="0" err="1"/>
              <a:t>Örn</a:t>
            </a:r>
            <a:r>
              <a:rPr lang="tr-TR" sz="2800" i="1" dirty="0"/>
              <a:t>:</a:t>
            </a:r>
            <a:endParaRPr lang="tr-TR" sz="2800" dirty="0"/>
          </a:p>
          <a:p>
            <a:r>
              <a:rPr lang="tr-TR" sz="2800" i="1" dirty="0"/>
              <a:t>biçimlendirilmeyen </a:t>
            </a:r>
            <a:r>
              <a:rPr lang="tr-TR" sz="2800" dirty="0"/>
              <a:t>kelimesini incelediğimizde</a:t>
            </a:r>
          </a:p>
          <a:p>
            <a:r>
              <a:rPr lang="tr-TR" sz="2800" dirty="0"/>
              <a:t>Heceler : </a:t>
            </a:r>
            <a:r>
              <a:rPr lang="tr-TR" sz="2800" dirty="0" err="1"/>
              <a:t>bi</a:t>
            </a:r>
            <a:r>
              <a:rPr lang="tr-TR" sz="2800" dirty="0"/>
              <a:t> </a:t>
            </a:r>
            <a:r>
              <a:rPr lang="tr-TR" sz="2800" dirty="0" smtClean="0"/>
              <a:t>-çim -</a:t>
            </a:r>
            <a:r>
              <a:rPr lang="tr-TR" sz="2800" dirty="0" err="1" smtClean="0"/>
              <a:t>len</a:t>
            </a:r>
            <a:r>
              <a:rPr lang="tr-TR" sz="2800" dirty="0" smtClean="0"/>
              <a:t> -</a:t>
            </a:r>
            <a:r>
              <a:rPr lang="tr-TR" sz="2800" dirty="0" err="1" smtClean="0"/>
              <a:t>di</a:t>
            </a:r>
            <a:r>
              <a:rPr lang="tr-TR" sz="2800" dirty="0" smtClean="0"/>
              <a:t> -</a:t>
            </a:r>
            <a:r>
              <a:rPr lang="tr-TR" sz="2800" dirty="0" err="1" smtClean="0"/>
              <a:t>ril</a:t>
            </a:r>
            <a:r>
              <a:rPr lang="tr-TR" sz="2800" dirty="0" smtClean="0"/>
              <a:t>- </a:t>
            </a:r>
            <a:r>
              <a:rPr lang="tr-TR" sz="2800" dirty="0"/>
              <a:t>me </a:t>
            </a:r>
            <a:r>
              <a:rPr lang="tr-TR" sz="2800" dirty="0" smtClean="0"/>
              <a:t>-yen</a:t>
            </a:r>
            <a:endParaRPr lang="tr-TR" sz="2800" dirty="0"/>
          </a:p>
          <a:p>
            <a:r>
              <a:rPr lang="tr-TR" sz="2800" dirty="0"/>
              <a:t>Biçimbirimler : biç </a:t>
            </a:r>
            <a:r>
              <a:rPr lang="tr-TR" sz="2800" dirty="0" smtClean="0"/>
              <a:t>-i(m)- </a:t>
            </a:r>
            <a:r>
              <a:rPr lang="tr-TR" sz="2800" dirty="0"/>
              <a:t>le </a:t>
            </a:r>
            <a:r>
              <a:rPr lang="tr-TR" sz="2800" dirty="0" smtClean="0"/>
              <a:t>-n –</a:t>
            </a:r>
            <a:r>
              <a:rPr lang="tr-TR" sz="2800" dirty="0" err="1" smtClean="0"/>
              <a:t>dir</a:t>
            </a:r>
            <a:r>
              <a:rPr lang="tr-TR" sz="2800" dirty="0" smtClean="0"/>
              <a:t>- </a:t>
            </a:r>
            <a:r>
              <a:rPr lang="tr-TR" sz="2800" dirty="0"/>
              <a:t>i(l) </a:t>
            </a:r>
            <a:r>
              <a:rPr lang="tr-TR" sz="2800" dirty="0" smtClean="0"/>
              <a:t>-me -(</a:t>
            </a:r>
            <a:r>
              <a:rPr lang="tr-TR" sz="2800" dirty="0"/>
              <a:t>y)en</a:t>
            </a:r>
          </a:p>
          <a:p>
            <a:r>
              <a:rPr lang="tr-TR" sz="2800" i="1" dirty="0"/>
              <a:t>Kısacası, biçimbirimler ekler ve kök halindeki kelimelerdir.</a:t>
            </a:r>
          </a:p>
          <a:p>
            <a:endParaRPr lang="tr-TR" sz="2800" b="1" dirty="0" smtClean="0"/>
          </a:p>
          <a:p>
            <a:r>
              <a:rPr lang="tr-TR" sz="2800" b="1" dirty="0" smtClean="0"/>
              <a:t>Bağımlı </a:t>
            </a:r>
            <a:r>
              <a:rPr lang="tr-TR" sz="2800" b="1" dirty="0"/>
              <a:t>biçimbirimler</a:t>
            </a:r>
            <a:endParaRPr lang="tr-TR" sz="2800" dirty="0"/>
          </a:p>
          <a:p>
            <a:r>
              <a:rPr lang="tr-TR" sz="2800" dirty="0"/>
              <a:t>Tüm ekler, edatlar ve fiil kökleri bağımlı </a:t>
            </a:r>
            <a:r>
              <a:rPr lang="tr-TR" sz="2800" dirty="0" smtClean="0"/>
              <a:t>biçim birimlerdir</a:t>
            </a:r>
            <a:r>
              <a:rPr lang="tr-TR" sz="2800" dirty="0"/>
              <a:t>.</a:t>
            </a:r>
          </a:p>
          <a:p>
            <a:r>
              <a:rPr lang="tr-TR" sz="2800" i="1" dirty="0" err="1"/>
              <a:t>Örn</a:t>
            </a:r>
            <a:r>
              <a:rPr lang="tr-TR" sz="2800" i="1" dirty="0"/>
              <a:t>:</a:t>
            </a:r>
            <a:endParaRPr lang="tr-TR" sz="2800" dirty="0"/>
          </a:p>
          <a:p>
            <a:r>
              <a:rPr lang="tr-TR" sz="2800" i="1" dirty="0"/>
              <a:t>-</a:t>
            </a:r>
            <a:r>
              <a:rPr lang="tr-TR" sz="2800" i="1" dirty="0" err="1"/>
              <a:t>cI</a:t>
            </a:r>
            <a:r>
              <a:rPr lang="tr-TR" sz="2800" i="1" dirty="0"/>
              <a:t>, -</a:t>
            </a:r>
            <a:r>
              <a:rPr lang="tr-TR" sz="2800" i="1" dirty="0" err="1"/>
              <a:t>lAr</a:t>
            </a:r>
            <a:r>
              <a:rPr lang="tr-TR" sz="2800" i="1" dirty="0"/>
              <a:t>, -</a:t>
            </a:r>
            <a:r>
              <a:rPr lang="tr-TR" sz="2800" i="1" dirty="0" err="1"/>
              <a:t>mtırak</a:t>
            </a:r>
            <a:r>
              <a:rPr lang="tr-TR" sz="2800" i="1" dirty="0"/>
              <a:t> 1</a:t>
            </a:r>
            <a:endParaRPr lang="tr-TR" sz="2800" dirty="0"/>
          </a:p>
          <a:p>
            <a:r>
              <a:rPr lang="tr-TR" sz="2800" i="1" dirty="0"/>
              <a:t> </a:t>
            </a:r>
            <a:endParaRPr lang="tr-TR" sz="2800" dirty="0"/>
          </a:p>
          <a:p>
            <a:r>
              <a:rPr lang="tr-TR" sz="2800" b="1" dirty="0"/>
              <a:t>Bağımsız biçimbirimler</a:t>
            </a:r>
            <a:endParaRPr lang="tr-TR" sz="2800" dirty="0"/>
          </a:p>
          <a:p>
            <a:r>
              <a:rPr lang="tr-TR" sz="2800" dirty="0"/>
              <a:t>Başka bir biçimbirime ihtiyaç duyulmadan kendi başlarına kullanılabilen biçimbirimlerdir. Tüm isim kökleri bağımsız biçimbirimlerdir.</a:t>
            </a:r>
          </a:p>
          <a:p>
            <a:r>
              <a:rPr lang="tr-TR" sz="2800" i="1" dirty="0" err="1"/>
              <a:t>Örn</a:t>
            </a:r>
            <a:r>
              <a:rPr lang="tr-TR" sz="2800" i="1" dirty="0"/>
              <a:t>:</a:t>
            </a:r>
            <a:endParaRPr lang="tr-TR" sz="2800" dirty="0"/>
          </a:p>
          <a:p>
            <a:r>
              <a:rPr lang="tr-TR" sz="2800" dirty="0"/>
              <a:t>elma, su, araba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3192379" y="1147643"/>
            <a:ext cx="14554200" cy="8617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r-TR" sz="2800" b="1" i="1" dirty="0"/>
              <a:t>Kelime</a:t>
            </a:r>
            <a:r>
              <a:rPr lang="tr-TR" sz="2800" i="1" dirty="0"/>
              <a:t>: </a:t>
            </a:r>
            <a:r>
              <a:rPr lang="tr-TR" sz="2800" dirty="0"/>
              <a:t>Belli bir anlam ve görevi olan ses topluluğudur.</a:t>
            </a:r>
          </a:p>
          <a:p>
            <a:r>
              <a:rPr lang="tr-TR" sz="2800" b="1" i="1" dirty="0"/>
              <a:t>Kök</a:t>
            </a:r>
            <a:r>
              <a:rPr lang="tr-TR" sz="2800" i="1" dirty="0"/>
              <a:t>: </a:t>
            </a:r>
            <a:r>
              <a:rPr lang="tr-TR" sz="2800" dirty="0"/>
              <a:t>Kelimelerin anlamlı en küçük parçasıdır. Başka bir deyişle, kelimenin anlam ve yapısı </a:t>
            </a:r>
            <a:r>
              <a:rPr lang="tr-TR" sz="2800" dirty="0" smtClean="0"/>
              <a:t>bozulmadan parçalanamayan </a:t>
            </a:r>
            <a:r>
              <a:rPr lang="tr-TR" sz="2800" dirty="0"/>
              <a:t>şeklidir. Kökler kelimenin çekirdeği durumundadır, belli ekler alarak kökler </a:t>
            </a:r>
            <a:r>
              <a:rPr lang="tr-TR" sz="2800" dirty="0" smtClean="0"/>
              <a:t>genişleyebilir</a:t>
            </a:r>
            <a:r>
              <a:rPr lang="tr-TR" sz="2800" dirty="0"/>
              <a:t>. </a:t>
            </a:r>
          </a:p>
          <a:p>
            <a:r>
              <a:rPr lang="tr-TR" sz="2800" dirty="0"/>
              <a:t>Bir görüşe göre Türkçede kökler tek hecelidir. Her kökün bir anlamı vardır ve kökün yapısı ile anlam yapısı birbirinden ayrılamaz</a:t>
            </a:r>
            <a:r>
              <a:rPr lang="tr-TR" sz="2800" dirty="0" smtClean="0"/>
              <a:t>.</a:t>
            </a:r>
          </a:p>
          <a:p>
            <a:endParaRPr lang="tr-TR" sz="2800" dirty="0"/>
          </a:p>
          <a:p>
            <a:r>
              <a:rPr lang="tr-TR" sz="2800" b="1" i="1" dirty="0"/>
              <a:t>Kök Aileleri</a:t>
            </a:r>
          </a:p>
          <a:p>
            <a:r>
              <a:rPr lang="tr-TR" sz="2800" dirty="0"/>
              <a:t>Aynı kökü taşıyan kelimelerin oluşturduğu topluluktur.</a:t>
            </a:r>
          </a:p>
          <a:p>
            <a:r>
              <a:rPr lang="tr-TR" sz="2800" i="1" dirty="0" err="1"/>
              <a:t>Örn</a:t>
            </a:r>
            <a:r>
              <a:rPr lang="tr-TR" sz="2800" i="1" dirty="0"/>
              <a:t>:</a:t>
            </a:r>
            <a:endParaRPr lang="tr-TR" sz="2800" dirty="0"/>
          </a:p>
          <a:p>
            <a:r>
              <a:rPr lang="tr-TR" sz="2800" dirty="0"/>
              <a:t>Göz</a:t>
            </a:r>
          </a:p>
          <a:p>
            <a:r>
              <a:rPr lang="tr-TR" sz="2800" dirty="0"/>
              <a:t>Göz-</a:t>
            </a:r>
            <a:r>
              <a:rPr lang="tr-TR" sz="2800" dirty="0" err="1"/>
              <a:t>cü</a:t>
            </a:r>
            <a:r>
              <a:rPr lang="tr-TR" sz="2800" dirty="0"/>
              <a:t> </a:t>
            </a:r>
            <a:r>
              <a:rPr lang="tr-TR" sz="2800" dirty="0" smtClean="0"/>
              <a:t>             </a:t>
            </a:r>
            <a:r>
              <a:rPr lang="tr-TR" sz="2800" i="1" dirty="0"/>
              <a:t>Göz </a:t>
            </a:r>
            <a:r>
              <a:rPr lang="tr-TR" sz="2800" dirty="0"/>
              <a:t>kökünün aileleridir</a:t>
            </a:r>
          </a:p>
          <a:p>
            <a:r>
              <a:rPr lang="tr-TR" sz="2800" dirty="0"/>
              <a:t>Göz-lük</a:t>
            </a:r>
          </a:p>
          <a:p>
            <a:r>
              <a:rPr lang="tr-TR" sz="2800" b="1" i="1" dirty="0"/>
              <a:t> </a:t>
            </a:r>
          </a:p>
          <a:p>
            <a:r>
              <a:rPr lang="tr-TR" sz="2800" b="1" i="1" dirty="0"/>
              <a:t>Kökün önceden var olması durumu</a:t>
            </a:r>
          </a:p>
          <a:p>
            <a:r>
              <a:rPr lang="tr-TR" sz="2800" dirty="0"/>
              <a:t>Önceden olmayan bir kök yaratılamaz. Yeni varlık ve hareketleri karşılamak için sadece mevcut </a:t>
            </a:r>
            <a:r>
              <a:rPr lang="tr-TR" sz="2800" dirty="0" smtClean="0"/>
              <a:t> köklere </a:t>
            </a:r>
            <a:r>
              <a:rPr lang="tr-TR" sz="2800" dirty="0"/>
              <a:t>ekler ilave edilerek eski köklerden yeni kelimeler yapılabilir.</a:t>
            </a:r>
          </a:p>
          <a:p>
            <a:r>
              <a:rPr lang="tr-TR" sz="2800" dirty="0"/>
              <a:t>Yabancı toplumlardan gelen yenilikler için de ya bu şekilde yeni kelimeler yapılır ya da o yeniliklerin o dildeki karşılıkları kabul edilir.</a:t>
            </a:r>
          </a:p>
          <a:p>
            <a:endParaRPr lang="tr-TR" sz="2800" dirty="0"/>
          </a:p>
        </p:txBody>
      </p:sp>
      <p:sp>
        <p:nvSpPr>
          <p:cNvPr id="10" name="Dikdörtgen 9"/>
          <p:cNvSpPr/>
          <p:nvPr/>
        </p:nvSpPr>
        <p:spPr>
          <a:xfrm>
            <a:off x="3192379" y="458343"/>
            <a:ext cx="820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r-TR" sz="3200" b="1" dirty="0" smtClean="0">
                <a:solidFill>
                  <a:prstClr val="black"/>
                </a:solidFill>
              </a:rPr>
              <a:t>Kök</a:t>
            </a:r>
            <a:endParaRPr lang="tr-TR" sz="3200" b="1" dirty="0">
              <a:solidFill>
                <a:prstClr val="black"/>
              </a:solidFill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3192379" y="342900"/>
            <a:ext cx="14554200" cy="9971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r-TR" sz="2800" dirty="0"/>
              <a:t>Kökler anlamları bakımından ikiye ayrılırlar:</a:t>
            </a:r>
          </a:p>
          <a:p>
            <a:r>
              <a:rPr lang="tr-TR" sz="2800" b="1" i="1" dirty="0"/>
              <a:t>İsim ve Fiil Kökleri</a:t>
            </a:r>
            <a:endParaRPr lang="tr-TR" sz="2800" b="1" dirty="0"/>
          </a:p>
          <a:p>
            <a:r>
              <a:rPr lang="tr-TR" sz="2800" dirty="0"/>
              <a:t>Evrende varlık ve hareket olmak üzere iki unsur vardır. </a:t>
            </a:r>
            <a:r>
              <a:rPr lang="tr-TR" sz="2800" dirty="0" smtClean="0"/>
              <a:t>Canlı, cansız </a:t>
            </a:r>
            <a:r>
              <a:rPr lang="tr-TR" sz="2800" dirty="0"/>
              <a:t>varlıkları karşılayan köklere </a:t>
            </a:r>
            <a:r>
              <a:rPr lang="tr-TR" sz="2800" b="1" dirty="0" smtClean="0">
                <a:solidFill>
                  <a:schemeClr val="bg1"/>
                </a:solidFill>
              </a:rPr>
              <a:t>isim (ad) </a:t>
            </a:r>
            <a:r>
              <a:rPr lang="tr-TR" sz="2800" b="1" dirty="0">
                <a:solidFill>
                  <a:schemeClr val="bg1"/>
                </a:solidFill>
              </a:rPr>
              <a:t>kökleri</a:t>
            </a:r>
            <a:r>
              <a:rPr lang="tr-TR" sz="2800" dirty="0"/>
              <a:t>, bu varlıklara ait hareketleri karşılayan köklere ise </a:t>
            </a:r>
            <a:r>
              <a:rPr lang="tr-TR" sz="2800" b="1" dirty="0">
                <a:solidFill>
                  <a:schemeClr val="bg1"/>
                </a:solidFill>
              </a:rPr>
              <a:t>fiil (eylem) kökleri </a:t>
            </a:r>
            <a:r>
              <a:rPr lang="tr-TR" sz="2800" dirty="0"/>
              <a:t>denir. Varlıkları farklı olduğu halde hareketleri aynı olabilen kökler vardır.</a:t>
            </a:r>
          </a:p>
          <a:p>
            <a:r>
              <a:rPr lang="tr-TR" sz="2400" i="1" dirty="0" err="1"/>
              <a:t>Örn</a:t>
            </a:r>
            <a:r>
              <a:rPr lang="tr-TR" sz="2400" i="1" dirty="0"/>
              <a:t>:</a:t>
            </a:r>
            <a:endParaRPr lang="tr-TR" sz="2400" dirty="0"/>
          </a:p>
          <a:p>
            <a:r>
              <a:rPr lang="tr-TR" sz="2400" dirty="0"/>
              <a:t>Çocuk</a:t>
            </a:r>
          </a:p>
          <a:p>
            <a:r>
              <a:rPr lang="tr-TR" sz="2400" dirty="0"/>
              <a:t>Taş  </a:t>
            </a:r>
            <a:r>
              <a:rPr lang="tr-TR" sz="2400" dirty="0" smtClean="0"/>
              <a:t>                                      düşer</a:t>
            </a:r>
            <a:endParaRPr lang="tr-TR" sz="2400" dirty="0"/>
          </a:p>
          <a:p>
            <a:r>
              <a:rPr lang="tr-TR" sz="2400" dirty="0" smtClean="0"/>
              <a:t>Sıcaklık</a:t>
            </a:r>
            <a:endParaRPr lang="tr-TR" sz="2400" dirty="0"/>
          </a:p>
          <a:p>
            <a:r>
              <a:rPr lang="tr-TR" sz="2800" dirty="0" smtClean="0"/>
              <a:t>Varlıklar </a:t>
            </a:r>
            <a:r>
              <a:rPr lang="tr-TR" sz="2800" dirty="0"/>
              <a:t>kendi başlarına kullanılabilirler; fakat hareketler belli bir zaman ve varlığa bağlıdırlar. Kısacası, fiillerin ek alması gerekmektedir. İkinci tekil kişi emir kipi bunun istisnasıdır</a:t>
            </a:r>
            <a:r>
              <a:rPr lang="tr-TR" sz="2800" dirty="0" smtClean="0"/>
              <a:t>.</a:t>
            </a:r>
            <a:endParaRPr lang="tr-TR" sz="2800" dirty="0"/>
          </a:p>
          <a:p>
            <a:r>
              <a:rPr lang="tr-TR" sz="2800" b="1" i="1" dirty="0"/>
              <a:t>Tâbi olunan unsur</a:t>
            </a:r>
          </a:p>
          <a:p>
            <a:r>
              <a:rPr lang="tr-TR" sz="2800" dirty="0" smtClean="0"/>
              <a:t>Türkçede </a:t>
            </a:r>
            <a:r>
              <a:rPr lang="tr-TR" sz="2800" dirty="0"/>
              <a:t>ekler köklere bağlanır. Yani ekler bağımlı, kökler ise bağımsızdır. Köklerin ses yapısına göre ekler köke uyumlu hale </a:t>
            </a:r>
            <a:r>
              <a:rPr lang="tr-TR" sz="2800" dirty="0" smtClean="0"/>
              <a:t>gelir. Bir </a:t>
            </a:r>
            <a:r>
              <a:rPr lang="tr-TR" sz="2800" dirty="0"/>
              <a:t>kök hem isim hem de fiil kökü olamaz. Fakat </a:t>
            </a:r>
            <a:r>
              <a:rPr lang="tr-TR" sz="2800" i="1" dirty="0"/>
              <a:t>boya </a:t>
            </a:r>
            <a:r>
              <a:rPr lang="tr-TR" sz="2800" dirty="0"/>
              <a:t>gibi kelimeler bu durumun istisnalarıdır. </a:t>
            </a:r>
          </a:p>
          <a:p>
            <a:r>
              <a:rPr lang="tr-TR" sz="2400" i="1" dirty="0"/>
              <a:t>E.T. boya-ġ &gt; </a:t>
            </a:r>
            <a:r>
              <a:rPr lang="tr-TR" sz="2400" i="1" dirty="0" err="1"/>
              <a:t>boyağ</a:t>
            </a:r>
            <a:r>
              <a:rPr lang="tr-TR" sz="2400" i="1" dirty="0"/>
              <a:t> &gt; </a:t>
            </a:r>
            <a:r>
              <a:rPr lang="tr-TR" sz="2400" i="1" dirty="0" err="1" smtClean="0"/>
              <a:t>boyav</a:t>
            </a:r>
            <a:r>
              <a:rPr lang="tr-TR" sz="2400" i="1" dirty="0" smtClean="0"/>
              <a:t> </a:t>
            </a:r>
            <a:r>
              <a:rPr lang="tr-TR" sz="2400" i="1" dirty="0"/>
              <a:t>&gt; boya (İsim kökü)</a:t>
            </a:r>
          </a:p>
          <a:p>
            <a:r>
              <a:rPr lang="tr-TR" sz="2400" i="1" dirty="0"/>
              <a:t>boya- &gt; boya – (Fiil kökü)</a:t>
            </a:r>
          </a:p>
          <a:p>
            <a:r>
              <a:rPr lang="tr-TR" sz="2800" dirty="0" smtClean="0"/>
              <a:t>Yukarıdaki </a:t>
            </a:r>
            <a:r>
              <a:rPr lang="tr-TR" sz="2800" dirty="0"/>
              <a:t>örnekte olduğu gibi günümüzde hem isim hem de fiil kökü olan bazı sözcükler, birtakım değişmeler sonucu o hale gelmiştir. Türkçede kökün yeri </a:t>
            </a:r>
            <a:r>
              <a:rPr lang="tr-TR" sz="2800" dirty="0">
                <a:solidFill>
                  <a:schemeClr val="bg1"/>
                </a:solidFill>
              </a:rPr>
              <a:t>kelimenin solundadır.</a:t>
            </a:r>
            <a:r>
              <a:rPr lang="tr-TR" sz="2800" dirty="0"/>
              <a:t> Kökler önce söylenir, ekler ise köklerden sonra yer alır</a:t>
            </a:r>
            <a:r>
              <a:rPr lang="tr-TR" sz="2800" dirty="0" smtClean="0"/>
              <a:t>.</a:t>
            </a:r>
          </a:p>
          <a:p>
            <a:r>
              <a:rPr lang="tr-TR" sz="2800" b="1" i="1" dirty="0" smtClean="0"/>
              <a:t>Köklerin yazılması</a:t>
            </a:r>
          </a:p>
          <a:p>
            <a:r>
              <a:rPr lang="tr-TR" sz="2800" dirty="0" smtClean="0"/>
              <a:t>İsim kökleri herhangi bir işaret olmaksızın yazılır. Fiil köklerinin ise sonuna “-“ konulur.</a:t>
            </a:r>
          </a:p>
          <a:p>
            <a:r>
              <a:rPr lang="tr-TR" sz="2400" dirty="0" smtClean="0"/>
              <a:t>diş (İsim Kökü)</a:t>
            </a:r>
          </a:p>
          <a:p>
            <a:r>
              <a:rPr lang="tr-TR" sz="2400" dirty="0" smtClean="0"/>
              <a:t>oyna- ( Fiil Kökü)</a:t>
            </a:r>
            <a:endParaRPr lang="tr-TR" sz="2400" dirty="0"/>
          </a:p>
        </p:txBody>
      </p:sp>
      <p:sp>
        <p:nvSpPr>
          <p:cNvPr id="12" name="Dikdörtgen 11"/>
          <p:cNvSpPr/>
          <p:nvPr/>
        </p:nvSpPr>
        <p:spPr>
          <a:xfrm>
            <a:off x="0" y="3362034"/>
            <a:ext cx="2577594" cy="36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YAPI </a:t>
            </a: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BİLGİSİ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Türkçede Kelime Yapımı</a:t>
            </a: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Kök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Gövde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Ek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endParaRPr lang="tr-TR" sz="1100" dirty="0" smtClean="0">
              <a:solidFill>
                <a:srgbClr val="001534"/>
              </a:solidFill>
              <a:latin typeface="Corbel" pitchFamily="34" charset="0"/>
            </a:endParaRPr>
          </a:p>
          <a:p>
            <a:pPr lvl="1">
              <a:lnSpc>
                <a:spcPct val="150000"/>
              </a:lnSpc>
            </a:pPr>
            <a:r>
              <a:rPr lang="tr-TR" sz="1100" dirty="0" smtClean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YAPIM 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İsimden 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İsimden Fiil Yapma Ekler</a:t>
            </a:r>
            <a:r>
              <a:rPr lang="tr-TR" sz="1100" dirty="0">
                <a:solidFill>
                  <a:srgbClr val="001534"/>
                </a:solidFill>
                <a:latin typeface="Corbel" pitchFamily="34" charset="0"/>
              </a:rPr>
              <a:t>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1" action="ppaction://hlinksldjump"/>
              </a:rPr>
              <a:t>Fiilden Fiil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2" action="ppaction://hlinksldjump"/>
              </a:rPr>
              <a:t>Fiilden İsim Yapma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3" action="ppaction://hlinksldjump"/>
              </a:rPr>
              <a:t>Sıfat-Fiil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4" action="ppaction://hlinksldjump"/>
              </a:rPr>
              <a:t>Zarf-Fiil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7083</Words>
  <Application>Microsoft Office PowerPoint</Application>
  <PresentationFormat>Özel</PresentationFormat>
  <Paragraphs>930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40" baseType="lpstr">
      <vt:lpstr>Arial</vt:lpstr>
      <vt:lpstr>Lemon Tuesday</vt:lpstr>
      <vt:lpstr>Times New Roman</vt:lpstr>
      <vt:lpstr>Playfair Display</vt:lpstr>
      <vt:lpstr>Corbel</vt:lpstr>
      <vt:lpstr>Calibri</vt:lpstr>
      <vt:lpstr>Capriola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Noktalama İşaretleri</dc:title>
  <dc:creator>erenk</dc:creator>
  <cp:lastModifiedBy>erenk</cp:lastModifiedBy>
  <cp:revision>53</cp:revision>
  <dcterms:created xsi:type="dcterms:W3CDTF">2006-08-16T00:00:00Z</dcterms:created>
  <dcterms:modified xsi:type="dcterms:W3CDTF">2020-12-23T17:02:04Z</dcterms:modified>
  <dc:identifier>DAEPfH5L_b4</dc:identifier>
</cp:coreProperties>
</file>