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315" r:id="rId6"/>
    <p:sldId id="316" r:id="rId7"/>
    <p:sldId id="317" r:id="rId8"/>
    <p:sldId id="318" r:id="rId9"/>
    <p:sldId id="319" r:id="rId10"/>
    <p:sldId id="336" r:id="rId11"/>
    <p:sldId id="337" r:id="rId12"/>
    <p:sldId id="338" r:id="rId13"/>
    <p:sldId id="320" r:id="rId14"/>
    <p:sldId id="321" r:id="rId15"/>
    <p:sldId id="322" r:id="rId16"/>
    <p:sldId id="324" r:id="rId17"/>
    <p:sldId id="325" r:id="rId18"/>
    <p:sldId id="327" r:id="rId19"/>
    <p:sldId id="326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9" r:id="rId28"/>
    <p:sldId id="330" r:id="rId29"/>
    <p:sldId id="323" r:id="rId30"/>
    <p:sldId id="294" r:id="rId31"/>
  </p:sldIdLst>
  <p:sldSz cx="18288000" cy="10287000"/>
  <p:notesSz cx="6858000" cy="9144000"/>
  <p:embeddedFontLst>
    <p:embeddedFont>
      <p:font typeface="Playfair Display" charset="-94"/>
      <p:regular r:id="rId32"/>
    </p:embeddedFont>
    <p:embeddedFont>
      <p:font typeface="Capriola" charset="-94"/>
      <p:regular r:id="rId33"/>
    </p:embeddedFont>
    <p:embeddedFont>
      <p:font typeface="Corbel" pitchFamily="34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111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hyperlink" Target="https://www.turkedebiyati.org/Dersnotlari/unsuzler_ses_bilgisi.html" TargetMode="Externa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49327" y="8999365"/>
            <a:ext cx="1305227" cy="714375"/>
            <a:chOff x="0" y="0"/>
            <a:chExt cx="1740302" cy="9525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9" t="2091"/>
            <a:stretch>
              <a:fillRect/>
            </a:stretch>
          </p:blipFill>
          <p:spPr>
            <a:xfrm>
              <a:off x="0" y="381857"/>
              <a:ext cx="1740302" cy="35574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73063" y="-85725"/>
              <a:ext cx="427140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3"/>
                </a:lnSpc>
              </a:pPr>
              <a:r>
                <a:rPr lang="en-US" sz="4702">
                  <a:solidFill>
                    <a:srgbClr val="222222"/>
                  </a:solidFill>
                  <a:latin typeface="Lemon Tuesday"/>
                </a:rPr>
                <a:t>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09986" y="405076"/>
              <a:ext cx="820558" cy="4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37"/>
                </a:lnSpc>
              </a:pPr>
              <a:r>
                <a:rPr lang="en-US" sz="1812">
                  <a:solidFill>
                    <a:srgbClr val="222222"/>
                  </a:solidFill>
                  <a:latin typeface="Lemon Tuesday"/>
                </a:rPr>
                <a:t>ren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85010" y="-85725"/>
              <a:ext cx="606988" cy="1038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3"/>
                </a:lnSpc>
              </a:pPr>
              <a:r>
                <a:rPr lang="en-US" sz="4702">
                  <a:solidFill>
                    <a:srgbClr val="222222"/>
                  </a:solidFill>
                  <a:latin typeface="Lemon Tuesday"/>
                </a:rPr>
                <a:t>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50884" y="403631"/>
              <a:ext cx="689418" cy="4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37"/>
                </a:lnSpc>
              </a:pPr>
              <a:r>
                <a:rPr lang="en-US" sz="1812">
                  <a:solidFill>
                    <a:srgbClr val="222222"/>
                  </a:solidFill>
                  <a:latin typeface="Lemon Tuesday"/>
                </a:rPr>
                <a:t>aya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9652" y="5668939"/>
            <a:ext cx="9942945" cy="194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97"/>
              </a:lnSpc>
            </a:pPr>
            <a:r>
              <a:rPr lang="en-US" sz="14846">
                <a:solidFill>
                  <a:srgbClr val="DDD9D9"/>
                </a:solidFill>
                <a:latin typeface="Playfair Display"/>
              </a:rPr>
              <a:t>TÜRK DİLİ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t="365" b="365"/>
          <a:stretch>
            <a:fillRect/>
          </a:stretch>
        </p:blipFill>
        <p:spPr>
          <a:xfrm>
            <a:off x="5992350" y="1028700"/>
            <a:ext cx="6437549" cy="3990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00400" y="2568119"/>
            <a:ext cx="1386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  <a:p>
            <a:r>
              <a:rPr lang="tr-TR" sz="2800" b="1" dirty="0"/>
              <a:t>Ş</a:t>
            </a:r>
            <a:r>
              <a:rPr lang="tr-TR" sz="2800" b="1" dirty="0" smtClean="0"/>
              <a:t>ahıs </a:t>
            </a:r>
            <a:r>
              <a:rPr lang="tr-TR" sz="2800" b="1" dirty="0"/>
              <a:t>E</a:t>
            </a:r>
            <a:r>
              <a:rPr lang="tr-TR" sz="2800" b="1" dirty="0" smtClean="0"/>
              <a:t>kleri</a:t>
            </a:r>
            <a:r>
              <a:rPr lang="tr-TR" sz="2800" b="1" dirty="0"/>
              <a:t/>
            </a:r>
            <a:br>
              <a:rPr lang="tr-TR" sz="2800" b="1" dirty="0"/>
            </a:br>
            <a:r>
              <a:rPr lang="tr-TR" sz="2800" dirty="0" smtClean="0"/>
              <a:t>Şahıs </a:t>
            </a:r>
            <a:r>
              <a:rPr lang="tr-TR" sz="2800" dirty="0"/>
              <a:t>ekleri çekimli fiillerde hareketi yapan veya olan ş</a:t>
            </a:r>
            <a:r>
              <a:rPr lang="tr-TR" sz="2800" dirty="0" smtClean="0"/>
              <a:t>ahsı </a:t>
            </a:r>
            <a:r>
              <a:rPr lang="tr-TR" sz="2800" dirty="0"/>
              <a:t>ifade eden </a:t>
            </a:r>
            <a:r>
              <a:rPr lang="tr-TR" sz="2800" dirty="0" smtClean="0"/>
              <a:t>eklerdir. Fiil </a:t>
            </a:r>
            <a:r>
              <a:rPr lang="tr-TR" sz="2800" dirty="0"/>
              <a:t>kök ve gövdeleri çekimli hâle girerek </a:t>
            </a:r>
            <a:r>
              <a:rPr lang="tr-TR" sz="2800" dirty="0" smtClean="0"/>
              <a:t>kullanış sahasına </a:t>
            </a:r>
            <a:r>
              <a:rPr lang="tr-TR" sz="2800" dirty="0"/>
              <a:t>çıkarken önce </a:t>
            </a:r>
            <a:r>
              <a:rPr lang="tr-TR" sz="2800" dirty="0" smtClean="0"/>
              <a:t>şekil ve </a:t>
            </a:r>
            <a:r>
              <a:rPr lang="tr-TR" sz="2800" dirty="0"/>
              <a:t>zaman eklerini alırlar. Ş</a:t>
            </a:r>
            <a:r>
              <a:rPr lang="tr-TR" sz="2800" dirty="0" smtClean="0"/>
              <a:t>ekil </a:t>
            </a:r>
            <a:r>
              <a:rPr lang="tr-TR" sz="2800" dirty="0"/>
              <a:t>ve zaman ekleri ise yalnız bir çekimde, bir </a:t>
            </a:r>
            <a:r>
              <a:rPr lang="tr-TR" sz="2800" dirty="0" smtClean="0"/>
              <a:t>kipte ayni </a:t>
            </a:r>
            <a:r>
              <a:rPr lang="tr-TR" sz="2800" dirty="0"/>
              <a:t>zamanda ş</a:t>
            </a:r>
            <a:r>
              <a:rPr lang="tr-TR" sz="2800" dirty="0" smtClean="0"/>
              <a:t>ahıs </a:t>
            </a:r>
            <a:r>
              <a:rPr lang="tr-TR" sz="2800" dirty="0"/>
              <a:t>da ifade ederler. Diğer bütün çekimlerde, bütün kiplerde </a:t>
            </a:r>
            <a:r>
              <a:rPr lang="tr-TR" sz="2800" dirty="0" smtClean="0"/>
              <a:t>ise şahsı </a:t>
            </a:r>
            <a:r>
              <a:rPr lang="tr-TR" sz="2800" dirty="0"/>
              <a:t>belirtmek için ş</a:t>
            </a:r>
            <a:r>
              <a:rPr lang="tr-TR" sz="2800" dirty="0" smtClean="0"/>
              <a:t>ekil </a:t>
            </a:r>
            <a:r>
              <a:rPr lang="tr-TR" sz="2800" dirty="0"/>
              <a:t>ve zaman eklerinden sonra ş</a:t>
            </a:r>
            <a:r>
              <a:rPr lang="tr-TR" sz="2800" dirty="0" smtClean="0"/>
              <a:t>ahıs </a:t>
            </a:r>
            <a:r>
              <a:rPr lang="tr-TR" sz="2800" dirty="0"/>
              <a:t>eklerinin </a:t>
            </a:r>
            <a:r>
              <a:rPr lang="tr-TR" sz="2800" dirty="0" smtClean="0"/>
              <a:t>getirilmesi gerektir</a:t>
            </a:r>
            <a:r>
              <a:rPr lang="tr-TR" sz="2800" dirty="0"/>
              <a:t>. Demek ki </a:t>
            </a:r>
            <a:r>
              <a:rPr lang="tr-TR" sz="2800" dirty="0" smtClean="0"/>
              <a:t>şahıs ekleri, şekil </a:t>
            </a:r>
            <a:r>
              <a:rPr lang="tr-TR" sz="2800" dirty="0"/>
              <a:t>ve zaman kalıbına </a:t>
            </a:r>
            <a:r>
              <a:rPr lang="tr-TR" sz="2800" dirty="0" smtClean="0"/>
              <a:t>dökülmüş </a:t>
            </a:r>
            <a:r>
              <a:rPr lang="tr-TR" sz="2800" dirty="0"/>
              <a:t>hareketin</a:t>
            </a:r>
            <a:br>
              <a:rPr lang="tr-TR" sz="2800" dirty="0"/>
            </a:br>
            <a:r>
              <a:rPr lang="tr-TR" sz="2800" dirty="0"/>
              <a:t>ş</a:t>
            </a:r>
            <a:r>
              <a:rPr lang="tr-TR" sz="2800" dirty="0" smtClean="0"/>
              <a:t>ahsa </a:t>
            </a:r>
            <a:r>
              <a:rPr lang="tr-TR" sz="2800" dirty="0"/>
              <a:t>bağlanması için kullanılan eklerdir. Bir çekimde, bir kipte ayni </a:t>
            </a:r>
            <a:r>
              <a:rPr lang="tr-TR" sz="2800" dirty="0" smtClean="0"/>
              <a:t>zamanda şahıs </a:t>
            </a:r>
            <a:r>
              <a:rPr lang="tr-TR" sz="2800" dirty="0"/>
              <a:t>ifade eden ş</a:t>
            </a:r>
            <a:r>
              <a:rPr lang="tr-TR" sz="2800" dirty="0" smtClean="0"/>
              <a:t>ekil </a:t>
            </a:r>
            <a:r>
              <a:rPr lang="tr-TR" sz="2800" dirty="0"/>
              <a:t>eklerini de ş</a:t>
            </a:r>
            <a:r>
              <a:rPr lang="tr-TR" sz="2800" dirty="0" smtClean="0"/>
              <a:t>ahıs </a:t>
            </a:r>
            <a:r>
              <a:rPr lang="tr-TR" sz="2800" dirty="0"/>
              <a:t>ekleri sayarsak Türkçede üç tip </a:t>
            </a:r>
            <a:r>
              <a:rPr lang="tr-TR" sz="2800" dirty="0" smtClean="0"/>
              <a:t>şahıs eki </a:t>
            </a:r>
            <a:r>
              <a:rPr lang="tr-TR" sz="2800" dirty="0"/>
              <a:t>olduğunu görürüz.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2400" dirty="0"/>
          </a:p>
        </p:txBody>
      </p:sp>
      <p:sp>
        <p:nvSpPr>
          <p:cNvPr id="13" name="TextBox 10"/>
          <p:cNvSpPr txBox="1"/>
          <p:nvPr/>
        </p:nvSpPr>
        <p:spPr>
          <a:xfrm>
            <a:off x="3200400" y="1529383"/>
            <a:ext cx="44677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3200" b="1" dirty="0" smtClean="0"/>
              <a:t>FİİL ÇEKİM EKLERİ</a:t>
            </a:r>
            <a:endParaRPr lang="tr-TR" sz="3200" b="1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865687" y="670999"/>
            <a:ext cx="138684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r>
              <a:rPr lang="tr-TR" sz="2400" b="1" dirty="0"/>
              <a:t> Birinci tipteki şahıs </a:t>
            </a:r>
            <a:r>
              <a:rPr lang="tr-TR" sz="2400" b="1" dirty="0" smtClean="0"/>
              <a:t>ekleri</a:t>
            </a:r>
            <a:br>
              <a:rPr lang="tr-TR" sz="2400" b="1" dirty="0" smtClean="0"/>
            </a:br>
            <a:r>
              <a:rPr lang="tr-TR" sz="2400" dirty="0" smtClean="0"/>
              <a:t>Birinci </a:t>
            </a:r>
            <a:r>
              <a:rPr lang="tr-TR" sz="2400" dirty="0"/>
              <a:t>tipteki şahıs ekleri şahıs zamiri menşeli olup bugün, görülen geçmiş zaman, şart ve emir dışındaki çekimlerde, yani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şimdiki zaman, geniş zaman, gelecek zaman, öğrenilen geçmiş zaman, istek, gereklik çekimlerinde </a:t>
            </a:r>
            <a:r>
              <a:rPr lang="tr-TR" sz="2400" dirty="0"/>
              <a:t>kullanılan eklerdir. Bu ekler şunlardır:</a:t>
            </a:r>
            <a:br>
              <a:rPr lang="tr-TR" sz="2400" dirty="0"/>
            </a:br>
            <a:r>
              <a:rPr lang="tr-TR" sz="2400" dirty="0"/>
              <a:t>Teklik </a:t>
            </a:r>
            <a:r>
              <a:rPr lang="tr-TR" sz="2400" dirty="0" smtClean="0"/>
              <a:t>  1</a:t>
            </a:r>
            <a:r>
              <a:rPr lang="tr-TR" sz="2400" dirty="0"/>
              <a:t>. şahıs: </a:t>
            </a:r>
            <a:r>
              <a:rPr lang="tr-TR" sz="2400" i="1" dirty="0"/>
              <a:t>-</a:t>
            </a:r>
            <a:r>
              <a:rPr lang="tr-TR" sz="2400" i="1" dirty="0" err="1"/>
              <a:t>ım</a:t>
            </a:r>
            <a:r>
              <a:rPr lang="tr-TR" sz="2400" i="1" dirty="0"/>
              <a:t>, -im, -um, -</a:t>
            </a:r>
            <a:r>
              <a:rPr lang="tr-TR" sz="2400" i="1" dirty="0" err="1"/>
              <a:t>üm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/>
              <a:t>	</a:t>
            </a:r>
            <a:r>
              <a:rPr lang="tr-TR" sz="2400" dirty="0"/>
              <a:t>2. şahıs: </a:t>
            </a:r>
            <a:r>
              <a:rPr lang="tr-TR" sz="2400" i="1" dirty="0"/>
              <a:t>-sın, -sin, -sun, -sün</a:t>
            </a:r>
            <a:br>
              <a:rPr lang="tr-TR" sz="2400" i="1" dirty="0"/>
            </a:br>
            <a:r>
              <a:rPr lang="tr-TR" sz="2400" i="1" dirty="0"/>
              <a:t>	</a:t>
            </a:r>
            <a:r>
              <a:rPr lang="tr-TR" sz="2400" dirty="0"/>
              <a:t>3. şahıs: —</a:t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Çokluk </a:t>
            </a:r>
            <a:r>
              <a:rPr lang="tr-TR" sz="2400" dirty="0" smtClean="0"/>
              <a:t>  1</a:t>
            </a:r>
            <a:r>
              <a:rPr lang="tr-TR" sz="2400" dirty="0"/>
              <a:t>. şahıs: </a:t>
            </a:r>
            <a:r>
              <a:rPr lang="tr-TR" sz="2400" i="1" dirty="0"/>
              <a:t>-</a:t>
            </a:r>
            <a:r>
              <a:rPr lang="tr-TR" sz="2400" i="1" dirty="0" err="1"/>
              <a:t>ız</a:t>
            </a:r>
            <a:r>
              <a:rPr lang="tr-TR" sz="2400" i="1" dirty="0"/>
              <a:t>, -iz, -uz, -üz</a:t>
            </a:r>
            <a:br>
              <a:rPr lang="tr-TR" sz="2400" i="1" dirty="0"/>
            </a:br>
            <a:r>
              <a:rPr lang="tr-TR" sz="2400" i="1" dirty="0"/>
              <a:t>	  </a:t>
            </a:r>
            <a:r>
              <a:rPr lang="tr-TR" sz="2400" dirty="0"/>
              <a:t>2. </a:t>
            </a:r>
            <a:r>
              <a:rPr lang="tr-TR" sz="2400" dirty="0" err="1"/>
              <a:t>Ģahıs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sınız</a:t>
            </a:r>
            <a:r>
              <a:rPr lang="tr-TR" sz="2400" i="1" dirty="0"/>
              <a:t>, -siniz, -</a:t>
            </a:r>
            <a:r>
              <a:rPr lang="tr-TR" sz="2400" i="1" dirty="0" err="1"/>
              <a:t>sunuz</a:t>
            </a:r>
            <a:r>
              <a:rPr lang="tr-TR" sz="2400" i="1" dirty="0"/>
              <a:t>, -</a:t>
            </a:r>
            <a:r>
              <a:rPr lang="tr-TR" sz="2400" i="1" dirty="0" err="1"/>
              <a:t>sünüz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/>
              <a:t>  	  </a:t>
            </a:r>
            <a:r>
              <a:rPr lang="tr-TR" sz="2400" dirty="0"/>
              <a:t>3. </a:t>
            </a:r>
            <a:r>
              <a:rPr lang="tr-TR" sz="2400" dirty="0" err="1"/>
              <a:t>Ģahıs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lar</a:t>
            </a:r>
            <a:r>
              <a:rPr lang="tr-TR" sz="2400" i="1" dirty="0"/>
              <a:t>, -</a:t>
            </a:r>
            <a:r>
              <a:rPr lang="tr-TR" sz="2400" i="1" dirty="0" err="1"/>
              <a:t>ler</a:t>
            </a:r>
            <a:r>
              <a:rPr lang="tr-TR" sz="2400" i="1" dirty="0"/>
              <a:t/>
            </a:r>
            <a:br>
              <a:rPr lang="tr-TR" sz="2400" i="1" dirty="0"/>
            </a:br>
            <a:endParaRPr lang="tr-TR" sz="2400" i="1" dirty="0" smtClean="0"/>
          </a:p>
          <a:p>
            <a:r>
              <a:rPr lang="tr-TR" sz="2400" dirty="0" smtClean="0"/>
              <a:t>Tabiî</a:t>
            </a:r>
            <a:r>
              <a:rPr lang="tr-TR" sz="2400" dirty="0"/>
              <a:t>, bunlar birinci tipteki şahıs eklerinin bugünkü şekilleridir. Asılları olan </a:t>
            </a:r>
            <a:r>
              <a:rPr lang="tr-TR" sz="2400" dirty="0" smtClean="0"/>
              <a:t>şahıs zamirlerinden </a:t>
            </a:r>
            <a:r>
              <a:rPr lang="tr-TR" sz="2400" dirty="0"/>
              <a:t>bu </a:t>
            </a:r>
            <a:r>
              <a:rPr lang="tr-TR" sz="2400" dirty="0" smtClean="0"/>
              <a:t>şekillere </a:t>
            </a:r>
            <a:r>
              <a:rPr lang="tr-TR" sz="2400" dirty="0"/>
              <a:t>gelinceye kadar bu eklerde </a:t>
            </a:r>
            <a:r>
              <a:rPr lang="tr-TR" sz="2400" dirty="0" smtClean="0"/>
              <a:t>şüphesiz birçok değişiklik olmuştur</a:t>
            </a:r>
            <a:r>
              <a:rPr lang="tr-TR" sz="2400" dirty="0"/>
              <a:t>. Dediğimiz gibi, </a:t>
            </a:r>
            <a:r>
              <a:rPr lang="tr-TR" sz="2400" dirty="0" smtClean="0"/>
              <a:t>şahıs </a:t>
            </a:r>
            <a:r>
              <a:rPr lang="tr-TR" sz="2400" dirty="0"/>
              <a:t>zamiri asıllıdırlar. Türkçede</a:t>
            </a:r>
            <a:br>
              <a:rPr lang="tr-TR" sz="2400" dirty="0"/>
            </a:br>
            <a:r>
              <a:rPr lang="tr-TR" sz="2400" dirty="0" smtClean="0"/>
              <a:t>başlangıçta </a:t>
            </a:r>
            <a:r>
              <a:rPr lang="tr-TR" sz="2400" dirty="0"/>
              <a:t>bu tip fiil çekimleri </a:t>
            </a:r>
            <a:r>
              <a:rPr lang="tr-TR" sz="2400" dirty="0" smtClean="0"/>
              <a:t>şahıs </a:t>
            </a:r>
            <a:r>
              <a:rPr lang="tr-TR" sz="2400" dirty="0"/>
              <a:t>zamirleri ile yapılırdı. Normal </a:t>
            </a:r>
            <a:r>
              <a:rPr lang="tr-TR" sz="2400" dirty="0" smtClean="0"/>
              <a:t>olarak çekim</a:t>
            </a:r>
            <a:r>
              <a:rPr lang="tr-TR" sz="2400" dirty="0"/>
              <a:t>, meselâ </a:t>
            </a:r>
            <a:r>
              <a:rPr lang="tr-TR" sz="2400" dirty="0" smtClean="0"/>
              <a:t>geniş </a:t>
            </a:r>
            <a:r>
              <a:rPr lang="tr-TR" sz="2400" dirty="0"/>
              <a:t>zaman çekimi </a:t>
            </a:r>
            <a:r>
              <a:rPr lang="tr-TR" sz="2400" dirty="0" smtClean="0"/>
              <a:t>şöyle </a:t>
            </a:r>
            <a:r>
              <a:rPr lang="tr-TR" sz="2400" dirty="0"/>
              <a:t>idi:</a:t>
            </a:r>
            <a:br>
              <a:rPr lang="tr-TR" sz="2400" dirty="0"/>
            </a:br>
            <a:r>
              <a:rPr lang="tr-TR" sz="2400" dirty="0"/>
              <a:t>Teklik </a:t>
            </a:r>
            <a:r>
              <a:rPr lang="tr-TR" sz="2400" dirty="0" smtClean="0"/>
              <a:t>  1</a:t>
            </a:r>
            <a:r>
              <a:rPr lang="tr-TR" sz="2400" dirty="0"/>
              <a:t>. </a:t>
            </a:r>
            <a:r>
              <a:rPr lang="tr-TR" sz="2400" dirty="0" smtClean="0"/>
              <a:t>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men </a:t>
            </a:r>
            <a:r>
              <a:rPr lang="tr-TR" sz="2400" dirty="0"/>
              <a:t>(</a:t>
            </a:r>
            <a:r>
              <a:rPr lang="tr-TR" sz="2400" i="1" dirty="0"/>
              <a:t>ben</a:t>
            </a:r>
            <a:r>
              <a:rPr lang="tr-TR" sz="2400" dirty="0"/>
              <a:t>)</a:t>
            </a:r>
            <a:br>
              <a:rPr lang="tr-TR" sz="2400" dirty="0"/>
            </a:br>
            <a:r>
              <a:rPr lang="tr-TR" sz="2400" dirty="0" smtClean="0"/>
              <a:t>	2</a:t>
            </a:r>
            <a:r>
              <a:rPr lang="tr-TR" sz="2400" dirty="0"/>
              <a:t>. </a:t>
            </a:r>
            <a:r>
              <a:rPr lang="tr-TR" sz="2400" dirty="0" smtClean="0"/>
              <a:t>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sen</a:t>
            </a:r>
            <a:br>
              <a:rPr lang="tr-TR" sz="2400" i="1" dirty="0"/>
            </a:br>
            <a:r>
              <a:rPr lang="tr-TR" sz="2400" i="1" dirty="0"/>
              <a:t> </a:t>
            </a:r>
            <a:r>
              <a:rPr lang="tr-TR" sz="2400" i="1" dirty="0" smtClean="0"/>
              <a:t>      	</a:t>
            </a:r>
            <a:r>
              <a:rPr lang="tr-TR" sz="2400" dirty="0" smtClean="0"/>
              <a:t>3</a:t>
            </a:r>
            <a:r>
              <a:rPr lang="tr-TR" sz="2400" dirty="0"/>
              <a:t>. </a:t>
            </a:r>
            <a:r>
              <a:rPr lang="tr-TR" sz="2400" dirty="0" smtClean="0"/>
              <a:t>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ol</a:t>
            </a:r>
            <a:br>
              <a:rPr lang="tr-TR" sz="2400" i="1" dirty="0"/>
            </a:br>
            <a:r>
              <a:rPr lang="tr-TR" sz="2400" dirty="0"/>
              <a:t>Çokluk </a:t>
            </a:r>
            <a:r>
              <a:rPr lang="tr-TR" sz="2400" dirty="0" smtClean="0"/>
              <a:t> 1. 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biz</a:t>
            </a:r>
            <a:br>
              <a:rPr lang="tr-TR" sz="2400" i="1" dirty="0"/>
            </a:br>
            <a:r>
              <a:rPr lang="tr-TR" sz="2400" i="1" dirty="0" smtClean="0"/>
              <a:t>      	 </a:t>
            </a:r>
            <a:r>
              <a:rPr lang="tr-TR" sz="2400" dirty="0" smtClean="0"/>
              <a:t>2</a:t>
            </a:r>
            <a:r>
              <a:rPr lang="tr-TR" sz="2400" dirty="0"/>
              <a:t>. </a:t>
            </a:r>
            <a:r>
              <a:rPr lang="tr-TR" sz="2400" dirty="0" smtClean="0"/>
              <a:t>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siz</a:t>
            </a:r>
            <a:br>
              <a:rPr lang="tr-TR" sz="2400" i="1" dirty="0"/>
            </a:br>
            <a:r>
              <a:rPr lang="tr-TR" sz="2400" i="1" dirty="0" smtClean="0"/>
              <a:t>          	 </a:t>
            </a:r>
            <a:r>
              <a:rPr lang="tr-TR" sz="2400" dirty="0" smtClean="0"/>
              <a:t>3</a:t>
            </a:r>
            <a:r>
              <a:rPr lang="tr-TR" sz="2400" dirty="0"/>
              <a:t>. </a:t>
            </a:r>
            <a:r>
              <a:rPr lang="tr-TR" sz="2400" dirty="0" smtClean="0"/>
              <a:t>şahıs</a:t>
            </a:r>
            <a:r>
              <a:rPr lang="tr-TR" sz="2400" dirty="0"/>
              <a:t>: </a:t>
            </a:r>
            <a:r>
              <a:rPr lang="tr-TR" sz="2400" i="1" dirty="0" err="1"/>
              <a:t>bilür</a:t>
            </a:r>
            <a:r>
              <a:rPr lang="tr-TR" sz="2400" i="1" dirty="0"/>
              <a:t> </a:t>
            </a:r>
            <a:r>
              <a:rPr lang="tr-TR" sz="2400" i="1" dirty="0" err="1"/>
              <a:t>olar</a:t>
            </a:r>
            <a:r>
              <a:rPr lang="tr-TR" sz="2400" dirty="0"/>
              <a:t> </a:t>
            </a:r>
            <a:r>
              <a:rPr lang="tr-TR" sz="2800" dirty="0"/>
              <a:t/>
            </a:r>
            <a:br>
              <a:rPr lang="tr-TR" sz="2800" dirty="0"/>
            </a:br>
            <a:endParaRPr lang="tr-TR" sz="2400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865687" y="670999"/>
            <a:ext cx="138684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r>
              <a:rPr lang="tr-TR" sz="2400" b="1" dirty="0"/>
              <a:t> İkinci tipteki şahıs ekleri</a:t>
            </a:r>
            <a:br>
              <a:rPr lang="tr-TR" sz="2400" b="1" dirty="0"/>
            </a:br>
            <a:r>
              <a:rPr lang="tr-TR" sz="2400" dirty="0"/>
              <a:t>İ</a:t>
            </a:r>
            <a:r>
              <a:rPr lang="tr-TR" sz="2400" dirty="0" smtClean="0"/>
              <a:t>kinci </a:t>
            </a:r>
            <a:r>
              <a:rPr lang="tr-TR" sz="2400" dirty="0"/>
              <a:t>tipteki ş</a:t>
            </a:r>
            <a:r>
              <a:rPr lang="tr-TR" sz="2400" dirty="0" smtClean="0"/>
              <a:t>ahıs </a:t>
            </a:r>
            <a:r>
              <a:rPr lang="tr-TR" sz="2400" dirty="0"/>
              <a:t>ekleri iyelik eki </a:t>
            </a:r>
            <a:r>
              <a:rPr lang="tr-TR" sz="2400" dirty="0" smtClean="0"/>
              <a:t>menşeli </a:t>
            </a:r>
            <a:r>
              <a:rPr lang="tr-TR" sz="2400" dirty="0"/>
              <a:t>olup bugün,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görülen </a:t>
            </a:r>
            <a:r>
              <a:rPr lang="tr-T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geçmiş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zaman </a:t>
            </a:r>
            <a:r>
              <a:rPr lang="tr-T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</a:t>
            </a:r>
            <a:r>
              <a:rPr lang="tr-T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çekimlerinde </a:t>
            </a:r>
            <a:r>
              <a:rPr lang="tr-TR" sz="2400" dirty="0"/>
              <a:t>kullanılan eklerdir. Bu ekler ş</a:t>
            </a:r>
            <a:r>
              <a:rPr lang="tr-TR" sz="2400" dirty="0" smtClean="0"/>
              <a:t>unlardır</a:t>
            </a:r>
            <a:r>
              <a:rPr lang="tr-TR" sz="2400" dirty="0"/>
              <a:t>:</a:t>
            </a:r>
            <a:br>
              <a:rPr lang="tr-TR" sz="2400" dirty="0"/>
            </a:br>
            <a:r>
              <a:rPr lang="tr-TR" sz="2400" dirty="0"/>
              <a:t>Teklik </a:t>
            </a:r>
            <a:r>
              <a:rPr lang="tr-TR" sz="2400" dirty="0" smtClean="0"/>
              <a:t> 	1</a:t>
            </a:r>
            <a:r>
              <a:rPr lang="tr-TR" sz="2400" dirty="0"/>
              <a:t>. 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smtClean="0"/>
              <a:t>m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 smtClean="0"/>
              <a:t>	</a:t>
            </a:r>
            <a:r>
              <a:rPr lang="tr-TR" sz="2400" dirty="0" smtClean="0"/>
              <a:t>2</a:t>
            </a:r>
            <a:r>
              <a:rPr lang="tr-TR" sz="2400" dirty="0"/>
              <a:t>. 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-n</a:t>
            </a:r>
            <a:br>
              <a:rPr lang="tr-TR" sz="2400" i="1" dirty="0"/>
            </a:br>
            <a:r>
              <a:rPr lang="tr-TR" sz="2400" i="1" dirty="0" smtClean="0"/>
              <a:t>	</a:t>
            </a:r>
            <a:r>
              <a:rPr lang="tr-TR" sz="2400" dirty="0" smtClean="0"/>
              <a:t>3</a:t>
            </a:r>
            <a:r>
              <a:rPr lang="tr-TR" sz="2400" dirty="0"/>
              <a:t>. ş</a:t>
            </a:r>
            <a:r>
              <a:rPr lang="tr-TR" sz="2400" dirty="0" smtClean="0"/>
              <a:t>ahıs</a:t>
            </a:r>
            <a:r>
              <a:rPr lang="tr-TR" sz="2400" dirty="0"/>
              <a:t>: —</a:t>
            </a:r>
            <a:br>
              <a:rPr lang="tr-TR" sz="2400" dirty="0"/>
            </a:br>
            <a:r>
              <a:rPr lang="tr-TR" sz="2400" dirty="0"/>
              <a:t>Çokluk 1. 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-q, -k</a:t>
            </a:r>
            <a:br>
              <a:rPr lang="tr-TR" sz="2400" i="1" dirty="0"/>
            </a:br>
            <a:r>
              <a:rPr lang="tr-TR" sz="2400" i="1" dirty="0" smtClean="0"/>
              <a:t>	2</a:t>
            </a:r>
            <a:r>
              <a:rPr lang="tr-TR" sz="2400" i="1" dirty="0"/>
              <a:t>. </a:t>
            </a:r>
            <a:r>
              <a:rPr lang="tr-TR" sz="2400" dirty="0"/>
              <a:t>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nız</a:t>
            </a:r>
            <a:r>
              <a:rPr lang="tr-TR" sz="2400" i="1" dirty="0"/>
              <a:t>, -</a:t>
            </a:r>
            <a:r>
              <a:rPr lang="tr-TR" sz="2400" i="1" dirty="0" err="1"/>
              <a:t>nlz</a:t>
            </a:r>
            <a:r>
              <a:rPr lang="tr-TR" sz="2400" i="1" dirty="0"/>
              <a:t>, -</a:t>
            </a:r>
            <a:r>
              <a:rPr lang="tr-TR" sz="2400" i="1" dirty="0" err="1"/>
              <a:t>nuz</a:t>
            </a:r>
            <a:r>
              <a:rPr lang="tr-TR" sz="2400" i="1" dirty="0"/>
              <a:t>, -</a:t>
            </a:r>
            <a:r>
              <a:rPr lang="tr-TR" sz="2400" i="1" dirty="0" err="1"/>
              <a:t>nüz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 smtClean="0"/>
              <a:t>	</a:t>
            </a:r>
            <a:r>
              <a:rPr lang="tr-TR" sz="2400" dirty="0" smtClean="0"/>
              <a:t>3</a:t>
            </a:r>
            <a:r>
              <a:rPr lang="tr-TR" sz="2400" dirty="0"/>
              <a:t>. 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lar</a:t>
            </a:r>
            <a:r>
              <a:rPr lang="tr-TR" sz="2400" i="1" dirty="0"/>
              <a:t>, -</a:t>
            </a:r>
            <a:r>
              <a:rPr lang="tr-TR" sz="2400" i="1" dirty="0" err="1" smtClean="0"/>
              <a:t>ler</a:t>
            </a:r>
            <a:endParaRPr lang="tr-TR" sz="2400" i="1" dirty="0" smtClean="0"/>
          </a:p>
          <a:p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dirty="0"/>
              <a:t>Tabiî, bunlar da ikinci tipteki ş</a:t>
            </a:r>
            <a:r>
              <a:rPr lang="tr-TR" sz="2400" dirty="0" smtClean="0"/>
              <a:t>ahıs </a:t>
            </a:r>
            <a:r>
              <a:rPr lang="tr-TR" sz="2400" dirty="0"/>
              <a:t>eklerinin bugünkü ş</a:t>
            </a:r>
            <a:r>
              <a:rPr lang="tr-TR" sz="2400" dirty="0" smtClean="0"/>
              <a:t>ekilleridir</a:t>
            </a:r>
            <a:r>
              <a:rPr lang="tr-TR" sz="2400" dirty="0"/>
              <a:t>. Eski Türkçedeki </a:t>
            </a:r>
            <a:r>
              <a:rPr lang="tr-TR" sz="2400" dirty="0" smtClean="0"/>
              <a:t>asıl şekilleri şöyle </a:t>
            </a:r>
            <a:r>
              <a:rPr lang="tr-TR" sz="2400" dirty="0"/>
              <a:t>idi:</a:t>
            </a:r>
            <a:br>
              <a:rPr lang="tr-TR" sz="2400" dirty="0"/>
            </a:br>
            <a:r>
              <a:rPr lang="tr-TR" sz="2400" dirty="0"/>
              <a:t>Teklik </a:t>
            </a:r>
            <a:r>
              <a:rPr lang="tr-TR" sz="2400" dirty="0" smtClean="0"/>
              <a:t> 	1.şahıs</a:t>
            </a:r>
            <a:r>
              <a:rPr lang="tr-TR" sz="2400" dirty="0"/>
              <a:t>: </a:t>
            </a:r>
            <a:r>
              <a:rPr lang="tr-TR" sz="2400" i="1" dirty="0"/>
              <a:t>-m</a:t>
            </a:r>
            <a:br>
              <a:rPr lang="tr-TR" sz="2400" i="1" dirty="0"/>
            </a:br>
            <a:r>
              <a:rPr lang="tr-TR" sz="2400" i="1" dirty="0" smtClean="0"/>
              <a:t>	2</a:t>
            </a:r>
            <a:r>
              <a:rPr lang="tr-TR" sz="2400" i="1" dirty="0"/>
              <a:t>. </a:t>
            </a:r>
            <a:r>
              <a:rPr lang="tr-TR" sz="2400" dirty="0"/>
              <a:t>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-ñ</a:t>
            </a:r>
            <a:br>
              <a:rPr lang="tr-TR" sz="2400" i="1" dirty="0"/>
            </a:br>
            <a:r>
              <a:rPr lang="tr-TR" sz="2400" i="1" dirty="0" smtClean="0"/>
              <a:t>	3</a:t>
            </a:r>
            <a:r>
              <a:rPr lang="tr-TR" sz="2400" i="1" dirty="0"/>
              <a:t>. </a:t>
            </a:r>
            <a:r>
              <a:rPr lang="tr-TR" sz="2400" dirty="0"/>
              <a:t>ş</a:t>
            </a:r>
            <a:r>
              <a:rPr lang="tr-TR" sz="2400" dirty="0" smtClean="0"/>
              <a:t>ahıs</a:t>
            </a:r>
            <a:r>
              <a:rPr lang="tr-TR" sz="2400" dirty="0"/>
              <a:t>: —</a:t>
            </a:r>
            <a:br>
              <a:rPr lang="tr-TR" sz="2400" dirty="0"/>
            </a:br>
            <a:r>
              <a:rPr lang="tr-TR" sz="2400" dirty="0" smtClean="0"/>
              <a:t>Çokluk </a:t>
            </a:r>
            <a:r>
              <a:rPr lang="tr-TR" sz="2400" dirty="0"/>
              <a:t>1. 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mız</a:t>
            </a:r>
            <a:r>
              <a:rPr lang="tr-TR" sz="2400" i="1" dirty="0"/>
              <a:t>, -</a:t>
            </a:r>
            <a:r>
              <a:rPr lang="tr-TR" sz="2400" i="1" dirty="0" err="1"/>
              <a:t>miz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 smtClean="0"/>
              <a:t>	2</a:t>
            </a:r>
            <a:r>
              <a:rPr lang="tr-TR" sz="2400" i="1" dirty="0"/>
              <a:t>. </a:t>
            </a:r>
            <a:r>
              <a:rPr lang="tr-TR" sz="2400" dirty="0"/>
              <a:t>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ñız</a:t>
            </a:r>
            <a:r>
              <a:rPr lang="tr-TR" sz="2400" i="1" dirty="0"/>
              <a:t>, -</a:t>
            </a:r>
            <a:r>
              <a:rPr lang="tr-TR" sz="2400" i="1" dirty="0" err="1"/>
              <a:t>ñiz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 smtClean="0"/>
              <a:t>	3</a:t>
            </a:r>
            <a:r>
              <a:rPr lang="tr-TR" sz="2400" i="1" dirty="0"/>
              <a:t>. </a:t>
            </a:r>
            <a:r>
              <a:rPr lang="tr-TR" sz="2400" i="1" dirty="0" smtClean="0"/>
              <a:t>ş</a:t>
            </a:r>
            <a:r>
              <a:rPr lang="tr-TR" sz="2400" dirty="0" smtClean="0"/>
              <a:t>ahıs</a:t>
            </a:r>
            <a:r>
              <a:rPr lang="tr-TR" sz="2400" dirty="0"/>
              <a:t>: </a:t>
            </a:r>
            <a:r>
              <a:rPr lang="tr-TR" sz="2400" i="1" dirty="0"/>
              <a:t>-</a:t>
            </a:r>
            <a:r>
              <a:rPr lang="tr-TR" sz="2400" i="1" dirty="0" err="1"/>
              <a:t>lar</a:t>
            </a:r>
            <a:r>
              <a:rPr lang="tr-TR" sz="2400" i="1" dirty="0"/>
              <a:t>, -</a:t>
            </a:r>
            <a:r>
              <a:rPr lang="tr-TR" sz="2400" i="1" dirty="0" err="1"/>
              <a:t>ler</a:t>
            </a:r>
            <a:r>
              <a:rPr lang="tr-TR" sz="2400" dirty="0"/>
              <a:t> </a:t>
            </a:r>
            <a:br>
              <a:rPr lang="tr-TR" sz="2400" dirty="0"/>
            </a:br>
            <a:endParaRPr lang="tr-TR" sz="2400" dirty="0" smtClean="0"/>
          </a:p>
          <a:p>
            <a:r>
              <a:rPr lang="tr-TR" sz="2400" b="1" dirty="0"/>
              <a:t> </a:t>
            </a:r>
            <a:r>
              <a:rPr lang="tr-TR" sz="2400" b="1" dirty="0" smtClean="0"/>
              <a:t>Üçüncü </a:t>
            </a:r>
            <a:r>
              <a:rPr lang="tr-TR" sz="2400" b="1" dirty="0"/>
              <a:t>tipteki şahıs </a:t>
            </a:r>
            <a:r>
              <a:rPr lang="tr-TR" sz="2400" b="1" dirty="0" smtClean="0"/>
              <a:t>ekleri</a:t>
            </a:r>
          </a:p>
          <a:p>
            <a:r>
              <a:rPr lang="tr-TR" sz="2400" dirty="0"/>
              <a:t>Türkçede üçüncü tipteki ş</a:t>
            </a:r>
            <a:r>
              <a:rPr lang="tr-TR" sz="2400" dirty="0" smtClean="0"/>
              <a:t>ahıs </a:t>
            </a:r>
            <a:r>
              <a:rPr lang="tr-TR" sz="2400" dirty="0"/>
              <a:t>ekleri olarak da 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emir eklerini </a:t>
            </a:r>
            <a:r>
              <a:rPr lang="tr-TR" sz="2400" dirty="0"/>
              <a:t>gösterebiliriz. </a:t>
            </a:r>
            <a:r>
              <a:rPr lang="tr-TR" sz="2400" dirty="0" smtClean="0"/>
              <a:t>Fakat tabiî</a:t>
            </a:r>
            <a:r>
              <a:rPr lang="tr-TR" sz="2400" dirty="0"/>
              <a:t>, emir ekleri aslında ş</a:t>
            </a:r>
            <a:r>
              <a:rPr lang="tr-TR" sz="2400" dirty="0" smtClean="0"/>
              <a:t>ekil </a:t>
            </a:r>
            <a:r>
              <a:rPr lang="tr-TR" sz="2400" dirty="0"/>
              <a:t>ekleridir. Yalnız, emirde her ş</a:t>
            </a:r>
            <a:r>
              <a:rPr lang="tr-TR" sz="2400" dirty="0" smtClean="0"/>
              <a:t>ahsın </a:t>
            </a:r>
            <a:r>
              <a:rPr lang="tr-TR" sz="2400" dirty="0"/>
              <a:t>ayrı bir </a:t>
            </a:r>
            <a:r>
              <a:rPr lang="tr-TR" sz="2400" dirty="0" smtClean="0"/>
              <a:t>şekil eki </a:t>
            </a:r>
            <a:r>
              <a:rPr lang="tr-TR" sz="2400" dirty="0"/>
              <a:t>olduğu için o ş</a:t>
            </a:r>
            <a:r>
              <a:rPr lang="tr-TR" sz="2400" dirty="0" smtClean="0"/>
              <a:t>ekil </a:t>
            </a:r>
            <a:r>
              <a:rPr lang="tr-TR" sz="2400" dirty="0"/>
              <a:t>ekleri ayni zamanda ş</a:t>
            </a:r>
            <a:r>
              <a:rPr lang="tr-TR" sz="2400" dirty="0" smtClean="0"/>
              <a:t>ahıs </a:t>
            </a:r>
            <a:r>
              <a:rPr lang="tr-TR" sz="2400" dirty="0"/>
              <a:t>da ifade </a:t>
            </a:r>
            <a:r>
              <a:rPr lang="tr-TR" sz="2400" dirty="0" smtClean="0"/>
              <a:t>eder. </a:t>
            </a:r>
            <a:r>
              <a:rPr lang="tr-TR" sz="2400" dirty="0"/>
              <a:t>Bu </a:t>
            </a:r>
            <a:r>
              <a:rPr lang="tr-TR" sz="2400" dirty="0" smtClean="0"/>
              <a:t>bakımdan, burada şahıs </a:t>
            </a:r>
            <a:r>
              <a:rPr lang="tr-TR" sz="2400" dirty="0"/>
              <a:t>eklerinden bahsederken emir eklerinin ş</a:t>
            </a:r>
            <a:r>
              <a:rPr lang="tr-TR" sz="2400" dirty="0" smtClean="0"/>
              <a:t>ahıs </a:t>
            </a:r>
            <a:r>
              <a:rPr lang="tr-TR" sz="2400" dirty="0"/>
              <a:t>fonksiyonuna da </a:t>
            </a:r>
            <a:r>
              <a:rPr lang="tr-TR" sz="2400" dirty="0" smtClean="0"/>
              <a:t>temas etmek </a:t>
            </a:r>
            <a:r>
              <a:rPr lang="tr-TR" sz="2400" dirty="0"/>
              <a:t>zorundayız. </a:t>
            </a:r>
            <a:r>
              <a:rPr lang="tr-TR" sz="2400" dirty="0" smtClean="0"/>
              <a:t>Şahıs </a:t>
            </a:r>
            <a:r>
              <a:rPr lang="tr-TR" sz="2400" dirty="0"/>
              <a:t>da ifade eden bu emir eklerine diğer çekimlerin </a:t>
            </a:r>
            <a:r>
              <a:rPr lang="tr-TR" sz="2400" dirty="0" smtClean="0"/>
              <a:t>şahıs eki </a:t>
            </a:r>
            <a:r>
              <a:rPr lang="tr-TR" sz="2400" dirty="0"/>
              <a:t>olmayan, fakat ş</a:t>
            </a:r>
            <a:r>
              <a:rPr lang="tr-TR" sz="2400" dirty="0" smtClean="0"/>
              <a:t>ahıs </a:t>
            </a:r>
            <a:r>
              <a:rPr lang="tr-TR" sz="2400" dirty="0"/>
              <a:t>ifade eden üçüncü ş</a:t>
            </a:r>
            <a:r>
              <a:rPr lang="tr-TR" sz="2400" dirty="0" smtClean="0"/>
              <a:t>ahıslarındaki </a:t>
            </a:r>
            <a:r>
              <a:rPr lang="tr-TR" sz="2400" dirty="0"/>
              <a:t>ş</a:t>
            </a:r>
            <a:r>
              <a:rPr lang="tr-TR" sz="2400" dirty="0" smtClean="0"/>
              <a:t>ekil </a:t>
            </a:r>
            <a:r>
              <a:rPr lang="tr-TR" sz="2400" dirty="0"/>
              <a:t>ve </a:t>
            </a:r>
            <a:r>
              <a:rPr lang="tr-TR" sz="2400" dirty="0" smtClean="0"/>
              <a:t>zaman eklerini </a:t>
            </a:r>
            <a:r>
              <a:rPr lang="tr-TR" sz="2400" dirty="0"/>
              <a:t>de katabiliriz </a:t>
            </a:r>
            <a:r>
              <a:rPr lang="tr-TR" sz="2400" dirty="0" smtClean="0"/>
              <a:t>.</a:t>
            </a:r>
            <a:r>
              <a:rPr lang="tr-TR" sz="2400" dirty="0"/>
              <a:t/>
            </a:r>
            <a:br>
              <a:rPr lang="tr-TR" sz="2400" dirty="0"/>
            </a:br>
            <a:endParaRPr lang="tr-TR" sz="2400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  <a:p>
            <a:r>
              <a:rPr lang="en-US" sz="2800" b="1" dirty="0" err="1">
                <a:solidFill>
                  <a:schemeClr val="bg1"/>
                </a:solidFill>
              </a:rPr>
              <a:t>Fiil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çekim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ekleri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fiil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kök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veya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gövdelerine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eklenerek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fiillerin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zamanını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yapılış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şeklini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şahsını</a:t>
            </a:r>
            <a:r>
              <a:rPr lang="en-US" sz="2800" b="1" dirty="0">
                <a:solidFill>
                  <a:schemeClr val="bg1"/>
                </a:solidFill>
              </a:rPr>
              <a:t> (</a:t>
            </a:r>
            <a:r>
              <a:rPr lang="en-US" sz="2800" b="1" dirty="0" err="1">
                <a:solidFill>
                  <a:schemeClr val="bg1"/>
                </a:solidFill>
              </a:rPr>
              <a:t>eylemi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yapan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kişiyi</a:t>
            </a:r>
            <a:r>
              <a:rPr lang="en-US" sz="2800" b="1" dirty="0">
                <a:solidFill>
                  <a:schemeClr val="bg1"/>
                </a:solidFill>
              </a:rPr>
              <a:t>) </a:t>
            </a:r>
            <a:r>
              <a:rPr lang="en-US" sz="2800" b="1" dirty="0" err="1">
                <a:solidFill>
                  <a:schemeClr val="bg1"/>
                </a:solidFill>
              </a:rPr>
              <a:t>belirtirler</a:t>
            </a:r>
            <a:r>
              <a:rPr lang="en-US" sz="2800" b="1" dirty="0">
                <a:solidFill>
                  <a:schemeClr val="bg1"/>
                </a:solidFill>
              </a:rPr>
              <a:t>. ‘‘</a:t>
            </a:r>
            <a:r>
              <a:rPr lang="en-US" sz="2800" b="1" dirty="0" err="1">
                <a:solidFill>
                  <a:schemeClr val="bg1"/>
                </a:solidFill>
              </a:rPr>
              <a:t>Çekimli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fiil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şekle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zamana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şahsa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bağlanmış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bir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hareketi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karşılayan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kelimedir</a:t>
            </a:r>
            <a:r>
              <a:rPr lang="en-US" sz="2800" b="1" dirty="0">
                <a:solidFill>
                  <a:schemeClr val="bg1"/>
                </a:solidFill>
              </a:rPr>
              <a:t>’’ (</a:t>
            </a:r>
            <a:r>
              <a:rPr lang="en-US" sz="2800" b="1" dirty="0" err="1">
                <a:solidFill>
                  <a:schemeClr val="bg1"/>
                </a:solidFill>
              </a:rPr>
              <a:t>Ergin</a:t>
            </a:r>
            <a:r>
              <a:rPr lang="en-US" sz="2800" b="1" dirty="0">
                <a:solidFill>
                  <a:schemeClr val="bg1"/>
                </a:solidFill>
              </a:rPr>
              <a:t>, 2009: 281). </a:t>
            </a:r>
            <a:r>
              <a:rPr lang="en-US" sz="2800" b="1" dirty="0" err="1">
                <a:solidFill>
                  <a:schemeClr val="bg1"/>
                </a:solidFill>
              </a:rPr>
              <a:t>Fiil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çekim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ekleri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umumiyetle</a:t>
            </a:r>
            <a:r>
              <a:rPr lang="en-US" sz="2800" b="1" dirty="0">
                <a:solidFill>
                  <a:schemeClr val="bg1"/>
                </a:solidFill>
              </a:rPr>
              <a:t> 2 </a:t>
            </a:r>
            <a:r>
              <a:rPr lang="en-US" sz="2800" b="1" dirty="0" err="1">
                <a:solidFill>
                  <a:schemeClr val="bg1"/>
                </a:solidFill>
              </a:rPr>
              <a:t>temel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grupta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sınıflandırılır</a:t>
            </a:r>
            <a:r>
              <a:rPr lang="tr-TR" sz="2800" b="1" dirty="0" smtClean="0">
                <a:solidFill>
                  <a:schemeClr val="bg1"/>
                </a:solidFill>
              </a:rPr>
              <a:t>:</a:t>
            </a:r>
          </a:p>
          <a:p>
            <a:endParaRPr lang="tr-TR" sz="2800" b="1" dirty="0">
              <a:solidFill>
                <a:schemeClr val="bg1"/>
              </a:solidFill>
            </a:endParaRPr>
          </a:p>
          <a:p>
            <a:pPr lvl="0"/>
            <a:r>
              <a:rPr lang="tr-TR" sz="2400" b="1" dirty="0" smtClean="0"/>
              <a:t>a) </a:t>
            </a:r>
            <a:r>
              <a:rPr lang="en-US" sz="2400" b="1" dirty="0" err="1" smtClean="0"/>
              <a:t>Bildirme</a:t>
            </a:r>
            <a:r>
              <a:rPr lang="en-US" sz="2400" b="1" dirty="0" smtClean="0"/>
              <a:t> </a:t>
            </a:r>
            <a:r>
              <a:rPr lang="tr-TR" sz="2400" b="1" dirty="0" smtClean="0"/>
              <a:t>(Haber) K</a:t>
            </a:r>
            <a:r>
              <a:rPr lang="en-US" sz="2400" b="1" dirty="0" err="1" smtClean="0"/>
              <a:t>ipleri</a:t>
            </a:r>
            <a:endParaRPr lang="tr-TR" sz="2400" b="1" dirty="0" smtClean="0"/>
          </a:p>
          <a:p>
            <a:r>
              <a:rPr lang="en-US" sz="2400" b="1" dirty="0" smtClean="0"/>
              <a:t> </a:t>
            </a:r>
            <a:r>
              <a:rPr lang="en-US" sz="2400" dirty="0" err="1" smtClean="0"/>
              <a:t>Geniş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Şimdiki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Görülen</a:t>
            </a:r>
            <a:r>
              <a:rPr lang="en-US" sz="2400" dirty="0" smtClean="0"/>
              <a:t> </a:t>
            </a:r>
            <a:r>
              <a:rPr lang="en-US" sz="2400" dirty="0" err="1" smtClean="0"/>
              <a:t>Geçmiş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Öğrenilen</a:t>
            </a:r>
            <a:r>
              <a:rPr lang="en-US" sz="2400" dirty="0" smtClean="0"/>
              <a:t> </a:t>
            </a:r>
            <a:r>
              <a:rPr lang="en-US" sz="2400" dirty="0" err="1" smtClean="0"/>
              <a:t>Geçmiş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Gelecek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endParaRPr lang="tr-TR" sz="2400" dirty="0" smtClean="0"/>
          </a:p>
          <a:p>
            <a:pPr lvl="0"/>
            <a:r>
              <a:rPr lang="tr-TR" sz="2400" b="1" dirty="0"/>
              <a:t>b</a:t>
            </a:r>
            <a:r>
              <a:rPr lang="tr-TR" sz="2400" b="1" dirty="0" smtClean="0"/>
              <a:t>) </a:t>
            </a:r>
            <a:r>
              <a:rPr lang="en-US" sz="2400" b="1" dirty="0" err="1" smtClean="0"/>
              <a:t>Tasarlama</a:t>
            </a:r>
            <a:r>
              <a:rPr lang="tr-TR" sz="2400" b="1" dirty="0" smtClean="0"/>
              <a:t> (Dilek)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Kipleri</a:t>
            </a:r>
            <a:endParaRPr lang="tr-TR" sz="2400" b="1" dirty="0" smtClean="0"/>
          </a:p>
          <a:p>
            <a:r>
              <a:rPr lang="en-US" sz="2400" b="1" dirty="0" smtClean="0"/>
              <a:t> </a:t>
            </a:r>
            <a:r>
              <a:rPr lang="en-US" sz="2400" dirty="0" err="1" smtClean="0"/>
              <a:t>Şart</a:t>
            </a:r>
            <a:r>
              <a:rPr lang="en-US" sz="2400" dirty="0" smtClean="0"/>
              <a:t> </a:t>
            </a:r>
            <a:r>
              <a:rPr lang="en-US" sz="2400" dirty="0" err="1" smtClean="0"/>
              <a:t>Kipi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İstek</a:t>
            </a:r>
            <a:r>
              <a:rPr lang="en-US" sz="2400" dirty="0" smtClean="0"/>
              <a:t> </a:t>
            </a:r>
            <a:r>
              <a:rPr lang="en-US" sz="2400" dirty="0" err="1" smtClean="0"/>
              <a:t>Kipi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Gereklik</a:t>
            </a:r>
            <a:r>
              <a:rPr lang="en-US" sz="2400" dirty="0" smtClean="0"/>
              <a:t> </a:t>
            </a:r>
            <a:r>
              <a:rPr lang="en-US" sz="2400" dirty="0" err="1" smtClean="0"/>
              <a:t>Kipi</a:t>
            </a:r>
            <a:endParaRPr lang="tr-TR" sz="2400" dirty="0" smtClean="0"/>
          </a:p>
          <a:p>
            <a:r>
              <a:rPr lang="en-US" sz="2400" dirty="0" smtClean="0"/>
              <a:t> </a:t>
            </a:r>
            <a:r>
              <a:rPr lang="tr-TR" sz="2400" dirty="0" smtClean="0"/>
              <a:t>Emir Kipi</a:t>
            </a:r>
            <a:endParaRPr lang="tr-TR" sz="2400" dirty="0"/>
          </a:p>
        </p:txBody>
      </p:sp>
      <p:sp>
        <p:nvSpPr>
          <p:cNvPr id="13" name="TextBox 10"/>
          <p:cNvSpPr txBox="1"/>
          <p:nvPr/>
        </p:nvSpPr>
        <p:spPr>
          <a:xfrm>
            <a:off x="3228474" y="1181100"/>
            <a:ext cx="44677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3200" b="1" dirty="0" smtClean="0"/>
              <a:t>Şekil ve Zaman Ekleri</a:t>
            </a:r>
            <a:endParaRPr lang="tr-TR" sz="3200" b="1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41749"/>
              </p:ext>
            </p:extLst>
          </p:nvPr>
        </p:nvGraphicFramePr>
        <p:xfrm>
          <a:off x="3048000" y="114300"/>
          <a:ext cx="15011400" cy="9575675"/>
        </p:xfrm>
        <a:graphic>
          <a:graphicData uri="http://schemas.openxmlformats.org/drawingml/2006/table">
            <a:tbl>
              <a:tblPr firstRow="1" firstCol="1" bandRow="1"/>
              <a:tblGrid>
                <a:gridCol w="762000"/>
                <a:gridCol w="1447800"/>
                <a:gridCol w="2362200"/>
                <a:gridCol w="8153400"/>
                <a:gridCol w="2286000"/>
              </a:tblGrid>
              <a:tr h="249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8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tr-TR" sz="2800" b="1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ÇEKİM </a:t>
                      </a:r>
                      <a:r>
                        <a:rPr lang="en-US" sz="2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EKLERİ</a:t>
                      </a: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49252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BİLDİRME </a:t>
                      </a: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İPLERİ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İP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Geniş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-r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geniş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ortaya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çıktığını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çıkacağını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bildirirler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Geniş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eklerinin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asıl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işlevi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“her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zaman”ı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etmektedir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107886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Açıl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-r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Başla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-r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Düş-er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Şimdiki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şimdiki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ortaya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çıktığını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Belirli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kesin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bildirme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ekidir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(-</a:t>
                      </a: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mekte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ve –</a:t>
                      </a:r>
                      <a:r>
                        <a:rPr lang="tr-TR" sz="2400" baseline="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mede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ekleri de şimdiki zaman ifade eder. Fiil ismine getirilen bulunma ekiyle oluşturulmuştur. Temelde anlam farkı olmamakla birlikte daha kesin bir şimdiki zaman bildiren bu ekler daha çok yazı dilinin malıdır.)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101917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Başlı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Gidi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Alı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yor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101917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Gel-</a:t>
                      </a:r>
                      <a:r>
                        <a:rPr lang="tr-TR" sz="18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mekte</a:t>
                      </a:r>
                      <a:r>
                        <a:rPr lang="tr-TR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tr-TR" sz="18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yim</a:t>
                      </a:r>
                      <a:endParaRPr lang="tr-TR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Görülen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-dı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dü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206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tı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tu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tü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görülen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ortaya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çıktığını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haber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veren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ettiği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görülen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dememizin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sebebi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konuşanın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gözü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önünde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spc="-15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yapılmış</a:t>
                      </a:r>
                      <a:r>
                        <a:rPr lang="en-US" sz="2400" spc="-1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olmasıdır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Sev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-di 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103632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Al-dı-m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Git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Öğrenilen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mış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miş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muş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müş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görülmeyen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spc="-15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spc="-1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yapılan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haber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veren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Görülmeyen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400" spc="16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yapılan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demek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spc="19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geçmişte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olan ve konuşanın, o hareketi bildirenin önünde cereyan etmeyen hareket demektir.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80772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Yaz-mış-ım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Gel-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miş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-sin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80772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</a:t>
                      </a: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mış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Gelecek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acak</a:t>
                      </a:r>
                      <a:r>
                        <a:rPr lang="tr-TR" sz="2400" b="1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ecek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de hem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hem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bildirme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da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gelecek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gelecek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olacağını</a:t>
                      </a:r>
                      <a:r>
                        <a:rPr lang="en-US" sz="2400" spc="-1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bildirirler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acağ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ım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acak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ecek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54878"/>
              </p:ext>
            </p:extLst>
          </p:nvPr>
        </p:nvGraphicFramePr>
        <p:xfrm>
          <a:off x="3048000" y="184465"/>
          <a:ext cx="15011400" cy="9583485"/>
        </p:xfrm>
        <a:graphic>
          <a:graphicData uri="http://schemas.openxmlformats.org/drawingml/2006/table">
            <a:tbl>
              <a:tblPr firstRow="1" firstCol="1" bandRow="1"/>
              <a:tblGrid>
                <a:gridCol w="762000"/>
                <a:gridCol w="1524000"/>
                <a:gridCol w="4114800"/>
                <a:gridCol w="5334000"/>
                <a:gridCol w="3276600"/>
              </a:tblGrid>
              <a:tr h="249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8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FİİL</a:t>
                      </a:r>
                      <a:r>
                        <a:rPr lang="tr-TR" sz="2800" b="1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ÇEKİM </a:t>
                      </a:r>
                      <a:r>
                        <a:rPr lang="en-US" sz="2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EKLERİ</a:t>
                      </a: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49252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BİLDİRME </a:t>
                      </a: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İPLERİ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İP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art </a:t>
                      </a:r>
                      <a:r>
                        <a:rPr lang="tr-TR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Kipi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</a:t>
                      </a:r>
                      <a:r>
                        <a:rPr lang="tr-TR" sz="2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-se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şart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şeklinde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tasarlandığını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şart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olarak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düşünüldüğünü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anlatmak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kök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gövdelerine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şart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eklenir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101092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Al-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 </a:t>
                      </a:r>
                      <a:endParaRPr lang="tr-T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101092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Gel-se-n</a:t>
                      </a:r>
                      <a:endParaRPr lang="tr-T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101092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-m</a:t>
                      </a:r>
                      <a:endParaRPr lang="tr-T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İstek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Kipi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-e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Tasarlanan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istendiğini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istek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şeklinde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tasarlama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dilek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bildirir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86677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Konuşalım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Çağırayım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86677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mey-e-sin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Gereklilik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Kipi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2400" b="1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malı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meli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Tasarlanan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gerekliliğini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gerekli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gereklik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bürünen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tasarlama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spc="-1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70294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Yapmalısın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Çalışmalıyım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Yazmalısın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710">
                <a:tc vMerge="1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Emir 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Kipi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60960" indent="-3238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b="0" i="1" u="sng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Teklik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b="0" i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 Şahıs:</a:t>
                      </a:r>
                      <a:r>
                        <a:rPr lang="tr-TR" sz="2400" i="1" u="dbl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-ayım/ -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eyim</a:t>
                      </a:r>
                      <a:endParaRPr lang="tr-TR" sz="24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b="0" i="1" u="sng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 Şahıs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 -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sng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b="0" i="1" u="sng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2400" b="1" i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sın</a:t>
                      </a:r>
                      <a:r>
                        <a:rPr lang="tr-TR" sz="2400" b="1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b="1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en-US" sz="2400" b="1" i="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sin, -</a:t>
                      </a:r>
                      <a:r>
                        <a:rPr lang="en-US" sz="2400" b="1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sun</a:t>
                      </a:r>
                      <a:r>
                        <a:rPr lang="tr-TR" sz="2400" b="1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/-</a:t>
                      </a:r>
                      <a:r>
                        <a:rPr lang="en-US" sz="2400" b="1" i="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sün</a:t>
                      </a:r>
                      <a:endParaRPr lang="tr-TR" sz="2400" b="1" i="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2400" b="1" i="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dbl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Çokluk</a:t>
                      </a:r>
                      <a:endParaRPr lang="tr-TR" sz="2400" i="1" u="dbl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i="1" u="dbl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 Şahıs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 -alım/-elim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i="1" u="dbl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 Şahıs: 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ın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 in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-un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-ün /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    - 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ınız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/-iniz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-unuz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-ünüz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dbl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 </a:t>
                      </a:r>
                      <a:r>
                        <a:rPr lang="en-US" sz="2400" i="1" u="dbl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 -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sınlar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-sinler/ </a:t>
                      </a:r>
                    </a:p>
                    <a:p>
                      <a:pPr marL="75565" marR="6096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       -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sunlar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tr-TR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sünler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355" marR="3556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5325" algn="l"/>
                          <a:tab pos="1141730" algn="l"/>
                          <a:tab pos="1583055" algn="l"/>
                        </a:tabLst>
                      </a:pPr>
                      <a:r>
                        <a:rPr lang="sv-SE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ekler tasarlanan hareketi emir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şeklinde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spc="-15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hareketin</a:t>
                      </a:r>
                      <a:r>
                        <a:rPr lang="en-US" sz="2400" spc="-15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emirle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apılmasına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işaret</a:t>
                      </a:r>
                      <a:r>
                        <a:rPr lang="en-US" sz="2400" spc="-4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815" marR="931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Dur-ayım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 marR="9315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-sun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Dur-alım</a:t>
                      </a: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Dur-un</a:t>
                      </a: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Dur-unuz</a:t>
                      </a: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Dur-</a:t>
                      </a: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sunlar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266700"/>
            <a:ext cx="14325600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tr-TR" sz="2400" b="1" dirty="0" smtClean="0"/>
              <a:t>ZAMAN </a:t>
            </a:r>
            <a:r>
              <a:rPr lang="tr-TR" sz="2400" b="1" dirty="0"/>
              <a:t>VE ŞEKİL </a:t>
            </a:r>
            <a:r>
              <a:rPr lang="tr-TR" sz="2400" b="1" dirty="0" smtClean="0"/>
              <a:t>EKLERİ (KİP EKLERİ)</a:t>
            </a:r>
          </a:p>
          <a:p>
            <a:pPr marL="457200" indent="-457200">
              <a:buAutoNum type="arabicPeriod"/>
            </a:pPr>
            <a:endParaRPr lang="tr-TR" sz="2000" b="1" dirty="0"/>
          </a:p>
          <a:p>
            <a:r>
              <a:rPr lang="tr-TR" sz="2000" b="1" dirty="0" smtClean="0"/>
              <a:t>Genel kullanım şu şekildedir</a:t>
            </a:r>
            <a:r>
              <a:rPr lang="tr-TR" sz="2400" b="1" dirty="0" smtClean="0"/>
              <a:t>:</a:t>
            </a:r>
          </a:p>
          <a:p>
            <a:r>
              <a:rPr lang="tr-TR" sz="2400" b="1" dirty="0" smtClean="0"/>
              <a:t>Fiil Kök/Gövde  - Kip eki - Şahıs Eki</a:t>
            </a:r>
          </a:p>
          <a:p>
            <a:r>
              <a:rPr lang="tr-TR" sz="2400" i="1" dirty="0" smtClean="0"/>
              <a:t>        Gel               -     </a:t>
            </a:r>
            <a:r>
              <a:rPr lang="tr-TR" sz="2400" i="1" dirty="0" err="1" smtClean="0"/>
              <a:t>di</a:t>
            </a:r>
            <a:r>
              <a:rPr lang="tr-TR" sz="2400" i="1" dirty="0" smtClean="0"/>
              <a:t>      -      m</a:t>
            </a:r>
          </a:p>
          <a:p>
            <a:endParaRPr lang="tr-TR" sz="2400" b="1" dirty="0"/>
          </a:p>
          <a:p>
            <a:r>
              <a:rPr lang="tr-TR" sz="2400" b="1" dirty="0"/>
              <a:t>A) </a:t>
            </a:r>
            <a:r>
              <a:rPr lang="tr-TR" sz="2400" b="1" dirty="0" smtClean="0"/>
              <a:t>BİLDİRME (HABER) KİPLERİ</a:t>
            </a:r>
            <a:endParaRPr lang="tr-TR" sz="2400" b="1" dirty="0"/>
          </a:p>
          <a:p>
            <a:r>
              <a:rPr lang="tr-TR" sz="2400" dirty="0"/>
              <a:t>Dilimizde üç temel zaman vardır: </a:t>
            </a:r>
            <a:r>
              <a:rPr lang="tr-TR" sz="2400" dirty="0" smtClean="0"/>
              <a:t>geçmiş zaman, </a:t>
            </a:r>
            <a:r>
              <a:rPr lang="tr-TR" sz="2400" dirty="0"/>
              <a:t>ş</a:t>
            </a:r>
            <a:r>
              <a:rPr lang="tr-TR" sz="2400" dirty="0" smtClean="0"/>
              <a:t>imdiki zaman, gelecek </a:t>
            </a:r>
            <a:r>
              <a:rPr lang="tr-TR" sz="2400" dirty="0"/>
              <a:t>zaman.</a:t>
            </a:r>
          </a:p>
          <a:p>
            <a:r>
              <a:rPr lang="tr-TR" sz="2400" b="1" dirty="0"/>
              <a:t>Ama bütün zamanları içeren tasnif şudur: </a:t>
            </a:r>
            <a:endParaRPr lang="tr-TR" sz="2400" dirty="0"/>
          </a:p>
          <a:p>
            <a:r>
              <a:rPr lang="tr-TR" sz="2400" dirty="0"/>
              <a:t>1-Geçmiş zaman (Bilinen geçmiş zaman ve öğrenilen geçmiş zaman)</a:t>
            </a:r>
            <a:br>
              <a:rPr lang="tr-TR" sz="2400" dirty="0"/>
            </a:br>
            <a:r>
              <a:rPr lang="tr-TR" sz="2400" dirty="0"/>
              <a:t>2-Şimdiki zaman</a:t>
            </a:r>
            <a:br>
              <a:rPr lang="tr-TR" sz="2400" dirty="0"/>
            </a:br>
            <a:r>
              <a:rPr lang="tr-TR" sz="2400" dirty="0"/>
              <a:t>3-Gelecek zaman ve bunların hepsini kapsayan</a:t>
            </a:r>
            <a:br>
              <a:rPr lang="tr-TR" sz="2400" dirty="0"/>
            </a:br>
            <a:r>
              <a:rPr lang="tr-TR" sz="2400" dirty="0"/>
              <a:t>4-Geniş zaman </a:t>
            </a:r>
          </a:p>
          <a:p>
            <a:r>
              <a:rPr lang="tr-TR" sz="2400" dirty="0"/>
              <a:t>Fiilde anlatılan işin, kılışın, oluşun, hareketin, durumun bağlı bulunduğu zamana fiilin zamanı denir. Haber kiplerinde de fiilin zamanı bildirilir. Yalnız aşağıda ele alınacak olan zaman ekleri bazen kendi zamanlarını belirtmeyebilirler; çekim eki olmaktan çıkabilirler veya anlam kayması sonucu başka bir zamanı belirtebilirler: </a:t>
            </a:r>
          </a:p>
          <a:p>
            <a:r>
              <a:rPr lang="tr-TR" sz="2400" dirty="0"/>
              <a:t>hünkârbeğendi, geçmiş (zaman), gelecek (zaman), okur yazar... (yapım eki görevinde)</a:t>
            </a:r>
          </a:p>
          <a:p>
            <a:r>
              <a:rPr lang="tr-TR" sz="2400" dirty="0"/>
              <a:t>Bir gün Hoca pazara çıkar. (çıkmış)... (anlam kayması)</a:t>
            </a:r>
          </a:p>
          <a:p>
            <a:r>
              <a:rPr lang="tr-TR" sz="2400" b="1" dirty="0"/>
              <a:t>Bu </a:t>
            </a:r>
            <a:r>
              <a:rPr lang="tr-TR" sz="2400" b="1" dirty="0" smtClean="0"/>
              <a:t>zamanları </a:t>
            </a:r>
            <a:r>
              <a:rPr lang="tr-TR" sz="2400" b="1" dirty="0"/>
              <a:t>ifade eden ekler şunlardır: </a:t>
            </a:r>
            <a:endParaRPr lang="tr-TR" sz="2400" b="1" dirty="0" smtClean="0"/>
          </a:p>
          <a:p>
            <a:endParaRPr lang="tr-TR" sz="2400" dirty="0"/>
          </a:p>
          <a:p>
            <a:r>
              <a:rPr lang="tr-TR" sz="2000" b="1" dirty="0"/>
              <a:t>1. Bilinen Geçmiş Zaman Eki: "-</a:t>
            </a:r>
            <a:r>
              <a:rPr lang="tr-TR" sz="2000" b="1" dirty="0" err="1"/>
              <a:t>dı</a:t>
            </a:r>
            <a:r>
              <a:rPr lang="tr-TR" sz="2000" b="1" dirty="0"/>
              <a:t>/-</a:t>
            </a:r>
            <a:r>
              <a:rPr lang="tr-TR" sz="2000" b="1" dirty="0" err="1"/>
              <a:t>di</a:t>
            </a:r>
            <a:r>
              <a:rPr lang="tr-TR" sz="2000" b="1" dirty="0"/>
              <a:t>/-</a:t>
            </a:r>
            <a:r>
              <a:rPr lang="tr-TR" sz="2000" b="1" dirty="0" err="1"/>
              <a:t>du</a:t>
            </a:r>
            <a:r>
              <a:rPr lang="tr-TR" sz="2000" b="1" dirty="0"/>
              <a:t>/-</a:t>
            </a:r>
            <a:r>
              <a:rPr lang="tr-TR" sz="2000" b="1" dirty="0" err="1"/>
              <a:t>dü</a:t>
            </a:r>
            <a:r>
              <a:rPr lang="tr-TR" sz="2000" b="1" dirty="0"/>
              <a:t>" "-</a:t>
            </a:r>
            <a:r>
              <a:rPr lang="tr-TR" sz="2000" b="1" dirty="0" err="1"/>
              <a:t>tı</a:t>
            </a:r>
            <a:r>
              <a:rPr lang="tr-TR" sz="2000" b="1" dirty="0"/>
              <a:t>/-ti/-tu/-</a:t>
            </a:r>
            <a:r>
              <a:rPr lang="tr-TR" sz="2000" b="1" dirty="0" err="1"/>
              <a:t>tü</a:t>
            </a:r>
            <a:r>
              <a:rPr lang="tr-TR" sz="2000" b="1" dirty="0"/>
              <a:t>"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görülen/şahit olunan ve bilinen geçmişe ait bir işin vb. anlatılmasını/hikâye edilmesini/haber verilmesini sağlar:</a:t>
            </a:r>
          </a:p>
          <a:p>
            <a:r>
              <a:rPr lang="tr-TR" sz="2000" dirty="0"/>
              <a:t>Geldim, okumadın, yürüdü, koştuk, söylediniz, ağladılar... </a:t>
            </a:r>
          </a:p>
          <a:p>
            <a:r>
              <a:rPr lang="tr-TR" sz="2000" b="1" dirty="0"/>
              <a:t>Diğer görevleri: </a:t>
            </a:r>
            <a:endParaRPr lang="tr-TR" sz="2000" dirty="0"/>
          </a:p>
          <a:p>
            <a:r>
              <a:rPr lang="tr-TR" sz="2000" b="1" dirty="0"/>
              <a:t>• </a:t>
            </a:r>
            <a:r>
              <a:rPr lang="tr-TR" sz="2000" dirty="0"/>
              <a:t>İkilemeler kurar: Oldu </a:t>
            </a:r>
            <a:r>
              <a:rPr lang="tr-TR" sz="2000" dirty="0" err="1"/>
              <a:t>bittiye</a:t>
            </a:r>
            <a:r>
              <a:rPr lang="tr-TR" sz="2000" dirty="0"/>
              <a:t> getirdiler.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Zaman bildirme işlevini yitirip yapım eki olarak kullanılabilir; sıfat ve isim olarak kullanılan kelimeler türetir:</a:t>
            </a:r>
          </a:p>
          <a:p>
            <a:r>
              <a:rPr lang="tr-TR" sz="2000" dirty="0"/>
              <a:t>Mirasyedi (adam), şıpsevdi, külbastı, imambayıldı, gecekondu, kaptıkaçtı...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7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190500"/>
            <a:ext cx="1432560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2</a:t>
            </a:r>
            <a:r>
              <a:rPr lang="tr-TR" sz="2000" b="1" dirty="0"/>
              <a:t>. Öğrenilen Geçmiş Zaman Eki: "-</a:t>
            </a:r>
            <a:r>
              <a:rPr lang="tr-TR" sz="2000" b="1" dirty="0" err="1"/>
              <a:t>mış</a:t>
            </a:r>
            <a:r>
              <a:rPr lang="tr-TR" sz="2000" b="1" dirty="0"/>
              <a:t>/-</a:t>
            </a:r>
            <a:r>
              <a:rPr lang="tr-TR" sz="2000" b="1" dirty="0" err="1"/>
              <a:t>miş</a:t>
            </a:r>
            <a:r>
              <a:rPr lang="tr-TR" sz="2000" b="1" dirty="0"/>
              <a:t>/-muş/-</a:t>
            </a:r>
            <a:r>
              <a:rPr lang="tr-TR" sz="2000" b="1" dirty="0" err="1"/>
              <a:t>müş</a:t>
            </a:r>
            <a:r>
              <a:rPr lang="tr-TR" sz="2000" b="1" dirty="0"/>
              <a:t>"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görülmeyen/şahit olunmayan ve bilinmeyen geçmişe ait, başkasından duyulan bir işin vb. anlatılmasını/nakledilmesini sağlar:</a:t>
            </a:r>
          </a:p>
          <a:p>
            <a:r>
              <a:rPr lang="tr-TR" sz="2000" dirty="0"/>
              <a:t>Uyumuşum, konuşmuşsun, sevmemiş, durmuşuz, bilememişsiniz, almışlar... </a:t>
            </a:r>
          </a:p>
          <a:p>
            <a:r>
              <a:rPr lang="tr-TR" sz="2000" dirty="0"/>
              <a:t>Diğer görevleri: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Farz etme anlamı katar:</a:t>
            </a:r>
          </a:p>
          <a:p>
            <a:r>
              <a:rPr lang="tr-TR" sz="2000" dirty="0"/>
              <a:t>"Çay içen var mı?", diyorlar. Ben de "evet, ben bir çay tiryakisiyim." diyormuşum. 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Sonradan fark etme anlamı katar; başkasından duyma söz konusu olmaz:</a:t>
            </a:r>
          </a:p>
          <a:p>
            <a:r>
              <a:rPr lang="tr-TR" sz="2000" dirty="0"/>
              <a:t>Dün çok yorulmuşum.</a:t>
            </a:r>
          </a:p>
          <a:p>
            <a:r>
              <a:rPr lang="tr-TR" sz="2000" dirty="0"/>
              <a:t>Teşekkür ederim, yemek güzel olmuş.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Anlam kayması sonucu -yor eki yerine de kullanılmakta:</a:t>
            </a:r>
          </a:p>
          <a:p>
            <a:r>
              <a:rPr lang="tr-TR" sz="2000" dirty="0"/>
              <a:t>Nasıl bir şey aramıştınız?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Zaman anlamını yitirip yapım eki (sıfat-fiil eki) olarak kullanılabilir; sıfat-fiiller türetir; bu sıfat-filler sıfat olarak kullanıldıkları gibi isimleşebilirler de:</a:t>
            </a:r>
          </a:p>
          <a:p>
            <a:r>
              <a:rPr lang="tr-TR" sz="2000" dirty="0"/>
              <a:t>Başlamış iş, verilmiş sadaka</a:t>
            </a:r>
          </a:p>
          <a:p>
            <a:r>
              <a:rPr lang="tr-TR" sz="2000" dirty="0"/>
              <a:t>geçmiş (zaman), ermiş (adam)...  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b="1" dirty="0"/>
              <a:t>3. Şimdiki Zaman Eki: -yor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hâlen yapılmakta olan bir işin vb. anlatılmasını/bildirilmesini sağlar:</a:t>
            </a:r>
          </a:p>
          <a:p>
            <a:r>
              <a:rPr lang="tr-TR" sz="2000" dirty="0"/>
              <a:t>Zil </a:t>
            </a:r>
            <a:r>
              <a:rPr lang="tr-TR" sz="2000" b="1" dirty="0"/>
              <a:t>çalıyor</a:t>
            </a:r>
            <a:r>
              <a:rPr lang="tr-TR" sz="2000" dirty="0"/>
              <a:t>.</a:t>
            </a:r>
          </a:p>
          <a:p>
            <a:r>
              <a:rPr lang="tr-TR" sz="2000" dirty="0"/>
              <a:t>Öğrenciler teneffüse </a:t>
            </a:r>
            <a:r>
              <a:rPr lang="tr-TR" sz="2000" b="1" dirty="0"/>
              <a:t>çıkıyor</a:t>
            </a:r>
            <a:r>
              <a:rPr lang="tr-TR" sz="2000" dirty="0"/>
              <a:t>.</a:t>
            </a:r>
          </a:p>
          <a:p>
            <a:r>
              <a:rPr lang="tr-TR" sz="2000" dirty="0"/>
              <a:t>Dünya </a:t>
            </a:r>
            <a:r>
              <a:rPr lang="tr-TR" sz="2000" b="1" dirty="0"/>
              <a:t>dönüyor</a:t>
            </a:r>
            <a:r>
              <a:rPr lang="tr-TR" sz="2000" dirty="0"/>
              <a:t>, zaman </a:t>
            </a:r>
            <a:r>
              <a:rPr lang="tr-TR" sz="2000" b="1" dirty="0"/>
              <a:t>geçiyor</a:t>
            </a:r>
            <a:r>
              <a:rPr lang="tr-TR" sz="2000" dirty="0"/>
              <a:t>, insanlık </a:t>
            </a:r>
            <a:r>
              <a:rPr lang="tr-TR" sz="2000" b="1" dirty="0"/>
              <a:t>gelişiyor</a:t>
            </a:r>
            <a:r>
              <a:rPr lang="tr-TR" sz="2000" dirty="0"/>
              <a:t>, ama Türkiye... 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b="1" dirty="0"/>
              <a:t>4. Gelecek Zaman Eki: "-</a:t>
            </a:r>
            <a:r>
              <a:rPr lang="tr-TR" sz="2000" b="1" dirty="0" err="1"/>
              <a:t>acak</a:t>
            </a:r>
            <a:r>
              <a:rPr lang="tr-TR" sz="2000" b="1" dirty="0"/>
              <a:t>/</a:t>
            </a:r>
            <a:r>
              <a:rPr lang="tr-TR" sz="2000" b="1" dirty="0" err="1"/>
              <a:t>ecek</a:t>
            </a:r>
            <a:r>
              <a:rPr lang="tr-TR" sz="2000" b="1" dirty="0"/>
              <a:t>"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daha sonra yapılacak olan bir işin vb. bildirilmesini sağlar:</a:t>
            </a:r>
          </a:p>
          <a:p>
            <a:r>
              <a:rPr lang="tr-TR" sz="2000" dirty="0"/>
              <a:t>Oraya </a:t>
            </a:r>
            <a:r>
              <a:rPr lang="tr-TR" sz="2000" b="1" dirty="0"/>
              <a:t>gideceğim</a:t>
            </a:r>
            <a:r>
              <a:rPr lang="tr-TR" sz="2000" dirty="0"/>
              <a:t> ve onu </a:t>
            </a:r>
            <a:r>
              <a:rPr lang="tr-TR" sz="2000" b="1" dirty="0"/>
              <a:t>göreceğim</a:t>
            </a:r>
            <a:r>
              <a:rPr lang="tr-TR" sz="2000" dirty="0"/>
              <a:t>.</a:t>
            </a:r>
          </a:p>
          <a:p>
            <a:r>
              <a:rPr lang="tr-TR" sz="2000" dirty="0"/>
              <a:t>Bilmez ki giden sevgililer </a:t>
            </a:r>
            <a:r>
              <a:rPr lang="tr-TR" sz="2000" b="1" dirty="0"/>
              <a:t>dönmeyecekler</a:t>
            </a:r>
            <a:r>
              <a:rPr lang="tr-TR" sz="2000" dirty="0"/>
              <a:t>.</a:t>
            </a:r>
          </a:p>
          <a:p>
            <a:r>
              <a:rPr lang="tr-TR" sz="2000" dirty="0"/>
              <a:t>Ömrüm böyle esrarlı </a:t>
            </a:r>
            <a:r>
              <a:rPr lang="tr-TR" sz="2000" b="1" dirty="0"/>
              <a:t>geçecek</a:t>
            </a:r>
            <a:r>
              <a:rPr lang="tr-TR" sz="2000" dirty="0"/>
              <a:t> ses vermeden.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Zaman anlamını kaybedip yapım eki olarak da kullanılır; sıfat-filler yapar; bu sıfat-fiiller isimleşebilir:</a:t>
            </a:r>
          </a:p>
          <a:p>
            <a:r>
              <a:rPr lang="tr-TR" sz="2000" dirty="0"/>
              <a:t>Sana dar gelmeyecek makberi kimler kazsın?</a:t>
            </a:r>
          </a:p>
          <a:p>
            <a:r>
              <a:rPr lang="tr-TR" sz="2000" dirty="0"/>
              <a:t>Buralar yaşanılacak yerler değil.</a:t>
            </a:r>
          </a:p>
          <a:p>
            <a:r>
              <a:rPr lang="tr-TR" sz="2000" dirty="0"/>
              <a:t>Geleceğini garantiye almalısın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144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540239"/>
            <a:ext cx="14325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5. Geniş Zaman Eki: "-r" ; "-ar/-er"; "-</a:t>
            </a:r>
            <a:r>
              <a:rPr lang="tr-TR" sz="2000" b="1" dirty="0" err="1" smtClean="0"/>
              <a:t>ır</a:t>
            </a:r>
            <a:r>
              <a:rPr lang="tr-TR" sz="2000" b="1" dirty="0" smtClean="0"/>
              <a:t>/-ir/-ur/-</a:t>
            </a:r>
            <a:r>
              <a:rPr lang="tr-TR" sz="2000" b="1" dirty="0" err="1" smtClean="0"/>
              <a:t>ür</a:t>
            </a:r>
            <a:r>
              <a:rPr lang="tr-TR" sz="2000" b="1" dirty="0" smtClean="0"/>
              <a:t>"</a:t>
            </a:r>
          </a:p>
          <a:p>
            <a:r>
              <a:rPr lang="tr-TR" sz="2000" b="1" dirty="0" smtClean="0"/>
              <a:t>• </a:t>
            </a:r>
            <a:r>
              <a:rPr lang="tr-TR" sz="2000" dirty="0" smtClean="0"/>
              <a:t>Fiil kök veya gövdesine gelerek söz konusu olan işin vb. geçmiş, şimdiki ve gelecek zamanların tümüne ait olduğunun, yani her zaman tekrarlandığının bildirilmesini sağlar:</a:t>
            </a:r>
          </a:p>
          <a:p>
            <a:r>
              <a:rPr lang="tr-TR" sz="2000" dirty="0" smtClean="0"/>
              <a:t>Seni ancak </a:t>
            </a:r>
            <a:r>
              <a:rPr lang="tr-TR" sz="2000" dirty="0" err="1" smtClean="0"/>
              <a:t>ebediyyetler</a:t>
            </a:r>
            <a:r>
              <a:rPr lang="tr-TR" sz="2000" dirty="0" smtClean="0"/>
              <a:t> </a:t>
            </a:r>
            <a:r>
              <a:rPr lang="tr-TR" sz="2000" b="1" dirty="0" smtClean="0"/>
              <a:t>eder</a:t>
            </a:r>
            <a:r>
              <a:rPr lang="tr-TR" sz="2000" dirty="0" smtClean="0"/>
              <a:t> </a:t>
            </a:r>
            <a:r>
              <a:rPr lang="tr-TR" sz="2000" dirty="0" err="1" smtClean="0"/>
              <a:t>istiab</a:t>
            </a:r>
            <a:r>
              <a:rPr lang="tr-TR" sz="2000" dirty="0" smtClean="0"/>
              <a:t>.</a:t>
            </a:r>
          </a:p>
          <a:p>
            <a:r>
              <a:rPr lang="tr-TR" sz="2000" b="1" dirty="0" smtClean="0"/>
              <a:t>Ağlarım</a:t>
            </a:r>
            <a:r>
              <a:rPr lang="tr-TR" sz="2000" dirty="0" smtClean="0"/>
              <a:t>, </a:t>
            </a:r>
            <a:r>
              <a:rPr lang="tr-TR" sz="2000" b="1" dirty="0" smtClean="0"/>
              <a:t>ağlatamam</a:t>
            </a:r>
            <a:r>
              <a:rPr lang="tr-TR" sz="2000" dirty="0" smtClean="0"/>
              <a:t>; </a:t>
            </a:r>
            <a:r>
              <a:rPr lang="tr-TR" sz="2000" b="1" dirty="0" smtClean="0"/>
              <a:t>hissederim</a:t>
            </a:r>
            <a:r>
              <a:rPr lang="tr-TR" sz="2000" dirty="0" smtClean="0"/>
              <a:t>, </a:t>
            </a:r>
            <a:r>
              <a:rPr lang="tr-TR" sz="2000" b="1" dirty="0" smtClean="0"/>
              <a:t>söyleyemem</a:t>
            </a:r>
            <a:endParaRPr lang="tr-TR" sz="2000" dirty="0" smtClean="0"/>
          </a:p>
          <a:p>
            <a:r>
              <a:rPr lang="tr-TR" sz="2000" dirty="0" smtClean="0"/>
              <a:t>Yaş otuz beş! yolun yarısı </a:t>
            </a:r>
            <a:r>
              <a:rPr lang="tr-TR" sz="2000" b="1" dirty="0" smtClean="0"/>
              <a:t>eder</a:t>
            </a:r>
            <a:r>
              <a:rPr lang="tr-TR" sz="2000" dirty="0" smtClean="0"/>
              <a:t>. </a:t>
            </a:r>
          </a:p>
          <a:p>
            <a:r>
              <a:rPr lang="tr-TR" sz="2000" dirty="0" smtClean="0"/>
              <a:t>Hiç yolcusu yokmuş gibi sessizce </a:t>
            </a:r>
            <a:r>
              <a:rPr lang="tr-TR" sz="2000" b="1" dirty="0" smtClean="0"/>
              <a:t>alır</a:t>
            </a:r>
            <a:r>
              <a:rPr lang="tr-TR" sz="2000" dirty="0" smtClean="0"/>
              <a:t> yol;</a:t>
            </a:r>
            <a:br>
              <a:rPr lang="tr-TR" sz="2000" dirty="0" smtClean="0"/>
            </a:br>
            <a:r>
              <a:rPr lang="tr-TR" sz="2000" b="1" dirty="0" smtClean="0"/>
              <a:t>Sallanmaz</a:t>
            </a:r>
            <a:r>
              <a:rPr lang="tr-TR" sz="2000" dirty="0" smtClean="0"/>
              <a:t> o kalkışta ne mendil ne de bir kol. </a:t>
            </a:r>
          </a:p>
          <a:p>
            <a:r>
              <a:rPr lang="tr-TR" sz="2000" dirty="0" smtClean="0"/>
              <a:t>Her duvar, her kovukta şimdi niye</a:t>
            </a:r>
            <a:br>
              <a:rPr lang="tr-TR" sz="2000" dirty="0" smtClean="0"/>
            </a:br>
            <a:r>
              <a:rPr lang="tr-TR" sz="2000" dirty="0" smtClean="0"/>
              <a:t>Bir büyük göz niyaz </a:t>
            </a:r>
            <a:r>
              <a:rPr lang="tr-TR" sz="2000" b="1" dirty="0" smtClean="0"/>
              <a:t>eder</a:t>
            </a:r>
            <a:r>
              <a:rPr lang="tr-TR" sz="2000" dirty="0" smtClean="0"/>
              <a:t>, </a:t>
            </a:r>
            <a:r>
              <a:rPr lang="tr-TR" sz="2000" b="1" dirty="0" smtClean="0"/>
              <a:t>ağlar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"Bitsin artık bu gizli şüphe!" diye? </a:t>
            </a:r>
          </a:p>
          <a:p>
            <a:r>
              <a:rPr lang="tr-TR" sz="2000" b="1" dirty="0" smtClean="0"/>
              <a:t>• </a:t>
            </a:r>
            <a:r>
              <a:rPr lang="tr-TR" sz="2000" dirty="0" smtClean="0"/>
              <a:t>Bu ek zaman anlamını yitirip yapım eki olarak da kullanılarak sıfat-fiiller yapar; bu sıfat-fiiller de isimleşebilir:</a:t>
            </a:r>
          </a:p>
          <a:p>
            <a:r>
              <a:rPr lang="tr-TR" sz="2000" dirty="0" smtClean="0"/>
              <a:t>Benzer soruları daha önce cevaplamıştım.</a:t>
            </a:r>
          </a:p>
          <a:p>
            <a:r>
              <a:rPr lang="tr-TR" sz="2000" dirty="0" smtClean="0"/>
              <a:t>Seninki çekilir dert değil.</a:t>
            </a:r>
          </a:p>
          <a:p>
            <a:r>
              <a:rPr lang="tr-TR" sz="2000" dirty="0" smtClean="0"/>
              <a:t>Okur yazar oranı sürekli artıyor.</a:t>
            </a:r>
          </a:p>
          <a:p>
            <a:r>
              <a:rPr lang="tr-TR" sz="2000" dirty="0" smtClean="0"/>
              <a:t>Uy</a:t>
            </a:r>
            <a:r>
              <a:rPr lang="tr-TR" sz="2000" b="1" dirty="0" smtClean="0"/>
              <a:t>ur</a:t>
            </a:r>
            <a:r>
              <a:rPr lang="tr-TR" sz="2000" dirty="0" smtClean="0"/>
              <a:t>gez</a:t>
            </a:r>
            <a:r>
              <a:rPr lang="tr-TR" sz="2000" b="1" dirty="0" smtClean="0"/>
              <a:t>er</a:t>
            </a:r>
            <a:r>
              <a:rPr lang="tr-TR" sz="2000" dirty="0" smtClean="0"/>
              <a:t>, uçaksavar, yanardöner, benzerleri... </a:t>
            </a:r>
          </a:p>
          <a:p>
            <a:r>
              <a:rPr lang="tr-TR" sz="2000" b="1" dirty="0" smtClean="0"/>
              <a:t>• </a:t>
            </a:r>
            <a:r>
              <a:rPr lang="tr-TR" sz="2000" dirty="0" smtClean="0"/>
              <a:t>Geniş zamanın olumsuz çekiminde bu ekin kullanımı biraz izah gerektirir. Bazı şahıslarda olumsuzluk ekinden sonra geniş zaman eki gelmezken bazılarında da "z" olarak kullanılır:</a:t>
            </a:r>
          </a:p>
          <a:p>
            <a:r>
              <a:rPr lang="tr-TR" sz="2000" dirty="0" smtClean="0"/>
              <a:t>Gel-i-r-im&gt;gel-me-m                     ek yok</a:t>
            </a:r>
          </a:p>
          <a:p>
            <a:r>
              <a:rPr lang="tr-TR" sz="2000" dirty="0" smtClean="0"/>
              <a:t>Gel-i-r-sin&gt;gel-me-z-sin                z</a:t>
            </a:r>
          </a:p>
          <a:p>
            <a:r>
              <a:rPr lang="tr-TR" sz="2000" dirty="0" smtClean="0"/>
              <a:t>Gel-i-r&gt;gel-me-z                            z</a:t>
            </a:r>
          </a:p>
          <a:p>
            <a:r>
              <a:rPr lang="tr-TR" sz="2000" dirty="0" smtClean="0"/>
              <a:t>Gel-i-r-iz&gt;gel-me-y-iz                    ek yok</a:t>
            </a:r>
          </a:p>
          <a:p>
            <a:r>
              <a:rPr lang="tr-TR" sz="2000" dirty="0" smtClean="0"/>
              <a:t>Gel-i-r-siniz&gt;gel-me-z-siniz           z</a:t>
            </a:r>
          </a:p>
          <a:p>
            <a:r>
              <a:rPr lang="tr-TR" sz="2000" dirty="0" smtClean="0"/>
              <a:t>Gel-i-r-</a:t>
            </a:r>
            <a:r>
              <a:rPr lang="tr-TR" sz="2000" dirty="0" err="1" smtClean="0"/>
              <a:t>ler</a:t>
            </a:r>
            <a:r>
              <a:rPr lang="tr-TR" sz="2000" dirty="0" smtClean="0"/>
              <a:t>&gt;gel-me-z-</a:t>
            </a:r>
            <a:r>
              <a:rPr lang="tr-TR" sz="2000" dirty="0" err="1" smtClean="0"/>
              <a:t>ler</a:t>
            </a:r>
            <a:r>
              <a:rPr lang="tr-TR" sz="2000" dirty="0" smtClean="0"/>
              <a:t>                 z </a:t>
            </a:r>
          </a:p>
          <a:p>
            <a:r>
              <a:rPr lang="tr-TR" sz="2000" dirty="0" smtClean="0"/>
              <a:t>Hiç yolcusu yokmuş gibi sessizce alır yol;</a:t>
            </a:r>
            <a:br>
              <a:rPr lang="tr-TR" sz="2000" dirty="0" smtClean="0"/>
            </a:br>
            <a:r>
              <a:rPr lang="tr-TR" sz="2000" dirty="0" smtClean="0"/>
              <a:t>Sallanmaz o kalkışta ne mendil ne de bir kol. </a:t>
            </a:r>
          </a:p>
        </p:txBody>
      </p:sp>
    </p:spTree>
    <p:extLst>
      <p:ext uri="{BB962C8B-B14F-4D97-AF65-F5344CB8AC3E}">
        <p14:creationId xmlns:p14="http://schemas.microsoft.com/office/powerpoint/2010/main" val="32769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540239"/>
            <a:ext cx="143256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B) TASARLAMA (DİLEK) KİPLERİ</a:t>
            </a:r>
            <a:br>
              <a:rPr lang="tr-TR" sz="2400" b="1" dirty="0" smtClean="0"/>
            </a:br>
            <a:r>
              <a:rPr lang="tr-TR" sz="2400" dirty="0" smtClean="0"/>
              <a:t>Dilek kipleri, iş, oluşu, kılışı, durumu ve hareketi zamana bağlı olmadan, tasarı ve dilekle ilgili olarak bildiren kiplerdir.  </a:t>
            </a:r>
          </a:p>
          <a:p>
            <a:r>
              <a:rPr lang="tr-TR" sz="2400" b="1" dirty="0" smtClean="0"/>
              <a:t>Dilek kipleri dörde ayrılır: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1-Dilek-şart kipi</a:t>
            </a:r>
            <a:br>
              <a:rPr lang="tr-TR" sz="2400" dirty="0" smtClean="0"/>
            </a:br>
            <a:r>
              <a:rPr lang="tr-TR" sz="2400" dirty="0" smtClean="0"/>
              <a:t>2-İstek kipi</a:t>
            </a:r>
            <a:br>
              <a:rPr lang="tr-TR" sz="2400" dirty="0" smtClean="0"/>
            </a:br>
            <a:r>
              <a:rPr lang="tr-TR" sz="2400" dirty="0" smtClean="0"/>
              <a:t>3-Gereklilik kipi</a:t>
            </a:r>
            <a:br>
              <a:rPr lang="tr-TR" sz="2400" dirty="0" smtClean="0"/>
            </a:br>
            <a:r>
              <a:rPr lang="tr-TR" sz="2400" dirty="0" smtClean="0"/>
              <a:t>4-Emir kipi </a:t>
            </a:r>
          </a:p>
          <a:p>
            <a:r>
              <a:rPr lang="tr-TR" sz="2400" dirty="0" smtClean="0"/>
              <a:t>Bu kiplere ait ekler şunlardır: </a:t>
            </a:r>
          </a:p>
          <a:p>
            <a:endParaRPr lang="tr-TR" sz="2000" dirty="0" smtClean="0"/>
          </a:p>
          <a:p>
            <a:r>
              <a:rPr lang="tr-TR" sz="2000" b="1" dirty="0" smtClean="0"/>
              <a:t>1. Dilek-Şart Kipi </a:t>
            </a:r>
            <a:r>
              <a:rPr lang="tr-TR" sz="2000" b="1" dirty="0"/>
              <a:t>E</a:t>
            </a:r>
            <a:r>
              <a:rPr lang="tr-TR" sz="2000" b="1" dirty="0" smtClean="0"/>
              <a:t>ki: "-</a:t>
            </a:r>
            <a:r>
              <a:rPr lang="tr-TR" sz="2000" b="1" dirty="0" err="1" smtClean="0"/>
              <a:t>sa</a:t>
            </a:r>
            <a:r>
              <a:rPr lang="tr-TR" sz="2000" b="1" dirty="0" smtClean="0"/>
              <a:t>/-se"</a:t>
            </a:r>
          </a:p>
          <a:p>
            <a:r>
              <a:rPr lang="tr-TR" sz="2000" dirty="0" smtClean="0"/>
              <a:t>Fiil kök veya gövdesine gelerek söz konusu olan işin dileğe ve şarta bağlı olduğunun bildirilmesini sağlar:</a:t>
            </a:r>
          </a:p>
          <a:p>
            <a:r>
              <a:rPr lang="tr-TR" sz="2000" b="1" dirty="0" smtClean="0"/>
              <a:t>Ağlarsa</a:t>
            </a:r>
            <a:r>
              <a:rPr lang="tr-TR" sz="2000" dirty="0" smtClean="0"/>
              <a:t> anam ağlar</a:t>
            </a:r>
          </a:p>
          <a:p>
            <a:r>
              <a:rPr lang="tr-TR" sz="2000" b="1" dirty="0" smtClean="0"/>
              <a:t>İsterse</a:t>
            </a:r>
            <a:r>
              <a:rPr lang="tr-TR" sz="2000" dirty="0" smtClean="0"/>
              <a:t>, veririz.</a:t>
            </a:r>
          </a:p>
          <a:p>
            <a:r>
              <a:rPr lang="tr-TR" sz="2000" b="1" dirty="0" smtClean="0"/>
              <a:t>Olursa</a:t>
            </a:r>
            <a:r>
              <a:rPr lang="tr-TR" sz="2000" dirty="0" smtClean="0"/>
              <a:t> bir şikâyet ölümden olsun.</a:t>
            </a:r>
          </a:p>
          <a:p>
            <a:r>
              <a:rPr lang="tr-TR" sz="2000" b="1" dirty="0" smtClean="0"/>
              <a:t>Dönersem</a:t>
            </a:r>
            <a:r>
              <a:rPr lang="tr-TR" sz="2000" dirty="0" smtClean="0"/>
              <a:t> kahpeyim millet yolunda bir </a:t>
            </a:r>
            <a:r>
              <a:rPr lang="tr-TR" sz="2000" dirty="0" err="1" smtClean="0"/>
              <a:t>azîmetten</a:t>
            </a:r>
            <a:endParaRPr lang="tr-TR" sz="2000" dirty="0" smtClean="0"/>
          </a:p>
          <a:p>
            <a:r>
              <a:rPr lang="tr-TR" sz="2000" dirty="0" smtClean="0"/>
              <a:t>Ruhumun vahyini </a:t>
            </a:r>
            <a:r>
              <a:rPr lang="tr-TR" sz="2000" b="1" dirty="0" smtClean="0"/>
              <a:t>duysam</a:t>
            </a:r>
            <a:r>
              <a:rPr lang="tr-TR" sz="2000" dirty="0" smtClean="0"/>
              <a:t> da </a:t>
            </a:r>
            <a:r>
              <a:rPr lang="tr-TR" sz="2000" b="1" dirty="0" smtClean="0"/>
              <a:t>geçirsem</a:t>
            </a:r>
            <a:r>
              <a:rPr lang="tr-TR" sz="2000" dirty="0" smtClean="0"/>
              <a:t> taşına</a:t>
            </a:r>
          </a:p>
          <a:p>
            <a:r>
              <a:rPr lang="tr-TR" sz="2000" dirty="0" smtClean="0"/>
              <a:t>Uzanırken gece mehtabı </a:t>
            </a:r>
            <a:r>
              <a:rPr lang="tr-TR" sz="2000" b="1" dirty="0" smtClean="0"/>
              <a:t>getirsem</a:t>
            </a:r>
            <a:r>
              <a:rPr lang="tr-TR" sz="2000" dirty="0" smtClean="0"/>
              <a:t> yanına</a:t>
            </a:r>
          </a:p>
          <a:p>
            <a:r>
              <a:rPr lang="tr-TR" sz="2000" dirty="0" smtClean="0"/>
              <a:t>Bu son fasıldır ey ömrüm, nasıl </a:t>
            </a:r>
            <a:r>
              <a:rPr lang="tr-TR" sz="2000" b="1" dirty="0" smtClean="0"/>
              <a:t>geçersen</a:t>
            </a:r>
            <a:r>
              <a:rPr lang="tr-TR" sz="2000" dirty="0" smtClean="0"/>
              <a:t> geç! </a:t>
            </a:r>
          </a:p>
          <a:p>
            <a:endParaRPr lang="tr-TR" sz="2000" dirty="0" smtClean="0"/>
          </a:p>
          <a:p>
            <a:r>
              <a:rPr lang="tr-TR" sz="2000" b="1" dirty="0" smtClean="0"/>
              <a:t>2. İstek Kipi </a:t>
            </a:r>
            <a:r>
              <a:rPr lang="tr-TR" sz="2000" b="1" dirty="0"/>
              <a:t>E</a:t>
            </a:r>
            <a:r>
              <a:rPr lang="tr-TR" sz="2000" b="1" dirty="0" smtClean="0"/>
              <a:t>ki: "-a/-e"</a:t>
            </a:r>
            <a:br>
              <a:rPr lang="tr-TR" sz="2000" b="1" dirty="0" smtClean="0"/>
            </a:br>
            <a:r>
              <a:rPr lang="tr-TR" sz="2000" b="1" dirty="0" smtClean="0"/>
              <a:t>• </a:t>
            </a:r>
            <a:r>
              <a:rPr lang="tr-TR" sz="2000" dirty="0" smtClean="0"/>
              <a:t>Fiil kök veya gövdesine gelerek istek anlamı katar.</a:t>
            </a:r>
          </a:p>
          <a:p>
            <a:r>
              <a:rPr lang="tr-TR" sz="2000" dirty="0" smtClean="0"/>
              <a:t>Bana sor sevgili </a:t>
            </a:r>
            <a:r>
              <a:rPr lang="tr-TR" sz="2000" dirty="0" err="1" smtClean="0"/>
              <a:t>kaari</a:t>
            </a:r>
            <a:r>
              <a:rPr lang="tr-TR" sz="2000" dirty="0" smtClean="0"/>
              <a:t>, sana ben söyleyeyim</a:t>
            </a:r>
          </a:p>
          <a:p>
            <a:r>
              <a:rPr lang="tr-TR" sz="2000" dirty="0" smtClean="0"/>
              <a:t>Sonra bir yer bulup oturdum. Hadi bir sigara içeyim dedim</a:t>
            </a:r>
          </a:p>
          <a:p>
            <a:r>
              <a:rPr lang="tr-TR" sz="2000" dirty="0" smtClean="0"/>
              <a:t>Bunu böyle </a:t>
            </a:r>
            <a:r>
              <a:rPr lang="tr-TR" sz="2000" b="1" dirty="0" smtClean="0"/>
              <a:t>bilesiniz</a:t>
            </a:r>
            <a:r>
              <a:rPr lang="tr-TR" sz="2000" dirty="0" smtClean="0"/>
              <a:t>.  </a:t>
            </a:r>
          </a:p>
          <a:p>
            <a:r>
              <a:rPr lang="tr-TR" sz="2000" dirty="0" smtClean="0"/>
              <a:t>Nereye dikilmek istersen</a:t>
            </a:r>
            <a:br>
              <a:rPr lang="tr-TR" sz="2000" dirty="0" smtClean="0"/>
            </a:br>
            <a:r>
              <a:rPr lang="tr-TR" sz="2000" dirty="0" smtClean="0"/>
              <a:t>Söyle seni oraya </a:t>
            </a:r>
            <a:r>
              <a:rPr lang="tr-TR" sz="2000" b="1" dirty="0" smtClean="0"/>
              <a:t>dikeyim</a:t>
            </a:r>
            <a:r>
              <a:rPr lang="tr-TR" sz="2000" dirty="0" smtClean="0"/>
              <a:t>!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30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174" y="2065753"/>
            <a:ext cx="11057530" cy="1084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tr-TR" sz="6400" b="1" dirty="0" smtClean="0">
                <a:latin typeface="Capriola" charset="-94"/>
              </a:rPr>
              <a:t>YAPI BİLGİSİ-2</a:t>
            </a:r>
            <a:endParaRPr lang="en-US" sz="6400" b="1" dirty="0">
              <a:latin typeface="Capriola" charset="-94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5" name="Freeform 5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7" name="Freeform 7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9" name="Freeform 9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4504" y="3142300"/>
            <a:ext cx="12060871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tr-TR" sz="2800" b="1" dirty="0" smtClean="0">
                <a:solidFill>
                  <a:srgbClr val="001534"/>
                </a:solidFill>
                <a:latin typeface="Corbel" pitchFamily="34" charset="0"/>
              </a:rPr>
              <a:t>İÇİNDEKİLER</a:t>
            </a:r>
          </a:p>
          <a:p>
            <a:pPr lvl="1">
              <a:lnSpc>
                <a:spcPts val="3919"/>
              </a:lnSpc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ÇEKİM EKLERİ</a:t>
            </a: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İsim Çekim Ekleri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Çokluk eki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İyelik </a:t>
            </a:r>
            <a:r>
              <a:rPr lang="tr-TR" sz="2800" dirty="0">
                <a:solidFill>
                  <a:srgbClr val="001534"/>
                </a:solidFill>
                <a:latin typeface="Corbel" pitchFamily="34" charset="0"/>
              </a:rPr>
              <a:t>eki (Aitlik </a:t>
            </a: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eki)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Hal ekleri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Soru Eki</a:t>
            </a:r>
            <a:endParaRPr lang="tr-TR" sz="28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endParaRPr lang="tr-TR" sz="2800" dirty="0" smtClean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lnSpc>
                <a:spcPts val="3919"/>
              </a:lnSpc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Fiil Çekim Ekleri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Bildirme (Haber) Kipleri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r>
              <a:rPr lang="tr-TR" sz="2800" dirty="0" smtClean="0">
                <a:solidFill>
                  <a:srgbClr val="001534"/>
                </a:solidFill>
                <a:latin typeface="Corbel" pitchFamily="34" charset="0"/>
              </a:rPr>
              <a:t>Tasarlama (Dilek) Kipleri</a:t>
            </a:r>
          </a:p>
          <a:p>
            <a:pPr marL="971550" lvl="1" indent="-514350">
              <a:lnSpc>
                <a:spcPts val="3919"/>
              </a:lnSpc>
              <a:buFont typeface="+mj-lt"/>
              <a:buAutoNum type="alphaLcParenR"/>
            </a:pPr>
            <a:endParaRPr lang="tr-TR" sz="2800" dirty="0" smtClean="0">
              <a:solidFill>
                <a:srgbClr val="001534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540239"/>
            <a:ext cx="14325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3. </a:t>
            </a:r>
            <a:r>
              <a:rPr lang="tr-TR" sz="2000" b="1" dirty="0" smtClean="0"/>
              <a:t>Gereklilik Kipi Eki</a:t>
            </a:r>
            <a:r>
              <a:rPr lang="tr-TR" sz="2000" b="1" dirty="0"/>
              <a:t>: "-malı-</a:t>
            </a:r>
            <a:r>
              <a:rPr lang="tr-TR" sz="2000" b="1" dirty="0" err="1"/>
              <a:t>meli</a:t>
            </a:r>
            <a:r>
              <a:rPr lang="tr-TR" sz="2000" b="1" dirty="0"/>
              <a:t>"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işin olması gerektiği anlamını katar: </a:t>
            </a:r>
          </a:p>
          <a:p>
            <a:r>
              <a:rPr lang="tr-TR" sz="2000" dirty="0"/>
              <a:t>Gül tenli, kor dudaklı, kömür gözlü, sürmeli...</a:t>
            </a:r>
            <a:br>
              <a:rPr lang="tr-TR" sz="2000" dirty="0"/>
            </a:br>
            <a:r>
              <a:rPr lang="tr-TR" sz="2000" dirty="0"/>
              <a:t>Şeytan diyor ki sarmalı, yüz kere öpmeli.. </a:t>
            </a:r>
          </a:p>
          <a:p>
            <a:r>
              <a:rPr lang="tr-TR" sz="2000" dirty="0"/>
              <a:t>Ya şevk içinde harap ol, ya aşk içinde gönül!</a:t>
            </a:r>
            <a:br>
              <a:rPr lang="tr-TR" sz="2000" dirty="0"/>
            </a:br>
            <a:r>
              <a:rPr lang="tr-TR" sz="2000" dirty="0"/>
              <a:t>Ya lâle açmalıdır göğsümüzde yahut gül. </a:t>
            </a:r>
          </a:p>
          <a:p>
            <a:r>
              <a:rPr lang="tr-TR" sz="2000" dirty="0"/>
              <a:t>Hepsinin üstüne sevda sözleri söylemeliyim  </a:t>
            </a:r>
          </a:p>
          <a:p>
            <a:r>
              <a:rPr lang="tr-TR" sz="2000" b="1" dirty="0"/>
              <a:t>4. Emir </a:t>
            </a:r>
            <a:r>
              <a:rPr lang="tr-TR" sz="2000" b="1" dirty="0" smtClean="0"/>
              <a:t>Kipi Eki</a:t>
            </a:r>
            <a:r>
              <a:rPr lang="tr-TR" sz="2000" b="1" dirty="0"/>
              <a:t>: -</a:t>
            </a:r>
            <a:r>
              <a:rPr lang="tr-TR" sz="2000" b="1" dirty="0" err="1"/>
              <a:t>sİn</a:t>
            </a:r>
            <a:r>
              <a:rPr lang="tr-TR" sz="2000" b="1" dirty="0"/>
              <a:t>, -İn(İz), -</a:t>
            </a:r>
            <a:r>
              <a:rPr lang="tr-TR" sz="2000" b="1" dirty="0" err="1"/>
              <a:t>sİnlEr</a:t>
            </a:r>
            <a:endParaRPr lang="tr-TR" sz="2000" b="1" dirty="0"/>
          </a:p>
          <a:p>
            <a:r>
              <a:rPr lang="tr-TR" sz="2000" b="1" dirty="0"/>
              <a:t>• </a:t>
            </a:r>
            <a:r>
              <a:rPr lang="tr-TR" sz="2000" dirty="0"/>
              <a:t>Fiil kök veya gövdesine gelerek ikinci ve onların aracılığıyla da üçüncü şahıslara emir verilmesini sağlar. 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Birinci şahısların emir çekimi olmadığı gibi ikinci tekil şahsın da çekimi olduğu hâlde eki yoktur:  </a:t>
            </a:r>
          </a:p>
          <a:p>
            <a:r>
              <a:rPr lang="tr-TR" sz="2000" dirty="0"/>
              <a:t>Ağla ağla Sakarya!</a:t>
            </a:r>
          </a:p>
          <a:p>
            <a:r>
              <a:rPr lang="tr-TR" sz="2000" dirty="0"/>
              <a:t>Ey vuslat! O aşıkları efsununa ram et!</a:t>
            </a:r>
            <a:br>
              <a:rPr lang="tr-TR" sz="2000" dirty="0"/>
            </a:br>
            <a:r>
              <a:rPr lang="tr-TR" sz="2000" dirty="0"/>
              <a:t>Ey tatlı ve ulvi gece! Yıllarca devam et! </a:t>
            </a:r>
          </a:p>
          <a:p>
            <a:r>
              <a:rPr lang="tr-TR" sz="2000" dirty="0"/>
              <a:t>Bu yazıyı acele yazsınlar!</a:t>
            </a:r>
          </a:p>
          <a:p>
            <a:r>
              <a:rPr lang="tr-TR" sz="2000" dirty="0"/>
              <a:t>Alın, bunları da okuyun! 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b="1" dirty="0"/>
              <a:t>2. ŞAHIS EKLERİ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Şahıs ekleri, fiili şahsa bağlayan; fiildeki işi, kılışı, hareketi yapanı; oluşa ve duruma sahip olanı bildiren eklerdir. 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Şahıs eklerinin tekil ve çoğul şekilleri vardır. </a:t>
            </a:r>
          </a:p>
          <a:p>
            <a:r>
              <a:rPr lang="tr-TR" sz="2000" b="1" dirty="0"/>
              <a:t>• </a:t>
            </a:r>
            <a:r>
              <a:rPr lang="tr-TR" sz="2000" dirty="0"/>
              <a:t>Kiplere göre şahıs ekleri değişiklik gösterir; fiil kök veya gövdesinin ünlüyle veya ünsüzle bitişine göre iki çeşit şahıs eki vardır: </a:t>
            </a:r>
          </a:p>
          <a:p>
            <a:pPr lvl="1"/>
            <a:r>
              <a:rPr lang="tr-TR" sz="2000" b="1" dirty="0" smtClean="0"/>
              <a:t>a. </a:t>
            </a:r>
            <a:r>
              <a:rPr lang="tr-TR" sz="2000" b="1" dirty="0"/>
              <a:t>Şimdiki, gelecek, geniş ve -</a:t>
            </a:r>
            <a:r>
              <a:rPr lang="tr-TR" sz="2000" b="1" dirty="0" err="1"/>
              <a:t>miş'li</a:t>
            </a:r>
            <a:r>
              <a:rPr lang="tr-TR" sz="2000" b="1" dirty="0"/>
              <a:t> geçmiş zamanlarla gereklilik ve dilek kiplerinde kullanılan kişi ekleri: </a:t>
            </a:r>
            <a:endParaRPr lang="tr-TR" sz="2000" dirty="0"/>
          </a:p>
          <a:p>
            <a:pPr lvl="1"/>
            <a:r>
              <a:rPr lang="tr-TR" sz="2000" dirty="0"/>
              <a:t>-İm, -</a:t>
            </a:r>
            <a:r>
              <a:rPr lang="tr-TR" sz="2000" dirty="0" err="1"/>
              <a:t>sİn</a:t>
            </a:r>
            <a:r>
              <a:rPr lang="tr-TR" sz="2000" dirty="0"/>
              <a:t>, ---, -İz, -</a:t>
            </a:r>
            <a:r>
              <a:rPr lang="tr-TR" sz="2000" dirty="0" err="1"/>
              <a:t>sİnİz</a:t>
            </a:r>
            <a:r>
              <a:rPr lang="tr-TR" sz="2000" dirty="0"/>
              <a:t>, -</a:t>
            </a:r>
            <a:r>
              <a:rPr lang="tr-TR" sz="2000" dirty="0" err="1"/>
              <a:t>lEr</a:t>
            </a:r>
            <a:endParaRPr lang="tr-TR" sz="2000" dirty="0"/>
          </a:p>
          <a:p>
            <a:pPr lvl="1"/>
            <a:r>
              <a:rPr lang="tr-TR" sz="2000" dirty="0"/>
              <a:t>bilir-im, bilir-sin, bilir, bilir-iz, bilir-siniz, bilir-</a:t>
            </a:r>
            <a:r>
              <a:rPr lang="tr-TR" sz="2000" dirty="0" err="1"/>
              <a:t>ler</a:t>
            </a:r>
            <a:endParaRPr lang="tr-TR" sz="2000" dirty="0"/>
          </a:p>
          <a:p>
            <a:pPr lvl="1"/>
            <a:r>
              <a:rPr lang="tr-TR" sz="2000" dirty="0"/>
              <a:t>geliyor-um, alacak-</a:t>
            </a:r>
            <a:r>
              <a:rPr lang="tr-TR" sz="2000" dirty="0" err="1"/>
              <a:t>sınız</a:t>
            </a:r>
            <a:r>
              <a:rPr lang="tr-TR" sz="2000" dirty="0"/>
              <a:t>, olmuş-</a:t>
            </a:r>
            <a:r>
              <a:rPr lang="tr-TR" sz="2000" dirty="0" err="1"/>
              <a:t>lar</a:t>
            </a:r>
            <a:r>
              <a:rPr lang="tr-TR" sz="2000" dirty="0"/>
              <a:t>, </a:t>
            </a:r>
            <a:r>
              <a:rPr lang="tr-TR" sz="2000" dirty="0" err="1"/>
              <a:t>bilmeliy</a:t>
            </a:r>
            <a:r>
              <a:rPr lang="tr-TR" sz="2000" dirty="0"/>
              <a:t>-iz, gide-sin </a:t>
            </a:r>
          </a:p>
          <a:p>
            <a:pPr lvl="1"/>
            <a:r>
              <a:rPr lang="tr-TR" sz="2000" b="1" dirty="0" smtClean="0"/>
              <a:t>b.</a:t>
            </a:r>
            <a:r>
              <a:rPr lang="tr-TR" sz="2000" b="1" dirty="0"/>
              <a:t> </a:t>
            </a:r>
            <a:r>
              <a:rPr lang="tr-TR" sz="2000" b="1" dirty="0" smtClean="0"/>
              <a:t>Bilinen geçmiş </a:t>
            </a:r>
            <a:r>
              <a:rPr lang="tr-TR" sz="2000" b="1" dirty="0"/>
              <a:t>zamanla dilek-şart kipinde kullanılan kişi ekleri: </a:t>
            </a:r>
            <a:endParaRPr lang="tr-TR" sz="2000" dirty="0"/>
          </a:p>
          <a:p>
            <a:pPr lvl="1"/>
            <a:r>
              <a:rPr lang="tr-TR" sz="2000" dirty="0"/>
              <a:t>-m, -n, ---, -k, -</a:t>
            </a:r>
            <a:r>
              <a:rPr lang="tr-TR" sz="2000" dirty="0" err="1"/>
              <a:t>nİz</a:t>
            </a:r>
            <a:r>
              <a:rPr lang="tr-TR" sz="2000" dirty="0"/>
              <a:t>, -</a:t>
            </a:r>
            <a:r>
              <a:rPr lang="tr-TR" sz="2000" dirty="0" err="1"/>
              <a:t>lEr</a:t>
            </a:r>
            <a:endParaRPr lang="tr-TR" sz="2000" dirty="0"/>
          </a:p>
          <a:p>
            <a:pPr lvl="1"/>
            <a:r>
              <a:rPr lang="tr-TR" sz="2000" dirty="0"/>
              <a:t>aldı-m, aldı-n, aldı, aldı-k, aldı-</a:t>
            </a:r>
            <a:r>
              <a:rPr lang="tr-TR" sz="2000" dirty="0" err="1"/>
              <a:t>nız</a:t>
            </a:r>
            <a:r>
              <a:rPr lang="tr-TR" sz="2000" dirty="0"/>
              <a:t>, aldı-</a:t>
            </a:r>
            <a:r>
              <a:rPr lang="tr-TR" sz="2000" dirty="0" err="1"/>
              <a:t>lar</a:t>
            </a:r>
            <a:endParaRPr lang="tr-TR" sz="2000" dirty="0"/>
          </a:p>
          <a:p>
            <a:pPr lvl="1"/>
            <a:r>
              <a:rPr lang="tr-TR" sz="2000" dirty="0"/>
              <a:t>alsa-m, alsa-n, alsa, alsa-k, alsa-</a:t>
            </a:r>
            <a:r>
              <a:rPr lang="tr-TR" sz="2000" dirty="0" err="1"/>
              <a:t>nız</a:t>
            </a:r>
            <a:r>
              <a:rPr lang="tr-TR" sz="2000" dirty="0"/>
              <a:t>, alsa-</a:t>
            </a:r>
            <a:r>
              <a:rPr lang="tr-TR" sz="2000" dirty="0" err="1"/>
              <a:t>lar</a:t>
            </a:r>
            <a:r>
              <a:rPr lang="tr-TR" sz="2000" dirty="0"/>
              <a:t> </a:t>
            </a:r>
            <a:endParaRPr lang="tr-TR" sz="2000" dirty="0" smtClean="0"/>
          </a:p>
          <a:p>
            <a:pPr lvl="1"/>
            <a:endParaRPr lang="tr-TR" sz="2000" dirty="0"/>
          </a:p>
          <a:p>
            <a:pPr lvl="1"/>
            <a:r>
              <a:rPr lang="tr-TR" sz="2000" b="1" dirty="0"/>
              <a:t>Emir çekimi de ayrı eklerle yapılır:</a:t>
            </a:r>
            <a:r>
              <a:rPr lang="tr-TR" sz="2000" dirty="0"/>
              <a:t> git-sin, </a:t>
            </a:r>
            <a:r>
              <a:rPr lang="tr-TR" sz="2000" dirty="0" err="1"/>
              <a:t>gid</a:t>
            </a:r>
            <a:r>
              <a:rPr lang="tr-TR" sz="2000" dirty="0"/>
              <a:t>-in(iz), git-sinler </a:t>
            </a:r>
          </a:p>
        </p:txBody>
      </p:sp>
    </p:spTree>
    <p:extLst>
      <p:ext uri="{BB962C8B-B14F-4D97-AF65-F5344CB8AC3E}">
        <p14:creationId xmlns:p14="http://schemas.microsoft.com/office/powerpoint/2010/main" val="7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540239"/>
            <a:ext cx="143256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3</a:t>
            </a:r>
            <a:r>
              <a:rPr lang="tr-TR" sz="2000" b="1" dirty="0"/>
              <a:t>. OLUMSUZLUK EKİ: "-</a:t>
            </a:r>
            <a:r>
              <a:rPr lang="tr-TR" sz="2000" b="1" dirty="0" err="1"/>
              <a:t>ma</a:t>
            </a:r>
            <a:r>
              <a:rPr lang="tr-TR" sz="2000" b="1" dirty="0"/>
              <a:t>/-me"</a:t>
            </a:r>
          </a:p>
          <a:p>
            <a:r>
              <a:rPr lang="tr-TR" sz="2000" b="1" dirty="0"/>
              <a:t>• Fiil kök veya gövdelerine gelerek olumsuz çekimlerini yapar. Fiilin yapılmadığını, işin olmadığını bildirir. Bütün fillere gelebilir:</a:t>
            </a:r>
            <a:endParaRPr lang="tr-TR" sz="2000" dirty="0"/>
          </a:p>
          <a:p>
            <a:r>
              <a:rPr lang="tr-TR" sz="2000" dirty="0"/>
              <a:t>Gel-me-di, al-</a:t>
            </a:r>
            <a:r>
              <a:rPr lang="tr-TR" sz="2000" dirty="0" err="1"/>
              <a:t>ma</a:t>
            </a:r>
            <a:r>
              <a:rPr lang="tr-TR" sz="2000" dirty="0"/>
              <a:t>-</a:t>
            </a:r>
            <a:r>
              <a:rPr lang="tr-TR" sz="2000" dirty="0" err="1"/>
              <a:t>dı</a:t>
            </a:r>
            <a:r>
              <a:rPr lang="tr-TR" sz="2000" dirty="0"/>
              <a:t>, ver-mi-yor, ol-mu-yor, bil-me-</a:t>
            </a:r>
            <a:r>
              <a:rPr lang="tr-TR" sz="2000" dirty="0" err="1"/>
              <a:t>meli</a:t>
            </a:r>
            <a:r>
              <a:rPr lang="tr-TR" sz="2000" dirty="0"/>
              <a:t>, söyle-me!, dinle-me! </a:t>
            </a:r>
          </a:p>
          <a:p>
            <a:r>
              <a:rPr lang="tr-TR" sz="2000" b="1" dirty="0"/>
              <a:t>• Bazı durumlarda ekin ünlüsü daralır:</a:t>
            </a:r>
            <a:r>
              <a:rPr lang="tr-TR" sz="2000" dirty="0"/>
              <a:t> Gel-mi-yor, oku-mu-yor, sev-mi-yor... 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b="1" dirty="0"/>
              <a:t>4. SORU EKİ: "mı/ mi/ mu/ mü"</a:t>
            </a:r>
          </a:p>
          <a:p>
            <a:r>
              <a:rPr lang="tr-TR" sz="2000" b="1" dirty="0"/>
              <a:t>• Soru eki isimlerden ve fiillerden sonra kullanılabilir. Eklendiği kelimeden ayrı yazılır. ünlü uyumlarına girer.</a:t>
            </a:r>
            <a:endParaRPr lang="tr-TR" sz="2000" dirty="0"/>
          </a:p>
          <a:p>
            <a:r>
              <a:rPr lang="tr-TR" sz="2000" dirty="0"/>
              <a:t>Aldık mı?</a:t>
            </a:r>
          </a:p>
          <a:p>
            <a:r>
              <a:rPr lang="tr-TR" sz="2000" dirty="0"/>
              <a:t>Geldi mi?</a:t>
            </a:r>
          </a:p>
          <a:p>
            <a:r>
              <a:rPr lang="tr-TR" sz="2000" dirty="0"/>
              <a:t>Okudun mu?</a:t>
            </a:r>
          </a:p>
          <a:p>
            <a:r>
              <a:rPr lang="tr-TR" sz="2000" dirty="0"/>
              <a:t>Gördün mü? </a:t>
            </a:r>
          </a:p>
          <a:p>
            <a:r>
              <a:rPr lang="tr-TR" sz="2000" b="1" dirty="0"/>
              <a:t>Soru anlamının dışında başka görevlerde de kullanılır:  </a:t>
            </a:r>
            <a:endParaRPr lang="tr-TR" sz="2000" dirty="0"/>
          </a:p>
          <a:p>
            <a:r>
              <a:rPr lang="tr-TR" sz="2000" b="1" dirty="0"/>
              <a:t>• Seçenek sunar:</a:t>
            </a:r>
            <a:endParaRPr lang="tr-TR" sz="2000" dirty="0"/>
          </a:p>
          <a:p>
            <a:r>
              <a:rPr lang="tr-TR" sz="2000" dirty="0"/>
              <a:t>Alır mı almaz mı bilemem. </a:t>
            </a:r>
          </a:p>
          <a:p>
            <a:r>
              <a:rPr lang="tr-TR" sz="2000" b="1" dirty="0"/>
              <a:t>• Şart, koşul bildirir:</a:t>
            </a:r>
            <a:endParaRPr lang="tr-TR" sz="2000" dirty="0"/>
          </a:p>
          <a:p>
            <a:r>
              <a:rPr lang="tr-TR" sz="2000" dirty="0"/>
              <a:t>Buraya geldi mi tepesi atıyor.</a:t>
            </a:r>
          </a:p>
          <a:p>
            <a:r>
              <a:rPr lang="tr-TR" sz="2000" dirty="0"/>
              <a:t>Derslerine çalıştı mı kazanır.</a:t>
            </a:r>
          </a:p>
          <a:p>
            <a:r>
              <a:rPr lang="tr-TR" sz="2000" dirty="0"/>
              <a:t>Yollar kapandı mı gelemez. </a:t>
            </a:r>
          </a:p>
          <a:p>
            <a:r>
              <a:rPr lang="tr-TR" sz="2000" b="1" dirty="0"/>
              <a:t>• Zaman anlamı katar:</a:t>
            </a:r>
            <a:endParaRPr lang="tr-TR" sz="2000" dirty="0"/>
          </a:p>
          <a:p>
            <a:r>
              <a:rPr lang="tr-TR" sz="2000" dirty="0"/>
              <a:t>Hava bulutlandı mı yola çıkın, dedi.</a:t>
            </a:r>
          </a:p>
          <a:p>
            <a:r>
              <a:rPr lang="tr-TR" sz="2000" dirty="0"/>
              <a:t>Buraya geldi mi size de uğrar. </a:t>
            </a:r>
          </a:p>
          <a:p>
            <a:r>
              <a:rPr lang="tr-TR" sz="2000" b="1" dirty="0"/>
              <a:t>• Şaşırma, hayret, </a:t>
            </a:r>
            <a:r>
              <a:rPr lang="tr-TR" sz="2000" b="1" dirty="0" err="1"/>
              <a:t>beklenmezlik</a:t>
            </a:r>
            <a:r>
              <a:rPr lang="tr-TR" sz="2000" b="1" dirty="0"/>
              <a:t> bildirir; ünlem ifade eder:</a:t>
            </a:r>
            <a:endParaRPr lang="tr-TR" sz="2000" dirty="0"/>
          </a:p>
          <a:p>
            <a:r>
              <a:rPr lang="tr-TR" sz="2000" dirty="0"/>
              <a:t>Bir de onu karşımda görmeyeyim mi!</a:t>
            </a:r>
          </a:p>
          <a:p>
            <a:r>
              <a:rPr lang="tr-TR" sz="2000" dirty="0"/>
              <a:t>Aniden babasına rastlamasın mı! </a:t>
            </a:r>
          </a:p>
          <a:p>
            <a:r>
              <a:rPr lang="tr-TR" sz="2000" b="1" dirty="0"/>
              <a:t>• Tehdit, korkutma bildirir:</a:t>
            </a:r>
            <a:endParaRPr lang="tr-TR" sz="2000" dirty="0"/>
          </a:p>
          <a:p>
            <a:r>
              <a:rPr lang="tr-TR" sz="2000" dirty="0"/>
              <a:t>Sopayı elime aldım mı görürsün.  </a:t>
            </a:r>
          </a:p>
          <a:p>
            <a:r>
              <a:rPr lang="tr-TR" sz="2000" b="1" dirty="0"/>
              <a:t>• Fiile kesinlik anlamı katar:</a:t>
            </a:r>
            <a:endParaRPr lang="tr-TR" sz="2000" dirty="0"/>
          </a:p>
          <a:p>
            <a:r>
              <a:rPr lang="tr-TR" sz="2000" dirty="0"/>
              <a:t>Bakarsın buraya uğrar mı uğrar.</a:t>
            </a:r>
          </a:p>
          <a:p>
            <a:r>
              <a:rPr lang="tr-TR" sz="2000" dirty="0"/>
              <a:t>Sizin işinizi yaptı mı yaptı. </a:t>
            </a:r>
          </a:p>
        </p:txBody>
      </p:sp>
    </p:spTree>
    <p:extLst>
      <p:ext uri="{BB962C8B-B14F-4D97-AF65-F5344CB8AC3E}">
        <p14:creationId xmlns:p14="http://schemas.microsoft.com/office/powerpoint/2010/main" val="9135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1245930"/>
            <a:ext cx="143256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sz="3200" b="1" dirty="0" smtClean="0"/>
              <a:t>EK FİİL </a:t>
            </a:r>
            <a:r>
              <a:rPr lang="tr-TR" sz="3200" b="1" dirty="0"/>
              <a:t>(EK </a:t>
            </a:r>
            <a:r>
              <a:rPr lang="tr-TR" sz="3200" b="1" dirty="0" smtClean="0"/>
              <a:t>EYLEM)</a:t>
            </a:r>
            <a:endParaRPr lang="tr-TR" sz="3200" dirty="0"/>
          </a:p>
          <a:p>
            <a:pPr fontAlgn="base"/>
            <a:endParaRPr lang="tr-TR" sz="2400" dirty="0"/>
          </a:p>
          <a:p>
            <a:pPr fontAlgn="base"/>
            <a:r>
              <a:rPr lang="tr-TR" sz="2400" dirty="0" smtClean="0"/>
              <a:t>Ek fiil </a:t>
            </a:r>
            <a:r>
              <a:rPr lang="tr-TR" sz="2400" dirty="0"/>
              <a:t>(</a:t>
            </a:r>
            <a:r>
              <a:rPr lang="tr-TR" sz="2400" dirty="0" smtClean="0"/>
              <a:t>ek eylem</a:t>
            </a:r>
            <a:r>
              <a:rPr lang="tr-TR" sz="2400" dirty="0"/>
              <a:t>, imek fiili, cevher fiil), Türkçede isimlerin ve isim soylu kelimelerin sonuna gelerek onların yüklem olarak kullanılmalarını sağlayan, ayrıca basit zamanlı fiillerden birleşik zamanlı fiil yapan çekim ekleridir.</a:t>
            </a:r>
          </a:p>
          <a:p>
            <a:pPr fontAlgn="base"/>
            <a:r>
              <a:rPr lang="tr-TR" sz="2400" b="1" dirty="0"/>
              <a:t>Bu tanımdan hareketle, ek-fiillerin iki görevi vardır:</a:t>
            </a:r>
            <a:endParaRPr lang="tr-TR" sz="2400" dirty="0"/>
          </a:p>
          <a:p>
            <a:pPr fontAlgn="base"/>
            <a:r>
              <a:rPr lang="tr-TR" sz="2400" dirty="0"/>
              <a:t>1. İsim veya isim soylu kelimelerin sonuna gelerek, onları yüklem yapmak,</a:t>
            </a:r>
            <a:br>
              <a:rPr lang="tr-TR" sz="2400" dirty="0"/>
            </a:br>
            <a:r>
              <a:rPr lang="tr-TR" sz="2400" dirty="0"/>
              <a:t>2. Basit zamanlı fiilleri, birleşik zamanlı yapmak.</a:t>
            </a:r>
          </a:p>
          <a:p>
            <a:pPr fontAlgn="base"/>
            <a:r>
              <a:rPr lang="tr-TR" sz="2400" dirty="0"/>
              <a:t>Ek-</a:t>
            </a:r>
            <a:r>
              <a:rPr lang="tr-TR" sz="2400" dirty="0" err="1"/>
              <a:t>fiiler</a:t>
            </a:r>
            <a:r>
              <a:rPr lang="tr-TR" sz="2400" dirty="0"/>
              <a:t> </a:t>
            </a:r>
            <a:r>
              <a:rPr lang="tr-TR" sz="2400" b="1" dirty="0"/>
              <a:t>“-idi”</a:t>
            </a:r>
            <a:r>
              <a:rPr lang="tr-TR" sz="2400" dirty="0"/>
              <a:t>, “-</a:t>
            </a:r>
            <a:r>
              <a:rPr lang="tr-TR" sz="2400" b="1" dirty="0"/>
              <a:t>imiş</a:t>
            </a:r>
            <a:r>
              <a:rPr lang="tr-TR" sz="2400" dirty="0"/>
              <a:t>-, “-</a:t>
            </a:r>
            <a:r>
              <a:rPr lang="tr-TR" sz="2400" b="1" dirty="0"/>
              <a:t>ise</a:t>
            </a:r>
            <a:r>
              <a:rPr lang="tr-TR" sz="2400" dirty="0"/>
              <a:t>” ve “-</a:t>
            </a:r>
            <a:r>
              <a:rPr lang="tr-TR" sz="2400" b="1" dirty="0" err="1"/>
              <a:t>dir</a:t>
            </a:r>
            <a:r>
              <a:rPr lang="tr-TR" sz="2400" dirty="0" err="1"/>
              <a:t>“dir</a:t>
            </a:r>
            <a:r>
              <a:rPr lang="tr-TR" sz="2400" dirty="0"/>
              <a:t> ancak sözcüklere bitişik olarak yazıldıklarında ses uyumlarına uyarak değişiklik gösterebilirler.</a:t>
            </a:r>
          </a:p>
          <a:p>
            <a:pPr lvl="5" fontAlgn="base"/>
            <a:r>
              <a:rPr lang="tr-TR" sz="2800" b="1" u="sng" dirty="0"/>
              <a:t>Ek fiiller Türkçede iki görevde </a:t>
            </a:r>
            <a:r>
              <a:rPr lang="tr-TR" sz="2800" b="1" u="sng" dirty="0" smtClean="0"/>
              <a:t>kullanılır:</a:t>
            </a:r>
            <a:endParaRPr lang="tr-TR" sz="2800" b="1" dirty="0"/>
          </a:p>
          <a:p>
            <a:pPr lvl="5" fontAlgn="base"/>
            <a:r>
              <a:rPr lang="tr-TR" sz="2800" b="1" dirty="0"/>
              <a:t>İsimleri ve isim soylu sözcükleri yüklem yapmak,</a:t>
            </a:r>
          </a:p>
          <a:p>
            <a:pPr lvl="5" fontAlgn="base"/>
            <a:r>
              <a:rPr lang="tr-TR" sz="2800" b="1" dirty="0"/>
              <a:t>Basit çekimli fiillere eklenerek birleşik zamanlı fiil yapmak (-</a:t>
            </a:r>
            <a:r>
              <a:rPr lang="tr-TR" sz="2800" b="1" dirty="0" err="1"/>
              <a:t>dir</a:t>
            </a:r>
            <a:r>
              <a:rPr lang="tr-TR" sz="2800" b="1" dirty="0"/>
              <a:t> hariç).</a:t>
            </a:r>
          </a:p>
          <a:p>
            <a:pPr marL="342900" indent="-342900" fontAlgn="base">
              <a:buFont typeface="Arial" pitchFamily="34" charset="0"/>
              <a:buChar char="•"/>
            </a:pPr>
            <a:endParaRPr lang="tr-TR" sz="2000" b="1" u="sng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tr-TR" sz="2000" b="1" u="sng" dirty="0" smtClean="0"/>
              <a:t>Ek </a:t>
            </a:r>
            <a:r>
              <a:rPr lang="tr-TR" sz="2000" b="1" u="sng" dirty="0"/>
              <a:t>Fiilin Dört </a:t>
            </a:r>
            <a:r>
              <a:rPr lang="tr-TR" sz="2000" b="1" u="sng" dirty="0" smtClean="0"/>
              <a:t>Kipe </a:t>
            </a:r>
            <a:r>
              <a:rPr lang="tr-TR" sz="2000" b="1" u="sng" dirty="0"/>
              <a:t>G</a:t>
            </a:r>
            <a:r>
              <a:rPr lang="tr-TR" sz="2000" b="1" u="sng" dirty="0" smtClean="0"/>
              <a:t>öre Çekimi:</a:t>
            </a:r>
          </a:p>
          <a:p>
            <a:pPr marL="342900" indent="-342900" fontAlgn="base">
              <a:buFont typeface="Arial" pitchFamily="34" charset="0"/>
              <a:buChar char="•"/>
            </a:pPr>
            <a:endParaRPr lang="tr-TR" sz="2000" dirty="0"/>
          </a:p>
          <a:p>
            <a:pPr fontAlgn="base"/>
            <a:r>
              <a:rPr lang="tr-TR" sz="2000" b="1" dirty="0"/>
              <a:t>1) </a:t>
            </a:r>
            <a:r>
              <a:rPr lang="tr-TR" sz="2000" b="1" dirty="0" smtClean="0"/>
              <a:t>Ek fiilin </a:t>
            </a:r>
            <a:r>
              <a:rPr lang="tr-TR" sz="2000" b="1" dirty="0"/>
              <a:t>g</a:t>
            </a:r>
            <a:r>
              <a:rPr lang="tr-TR" sz="2000" b="1" dirty="0" smtClean="0"/>
              <a:t>eniş </a:t>
            </a:r>
            <a:r>
              <a:rPr lang="tr-TR" sz="2000" b="1" dirty="0"/>
              <a:t>zamanı </a:t>
            </a:r>
            <a:r>
              <a:rPr lang="tr-TR" sz="2000" dirty="0"/>
              <a:t>(-</a:t>
            </a:r>
            <a:r>
              <a:rPr lang="tr-TR" sz="2000" dirty="0" err="1"/>
              <a:t>ım</a:t>
            </a:r>
            <a:r>
              <a:rPr lang="tr-TR" sz="2000" dirty="0"/>
              <a:t>/-im/-um/-</a:t>
            </a:r>
            <a:r>
              <a:rPr lang="tr-TR" sz="2000" dirty="0" err="1"/>
              <a:t>üm</a:t>
            </a:r>
            <a:r>
              <a:rPr lang="tr-TR" sz="2000" dirty="0"/>
              <a:t>; -</a:t>
            </a:r>
            <a:r>
              <a:rPr lang="tr-TR" sz="2000" dirty="0" err="1"/>
              <a:t>dır</a:t>
            </a:r>
            <a:r>
              <a:rPr lang="tr-TR" sz="2000" dirty="0"/>
              <a:t>/-</a:t>
            </a:r>
            <a:r>
              <a:rPr lang="tr-TR" sz="2000" dirty="0" err="1"/>
              <a:t>dir</a:t>
            </a:r>
            <a:r>
              <a:rPr lang="tr-TR" sz="2000" dirty="0"/>
              <a:t>/-dur/-dür)</a:t>
            </a:r>
          </a:p>
          <a:p>
            <a:pPr fontAlgn="base"/>
            <a:r>
              <a:rPr lang="tr-TR" sz="2000" b="1" dirty="0"/>
              <a:t>2) </a:t>
            </a:r>
            <a:r>
              <a:rPr lang="tr-TR" sz="2000" b="1" dirty="0" smtClean="0"/>
              <a:t>Görülen (bilinen</a:t>
            </a:r>
            <a:r>
              <a:rPr lang="tr-TR" sz="2000" b="1" dirty="0"/>
              <a:t>) geçmiş zaman</a:t>
            </a:r>
            <a:r>
              <a:rPr lang="tr-TR" sz="2000" dirty="0"/>
              <a:t> (-</a:t>
            </a:r>
            <a:r>
              <a:rPr lang="tr-TR" sz="2000" dirty="0" err="1"/>
              <a:t>dı</a:t>
            </a:r>
            <a:r>
              <a:rPr lang="tr-TR" sz="2000" dirty="0"/>
              <a:t>/-</a:t>
            </a:r>
            <a:r>
              <a:rPr lang="tr-TR" sz="2000" dirty="0" err="1"/>
              <a:t>di</a:t>
            </a:r>
            <a:r>
              <a:rPr lang="tr-TR" sz="2000" dirty="0"/>
              <a:t>/-</a:t>
            </a:r>
            <a:r>
              <a:rPr lang="tr-TR" sz="2000" dirty="0" err="1"/>
              <a:t>du</a:t>
            </a:r>
            <a:r>
              <a:rPr lang="tr-TR" sz="2000" dirty="0"/>
              <a:t>/-</a:t>
            </a:r>
            <a:r>
              <a:rPr lang="tr-TR" sz="2000" dirty="0" err="1"/>
              <a:t>dü</a:t>
            </a:r>
            <a:r>
              <a:rPr lang="tr-TR" sz="2000" dirty="0"/>
              <a:t>; -</a:t>
            </a:r>
            <a:r>
              <a:rPr lang="tr-TR" sz="2000" dirty="0" err="1"/>
              <a:t>tı</a:t>
            </a:r>
            <a:r>
              <a:rPr lang="tr-TR" sz="2000" dirty="0"/>
              <a:t>/-ti/-tu/-</a:t>
            </a:r>
            <a:r>
              <a:rPr lang="tr-TR" sz="2000" dirty="0" err="1"/>
              <a:t>tü</a:t>
            </a:r>
            <a:r>
              <a:rPr lang="tr-TR" sz="2000" dirty="0"/>
              <a:t>)</a:t>
            </a:r>
          </a:p>
          <a:p>
            <a:pPr fontAlgn="base"/>
            <a:r>
              <a:rPr lang="tr-TR" sz="2000" b="1" dirty="0"/>
              <a:t>3) </a:t>
            </a:r>
            <a:r>
              <a:rPr lang="tr-TR" sz="2000" b="1" dirty="0" smtClean="0"/>
              <a:t>Duyulan (öğrenilen</a:t>
            </a:r>
            <a:r>
              <a:rPr lang="tr-TR" sz="2000" b="1" dirty="0"/>
              <a:t>) geçmiş zaman</a:t>
            </a:r>
            <a:r>
              <a:rPr lang="tr-TR" sz="2000" dirty="0"/>
              <a:t> (-</a:t>
            </a:r>
            <a:r>
              <a:rPr lang="tr-TR" sz="2000" dirty="0" err="1"/>
              <a:t>mış</a:t>
            </a:r>
            <a:r>
              <a:rPr lang="tr-TR" sz="2000" dirty="0"/>
              <a:t>/-</a:t>
            </a:r>
            <a:r>
              <a:rPr lang="tr-TR" sz="2000" dirty="0" err="1"/>
              <a:t>miş</a:t>
            </a:r>
            <a:r>
              <a:rPr lang="tr-TR" sz="2000" dirty="0"/>
              <a:t>/-muş/-</a:t>
            </a:r>
            <a:r>
              <a:rPr lang="tr-TR" sz="2000" dirty="0" err="1"/>
              <a:t>müş</a:t>
            </a:r>
            <a:r>
              <a:rPr lang="tr-TR" sz="2000" dirty="0"/>
              <a:t>)</a:t>
            </a:r>
          </a:p>
          <a:p>
            <a:pPr fontAlgn="base"/>
            <a:r>
              <a:rPr lang="tr-TR" sz="2000" b="1" dirty="0"/>
              <a:t>4) Şart kipi</a:t>
            </a:r>
            <a:r>
              <a:rPr lang="tr-TR" sz="2000" dirty="0"/>
              <a:t> (-</a:t>
            </a:r>
            <a:r>
              <a:rPr lang="tr-TR" sz="2000" dirty="0" err="1"/>
              <a:t>sa</a:t>
            </a:r>
            <a:r>
              <a:rPr lang="tr-TR" sz="2000" dirty="0"/>
              <a:t>/-se</a:t>
            </a:r>
            <a:r>
              <a:rPr lang="tr-TR" sz="2000" dirty="0" smtClean="0"/>
              <a:t>)</a:t>
            </a:r>
          </a:p>
          <a:p>
            <a:pPr fontAlgn="base"/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831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342900"/>
            <a:ext cx="693420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sz="2000" b="1" dirty="0" smtClean="0"/>
              <a:t>1. </a:t>
            </a:r>
            <a:r>
              <a:rPr lang="tr-TR" sz="2400" b="1" dirty="0" smtClean="0"/>
              <a:t>EK </a:t>
            </a:r>
            <a:r>
              <a:rPr lang="tr-TR" sz="2400" b="1" dirty="0"/>
              <a:t>FİİLİN GENİŞ </a:t>
            </a:r>
            <a:r>
              <a:rPr lang="tr-TR" sz="2400" b="1" dirty="0" smtClean="0"/>
              <a:t>ZAMANI</a:t>
            </a:r>
            <a:endParaRPr lang="tr-TR" sz="2400" dirty="0"/>
          </a:p>
          <a:p>
            <a:pPr fontAlgn="base"/>
            <a:r>
              <a:rPr lang="tr-TR" sz="2000" b="1" dirty="0"/>
              <a:t>Eki:</a:t>
            </a:r>
            <a:r>
              <a:rPr lang="tr-TR" sz="2000" dirty="0"/>
              <a:t> -</a:t>
            </a:r>
            <a:r>
              <a:rPr lang="tr-TR" sz="2000" dirty="0" err="1"/>
              <a:t>ım</a:t>
            </a:r>
            <a:r>
              <a:rPr lang="tr-TR" sz="2000" dirty="0"/>
              <a:t>/-im/-um/-</a:t>
            </a:r>
            <a:r>
              <a:rPr lang="tr-TR" sz="2000" dirty="0" err="1"/>
              <a:t>üm</a:t>
            </a:r>
            <a:r>
              <a:rPr lang="tr-TR" sz="2000" dirty="0"/>
              <a:t>; -</a:t>
            </a:r>
            <a:r>
              <a:rPr lang="tr-TR" sz="2000" dirty="0" err="1"/>
              <a:t>dır</a:t>
            </a:r>
            <a:r>
              <a:rPr lang="tr-TR" sz="2000" dirty="0"/>
              <a:t>/-</a:t>
            </a:r>
            <a:r>
              <a:rPr lang="tr-TR" sz="2000" dirty="0" err="1"/>
              <a:t>dir</a:t>
            </a:r>
            <a:r>
              <a:rPr lang="tr-TR" sz="2000" dirty="0"/>
              <a:t>/-dur/-dür</a:t>
            </a:r>
          </a:p>
          <a:p>
            <a:pPr fontAlgn="base"/>
            <a:r>
              <a:rPr lang="tr-TR" sz="2000" dirty="0"/>
              <a:t>Ek fiilin geniş zamanında şahıs ekleri kullanılır. Sadece </a:t>
            </a:r>
            <a:r>
              <a:rPr lang="tr-TR" sz="2000" dirty="0" smtClean="0"/>
              <a:t>o </a:t>
            </a:r>
            <a:r>
              <a:rPr lang="tr-TR" sz="2000" dirty="0"/>
              <a:t>ve </a:t>
            </a:r>
            <a:r>
              <a:rPr lang="tr-TR" sz="2000" dirty="0" smtClean="0"/>
              <a:t>onlar </a:t>
            </a:r>
            <a:r>
              <a:rPr lang="tr-TR" sz="2000" dirty="0"/>
              <a:t>şahıs zamirlerinde </a:t>
            </a:r>
            <a:r>
              <a:rPr lang="tr-TR" sz="2000" b="1" dirty="0"/>
              <a:t>-</a:t>
            </a:r>
            <a:r>
              <a:rPr lang="tr-TR" sz="2000" b="1" dirty="0" err="1"/>
              <a:t>dır</a:t>
            </a:r>
            <a:r>
              <a:rPr lang="tr-TR" sz="2000" dirty="0"/>
              <a:t> eki kullanılır.</a:t>
            </a:r>
          </a:p>
          <a:p>
            <a:pPr lvl="1" fontAlgn="base"/>
            <a:r>
              <a:rPr lang="tr-TR" sz="2000" dirty="0" smtClean="0"/>
              <a:t>Teklik 1. Şahıs </a:t>
            </a:r>
            <a:r>
              <a:rPr lang="tr-TR" sz="2000" dirty="0"/>
              <a:t>(ben) ⇒ insanım,</a:t>
            </a:r>
            <a:br>
              <a:rPr lang="tr-TR" sz="2000" dirty="0"/>
            </a:br>
            <a:r>
              <a:rPr lang="tr-TR" sz="2000" dirty="0" smtClean="0"/>
              <a:t>Teklik 2</a:t>
            </a:r>
            <a:r>
              <a:rPr lang="tr-TR" sz="2000" dirty="0"/>
              <a:t>.</a:t>
            </a:r>
            <a:r>
              <a:rPr lang="tr-TR" sz="2000" dirty="0" smtClean="0"/>
              <a:t> </a:t>
            </a:r>
            <a:r>
              <a:rPr lang="tr-TR" sz="2000" dirty="0"/>
              <a:t>Şahıs (sen) ⇒ insansın,</a:t>
            </a:r>
            <a:br>
              <a:rPr lang="tr-TR" sz="2000" dirty="0"/>
            </a:br>
            <a:r>
              <a:rPr lang="tr-TR" sz="2000" dirty="0" smtClean="0"/>
              <a:t>Teklik 3. </a:t>
            </a:r>
            <a:r>
              <a:rPr lang="tr-TR" sz="2000" dirty="0"/>
              <a:t>Şahıs (o) ⇒ insan(</a:t>
            </a:r>
            <a:r>
              <a:rPr lang="tr-TR" sz="2000" dirty="0" err="1"/>
              <a:t>dır</a:t>
            </a:r>
            <a:r>
              <a:rPr lang="tr-TR" sz="2000" dirty="0"/>
              <a:t>),</a:t>
            </a:r>
          </a:p>
          <a:p>
            <a:pPr lvl="1" fontAlgn="base"/>
            <a:r>
              <a:rPr lang="tr-TR" sz="2000" dirty="0" smtClean="0"/>
              <a:t>Çokluk 1. </a:t>
            </a:r>
            <a:r>
              <a:rPr lang="tr-TR" sz="2000" dirty="0"/>
              <a:t>Şahıs (biz) ⇒ insanız,</a:t>
            </a:r>
            <a:br>
              <a:rPr lang="tr-TR" sz="2000" dirty="0"/>
            </a:br>
            <a:r>
              <a:rPr lang="tr-TR" sz="2000" dirty="0" smtClean="0"/>
              <a:t>Çokluk 2. </a:t>
            </a:r>
            <a:r>
              <a:rPr lang="tr-TR" sz="2000" dirty="0"/>
              <a:t>Şahıs (siz) ⇒ insansınız,</a:t>
            </a:r>
            <a:br>
              <a:rPr lang="tr-TR" sz="2000" dirty="0"/>
            </a:br>
            <a:r>
              <a:rPr lang="tr-TR" sz="2000" dirty="0" smtClean="0"/>
              <a:t>Çokluk 3. </a:t>
            </a:r>
            <a:r>
              <a:rPr lang="tr-TR" sz="2000" dirty="0"/>
              <a:t>Şahıs (onlar) ⇒ </a:t>
            </a:r>
            <a:r>
              <a:rPr lang="tr-TR" sz="2000" dirty="0" smtClean="0"/>
              <a:t>insan(</a:t>
            </a:r>
            <a:r>
              <a:rPr lang="tr-TR" sz="2000" dirty="0" err="1" smtClean="0"/>
              <a:t>dır</a:t>
            </a:r>
            <a:r>
              <a:rPr lang="tr-TR" sz="2000" dirty="0" smtClean="0"/>
              <a:t>)</a:t>
            </a:r>
            <a:r>
              <a:rPr lang="tr-TR" sz="2000" dirty="0" err="1" smtClean="0"/>
              <a:t>lar</a:t>
            </a:r>
            <a:endParaRPr lang="tr-TR" sz="2000" dirty="0"/>
          </a:p>
          <a:p>
            <a:pPr lvl="1" fontAlgn="base"/>
            <a:r>
              <a:rPr lang="tr-TR" sz="2000" dirty="0"/>
              <a:t>Ben bir küçük </a:t>
            </a:r>
            <a:r>
              <a:rPr lang="tr-TR" sz="2000" b="1" dirty="0"/>
              <a:t>kelebeğim</a:t>
            </a:r>
            <a:r>
              <a:rPr lang="tr-TR" sz="2000" dirty="0"/>
              <a:t>.</a:t>
            </a:r>
          </a:p>
          <a:p>
            <a:pPr lvl="1" fontAlgn="base"/>
            <a:r>
              <a:rPr lang="tr-TR" sz="2000" dirty="0"/>
              <a:t>Üstümüze doğan bir </a:t>
            </a:r>
            <a:r>
              <a:rPr lang="tr-TR" sz="2000" b="1" dirty="0"/>
              <a:t>güneşsin</a:t>
            </a:r>
            <a:r>
              <a:rPr lang="tr-TR" sz="2000" dirty="0"/>
              <a:t> sen</a:t>
            </a:r>
            <a:r>
              <a:rPr lang="tr-TR" sz="2000" dirty="0" smtClean="0"/>
              <a:t>.</a:t>
            </a:r>
          </a:p>
          <a:p>
            <a:pPr fontAlgn="base"/>
            <a:r>
              <a:rPr lang="tr-TR" sz="2000" dirty="0" smtClean="0"/>
              <a:t>Bu </a:t>
            </a:r>
            <a:r>
              <a:rPr lang="tr-TR" sz="2000" dirty="0"/>
              <a:t>ek, fiillere getirildiğinde </a:t>
            </a:r>
            <a:r>
              <a:rPr lang="tr-TR" sz="2000" b="1" dirty="0"/>
              <a:t>kesinlik </a:t>
            </a:r>
            <a:r>
              <a:rPr lang="tr-TR" sz="2000" dirty="0"/>
              <a:t>veya </a:t>
            </a:r>
            <a:r>
              <a:rPr lang="tr-TR" sz="2000" b="1" dirty="0"/>
              <a:t>olasılık</a:t>
            </a:r>
            <a:r>
              <a:rPr lang="tr-TR" sz="2000" dirty="0"/>
              <a:t> anlamı katar.</a:t>
            </a:r>
          </a:p>
          <a:p>
            <a:pPr lvl="1" fontAlgn="base"/>
            <a:r>
              <a:rPr lang="tr-TR" sz="2000" dirty="0"/>
              <a:t>Her taraf bugün bir başka </a:t>
            </a:r>
            <a:r>
              <a:rPr lang="tr-TR" sz="2000" b="1" dirty="0"/>
              <a:t>güzel(</a:t>
            </a:r>
            <a:r>
              <a:rPr lang="tr-TR" sz="2000" b="1" dirty="0" err="1"/>
              <a:t>dir</a:t>
            </a:r>
            <a:r>
              <a:rPr lang="tr-TR" sz="2000" b="1" dirty="0"/>
              <a:t>)</a:t>
            </a:r>
            <a:r>
              <a:rPr lang="tr-TR" sz="2000" dirty="0"/>
              <a:t>. (olasılık)</a:t>
            </a:r>
          </a:p>
          <a:p>
            <a:pPr lvl="1" fontAlgn="base"/>
            <a:r>
              <a:rPr lang="tr-TR" sz="2000" dirty="0"/>
              <a:t>Ulaş şimdi tatil </a:t>
            </a:r>
            <a:r>
              <a:rPr lang="tr-TR" sz="2000" b="1" dirty="0"/>
              <a:t>yapıyor(dur)</a:t>
            </a:r>
            <a:r>
              <a:rPr lang="tr-TR" sz="2000" dirty="0"/>
              <a:t>. (olasılık)</a:t>
            </a:r>
          </a:p>
          <a:p>
            <a:pPr lvl="1" fontAlgn="base"/>
            <a:r>
              <a:rPr lang="tr-TR" sz="2000" dirty="0"/>
              <a:t>Bu durumda işe </a:t>
            </a:r>
            <a:r>
              <a:rPr lang="tr-TR" sz="2000" b="1" dirty="0"/>
              <a:t>gitmeyecek(tir)</a:t>
            </a:r>
            <a:r>
              <a:rPr lang="tr-TR" sz="2000" dirty="0"/>
              <a:t>. (kesinlik)</a:t>
            </a:r>
          </a:p>
          <a:p>
            <a:pPr fontAlgn="base"/>
            <a:r>
              <a:rPr lang="tr-TR" sz="2000" b="1" dirty="0" smtClean="0"/>
              <a:t>a.  </a:t>
            </a:r>
            <a:r>
              <a:rPr lang="tr-TR" sz="2000" b="1" dirty="0"/>
              <a:t>Olumlu:</a:t>
            </a:r>
            <a:endParaRPr lang="tr-TR" sz="2000" dirty="0"/>
          </a:p>
          <a:p>
            <a:pPr fontAlgn="base"/>
            <a:r>
              <a:rPr lang="tr-TR" sz="2000" dirty="0"/>
              <a:t>Buraların havası </a:t>
            </a:r>
            <a:r>
              <a:rPr lang="tr-TR" sz="2000" b="1" dirty="0"/>
              <a:t>temizdir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Benim babam </a:t>
            </a:r>
            <a:r>
              <a:rPr lang="tr-TR" sz="2000" b="1" dirty="0"/>
              <a:t>askerdir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Ben bugün yorgun ve </a:t>
            </a:r>
            <a:r>
              <a:rPr lang="tr-TR" sz="2000" b="1" dirty="0"/>
              <a:t>hastayım</a:t>
            </a:r>
            <a:r>
              <a:rPr lang="tr-TR" sz="2000" dirty="0"/>
              <a:t>.</a:t>
            </a:r>
          </a:p>
          <a:p>
            <a:pPr fontAlgn="base"/>
            <a:r>
              <a:rPr lang="tr-TR" sz="2000" b="1" dirty="0"/>
              <a:t>b</a:t>
            </a:r>
            <a:r>
              <a:rPr lang="tr-TR" sz="2000" b="1" dirty="0" smtClean="0"/>
              <a:t>. Olumsuz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Ek fiilin geniş zaman olumsuzu </a:t>
            </a:r>
            <a:r>
              <a:rPr lang="tr-TR" sz="2000" b="1" dirty="0"/>
              <a:t>“değil”</a:t>
            </a:r>
            <a:r>
              <a:rPr lang="tr-TR" sz="2000" dirty="0"/>
              <a:t> ve “</a:t>
            </a:r>
            <a:r>
              <a:rPr lang="tr-TR" sz="2000" b="1" dirty="0"/>
              <a:t>yok</a:t>
            </a:r>
            <a:r>
              <a:rPr lang="tr-TR" sz="2000" dirty="0"/>
              <a:t>” kelimesiyle yapılır.</a:t>
            </a:r>
          </a:p>
          <a:p>
            <a:pPr fontAlgn="base"/>
            <a:r>
              <a:rPr lang="tr-TR" sz="2000" dirty="0"/>
              <a:t>Biz artık buralarda </a:t>
            </a:r>
            <a:r>
              <a:rPr lang="tr-TR" sz="2000" b="1" dirty="0"/>
              <a:t>değiliz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Benim babam artık bu okulun müdürü </a:t>
            </a:r>
            <a:r>
              <a:rPr lang="tr-TR" sz="2000" b="1" dirty="0"/>
              <a:t>değil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Cebimde beş lira </a:t>
            </a:r>
            <a:r>
              <a:rPr lang="tr-TR" sz="2000" b="1" dirty="0"/>
              <a:t>var</a:t>
            </a:r>
            <a:r>
              <a:rPr lang="tr-TR" sz="2000" dirty="0"/>
              <a:t>.  → Cebimde beş lira </a:t>
            </a:r>
            <a:r>
              <a:rPr lang="tr-TR" sz="2000" b="1" dirty="0"/>
              <a:t>yok</a:t>
            </a:r>
            <a:r>
              <a:rPr lang="tr-TR" sz="2000" dirty="0"/>
              <a:t>.</a:t>
            </a:r>
          </a:p>
          <a:p>
            <a:pPr fontAlgn="base"/>
            <a:r>
              <a:rPr lang="tr-TR" sz="2000" b="1" dirty="0"/>
              <a:t>c</a:t>
            </a:r>
            <a:r>
              <a:rPr lang="tr-TR" sz="2000" b="1" dirty="0" smtClean="0"/>
              <a:t>.  Soru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Ek fiil geniş zaman soru, soru ekleri </a:t>
            </a:r>
            <a:r>
              <a:rPr lang="tr-TR" sz="2000" b="1" dirty="0"/>
              <a:t>-mı, -mi, -mu, -mü</a:t>
            </a:r>
            <a:r>
              <a:rPr lang="tr-TR" sz="2000" dirty="0"/>
              <a:t> getirilerek yapılır.</a:t>
            </a:r>
          </a:p>
          <a:p>
            <a:pPr fontAlgn="base"/>
            <a:r>
              <a:rPr lang="tr-TR" sz="2000" dirty="0"/>
              <a:t>Yarın hava </a:t>
            </a:r>
            <a:r>
              <a:rPr lang="tr-TR" sz="2000" b="1" dirty="0"/>
              <a:t>karlı mı</a:t>
            </a:r>
            <a:r>
              <a:rPr lang="tr-TR" sz="2000" dirty="0"/>
              <a:t>? (karlı mıdır)</a:t>
            </a:r>
          </a:p>
          <a:p>
            <a:pPr fontAlgn="base"/>
            <a:r>
              <a:rPr lang="tr-TR" sz="2000" dirty="0"/>
              <a:t>Arkadaşınız derslerinde </a:t>
            </a:r>
            <a:r>
              <a:rPr lang="tr-TR" sz="2000" b="1" dirty="0"/>
              <a:t>başarılı mı</a:t>
            </a:r>
            <a:r>
              <a:rPr lang="tr-TR" sz="2000" dirty="0"/>
              <a:t>? (başarılı mıdır)</a:t>
            </a:r>
          </a:p>
          <a:p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11141242" y="419100"/>
            <a:ext cx="6613358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sz="2000" b="1" dirty="0"/>
              <a:t>Not</a:t>
            </a:r>
            <a:r>
              <a:rPr lang="tr-TR" sz="2000" dirty="0"/>
              <a:t>: </a:t>
            </a:r>
            <a:r>
              <a:rPr lang="tr-TR" sz="2000" dirty="0" smtClean="0"/>
              <a:t>Ek fiilin </a:t>
            </a:r>
            <a:r>
              <a:rPr lang="tr-TR" sz="2000" dirty="0"/>
              <a:t>geniş zamanında </a:t>
            </a:r>
            <a:r>
              <a:rPr lang="tr-TR" sz="2000" dirty="0" smtClean="0"/>
              <a:t>teklik üçüncü </a:t>
            </a:r>
            <a:r>
              <a:rPr lang="tr-TR" sz="2000" dirty="0"/>
              <a:t>şahıstaki </a:t>
            </a:r>
            <a:r>
              <a:rPr lang="tr-TR" sz="2000" b="1" dirty="0"/>
              <a:t>–</a:t>
            </a:r>
            <a:r>
              <a:rPr lang="tr-TR" sz="2000" b="1" dirty="0" err="1"/>
              <a:t>dır</a:t>
            </a:r>
            <a:r>
              <a:rPr lang="tr-TR" sz="2000" b="1" dirty="0"/>
              <a:t>, -</a:t>
            </a:r>
            <a:r>
              <a:rPr lang="tr-TR" sz="2000" b="1" dirty="0" err="1"/>
              <a:t>dir</a:t>
            </a:r>
            <a:r>
              <a:rPr lang="tr-TR" sz="2000" b="1" dirty="0"/>
              <a:t>, -dür, -dur (–tır, -tir, -tür, -tur)</a:t>
            </a:r>
            <a:r>
              <a:rPr lang="tr-TR" sz="2000" dirty="0"/>
              <a:t> ekleri çoğu zaman düşer. Bu ekler kullanılmazsa cümlenin anlamında değişme olmaz.</a:t>
            </a:r>
          </a:p>
          <a:p>
            <a:pPr fontAlgn="base"/>
            <a:r>
              <a:rPr lang="tr-TR" sz="2000" b="1" dirty="0"/>
              <a:t>Kullanımı</a:t>
            </a:r>
            <a:r>
              <a:rPr lang="tr-TR" sz="2000" dirty="0"/>
              <a:t>: Bildirme eki cümleye kesinlik anlamı katar. Ama kullanılamadığı durumlarda cümlenin anlamı değişmez.</a:t>
            </a:r>
          </a:p>
          <a:p>
            <a:pPr fontAlgn="base"/>
            <a:r>
              <a:rPr lang="tr-TR" sz="2000" dirty="0"/>
              <a:t>Bu </a:t>
            </a:r>
            <a:r>
              <a:rPr lang="tr-TR" sz="2000" b="1" dirty="0"/>
              <a:t>kalem</a:t>
            </a:r>
            <a:r>
              <a:rPr lang="tr-TR" sz="2000" dirty="0"/>
              <a:t>. (Bu </a:t>
            </a:r>
            <a:r>
              <a:rPr lang="tr-TR" sz="2000" b="1" dirty="0"/>
              <a:t>kalemdir</a:t>
            </a:r>
            <a:r>
              <a:rPr lang="tr-TR" sz="2000" dirty="0"/>
              <a:t>.)</a:t>
            </a:r>
          </a:p>
          <a:p>
            <a:pPr fontAlgn="base"/>
            <a:r>
              <a:rPr lang="tr-TR" sz="2000" b="1" dirty="0"/>
              <a:t>Dikkat!</a:t>
            </a:r>
            <a:r>
              <a:rPr lang="tr-TR" sz="2000" dirty="0"/>
              <a:t> “p, ç, t, k, f, s, ş, h” </a:t>
            </a:r>
            <a:r>
              <a:rPr lang="tr-TR" sz="2000" dirty="0" smtClean="0"/>
              <a:t>sert</a:t>
            </a:r>
            <a:r>
              <a:rPr lang="tr-TR" sz="2000" dirty="0"/>
              <a:t> </a:t>
            </a:r>
            <a:r>
              <a:rPr lang="tr-TR" sz="2000" dirty="0">
                <a:hlinkClick r:id="rId11"/>
              </a:rPr>
              <a:t>ünsüzler</a:t>
            </a:r>
            <a:r>
              <a:rPr lang="tr-TR" sz="2000" dirty="0"/>
              <a:t>den sonra -tır, -tir, -tur, -tür ekleri gelir.</a:t>
            </a:r>
          </a:p>
          <a:p>
            <a:pPr fontAlgn="base"/>
            <a:r>
              <a:rPr lang="tr-TR" sz="2000" dirty="0"/>
              <a:t>Onlar ağaç. (Onlar </a:t>
            </a:r>
            <a:r>
              <a:rPr lang="tr-TR" sz="2000" b="1" dirty="0"/>
              <a:t>ağaç-tır</a:t>
            </a:r>
            <a:r>
              <a:rPr lang="tr-TR" sz="2000" dirty="0"/>
              <a:t>.)</a:t>
            </a:r>
          </a:p>
          <a:p>
            <a:pPr fontAlgn="base"/>
            <a:r>
              <a:rPr lang="tr-TR" sz="2000" b="1" dirty="0"/>
              <a:t>Dikkat!</a:t>
            </a:r>
            <a:r>
              <a:rPr lang="tr-TR" sz="2000" dirty="0"/>
              <a:t> Ek fiil geniş zaman ile iyelik ekleri birbirine karıştırılmamalıdır.</a:t>
            </a:r>
          </a:p>
          <a:p>
            <a:pPr fontAlgn="base"/>
            <a:r>
              <a:rPr lang="tr-TR" sz="2000" dirty="0"/>
              <a:t>Ben-im (Tamlayan eki) öğretmen-im (İyelik eki)</a:t>
            </a:r>
          </a:p>
          <a:p>
            <a:pPr fontAlgn="base"/>
            <a:r>
              <a:rPr lang="tr-TR" sz="2000" dirty="0"/>
              <a:t>Ben </a:t>
            </a:r>
            <a:r>
              <a:rPr lang="tr-TR" sz="2000" b="1" dirty="0"/>
              <a:t>öğretmen-im</a:t>
            </a:r>
            <a:r>
              <a:rPr lang="tr-TR" sz="2000" dirty="0"/>
              <a:t>. (Ek fiil)</a:t>
            </a:r>
          </a:p>
          <a:p>
            <a:pPr fontAlgn="base"/>
            <a:r>
              <a:rPr lang="tr-TR" sz="2000" b="1" dirty="0"/>
              <a:t>Dikkat!</a:t>
            </a:r>
            <a:r>
              <a:rPr lang="tr-TR" sz="2000" dirty="0"/>
              <a:t> Ek fiilin görülen geçmiş zaman, </a:t>
            </a:r>
            <a:r>
              <a:rPr lang="tr-TR" sz="2000" dirty="0" smtClean="0"/>
              <a:t>ek </a:t>
            </a:r>
            <a:r>
              <a:rPr lang="tr-TR" sz="2000" dirty="0"/>
              <a:t>fiilin duyulan geçmiş zaman ve </a:t>
            </a:r>
            <a:r>
              <a:rPr lang="tr-TR" sz="2000" dirty="0" smtClean="0"/>
              <a:t>ek </a:t>
            </a:r>
            <a:r>
              <a:rPr lang="tr-TR" sz="2000" dirty="0"/>
              <a:t>fiilin şart kipinde ekler kelimelere şu şekilde gelir.</a:t>
            </a:r>
          </a:p>
          <a:p>
            <a:pPr fontAlgn="base"/>
            <a:r>
              <a:rPr lang="tr-TR" sz="2000" u="sng" dirty="0"/>
              <a:t>1. Ek fiil kelimeye ayrı yazılırsa </a:t>
            </a:r>
            <a:r>
              <a:rPr lang="tr-TR" sz="2000" b="1" u="sng" dirty="0" smtClean="0"/>
              <a:t> idi</a:t>
            </a:r>
            <a:r>
              <a:rPr lang="tr-TR" sz="2000" b="1" u="sng" dirty="0"/>
              <a:t>, imiş, i</a:t>
            </a:r>
            <a:r>
              <a:rPr lang="tr-TR" sz="2000" b="1" u="sng" dirty="0" smtClean="0"/>
              <a:t>se</a:t>
            </a:r>
            <a:r>
              <a:rPr lang="tr-TR" sz="2000" u="sng" dirty="0"/>
              <a:t> şeklinde </a:t>
            </a:r>
            <a:r>
              <a:rPr lang="tr-TR" sz="2000" u="sng" dirty="0" smtClean="0"/>
              <a:t>yazılır:</a:t>
            </a:r>
            <a:endParaRPr lang="tr-TR" sz="2000" dirty="0"/>
          </a:p>
          <a:p>
            <a:pPr fontAlgn="base"/>
            <a:r>
              <a:rPr lang="tr-TR" sz="2000" dirty="0"/>
              <a:t>Geçen hafta çok </a:t>
            </a:r>
            <a:r>
              <a:rPr lang="tr-TR" sz="2000" b="1" dirty="0"/>
              <a:t>hasta idi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Yeni aldığı bilgisayar </a:t>
            </a:r>
            <a:r>
              <a:rPr lang="tr-TR" sz="2000" b="1" dirty="0"/>
              <a:t>bozuk imiş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Yarın </a:t>
            </a:r>
            <a:r>
              <a:rPr lang="tr-TR" sz="2000" b="1" dirty="0"/>
              <a:t>tatil ise</a:t>
            </a:r>
            <a:r>
              <a:rPr lang="tr-TR" sz="2000" dirty="0"/>
              <a:t> seninle sinemaya gelirim.</a:t>
            </a:r>
          </a:p>
          <a:p>
            <a:pPr fontAlgn="base"/>
            <a:r>
              <a:rPr lang="tr-TR" sz="2000" u="sng" dirty="0"/>
              <a:t>2. Sessiz harfle biten bir kelimeye </a:t>
            </a:r>
            <a:r>
              <a:rPr lang="tr-TR" sz="2000" u="sng" dirty="0" smtClean="0"/>
              <a:t>ek </a:t>
            </a:r>
            <a:r>
              <a:rPr lang="tr-TR" sz="2000" u="sng" dirty="0"/>
              <a:t>fiil bitişik yazılırsa </a:t>
            </a:r>
            <a:r>
              <a:rPr lang="tr-TR" sz="2000" b="1" u="sng" dirty="0"/>
              <a:t>–</a:t>
            </a:r>
            <a:r>
              <a:rPr lang="tr-TR" sz="2000" b="1" u="sng" dirty="0" err="1"/>
              <a:t>di</a:t>
            </a:r>
            <a:r>
              <a:rPr lang="tr-TR" sz="2000" b="1" u="sng" dirty="0"/>
              <a:t>, </a:t>
            </a:r>
            <a:endParaRPr lang="tr-TR" sz="2000" b="1" u="sng" dirty="0" smtClean="0"/>
          </a:p>
          <a:p>
            <a:pPr fontAlgn="base"/>
            <a:r>
              <a:rPr lang="tr-TR" sz="2000" b="1" u="sng" dirty="0" smtClean="0"/>
              <a:t>-</a:t>
            </a:r>
            <a:r>
              <a:rPr lang="tr-TR" sz="2000" b="1" u="sng" dirty="0" err="1" smtClean="0"/>
              <a:t>miş</a:t>
            </a:r>
            <a:r>
              <a:rPr lang="tr-TR" sz="2000" b="1" u="sng" dirty="0"/>
              <a:t>, -se</a:t>
            </a:r>
            <a:r>
              <a:rPr lang="tr-TR" sz="2000" u="sng" dirty="0"/>
              <a:t> şeklinde </a:t>
            </a:r>
            <a:r>
              <a:rPr lang="tr-TR" sz="2000" u="sng" dirty="0" smtClean="0"/>
              <a:t>yazılır:</a:t>
            </a:r>
            <a:endParaRPr lang="tr-TR" sz="2000" dirty="0"/>
          </a:p>
          <a:p>
            <a:pPr fontAlgn="base"/>
            <a:r>
              <a:rPr lang="tr-TR" sz="2000" dirty="0"/>
              <a:t>Geçen yıl okuduğumuz kitaplar çok </a:t>
            </a:r>
            <a:r>
              <a:rPr lang="tr-TR" sz="2000" b="1" dirty="0"/>
              <a:t>güzeldi</a:t>
            </a:r>
            <a:r>
              <a:rPr lang="tr-TR" sz="2000" dirty="0"/>
              <a:t>.</a:t>
            </a:r>
          </a:p>
          <a:p>
            <a:pPr fontAlgn="base"/>
            <a:r>
              <a:rPr lang="tr-TR" sz="2000" b="1" dirty="0"/>
              <a:t>Yorgunsan</a:t>
            </a:r>
            <a:r>
              <a:rPr lang="tr-TR" sz="2000" dirty="0"/>
              <a:t> biraz dinlen.</a:t>
            </a:r>
          </a:p>
          <a:p>
            <a:pPr fontAlgn="base"/>
            <a:r>
              <a:rPr lang="tr-TR" sz="2000" dirty="0"/>
              <a:t>Soru </a:t>
            </a:r>
            <a:r>
              <a:rPr lang="tr-TR" sz="2000" b="1" dirty="0"/>
              <a:t>yanlışsa</a:t>
            </a:r>
            <a:r>
              <a:rPr lang="tr-TR" sz="2000" dirty="0"/>
              <a:t> iptal edelim.</a:t>
            </a:r>
          </a:p>
          <a:p>
            <a:pPr fontAlgn="base"/>
            <a:r>
              <a:rPr lang="tr-TR" sz="2000" dirty="0"/>
              <a:t>Bugün kafası </a:t>
            </a:r>
            <a:r>
              <a:rPr lang="tr-TR" sz="2000" b="1" dirty="0"/>
              <a:t>bozukmuş</a:t>
            </a:r>
            <a:r>
              <a:rPr lang="tr-TR" sz="2000" dirty="0"/>
              <a:t>.</a:t>
            </a:r>
          </a:p>
          <a:p>
            <a:pPr fontAlgn="base"/>
            <a:r>
              <a:rPr lang="tr-TR" sz="2000" u="sng" dirty="0"/>
              <a:t>3. Sesli harfle biten bir kelimeye </a:t>
            </a:r>
            <a:r>
              <a:rPr lang="tr-TR" sz="2000" u="sng" dirty="0" smtClean="0"/>
              <a:t>ek </a:t>
            </a:r>
            <a:r>
              <a:rPr lang="tr-TR" sz="2000" u="sng" dirty="0"/>
              <a:t>fiil bitişik yazılırsa </a:t>
            </a:r>
            <a:r>
              <a:rPr lang="tr-TR" sz="2000" b="1" u="sng" dirty="0"/>
              <a:t>–</a:t>
            </a:r>
            <a:r>
              <a:rPr lang="tr-TR" sz="2000" b="1" u="sng" dirty="0" err="1"/>
              <a:t>ydi</a:t>
            </a:r>
            <a:r>
              <a:rPr lang="tr-TR" sz="2000" b="1" u="sng" dirty="0"/>
              <a:t>, </a:t>
            </a:r>
            <a:endParaRPr lang="tr-TR" sz="2000" b="1" u="sng" dirty="0" smtClean="0"/>
          </a:p>
          <a:p>
            <a:pPr fontAlgn="base"/>
            <a:r>
              <a:rPr lang="tr-TR" sz="2000" b="1" u="sng" dirty="0" smtClean="0"/>
              <a:t>-</a:t>
            </a:r>
            <a:r>
              <a:rPr lang="tr-TR" sz="2000" b="1" u="sng" dirty="0" err="1" smtClean="0"/>
              <a:t>ymiş</a:t>
            </a:r>
            <a:r>
              <a:rPr lang="tr-TR" sz="2000" b="1" u="sng" dirty="0"/>
              <a:t>, -</a:t>
            </a:r>
            <a:r>
              <a:rPr lang="tr-TR" sz="2000" b="1" u="sng" dirty="0" err="1"/>
              <a:t>yse</a:t>
            </a:r>
            <a:r>
              <a:rPr lang="tr-TR" sz="2000" u="sng" dirty="0"/>
              <a:t> şeklinde </a:t>
            </a:r>
            <a:r>
              <a:rPr lang="tr-TR" sz="2000" u="sng" dirty="0" smtClean="0"/>
              <a:t>yazılır:</a:t>
            </a:r>
            <a:endParaRPr lang="tr-TR" sz="2000" dirty="0"/>
          </a:p>
          <a:p>
            <a:pPr fontAlgn="base"/>
            <a:r>
              <a:rPr lang="tr-TR" sz="2000" dirty="0"/>
              <a:t>Sınavda çok </a:t>
            </a:r>
            <a:r>
              <a:rPr lang="tr-TR" sz="2000" b="1" dirty="0"/>
              <a:t>heyecanlıymış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Matematik sınavında çok </a:t>
            </a:r>
            <a:r>
              <a:rPr lang="tr-TR" sz="2000" b="1" dirty="0"/>
              <a:t>başarılıydı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Arkadaşınız </a:t>
            </a:r>
            <a:r>
              <a:rPr lang="tr-TR" sz="2000" b="1" dirty="0"/>
              <a:t>hastaysa</a:t>
            </a:r>
            <a:r>
              <a:rPr lang="tr-TR" sz="2000" dirty="0"/>
              <a:t> mutlaka ziyaret edin.</a:t>
            </a:r>
          </a:p>
        </p:txBody>
      </p:sp>
    </p:spTree>
    <p:extLst>
      <p:ext uri="{BB962C8B-B14F-4D97-AF65-F5344CB8AC3E}">
        <p14:creationId xmlns:p14="http://schemas.microsoft.com/office/powerpoint/2010/main" val="34676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670999"/>
            <a:ext cx="69342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sz="2400" b="1" dirty="0" smtClean="0"/>
              <a:t>2. </a:t>
            </a:r>
            <a:r>
              <a:rPr lang="tr-TR" sz="2400" b="1" dirty="0"/>
              <a:t>EK FİİLİN GÖRÜLEN GEÇMİŞ ZAMANI:</a:t>
            </a:r>
            <a:endParaRPr lang="tr-TR" sz="2400" dirty="0"/>
          </a:p>
          <a:p>
            <a:pPr fontAlgn="base"/>
            <a:r>
              <a:rPr lang="tr-TR" sz="2000" b="1" dirty="0"/>
              <a:t>Tanım</a:t>
            </a:r>
            <a:r>
              <a:rPr lang="tr-TR" sz="2000" dirty="0"/>
              <a:t>: Geçmişte kalmış bir durumu anlatır. İsimlere </a:t>
            </a:r>
            <a:r>
              <a:rPr lang="tr-TR" sz="2000" b="1" dirty="0"/>
              <a:t>-idi</a:t>
            </a:r>
            <a:r>
              <a:rPr lang="tr-TR" sz="2000" dirty="0"/>
              <a:t> getirilerek yapılır.</a:t>
            </a:r>
          </a:p>
          <a:p>
            <a:pPr fontAlgn="base"/>
            <a:r>
              <a:rPr lang="tr-TR" sz="2000" b="1" dirty="0"/>
              <a:t>a</a:t>
            </a:r>
            <a:r>
              <a:rPr lang="tr-TR" sz="2000" b="1" dirty="0" smtClean="0"/>
              <a:t>. Olumlu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İki gün önce </a:t>
            </a:r>
            <a:r>
              <a:rPr lang="tr-TR" sz="2000" b="1" dirty="0"/>
              <a:t>İstanbul’daydım</a:t>
            </a:r>
            <a:r>
              <a:rPr lang="tr-TR" sz="2000" dirty="0"/>
              <a:t>. (İstanbul’da idim)</a:t>
            </a:r>
          </a:p>
          <a:p>
            <a:pPr fontAlgn="base"/>
            <a:r>
              <a:rPr lang="tr-TR" sz="2000" dirty="0"/>
              <a:t>Geçen hafta hava karlı ve </a:t>
            </a:r>
            <a:r>
              <a:rPr lang="tr-TR" sz="2000" b="1" dirty="0"/>
              <a:t>soğuktu</a:t>
            </a:r>
            <a:r>
              <a:rPr lang="tr-TR" sz="2000" dirty="0"/>
              <a:t>. (soğuk idi)</a:t>
            </a:r>
          </a:p>
          <a:p>
            <a:pPr fontAlgn="base"/>
            <a:r>
              <a:rPr lang="tr-TR" sz="2000" b="1" dirty="0"/>
              <a:t>b</a:t>
            </a:r>
            <a:r>
              <a:rPr lang="tr-TR" sz="2000" b="1" dirty="0" smtClean="0"/>
              <a:t>. Olumsuz:</a:t>
            </a:r>
            <a:endParaRPr lang="tr-TR" sz="2000" dirty="0"/>
          </a:p>
          <a:p>
            <a:pPr fontAlgn="base"/>
            <a:r>
              <a:rPr lang="tr-TR" sz="2000" b="1" dirty="0"/>
              <a:t> “değil” </a:t>
            </a:r>
            <a:r>
              <a:rPr lang="tr-TR" sz="2000" dirty="0"/>
              <a:t>sözcüğüyle yapılır.</a:t>
            </a:r>
          </a:p>
          <a:p>
            <a:pPr fontAlgn="base"/>
            <a:r>
              <a:rPr lang="tr-TR" sz="2000" dirty="0"/>
              <a:t>O çocuk, benim arkadaşım </a:t>
            </a:r>
            <a:r>
              <a:rPr lang="tr-TR" sz="2000" b="1" dirty="0"/>
              <a:t>değildi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Annem ve babam bu hafta evde </a:t>
            </a:r>
            <a:r>
              <a:rPr lang="tr-TR" sz="2000" b="1" dirty="0"/>
              <a:t>değildi</a:t>
            </a:r>
            <a:r>
              <a:rPr lang="tr-TR" sz="2000" dirty="0"/>
              <a:t>.</a:t>
            </a:r>
          </a:p>
          <a:p>
            <a:pPr fontAlgn="base"/>
            <a:r>
              <a:rPr lang="tr-TR" sz="2000" b="1" dirty="0"/>
              <a:t>c</a:t>
            </a:r>
            <a:r>
              <a:rPr lang="tr-TR" sz="2000" b="1" dirty="0" smtClean="0"/>
              <a:t>. Soru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b="1" dirty="0" smtClean="0"/>
              <a:t>mı</a:t>
            </a:r>
            <a:r>
              <a:rPr lang="tr-TR" sz="2000" b="1" dirty="0"/>
              <a:t>, </a:t>
            </a:r>
            <a:r>
              <a:rPr lang="tr-TR" sz="2000" b="1" dirty="0" smtClean="0"/>
              <a:t>mi</a:t>
            </a:r>
            <a:r>
              <a:rPr lang="tr-TR" sz="2000" b="1" dirty="0"/>
              <a:t>, </a:t>
            </a:r>
            <a:r>
              <a:rPr lang="tr-TR" sz="2000" b="1" dirty="0" smtClean="0"/>
              <a:t>mu</a:t>
            </a:r>
            <a:r>
              <a:rPr lang="tr-TR" sz="2000" b="1" dirty="0"/>
              <a:t>, </a:t>
            </a:r>
            <a:r>
              <a:rPr lang="tr-TR" sz="2000" b="1" dirty="0" smtClean="0"/>
              <a:t>mü</a:t>
            </a:r>
            <a:r>
              <a:rPr lang="tr-TR" sz="2000" b="1" dirty="0"/>
              <a:t> </a:t>
            </a:r>
            <a:r>
              <a:rPr lang="tr-TR" sz="2000" dirty="0"/>
              <a:t>getirilerek yapılır.</a:t>
            </a:r>
          </a:p>
          <a:p>
            <a:pPr fontAlgn="base"/>
            <a:r>
              <a:rPr lang="tr-TR" sz="2000" dirty="0"/>
              <a:t>Sen geçen sene de bu </a:t>
            </a:r>
            <a:r>
              <a:rPr lang="tr-TR" sz="2000" b="1" dirty="0"/>
              <a:t>okulda mıydın</a:t>
            </a:r>
            <a:r>
              <a:rPr lang="tr-TR" sz="2000" dirty="0"/>
              <a:t>?</a:t>
            </a:r>
          </a:p>
          <a:p>
            <a:pPr fontAlgn="base"/>
            <a:r>
              <a:rPr lang="tr-TR" sz="2000" dirty="0"/>
              <a:t>Senin baban </a:t>
            </a:r>
            <a:r>
              <a:rPr lang="tr-TR" sz="2000" b="1" dirty="0"/>
              <a:t>mühendis miydi</a:t>
            </a:r>
            <a:r>
              <a:rPr lang="tr-TR" sz="2000" dirty="0" smtClean="0"/>
              <a:t>?</a:t>
            </a:r>
          </a:p>
          <a:p>
            <a:pPr fontAlgn="base"/>
            <a:endParaRPr lang="tr-TR" sz="2000" dirty="0"/>
          </a:p>
          <a:p>
            <a:pPr fontAlgn="base"/>
            <a:r>
              <a:rPr lang="tr-TR" sz="2400" b="1" dirty="0" smtClean="0"/>
              <a:t>3. EK </a:t>
            </a:r>
            <a:r>
              <a:rPr lang="tr-TR" sz="2400" b="1" dirty="0"/>
              <a:t>FİİLİN DUYULAN GEÇMİŞ ZAMANI:</a:t>
            </a:r>
            <a:endParaRPr lang="tr-TR" sz="2400" dirty="0"/>
          </a:p>
          <a:p>
            <a:pPr fontAlgn="base"/>
            <a:r>
              <a:rPr lang="tr-TR" sz="2000" dirty="0" smtClean="0"/>
              <a:t> </a:t>
            </a:r>
            <a:r>
              <a:rPr lang="tr-TR" sz="2000" dirty="0"/>
              <a:t>Geçmişte kalmış bir durumu ve hali anlatır. İsimlere</a:t>
            </a:r>
            <a:r>
              <a:rPr lang="tr-TR" sz="2000" b="1" dirty="0"/>
              <a:t> -imiş</a:t>
            </a:r>
            <a:r>
              <a:rPr lang="tr-TR" sz="2000" dirty="0"/>
              <a:t> getirilerek yapılır.</a:t>
            </a:r>
          </a:p>
          <a:p>
            <a:pPr fontAlgn="base"/>
            <a:r>
              <a:rPr lang="tr-TR" sz="2000" b="1" dirty="0"/>
              <a:t>a</a:t>
            </a:r>
            <a:r>
              <a:rPr lang="tr-TR" sz="2000" b="1" dirty="0" smtClean="0"/>
              <a:t>. Olumlu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Buralar on yıl önce </a:t>
            </a:r>
            <a:r>
              <a:rPr lang="tr-TR" sz="2000" b="1" dirty="0"/>
              <a:t>ormanmış</a:t>
            </a:r>
            <a:r>
              <a:rPr lang="tr-TR" sz="2000" dirty="0"/>
              <a:t>. (orman imiş)</a:t>
            </a:r>
          </a:p>
          <a:p>
            <a:pPr fontAlgn="base"/>
            <a:r>
              <a:rPr lang="tr-TR" sz="2000" dirty="0"/>
              <a:t>Geçen yıl bu şehir </a:t>
            </a:r>
            <a:r>
              <a:rPr lang="tr-TR" sz="2000" b="1" dirty="0"/>
              <a:t>ilçeymiş</a:t>
            </a:r>
            <a:r>
              <a:rPr lang="tr-TR" sz="2000" dirty="0"/>
              <a:t>. (ilçe imiş)</a:t>
            </a:r>
          </a:p>
          <a:p>
            <a:pPr fontAlgn="base"/>
            <a:r>
              <a:rPr lang="tr-TR" sz="2000" b="1" dirty="0"/>
              <a:t>b</a:t>
            </a:r>
            <a:r>
              <a:rPr lang="tr-TR" sz="2000" b="1" dirty="0" smtClean="0"/>
              <a:t>. Olumsuz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Ek fiilin olumsuzu</a:t>
            </a:r>
            <a:r>
              <a:rPr lang="tr-TR" sz="2000" b="1" dirty="0"/>
              <a:t> “değil” </a:t>
            </a:r>
            <a:r>
              <a:rPr lang="tr-TR" sz="2000" dirty="0"/>
              <a:t>kelimesiyle yapılır.</a:t>
            </a:r>
          </a:p>
          <a:p>
            <a:pPr fontAlgn="base"/>
            <a:r>
              <a:rPr lang="tr-TR" sz="2000" dirty="0"/>
              <a:t>Öğrenciler dün de okulda </a:t>
            </a:r>
            <a:r>
              <a:rPr lang="tr-TR" sz="2000" b="1" dirty="0"/>
              <a:t>değilmiş</a:t>
            </a:r>
            <a:r>
              <a:rPr lang="tr-TR" sz="2000" dirty="0"/>
              <a:t>.</a:t>
            </a:r>
          </a:p>
          <a:p>
            <a:pPr fontAlgn="base"/>
            <a:r>
              <a:rPr lang="tr-TR" sz="2000" dirty="0"/>
              <a:t>Dün okul tatil </a:t>
            </a:r>
            <a:r>
              <a:rPr lang="tr-TR" sz="2000" b="1" dirty="0"/>
              <a:t>değilmiş</a:t>
            </a:r>
            <a:r>
              <a:rPr lang="tr-TR" sz="2000" dirty="0"/>
              <a:t>.</a:t>
            </a:r>
          </a:p>
          <a:p>
            <a:pPr fontAlgn="base"/>
            <a:r>
              <a:rPr lang="tr-TR" sz="2000" b="1" dirty="0"/>
              <a:t>c</a:t>
            </a:r>
            <a:r>
              <a:rPr lang="tr-TR" sz="2000" b="1" dirty="0" smtClean="0"/>
              <a:t>. Soru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Ek fiil soru ekleri</a:t>
            </a:r>
            <a:r>
              <a:rPr lang="tr-TR" sz="2000" b="1" dirty="0"/>
              <a:t> </a:t>
            </a:r>
            <a:r>
              <a:rPr lang="tr-TR" sz="2000" b="1" dirty="0" smtClean="0"/>
              <a:t>mı</a:t>
            </a:r>
            <a:r>
              <a:rPr lang="tr-TR" sz="2000" b="1" dirty="0"/>
              <a:t>, </a:t>
            </a:r>
            <a:r>
              <a:rPr lang="tr-TR" sz="2000" b="1" dirty="0" smtClean="0"/>
              <a:t>mi</a:t>
            </a:r>
            <a:r>
              <a:rPr lang="tr-TR" sz="2000" b="1" dirty="0"/>
              <a:t>, </a:t>
            </a:r>
            <a:r>
              <a:rPr lang="tr-TR" sz="2000" b="1" dirty="0" smtClean="0"/>
              <a:t>mu</a:t>
            </a:r>
            <a:r>
              <a:rPr lang="tr-TR" sz="2000" b="1" dirty="0"/>
              <a:t>, </a:t>
            </a:r>
            <a:r>
              <a:rPr lang="tr-TR" sz="2000" b="1" dirty="0" smtClean="0"/>
              <a:t>mü</a:t>
            </a:r>
            <a:r>
              <a:rPr lang="tr-TR" sz="2000" b="1" dirty="0"/>
              <a:t> </a:t>
            </a:r>
            <a:r>
              <a:rPr lang="tr-TR" sz="2000" dirty="0"/>
              <a:t>getirilerek yapılır.</a:t>
            </a:r>
          </a:p>
          <a:p>
            <a:pPr fontAlgn="base"/>
            <a:r>
              <a:rPr lang="tr-TR" sz="2000" dirty="0"/>
              <a:t>Sabah Türkçe dersi </a:t>
            </a:r>
            <a:r>
              <a:rPr lang="tr-TR" sz="2000" b="1" dirty="0"/>
              <a:t>yok muymuş</a:t>
            </a:r>
            <a:r>
              <a:rPr lang="tr-TR" sz="2000" dirty="0"/>
              <a:t>?</a:t>
            </a:r>
          </a:p>
          <a:p>
            <a:pPr fontAlgn="base"/>
            <a:r>
              <a:rPr lang="tr-TR" sz="2000" dirty="0"/>
              <a:t>Bugün bize gelen sana yardım eden </a:t>
            </a:r>
            <a:r>
              <a:rPr lang="tr-TR" sz="2000" b="1" dirty="0"/>
              <a:t>adam mıymış</a:t>
            </a:r>
            <a:r>
              <a:rPr lang="tr-TR" sz="2000" dirty="0"/>
              <a:t>?</a:t>
            </a:r>
          </a:p>
          <a:p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11141242" y="723900"/>
            <a:ext cx="57751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sz="2400" b="1" dirty="0" smtClean="0"/>
              <a:t>4. EK </a:t>
            </a:r>
            <a:r>
              <a:rPr lang="tr-TR" sz="2400" b="1" dirty="0"/>
              <a:t>FİİLİN  </a:t>
            </a:r>
            <a:r>
              <a:rPr lang="tr-TR" sz="2400" b="1" dirty="0" smtClean="0"/>
              <a:t>ŞART </a:t>
            </a:r>
            <a:r>
              <a:rPr lang="tr-TR" sz="2400" b="1" dirty="0"/>
              <a:t>KİPİ:</a:t>
            </a:r>
            <a:endParaRPr lang="tr-TR" sz="2400" dirty="0"/>
          </a:p>
          <a:p>
            <a:pPr fontAlgn="base"/>
            <a:r>
              <a:rPr lang="tr-TR" sz="2000" b="1" dirty="0"/>
              <a:t>Tanım</a:t>
            </a:r>
            <a:r>
              <a:rPr lang="tr-TR" sz="2000" dirty="0"/>
              <a:t>: Cümleye şart anlamı katar. İsimlere </a:t>
            </a:r>
            <a:endParaRPr lang="tr-TR" sz="2000" dirty="0" smtClean="0"/>
          </a:p>
          <a:p>
            <a:pPr fontAlgn="base"/>
            <a:r>
              <a:rPr lang="tr-TR" sz="2000" b="1" dirty="0" smtClean="0"/>
              <a:t>-</a:t>
            </a:r>
            <a:r>
              <a:rPr lang="tr-TR" sz="2000" b="1" dirty="0"/>
              <a:t>ise</a:t>
            </a:r>
            <a:r>
              <a:rPr lang="tr-TR" sz="2000" dirty="0"/>
              <a:t> getirilerek yapılır.</a:t>
            </a:r>
          </a:p>
          <a:p>
            <a:pPr fontAlgn="base"/>
            <a:r>
              <a:rPr lang="tr-TR" sz="2000" b="1" dirty="0" smtClean="0"/>
              <a:t>a. Olumlu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Hava </a:t>
            </a:r>
            <a:r>
              <a:rPr lang="tr-TR" sz="2000" b="1" dirty="0"/>
              <a:t>güzelse</a:t>
            </a:r>
            <a:r>
              <a:rPr lang="tr-TR" sz="2000" dirty="0"/>
              <a:t> şehirde biraz gezebiliriz.</a:t>
            </a:r>
          </a:p>
          <a:p>
            <a:pPr fontAlgn="base"/>
            <a:r>
              <a:rPr lang="tr-TR" sz="2000" dirty="0"/>
              <a:t>Hava </a:t>
            </a:r>
            <a:r>
              <a:rPr lang="tr-TR" sz="2000" b="1" dirty="0"/>
              <a:t>yağmurluysa</a:t>
            </a:r>
            <a:r>
              <a:rPr lang="tr-TR" sz="2000" dirty="0"/>
              <a:t> şemsiyemizi yanımıza alalım.</a:t>
            </a:r>
          </a:p>
          <a:p>
            <a:pPr fontAlgn="base"/>
            <a:r>
              <a:rPr lang="tr-TR" sz="2000" b="1" dirty="0" smtClean="0"/>
              <a:t>b. Olumsuz</a:t>
            </a:r>
            <a:r>
              <a:rPr lang="tr-TR" sz="2000" b="1" dirty="0"/>
              <a:t>:</a:t>
            </a:r>
            <a:endParaRPr lang="tr-TR" sz="2000" dirty="0"/>
          </a:p>
          <a:p>
            <a:pPr fontAlgn="base"/>
            <a:r>
              <a:rPr lang="tr-TR" sz="2000" dirty="0"/>
              <a:t>Ek fiilin olumsuzu</a:t>
            </a:r>
            <a:r>
              <a:rPr lang="tr-TR" sz="2000" b="1" dirty="0"/>
              <a:t> “değil” </a:t>
            </a:r>
            <a:r>
              <a:rPr lang="tr-TR" sz="2000" dirty="0"/>
              <a:t>kelimesiyle yapılır.</a:t>
            </a:r>
          </a:p>
          <a:p>
            <a:pPr fontAlgn="base"/>
            <a:r>
              <a:rPr lang="tr-TR" sz="2000" dirty="0"/>
              <a:t>İş yeriniz uzak </a:t>
            </a:r>
            <a:r>
              <a:rPr lang="tr-TR" sz="2000" b="1" dirty="0"/>
              <a:t>değilse</a:t>
            </a:r>
            <a:r>
              <a:rPr lang="tr-TR" sz="2000" dirty="0"/>
              <a:t> yürüyerek gidelim.</a:t>
            </a:r>
          </a:p>
          <a:p>
            <a:pPr fontAlgn="base"/>
            <a:r>
              <a:rPr lang="tr-TR" sz="2000" dirty="0"/>
              <a:t>Sorular kolay </a:t>
            </a:r>
            <a:r>
              <a:rPr lang="tr-TR" sz="2000" b="1" dirty="0"/>
              <a:t>değilse</a:t>
            </a:r>
            <a:r>
              <a:rPr lang="tr-TR" sz="2000" dirty="0"/>
              <a:t> değiştirelim.</a:t>
            </a:r>
          </a:p>
          <a:p>
            <a:pPr lvl="0" fontAlgn="base"/>
            <a:endParaRPr lang="tr-T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670999"/>
            <a:ext cx="1348740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r-TR" sz="2400" b="1" dirty="0" smtClean="0"/>
              <a:t>BİRLEŞİK ZAMANLI ÇEKİM</a:t>
            </a:r>
            <a:endParaRPr lang="tr-TR" sz="2400" dirty="0"/>
          </a:p>
          <a:p>
            <a:pPr fontAlgn="base"/>
            <a:r>
              <a:rPr lang="tr-TR" sz="2400" dirty="0"/>
              <a:t>Birleşik </a:t>
            </a:r>
            <a:r>
              <a:rPr lang="tr-TR" sz="2400" dirty="0" err="1"/>
              <a:t>kipli</a:t>
            </a:r>
            <a:r>
              <a:rPr lang="tr-TR" sz="2400" dirty="0"/>
              <a:t> fiiller, içinde birden fazla kip eki bulunan fiillerdir. Fiilin birden çok kip ve zaman bildirecek biçimde </a:t>
            </a:r>
            <a:r>
              <a:rPr lang="tr-TR" sz="2400" dirty="0" err="1"/>
              <a:t>çekimlenmesiyle</a:t>
            </a:r>
            <a:r>
              <a:rPr lang="tr-TR" sz="2400" dirty="0"/>
              <a:t> oluşur. Basit çekimli fiillere ek fiilin getirilmesiyle yapılır.</a:t>
            </a:r>
          </a:p>
          <a:p>
            <a:pPr fontAlgn="base"/>
            <a:endParaRPr lang="tr-TR" sz="2400" b="1" dirty="0" smtClean="0"/>
          </a:p>
          <a:p>
            <a:pPr fontAlgn="base"/>
            <a:r>
              <a:rPr lang="tr-TR" sz="2400" b="1" dirty="0" smtClean="0"/>
              <a:t>Birleşik </a:t>
            </a:r>
            <a:r>
              <a:rPr lang="tr-TR" sz="2400" b="1" dirty="0"/>
              <a:t>çekimli fiiller üçe ayılır:</a:t>
            </a:r>
            <a:endParaRPr lang="tr-TR" sz="2400" dirty="0"/>
          </a:p>
          <a:p>
            <a:pPr fontAlgn="base"/>
            <a:r>
              <a:rPr lang="tr-TR" sz="2400" b="1" dirty="0"/>
              <a:t>1. Hikâye Birleşik Çekimi (</a:t>
            </a:r>
            <a:r>
              <a:rPr lang="tr-TR" sz="2400" b="1" dirty="0" smtClean="0"/>
              <a:t>idi, </a:t>
            </a:r>
            <a:r>
              <a:rPr lang="tr-TR" sz="2400" b="1" dirty="0"/>
              <a:t>-</a:t>
            </a:r>
            <a:r>
              <a:rPr lang="tr-TR" sz="2400" b="1" dirty="0" err="1"/>
              <a:t>di</a:t>
            </a:r>
            <a:r>
              <a:rPr lang="tr-TR" sz="2400" b="1" dirty="0"/>
              <a:t>):</a:t>
            </a:r>
            <a:endParaRPr lang="tr-TR" sz="2400" dirty="0"/>
          </a:p>
          <a:p>
            <a:pPr fontAlgn="base"/>
            <a:r>
              <a:rPr lang="tr-TR" sz="2400" dirty="0"/>
              <a:t>Basit çekimli fiillere “</a:t>
            </a:r>
            <a:r>
              <a:rPr lang="tr-TR" sz="2400" dirty="0" err="1"/>
              <a:t>di’li</a:t>
            </a:r>
            <a:r>
              <a:rPr lang="tr-TR" sz="2400" dirty="0"/>
              <a:t> geçmiş zaman” kipi eki getirilerek yapılır.</a:t>
            </a:r>
          </a:p>
          <a:p>
            <a:pPr fontAlgn="base"/>
            <a:r>
              <a:rPr lang="tr-TR" sz="2400" b="1" dirty="0"/>
              <a:t>Örnek:</a:t>
            </a:r>
            <a:endParaRPr lang="tr-TR" sz="2400" dirty="0"/>
          </a:p>
          <a:p>
            <a:pPr fontAlgn="base"/>
            <a:r>
              <a:rPr lang="tr-TR" sz="2400" dirty="0"/>
              <a:t>Yiğit iki canavarla savaş</a:t>
            </a:r>
            <a:r>
              <a:rPr lang="tr-TR" sz="2400" b="1" dirty="0"/>
              <a:t>mıştı</a:t>
            </a:r>
            <a:r>
              <a:rPr lang="tr-TR" sz="2400" dirty="0"/>
              <a:t>. (savaşmış idi)</a:t>
            </a:r>
          </a:p>
          <a:p>
            <a:pPr fontAlgn="base"/>
            <a:r>
              <a:rPr lang="tr-TR" sz="2400" dirty="0"/>
              <a:t>Hızlı hızlı yürü</a:t>
            </a:r>
            <a:r>
              <a:rPr lang="tr-TR" sz="2400" b="1" dirty="0"/>
              <a:t>yordu</a:t>
            </a:r>
            <a:r>
              <a:rPr lang="tr-TR" sz="2400" dirty="0"/>
              <a:t>. (yürüyor idi</a:t>
            </a:r>
            <a:r>
              <a:rPr lang="tr-TR" sz="2400" dirty="0" smtClean="0"/>
              <a:t>)</a:t>
            </a:r>
          </a:p>
          <a:p>
            <a:pPr fontAlgn="base"/>
            <a:endParaRPr lang="tr-TR" sz="2400" dirty="0"/>
          </a:p>
          <a:p>
            <a:pPr fontAlgn="base"/>
            <a:r>
              <a:rPr lang="tr-TR" sz="2400" b="1" dirty="0"/>
              <a:t>2. Rivayet Birleşik Çekimi (</a:t>
            </a:r>
            <a:r>
              <a:rPr lang="tr-TR" sz="2400" b="1" dirty="0" smtClean="0"/>
              <a:t>imiş, </a:t>
            </a:r>
            <a:r>
              <a:rPr lang="tr-TR" sz="2400" b="1" dirty="0"/>
              <a:t>-</a:t>
            </a:r>
            <a:r>
              <a:rPr lang="tr-TR" sz="2400" b="1" dirty="0" err="1"/>
              <a:t>miş</a:t>
            </a:r>
            <a:r>
              <a:rPr lang="tr-TR" sz="2400" b="1" dirty="0"/>
              <a:t>):</a:t>
            </a:r>
            <a:endParaRPr lang="tr-TR" sz="2400" dirty="0"/>
          </a:p>
          <a:p>
            <a:pPr fontAlgn="base"/>
            <a:r>
              <a:rPr lang="tr-TR" sz="2400" dirty="0"/>
              <a:t>Basit çekimli fiillere “</a:t>
            </a:r>
            <a:r>
              <a:rPr lang="tr-TR" sz="2400" dirty="0" err="1"/>
              <a:t>miş’li</a:t>
            </a:r>
            <a:r>
              <a:rPr lang="tr-TR" sz="2400" dirty="0"/>
              <a:t> geçmiş zaman” kipi eki getirilerek yapılır.</a:t>
            </a:r>
          </a:p>
          <a:p>
            <a:pPr fontAlgn="base"/>
            <a:r>
              <a:rPr lang="tr-TR" sz="2400" b="1" dirty="0"/>
              <a:t>Örnek:</a:t>
            </a:r>
            <a:endParaRPr lang="tr-TR" sz="2400" dirty="0"/>
          </a:p>
          <a:p>
            <a:pPr fontAlgn="base"/>
            <a:r>
              <a:rPr lang="tr-TR" sz="2400" dirty="0"/>
              <a:t>At ayağı çabuk (yel gibi), ozan dili çevik ol</a:t>
            </a:r>
            <a:r>
              <a:rPr lang="tr-TR" sz="2400" b="1" dirty="0"/>
              <a:t>urmuş</a:t>
            </a:r>
            <a:r>
              <a:rPr lang="tr-TR" sz="2400" dirty="0"/>
              <a:t>. (olur imiş</a:t>
            </a:r>
            <a:r>
              <a:rPr lang="tr-TR" sz="2400" dirty="0" smtClean="0"/>
              <a:t>)</a:t>
            </a:r>
          </a:p>
          <a:p>
            <a:pPr fontAlgn="base"/>
            <a:endParaRPr lang="tr-TR" sz="2400" dirty="0"/>
          </a:p>
          <a:p>
            <a:pPr fontAlgn="base"/>
            <a:r>
              <a:rPr lang="tr-TR" sz="2400" b="1" dirty="0"/>
              <a:t>3. Şart Birleşik Çekimi (</a:t>
            </a:r>
            <a:r>
              <a:rPr lang="tr-TR" sz="2400" b="1" dirty="0" smtClean="0"/>
              <a:t>imiş, </a:t>
            </a:r>
            <a:r>
              <a:rPr lang="tr-TR" sz="2400" b="1" dirty="0"/>
              <a:t>-se):</a:t>
            </a:r>
            <a:endParaRPr lang="tr-TR" sz="2400" dirty="0"/>
          </a:p>
          <a:p>
            <a:pPr fontAlgn="base"/>
            <a:r>
              <a:rPr lang="tr-TR" sz="2400" dirty="0"/>
              <a:t>Basit çekimli fiillere “dilek-koşul” kipi eki getirilerek yapılır.</a:t>
            </a:r>
          </a:p>
          <a:p>
            <a:pPr fontAlgn="base"/>
            <a:r>
              <a:rPr lang="tr-TR" sz="2400" b="1" dirty="0"/>
              <a:t>Örnek:</a:t>
            </a:r>
            <a:endParaRPr lang="tr-TR" sz="2400" dirty="0"/>
          </a:p>
          <a:p>
            <a:pPr fontAlgn="base"/>
            <a:r>
              <a:rPr lang="tr-TR" sz="2400" dirty="0"/>
              <a:t>Anamın yüzünü görmeden bu gelin odasına gir</a:t>
            </a:r>
            <a:r>
              <a:rPr lang="tr-TR" sz="2400" b="1" dirty="0"/>
              <a:t>ersem</a:t>
            </a:r>
            <a:r>
              <a:rPr lang="tr-TR" sz="2400" dirty="0"/>
              <a:t>. (girer isem</a:t>
            </a:r>
            <a:r>
              <a:rPr lang="tr-TR" sz="2400" dirty="0" smtClean="0"/>
              <a:t>)</a:t>
            </a:r>
          </a:p>
          <a:p>
            <a:pPr fontAlgn="base"/>
            <a:endParaRPr lang="tr-TR" sz="2400" dirty="0"/>
          </a:p>
          <a:p>
            <a:pPr fontAlgn="base"/>
            <a:r>
              <a:rPr lang="tr-TR" sz="2400" b="1" dirty="0" smtClean="0"/>
              <a:t>Aşağıdaki </a:t>
            </a:r>
            <a:r>
              <a:rPr lang="tr-TR" sz="2400" b="1" dirty="0"/>
              <a:t>birleşik zamanlı </a:t>
            </a:r>
            <a:r>
              <a:rPr lang="tr-TR" sz="2400" b="1" dirty="0" smtClean="0"/>
              <a:t>filleri inceleyelim:</a:t>
            </a:r>
            <a:endParaRPr lang="tr-TR" sz="2400" dirty="0"/>
          </a:p>
          <a:p>
            <a:pPr fontAlgn="base"/>
            <a:r>
              <a:rPr lang="tr-TR" sz="2400" dirty="0"/>
              <a:t>Yürüyordum, aklımda düşünceler. Oraya neden gitmiştim? Bilemiyorum. Bu soruyu defalarca sormuştum kendime ama bir türlü cevabını bulamadım.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484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3200400" y="2450485"/>
            <a:ext cx="71628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smtClean="0"/>
              <a:t>Küçümseme </a:t>
            </a:r>
            <a:r>
              <a:rPr lang="tr-TR" sz="2400" b="1" dirty="0"/>
              <a:t>/ İnanmama Anlamı</a:t>
            </a:r>
          </a:p>
          <a:p>
            <a:r>
              <a:rPr lang="tr-TR" sz="2400" dirty="0"/>
              <a:t>“</a:t>
            </a:r>
            <a:r>
              <a:rPr lang="tr-TR" sz="2400" b="1" dirty="0"/>
              <a:t>-</a:t>
            </a:r>
            <a:r>
              <a:rPr lang="tr-TR" sz="2400" b="1" dirty="0" err="1"/>
              <a:t>mış</a:t>
            </a:r>
            <a:r>
              <a:rPr lang="tr-TR" sz="2400" dirty="0"/>
              <a:t> + </a:t>
            </a:r>
            <a:r>
              <a:rPr lang="tr-TR" sz="2400" b="1" dirty="0" err="1"/>
              <a:t>mış</a:t>
            </a:r>
            <a:r>
              <a:rPr lang="tr-TR" sz="2400" dirty="0"/>
              <a:t>” birleşik yapısı cümleye küçümseme, inanmama, alay, kinaye anlamı </a:t>
            </a:r>
            <a:r>
              <a:rPr lang="tr-TR" sz="2400" dirty="0" smtClean="0"/>
              <a:t>katar:</a:t>
            </a:r>
            <a:endParaRPr lang="tr-TR" sz="2400" dirty="0"/>
          </a:p>
          <a:p>
            <a:r>
              <a:rPr lang="tr-TR" sz="2400" b="1" dirty="0" smtClean="0"/>
              <a:t>»</a:t>
            </a:r>
            <a:r>
              <a:rPr lang="tr-TR" sz="2400" dirty="0"/>
              <a:t> Sınava çok </a:t>
            </a:r>
            <a:r>
              <a:rPr lang="tr-TR" sz="2400" b="1" dirty="0"/>
              <a:t>çalışmışmış</a:t>
            </a:r>
            <a:r>
              <a:rPr lang="tr-TR" sz="2400" dirty="0"/>
              <a:t>.</a:t>
            </a:r>
            <a:br>
              <a:rPr lang="tr-TR" sz="2400" dirty="0"/>
            </a:br>
            <a:r>
              <a:rPr lang="tr-TR" sz="2400" b="1" dirty="0"/>
              <a:t>»</a:t>
            </a:r>
            <a:r>
              <a:rPr lang="tr-TR" sz="2400" dirty="0"/>
              <a:t> Ödevlerini zamanında </a:t>
            </a:r>
            <a:r>
              <a:rPr lang="tr-TR" sz="2400" b="1" dirty="0"/>
              <a:t>yapmışmış</a:t>
            </a:r>
            <a:r>
              <a:rPr lang="tr-TR" sz="2400" dirty="0"/>
              <a:t>. </a:t>
            </a:r>
          </a:p>
          <a:p>
            <a:r>
              <a:rPr lang="tr-TR" sz="2400" dirty="0"/>
              <a:t>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smtClean="0"/>
              <a:t>Terk </a:t>
            </a:r>
            <a:r>
              <a:rPr lang="tr-TR" sz="2400" b="1" dirty="0"/>
              <a:t>Edilmiş Alışkanlık Anlamı</a:t>
            </a:r>
          </a:p>
          <a:p>
            <a:r>
              <a:rPr lang="tr-TR" sz="2400" dirty="0"/>
              <a:t>“</a:t>
            </a:r>
            <a:r>
              <a:rPr lang="tr-TR" sz="2400" b="1" dirty="0"/>
              <a:t>-r</a:t>
            </a:r>
            <a:r>
              <a:rPr lang="tr-TR" sz="2400" dirty="0"/>
              <a:t> + </a:t>
            </a:r>
            <a:r>
              <a:rPr lang="tr-TR" sz="2400" b="1" dirty="0" err="1"/>
              <a:t>di</a:t>
            </a:r>
            <a:r>
              <a:rPr lang="tr-TR" sz="2400" dirty="0"/>
              <a:t>” birleşik yapısı cümleye terk edilmiş alışkanlık anlamı </a:t>
            </a:r>
            <a:r>
              <a:rPr lang="tr-TR" sz="2400" dirty="0" smtClean="0"/>
              <a:t>katar:</a:t>
            </a:r>
            <a:endParaRPr lang="tr-TR" sz="2400" b="1" dirty="0"/>
          </a:p>
          <a:p>
            <a:r>
              <a:rPr lang="tr-TR" sz="2400" b="1" dirty="0"/>
              <a:t>»</a:t>
            </a:r>
            <a:r>
              <a:rPr lang="tr-TR" sz="2400" dirty="0"/>
              <a:t> Küçükken birbirimize mektup </a:t>
            </a:r>
            <a:r>
              <a:rPr lang="tr-TR" sz="2400" b="1" dirty="0"/>
              <a:t>yazardık</a:t>
            </a:r>
            <a:r>
              <a:rPr lang="tr-TR" sz="2400" dirty="0"/>
              <a:t>.</a:t>
            </a:r>
            <a:br>
              <a:rPr lang="tr-TR" sz="2400" dirty="0"/>
            </a:br>
            <a:r>
              <a:rPr lang="tr-TR" sz="2400" b="1" dirty="0"/>
              <a:t>»</a:t>
            </a:r>
            <a:r>
              <a:rPr lang="tr-TR" sz="2400" dirty="0"/>
              <a:t> Eskiden her gün spor </a:t>
            </a:r>
            <a:r>
              <a:rPr lang="tr-TR" sz="2400" b="1" dirty="0"/>
              <a:t>yapardım</a:t>
            </a:r>
            <a:r>
              <a:rPr lang="tr-TR" sz="2400" dirty="0"/>
              <a:t>.</a:t>
            </a:r>
          </a:p>
          <a:p>
            <a:r>
              <a:rPr lang="tr-TR" sz="2400" dirty="0"/>
              <a:t>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smtClean="0"/>
              <a:t>Başkasından </a:t>
            </a:r>
            <a:r>
              <a:rPr lang="tr-TR" sz="2400" b="1" dirty="0"/>
              <a:t>Duyma Anlamı</a:t>
            </a:r>
          </a:p>
          <a:p>
            <a:r>
              <a:rPr lang="tr-TR" sz="2400" dirty="0"/>
              <a:t>“</a:t>
            </a:r>
            <a:r>
              <a:rPr lang="tr-TR" sz="2400" b="1" dirty="0"/>
              <a:t>-r</a:t>
            </a:r>
            <a:r>
              <a:rPr lang="tr-TR" sz="2400" dirty="0"/>
              <a:t> + </a:t>
            </a:r>
            <a:r>
              <a:rPr lang="tr-TR" sz="2400" b="1" dirty="0" err="1"/>
              <a:t>miş</a:t>
            </a:r>
            <a:r>
              <a:rPr lang="tr-TR" sz="2400" dirty="0"/>
              <a:t>, </a:t>
            </a:r>
            <a:r>
              <a:rPr lang="tr-TR" sz="2400" b="1" dirty="0"/>
              <a:t>-yor</a:t>
            </a:r>
            <a:r>
              <a:rPr lang="tr-TR" sz="2400" dirty="0"/>
              <a:t> + </a:t>
            </a:r>
            <a:r>
              <a:rPr lang="tr-TR" sz="2400" b="1" dirty="0"/>
              <a:t>muş</a:t>
            </a:r>
            <a:r>
              <a:rPr lang="tr-TR" sz="2400" dirty="0"/>
              <a:t>” birleşik yapıları cümleye başkasından duyma, başkasından öğrenme anlamı </a:t>
            </a:r>
            <a:r>
              <a:rPr lang="tr-TR" sz="2400" dirty="0" smtClean="0"/>
              <a:t>katar: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 smtClean="0"/>
              <a:t>»</a:t>
            </a:r>
            <a:r>
              <a:rPr lang="tr-TR" sz="2400" dirty="0"/>
              <a:t> Çocuklar bahçede </a:t>
            </a:r>
            <a:r>
              <a:rPr lang="tr-TR" sz="2400" b="1" dirty="0"/>
              <a:t>oynuyormuş</a:t>
            </a:r>
            <a:r>
              <a:rPr lang="tr-TR" sz="2400" dirty="0"/>
              <a:t>.</a:t>
            </a:r>
            <a:br>
              <a:rPr lang="tr-TR" sz="2400" dirty="0"/>
            </a:br>
            <a:r>
              <a:rPr lang="tr-TR" sz="2400" b="1" dirty="0"/>
              <a:t>»</a:t>
            </a:r>
            <a:r>
              <a:rPr lang="tr-TR" sz="2400" dirty="0"/>
              <a:t> Bakışları insanı çok </a:t>
            </a:r>
            <a:r>
              <a:rPr lang="tr-TR" sz="2400" b="1" dirty="0"/>
              <a:t>etkilermiş</a:t>
            </a:r>
            <a:r>
              <a:rPr lang="tr-TR" sz="2400" dirty="0"/>
              <a:t>.</a:t>
            </a:r>
          </a:p>
          <a:p>
            <a:r>
              <a:rPr lang="tr-TR" sz="2400" dirty="0"/>
              <a:t> </a:t>
            </a:r>
          </a:p>
          <a:p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10663988" y="2857500"/>
            <a:ext cx="72430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tr-TR" sz="2400" b="1" dirty="0">
                <a:solidFill>
                  <a:prstClr val="black"/>
                </a:solidFill>
              </a:rPr>
              <a:t>Gerçekleşmemiş Beklenti Anlamı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“</a:t>
            </a:r>
            <a:r>
              <a:rPr lang="tr-TR" sz="2400" b="1" dirty="0">
                <a:solidFill>
                  <a:prstClr val="black"/>
                </a:solidFill>
              </a:rPr>
              <a:t>-</a:t>
            </a:r>
            <a:r>
              <a:rPr lang="tr-TR" sz="2400" b="1" dirty="0" err="1">
                <a:solidFill>
                  <a:prstClr val="black"/>
                </a:solidFill>
              </a:rPr>
              <a:t>ecek</a:t>
            </a:r>
            <a:r>
              <a:rPr lang="tr-TR" sz="2400" dirty="0">
                <a:solidFill>
                  <a:prstClr val="black"/>
                </a:solidFill>
              </a:rPr>
              <a:t> + </a:t>
            </a:r>
            <a:r>
              <a:rPr lang="tr-TR" sz="2400" b="1" dirty="0">
                <a:solidFill>
                  <a:prstClr val="black"/>
                </a:solidFill>
              </a:rPr>
              <a:t>ti</a:t>
            </a:r>
            <a:r>
              <a:rPr lang="tr-TR" sz="2400" dirty="0">
                <a:solidFill>
                  <a:prstClr val="black"/>
                </a:solidFill>
              </a:rPr>
              <a:t>” birleşik yapısı cümleye gerçekleşmemiş beklenti, gerçekleşmemiş niyet anlamı katar: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Babam doğum günümde bana bisiklet </a:t>
            </a:r>
            <a:r>
              <a:rPr lang="tr-TR" sz="2400" b="1" dirty="0">
                <a:solidFill>
                  <a:prstClr val="black"/>
                </a:solidFill>
              </a:rPr>
              <a:t>alacaktı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  <a:br>
              <a:rPr lang="tr-TR" sz="2400" dirty="0">
                <a:solidFill>
                  <a:prstClr val="black"/>
                </a:solidFill>
              </a:rPr>
            </a:br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Arkadaşım dün bize </a:t>
            </a:r>
            <a:r>
              <a:rPr lang="tr-TR" sz="2400" b="1" dirty="0">
                <a:solidFill>
                  <a:prstClr val="black"/>
                </a:solidFill>
              </a:rPr>
              <a:t>gelecekti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 </a:t>
            </a:r>
            <a:endParaRPr lang="tr-TR" sz="2400" dirty="0" smtClean="0">
              <a:solidFill>
                <a:prstClr val="black"/>
              </a:solidFill>
            </a:endParaRPr>
          </a:p>
          <a:p>
            <a:pPr lvl="0"/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smtClean="0">
                <a:solidFill>
                  <a:prstClr val="black"/>
                </a:solidFill>
              </a:rPr>
              <a:t>!Ek Fiil Geniş Zaman</a:t>
            </a:r>
            <a:endParaRPr lang="tr-TR" sz="2400" b="1" dirty="0">
              <a:solidFill>
                <a:prstClr val="black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tr-TR" sz="2400" b="1" dirty="0">
                <a:solidFill>
                  <a:prstClr val="black"/>
                </a:solidFill>
              </a:rPr>
              <a:t>Kesinlik Anlamı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“</a:t>
            </a:r>
            <a:r>
              <a:rPr lang="tr-TR" sz="2400" b="1" dirty="0">
                <a:solidFill>
                  <a:prstClr val="black"/>
                </a:solidFill>
              </a:rPr>
              <a:t>-</a:t>
            </a:r>
            <a:r>
              <a:rPr lang="tr-TR" sz="2400" b="1" dirty="0" err="1">
                <a:solidFill>
                  <a:prstClr val="black"/>
                </a:solidFill>
              </a:rPr>
              <a:t>miş</a:t>
            </a:r>
            <a:r>
              <a:rPr lang="tr-TR" sz="2400" dirty="0">
                <a:solidFill>
                  <a:prstClr val="black"/>
                </a:solidFill>
              </a:rPr>
              <a:t> + </a:t>
            </a:r>
            <a:r>
              <a:rPr lang="tr-TR" sz="2400" b="1" dirty="0">
                <a:solidFill>
                  <a:prstClr val="black"/>
                </a:solidFill>
              </a:rPr>
              <a:t>tir</a:t>
            </a:r>
            <a:r>
              <a:rPr lang="tr-TR" sz="2400" dirty="0">
                <a:solidFill>
                  <a:prstClr val="black"/>
                </a:solidFill>
              </a:rPr>
              <a:t>” birleşik yapısı bazı durumlarda cümleye kesinlik anlamı katar:</a:t>
            </a:r>
            <a:br>
              <a:rPr lang="tr-TR" sz="2400" dirty="0">
                <a:solidFill>
                  <a:prstClr val="black"/>
                </a:solidFill>
              </a:rPr>
            </a:br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Kalemleri bırakın, sınav sona </a:t>
            </a:r>
            <a:r>
              <a:rPr lang="tr-TR" sz="2400" b="1" dirty="0">
                <a:solidFill>
                  <a:prstClr val="black"/>
                </a:solidFill>
              </a:rPr>
              <a:t>ermiştir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  <a:br>
              <a:rPr lang="tr-TR" sz="2400" dirty="0">
                <a:solidFill>
                  <a:prstClr val="black"/>
                </a:solidFill>
              </a:rPr>
            </a:br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Medeniyet, yazının bulunmasıyla </a:t>
            </a:r>
            <a:r>
              <a:rPr lang="tr-TR" sz="2400" b="1" dirty="0">
                <a:solidFill>
                  <a:prstClr val="black"/>
                </a:solidFill>
              </a:rPr>
              <a:t>başlamıştır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tr-TR" sz="2400" b="1" dirty="0">
                <a:solidFill>
                  <a:prstClr val="black"/>
                </a:solidFill>
              </a:rPr>
              <a:t>Olasılık / İhtimal Anlamı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“</a:t>
            </a:r>
            <a:r>
              <a:rPr lang="tr-TR" sz="2400" b="1" dirty="0">
                <a:solidFill>
                  <a:prstClr val="black"/>
                </a:solidFill>
              </a:rPr>
              <a:t>-</a:t>
            </a:r>
            <a:r>
              <a:rPr lang="tr-TR" sz="2400" b="1" dirty="0" err="1">
                <a:solidFill>
                  <a:prstClr val="black"/>
                </a:solidFill>
              </a:rPr>
              <a:t>miş</a:t>
            </a:r>
            <a:r>
              <a:rPr lang="tr-TR" sz="2400" dirty="0">
                <a:solidFill>
                  <a:prstClr val="black"/>
                </a:solidFill>
              </a:rPr>
              <a:t> + </a:t>
            </a:r>
            <a:r>
              <a:rPr lang="tr-TR" sz="2400" b="1" dirty="0">
                <a:solidFill>
                  <a:prstClr val="black"/>
                </a:solidFill>
              </a:rPr>
              <a:t>tir</a:t>
            </a:r>
            <a:r>
              <a:rPr lang="tr-TR" sz="2400" dirty="0">
                <a:solidFill>
                  <a:prstClr val="black"/>
                </a:solidFill>
              </a:rPr>
              <a:t>” birleşik yapısı bazı durumlarda ise cümleye ihtimal, olasılık anlamı </a:t>
            </a:r>
            <a:r>
              <a:rPr lang="tr-TR" sz="2400" dirty="0" smtClean="0">
                <a:solidFill>
                  <a:prstClr val="black"/>
                </a:solidFill>
              </a:rPr>
              <a:t>katar:</a:t>
            </a:r>
            <a:endParaRPr lang="tr-TR" sz="2400" b="1" dirty="0">
              <a:solidFill>
                <a:prstClr val="black"/>
              </a:solidFill>
            </a:endParaRPr>
          </a:p>
          <a:p>
            <a:pPr lvl="0"/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Belki Ahmet’i de </a:t>
            </a:r>
            <a:r>
              <a:rPr lang="tr-TR" sz="2400" b="1" dirty="0">
                <a:solidFill>
                  <a:prstClr val="black"/>
                </a:solidFill>
              </a:rPr>
              <a:t>aramıştır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  <a:br>
              <a:rPr lang="tr-TR" sz="2400" dirty="0">
                <a:solidFill>
                  <a:prstClr val="black"/>
                </a:solidFill>
              </a:rPr>
            </a:br>
            <a:r>
              <a:rPr lang="tr-TR" sz="2400" b="1" dirty="0">
                <a:solidFill>
                  <a:prstClr val="black"/>
                </a:solidFill>
              </a:rPr>
              <a:t>»</a:t>
            </a:r>
            <a:r>
              <a:rPr lang="tr-TR" sz="2400" dirty="0">
                <a:solidFill>
                  <a:prstClr val="black"/>
                </a:solidFill>
              </a:rPr>
              <a:t> Bu saate kadar çoktan </a:t>
            </a:r>
            <a:r>
              <a:rPr lang="tr-TR" sz="2400" b="1" dirty="0">
                <a:solidFill>
                  <a:prstClr val="black"/>
                </a:solidFill>
              </a:rPr>
              <a:t>uyumuştur</a:t>
            </a:r>
            <a:r>
              <a:rPr lang="tr-TR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5562600" y="480715"/>
            <a:ext cx="9144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</a:rPr>
              <a:t>Birleşik Zamanlı Fiillerin Cümleye Kattığı Anlamlar</a:t>
            </a:r>
          </a:p>
          <a:p>
            <a:pPr lvl="0"/>
            <a:r>
              <a:rPr lang="tr-TR" sz="2400" dirty="0">
                <a:solidFill>
                  <a:prstClr val="black"/>
                </a:solidFill>
              </a:rPr>
              <a:t>Birleşik zamanlı fiiller, eklendikleri fiile zaman anlamının yanı sıra “küçümseme, terk edilmiş alışkanlık, kesinlik, ihtimal, başkasından duyma, umursamama, gerçekleşmemiş niyet” gibi anlamlar da kazandırır.</a:t>
            </a:r>
          </a:p>
        </p:txBody>
      </p:sp>
    </p:spTree>
    <p:extLst>
      <p:ext uri="{BB962C8B-B14F-4D97-AF65-F5344CB8AC3E}">
        <p14:creationId xmlns:p14="http://schemas.microsoft.com/office/powerpoint/2010/main" val="28733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2919663" y="691105"/>
            <a:ext cx="141732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Katmerli </a:t>
            </a:r>
            <a:r>
              <a:rPr lang="tr-TR" sz="2400" b="1" dirty="0" smtClean="0"/>
              <a:t>Birleşik </a:t>
            </a:r>
            <a:r>
              <a:rPr lang="tr-TR" sz="2400" b="1" dirty="0"/>
              <a:t>Ç</a:t>
            </a:r>
            <a:r>
              <a:rPr lang="tr-TR" sz="2400" b="1" dirty="0" smtClean="0"/>
              <a:t>ekim</a:t>
            </a:r>
            <a:r>
              <a:rPr lang="tr-TR" sz="2400" b="1" dirty="0"/>
              <a:t/>
            </a:r>
            <a:br>
              <a:rPr lang="tr-TR" sz="2400" b="1" dirty="0"/>
            </a:br>
            <a:r>
              <a:rPr lang="tr-TR" sz="2400" dirty="0" smtClean="0"/>
              <a:t>Katmerli birleşik </a:t>
            </a:r>
            <a:r>
              <a:rPr lang="tr-TR" sz="2400" dirty="0"/>
              <a:t>çekim asıl fiil kipine </a:t>
            </a:r>
            <a:r>
              <a:rPr lang="tr-TR" sz="2400" i="1" dirty="0"/>
              <a:t>i- </a:t>
            </a:r>
            <a:r>
              <a:rPr lang="tr-TR" sz="2400" dirty="0"/>
              <a:t>fiilinin iki ş</a:t>
            </a:r>
            <a:r>
              <a:rPr lang="tr-TR" sz="2400" dirty="0" smtClean="0"/>
              <a:t>eklinin </a:t>
            </a:r>
            <a:r>
              <a:rPr lang="tr-TR" sz="2400" dirty="0"/>
              <a:t>arka arkaya </a:t>
            </a:r>
            <a:r>
              <a:rPr lang="tr-TR" sz="2400" dirty="0" smtClean="0"/>
              <a:t>getirilmesi ile </a:t>
            </a:r>
            <a:r>
              <a:rPr lang="tr-TR" sz="2400" dirty="0"/>
              <a:t>ortaya çıkan çekimdir. </a:t>
            </a:r>
            <a:r>
              <a:rPr lang="tr-TR" sz="2400" dirty="0" smtClean="0"/>
              <a:t>Birleşik </a:t>
            </a:r>
            <a:r>
              <a:rPr lang="tr-TR" sz="2400" dirty="0"/>
              <a:t>çekimde asıl fiil kipine </a:t>
            </a:r>
            <a:r>
              <a:rPr lang="tr-TR" sz="2400" i="1" dirty="0"/>
              <a:t>i- </a:t>
            </a:r>
            <a:r>
              <a:rPr lang="tr-TR" sz="2400" dirty="0"/>
              <a:t>fiilinin bir </a:t>
            </a:r>
            <a:r>
              <a:rPr lang="tr-TR" sz="2400" dirty="0" smtClean="0"/>
              <a:t>şekli getirilmektedir. </a:t>
            </a:r>
            <a:r>
              <a:rPr lang="tr-TR" sz="2400" dirty="0"/>
              <a:t>Katmerli </a:t>
            </a:r>
            <a:r>
              <a:rPr lang="tr-TR" sz="2400" dirty="0" smtClean="0"/>
              <a:t>birleşik çekimde </a:t>
            </a:r>
            <a:r>
              <a:rPr lang="tr-TR" sz="2400" dirty="0"/>
              <a:t>ise buna </a:t>
            </a:r>
            <a:r>
              <a:rPr lang="tr-TR" sz="2400" i="1" dirty="0"/>
              <a:t>i- </a:t>
            </a:r>
            <a:r>
              <a:rPr lang="tr-TR" sz="2400" dirty="0"/>
              <a:t>fiilinin bir </a:t>
            </a:r>
            <a:r>
              <a:rPr lang="tr-TR" sz="2400" dirty="0" smtClean="0"/>
              <a:t>şekli </a:t>
            </a:r>
            <a:r>
              <a:rPr lang="tr-TR" sz="2400" dirty="0"/>
              <a:t>daha</a:t>
            </a:r>
            <a:br>
              <a:rPr lang="tr-TR" sz="2400" dirty="0"/>
            </a:br>
            <a:r>
              <a:rPr lang="tr-TR" sz="2400" dirty="0" smtClean="0"/>
              <a:t>getirilmektedir</a:t>
            </a:r>
            <a:r>
              <a:rPr lang="tr-TR" sz="2400" dirty="0"/>
              <a:t>. </a:t>
            </a:r>
            <a:endParaRPr lang="tr-TR" sz="2400" dirty="0" smtClean="0"/>
          </a:p>
          <a:p>
            <a:r>
              <a:rPr lang="tr-T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Yalın 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zamanlı bir fiille ek fiilin iki zamanının birlikte kullanılması: Gelir </a:t>
            </a:r>
            <a:r>
              <a:rPr lang="tr-T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idiysem, 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geliyor idiysem (gel-</a:t>
            </a:r>
            <a:r>
              <a:rPr lang="tr-T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iyor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tr-T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-y-sam) , gelmiş idiysem (gel-</a:t>
            </a:r>
            <a:r>
              <a:rPr lang="tr-T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miş</a:t>
            </a:r>
            <a:r>
              <a:rPr lang="tr-T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-ti-y-sem) vb. </a:t>
            </a:r>
            <a:r>
              <a:rPr lang="tr-TR" sz="2800" b="1" dirty="0"/>
              <a:t>Katmerli zamanın kullanılışı yaygın </a:t>
            </a:r>
            <a:r>
              <a:rPr lang="tr-TR" sz="2800" b="1" dirty="0" smtClean="0"/>
              <a:t>değildir.</a:t>
            </a:r>
          </a:p>
          <a:p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Özellikle ağızlardaki kullanımına örnekler aşağıdadır: </a:t>
            </a:r>
          </a:p>
          <a:p>
            <a:r>
              <a:rPr lang="tr-TR" sz="2400" i="1" dirty="0" smtClean="0"/>
              <a:t>gelir-di-y-se-m </a:t>
            </a:r>
            <a:r>
              <a:rPr lang="tr-TR" sz="2400" dirty="0"/>
              <a:t>(</a:t>
            </a:r>
            <a:r>
              <a:rPr lang="tr-TR" sz="2400" i="1" dirty="0"/>
              <a:t>gelir idi-y-se-m) </a:t>
            </a:r>
            <a:endParaRPr lang="tr-TR" sz="2400" i="1" dirty="0" smtClean="0"/>
          </a:p>
          <a:p>
            <a:r>
              <a:rPr lang="tr-TR" sz="2400" i="1" dirty="0" smtClean="0"/>
              <a:t>gelse-y-</a:t>
            </a:r>
            <a:r>
              <a:rPr lang="tr-TR" sz="2400" i="1" dirty="0" err="1" smtClean="0"/>
              <a:t>dim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geliyor-</a:t>
            </a:r>
            <a:r>
              <a:rPr lang="tr-TR" sz="2400" i="1" dirty="0" err="1" smtClean="0"/>
              <a:t>du</a:t>
            </a:r>
            <a:r>
              <a:rPr lang="tr-TR" sz="2400" i="1" dirty="0" smtClean="0"/>
              <a:t>-y-</a:t>
            </a:r>
            <a:r>
              <a:rPr lang="tr-TR" sz="2400" i="1" dirty="0" err="1" smtClean="0"/>
              <a:t>sa</a:t>
            </a:r>
            <a:r>
              <a:rPr lang="tr-TR" sz="2400" i="1" dirty="0" smtClean="0"/>
              <a:t>-</a:t>
            </a:r>
            <a:r>
              <a:rPr lang="tr-TR" sz="2400" i="1" dirty="0" err="1" smtClean="0"/>
              <a:t>rn</a:t>
            </a:r>
            <a:r>
              <a:rPr lang="tr-TR" sz="2400" i="1" dirty="0" smtClean="0"/>
              <a:t> </a:t>
            </a:r>
            <a:r>
              <a:rPr lang="tr-TR" sz="2400" dirty="0"/>
              <a:t>(</a:t>
            </a:r>
            <a:r>
              <a:rPr lang="tr-TR" sz="2400" i="1" dirty="0"/>
              <a:t>geliyor idi-y-se-m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geldi </a:t>
            </a:r>
            <a:r>
              <a:rPr lang="tr-TR" sz="2400" i="1" dirty="0"/>
              <a:t>idi-y-se-m </a:t>
            </a:r>
            <a:endParaRPr lang="tr-TR" sz="2400" i="1" dirty="0" smtClean="0"/>
          </a:p>
          <a:p>
            <a:r>
              <a:rPr lang="tr-TR" sz="2400" i="1" dirty="0" smtClean="0"/>
              <a:t>geldi-</a:t>
            </a:r>
            <a:r>
              <a:rPr lang="tr-TR" sz="2400" i="1" dirty="0" err="1" smtClean="0"/>
              <a:t>ydi</a:t>
            </a:r>
            <a:r>
              <a:rPr lang="tr-TR" sz="2400" i="1" dirty="0" smtClean="0"/>
              <a:t>-y-se-m </a:t>
            </a:r>
            <a:r>
              <a:rPr lang="tr-TR" sz="2400" dirty="0"/>
              <a:t>ş</a:t>
            </a:r>
            <a:r>
              <a:rPr lang="tr-TR" sz="2400" dirty="0" smtClean="0"/>
              <a:t>ekli </a:t>
            </a:r>
            <a:r>
              <a:rPr lang="tr-TR" sz="2400" dirty="0"/>
              <a:t>kulağa </a:t>
            </a:r>
            <a:r>
              <a:rPr lang="tr-TR" sz="2400" dirty="0" smtClean="0"/>
              <a:t>hoş </a:t>
            </a:r>
            <a:r>
              <a:rPr lang="tr-TR" sz="2400" dirty="0"/>
              <a:t>gelmediği için pek kullanılmaz. </a:t>
            </a:r>
            <a:r>
              <a:rPr lang="tr-TR" sz="2400" i="1" dirty="0"/>
              <a:t>geldi-m </a:t>
            </a:r>
            <a:r>
              <a:rPr lang="tr-TR" sz="2400" i="1" dirty="0" smtClean="0"/>
              <a:t>idi-y-se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err="1" smtClean="0"/>
              <a:t>Ģartı</a:t>
            </a:r>
            <a:r>
              <a:rPr lang="tr-TR" sz="2400" dirty="0" smtClean="0"/>
              <a:t> </a:t>
            </a:r>
            <a:r>
              <a:rPr lang="tr-TR" sz="2400" i="1" dirty="0"/>
              <a:t>gelmiş-ti-y-se-m (gelmiş idi-y-sem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gelecek-ti-y-se-m </a:t>
            </a:r>
            <a:r>
              <a:rPr lang="tr-TR" sz="2400" i="1" dirty="0"/>
              <a:t>(gelecek idi-y-se-m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gelmeli-y-di-y-se-m </a:t>
            </a:r>
            <a:r>
              <a:rPr lang="tr-TR" sz="2400" i="1" dirty="0"/>
              <a:t>(gelmeli- idi-y-se-m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gelirdi-m-se</a:t>
            </a:r>
            <a:r>
              <a:rPr lang="tr-TR" sz="2400" i="1" dirty="0"/>
              <a:t>, geliyor-</a:t>
            </a:r>
            <a:r>
              <a:rPr lang="tr-TR" sz="2400" i="1" dirty="0" err="1"/>
              <a:t>du</a:t>
            </a:r>
            <a:r>
              <a:rPr lang="tr-TR" sz="2400" i="1" dirty="0"/>
              <a:t>-m-</a:t>
            </a:r>
            <a:r>
              <a:rPr lang="tr-TR" sz="2400" i="1" dirty="0" err="1"/>
              <a:t>sa</a:t>
            </a:r>
            <a:r>
              <a:rPr lang="tr-TR" sz="2400" i="1" dirty="0"/>
              <a:t>, geldi idi-m-se, gelmiş-ti-m-se, gelecek-ti-m-se,</a:t>
            </a:r>
            <a:br>
              <a:rPr lang="tr-TR" sz="2400" i="1" dirty="0"/>
            </a:br>
            <a:r>
              <a:rPr lang="tr-TR" sz="2400" i="1" dirty="0" smtClean="0"/>
              <a:t>gelmeli-y-di-m-se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gelir-</a:t>
            </a:r>
            <a:r>
              <a:rPr lang="tr-TR" sz="2400" i="1" dirty="0" err="1" smtClean="0"/>
              <a:t>miş</a:t>
            </a:r>
            <a:r>
              <a:rPr lang="tr-TR" sz="2400" i="1" dirty="0" smtClean="0"/>
              <a:t>-se-m </a:t>
            </a:r>
            <a:r>
              <a:rPr lang="tr-TR" sz="2400" i="1" dirty="0"/>
              <a:t>(gelir imiş-se-m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geliyor-muş-</a:t>
            </a:r>
            <a:r>
              <a:rPr lang="tr-TR" sz="2400" i="1" dirty="0" err="1" smtClean="0"/>
              <a:t>sa</a:t>
            </a:r>
            <a:r>
              <a:rPr lang="tr-TR" sz="2400" i="1" dirty="0" smtClean="0"/>
              <a:t>-m </a:t>
            </a:r>
            <a:r>
              <a:rPr lang="tr-TR" sz="2400" i="1" dirty="0"/>
              <a:t>(geliyor imiş-se-m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i="1" dirty="0" smtClean="0"/>
              <a:t>gelmiş-</a:t>
            </a:r>
            <a:r>
              <a:rPr lang="tr-TR" sz="2400" i="1" dirty="0" err="1" smtClean="0"/>
              <a:t>miş</a:t>
            </a:r>
            <a:r>
              <a:rPr lang="tr-TR" sz="2400" i="1" dirty="0" smtClean="0"/>
              <a:t>-se-m </a:t>
            </a:r>
            <a:r>
              <a:rPr lang="tr-TR" sz="2400" i="1" dirty="0"/>
              <a:t>(gelmiş imiş-se-m</a:t>
            </a:r>
            <a:r>
              <a:rPr lang="tr-TR" sz="2400" i="1" dirty="0" smtClean="0"/>
              <a:t>)</a:t>
            </a:r>
            <a:r>
              <a:rPr lang="tr-TR" sz="2400" i="1" dirty="0"/>
              <a:t/>
            </a:r>
            <a:br>
              <a:rPr lang="tr-TR" sz="2400" i="1" dirty="0"/>
            </a:br>
            <a:r>
              <a:rPr lang="tr-TR" sz="2400" i="1" dirty="0" smtClean="0"/>
              <a:t>gelecek-</a:t>
            </a:r>
            <a:r>
              <a:rPr lang="tr-TR" sz="2400" i="1" dirty="0" err="1" smtClean="0"/>
              <a:t>miş</a:t>
            </a:r>
            <a:r>
              <a:rPr lang="tr-TR" sz="2400" i="1" dirty="0" smtClean="0"/>
              <a:t>-se-m </a:t>
            </a:r>
            <a:r>
              <a:rPr lang="tr-TR" sz="2400" i="1" dirty="0"/>
              <a:t>(gelecek imiş-se-m) </a:t>
            </a:r>
            <a:r>
              <a:rPr lang="tr-TR" sz="2400" dirty="0"/>
              <a:t> 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8934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 bwMode="auto">
          <a:xfrm>
            <a:off x="2811679" y="307762"/>
            <a:ext cx="15171522" cy="953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6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00400" y="1496348"/>
            <a:ext cx="1386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tr-TR" sz="2400" dirty="0"/>
          </a:p>
        </p:txBody>
      </p:sp>
      <p:sp>
        <p:nvSpPr>
          <p:cNvPr id="11" name="Dikdörtgen 10"/>
          <p:cNvSpPr/>
          <p:nvPr/>
        </p:nvSpPr>
        <p:spPr>
          <a:xfrm>
            <a:off x="4572000" y="516175"/>
            <a:ext cx="10058400" cy="1012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/>
              <a:t>ÖZET: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Sondan</a:t>
            </a:r>
            <a:r>
              <a:rPr lang="en-US" sz="2800" dirty="0" smtClean="0"/>
              <a:t> </a:t>
            </a:r>
            <a:r>
              <a:rPr lang="en-US" sz="2800" dirty="0" err="1"/>
              <a:t>eklemeli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dil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Türkçe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kavram</a:t>
            </a:r>
            <a:r>
              <a:rPr lang="en-US" sz="2800" dirty="0"/>
              <a:t> </a:t>
            </a:r>
            <a:r>
              <a:rPr lang="en-US" sz="2800" dirty="0" err="1"/>
              <a:t>oluşturma</a:t>
            </a:r>
            <a:r>
              <a:rPr lang="en-US" sz="2800" dirty="0"/>
              <a:t>, </a:t>
            </a:r>
            <a:r>
              <a:rPr lang="en-US" sz="2800" dirty="0" err="1"/>
              <a:t>kavramlara</a:t>
            </a:r>
            <a:r>
              <a:rPr lang="en-US" sz="2800" dirty="0"/>
              <a:t> </a:t>
            </a:r>
            <a:r>
              <a:rPr lang="en-US" sz="2800" dirty="0" err="1"/>
              <a:t>karşılık</a:t>
            </a:r>
            <a:r>
              <a:rPr lang="en-US" sz="2800" dirty="0"/>
              <a:t> </a:t>
            </a:r>
            <a:r>
              <a:rPr lang="en-US" sz="2800" dirty="0" err="1"/>
              <a:t>bulma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kavram</a:t>
            </a:r>
            <a:r>
              <a:rPr lang="en-US" sz="2800" dirty="0"/>
              <a:t> </a:t>
            </a:r>
            <a:r>
              <a:rPr lang="en-US" sz="2800" dirty="0" err="1"/>
              <a:t>alanını</a:t>
            </a:r>
            <a:r>
              <a:rPr lang="en-US" sz="2800" dirty="0"/>
              <a:t> </a:t>
            </a:r>
            <a:r>
              <a:rPr lang="en-US" sz="2800" dirty="0" err="1"/>
              <a:t>genişletme</a:t>
            </a:r>
            <a:r>
              <a:rPr lang="en-US" sz="2800" dirty="0"/>
              <a:t> </a:t>
            </a:r>
            <a:r>
              <a:rPr lang="en-US" sz="2800" dirty="0" err="1"/>
              <a:t>konusunda</a:t>
            </a:r>
            <a:r>
              <a:rPr lang="en-US" sz="2800" dirty="0"/>
              <a:t> </a:t>
            </a:r>
            <a:r>
              <a:rPr lang="en-US" sz="2800" dirty="0" err="1"/>
              <a:t>oldukça</a:t>
            </a:r>
            <a:r>
              <a:rPr lang="en-US" sz="2800" dirty="0"/>
              <a:t> </a:t>
            </a:r>
            <a:r>
              <a:rPr lang="en-US" sz="2800" dirty="0" err="1"/>
              <a:t>işlek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dildir</a:t>
            </a:r>
            <a:r>
              <a:rPr lang="en-US" sz="2800" dirty="0"/>
              <a:t>. </a:t>
            </a:r>
            <a:r>
              <a:rPr lang="en-US" sz="2800" dirty="0" err="1"/>
              <a:t>Türkçe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yönüyle</a:t>
            </a:r>
            <a:r>
              <a:rPr lang="en-US" sz="2800" dirty="0"/>
              <a:t> hem </a:t>
            </a:r>
            <a:r>
              <a:rPr lang="en-US" sz="2800" dirty="0" err="1"/>
              <a:t>felsefî</a:t>
            </a:r>
            <a:r>
              <a:rPr lang="en-US" sz="2800" dirty="0"/>
              <a:t> hem de </a:t>
            </a:r>
            <a:r>
              <a:rPr lang="en-US" sz="2800" dirty="0" err="1"/>
              <a:t>bilimsel</a:t>
            </a:r>
            <a:r>
              <a:rPr lang="en-US" sz="2800" dirty="0"/>
              <a:t> </a:t>
            </a:r>
            <a:r>
              <a:rPr lang="en-US" sz="2800" dirty="0" err="1"/>
              <a:t>çalışmaların</a:t>
            </a:r>
            <a:r>
              <a:rPr lang="en-US" sz="2800" dirty="0"/>
              <a:t> </a:t>
            </a:r>
            <a:r>
              <a:rPr lang="en-US" sz="2800" dirty="0" err="1"/>
              <a:t>yapılabileceği</a:t>
            </a:r>
            <a:r>
              <a:rPr lang="en-US" sz="2800" dirty="0"/>
              <a:t> </a:t>
            </a:r>
            <a:r>
              <a:rPr lang="en-US" sz="2800" dirty="0" err="1"/>
              <a:t>oldukça</a:t>
            </a:r>
            <a:r>
              <a:rPr lang="en-US" sz="2800" dirty="0"/>
              <a:t> </a:t>
            </a:r>
            <a:r>
              <a:rPr lang="en-US" sz="2800" dirty="0" err="1"/>
              <a:t>zengin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dildir</a:t>
            </a:r>
            <a:r>
              <a:rPr lang="en-US" sz="2800" dirty="0"/>
              <a:t>. Bu </a:t>
            </a:r>
            <a:r>
              <a:rPr lang="en-US" sz="2800" dirty="0" err="1"/>
              <a:t>yönüyle</a:t>
            </a:r>
            <a:r>
              <a:rPr lang="en-US" sz="2800" dirty="0"/>
              <a:t> </a:t>
            </a:r>
            <a:r>
              <a:rPr lang="en-US" sz="2800" dirty="0" err="1"/>
              <a:t>tarihten</a:t>
            </a:r>
            <a:r>
              <a:rPr lang="en-US" sz="2800" dirty="0"/>
              <a:t> </a:t>
            </a:r>
            <a:r>
              <a:rPr lang="en-US" sz="2800" dirty="0" err="1"/>
              <a:t>günümüze</a:t>
            </a:r>
            <a:r>
              <a:rPr lang="en-US" sz="2800" dirty="0"/>
              <a:t> </a:t>
            </a:r>
            <a:r>
              <a:rPr lang="en-US" sz="2800" dirty="0" err="1"/>
              <a:t>Türkçe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sayısız</a:t>
            </a:r>
            <a:r>
              <a:rPr lang="en-US" sz="2800" dirty="0"/>
              <a:t> </a:t>
            </a:r>
            <a:r>
              <a:rPr lang="en-US" sz="2800" dirty="0" err="1"/>
              <a:t>eser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konulmuş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konulmaya</a:t>
            </a:r>
            <a:r>
              <a:rPr lang="en-US" sz="2800" dirty="0"/>
              <a:t> da </a:t>
            </a:r>
            <a:r>
              <a:rPr lang="en-US" sz="2800" dirty="0" err="1"/>
              <a:t>devam</a:t>
            </a:r>
            <a:r>
              <a:rPr lang="en-US" sz="2800" dirty="0"/>
              <a:t> </a:t>
            </a:r>
            <a:r>
              <a:rPr lang="en-US" sz="2800" dirty="0" err="1"/>
              <a:t>edecektir</a:t>
            </a:r>
            <a:r>
              <a:rPr lang="en-US" sz="2800" dirty="0"/>
              <a:t>.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Yapım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, </a:t>
            </a:r>
            <a:r>
              <a:rPr lang="en-US" sz="2800" dirty="0" err="1"/>
              <a:t>eklendikleri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gövdelerin</a:t>
            </a:r>
            <a:r>
              <a:rPr lang="en-US" sz="2800" dirty="0"/>
              <a:t> </a:t>
            </a:r>
            <a:r>
              <a:rPr lang="en-US" sz="2800" dirty="0" err="1"/>
              <a:t>manalarında</a:t>
            </a:r>
            <a:r>
              <a:rPr lang="en-US" sz="2800" dirty="0"/>
              <a:t> </a:t>
            </a:r>
            <a:r>
              <a:rPr lang="en-US" sz="2800" dirty="0" err="1"/>
              <a:t>değişiklik</a:t>
            </a:r>
            <a:r>
              <a:rPr lang="en-US" sz="2800" dirty="0"/>
              <a:t> </a:t>
            </a:r>
            <a:r>
              <a:rPr lang="en-US" sz="2800" dirty="0" err="1" smtClean="0"/>
              <a:t>yapar</a:t>
            </a:r>
            <a:r>
              <a:rPr lang="en-US" sz="2800" dirty="0" smtClean="0"/>
              <a:t>. </a:t>
            </a:r>
            <a:r>
              <a:rPr lang="en-US" sz="2800" dirty="0" err="1"/>
              <a:t>Yapım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meydana</a:t>
            </a:r>
            <a:r>
              <a:rPr lang="en-US" sz="2800" dirty="0"/>
              <a:t> </a:t>
            </a:r>
            <a:r>
              <a:rPr lang="en-US" sz="2800" dirty="0" err="1"/>
              <a:t>getirilen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kelime</a:t>
            </a:r>
            <a:r>
              <a:rPr lang="en-US" sz="2800" dirty="0"/>
              <a:t> </a:t>
            </a:r>
            <a:r>
              <a:rPr lang="en-US" sz="2800" dirty="0" err="1"/>
              <a:t>gövdesi</a:t>
            </a:r>
            <a:r>
              <a:rPr lang="en-US" sz="2800" dirty="0"/>
              <a:t>, </a:t>
            </a:r>
            <a:r>
              <a:rPr lang="en-US" sz="2800" dirty="0" err="1"/>
              <a:t>kendisinden</a:t>
            </a:r>
            <a:r>
              <a:rPr lang="en-US" sz="2800" dirty="0"/>
              <a:t> </a:t>
            </a:r>
            <a:r>
              <a:rPr lang="en-US" sz="2800" dirty="0" err="1"/>
              <a:t>türediği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en-US" sz="2800" dirty="0" err="1"/>
              <a:t>gövde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uzak</a:t>
            </a:r>
            <a:r>
              <a:rPr lang="en-US" sz="2800" dirty="0"/>
              <a:t> </a:t>
            </a:r>
            <a:r>
              <a:rPr lang="en-US" sz="2800" dirty="0" err="1"/>
              <a:t>yakın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ilgisi</a:t>
            </a:r>
            <a:r>
              <a:rPr lang="en-US" sz="2800" dirty="0"/>
              <a:t> </a:t>
            </a:r>
            <a:r>
              <a:rPr lang="en-US" sz="2800" dirty="0" err="1"/>
              <a:t>olmakla</a:t>
            </a:r>
            <a:r>
              <a:rPr lang="en-US" sz="2800" dirty="0"/>
              <a:t> </a:t>
            </a:r>
            <a:r>
              <a:rPr lang="en-US" sz="2800" dirty="0" err="1"/>
              <a:t>beraber</a:t>
            </a:r>
            <a:r>
              <a:rPr lang="en-US" sz="2800" dirty="0"/>
              <a:t> </a:t>
            </a:r>
            <a:r>
              <a:rPr lang="en-US" sz="2800" dirty="0" err="1"/>
              <a:t>ondan</a:t>
            </a:r>
            <a:r>
              <a:rPr lang="en-US" sz="2800" dirty="0"/>
              <a:t> </a:t>
            </a:r>
            <a:r>
              <a:rPr lang="en-US" sz="2800" dirty="0" err="1"/>
              <a:t>ayrı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taşır</a:t>
            </a:r>
            <a:r>
              <a:rPr lang="en-US" sz="2800" dirty="0"/>
              <a:t>.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, </a:t>
            </a:r>
            <a:r>
              <a:rPr lang="en-US" sz="2800" dirty="0" err="1"/>
              <a:t>eklendikleri</a:t>
            </a:r>
            <a:r>
              <a:rPr lang="en-US" sz="2800" dirty="0"/>
              <a:t> </a:t>
            </a:r>
            <a:r>
              <a:rPr lang="en-US" sz="2800" dirty="0" err="1"/>
              <a:t>sözcüklerde</a:t>
            </a:r>
            <a:r>
              <a:rPr lang="en-US" sz="2800" dirty="0"/>
              <a:t> </a:t>
            </a:r>
            <a:r>
              <a:rPr lang="en-US" sz="2800" dirty="0" err="1"/>
              <a:t>biçimsel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meydana</a:t>
            </a:r>
            <a:r>
              <a:rPr lang="en-US" sz="2800" dirty="0"/>
              <a:t> </a:t>
            </a:r>
            <a:r>
              <a:rPr lang="en-US" sz="2800" dirty="0" err="1"/>
              <a:t>getirirler</a:t>
            </a:r>
            <a:r>
              <a:rPr lang="en-US" sz="2800" dirty="0"/>
              <a:t>. </a:t>
            </a:r>
            <a:r>
              <a:rPr lang="en-US" sz="2800" dirty="0" err="1"/>
              <a:t>Ancak</a:t>
            </a:r>
            <a:r>
              <a:rPr lang="en-US" sz="2800" dirty="0"/>
              <a:t> </a:t>
            </a:r>
            <a:r>
              <a:rPr lang="en-US" sz="2800" dirty="0" err="1"/>
              <a:t>anlamsal</a:t>
            </a:r>
            <a:r>
              <a:rPr lang="en-US" sz="2800" dirty="0"/>
              <a:t> </a:t>
            </a:r>
            <a:r>
              <a:rPr lang="en-US" sz="2800" dirty="0" err="1"/>
              <a:t>açıdan</a:t>
            </a:r>
            <a:r>
              <a:rPr lang="en-US" sz="2800" dirty="0"/>
              <a:t> </a:t>
            </a:r>
            <a:r>
              <a:rPr lang="en-US" sz="2800" dirty="0" err="1"/>
              <a:t>hiçbir</a:t>
            </a:r>
            <a:r>
              <a:rPr lang="en-US" sz="2800" dirty="0"/>
              <a:t> </a:t>
            </a:r>
            <a:r>
              <a:rPr lang="en-US" sz="2800" dirty="0" err="1"/>
              <a:t>değişikliğe</a:t>
            </a:r>
            <a:r>
              <a:rPr lang="en-US" sz="2800" dirty="0"/>
              <a:t> </a:t>
            </a:r>
            <a:r>
              <a:rPr lang="en-US" sz="2800" dirty="0" err="1"/>
              <a:t>yol</a:t>
            </a:r>
            <a:r>
              <a:rPr lang="en-US" sz="2800" dirty="0"/>
              <a:t> </a:t>
            </a:r>
            <a:r>
              <a:rPr lang="en-US" sz="2800" dirty="0" err="1"/>
              <a:t>açmazlar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eklendiği</a:t>
            </a:r>
            <a:r>
              <a:rPr lang="en-US" sz="2800" dirty="0"/>
              <a:t> </a:t>
            </a:r>
            <a:r>
              <a:rPr lang="en-US" sz="2800" dirty="0" err="1"/>
              <a:t>sözcüğe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anlam</a:t>
            </a:r>
            <a:r>
              <a:rPr lang="en-US" sz="2800" dirty="0"/>
              <a:t> </a:t>
            </a:r>
            <a:r>
              <a:rPr lang="en-US" sz="2800" dirty="0" err="1"/>
              <a:t>kazandırmaz</a:t>
            </a:r>
            <a:r>
              <a:rPr lang="en-US" sz="2800" dirty="0"/>
              <a:t>, </a:t>
            </a:r>
            <a:r>
              <a:rPr lang="en-US" sz="2800" dirty="0" err="1"/>
              <a:t>sözcüğün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gövdesine</a:t>
            </a:r>
            <a:r>
              <a:rPr lang="en-US" sz="2800" dirty="0"/>
              <a:t> </a:t>
            </a:r>
            <a:r>
              <a:rPr lang="en-US" sz="2800" dirty="0" err="1"/>
              <a:t>işleklik</a:t>
            </a:r>
            <a:r>
              <a:rPr lang="en-US" sz="2800" dirty="0"/>
              <a:t> </a:t>
            </a:r>
            <a:r>
              <a:rPr lang="en-US" sz="2800" dirty="0" err="1"/>
              <a:t>kazandırırlar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29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228474" y="1852593"/>
            <a:ext cx="2971800" cy="744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  <a:spcBef>
                <a:spcPct val="0"/>
              </a:spcBef>
            </a:pPr>
            <a:r>
              <a:rPr lang="tr-TR" sz="3200" b="1" dirty="0" smtClean="0">
                <a:latin typeface="Capriola" charset="-94"/>
              </a:rPr>
              <a:t>YAPI BİLGİSİ</a:t>
            </a:r>
            <a:endParaRPr lang="tr-TR" sz="3200" b="1" dirty="0">
              <a:latin typeface="Capriola" charset="-94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429000" y="2826828"/>
            <a:ext cx="12420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2800" b="1" dirty="0"/>
              <a:t>Yapı Bilgisi (Biçim Bilgisi, </a:t>
            </a:r>
            <a:r>
              <a:rPr lang="tr-TR" sz="2800" b="1" dirty="0" smtClean="0"/>
              <a:t>Şekil Bilgisi, Morfoloji</a:t>
            </a:r>
            <a:r>
              <a:rPr lang="tr-TR" sz="2800" b="1" dirty="0"/>
              <a:t>)</a:t>
            </a:r>
            <a:endParaRPr lang="tr-TR" sz="2800" dirty="0"/>
          </a:p>
          <a:p>
            <a:r>
              <a:rPr lang="tr-TR" sz="2800" dirty="0"/>
              <a:t>Dildeki biçimbirimleri inceleyen daldır. Kökler ve ekler, bunların görevleri, birbirleriyle ilgisi vb. konular üzerinde durur:</a:t>
            </a:r>
          </a:p>
          <a:p>
            <a:r>
              <a:rPr lang="tr-TR" sz="2800" dirty="0"/>
              <a:t>• “Kök, gövde, ek” gibi kavramlar</a:t>
            </a:r>
          </a:p>
          <a:p>
            <a:r>
              <a:rPr lang="tr-TR" sz="2800" dirty="0"/>
              <a:t>• Yapım ekleri</a:t>
            </a:r>
          </a:p>
          <a:p>
            <a:r>
              <a:rPr lang="tr-TR" sz="2800" dirty="0"/>
              <a:t>• Çekim ekleri</a:t>
            </a:r>
          </a:p>
          <a:p>
            <a:r>
              <a:rPr lang="tr-TR" sz="2800" dirty="0"/>
              <a:t>• Sözcük türleri</a:t>
            </a:r>
          </a:p>
          <a:p>
            <a:r>
              <a:rPr lang="tr-TR" sz="2800" dirty="0"/>
              <a:t>• Sözcük türetme yolları</a:t>
            </a:r>
          </a:p>
          <a:p>
            <a:r>
              <a:rPr lang="tr-TR" sz="2800" dirty="0"/>
              <a:t>gibi konurlarla ilgilenir.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192379" y="736312"/>
            <a:ext cx="188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/>
              <a:t>Kaynakça:</a:t>
            </a:r>
            <a:endParaRPr lang="tr-TR" sz="3200" b="1" dirty="0"/>
          </a:p>
        </p:txBody>
      </p:sp>
      <p:sp>
        <p:nvSpPr>
          <p:cNvPr id="10" name="Dikdörtgen 9"/>
          <p:cNvSpPr/>
          <p:nvPr/>
        </p:nvSpPr>
        <p:spPr>
          <a:xfrm>
            <a:off x="2849645" y="2050389"/>
            <a:ext cx="14371555" cy="735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_____ (2010) En Eski Türkçe’nin İzlerinde, İstanbul, </a:t>
            </a:r>
            <a:r>
              <a:rPr lang="tr-TR" sz="2800" dirty="0" err="1"/>
              <a:t>Simurg</a:t>
            </a:r>
            <a:r>
              <a:rPr lang="tr-TR" sz="2800" dirty="0"/>
              <a:t> </a:t>
            </a:r>
            <a:r>
              <a:rPr lang="tr-TR" sz="2800" dirty="0" smtClean="0"/>
              <a:t>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Akar, Ali (2005) Türk Dili Tarihi, İstanbul, </a:t>
            </a:r>
            <a:r>
              <a:rPr lang="tr-TR" sz="2800" dirty="0" err="1"/>
              <a:t>Ötüken</a:t>
            </a:r>
            <a:r>
              <a:rPr lang="tr-TR" sz="2800" dirty="0"/>
              <a:t> Neşriyat.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Aksan, Doğan (2003), Türkçenin Gücü, İstanbul, Bilgi </a:t>
            </a:r>
            <a:r>
              <a:rPr lang="tr-TR" sz="2800" dirty="0" smtClean="0"/>
              <a:t>Yayınevi.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Banguoğlu, Tahsin (2007), Türkçenin Grameri, Ankara, Türk Dil Kurumu Yayınları.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Buran, Ahmet ve Tulum, M. Mahur (2011) Çağdaş Türk Yazı Dilleri, Eskişehir, Anadolu </a:t>
            </a:r>
            <a:r>
              <a:rPr lang="tr-TR" sz="2800" dirty="0" smtClean="0"/>
              <a:t> Üniversitesi</a:t>
            </a:r>
            <a:r>
              <a:rPr lang="tr-TR" sz="28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 err="1"/>
              <a:t>Ercilasun</a:t>
            </a:r>
            <a:r>
              <a:rPr lang="tr-TR" sz="2800" dirty="0"/>
              <a:t>, Ahmet B. (2004) Başlangıcından Yirminci Yüzyıla Türk Dili Tarihi, Ankara, </a:t>
            </a:r>
            <a:r>
              <a:rPr lang="tr-TR" sz="2800" dirty="0" err="1"/>
              <a:t>Akçağ</a:t>
            </a:r>
            <a:r>
              <a:rPr lang="tr-TR" sz="2800" dirty="0"/>
              <a:t> Yayınları.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/>
              <a:t>Ergin, Muharrem (2009) Türk Dil Bilgisi, İstanbul, Bayrak Basın </a:t>
            </a:r>
            <a:r>
              <a:rPr lang="tr-TR" sz="2800" dirty="0" smtClean="0"/>
              <a:t>Yayın.</a:t>
            </a:r>
            <a:endParaRPr lang="tr-TR" sz="28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800" dirty="0" err="1"/>
              <a:t>Pilancı</a:t>
            </a:r>
            <a:r>
              <a:rPr lang="tr-TR" sz="2800" dirty="0"/>
              <a:t>, Hülya (2010) Türk Dili, Eskişehir, Anadolu Üniversitesi Yayınları.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228474" y="1503948"/>
            <a:ext cx="44677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3200" b="1" dirty="0" smtClean="0"/>
              <a:t>ÇEKİM EKLERİ</a:t>
            </a:r>
            <a:endParaRPr lang="tr-TR" sz="3200" b="1" dirty="0"/>
          </a:p>
        </p:txBody>
      </p:sp>
      <p:sp>
        <p:nvSpPr>
          <p:cNvPr id="15" name="TextBox 11"/>
          <p:cNvSpPr txBox="1"/>
          <p:nvPr/>
        </p:nvSpPr>
        <p:spPr>
          <a:xfrm>
            <a:off x="3200400" y="2370501"/>
            <a:ext cx="14554200" cy="7325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, </a:t>
            </a:r>
            <a:r>
              <a:rPr lang="en-US" sz="2800" dirty="0" err="1"/>
              <a:t>sözcüklerin</a:t>
            </a:r>
            <a:r>
              <a:rPr lang="en-US" sz="2800" dirty="0"/>
              <a:t> </a:t>
            </a:r>
            <a:r>
              <a:rPr lang="en-US" sz="2800" dirty="0" err="1"/>
              <a:t>tümce</a:t>
            </a:r>
            <a:r>
              <a:rPr lang="en-US" sz="2800" dirty="0"/>
              <a:t> </a:t>
            </a:r>
            <a:r>
              <a:rPr lang="en-US" sz="2800" dirty="0" err="1"/>
              <a:t>içerisinde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işleyişlerde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görevlerde</a:t>
            </a:r>
            <a:r>
              <a:rPr lang="en-US" sz="2800" dirty="0"/>
              <a:t> </a:t>
            </a:r>
            <a:r>
              <a:rPr lang="en-US" sz="2800" dirty="0" err="1"/>
              <a:t>kullanılmasını</a:t>
            </a:r>
            <a:r>
              <a:rPr lang="en-US" sz="2800" dirty="0"/>
              <a:t> </a:t>
            </a:r>
            <a:r>
              <a:rPr lang="en-US" sz="2800" dirty="0" err="1"/>
              <a:t>sağlayan</a:t>
            </a:r>
            <a:r>
              <a:rPr lang="en-US" sz="2800" dirty="0"/>
              <a:t> </a:t>
            </a:r>
            <a:r>
              <a:rPr lang="en-US" sz="2800" dirty="0" err="1"/>
              <a:t>eklerdir</a:t>
            </a:r>
            <a:r>
              <a:rPr lang="en-US" sz="2800" dirty="0"/>
              <a:t>. Bu </a:t>
            </a:r>
            <a:r>
              <a:rPr lang="en-US" sz="2800" dirty="0" err="1"/>
              <a:t>ekler</a:t>
            </a:r>
            <a:r>
              <a:rPr lang="en-US" sz="2800" dirty="0"/>
              <a:t>, </a:t>
            </a:r>
            <a:r>
              <a:rPr lang="en-US" sz="2800" dirty="0" err="1"/>
              <a:t>eklendikleri</a:t>
            </a:r>
            <a:r>
              <a:rPr lang="en-US" sz="2800" dirty="0"/>
              <a:t> </a:t>
            </a:r>
            <a:r>
              <a:rPr lang="en-US" sz="2800" dirty="0" err="1"/>
              <a:t>sözcüklerde</a:t>
            </a:r>
            <a:r>
              <a:rPr lang="en-US" sz="2800" dirty="0"/>
              <a:t> </a:t>
            </a:r>
            <a:r>
              <a:rPr lang="en-US" sz="2800" dirty="0" err="1"/>
              <a:t>biçimsel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meydana</a:t>
            </a:r>
            <a:r>
              <a:rPr lang="en-US" sz="2800" dirty="0"/>
              <a:t> </a:t>
            </a:r>
            <a:r>
              <a:rPr lang="en-US" sz="2800" dirty="0" err="1"/>
              <a:t>getirirler</a:t>
            </a:r>
            <a:r>
              <a:rPr lang="en-US" sz="2800" dirty="0"/>
              <a:t>. </a:t>
            </a:r>
            <a:r>
              <a:rPr lang="en-US" sz="2800" dirty="0" err="1"/>
              <a:t>Ancak</a:t>
            </a:r>
            <a:r>
              <a:rPr lang="en-US" sz="2800" dirty="0"/>
              <a:t> </a:t>
            </a:r>
            <a:r>
              <a:rPr lang="en-US" sz="2800" dirty="0" err="1"/>
              <a:t>anlamsal</a:t>
            </a:r>
            <a:r>
              <a:rPr lang="en-US" sz="2800" dirty="0"/>
              <a:t> </a:t>
            </a:r>
            <a:r>
              <a:rPr lang="en-US" sz="2800" dirty="0" err="1"/>
              <a:t>açıdan</a:t>
            </a:r>
            <a:r>
              <a:rPr lang="en-US" sz="2800" dirty="0"/>
              <a:t> </a:t>
            </a:r>
            <a:r>
              <a:rPr lang="en-US" sz="2800" dirty="0" err="1"/>
              <a:t>hiçbir</a:t>
            </a:r>
            <a:r>
              <a:rPr lang="en-US" sz="2800" dirty="0"/>
              <a:t> </a:t>
            </a:r>
            <a:r>
              <a:rPr lang="en-US" sz="2800" dirty="0" err="1"/>
              <a:t>değişikliğe</a:t>
            </a:r>
            <a:r>
              <a:rPr lang="en-US" sz="2800" dirty="0"/>
              <a:t> </a:t>
            </a:r>
            <a:r>
              <a:rPr lang="en-US" sz="2800" dirty="0" err="1"/>
              <a:t>yol</a:t>
            </a:r>
            <a:r>
              <a:rPr lang="en-US" sz="2800" dirty="0"/>
              <a:t> </a:t>
            </a:r>
            <a:r>
              <a:rPr lang="en-US" sz="2800" dirty="0" err="1"/>
              <a:t>açmazlar</a:t>
            </a:r>
            <a:r>
              <a:rPr lang="en-US" sz="2800" dirty="0"/>
              <a:t>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eklendiği</a:t>
            </a:r>
            <a:r>
              <a:rPr lang="en-US" sz="2800" dirty="0"/>
              <a:t> </a:t>
            </a:r>
            <a:r>
              <a:rPr lang="en-US" sz="2800" dirty="0" err="1"/>
              <a:t>sözcüğe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anlam</a:t>
            </a:r>
            <a:r>
              <a:rPr lang="en-US" sz="2800" dirty="0"/>
              <a:t> </a:t>
            </a:r>
            <a:r>
              <a:rPr lang="en-US" sz="2800" dirty="0" err="1"/>
              <a:t>kazandırmaz</a:t>
            </a:r>
            <a:r>
              <a:rPr lang="en-US" sz="2800" dirty="0"/>
              <a:t>, </a:t>
            </a:r>
            <a:r>
              <a:rPr lang="en-US" sz="2800" dirty="0" err="1"/>
              <a:t>sözcüğün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gövdesine</a:t>
            </a:r>
            <a:r>
              <a:rPr lang="en-US" sz="2800" dirty="0"/>
              <a:t> </a:t>
            </a:r>
            <a:r>
              <a:rPr lang="en-US" sz="2800" dirty="0" err="1"/>
              <a:t>işleklik</a:t>
            </a:r>
            <a:r>
              <a:rPr lang="en-US" sz="2800" dirty="0"/>
              <a:t> </a:t>
            </a:r>
            <a:r>
              <a:rPr lang="en-US" sz="2800" dirty="0" err="1"/>
              <a:t>kazandırırlar</a:t>
            </a:r>
            <a:r>
              <a:rPr lang="en-US" sz="2800" dirty="0"/>
              <a:t>. “</a:t>
            </a:r>
            <a:r>
              <a:rPr lang="en-US" sz="2800" i="1" dirty="0" err="1"/>
              <a:t>Kök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/>
              <a:t>gövdenin</a:t>
            </a:r>
            <a:r>
              <a:rPr lang="en-US" sz="2800" i="1" dirty="0"/>
              <a:t> </a:t>
            </a:r>
            <a:r>
              <a:rPr lang="en-US" sz="2800" i="1" dirty="0" err="1"/>
              <a:t>manasına</a:t>
            </a:r>
            <a:r>
              <a:rPr lang="en-US" sz="2800" i="1" dirty="0"/>
              <a:t>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kullanış</a:t>
            </a:r>
            <a:r>
              <a:rPr lang="en-US" sz="2800" i="1" dirty="0"/>
              <a:t> </a:t>
            </a:r>
            <a:r>
              <a:rPr lang="en-US" sz="2800" i="1" dirty="0" err="1"/>
              <a:t>nüansı</a:t>
            </a:r>
            <a:r>
              <a:rPr lang="en-US" sz="2800" i="1" dirty="0"/>
              <a:t> </a:t>
            </a:r>
            <a:r>
              <a:rPr lang="en-US" sz="2800" i="1" dirty="0" err="1"/>
              <a:t>verirler</a:t>
            </a:r>
            <a:r>
              <a:rPr lang="en-US" sz="2800" dirty="0"/>
              <a:t>’’ (Ergin,2009: 125).</a:t>
            </a:r>
            <a:endParaRPr lang="tr-TR" sz="2800" dirty="0"/>
          </a:p>
          <a:p>
            <a:r>
              <a:rPr lang="en-US" sz="2800" dirty="0" err="1"/>
              <a:t>Sözcük</a:t>
            </a:r>
            <a:r>
              <a:rPr lang="en-US" sz="2800" dirty="0"/>
              <a:t> </a:t>
            </a:r>
            <a:r>
              <a:rPr lang="en-US" sz="2800" dirty="0" err="1"/>
              <a:t>kök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gövdeleri</a:t>
            </a:r>
            <a:r>
              <a:rPr lang="en-US" sz="2800" dirty="0"/>
              <a:t> </a:t>
            </a:r>
            <a:r>
              <a:rPr lang="en-US" sz="2800" dirty="0" err="1"/>
              <a:t>yalnız</a:t>
            </a:r>
            <a:r>
              <a:rPr lang="en-US" sz="2800" dirty="0"/>
              <a:t> </a:t>
            </a:r>
            <a:r>
              <a:rPr lang="en-US" sz="2800" dirty="0" err="1"/>
              <a:t>başlarına</a:t>
            </a:r>
            <a:r>
              <a:rPr lang="en-US" sz="2800" dirty="0"/>
              <a:t> </a:t>
            </a:r>
            <a:r>
              <a:rPr lang="en-US" sz="2800" dirty="0" err="1"/>
              <a:t>kullanıldıkları</a:t>
            </a:r>
            <a:r>
              <a:rPr lang="en-US" sz="2800" dirty="0"/>
              <a:t> </a:t>
            </a:r>
            <a:r>
              <a:rPr lang="en-US" sz="2800" dirty="0" err="1"/>
              <a:t>zaman</a:t>
            </a:r>
            <a:r>
              <a:rPr lang="en-US" sz="2800" dirty="0"/>
              <a:t> </a:t>
            </a:r>
            <a:r>
              <a:rPr lang="en-US" sz="2800" dirty="0" err="1"/>
              <a:t>kısıtlı</a:t>
            </a:r>
            <a:r>
              <a:rPr lang="en-US" sz="2800" dirty="0"/>
              <a:t> </a:t>
            </a:r>
            <a:r>
              <a:rPr lang="en-US" sz="2800" dirty="0" err="1"/>
              <a:t>anlamlar</a:t>
            </a:r>
            <a:r>
              <a:rPr lang="en-US" sz="2800" dirty="0"/>
              <a:t> </a:t>
            </a:r>
            <a:r>
              <a:rPr lang="en-US" sz="2800" dirty="0" err="1"/>
              <a:t>ifade</a:t>
            </a:r>
            <a:r>
              <a:rPr lang="en-US" sz="2800" dirty="0"/>
              <a:t> </a:t>
            </a:r>
            <a:r>
              <a:rPr lang="en-US" sz="2800" dirty="0" err="1"/>
              <a:t>ederler</a:t>
            </a:r>
            <a:r>
              <a:rPr lang="en-US" sz="2800" dirty="0"/>
              <a:t>. </a:t>
            </a:r>
            <a:r>
              <a:rPr lang="en-US" sz="2800" dirty="0" err="1" smtClean="0"/>
              <a:t>Ergin</a:t>
            </a:r>
            <a:r>
              <a:rPr lang="tr-TR" sz="2800" dirty="0"/>
              <a:t> </a:t>
            </a:r>
            <a:r>
              <a:rPr lang="en-US" sz="2800" dirty="0" smtClean="0"/>
              <a:t>(2009:124) </a:t>
            </a:r>
            <a:r>
              <a:rPr lang="en-US" sz="2800" dirty="0"/>
              <a:t>“</a:t>
            </a:r>
            <a:r>
              <a:rPr lang="en-US" sz="2800" i="1" dirty="0" err="1"/>
              <a:t>Kök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/>
              <a:t>gövdeler</a:t>
            </a:r>
            <a:r>
              <a:rPr lang="en-US" sz="2800" i="1" dirty="0"/>
              <a:t> </a:t>
            </a:r>
            <a:r>
              <a:rPr lang="en-US" sz="2800" i="1" dirty="0" err="1"/>
              <a:t>tek</a:t>
            </a:r>
            <a:r>
              <a:rPr lang="en-US" sz="2800" i="1" dirty="0"/>
              <a:t> </a:t>
            </a:r>
            <a:r>
              <a:rPr lang="en-US" sz="2800" i="1" dirty="0" err="1"/>
              <a:t>başlarına</a:t>
            </a:r>
            <a:r>
              <a:rPr lang="en-US" sz="2800" i="1" dirty="0"/>
              <a:t> </a:t>
            </a:r>
            <a:r>
              <a:rPr lang="en-US" sz="2800" i="1" dirty="0" err="1"/>
              <a:t>sadece</a:t>
            </a:r>
            <a:r>
              <a:rPr lang="en-US" sz="2800" i="1" dirty="0"/>
              <a:t> </a:t>
            </a:r>
            <a:r>
              <a:rPr lang="en-US" sz="2800" i="1" dirty="0" err="1"/>
              <a:t>tek</a:t>
            </a:r>
            <a:r>
              <a:rPr lang="en-US" sz="2800" i="1" dirty="0"/>
              <a:t> </a:t>
            </a:r>
            <a:r>
              <a:rPr lang="en-US" sz="2800" i="1" dirty="0" err="1"/>
              <a:t>nesneleri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 smtClean="0"/>
              <a:t>mücerret</a:t>
            </a:r>
            <a:r>
              <a:rPr lang="tr-TR" sz="2800" i="1" dirty="0" smtClean="0"/>
              <a:t>(yalın)</a:t>
            </a:r>
            <a:r>
              <a:rPr lang="en-US" sz="2800" i="1" dirty="0" smtClean="0"/>
              <a:t> </a:t>
            </a:r>
            <a:r>
              <a:rPr lang="en-US" sz="2800" i="1" dirty="0" err="1"/>
              <a:t>hareketleri</a:t>
            </a:r>
            <a:r>
              <a:rPr lang="en-US" sz="2800" i="1" dirty="0"/>
              <a:t> </a:t>
            </a:r>
            <a:r>
              <a:rPr lang="en-US" sz="2800" i="1" dirty="0" err="1"/>
              <a:t>ifade</a:t>
            </a:r>
            <a:r>
              <a:rPr lang="en-US" sz="2800" i="1" dirty="0"/>
              <a:t> </a:t>
            </a:r>
            <a:r>
              <a:rPr lang="en-US" sz="2800" i="1" dirty="0" err="1" smtClean="0"/>
              <a:t>ederler</a:t>
            </a:r>
            <a:r>
              <a:rPr lang="tr-TR" sz="2800" i="1" dirty="0" smtClean="0"/>
              <a:t>.</a:t>
            </a:r>
            <a:r>
              <a:rPr lang="en-US" sz="2800" dirty="0" smtClean="0"/>
              <a:t>” </a:t>
            </a:r>
            <a:r>
              <a:rPr lang="en-US" sz="2800" dirty="0" err="1"/>
              <a:t>demektedir</a:t>
            </a:r>
            <a:r>
              <a:rPr lang="en-US" sz="2800" dirty="0"/>
              <a:t>. Bu </a:t>
            </a:r>
            <a:r>
              <a:rPr lang="en-US" sz="2800" b="1" dirty="0" err="1"/>
              <a:t>kısıtlılığın</a:t>
            </a:r>
            <a:r>
              <a:rPr lang="en-US" sz="2800" b="1" dirty="0"/>
              <a:t> </a:t>
            </a:r>
            <a:r>
              <a:rPr lang="en-US" sz="2800" b="1" dirty="0" err="1"/>
              <a:t>giderilmesi</a:t>
            </a:r>
            <a:r>
              <a:rPr lang="en-US" sz="2800" b="1" dirty="0"/>
              <a:t> </a:t>
            </a:r>
            <a:r>
              <a:rPr lang="en-US" sz="2800" b="1" dirty="0" err="1"/>
              <a:t>ise</a:t>
            </a:r>
            <a:r>
              <a:rPr lang="en-US" sz="2800" b="1" dirty="0"/>
              <a:t> </a:t>
            </a:r>
            <a:r>
              <a:rPr lang="en-US" sz="2800" b="1" dirty="0" err="1"/>
              <a:t>çekim</a:t>
            </a:r>
            <a:r>
              <a:rPr lang="en-US" sz="2800" b="1" dirty="0"/>
              <a:t> </a:t>
            </a:r>
            <a:r>
              <a:rPr lang="en-US" sz="2800" b="1" dirty="0" err="1"/>
              <a:t>ekleri</a:t>
            </a:r>
            <a:r>
              <a:rPr lang="en-US" sz="2800" b="1" dirty="0"/>
              <a:t> </a:t>
            </a:r>
            <a:r>
              <a:rPr lang="en-US" sz="2800" b="1" dirty="0" err="1"/>
              <a:t>sayesinde</a:t>
            </a:r>
            <a:r>
              <a:rPr lang="en-US" sz="2800" b="1" dirty="0"/>
              <a:t> </a:t>
            </a:r>
            <a:r>
              <a:rPr lang="en-US" sz="2800" b="1" dirty="0" err="1"/>
              <a:t>olmaktadır</a:t>
            </a:r>
            <a:r>
              <a:rPr lang="en-US" sz="2800" dirty="0"/>
              <a:t>. “</a:t>
            </a:r>
            <a:r>
              <a:rPr lang="en-US" sz="2800" i="1" dirty="0" err="1"/>
              <a:t>Nesnelerin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/>
              <a:t>hareketlerin</a:t>
            </a:r>
            <a:r>
              <a:rPr lang="en-US" sz="2800" i="1" dirty="0"/>
              <a:t> </a:t>
            </a:r>
            <a:r>
              <a:rPr lang="en-US" sz="2800" i="1" dirty="0" err="1"/>
              <a:t>çeşitli</a:t>
            </a:r>
            <a:r>
              <a:rPr lang="en-US" sz="2800" i="1" dirty="0"/>
              <a:t> </a:t>
            </a:r>
            <a:r>
              <a:rPr lang="en-US" sz="2800" i="1" dirty="0" err="1"/>
              <a:t>durumlarını</a:t>
            </a:r>
            <a:r>
              <a:rPr lang="en-US" sz="2800" i="1" dirty="0"/>
              <a:t>, </a:t>
            </a:r>
            <a:r>
              <a:rPr lang="en-US" sz="2800" i="1" dirty="0" err="1"/>
              <a:t>bağlantılarını</a:t>
            </a:r>
            <a:r>
              <a:rPr lang="en-US" sz="2800" i="1" dirty="0"/>
              <a:t>, </a:t>
            </a:r>
            <a:r>
              <a:rPr lang="en-US" sz="2800" i="1" dirty="0" err="1"/>
              <a:t>münasebetlerini</a:t>
            </a:r>
            <a:r>
              <a:rPr lang="en-US" sz="2800" i="1" dirty="0"/>
              <a:t> </a:t>
            </a:r>
            <a:r>
              <a:rPr lang="en-US" sz="2800" i="1" dirty="0" err="1"/>
              <a:t>ifade</a:t>
            </a:r>
            <a:r>
              <a:rPr lang="en-US" sz="2800" i="1" dirty="0"/>
              <a:t> </a:t>
            </a:r>
            <a:r>
              <a:rPr lang="en-US" sz="2800" i="1" dirty="0" err="1"/>
              <a:t>etmek</a:t>
            </a:r>
            <a:r>
              <a:rPr lang="en-US" sz="2800" i="1" dirty="0"/>
              <a:t> </a:t>
            </a:r>
            <a:r>
              <a:rPr lang="en-US" sz="2800" i="1" dirty="0" err="1"/>
              <a:t>için</a:t>
            </a:r>
            <a:r>
              <a:rPr lang="en-US" sz="2800" i="1" dirty="0"/>
              <a:t> </a:t>
            </a:r>
            <a:r>
              <a:rPr lang="en-US" sz="2800" i="1" dirty="0" err="1"/>
              <a:t>kök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/>
              <a:t>gövdeler</a:t>
            </a:r>
            <a:r>
              <a:rPr lang="en-US" sz="2800" i="1" dirty="0"/>
              <a:t> </a:t>
            </a:r>
            <a:r>
              <a:rPr lang="en-US" sz="2800" i="1" dirty="0" err="1"/>
              <a:t>çeşitli</a:t>
            </a:r>
            <a:r>
              <a:rPr lang="en-US" sz="2800" i="1" dirty="0"/>
              <a:t> </a:t>
            </a:r>
            <a:r>
              <a:rPr lang="en-US" sz="2800" i="1" dirty="0" err="1"/>
              <a:t>şekillere</a:t>
            </a:r>
            <a:r>
              <a:rPr lang="en-US" sz="2800" i="1" dirty="0"/>
              <a:t> </a:t>
            </a:r>
            <a:r>
              <a:rPr lang="en-US" sz="2800" i="1" dirty="0" err="1"/>
              <a:t>girmek</a:t>
            </a:r>
            <a:r>
              <a:rPr lang="en-US" sz="2800" i="1" dirty="0"/>
              <a:t> </a:t>
            </a:r>
            <a:r>
              <a:rPr lang="en-US" sz="2800" i="1" dirty="0" err="1"/>
              <a:t>zorundadırlar</a:t>
            </a:r>
            <a:r>
              <a:rPr lang="en-US" sz="2800" i="1" dirty="0"/>
              <a:t>. </a:t>
            </a:r>
            <a:r>
              <a:rPr lang="en-US" sz="2800" i="1" dirty="0" err="1"/>
              <a:t>Dil</a:t>
            </a:r>
            <a:r>
              <a:rPr lang="en-US" sz="2800" i="1" dirty="0"/>
              <a:t> </a:t>
            </a:r>
            <a:r>
              <a:rPr lang="en-US" sz="2800" i="1" dirty="0" err="1"/>
              <a:t>lügat</a:t>
            </a:r>
            <a:r>
              <a:rPr lang="en-US" sz="2800" i="1" dirty="0"/>
              <a:t> </a:t>
            </a:r>
            <a:r>
              <a:rPr lang="en-US" sz="2800" i="1" dirty="0" err="1"/>
              <a:t>kitabı</a:t>
            </a:r>
            <a:r>
              <a:rPr lang="en-US" sz="2800" i="1" dirty="0"/>
              <a:t> </a:t>
            </a:r>
            <a:r>
              <a:rPr lang="en-US" sz="2800" i="1" dirty="0" err="1"/>
              <a:t>gibi</a:t>
            </a:r>
            <a:r>
              <a:rPr lang="en-US" sz="2800" i="1" dirty="0"/>
              <a:t>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kelime</a:t>
            </a:r>
            <a:r>
              <a:rPr lang="en-US" sz="2800" i="1" dirty="0"/>
              <a:t> </a:t>
            </a:r>
            <a:r>
              <a:rPr lang="en-US" sz="2800" i="1" dirty="0" err="1"/>
              <a:t>yığınından</a:t>
            </a:r>
            <a:r>
              <a:rPr lang="en-US" sz="2800" i="1" dirty="0"/>
              <a:t> </a:t>
            </a:r>
            <a:r>
              <a:rPr lang="en-US" sz="2800" i="1" dirty="0" err="1"/>
              <a:t>ibaret</a:t>
            </a:r>
            <a:r>
              <a:rPr lang="en-US" sz="2800" i="1" dirty="0"/>
              <a:t> </a:t>
            </a:r>
            <a:r>
              <a:rPr lang="en-US" sz="2800" i="1" dirty="0" err="1"/>
              <a:t>değil</a:t>
            </a:r>
            <a:r>
              <a:rPr lang="en-US" sz="2800" i="1" dirty="0"/>
              <a:t>,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kelime</a:t>
            </a:r>
            <a:r>
              <a:rPr lang="en-US" sz="2800" i="1" dirty="0"/>
              <a:t> </a:t>
            </a:r>
            <a:r>
              <a:rPr lang="en-US" sz="2800" i="1" dirty="0" err="1"/>
              <a:t>örgüsü</a:t>
            </a:r>
            <a:r>
              <a:rPr lang="en-US" sz="2800" i="1" dirty="0"/>
              <a:t> </a:t>
            </a:r>
            <a:r>
              <a:rPr lang="en-US" sz="2800" i="1" dirty="0" err="1"/>
              <a:t>şeklindedir</a:t>
            </a:r>
            <a:r>
              <a:rPr lang="en-US" sz="2800" i="1" dirty="0"/>
              <a:t>. Bu </a:t>
            </a:r>
            <a:r>
              <a:rPr lang="en-US" sz="2800" i="1" dirty="0" err="1"/>
              <a:t>örgünün</a:t>
            </a:r>
            <a:r>
              <a:rPr lang="en-US" sz="2800" i="1" dirty="0"/>
              <a:t> </a:t>
            </a:r>
            <a:r>
              <a:rPr lang="en-US" sz="2800" i="1" dirty="0" err="1"/>
              <a:t>bağlayıcı</a:t>
            </a:r>
            <a:r>
              <a:rPr lang="en-US" sz="2800" i="1" dirty="0"/>
              <a:t> </a:t>
            </a:r>
            <a:r>
              <a:rPr lang="en-US" sz="2800" i="1" dirty="0" err="1"/>
              <a:t>unsurları</a:t>
            </a:r>
            <a:r>
              <a:rPr lang="en-US" sz="2800" i="1" dirty="0"/>
              <a:t> </a:t>
            </a:r>
            <a:r>
              <a:rPr lang="en-US" sz="2800" i="1" dirty="0" err="1"/>
              <a:t>ise</a:t>
            </a:r>
            <a:r>
              <a:rPr lang="en-US" sz="2800" i="1" dirty="0"/>
              <a:t> </a:t>
            </a:r>
            <a:r>
              <a:rPr lang="en-US" sz="2800" i="1" dirty="0" err="1"/>
              <a:t>çekim</a:t>
            </a:r>
            <a:r>
              <a:rPr lang="en-US" sz="2800" i="1" dirty="0"/>
              <a:t> </a:t>
            </a:r>
            <a:r>
              <a:rPr lang="en-US" sz="2800" i="1" dirty="0" err="1"/>
              <a:t>ekleridir</a:t>
            </a:r>
            <a:r>
              <a:rPr lang="en-US" sz="2800" dirty="0"/>
              <a:t>” (</a:t>
            </a:r>
            <a:r>
              <a:rPr lang="en-US" sz="2800" dirty="0" err="1"/>
              <a:t>Ergin</a:t>
            </a:r>
            <a:r>
              <a:rPr lang="en-US" sz="2800" dirty="0"/>
              <a:t>, 2009: 124).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b="1" dirty="0" err="1"/>
              <a:t>dilin</a:t>
            </a:r>
            <a:r>
              <a:rPr lang="en-US" sz="2800" b="1" dirty="0"/>
              <a:t> </a:t>
            </a:r>
            <a:r>
              <a:rPr lang="en-US" sz="2800" b="1" dirty="0" err="1"/>
              <a:t>işleyişinde</a:t>
            </a:r>
            <a:r>
              <a:rPr lang="en-US" sz="2800" b="1" dirty="0"/>
              <a:t> </a:t>
            </a:r>
            <a:r>
              <a:rPr lang="en-US" sz="2800" b="1" dirty="0" err="1"/>
              <a:t>çekim</a:t>
            </a:r>
            <a:r>
              <a:rPr lang="en-US" sz="2800" b="1" dirty="0"/>
              <a:t> </a:t>
            </a:r>
            <a:r>
              <a:rPr lang="en-US" sz="2800" b="1" dirty="0" err="1"/>
              <a:t>eklerinin</a:t>
            </a:r>
            <a:r>
              <a:rPr lang="en-US" sz="2800" b="1" dirty="0"/>
              <a:t> </a:t>
            </a:r>
            <a:r>
              <a:rPr lang="en-US" sz="2800" b="1" dirty="0" err="1"/>
              <a:t>önemi</a:t>
            </a:r>
            <a:r>
              <a:rPr lang="en-US" sz="2800" b="1" dirty="0"/>
              <a:t> </a:t>
            </a:r>
            <a:r>
              <a:rPr lang="en-US" sz="2800" b="1" dirty="0" err="1"/>
              <a:t>büyüktür</a:t>
            </a:r>
            <a:r>
              <a:rPr lang="en-US" sz="2800" b="1" dirty="0"/>
              <a:t>. </a:t>
            </a:r>
            <a:r>
              <a:rPr lang="en-US" sz="2800" b="1" dirty="0" err="1"/>
              <a:t>Çekim</a:t>
            </a:r>
            <a:r>
              <a:rPr lang="en-US" sz="2800" b="1" dirty="0"/>
              <a:t> </a:t>
            </a:r>
            <a:r>
              <a:rPr lang="en-US" sz="2800" b="1" dirty="0" err="1"/>
              <a:t>eklerinin</a:t>
            </a:r>
            <a:r>
              <a:rPr lang="en-US" sz="2800" b="1" dirty="0"/>
              <a:t> </a:t>
            </a:r>
            <a:r>
              <a:rPr lang="en-US" sz="2800" b="1" dirty="0" err="1"/>
              <a:t>bağlayıcı</a:t>
            </a:r>
            <a:r>
              <a:rPr lang="en-US" sz="2800" b="1" dirty="0"/>
              <a:t> </a:t>
            </a:r>
            <a:r>
              <a:rPr lang="en-US" sz="2800" b="1" dirty="0" err="1"/>
              <a:t>rolü</a:t>
            </a:r>
            <a:r>
              <a:rPr lang="en-US" sz="2800" b="1" dirty="0"/>
              <a:t> </a:t>
            </a:r>
            <a:r>
              <a:rPr lang="en-US" sz="2800" b="1" dirty="0" err="1"/>
              <a:t>vardır</a:t>
            </a:r>
            <a:r>
              <a:rPr lang="en-US" sz="2800" b="1" dirty="0"/>
              <a:t> </a:t>
            </a:r>
            <a:r>
              <a:rPr lang="en-US" sz="2800" b="1" dirty="0" err="1"/>
              <a:t>ve</a:t>
            </a:r>
            <a:r>
              <a:rPr lang="en-US" sz="2800" b="1" dirty="0"/>
              <a:t> </a:t>
            </a:r>
            <a:r>
              <a:rPr lang="en-US" sz="2800" b="1" dirty="0" err="1"/>
              <a:t>fonksiyonu</a:t>
            </a:r>
            <a:r>
              <a:rPr lang="en-US" sz="2800" b="1" dirty="0"/>
              <a:t> </a:t>
            </a:r>
            <a:r>
              <a:rPr lang="en-US" sz="2800" b="1" dirty="0" err="1"/>
              <a:t>yapım</a:t>
            </a:r>
            <a:r>
              <a:rPr lang="en-US" sz="2800" b="1" dirty="0"/>
              <a:t> </a:t>
            </a:r>
            <a:r>
              <a:rPr lang="en-US" sz="2800" b="1" dirty="0" err="1"/>
              <a:t>eklerinin</a:t>
            </a:r>
            <a:r>
              <a:rPr lang="en-US" sz="2800" b="1" dirty="0"/>
              <a:t> </a:t>
            </a:r>
            <a:r>
              <a:rPr lang="en-US" sz="2800" b="1" dirty="0" err="1"/>
              <a:t>aksine</a:t>
            </a:r>
            <a:r>
              <a:rPr lang="en-US" sz="2800" b="1" dirty="0"/>
              <a:t> </a:t>
            </a:r>
            <a:r>
              <a:rPr lang="en-US" sz="2800" b="1" dirty="0" err="1"/>
              <a:t>sözcük</a:t>
            </a:r>
            <a:r>
              <a:rPr lang="en-US" sz="2800" b="1" dirty="0"/>
              <a:t> </a:t>
            </a:r>
            <a:r>
              <a:rPr lang="en-US" sz="2800" b="1" dirty="0" err="1"/>
              <a:t>sınırlarını</a:t>
            </a:r>
            <a:r>
              <a:rPr lang="en-US" sz="2800" b="1" dirty="0"/>
              <a:t> </a:t>
            </a:r>
            <a:r>
              <a:rPr lang="en-US" sz="2800" b="1" dirty="0" err="1"/>
              <a:t>aşmaktadır</a:t>
            </a:r>
            <a:r>
              <a:rPr lang="en-US" sz="2800" dirty="0"/>
              <a:t>. </a:t>
            </a:r>
            <a:r>
              <a:rPr lang="en-US" sz="2800" dirty="0" err="1" smtClean="0"/>
              <a:t>Ergin</a:t>
            </a:r>
            <a:r>
              <a:rPr lang="tr-TR" sz="2800" dirty="0"/>
              <a:t> </a:t>
            </a:r>
            <a:r>
              <a:rPr lang="en-US" sz="2800" dirty="0" smtClean="0"/>
              <a:t>(2009:125) “</a:t>
            </a:r>
            <a:r>
              <a:rPr lang="tr-TR" sz="2800" i="1" dirty="0" err="1"/>
              <a:t>K</a:t>
            </a:r>
            <a:r>
              <a:rPr lang="en-US" sz="2800" i="1" dirty="0" err="1" smtClean="0"/>
              <a:t>elime</a:t>
            </a:r>
            <a:r>
              <a:rPr lang="en-US" sz="2800" i="1" dirty="0" smtClean="0"/>
              <a:t> </a:t>
            </a:r>
            <a:r>
              <a:rPr lang="en-US" sz="2800" i="1" dirty="0" err="1"/>
              <a:t>gruplarının</a:t>
            </a:r>
            <a:r>
              <a:rPr lang="en-US" sz="2800" i="1" dirty="0"/>
              <a:t> </a:t>
            </a:r>
            <a:r>
              <a:rPr lang="en-US" sz="2800" i="1" dirty="0" err="1"/>
              <a:t>büyük</a:t>
            </a:r>
            <a:r>
              <a:rPr lang="en-US" sz="2800" i="1" dirty="0"/>
              <a:t>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kısmı</a:t>
            </a:r>
            <a:r>
              <a:rPr lang="en-US" sz="2800" i="1" dirty="0"/>
              <a:t> </a:t>
            </a:r>
            <a:r>
              <a:rPr lang="en-US" sz="2800" i="1" dirty="0" err="1"/>
              <a:t>ile</a:t>
            </a:r>
            <a:r>
              <a:rPr lang="en-US" sz="2800" i="1" dirty="0"/>
              <a:t> </a:t>
            </a:r>
            <a:r>
              <a:rPr lang="en-US" sz="2800" i="1" dirty="0" err="1"/>
              <a:t>bütün</a:t>
            </a:r>
            <a:r>
              <a:rPr lang="en-US" sz="2800" i="1" dirty="0"/>
              <a:t> </a:t>
            </a:r>
            <a:r>
              <a:rPr lang="en-US" sz="2800" i="1" dirty="0" err="1"/>
              <a:t>cümlelerde</a:t>
            </a:r>
            <a:r>
              <a:rPr lang="en-US" sz="2800" i="1" dirty="0"/>
              <a:t> </a:t>
            </a:r>
            <a:r>
              <a:rPr lang="en-US" sz="2800" i="1" dirty="0" err="1"/>
              <a:t>örgüyü</a:t>
            </a:r>
            <a:r>
              <a:rPr lang="en-US" sz="2800" i="1" dirty="0"/>
              <a:t> </a:t>
            </a:r>
            <a:r>
              <a:rPr lang="en-US" sz="2800" i="1" dirty="0" err="1"/>
              <a:t>meydana</a:t>
            </a:r>
            <a:r>
              <a:rPr lang="en-US" sz="2800" i="1" dirty="0"/>
              <a:t> </a:t>
            </a:r>
            <a:r>
              <a:rPr lang="en-US" sz="2800" i="1" dirty="0" err="1"/>
              <a:t>getiren</a:t>
            </a:r>
            <a:r>
              <a:rPr lang="en-US" sz="2800" i="1" dirty="0"/>
              <a:t>, </a:t>
            </a:r>
            <a:r>
              <a:rPr lang="en-US" sz="2800" i="1" dirty="0" err="1"/>
              <a:t>kelime</a:t>
            </a:r>
            <a:r>
              <a:rPr lang="en-US" sz="2800" i="1" dirty="0"/>
              <a:t> </a:t>
            </a:r>
            <a:r>
              <a:rPr lang="en-US" sz="2800" i="1" dirty="0" err="1"/>
              <a:t>gurubunu</a:t>
            </a:r>
            <a:r>
              <a:rPr lang="en-US" sz="2800" i="1" dirty="0"/>
              <a:t> </a:t>
            </a:r>
            <a:r>
              <a:rPr lang="en-US" sz="2800" i="1" dirty="0" err="1"/>
              <a:t>veya</a:t>
            </a:r>
            <a:r>
              <a:rPr lang="en-US" sz="2800" i="1" dirty="0"/>
              <a:t> </a:t>
            </a:r>
            <a:r>
              <a:rPr lang="en-US" sz="2800" i="1" dirty="0" err="1"/>
              <a:t>cümleyi</a:t>
            </a:r>
            <a:r>
              <a:rPr lang="en-US" sz="2800" i="1" dirty="0"/>
              <a:t> </a:t>
            </a:r>
            <a:r>
              <a:rPr lang="en-US" sz="2800" i="1" dirty="0" err="1"/>
              <a:t>ayakta</a:t>
            </a:r>
            <a:r>
              <a:rPr lang="en-US" sz="2800" i="1" dirty="0"/>
              <a:t> </a:t>
            </a:r>
            <a:r>
              <a:rPr lang="en-US" sz="2800" i="1" dirty="0" err="1"/>
              <a:t>tutan</a:t>
            </a:r>
            <a:r>
              <a:rPr lang="en-US" sz="2800" i="1" dirty="0"/>
              <a:t> </a:t>
            </a:r>
            <a:r>
              <a:rPr lang="en-US" sz="2800" i="1" dirty="0" err="1"/>
              <a:t>şey</a:t>
            </a:r>
            <a:r>
              <a:rPr lang="en-US" sz="2800" i="1" dirty="0"/>
              <a:t> </a:t>
            </a:r>
            <a:r>
              <a:rPr lang="en-US" sz="2800" i="1" dirty="0" err="1"/>
              <a:t>çekim</a:t>
            </a:r>
            <a:r>
              <a:rPr lang="en-US" sz="2800" i="1" dirty="0"/>
              <a:t> </a:t>
            </a:r>
            <a:r>
              <a:rPr lang="en-US" sz="2800" i="1" dirty="0" err="1"/>
              <a:t>ekleridir</a:t>
            </a:r>
            <a:r>
              <a:rPr lang="en-US" sz="2800" i="1" dirty="0"/>
              <a:t>.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kelime</a:t>
            </a:r>
            <a:r>
              <a:rPr lang="en-US" sz="2800" i="1" dirty="0"/>
              <a:t> </a:t>
            </a:r>
            <a:r>
              <a:rPr lang="en-US" sz="2800" i="1" dirty="0" err="1"/>
              <a:t>gurubundan</a:t>
            </a:r>
            <a:r>
              <a:rPr lang="en-US" sz="2800" i="1" dirty="0"/>
              <a:t> </a:t>
            </a:r>
            <a:r>
              <a:rPr lang="en-US" sz="2800" i="1" dirty="0" err="1"/>
              <a:t>veya</a:t>
            </a:r>
            <a:r>
              <a:rPr lang="en-US" sz="2800" i="1" dirty="0"/>
              <a:t> </a:t>
            </a:r>
            <a:r>
              <a:rPr lang="en-US" sz="2800" i="1" dirty="0" err="1"/>
              <a:t>cümleden</a:t>
            </a:r>
            <a:r>
              <a:rPr lang="en-US" sz="2800" i="1" dirty="0"/>
              <a:t> </a:t>
            </a:r>
            <a:r>
              <a:rPr lang="en-US" sz="2800" i="1" dirty="0" err="1"/>
              <a:t>çekim</a:t>
            </a:r>
            <a:r>
              <a:rPr lang="en-US" sz="2800" i="1" dirty="0"/>
              <a:t> </a:t>
            </a:r>
            <a:r>
              <a:rPr lang="en-US" sz="2800" i="1" dirty="0" err="1"/>
              <a:t>ekleri</a:t>
            </a:r>
            <a:r>
              <a:rPr lang="en-US" sz="2800" i="1" dirty="0"/>
              <a:t> </a:t>
            </a:r>
            <a:r>
              <a:rPr lang="en-US" sz="2800" i="1" dirty="0" err="1"/>
              <a:t>çıkarılırsa</a:t>
            </a:r>
            <a:r>
              <a:rPr lang="en-US" sz="2800" i="1" dirty="0"/>
              <a:t> </a:t>
            </a:r>
            <a:r>
              <a:rPr lang="en-US" sz="2800" i="1" dirty="0" err="1"/>
              <a:t>geriye</a:t>
            </a:r>
            <a:r>
              <a:rPr lang="en-US" sz="2800" i="1" dirty="0"/>
              <a:t> </a:t>
            </a:r>
            <a:r>
              <a:rPr lang="en-US" sz="2800" i="1" dirty="0" err="1"/>
              <a:t>bir</a:t>
            </a:r>
            <a:r>
              <a:rPr lang="en-US" sz="2800" i="1" dirty="0"/>
              <a:t> </a:t>
            </a:r>
            <a:r>
              <a:rPr lang="en-US" sz="2800" i="1" dirty="0" err="1"/>
              <a:t>kök</a:t>
            </a:r>
            <a:r>
              <a:rPr lang="en-US" sz="2800" i="1" dirty="0"/>
              <a:t> </a:t>
            </a:r>
            <a:r>
              <a:rPr lang="en-US" sz="2800" i="1" dirty="0" err="1"/>
              <a:t>ve</a:t>
            </a:r>
            <a:r>
              <a:rPr lang="en-US" sz="2800" i="1" dirty="0"/>
              <a:t> </a:t>
            </a:r>
            <a:r>
              <a:rPr lang="en-US" sz="2800" i="1" dirty="0" err="1"/>
              <a:t>gövde</a:t>
            </a:r>
            <a:r>
              <a:rPr lang="en-US" sz="2800" i="1" dirty="0"/>
              <a:t> </a:t>
            </a:r>
            <a:r>
              <a:rPr lang="en-US" sz="2800" i="1" dirty="0" err="1"/>
              <a:t>yığını</a:t>
            </a:r>
            <a:r>
              <a:rPr lang="en-US" sz="2800" i="1" dirty="0"/>
              <a:t> </a:t>
            </a:r>
            <a:r>
              <a:rPr lang="en-US" sz="2800" i="1" dirty="0" err="1" smtClean="0"/>
              <a:t>kalır</a:t>
            </a:r>
            <a:r>
              <a:rPr lang="tr-TR" sz="2800" dirty="0" smtClean="0"/>
              <a:t>.</a:t>
            </a:r>
            <a:r>
              <a:rPr lang="en-US" sz="2800" dirty="0" smtClean="0"/>
              <a:t>” </a:t>
            </a:r>
            <a:r>
              <a:rPr lang="en-US" sz="2800" dirty="0" err="1"/>
              <a:t>demektedir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tr-TR" sz="2800" i="1" dirty="0" smtClean="0"/>
              <a:t>Çekim eki</a:t>
            </a:r>
            <a:r>
              <a:rPr lang="tr-TR" sz="2800" dirty="0" smtClean="0"/>
              <a:t> için </a:t>
            </a:r>
            <a:r>
              <a:rPr lang="tr-TR" sz="2800" i="1" dirty="0" smtClean="0"/>
              <a:t>işletme eki</a:t>
            </a:r>
            <a:r>
              <a:rPr lang="tr-TR" sz="2800" dirty="0" smtClean="0"/>
              <a:t> terimi de kullanılır.</a:t>
            </a:r>
            <a:endParaRPr lang="tr-TR" sz="2800" dirty="0"/>
          </a:p>
        </p:txBody>
      </p:sp>
      <p:sp>
        <p:nvSpPr>
          <p:cNvPr id="17" name="Dikdörtgen 16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228474" y="1503948"/>
            <a:ext cx="44677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r-TR" sz="3200" b="1" dirty="0" smtClean="0"/>
              <a:t>İsim </a:t>
            </a:r>
            <a:r>
              <a:rPr lang="tr-TR" sz="3200" b="1" dirty="0"/>
              <a:t>Çekim </a:t>
            </a:r>
            <a:r>
              <a:rPr lang="tr-TR" sz="3200" b="1" dirty="0" smtClean="0"/>
              <a:t>Ekleri</a:t>
            </a:r>
            <a:endParaRPr lang="tr-TR" sz="3200" b="1" dirty="0"/>
          </a:p>
        </p:txBody>
      </p:sp>
      <p:sp>
        <p:nvSpPr>
          <p:cNvPr id="15" name="TextBox 11"/>
          <p:cNvSpPr txBox="1"/>
          <p:nvPr/>
        </p:nvSpPr>
        <p:spPr>
          <a:xfrm>
            <a:off x="3200400" y="2370501"/>
            <a:ext cx="14554200" cy="7325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İsimlere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isim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soylu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sözcüklere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gelerek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onları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diğer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isimlere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edatlara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eylemlere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bağlarlar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cümle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içindeki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görevlerini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aitliklerini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belirleyerek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isimlerin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çeşitli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durumlarını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bildirirler</a:t>
            </a:r>
            <a:r>
              <a:rPr lang="en-US" sz="2800" b="1" dirty="0">
                <a:solidFill>
                  <a:schemeClr val="bg1"/>
                </a:solidFill>
              </a:rPr>
              <a:t>. </a:t>
            </a:r>
            <a:endParaRPr lang="tr-TR" sz="2800" b="1" dirty="0" smtClean="0">
              <a:solidFill>
                <a:schemeClr val="bg1"/>
              </a:solidFill>
            </a:endParaRPr>
          </a:p>
          <a:p>
            <a:endParaRPr lang="tr-TR" sz="2800" b="1" dirty="0">
              <a:solidFill>
                <a:schemeClr val="bg1"/>
              </a:solidFill>
            </a:endParaRPr>
          </a:p>
          <a:p>
            <a:r>
              <a:rPr lang="tr-TR" sz="2800" dirty="0" smtClean="0"/>
              <a:t>	</a:t>
            </a:r>
            <a:r>
              <a:rPr lang="en-US" sz="2800" dirty="0" err="1" smtClean="0"/>
              <a:t>İsim</a:t>
            </a:r>
            <a:r>
              <a:rPr lang="en-US" sz="2800" dirty="0" smtClean="0"/>
              <a:t> </a:t>
            </a:r>
            <a:r>
              <a:rPr lang="en-US" sz="2800" dirty="0" err="1"/>
              <a:t>çekim</a:t>
            </a:r>
            <a:r>
              <a:rPr lang="en-US" sz="2800" dirty="0"/>
              <a:t> </a:t>
            </a:r>
            <a:r>
              <a:rPr lang="en-US" sz="2800" dirty="0" err="1"/>
              <a:t>ekleri</a:t>
            </a:r>
            <a:r>
              <a:rPr lang="en-US" sz="2800" dirty="0"/>
              <a:t> </a:t>
            </a:r>
            <a:r>
              <a:rPr lang="en-US" sz="2800" dirty="0" err="1"/>
              <a:t>şunlardır</a:t>
            </a:r>
            <a:r>
              <a:rPr lang="en-US" sz="2800" dirty="0" smtClean="0"/>
              <a:t>:</a:t>
            </a:r>
            <a:endParaRPr lang="tr-TR" sz="2800" dirty="0" smtClean="0"/>
          </a:p>
          <a:p>
            <a:pPr lvl="1"/>
            <a:r>
              <a:rPr lang="en-US" sz="2800" dirty="0"/>
              <a:t>a)	</a:t>
            </a:r>
            <a:r>
              <a:rPr lang="en-US" sz="2800" dirty="0" err="1"/>
              <a:t>Çokluk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endParaRPr lang="en-US" sz="2800" dirty="0"/>
          </a:p>
          <a:p>
            <a:pPr lvl="1"/>
            <a:r>
              <a:rPr lang="en-US" sz="2800" dirty="0" smtClean="0"/>
              <a:t>b</a:t>
            </a:r>
            <a:r>
              <a:rPr lang="en-US" sz="2800" dirty="0"/>
              <a:t>)	</a:t>
            </a:r>
            <a:r>
              <a:rPr lang="en-US" sz="2800" dirty="0" err="1"/>
              <a:t>İyelik</a:t>
            </a:r>
            <a:r>
              <a:rPr lang="en-US" sz="2800" dirty="0"/>
              <a:t> </a:t>
            </a:r>
            <a:r>
              <a:rPr lang="en-US" sz="2800" dirty="0" err="1"/>
              <a:t>eki</a:t>
            </a:r>
            <a:r>
              <a:rPr lang="en-US" sz="2800" dirty="0"/>
              <a:t> (</a:t>
            </a:r>
            <a:r>
              <a:rPr lang="en-US" sz="2800" dirty="0" err="1"/>
              <a:t>Aitlik</a:t>
            </a:r>
            <a:r>
              <a:rPr lang="en-US" sz="2800" dirty="0"/>
              <a:t> </a:t>
            </a:r>
            <a:r>
              <a:rPr lang="en-US" sz="2800" dirty="0" err="1" smtClean="0"/>
              <a:t>eki</a:t>
            </a:r>
            <a:r>
              <a:rPr lang="tr-TR" sz="2800" dirty="0" smtClean="0"/>
              <a:t>)</a:t>
            </a:r>
            <a:endParaRPr lang="en-US" sz="2800" dirty="0"/>
          </a:p>
          <a:p>
            <a:pPr lvl="1"/>
            <a:r>
              <a:rPr lang="en-US" sz="2800" dirty="0" smtClean="0"/>
              <a:t>c</a:t>
            </a:r>
            <a:r>
              <a:rPr lang="en-US" sz="2800" dirty="0"/>
              <a:t>)	</a:t>
            </a:r>
            <a:r>
              <a:rPr lang="en-US" sz="2800" dirty="0" smtClean="0"/>
              <a:t>H</a:t>
            </a:r>
            <a:r>
              <a:rPr lang="tr-TR" sz="2800" dirty="0" smtClean="0"/>
              <a:t>â</a:t>
            </a:r>
            <a:r>
              <a:rPr lang="en-US" sz="2800" dirty="0" smtClean="0"/>
              <a:t>l </a:t>
            </a:r>
            <a:r>
              <a:rPr lang="en-US" sz="2800" dirty="0" err="1"/>
              <a:t>ekleri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Yalın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İlgi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Yapma</a:t>
            </a:r>
            <a:r>
              <a:rPr lang="en-US" sz="2800" dirty="0" smtClean="0"/>
              <a:t>/</a:t>
            </a:r>
            <a:r>
              <a:rPr lang="en-US" sz="2800" dirty="0" err="1" smtClean="0"/>
              <a:t>belirtme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Yaklaşma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Bulunma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Uzaklaşma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Vasıta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Eşitlik</a:t>
            </a:r>
            <a:r>
              <a:rPr lang="en-US" sz="2800" dirty="0" smtClean="0"/>
              <a:t> 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2"/>
            <a:r>
              <a:rPr lang="en-US" sz="2800" dirty="0" smtClean="0"/>
              <a:t>□</a:t>
            </a:r>
            <a:r>
              <a:rPr lang="tr-TR" sz="2800" dirty="0" smtClean="0"/>
              <a:t> </a:t>
            </a:r>
            <a:r>
              <a:rPr lang="en-US" sz="2800" dirty="0" err="1" smtClean="0"/>
              <a:t>Yön</a:t>
            </a:r>
            <a:r>
              <a:rPr lang="en-US" sz="2800" dirty="0" smtClean="0"/>
              <a:t> </a:t>
            </a:r>
            <a:r>
              <a:rPr lang="en-US" sz="2800" dirty="0" err="1"/>
              <a:t>gösterme</a:t>
            </a:r>
            <a:r>
              <a:rPr lang="en-US" sz="2800" dirty="0"/>
              <a:t> </a:t>
            </a:r>
            <a:r>
              <a:rPr lang="en-US" sz="2800" dirty="0" smtClean="0"/>
              <a:t>h</a:t>
            </a:r>
            <a:r>
              <a:rPr lang="tr-TR" sz="2800" dirty="0" smtClean="0"/>
              <a:t>â</a:t>
            </a:r>
            <a:r>
              <a:rPr lang="en-US" sz="2800" dirty="0" smtClean="0"/>
              <a:t>li</a:t>
            </a:r>
            <a:endParaRPr lang="en-US" sz="2800" dirty="0"/>
          </a:p>
          <a:p>
            <a:pPr lvl="1"/>
            <a:r>
              <a:rPr lang="en-US" sz="2800" dirty="0" smtClean="0"/>
              <a:t>d</a:t>
            </a:r>
            <a:r>
              <a:rPr lang="en-US" sz="2800" dirty="0"/>
              <a:t>)	</a:t>
            </a:r>
            <a:r>
              <a:rPr lang="en-US" sz="2800" dirty="0" err="1"/>
              <a:t>Soru</a:t>
            </a:r>
            <a:r>
              <a:rPr lang="en-US" sz="2800" dirty="0"/>
              <a:t> </a:t>
            </a:r>
            <a:r>
              <a:rPr lang="en-US" sz="2800" dirty="0" err="1" smtClean="0"/>
              <a:t>eki</a:t>
            </a:r>
            <a:endParaRPr lang="en-US" sz="2800" dirty="0"/>
          </a:p>
        </p:txBody>
      </p:sp>
      <p:sp>
        <p:nvSpPr>
          <p:cNvPr id="14" name="Dikdörtgen 13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89054"/>
              </p:ext>
            </p:extLst>
          </p:nvPr>
        </p:nvGraphicFramePr>
        <p:xfrm>
          <a:off x="4114800" y="670999"/>
          <a:ext cx="12268200" cy="7291901"/>
        </p:xfrm>
        <a:graphic>
          <a:graphicData uri="http://schemas.openxmlformats.org/drawingml/2006/table">
            <a:tbl>
              <a:tblPr firstRow="1" firstCol="1" bandRow="1"/>
              <a:tblGrid>
                <a:gridCol w="1069535"/>
                <a:gridCol w="4565029"/>
                <a:gridCol w="4065493"/>
                <a:gridCol w="2568143"/>
              </a:tblGrid>
              <a:tr h="45574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İSİM ÇEKİM EKLERİ</a:t>
                      </a: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557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2278719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a)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Çokluk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lar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hiçbir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almadan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normal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şekliyle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nesneyi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karşılar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isimlere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gelerek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onların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çokluk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şeklini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çekim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Ağaç+lar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Kuş+lar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Çiçek+ler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1694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b)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İyelik</a:t>
                      </a:r>
                      <a:r>
                        <a:rPr lang="en-US" sz="2400" b="1" spc="-5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sng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Teklik</a:t>
                      </a: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 </a:t>
                      </a:r>
                      <a:r>
                        <a:rPr lang="en-US" sz="2400" i="1" u="sng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+m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 </a:t>
                      </a:r>
                      <a:r>
                        <a:rPr lang="en-US" sz="2400" i="1" u="sng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 </a:t>
                      </a:r>
                      <a:r>
                        <a:rPr lang="en-US" sz="2400" i="1" u="sng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sng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 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+u / +ü;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     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sü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dbl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Çokluk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 </a:t>
                      </a:r>
                      <a:r>
                        <a:rPr lang="en-US" sz="2400" i="1" u="dbl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mız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miz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muz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müz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 </a:t>
                      </a:r>
                      <a:r>
                        <a:rPr lang="en-US" sz="2400" i="1" u="dbl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nız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niz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nuz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nüz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 </a:t>
                      </a:r>
                      <a:r>
                        <a:rPr lang="en-US" sz="2400" i="1" u="dbl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Şahıs</a:t>
                      </a:r>
                      <a:r>
                        <a:rPr lang="en-US" sz="2400" i="1" u="dbl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ları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leri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İyelik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karşıladığı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nesnenin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şahsa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nesneye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ait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olduğunu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çekim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ekleridir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Baş+ı+m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El-i-n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Ne+si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Ev+i+miz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Kitab+ı-m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Defter+leri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Dikdörtgen 19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81990"/>
              </p:ext>
            </p:extLst>
          </p:nvPr>
        </p:nvGraphicFramePr>
        <p:xfrm>
          <a:off x="3048000" y="419100"/>
          <a:ext cx="14782800" cy="9386414"/>
        </p:xfrm>
        <a:graphic>
          <a:graphicData uri="http://schemas.openxmlformats.org/drawingml/2006/table">
            <a:tbl>
              <a:tblPr firstRow="1" firstCol="1" bandRow="1"/>
              <a:tblGrid>
                <a:gridCol w="541778"/>
                <a:gridCol w="4489018"/>
                <a:gridCol w="7237404"/>
                <a:gridCol w="159827"/>
                <a:gridCol w="2354773"/>
              </a:tblGrid>
              <a:tr h="2492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İSİM ÇEKİM EKLERİ</a:t>
                      </a: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4925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1622621">
                <a:tc rowSpan="6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İsimler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kelime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grupları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cümleler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içinde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diğer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kelimelerle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münasebetleri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sırasında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münasebetin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cinsine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göre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çeşitli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hâllerde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bulunurlar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hâlleri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diğer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kelimelerle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münasebeti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sırasında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içinde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bulunduğu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durumlardır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□	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Yalın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İlgi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Yapma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Belirtme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Yaklaşma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Bulunma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Uzaklaşma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Vasıta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Eşitlik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Yön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Gösterme</a:t>
                      </a:r>
                      <a:r>
                        <a:rPr lang="en-US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49551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Yalın</a:t>
                      </a:r>
                      <a:r>
                        <a:rPr lang="en-US" sz="24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karşıladığı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nesne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kendisine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tabi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dışında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hiçbir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münasebet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etmeyen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İsimlerin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başka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unsura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bağlı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olmayan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normal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teklik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çokluk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iyelik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şekilleri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yalın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hâlleridir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</a:t>
                      </a: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Araba</a:t>
                      </a: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Kitap</a:t>
                      </a: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00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İlgi</a:t>
                      </a:r>
                      <a:r>
                        <a:rPr lang="en-US" sz="24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(Genitif)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+ın/ +in/ +un/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ün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vokalle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biten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kelimelerden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sonra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-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nın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nin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+nun/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nün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ilgisi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olduğunu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kendisinden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sonra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gelen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isme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tabi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bulunduğunu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gösterir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İsmi isme bağlar,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ikinci derecede bir hâl ekidir.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O+nun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söylediği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Taş+ın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üstü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Ev+in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yolu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Öküz+ün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(boynuzu)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00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Belirtme</a:t>
                      </a:r>
                      <a:r>
                        <a:rPr lang="en-US" sz="24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tr-TR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Akkuzatif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tr-TR" sz="2400" i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yapma)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 +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/+u/ +ü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İsmi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kendisine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geçişli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bağlayan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hâldir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İsmin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geçişli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tesirinde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olduğunu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gösterir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Ev+i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(sat-)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Kapı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+(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y)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(aç-)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Çiçek+i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(sula-)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26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Yaklaşma</a:t>
                      </a:r>
                      <a:r>
                        <a:rPr lang="en-US" sz="24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(Datif)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+a/+e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Kelime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gruplarında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cümlede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kendisine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doğru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yaklaştığını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yöneldiğini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etmek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datif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hâline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sokulur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istikametini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göster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ir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yaklaşma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eder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Ağa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+a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Güneş+e</a:t>
                      </a:r>
                      <a:r>
                        <a:rPr lang="en-US" sz="2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Gökler+e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75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Bulunma</a:t>
                      </a:r>
                      <a:r>
                        <a:rPr lang="en-US" sz="24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(Lokatif)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+da/+de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Fiilin cereyan ettiği yeri gösteren, bulunma ifade eden ektir.</a:t>
                      </a:r>
                      <a:endParaRPr lang="tr-TR" sz="2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Yol+da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Ağaç+ta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Başımız+da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Dikdörtgen 14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62775"/>
              </p:ext>
            </p:extLst>
          </p:nvPr>
        </p:nvGraphicFramePr>
        <p:xfrm>
          <a:off x="3048000" y="38100"/>
          <a:ext cx="15240000" cy="9237433"/>
        </p:xfrm>
        <a:graphic>
          <a:graphicData uri="http://schemas.openxmlformats.org/drawingml/2006/table">
            <a:tbl>
              <a:tblPr firstRow="1" firstCol="1" bandRow="1"/>
              <a:tblGrid>
                <a:gridCol w="558534"/>
                <a:gridCol w="3861066"/>
                <a:gridCol w="8392799"/>
                <a:gridCol w="2427601"/>
              </a:tblGrid>
              <a:tr h="24925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İSİM ÇEKİM EKLERİ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4925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1495513">
                <a:tc rowSpan="4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tr-TR" sz="24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Hâl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Ekleri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7145" marR="4714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Uzaklaşma</a:t>
                      </a:r>
                      <a:r>
                        <a:rPr lang="en-US" sz="24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(Ablatif)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2400" b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2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/ +den/ +tan/ +ten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Kelime gruplarında ve cümlede fiilin gösterdiği hareketin kendisinden uzaklaştığını ifade etmek için kullanılır. Umumiyetle uzaklaşma ifade eden bir ektir.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Yol+dan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Ağaç+tan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Ev+den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00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Vasıta</a:t>
                      </a:r>
                      <a:r>
                        <a:rPr lang="en-US" sz="24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</a:t>
                      </a:r>
                      <a:r>
                        <a:rPr lang="tr-TR" sz="2400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tr-TR" sz="2400" i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İnstrumental</a:t>
                      </a:r>
                      <a:r>
                        <a:rPr lang="tr-TR" sz="2400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+n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Kelime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gruplarında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cümlelerde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kendisi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vasıtası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kendisinin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iştiraki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kendisinin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ettiği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zamanda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yapıldığını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göstermek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kullanılır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tr-TR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Vasıta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ne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tr-TR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nasıl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ne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zaman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yapıldığını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etmek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isme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getirilen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ektir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tr-TR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Türkçede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instrumental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işlekliğini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kaybederken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onun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vazifesini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“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”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edatı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üzerine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almış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edat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hâlinde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kalarak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ekleşerek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tamamiyle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instrumental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yerine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geçmiştir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“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”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edatı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zamanla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i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la, -le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hâlinde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ekleşmek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yoluna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da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girdiği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vasıta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durumuna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geçmiştir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ağaç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-la,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evler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-le,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babam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-la,</a:t>
                      </a:r>
                      <a:r>
                        <a:rPr lang="tr-TR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geçmişin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-le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uç-u+n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içün,için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ile+n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degi+n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değin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yaz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kış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 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güz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-ü-n,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yaya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-n,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ansız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ı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düşünmeksiz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gündüz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-ü-n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-n, 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gerisi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-n (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geriye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tr-TR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00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Eşitlik Hâli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+ca/ +ce/ +ça/ +çe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Kelime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gruplarında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cümlede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nasıl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ne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şekilde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olduğunu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yapıldığını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oluş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veya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yapılış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tarzını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ifade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etmek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eşitlik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hâline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girer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isim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fiilin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kendisi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gibi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kendisine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benzer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bir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şekilde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cereyan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ettiğini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göstermek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için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eşitlik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hâlini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alır</a:t>
                      </a: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İnsan+ca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İyi+ce 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Yavaş+ça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26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Yön Gösterme Hâli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+ra/ +re, +arı/ +eri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Kelime gruplarında ve cümlede fiilin kendi yönünde yapıldığını göstermek için kullanılır. Yani yön ekleri fiilin cereyan ettiği yönü gösterir.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Bugün artık bir kaç kelimede kalıplaşmış olarak yapım eki hâline gelmiş bulunan bu yön ekleri yerine yön ifadesi için Türkçede öteden beri datif eki ile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doğru, karşı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gibi yön edatları kullanılmıştır.</a:t>
                      </a:r>
                      <a:endParaRPr lang="tr-TR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İç+eri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Dış+arı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Son+ra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Taş+ra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ikdörtgen 12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65" b="365"/>
          <a:stretch>
            <a:fillRect/>
          </a:stretch>
        </p:blipFill>
        <p:spPr>
          <a:xfrm>
            <a:off x="748797" y="540238"/>
            <a:ext cx="1576121" cy="9769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1589445" y="1661104"/>
            <a:ext cx="2438217" cy="2155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1589445" y="5056767"/>
            <a:ext cx="2438217" cy="215533"/>
            <a:chOff x="0" y="0"/>
            <a:chExt cx="9194800" cy="812800"/>
          </a:xfrm>
        </p:grpSpPr>
        <p:sp>
          <p:nvSpPr>
            <p:cNvPr id="6" name="Freeform 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589445" y="8424972"/>
            <a:ext cx="2438217" cy="215533"/>
            <a:chOff x="0" y="0"/>
            <a:chExt cx="9194800" cy="812800"/>
          </a:xfrm>
        </p:grpSpPr>
        <p:sp>
          <p:nvSpPr>
            <p:cNvPr id="8" name="Freeform 8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4071" y="1593362"/>
            <a:ext cx="2625574" cy="51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3920">
                <a:solidFill>
                  <a:srgbClr val="222222"/>
                </a:solidFill>
                <a:latin typeface="Playfair Display"/>
              </a:rPr>
              <a:t>TÜRK DİLİ</a:t>
            </a: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17541"/>
              </p:ext>
            </p:extLst>
          </p:nvPr>
        </p:nvGraphicFramePr>
        <p:xfrm>
          <a:off x="4191000" y="2189852"/>
          <a:ext cx="12877800" cy="4934848"/>
        </p:xfrm>
        <a:graphic>
          <a:graphicData uri="http://schemas.openxmlformats.org/drawingml/2006/table">
            <a:tbl>
              <a:tblPr firstRow="1" firstCol="1" bandRow="1"/>
              <a:tblGrid>
                <a:gridCol w="1122680"/>
                <a:gridCol w="2476705"/>
                <a:gridCol w="6582662"/>
                <a:gridCol w="2695753"/>
              </a:tblGrid>
              <a:tr h="45574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İSİM ÇEKİM EKLERİ</a:t>
                      </a:r>
                      <a:endParaRPr lang="tr-TR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557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İŞLEV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</a:tr>
              <a:tr h="2278719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Soru Eki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mı/mi/mu/mü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i-FI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Soru eki ismin soru şeklini yapan çekim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ekidir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 </a:t>
                      </a:r>
                      <a:endParaRPr lang="tr-TR" sz="24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Bu ek edat menşeli olup sonradan ekleşmiştir.  Aslında ne olursa olsun, soru eki muhakkak ki hem isimleri,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hem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fiilleri işleklik sahasına alan umumî bir işletme eki</a:t>
                      </a:r>
                      <a:r>
                        <a:rPr lang="tr-TR" sz="2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d</a:t>
                      </a: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urumundadır.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Bir isim işletme eki olarak soru eki de hâl ekleri gibi ismi fiile bağlayan, böylece cümle yapısını kurmakta vazife gören bir cümle ekidir.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Soru eki ismin teklik, çokluk, iyelik ve hâl şekillerine getirilebilen, bütün bu şekillerin sorusunu yapan ektir.</a:t>
                      </a: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taş mı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odun mu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küçük mü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kediler mi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oğlum mu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yüzüğün mü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işten mi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çocuğa mı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ellerinde mi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ikdörtgen 11"/>
          <p:cNvSpPr/>
          <p:nvPr/>
        </p:nvSpPr>
        <p:spPr>
          <a:xfrm>
            <a:off x="0" y="3362034"/>
            <a:ext cx="25775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3" action="ppaction://hlinksldjump"/>
              </a:rPr>
              <a:t>ÇEKİM EKLERİ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4" action="ppaction://hlinksldjump"/>
              </a:rPr>
              <a:t>İsim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Çokluk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5" action="ppaction://hlinksldjump"/>
              </a:rPr>
              <a:t>İyelik eki (Aitlik eki)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6" action="ppaction://hlinksldjump"/>
              </a:rPr>
              <a:t>Hal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7" action="ppaction://hlinksldjump"/>
              </a:rPr>
              <a:t>Soru Eki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8" action="ppaction://hlinksldjump"/>
              </a:rPr>
              <a:t>Fiil Çekim Ekleri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9" action="ppaction://hlinksldjump"/>
              </a:rPr>
              <a:t>Bildirme (Haber)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tr-TR" sz="1100" dirty="0">
                <a:solidFill>
                  <a:srgbClr val="001534"/>
                </a:solidFill>
                <a:latin typeface="Corbel" pitchFamily="34" charset="0"/>
                <a:hlinkClick r:id="rId10" action="ppaction://hlinksldjump"/>
              </a:rPr>
              <a:t>Tasarlama (Dilek) Kipleri</a:t>
            </a:r>
            <a:endParaRPr lang="tr-TR" sz="1100" dirty="0">
              <a:solidFill>
                <a:srgbClr val="001534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3106</Words>
  <Application>Microsoft Office PowerPoint</Application>
  <PresentationFormat>Özel</PresentationFormat>
  <Paragraphs>912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8" baseType="lpstr">
      <vt:lpstr>Arial</vt:lpstr>
      <vt:lpstr>Lemon Tuesday</vt:lpstr>
      <vt:lpstr>Playfair Display</vt:lpstr>
      <vt:lpstr>Times New Roman</vt:lpstr>
      <vt:lpstr>Capriola</vt:lpstr>
      <vt:lpstr>Corbel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Noktalama İşaretleri</dc:title>
  <dc:creator>erenk</dc:creator>
  <cp:lastModifiedBy>erenk</cp:lastModifiedBy>
  <cp:revision>83</cp:revision>
  <dcterms:created xsi:type="dcterms:W3CDTF">2006-08-16T00:00:00Z</dcterms:created>
  <dcterms:modified xsi:type="dcterms:W3CDTF">2021-01-03T20:45:29Z</dcterms:modified>
  <dc:identifier>DAEPfH5L_b4</dc:identifier>
</cp:coreProperties>
</file>