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84" r:id="rId4"/>
    <p:sldId id="285" r:id="rId5"/>
    <p:sldId id="315" r:id="rId6"/>
    <p:sldId id="336" r:id="rId7"/>
    <p:sldId id="331" r:id="rId8"/>
    <p:sldId id="338" r:id="rId9"/>
    <p:sldId id="339" r:id="rId10"/>
    <p:sldId id="337" r:id="rId11"/>
    <p:sldId id="340" r:id="rId12"/>
    <p:sldId id="342" r:id="rId13"/>
    <p:sldId id="341" r:id="rId14"/>
    <p:sldId id="343" r:id="rId15"/>
    <p:sldId id="344" r:id="rId16"/>
    <p:sldId id="345" r:id="rId17"/>
    <p:sldId id="346" r:id="rId18"/>
    <p:sldId id="347" r:id="rId19"/>
    <p:sldId id="348" r:id="rId20"/>
    <p:sldId id="349" r:id="rId21"/>
    <p:sldId id="350" r:id="rId22"/>
    <p:sldId id="351" r:id="rId23"/>
    <p:sldId id="352" r:id="rId24"/>
    <p:sldId id="353" r:id="rId25"/>
    <p:sldId id="294" r:id="rId26"/>
  </p:sldIdLst>
  <p:sldSz cx="18288000" cy="10287000"/>
  <p:notesSz cx="6858000" cy="9144000"/>
  <p:embeddedFontLst>
    <p:embeddedFont>
      <p:font typeface="Capriola" charset="-94"/>
      <p:regular r:id="rId27"/>
    </p:embeddedFont>
    <p:embeddedFont>
      <p:font typeface="Corbel" pitchFamily="34" charset="0"/>
      <p:regular r:id="rId28"/>
      <p:bold r:id="rId29"/>
      <p:italic r:id="rId30"/>
      <p:boldItalic r:id="rId31"/>
    </p:embeddedFont>
    <p:embeddedFont>
      <p:font typeface="Calibri" pitchFamily="34" charset="0"/>
      <p:regular r:id="rId32"/>
      <p:bold r:id="rId33"/>
      <p:italic r:id="rId34"/>
      <p:boldItalic r:id="rId35"/>
    </p:embeddedFont>
    <p:embeddedFont>
      <p:font typeface="Playfair Display" charset="-94"/>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0" d="100"/>
          <a:sy n="40" d="100"/>
        </p:scale>
        <p:origin x="-1116"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grpSp>
        <p:nvGrpSpPr>
          <p:cNvPr id="2" name="Group 2"/>
          <p:cNvGrpSpPr/>
          <p:nvPr/>
        </p:nvGrpSpPr>
        <p:grpSpPr>
          <a:xfrm>
            <a:off x="16049327" y="8999365"/>
            <a:ext cx="1305227" cy="714375"/>
            <a:chOff x="0" y="0"/>
            <a:chExt cx="1740302" cy="952500"/>
          </a:xfrm>
        </p:grpSpPr>
        <p:pic>
          <p:nvPicPr>
            <p:cNvPr id="3" name="Picture 3"/>
            <p:cNvPicPr>
              <a:picLocks noChangeAspect="1"/>
            </p:cNvPicPr>
            <p:nvPr/>
          </p:nvPicPr>
          <p:blipFill>
            <a:blip r:embed="rId2"/>
            <a:srcRect l="29" t="2091"/>
            <a:stretch>
              <a:fillRect/>
            </a:stretch>
          </p:blipFill>
          <p:spPr>
            <a:xfrm>
              <a:off x="0" y="381857"/>
              <a:ext cx="1740302" cy="355748"/>
            </a:xfrm>
            <a:prstGeom prst="rect">
              <a:avLst/>
            </a:prstGeom>
          </p:spPr>
        </p:pic>
        <p:sp>
          <p:nvSpPr>
            <p:cNvPr id="4" name="TextBox 4"/>
            <p:cNvSpPr txBox="1"/>
            <p:nvPr/>
          </p:nvSpPr>
          <p:spPr>
            <a:xfrm>
              <a:off x="73063" y="-85725"/>
              <a:ext cx="427140" cy="1038225"/>
            </a:xfrm>
            <a:prstGeom prst="rect">
              <a:avLst/>
            </a:prstGeom>
          </p:spPr>
          <p:txBody>
            <a:bodyPr lIns="0" tIns="0" rIns="0" bIns="0" rtlCol="0" anchor="t">
              <a:spAutoFit/>
            </a:bodyPr>
            <a:lstStyle/>
            <a:p>
              <a:pPr algn="ctr">
                <a:lnSpc>
                  <a:spcPts val="6583"/>
                </a:lnSpc>
              </a:pPr>
              <a:r>
                <a:rPr lang="en-US" sz="4702">
                  <a:solidFill>
                    <a:srgbClr val="222222"/>
                  </a:solidFill>
                  <a:latin typeface="Lemon Tuesday"/>
                </a:rPr>
                <a:t>E</a:t>
              </a:r>
            </a:p>
          </p:txBody>
        </p:sp>
        <p:sp>
          <p:nvSpPr>
            <p:cNvPr id="5" name="TextBox 5"/>
            <p:cNvSpPr txBox="1"/>
            <p:nvPr/>
          </p:nvSpPr>
          <p:spPr>
            <a:xfrm>
              <a:off x="209986" y="405076"/>
              <a:ext cx="820558" cy="401154"/>
            </a:xfrm>
            <a:prstGeom prst="rect">
              <a:avLst/>
            </a:prstGeom>
          </p:spPr>
          <p:txBody>
            <a:bodyPr lIns="0" tIns="0" rIns="0" bIns="0" rtlCol="0" anchor="t">
              <a:spAutoFit/>
            </a:bodyPr>
            <a:lstStyle/>
            <a:p>
              <a:pPr algn="ctr">
                <a:lnSpc>
                  <a:spcPts val="2537"/>
                </a:lnSpc>
              </a:pPr>
              <a:r>
                <a:rPr lang="en-US" sz="1812">
                  <a:solidFill>
                    <a:srgbClr val="222222"/>
                  </a:solidFill>
                  <a:latin typeface="Lemon Tuesday"/>
                </a:rPr>
                <a:t>ren</a:t>
              </a:r>
            </a:p>
          </p:txBody>
        </p:sp>
        <p:sp>
          <p:nvSpPr>
            <p:cNvPr id="6" name="TextBox 6"/>
            <p:cNvSpPr txBox="1"/>
            <p:nvPr/>
          </p:nvSpPr>
          <p:spPr>
            <a:xfrm>
              <a:off x="685010" y="-85725"/>
              <a:ext cx="606988" cy="1038225"/>
            </a:xfrm>
            <a:prstGeom prst="rect">
              <a:avLst/>
            </a:prstGeom>
          </p:spPr>
          <p:txBody>
            <a:bodyPr lIns="0" tIns="0" rIns="0" bIns="0" rtlCol="0" anchor="t">
              <a:spAutoFit/>
            </a:bodyPr>
            <a:lstStyle/>
            <a:p>
              <a:pPr algn="ctr">
                <a:lnSpc>
                  <a:spcPts val="6583"/>
                </a:lnSpc>
              </a:pPr>
              <a:r>
                <a:rPr lang="en-US" sz="4702">
                  <a:solidFill>
                    <a:srgbClr val="222222"/>
                  </a:solidFill>
                  <a:latin typeface="Lemon Tuesday"/>
                </a:rPr>
                <a:t>K</a:t>
              </a:r>
            </a:p>
          </p:txBody>
        </p:sp>
        <p:sp>
          <p:nvSpPr>
            <p:cNvPr id="7" name="TextBox 7"/>
            <p:cNvSpPr txBox="1"/>
            <p:nvPr/>
          </p:nvSpPr>
          <p:spPr>
            <a:xfrm>
              <a:off x="1050884" y="403631"/>
              <a:ext cx="689418" cy="401154"/>
            </a:xfrm>
            <a:prstGeom prst="rect">
              <a:avLst/>
            </a:prstGeom>
          </p:spPr>
          <p:txBody>
            <a:bodyPr lIns="0" tIns="0" rIns="0" bIns="0" rtlCol="0" anchor="t">
              <a:spAutoFit/>
            </a:bodyPr>
            <a:lstStyle/>
            <a:p>
              <a:pPr algn="ctr">
                <a:lnSpc>
                  <a:spcPts val="2537"/>
                </a:lnSpc>
              </a:pPr>
              <a:r>
                <a:rPr lang="en-US" sz="1812">
                  <a:solidFill>
                    <a:srgbClr val="222222"/>
                  </a:solidFill>
                  <a:latin typeface="Lemon Tuesday"/>
                </a:rPr>
                <a:t>aya</a:t>
              </a:r>
            </a:p>
          </p:txBody>
        </p:sp>
      </p:grpSp>
      <p:sp>
        <p:nvSpPr>
          <p:cNvPr id="8" name="TextBox 8"/>
          <p:cNvSpPr txBox="1"/>
          <p:nvPr/>
        </p:nvSpPr>
        <p:spPr>
          <a:xfrm>
            <a:off x="4239652" y="5668939"/>
            <a:ext cx="9942945" cy="1947166"/>
          </a:xfrm>
          <a:prstGeom prst="rect">
            <a:avLst/>
          </a:prstGeom>
        </p:spPr>
        <p:txBody>
          <a:bodyPr lIns="0" tIns="0" rIns="0" bIns="0" rtlCol="0" anchor="t">
            <a:spAutoFit/>
          </a:bodyPr>
          <a:lstStyle/>
          <a:p>
            <a:pPr algn="ctr">
              <a:lnSpc>
                <a:spcPts val="14697"/>
              </a:lnSpc>
            </a:pPr>
            <a:r>
              <a:rPr lang="en-US" sz="14846">
                <a:solidFill>
                  <a:srgbClr val="DDD9D9"/>
                </a:solidFill>
                <a:latin typeface="Playfair Display"/>
              </a:rPr>
              <a:t>TÜRK DİLİ</a:t>
            </a:r>
          </a:p>
        </p:txBody>
      </p:sp>
      <p:pic>
        <p:nvPicPr>
          <p:cNvPr id="9" name="Picture 9"/>
          <p:cNvPicPr>
            <a:picLocks noChangeAspect="1"/>
          </p:cNvPicPr>
          <p:nvPr/>
        </p:nvPicPr>
        <p:blipFill>
          <a:blip r:embed="rId3"/>
          <a:srcRect t="365" b="365"/>
          <a:stretch>
            <a:fillRect/>
          </a:stretch>
        </p:blipFill>
        <p:spPr>
          <a:xfrm>
            <a:off x="5992350" y="1028700"/>
            <a:ext cx="6437549" cy="39901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245930"/>
            <a:ext cx="14325600" cy="707886"/>
          </a:xfrm>
          <a:prstGeom prst="rect">
            <a:avLst/>
          </a:prstGeom>
          <a:noFill/>
        </p:spPr>
        <p:txBody>
          <a:bodyPr wrap="square" rtlCol="0">
            <a:spAutoFit/>
          </a:bodyPr>
          <a:lstStyle/>
          <a:p>
            <a:pPr fontAlgn="base"/>
            <a:endParaRPr lang="tr-TR" sz="2000" dirty="0" smtClean="0"/>
          </a:p>
          <a:p>
            <a:endParaRPr lang="tr-TR" sz="2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2878" y="1969104"/>
            <a:ext cx="11709122" cy="546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Metin kutusu 10"/>
          <p:cNvSpPr txBox="1"/>
          <p:nvPr/>
        </p:nvSpPr>
        <p:spPr>
          <a:xfrm>
            <a:off x="9753600" y="5839480"/>
            <a:ext cx="3429000" cy="523220"/>
          </a:xfrm>
          <a:prstGeom prst="rect">
            <a:avLst/>
          </a:prstGeom>
          <a:solidFill>
            <a:srgbClr val="FF9933"/>
          </a:solidFill>
        </p:spPr>
        <p:txBody>
          <a:bodyPr wrap="square" rtlCol="0">
            <a:spAutoFit/>
          </a:bodyPr>
          <a:lstStyle/>
          <a:p>
            <a:r>
              <a:rPr lang="tr-TR" sz="2800" dirty="0" smtClean="0"/>
              <a:t>Fiilden isim yapma eki</a:t>
            </a:r>
            <a:endParaRPr lang="tr-TR" sz="2800" dirty="0"/>
          </a:p>
        </p:txBody>
      </p:sp>
      <p:sp>
        <p:nvSpPr>
          <p:cNvPr id="14" name="Metin kutusu 13"/>
          <p:cNvSpPr txBox="1"/>
          <p:nvPr/>
        </p:nvSpPr>
        <p:spPr>
          <a:xfrm>
            <a:off x="9753600" y="3543442"/>
            <a:ext cx="4191000" cy="523220"/>
          </a:xfrm>
          <a:prstGeom prst="rect">
            <a:avLst/>
          </a:prstGeom>
          <a:solidFill>
            <a:srgbClr val="FF9933"/>
          </a:solidFill>
        </p:spPr>
        <p:txBody>
          <a:bodyPr wrap="square" rtlCol="0">
            <a:spAutoFit/>
          </a:bodyPr>
          <a:lstStyle/>
          <a:p>
            <a:r>
              <a:rPr lang="tr-TR" sz="2800" dirty="0" smtClean="0"/>
              <a:t>Ayrılma hâli eki (çekim eki)</a:t>
            </a:r>
            <a:endParaRPr lang="tr-TR" sz="2800" dirty="0"/>
          </a:p>
        </p:txBody>
      </p:sp>
      <p:sp>
        <p:nvSpPr>
          <p:cNvPr id="15" name="Metin kutusu 14"/>
          <p:cNvSpPr txBox="1"/>
          <p:nvPr/>
        </p:nvSpPr>
        <p:spPr>
          <a:xfrm>
            <a:off x="9761621" y="5067300"/>
            <a:ext cx="3878180" cy="523220"/>
          </a:xfrm>
          <a:prstGeom prst="rect">
            <a:avLst/>
          </a:prstGeom>
          <a:solidFill>
            <a:srgbClr val="FF9933"/>
          </a:solidFill>
        </p:spPr>
        <p:txBody>
          <a:bodyPr wrap="square" rtlCol="0">
            <a:spAutoFit/>
          </a:bodyPr>
          <a:lstStyle/>
          <a:p>
            <a:r>
              <a:rPr lang="tr-TR" sz="2800" dirty="0" smtClean="0"/>
              <a:t>İsimden isim yapma eki</a:t>
            </a:r>
            <a:endParaRPr lang="tr-TR" sz="2800" dirty="0"/>
          </a:p>
        </p:txBody>
      </p:sp>
      <p:sp>
        <p:nvSpPr>
          <p:cNvPr id="16" name="Metin kutusu 15"/>
          <p:cNvSpPr txBox="1"/>
          <p:nvPr/>
        </p:nvSpPr>
        <p:spPr>
          <a:xfrm>
            <a:off x="9753600" y="4305300"/>
            <a:ext cx="3886200" cy="523220"/>
          </a:xfrm>
          <a:prstGeom prst="rect">
            <a:avLst/>
          </a:prstGeom>
          <a:solidFill>
            <a:srgbClr val="FF9933"/>
          </a:solidFill>
        </p:spPr>
        <p:txBody>
          <a:bodyPr wrap="square" rtlCol="0">
            <a:spAutoFit/>
          </a:bodyPr>
          <a:lstStyle/>
          <a:p>
            <a:r>
              <a:rPr lang="tr-TR" sz="2800" dirty="0" smtClean="0"/>
              <a:t>İsimden isim yapma eki</a:t>
            </a:r>
            <a:endParaRPr lang="tr-TR" sz="2800" dirty="0"/>
          </a:p>
        </p:txBody>
      </p:sp>
      <p:sp>
        <p:nvSpPr>
          <p:cNvPr id="17" name="Metin kutusu 16"/>
          <p:cNvSpPr txBox="1"/>
          <p:nvPr/>
        </p:nvSpPr>
        <p:spPr>
          <a:xfrm>
            <a:off x="9753600" y="6576655"/>
            <a:ext cx="1714500" cy="523220"/>
          </a:xfrm>
          <a:prstGeom prst="rect">
            <a:avLst/>
          </a:prstGeom>
          <a:solidFill>
            <a:srgbClr val="FF9933"/>
          </a:solidFill>
        </p:spPr>
        <p:txBody>
          <a:bodyPr wrap="square" rtlCol="0">
            <a:spAutoFit/>
          </a:bodyPr>
          <a:lstStyle/>
          <a:p>
            <a:r>
              <a:rPr lang="tr-TR" sz="2800" dirty="0" smtClean="0"/>
              <a:t>Fiil kökü</a:t>
            </a:r>
            <a:endParaRPr lang="tr-TR" sz="2800" dirty="0"/>
          </a:p>
        </p:txBody>
      </p:sp>
    </p:spTree>
    <p:extLst>
      <p:ext uri="{BB962C8B-B14F-4D97-AF65-F5344CB8AC3E}">
        <p14:creationId xmlns:p14="http://schemas.microsoft.com/office/powerpoint/2010/main" val="161782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245930"/>
            <a:ext cx="14325600" cy="707886"/>
          </a:xfrm>
          <a:prstGeom prst="rect">
            <a:avLst/>
          </a:prstGeom>
          <a:noFill/>
        </p:spPr>
        <p:txBody>
          <a:bodyPr wrap="square" rtlCol="0">
            <a:spAutoFit/>
          </a:bodyPr>
          <a:lstStyle/>
          <a:p>
            <a:pPr fontAlgn="base"/>
            <a:endParaRPr lang="tr-TR" sz="2000" dirty="0" smtClean="0"/>
          </a:p>
          <a:p>
            <a:endParaRPr lang="tr-TR" sz="2000" dirty="0"/>
          </a:p>
        </p:txBody>
      </p:sp>
      <p:pic>
        <p:nvPicPr>
          <p:cNvPr id="2060"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1049208"/>
            <a:ext cx="12237681" cy="752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7092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245930"/>
            <a:ext cx="14325600" cy="707886"/>
          </a:xfrm>
          <a:prstGeom prst="rect">
            <a:avLst/>
          </a:prstGeom>
          <a:noFill/>
        </p:spPr>
        <p:txBody>
          <a:bodyPr wrap="square" rtlCol="0">
            <a:spAutoFit/>
          </a:bodyPr>
          <a:lstStyle/>
          <a:p>
            <a:pPr fontAlgn="base"/>
            <a:endParaRPr lang="tr-TR" sz="2000" dirty="0" smtClean="0"/>
          </a:p>
          <a:p>
            <a:endParaRPr lang="tr-TR" sz="2000" dirty="0"/>
          </a:p>
        </p:txBody>
      </p:sp>
      <p:pic>
        <p:nvPicPr>
          <p:cNvPr id="4106"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5377" y="1421259"/>
            <a:ext cx="12752423" cy="707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9008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245930"/>
            <a:ext cx="14325600" cy="707886"/>
          </a:xfrm>
          <a:prstGeom prst="rect">
            <a:avLst/>
          </a:prstGeom>
          <a:noFill/>
        </p:spPr>
        <p:txBody>
          <a:bodyPr wrap="square" rtlCol="0">
            <a:spAutoFit/>
          </a:bodyPr>
          <a:lstStyle/>
          <a:p>
            <a:pPr fontAlgn="base"/>
            <a:endParaRPr lang="tr-TR" sz="2000" dirty="0" smtClean="0"/>
          </a:p>
          <a:p>
            <a:endParaRPr lang="tr-TR" sz="2000" dirty="0"/>
          </a:p>
        </p:txBody>
      </p:sp>
      <p:pic>
        <p:nvPicPr>
          <p:cNvPr id="3082"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0744" y="1409700"/>
            <a:ext cx="12773256" cy="7086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6806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245930"/>
            <a:ext cx="14325600" cy="707886"/>
          </a:xfrm>
          <a:prstGeom prst="rect">
            <a:avLst/>
          </a:prstGeom>
          <a:noFill/>
        </p:spPr>
        <p:txBody>
          <a:bodyPr wrap="square" rtlCol="0">
            <a:spAutoFit/>
          </a:bodyPr>
          <a:lstStyle/>
          <a:p>
            <a:pPr fontAlgn="base"/>
            <a:endParaRPr lang="tr-TR" sz="2000" dirty="0" smtClean="0"/>
          </a:p>
          <a:p>
            <a:endParaRPr lang="tr-TR" sz="2000"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690462"/>
            <a:ext cx="15627117" cy="284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4908" y="5044634"/>
            <a:ext cx="15061092" cy="346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51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245930"/>
            <a:ext cx="14325600" cy="707886"/>
          </a:xfrm>
          <a:prstGeom prst="rect">
            <a:avLst/>
          </a:prstGeom>
          <a:noFill/>
        </p:spPr>
        <p:txBody>
          <a:bodyPr wrap="square" rtlCol="0">
            <a:spAutoFit/>
          </a:bodyPr>
          <a:lstStyle/>
          <a:p>
            <a:pPr fontAlgn="base"/>
            <a:endParaRPr lang="tr-TR" sz="2000" dirty="0" smtClean="0"/>
          </a:p>
          <a:p>
            <a:endParaRPr lang="tr-TR" sz="2000" dirty="0"/>
          </a:p>
        </p:txBody>
      </p:sp>
      <p:sp>
        <p:nvSpPr>
          <p:cNvPr id="13" name="Dikdörtgen 12"/>
          <p:cNvSpPr/>
          <p:nvPr/>
        </p:nvSpPr>
        <p:spPr>
          <a:xfrm>
            <a:off x="3216442" y="1095783"/>
            <a:ext cx="11032958" cy="2676117"/>
          </a:xfrm>
          <a:prstGeom prst="rect">
            <a:avLst/>
          </a:prstGeom>
        </p:spPr>
        <p:txBody>
          <a:bodyPr wrap="square">
            <a:spAutoFit/>
          </a:bodyPr>
          <a:lstStyle/>
          <a:p>
            <a:pPr marL="450215">
              <a:lnSpc>
                <a:spcPct val="115000"/>
              </a:lnSpc>
              <a:spcAft>
                <a:spcPts val="0"/>
              </a:spcAft>
            </a:pPr>
            <a:r>
              <a:rPr lang="tr-TR" sz="4400" dirty="0">
                <a:ea typeface="Calibri"/>
                <a:cs typeface="Times New Roman"/>
              </a:rPr>
              <a:t>Tarlaları (sürmemişler.)</a:t>
            </a:r>
            <a:endParaRPr lang="tr-TR" sz="3600" dirty="0">
              <a:ea typeface="Calibri"/>
              <a:cs typeface="Times New Roman"/>
            </a:endParaRPr>
          </a:p>
          <a:p>
            <a:pPr marL="450215">
              <a:lnSpc>
                <a:spcPct val="115000"/>
              </a:lnSpc>
              <a:spcAft>
                <a:spcPts val="0"/>
              </a:spcAft>
            </a:pPr>
            <a:r>
              <a:rPr lang="tr-TR" sz="6600" b="1" u="heavy" dirty="0">
                <a:uFill>
                  <a:solidFill>
                    <a:srgbClr val="31849B"/>
                  </a:solidFill>
                </a:uFill>
                <a:ea typeface="Calibri"/>
                <a:cs typeface="Times New Roman"/>
              </a:rPr>
              <a:t>tarla</a:t>
            </a:r>
            <a:r>
              <a:rPr lang="tr-TR" sz="6600" b="1" dirty="0">
                <a:ea typeface="Calibri"/>
                <a:cs typeface="Times New Roman"/>
              </a:rPr>
              <a:t>    </a:t>
            </a:r>
            <a:r>
              <a:rPr lang="tr-TR" sz="6600" b="1" dirty="0" smtClean="0">
                <a:ea typeface="Calibri"/>
                <a:cs typeface="Times New Roman"/>
              </a:rPr>
              <a:t>+     </a:t>
            </a:r>
            <a:r>
              <a:rPr lang="tr-TR" sz="6600" b="1" u="heavy" dirty="0" err="1">
                <a:uFill>
                  <a:solidFill>
                    <a:srgbClr val="31849B"/>
                  </a:solidFill>
                </a:uFill>
                <a:ea typeface="Calibri"/>
                <a:cs typeface="Times New Roman"/>
              </a:rPr>
              <a:t>lar</a:t>
            </a:r>
            <a:r>
              <a:rPr lang="tr-TR" sz="6600" b="1" dirty="0">
                <a:ea typeface="Calibri"/>
                <a:cs typeface="Times New Roman"/>
              </a:rPr>
              <a:t>      </a:t>
            </a:r>
            <a:r>
              <a:rPr lang="tr-TR" sz="6600" b="1" dirty="0" smtClean="0">
                <a:ea typeface="Calibri"/>
                <a:cs typeface="Times New Roman"/>
              </a:rPr>
              <a:t>+     </a:t>
            </a:r>
            <a:r>
              <a:rPr lang="tr-TR" sz="6600" b="1" u="heavy" dirty="0">
                <a:uFill>
                  <a:solidFill>
                    <a:srgbClr val="31849B"/>
                  </a:solidFill>
                </a:uFill>
                <a:ea typeface="Calibri"/>
                <a:cs typeface="Times New Roman"/>
              </a:rPr>
              <a:t>ı</a:t>
            </a:r>
            <a:endParaRPr lang="tr-TR" sz="3600" dirty="0">
              <a:ea typeface="Calibri"/>
              <a:cs typeface="Times New Roman"/>
            </a:endParaRPr>
          </a:p>
          <a:p>
            <a:pPr marL="450215">
              <a:lnSpc>
                <a:spcPct val="115000"/>
              </a:lnSpc>
              <a:spcAft>
                <a:spcPts val="0"/>
              </a:spcAft>
            </a:pPr>
            <a:r>
              <a:rPr lang="tr-TR" sz="3600" dirty="0">
                <a:ea typeface="Calibri"/>
                <a:cs typeface="Times New Roman"/>
              </a:rPr>
              <a:t>İsim kökü           </a:t>
            </a:r>
            <a:r>
              <a:rPr lang="tr-TR" sz="3600" dirty="0" smtClean="0">
                <a:ea typeface="Calibri"/>
                <a:cs typeface="Times New Roman"/>
              </a:rPr>
              <a:t>   </a:t>
            </a:r>
            <a:r>
              <a:rPr lang="tr-TR" sz="3600" dirty="0">
                <a:ea typeface="Calibri"/>
                <a:cs typeface="Times New Roman"/>
              </a:rPr>
              <a:t>Çokluk eki           Belirtme hâli eki</a:t>
            </a:r>
          </a:p>
        </p:txBody>
      </p:sp>
      <p:sp>
        <p:nvSpPr>
          <p:cNvPr id="15" name="Dikdörtgen 14"/>
          <p:cNvSpPr/>
          <p:nvPr/>
        </p:nvSpPr>
        <p:spPr>
          <a:xfrm>
            <a:off x="3276600" y="5256800"/>
            <a:ext cx="9144000" cy="2676117"/>
          </a:xfrm>
          <a:prstGeom prst="rect">
            <a:avLst/>
          </a:prstGeom>
        </p:spPr>
        <p:txBody>
          <a:bodyPr>
            <a:spAutoFit/>
          </a:bodyPr>
          <a:lstStyle/>
          <a:p>
            <a:pPr marL="450215">
              <a:lnSpc>
                <a:spcPct val="115000"/>
              </a:lnSpc>
              <a:spcAft>
                <a:spcPts val="0"/>
              </a:spcAft>
            </a:pPr>
            <a:r>
              <a:rPr lang="tr-TR" sz="4400" dirty="0">
                <a:ea typeface="Calibri"/>
                <a:cs typeface="Times New Roman"/>
              </a:rPr>
              <a:t>Tarlaları (verimli değilmiş.)</a:t>
            </a:r>
          </a:p>
          <a:p>
            <a:pPr marL="450215">
              <a:lnSpc>
                <a:spcPct val="115000"/>
              </a:lnSpc>
              <a:spcAft>
                <a:spcPts val="0"/>
              </a:spcAft>
            </a:pPr>
            <a:r>
              <a:rPr lang="tr-TR" sz="6600" b="1" u="heavy" dirty="0">
                <a:uFill>
                  <a:solidFill>
                    <a:srgbClr val="31849B"/>
                  </a:solidFill>
                </a:uFill>
                <a:ea typeface="Calibri"/>
                <a:cs typeface="Times New Roman"/>
              </a:rPr>
              <a:t>tarla</a:t>
            </a:r>
            <a:r>
              <a:rPr lang="tr-TR" sz="3600" dirty="0">
                <a:ea typeface="Calibri"/>
                <a:cs typeface="Times New Roman"/>
              </a:rPr>
              <a:t>    </a:t>
            </a:r>
            <a:r>
              <a:rPr lang="tr-TR" sz="6000" b="1" dirty="0">
                <a:ea typeface="Calibri"/>
                <a:cs typeface="Times New Roman"/>
              </a:rPr>
              <a:t> </a:t>
            </a:r>
            <a:r>
              <a:rPr lang="tr-TR" sz="6000" b="1" dirty="0" smtClean="0">
                <a:ea typeface="Calibri"/>
                <a:cs typeface="Times New Roman"/>
              </a:rPr>
              <a:t>+     </a:t>
            </a:r>
            <a:r>
              <a:rPr lang="tr-TR" sz="6600" b="1" u="heavy" dirty="0" err="1">
                <a:uFill>
                  <a:solidFill>
                    <a:srgbClr val="31849B"/>
                  </a:solidFill>
                </a:uFill>
                <a:ea typeface="Calibri"/>
                <a:cs typeface="Times New Roman"/>
              </a:rPr>
              <a:t>ları</a:t>
            </a:r>
            <a:endParaRPr lang="tr-TR" sz="3600" dirty="0">
              <a:ea typeface="Calibri"/>
              <a:cs typeface="Times New Roman"/>
            </a:endParaRPr>
          </a:p>
          <a:p>
            <a:pPr marL="450215">
              <a:lnSpc>
                <a:spcPct val="115000"/>
              </a:lnSpc>
              <a:spcAft>
                <a:spcPts val="0"/>
              </a:spcAft>
            </a:pPr>
            <a:r>
              <a:rPr lang="tr-TR" sz="3600" dirty="0">
                <a:ea typeface="Calibri"/>
                <a:cs typeface="Times New Roman"/>
              </a:rPr>
              <a:t>İsim kökü         </a:t>
            </a:r>
            <a:r>
              <a:rPr lang="tr-TR" sz="3600" dirty="0" smtClean="0">
                <a:ea typeface="Calibri"/>
                <a:cs typeface="Times New Roman"/>
              </a:rPr>
              <a:t>Çokluk </a:t>
            </a:r>
            <a:r>
              <a:rPr lang="tr-TR" sz="3600" dirty="0">
                <a:ea typeface="Calibri"/>
                <a:cs typeface="Times New Roman"/>
              </a:rPr>
              <a:t>3. </a:t>
            </a:r>
            <a:r>
              <a:rPr lang="tr-TR" sz="3600" dirty="0" smtClean="0">
                <a:ea typeface="Calibri"/>
                <a:cs typeface="Times New Roman"/>
              </a:rPr>
              <a:t>şahıs </a:t>
            </a:r>
            <a:r>
              <a:rPr lang="tr-TR" sz="3600" dirty="0">
                <a:ea typeface="Calibri"/>
                <a:cs typeface="Times New Roman"/>
              </a:rPr>
              <a:t>iyelik eki</a:t>
            </a:r>
          </a:p>
        </p:txBody>
      </p:sp>
    </p:spTree>
    <p:extLst>
      <p:ext uri="{BB962C8B-B14F-4D97-AF65-F5344CB8AC3E}">
        <p14:creationId xmlns:p14="http://schemas.microsoft.com/office/powerpoint/2010/main" val="4529197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245930"/>
            <a:ext cx="14325600" cy="707886"/>
          </a:xfrm>
          <a:prstGeom prst="rect">
            <a:avLst/>
          </a:prstGeom>
          <a:noFill/>
        </p:spPr>
        <p:txBody>
          <a:bodyPr wrap="square" rtlCol="0">
            <a:spAutoFit/>
          </a:bodyPr>
          <a:lstStyle/>
          <a:p>
            <a:pPr fontAlgn="base"/>
            <a:endParaRPr lang="tr-TR" sz="2000" dirty="0" smtClean="0"/>
          </a:p>
          <a:p>
            <a:endParaRPr lang="tr-TR" sz="2000" dirty="0"/>
          </a:p>
        </p:txBody>
      </p:sp>
      <p:sp>
        <p:nvSpPr>
          <p:cNvPr id="13" name="Dikdörtgen 12"/>
          <p:cNvSpPr/>
          <p:nvPr/>
        </p:nvSpPr>
        <p:spPr>
          <a:xfrm>
            <a:off x="3168316" y="514534"/>
            <a:ext cx="11032958" cy="3313215"/>
          </a:xfrm>
          <a:prstGeom prst="rect">
            <a:avLst/>
          </a:prstGeom>
        </p:spPr>
        <p:txBody>
          <a:bodyPr wrap="square">
            <a:spAutoFit/>
          </a:bodyPr>
          <a:lstStyle/>
          <a:p>
            <a:pPr marL="1021715" indent="-571500">
              <a:lnSpc>
                <a:spcPct val="115000"/>
              </a:lnSpc>
              <a:spcAft>
                <a:spcPts val="0"/>
              </a:spcAft>
              <a:buFont typeface="Arial" pitchFamily="34" charset="0"/>
              <a:buChar char="•"/>
            </a:pPr>
            <a:r>
              <a:rPr lang="tr-TR" sz="4400" dirty="0" smtClean="0">
                <a:ea typeface="Calibri"/>
                <a:cs typeface="Times New Roman"/>
              </a:rPr>
              <a:t>sürüde</a:t>
            </a:r>
            <a:endParaRPr lang="tr-TR" sz="3600" dirty="0">
              <a:ea typeface="Calibri"/>
              <a:cs typeface="Times New Roman"/>
            </a:endParaRPr>
          </a:p>
          <a:p>
            <a:pPr marL="450215">
              <a:lnSpc>
                <a:spcPct val="115000"/>
              </a:lnSpc>
              <a:spcAft>
                <a:spcPts val="0"/>
              </a:spcAft>
            </a:pPr>
            <a:r>
              <a:rPr lang="tr-TR" sz="6600" b="1" u="heavy" dirty="0" smtClean="0">
                <a:uFill>
                  <a:solidFill>
                    <a:srgbClr val="31849B"/>
                  </a:solidFill>
                </a:uFill>
                <a:ea typeface="Calibri"/>
                <a:cs typeface="Times New Roman"/>
              </a:rPr>
              <a:t>sür</a:t>
            </a:r>
            <a:r>
              <a:rPr lang="tr-TR" sz="6600" b="1" dirty="0" smtClean="0">
                <a:ea typeface="Calibri"/>
                <a:cs typeface="Times New Roman"/>
              </a:rPr>
              <a:t>    -        </a:t>
            </a:r>
            <a:r>
              <a:rPr lang="tr-TR" sz="6600" b="1" u="heavy" dirty="0">
                <a:uFill>
                  <a:solidFill>
                    <a:srgbClr val="31849B"/>
                  </a:solidFill>
                </a:uFill>
                <a:ea typeface="Calibri"/>
                <a:cs typeface="Times New Roman"/>
              </a:rPr>
              <a:t>ü</a:t>
            </a:r>
            <a:r>
              <a:rPr lang="tr-TR" sz="6600" b="1" dirty="0" smtClean="0">
                <a:ea typeface="Calibri"/>
                <a:cs typeface="Times New Roman"/>
              </a:rPr>
              <a:t>      +     </a:t>
            </a:r>
            <a:r>
              <a:rPr lang="tr-TR" sz="6600" b="1" u="heavy" dirty="0" smtClean="0">
                <a:uFill>
                  <a:solidFill>
                    <a:srgbClr val="31849B"/>
                  </a:solidFill>
                </a:uFill>
                <a:ea typeface="Calibri"/>
                <a:cs typeface="Times New Roman"/>
              </a:rPr>
              <a:t>de</a:t>
            </a:r>
            <a:endParaRPr lang="tr-TR" sz="3600" dirty="0">
              <a:ea typeface="Calibri"/>
              <a:cs typeface="Times New Roman"/>
            </a:endParaRPr>
          </a:p>
          <a:p>
            <a:pPr marL="450215">
              <a:lnSpc>
                <a:spcPct val="115000"/>
              </a:lnSpc>
              <a:spcAft>
                <a:spcPts val="0"/>
              </a:spcAft>
            </a:pPr>
            <a:r>
              <a:rPr lang="tr-TR" sz="3600" dirty="0" smtClean="0">
                <a:ea typeface="Calibri"/>
                <a:cs typeface="Times New Roman"/>
              </a:rPr>
              <a:t>Fiil kökü              Fiilden isim           Bulunma </a:t>
            </a:r>
            <a:r>
              <a:rPr lang="tr-TR" sz="3600" dirty="0">
                <a:ea typeface="Calibri"/>
                <a:cs typeface="Times New Roman"/>
              </a:rPr>
              <a:t>hâli </a:t>
            </a:r>
            <a:r>
              <a:rPr lang="tr-TR" sz="3600" dirty="0" smtClean="0">
                <a:ea typeface="Calibri"/>
                <a:cs typeface="Times New Roman"/>
              </a:rPr>
              <a:t>eki</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yapım eki</a:t>
            </a:r>
            <a:endParaRPr lang="tr-TR" sz="3600" dirty="0">
              <a:ea typeface="Calibri"/>
              <a:cs typeface="Times New Roman"/>
            </a:endParaRPr>
          </a:p>
        </p:txBody>
      </p:sp>
      <p:sp>
        <p:nvSpPr>
          <p:cNvPr id="15" name="Dikdörtgen 14"/>
          <p:cNvSpPr/>
          <p:nvPr/>
        </p:nvSpPr>
        <p:spPr>
          <a:xfrm>
            <a:off x="3168316" y="3599758"/>
            <a:ext cx="9144000" cy="3313215"/>
          </a:xfrm>
          <a:prstGeom prst="rect">
            <a:avLst/>
          </a:prstGeom>
        </p:spPr>
        <p:txBody>
          <a:bodyPr>
            <a:spAutoFit/>
          </a:bodyPr>
          <a:lstStyle/>
          <a:p>
            <a:pPr marL="1021715" indent="-571500">
              <a:lnSpc>
                <a:spcPct val="115000"/>
              </a:lnSpc>
              <a:spcAft>
                <a:spcPts val="0"/>
              </a:spcAft>
              <a:buFont typeface="Arial" pitchFamily="34" charset="0"/>
              <a:buChar char="•"/>
            </a:pPr>
            <a:r>
              <a:rPr lang="tr-TR" sz="4400" dirty="0" smtClean="0">
                <a:ea typeface="Calibri"/>
                <a:cs typeface="Times New Roman"/>
              </a:rPr>
              <a:t>sürüdü</a:t>
            </a:r>
            <a:endParaRPr lang="tr-TR" sz="4400" dirty="0">
              <a:ea typeface="Calibri"/>
              <a:cs typeface="Times New Roman"/>
            </a:endParaRPr>
          </a:p>
          <a:p>
            <a:pPr marL="450215">
              <a:lnSpc>
                <a:spcPct val="115000"/>
              </a:lnSpc>
              <a:spcAft>
                <a:spcPts val="0"/>
              </a:spcAft>
            </a:pPr>
            <a:r>
              <a:rPr lang="tr-TR" sz="6600" b="1" u="heavy" dirty="0">
                <a:uFill>
                  <a:solidFill>
                    <a:srgbClr val="31849B"/>
                  </a:solidFill>
                </a:uFill>
                <a:ea typeface="Calibri"/>
                <a:cs typeface="Times New Roman"/>
              </a:rPr>
              <a:t>sür</a:t>
            </a:r>
            <a:r>
              <a:rPr lang="tr-TR" sz="3600" dirty="0" smtClean="0">
                <a:ea typeface="Calibri"/>
                <a:cs typeface="Times New Roman"/>
              </a:rPr>
              <a:t>    </a:t>
            </a:r>
            <a:r>
              <a:rPr lang="tr-TR" sz="6000" b="1" dirty="0" smtClean="0">
                <a:ea typeface="Calibri"/>
                <a:cs typeface="Times New Roman"/>
              </a:rPr>
              <a:t>  -      </a:t>
            </a:r>
            <a:r>
              <a:rPr lang="tr-TR" sz="6600" b="1" u="heavy" dirty="0">
                <a:uFill>
                  <a:solidFill>
                    <a:srgbClr val="31849B"/>
                  </a:solidFill>
                </a:uFill>
                <a:ea typeface="Calibri"/>
                <a:cs typeface="Times New Roman"/>
              </a:rPr>
              <a:t>ü</a:t>
            </a:r>
            <a:r>
              <a:rPr lang="tr-TR" sz="6000" b="1" dirty="0" smtClean="0">
                <a:ea typeface="Calibri"/>
                <a:cs typeface="Times New Roman"/>
              </a:rPr>
              <a:t>        -    </a:t>
            </a:r>
            <a:r>
              <a:rPr lang="tr-TR" sz="6600" b="1" u="heavy" dirty="0" err="1">
                <a:uFill>
                  <a:solidFill>
                    <a:srgbClr val="31849B"/>
                  </a:solidFill>
                </a:uFill>
                <a:ea typeface="Calibri"/>
                <a:cs typeface="Times New Roman"/>
              </a:rPr>
              <a:t>dü</a:t>
            </a:r>
            <a:endParaRPr lang="tr-TR" sz="6600" b="1" u="heavy" dirty="0">
              <a:uFill>
                <a:solidFill>
                  <a:srgbClr val="31849B"/>
                </a:solidFill>
              </a:uFill>
              <a:ea typeface="Calibri"/>
              <a:cs typeface="Times New Roman"/>
            </a:endParaRPr>
          </a:p>
          <a:p>
            <a:pPr marL="450215">
              <a:lnSpc>
                <a:spcPct val="115000"/>
              </a:lnSpc>
              <a:spcAft>
                <a:spcPts val="0"/>
              </a:spcAft>
            </a:pPr>
            <a:r>
              <a:rPr lang="tr-TR" sz="3600" dirty="0" smtClean="0">
                <a:ea typeface="Calibri"/>
                <a:cs typeface="Times New Roman"/>
              </a:rPr>
              <a:t>Fiil </a:t>
            </a:r>
            <a:r>
              <a:rPr lang="tr-TR" sz="3600" dirty="0">
                <a:ea typeface="Calibri"/>
                <a:cs typeface="Times New Roman"/>
              </a:rPr>
              <a:t>kökü         </a:t>
            </a:r>
            <a:r>
              <a:rPr lang="tr-TR" sz="3600" dirty="0" smtClean="0">
                <a:ea typeface="Calibri"/>
                <a:cs typeface="Times New Roman"/>
              </a:rPr>
              <a:t>Fiilden fiil 	       Kip eki</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yapım eki               </a:t>
            </a:r>
            <a:r>
              <a:rPr lang="tr-TR" sz="3600" dirty="0" err="1" smtClean="0">
                <a:ea typeface="Calibri"/>
                <a:cs typeface="Times New Roman"/>
              </a:rPr>
              <a:t>g.g.z</a:t>
            </a:r>
            <a:r>
              <a:rPr lang="tr-TR" sz="3600" dirty="0" smtClean="0">
                <a:ea typeface="Calibri"/>
                <a:cs typeface="Times New Roman"/>
              </a:rPr>
              <a:t>.</a:t>
            </a:r>
            <a:endParaRPr lang="tr-TR" sz="3600" dirty="0">
              <a:ea typeface="Calibri"/>
              <a:cs typeface="Times New Roman"/>
            </a:endParaRPr>
          </a:p>
        </p:txBody>
      </p:sp>
      <p:sp>
        <p:nvSpPr>
          <p:cNvPr id="14" name="Dikdörtgen 13"/>
          <p:cNvSpPr/>
          <p:nvPr/>
        </p:nvSpPr>
        <p:spPr>
          <a:xfrm>
            <a:off x="3168316" y="6882865"/>
            <a:ext cx="12986084" cy="3313215"/>
          </a:xfrm>
          <a:prstGeom prst="rect">
            <a:avLst/>
          </a:prstGeom>
        </p:spPr>
        <p:txBody>
          <a:bodyPr wrap="square">
            <a:spAutoFit/>
          </a:bodyPr>
          <a:lstStyle/>
          <a:p>
            <a:pPr marL="1021715" indent="-571500">
              <a:lnSpc>
                <a:spcPct val="115000"/>
              </a:lnSpc>
              <a:spcAft>
                <a:spcPts val="0"/>
              </a:spcAft>
              <a:buFont typeface="Arial" pitchFamily="34" charset="0"/>
              <a:buChar char="•"/>
            </a:pPr>
            <a:r>
              <a:rPr lang="tr-TR" sz="4400" dirty="0" smtClean="0">
                <a:ea typeface="Calibri"/>
                <a:cs typeface="Times New Roman"/>
              </a:rPr>
              <a:t>sürüydü</a:t>
            </a:r>
            <a:endParaRPr lang="tr-TR" sz="4400" dirty="0">
              <a:ea typeface="Calibri"/>
              <a:cs typeface="Times New Roman"/>
            </a:endParaRPr>
          </a:p>
          <a:p>
            <a:pPr marL="450215">
              <a:lnSpc>
                <a:spcPct val="115000"/>
              </a:lnSpc>
              <a:spcAft>
                <a:spcPts val="0"/>
              </a:spcAft>
            </a:pPr>
            <a:r>
              <a:rPr lang="tr-TR" sz="6600" b="1" u="heavy" dirty="0" smtClean="0">
                <a:uFill>
                  <a:solidFill>
                    <a:srgbClr val="31849B"/>
                  </a:solidFill>
                </a:uFill>
                <a:ea typeface="Calibri"/>
                <a:cs typeface="Times New Roman"/>
              </a:rPr>
              <a:t>sür</a:t>
            </a:r>
            <a:r>
              <a:rPr lang="tr-TR" sz="3600" dirty="0" smtClean="0">
                <a:ea typeface="Calibri"/>
                <a:cs typeface="Times New Roman"/>
              </a:rPr>
              <a:t>    </a:t>
            </a:r>
            <a:r>
              <a:rPr lang="tr-TR" sz="6000" b="1" dirty="0" smtClean="0">
                <a:ea typeface="Calibri"/>
                <a:cs typeface="Times New Roman"/>
              </a:rPr>
              <a:t>  -      </a:t>
            </a:r>
            <a:r>
              <a:rPr lang="tr-TR" sz="6600" b="1" u="heavy" dirty="0">
                <a:uFill>
                  <a:solidFill>
                    <a:srgbClr val="31849B"/>
                  </a:solidFill>
                </a:uFill>
                <a:ea typeface="Calibri"/>
                <a:cs typeface="Times New Roman"/>
              </a:rPr>
              <a:t>ü</a:t>
            </a:r>
            <a:r>
              <a:rPr lang="tr-TR" sz="6000" b="1" dirty="0" smtClean="0">
                <a:ea typeface="Calibri"/>
                <a:cs typeface="Times New Roman"/>
              </a:rPr>
              <a:t>        +    </a:t>
            </a:r>
            <a:r>
              <a:rPr lang="tr-TR" sz="6600" b="1" u="heavy" dirty="0" err="1">
                <a:uFill>
                  <a:solidFill>
                    <a:srgbClr val="31849B"/>
                  </a:solidFill>
                </a:uFill>
                <a:ea typeface="Calibri"/>
                <a:cs typeface="Times New Roman"/>
              </a:rPr>
              <a:t>ydü</a:t>
            </a:r>
            <a:endParaRPr lang="tr-TR" sz="6600" b="1" u="heavy" dirty="0">
              <a:uFill>
                <a:solidFill>
                  <a:srgbClr val="31849B"/>
                </a:solidFill>
              </a:uFill>
              <a:ea typeface="Calibri"/>
              <a:cs typeface="Times New Roman"/>
            </a:endParaRPr>
          </a:p>
          <a:p>
            <a:pPr marL="450215">
              <a:lnSpc>
                <a:spcPct val="115000"/>
              </a:lnSpc>
              <a:spcAft>
                <a:spcPts val="0"/>
              </a:spcAft>
            </a:pPr>
            <a:r>
              <a:rPr lang="tr-TR" sz="3600" dirty="0" smtClean="0">
                <a:ea typeface="Calibri"/>
                <a:cs typeface="Times New Roman"/>
              </a:rPr>
              <a:t>Fiil </a:t>
            </a:r>
            <a:r>
              <a:rPr lang="tr-TR" sz="3600" dirty="0">
                <a:ea typeface="Calibri"/>
                <a:cs typeface="Times New Roman"/>
              </a:rPr>
              <a:t>kökü         </a:t>
            </a:r>
            <a:r>
              <a:rPr lang="tr-TR" sz="3600" dirty="0" smtClean="0">
                <a:ea typeface="Calibri"/>
                <a:cs typeface="Times New Roman"/>
              </a:rPr>
              <a:t>Fiilden isim	            Ek fiil   </a:t>
            </a:r>
          </a:p>
          <a:p>
            <a:pPr marL="450215">
              <a:lnSpc>
                <a:spcPct val="115000"/>
              </a:lnSpc>
              <a:spcAft>
                <a:spcPts val="0"/>
              </a:spcAft>
            </a:pPr>
            <a:r>
              <a:rPr lang="tr-TR" sz="3600" dirty="0" smtClean="0">
                <a:ea typeface="Calibri"/>
                <a:cs typeface="Times New Roman"/>
              </a:rPr>
              <a:t>                        yapım eki                  </a:t>
            </a:r>
            <a:r>
              <a:rPr lang="tr-TR" sz="3600" dirty="0" err="1" smtClean="0">
                <a:ea typeface="Calibri"/>
                <a:cs typeface="Times New Roman"/>
              </a:rPr>
              <a:t>g.g.z</a:t>
            </a:r>
            <a:r>
              <a:rPr lang="tr-TR" sz="3600" dirty="0" smtClean="0">
                <a:ea typeface="Calibri"/>
                <a:cs typeface="Times New Roman"/>
              </a:rPr>
              <a:t>. eki</a:t>
            </a:r>
            <a:endParaRPr lang="tr-TR" sz="3600" dirty="0">
              <a:ea typeface="Calibri"/>
              <a:cs typeface="Times New Roman"/>
            </a:endParaRPr>
          </a:p>
        </p:txBody>
      </p:sp>
    </p:spTree>
    <p:extLst>
      <p:ext uri="{BB962C8B-B14F-4D97-AF65-F5344CB8AC3E}">
        <p14:creationId xmlns:p14="http://schemas.microsoft.com/office/powerpoint/2010/main" val="42248696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245930"/>
            <a:ext cx="14325600" cy="707886"/>
          </a:xfrm>
          <a:prstGeom prst="rect">
            <a:avLst/>
          </a:prstGeom>
          <a:noFill/>
        </p:spPr>
        <p:txBody>
          <a:bodyPr wrap="square" rtlCol="0">
            <a:spAutoFit/>
          </a:bodyPr>
          <a:lstStyle/>
          <a:p>
            <a:pPr fontAlgn="base"/>
            <a:endParaRPr lang="tr-TR" sz="2000" dirty="0" smtClean="0"/>
          </a:p>
          <a:p>
            <a:endParaRPr lang="tr-TR" sz="2000" dirty="0"/>
          </a:p>
        </p:txBody>
      </p:sp>
      <p:sp>
        <p:nvSpPr>
          <p:cNvPr id="13" name="Dikdörtgen 12"/>
          <p:cNvSpPr/>
          <p:nvPr/>
        </p:nvSpPr>
        <p:spPr>
          <a:xfrm>
            <a:off x="3168316" y="1104900"/>
            <a:ext cx="11032958" cy="3313215"/>
          </a:xfrm>
          <a:prstGeom prst="rect">
            <a:avLst/>
          </a:prstGeom>
        </p:spPr>
        <p:txBody>
          <a:bodyPr wrap="square">
            <a:spAutoFit/>
          </a:bodyPr>
          <a:lstStyle/>
          <a:p>
            <a:pPr marL="1021715" indent="-571500">
              <a:lnSpc>
                <a:spcPct val="115000"/>
              </a:lnSpc>
              <a:spcAft>
                <a:spcPts val="0"/>
              </a:spcAft>
              <a:buFont typeface="Arial" pitchFamily="34" charset="0"/>
              <a:buChar char="•"/>
            </a:pPr>
            <a:r>
              <a:rPr lang="tr-TR" sz="4400" dirty="0" smtClean="0">
                <a:ea typeface="Calibri"/>
                <a:cs typeface="Times New Roman"/>
              </a:rPr>
              <a:t>(Sivas’a ne zaman) vardın</a:t>
            </a:r>
            <a:endParaRPr lang="tr-TR" sz="3600" dirty="0">
              <a:ea typeface="Calibri"/>
              <a:cs typeface="Times New Roman"/>
            </a:endParaRPr>
          </a:p>
          <a:p>
            <a:pPr marL="450215">
              <a:lnSpc>
                <a:spcPct val="115000"/>
              </a:lnSpc>
              <a:spcAft>
                <a:spcPts val="0"/>
              </a:spcAft>
            </a:pPr>
            <a:r>
              <a:rPr lang="tr-TR" sz="6600" b="1" u="heavy" dirty="0" smtClean="0">
                <a:uFill>
                  <a:solidFill>
                    <a:srgbClr val="31849B"/>
                  </a:solidFill>
                </a:uFill>
                <a:ea typeface="Calibri"/>
                <a:cs typeface="Times New Roman"/>
              </a:rPr>
              <a:t>var</a:t>
            </a:r>
            <a:r>
              <a:rPr lang="tr-TR" sz="6600" b="1" dirty="0" smtClean="0">
                <a:ea typeface="Calibri"/>
                <a:cs typeface="Times New Roman"/>
              </a:rPr>
              <a:t>    -     </a:t>
            </a:r>
            <a:r>
              <a:rPr lang="tr-TR" sz="6600" b="1" dirty="0" err="1" smtClean="0">
                <a:ea typeface="Calibri"/>
                <a:cs typeface="Times New Roman"/>
              </a:rPr>
              <a:t>dı</a:t>
            </a:r>
            <a:r>
              <a:rPr lang="tr-TR" sz="6600" b="1" dirty="0" smtClean="0">
                <a:ea typeface="Calibri"/>
                <a:cs typeface="Times New Roman"/>
              </a:rPr>
              <a:t>        -     n</a:t>
            </a:r>
            <a:endParaRPr lang="tr-TR" sz="3600" dirty="0">
              <a:ea typeface="Calibri"/>
              <a:cs typeface="Times New Roman"/>
            </a:endParaRPr>
          </a:p>
          <a:p>
            <a:pPr marL="450215">
              <a:lnSpc>
                <a:spcPct val="115000"/>
              </a:lnSpc>
              <a:spcAft>
                <a:spcPts val="0"/>
              </a:spcAft>
            </a:pPr>
            <a:r>
              <a:rPr lang="tr-TR" sz="3600" dirty="0" smtClean="0">
                <a:ea typeface="Calibri"/>
                <a:cs typeface="Times New Roman"/>
              </a:rPr>
              <a:t>Fiil kökü             Kip eki                   Şahıs eki</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g. g. z. 		t. 2. ş. (sen)</a:t>
            </a:r>
            <a:endParaRPr lang="tr-TR" sz="3600" dirty="0">
              <a:ea typeface="Calibri"/>
              <a:cs typeface="Times New Roman"/>
            </a:endParaRPr>
          </a:p>
        </p:txBody>
      </p:sp>
      <p:sp>
        <p:nvSpPr>
          <p:cNvPr id="15" name="Dikdörtgen 14"/>
          <p:cNvSpPr/>
          <p:nvPr/>
        </p:nvSpPr>
        <p:spPr>
          <a:xfrm>
            <a:off x="3276600" y="5030685"/>
            <a:ext cx="9144000" cy="3313215"/>
          </a:xfrm>
          <a:prstGeom prst="rect">
            <a:avLst/>
          </a:prstGeom>
        </p:spPr>
        <p:txBody>
          <a:bodyPr>
            <a:spAutoFit/>
          </a:bodyPr>
          <a:lstStyle/>
          <a:p>
            <a:pPr marL="1021715" indent="-571500">
              <a:lnSpc>
                <a:spcPct val="115000"/>
              </a:lnSpc>
              <a:spcAft>
                <a:spcPts val="0"/>
              </a:spcAft>
              <a:buFont typeface="Arial" pitchFamily="34" charset="0"/>
              <a:buChar char="•"/>
            </a:pPr>
            <a:r>
              <a:rPr lang="tr-TR" sz="4400" dirty="0" smtClean="0">
                <a:ea typeface="Calibri"/>
                <a:cs typeface="Times New Roman"/>
              </a:rPr>
              <a:t>(Piknikte sen de) vardın</a:t>
            </a:r>
            <a:endParaRPr lang="tr-TR" sz="4400" dirty="0">
              <a:ea typeface="Calibri"/>
              <a:cs typeface="Times New Roman"/>
            </a:endParaRPr>
          </a:p>
          <a:p>
            <a:pPr marL="450215">
              <a:lnSpc>
                <a:spcPct val="115000"/>
              </a:lnSpc>
              <a:spcAft>
                <a:spcPts val="0"/>
              </a:spcAft>
            </a:pPr>
            <a:r>
              <a:rPr lang="tr-TR" sz="6600" b="1" u="heavy" dirty="0" smtClean="0">
                <a:uFill>
                  <a:solidFill>
                    <a:srgbClr val="31849B"/>
                  </a:solidFill>
                </a:uFill>
                <a:ea typeface="Calibri"/>
                <a:cs typeface="Times New Roman"/>
              </a:rPr>
              <a:t>var</a:t>
            </a:r>
            <a:r>
              <a:rPr lang="tr-TR" sz="3600" dirty="0" smtClean="0">
                <a:ea typeface="Calibri"/>
                <a:cs typeface="Times New Roman"/>
              </a:rPr>
              <a:t>   </a:t>
            </a:r>
            <a:r>
              <a:rPr lang="tr-TR" sz="6000" b="1" dirty="0" smtClean="0">
                <a:ea typeface="Calibri"/>
                <a:cs typeface="Times New Roman"/>
              </a:rPr>
              <a:t>  +      </a:t>
            </a:r>
            <a:r>
              <a:rPr lang="tr-TR" sz="6000" b="1" dirty="0" err="1" smtClean="0">
                <a:ea typeface="Calibri"/>
                <a:cs typeface="Times New Roman"/>
              </a:rPr>
              <a:t>dı</a:t>
            </a:r>
            <a:r>
              <a:rPr lang="tr-TR" sz="6000" b="1" dirty="0" smtClean="0">
                <a:ea typeface="Calibri"/>
                <a:cs typeface="Times New Roman"/>
              </a:rPr>
              <a:t>        +    n</a:t>
            </a:r>
            <a:endParaRPr lang="tr-TR" sz="3600" dirty="0">
              <a:ea typeface="Calibri"/>
              <a:cs typeface="Times New Roman"/>
            </a:endParaRPr>
          </a:p>
          <a:p>
            <a:pPr marL="450215">
              <a:lnSpc>
                <a:spcPct val="115000"/>
              </a:lnSpc>
              <a:spcAft>
                <a:spcPts val="0"/>
              </a:spcAft>
            </a:pPr>
            <a:r>
              <a:rPr lang="tr-TR" sz="3600" dirty="0" smtClean="0">
                <a:ea typeface="Calibri"/>
                <a:cs typeface="Times New Roman"/>
              </a:rPr>
              <a:t>İsim </a:t>
            </a:r>
            <a:r>
              <a:rPr lang="tr-TR" sz="3600" dirty="0">
                <a:ea typeface="Calibri"/>
                <a:cs typeface="Times New Roman"/>
              </a:rPr>
              <a:t>kökü         </a:t>
            </a:r>
            <a:r>
              <a:rPr lang="tr-TR" sz="3600" dirty="0" smtClean="0">
                <a:ea typeface="Calibri"/>
                <a:cs typeface="Times New Roman"/>
              </a:rPr>
              <a:t>   Ek fiil	     	</a:t>
            </a:r>
            <a:r>
              <a:rPr lang="tr-TR" sz="3600" dirty="0">
                <a:ea typeface="Calibri"/>
                <a:cs typeface="Times New Roman"/>
              </a:rPr>
              <a:t> </a:t>
            </a:r>
            <a:r>
              <a:rPr lang="tr-TR" sz="3600" dirty="0" smtClean="0">
                <a:ea typeface="Calibri"/>
                <a:cs typeface="Times New Roman"/>
              </a:rPr>
              <a:t>    Şahıs eki</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a:t>
            </a:r>
            <a:r>
              <a:rPr lang="tr-TR" sz="3600" dirty="0" err="1" smtClean="0">
                <a:ea typeface="Calibri"/>
                <a:cs typeface="Times New Roman"/>
              </a:rPr>
              <a:t>g.g.z</a:t>
            </a:r>
            <a:r>
              <a:rPr lang="tr-TR" sz="3600" dirty="0" smtClean="0">
                <a:ea typeface="Calibri"/>
                <a:cs typeface="Times New Roman"/>
              </a:rPr>
              <a:t>.		     t.2.ş. (sen)</a:t>
            </a:r>
            <a:endParaRPr lang="tr-TR" sz="3600" dirty="0">
              <a:ea typeface="Calibri"/>
              <a:cs typeface="Times New Roman"/>
            </a:endParaRPr>
          </a:p>
        </p:txBody>
      </p:sp>
    </p:spTree>
    <p:extLst>
      <p:ext uri="{BB962C8B-B14F-4D97-AF65-F5344CB8AC3E}">
        <p14:creationId xmlns:p14="http://schemas.microsoft.com/office/powerpoint/2010/main" val="41989121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245930"/>
            <a:ext cx="14325600" cy="707886"/>
          </a:xfrm>
          <a:prstGeom prst="rect">
            <a:avLst/>
          </a:prstGeom>
          <a:noFill/>
        </p:spPr>
        <p:txBody>
          <a:bodyPr wrap="square" rtlCol="0">
            <a:spAutoFit/>
          </a:bodyPr>
          <a:lstStyle/>
          <a:p>
            <a:pPr fontAlgn="base"/>
            <a:endParaRPr lang="tr-TR" sz="2000" dirty="0" smtClean="0"/>
          </a:p>
          <a:p>
            <a:endParaRPr lang="tr-TR" sz="2000" dirty="0"/>
          </a:p>
        </p:txBody>
      </p:sp>
      <p:sp>
        <p:nvSpPr>
          <p:cNvPr id="14" name="Dikdörtgen 13"/>
          <p:cNvSpPr/>
          <p:nvPr/>
        </p:nvSpPr>
        <p:spPr>
          <a:xfrm>
            <a:off x="3168316" y="571500"/>
            <a:ext cx="13290884" cy="4481227"/>
          </a:xfrm>
          <a:prstGeom prst="rect">
            <a:avLst/>
          </a:prstGeom>
        </p:spPr>
        <p:txBody>
          <a:bodyPr wrap="square">
            <a:spAutoFit/>
          </a:bodyPr>
          <a:lstStyle/>
          <a:p>
            <a:pPr marL="1021715" indent="-571500">
              <a:lnSpc>
                <a:spcPct val="115000"/>
              </a:lnSpc>
              <a:spcAft>
                <a:spcPts val="0"/>
              </a:spcAft>
              <a:buFont typeface="Arial" pitchFamily="34" charset="0"/>
              <a:buChar char="•"/>
            </a:pPr>
            <a:r>
              <a:rPr lang="tr-TR" sz="4400" dirty="0">
                <a:ea typeface="Calibri"/>
                <a:cs typeface="Times New Roman"/>
              </a:rPr>
              <a:t>v</a:t>
            </a:r>
            <a:r>
              <a:rPr lang="tr-TR" sz="4400" dirty="0" smtClean="0">
                <a:ea typeface="Calibri"/>
                <a:cs typeface="Times New Roman"/>
              </a:rPr>
              <a:t>armıştık (öğrenilen geçmiş zamanın hikâyesi- ç. 1. ş.)</a:t>
            </a:r>
            <a:endParaRPr lang="tr-TR" sz="4400" dirty="0">
              <a:ea typeface="Calibri"/>
              <a:cs typeface="Times New Roman"/>
            </a:endParaRPr>
          </a:p>
          <a:p>
            <a:pPr marL="450215">
              <a:lnSpc>
                <a:spcPct val="115000"/>
              </a:lnSpc>
              <a:spcAft>
                <a:spcPts val="0"/>
              </a:spcAft>
            </a:pPr>
            <a:r>
              <a:rPr lang="tr-TR" sz="3600" dirty="0" smtClean="0">
                <a:ea typeface="Calibri"/>
                <a:cs typeface="Times New Roman"/>
              </a:rPr>
              <a:t>    </a:t>
            </a:r>
            <a:r>
              <a:rPr lang="tr-TR" sz="6000" b="1" dirty="0" smtClean="0">
                <a:ea typeface="Calibri"/>
                <a:cs typeface="Times New Roman"/>
              </a:rPr>
              <a:t>  var      -      </a:t>
            </a:r>
            <a:r>
              <a:rPr lang="tr-TR" sz="6000" b="1" dirty="0" err="1" smtClean="0">
                <a:ea typeface="Calibri"/>
                <a:cs typeface="Times New Roman"/>
              </a:rPr>
              <a:t>mış</a:t>
            </a:r>
            <a:r>
              <a:rPr lang="tr-TR" sz="6000" b="1" dirty="0" smtClean="0">
                <a:ea typeface="Calibri"/>
                <a:cs typeface="Times New Roman"/>
              </a:rPr>
              <a:t>        -      </a:t>
            </a:r>
            <a:r>
              <a:rPr lang="tr-TR" sz="6000" b="1" dirty="0" err="1" smtClean="0">
                <a:ea typeface="Calibri"/>
                <a:cs typeface="Times New Roman"/>
              </a:rPr>
              <a:t>tı</a:t>
            </a:r>
            <a:r>
              <a:rPr lang="tr-TR" sz="6000" b="1" dirty="0" smtClean="0">
                <a:ea typeface="Calibri"/>
                <a:cs typeface="Times New Roman"/>
              </a:rPr>
              <a:t>      -      k</a:t>
            </a:r>
            <a:endParaRPr lang="tr-TR" sz="3600" dirty="0">
              <a:ea typeface="Calibri"/>
              <a:cs typeface="Times New Roman"/>
            </a:endParaRPr>
          </a:p>
          <a:p>
            <a:pPr marL="450215">
              <a:lnSpc>
                <a:spcPct val="115000"/>
              </a:lnSpc>
              <a:spcAft>
                <a:spcPts val="0"/>
              </a:spcAft>
            </a:pPr>
            <a:r>
              <a:rPr lang="tr-TR" sz="3600" dirty="0" smtClean="0">
                <a:ea typeface="Calibri"/>
                <a:cs typeface="Times New Roman"/>
              </a:rPr>
              <a:t>     Fiil </a:t>
            </a:r>
            <a:r>
              <a:rPr lang="tr-TR" sz="3600" dirty="0">
                <a:ea typeface="Calibri"/>
                <a:cs typeface="Times New Roman"/>
              </a:rPr>
              <a:t>kökü         </a:t>
            </a:r>
            <a:r>
              <a:rPr lang="tr-TR" sz="3600" dirty="0" smtClean="0">
                <a:ea typeface="Calibri"/>
                <a:cs typeface="Times New Roman"/>
              </a:rPr>
              <a:t>        Basit kip eki	     2. kip eki            Şahıs eki</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ö. g. z.                   Ek fiil g. g. z.       ç. 1. ş. (biz)</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(hikâye)</a:t>
            </a:r>
          </a:p>
          <a:p>
            <a:pPr marL="450215">
              <a:lnSpc>
                <a:spcPct val="115000"/>
              </a:lnSpc>
              <a:spcAft>
                <a:spcPts val="0"/>
              </a:spcAft>
            </a:pPr>
            <a:r>
              <a:rPr lang="tr-TR" sz="3600" dirty="0" smtClean="0">
                <a:ea typeface="Calibri"/>
                <a:cs typeface="Times New Roman"/>
              </a:rPr>
              <a:t> </a:t>
            </a:r>
            <a:endParaRPr lang="tr-TR" sz="3600" dirty="0">
              <a:ea typeface="Calibri"/>
              <a:cs typeface="Times New Roman"/>
            </a:endParaRPr>
          </a:p>
        </p:txBody>
      </p:sp>
      <p:sp>
        <p:nvSpPr>
          <p:cNvPr id="16" name="Dikdörtgen 15"/>
          <p:cNvSpPr/>
          <p:nvPr/>
        </p:nvSpPr>
        <p:spPr>
          <a:xfrm>
            <a:off x="3320716" y="5444047"/>
            <a:ext cx="13290884" cy="3844129"/>
          </a:xfrm>
          <a:prstGeom prst="rect">
            <a:avLst/>
          </a:prstGeom>
        </p:spPr>
        <p:txBody>
          <a:bodyPr wrap="square">
            <a:spAutoFit/>
          </a:bodyPr>
          <a:lstStyle/>
          <a:p>
            <a:pPr marL="1021715" indent="-571500">
              <a:lnSpc>
                <a:spcPct val="115000"/>
              </a:lnSpc>
              <a:spcAft>
                <a:spcPts val="0"/>
              </a:spcAft>
              <a:buFont typeface="Arial" pitchFamily="34" charset="0"/>
              <a:buChar char="•"/>
            </a:pPr>
            <a:r>
              <a:rPr lang="tr-TR" sz="4400" dirty="0">
                <a:ea typeface="Calibri"/>
                <a:cs typeface="Times New Roman"/>
              </a:rPr>
              <a:t>ö</a:t>
            </a:r>
            <a:r>
              <a:rPr lang="tr-TR" sz="4400" dirty="0" smtClean="0">
                <a:ea typeface="Calibri"/>
                <a:cs typeface="Times New Roman"/>
              </a:rPr>
              <a:t>ğrenecek imiş (gelecek zamanın rivayeti- t. 3. ş.)</a:t>
            </a:r>
            <a:endParaRPr lang="tr-TR" sz="4400" dirty="0">
              <a:ea typeface="Calibri"/>
              <a:cs typeface="Times New Roman"/>
            </a:endParaRPr>
          </a:p>
          <a:p>
            <a:pPr marL="450215">
              <a:lnSpc>
                <a:spcPct val="115000"/>
              </a:lnSpc>
              <a:spcAft>
                <a:spcPts val="0"/>
              </a:spcAft>
            </a:pPr>
            <a:r>
              <a:rPr lang="tr-TR" sz="3600" dirty="0" smtClean="0">
                <a:ea typeface="Calibri"/>
                <a:cs typeface="Times New Roman"/>
              </a:rPr>
              <a:t>    </a:t>
            </a:r>
            <a:r>
              <a:rPr lang="tr-TR" sz="6000" b="1" dirty="0" smtClean="0">
                <a:ea typeface="Calibri"/>
                <a:cs typeface="Times New Roman"/>
              </a:rPr>
              <a:t> öğren    -    </a:t>
            </a:r>
            <a:r>
              <a:rPr lang="tr-TR" sz="6000" b="1" dirty="0" err="1" smtClean="0">
                <a:ea typeface="Calibri"/>
                <a:cs typeface="Times New Roman"/>
              </a:rPr>
              <a:t>ecek</a:t>
            </a:r>
            <a:r>
              <a:rPr lang="tr-TR" sz="6000" b="1" dirty="0" smtClean="0">
                <a:ea typeface="Calibri"/>
                <a:cs typeface="Times New Roman"/>
              </a:rPr>
              <a:t>           i         -       </a:t>
            </a:r>
            <a:r>
              <a:rPr lang="tr-TR" sz="6000" b="1" dirty="0" err="1" smtClean="0">
                <a:ea typeface="Calibri"/>
                <a:cs typeface="Times New Roman"/>
              </a:rPr>
              <a:t>miş</a:t>
            </a:r>
            <a:r>
              <a:rPr lang="tr-TR" sz="6000" b="1" dirty="0" smtClean="0">
                <a:ea typeface="Calibri"/>
                <a:cs typeface="Times New Roman"/>
              </a:rPr>
              <a:t>  </a:t>
            </a:r>
          </a:p>
          <a:p>
            <a:pPr marL="450215">
              <a:lnSpc>
                <a:spcPct val="115000"/>
              </a:lnSpc>
              <a:spcAft>
                <a:spcPts val="0"/>
              </a:spcAft>
            </a:pPr>
            <a:r>
              <a:rPr lang="tr-TR" sz="3600" dirty="0" smtClean="0">
                <a:ea typeface="Calibri"/>
                <a:cs typeface="Times New Roman"/>
              </a:rPr>
              <a:t>       1. fiil                       1.  kip eki	           </a:t>
            </a:r>
            <a:r>
              <a:rPr lang="tr-TR" sz="3600" i="1" dirty="0" smtClean="0">
                <a:ea typeface="Calibri"/>
                <a:cs typeface="Times New Roman"/>
              </a:rPr>
              <a:t>2. fiil</a:t>
            </a:r>
            <a:r>
              <a:rPr lang="tr-TR" sz="3600" dirty="0" smtClean="0">
                <a:ea typeface="Calibri"/>
                <a:cs typeface="Times New Roman"/>
              </a:rPr>
              <a:t>                      2. kip eki </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fiil gövdesi            gelecek zaman       (ek fiil)                     ö. g. z. </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(rivayet)       </a:t>
            </a:r>
          </a:p>
        </p:txBody>
      </p:sp>
    </p:spTree>
    <p:extLst>
      <p:ext uri="{BB962C8B-B14F-4D97-AF65-F5344CB8AC3E}">
        <p14:creationId xmlns:p14="http://schemas.microsoft.com/office/powerpoint/2010/main" val="14886417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245930"/>
            <a:ext cx="14325600" cy="707886"/>
          </a:xfrm>
          <a:prstGeom prst="rect">
            <a:avLst/>
          </a:prstGeom>
          <a:noFill/>
        </p:spPr>
        <p:txBody>
          <a:bodyPr wrap="square" rtlCol="0">
            <a:spAutoFit/>
          </a:bodyPr>
          <a:lstStyle/>
          <a:p>
            <a:pPr fontAlgn="base"/>
            <a:endParaRPr lang="tr-TR" sz="2000" dirty="0" smtClean="0"/>
          </a:p>
          <a:p>
            <a:endParaRPr lang="tr-TR" sz="2000" dirty="0"/>
          </a:p>
        </p:txBody>
      </p:sp>
      <p:sp>
        <p:nvSpPr>
          <p:cNvPr id="14" name="Dikdörtgen 13"/>
          <p:cNvSpPr/>
          <p:nvPr/>
        </p:nvSpPr>
        <p:spPr>
          <a:xfrm>
            <a:off x="3168316" y="571500"/>
            <a:ext cx="13290884" cy="4481227"/>
          </a:xfrm>
          <a:prstGeom prst="rect">
            <a:avLst/>
          </a:prstGeom>
        </p:spPr>
        <p:txBody>
          <a:bodyPr wrap="square">
            <a:spAutoFit/>
          </a:bodyPr>
          <a:lstStyle/>
          <a:p>
            <a:pPr marL="1021715" indent="-571500">
              <a:lnSpc>
                <a:spcPct val="115000"/>
              </a:lnSpc>
              <a:spcAft>
                <a:spcPts val="0"/>
              </a:spcAft>
              <a:buFont typeface="Arial" pitchFamily="34" charset="0"/>
              <a:buChar char="•"/>
            </a:pPr>
            <a:r>
              <a:rPr lang="tr-TR" sz="4400" dirty="0">
                <a:ea typeface="Calibri"/>
                <a:cs typeface="Times New Roman"/>
              </a:rPr>
              <a:t>v</a:t>
            </a:r>
            <a:r>
              <a:rPr lang="tr-TR" sz="4400" dirty="0" smtClean="0">
                <a:ea typeface="Calibri"/>
                <a:cs typeface="Times New Roman"/>
              </a:rPr>
              <a:t>armıştık (öğrenilen geçmiş zamanın hikâyesi- ç. 1. ş.)</a:t>
            </a:r>
            <a:endParaRPr lang="tr-TR" sz="4400" dirty="0">
              <a:ea typeface="Calibri"/>
              <a:cs typeface="Times New Roman"/>
            </a:endParaRPr>
          </a:p>
          <a:p>
            <a:pPr marL="450215">
              <a:lnSpc>
                <a:spcPct val="115000"/>
              </a:lnSpc>
              <a:spcAft>
                <a:spcPts val="0"/>
              </a:spcAft>
            </a:pPr>
            <a:r>
              <a:rPr lang="tr-TR" sz="3600" dirty="0" smtClean="0">
                <a:ea typeface="Calibri"/>
                <a:cs typeface="Times New Roman"/>
              </a:rPr>
              <a:t>    </a:t>
            </a:r>
            <a:r>
              <a:rPr lang="tr-TR" sz="6000" b="1" dirty="0" smtClean="0">
                <a:ea typeface="Calibri"/>
                <a:cs typeface="Times New Roman"/>
              </a:rPr>
              <a:t>  var      -      </a:t>
            </a:r>
            <a:r>
              <a:rPr lang="tr-TR" sz="6000" b="1" dirty="0" err="1" smtClean="0">
                <a:ea typeface="Calibri"/>
                <a:cs typeface="Times New Roman"/>
              </a:rPr>
              <a:t>mış</a:t>
            </a:r>
            <a:r>
              <a:rPr lang="tr-TR" sz="6000" b="1" dirty="0" smtClean="0">
                <a:ea typeface="Calibri"/>
                <a:cs typeface="Times New Roman"/>
              </a:rPr>
              <a:t>        -      </a:t>
            </a:r>
            <a:r>
              <a:rPr lang="tr-TR" sz="6000" b="1" dirty="0" err="1" smtClean="0">
                <a:ea typeface="Calibri"/>
                <a:cs typeface="Times New Roman"/>
              </a:rPr>
              <a:t>tı</a:t>
            </a:r>
            <a:r>
              <a:rPr lang="tr-TR" sz="6000" b="1" dirty="0" smtClean="0">
                <a:ea typeface="Calibri"/>
                <a:cs typeface="Times New Roman"/>
              </a:rPr>
              <a:t>      -      k</a:t>
            </a:r>
            <a:endParaRPr lang="tr-TR" sz="3600" dirty="0">
              <a:ea typeface="Calibri"/>
              <a:cs typeface="Times New Roman"/>
            </a:endParaRPr>
          </a:p>
          <a:p>
            <a:pPr marL="450215">
              <a:lnSpc>
                <a:spcPct val="115000"/>
              </a:lnSpc>
              <a:spcAft>
                <a:spcPts val="0"/>
              </a:spcAft>
            </a:pPr>
            <a:r>
              <a:rPr lang="tr-TR" sz="3600" dirty="0" smtClean="0">
                <a:ea typeface="Calibri"/>
                <a:cs typeface="Times New Roman"/>
              </a:rPr>
              <a:t>     Fiil </a:t>
            </a:r>
            <a:r>
              <a:rPr lang="tr-TR" sz="3600" dirty="0">
                <a:ea typeface="Calibri"/>
                <a:cs typeface="Times New Roman"/>
              </a:rPr>
              <a:t>kökü         </a:t>
            </a:r>
            <a:r>
              <a:rPr lang="tr-TR" sz="3600" dirty="0" smtClean="0">
                <a:ea typeface="Calibri"/>
                <a:cs typeface="Times New Roman"/>
              </a:rPr>
              <a:t>        Basit kip eki	     2. kip eki            Şahıs eki</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ö. g. z.                   Ek fiil g. g. z.       ç. 1. ş. (biz)</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(hikâye)</a:t>
            </a:r>
          </a:p>
          <a:p>
            <a:pPr marL="450215">
              <a:lnSpc>
                <a:spcPct val="115000"/>
              </a:lnSpc>
              <a:spcAft>
                <a:spcPts val="0"/>
              </a:spcAft>
            </a:pPr>
            <a:r>
              <a:rPr lang="tr-TR" sz="3600" dirty="0" smtClean="0">
                <a:ea typeface="Calibri"/>
                <a:cs typeface="Times New Roman"/>
              </a:rPr>
              <a:t> </a:t>
            </a:r>
            <a:endParaRPr lang="tr-TR" sz="3600" dirty="0">
              <a:ea typeface="Calibri"/>
              <a:cs typeface="Times New Roman"/>
            </a:endParaRPr>
          </a:p>
        </p:txBody>
      </p:sp>
      <p:sp>
        <p:nvSpPr>
          <p:cNvPr id="16" name="Dikdörtgen 15"/>
          <p:cNvSpPr/>
          <p:nvPr/>
        </p:nvSpPr>
        <p:spPr>
          <a:xfrm>
            <a:off x="3320716" y="5444047"/>
            <a:ext cx="13290884" cy="3844129"/>
          </a:xfrm>
          <a:prstGeom prst="rect">
            <a:avLst/>
          </a:prstGeom>
        </p:spPr>
        <p:txBody>
          <a:bodyPr wrap="square">
            <a:spAutoFit/>
          </a:bodyPr>
          <a:lstStyle/>
          <a:p>
            <a:pPr marL="1021715" indent="-571500">
              <a:lnSpc>
                <a:spcPct val="115000"/>
              </a:lnSpc>
              <a:spcAft>
                <a:spcPts val="0"/>
              </a:spcAft>
              <a:buFont typeface="Arial" pitchFamily="34" charset="0"/>
              <a:buChar char="•"/>
            </a:pPr>
            <a:r>
              <a:rPr lang="tr-TR" sz="4400" dirty="0">
                <a:ea typeface="Calibri"/>
                <a:cs typeface="Times New Roman"/>
              </a:rPr>
              <a:t>ö</a:t>
            </a:r>
            <a:r>
              <a:rPr lang="tr-TR" sz="4400" dirty="0" smtClean="0">
                <a:ea typeface="Calibri"/>
                <a:cs typeface="Times New Roman"/>
              </a:rPr>
              <a:t>ğrenecek imiş (gelecek zamanın rivayeti- t. 3. ş.)</a:t>
            </a:r>
            <a:endParaRPr lang="tr-TR" sz="4400" dirty="0">
              <a:ea typeface="Calibri"/>
              <a:cs typeface="Times New Roman"/>
            </a:endParaRPr>
          </a:p>
          <a:p>
            <a:pPr marL="450215">
              <a:lnSpc>
                <a:spcPct val="115000"/>
              </a:lnSpc>
              <a:spcAft>
                <a:spcPts val="0"/>
              </a:spcAft>
            </a:pPr>
            <a:r>
              <a:rPr lang="tr-TR" sz="3600" dirty="0" smtClean="0">
                <a:ea typeface="Calibri"/>
                <a:cs typeface="Times New Roman"/>
              </a:rPr>
              <a:t>    </a:t>
            </a:r>
            <a:r>
              <a:rPr lang="tr-TR" sz="6000" b="1" dirty="0" smtClean="0">
                <a:ea typeface="Calibri"/>
                <a:cs typeface="Times New Roman"/>
              </a:rPr>
              <a:t> öğren    -    </a:t>
            </a:r>
            <a:r>
              <a:rPr lang="tr-TR" sz="6000" b="1" dirty="0" err="1" smtClean="0">
                <a:ea typeface="Calibri"/>
                <a:cs typeface="Times New Roman"/>
              </a:rPr>
              <a:t>ecek</a:t>
            </a:r>
            <a:r>
              <a:rPr lang="tr-TR" sz="6000" b="1" dirty="0" smtClean="0">
                <a:ea typeface="Calibri"/>
                <a:cs typeface="Times New Roman"/>
              </a:rPr>
              <a:t>           i         -       </a:t>
            </a:r>
            <a:r>
              <a:rPr lang="tr-TR" sz="6000" b="1" dirty="0" err="1" smtClean="0">
                <a:ea typeface="Calibri"/>
                <a:cs typeface="Times New Roman"/>
              </a:rPr>
              <a:t>miş</a:t>
            </a:r>
            <a:r>
              <a:rPr lang="tr-TR" sz="6000" b="1" dirty="0" smtClean="0">
                <a:ea typeface="Calibri"/>
                <a:cs typeface="Times New Roman"/>
              </a:rPr>
              <a:t>  </a:t>
            </a:r>
          </a:p>
          <a:p>
            <a:pPr marL="450215">
              <a:lnSpc>
                <a:spcPct val="115000"/>
              </a:lnSpc>
              <a:spcAft>
                <a:spcPts val="0"/>
              </a:spcAft>
            </a:pPr>
            <a:r>
              <a:rPr lang="tr-TR" sz="3600" dirty="0" smtClean="0">
                <a:ea typeface="Calibri"/>
                <a:cs typeface="Times New Roman"/>
              </a:rPr>
              <a:t>       1. fiil                       1.  kip eki	           </a:t>
            </a:r>
            <a:r>
              <a:rPr lang="tr-TR" sz="3600" i="1" dirty="0" smtClean="0">
                <a:ea typeface="Calibri"/>
                <a:cs typeface="Times New Roman"/>
              </a:rPr>
              <a:t>2. fiil</a:t>
            </a:r>
            <a:r>
              <a:rPr lang="tr-TR" sz="3600" dirty="0" smtClean="0">
                <a:ea typeface="Calibri"/>
                <a:cs typeface="Times New Roman"/>
              </a:rPr>
              <a:t>                      2. kip eki </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fiil gövdesi            gelecek zaman       (ek fiil)                     ö. g. z. </a:t>
            </a:r>
          </a:p>
          <a:p>
            <a:pPr marL="450215">
              <a:lnSpc>
                <a:spcPct val="115000"/>
              </a:lnSpc>
              <a:spcAft>
                <a:spcPts val="0"/>
              </a:spcAft>
            </a:pPr>
            <a:r>
              <a:rPr lang="tr-TR" sz="3600" dirty="0">
                <a:ea typeface="Calibri"/>
                <a:cs typeface="Times New Roman"/>
              </a:rPr>
              <a:t> </a:t>
            </a:r>
            <a:r>
              <a:rPr lang="tr-TR" sz="3600" dirty="0" smtClean="0">
                <a:ea typeface="Calibri"/>
                <a:cs typeface="Times New Roman"/>
              </a:rPr>
              <a:t>                                                                                                   (rivayet)       </a:t>
            </a:r>
          </a:p>
        </p:txBody>
      </p:sp>
    </p:spTree>
    <p:extLst>
      <p:ext uri="{BB962C8B-B14F-4D97-AF65-F5344CB8AC3E}">
        <p14:creationId xmlns:p14="http://schemas.microsoft.com/office/powerpoint/2010/main" val="711896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sp>
        <p:nvSpPr>
          <p:cNvPr id="3" name="TextBox 3"/>
          <p:cNvSpPr txBox="1"/>
          <p:nvPr/>
        </p:nvSpPr>
        <p:spPr>
          <a:xfrm>
            <a:off x="4776174" y="2065753"/>
            <a:ext cx="11057530" cy="1084143"/>
          </a:xfrm>
          <a:prstGeom prst="rect">
            <a:avLst/>
          </a:prstGeom>
        </p:spPr>
        <p:txBody>
          <a:bodyPr wrap="square" lIns="0" tIns="0" rIns="0" bIns="0" rtlCol="0" anchor="t">
            <a:spAutoFit/>
          </a:bodyPr>
          <a:lstStyle/>
          <a:p>
            <a:pPr algn="ctr">
              <a:lnSpc>
                <a:spcPts val="8960"/>
              </a:lnSpc>
            </a:pPr>
            <a:r>
              <a:rPr lang="tr-TR" sz="6400" b="1" dirty="0" smtClean="0">
                <a:latin typeface="Capriola" charset="-94"/>
              </a:rPr>
              <a:t>YAPI BİLGİSİ - 3</a:t>
            </a:r>
            <a:endParaRPr lang="en-US" sz="6400" b="1" dirty="0">
              <a:latin typeface="Capriola" charset="-94"/>
            </a:endParaRPr>
          </a:p>
        </p:txBody>
      </p:sp>
      <p:grpSp>
        <p:nvGrpSpPr>
          <p:cNvPr id="4" name="Group 4"/>
          <p:cNvGrpSpPr/>
          <p:nvPr/>
        </p:nvGrpSpPr>
        <p:grpSpPr>
          <a:xfrm rot="5400000">
            <a:off x="1589445" y="1661104"/>
            <a:ext cx="2438217" cy="215533"/>
            <a:chOff x="0" y="0"/>
            <a:chExt cx="9194800" cy="812800"/>
          </a:xfrm>
        </p:grpSpPr>
        <p:sp>
          <p:nvSpPr>
            <p:cNvPr id="5" name="Freeform 5"/>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6" name="Group 6"/>
          <p:cNvGrpSpPr/>
          <p:nvPr/>
        </p:nvGrpSpPr>
        <p:grpSpPr>
          <a:xfrm rot="5400000">
            <a:off x="1589445" y="5056767"/>
            <a:ext cx="2438217" cy="215533"/>
            <a:chOff x="0" y="0"/>
            <a:chExt cx="9194800" cy="812800"/>
          </a:xfrm>
        </p:grpSpPr>
        <p:sp>
          <p:nvSpPr>
            <p:cNvPr id="7" name="Freeform 7"/>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8" name="Group 8"/>
          <p:cNvGrpSpPr/>
          <p:nvPr/>
        </p:nvGrpSpPr>
        <p:grpSpPr>
          <a:xfrm rot="5400000">
            <a:off x="1589445" y="8424972"/>
            <a:ext cx="2438217" cy="215533"/>
            <a:chOff x="0" y="0"/>
            <a:chExt cx="9194800" cy="812800"/>
          </a:xfrm>
        </p:grpSpPr>
        <p:sp>
          <p:nvSpPr>
            <p:cNvPr id="9" name="Freeform 9"/>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0" name="TextBox 10"/>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1" name="TextBox 11"/>
          <p:cNvSpPr txBox="1"/>
          <p:nvPr/>
        </p:nvSpPr>
        <p:spPr>
          <a:xfrm>
            <a:off x="4274504" y="5047239"/>
            <a:ext cx="12060871" cy="1010661"/>
          </a:xfrm>
          <a:prstGeom prst="rect">
            <a:avLst/>
          </a:prstGeom>
        </p:spPr>
        <p:txBody>
          <a:bodyPr lIns="0" tIns="0" rIns="0" bIns="0" rtlCol="0" anchor="t">
            <a:spAutoFit/>
          </a:bodyPr>
          <a:lstStyle/>
          <a:p>
            <a:pPr algn="ctr">
              <a:lnSpc>
                <a:spcPts val="3919"/>
              </a:lnSpc>
            </a:pPr>
            <a:r>
              <a:rPr lang="tr-TR" sz="4000" b="1" dirty="0" smtClean="0">
                <a:solidFill>
                  <a:srgbClr val="001534"/>
                </a:solidFill>
                <a:latin typeface="Corbel" pitchFamily="34" charset="0"/>
              </a:rPr>
              <a:t>Örnek Etkinlikler</a:t>
            </a:r>
            <a:endParaRPr lang="tr-TR" sz="4000" b="1" dirty="0">
              <a:solidFill>
                <a:srgbClr val="001534"/>
              </a:solidFill>
              <a:latin typeface="Corbel" pitchFamily="34" charset="0"/>
            </a:endParaRPr>
          </a:p>
          <a:p>
            <a:pPr algn="ctr">
              <a:lnSpc>
                <a:spcPts val="3919"/>
              </a:lnSpc>
            </a:pPr>
            <a:r>
              <a:rPr lang="tr-TR" sz="4000" b="1" dirty="0" smtClean="0">
                <a:solidFill>
                  <a:srgbClr val="001534"/>
                </a:solidFill>
                <a:latin typeface="Corbel" pitchFamily="34" charset="0"/>
              </a:rPr>
              <a:t>Kelime Tahlili</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647700"/>
            <a:ext cx="14859000" cy="9208675"/>
          </a:xfrm>
          <a:prstGeom prst="rect">
            <a:avLst/>
          </a:prstGeom>
          <a:noFill/>
        </p:spPr>
        <p:txBody>
          <a:bodyPr wrap="square" rtlCol="0">
            <a:spAutoFit/>
          </a:bodyPr>
          <a:lstStyle/>
          <a:p>
            <a:pPr marL="457200" indent="-457200">
              <a:lnSpc>
                <a:spcPct val="115000"/>
              </a:lnSpc>
              <a:spcAft>
                <a:spcPts val="1000"/>
              </a:spcAft>
              <a:buFont typeface="Arial" pitchFamily="34" charset="0"/>
              <a:buChar char="•"/>
            </a:pPr>
            <a:r>
              <a:rPr lang="tr-TR" sz="2800" b="1" dirty="0" smtClean="0"/>
              <a:t>bakabilsek</a:t>
            </a:r>
            <a:r>
              <a:rPr lang="tr-TR" sz="2800" b="1" dirty="0"/>
              <a:t>:</a:t>
            </a:r>
            <a:r>
              <a:rPr lang="tr-TR" sz="2800" dirty="0"/>
              <a:t> </a:t>
            </a:r>
            <a:r>
              <a:rPr lang="tr-TR" sz="2800" dirty="0" smtClean="0"/>
              <a:t>bak-a-bil-se-k (Birleşik fiil yapısı)</a:t>
            </a:r>
            <a:r>
              <a:rPr lang="tr-TR" sz="2800" dirty="0"/>
              <a:t/>
            </a:r>
            <a:br>
              <a:rPr lang="tr-TR" sz="2800" dirty="0"/>
            </a:br>
            <a:r>
              <a:rPr lang="tr-TR" sz="2800" dirty="0" smtClean="0"/>
              <a:t>bak-	: </a:t>
            </a:r>
            <a:r>
              <a:rPr lang="tr-TR" sz="2800" dirty="0"/>
              <a:t>fiil kökü</a:t>
            </a:r>
            <a:br>
              <a:rPr lang="tr-TR" sz="2800" dirty="0"/>
            </a:br>
            <a:r>
              <a:rPr lang="tr-TR" sz="2800" dirty="0"/>
              <a:t>-</a:t>
            </a:r>
            <a:r>
              <a:rPr lang="tr-TR" sz="2800" dirty="0" smtClean="0"/>
              <a:t>a		: zarf-fiil </a:t>
            </a:r>
            <a:r>
              <a:rPr lang="tr-TR" sz="2800" dirty="0"/>
              <a:t>eki</a:t>
            </a:r>
            <a:br>
              <a:rPr lang="tr-TR" sz="2800" dirty="0"/>
            </a:br>
            <a:r>
              <a:rPr lang="tr-TR" sz="2800" dirty="0" smtClean="0"/>
              <a:t>bil-	: fiil </a:t>
            </a:r>
            <a:r>
              <a:rPr lang="tr-TR" sz="2800" dirty="0"/>
              <a:t>kökü, yeterlilik fiili</a:t>
            </a:r>
            <a:br>
              <a:rPr lang="tr-TR" sz="2800" dirty="0"/>
            </a:br>
            <a:r>
              <a:rPr lang="tr-TR" sz="2800" dirty="0"/>
              <a:t>-</a:t>
            </a:r>
            <a:r>
              <a:rPr lang="tr-TR" sz="2800" dirty="0" smtClean="0"/>
              <a:t>se		: </a:t>
            </a:r>
            <a:r>
              <a:rPr lang="tr-TR" sz="2800" dirty="0"/>
              <a:t>şart </a:t>
            </a:r>
            <a:r>
              <a:rPr lang="tr-TR" sz="2800" dirty="0" smtClean="0"/>
              <a:t>kipi</a:t>
            </a:r>
            <a:r>
              <a:rPr lang="tr-TR" sz="2800" dirty="0"/>
              <a:t/>
            </a:r>
            <a:br>
              <a:rPr lang="tr-TR" sz="2800" dirty="0"/>
            </a:br>
            <a:r>
              <a:rPr lang="tr-TR" sz="2800" dirty="0"/>
              <a:t>-</a:t>
            </a:r>
            <a:r>
              <a:rPr lang="tr-TR" sz="2800" dirty="0" smtClean="0"/>
              <a:t>k		: </a:t>
            </a:r>
            <a:r>
              <a:rPr lang="tr-TR" sz="2800" dirty="0"/>
              <a:t>birinci </a:t>
            </a:r>
            <a:r>
              <a:rPr lang="tr-TR" sz="2800" dirty="0" smtClean="0"/>
              <a:t>çokluk </a:t>
            </a:r>
            <a:r>
              <a:rPr lang="tr-TR" sz="2800" dirty="0"/>
              <a:t>şahıs eki</a:t>
            </a:r>
            <a:r>
              <a:rPr lang="tr-TR" sz="2800" dirty="0" smtClean="0">
                <a:ea typeface="Calibri"/>
                <a:cs typeface="Times New Roman"/>
              </a:rPr>
              <a:t>)</a:t>
            </a:r>
          </a:p>
          <a:p>
            <a:pPr marL="457200" indent="-457200">
              <a:lnSpc>
                <a:spcPct val="115000"/>
              </a:lnSpc>
              <a:spcAft>
                <a:spcPts val="1000"/>
              </a:spcAft>
              <a:buFont typeface="Arial" pitchFamily="34" charset="0"/>
              <a:buChar char="•"/>
            </a:pPr>
            <a:r>
              <a:rPr lang="tr-TR" sz="2800" b="1" dirty="0"/>
              <a:t>a</a:t>
            </a:r>
            <a:r>
              <a:rPr lang="tr-TR" sz="2800" b="1" dirty="0" smtClean="0"/>
              <a:t>rkadaşlarına</a:t>
            </a:r>
            <a:r>
              <a:rPr lang="tr-TR" sz="2800" b="1" dirty="0"/>
              <a:t>: </a:t>
            </a:r>
            <a:r>
              <a:rPr lang="tr-TR" sz="2800" dirty="0"/>
              <a:t>arka-</a:t>
            </a:r>
            <a:r>
              <a:rPr lang="tr-TR" sz="2800" dirty="0" err="1"/>
              <a:t>daş</a:t>
            </a:r>
            <a:r>
              <a:rPr lang="tr-TR" sz="2800" dirty="0"/>
              <a:t>-</a:t>
            </a:r>
            <a:r>
              <a:rPr lang="tr-TR" sz="2800" dirty="0" err="1"/>
              <a:t>ları</a:t>
            </a:r>
            <a:r>
              <a:rPr lang="tr-TR" sz="2800" dirty="0"/>
              <a:t>-n-a</a:t>
            </a:r>
            <a:br>
              <a:rPr lang="tr-TR" sz="2800" dirty="0"/>
            </a:br>
            <a:r>
              <a:rPr lang="tr-TR" sz="2800" dirty="0" smtClean="0"/>
              <a:t>arka	: </a:t>
            </a:r>
            <a:r>
              <a:rPr lang="tr-TR" sz="2800" dirty="0"/>
              <a:t>isim kökü</a:t>
            </a:r>
            <a:br>
              <a:rPr lang="tr-TR" sz="2800" dirty="0"/>
            </a:br>
            <a:r>
              <a:rPr lang="tr-TR" sz="2800" dirty="0"/>
              <a:t>-</a:t>
            </a:r>
            <a:r>
              <a:rPr lang="tr-TR" sz="2800" dirty="0" err="1" smtClean="0"/>
              <a:t>daş</a:t>
            </a:r>
            <a:r>
              <a:rPr lang="tr-TR" sz="2800" dirty="0" smtClean="0"/>
              <a:t>	: </a:t>
            </a:r>
            <a:r>
              <a:rPr lang="tr-TR" sz="2800" dirty="0"/>
              <a:t>isimden isim yapma eki</a:t>
            </a:r>
            <a:br>
              <a:rPr lang="tr-TR" sz="2800" dirty="0"/>
            </a:br>
            <a:r>
              <a:rPr lang="tr-TR" sz="2800" dirty="0"/>
              <a:t>-</a:t>
            </a:r>
            <a:r>
              <a:rPr lang="tr-TR" sz="2800" dirty="0" err="1" smtClean="0"/>
              <a:t>ları</a:t>
            </a:r>
            <a:r>
              <a:rPr lang="tr-TR" sz="2800" dirty="0" smtClean="0"/>
              <a:t>	: </a:t>
            </a:r>
            <a:r>
              <a:rPr lang="tr-TR" sz="2800" dirty="0"/>
              <a:t>iyelik eki, üçüncü </a:t>
            </a:r>
            <a:r>
              <a:rPr lang="tr-TR" sz="2800" dirty="0" smtClean="0"/>
              <a:t>çokluk </a:t>
            </a:r>
            <a:r>
              <a:rPr lang="tr-TR" sz="2800" dirty="0"/>
              <a:t>şahıs</a:t>
            </a:r>
            <a:br>
              <a:rPr lang="tr-TR" sz="2800" dirty="0"/>
            </a:br>
            <a:r>
              <a:rPr lang="tr-TR" sz="2800" dirty="0" smtClean="0"/>
              <a:t>n		: yardımcı ünsüz</a:t>
            </a:r>
            <a:r>
              <a:rPr lang="tr-TR" sz="2800" dirty="0"/>
              <a:t/>
            </a:r>
            <a:br>
              <a:rPr lang="tr-TR" sz="2800" dirty="0"/>
            </a:br>
            <a:r>
              <a:rPr lang="tr-TR" sz="2800" dirty="0"/>
              <a:t>-</a:t>
            </a:r>
            <a:r>
              <a:rPr lang="tr-TR" sz="2800" dirty="0" smtClean="0"/>
              <a:t>a		: </a:t>
            </a:r>
            <a:r>
              <a:rPr lang="tr-TR" sz="2800" dirty="0"/>
              <a:t>isim çekim eki, yönelme </a:t>
            </a:r>
            <a:r>
              <a:rPr lang="tr-TR" sz="2800" dirty="0" smtClean="0"/>
              <a:t>hâli</a:t>
            </a:r>
          </a:p>
          <a:p>
            <a:pPr marL="457200" indent="-457200">
              <a:lnSpc>
                <a:spcPct val="115000"/>
              </a:lnSpc>
              <a:spcAft>
                <a:spcPts val="1000"/>
              </a:spcAft>
              <a:buFont typeface="Arial" pitchFamily="34" charset="0"/>
              <a:buChar char="•"/>
            </a:pPr>
            <a:r>
              <a:rPr lang="tr-TR" sz="2800" b="1" dirty="0"/>
              <a:t>i</a:t>
            </a:r>
            <a:r>
              <a:rPr lang="tr-TR" sz="2800" b="1" dirty="0" smtClean="0"/>
              <a:t>nceleyerek</a:t>
            </a:r>
            <a:r>
              <a:rPr lang="tr-TR" sz="2800" b="1" dirty="0"/>
              <a:t>:</a:t>
            </a:r>
            <a:r>
              <a:rPr lang="tr-TR" sz="2800" dirty="0"/>
              <a:t> ince-le-y-erek</a:t>
            </a:r>
            <a:br>
              <a:rPr lang="tr-TR" sz="2800" dirty="0"/>
            </a:br>
            <a:r>
              <a:rPr lang="tr-TR" sz="2800" dirty="0" smtClean="0"/>
              <a:t>ince	: </a:t>
            </a:r>
            <a:r>
              <a:rPr lang="tr-TR" sz="2800" dirty="0"/>
              <a:t>isim kökü</a:t>
            </a:r>
            <a:br>
              <a:rPr lang="tr-TR" sz="2800" dirty="0"/>
            </a:br>
            <a:r>
              <a:rPr lang="tr-TR" sz="2800" dirty="0"/>
              <a:t>-</a:t>
            </a:r>
            <a:r>
              <a:rPr lang="tr-TR" sz="2800" dirty="0" smtClean="0"/>
              <a:t>le-	: </a:t>
            </a:r>
            <a:r>
              <a:rPr lang="tr-TR" sz="2800" dirty="0"/>
              <a:t>isimden fiil yapma eki</a:t>
            </a:r>
            <a:br>
              <a:rPr lang="tr-TR" sz="2800" dirty="0"/>
            </a:br>
            <a:r>
              <a:rPr lang="tr-TR" sz="2800" dirty="0" smtClean="0"/>
              <a:t>y		: koruyucu ünsüz</a:t>
            </a:r>
            <a:r>
              <a:rPr lang="tr-TR" sz="2800" dirty="0"/>
              <a:t/>
            </a:r>
            <a:br>
              <a:rPr lang="tr-TR" sz="2800" dirty="0"/>
            </a:br>
            <a:r>
              <a:rPr lang="tr-TR" sz="2800" dirty="0"/>
              <a:t>-</a:t>
            </a:r>
            <a:r>
              <a:rPr lang="tr-TR" sz="2800" dirty="0" smtClean="0"/>
              <a:t>erek	: zarf-fiil </a:t>
            </a:r>
            <a:r>
              <a:rPr lang="tr-TR" sz="2800" dirty="0"/>
              <a:t>eki</a:t>
            </a:r>
            <a:endParaRPr lang="tr-TR" sz="2800" dirty="0" smtClean="0">
              <a:ea typeface="Calibri"/>
              <a:cs typeface="Times New Roman"/>
            </a:endParaRPr>
          </a:p>
          <a:p>
            <a:pPr marL="342900" indent="-342900">
              <a:buFont typeface="Arial" pitchFamily="34" charset="0"/>
              <a:buChar char="•"/>
            </a:pPr>
            <a:endParaRPr lang="tr-TR" sz="2000" dirty="0"/>
          </a:p>
        </p:txBody>
      </p:sp>
    </p:spTree>
    <p:extLst>
      <p:ext uri="{BB962C8B-B14F-4D97-AF65-F5344CB8AC3E}">
        <p14:creationId xmlns:p14="http://schemas.microsoft.com/office/powerpoint/2010/main" val="8275779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071162"/>
            <a:ext cx="14859000" cy="8110938"/>
          </a:xfrm>
          <a:prstGeom prst="rect">
            <a:avLst/>
          </a:prstGeom>
          <a:noFill/>
        </p:spPr>
        <p:txBody>
          <a:bodyPr wrap="square" rtlCol="0">
            <a:spAutoFit/>
          </a:bodyPr>
          <a:lstStyle/>
          <a:p>
            <a:pPr marL="457200" indent="-457200">
              <a:lnSpc>
                <a:spcPct val="115000"/>
              </a:lnSpc>
              <a:spcAft>
                <a:spcPts val="1000"/>
              </a:spcAft>
              <a:buFont typeface="Arial" pitchFamily="34" charset="0"/>
              <a:buChar char="•"/>
            </a:pPr>
            <a:r>
              <a:rPr lang="tr-TR" sz="2800" b="1" dirty="0" smtClean="0"/>
              <a:t>Aşağıdaki kelimelerden hangisi diğerlerinden farklı bir ek almıştır?</a:t>
            </a:r>
          </a:p>
          <a:p>
            <a:pPr marL="514350" indent="-514350">
              <a:lnSpc>
                <a:spcPct val="115000"/>
              </a:lnSpc>
              <a:spcAft>
                <a:spcPts val="1000"/>
              </a:spcAft>
              <a:buAutoNum type="alphaUcParenR"/>
            </a:pPr>
            <a:r>
              <a:rPr lang="tr-TR" sz="2800" dirty="0" smtClean="0">
                <a:ea typeface="Calibri"/>
                <a:cs typeface="Times New Roman"/>
              </a:rPr>
              <a:t>koştunuz           B) silgi         C)  konuk         D) Türkçe</a:t>
            </a:r>
            <a:r>
              <a:rPr lang="tr-TR" sz="2800" dirty="0">
                <a:ea typeface="Calibri"/>
                <a:cs typeface="Times New Roman"/>
              </a:rPr>
              <a:t> </a:t>
            </a:r>
            <a:r>
              <a:rPr lang="tr-TR" sz="2800" dirty="0" smtClean="0">
                <a:ea typeface="Calibri"/>
                <a:cs typeface="Times New Roman"/>
              </a:rPr>
              <a:t>        E) Konyalı</a:t>
            </a:r>
          </a:p>
          <a:p>
            <a:r>
              <a:rPr lang="tr-TR" sz="2800" b="1" dirty="0" smtClean="0">
                <a:solidFill>
                  <a:srgbClr val="FF0000"/>
                </a:solidFill>
                <a:ea typeface="Calibri"/>
                <a:cs typeface="Times New Roman"/>
              </a:rPr>
              <a:t>koş-	: fiil kökü</a:t>
            </a:r>
          </a:p>
          <a:p>
            <a:r>
              <a:rPr lang="tr-TR" sz="2800" b="1" dirty="0" smtClean="0">
                <a:solidFill>
                  <a:srgbClr val="FF0000"/>
                </a:solidFill>
                <a:ea typeface="Calibri"/>
                <a:cs typeface="Times New Roman"/>
              </a:rPr>
              <a:t>-tu	: çekim eki (kip eki)</a:t>
            </a:r>
          </a:p>
          <a:p>
            <a:r>
              <a:rPr lang="tr-TR" sz="2800" b="1" dirty="0" smtClean="0">
                <a:solidFill>
                  <a:srgbClr val="FF0000"/>
                </a:solidFill>
                <a:ea typeface="Calibri"/>
                <a:cs typeface="Times New Roman"/>
              </a:rPr>
              <a:t>-</a:t>
            </a:r>
            <a:r>
              <a:rPr lang="tr-TR" sz="2800" b="1" dirty="0" err="1" smtClean="0">
                <a:solidFill>
                  <a:srgbClr val="FF0000"/>
                </a:solidFill>
                <a:ea typeface="Calibri"/>
                <a:cs typeface="Times New Roman"/>
              </a:rPr>
              <a:t>nuz</a:t>
            </a:r>
            <a:r>
              <a:rPr lang="tr-TR" sz="2800" b="1" dirty="0" smtClean="0">
                <a:solidFill>
                  <a:srgbClr val="FF0000"/>
                </a:solidFill>
                <a:ea typeface="Calibri"/>
                <a:cs typeface="Times New Roman"/>
              </a:rPr>
              <a:t>	: çekim eki (şahıs/kişi eki)</a:t>
            </a:r>
          </a:p>
          <a:p>
            <a:endParaRPr lang="tr-TR" sz="2800" dirty="0">
              <a:ea typeface="Calibri"/>
              <a:cs typeface="Times New Roman"/>
            </a:endParaRPr>
          </a:p>
          <a:p>
            <a:r>
              <a:rPr lang="tr-TR" sz="2800" dirty="0" smtClean="0">
                <a:ea typeface="Calibri"/>
                <a:cs typeface="Times New Roman"/>
              </a:rPr>
              <a:t>sil-	: fiil kökü</a:t>
            </a:r>
          </a:p>
          <a:p>
            <a:r>
              <a:rPr lang="tr-TR" sz="2800" dirty="0" smtClean="0">
                <a:ea typeface="Calibri"/>
                <a:cs typeface="Times New Roman"/>
              </a:rPr>
              <a:t>-</a:t>
            </a:r>
            <a:r>
              <a:rPr lang="tr-TR" sz="2800" dirty="0" err="1" smtClean="0">
                <a:ea typeface="Calibri"/>
                <a:cs typeface="Times New Roman"/>
              </a:rPr>
              <a:t>gi</a:t>
            </a:r>
            <a:r>
              <a:rPr lang="tr-TR" sz="2800" dirty="0" smtClean="0">
                <a:ea typeface="Calibri"/>
                <a:cs typeface="Times New Roman"/>
              </a:rPr>
              <a:t>	: fiilden isim yapma eki</a:t>
            </a:r>
          </a:p>
          <a:p>
            <a:endParaRPr lang="tr-TR" sz="2800" dirty="0">
              <a:ea typeface="Calibri"/>
              <a:cs typeface="Times New Roman"/>
            </a:endParaRPr>
          </a:p>
          <a:p>
            <a:r>
              <a:rPr lang="tr-TR" sz="2800" dirty="0" smtClean="0">
                <a:ea typeface="Calibri"/>
                <a:cs typeface="Times New Roman"/>
              </a:rPr>
              <a:t>kon-	:</a:t>
            </a:r>
            <a:r>
              <a:rPr lang="tr-TR" sz="2800" dirty="0">
                <a:ea typeface="Calibri"/>
                <a:cs typeface="Times New Roman"/>
              </a:rPr>
              <a:t> </a:t>
            </a:r>
            <a:r>
              <a:rPr lang="tr-TR" sz="2800" dirty="0" smtClean="0">
                <a:ea typeface="Calibri"/>
                <a:cs typeface="Times New Roman"/>
              </a:rPr>
              <a:t>fiil kökü</a:t>
            </a:r>
          </a:p>
          <a:p>
            <a:r>
              <a:rPr lang="tr-TR" sz="2800" dirty="0" smtClean="0">
                <a:ea typeface="Calibri"/>
                <a:cs typeface="Times New Roman"/>
              </a:rPr>
              <a:t>-</a:t>
            </a:r>
            <a:r>
              <a:rPr lang="tr-TR" sz="2800" dirty="0" err="1" smtClean="0">
                <a:ea typeface="Calibri"/>
                <a:cs typeface="Times New Roman"/>
              </a:rPr>
              <a:t>uk</a:t>
            </a:r>
            <a:r>
              <a:rPr lang="tr-TR" sz="2800" dirty="0" smtClean="0">
                <a:ea typeface="Calibri"/>
                <a:cs typeface="Times New Roman"/>
              </a:rPr>
              <a:t>	: fiilden isim yapım eki</a:t>
            </a:r>
          </a:p>
          <a:p>
            <a:endParaRPr lang="tr-TR" sz="2800" dirty="0">
              <a:ea typeface="Calibri"/>
              <a:cs typeface="Times New Roman"/>
            </a:endParaRPr>
          </a:p>
          <a:p>
            <a:r>
              <a:rPr lang="tr-TR" sz="2800" dirty="0" smtClean="0">
                <a:ea typeface="Calibri"/>
                <a:cs typeface="Times New Roman"/>
              </a:rPr>
              <a:t>Türk	: isim kökü</a:t>
            </a:r>
          </a:p>
          <a:p>
            <a:r>
              <a:rPr lang="tr-TR" sz="2800" dirty="0" smtClean="0">
                <a:ea typeface="Calibri"/>
                <a:cs typeface="Times New Roman"/>
              </a:rPr>
              <a:t>-çe	: isimden isim yapım eki</a:t>
            </a:r>
          </a:p>
          <a:p>
            <a:endParaRPr lang="tr-TR" sz="2800" dirty="0" smtClean="0">
              <a:ea typeface="Calibri"/>
              <a:cs typeface="Times New Roman"/>
            </a:endParaRPr>
          </a:p>
          <a:p>
            <a:r>
              <a:rPr lang="tr-TR" sz="2800" dirty="0" smtClean="0">
                <a:ea typeface="Calibri"/>
                <a:cs typeface="Times New Roman"/>
              </a:rPr>
              <a:t>Konya: isim kökü</a:t>
            </a:r>
          </a:p>
          <a:p>
            <a:r>
              <a:rPr lang="tr-TR" sz="2800" dirty="0" smtClean="0">
                <a:ea typeface="Calibri"/>
                <a:cs typeface="Times New Roman"/>
              </a:rPr>
              <a:t>-</a:t>
            </a:r>
            <a:r>
              <a:rPr lang="tr-TR" sz="2800" dirty="0" err="1" smtClean="0">
                <a:ea typeface="Calibri"/>
                <a:cs typeface="Times New Roman"/>
              </a:rPr>
              <a:t>lı</a:t>
            </a:r>
            <a:r>
              <a:rPr lang="tr-TR" sz="2800" dirty="0" smtClean="0">
                <a:ea typeface="Calibri"/>
                <a:cs typeface="Times New Roman"/>
              </a:rPr>
              <a:t>	: isimden isim yapım eki</a:t>
            </a:r>
          </a:p>
          <a:p>
            <a:pPr marL="342900" indent="-342900">
              <a:buFont typeface="Arial" pitchFamily="34" charset="0"/>
              <a:buChar char="•"/>
            </a:pPr>
            <a:endParaRPr lang="tr-TR" sz="2000" dirty="0"/>
          </a:p>
        </p:txBody>
      </p:sp>
    </p:spTree>
    <p:extLst>
      <p:ext uri="{BB962C8B-B14F-4D97-AF65-F5344CB8AC3E}">
        <p14:creationId xmlns:p14="http://schemas.microsoft.com/office/powerpoint/2010/main" val="133721094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419099"/>
            <a:ext cx="14859000" cy="9834487"/>
          </a:xfrm>
          <a:prstGeom prst="rect">
            <a:avLst/>
          </a:prstGeom>
          <a:noFill/>
        </p:spPr>
        <p:txBody>
          <a:bodyPr wrap="square" rtlCol="0">
            <a:spAutoFit/>
          </a:bodyPr>
          <a:lstStyle/>
          <a:p>
            <a:pPr marL="457200" indent="-457200">
              <a:lnSpc>
                <a:spcPct val="115000"/>
              </a:lnSpc>
              <a:spcAft>
                <a:spcPts val="1000"/>
              </a:spcAft>
              <a:buFont typeface="Arial" pitchFamily="34" charset="0"/>
              <a:buChar char="•"/>
            </a:pPr>
            <a:r>
              <a:rPr lang="tr-TR" sz="2800" b="1" dirty="0" smtClean="0"/>
              <a:t>Diğerlerinden farklı çekim eki  alan kelime hangisidir?</a:t>
            </a:r>
          </a:p>
          <a:p>
            <a:pPr marL="514350" indent="-514350">
              <a:lnSpc>
                <a:spcPct val="115000"/>
              </a:lnSpc>
              <a:spcAft>
                <a:spcPts val="1000"/>
              </a:spcAft>
              <a:buAutoNum type="alphaUcParenR"/>
            </a:pPr>
            <a:r>
              <a:rPr lang="tr-TR" sz="2800" dirty="0" smtClean="0">
                <a:ea typeface="Calibri"/>
                <a:cs typeface="Times New Roman"/>
              </a:rPr>
              <a:t>okudum           B) çektim         C)  sordum         D) umudum         E) yazdım</a:t>
            </a:r>
          </a:p>
          <a:p>
            <a:r>
              <a:rPr lang="tr-TR" sz="2800" b="1" dirty="0" smtClean="0">
                <a:solidFill>
                  <a:srgbClr val="FF0000"/>
                </a:solidFill>
                <a:ea typeface="Calibri"/>
                <a:cs typeface="Times New Roman"/>
              </a:rPr>
              <a:t>umut	: isim gövdesi</a:t>
            </a:r>
          </a:p>
          <a:p>
            <a:r>
              <a:rPr lang="tr-TR" sz="2800" b="1" dirty="0">
                <a:solidFill>
                  <a:srgbClr val="FF0000"/>
                </a:solidFill>
                <a:ea typeface="Calibri"/>
                <a:cs typeface="Times New Roman"/>
              </a:rPr>
              <a:t>u</a:t>
            </a:r>
            <a:r>
              <a:rPr lang="tr-TR" sz="2800" b="1" dirty="0" smtClean="0">
                <a:solidFill>
                  <a:srgbClr val="FF0000"/>
                </a:solidFill>
                <a:ea typeface="Calibri"/>
                <a:cs typeface="Times New Roman"/>
              </a:rPr>
              <a:t>	: bağlayıcı ünlü</a:t>
            </a:r>
          </a:p>
          <a:p>
            <a:r>
              <a:rPr lang="tr-TR" sz="2800" b="1" dirty="0" smtClean="0">
                <a:solidFill>
                  <a:srgbClr val="FF0000"/>
                </a:solidFill>
                <a:ea typeface="Calibri"/>
                <a:cs typeface="Times New Roman"/>
              </a:rPr>
              <a:t>-m	: çekim eki- iyelik eki (teklik 1. şahıs)</a:t>
            </a:r>
          </a:p>
          <a:p>
            <a:endParaRPr lang="tr-TR" sz="2800" dirty="0">
              <a:ea typeface="Calibri"/>
              <a:cs typeface="Times New Roman"/>
            </a:endParaRPr>
          </a:p>
          <a:p>
            <a:r>
              <a:rPr lang="tr-TR" sz="2800" dirty="0" smtClean="0">
                <a:ea typeface="Calibri"/>
                <a:cs typeface="Times New Roman"/>
              </a:rPr>
              <a:t>oku-	: fiil kökü</a:t>
            </a:r>
          </a:p>
          <a:p>
            <a:r>
              <a:rPr lang="tr-TR" sz="2800" dirty="0" smtClean="0">
                <a:ea typeface="Calibri"/>
                <a:cs typeface="Times New Roman"/>
              </a:rPr>
              <a:t>-</a:t>
            </a:r>
            <a:r>
              <a:rPr lang="tr-TR" sz="2800" dirty="0" err="1" smtClean="0">
                <a:ea typeface="Calibri"/>
                <a:cs typeface="Times New Roman"/>
              </a:rPr>
              <a:t>du</a:t>
            </a:r>
            <a:r>
              <a:rPr lang="tr-TR" sz="2800" dirty="0" smtClean="0">
                <a:ea typeface="Calibri"/>
                <a:cs typeface="Times New Roman"/>
              </a:rPr>
              <a:t>	: çekim eki- kip eki (görülen geçmiş zaman)</a:t>
            </a:r>
          </a:p>
          <a:p>
            <a:r>
              <a:rPr lang="tr-TR" sz="2800" dirty="0" smtClean="0">
                <a:ea typeface="Calibri"/>
                <a:cs typeface="Times New Roman"/>
              </a:rPr>
              <a:t>-m	: şahıs eki (teklik 1. şahıs)</a:t>
            </a:r>
          </a:p>
          <a:p>
            <a:endParaRPr lang="tr-TR" sz="2000" dirty="0"/>
          </a:p>
          <a:p>
            <a:r>
              <a:rPr lang="tr-TR" sz="2800" dirty="0" smtClean="0">
                <a:ea typeface="Calibri"/>
                <a:cs typeface="Times New Roman"/>
              </a:rPr>
              <a:t>çek-</a:t>
            </a:r>
            <a:r>
              <a:rPr lang="tr-TR" sz="2800" dirty="0">
                <a:ea typeface="Calibri"/>
                <a:cs typeface="Times New Roman"/>
              </a:rPr>
              <a:t>	: fiil kökü</a:t>
            </a:r>
          </a:p>
          <a:p>
            <a:r>
              <a:rPr lang="tr-TR" sz="2800" dirty="0" smtClean="0">
                <a:ea typeface="Calibri"/>
                <a:cs typeface="Times New Roman"/>
              </a:rPr>
              <a:t>-ti</a:t>
            </a:r>
            <a:r>
              <a:rPr lang="tr-TR" sz="2800" dirty="0">
                <a:ea typeface="Calibri"/>
                <a:cs typeface="Times New Roman"/>
              </a:rPr>
              <a:t>	: çekim eki- kip eki (görülen geçmiş zaman)</a:t>
            </a:r>
          </a:p>
          <a:p>
            <a:r>
              <a:rPr lang="tr-TR" sz="2800" dirty="0">
                <a:ea typeface="Calibri"/>
                <a:cs typeface="Times New Roman"/>
              </a:rPr>
              <a:t>-m	: şahıs eki (teklik 1. şahıs)</a:t>
            </a:r>
          </a:p>
          <a:p>
            <a:endParaRPr lang="tr-TR" sz="2800" dirty="0" smtClean="0">
              <a:ea typeface="Calibri"/>
              <a:cs typeface="Times New Roman"/>
            </a:endParaRPr>
          </a:p>
          <a:p>
            <a:r>
              <a:rPr lang="tr-TR" sz="2800" dirty="0" smtClean="0">
                <a:ea typeface="Calibri"/>
                <a:cs typeface="Times New Roman"/>
              </a:rPr>
              <a:t>sor-</a:t>
            </a:r>
            <a:r>
              <a:rPr lang="tr-TR" sz="2800" dirty="0">
                <a:ea typeface="Calibri"/>
                <a:cs typeface="Times New Roman"/>
              </a:rPr>
              <a:t>	: fiil kökü</a:t>
            </a:r>
          </a:p>
          <a:p>
            <a:r>
              <a:rPr lang="tr-TR" sz="2800" dirty="0">
                <a:ea typeface="Calibri"/>
                <a:cs typeface="Times New Roman"/>
              </a:rPr>
              <a:t>-</a:t>
            </a:r>
            <a:r>
              <a:rPr lang="tr-TR" sz="2800" dirty="0" err="1">
                <a:ea typeface="Calibri"/>
                <a:cs typeface="Times New Roman"/>
              </a:rPr>
              <a:t>du</a:t>
            </a:r>
            <a:r>
              <a:rPr lang="tr-TR" sz="2800" dirty="0">
                <a:ea typeface="Calibri"/>
                <a:cs typeface="Times New Roman"/>
              </a:rPr>
              <a:t>	: çekim eki- kip eki (görülen geçmiş zaman)</a:t>
            </a:r>
          </a:p>
          <a:p>
            <a:r>
              <a:rPr lang="tr-TR" sz="2800" dirty="0">
                <a:ea typeface="Calibri"/>
                <a:cs typeface="Times New Roman"/>
              </a:rPr>
              <a:t>-m	: şahıs eki (teklik 1. şahıs)</a:t>
            </a:r>
          </a:p>
          <a:p>
            <a:endParaRPr lang="tr-TR" sz="2800" dirty="0" smtClean="0">
              <a:ea typeface="Calibri"/>
              <a:cs typeface="Times New Roman"/>
            </a:endParaRPr>
          </a:p>
          <a:p>
            <a:r>
              <a:rPr lang="tr-TR" sz="2800" dirty="0" smtClean="0">
                <a:ea typeface="Calibri"/>
                <a:cs typeface="Times New Roman"/>
              </a:rPr>
              <a:t>yaz-</a:t>
            </a:r>
            <a:r>
              <a:rPr lang="tr-TR" sz="2800" dirty="0">
                <a:ea typeface="Calibri"/>
                <a:cs typeface="Times New Roman"/>
              </a:rPr>
              <a:t>	: fiil kökü</a:t>
            </a:r>
          </a:p>
          <a:p>
            <a:r>
              <a:rPr lang="tr-TR" sz="2800" dirty="0">
                <a:ea typeface="Calibri"/>
                <a:cs typeface="Times New Roman"/>
              </a:rPr>
              <a:t>-</a:t>
            </a:r>
            <a:r>
              <a:rPr lang="tr-TR" sz="2800" dirty="0" err="1" smtClean="0">
                <a:ea typeface="Calibri"/>
                <a:cs typeface="Times New Roman"/>
              </a:rPr>
              <a:t>dı</a:t>
            </a:r>
            <a:r>
              <a:rPr lang="tr-TR" sz="2800" dirty="0">
                <a:ea typeface="Calibri"/>
                <a:cs typeface="Times New Roman"/>
              </a:rPr>
              <a:t>	: çekim eki- kip eki (görülen geçmiş zaman)</a:t>
            </a:r>
          </a:p>
          <a:p>
            <a:r>
              <a:rPr lang="tr-TR" sz="2800" dirty="0">
                <a:ea typeface="Calibri"/>
                <a:cs typeface="Times New Roman"/>
              </a:rPr>
              <a:t>-m	: şahıs eki (teklik 1. şahıs)</a:t>
            </a:r>
          </a:p>
          <a:p>
            <a:endParaRPr lang="tr-TR" sz="2800" dirty="0">
              <a:ea typeface="Calibri"/>
              <a:cs typeface="Times New Roman"/>
            </a:endParaRPr>
          </a:p>
        </p:txBody>
      </p:sp>
    </p:spTree>
    <p:extLst>
      <p:ext uri="{BB962C8B-B14F-4D97-AF65-F5344CB8AC3E}">
        <p14:creationId xmlns:p14="http://schemas.microsoft.com/office/powerpoint/2010/main" val="35437024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821220"/>
            <a:ext cx="14859000" cy="8741880"/>
          </a:xfrm>
          <a:prstGeom prst="rect">
            <a:avLst/>
          </a:prstGeom>
          <a:noFill/>
        </p:spPr>
        <p:txBody>
          <a:bodyPr wrap="square" rtlCol="0">
            <a:spAutoFit/>
          </a:bodyPr>
          <a:lstStyle/>
          <a:p>
            <a:pPr marL="457200" indent="-457200">
              <a:lnSpc>
                <a:spcPct val="115000"/>
              </a:lnSpc>
              <a:spcAft>
                <a:spcPts val="1000"/>
              </a:spcAft>
              <a:buFont typeface="Arial" pitchFamily="34" charset="0"/>
              <a:buChar char="•"/>
            </a:pPr>
            <a:r>
              <a:rPr lang="tr-TR" sz="2800" dirty="0"/>
              <a:t>“</a:t>
            </a:r>
            <a:r>
              <a:rPr lang="tr-TR" sz="2800" b="1" dirty="0" smtClean="0"/>
              <a:t>Düşün-</a:t>
            </a:r>
            <a:r>
              <a:rPr lang="tr-TR" sz="2800" dirty="0" smtClean="0"/>
              <a:t>”</a:t>
            </a:r>
            <a:r>
              <a:rPr lang="tr-TR" sz="2800" b="1" dirty="0" smtClean="0"/>
              <a:t> fiilinin geniş zamanın hikâyesi, ikinci çokluk şahsa göre </a:t>
            </a:r>
            <a:r>
              <a:rPr lang="tr-TR" sz="2800" b="1" dirty="0" err="1" smtClean="0"/>
              <a:t>çekimlenmiş</a:t>
            </a:r>
            <a:r>
              <a:rPr lang="tr-TR" sz="2800" b="1" dirty="0" smtClean="0"/>
              <a:t> şekli aşağıdakilerden hangisidir?</a:t>
            </a:r>
          </a:p>
          <a:p>
            <a:pPr marL="514350" indent="-514350">
              <a:lnSpc>
                <a:spcPct val="115000"/>
              </a:lnSpc>
              <a:spcAft>
                <a:spcPts val="1000"/>
              </a:spcAft>
              <a:buAutoNum type="alphaUcParenR"/>
            </a:pPr>
            <a:r>
              <a:rPr lang="tr-TR" sz="2800" dirty="0" smtClean="0">
                <a:ea typeface="Calibri"/>
                <a:cs typeface="Times New Roman"/>
              </a:rPr>
              <a:t>düşünmezsiniz           </a:t>
            </a:r>
          </a:p>
          <a:p>
            <a:pPr>
              <a:lnSpc>
                <a:spcPct val="115000"/>
              </a:lnSpc>
              <a:spcAft>
                <a:spcPts val="1000"/>
              </a:spcAft>
            </a:pPr>
            <a:r>
              <a:rPr lang="tr-TR" sz="2800" dirty="0" smtClean="0">
                <a:ea typeface="Calibri"/>
                <a:cs typeface="Times New Roman"/>
              </a:rPr>
              <a:t>B)  düşüneydin         </a:t>
            </a:r>
          </a:p>
          <a:p>
            <a:pPr marL="514350" indent="-514350">
              <a:lnSpc>
                <a:spcPct val="115000"/>
              </a:lnSpc>
              <a:spcAft>
                <a:spcPts val="1000"/>
              </a:spcAft>
              <a:buAutoNum type="alphaUcParenR" startAt="3"/>
            </a:pPr>
            <a:r>
              <a:rPr lang="tr-TR" sz="2800" dirty="0" smtClean="0">
                <a:ea typeface="Calibri"/>
                <a:cs typeface="Times New Roman"/>
              </a:rPr>
              <a:t>düşünseydiniz        </a:t>
            </a:r>
          </a:p>
          <a:p>
            <a:pPr>
              <a:lnSpc>
                <a:spcPct val="115000"/>
              </a:lnSpc>
              <a:spcAft>
                <a:spcPts val="1000"/>
              </a:spcAft>
            </a:pPr>
            <a:r>
              <a:rPr lang="tr-TR" sz="2800" dirty="0" smtClean="0">
                <a:ea typeface="Calibri"/>
                <a:cs typeface="Times New Roman"/>
              </a:rPr>
              <a:t>D)  düşünecektiniz         </a:t>
            </a:r>
          </a:p>
          <a:p>
            <a:pPr>
              <a:lnSpc>
                <a:spcPct val="115000"/>
              </a:lnSpc>
              <a:spcAft>
                <a:spcPts val="1000"/>
              </a:spcAft>
            </a:pPr>
            <a:r>
              <a:rPr lang="tr-TR" sz="2800" dirty="0" smtClean="0">
                <a:ea typeface="Calibri"/>
                <a:cs typeface="Times New Roman"/>
              </a:rPr>
              <a:t>E)   düşünürdünüz</a:t>
            </a:r>
          </a:p>
          <a:p>
            <a:endParaRPr lang="tr-TR" sz="2800" dirty="0" smtClean="0">
              <a:ea typeface="Calibri"/>
              <a:cs typeface="Times New Roman"/>
            </a:endParaRPr>
          </a:p>
          <a:p>
            <a:endParaRPr lang="tr-TR" sz="2800" dirty="0">
              <a:ea typeface="Calibri"/>
              <a:cs typeface="Times New Roman"/>
            </a:endParaRPr>
          </a:p>
          <a:p>
            <a:pPr>
              <a:lnSpc>
                <a:spcPct val="115000"/>
              </a:lnSpc>
              <a:spcAft>
                <a:spcPts val="1000"/>
              </a:spcAft>
            </a:pPr>
            <a:r>
              <a:rPr lang="tr-TR" sz="2800" b="1" dirty="0" smtClean="0">
                <a:solidFill>
                  <a:srgbClr val="FF0000"/>
                </a:solidFill>
                <a:ea typeface="Calibri"/>
                <a:cs typeface="Times New Roman"/>
              </a:rPr>
              <a:t>düşün-</a:t>
            </a:r>
            <a:r>
              <a:rPr lang="tr-TR" sz="2800" b="1" dirty="0" err="1" smtClean="0">
                <a:solidFill>
                  <a:srgbClr val="FF0000"/>
                </a:solidFill>
                <a:ea typeface="Calibri"/>
                <a:cs typeface="Times New Roman"/>
              </a:rPr>
              <a:t>ür</a:t>
            </a:r>
            <a:r>
              <a:rPr lang="tr-TR" sz="2800" b="1" dirty="0" smtClean="0">
                <a:solidFill>
                  <a:srgbClr val="FF0000"/>
                </a:solidFill>
                <a:ea typeface="Calibri"/>
                <a:cs typeface="Times New Roman"/>
              </a:rPr>
              <a:t>-</a:t>
            </a:r>
            <a:r>
              <a:rPr lang="tr-TR" sz="2800" b="1" dirty="0" err="1" smtClean="0">
                <a:solidFill>
                  <a:srgbClr val="FF0000"/>
                </a:solidFill>
                <a:ea typeface="Calibri"/>
                <a:cs typeface="Times New Roman"/>
              </a:rPr>
              <a:t>dü-nüz</a:t>
            </a:r>
            <a:r>
              <a:rPr lang="tr-TR" sz="2800" b="1" dirty="0" smtClean="0">
                <a:solidFill>
                  <a:srgbClr val="FF0000"/>
                </a:solidFill>
                <a:ea typeface="Calibri"/>
                <a:cs typeface="Times New Roman"/>
              </a:rPr>
              <a:t> </a:t>
            </a:r>
            <a:r>
              <a:rPr lang="tr-TR" sz="2800" dirty="0" smtClean="0">
                <a:solidFill>
                  <a:srgbClr val="FF0000"/>
                </a:solidFill>
                <a:ea typeface="Calibri"/>
                <a:cs typeface="Times New Roman"/>
              </a:rPr>
              <a:t>  </a:t>
            </a:r>
            <a:r>
              <a:rPr lang="tr-TR" sz="2800" dirty="0">
                <a:solidFill>
                  <a:srgbClr val="FF0000"/>
                </a:solidFill>
                <a:ea typeface="Calibri"/>
                <a:cs typeface="Times New Roman"/>
              </a:rPr>
              <a:t>: </a:t>
            </a:r>
            <a:r>
              <a:rPr lang="tr-TR" sz="2800" b="1" dirty="0">
                <a:solidFill>
                  <a:srgbClr val="FF0000"/>
                </a:solidFill>
                <a:ea typeface="Calibri"/>
                <a:cs typeface="Times New Roman"/>
              </a:rPr>
              <a:t>geniş zamanın hikâyesi, ikinci çokluk şahıs</a:t>
            </a:r>
          </a:p>
          <a:p>
            <a:pPr>
              <a:lnSpc>
                <a:spcPct val="115000"/>
              </a:lnSpc>
              <a:spcAft>
                <a:spcPts val="1000"/>
              </a:spcAft>
            </a:pPr>
            <a:r>
              <a:rPr lang="tr-TR" sz="2800" dirty="0" smtClean="0">
                <a:ea typeface="Calibri"/>
                <a:cs typeface="Times New Roman"/>
              </a:rPr>
              <a:t>düşün-</a:t>
            </a:r>
            <a:r>
              <a:rPr lang="tr-TR" sz="2800" dirty="0" err="1" smtClean="0">
                <a:ea typeface="Calibri"/>
                <a:cs typeface="Times New Roman"/>
              </a:rPr>
              <a:t>mez</a:t>
            </a:r>
            <a:r>
              <a:rPr lang="tr-TR" sz="2800" dirty="0" smtClean="0">
                <a:ea typeface="Calibri"/>
                <a:cs typeface="Times New Roman"/>
              </a:rPr>
              <a:t>-siniz :  geniş zaman, ikinci çokluk şahıs        </a:t>
            </a:r>
            <a:endParaRPr lang="tr-TR" sz="2800" dirty="0">
              <a:ea typeface="Calibri"/>
              <a:cs typeface="Times New Roman"/>
            </a:endParaRPr>
          </a:p>
          <a:p>
            <a:pPr>
              <a:lnSpc>
                <a:spcPct val="115000"/>
              </a:lnSpc>
              <a:spcAft>
                <a:spcPts val="1000"/>
              </a:spcAft>
            </a:pPr>
            <a:r>
              <a:rPr lang="tr-TR" sz="2800" dirty="0" smtClean="0">
                <a:ea typeface="Calibri"/>
                <a:cs typeface="Times New Roman"/>
              </a:rPr>
              <a:t>düşün-e-</a:t>
            </a:r>
            <a:r>
              <a:rPr lang="tr-TR" sz="2800" dirty="0" err="1" smtClean="0">
                <a:ea typeface="Calibri"/>
                <a:cs typeface="Times New Roman"/>
              </a:rPr>
              <a:t>ydi</a:t>
            </a:r>
            <a:r>
              <a:rPr lang="tr-TR" sz="2800" dirty="0" smtClean="0">
                <a:ea typeface="Calibri"/>
                <a:cs typeface="Times New Roman"/>
              </a:rPr>
              <a:t>-n       : istek kipinin hikâyesi, ikinci teklik şahıs</a:t>
            </a:r>
            <a:endParaRPr lang="tr-TR" sz="2800" dirty="0">
              <a:ea typeface="Calibri"/>
              <a:cs typeface="Times New Roman"/>
            </a:endParaRPr>
          </a:p>
          <a:p>
            <a:pPr>
              <a:lnSpc>
                <a:spcPct val="115000"/>
              </a:lnSpc>
              <a:spcAft>
                <a:spcPts val="1000"/>
              </a:spcAft>
            </a:pPr>
            <a:r>
              <a:rPr lang="tr-TR" sz="2800" dirty="0" smtClean="0">
                <a:ea typeface="Calibri"/>
                <a:cs typeface="Times New Roman"/>
              </a:rPr>
              <a:t>düşün-se-</a:t>
            </a:r>
            <a:r>
              <a:rPr lang="tr-TR" sz="2800" dirty="0" err="1" smtClean="0">
                <a:ea typeface="Calibri"/>
                <a:cs typeface="Times New Roman"/>
              </a:rPr>
              <a:t>ydi</a:t>
            </a:r>
            <a:r>
              <a:rPr lang="tr-TR" sz="2800" dirty="0" smtClean="0">
                <a:ea typeface="Calibri"/>
                <a:cs typeface="Times New Roman"/>
              </a:rPr>
              <a:t>-</a:t>
            </a:r>
            <a:r>
              <a:rPr lang="tr-TR" sz="2800" dirty="0" err="1" smtClean="0">
                <a:ea typeface="Calibri"/>
                <a:cs typeface="Times New Roman"/>
              </a:rPr>
              <a:t>niz</a:t>
            </a:r>
            <a:r>
              <a:rPr lang="tr-TR" sz="2800" dirty="0" smtClean="0">
                <a:ea typeface="Calibri"/>
                <a:cs typeface="Times New Roman"/>
              </a:rPr>
              <a:t>   : şart kipinin hikâyesi, ikinci çokluk şahıs</a:t>
            </a:r>
            <a:endParaRPr lang="tr-TR" sz="2800" dirty="0">
              <a:ea typeface="Calibri"/>
              <a:cs typeface="Times New Roman"/>
            </a:endParaRPr>
          </a:p>
          <a:p>
            <a:pPr>
              <a:lnSpc>
                <a:spcPct val="115000"/>
              </a:lnSpc>
              <a:spcAft>
                <a:spcPts val="1000"/>
              </a:spcAft>
            </a:pPr>
            <a:r>
              <a:rPr lang="tr-TR" sz="2800" dirty="0" smtClean="0">
                <a:ea typeface="Calibri"/>
                <a:cs typeface="Times New Roman"/>
              </a:rPr>
              <a:t>düşün-</a:t>
            </a:r>
            <a:r>
              <a:rPr lang="tr-TR" sz="2800" dirty="0" err="1" smtClean="0">
                <a:ea typeface="Calibri"/>
                <a:cs typeface="Times New Roman"/>
              </a:rPr>
              <a:t>ecek</a:t>
            </a:r>
            <a:r>
              <a:rPr lang="tr-TR" sz="2800" dirty="0" smtClean="0">
                <a:ea typeface="Calibri"/>
                <a:cs typeface="Times New Roman"/>
              </a:rPr>
              <a:t>-ti-</a:t>
            </a:r>
            <a:r>
              <a:rPr lang="tr-TR" sz="2800" dirty="0" err="1" smtClean="0">
                <a:ea typeface="Calibri"/>
                <a:cs typeface="Times New Roman"/>
              </a:rPr>
              <a:t>niz</a:t>
            </a:r>
            <a:r>
              <a:rPr lang="tr-TR" sz="2800" dirty="0" smtClean="0">
                <a:ea typeface="Calibri"/>
                <a:cs typeface="Times New Roman"/>
              </a:rPr>
              <a:t> :  gelecek zamanın hikâyesi, ikinci çokluk şahıs</a:t>
            </a:r>
            <a:endParaRPr lang="tr-TR" sz="2800" dirty="0">
              <a:ea typeface="Calibri"/>
              <a:cs typeface="Times New Roman"/>
            </a:endParaRPr>
          </a:p>
          <a:p>
            <a:endParaRPr lang="tr-TR" sz="2800" dirty="0">
              <a:ea typeface="Calibri"/>
              <a:cs typeface="Times New Roman"/>
            </a:endParaRPr>
          </a:p>
        </p:txBody>
      </p:sp>
    </p:spTree>
    <p:extLst>
      <p:ext uri="{BB962C8B-B14F-4D97-AF65-F5344CB8AC3E}">
        <p14:creationId xmlns:p14="http://schemas.microsoft.com/office/powerpoint/2010/main" val="11319875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821220"/>
            <a:ext cx="14859000" cy="9448740"/>
          </a:xfrm>
          <a:prstGeom prst="rect">
            <a:avLst/>
          </a:prstGeom>
          <a:noFill/>
        </p:spPr>
        <p:txBody>
          <a:bodyPr wrap="square" rtlCol="0">
            <a:spAutoFit/>
          </a:bodyPr>
          <a:lstStyle/>
          <a:p>
            <a:pPr>
              <a:lnSpc>
                <a:spcPct val="115000"/>
              </a:lnSpc>
              <a:spcAft>
                <a:spcPts val="1000"/>
              </a:spcAft>
            </a:pPr>
            <a:r>
              <a:rPr lang="tr-TR" sz="2800" dirty="0" smtClean="0"/>
              <a:t>“</a:t>
            </a:r>
            <a:r>
              <a:rPr lang="tr-TR" sz="2800" b="1" i="1" dirty="0" smtClean="0"/>
              <a:t>Korkma, sönmez bu şafaklarda yüzen al sancak</a:t>
            </a:r>
          </a:p>
          <a:p>
            <a:pPr>
              <a:lnSpc>
                <a:spcPct val="115000"/>
              </a:lnSpc>
              <a:spcAft>
                <a:spcPts val="1000"/>
              </a:spcAft>
            </a:pPr>
            <a:r>
              <a:rPr lang="tr-TR" sz="2800" b="1" i="1" dirty="0" smtClean="0"/>
              <a:t>Sönmeden yurdumun üstünde tüten en son ocak.</a:t>
            </a:r>
            <a:r>
              <a:rPr lang="tr-TR" sz="2800" i="1" dirty="0"/>
              <a:t> </a:t>
            </a:r>
            <a:r>
              <a:rPr lang="tr-TR" sz="2800" dirty="0" smtClean="0"/>
              <a:t>”</a:t>
            </a:r>
          </a:p>
          <a:p>
            <a:pPr>
              <a:lnSpc>
                <a:spcPct val="115000"/>
              </a:lnSpc>
              <a:spcAft>
                <a:spcPts val="1000"/>
              </a:spcAft>
            </a:pPr>
            <a:endParaRPr lang="tr-TR" sz="2800" dirty="0" smtClean="0"/>
          </a:p>
          <a:p>
            <a:pPr marL="457200" indent="-457200">
              <a:lnSpc>
                <a:spcPct val="115000"/>
              </a:lnSpc>
              <a:spcAft>
                <a:spcPts val="1000"/>
              </a:spcAft>
              <a:buFont typeface="Arial" pitchFamily="34" charset="0"/>
              <a:buChar char="•"/>
            </a:pPr>
            <a:r>
              <a:rPr lang="tr-TR" sz="2800" dirty="0" smtClean="0"/>
              <a:t>dizelerinde zarf-fiil eki almış kaç kelime vardır?</a:t>
            </a:r>
          </a:p>
          <a:p>
            <a:pPr>
              <a:lnSpc>
                <a:spcPct val="115000"/>
              </a:lnSpc>
              <a:spcAft>
                <a:spcPts val="1000"/>
              </a:spcAft>
            </a:pPr>
            <a:r>
              <a:rPr lang="tr-TR" sz="2800" dirty="0" smtClean="0">
                <a:ea typeface="Calibri"/>
                <a:cs typeface="Times New Roman"/>
              </a:rPr>
              <a:t>A) 1           </a:t>
            </a:r>
            <a:r>
              <a:rPr lang="tr-TR" sz="2800" dirty="0">
                <a:ea typeface="Calibri"/>
                <a:cs typeface="Times New Roman"/>
              </a:rPr>
              <a:t>B) </a:t>
            </a:r>
            <a:r>
              <a:rPr lang="tr-TR" sz="2800" dirty="0" smtClean="0">
                <a:ea typeface="Calibri"/>
                <a:cs typeface="Times New Roman"/>
              </a:rPr>
              <a:t>2         </a:t>
            </a:r>
            <a:r>
              <a:rPr lang="tr-TR" sz="2800" dirty="0">
                <a:ea typeface="Calibri"/>
                <a:cs typeface="Times New Roman"/>
              </a:rPr>
              <a:t>C)  </a:t>
            </a:r>
            <a:r>
              <a:rPr lang="tr-TR" sz="2800" dirty="0" smtClean="0">
                <a:ea typeface="Calibri"/>
                <a:cs typeface="Times New Roman"/>
              </a:rPr>
              <a:t>3         </a:t>
            </a:r>
            <a:r>
              <a:rPr lang="tr-TR" sz="2800" dirty="0">
                <a:ea typeface="Calibri"/>
                <a:cs typeface="Times New Roman"/>
              </a:rPr>
              <a:t>D) </a:t>
            </a:r>
            <a:r>
              <a:rPr lang="tr-TR" sz="2800" dirty="0" smtClean="0">
                <a:ea typeface="Calibri"/>
                <a:cs typeface="Times New Roman"/>
              </a:rPr>
              <a:t>4         </a:t>
            </a:r>
            <a:r>
              <a:rPr lang="tr-TR" sz="2800" dirty="0">
                <a:ea typeface="Calibri"/>
                <a:cs typeface="Times New Roman"/>
              </a:rPr>
              <a:t>E) </a:t>
            </a:r>
            <a:r>
              <a:rPr lang="tr-TR" sz="2800" dirty="0" smtClean="0">
                <a:ea typeface="Calibri"/>
                <a:cs typeface="Times New Roman"/>
              </a:rPr>
              <a:t>5</a:t>
            </a:r>
          </a:p>
          <a:p>
            <a:pPr>
              <a:lnSpc>
                <a:spcPct val="115000"/>
              </a:lnSpc>
              <a:spcAft>
                <a:spcPts val="1000"/>
              </a:spcAft>
            </a:pPr>
            <a:endParaRPr lang="tr-TR" sz="2800" dirty="0" smtClean="0">
              <a:ea typeface="Calibri"/>
              <a:cs typeface="Times New Roman"/>
            </a:endParaRPr>
          </a:p>
          <a:p>
            <a:pPr marL="457200" indent="-457200">
              <a:lnSpc>
                <a:spcPct val="115000"/>
              </a:lnSpc>
              <a:spcAft>
                <a:spcPts val="1000"/>
              </a:spcAft>
              <a:buFont typeface="Arial" pitchFamily="34" charset="0"/>
              <a:buChar char="•"/>
            </a:pPr>
            <a:r>
              <a:rPr lang="tr-TR" sz="2800" dirty="0" smtClean="0">
                <a:ea typeface="Calibri"/>
                <a:cs typeface="Times New Roman"/>
              </a:rPr>
              <a:t>dizelerinde sıfat-fiil eki almış kaç kelime vardır?</a:t>
            </a:r>
          </a:p>
          <a:p>
            <a:pPr>
              <a:lnSpc>
                <a:spcPct val="115000"/>
              </a:lnSpc>
              <a:spcAft>
                <a:spcPts val="1000"/>
              </a:spcAft>
            </a:pPr>
            <a:r>
              <a:rPr lang="tr-TR" sz="2800" dirty="0">
                <a:ea typeface="Calibri"/>
                <a:cs typeface="Times New Roman"/>
              </a:rPr>
              <a:t>A) 1           B) 2         C)  3         D) 4         E) 5</a:t>
            </a:r>
          </a:p>
          <a:p>
            <a:pPr>
              <a:lnSpc>
                <a:spcPct val="115000"/>
              </a:lnSpc>
              <a:spcAft>
                <a:spcPts val="1000"/>
              </a:spcAft>
            </a:pPr>
            <a:endParaRPr lang="tr-TR" sz="2800" dirty="0" smtClean="0">
              <a:ea typeface="Calibri"/>
              <a:cs typeface="Times New Roman"/>
            </a:endParaRPr>
          </a:p>
          <a:p>
            <a:pPr marL="457200" indent="-457200">
              <a:lnSpc>
                <a:spcPct val="115000"/>
              </a:lnSpc>
              <a:spcAft>
                <a:spcPts val="1000"/>
              </a:spcAft>
              <a:buFont typeface="Arial" pitchFamily="34" charset="0"/>
              <a:buChar char="•"/>
            </a:pPr>
            <a:r>
              <a:rPr lang="tr-TR" sz="2800" dirty="0" smtClean="0">
                <a:ea typeface="Calibri"/>
                <a:cs typeface="Times New Roman"/>
              </a:rPr>
              <a:t>dizelerinde  olumsuzluk eki almış kaç kelime vardır?</a:t>
            </a:r>
          </a:p>
          <a:p>
            <a:pPr>
              <a:lnSpc>
                <a:spcPct val="115000"/>
              </a:lnSpc>
              <a:spcAft>
                <a:spcPts val="1000"/>
              </a:spcAft>
            </a:pPr>
            <a:r>
              <a:rPr lang="tr-TR" sz="2800" dirty="0" smtClean="0">
                <a:ea typeface="Calibri"/>
                <a:cs typeface="Times New Roman"/>
              </a:rPr>
              <a:t>A) 1           </a:t>
            </a:r>
            <a:r>
              <a:rPr lang="tr-TR" sz="2800" dirty="0">
                <a:ea typeface="Calibri"/>
                <a:cs typeface="Times New Roman"/>
              </a:rPr>
              <a:t>B) 2         C)  3         D) 4         E) </a:t>
            </a:r>
            <a:r>
              <a:rPr lang="tr-TR" sz="2800" dirty="0" smtClean="0">
                <a:ea typeface="Calibri"/>
                <a:cs typeface="Times New Roman"/>
              </a:rPr>
              <a:t>5</a:t>
            </a:r>
          </a:p>
          <a:p>
            <a:pPr>
              <a:lnSpc>
                <a:spcPct val="115000"/>
              </a:lnSpc>
              <a:spcAft>
                <a:spcPts val="1000"/>
              </a:spcAft>
            </a:pPr>
            <a:endParaRPr lang="tr-TR" sz="2800" dirty="0" smtClean="0">
              <a:ea typeface="Calibri"/>
              <a:cs typeface="Times New Roman"/>
            </a:endParaRPr>
          </a:p>
          <a:p>
            <a:pPr marL="457200" indent="-457200">
              <a:lnSpc>
                <a:spcPct val="115000"/>
              </a:lnSpc>
              <a:spcAft>
                <a:spcPts val="1000"/>
              </a:spcAft>
              <a:buFont typeface="Arial" pitchFamily="34" charset="0"/>
              <a:buChar char="•"/>
            </a:pPr>
            <a:r>
              <a:rPr lang="tr-TR" sz="2800" dirty="0" smtClean="0">
                <a:ea typeface="Calibri"/>
                <a:cs typeface="Times New Roman"/>
              </a:rPr>
              <a:t>dizelerinde iyelik eki almış kaç kelime vardır?</a:t>
            </a:r>
          </a:p>
          <a:p>
            <a:pPr>
              <a:lnSpc>
                <a:spcPct val="115000"/>
              </a:lnSpc>
              <a:spcAft>
                <a:spcPts val="1000"/>
              </a:spcAft>
            </a:pPr>
            <a:r>
              <a:rPr lang="tr-TR" sz="2800" dirty="0">
                <a:ea typeface="Calibri"/>
                <a:cs typeface="Times New Roman"/>
              </a:rPr>
              <a:t>A) 1           B) 2         C)  3         D) 4         E) 5</a:t>
            </a:r>
          </a:p>
          <a:p>
            <a:pPr>
              <a:lnSpc>
                <a:spcPct val="115000"/>
              </a:lnSpc>
              <a:spcAft>
                <a:spcPts val="1000"/>
              </a:spcAft>
            </a:pPr>
            <a:endParaRPr lang="tr-TR" sz="2800" dirty="0" smtClean="0">
              <a:ea typeface="Calibri"/>
              <a:cs typeface="Times New Roman"/>
            </a:endParaRPr>
          </a:p>
        </p:txBody>
      </p:sp>
    </p:spTree>
    <p:extLst>
      <p:ext uri="{BB962C8B-B14F-4D97-AF65-F5344CB8AC3E}">
        <p14:creationId xmlns:p14="http://schemas.microsoft.com/office/powerpoint/2010/main" val="38469396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2" name="Dikdörtgen 11"/>
          <p:cNvSpPr/>
          <p:nvPr/>
        </p:nvSpPr>
        <p:spPr>
          <a:xfrm>
            <a:off x="3192379" y="736312"/>
            <a:ext cx="1886991" cy="584775"/>
          </a:xfrm>
          <a:prstGeom prst="rect">
            <a:avLst/>
          </a:prstGeom>
        </p:spPr>
        <p:txBody>
          <a:bodyPr wrap="none">
            <a:spAutoFit/>
          </a:bodyPr>
          <a:lstStyle/>
          <a:p>
            <a:r>
              <a:rPr lang="tr-TR" sz="3200" b="1" dirty="0" smtClean="0"/>
              <a:t>Kaynakça:</a:t>
            </a:r>
            <a:endParaRPr lang="tr-TR" sz="3200" b="1" dirty="0"/>
          </a:p>
        </p:txBody>
      </p:sp>
      <p:sp>
        <p:nvSpPr>
          <p:cNvPr id="10" name="Dikdörtgen 9"/>
          <p:cNvSpPr/>
          <p:nvPr/>
        </p:nvSpPr>
        <p:spPr>
          <a:xfrm>
            <a:off x="2849645" y="1333500"/>
            <a:ext cx="14371555" cy="4247317"/>
          </a:xfrm>
          <a:prstGeom prst="rect">
            <a:avLst/>
          </a:prstGeom>
        </p:spPr>
        <p:txBody>
          <a:bodyPr wrap="square">
            <a:spAutoFit/>
          </a:bodyPr>
          <a:lstStyle/>
          <a:p>
            <a:pPr>
              <a:lnSpc>
                <a:spcPct val="150000"/>
              </a:lnSpc>
              <a:spcBef>
                <a:spcPts val="1200"/>
              </a:spcBef>
              <a:spcAft>
                <a:spcPts val="1200"/>
              </a:spcAft>
            </a:pPr>
            <a:r>
              <a:rPr lang="tr-TR" sz="2800" dirty="0" smtClean="0"/>
              <a:t>Akar</a:t>
            </a:r>
            <a:r>
              <a:rPr lang="tr-TR" sz="2800" dirty="0"/>
              <a:t>, Ali (2005) Türk Dili Tarihi, İstanbul, </a:t>
            </a:r>
            <a:r>
              <a:rPr lang="tr-TR" sz="2800" dirty="0" err="1"/>
              <a:t>Ötüken</a:t>
            </a:r>
            <a:r>
              <a:rPr lang="tr-TR" sz="2800" dirty="0"/>
              <a:t> Neşriyat.</a:t>
            </a:r>
          </a:p>
          <a:p>
            <a:pPr>
              <a:lnSpc>
                <a:spcPct val="150000"/>
              </a:lnSpc>
              <a:spcBef>
                <a:spcPts val="1200"/>
              </a:spcBef>
              <a:spcAft>
                <a:spcPts val="1200"/>
              </a:spcAft>
            </a:pPr>
            <a:r>
              <a:rPr lang="tr-TR" sz="2800" dirty="0" smtClean="0"/>
              <a:t>Ergin</a:t>
            </a:r>
            <a:r>
              <a:rPr lang="tr-TR" sz="2800" dirty="0"/>
              <a:t>, Muharrem (2009) Türk Dil Bilgisi, İstanbul, Bayrak Basın </a:t>
            </a:r>
            <a:r>
              <a:rPr lang="tr-TR" sz="2800" dirty="0" smtClean="0"/>
              <a:t>Yayın.</a:t>
            </a:r>
          </a:p>
          <a:p>
            <a:pPr>
              <a:lnSpc>
                <a:spcPct val="150000"/>
              </a:lnSpc>
              <a:spcBef>
                <a:spcPts val="1200"/>
              </a:spcBef>
              <a:spcAft>
                <a:spcPts val="1200"/>
              </a:spcAft>
            </a:pPr>
            <a:r>
              <a:rPr lang="tr-TR" sz="2800" dirty="0" err="1" smtClean="0"/>
              <a:t>Kayasandık</a:t>
            </a:r>
            <a:r>
              <a:rPr lang="tr-TR" sz="2800" dirty="0" smtClean="0"/>
              <a:t>, A., </a:t>
            </a:r>
            <a:r>
              <a:rPr lang="tr-TR" sz="2800" dirty="0" err="1" smtClean="0"/>
              <a:t>Direkci</a:t>
            </a:r>
            <a:r>
              <a:rPr lang="tr-TR" sz="2800" dirty="0" smtClean="0"/>
              <a:t>, B., Yavuz, O., Karasoy Y. (2019) Uygulamalı  Türk Dili ve Kompozisyon Bilgileri, Konya, Palet Yayınları.</a:t>
            </a:r>
          </a:p>
          <a:p>
            <a:pPr>
              <a:lnSpc>
                <a:spcPct val="150000"/>
              </a:lnSpc>
              <a:spcBef>
                <a:spcPts val="1200"/>
              </a:spcBef>
              <a:spcAft>
                <a:spcPts val="1200"/>
              </a:spcAft>
            </a:pPr>
            <a:r>
              <a:rPr lang="tr-TR" sz="2800" dirty="0" err="1" smtClean="0"/>
              <a:t>Pilancı</a:t>
            </a:r>
            <a:r>
              <a:rPr lang="tr-TR" sz="2800" dirty="0"/>
              <a:t>, Hülya (2010) Türk Dili, Eskişehir, Anadolu Üniversitesi Yayınları.</a:t>
            </a:r>
          </a:p>
        </p:txBody>
      </p:sp>
    </p:spTree>
    <p:extLst>
      <p:ext uri="{BB962C8B-B14F-4D97-AF65-F5344CB8AC3E}">
        <p14:creationId xmlns:p14="http://schemas.microsoft.com/office/powerpoint/2010/main" val="6625949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2781612" y="1775605"/>
            <a:ext cx="14371555" cy="6617196"/>
          </a:xfrm>
          <a:prstGeom prst="rect">
            <a:avLst/>
          </a:prstGeom>
        </p:spPr>
        <p:txBody>
          <a:bodyPr wrap="square">
            <a:spAutoFit/>
          </a:bodyPr>
          <a:lstStyle/>
          <a:p>
            <a:pPr lvl="0"/>
            <a:r>
              <a:rPr lang="tr-TR" sz="3200" b="1" dirty="0" smtClean="0">
                <a:solidFill>
                  <a:prstClr val="black"/>
                </a:solidFill>
              </a:rPr>
              <a:t>YAPIM</a:t>
            </a:r>
            <a:r>
              <a:rPr lang="tr-TR" sz="2800" b="1" dirty="0" smtClean="0">
                <a:solidFill>
                  <a:prstClr val="black"/>
                </a:solidFill>
              </a:rPr>
              <a:t> </a:t>
            </a:r>
            <a:r>
              <a:rPr lang="tr-TR" sz="3200" b="1" dirty="0" smtClean="0">
                <a:solidFill>
                  <a:prstClr val="black"/>
                </a:solidFill>
              </a:rPr>
              <a:t>EKLERİ</a:t>
            </a:r>
            <a:r>
              <a:rPr lang="tr-TR" sz="2800" dirty="0" smtClean="0">
                <a:solidFill>
                  <a:prstClr val="black"/>
                </a:solidFill>
              </a:rPr>
              <a:t/>
            </a:r>
            <a:br>
              <a:rPr lang="tr-TR" sz="2800" dirty="0" smtClean="0">
                <a:solidFill>
                  <a:prstClr val="black"/>
                </a:solidFill>
              </a:rPr>
            </a:br>
            <a:r>
              <a:rPr lang="tr-TR" sz="2800" dirty="0" smtClean="0">
                <a:solidFill>
                  <a:prstClr val="black"/>
                </a:solidFill>
              </a:rPr>
              <a:t>Yapım </a:t>
            </a:r>
            <a:r>
              <a:rPr lang="tr-TR" sz="2800" dirty="0">
                <a:solidFill>
                  <a:prstClr val="black"/>
                </a:solidFill>
              </a:rPr>
              <a:t>ekleri, kelime kök ve gövdelerine gelerek onların farklı anlamlar kazanmalarını sağlar. Bu sayede dilin hem anlatım yeteneği gelişir hem de söz varlığı genişler. Ergin’in (2009: 160) dediği gibi “</a:t>
            </a:r>
            <a:r>
              <a:rPr lang="tr-TR" sz="2800" b="1" i="1" dirty="0">
                <a:solidFill>
                  <a:prstClr val="white"/>
                </a:solidFill>
              </a:rPr>
              <a:t>Yapım ekleri eklendikleri kök ve gövdelerin manalarında değişiklik yaparlar. Yapım eki ile meydana getirilen bir kelime gövdesi, kendisinden türediği kök veya gövde ile uzak yakın bir ilgisi olmakla </a:t>
            </a:r>
            <a:r>
              <a:rPr lang="tr-TR" sz="2800" b="1" i="1" dirty="0" smtClean="0">
                <a:solidFill>
                  <a:prstClr val="white"/>
                </a:solidFill>
              </a:rPr>
              <a:t>beraber </a:t>
            </a:r>
            <a:r>
              <a:rPr lang="es-ES" sz="2800" b="1" i="1" dirty="0" smtClean="0">
                <a:solidFill>
                  <a:prstClr val="white"/>
                </a:solidFill>
              </a:rPr>
              <a:t>ondan </a:t>
            </a:r>
            <a:r>
              <a:rPr lang="es-ES" sz="2800" b="1" i="1" dirty="0">
                <a:solidFill>
                  <a:prstClr val="white"/>
                </a:solidFill>
              </a:rPr>
              <a:t>ayrı ve yeni bir mana taşır</a:t>
            </a:r>
            <a:r>
              <a:rPr lang="es-ES" sz="2800" b="1" i="1" dirty="0" smtClean="0">
                <a:solidFill>
                  <a:prstClr val="white"/>
                </a:solidFill>
              </a:rPr>
              <a:t>.</a:t>
            </a:r>
            <a:r>
              <a:rPr lang="es-ES" sz="2800" dirty="0" smtClean="0">
                <a:solidFill>
                  <a:prstClr val="black"/>
                </a:solidFill>
              </a:rPr>
              <a:t>”</a:t>
            </a:r>
            <a:endParaRPr lang="tr-TR" sz="2800" dirty="0" smtClean="0">
              <a:solidFill>
                <a:prstClr val="black"/>
              </a:solidFill>
            </a:endParaRPr>
          </a:p>
          <a:p>
            <a:pPr>
              <a:lnSpc>
                <a:spcPct val="150000"/>
              </a:lnSpc>
            </a:pPr>
            <a:r>
              <a:rPr lang="tr-TR" sz="2800" b="1" dirty="0" smtClean="0"/>
              <a:t>           1</a:t>
            </a:r>
            <a:r>
              <a:rPr lang="tr-TR" sz="2800" dirty="0" smtClean="0"/>
              <a:t>. </a:t>
            </a:r>
            <a:r>
              <a:rPr lang="tr-TR" sz="2800" b="1" dirty="0" smtClean="0"/>
              <a:t>İsimden </a:t>
            </a:r>
            <a:r>
              <a:rPr lang="tr-TR" sz="2800" b="1" dirty="0"/>
              <a:t>isim yapma ekleri</a:t>
            </a:r>
            <a:r>
              <a:rPr lang="tr-TR" sz="2800" dirty="0"/>
              <a:t>: İsim kök ve gövdelerinden farklı isimler yapar. (</a:t>
            </a:r>
            <a:r>
              <a:rPr lang="tr-TR" sz="2800" b="1" dirty="0"/>
              <a:t>+CU+)</a:t>
            </a:r>
            <a:endParaRPr lang="tr-TR" sz="2800" dirty="0"/>
          </a:p>
          <a:p>
            <a:pPr>
              <a:lnSpc>
                <a:spcPct val="150000"/>
              </a:lnSpc>
            </a:pPr>
            <a:r>
              <a:rPr lang="tr-TR" sz="2800" b="1" dirty="0"/>
              <a:t>	2. İsimden fiil yapma ekleri: </a:t>
            </a:r>
            <a:r>
              <a:rPr lang="tr-TR" sz="2800" dirty="0"/>
              <a:t>İsim kök ve gövdelerinden fiil  yapar. (</a:t>
            </a:r>
            <a:r>
              <a:rPr lang="tr-TR" sz="2800" b="1" dirty="0"/>
              <a:t>+</a:t>
            </a:r>
            <a:r>
              <a:rPr lang="tr-TR" sz="2800" b="1" dirty="0" err="1"/>
              <a:t>lA</a:t>
            </a:r>
            <a:r>
              <a:rPr lang="tr-TR" sz="2800" b="1" dirty="0"/>
              <a:t>- </a:t>
            </a:r>
            <a:r>
              <a:rPr lang="tr-TR" sz="2800" dirty="0"/>
              <a:t>)</a:t>
            </a:r>
          </a:p>
          <a:p>
            <a:pPr>
              <a:lnSpc>
                <a:spcPct val="150000"/>
              </a:lnSpc>
            </a:pPr>
            <a:r>
              <a:rPr lang="tr-TR" sz="2800" b="1" dirty="0"/>
              <a:t>	3. Fiilden isim yapma ekleri: </a:t>
            </a:r>
            <a:r>
              <a:rPr lang="tr-TR" sz="2800" dirty="0"/>
              <a:t>Fiil kök ve gövdelerinden isim yapar. [</a:t>
            </a:r>
            <a:r>
              <a:rPr lang="tr-TR" sz="2800" b="1" dirty="0"/>
              <a:t>-(I)n+ </a:t>
            </a:r>
            <a:r>
              <a:rPr lang="tr-TR" sz="2800" dirty="0"/>
              <a:t>]</a:t>
            </a:r>
          </a:p>
          <a:p>
            <a:pPr>
              <a:lnSpc>
                <a:spcPct val="150000"/>
              </a:lnSpc>
            </a:pPr>
            <a:r>
              <a:rPr lang="tr-TR" sz="2800" b="1" dirty="0"/>
              <a:t>	4. Fiilden fiil yapma ekleri</a:t>
            </a:r>
            <a:r>
              <a:rPr lang="tr-TR" sz="2800" dirty="0"/>
              <a:t>: Fiil kök ve gövdelerinden fiil yapar. [</a:t>
            </a:r>
            <a:r>
              <a:rPr lang="tr-TR" sz="2800" b="1" dirty="0"/>
              <a:t>-(I)ş- </a:t>
            </a:r>
            <a:r>
              <a:rPr lang="tr-TR" sz="2800" dirty="0"/>
              <a:t>]</a:t>
            </a:r>
          </a:p>
          <a:p>
            <a:pPr lvl="0"/>
            <a:endParaRPr lang="tr-TR" sz="2800" dirty="0" smtClean="0">
              <a:solidFill>
                <a:prstClr val="black"/>
              </a:solidFill>
            </a:endParaRPr>
          </a:p>
          <a:p>
            <a:pPr marL="457200" lvl="0" indent="-457200">
              <a:buFont typeface="Arial" pitchFamily="34" charset="0"/>
              <a:buChar char="•"/>
            </a:pPr>
            <a:r>
              <a:rPr lang="tr-TR" sz="2800" b="1" dirty="0" smtClean="0">
                <a:solidFill>
                  <a:prstClr val="black"/>
                </a:solidFill>
              </a:rPr>
              <a:t>Sıfat-Fiil Ekleri</a:t>
            </a:r>
          </a:p>
          <a:p>
            <a:pPr marL="457200" lvl="0" indent="-457200">
              <a:buFont typeface="Arial" pitchFamily="34" charset="0"/>
              <a:buChar char="•"/>
            </a:pPr>
            <a:r>
              <a:rPr lang="tr-TR" sz="2800" b="1" dirty="0" smtClean="0">
                <a:solidFill>
                  <a:prstClr val="black"/>
                </a:solidFill>
              </a:rPr>
              <a:t>Zarf-Fiil Ekleri</a:t>
            </a:r>
            <a:endParaRPr lang="es-ES" sz="2800" b="1" dirty="0">
              <a:solidFill>
                <a:prstClr val="black"/>
              </a:solidFill>
            </a:endParaRPr>
          </a:p>
        </p:txBody>
      </p:sp>
    </p:spTree>
    <p:extLst>
      <p:ext uri="{BB962C8B-B14F-4D97-AF65-F5344CB8AC3E}">
        <p14:creationId xmlns:p14="http://schemas.microsoft.com/office/powerpoint/2010/main" val="21660270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TextBox 10"/>
          <p:cNvSpPr txBox="1"/>
          <p:nvPr/>
        </p:nvSpPr>
        <p:spPr>
          <a:xfrm>
            <a:off x="3228474" y="1503948"/>
            <a:ext cx="4467726" cy="492443"/>
          </a:xfrm>
          <a:prstGeom prst="rect">
            <a:avLst/>
          </a:prstGeom>
        </p:spPr>
        <p:txBody>
          <a:bodyPr wrap="square" lIns="0" tIns="0" rIns="0" bIns="0" rtlCol="0" anchor="t">
            <a:spAutoFit/>
          </a:bodyPr>
          <a:lstStyle/>
          <a:p>
            <a:r>
              <a:rPr lang="tr-TR" sz="3200" b="1" dirty="0" smtClean="0"/>
              <a:t>ÇEKİM EKLERİ</a:t>
            </a:r>
            <a:endParaRPr lang="tr-TR" sz="3200" b="1" dirty="0"/>
          </a:p>
        </p:txBody>
      </p:sp>
      <p:sp>
        <p:nvSpPr>
          <p:cNvPr id="15" name="TextBox 11"/>
          <p:cNvSpPr txBox="1"/>
          <p:nvPr/>
        </p:nvSpPr>
        <p:spPr>
          <a:xfrm>
            <a:off x="3200400" y="2370501"/>
            <a:ext cx="14554200" cy="2154436"/>
          </a:xfrm>
          <a:prstGeom prst="rect">
            <a:avLst/>
          </a:prstGeom>
        </p:spPr>
        <p:txBody>
          <a:bodyPr wrap="square" lIns="0" tIns="0" rIns="0" bIns="0" rtlCol="0" anchor="t">
            <a:spAutoFit/>
          </a:bodyPr>
          <a:lstStyle/>
          <a:p>
            <a:r>
              <a:rPr lang="en-US" sz="2800" dirty="0" err="1"/>
              <a:t>Çekim</a:t>
            </a:r>
            <a:r>
              <a:rPr lang="en-US" sz="2800" dirty="0"/>
              <a:t> </a:t>
            </a:r>
            <a:r>
              <a:rPr lang="en-US" sz="2800" dirty="0" err="1"/>
              <a:t>ekleri</a:t>
            </a:r>
            <a:r>
              <a:rPr lang="en-US" sz="2800" dirty="0"/>
              <a:t>, </a:t>
            </a:r>
            <a:r>
              <a:rPr lang="en-US" sz="2800" dirty="0" err="1"/>
              <a:t>sözcüklerin</a:t>
            </a:r>
            <a:r>
              <a:rPr lang="en-US" sz="2800" dirty="0"/>
              <a:t> </a:t>
            </a:r>
            <a:r>
              <a:rPr lang="tr-TR" sz="2800" dirty="0" smtClean="0"/>
              <a:t>cümle </a:t>
            </a:r>
            <a:r>
              <a:rPr lang="en-US" sz="2800" dirty="0" err="1" smtClean="0"/>
              <a:t>içerisinde</a:t>
            </a:r>
            <a:r>
              <a:rPr lang="en-US" sz="2800" dirty="0" smtClean="0"/>
              <a:t> </a:t>
            </a:r>
            <a:r>
              <a:rPr lang="en-US" sz="2800" dirty="0" err="1"/>
              <a:t>farklı</a:t>
            </a:r>
            <a:r>
              <a:rPr lang="en-US" sz="2800" dirty="0"/>
              <a:t> </a:t>
            </a:r>
            <a:r>
              <a:rPr lang="en-US" sz="2800" dirty="0" err="1"/>
              <a:t>işleyişlerde</a:t>
            </a:r>
            <a:r>
              <a:rPr lang="en-US" sz="2800" dirty="0"/>
              <a:t> </a:t>
            </a:r>
            <a:r>
              <a:rPr lang="en-US" sz="2800" dirty="0" err="1"/>
              <a:t>farklı</a:t>
            </a:r>
            <a:r>
              <a:rPr lang="en-US" sz="2800" dirty="0"/>
              <a:t> </a:t>
            </a:r>
            <a:r>
              <a:rPr lang="en-US" sz="2800" dirty="0" err="1"/>
              <a:t>görevlerde</a:t>
            </a:r>
            <a:r>
              <a:rPr lang="en-US" sz="2800" dirty="0"/>
              <a:t> </a:t>
            </a:r>
            <a:r>
              <a:rPr lang="en-US" sz="2800" dirty="0" err="1"/>
              <a:t>kullanılmasını</a:t>
            </a:r>
            <a:r>
              <a:rPr lang="en-US" sz="2800" dirty="0"/>
              <a:t> </a:t>
            </a:r>
            <a:r>
              <a:rPr lang="en-US" sz="2800" dirty="0" err="1"/>
              <a:t>sağlayan</a:t>
            </a:r>
            <a:r>
              <a:rPr lang="en-US" sz="2800" dirty="0"/>
              <a:t> </a:t>
            </a:r>
            <a:r>
              <a:rPr lang="en-US" sz="2800" dirty="0" err="1"/>
              <a:t>eklerdir</a:t>
            </a:r>
            <a:r>
              <a:rPr lang="en-US" sz="2800" dirty="0"/>
              <a:t>. Bu </a:t>
            </a:r>
            <a:r>
              <a:rPr lang="en-US" sz="2800" dirty="0" err="1"/>
              <a:t>ekler</a:t>
            </a:r>
            <a:r>
              <a:rPr lang="en-US" sz="2800" dirty="0"/>
              <a:t>, </a:t>
            </a:r>
            <a:r>
              <a:rPr lang="en-US" sz="2800" dirty="0" err="1"/>
              <a:t>eklendikleri</a:t>
            </a:r>
            <a:r>
              <a:rPr lang="en-US" sz="2800" dirty="0"/>
              <a:t> </a:t>
            </a:r>
            <a:r>
              <a:rPr lang="en-US" sz="2800" dirty="0" err="1"/>
              <a:t>sözcüklerde</a:t>
            </a:r>
            <a:r>
              <a:rPr lang="en-US" sz="2800" dirty="0"/>
              <a:t> </a:t>
            </a:r>
            <a:r>
              <a:rPr lang="en-US" sz="2800" dirty="0" err="1"/>
              <a:t>biçimsel</a:t>
            </a:r>
            <a:r>
              <a:rPr lang="en-US" sz="2800" dirty="0"/>
              <a:t> </a:t>
            </a:r>
            <a:r>
              <a:rPr lang="en-US" sz="2800" dirty="0" err="1"/>
              <a:t>değişiklikler</a:t>
            </a:r>
            <a:r>
              <a:rPr lang="en-US" sz="2800" dirty="0"/>
              <a:t> </a:t>
            </a:r>
            <a:r>
              <a:rPr lang="en-US" sz="2800" dirty="0" err="1"/>
              <a:t>meydana</a:t>
            </a:r>
            <a:r>
              <a:rPr lang="en-US" sz="2800" dirty="0"/>
              <a:t> </a:t>
            </a:r>
            <a:r>
              <a:rPr lang="en-US" sz="2800" dirty="0" err="1"/>
              <a:t>getirirler</a:t>
            </a:r>
            <a:r>
              <a:rPr lang="en-US" sz="2800" dirty="0"/>
              <a:t>. </a:t>
            </a:r>
            <a:r>
              <a:rPr lang="en-US" sz="2800" dirty="0" err="1"/>
              <a:t>Ancak</a:t>
            </a:r>
            <a:r>
              <a:rPr lang="en-US" sz="2800" dirty="0"/>
              <a:t> </a:t>
            </a:r>
            <a:r>
              <a:rPr lang="en-US" sz="2800" dirty="0" err="1"/>
              <a:t>anlamsal</a:t>
            </a:r>
            <a:r>
              <a:rPr lang="en-US" sz="2800" dirty="0"/>
              <a:t> </a:t>
            </a:r>
            <a:r>
              <a:rPr lang="en-US" sz="2800" dirty="0" err="1"/>
              <a:t>açıdan</a:t>
            </a:r>
            <a:r>
              <a:rPr lang="en-US" sz="2800" dirty="0"/>
              <a:t> </a:t>
            </a:r>
            <a:r>
              <a:rPr lang="en-US" sz="2800" dirty="0" err="1"/>
              <a:t>hiçbir</a:t>
            </a:r>
            <a:r>
              <a:rPr lang="en-US" sz="2800" dirty="0"/>
              <a:t> </a:t>
            </a:r>
            <a:r>
              <a:rPr lang="en-US" sz="2800" dirty="0" err="1"/>
              <a:t>değişikliğe</a:t>
            </a:r>
            <a:r>
              <a:rPr lang="en-US" sz="2800" dirty="0"/>
              <a:t> </a:t>
            </a:r>
            <a:r>
              <a:rPr lang="en-US" sz="2800" dirty="0" err="1"/>
              <a:t>yol</a:t>
            </a:r>
            <a:r>
              <a:rPr lang="en-US" sz="2800" dirty="0"/>
              <a:t> </a:t>
            </a:r>
            <a:r>
              <a:rPr lang="en-US" sz="2800" dirty="0" err="1"/>
              <a:t>açmazlar</a:t>
            </a:r>
            <a:r>
              <a:rPr lang="en-US" sz="2800" dirty="0"/>
              <a:t>. </a:t>
            </a:r>
            <a:r>
              <a:rPr lang="en-US" sz="2800" dirty="0" err="1"/>
              <a:t>Yani</a:t>
            </a:r>
            <a:r>
              <a:rPr lang="en-US" sz="2800" dirty="0"/>
              <a:t> </a:t>
            </a:r>
            <a:r>
              <a:rPr lang="en-US" sz="2800" dirty="0" err="1"/>
              <a:t>çekim</a:t>
            </a:r>
            <a:r>
              <a:rPr lang="en-US" sz="2800" dirty="0"/>
              <a:t> </a:t>
            </a:r>
            <a:r>
              <a:rPr lang="en-US" sz="2800" dirty="0" err="1"/>
              <a:t>ekleri</a:t>
            </a:r>
            <a:r>
              <a:rPr lang="en-US" sz="2800" dirty="0"/>
              <a:t> </a:t>
            </a:r>
            <a:r>
              <a:rPr lang="en-US" sz="2800" dirty="0" err="1"/>
              <a:t>eklendiği</a:t>
            </a:r>
            <a:r>
              <a:rPr lang="en-US" sz="2800" dirty="0"/>
              <a:t> </a:t>
            </a:r>
            <a:r>
              <a:rPr lang="en-US" sz="2800" dirty="0" err="1"/>
              <a:t>sözcüğe</a:t>
            </a:r>
            <a:r>
              <a:rPr lang="en-US" sz="2800" dirty="0"/>
              <a:t> </a:t>
            </a:r>
            <a:r>
              <a:rPr lang="en-US" sz="2800" dirty="0" err="1"/>
              <a:t>yeni</a:t>
            </a:r>
            <a:r>
              <a:rPr lang="en-US" sz="2800" dirty="0"/>
              <a:t> </a:t>
            </a:r>
            <a:r>
              <a:rPr lang="en-US" sz="2800" dirty="0" err="1"/>
              <a:t>bir</a:t>
            </a:r>
            <a:r>
              <a:rPr lang="en-US" sz="2800" dirty="0"/>
              <a:t> </a:t>
            </a:r>
            <a:r>
              <a:rPr lang="en-US" sz="2800" dirty="0" err="1"/>
              <a:t>anlam</a:t>
            </a:r>
            <a:r>
              <a:rPr lang="en-US" sz="2800" dirty="0"/>
              <a:t> </a:t>
            </a:r>
            <a:r>
              <a:rPr lang="en-US" sz="2800" dirty="0" err="1"/>
              <a:t>kazandırmaz</a:t>
            </a:r>
            <a:r>
              <a:rPr lang="en-US" sz="2800" dirty="0"/>
              <a:t>, </a:t>
            </a:r>
            <a:r>
              <a:rPr lang="en-US" sz="2800" dirty="0" err="1"/>
              <a:t>sözcüğün</a:t>
            </a:r>
            <a:r>
              <a:rPr lang="en-US" sz="2800" dirty="0"/>
              <a:t> </a:t>
            </a:r>
            <a:r>
              <a:rPr lang="en-US" sz="2800" dirty="0" err="1"/>
              <a:t>kök</a:t>
            </a:r>
            <a:r>
              <a:rPr lang="en-US" sz="2800" dirty="0"/>
              <a:t> </a:t>
            </a:r>
            <a:r>
              <a:rPr lang="en-US" sz="2800" dirty="0" err="1"/>
              <a:t>ve</a:t>
            </a:r>
            <a:r>
              <a:rPr lang="en-US" sz="2800" dirty="0"/>
              <a:t> </a:t>
            </a:r>
            <a:r>
              <a:rPr lang="en-US" sz="2800" dirty="0" err="1"/>
              <a:t>gövdesine</a:t>
            </a:r>
            <a:r>
              <a:rPr lang="en-US" sz="2800" dirty="0"/>
              <a:t> </a:t>
            </a:r>
            <a:r>
              <a:rPr lang="en-US" sz="2800" dirty="0" err="1"/>
              <a:t>işleklik</a:t>
            </a:r>
            <a:r>
              <a:rPr lang="en-US" sz="2800" dirty="0"/>
              <a:t> </a:t>
            </a:r>
            <a:r>
              <a:rPr lang="en-US" sz="2800" dirty="0" err="1"/>
              <a:t>kazandırırlar</a:t>
            </a:r>
            <a:r>
              <a:rPr lang="en-US" sz="2800" dirty="0"/>
              <a:t>. “</a:t>
            </a:r>
            <a:r>
              <a:rPr lang="en-US" sz="2800" i="1" dirty="0" err="1"/>
              <a:t>Kök</a:t>
            </a:r>
            <a:r>
              <a:rPr lang="en-US" sz="2800" i="1" dirty="0"/>
              <a:t> </a:t>
            </a:r>
            <a:r>
              <a:rPr lang="en-US" sz="2800" i="1" dirty="0" err="1"/>
              <a:t>ve</a:t>
            </a:r>
            <a:r>
              <a:rPr lang="en-US" sz="2800" i="1" dirty="0"/>
              <a:t> </a:t>
            </a:r>
            <a:r>
              <a:rPr lang="en-US" sz="2800" i="1" dirty="0" err="1"/>
              <a:t>gövdenin</a:t>
            </a:r>
            <a:r>
              <a:rPr lang="en-US" sz="2800" i="1" dirty="0"/>
              <a:t> </a:t>
            </a:r>
            <a:r>
              <a:rPr lang="en-US" sz="2800" i="1" dirty="0" err="1"/>
              <a:t>manasına</a:t>
            </a:r>
            <a:r>
              <a:rPr lang="en-US" sz="2800" i="1" dirty="0"/>
              <a:t> </a:t>
            </a:r>
            <a:r>
              <a:rPr lang="en-US" sz="2800" i="1" dirty="0" err="1"/>
              <a:t>bir</a:t>
            </a:r>
            <a:r>
              <a:rPr lang="en-US" sz="2800" i="1" dirty="0"/>
              <a:t> </a:t>
            </a:r>
            <a:r>
              <a:rPr lang="en-US" sz="2800" i="1" dirty="0" err="1"/>
              <a:t>kullanış</a:t>
            </a:r>
            <a:r>
              <a:rPr lang="en-US" sz="2800" i="1" dirty="0"/>
              <a:t> </a:t>
            </a:r>
            <a:r>
              <a:rPr lang="en-US" sz="2800" i="1" dirty="0" err="1"/>
              <a:t>nüansı</a:t>
            </a:r>
            <a:r>
              <a:rPr lang="en-US" sz="2800" i="1" dirty="0"/>
              <a:t> </a:t>
            </a:r>
            <a:r>
              <a:rPr lang="en-US" sz="2800" i="1" dirty="0" err="1"/>
              <a:t>verirler</a:t>
            </a:r>
            <a:r>
              <a:rPr lang="en-US" sz="2800" dirty="0"/>
              <a:t>’’ (Ergin,2009: 125</a:t>
            </a:r>
            <a:r>
              <a:rPr lang="en-US" sz="2800" dirty="0" smtClean="0"/>
              <a:t>).</a:t>
            </a:r>
            <a:endParaRPr lang="tr-TR" sz="2800" dirty="0"/>
          </a:p>
        </p:txBody>
      </p:sp>
    </p:spTree>
    <p:extLst>
      <p:ext uri="{BB962C8B-B14F-4D97-AF65-F5344CB8AC3E}">
        <p14:creationId xmlns:p14="http://schemas.microsoft.com/office/powerpoint/2010/main" val="3127607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TextBox 10"/>
          <p:cNvSpPr txBox="1"/>
          <p:nvPr/>
        </p:nvSpPr>
        <p:spPr>
          <a:xfrm>
            <a:off x="3228474" y="1503948"/>
            <a:ext cx="4467726" cy="430887"/>
          </a:xfrm>
          <a:prstGeom prst="rect">
            <a:avLst/>
          </a:prstGeom>
        </p:spPr>
        <p:txBody>
          <a:bodyPr wrap="square" lIns="0" tIns="0" rIns="0" bIns="0" rtlCol="0" anchor="t">
            <a:spAutoFit/>
          </a:bodyPr>
          <a:lstStyle/>
          <a:p>
            <a:pPr marL="457200" indent="-457200">
              <a:buFont typeface="Arial" pitchFamily="34" charset="0"/>
              <a:buChar char="•"/>
            </a:pPr>
            <a:r>
              <a:rPr lang="tr-TR" sz="2800" b="1" dirty="0" smtClean="0"/>
              <a:t>İSİM ÇEKİM EKLERİ</a:t>
            </a:r>
            <a:endParaRPr lang="tr-TR" sz="2800" b="1" dirty="0"/>
          </a:p>
        </p:txBody>
      </p:sp>
      <p:sp>
        <p:nvSpPr>
          <p:cNvPr id="15" name="TextBox 11"/>
          <p:cNvSpPr txBox="1"/>
          <p:nvPr/>
        </p:nvSpPr>
        <p:spPr>
          <a:xfrm>
            <a:off x="3200400" y="2019300"/>
            <a:ext cx="14554200" cy="7325082"/>
          </a:xfrm>
          <a:prstGeom prst="rect">
            <a:avLst/>
          </a:prstGeom>
        </p:spPr>
        <p:txBody>
          <a:bodyPr wrap="square" lIns="0" tIns="0" rIns="0" bIns="0" rtlCol="0" anchor="t">
            <a:spAutoFit/>
          </a:bodyPr>
          <a:lstStyle/>
          <a:p>
            <a:r>
              <a:rPr lang="en-US" sz="2800" b="1" dirty="0" err="1" smtClean="0">
                <a:solidFill>
                  <a:schemeClr val="bg1"/>
                </a:solidFill>
              </a:rPr>
              <a:t>İsimlere</a:t>
            </a:r>
            <a:r>
              <a:rPr lang="en-US" sz="2800" b="1" dirty="0" smtClean="0">
                <a:solidFill>
                  <a:schemeClr val="bg1"/>
                </a:solidFill>
              </a:rPr>
              <a:t> </a:t>
            </a:r>
            <a:r>
              <a:rPr lang="en-US" sz="2800" b="1" dirty="0" err="1">
                <a:solidFill>
                  <a:schemeClr val="bg1"/>
                </a:solidFill>
              </a:rPr>
              <a:t>ve</a:t>
            </a:r>
            <a:r>
              <a:rPr lang="en-US" sz="2800" b="1" dirty="0">
                <a:solidFill>
                  <a:schemeClr val="bg1"/>
                </a:solidFill>
              </a:rPr>
              <a:t> </a:t>
            </a:r>
            <a:r>
              <a:rPr lang="en-US" sz="2800" b="1" dirty="0" err="1">
                <a:solidFill>
                  <a:schemeClr val="bg1"/>
                </a:solidFill>
              </a:rPr>
              <a:t>isim</a:t>
            </a:r>
            <a:r>
              <a:rPr lang="en-US" sz="2800" b="1" dirty="0">
                <a:solidFill>
                  <a:schemeClr val="bg1"/>
                </a:solidFill>
              </a:rPr>
              <a:t> </a:t>
            </a:r>
            <a:r>
              <a:rPr lang="en-US" sz="2800" b="1" dirty="0" err="1">
                <a:solidFill>
                  <a:schemeClr val="bg1"/>
                </a:solidFill>
              </a:rPr>
              <a:t>soylu</a:t>
            </a:r>
            <a:r>
              <a:rPr lang="en-US" sz="2800" b="1" dirty="0">
                <a:solidFill>
                  <a:schemeClr val="bg1"/>
                </a:solidFill>
              </a:rPr>
              <a:t> </a:t>
            </a:r>
            <a:r>
              <a:rPr lang="en-US" sz="2800" b="1" dirty="0" err="1">
                <a:solidFill>
                  <a:schemeClr val="bg1"/>
                </a:solidFill>
              </a:rPr>
              <a:t>sözcüklere</a:t>
            </a:r>
            <a:r>
              <a:rPr lang="en-US" sz="2800" b="1" dirty="0">
                <a:solidFill>
                  <a:schemeClr val="bg1"/>
                </a:solidFill>
              </a:rPr>
              <a:t> </a:t>
            </a:r>
            <a:r>
              <a:rPr lang="en-US" sz="2800" b="1" dirty="0" err="1">
                <a:solidFill>
                  <a:schemeClr val="bg1"/>
                </a:solidFill>
              </a:rPr>
              <a:t>gelerek</a:t>
            </a:r>
            <a:r>
              <a:rPr lang="en-US" sz="2800" b="1" dirty="0">
                <a:solidFill>
                  <a:schemeClr val="bg1"/>
                </a:solidFill>
              </a:rPr>
              <a:t> </a:t>
            </a:r>
            <a:r>
              <a:rPr lang="en-US" sz="2800" b="1" dirty="0" err="1">
                <a:solidFill>
                  <a:schemeClr val="bg1"/>
                </a:solidFill>
              </a:rPr>
              <a:t>onları</a:t>
            </a:r>
            <a:r>
              <a:rPr lang="en-US" sz="2800" b="1" dirty="0">
                <a:solidFill>
                  <a:schemeClr val="bg1"/>
                </a:solidFill>
              </a:rPr>
              <a:t> </a:t>
            </a:r>
            <a:r>
              <a:rPr lang="en-US" sz="2800" b="1" dirty="0" err="1">
                <a:solidFill>
                  <a:schemeClr val="bg1"/>
                </a:solidFill>
              </a:rPr>
              <a:t>diğer</a:t>
            </a:r>
            <a:r>
              <a:rPr lang="en-US" sz="2800" b="1" dirty="0">
                <a:solidFill>
                  <a:schemeClr val="bg1"/>
                </a:solidFill>
              </a:rPr>
              <a:t> </a:t>
            </a:r>
            <a:r>
              <a:rPr lang="en-US" sz="2800" b="1" dirty="0" err="1">
                <a:solidFill>
                  <a:schemeClr val="bg1"/>
                </a:solidFill>
              </a:rPr>
              <a:t>isimlere</a:t>
            </a:r>
            <a:r>
              <a:rPr lang="en-US" sz="2800" b="1" dirty="0">
                <a:solidFill>
                  <a:schemeClr val="bg1"/>
                </a:solidFill>
              </a:rPr>
              <a:t>, </a:t>
            </a:r>
            <a:r>
              <a:rPr lang="en-US" sz="2800" b="1" dirty="0" err="1">
                <a:solidFill>
                  <a:schemeClr val="bg1"/>
                </a:solidFill>
              </a:rPr>
              <a:t>edatlara</a:t>
            </a:r>
            <a:r>
              <a:rPr lang="en-US" sz="2800" b="1" dirty="0">
                <a:solidFill>
                  <a:schemeClr val="bg1"/>
                </a:solidFill>
              </a:rPr>
              <a:t>, </a:t>
            </a:r>
            <a:r>
              <a:rPr lang="en-US" sz="2800" b="1" dirty="0" err="1">
                <a:solidFill>
                  <a:schemeClr val="bg1"/>
                </a:solidFill>
              </a:rPr>
              <a:t>eylemlere</a:t>
            </a:r>
            <a:r>
              <a:rPr lang="en-US" sz="2800" b="1" dirty="0">
                <a:solidFill>
                  <a:schemeClr val="bg1"/>
                </a:solidFill>
              </a:rPr>
              <a:t> </a:t>
            </a:r>
            <a:r>
              <a:rPr lang="en-US" sz="2800" b="1" dirty="0" err="1">
                <a:solidFill>
                  <a:schemeClr val="bg1"/>
                </a:solidFill>
              </a:rPr>
              <a:t>bağlarlar</a:t>
            </a:r>
            <a:r>
              <a:rPr lang="en-US" sz="2800" b="1" dirty="0">
                <a:solidFill>
                  <a:schemeClr val="bg1"/>
                </a:solidFill>
              </a:rPr>
              <a:t> </a:t>
            </a:r>
            <a:r>
              <a:rPr lang="en-US" sz="2800" b="1" dirty="0" err="1">
                <a:solidFill>
                  <a:schemeClr val="bg1"/>
                </a:solidFill>
              </a:rPr>
              <a:t>ve</a:t>
            </a:r>
            <a:r>
              <a:rPr lang="en-US" sz="2800" b="1" dirty="0">
                <a:solidFill>
                  <a:schemeClr val="bg1"/>
                </a:solidFill>
              </a:rPr>
              <a:t> </a:t>
            </a:r>
            <a:r>
              <a:rPr lang="en-US" sz="2800" b="1" dirty="0" err="1">
                <a:solidFill>
                  <a:schemeClr val="bg1"/>
                </a:solidFill>
              </a:rPr>
              <a:t>cümle</a:t>
            </a:r>
            <a:r>
              <a:rPr lang="en-US" sz="2800" b="1" dirty="0">
                <a:solidFill>
                  <a:schemeClr val="bg1"/>
                </a:solidFill>
              </a:rPr>
              <a:t> </a:t>
            </a:r>
            <a:r>
              <a:rPr lang="en-US" sz="2800" b="1" dirty="0" err="1">
                <a:solidFill>
                  <a:schemeClr val="bg1"/>
                </a:solidFill>
              </a:rPr>
              <a:t>içindeki</a:t>
            </a:r>
            <a:r>
              <a:rPr lang="en-US" sz="2800" b="1" dirty="0">
                <a:solidFill>
                  <a:schemeClr val="bg1"/>
                </a:solidFill>
              </a:rPr>
              <a:t> </a:t>
            </a:r>
            <a:r>
              <a:rPr lang="en-US" sz="2800" b="1" dirty="0" err="1">
                <a:solidFill>
                  <a:schemeClr val="bg1"/>
                </a:solidFill>
              </a:rPr>
              <a:t>görevlerini</a:t>
            </a:r>
            <a:r>
              <a:rPr lang="en-US" sz="2800" b="1" dirty="0">
                <a:solidFill>
                  <a:schemeClr val="bg1"/>
                </a:solidFill>
              </a:rPr>
              <a:t>, </a:t>
            </a:r>
            <a:r>
              <a:rPr lang="en-US" sz="2800" b="1" dirty="0" err="1">
                <a:solidFill>
                  <a:schemeClr val="bg1"/>
                </a:solidFill>
              </a:rPr>
              <a:t>aitliklerini</a:t>
            </a:r>
            <a:r>
              <a:rPr lang="en-US" sz="2800" b="1" dirty="0">
                <a:solidFill>
                  <a:schemeClr val="bg1"/>
                </a:solidFill>
              </a:rPr>
              <a:t> </a:t>
            </a:r>
            <a:r>
              <a:rPr lang="en-US" sz="2800" b="1" dirty="0" err="1">
                <a:solidFill>
                  <a:schemeClr val="bg1"/>
                </a:solidFill>
              </a:rPr>
              <a:t>belirleyerek</a:t>
            </a:r>
            <a:r>
              <a:rPr lang="en-US" sz="2800" b="1" dirty="0">
                <a:solidFill>
                  <a:schemeClr val="bg1"/>
                </a:solidFill>
              </a:rPr>
              <a:t> </a:t>
            </a:r>
            <a:r>
              <a:rPr lang="en-US" sz="2800" b="1" dirty="0" err="1">
                <a:solidFill>
                  <a:schemeClr val="bg1"/>
                </a:solidFill>
              </a:rPr>
              <a:t>isimlerin</a:t>
            </a:r>
            <a:r>
              <a:rPr lang="en-US" sz="2800" b="1" dirty="0">
                <a:solidFill>
                  <a:schemeClr val="bg1"/>
                </a:solidFill>
              </a:rPr>
              <a:t> </a:t>
            </a:r>
            <a:r>
              <a:rPr lang="en-US" sz="2800" b="1" dirty="0" err="1">
                <a:solidFill>
                  <a:schemeClr val="bg1"/>
                </a:solidFill>
              </a:rPr>
              <a:t>çeşitli</a:t>
            </a:r>
            <a:r>
              <a:rPr lang="en-US" sz="2800" b="1" dirty="0">
                <a:solidFill>
                  <a:schemeClr val="bg1"/>
                </a:solidFill>
              </a:rPr>
              <a:t> </a:t>
            </a:r>
            <a:r>
              <a:rPr lang="en-US" sz="2800" b="1" dirty="0" err="1">
                <a:solidFill>
                  <a:schemeClr val="bg1"/>
                </a:solidFill>
              </a:rPr>
              <a:t>durumlarını</a:t>
            </a:r>
            <a:r>
              <a:rPr lang="en-US" sz="2800" b="1" dirty="0">
                <a:solidFill>
                  <a:schemeClr val="bg1"/>
                </a:solidFill>
              </a:rPr>
              <a:t> </a:t>
            </a:r>
            <a:r>
              <a:rPr lang="en-US" sz="2800" b="1" dirty="0" err="1">
                <a:solidFill>
                  <a:schemeClr val="bg1"/>
                </a:solidFill>
              </a:rPr>
              <a:t>bildirirler</a:t>
            </a:r>
            <a:r>
              <a:rPr lang="en-US" sz="2800" b="1" dirty="0">
                <a:solidFill>
                  <a:schemeClr val="bg1"/>
                </a:solidFill>
              </a:rPr>
              <a:t>. </a:t>
            </a:r>
            <a:endParaRPr lang="tr-TR" sz="2800" b="1" dirty="0" smtClean="0">
              <a:solidFill>
                <a:schemeClr val="bg1"/>
              </a:solidFill>
            </a:endParaRPr>
          </a:p>
          <a:p>
            <a:endParaRPr lang="tr-TR" sz="2800" b="1" dirty="0">
              <a:solidFill>
                <a:schemeClr val="bg1"/>
              </a:solidFill>
            </a:endParaRPr>
          </a:p>
          <a:p>
            <a:r>
              <a:rPr lang="tr-TR" sz="2800" dirty="0" smtClean="0"/>
              <a:t>	</a:t>
            </a:r>
            <a:r>
              <a:rPr lang="en-US" sz="2800" dirty="0" err="1" smtClean="0"/>
              <a:t>İsim</a:t>
            </a:r>
            <a:r>
              <a:rPr lang="en-US" sz="2800" dirty="0" smtClean="0"/>
              <a:t> </a:t>
            </a:r>
            <a:r>
              <a:rPr lang="en-US" sz="2800" dirty="0" err="1"/>
              <a:t>çekim</a:t>
            </a:r>
            <a:r>
              <a:rPr lang="en-US" sz="2800" dirty="0"/>
              <a:t> </a:t>
            </a:r>
            <a:r>
              <a:rPr lang="en-US" sz="2800" dirty="0" err="1"/>
              <a:t>ekleri</a:t>
            </a:r>
            <a:r>
              <a:rPr lang="en-US" sz="2800" dirty="0"/>
              <a:t> </a:t>
            </a:r>
            <a:r>
              <a:rPr lang="en-US" sz="2800" dirty="0" err="1"/>
              <a:t>şunlardır</a:t>
            </a:r>
            <a:r>
              <a:rPr lang="en-US" sz="2800" dirty="0" smtClean="0"/>
              <a:t>:</a:t>
            </a:r>
            <a:endParaRPr lang="tr-TR" sz="2800" dirty="0" smtClean="0"/>
          </a:p>
          <a:p>
            <a:pPr lvl="1"/>
            <a:r>
              <a:rPr lang="en-US" sz="2800" dirty="0"/>
              <a:t>a)	</a:t>
            </a:r>
            <a:r>
              <a:rPr lang="en-US" sz="2800" dirty="0" err="1"/>
              <a:t>Çokluk</a:t>
            </a:r>
            <a:r>
              <a:rPr lang="en-US" sz="2800" dirty="0"/>
              <a:t> </a:t>
            </a:r>
            <a:r>
              <a:rPr lang="en-US" sz="2800" dirty="0" err="1"/>
              <a:t>eki</a:t>
            </a:r>
            <a:endParaRPr lang="en-US" sz="2800" dirty="0"/>
          </a:p>
          <a:p>
            <a:pPr lvl="1"/>
            <a:r>
              <a:rPr lang="en-US" sz="2800" dirty="0" smtClean="0"/>
              <a:t>b</a:t>
            </a:r>
            <a:r>
              <a:rPr lang="en-US" sz="2800" dirty="0"/>
              <a:t>)	</a:t>
            </a:r>
            <a:r>
              <a:rPr lang="en-US" sz="2800" dirty="0" err="1"/>
              <a:t>İyelik</a:t>
            </a:r>
            <a:r>
              <a:rPr lang="en-US" sz="2800" dirty="0"/>
              <a:t> </a:t>
            </a:r>
            <a:r>
              <a:rPr lang="en-US" sz="2800" dirty="0" err="1"/>
              <a:t>eki</a:t>
            </a:r>
            <a:r>
              <a:rPr lang="en-US" sz="2800" dirty="0"/>
              <a:t> (</a:t>
            </a:r>
            <a:r>
              <a:rPr lang="en-US" sz="2800" dirty="0" err="1"/>
              <a:t>Aitlik</a:t>
            </a:r>
            <a:r>
              <a:rPr lang="en-US" sz="2800" dirty="0"/>
              <a:t> </a:t>
            </a:r>
            <a:r>
              <a:rPr lang="en-US" sz="2800" dirty="0" err="1" smtClean="0"/>
              <a:t>eki</a:t>
            </a:r>
            <a:r>
              <a:rPr lang="tr-TR" sz="2800" dirty="0" smtClean="0"/>
              <a:t>)</a:t>
            </a:r>
            <a:endParaRPr lang="en-US" sz="2800" dirty="0"/>
          </a:p>
          <a:p>
            <a:pPr lvl="1"/>
            <a:r>
              <a:rPr lang="en-US" sz="2800" dirty="0" smtClean="0"/>
              <a:t>c</a:t>
            </a:r>
            <a:r>
              <a:rPr lang="en-US" sz="2800" dirty="0"/>
              <a:t>)	</a:t>
            </a:r>
            <a:r>
              <a:rPr lang="en-US" sz="2800" dirty="0" smtClean="0"/>
              <a:t>H</a:t>
            </a:r>
            <a:r>
              <a:rPr lang="tr-TR" sz="2800" dirty="0" smtClean="0"/>
              <a:t>â</a:t>
            </a:r>
            <a:r>
              <a:rPr lang="en-US" sz="2800" dirty="0" smtClean="0"/>
              <a:t>l </a:t>
            </a:r>
            <a:r>
              <a:rPr lang="en-US" sz="2800" dirty="0" err="1"/>
              <a:t>ekleri</a:t>
            </a:r>
            <a:endParaRPr lang="en-US" sz="2800" dirty="0"/>
          </a:p>
          <a:p>
            <a:pPr lvl="2"/>
            <a:r>
              <a:rPr lang="en-US" sz="2800" dirty="0" smtClean="0"/>
              <a:t>□</a:t>
            </a:r>
            <a:r>
              <a:rPr lang="tr-TR" sz="2800" dirty="0" smtClean="0"/>
              <a:t> </a:t>
            </a:r>
            <a:r>
              <a:rPr lang="en-US" sz="2800" dirty="0" err="1" smtClean="0"/>
              <a:t>Yalın</a:t>
            </a:r>
            <a:r>
              <a:rPr lang="en-US" sz="2800" dirty="0" smtClean="0"/>
              <a:t> h</a:t>
            </a:r>
            <a:r>
              <a:rPr lang="tr-TR" sz="2800" dirty="0" smtClean="0"/>
              <a:t>â</a:t>
            </a:r>
            <a:r>
              <a:rPr lang="en-US" sz="2800" dirty="0" smtClean="0"/>
              <a:t>l</a:t>
            </a:r>
            <a:endParaRPr lang="en-US" sz="2800" dirty="0"/>
          </a:p>
          <a:p>
            <a:pPr lvl="2"/>
            <a:r>
              <a:rPr lang="en-US" sz="2800" dirty="0" smtClean="0"/>
              <a:t>□</a:t>
            </a:r>
            <a:r>
              <a:rPr lang="tr-TR" sz="2800" dirty="0" smtClean="0"/>
              <a:t> </a:t>
            </a:r>
            <a:r>
              <a:rPr lang="en-US" sz="2800" dirty="0" err="1" smtClean="0"/>
              <a:t>İlgi</a:t>
            </a:r>
            <a:r>
              <a:rPr lang="en-US" sz="2800" dirty="0" smtClean="0"/>
              <a:t> h</a:t>
            </a:r>
            <a:r>
              <a:rPr lang="tr-TR" sz="2800" dirty="0" smtClean="0"/>
              <a:t>â</a:t>
            </a:r>
            <a:r>
              <a:rPr lang="en-US" sz="2800" dirty="0" smtClean="0"/>
              <a:t>li</a:t>
            </a:r>
            <a:endParaRPr lang="en-US" sz="2800" dirty="0"/>
          </a:p>
          <a:p>
            <a:pPr lvl="2"/>
            <a:r>
              <a:rPr lang="en-US" sz="2800" dirty="0" smtClean="0"/>
              <a:t>□</a:t>
            </a:r>
            <a:r>
              <a:rPr lang="tr-TR" sz="2800" dirty="0" smtClean="0"/>
              <a:t> </a:t>
            </a:r>
            <a:r>
              <a:rPr lang="en-US" sz="2800" dirty="0" err="1" smtClean="0"/>
              <a:t>Yapma</a:t>
            </a:r>
            <a:r>
              <a:rPr lang="en-US" sz="2800" dirty="0" smtClean="0"/>
              <a:t>/</a:t>
            </a:r>
            <a:r>
              <a:rPr lang="en-US" sz="2800" dirty="0" err="1" smtClean="0"/>
              <a:t>belirtme</a:t>
            </a:r>
            <a:r>
              <a:rPr lang="en-US" sz="2800" dirty="0" smtClean="0"/>
              <a:t> h</a:t>
            </a:r>
            <a:r>
              <a:rPr lang="tr-TR" sz="2800" dirty="0" smtClean="0"/>
              <a:t>â</a:t>
            </a:r>
            <a:r>
              <a:rPr lang="en-US" sz="2800" dirty="0" smtClean="0"/>
              <a:t>li</a:t>
            </a:r>
            <a:endParaRPr lang="en-US" sz="2800" dirty="0"/>
          </a:p>
          <a:p>
            <a:pPr lvl="2"/>
            <a:r>
              <a:rPr lang="en-US" sz="2800" dirty="0" smtClean="0"/>
              <a:t>□</a:t>
            </a:r>
            <a:r>
              <a:rPr lang="tr-TR" sz="2800" dirty="0" smtClean="0"/>
              <a:t> </a:t>
            </a:r>
            <a:r>
              <a:rPr lang="en-US" sz="2800" dirty="0" err="1" smtClean="0"/>
              <a:t>Yaklaşma</a:t>
            </a:r>
            <a:r>
              <a:rPr lang="en-US" sz="2800" dirty="0" smtClean="0"/>
              <a:t> h</a:t>
            </a:r>
            <a:r>
              <a:rPr lang="tr-TR" sz="2800" dirty="0" smtClean="0"/>
              <a:t>â</a:t>
            </a:r>
            <a:r>
              <a:rPr lang="en-US" sz="2800" dirty="0" smtClean="0"/>
              <a:t>li</a:t>
            </a:r>
            <a:endParaRPr lang="en-US" sz="2800" dirty="0"/>
          </a:p>
          <a:p>
            <a:pPr lvl="2"/>
            <a:r>
              <a:rPr lang="en-US" sz="2800" dirty="0" smtClean="0"/>
              <a:t>□</a:t>
            </a:r>
            <a:r>
              <a:rPr lang="tr-TR" sz="2800" dirty="0" smtClean="0"/>
              <a:t> </a:t>
            </a:r>
            <a:r>
              <a:rPr lang="en-US" sz="2800" dirty="0" err="1" smtClean="0"/>
              <a:t>Bulunma</a:t>
            </a:r>
            <a:r>
              <a:rPr lang="en-US" sz="2800" dirty="0" smtClean="0"/>
              <a:t> h</a:t>
            </a:r>
            <a:r>
              <a:rPr lang="tr-TR" sz="2800" dirty="0" smtClean="0"/>
              <a:t>â</a:t>
            </a:r>
            <a:r>
              <a:rPr lang="en-US" sz="2800" dirty="0" smtClean="0"/>
              <a:t>li</a:t>
            </a:r>
            <a:endParaRPr lang="en-US" sz="2800" dirty="0"/>
          </a:p>
          <a:p>
            <a:pPr lvl="2"/>
            <a:r>
              <a:rPr lang="en-US" sz="2800" dirty="0" smtClean="0"/>
              <a:t>□</a:t>
            </a:r>
            <a:r>
              <a:rPr lang="tr-TR" sz="2800" dirty="0" smtClean="0"/>
              <a:t> </a:t>
            </a:r>
            <a:r>
              <a:rPr lang="en-US" sz="2800" dirty="0" err="1" smtClean="0"/>
              <a:t>Uzaklaşma</a:t>
            </a:r>
            <a:r>
              <a:rPr lang="en-US" sz="2800" dirty="0" smtClean="0"/>
              <a:t> h</a:t>
            </a:r>
            <a:r>
              <a:rPr lang="tr-TR" sz="2800" dirty="0" smtClean="0"/>
              <a:t>â</a:t>
            </a:r>
            <a:r>
              <a:rPr lang="en-US" sz="2800" dirty="0" smtClean="0"/>
              <a:t>li</a:t>
            </a:r>
            <a:endParaRPr lang="en-US" sz="2800" dirty="0"/>
          </a:p>
          <a:p>
            <a:pPr lvl="2"/>
            <a:r>
              <a:rPr lang="en-US" sz="2800" dirty="0" smtClean="0"/>
              <a:t>□</a:t>
            </a:r>
            <a:r>
              <a:rPr lang="tr-TR" sz="2800" dirty="0" smtClean="0"/>
              <a:t> </a:t>
            </a:r>
            <a:r>
              <a:rPr lang="en-US" sz="2800" dirty="0" err="1" smtClean="0"/>
              <a:t>Vasıta</a:t>
            </a:r>
            <a:r>
              <a:rPr lang="en-US" sz="2800" dirty="0" smtClean="0"/>
              <a:t> h</a:t>
            </a:r>
            <a:r>
              <a:rPr lang="tr-TR" sz="2800" dirty="0" smtClean="0"/>
              <a:t>â</a:t>
            </a:r>
            <a:r>
              <a:rPr lang="en-US" sz="2800" dirty="0" smtClean="0"/>
              <a:t>li</a:t>
            </a:r>
            <a:endParaRPr lang="en-US" sz="2800" dirty="0"/>
          </a:p>
          <a:p>
            <a:pPr lvl="2"/>
            <a:r>
              <a:rPr lang="en-US" sz="2800" dirty="0" smtClean="0"/>
              <a:t>□</a:t>
            </a:r>
            <a:r>
              <a:rPr lang="tr-TR" sz="2800" dirty="0" smtClean="0"/>
              <a:t> </a:t>
            </a:r>
            <a:r>
              <a:rPr lang="en-US" sz="2800" dirty="0" err="1" smtClean="0"/>
              <a:t>Eşitlik</a:t>
            </a:r>
            <a:r>
              <a:rPr lang="en-US" sz="2800" dirty="0" smtClean="0"/>
              <a:t> h</a:t>
            </a:r>
            <a:r>
              <a:rPr lang="tr-TR" sz="2800" dirty="0" smtClean="0"/>
              <a:t>â</a:t>
            </a:r>
            <a:r>
              <a:rPr lang="en-US" sz="2800" dirty="0" smtClean="0"/>
              <a:t>li</a:t>
            </a:r>
            <a:endParaRPr lang="en-US" sz="2800" dirty="0"/>
          </a:p>
          <a:p>
            <a:pPr lvl="2"/>
            <a:r>
              <a:rPr lang="en-US" sz="2800" dirty="0" smtClean="0"/>
              <a:t>□</a:t>
            </a:r>
            <a:r>
              <a:rPr lang="tr-TR" sz="2800" dirty="0" smtClean="0"/>
              <a:t> </a:t>
            </a:r>
            <a:r>
              <a:rPr lang="en-US" sz="2800" dirty="0" err="1" smtClean="0"/>
              <a:t>Yön</a:t>
            </a:r>
            <a:r>
              <a:rPr lang="en-US" sz="2800" dirty="0" smtClean="0"/>
              <a:t> </a:t>
            </a:r>
            <a:r>
              <a:rPr lang="en-US" sz="2800" dirty="0" err="1"/>
              <a:t>gösterme</a:t>
            </a:r>
            <a:r>
              <a:rPr lang="en-US" sz="2800" dirty="0"/>
              <a:t> </a:t>
            </a:r>
            <a:r>
              <a:rPr lang="en-US" sz="2800" dirty="0" smtClean="0"/>
              <a:t>h</a:t>
            </a:r>
            <a:r>
              <a:rPr lang="tr-TR" sz="2800" dirty="0" smtClean="0"/>
              <a:t>â</a:t>
            </a:r>
            <a:r>
              <a:rPr lang="en-US" sz="2800" dirty="0" smtClean="0"/>
              <a:t>li</a:t>
            </a:r>
            <a:endParaRPr lang="en-US" sz="2800" dirty="0"/>
          </a:p>
          <a:p>
            <a:pPr lvl="1"/>
            <a:r>
              <a:rPr lang="en-US" sz="2800" dirty="0" smtClean="0"/>
              <a:t>d</a:t>
            </a:r>
            <a:r>
              <a:rPr lang="en-US" sz="2800" dirty="0"/>
              <a:t>)	</a:t>
            </a:r>
            <a:r>
              <a:rPr lang="en-US" sz="2800" dirty="0" err="1"/>
              <a:t>Soru</a:t>
            </a:r>
            <a:r>
              <a:rPr lang="en-US" sz="2800" dirty="0"/>
              <a:t> </a:t>
            </a:r>
            <a:r>
              <a:rPr lang="en-US" sz="2800" dirty="0" err="1" smtClean="0"/>
              <a:t>eki</a:t>
            </a:r>
            <a:endParaRPr lang="en-US" sz="2800" dirty="0"/>
          </a:p>
        </p:txBody>
      </p:sp>
    </p:spTree>
    <p:extLst>
      <p:ext uri="{BB962C8B-B14F-4D97-AF65-F5344CB8AC3E}">
        <p14:creationId xmlns:p14="http://schemas.microsoft.com/office/powerpoint/2010/main" val="39641052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176337" y="1257300"/>
            <a:ext cx="13868400" cy="9140964"/>
          </a:xfrm>
          <a:prstGeom prst="rect">
            <a:avLst/>
          </a:prstGeom>
        </p:spPr>
        <p:txBody>
          <a:bodyPr wrap="square">
            <a:spAutoFit/>
          </a:bodyPr>
          <a:lstStyle/>
          <a:p>
            <a:r>
              <a:rPr lang="tr-TR" sz="2800" b="1" dirty="0" smtClean="0"/>
              <a:t>1. Şahıs </a:t>
            </a:r>
            <a:r>
              <a:rPr lang="tr-TR" sz="2800" b="1" dirty="0"/>
              <a:t>E</a:t>
            </a:r>
            <a:r>
              <a:rPr lang="tr-TR" sz="2800" b="1" dirty="0" smtClean="0"/>
              <a:t>kleri</a:t>
            </a:r>
            <a:r>
              <a:rPr lang="tr-TR" sz="2800" b="1" dirty="0"/>
              <a:t/>
            </a:r>
            <a:br>
              <a:rPr lang="tr-TR" sz="2800" b="1" dirty="0"/>
            </a:br>
            <a:r>
              <a:rPr lang="tr-TR" sz="2800" dirty="0" smtClean="0"/>
              <a:t>Şahıs </a:t>
            </a:r>
            <a:r>
              <a:rPr lang="tr-TR" sz="2800" dirty="0"/>
              <a:t>ekleri çekimli fiillerde hareketi yapan veya olan ş</a:t>
            </a:r>
            <a:r>
              <a:rPr lang="tr-TR" sz="2800" dirty="0" smtClean="0"/>
              <a:t>ahsı </a:t>
            </a:r>
            <a:r>
              <a:rPr lang="tr-TR" sz="2800" dirty="0"/>
              <a:t>ifade eden </a:t>
            </a:r>
            <a:r>
              <a:rPr lang="tr-TR" sz="2800" dirty="0" smtClean="0"/>
              <a:t>eklerdir.</a:t>
            </a:r>
          </a:p>
          <a:p>
            <a:r>
              <a:rPr lang="tr-TR" sz="2800" b="1" dirty="0" smtClean="0"/>
              <a:t>2. Şekil ve Zaman (Kip) </a:t>
            </a:r>
            <a:r>
              <a:rPr lang="tr-TR" sz="2800" b="1" dirty="0"/>
              <a:t>Ekleri</a:t>
            </a:r>
          </a:p>
          <a:p>
            <a:r>
              <a:rPr lang="tr-TR" sz="2800" dirty="0"/>
              <a:t>Fiil çekim ekleri, fiil kök veya gövdelerine eklenerek, fiillerin zamanını, yapılış şeklini belirtirler. </a:t>
            </a:r>
          </a:p>
          <a:p>
            <a:r>
              <a:rPr lang="tr-TR" sz="2800" dirty="0"/>
              <a:t>a) Bildirme (Haber) Kipleri</a:t>
            </a:r>
          </a:p>
          <a:p>
            <a:r>
              <a:rPr lang="tr-TR" sz="2800" dirty="0"/>
              <a:t> Geniş Zaman</a:t>
            </a:r>
          </a:p>
          <a:p>
            <a:r>
              <a:rPr lang="tr-TR" sz="2800" dirty="0"/>
              <a:t> Şimdiki Zaman</a:t>
            </a:r>
          </a:p>
          <a:p>
            <a:r>
              <a:rPr lang="tr-TR" sz="2800" dirty="0"/>
              <a:t> Görülen Geçmiş Zaman</a:t>
            </a:r>
          </a:p>
          <a:p>
            <a:r>
              <a:rPr lang="tr-TR" sz="2800" dirty="0"/>
              <a:t> Öğrenilen Geçmiş Zaman</a:t>
            </a:r>
          </a:p>
          <a:p>
            <a:r>
              <a:rPr lang="tr-TR" sz="2800" dirty="0"/>
              <a:t> Gelecek Zaman</a:t>
            </a:r>
          </a:p>
          <a:p>
            <a:r>
              <a:rPr lang="tr-TR" sz="2800" dirty="0"/>
              <a:t> </a:t>
            </a:r>
            <a:r>
              <a:rPr lang="tr-TR" sz="2800" dirty="0" smtClean="0"/>
              <a:t>b</a:t>
            </a:r>
            <a:r>
              <a:rPr lang="tr-TR" sz="2800" dirty="0"/>
              <a:t>) Tasarlama (Dilek) Kipleri</a:t>
            </a:r>
          </a:p>
          <a:p>
            <a:r>
              <a:rPr lang="tr-TR" sz="2800" dirty="0"/>
              <a:t> Şart Kipi</a:t>
            </a:r>
          </a:p>
          <a:p>
            <a:r>
              <a:rPr lang="tr-TR" sz="2800" dirty="0"/>
              <a:t> İstek Kipi</a:t>
            </a:r>
          </a:p>
          <a:p>
            <a:r>
              <a:rPr lang="tr-TR" sz="2800" dirty="0"/>
              <a:t> Gereklik </a:t>
            </a:r>
            <a:r>
              <a:rPr lang="tr-TR" sz="2800" dirty="0" smtClean="0"/>
              <a:t>Kipi</a:t>
            </a:r>
          </a:p>
          <a:p>
            <a:r>
              <a:rPr lang="tr-TR" sz="2800" dirty="0" smtClean="0"/>
              <a:t> Emir Kipi</a:t>
            </a:r>
          </a:p>
          <a:p>
            <a:r>
              <a:rPr lang="tr-TR" sz="2800" b="1" dirty="0" smtClean="0"/>
              <a:t>3. Olumsuzluk </a:t>
            </a:r>
            <a:r>
              <a:rPr lang="tr-TR" sz="2800" dirty="0" smtClean="0"/>
              <a:t>Eki: "-</a:t>
            </a:r>
            <a:r>
              <a:rPr lang="tr-TR" sz="2800" dirty="0" err="1"/>
              <a:t>ma</a:t>
            </a:r>
            <a:r>
              <a:rPr lang="tr-TR" sz="2800" dirty="0"/>
              <a:t>/-me"</a:t>
            </a:r>
          </a:p>
          <a:p>
            <a:r>
              <a:rPr lang="tr-TR" sz="2800" dirty="0"/>
              <a:t>• Fiil kök veya gövdelerine gelerek olumsuz çekimlerini yapar. Fiilin yapılmadığını, işin olmadığını bildirir. </a:t>
            </a:r>
          </a:p>
          <a:p>
            <a:r>
              <a:rPr lang="tr-TR" sz="2800" b="1" dirty="0"/>
              <a:t>4. </a:t>
            </a:r>
            <a:r>
              <a:rPr lang="tr-TR" sz="2800" b="1" dirty="0" smtClean="0"/>
              <a:t>Soru Eki</a:t>
            </a:r>
            <a:r>
              <a:rPr lang="tr-TR" sz="2800" dirty="0" smtClean="0"/>
              <a:t>: "</a:t>
            </a:r>
            <a:r>
              <a:rPr lang="tr-TR" sz="2800" dirty="0"/>
              <a:t>mı/ mi/ mu/ mü"</a:t>
            </a:r>
          </a:p>
          <a:p>
            <a:r>
              <a:rPr lang="tr-TR" sz="2800" dirty="0"/>
              <a:t>• Soru eki isimlerden ve fiillerden sonra kullanılabilir. Eklendiği kelimeden ayrı yazılır. ünlü uyumlarına girer </a:t>
            </a:r>
            <a:endParaRPr lang="tr-TR" sz="2400" dirty="0"/>
          </a:p>
        </p:txBody>
      </p:sp>
      <p:sp>
        <p:nvSpPr>
          <p:cNvPr id="13" name="TextBox 10"/>
          <p:cNvSpPr txBox="1"/>
          <p:nvPr/>
        </p:nvSpPr>
        <p:spPr>
          <a:xfrm>
            <a:off x="3200400" y="723900"/>
            <a:ext cx="4467726" cy="430887"/>
          </a:xfrm>
          <a:prstGeom prst="rect">
            <a:avLst/>
          </a:prstGeom>
        </p:spPr>
        <p:txBody>
          <a:bodyPr wrap="square" lIns="0" tIns="0" rIns="0" bIns="0" rtlCol="0" anchor="t">
            <a:spAutoFit/>
          </a:bodyPr>
          <a:lstStyle/>
          <a:p>
            <a:pPr marL="457200" indent="-457200">
              <a:buFont typeface="Arial" pitchFamily="34" charset="0"/>
              <a:buChar char="•"/>
            </a:pPr>
            <a:r>
              <a:rPr lang="tr-TR" sz="2800" b="1" dirty="0" smtClean="0"/>
              <a:t>FİİL ÇEKİM EKLERİ</a:t>
            </a:r>
            <a:endParaRPr lang="tr-TR" sz="2800" b="1" dirty="0"/>
          </a:p>
        </p:txBody>
      </p:sp>
      <p:sp>
        <p:nvSpPr>
          <p:cNvPr id="11" name="Dikdörtgen 10"/>
          <p:cNvSpPr/>
          <p:nvPr/>
        </p:nvSpPr>
        <p:spPr>
          <a:xfrm>
            <a:off x="3200400" y="3070910"/>
            <a:ext cx="11811000" cy="369332"/>
          </a:xfrm>
          <a:prstGeom prst="rect">
            <a:avLst/>
          </a:prstGeom>
        </p:spPr>
        <p:txBody>
          <a:bodyPr wrap="square">
            <a:spAutoFit/>
          </a:bodyPr>
          <a:lstStyle/>
          <a:p>
            <a:r>
              <a:rPr lang="tr-TR" dirty="0" smtClean="0"/>
              <a:t>.</a:t>
            </a:r>
            <a:endParaRPr lang="tr-TR" dirty="0"/>
          </a:p>
        </p:txBody>
      </p:sp>
    </p:spTree>
    <p:extLst>
      <p:ext uri="{BB962C8B-B14F-4D97-AF65-F5344CB8AC3E}">
        <p14:creationId xmlns:p14="http://schemas.microsoft.com/office/powerpoint/2010/main" val="11109280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1245930"/>
            <a:ext cx="14325600" cy="4462760"/>
          </a:xfrm>
          <a:prstGeom prst="rect">
            <a:avLst/>
          </a:prstGeom>
          <a:noFill/>
        </p:spPr>
        <p:txBody>
          <a:bodyPr wrap="square" rtlCol="0">
            <a:spAutoFit/>
          </a:bodyPr>
          <a:lstStyle/>
          <a:p>
            <a:pPr fontAlgn="base"/>
            <a:r>
              <a:rPr lang="tr-TR" sz="2800" b="1" dirty="0" smtClean="0"/>
              <a:t>EK FİİL </a:t>
            </a:r>
            <a:r>
              <a:rPr lang="tr-TR" sz="2800" b="1" dirty="0"/>
              <a:t>(EK </a:t>
            </a:r>
            <a:r>
              <a:rPr lang="tr-TR" sz="2800" b="1" dirty="0" smtClean="0"/>
              <a:t>EYLEM)</a:t>
            </a:r>
            <a:endParaRPr lang="tr-TR" sz="2800" dirty="0"/>
          </a:p>
          <a:p>
            <a:pPr fontAlgn="base"/>
            <a:endParaRPr lang="tr-TR" sz="2400" dirty="0"/>
          </a:p>
          <a:p>
            <a:pPr fontAlgn="base"/>
            <a:r>
              <a:rPr lang="tr-TR" sz="2400" dirty="0" smtClean="0"/>
              <a:t>Ek fiil </a:t>
            </a:r>
            <a:r>
              <a:rPr lang="tr-TR" sz="2400" dirty="0"/>
              <a:t>(</a:t>
            </a:r>
            <a:r>
              <a:rPr lang="tr-TR" sz="2400" dirty="0" smtClean="0"/>
              <a:t>ek eylem</a:t>
            </a:r>
            <a:r>
              <a:rPr lang="tr-TR" sz="2400" dirty="0"/>
              <a:t>, imek fiili, cevher fiil), Türkçede isimlerin ve isim soylu kelimelerin sonuna gelerek onların yüklem olarak kullanılmalarını sağlayan, ayrıca basit zamanlı fiillerden birleşik zamanlı fiil yapan çekim ekleridir.</a:t>
            </a:r>
          </a:p>
          <a:p>
            <a:pPr marL="342900" indent="-342900" fontAlgn="base">
              <a:buFont typeface="Arial" pitchFamily="34" charset="0"/>
              <a:buChar char="•"/>
            </a:pPr>
            <a:endParaRPr lang="tr-TR" sz="2000" b="1" u="sng" dirty="0" smtClean="0"/>
          </a:p>
          <a:p>
            <a:pPr marL="342900" indent="-342900" fontAlgn="base">
              <a:buFont typeface="Arial" pitchFamily="34" charset="0"/>
              <a:buChar char="•"/>
            </a:pPr>
            <a:r>
              <a:rPr lang="tr-TR" sz="2000" b="1" u="sng" dirty="0" smtClean="0"/>
              <a:t>Ek </a:t>
            </a:r>
            <a:r>
              <a:rPr lang="tr-TR" sz="2000" b="1" u="sng" dirty="0"/>
              <a:t>Fiilin Dört </a:t>
            </a:r>
            <a:r>
              <a:rPr lang="tr-TR" sz="2000" b="1" u="sng" dirty="0" smtClean="0"/>
              <a:t>Kipe </a:t>
            </a:r>
            <a:r>
              <a:rPr lang="tr-TR" sz="2000" b="1" u="sng" dirty="0"/>
              <a:t>G</a:t>
            </a:r>
            <a:r>
              <a:rPr lang="tr-TR" sz="2000" b="1" u="sng" dirty="0" smtClean="0"/>
              <a:t>öre Çekimi:</a:t>
            </a:r>
          </a:p>
          <a:p>
            <a:pPr marL="342900" indent="-342900" fontAlgn="base">
              <a:buFont typeface="Arial" pitchFamily="34" charset="0"/>
              <a:buChar char="•"/>
            </a:pPr>
            <a:endParaRPr lang="tr-TR" sz="2000" dirty="0"/>
          </a:p>
          <a:p>
            <a:pPr fontAlgn="base"/>
            <a:r>
              <a:rPr lang="tr-TR" sz="2000" b="1" dirty="0"/>
              <a:t>1) </a:t>
            </a:r>
            <a:r>
              <a:rPr lang="tr-TR" sz="2000" b="1" dirty="0" smtClean="0"/>
              <a:t>Ek fiilin </a:t>
            </a:r>
            <a:r>
              <a:rPr lang="tr-TR" sz="2000" b="1" dirty="0"/>
              <a:t>g</a:t>
            </a:r>
            <a:r>
              <a:rPr lang="tr-TR" sz="2000" b="1" dirty="0" smtClean="0"/>
              <a:t>eniş </a:t>
            </a:r>
            <a:r>
              <a:rPr lang="tr-TR" sz="2000" b="1" dirty="0"/>
              <a:t>zamanı </a:t>
            </a:r>
            <a:r>
              <a:rPr lang="tr-TR" sz="2000" dirty="0"/>
              <a:t>(-</a:t>
            </a:r>
            <a:r>
              <a:rPr lang="tr-TR" sz="2000" dirty="0" err="1"/>
              <a:t>ım</a:t>
            </a:r>
            <a:r>
              <a:rPr lang="tr-TR" sz="2000" dirty="0"/>
              <a:t>/-im/-um/-</a:t>
            </a:r>
            <a:r>
              <a:rPr lang="tr-TR" sz="2000" dirty="0" err="1"/>
              <a:t>üm</a:t>
            </a:r>
            <a:r>
              <a:rPr lang="tr-TR" sz="2000" dirty="0"/>
              <a:t>; -</a:t>
            </a:r>
            <a:r>
              <a:rPr lang="tr-TR" sz="2000" dirty="0" err="1"/>
              <a:t>dır</a:t>
            </a:r>
            <a:r>
              <a:rPr lang="tr-TR" sz="2000" dirty="0"/>
              <a:t>/-</a:t>
            </a:r>
            <a:r>
              <a:rPr lang="tr-TR" sz="2000" dirty="0" err="1"/>
              <a:t>dir</a:t>
            </a:r>
            <a:r>
              <a:rPr lang="tr-TR" sz="2000" dirty="0"/>
              <a:t>/-dur/-dür)</a:t>
            </a:r>
          </a:p>
          <a:p>
            <a:pPr fontAlgn="base"/>
            <a:r>
              <a:rPr lang="tr-TR" sz="2000" b="1" dirty="0"/>
              <a:t>2) </a:t>
            </a:r>
            <a:r>
              <a:rPr lang="tr-TR" sz="2000" b="1" dirty="0" smtClean="0"/>
              <a:t>Görülen (bilinen</a:t>
            </a:r>
            <a:r>
              <a:rPr lang="tr-TR" sz="2000" b="1" dirty="0"/>
              <a:t>) geçmiş zaman</a:t>
            </a:r>
            <a:r>
              <a:rPr lang="tr-TR" sz="2000" dirty="0"/>
              <a:t> (-</a:t>
            </a:r>
            <a:r>
              <a:rPr lang="tr-TR" sz="2000" dirty="0" err="1"/>
              <a:t>dı</a:t>
            </a:r>
            <a:r>
              <a:rPr lang="tr-TR" sz="2000" dirty="0"/>
              <a:t>/-</a:t>
            </a:r>
            <a:r>
              <a:rPr lang="tr-TR" sz="2000" dirty="0" err="1"/>
              <a:t>di</a:t>
            </a:r>
            <a:r>
              <a:rPr lang="tr-TR" sz="2000" dirty="0"/>
              <a:t>/-</a:t>
            </a:r>
            <a:r>
              <a:rPr lang="tr-TR" sz="2000" dirty="0" err="1"/>
              <a:t>du</a:t>
            </a:r>
            <a:r>
              <a:rPr lang="tr-TR" sz="2000" dirty="0"/>
              <a:t>/-</a:t>
            </a:r>
            <a:r>
              <a:rPr lang="tr-TR" sz="2000" dirty="0" err="1"/>
              <a:t>dü</a:t>
            </a:r>
            <a:r>
              <a:rPr lang="tr-TR" sz="2000" dirty="0"/>
              <a:t>; -</a:t>
            </a:r>
            <a:r>
              <a:rPr lang="tr-TR" sz="2000" dirty="0" err="1"/>
              <a:t>tı</a:t>
            </a:r>
            <a:r>
              <a:rPr lang="tr-TR" sz="2000" dirty="0"/>
              <a:t>/-ti/-tu/-</a:t>
            </a:r>
            <a:r>
              <a:rPr lang="tr-TR" sz="2000" dirty="0" err="1"/>
              <a:t>tü</a:t>
            </a:r>
            <a:r>
              <a:rPr lang="tr-TR" sz="2000" dirty="0"/>
              <a:t>)</a:t>
            </a:r>
          </a:p>
          <a:p>
            <a:pPr fontAlgn="base"/>
            <a:r>
              <a:rPr lang="tr-TR" sz="2000" b="1" dirty="0"/>
              <a:t>3) </a:t>
            </a:r>
            <a:r>
              <a:rPr lang="tr-TR" sz="2000" b="1" dirty="0" smtClean="0"/>
              <a:t>Duyulan (öğrenilen</a:t>
            </a:r>
            <a:r>
              <a:rPr lang="tr-TR" sz="2000" b="1" dirty="0"/>
              <a:t>) geçmiş zaman</a:t>
            </a:r>
            <a:r>
              <a:rPr lang="tr-TR" sz="2000" dirty="0"/>
              <a:t> (-</a:t>
            </a:r>
            <a:r>
              <a:rPr lang="tr-TR" sz="2000" dirty="0" err="1"/>
              <a:t>mış</a:t>
            </a:r>
            <a:r>
              <a:rPr lang="tr-TR" sz="2000" dirty="0"/>
              <a:t>/-</a:t>
            </a:r>
            <a:r>
              <a:rPr lang="tr-TR" sz="2000" dirty="0" err="1"/>
              <a:t>miş</a:t>
            </a:r>
            <a:r>
              <a:rPr lang="tr-TR" sz="2000" dirty="0"/>
              <a:t>/-muş/-</a:t>
            </a:r>
            <a:r>
              <a:rPr lang="tr-TR" sz="2000" dirty="0" err="1"/>
              <a:t>müş</a:t>
            </a:r>
            <a:r>
              <a:rPr lang="tr-TR" sz="2000" dirty="0"/>
              <a:t>)</a:t>
            </a:r>
          </a:p>
          <a:p>
            <a:pPr fontAlgn="base"/>
            <a:r>
              <a:rPr lang="tr-TR" sz="2000" b="1" dirty="0"/>
              <a:t>4) Şart kipi</a:t>
            </a:r>
            <a:r>
              <a:rPr lang="tr-TR" sz="2000" dirty="0"/>
              <a:t> (-</a:t>
            </a:r>
            <a:r>
              <a:rPr lang="tr-TR" sz="2000" dirty="0" err="1"/>
              <a:t>sa</a:t>
            </a:r>
            <a:r>
              <a:rPr lang="tr-TR" sz="2000" dirty="0"/>
              <a:t>/-se</a:t>
            </a:r>
            <a:r>
              <a:rPr lang="tr-TR" sz="2000" dirty="0" smtClean="0"/>
              <a:t>)</a:t>
            </a:r>
          </a:p>
          <a:p>
            <a:pPr fontAlgn="base"/>
            <a:endParaRPr lang="tr-TR" sz="2000" dirty="0"/>
          </a:p>
          <a:p>
            <a:endParaRPr lang="tr-TR" sz="2000" dirty="0"/>
          </a:p>
        </p:txBody>
      </p:sp>
    </p:spTree>
    <p:extLst>
      <p:ext uri="{BB962C8B-B14F-4D97-AF65-F5344CB8AC3E}">
        <p14:creationId xmlns:p14="http://schemas.microsoft.com/office/powerpoint/2010/main" val="42831730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647700"/>
            <a:ext cx="14325600" cy="9573903"/>
          </a:xfrm>
          <a:prstGeom prst="rect">
            <a:avLst/>
          </a:prstGeom>
          <a:noFill/>
        </p:spPr>
        <p:txBody>
          <a:bodyPr wrap="square" rtlCol="0">
            <a:spAutoFit/>
          </a:bodyPr>
          <a:lstStyle/>
          <a:p>
            <a:pPr indent="228600">
              <a:lnSpc>
                <a:spcPct val="115000"/>
              </a:lnSpc>
              <a:spcAft>
                <a:spcPts val="1000"/>
              </a:spcAft>
            </a:pPr>
            <a:r>
              <a:rPr lang="tr-TR" sz="4400" b="1" dirty="0" smtClean="0">
                <a:ea typeface="Calibri"/>
                <a:cs typeface="Times New Roman"/>
              </a:rPr>
              <a:t>KELİME TAHLİLİ</a:t>
            </a:r>
          </a:p>
          <a:p>
            <a:pPr indent="228600">
              <a:lnSpc>
                <a:spcPct val="115000"/>
              </a:lnSpc>
              <a:spcAft>
                <a:spcPts val="1000"/>
              </a:spcAft>
            </a:pPr>
            <a:r>
              <a:rPr lang="tr-TR" sz="2400" dirty="0" smtClean="0">
                <a:ea typeface="Calibri"/>
                <a:cs typeface="Times New Roman"/>
              </a:rPr>
              <a:t>Herhangi </a:t>
            </a:r>
            <a:r>
              <a:rPr lang="tr-TR" sz="2400" dirty="0">
                <a:ea typeface="Calibri"/>
                <a:cs typeface="Times New Roman"/>
              </a:rPr>
              <a:t>bir kelimenin tahlilini yapmaya başlamadan önce aşağıdaki hususlar hatırlanmalıdır:</a:t>
            </a:r>
          </a:p>
          <a:p>
            <a:pPr marL="342900" lvl="0" indent="-342900">
              <a:lnSpc>
                <a:spcPct val="115000"/>
              </a:lnSpc>
              <a:spcAft>
                <a:spcPts val="0"/>
              </a:spcAft>
              <a:buFont typeface="Symbol"/>
              <a:buChar char=""/>
            </a:pPr>
            <a:r>
              <a:rPr lang="tr-TR" sz="2400" dirty="0">
                <a:ea typeface="Calibri"/>
                <a:cs typeface="Times New Roman"/>
              </a:rPr>
              <a:t>İster yapım eki ister çekim eki olsun isme gelen bir ek, fiile; fiile gelen bir ek, isme gelmez. Şekil benzerliği olan eklerin çeşidini doğru belirlemede o ekten sonra elen ek veya kelimeye bakılır.</a:t>
            </a:r>
          </a:p>
          <a:p>
            <a:pPr marL="342900" lvl="0" indent="-342900">
              <a:lnSpc>
                <a:spcPct val="115000"/>
              </a:lnSpc>
              <a:spcAft>
                <a:spcPts val="0"/>
              </a:spcAft>
              <a:buFont typeface="Symbol"/>
              <a:buChar char=""/>
            </a:pPr>
            <a:r>
              <a:rPr lang="tr-TR" sz="2400" dirty="0">
                <a:ea typeface="Calibri"/>
                <a:cs typeface="Times New Roman"/>
              </a:rPr>
              <a:t>Kalıplaşmış birkaç örnek dışında önce yapım eki sonra çekim eki gelir.</a:t>
            </a:r>
          </a:p>
          <a:p>
            <a:pPr marL="342900" lvl="0" indent="-342900">
              <a:lnSpc>
                <a:spcPct val="115000"/>
              </a:lnSpc>
              <a:spcAft>
                <a:spcPts val="0"/>
              </a:spcAft>
              <a:buFont typeface="Symbol"/>
              <a:buChar char=""/>
            </a:pPr>
            <a:r>
              <a:rPr lang="tr-TR" sz="2400" dirty="0">
                <a:ea typeface="Calibri"/>
                <a:cs typeface="Times New Roman"/>
              </a:rPr>
              <a:t>Birkaç istisna dışında aynı gruptan iki çekim eki üst üste gelmez.</a:t>
            </a:r>
          </a:p>
          <a:p>
            <a:pPr marL="342900" lvl="0" indent="-342900">
              <a:lnSpc>
                <a:spcPct val="115000"/>
              </a:lnSpc>
              <a:spcAft>
                <a:spcPts val="0"/>
              </a:spcAft>
              <a:buFont typeface="Symbol"/>
              <a:buChar char=""/>
            </a:pPr>
            <a:r>
              <a:rPr lang="tr-TR" sz="2400" dirty="0">
                <a:ea typeface="Calibri"/>
                <a:cs typeface="Times New Roman"/>
              </a:rPr>
              <a:t>Ekler genelde ünlü ve ünsüz uyumlarına uyar. Bu sebeple bir yapım ekinin sekiz şekli (ör. –</a:t>
            </a:r>
            <a:r>
              <a:rPr lang="tr-TR" sz="2400" dirty="0" err="1">
                <a:ea typeface="Calibri"/>
                <a:cs typeface="Times New Roman"/>
              </a:rPr>
              <a:t>cı</a:t>
            </a:r>
            <a:r>
              <a:rPr lang="tr-TR" sz="2400" dirty="0">
                <a:ea typeface="Calibri"/>
                <a:cs typeface="Times New Roman"/>
              </a:rPr>
              <a:t>, </a:t>
            </a:r>
          </a:p>
          <a:p>
            <a:pPr marL="457200">
              <a:lnSpc>
                <a:spcPct val="115000"/>
              </a:lnSpc>
              <a:spcAft>
                <a:spcPts val="0"/>
              </a:spcAft>
            </a:pPr>
            <a:r>
              <a:rPr lang="tr-TR" sz="2400" dirty="0">
                <a:ea typeface="Calibri"/>
                <a:cs typeface="Times New Roman"/>
              </a:rPr>
              <a:t>-</a:t>
            </a:r>
            <a:r>
              <a:rPr lang="tr-TR" sz="2400" dirty="0" err="1">
                <a:ea typeface="Calibri"/>
                <a:cs typeface="Times New Roman"/>
              </a:rPr>
              <a:t>ci</a:t>
            </a:r>
            <a:r>
              <a:rPr lang="tr-TR" sz="2400" dirty="0">
                <a:ea typeface="Calibri"/>
                <a:cs typeface="Times New Roman"/>
              </a:rPr>
              <a:t>, -</a:t>
            </a:r>
            <a:r>
              <a:rPr lang="tr-TR" sz="2400" dirty="0" err="1">
                <a:ea typeface="Calibri"/>
                <a:cs typeface="Times New Roman"/>
              </a:rPr>
              <a:t>cu</a:t>
            </a:r>
            <a:r>
              <a:rPr lang="tr-TR" sz="2400" dirty="0">
                <a:ea typeface="Calibri"/>
                <a:cs typeface="Times New Roman"/>
              </a:rPr>
              <a:t>, -</a:t>
            </a:r>
            <a:r>
              <a:rPr lang="tr-TR" sz="2400" dirty="0" err="1">
                <a:ea typeface="Calibri"/>
                <a:cs typeface="Times New Roman"/>
              </a:rPr>
              <a:t>cü</a:t>
            </a:r>
            <a:r>
              <a:rPr lang="tr-TR" sz="2400" dirty="0">
                <a:ea typeface="Calibri"/>
                <a:cs typeface="Times New Roman"/>
              </a:rPr>
              <a:t>; -</a:t>
            </a:r>
            <a:r>
              <a:rPr lang="tr-TR" sz="2400" dirty="0" err="1">
                <a:ea typeface="Calibri"/>
                <a:cs typeface="Times New Roman"/>
              </a:rPr>
              <a:t>çı</a:t>
            </a:r>
            <a:r>
              <a:rPr lang="tr-TR" sz="2400" dirty="0">
                <a:ea typeface="Calibri"/>
                <a:cs typeface="Times New Roman"/>
              </a:rPr>
              <a:t>, -</a:t>
            </a:r>
            <a:r>
              <a:rPr lang="tr-TR" sz="2400" dirty="0" err="1">
                <a:ea typeface="Calibri"/>
                <a:cs typeface="Times New Roman"/>
              </a:rPr>
              <a:t>çi</a:t>
            </a:r>
            <a:r>
              <a:rPr lang="tr-TR" sz="2400" dirty="0">
                <a:ea typeface="Calibri"/>
                <a:cs typeface="Times New Roman"/>
              </a:rPr>
              <a:t>, -</a:t>
            </a:r>
            <a:r>
              <a:rPr lang="tr-TR" sz="2400" dirty="0" err="1">
                <a:ea typeface="Calibri"/>
                <a:cs typeface="Times New Roman"/>
              </a:rPr>
              <a:t>çu</a:t>
            </a:r>
            <a:r>
              <a:rPr lang="tr-TR" sz="2400" dirty="0">
                <a:ea typeface="Calibri"/>
                <a:cs typeface="Times New Roman"/>
              </a:rPr>
              <a:t>, -</a:t>
            </a:r>
            <a:r>
              <a:rPr lang="tr-TR" sz="2400" dirty="0" err="1">
                <a:ea typeface="Calibri"/>
                <a:cs typeface="Times New Roman"/>
              </a:rPr>
              <a:t>çü</a:t>
            </a:r>
            <a:r>
              <a:rPr lang="tr-TR" sz="2400" dirty="0">
                <a:ea typeface="Calibri"/>
                <a:cs typeface="Times New Roman"/>
              </a:rPr>
              <a:t>) bulunabilir.</a:t>
            </a:r>
          </a:p>
          <a:p>
            <a:pPr marL="342900" lvl="0" indent="-342900">
              <a:lnSpc>
                <a:spcPct val="115000"/>
              </a:lnSpc>
              <a:spcAft>
                <a:spcPts val="0"/>
              </a:spcAft>
              <a:buFont typeface="Symbol"/>
              <a:buChar char=""/>
            </a:pPr>
            <a:r>
              <a:rPr lang="tr-TR" sz="2400" dirty="0">
                <a:ea typeface="Calibri"/>
                <a:cs typeface="Times New Roman"/>
              </a:rPr>
              <a:t>Ekin işlevi ünlü üzerinde bulunduğunda araya giren “y, n” koruyucu ünsüzdür. Ekin işlevi ünsüz üzerinde olduğunda araya giren “ı, i, u, ü” yardımcı veya bağlayıcı ünlüdür.</a:t>
            </a:r>
          </a:p>
          <a:p>
            <a:pPr marL="342900" lvl="0" indent="-342900">
              <a:lnSpc>
                <a:spcPct val="115000"/>
              </a:lnSpc>
              <a:spcAft>
                <a:spcPts val="0"/>
              </a:spcAft>
              <a:buFont typeface="Symbol"/>
              <a:buChar char=""/>
            </a:pPr>
            <a:r>
              <a:rPr lang="tr-TR" sz="2400" dirty="0">
                <a:ea typeface="Calibri"/>
                <a:cs typeface="Times New Roman"/>
              </a:rPr>
              <a:t>Kelime türetmede veya çekimde ünsüz değişimi, ünlü düşmesi gibi bazı ses olayları olabileceği unutulmamalıdır.</a:t>
            </a:r>
          </a:p>
          <a:p>
            <a:pPr marL="342900" lvl="0" indent="-342900">
              <a:lnSpc>
                <a:spcPct val="115000"/>
              </a:lnSpc>
              <a:spcAft>
                <a:spcPts val="0"/>
              </a:spcAft>
              <a:buFont typeface="Symbol"/>
              <a:buChar char=""/>
            </a:pPr>
            <a:r>
              <a:rPr lang="tr-TR" sz="2400" dirty="0">
                <a:ea typeface="Calibri"/>
                <a:cs typeface="Times New Roman"/>
              </a:rPr>
              <a:t>Ekin çeşidini belirlemede tereddüt edildiğinde benzer başka bir kelimeyle sağlama yapılabilir.</a:t>
            </a:r>
          </a:p>
          <a:p>
            <a:pPr marL="342900" lvl="0" indent="-342900">
              <a:lnSpc>
                <a:spcPct val="115000"/>
              </a:lnSpc>
              <a:spcAft>
                <a:spcPts val="1000"/>
              </a:spcAft>
              <a:buFont typeface="Symbol"/>
              <a:buChar char=""/>
            </a:pPr>
            <a:r>
              <a:rPr lang="tr-TR" sz="2400" dirty="0">
                <a:ea typeface="Calibri"/>
                <a:cs typeface="Times New Roman"/>
              </a:rPr>
              <a:t>Çekim ekleri kelimenin anlamında değişiklik yapmamasıyla yapın eklerinden ayrılır.</a:t>
            </a:r>
          </a:p>
          <a:p>
            <a:pPr marL="228600">
              <a:lnSpc>
                <a:spcPct val="115000"/>
              </a:lnSpc>
              <a:spcAft>
                <a:spcPts val="1000"/>
              </a:spcAft>
            </a:pPr>
            <a:r>
              <a:rPr lang="tr-TR" sz="2400" dirty="0">
                <a:ea typeface="Calibri"/>
                <a:cs typeface="Times New Roman"/>
              </a:rPr>
              <a:t>Kelime tahlili yapılırken önce kök tespit edilir. Bunun için Türkçedeki kelime köklerinin genellikle tek heceli olduğu hatırlanarak mümkün olduğu kadar anlamlı en küçük parçaya gidilir. Kelimenin son şekliyle anlam ilgisi olup olmadığına bakılır, anlam </a:t>
            </a:r>
            <a:r>
              <a:rPr lang="tr-TR" sz="2400" dirty="0" err="1">
                <a:ea typeface="Calibri"/>
                <a:cs typeface="Times New Roman"/>
              </a:rPr>
              <a:t>ilgsi</a:t>
            </a:r>
            <a:r>
              <a:rPr lang="tr-TR" sz="2400" dirty="0">
                <a:ea typeface="Calibri"/>
                <a:cs typeface="Times New Roman"/>
              </a:rPr>
              <a:t> yoksa takip eden unsura geçilir. Bu köke mastar eki (-</a:t>
            </a:r>
            <a:r>
              <a:rPr lang="tr-TR" sz="2400" dirty="0" err="1">
                <a:ea typeface="Calibri"/>
                <a:cs typeface="Times New Roman"/>
              </a:rPr>
              <a:t>mak</a:t>
            </a:r>
            <a:r>
              <a:rPr lang="tr-TR" sz="2400" dirty="0">
                <a:ea typeface="Calibri"/>
                <a:cs typeface="Times New Roman"/>
              </a:rPr>
              <a:t>,-</a:t>
            </a:r>
            <a:r>
              <a:rPr lang="tr-TR" sz="2400" dirty="0" err="1">
                <a:ea typeface="Calibri"/>
                <a:cs typeface="Times New Roman"/>
              </a:rPr>
              <a:t>mek</a:t>
            </a:r>
            <a:r>
              <a:rPr lang="tr-TR" sz="2400" dirty="0">
                <a:ea typeface="Calibri"/>
                <a:cs typeface="Times New Roman"/>
              </a:rPr>
              <a:t>) getirilebiliyorsa ve bunu takip eden ek, fiile gelen bir ekse bu, fiil köküdür. Değilse isim köküdür. Her yapım ekinden sonra yukarıdaki hususlar göz önünde bulundurularak mastar eki getirilir. Oluyorsa o ek, fiil yapma ekidir. Olmuyorsa isim yapma ekidir. Kelimede yapım eklerini takip eden çekim ekleri, işlevlerine göre adlandırılır.</a:t>
            </a:r>
          </a:p>
          <a:p>
            <a:pPr fontAlgn="base"/>
            <a:endParaRPr lang="tr-TR" sz="2000" dirty="0" smtClean="0"/>
          </a:p>
          <a:p>
            <a:endParaRPr lang="tr-TR" sz="2000" dirty="0"/>
          </a:p>
        </p:txBody>
      </p:sp>
    </p:spTree>
    <p:extLst>
      <p:ext uri="{BB962C8B-B14F-4D97-AF65-F5344CB8AC3E}">
        <p14:creationId xmlns:p14="http://schemas.microsoft.com/office/powerpoint/2010/main" val="17770567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200400" y="1496348"/>
            <a:ext cx="13868400" cy="461665"/>
          </a:xfrm>
          <a:prstGeom prst="rect">
            <a:avLst/>
          </a:prstGeom>
        </p:spPr>
        <p:txBody>
          <a:bodyPr wrap="square">
            <a:spAutoFit/>
          </a:bodyPr>
          <a:lstStyle/>
          <a:p>
            <a:r>
              <a:rPr lang="en-US" sz="2400" b="1" dirty="0"/>
              <a:t> </a:t>
            </a:r>
            <a:endParaRPr lang="tr-TR" sz="2400" dirty="0"/>
          </a:p>
        </p:txBody>
      </p:sp>
      <p:sp>
        <p:nvSpPr>
          <p:cNvPr id="12" name="Metin kutusu 11"/>
          <p:cNvSpPr txBox="1"/>
          <p:nvPr/>
        </p:nvSpPr>
        <p:spPr>
          <a:xfrm>
            <a:off x="3200400" y="647700"/>
            <a:ext cx="14859000" cy="8896795"/>
          </a:xfrm>
          <a:prstGeom prst="rect">
            <a:avLst/>
          </a:prstGeom>
          <a:noFill/>
        </p:spPr>
        <p:txBody>
          <a:bodyPr wrap="square" rtlCol="0">
            <a:spAutoFit/>
          </a:bodyPr>
          <a:lstStyle/>
          <a:p>
            <a:pPr marL="228600">
              <a:lnSpc>
                <a:spcPct val="115000"/>
              </a:lnSpc>
              <a:spcAft>
                <a:spcPts val="1000"/>
              </a:spcAft>
            </a:pPr>
            <a:r>
              <a:rPr lang="tr-TR" sz="3200" b="1" dirty="0" smtClean="0">
                <a:ea typeface="Calibri"/>
                <a:cs typeface="Times New Roman"/>
              </a:rPr>
              <a:t>Örnekler:</a:t>
            </a:r>
          </a:p>
          <a:p>
            <a:pPr marL="228600">
              <a:lnSpc>
                <a:spcPct val="115000"/>
              </a:lnSpc>
              <a:spcAft>
                <a:spcPts val="1000"/>
              </a:spcAft>
            </a:pPr>
            <a:endParaRPr lang="tr-TR" sz="2800" dirty="0" smtClean="0">
              <a:ea typeface="Calibri"/>
              <a:cs typeface="Times New Roman"/>
            </a:endParaRPr>
          </a:p>
          <a:p>
            <a:pPr marL="685800" indent="-457200">
              <a:lnSpc>
                <a:spcPct val="115000"/>
              </a:lnSpc>
              <a:spcAft>
                <a:spcPts val="1000"/>
              </a:spcAft>
              <a:buFont typeface="Arial" pitchFamily="34" charset="0"/>
              <a:buChar char="•"/>
            </a:pPr>
            <a:r>
              <a:rPr lang="tr-TR" sz="2800" b="1" dirty="0" smtClean="0">
                <a:ea typeface="Calibri"/>
                <a:cs typeface="Times New Roman"/>
              </a:rPr>
              <a:t>umduklarını</a:t>
            </a:r>
            <a:endParaRPr lang="tr-TR" sz="2800" b="1" dirty="0">
              <a:ea typeface="Calibri"/>
              <a:cs typeface="Times New Roman"/>
            </a:endParaRPr>
          </a:p>
          <a:p>
            <a:pPr marL="228600">
              <a:lnSpc>
                <a:spcPct val="115000"/>
              </a:lnSpc>
              <a:spcAft>
                <a:spcPts val="1000"/>
              </a:spcAft>
            </a:pPr>
            <a:r>
              <a:rPr lang="tr-TR" sz="2800" dirty="0">
                <a:ea typeface="Calibri"/>
                <a:cs typeface="Times New Roman"/>
              </a:rPr>
              <a:t>     </a:t>
            </a:r>
            <a:r>
              <a:rPr lang="tr-TR" sz="4000" b="1" u="sng" dirty="0">
                <a:ea typeface="Calibri"/>
                <a:cs typeface="Times New Roman"/>
              </a:rPr>
              <a:t>um</a:t>
            </a:r>
            <a:r>
              <a:rPr lang="tr-TR" sz="2800" dirty="0">
                <a:ea typeface="Calibri"/>
                <a:cs typeface="Times New Roman"/>
              </a:rPr>
              <a:t> </a:t>
            </a:r>
            <a:r>
              <a:rPr lang="tr-TR" sz="1600" dirty="0">
                <a:ea typeface="Calibri"/>
                <a:cs typeface="Times New Roman"/>
              </a:rPr>
              <a:t> </a:t>
            </a:r>
            <a:r>
              <a:rPr lang="tr-TR" sz="2800" dirty="0">
                <a:ea typeface="Calibri"/>
                <a:cs typeface="Times New Roman"/>
              </a:rPr>
              <a:t>      -           </a:t>
            </a:r>
            <a:r>
              <a:rPr lang="tr-TR" sz="4000" b="1" u="sng" dirty="0" err="1">
                <a:ea typeface="Calibri"/>
                <a:cs typeface="Times New Roman"/>
              </a:rPr>
              <a:t>duk</a:t>
            </a:r>
            <a:r>
              <a:rPr lang="tr-TR" sz="2800" b="1" dirty="0">
                <a:ea typeface="Calibri"/>
                <a:cs typeface="Times New Roman"/>
              </a:rPr>
              <a:t> </a:t>
            </a:r>
            <a:r>
              <a:rPr lang="tr-TR" sz="2800" dirty="0">
                <a:ea typeface="Calibri"/>
                <a:cs typeface="Times New Roman"/>
              </a:rPr>
              <a:t>                +             </a:t>
            </a:r>
            <a:r>
              <a:rPr lang="tr-TR" sz="4000" b="1" u="sng" dirty="0" err="1">
                <a:ea typeface="Calibri"/>
                <a:cs typeface="Times New Roman"/>
              </a:rPr>
              <a:t>ları</a:t>
            </a:r>
            <a:r>
              <a:rPr lang="tr-TR" sz="2800" dirty="0">
                <a:ea typeface="Calibri"/>
                <a:cs typeface="Times New Roman"/>
              </a:rPr>
              <a:t>               +                 </a:t>
            </a:r>
            <a:r>
              <a:rPr lang="tr-TR" sz="4000" b="1" u="sng" dirty="0">
                <a:ea typeface="Calibri"/>
                <a:cs typeface="Times New Roman"/>
              </a:rPr>
              <a:t>n</a:t>
            </a:r>
            <a:r>
              <a:rPr lang="tr-TR" sz="2800" dirty="0">
                <a:ea typeface="Calibri"/>
                <a:cs typeface="Times New Roman"/>
              </a:rPr>
              <a:t>                +            </a:t>
            </a:r>
            <a:r>
              <a:rPr lang="tr-TR" sz="4000" b="1" dirty="0">
                <a:ea typeface="Calibri"/>
                <a:cs typeface="Times New Roman"/>
              </a:rPr>
              <a:t> </a:t>
            </a:r>
            <a:r>
              <a:rPr lang="tr-TR" sz="4000" b="1" u="sng" dirty="0">
                <a:ea typeface="Calibri"/>
                <a:cs typeface="Times New Roman"/>
              </a:rPr>
              <a:t>ı</a:t>
            </a:r>
            <a:endParaRPr lang="tr-TR" sz="2800" u="sng" dirty="0">
              <a:ea typeface="Calibri"/>
              <a:cs typeface="Times New Roman"/>
            </a:endParaRPr>
          </a:p>
          <a:p>
            <a:pPr marL="228600">
              <a:lnSpc>
                <a:spcPct val="115000"/>
              </a:lnSpc>
              <a:spcAft>
                <a:spcPts val="1000"/>
              </a:spcAft>
            </a:pPr>
            <a:r>
              <a:rPr lang="tr-TR" sz="2800" dirty="0">
                <a:ea typeface="Calibri"/>
                <a:cs typeface="Times New Roman"/>
              </a:rPr>
              <a:t>Fiil kökü          Sıfat-fiil yapma eki              Ç3.Ş İyelik eki         Yardımcı ünsüz             Belirtme hâli eki</a:t>
            </a:r>
          </a:p>
          <a:p>
            <a:pPr>
              <a:lnSpc>
                <a:spcPct val="115000"/>
              </a:lnSpc>
              <a:spcAft>
                <a:spcPts val="1000"/>
              </a:spcAft>
            </a:pPr>
            <a:r>
              <a:rPr lang="tr-TR" sz="2800" dirty="0">
                <a:ea typeface="Calibri"/>
                <a:cs typeface="Times New Roman"/>
              </a:rPr>
              <a:t> </a:t>
            </a:r>
          </a:p>
          <a:p>
            <a:pPr marL="457200" indent="-457200">
              <a:lnSpc>
                <a:spcPct val="115000"/>
              </a:lnSpc>
              <a:spcAft>
                <a:spcPts val="1000"/>
              </a:spcAft>
              <a:buFont typeface="Arial" pitchFamily="34" charset="0"/>
              <a:buChar char="•"/>
            </a:pPr>
            <a:r>
              <a:rPr lang="tr-TR" sz="2800" b="1" dirty="0">
                <a:ea typeface="Calibri"/>
                <a:cs typeface="Times New Roman"/>
              </a:rPr>
              <a:t>sorulacağından (</a:t>
            </a:r>
            <a:r>
              <a:rPr lang="tr-TR" sz="2800" b="1" dirty="0" smtClean="0">
                <a:ea typeface="Calibri"/>
                <a:cs typeface="Times New Roman"/>
              </a:rPr>
              <a:t>sor - u - l - </a:t>
            </a:r>
            <a:r>
              <a:rPr lang="tr-TR" sz="2800" b="1" dirty="0" err="1" smtClean="0">
                <a:ea typeface="Calibri"/>
                <a:cs typeface="Times New Roman"/>
              </a:rPr>
              <a:t>acak</a:t>
            </a:r>
            <a:r>
              <a:rPr lang="tr-TR" sz="2800" b="1" dirty="0" smtClean="0">
                <a:ea typeface="Calibri"/>
                <a:cs typeface="Times New Roman"/>
              </a:rPr>
              <a:t> + ı + n + dan</a:t>
            </a:r>
            <a:r>
              <a:rPr lang="tr-TR" sz="2800" dirty="0">
                <a:ea typeface="Calibri"/>
                <a:cs typeface="Times New Roman"/>
              </a:rPr>
              <a:t>)</a:t>
            </a:r>
          </a:p>
          <a:p>
            <a:pPr lvl="1">
              <a:lnSpc>
                <a:spcPct val="115000"/>
              </a:lnSpc>
            </a:pPr>
            <a:r>
              <a:rPr lang="tr-TR" sz="2800" dirty="0">
                <a:ea typeface="Calibri"/>
                <a:cs typeface="Times New Roman"/>
              </a:rPr>
              <a:t>sor-	: Fiil kökü</a:t>
            </a:r>
          </a:p>
          <a:p>
            <a:pPr lvl="1">
              <a:lnSpc>
                <a:spcPct val="115000"/>
              </a:lnSpc>
            </a:pPr>
            <a:r>
              <a:rPr lang="tr-TR" sz="2800" dirty="0">
                <a:ea typeface="Calibri"/>
                <a:cs typeface="Times New Roman"/>
              </a:rPr>
              <a:t>u	</a:t>
            </a:r>
            <a:r>
              <a:rPr lang="tr-TR" sz="2800" dirty="0" smtClean="0">
                <a:ea typeface="Calibri"/>
                <a:cs typeface="Times New Roman"/>
              </a:rPr>
              <a:t>	: </a:t>
            </a:r>
            <a:r>
              <a:rPr lang="tr-TR" sz="2800" dirty="0">
                <a:ea typeface="Calibri"/>
                <a:cs typeface="Times New Roman"/>
              </a:rPr>
              <a:t>Bağlayıcı ünlü</a:t>
            </a:r>
          </a:p>
          <a:p>
            <a:pPr lvl="1">
              <a:lnSpc>
                <a:spcPct val="115000"/>
              </a:lnSpc>
            </a:pPr>
            <a:r>
              <a:rPr lang="tr-TR" sz="2800" dirty="0">
                <a:ea typeface="Calibri"/>
                <a:cs typeface="Times New Roman"/>
              </a:rPr>
              <a:t>-l-	</a:t>
            </a:r>
            <a:r>
              <a:rPr lang="tr-TR" sz="2800" dirty="0" smtClean="0">
                <a:ea typeface="Calibri"/>
                <a:cs typeface="Times New Roman"/>
              </a:rPr>
              <a:t>	: </a:t>
            </a:r>
            <a:r>
              <a:rPr lang="tr-TR" sz="2800" dirty="0">
                <a:ea typeface="Calibri"/>
                <a:cs typeface="Times New Roman"/>
              </a:rPr>
              <a:t>Fiilden fiil yapma eki</a:t>
            </a:r>
          </a:p>
          <a:p>
            <a:pPr lvl="1">
              <a:lnSpc>
                <a:spcPct val="115000"/>
              </a:lnSpc>
            </a:pPr>
            <a:r>
              <a:rPr lang="tr-TR" sz="2800" dirty="0" err="1">
                <a:ea typeface="Calibri"/>
                <a:cs typeface="Times New Roman"/>
              </a:rPr>
              <a:t>acak</a:t>
            </a:r>
            <a:r>
              <a:rPr lang="tr-TR" sz="2800" dirty="0">
                <a:ea typeface="Calibri"/>
                <a:cs typeface="Times New Roman"/>
              </a:rPr>
              <a:t> (&gt;ğ</a:t>
            </a:r>
            <a:r>
              <a:rPr lang="tr-TR" sz="2800" dirty="0" smtClean="0">
                <a:ea typeface="Calibri"/>
                <a:cs typeface="Times New Roman"/>
              </a:rPr>
              <a:t>)	: </a:t>
            </a:r>
            <a:r>
              <a:rPr lang="tr-TR" sz="2800" dirty="0">
                <a:ea typeface="Calibri"/>
                <a:cs typeface="Times New Roman"/>
              </a:rPr>
              <a:t>Sıfat-fiil yapma eki</a:t>
            </a:r>
          </a:p>
          <a:p>
            <a:pPr lvl="1">
              <a:lnSpc>
                <a:spcPct val="115000"/>
              </a:lnSpc>
            </a:pPr>
            <a:r>
              <a:rPr lang="tr-TR" sz="2800" dirty="0">
                <a:ea typeface="Calibri"/>
                <a:cs typeface="Times New Roman"/>
              </a:rPr>
              <a:t>+ı	</a:t>
            </a:r>
            <a:r>
              <a:rPr lang="tr-TR" sz="2800" dirty="0" smtClean="0">
                <a:ea typeface="Calibri"/>
                <a:cs typeface="Times New Roman"/>
              </a:rPr>
              <a:t>	: Teklik </a:t>
            </a:r>
            <a:r>
              <a:rPr lang="tr-TR" sz="2800" dirty="0">
                <a:ea typeface="Calibri"/>
                <a:cs typeface="Times New Roman"/>
              </a:rPr>
              <a:t>3. şahıs iyelik eki</a:t>
            </a:r>
          </a:p>
          <a:p>
            <a:pPr lvl="1">
              <a:lnSpc>
                <a:spcPct val="115000"/>
              </a:lnSpc>
            </a:pPr>
            <a:r>
              <a:rPr lang="tr-TR" sz="2800" dirty="0">
                <a:ea typeface="Calibri"/>
                <a:cs typeface="Times New Roman"/>
              </a:rPr>
              <a:t>n	</a:t>
            </a:r>
            <a:r>
              <a:rPr lang="tr-TR" sz="2800" dirty="0" smtClean="0">
                <a:ea typeface="Calibri"/>
                <a:cs typeface="Times New Roman"/>
              </a:rPr>
              <a:t>	: </a:t>
            </a:r>
            <a:r>
              <a:rPr lang="tr-TR" sz="2800" dirty="0">
                <a:ea typeface="Calibri"/>
                <a:cs typeface="Times New Roman"/>
              </a:rPr>
              <a:t>Koruyucu ünsüz</a:t>
            </a:r>
          </a:p>
          <a:p>
            <a:pPr lvl="1">
              <a:lnSpc>
                <a:spcPct val="115000"/>
              </a:lnSpc>
            </a:pPr>
            <a:r>
              <a:rPr lang="tr-TR" sz="2800" dirty="0">
                <a:ea typeface="Calibri"/>
                <a:cs typeface="Times New Roman"/>
              </a:rPr>
              <a:t>+dan	: Uzaklaşma hâli </a:t>
            </a:r>
            <a:r>
              <a:rPr lang="tr-TR" sz="2800" dirty="0" smtClean="0">
                <a:ea typeface="Calibri"/>
                <a:cs typeface="Times New Roman"/>
              </a:rPr>
              <a:t>eki (çekim </a:t>
            </a:r>
            <a:r>
              <a:rPr lang="tr-TR" sz="2800" dirty="0">
                <a:ea typeface="Calibri"/>
                <a:cs typeface="Times New Roman"/>
              </a:rPr>
              <a:t>eki)</a:t>
            </a:r>
          </a:p>
          <a:p>
            <a:pPr fontAlgn="base"/>
            <a:endParaRPr lang="tr-TR" sz="2000" dirty="0" smtClean="0"/>
          </a:p>
          <a:p>
            <a:endParaRPr lang="tr-TR" sz="2000" dirty="0"/>
          </a:p>
        </p:txBody>
      </p:sp>
    </p:spTree>
    <p:extLst>
      <p:ext uri="{BB962C8B-B14F-4D97-AF65-F5344CB8AC3E}">
        <p14:creationId xmlns:p14="http://schemas.microsoft.com/office/powerpoint/2010/main" val="15569196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3008</TotalTime>
  <Words>1071</Words>
  <Application>Microsoft Office PowerPoint</Application>
  <PresentationFormat>Özel</PresentationFormat>
  <Paragraphs>259</Paragraphs>
  <Slides>25</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25</vt:i4>
      </vt:variant>
    </vt:vector>
  </HeadingPairs>
  <TitlesOfParts>
    <vt:vector size="34" baseType="lpstr">
      <vt:lpstr>Arial</vt:lpstr>
      <vt:lpstr>Times New Roman</vt:lpstr>
      <vt:lpstr>Capriola</vt:lpstr>
      <vt:lpstr>Corbel</vt:lpstr>
      <vt:lpstr>Symbol</vt:lpstr>
      <vt:lpstr>Calibri</vt:lpstr>
      <vt:lpstr>Playfair Display</vt:lpstr>
      <vt:lpstr>Lemon Tuesday</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Noktalama İşaretleri</dc:title>
  <dc:creator>erenk</dc:creator>
  <cp:lastModifiedBy>erenk</cp:lastModifiedBy>
  <cp:revision>107</cp:revision>
  <dcterms:created xsi:type="dcterms:W3CDTF">2006-08-16T00:00:00Z</dcterms:created>
  <dcterms:modified xsi:type="dcterms:W3CDTF">2021-01-05T17:59:58Z</dcterms:modified>
  <dc:identifier>DAEPfH5L_b4</dc:identifier>
</cp:coreProperties>
</file>