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Lst>
  <p:sldSz cx="18288000" cy="10287000"/>
  <p:notesSz cx="6858000" cy="9144000"/>
  <p:embeddedFontLst>
    <p:embeddedFont>
      <p:font typeface="Playfair Display" charset="1" panose="00000500000000000000"/>
      <p:regular r:id="rId6"/>
    </p:embeddedFont>
    <p:embeddedFont>
      <p:font typeface="Playfair Display Bold" charset="1" panose="00000800000000000000"/>
      <p:regular r:id="rId7"/>
    </p:embeddedFont>
    <p:embeddedFont>
      <p:font typeface="Playfair Display Italics" charset="1" panose="00000500000000000000"/>
      <p:regular r:id="rId8"/>
    </p:embeddedFont>
    <p:embeddedFont>
      <p:font typeface="Playfair Display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Abril Fatface" charset="1" panose="02000503000000020003"/>
      <p:regular r:id="rId14"/>
    </p:embeddedFont>
    <p:embeddedFont>
      <p:font typeface="Abril Fatface Italics" charset="1" panose="02000503000000020003"/>
      <p:regular r:id="rId15"/>
    </p:embeddedFont>
    <p:embeddedFont>
      <p:font typeface="DejaVu Serif" charset="1" panose="02060603050605020204"/>
      <p:regular r:id="rId16"/>
    </p:embeddedFont>
    <p:embeddedFont>
      <p:font typeface="DejaVu Serif Bold" charset="1" panose="02060803050605020204"/>
      <p:regular r:id="rId17"/>
    </p:embeddedFont>
    <p:embeddedFont>
      <p:font typeface="DejaVu Serif Italics" charset="1" panose="020606030503050B0204"/>
      <p:regular r:id="rId18"/>
    </p:embeddedFont>
    <p:embeddedFont>
      <p:font typeface="DejaVu Serif Bold Italics" charset="1" panose="020608030503050B0204"/>
      <p:regular r:id="rId19"/>
    </p:embeddedFont>
    <p:embeddedFont>
      <p:font typeface="Lemon Tuesday" charset="1" panose="0200050604000002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slides/slide1.xml" Type="http://schemas.openxmlformats.org/officeDocument/2006/relationships/slide"/><Relationship Id="rId22" Target="slides/slide2.xml" Type="http://schemas.openxmlformats.org/officeDocument/2006/relationships/slide"/><Relationship Id="rId23" Target="slides/slide3.xml" Type="http://schemas.openxmlformats.org/officeDocument/2006/relationships/slide"/><Relationship Id="rId24" Target="slides/slide4.xml" Type="http://schemas.openxmlformats.org/officeDocument/2006/relationships/slide"/><Relationship Id="rId25" Target="slides/slide5.xml" Type="http://schemas.openxmlformats.org/officeDocument/2006/relationships/slide"/><Relationship Id="rId26" Target="slides/slide6.xml" Type="http://schemas.openxmlformats.org/officeDocument/2006/relationships/slide"/><Relationship Id="rId27" Target="slides/slide7.xml" Type="http://schemas.openxmlformats.org/officeDocument/2006/relationships/slide"/><Relationship Id="rId28" Target="slides/slide8.xml" Type="http://schemas.openxmlformats.org/officeDocument/2006/relationships/slide"/><Relationship Id="rId29" Target="slides/slide9.xml" Type="http://schemas.openxmlformats.org/officeDocument/2006/relationships/slide"/><Relationship Id="rId3" Target="viewProps.xml" Type="http://schemas.openxmlformats.org/officeDocument/2006/relationships/viewProps"/><Relationship Id="rId30" Target="slides/slide10.xml" Type="http://schemas.openxmlformats.org/officeDocument/2006/relationships/slide"/><Relationship Id="rId31" Target="slides/slide11.xml" Type="http://schemas.openxmlformats.org/officeDocument/2006/relationships/slide"/><Relationship Id="rId32" Target="slides/slide12.xml" Type="http://schemas.openxmlformats.org/officeDocument/2006/relationships/slide"/><Relationship Id="rId33" Target="slides/slide13.xml" Type="http://schemas.openxmlformats.org/officeDocument/2006/relationships/slide"/><Relationship Id="rId34" Target="slides/slide14.xml" Type="http://schemas.openxmlformats.org/officeDocument/2006/relationships/slide"/><Relationship Id="rId35" Target="slides/slide15.xml" Type="http://schemas.openxmlformats.org/officeDocument/2006/relationships/slide"/><Relationship Id="rId36" Target="slides/slide16.xml" Type="http://schemas.openxmlformats.org/officeDocument/2006/relationships/slide"/><Relationship Id="rId37" Target="slides/slide17.xml" Type="http://schemas.openxmlformats.org/officeDocument/2006/relationships/slide"/><Relationship Id="rId38" Target="slides/slide18.xml" Type="http://schemas.openxmlformats.org/officeDocument/2006/relationships/slide"/><Relationship Id="rId39" Target="slides/slide19.xml" Type="http://schemas.openxmlformats.org/officeDocument/2006/relationships/slide"/><Relationship Id="rId4" Target="theme/theme1.xml" Type="http://schemas.openxmlformats.org/officeDocument/2006/relationships/theme"/><Relationship Id="rId40" Target="slides/slide20.xml" Type="http://schemas.openxmlformats.org/officeDocument/2006/relationships/slide"/><Relationship Id="rId41" Target="slides/slide21.xml" Type="http://schemas.openxmlformats.org/officeDocument/2006/relationships/slide"/><Relationship Id="rId42" Target="slides/slide22.xml" Type="http://schemas.openxmlformats.org/officeDocument/2006/relationships/slide"/><Relationship Id="rId43" Target="slides/slide23.xml" Type="http://schemas.openxmlformats.org/officeDocument/2006/relationships/slide"/><Relationship Id="rId44" Target="slides/slide2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60405" y="-331830"/>
            <a:ext cx="18892448" cy="18892448"/>
            <a:chOff x="0" y="0"/>
            <a:chExt cx="6350000" cy="6350000"/>
          </a:xfrm>
        </p:grpSpPr>
        <p:sp>
          <p:nvSpPr>
            <p:cNvPr name="Freeform 3" id="3"/>
            <p:cNvSpPr/>
            <p:nvPr/>
          </p:nvSpPr>
          <p:spPr>
            <a:xfrm>
              <a:off x="0" y="0"/>
              <a:ext cx="6350000" cy="6350000"/>
            </a:xfrm>
            <a:custGeom>
              <a:avLst/>
              <a:gdLst/>
              <a:ahLst/>
              <a:cxnLst/>
              <a:rect r="r" b="b" t="t" l="l"/>
              <a:pathLst>
                <a:path h="6350000" w="6350000">
                  <a:moveTo>
                    <a:pt x="0" y="0"/>
                  </a:moveTo>
                  <a:lnTo>
                    <a:pt x="6350000" y="0"/>
                  </a:lnTo>
                  <a:lnTo>
                    <a:pt x="6350000" y="6350000"/>
                  </a:lnTo>
                  <a:lnTo>
                    <a:pt x="0" y="6350000"/>
                  </a:lnTo>
                  <a:close/>
                </a:path>
              </a:pathLst>
            </a:custGeom>
            <a:solidFill>
              <a:srgbClr val="BC1C1B"/>
            </a:solidFill>
          </p:spPr>
        </p:sp>
      </p:grpSp>
      <p:grpSp>
        <p:nvGrpSpPr>
          <p:cNvPr name="Group 4" id="4"/>
          <p:cNvGrpSpPr/>
          <p:nvPr/>
        </p:nvGrpSpPr>
        <p:grpSpPr>
          <a:xfrm rot="0">
            <a:off x="16049327" y="8999365"/>
            <a:ext cx="1305227" cy="714375"/>
            <a:chOff x="0" y="0"/>
            <a:chExt cx="1740302" cy="952500"/>
          </a:xfrm>
        </p:grpSpPr>
        <p:pic>
          <p:nvPicPr>
            <p:cNvPr name="Picture 5" id="5"/>
            <p:cNvPicPr>
              <a:picLocks noChangeAspect="true"/>
            </p:cNvPicPr>
            <p:nvPr/>
          </p:nvPicPr>
          <p:blipFill>
            <a:blip r:embed="rId2"/>
            <a:srcRect l="29" t="2091" r="0" b="0"/>
            <a:stretch>
              <a:fillRect/>
            </a:stretch>
          </p:blipFill>
          <p:spPr>
            <a:xfrm flipH="false" flipV="false" rot="0">
              <a:off x="0" y="381857"/>
              <a:ext cx="1740302" cy="355748"/>
            </a:xfrm>
            <a:prstGeom prst="rect">
              <a:avLst/>
            </a:prstGeom>
          </p:spPr>
        </p:pic>
        <p:sp>
          <p:nvSpPr>
            <p:cNvPr name="TextBox 6" id="6"/>
            <p:cNvSpPr txBox="true"/>
            <p:nvPr/>
          </p:nvSpPr>
          <p:spPr>
            <a:xfrm rot="0">
              <a:off x="73063" y="-85725"/>
              <a:ext cx="427140" cy="1038225"/>
            </a:xfrm>
            <a:prstGeom prst="rect">
              <a:avLst/>
            </a:prstGeom>
          </p:spPr>
          <p:txBody>
            <a:bodyPr anchor="t" rtlCol="false" tIns="0" lIns="0" bIns="0" rIns="0">
              <a:spAutoFit/>
            </a:bodyPr>
            <a:lstStyle/>
            <a:p>
              <a:pPr algn="ctr">
                <a:lnSpc>
                  <a:spcPts val="6583"/>
                </a:lnSpc>
              </a:pPr>
              <a:r>
                <a:rPr lang="en-US" sz="4702">
                  <a:solidFill>
                    <a:srgbClr val="222222"/>
                  </a:solidFill>
                  <a:latin typeface="Lemon Tuesday"/>
                </a:rPr>
                <a:t>E</a:t>
              </a:r>
            </a:p>
          </p:txBody>
        </p:sp>
        <p:sp>
          <p:nvSpPr>
            <p:cNvPr name="TextBox 7" id="7"/>
            <p:cNvSpPr txBox="true"/>
            <p:nvPr/>
          </p:nvSpPr>
          <p:spPr>
            <a:xfrm rot="0">
              <a:off x="209986" y="405076"/>
              <a:ext cx="820558" cy="401154"/>
            </a:xfrm>
            <a:prstGeom prst="rect">
              <a:avLst/>
            </a:prstGeom>
          </p:spPr>
          <p:txBody>
            <a:bodyPr anchor="t" rtlCol="false" tIns="0" lIns="0" bIns="0" rIns="0">
              <a:spAutoFit/>
            </a:bodyPr>
            <a:lstStyle/>
            <a:p>
              <a:pPr algn="ctr">
                <a:lnSpc>
                  <a:spcPts val="2537"/>
                </a:lnSpc>
              </a:pPr>
              <a:r>
                <a:rPr lang="en-US" sz="1812">
                  <a:solidFill>
                    <a:srgbClr val="222222"/>
                  </a:solidFill>
                  <a:latin typeface="Lemon Tuesday"/>
                </a:rPr>
                <a:t>ren</a:t>
              </a:r>
            </a:p>
          </p:txBody>
        </p:sp>
        <p:sp>
          <p:nvSpPr>
            <p:cNvPr name="TextBox 8" id="8"/>
            <p:cNvSpPr txBox="true"/>
            <p:nvPr/>
          </p:nvSpPr>
          <p:spPr>
            <a:xfrm rot="0">
              <a:off x="685010" y="-85725"/>
              <a:ext cx="606988" cy="1038225"/>
            </a:xfrm>
            <a:prstGeom prst="rect">
              <a:avLst/>
            </a:prstGeom>
          </p:spPr>
          <p:txBody>
            <a:bodyPr anchor="t" rtlCol="false" tIns="0" lIns="0" bIns="0" rIns="0">
              <a:spAutoFit/>
            </a:bodyPr>
            <a:lstStyle/>
            <a:p>
              <a:pPr algn="ctr">
                <a:lnSpc>
                  <a:spcPts val="6583"/>
                </a:lnSpc>
              </a:pPr>
              <a:r>
                <a:rPr lang="en-US" sz="4702">
                  <a:solidFill>
                    <a:srgbClr val="222222"/>
                  </a:solidFill>
                  <a:latin typeface="Lemon Tuesday"/>
                </a:rPr>
                <a:t>K</a:t>
              </a:r>
            </a:p>
          </p:txBody>
        </p:sp>
        <p:sp>
          <p:nvSpPr>
            <p:cNvPr name="TextBox 9" id="9"/>
            <p:cNvSpPr txBox="true"/>
            <p:nvPr/>
          </p:nvSpPr>
          <p:spPr>
            <a:xfrm rot="0">
              <a:off x="1050884" y="403631"/>
              <a:ext cx="689418" cy="401154"/>
            </a:xfrm>
            <a:prstGeom prst="rect">
              <a:avLst/>
            </a:prstGeom>
          </p:spPr>
          <p:txBody>
            <a:bodyPr anchor="t" rtlCol="false" tIns="0" lIns="0" bIns="0" rIns="0">
              <a:spAutoFit/>
            </a:bodyPr>
            <a:lstStyle/>
            <a:p>
              <a:pPr algn="ctr">
                <a:lnSpc>
                  <a:spcPts val="2537"/>
                </a:lnSpc>
              </a:pPr>
              <a:r>
                <a:rPr lang="en-US" sz="1812">
                  <a:solidFill>
                    <a:srgbClr val="222222"/>
                  </a:solidFill>
                  <a:latin typeface="Lemon Tuesday"/>
                </a:rPr>
                <a:t>aya</a:t>
              </a:r>
            </a:p>
          </p:txBody>
        </p:sp>
      </p:grpSp>
      <p:sp>
        <p:nvSpPr>
          <p:cNvPr name="TextBox 10" id="10"/>
          <p:cNvSpPr txBox="true"/>
          <p:nvPr/>
        </p:nvSpPr>
        <p:spPr>
          <a:xfrm rot="0">
            <a:off x="4239652" y="5668939"/>
            <a:ext cx="9942945" cy="1947166"/>
          </a:xfrm>
          <a:prstGeom prst="rect">
            <a:avLst/>
          </a:prstGeom>
        </p:spPr>
        <p:txBody>
          <a:bodyPr anchor="t" rtlCol="false" tIns="0" lIns="0" bIns="0" rIns="0">
            <a:spAutoFit/>
          </a:bodyPr>
          <a:lstStyle/>
          <a:p>
            <a:pPr algn="ctr">
              <a:lnSpc>
                <a:spcPts val="14697"/>
              </a:lnSpc>
            </a:pPr>
            <a:r>
              <a:rPr lang="en-US" sz="14846">
                <a:solidFill>
                  <a:srgbClr val="DDD9D9"/>
                </a:solidFill>
                <a:latin typeface="Playfair Display"/>
              </a:rPr>
              <a:t>TÜRK DİLİ</a:t>
            </a:r>
          </a:p>
        </p:txBody>
      </p:sp>
      <p:pic>
        <p:nvPicPr>
          <p:cNvPr name="Picture 11" id="11"/>
          <p:cNvPicPr>
            <a:picLocks noChangeAspect="true"/>
          </p:cNvPicPr>
          <p:nvPr/>
        </p:nvPicPr>
        <p:blipFill>
          <a:blip r:embed="rId3"/>
          <a:srcRect l="0" t="365" r="0" b="365"/>
          <a:stretch>
            <a:fillRect/>
          </a:stretch>
        </p:blipFill>
        <p:spPr>
          <a:xfrm flipH="false" flipV="false" rot="0">
            <a:off x="5992350" y="1028700"/>
            <a:ext cx="6437549" cy="3990178"/>
          </a:xfrm>
          <a:prstGeom prst="rect">
            <a:avLst/>
          </a:prstGeom>
        </p:spPr>
      </p:pic>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916320" y="835921"/>
            <a:ext cx="14342980" cy="3596302"/>
          </a:xfrm>
          <a:prstGeom prst="rect">
            <a:avLst/>
          </a:prstGeom>
        </p:spPr>
        <p:txBody>
          <a:bodyPr anchor="t" rtlCol="false" tIns="0" lIns="0" bIns="0" rIns="0">
            <a:spAutoFit/>
          </a:bodyPr>
          <a:lstStyle/>
          <a:p>
            <a:pPr>
              <a:lnSpc>
                <a:spcPts val="4083"/>
              </a:lnSpc>
            </a:pPr>
            <a:r>
              <a:rPr lang="en-US" sz="2916">
                <a:solidFill>
                  <a:srgbClr val="FFBD59"/>
                </a:solidFill>
                <a:latin typeface="Arimo Bold"/>
              </a:rPr>
              <a:t>B.2. Seslerin Oluşumu:</a:t>
            </a:r>
            <a:r>
              <a:rPr lang="en-US" sz="2916">
                <a:solidFill>
                  <a:srgbClr val="5CE1E6"/>
                </a:solidFill>
                <a:latin typeface="Arimo"/>
              </a:rPr>
              <a:t> </a:t>
            </a:r>
            <a:r>
              <a:rPr lang="en-US" sz="2916">
                <a:solidFill>
                  <a:srgbClr val="FFFFFF"/>
                </a:solidFill>
                <a:latin typeface="Arimo"/>
              </a:rPr>
              <a:t>Konuşma sesi; akciğerlerden itilen havanın nefes borusu, gırtlak, ağız boşluğu ve burundan geçerek dışarı çıkarken çıkış yolu üzerindeki organların (hançe</a:t>
            </a:r>
            <a:r>
              <a:rPr lang="en-US" sz="2916">
                <a:solidFill>
                  <a:srgbClr val="FFFFFF"/>
                </a:solidFill>
                <a:latin typeface="Arimo"/>
              </a:rPr>
              <a:t>re</a:t>
            </a:r>
            <a:r>
              <a:rPr lang="en-US" sz="2916">
                <a:solidFill>
                  <a:srgbClr val="FFFFFF"/>
                </a:solidFill>
                <a:latin typeface="Arimo"/>
              </a:rPr>
              <a:t>, bo</a:t>
            </a:r>
            <a:r>
              <a:rPr lang="en-US" sz="2916">
                <a:solidFill>
                  <a:srgbClr val="FFFFFF"/>
                </a:solidFill>
                <a:latin typeface="Arimo"/>
              </a:rPr>
              <a:t>ğ</a:t>
            </a:r>
            <a:r>
              <a:rPr lang="en-US" sz="2916">
                <a:solidFill>
                  <a:srgbClr val="FFFFFF"/>
                </a:solidFill>
                <a:latin typeface="Arimo"/>
              </a:rPr>
              <a:t>az, ses teller</a:t>
            </a:r>
            <a:r>
              <a:rPr lang="en-US" sz="2916">
                <a:solidFill>
                  <a:srgbClr val="FFFFFF"/>
                </a:solidFill>
                <a:latin typeface="Arimo"/>
              </a:rPr>
              <a:t>i</a:t>
            </a:r>
            <a:r>
              <a:rPr lang="en-US" sz="2916">
                <a:solidFill>
                  <a:srgbClr val="FFFFFF"/>
                </a:solidFill>
                <a:latin typeface="Arimo"/>
              </a:rPr>
              <a:t>, küçük</a:t>
            </a:r>
            <a:r>
              <a:rPr lang="en-US" sz="2916">
                <a:solidFill>
                  <a:srgbClr val="FFFFFF"/>
                </a:solidFill>
                <a:latin typeface="Arimo"/>
              </a:rPr>
              <a:t> </a:t>
            </a:r>
            <a:r>
              <a:rPr lang="en-US" sz="2916">
                <a:solidFill>
                  <a:srgbClr val="FFFFFF"/>
                </a:solidFill>
                <a:latin typeface="Arimo"/>
              </a:rPr>
              <a:t>d</a:t>
            </a:r>
            <a:r>
              <a:rPr lang="en-US" sz="2916">
                <a:solidFill>
                  <a:srgbClr val="FFFFFF"/>
                </a:solidFill>
                <a:latin typeface="Arimo"/>
              </a:rPr>
              <a:t>il</a:t>
            </a:r>
            <a:r>
              <a:rPr lang="en-US" sz="2916">
                <a:solidFill>
                  <a:srgbClr val="FFFFFF"/>
                </a:solidFill>
                <a:latin typeface="Arimo"/>
              </a:rPr>
              <a:t>, geniz, da</a:t>
            </a:r>
            <a:r>
              <a:rPr lang="en-US" sz="2916">
                <a:solidFill>
                  <a:srgbClr val="FFFFFF"/>
                </a:solidFill>
                <a:latin typeface="Arimo"/>
              </a:rPr>
              <a:t>m</a:t>
            </a:r>
            <a:r>
              <a:rPr lang="en-US" sz="2916">
                <a:solidFill>
                  <a:srgbClr val="FFFFFF"/>
                </a:solidFill>
                <a:latin typeface="Arimo"/>
              </a:rPr>
              <a:t>a</a:t>
            </a:r>
            <a:r>
              <a:rPr lang="en-US" sz="2916">
                <a:solidFill>
                  <a:srgbClr val="FFFFFF"/>
                </a:solidFill>
                <a:latin typeface="Arimo"/>
              </a:rPr>
              <a:t>k, </a:t>
            </a:r>
            <a:r>
              <a:rPr lang="en-US" sz="2916">
                <a:solidFill>
                  <a:srgbClr val="FFFFFF"/>
                </a:solidFill>
                <a:latin typeface="Arimo"/>
              </a:rPr>
              <a:t>d</a:t>
            </a:r>
            <a:r>
              <a:rPr lang="en-US" sz="2916">
                <a:solidFill>
                  <a:srgbClr val="FFFFFF"/>
                </a:solidFill>
                <a:latin typeface="Arimo"/>
              </a:rPr>
              <a:t>il</a:t>
            </a:r>
            <a:r>
              <a:rPr lang="en-US" sz="2916">
                <a:solidFill>
                  <a:srgbClr val="FFFFFF"/>
                </a:solidFill>
                <a:latin typeface="Arimo"/>
              </a:rPr>
              <a:t>, d</a:t>
            </a:r>
            <a:r>
              <a:rPr lang="en-US" sz="2916">
                <a:solidFill>
                  <a:srgbClr val="FFFFFF"/>
                </a:solidFill>
                <a:latin typeface="Arimo"/>
              </a:rPr>
              <a:t>i</a:t>
            </a:r>
            <a:r>
              <a:rPr lang="en-US" sz="2916">
                <a:solidFill>
                  <a:srgbClr val="FFFFFF"/>
                </a:solidFill>
                <a:latin typeface="Arimo"/>
              </a:rPr>
              <a:t>şler, burun</a:t>
            </a:r>
            <a:r>
              <a:rPr lang="en-US" sz="2916">
                <a:solidFill>
                  <a:srgbClr val="FFFFFF"/>
                </a:solidFill>
                <a:latin typeface="Arimo"/>
              </a:rPr>
              <a:t> </a:t>
            </a:r>
            <a:r>
              <a:rPr lang="en-US" sz="2916">
                <a:solidFill>
                  <a:srgbClr val="FFFFFF"/>
                </a:solidFill>
                <a:latin typeface="Arimo"/>
              </a:rPr>
              <a:t>k</a:t>
            </a:r>
            <a:r>
              <a:rPr lang="en-US" sz="2916">
                <a:solidFill>
                  <a:srgbClr val="FFFFFF"/>
                </a:solidFill>
                <a:latin typeface="Arimo"/>
              </a:rPr>
              <a:t>ana</a:t>
            </a:r>
            <a:r>
              <a:rPr lang="en-US" sz="2916">
                <a:solidFill>
                  <a:srgbClr val="FFFFFF"/>
                </a:solidFill>
                <a:latin typeface="Arimo"/>
              </a:rPr>
              <a:t>l</a:t>
            </a:r>
            <a:r>
              <a:rPr lang="en-US" sz="2916">
                <a:solidFill>
                  <a:srgbClr val="FFFFFF"/>
                </a:solidFill>
                <a:latin typeface="Arimo"/>
              </a:rPr>
              <a:t>ı, dudak</a:t>
            </a:r>
            <a:r>
              <a:rPr lang="en-US" sz="2916">
                <a:solidFill>
                  <a:srgbClr val="FFFFFF"/>
                </a:solidFill>
                <a:latin typeface="Arimo"/>
              </a:rPr>
              <a:t>l</a:t>
            </a:r>
            <a:r>
              <a:rPr lang="en-US" sz="2916">
                <a:solidFill>
                  <a:srgbClr val="FFFFFF"/>
                </a:solidFill>
                <a:latin typeface="Arimo"/>
              </a:rPr>
              <a:t>a</a:t>
            </a:r>
            <a:r>
              <a:rPr lang="en-US" sz="2916">
                <a:solidFill>
                  <a:srgbClr val="FFFFFF"/>
                </a:solidFill>
                <a:latin typeface="Arimo"/>
              </a:rPr>
              <a:t>r</a:t>
            </a:r>
            <a:r>
              <a:rPr lang="en-US" sz="2916">
                <a:solidFill>
                  <a:srgbClr val="FFFFFF"/>
                </a:solidFill>
                <a:latin typeface="Arimo"/>
              </a:rPr>
              <a:t>) b</a:t>
            </a:r>
            <a:r>
              <a:rPr lang="en-US" sz="2916">
                <a:solidFill>
                  <a:srgbClr val="FFFFFF"/>
                </a:solidFill>
                <a:latin typeface="Arimo"/>
              </a:rPr>
              <a:t>i</a:t>
            </a:r>
            <a:r>
              <a:rPr lang="en-US" sz="2916">
                <a:solidFill>
                  <a:srgbClr val="FFFFFF"/>
                </a:solidFill>
                <a:latin typeface="Arimo"/>
              </a:rPr>
              <a:t>rbir</a:t>
            </a:r>
            <a:r>
              <a:rPr lang="en-US" sz="2916">
                <a:solidFill>
                  <a:srgbClr val="FFFFFF"/>
                </a:solidFill>
                <a:latin typeface="Arimo"/>
              </a:rPr>
              <a:t>in</a:t>
            </a:r>
            <a:r>
              <a:rPr lang="en-US" sz="2916">
                <a:solidFill>
                  <a:srgbClr val="FFFFFF"/>
                </a:solidFill>
                <a:latin typeface="Arimo"/>
              </a:rPr>
              <a:t>e</a:t>
            </a:r>
            <a:r>
              <a:rPr lang="en-US" sz="2916">
                <a:solidFill>
                  <a:srgbClr val="FFFFFF"/>
                </a:solidFill>
                <a:latin typeface="Arimo"/>
              </a:rPr>
              <a:t> </a:t>
            </a:r>
            <a:r>
              <a:rPr lang="en-US" sz="2916">
                <a:solidFill>
                  <a:srgbClr val="FFFFFF"/>
                </a:solidFill>
                <a:latin typeface="Arimo"/>
              </a:rPr>
              <a:t>yak</a:t>
            </a:r>
            <a:r>
              <a:rPr lang="en-US" sz="2916">
                <a:solidFill>
                  <a:srgbClr val="FFFFFF"/>
                </a:solidFill>
                <a:latin typeface="Arimo"/>
              </a:rPr>
              <a:t>l</a:t>
            </a:r>
            <a:r>
              <a:rPr lang="en-US" sz="2916">
                <a:solidFill>
                  <a:srgbClr val="FFFFFF"/>
                </a:solidFill>
                <a:latin typeface="Arimo"/>
              </a:rPr>
              <a:t>aşıp</a:t>
            </a:r>
            <a:r>
              <a:rPr lang="en-US" sz="2916">
                <a:solidFill>
                  <a:srgbClr val="FFFFFF"/>
                </a:solidFill>
                <a:latin typeface="Arimo"/>
              </a:rPr>
              <a:t> </a:t>
            </a:r>
            <a:r>
              <a:rPr lang="en-US" sz="2916">
                <a:solidFill>
                  <a:srgbClr val="FFFFFF"/>
                </a:solidFill>
                <a:latin typeface="Arimo"/>
              </a:rPr>
              <a:t>uza</a:t>
            </a:r>
            <a:r>
              <a:rPr lang="en-US" sz="2916">
                <a:solidFill>
                  <a:srgbClr val="FFFFFF"/>
                </a:solidFill>
                <a:latin typeface="Arimo"/>
              </a:rPr>
              <a:t>k</a:t>
            </a:r>
            <a:r>
              <a:rPr lang="en-US" sz="2916">
                <a:solidFill>
                  <a:srgbClr val="FFFFFF"/>
                </a:solidFill>
                <a:latin typeface="Arimo"/>
              </a:rPr>
              <a:t>laşması, </a:t>
            </a:r>
            <a:r>
              <a:rPr lang="en-US" sz="2916">
                <a:solidFill>
                  <a:srgbClr val="FFFFFF"/>
                </a:solidFill>
                <a:latin typeface="Arimo"/>
              </a:rPr>
              <a:t>d</a:t>
            </a:r>
            <a:r>
              <a:rPr lang="en-US" sz="2916">
                <a:solidFill>
                  <a:srgbClr val="FFFFFF"/>
                </a:solidFill>
                <a:latin typeface="Arimo"/>
              </a:rPr>
              <a:t>aralıp</a:t>
            </a:r>
            <a:r>
              <a:rPr lang="en-US" sz="2916">
                <a:solidFill>
                  <a:srgbClr val="FFFFFF"/>
                </a:solidFill>
                <a:latin typeface="Arimo"/>
              </a:rPr>
              <a:t> </a:t>
            </a:r>
            <a:r>
              <a:rPr lang="en-US" sz="2916">
                <a:solidFill>
                  <a:srgbClr val="FFFFFF"/>
                </a:solidFill>
                <a:latin typeface="Arimo"/>
              </a:rPr>
              <a:t>açı</a:t>
            </a:r>
            <a:r>
              <a:rPr lang="en-US" sz="2916">
                <a:solidFill>
                  <a:srgbClr val="FFFFFF"/>
                </a:solidFill>
                <a:latin typeface="Arimo"/>
              </a:rPr>
              <a:t>lm</a:t>
            </a:r>
            <a:r>
              <a:rPr lang="en-US" sz="2916">
                <a:solidFill>
                  <a:srgbClr val="FFFFFF"/>
                </a:solidFill>
                <a:latin typeface="Arimo"/>
              </a:rPr>
              <a:t>a</a:t>
            </a:r>
            <a:r>
              <a:rPr lang="en-US" sz="2916">
                <a:solidFill>
                  <a:srgbClr val="FFFFFF"/>
                </a:solidFill>
                <a:latin typeface="Arimo"/>
              </a:rPr>
              <a:t>s</a:t>
            </a:r>
            <a:r>
              <a:rPr lang="en-US" sz="2916">
                <a:solidFill>
                  <a:srgbClr val="FFFFFF"/>
                </a:solidFill>
                <a:latin typeface="Arimo"/>
              </a:rPr>
              <a:t>ı,</a:t>
            </a:r>
            <a:r>
              <a:rPr lang="en-US" sz="2916">
                <a:solidFill>
                  <a:srgbClr val="FFFFFF"/>
                </a:solidFill>
                <a:latin typeface="Arimo"/>
              </a:rPr>
              <a:t> </a:t>
            </a:r>
            <a:r>
              <a:rPr lang="en-US" sz="2916">
                <a:solidFill>
                  <a:srgbClr val="FFFFFF"/>
                </a:solidFill>
                <a:latin typeface="Arimo"/>
              </a:rPr>
              <a:t>yatı</a:t>
            </a:r>
            <a:r>
              <a:rPr lang="en-US" sz="2916">
                <a:solidFill>
                  <a:srgbClr val="FFFFFF"/>
                </a:solidFill>
                <a:latin typeface="Arimo"/>
              </a:rPr>
              <a:t>k </a:t>
            </a:r>
            <a:r>
              <a:rPr lang="en-US" sz="2916">
                <a:solidFill>
                  <a:srgbClr val="FFFFFF"/>
                </a:solidFill>
                <a:latin typeface="Arimo"/>
              </a:rPr>
              <a:t>ve</a:t>
            </a:r>
            <a:r>
              <a:rPr lang="en-US" sz="2916">
                <a:solidFill>
                  <a:srgbClr val="FFFFFF"/>
                </a:solidFill>
                <a:latin typeface="Arimo"/>
              </a:rPr>
              <a:t>ya</a:t>
            </a:r>
            <a:r>
              <a:rPr lang="en-US" sz="2916">
                <a:solidFill>
                  <a:srgbClr val="FFFFFF"/>
                </a:solidFill>
                <a:latin typeface="Arimo"/>
              </a:rPr>
              <a:t> dik</a:t>
            </a:r>
            <a:r>
              <a:rPr lang="en-US" sz="2916">
                <a:solidFill>
                  <a:srgbClr val="FFFFFF"/>
                </a:solidFill>
                <a:latin typeface="Arimo"/>
              </a:rPr>
              <a:t> </a:t>
            </a:r>
            <a:r>
              <a:rPr lang="en-US" sz="2916">
                <a:solidFill>
                  <a:srgbClr val="FFFFFF"/>
                </a:solidFill>
                <a:latin typeface="Arimo"/>
              </a:rPr>
              <a:t>şe</a:t>
            </a:r>
            <a:r>
              <a:rPr lang="en-US" sz="2916">
                <a:solidFill>
                  <a:srgbClr val="FFFFFF"/>
                </a:solidFill>
                <a:latin typeface="Arimo"/>
              </a:rPr>
              <a:t>k</a:t>
            </a:r>
            <a:r>
              <a:rPr lang="en-US" sz="2916">
                <a:solidFill>
                  <a:srgbClr val="FFFFFF"/>
                </a:solidFill>
                <a:latin typeface="Arimo"/>
              </a:rPr>
              <a:t>ill</a:t>
            </a:r>
            <a:r>
              <a:rPr lang="en-US" sz="2916">
                <a:solidFill>
                  <a:srgbClr val="FFFFFF"/>
                </a:solidFill>
                <a:latin typeface="Arimo"/>
              </a:rPr>
              <a:t>e</a:t>
            </a:r>
            <a:r>
              <a:rPr lang="en-US" sz="2916">
                <a:solidFill>
                  <a:srgbClr val="FFFFFF"/>
                </a:solidFill>
                <a:latin typeface="Arimo"/>
              </a:rPr>
              <a:t>r a</a:t>
            </a:r>
            <a:r>
              <a:rPr lang="en-US" sz="2916">
                <a:solidFill>
                  <a:srgbClr val="FFFFFF"/>
                </a:solidFill>
                <a:latin typeface="Arimo"/>
              </a:rPr>
              <a:t>lm</a:t>
            </a:r>
            <a:r>
              <a:rPr lang="en-US" sz="2916">
                <a:solidFill>
                  <a:srgbClr val="FFFFFF"/>
                </a:solidFill>
                <a:latin typeface="Arimo"/>
              </a:rPr>
              <a:t>ası </a:t>
            </a:r>
            <a:r>
              <a:rPr lang="en-US" sz="2916">
                <a:solidFill>
                  <a:srgbClr val="FFFFFF"/>
                </a:solidFill>
                <a:latin typeface="Arimo"/>
              </a:rPr>
              <a:t>s</a:t>
            </a:r>
            <a:r>
              <a:rPr lang="en-US" sz="2916">
                <a:solidFill>
                  <a:srgbClr val="FFFFFF"/>
                </a:solidFill>
                <a:latin typeface="Arimo"/>
              </a:rPr>
              <a:t>o</a:t>
            </a:r>
            <a:r>
              <a:rPr lang="en-US" sz="2916">
                <a:solidFill>
                  <a:srgbClr val="FFFFFF"/>
                </a:solidFill>
                <a:latin typeface="Arimo"/>
              </a:rPr>
              <a:t>n</a:t>
            </a:r>
            <a:r>
              <a:rPr lang="en-US" sz="2916">
                <a:solidFill>
                  <a:srgbClr val="FFFFFF"/>
                </a:solidFill>
                <a:latin typeface="Arimo"/>
              </a:rPr>
              <a:t>ucu</a:t>
            </a:r>
            <a:r>
              <a:rPr lang="en-US" sz="2916">
                <a:solidFill>
                  <a:srgbClr val="FFFFFF"/>
                </a:solidFill>
                <a:latin typeface="Arimo"/>
              </a:rPr>
              <a:t>n</a:t>
            </a:r>
            <a:r>
              <a:rPr lang="en-US" sz="2916">
                <a:solidFill>
                  <a:srgbClr val="FFFFFF"/>
                </a:solidFill>
                <a:latin typeface="Arimo"/>
              </a:rPr>
              <a:t>da</a:t>
            </a:r>
            <a:r>
              <a:rPr lang="en-US" sz="2916">
                <a:solidFill>
                  <a:srgbClr val="FFFFFF"/>
                </a:solidFill>
                <a:latin typeface="Arimo"/>
              </a:rPr>
              <a:t> </a:t>
            </a:r>
            <a:r>
              <a:rPr lang="en-US" sz="2916">
                <a:solidFill>
                  <a:srgbClr val="FFFFFF"/>
                </a:solidFill>
                <a:latin typeface="Arimo"/>
              </a:rPr>
              <a:t>oluşu</a:t>
            </a:r>
            <a:r>
              <a:rPr lang="en-US" sz="2916">
                <a:solidFill>
                  <a:srgbClr val="FFFFFF"/>
                </a:solidFill>
                <a:latin typeface="Arimo"/>
              </a:rPr>
              <a:t>r</a:t>
            </a:r>
            <a:r>
              <a:rPr lang="en-US" sz="2916">
                <a:solidFill>
                  <a:srgbClr val="FFFFFF"/>
                </a:solidFill>
                <a:latin typeface="Arimo"/>
              </a:rPr>
              <a:t>.  </a:t>
            </a:r>
          </a:p>
          <a:p>
            <a:pPr>
              <a:lnSpc>
                <a:spcPts val="4083"/>
              </a:lnSpc>
            </a:pPr>
          </a:p>
          <a:p>
            <a:pPr>
              <a:lnSpc>
                <a:spcPts val="4083"/>
              </a:lnSpc>
            </a:pPr>
            <a:r>
              <a:rPr lang="en-US" sz="2916">
                <a:solidFill>
                  <a:srgbClr val="FFFFFF"/>
                </a:solidFill>
                <a:latin typeface="Arimo"/>
              </a:rPr>
              <a:t> </a:t>
            </a:r>
          </a:p>
        </p:txBody>
      </p:sp>
      <p:pic>
        <p:nvPicPr>
          <p:cNvPr name="Picture 16" id="16"/>
          <p:cNvPicPr>
            <a:picLocks noChangeAspect="true"/>
          </p:cNvPicPr>
          <p:nvPr/>
        </p:nvPicPr>
        <p:blipFill>
          <a:blip r:embed="rId4"/>
          <a:srcRect l="810" t="1832" r="0" b="1087"/>
          <a:stretch>
            <a:fillRect/>
          </a:stretch>
        </p:blipFill>
        <p:spPr>
          <a:xfrm flipH="false" flipV="false" rot="0">
            <a:off x="4992280" y="3543830"/>
            <a:ext cx="10191061" cy="5922267"/>
          </a:xfrm>
          <a:prstGeom prst="rect">
            <a:avLst/>
          </a:prstGeom>
        </p:spPr>
      </p:pic>
      <p:sp>
        <p:nvSpPr>
          <p:cNvPr name="TextBox 17" id="17"/>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8" id="18"/>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7ED957"/>
                </a:solidFill>
                <a:latin typeface="Arimo Bold"/>
              </a:rPr>
              <a:t>B.2. </a:t>
            </a:r>
            <a:r>
              <a:rPr lang="en-US" sz="1420">
                <a:solidFill>
                  <a:srgbClr val="7ED957"/>
                </a:solidFill>
                <a:latin typeface="Arimo Bold"/>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964193"/>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7ED957"/>
                </a:solidFill>
                <a:latin typeface="Arimo Bold"/>
              </a:rPr>
              <a:t>B.2. </a:t>
            </a:r>
            <a:r>
              <a:rPr lang="en-US" sz="1420">
                <a:solidFill>
                  <a:srgbClr val="7ED957"/>
                </a:solidFill>
                <a:latin typeface="Arimo Bold"/>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p:txBody>
      </p:sp>
      <p:sp>
        <p:nvSpPr>
          <p:cNvPr name="TextBox 17" id="17"/>
          <p:cNvSpPr txBox="true"/>
          <p:nvPr/>
        </p:nvSpPr>
        <p:spPr>
          <a:xfrm rot="0">
            <a:off x="2849645" y="881429"/>
            <a:ext cx="13862025" cy="8982924"/>
          </a:xfrm>
          <a:prstGeom prst="rect">
            <a:avLst/>
          </a:prstGeom>
        </p:spPr>
        <p:txBody>
          <a:bodyPr anchor="t" rtlCol="false" tIns="0" lIns="0" bIns="0" rIns="0">
            <a:spAutoFit/>
          </a:bodyPr>
          <a:lstStyle/>
          <a:p>
            <a:pPr>
              <a:lnSpc>
                <a:spcPts val="4451"/>
              </a:lnSpc>
            </a:pPr>
            <a:r>
              <a:rPr lang="en-US" sz="3179">
                <a:solidFill>
                  <a:srgbClr val="FFFFFF"/>
                </a:solidFill>
                <a:latin typeface="Arimo"/>
              </a:rPr>
              <a:t>İnsan hançeresi tarafından belli bir kalıba dökülerek çıkarılan konuşma ses</a:t>
            </a:r>
            <a:r>
              <a:rPr lang="en-US" sz="3179">
                <a:solidFill>
                  <a:srgbClr val="FFFFFF"/>
                </a:solidFill>
                <a:latin typeface="Arimo"/>
              </a:rPr>
              <a:t>i </a:t>
            </a:r>
            <a:r>
              <a:rPr lang="en-US" sz="3179">
                <a:solidFill>
                  <a:srgbClr val="FFFFFF"/>
                </a:solidFill>
                <a:latin typeface="Arimo"/>
              </a:rPr>
              <a:t>dışında</a:t>
            </a:r>
            <a:r>
              <a:rPr lang="en-US" sz="3179">
                <a:solidFill>
                  <a:srgbClr val="FFFFFF"/>
                </a:solidFill>
                <a:latin typeface="Arimo"/>
              </a:rPr>
              <a:t>ki</a:t>
            </a:r>
            <a:r>
              <a:rPr lang="en-US" sz="3179">
                <a:solidFill>
                  <a:srgbClr val="FFFFFF"/>
                </a:solidFill>
                <a:latin typeface="Arimo"/>
              </a:rPr>
              <a:t> sesler (rüzgârın</a:t>
            </a:r>
            <a:r>
              <a:rPr lang="en-US" sz="3179">
                <a:solidFill>
                  <a:srgbClr val="FFFFFF"/>
                </a:solidFill>
                <a:latin typeface="Arimo"/>
              </a:rPr>
              <a:t> uğuld</a:t>
            </a:r>
            <a:r>
              <a:rPr lang="en-US" sz="3179">
                <a:solidFill>
                  <a:srgbClr val="FFFFFF"/>
                </a:solidFill>
                <a:latin typeface="Arimo"/>
              </a:rPr>
              <a:t>amas</a:t>
            </a:r>
            <a:r>
              <a:rPr lang="en-US" sz="3179">
                <a:solidFill>
                  <a:srgbClr val="FFFFFF"/>
                </a:solidFill>
                <a:latin typeface="Arimo"/>
              </a:rPr>
              <a:t>ı, su sesi,</a:t>
            </a:r>
            <a:r>
              <a:rPr lang="en-US" sz="3179">
                <a:solidFill>
                  <a:srgbClr val="FFFFFF"/>
                </a:solidFill>
                <a:latin typeface="Arimo"/>
              </a:rPr>
              <a:t> çoc</a:t>
            </a:r>
            <a:r>
              <a:rPr lang="en-US" sz="3179">
                <a:solidFill>
                  <a:srgbClr val="FFFFFF"/>
                </a:solidFill>
                <a:latin typeface="Arimo"/>
              </a:rPr>
              <a:t>u</a:t>
            </a:r>
            <a:r>
              <a:rPr lang="en-US" sz="3179">
                <a:solidFill>
                  <a:srgbClr val="FFFFFF"/>
                </a:solidFill>
                <a:latin typeface="Arimo"/>
              </a:rPr>
              <a:t>k </a:t>
            </a:r>
            <a:r>
              <a:rPr lang="en-US" sz="3179">
                <a:solidFill>
                  <a:srgbClr val="FFFFFF"/>
                </a:solidFill>
                <a:latin typeface="Arimo"/>
              </a:rPr>
              <a:t>sesi, radyo</a:t>
            </a:r>
            <a:r>
              <a:rPr lang="en-US" sz="3179">
                <a:solidFill>
                  <a:srgbClr val="FFFFFF"/>
                </a:solidFill>
                <a:latin typeface="Arimo"/>
              </a:rPr>
              <a:t> c</a:t>
            </a:r>
            <a:r>
              <a:rPr lang="en-US" sz="3179">
                <a:solidFill>
                  <a:srgbClr val="FFFFFF"/>
                </a:solidFill>
                <a:latin typeface="Arimo"/>
              </a:rPr>
              <a:t>ızırtısı</a:t>
            </a:r>
            <a:r>
              <a:rPr lang="en-US" sz="3179">
                <a:solidFill>
                  <a:srgbClr val="FFFFFF"/>
                </a:solidFill>
                <a:latin typeface="Arimo"/>
              </a:rPr>
              <a:t> </a:t>
            </a:r>
            <a:r>
              <a:rPr lang="en-US" sz="3179">
                <a:solidFill>
                  <a:srgbClr val="FFFFFF"/>
                </a:solidFill>
                <a:latin typeface="Arimo"/>
              </a:rPr>
              <a:t>vb.), işl</a:t>
            </a:r>
            <a:r>
              <a:rPr lang="en-US" sz="3179">
                <a:solidFill>
                  <a:srgbClr val="FFFFFF"/>
                </a:solidFill>
                <a:latin typeface="Arimo"/>
              </a:rPr>
              <a:t>enmemiş,</a:t>
            </a:r>
            <a:r>
              <a:rPr lang="en-US" sz="3179">
                <a:solidFill>
                  <a:srgbClr val="FFFFFF"/>
                </a:solidFill>
                <a:latin typeface="Arimo"/>
              </a:rPr>
              <a:t> ha</a:t>
            </a:r>
            <a:r>
              <a:rPr lang="en-US" sz="3179">
                <a:solidFill>
                  <a:srgbClr val="FFFFFF"/>
                </a:solidFill>
                <a:latin typeface="Arimo"/>
              </a:rPr>
              <a:t>m</a:t>
            </a:r>
            <a:r>
              <a:rPr lang="en-US" sz="3179">
                <a:solidFill>
                  <a:srgbClr val="FFFFFF"/>
                </a:solidFill>
                <a:latin typeface="Arimo"/>
              </a:rPr>
              <a:t> </a:t>
            </a:r>
            <a:r>
              <a:rPr lang="en-US" sz="3179">
                <a:solidFill>
                  <a:srgbClr val="FFFFFF"/>
                </a:solidFill>
                <a:latin typeface="Arimo"/>
              </a:rPr>
              <a:t>ses</a:t>
            </a:r>
            <a:r>
              <a:rPr lang="en-US" sz="3179">
                <a:solidFill>
                  <a:srgbClr val="FFFFFF"/>
                </a:solidFill>
                <a:latin typeface="Arimo"/>
              </a:rPr>
              <a:t>lerdi</a:t>
            </a:r>
            <a:r>
              <a:rPr lang="en-US" sz="3179">
                <a:solidFill>
                  <a:srgbClr val="FFFFFF"/>
                </a:solidFill>
                <a:latin typeface="Arimo"/>
              </a:rPr>
              <a:t>r</a:t>
            </a:r>
            <a:r>
              <a:rPr lang="en-US" sz="3179">
                <a:solidFill>
                  <a:srgbClr val="FFFFFF"/>
                </a:solidFill>
                <a:latin typeface="Arimo"/>
              </a:rPr>
              <a:t>.</a:t>
            </a:r>
          </a:p>
          <a:p>
            <a:pPr>
              <a:lnSpc>
                <a:spcPts val="4451"/>
              </a:lnSpc>
            </a:pPr>
            <a:r>
              <a:rPr lang="en-US" sz="3179">
                <a:solidFill>
                  <a:srgbClr val="FFFFFF"/>
                </a:solidFill>
                <a:latin typeface="Arimo"/>
              </a:rPr>
              <a:t>İnsan hançeresinin imkânları sınırlı olduğu için ancak sınırlı sayıda şekilli ses çıkarılabilir. Bundan dolayı a, i, u, k, t, s gibi sesler dillerin hemen hepsinde vardır. Bazı sesler ise belli diller için tipiktir: Türkçedeki ñ (geniz n'si), Arapçaki dad (ض) sesleri vb.</a:t>
            </a:r>
          </a:p>
          <a:p>
            <a:pPr>
              <a:lnSpc>
                <a:spcPts val="4451"/>
              </a:lnSpc>
            </a:pPr>
            <a:r>
              <a:rPr lang="en-US" sz="3179">
                <a:solidFill>
                  <a:srgbClr val="FFFFFF"/>
                </a:solidFill>
                <a:latin typeface="Arimo"/>
              </a:rPr>
              <a:t>Her dilin kendine özgü sesleri vardır. Çocukken, dillenme devresinde işitilen sesler yavaş yavaş taklit edilmeye başlanır ve hançere buna göre olgunlaşır. Bu dönem geçtikten sonra sesleri şekillendirmek güçleşir. Dilsiz veya lâl dediğimiz kişilerin konuşamama problemi işitme engelli olmalarından kaynaklanmaktadır. Bunlar, duyamadıkları için sesleri taklit yoluyla biçimlendirme becerisi gösteremezler. Yabancı bir dil, olgunluk döneminde öğrenilirken de o dile ait seslerin tam manasıyla çıkarılamamasındaki sebep budur.</a:t>
            </a:r>
          </a:p>
          <a:p>
            <a:pPr>
              <a:lnSpc>
                <a:spcPts val="4451"/>
              </a:lnSpc>
            </a:pPr>
            <a:r>
              <a:rPr lang="en-US" sz="3179">
                <a:solidFill>
                  <a:srgbClr val="FFFFFF"/>
                </a:solidFill>
                <a:latin typeface="Arimo"/>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916320" y="1178821"/>
            <a:ext cx="14342980" cy="8390294"/>
          </a:xfrm>
          <a:prstGeom prst="rect">
            <a:avLst/>
          </a:prstGeom>
        </p:spPr>
        <p:txBody>
          <a:bodyPr anchor="t" rtlCol="false" tIns="0" lIns="0" bIns="0" rIns="0">
            <a:spAutoFit/>
          </a:bodyPr>
          <a:lstStyle/>
          <a:p>
            <a:pPr>
              <a:lnSpc>
                <a:spcPts val="4452"/>
              </a:lnSpc>
            </a:pPr>
            <a:r>
              <a:rPr lang="en-US" sz="3179">
                <a:solidFill>
                  <a:srgbClr val="FFBD59"/>
                </a:solidFill>
                <a:latin typeface="Arimo Bold"/>
              </a:rPr>
              <a:t>B.3. Ses-Harf İlgisi ve Alfabe: </a:t>
            </a:r>
            <a:r>
              <a:rPr lang="en-US" sz="3179">
                <a:solidFill>
                  <a:srgbClr val="FFFFFF"/>
                </a:solidFill>
                <a:latin typeface="Arimo"/>
              </a:rPr>
              <a:t>Sesin yazıdaki işareti, harftir. Türkçede ses ile harf arasında birebir ilgi vardır. Bir ses yazıda bir harfle gösterilirken, bir harfin okunuşunda da bir ses çıkarılır. Yani a, b, c, ç gibi sesler yazıda birer harfle</a:t>
            </a:r>
          </a:p>
          <a:p>
            <a:pPr>
              <a:lnSpc>
                <a:spcPts val="4452"/>
              </a:lnSpc>
            </a:pPr>
            <a:r>
              <a:rPr lang="en-US" sz="3179">
                <a:solidFill>
                  <a:srgbClr val="FFFFFF"/>
                </a:solidFill>
                <a:latin typeface="Arimo"/>
              </a:rPr>
              <a:t>göster</a:t>
            </a:r>
            <a:r>
              <a:rPr lang="en-US" sz="3179">
                <a:solidFill>
                  <a:srgbClr val="FFFFFF"/>
                </a:solidFill>
                <a:latin typeface="Arimo"/>
              </a:rPr>
              <a:t>ilir.</a:t>
            </a:r>
            <a:r>
              <a:rPr lang="en-US" sz="3179">
                <a:solidFill>
                  <a:srgbClr val="FFFFFF"/>
                </a:solidFill>
                <a:latin typeface="Arimo"/>
              </a:rPr>
              <a:t> Almanca’</a:t>
            </a:r>
            <a:r>
              <a:rPr lang="en-US" sz="3179">
                <a:solidFill>
                  <a:srgbClr val="FFFFFF"/>
                </a:solidFill>
                <a:latin typeface="Arimo"/>
              </a:rPr>
              <a:t> </a:t>
            </a:r>
            <a:r>
              <a:rPr lang="en-US" sz="3179">
                <a:solidFill>
                  <a:srgbClr val="FFFFFF"/>
                </a:solidFill>
                <a:latin typeface="Arimo"/>
              </a:rPr>
              <a:t>dak</a:t>
            </a:r>
            <a:r>
              <a:rPr lang="en-US" sz="3179">
                <a:solidFill>
                  <a:srgbClr val="FFFFFF"/>
                </a:solidFill>
                <a:latin typeface="Arimo"/>
              </a:rPr>
              <a:t>i ş</a:t>
            </a:r>
            <a:r>
              <a:rPr lang="en-US" sz="3179">
                <a:solidFill>
                  <a:srgbClr val="FFFFFF"/>
                </a:solidFill>
                <a:latin typeface="Arimo"/>
              </a:rPr>
              <a:t> sesinin, yazıda sch</a:t>
            </a:r>
            <a:r>
              <a:rPr lang="en-US" sz="3179">
                <a:solidFill>
                  <a:srgbClr val="FFFFFF"/>
                </a:solidFill>
                <a:latin typeface="Arimo"/>
              </a:rPr>
              <a:t> harfleriyle</a:t>
            </a:r>
            <a:r>
              <a:rPr lang="en-US" sz="3179">
                <a:solidFill>
                  <a:srgbClr val="FFFFFF"/>
                </a:solidFill>
                <a:latin typeface="Arimo"/>
              </a:rPr>
              <a:t> göster</a:t>
            </a:r>
            <a:r>
              <a:rPr lang="en-US" sz="3179">
                <a:solidFill>
                  <a:srgbClr val="FFFFFF"/>
                </a:solidFill>
                <a:latin typeface="Arimo"/>
              </a:rPr>
              <a:t>i</a:t>
            </a:r>
            <a:r>
              <a:rPr lang="en-US" sz="3179">
                <a:solidFill>
                  <a:srgbClr val="FFFFFF"/>
                </a:solidFill>
                <a:latin typeface="Arimo"/>
              </a:rPr>
              <a:t>lmesi gibi bir</a:t>
            </a:r>
          </a:p>
          <a:p>
            <a:pPr>
              <a:lnSpc>
                <a:spcPts val="4452"/>
              </a:lnSpc>
            </a:pPr>
            <a:r>
              <a:rPr lang="en-US" sz="3179">
                <a:solidFill>
                  <a:srgbClr val="FFFFFF"/>
                </a:solidFill>
                <a:latin typeface="Arimo"/>
              </a:rPr>
              <a:t>durum</a:t>
            </a:r>
            <a:r>
              <a:rPr lang="en-US" sz="3179">
                <a:solidFill>
                  <a:srgbClr val="FFFFFF"/>
                </a:solidFill>
                <a:latin typeface="Arimo"/>
              </a:rPr>
              <a:t> Tür</a:t>
            </a:r>
            <a:r>
              <a:rPr lang="en-US" sz="3179">
                <a:solidFill>
                  <a:srgbClr val="FFFFFF"/>
                </a:solidFill>
                <a:latin typeface="Arimo"/>
              </a:rPr>
              <a:t>kçede</a:t>
            </a:r>
            <a:r>
              <a:rPr lang="en-US" sz="3179">
                <a:solidFill>
                  <a:srgbClr val="FFFFFF"/>
                </a:solidFill>
                <a:latin typeface="Arimo"/>
              </a:rPr>
              <a:t> yoktu</a:t>
            </a:r>
            <a:r>
              <a:rPr lang="en-US" sz="3179">
                <a:solidFill>
                  <a:srgbClr val="FFFFFF"/>
                </a:solidFill>
                <a:latin typeface="Arimo"/>
              </a:rPr>
              <a:t>r.</a:t>
            </a:r>
            <a:r>
              <a:rPr lang="en-US" sz="3179">
                <a:solidFill>
                  <a:srgbClr val="FFFFFF"/>
                </a:solidFill>
                <a:latin typeface="Arimo"/>
              </a:rPr>
              <a:t> Meselâ, Türk kelimes</a:t>
            </a:r>
            <a:r>
              <a:rPr lang="en-US" sz="3179">
                <a:solidFill>
                  <a:srgbClr val="FFFFFF"/>
                </a:solidFill>
                <a:latin typeface="Arimo"/>
              </a:rPr>
              <a:t>ind</a:t>
            </a:r>
            <a:r>
              <a:rPr lang="en-US" sz="3179">
                <a:solidFill>
                  <a:srgbClr val="FFFFFF"/>
                </a:solidFill>
                <a:latin typeface="Arimo"/>
              </a:rPr>
              <a:t>e T-ü-r-k o</a:t>
            </a:r>
            <a:r>
              <a:rPr lang="en-US" sz="3179">
                <a:solidFill>
                  <a:srgbClr val="FFFFFF"/>
                </a:solidFill>
                <a:latin typeface="Arimo"/>
              </a:rPr>
              <a:t>lm</a:t>
            </a:r>
            <a:r>
              <a:rPr lang="en-US" sz="3179">
                <a:solidFill>
                  <a:srgbClr val="FFFFFF"/>
                </a:solidFill>
                <a:latin typeface="Arimo"/>
              </a:rPr>
              <a:t>ak</a:t>
            </a:r>
            <a:r>
              <a:rPr lang="en-US" sz="3179">
                <a:solidFill>
                  <a:srgbClr val="FFFFFF"/>
                </a:solidFill>
                <a:latin typeface="Arimo"/>
              </a:rPr>
              <a:t> ü</a:t>
            </a:r>
            <a:r>
              <a:rPr lang="en-US" sz="3179">
                <a:solidFill>
                  <a:srgbClr val="FFFFFF"/>
                </a:solidFill>
                <a:latin typeface="Arimo"/>
              </a:rPr>
              <a:t>zere dört ses, dolayısıyla dört harf</a:t>
            </a:r>
            <a:r>
              <a:rPr lang="en-US" sz="3179">
                <a:solidFill>
                  <a:srgbClr val="FFFFFF"/>
                </a:solidFill>
                <a:latin typeface="Arimo"/>
              </a:rPr>
              <a:t> v</a:t>
            </a:r>
            <a:r>
              <a:rPr lang="en-US" sz="3179">
                <a:solidFill>
                  <a:srgbClr val="FFFFFF"/>
                </a:solidFill>
                <a:latin typeface="Arimo"/>
              </a:rPr>
              <a:t>ardır. Di</a:t>
            </a:r>
            <a:r>
              <a:rPr lang="en-US" sz="3179">
                <a:solidFill>
                  <a:srgbClr val="FFFFFF"/>
                </a:solidFill>
                <a:latin typeface="Arimo"/>
              </a:rPr>
              <a:t>lde es</a:t>
            </a:r>
            <a:r>
              <a:rPr lang="en-US" sz="3179">
                <a:solidFill>
                  <a:srgbClr val="FFFFFF"/>
                </a:solidFill>
                <a:latin typeface="Arimo"/>
              </a:rPr>
              <a:t>a</a:t>
            </a:r>
            <a:r>
              <a:rPr lang="en-US" sz="3179">
                <a:solidFill>
                  <a:srgbClr val="FFFFFF"/>
                </a:solidFill>
                <a:latin typeface="Arimo"/>
              </a:rPr>
              <a:t>s ol</a:t>
            </a:r>
            <a:r>
              <a:rPr lang="en-US" sz="3179">
                <a:solidFill>
                  <a:srgbClr val="FFFFFF"/>
                </a:solidFill>
                <a:latin typeface="Arimo"/>
              </a:rPr>
              <a:t>an sestir. Aynı</a:t>
            </a:r>
            <a:r>
              <a:rPr lang="en-US" sz="3179">
                <a:solidFill>
                  <a:srgbClr val="FFFFFF"/>
                </a:solidFill>
                <a:latin typeface="Arimo"/>
              </a:rPr>
              <a:t> s</a:t>
            </a:r>
            <a:r>
              <a:rPr lang="en-US" sz="3179">
                <a:solidFill>
                  <a:srgbClr val="FFFFFF"/>
                </a:solidFill>
                <a:latin typeface="Arimo"/>
              </a:rPr>
              <a:t>es, farklı</a:t>
            </a:r>
            <a:r>
              <a:rPr lang="en-US" sz="3179">
                <a:solidFill>
                  <a:srgbClr val="FFFFFF"/>
                </a:solidFill>
                <a:latin typeface="Arimo"/>
              </a:rPr>
              <a:t> alfab</a:t>
            </a:r>
            <a:r>
              <a:rPr lang="en-US" sz="3179">
                <a:solidFill>
                  <a:srgbClr val="FFFFFF"/>
                </a:solidFill>
                <a:latin typeface="Arimo"/>
              </a:rPr>
              <a:t>el</a:t>
            </a:r>
            <a:r>
              <a:rPr lang="en-US" sz="3179">
                <a:solidFill>
                  <a:srgbClr val="FFFFFF"/>
                </a:solidFill>
                <a:latin typeface="Arimo"/>
              </a:rPr>
              <a:t>e</a:t>
            </a:r>
            <a:r>
              <a:rPr lang="en-US" sz="3179">
                <a:solidFill>
                  <a:srgbClr val="FFFFFF"/>
                </a:solidFill>
                <a:latin typeface="Arimo"/>
              </a:rPr>
              <a:t>rde fark</a:t>
            </a:r>
            <a:r>
              <a:rPr lang="en-US" sz="3179">
                <a:solidFill>
                  <a:srgbClr val="FFFFFF"/>
                </a:solidFill>
                <a:latin typeface="Arimo"/>
              </a:rPr>
              <a:t>l</a:t>
            </a:r>
            <a:r>
              <a:rPr lang="en-US" sz="3179">
                <a:solidFill>
                  <a:srgbClr val="FFFFFF"/>
                </a:solidFill>
                <a:latin typeface="Arimo"/>
              </a:rPr>
              <a:t>ı</a:t>
            </a:r>
          </a:p>
          <a:p>
            <a:pPr>
              <a:lnSpc>
                <a:spcPts val="4452"/>
              </a:lnSpc>
            </a:pPr>
            <a:r>
              <a:rPr lang="en-US" sz="3179">
                <a:solidFill>
                  <a:srgbClr val="FFFFFF"/>
                </a:solidFill>
                <a:latin typeface="Arimo"/>
              </a:rPr>
              <a:t>harflerle gö</a:t>
            </a:r>
            <a:r>
              <a:rPr lang="en-US" sz="3179">
                <a:solidFill>
                  <a:srgbClr val="FFFFFF"/>
                </a:solidFill>
                <a:latin typeface="Arimo"/>
              </a:rPr>
              <a:t>sterilebi</a:t>
            </a:r>
            <a:r>
              <a:rPr lang="en-US" sz="3179">
                <a:solidFill>
                  <a:srgbClr val="FFFFFF"/>
                </a:solidFill>
                <a:latin typeface="Arimo"/>
              </a:rPr>
              <a:t>li</a:t>
            </a:r>
            <a:r>
              <a:rPr lang="en-US" sz="3179">
                <a:solidFill>
                  <a:srgbClr val="FFFFFF"/>
                </a:solidFill>
                <a:latin typeface="Arimo"/>
              </a:rPr>
              <a:t>r</a:t>
            </a:r>
            <a:r>
              <a:rPr lang="en-US" sz="3179">
                <a:solidFill>
                  <a:srgbClr val="FFFFFF"/>
                </a:solidFill>
                <a:latin typeface="Arimo"/>
              </a:rPr>
              <a:t>. Değişen ses değil, harftir. Harf ile ses terimlerini birbirinden ayırmak gerekir. </a:t>
            </a:r>
            <a:r>
              <a:rPr lang="en-US" sz="3179">
                <a:solidFill>
                  <a:srgbClr val="FFFFFF"/>
                </a:solidFill>
                <a:latin typeface="Arimo Italics"/>
              </a:rPr>
              <a:t>Ses kulağa, harf ise göze hitap eder.</a:t>
            </a:r>
            <a:r>
              <a:rPr lang="en-US" sz="3179">
                <a:solidFill>
                  <a:srgbClr val="FFFFFF"/>
                </a:solidFill>
                <a:latin typeface="Arimo"/>
              </a:rPr>
              <a:t> </a:t>
            </a:r>
          </a:p>
          <a:p>
            <a:pPr>
              <a:lnSpc>
                <a:spcPts val="4452"/>
              </a:lnSpc>
            </a:pPr>
            <a:r>
              <a:rPr lang="en-US" sz="3179">
                <a:solidFill>
                  <a:srgbClr val="FFFFFF"/>
                </a:solidFill>
                <a:latin typeface="Arimo"/>
              </a:rPr>
              <a:t>Önce ses vardı. Sonra yazının icat edilmesiyle sesler yazıda harflerle temsil edilmeye başladı. Köktürk alfabesinden bugün kullandığımız alfabeye gelinceye kadar değiştirdiğimiz her yazı sisteminde aynı sesi başka başka şekillerle yazmamız, dilintemelinin ses olduğunu gösteren güzel bir örnektir.</a:t>
            </a:r>
          </a:p>
          <a:p>
            <a:pPr>
              <a:lnSpc>
                <a:spcPts val="4083"/>
              </a:lnSpc>
            </a:pP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7ED957"/>
                </a:solidFill>
                <a:latin typeface="Arimo Bold"/>
              </a:rPr>
              <a:t>B.3. </a:t>
            </a:r>
            <a:r>
              <a:rPr lang="en-US" sz="1420">
                <a:solidFill>
                  <a:srgbClr val="7ED957"/>
                </a:solidFill>
                <a:latin typeface="Arimo Bold"/>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916320" y="969271"/>
            <a:ext cx="14342980" cy="9259286"/>
          </a:xfrm>
          <a:prstGeom prst="rect">
            <a:avLst/>
          </a:prstGeom>
        </p:spPr>
        <p:txBody>
          <a:bodyPr anchor="t" rtlCol="false" tIns="0" lIns="0" bIns="0" rIns="0">
            <a:spAutoFit/>
          </a:bodyPr>
          <a:lstStyle/>
          <a:p>
            <a:pPr>
              <a:lnSpc>
                <a:spcPts val="4083"/>
              </a:lnSpc>
            </a:pPr>
            <a:r>
              <a:rPr lang="en-US" sz="2916">
                <a:solidFill>
                  <a:srgbClr val="FFFFFF"/>
                </a:solidFill>
                <a:latin typeface="Arimo"/>
              </a:rPr>
              <a:t>Bir dildeki sesleri karşılayan harflerin hepsinin birden meydana getirdiği, belirli bir sırası olan harf topluluğuna</a:t>
            </a:r>
            <a:r>
              <a:rPr lang="en-US" sz="2916">
                <a:solidFill>
                  <a:srgbClr val="FFBD59"/>
                </a:solidFill>
                <a:latin typeface="Arimo"/>
              </a:rPr>
              <a:t> alfabe</a:t>
            </a:r>
            <a:r>
              <a:rPr lang="en-US" sz="2916">
                <a:solidFill>
                  <a:srgbClr val="FFFFFF"/>
                </a:solidFill>
                <a:latin typeface="Arimo"/>
              </a:rPr>
              <a:t> denir. </a:t>
            </a:r>
          </a:p>
          <a:p>
            <a:pPr>
              <a:lnSpc>
                <a:spcPts val="4083"/>
              </a:lnSpc>
            </a:pPr>
            <a:r>
              <a:rPr lang="en-US" sz="2916">
                <a:solidFill>
                  <a:srgbClr val="FFFFFF"/>
                </a:solidFill>
                <a:latin typeface="Arimo"/>
              </a:rPr>
              <a:t>Alfabe ter</a:t>
            </a:r>
            <a:r>
              <a:rPr lang="en-US" sz="2916">
                <a:solidFill>
                  <a:srgbClr val="FFFFFF"/>
                </a:solidFill>
                <a:latin typeface="Arimo"/>
              </a:rPr>
              <a:t>imi,</a:t>
            </a:r>
            <a:r>
              <a:rPr lang="en-US" sz="2916">
                <a:solidFill>
                  <a:srgbClr val="FFFFFF"/>
                </a:solidFill>
                <a:latin typeface="Arimo"/>
              </a:rPr>
              <a:t> α</a:t>
            </a:r>
            <a:r>
              <a:rPr lang="en-US" sz="2916">
                <a:solidFill>
                  <a:srgbClr val="FFFFFF"/>
                </a:solidFill>
                <a:latin typeface="Arimo"/>
              </a:rPr>
              <a:t> (alf</a:t>
            </a:r>
            <a:r>
              <a:rPr lang="en-US" sz="2916">
                <a:solidFill>
                  <a:srgbClr val="FFFFFF"/>
                </a:solidFill>
                <a:latin typeface="Arimo"/>
              </a:rPr>
              <a:t>a),</a:t>
            </a:r>
            <a:r>
              <a:rPr lang="en-US" sz="2916">
                <a:solidFill>
                  <a:srgbClr val="FFFFFF"/>
                </a:solidFill>
                <a:latin typeface="Arimo"/>
              </a:rPr>
              <a:t> β</a:t>
            </a:r>
            <a:r>
              <a:rPr lang="en-US" sz="2916">
                <a:solidFill>
                  <a:srgbClr val="FFFFFF"/>
                </a:solidFill>
                <a:latin typeface="Arimo"/>
              </a:rPr>
              <a:t> (beta)</a:t>
            </a:r>
            <a:r>
              <a:rPr lang="en-US" sz="2916">
                <a:solidFill>
                  <a:srgbClr val="FFFFFF"/>
                </a:solidFill>
                <a:latin typeface="Arimo"/>
              </a:rPr>
              <a:t> harfleriyle</a:t>
            </a:r>
            <a:r>
              <a:rPr lang="en-US" sz="2916">
                <a:solidFill>
                  <a:srgbClr val="FFFFFF"/>
                </a:solidFill>
                <a:latin typeface="Arimo"/>
              </a:rPr>
              <a:t> başlayan Yunan alfabesinin il</a:t>
            </a:r>
            <a:r>
              <a:rPr lang="en-US" sz="2916">
                <a:solidFill>
                  <a:srgbClr val="FFFFFF"/>
                </a:solidFill>
                <a:latin typeface="Arimo"/>
              </a:rPr>
              <a:t>k</a:t>
            </a:r>
            <a:r>
              <a:rPr lang="en-US" sz="2916">
                <a:solidFill>
                  <a:srgbClr val="FFFFFF"/>
                </a:solidFill>
                <a:latin typeface="Arimo"/>
              </a:rPr>
              <a:t> iki harf</a:t>
            </a:r>
            <a:r>
              <a:rPr lang="en-US" sz="2916">
                <a:solidFill>
                  <a:srgbClr val="FFFFFF"/>
                </a:solidFill>
                <a:latin typeface="Arimo"/>
              </a:rPr>
              <a:t>ind</a:t>
            </a:r>
            <a:r>
              <a:rPr lang="en-US" sz="2916">
                <a:solidFill>
                  <a:srgbClr val="FFFFFF"/>
                </a:solidFill>
                <a:latin typeface="Arimo"/>
              </a:rPr>
              <a:t>en ortaya çıkmıştır. Arap</a:t>
            </a:r>
            <a:r>
              <a:rPr lang="en-US" sz="2916">
                <a:solidFill>
                  <a:srgbClr val="FFFFFF"/>
                </a:solidFill>
                <a:latin typeface="Arimo"/>
              </a:rPr>
              <a:t> alfab</a:t>
            </a:r>
            <a:r>
              <a:rPr lang="en-US" sz="2916">
                <a:solidFill>
                  <a:srgbClr val="FFFFFF"/>
                </a:solidFill>
                <a:latin typeface="Arimo"/>
              </a:rPr>
              <a:t>esinin i</a:t>
            </a:r>
            <a:r>
              <a:rPr lang="en-US" sz="2916">
                <a:solidFill>
                  <a:srgbClr val="FFFFFF"/>
                </a:solidFill>
                <a:latin typeface="Arimo"/>
              </a:rPr>
              <a:t>lk </a:t>
            </a:r>
            <a:r>
              <a:rPr lang="en-US" sz="2916">
                <a:solidFill>
                  <a:srgbClr val="FFFFFF"/>
                </a:solidFill>
                <a:latin typeface="Arimo"/>
              </a:rPr>
              <a:t>harf</a:t>
            </a:r>
            <a:r>
              <a:rPr lang="en-US" sz="2916">
                <a:solidFill>
                  <a:srgbClr val="FFFFFF"/>
                </a:solidFill>
                <a:latin typeface="Arimo"/>
              </a:rPr>
              <a:t>i ا (e</a:t>
            </a:r>
            <a:r>
              <a:rPr lang="en-US" sz="2916">
                <a:solidFill>
                  <a:srgbClr val="FFFFFF"/>
                </a:solidFill>
                <a:latin typeface="Arimo"/>
              </a:rPr>
              <a:t>lif), ikinci harfi ﺏ(ba) olduğu için eski yazıda e</a:t>
            </a:r>
            <a:r>
              <a:rPr lang="en-US" sz="2916">
                <a:solidFill>
                  <a:srgbClr val="FFFFFF"/>
                </a:solidFill>
                <a:latin typeface="Arimo"/>
              </a:rPr>
              <a:t>l</a:t>
            </a:r>
            <a:r>
              <a:rPr lang="en-US" sz="2916">
                <a:solidFill>
                  <a:srgbClr val="FFFFFF"/>
                </a:solidFill>
                <a:latin typeface="Arimo"/>
              </a:rPr>
              <a:t>ifb</a:t>
            </a:r>
            <a:r>
              <a:rPr lang="en-US" sz="2916">
                <a:solidFill>
                  <a:srgbClr val="FFFFFF"/>
                </a:solidFill>
                <a:latin typeface="Arimo"/>
              </a:rPr>
              <a:t>a </a:t>
            </a:r>
            <a:r>
              <a:rPr lang="en-US" sz="2916">
                <a:solidFill>
                  <a:srgbClr val="FFFFFF"/>
                </a:solidFill>
                <a:latin typeface="Arimo"/>
              </a:rPr>
              <a:t>te</a:t>
            </a:r>
            <a:r>
              <a:rPr lang="en-US" sz="2916">
                <a:solidFill>
                  <a:srgbClr val="FFFFFF"/>
                </a:solidFill>
                <a:latin typeface="Arimo"/>
              </a:rPr>
              <a:t>ri</a:t>
            </a:r>
            <a:r>
              <a:rPr lang="en-US" sz="2916">
                <a:solidFill>
                  <a:srgbClr val="FFFFFF"/>
                </a:solidFill>
                <a:latin typeface="Arimo"/>
              </a:rPr>
              <a:t>mi</a:t>
            </a:r>
            <a:r>
              <a:rPr lang="en-US" sz="2916">
                <a:solidFill>
                  <a:srgbClr val="FFFFFF"/>
                </a:solidFill>
                <a:latin typeface="Arimo"/>
              </a:rPr>
              <a:t> </a:t>
            </a:r>
            <a:r>
              <a:rPr lang="en-US" sz="2916">
                <a:solidFill>
                  <a:srgbClr val="FFFFFF"/>
                </a:solidFill>
                <a:latin typeface="Arimo"/>
              </a:rPr>
              <a:t>t</a:t>
            </a:r>
            <a:r>
              <a:rPr lang="en-US" sz="2916">
                <a:solidFill>
                  <a:srgbClr val="FFFFFF"/>
                </a:solidFill>
                <a:latin typeface="Arimo"/>
              </a:rPr>
              <a:t>e</a:t>
            </a:r>
            <a:r>
              <a:rPr lang="en-US" sz="2916">
                <a:solidFill>
                  <a:srgbClr val="FFFFFF"/>
                </a:solidFill>
                <a:latin typeface="Arimo"/>
              </a:rPr>
              <a:t>rc</a:t>
            </a:r>
            <a:r>
              <a:rPr lang="en-US" sz="2916">
                <a:solidFill>
                  <a:srgbClr val="FFFFFF"/>
                </a:solidFill>
                <a:latin typeface="Arimo"/>
              </a:rPr>
              <a:t>i</a:t>
            </a:r>
            <a:r>
              <a:rPr lang="en-US" sz="2916">
                <a:solidFill>
                  <a:srgbClr val="FFFFFF"/>
                </a:solidFill>
                <a:latin typeface="Arimo"/>
              </a:rPr>
              <a:t>h</a:t>
            </a:r>
            <a:r>
              <a:rPr lang="en-US" sz="2916">
                <a:solidFill>
                  <a:srgbClr val="FFFFFF"/>
                </a:solidFill>
                <a:latin typeface="Arimo"/>
              </a:rPr>
              <a:t> ed</a:t>
            </a:r>
            <a:r>
              <a:rPr lang="en-US" sz="2916">
                <a:solidFill>
                  <a:srgbClr val="FFFFFF"/>
                </a:solidFill>
                <a:latin typeface="Arimo"/>
              </a:rPr>
              <a:t>ilmişti</a:t>
            </a:r>
            <a:r>
              <a:rPr lang="en-US" sz="2916">
                <a:solidFill>
                  <a:srgbClr val="FFFFFF"/>
                </a:solidFill>
                <a:latin typeface="Arimo"/>
              </a:rPr>
              <a:t>r.</a:t>
            </a:r>
            <a:r>
              <a:rPr lang="en-US" sz="2916">
                <a:solidFill>
                  <a:srgbClr val="FFFFFF"/>
                </a:solidFill>
                <a:latin typeface="Arimo"/>
              </a:rPr>
              <a:t> Ülkemizde de bazı dilciler, aynı mantıktan yola çıkarak alfabe yerine abece terimini kullanmaktadırlar.</a:t>
            </a:r>
          </a:p>
          <a:p>
            <a:pPr>
              <a:lnSpc>
                <a:spcPts val="4083"/>
              </a:lnSpc>
            </a:pPr>
            <a:r>
              <a:rPr lang="en-US" sz="2916">
                <a:solidFill>
                  <a:srgbClr val="FFFFFF"/>
                </a:solidFill>
                <a:latin typeface="Arimo"/>
              </a:rPr>
              <a:t>Milletlerin öğretim ve yayın hayatında kullandıkları ve resmen kabul ettikleri yazı sistemi, </a:t>
            </a:r>
            <a:r>
              <a:rPr lang="en-US" sz="2916">
                <a:solidFill>
                  <a:srgbClr val="FFFFFF"/>
                </a:solidFill>
                <a:latin typeface="Arimo Italics"/>
              </a:rPr>
              <a:t>resmî alfabe</a:t>
            </a:r>
            <a:r>
              <a:rPr lang="en-US" sz="2916">
                <a:solidFill>
                  <a:srgbClr val="FFFFFF"/>
                </a:solidFill>
                <a:latin typeface="Arimo"/>
              </a:rPr>
              <a:t> adını alır. Resmî alfabelerde şekil kalabalığını ortadan kaldırmak için çoğu zaman birbirine yakın sesler birleştirilerek harf sayısı en az seviyeye indirilir, kolaylık sağlanmaya çalışılır. Dolayısıyla resmî alfabeler, dildeki bütün sesleri göstermez. Bütün sesleri göstermek için kullanılan zenginleştirilmiş alfabeye </a:t>
            </a:r>
            <a:r>
              <a:rPr lang="en-US" sz="2916">
                <a:solidFill>
                  <a:srgbClr val="FFFFFF"/>
                </a:solidFill>
                <a:latin typeface="Arimo Italics"/>
              </a:rPr>
              <a:t>ilmî alfabe, çeviri yazı alfabesi</a:t>
            </a:r>
            <a:r>
              <a:rPr lang="en-US" sz="2916">
                <a:solidFill>
                  <a:srgbClr val="FFFFFF"/>
                </a:solidFill>
                <a:latin typeface="Arimo"/>
              </a:rPr>
              <a:t> veya </a:t>
            </a:r>
            <a:r>
              <a:rPr lang="en-US" sz="2916">
                <a:solidFill>
                  <a:srgbClr val="FFFFFF"/>
                </a:solidFill>
                <a:latin typeface="Arimo Italics"/>
              </a:rPr>
              <a:t>transkripsiyon alfabesi</a:t>
            </a:r>
            <a:r>
              <a:rPr lang="en-US" sz="2916">
                <a:solidFill>
                  <a:srgbClr val="FFFFFF"/>
                </a:solidFill>
                <a:latin typeface="Arimo"/>
              </a:rPr>
              <a:t> denir. Transkripsiyon alfabesi, bütün sesleri gösterme imkânı tanıdığı için özellikle çevri yazıda ve ağız araştırmalarına ait metinlerde kullanılır. </a:t>
            </a:r>
          </a:p>
          <a:p>
            <a:pPr>
              <a:lnSpc>
                <a:spcPts val="4083"/>
              </a:lnSpc>
            </a:pPr>
            <a:r>
              <a:rPr lang="en-US" sz="2916">
                <a:solidFill>
                  <a:srgbClr val="FFFFFF"/>
                </a:solidFill>
                <a:latin typeface="Arimo Italics"/>
              </a:rPr>
              <a:t>Uyarı: "Q, X, W" harfleri Türkiye Türkçesinde olmadığı için bunlar Türkçe kelimelerin yazımında kullanılmamalı; “ve” yerine &amp; işareti asla tercih edilmemelidir</a:t>
            </a:r>
            <a:r>
              <a:rPr lang="en-US" sz="2916">
                <a:solidFill>
                  <a:srgbClr val="FFFFFF"/>
                </a:solidFill>
                <a:latin typeface="Arimo"/>
              </a:rPr>
              <a:t>.</a:t>
            </a:r>
          </a:p>
          <a:p>
            <a:pPr>
              <a:lnSpc>
                <a:spcPts val="4083"/>
              </a:lnSpc>
            </a:pPr>
          </a:p>
          <a:p>
            <a:pPr>
              <a:lnSpc>
                <a:spcPts val="4083"/>
              </a:lnSpc>
            </a:pPr>
            <a:r>
              <a:rPr lang="en-US" sz="2916">
                <a:solidFill>
                  <a:srgbClr val="FFFFFF"/>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7ED957"/>
                </a:solidFill>
                <a:latin typeface="Arimo Bold"/>
              </a:rPr>
              <a:t>B.3. </a:t>
            </a:r>
            <a:r>
              <a:rPr lang="en-US" sz="1420">
                <a:solidFill>
                  <a:srgbClr val="7ED957"/>
                </a:solidFill>
                <a:latin typeface="Arimo Bold"/>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916320" y="969271"/>
            <a:ext cx="14342980" cy="8229652"/>
          </a:xfrm>
          <a:prstGeom prst="rect">
            <a:avLst/>
          </a:prstGeom>
        </p:spPr>
        <p:txBody>
          <a:bodyPr anchor="t" rtlCol="false" tIns="0" lIns="0" bIns="0" rIns="0">
            <a:spAutoFit/>
          </a:bodyPr>
          <a:lstStyle/>
          <a:p>
            <a:pPr>
              <a:lnSpc>
                <a:spcPts val="4083"/>
              </a:lnSpc>
            </a:pPr>
            <a:r>
              <a:rPr lang="en-US" sz="2916">
                <a:solidFill>
                  <a:srgbClr val="FFFFFF"/>
                </a:solidFill>
                <a:latin typeface="Arimo Italics"/>
              </a:rPr>
              <a:t>Transkripsiyon ve transliterasyon farkı:</a:t>
            </a:r>
          </a:p>
          <a:p>
            <a:pPr>
              <a:lnSpc>
                <a:spcPts val="4083"/>
              </a:lnSpc>
            </a:pPr>
            <a:r>
              <a:rPr lang="en-US" sz="2916">
                <a:solidFill>
                  <a:srgbClr val="FFFFFF"/>
                </a:solidFill>
                <a:latin typeface="Arimo Bold"/>
              </a:rPr>
              <a:t>Çeviri Yazı (transkripsiyon</a:t>
            </a:r>
            <a:r>
              <a:rPr lang="en-US" sz="2916">
                <a:solidFill>
                  <a:srgbClr val="FFFFFF"/>
                </a:solidFill>
                <a:latin typeface="Arimo"/>
              </a:rPr>
              <a:t>)</a:t>
            </a:r>
          </a:p>
          <a:p>
            <a:pPr>
              <a:lnSpc>
                <a:spcPts val="4083"/>
              </a:lnSpc>
            </a:pPr>
            <a:r>
              <a:rPr lang="en-US" sz="2916">
                <a:solidFill>
                  <a:srgbClr val="FFFFFF"/>
                </a:solidFill>
                <a:latin typeface="Arimo"/>
              </a:rPr>
              <a:t>Bir kelimeyi, bir yazılı metni veya bir konuşmayı, onların telaffuzdaki ses değerlerini</a:t>
            </a:r>
          </a:p>
          <a:p>
            <a:pPr>
              <a:lnSpc>
                <a:spcPts val="4083"/>
              </a:lnSpc>
            </a:pPr>
            <a:r>
              <a:rPr lang="en-US" sz="2916">
                <a:solidFill>
                  <a:srgbClr val="FFFFFF"/>
                </a:solidFill>
                <a:latin typeface="Arimo"/>
              </a:rPr>
              <a:t>dikkate alan özel alfabe işaretler</a:t>
            </a:r>
            <a:r>
              <a:rPr lang="en-US" sz="2916">
                <a:solidFill>
                  <a:srgbClr val="FFFFFF"/>
                </a:solidFill>
                <a:latin typeface="Arimo"/>
              </a:rPr>
              <a:t>i</a:t>
            </a:r>
            <a:r>
              <a:rPr lang="en-US" sz="2916">
                <a:solidFill>
                  <a:srgbClr val="FFFFFF"/>
                </a:solidFill>
                <a:latin typeface="Arimo"/>
              </a:rPr>
              <a:t> kullanarak</a:t>
            </a:r>
            <a:r>
              <a:rPr lang="en-US" sz="2916">
                <a:solidFill>
                  <a:srgbClr val="FFFFFF"/>
                </a:solidFill>
                <a:latin typeface="Arimo"/>
              </a:rPr>
              <a:t> yazıy</a:t>
            </a:r>
            <a:r>
              <a:rPr lang="en-US" sz="2916">
                <a:solidFill>
                  <a:srgbClr val="FFFFFF"/>
                </a:solidFill>
                <a:latin typeface="Arimo"/>
              </a:rPr>
              <a:t>a geçirmeye çeviri</a:t>
            </a:r>
            <a:r>
              <a:rPr lang="en-US" sz="2916">
                <a:solidFill>
                  <a:srgbClr val="FFFFFF"/>
                </a:solidFill>
                <a:latin typeface="Arimo"/>
              </a:rPr>
              <a:t> yazı</a:t>
            </a:r>
            <a:r>
              <a:rPr lang="en-US" sz="2916">
                <a:solidFill>
                  <a:srgbClr val="FFFFFF"/>
                </a:solidFill>
                <a:latin typeface="Arimo"/>
              </a:rPr>
              <a:t> (transkripsiyon) denir.</a:t>
            </a:r>
          </a:p>
          <a:p>
            <a:pPr>
              <a:lnSpc>
                <a:spcPts val="4083"/>
              </a:lnSpc>
            </a:pPr>
          </a:p>
          <a:p>
            <a:pPr>
              <a:lnSpc>
                <a:spcPts val="4083"/>
              </a:lnSpc>
            </a:pPr>
            <a:r>
              <a:rPr lang="en-US" sz="2916">
                <a:solidFill>
                  <a:srgbClr val="FFFFFF"/>
                </a:solidFill>
                <a:cs typeface="Arimo"/>
              </a:rPr>
              <a:t>صادق  :   ṣādık</a:t>
            </a:r>
          </a:p>
          <a:p>
            <a:pPr>
              <a:lnSpc>
                <a:spcPts val="4083"/>
              </a:lnSpc>
            </a:pPr>
          </a:p>
          <a:p>
            <a:pPr>
              <a:lnSpc>
                <a:spcPts val="4083"/>
              </a:lnSpc>
            </a:pPr>
            <a:r>
              <a:rPr lang="en-US" sz="2916">
                <a:solidFill>
                  <a:srgbClr val="FFFFFF"/>
                </a:solidFill>
                <a:latin typeface="Arimo Bold"/>
              </a:rPr>
              <a:t>H</a:t>
            </a:r>
            <a:r>
              <a:rPr lang="en-US" sz="2916">
                <a:solidFill>
                  <a:srgbClr val="FFFFFF"/>
                </a:solidFill>
                <a:latin typeface="Arimo Bold"/>
              </a:rPr>
              <a:t>arf çevirisi</a:t>
            </a:r>
            <a:r>
              <a:rPr lang="en-US" sz="2916">
                <a:solidFill>
                  <a:srgbClr val="FFFFFF"/>
                </a:solidFill>
                <a:latin typeface="Arimo Bold"/>
              </a:rPr>
              <a:t> (transliterasyon)</a:t>
            </a:r>
          </a:p>
          <a:p>
            <a:pPr>
              <a:lnSpc>
                <a:spcPts val="4083"/>
              </a:lnSpc>
            </a:pPr>
            <a:r>
              <a:rPr lang="en-US" sz="2916">
                <a:solidFill>
                  <a:srgbClr val="FFFFFF"/>
                </a:solidFill>
                <a:latin typeface="Arimo"/>
              </a:rPr>
              <a:t>Bir metnin bir alfabeden baş</a:t>
            </a:r>
            <a:r>
              <a:rPr lang="en-US" sz="2916">
                <a:solidFill>
                  <a:srgbClr val="FFFFFF"/>
                </a:solidFill>
                <a:latin typeface="Arimo"/>
              </a:rPr>
              <a:t>ka</a:t>
            </a:r>
            <a:r>
              <a:rPr lang="en-US" sz="2916">
                <a:solidFill>
                  <a:srgbClr val="FFFFFF"/>
                </a:solidFill>
                <a:latin typeface="Arimo"/>
              </a:rPr>
              <a:t> bir alfabeye çevrilmesidir. Herhangi bir</a:t>
            </a:r>
            <a:r>
              <a:rPr lang="en-US" sz="2916">
                <a:solidFill>
                  <a:srgbClr val="FFFFFF"/>
                </a:solidFill>
                <a:latin typeface="Arimo"/>
              </a:rPr>
              <a:t> alfab</a:t>
            </a:r>
            <a:r>
              <a:rPr lang="en-US" sz="2916">
                <a:solidFill>
                  <a:srgbClr val="FFFFFF"/>
                </a:solidFill>
                <a:latin typeface="Arimo"/>
              </a:rPr>
              <a:t>eyle</a:t>
            </a:r>
          </a:p>
          <a:p>
            <a:pPr>
              <a:lnSpc>
                <a:spcPts val="4083"/>
              </a:lnSpc>
            </a:pPr>
            <a:r>
              <a:rPr lang="en-US" sz="2916">
                <a:solidFill>
                  <a:srgbClr val="FFFFFF"/>
                </a:solidFill>
                <a:latin typeface="Arimo"/>
              </a:rPr>
              <a:t>yazılmış olan bir metinde</a:t>
            </a:r>
            <a:r>
              <a:rPr lang="en-US" sz="2916">
                <a:solidFill>
                  <a:srgbClr val="FFFFFF"/>
                </a:solidFill>
                <a:latin typeface="Arimo"/>
              </a:rPr>
              <a:t>ki </a:t>
            </a:r>
            <a:r>
              <a:rPr lang="en-US" sz="2916">
                <a:solidFill>
                  <a:srgbClr val="FFFFFF"/>
                </a:solidFill>
                <a:latin typeface="Arimo"/>
              </a:rPr>
              <a:t>harfler</a:t>
            </a:r>
            <a:r>
              <a:rPr lang="en-US" sz="2916">
                <a:solidFill>
                  <a:srgbClr val="FFFFFF"/>
                </a:solidFill>
                <a:latin typeface="Arimo"/>
              </a:rPr>
              <a:t>i, be</a:t>
            </a:r>
            <a:r>
              <a:rPr lang="en-US" sz="2916">
                <a:solidFill>
                  <a:srgbClr val="FFFFFF"/>
                </a:solidFill>
                <a:latin typeface="Arimo"/>
              </a:rPr>
              <a:t>lirttikleri seslerin niteliklerini dikkate almadan</a:t>
            </a:r>
          </a:p>
          <a:p>
            <a:pPr>
              <a:lnSpc>
                <a:spcPts val="4083"/>
              </a:lnSpc>
            </a:pPr>
            <a:r>
              <a:rPr lang="en-US" sz="2916">
                <a:solidFill>
                  <a:srgbClr val="FFFFFF"/>
                </a:solidFill>
                <a:latin typeface="Arimo"/>
              </a:rPr>
              <a:t>yalnızca karşı</a:t>
            </a:r>
            <a:r>
              <a:rPr lang="en-US" sz="2916">
                <a:solidFill>
                  <a:srgbClr val="FFFFFF"/>
                </a:solidFill>
                <a:latin typeface="Arimo"/>
              </a:rPr>
              <a:t>lıklarını gös</a:t>
            </a:r>
            <a:r>
              <a:rPr lang="en-US" sz="2916">
                <a:solidFill>
                  <a:srgbClr val="FFFFFF"/>
                </a:solidFill>
                <a:latin typeface="Arimo"/>
              </a:rPr>
              <a:t>te</a:t>
            </a:r>
            <a:r>
              <a:rPr lang="en-US" sz="2916">
                <a:solidFill>
                  <a:srgbClr val="FFFFFF"/>
                </a:solidFill>
                <a:latin typeface="Arimo"/>
              </a:rPr>
              <a:t>r</a:t>
            </a:r>
            <a:r>
              <a:rPr lang="en-US" sz="2916">
                <a:solidFill>
                  <a:srgbClr val="FFFFFF"/>
                </a:solidFill>
                <a:latin typeface="Arimo"/>
              </a:rPr>
              <a:t>me; bir</a:t>
            </a:r>
            <a:r>
              <a:rPr lang="en-US" sz="2916">
                <a:solidFill>
                  <a:srgbClr val="FFFFFF"/>
                </a:solidFill>
                <a:latin typeface="Arimo"/>
              </a:rPr>
              <a:t> metni </a:t>
            </a:r>
            <a:r>
              <a:rPr lang="en-US" sz="2916">
                <a:solidFill>
                  <a:srgbClr val="FFFFFF"/>
                </a:solidFill>
                <a:latin typeface="Arimo"/>
              </a:rPr>
              <a:t>harf</a:t>
            </a:r>
            <a:r>
              <a:rPr lang="en-US" sz="2916">
                <a:solidFill>
                  <a:srgbClr val="FFFFFF"/>
                </a:solidFill>
                <a:latin typeface="Arimo"/>
              </a:rPr>
              <a:t> çev</a:t>
            </a:r>
            <a:r>
              <a:rPr lang="en-US" sz="2916">
                <a:solidFill>
                  <a:srgbClr val="FFFFFF"/>
                </a:solidFill>
                <a:latin typeface="Arimo"/>
              </a:rPr>
              <a:t>irimine dayanarak başka bi</a:t>
            </a:r>
            <a:r>
              <a:rPr lang="en-US" sz="2916">
                <a:solidFill>
                  <a:srgbClr val="FFFFFF"/>
                </a:solidFill>
                <a:latin typeface="Arimo"/>
              </a:rPr>
              <a:t>r</a:t>
            </a:r>
            <a:r>
              <a:rPr lang="en-US" sz="2916">
                <a:solidFill>
                  <a:srgbClr val="FFFFFF"/>
                </a:solidFill>
                <a:latin typeface="Arimo"/>
              </a:rPr>
              <a:t> yazı ile yazmadır. Bire bir karşılığı olmadığı için en yakın karşılığa çevrilir.  </a:t>
            </a:r>
          </a:p>
          <a:p>
            <a:pPr>
              <a:lnSpc>
                <a:spcPts val="4083"/>
              </a:lnSpc>
            </a:pPr>
          </a:p>
          <a:p>
            <a:pPr>
              <a:lnSpc>
                <a:spcPts val="4083"/>
              </a:lnSpc>
            </a:pPr>
            <a:r>
              <a:rPr lang="en-US" sz="2916">
                <a:solidFill>
                  <a:srgbClr val="FFFFFF"/>
                </a:solidFill>
                <a:cs typeface="Arimo"/>
              </a:rPr>
              <a:t>صادق  :   sadk</a:t>
            </a:r>
          </a:p>
          <a:p>
            <a:pPr>
              <a:lnSpc>
                <a:spcPts val="4083"/>
              </a:lnSpc>
            </a:pPr>
            <a:r>
              <a:rPr lang="en-US" sz="2916">
                <a:solidFill>
                  <a:srgbClr val="FFFFFF"/>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7ED957"/>
                </a:solidFill>
                <a:latin typeface="Arimo Bold"/>
              </a:rPr>
              <a:t>B.3. </a:t>
            </a:r>
            <a:r>
              <a:rPr lang="en-US" sz="1420">
                <a:solidFill>
                  <a:srgbClr val="7ED957"/>
                </a:solidFill>
                <a:latin typeface="Arimo Bold"/>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808553" y="1236444"/>
            <a:ext cx="14384072" cy="2051852"/>
          </a:xfrm>
          <a:prstGeom prst="rect">
            <a:avLst/>
          </a:prstGeom>
        </p:spPr>
        <p:txBody>
          <a:bodyPr anchor="t" rtlCol="false" tIns="0" lIns="0" bIns="0" rIns="0">
            <a:spAutoFit/>
          </a:bodyPr>
          <a:lstStyle/>
          <a:p>
            <a:pPr>
              <a:lnSpc>
                <a:spcPts val="4083"/>
              </a:lnSpc>
            </a:pPr>
            <a:r>
              <a:rPr lang="en-US" sz="2916">
                <a:solidFill>
                  <a:srgbClr val="FFFFFF"/>
                </a:solidFill>
                <a:latin typeface="Arimo"/>
              </a:rPr>
              <a:t>Türklerin Kullandığı Alfabeler: Türkçe tarih boyunca pek çok alfabe ile yazılmıştır. Bunlardan en yaygın olarak kullanılanlar, Köktürk, Uygur, Arap, Latin ve Kiril alfabelerdir.</a:t>
            </a:r>
          </a:p>
          <a:p>
            <a:pPr>
              <a:lnSpc>
                <a:spcPts val="4083"/>
              </a:lnSpc>
            </a:pPr>
            <a:r>
              <a:rPr lang="en-US" sz="2916">
                <a:solidFill>
                  <a:srgbClr val="FFFFFF"/>
                </a:solidFill>
                <a:latin typeface="Arimo"/>
              </a:rPr>
              <a:t> </a:t>
            </a:r>
          </a:p>
        </p:txBody>
      </p:sp>
      <p:pic>
        <p:nvPicPr>
          <p:cNvPr name="Picture 16" id="16"/>
          <p:cNvPicPr>
            <a:picLocks noChangeAspect="true"/>
          </p:cNvPicPr>
          <p:nvPr/>
        </p:nvPicPr>
        <p:blipFill>
          <a:blip r:embed="rId4"/>
          <a:srcRect l="4562" t="2690" r="3649" b="23629"/>
          <a:stretch>
            <a:fillRect/>
          </a:stretch>
        </p:blipFill>
        <p:spPr>
          <a:xfrm flipH="false" flipV="false" rot="0">
            <a:off x="4022843" y="3140379"/>
            <a:ext cx="5749146" cy="4173251"/>
          </a:xfrm>
          <a:prstGeom prst="rect">
            <a:avLst/>
          </a:prstGeom>
        </p:spPr>
      </p:pic>
      <p:pic>
        <p:nvPicPr>
          <p:cNvPr name="Picture 17" id="17"/>
          <p:cNvPicPr>
            <a:picLocks noChangeAspect="true"/>
          </p:cNvPicPr>
          <p:nvPr/>
        </p:nvPicPr>
        <p:blipFill>
          <a:blip r:embed="rId5"/>
          <a:srcRect l="0" t="0" r="0" b="0"/>
          <a:stretch>
            <a:fillRect/>
          </a:stretch>
        </p:blipFill>
        <p:spPr>
          <a:xfrm flipH="false" flipV="false" rot="0">
            <a:off x="10372064" y="3140379"/>
            <a:ext cx="6491723" cy="4173251"/>
          </a:xfrm>
          <a:prstGeom prst="rect">
            <a:avLst/>
          </a:prstGeom>
        </p:spPr>
      </p:pic>
      <p:sp>
        <p:nvSpPr>
          <p:cNvPr name="TextBox 18" id="18"/>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9" id="19"/>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7ED957"/>
                </a:solidFill>
                <a:latin typeface="Arimo Bold"/>
              </a:rPr>
              <a:t>B.3. </a:t>
            </a:r>
            <a:r>
              <a:rPr lang="en-US" sz="1420">
                <a:solidFill>
                  <a:srgbClr val="7ED957"/>
                </a:solidFill>
                <a:latin typeface="Arimo Bold"/>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20" id="20"/>
          <p:cNvSpPr txBox="true"/>
          <p:nvPr/>
        </p:nvSpPr>
        <p:spPr>
          <a:xfrm rot="0">
            <a:off x="6163396" y="7582025"/>
            <a:ext cx="1468041" cy="283210"/>
          </a:xfrm>
          <a:prstGeom prst="rect">
            <a:avLst/>
          </a:prstGeom>
        </p:spPr>
        <p:txBody>
          <a:bodyPr anchor="t" rtlCol="false" tIns="0" lIns="0" bIns="0" rIns="0">
            <a:spAutoFit/>
          </a:bodyPr>
          <a:lstStyle/>
          <a:p>
            <a:pPr algn="ctr">
              <a:lnSpc>
                <a:spcPts val="2240"/>
              </a:lnSpc>
            </a:pPr>
            <a:r>
              <a:rPr lang="en-US" sz="1600">
                <a:solidFill>
                  <a:srgbClr val="000000"/>
                </a:solidFill>
                <a:latin typeface="Arimo"/>
              </a:rPr>
              <a:t>Köktürk Alfabesi</a:t>
            </a:r>
          </a:p>
        </p:txBody>
      </p:sp>
      <p:sp>
        <p:nvSpPr>
          <p:cNvPr name="TextBox 21" id="21"/>
          <p:cNvSpPr txBox="true"/>
          <p:nvPr/>
        </p:nvSpPr>
        <p:spPr>
          <a:xfrm rot="0">
            <a:off x="12737161" y="7582025"/>
            <a:ext cx="1761530" cy="283210"/>
          </a:xfrm>
          <a:prstGeom prst="rect">
            <a:avLst/>
          </a:prstGeom>
        </p:spPr>
        <p:txBody>
          <a:bodyPr anchor="t" rtlCol="false" tIns="0" lIns="0" bIns="0" rIns="0">
            <a:spAutoFit/>
          </a:bodyPr>
          <a:lstStyle/>
          <a:p>
            <a:pPr algn="ctr">
              <a:lnSpc>
                <a:spcPts val="2240"/>
              </a:lnSpc>
            </a:pPr>
            <a:r>
              <a:rPr lang="en-US" sz="1600">
                <a:solidFill>
                  <a:srgbClr val="000000"/>
                </a:solidFill>
                <a:latin typeface="Arimo"/>
              </a:rPr>
              <a:t>Eski Uygur Alfabesi</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pic>
        <p:nvPicPr>
          <p:cNvPr name="Picture 15" id="15"/>
          <p:cNvPicPr>
            <a:picLocks noChangeAspect="true"/>
          </p:cNvPicPr>
          <p:nvPr/>
        </p:nvPicPr>
        <p:blipFill>
          <a:blip r:embed="rId4"/>
          <a:srcRect l="0" t="0" r="0" b="0"/>
          <a:stretch>
            <a:fillRect/>
          </a:stretch>
        </p:blipFill>
        <p:spPr>
          <a:xfrm flipH="false" flipV="false" rot="0">
            <a:off x="10723681" y="2111826"/>
            <a:ext cx="6867505" cy="4954905"/>
          </a:xfrm>
          <a:prstGeom prst="rect">
            <a:avLst/>
          </a:prstGeom>
        </p:spPr>
      </p:pic>
      <p:pic>
        <p:nvPicPr>
          <p:cNvPr name="Picture 16" id="16"/>
          <p:cNvPicPr>
            <a:picLocks noChangeAspect="true"/>
          </p:cNvPicPr>
          <p:nvPr/>
        </p:nvPicPr>
        <p:blipFill>
          <a:blip r:embed="rId5"/>
          <a:srcRect l="9944" t="0" r="9295" b="0"/>
          <a:stretch>
            <a:fillRect/>
          </a:stretch>
        </p:blipFill>
        <p:spPr>
          <a:xfrm flipH="false" flipV="false" rot="0">
            <a:off x="2916320" y="2111826"/>
            <a:ext cx="7114859" cy="4954905"/>
          </a:xfrm>
          <a:prstGeom prst="rect">
            <a:avLst/>
          </a:prstGeom>
        </p:spPr>
      </p:pic>
      <p:sp>
        <p:nvSpPr>
          <p:cNvPr name="TextBox 17" id="17"/>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8" id="18"/>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7ED957"/>
                </a:solidFill>
                <a:latin typeface="Arimo Bold"/>
              </a:rPr>
              <a:t>B.3. </a:t>
            </a:r>
            <a:r>
              <a:rPr lang="en-US" sz="1420">
                <a:solidFill>
                  <a:srgbClr val="7ED957"/>
                </a:solidFill>
                <a:latin typeface="Arimo Bold"/>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9" id="19"/>
          <p:cNvSpPr txBox="true"/>
          <p:nvPr/>
        </p:nvSpPr>
        <p:spPr>
          <a:xfrm rot="0">
            <a:off x="4802633" y="7486775"/>
            <a:ext cx="3342233" cy="283210"/>
          </a:xfrm>
          <a:prstGeom prst="rect">
            <a:avLst/>
          </a:prstGeom>
        </p:spPr>
        <p:txBody>
          <a:bodyPr anchor="t" rtlCol="false" tIns="0" lIns="0" bIns="0" rIns="0">
            <a:spAutoFit/>
          </a:bodyPr>
          <a:lstStyle/>
          <a:p>
            <a:pPr algn="ctr">
              <a:lnSpc>
                <a:spcPts val="2240"/>
              </a:lnSpc>
            </a:pPr>
            <a:r>
              <a:rPr lang="en-US" sz="1600">
                <a:solidFill>
                  <a:srgbClr val="000000"/>
                </a:solidFill>
                <a:latin typeface="Arimo"/>
              </a:rPr>
              <a:t>Arap Kökenli Türk (Osmanlı) Alfabesi</a:t>
            </a:r>
          </a:p>
        </p:txBody>
      </p:sp>
      <p:sp>
        <p:nvSpPr>
          <p:cNvPr name="TextBox 20" id="20"/>
          <p:cNvSpPr txBox="true"/>
          <p:nvPr/>
        </p:nvSpPr>
        <p:spPr>
          <a:xfrm rot="0">
            <a:off x="12954678" y="7486775"/>
            <a:ext cx="2405509" cy="283210"/>
          </a:xfrm>
          <a:prstGeom prst="rect">
            <a:avLst/>
          </a:prstGeom>
        </p:spPr>
        <p:txBody>
          <a:bodyPr anchor="t" rtlCol="false" tIns="0" lIns="0" bIns="0" rIns="0">
            <a:spAutoFit/>
          </a:bodyPr>
          <a:lstStyle/>
          <a:p>
            <a:pPr algn="ctr">
              <a:lnSpc>
                <a:spcPts val="2240"/>
              </a:lnSpc>
            </a:pPr>
            <a:r>
              <a:rPr lang="en-US" sz="1600">
                <a:solidFill>
                  <a:srgbClr val="000000"/>
                </a:solidFill>
                <a:latin typeface="Arimo"/>
              </a:rPr>
              <a:t>Latin Kökenli Türk Alfabesi</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7ED957"/>
                </a:solidFill>
                <a:latin typeface="Arimo Bold"/>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87725" y="1885950"/>
            <a:ext cx="13862025" cy="7299557"/>
          </a:xfrm>
          <a:prstGeom prst="rect">
            <a:avLst/>
          </a:prstGeom>
        </p:spPr>
        <p:txBody>
          <a:bodyPr anchor="t" rtlCol="false" tIns="0" lIns="0" bIns="0" rIns="0">
            <a:spAutoFit/>
          </a:bodyPr>
          <a:lstStyle/>
          <a:p>
            <a:pPr>
              <a:lnSpc>
                <a:spcPts val="4451"/>
              </a:lnSpc>
            </a:pPr>
            <a:r>
              <a:rPr lang="en-US" sz="3179">
                <a:solidFill>
                  <a:srgbClr val="001534"/>
                </a:solidFill>
                <a:latin typeface="Arimo Bold"/>
              </a:rPr>
              <a:t>C. TÜRKÇEDE SESLER VE SINIFLANDIRILMASI </a:t>
            </a:r>
          </a:p>
          <a:p>
            <a:pPr>
              <a:lnSpc>
                <a:spcPts val="4451"/>
              </a:lnSpc>
            </a:pPr>
            <a:r>
              <a:rPr lang="en-US" sz="3179">
                <a:solidFill>
                  <a:srgbClr val="FEFEFE"/>
                </a:solidFill>
                <a:latin typeface="Arimo"/>
              </a:rPr>
              <a:t>1 Kasım 1928’de kabul edilen resmî alfabede Türkiye Türkçesinin sesleri 29 harfle (</a:t>
            </a:r>
            <a:r>
              <a:rPr lang="en-US" sz="3179">
                <a:solidFill>
                  <a:srgbClr val="FEFEFE"/>
                </a:solidFill>
                <a:latin typeface="Arimo Bold"/>
              </a:rPr>
              <a:t>a, b, c, ç, d, e, f, g, ğ, h, i, ı, j, k, l, m, n, o, ö, p, r, s, ş, t, u, ü, v, y, z</a:t>
            </a:r>
            <a:r>
              <a:rPr lang="en-US" sz="3179">
                <a:solidFill>
                  <a:srgbClr val="FEFEFE"/>
                </a:solidFill>
                <a:latin typeface="Arimo"/>
              </a:rPr>
              <a:t>) gösterilmektedir. Ancak Arapçadan, Farsçadan ve Batı dillerinden Türkçeye girerek Türkçeleşen kelimelerdeki sesler de eklendiğinde kullanılan seslerin sayısı kırka yaklaşmaktadır.</a:t>
            </a:r>
          </a:p>
          <a:p>
            <a:pPr>
              <a:lnSpc>
                <a:spcPts val="4451"/>
              </a:lnSpc>
            </a:pPr>
            <a:r>
              <a:rPr lang="en-US" sz="3179">
                <a:solidFill>
                  <a:srgbClr val="FEFEFE"/>
                </a:solidFill>
                <a:latin typeface="Arimo"/>
              </a:rPr>
              <a:t>Resmî alfabede, dilde kolaylık sağlama sebebiyle birbirine yakın seslerden tek harfle gösterilenleri </a:t>
            </a:r>
            <a:r>
              <a:rPr lang="en-US" sz="3179">
                <a:solidFill>
                  <a:srgbClr val="FEFEFE"/>
                </a:solidFill>
                <a:latin typeface="Arimo Bold"/>
              </a:rPr>
              <a:t>k</a:t>
            </a:r>
            <a:r>
              <a:rPr lang="en-US" sz="3179">
                <a:solidFill>
                  <a:srgbClr val="FEFEFE"/>
                </a:solidFill>
                <a:latin typeface="Arimo"/>
              </a:rPr>
              <a:t>edi-</a:t>
            </a:r>
            <a:r>
              <a:rPr lang="en-US" sz="3179">
                <a:solidFill>
                  <a:srgbClr val="FEFEFE"/>
                </a:solidFill>
                <a:latin typeface="Arimo Bold"/>
              </a:rPr>
              <a:t>k</a:t>
            </a:r>
            <a:r>
              <a:rPr lang="en-US" sz="3179">
                <a:solidFill>
                  <a:srgbClr val="FEFEFE"/>
                </a:solidFill>
                <a:latin typeface="Arimo"/>
              </a:rPr>
              <a:t>arar; </a:t>
            </a:r>
            <a:r>
              <a:rPr lang="en-US" sz="3179">
                <a:solidFill>
                  <a:srgbClr val="FEFEFE"/>
                </a:solidFill>
                <a:latin typeface="Arimo Bold"/>
              </a:rPr>
              <a:t>g</a:t>
            </a:r>
            <a:r>
              <a:rPr lang="en-US" sz="3179">
                <a:solidFill>
                  <a:srgbClr val="FEFEFE"/>
                </a:solidFill>
                <a:latin typeface="Arimo"/>
              </a:rPr>
              <a:t>ezi-</a:t>
            </a:r>
            <a:r>
              <a:rPr lang="en-US" sz="3179">
                <a:solidFill>
                  <a:srgbClr val="FEFEFE"/>
                </a:solidFill>
                <a:latin typeface="Arimo Bold"/>
              </a:rPr>
              <a:t>g</a:t>
            </a:r>
            <a:r>
              <a:rPr lang="en-US" sz="3179">
                <a:solidFill>
                  <a:srgbClr val="FEFEFE"/>
                </a:solidFill>
                <a:latin typeface="Arimo"/>
              </a:rPr>
              <a:t>arip; e</a:t>
            </a:r>
            <a:r>
              <a:rPr lang="en-US" sz="3179">
                <a:solidFill>
                  <a:srgbClr val="FEFEFE"/>
                </a:solidFill>
                <a:latin typeface="Arimo Bold"/>
              </a:rPr>
              <a:t>l</a:t>
            </a:r>
            <a:r>
              <a:rPr lang="en-US" sz="3179">
                <a:solidFill>
                  <a:srgbClr val="FEFEFE"/>
                </a:solidFill>
                <a:latin typeface="Arimo"/>
              </a:rPr>
              <a:t>inde-ku</a:t>
            </a:r>
            <a:r>
              <a:rPr lang="en-US" sz="3179">
                <a:solidFill>
                  <a:srgbClr val="FEFEFE"/>
                </a:solidFill>
                <a:latin typeface="Arimo Bold"/>
              </a:rPr>
              <a:t>l</a:t>
            </a:r>
            <a:r>
              <a:rPr lang="en-US" sz="3179">
                <a:solidFill>
                  <a:srgbClr val="FEFEFE"/>
                </a:solidFill>
                <a:latin typeface="Arimo"/>
              </a:rPr>
              <a:t>ak gibi kelimelerin söylenişinde sezmek mümkündür. Örneklerde kalın yazılan g, k, l ünsüzleri farklı söyleniş şekillerini görüyoruz. Dolayısıyla g, k, l ünsüzlerinin kalın ve ince okunuşu için ayrı harfler olmadığı için bu sesler aynı harfler ile gösterilmektedir.</a:t>
            </a:r>
          </a:p>
          <a:p>
            <a:pPr>
              <a:lnSpc>
                <a:spcPts val="4451"/>
              </a:lnSpc>
            </a:pPr>
            <a:r>
              <a:rPr lang="en-US" sz="3179">
                <a:solidFill>
                  <a:srgbClr val="FEFEFE"/>
                </a:solidFill>
                <a:latin typeface="Arimo"/>
              </a:rPr>
              <a: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916320" y="969271"/>
            <a:ext cx="14342980" cy="6170386"/>
          </a:xfrm>
          <a:prstGeom prst="rect">
            <a:avLst/>
          </a:prstGeom>
        </p:spPr>
        <p:txBody>
          <a:bodyPr anchor="t" rtlCol="false" tIns="0" lIns="0" bIns="0" rIns="0">
            <a:spAutoFit/>
          </a:bodyPr>
          <a:lstStyle/>
          <a:p>
            <a:pPr>
              <a:lnSpc>
                <a:spcPts val="4083"/>
              </a:lnSpc>
            </a:pPr>
            <a:r>
              <a:rPr lang="en-US" sz="2916">
                <a:solidFill>
                  <a:srgbClr val="FFFFFF"/>
                </a:solidFill>
                <a:latin typeface="Arimo"/>
              </a:rPr>
              <a:t>Sesler, ses geçidinin açık veya kapalı olmasına göre ünlü </a:t>
            </a:r>
            <a:r>
              <a:rPr lang="en-US" sz="2916">
                <a:solidFill>
                  <a:srgbClr val="FFFFFF"/>
                </a:solidFill>
                <a:latin typeface="Arimo"/>
              </a:rPr>
              <a:t>(</a:t>
            </a:r>
            <a:r>
              <a:rPr lang="en-US" sz="2916">
                <a:solidFill>
                  <a:srgbClr val="FFFFFF"/>
                </a:solidFill>
                <a:latin typeface="Arimo"/>
              </a:rPr>
              <a:t>vok</a:t>
            </a:r>
            <a:r>
              <a:rPr lang="en-US" sz="2916">
                <a:solidFill>
                  <a:srgbClr val="FFFFFF"/>
                </a:solidFill>
                <a:latin typeface="Arimo"/>
              </a:rPr>
              <a:t>al</a:t>
            </a:r>
            <a:r>
              <a:rPr lang="en-US" sz="2916">
                <a:solidFill>
                  <a:srgbClr val="FFFFFF"/>
                </a:solidFill>
                <a:latin typeface="Arimo"/>
              </a:rPr>
              <a:t>)</a:t>
            </a:r>
            <a:r>
              <a:rPr lang="en-US" sz="2916">
                <a:solidFill>
                  <a:srgbClr val="FFFFFF"/>
                </a:solidFill>
                <a:latin typeface="Arimo"/>
              </a:rPr>
              <a:t> v</a:t>
            </a:r>
            <a:r>
              <a:rPr lang="en-US" sz="2916">
                <a:solidFill>
                  <a:srgbClr val="FFFFFF"/>
                </a:solidFill>
                <a:latin typeface="Arimo"/>
              </a:rPr>
              <a:t>e</a:t>
            </a:r>
            <a:r>
              <a:rPr lang="en-US" sz="2916">
                <a:solidFill>
                  <a:srgbClr val="FFFFFF"/>
                </a:solidFill>
                <a:latin typeface="Arimo"/>
              </a:rPr>
              <a:t> ünsüz (</a:t>
            </a:r>
            <a:r>
              <a:rPr lang="en-US" sz="2916">
                <a:solidFill>
                  <a:srgbClr val="FFFFFF"/>
                </a:solidFill>
                <a:latin typeface="Arimo"/>
              </a:rPr>
              <a:t>konsonant) olma</a:t>
            </a:r>
            <a:r>
              <a:rPr lang="en-US" sz="2916">
                <a:solidFill>
                  <a:srgbClr val="FFFFFF"/>
                </a:solidFill>
                <a:latin typeface="Arimo"/>
              </a:rPr>
              <a:t>k</a:t>
            </a:r>
            <a:r>
              <a:rPr lang="en-US" sz="2916">
                <a:solidFill>
                  <a:srgbClr val="FFFFFF"/>
                </a:solidFill>
                <a:latin typeface="Arimo"/>
              </a:rPr>
              <a:t> üzere ikiye ayrılır:  </a:t>
            </a:r>
          </a:p>
          <a:p>
            <a:pPr>
              <a:lnSpc>
                <a:spcPts val="4083"/>
              </a:lnSpc>
            </a:pPr>
          </a:p>
          <a:p>
            <a:pPr>
              <a:lnSpc>
                <a:spcPts val="4083"/>
              </a:lnSpc>
            </a:pPr>
          </a:p>
          <a:p>
            <a:pPr>
              <a:lnSpc>
                <a:spcPts val="4083"/>
              </a:lnSpc>
            </a:pPr>
            <a:r>
              <a:rPr lang="en-US" sz="2916">
                <a:solidFill>
                  <a:srgbClr val="001534"/>
                </a:solidFill>
                <a:latin typeface="Arimo Bold"/>
              </a:rPr>
              <a:t>C</a:t>
            </a:r>
            <a:r>
              <a:rPr lang="en-US" sz="2916">
                <a:solidFill>
                  <a:srgbClr val="001534"/>
                </a:solidFill>
                <a:latin typeface="Arimo Bold"/>
              </a:rPr>
              <a:t>.1. Ün</a:t>
            </a:r>
            <a:r>
              <a:rPr lang="en-US" sz="2916">
                <a:solidFill>
                  <a:srgbClr val="001534"/>
                </a:solidFill>
                <a:latin typeface="Arimo Bold"/>
              </a:rPr>
              <a:t>lüle</a:t>
            </a:r>
            <a:r>
              <a:rPr lang="en-US" sz="2916">
                <a:solidFill>
                  <a:srgbClr val="001534"/>
                </a:solidFill>
                <a:latin typeface="Arimo Bold"/>
              </a:rPr>
              <a:t>r </a:t>
            </a:r>
          </a:p>
          <a:p>
            <a:pPr>
              <a:lnSpc>
                <a:spcPts val="4083"/>
              </a:lnSpc>
            </a:pPr>
            <a:r>
              <a:rPr lang="en-US" sz="2916">
                <a:solidFill>
                  <a:srgbClr val="FFFFFF"/>
                </a:solidFill>
                <a:latin typeface="Arimo"/>
              </a:rPr>
              <a:t>Ses yolundahiçb</a:t>
            </a:r>
            <a:r>
              <a:rPr lang="en-US" sz="2916">
                <a:solidFill>
                  <a:srgbClr val="FFFFFF"/>
                </a:solidFill>
                <a:latin typeface="Arimo"/>
              </a:rPr>
              <a:t>i</a:t>
            </a:r>
            <a:r>
              <a:rPr lang="en-US" sz="2916">
                <a:solidFill>
                  <a:srgbClr val="FFFFFF"/>
                </a:solidFill>
                <a:latin typeface="Arimo"/>
              </a:rPr>
              <a:t>r</a:t>
            </a:r>
            <a:r>
              <a:rPr lang="en-US" sz="2916">
                <a:solidFill>
                  <a:srgbClr val="FFFFFF"/>
                </a:solidFill>
                <a:latin typeface="Arimo"/>
              </a:rPr>
              <a:t> eng</a:t>
            </a:r>
            <a:r>
              <a:rPr lang="en-US" sz="2916">
                <a:solidFill>
                  <a:srgbClr val="FFFFFF"/>
                </a:solidFill>
                <a:latin typeface="Arimo"/>
              </a:rPr>
              <a:t>ele uğramadan, ses organlarını</a:t>
            </a:r>
            <a:r>
              <a:rPr lang="en-US" sz="2916">
                <a:solidFill>
                  <a:srgbClr val="FFFFFF"/>
                </a:solidFill>
                <a:latin typeface="Arimo"/>
              </a:rPr>
              <a:t>n ortaklaşa işlemeleri sonucu</a:t>
            </a:r>
          </a:p>
          <a:p>
            <a:pPr>
              <a:lnSpc>
                <a:spcPts val="4083"/>
              </a:lnSpc>
            </a:pPr>
            <a:r>
              <a:rPr lang="en-US" sz="2916">
                <a:solidFill>
                  <a:srgbClr val="FFFFFF"/>
                </a:solidFill>
                <a:latin typeface="Arimo"/>
              </a:rPr>
              <a:t>sed</a:t>
            </a:r>
            <a:r>
              <a:rPr lang="en-US" sz="2916">
                <a:solidFill>
                  <a:srgbClr val="FFFFFF"/>
                </a:solidFill>
                <a:latin typeface="Arimo"/>
              </a:rPr>
              <a:t>ala</a:t>
            </a:r>
            <a:r>
              <a:rPr lang="en-US" sz="2916">
                <a:solidFill>
                  <a:srgbClr val="FFFFFF"/>
                </a:solidFill>
                <a:latin typeface="Arimo"/>
              </a:rPr>
              <a:t>rını sadece ses tellerinin titreşiminden alan seslerdir. “a, e, ı, i o, ö, u, ü” Türkçedeki ünlülerdir. Türkçe ünlüsü bol bir dildir. Dilimizde ün</a:t>
            </a:r>
            <a:r>
              <a:rPr lang="en-US" sz="2916">
                <a:solidFill>
                  <a:srgbClr val="FFFFFF"/>
                </a:solidFill>
                <a:latin typeface="Arimo"/>
              </a:rPr>
              <a:t>l</a:t>
            </a:r>
            <a:r>
              <a:rPr lang="en-US" sz="2916">
                <a:solidFill>
                  <a:srgbClr val="FFFFFF"/>
                </a:solidFill>
                <a:latin typeface="Arimo"/>
              </a:rPr>
              <a:t>ü</a:t>
            </a:r>
            <a:r>
              <a:rPr lang="en-US" sz="2916">
                <a:solidFill>
                  <a:srgbClr val="FFFFFF"/>
                </a:solidFill>
                <a:latin typeface="Arimo"/>
              </a:rPr>
              <a:t>ler a</a:t>
            </a:r>
            <a:r>
              <a:rPr lang="en-US" sz="2916">
                <a:solidFill>
                  <a:srgbClr val="FFFFFF"/>
                </a:solidFill>
                <a:latin typeface="Arimo"/>
              </a:rPr>
              <a:t>ç</a:t>
            </a:r>
            <a:r>
              <a:rPr lang="en-US" sz="2916">
                <a:solidFill>
                  <a:srgbClr val="FFFFFF"/>
                </a:solidFill>
                <a:latin typeface="Arimo"/>
              </a:rPr>
              <a:t>ı</a:t>
            </a:r>
            <a:r>
              <a:rPr lang="en-US" sz="2916">
                <a:solidFill>
                  <a:srgbClr val="FFFFFF"/>
                </a:solidFill>
                <a:latin typeface="Arimo"/>
              </a:rPr>
              <a:t>k</a:t>
            </a:r>
            <a:r>
              <a:rPr lang="en-US" sz="2916">
                <a:solidFill>
                  <a:srgbClr val="FFFFFF"/>
                </a:solidFill>
                <a:latin typeface="Arimo"/>
              </a:rPr>
              <a:t> </a:t>
            </a:r>
            <a:r>
              <a:rPr lang="en-US" sz="2916">
                <a:solidFill>
                  <a:srgbClr val="FFFFFF"/>
                </a:solidFill>
                <a:latin typeface="Arimo"/>
              </a:rPr>
              <a:t>o</a:t>
            </a:r>
            <a:r>
              <a:rPr lang="en-US" sz="2916">
                <a:solidFill>
                  <a:srgbClr val="FFFFFF"/>
                </a:solidFill>
                <a:latin typeface="Arimo"/>
              </a:rPr>
              <a:t>l</a:t>
            </a:r>
            <a:r>
              <a:rPr lang="en-US" sz="2916">
                <a:solidFill>
                  <a:srgbClr val="FFFFFF"/>
                </a:solidFill>
                <a:latin typeface="Arimo"/>
              </a:rPr>
              <a:t>a</a:t>
            </a:r>
            <a:r>
              <a:rPr lang="en-US" sz="2916">
                <a:solidFill>
                  <a:srgbClr val="FFFFFF"/>
                </a:solidFill>
                <a:latin typeface="Arimo"/>
              </a:rPr>
              <a:t>rak s</a:t>
            </a:r>
            <a:r>
              <a:rPr lang="en-US" sz="2916">
                <a:solidFill>
                  <a:srgbClr val="FFFFFF"/>
                </a:solidFill>
                <a:latin typeface="Arimo"/>
              </a:rPr>
              <a:t>ö</a:t>
            </a:r>
            <a:r>
              <a:rPr lang="en-US" sz="2916">
                <a:solidFill>
                  <a:srgbClr val="FFFFFF"/>
                </a:solidFill>
                <a:latin typeface="Arimo"/>
              </a:rPr>
              <a:t>yle</a:t>
            </a:r>
            <a:r>
              <a:rPr lang="en-US" sz="2916">
                <a:solidFill>
                  <a:srgbClr val="FFFFFF"/>
                </a:solidFill>
                <a:latin typeface="Arimo"/>
              </a:rPr>
              <a:t>n</a:t>
            </a:r>
            <a:r>
              <a:rPr lang="en-US" sz="2916">
                <a:solidFill>
                  <a:srgbClr val="FFFFFF"/>
                </a:solidFill>
                <a:latin typeface="Arimo"/>
              </a:rPr>
              <a:t>i</a:t>
            </a:r>
            <a:r>
              <a:rPr lang="en-US" sz="2916">
                <a:solidFill>
                  <a:srgbClr val="FFFFFF"/>
                </a:solidFill>
                <a:latin typeface="Arimo"/>
              </a:rPr>
              <a:t>rler, konuşmanın asıl ögesidirler. Hem kendileri okunurl</a:t>
            </a:r>
            <a:r>
              <a:rPr lang="en-US" sz="2916">
                <a:solidFill>
                  <a:srgbClr val="FFFFFF"/>
                </a:solidFill>
                <a:latin typeface="Arimo"/>
              </a:rPr>
              <a:t>ar, he</a:t>
            </a:r>
            <a:r>
              <a:rPr lang="en-US" sz="2916">
                <a:solidFill>
                  <a:srgbClr val="FFFFFF"/>
                </a:solidFill>
                <a:latin typeface="Arimo"/>
              </a:rPr>
              <a:t>m</a:t>
            </a:r>
            <a:r>
              <a:rPr lang="en-US" sz="2916">
                <a:solidFill>
                  <a:srgbClr val="FFFFFF"/>
                </a:solidFill>
                <a:latin typeface="Arimo"/>
              </a:rPr>
              <a:t> </a:t>
            </a:r>
            <a:r>
              <a:rPr lang="en-US" sz="2916">
                <a:solidFill>
                  <a:srgbClr val="FFFFFF"/>
                </a:solidFill>
                <a:latin typeface="Arimo"/>
              </a:rPr>
              <a:t>d</a:t>
            </a:r>
            <a:r>
              <a:rPr lang="en-US" sz="2916">
                <a:solidFill>
                  <a:srgbClr val="FFFFFF"/>
                </a:solidFill>
                <a:latin typeface="Arimo"/>
              </a:rPr>
              <a:t>e </a:t>
            </a:r>
            <a:r>
              <a:rPr lang="en-US" sz="2916">
                <a:solidFill>
                  <a:srgbClr val="FFFFFF"/>
                </a:solidFill>
                <a:latin typeface="Arimo"/>
              </a:rPr>
              <a:t>üns</a:t>
            </a:r>
            <a:r>
              <a:rPr lang="en-US" sz="2916">
                <a:solidFill>
                  <a:srgbClr val="FFFFFF"/>
                </a:solidFill>
                <a:latin typeface="Arimo"/>
              </a:rPr>
              <a:t>ü</a:t>
            </a:r>
            <a:r>
              <a:rPr lang="en-US" sz="2916">
                <a:solidFill>
                  <a:srgbClr val="FFFFFF"/>
                </a:solidFill>
                <a:latin typeface="Arimo"/>
              </a:rPr>
              <a:t>zle</a:t>
            </a:r>
            <a:r>
              <a:rPr lang="en-US" sz="2916">
                <a:solidFill>
                  <a:srgbClr val="FFFFFF"/>
                </a:solidFill>
                <a:latin typeface="Arimo"/>
              </a:rPr>
              <a:t>ri o</a:t>
            </a:r>
            <a:r>
              <a:rPr lang="en-US" sz="2916">
                <a:solidFill>
                  <a:srgbClr val="FFFFFF"/>
                </a:solidFill>
                <a:latin typeface="Arimo"/>
              </a:rPr>
              <a:t>kut</a:t>
            </a:r>
            <a:r>
              <a:rPr lang="en-US" sz="2916">
                <a:solidFill>
                  <a:srgbClr val="FFFFFF"/>
                </a:solidFill>
                <a:latin typeface="Arimo"/>
              </a:rPr>
              <a:t>u</a:t>
            </a:r>
            <a:r>
              <a:rPr lang="en-US" sz="2916">
                <a:solidFill>
                  <a:srgbClr val="FFFFFF"/>
                </a:solidFill>
                <a:latin typeface="Arimo"/>
              </a:rPr>
              <a:t>r</a:t>
            </a:r>
            <a:r>
              <a:rPr lang="en-US" sz="2916">
                <a:solidFill>
                  <a:srgbClr val="FFFFFF"/>
                </a:solidFill>
                <a:latin typeface="Arimo"/>
              </a:rPr>
              <a:t>lar</a:t>
            </a:r>
            <a:r>
              <a:rPr lang="en-US" sz="2916">
                <a:solidFill>
                  <a:srgbClr val="FFFFFF"/>
                </a:solidFill>
                <a:latin typeface="Arimo"/>
              </a:rPr>
              <a:t>.</a:t>
            </a:r>
            <a:r>
              <a:rPr lang="en-US" sz="2916">
                <a:solidFill>
                  <a:srgbClr val="FFFFFF"/>
                </a:solidFill>
                <a:latin typeface="Arimo"/>
              </a:rPr>
              <a:t> </a:t>
            </a:r>
            <a:r>
              <a:rPr lang="en-US" sz="2916">
                <a:solidFill>
                  <a:srgbClr val="FFFFFF"/>
                </a:solidFill>
                <a:latin typeface="Arimo"/>
              </a:rPr>
              <a:t>Bu</a:t>
            </a:r>
            <a:r>
              <a:rPr lang="en-US" sz="2916">
                <a:solidFill>
                  <a:srgbClr val="FFFFFF"/>
                </a:solidFill>
                <a:latin typeface="Arimo"/>
              </a:rPr>
              <a:t> </a:t>
            </a:r>
            <a:r>
              <a:rPr lang="en-US" sz="2916">
                <a:solidFill>
                  <a:srgbClr val="FFFFFF"/>
                </a:solidFill>
                <a:latin typeface="Arimo"/>
              </a:rPr>
              <a:t>s</a:t>
            </a:r>
            <a:r>
              <a:rPr lang="en-US" sz="2916">
                <a:solidFill>
                  <a:srgbClr val="FFFFFF"/>
                </a:solidFill>
                <a:latin typeface="Arimo"/>
              </a:rPr>
              <a:t>e</a:t>
            </a:r>
            <a:r>
              <a:rPr lang="en-US" sz="2916">
                <a:solidFill>
                  <a:srgbClr val="FFFFFF"/>
                </a:solidFill>
                <a:latin typeface="Arimo"/>
              </a:rPr>
              <a:t>s</a:t>
            </a:r>
            <a:r>
              <a:rPr lang="en-US" sz="2916">
                <a:solidFill>
                  <a:srgbClr val="FFFFFF"/>
                </a:solidFill>
                <a:latin typeface="Arimo"/>
              </a:rPr>
              <a:t>ler</a:t>
            </a:r>
            <a:r>
              <a:rPr lang="en-US" sz="2916">
                <a:solidFill>
                  <a:srgbClr val="FFFFFF"/>
                </a:solidFill>
                <a:latin typeface="Arimo"/>
              </a:rPr>
              <a:t>,</a:t>
            </a:r>
            <a:r>
              <a:rPr lang="en-US" sz="2916">
                <a:solidFill>
                  <a:srgbClr val="FFFFFF"/>
                </a:solidFill>
                <a:latin typeface="Arimo"/>
              </a:rPr>
              <a:t> d</a:t>
            </a:r>
            <a:r>
              <a:rPr lang="en-US" sz="2916">
                <a:solidFill>
                  <a:srgbClr val="FFFFFF"/>
                </a:solidFill>
                <a:latin typeface="Arimo"/>
              </a:rPr>
              <a:t>ört</a:t>
            </a:r>
            <a:r>
              <a:rPr lang="en-US" sz="2916">
                <a:solidFill>
                  <a:srgbClr val="FFFFFF"/>
                </a:solidFill>
                <a:latin typeface="Arimo"/>
              </a:rPr>
              <a:t> </a:t>
            </a:r>
            <a:r>
              <a:rPr lang="en-US" sz="2916">
                <a:solidFill>
                  <a:srgbClr val="FFFFFF"/>
                </a:solidFill>
                <a:latin typeface="Arimo"/>
              </a:rPr>
              <a:t>ö</a:t>
            </a:r>
            <a:r>
              <a:rPr lang="en-US" sz="2916">
                <a:solidFill>
                  <a:srgbClr val="FFFFFF"/>
                </a:solidFill>
                <a:latin typeface="Arimo"/>
              </a:rPr>
              <a:t>l</a:t>
            </a:r>
            <a:r>
              <a:rPr lang="en-US" sz="2916">
                <a:solidFill>
                  <a:srgbClr val="FFFFFF"/>
                </a:solidFill>
                <a:latin typeface="Arimo"/>
              </a:rPr>
              <a:t>çü</a:t>
            </a:r>
            <a:r>
              <a:rPr lang="en-US" sz="2916">
                <a:solidFill>
                  <a:srgbClr val="FFFFFF"/>
                </a:solidFill>
                <a:latin typeface="Arimo"/>
              </a:rPr>
              <a:t>ye </a:t>
            </a:r>
            <a:r>
              <a:rPr lang="en-US" sz="2916">
                <a:solidFill>
                  <a:srgbClr val="FFFFFF"/>
                </a:solidFill>
                <a:latin typeface="Arimo"/>
              </a:rPr>
              <a:t>gö</a:t>
            </a:r>
            <a:r>
              <a:rPr lang="en-US" sz="2916">
                <a:solidFill>
                  <a:srgbClr val="FFFFFF"/>
                </a:solidFill>
                <a:latin typeface="Arimo"/>
              </a:rPr>
              <a:t>re s</a:t>
            </a:r>
            <a:r>
              <a:rPr lang="en-US" sz="2916">
                <a:solidFill>
                  <a:srgbClr val="FFFFFF"/>
                </a:solidFill>
                <a:latin typeface="Arimo"/>
              </a:rPr>
              <a:t>ınıf</a:t>
            </a:r>
            <a:r>
              <a:rPr lang="en-US" sz="2916">
                <a:solidFill>
                  <a:srgbClr val="FFFFFF"/>
                </a:solidFill>
                <a:latin typeface="Arimo"/>
              </a:rPr>
              <a:t>la</a:t>
            </a:r>
            <a:r>
              <a:rPr lang="en-US" sz="2916">
                <a:solidFill>
                  <a:srgbClr val="FFFFFF"/>
                </a:solidFill>
                <a:latin typeface="Arimo"/>
              </a:rPr>
              <a:t>ndı</a:t>
            </a:r>
            <a:r>
              <a:rPr lang="en-US" sz="2916">
                <a:solidFill>
                  <a:srgbClr val="FFFFFF"/>
                </a:solidFill>
                <a:latin typeface="Arimo"/>
              </a:rPr>
              <a:t>r</a:t>
            </a:r>
            <a:r>
              <a:rPr lang="en-US" sz="2916">
                <a:solidFill>
                  <a:srgbClr val="FFFFFF"/>
                </a:solidFill>
                <a:latin typeface="Arimo"/>
              </a:rPr>
              <a:t>ı</a:t>
            </a:r>
            <a:r>
              <a:rPr lang="en-US" sz="2916">
                <a:solidFill>
                  <a:srgbClr val="FFFFFF"/>
                </a:solidFill>
                <a:latin typeface="Arimo"/>
              </a:rPr>
              <a:t>l</a:t>
            </a:r>
            <a:r>
              <a:rPr lang="en-US" sz="2916">
                <a:solidFill>
                  <a:srgbClr val="FFFFFF"/>
                </a:solidFill>
                <a:latin typeface="Arimo"/>
              </a:rPr>
              <a:t>ı</a:t>
            </a:r>
            <a:r>
              <a:rPr lang="en-US" sz="2916">
                <a:solidFill>
                  <a:srgbClr val="FFFFFF"/>
                </a:solidFill>
                <a:latin typeface="Arimo"/>
              </a:rPr>
              <a:t>r</a:t>
            </a:r>
            <a:r>
              <a:rPr lang="en-US" sz="2916">
                <a:solidFill>
                  <a:srgbClr val="FFFFFF"/>
                </a:solidFill>
                <a:latin typeface="Arimo"/>
              </a:rPr>
              <a:t>:</a:t>
            </a:r>
          </a:p>
          <a:p>
            <a:pPr>
              <a:lnSpc>
                <a:spcPts val="4083"/>
              </a:lnSpc>
            </a:pPr>
          </a:p>
          <a:p>
            <a:pPr>
              <a:lnSpc>
                <a:spcPts val="4083"/>
              </a:lnSpc>
            </a:pPr>
            <a:r>
              <a:rPr lang="en-US" sz="2916">
                <a:solidFill>
                  <a:srgbClr val="FFFFFF"/>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4964193"/>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7ED957"/>
                </a:solidFill>
                <a:latin typeface="Arimo Bold"/>
              </a:rPr>
              <a:t>C.1. Ünlüler</a:t>
            </a:r>
          </a:p>
          <a:p>
            <a:pPr>
              <a:lnSpc>
                <a:spcPts val="1989"/>
              </a:lnSpc>
            </a:pPr>
            <a:r>
              <a:rPr lang="en-US" sz="1420">
                <a:solidFill>
                  <a:srgbClr val="FFFFFF"/>
                </a:solidFill>
                <a:latin typeface="Arimo"/>
              </a:rPr>
              <a:t>C.2. Ünsüzler</a:t>
            </a:r>
          </a:p>
          <a:p>
            <a:pPr>
              <a:lnSpc>
                <a:spcPts val="198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563895" y="883138"/>
            <a:ext cx="15200230" cy="9423820"/>
          </a:xfrm>
          <a:prstGeom prst="rect">
            <a:avLst/>
          </a:prstGeom>
        </p:spPr>
        <p:txBody>
          <a:bodyPr anchor="t" rtlCol="false" tIns="0" lIns="0" bIns="0" rIns="0">
            <a:spAutoFit/>
          </a:bodyPr>
          <a:lstStyle/>
          <a:p>
            <a:pPr>
              <a:lnSpc>
                <a:spcPts val="4083"/>
              </a:lnSpc>
            </a:pPr>
            <a:r>
              <a:rPr lang="en-US" sz="2916" u="sng">
                <a:solidFill>
                  <a:srgbClr val="001534"/>
                </a:solidFill>
                <a:latin typeface="Arimo"/>
              </a:rPr>
              <a:t>C.1.1.Oluşum (Teşekkül) noktalarına göre</a:t>
            </a:r>
            <a:r>
              <a:rPr lang="en-US" sz="2916">
                <a:solidFill>
                  <a:srgbClr val="FEFEFE"/>
                </a:solidFill>
                <a:latin typeface="Arimo"/>
              </a:rPr>
              <a:t>: Dilin geri çekilmesiyle ağzın arkasında, oluşan “</a:t>
            </a:r>
            <a:r>
              <a:rPr lang="en-US" sz="2916">
                <a:solidFill>
                  <a:srgbClr val="001534"/>
                </a:solidFill>
                <a:latin typeface="Arimo Bold"/>
              </a:rPr>
              <a:t>a, ı, o, u</a:t>
            </a:r>
            <a:r>
              <a:rPr lang="en-US" sz="2916">
                <a:solidFill>
                  <a:srgbClr val="FEFEFE"/>
                </a:solidFill>
                <a:latin typeface="Arimo"/>
              </a:rPr>
              <a:t>” sesleri </a:t>
            </a:r>
            <a:r>
              <a:rPr lang="en-US" sz="2916">
                <a:solidFill>
                  <a:srgbClr val="001534"/>
                </a:solidFill>
                <a:latin typeface="Arimo Bold"/>
              </a:rPr>
              <a:t>kalın (art) ünlüler</a:t>
            </a:r>
            <a:r>
              <a:rPr lang="en-US" sz="2916">
                <a:solidFill>
                  <a:srgbClr val="FEFEFE"/>
                </a:solidFill>
                <a:latin typeface="Arimo"/>
              </a:rPr>
              <a:t>dir. Dilin öne sürülmesiyle ağzın ön kısmında oluşan “</a:t>
            </a:r>
            <a:r>
              <a:rPr lang="en-US" sz="2916">
                <a:solidFill>
                  <a:srgbClr val="001534"/>
                </a:solidFill>
                <a:latin typeface="Arimo Bold"/>
              </a:rPr>
              <a:t>e, i, ö, ü</a:t>
            </a:r>
            <a:r>
              <a:rPr lang="en-US" sz="2916">
                <a:solidFill>
                  <a:srgbClr val="FEFEFE"/>
                </a:solidFill>
                <a:latin typeface="Arimo"/>
              </a:rPr>
              <a:t>” sesleri de </a:t>
            </a:r>
            <a:r>
              <a:rPr lang="en-US" sz="2916">
                <a:solidFill>
                  <a:srgbClr val="001534"/>
                </a:solidFill>
                <a:latin typeface="Arimo"/>
              </a:rPr>
              <a:t>ince (ön) ünlüler</a:t>
            </a:r>
            <a:r>
              <a:rPr lang="en-US" sz="2916">
                <a:solidFill>
                  <a:srgbClr val="FEFEFE"/>
                </a:solidFill>
                <a:latin typeface="Arimo"/>
              </a:rPr>
              <a:t>dir.</a:t>
            </a:r>
          </a:p>
          <a:p>
            <a:pPr>
              <a:lnSpc>
                <a:spcPts val="2520"/>
              </a:lnSpc>
            </a:pPr>
          </a:p>
          <a:p>
            <a:pPr>
              <a:lnSpc>
                <a:spcPts val="4083"/>
              </a:lnSpc>
            </a:pPr>
            <a:r>
              <a:rPr lang="en-US" sz="1029" u="sng">
                <a:solidFill>
                  <a:srgbClr val="001534"/>
                </a:solidFill>
                <a:latin typeface="Arimo"/>
              </a:rPr>
              <a:t>C.1.2. Dudakların durumuna göre</a:t>
            </a:r>
            <a:r>
              <a:rPr lang="en-US" sz="1029">
                <a:solidFill>
                  <a:srgbClr val="FEFEFE"/>
                </a:solidFill>
                <a:latin typeface="Arimo"/>
              </a:rPr>
              <a:t>: Oluşumunda dudakların yuvarlak şekil aldığı, büzülmeye uğradığı “</a:t>
            </a:r>
            <a:r>
              <a:rPr lang="en-US" sz="1029">
                <a:solidFill>
                  <a:srgbClr val="001534"/>
                </a:solidFill>
                <a:latin typeface="Arimo Bold"/>
              </a:rPr>
              <a:t>o, ö, u, ü</a:t>
            </a:r>
            <a:r>
              <a:rPr lang="en-US" sz="1029">
                <a:solidFill>
                  <a:srgbClr val="FEFEFE"/>
                </a:solidFill>
                <a:latin typeface="Arimo"/>
              </a:rPr>
              <a:t>” sesleri </a:t>
            </a:r>
            <a:r>
              <a:rPr lang="en-US" sz="1029">
                <a:solidFill>
                  <a:srgbClr val="001534"/>
                </a:solidFill>
                <a:latin typeface="Arimo"/>
              </a:rPr>
              <a:t>yuvarlak ünlüler</a:t>
            </a:r>
            <a:r>
              <a:rPr lang="en-US" sz="1029">
                <a:solidFill>
                  <a:srgbClr val="FEFEFE"/>
                </a:solidFill>
                <a:latin typeface="Arimo"/>
              </a:rPr>
              <a:t>dir. Oluşumunda dudakların açık kaldığı “</a:t>
            </a:r>
            <a:r>
              <a:rPr lang="en-US" sz="1029">
                <a:solidFill>
                  <a:srgbClr val="001534"/>
                </a:solidFill>
                <a:latin typeface="Arimo Bold"/>
              </a:rPr>
              <a:t>a, e, ı, i</a:t>
            </a:r>
            <a:r>
              <a:rPr lang="en-US" sz="1029">
                <a:solidFill>
                  <a:srgbClr val="FEFEFE"/>
                </a:solidFill>
                <a:latin typeface="Arimo"/>
              </a:rPr>
              <a:t>” sesleri </a:t>
            </a:r>
            <a:r>
              <a:rPr lang="en-US" sz="1029">
                <a:solidFill>
                  <a:srgbClr val="001534"/>
                </a:solidFill>
                <a:latin typeface="Arimo"/>
              </a:rPr>
              <a:t>düz ünlüler</a:t>
            </a:r>
            <a:r>
              <a:rPr lang="en-US" sz="1029">
                <a:solidFill>
                  <a:srgbClr val="FEFEFE"/>
                </a:solidFill>
                <a:latin typeface="Arimo"/>
              </a:rPr>
              <a:t>dir.</a:t>
            </a:r>
          </a:p>
          <a:p>
            <a:pPr>
              <a:lnSpc>
                <a:spcPts val="2520"/>
              </a:lnSpc>
            </a:pPr>
          </a:p>
          <a:p>
            <a:pPr>
              <a:lnSpc>
                <a:spcPts val="4083"/>
              </a:lnSpc>
            </a:pPr>
            <a:r>
              <a:rPr lang="en-US" sz="2916" u="sng">
                <a:solidFill>
                  <a:srgbClr val="001534"/>
                </a:solidFill>
                <a:latin typeface="Arimo"/>
              </a:rPr>
              <a:t>C.1.3.Ağız boşluğunun durumuna göre</a:t>
            </a:r>
            <a:r>
              <a:rPr lang="en-US" sz="2916">
                <a:solidFill>
                  <a:srgbClr val="001534"/>
                </a:solidFill>
                <a:latin typeface="Arimo"/>
              </a:rPr>
              <a:t>: </a:t>
            </a:r>
            <a:r>
              <a:rPr lang="en-US" sz="2916">
                <a:solidFill>
                  <a:srgbClr val="FEFEFE"/>
                </a:solidFill>
                <a:latin typeface="Arimo"/>
              </a:rPr>
              <a:t>Alt çenenin çok açıldığı ağız boşluğunun geniş olduğu “</a:t>
            </a:r>
            <a:r>
              <a:rPr lang="en-US" sz="2916">
                <a:solidFill>
                  <a:srgbClr val="001534"/>
                </a:solidFill>
                <a:latin typeface="Arimo Bold"/>
              </a:rPr>
              <a:t>a, e, o, ö</a:t>
            </a:r>
            <a:r>
              <a:rPr lang="en-US" sz="2916">
                <a:solidFill>
                  <a:srgbClr val="FEFEFE"/>
                </a:solidFill>
                <a:latin typeface="Arimo"/>
              </a:rPr>
              <a:t>” sesleri </a:t>
            </a:r>
            <a:r>
              <a:rPr lang="en-US" sz="2916">
                <a:solidFill>
                  <a:srgbClr val="001534"/>
                </a:solidFill>
                <a:latin typeface="Arimo"/>
              </a:rPr>
              <a:t>geniş ünlüler</a:t>
            </a:r>
            <a:r>
              <a:rPr lang="en-US" sz="2916">
                <a:solidFill>
                  <a:srgbClr val="FEFEFE"/>
                </a:solidFill>
                <a:latin typeface="Arimo"/>
              </a:rPr>
              <a:t>; alt çenenin biraz açıldığı ve ağız boşluğunun dar olduğu “</a:t>
            </a:r>
            <a:r>
              <a:rPr lang="en-US" sz="2916">
                <a:solidFill>
                  <a:srgbClr val="001534"/>
                </a:solidFill>
                <a:latin typeface="Arimo Bold"/>
              </a:rPr>
              <a:t>ı, i, u, ü</a:t>
            </a:r>
            <a:r>
              <a:rPr lang="en-US" sz="2916">
                <a:solidFill>
                  <a:srgbClr val="FEFEFE"/>
                </a:solidFill>
                <a:latin typeface="Arimo"/>
              </a:rPr>
              <a:t>” sesleri </a:t>
            </a:r>
            <a:r>
              <a:rPr lang="en-US" sz="2916">
                <a:solidFill>
                  <a:srgbClr val="001534"/>
                </a:solidFill>
                <a:latin typeface="Arimo"/>
              </a:rPr>
              <a:t>dar ünlüler</a:t>
            </a:r>
            <a:r>
              <a:rPr lang="en-US" sz="2916">
                <a:solidFill>
                  <a:srgbClr val="FEFEFE"/>
                </a:solidFill>
                <a:latin typeface="Arimo"/>
              </a:rPr>
              <a:t>dir. </a:t>
            </a:r>
          </a:p>
          <a:p>
            <a:pPr>
              <a:lnSpc>
                <a:spcPts val="2520"/>
              </a:lnSpc>
            </a:pPr>
          </a:p>
          <a:p>
            <a:pPr>
              <a:lnSpc>
                <a:spcPts val="4083"/>
              </a:lnSpc>
            </a:pPr>
            <a:r>
              <a:rPr lang="en-US" sz="2916" u="sng">
                <a:solidFill>
                  <a:srgbClr val="001534"/>
                </a:solidFill>
                <a:latin typeface="Arimo"/>
              </a:rPr>
              <a:t>C</a:t>
            </a:r>
            <a:r>
              <a:rPr lang="en-US" sz="2916" u="sng">
                <a:solidFill>
                  <a:srgbClr val="001534"/>
                </a:solidFill>
                <a:latin typeface="Arimo"/>
              </a:rPr>
              <a:t>.1.4. Sesin süreklilik derecesine göre</a:t>
            </a:r>
            <a:r>
              <a:rPr lang="en-US" sz="2916">
                <a:solidFill>
                  <a:srgbClr val="FEFEFE"/>
                </a:solidFill>
                <a:latin typeface="Arimo"/>
              </a:rPr>
              <a:t> (Söyleyiş sürelerine göre): Söyleyiş süreleri uzun olan ünlüler </a:t>
            </a:r>
            <a:r>
              <a:rPr lang="en-US" sz="2916">
                <a:solidFill>
                  <a:srgbClr val="001534"/>
                </a:solidFill>
                <a:latin typeface="Arimo"/>
              </a:rPr>
              <a:t>uzun ünlüler</a:t>
            </a:r>
            <a:r>
              <a:rPr lang="en-US" sz="2916">
                <a:solidFill>
                  <a:srgbClr val="FEFEFE"/>
                </a:solidFill>
                <a:latin typeface="Arimo"/>
              </a:rPr>
              <a:t>,  söylenişi bir anda (kısa sürede) olanlar ise </a:t>
            </a:r>
            <a:r>
              <a:rPr lang="en-US" sz="2916">
                <a:solidFill>
                  <a:srgbClr val="001534"/>
                </a:solidFill>
                <a:latin typeface="Arimo"/>
              </a:rPr>
              <a:t>kısa ünlüler</a:t>
            </a:r>
            <a:r>
              <a:rPr lang="en-US" sz="2916">
                <a:solidFill>
                  <a:srgbClr val="FEFEFE"/>
                </a:solidFill>
                <a:latin typeface="Arimo"/>
              </a:rPr>
              <a:t>dir. Türkiye Türkçesinde uzun ünlülere (</a:t>
            </a:r>
            <a:r>
              <a:rPr lang="en-US" sz="2916">
                <a:solidFill>
                  <a:srgbClr val="001534"/>
                </a:solidFill>
                <a:latin typeface="Arimo"/>
              </a:rPr>
              <a:t>ā, ê</a:t>
            </a:r>
            <a:r>
              <a:rPr lang="en-US" sz="2916">
                <a:solidFill>
                  <a:srgbClr val="001534"/>
                </a:solidFill>
                <a:latin typeface="Arimo"/>
              </a:rPr>
              <a:t>, </a:t>
            </a:r>
            <a:r>
              <a:rPr lang="en-US" sz="2916">
                <a:solidFill>
                  <a:srgbClr val="001534"/>
                </a:solidFill>
                <a:latin typeface="Arimo"/>
              </a:rPr>
              <a:t>î</a:t>
            </a:r>
            <a:r>
              <a:rPr lang="en-US" sz="2916">
                <a:solidFill>
                  <a:srgbClr val="001534"/>
                </a:solidFill>
                <a:latin typeface="Arimo"/>
              </a:rPr>
              <a:t>, </a:t>
            </a:r>
            <a:r>
              <a:rPr lang="en-US" sz="2916">
                <a:solidFill>
                  <a:srgbClr val="001534"/>
                </a:solidFill>
                <a:latin typeface="Arimo"/>
              </a:rPr>
              <a:t>ū</a:t>
            </a:r>
            <a:r>
              <a:rPr lang="en-US" sz="2916">
                <a:solidFill>
                  <a:srgbClr val="001534"/>
                </a:solidFill>
                <a:latin typeface="Arimo"/>
              </a:rPr>
              <a:t>, </a:t>
            </a:r>
            <a:r>
              <a:rPr lang="en-US" sz="2916">
                <a:solidFill>
                  <a:srgbClr val="FEFEFE"/>
                </a:solidFill>
                <a:latin typeface="Arimo"/>
              </a:rPr>
              <a:t>) Arapça ve Farsçadan dilimize giren (kâtip, şâir vb.) kelimelerde rastlanır. </a:t>
            </a:r>
          </a:p>
          <a:p>
            <a:pPr>
              <a:lnSpc>
                <a:spcPts val="2520"/>
              </a:lnSpc>
            </a:pPr>
          </a:p>
          <a:p>
            <a:pPr>
              <a:lnSpc>
                <a:spcPts val="3919"/>
              </a:lnSpc>
            </a:pPr>
            <a:r>
              <a:rPr lang="en-US" sz="2800">
                <a:solidFill>
                  <a:srgbClr val="FEFEFE"/>
                </a:solidFill>
                <a:latin typeface="Arimo Italics"/>
              </a:rPr>
              <a:t>      </a:t>
            </a:r>
            <a:r>
              <a:rPr lang="en-US" sz="2800">
                <a:solidFill>
                  <a:srgbClr val="FEFEFE"/>
                </a:solidFill>
                <a:latin typeface="Arimo Italics"/>
              </a:rPr>
              <a:t>Türkiye Türkçesindeki yedi ünlü “</a:t>
            </a:r>
            <a:r>
              <a:rPr lang="en-US" sz="2800">
                <a:solidFill>
                  <a:srgbClr val="FEFEFE"/>
                </a:solidFill>
                <a:latin typeface="Arimo Italics"/>
              </a:rPr>
              <a:t>a, e, </a:t>
            </a:r>
            <a:r>
              <a:rPr lang="en-US" sz="2800">
                <a:solidFill>
                  <a:srgbClr val="FEFEFE"/>
                </a:solidFill>
                <a:latin typeface="Arimo Italics"/>
              </a:rPr>
              <a:t>i</a:t>
            </a:r>
            <a:r>
              <a:rPr lang="en-US" sz="2800">
                <a:solidFill>
                  <a:srgbClr val="FEFEFE"/>
                </a:solidFill>
                <a:latin typeface="Arimo Italics"/>
              </a:rPr>
              <a:t>, </a:t>
            </a:r>
            <a:r>
              <a:rPr lang="en-US" sz="2800">
                <a:solidFill>
                  <a:srgbClr val="FEFEFE"/>
                </a:solidFill>
                <a:latin typeface="Arimo Italics"/>
              </a:rPr>
              <a:t>o, ö, u, ü” kısa, yalnız “ı” ünlüsü normalden kısadır.</a:t>
            </a:r>
          </a:p>
          <a:p>
            <a:pPr>
              <a:lnSpc>
                <a:spcPts val="3919"/>
              </a:lnSpc>
            </a:pPr>
          </a:p>
          <a:p>
            <a:pPr>
              <a:lnSpc>
                <a:spcPts val="3919"/>
              </a:lnSpc>
            </a:pPr>
            <a:r>
              <a:rPr lang="en-US" sz="2800">
                <a:solidFill>
                  <a:srgbClr val="FEFEFE"/>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7ED957"/>
                </a:solidFill>
                <a:latin typeface="Arimo Bold"/>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884244" y="9258300"/>
            <a:ext cx="1305227" cy="714375"/>
            <a:chOff x="0" y="0"/>
            <a:chExt cx="1740302" cy="952500"/>
          </a:xfrm>
        </p:grpSpPr>
        <p:pic>
          <p:nvPicPr>
            <p:cNvPr name="Picture 4" id="4"/>
            <p:cNvPicPr>
              <a:picLocks noChangeAspect="true"/>
            </p:cNvPicPr>
            <p:nvPr/>
          </p:nvPicPr>
          <p:blipFill>
            <a:blip r:embed="rId3"/>
            <a:srcRect l="29" t="2091" r="0" b="0"/>
            <a:stretch>
              <a:fillRect/>
            </a:stretch>
          </p:blipFill>
          <p:spPr>
            <a:xfrm flipH="false" flipV="false" rot="0">
              <a:off x="0" y="381857"/>
              <a:ext cx="1740302" cy="355748"/>
            </a:xfrm>
            <a:prstGeom prst="rect">
              <a:avLst/>
            </a:prstGeom>
          </p:spPr>
        </p:pic>
        <p:sp>
          <p:nvSpPr>
            <p:cNvPr name="TextBox 5" id="5"/>
            <p:cNvSpPr txBox="true"/>
            <p:nvPr/>
          </p:nvSpPr>
          <p:spPr>
            <a:xfrm rot="0">
              <a:off x="73063" y="-85725"/>
              <a:ext cx="427140" cy="1038225"/>
            </a:xfrm>
            <a:prstGeom prst="rect">
              <a:avLst/>
            </a:prstGeom>
          </p:spPr>
          <p:txBody>
            <a:bodyPr anchor="t" rtlCol="false" tIns="0" lIns="0" bIns="0" rIns="0">
              <a:spAutoFit/>
            </a:bodyPr>
            <a:lstStyle/>
            <a:p>
              <a:pPr algn="ctr">
                <a:lnSpc>
                  <a:spcPts val="6583"/>
                </a:lnSpc>
              </a:pPr>
              <a:r>
                <a:rPr lang="en-US" sz="4702">
                  <a:solidFill>
                    <a:srgbClr val="222222"/>
                  </a:solidFill>
                  <a:latin typeface="Lemon Tuesday"/>
                </a:rPr>
                <a:t>E</a:t>
              </a:r>
            </a:p>
          </p:txBody>
        </p:sp>
        <p:sp>
          <p:nvSpPr>
            <p:cNvPr name="TextBox 6" id="6"/>
            <p:cNvSpPr txBox="true"/>
            <p:nvPr/>
          </p:nvSpPr>
          <p:spPr>
            <a:xfrm rot="0">
              <a:off x="209986" y="405076"/>
              <a:ext cx="820558" cy="401154"/>
            </a:xfrm>
            <a:prstGeom prst="rect">
              <a:avLst/>
            </a:prstGeom>
          </p:spPr>
          <p:txBody>
            <a:bodyPr anchor="t" rtlCol="false" tIns="0" lIns="0" bIns="0" rIns="0">
              <a:spAutoFit/>
            </a:bodyPr>
            <a:lstStyle/>
            <a:p>
              <a:pPr algn="ctr">
                <a:lnSpc>
                  <a:spcPts val="2537"/>
                </a:lnSpc>
              </a:pPr>
              <a:r>
                <a:rPr lang="en-US" sz="1812">
                  <a:solidFill>
                    <a:srgbClr val="222222"/>
                  </a:solidFill>
                  <a:latin typeface="Lemon Tuesday"/>
                </a:rPr>
                <a:t>ren</a:t>
              </a:r>
            </a:p>
          </p:txBody>
        </p:sp>
        <p:sp>
          <p:nvSpPr>
            <p:cNvPr name="TextBox 7" id="7"/>
            <p:cNvSpPr txBox="true"/>
            <p:nvPr/>
          </p:nvSpPr>
          <p:spPr>
            <a:xfrm rot="0">
              <a:off x="685010" y="-85725"/>
              <a:ext cx="606988" cy="1038225"/>
            </a:xfrm>
            <a:prstGeom prst="rect">
              <a:avLst/>
            </a:prstGeom>
          </p:spPr>
          <p:txBody>
            <a:bodyPr anchor="t" rtlCol="false" tIns="0" lIns="0" bIns="0" rIns="0">
              <a:spAutoFit/>
            </a:bodyPr>
            <a:lstStyle/>
            <a:p>
              <a:pPr algn="ctr">
                <a:lnSpc>
                  <a:spcPts val="6583"/>
                </a:lnSpc>
              </a:pPr>
              <a:r>
                <a:rPr lang="en-US" sz="4702">
                  <a:solidFill>
                    <a:srgbClr val="222222"/>
                  </a:solidFill>
                  <a:latin typeface="Lemon Tuesday"/>
                </a:rPr>
                <a:t>K</a:t>
              </a:r>
            </a:p>
          </p:txBody>
        </p:sp>
        <p:sp>
          <p:nvSpPr>
            <p:cNvPr name="TextBox 8" id="8"/>
            <p:cNvSpPr txBox="true"/>
            <p:nvPr/>
          </p:nvSpPr>
          <p:spPr>
            <a:xfrm rot="0">
              <a:off x="1050884" y="403631"/>
              <a:ext cx="689418" cy="401154"/>
            </a:xfrm>
            <a:prstGeom prst="rect">
              <a:avLst/>
            </a:prstGeom>
          </p:spPr>
          <p:txBody>
            <a:bodyPr anchor="t" rtlCol="false" tIns="0" lIns="0" bIns="0" rIns="0">
              <a:spAutoFit/>
            </a:bodyPr>
            <a:lstStyle/>
            <a:p>
              <a:pPr algn="ctr">
                <a:lnSpc>
                  <a:spcPts val="2537"/>
                </a:lnSpc>
              </a:pPr>
              <a:r>
                <a:rPr lang="en-US" sz="1812">
                  <a:solidFill>
                    <a:srgbClr val="222222"/>
                  </a:solidFill>
                  <a:latin typeface="Lemon Tuesday"/>
                </a:rPr>
                <a:t>aya</a:t>
              </a:r>
            </a:p>
          </p:txBody>
        </p:sp>
      </p:grpSp>
      <p:sp>
        <p:nvSpPr>
          <p:cNvPr name="TextBox 9" id="9"/>
          <p:cNvSpPr txBox="true"/>
          <p:nvPr/>
        </p:nvSpPr>
        <p:spPr>
          <a:xfrm rot="0">
            <a:off x="4131948" y="892663"/>
            <a:ext cx="12738199" cy="830580"/>
          </a:xfrm>
          <a:prstGeom prst="rect">
            <a:avLst/>
          </a:prstGeom>
        </p:spPr>
        <p:txBody>
          <a:bodyPr anchor="t" rtlCol="false" tIns="0" lIns="0" bIns="0" rIns="0">
            <a:spAutoFit/>
          </a:bodyPr>
          <a:lstStyle/>
          <a:p>
            <a:pPr algn="ctr">
              <a:lnSpc>
                <a:spcPts val="6719"/>
              </a:lnSpc>
            </a:pPr>
            <a:r>
              <a:rPr lang="en-US" sz="4800">
                <a:solidFill>
                  <a:srgbClr val="FFFFFF"/>
                </a:solidFill>
                <a:latin typeface="Abril Fatface"/>
              </a:rPr>
              <a:t>Türkçede Sesler ve Seslerin Sınıflandırılması</a:t>
            </a:r>
          </a:p>
        </p:txBody>
      </p:sp>
      <p:grpSp>
        <p:nvGrpSpPr>
          <p:cNvPr name="Group 10" id="10"/>
          <p:cNvGrpSpPr/>
          <p:nvPr/>
        </p:nvGrpSpPr>
        <p:grpSpPr>
          <a:xfrm rot="5400000">
            <a:off x="1589445" y="1661104"/>
            <a:ext cx="2438217" cy="215533"/>
            <a:chOff x="0" y="0"/>
            <a:chExt cx="9194800" cy="812800"/>
          </a:xfrm>
        </p:grpSpPr>
        <p:sp>
          <p:nvSpPr>
            <p:cNvPr name="Freeform 11" id="11"/>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2" id="12"/>
          <p:cNvGrpSpPr/>
          <p:nvPr/>
        </p:nvGrpSpPr>
        <p:grpSpPr>
          <a:xfrm rot="5400000">
            <a:off x="1589445" y="5056767"/>
            <a:ext cx="2438217" cy="215533"/>
            <a:chOff x="0" y="0"/>
            <a:chExt cx="9194800" cy="812800"/>
          </a:xfrm>
        </p:grpSpPr>
        <p:sp>
          <p:nvSpPr>
            <p:cNvPr name="Freeform 13" id="13"/>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4" id="14"/>
          <p:cNvGrpSpPr/>
          <p:nvPr/>
        </p:nvGrpSpPr>
        <p:grpSpPr>
          <a:xfrm rot="5400000">
            <a:off x="1589445" y="8424972"/>
            <a:ext cx="2438217" cy="215533"/>
            <a:chOff x="0" y="0"/>
            <a:chExt cx="9194800" cy="812800"/>
          </a:xfrm>
        </p:grpSpPr>
        <p:sp>
          <p:nvSpPr>
            <p:cNvPr name="Freeform 15" id="15"/>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3573545" y="2993537"/>
            <a:ext cx="2653308" cy="632460"/>
          </a:xfrm>
          <a:prstGeom prst="rect">
            <a:avLst/>
          </a:prstGeom>
        </p:spPr>
        <p:txBody>
          <a:bodyPr anchor="t" rtlCol="false" tIns="0" lIns="0" bIns="0" rIns="0">
            <a:spAutoFit/>
          </a:bodyPr>
          <a:lstStyle/>
          <a:p>
            <a:pPr algn="ctr">
              <a:lnSpc>
                <a:spcPts val="5040"/>
              </a:lnSpc>
            </a:pPr>
            <a:r>
              <a:rPr lang="en-US" sz="3600">
                <a:solidFill>
                  <a:srgbClr val="FFFFFF"/>
                </a:solidFill>
                <a:latin typeface="DejaVu Serif"/>
              </a:rPr>
              <a:t>İçindekiler:</a:t>
            </a:r>
          </a:p>
        </p:txBody>
      </p:sp>
      <p:sp>
        <p:nvSpPr>
          <p:cNvPr name="TextBox 18" id="18"/>
          <p:cNvSpPr txBox="true"/>
          <p:nvPr/>
        </p:nvSpPr>
        <p:spPr>
          <a:xfrm rot="0">
            <a:off x="3573545" y="3711971"/>
            <a:ext cx="10766597" cy="4411980"/>
          </a:xfrm>
          <a:prstGeom prst="rect">
            <a:avLst/>
          </a:prstGeom>
        </p:spPr>
        <p:txBody>
          <a:bodyPr anchor="t" rtlCol="false" tIns="0" lIns="0" bIns="0" rIns="0">
            <a:spAutoFit/>
          </a:bodyPr>
          <a:lstStyle/>
          <a:p>
            <a:pPr>
              <a:lnSpc>
                <a:spcPts val="2520"/>
              </a:lnSpc>
            </a:pPr>
            <a:r>
              <a:rPr lang="en-US" sz="1800">
                <a:solidFill>
                  <a:srgbClr val="FFFFFF"/>
                </a:solidFill>
                <a:latin typeface="Arimo"/>
              </a:rPr>
              <a:t>A. Dil Bilgisi</a:t>
            </a:r>
          </a:p>
          <a:p>
            <a:pPr>
              <a:lnSpc>
                <a:spcPts val="2520"/>
              </a:lnSpc>
            </a:pPr>
            <a:r>
              <a:rPr lang="en-US" sz="1800">
                <a:solidFill>
                  <a:srgbClr val="FFFFFF"/>
                </a:solidFill>
                <a:latin typeface="Arimo"/>
              </a:rPr>
              <a:t>A.1. Ses Bilgisi</a:t>
            </a:r>
          </a:p>
          <a:p>
            <a:pPr>
              <a:lnSpc>
                <a:spcPts val="2520"/>
              </a:lnSpc>
            </a:pPr>
            <a:r>
              <a:rPr lang="en-US" sz="1800">
                <a:solidFill>
                  <a:srgbClr val="FFFFFF"/>
                </a:solidFill>
                <a:latin typeface="Arimo"/>
              </a:rPr>
              <a:t>A.2. Yapı Bilgisi</a:t>
            </a:r>
          </a:p>
          <a:p>
            <a:pPr>
              <a:lnSpc>
                <a:spcPts val="2520"/>
              </a:lnSpc>
            </a:pPr>
            <a:r>
              <a:rPr lang="en-US" sz="1800">
                <a:solidFill>
                  <a:srgbClr val="FFFFFF"/>
                </a:solidFill>
                <a:latin typeface="Arimo"/>
              </a:rPr>
              <a:t>A.3. Cümle Bilgisi</a:t>
            </a:r>
          </a:p>
          <a:p>
            <a:pPr>
              <a:lnSpc>
                <a:spcPts val="2520"/>
              </a:lnSpc>
            </a:pPr>
            <a:r>
              <a:rPr lang="en-US" sz="1800">
                <a:solidFill>
                  <a:srgbClr val="FFFFFF"/>
                </a:solidFill>
                <a:latin typeface="Arimo"/>
              </a:rPr>
              <a:t>A.4. Anlam Bilgisi</a:t>
            </a:r>
          </a:p>
          <a:p>
            <a:pPr>
              <a:lnSpc>
                <a:spcPts val="2520"/>
              </a:lnSpc>
            </a:pPr>
            <a:r>
              <a:rPr lang="en-US" sz="1800">
                <a:solidFill>
                  <a:srgbClr val="FFFFFF"/>
                </a:solidFill>
                <a:latin typeface="Arimo"/>
              </a:rPr>
              <a:t>A.5. Köken Bilgisi</a:t>
            </a:r>
          </a:p>
          <a:p>
            <a:pPr>
              <a:lnSpc>
                <a:spcPts val="2520"/>
              </a:lnSpc>
            </a:pPr>
            <a:r>
              <a:rPr lang="en-US" sz="1800">
                <a:solidFill>
                  <a:srgbClr val="FFFFFF"/>
                </a:solidFill>
                <a:latin typeface="Arimo"/>
              </a:rPr>
              <a:t>B. Ses Bilgisi</a:t>
            </a:r>
          </a:p>
          <a:p>
            <a:pPr>
              <a:lnSpc>
                <a:spcPts val="2520"/>
              </a:lnSpc>
            </a:pPr>
            <a:r>
              <a:rPr lang="en-US" sz="1800">
                <a:solidFill>
                  <a:srgbClr val="FFFFFF"/>
                </a:solidFill>
                <a:latin typeface="Arimo"/>
              </a:rPr>
              <a:t>B.1. Ses</a:t>
            </a:r>
          </a:p>
          <a:p>
            <a:pPr>
              <a:lnSpc>
                <a:spcPts val="2520"/>
              </a:lnSpc>
            </a:pPr>
            <a:r>
              <a:rPr lang="en-US" sz="1800">
                <a:solidFill>
                  <a:srgbClr val="FFFFFF"/>
                </a:solidFill>
                <a:latin typeface="Arimo"/>
              </a:rPr>
              <a:t>B.2. </a:t>
            </a:r>
            <a:r>
              <a:rPr lang="en-US" sz="1800">
                <a:solidFill>
                  <a:srgbClr val="FFFFFF"/>
                </a:solidFill>
                <a:latin typeface="Arimo"/>
              </a:rPr>
              <a:t>Seslerin Oluşumu</a:t>
            </a:r>
          </a:p>
          <a:p>
            <a:pPr>
              <a:lnSpc>
                <a:spcPts val="2520"/>
              </a:lnSpc>
            </a:pPr>
            <a:r>
              <a:rPr lang="en-US" sz="1800">
                <a:solidFill>
                  <a:srgbClr val="FFFFFF"/>
                </a:solidFill>
                <a:latin typeface="Arimo"/>
              </a:rPr>
              <a:t>B.3. </a:t>
            </a:r>
            <a:r>
              <a:rPr lang="en-US" sz="1800">
                <a:solidFill>
                  <a:srgbClr val="FFFFFF"/>
                </a:solidFill>
                <a:latin typeface="Arimo"/>
              </a:rPr>
              <a:t>Ses-Harf İlgisi ve Alfabe</a:t>
            </a:r>
          </a:p>
          <a:p>
            <a:pPr>
              <a:lnSpc>
                <a:spcPts val="2520"/>
              </a:lnSpc>
            </a:pPr>
            <a:r>
              <a:rPr lang="en-US" sz="1800">
                <a:solidFill>
                  <a:srgbClr val="FFFFFF"/>
                </a:solidFill>
                <a:latin typeface="Arimo"/>
              </a:rPr>
              <a:t>C. Türkçede Sesler ve Sınıflandırılması</a:t>
            </a:r>
          </a:p>
          <a:p>
            <a:pPr>
              <a:lnSpc>
                <a:spcPts val="2520"/>
              </a:lnSpc>
            </a:pPr>
            <a:r>
              <a:rPr lang="en-US" sz="1800">
                <a:solidFill>
                  <a:srgbClr val="FFFFFF"/>
                </a:solidFill>
                <a:latin typeface="Arimo"/>
              </a:rPr>
              <a:t>C.1. Ünlüler</a:t>
            </a:r>
          </a:p>
          <a:p>
            <a:pPr>
              <a:lnSpc>
                <a:spcPts val="2520"/>
              </a:lnSpc>
            </a:pPr>
            <a:r>
              <a:rPr lang="en-US" sz="1800">
                <a:solidFill>
                  <a:srgbClr val="FFFFFF"/>
                </a:solidFill>
                <a:latin typeface="Arimo"/>
              </a:rPr>
              <a:t>C.2. Ünsüzler</a:t>
            </a:r>
          </a:p>
          <a:p>
            <a:pPr>
              <a:lnSpc>
                <a:spcPts val="252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pic>
        <p:nvPicPr>
          <p:cNvPr name="Picture 15" id="15"/>
          <p:cNvPicPr>
            <a:picLocks noChangeAspect="true"/>
          </p:cNvPicPr>
          <p:nvPr/>
        </p:nvPicPr>
        <p:blipFill>
          <a:blip r:embed="rId4"/>
          <a:srcRect l="0" t="0" r="179" b="406"/>
          <a:stretch>
            <a:fillRect/>
          </a:stretch>
        </p:blipFill>
        <p:spPr>
          <a:xfrm flipH="false" flipV="false" rot="0">
            <a:off x="3853759" y="1158273"/>
            <a:ext cx="10580483" cy="3985227"/>
          </a:xfrm>
          <a:prstGeom prst="rect">
            <a:avLst/>
          </a:prstGeom>
        </p:spPr>
      </p:pic>
      <p:sp>
        <p:nvSpPr>
          <p:cNvPr name="TextBox 16" id="16"/>
          <p:cNvSpPr txBox="true"/>
          <p:nvPr/>
        </p:nvSpPr>
        <p:spPr>
          <a:xfrm rot="0">
            <a:off x="4147914" y="5728777"/>
            <a:ext cx="9992171" cy="2481580"/>
          </a:xfrm>
          <a:prstGeom prst="rect">
            <a:avLst/>
          </a:prstGeom>
        </p:spPr>
        <p:txBody>
          <a:bodyPr anchor="t" rtlCol="false" tIns="0" lIns="0" bIns="0" rIns="0">
            <a:spAutoFit/>
          </a:bodyPr>
          <a:lstStyle/>
          <a:p>
            <a:pPr algn="l" marL="604520" indent="-604520" lvl="0">
              <a:lnSpc>
                <a:spcPts val="3919"/>
              </a:lnSpc>
              <a:spcBef>
                <a:spcPct val="0"/>
              </a:spcBef>
            </a:pPr>
            <a:r>
              <a:rPr lang="en-US" sz="2800">
                <a:solidFill>
                  <a:srgbClr val="FEFEFE"/>
                </a:solidFill>
                <a:latin typeface="Arimo"/>
              </a:rPr>
              <a:t>Bu tabloya göre ünlülerin özelliklerini kolayca söyleyebiliriz: </a:t>
            </a:r>
          </a:p>
          <a:p>
            <a:pPr algn="l" marL="604520" indent="-604520" lvl="0">
              <a:lnSpc>
                <a:spcPts val="3919"/>
              </a:lnSpc>
              <a:spcBef>
                <a:spcPct val="0"/>
              </a:spcBef>
            </a:pPr>
            <a:r>
              <a:rPr lang="en-US" sz="2800">
                <a:solidFill>
                  <a:srgbClr val="FEFEFE"/>
                </a:solidFill>
                <a:latin typeface="Arimo Bold"/>
              </a:rPr>
              <a:t>a </a:t>
            </a:r>
            <a:r>
              <a:rPr lang="en-US" sz="2800">
                <a:solidFill>
                  <a:srgbClr val="FEFEFE"/>
                </a:solidFill>
                <a:latin typeface="Arimo"/>
              </a:rPr>
              <a:t>: kalın, düz, geniştir.       </a:t>
            </a:r>
            <a:r>
              <a:rPr lang="en-US" sz="2800">
                <a:solidFill>
                  <a:srgbClr val="FEFEFE"/>
                </a:solidFill>
                <a:latin typeface="Arimo Bold"/>
              </a:rPr>
              <a:t>o </a:t>
            </a:r>
            <a:r>
              <a:rPr lang="en-US" sz="2800">
                <a:solidFill>
                  <a:srgbClr val="FEFEFE"/>
                </a:solidFill>
                <a:latin typeface="Arimo"/>
              </a:rPr>
              <a:t>: kalın, yuvarlak, geniştir. </a:t>
            </a:r>
          </a:p>
          <a:p>
            <a:pPr algn="l" marL="604520" indent="-604520" lvl="0">
              <a:lnSpc>
                <a:spcPts val="3919"/>
              </a:lnSpc>
              <a:spcBef>
                <a:spcPct val="0"/>
              </a:spcBef>
            </a:pPr>
            <a:r>
              <a:rPr lang="en-US" sz="2800">
                <a:solidFill>
                  <a:srgbClr val="FEFEFE"/>
                </a:solidFill>
                <a:latin typeface="Arimo Bold"/>
              </a:rPr>
              <a:t>ı  </a:t>
            </a:r>
            <a:r>
              <a:rPr lang="en-US" sz="2800">
                <a:solidFill>
                  <a:srgbClr val="FEFEFE"/>
                </a:solidFill>
                <a:latin typeface="Arimo"/>
              </a:rPr>
              <a:t>: kalın, düz, dardır.        </a:t>
            </a:r>
            <a:r>
              <a:rPr lang="en-US" sz="2800">
                <a:solidFill>
                  <a:srgbClr val="FEFEFE"/>
                </a:solidFill>
                <a:latin typeface="Arimo Bold"/>
              </a:rPr>
              <a:t> u </a:t>
            </a:r>
            <a:r>
              <a:rPr lang="en-US" sz="2800">
                <a:solidFill>
                  <a:srgbClr val="FEFEFE"/>
                </a:solidFill>
                <a:latin typeface="Arimo"/>
              </a:rPr>
              <a:t>: kalın, yuvarlak, dardır. </a:t>
            </a:r>
          </a:p>
          <a:p>
            <a:pPr algn="l" marL="604520" indent="-604520" lvl="0">
              <a:lnSpc>
                <a:spcPts val="3919"/>
              </a:lnSpc>
              <a:spcBef>
                <a:spcPct val="0"/>
              </a:spcBef>
            </a:pPr>
            <a:r>
              <a:rPr lang="en-US" sz="2800">
                <a:solidFill>
                  <a:srgbClr val="FEFEFE"/>
                </a:solidFill>
                <a:latin typeface="Arimo Bold"/>
              </a:rPr>
              <a:t>e </a:t>
            </a:r>
            <a:r>
              <a:rPr lang="en-US" sz="2800">
                <a:solidFill>
                  <a:srgbClr val="FEFEFE"/>
                </a:solidFill>
                <a:latin typeface="Arimo"/>
              </a:rPr>
              <a:t>: ince, düz, geniştir.        </a:t>
            </a:r>
            <a:r>
              <a:rPr lang="en-US" sz="2800">
                <a:solidFill>
                  <a:srgbClr val="FEFEFE"/>
                </a:solidFill>
                <a:latin typeface="Arimo Bold"/>
              </a:rPr>
              <a:t>ö </a:t>
            </a:r>
            <a:r>
              <a:rPr lang="en-US" sz="2800">
                <a:solidFill>
                  <a:srgbClr val="FEFEFE"/>
                </a:solidFill>
                <a:latin typeface="Arimo"/>
              </a:rPr>
              <a:t>: ince, yuvarlak, geniştir. </a:t>
            </a:r>
          </a:p>
          <a:p>
            <a:pPr algn="l" marL="604520" indent="-604520" lvl="0">
              <a:lnSpc>
                <a:spcPts val="3919"/>
              </a:lnSpc>
              <a:spcBef>
                <a:spcPct val="0"/>
              </a:spcBef>
            </a:pPr>
            <a:r>
              <a:rPr lang="en-US" sz="2800">
                <a:solidFill>
                  <a:srgbClr val="FEFEFE"/>
                </a:solidFill>
                <a:latin typeface="Arimo Bold"/>
              </a:rPr>
              <a:t>i  </a:t>
            </a:r>
            <a:r>
              <a:rPr lang="en-US" sz="2800">
                <a:solidFill>
                  <a:srgbClr val="FEFEFE"/>
                </a:solidFill>
                <a:latin typeface="Arimo"/>
              </a:rPr>
              <a:t>: ince, düz, dardır.         </a:t>
            </a:r>
            <a:r>
              <a:rPr lang="en-US" sz="2800">
                <a:solidFill>
                  <a:srgbClr val="FEFEFE"/>
                </a:solidFill>
                <a:latin typeface="Arimo Bold"/>
              </a:rPr>
              <a:t> ü </a:t>
            </a:r>
            <a:r>
              <a:rPr lang="en-US" sz="2800">
                <a:solidFill>
                  <a:srgbClr val="FEFEFE"/>
                </a:solidFill>
                <a:latin typeface="Arimo"/>
              </a:rPr>
              <a:t>: ince, yuvarlak, dardır. </a:t>
            </a:r>
          </a:p>
        </p:txBody>
      </p:sp>
      <p:sp>
        <p:nvSpPr>
          <p:cNvPr name="TextBox 17" id="17"/>
          <p:cNvSpPr txBox="true"/>
          <p:nvPr/>
        </p:nvSpPr>
        <p:spPr>
          <a:xfrm rot="0">
            <a:off x="582695" y="2597546"/>
            <a:ext cx="1822109" cy="4964193"/>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7ED957"/>
                </a:solidFill>
                <a:latin typeface="Arimo Bold"/>
              </a:rPr>
              <a:t>C.1. Ünlüler</a:t>
            </a:r>
          </a:p>
          <a:p>
            <a:pPr>
              <a:lnSpc>
                <a:spcPts val="1989"/>
              </a:lnSpc>
            </a:pPr>
            <a:r>
              <a:rPr lang="en-US" sz="1420">
                <a:solidFill>
                  <a:srgbClr val="FFFFFF"/>
                </a:solidFill>
                <a:latin typeface="Arimo"/>
              </a:rPr>
              <a:t>C.2. Ünsüzler</a:t>
            </a:r>
          </a:p>
          <a:p>
            <a:pPr>
              <a:lnSpc>
                <a:spcPts val="1989"/>
              </a:lnSpc>
            </a:pPr>
          </a:p>
        </p:txBody>
      </p:sp>
      <p:sp>
        <p:nvSpPr>
          <p:cNvPr name="TextBox 18" id="18"/>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3118116" y="512897"/>
            <a:ext cx="14700168" cy="9774103"/>
          </a:xfrm>
          <a:prstGeom prst="rect">
            <a:avLst/>
          </a:prstGeom>
        </p:spPr>
        <p:txBody>
          <a:bodyPr anchor="t" rtlCol="false" tIns="0" lIns="0" bIns="0" rIns="0">
            <a:spAutoFit/>
          </a:bodyPr>
          <a:lstStyle/>
          <a:p>
            <a:pPr>
              <a:lnSpc>
                <a:spcPts val="4083"/>
              </a:lnSpc>
            </a:pPr>
            <a:r>
              <a:rPr lang="en-US" sz="2916">
                <a:solidFill>
                  <a:srgbClr val="001534"/>
                </a:solidFill>
                <a:latin typeface="Arimo Bold"/>
              </a:rPr>
              <a:t>C</a:t>
            </a:r>
            <a:r>
              <a:rPr lang="en-US" sz="2916">
                <a:solidFill>
                  <a:srgbClr val="001534"/>
                </a:solidFill>
                <a:latin typeface="Arimo Bold"/>
              </a:rPr>
              <a:t>.2. Üns</a:t>
            </a:r>
            <a:r>
              <a:rPr lang="en-US" sz="2916">
                <a:solidFill>
                  <a:srgbClr val="001534"/>
                </a:solidFill>
                <a:latin typeface="Arimo Bold"/>
              </a:rPr>
              <a:t>üzle</a:t>
            </a:r>
            <a:r>
              <a:rPr lang="en-US" sz="2916">
                <a:solidFill>
                  <a:srgbClr val="001534"/>
                </a:solidFill>
                <a:latin typeface="Arimo Bold"/>
              </a:rPr>
              <a:t>r </a:t>
            </a:r>
          </a:p>
          <a:p>
            <a:pPr>
              <a:lnSpc>
                <a:spcPts val="4083"/>
              </a:lnSpc>
            </a:pPr>
            <a:r>
              <a:rPr lang="en-US" sz="2916">
                <a:solidFill>
                  <a:srgbClr val="FFFFFF"/>
                </a:solidFill>
                <a:latin typeface="Arimo"/>
              </a:rPr>
              <a:t> </a:t>
            </a:r>
            <a:r>
              <a:rPr lang="en-US" sz="2916">
                <a:solidFill>
                  <a:srgbClr val="FFFFFF"/>
                </a:solidFill>
                <a:latin typeface="Arimo"/>
              </a:rPr>
              <a:t>Oluşumları sırasında ses yolunda (ses telleri, küçük dil, dil, damak, dişler ve dudaklarda) az çok engele uğrayarak oluşan seslerdir. Oluşum noktalarının çokluğu sebebiyle bütün dillerde ünsüzlerin sayısı ünlülerden fazladır. Türkçede de alfabede gösterilen 29 sesten 21’i ünsüzdür (b, c, ç, d, f, g, ğ, h, j, k, l, m, n, p, r, s, ş, t, v, y, z).</a:t>
            </a:r>
          </a:p>
          <a:p>
            <a:pPr>
              <a:lnSpc>
                <a:spcPts val="4083"/>
              </a:lnSpc>
            </a:pPr>
          </a:p>
          <a:p>
            <a:pPr>
              <a:lnSpc>
                <a:spcPts val="4083"/>
              </a:lnSpc>
            </a:pPr>
            <a:r>
              <a:rPr lang="en-US" sz="2916">
                <a:solidFill>
                  <a:srgbClr val="FFFFFF"/>
                </a:solidFill>
                <a:latin typeface="Arimo"/>
              </a:rPr>
              <a:t>Ünsüzler, takıntılı sesler olduğu için tek başlarına söylenemezler, tek başlarına hece ve kelime olamazlar. Dillerdeki ünsüz sesler, tek başlarına söylenemediği için önüne veya arkasına bir ünlü getirilerek telaffuz edilirler: </a:t>
            </a:r>
            <a:r>
              <a:rPr lang="en-US" sz="2916">
                <a:solidFill>
                  <a:srgbClr val="FFFFFF"/>
                </a:solidFill>
                <a:latin typeface="Arimo Italics"/>
              </a:rPr>
              <a:t>ef, el, es, en; ce, de, fe, ge</a:t>
            </a:r>
            <a:r>
              <a:rPr lang="en-US" sz="2916">
                <a:solidFill>
                  <a:srgbClr val="FFFFFF"/>
                </a:solidFill>
                <a:latin typeface="Arimo"/>
              </a:rPr>
              <a:t> gibi.</a:t>
            </a:r>
          </a:p>
          <a:p>
            <a:pPr>
              <a:lnSpc>
                <a:spcPts val="4083"/>
              </a:lnSpc>
            </a:pPr>
            <a:r>
              <a:rPr lang="en-US" sz="2916">
                <a:solidFill>
                  <a:srgbClr val="FFFFFF"/>
                </a:solidFill>
                <a:latin typeface="Arimo"/>
              </a:rPr>
              <a:t>Dilimizdeki ünsüz sesler ise, tek tek söylenirken Türkçenin ses özelliği ve yapısı dikkate alınarak be, ce, çe, de, fe, ge, he, je, ke, le, me, ne, pe, re, se, şe, te, ve, ye, ze şeklinde söylenmelidir. "N" harfini en, "m" harfini em, "h" harfini aş veya eyç, s’yi es, r’yi ar şeklinde okumak yanlıştır. Özellikle Türkçe kısaltmaları okurken buna dikkat etmek gerekir. Türkçe olmadığı için BBC kısaltması bi bi si; CNN kısaltması si en en şeklinde okunabilir ama Has Bilgi Birikim kısaltmasını (HBB) eyç bi bi;</a:t>
            </a:r>
          </a:p>
          <a:p>
            <a:pPr>
              <a:lnSpc>
                <a:spcPts val="4083"/>
              </a:lnSpc>
            </a:pPr>
            <a:r>
              <a:rPr lang="en-US" sz="2916">
                <a:solidFill>
                  <a:srgbClr val="FFFFFF"/>
                </a:solidFill>
                <a:latin typeface="Arimo"/>
              </a:rPr>
              <a:t>Nergis Televizyonu kısaltmasını (NTV) en ti vi; Türkiye kısaltmasını (TR) ti</a:t>
            </a:r>
          </a:p>
          <a:p>
            <a:pPr>
              <a:lnSpc>
                <a:spcPts val="4083"/>
              </a:lnSpc>
            </a:pPr>
            <a:r>
              <a:rPr lang="en-US" sz="2916">
                <a:solidFill>
                  <a:srgbClr val="FFFFFF"/>
                </a:solidFill>
                <a:latin typeface="Arimo"/>
              </a:rPr>
              <a:t>ar; televizyon kısaltmasını (TV) ti vi şeklinde söylemek de yanlıştır.</a:t>
            </a:r>
          </a:p>
          <a:p>
            <a:pPr>
              <a:lnSpc>
                <a:spcPts val="4083"/>
              </a:lnSpc>
            </a:pPr>
          </a:p>
          <a:p>
            <a:pPr>
              <a:lnSpc>
                <a:spcPts val="4083"/>
              </a:lnSpc>
            </a:pPr>
            <a:r>
              <a:rPr lang="en-US" sz="2916">
                <a:solidFill>
                  <a:srgbClr val="FFFFFF"/>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4964193"/>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222222"/>
                </a:solidFill>
                <a:latin typeface="Arimo Bold"/>
              </a:rPr>
              <a:t>C.1. Ünlüler</a:t>
            </a:r>
          </a:p>
          <a:p>
            <a:pPr>
              <a:lnSpc>
                <a:spcPts val="1989"/>
              </a:lnSpc>
            </a:pPr>
            <a:r>
              <a:rPr lang="en-US" sz="1420">
                <a:solidFill>
                  <a:srgbClr val="7ED957"/>
                </a:solidFill>
                <a:latin typeface="Arimo Bold"/>
              </a:rPr>
              <a:t>C.2. Ünsüzler</a:t>
            </a:r>
          </a:p>
          <a:p>
            <a:pPr>
              <a:lnSpc>
                <a:spcPts val="1989"/>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744870" y="1350271"/>
            <a:ext cx="14533480" cy="8744469"/>
          </a:xfrm>
          <a:prstGeom prst="rect">
            <a:avLst/>
          </a:prstGeom>
        </p:spPr>
        <p:txBody>
          <a:bodyPr anchor="t" rtlCol="false" tIns="0" lIns="0" bIns="0" rIns="0">
            <a:spAutoFit/>
          </a:bodyPr>
          <a:lstStyle/>
          <a:p>
            <a:pPr>
              <a:lnSpc>
                <a:spcPts val="4083"/>
              </a:lnSpc>
            </a:pPr>
            <a:r>
              <a:rPr lang="en-US" sz="2916">
                <a:solidFill>
                  <a:srgbClr val="FFFFFF"/>
                </a:solidFill>
                <a:latin typeface="Arimo"/>
              </a:rPr>
              <a:t>Ünsüzler, tonlu - tonsuz oluşlarına göre, temas derecelerine göre ve oluşum noktalarına göre sınıflandırılır:</a:t>
            </a:r>
          </a:p>
          <a:p>
            <a:pPr>
              <a:lnSpc>
                <a:spcPts val="4083"/>
              </a:lnSpc>
            </a:pPr>
            <a:r>
              <a:rPr lang="en-US" sz="2916">
                <a:solidFill>
                  <a:srgbClr val="001534"/>
                </a:solidFill>
                <a:latin typeface="Arimo"/>
              </a:rPr>
              <a:t>C.2.1. Tonlu-tonsuz oluş</a:t>
            </a:r>
            <a:r>
              <a:rPr lang="en-US" sz="2916">
                <a:solidFill>
                  <a:srgbClr val="001534"/>
                </a:solidFill>
                <a:latin typeface="Arimo"/>
              </a:rPr>
              <a:t>larına gör</a:t>
            </a:r>
            <a:r>
              <a:rPr lang="en-US" sz="2916">
                <a:solidFill>
                  <a:srgbClr val="001534"/>
                </a:solidFill>
                <a:latin typeface="Arimo"/>
              </a:rPr>
              <a:t>e ünsüzler</a:t>
            </a:r>
            <a:r>
              <a:rPr lang="en-US" sz="2916">
                <a:solidFill>
                  <a:srgbClr val="FFFFFF"/>
                </a:solidFill>
                <a:latin typeface="Arimo"/>
              </a:rPr>
              <a:t>:</a:t>
            </a:r>
            <a:r>
              <a:rPr lang="en-US" sz="2916">
                <a:solidFill>
                  <a:srgbClr val="FFFFFF"/>
                </a:solidFill>
                <a:latin typeface="Arimo"/>
              </a:rPr>
              <a:t> Oluşumları sırasınd</a:t>
            </a:r>
            <a:r>
              <a:rPr lang="en-US" sz="2916">
                <a:solidFill>
                  <a:srgbClr val="FFFFFF"/>
                </a:solidFill>
                <a:latin typeface="Arimo"/>
              </a:rPr>
              <a:t>a ses tellerini titreştiren "b, c, </a:t>
            </a:r>
            <a:r>
              <a:rPr lang="en-US" sz="2916">
                <a:solidFill>
                  <a:srgbClr val="FFFFFF"/>
                </a:solidFill>
                <a:latin typeface="Arimo"/>
              </a:rPr>
              <a:t>d</a:t>
            </a:r>
            <a:r>
              <a:rPr lang="en-US" sz="2916">
                <a:solidFill>
                  <a:srgbClr val="FFFFFF"/>
                </a:solidFill>
                <a:latin typeface="Arimo"/>
              </a:rPr>
              <a:t>, </a:t>
            </a:r>
            <a:r>
              <a:rPr lang="en-US" sz="2916">
                <a:solidFill>
                  <a:srgbClr val="FFFFFF"/>
                </a:solidFill>
                <a:latin typeface="Arimo"/>
              </a:rPr>
              <a:t>g, ğ</a:t>
            </a:r>
            <a:r>
              <a:rPr lang="en-US" sz="2916">
                <a:solidFill>
                  <a:srgbClr val="FFFFFF"/>
                </a:solidFill>
                <a:latin typeface="Arimo"/>
              </a:rPr>
              <a:t>, j, l, m, n, r, v, y, z" sesleri </a:t>
            </a:r>
            <a:r>
              <a:rPr lang="en-US" sz="2916">
                <a:solidFill>
                  <a:srgbClr val="001534"/>
                </a:solidFill>
                <a:latin typeface="Arimo"/>
              </a:rPr>
              <a:t>tonlu</a:t>
            </a:r>
            <a:r>
              <a:rPr lang="en-US" sz="2916">
                <a:solidFill>
                  <a:srgbClr val="FFFFFF"/>
                </a:solidFill>
                <a:latin typeface="Arimo"/>
              </a:rPr>
              <a:t> (sedalı, yumuşak); bunların dışında kalan ve ses tellerini titreştirmey</a:t>
            </a:r>
            <a:r>
              <a:rPr lang="en-US" sz="2916">
                <a:solidFill>
                  <a:srgbClr val="FFFFFF"/>
                </a:solidFill>
                <a:latin typeface="Arimo"/>
              </a:rPr>
              <a:t>en</a:t>
            </a:r>
            <a:r>
              <a:rPr lang="en-US" sz="2916">
                <a:solidFill>
                  <a:srgbClr val="FFFFFF"/>
                </a:solidFill>
                <a:latin typeface="Arimo"/>
              </a:rPr>
              <a:t> "ç, f, h, k, p, s, </a:t>
            </a:r>
            <a:r>
              <a:rPr lang="en-US" sz="2916">
                <a:solidFill>
                  <a:srgbClr val="FFFFFF"/>
                </a:solidFill>
                <a:latin typeface="Arimo"/>
              </a:rPr>
              <a:t>ş</a:t>
            </a:r>
            <a:r>
              <a:rPr lang="en-US" sz="2916">
                <a:solidFill>
                  <a:srgbClr val="FFFFFF"/>
                </a:solidFill>
                <a:latin typeface="Arimo"/>
              </a:rPr>
              <a:t>, t" s</a:t>
            </a:r>
            <a:r>
              <a:rPr lang="en-US" sz="2916">
                <a:solidFill>
                  <a:srgbClr val="FFFFFF"/>
                </a:solidFill>
                <a:latin typeface="Arimo"/>
              </a:rPr>
              <a:t>e</a:t>
            </a:r>
            <a:r>
              <a:rPr lang="en-US" sz="2916">
                <a:solidFill>
                  <a:srgbClr val="FFFFFF"/>
                </a:solidFill>
                <a:latin typeface="Arimo"/>
              </a:rPr>
              <a:t>sleri </a:t>
            </a:r>
            <a:r>
              <a:rPr lang="en-US" sz="2916">
                <a:solidFill>
                  <a:srgbClr val="001534"/>
                </a:solidFill>
                <a:latin typeface="Arimo"/>
              </a:rPr>
              <a:t>tonsuz</a:t>
            </a:r>
            <a:r>
              <a:rPr lang="en-US" sz="2916">
                <a:solidFill>
                  <a:srgbClr val="FFFFFF"/>
                </a:solidFill>
                <a:latin typeface="Arimo"/>
              </a:rPr>
              <a:t>dur (kalın, sedasız). Tonlu ünsüzlerin tonsuz ünsüzler içinde karşılığı olanlar vardır. Bunlar aşağıdaki tabloda alt alta gelecek şekilde gösterilmiştir. "l, m, n, r, </a:t>
            </a:r>
            <a:r>
              <a:rPr lang="en-US" sz="2916">
                <a:solidFill>
                  <a:srgbClr val="FFFFFF"/>
                </a:solidFill>
                <a:latin typeface="Arimo"/>
              </a:rPr>
              <a:t>y" </a:t>
            </a:r>
            <a:r>
              <a:rPr lang="en-US" sz="2916">
                <a:solidFill>
                  <a:srgbClr val="FFFFFF"/>
                </a:solidFill>
                <a:latin typeface="Arimo"/>
              </a:rPr>
              <a:t>ün</a:t>
            </a:r>
            <a:r>
              <a:rPr lang="en-US" sz="2916">
                <a:solidFill>
                  <a:srgbClr val="FFFFFF"/>
                </a:solidFill>
                <a:latin typeface="Arimo"/>
              </a:rPr>
              <a:t>süzlerinin </a:t>
            </a:r>
            <a:r>
              <a:rPr lang="en-US" sz="2916">
                <a:solidFill>
                  <a:srgbClr val="FFFFFF"/>
                </a:solidFill>
                <a:latin typeface="Arimo"/>
              </a:rPr>
              <a:t>i</a:t>
            </a:r>
            <a:r>
              <a:rPr lang="en-US" sz="2916">
                <a:solidFill>
                  <a:srgbClr val="FFFFFF"/>
                </a:solidFill>
                <a:latin typeface="Arimo"/>
              </a:rPr>
              <a:t>se tonsuz k</a:t>
            </a:r>
            <a:r>
              <a:rPr lang="en-US" sz="2916">
                <a:solidFill>
                  <a:srgbClr val="FFFFFF"/>
                </a:solidFill>
                <a:latin typeface="Arimo"/>
              </a:rPr>
              <a:t>ar</a:t>
            </a:r>
            <a:r>
              <a:rPr lang="en-US" sz="2916">
                <a:solidFill>
                  <a:srgbClr val="FFFFFF"/>
                </a:solidFill>
                <a:latin typeface="Arimo"/>
              </a:rPr>
              <a:t>şılıkları yok</a:t>
            </a:r>
            <a:r>
              <a:rPr lang="en-US" sz="2916">
                <a:solidFill>
                  <a:srgbClr val="FFFFFF"/>
                </a:solidFill>
                <a:latin typeface="Arimo"/>
              </a:rPr>
              <a:t>t</a:t>
            </a:r>
            <a:r>
              <a:rPr lang="en-US" sz="2916">
                <a:solidFill>
                  <a:srgbClr val="FFFFFF"/>
                </a:solidFill>
                <a:latin typeface="Arimo"/>
              </a:rPr>
              <a:t>ur.</a:t>
            </a:r>
            <a:r>
              <a:rPr lang="en-US" sz="2916">
                <a:solidFill>
                  <a:srgbClr val="FFFFFF"/>
                </a:solidFill>
                <a:latin typeface="Arimo"/>
              </a:rPr>
              <a:t> </a:t>
            </a:r>
            <a:r>
              <a:rPr lang="en-US" sz="2916">
                <a:solidFill>
                  <a:srgbClr val="FFFFFF"/>
                </a:solidFill>
                <a:latin typeface="Arimo"/>
              </a:rPr>
              <a:t>Bunlar ayrı bir grup oluşturlar.</a:t>
            </a:r>
          </a:p>
          <a:p>
            <a:pPr>
              <a:lnSpc>
                <a:spcPts val="4083"/>
              </a:lnSpc>
            </a:pPr>
            <a:r>
              <a:rPr lang="en-US" sz="2916">
                <a:solidFill>
                  <a:srgbClr val="001534"/>
                </a:solidFill>
                <a:latin typeface="Arimo"/>
              </a:rPr>
              <a:t>C.2.2. Temas derecelerine göre ünsüzler</a:t>
            </a:r>
            <a:r>
              <a:rPr lang="en-US" sz="2916">
                <a:solidFill>
                  <a:srgbClr val="FFFFFF"/>
                </a:solidFill>
                <a:latin typeface="Arimo"/>
              </a:rPr>
              <a:t>: "</a:t>
            </a:r>
            <a:r>
              <a:rPr lang="en-US" sz="2916">
                <a:solidFill>
                  <a:srgbClr val="001534"/>
                </a:solidFill>
                <a:latin typeface="Arimo Italics"/>
              </a:rPr>
              <a:t>b, c, ç, d, g, k, p, t</a:t>
            </a:r>
            <a:r>
              <a:rPr lang="en-US" sz="2916">
                <a:solidFill>
                  <a:srgbClr val="FFFFFF"/>
                </a:solidFill>
                <a:latin typeface="Arimo"/>
              </a:rPr>
              <a:t>" ünsüzlerinin oluşumu sırasında işleyen organlar birbirine tam temasla hava yolunu kapatarak geçit vermedikleri için bu sesler, akciğerden gelen havanın, önüne çıkan engeli aşmasıyla (patlamayla) oluşur. Hışırtı veya fısırtı halinde sürekli olarak söylenemeyen bu sesler, </a:t>
            </a:r>
            <a:r>
              <a:rPr lang="en-US" sz="2916">
                <a:solidFill>
                  <a:srgbClr val="001534"/>
                </a:solidFill>
                <a:latin typeface="Arimo"/>
              </a:rPr>
              <a:t>süreksiz</a:t>
            </a:r>
            <a:r>
              <a:rPr lang="en-US" sz="2916">
                <a:solidFill>
                  <a:srgbClr val="FFFFFF"/>
                </a:solidFill>
                <a:latin typeface="Arimo"/>
              </a:rPr>
              <a:t> </a:t>
            </a:r>
            <a:r>
              <a:rPr lang="en-US" sz="2916">
                <a:solidFill>
                  <a:srgbClr val="001534"/>
                </a:solidFill>
                <a:latin typeface="Arimo"/>
              </a:rPr>
              <a:t>(patlayıcı) ünsüzler</a:t>
            </a:r>
            <a:r>
              <a:rPr lang="en-US" sz="2916">
                <a:solidFill>
                  <a:srgbClr val="FFFFFF"/>
                </a:solidFill>
                <a:latin typeface="Arimo"/>
              </a:rPr>
              <a:t>dir.</a:t>
            </a:r>
          </a:p>
          <a:p>
            <a:pPr>
              <a:lnSpc>
                <a:spcPts val="4083"/>
              </a:lnSpc>
            </a:pPr>
            <a:r>
              <a:rPr lang="en-US" sz="2916">
                <a:solidFill>
                  <a:srgbClr val="FEFEFE"/>
                </a:solidFill>
                <a:latin typeface="Arimo"/>
              </a:rPr>
              <a:t>"</a:t>
            </a:r>
            <a:r>
              <a:rPr lang="en-US" sz="2916">
                <a:solidFill>
                  <a:srgbClr val="001534"/>
                </a:solidFill>
                <a:latin typeface="Arimo"/>
              </a:rPr>
              <a:t>f, ğ, h, j, l, m, n, r, s, ş, v, y, z</a:t>
            </a:r>
            <a:r>
              <a:rPr lang="en-US" sz="2916">
                <a:solidFill>
                  <a:srgbClr val="FEFEFE"/>
                </a:solidFill>
                <a:latin typeface="Arimo"/>
              </a:rPr>
              <a:t>" </a:t>
            </a:r>
            <a:r>
              <a:rPr lang="en-US" sz="2916">
                <a:solidFill>
                  <a:srgbClr val="FFFFFF"/>
                </a:solidFill>
                <a:latin typeface="Arimo"/>
              </a:rPr>
              <a:t>ünsüzlerinin oluşumu sırasında ise ses yolundaki organlar birbirlerine tam temas etmezler. Hava akımının geçişi için az çok bir aralık olur. Bu sesler, hışırtı veya mırıltı (ssss..., şşşşş..., mmmm...,) şeklinde sürekli söylenmeye uygun olduğu için sürekli ünsüzler olarak adlandırılır.</a:t>
            </a:r>
            <a:r>
              <a:rPr lang="en-US" sz="2916">
                <a:solidFill>
                  <a:srgbClr val="FFFFFF"/>
                </a:solidFill>
                <a:latin typeface="Arimo"/>
              </a:rPr>
              <a:t> </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222222"/>
                </a:solidFill>
                <a:latin typeface="Arimo Bold"/>
              </a:rPr>
              <a:t>C.1. Ünlüler</a:t>
            </a:r>
          </a:p>
          <a:p>
            <a:pPr>
              <a:lnSpc>
                <a:spcPts val="1989"/>
              </a:lnSpc>
            </a:pPr>
            <a:r>
              <a:rPr lang="en-US" sz="1420">
                <a:solidFill>
                  <a:srgbClr val="7ED957"/>
                </a:solidFill>
                <a:latin typeface="Arimo Bold"/>
              </a:rPr>
              <a:t>C.2. Ünsüzler</a:t>
            </a:r>
          </a:p>
          <a:p>
            <a:pPr>
              <a:lnSpc>
                <a:spcPts val="1989"/>
              </a:lnSpc>
            </a:pPr>
          </a:p>
          <a:p>
            <a:pPr>
              <a:lnSpc>
                <a:spcPts val="1989"/>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pic>
        <p:nvPicPr>
          <p:cNvPr name="Picture 15" id="15"/>
          <p:cNvPicPr>
            <a:picLocks noChangeAspect="true"/>
          </p:cNvPicPr>
          <p:nvPr/>
        </p:nvPicPr>
        <p:blipFill>
          <a:blip r:embed="rId4"/>
          <a:srcRect l="0" t="0" r="0" b="0"/>
          <a:stretch>
            <a:fillRect/>
          </a:stretch>
        </p:blipFill>
        <p:spPr>
          <a:xfrm flipH="false" flipV="false" rot="0">
            <a:off x="3669138" y="5346802"/>
            <a:ext cx="12794329" cy="3534769"/>
          </a:xfrm>
          <a:prstGeom prst="rect">
            <a:avLst/>
          </a:prstGeom>
        </p:spPr>
      </p:pic>
      <p:sp>
        <p:nvSpPr>
          <p:cNvPr name="TextBox 16" id="16"/>
          <p:cNvSpPr txBox="true"/>
          <p:nvPr/>
        </p:nvSpPr>
        <p:spPr>
          <a:xfrm rot="0">
            <a:off x="3118116" y="512897"/>
            <a:ext cx="14700168" cy="5140752"/>
          </a:xfrm>
          <a:prstGeom prst="rect">
            <a:avLst/>
          </a:prstGeom>
        </p:spPr>
        <p:txBody>
          <a:bodyPr anchor="t" rtlCol="false" tIns="0" lIns="0" bIns="0" rIns="0">
            <a:spAutoFit/>
          </a:bodyPr>
          <a:lstStyle/>
          <a:p>
            <a:pPr>
              <a:lnSpc>
                <a:spcPts val="4083"/>
              </a:lnSpc>
            </a:pPr>
            <a:r>
              <a:rPr lang="en-US" sz="2916">
                <a:solidFill>
                  <a:srgbClr val="FFFFFF"/>
                </a:solidFill>
                <a:latin typeface="Arimo"/>
              </a:rPr>
              <a:t>İçinde sürekli ünsüzlerin bulunduğu (peçete, çaput, ketçap, açıkta gibi) bazı sözlerde, söz öbeklerinde çıkışları yakın seslerin art arda gelmesi sonucu söyleyişin güçlüğe uğraması kulağı rahatsız eder. Buna </a:t>
            </a:r>
            <a:r>
              <a:rPr lang="en-US" sz="2916">
                <a:solidFill>
                  <a:srgbClr val="FFFFFF"/>
                </a:solidFill>
                <a:latin typeface="Arimo Bold Italics"/>
              </a:rPr>
              <a:t>kakofoni</a:t>
            </a:r>
            <a:r>
              <a:rPr lang="en-US" sz="2916">
                <a:solidFill>
                  <a:srgbClr val="FFFFFF"/>
                </a:solidFill>
                <a:latin typeface="Arimo"/>
              </a:rPr>
              <a:t> de denir. Bu tarzdaki kelimeler, bestelenmeye pek uygun değildir.</a:t>
            </a:r>
          </a:p>
          <a:p>
            <a:pPr>
              <a:lnSpc>
                <a:spcPts val="4083"/>
              </a:lnSpc>
            </a:pPr>
          </a:p>
          <a:p>
            <a:pPr>
              <a:lnSpc>
                <a:spcPts val="4083"/>
              </a:lnSpc>
            </a:pPr>
          </a:p>
          <a:p>
            <a:pPr>
              <a:lnSpc>
                <a:spcPts val="4083"/>
              </a:lnSpc>
            </a:pPr>
            <a:r>
              <a:rPr lang="en-US" sz="2916">
                <a:solidFill>
                  <a:srgbClr val="FFFFFF"/>
                </a:solidFill>
                <a:latin typeface="Arimo"/>
              </a:rPr>
              <a:t>Tonlu-tonsuz oluşlarına göre ve temas derecelerine göre ünsüzleri bir tabloda şöyle</a:t>
            </a:r>
          </a:p>
          <a:p>
            <a:pPr>
              <a:lnSpc>
                <a:spcPts val="4083"/>
              </a:lnSpc>
            </a:pPr>
            <a:r>
              <a:rPr lang="en-US" sz="2916">
                <a:solidFill>
                  <a:srgbClr val="FFFFFF"/>
                </a:solidFill>
                <a:latin typeface="Arimo"/>
              </a:rPr>
              <a:t>gösterebiliriz:</a:t>
            </a:r>
          </a:p>
          <a:p>
            <a:pPr>
              <a:lnSpc>
                <a:spcPts val="4083"/>
              </a:lnSpc>
            </a:pPr>
          </a:p>
          <a:p>
            <a:pPr>
              <a:lnSpc>
                <a:spcPts val="4083"/>
              </a:lnSpc>
            </a:pPr>
            <a:r>
              <a:rPr lang="en-US" sz="2916">
                <a:solidFill>
                  <a:srgbClr val="FFFFFF"/>
                </a:solidFill>
                <a:latin typeface="Arimo"/>
              </a:rPr>
              <a:t> </a:t>
            </a:r>
          </a:p>
        </p:txBody>
      </p:sp>
      <p:sp>
        <p:nvSpPr>
          <p:cNvPr name="TextBox 17" id="17"/>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8" id="18"/>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222222"/>
                </a:solidFill>
                <a:latin typeface="Arimo Bold"/>
              </a:rPr>
              <a:t>C.1. Ünlüler</a:t>
            </a:r>
          </a:p>
          <a:p>
            <a:pPr>
              <a:lnSpc>
                <a:spcPts val="1989"/>
              </a:lnSpc>
            </a:pPr>
            <a:r>
              <a:rPr lang="en-US" sz="1420">
                <a:solidFill>
                  <a:srgbClr val="7ED957"/>
                </a:solidFill>
                <a:latin typeface="Arimo Bold"/>
              </a:rPr>
              <a:t>C.2. Ünsüzler</a:t>
            </a:r>
          </a:p>
          <a:p>
            <a:pPr>
              <a:lnSpc>
                <a:spcPts val="1989"/>
              </a:lnSpc>
            </a:pPr>
          </a:p>
          <a:p>
            <a:pPr>
              <a:lnSpc>
                <a:spcPts val="1989"/>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744870" y="1350271"/>
            <a:ext cx="14533480" cy="8261135"/>
          </a:xfrm>
          <a:prstGeom prst="rect">
            <a:avLst/>
          </a:prstGeom>
        </p:spPr>
        <p:txBody>
          <a:bodyPr anchor="t" rtlCol="false" tIns="0" lIns="0" bIns="0" rIns="0">
            <a:spAutoFit/>
          </a:bodyPr>
          <a:lstStyle/>
          <a:p>
            <a:pPr>
              <a:lnSpc>
                <a:spcPts val="4083"/>
              </a:lnSpc>
            </a:pPr>
            <a:r>
              <a:rPr lang="en-US" sz="2916">
                <a:solidFill>
                  <a:srgbClr val="001534"/>
                </a:solidFill>
                <a:latin typeface="Arimo"/>
              </a:rPr>
              <a:t>C.2.3. Oluşum (çıkış) noktalarına g</a:t>
            </a:r>
            <a:r>
              <a:rPr lang="en-US" sz="2916">
                <a:solidFill>
                  <a:srgbClr val="001534"/>
                </a:solidFill>
                <a:latin typeface="Arimo"/>
              </a:rPr>
              <a:t>ör</a:t>
            </a:r>
            <a:r>
              <a:rPr lang="en-US" sz="2916">
                <a:solidFill>
                  <a:srgbClr val="001534"/>
                </a:solidFill>
                <a:latin typeface="Arimo"/>
              </a:rPr>
              <a:t>e ünsüzler</a:t>
            </a:r>
            <a:r>
              <a:rPr lang="en-US" sz="2916">
                <a:solidFill>
                  <a:srgbClr val="FFFFFF"/>
                </a:solidFill>
                <a:latin typeface="Arimo"/>
              </a:rPr>
              <a:t>:</a:t>
            </a:r>
            <a:r>
              <a:rPr lang="en-US" sz="2916">
                <a:solidFill>
                  <a:srgbClr val="FFFFFF"/>
                </a:solidFill>
                <a:latin typeface="Arimo"/>
              </a:rPr>
              <a:t>  Ünsüzler, ses yolundaki oluşum yerlerine göre önden arkaya doğru da sınıflandırılır. Ünsüzler, tek tek dikkatli bir şekilde söylenirse bunların nerede ve nasıl oluştukları pratik bir biçimde tespit edilebilir. </a:t>
            </a:r>
          </a:p>
          <a:p>
            <a:pPr>
              <a:lnSpc>
                <a:spcPts val="4083"/>
              </a:lnSpc>
            </a:pPr>
            <a:r>
              <a:rPr lang="en-US" sz="2916">
                <a:solidFill>
                  <a:srgbClr val="FFFFFF"/>
                </a:solidFill>
                <a:latin typeface="Arimo"/>
              </a:rPr>
              <a:t>a. Dudak ünsüzleri: </a:t>
            </a:r>
            <a:r>
              <a:rPr lang="en-US" sz="2916">
                <a:solidFill>
                  <a:srgbClr val="FFBD59"/>
                </a:solidFill>
                <a:latin typeface="Arimo Bold"/>
              </a:rPr>
              <a:t>b, p, m</a:t>
            </a:r>
          </a:p>
          <a:p>
            <a:pPr>
              <a:lnSpc>
                <a:spcPts val="2940"/>
              </a:lnSpc>
            </a:pPr>
            <a:r>
              <a:rPr lang="en-US" sz="2100">
                <a:solidFill>
                  <a:srgbClr val="FFFFFF"/>
                </a:solidFill>
                <a:latin typeface="Arimo"/>
              </a:rPr>
              <a:t>İki dudağın birbirine dokunması ile meydana gelir. </a:t>
            </a:r>
          </a:p>
          <a:p>
            <a:pPr>
              <a:lnSpc>
                <a:spcPts val="4083"/>
              </a:lnSpc>
            </a:pPr>
            <a:r>
              <a:rPr lang="en-US" sz="2916">
                <a:solidFill>
                  <a:srgbClr val="FFFFFF"/>
                </a:solidFill>
                <a:latin typeface="Arimo"/>
              </a:rPr>
              <a:t>b. Diş-dudak ünsüzleri: </a:t>
            </a:r>
            <a:r>
              <a:rPr lang="en-US" sz="2916">
                <a:solidFill>
                  <a:srgbClr val="FFBD59"/>
                </a:solidFill>
                <a:latin typeface="Arimo Bold"/>
              </a:rPr>
              <a:t>f, v</a:t>
            </a:r>
          </a:p>
          <a:p>
            <a:pPr>
              <a:lnSpc>
                <a:spcPts val="2940"/>
              </a:lnSpc>
            </a:pPr>
            <a:r>
              <a:rPr lang="en-US" sz="2100">
                <a:solidFill>
                  <a:srgbClr val="FFFFFF"/>
                </a:solidFill>
                <a:latin typeface="Arimo"/>
              </a:rPr>
              <a:t>Alt dudağın üst ön dişlere dokunması ile meydana gelir.</a:t>
            </a:r>
          </a:p>
          <a:p>
            <a:pPr>
              <a:lnSpc>
                <a:spcPts val="4083"/>
              </a:lnSpc>
            </a:pPr>
            <a:r>
              <a:rPr lang="en-US" sz="2916">
                <a:solidFill>
                  <a:srgbClr val="FFFFFF"/>
                </a:solidFill>
                <a:latin typeface="Arimo"/>
              </a:rPr>
              <a:t>c. Diş ünsüzleri: </a:t>
            </a:r>
            <a:r>
              <a:rPr lang="en-US" sz="2916">
                <a:solidFill>
                  <a:srgbClr val="FFBD59"/>
                </a:solidFill>
                <a:latin typeface="Arimo Bold"/>
              </a:rPr>
              <a:t>d, t, n, s, z</a:t>
            </a:r>
          </a:p>
          <a:p>
            <a:pPr>
              <a:lnSpc>
                <a:spcPts val="2940"/>
              </a:lnSpc>
            </a:pPr>
            <a:r>
              <a:rPr lang="en-US" sz="2100">
                <a:solidFill>
                  <a:srgbClr val="FFFFFF"/>
                </a:solidFill>
                <a:latin typeface="Arimo"/>
              </a:rPr>
              <a:t>Dilin ucunun dişlere değmesi ve yaklaşması ile meydana gelir. </a:t>
            </a:r>
          </a:p>
          <a:p>
            <a:pPr>
              <a:lnSpc>
                <a:spcPts val="4083"/>
              </a:lnSpc>
            </a:pPr>
            <a:r>
              <a:rPr lang="en-US" sz="2916">
                <a:solidFill>
                  <a:srgbClr val="FFFFFF"/>
                </a:solidFill>
                <a:latin typeface="Arimo"/>
              </a:rPr>
              <a:t>ç. Diş-damak (diş eti) ünsüzleri: </a:t>
            </a:r>
            <a:r>
              <a:rPr lang="en-US" sz="2916">
                <a:solidFill>
                  <a:srgbClr val="FFBD59"/>
                </a:solidFill>
                <a:latin typeface="Arimo Bold"/>
              </a:rPr>
              <a:t>c, ç, j, ş </a:t>
            </a:r>
          </a:p>
          <a:p>
            <a:pPr>
              <a:lnSpc>
                <a:spcPts val="2940"/>
              </a:lnSpc>
            </a:pPr>
            <a:r>
              <a:rPr lang="en-US" sz="2100">
                <a:solidFill>
                  <a:srgbClr val="FFFFFF"/>
                </a:solidFill>
                <a:latin typeface="Arimo"/>
              </a:rPr>
              <a:t>Dil ucunun alt diş etine değmesi veya yaklaşması şekillenir. </a:t>
            </a:r>
          </a:p>
          <a:p>
            <a:pPr>
              <a:lnSpc>
                <a:spcPts val="4083"/>
              </a:lnSpc>
            </a:pPr>
            <a:r>
              <a:rPr lang="en-US" sz="2100">
                <a:solidFill>
                  <a:srgbClr val="FFFFFF"/>
                </a:solidFill>
                <a:latin typeface="Arimo"/>
              </a:rPr>
              <a:t>d</a:t>
            </a:r>
            <a:r>
              <a:rPr lang="en-US" sz="2916">
                <a:solidFill>
                  <a:srgbClr val="FFFFFF"/>
                </a:solidFill>
                <a:latin typeface="Arimo"/>
              </a:rPr>
              <a:t>. Ön damak ünsüzleri:</a:t>
            </a:r>
            <a:r>
              <a:rPr lang="en-US" sz="2916">
                <a:solidFill>
                  <a:srgbClr val="FFBD59"/>
                </a:solidFill>
                <a:latin typeface="Arimo Bold"/>
              </a:rPr>
              <a:t> g, k, l, r, y</a:t>
            </a:r>
          </a:p>
          <a:p>
            <a:pPr>
              <a:lnSpc>
                <a:spcPts val="2940"/>
              </a:lnSpc>
            </a:pPr>
            <a:r>
              <a:rPr lang="en-US" sz="2100">
                <a:solidFill>
                  <a:srgbClr val="FFFFFF"/>
                </a:solidFill>
                <a:latin typeface="Arimo"/>
              </a:rPr>
              <a:t>Dilin ucunun veya ön tarafının ön damağa değmesi ile meydana gelir. </a:t>
            </a:r>
          </a:p>
          <a:p>
            <a:pPr>
              <a:lnSpc>
                <a:spcPts val="4083"/>
              </a:lnSpc>
            </a:pPr>
            <a:r>
              <a:rPr lang="en-US" sz="2100">
                <a:solidFill>
                  <a:srgbClr val="FFFFFF"/>
                </a:solidFill>
                <a:latin typeface="Arimo"/>
              </a:rPr>
              <a:t>e</a:t>
            </a:r>
            <a:r>
              <a:rPr lang="en-US" sz="2916">
                <a:solidFill>
                  <a:srgbClr val="FFFFFF"/>
                </a:solidFill>
                <a:latin typeface="Arimo"/>
              </a:rPr>
              <a:t>. Arka damak ünsüzleri: </a:t>
            </a:r>
            <a:r>
              <a:rPr lang="en-US" sz="2916">
                <a:solidFill>
                  <a:srgbClr val="FFBD59"/>
                </a:solidFill>
                <a:latin typeface="Arimo Bold"/>
              </a:rPr>
              <a:t>ġ, ğ, ḳ, ñ, ḫ </a:t>
            </a:r>
          </a:p>
          <a:p>
            <a:pPr>
              <a:lnSpc>
                <a:spcPts val="2940"/>
              </a:lnSpc>
            </a:pPr>
            <a:r>
              <a:rPr lang="en-US" sz="2100">
                <a:solidFill>
                  <a:srgbClr val="FFFFFF"/>
                </a:solidFill>
                <a:latin typeface="Arimo"/>
              </a:rPr>
              <a:t>Dilin arka tarafının art damağa değmesi ile meydana gelir. </a:t>
            </a:r>
          </a:p>
          <a:p>
            <a:pPr>
              <a:lnSpc>
                <a:spcPts val="4083"/>
              </a:lnSpc>
            </a:pPr>
            <a:r>
              <a:rPr lang="en-US" sz="2100">
                <a:solidFill>
                  <a:srgbClr val="FFFFFF"/>
                </a:solidFill>
                <a:latin typeface="Arimo"/>
              </a:rPr>
              <a:t>f</a:t>
            </a:r>
            <a:r>
              <a:rPr lang="en-US" sz="2916">
                <a:solidFill>
                  <a:srgbClr val="FFFFFF"/>
                </a:solidFill>
                <a:latin typeface="Arimo"/>
              </a:rPr>
              <a:t>. Gırtlak ünsüzü: </a:t>
            </a:r>
            <a:r>
              <a:rPr lang="en-US" sz="2916">
                <a:solidFill>
                  <a:srgbClr val="FFBD59"/>
                </a:solidFill>
                <a:latin typeface="Arimo Bold"/>
              </a:rPr>
              <a:t>h</a:t>
            </a:r>
            <a:r>
              <a:rPr lang="en-US" sz="2916">
                <a:solidFill>
                  <a:srgbClr val="FFFFFF"/>
                </a:solidFill>
                <a:latin typeface="Arimo"/>
              </a:rPr>
              <a:t> </a:t>
            </a:r>
          </a:p>
          <a:p>
            <a:pPr>
              <a:lnSpc>
                <a:spcPts val="2940"/>
              </a:lnSpc>
            </a:pPr>
            <a:r>
              <a:rPr lang="en-US" sz="2100">
                <a:solidFill>
                  <a:srgbClr val="FFFFFF"/>
                </a:solidFill>
                <a:latin typeface="Arimo"/>
              </a:rPr>
              <a:t>Gırtlaktaki ses tellerinin birbirine yaklaşması veya çarpması ile meydana gelir.</a:t>
            </a:r>
          </a:p>
        </p:txBody>
      </p:sp>
      <p:sp>
        <p:nvSpPr>
          <p:cNvPr name="TextBox 16" id="16"/>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7" id="17"/>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222222"/>
                </a:solidFill>
                <a:latin typeface="Arimo Bold"/>
              </a:rPr>
              <a:t>B. Ses Bilgisi</a:t>
            </a:r>
          </a:p>
          <a:p>
            <a:pPr>
              <a:lnSpc>
                <a:spcPts val="1989"/>
              </a:lnSpc>
            </a:pPr>
            <a:r>
              <a:rPr lang="en-US" sz="1420">
                <a:solidFill>
                  <a:srgbClr val="222222"/>
                </a:solidFill>
                <a:latin typeface="Arimo Bold"/>
              </a:rPr>
              <a:t>B.1. Ses</a:t>
            </a:r>
          </a:p>
          <a:p>
            <a:pPr>
              <a:lnSpc>
                <a:spcPts val="1989"/>
              </a:lnSpc>
            </a:pPr>
            <a:r>
              <a:rPr lang="en-US" sz="1420">
                <a:solidFill>
                  <a:srgbClr val="222222"/>
                </a:solidFill>
                <a:latin typeface="Arimo Bold"/>
              </a:rPr>
              <a:t>B.2. </a:t>
            </a:r>
            <a:r>
              <a:rPr lang="en-US" sz="1420">
                <a:solidFill>
                  <a:srgbClr val="222222"/>
                </a:solidFill>
                <a:latin typeface="Arimo Bold"/>
              </a:rPr>
              <a:t>Seslerin Oluşumu</a:t>
            </a:r>
          </a:p>
          <a:p>
            <a:pPr>
              <a:lnSpc>
                <a:spcPts val="1989"/>
              </a:lnSpc>
            </a:pPr>
            <a:r>
              <a:rPr lang="en-US" sz="1420">
                <a:solidFill>
                  <a:srgbClr val="222222"/>
                </a:solidFill>
                <a:latin typeface="Arimo Bold"/>
              </a:rPr>
              <a:t>B.3. </a:t>
            </a:r>
            <a:r>
              <a:rPr lang="en-US" sz="1420">
                <a:solidFill>
                  <a:srgbClr val="222222"/>
                </a:solidFill>
                <a:latin typeface="Arimo Bold"/>
              </a:rPr>
              <a:t>Ses-Harf İlgisi ve Alfabe</a:t>
            </a:r>
          </a:p>
          <a:p>
            <a:pPr>
              <a:lnSpc>
                <a:spcPts val="1989"/>
              </a:lnSpc>
            </a:pPr>
            <a:r>
              <a:rPr lang="en-US" sz="1420">
                <a:solidFill>
                  <a:srgbClr val="222222"/>
                </a:solidFill>
                <a:latin typeface="Arimo Bold"/>
              </a:rPr>
              <a:t>C. Türkçede Sesler ve Sınıflandırılması</a:t>
            </a:r>
          </a:p>
          <a:p>
            <a:pPr>
              <a:lnSpc>
                <a:spcPts val="1989"/>
              </a:lnSpc>
            </a:pPr>
            <a:r>
              <a:rPr lang="en-US" sz="1420">
                <a:solidFill>
                  <a:srgbClr val="222222"/>
                </a:solidFill>
                <a:latin typeface="Arimo Bold"/>
              </a:rPr>
              <a:t>C.1. Ünlüler</a:t>
            </a:r>
          </a:p>
          <a:p>
            <a:pPr>
              <a:lnSpc>
                <a:spcPts val="1989"/>
              </a:lnSpc>
            </a:pPr>
            <a:r>
              <a:rPr lang="en-US" sz="1420">
                <a:solidFill>
                  <a:srgbClr val="7ED957"/>
                </a:solidFill>
                <a:latin typeface="Arimo Bold"/>
              </a:rPr>
              <a:t>C.2. Ünsüzler</a:t>
            </a:r>
          </a:p>
          <a:p>
            <a:pPr>
              <a:lnSpc>
                <a:spcPts val="1989"/>
              </a:lnSpc>
            </a:pPr>
          </a:p>
          <a:p>
            <a:pPr>
              <a:lnSpc>
                <a:spcPts val="198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467975"/>
          </a:xfrm>
          <a:prstGeom prst="rect">
            <a:avLst/>
          </a:prstGeom>
        </p:spPr>
        <p:txBody>
          <a:bodyPr anchor="t" rtlCol="false" tIns="0" lIns="0" bIns="0" rIns="0">
            <a:spAutoFit/>
          </a:bodyPr>
          <a:lstStyle/>
          <a:p>
            <a:pPr>
              <a:lnSpc>
                <a:spcPts val="1989"/>
              </a:lnSpc>
            </a:pPr>
            <a:r>
              <a:rPr lang="en-US" sz="1420">
                <a:solidFill>
                  <a:srgbClr val="7ED957"/>
                </a:solidFill>
                <a:latin typeface="Arimo Bold"/>
              </a:rPr>
              <a:t>A. Dil Bilgisi</a:t>
            </a:r>
          </a:p>
          <a:p>
            <a:pPr>
              <a:lnSpc>
                <a:spcPts val="1989"/>
              </a:lnSpc>
            </a:pPr>
            <a:r>
              <a:rPr lang="en-US" sz="1420">
                <a:solidFill>
                  <a:srgbClr val="FFFFFF"/>
                </a:solidFill>
                <a:latin typeface="Arimo"/>
              </a:rPr>
              <a:t>A.1. Ses Bilgisi</a:t>
            </a:r>
          </a:p>
          <a:p>
            <a:pPr>
              <a:lnSpc>
                <a:spcPts val="1989"/>
              </a:lnSpc>
            </a:pPr>
            <a:r>
              <a:rPr lang="en-US" sz="1420">
                <a:solidFill>
                  <a:srgbClr val="FFFFFF"/>
                </a:solidFill>
                <a:latin typeface="Arimo"/>
              </a:rPr>
              <a:t>A.2. Yapı Bilgisi</a:t>
            </a:r>
          </a:p>
          <a:p>
            <a:pPr>
              <a:lnSpc>
                <a:spcPts val="1989"/>
              </a:lnSpc>
            </a:pPr>
            <a:r>
              <a:rPr lang="en-US" sz="1420">
                <a:solidFill>
                  <a:srgbClr val="FFFFFF"/>
                </a:solidFill>
                <a:latin typeface="Arimo"/>
              </a:rPr>
              <a:t>A.3. Cümle Bilgisi</a:t>
            </a:r>
          </a:p>
          <a:p>
            <a:pPr>
              <a:lnSpc>
                <a:spcPts val="1989"/>
              </a:lnSpc>
            </a:pPr>
            <a:r>
              <a:rPr lang="en-US" sz="1420">
                <a:solidFill>
                  <a:srgbClr val="FFFFFF"/>
                </a:solidFill>
                <a:latin typeface="Arimo"/>
              </a:rPr>
              <a:t>A.4. Anlam Bilgisi</a:t>
            </a:r>
          </a:p>
          <a:p>
            <a:pPr>
              <a:lnSpc>
                <a:spcPts val="1989"/>
              </a:lnSpc>
            </a:pPr>
            <a:r>
              <a:rPr lang="en-US" sz="1420">
                <a:solidFill>
                  <a:srgbClr val="FFFFFF"/>
                </a:solidFill>
                <a:latin typeface="Arimo"/>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87725" y="1885950"/>
            <a:ext cx="13862025" cy="6738435"/>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 DİL BİLGİSİ</a:t>
            </a:r>
          </a:p>
          <a:p>
            <a:pPr>
              <a:lnSpc>
                <a:spcPts val="4451"/>
              </a:lnSpc>
            </a:pPr>
            <a:r>
              <a:rPr lang="en-US" sz="3179">
                <a:solidFill>
                  <a:srgbClr val="FFFFFF"/>
                </a:solidFill>
                <a:latin typeface="Arimo"/>
              </a:rPr>
              <a:t>Bir dili, seslerinden kelime gruplarına ve cümlelerine varıncaya kadar bütün yönleriyle inceleyen, bunların kurallarını belirleyen bilim dalına </a:t>
            </a:r>
            <a:r>
              <a:rPr lang="en-US" sz="3179">
                <a:solidFill>
                  <a:srgbClr val="5CE1E6"/>
                </a:solidFill>
                <a:latin typeface="Arimo Bold"/>
              </a:rPr>
              <a:t>dil bilgisi (gramer)</a:t>
            </a:r>
            <a:r>
              <a:rPr lang="en-US" sz="3179">
                <a:solidFill>
                  <a:srgbClr val="FFFFFF"/>
                </a:solidFill>
                <a:latin typeface="Arimo"/>
              </a:rPr>
              <a:t> denir. Bir başka deyişle bir dilin biçim ve cümle yapısını inceleyip kurallarını saptayan bilim dalı dil bilgisidir. Ele aldığı konulara göre dil bilgisinin şu alt bölümleri vardır:</a:t>
            </a:r>
          </a:p>
          <a:p>
            <a:pPr>
              <a:lnSpc>
                <a:spcPts val="4451"/>
              </a:lnSpc>
            </a:pPr>
            <a:r>
              <a:rPr lang="en-US" sz="3179">
                <a:solidFill>
                  <a:srgbClr val="FFFFFF"/>
                </a:solidFill>
                <a:latin typeface="Arimo"/>
              </a:rPr>
              <a:t>1. Ses Bilgisi</a:t>
            </a:r>
          </a:p>
          <a:p>
            <a:pPr>
              <a:lnSpc>
                <a:spcPts val="4451"/>
              </a:lnSpc>
            </a:pPr>
            <a:r>
              <a:rPr lang="en-US" sz="3179">
                <a:solidFill>
                  <a:srgbClr val="FFFFFF"/>
                </a:solidFill>
                <a:latin typeface="Arimo"/>
              </a:rPr>
              <a:t>2. Yapı Bilgisi</a:t>
            </a:r>
          </a:p>
          <a:p>
            <a:pPr>
              <a:lnSpc>
                <a:spcPts val="4451"/>
              </a:lnSpc>
            </a:pPr>
            <a:r>
              <a:rPr lang="en-US" sz="3179">
                <a:solidFill>
                  <a:srgbClr val="FFFFFF"/>
                </a:solidFill>
                <a:latin typeface="Arimo"/>
              </a:rPr>
              <a:t>3. Cümle Bilgisi</a:t>
            </a:r>
          </a:p>
          <a:p>
            <a:pPr>
              <a:lnSpc>
                <a:spcPts val="4451"/>
              </a:lnSpc>
            </a:pPr>
            <a:r>
              <a:rPr lang="en-US" sz="3179">
                <a:solidFill>
                  <a:srgbClr val="FFFFFF"/>
                </a:solidFill>
                <a:latin typeface="Arimo"/>
              </a:rPr>
              <a:t>4. Anlam Bilgisi</a:t>
            </a:r>
          </a:p>
          <a:p>
            <a:pPr>
              <a:lnSpc>
                <a:spcPts val="4451"/>
              </a:lnSpc>
            </a:pPr>
            <a:r>
              <a:rPr lang="en-US" sz="3179">
                <a:solidFill>
                  <a:srgbClr val="FFFFFF"/>
                </a:solidFill>
                <a:latin typeface="Arimo"/>
              </a:rPr>
              <a:t>5. Köken Bilgisi</a:t>
            </a:r>
          </a:p>
          <a:p>
            <a:pPr>
              <a:lnSpc>
                <a:spcPts val="4451"/>
              </a:lnSpc>
            </a:pPr>
            <a:r>
              <a:rPr lang="en-US" sz="3179">
                <a:solidFill>
                  <a:srgbClr val="FFFFFF"/>
                </a:solidFill>
                <a:latin typeface="Arimo"/>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467975"/>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7ED957"/>
                </a:solidFill>
                <a:latin typeface="Arimo Bold"/>
              </a:rPr>
              <a:t>A.1. Ses Bilgisi</a:t>
            </a:r>
          </a:p>
          <a:p>
            <a:pPr>
              <a:lnSpc>
                <a:spcPts val="1989"/>
              </a:lnSpc>
            </a:pPr>
            <a:r>
              <a:rPr lang="en-US" sz="1420">
                <a:solidFill>
                  <a:srgbClr val="FFFFFF"/>
                </a:solidFill>
                <a:latin typeface="Arimo"/>
              </a:rPr>
              <a:t>A.2. Yapı Bilgisi</a:t>
            </a:r>
          </a:p>
          <a:p>
            <a:pPr>
              <a:lnSpc>
                <a:spcPts val="1989"/>
              </a:lnSpc>
            </a:pPr>
            <a:r>
              <a:rPr lang="en-US" sz="1420">
                <a:solidFill>
                  <a:srgbClr val="FFFFFF"/>
                </a:solidFill>
                <a:latin typeface="Arimo"/>
              </a:rPr>
              <a:t>A.3. Cümle Bilgisi</a:t>
            </a:r>
          </a:p>
          <a:p>
            <a:pPr>
              <a:lnSpc>
                <a:spcPts val="1989"/>
              </a:lnSpc>
            </a:pPr>
            <a:r>
              <a:rPr lang="en-US" sz="1420">
                <a:solidFill>
                  <a:srgbClr val="FFFFFF"/>
                </a:solidFill>
                <a:latin typeface="Arimo"/>
              </a:rPr>
              <a:t>A.4. Anlam Bilgisi</a:t>
            </a:r>
          </a:p>
          <a:p>
            <a:pPr>
              <a:lnSpc>
                <a:spcPts val="1989"/>
              </a:lnSpc>
            </a:pPr>
            <a:r>
              <a:rPr lang="en-US" sz="1420">
                <a:solidFill>
                  <a:srgbClr val="FFFFFF"/>
                </a:solidFill>
                <a:latin typeface="Arimo"/>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49625" y="2251503"/>
            <a:ext cx="13862025" cy="5055069"/>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 1. Ses Bilgisi (Fonetik)</a:t>
            </a:r>
            <a:r>
              <a:rPr lang="en-US" sz="3179">
                <a:solidFill>
                  <a:srgbClr val="5CE1E6"/>
                </a:solidFill>
                <a:latin typeface="Arimo"/>
              </a:rPr>
              <a:t>:</a:t>
            </a:r>
            <a:r>
              <a:rPr lang="en-US" sz="3179">
                <a:solidFill>
                  <a:srgbClr val="FFFFFF"/>
                </a:solidFill>
                <a:latin typeface="Arimo"/>
              </a:rPr>
              <a:t> Dildeki sesleri, seslerin özelliklerini, sınıflandırılmalarını, bu seslerin sözcük içinde sıralanış biçimlerini, uğradıkları değişiklikleri ve vurgu, ses olaylarını inceleyen bilim dalıdır. </a:t>
            </a:r>
          </a:p>
          <a:p>
            <a:pPr>
              <a:lnSpc>
                <a:spcPts val="4451"/>
              </a:lnSpc>
            </a:pPr>
          </a:p>
          <a:p>
            <a:pPr>
              <a:lnSpc>
                <a:spcPts val="4451"/>
              </a:lnSpc>
            </a:pPr>
            <a:r>
              <a:rPr lang="en-US" sz="3179">
                <a:solidFill>
                  <a:srgbClr val="FFFFFF"/>
                </a:solidFill>
                <a:latin typeface="Arimo Italics"/>
              </a:rPr>
              <a:t>Örneğin, "m" sesi iki dudağın birbirine değmesiyle çıkarılır, “ben” kelimesi Azerbaycan Türkçesinde “men” olmuştur. Bunun sebebi "n" sesinin "b"yi etkilemesidir. </a:t>
            </a:r>
          </a:p>
          <a:p>
            <a:pPr>
              <a:lnSpc>
                <a:spcPts val="4451"/>
              </a:lnSpc>
            </a:pPr>
            <a:r>
              <a:rPr lang="en-US" sz="3179">
                <a:solidFill>
                  <a:srgbClr val="FFFFFF"/>
                </a:solidFill>
                <a:latin typeface="Arimo"/>
              </a:rPr>
              <a:t>Bu gibi konular ses bilgisinin konularıdır.</a:t>
            </a:r>
          </a:p>
          <a:p>
            <a:pPr>
              <a:lnSpc>
                <a:spcPts val="4451"/>
              </a:lnSpc>
            </a:pPr>
            <a:r>
              <a:rPr lang="en-US" sz="3179">
                <a:solidFill>
                  <a:srgbClr val="FFFFFF"/>
                </a:solidFill>
                <a:latin typeface="Arimo"/>
              </a:rPr>
              <a: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219866"/>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7ED957"/>
                </a:solidFill>
                <a:latin typeface="Arimo Bold"/>
              </a:rPr>
              <a:t>A.2. Yapı Bilgisi</a:t>
            </a:r>
          </a:p>
          <a:p>
            <a:pPr>
              <a:lnSpc>
                <a:spcPts val="1989"/>
              </a:lnSpc>
            </a:pPr>
            <a:r>
              <a:rPr lang="en-US" sz="1420">
                <a:solidFill>
                  <a:srgbClr val="FFFFFF"/>
                </a:solidFill>
                <a:latin typeface="Arimo"/>
              </a:rPr>
              <a:t>A.3. Cümle Bilgisi</a:t>
            </a:r>
          </a:p>
          <a:p>
            <a:pPr>
              <a:lnSpc>
                <a:spcPts val="1989"/>
              </a:lnSpc>
            </a:pPr>
            <a:r>
              <a:rPr lang="en-US" sz="1420">
                <a:solidFill>
                  <a:srgbClr val="FFFFFF"/>
                </a:solidFill>
                <a:latin typeface="Arimo"/>
              </a:rPr>
              <a:t>A.4. Anlam Bilgisi</a:t>
            </a:r>
          </a:p>
          <a:p>
            <a:pPr>
              <a:lnSpc>
                <a:spcPts val="1989"/>
              </a:lnSpc>
            </a:pPr>
            <a:r>
              <a:rPr lang="en-US" sz="1420">
                <a:solidFill>
                  <a:srgbClr val="FFFFFF"/>
                </a:solidFill>
                <a:latin typeface="Arimo"/>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r>
              <a:rPr lang="en-US" sz="1420">
                <a:solidFill>
                  <a:srgbClr val="FFFFFF"/>
                </a:solidFill>
                <a:latin typeface="Arimo"/>
              </a:rPr>
              <a:t>Ç</a:t>
            </a:r>
          </a:p>
        </p:txBody>
      </p:sp>
      <p:sp>
        <p:nvSpPr>
          <p:cNvPr name="TextBox 17" id="17"/>
          <p:cNvSpPr txBox="true"/>
          <p:nvPr/>
        </p:nvSpPr>
        <p:spPr>
          <a:xfrm rot="0">
            <a:off x="3149625" y="2251503"/>
            <a:ext cx="13862025" cy="6738435"/>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A.2. Yapı Bilgisi (Morfoloji):</a:t>
            </a:r>
            <a:r>
              <a:rPr lang="en-US" sz="3179">
                <a:solidFill>
                  <a:srgbClr val="FFFFFF"/>
                </a:solidFill>
                <a:latin typeface="Arimo Bold"/>
              </a:rPr>
              <a:t> </a:t>
            </a:r>
            <a:r>
              <a:rPr lang="en-US" sz="3179">
                <a:solidFill>
                  <a:srgbClr val="FFFFFF"/>
                </a:solidFill>
                <a:latin typeface="Arimo"/>
              </a:rPr>
              <a:t>Dildeki kelimelerin ve kelime çeşitlerinin yapılarını inceleyen bilim dalıdır. Kök, ek, gövde, sözcüğün görevi konuları yapı bilgisinin inceleme alanıdır. Yapı bilgisine şekil bilgisi de denir. </a:t>
            </a:r>
          </a:p>
          <a:p>
            <a:pPr>
              <a:lnSpc>
                <a:spcPts val="4451"/>
              </a:lnSpc>
            </a:pPr>
          </a:p>
          <a:p>
            <a:pPr>
              <a:lnSpc>
                <a:spcPts val="4451"/>
              </a:lnSpc>
            </a:pPr>
            <a:r>
              <a:rPr lang="en-US" sz="3179">
                <a:solidFill>
                  <a:srgbClr val="FFFFFF"/>
                </a:solidFill>
                <a:latin typeface="Arimo Italics"/>
              </a:rPr>
              <a:t>Örnek: </a:t>
            </a:r>
            <a:r>
              <a:rPr lang="en-US" sz="3179">
                <a:solidFill>
                  <a:srgbClr val="FFFFFF"/>
                </a:solidFill>
                <a:latin typeface="Arimo Italics"/>
              </a:rPr>
              <a:t>Kelimeler ek ve köklerden meydana gelmektedir. “Okuldan gelirken Ali’yi gördüm.” derken sadece kelime köklerini kullanmıyoruz. </a:t>
            </a:r>
          </a:p>
          <a:p>
            <a:pPr>
              <a:lnSpc>
                <a:spcPts val="4451"/>
              </a:lnSpc>
            </a:pPr>
            <a:r>
              <a:rPr lang="en-US" sz="3179">
                <a:solidFill>
                  <a:srgbClr val="FFFFFF"/>
                </a:solidFill>
                <a:latin typeface="Arimo Italics"/>
              </a:rPr>
              <a:t>“göz, göz-lük; ev, ev-li; dile, dile-k” örneklerinde olduğu gibi yeni kelimeler türeten yapım ekleri ile kelimeler arasında ilişkiyi sağlayan çekim ekleri vardır. </a:t>
            </a:r>
          </a:p>
          <a:p>
            <a:pPr>
              <a:lnSpc>
                <a:spcPts val="4451"/>
              </a:lnSpc>
            </a:pPr>
            <a:r>
              <a:rPr lang="en-US" sz="3179">
                <a:solidFill>
                  <a:srgbClr val="FFFFFF"/>
                </a:solidFill>
                <a:latin typeface="Arimo"/>
              </a:rPr>
              <a:t>Bunların tamamı şekil bilgisinin konularıdır.</a:t>
            </a:r>
          </a:p>
          <a:p>
            <a:pPr>
              <a:lnSpc>
                <a:spcPts val="4451"/>
              </a:lnSpc>
            </a:pPr>
            <a:r>
              <a:rPr lang="en-US" sz="3179">
                <a:solidFill>
                  <a:srgbClr val="FFFFFF"/>
                </a:solidFill>
                <a:latin typeface="Arimo"/>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716084"/>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7ED957"/>
                </a:solidFill>
                <a:latin typeface="Arimo Bold"/>
              </a:rPr>
              <a:t>A.3. Cümle Bilgisi</a:t>
            </a:r>
          </a:p>
          <a:p>
            <a:pPr>
              <a:lnSpc>
                <a:spcPts val="1989"/>
              </a:lnSpc>
            </a:pPr>
            <a:r>
              <a:rPr lang="en-US" sz="1420">
                <a:solidFill>
                  <a:srgbClr val="FFFFFF"/>
                </a:solidFill>
                <a:latin typeface="Arimo"/>
              </a:rPr>
              <a:t>A.4. Anlam Bilgisi</a:t>
            </a:r>
          </a:p>
          <a:p>
            <a:pPr>
              <a:lnSpc>
                <a:spcPts val="1989"/>
              </a:lnSpc>
            </a:pPr>
            <a:r>
              <a:rPr lang="en-US" sz="1420">
                <a:solidFill>
                  <a:srgbClr val="FFFFFF"/>
                </a:solidFill>
                <a:latin typeface="Arimo"/>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49625" y="2984928"/>
            <a:ext cx="13862025" cy="4493947"/>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A.3. Cümle Bilgisi (Sentaks):</a:t>
            </a:r>
            <a:r>
              <a:rPr lang="en-US" sz="3179">
                <a:solidFill>
                  <a:srgbClr val="FFFFFF"/>
                </a:solidFill>
                <a:latin typeface="Arimo Bold"/>
              </a:rPr>
              <a:t> </a:t>
            </a:r>
            <a:r>
              <a:rPr lang="en-US" sz="3179">
                <a:solidFill>
                  <a:srgbClr val="FFFFFF"/>
                </a:solidFill>
                <a:latin typeface="Arimo"/>
              </a:rPr>
              <a:t>Sözcüklerin cümle içindeki sıralanış biçimlerini, görevlerini ve cümlenin yapısını inceleyen dil bilgisi</a:t>
            </a:r>
          </a:p>
          <a:p>
            <a:pPr>
              <a:lnSpc>
                <a:spcPts val="4451"/>
              </a:lnSpc>
            </a:pPr>
            <a:r>
              <a:rPr lang="en-US" sz="3179">
                <a:solidFill>
                  <a:srgbClr val="FFFFFF"/>
                </a:solidFill>
                <a:latin typeface="Arimo"/>
              </a:rPr>
              <a:t>alanına cümle bilgisi (söz diz</a:t>
            </a:r>
            <a:r>
              <a:rPr lang="en-US" sz="3179">
                <a:solidFill>
                  <a:srgbClr val="FFFFFF"/>
                </a:solidFill>
                <a:latin typeface="Arimo"/>
              </a:rPr>
              <a:t>im</a:t>
            </a:r>
            <a:r>
              <a:rPr lang="en-US" sz="3179">
                <a:solidFill>
                  <a:srgbClr val="FFFFFF"/>
                </a:solidFill>
                <a:latin typeface="Arimo"/>
              </a:rPr>
              <a:t>i) </a:t>
            </a:r>
            <a:r>
              <a:rPr lang="en-US" sz="3179">
                <a:solidFill>
                  <a:srgbClr val="FFFFFF"/>
                </a:solidFill>
                <a:latin typeface="Arimo"/>
              </a:rPr>
              <a:t>denir. </a:t>
            </a:r>
            <a:r>
              <a:rPr lang="en-US" sz="3179">
                <a:solidFill>
                  <a:srgbClr val="FFFFFF"/>
                </a:solidFill>
                <a:latin typeface="Arimo"/>
              </a:rPr>
              <a:t>Söz </a:t>
            </a:r>
            <a:r>
              <a:rPr lang="en-US" sz="3179">
                <a:solidFill>
                  <a:srgbClr val="FFFFFF"/>
                </a:solidFill>
                <a:latin typeface="Arimo"/>
              </a:rPr>
              <a:t>d</a:t>
            </a:r>
            <a:r>
              <a:rPr lang="en-US" sz="3179">
                <a:solidFill>
                  <a:srgbClr val="FFFFFF"/>
                </a:solidFill>
                <a:latin typeface="Arimo"/>
              </a:rPr>
              <a:t>izimi</a:t>
            </a:r>
            <a:r>
              <a:rPr lang="en-US" sz="3179">
                <a:solidFill>
                  <a:srgbClr val="FFFFFF"/>
                </a:solidFill>
                <a:latin typeface="Arimo"/>
              </a:rPr>
              <a:t>nin ince</a:t>
            </a:r>
            <a:r>
              <a:rPr lang="en-US" sz="3179">
                <a:solidFill>
                  <a:srgbClr val="FFFFFF"/>
                </a:solidFill>
                <a:latin typeface="Arimo"/>
              </a:rPr>
              <a:t>l</a:t>
            </a:r>
            <a:r>
              <a:rPr lang="en-US" sz="3179">
                <a:solidFill>
                  <a:srgbClr val="FFFFFF"/>
                </a:solidFill>
                <a:latin typeface="Arimo"/>
              </a:rPr>
              <a:t>eme </a:t>
            </a:r>
            <a:r>
              <a:rPr lang="en-US" sz="3179">
                <a:solidFill>
                  <a:srgbClr val="FFFFFF"/>
                </a:solidFill>
                <a:latin typeface="Arimo"/>
              </a:rPr>
              <a:t>a</a:t>
            </a:r>
            <a:r>
              <a:rPr lang="en-US" sz="3179">
                <a:solidFill>
                  <a:srgbClr val="FFFFFF"/>
                </a:solidFill>
                <a:latin typeface="Arimo"/>
              </a:rPr>
              <a:t>l</a:t>
            </a:r>
            <a:r>
              <a:rPr lang="en-US" sz="3179">
                <a:solidFill>
                  <a:srgbClr val="FFFFFF"/>
                </a:solidFill>
                <a:latin typeface="Arimo"/>
              </a:rPr>
              <a:t>a</a:t>
            </a:r>
            <a:r>
              <a:rPr lang="en-US" sz="3179">
                <a:solidFill>
                  <a:srgbClr val="FFFFFF"/>
                </a:solidFill>
                <a:latin typeface="Arimo"/>
              </a:rPr>
              <a:t>nlar</a:t>
            </a:r>
            <a:r>
              <a:rPr lang="en-US" sz="3179">
                <a:solidFill>
                  <a:srgbClr val="FFFFFF"/>
                </a:solidFill>
                <a:latin typeface="Arimo"/>
              </a:rPr>
              <a:t>ı</a:t>
            </a:r>
            <a:r>
              <a:rPr lang="en-US" sz="3179">
                <a:solidFill>
                  <a:srgbClr val="FFFFFF"/>
                </a:solidFill>
                <a:latin typeface="Arimo"/>
              </a:rPr>
              <a:t> i</a:t>
            </a:r>
            <a:r>
              <a:rPr lang="en-US" sz="3179">
                <a:solidFill>
                  <a:srgbClr val="FFFFFF"/>
                </a:solidFill>
                <a:latin typeface="Arimo"/>
              </a:rPr>
              <a:t>ç</a:t>
            </a:r>
            <a:r>
              <a:rPr lang="en-US" sz="3179">
                <a:solidFill>
                  <a:srgbClr val="FFFFFF"/>
                </a:solidFill>
                <a:latin typeface="Arimo"/>
              </a:rPr>
              <a:t>inde </a:t>
            </a:r>
            <a:r>
              <a:rPr lang="en-US" sz="3179">
                <a:solidFill>
                  <a:srgbClr val="FFFFFF"/>
                </a:solidFill>
                <a:latin typeface="Arimo"/>
              </a:rPr>
              <a:t>cüm</a:t>
            </a:r>
            <a:r>
              <a:rPr lang="en-US" sz="3179">
                <a:solidFill>
                  <a:srgbClr val="FFFFFF"/>
                </a:solidFill>
                <a:latin typeface="Arimo"/>
              </a:rPr>
              <a:t>lenin </a:t>
            </a:r>
            <a:r>
              <a:rPr lang="en-US" sz="3179">
                <a:solidFill>
                  <a:srgbClr val="FFFFFF"/>
                </a:solidFill>
                <a:latin typeface="Arimo"/>
              </a:rPr>
              <a:t>ög</a:t>
            </a:r>
            <a:r>
              <a:rPr lang="en-US" sz="3179">
                <a:solidFill>
                  <a:srgbClr val="FFFFFF"/>
                </a:solidFill>
                <a:latin typeface="Arimo"/>
              </a:rPr>
              <a:t>eleri </a:t>
            </a:r>
            <a:r>
              <a:rPr lang="en-US" sz="3179">
                <a:solidFill>
                  <a:srgbClr val="FFFFFF"/>
                </a:solidFill>
                <a:latin typeface="Arimo"/>
              </a:rPr>
              <a:t>v</a:t>
            </a:r>
            <a:r>
              <a:rPr lang="en-US" sz="3179">
                <a:solidFill>
                  <a:srgbClr val="FFFFFF"/>
                </a:solidFill>
                <a:latin typeface="Arimo"/>
              </a:rPr>
              <a:t>e </a:t>
            </a:r>
            <a:r>
              <a:rPr lang="en-US" sz="3179">
                <a:solidFill>
                  <a:srgbClr val="FFFFFF"/>
                </a:solidFill>
                <a:latin typeface="Arimo"/>
              </a:rPr>
              <a:t>cü</a:t>
            </a:r>
            <a:r>
              <a:rPr lang="en-US" sz="3179">
                <a:solidFill>
                  <a:srgbClr val="FFFFFF"/>
                </a:solidFill>
                <a:latin typeface="Arimo"/>
              </a:rPr>
              <a:t>mle </a:t>
            </a:r>
            <a:r>
              <a:rPr lang="en-US" sz="3179">
                <a:solidFill>
                  <a:srgbClr val="FFFFFF"/>
                </a:solidFill>
                <a:latin typeface="Arimo"/>
              </a:rPr>
              <a:t>çözüm</a:t>
            </a:r>
            <a:r>
              <a:rPr lang="en-US" sz="3179">
                <a:solidFill>
                  <a:srgbClr val="FFFFFF"/>
                </a:solidFill>
                <a:latin typeface="Arimo"/>
              </a:rPr>
              <a:t>lemeleri d</a:t>
            </a:r>
            <a:r>
              <a:rPr lang="en-US" sz="3179">
                <a:solidFill>
                  <a:srgbClr val="FFFFFF"/>
                </a:solidFill>
                <a:latin typeface="Arimo"/>
              </a:rPr>
              <a:t>e vardır.</a:t>
            </a:r>
          </a:p>
          <a:p>
            <a:pPr>
              <a:lnSpc>
                <a:spcPts val="4451"/>
              </a:lnSpc>
            </a:pPr>
            <a:r>
              <a:rPr lang="en-US" sz="3179">
                <a:solidFill>
                  <a:srgbClr val="FFFFFF"/>
                </a:solidFill>
                <a:latin typeface="Arimo Italics"/>
              </a:rPr>
              <a:t>Türkçe söz dizimi: Özne+Tümleçler+Yüklem</a:t>
            </a:r>
          </a:p>
          <a:p>
            <a:pPr>
              <a:lnSpc>
                <a:spcPts val="4451"/>
              </a:lnSpc>
            </a:pPr>
            <a:r>
              <a:rPr lang="en-US" sz="3179">
                <a:solidFill>
                  <a:srgbClr val="FFFFFF"/>
                </a:solidFill>
                <a:latin typeface="Arimo Italics"/>
              </a:rPr>
              <a:t>İngilizce söz dizimi: Özne+Yüklem+Tümleçler </a:t>
            </a:r>
            <a:r>
              <a:rPr lang="en-US" sz="3179">
                <a:solidFill>
                  <a:srgbClr val="FFFFFF"/>
                </a:solidFill>
                <a:latin typeface="Arimo"/>
              </a:rPr>
              <a:t>incelemeleri cümle bilgisinin alanıdır.</a:t>
            </a:r>
          </a:p>
          <a:p>
            <a:pPr>
              <a:lnSpc>
                <a:spcPts val="4451"/>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4964193"/>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7ED957"/>
                </a:solidFill>
                <a:latin typeface="Arimo Bold"/>
              </a:rPr>
              <a:t>A.4. Anlam Bilgisi</a:t>
            </a:r>
          </a:p>
          <a:p>
            <a:pPr>
              <a:lnSpc>
                <a:spcPts val="1989"/>
              </a:lnSpc>
            </a:pPr>
            <a:r>
              <a:rPr lang="en-US" sz="1420">
                <a:solidFill>
                  <a:srgbClr val="FFFFFF"/>
                </a:solidFill>
                <a:latin typeface="Arimo"/>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49625" y="2184828"/>
            <a:ext cx="13862025" cy="3932825"/>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A.4. Anlam Bilgisi (Semantik):</a:t>
            </a:r>
            <a:r>
              <a:rPr lang="en-US" sz="3179">
                <a:solidFill>
                  <a:srgbClr val="FFFFFF"/>
                </a:solidFill>
                <a:latin typeface="Arimo Bold"/>
              </a:rPr>
              <a:t> </a:t>
            </a:r>
            <a:r>
              <a:rPr lang="en-US" sz="3179">
                <a:solidFill>
                  <a:srgbClr val="FFFFFF"/>
                </a:solidFill>
                <a:latin typeface="Arimo"/>
              </a:rPr>
              <a:t>Kelime ve kelime gruplarının anlamlarını ve dildeki anlam olaylarını inceleyen bilim dalı, anlam bilgisidir.</a:t>
            </a:r>
          </a:p>
          <a:p>
            <a:pPr>
              <a:lnSpc>
                <a:spcPts val="4451"/>
              </a:lnSpc>
            </a:pPr>
            <a:r>
              <a:rPr lang="en-US" sz="3179">
                <a:solidFill>
                  <a:srgbClr val="FFFFFF"/>
                </a:solidFill>
                <a:latin typeface="Arimo"/>
              </a:rPr>
              <a:t>Anlam bilgisi, d</a:t>
            </a:r>
            <a:r>
              <a:rPr lang="en-US" sz="3179">
                <a:solidFill>
                  <a:srgbClr val="FFFFFF"/>
                </a:solidFill>
                <a:latin typeface="Arimo"/>
              </a:rPr>
              <a:t>ildeki sözcükleri anlam bakımından ele alır ve onların temel anlamı, yan anlamı, cümle </a:t>
            </a:r>
            <a:r>
              <a:rPr lang="en-US" sz="3179">
                <a:solidFill>
                  <a:srgbClr val="FFFFFF"/>
                </a:solidFill>
                <a:latin typeface="Arimo"/>
              </a:rPr>
              <a:t>i</a:t>
            </a:r>
            <a:r>
              <a:rPr lang="en-US" sz="3179">
                <a:solidFill>
                  <a:srgbClr val="FFFFFF"/>
                </a:solidFill>
                <a:latin typeface="Arimo"/>
              </a:rPr>
              <a:t>ç</a:t>
            </a:r>
            <a:r>
              <a:rPr lang="en-US" sz="3179">
                <a:solidFill>
                  <a:srgbClr val="FFFFFF"/>
                </a:solidFill>
                <a:latin typeface="Arimo"/>
              </a:rPr>
              <a:t>er</a:t>
            </a:r>
            <a:r>
              <a:rPr lang="en-US" sz="3179">
                <a:solidFill>
                  <a:srgbClr val="FFFFFF"/>
                </a:solidFill>
                <a:latin typeface="Arimo"/>
              </a:rPr>
              <a:t>isind</a:t>
            </a:r>
            <a:r>
              <a:rPr lang="en-US" sz="3179">
                <a:solidFill>
                  <a:srgbClr val="FFFFFF"/>
                </a:solidFill>
                <a:latin typeface="Arimo"/>
              </a:rPr>
              <a:t>e k</a:t>
            </a:r>
            <a:r>
              <a:rPr lang="en-US" sz="3179">
                <a:solidFill>
                  <a:srgbClr val="FFFFFF"/>
                </a:solidFill>
                <a:latin typeface="Arimo"/>
              </a:rPr>
              <a:t>azan</a:t>
            </a:r>
            <a:r>
              <a:rPr lang="en-US" sz="3179">
                <a:solidFill>
                  <a:srgbClr val="FFFFFF"/>
                </a:solidFill>
                <a:latin typeface="Arimo"/>
              </a:rPr>
              <a:t>d</a:t>
            </a:r>
            <a:r>
              <a:rPr lang="en-US" sz="3179">
                <a:solidFill>
                  <a:srgbClr val="FFFFFF"/>
                </a:solidFill>
                <a:latin typeface="Arimo"/>
              </a:rPr>
              <a:t>ığı</a:t>
            </a:r>
            <a:r>
              <a:rPr lang="en-US" sz="3179">
                <a:solidFill>
                  <a:srgbClr val="FFFFFF"/>
                </a:solidFill>
                <a:latin typeface="Arimo"/>
              </a:rPr>
              <a:t> an</a:t>
            </a:r>
            <a:r>
              <a:rPr lang="en-US" sz="3179">
                <a:solidFill>
                  <a:srgbClr val="FFFFFF"/>
                </a:solidFill>
                <a:latin typeface="Arimo"/>
              </a:rPr>
              <a:t>l</a:t>
            </a:r>
            <a:r>
              <a:rPr lang="en-US" sz="3179">
                <a:solidFill>
                  <a:srgbClr val="FFFFFF"/>
                </a:solidFill>
                <a:latin typeface="Arimo"/>
              </a:rPr>
              <a:t>a</a:t>
            </a:r>
            <a:r>
              <a:rPr lang="en-US" sz="3179">
                <a:solidFill>
                  <a:srgbClr val="FFFFFF"/>
                </a:solidFill>
                <a:latin typeface="Arimo"/>
              </a:rPr>
              <a:t>m</a:t>
            </a:r>
            <a:r>
              <a:rPr lang="en-US" sz="3179">
                <a:solidFill>
                  <a:srgbClr val="FFFFFF"/>
                </a:solidFill>
                <a:latin typeface="Arimo"/>
              </a:rPr>
              <a:t> g</a:t>
            </a:r>
            <a:r>
              <a:rPr lang="en-US" sz="3179">
                <a:solidFill>
                  <a:srgbClr val="FFFFFF"/>
                </a:solidFill>
                <a:latin typeface="Arimo"/>
              </a:rPr>
              <a:t>ib</a:t>
            </a:r>
            <a:r>
              <a:rPr lang="en-US" sz="3179">
                <a:solidFill>
                  <a:srgbClr val="FFFFFF"/>
                </a:solidFill>
                <a:latin typeface="Arimo"/>
              </a:rPr>
              <a:t>i un</a:t>
            </a:r>
            <a:r>
              <a:rPr lang="en-US" sz="3179">
                <a:solidFill>
                  <a:srgbClr val="FFFFFF"/>
                </a:solidFill>
                <a:latin typeface="Arimo"/>
              </a:rPr>
              <a:t>su</a:t>
            </a:r>
            <a:r>
              <a:rPr lang="en-US" sz="3179">
                <a:solidFill>
                  <a:srgbClr val="FFFFFF"/>
                </a:solidFill>
                <a:latin typeface="Arimo"/>
              </a:rPr>
              <a:t>rl</a:t>
            </a:r>
            <a:r>
              <a:rPr lang="en-US" sz="3179">
                <a:solidFill>
                  <a:srgbClr val="FFFFFF"/>
                </a:solidFill>
                <a:latin typeface="Arimo"/>
              </a:rPr>
              <a:t>a</a:t>
            </a:r>
            <a:r>
              <a:rPr lang="en-US" sz="3179">
                <a:solidFill>
                  <a:srgbClr val="FFFFFF"/>
                </a:solidFill>
                <a:latin typeface="Arimo"/>
              </a:rPr>
              <a:t>r</a:t>
            </a:r>
            <a:r>
              <a:rPr lang="en-US" sz="3179">
                <a:solidFill>
                  <a:srgbClr val="FFFFFF"/>
                </a:solidFill>
                <a:latin typeface="Arimo"/>
              </a:rPr>
              <a:t>ıyla</a:t>
            </a:r>
            <a:r>
              <a:rPr lang="en-US" sz="3179">
                <a:solidFill>
                  <a:srgbClr val="FFFFFF"/>
                </a:solidFill>
                <a:latin typeface="Arimo"/>
              </a:rPr>
              <a:t> </a:t>
            </a:r>
            <a:r>
              <a:rPr lang="en-US" sz="3179">
                <a:solidFill>
                  <a:srgbClr val="FFFFFF"/>
                </a:solidFill>
                <a:latin typeface="Arimo"/>
              </a:rPr>
              <a:t>i</a:t>
            </a:r>
            <a:r>
              <a:rPr lang="en-US" sz="3179">
                <a:solidFill>
                  <a:srgbClr val="FFFFFF"/>
                </a:solidFill>
                <a:latin typeface="Arimo"/>
              </a:rPr>
              <a:t>n</a:t>
            </a:r>
            <a:r>
              <a:rPr lang="en-US" sz="3179">
                <a:solidFill>
                  <a:srgbClr val="FFFFFF"/>
                </a:solidFill>
                <a:latin typeface="Arimo"/>
              </a:rPr>
              <a:t>c</a:t>
            </a:r>
            <a:r>
              <a:rPr lang="en-US" sz="3179">
                <a:solidFill>
                  <a:srgbClr val="FFFFFF"/>
                </a:solidFill>
                <a:latin typeface="Arimo"/>
              </a:rPr>
              <a:t>e</a:t>
            </a:r>
            <a:r>
              <a:rPr lang="en-US" sz="3179">
                <a:solidFill>
                  <a:srgbClr val="FFFFFF"/>
                </a:solidFill>
                <a:latin typeface="Arimo"/>
              </a:rPr>
              <a:t>l</a:t>
            </a:r>
            <a:r>
              <a:rPr lang="en-US" sz="3179">
                <a:solidFill>
                  <a:srgbClr val="FFFFFF"/>
                </a:solidFill>
                <a:latin typeface="Arimo"/>
              </a:rPr>
              <a:t>e</a:t>
            </a:r>
            <a:r>
              <a:rPr lang="en-US" sz="3179">
                <a:solidFill>
                  <a:srgbClr val="FFFFFF"/>
                </a:solidFill>
                <a:latin typeface="Arimo"/>
              </a:rPr>
              <a:t>r.</a:t>
            </a:r>
            <a:r>
              <a:rPr lang="en-US" sz="3179">
                <a:solidFill>
                  <a:srgbClr val="FFFFFF"/>
                </a:solidFill>
                <a:latin typeface="Arimo"/>
              </a:rPr>
              <a:t> </a:t>
            </a:r>
            <a:r>
              <a:rPr lang="en-US" sz="3179">
                <a:solidFill>
                  <a:srgbClr val="FFFFFF"/>
                </a:solidFill>
                <a:latin typeface="Arimo"/>
              </a:rPr>
              <a:t>K</a:t>
            </a:r>
            <a:r>
              <a:rPr lang="en-US" sz="3179">
                <a:solidFill>
                  <a:srgbClr val="FFFFFF"/>
                </a:solidFill>
                <a:latin typeface="Arimo"/>
              </a:rPr>
              <a:t>elimelerin gö</a:t>
            </a:r>
            <a:r>
              <a:rPr lang="en-US" sz="3179">
                <a:solidFill>
                  <a:srgbClr val="FFFFFF"/>
                </a:solidFill>
                <a:latin typeface="Arimo"/>
              </a:rPr>
              <a:t>rünen</a:t>
            </a:r>
            <a:r>
              <a:rPr lang="en-US" sz="3179">
                <a:solidFill>
                  <a:srgbClr val="FFFFFF"/>
                </a:solidFill>
                <a:latin typeface="Arimo"/>
              </a:rPr>
              <a:t> </a:t>
            </a:r>
            <a:r>
              <a:rPr lang="en-US" sz="3179">
                <a:solidFill>
                  <a:srgbClr val="FFFFFF"/>
                </a:solidFill>
                <a:latin typeface="Arimo"/>
              </a:rPr>
              <a:t>yü</a:t>
            </a:r>
            <a:r>
              <a:rPr lang="en-US" sz="3179">
                <a:solidFill>
                  <a:srgbClr val="FFFFFF"/>
                </a:solidFill>
                <a:latin typeface="Arimo"/>
              </a:rPr>
              <a:t>zü </a:t>
            </a:r>
            <a:r>
              <a:rPr lang="en-US" sz="3179">
                <a:solidFill>
                  <a:srgbClr val="FFFFFF"/>
                </a:solidFill>
                <a:latin typeface="Arimo"/>
              </a:rPr>
              <a:t>s</a:t>
            </a:r>
            <a:r>
              <a:rPr lang="en-US" sz="3179">
                <a:solidFill>
                  <a:srgbClr val="FFFFFF"/>
                </a:solidFill>
                <a:latin typeface="Arimo"/>
              </a:rPr>
              <a:t>e</a:t>
            </a:r>
            <a:r>
              <a:rPr lang="en-US" sz="3179">
                <a:solidFill>
                  <a:srgbClr val="FFFFFF"/>
                </a:solidFill>
                <a:latin typeface="Arimo"/>
              </a:rPr>
              <a:t>s</a:t>
            </a:r>
            <a:r>
              <a:rPr lang="en-US" sz="3179">
                <a:solidFill>
                  <a:srgbClr val="FFFFFF"/>
                </a:solidFill>
                <a:latin typeface="Arimo"/>
              </a:rPr>
              <a:t>, di</a:t>
            </a:r>
            <a:r>
              <a:rPr lang="en-US" sz="3179">
                <a:solidFill>
                  <a:srgbClr val="FFFFFF"/>
                </a:solidFill>
                <a:latin typeface="Arimo"/>
              </a:rPr>
              <a:t>ğ</a:t>
            </a:r>
            <a:r>
              <a:rPr lang="en-US" sz="3179">
                <a:solidFill>
                  <a:srgbClr val="FFFFFF"/>
                </a:solidFill>
                <a:latin typeface="Arimo"/>
              </a:rPr>
              <a:t>e</a:t>
            </a:r>
            <a:r>
              <a:rPr lang="en-US" sz="3179">
                <a:solidFill>
                  <a:srgbClr val="FFFFFF"/>
                </a:solidFill>
                <a:latin typeface="Arimo"/>
              </a:rPr>
              <a:t>r yüzü</a:t>
            </a:r>
            <a:r>
              <a:rPr lang="en-US" sz="3179">
                <a:solidFill>
                  <a:srgbClr val="FFFFFF"/>
                </a:solidFill>
                <a:latin typeface="Arimo"/>
              </a:rPr>
              <a:t> i</a:t>
            </a:r>
            <a:r>
              <a:rPr lang="en-US" sz="3179">
                <a:solidFill>
                  <a:srgbClr val="FFFFFF"/>
                </a:solidFill>
                <a:latin typeface="Arimo"/>
              </a:rPr>
              <a:t>s</a:t>
            </a:r>
            <a:r>
              <a:rPr lang="en-US" sz="3179">
                <a:solidFill>
                  <a:srgbClr val="FFFFFF"/>
                </a:solidFill>
                <a:latin typeface="Arimo"/>
              </a:rPr>
              <a:t>e </a:t>
            </a:r>
            <a:r>
              <a:rPr lang="en-US" sz="3179">
                <a:solidFill>
                  <a:srgbClr val="FFFFFF"/>
                </a:solidFill>
                <a:latin typeface="Arimo"/>
              </a:rPr>
              <a:t>a</a:t>
            </a:r>
            <a:r>
              <a:rPr lang="en-US" sz="3179">
                <a:solidFill>
                  <a:srgbClr val="FFFFFF"/>
                </a:solidFill>
                <a:latin typeface="Arimo"/>
              </a:rPr>
              <a:t>nl</a:t>
            </a:r>
            <a:r>
              <a:rPr lang="en-US" sz="3179">
                <a:solidFill>
                  <a:srgbClr val="FFFFFF"/>
                </a:solidFill>
                <a:latin typeface="Arimo"/>
              </a:rPr>
              <a:t>amdır. H</a:t>
            </a:r>
            <a:r>
              <a:rPr lang="en-US" sz="3179">
                <a:solidFill>
                  <a:srgbClr val="FFFFFF"/>
                </a:solidFill>
                <a:latin typeface="Arimo"/>
              </a:rPr>
              <a:t>er</a:t>
            </a:r>
            <a:r>
              <a:rPr lang="en-US" sz="3179">
                <a:solidFill>
                  <a:srgbClr val="FFFFFF"/>
                </a:solidFill>
                <a:latin typeface="Arimo"/>
              </a:rPr>
              <a:t> s</a:t>
            </a:r>
            <a:r>
              <a:rPr lang="en-US" sz="3179">
                <a:solidFill>
                  <a:srgbClr val="FFFFFF"/>
                </a:solidFill>
                <a:latin typeface="Arimo"/>
              </a:rPr>
              <a:t>e</a:t>
            </a:r>
            <a:r>
              <a:rPr lang="en-US" sz="3179">
                <a:solidFill>
                  <a:srgbClr val="FFFFFF"/>
                </a:solidFill>
                <a:latin typeface="Arimo"/>
              </a:rPr>
              <a:t>s</a:t>
            </a:r>
            <a:r>
              <a:rPr lang="en-US" sz="3179">
                <a:solidFill>
                  <a:srgbClr val="FFFFFF"/>
                </a:solidFill>
                <a:latin typeface="Arimo"/>
              </a:rPr>
              <a:t> </a:t>
            </a:r>
            <a:r>
              <a:rPr lang="en-US" sz="3179">
                <a:solidFill>
                  <a:srgbClr val="FFFFFF"/>
                </a:solidFill>
                <a:latin typeface="Arimo"/>
              </a:rPr>
              <a:t>t</a:t>
            </a:r>
            <a:r>
              <a:rPr lang="en-US" sz="3179">
                <a:solidFill>
                  <a:srgbClr val="FFFFFF"/>
                </a:solidFill>
                <a:latin typeface="Arimo"/>
              </a:rPr>
              <a:t>o</a:t>
            </a:r>
            <a:r>
              <a:rPr lang="en-US" sz="3179">
                <a:solidFill>
                  <a:srgbClr val="FFFFFF"/>
                </a:solidFill>
                <a:latin typeface="Arimo"/>
              </a:rPr>
              <a:t>p</a:t>
            </a:r>
            <a:r>
              <a:rPr lang="en-US" sz="3179">
                <a:solidFill>
                  <a:srgbClr val="FFFFFF"/>
                </a:solidFill>
                <a:latin typeface="Arimo"/>
              </a:rPr>
              <a:t>l</a:t>
            </a:r>
            <a:r>
              <a:rPr lang="en-US" sz="3179">
                <a:solidFill>
                  <a:srgbClr val="FFFFFF"/>
                </a:solidFill>
                <a:latin typeface="Arimo"/>
              </a:rPr>
              <a:t>ul</a:t>
            </a:r>
            <a:r>
              <a:rPr lang="en-US" sz="3179">
                <a:solidFill>
                  <a:srgbClr val="FFFFFF"/>
                </a:solidFill>
                <a:latin typeface="Arimo"/>
              </a:rPr>
              <a:t>uğu b</a:t>
            </a:r>
            <a:r>
              <a:rPr lang="en-US" sz="3179">
                <a:solidFill>
                  <a:srgbClr val="FFFFFF"/>
                </a:solidFill>
                <a:latin typeface="Arimo"/>
              </a:rPr>
              <a:t>u</a:t>
            </a:r>
            <a:r>
              <a:rPr lang="en-US" sz="3179">
                <a:solidFill>
                  <a:srgbClr val="FFFFFF"/>
                </a:solidFill>
                <a:latin typeface="Arimo"/>
              </a:rPr>
              <a:t> iki </a:t>
            </a:r>
            <a:r>
              <a:rPr lang="en-US" sz="3179">
                <a:solidFill>
                  <a:srgbClr val="FFFFFF"/>
                </a:solidFill>
                <a:latin typeface="Arimo"/>
              </a:rPr>
              <a:t>yön</a:t>
            </a:r>
            <a:r>
              <a:rPr lang="en-US" sz="3179">
                <a:solidFill>
                  <a:srgbClr val="FFFFFF"/>
                </a:solidFill>
                <a:latin typeface="Arimo"/>
              </a:rPr>
              <a:t>üyle kelime </a:t>
            </a:r>
            <a:r>
              <a:rPr lang="en-US" sz="3179">
                <a:solidFill>
                  <a:srgbClr val="FFFFFF"/>
                </a:solidFill>
                <a:latin typeface="Arimo"/>
              </a:rPr>
              <a:t>özel</a:t>
            </a:r>
            <a:r>
              <a:rPr lang="en-US" sz="3179">
                <a:solidFill>
                  <a:srgbClr val="FFFFFF"/>
                </a:solidFill>
                <a:latin typeface="Arimo"/>
              </a:rPr>
              <a:t>liği ka</a:t>
            </a:r>
            <a:r>
              <a:rPr lang="en-US" sz="3179">
                <a:solidFill>
                  <a:srgbClr val="FFFFFF"/>
                </a:solidFill>
                <a:latin typeface="Arimo"/>
              </a:rPr>
              <a:t>zanır.</a:t>
            </a:r>
          </a:p>
          <a:p>
            <a:pPr>
              <a:lnSpc>
                <a:spcPts val="4451"/>
              </a:lnSpc>
            </a:pPr>
            <a:r>
              <a:rPr lang="en-US" sz="3179">
                <a:solidFill>
                  <a:srgbClr val="FFFFFF"/>
                </a:solidFill>
                <a:latin typeface="Arimo"/>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7ED957"/>
                </a:solidFill>
                <a:latin typeface="Arimo Bold"/>
              </a:rPr>
              <a:t>A.5. Köken Bilgisi</a:t>
            </a:r>
          </a:p>
          <a:p>
            <a:pPr>
              <a:lnSpc>
                <a:spcPts val="1989"/>
              </a:lnSpc>
            </a:pPr>
            <a:r>
              <a:rPr lang="en-US" sz="1420">
                <a:solidFill>
                  <a:srgbClr val="FFFFFF"/>
                </a:solidFill>
                <a:latin typeface="Arimo"/>
              </a:rPr>
              <a:t>B. Ses Bilgisi</a:t>
            </a:r>
          </a:p>
          <a:p>
            <a:pPr>
              <a:lnSpc>
                <a:spcPts val="1989"/>
              </a:lnSpc>
            </a:pPr>
            <a:r>
              <a:rPr lang="en-US" sz="1420">
                <a:solidFill>
                  <a:srgbClr val="FFFFFF"/>
                </a:solidFill>
                <a:latin typeface="Arimo"/>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2916320" y="969271"/>
            <a:ext cx="13862025" cy="3932825"/>
          </a:xfrm>
          <a:prstGeom prst="rect">
            <a:avLst/>
          </a:prstGeom>
        </p:spPr>
        <p:txBody>
          <a:bodyPr anchor="t" rtlCol="false" tIns="0" lIns="0" bIns="0" rIns="0">
            <a:spAutoFit/>
          </a:bodyPr>
          <a:lstStyle/>
          <a:p>
            <a:pPr>
              <a:lnSpc>
                <a:spcPts val="4451"/>
              </a:lnSpc>
            </a:pPr>
            <a:r>
              <a:rPr lang="en-US" sz="3179">
                <a:solidFill>
                  <a:srgbClr val="5CE1E6"/>
                </a:solidFill>
                <a:latin typeface="Arimo Bold"/>
              </a:rPr>
              <a:t>A.5. Köken Bilgisi (Etimoloji):</a:t>
            </a:r>
            <a:r>
              <a:rPr lang="en-US" sz="3179">
                <a:solidFill>
                  <a:srgbClr val="FFFFFF"/>
                </a:solidFill>
                <a:latin typeface="Arimo Bold"/>
              </a:rPr>
              <a:t> </a:t>
            </a:r>
            <a:r>
              <a:rPr lang="en-US" sz="3179">
                <a:solidFill>
                  <a:srgbClr val="FFFFFF"/>
                </a:solidFill>
                <a:latin typeface="Arimo"/>
              </a:rPr>
              <a:t>Dildeki kelimelerin kaynağını, hangi dilden alındığını inceler.</a:t>
            </a:r>
            <a:r>
              <a:rPr lang="en-US" sz="3179">
                <a:solidFill>
                  <a:srgbClr val="FFFFFF"/>
                </a:solidFill>
                <a:latin typeface="Arimo Bold"/>
              </a:rPr>
              <a:t> </a:t>
            </a:r>
          </a:p>
          <a:p>
            <a:pPr>
              <a:lnSpc>
                <a:spcPts val="4451"/>
              </a:lnSpc>
            </a:pPr>
          </a:p>
          <a:p>
            <a:pPr>
              <a:lnSpc>
                <a:spcPts val="4451"/>
              </a:lnSpc>
            </a:pPr>
            <a:r>
              <a:rPr lang="en-US" sz="3179">
                <a:solidFill>
                  <a:srgbClr val="FFFFFF"/>
                </a:solidFill>
                <a:latin typeface="Arimo Italics"/>
              </a:rPr>
              <a:t>Örneğin “bil-mek", "bil-gi" </a:t>
            </a:r>
            <a:r>
              <a:rPr lang="en-US" sz="3179">
                <a:solidFill>
                  <a:srgbClr val="FFFFFF"/>
                </a:solidFill>
                <a:latin typeface="Arimo Italics"/>
              </a:rPr>
              <a:t>k</a:t>
            </a:r>
            <a:r>
              <a:rPr lang="en-US" sz="3179">
                <a:solidFill>
                  <a:srgbClr val="FFFFFF"/>
                </a:solidFill>
                <a:latin typeface="Arimo Italics"/>
              </a:rPr>
              <a:t>elimelerinin “bil-“ kökünden gelmesi; kâtip “yazman” kelimesinin Arapça bir kök olan “ktb”den türetildiğini, Arapçadan Türkçeye geçtiğini ortaya koymak köken bilgisinin görevidir.</a:t>
            </a:r>
          </a:p>
          <a:p>
            <a:pPr>
              <a:lnSpc>
                <a:spcPts val="4451"/>
              </a:lnSpc>
            </a:pPr>
            <a:r>
              <a:rPr lang="en-US" sz="3179">
                <a:solidFill>
                  <a:srgbClr val="FFFFFF"/>
                </a:solidFill>
                <a:latin typeface="Arimo"/>
              </a:rPr>
              <a:t> </a:t>
            </a:r>
          </a:p>
        </p:txBody>
      </p:sp>
      <p:sp>
        <p:nvSpPr>
          <p:cNvPr name="TextBox 18" id="18"/>
          <p:cNvSpPr txBox="true"/>
          <p:nvPr/>
        </p:nvSpPr>
        <p:spPr>
          <a:xfrm rot="0">
            <a:off x="2916320" y="5495263"/>
            <a:ext cx="13862025" cy="2810581"/>
          </a:xfrm>
          <a:prstGeom prst="rect">
            <a:avLst/>
          </a:prstGeom>
        </p:spPr>
        <p:txBody>
          <a:bodyPr anchor="t" rtlCol="false" tIns="0" lIns="0" bIns="0" rIns="0">
            <a:spAutoFit/>
          </a:bodyPr>
          <a:lstStyle/>
          <a:p>
            <a:pPr>
              <a:lnSpc>
                <a:spcPts val="4451"/>
              </a:lnSpc>
            </a:pPr>
            <a:r>
              <a:rPr lang="en-US" sz="3179">
                <a:solidFill>
                  <a:srgbClr val="FFFFFF"/>
                </a:solidFill>
                <a:latin typeface="Arimo"/>
              </a:rPr>
              <a:t>Dil bilgisinin bölümlerini kesin çizgilerle sınırlamak ve bunları tamamen bağımsız olarak değerlendirmek imkansızdır. Özellikle anlam bilgisi, köken bilgisi ve yapı bilgisinin iç içe olması dolayısıyla anlam bilgisi ve köken bilgisi, yapı bilgisinin içinde değerlendirilebilir.</a:t>
            </a:r>
          </a:p>
          <a:p>
            <a:pPr>
              <a:lnSpc>
                <a:spcPts val="4451"/>
              </a:lnSpc>
            </a:pPr>
            <a:r>
              <a:rPr lang="en-US" sz="3179">
                <a:solidFill>
                  <a:srgbClr val="FFFFFF"/>
                </a:solidFill>
                <a:latin typeface="Arimo"/>
              </a:rPr>
              <a: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C1C1B"/>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365" r="0" b="365"/>
          <a:stretch>
            <a:fillRect/>
          </a:stretch>
        </p:blipFill>
        <p:spPr>
          <a:xfrm flipH="false" flipV="false" rot="0">
            <a:off x="748797" y="540238"/>
            <a:ext cx="1576121" cy="976925"/>
          </a:xfrm>
          <a:prstGeom prst="rect">
            <a:avLst/>
          </a:prstGeom>
        </p:spPr>
      </p:pic>
      <p:grpSp>
        <p:nvGrpSpPr>
          <p:cNvPr name="Group 3" id="3"/>
          <p:cNvGrpSpPr/>
          <p:nvPr/>
        </p:nvGrpSpPr>
        <p:grpSpPr>
          <a:xfrm rot="0">
            <a:off x="971659" y="9466097"/>
            <a:ext cx="1044181" cy="571500"/>
            <a:chOff x="0" y="0"/>
            <a:chExt cx="1392242" cy="762000"/>
          </a:xfrm>
        </p:grpSpPr>
        <p:pic>
          <p:nvPicPr>
            <p:cNvPr name="Picture 4" id="4"/>
            <p:cNvPicPr>
              <a:picLocks noChangeAspect="true"/>
            </p:cNvPicPr>
            <p:nvPr/>
          </p:nvPicPr>
          <p:blipFill>
            <a:blip r:embed="rId3"/>
            <a:srcRect l="29" t="2091" r="0" b="0"/>
            <a:stretch>
              <a:fillRect/>
            </a:stretch>
          </p:blipFill>
          <p:spPr>
            <a:xfrm flipH="false" flipV="false" rot="0">
              <a:off x="0" y="305485"/>
              <a:ext cx="1392242" cy="284599"/>
            </a:xfrm>
            <a:prstGeom prst="rect">
              <a:avLst/>
            </a:prstGeom>
          </p:spPr>
        </p:pic>
        <p:sp>
          <p:nvSpPr>
            <p:cNvPr name="TextBox 5" id="5"/>
            <p:cNvSpPr txBox="true"/>
            <p:nvPr/>
          </p:nvSpPr>
          <p:spPr>
            <a:xfrm rot="0">
              <a:off x="58451" y="-66675"/>
              <a:ext cx="341712"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E</a:t>
              </a:r>
            </a:p>
          </p:txBody>
        </p:sp>
        <p:sp>
          <p:nvSpPr>
            <p:cNvPr name="TextBox 6" id="6"/>
            <p:cNvSpPr txBox="true"/>
            <p:nvPr/>
          </p:nvSpPr>
          <p:spPr>
            <a:xfrm rot="0">
              <a:off x="167988" y="316441"/>
              <a:ext cx="656446"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ren</a:t>
              </a:r>
            </a:p>
          </p:txBody>
        </p:sp>
        <p:sp>
          <p:nvSpPr>
            <p:cNvPr name="TextBox 7" id="7"/>
            <p:cNvSpPr txBox="true"/>
            <p:nvPr/>
          </p:nvSpPr>
          <p:spPr>
            <a:xfrm rot="0">
              <a:off x="548008" y="-66675"/>
              <a:ext cx="485590" cy="828675"/>
            </a:xfrm>
            <a:prstGeom prst="rect">
              <a:avLst/>
            </a:prstGeom>
          </p:spPr>
          <p:txBody>
            <a:bodyPr anchor="t" rtlCol="false" tIns="0" lIns="0" bIns="0" rIns="0">
              <a:spAutoFit/>
            </a:bodyPr>
            <a:lstStyle/>
            <a:p>
              <a:pPr algn="ctr">
                <a:lnSpc>
                  <a:spcPts val="5267"/>
                </a:lnSpc>
              </a:pPr>
              <a:r>
                <a:rPr lang="en-US" sz="3762">
                  <a:solidFill>
                    <a:srgbClr val="222222"/>
                  </a:solidFill>
                  <a:latin typeface="Lemon Tuesday"/>
                </a:rPr>
                <a:t>K</a:t>
              </a:r>
            </a:p>
          </p:txBody>
        </p:sp>
        <p:sp>
          <p:nvSpPr>
            <p:cNvPr name="TextBox 8" id="8"/>
            <p:cNvSpPr txBox="true"/>
            <p:nvPr/>
          </p:nvSpPr>
          <p:spPr>
            <a:xfrm rot="0">
              <a:off x="840707" y="315285"/>
              <a:ext cx="551535" cy="328543"/>
            </a:xfrm>
            <a:prstGeom prst="rect">
              <a:avLst/>
            </a:prstGeom>
          </p:spPr>
          <p:txBody>
            <a:bodyPr anchor="t" rtlCol="false" tIns="0" lIns="0" bIns="0" rIns="0">
              <a:spAutoFit/>
            </a:bodyPr>
            <a:lstStyle/>
            <a:p>
              <a:pPr algn="ctr">
                <a:lnSpc>
                  <a:spcPts val="2030"/>
                </a:lnSpc>
              </a:pPr>
              <a:r>
                <a:rPr lang="en-US" sz="1450">
                  <a:solidFill>
                    <a:srgbClr val="222222"/>
                  </a:solidFill>
                  <a:latin typeface="Lemon Tuesday"/>
                </a:rPr>
                <a:t>aya</a:t>
              </a:r>
            </a:p>
          </p:txBody>
        </p:sp>
      </p:grpSp>
      <p:grpSp>
        <p:nvGrpSpPr>
          <p:cNvPr name="Group 9" id="9"/>
          <p:cNvGrpSpPr/>
          <p:nvPr/>
        </p:nvGrpSpPr>
        <p:grpSpPr>
          <a:xfrm rot="5400000">
            <a:off x="1589445" y="1661104"/>
            <a:ext cx="2438217" cy="215533"/>
            <a:chOff x="0" y="0"/>
            <a:chExt cx="9194800" cy="812800"/>
          </a:xfrm>
        </p:grpSpPr>
        <p:sp>
          <p:nvSpPr>
            <p:cNvPr name="Freeform 10" id="10"/>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1" id="11"/>
          <p:cNvGrpSpPr/>
          <p:nvPr/>
        </p:nvGrpSpPr>
        <p:grpSpPr>
          <a:xfrm rot="5400000">
            <a:off x="1589445" y="5056767"/>
            <a:ext cx="2438217" cy="215533"/>
            <a:chOff x="0" y="0"/>
            <a:chExt cx="9194800" cy="812800"/>
          </a:xfrm>
        </p:grpSpPr>
        <p:sp>
          <p:nvSpPr>
            <p:cNvPr name="Freeform 12" id="12"/>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name="Group 13" id="13"/>
          <p:cNvGrpSpPr/>
          <p:nvPr/>
        </p:nvGrpSpPr>
        <p:grpSpPr>
          <a:xfrm rot="5400000">
            <a:off x="1589445" y="8424972"/>
            <a:ext cx="2438217" cy="215533"/>
            <a:chOff x="0" y="0"/>
            <a:chExt cx="9194800" cy="812800"/>
          </a:xfrm>
        </p:grpSpPr>
        <p:sp>
          <p:nvSpPr>
            <p:cNvPr name="Freeform 14" id="14"/>
            <p:cNvSpPr/>
            <p:nvPr/>
          </p:nvSpPr>
          <p:spPr>
            <a:xfrm>
              <a:off x="457200" y="304800"/>
              <a:ext cx="8331200" cy="203200"/>
            </a:xfrm>
            <a:custGeom>
              <a:avLst/>
              <a:gdLst/>
              <a:ahLst/>
              <a:cxnLst/>
              <a:rect r="r" b="b" t="t" l="l"/>
              <a:pathLst>
                <a:path h="203200" w="8331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name="TextBox 15" id="15"/>
          <p:cNvSpPr txBox="true"/>
          <p:nvPr/>
        </p:nvSpPr>
        <p:spPr>
          <a:xfrm rot="0">
            <a:off x="224071" y="1593362"/>
            <a:ext cx="2625574" cy="518463"/>
          </a:xfrm>
          <a:prstGeom prst="rect">
            <a:avLst/>
          </a:prstGeom>
        </p:spPr>
        <p:txBody>
          <a:bodyPr anchor="t" rtlCol="false" tIns="0" lIns="0" bIns="0" rIns="0">
            <a:spAutoFit/>
          </a:bodyPr>
          <a:lstStyle/>
          <a:p>
            <a:pPr algn="ctr">
              <a:lnSpc>
                <a:spcPts val="3881"/>
              </a:lnSpc>
            </a:pPr>
            <a:r>
              <a:rPr lang="en-US" sz="3920">
                <a:solidFill>
                  <a:srgbClr val="DDD9D9"/>
                </a:solidFill>
                <a:latin typeface="Playfair Display"/>
              </a:rPr>
              <a:t>TÜRK DİLİ</a:t>
            </a:r>
          </a:p>
        </p:txBody>
      </p:sp>
      <p:sp>
        <p:nvSpPr>
          <p:cNvPr name="TextBox 16" id="16"/>
          <p:cNvSpPr txBox="true"/>
          <p:nvPr/>
        </p:nvSpPr>
        <p:spPr>
          <a:xfrm rot="0">
            <a:off x="582695" y="2597546"/>
            <a:ext cx="1822109" cy="5212302"/>
          </a:xfrm>
          <a:prstGeom prst="rect">
            <a:avLst/>
          </a:prstGeom>
        </p:spPr>
        <p:txBody>
          <a:bodyPr anchor="t" rtlCol="false" tIns="0" lIns="0" bIns="0" rIns="0">
            <a:spAutoFit/>
          </a:bodyPr>
          <a:lstStyle/>
          <a:p>
            <a:pPr>
              <a:lnSpc>
                <a:spcPts val="1989"/>
              </a:lnSpc>
            </a:pPr>
            <a:r>
              <a:rPr lang="en-US" sz="1420">
                <a:solidFill>
                  <a:srgbClr val="222222"/>
                </a:solidFill>
                <a:latin typeface="Arimo Bold"/>
              </a:rPr>
              <a:t>A. Dil Bilgisi</a:t>
            </a:r>
          </a:p>
          <a:p>
            <a:pPr>
              <a:lnSpc>
                <a:spcPts val="1989"/>
              </a:lnSpc>
            </a:pPr>
            <a:r>
              <a:rPr lang="en-US" sz="1420">
                <a:solidFill>
                  <a:srgbClr val="222222"/>
                </a:solidFill>
                <a:latin typeface="Arimo Bold"/>
              </a:rPr>
              <a:t>A.1. Ses Bilgisi</a:t>
            </a:r>
          </a:p>
          <a:p>
            <a:pPr>
              <a:lnSpc>
                <a:spcPts val="1989"/>
              </a:lnSpc>
            </a:pPr>
            <a:r>
              <a:rPr lang="en-US" sz="1420">
                <a:solidFill>
                  <a:srgbClr val="222222"/>
                </a:solidFill>
                <a:latin typeface="Arimo Bold"/>
              </a:rPr>
              <a:t>A.2. Yapı Bilgisi</a:t>
            </a:r>
          </a:p>
          <a:p>
            <a:pPr>
              <a:lnSpc>
                <a:spcPts val="1989"/>
              </a:lnSpc>
            </a:pPr>
            <a:r>
              <a:rPr lang="en-US" sz="1420">
                <a:solidFill>
                  <a:srgbClr val="222222"/>
                </a:solidFill>
                <a:latin typeface="Arimo Bold"/>
              </a:rPr>
              <a:t>A.3. Cümle Bilgisi</a:t>
            </a:r>
          </a:p>
          <a:p>
            <a:pPr>
              <a:lnSpc>
                <a:spcPts val="1989"/>
              </a:lnSpc>
            </a:pPr>
            <a:r>
              <a:rPr lang="en-US" sz="1420">
                <a:solidFill>
                  <a:srgbClr val="222222"/>
                </a:solidFill>
                <a:latin typeface="Arimo Bold"/>
              </a:rPr>
              <a:t>A.4. Anlam Bilgisi</a:t>
            </a:r>
          </a:p>
          <a:p>
            <a:pPr>
              <a:lnSpc>
                <a:spcPts val="1989"/>
              </a:lnSpc>
            </a:pPr>
            <a:r>
              <a:rPr lang="en-US" sz="1420">
                <a:solidFill>
                  <a:srgbClr val="222222"/>
                </a:solidFill>
                <a:latin typeface="Arimo Bold"/>
              </a:rPr>
              <a:t>A.5. Köken Bilgisi</a:t>
            </a:r>
          </a:p>
          <a:p>
            <a:pPr>
              <a:lnSpc>
                <a:spcPts val="1989"/>
              </a:lnSpc>
            </a:pPr>
            <a:r>
              <a:rPr lang="en-US" sz="1420">
                <a:solidFill>
                  <a:srgbClr val="7ED957"/>
                </a:solidFill>
                <a:latin typeface="Arimo Bold"/>
              </a:rPr>
              <a:t>B. Ses Bilgisi</a:t>
            </a:r>
          </a:p>
          <a:p>
            <a:pPr>
              <a:lnSpc>
                <a:spcPts val="1989"/>
              </a:lnSpc>
            </a:pPr>
            <a:r>
              <a:rPr lang="en-US" sz="1420">
                <a:solidFill>
                  <a:srgbClr val="7ED957"/>
                </a:solidFill>
                <a:latin typeface="Arimo Bold"/>
              </a:rPr>
              <a:t>B.1. Ses</a:t>
            </a:r>
          </a:p>
          <a:p>
            <a:pPr>
              <a:lnSpc>
                <a:spcPts val="1989"/>
              </a:lnSpc>
            </a:pPr>
            <a:r>
              <a:rPr lang="en-US" sz="1420">
                <a:solidFill>
                  <a:srgbClr val="FFFFFF"/>
                </a:solidFill>
                <a:latin typeface="Arimo"/>
              </a:rPr>
              <a:t>B.2. </a:t>
            </a:r>
            <a:r>
              <a:rPr lang="en-US" sz="1420">
                <a:solidFill>
                  <a:srgbClr val="FFFFFF"/>
                </a:solidFill>
                <a:latin typeface="Arimo"/>
              </a:rPr>
              <a:t>Seslerin Oluşumu</a:t>
            </a:r>
          </a:p>
          <a:p>
            <a:pPr>
              <a:lnSpc>
                <a:spcPts val="1989"/>
              </a:lnSpc>
            </a:pPr>
            <a:r>
              <a:rPr lang="en-US" sz="1420">
                <a:solidFill>
                  <a:srgbClr val="FFFFFF"/>
                </a:solidFill>
                <a:latin typeface="Arimo"/>
              </a:rPr>
              <a:t>B.3. </a:t>
            </a:r>
            <a:r>
              <a:rPr lang="en-US" sz="1420">
                <a:solidFill>
                  <a:srgbClr val="FFFFFF"/>
                </a:solidFill>
                <a:latin typeface="Arimo"/>
              </a:rPr>
              <a:t>Ses-Harf İlgisi ve Alfabe</a:t>
            </a:r>
          </a:p>
          <a:p>
            <a:pPr>
              <a:lnSpc>
                <a:spcPts val="1989"/>
              </a:lnSpc>
            </a:pPr>
            <a:r>
              <a:rPr lang="en-US" sz="1420">
                <a:solidFill>
                  <a:srgbClr val="FFFFFF"/>
                </a:solidFill>
                <a:latin typeface="Arimo"/>
              </a:rPr>
              <a:t>C. Türkçede Sesler ve Sınıflandırılması</a:t>
            </a:r>
          </a:p>
          <a:p>
            <a:pPr>
              <a:lnSpc>
                <a:spcPts val="1989"/>
              </a:lnSpc>
            </a:pPr>
            <a:r>
              <a:rPr lang="en-US" sz="1420">
                <a:solidFill>
                  <a:srgbClr val="FFFFFF"/>
                </a:solidFill>
                <a:latin typeface="Arimo"/>
              </a:rPr>
              <a:t>C.1. Ünlüler</a:t>
            </a:r>
          </a:p>
          <a:p>
            <a:pPr>
              <a:lnSpc>
                <a:spcPts val="1989"/>
              </a:lnSpc>
            </a:pPr>
            <a:r>
              <a:rPr lang="en-US" sz="1420">
                <a:solidFill>
                  <a:srgbClr val="FFFFFF"/>
                </a:solidFill>
                <a:latin typeface="Arimo"/>
              </a:rPr>
              <a:t>C.2. Ünsüzler</a:t>
            </a:r>
          </a:p>
          <a:p>
            <a:pPr>
              <a:lnSpc>
                <a:spcPts val="1989"/>
              </a:lnSpc>
            </a:pPr>
          </a:p>
          <a:p>
            <a:pPr>
              <a:lnSpc>
                <a:spcPts val="1989"/>
              </a:lnSpc>
            </a:pPr>
          </a:p>
        </p:txBody>
      </p:sp>
      <p:sp>
        <p:nvSpPr>
          <p:cNvPr name="TextBox 17" id="17"/>
          <p:cNvSpPr txBox="true"/>
          <p:nvPr/>
        </p:nvSpPr>
        <p:spPr>
          <a:xfrm rot="0">
            <a:off x="3187725" y="1885950"/>
            <a:ext cx="13862025" cy="7299557"/>
          </a:xfrm>
          <a:prstGeom prst="rect">
            <a:avLst/>
          </a:prstGeom>
        </p:spPr>
        <p:txBody>
          <a:bodyPr anchor="t" rtlCol="false" tIns="0" lIns="0" bIns="0" rIns="0">
            <a:spAutoFit/>
          </a:bodyPr>
          <a:lstStyle/>
          <a:p>
            <a:pPr>
              <a:lnSpc>
                <a:spcPts val="4451"/>
              </a:lnSpc>
            </a:pPr>
            <a:r>
              <a:rPr lang="en-US" sz="3179">
                <a:solidFill>
                  <a:srgbClr val="FFBD59"/>
                </a:solidFill>
                <a:latin typeface="Arimo Bold"/>
              </a:rPr>
              <a:t>B. SES BİLGİSİ</a:t>
            </a:r>
          </a:p>
          <a:p>
            <a:pPr>
              <a:lnSpc>
                <a:spcPts val="4451"/>
              </a:lnSpc>
            </a:pPr>
            <a:r>
              <a:rPr lang="en-US" sz="3179">
                <a:solidFill>
                  <a:srgbClr val="FFFFFF"/>
                </a:solidFill>
                <a:latin typeface="Arimo"/>
              </a:rPr>
              <a:t>Ses bilgisi (fonetik); b</a:t>
            </a:r>
            <a:r>
              <a:rPr lang="en-US" sz="3179">
                <a:solidFill>
                  <a:srgbClr val="FFFFFF"/>
                </a:solidFill>
                <a:latin typeface="Arimo"/>
              </a:rPr>
              <a:t>ir dilin seslerini, seslerin boğumlanma özelliklerini, sınıflandırılmalarını, sözcük içinde sıralanışlarını ve ses olaylarını inceleyen dil bilimi koludur. </a:t>
            </a:r>
          </a:p>
          <a:p>
            <a:pPr>
              <a:lnSpc>
                <a:spcPts val="4451"/>
              </a:lnSpc>
            </a:pPr>
            <a:r>
              <a:rPr lang="en-US" sz="3179">
                <a:solidFill>
                  <a:srgbClr val="FFBD59"/>
                </a:solidFill>
                <a:latin typeface="Arimo Bold"/>
              </a:rPr>
              <a:t>B.1. Ses:</a:t>
            </a:r>
            <a:r>
              <a:rPr lang="en-US" sz="3179">
                <a:solidFill>
                  <a:srgbClr val="FFFFFF"/>
                </a:solidFill>
                <a:latin typeface="Arimo Bold"/>
              </a:rPr>
              <a:t> </a:t>
            </a:r>
            <a:r>
              <a:rPr lang="en-US" sz="3179">
                <a:solidFill>
                  <a:srgbClr val="FFFFFF"/>
                </a:solidFill>
                <a:latin typeface="Arimo"/>
              </a:rPr>
              <a:t>Bir </a:t>
            </a:r>
            <a:r>
              <a:rPr lang="en-US" sz="3179">
                <a:solidFill>
                  <a:srgbClr val="FFFFFF"/>
                </a:solidFill>
                <a:latin typeface="Arimo"/>
              </a:rPr>
              <a:t>dil bilgisi </a:t>
            </a:r>
            <a:r>
              <a:rPr lang="en-US" sz="3179">
                <a:solidFill>
                  <a:srgbClr val="FFFFFF"/>
                </a:solidFill>
                <a:latin typeface="Arimo"/>
              </a:rPr>
              <a:t>t</a:t>
            </a:r>
            <a:r>
              <a:rPr lang="en-US" sz="3179">
                <a:solidFill>
                  <a:srgbClr val="FFFFFF"/>
                </a:solidFill>
                <a:latin typeface="Arimo"/>
              </a:rPr>
              <a:t>er</a:t>
            </a:r>
            <a:r>
              <a:rPr lang="en-US" sz="3179">
                <a:solidFill>
                  <a:srgbClr val="FFFFFF"/>
                </a:solidFill>
                <a:latin typeface="Arimo"/>
              </a:rPr>
              <a:t>imi olarak ses; “dilin parçalanamayan en küçük birimidir, temel taşıdır.” Dilin, seslerden meydana gelen bir varlık olduğu, dilde asıl olanın konuşma olduğu, yazının sonradan ortaya çıktığı hatırlanırsa sesin dilin temelini oluşturmadaki önemi daha kolay kavranacaktır. Yalnız başına anlamı </a:t>
            </a:r>
            <a:r>
              <a:rPr lang="en-US" sz="3179">
                <a:solidFill>
                  <a:srgbClr val="FFFFFF"/>
                </a:solidFill>
                <a:latin typeface="Arimo"/>
              </a:rPr>
              <a:t>ol</a:t>
            </a:r>
            <a:r>
              <a:rPr lang="en-US" sz="3179">
                <a:solidFill>
                  <a:srgbClr val="FFFFFF"/>
                </a:solidFill>
                <a:latin typeface="Arimo"/>
              </a:rPr>
              <a:t>mayan sesler birleşerek heceleri, heceler birleşerek kelimeleri, </a:t>
            </a:r>
            <a:r>
              <a:rPr lang="en-US" sz="3179">
                <a:solidFill>
                  <a:srgbClr val="FFFFFF"/>
                </a:solidFill>
                <a:latin typeface="Arimo"/>
              </a:rPr>
              <a:t>kelimeler</a:t>
            </a:r>
            <a:r>
              <a:rPr lang="en-US" sz="3179">
                <a:solidFill>
                  <a:srgbClr val="FFFFFF"/>
                </a:solidFill>
                <a:latin typeface="Arimo"/>
              </a:rPr>
              <a:t> de bir araya gelerek cümleyi oluşturur.</a:t>
            </a:r>
          </a:p>
          <a:p>
            <a:pPr>
              <a:lnSpc>
                <a:spcPts val="4451"/>
              </a:lnSpc>
            </a:pPr>
          </a:p>
          <a:p>
            <a:pPr>
              <a:lnSpc>
                <a:spcPts val="4451"/>
              </a:lnSpc>
            </a:pPr>
            <a:r>
              <a:rPr lang="en-US" sz="3179">
                <a:solidFill>
                  <a:srgbClr val="FFFFFF"/>
                </a:solidFill>
                <a:latin typeface="Arimo"/>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DAEN8HofQBg</dc:identifier>
  <dcterms:modified xsi:type="dcterms:W3CDTF">2011-08-01T06:04:30Z</dcterms:modified>
  <cp:revision>1</cp:revision>
  <dc:title>Türkçede Sesler ve Seslerin Sınıflandırması- Türkçenin Ses Özellikleri</dc:title>
</cp:coreProperties>
</file>