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84" r:id="rId22"/>
    <p:sldId id="276" r:id="rId23"/>
    <p:sldId id="277" r:id="rId24"/>
    <p:sldId id="278" r:id="rId25"/>
    <p:sldId id="279" r:id="rId26"/>
    <p:sldId id="280" r:id="rId27"/>
    <p:sldId id="281" r:id="rId28"/>
    <p:sldId id="282" r:id="rId29"/>
    <p:sldId id="283" r:id="rId30"/>
  </p:sldIdLst>
  <p:sldSz cx="18288000" cy="10287000"/>
  <p:notesSz cx="6858000" cy="9144000"/>
  <p:embeddedFontLst>
    <p:embeddedFont>
      <p:font typeface="Calibri" pitchFamily="34" charset="0"/>
      <p:regular r:id="rId31"/>
      <p:bold r:id="rId32"/>
      <p:italic r:id="rId33"/>
      <p:boldItalic r:id="rId34"/>
    </p:embeddedFont>
    <p:embeddedFont>
      <p:font typeface="Arimo Bold" charset="0"/>
      <p:regular r:id="rId35"/>
    </p:embeddedFont>
    <p:embeddedFont>
      <p:font typeface="Arimo" charset="0"/>
      <p:regular r:id="rId36"/>
    </p:embeddedFont>
    <p:embeddedFont>
      <p:font typeface="Playfair Display" charset="-94"/>
      <p:regular r:id="rId37"/>
    </p:embeddedFont>
    <p:embeddedFont>
      <p:font typeface="DejaVu Serif" charset="0"/>
      <p:regular r:id="rId38"/>
    </p:embeddedFont>
    <p:embeddedFont>
      <p:font typeface="Cambria" pitchFamily="18" charset="0"/>
      <p:regular r:id="rId39"/>
      <p:bold r:id="rId40"/>
      <p:italic r:id="rId41"/>
      <p:boldItalic r:id="rId42"/>
    </p:embeddedFont>
    <p:embeddedFont>
      <p:font typeface="Abril Fatface" charset="-94"/>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4" d="100"/>
          <a:sy n="44" d="100"/>
        </p:scale>
        <p:origin x="-87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grpSp>
        <p:nvGrpSpPr>
          <p:cNvPr id="2" name="Group 2"/>
          <p:cNvGrpSpPr/>
          <p:nvPr/>
        </p:nvGrpSpPr>
        <p:grpSpPr>
          <a:xfrm>
            <a:off x="16049327" y="8999365"/>
            <a:ext cx="1305227" cy="714375"/>
            <a:chOff x="0" y="0"/>
            <a:chExt cx="1740302" cy="952500"/>
          </a:xfrm>
        </p:grpSpPr>
        <p:pic>
          <p:nvPicPr>
            <p:cNvPr id="3" name="Picture 3"/>
            <p:cNvPicPr>
              <a:picLocks noChangeAspect="1"/>
            </p:cNvPicPr>
            <p:nvPr/>
          </p:nvPicPr>
          <p:blipFill>
            <a:blip r:embed="rId2"/>
            <a:srcRect l="29" t="2091"/>
            <a:stretch>
              <a:fillRect/>
            </a:stretch>
          </p:blipFill>
          <p:spPr>
            <a:xfrm>
              <a:off x="0" y="381857"/>
              <a:ext cx="1740302" cy="355748"/>
            </a:xfrm>
            <a:prstGeom prst="rect">
              <a:avLst/>
            </a:prstGeom>
          </p:spPr>
        </p:pic>
        <p:sp>
          <p:nvSpPr>
            <p:cNvPr id="4" name="TextBox 4"/>
            <p:cNvSpPr txBox="1"/>
            <p:nvPr/>
          </p:nvSpPr>
          <p:spPr>
            <a:xfrm>
              <a:off x="73063" y="-85725"/>
              <a:ext cx="427140" cy="1038225"/>
            </a:xfrm>
            <a:prstGeom prst="rect">
              <a:avLst/>
            </a:prstGeom>
          </p:spPr>
          <p:txBody>
            <a:bodyPr lIns="0" tIns="0" rIns="0" bIns="0" rtlCol="0" anchor="t">
              <a:spAutoFit/>
            </a:bodyPr>
            <a:lstStyle/>
            <a:p>
              <a:pPr algn="ctr">
                <a:lnSpc>
                  <a:spcPts val="6583"/>
                </a:lnSpc>
              </a:pPr>
              <a:r>
                <a:rPr lang="en-US" sz="4702">
                  <a:solidFill>
                    <a:srgbClr val="222222"/>
                  </a:solidFill>
                  <a:latin typeface="Lemon Tuesday"/>
                </a:rPr>
                <a:t>E</a:t>
              </a:r>
            </a:p>
          </p:txBody>
        </p:sp>
        <p:sp>
          <p:nvSpPr>
            <p:cNvPr id="5" name="TextBox 5"/>
            <p:cNvSpPr txBox="1"/>
            <p:nvPr/>
          </p:nvSpPr>
          <p:spPr>
            <a:xfrm>
              <a:off x="209986" y="405076"/>
              <a:ext cx="820558" cy="401154"/>
            </a:xfrm>
            <a:prstGeom prst="rect">
              <a:avLst/>
            </a:prstGeom>
          </p:spPr>
          <p:txBody>
            <a:bodyPr lIns="0" tIns="0" rIns="0" bIns="0" rtlCol="0" anchor="t">
              <a:spAutoFit/>
            </a:bodyPr>
            <a:lstStyle/>
            <a:p>
              <a:pPr algn="ctr">
                <a:lnSpc>
                  <a:spcPts val="2537"/>
                </a:lnSpc>
              </a:pPr>
              <a:r>
                <a:rPr lang="en-US" sz="1812">
                  <a:solidFill>
                    <a:srgbClr val="222222"/>
                  </a:solidFill>
                  <a:latin typeface="Lemon Tuesday"/>
                </a:rPr>
                <a:t>ren</a:t>
              </a:r>
            </a:p>
          </p:txBody>
        </p:sp>
        <p:sp>
          <p:nvSpPr>
            <p:cNvPr id="6" name="TextBox 6"/>
            <p:cNvSpPr txBox="1"/>
            <p:nvPr/>
          </p:nvSpPr>
          <p:spPr>
            <a:xfrm>
              <a:off x="685010" y="-85725"/>
              <a:ext cx="606988" cy="1038225"/>
            </a:xfrm>
            <a:prstGeom prst="rect">
              <a:avLst/>
            </a:prstGeom>
          </p:spPr>
          <p:txBody>
            <a:bodyPr lIns="0" tIns="0" rIns="0" bIns="0" rtlCol="0" anchor="t">
              <a:spAutoFit/>
            </a:bodyPr>
            <a:lstStyle/>
            <a:p>
              <a:pPr algn="ctr">
                <a:lnSpc>
                  <a:spcPts val="6583"/>
                </a:lnSpc>
              </a:pPr>
              <a:r>
                <a:rPr lang="en-US" sz="4702">
                  <a:solidFill>
                    <a:srgbClr val="222222"/>
                  </a:solidFill>
                  <a:latin typeface="Lemon Tuesday"/>
                </a:rPr>
                <a:t>K</a:t>
              </a:r>
            </a:p>
          </p:txBody>
        </p:sp>
        <p:sp>
          <p:nvSpPr>
            <p:cNvPr id="7" name="TextBox 7"/>
            <p:cNvSpPr txBox="1"/>
            <p:nvPr/>
          </p:nvSpPr>
          <p:spPr>
            <a:xfrm>
              <a:off x="1050884" y="403631"/>
              <a:ext cx="689418" cy="401154"/>
            </a:xfrm>
            <a:prstGeom prst="rect">
              <a:avLst/>
            </a:prstGeom>
          </p:spPr>
          <p:txBody>
            <a:bodyPr lIns="0" tIns="0" rIns="0" bIns="0" rtlCol="0" anchor="t">
              <a:spAutoFit/>
            </a:bodyPr>
            <a:lstStyle/>
            <a:p>
              <a:pPr algn="ctr">
                <a:lnSpc>
                  <a:spcPts val="2537"/>
                </a:lnSpc>
              </a:pPr>
              <a:r>
                <a:rPr lang="en-US" sz="1812">
                  <a:solidFill>
                    <a:srgbClr val="222222"/>
                  </a:solidFill>
                  <a:latin typeface="Lemon Tuesday"/>
                </a:rPr>
                <a:t>aya</a:t>
              </a:r>
            </a:p>
          </p:txBody>
        </p:sp>
      </p:grpSp>
      <p:sp>
        <p:nvSpPr>
          <p:cNvPr id="8" name="TextBox 8"/>
          <p:cNvSpPr txBox="1"/>
          <p:nvPr/>
        </p:nvSpPr>
        <p:spPr>
          <a:xfrm>
            <a:off x="4239652" y="5668939"/>
            <a:ext cx="9942945" cy="1947166"/>
          </a:xfrm>
          <a:prstGeom prst="rect">
            <a:avLst/>
          </a:prstGeom>
        </p:spPr>
        <p:txBody>
          <a:bodyPr lIns="0" tIns="0" rIns="0" bIns="0" rtlCol="0" anchor="t">
            <a:spAutoFit/>
          </a:bodyPr>
          <a:lstStyle/>
          <a:p>
            <a:pPr algn="ctr">
              <a:lnSpc>
                <a:spcPts val="14697"/>
              </a:lnSpc>
            </a:pPr>
            <a:r>
              <a:rPr lang="en-US" sz="14846">
                <a:solidFill>
                  <a:srgbClr val="DDD9D9"/>
                </a:solidFill>
                <a:latin typeface="Playfair Display"/>
              </a:rPr>
              <a:t>TÜRK DİLİ</a:t>
            </a:r>
          </a:p>
        </p:txBody>
      </p:sp>
      <p:pic>
        <p:nvPicPr>
          <p:cNvPr id="9" name="Picture 9"/>
          <p:cNvPicPr>
            <a:picLocks noChangeAspect="1"/>
          </p:cNvPicPr>
          <p:nvPr/>
        </p:nvPicPr>
        <p:blipFill>
          <a:blip r:embed="rId3"/>
          <a:srcRect t="365" b="365"/>
          <a:stretch>
            <a:fillRect/>
          </a:stretch>
        </p:blipFill>
        <p:spPr>
          <a:xfrm>
            <a:off x="5992350" y="1028700"/>
            <a:ext cx="6437549" cy="399017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A.10. “c, ğ, l, m, n, r, v, z” </a:t>
            </a:r>
          </a:p>
          <a:p>
            <a:pPr>
              <a:lnSpc>
                <a:spcPts val="1959"/>
              </a:lnSpc>
            </a:pPr>
            <a:r>
              <a:rPr lang="en-US" sz="1400" dirty="0">
                <a:solidFill>
                  <a:srgbClr val="FFBD59"/>
                </a:solidFill>
                <a:latin typeface="Arimo Bold"/>
              </a:rPr>
              <a:t>A.11. </a:t>
            </a:r>
            <a:r>
              <a:rPr lang="en-US" sz="1400" dirty="0" err="1">
                <a:solidFill>
                  <a:srgbClr val="FFBD59"/>
                </a:solidFill>
                <a:latin typeface="Arimo Bold"/>
              </a:rPr>
              <a:t>Sonda</a:t>
            </a:r>
            <a:r>
              <a:rPr lang="en-US" sz="1400" dirty="0">
                <a:solidFill>
                  <a:srgbClr val="FFBD59"/>
                </a:solidFill>
                <a:latin typeface="Arimo Bold"/>
              </a:rPr>
              <a:t> “b, c, d, g</a:t>
            </a:r>
          </a:p>
          <a:p>
            <a:pPr>
              <a:lnSpc>
                <a:spcPts val="1959"/>
              </a:lnSpc>
            </a:pPr>
            <a:r>
              <a:rPr lang="en-US" sz="1400" dirty="0">
                <a:solidFill>
                  <a:srgbClr val="FFBD59"/>
                </a:solidFill>
                <a:latin typeface="Arimo Bold"/>
              </a:rPr>
              <a:t>A.12. "f, h, j, v" </a:t>
            </a:r>
          </a:p>
          <a:p>
            <a:pPr>
              <a:lnSpc>
                <a:spcPts val="1959"/>
              </a:lnSpc>
            </a:pPr>
            <a:r>
              <a:rPr lang="en-US" sz="1400" dirty="0">
                <a:solidFill>
                  <a:srgbClr val="FFFFFF"/>
                </a:solidFill>
                <a:latin typeface="Arimo"/>
              </a:rPr>
              <a:t>A.13. </a:t>
            </a:r>
            <a:r>
              <a:rPr lang="en-US" sz="1400" dirty="0" err="1">
                <a:solidFill>
                  <a:srgbClr val="FFFFFF"/>
                </a:solidFill>
                <a:latin typeface="Arimo"/>
              </a:rPr>
              <a:t>Sonda</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çiftleri</a:t>
            </a:r>
            <a:endParaRPr lang="en-US" sz="1400" dirty="0">
              <a:solidFill>
                <a:srgbClr val="FFFFFF"/>
              </a:solidFill>
              <a:latin typeface="Arimo"/>
            </a:endParaRPr>
          </a:p>
          <a:p>
            <a:pPr>
              <a:lnSpc>
                <a:spcPts val="1959"/>
              </a:lnSpc>
            </a:pPr>
            <a:r>
              <a:rPr lang="en-US" sz="1400" dirty="0">
                <a:solidFill>
                  <a:srgbClr val="FFFFFF"/>
                </a:solidFill>
                <a:latin typeface="Arimo"/>
              </a:rPr>
              <a:t>A.14. "</a:t>
            </a:r>
            <a:r>
              <a:rPr lang="en-US" sz="1400" dirty="0" err="1">
                <a:solidFill>
                  <a:srgbClr val="FFFFFF"/>
                </a:solidFill>
                <a:latin typeface="Arimo"/>
              </a:rPr>
              <a:t>ı</a:t>
            </a:r>
            <a:r>
              <a:rPr lang="en-US" sz="1400" dirty="0">
                <a:solidFill>
                  <a:srgbClr val="FFFFFF"/>
                </a:solidFill>
                <a:latin typeface="Arimo"/>
              </a:rPr>
              <a:t>" </a:t>
            </a:r>
            <a:r>
              <a:rPr lang="en-US" sz="1400" dirty="0" err="1">
                <a:solidFill>
                  <a:srgbClr val="FFFFFF"/>
                </a:solidFill>
                <a:latin typeface="Arimo"/>
              </a:rPr>
              <a:t>ünlüsü</a:t>
            </a:r>
            <a:endParaRPr lang="en-US" sz="1400" dirty="0">
              <a:solidFill>
                <a:srgbClr val="FFFFFF"/>
              </a:solidFill>
              <a:latin typeface="Arimo"/>
            </a:endParaRPr>
          </a:p>
          <a:p>
            <a:pPr>
              <a:lnSpc>
                <a:spcPts val="1959"/>
              </a:lnSpc>
            </a:pPr>
            <a:r>
              <a:rPr lang="en-US" sz="1400" dirty="0">
                <a:solidFill>
                  <a:srgbClr val="FFFFFF"/>
                </a:solidFill>
                <a:latin typeface="Arimo"/>
              </a:rPr>
              <a:t>A.15. </a:t>
            </a:r>
            <a:r>
              <a:rPr lang="en-US" sz="1400" dirty="0" err="1">
                <a:solidFill>
                  <a:srgbClr val="FFFFFF"/>
                </a:solidFill>
                <a:latin typeface="Arimo"/>
              </a:rPr>
              <a:t>Yansıma</a:t>
            </a:r>
            <a:r>
              <a:rPr lang="en-US" sz="1400" dirty="0">
                <a:solidFill>
                  <a:srgbClr val="FFFFFF"/>
                </a:solidFill>
                <a:latin typeface="Arimo"/>
              </a:rPr>
              <a:t> </a:t>
            </a:r>
            <a:r>
              <a:rPr lang="en-US" sz="1400" dirty="0" err="1">
                <a:solidFill>
                  <a:srgbClr val="FFFFFF"/>
                </a:solidFill>
                <a:latin typeface="Arimo"/>
              </a:rPr>
              <a:t>sesler</a:t>
            </a:r>
            <a:endParaRPr lang="en-US" sz="1400" dirty="0">
              <a:solidFill>
                <a:srgbClr val="FFFFFF"/>
              </a:solidFill>
              <a:latin typeface="Arimo"/>
            </a:endParaRPr>
          </a:p>
          <a:p>
            <a:pPr>
              <a:lnSpc>
                <a:spcPts val="1959"/>
              </a:lnSpc>
            </a:pPr>
            <a:r>
              <a:rPr lang="en-US" sz="1400" dirty="0">
                <a:solidFill>
                  <a:srgbClr val="FFFFFF"/>
                </a:solidFill>
                <a:latin typeface="Arimo"/>
              </a:rPr>
              <a:t>A.16. </a:t>
            </a:r>
            <a:r>
              <a:rPr lang="en-US" sz="1400" dirty="0" err="1">
                <a:solidFill>
                  <a:srgbClr val="FFFFFF"/>
                </a:solidFill>
                <a:latin typeface="Arimo"/>
              </a:rPr>
              <a:t>Çocuk</a:t>
            </a:r>
            <a:r>
              <a:rPr lang="en-US" sz="1400" dirty="0">
                <a:solidFill>
                  <a:srgbClr val="FFFFFF"/>
                </a:solidFill>
                <a:latin typeface="Arimo"/>
              </a:rPr>
              <a:t> </a:t>
            </a:r>
            <a:r>
              <a:rPr lang="en-US" sz="1400" dirty="0" err="1">
                <a:solidFill>
                  <a:srgbClr val="FFFFFF"/>
                </a:solidFill>
                <a:latin typeface="Arimo"/>
              </a:rPr>
              <a:t>dili</a:t>
            </a:r>
            <a:endParaRPr lang="en-US" sz="1400" dirty="0">
              <a:solidFill>
                <a:srgbClr val="FFFFFF"/>
              </a:solidFill>
              <a:latin typeface="Arimo"/>
            </a:endParaRPr>
          </a:p>
          <a:p>
            <a:pPr>
              <a:lnSpc>
                <a:spcPts val="1959"/>
              </a:lnSpc>
            </a:pPr>
            <a:r>
              <a:rPr lang="en-US" sz="1400" dirty="0">
                <a:solidFill>
                  <a:srgbClr val="FFFFFF"/>
                </a:solidFill>
                <a:latin typeface="Arimo"/>
              </a:rPr>
              <a:t>A.17.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uyumları</a:t>
            </a:r>
            <a:endParaRPr lang="en-US" sz="1400" dirty="0">
              <a:solidFill>
                <a:srgbClr val="FFFFFF"/>
              </a:solidFill>
              <a:latin typeface="Arimo"/>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75226" y="1852593"/>
            <a:ext cx="14809168" cy="7417415"/>
          </a:xfrm>
          <a:prstGeom prst="rect">
            <a:avLst/>
          </a:prstGeom>
        </p:spPr>
        <p:txBody>
          <a:bodyPr wrap="square">
            <a:spAutoFit/>
          </a:bodyPr>
          <a:lstStyle/>
          <a:p>
            <a:r>
              <a:rPr lang="tr-TR" sz="2800" b="1" dirty="0">
                <a:solidFill>
                  <a:schemeClr val="bg1"/>
                </a:solidFill>
              </a:rPr>
              <a:t>A.11.</a:t>
            </a:r>
            <a:r>
              <a:rPr lang="tr-TR" sz="2800" dirty="0">
                <a:solidFill>
                  <a:schemeClr val="bg1"/>
                </a:solidFill>
              </a:rPr>
              <a:t> </a:t>
            </a:r>
            <a:r>
              <a:rPr lang="tr-TR" sz="2800" dirty="0"/>
              <a:t>Türkçede kelime sonunda “b, c, d, g” ünsüzleri bulunmaz. Türkçede bu seslerle biten kelimeler yabancı kökenlidir</a:t>
            </a:r>
            <a:r>
              <a:rPr lang="tr-TR" sz="2800" i="1" dirty="0"/>
              <a:t>: </a:t>
            </a:r>
            <a:r>
              <a:rPr lang="tr-TR" sz="2800" i="1" dirty="0">
                <a:solidFill>
                  <a:schemeClr val="bg1"/>
                </a:solidFill>
              </a:rPr>
              <a:t>lig, psikolog, sosyolog, hac, had </a:t>
            </a:r>
            <a:r>
              <a:rPr lang="tr-TR" sz="2800" i="1" dirty="0"/>
              <a:t>gibi</a:t>
            </a:r>
            <a:r>
              <a:rPr lang="tr-TR" sz="2800" dirty="0"/>
              <a:t>. Yabancı dillerden alıntı kelimelerde de bu ünsüzler sert karşılıkları olan “p, ç, t, </a:t>
            </a:r>
            <a:r>
              <a:rPr lang="tr-TR" sz="2800" dirty="0" err="1" smtClean="0"/>
              <a:t>k”ye</a:t>
            </a:r>
            <a:r>
              <a:rPr lang="tr-TR" sz="2800" dirty="0" smtClean="0"/>
              <a:t> </a:t>
            </a:r>
            <a:r>
              <a:rPr lang="tr-TR" sz="2800" dirty="0"/>
              <a:t>dönüştürülerek </a:t>
            </a:r>
            <a:r>
              <a:rPr lang="tr-TR" sz="2800" dirty="0" err="1"/>
              <a:t>sesletilir</a:t>
            </a:r>
            <a:r>
              <a:rPr lang="tr-TR" sz="2800" dirty="0"/>
              <a:t>: </a:t>
            </a:r>
            <a:r>
              <a:rPr lang="tr-TR" sz="2800" i="1" dirty="0">
                <a:solidFill>
                  <a:schemeClr val="bg1"/>
                </a:solidFill>
              </a:rPr>
              <a:t>kitap (&lt;</a:t>
            </a:r>
            <a:r>
              <a:rPr lang="tr-TR" sz="2800" i="1" dirty="0" err="1">
                <a:solidFill>
                  <a:schemeClr val="bg1"/>
                </a:solidFill>
              </a:rPr>
              <a:t>kita:b</a:t>
            </a:r>
            <a:r>
              <a:rPr lang="tr-TR" sz="2800" i="1" dirty="0">
                <a:solidFill>
                  <a:schemeClr val="bg1"/>
                </a:solidFill>
              </a:rPr>
              <a:t>), tabip (</a:t>
            </a:r>
            <a:r>
              <a:rPr lang="tr-TR" sz="2800" i="1" dirty="0" err="1">
                <a:solidFill>
                  <a:schemeClr val="bg1"/>
                </a:solidFill>
              </a:rPr>
              <a:t>tabi:b</a:t>
            </a:r>
            <a:r>
              <a:rPr lang="tr-TR" sz="2800" i="1" dirty="0">
                <a:solidFill>
                  <a:schemeClr val="bg1"/>
                </a:solidFill>
              </a:rPr>
              <a:t>), ilaç (</a:t>
            </a:r>
            <a:r>
              <a:rPr lang="tr-TR" sz="2800" i="1" dirty="0" err="1">
                <a:solidFill>
                  <a:schemeClr val="bg1"/>
                </a:solidFill>
              </a:rPr>
              <a:t>ila:c</a:t>
            </a:r>
            <a:r>
              <a:rPr lang="tr-TR" sz="2800" i="1" dirty="0">
                <a:solidFill>
                  <a:schemeClr val="bg1"/>
                </a:solidFill>
              </a:rPr>
              <a:t>), metot (</a:t>
            </a:r>
            <a:r>
              <a:rPr lang="tr-TR" sz="2800" i="1" dirty="0" err="1">
                <a:solidFill>
                  <a:schemeClr val="bg1"/>
                </a:solidFill>
              </a:rPr>
              <a:t>method</a:t>
            </a:r>
            <a:r>
              <a:rPr lang="tr-TR" sz="2800" i="1" dirty="0">
                <a:solidFill>
                  <a:schemeClr val="bg1"/>
                </a:solidFill>
              </a:rPr>
              <a:t>), renk (</a:t>
            </a:r>
            <a:r>
              <a:rPr lang="tr-TR" sz="2800" i="1" dirty="0" err="1">
                <a:solidFill>
                  <a:schemeClr val="bg1"/>
                </a:solidFill>
              </a:rPr>
              <a:t>reng</a:t>
            </a:r>
            <a:r>
              <a:rPr lang="tr-TR" sz="2800" i="1" dirty="0"/>
              <a:t>) vb</a:t>
            </a:r>
            <a:r>
              <a:rPr lang="tr-TR" sz="2800" i="1" dirty="0" smtClean="0"/>
              <a:t>.</a:t>
            </a:r>
          </a:p>
          <a:p>
            <a:endParaRPr lang="tr-TR" sz="2800" dirty="0"/>
          </a:p>
          <a:p>
            <a:r>
              <a:rPr lang="tr-TR" sz="2800" b="1" dirty="0">
                <a:solidFill>
                  <a:schemeClr val="bg1"/>
                </a:solidFill>
              </a:rPr>
              <a:t>A.12.</a:t>
            </a:r>
            <a:r>
              <a:rPr lang="tr-TR" sz="2800" dirty="0">
                <a:solidFill>
                  <a:schemeClr val="bg1"/>
                </a:solidFill>
              </a:rPr>
              <a:t> </a:t>
            </a:r>
            <a:r>
              <a:rPr lang="tr-TR" sz="2800" dirty="0"/>
              <a:t>Türkçede aslî olarak “f, h, j, v” sesleri yoktur. Bunlardan “j” yalnızca yabancı kökenli kelimelerde bulunur: </a:t>
            </a:r>
            <a:r>
              <a:rPr lang="tr-TR" sz="2800" i="1" dirty="0">
                <a:solidFill>
                  <a:schemeClr val="bg1"/>
                </a:solidFill>
              </a:rPr>
              <a:t>jilet, jet, jandarma, pijama, ajan, baraj</a:t>
            </a:r>
            <a:r>
              <a:rPr lang="tr-TR" sz="2800" i="1" dirty="0"/>
              <a:t> vb</a:t>
            </a:r>
            <a:r>
              <a:rPr lang="tr-TR" sz="2800" dirty="0"/>
              <a:t>. “h” ve “f” ise </a:t>
            </a:r>
            <a:r>
              <a:rPr lang="tr-TR" sz="2800" dirty="0">
                <a:solidFill>
                  <a:srgbClr val="FFC000"/>
                </a:solidFill>
              </a:rPr>
              <a:t>k&gt;h</a:t>
            </a:r>
            <a:r>
              <a:rPr lang="tr-TR" sz="2800" dirty="0"/>
              <a:t> ve </a:t>
            </a:r>
            <a:r>
              <a:rPr lang="tr-TR" sz="2800" dirty="0">
                <a:solidFill>
                  <a:srgbClr val="FFC000"/>
                </a:solidFill>
              </a:rPr>
              <a:t>b&gt;f</a:t>
            </a:r>
            <a:r>
              <a:rPr lang="tr-TR" sz="2800" dirty="0"/>
              <a:t> ses değişmelerine uğramış kelimeler ile yansıma ve ünlemlerde karşımıza çıkar: </a:t>
            </a:r>
            <a:r>
              <a:rPr lang="tr-TR" sz="2800" i="1" dirty="0">
                <a:solidFill>
                  <a:schemeClr val="bg1"/>
                </a:solidFill>
              </a:rPr>
              <a:t>kanı&gt;hani, </a:t>
            </a:r>
            <a:r>
              <a:rPr lang="tr-TR" sz="2800" i="1" dirty="0" err="1">
                <a:solidFill>
                  <a:schemeClr val="bg1"/>
                </a:solidFill>
              </a:rPr>
              <a:t>kangı</a:t>
            </a:r>
            <a:r>
              <a:rPr lang="tr-TR" sz="2800" i="1" dirty="0">
                <a:solidFill>
                  <a:schemeClr val="bg1"/>
                </a:solidFill>
              </a:rPr>
              <a:t>&gt;hangi; </a:t>
            </a:r>
            <a:r>
              <a:rPr lang="tr-TR" sz="2800" i="1" dirty="0" err="1">
                <a:solidFill>
                  <a:schemeClr val="bg1"/>
                </a:solidFill>
              </a:rPr>
              <a:t>öbke</a:t>
            </a:r>
            <a:r>
              <a:rPr lang="tr-TR" sz="2800" i="1" dirty="0">
                <a:solidFill>
                  <a:schemeClr val="bg1"/>
                </a:solidFill>
              </a:rPr>
              <a:t>&gt;öfke, </a:t>
            </a:r>
            <a:r>
              <a:rPr lang="tr-TR" sz="2800" i="1" dirty="0" err="1">
                <a:solidFill>
                  <a:schemeClr val="bg1"/>
                </a:solidFill>
              </a:rPr>
              <a:t>ubak</a:t>
            </a:r>
            <a:r>
              <a:rPr lang="tr-TR" sz="2800" i="1" dirty="0">
                <a:solidFill>
                  <a:schemeClr val="bg1"/>
                </a:solidFill>
              </a:rPr>
              <a:t>&gt;ufak vb. üflemek, oflamak, hışırtı, hırıltı; of, </a:t>
            </a:r>
            <a:r>
              <a:rPr lang="tr-TR" sz="2800" i="1" dirty="0" err="1">
                <a:solidFill>
                  <a:schemeClr val="bg1"/>
                </a:solidFill>
              </a:rPr>
              <a:t>üf</a:t>
            </a:r>
            <a:r>
              <a:rPr lang="tr-TR" sz="2800" i="1" dirty="0">
                <a:solidFill>
                  <a:schemeClr val="bg1"/>
                </a:solidFill>
              </a:rPr>
              <a:t>, oh</a:t>
            </a:r>
            <a:r>
              <a:rPr lang="tr-TR" sz="2800" i="1" dirty="0"/>
              <a:t> </a:t>
            </a:r>
            <a:r>
              <a:rPr lang="tr-TR" sz="2800" dirty="0"/>
              <a:t>vb. Bu sesler alıntı kelimelerin her yerinde bulunabilir: </a:t>
            </a:r>
            <a:r>
              <a:rPr lang="tr-TR" sz="2800" i="1" dirty="0">
                <a:solidFill>
                  <a:schemeClr val="bg1"/>
                </a:solidFill>
              </a:rPr>
              <a:t>hayat, hikâye, fayda, ufuk, ifade, sahte, saf, keyif, sabah </a:t>
            </a:r>
            <a:r>
              <a:rPr lang="tr-TR" sz="2800" dirty="0"/>
              <a:t>vb. </a:t>
            </a:r>
          </a:p>
          <a:p>
            <a:r>
              <a:rPr lang="tr-TR" sz="2800" dirty="0"/>
              <a:t>Türkçe kökenli sözcüklerde bulunan “c, f, ğ, h, v” ikincil ünsüzlerdir: Eski Türkçe yazılı belgelerde “c, f, ğ, h, v” ünsüzleri bulunmaz. Bu ünsüzler esas olarak “ç, p, g, k, b” ünsüzlerinin </a:t>
            </a:r>
            <a:r>
              <a:rPr lang="tr-TR" sz="2800" i="1" dirty="0">
                <a:solidFill>
                  <a:schemeClr val="bg1"/>
                </a:solidFill>
              </a:rPr>
              <a:t>ET </a:t>
            </a:r>
            <a:r>
              <a:rPr lang="tr-TR" sz="2800" i="1" dirty="0" err="1">
                <a:solidFill>
                  <a:schemeClr val="bg1"/>
                </a:solidFill>
              </a:rPr>
              <a:t>yupka</a:t>
            </a:r>
            <a:r>
              <a:rPr lang="tr-TR" sz="2800" i="1" dirty="0">
                <a:solidFill>
                  <a:schemeClr val="bg1"/>
                </a:solidFill>
              </a:rPr>
              <a:t> &gt; yufka, ET açık- &gt; acık-, ET </a:t>
            </a:r>
            <a:r>
              <a:rPr lang="tr-TR" sz="2800" i="1" dirty="0" err="1">
                <a:solidFill>
                  <a:schemeClr val="bg1"/>
                </a:solidFill>
              </a:rPr>
              <a:t>yag</a:t>
            </a:r>
            <a:r>
              <a:rPr lang="tr-TR" sz="2800" i="1" dirty="0">
                <a:solidFill>
                  <a:schemeClr val="bg1"/>
                </a:solidFill>
              </a:rPr>
              <a:t> &gt; yağ, ET takı &gt; dahi, ET </a:t>
            </a:r>
            <a:r>
              <a:rPr lang="tr-TR" sz="2800" i="1" dirty="0" err="1">
                <a:solidFill>
                  <a:schemeClr val="bg1"/>
                </a:solidFill>
              </a:rPr>
              <a:t>eb</a:t>
            </a:r>
            <a:r>
              <a:rPr lang="tr-TR" sz="2800" i="1" dirty="0">
                <a:solidFill>
                  <a:schemeClr val="bg1"/>
                </a:solidFill>
              </a:rPr>
              <a:t> &gt; ev</a:t>
            </a:r>
            <a:r>
              <a:rPr lang="tr-TR" sz="2800" i="1" dirty="0"/>
              <a:t> vb</a:t>
            </a:r>
            <a:r>
              <a:rPr lang="tr-TR" sz="2800" dirty="0"/>
              <a:t>. örneklerde olduğu gibi </a:t>
            </a:r>
            <a:r>
              <a:rPr lang="tr-TR" sz="2800" dirty="0" err="1"/>
              <a:t>ötümlüleşmiş</a:t>
            </a:r>
            <a:r>
              <a:rPr lang="tr-TR" sz="2800" dirty="0"/>
              <a:t> veya </a:t>
            </a:r>
            <a:r>
              <a:rPr lang="tr-TR" sz="2800" dirty="0" err="1"/>
              <a:t>sızıcılaşmış</a:t>
            </a:r>
            <a:r>
              <a:rPr lang="tr-TR" sz="2800" dirty="0"/>
              <a:t> biçimleridir. Ölçünlü Türkçede bu tür istisnaların ve </a:t>
            </a:r>
            <a:r>
              <a:rPr lang="tr-TR" sz="2800" i="1" dirty="0">
                <a:solidFill>
                  <a:schemeClr val="bg1"/>
                </a:solidFill>
              </a:rPr>
              <a:t>ofla-, horla-, cayır </a:t>
            </a:r>
            <a:r>
              <a:rPr lang="tr-TR" sz="2800" i="1" dirty="0" err="1">
                <a:solidFill>
                  <a:schemeClr val="bg1"/>
                </a:solidFill>
              </a:rPr>
              <a:t>cayır</a:t>
            </a:r>
            <a:r>
              <a:rPr lang="tr-TR" sz="2800" i="1" dirty="0">
                <a:solidFill>
                  <a:schemeClr val="bg1"/>
                </a:solidFill>
              </a:rPr>
              <a:t>, </a:t>
            </a:r>
            <a:r>
              <a:rPr lang="tr-TR" sz="2800" i="1" dirty="0" err="1">
                <a:solidFill>
                  <a:schemeClr val="bg1"/>
                </a:solidFill>
              </a:rPr>
              <a:t>vızırda</a:t>
            </a:r>
            <a:r>
              <a:rPr lang="tr-TR" sz="2800" i="1" dirty="0">
                <a:solidFill>
                  <a:schemeClr val="bg1"/>
                </a:solidFill>
              </a:rPr>
              <a:t>-</a:t>
            </a:r>
            <a:r>
              <a:rPr lang="tr-TR" sz="2800" i="1" dirty="0"/>
              <a:t> vb</a:t>
            </a:r>
            <a:r>
              <a:rPr lang="tr-TR" sz="2800" dirty="0"/>
              <a:t>. yansımaların dışında kalan </a:t>
            </a:r>
            <a:r>
              <a:rPr lang="tr-TR" sz="2800" i="1" dirty="0">
                <a:solidFill>
                  <a:schemeClr val="bg1"/>
                </a:solidFill>
              </a:rPr>
              <a:t>cereyan, felek, coğrafya, her, virüs </a:t>
            </a:r>
            <a:r>
              <a:rPr lang="tr-TR" sz="2800" i="1" dirty="0"/>
              <a:t>vb.</a:t>
            </a:r>
            <a:r>
              <a:rPr lang="tr-TR" sz="2800" dirty="0"/>
              <a:t> “c, f, h, v” ünsüzlerinin yer aldığı sözcükler yabancı kökenlidir. Yumuşak g (ğ) sesi ikincil olmasına karşın Türkçeye özgü bir ünsüzdür.</a:t>
            </a:r>
          </a:p>
          <a:p>
            <a:r>
              <a:rPr lang="tr-TR" sz="2800" dirty="0"/>
              <a:t> </a:t>
            </a:r>
          </a:p>
        </p:txBody>
      </p:sp>
    </p:spTree>
    <p:extLst>
      <p:ext uri="{BB962C8B-B14F-4D97-AF65-F5344CB8AC3E}">
        <p14:creationId xmlns:p14="http://schemas.microsoft.com/office/powerpoint/2010/main" val="2017979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A.10. “c, ğ, l, m, n, r, v, z” </a:t>
            </a:r>
          </a:p>
          <a:p>
            <a:pPr>
              <a:lnSpc>
                <a:spcPts val="1959"/>
              </a:lnSpc>
            </a:pPr>
            <a:r>
              <a:rPr lang="en-US" sz="1400" dirty="0">
                <a:latin typeface="Arimo Bold"/>
              </a:rPr>
              <a:t>A.11. </a:t>
            </a:r>
            <a:r>
              <a:rPr lang="en-US" sz="1400" dirty="0" err="1">
                <a:latin typeface="Arimo Bold"/>
              </a:rPr>
              <a:t>Sonda</a:t>
            </a:r>
            <a:r>
              <a:rPr lang="en-US" sz="1400" dirty="0">
                <a:latin typeface="Arimo Bold"/>
              </a:rPr>
              <a:t> “b, c, d, g</a:t>
            </a:r>
          </a:p>
          <a:p>
            <a:pPr>
              <a:lnSpc>
                <a:spcPts val="1959"/>
              </a:lnSpc>
            </a:pPr>
            <a:r>
              <a:rPr lang="en-US" sz="1400" dirty="0">
                <a:latin typeface="Arimo Bold"/>
              </a:rPr>
              <a:t>A.12. "f, h, j, v" </a:t>
            </a:r>
          </a:p>
          <a:p>
            <a:pPr>
              <a:lnSpc>
                <a:spcPts val="1959"/>
              </a:lnSpc>
            </a:pPr>
            <a:r>
              <a:rPr lang="en-US" sz="1400" dirty="0">
                <a:solidFill>
                  <a:srgbClr val="FFBD59"/>
                </a:solidFill>
                <a:latin typeface="Arimo Bold"/>
              </a:rPr>
              <a:t>A.13. </a:t>
            </a:r>
            <a:r>
              <a:rPr lang="en-US" sz="1400" dirty="0" err="1">
                <a:solidFill>
                  <a:srgbClr val="FFBD59"/>
                </a:solidFill>
                <a:latin typeface="Arimo Bold"/>
              </a:rPr>
              <a:t>Sonda</a:t>
            </a:r>
            <a:r>
              <a:rPr lang="en-US" sz="1400" dirty="0">
                <a:solidFill>
                  <a:srgbClr val="FFBD59"/>
                </a:solidFill>
                <a:latin typeface="Arimo Bold"/>
              </a:rPr>
              <a:t> </a:t>
            </a:r>
            <a:r>
              <a:rPr lang="en-US" sz="1400" dirty="0" err="1">
                <a:solidFill>
                  <a:srgbClr val="FFBD59"/>
                </a:solidFill>
                <a:latin typeface="Arimo Bold"/>
              </a:rPr>
              <a:t>ünsüz</a:t>
            </a:r>
            <a:r>
              <a:rPr lang="en-US" sz="1400" dirty="0">
                <a:solidFill>
                  <a:srgbClr val="FFBD59"/>
                </a:solidFill>
                <a:latin typeface="Arimo Bold"/>
              </a:rPr>
              <a:t> </a:t>
            </a:r>
            <a:r>
              <a:rPr lang="en-US" sz="1400" dirty="0" err="1">
                <a:solidFill>
                  <a:srgbClr val="FFBD59"/>
                </a:solidFill>
                <a:latin typeface="Arimo Bold"/>
              </a:rPr>
              <a:t>çiftleri</a:t>
            </a:r>
            <a:endParaRPr lang="en-US" sz="1400" dirty="0">
              <a:solidFill>
                <a:srgbClr val="FFBD59"/>
              </a:solidFill>
              <a:latin typeface="Arimo Bold"/>
            </a:endParaRPr>
          </a:p>
          <a:p>
            <a:pPr>
              <a:lnSpc>
                <a:spcPts val="1959"/>
              </a:lnSpc>
            </a:pPr>
            <a:r>
              <a:rPr lang="en-US" sz="1400" dirty="0">
                <a:solidFill>
                  <a:srgbClr val="FFBD59"/>
                </a:solidFill>
                <a:latin typeface="Arimo Bold"/>
              </a:rPr>
              <a:t>A.14. "</a:t>
            </a:r>
            <a:r>
              <a:rPr lang="en-US" sz="1400" dirty="0" err="1">
                <a:solidFill>
                  <a:srgbClr val="FFBD59"/>
                </a:solidFill>
                <a:latin typeface="Arimo Bold"/>
              </a:rPr>
              <a:t>ı</a:t>
            </a:r>
            <a:r>
              <a:rPr lang="en-US" sz="1400" dirty="0">
                <a:solidFill>
                  <a:srgbClr val="FFBD59"/>
                </a:solidFill>
                <a:latin typeface="Arimo Bold"/>
              </a:rPr>
              <a:t>" </a:t>
            </a:r>
            <a:r>
              <a:rPr lang="en-US" sz="1400" dirty="0" err="1">
                <a:solidFill>
                  <a:srgbClr val="FFBD59"/>
                </a:solidFill>
                <a:latin typeface="Arimo Bold"/>
              </a:rPr>
              <a:t>ünlüsü</a:t>
            </a:r>
            <a:endParaRPr lang="en-US" sz="1400" dirty="0">
              <a:solidFill>
                <a:srgbClr val="FFBD59"/>
              </a:solidFill>
              <a:latin typeface="Arimo Bold"/>
            </a:endParaRPr>
          </a:p>
          <a:p>
            <a:pPr>
              <a:lnSpc>
                <a:spcPts val="1959"/>
              </a:lnSpc>
            </a:pPr>
            <a:r>
              <a:rPr lang="en-US" sz="1400" dirty="0">
                <a:solidFill>
                  <a:srgbClr val="FFBD59"/>
                </a:solidFill>
                <a:latin typeface="Arimo Bold"/>
              </a:rPr>
              <a:t>A.15. </a:t>
            </a:r>
            <a:r>
              <a:rPr lang="en-US" sz="1400" dirty="0" err="1">
                <a:solidFill>
                  <a:srgbClr val="FFBD59"/>
                </a:solidFill>
                <a:latin typeface="Arimo Bold"/>
              </a:rPr>
              <a:t>Yansıma</a:t>
            </a:r>
            <a:r>
              <a:rPr lang="en-US" sz="1400" dirty="0">
                <a:solidFill>
                  <a:srgbClr val="FFBD59"/>
                </a:solidFill>
                <a:latin typeface="Arimo Bold"/>
              </a:rPr>
              <a:t> </a:t>
            </a:r>
            <a:r>
              <a:rPr lang="en-US" sz="1400" dirty="0" err="1">
                <a:solidFill>
                  <a:srgbClr val="FFBD59"/>
                </a:solidFill>
                <a:latin typeface="Arimo Bold"/>
              </a:rPr>
              <a:t>sesler</a:t>
            </a:r>
            <a:endParaRPr lang="en-US" sz="1400" dirty="0">
              <a:solidFill>
                <a:srgbClr val="FFBD59"/>
              </a:solidFill>
              <a:latin typeface="Arimo Bold"/>
            </a:endParaRPr>
          </a:p>
          <a:p>
            <a:pPr>
              <a:lnSpc>
                <a:spcPts val="1959"/>
              </a:lnSpc>
            </a:pPr>
            <a:r>
              <a:rPr lang="en-US" sz="1400" dirty="0">
                <a:solidFill>
                  <a:srgbClr val="FFBD59"/>
                </a:solidFill>
                <a:latin typeface="Arimo Bold"/>
              </a:rPr>
              <a:t>A.16. </a:t>
            </a:r>
            <a:r>
              <a:rPr lang="en-US" sz="1400" dirty="0" err="1">
                <a:solidFill>
                  <a:srgbClr val="FFBD59"/>
                </a:solidFill>
                <a:latin typeface="Arimo Bold"/>
              </a:rPr>
              <a:t>Çocuk</a:t>
            </a:r>
            <a:r>
              <a:rPr lang="en-US" sz="1400" dirty="0">
                <a:solidFill>
                  <a:srgbClr val="FFBD59"/>
                </a:solidFill>
                <a:latin typeface="Arimo Bold"/>
              </a:rPr>
              <a:t> </a:t>
            </a:r>
            <a:r>
              <a:rPr lang="en-US" sz="1400" dirty="0" err="1">
                <a:solidFill>
                  <a:srgbClr val="FFBD59"/>
                </a:solidFill>
                <a:latin typeface="Arimo Bold"/>
              </a:rPr>
              <a:t>dili</a:t>
            </a:r>
            <a:endParaRPr lang="en-US" sz="1400" dirty="0">
              <a:solidFill>
                <a:srgbClr val="FFBD59"/>
              </a:solidFill>
              <a:latin typeface="Arimo Bold"/>
            </a:endParaRPr>
          </a:p>
          <a:p>
            <a:pPr>
              <a:lnSpc>
                <a:spcPts val="1959"/>
              </a:lnSpc>
            </a:pPr>
            <a:r>
              <a:rPr lang="en-US" sz="1400" dirty="0">
                <a:solidFill>
                  <a:srgbClr val="FFFFFF"/>
                </a:solidFill>
                <a:latin typeface="Arimo"/>
              </a:rPr>
              <a:t>A.17.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uyumları</a:t>
            </a:r>
            <a:endParaRPr lang="en-US" sz="1400" dirty="0">
              <a:solidFill>
                <a:srgbClr val="FFFFFF"/>
              </a:solidFill>
              <a:latin typeface="Arimo"/>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86112" y="600786"/>
            <a:ext cx="14809168" cy="9140964"/>
          </a:xfrm>
          <a:prstGeom prst="rect">
            <a:avLst/>
          </a:prstGeom>
        </p:spPr>
        <p:txBody>
          <a:bodyPr wrap="square">
            <a:spAutoFit/>
          </a:bodyPr>
          <a:lstStyle/>
          <a:p>
            <a:r>
              <a:rPr lang="tr-TR" sz="2800" b="1" dirty="0">
                <a:solidFill>
                  <a:schemeClr val="bg1"/>
                </a:solidFill>
              </a:rPr>
              <a:t>A.13.</a:t>
            </a:r>
            <a:r>
              <a:rPr lang="tr-TR" sz="2800" dirty="0">
                <a:solidFill>
                  <a:schemeClr val="bg1"/>
                </a:solidFill>
              </a:rPr>
              <a:t> </a:t>
            </a:r>
            <a:r>
              <a:rPr lang="tr-TR" sz="2800" dirty="0"/>
              <a:t>Türkçede kelime veya hece sonunda ancak şu ünsüz çiftleri bulunabilir:</a:t>
            </a:r>
          </a:p>
          <a:p>
            <a:r>
              <a:rPr lang="tr-TR" sz="2800" dirty="0" smtClean="0"/>
              <a:t>a</a:t>
            </a:r>
            <a:r>
              <a:rPr lang="tr-TR" sz="2800" dirty="0"/>
              <a:t>.	</a:t>
            </a:r>
            <a:r>
              <a:rPr lang="tr-TR" sz="2800" dirty="0" err="1">
                <a:solidFill>
                  <a:srgbClr val="FFC000"/>
                </a:solidFill>
              </a:rPr>
              <a:t>lç</a:t>
            </a:r>
            <a:r>
              <a:rPr lang="tr-TR" sz="2800" dirty="0"/>
              <a:t> (ölç), </a:t>
            </a:r>
            <a:r>
              <a:rPr lang="tr-TR" sz="2800" dirty="0" err="1">
                <a:solidFill>
                  <a:srgbClr val="FFC000"/>
                </a:solidFill>
              </a:rPr>
              <a:t>lk</a:t>
            </a:r>
            <a:r>
              <a:rPr lang="tr-TR" sz="2800" dirty="0"/>
              <a:t> (ilk, kalk), </a:t>
            </a:r>
            <a:r>
              <a:rPr lang="tr-TR" sz="2800" dirty="0" err="1">
                <a:solidFill>
                  <a:srgbClr val="FFC000"/>
                </a:solidFill>
              </a:rPr>
              <a:t>lp</a:t>
            </a:r>
            <a:r>
              <a:rPr lang="tr-TR" sz="2800" dirty="0"/>
              <a:t> (alp), </a:t>
            </a:r>
            <a:r>
              <a:rPr lang="tr-TR" sz="2800" dirty="0" err="1">
                <a:solidFill>
                  <a:srgbClr val="FFC000"/>
                </a:solidFill>
              </a:rPr>
              <a:t>lt</a:t>
            </a:r>
            <a:r>
              <a:rPr lang="tr-TR" sz="2800" dirty="0"/>
              <a:t> (alt).</a:t>
            </a:r>
          </a:p>
          <a:p>
            <a:r>
              <a:rPr lang="tr-TR" sz="2800" dirty="0"/>
              <a:t>b.	</a:t>
            </a:r>
            <a:r>
              <a:rPr lang="tr-TR" sz="2800" dirty="0" err="1">
                <a:solidFill>
                  <a:srgbClr val="FFC000"/>
                </a:solidFill>
              </a:rPr>
              <a:t>nç</a:t>
            </a:r>
            <a:r>
              <a:rPr lang="tr-TR" sz="2800" dirty="0"/>
              <a:t> (dinç), </a:t>
            </a:r>
            <a:r>
              <a:rPr lang="tr-TR" sz="2800" dirty="0" err="1">
                <a:solidFill>
                  <a:srgbClr val="FFC000"/>
                </a:solidFill>
              </a:rPr>
              <a:t>nk</a:t>
            </a:r>
            <a:r>
              <a:rPr lang="tr-TR" sz="2800" dirty="0"/>
              <a:t> (denk), </a:t>
            </a:r>
            <a:r>
              <a:rPr lang="tr-TR" sz="2800" dirty="0" err="1">
                <a:solidFill>
                  <a:srgbClr val="FFC000"/>
                </a:solidFill>
              </a:rPr>
              <a:t>nt</a:t>
            </a:r>
            <a:r>
              <a:rPr lang="tr-TR" sz="2800" dirty="0"/>
              <a:t> (ant).</a:t>
            </a:r>
          </a:p>
          <a:p>
            <a:r>
              <a:rPr lang="tr-TR" sz="2800" dirty="0"/>
              <a:t>c.	</a:t>
            </a:r>
            <a:r>
              <a:rPr lang="tr-TR" sz="2800" dirty="0" err="1">
                <a:solidFill>
                  <a:srgbClr val="FFC000"/>
                </a:solidFill>
              </a:rPr>
              <a:t>rç</a:t>
            </a:r>
            <a:r>
              <a:rPr lang="tr-TR" sz="2800" dirty="0"/>
              <a:t> (sürç), </a:t>
            </a:r>
            <a:r>
              <a:rPr lang="tr-TR" sz="2800" dirty="0" err="1">
                <a:solidFill>
                  <a:srgbClr val="FFC000"/>
                </a:solidFill>
              </a:rPr>
              <a:t>rk</a:t>
            </a:r>
            <a:r>
              <a:rPr lang="tr-TR" sz="2800" dirty="0"/>
              <a:t> (kırk, kork-, kürk, Türk), </a:t>
            </a:r>
            <a:r>
              <a:rPr lang="tr-TR" sz="2800" dirty="0" err="1">
                <a:solidFill>
                  <a:srgbClr val="FFC000"/>
                </a:solidFill>
              </a:rPr>
              <a:t>rp</a:t>
            </a:r>
            <a:r>
              <a:rPr lang="tr-TR" sz="2800" dirty="0"/>
              <a:t> (sarp, serp-), </a:t>
            </a:r>
            <a:r>
              <a:rPr lang="tr-TR" sz="2800" dirty="0" err="1">
                <a:solidFill>
                  <a:srgbClr val="FFC000"/>
                </a:solidFill>
              </a:rPr>
              <a:t>rs</a:t>
            </a:r>
            <a:r>
              <a:rPr lang="tr-TR" sz="2800" dirty="0"/>
              <a:t> (pars, sars-), </a:t>
            </a:r>
            <a:r>
              <a:rPr lang="tr-TR" sz="2800" dirty="0" err="1">
                <a:solidFill>
                  <a:srgbClr val="FFC000"/>
                </a:solidFill>
              </a:rPr>
              <a:t>rt</a:t>
            </a:r>
            <a:r>
              <a:rPr lang="tr-TR" sz="2800" dirty="0">
                <a:solidFill>
                  <a:srgbClr val="FFC000"/>
                </a:solidFill>
              </a:rPr>
              <a:t> </a:t>
            </a:r>
            <a:r>
              <a:rPr lang="tr-TR" sz="2800" dirty="0"/>
              <a:t>(ört-).</a:t>
            </a:r>
          </a:p>
          <a:p>
            <a:r>
              <a:rPr lang="tr-TR" sz="2800" dirty="0"/>
              <a:t>ç.	</a:t>
            </a:r>
            <a:r>
              <a:rPr lang="tr-TR" sz="2800" dirty="0" err="1">
                <a:solidFill>
                  <a:srgbClr val="FFC000"/>
                </a:solidFill>
              </a:rPr>
              <a:t>st</a:t>
            </a:r>
            <a:r>
              <a:rPr lang="tr-TR" sz="2800" dirty="0">
                <a:solidFill>
                  <a:srgbClr val="FFC000"/>
                </a:solidFill>
              </a:rPr>
              <a:t> </a:t>
            </a:r>
            <a:r>
              <a:rPr lang="tr-TR" sz="2800" dirty="0"/>
              <a:t>(üst, ast).</a:t>
            </a:r>
          </a:p>
          <a:p>
            <a:r>
              <a:rPr lang="tr-TR" sz="2800" dirty="0"/>
              <a:t>d.	</a:t>
            </a:r>
            <a:r>
              <a:rPr lang="tr-TR" sz="2800" dirty="0" err="1">
                <a:solidFill>
                  <a:srgbClr val="FFC000"/>
                </a:solidFill>
              </a:rPr>
              <a:t>şt</a:t>
            </a:r>
            <a:r>
              <a:rPr lang="tr-TR" sz="2800" dirty="0">
                <a:solidFill>
                  <a:srgbClr val="FFC000"/>
                </a:solidFill>
              </a:rPr>
              <a:t> </a:t>
            </a:r>
            <a:r>
              <a:rPr lang="tr-TR" sz="2800" dirty="0"/>
              <a:t>(hişt, </a:t>
            </a:r>
            <a:r>
              <a:rPr lang="tr-TR" sz="2800" dirty="0" err="1"/>
              <a:t>kışt</a:t>
            </a:r>
            <a:r>
              <a:rPr lang="tr-TR" sz="2800" dirty="0"/>
              <a:t>, pişt).</a:t>
            </a:r>
          </a:p>
          <a:p>
            <a:r>
              <a:rPr lang="tr-TR" sz="2800" dirty="0"/>
              <a:t>Yabancı kökenli kelimelerde başka ünsüz çiftleri de görülebilir: </a:t>
            </a:r>
            <a:r>
              <a:rPr lang="tr-TR" sz="2800" i="1" dirty="0">
                <a:solidFill>
                  <a:schemeClr val="bg1"/>
                </a:solidFill>
              </a:rPr>
              <a:t>aşk, alyans, çift, film, harf, riski semt</a:t>
            </a:r>
            <a:r>
              <a:rPr lang="tr-TR" sz="2800" dirty="0"/>
              <a:t> vb. </a:t>
            </a:r>
          </a:p>
          <a:p>
            <a:r>
              <a:rPr lang="tr-TR" sz="2800" dirty="0"/>
              <a:t>Yabancı kökenli kelimelerden bu ses özelliğine uymayanların bazıları araya bir ünlü getirilerek Türkçeye uydurulmuştur: </a:t>
            </a:r>
            <a:r>
              <a:rPr lang="tr-TR" sz="2800" i="1" dirty="0">
                <a:solidFill>
                  <a:schemeClr val="bg1"/>
                </a:solidFill>
              </a:rPr>
              <a:t>akıl(&lt;</a:t>
            </a:r>
            <a:r>
              <a:rPr lang="tr-TR" sz="2800" i="1" dirty="0" err="1">
                <a:solidFill>
                  <a:schemeClr val="bg1"/>
                </a:solidFill>
              </a:rPr>
              <a:t>akl</a:t>
            </a:r>
            <a:r>
              <a:rPr lang="tr-TR" sz="2800" i="1" dirty="0">
                <a:solidFill>
                  <a:schemeClr val="bg1"/>
                </a:solidFill>
              </a:rPr>
              <a:t>), ömür (&lt;</a:t>
            </a:r>
            <a:r>
              <a:rPr lang="tr-TR" sz="2800" i="1" dirty="0" err="1">
                <a:solidFill>
                  <a:schemeClr val="bg1"/>
                </a:solidFill>
              </a:rPr>
              <a:t>ömr</a:t>
            </a:r>
            <a:r>
              <a:rPr lang="tr-TR" sz="2800" i="1" dirty="0">
                <a:solidFill>
                  <a:schemeClr val="bg1"/>
                </a:solidFill>
              </a:rPr>
              <a:t>), seyir (&lt;</a:t>
            </a:r>
            <a:r>
              <a:rPr lang="tr-TR" sz="2800" i="1" dirty="0" err="1">
                <a:solidFill>
                  <a:schemeClr val="bg1"/>
                </a:solidFill>
              </a:rPr>
              <a:t>seyr</a:t>
            </a:r>
            <a:r>
              <a:rPr lang="tr-TR" sz="2800" i="1" dirty="0">
                <a:solidFill>
                  <a:schemeClr val="bg1"/>
                </a:solidFill>
              </a:rPr>
              <a:t>)</a:t>
            </a:r>
            <a:endParaRPr lang="tr-TR" sz="2800" dirty="0">
              <a:solidFill>
                <a:schemeClr val="bg1"/>
              </a:solidFill>
            </a:endParaRPr>
          </a:p>
          <a:p>
            <a:r>
              <a:rPr lang="tr-TR" sz="2800" dirty="0"/>
              <a:t>Bunlara ünlüyle başlayan bir ek veya kelime getirilirse türetilen bu ünlüler düşer: </a:t>
            </a:r>
            <a:r>
              <a:rPr lang="tr-TR" sz="2800" i="1" dirty="0">
                <a:solidFill>
                  <a:schemeClr val="bg1"/>
                </a:solidFill>
              </a:rPr>
              <a:t>fikir(&lt;</a:t>
            </a:r>
            <a:r>
              <a:rPr lang="tr-TR" sz="2800" i="1" dirty="0" err="1">
                <a:solidFill>
                  <a:schemeClr val="bg1"/>
                </a:solidFill>
              </a:rPr>
              <a:t>fikr</a:t>
            </a:r>
            <a:r>
              <a:rPr lang="tr-TR" sz="2800" i="1" dirty="0">
                <a:solidFill>
                  <a:schemeClr val="bg1"/>
                </a:solidFill>
              </a:rPr>
              <a:t>)- fikre,</a:t>
            </a:r>
            <a:endParaRPr lang="tr-TR" sz="2800" dirty="0">
              <a:solidFill>
                <a:schemeClr val="bg1"/>
              </a:solidFill>
            </a:endParaRPr>
          </a:p>
          <a:p>
            <a:r>
              <a:rPr lang="tr-TR" sz="2800" i="1" dirty="0">
                <a:solidFill>
                  <a:schemeClr val="bg1"/>
                </a:solidFill>
              </a:rPr>
              <a:t>şükür(&lt;</a:t>
            </a:r>
            <a:r>
              <a:rPr lang="tr-TR" sz="2800" i="1" dirty="0" err="1">
                <a:solidFill>
                  <a:schemeClr val="bg1"/>
                </a:solidFill>
              </a:rPr>
              <a:t>şükr</a:t>
            </a:r>
            <a:r>
              <a:rPr lang="tr-TR" sz="2800" i="1" dirty="0">
                <a:solidFill>
                  <a:schemeClr val="bg1"/>
                </a:solidFill>
              </a:rPr>
              <a:t>) – şükret-</a:t>
            </a:r>
            <a:r>
              <a:rPr lang="tr-TR" sz="2800" i="1" dirty="0"/>
              <a:t>.</a:t>
            </a:r>
            <a:r>
              <a:rPr lang="tr-TR" sz="2800" dirty="0"/>
              <a:t> (Ergin 1997: 135-137</a:t>
            </a:r>
            <a:r>
              <a:rPr lang="tr-TR" sz="2800" dirty="0" smtClean="0"/>
              <a:t>)</a:t>
            </a:r>
          </a:p>
          <a:p>
            <a:endParaRPr lang="tr-TR" sz="2800" b="1" dirty="0"/>
          </a:p>
          <a:p>
            <a:r>
              <a:rPr lang="tr-TR" sz="2800" b="1" dirty="0" smtClean="0">
                <a:solidFill>
                  <a:schemeClr val="bg1"/>
                </a:solidFill>
              </a:rPr>
              <a:t>A.14</a:t>
            </a:r>
            <a:r>
              <a:rPr lang="tr-TR" sz="2800" b="1" dirty="0">
                <a:solidFill>
                  <a:schemeClr val="bg1"/>
                </a:solidFill>
              </a:rPr>
              <a:t>.</a:t>
            </a:r>
            <a:r>
              <a:rPr lang="tr-TR" sz="2800" dirty="0">
                <a:solidFill>
                  <a:schemeClr val="bg1"/>
                </a:solidFill>
              </a:rPr>
              <a:t> </a:t>
            </a:r>
            <a:r>
              <a:rPr lang="tr-TR" sz="2800" dirty="0"/>
              <a:t>“ı” ünlüsü Türkçeye özgüdür. Batı dillerinin pek çoğunda, Arapçada ve Farsçada ı yoktur: </a:t>
            </a:r>
            <a:r>
              <a:rPr lang="tr-TR" sz="2800" i="1" dirty="0">
                <a:solidFill>
                  <a:schemeClr val="bg1"/>
                </a:solidFill>
              </a:rPr>
              <a:t>Çıkış, ılık, sıcak, yıldırım, yıldız</a:t>
            </a:r>
            <a:r>
              <a:rPr lang="tr-TR" sz="2800" dirty="0"/>
              <a:t> gibi kelimeler Türkçedir.</a:t>
            </a:r>
          </a:p>
          <a:p>
            <a:endParaRPr lang="tr-TR" sz="2800" b="1" dirty="0" smtClean="0"/>
          </a:p>
          <a:p>
            <a:r>
              <a:rPr lang="tr-TR" sz="2800" b="1" dirty="0" smtClean="0">
                <a:solidFill>
                  <a:schemeClr val="bg1"/>
                </a:solidFill>
              </a:rPr>
              <a:t>A.15</a:t>
            </a:r>
            <a:r>
              <a:rPr lang="tr-TR" sz="2800" b="1" dirty="0">
                <a:solidFill>
                  <a:schemeClr val="bg1"/>
                </a:solidFill>
              </a:rPr>
              <a:t>.</a:t>
            </a:r>
            <a:r>
              <a:rPr lang="tr-TR" sz="2800" dirty="0">
                <a:solidFill>
                  <a:schemeClr val="bg1"/>
                </a:solidFill>
              </a:rPr>
              <a:t> </a:t>
            </a:r>
            <a:r>
              <a:rPr lang="tr-TR" sz="2800" dirty="0"/>
              <a:t>Tabiat taklidi (yansıma) sözcükler için ses özellikleri bakımından bir sınırlama yoktur. Hangi sesle başlarsa başlasın, içinde hangi ses olursa olsun Türkçedir: </a:t>
            </a:r>
            <a:r>
              <a:rPr lang="tr-TR" sz="2800" i="1" dirty="0" err="1">
                <a:solidFill>
                  <a:schemeClr val="bg1"/>
                </a:solidFill>
              </a:rPr>
              <a:t>cızır</a:t>
            </a:r>
            <a:r>
              <a:rPr lang="tr-TR" sz="2800" i="1" dirty="0">
                <a:solidFill>
                  <a:schemeClr val="bg1"/>
                </a:solidFill>
              </a:rPr>
              <a:t> </a:t>
            </a:r>
            <a:r>
              <a:rPr lang="tr-TR" sz="2800" i="1" dirty="0" err="1">
                <a:solidFill>
                  <a:schemeClr val="bg1"/>
                </a:solidFill>
              </a:rPr>
              <a:t>cızır</a:t>
            </a:r>
            <a:r>
              <a:rPr lang="tr-TR" sz="2800" i="1" dirty="0">
                <a:solidFill>
                  <a:schemeClr val="bg1"/>
                </a:solidFill>
              </a:rPr>
              <a:t>, dank, fısıltı, fokurtu, horultu, hoppala, lak </a:t>
            </a:r>
            <a:r>
              <a:rPr lang="tr-TR" sz="2800" i="1" dirty="0" err="1">
                <a:solidFill>
                  <a:schemeClr val="bg1"/>
                </a:solidFill>
              </a:rPr>
              <a:t>lak</a:t>
            </a:r>
            <a:r>
              <a:rPr lang="tr-TR" sz="2800" i="1" dirty="0">
                <a:solidFill>
                  <a:schemeClr val="bg1"/>
                </a:solidFill>
              </a:rPr>
              <a:t>, </a:t>
            </a:r>
            <a:r>
              <a:rPr lang="tr-TR" sz="2800" i="1" dirty="0" err="1">
                <a:solidFill>
                  <a:schemeClr val="bg1"/>
                </a:solidFill>
              </a:rPr>
              <a:t>miyavlmak</a:t>
            </a:r>
            <a:r>
              <a:rPr lang="tr-TR" sz="2800" i="1" dirty="0">
                <a:solidFill>
                  <a:schemeClr val="bg1"/>
                </a:solidFill>
              </a:rPr>
              <a:t>, oh, of, püf, rap </a:t>
            </a:r>
            <a:r>
              <a:rPr lang="tr-TR" sz="2800" i="1" dirty="0" err="1">
                <a:solidFill>
                  <a:schemeClr val="bg1"/>
                </a:solidFill>
              </a:rPr>
              <a:t>rap</a:t>
            </a:r>
            <a:r>
              <a:rPr lang="tr-TR" sz="2800" i="1" dirty="0">
                <a:solidFill>
                  <a:schemeClr val="bg1"/>
                </a:solidFill>
              </a:rPr>
              <a:t>, şırıl şırıl, vızıltı, </a:t>
            </a:r>
            <a:r>
              <a:rPr lang="tr-TR" sz="2800" i="1" dirty="0" err="1">
                <a:solidFill>
                  <a:schemeClr val="bg1"/>
                </a:solidFill>
              </a:rPr>
              <a:t>zırı</a:t>
            </a:r>
            <a:r>
              <a:rPr lang="tr-TR" sz="2800" i="1" dirty="0">
                <a:solidFill>
                  <a:schemeClr val="bg1"/>
                </a:solidFill>
              </a:rPr>
              <a:t> zırıl, zonklamak</a:t>
            </a:r>
            <a:r>
              <a:rPr lang="tr-TR" sz="2800" dirty="0"/>
              <a:t>.</a:t>
            </a:r>
          </a:p>
          <a:p>
            <a:endParaRPr lang="tr-TR" sz="2800" b="1" dirty="0" smtClean="0"/>
          </a:p>
          <a:p>
            <a:r>
              <a:rPr lang="tr-TR" sz="2800" b="1" dirty="0" smtClean="0">
                <a:solidFill>
                  <a:schemeClr val="bg1"/>
                </a:solidFill>
              </a:rPr>
              <a:t>A.16</a:t>
            </a:r>
            <a:r>
              <a:rPr lang="tr-TR" sz="2800" b="1" dirty="0">
                <a:solidFill>
                  <a:schemeClr val="bg1"/>
                </a:solidFill>
              </a:rPr>
              <a:t>.</a:t>
            </a:r>
            <a:r>
              <a:rPr lang="tr-TR" sz="2800" dirty="0">
                <a:solidFill>
                  <a:schemeClr val="bg1"/>
                </a:solidFill>
              </a:rPr>
              <a:t> </a:t>
            </a:r>
            <a:r>
              <a:rPr lang="tr-TR" sz="2800" dirty="0"/>
              <a:t>Çocuk dilinden kelimelerde ses özellikleri aranmaz: </a:t>
            </a:r>
            <a:r>
              <a:rPr lang="tr-TR" sz="2800" i="1" dirty="0">
                <a:solidFill>
                  <a:schemeClr val="bg1"/>
                </a:solidFill>
              </a:rPr>
              <a:t>baba, cici, dede, lala, mama</a:t>
            </a:r>
            <a:r>
              <a:rPr lang="tr-TR" sz="2800" i="1" dirty="0"/>
              <a:t> vb</a:t>
            </a:r>
            <a:r>
              <a:rPr lang="tr-TR" sz="2800" dirty="0" smtClean="0"/>
              <a:t>.</a:t>
            </a:r>
            <a:endParaRPr lang="tr-TR" sz="2800" dirty="0"/>
          </a:p>
        </p:txBody>
      </p:sp>
    </p:spTree>
    <p:extLst>
      <p:ext uri="{BB962C8B-B14F-4D97-AF65-F5344CB8AC3E}">
        <p14:creationId xmlns:p14="http://schemas.microsoft.com/office/powerpoint/2010/main" val="461670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A.10. “c, ğ, l, m, n, r, v, z” </a:t>
            </a:r>
          </a:p>
          <a:p>
            <a:pPr>
              <a:lnSpc>
                <a:spcPts val="1959"/>
              </a:lnSpc>
            </a:pPr>
            <a:r>
              <a:rPr lang="en-US" sz="1400" dirty="0">
                <a:latin typeface="Arimo Bold"/>
              </a:rPr>
              <a:t>A.11. </a:t>
            </a:r>
            <a:r>
              <a:rPr lang="en-US" sz="1400" dirty="0" err="1">
                <a:latin typeface="Arimo Bold"/>
              </a:rPr>
              <a:t>Sonda</a:t>
            </a:r>
            <a:r>
              <a:rPr lang="en-US" sz="1400" dirty="0">
                <a:latin typeface="Arimo Bold"/>
              </a:rPr>
              <a:t> “b, c, d, g</a:t>
            </a:r>
          </a:p>
          <a:p>
            <a:pPr>
              <a:lnSpc>
                <a:spcPts val="1959"/>
              </a:lnSpc>
            </a:pPr>
            <a:r>
              <a:rPr lang="en-US" sz="1400" dirty="0">
                <a:latin typeface="Arimo Bold"/>
              </a:rPr>
              <a:t>A.12. "f, h, j, v" </a:t>
            </a:r>
          </a:p>
          <a:p>
            <a:pPr>
              <a:lnSpc>
                <a:spcPts val="1959"/>
              </a:lnSpc>
            </a:pPr>
            <a:r>
              <a:rPr lang="en-US" sz="1400" dirty="0">
                <a:latin typeface="Arimo Bold"/>
              </a:rPr>
              <a:t>A.13. </a:t>
            </a:r>
            <a:r>
              <a:rPr lang="en-US" sz="1400" dirty="0" err="1">
                <a:latin typeface="Arimo Bold"/>
              </a:rPr>
              <a:t>Sonda</a:t>
            </a:r>
            <a:r>
              <a:rPr lang="en-US" sz="1400" dirty="0">
                <a:latin typeface="Arimo Bold"/>
              </a:rPr>
              <a:t> </a:t>
            </a:r>
            <a:r>
              <a:rPr lang="en-US" sz="1400" dirty="0" err="1">
                <a:latin typeface="Arimo Bold"/>
              </a:rPr>
              <a:t>ünsüz</a:t>
            </a:r>
            <a:r>
              <a:rPr lang="en-US" sz="1400" dirty="0">
                <a:latin typeface="Arimo Bold"/>
              </a:rPr>
              <a:t> </a:t>
            </a:r>
            <a:r>
              <a:rPr lang="en-US" sz="1400" dirty="0" err="1">
                <a:latin typeface="Arimo Bold"/>
              </a:rPr>
              <a:t>çiftleri</a:t>
            </a:r>
            <a:endParaRPr lang="en-US" sz="1400" dirty="0">
              <a:latin typeface="Arimo Bold"/>
            </a:endParaRPr>
          </a:p>
          <a:p>
            <a:pPr>
              <a:lnSpc>
                <a:spcPts val="1959"/>
              </a:lnSpc>
            </a:pPr>
            <a:r>
              <a:rPr lang="en-US" sz="1400" dirty="0">
                <a:latin typeface="Arimo Bold"/>
              </a:rPr>
              <a:t>A.14. "</a:t>
            </a:r>
            <a:r>
              <a:rPr lang="en-US" sz="1400" dirty="0" err="1">
                <a:latin typeface="Arimo Bold"/>
              </a:rPr>
              <a:t>ı</a:t>
            </a:r>
            <a:r>
              <a:rPr lang="en-US" sz="1400" dirty="0">
                <a:latin typeface="Arimo Bold"/>
              </a:rPr>
              <a:t>" </a:t>
            </a:r>
            <a:r>
              <a:rPr lang="en-US" sz="1400" dirty="0" err="1">
                <a:latin typeface="Arimo Bold"/>
              </a:rPr>
              <a:t>ünlüsü</a:t>
            </a:r>
            <a:endParaRPr lang="en-US" sz="1400" dirty="0">
              <a:latin typeface="Arimo Bold"/>
            </a:endParaRPr>
          </a:p>
          <a:p>
            <a:pPr>
              <a:lnSpc>
                <a:spcPts val="1959"/>
              </a:lnSpc>
            </a:pPr>
            <a:r>
              <a:rPr lang="en-US" sz="1400" dirty="0">
                <a:latin typeface="Arimo Bold"/>
              </a:rPr>
              <a:t>A.15. </a:t>
            </a:r>
            <a:r>
              <a:rPr lang="en-US" sz="1400" dirty="0" err="1">
                <a:latin typeface="Arimo Bold"/>
              </a:rPr>
              <a:t>Yansıma</a:t>
            </a:r>
            <a:r>
              <a:rPr lang="en-US" sz="1400" dirty="0">
                <a:latin typeface="Arimo Bold"/>
              </a:rPr>
              <a:t> </a:t>
            </a:r>
            <a:r>
              <a:rPr lang="en-US" sz="1400" dirty="0" err="1">
                <a:latin typeface="Arimo Bold"/>
              </a:rPr>
              <a:t>sesler</a:t>
            </a:r>
            <a:endParaRPr lang="en-US" sz="1400" dirty="0">
              <a:latin typeface="Arimo Bold"/>
            </a:endParaRPr>
          </a:p>
          <a:p>
            <a:pPr>
              <a:lnSpc>
                <a:spcPts val="1959"/>
              </a:lnSpc>
            </a:pPr>
            <a:r>
              <a:rPr lang="en-US" sz="1400" dirty="0">
                <a:latin typeface="Arimo Bold"/>
              </a:rPr>
              <a:t>A.16. </a:t>
            </a:r>
            <a:r>
              <a:rPr lang="en-US" sz="1400" dirty="0" err="1">
                <a:latin typeface="Arimo Bold"/>
              </a:rPr>
              <a:t>Çocuk</a:t>
            </a:r>
            <a:r>
              <a:rPr lang="en-US" sz="1400" dirty="0">
                <a:latin typeface="Arimo Bold"/>
              </a:rPr>
              <a:t> </a:t>
            </a:r>
            <a:r>
              <a:rPr lang="en-US" sz="1400" dirty="0" err="1">
                <a:latin typeface="Arimo Bold"/>
              </a:rPr>
              <a:t>dili</a:t>
            </a:r>
            <a:endParaRPr lang="en-US" sz="1400" dirty="0">
              <a:latin typeface="Arimo Bold"/>
            </a:endParaRPr>
          </a:p>
          <a:p>
            <a:pPr>
              <a:lnSpc>
                <a:spcPts val="1959"/>
              </a:lnSpc>
            </a:pPr>
            <a:r>
              <a:rPr lang="en-US" sz="1400" dirty="0">
                <a:solidFill>
                  <a:srgbClr val="FFBD59"/>
                </a:solidFill>
                <a:latin typeface="Arimo Bold"/>
              </a:rPr>
              <a:t>A.17. </a:t>
            </a:r>
            <a:r>
              <a:rPr lang="en-US" sz="1400" dirty="0" err="1">
                <a:solidFill>
                  <a:srgbClr val="FFBD59"/>
                </a:solidFill>
                <a:latin typeface="Arimo Bold"/>
              </a:rPr>
              <a:t>Ses</a:t>
            </a:r>
            <a:r>
              <a:rPr lang="en-US" sz="1400" dirty="0">
                <a:solidFill>
                  <a:srgbClr val="FFBD59"/>
                </a:solidFill>
                <a:latin typeface="Arimo Bold"/>
              </a:rPr>
              <a:t> </a:t>
            </a:r>
            <a:r>
              <a:rPr lang="en-US" sz="1400" dirty="0" err="1">
                <a:solidFill>
                  <a:srgbClr val="FFBD59"/>
                </a:solidFill>
                <a:latin typeface="Arimo Bold"/>
              </a:rPr>
              <a:t>uyumları</a:t>
            </a:r>
            <a:endParaRPr lang="en-US" sz="1400" dirty="0">
              <a:solidFill>
                <a:srgbClr val="FFBD59"/>
              </a:solidFill>
              <a:latin typeface="Arimo Bold"/>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86112" y="2274972"/>
            <a:ext cx="14809168" cy="4401205"/>
          </a:xfrm>
          <a:prstGeom prst="rect">
            <a:avLst/>
          </a:prstGeom>
        </p:spPr>
        <p:txBody>
          <a:bodyPr wrap="square">
            <a:spAutoFit/>
          </a:bodyPr>
          <a:lstStyle/>
          <a:p>
            <a:r>
              <a:rPr lang="tr-TR" sz="2800" b="1" dirty="0">
                <a:solidFill>
                  <a:schemeClr val="bg1"/>
                </a:solidFill>
              </a:rPr>
              <a:t>A.17.</a:t>
            </a:r>
            <a:r>
              <a:rPr lang="tr-TR" sz="2800" dirty="0">
                <a:solidFill>
                  <a:schemeClr val="bg1"/>
                </a:solidFill>
              </a:rPr>
              <a:t> </a:t>
            </a:r>
            <a:r>
              <a:rPr lang="tr-TR" sz="2800" dirty="0"/>
              <a:t>Türkçenin en belirgin özelliklerinden olan ses uyumları, ünlülerin ve ünsüzlerin söz içinde sıralanma kuralları olarak da anlaşılabilir. Söz konusu uyumlar, art arda gelen hecelerde hangi ünlülerin hangilerini izleyebileceği, hangi ünlülerle hangi ünsüzlerin aynı hecede yer alabileceği, hangi ünsüzlerin yan yana bulunabileceği gibi sorulara cevap verir. Türkçede uyumun temeli benzeşme olayıdır. Benzeşme, birkaç örnekte kalırsa ses olayı olarak nitelendirilir, ancak olay bütün kelimelere sirayet ederse uyum adını alır. Bu durumda Türkçede üç tür uyumdan söz etmek mümkündür</a:t>
            </a:r>
            <a:r>
              <a:rPr lang="tr-TR" sz="2800" dirty="0" smtClean="0"/>
              <a:t>:</a:t>
            </a:r>
          </a:p>
          <a:p>
            <a:endParaRPr lang="tr-TR" sz="2800" dirty="0"/>
          </a:p>
          <a:p>
            <a:pPr marL="457200" lvl="0" indent="-457200">
              <a:buFont typeface="Arial" pitchFamily="34" charset="0"/>
              <a:buChar char="•"/>
            </a:pPr>
            <a:r>
              <a:rPr lang="tr-TR" sz="2800" dirty="0"/>
              <a:t>Ünlü </a:t>
            </a:r>
            <a:r>
              <a:rPr lang="tr-TR" sz="2800" dirty="0" smtClean="0"/>
              <a:t>uyumları (Büyük Ünlü Uyumu, Küçük Ünlü Uyumu)</a:t>
            </a:r>
            <a:endParaRPr lang="tr-TR" sz="2800" dirty="0"/>
          </a:p>
          <a:p>
            <a:pPr marL="457200" lvl="0" indent="-457200">
              <a:buFont typeface="Arial" pitchFamily="34" charset="0"/>
              <a:buChar char="•"/>
            </a:pPr>
            <a:r>
              <a:rPr lang="tr-TR" sz="2800" dirty="0"/>
              <a:t>Ünlü-ünsüz uyumu</a:t>
            </a:r>
          </a:p>
          <a:p>
            <a:pPr marL="457200" lvl="0" indent="-457200">
              <a:buFont typeface="Arial" pitchFamily="34" charset="0"/>
              <a:buChar char="•"/>
            </a:pPr>
            <a:r>
              <a:rPr lang="tr-TR" sz="2800" dirty="0"/>
              <a:t>Ünsüz uyumu (Ergin 1997: 138)</a:t>
            </a:r>
          </a:p>
        </p:txBody>
      </p:sp>
    </p:spTree>
    <p:extLst>
      <p:ext uri="{BB962C8B-B14F-4D97-AF65-F5344CB8AC3E}">
        <p14:creationId xmlns:p14="http://schemas.microsoft.com/office/powerpoint/2010/main" val="20931724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A.10. “c, ğ, l, m, n, r, v, z” </a:t>
            </a:r>
          </a:p>
          <a:p>
            <a:pPr>
              <a:lnSpc>
                <a:spcPts val="1959"/>
              </a:lnSpc>
            </a:pPr>
            <a:r>
              <a:rPr lang="en-US" sz="1400" dirty="0">
                <a:latin typeface="Arimo Bold"/>
              </a:rPr>
              <a:t>A.11. </a:t>
            </a:r>
            <a:r>
              <a:rPr lang="en-US" sz="1400" dirty="0" err="1">
                <a:latin typeface="Arimo Bold"/>
              </a:rPr>
              <a:t>Sonda</a:t>
            </a:r>
            <a:r>
              <a:rPr lang="en-US" sz="1400" dirty="0">
                <a:latin typeface="Arimo Bold"/>
              </a:rPr>
              <a:t> “b, c, d, g</a:t>
            </a:r>
          </a:p>
          <a:p>
            <a:pPr>
              <a:lnSpc>
                <a:spcPts val="1959"/>
              </a:lnSpc>
            </a:pPr>
            <a:r>
              <a:rPr lang="en-US" sz="1400" dirty="0">
                <a:latin typeface="Arimo Bold"/>
              </a:rPr>
              <a:t>A.12. "f, h, j, v" </a:t>
            </a:r>
          </a:p>
          <a:p>
            <a:pPr>
              <a:lnSpc>
                <a:spcPts val="1959"/>
              </a:lnSpc>
            </a:pPr>
            <a:r>
              <a:rPr lang="en-US" sz="1400" dirty="0">
                <a:latin typeface="Arimo Bold"/>
              </a:rPr>
              <a:t>A.13. </a:t>
            </a:r>
            <a:r>
              <a:rPr lang="en-US" sz="1400" dirty="0" err="1">
                <a:latin typeface="Arimo Bold"/>
              </a:rPr>
              <a:t>Sonda</a:t>
            </a:r>
            <a:r>
              <a:rPr lang="en-US" sz="1400" dirty="0">
                <a:latin typeface="Arimo Bold"/>
              </a:rPr>
              <a:t> </a:t>
            </a:r>
            <a:r>
              <a:rPr lang="en-US" sz="1400" dirty="0" err="1">
                <a:latin typeface="Arimo Bold"/>
              </a:rPr>
              <a:t>ünsüz</a:t>
            </a:r>
            <a:r>
              <a:rPr lang="en-US" sz="1400" dirty="0">
                <a:latin typeface="Arimo Bold"/>
              </a:rPr>
              <a:t> </a:t>
            </a:r>
            <a:r>
              <a:rPr lang="en-US" sz="1400" dirty="0" err="1">
                <a:latin typeface="Arimo Bold"/>
              </a:rPr>
              <a:t>çiftleri</a:t>
            </a:r>
            <a:endParaRPr lang="en-US" sz="1400" dirty="0">
              <a:latin typeface="Arimo Bold"/>
            </a:endParaRPr>
          </a:p>
          <a:p>
            <a:pPr>
              <a:lnSpc>
                <a:spcPts val="1959"/>
              </a:lnSpc>
            </a:pPr>
            <a:r>
              <a:rPr lang="en-US" sz="1400" dirty="0">
                <a:latin typeface="Arimo Bold"/>
              </a:rPr>
              <a:t>A.14. "</a:t>
            </a:r>
            <a:r>
              <a:rPr lang="en-US" sz="1400" dirty="0" err="1">
                <a:latin typeface="Arimo Bold"/>
              </a:rPr>
              <a:t>ı</a:t>
            </a:r>
            <a:r>
              <a:rPr lang="en-US" sz="1400" dirty="0">
                <a:latin typeface="Arimo Bold"/>
              </a:rPr>
              <a:t>" </a:t>
            </a:r>
            <a:r>
              <a:rPr lang="en-US" sz="1400" dirty="0" err="1">
                <a:latin typeface="Arimo Bold"/>
              </a:rPr>
              <a:t>ünlüsü</a:t>
            </a:r>
            <a:endParaRPr lang="en-US" sz="1400" dirty="0">
              <a:latin typeface="Arimo Bold"/>
            </a:endParaRPr>
          </a:p>
          <a:p>
            <a:pPr>
              <a:lnSpc>
                <a:spcPts val="1959"/>
              </a:lnSpc>
            </a:pPr>
            <a:r>
              <a:rPr lang="en-US" sz="1400" dirty="0">
                <a:latin typeface="Arimo Bold"/>
              </a:rPr>
              <a:t>A.15. </a:t>
            </a:r>
            <a:r>
              <a:rPr lang="en-US" sz="1400" dirty="0" err="1">
                <a:latin typeface="Arimo Bold"/>
              </a:rPr>
              <a:t>Yansıma</a:t>
            </a:r>
            <a:r>
              <a:rPr lang="en-US" sz="1400" dirty="0">
                <a:latin typeface="Arimo Bold"/>
              </a:rPr>
              <a:t> </a:t>
            </a:r>
            <a:r>
              <a:rPr lang="en-US" sz="1400" dirty="0" err="1">
                <a:latin typeface="Arimo Bold"/>
              </a:rPr>
              <a:t>sesler</a:t>
            </a:r>
            <a:endParaRPr lang="en-US" sz="1400" dirty="0">
              <a:latin typeface="Arimo Bold"/>
            </a:endParaRPr>
          </a:p>
          <a:p>
            <a:pPr>
              <a:lnSpc>
                <a:spcPts val="1959"/>
              </a:lnSpc>
            </a:pPr>
            <a:r>
              <a:rPr lang="en-US" sz="1400" dirty="0">
                <a:latin typeface="Arimo Bold"/>
              </a:rPr>
              <a:t>A.16. </a:t>
            </a:r>
            <a:r>
              <a:rPr lang="en-US" sz="1400" dirty="0" err="1">
                <a:latin typeface="Arimo Bold"/>
              </a:rPr>
              <a:t>Çocuk</a:t>
            </a:r>
            <a:r>
              <a:rPr lang="en-US" sz="1400" dirty="0">
                <a:latin typeface="Arimo Bold"/>
              </a:rPr>
              <a:t> </a:t>
            </a:r>
            <a:r>
              <a:rPr lang="en-US" sz="1400" dirty="0" err="1">
                <a:latin typeface="Arimo Bold"/>
              </a:rPr>
              <a:t>dili</a:t>
            </a:r>
            <a:endParaRPr lang="en-US" sz="1400" dirty="0">
              <a:latin typeface="Arimo Bold"/>
            </a:endParaRPr>
          </a:p>
          <a:p>
            <a:pPr>
              <a:lnSpc>
                <a:spcPts val="1959"/>
              </a:lnSpc>
            </a:pPr>
            <a:r>
              <a:rPr lang="en-US" sz="1400" dirty="0">
                <a:latin typeface="Arimo Bold"/>
              </a:rPr>
              <a:t>A.17. </a:t>
            </a:r>
            <a:r>
              <a:rPr lang="en-US" sz="1400" dirty="0" err="1">
                <a:latin typeface="Arimo Bold"/>
              </a:rPr>
              <a:t>Ses</a:t>
            </a:r>
            <a:r>
              <a:rPr lang="en-US" sz="1400" dirty="0">
                <a:latin typeface="Arimo Bold"/>
              </a:rPr>
              <a:t> </a:t>
            </a:r>
            <a:r>
              <a:rPr lang="en-US" sz="1400" dirty="0" err="1">
                <a:latin typeface="Arimo Bold"/>
              </a:rPr>
              <a:t>uyumları</a:t>
            </a:r>
            <a:endParaRPr lang="en-US" sz="1400" dirty="0">
              <a:latin typeface="Arimo Bold"/>
            </a:endParaRPr>
          </a:p>
          <a:p>
            <a:pPr>
              <a:lnSpc>
                <a:spcPts val="1959"/>
              </a:lnSpc>
            </a:pPr>
            <a:r>
              <a:rPr lang="tr-TR" sz="1400" dirty="0">
                <a:solidFill>
                  <a:srgbClr val="FFBD59"/>
                </a:solidFill>
                <a:latin typeface="Arimo Bold"/>
              </a:rPr>
              <a:t>    </a:t>
            </a:r>
            <a:r>
              <a:rPr lang="en-US" sz="1400" dirty="0">
                <a:solidFill>
                  <a:srgbClr val="FFBD59"/>
                </a:solidFill>
                <a:latin typeface="Arimo Bold"/>
              </a:rPr>
              <a:t>a.  </a:t>
            </a:r>
            <a:r>
              <a:rPr lang="en-US" sz="1400" dirty="0" err="1">
                <a:solidFill>
                  <a:srgbClr val="FFBD59"/>
                </a:solidFill>
                <a:latin typeface="Arimo Bold"/>
              </a:rPr>
              <a:t>Büyük</a:t>
            </a:r>
            <a:r>
              <a:rPr lang="en-US" sz="1400" dirty="0">
                <a:solidFill>
                  <a:srgbClr val="FFBD59"/>
                </a:solidFill>
                <a:latin typeface="Arimo Bold"/>
              </a:rPr>
              <a:t> </a:t>
            </a:r>
            <a:r>
              <a:rPr lang="en-US" sz="1400" dirty="0" err="1">
                <a:solidFill>
                  <a:srgbClr val="FFBD59"/>
                </a:solidFill>
                <a:latin typeface="Arimo Bold"/>
              </a:rPr>
              <a:t>Ünlü</a:t>
            </a:r>
            <a:r>
              <a:rPr lang="en-US" sz="1400" dirty="0">
                <a:solidFill>
                  <a:srgbClr val="FFBD59"/>
                </a:solidFill>
                <a:latin typeface="Arimo Bold"/>
              </a:rPr>
              <a:t> </a:t>
            </a:r>
            <a:r>
              <a:rPr lang="en-US" sz="1400" dirty="0" err="1">
                <a:solidFill>
                  <a:srgbClr val="FFBD59"/>
                </a:solidFill>
                <a:latin typeface="Arimo Bold"/>
              </a:rPr>
              <a:t>Uyumu</a:t>
            </a:r>
            <a:r>
              <a:rPr lang="en-US" sz="1400" dirty="0">
                <a:solidFill>
                  <a:srgbClr val="FFBD59"/>
                </a:solidFill>
                <a:latin typeface="Arimo Bold"/>
              </a:rPr>
              <a:t> (</a:t>
            </a:r>
            <a:r>
              <a:rPr lang="en-US" sz="1400" dirty="0" err="1">
                <a:solidFill>
                  <a:srgbClr val="FFBD59"/>
                </a:solidFill>
                <a:latin typeface="Arimo Bold"/>
              </a:rPr>
              <a:t>Dil</a:t>
            </a:r>
            <a:r>
              <a:rPr lang="en-US" sz="1400" dirty="0">
                <a:solidFill>
                  <a:srgbClr val="FFBD59"/>
                </a:solidFill>
                <a:latin typeface="Arimo Bold"/>
              </a:rPr>
              <a:t>/ </a:t>
            </a:r>
            <a:r>
              <a:rPr lang="en-US" sz="1400" dirty="0" err="1">
                <a:solidFill>
                  <a:srgbClr val="FFBD59"/>
                </a:solidFill>
                <a:latin typeface="Arimo Bold"/>
              </a:rPr>
              <a:t>Kalınlık-İncelik</a:t>
            </a:r>
            <a:r>
              <a:rPr lang="en-US" sz="1400" dirty="0">
                <a:solidFill>
                  <a:srgbClr val="FFBD59"/>
                </a:solidFill>
                <a:latin typeface="Arimo Bold"/>
              </a:rPr>
              <a:t> </a:t>
            </a:r>
            <a:r>
              <a:rPr lang="en-US" sz="1400" dirty="0" err="1">
                <a:solidFill>
                  <a:srgbClr val="FFBD59"/>
                </a:solidFill>
                <a:latin typeface="Arimo Bold"/>
              </a:rPr>
              <a:t>Uyumu</a:t>
            </a:r>
            <a:r>
              <a:rPr lang="en-US" sz="1400" dirty="0">
                <a:solidFill>
                  <a:srgbClr val="FFBD59"/>
                </a:solidFill>
                <a:latin typeface="Arimo Bold"/>
              </a:rPr>
              <a:t>)</a:t>
            </a:r>
          </a:p>
          <a:p>
            <a:pPr>
              <a:lnSpc>
                <a:spcPts val="1959"/>
              </a:lnSpc>
            </a:pPr>
            <a:r>
              <a:rPr lang="tr-TR" sz="1400" dirty="0" smtClean="0">
                <a:solidFill>
                  <a:srgbClr val="FFFFFF"/>
                </a:solidFill>
                <a:latin typeface="Arimo"/>
              </a:rPr>
              <a:t>    </a:t>
            </a:r>
            <a:r>
              <a:rPr lang="en-US" sz="1400" dirty="0" smtClean="0">
                <a:solidFill>
                  <a:srgbClr val="FFFFFF"/>
                </a:solidFill>
                <a:latin typeface="Arimo"/>
              </a:rPr>
              <a:t>b</a:t>
            </a:r>
            <a:r>
              <a:rPr lang="en-US" sz="1400" dirty="0">
                <a:solidFill>
                  <a:srgbClr val="FFFFFF"/>
                </a:solidFill>
                <a:latin typeface="Arimo"/>
              </a:rPr>
              <a:t>.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tr-TR" sz="1400" dirty="0" smtClean="0">
                <a:solidFill>
                  <a:srgbClr val="FFFFFF"/>
                </a:solidFill>
                <a:latin typeface="Arimo"/>
              </a:rPr>
              <a:t>    </a:t>
            </a:r>
            <a:r>
              <a:rPr lang="en-US" sz="1400" dirty="0" smtClean="0">
                <a:solidFill>
                  <a:srgbClr val="FFFFFF"/>
                </a:solidFill>
                <a:latin typeface="Arimo"/>
              </a:rPr>
              <a:t>c</a:t>
            </a:r>
            <a:r>
              <a:rPr lang="en-US" sz="1400" dirty="0">
                <a:solidFill>
                  <a:srgbClr val="FFFFFF"/>
                </a:solidFill>
                <a:latin typeface="Arimo"/>
              </a:rPr>
              <a:t>.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tr-TR" sz="1400" dirty="0" smtClean="0">
                <a:solidFill>
                  <a:srgbClr val="FFFFFF"/>
                </a:solidFill>
                <a:latin typeface="Arimo"/>
              </a:rPr>
              <a:t>    ç.</a:t>
            </a:r>
            <a:r>
              <a:rPr lang="en-US" sz="1400" dirty="0" smtClean="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86112" y="755598"/>
            <a:ext cx="14809168" cy="9571851"/>
          </a:xfrm>
          <a:prstGeom prst="rect">
            <a:avLst/>
          </a:prstGeom>
        </p:spPr>
        <p:txBody>
          <a:bodyPr wrap="square">
            <a:spAutoFit/>
          </a:bodyPr>
          <a:lstStyle/>
          <a:p>
            <a:pPr lvl="0"/>
            <a:r>
              <a:rPr lang="tr-TR" sz="2800" b="1" i="1" dirty="0" smtClean="0">
                <a:solidFill>
                  <a:schemeClr val="bg1"/>
                </a:solidFill>
              </a:rPr>
              <a:t>a. Büyük </a:t>
            </a:r>
            <a:r>
              <a:rPr lang="tr-TR" sz="2800" b="1" i="1" dirty="0">
                <a:solidFill>
                  <a:schemeClr val="bg1"/>
                </a:solidFill>
              </a:rPr>
              <a:t>Ünlü Uyumu (Dil/ Kalınlık-İncelik Uyumu)</a:t>
            </a:r>
          </a:p>
          <a:p>
            <a:r>
              <a:rPr lang="tr-TR" sz="2800" dirty="0"/>
              <a:t>Türkçede bir hece grubunun ilk ünlüsünün ince veya kalın olmasına göre, sonraki ünlüler de ince veya kalın </a:t>
            </a:r>
            <a:r>
              <a:rPr lang="tr-TR" sz="2800" dirty="0" smtClean="0"/>
              <a:t>olurlar. Türkçe </a:t>
            </a:r>
            <a:r>
              <a:rPr lang="tr-TR" sz="2800" dirty="0"/>
              <a:t>bir kelimede ya sadece ince ünlüler ya da sadece kalın ünlüler bulunabilir.</a:t>
            </a:r>
          </a:p>
          <a:p>
            <a:r>
              <a:rPr lang="tr-TR" sz="2800" dirty="0"/>
              <a:t>Bu durumda Türkçede kelimeler iki gruptur:</a:t>
            </a:r>
          </a:p>
          <a:p>
            <a:pPr lvl="0"/>
            <a:r>
              <a:rPr lang="tr-TR" sz="2800" b="1" dirty="0"/>
              <a:t>İnce kelimeler: </a:t>
            </a:r>
            <a:r>
              <a:rPr lang="tr-TR" sz="2800" dirty="0"/>
              <a:t>Çiçekli elbisesi güzeldi.</a:t>
            </a:r>
          </a:p>
          <a:p>
            <a:pPr lvl="0"/>
            <a:r>
              <a:rPr lang="tr-TR" sz="2800" b="1" dirty="0"/>
              <a:t>Kalın kelimeler: </a:t>
            </a:r>
            <a:r>
              <a:rPr lang="tr-TR" sz="2800" dirty="0"/>
              <a:t>Kuşlar ağaçlarda yuva yapar. </a:t>
            </a:r>
          </a:p>
          <a:p>
            <a:r>
              <a:rPr lang="tr-TR" sz="2800" dirty="0"/>
              <a:t> </a:t>
            </a:r>
          </a:p>
          <a:p>
            <a:r>
              <a:rPr lang="tr-TR" sz="2800" dirty="0"/>
              <a:t>Örneklerde de görüldüğü gibi, kelimeler ek alırken, ekin ünlüsünü kelimenin son hecesindeki ünlü tayin eder. Bu durumda eklerin de kalın ve ince olmak üzere iki şekli vardır. Kalınlık-incelik uyumu, Türkçenin her devrinde çok sağlam ve yaygın olarak mevcuttur. Ancak bazı ses bilimsel nedenlerle bu uyumun dışında kalan Türkçe kelimelere rastlanır.</a:t>
            </a:r>
          </a:p>
          <a:p>
            <a:r>
              <a:rPr lang="tr-TR" sz="2800" dirty="0"/>
              <a:t> </a:t>
            </a:r>
          </a:p>
          <a:p>
            <a:r>
              <a:rPr lang="tr-TR" sz="2800" b="1" dirty="0"/>
              <a:t>Bunlar:</a:t>
            </a:r>
            <a:endParaRPr lang="tr-TR" sz="2800" dirty="0"/>
          </a:p>
          <a:p>
            <a:pPr lvl="0"/>
            <a:r>
              <a:rPr lang="tr-TR" sz="2800" dirty="0"/>
              <a:t>anne(&lt;ana)</a:t>
            </a:r>
          </a:p>
          <a:p>
            <a:pPr lvl="0"/>
            <a:r>
              <a:rPr lang="tr-TR" sz="2800" dirty="0"/>
              <a:t>dahi (&lt;tak-ı)</a:t>
            </a:r>
          </a:p>
          <a:p>
            <a:pPr lvl="0"/>
            <a:r>
              <a:rPr lang="tr-TR" sz="2800" dirty="0"/>
              <a:t>hangi (&lt;</a:t>
            </a:r>
            <a:r>
              <a:rPr lang="tr-TR" sz="2800" dirty="0" err="1"/>
              <a:t>kangı</a:t>
            </a:r>
            <a:r>
              <a:rPr lang="tr-TR" sz="2800" dirty="0"/>
              <a:t>)</a:t>
            </a:r>
          </a:p>
          <a:p>
            <a:pPr lvl="0"/>
            <a:r>
              <a:rPr lang="tr-TR" sz="2800" dirty="0"/>
              <a:t>hani (&lt;kanı)</a:t>
            </a:r>
          </a:p>
          <a:p>
            <a:pPr lvl="0"/>
            <a:r>
              <a:rPr lang="tr-TR" sz="2800" dirty="0"/>
              <a:t>inan- (&lt;</a:t>
            </a:r>
            <a:r>
              <a:rPr lang="tr-TR" sz="2800" dirty="0" err="1"/>
              <a:t>ınan</a:t>
            </a:r>
            <a:r>
              <a:rPr lang="tr-TR" sz="2800" dirty="0"/>
              <a:t>-).</a:t>
            </a:r>
          </a:p>
          <a:p>
            <a:pPr lvl="0"/>
            <a:r>
              <a:rPr lang="tr-TR" sz="2800" dirty="0"/>
              <a:t>elma (&lt;alma/</a:t>
            </a:r>
            <a:r>
              <a:rPr lang="tr-TR" sz="2800" dirty="0" err="1"/>
              <a:t>almıla</a:t>
            </a:r>
            <a:r>
              <a:rPr lang="tr-TR" sz="2800" dirty="0"/>
              <a:t>)</a:t>
            </a:r>
          </a:p>
          <a:p>
            <a:pPr lvl="0"/>
            <a:r>
              <a:rPr lang="tr-TR" sz="2800" dirty="0"/>
              <a:t>kardeş (&lt;karındaş)</a:t>
            </a:r>
          </a:p>
          <a:p>
            <a:pPr lvl="0"/>
            <a:r>
              <a:rPr lang="tr-TR" sz="2800" dirty="0"/>
              <a:t>şişman (&lt;</a:t>
            </a:r>
            <a:r>
              <a:rPr lang="tr-TR" sz="2800" dirty="0" err="1"/>
              <a:t>şış+man</a:t>
            </a:r>
            <a:r>
              <a:rPr lang="tr-TR" sz="2800" dirty="0"/>
              <a:t>)</a:t>
            </a:r>
          </a:p>
          <a:p>
            <a:endParaRPr lang="tr-TR" sz="2800" dirty="0"/>
          </a:p>
        </p:txBody>
      </p:sp>
    </p:spTree>
    <p:extLst>
      <p:ext uri="{BB962C8B-B14F-4D97-AF65-F5344CB8AC3E}">
        <p14:creationId xmlns:p14="http://schemas.microsoft.com/office/powerpoint/2010/main" val="3930552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A.10. “c, ğ, l, m, n, r, v, z” </a:t>
            </a:r>
          </a:p>
          <a:p>
            <a:pPr>
              <a:lnSpc>
                <a:spcPts val="1959"/>
              </a:lnSpc>
            </a:pPr>
            <a:r>
              <a:rPr lang="en-US" sz="1400" dirty="0">
                <a:latin typeface="Arimo Bold"/>
              </a:rPr>
              <a:t>A.11. </a:t>
            </a:r>
            <a:r>
              <a:rPr lang="en-US" sz="1400" dirty="0" err="1">
                <a:latin typeface="Arimo Bold"/>
              </a:rPr>
              <a:t>Sonda</a:t>
            </a:r>
            <a:r>
              <a:rPr lang="en-US" sz="1400" dirty="0">
                <a:latin typeface="Arimo Bold"/>
              </a:rPr>
              <a:t> “b, c, d, g</a:t>
            </a:r>
          </a:p>
          <a:p>
            <a:pPr>
              <a:lnSpc>
                <a:spcPts val="1959"/>
              </a:lnSpc>
            </a:pPr>
            <a:r>
              <a:rPr lang="en-US" sz="1400" dirty="0">
                <a:latin typeface="Arimo Bold"/>
              </a:rPr>
              <a:t>A.12. "f, h, j, v" </a:t>
            </a:r>
          </a:p>
          <a:p>
            <a:pPr>
              <a:lnSpc>
                <a:spcPts val="1959"/>
              </a:lnSpc>
            </a:pPr>
            <a:r>
              <a:rPr lang="en-US" sz="1400" dirty="0">
                <a:latin typeface="Arimo Bold"/>
              </a:rPr>
              <a:t>A.13. </a:t>
            </a:r>
            <a:r>
              <a:rPr lang="en-US" sz="1400" dirty="0" err="1">
                <a:latin typeface="Arimo Bold"/>
              </a:rPr>
              <a:t>Sonda</a:t>
            </a:r>
            <a:r>
              <a:rPr lang="en-US" sz="1400" dirty="0">
                <a:latin typeface="Arimo Bold"/>
              </a:rPr>
              <a:t> </a:t>
            </a:r>
            <a:r>
              <a:rPr lang="en-US" sz="1400" dirty="0" err="1">
                <a:latin typeface="Arimo Bold"/>
              </a:rPr>
              <a:t>ünsüz</a:t>
            </a:r>
            <a:r>
              <a:rPr lang="en-US" sz="1400" dirty="0">
                <a:latin typeface="Arimo Bold"/>
              </a:rPr>
              <a:t> </a:t>
            </a:r>
            <a:r>
              <a:rPr lang="en-US" sz="1400" dirty="0" err="1">
                <a:latin typeface="Arimo Bold"/>
              </a:rPr>
              <a:t>çiftleri</a:t>
            </a:r>
            <a:endParaRPr lang="en-US" sz="1400" dirty="0">
              <a:latin typeface="Arimo Bold"/>
            </a:endParaRPr>
          </a:p>
          <a:p>
            <a:pPr>
              <a:lnSpc>
                <a:spcPts val="1959"/>
              </a:lnSpc>
            </a:pPr>
            <a:r>
              <a:rPr lang="en-US" sz="1400" dirty="0">
                <a:latin typeface="Arimo Bold"/>
              </a:rPr>
              <a:t>A.14. "</a:t>
            </a:r>
            <a:r>
              <a:rPr lang="en-US" sz="1400" dirty="0" err="1">
                <a:latin typeface="Arimo Bold"/>
              </a:rPr>
              <a:t>ı</a:t>
            </a:r>
            <a:r>
              <a:rPr lang="en-US" sz="1400" dirty="0">
                <a:latin typeface="Arimo Bold"/>
              </a:rPr>
              <a:t>" </a:t>
            </a:r>
            <a:r>
              <a:rPr lang="en-US" sz="1400" dirty="0" err="1">
                <a:latin typeface="Arimo Bold"/>
              </a:rPr>
              <a:t>ünlüsü</a:t>
            </a:r>
            <a:endParaRPr lang="en-US" sz="1400" dirty="0">
              <a:latin typeface="Arimo Bold"/>
            </a:endParaRPr>
          </a:p>
          <a:p>
            <a:pPr>
              <a:lnSpc>
                <a:spcPts val="1959"/>
              </a:lnSpc>
            </a:pPr>
            <a:r>
              <a:rPr lang="en-US" sz="1400" dirty="0">
                <a:latin typeface="Arimo Bold"/>
              </a:rPr>
              <a:t>A.15. </a:t>
            </a:r>
            <a:r>
              <a:rPr lang="en-US" sz="1400" dirty="0" err="1">
                <a:latin typeface="Arimo Bold"/>
              </a:rPr>
              <a:t>Yansıma</a:t>
            </a:r>
            <a:r>
              <a:rPr lang="en-US" sz="1400" dirty="0">
                <a:latin typeface="Arimo Bold"/>
              </a:rPr>
              <a:t> </a:t>
            </a:r>
            <a:r>
              <a:rPr lang="en-US" sz="1400" dirty="0" err="1">
                <a:latin typeface="Arimo Bold"/>
              </a:rPr>
              <a:t>sesler</a:t>
            </a:r>
            <a:endParaRPr lang="en-US" sz="1400" dirty="0">
              <a:latin typeface="Arimo Bold"/>
            </a:endParaRPr>
          </a:p>
          <a:p>
            <a:pPr>
              <a:lnSpc>
                <a:spcPts val="1959"/>
              </a:lnSpc>
            </a:pPr>
            <a:r>
              <a:rPr lang="en-US" sz="1400" dirty="0">
                <a:latin typeface="Arimo Bold"/>
              </a:rPr>
              <a:t>A.16. </a:t>
            </a:r>
            <a:r>
              <a:rPr lang="en-US" sz="1400" dirty="0" err="1">
                <a:latin typeface="Arimo Bold"/>
              </a:rPr>
              <a:t>Çocuk</a:t>
            </a:r>
            <a:r>
              <a:rPr lang="en-US" sz="1400" dirty="0">
                <a:latin typeface="Arimo Bold"/>
              </a:rPr>
              <a:t> </a:t>
            </a:r>
            <a:r>
              <a:rPr lang="en-US" sz="1400" dirty="0" err="1">
                <a:latin typeface="Arimo Bold"/>
              </a:rPr>
              <a:t>dili</a:t>
            </a:r>
            <a:endParaRPr lang="en-US" sz="1400" dirty="0">
              <a:latin typeface="Arimo Bold"/>
            </a:endParaRPr>
          </a:p>
          <a:p>
            <a:pPr>
              <a:lnSpc>
                <a:spcPts val="1959"/>
              </a:lnSpc>
            </a:pPr>
            <a:r>
              <a:rPr lang="en-US" sz="1400" dirty="0">
                <a:latin typeface="Arimo Bold"/>
              </a:rPr>
              <a:t>A.17. </a:t>
            </a:r>
            <a:r>
              <a:rPr lang="en-US" sz="1400" dirty="0" err="1">
                <a:latin typeface="Arimo Bold"/>
              </a:rPr>
              <a:t>Ses</a:t>
            </a:r>
            <a:r>
              <a:rPr lang="en-US" sz="1400" dirty="0">
                <a:latin typeface="Arimo Bold"/>
              </a:rPr>
              <a:t> </a:t>
            </a:r>
            <a:r>
              <a:rPr lang="en-US" sz="1400" dirty="0" err="1">
                <a:latin typeface="Arimo Bold"/>
              </a:rPr>
              <a:t>uyumları</a:t>
            </a:r>
            <a:endParaRPr lang="en-US" sz="1400" dirty="0">
              <a:latin typeface="Arimo Bold"/>
            </a:endParaRPr>
          </a:p>
          <a:p>
            <a:pPr>
              <a:lnSpc>
                <a:spcPts val="1959"/>
              </a:lnSpc>
            </a:pPr>
            <a:r>
              <a:rPr lang="tr-TR" sz="1400" dirty="0">
                <a:solidFill>
                  <a:srgbClr val="FFBD59"/>
                </a:solidFill>
                <a:latin typeface="Arimo Bold"/>
              </a:rPr>
              <a:t>    </a:t>
            </a:r>
            <a:r>
              <a:rPr lang="en-US" sz="1400" dirty="0">
                <a:solidFill>
                  <a:srgbClr val="FFBD59"/>
                </a:solidFill>
                <a:latin typeface="Arimo Bold"/>
              </a:rPr>
              <a:t>a.  </a:t>
            </a:r>
            <a:r>
              <a:rPr lang="en-US" sz="1400" dirty="0" err="1">
                <a:solidFill>
                  <a:srgbClr val="FFBD59"/>
                </a:solidFill>
                <a:latin typeface="Arimo Bold"/>
              </a:rPr>
              <a:t>Büyük</a:t>
            </a:r>
            <a:r>
              <a:rPr lang="en-US" sz="1400" dirty="0">
                <a:solidFill>
                  <a:srgbClr val="FFBD59"/>
                </a:solidFill>
                <a:latin typeface="Arimo Bold"/>
              </a:rPr>
              <a:t> </a:t>
            </a:r>
            <a:r>
              <a:rPr lang="en-US" sz="1400" dirty="0" err="1">
                <a:solidFill>
                  <a:srgbClr val="FFBD59"/>
                </a:solidFill>
                <a:latin typeface="Arimo Bold"/>
              </a:rPr>
              <a:t>Ünlü</a:t>
            </a:r>
            <a:r>
              <a:rPr lang="en-US" sz="1400" dirty="0">
                <a:solidFill>
                  <a:srgbClr val="FFBD59"/>
                </a:solidFill>
                <a:latin typeface="Arimo Bold"/>
              </a:rPr>
              <a:t> </a:t>
            </a:r>
            <a:r>
              <a:rPr lang="en-US" sz="1400" dirty="0" err="1">
                <a:solidFill>
                  <a:srgbClr val="FFBD59"/>
                </a:solidFill>
                <a:latin typeface="Arimo Bold"/>
              </a:rPr>
              <a:t>Uyumu</a:t>
            </a:r>
            <a:r>
              <a:rPr lang="en-US" sz="1400" dirty="0">
                <a:solidFill>
                  <a:srgbClr val="FFBD59"/>
                </a:solidFill>
                <a:latin typeface="Arimo Bold"/>
              </a:rPr>
              <a:t> (</a:t>
            </a:r>
            <a:r>
              <a:rPr lang="en-US" sz="1400" dirty="0" err="1">
                <a:solidFill>
                  <a:srgbClr val="FFBD59"/>
                </a:solidFill>
                <a:latin typeface="Arimo Bold"/>
              </a:rPr>
              <a:t>Dil</a:t>
            </a:r>
            <a:r>
              <a:rPr lang="en-US" sz="1400" dirty="0">
                <a:solidFill>
                  <a:srgbClr val="FFBD59"/>
                </a:solidFill>
                <a:latin typeface="Arimo Bold"/>
              </a:rPr>
              <a:t>/ </a:t>
            </a:r>
            <a:r>
              <a:rPr lang="en-US" sz="1400" dirty="0" err="1">
                <a:solidFill>
                  <a:srgbClr val="FFBD59"/>
                </a:solidFill>
                <a:latin typeface="Arimo Bold"/>
              </a:rPr>
              <a:t>Kalınlık-İncelik</a:t>
            </a:r>
            <a:r>
              <a:rPr lang="en-US" sz="1400" dirty="0">
                <a:solidFill>
                  <a:srgbClr val="FFBD59"/>
                </a:solidFill>
                <a:latin typeface="Arimo Bold"/>
              </a:rPr>
              <a:t> </a:t>
            </a:r>
            <a:r>
              <a:rPr lang="en-US" sz="1400" dirty="0" err="1">
                <a:solidFill>
                  <a:srgbClr val="FFBD59"/>
                </a:solidFill>
                <a:latin typeface="Arimo Bold"/>
              </a:rPr>
              <a:t>Uyumu</a:t>
            </a:r>
            <a:r>
              <a:rPr lang="en-US" sz="1400" dirty="0">
                <a:solidFill>
                  <a:srgbClr val="FFBD59"/>
                </a:solidFill>
                <a:latin typeface="Arimo Bold"/>
              </a:rPr>
              <a:t>)</a:t>
            </a:r>
          </a:p>
          <a:p>
            <a:pPr>
              <a:lnSpc>
                <a:spcPts val="1959"/>
              </a:lnSpc>
            </a:pPr>
            <a:r>
              <a:rPr lang="tr-TR" sz="1400" dirty="0" smtClean="0">
                <a:solidFill>
                  <a:srgbClr val="FFFFFF"/>
                </a:solidFill>
                <a:latin typeface="Arimo"/>
              </a:rPr>
              <a:t>    </a:t>
            </a:r>
            <a:r>
              <a:rPr lang="en-US" sz="1400" dirty="0" smtClean="0">
                <a:solidFill>
                  <a:srgbClr val="FFFFFF"/>
                </a:solidFill>
                <a:latin typeface="Arimo"/>
              </a:rPr>
              <a:t>b</a:t>
            </a:r>
            <a:r>
              <a:rPr lang="en-US" sz="1400" dirty="0">
                <a:solidFill>
                  <a:srgbClr val="FFFFFF"/>
                </a:solidFill>
                <a:latin typeface="Arimo"/>
              </a:rPr>
              <a:t>.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tr-TR" sz="1400" dirty="0" smtClean="0">
                <a:solidFill>
                  <a:srgbClr val="FFFFFF"/>
                </a:solidFill>
                <a:latin typeface="Arimo"/>
              </a:rPr>
              <a:t>    </a:t>
            </a:r>
            <a:r>
              <a:rPr lang="en-US" sz="1400" dirty="0" smtClean="0">
                <a:solidFill>
                  <a:srgbClr val="FFFFFF"/>
                </a:solidFill>
                <a:latin typeface="Arimo"/>
              </a:rPr>
              <a:t>c</a:t>
            </a:r>
            <a:r>
              <a:rPr lang="en-US" sz="1400" dirty="0">
                <a:solidFill>
                  <a:srgbClr val="FFFFFF"/>
                </a:solidFill>
                <a:latin typeface="Arimo"/>
              </a:rPr>
              <a:t>.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tr-TR" sz="1400" dirty="0" smtClean="0">
                <a:solidFill>
                  <a:srgbClr val="FFFFFF"/>
                </a:solidFill>
                <a:latin typeface="Arimo"/>
              </a:rPr>
              <a:t>    ç.</a:t>
            </a:r>
            <a:r>
              <a:rPr lang="en-US" sz="1400" dirty="0" smtClean="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86112" y="1611182"/>
            <a:ext cx="14809168" cy="6986528"/>
          </a:xfrm>
          <a:prstGeom prst="rect">
            <a:avLst/>
          </a:prstGeom>
        </p:spPr>
        <p:txBody>
          <a:bodyPr wrap="square">
            <a:spAutoFit/>
          </a:bodyPr>
          <a:lstStyle/>
          <a:p>
            <a:pPr lvl="0"/>
            <a:r>
              <a:rPr lang="tr-TR" sz="2800" dirty="0"/>
              <a:t>Ayrıca bazı ekler de tek biçimli olduklarından bu ses uyumuna aykırı dururlar. Bu ekler şunlardır: </a:t>
            </a:r>
          </a:p>
          <a:p>
            <a:r>
              <a:rPr lang="tr-TR" sz="2800" dirty="0"/>
              <a:t>-yor, -ki, -</a:t>
            </a:r>
            <a:r>
              <a:rPr lang="tr-TR" sz="2800" dirty="0" err="1"/>
              <a:t>ken</a:t>
            </a:r>
            <a:r>
              <a:rPr lang="tr-TR" sz="2800" dirty="0"/>
              <a:t>, -</a:t>
            </a:r>
            <a:r>
              <a:rPr lang="tr-TR" sz="2800" dirty="0" err="1"/>
              <a:t>daş</a:t>
            </a:r>
            <a:r>
              <a:rPr lang="tr-TR" sz="2800" dirty="0"/>
              <a:t>, -leyin, -</a:t>
            </a:r>
            <a:r>
              <a:rPr lang="tr-TR" sz="2800" dirty="0" err="1"/>
              <a:t>mtırak</a:t>
            </a:r>
            <a:r>
              <a:rPr lang="tr-TR" sz="2800" dirty="0"/>
              <a:t>, -</a:t>
            </a:r>
            <a:r>
              <a:rPr lang="tr-TR" sz="2800" dirty="0" err="1"/>
              <a:t>gil</a:t>
            </a:r>
            <a:r>
              <a:rPr lang="tr-TR" sz="2800" dirty="0"/>
              <a:t>.</a:t>
            </a:r>
          </a:p>
          <a:p>
            <a:r>
              <a:rPr lang="tr-TR" sz="2800" b="1" dirty="0"/>
              <a:t>Bu ekleri alan kelimeler uyumlu veya uyumsuz olarak karşımıza çıkabilir:</a:t>
            </a:r>
            <a:endParaRPr lang="tr-TR" sz="2800" dirty="0"/>
          </a:p>
          <a:p>
            <a:r>
              <a:rPr lang="tr-TR" sz="2800" dirty="0"/>
              <a:t> </a:t>
            </a:r>
          </a:p>
          <a:p>
            <a:pPr lvl="0"/>
            <a:r>
              <a:rPr lang="tr-TR" sz="2800" dirty="0"/>
              <a:t>okuyor (+), geliyor (-)</a:t>
            </a:r>
          </a:p>
          <a:p>
            <a:pPr lvl="0"/>
            <a:r>
              <a:rPr lang="tr-TR" sz="2800" dirty="0"/>
              <a:t>benimki (+), onunki (-)</a:t>
            </a:r>
          </a:p>
          <a:p>
            <a:pPr lvl="0"/>
            <a:r>
              <a:rPr lang="tr-TR" sz="2800" dirty="0"/>
              <a:t>gelirken (+), koşarken (-)</a:t>
            </a:r>
          </a:p>
          <a:p>
            <a:pPr lvl="0"/>
            <a:r>
              <a:rPr lang="tr-TR" sz="2800" dirty="0"/>
              <a:t>vatandaş (+), meslektaş (-)</a:t>
            </a:r>
          </a:p>
          <a:p>
            <a:pPr lvl="0"/>
            <a:r>
              <a:rPr lang="tr-TR" sz="2800" dirty="0"/>
              <a:t>geceleyin (+), sabahleyin (-)</a:t>
            </a:r>
          </a:p>
          <a:p>
            <a:pPr lvl="0"/>
            <a:r>
              <a:rPr lang="tr-TR" sz="2800" dirty="0"/>
              <a:t>sarımtırak (+), yeşilimtırak (-)</a:t>
            </a:r>
          </a:p>
          <a:p>
            <a:pPr lvl="0"/>
            <a:r>
              <a:rPr lang="tr-TR" sz="2800" dirty="0" err="1"/>
              <a:t>kedigiller</a:t>
            </a:r>
            <a:r>
              <a:rPr lang="tr-TR" sz="2800" dirty="0"/>
              <a:t> (+), baklagiller (-)</a:t>
            </a:r>
          </a:p>
          <a:p>
            <a:r>
              <a:rPr lang="tr-TR" sz="2800" dirty="0"/>
              <a:t> </a:t>
            </a:r>
          </a:p>
          <a:p>
            <a:pPr lvl="0"/>
            <a:r>
              <a:rPr lang="tr-TR" sz="2800" dirty="0"/>
              <a:t>Ses uyumu kuralındaki bir başka istisna da biri ince biri kalın iki kelimeden oluşan ve tek kelime gibi yazılan birleşik kelimelerde görülür. Birleşik kelimelerde ünlü uyumları aranmaz: </a:t>
            </a:r>
            <a:r>
              <a:rPr lang="tr-TR" sz="2800" dirty="0">
                <a:solidFill>
                  <a:schemeClr val="bg1"/>
                </a:solidFill>
              </a:rPr>
              <a:t>Boğaziçi, pisboğaz, çavuşüzümü, delikanlı, demirbaş</a:t>
            </a:r>
            <a:r>
              <a:rPr lang="tr-TR" sz="2800" dirty="0"/>
              <a:t> vb.</a:t>
            </a:r>
          </a:p>
          <a:p>
            <a:endParaRPr lang="tr-TR" sz="2800" dirty="0"/>
          </a:p>
        </p:txBody>
      </p:sp>
    </p:spTree>
    <p:extLst>
      <p:ext uri="{BB962C8B-B14F-4D97-AF65-F5344CB8AC3E}">
        <p14:creationId xmlns:p14="http://schemas.microsoft.com/office/powerpoint/2010/main" val="697160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A.10. “c, ğ, l, m, n, r, v, z” </a:t>
            </a:r>
          </a:p>
          <a:p>
            <a:pPr>
              <a:lnSpc>
                <a:spcPts val="1959"/>
              </a:lnSpc>
            </a:pPr>
            <a:r>
              <a:rPr lang="en-US" sz="1400" dirty="0">
                <a:latin typeface="Arimo Bold"/>
              </a:rPr>
              <a:t>A.11. </a:t>
            </a:r>
            <a:r>
              <a:rPr lang="en-US" sz="1400" dirty="0" err="1">
                <a:latin typeface="Arimo Bold"/>
              </a:rPr>
              <a:t>Sonda</a:t>
            </a:r>
            <a:r>
              <a:rPr lang="en-US" sz="1400" dirty="0">
                <a:latin typeface="Arimo Bold"/>
              </a:rPr>
              <a:t> “b, c, d, g</a:t>
            </a:r>
          </a:p>
          <a:p>
            <a:pPr>
              <a:lnSpc>
                <a:spcPts val="1959"/>
              </a:lnSpc>
            </a:pPr>
            <a:r>
              <a:rPr lang="en-US" sz="1400" dirty="0">
                <a:latin typeface="Arimo Bold"/>
              </a:rPr>
              <a:t>A.12. "f, h, j, v" </a:t>
            </a:r>
          </a:p>
          <a:p>
            <a:pPr>
              <a:lnSpc>
                <a:spcPts val="1959"/>
              </a:lnSpc>
            </a:pPr>
            <a:r>
              <a:rPr lang="en-US" sz="1400" dirty="0">
                <a:latin typeface="Arimo Bold"/>
              </a:rPr>
              <a:t>A.13. </a:t>
            </a:r>
            <a:r>
              <a:rPr lang="en-US" sz="1400" dirty="0" err="1">
                <a:latin typeface="Arimo Bold"/>
              </a:rPr>
              <a:t>Sonda</a:t>
            </a:r>
            <a:r>
              <a:rPr lang="en-US" sz="1400" dirty="0">
                <a:latin typeface="Arimo Bold"/>
              </a:rPr>
              <a:t> </a:t>
            </a:r>
            <a:r>
              <a:rPr lang="en-US" sz="1400" dirty="0" err="1">
                <a:latin typeface="Arimo Bold"/>
              </a:rPr>
              <a:t>ünsüz</a:t>
            </a:r>
            <a:r>
              <a:rPr lang="en-US" sz="1400" dirty="0">
                <a:latin typeface="Arimo Bold"/>
              </a:rPr>
              <a:t> </a:t>
            </a:r>
            <a:r>
              <a:rPr lang="en-US" sz="1400" dirty="0" err="1">
                <a:latin typeface="Arimo Bold"/>
              </a:rPr>
              <a:t>çiftleri</a:t>
            </a:r>
            <a:endParaRPr lang="en-US" sz="1400" dirty="0">
              <a:latin typeface="Arimo Bold"/>
            </a:endParaRPr>
          </a:p>
          <a:p>
            <a:pPr>
              <a:lnSpc>
                <a:spcPts val="1959"/>
              </a:lnSpc>
            </a:pPr>
            <a:r>
              <a:rPr lang="en-US" sz="1400" dirty="0">
                <a:latin typeface="Arimo Bold"/>
              </a:rPr>
              <a:t>A.14. "</a:t>
            </a:r>
            <a:r>
              <a:rPr lang="en-US" sz="1400" dirty="0" err="1">
                <a:latin typeface="Arimo Bold"/>
              </a:rPr>
              <a:t>ı</a:t>
            </a:r>
            <a:r>
              <a:rPr lang="en-US" sz="1400" dirty="0">
                <a:latin typeface="Arimo Bold"/>
              </a:rPr>
              <a:t>" </a:t>
            </a:r>
            <a:r>
              <a:rPr lang="en-US" sz="1400" dirty="0" err="1">
                <a:latin typeface="Arimo Bold"/>
              </a:rPr>
              <a:t>ünlüsü</a:t>
            </a:r>
            <a:endParaRPr lang="en-US" sz="1400" dirty="0">
              <a:latin typeface="Arimo Bold"/>
            </a:endParaRPr>
          </a:p>
          <a:p>
            <a:pPr>
              <a:lnSpc>
                <a:spcPts val="1959"/>
              </a:lnSpc>
            </a:pPr>
            <a:r>
              <a:rPr lang="en-US" sz="1400" dirty="0">
                <a:latin typeface="Arimo Bold"/>
              </a:rPr>
              <a:t>A.15. </a:t>
            </a:r>
            <a:r>
              <a:rPr lang="en-US" sz="1400" dirty="0" err="1">
                <a:latin typeface="Arimo Bold"/>
              </a:rPr>
              <a:t>Yansıma</a:t>
            </a:r>
            <a:r>
              <a:rPr lang="en-US" sz="1400" dirty="0">
                <a:latin typeface="Arimo Bold"/>
              </a:rPr>
              <a:t> </a:t>
            </a:r>
            <a:r>
              <a:rPr lang="en-US" sz="1400" dirty="0" err="1">
                <a:latin typeface="Arimo Bold"/>
              </a:rPr>
              <a:t>sesler</a:t>
            </a:r>
            <a:endParaRPr lang="en-US" sz="1400" dirty="0">
              <a:latin typeface="Arimo Bold"/>
            </a:endParaRPr>
          </a:p>
          <a:p>
            <a:pPr>
              <a:lnSpc>
                <a:spcPts val="1959"/>
              </a:lnSpc>
            </a:pPr>
            <a:r>
              <a:rPr lang="en-US" sz="1400" dirty="0">
                <a:latin typeface="Arimo Bold"/>
              </a:rPr>
              <a:t>A.16. </a:t>
            </a:r>
            <a:r>
              <a:rPr lang="en-US" sz="1400" dirty="0" err="1">
                <a:latin typeface="Arimo Bold"/>
              </a:rPr>
              <a:t>Çocuk</a:t>
            </a:r>
            <a:r>
              <a:rPr lang="en-US" sz="1400" dirty="0">
                <a:latin typeface="Arimo Bold"/>
              </a:rPr>
              <a:t> </a:t>
            </a:r>
            <a:r>
              <a:rPr lang="en-US" sz="1400" dirty="0" err="1">
                <a:latin typeface="Arimo Bold"/>
              </a:rPr>
              <a:t>dili</a:t>
            </a:r>
            <a:endParaRPr lang="en-US" sz="1400" dirty="0">
              <a:latin typeface="Arimo Bold"/>
            </a:endParaRPr>
          </a:p>
          <a:p>
            <a:pPr>
              <a:lnSpc>
                <a:spcPts val="1959"/>
              </a:lnSpc>
            </a:pPr>
            <a:r>
              <a:rPr lang="en-US" sz="1400" dirty="0">
                <a:latin typeface="Arimo Bold"/>
              </a:rPr>
              <a:t>A.17. </a:t>
            </a:r>
            <a:r>
              <a:rPr lang="en-US" sz="1400" dirty="0" err="1">
                <a:latin typeface="Arimo Bold"/>
              </a:rPr>
              <a:t>Ses</a:t>
            </a:r>
            <a:r>
              <a:rPr lang="en-US" sz="1400" dirty="0">
                <a:latin typeface="Arimo Bold"/>
              </a:rPr>
              <a:t> </a:t>
            </a:r>
            <a:r>
              <a:rPr lang="en-US" sz="1400" dirty="0" err="1">
                <a:latin typeface="Arimo Bold"/>
              </a:rPr>
              <a:t>uyumları</a:t>
            </a:r>
            <a:endParaRPr lang="en-US" sz="1400" dirty="0">
              <a:latin typeface="Arimo Bold"/>
            </a:endParaRPr>
          </a:p>
          <a:p>
            <a:pPr>
              <a:lnSpc>
                <a:spcPts val="1959"/>
              </a:lnSpc>
            </a:pPr>
            <a:r>
              <a:rPr lang="tr-TR" sz="1400" dirty="0">
                <a:latin typeface="Arimo Bold"/>
              </a:rPr>
              <a:t>    </a:t>
            </a:r>
            <a:r>
              <a:rPr lang="en-US" sz="1400" dirty="0">
                <a:latin typeface="Arimo Bold"/>
              </a:rPr>
              <a:t>a.  </a:t>
            </a:r>
            <a:r>
              <a:rPr lang="en-US" sz="1400" dirty="0" err="1">
                <a:latin typeface="Arimo Bold"/>
              </a:rPr>
              <a:t>Büyük</a:t>
            </a:r>
            <a:r>
              <a:rPr lang="en-US" sz="1400" dirty="0">
                <a:latin typeface="Arimo Bold"/>
              </a:rPr>
              <a:t> </a:t>
            </a:r>
            <a:r>
              <a:rPr lang="en-US" sz="1400" dirty="0" err="1">
                <a:latin typeface="Arimo Bold"/>
              </a:rPr>
              <a:t>Ünlü</a:t>
            </a:r>
            <a:r>
              <a:rPr lang="en-US" sz="1400" dirty="0">
                <a:latin typeface="Arimo Bold"/>
              </a:rPr>
              <a:t> </a:t>
            </a:r>
            <a:r>
              <a:rPr lang="en-US" sz="1400" dirty="0" err="1">
                <a:latin typeface="Arimo Bold"/>
              </a:rPr>
              <a:t>Uyumu</a:t>
            </a:r>
            <a:r>
              <a:rPr lang="en-US" sz="1400" dirty="0">
                <a:latin typeface="Arimo Bold"/>
              </a:rPr>
              <a:t> (</a:t>
            </a:r>
            <a:r>
              <a:rPr lang="en-US" sz="1400" dirty="0" err="1">
                <a:latin typeface="Arimo Bold"/>
              </a:rPr>
              <a:t>Dil</a:t>
            </a:r>
            <a:r>
              <a:rPr lang="en-US" sz="1400" dirty="0">
                <a:latin typeface="Arimo Bold"/>
              </a:rPr>
              <a:t>/ </a:t>
            </a:r>
            <a:r>
              <a:rPr lang="en-US" sz="1400" dirty="0" err="1">
                <a:latin typeface="Arimo Bold"/>
              </a:rPr>
              <a:t>Kalınlık-İncelik</a:t>
            </a:r>
            <a:r>
              <a:rPr lang="en-US" sz="1400" dirty="0">
                <a:latin typeface="Arimo Bold"/>
              </a:rPr>
              <a:t> </a:t>
            </a:r>
            <a:r>
              <a:rPr lang="en-US" sz="1400" dirty="0" err="1">
                <a:latin typeface="Arimo Bold"/>
              </a:rPr>
              <a:t>Uyumu</a:t>
            </a:r>
            <a:r>
              <a:rPr lang="en-US" sz="1400" dirty="0">
                <a:latin typeface="Arimo Bold"/>
              </a:rPr>
              <a:t>)</a:t>
            </a:r>
          </a:p>
          <a:p>
            <a:pPr>
              <a:lnSpc>
                <a:spcPts val="1959"/>
              </a:lnSpc>
            </a:pPr>
            <a:r>
              <a:rPr lang="tr-TR" sz="1400" dirty="0">
                <a:solidFill>
                  <a:srgbClr val="FFBD59"/>
                </a:solidFill>
                <a:latin typeface="Arimo Bold"/>
              </a:rPr>
              <a:t>    </a:t>
            </a:r>
            <a:r>
              <a:rPr lang="en-US" sz="1400" dirty="0">
                <a:solidFill>
                  <a:srgbClr val="FFBD59"/>
                </a:solidFill>
                <a:latin typeface="Arimo Bold"/>
              </a:rPr>
              <a:t>b. </a:t>
            </a:r>
            <a:r>
              <a:rPr lang="en-US" sz="1400" dirty="0" err="1">
                <a:solidFill>
                  <a:srgbClr val="FFBD59"/>
                </a:solidFill>
                <a:latin typeface="Arimo Bold"/>
              </a:rPr>
              <a:t>Küçük</a:t>
            </a:r>
            <a:r>
              <a:rPr lang="en-US" sz="1400" dirty="0">
                <a:solidFill>
                  <a:srgbClr val="FFBD59"/>
                </a:solidFill>
                <a:latin typeface="Arimo Bold"/>
              </a:rPr>
              <a:t> </a:t>
            </a:r>
            <a:r>
              <a:rPr lang="en-US" sz="1400" dirty="0" err="1">
                <a:solidFill>
                  <a:srgbClr val="FFBD59"/>
                </a:solidFill>
                <a:latin typeface="Arimo Bold"/>
              </a:rPr>
              <a:t>Ünlü</a:t>
            </a:r>
            <a:r>
              <a:rPr lang="en-US" sz="1400" dirty="0">
                <a:solidFill>
                  <a:srgbClr val="FFBD59"/>
                </a:solidFill>
                <a:latin typeface="Arimo Bold"/>
              </a:rPr>
              <a:t> </a:t>
            </a:r>
            <a:r>
              <a:rPr lang="en-US" sz="1400" dirty="0" err="1">
                <a:solidFill>
                  <a:srgbClr val="FFBD59"/>
                </a:solidFill>
                <a:latin typeface="Arimo Bold"/>
              </a:rPr>
              <a:t>Uyumu</a:t>
            </a:r>
            <a:r>
              <a:rPr lang="en-US" sz="1400" dirty="0">
                <a:solidFill>
                  <a:srgbClr val="FFBD59"/>
                </a:solidFill>
                <a:latin typeface="Arimo Bold"/>
              </a:rPr>
              <a:t> (</a:t>
            </a:r>
            <a:r>
              <a:rPr lang="en-US" sz="1400" dirty="0" err="1">
                <a:solidFill>
                  <a:srgbClr val="FFBD59"/>
                </a:solidFill>
                <a:latin typeface="Arimo Bold"/>
              </a:rPr>
              <a:t>Dudak</a:t>
            </a:r>
            <a:r>
              <a:rPr lang="en-US" sz="1400" dirty="0">
                <a:solidFill>
                  <a:srgbClr val="FFBD59"/>
                </a:solidFill>
                <a:latin typeface="Arimo Bold"/>
              </a:rPr>
              <a:t>/ </a:t>
            </a:r>
            <a:r>
              <a:rPr lang="en-US" sz="1400" dirty="0" err="1">
                <a:solidFill>
                  <a:srgbClr val="FFBD59"/>
                </a:solidFill>
                <a:latin typeface="Arimo Bold"/>
              </a:rPr>
              <a:t>Düzlük-Yuvarlaklık</a:t>
            </a:r>
            <a:r>
              <a:rPr lang="en-US" sz="1400" dirty="0">
                <a:solidFill>
                  <a:srgbClr val="FFBD59"/>
                </a:solidFill>
                <a:latin typeface="Arimo Bold"/>
              </a:rPr>
              <a:t> </a:t>
            </a:r>
            <a:r>
              <a:rPr lang="en-US" sz="1400" dirty="0" err="1">
                <a:solidFill>
                  <a:srgbClr val="FFBD59"/>
                </a:solidFill>
                <a:latin typeface="Arimo Bold"/>
              </a:rPr>
              <a:t>Uyumu</a:t>
            </a:r>
            <a:r>
              <a:rPr lang="en-US" sz="1400" dirty="0">
                <a:solidFill>
                  <a:srgbClr val="FFBD59"/>
                </a:solidFill>
                <a:latin typeface="Arimo Bold"/>
              </a:rPr>
              <a:t>)</a:t>
            </a:r>
          </a:p>
          <a:p>
            <a:pPr>
              <a:lnSpc>
                <a:spcPts val="1959"/>
              </a:lnSpc>
            </a:pPr>
            <a:r>
              <a:rPr lang="tr-TR" sz="1400" dirty="0" smtClean="0">
                <a:solidFill>
                  <a:srgbClr val="FFFFFF"/>
                </a:solidFill>
                <a:latin typeface="Arimo"/>
              </a:rPr>
              <a:t>    </a:t>
            </a:r>
            <a:r>
              <a:rPr lang="en-US" sz="1400" dirty="0" smtClean="0">
                <a:solidFill>
                  <a:srgbClr val="FFFFFF"/>
                </a:solidFill>
                <a:latin typeface="Arimo"/>
              </a:rPr>
              <a:t>c</a:t>
            </a:r>
            <a:r>
              <a:rPr lang="en-US" sz="1400" dirty="0">
                <a:solidFill>
                  <a:srgbClr val="FFFFFF"/>
                </a:solidFill>
                <a:latin typeface="Arimo"/>
              </a:rPr>
              <a:t>.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tr-TR" sz="1400" dirty="0" smtClean="0">
                <a:solidFill>
                  <a:srgbClr val="FFFFFF"/>
                </a:solidFill>
                <a:latin typeface="Arimo"/>
              </a:rPr>
              <a:t>    ç.</a:t>
            </a:r>
            <a:r>
              <a:rPr lang="en-US" sz="1400" dirty="0" smtClean="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2539778"/>
            <a:ext cx="14809168" cy="5262979"/>
          </a:xfrm>
          <a:prstGeom prst="rect">
            <a:avLst/>
          </a:prstGeom>
        </p:spPr>
        <p:txBody>
          <a:bodyPr wrap="square">
            <a:spAutoFit/>
          </a:bodyPr>
          <a:lstStyle/>
          <a:p>
            <a:pPr lvl="0"/>
            <a:r>
              <a:rPr lang="tr-TR" sz="2800" b="1" i="1" dirty="0" smtClean="0">
                <a:solidFill>
                  <a:schemeClr val="bg1"/>
                </a:solidFill>
              </a:rPr>
              <a:t>b. Küçük </a:t>
            </a:r>
            <a:r>
              <a:rPr lang="tr-TR" sz="2800" b="1" i="1" dirty="0">
                <a:solidFill>
                  <a:schemeClr val="bg1"/>
                </a:solidFill>
              </a:rPr>
              <a:t>Ünlü Uyumu (Dudak/ Düzlük-Yuvarlaklık Uyumu)</a:t>
            </a:r>
          </a:p>
          <a:p>
            <a:r>
              <a:rPr lang="tr-TR" sz="2800" dirty="0"/>
              <a:t> </a:t>
            </a:r>
          </a:p>
          <a:p>
            <a:r>
              <a:rPr lang="tr-TR" sz="2800" b="1" dirty="0"/>
              <a:t>1. Düz ünlülerden (</a:t>
            </a:r>
            <a:r>
              <a:rPr lang="tr-TR" sz="2800" b="1" dirty="0" smtClean="0"/>
              <a:t>a, e, ı, </a:t>
            </a:r>
            <a:r>
              <a:rPr lang="tr-TR" sz="2800" b="1" dirty="0"/>
              <a:t>i) sonra düz ünlüler (</a:t>
            </a:r>
            <a:r>
              <a:rPr lang="tr-TR" sz="2800" b="1" dirty="0" smtClean="0"/>
              <a:t>a, e, ı, </a:t>
            </a:r>
            <a:r>
              <a:rPr lang="tr-TR" sz="2800" b="1" dirty="0"/>
              <a:t>i) gelir.</a:t>
            </a:r>
            <a:endParaRPr lang="tr-TR" sz="2800" dirty="0"/>
          </a:p>
          <a:p>
            <a:r>
              <a:rPr lang="tr-TR" sz="2800" dirty="0"/>
              <a:t> </a:t>
            </a:r>
          </a:p>
          <a:p>
            <a:r>
              <a:rPr lang="tr-TR" sz="2800" dirty="0"/>
              <a:t>Düz ve ince ünlülü kelimeler: Birinci ünlü e/i ise sonraki ünlüler e veya i olur: mesleklerin</a:t>
            </a:r>
          </a:p>
          <a:p>
            <a:r>
              <a:rPr lang="tr-TR" sz="2800" dirty="0"/>
              <a:t>Düz ve kalın ünlülü kelimeler: Birinci ünlü a/ı ise sonraki ünlüler a veya ı olur: ağaçlarında</a:t>
            </a:r>
          </a:p>
          <a:p>
            <a:r>
              <a:rPr lang="tr-TR" sz="2800" dirty="0"/>
              <a:t> </a:t>
            </a:r>
          </a:p>
          <a:p>
            <a:pPr lvl="0"/>
            <a:r>
              <a:rPr lang="tr-TR" sz="2800" b="1" dirty="0"/>
              <a:t>Yuvarlak ünlülerden (o, ö, u, ü) sonra ya düz-geniş (a, e) ya da dar-yuvarlak (</a:t>
            </a:r>
            <a:r>
              <a:rPr lang="tr-TR" sz="2800" b="1" dirty="0" smtClean="0"/>
              <a:t>u, </a:t>
            </a:r>
            <a:r>
              <a:rPr lang="tr-TR" sz="2800" b="1" dirty="0"/>
              <a:t>ü) ünlüler gelir. </a:t>
            </a:r>
            <a:r>
              <a:rPr lang="tr-TR" sz="2800" dirty="0"/>
              <a:t>Soluğumuzun, ocaklar, kurbağalarla, oldurmuşlar mıdır; gözünüzün, görecek, sürüngenlerin, </a:t>
            </a:r>
            <a:r>
              <a:rPr lang="tr-TR" sz="2800" dirty="0" smtClean="0"/>
              <a:t>öldürmüşler midir </a:t>
            </a:r>
            <a:r>
              <a:rPr lang="tr-TR" sz="2800" dirty="0"/>
              <a:t>vb.</a:t>
            </a:r>
          </a:p>
          <a:p>
            <a:r>
              <a:rPr lang="tr-TR" sz="2800" dirty="0"/>
              <a:t> </a:t>
            </a:r>
          </a:p>
          <a:p>
            <a:endParaRPr lang="tr-TR" sz="2800" dirty="0"/>
          </a:p>
        </p:txBody>
      </p:sp>
    </p:spTree>
    <p:extLst>
      <p:ext uri="{BB962C8B-B14F-4D97-AF65-F5344CB8AC3E}">
        <p14:creationId xmlns:p14="http://schemas.microsoft.com/office/powerpoint/2010/main" val="909507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A.10. “c, ğ, l, m, n, r, v, z” </a:t>
            </a:r>
          </a:p>
          <a:p>
            <a:pPr>
              <a:lnSpc>
                <a:spcPts val="1959"/>
              </a:lnSpc>
            </a:pPr>
            <a:r>
              <a:rPr lang="en-US" sz="1400" dirty="0">
                <a:latin typeface="Arimo Bold"/>
              </a:rPr>
              <a:t>A.11. </a:t>
            </a:r>
            <a:r>
              <a:rPr lang="en-US" sz="1400" dirty="0" err="1">
                <a:latin typeface="Arimo Bold"/>
              </a:rPr>
              <a:t>Sonda</a:t>
            </a:r>
            <a:r>
              <a:rPr lang="en-US" sz="1400" dirty="0">
                <a:latin typeface="Arimo Bold"/>
              </a:rPr>
              <a:t> “b, c, d, g</a:t>
            </a:r>
          </a:p>
          <a:p>
            <a:pPr>
              <a:lnSpc>
                <a:spcPts val="1959"/>
              </a:lnSpc>
            </a:pPr>
            <a:r>
              <a:rPr lang="en-US" sz="1400" dirty="0">
                <a:latin typeface="Arimo Bold"/>
              </a:rPr>
              <a:t>A.12. "f, h, j, v" </a:t>
            </a:r>
          </a:p>
          <a:p>
            <a:pPr>
              <a:lnSpc>
                <a:spcPts val="1959"/>
              </a:lnSpc>
            </a:pPr>
            <a:r>
              <a:rPr lang="en-US" sz="1400" dirty="0">
                <a:latin typeface="Arimo Bold"/>
              </a:rPr>
              <a:t>A.13. </a:t>
            </a:r>
            <a:r>
              <a:rPr lang="en-US" sz="1400" dirty="0" err="1">
                <a:latin typeface="Arimo Bold"/>
              </a:rPr>
              <a:t>Sonda</a:t>
            </a:r>
            <a:r>
              <a:rPr lang="en-US" sz="1400" dirty="0">
                <a:latin typeface="Arimo Bold"/>
              </a:rPr>
              <a:t> </a:t>
            </a:r>
            <a:r>
              <a:rPr lang="en-US" sz="1400" dirty="0" err="1">
                <a:latin typeface="Arimo Bold"/>
              </a:rPr>
              <a:t>ünsüz</a:t>
            </a:r>
            <a:r>
              <a:rPr lang="en-US" sz="1400" dirty="0">
                <a:latin typeface="Arimo Bold"/>
              </a:rPr>
              <a:t> </a:t>
            </a:r>
            <a:r>
              <a:rPr lang="en-US" sz="1400" dirty="0" err="1">
                <a:latin typeface="Arimo Bold"/>
              </a:rPr>
              <a:t>çiftleri</a:t>
            </a:r>
            <a:endParaRPr lang="en-US" sz="1400" dirty="0">
              <a:latin typeface="Arimo Bold"/>
            </a:endParaRPr>
          </a:p>
          <a:p>
            <a:pPr>
              <a:lnSpc>
                <a:spcPts val="1959"/>
              </a:lnSpc>
            </a:pPr>
            <a:r>
              <a:rPr lang="en-US" sz="1400" dirty="0">
                <a:latin typeface="Arimo Bold"/>
              </a:rPr>
              <a:t>A.14. "</a:t>
            </a:r>
            <a:r>
              <a:rPr lang="en-US" sz="1400" dirty="0" err="1">
                <a:latin typeface="Arimo Bold"/>
              </a:rPr>
              <a:t>ı</a:t>
            </a:r>
            <a:r>
              <a:rPr lang="en-US" sz="1400" dirty="0">
                <a:latin typeface="Arimo Bold"/>
              </a:rPr>
              <a:t>" </a:t>
            </a:r>
            <a:r>
              <a:rPr lang="en-US" sz="1400" dirty="0" err="1">
                <a:latin typeface="Arimo Bold"/>
              </a:rPr>
              <a:t>ünlüsü</a:t>
            </a:r>
            <a:endParaRPr lang="en-US" sz="1400" dirty="0">
              <a:latin typeface="Arimo Bold"/>
            </a:endParaRPr>
          </a:p>
          <a:p>
            <a:pPr>
              <a:lnSpc>
                <a:spcPts val="1959"/>
              </a:lnSpc>
            </a:pPr>
            <a:r>
              <a:rPr lang="en-US" sz="1400" dirty="0">
                <a:latin typeface="Arimo Bold"/>
              </a:rPr>
              <a:t>A.15. </a:t>
            </a:r>
            <a:r>
              <a:rPr lang="en-US" sz="1400" dirty="0" err="1">
                <a:latin typeface="Arimo Bold"/>
              </a:rPr>
              <a:t>Yansıma</a:t>
            </a:r>
            <a:r>
              <a:rPr lang="en-US" sz="1400" dirty="0">
                <a:latin typeface="Arimo Bold"/>
              </a:rPr>
              <a:t> </a:t>
            </a:r>
            <a:r>
              <a:rPr lang="en-US" sz="1400" dirty="0" err="1">
                <a:latin typeface="Arimo Bold"/>
              </a:rPr>
              <a:t>sesler</a:t>
            </a:r>
            <a:endParaRPr lang="en-US" sz="1400" dirty="0">
              <a:latin typeface="Arimo Bold"/>
            </a:endParaRPr>
          </a:p>
          <a:p>
            <a:pPr>
              <a:lnSpc>
                <a:spcPts val="1959"/>
              </a:lnSpc>
            </a:pPr>
            <a:r>
              <a:rPr lang="en-US" sz="1400" dirty="0">
                <a:latin typeface="Arimo Bold"/>
              </a:rPr>
              <a:t>A.16. </a:t>
            </a:r>
            <a:r>
              <a:rPr lang="en-US" sz="1400" dirty="0" err="1">
                <a:latin typeface="Arimo Bold"/>
              </a:rPr>
              <a:t>Çocuk</a:t>
            </a:r>
            <a:r>
              <a:rPr lang="en-US" sz="1400" dirty="0">
                <a:latin typeface="Arimo Bold"/>
              </a:rPr>
              <a:t> </a:t>
            </a:r>
            <a:r>
              <a:rPr lang="en-US" sz="1400" dirty="0" err="1">
                <a:latin typeface="Arimo Bold"/>
              </a:rPr>
              <a:t>dili</a:t>
            </a:r>
            <a:endParaRPr lang="en-US" sz="1400" dirty="0">
              <a:latin typeface="Arimo Bold"/>
            </a:endParaRPr>
          </a:p>
          <a:p>
            <a:pPr>
              <a:lnSpc>
                <a:spcPts val="1959"/>
              </a:lnSpc>
            </a:pPr>
            <a:r>
              <a:rPr lang="en-US" sz="1400" dirty="0">
                <a:latin typeface="Arimo Bold"/>
              </a:rPr>
              <a:t>A.17. </a:t>
            </a:r>
            <a:r>
              <a:rPr lang="en-US" sz="1400" dirty="0" err="1">
                <a:latin typeface="Arimo Bold"/>
              </a:rPr>
              <a:t>Ses</a:t>
            </a:r>
            <a:r>
              <a:rPr lang="en-US" sz="1400" dirty="0">
                <a:latin typeface="Arimo Bold"/>
              </a:rPr>
              <a:t> </a:t>
            </a:r>
            <a:r>
              <a:rPr lang="en-US" sz="1400" dirty="0" err="1">
                <a:latin typeface="Arimo Bold"/>
              </a:rPr>
              <a:t>uyumları</a:t>
            </a:r>
            <a:endParaRPr lang="en-US" sz="1400" dirty="0">
              <a:latin typeface="Arimo Bold"/>
            </a:endParaRPr>
          </a:p>
          <a:p>
            <a:pPr>
              <a:lnSpc>
                <a:spcPts val="1959"/>
              </a:lnSpc>
            </a:pPr>
            <a:r>
              <a:rPr lang="tr-TR" sz="1400" dirty="0">
                <a:latin typeface="Arimo Bold"/>
              </a:rPr>
              <a:t>    </a:t>
            </a:r>
            <a:r>
              <a:rPr lang="en-US" sz="1400" dirty="0">
                <a:latin typeface="Arimo Bold"/>
              </a:rPr>
              <a:t>a.  </a:t>
            </a:r>
            <a:r>
              <a:rPr lang="en-US" sz="1400" dirty="0" err="1">
                <a:latin typeface="Arimo Bold"/>
              </a:rPr>
              <a:t>Büyük</a:t>
            </a:r>
            <a:r>
              <a:rPr lang="en-US" sz="1400" dirty="0">
                <a:latin typeface="Arimo Bold"/>
              </a:rPr>
              <a:t> </a:t>
            </a:r>
            <a:r>
              <a:rPr lang="en-US" sz="1400" dirty="0" err="1">
                <a:latin typeface="Arimo Bold"/>
              </a:rPr>
              <a:t>Ünlü</a:t>
            </a:r>
            <a:r>
              <a:rPr lang="en-US" sz="1400" dirty="0">
                <a:latin typeface="Arimo Bold"/>
              </a:rPr>
              <a:t> </a:t>
            </a:r>
            <a:r>
              <a:rPr lang="en-US" sz="1400" dirty="0" err="1">
                <a:latin typeface="Arimo Bold"/>
              </a:rPr>
              <a:t>Uyumu</a:t>
            </a:r>
            <a:r>
              <a:rPr lang="en-US" sz="1400" dirty="0">
                <a:latin typeface="Arimo Bold"/>
              </a:rPr>
              <a:t> (</a:t>
            </a:r>
            <a:r>
              <a:rPr lang="en-US" sz="1400" dirty="0" err="1">
                <a:latin typeface="Arimo Bold"/>
              </a:rPr>
              <a:t>Dil</a:t>
            </a:r>
            <a:r>
              <a:rPr lang="en-US" sz="1400" dirty="0">
                <a:latin typeface="Arimo Bold"/>
              </a:rPr>
              <a:t>/ </a:t>
            </a:r>
            <a:r>
              <a:rPr lang="en-US" sz="1400" dirty="0" err="1">
                <a:latin typeface="Arimo Bold"/>
              </a:rPr>
              <a:t>Kalınlık-İncelik</a:t>
            </a:r>
            <a:r>
              <a:rPr lang="en-US" sz="1400" dirty="0">
                <a:latin typeface="Arimo Bold"/>
              </a:rPr>
              <a:t> </a:t>
            </a:r>
            <a:r>
              <a:rPr lang="en-US" sz="1400" dirty="0" err="1">
                <a:latin typeface="Arimo Bold"/>
              </a:rPr>
              <a:t>Uyumu</a:t>
            </a:r>
            <a:r>
              <a:rPr lang="en-US" sz="1400" dirty="0">
                <a:latin typeface="Arimo Bold"/>
              </a:rPr>
              <a:t>)</a:t>
            </a:r>
          </a:p>
          <a:p>
            <a:pPr>
              <a:lnSpc>
                <a:spcPts val="1959"/>
              </a:lnSpc>
            </a:pPr>
            <a:r>
              <a:rPr lang="tr-TR" sz="1400" dirty="0">
                <a:solidFill>
                  <a:srgbClr val="FFBD59"/>
                </a:solidFill>
                <a:latin typeface="Arimo Bold"/>
              </a:rPr>
              <a:t>    </a:t>
            </a:r>
            <a:r>
              <a:rPr lang="en-US" sz="1400" dirty="0">
                <a:solidFill>
                  <a:srgbClr val="FFBD59"/>
                </a:solidFill>
                <a:latin typeface="Arimo Bold"/>
              </a:rPr>
              <a:t>b. </a:t>
            </a:r>
            <a:r>
              <a:rPr lang="en-US" sz="1400" dirty="0" err="1">
                <a:solidFill>
                  <a:srgbClr val="FFBD59"/>
                </a:solidFill>
                <a:latin typeface="Arimo Bold"/>
              </a:rPr>
              <a:t>Küçük</a:t>
            </a:r>
            <a:r>
              <a:rPr lang="en-US" sz="1400" dirty="0">
                <a:solidFill>
                  <a:srgbClr val="FFBD59"/>
                </a:solidFill>
                <a:latin typeface="Arimo Bold"/>
              </a:rPr>
              <a:t> </a:t>
            </a:r>
            <a:r>
              <a:rPr lang="en-US" sz="1400" dirty="0" err="1">
                <a:solidFill>
                  <a:srgbClr val="FFBD59"/>
                </a:solidFill>
                <a:latin typeface="Arimo Bold"/>
              </a:rPr>
              <a:t>Ünlü</a:t>
            </a:r>
            <a:r>
              <a:rPr lang="en-US" sz="1400" dirty="0">
                <a:solidFill>
                  <a:srgbClr val="FFBD59"/>
                </a:solidFill>
                <a:latin typeface="Arimo Bold"/>
              </a:rPr>
              <a:t> </a:t>
            </a:r>
            <a:r>
              <a:rPr lang="en-US" sz="1400" dirty="0" err="1">
                <a:solidFill>
                  <a:srgbClr val="FFBD59"/>
                </a:solidFill>
                <a:latin typeface="Arimo Bold"/>
              </a:rPr>
              <a:t>Uyumu</a:t>
            </a:r>
            <a:r>
              <a:rPr lang="en-US" sz="1400" dirty="0">
                <a:solidFill>
                  <a:srgbClr val="FFBD59"/>
                </a:solidFill>
                <a:latin typeface="Arimo Bold"/>
              </a:rPr>
              <a:t> (</a:t>
            </a:r>
            <a:r>
              <a:rPr lang="en-US" sz="1400" dirty="0" err="1">
                <a:solidFill>
                  <a:srgbClr val="FFBD59"/>
                </a:solidFill>
                <a:latin typeface="Arimo Bold"/>
              </a:rPr>
              <a:t>Dudak</a:t>
            </a:r>
            <a:r>
              <a:rPr lang="en-US" sz="1400" dirty="0">
                <a:solidFill>
                  <a:srgbClr val="FFBD59"/>
                </a:solidFill>
                <a:latin typeface="Arimo Bold"/>
              </a:rPr>
              <a:t>/ </a:t>
            </a:r>
            <a:r>
              <a:rPr lang="en-US" sz="1400" dirty="0" err="1">
                <a:solidFill>
                  <a:srgbClr val="FFBD59"/>
                </a:solidFill>
                <a:latin typeface="Arimo Bold"/>
              </a:rPr>
              <a:t>Düzlük-Yuvarlaklık</a:t>
            </a:r>
            <a:r>
              <a:rPr lang="en-US" sz="1400" dirty="0">
                <a:solidFill>
                  <a:srgbClr val="FFBD59"/>
                </a:solidFill>
                <a:latin typeface="Arimo Bold"/>
              </a:rPr>
              <a:t> </a:t>
            </a:r>
            <a:r>
              <a:rPr lang="en-US" sz="1400" dirty="0" err="1">
                <a:solidFill>
                  <a:srgbClr val="FFBD59"/>
                </a:solidFill>
                <a:latin typeface="Arimo Bold"/>
              </a:rPr>
              <a:t>Uyumu</a:t>
            </a:r>
            <a:r>
              <a:rPr lang="en-US" sz="1400" dirty="0">
                <a:solidFill>
                  <a:srgbClr val="FFBD59"/>
                </a:solidFill>
                <a:latin typeface="Arimo Bold"/>
              </a:rPr>
              <a:t>)</a:t>
            </a:r>
          </a:p>
          <a:p>
            <a:pPr>
              <a:lnSpc>
                <a:spcPts val="1959"/>
              </a:lnSpc>
            </a:pPr>
            <a:r>
              <a:rPr lang="tr-TR" sz="1400" dirty="0" smtClean="0">
                <a:solidFill>
                  <a:srgbClr val="FFFFFF"/>
                </a:solidFill>
                <a:latin typeface="Arimo"/>
              </a:rPr>
              <a:t>    </a:t>
            </a:r>
            <a:r>
              <a:rPr lang="en-US" sz="1400" dirty="0" smtClean="0">
                <a:solidFill>
                  <a:srgbClr val="FFFFFF"/>
                </a:solidFill>
                <a:latin typeface="Arimo"/>
              </a:rPr>
              <a:t>c</a:t>
            </a:r>
            <a:r>
              <a:rPr lang="en-US" sz="1400" dirty="0">
                <a:solidFill>
                  <a:srgbClr val="FFFFFF"/>
                </a:solidFill>
                <a:latin typeface="Arimo"/>
              </a:rPr>
              <a:t>.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tr-TR" sz="1400" dirty="0" smtClean="0">
                <a:solidFill>
                  <a:srgbClr val="FFFFFF"/>
                </a:solidFill>
                <a:latin typeface="Arimo"/>
              </a:rPr>
              <a:t>    ç.</a:t>
            </a:r>
            <a:r>
              <a:rPr lang="en-US" sz="1400" dirty="0" smtClean="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650736"/>
            <a:ext cx="14809168" cy="9140964"/>
          </a:xfrm>
          <a:prstGeom prst="rect">
            <a:avLst/>
          </a:prstGeom>
        </p:spPr>
        <p:txBody>
          <a:bodyPr wrap="square">
            <a:spAutoFit/>
          </a:bodyPr>
          <a:lstStyle/>
          <a:p>
            <a:r>
              <a:rPr lang="tr-TR" sz="2800" b="1" dirty="0"/>
              <a:t>Bu kural ve örneklerden hareketle şu sonuçlara varılabilir:</a:t>
            </a:r>
            <a:endParaRPr lang="tr-TR" sz="2800" dirty="0"/>
          </a:p>
          <a:p>
            <a:r>
              <a:rPr lang="tr-TR" sz="2800" dirty="0"/>
              <a:t> </a:t>
            </a:r>
          </a:p>
          <a:p>
            <a:pPr lvl="0"/>
            <a:r>
              <a:rPr lang="tr-TR" sz="2800" dirty="0"/>
              <a:t>Türkçe kelimelerde ilk hece dışında “o” ve “ö” ünlüleri bulunmaz.</a:t>
            </a:r>
          </a:p>
          <a:p>
            <a:pPr lvl="0"/>
            <a:r>
              <a:rPr lang="tr-TR" sz="2800" dirty="0"/>
              <a:t>Yuvarlak ünlülerden sonra “ı”, “i” ünlüleri gelmez.</a:t>
            </a:r>
          </a:p>
          <a:p>
            <a:r>
              <a:rPr lang="tr-TR" sz="2800" dirty="0"/>
              <a:t> </a:t>
            </a:r>
          </a:p>
          <a:p>
            <a:r>
              <a:rPr lang="tr-TR" sz="2800" dirty="0"/>
              <a:t>Ünlü uyumları bütün olarak değerlendirildiğinde, ünlülerin sıralanışı bakımından şu kelime türleri elde edilebilir:</a:t>
            </a:r>
          </a:p>
          <a:p>
            <a:pPr lvl="0"/>
            <a:r>
              <a:rPr lang="tr-TR" sz="2800" dirty="0">
                <a:solidFill>
                  <a:schemeClr val="bg1"/>
                </a:solidFill>
              </a:rPr>
              <a:t>Düz ince ünlülerle</a:t>
            </a:r>
            <a:r>
              <a:rPr lang="tr-TR" sz="2800" dirty="0"/>
              <a:t>: egemenlik, iğnelik</a:t>
            </a:r>
          </a:p>
          <a:p>
            <a:pPr lvl="0"/>
            <a:r>
              <a:rPr lang="tr-TR" sz="2800" dirty="0">
                <a:solidFill>
                  <a:schemeClr val="bg1"/>
                </a:solidFill>
              </a:rPr>
              <a:t>Düz kalın ünlülerle</a:t>
            </a:r>
            <a:r>
              <a:rPr lang="tr-TR" sz="2800" dirty="0"/>
              <a:t>: karanlıklarda, ışıldamak</a:t>
            </a:r>
          </a:p>
          <a:p>
            <a:pPr lvl="0"/>
            <a:r>
              <a:rPr lang="tr-TR" sz="2800" dirty="0">
                <a:solidFill>
                  <a:schemeClr val="bg1"/>
                </a:solidFill>
              </a:rPr>
              <a:t>Yuvarlak ince ünlülerle</a:t>
            </a:r>
            <a:r>
              <a:rPr lang="tr-TR" sz="2800" dirty="0"/>
              <a:t>: öncüsü, süprüntü</a:t>
            </a:r>
          </a:p>
          <a:p>
            <a:pPr lvl="0"/>
            <a:r>
              <a:rPr lang="tr-TR" sz="2800" dirty="0">
                <a:solidFill>
                  <a:schemeClr val="bg1"/>
                </a:solidFill>
              </a:rPr>
              <a:t>Yuvarlak kalın ünlülerle</a:t>
            </a:r>
            <a:r>
              <a:rPr lang="tr-TR" sz="2800" dirty="0"/>
              <a:t>: oğlumuzun, kuzusu</a:t>
            </a:r>
          </a:p>
          <a:p>
            <a:pPr lvl="0"/>
            <a:r>
              <a:rPr lang="tr-TR" sz="2800" dirty="0">
                <a:solidFill>
                  <a:schemeClr val="bg1"/>
                </a:solidFill>
              </a:rPr>
              <a:t>Yuvarlak ince ünlüleri takip eden düz ince ünlülerle</a:t>
            </a:r>
            <a:r>
              <a:rPr lang="tr-TR" sz="2800" dirty="0"/>
              <a:t>: gülümsemediler, böğürtlenlerin</a:t>
            </a:r>
          </a:p>
          <a:p>
            <a:pPr lvl="0"/>
            <a:r>
              <a:rPr lang="tr-TR" sz="2800" dirty="0">
                <a:solidFill>
                  <a:schemeClr val="bg1"/>
                </a:solidFill>
              </a:rPr>
              <a:t>Yuvarlak kalın ünlüleri takip eden düz kalın ünlülerle</a:t>
            </a:r>
            <a:r>
              <a:rPr lang="tr-TR" sz="2800" dirty="0"/>
              <a:t>: umursamadılar, yoğurtların (Banguoğlu 2000: 84-87)</a:t>
            </a:r>
          </a:p>
          <a:p>
            <a:r>
              <a:rPr lang="tr-TR" sz="2800" dirty="0"/>
              <a:t> </a:t>
            </a:r>
          </a:p>
          <a:p>
            <a:pPr lvl="0"/>
            <a:r>
              <a:rPr lang="tr-TR" sz="2800" dirty="0"/>
              <a:t>Türkçe kelimeler genel olarak düzlük-yuvarlaklık uyumuna girmekle birlikte, dudak ünsüzlerinden (b, m, p, v) sonra gelen dar ünlü yuvarlak olur, bu da uyumu bozar: </a:t>
            </a:r>
            <a:r>
              <a:rPr lang="tr-TR" sz="2800" i="1" dirty="0">
                <a:solidFill>
                  <a:schemeClr val="bg1"/>
                </a:solidFill>
              </a:rPr>
              <a:t>yağmur, çabuk, havlu, hatun, yamuk, yavru, kavun, kavuk, yavuz</a:t>
            </a:r>
            <a:r>
              <a:rPr lang="tr-TR" sz="2800" i="1" dirty="0"/>
              <a:t> vb.</a:t>
            </a:r>
            <a:r>
              <a:rPr lang="tr-TR" sz="2800" dirty="0"/>
              <a:t> kelimeler bu uyumun istisnalarıdır. Ayrıca bu uyum yabancı kökenli kelimeler için geçerli değildir: </a:t>
            </a:r>
            <a:r>
              <a:rPr lang="tr-TR" sz="2800" i="1" dirty="0">
                <a:solidFill>
                  <a:schemeClr val="bg1"/>
                </a:solidFill>
              </a:rPr>
              <a:t>hususi, doktor, memur, üniversite, meçhul, vapur</a:t>
            </a:r>
            <a:r>
              <a:rPr lang="tr-TR" sz="2800" i="1" dirty="0"/>
              <a:t> vb.</a:t>
            </a:r>
            <a:r>
              <a:rPr lang="tr-TR" sz="2800" dirty="0"/>
              <a:t> Ancak bazı kelimelerde uyum gerçekleşmiştir: </a:t>
            </a:r>
            <a:r>
              <a:rPr lang="tr-TR" sz="2800" i="1" dirty="0">
                <a:solidFill>
                  <a:schemeClr val="bg1"/>
                </a:solidFill>
              </a:rPr>
              <a:t>müşkül (&lt;</a:t>
            </a:r>
            <a:r>
              <a:rPr lang="tr-TR" sz="2800" i="1" dirty="0" err="1">
                <a:solidFill>
                  <a:schemeClr val="bg1"/>
                </a:solidFill>
              </a:rPr>
              <a:t>müşkil</a:t>
            </a:r>
            <a:r>
              <a:rPr lang="tr-TR" sz="2800" i="1" dirty="0">
                <a:solidFill>
                  <a:schemeClr val="bg1"/>
                </a:solidFill>
              </a:rPr>
              <a:t>), mümkün (&lt;</a:t>
            </a:r>
            <a:r>
              <a:rPr lang="tr-TR" sz="2800" i="1" dirty="0" err="1">
                <a:solidFill>
                  <a:schemeClr val="bg1"/>
                </a:solidFill>
              </a:rPr>
              <a:t>mümkin</a:t>
            </a:r>
            <a:r>
              <a:rPr lang="tr-TR" sz="2800" i="1" dirty="0">
                <a:solidFill>
                  <a:schemeClr val="bg1"/>
                </a:solidFill>
              </a:rPr>
              <a:t>), çünkü (&lt;</a:t>
            </a:r>
            <a:r>
              <a:rPr lang="tr-TR" sz="2800" i="1" dirty="0" err="1">
                <a:solidFill>
                  <a:schemeClr val="bg1"/>
                </a:solidFill>
              </a:rPr>
              <a:t>çünki</a:t>
            </a:r>
            <a:r>
              <a:rPr lang="tr-TR" sz="2800" i="1" dirty="0">
                <a:solidFill>
                  <a:schemeClr val="bg1"/>
                </a:solidFill>
              </a:rPr>
              <a:t>), müdür (&lt;</a:t>
            </a:r>
            <a:r>
              <a:rPr lang="tr-TR" sz="2800" i="1" dirty="0" err="1">
                <a:solidFill>
                  <a:schemeClr val="bg1"/>
                </a:solidFill>
              </a:rPr>
              <a:t>müdir</a:t>
            </a:r>
            <a:r>
              <a:rPr lang="tr-TR" sz="2800" i="1" dirty="0">
                <a:solidFill>
                  <a:schemeClr val="bg1"/>
                </a:solidFill>
              </a:rPr>
              <a:t>) vb</a:t>
            </a:r>
            <a:r>
              <a:rPr lang="tr-TR" sz="2800" i="1" dirty="0" smtClean="0">
                <a:solidFill>
                  <a:schemeClr val="bg1"/>
                </a:solidFill>
              </a:rPr>
              <a:t>.</a:t>
            </a:r>
            <a:endParaRPr lang="tr-TR" sz="2800" dirty="0">
              <a:solidFill>
                <a:schemeClr val="bg1"/>
              </a:solidFill>
            </a:endParaRPr>
          </a:p>
        </p:txBody>
      </p:sp>
    </p:spTree>
    <p:extLst>
      <p:ext uri="{BB962C8B-B14F-4D97-AF65-F5344CB8AC3E}">
        <p14:creationId xmlns:p14="http://schemas.microsoft.com/office/powerpoint/2010/main" val="1328862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A.10. “c, ğ, l, m, n, r, v, z” </a:t>
            </a:r>
          </a:p>
          <a:p>
            <a:pPr>
              <a:lnSpc>
                <a:spcPts val="1959"/>
              </a:lnSpc>
            </a:pPr>
            <a:r>
              <a:rPr lang="en-US" sz="1400" dirty="0">
                <a:latin typeface="Arimo Bold"/>
              </a:rPr>
              <a:t>A.11. </a:t>
            </a:r>
            <a:r>
              <a:rPr lang="en-US" sz="1400" dirty="0" err="1">
                <a:latin typeface="Arimo Bold"/>
              </a:rPr>
              <a:t>Sonda</a:t>
            </a:r>
            <a:r>
              <a:rPr lang="en-US" sz="1400" dirty="0">
                <a:latin typeface="Arimo Bold"/>
              </a:rPr>
              <a:t> “b, c, d, g</a:t>
            </a:r>
          </a:p>
          <a:p>
            <a:pPr>
              <a:lnSpc>
                <a:spcPts val="1959"/>
              </a:lnSpc>
            </a:pPr>
            <a:r>
              <a:rPr lang="en-US" sz="1400" dirty="0">
                <a:latin typeface="Arimo Bold"/>
              </a:rPr>
              <a:t>A.12. "f, h, j, v" </a:t>
            </a:r>
          </a:p>
          <a:p>
            <a:pPr>
              <a:lnSpc>
                <a:spcPts val="1959"/>
              </a:lnSpc>
            </a:pPr>
            <a:r>
              <a:rPr lang="en-US" sz="1400" dirty="0">
                <a:latin typeface="Arimo Bold"/>
              </a:rPr>
              <a:t>A.13. </a:t>
            </a:r>
            <a:r>
              <a:rPr lang="en-US" sz="1400" dirty="0" err="1">
                <a:latin typeface="Arimo Bold"/>
              </a:rPr>
              <a:t>Sonda</a:t>
            </a:r>
            <a:r>
              <a:rPr lang="en-US" sz="1400" dirty="0">
                <a:latin typeface="Arimo Bold"/>
              </a:rPr>
              <a:t> </a:t>
            </a:r>
            <a:r>
              <a:rPr lang="en-US" sz="1400" dirty="0" err="1">
                <a:latin typeface="Arimo Bold"/>
              </a:rPr>
              <a:t>ünsüz</a:t>
            </a:r>
            <a:r>
              <a:rPr lang="en-US" sz="1400" dirty="0">
                <a:latin typeface="Arimo Bold"/>
              </a:rPr>
              <a:t> </a:t>
            </a:r>
            <a:r>
              <a:rPr lang="en-US" sz="1400" dirty="0" err="1">
                <a:latin typeface="Arimo Bold"/>
              </a:rPr>
              <a:t>çiftleri</a:t>
            </a:r>
            <a:endParaRPr lang="en-US" sz="1400" dirty="0">
              <a:latin typeface="Arimo Bold"/>
            </a:endParaRPr>
          </a:p>
          <a:p>
            <a:pPr>
              <a:lnSpc>
                <a:spcPts val="1959"/>
              </a:lnSpc>
            </a:pPr>
            <a:r>
              <a:rPr lang="en-US" sz="1400" dirty="0">
                <a:latin typeface="Arimo Bold"/>
              </a:rPr>
              <a:t>A.14. "</a:t>
            </a:r>
            <a:r>
              <a:rPr lang="en-US" sz="1400" dirty="0" err="1">
                <a:latin typeface="Arimo Bold"/>
              </a:rPr>
              <a:t>ı</a:t>
            </a:r>
            <a:r>
              <a:rPr lang="en-US" sz="1400" dirty="0">
                <a:latin typeface="Arimo Bold"/>
              </a:rPr>
              <a:t>" </a:t>
            </a:r>
            <a:r>
              <a:rPr lang="en-US" sz="1400" dirty="0" err="1">
                <a:latin typeface="Arimo Bold"/>
              </a:rPr>
              <a:t>ünlüsü</a:t>
            </a:r>
            <a:endParaRPr lang="en-US" sz="1400" dirty="0">
              <a:latin typeface="Arimo Bold"/>
            </a:endParaRPr>
          </a:p>
          <a:p>
            <a:pPr>
              <a:lnSpc>
                <a:spcPts val="1959"/>
              </a:lnSpc>
            </a:pPr>
            <a:r>
              <a:rPr lang="en-US" sz="1400" dirty="0">
                <a:latin typeface="Arimo Bold"/>
              </a:rPr>
              <a:t>A.15. </a:t>
            </a:r>
            <a:r>
              <a:rPr lang="en-US" sz="1400" dirty="0" err="1">
                <a:latin typeface="Arimo Bold"/>
              </a:rPr>
              <a:t>Yansıma</a:t>
            </a:r>
            <a:r>
              <a:rPr lang="en-US" sz="1400" dirty="0">
                <a:latin typeface="Arimo Bold"/>
              </a:rPr>
              <a:t> </a:t>
            </a:r>
            <a:r>
              <a:rPr lang="en-US" sz="1400" dirty="0" err="1">
                <a:latin typeface="Arimo Bold"/>
              </a:rPr>
              <a:t>sesler</a:t>
            </a:r>
            <a:endParaRPr lang="en-US" sz="1400" dirty="0">
              <a:latin typeface="Arimo Bold"/>
            </a:endParaRPr>
          </a:p>
          <a:p>
            <a:pPr>
              <a:lnSpc>
                <a:spcPts val="1959"/>
              </a:lnSpc>
            </a:pPr>
            <a:r>
              <a:rPr lang="en-US" sz="1400" dirty="0">
                <a:latin typeface="Arimo Bold"/>
              </a:rPr>
              <a:t>A.16. </a:t>
            </a:r>
            <a:r>
              <a:rPr lang="en-US" sz="1400" dirty="0" err="1">
                <a:latin typeface="Arimo Bold"/>
              </a:rPr>
              <a:t>Çocuk</a:t>
            </a:r>
            <a:r>
              <a:rPr lang="en-US" sz="1400" dirty="0">
                <a:latin typeface="Arimo Bold"/>
              </a:rPr>
              <a:t> </a:t>
            </a:r>
            <a:r>
              <a:rPr lang="en-US" sz="1400" dirty="0" err="1">
                <a:latin typeface="Arimo Bold"/>
              </a:rPr>
              <a:t>dili</a:t>
            </a:r>
            <a:endParaRPr lang="en-US" sz="1400" dirty="0">
              <a:latin typeface="Arimo Bold"/>
            </a:endParaRPr>
          </a:p>
          <a:p>
            <a:pPr>
              <a:lnSpc>
                <a:spcPts val="1959"/>
              </a:lnSpc>
            </a:pPr>
            <a:r>
              <a:rPr lang="en-US" sz="1400" dirty="0">
                <a:latin typeface="Arimo Bold"/>
              </a:rPr>
              <a:t>A.17. </a:t>
            </a:r>
            <a:r>
              <a:rPr lang="en-US" sz="1400" dirty="0" err="1">
                <a:latin typeface="Arimo Bold"/>
              </a:rPr>
              <a:t>Ses</a:t>
            </a:r>
            <a:r>
              <a:rPr lang="en-US" sz="1400" dirty="0">
                <a:latin typeface="Arimo Bold"/>
              </a:rPr>
              <a:t> </a:t>
            </a:r>
            <a:r>
              <a:rPr lang="en-US" sz="1400" dirty="0" err="1">
                <a:latin typeface="Arimo Bold"/>
              </a:rPr>
              <a:t>uyumları</a:t>
            </a:r>
            <a:endParaRPr lang="en-US" sz="1400" dirty="0">
              <a:latin typeface="Arimo Bold"/>
            </a:endParaRPr>
          </a:p>
          <a:p>
            <a:pPr>
              <a:lnSpc>
                <a:spcPts val="1959"/>
              </a:lnSpc>
            </a:pPr>
            <a:r>
              <a:rPr lang="tr-TR" sz="1400" dirty="0">
                <a:latin typeface="Arimo Bold"/>
              </a:rPr>
              <a:t>    </a:t>
            </a:r>
            <a:r>
              <a:rPr lang="en-US" sz="1400" dirty="0">
                <a:latin typeface="Arimo Bold"/>
              </a:rPr>
              <a:t>a.  </a:t>
            </a:r>
            <a:r>
              <a:rPr lang="en-US" sz="1400" dirty="0" err="1">
                <a:latin typeface="Arimo Bold"/>
              </a:rPr>
              <a:t>Büyük</a:t>
            </a:r>
            <a:r>
              <a:rPr lang="en-US" sz="1400" dirty="0">
                <a:latin typeface="Arimo Bold"/>
              </a:rPr>
              <a:t> </a:t>
            </a:r>
            <a:r>
              <a:rPr lang="en-US" sz="1400" dirty="0" err="1">
                <a:latin typeface="Arimo Bold"/>
              </a:rPr>
              <a:t>Ünlü</a:t>
            </a:r>
            <a:r>
              <a:rPr lang="en-US" sz="1400" dirty="0">
                <a:latin typeface="Arimo Bold"/>
              </a:rPr>
              <a:t> </a:t>
            </a:r>
            <a:r>
              <a:rPr lang="en-US" sz="1400" dirty="0" err="1">
                <a:latin typeface="Arimo Bold"/>
              </a:rPr>
              <a:t>Uyumu</a:t>
            </a:r>
            <a:r>
              <a:rPr lang="en-US" sz="1400" dirty="0">
                <a:latin typeface="Arimo Bold"/>
              </a:rPr>
              <a:t> (</a:t>
            </a:r>
            <a:r>
              <a:rPr lang="en-US" sz="1400" dirty="0" err="1">
                <a:latin typeface="Arimo Bold"/>
              </a:rPr>
              <a:t>Dil</a:t>
            </a:r>
            <a:r>
              <a:rPr lang="en-US" sz="1400" dirty="0">
                <a:latin typeface="Arimo Bold"/>
              </a:rPr>
              <a:t>/ </a:t>
            </a:r>
            <a:r>
              <a:rPr lang="en-US" sz="1400" dirty="0" err="1">
                <a:latin typeface="Arimo Bold"/>
              </a:rPr>
              <a:t>Kalınlık-İncelik</a:t>
            </a:r>
            <a:r>
              <a:rPr lang="en-US" sz="1400" dirty="0">
                <a:latin typeface="Arimo Bold"/>
              </a:rPr>
              <a:t> </a:t>
            </a:r>
            <a:r>
              <a:rPr lang="en-US" sz="1400" dirty="0" err="1">
                <a:latin typeface="Arimo Bold"/>
              </a:rPr>
              <a:t>Uyumu</a:t>
            </a:r>
            <a:r>
              <a:rPr lang="en-US" sz="1400" dirty="0">
                <a:latin typeface="Arimo Bold"/>
              </a:rPr>
              <a:t>)</a:t>
            </a:r>
          </a:p>
          <a:p>
            <a:pPr>
              <a:lnSpc>
                <a:spcPts val="1959"/>
              </a:lnSpc>
            </a:pPr>
            <a:r>
              <a:rPr lang="tr-TR" sz="1400" dirty="0">
                <a:solidFill>
                  <a:srgbClr val="FFBD59"/>
                </a:solidFill>
                <a:latin typeface="Arimo Bold"/>
              </a:rPr>
              <a:t>    </a:t>
            </a:r>
            <a:r>
              <a:rPr lang="en-US" sz="1400" dirty="0">
                <a:latin typeface="Arimo Bold"/>
              </a:rPr>
              <a:t>b. </a:t>
            </a:r>
            <a:r>
              <a:rPr lang="en-US" sz="1400" dirty="0" err="1">
                <a:latin typeface="Arimo Bold"/>
              </a:rPr>
              <a:t>Küçük</a:t>
            </a:r>
            <a:r>
              <a:rPr lang="en-US" sz="1400" dirty="0">
                <a:latin typeface="Arimo Bold"/>
              </a:rPr>
              <a:t> </a:t>
            </a:r>
            <a:r>
              <a:rPr lang="en-US" sz="1400" dirty="0" err="1">
                <a:latin typeface="Arimo Bold"/>
              </a:rPr>
              <a:t>Ünlü</a:t>
            </a:r>
            <a:r>
              <a:rPr lang="en-US" sz="1400" dirty="0">
                <a:latin typeface="Arimo Bold"/>
              </a:rPr>
              <a:t> </a:t>
            </a:r>
            <a:r>
              <a:rPr lang="en-US" sz="1400" dirty="0" err="1">
                <a:latin typeface="Arimo Bold"/>
              </a:rPr>
              <a:t>Uyumu</a:t>
            </a:r>
            <a:r>
              <a:rPr lang="en-US" sz="1400" dirty="0">
                <a:latin typeface="Arimo Bold"/>
              </a:rPr>
              <a:t> (</a:t>
            </a:r>
            <a:r>
              <a:rPr lang="en-US" sz="1400" dirty="0" err="1">
                <a:latin typeface="Arimo Bold"/>
              </a:rPr>
              <a:t>Dudak</a:t>
            </a:r>
            <a:r>
              <a:rPr lang="en-US" sz="1400" dirty="0">
                <a:latin typeface="Arimo Bold"/>
              </a:rPr>
              <a:t>/ </a:t>
            </a:r>
            <a:r>
              <a:rPr lang="en-US" sz="1400" dirty="0" err="1">
                <a:latin typeface="Arimo Bold"/>
              </a:rPr>
              <a:t>Düzlük-Yuvarlaklık</a:t>
            </a:r>
            <a:r>
              <a:rPr lang="en-US" sz="1400" dirty="0">
                <a:latin typeface="Arimo Bold"/>
              </a:rPr>
              <a:t> </a:t>
            </a:r>
            <a:r>
              <a:rPr lang="en-US" sz="1400" dirty="0" err="1">
                <a:latin typeface="Arimo Bold"/>
              </a:rPr>
              <a:t>Uyumu</a:t>
            </a:r>
            <a:r>
              <a:rPr lang="en-US" sz="1400" dirty="0">
                <a:latin typeface="Arimo Bold"/>
              </a:rPr>
              <a:t>)</a:t>
            </a:r>
          </a:p>
          <a:p>
            <a:pPr>
              <a:lnSpc>
                <a:spcPts val="1959"/>
              </a:lnSpc>
            </a:pPr>
            <a:r>
              <a:rPr lang="tr-TR" sz="1400" dirty="0" smtClean="0">
                <a:solidFill>
                  <a:srgbClr val="FFFFFF"/>
                </a:solidFill>
                <a:latin typeface="Arimo"/>
              </a:rPr>
              <a:t>    </a:t>
            </a:r>
            <a:r>
              <a:rPr lang="en-US" sz="1400" dirty="0">
                <a:solidFill>
                  <a:srgbClr val="FFBD59"/>
                </a:solidFill>
                <a:latin typeface="Arimo Bold"/>
              </a:rPr>
              <a:t>c. </a:t>
            </a:r>
            <a:r>
              <a:rPr lang="en-US" sz="1400" dirty="0" err="1">
                <a:solidFill>
                  <a:srgbClr val="FFBD59"/>
                </a:solidFill>
                <a:latin typeface="Arimo Bold"/>
              </a:rPr>
              <a:t>Ünlü-Ünsüz</a:t>
            </a:r>
            <a:r>
              <a:rPr lang="en-US" sz="1400" dirty="0">
                <a:solidFill>
                  <a:srgbClr val="FFBD59"/>
                </a:solidFill>
                <a:latin typeface="Arimo Bold"/>
              </a:rPr>
              <a:t> </a:t>
            </a:r>
            <a:r>
              <a:rPr lang="en-US" sz="1400" dirty="0" err="1">
                <a:solidFill>
                  <a:srgbClr val="FFBD59"/>
                </a:solidFill>
                <a:latin typeface="Arimo Bold"/>
              </a:rPr>
              <a:t>Uyumu</a:t>
            </a:r>
            <a:endParaRPr lang="en-US" sz="1400" dirty="0">
              <a:solidFill>
                <a:srgbClr val="FFBD59"/>
              </a:solidFill>
              <a:latin typeface="Arimo Bold"/>
            </a:endParaRPr>
          </a:p>
          <a:p>
            <a:pPr>
              <a:lnSpc>
                <a:spcPts val="1959"/>
              </a:lnSpc>
            </a:pPr>
            <a:r>
              <a:rPr lang="tr-TR" sz="1400" dirty="0" smtClean="0">
                <a:solidFill>
                  <a:srgbClr val="FFFFFF"/>
                </a:solidFill>
                <a:latin typeface="Arimo"/>
              </a:rPr>
              <a:t>    ç.</a:t>
            </a:r>
            <a:r>
              <a:rPr lang="en-US" sz="1400" dirty="0" smtClean="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2090321"/>
            <a:ext cx="14809168" cy="5262979"/>
          </a:xfrm>
          <a:prstGeom prst="rect">
            <a:avLst/>
          </a:prstGeom>
        </p:spPr>
        <p:txBody>
          <a:bodyPr wrap="square">
            <a:spAutoFit/>
          </a:bodyPr>
          <a:lstStyle/>
          <a:p>
            <a:pPr lvl="0"/>
            <a:r>
              <a:rPr lang="tr-TR" sz="2800" b="1" i="1" dirty="0" smtClean="0">
                <a:solidFill>
                  <a:schemeClr val="bg1"/>
                </a:solidFill>
              </a:rPr>
              <a:t>c. Ünlü-Ünsüz </a:t>
            </a:r>
            <a:r>
              <a:rPr lang="tr-TR" sz="2800" b="1" i="1" dirty="0">
                <a:solidFill>
                  <a:schemeClr val="bg1"/>
                </a:solidFill>
              </a:rPr>
              <a:t>Uyumu</a:t>
            </a:r>
          </a:p>
          <a:p>
            <a:r>
              <a:rPr lang="tr-TR" sz="2800" dirty="0"/>
              <a:t> </a:t>
            </a:r>
          </a:p>
          <a:p>
            <a:r>
              <a:rPr lang="tr-TR" sz="2800" dirty="0"/>
              <a:t>Türkçede, yazıda tek harfle gösterilip söyleyişte iki şekilde karşılanan sesler vardır. Bunlar arka damaktan çıkan </a:t>
            </a:r>
            <a:r>
              <a:rPr lang="tr-TR" sz="2800" dirty="0" smtClean="0"/>
              <a:t>"</a:t>
            </a:r>
            <a:r>
              <a:rPr lang="tr-TR" sz="2800" dirty="0" err="1" smtClean="0"/>
              <a:t>ka</a:t>
            </a:r>
            <a:r>
              <a:rPr lang="tr-TR" sz="2800" dirty="0"/>
              <a:t>, </a:t>
            </a:r>
            <a:r>
              <a:rPr lang="tr-TR" sz="2800" dirty="0" err="1"/>
              <a:t>gı</a:t>
            </a:r>
            <a:r>
              <a:rPr lang="tr-TR" sz="2800" dirty="0"/>
              <a:t>, </a:t>
            </a:r>
            <a:r>
              <a:rPr lang="tr-TR" sz="2800" dirty="0" err="1"/>
              <a:t>ğı</a:t>
            </a:r>
            <a:r>
              <a:rPr lang="tr-TR" sz="2800" dirty="0"/>
              <a:t>, ve kalın </a:t>
            </a:r>
            <a:r>
              <a:rPr lang="tr-TR" sz="2800" dirty="0" err="1" smtClean="0"/>
              <a:t>l"dir</a:t>
            </a:r>
            <a:r>
              <a:rPr lang="tr-TR" sz="2800" dirty="0"/>
              <a:t>. Bir de bunların ön damaktan çıkanları vardır: </a:t>
            </a:r>
            <a:r>
              <a:rPr lang="tr-TR" sz="2800" dirty="0" smtClean="0"/>
              <a:t>"ke</a:t>
            </a:r>
            <a:r>
              <a:rPr lang="tr-TR" sz="2800" dirty="0"/>
              <a:t>, ge, </a:t>
            </a:r>
            <a:r>
              <a:rPr lang="tr-TR" sz="2800" dirty="0" err="1"/>
              <a:t>ğe</a:t>
            </a:r>
            <a:r>
              <a:rPr lang="tr-TR" sz="2800" dirty="0"/>
              <a:t> (y), ince </a:t>
            </a:r>
            <a:r>
              <a:rPr lang="tr-TR" sz="2800" dirty="0" smtClean="0"/>
              <a:t>l". </a:t>
            </a:r>
            <a:r>
              <a:rPr lang="tr-TR" sz="2800" dirty="0"/>
              <a:t>Arka damak ünsüzleri, ancak kalın ünlülerle (a ı o u); ön damak ünsüzleri de ancak ince ünlülerle (</a:t>
            </a:r>
            <a:r>
              <a:rPr lang="tr-TR" sz="2800" dirty="0" smtClean="0"/>
              <a:t>e, i, ö, </a:t>
            </a:r>
            <a:r>
              <a:rPr lang="tr-TR" sz="2800" dirty="0"/>
              <a:t>ü) bir arada bulunabilir. İşte bu uyum ünlü-ünsüz uyumu olarak adlandırılır.</a:t>
            </a:r>
          </a:p>
          <a:p>
            <a:r>
              <a:rPr lang="tr-TR" sz="2800" dirty="0"/>
              <a:t> </a:t>
            </a:r>
          </a:p>
          <a:p>
            <a:r>
              <a:rPr lang="tr-TR" sz="2800" b="1" dirty="0"/>
              <a:t>Kalın sıradan : </a:t>
            </a:r>
            <a:r>
              <a:rPr lang="tr-TR" sz="2800" dirty="0"/>
              <a:t>kaç, dalga, ağır, kalmak vb.</a:t>
            </a:r>
          </a:p>
          <a:p>
            <a:r>
              <a:rPr lang="tr-TR" sz="2800" b="1" dirty="0"/>
              <a:t>İnce sıradan: </a:t>
            </a:r>
            <a:r>
              <a:rPr lang="tr-TR" sz="2800" dirty="0"/>
              <a:t>kesik, üzgün, değil, elek vb.</a:t>
            </a:r>
          </a:p>
          <a:p>
            <a:r>
              <a:rPr lang="tr-TR" sz="2800" dirty="0"/>
              <a:t> </a:t>
            </a:r>
          </a:p>
          <a:p>
            <a:r>
              <a:rPr lang="tr-TR" sz="2800" dirty="0"/>
              <a:t>Yabancı kelimelerde böyle bir uyum söz konusu değildir: </a:t>
            </a:r>
            <a:r>
              <a:rPr lang="tr-TR" sz="2800" i="1" dirty="0"/>
              <a:t>hakikat, zevk, dakika, idrak, helâk, hilâl, ahlak vb.</a:t>
            </a:r>
            <a:endParaRPr lang="tr-TR" sz="2800" dirty="0"/>
          </a:p>
        </p:txBody>
      </p:sp>
    </p:spTree>
    <p:extLst>
      <p:ext uri="{BB962C8B-B14F-4D97-AF65-F5344CB8AC3E}">
        <p14:creationId xmlns:p14="http://schemas.microsoft.com/office/powerpoint/2010/main" val="1201681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A.10. “c, ğ, l, m, n, r, v, z” </a:t>
            </a:r>
          </a:p>
          <a:p>
            <a:pPr>
              <a:lnSpc>
                <a:spcPts val="1959"/>
              </a:lnSpc>
            </a:pPr>
            <a:r>
              <a:rPr lang="en-US" sz="1400" dirty="0">
                <a:latin typeface="Arimo Bold"/>
              </a:rPr>
              <a:t>A.11. </a:t>
            </a:r>
            <a:r>
              <a:rPr lang="en-US" sz="1400" dirty="0" err="1">
                <a:latin typeface="Arimo Bold"/>
              </a:rPr>
              <a:t>Sonda</a:t>
            </a:r>
            <a:r>
              <a:rPr lang="en-US" sz="1400" dirty="0">
                <a:latin typeface="Arimo Bold"/>
              </a:rPr>
              <a:t> “b, c, d, g</a:t>
            </a:r>
          </a:p>
          <a:p>
            <a:pPr>
              <a:lnSpc>
                <a:spcPts val="1959"/>
              </a:lnSpc>
            </a:pPr>
            <a:r>
              <a:rPr lang="en-US" sz="1400" dirty="0">
                <a:latin typeface="Arimo Bold"/>
              </a:rPr>
              <a:t>A.12. "f, h, j, v" </a:t>
            </a:r>
          </a:p>
          <a:p>
            <a:pPr>
              <a:lnSpc>
                <a:spcPts val="1959"/>
              </a:lnSpc>
            </a:pPr>
            <a:r>
              <a:rPr lang="en-US" sz="1400" dirty="0">
                <a:latin typeface="Arimo Bold"/>
              </a:rPr>
              <a:t>A.13. </a:t>
            </a:r>
            <a:r>
              <a:rPr lang="en-US" sz="1400" dirty="0" err="1">
                <a:latin typeface="Arimo Bold"/>
              </a:rPr>
              <a:t>Sonda</a:t>
            </a:r>
            <a:r>
              <a:rPr lang="en-US" sz="1400" dirty="0">
                <a:latin typeface="Arimo Bold"/>
              </a:rPr>
              <a:t> </a:t>
            </a:r>
            <a:r>
              <a:rPr lang="en-US" sz="1400" dirty="0" err="1">
                <a:latin typeface="Arimo Bold"/>
              </a:rPr>
              <a:t>ünsüz</a:t>
            </a:r>
            <a:r>
              <a:rPr lang="en-US" sz="1400" dirty="0">
                <a:latin typeface="Arimo Bold"/>
              </a:rPr>
              <a:t> </a:t>
            </a:r>
            <a:r>
              <a:rPr lang="en-US" sz="1400" dirty="0" err="1">
                <a:latin typeface="Arimo Bold"/>
              </a:rPr>
              <a:t>çiftleri</a:t>
            </a:r>
            <a:endParaRPr lang="en-US" sz="1400" dirty="0">
              <a:latin typeface="Arimo Bold"/>
            </a:endParaRPr>
          </a:p>
          <a:p>
            <a:pPr>
              <a:lnSpc>
                <a:spcPts val="1959"/>
              </a:lnSpc>
            </a:pPr>
            <a:r>
              <a:rPr lang="en-US" sz="1400" dirty="0">
                <a:latin typeface="Arimo Bold"/>
              </a:rPr>
              <a:t>A.14. "</a:t>
            </a:r>
            <a:r>
              <a:rPr lang="en-US" sz="1400" dirty="0" err="1">
                <a:latin typeface="Arimo Bold"/>
              </a:rPr>
              <a:t>ı</a:t>
            </a:r>
            <a:r>
              <a:rPr lang="en-US" sz="1400" dirty="0">
                <a:latin typeface="Arimo Bold"/>
              </a:rPr>
              <a:t>" </a:t>
            </a:r>
            <a:r>
              <a:rPr lang="en-US" sz="1400" dirty="0" err="1">
                <a:latin typeface="Arimo Bold"/>
              </a:rPr>
              <a:t>ünlüsü</a:t>
            </a:r>
            <a:endParaRPr lang="en-US" sz="1400" dirty="0">
              <a:latin typeface="Arimo Bold"/>
            </a:endParaRPr>
          </a:p>
          <a:p>
            <a:pPr>
              <a:lnSpc>
                <a:spcPts val="1959"/>
              </a:lnSpc>
            </a:pPr>
            <a:r>
              <a:rPr lang="en-US" sz="1400" dirty="0">
                <a:latin typeface="Arimo Bold"/>
              </a:rPr>
              <a:t>A.15. </a:t>
            </a:r>
            <a:r>
              <a:rPr lang="en-US" sz="1400" dirty="0" err="1">
                <a:latin typeface="Arimo Bold"/>
              </a:rPr>
              <a:t>Yansıma</a:t>
            </a:r>
            <a:r>
              <a:rPr lang="en-US" sz="1400" dirty="0">
                <a:latin typeface="Arimo Bold"/>
              </a:rPr>
              <a:t> </a:t>
            </a:r>
            <a:r>
              <a:rPr lang="en-US" sz="1400" dirty="0" err="1">
                <a:latin typeface="Arimo Bold"/>
              </a:rPr>
              <a:t>sesler</a:t>
            </a:r>
            <a:endParaRPr lang="en-US" sz="1400" dirty="0">
              <a:latin typeface="Arimo Bold"/>
            </a:endParaRPr>
          </a:p>
          <a:p>
            <a:pPr>
              <a:lnSpc>
                <a:spcPts val="1959"/>
              </a:lnSpc>
            </a:pPr>
            <a:r>
              <a:rPr lang="en-US" sz="1400" dirty="0">
                <a:latin typeface="Arimo Bold"/>
              </a:rPr>
              <a:t>A.16. </a:t>
            </a:r>
            <a:r>
              <a:rPr lang="en-US" sz="1400" dirty="0" err="1">
                <a:latin typeface="Arimo Bold"/>
              </a:rPr>
              <a:t>Çocuk</a:t>
            </a:r>
            <a:r>
              <a:rPr lang="en-US" sz="1400" dirty="0">
                <a:latin typeface="Arimo Bold"/>
              </a:rPr>
              <a:t> </a:t>
            </a:r>
            <a:r>
              <a:rPr lang="en-US" sz="1400" dirty="0" err="1">
                <a:latin typeface="Arimo Bold"/>
              </a:rPr>
              <a:t>dili</a:t>
            </a:r>
            <a:endParaRPr lang="en-US" sz="1400" dirty="0">
              <a:latin typeface="Arimo Bold"/>
            </a:endParaRPr>
          </a:p>
          <a:p>
            <a:pPr>
              <a:lnSpc>
                <a:spcPts val="1959"/>
              </a:lnSpc>
            </a:pPr>
            <a:r>
              <a:rPr lang="en-US" sz="1400" dirty="0">
                <a:latin typeface="Arimo Bold"/>
              </a:rPr>
              <a:t>A.17. </a:t>
            </a:r>
            <a:r>
              <a:rPr lang="en-US" sz="1400" dirty="0" err="1">
                <a:latin typeface="Arimo Bold"/>
              </a:rPr>
              <a:t>Ses</a:t>
            </a:r>
            <a:r>
              <a:rPr lang="en-US" sz="1400" dirty="0">
                <a:latin typeface="Arimo Bold"/>
              </a:rPr>
              <a:t> </a:t>
            </a:r>
            <a:r>
              <a:rPr lang="en-US" sz="1400" dirty="0" err="1">
                <a:latin typeface="Arimo Bold"/>
              </a:rPr>
              <a:t>uyumları</a:t>
            </a:r>
            <a:endParaRPr lang="en-US" sz="1400" dirty="0">
              <a:latin typeface="Arimo Bold"/>
            </a:endParaRPr>
          </a:p>
          <a:p>
            <a:pPr>
              <a:lnSpc>
                <a:spcPts val="1959"/>
              </a:lnSpc>
            </a:pPr>
            <a:r>
              <a:rPr lang="tr-TR" sz="1400" dirty="0">
                <a:latin typeface="Arimo Bold"/>
              </a:rPr>
              <a:t>    </a:t>
            </a:r>
            <a:r>
              <a:rPr lang="en-US" sz="1400" dirty="0">
                <a:latin typeface="Arimo Bold"/>
              </a:rPr>
              <a:t>a.  </a:t>
            </a:r>
            <a:r>
              <a:rPr lang="en-US" sz="1400" dirty="0" err="1">
                <a:latin typeface="Arimo Bold"/>
              </a:rPr>
              <a:t>Büyük</a:t>
            </a:r>
            <a:r>
              <a:rPr lang="en-US" sz="1400" dirty="0">
                <a:latin typeface="Arimo Bold"/>
              </a:rPr>
              <a:t> </a:t>
            </a:r>
            <a:r>
              <a:rPr lang="en-US" sz="1400" dirty="0" err="1">
                <a:latin typeface="Arimo Bold"/>
              </a:rPr>
              <a:t>Ünlü</a:t>
            </a:r>
            <a:r>
              <a:rPr lang="en-US" sz="1400" dirty="0">
                <a:latin typeface="Arimo Bold"/>
              </a:rPr>
              <a:t> </a:t>
            </a:r>
            <a:r>
              <a:rPr lang="en-US" sz="1400" dirty="0" err="1">
                <a:latin typeface="Arimo Bold"/>
              </a:rPr>
              <a:t>Uyumu</a:t>
            </a:r>
            <a:r>
              <a:rPr lang="en-US" sz="1400" dirty="0">
                <a:latin typeface="Arimo Bold"/>
              </a:rPr>
              <a:t> (</a:t>
            </a:r>
            <a:r>
              <a:rPr lang="en-US" sz="1400" dirty="0" err="1">
                <a:latin typeface="Arimo Bold"/>
              </a:rPr>
              <a:t>Dil</a:t>
            </a:r>
            <a:r>
              <a:rPr lang="en-US" sz="1400" dirty="0">
                <a:latin typeface="Arimo Bold"/>
              </a:rPr>
              <a:t>/ </a:t>
            </a:r>
            <a:r>
              <a:rPr lang="en-US" sz="1400" dirty="0" err="1">
                <a:latin typeface="Arimo Bold"/>
              </a:rPr>
              <a:t>Kalınlık-İncelik</a:t>
            </a:r>
            <a:r>
              <a:rPr lang="en-US" sz="1400" dirty="0">
                <a:latin typeface="Arimo Bold"/>
              </a:rPr>
              <a:t> </a:t>
            </a:r>
            <a:r>
              <a:rPr lang="en-US" sz="1400" dirty="0" err="1">
                <a:latin typeface="Arimo Bold"/>
              </a:rPr>
              <a:t>Uyumu</a:t>
            </a:r>
            <a:r>
              <a:rPr lang="en-US" sz="1400" dirty="0">
                <a:latin typeface="Arimo Bold"/>
              </a:rPr>
              <a:t>)</a:t>
            </a:r>
          </a:p>
          <a:p>
            <a:pPr>
              <a:lnSpc>
                <a:spcPts val="1959"/>
              </a:lnSpc>
            </a:pPr>
            <a:r>
              <a:rPr lang="tr-TR" sz="1400" dirty="0">
                <a:solidFill>
                  <a:srgbClr val="FFBD59"/>
                </a:solidFill>
                <a:latin typeface="Arimo Bold"/>
              </a:rPr>
              <a:t>    </a:t>
            </a:r>
            <a:r>
              <a:rPr lang="en-US" sz="1400" dirty="0">
                <a:latin typeface="Arimo Bold"/>
              </a:rPr>
              <a:t>b. </a:t>
            </a:r>
            <a:r>
              <a:rPr lang="en-US" sz="1400" dirty="0" err="1">
                <a:latin typeface="Arimo Bold"/>
              </a:rPr>
              <a:t>Küçük</a:t>
            </a:r>
            <a:r>
              <a:rPr lang="en-US" sz="1400" dirty="0">
                <a:latin typeface="Arimo Bold"/>
              </a:rPr>
              <a:t> </a:t>
            </a:r>
            <a:r>
              <a:rPr lang="en-US" sz="1400" dirty="0" err="1">
                <a:latin typeface="Arimo Bold"/>
              </a:rPr>
              <a:t>Ünlü</a:t>
            </a:r>
            <a:r>
              <a:rPr lang="en-US" sz="1400" dirty="0">
                <a:latin typeface="Arimo Bold"/>
              </a:rPr>
              <a:t> </a:t>
            </a:r>
            <a:r>
              <a:rPr lang="en-US" sz="1400" dirty="0" err="1">
                <a:latin typeface="Arimo Bold"/>
              </a:rPr>
              <a:t>Uyumu</a:t>
            </a:r>
            <a:r>
              <a:rPr lang="en-US" sz="1400" dirty="0">
                <a:latin typeface="Arimo Bold"/>
              </a:rPr>
              <a:t> (</a:t>
            </a:r>
            <a:r>
              <a:rPr lang="en-US" sz="1400" dirty="0" err="1">
                <a:latin typeface="Arimo Bold"/>
              </a:rPr>
              <a:t>Dudak</a:t>
            </a:r>
            <a:r>
              <a:rPr lang="en-US" sz="1400" dirty="0">
                <a:latin typeface="Arimo Bold"/>
              </a:rPr>
              <a:t>/ </a:t>
            </a:r>
            <a:r>
              <a:rPr lang="en-US" sz="1400" dirty="0" err="1">
                <a:latin typeface="Arimo Bold"/>
              </a:rPr>
              <a:t>Düzlük-Yuvarlaklık</a:t>
            </a:r>
            <a:r>
              <a:rPr lang="en-US" sz="1400" dirty="0">
                <a:latin typeface="Arimo Bold"/>
              </a:rPr>
              <a:t> </a:t>
            </a:r>
            <a:r>
              <a:rPr lang="en-US" sz="1400" dirty="0" err="1">
                <a:latin typeface="Arimo Bold"/>
              </a:rPr>
              <a:t>Uyumu</a:t>
            </a:r>
            <a:r>
              <a:rPr lang="en-US" sz="1400" dirty="0">
                <a:latin typeface="Arimo Bold"/>
              </a:rPr>
              <a:t>)</a:t>
            </a:r>
          </a:p>
          <a:p>
            <a:pPr>
              <a:lnSpc>
                <a:spcPts val="1959"/>
              </a:lnSpc>
            </a:pPr>
            <a:r>
              <a:rPr lang="tr-TR" sz="1400" dirty="0">
                <a:latin typeface="Arimo Bold"/>
              </a:rPr>
              <a:t>    </a:t>
            </a:r>
            <a:r>
              <a:rPr lang="en-US" sz="1400" dirty="0">
                <a:latin typeface="Arimo Bold"/>
              </a:rPr>
              <a:t>c. </a:t>
            </a:r>
            <a:r>
              <a:rPr lang="en-US" sz="1400" dirty="0" err="1">
                <a:latin typeface="Arimo Bold"/>
              </a:rPr>
              <a:t>Ünlü-Ünsüz</a:t>
            </a:r>
            <a:r>
              <a:rPr lang="en-US" sz="1400" dirty="0">
                <a:latin typeface="Arimo Bold"/>
              </a:rPr>
              <a:t> </a:t>
            </a:r>
            <a:r>
              <a:rPr lang="en-US" sz="1400" dirty="0" err="1">
                <a:latin typeface="Arimo Bold"/>
              </a:rPr>
              <a:t>Uyumu</a:t>
            </a:r>
            <a:endParaRPr lang="en-US" sz="1400" dirty="0">
              <a:latin typeface="Arimo Bold"/>
            </a:endParaRPr>
          </a:p>
          <a:p>
            <a:pPr>
              <a:lnSpc>
                <a:spcPts val="1959"/>
              </a:lnSpc>
            </a:pPr>
            <a:r>
              <a:rPr lang="tr-TR" sz="1400" dirty="0" smtClean="0">
                <a:solidFill>
                  <a:srgbClr val="FFFFFF"/>
                </a:solidFill>
                <a:latin typeface="Arimo"/>
              </a:rPr>
              <a:t>    </a:t>
            </a:r>
            <a:r>
              <a:rPr lang="tr-TR" sz="1400" dirty="0">
                <a:solidFill>
                  <a:srgbClr val="FFBD59"/>
                </a:solidFill>
                <a:latin typeface="Arimo Bold"/>
              </a:rPr>
              <a:t>ç.</a:t>
            </a:r>
            <a:r>
              <a:rPr lang="en-US" sz="1400" dirty="0">
                <a:solidFill>
                  <a:srgbClr val="FFBD59"/>
                </a:solidFill>
                <a:latin typeface="Arimo Bold"/>
              </a:rPr>
              <a:t> </a:t>
            </a:r>
            <a:r>
              <a:rPr lang="en-US" sz="1400" dirty="0" err="1">
                <a:solidFill>
                  <a:srgbClr val="FFBD59"/>
                </a:solidFill>
                <a:latin typeface="Arimo Bold"/>
              </a:rPr>
              <a:t>Ünsüz</a:t>
            </a:r>
            <a:r>
              <a:rPr lang="en-US" sz="1400" dirty="0">
                <a:solidFill>
                  <a:srgbClr val="FFBD59"/>
                </a:solidFill>
                <a:latin typeface="Arimo Bold"/>
              </a:rPr>
              <a:t> </a:t>
            </a:r>
            <a:r>
              <a:rPr lang="en-US" sz="1400" dirty="0" err="1">
                <a:solidFill>
                  <a:srgbClr val="FFBD59"/>
                </a:solidFill>
                <a:latin typeface="Arimo Bold"/>
              </a:rPr>
              <a:t>Uyumu</a:t>
            </a:r>
            <a:r>
              <a:rPr lang="en-US" sz="1400" dirty="0">
                <a:solidFill>
                  <a:srgbClr val="FFBD59"/>
                </a:solidFill>
                <a:latin typeface="Arimo Bold"/>
              </a:rPr>
              <a:t> (</a:t>
            </a:r>
            <a:r>
              <a:rPr lang="en-US" sz="1400" dirty="0" err="1">
                <a:solidFill>
                  <a:srgbClr val="FFBD59"/>
                </a:solidFill>
                <a:latin typeface="Arimo Bold"/>
              </a:rPr>
              <a:t>Ünsüz</a:t>
            </a:r>
            <a:r>
              <a:rPr lang="en-US" sz="1400" dirty="0">
                <a:solidFill>
                  <a:srgbClr val="FFBD59"/>
                </a:solidFill>
                <a:latin typeface="Arimo Bold"/>
              </a:rPr>
              <a:t> </a:t>
            </a:r>
            <a:r>
              <a:rPr lang="en-US" sz="1400" dirty="0" err="1">
                <a:solidFill>
                  <a:srgbClr val="FFBD59"/>
                </a:solidFill>
                <a:latin typeface="Arimo Bold"/>
              </a:rPr>
              <a:t>Benzeşmesi</a:t>
            </a:r>
            <a:r>
              <a:rPr lang="en-US" sz="1400" dirty="0">
                <a:solidFill>
                  <a:srgbClr val="FFBD59"/>
                </a:solidFill>
                <a:latin typeface="Arimo Bold"/>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1585972"/>
            <a:ext cx="14809168" cy="6986528"/>
          </a:xfrm>
          <a:prstGeom prst="rect">
            <a:avLst/>
          </a:prstGeom>
        </p:spPr>
        <p:txBody>
          <a:bodyPr wrap="square">
            <a:spAutoFit/>
          </a:bodyPr>
          <a:lstStyle/>
          <a:p>
            <a:pPr lvl="0"/>
            <a:r>
              <a:rPr lang="tr-TR" sz="2800" b="1" i="1" dirty="0">
                <a:solidFill>
                  <a:schemeClr val="bg1"/>
                </a:solidFill>
              </a:rPr>
              <a:t>ç</a:t>
            </a:r>
            <a:r>
              <a:rPr lang="tr-TR" sz="2800" b="1" i="1" dirty="0" smtClean="0">
                <a:solidFill>
                  <a:schemeClr val="bg1"/>
                </a:solidFill>
              </a:rPr>
              <a:t>. Ünsüz </a:t>
            </a:r>
            <a:r>
              <a:rPr lang="tr-TR" sz="2800" b="1" i="1" dirty="0">
                <a:solidFill>
                  <a:schemeClr val="bg1"/>
                </a:solidFill>
              </a:rPr>
              <a:t>Uyumu (Ünsüz Benzeşmesi)</a:t>
            </a:r>
          </a:p>
          <a:p>
            <a:r>
              <a:rPr lang="tr-TR" sz="2800" dirty="0"/>
              <a:t> </a:t>
            </a:r>
          </a:p>
          <a:p>
            <a:r>
              <a:rPr lang="tr-TR" sz="2800" dirty="0"/>
              <a:t>Bu uyum, Türkçe kelimelerde yan yana gelen ünsüzlerin ton bakımından birbirlerine uyması olayıdır. Ton bakımından ünsüzler:</a:t>
            </a:r>
          </a:p>
          <a:p>
            <a:pPr lvl="0"/>
            <a:r>
              <a:rPr lang="tr-TR" sz="2800" dirty="0"/>
              <a:t>Tonlu (yumuşak) </a:t>
            </a:r>
            <a:r>
              <a:rPr lang="tr-TR" sz="2800" dirty="0" smtClean="0"/>
              <a:t>ünsüzler: </a:t>
            </a:r>
            <a:r>
              <a:rPr lang="tr-TR" sz="2800" dirty="0" smtClean="0">
                <a:solidFill>
                  <a:srgbClr val="FFC000"/>
                </a:solidFill>
              </a:rPr>
              <a:t>b, </a:t>
            </a:r>
            <a:r>
              <a:rPr lang="tr-TR" sz="2800" dirty="0">
                <a:solidFill>
                  <a:srgbClr val="FFC000"/>
                </a:solidFill>
              </a:rPr>
              <a:t>c d g ğ j l m n r v y z</a:t>
            </a:r>
            <a:r>
              <a:rPr lang="tr-TR" sz="2800" dirty="0"/>
              <a:t>.</a:t>
            </a:r>
          </a:p>
          <a:p>
            <a:pPr lvl="0"/>
            <a:r>
              <a:rPr lang="tr-TR" sz="2800" dirty="0" err="1"/>
              <a:t>Tonsuz</a:t>
            </a:r>
            <a:r>
              <a:rPr lang="tr-TR" sz="2800" dirty="0"/>
              <a:t> (sert) ünsüzler: </a:t>
            </a:r>
            <a:r>
              <a:rPr lang="tr-TR" sz="2800" dirty="0">
                <a:solidFill>
                  <a:srgbClr val="FFC000"/>
                </a:solidFill>
              </a:rPr>
              <a:t>ç, f, h, k, p, s, ş, t</a:t>
            </a:r>
            <a:r>
              <a:rPr lang="tr-TR" sz="2800" dirty="0"/>
              <a:t>.</a:t>
            </a:r>
          </a:p>
          <a:p>
            <a:r>
              <a:rPr lang="tr-TR" sz="2800" dirty="0"/>
              <a:t> </a:t>
            </a:r>
          </a:p>
          <a:p>
            <a:r>
              <a:rPr lang="tr-TR" sz="2800" dirty="0"/>
              <a:t>Bazı tonlu ünsüzlerin </a:t>
            </a:r>
            <a:r>
              <a:rPr lang="tr-TR" sz="2800" dirty="0" err="1"/>
              <a:t>tonsuz</a:t>
            </a:r>
            <a:r>
              <a:rPr lang="tr-TR" sz="2800" dirty="0"/>
              <a:t> birer karşılığı vardır: “b/p, c/ç, d/t, g/k, ğ/h, v/f, z/s”. Ancak “l, m, n, r, y” ünsüzlerin </a:t>
            </a:r>
            <a:r>
              <a:rPr lang="tr-TR" sz="2800" dirty="0" err="1"/>
              <a:t>tonsuz</a:t>
            </a:r>
            <a:r>
              <a:rPr lang="tr-TR" sz="2800" dirty="0"/>
              <a:t> karşılıkları yoktur. Türkçe kelimelerde tonlu ve </a:t>
            </a:r>
            <a:r>
              <a:rPr lang="tr-TR" sz="2800" dirty="0" err="1"/>
              <a:t>tonsuz</a:t>
            </a:r>
            <a:r>
              <a:rPr lang="tr-TR" sz="2800" dirty="0"/>
              <a:t> birbirlerinin karşılığı olan ünsüzlerden ancak aynı türden olanlar yan yana bulunabilir. Ünsüz uyumu özellikle kelime köküne ek gelirken ortaya çıkar.</a:t>
            </a:r>
          </a:p>
          <a:p>
            <a:r>
              <a:rPr lang="tr-TR" sz="2800" dirty="0"/>
              <a:t>Bu durumda ünsüzle başlayan eklerin bir kısmının başlarında iki biçimlilik söz konusudur:</a:t>
            </a:r>
          </a:p>
          <a:p>
            <a:r>
              <a:rPr lang="tr-TR" sz="2800" dirty="0"/>
              <a:t>-dan/-den, -tan/-ten: okul</a:t>
            </a:r>
            <a:r>
              <a:rPr lang="tr-TR" sz="2800" dirty="0">
                <a:solidFill>
                  <a:schemeClr val="bg1"/>
                </a:solidFill>
              </a:rPr>
              <a:t>d</a:t>
            </a:r>
            <a:r>
              <a:rPr lang="tr-TR" sz="2800" dirty="0"/>
              <a:t>an ,sınıf</a:t>
            </a:r>
            <a:r>
              <a:rPr lang="tr-TR" sz="2800" dirty="0">
                <a:solidFill>
                  <a:schemeClr val="bg1"/>
                </a:solidFill>
              </a:rPr>
              <a:t>t</a:t>
            </a:r>
            <a:r>
              <a:rPr lang="tr-TR" sz="2800" dirty="0"/>
              <a:t>an vb.</a:t>
            </a:r>
          </a:p>
          <a:p>
            <a:r>
              <a:rPr lang="tr-TR" sz="2800" dirty="0"/>
              <a:t>-da/-de, -ta/-te: ev</a:t>
            </a:r>
            <a:r>
              <a:rPr lang="tr-TR" sz="2800" dirty="0">
                <a:solidFill>
                  <a:schemeClr val="bg1"/>
                </a:solidFill>
              </a:rPr>
              <a:t>d</a:t>
            </a:r>
            <a:r>
              <a:rPr lang="tr-TR" sz="2800" dirty="0"/>
              <a:t>e, iş</a:t>
            </a:r>
            <a:r>
              <a:rPr lang="tr-TR" sz="2800" dirty="0">
                <a:solidFill>
                  <a:schemeClr val="bg1"/>
                </a:solidFill>
              </a:rPr>
              <a:t>t</a:t>
            </a:r>
            <a:r>
              <a:rPr lang="tr-TR" sz="2800" dirty="0"/>
              <a:t>e vb.</a:t>
            </a:r>
          </a:p>
          <a:p>
            <a:r>
              <a:rPr lang="tr-TR" sz="2800" dirty="0"/>
              <a:t>-</a:t>
            </a:r>
            <a:r>
              <a:rPr lang="tr-TR" sz="2800" dirty="0" err="1"/>
              <a:t>cı</a:t>
            </a:r>
            <a:r>
              <a:rPr lang="tr-TR" sz="2800" dirty="0"/>
              <a:t>/-</a:t>
            </a:r>
            <a:r>
              <a:rPr lang="tr-TR" sz="2800" dirty="0" err="1"/>
              <a:t>ci</a:t>
            </a:r>
            <a:r>
              <a:rPr lang="tr-TR" sz="2800" dirty="0"/>
              <a:t>, -</a:t>
            </a:r>
            <a:r>
              <a:rPr lang="tr-TR" sz="2800" dirty="0" err="1"/>
              <a:t>cu</a:t>
            </a:r>
            <a:r>
              <a:rPr lang="tr-TR" sz="2800" dirty="0"/>
              <a:t>/ -</a:t>
            </a:r>
            <a:r>
              <a:rPr lang="tr-TR" sz="2800" dirty="0" err="1"/>
              <a:t>cü</a:t>
            </a:r>
            <a:r>
              <a:rPr lang="tr-TR" sz="2800" dirty="0"/>
              <a:t>; -</a:t>
            </a:r>
            <a:r>
              <a:rPr lang="tr-TR" sz="2800" dirty="0" err="1"/>
              <a:t>çı</a:t>
            </a:r>
            <a:r>
              <a:rPr lang="tr-TR" sz="2800" dirty="0"/>
              <a:t>/-</a:t>
            </a:r>
            <a:r>
              <a:rPr lang="tr-TR" sz="2800" dirty="0" err="1"/>
              <a:t>çi</a:t>
            </a:r>
            <a:r>
              <a:rPr lang="tr-TR" sz="2800" dirty="0"/>
              <a:t>, -</a:t>
            </a:r>
            <a:r>
              <a:rPr lang="tr-TR" sz="2800" dirty="0" err="1"/>
              <a:t>çu</a:t>
            </a:r>
            <a:r>
              <a:rPr lang="tr-TR" sz="2800" dirty="0"/>
              <a:t>/-</a:t>
            </a:r>
            <a:r>
              <a:rPr lang="tr-TR" sz="2800" dirty="0" err="1"/>
              <a:t>çü</a:t>
            </a:r>
            <a:r>
              <a:rPr lang="tr-TR" sz="2800" dirty="0"/>
              <a:t>: ev</a:t>
            </a:r>
            <a:r>
              <a:rPr lang="tr-TR" sz="2800" dirty="0">
                <a:solidFill>
                  <a:schemeClr val="bg1"/>
                </a:solidFill>
              </a:rPr>
              <a:t>c</a:t>
            </a:r>
            <a:r>
              <a:rPr lang="tr-TR" sz="2800" dirty="0"/>
              <a:t>i, çiçek</a:t>
            </a:r>
            <a:r>
              <a:rPr lang="tr-TR" sz="2800" dirty="0">
                <a:solidFill>
                  <a:schemeClr val="bg1"/>
                </a:solidFill>
              </a:rPr>
              <a:t>ç</a:t>
            </a:r>
            <a:r>
              <a:rPr lang="tr-TR" sz="2800" dirty="0"/>
              <a:t>i vb.</a:t>
            </a:r>
          </a:p>
          <a:p>
            <a:r>
              <a:rPr lang="tr-TR" sz="2800" dirty="0"/>
              <a:t>-</a:t>
            </a:r>
            <a:r>
              <a:rPr lang="tr-TR" sz="2800" dirty="0" err="1"/>
              <a:t>ca</a:t>
            </a:r>
            <a:r>
              <a:rPr lang="tr-TR" sz="2800" dirty="0"/>
              <a:t>/-ce, -</a:t>
            </a:r>
            <a:r>
              <a:rPr lang="tr-TR" sz="2800" dirty="0" err="1"/>
              <a:t>ça</a:t>
            </a:r>
            <a:r>
              <a:rPr lang="tr-TR" sz="2800" dirty="0"/>
              <a:t>/-çe: ben</a:t>
            </a:r>
            <a:r>
              <a:rPr lang="tr-TR" sz="2800" dirty="0">
                <a:solidFill>
                  <a:schemeClr val="bg1"/>
                </a:solidFill>
              </a:rPr>
              <a:t>c</a:t>
            </a:r>
            <a:r>
              <a:rPr lang="tr-TR" sz="2800" dirty="0"/>
              <a:t>e, dost</a:t>
            </a:r>
            <a:r>
              <a:rPr lang="tr-TR" sz="2800" dirty="0">
                <a:solidFill>
                  <a:schemeClr val="bg1"/>
                </a:solidFill>
              </a:rPr>
              <a:t>ç</a:t>
            </a:r>
            <a:r>
              <a:rPr lang="tr-TR" sz="2800" dirty="0"/>
              <a:t>a vb. (Ergin 1997: 141-142)</a:t>
            </a:r>
          </a:p>
        </p:txBody>
      </p:sp>
    </p:spTree>
    <p:extLst>
      <p:ext uri="{BB962C8B-B14F-4D97-AF65-F5344CB8AC3E}">
        <p14:creationId xmlns:p14="http://schemas.microsoft.com/office/powerpoint/2010/main" val="88863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244089"/>
            <a:ext cx="2476716" cy="3118611"/>
          </a:xfrm>
          <a:prstGeom prst="rect">
            <a:avLst/>
          </a:prstGeom>
        </p:spPr>
        <p:txBody>
          <a:bodyPr lIns="0" tIns="0" rIns="0" bIns="0" rtlCol="0" anchor="t">
            <a:spAutoFit/>
          </a:bodyPr>
          <a:lstStyle/>
          <a:p>
            <a:pPr>
              <a:lnSpc>
                <a:spcPts val="2520"/>
              </a:lnSpc>
            </a:pPr>
            <a:r>
              <a:rPr lang="en-US" sz="1400" dirty="0">
                <a:solidFill>
                  <a:srgbClr val="FFC000"/>
                </a:solidFill>
                <a:latin typeface="Arimo"/>
              </a:rPr>
              <a:t>B. TÜRKİYE TÜRKÇESİNDEKİ SES OLAYLARI</a:t>
            </a:r>
          </a:p>
          <a:p>
            <a:pPr>
              <a:lnSpc>
                <a:spcPts val="2520"/>
              </a:lnSpc>
            </a:pPr>
            <a:r>
              <a:rPr lang="en-US" sz="1400" dirty="0">
                <a:solidFill>
                  <a:srgbClr val="FFFFFF"/>
                </a:solidFill>
                <a:latin typeface="Arimo"/>
              </a:rPr>
              <a:t>B.1.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Olaylarının</a:t>
            </a:r>
            <a:r>
              <a:rPr lang="en-US" sz="1400" dirty="0">
                <a:solidFill>
                  <a:srgbClr val="FFFFFF"/>
                </a:solidFill>
                <a:latin typeface="Arimo"/>
              </a:rPr>
              <a:t> </a:t>
            </a:r>
            <a:r>
              <a:rPr lang="en-US" sz="1400" dirty="0" err="1">
                <a:solidFill>
                  <a:srgbClr val="FFFFFF"/>
                </a:solidFill>
                <a:latin typeface="Arimo"/>
              </a:rPr>
              <a:t>Sebepleri</a:t>
            </a:r>
            <a:endParaRPr lang="en-US" sz="1400" dirty="0">
              <a:solidFill>
                <a:srgbClr val="FFFFFF"/>
              </a:solidFill>
              <a:latin typeface="Arimo"/>
            </a:endParaRPr>
          </a:p>
          <a:p>
            <a:pPr>
              <a:lnSpc>
                <a:spcPts val="2520"/>
              </a:lnSpc>
            </a:pPr>
            <a:r>
              <a:rPr lang="en-US" sz="1400" dirty="0">
                <a:solidFill>
                  <a:srgbClr val="FFFFFF"/>
                </a:solidFill>
                <a:latin typeface="Arimo"/>
              </a:rPr>
              <a:t>B.2.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Türemeleri</a:t>
            </a:r>
            <a:endParaRPr lang="en-US" sz="1400" dirty="0">
              <a:solidFill>
                <a:srgbClr val="FFFFFF"/>
              </a:solidFill>
              <a:latin typeface="Arimo"/>
            </a:endParaRPr>
          </a:p>
          <a:p>
            <a:pPr>
              <a:lnSpc>
                <a:spcPts val="2520"/>
              </a:lnSpc>
            </a:pPr>
            <a:r>
              <a:rPr lang="en-US" sz="1400" dirty="0">
                <a:solidFill>
                  <a:srgbClr val="FFFFFF"/>
                </a:solidFill>
                <a:latin typeface="Arimo"/>
              </a:rPr>
              <a:t>B.3.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İkizleşmesi</a:t>
            </a:r>
            <a:endParaRPr lang="en-US" sz="1400" dirty="0">
              <a:solidFill>
                <a:srgbClr val="FFFFFF"/>
              </a:solidFill>
              <a:latin typeface="Arimo"/>
            </a:endParaRPr>
          </a:p>
          <a:p>
            <a:pPr>
              <a:lnSpc>
                <a:spcPts val="2520"/>
              </a:lnSpc>
            </a:pPr>
            <a:r>
              <a:rPr lang="en-US" sz="1400" dirty="0">
                <a:solidFill>
                  <a:srgbClr val="FFFFFF"/>
                </a:solidFill>
                <a:latin typeface="Arimo"/>
              </a:rPr>
              <a:t>B.4.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Düşmeleri</a:t>
            </a:r>
            <a:endParaRPr lang="en-US" sz="1400" dirty="0">
              <a:solidFill>
                <a:srgbClr val="FFFFFF"/>
              </a:solidFill>
              <a:latin typeface="Arimo"/>
            </a:endParaRPr>
          </a:p>
          <a:p>
            <a:pPr>
              <a:lnSpc>
                <a:spcPts val="2520"/>
              </a:lnSpc>
            </a:pPr>
            <a:r>
              <a:rPr lang="en-US" sz="1400" dirty="0">
                <a:solidFill>
                  <a:srgbClr val="FFFFFF"/>
                </a:solidFill>
                <a:latin typeface="Arimo"/>
              </a:rPr>
              <a:t>B.5. </a:t>
            </a:r>
            <a:r>
              <a:rPr lang="en-US" sz="1400" dirty="0" err="1">
                <a:solidFill>
                  <a:srgbClr val="FFFFFF"/>
                </a:solidFill>
                <a:latin typeface="Arimo"/>
              </a:rPr>
              <a:t>Yer</a:t>
            </a:r>
            <a:r>
              <a:rPr lang="en-US" sz="1400" dirty="0">
                <a:solidFill>
                  <a:srgbClr val="FFFFFF"/>
                </a:solidFill>
                <a:latin typeface="Arimo"/>
              </a:rPr>
              <a:t> </a:t>
            </a:r>
            <a:r>
              <a:rPr lang="en-US" sz="1400" dirty="0" err="1">
                <a:solidFill>
                  <a:srgbClr val="FFFFFF"/>
                </a:solidFill>
                <a:latin typeface="Arimo"/>
              </a:rPr>
              <a:t>Değiştirme</a:t>
            </a:r>
            <a:r>
              <a:rPr lang="en-US" sz="1400" dirty="0">
                <a:solidFill>
                  <a:srgbClr val="FFFFFF"/>
                </a:solidFill>
                <a:latin typeface="Arimo"/>
              </a:rPr>
              <a:t> (</a:t>
            </a:r>
            <a:r>
              <a:rPr lang="en-US" sz="1400" dirty="0" err="1">
                <a:solidFill>
                  <a:srgbClr val="FFFFFF"/>
                </a:solidFill>
                <a:latin typeface="Arimo"/>
              </a:rPr>
              <a:t>Göçüşme</a:t>
            </a:r>
            <a:r>
              <a:rPr lang="en-US" sz="1400" dirty="0">
                <a:solidFill>
                  <a:srgbClr val="FFFFFF"/>
                </a:solidFill>
                <a:latin typeface="Arimo"/>
              </a:rPr>
              <a:t>)</a:t>
            </a:r>
          </a:p>
          <a:p>
            <a:pPr>
              <a:lnSpc>
                <a:spcPts val="2520"/>
              </a:lnSpc>
            </a:pPr>
            <a:r>
              <a:rPr lang="en-US" sz="1400" dirty="0">
                <a:solidFill>
                  <a:srgbClr val="FFFFFF"/>
                </a:solidFill>
                <a:latin typeface="Arimo"/>
              </a:rPr>
              <a:t>B.6. </a:t>
            </a:r>
            <a:r>
              <a:rPr lang="en-US" sz="1400" dirty="0" err="1">
                <a:solidFill>
                  <a:srgbClr val="FFFFFF"/>
                </a:solidFill>
                <a:latin typeface="Arimo"/>
              </a:rPr>
              <a:t>Benzeşme</a:t>
            </a:r>
            <a:r>
              <a:rPr lang="en-US" sz="1400" dirty="0">
                <a:solidFill>
                  <a:srgbClr val="FFFFFF"/>
                </a:solidFill>
                <a:latin typeface="Arimo"/>
              </a:rPr>
              <a:t> (</a:t>
            </a:r>
            <a:r>
              <a:rPr lang="en-US" sz="1400" dirty="0" err="1">
                <a:solidFill>
                  <a:srgbClr val="FFFFFF"/>
                </a:solidFill>
                <a:latin typeface="Arimo"/>
              </a:rPr>
              <a:t>Asimilasyon</a:t>
            </a:r>
            <a:r>
              <a:rPr lang="en-US" sz="1400" dirty="0">
                <a:solidFill>
                  <a:srgbClr val="FFFFFF"/>
                </a:solidFill>
                <a:latin typeface="Arimo"/>
              </a:rPr>
              <a:t>)</a:t>
            </a:r>
          </a:p>
          <a:p>
            <a:pPr>
              <a:lnSpc>
                <a:spcPts val="2520"/>
              </a:lnSpc>
            </a:pPr>
            <a:r>
              <a:rPr lang="en-US" sz="1400" dirty="0">
                <a:solidFill>
                  <a:srgbClr val="FFFFFF"/>
                </a:solidFill>
                <a:latin typeface="Arimo"/>
              </a:rPr>
              <a:t>B.7.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Değişmeleri</a:t>
            </a:r>
            <a:endParaRPr lang="en-US" sz="1400" dirty="0">
              <a:solidFill>
                <a:srgbClr val="FFFFFF"/>
              </a:solidFill>
              <a:latin typeface="Arimo"/>
            </a:endParaRP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266700"/>
            <a:ext cx="14809168" cy="10433625"/>
          </a:xfrm>
          <a:prstGeom prst="rect">
            <a:avLst/>
          </a:prstGeom>
        </p:spPr>
        <p:txBody>
          <a:bodyPr wrap="square">
            <a:spAutoFit/>
          </a:bodyPr>
          <a:lstStyle/>
          <a:p>
            <a:pPr lvl="0"/>
            <a:r>
              <a:rPr lang="tr-TR" sz="2800" b="1" dirty="0" smtClean="0">
                <a:solidFill>
                  <a:srgbClr val="FFC000"/>
                </a:solidFill>
              </a:rPr>
              <a:t>B. TÜRKİYE </a:t>
            </a:r>
            <a:r>
              <a:rPr lang="tr-TR" sz="2800" b="1" dirty="0">
                <a:solidFill>
                  <a:srgbClr val="FFC000"/>
                </a:solidFill>
              </a:rPr>
              <a:t>TÜRKÇESİNDEKİ SES OLAYLARI</a:t>
            </a:r>
          </a:p>
          <a:p>
            <a:r>
              <a:rPr lang="tr-TR" sz="2800" dirty="0"/>
              <a:t>Kelimelerde zamana ve sahaya bağlı olarak sürekli değişmelerin, gelişmelerin olması dilin canlılığının bir göstergesidir. Dil durağan değil, dinamik bir yapıya sahiptir. Dilin söz varlığını oluşturan kelimelerdeki sesler, heceleri ve kelimeleri oluştururken tarihî süreç içerisinde düşerler, yer değiştirirler, türerler, başka seslere benzerler. İşte bütün bunlar, ses olayları başlığı altında incelenir. </a:t>
            </a:r>
            <a:endParaRPr lang="tr-TR" sz="2800" dirty="0" smtClean="0"/>
          </a:p>
          <a:p>
            <a:r>
              <a:rPr lang="tr-TR" sz="2800" dirty="0"/>
              <a:t>Dilin canlılık ilkesi gereğince biçimbirimlerde, yani sözcüklerde ve eklerde meydana gelen ses değişikliklerinin tümüne genel olarak ses olayları adı verilebilir.</a:t>
            </a:r>
          </a:p>
          <a:p>
            <a:r>
              <a:rPr lang="tr-TR" sz="2800" dirty="0"/>
              <a:t> </a:t>
            </a:r>
          </a:p>
          <a:p>
            <a:r>
              <a:rPr lang="tr-TR" sz="2800" dirty="0"/>
              <a:t>Sözcüklerin bir bölümü tarih içinde bazen kısmen, bazen tanınmayacak derecede değişebilir; ancak yazılı kaynaklardan izlenebildiği kadar, en eski dönemlerden itibaren hiç değişmeden bugüne kadar gelen sözcükler de vardır. </a:t>
            </a:r>
            <a:r>
              <a:rPr lang="tr-TR" sz="2800" dirty="0" smtClean="0"/>
              <a:t>Köktürk </a:t>
            </a:r>
            <a:r>
              <a:rPr lang="tr-TR" sz="2800" dirty="0"/>
              <a:t>Türkçesi dönemi adı verilen 8. yüzyıla ait Orhon </a:t>
            </a:r>
            <a:r>
              <a:rPr lang="tr-TR" sz="2800" dirty="0" err="1"/>
              <a:t>Yazıtları’ndan</a:t>
            </a:r>
            <a:r>
              <a:rPr lang="tr-TR" sz="2800" dirty="0"/>
              <a:t> alınan bir cümleyi on üç yüzyıl sonra, bugünkü Türkçe ile karşılaştıralım: ET Teñri1 teg2 Teñride3 bolmış4 Türük5 Bilge6 Kagan7 bu8 ödke9 olurtum10 “Tanrı gibi Tanrı’dan olmuş Türk Bilge Kağan bu zamanda (tahta) oturdum.” 37 cümlesindeki 1. ve 3. Sözcüklerde (Tanrı) ön ünlüler e-i art </a:t>
            </a:r>
            <a:r>
              <a:rPr lang="tr-TR" sz="2800" dirty="0" err="1"/>
              <a:t>damaksıllaşarak</a:t>
            </a:r>
            <a:r>
              <a:rPr lang="tr-TR" sz="2800" dirty="0"/>
              <a:t> a-ı olmuş, ñ ünsüzü yerini n’ye bırakmıştı r. 2. sözcük (</a:t>
            </a:r>
            <a:r>
              <a:rPr lang="tr-TR" sz="2800" dirty="0" err="1"/>
              <a:t>teg</a:t>
            </a:r>
            <a:r>
              <a:rPr lang="tr-TR" sz="2800" dirty="0"/>
              <a:t>) Türkiye Türkçesinde yaşamamaktadır. 4. sözcükte (olmuş) </a:t>
            </a:r>
            <a:r>
              <a:rPr lang="tr-TR" sz="2800" dirty="0" err="1"/>
              <a:t>sözbaşındaki</a:t>
            </a:r>
            <a:r>
              <a:rPr lang="tr-TR" sz="2800" dirty="0"/>
              <a:t> b-ünsüzü düşmüş ve sözcüğün ünlüleri dudak uyumuna girmiştir. 6. Ve 8. sözcükler (bilge, bu) herhangi </a:t>
            </a:r>
            <a:r>
              <a:rPr lang="tr-TR" sz="2800" dirty="0" smtClean="0"/>
              <a:t>bir ses </a:t>
            </a:r>
            <a:r>
              <a:rPr lang="tr-TR" sz="2800" dirty="0"/>
              <a:t>değişikliğine uğramadan aynı yapı ve anlamla bugünkü Türkçeye aktarılmıştır. 7. sözcük (kağan) benzer şekilde küçük bir değişiklikle bugün de kullanılmaktadır. 9. sözcüğün kökü ‘zaman’ anlamındaki öd, unutulmuş, ancak ondan türeyen ödle sözcüğü öğle, öğün şekilleriyle bugüne ulaşmıştır. Yaklaşma ve bulunma durumunu işaretleyen -</a:t>
            </a:r>
            <a:r>
              <a:rPr lang="tr-TR" sz="2800" dirty="0" err="1"/>
              <a:t>ka</a:t>
            </a:r>
            <a:r>
              <a:rPr lang="tr-TR" sz="2800" dirty="0"/>
              <a:t> eki ise yerini yaklaşma durumu eki -(y)A’ya bırakmıştır. 10. sözcük ise bugün otur- biçimindedir.</a:t>
            </a:r>
          </a:p>
          <a:p>
            <a:endParaRPr lang="tr-TR" sz="2800" dirty="0" smtClean="0"/>
          </a:p>
          <a:p>
            <a:r>
              <a:rPr lang="tr-TR" sz="2800" dirty="0" smtClean="0"/>
              <a:t>Dilde </a:t>
            </a:r>
            <a:r>
              <a:rPr lang="tr-TR" sz="2800" dirty="0"/>
              <a:t>ses olayları, çeşitli sebeplerden kaynaklanır. Bunlardan </a:t>
            </a:r>
            <a:r>
              <a:rPr lang="tr-TR" sz="2800" dirty="0" err="1"/>
              <a:t>başlıcaları</a:t>
            </a:r>
            <a:r>
              <a:rPr lang="tr-TR" sz="2800" dirty="0"/>
              <a:t> aşağıda özetlenmiştir</a:t>
            </a:r>
            <a:r>
              <a:rPr lang="tr-TR" sz="2800" dirty="0" smtClean="0"/>
              <a:t>:</a:t>
            </a:r>
          </a:p>
          <a:p>
            <a:endParaRPr lang="tr-TR" sz="2800" dirty="0"/>
          </a:p>
        </p:txBody>
      </p:sp>
    </p:spTree>
    <p:extLst>
      <p:ext uri="{BB962C8B-B14F-4D97-AF65-F5344CB8AC3E}">
        <p14:creationId xmlns:p14="http://schemas.microsoft.com/office/powerpoint/2010/main" val="25666961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1014767" y="946609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sp>
        <p:nvSpPr>
          <p:cNvPr id="9" name="TextBox 9"/>
          <p:cNvSpPr txBox="1"/>
          <p:nvPr/>
        </p:nvSpPr>
        <p:spPr>
          <a:xfrm>
            <a:off x="3271573" y="362732"/>
            <a:ext cx="13011150" cy="1251585"/>
          </a:xfrm>
          <a:prstGeom prst="rect">
            <a:avLst/>
          </a:prstGeom>
        </p:spPr>
        <p:txBody>
          <a:bodyPr lIns="0" tIns="0" rIns="0" bIns="0" rtlCol="0" anchor="t">
            <a:spAutoFit/>
          </a:bodyPr>
          <a:lstStyle/>
          <a:p>
            <a:pPr algn="ctr">
              <a:lnSpc>
                <a:spcPts val="5040"/>
              </a:lnSpc>
            </a:pPr>
            <a:r>
              <a:rPr lang="en-US" sz="3600">
                <a:solidFill>
                  <a:srgbClr val="FFFFFF"/>
                </a:solidFill>
                <a:latin typeface="Abril Fatface"/>
              </a:rPr>
              <a:t>Türkçenin Ses Özellikleri  ve Ses Bilgisiyle İlgili Kurallar - Hece</a:t>
            </a:r>
          </a:p>
        </p:txBody>
      </p:sp>
      <p:grpSp>
        <p:nvGrpSpPr>
          <p:cNvPr id="10" name="Group 10"/>
          <p:cNvGrpSpPr/>
          <p:nvPr/>
        </p:nvGrpSpPr>
        <p:grpSpPr>
          <a:xfrm rot="5400000">
            <a:off x="1589445" y="1661104"/>
            <a:ext cx="2438217" cy="215533"/>
            <a:chOff x="0" y="0"/>
            <a:chExt cx="9194800" cy="812800"/>
          </a:xfrm>
        </p:grpSpPr>
        <p:sp>
          <p:nvSpPr>
            <p:cNvPr id="11" name="Freeform 11"/>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2" name="Group 12"/>
          <p:cNvGrpSpPr/>
          <p:nvPr/>
        </p:nvGrpSpPr>
        <p:grpSpPr>
          <a:xfrm rot="5400000">
            <a:off x="1589445" y="5056767"/>
            <a:ext cx="2438217" cy="215533"/>
            <a:chOff x="0" y="0"/>
            <a:chExt cx="9194800" cy="812800"/>
          </a:xfrm>
        </p:grpSpPr>
        <p:sp>
          <p:nvSpPr>
            <p:cNvPr id="13" name="Freeform 13"/>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4" name="Group 14"/>
          <p:cNvGrpSpPr/>
          <p:nvPr/>
        </p:nvGrpSpPr>
        <p:grpSpPr>
          <a:xfrm rot="5400000">
            <a:off x="1589445" y="8424972"/>
            <a:ext cx="2438217" cy="215533"/>
            <a:chOff x="0" y="0"/>
            <a:chExt cx="9194800" cy="812800"/>
          </a:xfrm>
        </p:grpSpPr>
        <p:sp>
          <p:nvSpPr>
            <p:cNvPr id="15" name="Freeform 15"/>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545454"/>
            </a:solidFill>
          </p:spPr>
        </p:sp>
      </p:grpSp>
      <p:sp>
        <p:nvSpPr>
          <p:cNvPr id="16" name="TextBox 16"/>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7" name="TextBox 17"/>
          <p:cNvSpPr txBox="1"/>
          <p:nvPr/>
        </p:nvSpPr>
        <p:spPr>
          <a:xfrm>
            <a:off x="3573545" y="2003743"/>
            <a:ext cx="2063502" cy="490855"/>
          </a:xfrm>
          <a:prstGeom prst="rect">
            <a:avLst/>
          </a:prstGeom>
        </p:spPr>
        <p:txBody>
          <a:bodyPr lIns="0" tIns="0" rIns="0" bIns="0" rtlCol="0" anchor="t">
            <a:spAutoFit/>
          </a:bodyPr>
          <a:lstStyle/>
          <a:p>
            <a:pPr algn="ctr">
              <a:lnSpc>
                <a:spcPts val="3919"/>
              </a:lnSpc>
            </a:pPr>
            <a:r>
              <a:rPr lang="en-US" sz="2800">
                <a:solidFill>
                  <a:srgbClr val="FFFFFF"/>
                </a:solidFill>
                <a:latin typeface="DejaVu Serif"/>
              </a:rPr>
              <a:t>İçindekiler:</a:t>
            </a:r>
          </a:p>
        </p:txBody>
      </p:sp>
      <p:sp>
        <p:nvSpPr>
          <p:cNvPr id="18" name="TextBox 18"/>
          <p:cNvSpPr txBox="1"/>
          <p:nvPr/>
        </p:nvSpPr>
        <p:spPr>
          <a:xfrm>
            <a:off x="3573545" y="2437448"/>
            <a:ext cx="6874270" cy="7561044"/>
          </a:xfrm>
          <a:prstGeom prst="rect">
            <a:avLst/>
          </a:prstGeom>
        </p:spPr>
        <p:txBody>
          <a:bodyPr lIns="0" tIns="0" rIns="0" bIns="0" rtlCol="0" anchor="t">
            <a:spAutoFit/>
          </a:bodyPr>
          <a:lstStyle/>
          <a:p>
            <a:pPr>
              <a:lnSpc>
                <a:spcPts val="2520"/>
              </a:lnSpc>
            </a:pPr>
            <a:r>
              <a:rPr lang="en-US" sz="1800" dirty="0" err="1">
                <a:solidFill>
                  <a:srgbClr val="FFFFFF"/>
                </a:solidFill>
                <a:latin typeface="Arimo"/>
              </a:rPr>
              <a:t>Giriş</a:t>
            </a:r>
            <a:endParaRPr lang="en-US" sz="1800" dirty="0">
              <a:solidFill>
                <a:srgbClr val="FFFFFF"/>
              </a:solidFill>
              <a:latin typeface="Arimo"/>
            </a:endParaRPr>
          </a:p>
          <a:p>
            <a:pPr>
              <a:lnSpc>
                <a:spcPts val="2520"/>
              </a:lnSpc>
            </a:pPr>
            <a:r>
              <a:rPr lang="en-US" sz="1800" dirty="0">
                <a:solidFill>
                  <a:srgbClr val="FFFFFF"/>
                </a:solidFill>
                <a:latin typeface="Arimo"/>
              </a:rPr>
              <a:t>A.  TÜRKÇENİN SES ÖZELLİKLERİ</a:t>
            </a:r>
          </a:p>
          <a:p>
            <a:pPr>
              <a:lnSpc>
                <a:spcPts val="2520"/>
              </a:lnSpc>
            </a:pPr>
            <a:r>
              <a:rPr lang="en-US" sz="1800" dirty="0">
                <a:solidFill>
                  <a:srgbClr val="FFFFFF"/>
                </a:solidFill>
                <a:latin typeface="Arimo"/>
              </a:rPr>
              <a:t>A.1</a:t>
            </a:r>
            <a:r>
              <a:rPr lang="en-US" sz="1800" dirty="0" smtClean="0">
                <a:solidFill>
                  <a:srgbClr val="FFFFFF"/>
                </a:solidFill>
                <a:latin typeface="Arimo"/>
              </a:rPr>
              <a:t>.</a:t>
            </a:r>
            <a:r>
              <a:rPr lang="tr-TR" sz="1800" dirty="0" smtClean="0">
                <a:solidFill>
                  <a:srgbClr val="FFFFFF"/>
                </a:solidFill>
                <a:latin typeface="Arimo"/>
              </a:rPr>
              <a:t> İlk hece dışında </a:t>
            </a:r>
            <a:r>
              <a:rPr lang="en-US" sz="1800" dirty="0" smtClean="0">
                <a:solidFill>
                  <a:srgbClr val="FFFFFF"/>
                </a:solidFill>
                <a:latin typeface="Arimo"/>
              </a:rPr>
              <a:t>"</a:t>
            </a:r>
            <a:r>
              <a:rPr lang="en-US" sz="1800" dirty="0" err="1" smtClean="0">
                <a:solidFill>
                  <a:srgbClr val="FFFFFF"/>
                </a:solidFill>
                <a:latin typeface="Arimo"/>
              </a:rPr>
              <a:t>o,ö</a:t>
            </a:r>
            <a:r>
              <a:rPr lang="en-US" sz="1800" dirty="0">
                <a:solidFill>
                  <a:srgbClr val="FFFFFF"/>
                </a:solidFill>
                <a:latin typeface="Arimo"/>
              </a:rPr>
              <a:t>"</a:t>
            </a:r>
          </a:p>
          <a:p>
            <a:pPr>
              <a:lnSpc>
                <a:spcPts val="2520"/>
              </a:lnSpc>
            </a:pPr>
            <a:r>
              <a:rPr lang="en-US" sz="1800" dirty="0">
                <a:solidFill>
                  <a:srgbClr val="FFFFFF"/>
                </a:solidFill>
                <a:latin typeface="Arimo"/>
              </a:rPr>
              <a:t>A.2. </a:t>
            </a:r>
            <a:r>
              <a:rPr lang="en-US" sz="1800" dirty="0" err="1">
                <a:solidFill>
                  <a:srgbClr val="FFFFFF"/>
                </a:solidFill>
                <a:latin typeface="Arimo"/>
              </a:rPr>
              <a:t>Uzun</a:t>
            </a:r>
            <a:r>
              <a:rPr lang="en-US" sz="1800" dirty="0">
                <a:solidFill>
                  <a:srgbClr val="FFFFFF"/>
                </a:solidFill>
                <a:latin typeface="Arimo"/>
              </a:rPr>
              <a:t> </a:t>
            </a:r>
            <a:r>
              <a:rPr lang="en-US" sz="1800" dirty="0" err="1">
                <a:solidFill>
                  <a:srgbClr val="FFFFFF"/>
                </a:solidFill>
                <a:latin typeface="Arimo"/>
              </a:rPr>
              <a:t>ünlü</a:t>
            </a:r>
            <a:endParaRPr lang="en-US" sz="1800" dirty="0">
              <a:solidFill>
                <a:srgbClr val="FFFFFF"/>
              </a:solidFill>
              <a:latin typeface="Arimo"/>
            </a:endParaRPr>
          </a:p>
          <a:p>
            <a:pPr>
              <a:lnSpc>
                <a:spcPts val="2520"/>
              </a:lnSpc>
            </a:pPr>
            <a:r>
              <a:rPr lang="en-US" sz="1800" dirty="0">
                <a:solidFill>
                  <a:srgbClr val="FFFFFF"/>
                </a:solidFill>
                <a:latin typeface="Arimo"/>
              </a:rPr>
              <a:t>A.3</a:t>
            </a:r>
            <a:r>
              <a:rPr lang="en-US" sz="1800" dirty="0" smtClean="0">
                <a:solidFill>
                  <a:srgbClr val="FFFFFF"/>
                </a:solidFill>
                <a:latin typeface="Arimo"/>
              </a:rPr>
              <a:t>.</a:t>
            </a:r>
            <a:r>
              <a:rPr lang="tr-TR" sz="1800" dirty="0" smtClean="0">
                <a:solidFill>
                  <a:srgbClr val="FFFFFF"/>
                </a:solidFill>
                <a:latin typeface="Arimo"/>
              </a:rPr>
              <a:t> Söz başında </a:t>
            </a:r>
            <a:r>
              <a:rPr lang="en-US" sz="1800" dirty="0" smtClean="0">
                <a:solidFill>
                  <a:srgbClr val="FFFFFF"/>
                </a:solidFill>
                <a:latin typeface="Arimo"/>
              </a:rPr>
              <a:t>"l</a:t>
            </a:r>
            <a:r>
              <a:rPr lang="en-US" sz="1800" dirty="0">
                <a:solidFill>
                  <a:srgbClr val="FFFFFF"/>
                </a:solidFill>
                <a:latin typeface="Arimo"/>
              </a:rPr>
              <a:t>" </a:t>
            </a:r>
            <a:r>
              <a:rPr lang="en-US" sz="1800" dirty="0" err="1">
                <a:solidFill>
                  <a:srgbClr val="FFFFFF"/>
                </a:solidFill>
                <a:latin typeface="Arimo"/>
              </a:rPr>
              <a:t>ünsüzü</a:t>
            </a:r>
            <a:endParaRPr lang="en-US" sz="1800" dirty="0">
              <a:solidFill>
                <a:srgbClr val="FFFFFF"/>
              </a:solidFill>
              <a:latin typeface="Arimo"/>
            </a:endParaRPr>
          </a:p>
          <a:p>
            <a:pPr>
              <a:lnSpc>
                <a:spcPts val="2520"/>
              </a:lnSpc>
            </a:pPr>
            <a:r>
              <a:rPr lang="en-US" sz="1800" dirty="0">
                <a:solidFill>
                  <a:srgbClr val="FFFFFF"/>
                </a:solidFill>
                <a:latin typeface="Arimo"/>
              </a:rPr>
              <a:t>A.4. </a:t>
            </a:r>
            <a:r>
              <a:rPr lang="en-US" sz="1800" dirty="0" err="1">
                <a:solidFill>
                  <a:srgbClr val="FFFFFF"/>
                </a:solidFill>
                <a:latin typeface="Arimo"/>
              </a:rPr>
              <a:t>Ayın</a:t>
            </a:r>
            <a:r>
              <a:rPr lang="en-US" sz="1800" dirty="0">
                <a:solidFill>
                  <a:srgbClr val="FFFFFF"/>
                </a:solidFill>
                <a:latin typeface="Arimo"/>
              </a:rPr>
              <a:t>, </a:t>
            </a:r>
            <a:r>
              <a:rPr lang="en-US" sz="1800" dirty="0" err="1">
                <a:solidFill>
                  <a:srgbClr val="FFFFFF"/>
                </a:solidFill>
                <a:latin typeface="Arimo"/>
              </a:rPr>
              <a:t>hemze</a:t>
            </a:r>
            <a:endParaRPr lang="en-US" sz="1800" dirty="0">
              <a:solidFill>
                <a:srgbClr val="FFFFFF"/>
              </a:solidFill>
              <a:latin typeface="Arimo"/>
            </a:endParaRPr>
          </a:p>
          <a:p>
            <a:pPr>
              <a:lnSpc>
                <a:spcPts val="2520"/>
              </a:lnSpc>
            </a:pPr>
            <a:r>
              <a:rPr lang="en-US" sz="1800" dirty="0">
                <a:solidFill>
                  <a:srgbClr val="FFFFFF"/>
                </a:solidFill>
                <a:latin typeface="Arimo"/>
              </a:rPr>
              <a:t>A.5. </a:t>
            </a:r>
            <a:r>
              <a:rPr lang="en-US" sz="1800" dirty="0" err="1">
                <a:solidFill>
                  <a:srgbClr val="FFFFFF"/>
                </a:solidFill>
                <a:latin typeface="Arimo"/>
              </a:rPr>
              <a:t>İkiz</a:t>
            </a:r>
            <a:r>
              <a:rPr lang="en-US" sz="1800" dirty="0">
                <a:solidFill>
                  <a:srgbClr val="FFFFFF"/>
                </a:solidFill>
                <a:latin typeface="Arimo"/>
              </a:rPr>
              <a:t> </a:t>
            </a:r>
            <a:r>
              <a:rPr lang="en-US" sz="1800" dirty="0" err="1">
                <a:solidFill>
                  <a:srgbClr val="FFFFFF"/>
                </a:solidFill>
                <a:latin typeface="Arimo"/>
              </a:rPr>
              <a:t>ünlü</a:t>
            </a:r>
            <a:endParaRPr lang="en-US" sz="1800" dirty="0">
              <a:solidFill>
                <a:srgbClr val="FFFFFF"/>
              </a:solidFill>
              <a:latin typeface="Arimo"/>
            </a:endParaRPr>
          </a:p>
          <a:p>
            <a:pPr>
              <a:lnSpc>
                <a:spcPts val="2520"/>
              </a:lnSpc>
            </a:pPr>
            <a:r>
              <a:rPr lang="en-US" sz="1800" dirty="0">
                <a:solidFill>
                  <a:srgbClr val="FFFFFF"/>
                </a:solidFill>
                <a:latin typeface="Arimo"/>
              </a:rPr>
              <a:t>A.6. </a:t>
            </a:r>
            <a:r>
              <a:rPr lang="en-US" sz="1800" dirty="0" err="1">
                <a:solidFill>
                  <a:srgbClr val="FFFFFF"/>
                </a:solidFill>
                <a:latin typeface="Arimo"/>
              </a:rPr>
              <a:t>İki</a:t>
            </a:r>
            <a:r>
              <a:rPr lang="en-US" sz="1800" dirty="0">
                <a:solidFill>
                  <a:srgbClr val="FFFFFF"/>
                </a:solidFill>
                <a:latin typeface="Arimo"/>
              </a:rPr>
              <a:t> </a:t>
            </a:r>
            <a:r>
              <a:rPr lang="en-US" sz="1800" dirty="0" err="1">
                <a:solidFill>
                  <a:srgbClr val="FFFFFF"/>
                </a:solidFill>
                <a:latin typeface="Arimo"/>
              </a:rPr>
              <a:t>ünlü</a:t>
            </a:r>
            <a:endParaRPr lang="en-US" sz="1800" dirty="0">
              <a:solidFill>
                <a:srgbClr val="FFFFFF"/>
              </a:solidFill>
              <a:latin typeface="Arimo"/>
            </a:endParaRPr>
          </a:p>
          <a:p>
            <a:pPr>
              <a:lnSpc>
                <a:spcPts val="2520"/>
              </a:lnSpc>
            </a:pPr>
            <a:r>
              <a:rPr lang="en-US" sz="1800" dirty="0">
                <a:solidFill>
                  <a:srgbClr val="FFFFFF"/>
                </a:solidFill>
                <a:latin typeface="Arimo"/>
              </a:rPr>
              <a:t>A.7. </a:t>
            </a:r>
            <a:r>
              <a:rPr lang="en-US" sz="1800" dirty="0" err="1">
                <a:solidFill>
                  <a:srgbClr val="FFFFFF"/>
                </a:solidFill>
                <a:latin typeface="Arimo"/>
              </a:rPr>
              <a:t>İkiz</a:t>
            </a:r>
            <a:r>
              <a:rPr lang="en-US" sz="1800" dirty="0">
                <a:solidFill>
                  <a:srgbClr val="FFFFFF"/>
                </a:solidFill>
                <a:latin typeface="Arimo"/>
              </a:rPr>
              <a:t> </a:t>
            </a:r>
            <a:r>
              <a:rPr lang="en-US" sz="1800" dirty="0" err="1">
                <a:solidFill>
                  <a:srgbClr val="FFFFFF"/>
                </a:solidFill>
                <a:latin typeface="Arimo"/>
              </a:rPr>
              <a:t>ünsüz</a:t>
            </a:r>
            <a:endParaRPr lang="en-US" sz="1800" dirty="0">
              <a:solidFill>
                <a:srgbClr val="FFFFFF"/>
              </a:solidFill>
              <a:latin typeface="Arimo"/>
            </a:endParaRPr>
          </a:p>
          <a:p>
            <a:pPr>
              <a:lnSpc>
                <a:spcPts val="2520"/>
              </a:lnSpc>
            </a:pPr>
            <a:r>
              <a:rPr lang="en-US" sz="1800" dirty="0">
                <a:solidFill>
                  <a:srgbClr val="FFFFFF"/>
                </a:solidFill>
                <a:latin typeface="Arimo"/>
              </a:rPr>
              <a:t>A.8. </a:t>
            </a:r>
            <a:r>
              <a:rPr lang="en-US" sz="1800" dirty="0" err="1">
                <a:solidFill>
                  <a:srgbClr val="FFFFFF"/>
                </a:solidFill>
                <a:latin typeface="Arimo"/>
              </a:rPr>
              <a:t>Üç</a:t>
            </a:r>
            <a:r>
              <a:rPr lang="en-US" sz="1800" dirty="0">
                <a:solidFill>
                  <a:srgbClr val="FFFFFF"/>
                </a:solidFill>
                <a:latin typeface="Arimo"/>
              </a:rPr>
              <a:t> </a:t>
            </a:r>
            <a:r>
              <a:rPr lang="en-US" sz="1800" dirty="0" err="1">
                <a:solidFill>
                  <a:srgbClr val="FFFFFF"/>
                </a:solidFill>
                <a:latin typeface="Arimo"/>
              </a:rPr>
              <a:t>ünsüz</a:t>
            </a:r>
            <a:endParaRPr lang="en-US" sz="1800" dirty="0">
              <a:solidFill>
                <a:srgbClr val="FFFFFF"/>
              </a:solidFill>
              <a:latin typeface="Arimo"/>
            </a:endParaRPr>
          </a:p>
          <a:p>
            <a:pPr>
              <a:lnSpc>
                <a:spcPts val="2520"/>
              </a:lnSpc>
            </a:pPr>
            <a:r>
              <a:rPr lang="en-US" sz="1800" dirty="0">
                <a:solidFill>
                  <a:srgbClr val="FFFFFF"/>
                </a:solidFill>
                <a:latin typeface="Arimo"/>
              </a:rPr>
              <a:t>A.9. </a:t>
            </a:r>
            <a:r>
              <a:rPr lang="en-US" sz="1800" dirty="0" err="1">
                <a:solidFill>
                  <a:srgbClr val="FFFFFF"/>
                </a:solidFill>
                <a:latin typeface="Arimo"/>
              </a:rPr>
              <a:t>Başta</a:t>
            </a:r>
            <a:r>
              <a:rPr lang="en-US" sz="1800" dirty="0">
                <a:solidFill>
                  <a:srgbClr val="FFFFFF"/>
                </a:solidFill>
                <a:latin typeface="Arimo"/>
              </a:rPr>
              <a:t> </a:t>
            </a:r>
            <a:r>
              <a:rPr lang="en-US" sz="1800" dirty="0" err="1">
                <a:solidFill>
                  <a:srgbClr val="FFFFFF"/>
                </a:solidFill>
                <a:latin typeface="Arimo"/>
              </a:rPr>
              <a:t>çift</a:t>
            </a:r>
            <a:r>
              <a:rPr lang="en-US" sz="1800" dirty="0">
                <a:solidFill>
                  <a:srgbClr val="FFFFFF"/>
                </a:solidFill>
                <a:latin typeface="Arimo"/>
              </a:rPr>
              <a:t> </a:t>
            </a:r>
            <a:r>
              <a:rPr lang="en-US" sz="1800" dirty="0" err="1">
                <a:solidFill>
                  <a:srgbClr val="FFFFFF"/>
                </a:solidFill>
                <a:latin typeface="Arimo"/>
              </a:rPr>
              <a:t>ünsüz</a:t>
            </a:r>
            <a:endParaRPr lang="en-US" sz="1800" dirty="0">
              <a:solidFill>
                <a:srgbClr val="FFFFFF"/>
              </a:solidFill>
              <a:latin typeface="Arimo"/>
            </a:endParaRPr>
          </a:p>
          <a:p>
            <a:pPr>
              <a:lnSpc>
                <a:spcPts val="2520"/>
              </a:lnSpc>
            </a:pPr>
            <a:r>
              <a:rPr lang="en-US" sz="1800" dirty="0">
                <a:solidFill>
                  <a:srgbClr val="FFFFFF"/>
                </a:solidFill>
                <a:latin typeface="Arimo"/>
              </a:rPr>
              <a:t>A.10. “c, ğ, l, m, n, r, v, z” </a:t>
            </a:r>
          </a:p>
          <a:p>
            <a:pPr>
              <a:lnSpc>
                <a:spcPts val="2520"/>
              </a:lnSpc>
            </a:pPr>
            <a:r>
              <a:rPr lang="en-US" sz="1800" dirty="0">
                <a:solidFill>
                  <a:srgbClr val="FFFFFF"/>
                </a:solidFill>
                <a:latin typeface="Arimo"/>
              </a:rPr>
              <a:t>A.11. </a:t>
            </a:r>
            <a:r>
              <a:rPr lang="en-US" sz="1800" dirty="0" err="1">
                <a:solidFill>
                  <a:srgbClr val="FFFFFF"/>
                </a:solidFill>
                <a:latin typeface="Arimo"/>
              </a:rPr>
              <a:t>Sonda</a:t>
            </a:r>
            <a:r>
              <a:rPr lang="en-US" sz="1800" dirty="0">
                <a:solidFill>
                  <a:srgbClr val="FFFFFF"/>
                </a:solidFill>
                <a:latin typeface="Arimo"/>
              </a:rPr>
              <a:t> “b, c, d, g</a:t>
            </a:r>
          </a:p>
          <a:p>
            <a:pPr>
              <a:lnSpc>
                <a:spcPts val="2520"/>
              </a:lnSpc>
            </a:pPr>
            <a:r>
              <a:rPr lang="en-US" sz="1800" dirty="0">
                <a:solidFill>
                  <a:srgbClr val="FFFFFF"/>
                </a:solidFill>
                <a:latin typeface="Arimo"/>
              </a:rPr>
              <a:t>A.12. "f, h, j, v" </a:t>
            </a:r>
          </a:p>
          <a:p>
            <a:pPr>
              <a:lnSpc>
                <a:spcPts val="2520"/>
              </a:lnSpc>
            </a:pPr>
            <a:r>
              <a:rPr lang="en-US" sz="1800" dirty="0">
                <a:solidFill>
                  <a:srgbClr val="FFFFFF"/>
                </a:solidFill>
                <a:latin typeface="Arimo"/>
              </a:rPr>
              <a:t>A.13. </a:t>
            </a:r>
            <a:r>
              <a:rPr lang="en-US" sz="1800" dirty="0" err="1">
                <a:solidFill>
                  <a:srgbClr val="FFFFFF"/>
                </a:solidFill>
                <a:latin typeface="Arimo"/>
              </a:rPr>
              <a:t>Sonda</a:t>
            </a:r>
            <a:r>
              <a:rPr lang="en-US" sz="1800" dirty="0">
                <a:solidFill>
                  <a:srgbClr val="FFFFFF"/>
                </a:solidFill>
                <a:latin typeface="Arimo"/>
              </a:rPr>
              <a:t> </a:t>
            </a:r>
            <a:r>
              <a:rPr lang="en-US" sz="1800" dirty="0" err="1">
                <a:solidFill>
                  <a:srgbClr val="FFFFFF"/>
                </a:solidFill>
                <a:latin typeface="Arimo"/>
              </a:rPr>
              <a:t>ünsüz</a:t>
            </a:r>
            <a:r>
              <a:rPr lang="en-US" sz="1800" dirty="0">
                <a:solidFill>
                  <a:srgbClr val="FFFFFF"/>
                </a:solidFill>
                <a:latin typeface="Arimo"/>
              </a:rPr>
              <a:t> </a:t>
            </a:r>
            <a:r>
              <a:rPr lang="en-US" sz="1800" dirty="0" err="1">
                <a:solidFill>
                  <a:srgbClr val="FFFFFF"/>
                </a:solidFill>
                <a:latin typeface="Arimo"/>
              </a:rPr>
              <a:t>çiftleri</a:t>
            </a:r>
            <a:endParaRPr lang="en-US" sz="1800" dirty="0">
              <a:solidFill>
                <a:srgbClr val="FFFFFF"/>
              </a:solidFill>
              <a:latin typeface="Arimo"/>
            </a:endParaRPr>
          </a:p>
          <a:p>
            <a:pPr>
              <a:lnSpc>
                <a:spcPts val="2520"/>
              </a:lnSpc>
            </a:pPr>
            <a:r>
              <a:rPr lang="en-US" sz="1800" dirty="0">
                <a:solidFill>
                  <a:srgbClr val="FFFFFF"/>
                </a:solidFill>
                <a:latin typeface="Arimo"/>
              </a:rPr>
              <a:t>A.14. "</a:t>
            </a:r>
            <a:r>
              <a:rPr lang="en-US" sz="1800" dirty="0" err="1">
                <a:solidFill>
                  <a:srgbClr val="FFFFFF"/>
                </a:solidFill>
                <a:latin typeface="Arimo"/>
              </a:rPr>
              <a:t>ı</a:t>
            </a:r>
            <a:r>
              <a:rPr lang="en-US" sz="1800" dirty="0">
                <a:solidFill>
                  <a:srgbClr val="FFFFFF"/>
                </a:solidFill>
                <a:latin typeface="Arimo"/>
              </a:rPr>
              <a:t>" </a:t>
            </a:r>
            <a:r>
              <a:rPr lang="en-US" sz="1800" dirty="0" err="1">
                <a:solidFill>
                  <a:srgbClr val="FFFFFF"/>
                </a:solidFill>
                <a:latin typeface="Arimo"/>
              </a:rPr>
              <a:t>ünlüsü</a:t>
            </a:r>
            <a:endParaRPr lang="en-US" sz="1800" dirty="0">
              <a:solidFill>
                <a:srgbClr val="FFFFFF"/>
              </a:solidFill>
              <a:latin typeface="Arimo"/>
            </a:endParaRPr>
          </a:p>
          <a:p>
            <a:pPr>
              <a:lnSpc>
                <a:spcPts val="2520"/>
              </a:lnSpc>
            </a:pPr>
            <a:r>
              <a:rPr lang="en-US" sz="1800" dirty="0">
                <a:solidFill>
                  <a:srgbClr val="FFFFFF"/>
                </a:solidFill>
                <a:latin typeface="Arimo"/>
              </a:rPr>
              <a:t>A.15. </a:t>
            </a:r>
            <a:r>
              <a:rPr lang="en-US" sz="1800" dirty="0" err="1">
                <a:solidFill>
                  <a:srgbClr val="FFFFFF"/>
                </a:solidFill>
                <a:latin typeface="Arimo"/>
              </a:rPr>
              <a:t>Yansıma</a:t>
            </a:r>
            <a:r>
              <a:rPr lang="en-US" sz="1800" dirty="0">
                <a:solidFill>
                  <a:srgbClr val="FFFFFF"/>
                </a:solidFill>
                <a:latin typeface="Arimo"/>
              </a:rPr>
              <a:t> </a:t>
            </a:r>
            <a:r>
              <a:rPr lang="en-US" sz="1800" dirty="0" err="1">
                <a:solidFill>
                  <a:srgbClr val="FFFFFF"/>
                </a:solidFill>
                <a:latin typeface="Arimo"/>
              </a:rPr>
              <a:t>sesler</a:t>
            </a:r>
            <a:endParaRPr lang="en-US" sz="1800" dirty="0">
              <a:solidFill>
                <a:srgbClr val="FFFFFF"/>
              </a:solidFill>
              <a:latin typeface="Arimo"/>
            </a:endParaRPr>
          </a:p>
          <a:p>
            <a:pPr>
              <a:lnSpc>
                <a:spcPts val="2520"/>
              </a:lnSpc>
            </a:pPr>
            <a:r>
              <a:rPr lang="en-US" sz="1800" dirty="0">
                <a:solidFill>
                  <a:srgbClr val="FFFFFF"/>
                </a:solidFill>
                <a:latin typeface="Arimo"/>
              </a:rPr>
              <a:t>A.16. </a:t>
            </a:r>
            <a:r>
              <a:rPr lang="en-US" sz="1800" dirty="0" err="1">
                <a:solidFill>
                  <a:srgbClr val="FFFFFF"/>
                </a:solidFill>
                <a:latin typeface="Arimo"/>
              </a:rPr>
              <a:t>Çocuk</a:t>
            </a:r>
            <a:r>
              <a:rPr lang="en-US" sz="1800" dirty="0">
                <a:solidFill>
                  <a:srgbClr val="FFFFFF"/>
                </a:solidFill>
                <a:latin typeface="Arimo"/>
              </a:rPr>
              <a:t> </a:t>
            </a:r>
            <a:r>
              <a:rPr lang="en-US" sz="1800" dirty="0" err="1">
                <a:solidFill>
                  <a:srgbClr val="FFFFFF"/>
                </a:solidFill>
                <a:latin typeface="Arimo"/>
              </a:rPr>
              <a:t>dili</a:t>
            </a:r>
            <a:endParaRPr lang="en-US" sz="1800" dirty="0">
              <a:solidFill>
                <a:srgbClr val="FFFFFF"/>
              </a:solidFill>
              <a:latin typeface="Arimo"/>
            </a:endParaRPr>
          </a:p>
          <a:p>
            <a:pPr>
              <a:lnSpc>
                <a:spcPts val="2520"/>
              </a:lnSpc>
            </a:pPr>
            <a:r>
              <a:rPr lang="en-US" sz="1800" dirty="0">
                <a:solidFill>
                  <a:srgbClr val="FFFFFF"/>
                </a:solidFill>
                <a:latin typeface="Arimo"/>
              </a:rPr>
              <a:t>A.17. </a:t>
            </a:r>
            <a:r>
              <a:rPr lang="en-US" sz="1800" dirty="0" err="1">
                <a:solidFill>
                  <a:srgbClr val="FFFFFF"/>
                </a:solidFill>
                <a:latin typeface="Arimo"/>
              </a:rPr>
              <a:t>Ses</a:t>
            </a:r>
            <a:r>
              <a:rPr lang="en-US" sz="1800" dirty="0">
                <a:solidFill>
                  <a:srgbClr val="FFFFFF"/>
                </a:solidFill>
                <a:latin typeface="Arimo"/>
              </a:rPr>
              <a:t> </a:t>
            </a:r>
            <a:r>
              <a:rPr lang="en-US" sz="1800" dirty="0" err="1">
                <a:solidFill>
                  <a:srgbClr val="FFFFFF"/>
                </a:solidFill>
                <a:latin typeface="Arimo"/>
              </a:rPr>
              <a:t>uyumları</a:t>
            </a:r>
            <a:endParaRPr lang="en-US" sz="1800" dirty="0">
              <a:solidFill>
                <a:srgbClr val="FFFFFF"/>
              </a:solidFill>
              <a:latin typeface="Arimo"/>
            </a:endParaRPr>
          </a:p>
          <a:p>
            <a:pPr>
              <a:lnSpc>
                <a:spcPts val="2520"/>
              </a:lnSpc>
            </a:pPr>
            <a:r>
              <a:rPr lang="en-US" sz="1800" dirty="0">
                <a:solidFill>
                  <a:srgbClr val="FFFFFF"/>
                </a:solidFill>
                <a:latin typeface="Arimo"/>
              </a:rPr>
              <a:t>a.  </a:t>
            </a:r>
            <a:r>
              <a:rPr lang="en-US" sz="1800" dirty="0" err="1">
                <a:solidFill>
                  <a:srgbClr val="FFFFFF"/>
                </a:solidFill>
                <a:latin typeface="Arimo"/>
              </a:rPr>
              <a:t>Büyük</a:t>
            </a:r>
            <a:r>
              <a:rPr lang="en-US" sz="1800" dirty="0">
                <a:solidFill>
                  <a:srgbClr val="FFFFFF"/>
                </a:solidFill>
                <a:latin typeface="Arimo"/>
              </a:rPr>
              <a:t> </a:t>
            </a:r>
            <a:r>
              <a:rPr lang="en-US" sz="1800" dirty="0" err="1">
                <a:solidFill>
                  <a:srgbClr val="FFFFFF"/>
                </a:solidFill>
                <a:latin typeface="Arimo"/>
              </a:rPr>
              <a:t>Ünlü</a:t>
            </a:r>
            <a:r>
              <a:rPr lang="en-US" sz="1800" dirty="0">
                <a:solidFill>
                  <a:srgbClr val="FFFFFF"/>
                </a:solidFill>
                <a:latin typeface="Arimo"/>
              </a:rPr>
              <a:t> </a:t>
            </a:r>
            <a:r>
              <a:rPr lang="en-US" sz="1800" dirty="0" err="1">
                <a:solidFill>
                  <a:srgbClr val="FFFFFF"/>
                </a:solidFill>
                <a:latin typeface="Arimo"/>
              </a:rPr>
              <a:t>Uyumu</a:t>
            </a:r>
            <a:r>
              <a:rPr lang="en-US" sz="1800" dirty="0">
                <a:solidFill>
                  <a:srgbClr val="FFFFFF"/>
                </a:solidFill>
                <a:latin typeface="Arimo"/>
              </a:rPr>
              <a:t> (</a:t>
            </a:r>
            <a:r>
              <a:rPr lang="en-US" sz="1800" dirty="0" err="1">
                <a:solidFill>
                  <a:srgbClr val="FFFFFF"/>
                </a:solidFill>
                <a:latin typeface="Arimo"/>
              </a:rPr>
              <a:t>Dil</a:t>
            </a:r>
            <a:r>
              <a:rPr lang="en-US" sz="1800" dirty="0">
                <a:solidFill>
                  <a:srgbClr val="FFFFFF"/>
                </a:solidFill>
                <a:latin typeface="Arimo"/>
              </a:rPr>
              <a:t>/ </a:t>
            </a:r>
            <a:r>
              <a:rPr lang="en-US" sz="1800" dirty="0" err="1">
                <a:solidFill>
                  <a:srgbClr val="FFFFFF"/>
                </a:solidFill>
                <a:latin typeface="Arimo"/>
              </a:rPr>
              <a:t>Kalınlık-İncelik</a:t>
            </a:r>
            <a:r>
              <a:rPr lang="en-US" sz="1800" dirty="0">
                <a:solidFill>
                  <a:srgbClr val="FFFFFF"/>
                </a:solidFill>
                <a:latin typeface="Arimo"/>
              </a:rPr>
              <a:t> </a:t>
            </a:r>
            <a:r>
              <a:rPr lang="en-US" sz="1800" dirty="0" err="1">
                <a:solidFill>
                  <a:srgbClr val="FFFFFF"/>
                </a:solidFill>
                <a:latin typeface="Arimo"/>
              </a:rPr>
              <a:t>Uyumu</a:t>
            </a:r>
            <a:r>
              <a:rPr lang="en-US" sz="1800" dirty="0">
                <a:solidFill>
                  <a:srgbClr val="FFFFFF"/>
                </a:solidFill>
                <a:latin typeface="Arimo"/>
              </a:rPr>
              <a:t>)</a:t>
            </a:r>
          </a:p>
          <a:p>
            <a:pPr>
              <a:lnSpc>
                <a:spcPts val="2520"/>
              </a:lnSpc>
            </a:pPr>
            <a:r>
              <a:rPr lang="en-US" sz="1800" dirty="0">
                <a:solidFill>
                  <a:srgbClr val="FFFFFF"/>
                </a:solidFill>
                <a:latin typeface="Arimo"/>
              </a:rPr>
              <a:t>b. </a:t>
            </a:r>
            <a:r>
              <a:rPr lang="en-US" sz="1800" dirty="0" err="1">
                <a:solidFill>
                  <a:srgbClr val="FFFFFF"/>
                </a:solidFill>
                <a:latin typeface="Arimo"/>
              </a:rPr>
              <a:t>Küçük</a:t>
            </a:r>
            <a:r>
              <a:rPr lang="en-US" sz="1800" dirty="0">
                <a:solidFill>
                  <a:srgbClr val="FFFFFF"/>
                </a:solidFill>
                <a:latin typeface="Arimo"/>
              </a:rPr>
              <a:t> </a:t>
            </a:r>
            <a:r>
              <a:rPr lang="en-US" sz="1800" dirty="0" err="1">
                <a:solidFill>
                  <a:srgbClr val="FFFFFF"/>
                </a:solidFill>
                <a:latin typeface="Arimo"/>
              </a:rPr>
              <a:t>Ünlü</a:t>
            </a:r>
            <a:r>
              <a:rPr lang="en-US" sz="1800" dirty="0">
                <a:solidFill>
                  <a:srgbClr val="FFFFFF"/>
                </a:solidFill>
                <a:latin typeface="Arimo"/>
              </a:rPr>
              <a:t> </a:t>
            </a:r>
            <a:r>
              <a:rPr lang="en-US" sz="1800" dirty="0" err="1">
                <a:solidFill>
                  <a:srgbClr val="FFFFFF"/>
                </a:solidFill>
                <a:latin typeface="Arimo"/>
              </a:rPr>
              <a:t>Uyumu</a:t>
            </a:r>
            <a:r>
              <a:rPr lang="en-US" sz="1800" dirty="0">
                <a:solidFill>
                  <a:srgbClr val="FFFFFF"/>
                </a:solidFill>
                <a:latin typeface="Arimo"/>
              </a:rPr>
              <a:t> (</a:t>
            </a:r>
            <a:r>
              <a:rPr lang="en-US" sz="1800" dirty="0" err="1">
                <a:solidFill>
                  <a:srgbClr val="FFFFFF"/>
                </a:solidFill>
                <a:latin typeface="Arimo"/>
              </a:rPr>
              <a:t>Dudak</a:t>
            </a:r>
            <a:r>
              <a:rPr lang="en-US" sz="1800" dirty="0">
                <a:solidFill>
                  <a:srgbClr val="FFFFFF"/>
                </a:solidFill>
                <a:latin typeface="Arimo"/>
              </a:rPr>
              <a:t>/ </a:t>
            </a:r>
            <a:r>
              <a:rPr lang="en-US" sz="1800" dirty="0" err="1">
                <a:solidFill>
                  <a:srgbClr val="FFFFFF"/>
                </a:solidFill>
                <a:latin typeface="Arimo"/>
              </a:rPr>
              <a:t>Düzlük-Yuvarlaklık</a:t>
            </a:r>
            <a:r>
              <a:rPr lang="en-US" sz="1800" dirty="0">
                <a:solidFill>
                  <a:srgbClr val="FFFFFF"/>
                </a:solidFill>
                <a:latin typeface="Arimo"/>
              </a:rPr>
              <a:t> </a:t>
            </a:r>
            <a:r>
              <a:rPr lang="en-US" sz="1800" dirty="0" err="1">
                <a:solidFill>
                  <a:srgbClr val="FFFFFF"/>
                </a:solidFill>
                <a:latin typeface="Arimo"/>
              </a:rPr>
              <a:t>Uyumu</a:t>
            </a:r>
            <a:r>
              <a:rPr lang="en-US" sz="1800" dirty="0">
                <a:solidFill>
                  <a:srgbClr val="FFFFFF"/>
                </a:solidFill>
                <a:latin typeface="Arimo"/>
              </a:rPr>
              <a:t>)</a:t>
            </a:r>
          </a:p>
          <a:p>
            <a:pPr>
              <a:lnSpc>
                <a:spcPts val="2520"/>
              </a:lnSpc>
            </a:pPr>
            <a:r>
              <a:rPr lang="en-US" sz="1800" dirty="0">
                <a:solidFill>
                  <a:srgbClr val="FFFFFF"/>
                </a:solidFill>
                <a:latin typeface="Arimo"/>
              </a:rPr>
              <a:t>c. </a:t>
            </a:r>
            <a:r>
              <a:rPr lang="en-US" sz="1800" dirty="0" err="1">
                <a:solidFill>
                  <a:srgbClr val="FFFFFF"/>
                </a:solidFill>
                <a:latin typeface="Arimo"/>
              </a:rPr>
              <a:t>Ünlü-Ünsüz</a:t>
            </a:r>
            <a:r>
              <a:rPr lang="en-US" sz="1800" dirty="0">
                <a:solidFill>
                  <a:srgbClr val="FFFFFF"/>
                </a:solidFill>
                <a:latin typeface="Arimo"/>
              </a:rPr>
              <a:t> </a:t>
            </a:r>
            <a:r>
              <a:rPr lang="en-US" sz="1800" dirty="0" err="1">
                <a:solidFill>
                  <a:srgbClr val="FFFFFF"/>
                </a:solidFill>
                <a:latin typeface="Arimo"/>
              </a:rPr>
              <a:t>Uyumu</a:t>
            </a:r>
            <a:endParaRPr lang="en-US" sz="1800" dirty="0">
              <a:solidFill>
                <a:srgbClr val="FFFFFF"/>
              </a:solidFill>
              <a:latin typeface="Arimo"/>
            </a:endParaRPr>
          </a:p>
          <a:p>
            <a:pPr>
              <a:lnSpc>
                <a:spcPts val="2520"/>
              </a:lnSpc>
            </a:pPr>
            <a:r>
              <a:rPr lang="en-US" sz="1800" dirty="0">
                <a:solidFill>
                  <a:srgbClr val="FFFFFF"/>
                </a:solidFill>
                <a:latin typeface="Arimo"/>
              </a:rPr>
              <a:t>d. </a:t>
            </a:r>
            <a:r>
              <a:rPr lang="en-US" sz="1800" dirty="0" err="1">
                <a:solidFill>
                  <a:srgbClr val="FFFFFF"/>
                </a:solidFill>
                <a:latin typeface="Arimo"/>
              </a:rPr>
              <a:t>Ünsüz</a:t>
            </a:r>
            <a:r>
              <a:rPr lang="en-US" sz="1800" dirty="0">
                <a:solidFill>
                  <a:srgbClr val="FFFFFF"/>
                </a:solidFill>
                <a:latin typeface="Arimo"/>
              </a:rPr>
              <a:t> </a:t>
            </a:r>
            <a:r>
              <a:rPr lang="en-US" sz="1800" dirty="0" err="1">
                <a:solidFill>
                  <a:srgbClr val="FFFFFF"/>
                </a:solidFill>
                <a:latin typeface="Arimo"/>
              </a:rPr>
              <a:t>Uyumu</a:t>
            </a:r>
            <a:r>
              <a:rPr lang="en-US" sz="1800" dirty="0">
                <a:solidFill>
                  <a:srgbClr val="FFFFFF"/>
                </a:solidFill>
                <a:latin typeface="Arimo"/>
              </a:rPr>
              <a:t> (</a:t>
            </a:r>
            <a:r>
              <a:rPr lang="en-US" sz="1800" dirty="0" err="1">
                <a:solidFill>
                  <a:srgbClr val="FFFFFF"/>
                </a:solidFill>
                <a:latin typeface="Arimo"/>
              </a:rPr>
              <a:t>Ünsüz</a:t>
            </a:r>
            <a:r>
              <a:rPr lang="en-US" sz="1800" dirty="0">
                <a:solidFill>
                  <a:srgbClr val="FFFFFF"/>
                </a:solidFill>
                <a:latin typeface="Arimo"/>
              </a:rPr>
              <a:t> </a:t>
            </a:r>
            <a:r>
              <a:rPr lang="en-US" sz="1800" dirty="0" err="1">
                <a:solidFill>
                  <a:srgbClr val="FFFFFF"/>
                </a:solidFill>
                <a:latin typeface="Arimo"/>
              </a:rPr>
              <a:t>Benzeşmesi</a:t>
            </a:r>
            <a:r>
              <a:rPr lang="en-US" sz="1800" dirty="0">
                <a:solidFill>
                  <a:srgbClr val="FFFFFF"/>
                </a:solidFill>
                <a:latin typeface="Arimo"/>
              </a:rPr>
              <a:t>)</a:t>
            </a:r>
          </a:p>
          <a:p>
            <a:pPr>
              <a:lnSpc>
                <a:spcPts val="1400"/>
              </a:lnSpc>
            </a:pPr>
            <a:endParaRPr lang="en-US" sz="1800" dirty="0">
              <a:solidFill>
                <a:srgbClr val="FFFFFF"/>
              </a:solidFill>
              <a:latin typeface="Arimo"/>
            </a:endParaRPr>
          </a:p>
        </p:txBody>
      </p:sp>
      <p:sp>
        <p:nvSpPr>
          <p:cNvPr id="19" name="TextBox 19"/>
          <p:cNvSpPr txBox="1"/>
          <p:nvPr/>
        </p:nvSpPr>
        <p:spPr>
          <a:xfrm>
            <a:off x="10782300" y="2437448"/>
            <a:ext cx="5997970" cy="3783330"/>
          </a:xfrm>
          <a:prstGeom prst="rect">
            <a:avLst/>
          </a:prstGeom>
        </p:spPr>
        <p:txBody>
          <a:bodyPr lIns="0" tIns="0" rIns="0" bIns="0" rtlCol="0" anchor="t">
            <a:spAutoFit/>
          </a:bodyPr>
          <a:lstStyle/>
          <a:p>
            <a:pPr>
              <a:lnSpc>
                <a:spcPts val="2520"/>
              </a:lnSpc>
            </a:pPr>
            <a:endParaRPr dirty="0"/>
          </a:p>
          <a:p>
            <a:pPr>
              <a:lnSpc>
                <a:spcPts val="2520"/>
              </a:lnSpc>
            </a:pPr>
            <a:r>
              <a:rPr lang="en-US" sz="1800" dirty="0">
                <a:solidFill>
                  <a:srgbClr val="FFFFFF"/>
                </a:solidFill>
                <a:latin typeface="Arimo"/>
              </a:rPr>
              <a:t>B. TÜRKİYE TÜRKÇESİNDEKİ SES OLAYLARI</a:t>
            </a:r>
          </a:p>
          <a:p>
            <a:pPr>
              <a:lnSpc>
                <a:spcPts val="2520"/>
              </a:lnSpc>
            </a:pPr>
            <a:r>
              <a:rPr lang="en-US" sz="1800" dirty="0">
                <a:solidFill>
                  <a:srgbClr val="FFFFFF"/>
                </a:solidFill>
                <a:latin typeface="Arimo"/>
              </a:rPr>
              <a:t>B.1. </a:t>
            </a:r>
            <a:r>
              <a:rPr lang="en-US" sz="1800" dirty="0" err="1">
                <a:solidFill>
                  <a:srgbClr val="FFFFFF"/>
                </a:solidFill>
                <a:latin typeface="Arimo"/>
              </a:rPr>
              <a:t>Ses</a:t>
            </a:r>
            <a:r>
              <a:rPr lang="en-US" sz="1800" dirty="0">
                <a:solidFill>
                  <a:srgbClr val="FFFFFF"/>
                </a:solidFill>
                <a:latin typeface="Arimo"/>
              </a:rPr>
              <a:t> </a:t>
            </a:r>
            <a:r>
              <a:rPr lang="en-US" sz="1800" dirty="0" err="1">
                <a:solidFill>
                  <a:srgbClr val="FFFFFF"/>
                </a:solidFill>
                <a:latin typeface="Arimo"/>
              </a:rPr>
              <a:t>Olaylarının</a:t>
            </a:r>
            <a:r>
              <a:rPr lang="en-US" sz="1800" dirty="0">
                <a:solidFill>
                  <a:srgbClr val="FFFFFF"/>
                </a:solidFill>
                <a:latin typeface="Arimo"/>
              </a:rPr>
              <a:t> </a:t>
            </a:r>
            <a:r>
              <a:rPr lang="en-US" sz="1800" dirty="0" err="1">
                <a:solidFill>
                  <a:srgbClr val="FFFFFF"/>
                </a:solidFill>
                <a:latin typeface="Arimo"/>
              </a:rPr>
              <a:t>Sebepleri</a:t>
            </a:r>
            <a:endParaRPr lang="en-US" sz="1800" dirty="0">
              <a:solidFill>
                <a:srgbClr val="FFFFFF"/>
              </a:solidFill>
              <a:latin typeface="Arimo"/>
            </a:endParaRPr>
          </a:p>
          <a:p>
            <a:pPr>
              <a:lnSpc>
                <a:spcPts val="2520"/>
              </a:lnSpc>
            </a:pPr>
            <a:r>
              <a:rPr lang="en-US" sz="1800" dirty="0">
                <a:solidFill>
                  <a:srgbClr val="FFFFFF"/>
                </a:solidFill>
                <a:latin typeface="Arimo"/>
              </a:rPr>
              <a:t>B.2. </a:t>
            </a:r>
            <a:r>
              <a:rPr lang="en-US" sz="1800" dirty="0" err="1">
                <a:solidFill>
                  <a:srgbClr val="FFFFFF"/>
                </a:solidFill>
                <a:latin typeface="Arimo"/>
              </a:rPr>
              <a:t>Ses</a:t>
            </a:r>
            <a:r>
              <a:rPr lang="en-US" sz="1800" dirty="0">
                <a:solidFill>
                  <a:srgbClr val="FFFFFF"/>
                </a:solidFill>
                <a:latin typeface="Arimo"/>
              </a:rPr>
              <a:t> </a:t>
            </a:r>
            <a:r>
              <a:rPr lang="en-US" sz="1800" dirty="0" err="1">
                <a:solidFill>
                  <a:srgbClr val="FFFFFF"/>
                </a:solidFill>
                <a:latin typeface="Arimo"/>
              </a:rPr>
              <a:t>Türemeleri</a:t>
            </a:r>
            <a:endParaRPr lang="en-US" sz="1800" dirty="0">
              <a:solidFill>
                <a:srgbClr val="FFFFFF"/>
              </a:solidFill>
              <a:latin typeface="Arimo"/>
            </a:endParaRPr>
          </a:p>
          <a:p>
            <a:pPr>
              <a:lnSpc>
                <a:spcPts val="2520"/>
              </a:lnSpc>
            </a:pPr>
            <a:r>
              <a:rPr lang="en-US" sz="1800" dirty="0">
                <a:solidFill>
                  <a:srgbClr val="FFFFFF"/>
                </a:solidFill>
                <a:latin typeface="Arimo"/>
              </a:rPr>
              <a:t>B.3. </a:t>
            </a:r>
            <a:r>
              <a:rPr lang="en-US" sz="1800" dirty="0" err="1">
                <a:solidFill>
                  <a:srgbClr val="FFFFFF"/>
                </a:solidFill>
                <a:latin typeface="Arimo"/>
              </a:rPr>
              <a:t>Ünsüz</a:t>
            </a:r>
            <a:r>
              <a:rPr lang="en-US" sz="1800" dirty="0">
                <a:solidFill>
                  <a:srgbClr val="FFFFFF"/>
                </a:solidFill>
                <a:latin typeface="Arimo"/>
              </a:rPr>
              <a:t> </a:t>
            </a:r>
            <a:r>
              <a:rPr lang="en-US" sz="1800" dirty="0" err="1">
                <a:solidFill>
                  <a:srgbClr val="FFFFFF"/>
                </a:solidFill>
                <a:latin typeface="Arimo"/>
              </a:rPr>
              <a:t>İkizleşmesi</a:t>
            </a:r>
            <a:endParaRPr lang="en-US" sz="1800" dirty="0">
              <a:solidFill>
                <a:srgbClr val="FFFFFF"/>
              </a:solidFill>
              <a:latin typeface="Arimo"/>
            </a:endParaRPr>
          </a:p>
          <a:p>
            <a:pPr>
              <a:lnSpc>
                <a:spcPts val="2520"/>
              </a:lnSpc>
            </a:pPr>
            <a:r>
              <a:rPr lang="en-US" sz="1800" dirty="0">
                <a:solidFill>
                  <a:srgbClr val="FFFFFF"/>
                </a:solidFill>
                <a:latin typeface="Arimo"/>
              </a:rPr>
              <a:t>B.4. </a:t>
            </a:r>
            <a:r>
              <a:rPr lang="en-US" sz="1800" dirty="0" err="1">
                <a:solidFill>
                  <a:srgbClr val="FFFFFF"/>
                </a:solidFill>
                <a:latin typeface="Arimo"/>
              </a:rPr>
              <a:t>Ses</a:t>
            </a:r>
            <a:r>
              <a:rPr lang="en-US" sz="1800" dirty="0">
                <a:solidFill>
                  <a:srgbClr val="FFFFFF"/>
                </a:solidFill>
                <a:latin typeface="Arimo"/>
              </a:rPr>
              <a:t> </a:t>
            </a:r>
            <a:r>
              <a:rPr lang="en-US" sz="1800" dirty="0" err="1">
                <a:solidFill>
                  <a:srgbClr val="FFFFFF"/>
                </a:solidFill>
                <a:latin typeface="Arimo"/>
              </a:rPr>
              <a:t>Düşmeleri</a:t>
            </a:r>
            <a:endParaRPr lang="en-US" sz="1800" dirty="0">
              <a:solidFill>
                <a:srgbClr val="FFFFFF"/>
              </a:solidFill>
              <a:latin typeface="Arimo"/>
            </a:endParaRPr>
          </a:p>
          <a:p>
            <a:pPr>
              <a:lnSpc>
                <a:spcPts val="2520"/>
              </a:lnSpc>
            </a:pPr>
            <a:r>
              <a:rPr lang="en-US" sz="1800" dirty="0">
                <a:solidFill>
                  <a:srgbClr val="FFFFFF"/>
                </a:solidFill>
                <a:latin typeface="Arimo"/>
              </a:rPr>
              <a:t>B.5. </a:t>
            </a:r>
            <a:r>
              <a:rPr lang="en-US" sz="1800" dirty="0" err="1">
                <a:solidFill>
                  <a:srgbClr val="FFFFFF"/>
                </a:solidFill>
                <a:latin typeface="Arimo"/>
              </a:rPr>
              <a:t>Yer</a:t>
            </a:r>
            <a:r>
              <a:rPr lang="en-US" sz="1800" dirty="0">
                <a:solidFill>
                  <a:srgbClr val="FFFFFF"/>
                </a:solidFill>
                <a:latin typeface="Arimo"/>
              </a:rPr>
              <a:t> </a:t>
            </a:r>
            <a:r>
              <a:rPr lang="en-US" sz="1800" dirty="0" err="1">
                <a:solidFill>
                  <a:srgbClr val="FFFFFF"/>
                </a:solidFill>
                <a:latin typeface="Arimo"/>
              </a:rPr>
              <a:t>Değiştirme</a:t>
            </a:r>
            <a:r>
              <a:rPr lang="en-US" sz="1800" dirty="0">
                <a:solidFill>
                  <a:srgbClr val="FFFFFF"/>
                </a:solidFill>
                <a:latin typeface="Arimo"/>
              </a:rPr>
              <a:t> (</a:t>
            </a:r>
            <a:r>
              <a:rPr lang="en-US" sz="1800" dirty="0" err="1">
                <a:solidFill>
                  <a:srgbClr val="FFFFFF"/>
                </a:solidFill>
                <a:latin typeface="Arimo"/>
              </a:rPr>
              <a:t>Göçüşme</a:t>
            </a:r>
            <a:r>
              <a:rPr lang="en-US" sz="1800" dirty="0">
                <a:solidFill>
                  <a:srgbClr val="FFFFFF"/>
                </a:solidFill>
                <a:latin typeface="Arimo"/>
              </a:rPr>
              <a:t>)</a:t>
            </a:r>
          </a:p>
          <a:p>
            <a:pPr>
              <a:lnSpc>
                <a:spcPts val="2520"/>
              </a:lnSpc>
            </a:pPr>
            <a:r>
              <a:rPr lang="en-US" sz="1800" dirty="0">
                <a:solidFill>
                  <a:srgbClr val="FFFFFF"/>
                </a:solidFill>
                <a:latin typeface="Arimo"/>
              </a:rPr>
              <a:t>B.6. </a:t>
            </a:r>
            <a:r>
              <a:rPr lang="en-US" sz="1800" dirty="0" err="1">
                <a:solidFill>
                  <a:srgbClr val="FFFFFF"/>
                </a:solidFill>
                <a:latin typeface="Arimo"/>
              </a:rPr>
              <a:t>Benzeşme</a:t>
            </a:r>
            <a:r>
              <a:rPr lang="en-US" sz="1800" dirty="0">
                <a:solidFill>
                  <a:srgbClr val="FFFFFF"/>
                </a:solidFill>
                <a:latin typeface="Arimo"/>
              </a:rPr>
              <a:t> (</a:t>
            </a:r>
            <a:r>
              <a:rPr lang="en-US" sz="1800" dirty="0" err="1">
                <a:solidFill>
                  <a:srgbClr val="FFFFFF"/>
                </a:solidFill>
                <a:latin typeface="Arimo"/>
              </a:rPr>
              <a:t>Asimilasyon</a:t>
            </a:r>
            <a:r>
              <a:rPr lang="en-US" sz="1800" dirty="0">
                <a:solidFill>
                  <a:srgbClr val="FFFFFF"/>
                </a:solidFill>
                <a:latin typeface="Arimo"/>
              </a:rPr>
              <a:t>)</a:t>
            </a:r>
          </a:p>
          <a:p>
            <a:pPr>
              <a:lnSpc>
                <a:spcPts val="2520"/>
              </a:lnSpc>
            </a:pPr>
            <a:r>
              <a:rPr lang="en-US" sz="1800" dirty="0">
                <a:solidFill>
                  <a:srgbClr val="FFFFFF"/>
                </a:solidFill>
                <a:latin typeface="Arimo"/>
              </a:rPr>
              <a:t>B.7. </a:t>
            </a:r>
            <a:r>
              <a:rPr lang="en-US" sz="1800" dirty="0" err="1">
                <a:solidFill>
                  <a:srgbClr val="FFFFFF"/>
                </a:solidFill>
                <a:latin typeface="Arimo"/>
              </a:rPr>
              <a:t>Ses</a:t>
            </a:r>
            <a:r>
              <a:rPr lang="en-US" sz="1800" dirty="0">
                <a:solidFill>
                  <a:srgbClr val="FFFFFF"/>
                </a:solidFill>
                <a:latin typeface="Arimo"/>
              </a:rPr>
              <a:t> </a:t>
            </a:r>
            <a:r>
              <a:rPr lang="en-US" sz="1800" dirty="0" err="1">
                <a:solidFill>
                  <a:srgbClr val="FFFFFF"/>
                </a:solidFill>
                <a:latin typeface="Arimo"/>
              </a:rPr>
              <a:t>Değişmeleri</a:t>
            </a:r>
            <a:endParaRPr lang="en-US" sz="1800" dirty="0">
              <a:solidFill>
                <a:srgbClr val="FFFFFF"/>
              </a:solidFill>
              <a:latin typeface="Arimo"/>
            </a:endParaRPr>
          </a:p>
          <a:p>
            <a:pPr>
              <a:lnSpc>
                <a:spcPts val="2520"/>
              </a:lnSpc>
            </a:pPr>
            <a:endParaRPr lang="en-US" sz="1800" dirty="0">
              <a:solidFill>
                <a:srgbClr val="FFFFFF"/>
              </a:solidFill>
              <a:latin typeface="Arimo"/>
            </a:endParaRPr>
          </a:p>
          <a:p>
            <a:pPr>
              <a:lnSpc>
                <a:spcPts val="2520"/>
              </a:lnSpc>
            </a:pPr>
            <a:r>
              <a:rPr lang="en-US" sz="1800" dirty="0">
                <a:solidFill>
                  <a:srgbClr val="FFFFFF"/>
                </a:solidFill>
                <a:latin typeface="Arimo"/>
              </a:rPr>
              <a:t>C. TÜRKÇENİN HECE YAPISI</a:t>
            </a:r>
          </a:p>
          <a:p>
            <a:pPr>
              <a:lnSpc>
                <a:spcPts val="2520"/>
              </a:lnSpc>
            </a:pPr>
            <a:endParaRPr lang="en-US" sz="1800" dirty="0">
              <a:solidFill>
                <a:srgbClr val="FFFFFF"/>
              </a:solidFill>
              <a:latin typeface="Arim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3118611"/>
          </a:xfrm>
          <a:prstGeom prst="rect">
            <a:avLst/>
          </a:prstGeom>
        </p:spPr>
        <p:txBody>
          <a:bodyPr lIns="0" tIns="0" rIns="0" bIns="0" rtlCol="0" anchor="t">
            <a:spAutoFit/>
          </a:bodyPr>
          <a:lstStyle/>
          <a:p>
            <a:pPr>
              <a:lnSpc>
                <a:spcPts val="2520"/>
              </a:lnSpc>
            </a:pPr>
            <a:r>
              <a:rPr lang="en-US" sz="1400" dirty="0">
                <a:latin typeface="Arimo"/>
              </a:rPr>
              <a:t>B. TÜRKİYE TÜRKÇESİNDEKİ SES OLAYLARI</a:t>
            </a:r>
          </a:p>
          <a:p>
            <a:pPr>
              <a:lnSpc>
                <a:spcPts val="2520"/>
              </a:lnSpc>
            </a:pPr>
            <a:r>
              <a:rPr lang="en-US" sz="1400" dirty="0">
                <a:solidFill>
                  <a:srgbClr val="FFC000"/>
                </a:solidFill>
                <a:latin typeface="Arimo"/>
              </a:rPr>
              <a:t>B.1. </a:t>
            </a:r>
            <a:r>
              <a:rPr lang="en-US" sz="1400" dirty="0" err="1">
                <a:solidFill>
                  <a:srgbClr val="FFC000"/>
                </a:solidFill>
                <a:latin typeface="Arimo"/>
              </a:rPr>
              <a:t>Ses</a:t>
            </a:r>
            <a:r>
              <a:rPr lang="en-US" sz="1400" dirty="0">
                <a:solidFill>
                  <a:srgbClr val="FFC000"/>
                </a:solidFill>
                <a:latin typeface="Arimo"/>
              </a:rPr>
              <a:t> </a:t>
            </a:r>
            <a:r>
              <a:rPr lang="en-US" sz="1400" dirty="0" err="1">
                <a:solidFill>
                  <a:srgbClr val="FFC000"/>
                </a:solidFill>
                <a:latin typeface="Arimo"/>
              </a:rPr>
              <a:t>Olaylarının</a:t>
            </a:r>
            <a:r>
              <a:rPr lang="en-US" sz="1400" dirty="0">
                <a:solidFill>
                  <a:srgbClr val="FFC000"/>
                </a:solidFill>
                <a:latin typeface="Arimo"/>
              </a:rPr>
              <a:t> </a:t>
            </a:r>
            <a:r>
              <a:rPr lang="en-US" sz="1400" dirty="0" err="1">
                <a:solidFill>
                  <a:srgbClr val="FFC000"/>
                </a:solidFill>
                <a:latin typeface="Arimo"/>
              </a:rPr>
              <a:t>Sebepleri</a:t>
            </a:r>
            <a:endParaRPr lang="en-US" sz="1400" dirty="0">
              <a:solidFill>
                <a:srgbClr val="FFC000"/>
              </a:solidFill>
              <a:latin typeface="Arimo"/>
            </a:endParaRPr>
          </a:p>
          <a:p>
            <a:pPr>
              <a:lnSpc>
                <a:spcPts val="2520"/>
              </a:lnSpc>
            </a:pPr>
            <a:r>
              <a:rPr lang="en-US" sz="1400" dirty="0">
                <a:solidFill>
                  <a:srgbClr val="FFFFFF"/>
                </a:solidFill>
                <a:latin typeface="Arimo"/>
              </a:rPr>
              <a:t>B.2.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Türemeleri</a:t>
            </a:r>
            <a:endParaRPr lang="en-US" sz="1400" dirty="0">
              <a:solidFill>
                <a:srgbClr val="FFFFFF"/>
              </a:solidFill>
              <a:latin typeface="Arimo"/>
            </a:endParaRPr>
          </a:p>
          <a:p>
            <a:pPr>
              <a:lnSpc>
                <a:spcPts val="2520"/>
              </a:lnSpc>
            </a:pPr>
            <a:r>
              <a:rPr lang="en-US" sz="1400" dirty="0">
                <a:solidFill>
                  <a:srgbClr val="FFFFFF"/>
                </a:solidFill>
                <a:latin typeface="Arimo"/>
              </a:rPr>
              <a:t>B.3.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İkizleşmesi</a:t>
            </a:r>
            <a:endParaRPr lang="en-US" sz="1400" dirty="0">
              <a:solidFill>
                <a:srgbClr val="FFFFFF"/>
              </a:solidFill>
              <a:latin typeface="Arimo"/>
            </a:endParaRPr>
          </a:p>
          <a:p>
            <a:pPr>
              <a:lnSpc>
                <a:spcPts val="2520"/>
              </a:lnSpc>
            </a:pPr>
            <a:r>
              <a:rPr lang="en-US" sz="1400" dirty="0">
                <a:solidFill>
                  <a:srgbClr val="FFFFFF"/>
                </a:solidFill>
                <a:latin typeface="Arimo"/>
              </a:rPr>
              <a:t>B.4.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Düşmeleri</a:t>
            </a:r>
            <a:endParaRPr lang="en-US" sz="1400" dirty="0">
              <a:solidFill>
                <a:srgbClr val="FFFFFF"/>
              </a:solidFill>
              <a:latin typeface="Arimo"/>
            </a:endParaRPr>
          </a:p>
          <a:p>
            <a:pPr>
              <a:lnSpc>
                <a:spcPts val="2520"/>
              </a:lnSpc>
            </a:pPr>
            <a:r>
              <a:rPr lang="en-US" sz="1400" dirty="0">
                <a:solidFill>
                  <a:srgbClr val="FFFFFF"/>
                </a:solidFill>
                <a:latin typeface="Arimo"/>
              </a:rPr>
              <a:t>B.5. </a:t>
            </a:r>
            <a:r>
              <a:rPr lang="en-US" sz="1400" dirty="0" err="1">
                <a:solidFill>
                  <a:srgbClr val="FFFFFF"/>
                </a:solidFill>
                <a:latin typeface="Arimo"/>
              </a:rPr>
              <a:t>Yer</a:t>
            </a:r>
            <a:r>
              <a:rPr lang="en-US" sz="1400" dirty="0">
                <a:solidFill>
                  <a:srgbClr val="FFFFFF"/>
                </a:solidFill>
                <a:latin typeface="Arimo"/>
              </a:rPr>
              <a:t> </a:t>
            </a:r>
            <a:r>
              <a:rPr lang="en-US" sz="1400" dirty="0" err="1">
                <a:solidFill>
                  <a:srgbClr val="FFFFFF"/>
                </a:solidFill>
                <a:latin typeface="Arimo"/>
              </a:rPr>
              <a:t>Değiştirme</a:t>
            </a:r>
            <a:r>
              <a:rPr lang="en-US" sz="1400" dirty="0">
                <a:solidFill>
                  <a:srgbClr val="FFFFFF"/>
                </a:solidFill>
                <a:latin typeface="Arimo"/>
              </a:rPr>
              <a:t> (</a:t>
            </a:r>
            <a:r>
              <a:rPr lang="en-US" sz="1400" dirty="0" err="1">
                <a:solidFill>
                  <a:srgbClr val="FFFFFF"/>
                </a:solidFill>
                <a:latin typeface="Arimo"/>
              </a:rPr>
              <a:t>Göçüşme</a:t>
            </a:r>
            <a:r>
              <a:rPr lang="en-US" sz="1400" dirty="0">
                <a:solidFill>
                  <a:srgbClr val="FFFFFF"/>
                </a:solidFill>
                <a:latin typeface="Arimo"/>
              </a:rPr>
              <a:t>)</a:t>
            </a:r>
          </a:p>
          <a:p>
            <a:pPr>
              <a:lnSpc>
                <a:spcPts val="2520"/>
              </a:lnSpc>
            </a:pPr>
            <a:r>
              <a:rPr lang="en-US" sz="1400" dirty="0">
                <a:solidFill>
                  <a:srgbClr val="FFFFFF"/>
                </a:solidFill>
                <a:latin typeface="Arimo"/>
              </a:rPr>
              <a:t>B.6. </a:t>
            </a:r>
            <a:r>
              <a:rPr lang="en-US" sz="1400" dirty="0" err="1">
                <a:solidFill>
                  <a:srgbClr val="FFFFFF"/>
                </a:solidFill>
                <a:latin typeface="Arimo"/>
              </a:rPr>
              <a:t>Benzeşme</a:t>
            </a:r>
            <a:r>
              <a:rPr lang="en-US" sz="1400" dirty="0">
                <a:solidFill>
                  <a:srgbClr val="FFFFFF"/>
                </a:solidFill>
                <a:latin typeface="Arimo"/>
              </a:rPr>
              <a:t> (</a:t>
            </a:r>
            <a:r>
              <a:rPr lang="en-US" sz="1400" dirty="0" err="1">
                <a:solidFill>
                  <a:srgbClr val="FFFFFF"/>
                </a:solidFill>
                <a:latin typeface="Arimo"/>
              </a:rPr>
              <a:t>Asimilasyon</a:t>
            </a:r>
            <a:r>
              <a:rPr lang="en-US" sz="1400" dirty="0">
                <a:solidFill>
                  <a:srgbClr val="FFFFFF"/>
                </a:solidFill>
                <a:latin typeface="Arimo"/>
              </a:rPr>
              <a:t>)</a:t>
            </a:r>
          </a:p>
          <a:p>
            <a:pPr>
              <a:lnSpc>
                <a:spcPts val="2520"/>
              </a:lnSpc>
            </a:pPr>
            <a:r>
              <a:rPr lang="en-US" sz="1400" dirty="0">
                <a:solidFill>
                  <a:srgbClr val="FFFFFF"/>
                </a:solidFill>
                <a:latin typeface="Arimo"/>
              </a:rPr>
              <a:t>B.7.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Değişmeleri</a:t>
            </a:r>
            <a:endParaRPr lang="en-US" sz="1400" dirty="0">
              <a:solidFill>
                <a:srgbClr val="FFFFFF"/>
              </a:solidFill>
              <a:latin typeface="Arimo"/>
            </a:endParaRP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744855"/>
            <a:ext cx="14809168" cy="9571851"/>
          </a:xfrm>
          <a:prstGeom prst="rect">
            <a:avLst/>
          </a:prstGeom>
        </p:spPr>
        <p:txBody>
          <a:bodyPr wrap="square">
            <a:spAutoFit/>
          </a:bodyPr>
          <a:lstStyle/>
          <a:p>
            <a:r>
              <a:rPr lang="tr-TR" sz="2800" b="1" dirty="0">
                <a:solidFill>
                  <a:srgbClr val="FFC000"/>
                </a:solidFill>
              </a:rPr>
              <a:t>B.1. Ses Olaylarının Sebepleri</a:t>
            </a:r>
          </a:p>
          <a:p>
            <a:r>
              <a:rPr lang="tr-TR" sz="2800" b="1" dirty="0"/>
              <a:t>a) Dilin ses özellikleri: </a:t>
            </a:r>
            <a:r>
              <a:rPr lang="tr-TR" sz="2800" dirty="0"/>
              <a:t>Türkçede kelime sonunda “b, c, d, g” sesleri olmadığı için Arapça </a:t>
            </a:r>
            <a:r>
              <a:rPr lang="tr-TR" sz="2800" i="1" dirty="0" err="1">
                <a:solidFill>
                  <a:schemeClr val="bg1"/>
                </a:solidFill>
              </a:rPr>
              <a:t>kitâb</a:t>
            </a:r>
            <a:r>
              <a:rPr lang="tr-TR" sz="2800" dirty="0"/>
              <a:t> kelimesi Türkçeye </a:t>
            </a:r>
            <a:r>
              <a:rPr lang="tr-TR" sz="2800" i="1" dirty="0">
                <a:solidFill>
                  <a:schemeClr val="bg1"/>
                </a:solidFill>
              </a:rPr>
              <a:t>kitap</a:t>
            </a:r>
            <a:r>
              <a:rPr lang="tr-TR" sz="2800" dirty="0"/>
              <a:t> şeklinde geçmiştir. Uzun ünlü olmadığı için de “â” ünlüsü kısalarak normal “</a:t>
            </a:r>
            <a:r>
              <a:rPr lang="tr-TR" sz="2800" dirty="0" err="1"/>
              <a:t>a”ya</a:t>
            </a:r>
            <a:r>
              <a:rPr lang="tr-TR" sz="2800" dirty="0"/>
              <a:t> dönüşmüştür.</a:t>
            </a:r>
          </a:p>
          <a:p>
            <a:endParaRPr lang="tr-TR" sz="2800" dirty="0" smtClean="0"/>
          </a:p>
          <a:p>
            <a:r>
              <a:rPr lang="tr-TR" sz="2800" b="1" dirty="0" smtClean="0"/>
              <a:t>b</a:t>
            </a:r>
            <a:r>
              <a:rPr lang="tr-TR" sz="2800" b="1" dirty="0"/>
              <a:t>) Başka seslerin etkisi: </a:t>
            </a:r>
            <a:r>
              <a:rPr lang="tr-TR" sz="2800" dirty="0"/>
              <a:t>Bazı sesler, yanlarındaki diğer seslere etki ederek onları kendilerine benzetirler, değiştirirler. Meselâ, </a:t>
            </a:r>
            <a:r>
              <a:rPr lang="tr-TR" sz="2800" i="1" dirty="0" err="1">
                <a:solidFill>
                  <a:schemeClr val="bg1"/>
                </a:solidFill>
              </a:rPr>
              <a:t>anbar</a:t>
            </a:r>
            <a:r>
              <a:rPr lang="tr-TR" sz="2800" dirty="0"/>
              <a:t> kelimesindeki “b” sesi, yanındaki “</a:t>
            </a:r>
            <a:r>
              <a:rPr lang="tr-TR" sz="2800" dirty="0" err="1"/>
              <a:t>n”ye</a:t>
            </a:r>
            <a:r>
              <a:rPr lang="tr-TR" sz="2800" dirty="0"/>
              <a:t> etki ederek onu, kendisi gibi dudak ünsüzü olan “m” yapmıştır. Böylece kelime, </a:t>
            </a:r>
            <a:r>
              <a:rPr lang="tr-TR" sz="2800" i="1" dirty="0">
                <a:solidFill>
                  <a:schemeClr val="bg1"/>
                </a:solidFill>
              </a:rPr>
              <a:t>ambar</a:t>
            </a:r>
            <a:r>
              <a:rPr lang="tr-TR" sz="2800" dirty="0"/>
              <a:t> şekline dönüşmüştür. </a:t>
            </a:r>
            <a:r>
              <a:rPr lang="tr-TR" sz="2800" i="1" dirty="0" err="1">
                <a:solidFill>
                  <a:schemeClr val="bg1"/>
                </a:solidFill>
              </a:rPr>
              <a:t>Yaşıl</a:t>
            </a:r>
            <a:r>
              <a:rPr lang="tr-TR" sz="2800" dirty="0"/>
              <a:t> kelimesinin </a:t>
            </a:r>
            <a:r>
              <a:rPr lang="tr-TR" sz="2800" i="1" dirty="0" err="1">
                <a:solidFill>
                  <a:schemeClr val="bg1"/>
                </a:solidFill>
              </a:rPr>
              <a:t>yeşil</a:t>
            </a:r>
            <a:r>
              <a:rPr lang="tr-TR" sz="2800" dirty="0" err="1"/>
              <a:t>’e</a:t>
            </a:r>
            <a:r>
              <a:rPr lang="tr-TR" sz="2800" dirty="0"/>
              <a:t> dönüşmesinin sebebi, “y ve ş” seslerinin inceltici etkisidir.</a:t>
            </a:r>
          </a:p>
          <a:p>
            <a:endParaRPr lang="tr-TR" sz="2800" dirty="0" smtClean="0"/>
          </a:p>
          <a:p>
            <a:r>
              <a:rPr lang="tr-TR" sz="2800" b="1" dirty="0" smtClean="0"/>
              <a:t>c</a:t>
            </a:r>
            <a:r>
              <a:rPr lang="tr-TR" sz="2800" b="1" dirty="0"/>
              <a:t>) Vurgu: </a:t>
            </a:r>
            <a:r>
              <a:rPr lang="tr-TR" sz="2800" dirty="0"/>
              <a:t>Türkçede orta hece vurgusu genellikle zayıf olduğu için bu hecedeki ünlüler bazen daralır bazen de düşerler: </a:t>
            </a:r>
            <a:r>
              <a:rPr lang="tr-TR" sz="2800" i="1" dirty="0" err="1"/>
              <a:t>Tasarıla</a:t>
            </a:r>
            <a:r>
              <a:rPr lang="tr-TR" sz="2800" i="1" dirty="0"/>
              <a:t>&gt; tasarla, </a:t>
            </a:r>
            <a:r>
              <a:rPr lang="tr-TR" sz="2800" i="1" dirty="0" err="1"/>
              <a:t>besileme</a:t>
            </a:r>
            <a:r>
              <a:rPr lang="tr-TR" sz="2800" i="1" dirty="0"/>
              <a:t>&gt; besleme, yalınız &gt; yalnız vb.</a:t>
            </a:r>
            <a:r>
              <a:rPr lang="tr-TR" sz="2800" dirty="0"/>
              <a:t> gibi.</a:t>
            </a:r>
          </a:p>
          <a:p>
            <a:endParaRPr lang="tr-TR" sz="2800" dirty="0" smtClean="0"/>
          </a:p>
          <a:p>
            <a:r>
              <a:rPr lang="tr-TR" sz="2800" b="1" dirty="0" smtClean="0"/>
              <a:t>ç</a:t>
            </a:r>
            <a:r>
              <a:rPr lang="tr-TR" sz="2800" b="1" dirty="0"/>
              <a:t>) Zayıf sesler: </a:t>
            </a:r>
            <a:r>
              <a:rPr lang="tr-TR" sz="2800" dirty="0"/>
              <a:t>“ğ, h, ı, l, n, r, y, z” sesleri zayıf sesler olduğu için bazı ses olaylarına sebep olurlar: </a:t>
            </a:r>
            <a:r>
              <a:rPr lang="tr-TR" sz="2800" i="1" dirty="0">
                <a:solidFill>
                  <a:schemeClr val="bg1"/>
                </a:solidFill>
              </a:rPr>
              <a:t>ağabey &gt; </a:t>
            </a:r>
            <a:r>
              <a:rPr lang="tr-TR" sz="2800" i="1" dirty="0" err="1">
                <a:solidFill>
                  <a:schemeClr val="bg1"/>
                </a:solidFill>
              </a:rPr>
              <a:t>âbi</a:t>
            </a:r>
            <a:r>
              <a:rPr lang="tr-TR" sz="2800" i="1" dirty="0">
                <a:solidFill>
                  <a:schemeClr val="bg1"/>
                </a:solidFill>
              </a:rPr>
              <a:t>, </a:t>
            </a:r>
            <a:r>
              <a:rPr lang="tr-TR" sz="2800" i="1" dirty="0" err="1">
                <a:solidFill>
                  <a:schemeClr val="bg1"/>
                </a:solidFill>
              </a:rPr>
              <a:t>hastahane</a:t>
            </a:r>
            <a:r>
              <a:rPr lang="tr-TR" sz="2800" i="1" dirty="0">
                <a:solidFill>
                  <a:schemeClr val="bg1"/>
                </a:solidFill>
              </a:rPr>
              <a:t> &gt; hastane, pek iyi &gt; peki, bir daha&gt; </a:t>
            </a:r>
            <a:r>
              <a:rPr lang="tr-TR" sz="2800" i="1" dirty="0" err="1">
                <a:solidFill>
                  <a:schemeClr val="bg1"/>
                </a:solidFill>
              </a:rPr>
              <a:t>bi</a:t>
            </a:r>
            <a:r>
              <a:rPr lang="tr-TR" sz="2800" i="1" dirty="0">
                <a:solidFill>
                  <a:schemeClr val="bg1"/>
                </a:solidFill>
              </a:rPr>
              <a:t> daha, soğan&gt; </a:t>
            </a:r>
            <a:r>
              <a:rPr lang="tr-TR" sz="2800" i="1" dirty="0" err="1">
                <a:solidFill>
                  <a:schemeClr val="bg1"/>
                </a:solidFill>
              </a:rPr>
              <a:t>soan</a:t>
            </a:r>
            <a:r>
              <a:rPr lang="tr-TR" sz="2800" i="1" dirty="0">
                <a:solidFill>
                  <a:schemeClr val="bg1"/>
                </a:solidFill>
              </a:rPr>
              <a:t>, uğur&gt; </a:t>
            </a:r>
            <a:r>
              <a:rPr lang="tr-TR" sz="2800" i="1" dirty="0" err="1">
                <a:solidFill>
                  <a:schemeClr val="bg1"/>
                </a:solidFill>
              </a:rPr>
              <a:t>uur</a:t>
            </a:r>
            <a:r>
              <a:rPr lang="tr-TR" sz="2800" i="1" dirty="0">
                <a:solidFill>
                  <a:schemeClr val="bg1"/>
                </a:solidFill>
              </a:rPr>
              <a:t>, </a:t>
            </a:r>
            <a:r>
              <a:rPr lang="tr-TR" sz="2800" i="1" dirty="0" err="1">
                <a:solidFill>
                  <a:schemeClr val="bg1"/>
                </a:solidFill>
              </a:rPr>
              <a:t>ınanmak</a:t>
            </a:r>
            <a:r>
              <a:rPr lang="tr-TR" sz="2800" i="1" dirty="0">
                <a:solidFill>
                  <a:schemeClr val="bg1"/>
                </a:solidFill>
              </a:rPr>
              <a:t> &gt; inanmak.</a:t>
            </a:r>
            <a:endParaRPr lang="tr-TR" sz="2800" dirty="0">
              <a:solidFill>
                <a:schemeClr val="bg1"/>
              </a:solidFill>
            </a:endParaRPr>
          </a:p>
          <a:p>
            <a:endParaRPr lang="tr-TR" sz="2800" dirty="0" smtClean="0"/>
          </a:p>
          <a:p>
            <a:r>
              <a:rPr lang="tr-TR" sz="2800" b="1" dirty="0" smtClean="0"/>
              <a:t>d</a:t>
            </a:r>
            <a:r>
              <a:rPr lang="tr-TR" sz="2800" b="1" dirty="0"/>
              <a:t>) Söyleyiş güçlüğü ve kakofoni: </a:t>
            </a:r>
            <a:r>
              <a:rPr lang="tr-TR" sz="2800" dirty="0"/>
              <a:t>Bazı seslerin yan yana gelmesi söyleyiş güçlüğüne veya kakofoniye sebep olur. Bu durumda bazı ses olayları olur: </a:t>
            </a:r>
            <a:r>
              <a:rPr lang="tr-TR" sz="2800" i="1" dirty="0" err="1">
                <a:solidFill>
                  <a:schemeClr val="bg1"/>
                </a:solidFill>
              </a:rPr>
              <a:t>büyükcek</a:t>
            </a:r>
            <a:r>
              <a:rPr lang="tr-TR" sz="2800" i="1" dirty="0">
                <a:solidFill>
                  <a:schemeClr val="bg1"/>
                </a:solidFill>
              </a:rPr>
              <a:t> &gt; büyücek, </a:t>
            </a:r>
            <a:r>
              <a:rPr lang="tr-TR" sz="2800" i="1" dirty="0" err="1">
                <a:solidFill>
                  <a:schemeClr val="bg1"/>
                </a:solidFill>
              </a:rPr>
              <a:t>küçükçük</a:t>
            </a:r>
            <a:r>
              <a:rPr lang="tr-TR" sz="2800" i="1" dirty="0">
                <a:solidFill>
                  <a:schemeClr val="bg1"/>
                </a:solidFill>
              </a:rPr>
              <a:t> &gt; küçücük, </a:t>
            </a:r>
            <a:r>
              <a:rPr lang="tr-TR" sz="2800" i="1" dirty="0" err="1">
                <a:solidFill>
                  <a:schemeClr val="bg1"/>
                </a:solidFill>
              </a:rPr>
              <a:t>ufakcık</a:t>
            </a:r>
            <a:r>
              <a:rPr lang="tr-TR" sz="2800" i="1" dirty="0">
                <a:solidFill>
                  <a:schemeClr val="bg1"/>
                </a:solidFill>
              </a:rPr>
              <a:t> &gt; ufacık.</a:t>
            </a:r>
            <a:endParaRPr lang="tr-TR" sz="2800" dirty="0">
              <a:solidFill>
                <a:schemeClr val="bg1"/>
              </a:solidFill>
            </a:endParaRPr>
          </a:p>
          <a:p>
            <a:r>
              <a:rPr lang="tr-TR" sz="2800" dirty="0"/>
              <a:t>Ses olaylarının sebebini, dildeki </a:t>
            </a:r>
            <a:r>
              <a:rPr lang="tr-TR" sz="2800" i="1" dirty="0"/>
              <a:t>en az emek yasası</a:t>
            </a:r>
            <a:r>
              <a:rPr lang="tr-TR" sz="2800" dirty="0"/>
              <a:t>na bağlamak mümkündür.</a:t>
            </a:r>
          </a:p>
          <a:p>
            <a:endParaRPr lang="tr-TR" sz="2800" dirty="0"/>
          </a:p>
        </p:txBody>
      </p:sp>
    </p:spTree>
    <p:extLst>
      <p:ext uri="{BB962C8B-B14F-4D97-AF65-F5344CB8AC3E}">
        <p14:creationId xmlns:p14="http://schemas.microsoft.com/office/powerpoint/2010/main" val="11404033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3118611"/>
          </a:xfrm>
          <a:prstGeom prst="rect">
            <a:avLst/>
          </a:prstGeom>
        </p:spPr>
        <p:txBody>
          <a:bodyPr lIns="0" tIns="0" rIns="0" bIns="0" rtlCol="0" anchor="t">
            <a:spAutoFit/>
          </a:bodyPr>
          <a:lstStyle/>
          <a:p>
            <a:pPr>
              <a:lnSpc>
                <a:spcPts val="2520"/>
              </a:lnSpc>
            </a:pPr>
            <a:r>
              <a:rPr lang="en-US" sz="1400" dirty="0">
                <a:latin typeface="Arimo"/>
              </a:rPr>
              <a:t>B. TÜRKİYE TÜRKÇESİNDEKİ SES OLAYLARI</a:t>
            </a:r>
          </a:p>
          <a:p>
            <a:pPr>
              <a:lnSpc>
                <a:spcPts val="2520"/>
              </a:lnSpc>
            </a:pPr>
            <a:r>
              <a:rPr lang="en-US" sz="1400" dirty="0">
                <a:solidFill>
                  <a:srgbClr val="FFC000"/>
                </a:solidFill>
                <a:latin typeface="Arimo"/>
              </a:rPr>
              <a:t>B.1. </a:t>
            </a:r>
            <a:r>
              <a:rPr lang="en-US" sz="1400" dirty="0" err="1">
                <a:solidFill>
                  <a:srgbClr val="FFC000"/>
                </a:solidFill>
                <a:latin typeface="Arimo"/>
              </a:rPr>
              <a:t>Ses</a:t>
            </a:r>
            <a:r>
              <a:rPr lang="en-US" sz="1400" dirty="0">
                <a:solidFill>
                  <a:srgbClr val="FFC000"/>
                </a:solidFill>
                <a:latin typeface="Arimo"/>
              </a:rPr>
              <a:t> </a:t>
            </a:r>
            <a:r>
              <a:rPr lang="en-US" sz="1400" dirty="0" err="1">
                <a:solidFill>
                  <a:srgbClr val="FFC000"/>
                </a:solidFill>
                <a:latin typeface="Arimo"/>
              </a:rPr>
              <a:t>Olaylarının</a:t>
            </a:r>
            <a:r>
              <a:rPr lang="en-US" sz="1400" dirty="0">
                <a:solidFill>
                  <a:srgbClr val="FFC000"/>
                </a:solidFill>
                <a:latin typeface="Arimo"/>
              </a:rPr>
              <a:t> </a:t>
            </a:r>
            <a:r>
              <a:rPr lang="en-US" sz="1400" dirty="0" err="1">
                <a:solidFill>
                  <a:srgbClr val="FFC000"/>
                </a:solidFill>
                <a:latin typeface="Arimo"/>
              </a:rPr>
              <a:t>Sebepleri</a:t>
            </a:r>
            <a:endParaRPr lang="en-US" sz="1400" dirty="0">
              <a:solidFill>
                <a:srgbClr val="FFC000"/>
              </a:solidFill>
              <a:latin typeface="Arimo"/>
            </a:endParaRPr>
          </a:p>
          <a:p>
            <a:pPr>
              <a:lnSpc>
                <a:spcPts val="2520"/>
              </a:lnSpc>
            </a:pPr>
            <a:r>
              <a:rPr lang="en-US" sz="1400" dirty="0">
                <a:solidFill>
                  <a:srgbClr val="FFFFFF"/>
                </a:solidFill>
                <a:latin typeface="Arimo"/>
              </a:rPr>
              <a:t>B.2.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Türemeleri</a:t>
            </a:r>
            <a:endParaRPr lang="en-US" sz="1400" dirty="0">
              <a:solidFill>
                <a:srgbClr val="FFFFFF"/>
              </a:solidFill>
              <a:latin typeface="Arimo"/>
            </a:endParaRPr>
          </a:p>
          <a:p>
            <a:pPr>
              <a:lnSpc>
                <a:spcPts val="2520"/>
              </a:lnSpc>
            </a:pPr>
            <a:r>
              <a:rPr lang="en-US" sz="1400" dirty="0">
                <a:solidFill>
                  <a:srgbClr val="FFFFFF"/>
                </a:solidFill>
                <a:latin typeface="Arimo"/>
              </a:rPr>
              <a:t>B.3.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İkizleşmesi</a:t>
            </a:r>
            <a:endParaRPr lang="en-US" sz="1400" dirty="0">
              <a:solidFill>
                <a:srgbClr val="FFFFFF"/>
              </a:solidFill>
              <a:latin typeface="Arimo"/>
            </a:endParaRPr>
          </a:p>
          <a:p>
            <a:pPr>
              <a:lnSpc>
                <a:spcPts val="2520"/>
              </a:lnSpc>
            </a:pPr>
            <a:r>
              <a:rPr lang="en-US" sz="1400" dirty="0">
                <a:solidFill>
                  <a:srgbClr val="FFFFFF"/>
                </a:solidFill>
                <a:latin typeface="Arimo"/>
              </a:rPr>
              <a:t>B.4.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Düşmeleri</a:t>
            </a:r>
            <a:endParaRPr lang="en-US" sz="1400" dirty="0">
              <a:solidFill>
                <a:srgbClr val="FFFFFF"/>
              </a:solidFill>
              <a:latin typeface="Arimo"/>
            </a:endParaRPr>
          </a:p>
          <a:p>
            <a:pPr>
              <a:lnSpc>
                <a:spcPts val="2520"/>
              </a:lnSpc>
            </a:pPr>
            <a:r>
              <a:rPr lang="en-US" sz="1400" dirty="0">
                <a:solidFill>
                  <a:srgbClr val="FFFFFF"/>
                </a:solidFill>
                <a:latin typeface="Arimo"/>
              </a:rPr>
              <a:t>B.5. </a:t>
            </a:r>
            <a:r>
              <a:rPr lang="en-US" sz="1400" dirty="0" err="1">
                <a:solidFill>
                  <a:srgbClr val="FFFFFF"/>
                </a:solidFill>
                <a:latin typeface="Arimo"/>
              </a:rPr>
              <a:t>Yer</a:t>
            </a:r>
            <a:r>
              <a:rPr lang="en-US" sz="1400" dirty="0">
                <a:solidFill>
                  <a:srgbClr val="FFFFFF"/>
                </a:solidFill>
                <a:latin typeface="Arimo"/>
              </a:rPr>
              <a:t> </a:t>
            </a:r>
            <a:r>
              <a:rPr lang="en-US" sz="1400" dirty="0" err="1">
                <a:solidFill>
                  <a:srgbClr val="FFFFFF"/>
                </a:solidFill>
                <a:latin typeface="Arimo"/>
              </a:rPr>
              <a:t>Değiştirme</a:t>
            </a:r>
            <a:r>
              <a:rPr lang="en-US" sz="1400" dirty="0">
                <a:solidFill>
                  <a:srgbClr val="FFFFFF"/>
                </a:solidFill>
                <a:latin typeface="Arimo"/>
              </a:rPr>
              <a:t> (</a:t>
            </a:r>
            <a:r>
              <a:rPr lang="en-US" sz="1400" dirty="0" err="1">
                <a:solidFill>
                  <a:srgbClr val="FFFFFF"/>
                </a:solidFill>
                <a:latin typeface="Arimo"/>
              </a:rPr>
              <a:t>Göçüşme</a:t>
            </a:r>
            <a:r>
              <a:rPr lang="en-US" sz="1400" dirty="0">
                <a:solidFill>
                  <a:srgbClr val="FFFFFF"/>
                </a:solidFill>
                <a:latin typeface="Arimo"/>
              </a:rPr>
              <a:t>)</a:t>
            </a:r>
          </a:p>
          <a:p>
            <a:pPr>
              <a:lnSpc>
                <a:spcPts val="2520"/>
              </a:lnSpc>
            </a:pPr>
            <a:r>
              <a:rPr lang="en-US" sz="1400" dirty="0">
                <a:solidFill>
                  <a:srgbClr val="FFFFFF"/>
                </a:solidFill>
                <a:latin typeface="Arimo"/>
              </a:rPr>
              <a:t>B.6. </a:t>
            </a:r>
            <a:r>
              <a:rPr lang="en-US" sz="1400" dirty="0" err="1">
                <a:solidFill>
                  <a:srgbClr val="FFFFFF"/>
                </a:solidFill>
                <a:latin typeface="Arimo"/>
              </a:rPr>
              <a:t>Benzeşme</a:t>
            </a:r>
            <a:r>
              <a:rPr lang="en-US" sz="1400" dirty="0">
                <a:solidFill>
                  <a:srgbClr val="FFFFFF"/>
                </a:solidFill>
                <a:latin typeface="Arimo"/>
              </a:rPr>
              <a:t> (</a:t>
            </a:r>
            <a:r>
              <a:rPr lang="en-US" sz="1400" dirty="0" err="1">
                <a:solidFill>
                  <a:srgbClr val="FFFFFF"/>
                </a:solidFill>
                <a:latin typeface="Arimo"/>
              </a:rPr>
              <a:t>Asimilasyon</a:t>
            </a:r>
            <a:r>
              <a:rPr lang="en-US" sz="1400" dirty="0">
                <a:solidFill>
                  <a:srgbClr val="FFFFFF"/>
                </a:solidFill>
                <a:latin typeface="Arimo"/>
              </a:rPr>
              <a:t>)</a:t>
            </a:r>
          </a:p>
          <a:p>
            <a:pPr>
              <a:lnSpc>
                <a:spcPts val="2520"/>
              </a:lnSpc>
            </a:pPr>
            <a:r>
              <a:rPr lang="en-US" sz="1400" dirty="0">
                <a:solidFill>
                  <a:srgbClr val="FFFFFF"/>
                </a:solidFill>
                <a:latin typeface="Arimo"/>
              </a:rPr>
              <a:t>B.7.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Değişmeleri</a:t>
            </a:r>
            <a:endParaRPr lang="en-US" sz="1400" dirty="0">
              <a:solidFill>
                <a:srgbClr val="FFFFFF"/>
              </a:solidFill>
              <a:latin typeface="Arimo"/>
            </a:endParaRP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744855"/>
            <a:ext cx="14809168" cy="3108543"/>
          </a:xfrm>
          <a:prstGeom prst="rect">
            <a:avLst/>
          </a:prstGeom>
        </p:spPr>
        <p:txBody>
          <a:bodyPr wrap="square">
            <a:spAutoFit/>
          </a:bodyPr>
          <a:lstStyle/>
          <a:p>
            <a:r>
              <a:rPr lang="tr-TR" sz="2800" b="1" dirty="0"/>
              <a:t>e</a:t>
            </a:r>
            <a:r>
              <a:rPr lang="tr-TR" sz="2800" b="1" dirty="0" smtClean="0"/>
              <a:t>. </a:t>
            </a:r>
            <a:r>
              <a:rPr lang="tr-TR" sz="2800" b="1" dirty="0"/>
              <a:t>En az çaba yasası: </a:t>
            </a:r>
            <a:r>
              <a:rPr lang="tr-TR" sz="2800" dirty="0"/>
              <a:t>Dildeki değişmelerin nedenlerinden biri, doğadaki en az çaba yasasıdır (</a:t>
            </a:r>
            <a:r>
              <a:rPr lang="tr-TR" sz="2800" dirty="0" smtClean="0"/>
              <a:t>minimum enerji </a:t>
            </a:r>
            <a:r>
              <a:rPr lang="tr-TR" sz="2800" dirty="0"/>
              <a:t>düzeyine düşme). İnsanlar sözcüklerin söylenişi esnasında mümkün olduğunca az enerji </a:t>
            </a:r>
            <a:r>
              <a:rPr lang="tr-TR" sz="2800" dirty="0" smtClean="0"/>
              <a:t>harcama eğilimindedir</a:t>
            </a:r>
            <a:r>
              <a:rPr lang="tr-TR" sz="2800" dirty="0"/>
              <a:t>. Ötümsüz ünsüzlerin söylenişi, ötümlü ünsüzlerden daha çok enerji gerektirir. Türkçenin </a:t>
            </a:r>
            <a:r>
              <a:rPr lang="tr-TR" sz="2800" dirty="0" smtClean="0"/>
              <a:t>ses </a:t>
            </a:r>
            <a:r>
              <a:rPr lang="tr-TR" sz="2800" dirty="0"/>
              <a:t>sistemine </a:t>
            </a:r>
            <a:r>
              <a:rPr lang="tr-TR" sz="2800" dirty="0" err="1"/>
              <a:t>aykı-rı</a:t>
            </a:r>
            <a:r>
              <a:rPr lang="tr-TR" sz="2800" dirty="0"/>
              <a:t> yabancı kökenli film, </a:t>
            </a:r>
            <a:r>
              <a:rPr lang="tr-TR" sz="2800" dirty="0" err="1"/>
              <a:t>fikr</a:t>
            </a:r>
            <a:r>
              <a:rPr lang="tr-TR" sz="2800" dirty="0"/>
              <a:t>, </a:t>
            </a:r>
            <a:r>
              <a:rPr lang="tr-TR" sz="2800" dirty="0" err="1"/>
              <a:t>şükr</a:t>
            </a:r>
            <a:r>
              <a:rPr lang="tr-TR" sz="2800" dirty="0"/>
              <a:t>, nötr vb. örneklerde enerjiden tasarruf için -</a:t>
            </a:r>
            <a:r>
              <a:rPr lang="tr-TR" sz="2800" dirty="0" err="1"/>
              <a:t>lm</a:t>
            </a:r>
            <a:r>
              <a:rPr lang="tr-TR" sz="2800" dirty="0"/>
              <a:t>, -tr, -</a:t>
            </a:r>
            <a:r>
              <a:rPr lang="tr-TR" sz="2800" dirty="0" err="1"/>
              <a:t>kr</a:t>
            </a:r>
            <a:r>
              <a:rPr lang="tr-TR" sz="2800" dirty="0"/>
              <a:t> vb</a:t>
            </a:r>
            <a:r>
              <a:rPr lang="tr-TR" sz="2800" dirty="0" smtClean="0"/>
              <a:t>.</a:t>
            </a:r>
            <a:r>
              <a:rPr lang="tr-TR" sz="2800" dirty="0"/>
              <a:t> ünsüz çiftleri, aralarında bir ünlü türetilerek Türkçe hece sistemine uygun *filim, fikir, şükür, *</a:t>
            </a:r>
            <a:r>
              <a:rPr lang="tr-TR" sz="2800" dirty="0" err="1"/>
              <a:t>nötür</a:t>
            </a:r>
            <a:r>
              <a:rPr lang="tr-TR" sz="2800" dirty="0"/>
              <a:t> </a:t>
            </a:r>
            <a:r>
              <a:rPr lang="tr-TR" sz="2800" dirty="0" smtClean="0"/>
              <a:t>vb.</a:t>
            </a:r>
            <a:r>
              <a:rPr lang="tr-TR" sz="2800" dirty="0"/>
              <a:t> </a:t>
            </a:r>
            <a:r>
              <a:rPr lang="tr-TR" sz="2800" dirty="0" smtClean="0"/>
              <a:t>şekillerde </a:t>
            </a:r>
            <a:r>
              <a:rPr lang="tr-TR" sz="2800" dirty="0"/>
              <a:t>telaffuz edilir. Ancak yıldız işaretli sözcüklerde olduğu gibi, bu söyleyişlerin önemli bir </a:t>
            </a:r>
            <a:r>
              <a:rPr lang="tr-TR" sz="2800" dirty="0" smtClean="0"/>
              <a:t>bölümü yazımda </a:t>
            </a:r>
            <a:r>
              <a:rPr lang="tr-TR" sz="2800" dirty="0"/>
              <a:t>gösterilmez.</a:t>
            </a:r>
          </a:p>
        </p:txBody>
      </p:sp>
    </p:spTree>
    <p:extLst>
      <p:ext uri="{BB962C8B-B14F-4D97-AF65-F5344CB8AC3E}">
        <p14:creationId xmlns:p14="http://schemas.microsoft.com/office/powerpoint/2010/main" val="3196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3118611"/>
          </a:xfrm>
          <a:prstGeom prst="rect">
            <a:avLst/>
          </a:prstGeom>
        </p:spPr>
        <p:txBody>
          <a:bodyPr lIns="0" tIns="0" rIns="0" bIns="0" rtlCol="0" anchor="t">
            <a:spAutoFit/>
          </a:bodyPr>
          <a:lstStyle/>
          <a:p>
            <a:pPr>
              <a:lnSpc>
                <a:spcPts val="2520"/>
              </a:lnSpc>
            </a:pPr>
            <a:r>
              <a:rPr lang="en-US" sz="1400" dirty="0">
                <a:latin typeface="Arimo"/>
              </a:rPr>
              <a:t>B. TÜRKİYE TÜRKÇESİNDEKİ SES OLAYLARI</a:t>
            </a:r>
          </a:p>
          <a:p>
            <a:pPr>
              <a:lnSpc>
                <a:spcPts val="2520"/>
              </a:lnSpc>
            </a:pPr>
            <a:r>
              <a:rPr lang="en-US" sz="1400" dirty="0">
                <a:latin typeface="Arimo"/>
              </a:rPr>
              <a:t>B.1. </a:t>
            </a:r>
            <a:r>
              <a:rPr lang="en-US" sz="1400" dirty="0" err="1">
                <a:latin typeface="Arimo"/>
              </a:rPr>
              <a:t>Ses</a:t>
            </a:r>
            <a:r>
              <a:rPr lang="en-US" sz="1400" dirty="0">
                <a:latin typeface="Arimo"/>
              </a:rPr>
              <a:t> </a:t>
            </a:r>
            <a:r>
              <a:rPr lang="en-US" sz="1400" dirty="0" err="1">
                <a:latin typeface="Arimo"/>
              </a:rPr>
              <a:t>Olaylarının</a:t>
            </a:r>
            <a:r>
              <a:rPr lang="en-US" sz="1400" dirty="0">
                <a:latin typeface="Arimo"/>
              </a:rPr>
              <a:t> </a:t>
            </a:r>
            <a:r>
              <a:rPr lang="en-US" sz="1400" dirty="0" err="1">
                <a:latin typeface="Arimo"/>
              </a:rPr>
              <a:t>Sebepleri</a:t>
            </a:r>
            <a:endParaRPr lang="en-US" sz="1400" dirty="0">
              <a:latin typeface="Arimo"/>
            </a:endParaRPr>
          </a:p>
          <a:p>
            <a:pPr>
              <a:lnSpc>
                <a:spcPts val="2520"/>
              </a:lnSpc>
            </a:pPr>
            <a:r>
              <a:rPr lang="en-US" sz="1400" dirty="0">
                <a:solidFill>
                  <a:srgbClr val="FFC000"/>
                </a:solidFill>
                <a:latin typeface="Arimo"/>
              </a:rPr>
              <a:t>B.2. </a:t>
            </a:r>
            <a:r>
              <a:rPr lang="en-US" sz="1400" dirty="0" err="1">
                <a:solidFill>
                  <a:srgbClr val="FFC000"/>
                </a:solidFill>
                <a:latin typeface="Arimo"/>
              </a:rPr>
              <a:t>Ses</a:t>
            </a:r>
            <a:r>
              <a:rPr lang="en-US" sz="1400" dirty="0">
                <a:solidFill>
                  <a:srgbClr val="FFC000"/>
                </a:solidFill>
                <a:latin typeface="Arimo"/>
              </a:rPr>
              <a:t> </a:t>
            </a:r>
            <a:r>
              <a:rPr lang="en-US" sz="1400" dirty="0" err="1">
                <a:solidFill>
                  <a:srgbClr val="FFC000"/>
                </a:solidFill>
                <a:latin typeface="Arimo"/>
              </a:rPr>
              <a:t>Türemeleri</a:t>
            </a:r>
            <a:endParaRPr lang="en-US" sz="1400" dirty="0">
              <a:solidFill>
                <a:srgbClr val="FFC000"/>
              </a:solidFill>
              <a:latin typeface="Arimo"/>
            </a:endParaRPr>
          </a:p>
          <a:p>
            <a:pPr>
              <a:lnSpc>
                <a:spcPts val="2520"/>
              </a:lnSpc>
            </a:pPr>
            <a:r>
              <a:rPr lang="en-US" sz="1400" dirty="0">
                <a:solidFill>
                  <a:srgbClr val="FFC000"/>
                </a:solidFill>
                <a:latin typeface="Arimo"/>
              </a:rPr>
              <a:t>B.3. </a:t>
            </a:r>
            <a:r>
              <a:rPr lang="en-US" sz="1400" dirty="0" err="1">
                <a:solidFill>
                  <a:srgbClr val="FFC000"/>
                </a:solidFill>
                <a:latin typeface="Arimo"/>
              </a:rPr>
              <a:t>Ünsüz</a:t>
            </a:r>
            <a:r>
              <a:rPr lang="en-US" sz="1400" dirty="0">
                <a:solidFill>
                  <a:srgbClr val="FFC000"/>
                </a:solidFill>
                <a:latin typeface="Arimo"/>
              </a:rPr>
              <a:t> </a:t>
            </a:r>
            <a:r>
              <a:rPr lang="en-US" sz="1400" dirty="0" err="1">
                <a:solidFill>
                  <a:srgbClr val="FFC000"/>
                </a:solidFill>
                <a:latin typeface="Arimo"/>
              </a:rPr>
              <a:t>İkizleşmesi</a:t>
            </a:r>
            <a:endParaRPr lang="en-US" sz="1400" dirty="0">
              <a:solidFill>
                <a:srgbClr val="FFC000"/>
              </a:solidFill>
              <a:latin typeface="Arimo"/>
            </a:endParaRPr>
          </a:p>
          <a:p>
            <a:pPr>
              <a:lnSpc>
                <a:spcPts val="2520"/>
              </a:lnSpc>
            </a:pPr>
            <a:r>
              <a:rPr lang="en-US" sz="1400" dirty="0">
                <a:solidFill>
                  <a:srgbClr val="FFFFFF"/>
                </a:solidFill>
                <a:latin typeface="Arimo"/>
              </a:rPr>
              <a:t>B.4.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Düşmeleri</a:t>
            </a:r>
            <a:endParaRPr lang="en-US" sz="1400" dirty="0">
              <a:solidFill>
                <a:srgbClr val="FFFFFF"/>
              </a:solidFill>
              <a:latin typeface="Arimo"/>
            </a:endParaRPr>
          </a:p>
          <a:p>
            <a:pPr>
              <a:lnSpc>
                <a:spcPts val="2520"/>
              </a:lnSpc>
            </a:pPr>
            <a:r>
              <a:rPr lang="en-US" sz="1400" dirty="0">
                <a:solidFill>
                  <a:srgbClr val="FFFFFF"/>
                </a:solidFill>
                <a:latin typeface="Arimo"/>
              </a:rPr>
              <a:t>B.5. </a:t>
            </a:r>
            <a:r>
              <a:rPr lang="en-US" sz="1400" dirty="0" err="1">
                <a:solidFill>
                  <a:srgbClr val="FFFFFF"/>
                </a:solidFill>
                <a:latin typeface="Arimo"/>
              </a:rPr>
              <a:t>Yer</a:t>
            </a:r>
            <a:r>
              <a:rPr lang="en-US" sz="1400" dirty="0">
                <a:solidFill>
                  <a:srgbClr val="FFFFFF"/>
                </a:solidFill>
                <a:latin typeface="Arimo"/>
              </a:rPr>
              <a:t> </a:t>
            </a:r>
            <a:r>
              <a:rPr lang="en-US" sz="1400" dirty="0" err="1">
                <a:solidFill>
                  <a:srgbClr val="FFFFFF"/>
                </a:solidFill>
                <a:latin typeface="Arimo"/>
              </a:rPr>
              <a:t>Değiştirme</a:t>
            </a:r>
            <a:r>
              <a:rPr lang="en-US" sz="1400" dirty="0">
                <a:solidFill>
                  <a:srgbClr val="FFFFFF"/>
                </a:solidFill>
                <a:latin typeface="Arimo"/>
              </a:rPr>
              <a:t> (</a:t>
            </a:r>
            <a:r>
              <a:rPr lang="en-US" sz="1400" dirty="0" err="1">
                <a:solidFill>
                  <a:srgbClr val="FFFFFF"/>
                </a:solidFill>
                <a:latin typeface="Arimo"/>
              </a:rPr>
              <a:t>Göçüşme</a:t>
            </a:r>
            <a:r>
              <a:rPr lang="en-US" sz="1400" dirty="0">
                <a:solidFill>
                  <a:srgbClr val="FFFFFF"/>
                </a:solidFill>
                <a:latin typeface="Arimo"/>
              </a:rPr>
              <a:t>)</a:t>
            </a:r>
          </a:p>
          <a:p>
            <a:pPr>
              <a:lnSpc>
                <a:spcPts val="2520"/>
              </a:lnSpc>
            </a:pPr>
            <a:r>
              <a:rPr lang="en-US" sz="1400" dirty="0">
                <a:solidFill>
                  <a:srgbClr val="FFFFFF"/>
                </a:solidFill>
                <a:latin typeface="Arimo"/>
              </a:rPr>
              <a:t>B.6. </a:t>
            </a:r>
            <a:r>
              <a:rPr lang="en-US" sz="1400" dirty="0" err="1">
                <a:solidFill>
                  <a:srgbClr val="FFFFFF"/>
                </a:solidFill>
                <a:latin typeface="Arimo"/>
              </a:rPr>
              <a:t>Benzeşme</a:t>
            </a:r>
            <a:r>
              <a:rPr lang="en-US" sz="1400" dirty="0">
                <a:solidFill>
                  <a:srgbClr val="FFFFFF"/>
                </a:solidFill>
                <a:latin typeface="Arimo"/>
              </a:rPr>
              <a:t> (</a:t>
            </a:r>
            <a:r>
              <a:rPr lang="en-US" sz="1400" dirty="0" err="1">
                <a:solidFill>
                  <a:srgbClr val="FFFFFF"/>
                </a:solidFill>
                <a:latin typeface="Arimo"/>
              </a:rPr>
              <a:t>Asimilasyon</a:t>
            </a:r>
            <a:r>
              <a:rPr lang="en-US" sz="1400" dirty="0">
                <a:solidFill>
                  <a:srgbClr val="FFFFFF"/>
                </a:solidFill>
                <a:latin typeface="Arimo"/>
              </a:rPr>
              <a:t>)</a:t>
            </a:r>
          </a:p>
          <a:p>
            <a:pPr>
              <a:lnSpc>
                <a:spcPts val="2520"/>
              </a:lnSpc>
            </a:pPr>
            <a:r>
              <a:rPr lang="en-US" sz="1400" dirty="0">
                <a:solidFill>
                  <a:srgbClr val="FFFFFF"/>
                </a:solidFill>
                <a:latin typeface="Arimo"/>
              </a:rPr>
              <a:t>B.7.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Değişmeleri</a:t>
            </a:r>
            <a:endParaRPr lang="en-US" sz="1400" dirty="0">
              <a:solidFill>
                <a:srgbClr val="FFFFFF"/>
              </a:solidFill>
              <a:latin typeface="Arimo"/>
            </a:endParaRP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8" name="Dikdörtgen 17"/>
          <p:cNvSpPr/>
          <p:nvPr/>
        </p:nvSpPr>
        <p:spPr>
          <a:xfrm>
            <a:off x="3164341" y="600849"/>
            <a:ext cx="14809168" cy="9140964"/>
          </a:xfrm>
          <a:prstGeom prst="rect">
            <a:avLst/>
          </a:prstGeom>
        </p:spPr>
        <p:txBody>
          <a:bodyPr wrap="square">
            <a:spAutoFit/>
          </a:bodyPr>
          <a:lstStyle/>
          <a:p>
            <a:r>
              <a:rPr lang="tr-TR" sz="2800" b="1" dirty="0">
                <a:solidFill>
                  <a:srgbClr val="FFC000"/>
                </a:solidFill>
              </a:rPr>
              <a:t>B.2. Ses Türemeleri</a:t>
            </a:r>
          </a:p>
          <a:p>
            <a:r>
              <a:rPr lang="tr-TR" sz="2800" dirty="0"/>
              <a:t>Ünlü türemesi ve ünsüz türemesi şeklinde görülür:</a:t>
            </a:r>
          </a:p>
          <a:p>
            <a:r>
              <a:rPr lang="tr-TR" sz="2800" dirty="0"/>
              <a:t> </a:t>
            </a:r>
            <a:r>
              <a:rPr lang="tr-TR" sz="2800" b="1" dirty="0" smtClean="0"/>
              <a:t>a</a:t>
            </a:r>
            <a:r>
              <a:rPr lang="tr-TR" sz="2800" b="1" dirty="0"/>
              <a:t>. Ünlü Türemesi</a:t>
            </a:r>
            <a:r>
              <a:rPr lang="tr-TR" sz="2800" dirty="0"/>
              <a:t>:</a:t>
            </a:r>
          </a:p>
          <a:p>
            <a:r>
              <a:rPr lang="tr-TR" sz="2800" dirty="0"/>
              <a:t>Genellikle, alınma kelimelerde görülen bu ses olayına Türkçe kelimelerde de rastlamak mümkündür. Ünlü türemesi kelimenin başında, ortasında veya sonunda olabilir: </a:t>
            </a:r>
            <a:r>
              <a:rPr lang="tr-TR" sz="2800" i="1" dirty="0" err="1">
                <a:solidFill>
                  <a:schemeClr val="bg1"/>
                </a:solidFill>
              </a:rPr>
              <a:t>station</a:t>
            </a:r>
            <a:r>
              <a:rPr lang="tr-TR" sz="2800" i="1" dirty="0">
                <a:solidFill>
                  <a:schemeClr val="bg1"/>
                </a:solidFill>
              </a:rPr>
              <a:t> &gt; istasyon, </a:t>
            </a:r>
            <a:r>
              <a:rPr lang="tr-TR" sz="2800" i="1" dirty="0" err="1">
                <a:solidFill>
                  <a:schemeClr val="bg1"/>
                </a:solidFill>
              </a:rPr>
              <a:t>scala</a:t>
            </a:r>
            <a:r>
              <a:rPr lang="tr-TR" sz="2800" i="1" dirty="0">
                <a:solidFill>
                  <a:schemeClr val="bg1"/>
                </a:solidFill>
              </a:rPr>
              <a:t> &gt; iskele, limon &gt; </a:t>
            </a:r>
            <a:r>
              <a:rPr lang="tr-TR" sz="2800" i="1" dirty="0" err="1">
                <a:solidFill>
                  <a:schemeClr val="bg1"/>
                </a:solidFill>
              </a:rPr>
              <a:t>ilimon</a:t>
            </a:r>
            <a:r>
              <a:rPr lang="tr-TR" sz="2800" i="1" dirty="0">
                <a:solidFill>
                  <a:schemeClr val="bg1"/>
                </a:solidFill>
              </a:rPr>
              <a:t>, Recep&gt;</a:t>
            </a:r>
            <a:r>
              <a:rPr lang="tr-TR" sz="2800" i="1" dirty="0" err="1">
                <a:solidFill>
                  <a:schemeClr val="bg1"/>
                </a:solidFill>
              </a:rPr>
              <a:t>İrecep</a:t>
            </a:r>
            <a:r>
              <a:rPr lang="tr-TR" sz="2800" i="1" dirty="0">
                <a:solidFill>
                  <a:schemeClr val="bg1"/>
                </a:solidFill>
              </a:rPr>
              <a:t>; tren &gt; tiren, kral &gt; </a:t>
            </a:r>
            <a:r>
              <a:rPr lang="tr-TR" sz="2800" i="1" dirty="0" err="1">
                <a:solidFill>
                  <a:schemeClr val="bg1"/>
                </a:solidFill>
              </a:rPr>
              <a:t>kıral</a:t>
            </a:r>
            <a:r>
              <a:rPr lang="tr-TR" sz="2800" i="1" dirty="0">
                <a:solidFill>
                  <a:schemeClr val="bg1"/>
                </a:solidFill>
              </a:rPr>
              <a:t>, spor &gt; </a:t>
            </a:r>
            <a:r>
              <a:rPr lang="tr-TR" sz="2800" i="1" dirty="0" err="1">
                <a:solidFill>
                  <a:schemeClr val="bg1"/>
                </a:solidFill>
              </a:rPr>
              <a:t>sipor</a:t>
            </a:r>
            <a:r>
              <a:rPr lang="tr-TR" sz="2800" i="1" dirty="0">
                <a:solidFill>
                  <a:schemeClr val="bg1"/>
                </a:solidFill>
              </a:rPr>
              <a:t>; </a:t>
            </a:r>
            <a:r>
              <a:rPr lang="tr-TR" sz="2800" i="1" dirty="0" err="1">
                <a:solidFill>
                  <a:schemeClr val="bg1"/>
                </a:solidFill>
              </a:rPr>
              <a:t>akl</a:t>
            </a:r>
            <a:r>
              <a:rPr lang="tr-TR" sz="2800" i="1" dirty="0">
                <a:solidFill>
                  <a:schemeClr val="bg1"/>
                </a:solidFill>
              </a:rPr>
              <a:t> &gt; akıl, </a:t>
            </a:r>
            <a:r>
              <a:rPr lang="tr-TR" sz="2800" i="1" dirty="0" err="1">
                <a:solidFill>
                  <a:schemeClr val="bg1"/>
                </a:solidFill>
              </a:rPr>
              <a:t>ömr</a:t>
            </a:r>
            <a:r>
              <a:rPr lang="tr-TR" sz="2800" i="1" dirty="0">
                <a:solidFill>
                  <a:schemeClr val="bg1"/>
                </a:solidFill>
              </a:rPr>
              <a:t> &gt; ömür; </a:t>
            </a:r>
            <a:r>
              <a:rPr lang="tr-TR" sz="2800" i="1" dirty="0" err="1">
                <a:solidFill>
                  <a:schemeClr val="bg1"/>
                </a:solidFill>
              </a:rPr>
              <a:t>bircik</a:t>
            </a:r>
            <a:r>
              <a:rPr lang="tr-TR" sz="2800" i="1" dirty="0">
                <a:solidFill>
                  <a:schemeClr val="bg1"/>
                </a:solidFill>
              </a:rPr>
              <a:t> &gt; biricik, </a:t>
            </a:r>
            <a:r>
              <a:rPr lang="tr-TR" sz="2800" i="1" dirty="0" err="1">
                <a:solidFill>
                  <a:schemeClr val="bg1"/>
                </a:solidFill>
              </a:rPr>
              <a:t>giderkene</a:t>
            </a:r>
            <a:r>
              <a:rPr lang="tr-TR" sz="2800" i="1" dirty="0">
                <a:solidFill>
                  <a:schemeClr val="bg1"/>
                </a:solidFill>
              </a:rPr>
              <a:t>.</a:t>
            </a:r>
            <a:endParaRPr lang="tr-TR" sz="2800" dirty="0">
              <a:solidFill>
                <a:schemeClr val="bg1"/>
              </a:solidFill>
            </a:endParaRPr>
          </a:p>
          <a:p>
            <a:r>
              <a:rPr lang="tr-TR" sz="2800" dirty="0"/>
              <a:t> </a:t>
            </a:r>
            <a:r>
              <a:rPr lang="tr-TR" sz="2800" b="1" dirty="0" smtClean="0"/>
              <a:t>b</a:t>
            </a:r>
            <a:r>
              <a:rPr lang="tr-TR" sz="2800" b="1" dirty="0"/>
              <a:t>. Ünsüz Türemesi:</a:t>
            </a:r>
          </a:p>
          <a:p>
            <a:r>
              <a:rPr lang="tr-TR" sz="2800" dirty="0"/>
              <a:t>İki şekilde görülür. Birincisinde, ünlüyle biten kelimeye ünlüyle başlayan bir ek getirileceği zaman bu iki ünlü arasında yardımcı bir ünsüz ( </a:t>
            </a:r>
            <a:r>
              <a:rPr lang="tr-TR" sz="2800" b="1" dirty="0"/>
              <a:t>y,</a:t>
            </a:r>
            <a:r>
              <a:rPr lang="tr-TR" sz="2800" dirty="0"/>
              <a:t> </a:t>
            </a:r>
            <a:r>
              <a:rPr lang="tr-TR" sz="2800" b="1" dirty="0"/>
              <a:t>n</a:t>
            </a:r>
            <a:r>
              <a:rPr lang="tr-TR" sz="2800" dirty="0"/>
              <a:t>) türer: </a:t>
            </a:r>
            <a:r>
              <a:rPr lang="tr-TR" sz="2800" i="1" dirty="0">
                <a:solidFill>
                  <a:schemeClr val="bg1"/>
                </a:solidFill>
              </a:rPr>
              <a:t>bilgi-</a:t>
            </a:r>
            <a:r>
              <a:rPr lang="tr-TR" sz="2800" b="1" i="1" dirty="0">
                <a:solidFill>
                  <a:schemeClr val="bg1"/>
                </a:solidFill>
              </a:rPr>
              <a:t>y</a:t>
            </a:r>
            <a:r>
              <a:rPr lang="tr-TR" sz="2800" i="1" dirty="0">
                <a:solidFill>
                  <a:schemeClr val="bg1"/>
                </a:solidFill>
              </a:rPr>
              <a:t>-e, Ali-</a:t>
            </a:r>
            <a:r>
              <a:rPr lang="tr-TR" sz="2800" b="1" i="1" dirty="0">
                <a:solidFill>
                  <a:schemeClr val="bg1"/>
                </a:solidFill>
              </a:rPr>
              <a:t>y</a:t>
            </a:r>
            <a:r>
              <a:rPr lang="tr-TR" sz="2800" i="1" dirty="0">
                <a:solidFill>
                  <a:schemeClr val="bg1"/>
                </a:solidFill>
              </a:rPr>
              <a:t>-i, sevdi –</a:t>
            </a:r>
            <a:r>
              <a:rPr lang="tr-TR" sz="2800" b="1" i="1" dirty="0">
                <a:solidFill>
                  <a:schemeClr val="bg1"/>
                </a:solidFill>
              </a:rPr>
              <a:t> y</a:t>
            </a:r>
            <a:r>
              <a:rPr lang="tr-TR" sz="2800" i="1" dirty="0">
                <a:solidFill>
                  <a:schemeClr val="bg1"/>
                </a:solidFill>
              </a:rPr>
              <a:t> – </a:t>
            </a:r>
            <a:r>
              <a:rPr lang="tr-TR" sz="2800" i="1" dirty="0" err="1">
                <a:solidFill>
                  <a:schemeClr val="bg1"/>
                </a:solidFill>
              </a:rPr>
              <a:t>di</a:t>
            </a:r>
            <a:r>
              <a:rPr lang="tr-TR" sz="2800" i="1" dirty="0">
                <a:solidFill>
                  <a:schemeClr val="bg1"/>
                </a:solidFill>
              </a:rPr>
              <a:t>, soru – </a:t>
            </a:r>
            <a:r>
              <a:rPr lang="tr-TR" sz="2800" b="1" i="1" dirty="0">
                <a:solidFill>
                  <a:schemeClr val="bg1"/>
                </a:solidFill>
              </a:rPr>
              <a:t>y</a:t>
            </a:r>
            <a:r>
              <a:rPr lang="tr-TR" sz="2800" i="1" dirty="0">
                <a:solidFill>
                  <a:schemeClr val="bg1"/>
                </a:solidFill>
              </a:rPr>
              <a:t> - u; bu-</a:t>
            </a:r>
            <a:r>
              <a:rPr lang="tr-TR" sz="2800" b="1" i="1" dirty="0">
                <a:solidFill>
                  <a:schemeClr val="bg1"/>
                </a:solidFill>
              </a:rPr>
              <a:t>n</a:t>
            </a:r>
            <a:r>
              <a:rPr lang="tr-TR" sz="2800" i="1" dirty="0">
                <a:solidFill>
                  <a:schemeClr val="bg1"/>
                </a:solidFill>
              </a:rPr>
              <a:t>-u, şu-</a:t>
            </a:r>
            <a:r>
              <a:rPr lang="tr-TR" sz="2800" b="1" i="1" dirty="0">
                <a:solidFill>
                  <a:schemeClr val="bg1"/>
                </a:solidFill>
              </a:rPr>
              <a:t>n</a:t>
            </a:r>
            <a:r>
              <a:rPr lang="tr-TR" sz="2800" i="1" dirty="0">
                <a:solidFill>
                  <a:schemeClr val="bg1"/>
                </a:solidFill>
              </a:rPr>
              <a:t>-u, evi-</a:t>
            </a:r>
            <a:r>
              <a:rPr lang="tr-TR" sz="2800" b="1" i="1" dirty="0">
                <a:solidFill>
                  <a:schemeClr val="bg1"/>
                </a:solidFill>
              </a:rPr>
              <a:t>n</a:t>
            </a:r>
            <a:r>
              <a:rPr lang="tr-TR" sz="2800" i="1" dirty="0">
                <a:solidFill>
                  <a:schemeClr val="bg1"/>
                </a:solidFill>
              </a:rPr>
              <a:t>-e.</a:t>
            </a:r>
            <a:endParaRPr lang="tr-TR" sz="2800" dirty="0">
              <a:solidFill>
                <a:schemeClr val="bg1"/>
              </a:solidFill>
            </a:endParaRPr>
          </a:p>
          <a:p>
            <a:r>
              <a:rPr lang="tr-TR" sz="2800" dirty="0"/>
              <a:t>İkincisi -daha çok ağızlarda- ünlüyle başlayan kelimelerin başında “</a:t>
            </a:r>
            <a:r>
              <a:rPr lang="tr-TR" sz="2800" b="1" dirty="0"/>
              <a:t>y, h</a:t>
            </a:r>
            <a:r>
              <a:rPr lang="tr-TR" sz="2800" dirty="0"/>
              <a:t>” ünsüzlerinin türemesi şeklinde görülür: </a:t>
            </a:r>
            <a:r>
              <a:rPr lang="tr-TR" sz="2800" i="1" dirty="0">
                <a:solidFill>
                  <a:schemeClr val="bg1"/>
                </a:solidFill>
              </a:rPr>
              <a:t>avlu&gt;</a:t>
            </a:r>
            <a:r>
              <a:rPr lang="tr-TR" sz="2800" b="1" i="1" dirty="0">
                <a:solidFill>
                  <a:schemeClr val="bg1"/>
                </a:solidFill>
              </a:rPr>
              <a:t>h</a:t>
            </a:r>
            <a:r>
              <a:rPr lang="tr-TR" sz="2800" i="1" dirty="0">
                <a:solidFill>
                  <a:schemeClr val="bg1"/>
                </a:solidFill>
              </a:rPr>
              <a:t>avlu, ayva&gt;</a:t>
            </a:r>
            <a:r>
              <a:rPr lang="tr-TR" sz="2800" b="1" i="1" dirty="0" err="1">
                <a:solidFill>
                  <a:schemeClr val="bg1"/>
                </a:solidFill>
              </a:rPr>
              <a:t>h</a:t>
            </a:r>
            <a:r>
              <a:rPr lang="tr-TR" sz="2800" i="1" dirty="0" err="1">
                <a:solidFill>
                  <a:schemeClr val="bg1"/>
                </a:solidFill>
              </a:rPr>
              <a:t>ayva</a:t>
            </a:r>
            <a:r>
              <a:rPr lang="tr-TR" sz="2800" i="1" dirty="0">
                <a:solidFill>
                  <a:schemeClr val="bg1"/>
                </a:solidFill>
              </a:rPr>
              <a:t>, elbet&gt;</a:t>
            </a:r>
            <a:r>
              <a:rPr lang="tr-TR" sz="2800" b="1" i="1" dirty="0" err="1">
                <a:solidFill>
                  <a:schemeClr val="bg1"/>
                </a:solidFill>
              </a:rPr>
              <a:t>h</a:t>
            </a:r>
            <a:r>
              <a:rPr lang="tr-TR" sz="2800" i="1" dirty="0" err="1">
                <a:solidFill>
                  <a:schemeClr val="bg1"/>
                </a:solidFill>
              </a:rPr>
              <a:t>elbet</a:t>
            </a:r>
            <a:r>
              <a:rPr lang="tr-TR" sz="2800" i="1" dirty="0">
                <a:solidFill>
                  <a:schemeClr val="bg1"/>
                </a:solidFill>
              </a:rPr>
              <a:t>, ücra&gt;</a:t>
            </a:r>
            <a:r>
              <a:rPr lang="tr-TR" sz="2800" b="1" i="1" dirty="0" err="1">
                <a:solidFill>
                  <a:schemeClr val="bg1"/>
                </a:solidFill>
              </a:rPr>
              <a:t>h</a:t>
            </a:r>
            <a:r>
              <a:rPr lang="tr-TR" sz="2800" i="1" dirty="0" err="1">
                <a:solidFill>
                  <a:schemeClr val="bg1"/>
                </a:solidFill>
              </a:rPr>
              <a:t>ücra</a:t>
            </a:r>
            <a:r>
              <a:rPr lang="tr-TR" sz="2800" i="1" dirty="0">
                <a:solidFill>
                  <a:schemeClr val="bg1"/>
                </a:solidFill>
              </a:rPr>
              <a:t>, örümcek&gt;</a:t>
            </a:r>
            <a:r>
              <a:rPr lang="tr-TR" sz="2800" b="1" i="1" dirty="0" err="1">
                <a:solidFill>
                  <a:schemeClr val="bg1"/>
                </a:solidFill>
              </a:rPr>
              <a:t>h</a:t>
            </a:r>
            <a:r>
              <a:rPr lang="tr-TR" sz="2800" i="1" dirty="0" err="1">
                <a:solidFill>
                  <a:schemeClr val="bg1"/>
                </a:solidFill>
              </a:rPr>
              <a:t>örümcek</a:t>
            </a:r>
            <a:r>
              <a:rPr lang="tr-TR" sz="2800" i="1" dirty="0">
                <a:solidFill>
                  <a:schemeClr val="bg1"/>
                </a:solidFill>
              </a:rPr>
              <a:t>; </a:t>
            </a:r>
            <a:r>
              <a:rPr lang="tr-TR" sz="2800" i="1" dirty="0" err="1">
                <a:solidFill>
                  <a:schemeClr val="bg1"/>
                </a:solidFill>
              </a:rPr>
              <a:t>ıldız</a:t>
            </a:r>
            <a:r>
              <a:rPr lang="tr-TR" sz="2800" i="1" dirty="0">
                <a:solidFill>
                  <a:schemeClr val="bg1"/>
                </a:solidFill>
              </a:rPr>
              <a:t>&gt;</a:t>
            </a:r>
            <a:r>
              <a:rPr lang="tr-TR" sz="2800" b="1" i="1" dirty="0">
                <a:solidFill>
                  <a:schemeClr val="bg1"/>
                </a:solidFill>
              </a:rPr>
              <a:t>y</a:t>
            </a:r>
            <a:r>
              <a:rPr lang="tr-TR" sz="2800" i="1" dirty="0">
                <a:solidFill>
                  <a:schemeClr val="bg1"/>
                </a:solidFill>
              </a:rPr>
              <a:t>ıldız, ırak&gt;</a:t>
            </a:r>
            <a:r>
              <a:rPr lang="tr-TR" sz="2800" b="1" i="1" dirty="0" err="1">
                <a:solidFill>
                  <a:schemeClr val="bg1"/>
                </a:solidFill>
              </a:rPr>
              <a:t>y</a:t>
            </a:r>
            <a:r>
              <a:rPr lang="tr-TR" sz="2800" i="1" dirty="0" err="1">
                <a:solidFill>
                  <a:schemeClr val="bg1"/>
                </a:solidFill>
              </a:rPr>
              <a:t>ırak</a:t>
            </a:r>
            <a:r>
              <a:rPr lang="tr-TR" sz="2800" i="1" dirty="0">
                <a:solidFill>
                  <a:schemeClr val="bg1"/>
                </a:solidFill>
              </a:rPr>
              <a:t>, inmek&gt;</a:t>
            </a:r>
            <a:r>
              <a:rPr lang="tr-TR" sz="2800" b="1" i="1" dirty="0" err="1">
                <a:solidFill>
                  <a:schemeClr val="bg1"/>
                </a:solidFill>
              </a:rPr>
              <a:t>y</a:t>
            </a:r>
            <a:r>
              <a:rPr lang="tr-TR" sz="2800" i="1" dirty="0" err="1">
                <a:solidFill>
                  <a:schemeClr val="bg1"/>
                </a:solidFill>
              </a:rPr>
              <a:t>inmek</a:t>
            </a:r>
            <a:r>
              <a:rPr lang="tr-TR" sz="2800" dirty="0" smtClean="0"/>
              <a:t>.</a:t>
            </a:r>
          </a:p>
          <a:p>
            <a:endParaRPr lang="tr-TR" sz="2800" b="1" dirty="0" smtClean="0"/>
          </a:p>
          <a:p>
            <a:endParaRPr lang="tr-TR" sz="2800" b="1" dirty="0" smtClean="0"/>
          </a:p>
          <a:p>
            <a:r>
              <a:rPr lang="tr-TR" sz="2800" b="1" dirty="0" smtClean="0">
                <a:solidFill>
                  <a:srgbClr val="FFC000"/>
                </a:solidFill>
              </a:rPr>
              <a:t>B.3</a:t>
            </a:r>
            <a:r>
              <a:rPr lang="tr-TR" sz="2800" b="1" dirty="0">
                <a:solidFill>
                  <a:srgbClr val="FFC000"/>
                </a:solidFill>
              </a:rPr>
              <a:t>. Ünsüz İkizleşmesi</a:t>
            </a:r>
          </a:p>
          <a:p>
            <a:r>
              <a:rPr lang="tr-TR" sz="2800" dirty="0"/>
              <a:t>Kelime içinde bir ünsüzün iki defa söylenerek ikizleşmesi olayıdır. Daha çok ağızlarda görülür: </a:t>
            </a:r>
            <a:r>
              <a:rPr lang="tr-TR" sz="2800" i="1" dirty="0">
                <a:solidFill>
                  <a:schemeClr val="bg1"/>
                </a:solidFill>
              </a:rPr>
              <a:t>ye</a:t>
            </a:r>
            <a:r>
              <a:rPr lang="tr-TR" sz="2800" b="1" i="1" dirty="0">
                <a:solidFill>
                  <a:schemeClr val="bg1"/>
                </a:solidFill>
              </a:rPr>
              <a:t>dd</a:t>
            </a:r>
            <a:r>
              <a:rPr lang="tr-TR" sz="2800" i="1" dirty="0">
                <a:solidFill>
                  <a:schemeClr val="bg1"/>
                </a:solidFill>
              </a:rPr>
              <a:t>i, </a:t>
            </a:r>
            <a:r>
              <a:rPr lang="tr-TR" sz="2800" i="1" dirty="0" err="1">
                <a:solidFill>
                  <a:schemeClr val="bg1"/>
                </a:solidFill>
              </a:rPr>
              <a:t>se</a:t>
            </a:r>
            <a:r>
              <a:rPr lang="tr-TR" sz="2800" b="1" i="1" dirty="0" err="1">
                <a:solidFill>
                  <a:schemeClr val="bg1"/>
                </a:solidFill>
              </a:rPr>
              <a:t>kk</a:t>
            </a:r>
            <a:r>
              <a:rPr lang="tr-TR" sz="2800" i="1" dirty="0" err="1">
                <a:solidFill>
                  <a:schemeClr val="bg1"/>
                </a:solidFill>
              </a:rPr>
              <a:t>iz</a:t>
            </a:r>
            <a:r>
              <a:rPr lang="tr-TR" sz="2800" i="1" dirty="0">
                <a:solidFill>
                  <a:schemeClr val="bg1"/>
                </a:solidFill>
              </a:rPr>
              <a:t>, </a:t>
            </a:r>
            <a:r>
              <a:rPr lang="tr-TR" sz="2800" i="1" dirty="0" err="1">
                <a:solidFill>
                  <a:schemeClr val="bg1"/>
                </a:solidFill>
              </a:rPr>
              <a:t>do</a:t>
            </a:r>
            <a:r>
              <a:rPr lang="tr-TR" sz="2800" b="1" i="1" dirty="0" err="1">
                <a:solidFill>
                  <a:schemeClr val="bg1"/>
                </a:solidFill>
              </a:rPr>
              <a:t>kk</a:t>
            </a:r>
            <a:r>
              <a:rPr lang="tr-TR" sz="2800" i="1" dirty="0" err="1">
                <a:solidFill>
                  <a:schemeClr val="bg1"/>
                </a:solidFill>
              </a:rPr>
              <a:t>uz</a:t>
            </a:r>
            <a:r>
              <a:rPr lang="tr-TR" sz="2800" i="1" dirty="0">
                <a:solidFill>
                  <a:schemeClr val="bg1"/>
                </a:solidFill>
              </a:rPr>
              <a:t>, </a:t>
            </a:r>
            <a:r>
              <a:rPr lang="tr-TR" sz="2800" i="1" dirty="0" err="1">
                <a:solidFill>
                  <a:schemeClr val="bg1"/>
                </a:solidFill>
              </a:rPr>
              <a:t>e</a:t>
            </a:r>
            <a:r>
              <a:rPr lang="tr-TR" sz="2800" b="1" i="1" dirty="0" err="1">
                <a:solidFill>
                  <a:schemeClr val="bg1"/>
                </a:solidFill>
              </a:rPr>
              <a:t>şş</a:t>
            </a:r>
            <a:r>
              <a:rPr lang="tr-TR" sz="2800" i="1" dirty="0" err="1">
                <a:solidFill>
                  <a:schemeClr val="bg1"/>
                </a:solidFill>
              </a:rPr>
              <a:t>ek</a:t>
            </a:r>
            <a:r>
              <a:rPr lang="tr-TR" sz="2800" i="1" dirty="0">
                <a:solidFill>
                  <a:schemeClr val="bg1"/>
                </a:solidFill>
              </a:rPr>
              <a:t>; bilemedim&gt; </a:t>
            </a:r>
            <a:r>
              <a:rPr lang="tr-TR" sz="2800" i="1" dirty="0" err="1">
                <a:solidFill>
                  <a:schemeClr val="bg1"/>
                </a:solidFill>
              </a:rPr>
              <a:t>bile</a:t>
            </a:r>
            <a:r>
              <a:rPr lang="tr-TR" sz="2800" b="1" i="1" dirty="0" err="1">
                <a:solidFill>
                  <a:schemeClr val="bg1"/>
                </a:solidFill>
              </a:rPr>
              <a:t>mm</a:t>
            </a:r>
            <a:r>
              <a:rPr lang="tr-TR" sz="2800" i="1" dirty="0" err="1">
                <a:solidFill>
                  <a:schemeClr val="bg1"/>
                </a:solidFill>
              </a:rPr>
              <a:t>edim</a:t>
            </a:r>
            <a:r>
              <a:rPr lang="tr-TR" sz="2800" i="1" dirty="0">
                <a:solidFill>
                  <a:schemeClr val="bg1"/>
                </a:solidFill>
              </a:rPr>
              <a:t>, sakız&gt;</a:t>
            </a:r>
            <a:r>
              <a:rPr lang="tr-TR" sz="2800" i="1" dirty="0" err="1">
                <a:solidFill>
                  <a:schemeClr val="bg1"/>
                </a:solidFill>
              </a:rPr>
              <a:t>sa</a:t>
            </a:r>
            <a:r>
              <a:rPr lang="tr-TR" sz="2800" b="1" i="1" dirty="0" err="1">
                <a:solidFill>
                  <a:schemeClr val="bg1"/>
                </a:solidFill>
              </a:rPr>
              <a:t>kk</a:t>
            </a:r>
            <a:r>
              <a:rPr lang="tr-TR" sz="2800" i="1" dirty="0" err="1">
                <a:solidFill>
                  <a:schemeClr val="bg1"/>
                </a:solidFill>
              </a:rPr>
              <a:t>ız</a:t>
            </a:r>
            <a:r>
              <a:rPr lang="tr-TR" sz="2800" i="1" dirty="0">
                <a:solidFill>
                  <a:schemeClr val="bg1"/>
                </a:solidFill>
              </a:rPr>
              <a:t>; anne </a:t>
            </a:r>
            <a:endParaRPr lang="tr-TR" sz="2800" dirty="0">
              <a:solidFill>
                <a:schemeClr val="bg1"/>
              </a:solidFill>
            </a:endParaRPr>
          </a:p>
          <a:p>
            <a:endParaRPr lang="tr-TR" sz="2800" dirty="0"/>
          </a:p>
          <a:p>
            <a:endParaRPr lang="tr-TR" sz="2800" dirty="0"/>
          </a:p>
        </p:txBody>
      </p:sp>
    </p:spTree>
    <p:extLst>
      <p:ext uri="{BB962C8B-B14F-4D97-AF65-F5344CB8AC3E}">
        <p14:creationId xmlns:p14="http://schemas.microsoft.com/office/powerpoint/2010/main" val="9159526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3118611"/>
          </a:xfrm>
          <a:prstGeom prst="rect">
            <a:avLst/>
          </a:prstGeom>
        </p:spPr>
        <p:txBody>
          <a:bodyPr lIns="0" tIns="0" rIns="0" bIns="0" rtlCol="0" anchor="t">
            <a:spAutoFit/>
          </a:bodyPr>
          <a:lstStyle/>
          <a:p>
            <a:pPr>
              <a:lnSpc>
                <a:spcPts val="2520"/>
              </a:lnSpc>
            </a:pPr>
            <a:r>
              <a:rPr lang="en-US" sz="1400" dirty="0">
                <a:latin typeface="Arimo"/>
              </a:rPr>
              <a:t>B. TÜRKİYE TÜRKÇESİNDEKİ SES OLAYLARI</a:t>
            </a:r>
          </a:p>
          <a:p>
            <a:pPr>
              <a:lnSpc>
                <a:spcPts val="2520"/>
              </a:lnSpc>
            </a:pPr>
            <a:r>
              <a:rPr lang="en-US" sz="1400" dirty="0">
                <a:latin typeface="Arimo"/>
              </a:rPr>
              <a:t>B.1. </a:t>
            </a:r>
            <a:r>
              <a:rPr lang="en-US" sz="1400" dirty="0" err="1">
                <a:latin typeface="Arimo"/>
              </a:rPr>
              <a:t>Ses</a:t>
            </a:r>
            <a:r>
              <a:rPr lang="en-US" sz="1400" dirty="0">
                <a:latin typeface="Arimo"/>
              </a:rPr>
              <a:t> </a:t>
            </a:r>
            <a:r>
              <a:rPr lang="en-US" sz="1400" dirty="0" err="1">
                <a:latin typeface="Arimo"/>
              </a:rPr>
              <a:t>Olaylarının</a:t>
            </a:r>
            <a:r>
              <a:rPr lang="en-US" sz="1400" dirty="0">
                <a:latin typeface="Arimo"/>
              </a:rPr>
              <a:t> </a:t>
            </a:r>
            <a:r>
              <a:rPr lang="en-US" sz="1400" dirty="0" err="1">
                <a:latin typeface="Arimo"/>
              </a:rPr>
              <a:t>Sebepleri</a:t>
            </a:r>
            <a:endParaRPr lang="en-US" sz="1400" dirty="0">
              <a:latin typeface="Arimo"/>
            </a:endParaRPr>
          </a:p>
          <a:p>
            <a:pPr>
              <a:lnSpc>
                <a:spcPts val="2520"/>
              </a:lnSpc>
            </a:pPr>
            <a:r>
              <a:rPr lang="en-US" sz="1400" dirty="0">
                <a:latin typeface="Arimo"/>
              </a:rPr>
              <a:t>B.2. </a:t>
            </a:r>
            <a:r>
              <a:rPr lang="en-US" sz="1400" dirty="0" err="1">
                <a:latin typeface="Arimo"/>
              </a:rPr>
              <a:t>Ses</a:t>
            </a:r>
            <a:r>
              <a:rPr lang="en-US" sz="1400" dirty="0">
                <a:latin typeface="Arimo"/>
              </a:rPr>
              <a:t> </a:t>
            </a:r>
            <a:r>
              <a:rPr lang="en-US" sz="1400" dirty="0" err="1">
                <a:latin typeface="Arimo"/>
              </a:rPr>
              <a:t>Türemeleri</a:t>
            </a:r>
            <a:endParaRPr lang="en-US" sz="1400" dirty="0">
              <a:latin typeface="Arimo"/>
            </a:endParaRPr>
          </a:p>
          <a:p>
            <a:pPr>
              <a:lnSpc>
                <a:spcPts val="2520"/>
              </a:lnSpc>
            </a:pPr>
            <a:r>
              <a:rPr lang="en-US" sz="1400" dirty="0">
                <a:latin typeface="Arimo"/>
              </a:rPr>
              <a:t>B.3. </a:t>
            </a:r>
            <a:r>
              <a:rPr lang="en-US" sz="1400" dirty="0" err="1">
                <a:latin typeface="Arimo"/>
              </a:rPr>
              <a:t>Ünsüz</a:t>
            </a:r>
            <a:r>
              <a:rPr lang="en-US" sz="1400" dirty="0">
                <a:latin typeface="Arimo"/>
              </a:rPr>
              <a:t> </a:t>
            </a:r>
            <a:r>
              <a:rPr lang="en-US" sz="1400" dirty="0" err="1">
                <a:latin typeface="Arimo"/>
              </a:rPr>
              <a:t>İkizleşmesi</a:t>
            </a:r>
            <a:endParaRPr lang="en-US" sz="1400" dirty="0">
              <a:latin typeface="Arimo"/>
            </a:endParaRPr>
          </a:p>
          <a:p>
            <a:pPr>
              <a:lnSpc>
                <a:spcPts val="2520"/>
              </a:lnSpc>
            </a:pPr>
            <a:r>
              <a:rPr lang="en-US" sz="1400" dirty="0">
                <a:solidFill>
                  <a:srgbClr val="FFC000"/>
                </a:solidFill>
                <a:latin typeface="Arimo"/>
              </a:rPr>
              <a:t>B.4. </a:t>
            </a:r>
            <a:r>
              <a:rPr lang="en-US" sz="1400" dirty="0" err="1">
                <a:solidFill>
                  <a:srgbClr val="FFC000"/>
                </a:solidFill>
                <a:latin typeface="Arimo"/>
              </a:rPr>
              <a:t>Ses</a:t>
            </a:r>
            <a:r>
              <a:rPr lang="en-US" sz="1400" dirty="0">
                <a:solidFill>
                  <a:srgbClr val="FFC000"/>
                </a:solidFill>
                <a:latin typeface="Arimo"/>
              </a:rPr>
              <a:t> </a:t>
            </a:r>
            <a:r>
              <a:rPr lang="en-US" sz="1400" dirty="0" err="1">
                <a:solidFill>
                  <a:srgbClr val="FFC000"/>
                </a:solidFill>
                <a:latin typeface="Arimo"/>
              </a:rPr>
              <a:t>Düşmeleri</a:t>
            </a:r>
            <a:endParaRPr lang="en-US" sz="1400" dirty="0">
              <a:solidFill>
                <a:srgbClr val="FFC000"/>
              </a:solidFill>
              <a:latin typeface="Arimo"/>
            </a:endParaRPr>
          </a:p>
          <a:p>
            <a:pPr>
              <a:lnSpc>
                <a:spcPts val="2520"/>
              </a:lnSpc>
            </a:pPr>
            <a:r>
              <a:rPr lang="en-US" sz="1400" dirty="0">
                <a:solidFill>
                  <a:srgbClr val="FFFFFF"/>
                </a:solidFill>
                <a:latin typeface="Arimo"/>
              </a:rPr>
              <a:t>B.5. </a:t>
            </a:r>
            <a:r>
              <a:rPr lang="en-US" sz="1400" dirty="0" err="1">
                <a:solidFill>
                  <a:srgbClr val="FFFFFF"/>
                </a:solidFill>
                <a:latin typeface="Arimo"/>
              </a:rPr>
              <a:t>Yer</a:t>
            </a:r>
            <a:r>
              <a:rPr lang="en-US" sz="1400" dirty="0">
                <a:solidFill>
                  <a:srgbClr val="FFFFFF"/>
                </a:solidFill>
                <a:latin typeface="Arimo"/>
              </a:rPr>
              <a:t> </a:t>
            </a:r>
            <a:r>
              <a:rPr lang="en-US" sz="1400" dirty="0" err="1">
                <a:solidFill>
                  <a:srgbClr val="FFFFFF"/>
                </a:solidFill>
                <a:latin typeface="Arimo"/>
              </a:rPr>
              <a:t>Değiştirme</a:t>
            </a:r>
            <a:r>
              <a:rPr lang="en-US" sz="1400" dirty="0">
                <a:solidFill>
                  <a:srgbClr val="FFFFFF"/>
                </a:solidFill>
                <a:latin typeface="Arimo"/>
              </a:rPr>
              <a:t> (</a:t>
            </a:r>
            <a:r>
              <a:rPr lang="en-US" sz="1400" dirty="0" err="1">
                <a:solidFill>
                  <a:srgbClr val="FFFFFF"/>
                </a:solidFill>
                <a:latin typeface="Arimo"/>
              </a:rPr>
              <a:t>Göçüşme</a:t>
            </a:r>
            <a:r>
              <a:rPr lang="en-US" sz="1400" dirty="0">
                <a:solidFill>
                  <a:srgbClr val="FFFFFF"/>
                </a:solidFill>
                <a:latin typeface="Arimo"/>
              </a:rPr>
              <a:t>)</a:t>
            </a:r>
          </a:p>
          <a:p>
            <a:pPr>
              <a:lnSpc>
                <a:spcPts val="2520"/>
              </a:lnSpc>
            </a:pPr>
            <a:r>
              <a:rPr lang="en-US" sz="1400" dirty="0">
                <a:solidFill>
                  <a:srgbClr val="FFFFFF"/>
                </a:solidFill>
                <a:latin typeface="Arimo"/>
              </a:rPr>
              <a:t>B.6. </a:t>
            </a:r>
            <a:r>
              <a:rPr lang="en-US" sz="1400" dirty="0" err="1">
                <a:solidFill>
                  <a:srgbClr val="FFFFFF"/>
                </a:solidFill>
                <a:latin typeface="Arimo"/>
              </a:rPr>
              <a:t>Benzeşme</a:t>
            </a:r>
            <a:r>
              <a:rPr lang="en-US" sz="1400" dirty="0">
                <a:solidFill>
                  <a:srgbClr val="FFFFFF"/>
                </a:solidFill>
                <a:latin typeface="Arimo"/>
              </a:rPr>
              <a:t> (</a:t>
            </a:r>
            <a:r>
              <a:rPr lang="en-US" sz="1400" dirty="0" err="1">
                <a:solidFill>
                  <a:srgbClr val="FFFFFF"/>
                </a:solidFill>
                <a:latin typeface="Arimo"/>
              </a:rPr>
              <a:t>Asimilasyon</a:t>
            </a:r>
            <a:r>
              <a:rPr lang="en-US" sz="1400" dirty="0">
                <a:solidFill>
                  <a:srgbClr val="FFFFFF"/>
                </a:solidFill>
                <a:latin typeface="Arimo"/>
              </a:rPr>
              <a:t>)</a:t>
            </a:r>
          </a:p>
          <a:p>
            <a:pPr>
              <a:lnSpc>
                <a:spcPts val="2520"/>
              </a:lnSpc>
            </a:pPr>
            <a:r>
              <a:rPr lang="en-US" sz="1400" dirty="0">
                <a:solidFill>
                  <a:srgbClr val="FFFFFF"/>
                </a:solidFill>
                <a:latin typeface="Arimo"/>
              </a:rPr>
              <a:t>B.7.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Değişmeleri</a:t>
            </a:r>
            <a:endParaRPr lang="en-US" sz="1400" dirty="0">
              <a:solidFill>
                <a:srgbClr val="FFFFFF"/>
              </a:solidFill>
              <a:latin typeface="Arimo"/>
            </a:endParaRP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1181100"/>
            <a:ext cx="14809168" cy="7848302"/>
          </a:xfrm>
          <a:prstGeom prst="rect">
            <a:avLst/>
          </a:prstGeom>
        </p:spPr>
        <p:txBody>
          <a:bodyPr wrap="square">
            <a:spAutoFit/>
          </a:bodyPr>
          <a:lstStyle/>
          <a:p>
            <a:r>
              <a:rPr lang="tr-TR" sz="2800" dirty="0">
                <a:solidFill>
                  <a:srgbClr val="FFC000"/>
                </a:solidFill>
              </a:rPr>
              <a:t> </a:t>
            </a:r>
            <a:r>
              <a:rPr lang="tr-TR" sz="2800" b="1" dirty="0" smtClean="0">
                <a:solidFill>
                  <a:srgbClr val="FFC000"/>
                </a:solidFill>
              </a:rPr>
              <a:t>B.4</a:t>
            </a:r>
            <a:r>
              <a:rPr lang="tr-TR" sz="2800" b="1" dirty="0">
                <a:solidFill>
                  <a:srgbClr val="FFC000"/>
                </a:solidFill>
              </a:rPr>
              <a:t>. Ses Düşmeleri</a:t>
            </a:r>
          </a:p>
          <a:p>
            <a:r>
              <a:rPr lang="tr-TR" sz="2800" dirty="0"/>
              <a:t>Kelimedeki bir veya birkaç sesin, dilin ses özelliklerinden kaynaklanan sebeplerle düşmesi olayıdır. Kaybolan sesin kelimedeki yerine göre ve kaybolma şekline göre aşağıdaki şekillerde incelenirler:</a:t>
            </a:r>
          </a:p>
          <a:p>
            <a:pPr marL="514350" indent="-514350">
              <a:buAutoNum type="alphaLcParenR"/>
            </a:pPr>
            <a:r>
              <a:rPr lang="tr-TR" sz="2800" dirty="0" smtClean="0"/>
              <a:t>Ön </a:t>
            </a:r>
            <a:r>
              <a:rPr lang="tr-TR" sz="2800" dirty="0"/>
              <a:t>Ses Düşmesi: </a:t>
            </a:r>
            <a:r>
              <a:rPr lang="tr-TR" sz="2800" i="1" dirty="0" err="1">
                <a:solidFill>
                  <a:schemeClr val="bg1"/>
                </a:solidFill>
              </a:rPr>
              <a:t>ısı+cak</a:t>
            </a:r>
            <a:r>
              <a:rPr lang="tr-TR" sz="2800" i="1" dirty="0">
                <a:solidFill>
                  <a:schemeClr val="bg1"/>
                </a:solidFill>
              </a:rPr>
              <a:t> &gt; sıcak</a:t>
            </a:r>
            <a:r>
              <a:rPr lang="tr-TR" sz="2800" i="1" dirty="0" smtClean="0"/>
              <a:t>.</a:t>
            </a:r>
          </a:p>
          <a:p>
            <a:endParaRPr lang="tr-TR" sz="2800" dirty="0"/>
          </a:p>
          <a:p>
            <a:r>
              <a:rPr lang="tr-TR" sz="2800" dirty="0"/>
              <a:t>b) Orta Hece Ünlüsünün Düşmesi</a:t>
            </a:r>
          </a:p>
          <a:p>
            <a:r>
              <a:rPr lang="tr-TR" sz="2800" dirty="0"/>
              <a:t>Orta hecenin </a:t>
            </a:r>
            <a:r>
              <a:rPr lang="tr-TR" sz="2800" dirty="0" err="1"/>
              <a:t>vurgusuz</a:t>
            </a:r>
            <a:r>
              <a:rPr lang="tr-TR" sz="2800" dirty="0"/>
              <a:t> olması sebebiyle, özellikle “ğ, r, y, z” zayıf ünsüzlerinin yanındaki ünlünün düşmesi olayıdır: </a:t>
            </a:r>
            <a:r>
              <a:rPr lang="tr-TR" sz="2800" i="1" dirty="0">
                <a:solidFill>
                  <a:schemeClr val="bg1"/>
                </a:solidFill>
              </a:rPr>
              <a:t>ağızı &gt; ağzı, boyunum&gt; boynum, buradan &gt; </a:t>
            </a:r>
            <a:r>
              <a:rPr lang="tr-TR" sz="2800" i="1" dirty="0" err="1">
                <a:solidFill>
                  <a:schemeClr val="bg1"/>
                </a:solidFill>
              </a:rPr>
              <a:t>burdan</a:t>
            </a:r>
            <a:r>
              <a:rPr lang="tr-TR" sz="2800" i="1" dirty="0">
                <a:solidFill>
                  <a:schemeClr val="bg1"/>
                </a:solidFill>
              </a:rPr>
              <a:t>, </a:t>
            </a:r>
            <a:r>
              <a:rPr lang="tr-TR" sz="2800" i="1" dirty="0" err="1">
                <a:solidFill>
                  <a:schemeClr val="bg1"/>
                </a:solidFill>
              </a:rPr>
              <a:t>buyuruk</a:t>
            </a:r>
            <a:r>
              <a:rPr lang="tr-TR" sz="2800" i="1" dirty="0">
                <a:solidFill>
                  <a:schemeClr val="bg1"/>
                </a:solidFill>
              </a:rPr>
              <a:t> &gt; buyruk, dirilik &gt; dirlik, gazete &gt; </a:t>
            </a:r>
            <a:r>
              <a:rPr lang="tr-TR" sz="2800" i="1" dirty="0" err="1">
                <a:solidFill>
                  <a:schemeClr val="bg1"/>
                </a:solidFill>
              </a:rPr>
              <a:t>gazte</a:t>
            </a:r>
            <a:r>
              <a:rPr lang="tr-TR" sz="2800" i="1" dirty="0">
                <a:solidFill>
                  <a:schemeClr val="bg1"/>
                </a:solidFill>
              </a:rPr>
              <a:t>, </a:t>
            </a:r>
            <a:r>
              <a:rPr lang="tr-TR" sz="2800" i="1" dirty="0" err="1">
                <a:solidFill>
                  <a:schemeClr val="bg1"/>
                </a:solidFill>
              </a:rPr>
              <a:t>kıvırım</a:t>
            </a:r>
            <a:r>
              <a:rPr lang="tr-TR" sz="2800" i="1" dirty="0">
                <a:solidFill>
                  <a:schemeClr val="bg1"/>
                </a:solidFill>
              </a:rPr>
              <a:t> &gt; kıvrım, </a:t>
            </a:r>
            <a:r>
              <a:rPr lang="tr-TR" sz="2800" i="1" dirty="0" err="1">
                <a:solidFill>
                  <a:schemeClr val="bg1"/>
                </a:solidFill>
              </a:rPr>
              <a:t>oğulu</a:t>
            </a:r>
            <a:r>
              <a:rPr lang="tr-TR" sz="2800" i="1" dirty="0">
                <a:solidFill>
                  <a:schemeClr val="bg1"/>
                </a:solidFill>
              </a:rPr>
              <a:t> &gt; oğlu, satılık &gt; </a:t>
            </a:r>
            <a:r>
              <a:rPr lang="tr-TR" sz="2800" i="1" dirty="0" err="1">
                <a:solidFill>
                  <a:schemeClr val="bg1"/>
                </a:solidFill>
              </a:rPr>
              <a:t>satlık</a:t>
            </a:r>
            <a:r>
              <a:rPr lang="tr-TR" sz="2800" i="1" dirty="0">
                <a:solidFill>
                  <a:schemeClr val="bg1"/>
                </a:solidFill>
              </a:rPr>
              <a:t>, yalınız &gt; yalnız, yanılış &gt; yanlış</a:t>
            </a:r>
            <a:r>
              <a:rPr lang="tr-TR" sz="2800" i="1" dirty="0"/>
              <a:t>.</a:t>
            </a:r>
            <a:endParaRPr lang="tr-TR" sz="2800" dirty="0"/>
          </a:p>
          <a:p>
            <a:endParaRPr lang="tr-TR" sz="2800" dirty="0" smtClean="0"/>
          </a:p>
          <a:p>
            <a:r>
              <a:rPr lang="tr-TR" sz="2800" dirty="0" smtClean="0"/>
              <a:t>c</a:t>
            </a:r>
            <a:r>
              <a:rPr lang="tr-TR" sz="2800" dirty="0"/>
              <a:t>) Ünsüz Düşmesi</a:t>
            </a:r>
          </a:p>
          <a:p>
            <a:r>
              <a:rPr lang="tr-TR" sz="2800" dirty="0"/>
              <a:t>Seslerin birleşmesi sırasında söyleyiş güçlüğü veya zayıf sesler (g, h, n, l, r, y, z) sebebiyle bir ünsüzün düşmesi olayıdır: </a:t>
            </a:r>
            <a:r>
              <a:rPr lang="tr-TR" sz="2800" i="1" dirty="0" err="1">
                <a:solidFill>
                  <a:schemeClr val="bg1"/>
                </a:solidFill>
              </a:rPr>
              <a:t>küçük+çük</a:t>
            </a:r>
            <a:r>
              <a:rPr lang="tr-TR" sz="2800" i="1" dirty="0">
                <a:solidFill>
                  <a:schemeClr val="bg1"/>
                </a:solidFill>
              </a:rPr>
              <a:t> &gt; küçücük, </a:t>
            </a:r>
            <a:r>
              <a:rPr lang="tr-TR" sz="2800" i="1" dirty="0" err="1">
                <a:solidFill>
                  <a:schemeClr val="bg1"/>
                </a:solidFill>
              </a:rPr>
              <a:t>ufak+rak</a:t>
            </a:r>
            <a:r>
              <a:rPr lang="tr-TR" sz="2800" i="1" dirty="0">
                <a:solidFill>
                  <a:schemeClr val="bg1"/>
                </a:solidFill>
              </a:rPr>
              <a:t> &gt; ufarak; kağan &gt; </a:t>
            </a:r>
            <a:r>
              <a:rPr lang="tr-TR" sz="2800" i="1" dirty="0" err="1">
                <a:solidFill>
                  <a:schemeClr val="bg1"/>
                </a:solidFill>
              </a:rPr>
              <a:t>kaan</a:t>
            </a:r>
            <a:r>
              <a:rPr lang="tr-TR" sz="2800" i="1" dirty="0">
                <a:solidFill>
                  <a:schemeClr val="bg1"/>
                </a:solidFill>
              </a:rPr>
              <a:t>, soğan &gt; </a:t>
            </a:r>
            <a:r>
              <a:rPr lang="tr-TR" sz="2800" i="1" dirty="0" err="1">
                <a:solidFill>
                  <a:schemeClr val="bg1"/>
                </a:solidFill>
              </a:rPr>
              <a:t>soan</a:t>
            </a:r>
            <a:r>
              <a:rPr lang="tr-TR" sz="2800" i="1" dirty="0">
                <a:solidFill>
                  <a:schemeClr val="bg1"/>
                </a:solidFill>
              </a:rPr>
              <a:t>, soğuk &gt; </a:t>
            </a:r>
            <a:r>
              <a:rPr lang="tr-TR" sz="2800" i="1" dirty="0" err="1">
                <a:solidFill>
                  <a:schemeClr val="bg1"/>
                </a:solidFill>
              </a:rPr>
              <a:t>souk</a:t>
            </a:r>
            <a:r>
              <a:rPr lang="tr-TR" sz="2800" i="1" dirty="0">
                <a:solidFill>
                  <a:schemeClr val="bg1"/>
                </a:solidFill>
              </a:rPr>
              <a:t>, uğur &gt; </a:t>
            </a:r>
            <a:r>
              <a:rPr lang="tr-TR" sz="2800" i="1" dirty="0" err="1">
                <a:solidFill>
                  <a:schemeClr val="bg1"/>
                </a:solidFill>
              </a:rPr>
              <a:t>uur</a:t>
            </a:r>
            <a:r>
              <a:rPr lang="tr-TR" sz="2800" i="1" dirty="0">
                <a:solidFill>
                  <a:schemeClr val="bg1"/>
                </a:solidFill>
              </a:rPr>
              <a:t>; </a:t>
            </a:r>
            <a:r>
              <a:rPr lang="tr-TR" sz="2800" i="1" dirty="0" err="1">
                <a:solidFill>
                  <a:schemeClr val="bg1"/>
                </a:solidFill>
              </a:rPr>
              <a:t>yapurgak</a:t>
            </a:r>
            <a:r>
              <a:rPr lang="tr-TR" sz="2800" i="1" dirty="0">
                <a:solidFill>
                  <a:schemeClr val="bg1"/>
                </a:solidFill>
              </a:rPr>
              <a:t> &gt; yaprak; çift &gt; </a:t>
            </a:r>
            <a:r>
              <a:rPr lang="tr-TR" sz="2800" i="1" dirty="0" err="1">
                <a:solidFill>
                  <a:schemeClr val="bg1"/>
                </a:solidFill>
              </a:rPr>
              <a:t>çif</a:t>
            </a:r>
            <a:r>
              <a:rPr lang="tr-TR" sz="2800" i="1" dirty="0">
                <a:solidFill>
                  <a:schemeClr val="bg1"/>
                </a:solidFill>
              </a:rPr>
              <a:t>, bir daha&gt; </a:t>
            </a:r>
            <a:r>
              <a:rPr lang="tr-TR" sz="2800" i="1" dirty="0" err="1">
                <a:solidFill>
                  <a:schemeClr val="bg1"/>
                </a:solidFill>
              </a:rPr>
              <a:t>bi</a:t>
            </a:r>
            <a:r>
              <a:rPr lang="tr-TR" sz="2800" i="1" dirty="0">
                <a:solidFill>
                  <a:schemeClr val="bg1"/>
                </a:solidFill>
              </a:rPr>
              <a:t> daha, geliyor &gt; </a:t>
            </a:r>
            <a:r>
              <a:rPr lang="tr-TR" sz="2800" i="1" dirty="0" err="1">
                <a:solidFill>
                  <a:schemeClr val="bg1"/>
                </a:solidFill>
              </a:rPr>
              <a:t>geliyo</a:t>
            </a:r>
            <a:r>
              <a:rPr lang="tr-TR" sz="2800" i="1" dirty="0">
                <a:solidFill>
                  <a:schemeClr val="bg1"/>
                </a:solidFill>
              </a:rPr>
              <a:t>.</a:t>
            </a:r>
            <a:endParaRPr lang="tr-TR" sz="2800" dirty="0">
              <a:solidFill>
                <a:schemeClr val="bg1"/>
              </a:solidFill>
            </a:endParaRPr>
          </a:p>
          <a:p>
            <a:endParaRPr lang="tr-TR" sz="2800" dirty="0" smtClean="0"/>
          </a:p>
          <a:p>
            <a:r>
              <a:rPr lang="tr-TR" sz="2800" dirty="0" smtClean="0"/>
              <a:t>ç</a:t>
            </a:r>
            <a:r>
              <a:rPr lang="tr-TR" sz="2800" dirty="0"/>
              <a:t>) Hece Düşmesi</a:t>
            </a:r>
          </a:p>
          <a:p>
            <a:r>
              <a:rPr lang="tr-TR" sz="2800" dirty="0"/>
              <a:t>Peş peşe gelen ve sesleri birbirine benzeyen hecelerden birinin düşmesidir: </a:t>
            </a:r>
            <a:r>
              <a:rPr lang="tr-TR" sz="2800" i="1" dirty="0">
                <a:solidFill>
                  <a:schemeClr val="bg1"/>
                </a:solidFill>
              </a:rPr>
              <a:t>alıyor (&lt;ala-</a:t>
            </a:r>
            <a:r>
              <a:rPr lang="tr-TR" sz="2800" i="1" dirty="0" err="1">
                <a:solidFill>
                  <a:schemeClr val="bg1"/>
                </a:solidFill>
              </a:rPr>
              <a:t>yorır</a:t>
            </a:r>
            <a:r>
              <a:rPr lang="tr-TR" sz="2800" i="1" dirty="0">
                <a:solidFill>
                  <a:schemeClr val="bg1"/>
                </a:solidFill>
              </a:rPr>
              <a:t>), başlayım (&lt;başlayayım), budur (&lt;bu-durur), pazartesi(&lt;pazar-ertesi</a:t>
            </a:r>
            <a:r>
              <a:rPr lang="tr-TR" sz="2800" i="1" dirty="0" smtClean="0">
                <a:solidFill>
                  <a:schemeClr val="bg1"/>
                </a:solidFill>
              </a:rPr>
              <a:t>).</a:t>
            </a:r>
            <a:endParaRPr lang="tr-TR" sz="2800" dirty="0">
              <a:solidFill>
                <a:schemeClr val="bg1"/>
              </a:solidFill>
            </a:endParaRPr>
          </a:p>
        </p:txBody>
      </p:sp>
    </p:spTree>
    <p:extLst>
      <p:ext uri="{BB962C8B-B14F-4D97-AF65-F5344CB8AC3E}">
        <p14:creationId xmlns:p14="http://schemas.microsoft.com/office/powerpoint/2010/main" val="19944189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3118611"/>
          </a:xfrm>
          <a:prstGeom prst="rect">
            <a:avLst/>
          </a:prstGeom>
        </p:spPr>
        <p:txBody>
          <a:bodyPr lIns="0" tIns="0" rIns="0" bIns="0" rtlCol="0" anchor="t">
            <a:spAutoFit/>
          </a:bodyPr>
          <a:lstStyle/>
          <a:p>
            <a:pPr>
              <a:lnSpc>
                <a:spcPts val="2520"/>
              </a:lnSpc>
            </a:pPr>
            <a:r>
              <a:rPr lang="en-US" sz="1400" dirty="0">
                <a:latin typeface="Arimo"/>
              </a:rPr>
              <a:t>B. TÜRKİYE TÜRKÇESİNDEKİ SES OLAYLARI</a:t>
            </a:r>
          </a:p>
          <a:p>
            <a:pPr>
              <a:lnSpc>
                <a:spcPts val="2520"/>
              </a:lnSpc>
            </a:pPr>
            <a:r>
              <a:rPr lang="en-US" sz="1400" dirty="0">
                <a:latin typeface="Arimo"/>
              </a:rPr>
              <a:t>B.1. </a:t>
            </a:r>
            <a:r>
              <a:rPr lang="en-US" sz="1400" dirty="0" err="1">
                <a:latin typeface="Arimo"/>
              </a:rPr>
              <a:t>Ses</a:t>
            </a:r>
            <a:r>
              <a:rPr lang="en-US" sz="1400" dirty="0">
                <a:latin typeface="Arimo"/>
              </a:rPr>
              <a:t> </a:t>
            </a:r>
            <a:r>
              <a:rPr lang="en-US" sz="1400" dirty="0" err="1">
                <a:latin typeface="Arimo"/>
              </a:rPr>
              <a:t>Olaylarının</a:t>
            </a:r>
            <a:r>
              <a:rPr lang="en-US" sz="1400" dirty="0">
                <a:latin typeface="Arimo"/>
              </a:rPr>
              <a:t> </a:t>
            </a:r>
            <a:r>
              <a:rPr lang="en-US" sz="1400" dirty="0" err="1">
                <a:latin typeface="Arimo"/>
              </a:rPr>
              <a:t>Sebepleri</a:t>
            </a:r>
            <a:endParaRPr lang="en-US" sz="1400" dirty="0">
              <a:latin typeface="Arimo"/>
            </a:endParaRPr>
          </a:p>
          <a:p>
            <a:pPr>
              <a:lnSpc>
                <a:spcPts val="2520"/>
              </a:lnSpc>
            </a:pPr>
            <a:r>
              <a:rPr lang="en-US" sz="1400" dirty="0">
                <a:latin typeface="Arimo"/>
              </a:rPr>
              <a:t>B.2. </a:t>
            </a:r>
            <a:r>
              <a:rPr lang="en-US" sz="1400" dirty="0" err="1">
                <a:latin typeface="Arimo"/>
              </a:rPr>
              <a:t>Ses</a:t>
            </a:r>
            <a:r>
              <a:rPr lang="en-US" sz="1400" dirty="0">
                <a:latin typeface="Arimo"/>
              </a:rPr>
              <a:t> </a:t>
            </a:r>
            <a:r>
              <a:rPr lang="en-US" sz="1400" dirty="0" err="1">
                <a:latin typeface="Arimo"/>
              </a:rPr>
              <a:t>Türemeleri</a:t>
            </a:r>
            <a:endParaRPr lang="en-US" sz="1400" dirty="0">
              <a:latin typeface="Arimo"/>
            </a:endParaRPr>
          </a:p>
          <a:p>
            <a:pPr>
              <a:lnSpc>
                <a:spcPts val="2520"/>
              </a:lnSpc>
            </a:pPr>
            <a:r>
              <a:rPr lang="en-US" sz="1400" dirty="0">
                <a:latin typeface="Arimo"/>
              </a:rPr>
              <a:t>B.3. </a:t>
            </a:r>
            <a:r>
              <a:rPr lang="en-US" sz="1400" dirty="0" err="1">
                <a:latin typeface="Arimo"/>
              </a:rPr>
              <a:t>Ünsüz</a:t>
            </a:r>
            <a:r>
              <a:rPr lang="en-US" sz="1400" dirty="0">
                <a:latin typeface="Arimo"/>
              </a:rPr>
              <a:t> </a:t>
            </a:r>
            <a:r>
              <a:rPr lang="en-US" sz="1400" dirty="0" err="1">
                <a:latin typeface="Arimo"/>
              </a:rPr>
              <a:t>İkizleşmesi</a:t>
            </a:r>
            <a:endParaRPr lang="en-US" sz="1400" dirty="0">
              <a:latin typeface="Arimo"/>
            </a:endParaRPr>
          </a:p>
          <a:p>
            <a:pPr>
              <a:lnSpc>
                <a:spcPts val="2520"/>
              </a:lnSpc>
            </a:pPr>
            <a:r>
              <a:rPr lang="en-US" sz="1400" dirty="0">
                <a:solidFill>
                  <a:srgbClr val="FFC000"/>
                </a:solidFill>
                <a:latin typeface="Arimo"/>
              </a:rPr>
              <a:t>B.4. </a:t>
            </a:r>
            <a:r>
              <a:rPr lang="en-US" sz="1400" dirty="0" err="1">
                <a:solidFill>
                  <a:srgbClr val="FFC000"/>
                </a:solidFill>
                <a:latin typeface="Arimo"/>
              </a:rPr>
              <a:t>Ses</a:t>
            </a:r>
            <a:r>
              <a:rPr lang="en-US" sz="1400" dirty="0">
                <a:solidFill>
                  <a:srgbClr val="FFC000"/>
                </a:solidFill>
                <a:latin typeface="Arimo"/>
              </a:rPr>
              <a:t> </a:t>
            </a:r>
            <a:r>
              <a:rPr lang="en-US" sz="1400" dirty="0" err="1">
                <a:solidFill>
                  <a:srgbClr val="FFC000"/>
                </a:solidFill>
                <a:latin typeface="Arimo"/>
              </a:rPr>
              <a:t>Düşmeleri</a:t>
            </a:r>
            <a:endParaRPr lang="en-US" sz="1400" dirty="0">
              <a:solidFill>
                <a:srgbClr val="FFC000"/>
              </a:solidFill>
              <a:latin typeface="Arimo"/>
            </a:endParaRPr>
          </a:p>
          <a:p>
            <a:pPr>
              <a:lnSpc>
                <a:spcPts val="2520"/>
              </a:lnSpc>
            </a:pPr>
            <a:r>
              <a:rPr lang="en-US" sz="1400" dirty="0">
                <a:solidFill>
                  <a:srgbClr val="FFC000"/>
                </a:solidFill>
                <a:latin typeface="Arimo"/>
              </a:rPr>
              <a:t>B.5. </a:t>
            </a:r>
            <a:r>
              <a:rPr lang="en-US" sz="1400" dirty="0" err="1">
                <a:solidFill>
                  <a:srgbClr val="FFC000"/>
                </a:solidFill>
                <a:latin typeface="Arimo"/>
              </a:rPr>
              <a:t>Yer</a:t>
            </a:r>
            <a:r>
              <a:rPr lang="en-US" sz="1400" dirty="0">
                <a:solidFill>
                  <a:srgbClr val="FFC000"/>
                </a:solidFill>
                <a:latin typeface="Arimo"/>
              </a:rPr>
              <a:t> </a:t>
            </a:r>
            <a:r>
              <a:rPr lang="en-US" sz="1400" dirty="0" err="1">
                <a:solidFill>
                  <a:srgbClr val="FFC000"/>
                </a:solidFill>
                <a:latin typeface="Arimo"/>
              </a:rPr>
              <a:t>Değiştirme</a:t>
            </a:r>
            <a:r>
              <a:rPr lang="en-US" sz="1400" dirty="0">
                <a:solidFill>
                  <a:srgbClr val="FFC000"/>
                </a:solidFill>
                <a:latin typeface="Arimo"/>
              </a:rPr>
              <a:t> (</a:t>
            </a:r>
            <a:r>
              <a:rPr lang="en-US" sz="1400" dirty="0" err="1">
                <a:solidFill>
                  <a:srgbClr val="FFC000"/>
                </a:solidFill>
                <a:latin typeface="Arimo"/>
              </a:rPr>
              <a:t>Göçüşme</a:t>
            </a:r>
            <a:r>
              <a:rPr lang="en-US" sz="1400" dirty="0">
                <a:solidFill>
                  <a:srgbClr val="FFC000"/>
                </a:solidFill>
                <a:latin typeface="Arimo"/>
              </a:rPr>
              <a:t>)</a:t>
            </a:r>
          </a:p>
          <a:p>
            <a:pPr>
              <a:lnSpc>
                <a:spcPts val="2520"/>
              </a:lnSpc>
            </a:pPr>
            <a:r>
              <a:rPr lang="en-US" sz="1400" dirty="0">
                <a:solidFill>
                  <a:srgbClr val="FFFFFF"/>
                </a:solidFill>
                <a:latin typeface="Arimo"/>
              </a:rPr>
              <a:t>B.6. </a:t>
            </a:r>
            <a:r>
              <a:rPr lang="en-US" sz="1400" dirty="0" err="1">
                <a:solidFill>
                  <a:srgbClr val="FFFFFF"/>
                </a:solidFill>
                <a:latin typeface="Arimo"/>
              </a:rPr>
              <a:t>Benzeşme</a:t>
            </a:r>
            <a:r>
              <a:rPr lang="en-US" sz="1400" dirty="0">
                <a:solidFill>
                  <a:srgbClr val="FFFFFF"/>
                </a:solidFill>
                <a:latin typeface="Arimo"/>
              </a:rPr>
              <a:t> (</a:t>
            </a:r>
            <a:r>
              <a:rPr lang="en-US" sz="1400" dirty="0" err="1">
                <a:solidFill>
                  <a:srgbClr val="FFFFFF"/>
                </a:solidFill>
                <a:latin typeface="Arimo"/>
              </a:rPr>
              <a:t>Asimilasyon</a:t>
            </a:r>
            <a:r>
              <a:rPr lang="en-US" sz="1400" dirty="0">
                <a:solidFill>
                  <a:srgbClr val="FFFFFF"/>
                </a:solidFill>
                <a:latin typeface="Arimo"/>
              </a:rPr>
              <a:t>)</a:t>
            </a:r>
          </a:p>
          <a:p>
            <a:pPr>
              <a:lnSpc>
                <a:spcPts val="2520"/>
              </a:lnSpc>
            </a:pPr>
            <a:r>
              <a:rPr lang="en-US" sz="1400" dirty="0">
                <a:solidFill>
                  <a:srgbClr val="FFFFFF"/>
                </a:solidFill>
                <a:latin typeface="Arimo"/>
              </a:rPr>
              <a:t>B.7.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Değişmeleri</a:t>
            </a:r>
            <a:endParaRPr lang="en-US" sz="1400" dirty="0">
              <a:solidFill>
                <a:srgbClr val="FFFFFF"/>
              </a:solidFill>
              <a:latin typeface="Arimo"/>
            </a:endParaRP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86112" y="501576"/>
            <a:ext cx="14809168" cy="10002738"/>
          </a:xfrm>
          <a:prstGeom prst="rect">
            <a:avLst/>
          </a:prstGeom>
        </p:spPr>
        <p:txBody>
          <a:bodyPr wrap="square">
            <a:spAutoFit/>
          </a:bodyPr>
          <a:lstStyle/>
          <a:p>
            <a:r>
              <a:rPr lang="tr-TR" sz="2800" dirty="0"/>
              <a:t>d) Tekleşme</a:t>
            </a:r>
          </a:p>
          <a:p>
            <a:r>
              <a:rPr lang="tr-TR" sz="2800" dirty="0"/>
              <a:t>Genellikle alınma kelimelerdeki aynı cinsten ve yan yana bulunan iki ünsüzden birinin dilin ses özelliğine uyarak düşmesidir: </a:t>
            </a:r>
            <a:r>
              <a:rPr lang="tr-TR" sz="2800" i="1" dirty="0" err="1">
                <a:solidFill>
                  <a:schemeClr val="bg1"/>
                </a:solidFill>
              </a:rPr>
              <a:t>edebiyyat</a:t>
            </a:r>
            <a:r>
              <a:rPr lang="tr-TR" sz="2800" i="1" dirty="0">
                <a:solidFill>
                  <a:schemeClr val="bg1"/>
                </a:solidFill>
              </a:rPr>
              <a:t> &gt; edebiyat, </a:t>
            </a:r>
            <a:r>
              <a:rPr lang="tr-TR" sz="2800" i="1" dirty="0" err="1">
                <a:solidFill>
                  <a:schemeClr val="bg1"/>
                </a:solidFill>
              </a:rPr>
              <a:t>hammâl</a:t>
            </a:r>
            <a:r>
              <a:rPr lang="tr-TR" sz="2800" i="1" dirty="0">
                <a:solidFill>
                  <a:schemeClr val="bg1"/>
                </a:solidFill>
              </a:rPr>
              <a:t> &gt; hamal, </a:t>
            </a:r>
            <a:r>
              <a:rPr lang="tr-TR" sz="2800" i="1" dirty="0" err="1">
                <a:solidFill>
                  <a:schemeClr val="bg1"/>
                </a:solidFill>
              </a:rPr>
              <a:t>kemmiyyet</a:t>
            </a:r>
            <a:r>
              <a:rPr lang="tr-TR" sz="2800" i="1" dirty="0">
                <a:solidFill>
                  <a:schemeClr val="bg1"/>
                </a:solidFill>
              </a:rPr>
              <a:t> &gt; kemiyet, </a:t>
            </a:r>
            <a:r>
              <a:rPr lang="tr-TR" sz="2800" i="1" dirty="0" err="1">
                <a:solidFill>
                  <a:schemeClr val="bg1"/>
                </a:solidFill>
              </a:rPr>
              <a:t>medeniyyet</a:t>
            </a:r>
            <a:r>
              <a:rPr lang="tr-TR" sz="2800" i="1" dirty="0">
                <a:solidFill>
                  <a:schemeClr val="bg1"/>
                </a:solidFill>
              </a:rPr>
              <a:t> &gt;medeniyet</a:t>
            </a:r>
            <a:r>
              <a:rPr lang="tr-TR" sz="2800" i="1" dirty="0" smtClean="0"/>
              <a:t>.</a:t>
            </a:r>
          </a:p>
          <a:p>
            <a:endParaRPr lang="tr-TR" sz="2800" dirty="0"/>
          </a:p>
          <a:p>
            <a:r>
              <a:rPr lang="tr-TR" sz="2800" dirty="0"/>
              <a:t>e) Ünlü Birleşmesi</a:t>
            </a:r>
          </a:p>
          <a:p>
            <a:r>
              <a:rPr lang="tr-TR" sz="2800" dirty="0"/>
              <a:t>İlki ünlüyle biten, ikincisi ünlüyle başlayan ve her zaman birlikte kullanılan birleşik kelimelerde, peş peşe gelen ünlülerin kaynaşarak bir ünlü hâline gelmesiyle ortaya çıkan ses olayıdır: </a:t>
            </a:r>
            <a:r>
              <a:rPr lang="tr-TR" sz="2800" i="1" dirty="0">
                <a:solidFill>
                  <a:schemeClr val="bg1"/>
                </a:solidFill>
              </a:rPr>
              <a:t>bulamaç (&lt;</a:t>
            </a:r>
            <a:r>
              <a:rPr lang="tr-TR" sz="2800" i="1" dirty="0" err="1">
                <a:solidFill>
                  <a:schemeClr val="bg1"/>
                </a:solidFill>
              </a:rPr>
              <a:t>bulama+aş</a:t>
            </a:r>
            <a:r>
              <a:rPr lang="tr-TR" sz="2800" i="1" dirty="0">
                <a:solidFill>
                  <a:schemeClr val="bg1"/>
                </a:solidFill>
              </a:rPr>
              <a:t>), nasıl(&lt;</a:t>
            </a:r>
            <a:r>
              <a:rPr lang="tr-TR" sz="2800" i="1" dirty="0" err="1">
                <a:solidFill>
                  <a:schemeClr val="bg1"/>
                </a:solidFill>
              </a:rPr>
              <a:t>ne+asıl</a:t>
            </a:r>
            <a:r>
              <a:rPr lang="tr-TR" sz="2800" i="1" dirty="0">
                <a:solidFill>
                  <a:schemeClr val="bg1"/>
                </a:solidFill>
              </a:rPr>
              <a:t>), cumartesi(&lt;</a:t>
            </a:r>
            <a:r>
              <a:rPr lang="tr-TR" sz="2800" i="1" dirty="0" err="1">
                <a:solidFill>
                  <a:schemeClr val="bg1"/>
                </a:solidFill>
              </a:rPr>
              <a:t>cuma+ertesi</a:t>
            </a:r>
            <a:r>
              <a:rPr lang="tr-TR" sz="2800" i="1" dirty="0">
                <a:solidFill>
                  <a:schemeClr val="bg1"/>
                </a:solidFill>
              </a:rPr>
              <a:t>), kahvaltı(&lt;</a:t>
            </a:r>
            <a:r>
              <a:rPr lang="tr-TR" sz="2800" i="1" dirty="0" err="1">
                <a:solidFill>
                  <a:schemeClr val="bg1"/>
                </a:solidFill>
              </a:rPr>
              <a:t>kahve+altı</a:t>
            </a:r>
            <a:r>
              <a:rPr lang="tr-TR" sz="2800" i="1" dirty="0" smtClean="0"/>
              <a:t>).</a:t>
            </a:r>
          </a:p>
          <a:p>
            <a:endParaRPr lang="tr-TR" sz="2800" dirty="0"/>
          </a:p>
          <a:p>
            <a:r>
              <a:rPr lang="tr-TR" sz="2800" dirty="0"/>
              <a:t>(f) Hece Kaynaşması</a:t>
            </a:r>
          </a:p>
          <a:p>
            <a:r>
              <a:rPr lang="tr-TR" sz="2800" dirty="0"/>
              <a:t>“ğ, h, y” zayıf ünsüzleri bazen iki ünlü arasında eriyerek kaybolur, kalan iki ünlü kaynaşarak tek ünlü olur. Dolayısıyla bir hece eksilmiş olur: </a:t>
            </a:r>
            <a:r>
              <a:rPr lang="tr-TR" sz="2800" i="1" dirty="0" err="1">
                <a:solidFill>
                  <a:schemeClr val="bg1"/>
                </a:solidFill>
              </a:rPr>
              <a:t>âbi</a:t>
            </a:r>
            <a:r>
              <a:rPr lang="tr-TR" sz="2800" i="1" dirty="0">
                <a:solidFill>
                  <a:schemeClr val="bg1"/>
                </a:solidFill>
              </a:rPr>
              <a:t> (&lt; ağabey), ayol (&lt; ay oğul), </a:t>
            </a:r>
            <a:r>
              <a:rPr lang="tr-TR" sz="2800" i="1" dirty="0" err="1">
                <a:solidFill>
                  <a:schemeClr val="bg1"/>
                </a:solidFill>
              </a:rPr>
              <a:t>eczâne</a:t>
            </a:r>
            <a:r>
              <a:rPr lang="tr-TR" sz="2800" i="1" dirty="0">
                <a:solidFill>
                  <a:schemeClr val="bg1"/>
                </a:solidFill>
              </a:rPr>
              <a:t> (&lt; </a:t>
            </a:r>
            <a:r>
              <a:rPr lang="tr-TR" sz="2800" i="1" dirty="0" err="1">
                <a:solidFill>
                  <a:schemeClr val="bg1"/>
                </a:solidFill>
              </a:rPr>
              <a:t>eczahane</a:t>
            </a:r>
            <a:r>
              <a:rPr lang="tr-TR" sz="2800" i="1" dirty="0">
                <a:solidFill>
                  <a:schemeClr val="bg1"/>
                </a:solidFill>
              </a:rPr>
              <a:t>), eyvallah (&lt; </a:t>
            </a:r>
            <a:r>
              <a:rPr lang="tr-TR" sz="2800" i="1" dirty="0" err="1">
                <a:solidFill>
                  <a:schemeClr val="bg1"/>
                </a:solidFill>
              </a:rPr>
              <a:t>eyi</a:t>
            </a:r>
            <a:r>
              <a:rPr lang="tr-TR" sz="2800" i="1" dirty="0">
                <a:solidFill>
                  <a:schemeClr val="bg1"/>
                </a:solidFill>
              </a:rPr>
              <a:t> </a:t>
            </a:r>
            <a:r>
              <a:rPr lang="tr-TR" sz="2800" i="1" dirty="0" err="1">
                <a:solidFill>
                  <a:schemeClr val="bg1"/>
                </a:solidFill>
              </a:rPr>
              <a:t>vallah</a:t>
            </a:r>
            <a:r>
              <a:rPr lang="tr-TR" sz="2800" i="1" dirty="0">
                <a:solidFill>
                  <a:schemeClr val="bg1"/>
                </a:solidFill>
              </a:rPr>
              <a:t>), pastane (&lt; </a:t>
            </a:r>
            <a:r>
              <a:rPr lang="tr-TR" sz="2800" i="1" dirty="0" err="1">
                <a:solidFill>
                  <a:schemeClr val="bg1"/>
                </a:solidFill>
              </a:rPr>
              <a:t>pastahane</a:t>
            </a:r>
            <a:r>
              <a:rPr lang="tr-TR" sz="2800" i="1" dirty="0">
                <a:solidFill>
                  <a:schemeClr val="bg1"/>
                </a:solidFill>
              </a:rPr>
              <a:t>), peki (&lt; pekiyi</a:t>
            </a:r>
            <a:r>
              <a:rPr lang="tr-TR" sz="2800" i="1" dirty="0" smtClean="0">
                <a:solidFill>
                  <a:schemeClr val="bg1"/>
                </a:solidFill>
              </a:rPr>
              <a:t>).</a:t>
            </a:r>
          </a:p>
          <a:p>
            <a:endParaRPr lang="tr-TR" sz="2800" i="1" dirty="0">
              <a:solidFill>
                <a:schemeClr val="bg1"/>
              </a:solidFill>
            </a:endParaRPr>
          </a:p>
          <a:p>
            <a:endParaRPr lang="tr-TR" sz="2800" i="1" dirty="0" smtClean="0">
              <a:solidFill>
                <a:schemeClr val="bg1"/>
              </a:solidFill>
            </a:endParaRPr>
          </a:p>
          <a:p>
            <a:r>
              <a:rPr lang="tr-TR" sz="2800" b="1" dirty="0">
                <a:solidFill>
                  <a:srgbClr val="FFC000"/>
                </a:solidFill>
              </a:rPr>
              <a:t>B.5. Yer Değiştirme (Göçüşme) </a:t>
            </a:r>
          </a:p>
          <a:p>
            <a:r>
              <a:rPr lang="tr-TR" sz="2800" dirty="0"/>
              <a:t>Kelimedeki iki ünsüzün yer değiştirmesi şeklinde ortaya çıkan ve ağızlarda çok görülen bir ses olayıdır: </a:t>
            </a:r>
            <a:r>
              <a:rPr lang="tr-TR" sz="2800" i="1" dirty="0"/>
              <a:t>gibi-</a:t>
            </a:r>
            <a:r>
              <a:rPr lang="tr-TR" sz="2800" i="1" dirty="0" err="1"/>
              <a:t>bigi</a:t>
            </a:r>
            <a:r>
              <a:rPr lang="tr-TR" sz="2800" i="1" dirty="0"/>
              <a:t>, cereyan-</a:t>
            </a:r>
            <a:r>
              <a:rPr lang="tr-TR" sz="2800" i="1" dirty="0" err="1"/>
              <a:t>ceyran</a:t>
            </a:r>
            <a:r>
              <a:rPr lang="tr-TR" sz="2800" i="1" dirty="0"/>
              <a:t>, çömlek-</a:t>
            </a:r>
            <a:r>
              <a:rPr lang="tr-TR" sz="2800" i="1" dirty="0" err="1"/>
              <a:t>çölmek</a:t>
            </a:r>
            <a:r>
              <a:rPr lang="tr-TR" sz="2800" i="1" dirty="0"/>
              <a:t>, ekşi-</a:t>
            </a:r>
            <a:r>
              <a:rPr lang="tr-TR" sz="2800" i="1" dirty="0" err="1"/>
              <a:t>eşki</a:t>
            </a:r>
            <a:r>
              <a:rPr lang="tr-TR" sz="2800" i="1" dirty="0"/>
              <a:t>, gömlek-</a:t>
            </a:r>
            <a:r>
              <a:rPr lang="tr-TR" sz="2800" i="1" dirty="0" err="1"/>
              <a:t>gölmek</a:t>
            </a:r>
            <a:r>
              <a:rPr lang="tr-TR" sz="2800" i="1" dirty="0"/>
              <a:t>, ileri-ireli, kibrit-</a:t>
            </a:r>
            <a:r>
              <a:rPr lang="tr-TR" sz="2800" i="1" dirty="0" err="1"/>
              <a:t>kirbit</a:t>
            </a:r>
            <a:r>
              <a:rPr lang="tr-TR" sz="2800" i="1" dirty="0"/>
              <a:t>, kirpi-</a:t>
            </a:r>
            <a:r>
              <a:rPr lang="tr-TR" sz="2800" i="1" dirty="0" err="1"/>
              <a:t>kipri</a:t>
            </a:r>
            <a:r>
              <a:rPr lang="tr-TR" sz="2800" i="1" dirty="0"/>
              <a:t>, kirpik-</a:t>
            </a:r>
            <a:r>
              <a:rPr lang="tr-TR" sz="2800" i="1" dirty="0" err="1"/>
              <a:t>kiprik</a:t>
            </a:r>
            <a:r>
              <a:rPr lang="tr-TR" sz="2800" i="1" dirty="0"/>
              <a:t>, köprü-</a:t>
            </a:r>
            <a:r>
              <a:rPr lang="tr-TR" sz="2800" i="1" dirty="0" err="1"/>
              <a:t>körpü</a:t>
            </a:r>
            <a:r>
              <a:rPr lang="tr-TR" sz="2800" i="1" dirty="0"/>
              <a:t>, lânet-</a:t>
            </a:r>
            <a:r>
              <a:rPr lang="tr-TR" sz="2800" i="1" dirty="0" err="1"/>
              <a:t>nalet</a:t>
            </a:r>
            <a:r>
              <a:rPr lang="tr-TR" sz="2800" i="1" dirty="0"/>
              <a:t>, memleket-</a:t>
            </a:r>
            <a:r>
              <a:rPr lang="tr-TR" sz="2800" i="1" dirty="0" err="1"/>
              <a:t>melmeket</a:t>
            </a:r>
            <a:r>
              <a:rPr lang="tr-TR" sz="2800" i="1" dirty="0"/>
              <a:t>, Meryem-</a:t>
            </a:r>
            <a:r>
              <a:rPr lang="tr-TR" sz="2800" i="1" dirty="0" err="1"/>
              <a:t>Meyrem</a:t>
            </a:r>
            <a:r>
              <a:rPr lang="tr-TR" sz="2800" i="1" dirty="0"/>
              <a:t>, ödünç-</a:t>
            </a:r>
            <a:r>
              <a:rPr lang="tr-TR" sz="2800" i="1" dirty="0" err="1"/>
              <a:t>öndüç</a:t>
            </a:r>
            <a:r>
              <a:rPr lang="tr-TR" sz="2800" i="1" dirty="0"/>
              <a:t>, öğrenmek-</a:t>
            </a:r>
            <a:r>
              <a:rPr lang="tr-TR" sz="2800" i="1" dirty="0" err="1"/>
              <a:t>örğenmek</a:t>
            </a:r>
            <a:r>
              <a:rPr lang="tr-TR" sz="2800" i="1" dirty="0"/>
              <a:t>, sarımsak-</a:t>
            </a:r>
            <a:r>
              <a:rPr lang="tr-TR" sz="2800" i="1" dirty="0" err="1"/>
              <a:t>samırsak</a:t>
            </a:r>
            <a:r>
              <a:rPr lang="tr-TR" sz="2800" i="1" dirty="0"/>
              <a:t>, toprak-</a:t>
            </a:r>
            <a:r>
              <a:rPr lang="tr-TR" sz="2800" i="1" dirty="0" err="1"/>
              <a:t>torpak</a:t>
            </a:r>
            <a:r>
              <a:rPr lang="tr-TR" sz="2800" i="1" dirty="0"/>
              <a:t>, yalvarmak-</a:t>
            </a:r>
            <a:r>
              <a:rPr lang="tr-TR" sz="2800" i="1" dirty="0" err="1"/>
              <a:t>yavralmak</a:t>
            </a:r>
            <a:r>
              <a:rPr lang="tr-TR" sz="2800" i="1" dirty="0"/>
              <a:t>, yüksek-</a:t>
            </a:r>
            <a:r>
              <a:rPr lang="tr-TR" sz="2800" i="1" dirty="0" err="1"/>
              <a:t>yüsgek</a:t>
            </a:r>
            <a:r>
              <a:rPr lang="tr-TR" sz="2800" dirty="0"/>
              <a:t>. Bu örneklerde birinci şekiller doğru, ikinciler yanlıştır.</a:t>
            </a:r>
          </a:p>
          <a:p>
            <a:endParaRPr lang="tr-TR" sz="2800" dirty="0">
              <a:solidFill>
                <a:schemeClr val="bg1"/>
              </a:solidFill>
            </a:endParaRPr>
          </a:p>
        </p:txBody>
      </p:sp>
    </p:spTree>
    <p:extLst>
      <p:ext uri="{BB962C8B-B14F-4D97-AF65-F5344CB8AC3E}">
        <p14:creationId xmlns:p14="http://schemas.microsoft.com/office/powerpoint/2010/main" val="18189160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3118611"/>
          </a:xfrm>
          <a:prstGeom prst="rect">
            <a:avLst/>
          </a:prstGeom>
        </p:spPr>
        <p:txBody>
          <a:bodyPr lIns="0" tIns="0" rIns="0" bIns="0" rtlCol="0" anchor="t">
            <a:spAutoFit/>
          </a:bodyPr>
          <a:lstStyle/>
          <a:p>
            <a:pPr>
              <a:lnSpc>
                <a:spcPts val="2520"/>
              </a:lnSpc>
            </a:pPr>
            <a:r>
              <a:rPr lang="en-US" sz="1400" dirty="0">
                <a:latin typeface="Arimo"/>
              </a:rPr>
              <a:t>B. TÜRKİYE TÜRKÇESİNDEKİ SES OLAYLARI</a:t>
            </a:r>
          </a:p>
          <a:p>
            <a:pPr>
              <a:lnSpc>
                <a:spcPts val="2520"/>
              </a:lnSpc>
            </a:pPr>
            <a:r>
              <a:rPr lang="en-US" sz="1400" dirty="0">
                <a:latin typeface="Arimo"/>
              </a:rPr>
              <a:t>B.1. </a:t>
            </a:r>
            <a:r>
              <a:rPr lang="en-US" sz="1400" dirty="0" err="1">
                <a:latin typeface="Arimo"/>
              </a:rPr>
              <a:t>Ses</a:t>
            </a:r>
            <a:r>
              <a:rPr lang="en-US" sz="1400" dirty="0">
                <a:latin typeface="Arimo"/>
              </a:rPr>
              <a:t> </a:t>
            </a:r>
            <a:r>
              <a:rPr lang="en-US" sz="1400" dirty="0" err="1">
                <a:latin typeface="Arimo"/>
              </a:rPr>
              <a:t>Olaylarının</a:t>
            </a:r>
            <a:r>
              <a:rPr lang="en-US" sz="1400" dirty="0">
                <a:latin typeface="Arimo"/>
              </a:rPr>
              <a:t> </a:t>
            </a:r>
            <a:r>
              <a:rPr lang="en-US" sz="1400" dirty="0" err="1">
                <a:latin typeface="Arimo"/>
              </a:rPr>
              <a:t>Sebepleri</a:t>
            </a:r>
            <a:endParaRPr lang="en-US" sz="1400" dirty="0">
              <a:latin typeface="Arimo"/>
            </a:endParaRPr>
          </a:p>
          <a:p>
            <a:pPr>
              <a:lnSpc>
                <a:spcPts val="2520"/>
              </a:lnSpc>
            </a:pPr>
            <a:r>
              <a:rPr lang="en-US" sz="1400" dirty="0">
                <a:latin typeface="Arimo"/>
              </a:rPr>
              <a:t>B.2. </a:t>
            </a:r>
            <a:r>
              <a:rPr lang="en-US" sz="1400" dirty="0" err="1">
                <a:latin typeface="Arimo"/>
              </a:rPr>
              <a:t>Ses</a:t>
            </a:r>
            <a:r>
              <a:rPr lang="en-US" sz="1400" dirty="0">
                <a:latin typeface="Arimo"/>
              </a:rPr>
              <a:t> </a:t>
            </a:r>
            <a:r>
              <a:rPr lang="en-US" sz="1400" dirty="0" err="1">
                <a:latin typeface="Arimo"/>
              </a:rPr>
              <a:t>Türemeleri</a:t>
            </a:r>
            <a:endParaRPr lang="en-US" sz="1400" dirty="0">
              <a:latin typeface="Arimo"/>
            </a:endParaRPr>
          </a:p>
          <a:p>
            <a:pPr>
              <a:lnSpc>
                <a:spcPts val="2520"/>
              </a:lnSpc>
            </a:pPr>
            <a:r>
              <a:rPr lang="en-US" sz="1400" dirty="0">
                <a:latin typeface="Arimo"/>
              </a:rPr>
              <a:t>B.3. </a:t>
            </a:r>
            <a:r>
              <a:rPr lang="en-US" sz="1400" dirty="0" err="1">
                <a:latin typeface="Arimo"/>
              </a:rPr>
              <a:t>Ünsüz</a:t>
            </a:r>
            <a:r>
              <a:rPr lang="en-US" sz="1400" dirty="0">
                <a:latin typeface="Arimo"/>
              </a:rPr>
              <a:t> </a:t>
            </a:r>
            <a:r>
              <a:rPr lang="en-US" sz="1400" dirty="0" err="1">
                <a:latin typeface="Arimo"/>
              </a:rPr>
              <a:t>İkizleşmesi</a:t>
            </a:r>
            <a:endParaRPr lang="en-US" sz="1400" dirty="0">
              <a:latin typeface="Arimo"/>
            </a:endParaRPr>
          </a:p>
          <a:p>
            <a:pPr>
              <a:lnSpc>
                <a:spcPts val="2520"/>
              </a:lnSpc>
            </a:pPr>
            <a:r>
              <a:rPr lang="en-US" sz="1400" dirty="0">
                <a:latin typeface="Arimo"/>
              </a:rPr>
              <a:t>B.4. </a:t>
            </a:r>
            <a:r>
              <a:rPr lang="en-US" sz="1400" dirty="0" err="1">
                <a:latin typeface="Arimo"/>
              </a:rPr>
              <a:t>Ses</a:t>
            </a:r>
            <a:r>
              <a:rPr lang="en-US" sz="1400" dirty="0">
                <a:latin typeface="Arimo"/>
              </a:rPr>
              <a:t> </a:t>
            </a:r>
            <a:r>
              <a:rPr lang="en-US" sz="1400" dirty="0" err="1">
                <a:latin typeface="Arimo"/>
              </a:rPr>
              <a:t>Düşmeleri</a:t>
            </a:r>
            <a:endParaRPr lang="en-US" sz="1400" dirty="0">
              <a:latin typeface="Arimo"/>
            </a:endParaRPr>
          </a:p>
          <a:p>
            <a:pPr>
              <a:lnSpc>
                <a:spcPts val="2520"/>
              </a:lnSpc>
            </a:pPr>
            <a:r>
              <a:rPr lang="en-US" sz="1400" dirty="0">
                <a:latin typeface="Arimo"/>
              </a:rPr>
              <a:t>B.5. </a:t>
            </a:r>
            <a:r>
              <a:rPr lang="en-US" sz="1400" dirty="0" err="1">
                <a:latin typeface="Arimo"/>
              </a:rPr>
              <a:t>Yer</a:t>
            </a:r>
            <a:r>
              <a:rPr lang="en-US" sz="1400" dirty="0">
                <a:latin typeface="Arimo"/>
              </a:rPr>
              <a:t> </a:t>
            </a:r>
            <a:r>
              <a:rPr lang="en-US" sz="1400" dirty="0" err="1">
                <a:latin typeface="Arimo"/>
              </a:rPr>
              <a:t>Değiştirme</a:t>
            </a:r>
            <a:r>
              <a:rPr lang="en-US" sz="1400" dirty="0">
                <a:latin typeface="Arimo"/>
              </a:rPr>
              <a:t> (</a:t>
            </a:r>
            <a:r>
              <a:rPr lang="en-US" sz="1400" dirty="0" err="1">
                <a:latin typeface="Arimo"/>
              </a:rPr>
              <a:t>Göçüşme</a:t>
            </a:r>
            <a:r>
              <a:rPr lang="en-US" sz="1400" dirty="0">
                <a:latin typeface="Arimo"/>
              </a:rPr>
              <a:t>)</a:t>
            </a:r>
          </a:p>
          <a:p>
            <a:pPr>
              <a:lnSpc>
                <a:spcPts val="2520"/>
              </a:lnSpc>
            </a:pPr>
            <a:r>
              <a:rPr lang="en-US" sz="1400" dirty="0">
                <a:solidFill>
                  <a:srgbClr val="FFC000"/>
                </a:solidFill>
                <a:latin typeface="Arimo"/>
              </a:rPr>
              <a:t>B.6. </a:t>
            </a:r>
            <a:r>
              <a:rPr lang="en-US" sz="1400" dirty="0" err="1">
                <a:solidFill>
                  <a:srgbClr val="FFC000"/>
                </a:solidFill>
                <a:latin typeface="Arimo"/>
              </a:rPr>
              <a:t>Benzeşme</a:t>
            </a:r>
            <a:r>
              <a:rPr lang="en-US" sz="1400" dirty="0">
                <a:solidFill>
                  <a:srgbClr val="FFC000"/>
                </a:solidFill>
                <a:latin typeface="Arimo"/>
              </a:rPr>
              <a:t> (</a:t>
            </a:r>
            <a:r>
              <a:rPr lang="en-US" sz="1400" dirty="0" err="1">
                <a:solidFill>
                  <a:srgbClr val="FFC000"/>
                </a:solidFill>
                <a:latin typeface="Arimo"/>
              </a:rPr>
              <a:t>Asimilasyon</a:t>
            </a:r>
            <a:r>
              <a:rPr lang="en-US" sz="1400" dirty="0">
                <a:solidFill>
                  <a:srgbClr val="FFC000"/>
                </a:solidFill>
                <a:latin typeface="Arimo"/>
              </a:rPr>
              <a:t>)</a:t>
            </a:r>
          </a:p>
          <a:p>
            <a:pPr>
              <a:lnSpc>
                <a:spcPts val="2520"/>
              </a:lnSpc>
            </a:pPr>
            <a:r>
              <a:rPr lang="en-US" sz="1400" dirty="0">
                <a:solidFill>
                  <a:srgbClr val="FFFFFF"/>
                </a:solidFill>
                <a:latin typeface="Arimo"/>
              </a:rPr>
              <a:t>B.7.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Değişmeleri</a:t>
            </a:r>
            <a:endParaRPr lang="en-US" sz="1400" dirty="0">
              <a:solidFill>
                <a:srgbClr val="FFFFFF"/>
              </a:solidFill>
              <a:latin typeface="Arimo"/>
            </a:endParaRP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647700"/>
            <a:ext cx="14809168" cy="9140964"/>
          </a:xfrm>
          <a:prstGeom prst="rect">
            <a:avLst/>
          </a:prstGeom>
        </p:spPr>
        <p:txBody>
          <a:bodyPr wrap="square">
            <a:spAutoFit/>
          </a:bodyPr>
          <a:lstStyle/>
          <a:p>
            <a:r>
              <a:rPr lang="tr-TR" sz="2800" dirty="0"/>
              <a:t> </a:t>
            </a:r>
            <a:r>
              <a:rPr lang="tr-TR" sz="2800" b="1" dirty="0" smtClean="0">
                <a:solidFill>
                  <a:srgbClr val="FFC000"/>
                </a:solidFill>
              </a:rPr>
              <a:t>B.6</a:t>
            </a:r>
            <a:r>
              <a:rPr lang="tr-TR" sz="2800" b="1" dirty="0">
                <a:solidFill>
                  <a:srgbClr val="FFC000"/>
                </a:solidFill>
              </a:rPr>
              <a:t>. Benzeşme (Asimilasyon)</a:t>
            </a:r>
          </a:p>
          <a:p>
            <a:r>
              <a:rPr lang="tr-TR" sz="2800" dirty="0"/>
              <a:t>Kelime içinde bir araya gelen seslerden birinin diğer sesi kendisine benzetmesi demek olan benzeşme, Türkçede çok görülen ses olaylarından biridir. Benzeşme, yan yana gelen sesler arasında olabileceği gibi uzakta olan sesler arasında da mümkündür. Türkçenin ses kurallarının çoğu, benzeşmeyle yakından ilgilidir. Bunlardan en önemlileri ses uyumlarıdır. (Ses uyumları konusu yukarıda anlatıldığı için burada tekrar edilmeyecektir.)</a:t>
            </a:r>
          </a:p>
          <a:p>
            <a:r>
              <a:rPr lang="tr-TR" sz="2800" dirty="0"/>
              <a:t>Benzeşme, çeşitli şekillerde görülür</a:t>
            </a:r>
            <a:r>
              <a:rPr lang="tr-TR" sz="2800" dirty="0" smtClean="0"/>
              <a:t>:</a:t>
            </a:r>
          </a:p>
          <a:p>
            <a:endParaRPr lang="tr-TR" sz="2800" dirty="0"/>
          </a:p>
          <a:p>
            <a:r>
              <a:rPr lang="tr-TR" sz="2800" dirty="0"/>
              <a:t>a) İlerleyici Benzeşme</a:t>
            </a:r>
          </a:p>
          <a:p>
            <a:r>
              <a:rPr lang="tr-TR" sz="2800" dirty="0"/>
              <a:t>Önceki ünsüzün, sonraki ünsüzü kendine benzettiği benzeşmedir: </a:t>
            </a:r>
            <a:r>
              <a:rPr lang="tr-TR" sz="2800" i="1" dirty="0">
                <a:solidFill>
                  <a:schemeClr val="bg1"/>
                </a:solidFill>
              </a:rPr>
              <a:t>anlamak &gt; </a:t>
            </a:r>
            <a:r>
              <a:rPr lang="tr-TR" sz="2800" i="1" dirty="0" err="1">
                <a:solidFill>
                  <a:schemeClr val="bg1"/>
                </a:solidFill>
              </a:rPr>
              <a:t>annamak</a:t>
            </a:r>
            <a:r>
              <a:rPr lang="tr-TR" sz="2800" i="1" dirty="0">
                <a:solidFill>
                  <a:schemeClr val="bg1"/>
                </a:solidFill>
              </a:rPr>
              <a:t>, bunlar&gt; </a:t>
            </a:r>
            <a:r>
              <a:rPr lang="tr-TR" sz="2800" i="1" dirty="0" err="1">
                <a:solidFill>
                  <a:schemeClr val="bg1"/>
                </a:solidFill>
              </a:rPr>
              <a:t>bunnar</a:t>
            </a:r>
            <a:r>
              <a:rPr lang="tr-TR" sz="2800" i="1" dirty="0">
                <a:solidFill>
                  <a:schemeClr val="bg1"/>
                </a:solidFill>
              </a:rPr>
              <a:t>, karanlık &gt; </a:t>
            </a:r>
            <a:r>
              <a:rPr lang="tr-TR" sz="2800" i="1" dirty="0" err="1">
                <a:solidFill>
                  <a:schemeClr val="bg1"/>
                </a:solidFill>
              </a:rPr>
              <a:t>karannık</a:t>
            </a:r>
            <a:r>
              <a:rPr lang="tr-TR" sz="2800" i="1" dirty="0">
                <a:solidFill>
                  <a:schemeClr val="bg1"/>
                </a:solidFill>
              </a:rPr>
              <a:t>, nişanlı &gt; </a:t>
            </a:r>
            <a:r>
              <a:rPr lang="tr-TR" sz="2800" i="1" dirty="0" err="1">
                <a:solidFill>
                  <a:schemeClr val="bg1"/>
                </a:solidFill>
              </a:rPr>
              <a:t>nişannı</a:t>
            </a:r>
            <a:r>
              <a:rPr lang="tr-TR" sz="2800" i="1" dirty="0">
                <a:solidFill>
                  <a:schemeClr val="bg1"/>
                </a:solidFill>
              </a:rPr>
              <a:t>, samanlık &gt; </a:t>
            </a:r>
            <a:r>
              <a:rPr lang="tr-TR" sz="2800" i="1" dirty="0" err="1">
                <a:solidFill>
                  <a:schemeClr val="bg1"/>
                </a:solidFill>
              </a:rPr>
              <a:t>samannık</a:t>
            </a:r>
            <a:r>
              <a:rPr lang="tr-TR" sz="2800" i="1" dirty="0">
                <a:solidFill>
                  <a:schemeClr val="bg1"/>
                </a:solidFill>
              </a:rPr>
              <a:t>, yazsınlar &gt; </a:t>
            </a:r>
            <a:r>
              <a:rPr lang="tr-TR" sz="2800" i="1" dirty="0" err="1">
                <a:solidFill>
                  <a:schemeClr val="bg1"/>
                </a:solidFill>
              </a:rPr>
              <a:t>yazsınnar</a:t>
            </a:r>
            <a:r>
              <a:rPr lang="tr-TR" sz="2800" i="1" dirty="0" smtClean="0"/>
              <a:t>.</a:t>
            </a:r>
          </a:p>
          <a:p>
            <a:endParaRPr lang="tr-TR" sz="2800" dirty="0"/>
          </a:p>
          <a:p>
            <a:r>
              <a:rPr lang="tr-TR" sz="2800" dirty="0"/>
              <a:t>b) Gerileyici Benzeşme</a:t>
            </a:r>
          </a:p>
          <a:p>
            <a:r>
              <a:rPr lang="tr-TR" sz="2800" dirty="0"/>
              <a:t>Sonraki ünsüzün, önceki ünsüzü kendine benzetmesi olayıdır: </a:t>
            </a:r>
            <a:r>
              <a:rPr lang="tr-TR" sz="2800" i="1" dirty="0">
                <a:solidFill>
                  <a:schemeClr val="bg1"/>
                </a:solidFill>
              </a:rPr>
              <a:t>birlikte &gt; </a:t>
            </a:r>
            <a:r>
              <a:rPr lang="tr-TR" sz="2800" i="1" dirty="0" err="1">
                <a:solidFill>
                  <a:schemeClr val="bg1"/>
                </a:solidFill>
              </a:rPr>
              <a:t>billikte</a:t>
            </a:r>
            <a:r>
              <a:rPr lang="tr-TR" sz="2800" i="1" dirty="0">
                <a:solidFill>
                  <a:schemeClr val="bg1"/>
                </a:solidFill>
              </a:rPr>
              <a:t>, gözsüz &gt; </a:t>
            </a:r>
            <a:r>
              <a:rPr lang="tr-TR" sz="2800" i="1" dirty="0" err="1">
                <a:solidFill>
                  <a:schemeClr val="bg1"/>
                </a:solidFill>
              </a:rPr>
              <a:t>gössüz</a:t>
            </a:r>
            <a:r>
              <a:rPr lang="tr-TR" sz="2800" i="1" dirty="0">
                <a:solidFill>
                  <a:schemeClr val="bg1"/>
                </a:solidFill>
              </a:rPr>
              <a:t>, kalmazsa &gt; </a:t>
            </a:r>
            <a:r>
              <a:rPr lang="tr-TR" sz="2800" i="1" dirty="0" err="1">
                <a:solidFill>
                  <a:schemeClr val="bg1"/>
                </a:solidFill>
              </a:rPr>
              <a:t>kalmassa</a:t>
            </a:r>
            <a:r>
              <a:rPr lang="tr-TR" sz="2800" i="1" dirty="0">
                <a:solidFill>
                  <a:schemeClr val="bg1"/>
                </a:solidFill>
              </a:rPr>
              <a:t>, tarla &gt; </a:t>
            </a:r>
            <a:r>
              <a:rPr lang="tr-TR" sz="2800" i="1" dirty="0" err="1">
                <a:solidFill>
                  <a:schemeClr val="bg1"/>
                </a:solidFill>
              </a:rPr>
              <a:t>talla</a:t>
            </a:r>
            <a:r>
              <a:rPr lang="tr-TR" sz="2800" i="1" dirty="0">
                <a:solidFill>
                  <a:schemeClr val="bg1"/>
                </a:solidFill>
              </a:rPr>
              <a:t>, terli &gt; telli, türlü&gt; tüllü</a:t>
            </a:r>
            <a:r>
              <a:rPr lang="tr-TR" sz="2800" i="1" dirty="0" smtClean="0">
                <a:solidFill>
                  <a:schemeClr val="bg1"/>
                </a:solidFill>
              </a:rPr>
              <a:t>.</a:t>
            </a:r>
          </a:p>
          <a:p>
            <a:endParaRPr lang="tr-TR" sz="2800" dirty="0"/>
          </a:p>
          <a:p>
            <a:r>
              <a:rPr lang="tr-TR" sz="2800" dirty="0"/>
              <a:t>c) Oluşum Noktası Benzeşmesi</a:t>
            </a:r>
          </a:p>
          <a:p>
            <a:r>
              <a:rPr lang="tr-TR" sz="2800" dirty="0"/>
              <a:t>Kelime içinde yan yana bulunan ünsüzlerden birinin diğerini kendi oluşum noktasına çekmesi olayıdır: </a:t>
            </a:r>
            <a:r>
              <a:rPr lang="tr-TR" sz="2800" i="1" dirty="0"/>
              <a:t>“</a:t>
            </a:r>
            <a:r>
              <a:rPr lang="tr-TR" sz="2800" i="1" dirty="0" err="1">
                <a:solidFill>
                  <a:schemeClr val="bg1"/>
                </a:solidFill>
              </a:rPr>
              <a:t>anbar</a:t>
            </a:r>
            <a:r>
              <a:rPr lang="tr-TR" sz="2800" i="1" dirty="0">
                <a:solidFill>
                  <a:schemeClr val="bg1"/>
                </a:solidFill>
              </a:rPr>
              <a:t>, onbaşı, </a:t>
            </a:r>
            <a:r>
              <a:rPr lang="tr-TR" sz="2800" i="1" dirty="0" err="1">
                <a:solidFill>
                  <a:schemeClr val="bg1"/>
                </a:solidFill>
              </a:rPr>
              <a:t>çarşanba</a:t>
            </a:r>
            <a:r>
              <a:rPr lang="tr-TR" sz="2800" i="1" dirty="0">
                <a:solidFill>
                  <a:schemeClr val="bg1"/>
                </a:solidFill>
              </a:rPr>
              <a:t>, </a:t>
            </a:r>
            <a:r>
              <a:rPr lang="tr-TR" sz="2800" i="1" dirty="0" err="1">
                <a:solidFill>
                  <a:schemeClr val="bg1"/>
                </a:solidFill>
              </a:rPr>
              <a:t>penbe</a:t>
            </a:r>
            <a:r>
              <a:rPr lang="tr-TR" sz="2800" i="1" dirty="0">
                <a:solidFill>
                  <a:schemeClr val="bg1"/>
                </a:solidFill>
              </a:rPr>
              <a:t>, </a:t>
            </a:r>
            <a:r>
              <a:rPr lang="tr-TR" sz="2800" i="1" dirty="0" err="1">
                <a:solidFill>
                  <a:schemeClr val="bg1"/>
                </a:solidFill>
              </a:rPr>
              <a:t>perşenbe</a:t>
            </a:r>
            <a:r>
              <a:rPr lang="tr-TR" sz="2800" i="1" dirty="0"/>
              <a:t>”</a:t>
            </a:r>
            <a:r>
              <a:rPr lang="tr-TR" sz="2800" dirty="0"/>
              <a:t> kelimelerindeki “b” dudak ünsüzü yanındaki “</a:t>
            </a:r>
            <a:r>
              <a:rPr lang="tr-TR" sz="2800" dirty="0" err="1"/>
              <a:t>n”yi</a:t>
            </a:r>
            <a:r>
              <a:rPr lang="tr-TR" sz="2800" dirty="0"/>
              <a:t> kendi oluşum noktasındaki bir diğer dudak ünsüzü olan “</a:t>
            </a:r>
            <a:r>
              <a:rPr lang="tr-TR" sz="2800" dirty="0" err="1"/>
              <a:t>m”ye</a:t>
            </a:r>
            <a:r>
              <a:rPr lang="tr-TR" sz="2800" dirty="0"/>
              <a:t> çevirerek kelimelerin “</a:t>
            </a:r>
            <a:r>
              <a:rPr lang="tr-TR" sz="2800" i="1" dirty="0">
                <a:solidFill>
                  <a:schemeClr val="bg1"/>
                </a:solidFill>
              </a:rPr>
              <a:t>ambar, </a:t>
            </a:r>
            <a:r>
              <a:rPr lang="tr-TR" sz="2800" i="1" dirty="0" err="1">
                <a:solidFill>
                  <a:schemeClr val="bg1"/>
                </a:solidFill>
              </a:rPr>
              <a:t>ombaşı</a:t>
            </a:r>
            <a:r>
              <a:rPr lang="tr-TR" sz="2800" i="1" dirty="0">
                <a:solidFill>
                  <a:schemeClr val="bg1"/>
                </a:solidFill>
              </a:rPr>
              <a:t>, çarşamba, pembe, perşembe</a:t>
            </a:r>
            <a:r>
              <a:rPr lang="tr-TR" sz="2800" i="1" dirty="0"/>
              <a:t>”</a:t>
            </a:r>
            <a:r>
              <a:rPr lang="tr-TR" sz="2800" dirty="0"/>
              <a:t> şekline dönüşmesine sebep olmuştur.</a:t>
            </a:r>
          </a:p>
        </p:txBody>
      </p:sp>
    </p:spTree>
    <p:extLst>
      <p:ext uri="{BB962C8B-B14F-4D97-AF65-F5344CB8AC3E}">
        <p14:creationId xmlns:p14="http://schemas.microsoft.com/office/powerpoint/2010/main" val="21825609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3118611"/>
          </a:xfrm>
          <a:prstGeom prst="rect">
            <a:avLst/>
          </a:prstGeom>
        </p:spPr>
        <p:txBody>
          <a:bodyPr lIns="0" tIns="0" rIns="0" bIns="0" rtlCol="0" anchor="t">
            <a:spAutoFit/>
          </a:bodyPr>
          <a:lstStyle/>
          <a:p>
            <a:pPr>
              <a:lnSpc>
                <a:spcPts val="2520"/>
              </a:lnSpc>
            </a:pPr>
            <a:r>
              <a:rPr lang="en-US" sz="1400" dirty="0">
                <a:latin typeface="Arimo"/>
              </a:rPr>
              <a:t>B. TÜRKİYE TÜRKÇESİNDEKİ SES OLAYLARI</a:t>
            </a:r>
          </a:p>
          <a:p>
            <a:pPr>
              <a:lnSpc>
                <a:spcPts val="2520"/>
              </a:lnSpc>
            </a:pPr>
            <a:r>
              <a:rPr lang="en-US" sz="1400" dirty="0">
                <a:latin typeface="Arimo"/>
              </a:rPr>
              <a:t>B.1. </a:t>
            </a:r>
            <a:r>
              <a:rPr lang="en-US" sz="1400" dirty="0" err="1">
                <a:latin typeface="Arimo"/>
              </a:rPr>
              <a:t>Ses</a:t>
            </a:r>
            <a:r>
              <a:rPr lang="en-US" sz="1400" dirty="0">
                <a:latin typeface="Arimo"/>
              </a:rPr>
              <a:t> </a:t>
            </a:r>
            <a:r>
              <a:rPr lang="en-US" sz="1400" dirty="0" err="1">
                <a:latin typeface="Arimo"/>
              </a:rPr>
              <a:t>Olaylarının</a:t>
            </a:r>
            <a:r>
              <a:rPr lang="en-US" sz="1400" dirty="0">
                <a:latin typeface="Arimo"/>
              </a:rPr>
              <a:t> </a:t>
            </a:r>
            <a:r>
              <a:rPr lang="en-US" sz="1400" dirty="0" err="1">
                <a:latin typeface="Arimo"/>
              </a:rPr>
              <a:t>Sebepleri</a:t>
            </a:r>
            <a:endParaRPr lang="en-US" sz="1400" dirty="0">
              <a:latin typeface="Arimo"/>
            </a:endParaRPr>
          </a:p>
          <a:p>
            <a:pPr>
              <a:lnSpc>
                <a:spcPts val="2520"/>
              </a:lnSpc>
            </a:pPr>
            <a:r>
              <a:rPr lang="en-US" sz="1400" dirty="0">
                <a:latin typeface="Arimo"/>
              </a:rPr>
              <a:t>B.2. </a:t>
            </a:r>
            <a:r>
              <a:rPr lang="en-US" sz="1400" dirty="0" err="1">
                <a:latin typeface="Arimo"/>
              </a:rPr>
              <a:t>Ses</a:t>
            </a:r>
            <a:r>
              <a:rPr lang="en-US" sz="1400" dirty="0">
                <a:latin typeface="Arimo"/>
              </a:rPr>
              <a:t> </a:t>
            </a:r>
            <a:r>
              <a:rPr lang="en-US" sz="1400" dirty="0" err="1">
                <a:latin typeface="Arimo"/>
              </a:rPr>
              <a:t>Türemeleri</a:t>
            </a:r>
            <a:endParaRPr lang="en-US" sz="1400" dirty="0">
              <a:latin typeface="Arimo"/>
            </a:endParaRPr>
          </a:p>
          <a:p>
            <a:pPr>
              <a:lnSpc>
                <a:spcPts val="2520"/>
              </a:lnSpc>
            </a:pPr>
            <a:r>
              <a:rPr lang="en-US" sz="1400" dirty="0">
                <a:latin typeface="Arimo"/>
              </a:rPr>
              <a:t>B.3. </a:t>
            </a:r>
            <a:r>
              <a:rPr lang="en-US" sz="1400" dirty="0" err="1">
                <a:latin typeface="Arimo"/>
              </a:rPr>
              <a:t>Ünsüz</a:t>
            </a:r>
            <a:r>
              <a:rPr lang="en-US" sz="1400" dirty="0">
                <a:latin typeface="Arimo"/>
              </a:rPr>
              <a:t> </a:t>
            </a:r>
            <a:r>
              <a:rPr lang="en-US" sz="1400" dirty="0" err="1">
                <a:latin typeface="Arimo"/>
              </a:rPr>
              <a:t>İkizleşmesi</a:t>
            </a:r>
            <a:endParaRPr lang="en-US" sz="1400" dirty="0">
              <a:latin typeface="Arimo"/>
            </a:endParaRPr>
          </a:p>
          <a:p>
            <a:pPr>
              <a:lnSpc>
                <a:spcPts val="2520"/>
              </a:lnSpc>
            </a:pPr>
            <a:r>
              <a:rPr lang="en-US" sz="1400" dirty="0">
                <a:latin typeface="Arimo"/>
              </a:rPr>
              <a:t>B.4. </a:t>
            </a:r>
            <a:r>
              <a:rPr lang="en-US" sz="1400" dirty="0" err="1">
                <a:latin typeface="Arimo"/>
              </a:rPr>
              <a:t>Ses</a:t>
            </a:r>
            <a:r>
              <a:rPr lang="en-US" sz="1400" dirty="0">
                <a:latin typeface="Arimo"/>
              </a:rPr>
              <a:t> </a:t>
            </a:r>
            <a:r>
              <a:rPr lang="en-US" sz="1400" dirty="0" err="1">
                <a:latin typeface="Arimo"/>
              </a:rPr>
              <a:t>Düşmeleri</a:t>
            </a:r>
            <a:endParaRPr lang="en-US" sz="1400" dirty="0">
              <a:latin typeface="Arimo"/>
            </a:endParaRPr>
          </a:p>
          <a:p>
            <a:pPr>
              <a:lnSpc>
                <a:spcPts val="2520"/>
              </a:lnSpc>
            </a:pPr>
            <a:r>
              <a:rPr lang="en-US" sz="1400" dirty="0">
                <a:latin typeface="Arimo"/>
              </a:rPr>
              <a:t>B.5. </a:t>
            </a:r>
            <a:r>
              <a:rPr lang="en-US" sz="1400" dirty="0" err="1">
                <a:latin typeface="Arimo"/>
              </a:rPr>
              <a:t>Yer</a:t>
            </a:r>
            <a:r>
              <a:rPr lang="en-US" sz="1400" dirty="0">
                <a:latin typeface="Arimo"/>
              </a:rPr>
              <a:t> </a:t>
            </a:r>
            <a:r>
              <a:rPr lang="en-US" sz="1400" dirty="0" err="1">
                <a:latin typeface="Arimo"/>
              </a:rPr>
              <a:t>Değiştirme</a:t>
            </a:r>
            <a:r>
              <a:rPr lang="en-US" sz="1400" dirty="0">
                <a:latin typeface="Arimo"/>
              </a:rPr>
              <a:t> (</a:t>
            </a:r>
            <a:r>
              <a:rPr lang="en-US" sz="1400" dirty="0" err="1">
                <a:latin typeface="Arimo"/>
              </a:rPr>
              <a:t>Göçüşme</a:t>
            </a:r>
            <a:r>
              <a:rPr lang="en-US" sz="1400" dirty="0">
                <a:latin typeface="Arimo"/>
              </a:rPr>
              <a:t>)</a:t>
            </a:r>
          </a:p>
          <a:p>
            <a:pPr>
              <a:lnSpc>
                <a:spcPts val="2520"/>
              </a:lnSpc>
            </a:pPr>
            <a:r>
              <a:rPr lang="en-US" sz="1400" dirty="0">
                <a:latin typeface="Arimo"/>
              </a:rPr>
              <a:t>B.6. </a:t>
            </a:r>
            <a:r>
              <a:rPr lang="en-US" sz="1400" dirty="0" err="1">
                <a:latin typeface="Arimo"/>
              </a:rPr>
              <a:t>Benzeşme</a:t>
            </a:r>
            <a:r>
              <a:rPr lang="en-US" sz="1400" dirty="0">
                <a:latin typeface="Arimo"/>
              </a:rPr>
              <a:t> (</a:t>
            </a:r>
            <a:r>
              <a:rPr lang="en-US" sz="1400" dirty="0" err="1">
                <a:latin typeface="Arimo"/>
              </a:rPr>
              <a:t>Asimilasyon</a:t>
            </a:r>
            <a:r>
              <a:rPr lang="en-US" sz="1400" dirty="0">
                <a:latin typeface="Arimo"/>
              </a:rPr>
              <a:t>)</a:t>
            </a:r>
          </a:p>
          <a:p>
            <a:pPr>
              <a:lnSpc>
                <a:spcPts val="2520"/>
              </a:lnSpc>
            </a:pPr>
            <a:r>
              <a:rPr lang="en-US" sz="1400" dirty="0">
                <a:solidFill>
                  <a:srgbClr val="FFC000"/>
                </a:solidFill>
                <a:latin typeface="Arimo"/>
              </a:rPr>
              <a:t>B.7. </a:t>
            </a:r>
            <a:r>
              <a:rPr lang="en-US" sz="1400" dirty="0" err="1">
                <a:solidFill>
                  <a:srgbClr val="FFC000"/>
                </a:solidFill>
                <a:latin typeface="Arimo"/>
              </a:rPr>
              <a:t>Ses</a:t>
            </a:r>
            <a:r>
              <a:rPr lang="en-US" sz="1400" dirty="0">
                <a:solidFill>
                  <a:srgbClr val="FFC000"/>
                </a:solidFill>
                <a:latin typeface="Arimo"/>
              </a:rPr>
              <a:t> </a:t>
            </a:r>
            <a:r>
              <a:rPr lang="en-US" sz="1400" dirty="0" err="1">
                <a:solidFill>
                  <a:srgbClr val="FFC000"/>
                </a:solidFill>
                <a:latin typeface="Arimo"/>
              </a:rPr>
              <a:t>Değişmeleri</a:t>
            </a:r>
            <a:endParaRPr lang="en-US" sz="1400" dirty="0">
              <a:solidFill>
                <a:srgbClr val="FFC000"/>
              </a:solidFill>
              <a:latin typeface="Arimo"/>
            </a:endParaRP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647700"/>
            <a:ext cx="14809168" cy="7417415"/>
          </a:xfrm>
          <a:prstGeom prst="rect">
            <a:avLst/>
          </a:prstGeom>
        </p:spPr>
        <p:txBody>
          <a:bodyPr wrap="square">
            <a:spAutoFit/>
          </a:bodyPr>
          <a:lstStyle/>
          <a:p>
            <a:r>
              <a:rPr lang="tr-TR" sz="2800" dirty="0"/>
              <a:t> </a:t>
            </a:r>
            <a:r>
              <a:rPr lang="tr-TR" sz="2800" b="1" dirty="0">
                <a:solidFill>
                  <a:srgbClr val="FFC000"/>
                </a:solidFill>
              </a:rPr>
              <a:t>B.7. Ses Değişmeleri</a:t>
            </a:r>
          </a:p>
          <a:p>
            <a:r>
              <a:rPr lang="tr-TR" sz="2800" dirty="0"/>
              <a:t>Bir sesin başka bir sese dönmesiyle ilgili ses olayları aşağıda sıralanmıştır</a:t>
            </a:r>
            <a:r>
              <a:rPr lang="tr-TR" sz="2800" dirty="0" smtClean="0"/>
              <a:t>:</a:t>
            </a:r>
          </a:p>
          <a:p>
            <a:endParaRPr lang="tr-TR" sz="2800" dirty="0"/>
          </a:p>
          <a:p>
            <a:r>
              <a:rPr lang="tr-TR" sz="2800" dirty="0"/>
              <a:t>a) Orta Hece Ünlüsünün Değişmesi</a:t>
            </a:r>
          </a:p>
          <a:p>
            <a:r>
              <a:rPr lang="tr-TR" sz="2800" dirty="0"/>
              <a:t>Orta hecenin </a:t>
            </a:r>
            <a:r>
              <a:rPr lang="tr-TR" sz="2800" dirty="0" err="1"/>
              <a:t>vurgusuzluğu</a:t>
            </a:r>
            <a:r>
              <a:rPr lang="tr-TR" sz="2800" dirty="0"/>
              <a:t> ve “y” sesinin zayıflığı sebebiyle orta hecedeki geniş ünlünün daralması olayıdır: </a:t>
            </a:r>
            <a:r>
              <a:rPr lang="tr-TR" sz="2800" i="1" dirty="0">
                <a:solidFill>
                  <a:schemeClr val="bg1"/>
                </a:solidFill>
              </a:rPr>
              <a:t>başlıyor </a:t>
            </a:r>
            <a:endParaRPr lang="tr-TR" sz="2800" i="1" dirty="0" smtClean="0">
              <a:solidFill>
                <a:schemeClr val="bg1"/>
              </a:solidFill>
            </a:endParaRPr>
          </a:p>
          <a:p>
            <a:endParaRPr lang="tr-TR" sz="2800" dirty="0"/>
          </a:p>
          <a:p>
            <a:r>
              <a:rPr lang="tr-TR" sz="2800" dirty="0"/>
              <a:t>b) </a:t>
            </a:r>
            <a:r>
              <a:rPr lang="tr-TR" sz="2800" dirty="0" err="1"/>
              <a:t>Sedalılaşma</a:t>
            </a:r>
            <a:r>
              <a:rPr lang="tr-TR" sz="2800" dirty="0"/>
              <a:t> (Yumuşama)</a:t>
            </a:r>
          </a:p>
          <a:p>
            <a:r>
              <a:rPr lang="tr-TR" sz="2800" dirty="0"/>
              <a:t>Kelime sonunda iki ünlü arasında kalan “p, ç, t, k” sedasız seslerinin </a:t>
            </a:r>
            <a:r>
              <a:rPr lang="tr-TR" sz="2800" dirty="0" err="1"/>
              <a:t>sedalılaşarak</a:t>
            </a:r>
            <a:r>
              <a:rPr lang="tr-TR" sz="2800" dirty="0"/>
              <a:t> “b, c, d ve </a:t>
            </a:r>
            <a:r>
              <a:rPr lang="tr-TR" sz="2800" dirty="0" err="1"/>
              <a:t>g”ye</a:t>
            </a:r>
            <a:r>
              <a:rPr lang="tr-TR" sz="2800" dirty="0"/>
              <a:t> dönmesidir: </a:t>
            </a:r>
            <a:r>
              <a:rPr lang="tr-TR" sz="2800" i="1" dirty="0" err="1">
                <a:solidFill>
                  <a:schemeClr val="bg1"/>
                </a:solidFill>
              </a:rPr>
              <a:t>çorap+ı</a:t>
            </a:r>
            <a:r>
              <a:rPr lang="tr-TR" sz="2800" i="1" dirty="0">
                <a:solidFill>
                  <a:schemeClr val="bg1"/>
                </a:solidFill>
              </a:rPr>
              <a:t> &gt; çorabı, </a:t>
            </a:r>
            <a:r>
              <a:rPr lang="tr-TR" sz="2800" i="1" dirty="0" err="1">
                <a:solidFill>
                  <a:schemeClr val="bg1"/>
                </a:solidFill>
              </a:rPr>
              <a:t>genç+i</a:t>
            </a:r>
            <a:r>
              <a:rPr lang="tr-TR" sz="2800" i="1" dirty="0">
                <a:solidFill>
                  <a:schemeClr val="bg1"/>
                </a:solidFill>
              </a:rPr>
              <a:t> &gt; genci, </a:t>
            </a:r>
            <a:r>
              <a:rPr lang="tr-TR" sz="2800" i="1" dirty="0" err="1">
                <a:solidFill>
                  <a:schemeClr val="bg1"/>
                </a:solidFill>
              </a:rPr>
              <a:t>kanat+ı</a:t>
            </a:r>
            <a:r>
              <a:rPr lang="tr-TR" sz="2800" i="1" dirty="0">
                <a:solidFill>
                  <a:schemeClr val="bg1"/>
                </a:solidFill>
              </a:rPr>
              <a:t> &gt; kanadı, </a:t>
            </a:r>
            <a:r>
              <a:rPr lang="tr-TR" sz="2800" i="1" dirty="0" err="1">
                <a:solidFill>
                  <a:schemeClr val="bg1"/>
                </a:solidFill>
              </a:rPr>
              <a:t>konak+a</a:t>
            </a:r>
            <a:r>
              <a:rPr lang="tr-TR" sz="2800" i="1" dirty="0">
                <a:solidFill>
                  <a:schemeClr val="bg1"/>
                </a:solidFill>
              </a:rPr>
              <a:t> &gt; konağa</a:t>
            </a:r>
            <a:r>
              <a:rPr lang="tr-TR" sz="2800" dirty="0"/>
              <a:t>.</a:t>
            </a:r>
          </a:p>
          <a:p>
            <a:r>
              <a:rPr lang="tr-TR" sz="2800" dirty="0"/>
              <a:t>Tek heceli kelimelerin çoğunda ve </a:t>
            </a:r>
            <a:r>
              <a:rPr lang="tr-TR" sz="2800" dirty="0" err="1"/>
              <a:t>sedalılaşma</a:t>
            </a:r>
            <a:r>
              <a:rPr lang="tr-TR" sz="2800" dirty="0"/>
              <a:t> olduğunda anlamı değişecek kelimelerde yumuşama olmaz: </a:t>
            </a:r>
            <a:r>
              <a:rPr lang="tr-TR" sz="2800" i="1" dirty="0">
                <a:solidFill>
                  <a:schemeClr val="bg1"/>
                </a:solidFill>
              </a:rPr>
              <a:t>atı, haçı, saça, suçu, otu</a:t>
            </a:r>
            <a:r>
              <a:rPr lang="tr-TR" sz="2800" i="1" dirty="0" smtClean="0"/>
              <a:t>.</a:t>
            </a:r>
          </a:p>
          <a:p>
            <a:endParaRPr lang="tr-TR" sz="2800" dirty="0"/>
          </a:p>
          <a:p>
            <a:r>
              <a:rPr lang="tr-TR" sz="2800" dirty="0"/>
              <a:t>c) </a:t>
            </a:r>
            <a:r>
              <a:rPr lang="tr-TR" sz="2800" dirty="0" err="1"/>
              <a:t>Aykırılaşma</a:t>
            </a:r>
            <a:endParaRPr lang="tr-TR" sz="2800" dirty="0"/>
          </a:p>
          <a:p>
            <a:r>
              <a:rPr lang="tr-TR" sz="2800" dirty="0"/>
              <a:t>Birbirine benzeyen veya aynı olan iki ünsüzden birinin başkalaşmasıdır: </a:t>
            </a:r>
            <a:r>
              <a:rPr lang="tr-TR" sz="2800" i="1" dirty="0" err="1">
                <a:solidFill>
                  <a:schemeClr val="bg1"/>
                </a:solidFill>
              </a:rPr>
              <a:t>ahçı</a:t>
            </a:r>
            <a:r>
              <a:rPr lang="tr-TR" sz="2800" i="1" dirty="0">
                <a:solidFill>
                  <a:schemeClr val="bg1"/>
                </a:solidFill>
              </a:rPr>
              <a:t> (&lt;aşçı), aktar(&lt;</a:t>
            </a:r>
            <a:r>
              <a:rPr lang="tr-TR" sz="2800" i="1" dirty="0" err="1">
                <a:solidFill>
                  <a:schemeClr val="bg1"/>
                </a:solidFill>
              </a:rPr>
              <a:t>attar</a:t>
            </a:r>
            <a:r>
              <a:rPr lang="tr-TR" sz="2800" i="1" dirty="0">
                <a:solidFill>
                  <a:schemeClr val="bg1"/>
                </a:solidFill>
              </a:rPr>
              <a:t>), muşamba(&lt;</a:t>
            </a:r>
            <a:r>
              <a:rPr lang="tr-TR" sz="2800" i="1" dirty="0" err="1">
                <a:solidFill>
                  <a:schemeClr val="bg1"/>
                </a:solidFill>
              </a:rPr>
              <a:t>muşamma</a:t>
            </a:r>
            <a:r>
              <a:rPr lang="tr-TR" sz="2800" i="1" dirty="0"/>
              <a:t>)</a:t>
            </a:r>
            <a:r>
              <a:rPr lang="tr-TR" sz="2800" dirty="0"/>
              <a:t>. Türkçede ikiz ünlü bulunmadığı için alınma kelimelerdeki ikiz ünlüden biri değişmiştir.</a:t>
            </a:r>
          </a:p>
        </p:txBody>
      </p:sp>
    </p:spTree>
    <p:extLst>
      <p:ext uri="{BB962C8B-B14F-4D97-AF65-F5344CB8AC3E}">
        <p14:creationId xmlns:p14="http://schemas.microsoft.com/office/powerpoint/2010/main" val="224402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3118611"/>
          </a:xfrm>
          <a:prstGeom prst="rect">
            <a:avLst/>
          </a:prstGeom>
        </p:spPr>
        <p:txBody>
          <a:bodyPr lIns="0" tIns="0" rIns="0" bIns="0" rtlCol="0" anchor="t">
            <a:spAutoFit/>
          </a:bodyPr>
          <a:lstStyle/>
          <a:p>
            <a:pPr>
              <a:lnSpc>
                <a:spcPts val="2520"/>
              </a:lnSpc>
            </a:pPr>
            <a:r>
              <a:rPr lang="en-US" sz="1400" dirty="0">
                <a:latin typeface="Arimo"/>
              </a:rPr>
              <a:t>B. TÜRKİYE TÜRKÇESİNDEKİ SES OLAYLARI</a:t>
            </a:r>
          </a:p>
          <a:p>
            <a:pPr>
              <a:lnSpc>
                <a:spcPts val="2520"/>
              </a:lnSpc>
            </a:pPr>
            <a:r>
              <a:rPr lang="en-US" sz="1400" dirty="0">
                <a:latin typeface="Arimo"/>
              </a:rPr>
              <a:t>B.1. </a:t>
            </a:r>
            <a:r>
              <a:rPr lang="en-US" sz="1400" dirty="0" err="1">
                <a:latin typeface="Arimo"/>
              </a:rPr>
              <a:t>Ses</a:t>
            </a:r>
            <a:r>
              <a:rPr lang="en-US" sz="1400" dirty="0">
                <a:latin typeface="Arimo"/>
              </a:rPr>
              <a:t> </a:t>
            </a:r>
            <a:r>
              <a:rPr lang="en-US" sz="1400" dirty="0" err="1">
                <a:latin typeface="Arimo"/>
              </a:rPr>
              <a:t>Olaylarının</a:t>
            </a:r>
            <a:r>
              <a:rPr lang="en-US" sz="1400" dirty="0">
                <a:latin typeface="Arimo"/>
              </a:rPr>
              <a:t> </a:t>
            </a:r>
            <a:r>
              <a:rPr lang="en-US" sz="1400" dirty="0" err="1">
                <a:latin typeface="Arimo"/>
              </a:rPr>
              <a:t>Sebepleri</a:t>
            </a:r>
            <a:endParaRPr lang="en-US" sz="1400" dirty="0">
              <a:latin typeface="Arimo"/>
            </a:endParaRPr>
          </a:p>
          <a:p>
            <a:pPr>
              <a:lnSpc>
                <a:spcPts val="2520"/>
              </a:lnSpc>
            </a:pPr>
            <a:r>
              <a:rPr lang="en-US" sz="1400" dirty="0">
                <a:latin typeface="Arimo"/>
              </a:rPr>
              <a:t>B.2. </a:t>
            </a:r>
            <a:r>
              <a:rPr lang="en-US" sz="1400" dirty="0" err="1">
                <a:latin typeface="Arimo"/>
              </a:rPr>
              <a:t>Ses</a:t>
            </a:r>
            <a:r>
              <a:rPr lang="en-US" sz="1400" dirty="0">
                <a:latin typeface="Arimo"/>
              </a:rPr>
              <a:t> </a:t>
            </a:r>
            <a:r>
              <a:rPr lang="en-US" sz="1400" dirty="0" err="1">
                <a:latin typeface="Arimo"/>
              </a:rPr>
              <a:t>Türemeleri</a:t>
            </a:r>
            <a:endParaRPr lang="en-US" sz="1400" dirty="0">
              <a:latin typeface="Arimo"/>
            </a:endParaRPr>
          </a:p>
          <a:p>
            <a:pPr>
              <a:lnSpc>
                <a:spcPts val="2520"/>
              </a:lnSpc>
            </a:pPr>
            <a:r>
              <a:rPr lang="en-US" sz="1400" dirty="0">
                <a:latin typeface="Arimo"/>
              </a:rPr>
              <a:t>B.3. </a:t>
            </a:r>
            <a:r>
              <a:rPr lang="en-US" sz="1400" dirty="0" err="1">
                <a:latin typeface="Arimo"/>
              </a:rPr>
              <a:t>Ünsüz</a:t>
            </a:r>
            <a:r>
              <a:rPr lang="en-US" sz="1400" dirty="0">
                <a:latin typeface="Arimo"/>
              </a:rPr>
              <a:t> </a:t>
            </a:r>
            <a:r>
              <a:rPr lang="en-US" sz="1400" dirty="0" err="1">
                <a:latin typeface="Arimo"/>
              </a:rPr>
              <a:t>İkizleşmesi</a:t>
            </a:r>
            <a:endParaRPr lang="en-US" sz="1400" dirty="0">
              <a:latin typeface="Arimo"/>
            </a:endParaRPr>
          </a:p>
          <a:p>
            <a:pPr>
              <a:lnSpc>
                <a:spcPts val="2520"/>
              </a:lnSpc>
            </a:pPr>
            <a:r>
              <a:rPr lang="en-US" sz="1400" dirty="0">
                <a:latin typeface="Arimo"/>
              </a:rPr>
              <a:t>B.4. </a:t>
            </a:r>
            <a:r>
              <a:rPr lang="en-US" sz="1400" dirty="0" err="1">
                <a:latin typeface="Arimo"/>
              </a:rPr>
              <a:t>Ses</a:t>
            </a:r>
            <a:r>
              <a:rPr lang="en-US" sz="1400" dirty="0">
                <a:latin typeface="Arimo"/>
              </a:rPr>
              <a:t> </a:t>
            </a:r>
            <a:r>
              <a:rPr lang="en-US" sz="1400" dirty="0" err="1">
                <a:latin typeface="Arimo"/>
              </a:rPr>
              <a:t>Düşmeleri</a:t>
            </a:r>
            <a:endParaRPr lang="en-US" sz="1400" dirty="0">
              <a:latin typeface="Arimo"/>
            </a:endParaRPr>
          </a:p>
          <a:p>
            <a:pPr>
              <a:lnSpc>
                <a:spcPts val="2520"/>
              </a:lnSpc>
            </a:pPr>
            <a:r>
              <a:rPr lang="en-US" sz="1400" dirty="0">
                <a:latin typeface="Arimo"/>
              </a:rPr>
              <a:t>B.5. </a:t>
            </a:r>
            <a:r>
              <a:rPr lang="en-US" sz="1400" dirty="0" err="1">
                <a:latin typeface="Arimo"/>
              </a:rPr>
              <a:t>Yer</a:t>
            </a:r>
            <a:r>
              <a:rPr lang="en-US" sz="1400" dirty="0">
                <a:latin typeface="Arimo"/>
              </a:rPr>
              <a:t> </a:t>
            </a:r>
            <a:r>
              <a:rPr lang="en-US" sz="1400" dirty="0" err="1">
                <a:latin typeface="Arimo"/>
              </a:rPr>
              <a:t>Değiştirme</a:t>
            </a:r>
            <a:r>
              <a:rPr lang="en-US" sz="1400" dirty="0">
                <a:latin typeface="Arimo"/>
              </a:rPr>
              <a:t> (</a:t>
            </a:r>
            <a:r>
              <a:rPr lang="en-US" sz="1400" dirty="0" err="1">
                <a:latin typeface="Arimo"/>
              </a:rPr>
              <a:t>Göçüşme</a:t>
            </a:r>
            <a:r>
              <a:rPr lang="en-US" sz="1400" dirty="0">
                <a:latin typeface="Arimo"/>
              </a:rPr>
              <a:t>)</a:t>
            </a:r>
          </a:p>
          <a:p>
            <a:pPr>
              <a:lnSpc>
                <a:spcPts val="2520"/>
              </a:lnSpc>
            </a:pPr>
            <a:r>
              <a:rPr lang="en-US" sz="1400" dirty="0">
                <a:latin typeface="Arimo"/>
              </a:rPr>
              <a:t>B.6. </a:t>
            </a:r>
            <a:r>
              <a:rPr lang="en-US" sz="1400" dirty="0" err="1">
                <a:latin typeface="Arimo"/>
              </a:rPr>
              <a:t>Benzeşme</a:t>
            </a:r>
            <a:r>
              <a:rPr lang="en-US" sz="1400" dirty="0">
                <a:latin typeface="Arimo"/>
              </a:rPr>
              <a:t> (</a:t>
            </a:r>
            <a:r>
              <a:rPr lang="en-US" sz="1400" dirty="0" err="1">
                <a:latin typeface="Arimo"/>
              </a:rPr>
              <a:t>Asimilasyon</a:t>
            </a:r>
            <a:r>
              <a:rPr lang="en-US" sz="1400" dirty="0">
                <a:latin typeface="Arimo"/>
              </a:rPr>
              <a:t>)</a:t>
            </a:r>
          </a:p>
          <a:p>
            <a:pPr>
              <a:lnSpc>
                <a:spcPts val="2520"/>
              </a:lnSpc>
            </a:pPr>
            <a:r>
              <a:rPr lang="en-US" sz="1400" dirty="0">
                <a:latin typeface="Arimo"/>
              </a:rPr>
              <a:t>B.7. </a:t>
            </a:r>
            <a:r>
              <a:rPr lang="en-US" sz="1400" dirty="0" err="1">
                <a:latin typeface="Arimo"/>
              </a:rPr>
              <a:t>Ses</a:t>
            </a:r>
            <a:r>
              <a:rPr lang="en-US" sz="1400" dirty="0">
                <a:latin typeface="Arimo"/>
              </a:rPr>
              <a:t> </a:t>
            </a:r>
            <a:r>
              <a:rPr lang="en-US" sz="1400" dirty="0" err="1">
                <a:latin typeface="Arimo"/>
              </a:rPr>
              <a:t>Değişmeleri</a:t>
            </a:r>
            <a:endParaRPr lang="en-US" sz="1400" dirty="0">
              <a:latin typeface="Arimo"/>
            </a:endParaRP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647700"/>
            <a:ext cx="14809168" cy="8710077"/>
          </a:xfrm>
          <a:prstGeom prst="rect">
            <a:avLst/>
          </a:prstGeom>
        </p:spPr>
        <p:txBody>
          <a:bodyPr wrap="square">
            <a:spAutoFit/>
          </a:bodyPr>
          <a:lstStyle/>
          <a:p>
            <a:r>
              <a:rPr lang="tr-TR" sz="2800" dirty="0"/>
              <a:t> </a:t>
            </a:r>
            <a:r>
              <a:rPr lang="tr-TR" sz="2800" b="1" dirty="0" smtClean="0">
                <a:solidFill>
                  <a:srgbClr val="FFC000"/>
                </a:solidFill>
              </a:rPr>
              <a:t>Sonuç:</a:t>
            </a:r>
          </a:p>
          <a:p>
            <a:r>
              <a:rPr lang="tr-TR" sz="2800" dirty="0"/>
              <a:t>Yukarıda sıralanan ses olaylarından bazıları ağız özelliklerinden kaynaklanır ve sadece söyleyişle ilgilidir. Bu kelimelerde görülen ses olayları, yazı diline yansıtılmaz. Konuşma diliyle yazı dilinin birbirine mümkün olduğu kadar yaklaştırılması, söyleyişe ait bu özelliklerin kültür diline, ortak dile taşınmamasıyla sağlanacaktır.</a:t>
            </a:r>
          </a:p>
          <a:p>
            <a:r>
              <a:rPr lang="tr-TR" sz="2800" dirty="0"/>
              <a:t>Türkçenin ses özellikleri iyi bilinmekle herhangi bir kelimenin Türkçe olup olmadığı kolaylıkla ayırt edilebilir. Ana dile sahip çıkma bilinciyle anlamdaş kelimelerden Türkçe olanları seçmek de kolaylaşır. Ses ve yapı özelliklerine göre Türkçe olan kelimeler kullanmaya özen gösterilmelidir.</a:t>
            </a:r>
          </a:p>
          <a:p>
            <a:endParaRPr lang="tr-TR" sz="2800" dirty="0" smtClean="0"/>
          </a:p>
          <a:p>
            <a:r>
              <a:rPr lang="tr-TR" sz="2800" dirty="0" smtClean="0"/>
              <a:t>Uyarılar</a:t>
            </a:r>
            <a:r>
              <a:rPr lang="tr-TR" sz="2800" dirty="0"/>
              <a:t>:</a:t>
            </a:r>
          </a:p>
          <a:p>
            <a:r>
              <a:rPr lang="tr-TR" sz="2800" dirty="0"/>
              <a:t>1. Dildeki bu ses olaylarından sadece söyleyişte kalanlarla yazı diline geçenler arasındaki farklara dikkat ediniz: </a:t>
            </a:r>
            <a:r>
              <a:rPr lang="tr-TR" sz="2800" i="1" dirty="0" err="1">
                <a:solidFill>
                  <a:schemeClr val="bg1"/>
                </a:solidFill>
              </a:rPr>
              <a:t>ombaşı</a:t>
            </a:r>
            <a:r>
              <a:rPr lang="tr-TR" sz="2800" i="1" dirty="0">
                <a:solidFill>
                  <a:schemeClr val="bg1"/>
                </a:solidFill>
              </a:rPr>
              <a:t> - onbaşı, </a:t>
            </a:r>
            <a:r>
              <a:rPr lang="tr-TR" sz="2800" i="1" dirty="0" err="1">
                <a:solidFill>
                  <a:schemeClr val="bg1"/>
                </a:solidFill>
              </a:rPr>
              <a:t>İstambul</a:t>
            </a:r>
            <a:r>
              <a:rPr lang="tr-TR" sz="2800" i="1" dirty="0">
                <a:solidFill>
                  <a:schemeClr val="bg1"/>
                </a:solidFill>
              </a:rPr>
              <a:t> - İstanbul, </a:t>
            </a:r>
            <a:r>
              <a:rPr lang="tr-TR" sz="2800" i="1" dirty="0" err="1">
                <a:solidFill>
                  <a:schemeClr val="bg1"/>
                </a:solidFill>
              </a:rPr>
              <a:t>gelcekler</a:t>
            </a:r>
            <a:r>
              <a:rPr lang="tr-TR" sz="2800" i="1" dirty="0">
                <a:solidFill>
                  <a:schemeClr val="bg1"/>
                </a:solidFill>
              </a:rPr>
              <a:t> - gelecekler, </a:t>
            </a:r>
            <a:r>
              <a:rPr lang="tr-TR" sz="2800" i="1" dirty="0" err="1">
                <a:solidFill>
                  <a:schemeClr val="bg1"/>
                </a:solidFill>
              </a:rPr>
              <a:t>barmak</a:t>
            </a:r>
            <a:r>
              <a:rPr lang="tr-TR" sz="2800" i="1" dirty="0">
                <a:solidFill>
                  <a:schemeClr val="bg1"/>
                </a:solidFill>
              </a:rPr>
              <a:t> - parmak, </a:t>
            </a:r>
            <a:r>
              <a:rPr lang="tr-TR" sz="2800" i="1" dirty="0" err="1">
                <a:solidFill>
                  <a:schemeClr val="bg1"/>
                </a:solidFill>
              </a:rPr>
              <a:t>bilmeyor</a:t>
            </a:r>
            <a:r>
              <a:rPr lang="tr-TR" sz="2800" i="1" dirty="0">
                <a:solidFill>
                  <a:schemeClr val="bg1"/>
                </a:solidFill>
              </a:rPr>
              <a:t> - bilmiyor vb</a:t>
            </a:r>
            <a:r>
              <a:rPr lang="tr-TR" sz="2800" i="1" dirty="0"/>
              <a:t>.</a:t>
            </a:r>
            <a:r>
              <a:rPr lang="tr-TR" sz="2800" dirty="0"/>
              <a:t> örneklerde olduğu gibi.</a:t>
            </a:r>
          </a:p>
          <a:p>
            <a:endParaRPr lang="tr-TR" sz="2800" dirty="0" smtClean="0"/>
          </a:p>
          <a:p>
            <a:r>
              <a:rPr lang="tr-TR" sz="2800" dirty="0" smtClean="0"/>
              <a:t>2</a:t>
            </a:r>
            <a:r>
              <a:rPr lang="tr-TR" sz="2800" dirty="0"/>
              <a:t>. Ses özellikleri ve ses olaylarının kelimelerin imlâsıyla doğrudan ilgili yönlerine bilhassa dikkat edilmelidir: </a:t>
            </a:r>
            <a:r>
              <a:rPr lang="tr-TR" sz="2800" i="1" dirty="0">
                <a:solidFill>
                  <a:schemeClr val="bg1"/>
                </a:solidFill>
              </a:rPr>
              <a:t>trend - </a:t>
            </a:r>
            <a:r>
              <a:rPr lang="tr-TR" sz="2800" i="1" dirty="0" err="1">
                <a:solidFill>
                  <a:schemeClr val="bg1"/>
                </a:solidFill>
              </a:rPr>
              <a:t>tirend</a:t>
            </a:r>
            <a:r>
              <a:rPr lang="tr-TR" sz="2800" i="1" dirty="0">
                <a:solidFill>
                  <a:schemeClr val="bg1"/>
                </a:solidFill>
              </a:rPr>
              <a:t>, spor - </a:t>
            </a:r>
            <a:r>
              <a:rPr lang="tr-TR" sz="2800" i="1" dirty="0" err="1">
                <a:solidFill>
                  <a:schemeClr val="bg1"/>
                </a:solidFill>
              </a:rPr>
              <a:t>sipor</a:t>
            </a:r>
            <a:r>
              <a:rPr lang="tr-TR" sz="2800" i="1" dirty="0">
                <a:solidFill>
                  <a:schemeClr val="bg1"/>
                </a:solidFill>
              </a:rPr>
              <a:t>, uğur - </a:t>
            </a:r>
            <a:r>
              <a:rPr lang="tr-TR" sz="2800" i="1" dirty="0" err="1">
                <a:solidFill>
                  <a:schemeClr val="bg1"/>
                </a:solidFill>
              </a:rPr>
              <a:t>uur</a:t>
            </a:r>
            <a:r>
              <a:rPr lang="tr-TR" sz="2800" i="1" dirty="0">
                <a:solidFill>
                  <a:schemeClr val="bg1"/>
                </a:solidFill>
              </a:rPr>
              <a:t>, biçki - </a:t>
            </a:r>
            <a:r>
              <a:rPr lang="tr-TR" sz="2800" i="1" dirty="0" err="1">
                <a:solidFill>
                  <a:schemeClr val="bg1"/>
                </a:solidFill>
              </a:rPr>
              <a:t>biçgi</a:t>
            </a:r>
            <a:r>
              <a:rPr lang="tr-TR" sz="2800" i="1" dirty="0">
                <a:solidFill>
                  <a:schemeClr val="bg1"/>
                </a:solidFill>
              </a:rPr>
              <a:t>, içki - </a:t>
            </a:r>
            <a:r>
              <a:rPr lang="tr-TR" sz="2800" i="1" dirty="0" err="1">
                <a:solidFill>
                  <a:schemeClr val="bg1"/>
                </a:solidFill>
              </a:rPr>
              <a:t>işgi</a:t>
            </a:r>
            <a:r>
              <a:rPr lang="tr-TR" sz="2800" i="1" dirty="0">
                <a:solidFill>
                  <a:schemeClr val="bg1"/>
                </a:solidFill>
              </a:rPr>
              <a:t>, gazete - </a:t>
            </a:r>
            <a:r>
              <a:rPr lang="tr-TR" sz="2800" i="1" dirty="0" err="1">
                <a:solidFill>
                  <a:schemeClr val="bg1"/>
                </a:solidFill>
              </a:rPr>
              <a:t>gaste</a:t>
            </a:r>
            <a:r>
              <a:rPr lang="tr-TR" sz="2800" i="1" dirty="0">
                <a:solidFill>
                  <a:schemeClr val="bg1"/>
                </a:solidFill>
              </a:rPr>
              <a:t> / </a:t>
            </a:r>
            <a:r>
              <a:rPr lang="tr-TR" sz="2800" i="1" dirty="0" err="1">
                <a:solidFill>
                  <a:schemeClr val="bg1"/>
                </a:solidFill>
              </a:rPr>
              <a:t>gazte</a:t>
            </a:r>
            <a:r>
              <a:rPr lang="tr-TR" sz="2800" i="1" dirty="0">
                <a:solidFill>
                  <a:schemeClr val="bg1"/>
                </a:solidFill>
              </a:rPr>
              <a:t>, memleket - </a:t>
            </a:r>
            <a:r>
              <a:rPr lang="tr-TR" sz="2800" i="1" dirty="0" err="1">
                <a:solidFill>
                  <a:schemeClr val="bg1"/>
                </a:solidFill>
              </a:rPr>
              <a:t>melmeket</a:t>
            </a:r>
            <a:r>
              <a:rPr lang="tr-TR" sz="2800" i="1" dirty="0">
                <a:solidFill>
                  <a:schemeClr val="bg1"/>
                </a:solidFill>
              </a:rPr>
              <a:t>, </a:t>
            </a:r>
            <a:r>
              <a:rPr lang="tr-TR" sz="2800" i="1" dirty="0" smtClean="0">
                <a:solidFill>
                  <a:schemeClr val="bg1"/>
                </a:solidFill>
              </a:rPr>
              <a:t>eczane </a:t>
            </a:r>
            <a:r>
              <a:rPr lang="tr-TR" sz="2800" i="1" dirty="0">
                <a:solidFill>
                  <a:schemeClr val="bg1"/>
                </a:solidFill>
              </a:rPr>
              <a:t>- </a:t>
            </a:r>
            <a:r>
              <a:rPr lang="tr-TR" sz="2800" i="1" smtClean="0">
                <a:solidFill>
                  <a:schemeClr val="bg1"/>
                </a:solidFill>
              </a:rPr>
              <a:t>eczahane</a:t>
            </a:r>
            <a:r>
              <a:rPr lang="tr-TR" sz="2800" i="1" dirty="0">
                <a:solidFill>
                  <a:schemeClr val="bg1"/>
                </a:solidFill>
              </a:rPr>
              <a:t>, sütçü - </a:t>
            </a:r>
            <a:r>
              <a:rPr lang="tr-TR" sz="2800" i="1" dirty="0" err="1">
                <a:solidFill>
                  <a:schemeClr val="bg1"/>
                </a:solidFill>
              </a:rPr>
              <a:t>südcü</a:t>
            </a:r>
            <a:r>
              <a:rPr lang="tr-TR" sz="2800" i="1" dirty="0">
                <a:solidFill>
                  <a:schemeClr val="bg1"/>
                </a:solidFill>
              </a:rPr>
              <a:t>, işçi - </a:t>
            </a:r>
            <a:r>
              <a:rPr lang="tr-TR" sz="2800" i="1" dirty="0" err="1">
                <a:solidFill>
                  <a:schemeClr val="bg1"/>
                </a:solidFill>
              </a:rPr>
              <a:t>içci</a:t>
            </a:r>
            <a:r>
              <a:rPr lang="tr-TR" sz="2800" i="1" dirty="0">
                <a:solidFill>
                  <a:schemeClr val="bg1"/>
                </a:solidFill>
              </a:rPr>
              <a:t>, çift - </a:t>
            </a:r>
            <a:r>
              <a:rPr lang="tr-TR" sz="2800" i="1" dirty="0" err="1">
                <a:solidFill>
                  <a:schemeClr val="bg1"/>
                </a:solidFill>
              </a:rPr>
              <a:t>çif</a:t>
            </a:r>
            <a:r>
              <a:rPr lang="tr-TR" sz="2800" dirty="0"/>
              <a:t> </a:t>
            </a:r>
            <a:r>
              <a:rPr lang="tr-TR" sz="2800" dirty="0" smtClean="0"/>
              <a:t> gibi </a:t>
            </a:r>
            <a:r>
              <a:rPr lang="tr-TR" sz="2800" dirty="0"/>
              <a:t>örneklerde önce yazılanlar doğru, sonrakiler yanlıştır.</a:t>
            </a:r>
          </a:p>
          <a:p>
            <a:r>
              <a:rPr lang="tr-TR" sz="2800" dirty="0"/>
              <a:t> </a:t>
            </a:r>
          </a:p>
          <a:p>
            <a:r>
              <a:rPr lang="tr-TR" sz="2800" dirty="0"/>
              <a:t>3. </a:t>
            </a:r>
            <a:r>
              <a:rPr lang="tr-TR" sz="2800" dirty="0">
                <a:solidFill>
                  <a:schemeClr val="bg1"/>
                </a:solidFill>
              </a:rPr>
              <a:t>“babası, altışar</a:t>
            </a:r>
            <a:r>
              <a:rPr lang="tr-TR" sz="2800" dirty="0"/>
              <a:t>” gibi örneklerdeki “s, ş” ünsüzleri koruyucu ünsüz (yardımcı ses) değildir.</a:t>
            </a:r>
          </a:p>
        </p:txBody>
      </p:sp>
    </p:spTree>
    <p:extLst>
      <p:ext uri="{BB962C8B-B14F-4D97-AF65-F5344CB8AC3E}">
        <p14:creationId xmlns:p14="http://schemas.microsoft.com/office/powerpoint/2010/main" val="41298804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281295"/>
          </a:xfrm>
          <a:prstGeom prst="rect">
            <a:avLst/>
          </a:prstGeom>
        </p:spPr>
        <p:txBody>
          <a:bodyPr lIns="0" tIns="0" rIns="0" bIns="0" rtlCol="0" anchor="t">
            <a:spAutoFit/>
          </a:bodyPr>
          <a:lstStyle/>
          <a:p>
            <a:pPr>
              <a:lnSpc>
                <a:spcPts val="2520"/>
              </a:lnSpc>
            </a:pPr>
            <a:r>
              <a:rPr lang="en-US" sz="1400" dirty="0">
                <a:solidFill>
                  <a:srgbClr val="CCFF66"/>
                </a:solidFill>
                <a:latin typeface="Arimo"/>
              </a:rPr>
              <a:t>C. TÜRKÇENİN HECE </a:t>
            </a:r>
            <a:r>
              <a:rPr lang="en-US" sz="1400" dirty="0" smtClean="0">
                <a:solidFill>
                  <a:srgbClr val="CCFF66"/>
                </a:solidFill>
                <a:latin typeface="Arimo"/>
              </a:rPr>
              <a:t>YAPISI</a:t>
            </a:r>
            <a:endParaRPr lang="en-US" sz="1400" dirty="0">
              <a:solidFill>
                <a:srgbClr val="CCFF66"/>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64341" y="647700"/>
            <a:ext cx="14809168" cy="9571851"/>
          </a:xfrm>
          <a:prstGeom prst="rect">
            <a:avLst/>
          </a:prstGeom>
        </p:spPr>
        <p:txBody>
          <a:bodyPr wrap="square">
            <a:spAutoFit/>
          </a:bodyPr>
          <a:lstStyle/>
          <a:p>
            <a:pPr lvl="0"/>
            <a:r>
              <a:rPr lang="tr-TR" sz="2800" b="1" dirty="0">
                <a:solidFill>
                  <a:schemeClr val="bg1">
                    <a:lumMod val="95000"/>
                  </a:schemeClr>
                </a:solidFill>
              </a:rPr>
              <a:t> </a:t>
            </a:r>
            <a:r>
              <a:rPr lang="tr-TR" sz="2800" b="1" dirty="0" smtClean="0">
                <a:solidFill>
                  <a:schemeClr val="bg1">
                    <a:lumMod val="95000"/>
                  </a:schemeClr>
                </a:solidFill>
              </a:rPr>
              <a:t>C. TÜRKÇENİN </a:t>
            </a:r>
            <a:r>
              <a:rPr lang="tr-TR" sz="2800" b="1" dirty="0">
                <a:solidFill>
                  <a:schemeClr val="bg1">
                    <a:lumMod val="95000"/>
                  </a:schemeClr>
                </a:solidFill>
              </a:rPr>
              <a:t>HECE YAPISI</a:t>
            </a:r>
          </a:p>
          <a:p>
            <a:r>
              <a:rPr lang="tr-TR" sz="2800" dirty="0"/>
              <a:t> Hece, ses organlarının aynı doğrultudaki hareketiyle ve bir soluk hamlesiyle çıkarılan ses veya sesler topluluğudur. Türkçede her hecede yalnızca bir ünlü bulunabilir ve her ünlü tek başına veya ünsüzlerle birleşerek hece oluşturur. Ünsüzlerin ise hece oluşturmak için bir ünlüye ihtiyacı vardır. Bu durumda kelimedeki ünlü sayısı ile hece sayısı eşittir. Türkçe bir hecede biri ünlü olmak üzere en fazla dört ses bulunabilir. Türkçede altı çeşit hece vardır. Türkçe kelimelerdeki bütün heceler bu çeşitlerden birine uyarlar.</a:t>
            </a:r>
          </a:p>
          <a:p>
            <a:r>
              <a:rPr lang="tr-TR" sz="2800" dirty="0"/>
              <a:t>Ünlü ile biten hecelere açık hece, ünsüz ile veya uzun ünlü ile biten hecelere ise kapalı hece adı verilir. Açık hece (.) işareti ile, kapalı hece (-) işareti ile gösterilir. CV, yani bir ünsüz ile bir ünlüden oluşan açık hece dünya dilleri arasında en yaygın hece türüdür. Her dilde ses birimlerin hece içindeki sıralanışında belirli sınırlamalar vardır.</a:t>
            </a:r>
          </a:p>
          <a:p>
            <a:endParaRPr lang="tr-TR" sz="2800" dirty="0" smtClean="0"/>
          </a:p>
          <a:p>
            <a:r>
              <a:rPr lang="tr-TR" sz="2800" dirty="0" smtClean="0"/>
              <a:t>Türkçenin </a:t>
            </a:r>
            <a:r>
              <a:rPr lang="tr-TR" sz="2800" dirty="0"/>
              <a:t>Heceleri:</a:t>
            </a:r>
          </a:p>
          <a:p>
            <a:r>
              <a:rPr lang="tr-TR" sz="2800" dirty="0"/>
              <a:t>•	V: vokal/ünlü</a:t>
            </a:r>
          </a:p>
          <a:p>
            <a:r>
              <a:rPr lang="tr-TR" sz="2800" dirty="0"/>
              <a:t>•	C: </a:t>
            </a:r>
            <a:r>
              <a:rPr lang="tr-TR" sz="2800" dirty="0" err="1" smtClean="0"/>
              <a:t>consonant</a:t>
            </a:r>
            <a:r>
              <a:rPr lang="tr-TR" sz="2800" dirty="0" smtClean="0"/>
              <a:t>/ünsüz</a:t>
            </a:r>
            <a:endParaRPr lang="tr-TR" sz="2800" dirty="0"/>
          </a:p>
          <a:p>
            <a:r>
              <a:rPr lang="tr-TR" sz="2800" dirty="0"/>
              <a:t>1.	Bir ünlüden oluşan heceler (V): o, a, a-</a:t>
            </a:r>
            <a:r>
              <a:rPr lang="tr-TR" sz="2800" dirty="0" err="1"/>
              <a:t>rı</a:t>
            </a:r>
            <a:r>
              <a:rPr lang="tr-TR" sz="2800" dirty="0"/>
              <a:t>, u-</a:t>
            </a:r>
            <a:r>
              <a:rPr lang="tr-TR" sz="2800" dirty="0" err="1"/>
              <a:t>zak</a:t>
            </a:r>
            <a:r>
              <a:rPr lang="tr-TR" sz="2800" dirty="0"/>
              <a:t> vb.</a:t>
            </a:r>
          </a:p>
          <a:p>
            <a:r>
              <a:rPr lang="tr-TR" sz="2800" dirty="0"/>
              <a:t>2.	Bir ünlü bir ünsüzden oluşan heceler (VC): al, ol, aş; </a:t>
            </a:r>
            <a:r>
              <a:rPr lang="tr-TR" sz="2800" dirty="0" err="1"/>
              <a:t>ül</a:t>
            </a:r>
            <a:r>
              <a:rPr lang="tr-TR" sz="2800" dirty="0"/>
              <a:t>-ke vb.</a:t>
            </a:r>
          </a:p>
          <a:p>
            <a:r>
              <a:rPr lang="tr-TR" sz="2800" dirty="0"/>
              <a:t>3.	Bir ünlü iki ünsüzden oluşan heceler (VCC): ilk, üst alt vb.</a:t>
            </a:r>
          </a:p>
          <a:p>
            <a:r>
              <a:rPr lang="tr-TR" sz="2800" dirty="0"/>
              <a:t>4.	Bir ünsüz bir ünlüden oluşan heceler (CV): bu; bu-nu, </a:t>
            </a:r>
            <a:r>
              <a:rPr lang="tr-TR" sz="2800" dirty="0" err="1"/>
              <a:t>sa-rı</a:t>
            </a:r>
            <a:r>
              <a:rPr lang="tr-TR" sz="2800" dirty="0"/>
              <a:t>, </a:t>
            </a:r>
            <a:r>
              <a:rPr lang="tr-TR" sz="2800" dirty="0" err="1"/>
              <a:t>gü-zel</a:t>
            </a:r>
            <a:r>
              <a:rPr lang="tr-TR" sz="2800" dirty="0"/>
              <a:t>, bil-</a:t>
            </a:r>
            <a:r>
              <a:rPr lang="tr-TR" sz="2800" dirty="0" err="1"/>
              <a:t>gi</a:t>
            </a:r>
            <a:r>
              <a:rPr lang="tr-TR" sz="2800" dirty="0"/>
              <a:t> vb.</a:t>
            </a:r>
          </a:p>
          <a:p>
            <a:r>
              <a:rPr lang="tr-TR" sz="2800" dirty="0"/>
              <a:t>5.	Bir ünsüz, bir ünlü, bir ünsüzden oluşan heceler (CVC): bil, bul; top-tan çe-</a:t>
            </a:r>
            <a:r>
              <a:rPr lang="tr-TR" sz="2800" dirty="0" err="1"/>
              <a:t>şit</a:t>
            </a:r>
            <a:r>
              <a:rPr lang="tr-TR" sz="2800" dirty="0"/>
              <a:t>-</a:t>
            </a:r>
            <a:r>
              <a:rPr lang="tr-TR" sz="2800" dirty="0" err="1"/>
              <a:t>ler</a:t>
            </a:r>
            <a:r>
              <a:rPr lang="tr-TR" sz="2800" dirty="0"/>
              <a:t>-den, </a:t>
            </a:r>
            <a:r>
              <a:rPr lang="tr-TR" sz="2800" dirty="0" err="1"/>
              <a:t>dir-lik</a:t>
            </a:r>
            <a:r>
              <a:rPr lang="tr-TR" sz="2800" dirty="0"/>
              <a:t> </a:t>
            </a:r>
          </a:p>
          <a:p>
            <a:r>
              <a:rPr lang="tr-TR" sz="2800" dirty="0"/>
              <a:t>6.	Bir ünsüz, bir ünlü, iki ünsüzden oluşan heceler (CVCC): Türk, kalk, yurt, dert, se-vinç vb.</a:t>
            </a:r>
          </a:p>
          <a:p>
            <a:r>
              <a:rPr lang="tr-TR" sz="2800" dirty="0"/>
              <a:t> </a:t>
            </a:r>
          </a:p>
        </p:txBody>
      </p:sp>
    </p:spTree>
    <p:extLst>
      <p:ext uri="{BB962C8B-B14F-4D97-AF65-F5344CB8AC3E}">
        <p14:creationId xmlns:p14="http://schemas.microsoft.com/office/powerpoint/2010/main" val="1165290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3167889"/>
            <a:ext cx="2476716" cy="577081"/>
          </a:xfrm>
          <a:prstGeom prst="rect">
            <a:avLst/>
          </a:prstGeom>
        </p:spPr>
        <p:txBody>
          <a:bodyPr lIns="0" tIns="0" rIns="0" bIns="0" rtlCol="0" anchor="t">
            <a:spAutoFit/>
          </a:bodyPr>
          <a:lstStyle/>
          <a:p>
            <a:pPr>
              <a:lnSpc>
                <a:spcPts val="2520"/>
              </a:lnSpc>
            </a:pPr>
            <a:r>
              <a:rPr lang="en-US" sz="1400" dirty="0">
                <a:solidFill>
                  <a:srgbClr val="CCFF66"/>
                </a:solidFill>
                <a:latin typeface="Arimo"/>
              </a:rPr>
              <a:t>C. TÜRKÇENİN HECE YAPISI</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86112" y="1411191"/>
            <a:ext cx="14809168" cy="6986528"/>
          </a:xfrm>
          <a:prstGeom prst="rect">
            <a:avLst/>
          </a:prstGeom>
        </p:spPr>
        <p:txBody>
          <a:bodyPr wrap="square">
            <a:spAutoFit/>
          </a:bodyPr>
          <a:lstStyle/>
          <a:p>
            <a:r>
              <a:rPr lang="tr-TR" sz="2800" dirty="0"/>
              <a:t> Türkçede en çok görülen hece türleri </a:t>
            </a:r>
            <a:r>
              <a:rPr lang="tr-TR" sz="2800" dirty="0" smtClean="0"/>
              <a:t>CV(</a:t>
            </a:r>
            <a:r>
              <a:rPr lang="tr-TR" sz="2800" dirty="0" err="1" smtClean="0"/>
              <a:t>Ünsüz+Ünlü</a:t>
            </a:r>
            <a:r>
              <a:rPr lang="tr-TR" sz="2800" dirty="0" smtClean="0"/>
              <a:t>) </a:t>
            </a:r>
            <a:r>
              <a:rPr lang="tr-TR" sz="2800" dirty="0"/>
              <a:t>ve </a:t>
            </a:r>
            <a:r>
              <a:rPr lang="tr-TR" sz="2800" dirty="0" err="1" smtClean="0"/>
              <a:t>CVC’dir</a:t>
            </a:r>
            <a:r>
              <a:rPr lang="tr-TR" sz="2800" dirty="0" smtClean="0"/>
              <a:t>(</a:t>
            </a:r>
            <a:r>
              <a:rPr lang="tr-TR" sz="2800" dirty="0" err="1" smtClean="0"/>
              <a:t>Ünsüz+Ünlü+Ünsüz</a:t>
            </a:r>
            <a:r>
              <a:rPr lang="tr-TR" sz="2800" dirty="0" smtClean="0"/>
              <a:t>) </a:t>
            </a:r>
            <a:r>
              <a:rPr lang="tr-TR" sz="2800" dirty="0"/>
              <a:t>. CV ve CVC dışındaki hece türleri, hece yapısında değişme olmaksızın sözcük kökü ve gövdesi içinde üst üste gelemez. Hece sonunda iki ünsüz bulunan, </a:t>
            </a:r>
            <a:r>
              <a:rPr lang="tr-TR" sz="2800" dirty="0" smtClean="0"/>
              <a:t>yani VCC </a:t>
            </a:r>
            <a:r>
              <a:rPr lang="tr-TR" sz="2800" dirty="0"/>
              <a:t>ve CVCC türündeki hecelerin oluşumu Türkçede hece ve söz sonunda bulunabilen ünsüz çiftleriyle sınırlıdır. Başka dillerden kopyalanan (alıntı) sözcükler bu hece türlerine ait olabilirler. Türkçeye yabancı dillerden kopyalanan ve Türkçenin hece ve ses sistemine uymayan sözcüklerin bir bölümü ise yaygın kullanım alanı bularak söyleyişte ve yazımda </a:t>
            </a:r>
            <a:r>
              <a:rPr lang="tr-TR" sz="2800" i="1" dirty="0" err="1">
                <a:solidFill>
                  <a:schemeClr val="bg1"/>
                </a:solidFill>
              </a:rPr>
              <a:t>sabr</a:t>
            </a:r>
            <a:r>
              <a:rPr lang="tr-TR" sz="2800" i="1" dirty="0">
                <a:solidFill>
                  <a:schemeClr val="bg1"/>
                </a:solidFill>
              </a:rPr>
              <a:t> &gt; sabır </a:t>
            </a:r>
            <a:r>
              <a:rPr lang="tr-TR" sz="2800" dirty="0"/>
              <a:t>veya yalnızca söyleyişte </a:t>
            </a:r>
            <a:r>
              <a:rPr lang="tr-TR" sz="2800" i="1" dirty="0">
                <a:solidFill>
                  <a:schemeClr val="bg1"/>
                </a:solidFill>
              </a:rPr>
              <a:t>film &gt; filim</a:t>
            </a:r>
            <a:r>
              <a:rPr lang="tr-TR" sz="2800" dirty="0">
                <a:solidFill>
                  <a:schemeClr val="bg1"/>
                </a:solidFill>
              </a:rPr>
              <a:t> </a:t>
            </a:r>
            <a:r>
              <a:rPr lang="tr-TR" sz="2800" dirty="0"/>
              <a:t>örneklerindeki gibi Türkçeleşmiştir.</a:t>
            </a:r>
          </a:p>
          <a:p>
            <a:endParaRPr lang="tr-TR" sz="2800" dirty="0" smtClean="0"/>
          </a:p>
          <a:p>
            <a:r>
              <a:rPr lang="tr-TR" sz="2800" dirty="0" smtClean="0"/>
              <a:t>Hecelerin </a:t>
            </a:r>
            <a:r>
              <a:rPr lang="tr-TR" sz="2800" dirty="0"/>
              <a:t>sıralanışında genel kural şudur: Sözcükte her ünlü, kendisinden önce gelen ünsüzü ve kendisinden sonra gelen tek veya düzenli iki ünsüzü; </a:t>
            </a:r>
            <a:r>
              <a:rPr lang="tr-TR" sz="2800" i="1" dirty="0">
                <a:solidFill>
                  <a:schemeClr val="bg1"/>
                </a:solidFill>
              </a:rPr>
              <a:t>bu, Türk, ge-</a:t>
            </a:r>
            <a:r>
              <a:rPr lang="tr-TR" sz="2800" i="1" dirty="0" err="1">
                <a:solidFill>
                  <a:schemeClr val="bg1"/>
                </a:solidFill>
              </a:rPr>
              <a:t>lin</a:t>
            </a:r>
            <a:r>
              <a:rPr lang="tr-TR" sz="2800" i="1" dirty="0">
                <a:solidFill>
                  <a:schemeClr val="bg1"/>
                </a:solidFill>
              </a:rPr>
              <a:t>, </a:t>
            </a:r>
            <a:r>
              <a:rPr lang="tr-TR" sz="2800" i="1" dirty="0" err="1">
                <a:solidFill>
                  <a:schemeClr val="bg1"/>
                </a:solidFill>
              </a:rPr>
              <a:t>bü-yü-mek</a:t>
            </a:r>
            <a:r>
              <a:rPr lang="tr-TR" sz="2800" i="1" dirty="0">
                <a:solidFill>
                  <a:schemeClr val="bg1"/>
                </a:solidFill>
              </a:rPr>
              <a:t>, te-ker-</a:t>
            </a:r>
            <a:r>
              <a:rPr lang="tr-TR" sz="2800" i="1" dirty="0" err="1">
                <a:solidFill>
                  <a:schemeClr val="bg1"/>
                </a:solidFill>
              </a:rPr>
              <a:t>lek</a:t>
            </a:r>
            <a:r>
              <a:rPr lang="tr-TR" sz="2800" dirty="0"/>
              <a:t> vb. örneklerdeki gibi kurduğu hecenin içine alır. </a:t>
            </a:r>
            <a:endParaRPr lang="tr-TR" sz="2800" dirty="0" smtClean="0"/>
          </a:p>
          <a:p>
            <a:endParaRPr lang="tr-TR" sz="2800" dirty="0"/>
          </a:p>
          <a:p>
            <a:r>
              <a:rPr lang="tr-TR" sz="2800" dirty="0" smtClean="0"/>
              <a:t>Sözcükler </a:t>
            </a:r>
            <a:r>
              <a:rPr lang="tr-TR" sz="2800" dirty="0"/>
              <a:t>birleşirken kapalı heceyle biten sözcüğün sonundaki ünsüz, birleştiği sözcüğün ilk hecesindeki ünlüyle yeni bir hece kurar. Örneğin, </a:t>
            </a:r>
            <a:r>
              <a:rPr lang="tr-TR" sz="2800" i="1" dirty="0">
                <a:solidFill>
                  <a:schemeClr val="bg1"/>
                </a:solidFill>
              </a:rPr>
              <a:t>aşevinden (aş + evinden) </a:t>
            </a:r>
            <a:r>
              <a:rPr lang="tr-TR" sz="2800" dirty="0"/>
              <a:t>sözcüğü hecelenirken </a:t>
            </a:r>
            <a:r>
              <a:rPr lang="tr-TR" sz="2800" i="1" dirty="0">
                <a:solidFill>
                  <a:schemeClr val="bg1"/>
                </a:solidFill>
              </a:rPr>
              <a:t>a-şe-</a:t>
            </a:r>
            <a:r>
              <a:rPr lang="tr-TR" sz="2800" i="1" dirty="0" err="1">
                <a:solidFill>
                  <a:schemeClr val="bg1"/>
                </a:solidFill>
              </a:rPr>
              <a:t>vin</a:t>
            </a:r>
            <a:r>
              <a:rPr lang="tr-TR" sz="2800" i="1" dirty="0">
                <a:solidFill>
                  <a:schemeClr val="bg1"/>
                </a:solidFill>
              </a:rPr>
              <a:t>-den</a:t>
            </a:r>
            <a:r>
              <a:rPr lang="tr-TR" sz="2800" dirty="0"/>
              <a:t> olur. Benzer şekilde </a:t>
            </a:r>
            <a:r>
              <a:rPr lang="tr-TR" sz="2800" dirty="0" smtClean="0"/>
              <a:t>“</a:t>
            </a:r>
            <a:r>
              <a:rPr lang="tr-TR" sz="2800" i="1" dirty="0" smtClean="0">
                <a:solidFill>
                  <a:schemeClr val="bg1"/>
                </a:solidFill>
              </a:rPr>
              <a:t>Dün </a:t>
            </a:r>
            <a:r>
              <a:rPr lang="tr-TR" sz="2800" i="1" dirty="0">
                <a:solidFill>
                  <a:schemeClr val="bg1"/>
                </a:solidFill>
              </a:rPr>
              <a:t>akşamüstü bakkaldan üç ekmek </a:t>
            </a:r>
            <a:r>
              <a:rPr lang="tr-TR" sz="2800" i="1" dirty="0" smtClean="0">
                <a:solidFill>
                  <a:schemeClr val="bg1"/>
                </a:solidFill>
              </a:rPr>
              <a:t>aldım.</a:t>
            </a:r>
            <a:r>
              <a:rPr lang="tr-TR" sz="2800" dirty="0" smtClean="0"/>
              <a:t>” cümlesinde </a:t>
            </a:r>
            <a:r>
              <a:rPr lang="tr-TR" sz="2800" dirty="0"/>
              <a:t>de ulama yapılır</a:t>
            </a:r>
            <a:r>
              <a:rPr lang="tr-TR" sz="2800" dirty="0" smtClean="0"/>
              <a:t>. </a:t>
            </a:r>
            <a:endParaRPr lang="tr-TR" sz="2800" dirty="0"/>
          </a:p>
        </p:txBody>
      </p:sp>
    </p:spTree>
    <p:extLst>
      <p:ext uri="{BB962C8B-B14F-4D97-AF65-F5344CB8AC3E}">
        <p14:creationId xmlns:p14="http://schemas.microsoft.com/office/powerpoint/2010/main" val="2964787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7ED957"/>
                </a:solidFill>
                <a:latin typeface="Arimo"/>
              </a:rPr>
              <a:t>Giriş</a:t>
            </a:r>
            <a:endParaRPr lang="en-US" sz="1400" dirty="0">
              <a:solidFill>
                <a:srgbClr val="7ED957"/>
              </a:solidFill>
              <a:latin typeface="Arimo"/>
            </a:endParaRPr>
          </a:p>
          <a:p>
            <a:pPr>
              <a:lnSpc>
                <a:spcPts val="1959"/>
              </a:lnSpc>
            </a:pPr>
            <a:r>
              <a:rPr lang="en-US" sz="1400" dirty="0">
                <a:solidFill>
                  <a:srgbClr val="FFFFFF"/>
                </a:solidFill>
                <a:latin typeface="Arimo"/>
              </a:rPr>
              <a:t>A.  TÜRKÇENİN SES ÖZELLİKLERİ</a:t>
            </a:r>
          </a:p>
          <a:p>
            <a:pPr>
              <a:lnSpc>
                <a:spcPts val="1959"/>
              </a:lnSpc>
            </a:pPr>
            <a:r>
              <a:rPr lang="en-US" sz="1400" dirty="0">
                <a:solidFill>
                  <a:srgbClr val="FFFFFF"/>
                </a:solidFill>
                <a:latin typeface="Arimo"/>
              </a:rPr>
              <a:t>A.1</a:t>
            </a:r>
            <a:r>
              <a:rPr lang="en-US" sz="1400" dirty="0" smtClean="0">
                <a:solidFill>
                  <a:srgbClr val="FFFFFF"/>
                </a:solidFill>
                <a:latin typeface="Arimo"/>
              </a:rPr>
              <a:t>.</a:t>
            </a:r>
            <a:r>
              <a:rPr lang="tr-TR" sz="1400" dirty="0" smtClean="0">
                <a:solidFill>
                  <a:srgbClr val="FFFFFF"/>
                </a:solidFill>
                <a:latin typeface="Arimo"/>
              </a:rPr>
              <a:t> İlk hece dışında </a:t>
            </a:r>
            <a:r>
              <a:rPr lang="en-US" sz="1400" dirty="0" smtClean="0">
                <a:solidFill>
                  <a:srgbClr val="FFFFFF"/>
                </a:solidFill>
                <a:latin typeface="Arimo"/>
              </a:rPr>
              <a:t>"</a:t>
            </a:r>
            <a:r>
              <a:rPr lang="en-US" sz="1400" dirty="0" err="1" smtClean="0">
                <a:solidFill>
                  <a:srgbClr val="FFFFFF"/>
                </a:solidFill>
                <a:latin typeface="Arimo"/>
              </a:rPr>
              <a:t>o,ö</a:t>
            </a:r>
            <a:r>
              <a:rPr lang="en-US" sz="1400" dirty="0">
                <a:solidFill>
                  <a:srgbClr val="FFFFFF"/>
                </a:solidFill>
                <a:latin typeface="Arimo"/>
              </a:rPr>
              <a:t>"</a:t>
            </a:r>
          </a:p>
          <a:p>
            <a:pPr>
              <a:lnSpc>
                <a:spcPts val="1959"/>
              </a:lnSpc>
            </a:pPr>
            <a:r>
              <a:rPr lang="en-US" sz="1400" dirty="0">
                <a:solidFill>
                  <a:srgbClr val="FFFFFF"/>
                </a:solidFill>
                <a:latin typeface="Arimo"/>
              </a:rPr>
              <a:t>A.2. </a:t>
            </a:r>
            <a:r>
              <a:rPr lang="en-US" sz="1400" dirty="0" err="1">
                <a:solidFill>
                  <a:srgbClr val="FFFFFF"/>
                </a:solidFill>
                <a:latin typeface="Arimo"/>
              </a:rPr>
              <a:t>Uzun</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A.3."l" </a:t>
            </a:r>
            <a:r>
              <a:rPr lang="en-US" sz="1400" dirty="0" err="1">
                <a:solidFill>
                  <a:srgbClr val="FFFFFF"/>
                </a:solidFill>
                <a:latin typeface="Arimo"/>
              </a:rPr>
              <a:t>ünsüzü</a:t>
            </a:r>
            <a:endParaRPr lang="en-US" sz="1400" dirty="0">
              <a:solidFill>
                <a:srgbClr val="FFFFFF"/>
              </a:solidFill>
              <a:latin typeface="Arimo"/>
            </a:endParaRPr>
          </a:p>
          <a:p>
            <a:pPr>
              <a:lnSpc>
                <a:spcPts val="1959"/>
              </a:lnSpc>
            </a:pPr>
            <a:r>
              <a:rPr lang="en-US" sz="1400" dirty="0">
                <a:solidFill>
                  <a:srgbClr val="FFFFFF"/>
                </a:solidFill>
                <a:latin typeface="Arimo"/>
              </a:rPr>
              <a:t>A.4. </a:t>
            </a:r>
            <a:r>
              <a:rPr lang="en-US" sz="1400" dirty="0" err="1">
                <a:solidFill>
                  <a:srgbClr val="FFFFFF"/>
                </a:solidFill>
                <a:latin typeface="Arimo"/>
              </a:rPr>
              <a:t>Ayın</a:t>
            </a:r>
            <a:r>
              <a:rPr lang="en-US" sz="1400" dirty="0">
                <a:solidFill>
                  <a:srgbClr val="FFFFFF"/>
                </a:solidFill>
                <a:latin typeface="Arimo"/>
              </a:rPr>
              <a:t>, </a:t>
            </a:r>
            <a:r>
              <a:rPr lang="en-US" sz="1400" dirty="0" err="1">
                <a:solidFill>
                  <a:srgbClr val="FFFFFF"/>
                </a:solidFill>
                <a:latin typeface="Arimo"/>
              </a:rPr>
              <a:t>hemze</a:t>
            </a:r>
            <a:endParaRPr lang="en-US" sz="1400" dirty="0">
              <a:solidFill>
                <a:srgbClr val="FFFFFF"/>
              </a:solidFill>
              <a:latin typeface="Arimo"/>
            </a:endParaRPr>
          </a:p>
          <a:p>
            <a:pPr>
              <a:lnSpc>
                <a:spcPts val="1959"/>
              </a:lnSpc>
            </a:pPr>
            <a:r>
              <a:rPr lang="en-US" sz="1400" dirty="0">
                <a:solidFill>
                  <a:srgbClr val="FFFFFF"/>
                </a:solidFill>
                <a:latin typeface="Arimo"/>
              </a:rPr>
              <a:t>A.5. </a:t>
            </a:r>
            <a:r>
              <a:rPr lang="en-US" sz="1400" dirty="0" err="1">
                <a:solidFill>
                  <a:srgbClr val="FFFFFF"/>
                </a:solidFill>
                <a:latin typeface="Arimo"/>
              </a:rPr>
              <a:t>İkiz</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A.6. </a:t>
            </a:r>
            <a:r>
              <a:rPr lang="en-US" sz="1400" dirty="0" err="1">
                <a:solidFill>
                  <a:srgbClr val="FFFFFF"/>
                </a:solidFill>
                <a:latin typeface="Arimo"/>
              </a:rPr>
              <a:t>İki</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A.7. </a:t>
            </a:r>
            <a:r>
              <a:rPr lang="en-US" sz="1400" dirty="0" err="1">
                <a:solidFill>
                  <a:srgbClr val="FFFFFF"/>
                </a:solidFill>
                <a:latin typeface="Arimo"/>
              </a:rPr>
              <a:t>İkiz</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A.8. </a:t>
            </a:r>
            <a:r>
              <a:rPr lang="en-US" sz="1400" dirty="0" err="1">
                <a:solidFill>
                  <a:srgbClr val="FFFFFF"/>
                </a:solidFill>
                <a:latin typeface="Arimo"/>
              </a:rPr>
              <a:t>Üç</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A.9. </a:t>
            </a:r>
            <a:r>
              <a:rPr lang="en-US" sz="1400" dirty="0" err="1">
                <a:solidFill>
                  <a:srgbClr val="FFFFFF"/>
                </a:solidFill>
                <a:latin typeface="Arimo"/>
              </a:rPr>
              <a:t>Başta</a:t>
            </a:r>
            <a:r>
              <a:rPr lang="en-US" sz="1400" dirty="0">
                <a:solidFill>
                  <a:srgbClr val="FFFFFF"/>
                </a:solidFill>
                <a:latin typeface="Arimo"/>
              </a:rPr>
              <a:t> </a:t>
            </a:r>
            <a:r>
              <a:rPr lang="en-US" sz="1400" dirty="0" err="1">
                <a:solidFill>
                  <a:srgbClr val="FFFFFF"/>
                </a:solidFill>
                <a:latin typeface="Arimo"/>
              </a:rPr>
              <a:t>çift</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A.10. “c, ğ, l, m, n, r, v, z” </a:t>
            </a:r>
          </a:p>
          <a:p>
            <a:pPr>
              <a:lnSpc>
                <a:spcPts val="1959"/>
              </a:lnSpc>
            </a:pPr>
            <a:r>
              <a:rPr lang="en-US" sz="1400" dirty="0">
                <a:solidFill>
                  <a:srgbClr val="FFFFFF"/>
                </a:solidFill>
                <a:latin typeface="Arimo"/>
              </a:rPr>
              <a:t>A.11. </a:t>
            </a:r>
            <a:r>
              <a:rPr lang="en-US" sz="1400" dirty="0" err="1">
                <a:solidFill>
                  <a:srgbClr val="FFFFFF"/>
                </a:solidFill>
                <a:latin typeface="Arimo"/>
              </a:rPr>
              <a:t>Sonda</a:t>
            </a:r>
            <a:r>
              <a:rPr lang="en-US" sz="1400" dirty="0">
                <a:solidFill>
                  <a:srgbClr val="FFFFFF"/>
                </a:solidFill>
                <a:latin typeface="Arimo"/>
              </a:rPr>
              <a:t> “b, c, d, g</a:t>
            </a:r>
          </a:p>
          <a:p>
            <a:pPr>
              <a:lnSpc>
                <a:spcPts val="1959"/>
              </a:lnSpc>
            </a:pPr>
            <a:r>
              <a:rPr lang="en-US" sz="1400" dirty="0">
                <a:solidFill>
                  <a:srgbClr val="FFFFFF"/>
                </a:solidFill>
                <a:latin typeface="Arimo"/>
              </a:rPr>
              <a:t>A.12. "f, h, j, v" </a:t>
            </a:r>
          </a:p>
          <a:p>
            <a:pPr>
              <a:lnSpc>
                <a:spcPts val="1959"/>
              </a:lnSpc>
            </a:pPr>
            <a:r>
              <a:rPr lang="en-US" sz="1400" dirty="0">
                <a:solidFill>
                  <a:srgbClr val="FFFFFF"/>
                </a:solidFill>
                <a:latin typeface="Arimo"/>
              </a:rPr>
              <a:t>A.13. </a:t>
            </a:r>
            <a:r>
              <a:rPr lang="en-US" sz="1400" dirty="0" err="1">
                <a:solidFill>
                  <a:srgbClr val="FFFFFF"/>
                </a:solidFill>
                <a:latin typeface="Arimo"/>
              </a:rPr>
              <a:t>Sonda</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çiftleri</a:t>
            </a:r>
            <a:endParaRPr lang="en-US" sz="1400" dirty="0">
              <a:solidFill>
                <a:srgbClr val="FFFFFF"/>
              </a:solidFill>
              <a:latin typeface="Arimo"/>
            </a:endParaRPr>
          </a:p>
          <a:p>
            <a:pPr>
              <a:lnSpc>
                <a:spcPts val="1959"/>
              </a:lnSpc>
            </a:pPr>
            <a:r>
              <a:rPr lang="en-US" sz="1400" dirty="0">
                <a:solidFill>
                  <a:srgbClr val="FFFFFF"/>
                </a:solidFill>
                <a:latin typeface="Arimo"/>
              </a:rPr>
              <a:t>A.14. "</a:t>
            </a:r>
            <a:r>
              <a:rPr lang="en-US" sz="1400" dirty="0" err="1">
                <a:solidFill>
                  <a:srgbClr val="FFFFFF"/>
                </a:solidFill>
                <a:latin typeface="Arimo"/>
              </a:rPr>
              <a:t>ı</a:t>
            </a:r>
            <a:r>
              <a:rPr lang="en-US" sz="1400" dirty="0">
                <a:solidFill>
                  <a:srgbClr val="FFFFFF"/>
                </a:solidFill>
                <a:latin typeface="Arimo"/>
              </a:rPr>
              <a:t>" </a:t>
            </a:r>
            <a:r>
              <a:rPr lang="en-US" sz="1400" dirty="0" err="1">
                <a:solidFill>
                  <a:srgbClr val="FFFFFF"/>
                </a:solidFill>
                <a:latin typeface="Arimo"/>
              </a:rPr>
              <a:t>ünlüsü</a:t>
            </a:r>
            <a:endParaRPr lang="en-US" sz="1400" dirty="0">
              <a:solidFill>
                <a:srgbClr val="FFFFFF"/>
              </a:solidFill>
              <a:latin typeface="Arimo"/>
            </a:endParaRPr>
          </a:p>
          <a:p>
            <a:pPr>
              <a:lnSpc>
                <a:spcPts val="1959"/>
              </a:lnSpc>
            </a:pPr>
            <a:r>
              <a:rPr lang="en-US" sz="1400" dirty="0">
                <a:solidFill>
                  <a:srgbClr val="FFFFFF"/>
                </a:solidFill>
                <a:latin typeface="Arimo"/>
              </a:rPr>
              <a:t>A.15. </a:t>
            </a:r>
            <a:r>
              <a:rPr lang="en-US" sz="1400" dirty="0" err="1">
                <a:solidFill>
                  <a:srgbClr val="FFFFFF"/>
                </a:solidFill>
                <a:latin typeface="Arimo"/>
              </a:rPr>
              <a:t>Yansıma</a:t>
            </a:r>
            <a:r>
              <a:rPr lang="en-US" sz="1400" dirty="0">
                <a:solidFill>
                  <a:srgbClr val="FFFFFF"/>
                </a:solidFill>
                <a:latin typeface="Arimo"/>
              </a:rPr>
              <a:t> </a:t>
            </a:r>
            <a:r>
              <a:rPr lang="en-US" sz="1400" dirty="0" err="1">
                <a:solidFill>
                  <a:srgbClr val="FFFFFF"/>
                </a:solidFill>
                <a:latin typeface="Arimo"/>
              </a:rPr>
              <a:t>sesler</a:t>
            </a:r>
            <a:endParaRPr lang="en-US" sz="1400" dirty="0">
              <a:solidFill>
                <a:srgbClr val="FFFFFF"/>
              </a:solidFill>
              <a:latin typeface="Arimo"/>
            </a:endParaRPr>
          </a:p>
          <a:p>
            <a:pPr>
              <a:lnSpc>
                <a:spcPts val="1959"/>
              </a:lnSpc>
            </a:pPr>
            <a:r>
              <a:rPr lang="en-US" sz="1400" dirty="0">
                <a:solidFill>
                  <a:srgbClr val="FFFFFF"/>
                </a:solidFill>
                <a:latin typeface="Arimo"/>
              </a:rPr>
              <a:t>A.16. </a:t>
            </a:r>
            <a:r>
              <a:rPr lang="en-US" sz="1400" dirty="0" err="1">
                <a:solidFill>
                  <a:srgbClr val="FFFFFF"/>
                </a:solidFill>
                <a:latin typeface="Arimo"/>
              </a:rPr>
              <a:t>Çocuk</a:t>
            </a:r>
            <a:r>
              <a:rPr lang="en-US" sz="1400" dirty="0">
                <a:solidFill>
                  <a:srgbClr val="FFFFFF"/>
                </a:solidFill>
                <a:latin typeface="Arimo"/>
              </a:rPr>
              <a:t> </a:t>
            </a:r>
            <a:r>
              <a:rPr lang="en-US" sz="1400" dirty="0" err="1">
                <a:solidFill>
                  <a:srgbClr val="FFFFFF"/>
                </a:solidFill>
                <a:latin typeface="Arimo"/>
              </a:rPr>
              <a:t>dili</a:t>
            </a:r>
            <a:endParaRPr lang="en-US" sz="1400" dirty="0">
              <a:solidFill>
                <a:srgbClr val="FFFFFF"/>
              </a:solidFill>
              <a:latin typeface="Arimo"/>
            </a:endParaRPr>
          </a:p>
          <a:p>
            <a:pPr>
              <a:lnSpc>
                <a:spcPts val="1959"/>
              </a:lnSpc>
            </a:pPr>
            <a:r>
              <a:rPr lang="en-US" sz="1400" dirty="0">
                <a:solidFill>
                  <a:srgbClr val="FFFFFF"/>
                </a:solidFill>
                <a:latin typeface="Arimo"/>
              </a:rPr>
              <a:t>A.17.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uyumları</a:t>
            </a:r>
            <a:endParaRPr lang="en-US" sz="1400" dirty="0">
              <a:solidFill>
                <a:srgbClr val="FFFFFF"/>
              </a:solidFill>
              <a:latin typeface="Arimo"/>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9281160"/>
          </a:xfrm>
          <a:prstGeom prst="rect">
            <a:avLst/>
          </a:prstGeom>
        </p:spPr>
        <p:txBody>
          <a:bodyPr lIns="0" tIns="0" rIns="0" bIns="0" rtlCol="0" anchor="t">
            <a:spAutoFit/>
          </a:bodyPr>
          <a:lstStyle/>
          <a:p>
            <a:pPr algn="just">
              <a:lnSpc>
                <a:spcPts val="2940"/>
              </a:lnSpc>
            </a:pPr>
            <a:r>
              <a:rPr lang="en-US" sz="2100" dirty="0">
                <a:solidFill>
                  <a:schemeClr val="bg1"/>
                </a:solidFill>
                <a:latin typeface="Arimo"/>
              </a:rPr>
              <a:t>“</a:t>
            </a:r>
            <a:r>
              <a:rPr lang="en-US" sz="2100" dirty="0" err="1">
                <a:solidFill>
                  <a:schemeClr val="bg1"/>
                </a:solidFill>
                <a:latin typeface="Arimo"/>
              </a:rPr>
              <a:t>Türkçenin</a:t>
            </a:r>
            <a:r>
              <a:rPr lang="en-US" sz="2100" dirty="0">
                <a:solidFill>
                  <a:schemeClr val="bg1"/>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dil</a:t>
            </a:r>
            <a:r>
              <a:rPr lang="en-US" sz="2100" dirty="0">
                <a:solidFill>
                  <a:srgbClr val="FFFFFF"/>
                </a:solidFill>
                <a:latin typeface="Arimo"/>
              </a:rPr>
              <a:t> </a:t>
            </a:r>
            <a:r>
              <a:rPr lang="en-US" sz="2100" dirty="0" err="1">
                <a:solidFill>
                  <a:srgbClr val="FFFFFF"/>
                </a:solidFill>
                <a:latin typeface="Arimo"/>
              </a:rPr>
              <a:t>bilgisi</a:t>
            </a:r>
            <a:r>
              <a:rPr lang="en-US" sz="2100" dirty="0">
                <a:solidFill>
                  <a:srgbClr val="FFFFFF"/>
                </a:solidFill>
                <a:latin typeface="Arimo"/>
              </a:rPr>
              <a:t> </a:t>
            </a:r>
            <a:r>
              <a:rPr lang="en-US" sz="2100" dirty="0" err="1">
                <a:solidFill>
                  <a:srgbClr val="FFFFFF"/>
                </a:solidFill>
                <a:latin typeface="Arimo"/>
              </a:rPr>
              <a:t>kitabını</a:t>
            </a:r>
            <a:r>
              <a:rPr lang="en-US" sz="2100" dirty="0">
                <a:solidFill>
                  <a:srgbClr val="FFFFFF"/>
                </a:solidFill>
                <a:latin typeface="Arimo"/>
              </a:rPr>
              <a:t> </a:t>
            </a:r>
            <a:r>
              <a:rPr lang="en-US" sz="2100" dirty="0" err="1">
                <a:solidFill>
                  <a:srgbClr val="FFFFFF"/>
                </a:solidFill>
                <a:latin typeface="Arimo"/>
              </a:rPr>
              <a:t>okumak</a:t>
            </a:r>
            <a:r>
              <a:rPr lang="en-US" sz="2100" dirty="0">
                <a:solidFill>
                  <a:srgbClr val="FFFFFF"/>
                </a:solidFill>
                <a:latin typeface="Arimo"/>
              </a:rPr>
              <a:t>, </a:t>
            </a:r>
            <a:r>
              <a:rPr lang="en-US" sz="2100" dirty="0" err="1">
                <a:solidFill>
                  <a:srgbClr val="FFFFFF"/>
                </a:solidFill>
                <a:latin typeface="Arimo"/>
              </a:rPr>
              <a:t>bu</a:t>
            </a:r>
            <a:r>
              <a:rPr lang="en-US" sz="2100" dirty="0">
                <a:solidFill>
                  <a:srgbClr val="FFFFFF"/>
                </a:solidFill>
                <a:latin typeface="Arimo"/>
              </a:rPr>
              <a:t> </a:t>
            </a:r>
            <a:r>
              <a:rPr lang="en-US" sz="2100" dirty="0" err="1">
                <a:solidFill>
                  <a:srgbClr val="FFFFFF"/>
                </a:solidFill>
                <a:latin typeface="Arimo"/>
              </a:rPr>
              <a:t>dili</a:t>
            </a:r>
            <a:r>
              <a:rPr lang="en-US" sz="2100" dirty="0">
                <a:solidFill>
                  <a:srgbClr val="FFFFFF"/>
                </a:solidFill>
                <a:latin typeface="Arimo"/>
              </a:rPr>
              <a:t> </a:t>
            </a:r>
            <a:r>
              <a:rPr lang="en-US" sz="2100" dirty="0" err="1">
                <a:solidFill>
                  <a:srgbClr val="FFFFFF"/>
                </a:solidFill>
                <a:latin typeface="Arimo"/>
              </a:rPr>
              <a:t>öğrenmek</a:t>
            </a:r>
            <a:r>
              <a:rPr lang="en-US" sz="2100" dirty="0">
                <a:solidFill>
                  <a:srgbClr val="FFFFFF"/>
                </a:solidFill>
                <a:latin typeface="Arimo"/>
              </a:rPr>
              <a:t> </a:t>
            </a:r>
            <a:r>
              <a:rPr lang="en-US" sz="2100" dirty="0" err="1">
                <a:solidFill>
                  <a:srgbClr val="FFFFFF"/>
                </a:solidFill>
                <a:latin typeface="Arimo"/>
              </a:rPr>
              <a:t>niyetinde</a:t>
            </a:r>
            <a:r>
              <a:rPr lang="en-US" sz="2100" dirty="0">
                <a:solidFill>
                  <a:srgbClr val="FFFFFF"/>
                </a:solidFill>
                <a:latin typeface="Arimo"/>
              </a:rPr>
              <a:t> </a:t>
            </a:r>
            <a:r>
              <a:rPr lang="en-US" sz="2100" dirty="0" err="1">
                <a:solidFill>
                  <a:srgbClr val="FFFFFF"/>
                </a:solidFill>
                <a:latin typeface="Arimo"/>
              </a:rPr>
              <a:t>olmayanlar</a:t>
            </a:r>
            <a:r>
              <a:rPr lang="en-US" sz="2100" dirty="0">
                <a:solidFill>
                  <a:srgbClr val="FFFFFF"/>
                </a:solidFill>
                <a:latin typeface="Arimo"/>
              </a:rPr>
              <a:t> </a:t>
            </a:r>
            <a:r>
              <a:rPr lang="en-US" sz="2100" dirty="0" err="1">
                <a:solidFill>
                  <a:srgbClr val="FFFFFF"/>
                </a:solidFill>
                <a:latin typeface="Arimo"/>
              </a:rPr>
              <a:t>için</a:t>
            </a:r>
            <a:r>
              <a:rPr lang="en-US" sz="2100" dirty="0">
                <a:solidFill>
                  <a:srgbClr val="FFFFFF"/>
                </a:solidFill>
                <a:latin typeface="Arimo"/>
              </a:rPr>
              <a:t> bile, </a:t>
            </a:r>
            <a:r>
              <a:rPr lang="en-US" sz="2100" dirty="0" err="1">
                <a:solidFill>
                  <a:srgbClr val="FFFFFF"/>
                </a:solidFill>
                <a:latin typeface="Arimo"/>
              </a:rPr>
              <a:t>gerçek</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zevktir</a:t>
            </a:r>
            <a:r>
              <a:rPr lang="en-US" sz="2100" dirty="0">
                <a:solidFill>
                  <a:srgbClr val="FFFFFF"/>
                </a:solidFill>
                <a:latin typeface="Arimo"/>
              </a:rPr>
              <a:t>. </a:t>
            </a:r>
            <a:r>
              <a:rPr lang="en-US" sz="2100" dirty="0" err="1">
                <a:solidFill>
                  <a:srgbClr val="FFFFFF"/>
                </a:solidFill>
                <a:latin typeface="Arimo"/>
              </a:rPr>
              <a:t>Türlü</a:t>
            </a:r>
            <a:r>
              <a:rPr lang="en-US" sz="2100" dirty="0">
                <a:solidFill>
                  <a:srgbClr val="FFFFFF"/>
                </a:solidFill>
                <a:latin typeface="Arimo"/>
              </a:rPr>
              <a:t> </a:t>
            </a:r>
            <a:r>
              <a:rPr lang="en-US" sz="2100" dirty="0" err="1">
                <a:solidFill>
                  <a:srgbClr val="FFFFFF"/>
                </a:solidFill>
                <a:latin typeface="Arimo"/>
              </a:rPr>
              <a:t>dil</a:t>
            </a:r>
            <a:r>
              <a:rPr lang="en-US" sz="2100" dirty="0">
                <a:solidFill>
                  <a:srgbClr val="FFFFFF"/>
                </a:solidFill>
                <a:latin typeface="Arimo"/>
              </a:rPr>
              <a:t> </a:t>
            </a:r>
            <a:r>
              <a:rPr lang="en-US" sz="2100" dirty="0" err="1">
                <a:solidFill>
                  <a:srgbClr val="FFFFFF"/>
                </a:solidFill>
                <a:latin typeface="Arimo"/>
              </a:rPr>
              <a:t>bilgisel</a:t>
            </a:r>
            <a:r>
              <a:rPr lang="en-US" sz="2100" dirty="0">
                <a:solidFill>
                  <a:srgbClr val="FFFFFF"/>
                </a:solidFill>
                <a:latin typeface="Arimo"/>
              </a:rPr>
              <a:t> </a:t>
            </a:r>
            <a:r>
              <a:rPr lang="en-US" sz="2100" dirty="0" err="1">
                <a:solidFill>
                  <a:srgbClr val="FFFFFF"/>
                </a:solidFill>
                <a:latin typeface="Arimo"/>
              </a:rPr>
              <a:t>biçimlerin</a:t>
            </a:r>
            <a:r>
              <a:rPr lang="en-US" sz="2100" dirty="0">
                <a:solidFill>
                  <a:srgbClr val="FFFFFF"/>
                </a:solidFill>
                <a:latin typeface="Arimo"/>
              </a:rPr>
              <a:t> </a:t>
            </a:r>
            <a:r>
              <a:rPr lang="en-US" sz="2100" dirty="0" err="1">
                <a:solidFill>
                  <a:srgbClr val="FFFFFF"/>
                </a:solidFill>
                <a:latin typeface="Arimo"/>
              </a:rPr>
              <a:t>belirlenmesindeki</a:t>
            </a:r>
            <a:r>
              <a:rPr lang="en-US" sz="2100" dirty="0">
                <a:solidFill>
                  <a:srgbClr val="FFFFFF"/>
                </a:solidFill>
                <a:latin typeface="Arimo"/>
              </a:rPr>
              <a:t> </a:t>
            </a:r>
            <a:r>
              <a:rPr lang="en-US" sz="2100" dirty="0" err="1">
                <a:solidFill>
                  <a:srgbClr val="FFFFFF"/>
                </a:solidFill>
                <a:latin typeface="Arimo"/>
              </a:rPr>
              <a:t>ustalık</a:t>
            </a:r>
            <a:r>
              <a:rPr lang="en-US" sz="2100" dirty="0">
                <a:solidFill>
                  <a:srgbClr val="FFFFFF"/>
                </a:solidFill>
                <a:latin typeface="Arimo"/>
              </a:rPr>
              <a:t>, ad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eylem</a:t>
            </a:r>
            <a:r>
              <a:rPr lang="en-US" sz="2100" dirty="0">
                <a:solidFill>
                  <a:srgbClr val="FFFFFF"/>
                </a:solidFill>
                <a:latin typeface="Arimo"/>
              </a:rPr>
              <a:t> </a:t>
            </a:r>
            <a:r>
              <a:rPr lang="en-US" sz="2100" dirty="0" err="1">
                <a:solidFill>
                  <a:srgbClr val="FFFFFF"/>
                </a:solidFill>
                <a:latin typeface="Arimo"/>
              </a:rPr>
              <a:t>çekimi</a:t>
            </a:r>
            <a:r>
              <a:rPr lang="en-US" sz="2100" dirty="0">
                <a:solidFill>
                  <a:srgbClr val="FFFFFF"/>
                </a:solidFill>
                <a:latin typeface="Arimo"/>
              </a:rPr>
              <a:t> </a:t>
            </a:r>
            <a:r>
              <a:rPr lang="en-US" sz="2100" dirty="0" err="1">
                <a:solidFill>
                  <a:srgbClr val="FFFFFF"/>
                </a:solidFill>
                <a:latin typeface="Arimo"/>
              </a:rPr>
              <a:t>sistemindeki</a:t>
            </a:r>
            <a:r>
              <a:rPr lang="en-US" sz="2100" dirty="0">
                <a:solidFill>
                  <a:srgbClr val="FFFFFF"/>
                </a:solidFill>
                <a:latin typeface="Arimo"/>
              </a:rPr>
              <a:t> </a:t>
            </a:r>
            <a:r>
              <a:rPr lang="en-US" sz="2100" dirty="0" err="1">
                <a:solidFill>
                  <a:srgbClr val="FFFFFF"/>
                </a:solidFill>
                <a:latin typeface="Arimo"/>
              </a:rPr>
              <a:t>düzenlilik</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bütün</a:t>
            </a:r>
            <a:r>
              <a:rPr lang="en-US" sz="2100" dirty="0">
                <a:solidFill>
                  <a:srgbClr val="FFFFFF"/>
                </a:solidFill>
                <a:latin typeface="Arimo"/>
              </a:rPr>
              <a:t> </a:t>
            </a:r>
            <a:r>
              <a:rPr lang="en-US" sz="2100" dirty="0" err="1">
                <a:solidFill>
                  <a:srgbClr val="FFFFFF"/>
                </a:solidFill>
                <a:latin typeface="Arimo"/>
              </a:rPr>
              <a:t>dil</a:t>
            </a:r>
            <a:r>
              <a:rPr lang="en-US" sz="2100" dirty="0">
                <a:solidFill>
                  <a:srgbClr val="FFFFFF"/>
                </a:solidFill>
                <a:latin typeface="Arimo"/>
              </a:rPr>
              <a:t> </a:t>
            </a:r>
            <a:r>
              <a:rPr lang="en-US" sz="2100" dirty="0" err="1">
                <a:solidFill>
                  <a:srgbClr val="FFFFFF"/>
                </a:solidFill>
                <a:latin typeface="Arimo"/>
              </a:rPr>
              <a:t>yapısındaki</a:t>
            </a:r>
            <a:r>
              <a:rPr lang="en-US" sz="2100" dirty="0">
                <a:solidFill>
                  <a:srgbClr val="FFFFFF"/>
                </a:solidFill>
                <a:latin typeface="Arimo"/>
              </a:rPr>
              <a:t> </a:t>
            </a:r>
            <a:r>
              <a:rPr lang="en-US" sz="2100" dirty="0" err="1">
                <a:solidFill>
                  <a:srgbClr val="FFFFFF"/>
                </a:solidFill>
                <a:latin typeface="Arimo"/>
              </a:rPr>
              <a:t>saydamlık</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kolayca</a:t>
            </a:r>
            <a:r>
              <a:rPr lang="en-US" sz="2100" dirty="0">
                <a:solidFill>
                  <a:srgbClr val="FFFFFF"/>
                </a:solidFill>
                <a:latin typeface="Arimo"/>
              </a:rPr>
              <a:t> </a:t>
            </a:r>
            <a:r>
              <a:rPr lang="en-US" sz="2100" dirty="0" err="1">
                <a:solidFill>
                  <a:srgbClr val="FFFFFF"/>
                </a:solidFill>
                <a:latin typeface="Arimo"/>
              </a:rPr>
              <a:t>anlaşılabilme</a:t>
            </a:r>
            <a:r>
              <a:rPr lang="en-US" sz="2100" dirty="0">
                <a:solidFill>
                  <a:srgbClr val="FFFFFF"/>
                </a:solidFill>
                <a:latin typeface="Arimo"/>
              </a:rPr>
              <a:t> </a:t>
            </a:r>
            <a:r>
              <a:rPr lang="en-US" sz="2100" dirty="0" err="1">
                <a:solidFill>
                  <a:srgbClr val="FFFFFF"/>
                </a:solidFill>
                <a:latin typeface="Arimo"/>
              </a:rPr>
              <a:t>yeteneği</a:t>
            </a:r>
            <a:r>
              <a:rPr lang="en-US" sz="2100" dirty="0">
                <a:solidFill>
                  <a:srgbClr val="FFFFFF"/>
                </a:solidFill>
                <a:latin typeface="Arimo"/>
              </a:rPr>
              <a:t>, </a:t>
            </a:r>
            <a:r>
              <a:rPr lang="en-US" sz="2100" dirty="0" err="1">
                <a:solidFill>
                  <a:srgbClr val="FFFFFF"/>
                </a:solidFill>
                <a:latin typeface="Arimo"/>
              </a:rPr>
              <a:t>insan</a:t>
            </a:r>
            <a:r>
              <a:rPr lang="en-US" sz="2100" dirty="0">
                <a:solidFill>
                  <a:srgbClr val="FFFFFF"/>
                </a:solidFill>
                <a:latin typeface="Arimo"/>
              </a:rPr>
              <a:t> </a:t>
            </a:r>
            <a:r>
              <a:rPr lang="en-US" sz="2100" dirty="0" err="1">
                <a:solidFill>
                  <a:srgbClr val="FFFFFF"/>
                </a:solidFill>
                <a:latin typeface="Arimo"/>
              </a:rPr>
              <a:t>zekâsının</a:t>
            </a:r>
            <a:r>
              <a:rPr lang="en-US" sz="2100" dirty="0">
                <a:solidFill>
                  <a:srgbClr val="FFFFFF"/>
                </a:solidFill>
                <a:latin typeface="Arimo"/>
              </a:rPr>
              <a:t> </a:t>
            </a:r>
            <a:r>
              <a:rPr lang="en-US" sz="2100" dirty="0" err="1">
                <a:solidFill>
                  <a:srgbClr val="FFFFFF"/>
                </a:solidFill>
                <a:latin typeface="Arimo"/>
              </a:rPr>
              <a:t>dil</a:t>
            </a:r>
            <a:r>
              <a:rPr lang="en-US" sz="2100" dirty="0">
                <a:solidFill>
                  <a:srgbClr val="FFFFFF"/>
                </a:solidFill>
                <a:latin typeface="Arimo"/>
              </a:rPr>
              <a:t> </a:t>
            </a:r>
            <a:r>
              <a:rPr lang="en-US" sz="2100" dirty="0" err="1">
                <a:solidFill>
                  <a:srgbClr val="FFFFFF"/>
                </a:solidFill>
                <a:latin typeface="Arimo"/>
              </a:rPr>
              <a:t>aracılığıyla</a:t>
            </a:r>
            <a:r>
              <a:rPr lang="en-US" sz="2100" dirty="0">
                <a:solidFill>
                  <a:srgbClr val="FFFFFF"/>
                </a:solidFill>
                <a:latin typeface="Arimo"/>
              </a:rPr>
              <a:t> </a:t>
            </a:r>
            <a:r>
              <a:rPr lang="en-US" sz="2100" dirty="0" err="1">
                <a:solidFill>
                  <a:srgbClr val="FFFFFF"/>
                </a:solidFill>
                <a:latin typeface="Arimo"/>
              </a:rPr>
              <a:t>beliren</a:t>
            </a:r>
            <a:r>
              <a:rPr lang="en-US" sz="2100" dirty="0">
                <a:solidFill>
                  <a:srgbClr val="FFFFFF"/>
                </a:solidFill>
                <a:latin typeface="Arimo"/>
              </a:rPr>
              <a:t> </a:t>
            </a:r>
            <a:r>
              <a:rPr lang="en-US" sz="2100" dirty="0" err="1">
                <a:solidFill>
                  <a:srgbClr val="FFFFFF"/>
                </a:solidFill>
                <a:latin typeface="Arimo"/>
              </a:rPr>
              <a:t>üstün</a:t>
            </a:r>
            <a:r>
              <a:rPr lang="en-US" sz="2100" dirty="0">
                <a:solidFill>
                  <a:srgbClr val="FFFFFF"/>
                </a:solidFill>
                <a:latin typeface="Arimo"/>
              </a:rPr>
              <a:t> </a:t>
            </a:r>
            <a:r>
              <a:rPr lang="en-US" sz="2100" dirty="0" err="1">
                <a:solidFill>
                  <a:srgbClr val="FFFFFF"/>
                </a:solidFill>
                <a:latin typeface="Arimo"/>
              </a:rPr>
              <a:t>gücünü</a:t>
            </a:r>
            <a:r>
              <a:rPr lang="en-US" sz="2100" dirty="0">
                <a:solidFill>
                  <a:srgbClr val="FFFFFF"/>
                </a:solidFill>
                <a:latin typeface="Arimo"/>
              </a:rPr>
              <a:t> </a:t>
            </a:r>
            <a:r>
              <a:rPr lang="en-US" sz="2100" dirty="0" err="1">
                <a:solidFill>
                  <a:srgbClr val="FFFFFF"/>
                </a:solidFill>
                <a:latin typeface="Arimo"/>
              </a:rPr>
              <a:t>kavrayabilenlerde</a:t>
            </a:r>
            <a:r>
              <a:rPr lang="en-US" sz="2100" dirty="0">
                <a:solidFill>
                  <a:srgbClr val="FFFFFF"/>
                </a:solidFill>
                <a:latin typeface="Arimo"/>
              </a:rPr>
              <a:t> </a:t>
            </a:r>
            <a:r>
              <a:rPr lang="en-US" sz="2100" dirty="0" err="1">
                <a:solidFill>
                  <a:srgbClr val="FFFFFF"/>
                </a:solidFill>
                <a:latin typeface="Arimo"/>
              </a:rPr>
              <a:t>hayranlık</a:t>
            </a:r>
            <a:r>
              <a:rPr lang="en-US" sz="2100" dirty="0">
                <a:solidFill>
                  <a:srgbClr val="FFFFFF"/>
                </a:solidFill>
                <a:latin typeface="Arimo"/>
              </a:rPr>
              <a:t> </a:t>
            </a:r>
            <a:r>
              <a:rPr lang="en-US" sz="2100" dirty="0" err="1">
                <a:solidFill>
                  <a:srgbClr val="FFFFFF"/>
                </a:solidFill>
                <a:latin typeface="Arimo"/>
              </a:rPr>
              <a:t>uyandırmaktadır</a:t>
            </a:r>
            <a:r>
              <a:rPr lang="en-US" sz="2100" dirty="0">
                <a:solidFill>
                  <a:srgbClr val="FFFFFF"/>
                </a:solidFill>
                <a:latin typeface="Arimo"/>
              </a:rPr>
              <a:t>. </a:t>
            </a:r>
            <a:r>
              <a:rPr lang="en-US" sz="2100" dirty="0" err="1">
                <a:solidFill>
                  <a:srgbClr val="FFFFFF"/>
                </a:solidFill>
                <a:latin typeface="Arimo"/>
              </a:rPr>
              <a:t>Türkçe</a:t>
            </a:r>
            <a:r>
              <a:rPr lang="en-US" sz="2100" dirty="0">
                <a:solidFill>
                  <a:srgbClr val="FFFFFF"/>
                </a:solidFill>
                <a:latin typeface="Arimo"/>
              </a:rPr>
              <a:t>, </a:t>
            </a:r>
            <a:r>
              <a:rPr lang="en-US" sz="2100" dirty="0" err="1">
                <a:solidFill>
                  <a:srgbClr val="FFFFFF"/>
                </a:solidFill>
                <a:latin typeface="Arimo"/>
              </a:rPr>
              <a:t>Türk</a:t>
            </a:r>
            <a:r>
              <a:rPr lang="en-US" sz="2100" dirty="0">
                <a:solidFill>
                  <a:srgbClr val="FFFFFF"/>
                </a:solidFill>
                <a:latin typeface="Arimo"/>
              </a:rPr>
              <a:t> </a:t>
            </a:r>
            <a:r>
              <a:rPr lang="en-US" sz="2100" dirty="0" err="1">
                <a:solidFill>
                  <a:srgbClr val="FFFFFF"/>
                </a:solidFill>
                <a:latin typeface="Arimo"/>
              </a:rPr>
              <a:t>düşüncesinin</a:t>
            </a:r>
            <a:r>
              <a:rPr lang="en-US" sz="2100" dirty="0">
                <a:solidFill>
                  <a:srgbClr val="FFFFFF"/>
                </a:solidFill>
                <a:latin typeface="Arimo"/>
              </a:rPr>
              <a:t> </a:t>
            </a:r>
            <a:r>
              <a:rPr lang="en-US" sz="2100" dirty="0" err="1">
                <a:solidFill>
                  <a:srgbClr val="FFFFFF"/>
                </a:solidFill>
                <a:latin typeface="Arimo"/>
              </a:rPr>
              <a:t>yaratıcı</a:t>
            </a:r>
            <a:r>
              <a:rPr lang="en-US" sz="2100" dirty="0">
                <a:solidFill>
                  <a:srgbClr val="FFFFFF"/>
                </a:solidFill>
                <a:latin typeface="Arimo"/>
              </a:rPr>
              <a:t> </a:t>
            </a:r>
            <a:r>
              <a:rPr lang="en-US" sz="2100" dirty="0" err="1">
                <a:solidFill>
                  <a:srgbClr val="FFFFFF"/>
                </a:solidFill>
                <a:latin typeface="Arimo"/>
              </a:rPr>
              <a:t>gücünün</a:t>
            </a:r>
            <a:r>
              <a:rPr lang="en-US" sz="2100" dirty="0">
                <a:solidFill>
                  <a:srgbClr val="FFFFFF"/>
                </a:solidFill>
                <a:latin typeface="Arimo"/>
              </a:rPr>
              <a:t> </a:t>
            </a:r>
            <a:r>
              <a:rPr lang="en-US" sz="2100" dirty="0" err="1">
                <a:solidFill>
                  <a:srgbClr val="FFFFFF"/>
                </a:solidFill>
                <a:latin typeface="Arimo"/>
              </a:rPr>
              <a:t>eseridir</a:t>
            </a:r>
            <a:r>
              <a:rPr lang="en-US" sz="2100" dirty="0">
                <a:solidFill>
                  <a:srgbClr val="FFFFFF"/>
                </a:solidFill>
                <a:latin typeface="Arimo"/>
              </a:rPr>
              <a:t>. </a:t>
            </a:r>
            <a:r>
              <a:rPr lang="en-US" sz="2100" dirty="0" err="1">
                <a:solidFill>
                  <a:srgbClr val="FFFFFF"/>
                </a:solidFill>
                <a:latin typeface="Arimo"/>
              </a:rPr>
              <a:t>Türkçe</a:t>
            </a:r>
            <a:r>
              <a:rPr lang="en-US" sz="2100" dirty="0">
                <a:solidFill>
                  <a:srgbClr val="FFFFFF"/>
                </a:solidFill>
                <a:latin typeface="Arimo"/>
              </a:rPr>
              <a:t>, </a:t>
            </a:r>
            <a:r>
              <a:rPr lang="en-US" sz="2100" dirty="0" err="1">
                <a:solidFill>
                  <a:srgbClr val="FFFFFF"/>
                </a:solidFill>
                <a:latin typeface="Arimo"/>
              </a:rPr>
              <a:t>insan</a:t>
            </a:r>
            <a:r>
              <a:rPr lang="en-US" sz="2100" dirty="0">
                <a:solidFill>
                  <a:srgbClr val="FFFFFF"/>
                </a:solidFill>
                <a:latin typeface="Arimo"/>
              </a:rPr>
              <a:t> </a:t>
            </a:r>
            <a:r>
              <a:rPr lang="en-US" sz="2100" dirty="0" err="1">
                <a:solidFill>
                  <a:srgbClr val="FFFFFF"/>
                </a:solidFill>
                <a:latin typeface="Arimo"/>
              </a:rPr>
              <a:t>aklının</a:t>
            </a:r>
            <a:r>
              <a:rPr lang="en-US" sz="2100" dirty="0">
                <a:solidFill>
                  <a:srgbClr val="FFFFFF"/>
                </a:solidFill>
                <a:latin typeface="Arimo"/>
              </a:rPr>
              <a:t> </a:t>
            </a:r>
            <a:r>
              <a:rPr lang="en-US" sz="2100" dirty="0" err="1">
                <a:solidFill>
                  <a:srgbClr val="FFFFFF"/>
                </a:solidFill>
                <a:latin typeface="Arimo"/>
              </a:rPr>
              <a:t>üstün</a:t>
            </a:r>
            <a:r>
              <a:rPr lang="en-US" sz="2100" dirty="0">
                <a:solidFill>
                  <a:srgbClr val="FFFFFF"/>
                </a:solidFill>
                <a:latin typeface="Arimo"/>
              </a:rPr>
              <a:t> </a:t>
            </a:r>
            <a:r>
              <a:rPr lang="en-US" sz="2100" dirty="0" err="1">
                <a:solidFill>
                  <a:srgbClr val="FFFFFF"/>
                </a:solidFill>
                <a:latin typeface="Arimo"/>
              </a:rPr>
              <a:t>kudretinin</a:t>
            </a:r>
            <a:r>
              <a:rPr lang="en-US" sz="2100" dirty="0">
                <a:solidFill>
                  <a:srgbClr val="FFFFFF"/>
                </a:solidFill>
                <a:latin typeface="Arimo"/>
              </a:rPr>
              <a:t> </a:t>
            </a:r>
            <a:r>
              <a:rPr lang="en-US" sz="2100" dirty="0" err="1">
                <a:solidFill>
                  <a:srgbClr val="FFFFFF"/>
                </a:solidFill>
                <a:latin typeface="Arimo"/>
              </a:rPr>
              <a:t>ürünüdür</a:t>
            </a:r>
            <a:r>
              <a:rPr lang="en-US" sz="2100" dirty="0">
                <a:solidFill>
                  <a:srgbClr val="FFFFFF"/>
                </a:solidFill>
                <a:latin typeface="Arimo"/>
              </a:rPr>
              <a:t>. </a:t>
            </a:r>
            <a:r>
              <a:rPr lang="en-US" sz="2100" dirty="0" err="1">
                <a:solidFill>
                  <a:srgbClr val="FFFFFF"/>
                </a:solidFill>
                <a:latin typeface="Arimo"/>
              </a:rPr>
              <a:t>Türkçe</a:t>
            </a:r>
            <a:r>
              <a:rPr lang="en-US" sz="2100" dirty="0">
                <a:solidFill>
                  <a:srgbClr val="FFFFFF"/>
                </a:solidFill>
                <a:latin typeface="Arimo"/>
              </a:rPr>
              <a:t> </a:t>
            </a:r>
            <a:r>
              <a:rPr lang="en-US" sz="2100" dirty="0" err="1">
                <a:solidFill>
                  <a:srgbClr val="FFFFFF"/>
                </a:solidFill>
                <a:latin typeface="Arimo"/>
              </a:rPr>
              <a:t>kadar</a:t>
            </a:r>
            <a:r>
              <a:rPr lang="en-US" sz="2100" dirty="0">
                <a:solidFill>
                  <a:srgbClr val="FFFFFF"/>
                </a:solidFill>
                <a:latin typeface="Arimo"/>
              </a:rPr>
              <a:t> </a:t>
            </a:r>
            <a:r>
              <a:rPr lang="en-US" sz="2100" dirty="0" err="1">
                <a:solidFill>
                  <a:srgbClr val="FFFFFF"/>
                </a:solidFill>
                <a:latin typeface="Arimo"/>
              </a:rPr>
              <a:t>kolay</a:t>
            </a:r>
            <a:r>
              <a:rPr lang="en-US" sz="2100" dirty="0">
                <a:solidFill>
                  <a:srgbClr val="FFFFFF"/>
                </a:solidFill>
                <a:latin typeface="Arimo"/>
              </a:rPr>
              <a:t> </a:t>
            </a:r>
            <a:r>
              <a:rPr lang="en-US" sz="2100" dirty="0" err="1">
                <a:solidFill>
                  <a:srgbClr val="FFFFFF"/>
                </a:solidFill>
                <a:latin typeface="Arimo"/>
              </a:rPr>
              <a:t>anlaşılan</a:t>
            </a:r>
            <a:r>
              <a:rPr lang="en-US" sz="2100" dirty="0">
                <a:solidFill>
                  <a:srgbClr val="FFFFFF"/>
                </a:solidFill>
                <a:latin typeface="Arimo"/>
              </a:rPr>
              <a:t>, </a:t>
            </a:r>
            <a:r>
              <a:rPr lang="en-US" sz="2100" dirty="0" err="1">
                <a:solidFill>
                  <a:srgbClr val="FFFFFF"/>
                </a:solidFill>
                <a:latin typeface="Arimo"/>
              </a:rPr>
              <a:t>insana</a:t>
            </a:r>
            <a:r>
              <a:rPr lang="en-US" sz="2100" dirty="0">
                <a:solidFill>
                  <a:srgbClr val="FFFFFF"/>
                </a:solidFill>
                <a:latin typeface="Arimo"/>
              </a:rPr>
              <a:t> her </a:t>
            </a:r>
            <a:r>
              <a:rPr lang="en-US" sz="2100" dirty="0" err="1">
                <a:solidFill>
                  <a:srgbClr val="FFFFFF"/>
                </a:solidFill>
                <a:latin typeface="Arimo"/>
              </a:rPr>
              <a:t>okunuşunda</a:t>
            </a:r>
            <a:r>
              <a:rPr lang="en-US" sz="2100" dirty="0">
                <a:solidFill>
                  <a:srgbClr val="FFFFFF"/>
                </a:solidFill>
                <a:latin typeface="Arimo"/>
              </a:rPr>
              <a:t> </a:t>
            </a:r>
            <a:r>
              <a:rPr lang="en-US" sz="2100" dirty="0" err="1">
                <a:solidFill>
                  <a:srgbClr val="FFFFFF"/>
                </a:solidFill>
                <a:latin typeface="Arimo"/>
              </a:rPr>
              <a:t>zevk</a:t>
            </a:r>
            <a:r>
              <a:rPr lang="en-US" sz="2100" dirty="0">
                <a:solidFill>
                  <a:srgbClr val="FFFFFF"/>
                </a:solidFill>
                <a:latin typeface="Arimo"/>
              </a:rPr>
              <a:t> </a:t>
            </a:r>
            <a:r>
              <a:rPr lang="en-US" sz="2100" dirty="0" err="1">
                <a:solidFill>
                  <a:srgbClr val="FFFFFF"/>
                </a:solidFill>
                <a:latin typeface="Arimo"/>
              </a:rPr>
              <a:t>verici</a:t>
            </a:r>
            <a:r>
              <a:rPr lang="en-US" sz="2100" dirty="0">
                <a:solidFill>
                  <a:srgbClr val="FFFFFF"/>
                </a:solidFill>
                <a:latin typeface="Arimo"/>
              </a:rPr>
              <a:t> </a:t>
            </a:r>
            <a:r>
              <a:rPr lang="en-US" sz="2100" dirty="0" err="1">
                <a:solidFill>
                  <a:srgbClr val="FFFFFF"/>
                </a:solidFill>
                <a:latin typeface="Arimo"/>
              </a:rPr>
              <a:t>pek</a:t>
            </a:r>
            <a:r>
              <a:rPr lang="en-US" sz="2100" dirty="0">
                <a:solidFill>
                  <a:srgbClr val="FFFFFF"/>
                </a:solidFill>
                <a:latin typeface="Arimo"/>
              </a:rPr>
              <a:t> </a:t>
            </a:r>
            <a:r>
              <a:rPr lang="en-US" sz="2100" dirty="0" err="1">
                <a:solidFill>
                  <a:srgbClr val="FFFFFF"/>
                </a:solidFill>
                <a:latin typeface="Arimo"/>
              </a:rPr>
              <a:t>az</a:t>
            </a:r>
            <a:r>
              <a:rPr lang="en-US" sz="2100" dirty="0">
                <a:solidFill>
                  <a:srgbClr val="FFFFFF"/>
                </a:solidFill>
                <a:latin typeface="Arimo"/>
              </a:rPr>
              <a:t> </a:t>
            </a:r>
            <a:r>
              <a:rPr lang="en-US" sz="2100" dirty="0" err="1">
                <a:solidFill>
                  <a:srgbClr val="FFFFFF"/>
                </a:solidFill>
                <a:latin typeface="Arimo"/>
              </a:rPr>
              <a:t>dil</a:t>
            </a:r>
            <a:r>
              <a:rPr lang="en-US" sz="2100" dirty="0">
                <a:solidFill>
                  <a:srgbClr val="FFFFFF"/>
                </a:solidFill>
                <a:latin typeface="Arimo"/>
              </a:rPr>
              <a:t> </a:t>
            </a:r>
            <a:r>
              <a:rPr lang="en-US" sz="2100" dirty="0" err="1">
                <a:solidFill>
                  <a:srgbClr val="FFFFFF"/>
                </a:solidFill>
                <a:latin typeface="Arimo"/>
              </a:rPr>
              <a:t>vardır</a:t>
            </a:r>
            <a:r>
              <a:rPr lang="en-US" sz="2100" dirty="0">
                <a:solidFill>
                  <a:srgbClr val="FFFFFF"/>
                </a:solidFill>
                <a:latin typeface="Arimo"/>
              </a:rPr>
              <a:t>.” (Max Müller) </a:t>
            </a:r>
          </a:p>
          <a:p>
            <a:pPr algn="just">
              <a:lnSpc>
                <a:spcPts val="2940"/>
              </a:lnSpc>
            </a:pPr>
            <a:endParaRPr lang="en-US" sz="2100" dirty="0">
              <a:solidFill>
                <a:srgbClr val="FFFFFF"/>
              </a:solidFill>
              <a:latin typeface="Arimo"/>
            </a:endParaRPr>
          </a:p>
          <a:p>
            <a:pPr algn="just">
              <a:lnSpc>
                <a:spcPts val="2940"/>
              </a:lnSpc>
            </a:pPr>
            <a:r>
              <a:rPr lang="en-US" sz="2100" dirty="0">
                <a:solidFill>
                  <a:srgbClr val="FFFFFF"/>
                </a:solidFill>
                <a:latin typeface="Arimo"/>
              </a:rPr>
              <a:t>“</a:t>
            </a:r>
            <a:r>
              <a:rPr lang="en-US" sz="2100" dirty="0" err="1">
                <a:solidFill>
                  <a:srgbClr val="FFFFFF"/>
                </a:solidFill>
                <a:latin typeface="Arimo"/>
              </a:rPr>
              <a:t>Bütün</a:t>
            </a:r>
            <a:r>
              <a:rPr lang="en-US" sz="2100" dirty="0">
                <a:solidFill>
                  <a:srgbClr val="FFFFFF"/>
                </a:solidFill>
                <a:latin typeface="Arimo"/>
              </a:rPr>
              <a:t> </a:t>
            </a:r>
            <a:r>
              <a:rPr lang="en-US" sz="2100" dirty="0" err="1">
                <a:solidFill>
                  <a:srgbClr val="FFFFFF"/>
                </a:solidFill>
                <a:latin typeface="Arimo"/>
              </a:rPr>
              <a:t>düşünce</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hisleri</a:t>
            </a:r>
            <a:r>
              <a:rPr lang="en-US" sz="2100" dirty="0">
                <a:solidFill>
                  <a:srgbClr val="FFFFFF"/>
                </a:solidFill>
                <a:latin typeface="Arimo"/>
              </a:rPr>
              <a:t> en </a:t>
            </a:r>
            <a:r>
              <a:rPr lang="en-US" sz="2100" dirty="0" err="1">
                <a:solidFill>
                  <a:srgbClr val="FFFFFF"/>
                </a:solidFill>
                <a:latin typeface="Arimo"/>
              </a:rPr>
              <a:t>mükemmel</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şekilde</a:t>
            </a:r>
            <a:r>
              <a:rPr lang="en-US" sz="2100" dirty="0">
                <a:solidFill>
                  <a:srgbClr val="FFFFFF"/>
                </a:solidFill>
                <a:latin typeface="Arimo"/>
              </a:rPr>
              <a:t> </a:t>
            </a:r>
            <a:r>
              <a:rPr lang="en-US" sz="2100" dirty="0" err="1">
                <a:solidFill>
                  <a:srgbClr val="FFFFFF"/>
                </a:solidFill>
                <a:latin typeface="Arimo"/>
              </a:rPr>
              <a:t>ifade</a:t>
            </a:r>
            <a:r>
              <a:rPr lang="en-US" sz="2100" dirty="0">
                <a:solidFill>
                  <a:srgbClr val="FFFFFF"/>
                </a:solidFill>
                <a:latin typeface="Arimo"/>
              </a:rPr>
              <a:t> </a:t>
            </a:r>
            <a:r>
              <a:rPr lang="en-US" sz="2100" dirty="0" err="1">
                <a:solidFill>
                  <a:srgbClr val="FFFFFF"/>
                </a:solidFill>
                <a:latin typeface="Arimo"/>
              </a:rPr>
              <a:t>eden</a:t>
            </a:r>
            <a:r>
              <a:rPr lang="en-US" sz="2100" dirty="0">
                <a:solidFill>
                  <a:srgbClr val="FFFFFF"/>
                </a:solidFill>
                <a:latin typeface="Arimo"/>
              </a:rPr>
              <a:t> </a:t>
            </a:r>
            <a:r>
              <a:rPr lang="en-US" sz="2100" dirty="0" err="1">
                <a:solidFill>
                  <a:srgbClr val="FFFFFF"/>
                </a:solidFill>
                <a:latin typeface="Arimo"/>
              </a:rPr>
              <a:t>Türkçe</a:t>
            </a:r>
            <a:r>
              <a:rPr lang="en-US" sz="2100" dirty="0">
                <a:solidFill>
                  <a:srgbClr val="FFFFFF"/>
                </a:solidFill>
                <a:latin typeface="Arimo"/>
              </a:rPr>
              <a:t>,  o </a:t>
            </a:r>
            <a:r>
              <a:rPr lang="en-US" sz="2100" dirty="0" err="1">
                <a:solidFill>
                  <a:srgbClr val="FFFFFF"/>
                </a:solidFill>
                <a:latin typeface="Arimo"/>
              </a:rPr>
              <a:t>kadar</a:t>
            </a:r>
            <a:r>
              <a:rPr lang="en-US" sz="2100" dirty="0">
                <a:solidFill>
                  <a:srgbClr val="FFFFFF"/>
                </a:solidFill>
                <a:latin typeface="Arimo"/>
              </a:rPr>
              <a:t> </a:t>
            </a:r>
            <a:r>
              <a:rPr lang="en-US" sz="2100" dirty="0" err="1">
                <a:solidFill>
                  <a:srgbClr val="FFFFFF"/>
                </a:solidFill>
                <a:latin typeface="Arimo"/>
              </a:rPr>
              <a:t>zengin</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kelime</a:t>
            </a:r>
            <a:r>
              <a:rPr lang="en-US" sz="2100" dirty="0">
                <a:solidFill>
                  <a:srgbClr val="FFFFFF"/>
                </a:solidFill>
                <a:latin typeface="Arimo"/>
              </a:rPr>
              <a:t> </a:t>
            </a:r>
            <a:r>
              <a:rPr lang="en-US" sz="2100" dirty="0" err="1">
                <a:solidFill>
                  <a:srgbClr val="FFFFFF"/>
                </a:solidFill>
                <a:latin typeface="Arimo"/>
              </a:rPr>
              <a:t>hazinesine</a:t>
            </a:r>
            <a:r>
              <a:rPr lang="en-US" sz="2100" dirty="0">
                <a:solidFill>
                  <a:srgbClr val="FFFFFF"/>
                </a:solidFill>
                <a:latin typeface="Arimo"/>
              </a:rPr>
              <a:t> </a:t>
            </a:r>
            <a:r>
              <a:rPr lang="en-US" sz="2100" dirty="0" err="1">
                <a:solidFill>
                  <a:srgbClr val="FFFFFF"/>
                </a:solidFill>
                <a:latin typeface="Arimo"/>
              </a:rPr>
              <a:t>sahiptir</a:t>
            </a:r>
            <a:r>
              <a:rPr lang="en-US" sz="2100" dirty="0">
                <a:solidFill>
                  <a:srgbClr val="FFFFFF"/>
                </a:solidFill>
                <a:latin typeface="Arimo"/>
              </a:rPr>
              <a:t> </a:t>
            </a:r>
            <a:r>
              <a:rPr lang="en-US" sz="2100" dirty="0" err="1">
                <a:solidFill>
                  <a:srgbClr val="FFFFFF"/>
                </a:solidFill>
                <a:latin typeface="Arimo"/>
              </a:rPr>
              <a:t>ki</a:t>
            </a:r>
            <a:r>
              <a:rPr lang="en-US" sz="2100" dirty="0">
                <a:solidFill>
                  <a:srgbClr val="FFFFFF"/>
                </a:solidFill>
                <a:latin typeface="Arimo"/>
              </a:rPr>
              <a:t>, </a:t>
            </a:r>
            <a:r>
              <a:rPr lang="en-US" sz="2100" dirty="0" err="1">
                <a:solidFill>
                  <a:srgbClr val="FFFFFF"/>
                </a:solidFill>
                <a:latin typeface="Arimo"/>
              </a:rPr>
              <a:t>herkes</a:t>
            </a:r>
            <a:r>
              <a:rPr lang="en-US" sz="2100" dirty="0">
                <a:solidFill>
                  <a:srgbClr val="FFFFFF"/>
                </a:solidFill>
                <a:latin typeface="Arimo"/>
              </a:rPr>
              <a:t> </a:t>
            </a:r>
            <a:r>
              <a:rPr lang="en-US" sz="2100" dirty="0" err="1">
                <a:solidFill>
                  <a:srgbClr val="FFFFFF"/>
                </a:solidFill>
                <a:latin typeface="Arimo"/>
              </a:rPr>
              <a:t>bu</a:t>
            </a:r>
            <a:r>
              <a:rPr lang="en-US" sz="2100" dirty="0">
                <a:solidFill>
                  <a:srgbClr val="FFFFFF"/>
                </a:solidFill>
                <a:latin typeface="Arimo"/>
              </a:rPr>
              <a:t> </a:t>
            </a:r>
            <a:r>
              <a:rPr lang="en-US" sz="2100" dirty="0" err="1">
                <a:solidFill>
                  <a:srgbClr val="FFFFFF"/>
                </a:solidFill>
                <a:latin typeface="Arimo"/>
              </a:rPr>
              <a:t>dile</a:t>
            </a:r>
            <a:r>
              <a:rPr lang="en-US" sz="2100" dirty="0">
                <a:solidFill>
                  <a:srgbClr val="FFFFFF"/>
                </a:solidFill>
                <a:latin typeface="Arimo"/>
              </a:rPr>
              <a:t> </a:t>
            </a:r>
            <a:r>
              <a:rPr lang="en-US" sz="2100" dirty="0" err="1">
                <a:solidFill>
                  <a:srgbClr val="FFFFFF"/>
                </a:solidFill>
                <a:latin typeface="Arimo"/>
              </a:rPr>
              <a:t>hayranlıkla</a:t>
            </a:r>
            <a:r>
              <a:rPr lang="en-US" sz="2100" dirty="0">
                <a:solidFill>
                  <a:srgbClr val="FFFFFF"/>
                </a:solidFill>
                <a:latin typeface="Arimo"/>
              </a:rPr>
              <a:t> </a:t>
            </a:r>
            <a:r>
              <a:rPr lang="en-US" sz="2100" dirty="0" err="1">
                <a:solidFill>
                  <a:srgbClr val="FFFFFF"/>
                </a:solidFill>
                <a:latin typeface="Arimo"/>
              </a:rPr>
              <a:t>bakmakta</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onu</a:t>
            </a:r>
            <a:r>
              <a:rPr lang="en-US" sz="2100" dirty="0">
                <a:solidFill>
                  <a:srgbClr val="FFFFFF"/>
                </a:solidFill>
                <a:latin typeface="Arimo"/>
              </a:rPr>
              <a:t> en </a:t>
            </a:r>
            <a:r>
              <a:rPr lang="en-US" sz="2100" dirty="0" err="1">
                <a:solidFill>
                  <a:srgbClr val="FFFFFF"/>
                </a:solidFill>
                <a:latin typeface="Arimo"/>
              </a:rPr>
              <a:t>mükemmel</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bilim</a:t>
            </a:r>
            <a:r>
              <a:rPr lang="en-US" sz="2100" dirty="0">
                <a:solidFill>
                  <a:srgbClr val="FFFFFF"/>
                </a:solidFill>
                <a:latin typeface="Arimo"/>
              </a:rPr>
              <a:t> </a:t>
            </a:r>
            <a:r>
              <a:rPr lang="en-US" sz="2100" dirty="0" err="1">
                <a:solidFill>
                  <a:srgbClr val="FFFFFF"/>
                </a:solidFill>
                <a:latin typeface="Arimo"/>
              </a:rPr>
              <a:t>dili</a:t>
            </a:r>
            <a:r>
              <a:rPr lang="en-US" sz="2100" dirty="0">
                <a:solidFill>
                  <a:srgbClr val="FFFFFF"/>
                </a:solidFill>
                <a:latin typeface="Arimo"/>
              </a:rPr>
              <a:t> </a:t>
            </a:r>
            <a:r>
              <a:rPr lang="en-US" sz="2100" dirty="0" err="1">
                <a:solidFill>
                  <a:srgbClr val="FFFFFF"/>
                </a:solidFill>
                <a:latin typeface="Arimo"/>
              </a:rPr>
              <a:t>olarak</a:t>
            </a:r>
            <a:r>
              <a:rPr lang="en-US" sz="2100" dirty="0">
                <a:solidFill>
                  <a:srgbClr val="FFFFFF"/>
                </a:solidFill>
                <a:latin typeface="Arimo"/>
              </a:rPr>
              <a:t> </a:t>
            </a:r>
            <a:r>
              <a:rPr lang="en-US" sz="2100" dirty="0" err="1">
                <a:solidFill>
                  <a:srgbClr val="FFFFFF"/>
                </a:solidFill>
                <a:latin typeface="Arimo"/>
              </a:rPr>
              <a:t>kabul</a:t>
            </a:r>
            <a:r>
              <a:rPr lang="en-US" sz="2100" dirty="0">
                <a:solidFill>
                  <a:srgbClr val="FFFFFF"/>
                </a:solidFill>
                <a:latin typeface="Arimo"/>
              </a:rPr>
              <a:t> </a:t>
            </a:r>
            <a:r>
              <a:rPr lang="en-US" sz="2100" dirty="0" err="1">
                <a:solidFill>
                  <a:srgbClr val="FFFFFF"/>
                </a:solidFill>
                <a:latin typeface="Arimo"/>
              </a:rPr>
              <a:t>etmektedir</a:t>
            </a:r>
            <a:r>
              <a:rPr lang="en-US" sz="2100" dirty="0">
                <a:solidFill>
                  <a:srgbClr val="FFFFFF"/>
                </a:solidFill>
                <a:latin typeface="Arimo"/>
              </a:rPr>
              <a:t>.” (Herbert W. </a:t>
            </a:r>
            <a:r>
              <a:rPr lang="en-US" sz="2100" dirty="0" err="1">
                <a:solidFill>
                  <a:srgbClr val="FFFFFF"/>
                </a:solidFill>
                <a:latin typeface="Arimo"/>
              </a:rPr>
              <a:t>Duda</a:t>
            </a:r>
            <a:r>
              <a:rPr lang="en-US" sz="2100" dirty="0">
                <a:solidFill>
                  <a:srgbClr val="FFFFFF"/>
                </a:solidFill>
                <a:latin typeface="Arimo"/>
              </a:rPr>
              <a:t>)</a:t>
            </a:r>
          </a:p>
          <a:p>
            <a:pPr algn="just">
              <a:lnSpc>
                <a:spcPts val="2940"/>
              </a:lnSpc>
            </a:pPr>
            <a:endParaRPr lang="en-US" sz="2100" dirty="0">
              <a:solidFill>
                <a:srgbClr val="FFFFFF"/>
              </a:solidFill>
              <a:latin typeface="Arimo"/>
            </a:endParaRPr>
          </a:p>
          <a:p>
            <a:pPr algn="just">
              <a:lnSpc>
                <a:spcPts val="2940"/>
              </a:lnSpc>
            </a:pPr>
            <a:r>
              <a:rPr lang="en-US" sz="2100" dirty="0">
                <a:solidFill>
                  <a:srgbClr val="FFFFFF"/>
                </a:solidFill>
                <a:latin typeface="Arimo"/>
              </a:rPr>
              <a:t>“</a:t>
            </a:r>
            <a:r>
              <a:rPr lang="en-US" sz="2100" dirty="0" err="1">
                <a:solidFill>
                  <a:srgbClr val="FFFFFF"/>
                </a:solidFill>
                <a:latin typeface="Arimo"/>
              </a:rPr>
              <a:t>Türk</a:t>
            </a:r>
            <a:r>
              <a:rPr lang="en-US" sz="2100" dirty="0">
                <a:solidFill>
                  <a:srgbClr val="FFFFFF"/>
                </a:solidFill>
                <a:latin typeface="Arimo"/>
              </a:rPr>
              <a:t> </a:t>
            </a:r>
            <a:r>
              <a:rPr lang="en-US" sz="2100" dirty="0" err="1">
                <a:solidFill>
                  <a:srgbClr val="FFFFFF"/>
                </a:solidFill>
                <a:latin typeface="Arimo"/>
              </a:rPr>
              <a:t>dili</a:t>
            </a:r>
            <a:r>
              <a:rPr lang="en-US" sz="2100" dirty="0">
                <a:solidFill>
                  <a:srgbClr val="FFFFFF"/>
                </a:solidFill>
                <a:latin typeface="Arimo"/>
              </a:rPr>
              <a:t>, </a:t>
            </a:r>
            <a:r>
              <a:rPr lang="en-US" sz="2100" dirty="0" err="1">
                <a:solidFill>
                  <a:srgbClr val="FFFFFF"/>
                </a:solidFill>
                <a:latin typeface="Arimo"/>
              </a:rPr>
              <a:t>vokabuler</a:t>
            </a:r>
            <a:r>
              <a:rPr lang="en-US" sz="2100" dirty="0">
                <a:solidFill>
                  <a:srgbClr val="FFFFFF"/>
                </a:solidFill>
                <a:latin typeface="Arimo"/>
              </a:rPr>
              <a:t>, </a:t>
            </a:r>
            <a:r>
              <a:rPr lang="en-US" sz="2100" dirty="0" err="1">
                <a:solidFill>
                  <a:srgbClr val="FFFFFF"/>
                </a:solidFill>
                <a:latin typeface="Arimo"/>
              </a:rPr>
              <a:t>fonetik</a:t>
            </a:r>
            <a:r>
              <a:rPr lang="en-US" sz="2100" dirty="0">
                <a:solidFill>
                  <a:srgbClr val="FFFFFF"/>
                </a:solidFill>
                <a:latin typeface="Arimo"/>
              </a:rPr>
              <a:t>, </a:t>
            </a:r>
            <a:r>
              <a:rPr lang="en-US" sz="2100" dirty="0" err="1">
                <a:solidFill>
                  <a:srgbClr val="FFFFFF"/>
                </a:solidFill>
                <a:latin typeface="Arimo"/>
              </a:rPr>
              <a:t>imla</a:t>
            </a:r>
            <a:r>
              <a:rPr lang="en-US" sz="2100" dirty="0">
                <a:solidFill>
                  <a:srgbClr val="FFFFFF"/>
                </a:solidFill>
                <a:latin typeface="Arimo"/>
              </a:rPr>
              <a:t>, </a:t>
            </a:r>
            <a:r>
              <a:rPr lang="en-US" sz="2100" dirty="0" err="1">
                <a:solidFill>
                  <a:srgbClr val="FFFFFF"/>
                </a:solidFill>
                <a:latin typeface="Arimo"/>
              </a:rPr>
              <a:t>sentaks</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kelime</a:t>
            </a:r>
            <a:r>
              <a:rPr lang="en-US" sz="2100" dirty="0">
                <a:solidFill>
                  <a:srgbClr val="FFFFFF"/>
                </a:solidFill>
                <a:latin typeface="Arimo"/>
              </a:rPr>
              <a:t> </a:t>
            </a:r>
            <a:r>
              <a:rPr lang="en-US" sz="2100" dirty="0" err="1">
                <a:solidFill>
                  <a:srgbClr val="FFFFFF"/>
                </a:solidFill>
                <a:latin typeface="Arimo"/>
              </a:rPr>
              <a:t>hazinesi</a:t>
            </a:r>
            <a:r>
              <a:rPr lang="en-US" sz="2100" dirty="0">
                <a:solidFill>
                  <a:srgbClr val="FFFFFF"/>
                </a:solidFill>
                <a:latin typeface="Arimo"/>
              </a:rPr>
              <a:t> </a:t>
            </a:r>
            <a:r>
              <a:rPr lang="en-US" sz="2100" dirty="0" err="1">
                <a:solidFill>
                  <a:srgbClr val="FFFFFF"/>
                </a:solidFill>
                <a:latin typeface="Arimo"/>
              </a:rPr>
              <a:t>itibariyle</a:t>
            </a:r>
            <a:r>
              <a:rPr lang="en-US" sz="2100" dirty="0">
                <a:solidFill>
                  <a:srgbClr val="FFFFFF"/>
                </a:solidFill>
                <a:latin typeface="Arimo"/>
              </a:rPr>
              <a:t> son </a:t>
            </a:r>
            <a:r>
              <a:rPr lang="en-US" sz="2100" dirty="0" err="1">
                <a:solidFill>
                  <a:srgbClr val="FFFFFF"/>
                </a:solidFill>
                <a:latin typeface="Arimo"/>
              </a:rPr>
              <a:t>derece</a:t>
            </a:r>
            <a:r>
              <a:rPr lang="en-US" sz="2100" dirty="0">
                <a:solidFill>
                  <a:srgbClr val="FFFFFF"/>
                </a:solidFill>
                <a:latin typeface="Arimo"/>
              </a:rPr>
              <a:t> </a:t>
            </a:r>
            <a:r>
              <a:rPr lang="en-US" sz="2100" dirty="0" err="1">
                <a:solidFill>
                  <a:srgbClr val="FFFFFF"/>
                </a:solidFill>
                <a:latin typeface="Arimo"/>
              </a:rPr>
              <a:t>zengin</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kolay</a:t>
            </a:r>
            <a:r>
              <a:rPr lang="en-US" sz="2100" dirty="0">
                <a:solidFill>
                  <a:srgbClr val="FFFFFF"/>
                </a:solidFill>
                <a:latin typeface="Arimo"/>
              </a:rPr>
              <a:t> </a:t>
            </a:r>
            <a:r>
              <a:rPr lang="en-US" sz="2100" dirty="0" err="1">
                <a:solidFill>
                  <a:srgbClr val="FFFFFF"/>
                </a:solidFill>
                <a:latin typeface="Arimo"/>
              </a:rPr>
              <a:t>anlaşılan</a:t>
            </a:r>
            <a:r>
              <a:rPr lang="en-US" sz="2100" dirty="0">
                <a:solidFill>
                  <a:srgbClr val="FFFFFF"/>
                </a:solidFill>
                <a:latin typeface="Arimo"/>
              </a:rPr>
              <a:t>, </a:t>
            </a:r>
          </a:p>
          <a:p>
            <a:pPr algn="just">
              <a:lnSpc>
                <a:spcPts val="2940"/>
              </a:lnSpc>
            </a:pPr>
            <a:r>
              <a:rPr lang="en-US" sz="2100" dirty="0" err="1">
                <a:solidFill>
                  <a:srgbClr val="FFFFFF"/>
                </a:solidFill>
                <a:latin typeface="Arimo"/>
              </a:rPr>
              <a:t>kolay</a:t>
            </a:r>
            <a:r>
              <a:rPr lang="en-US" sz="2100" dirty="0">
                <a:solidFill>
                  <a:srgbClr val="FFFFFF"/>
                </a:solidFill>
                <a:latin typeface="Arimo"/>
              </a:rPr>
              <a:t> </a:t>
            </a:r>
            <a:r>
              <a:rPr lang="en-US" sz="2100" dirty="0" err="1">
                <a:solidFill>
                  <a:srgbClr val="FFFFFF"/>
                </a:solidFill>
                <a:latin typeface="Arimo"/>
              </a:rPr>
              <a:t>öğrenilebilen</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bilim</a:t>
            </a:r>
            <a:r>
              <a:rPr lang="en-US" sz="2100" dirty="0">
                <a:solidFill>
                  <a:srgbClr val="FFFFFF"/>
                </a:solidFill>
                <a:latin typeface="Arimo"/>
              </a:rPr>
              <a:t> </a:t>
            </a:r>
            <a:r>
              <a:rPr lang="en-US" sz="2100" dirty="0" err="1">
                <a:solidFill>
                  <a:srgbClr val="FFFFFF"/>
                </a:solidFill>
                <a:latin typeface="Arimo"/>
              </a:rPr>
              <a:t>dilidir</a:t>
            </a:r>
            <a:r>
              <a:rPr lang="en-US" sz="2100" dirty="0">
                <a:solidFill>
                  <a:srgbClr val="FFFFFF"/>
                </a:solidFill>
                <a:latin typeface="Arimo"/>
              </a:rPr>
              <a:t>.” (Herbert </a:t>
            </a:r>
            <a:r>
              <a:rPr lang="en-US" sz="2100" dirty="0" err="1">
                <a:solidFill>
                  <a:srgbClr val="FFFFFF"/>
                </a:solidFill>
                <a:latin typeface="Arimo"/>
              </a:rPr>
              <a:t>Jansky</a:t>
            </a:r>
            <a:r>
              <a:rPr lang="en-US" sz="2100" dirty="0">
                <a:solidFill>
                  <a:srgbClr val="FFFFFF"/>
                </a:solidFill>
                <a:latin typeface="Arimo"/>
              </a:rPr>
              <a:t>) </a:t>
            </a:r>
          </a:p>
          <a:p>
            <a:pPr algn="just">
              <a:lnSpc>
                <a:spcPts val="2940"/>
              </a:lnSpc>
            </a:pPr>
            <a:endParaRPr lang="en-US" sz="2100" dirty="0">
              <a:solidFill>
                <a:srgbClr val="FFFFFF"/>
              </a:solidFill>
              <a:latin typeface="Arimo"/>
            </a:endParaRPr>
          </a:p>
          <a:p>
            <a:pPr algn="just">
              <a:lnSpc>
                <a:spcPts val="2940"/>
              </a:lnSpc>
            </a:pPr>
            <a:r>
              <a:rPr lang="en-US" sz="2100" dirty="0">
                <a:solidFill>
                  <a:srgbClr val="FFFFFF"/>
                </a:solidFill>
                <a:latin typeface="Arimo"/>
              </a:rPr>
              <a:t>“</a:t>
            </a:r>
            <a:r>
              <a:rPr lang="en-US" sz="2100" dirty="0" err="1">
                <a:solidFill>
                  <a:srgbClr val="FFFFFF"/>
                </a:solidFill>
                <a:latin typeface="Arimo"/>
              </a:rPr>
              <a:t>Türkçe</a:t>
            </a:r>
            <a:r>
              <a:rPr lang="en-US" sz="2100" dirty="0">
                <a:solidFill>
                  <a:srgbClr val="FFFFFF"/>
                </a:solidFill>
                <a:latin typeface="Arimo"/>
              </a:rPr>
              <a:t>, </a:t>
            </a:r>
            <a:r>
              <a:rPr lang="en-US" sz="2100" dirty="0" err="1">
                <a:solidFill>
                  <a:srgbClr val="FFFFFF"/>
                </a:solidFill>
                <a:latin typeface="Arimo"/>
              </a:rPr>
              <a:t>akıl</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düşünce</a:t>
            </a:r>
            <a:r>
              <a:rPr lang="en-US" sz="2100" dirty="0">
                <a:solidFill>
                  <a:srgbClr val="FFFFFF"/>
                </a:solidFill>
                <a:latin typeface="Arimo"/>
              </a:rPr>
              <a:t> </a:t>
            </a:r>
            <a:r>
              <a:rPr lang="en-US" sz="2100" dirty="0" err="1">
                <a:solidFill>
                  <a:srgbClr val="FFFFFF"/>
                </a:solidFill>
                <a:latin typeface="Arimo"/>
              </a:rPr>
              <a:t>dolu</a:t>
            </a:r>
            <a:r>
              <a:rPr lang="en-US" sz="2100" dirty="0">
                <a:solidFill>
                  <a:srgbClr val="FFFFFF"/>
                </a:solidFill>
                <a:latin typeface="Arimo"/>
              </a:rPr>
              <a:t> </a:t>
            </a:r>
            <a:r>
              <a:rPr lang="en-US" sz="2100" dirty="0" err="1">
                <a:solidFill>
                  <a:srgbClr val="FFFFFF"/>
                </a:solidFill>
                <a:latin typeface="Arimo"/>
              </a:rPr>
              <a:t>matematiksel</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dildir</a:t>
            </a:r>
            <a:r>
              <a:rPr lang="en-US" sz="2100" dirty="0">
                <a:solidFill>
                  <a:srgbClr val="FFFFFF"/>
                </a:solidFill>
                <a:latin typeface="Arimo"/>
              </a:rPr>
              <a:t>.” (Paul Roux)</a:t>
            </a:r>
          </a:p>
          <a:p>
            <a:pPr algn="just">
              <a:lnSpc>
                <a:spcPts val="2940"/>
              </a:lnSpc>
            </a:pPr>
            <a:endParaRPr lang="en-US" sz="2100" dirty="0">
              <a:solidFill>
                <a:srgbClr val="FFFFFF"/>
              </a:solidFill>
              <a:latin typeface="Arimo"/>
            </a:endParaRPr>
          </a:p>
          <a:p>
            <a:pPr algn="just">
              <a:lnSpc>
                <a:spcPts val="2940"/>
              </a:lnSpc>
            </a:pPr>
            <a:r>
              <a:rPr lang="en-US" sz="2100" dirty="0">
                <a:solidFill>
                  <a:srgbClr val="FFFFFF"/>
                </a:solidFill>
                <a:latin typeface="Arimo"/>
              </a:rPr>
              <a:t>“</a:t>
            </a:r>
            <a:r>
              <a:rPr lang="en-US" sz="2100" dirty="0" err="1">
                <a:solidFill>
                  <a:srgbClr val="FFFFFF"/>
                </a:solidFill>
                <a:latin typeface="Arimo"/>
              </a:rPr>
              <a:t>Türkçe</a:t>
            </a:r>
            <a:r>
              <a:rPr lang="en-US" sz="2100" dirty="0">
                <a:solidFill>
                  <a:srgbClr val="FFFFFF"/>
                </a:solidFill>
                <a:latin typeface="Arimo"/>
              </a:rPr>
              <a:t>; </a:t>
            </a:r>
            <a:r>
              <a:rPr lang="en-US" sz="2100" dirty="0" err="1">
                <a:solidFill>
                  <a:srgbClr val="FFFFFF"/>
                </a:solidFill>
                <a:latin typeface="Arimo"/>
              </a:rPr>
              <a:t>az</a:t>
            </a:r>
            <a:r>
              <a:rPr lang="en-US" sz="2100" dirty="0">
                <a:solidFill>
                  <a:srgbClr val="FFFFFF"/>
                </a:solidFill>
                <a:latin typeface="Arimo"/>
              </a:rPr>
              <a:t> </a:t>
            </a:r>
            <a:r>
              <a:rPr lang="en-US" sz="2100" dirty="0" err="1">
                <a:solidFill>
                  <a:srgbClr val="FFFFFF"/>
                </a:solidFill>
                <a:latin typeface="Arimo"/>
              </a:rPr>
              <a:t>söz</a:t>
            </a:r>
            <a:r>
              <a:rPr lang="en-US" sz="2100" dirty="0">
                <a:solidFill>
                  <a:srgbClr val="FFFFFF"/>
                </a:solidFill>
                <a:latin typeface="Arimo"/>
              </a:rPr>
              <a:t> </a:t>
            </a:r>
            <a:r>
              <a:rPr lang="en-US" sz="2100" dirty="0" err="1">
                <a:solidFill>
                  <a:srgbClr val="FFFFFF"/>
                </a:solidFill>
                <a:latin typeface="Arimo"/>
              </a:rPr>
              <a:t>ile</a:t>
            </a:r>
            <a:r>
              <a:rPr lang="en-US" sz="2100" dirty="0">
                <a:solidFill>
                  <a:srgbClr val="FFFFFF"/>
                </a:solidFill>
                <a:latin typeface="Arimo"/>
              </a:rPr>
              <a:t> </a:t>
            </a:r>
            <a:r>
              <a:rPr lang="en-US" sz="2100" dirty="0" err="1">
                <a:solidFill>
                  <a:srgbClr val="FFFFFF"/>
                </a:solidFill>
                <a:latin typeface="Arimo"/>
              </a:rPr>
              <a:t>çok</a:t>
            </a:r>
            <a:r>
              <a:rPr lang="en-US" sz="2100" dirty="0">
                <a:solidFill>
                  <a:srgbClr val="FFFFFF"/>
                </a:solidFill>
                <a:latin typeface="Arimo"/>
              </a:rPr>
              <a:t> </a:t>
            </a:r>
            <a:r>
              <a:rPr lang="en-US" sz="2100" dirty="0" err="1">
                <a:solidFill>
                  <a:srgbClr val="FFFFFF"/>
                </a:solidFill>
                <a:latin typeface="Arimo"/>
              </a:rPr>
              <a:t>anlam</a:t>
            </a:r>
            <a:r>
              <a:rPr lang="en-US" sz="2100" dirty="0">
                <a:solidFill>
                  <a:srgbClr val="FFFFFF"/>
                </a:solidFill>
                <a:latin typeface="Arimo"/>
              </a:rPr>
              <a:t> </a:t>
            </a:r>
            <a:r>
              <a:rPr lang="en-US" sz="2100" dirty="0" err="1">
                <a:solidFill>
                  <a:srgbClr val="FFFFFF"/>
                </a:solidFill>
                <a:latin typeface="Arimo"/>
              </a:rPr>
              <a:t>ifade</a:t>
            </a:r>
            <a:r>
              <a:rPr lang="en-US" sz="2100" dirty="0">
                <a:solidFill>
                  <a:srgbClr val="FFFFFF"/>
                </a:solidFill>
                <a:latin typeface="Arimo"/>
              </a:rPr>
              <a:t> </a:t>
            </a:r>
            <a:r>
              <a:rPr lang="en-US" sz="2100" dirty="0" err="1">
                <a:solidFill>
                  <a:srgbClr val="FFFFFF"/>
                </a:solidFill>
                <a:latin typeface="Arimo"/>
              </a:rPr>
              <a:t>eden</a:t>
            </a:r>
            <a:r>
              <a:rPr lang="en-US" sz="2100" dirty="0">
                <a:solidFill>
                  <a:srgbClr val="FFFFFF"/>
                </a:solidFill>
                <a:latin typeface="Arimo"/>
              </a:rPr>
              <a:t>, </a:t>
            </a:r>
            <a:r>
              <a:rPr lang="en-US" sz="2100" dirty="0" err="1">
                <a:solidFill>
                  <a:srgbClr val="FFFFFF"/>
                </a:solidFill>
                <a:latin typeface="Arimo"/>
              </a:rPr>
              <a:t>hayran</a:t>
            </a:r>
            <a:r>
              <a:rPr lang="en-US" sz="2100" dirty="0">
                <a:solidFill>
                  <a:srgbClr val="FFFFFF"/>
                </a:solidFill>
                <a:latin typeface="Arimo"/>
              </a:rPr>
              <a:t> </a:t>
            </a:r>
            <a:r>
              <a:rPr lang="en-US" sz="2100" dirty="0" err="1">
                <a:solidFill>
                  <a:srgbClr val="FFFFFF"/>
                </a:solidFill>
                <a:latin typeface="Arimo"/>
              </a:rPr>
              <a:t>olunacak</a:t>
            </a:r>
            <a:r>
              <a:rPr lang="en-US" sz="2100" dirty="0">
                <a:solidFill>
                  <a:srgbClr val="FFFFFF"/>
                </a:solidFill>
                <a:latin typeface="Arimo"/>
              </a:rPr>
              <a:t> </a:t>
            </a:r>
            <a:r>
              <a:rPr lang="en-US" sz="2100" dirty="0" err="1">
                <a:solidFill>
                  <a:srgbClr val="FFFFFF"/>
                </a:solidFill>
                <a:latin typeface="Arimo"/>
              </a:rPr>
              <a:t>mükemmel</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yapıya</a:t>
            </a:r>
            <a:r>
              <a:rPr lang="en-US" sz="2100" dirty="0">
                <a:solidFill>
                  <a:srgbClr val="FFFFFF"/>
                </a:solidFill>
                <a:latin typeface="Arimo"/>
              </a:rPr>
              <a:t> </a:t>
            </a:r>
            <a:r>
              <a:rPr lang="en-US" sz="2100" dirty="0" err="1">
                <a:solidFill>
                  <a:srgbClr val="FFFFFF"/>
                </a:solidFill>
                <a:latin typeface="Arimo"/>
              </a:rPr>
              <a:t>sahip</a:t>
            </a:r>
            <a:r>
              <a:rPr lang="en-US" sz="2100" dirty="0">
                <a:solidFill>
                  <a:srgbClr val="FFFFFF"/>
                </a:solidFill>
                <a:latin typeface="Arimo"/>
              </a:rPr>
              <a:t> </a:t>
            </a:r>
            <a:r>
              <a:rPr lang="en-US" sz="2100" dirty="0" err="1">
                <a:solidFill>
                  <a:srgbClr val="FFFFFF"/>
                </a:solidFill>
                <a:latin typeface="Arimo"/>
              </a:rPr>
              <a:t>dildir</a:t>
            </a:r>
            <a:r>
              <a:rPr lang="en-US" sz="2100" dirty="0">
                <a:solidFill>
                  <a:srgbClr val="FFFFFF"/>
                </a:solidFill>
                <a:latin typeface="Arimo"/>
              </a:rPr>
              <a:t>.” (</a:t>
            </a:r>
            <a:r>
              <a:rPr lang="en-US" sz="2100" dirty="0" err="1">
                <a:solidFill>
                  <a:srgbClr val="FFFFFF"/>
                </a:solidFill>
                <a:latin typeface="Arimo"/>
              </a:rPr>
              <a:t>Molier</a:t>
            </a:r>
            <a:r>
              <a:rPr lang="en-US" sz="2100" dirty="0">
                <a:solidFill>
                  <a:srgbClr val="FFFFFF"/>
                </a:solidFill>
                <a:latin typeface="Arimo"/>
              </a:rPr>
              <a:t>)</a:t>
            </a:r>
          </a:p>
          <a:p>
            <a:pPr algn="just">
              <a:lnSpc>
                <a:spcPts val="2940"/>
              </a:lnSpc>
            </a:pPr>
            <a:endParaRPr lang="en-US" sz="2100" dirty="0">
              <a:solidFill>
                <a:srgbClr val="FFFFFF"/>
              </a:solidFill>
              <a:latin typeface="Arimo"/>
            </a:endParaRPr>
          </a:p>
          <a:p>
            <a:pPr algn="just">
              <a:lnSpc>
                <a:spcPts val="2940"/>
              </a:lnSpc>
            </a:pPr>
            <a:r>
              <a:rPr lang="en-US" sz="2100" dirty="0">
                <a:solidFill>
                  <a:srgbClr val="FFFFFF"/>
                </a:solidFill>
                <a:latin typeface="Arimo"/>
              </a:rPr>
              <a:t>“</a:t>
            </a:r>
            <a:r>
              <a:rPr lang="en-US" sz="2100" dirty="0" err="1">
                <a:solidFill>
                  <a:srgbClr val="FFFFFF"/>
                </a:solidFill>
                <a:latin typeface="Arimo"/>
              </a:rPr>
              <a:t>Türkçe</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satranç</a:t>
            </a:r>
            <a:r>
              <a:rPr lang="en-US" sz="2100" dirty="0">
                <a:solidFill>
                  <a:srgbClr val="FFFFFF"/>
                </a:solidFill>
                <a:latin typeface="Arimo"/>
              </a:rPr>
              <a:t> </a:t>
            </a:r>
            <a:r>
              <a:rPr lang="en-US" sz="2100" dirty="0" err="1">
                <a:solidFill>
                  <a:srgbClr val="FFFFFF"/>
                </a:solidFill>
                <a:latin typeface="Arimo"/>
              </a:rPr>
              <a:t>oyunu</a:t>
            </a:r>
            <a:r>
              <a:rPr lang="en-US" sz="2100" dirty="0">
                <a:solidFill>
                  <a:srgbClr val="FFFFFF"/>
                </a:solidFill>
                <a:latin typeface="Arimo"/>
              </a:rPr>
              <a:t> </a:t>
            </a:r>
            <a:r>
              <a:rPr lang="en-US" sz="2100" dirty="0" err="1">
                <a:solidFill>
                  <a:srgbClr val="FFFFFF"/>
                </a:solidFill>
                <a:latin typeface="Arimo"/>
              </a:rPr>
              <a:t>gibidir</a:t>
            </a:r>
            <a:r>
              <a:rPr lang="en-US" sz="2100" dirty="0">
                <a:solidFill>
                  <a:srgbClr val="FFFFFF"/>
                </a:solidFill>
                <a:latin typeface="Arimo"/>
              </a:rPr>
              <a:t>. Bu </a:t>
            </a:r>
            <a:r>
              <a:rPr lang="en-US" sz="2100" dirty="0" err="1">
                <a:solidFill>
                  <a:srgbClr val="FFFFFF"/>
                </a:solidFill>
                <a:latin typeface="Arimo"/>
              </a:rPr>
              <a:t>dilin</a:t>
            </a:r>
            <a:r>
              <a:rPr lang="en-US" sz="2100" dirty="0">
                <a:solidFill>
                  <a:srgbClr val="FFFFFF"/>
                </a:solidFill>
                <a:latin typeface="Arimo"/>
              </a:rPr>
              <a:t> </a:t>
            </a:r>
            <a:r>
              <a:rPr lang="en-US" sz="2100" dirty="0" err="1">
                <a:solidFill>
                  <a:srgbClr val="FFFFFF"/>
                </a:solidFill>
                <a:latin typeface="Arimo"/>
              </a:rPr>
              <a:t>gramatikal</a:t>
            </a:r>
            <a:r>
              <a:rPr lang="en-US" sz="2100" dirty="0">
                <a:solidFill>
                  <a:srgbClr val="FFFFFF"/>
                </a:solidFill>
                <a:latin typeface="Arimo"/>
              </a:rPr>
              <a:t> </a:t>
            </a:r>
            <a:r>
              <a:rPr lang="en-US" sz="2100" dirty="0" err="1">
                <a:solidFill>
                  <a:srgbClr val="FFFFFF"/>
                </a:solidFill>
                <a:latin typeface="Arimo"/>
              </a:rPr>
              <a:t>yapısını</a:t>
            </a:r>
            <a:r>
              <a:rPr lang="en-US" sz="2100" dirty="0">
                <a:solidFill>
                  <a:srgbClr val="FFFFFF"/>
                </a:solidFill>
                <a:latin typeface="Arimo"/>
              </a:rPr>
              <a:t> </a:t>
            </a:r>
            <a:r>
              <a:rPr lang="en-US" sz="2100" dirty="0" err="1">
                <a:solidFill>
                  <a:srgbClr val="FFFFFF"/>
                </a:solidFill>
                <a:latin typeface="Arimo"/>
              </a:rPr>
              <a:t>meydana</a:t>
            </a:r>
            <a:r>
              <a:rPr lang="en-US" sz="2100" dirty="0">
                <a:solidFill>
                  <a:srgbClr val="FFFFFF"/>
                </a:solidFill>
                <a:latin typeface="Arimo"/>
              </a:rPr>
              <a:t> </a:t>
            </a:r>
            <a:r>
              <a:rPr lang="en-US" sz="2100" dirty="0" err="1">
                <a:solidFill>
                  <a:srgbClr val="FFFFFF"/>
                </a:solidFill>
                <a:latin typeface="Arimo"/>
              </a:rPr>
              <a:t>getiren</a:t>
            </a:r>
            <a:r>
              <a:rPr lang="en-US" sz="2100" dirty="0">
                <a:solidFill>
                  <a:srgbClr val="FFFFFF"/>
                </a:solidFill>
                <a:latin typeface="Arimo"/>
              </a:rPr>
              <a:t> </a:t>
            </a:r>
            <a:r>
              <a:rPr lang="en-US" sz="2100" dirty="0" err="1">
                <a:solidFill>
                  <a:srgbClr val="FFFFFF"/>
                </a:solidFill>
                <a:latin typeface="Arimo"/>
              </a:rPr>
              <a:t>unsurlar</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bu</a:t>
            </a:r>
            <a:r>
              <a:rPr lang="en-US" sz="2100" dirty="0">
                <a:solidFill>
                  <a:srgbClr val="FFFFFF"/>
                </a:solidFill>
                <a:latin typeface="Arimo"/>
              </a:rPr>
              <a:t> </a:t>
            </a:r>
            <a:r>
              <a:rPr lang="en-US" sz="2100" dirty="0" err="1">
                <a:solidFill>
                  <a:srgbClr val="FFFFFF"/>
                </a:solidFill>
                <a:latin typeface="Arimo"/>
              </a:rPr>
              <a:t>unsurlar</a:t>
            </a:r>
            <a:r>
              <a:rPr lang="en-US" sz="2100" dirty="0">
                <a:solidFill>
                  <a:srgbClr val="FFFFFF"/>
                </a:solidFill>
                <a:latin typeface="Arimo"/>
              </a:rPr>
              <a:t> </a:t>
            </a:r>
            <a:r>
              <a:rPr lang="en-US" sz="2100" dirty="0" err="1">
                <a:solidFill>
                  <a:srgbClr val="FFFFFF"/>
                </a:solidFill>
                <a:latin typeface="Arimo"/>
              </a:rPr>
              <a:t>arasındaki</a:t>
            </a:r>
            <a:r>
              <a:rPr lang="en-US" sz="2100" dirty="0">
                <a:solidFill>
                  <a:srgbClr val="FFFFFF"/>
                </a:solidFill>
                <a:latin typeface="Arimo"/>
              </a:rPr>
              <a:t> </a:t>
            </a:r>
            <a:r>
              <a:rPr lang="en-US" sz="2100" dirty="0" err="1">
                <a:solidFill>
                  <a:srgbClr val="FFFFFF"/>
                </a:solidFill>
                <a:latin typeface="Arimo"/>
              </a:rPr>
              <a:t>ilişkiler</a:t>
            </a:r>
            <a:r>
              <a:rPr lang="en-US" sz="2100" dirty="0">
                <a:solidFill>
                  <a:srgbClr val="FFFFFF"/>
                </a:solidFill>
                <a:latin typeface="Arimo"/>
              </a:rPr>
              <a:t> </a:t>
            </a:r>
            <a:r>
              <a:rPr lang="en-US" sz="2100" dirty="0" err="1">
                <a:solidFill>
                  <a:srgbClr val="FFFFFF"/>
                </a:solidFill>
                <a:latin typeface="Arimo"/>
              </a:rPr>
              <a:t>matematiksel</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sistem</a:t>
            </a:r>
            <a:r>
              <a:rPr lang="en-US" sz="2100" dirty="0">
                <a:solidFill>
                  <a:srgbClr val="FFFFFF"/>
                </a:solidFill>
                <a:latin typeface="Arimo"/>
              </a:rPr>
              <a:t> </a:t>
            </a:r>
            <a:r>
              <a:rPr lang="en-US" sz="2100" dirty="0" err="1">
                <a:solidFill>
                  <a:srgbClr val="FFFFFF"/>
                </a:solidFill>
                <a:latin typeface="Arimo"/>
              </a:rPr>
              <a:t>gibidir</a:t>
            </a:r>
            <a:r>
              <a:rPr lang="en-US" sz="2100" dirty="0">
                <a:solidFill>
                  <a:srgbClr val="FFFFFF"/>
                </a:solidFill>
                <a:latin typeface="Arimo"/>
              </a:rPr>
              <a:t>.” (Van De </a:t>
            </a:r>
            <a:r>
              <a:rPr lang="en-US" sz="2100" dirty="0" err="1">
                <a:solidFill>
                  <a:srgbClr val="FFFFFF"/>
                </a:solidFill>
                <a:latin typeface="Arimo"/>
              </a:rPr>
              <a:t>Walle</a:t>
            </a:r>
            <a:r>
              <a:rPr lang="en-US" sz="2100" dirty="0">
                <a:solidFill>
                  <a:srgbClr val="FFFFFF"/>
                </a:solidFill>
                <a:latin typeface="Arimo"/>
              </a:rPr>
              <a:t>)</a:t>
            </a:r>
          </a:p>
          <a:p>
            <a:pPr algn="just">
              <a:lnSpc>
                <a:spcPts val="2940"/>
              </a:lnSpc>
            </a:pPr>
            <a:endParaRPr lang="en-US" sz="2100" dirty="0">
              <a:solidFill>
                <a:srgbClr val="FFFFFF"/>
              </a:solidFill>
              <a:latin typeface="Arimo"/>
            </a:endParaRPr>
          </a:p>
          <a:p>
            <a:pPr algn="just">
              <a:lnSpc>
                <a:spcPts val="2940"/>
              </a:lnSpc>
            </a:pPr>
            <a:r>
              <a:rPr lang="en-US" sz="2100" dirty="0">
                <a:solidFill>
                  <a:srgbClr val="FFFFFF"/>
                </a:solidFill>
                <a:latin typeface="Arimo"/>
              </a:rPr>
              <a:t>''</a:t>
            </a:r>
            <a:r>
              <a:rPr lang="en-US" sz="2100" dirty="0" err="1">
                <a:solidFill>
                  <a:srgbClr val="FFFFFF"/>
                </a:solidFill>
                <a:latin typeface="Arimo"/>
              </a:rPr>
              <a:t>Türk</a:t>
            </a:r>
            <a:r>
              <a:rPr lang="en-US" sz="2100" dirty="0">
                <a:solidFill>
                  <a:srgbClr val="FFFFFF"/>
                </a:solidFill>
                <a:latin typeface="Arimo"/>
              </a:rPr>
              <a:t> </a:t>
            </a:r>
            <a:r>
              <a:rPr lang="en-US" sz="2100" dirty="0" err="1">
                <a:solidFill>
                  <a:srgbClr val="FFFFFF"/>
                </a:solidFill>
                <a:latin typeface="Arimo"/>
              </a:rPr>
              <a:t>dili</a:t>
            </a:r>
            <a:r>
              <a:rPr lang="en-US" sz="2100" dirty="0">
                <a:solidFill>
                  <a:srgbClr val="FFFFFF"/>
                </a:solidFill>
                <a:latin typeface="Arimo"/>
              </a:rPr>
              <a:t>, </a:t>
            </a:r>
            <a:r>
              <a:rPr lang="en-US" sz="2100" dirty="0" err="1">
                <a:solidFill>
                  <a:srgbClr val="FFFFFF"/>
                </a:solidFill>
                <a:latin typeface="Arimo"/>
              </a:rPr>
              <a:t>seçkin</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bilginler</a:t>
            </a:r>
            <a:r>
              <a:rPr lang="en-US" sz="2100" dirty="0">
                <a:solidFill>
                  <a:srgbClr val="FFFFFF"/>
                </a:solidFill>
                <a:latin typeface="Arimo"/>
              </a:rPr>
              <a:t> </a:t>
            </a:r>
            <a:r>
              <a:rPr lang="en-US" sz="2100" dirty="0" err="1">
                <a:solidFill>
                  <a:srgbClr val="FFFFFF"/>
                </a:solidFill>
                <a:latin typeface="Arimo"/>
              </a:rPr>
              <a:t>kurulunun</a:t>
            </a:r>
            <a:r>
              <a:rPr lang="en-US" sz="2100" dirty="0">
                <a:solidFill>
                  <a:srgbClr val="FFFFFF"/>
                </a:solidFill>
                <a:latin typeface="Arimo"/>
              </a:rPr>
              <a:t> </a:t>
            </a:r>
            <a:r>
              <a:rPr lang="en-US" sz="2100" dirty="0" err="1">
                <a:solidFill>
                  <a:srgbClr val="FFFFFF"/>
                </a:solidFill>
                <a:latin typeface="Arimo"/>
              </a:rPr>
              <a:t>danışma</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tartışmaları</a:t>
            </a:r>
            <a:r>
              <a:rPr lang="en-US" sz="2100" dirty="0">
                <a:solidFill>
                  <a:srgbClr val="FFFFFF"/>
                </a:solidFill>
                <a:latin typeface="Arimo"/>
              </a:rPr>
              <a:t> </a:t>
            </a:r>
            <a:r>
              <a:rPr lang="en-US" sz="2100" dirty="0" err="1">
                <a:solidFill>
                  <a:srgbClr val="FFFFFF"/>
                </a:solidFill>
                <a:latin typeface="Arimo"/>
              </a:rPr>
              <a:t>sonucunda</a:t>
            </a:r>
            <a:r>
              <a:rPr lang="en-US" sz="2100" dirty="0">
                <a:solidFill>
                  <a:srgbClr val="FFFFFF"/>
                </a:solidFill>
                <a:latin typeface="Arimo"/>
              </a:rPr>
              <a:t> </a:t>
            </a:r>
            <a:r>
              <a:rPr lang="en-US" sz="2100" dirty="0" err="1">
                <a:solidFill>
                  <a:srgbClr val="FFFFFF"/>
                </a:solidFill>
                <a:latin typeface="Arimo"/>
              </a:rPr>
              <a:t>oluştuğu</a:t>
            </a:r>
            <a:r>
              <a:rPr lang="en-US" sz="2100" dirty="0">
                <a:solidFill>
                  <a:srgbClr val="FFFFFF"/>
                </a:solidFill>
                <a:latin typeface="Arimo"/>
              </a:rPr>
              <a:t> </a:t>
            </a:r>
            <a:r>
              <a:rPr lang="en-US" sz="2100" dirty="0" err="1">
                <a:solidFill>
                  <a:srgbClr val="FFFFFF"/>
                </a:solidFill>
                <a:latin typeface="Arimo"/>
              </a:rPr>
              <a:t>kanısını</a:t>
            </a:r>
            <a:r>
              <a:rPr lang="en-US" sz="2100" dirty="0">
                <a:solidFill>
                  <a:srgbClr val="FFFFFF"/>
                </a:solidFill>
                <a:latin typeface="Arimo"/>
              </a:rPr>
              <a:t> </a:t>
            </a:r>
            <a:r>
              <a:rPr lang="en-US" sz="2100" dirty="0" err="1">
                <a:solidFill>
                  <a:srgbClr val="FFFFFF"/>
                </a:solidFill>
                <a:latin typeface="Arimo"/>
              </a:rPr>
              <a:t>uyandırıyor</a:t>
            </a:r>
            <a:r>
              <a:rPr lang="en-US" sz="2100" dirty="0">
                <a:solidFill>
                  <a:srgbClr val="FFFFFF"/>
                </a:solidFill>
                <a:latin typeface="Arimo"/>
              </a:rPr>
              <a:t>. </a:t>
            </a:r>
            <a:r>
              <a:rPr lang="en-US" sz="2100" dirty="0" err="1">
                <a:solidFill>
                  <a:srgbClr val="FFFFFF"/>
                </a:solidFill>
                <a:latin typeface="Arimo"/>
              </a:rPr>
              <a:t>Fakat</a:t>
            </a:r>
            <a:r>
              <a:rPr lang="en-US" sz="2100" dirty="0">
                <a:solidFill>
                  <a:srgbClr val="FFFFFF"/>
                </a:solidFill>
                <a:latin typeface="Arimo"/>
              </a:rPr>
              <a:t> </a:t>
            </a:r>
            <a:r>
              <a:rPr lang="en-US" sz="2100" dirty="0" err="1">
                <a:solidFill>
                  <a:srgbClr val="FFFFFF"/>
                </a:solidFill>
                <a:latin typeface="Arimo"/>
              </a:rPr>
              <a:t>böyle</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kurul</a:t>
            </a:r>
            <a:r>
              <a:rPr lang="en-US" sz="2100" dirty="0">
                <a:solidFill>
                  <a:srgbClr val="FFFFFF"/>
                </a:solidFill>
                <a:latin typeface="Arimo"/>
              </a:rPr>
              <a:t>, </a:t>
            </a:r>
            <a:r>
              <a:rPr lang="en-US" sz="2100" dirty="0" err="1">
                <a:solidFill>
                  <a:srgbClr val="FFFFFF"/>
                </a:solidFill>
                <a:latin typeface="Arimo"/>
              </a:rPr>
              <a:t>Türkistan</a:t>
            </a:r>
            <a:r>
              <a:rPr lang="en-US" sz="2100" dirty="0">
                <a:solidFill>
                  <a:srgbClr val="FFFFFF"/>
                </a:solidFill>
                <a:latin typeface="Arimo"/>
              </a:rPr>
              <a:t> </a:t>
            </a:r>
            <a:r>
              <a:rPr lang="en-US" sz="2100" dirty="0" err="1">
                <a:solidFill>
                  <a:srgbClr val="FFFFFF"/>
                </a:solidFill>
                <a:latin typeface="Arimo"/>
              </a:rPr>
              <a:t>bozkırında</a:t>
            </a:r>
            <a:r>
              <a:rPr lang="en-US" sz="2100" dirty="0">
                <a:solidFill>
                  <a:srgbClr val="FFFFFF"/>
                </a:solidFill>
                <a:latin typeface="Arimo"/>
              </a:rPr>
              <a:t> </a:t>
            </a:r>
            <a:r>
              <a:rPr lang="en-US" sz="2100" dirty="0" err="1">
                <a:solidFill>
                  <a:srgbClr val="FFFFFF"/>
                </a:solidFill>
                <a:latin typeface="Arimo"/>
              </a:rPr>
              <a:t>kendi</a:t>
            </a:r>
            <a:r>
              <a:rPr lang="en-US" sz="2100" dirty="0">
                <a:solidFill>
                  <a:srgbClr val="FFFFFF"/>
                </a:solidFill>
                <a:latin typeface="Arimo"/>
              </a:rPr>
              <a:t> </a:t>
            </a:r>
            <a:r>
              <a:rPr lang="en-US" sz="2100" dirty="0" err="1">
                <a:solidFill>
                  <a:srgbClr val="FFFFFF"/>
                </a:solidFill>
                <a:latin typeface="Arimo"/>
              </a:rPr>
              <a:t>başına</a:t>
            </a:r>
            <a:r>
              <a:rPr lang="en-US" sz="2100" dirty="0">
                <a:solidFill>
                  <a:srgbClr val="FFFFFF"/>
                </a:solidFill>
                <a:latin typeface="Arimo"/>
              </a:rPr>
              <a:t> </a:t>
            </a:r>
            <a:r>
              <a:rPr lang="en-US" sz="2100" dirty="0" err="1">
                <a:solidFill>
                  <a:srgbClr val="FFFFFF"/>
                </a:solidFill>
                <a:latin typeface="Arimo"/>
              </a:rPr>
              <a:t>kalmış</a:t>
            </a:r>
            <a:r>
              <a:rPr lang="en-US" sz="2100" dirty="0">
                <a:solidFill>
                  <a:srgbClr val="FFFFFF"/>
                </a:solidFill>
                <a:latin typeface="Arimo"/>
              </a:rPr>
              <a:t> </a:t>
            </a:r>
            <a:r>
              <a:rPr lang="en-US" sz="2100" dirty="0" err="1">
                <a:solidFill>
                  <a:srgbClr val="FFFFFF"/>
                </a:solidFill>
                <a:latin typeface="Arimo"/>
              </a:rPr>
              <a:t>olarak</a:t>
            </a:r>
            <a:r>
              <a:rPr lang="en-US" sz="2100" dirty="0">
                <a:solidFill>
                  <a:srgbClr val="FFFFFF"/>
                </a:solidFill>
                <a:latin typeface="Arimo"/>
              </a:rPr>
              <a:t>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kendi</a:t>
            </a:r>
            <a:r>
              <a:rPr lang="en-US" sz="2100" dirty="0">
                <a:solidFill>
                  <a:srgbClr val="FFFFFF"/>
                </a:solidFill>
                <a:latin typeface="Arimo"/>
              </a:rPr>
              <a:t> </a:t>
            </a:r>
            <a:r>
              <a:rPr lang="en-US" sz="2100" dirty="0" err="1">
                <a:solidFill>
                  <a:srgbClr val="FFFFFF"/>
                </a:solidFill>
                <a:latin typeface="Arimo"/>
              </a:rPr>
              <a:t>yasaları</a:t>
            </a:r>
            <a:r>
              <a:rPr lang="en-US" sz="2100" dirty="0">
                <a:solidFill>
                  <a:srgbClr val="FFFFFF"/>
                </a:solidFill>
                <a:latin typeface="Arimo"/>
              </a:rPr>
              <a:t> </a:t>
            </a:r>
            <a:r>
              <a:rPr lang="en-US" sz="2100" dirty="0" err="1">
                <a:solidFill>
                  <a:srgbClr val="FFFFFF"/>
                </a:solidFill>
                <a:latin typeface="Arimo"/>
              </a:rPr>
              <a:t>ya</a:t>
            </a:r>
            <a:r>
              <a:rPr lang="en-US" sz="2100" dirty="0">
                <a:solidFill>
                  <a:srgbClr val="FFFFFF"/>
                </a:solidFill>
                <a:latin typeface="Arimo"/>
              </a:rPr>
              <a:t> da </a:t>
            </a:r>
            <a:r>
              <a:rPr lang="en-US" sz="2100" dirty="0" err="1">
                <a:solidFill>
                  <a:srgbClr val="FFFFFF"/>
                </a:solidFill>
                <a:latin typeface="Arimo"/>
              </a:rPr>
              <a:t>kendi</a:t>
            </a:r>
            <a:r>
              <a:rPr lang="en-US" sz="2100" dirty="0">
                <a:solidFill>
                  <a:srgbClr val="FFFFFF"/>
                </a:solidFill>
                <a:latin typeface="Arimo"/>
              </a:rPr>
              <a:t> </a:t>
            </a:r>
            <a:r>
              <a:rPr lang="en-US" sz="2100" dirty="0" err="1">
                <a:solidFill>
                  <a:srgbClr val="FFFFFF"/>
                </a:solidFill>
                <a:latin typeface="Arimo"/>
              </a:rPr>
              <a:t>içgüdüleri</a:t>
            </a:r>
            <a:r>
              <a:rPr lang="en-US" sz="2100" dirty="0">
                <a:solidFill>
                  <a:srgbClr val="FFFFFF"/>
                </a:solidFill>
                <a:latin typeface="Arimo"/>
              </a:rPr>
              <a:t> </a:t>
            </a:r>
            <a:r>
              <a:rPr lang="en-US" sz="2100" dirty="0" err="1">
                <a:solidFill>
                  <a:srgbClr val="FFFFFF"/>
                </a:solidFill>
                <a:latin typeface="Arimo"/>
              </a:rPr>
              <a:t>itişiyle</a:t>
            </a:r>
            <a:r>
              <a:rPr lang="en-US" sz="2100" dirty="0">
                <a:solidFill>
                  <a:srgbClr val="FFFFFF"/>
                </a:solidFill>
                <a:latin typeface="Arimo"/>
              </a:rPr>
              <a:t>, </a:t>
            </a:r>
            <a:r>
              <a:rPr lang="en-US" sz="2100" dirty="0" err="1">
                <a:solidFill>
                  <a:srgbClr val="FFFFFF"/>
                </a:solidFill>
                <a:latin typeface="Arimo"/>
              </a:rPr>
              <a:t>insan</a:t>
            </a:r>
            <a:r>
              <a:rPr lang="en-US" sz="2100" dirty="0">
                <a:solidFill>
                  <a:srgbClr val="FFFFFF"/>
                </a:solidFill>
                <a:latin typeface="Arimo"/>
              </a:rPr>
              <a:t> </a:t>
            </a:r>
            <a:r>
              <a:rPr lang="en-US" sz="2100" dirty="0" err="1">
                <a:solidFill>
                  <a:srgbClr val="FFFFFF"/>
                </a:solidFill>
                <a:latin typeface="Arimo"/>
              </a:rPr>
              <a:t>beyninin</a:t>
            </a:r>
            <a:r>
              <a:rPr lang="en-US" sz="2100" dirty="0">
                <a:solidFill>
                  <a:srgbClr val="FFFFFF"/>
                </a:solidFill>
                <a:latin typeface="Arimo"/>
              </a:rPr>
              <a:t> </a:t>
            </a:r>
            <a:r>
              <a:rPr lang="en-US" sz="2100" dirty="0" err="1">
                <a:solidFill>
                  <a:srgbClr val="FFFFFF"/>
                </a:solidFill>
                <a:latin typeface="Arimo"/>
              </a:rPr>
              <a:t>yarattığı</a:t>
            </a:r>
            <a:r>
              <a:rPr lang="en-US" sz="2100" dirty="0">
                <a:solidFill>
                  <a:srgbClr val="FFFFFF"/>
                </a:solidFill>
                <a:latin typeface="Arimo"/>
              </a:rPr>
              <a:t> </a:t>
            </a:r>
            <a:r>
              <a:rPr lang="en-US" sz="2100" dirty="0" err="1">
                <a:solidFill>
                  <a:srgbClr val="FFFFFF"/>
                </a:solidFill>
                <a:latin typeface="Arimo"/>
              </a:rPr>
              <a:t>bu</a:t>
            </a:r>
            <a:r>
              <a:rPr lang="en-US" sz="2100" dirty="0">
                <a:solidFill>
                  <a:srgbClr val="FFFFFF"/>
                </a:solidFill>
                <a:latin typeface="Arimo"/>
              </a:rPr>
              <a:t> </a:t>
            </a:r>
            <a:r>
              <a:rPr lang="en-US" sz="2100" dirty="0" err="1">
                <a:solidFill>
                  <a:srgbClr val="FFFFFF"/>
                </a:solidFill>
                <a:latin typeface="Arimo"/>
              </a:rPr>
              <a:t>sonucu</a:t>
            </a:r>
            <a:r>
              <a:rPr lang="en-US" sz="2100" dirty="0">
                <a:solidFill>
                  <a:srgbClr val="FFFFFF"/>
                </a:solidFill>
                <a:latin typeface="Arimo"/>
              </a:rPr>
              <a:t> </a:t>
            </a:r>
            <a:r>
              <a:rPr lang="en-US" sz="2100" dirty="0" err="1">
                <a:solidFill>
                  <a:srgbClr val="FFFFFF"/>
                </a:solidFill>
                <a:latin typeface="Arimo"/>
              </a:rPr>
              <a:t>sağlayamazdı</a:t>
            </a:r>
            <a:r>
              <a:rPr lang="en-US" sz="2100" dirty="0">
                <a:solidFill>
                  <a:srgbClr val="FFFFFF"/>
                </a:solidFill>
                <a:latin typeface="Arimo"/>
              </a:rPr>
              <a:t>!'' (Jean Deny)</a:t>
            </a:r>
          </a:p>
          <a:p>
            <a:pPr algn="just">
              <a:lnSpc>
                <a:spcPts val="2940"/>
              </a:lnSpc>
            </a:pPr>
            <a:endParaRPr lang="en-US" sz="2100" dirty="0">
              <a:solidFill>
                <a:srgbClr val="FFFFFF"/>
              </a:solidFill>
              <a:latin typeface="Arimo"/>
            </a:endParaRPr>
          </a:p>
          <a:p>
            <a:pPr algn="just">
              <a:lnSpc>
                <a:spcPts val="2940"/>
              </a:lnSpc>
            </a:pPr>
            <a:r>
              <a:rPr lang="en-US" sz="2100" dirty="0">
                <a:solidFill>
                  <a:srgbClr val="FFFFFF"/>
                </a:solidFill>
                <a:latin typeface="Arimo"/>
              </a:rPr>
              <a:t>"</a:t>
            </a:r>
            <a:r>
              <a:rPr lang="en-US" sz="2100" dirty="0" err="1">
                <a:solidFill>
                  <a:srgbClr val="FFFFFF"/>
                </a:solidFill>
                <a:latin typeface="Arimo"/>
              </a:rPr>
              <a:t>Türk</a:t>
            </a:r>
            <a:r>
              <a:rPr lang="en-US" sz="2100" dirty="0">
                <a:solidFill>
                  <a:srgbClr val="FFFFFF"/>
                </a:solidFill>
                <a:latin typeface="Arimo"/>
              </a:rPr>
              <a:t> </a:t>
            </a:r>
            <a:r>
              <a:rPr lang="en-US" sz="2100" dirty="0" err="1">
                <a:solidFill>
                  <a:srgbClr val="FFFFFF"/>
                </a:solidFill>
                <a:latin typeface="Arimo"/>
              </a:rPr>
              <a:t>milletinin</a:t>
            </a:r>
            <a:r>
              <a:rPr lang="en-US" sz="2100" dirty="0">
                <a:solidFill>
                  <a:srgbClr val="FFFFFF"/>
                </a:solidFill>
                <a:latin typeface="Arimo"/>
              </a:rPr>
              <a:t> </a:t>
            </a:r>
            <a:r>
              <a:rPr lang="en-US" sz="2100" dirty="0" err="1">
                <a:solidFill>
                  <a:srgbClr val="FFFFFF"/>
                </a:solidFill>
                <a:latin typeface="Arimo"/>
              </a:rPr>
              <a:t>dili</a:t>
            </a:r>
            <a:r>
              <a:rPr lang="en-US" sz="2100" dirty="0">
                <a:solidFill>
                  <a:srgbClr val="FFFFFF"/>
                </a:solidFill>
                <a:latin typeface="Arimo"/>
              </a:rPr>
              <a:t> </a:t>
            </a:r>
            <a:r>
              <a:rPr lang="en-US" sz="2100" dirty="0" err="1">
                <a:solidFill>
                  <a:srgbClr val="FFFFFF"/>
                </a:solidFill>
                <a:latin typeface="Arimo"/>
              </a:rPr>
              <a:t>Türkçedir</a:t>
            </a:r>
            <a:r>
              <a:rPr lang="en-US" sz="2100" dirty="0">
                <a:solidFill>
                  <a:srgbClr val="FFFFFF"/>
                </a:solidFill>
                <a:latin typeface="Arimo"/>
              </a:rPr>
              <a:t>. </a:t>
            </a:r>
            <a:r>
              <a:rPr lang="en-US" sz="2100" dirty="0" err="1">
                <a:solidFill>
                  <a:srgbClr val="FFFFFF"/>
                </a:solidFill>
                <a:latin typeface="Arimo"/>
              </a:rPr>
              <a:t>Türk</a:t>
            </a:r>
            <a:r>
              <a:rPr lang="en-US" sz="2100" dirty="0">
                <a:solidFill>
                  <a:srgbClr val="FFFFFF"/>
                </a:solidFill>
                <a:latin typeface="Arimo"/>
              </a:rPr>
              <a:t> </a:t>
            </a:r>
            <a:r>
              <a:rPr lang="en-US" sz="2100" dirty="0" err="1">
                <a:solidFill>
                  <a:srgbClr val="FFFFFF"/>
                </a:solidFill>
                <a:latin typeface="Arimo"/>
              </a:rPr>
              <a:t>dili</a:t>
            </a:r>
            <a:r>
              <a:rPr lang="en-US" sz="2100" dirty="0">
                <a:solidFill>
                  <a:srgbClr val="FFFFFF"/>
                </a:solidFill>
                <a:latin typeface="Arimo"/>
              </a:rPr>
              <a:t>, </a:t>
            </a:r>
            <a:r>
              <a:rPr lang="en-US" sz="2100" dirty="0" err="1">
                <a:solidFill>
                  <a:srgbClr val="FFFFFF"/>
                </a:solidFill>
                <a:latin typeface="Arimo"/>
              </a:rPr>
              <a:t>dünyada</a:t>
            </a:r>
            <a:r>
              <a:rPr lang="en-US" sz="2100" dirty="0">
                <a:solidFill>
                  <a:srgbClr val="FFFFFF"/>
                </a:solidFill>
                <a:latin typeface="Arimo"/>
              </a:rPr>
              <a:t> en </a:t>
            </a:r>
            <a:r>
              <a:rPr lang="en-US" sz="2100" dirty="0" err="1">
                <a:solidFill>
                  <a:srgbClr val="FFFFFF"/>
                </a:solidFill>
                <a:latin typeface="Arimo"/>
              </a:rPr>
              <a:t>güzel</a:t>
            </a:r>
            <a:r>
              <a:rPr lang="en-US" sz="2100" dirty="0">
                <a:solidFill>
                  <a:srgbClr val="FFFFFF"/>
                </a:solidFill>
                <a:latin typeface="Arimo"/>
              </a:rPr>
              <a:t>, en </a:t>
            </a:r>
            <a:r>
              <a:rPr lang="en-US" sz="2100" dirty="0" err="1">
                <a:solidFill>
                  <a:srgbClr val="FFFFFF"/>
                </a:solidFill>
                <a:latin typeface="Arimo"/>
              </a:rPr>
              <a:t>zengin</a:t>
            </a:r>
            <a:r>
              <a:rPr lang="en-US" sz="2100" dirty="0">
                <a:solidFill>
                  <a:srgbClr val="FFFFFF"/>
                </a:solidFill>
                <a:latin typeface="Arimo"/>
              </a:rPr>
              <a:t>, en </a:t>
            </a:r>
            <a:r>
              <a:rPr lang="en-US" sz="2100" dirty="0" err="1">
                <a:solidFill>
                  <a:srgbClr val="FFFFFF"/>
                </a:solidFill>
                <a:latin typeface="Arimo"/>
              </a:rPr>
              <a:t>kolay</a:t>
            </a:r>
            <a:r>
              <a:rPr lang="en-US" sz="2100" dirty="0">
                <a:solidFill>
                  <a:srgbClr val="FFFFFF"/>
                </a:solidFill>
                <a:latin typeface="Arimo"/>
              </a:rPr>
              <a:t> </a:t>
            </a:r>
            <a:r>
              <a:rPr lang="en-US" sz="2100" dirty="0" err="1">
                <a:solidFill>
                  <a:srgbClr val="FFFFFF"/>
                </a:solidFill>
                <a:latin typeface="Arimo"/>
              </a:rPr>
              <a:t>öğrenebilecek</a:t>
            </a:r>
            <a:r>
              <a:rPr lang="en-US" sz="2100" dirty="0">
                <a:solidFill>
                  <a:srgbClr val="FFFFFF"/>
                </a:solidFill>
                <a:latin typeface="Arimo"/>
              </a:rPr>
              <a:t> </a:t>
            </a:r>
            <a:r>
              <a:rPr lang="en-US" sz="2100" dirty="0" err="1">
                <a:solidFill>
                  <a:srgbClr val="FFFFFF"/>
                </a:solidFill>
                <a:latin typeface="Arimo"/>
              </a:rPr>
              <a:t>bir</a:t>
            </a:r>
            <a:r>
              <a:rPr lang="en-US" sz="2100" dirty="0">
                <a:solidFill>
                  <a:srgbClr val="FFFFFF"/>
                </a:solidFill>
                <a:latin typeface="Arimo"/>
              </a:rPr>
              <a:t> </a:t>
            </a:r>
            <a:r>
              <a:rPr lang="en-US" sz="2100" dirty="0" err="1">
                <a:solidFill>
                  <a:srgbClr val="FFFFFF"/>
                </a:solidFill>
                <a:latin typeface="Arimo"/>
              </a:rPr>
              <a:t>dildir</a:t>
            </a:r>
            <a:r>
              <a:rPr lang="en-US" sz="2100" dirty="0">
                <a:solidFill>
                  <a:srgbClr val="FFFFFF"/>
                </a:solidFill>
                <a:latin typeface="Arimo"/>
              </a:rPr>
              <a:t>. </a:t>
            </a:r>
            <a:r>
              <a:rPr lang="en-US" sz="2100" dirty="0" err="1">
                <a:solidFill>
                  <a:srgbClr val="FFFFFF"/>
                </a:solidFill>
                <a:latin typeface="Arimo"/>
              </a:rPr>
              <a:t>Onun</a:t>
            </a:r>
            <a:r>
              <a:rPr lang="en-US" sz="2100" dirty="0">
                <a:solidFill>
                  <a:srgbClr val="FFFFFF"/>
                </a:solidFill>
                <a:latin typeface="Arimo"/>
              </a:rPr>
              <a:t> </a:t>
            </a:r>
            <a:r>
              <a:rPr lang="en-US" sz="2100" dirty="0" err="1">
                <a:solidFill>
                  <a:srgbClr val="FFFFFF"/>
                </a:solidFill>
                <a:latin typeface="Arimo"/>
              </a:rPr>
              <a:t>için</a:t>
            </a:r>
            <a:r>
              <a:rPr lang="en-US" sz="2100" dirty="0">
                <a:solidFill>
                  <a:srgbClr val="FFFFFF"/>
                </a:solidFill>
                <a:latin typeface="Arimo"/>
              </a:rPr>
              <a:t> her </a:t>
            </a:r>
            <a:r>
              <a:rPr lang="en-US" sz="2100" dirty="0" err="1">
                <a:solidFill>
                  <a:srgbClr val="FFFFFF"/>
                </a:solidFill>
                <a:latin typeface="Arimo"/>
              </a:rPr>
              <a:t>Türk</a:t>
            </a:r>
            <a:r>
              <a:rPr lang="en-US" sz="2100" dirty="0">
                <a:solidFill>
                  <a:srgbClr val="FFFFFF"/>
                </a:solidFill>
                <a:latin typeface="Arimo"/>
              </a:rPr>
              <a:t>, </a:t>
            </a:r>
            <a:r>
              <a:rPr lang="en-US" sz="2100" dirty="0" err="1">
                <a:solidFill>
                  <a:srgbClr val="FFFFFF"/>
                </a:solidFill>
                <a:latin typeface="Arimo"/>
              </a:rPr>
              <a:t>dilini</a:t>
            </a:r>
            <a:r>
              <a:rPr lang="en-US" sz="2100" dirty="0">
                <a:solidFill>
                  <a:srgbClr val="FFFFFF"/>
                </a:solidFill>
                <a:latin typeface="Arimo"/>
              </a:rPr>
              <a:t> </a:t>
            </a:r>
            <a:r>
              <a:rPr lang="en-US" sz="2100" dirty="0" err="1">
                <a:solidFill>
                  <a:srgbClr val="FFFFFF"/>
                </a:solidFill>
                <a:latin typeface="Arimo"/>
              </a:rPr>
              <a:t>çok</a:t>
            </a:r>
            <a:r>
              <a:rPr lang="en-US" sz="2100" dirty="0">
                <a:solidFill>
                  <a:srgbClr val="FFFFFF"/>
                </a:solidFill>
                <a:latin typeface="Arimo"/>
              </a:rPr>
              <a:t> sever </a:t>
            </a:r>
            <a:r>
              <a:rPr lang="en-US" sz="2100" dirty="0" err="1">
                <a:solidFill>
                  <a:srgbClr val="FFFFFF"/>
                </a:solidFill>
                <a:latin typeface="Arimo"/>
              </a:rPr>
              <a:t>ve</a:t>
            </a:r>
            <a:r>
              <a:rPr lang="en-US" sz="2100" dirty="0">
                <a:solidFill>
                  <a:srgbClr val="FFFFFF"/>
                </a:solidFill>
                <a:latin typeface="Arimo"/>
              </a:rPr>
              <a:t> </a:t>
            </a:r>
            <a:r>
              <a:rPr lang="en-US" sz="2100" dirty="0" err="1">
                <a:solidFill>
                  <a:srgbClr val="FFFFFF"/>
                </a:solidFill>
                <a:latin typeface="Arimo"/>
              </a:rPr>
              <a:t>onu</a:t>
            </a:r>
            <a:r>
              <a:rPr lang="en-US" sz="2100" dirty="0">
                <a:solidFill>
                  <a:srgbClr val="FFFFFF"/>
                </a:solidFill>
                <a:latin typeface="Arimo"/>
              </a:rPr>
              <a:t> </a:t>
            </a:r>
            <a:r>
              <a:rPr lang="en-US" sz="2100" dirty="0" err="1">
                <a:solidFill>
                  <a:srgbClr val="FFFFFF"/>
                </a:solidFill>
                <a:latin typeface="Arimo"/>
              </a:rPr>
              <a:t>yüceltmek</a:t>
            </a:r>
            <a:r>
              <a:rPr lang="en-US" sz="2100" dirty="0">
                <a:solidFill>
                  <a:srgbClr val="FFFFFF"/>
                </a:solidFill>
                <a:latin typeface="Arimo"/>
              </a:rPr>
              <a:t> </a:t>
            </a:r>
            <a:r>
              <a:rPr lang="en-US" sz="2100" dirty="0" err="1">
                <a:solidFill>
                  <a:srgbClr val="FFFFFF"/>
                </a:solidFill>
                <a:latin typeface="Arimo"/>
              </a:rPr>
              <a:t>için</a:t>
            </a:r>
            <a:r>
              <a:rPr lang="en-US" sz="2100" dirty="0">
                <a:solidFill>
                  <a:srgbClr val="FFFFFF"/>
                </a:solidFill>
                <a:latin typeface="Arimo"/>
              </a:rPr>
              <a:t> </a:t>
            </a:r>
            <a:r>
              <a:rPr lang="en-US" sz="2100" dirty="0" err="1">
                <a:solidFill>
                  <a:srgbClr val="FFFFFF"/>
                </a:solidFill>
                <a:latin typeface="Arimo"/>
              </a:rPr>
              <a:t>çalışır</a:t>
            </a:r>
            <a:r>
              <a:rPr lang="en-US" sz="2100" dirty="0">
                <a:solidFill>
                  <a:srgbClr val="FFFFFF"/>
                </a:solidFill>
                <a:latin typeface="Arimo"/>
              </a:rPr>
              <a:t>." (Mustafa Kemal Atatürk)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solidFill>
                  <a:srgbClr val="FFBD59"/>
                </a:solidFill>
                <a:latin typeface="Arimo Bold"/>
              </a:rPr>
              <a:t>A.  TÜRKÇENİN SES ÖZELLİKLERİ</a:t>
            </a:r>
          </a:p>
          <a:p>
            <a:pPr>
              <a:lnSpc>
                <a:spcPts val="1959"/>
              </a:lnSpc>
            </a:pPr>
            <a:r>
              <a:rPr lang="en-US" sz="1400" dirty="0">
                <a:solidFill>
                  <a:srgbClr val="FFBD59"/>
                </a:solidFill>
                <a:latin typeface="Arimo Bold"/>
              </a:rPr>
              <a:t>A.1</a:t>
            </a:r>
            <a:r>
              <a:rPr lang="en-US" sz="1400" dirty="0" smtClean="0">
                <a:solidFill>
                  <a:srgbClr val="FFBD59"/>
                </a:solidFill>
                <a:latin typeface="Arimo Bold"/>
              </a:rPr>
              <a:t>.</a:t>
            </a:r>
            <a:r>
              <a:rPr lang="tr-TR" sz="1400" dirty="0" smtClean="0">
                <a:solidFill>
                  <a:srgbClr val="FFBD59"/>
                </a:solidFill>
                <a:latin typeface="Arimo Bold"/>
              </a:rPr>
              <a:t> İlk hece dışında </a:t>
            </a:r>
            <a:r>
              <a:rPr lang="en-US" sz="1400" dirty="0" smtClean="0">
                <a:solidFill>
                  <a:srgbClr val="FFBD59"/>
                </a:solidFill>
                <a:latin typeface="Arimo Bold"/>
              </a:rPr>
              <a:t>"</a:t>
            </a:r>
            <a:r>
              <a:rPr lang="en-US" sz="1400" dirty="0" err="1" smtClean="0">
                <a:solidFill>
                  <a:srgbClr val="FFBD59"/>
                </a:solidFill>
                <a:latin typeface="Arimo Bold"/>
              </a:rPr>
              <a:t>o,ö</a:t>
            </a:r>
            <a:r>
              <a:rPr lang="en-US" sz="1400" dirty="0">
                <a:solidFill>
                  <a:srgbClr val="FFBD59"/>
                </a:solidFill>
                <a:latin typeface="Arimo Bold"/>
              </a:rPr>
              <a:t>"</a:t>
            </a:r>
          </a:p>
          <a:p>
            <a:pPr>
              <a:lnSpc>
                <a:spcPts val="1959"/>
              </a:lnSpc>
            </a:pPr>
            <a:r>
              <a:rPr lang="en-US" sz="1400" dirty="0">
                <a:solidFill>
                  <a:srgbClr val="FFFFFF"/>
                </a:solidFill>
                <a:latin typeface="Arimo"/>
              </a:rPr>
              <a:t>A.2. </a:t>
            </a:r>
            <a:r>
              <a:rPr lang="en-US" sz="1400" dirty="0" err="1">
                <a:solidFill>
                  <a:srgbClr val="FFFFFF"/>
                </a:solidFill>
                <a:latin typeface="Arimo"/>
              </a:rPr>
              <a:t>Uzun</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A.3</a:t>
            </a:r>
            <a:r>
              <a:rPr lang="en-US" sz="1400" dirty="0" smtClean="0">
                <a:solidFill>
                  <a:srgbClr val="FFFFFF"/>
                </a:solidFill>
                <a:latin typeface="Arimo"/>
              </a:rPr>
              <a:t>.</a:t>
            </a:r>
            <a:r>
              <a:rPr lang="tr-TR" sz="1400" dirty="0" smtClean="0">
                <a:solidFill>
                  <a:srgbClr val="FFFFFF"/>
                </a:solidFill>
                <a:latin typeface="Arimo"/>
              </a:rPr>
              <a:t> Söz başında </a:t>
            </a:r>
            <a:r>
              <a:rPr lang="en-US" sz="1400" dirty="0" smtClean="0">
                <a:solidFill>
                  <a:srgbClr val="FFFFFF"/>
                </a:solidFill>
                <a:latin typeface="Arimo"/>
              </a:rPr>
              <a:t>"l</a:t>
            </a:r>
            <a:r>
              <a:rPr lang="en-US" sz="1400" dirty="0">
                <a:solidFill>
                  <a:srgbClr val="FFFFFF"/>
                </a:solidFill>
                <a:latin typeface="Arimo"/>
              </a:rPr>
              <a:t>" </a:t>
            </a:r>
            <a:r>
              <a:rPr lang="en-US" sz="1400" dirty="0" err="1">
                <a:solidFill>
                  <a:srgbClr val="FFFFFF"/>
                </a:solidFill>
                <a:latin typeface="Arimo"/>
              </a:rPr>
              <a:t>ünsüzü</a:t>
            </a:r>
            <a:endParaRPr lang="en-US" sz="1400" dirty="0">
              <a:solidFill>
                <a:srgbClr val="FFFFFF"/>
              </a:solidFill>
              <a:latin typeface="Arimo"/>
            </a:endParaRPr>
          </a:p>
          <a:p>
            <a:pPr>
              <a:lnSpc>
                <a:spcPts val="1959"/>
              </a:lnSpc>
            </a:pPr>
            <a:r>
              <a:rPr lang="en-US" sz="1400" dirty="0">
                <a:solidFill>
                  <a:srgbClr val="FFFFFF"/>
                </a:solidFill>
                <a:latin typeface="Arimo"/>
              </a:rPr>
              <a:t>A.4. </a:t>
            </a:r>
            <a:r>
              <a:rPr lang="en-US" sz="1400" dirty="0" err="1">
                <a:solidFill>
                  <a:srgbClr val="FFFFFF"/>
                </a:solidFill>
                <a:latin typeface="Arimo"/>
              </a:rPr>
              <a:t>Ayın</a:t>
            </a:r>
            <a:r>
              <a:rPr lang="en-US" sz="1400" dirty="0">
                <a:solidFill>
                  <a:srgbClr val="FFFFFF"/>
                </a:solidFill>
                <a:latin typeface="Arimo"/>
              </a:rPr>
              <a:t>, </a:t>
            </a:r>
            <a:r>
              <a:rPr lang="en-US" sz="1400" dirty="0" err="1">
                <a:solidFill>
                  <a:srgbClr val="FFFFFF"/>
                </a:solidFill>
                <a:latin typeface="Arimo"/>
              </a:rPr>
              <a:t>hemze</a:t>
            </a:r>
            <a:endParaRPr lang="en-US" sz="1400" dirty="0">
              <a:solidFill>
                <a:srgbClr val="FFFFFF"/>
              </a:solidFill>
              <a:latin typeface="Arimo"/>
            </a:endParaRPr>
          </a:p>
          <a:p>
            <a:pPr>
              <a:lnSpc>
                <a:spcPts val="1959"/>
              </a:lnSpc>
            </a:pPr>
            <a:r>
              <a:rPr lang="en-US" sz="1400" dirty="0">
                <a:solidFill>
                  <a:srgbClr val="FFFFFF"/>
                </a:solidFill>
                <a:latin typeface="Arimo"/>
              </a:rPr>
              <a:t>A.5. </a:t>
            </a:r>
            <a:r>
              <a:rPr lang="en-US" sz="1400" dirty="0" err="1">
                <a:solidFill>
                  <a:srgbClr val="FFFFFF"/>
                </a:solidFill>
                <a:latin typeface="Arimo"/>
              </a:rPr>
              <a:t>İkiz</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A.6. </a:t>
            </a:r>
            <a:r>
              <a:rPr lang="en-US" sz="1400" dirty="0" err="1">
                <a:solidFill>
                  <a:srgbClr val="FFFFFF"/>
                </a:solidFill>
                <a:latin typeface="Arimo"/>
              </a:rPr>
              <a:t>İki</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A.7. </a:t>
            </a:r>
            <a:r>
              <a:rPr lang="en-US" sz="1400" dirty="0" err="1">
                <a:solidFill>
                  <a:srgbClr val="FFFFFF"/>
                </a:solidFill>
                <a:latin typeface="Arimo"/>
              </a:rPr>
              <a:t>İkiz</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A.8. </a:t>
            </a:r>
            <a:r>
              <a:rPr lang="en-US" sz="1400" dirty="0" err="1">
                <a:solidFill>
                  <a:srgbClr val="FFFFFF"/>
                </a:solidFill>
                <a:latin typeface="Arimo"/>
              </a:rPr>
              <a:t>Üç</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A.9. </a:t>
            </a:r>
            <a:r>
              <a:rPr lang="en-US" sz="1400" dirty="0" err="1">
                <a:solidFill>
                  <a:srgbClr val="FFFFFF"/>
                </a:solidFill>
                <a:latin typeface="Arimo"/>
              </a:rPr>
              <a:t>Başta</a:t>
            </a:r>
            <a:r>
              <a:rPr lang="en-US" sz="1400" dirty="0">
                <a:solidFill>
                  <a:srgbClr val="FFFFFF"/>
                </a:solidFill>
                <a:latin typeface="Arimo"/>
              </a:rPr>
              <a:t> </a:t>
            </a:r>
            <a:r>
              <a:rPr lang="en-US" sz="1400" dirty="0" err="1">
                <a:solidFill>
                  <a:srgbClr val="FFFFFF"/>
                </a:solidFill>
                <a:latin typeface="Arimo"/>
              </a:rPr>
              <a:t>çift</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A.10. “c, ğ, l, m, n, r, v, z” </a:t>
            </a:r>
          </a:p>
          <a:p>
            <a:pPr>
              <a:lnSpc>
                <a:spcPts val="1959"/>
              </a:lnSpc>
            </a:pPr>
            <a:r>
              <a:rPr lang="en-US" sz="1400" dirty="0">
                <a:solidFill>
                  <a:srgbClr val="FFFFFF"/>
                </a:solidFill>
                <a:latin typeface="Arimo"/>
              </a:rPr>
              <a:t>A.11. </a:t>
            </a:r>
            <a:r>
              <a:rPr lang="en-US" sz="1400" dirty="0" err="1">
                <a:solidFill>
                  <a:srgbClr val="FFFFFF"/>
                </a:solidFill>
                <a:latin typeface="Arimo"/>
              </a:rPr>
              <a:t>Sonda</a:t>
            </a:r>
            <a:r>
              <a:rPr lang="en-US" sz="1400" dirty="0">
                <a:solidFill>
                  <a:srgbClr val="FFFFFF"/>
                </a:solidFill>
                <a:latin typeface="Arimo"/>
              </a:rPr>
              <a:t> “b, c, d, g</a:t>
            </a:r>
          </a:p>
          <a:p>
            <a:pPr>
              <a:lnSpc>
                <a:spcPts val="1959"/>
              </a:lnSpc>
            </a:pPr>
            <a:r>
              <a:rPr lang="en-US" sz="1400" dirty="0">
                <a:solidFill>
                  <a:srgbClr val="FFFFFF"/>
                </a:solidFill>
                <a:latin typeface="Arimo"/>
              </a:rPr>
              <a:t>A.12. "f, h, j, v" </a:t>
            </a:r>
          </a:p>
          <a:p>
            <a:pPr>
              <a:lnSpc>
                <a:spcPts val="1959"/>
              </a:lnSpc>
            </a:pPr>
            <a:r>
              <a:rPr lang="en-US" sz="1400" dirty="0">
                <a:solidFill>
                  <a:srgbClr val="FFFFFF"/>
                </a:solidFill>
                <a:latin typeface="Arimo"/>
              </a:rPr>
              <a:t>A.13. </a:t>
            </a:r>
            <a:r>
              <a:rPr lang="en-US" sz="1400" dirty="0" err="1">
                <a:solidFill>
                  <a:srgbClr val="FFFFFF"/>
                </a:solidFill>
                <a:latin typeface="Arimo"/>
              </a:rPr>
              <a:t>Sonda</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çiftleri</a:t>
            </a:r>
            <a:endParaRPr lang="en-US" sz="1400" dirty="0">
              <a:solidFill>
                <a:srgbClr val="FFFFFF"/>
              </a:solidFill>
              <a:latin typeface="Arimo"/>
            </a:endParaRPr>
          </a:p>
          <a:p>
            <a:pPr>
              <a:lnSpc>
                <a:spcPts val="1959"/>
              </a:lnSpc>
            </a:pPr>
            <a:r>
              <a:rPr lang="en-US" sz="1400" dirty="0">
                <a:solidFill>
                  <a:srgbClr val="FFFFFF"/>
                </a:solidFill>
                <a:latin typeface="Arimo"/>
              </a:rPr>
              <a:t>A.14. "</a:t>
            </a:r>
            <a:r>
              <a:rPr lang="en-US" sz="1400" dirty="0" err="1">
                <a:solidFill>
                  <a:srgbClr val="FFFFFF"/>
                </a:solidFill>
                <a:latin typeface="Arimo"/>
              </a:rPr>
              <a:t>ı</a:t>
            </a:r>
            <a:r>
              <a:rPr lang="en-US" sz="1400" dirty="0">
                <a:solidFill>
                  <a:srgbClr val="FFFFFF"/>
                </a:solidFill>
                <a:latin typeface="Arimo"/>
              </a:rPr>
              <a:t>" </a:t>
            </a:r>
            <a:r>
              <a:rPr lang="en-US" sz="1400" dirty="0" err="1">
                <a:solidFill>
                  <a:srgbClr val="FFFFFF"/>
                </a:solidFill>
                <a:latin typeface="Arimo"/>
              </a:rPr>
              <a:t>ünlüsü</a:t>
            </a:r>
            <a:endParaRPr lang="en-US" sz="1400" dirty="0">
              <a:solidFill>
                <a:srgbClr val="FFFFFF"/>
              </a:solidFill>
              <a:latin typeface="Arimo"/>
            </a:endParaRPr>
          </a:p>
          <a:p>
            <a:pPr>
              <a:lnSpc>
                <a:spcPts val="1959"/>
              </a:lnSpc>
            </a:pPr>
            <a:r>
              <a:rPr lang="en-US" sz="1400" dirty="0">
                <a:solidFill>
                  <a:srgbClr val="FFFFFF"/>
                </a:solidFill>
                <a:latin typeface="Arimo"/>
              </a:rPr>
              <a:t>A.15. </a:t>
            </a:r>
            <a:r>
              <a:rPr lang="en-US" sz="1400" dirty="0" err="1">
                <a:solidFill>
                  <a:srgbClr val="FFFFFF"/>
                </a:solidFill>
                <a:latin typeface="Arimo"/>
              </a:rPr>
              <a:t>Yansıma</a:t>
            </a:r>
            <a:r>
              <a:rPr lang="en-US" sz="1400" dirty="0">
                <a:solidFill>
                  <a:srgbClr val="FFFFFF"/>
                </a:solidFill>
                <a:latin typeface="Arimo"/>
              </a:rPr>
              <a:t> </a:t>
            </a:r>
            <a:r>
              <a:rPr lang="en-US" sz="1400" dirty="0" err="1">
                <a:solidFill>
                  <a:srgbClr val="FFFFFF"/>
                </a:solidFill>
                <a:latin typeface="Arimo"/>
              </a:rPr>
              <a:t>sesler</a:t>
            </a:r>
            <a:endParaRPr lang="en-US" sz="1400" dirty="0">
              <a:solidFill>
                <a:srgbClr val="FFFFFF"/>
              </a:solidFill>
              <a:latin typeface="Arimo"/>
            </a:endParaRPr>
          </a:p>
          <a:p>
            <a:pPr>
              <a:lnSpc>
                <a:spcPts val="1959"/>
              </a:lnSpc>
            </a:pPr>
            <a:r>
              <a:rPr lang="en-US" sz="1400" dirty="0">
                <a:solidFill>
                  <a:srgbClr val="FFFFFF"/>
                </a:solidFill>
                <a:latin typeface="Arimo"/>
              </a:rPr>
              <a:t>A.16. </a:t>
            </a:r>
            <a:r>
              <a:rPr lang="en-US" sz="1400" dirty="0" err="1">
                <a:solidFill>
                  <a:srgbClr val="FFFFFF"/>
                </a:solidFill>
                <a:latin typeface="Arimo"/>
              </a:rPr>
              <a:t>Çocuk</a:t>
            </a:r>
            <a:r>
              <a:rPr lang="en-US" sz="1400" dirty="0">
                <a:solidFill>
                  <a:srgbClr val="FFFFFF"/>
                </a:solidFill>
                <a:latin typeface="Arimo"/>
              </a:rPr>
              <a:t> </a:t>
            </a:r>
            <a:r>
              <a:rPr lang="en-US" sz="1400" dirty="0" err="1">
                <a:solidFill>
                  <a:srgbClr val="FFFFFF"/>
                </a:solidFill>
                <a:latin typeface="Arimo"/>
              </a:rPr>
              <a:t>dili</a:t>
            </a:r>
            <a:endParaRPr lang="en-US" sz="1400" dirty="0">
              <a:solidFill>
                <a:srgbClr val="FFFFFF"/>
              </a:solidFill>
              <a:latin typeface="Arimo"/>
            </a:endParaRPr>
          </a:p>
          <a:p>
            <a:pPr>
              <a:lnSpc>
                <a:spcPts val="1959"/>
              </a:lnSpc>
            </a:pPr>
            <a:r>
              <a:rPr lang="en-US" sz="1400" dirty="0">
                <a:solidFill>
                  <a:srgbClr val="FFFFFF"/>
                </a:solidFill>
                <a:latin typeface="Arimo"/>
              </a:rPr>
              <a:t>A.17.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uyumları</a:t>
            </a:r>
            <a:endParaRPr lang="en-US" sz="1400" dirty="0">
              <a:solidFill>
                <a:srgbClr val="FFFFFF"/>
              </a:solidFill>
              <a:latin typeface="Arimo"/>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2676630"/>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r>
              <a:rPr lang="tr-TR" sz="2400" b="1" dirty="0">
                <a:solidFill>
                  <a:schemeClr val="bg1"/>
                </a:solidFill>
                <a:latin typeface="Cambria"/>
                <a:ea typeface="Times New Roman"/>
                <a:cs typeface="Times New Roman"/>
              </a:rPr>
              <a:t>TÜRKÇENİN SES ÖZELLİKLERİ </a:t>
            </a:r>
            <a:endParaRPr lang="tr-TR" sz="2400" b="1" dirty="0" smtClean="0">
              <a:solidFill>
                <a:schemeClr val="bg1"/>
              </a:solidFill>
              <a:latin typeface="Cambria"/>
              <a:ea typeface="Times New Roman"/>
              <a:cs typeface="Times New Roman"/>
            </a:endParaRPr>
          </a:p>
          <a:p>
            <a:pPr lvl="0">
              <a:lnSpc>
                <a:spcPct val="115000"/>
              </a:lnSpc>
              <a:spcBef>
                <a:spcPts val="1000"/>
              </a:spcBef>
              <a:spcAft>
                <a:spcPts val="0"/>
              </a:spcAft>
            </a:pPr>
            <a:endParaRPr lang="tr-TR" sz="4800" b="1" dirty="0">
              <a:solidFill>
                <a:schemeClr val="bg1"/>
              </a:solidFill>
              <a:latin typeface="Cambria"/>
              <a:ea typeface="Times New Roman"/>
              <a:cs typeface="Times New Roman"/>
            </a:endParaRPr>
          </a:p>
          <a:p>
            <a:pPr>
              <a:lnSpc>
                <a:spcPct val="115000"/>
              </a:lnSpc>
              <a:spcAft>
                <a:spcPts val="1000"/>
              </a:spcAft>
            </a:pPr>
            <a:r>
              <a:rPr lang="tr-TR" sz="2400" b="1" dirty="0">
                <a:solidFill>
                  <a:schemeClr val="bg1"/>
                </a:solidFill>
                <a:latin typeface="Cambria"/>
                <a:ea typeface="Times New Roman"/>
                <a:cs typeface="Times New Roman"/>
              </a:rPr>
              <a:t>A.1</a:t>
            </a:r>
            <a:r>
              <a:rPr lang="tr-TR" sz="2400" dirty="0">
                <a:solidFill>
                  <a:schemeClr val="bg1"/>
                </a:solidFill>
                <a:ea typeface="Calibri"/>
                <a:cs typeface="Times New Roman"/>
              </a:rPr>
              <a:t>. </a:t>
            </a:r>
            <a:r>
              <a:rPr lang="tr-TR" sz="2400" dirty="0">
                <a:ea typeface="Calibri"/>
                <a:cs typeface="Times New Roman"/>
              </a:rPr>
              <a:t>Birinci heceden sonra “</a:t>
            </a:r>
            <a:r>
              <a:rPr lang="tr-TR" sz="2400" dirty="0" err="1">
                <a:ea typeface="Calibri"/>
                <a:cs typeface="Times New Roman"/>
              </a:rPr>
              <a:t>o,ö</a:t>
            </a:r>
            <a:r>
              <a:rPr lang="tr-TR" sz="2400" dirty="0" smtClean="0">
                <a:ea typeface="Calibri"/>
                <a:cs typeface="Times New Roman"/>
              </a:rPr>
              <a:t>”</a:t>
            </a:r>
            <a:r>
              <a:rPr lang="tr-TR" sz="2400" b="1" dirty="0" smtClean="0">
                <a:solidFill>
                  <a:srgbClr val="4F81BD"/>
                </a:solidFill>
                <a:latin typeface="Cambria"/>
                <a:ea typeface="Times New Roman"/>
                <a:cs typeface="Times New Roman"/>
              </a:rPr>
              <a:t> </a:t>
            </a:r>
            <a:r>
              <a:rPr lang="tr-TR" sz="2400" dirty="0">
                <a:ea typeface="Calibri"/>
                <a:cs typeface="Times New Roman"/>
              </a:rPr>
              <a:t>ünlüleri bulunan sözcükler yabancı kökenlidir: Türkçe kökenli sözcüklerde şimdiki zaman ekinin(-yor) ve birleşik sözcüklerin dışında ikinci veya daha sonraki hecelerde “</a:t>
            </a:r>
            <a:r>
              <a:rPr lang="tr-TR" sz="2400" dirty="0" err="1">
                <a:ea typeface="Calibri"/>
                <a:cs typeface="Times New Roman"/>
              </a:rPr>
              <a:t>o,ö</a:t>
            </a:r>
            <a:r>
              <a:rPr lang="tr-TR" sz="2400" dirty="0">
                <a:ea typeface="Calibri"/>
                <a:cs typeface="Times New Roman"/>
              </a:rPr>
              <a:t>” bulunan </a:t>
            </a:r>
            <a:r>
              <a:rPr lang="tr-TR" sz="2400" i="1" dirty="0">
                <a:ea typeface="Calibri"/>
                <a:cs typeface="Times New Roman"/>
              </a:rPr>
              <a:t>kolon, kontör, moloz, pantolon, şantör, balkon, monitör, </a:t>
            </a:r>
            <a:r>
              <a:rPr lang="tr-TR" sz="2400" i="1" dirty="0" err="1">
                <a:ea typeface="Calibri"/>
                <a:cs typeface="Times New Roman"/>
              </a:rPr>
              <a:t>konsultasyon</a:t>
            </a:r>
            <a:r>
              <a:rPr lang="tr-TR" sz="2400" dirty="0">
                <a:ea typeface="Calibri"/>
                <a:cs typeface="Times New Roman"/>
              </a:rPr>
              <a:t> vb. sözcükler yabancı kökenlidir</a:t>
            </a:r>
            <a:r>
              <a:rPr lang="tr-TR" sz="2400" dirty="0" smtClean="0">
                <a:ea typeface="Calibri"/>
                <a:cs typeface="Times New Roman"/>
              </a:rPr>
              <a:t>.</a:t>
            </a:r>
            <a:endParaRPr lang="tr-TR" sz="4000" dirty="0">
              <a:ea typeface="Calibri"/>
              <a:cs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solidFill>
                  <a:srgbClr val="FFBD59"/>
                </a:solidFill>
                <a:latin typeface="Arimo Bold"/>
              </a:rPr>
              <a:t>A.2. </a:t>
            </a:r>
            <a:r>
              <a:rPr lang="en-US" sz="1400" dirty="0" err="1">
                <a:solidFill>
                  <a:srgbClr val="FFBD59"/>
                </a:solidFill>
                <a:latin typeface="Arimo Bold"/>
              </a:rPr>
              <a:t>Uzun</a:t>
            </a:r>
            <a:r>
              <a:rPr lang="en-US" sz="1400" dirty="0">
                <a:solidFill>
                  <a:srgbClr val="FFBD59"/>
                </a:solidFill>
                <a:latin typeface="Arimo Bold"/>
              </a:rPr>
              <a:t> </a:t>
            </a:r>
            <a:r>
              <a:rPr lang="en-US" sz="1400" dirty="0" err="1">
                <a:solidFill>
                  <a:srgbClr val="FFBD59"/>
                </a:solidFill>
                <a:latin typeface="Arimo Bold"/>
              </a:rPr>
              <a:t>ünlü</a:t>
            </a:r>
            <a:endParaRPr lang="en-US" sz="1400" dirty="0">
              <a:solidFill>
                <a:srgbClr val="FFBD59"/>
              </a:solidFill>
              <a:latin typeface="Arimo Bold"/>
            </a:endParaRPr>
          </a:p>
          <a:p>
            <a:pPr>
              <a:lnSpc>
                <a:spcPts val="1959"/>
              </a:lnSpc>
            </a:pPr>
            <a:r>
              <a:rPr lang="en-US" sz="1400" dirty="0">
                <a:solidFill>
                  <a:srgbClr val="FFFFFF"/>
                </a:solidFill>
                <a:latin typeface="Arimo"/>
              </a:rPr>
              <a:t>A.3</a:t>
            </a:r>
            <a:r>
              <a:rPr lang="en-US" sz="1400" dirty="0" smtClean="0">
                <a:solidFill>
                  <a:srgbClr val="FFFFFF"/>
                </a:solidFill>
                <a:latin typeface="Arimo"/>
              </a:rPr>
              <a:t>.</a:t>
            </a:r>
            <a:r>
              <a:rPr lang="tr-TR" sz="1400" dirty="0" smtClean="0">
                <a:solidFill>
                  <a:srgbClr val="FFFFFF"/>
                </a:solidFill>
                <a:latin typeface="Arimo"/>
              </a:rPr>
              <a:t> Söz başında </a:t>
            </a:r>
            <a:r>
              <a:rPr lang="en-US" sz="1400" dirty="0" smtClean="0">
                <a:solidFill>
                  <a:srgbClr val="FFFFFF"/>
                </a:solidFill>
                <a:latin typeface="Arimo"/>
              </a:rPr>
              <a:t>"l</a:t>
            </a:r>
            <a:r>
              <a:rPr lang="en-US" sz="1400" dirty="0">
                <a:solidFill>
                  <a:srgbClr val="FFFFFF"/>
                </a:solidFill>
                <a:latin typeface="Arimo"/>
              </a:rPr>
              <a:t>" </a:t>
            </a:r>
            <a:r>
              <a:rPr lang="en-US" sz="1400" dirty="0" err="1">
                <a:solidFill>
                  <a:srgbClr val="FFFFFF"/>
                </a:solidFill>
                <a:latin typeface="Arimo"/>
              </a:rPr>
              <a:t>ünsüzü</a:t>
            </a:r>
            <a:endParaRPr lang="en-US" sz="1400" dirty="0">
              <a:solidFill>
                <a:srgbClr val="FFFFFF"/>
              </a:solidFill>
              <a:latin typeface="Arimo"/>
            </a:endParaRPr>
          </a:p>
          <a:p>
            <a:pPr>
              <a:lnSpc>
                <a:spcPts val="1959"/>
              </a:lnSpc>
            </a:pPr>
            <a:r>
              <a:rPr lang="en-US" sz="1400" dirty="0">
                <a:solidFill>
                  <a:srgbClr val="FFFFFF"/>
                </a:solidFill>
                <a:latin typeface="Arimo"/>
              </a:rPr>
              <a:t>A.4. </a:t>
            </a:r>
            <a:r>
              <a:rPr lang="en-US" sz="1400" dirty="0" err="1">
                <a:solidFill>
                  <a:srgbClr val="FFFFFF"/>
                </a:solidFill>
                <a:latin typeface="Arimo"/>
              </a:rPr>
              <a:t>Ayın</a:t>
            </a:r>
            <a:r>
              <a:rPr lang="en-US" sz="1400" dirty="0">
                <a:solidFill>
                  <a:srgbClr val="FFFFFF"/>
                </a:solidFill>
                <a:latin typeface="Arimo"/>
              </a:rPr>
              <a:t>, </a:t>
            </a:r>
            <a:r>
              <a:rPr lang="en-US" sz="1400" dirty="0" err="1">
                <a:solidFill>
                  <a:srgbClr val="FFFFFF"/>
                </a:solidFill>
                <a:latin typeface="Arimo"/>
              </a:rPr>
              <a:t>hemze</a:t>
            </a:r>
            <a:endParaRPr lang="en-US" sz="1400" dirty="0">
              <a:solidFill>
                <a:srgbClr val="FFFFFF"/>
              </a:solidFill>
              <a:latin typeface="Arimo"/>
            </a:endParaRPr>
          </a:p>
          <a:p>
            <a:pPr>
              <a:lnSpc>
                <a:spcPts val="1959"/>
              </a:lnSpc>
            </a:pPr>
            <a:r>
              <a:rPr lang="en-US" sz="1400" dirty="0">
                <a:solidFill>
                  <a:srgbClr val="FFFFFF"/>
                </a:solidFill>
                <a:latin typeface="Arimo"/>
              </a:rPr>
              <a:t>A.5. </a:t>
            </a:r>
            <a:r>
              <a:rPr lang="en-US" sz="1400" dirty="0" err="1">
                <a:solidFill>
                  <a:srgbClr val="FFFFFF"/>
                </a:solidFill>
                <a:latin typeface="Arimo"/>
              </a:rPr>
              <a:t>İkiz</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A.6. </a:t>
            </a:r>
            <a:r>
              <a:rPr lang="en-US" sz="1400" dirty="0" err="1">
                <a:solidFill>
                  <a:srgbClr val="FFFFFF"/>
                </a:solidFill>
                <a:latin typeface="Arimo"/>
              </a:rPr>
              <a:t>İki</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A.7. </a:t>
            </a:r>
            <a:r>
              <a:rPr lang="en-US" sz="1400" dirty="0" err="1">
                <a:solidFill>
                  <a:srgbClr val="FFFFFF"/>
                </a:solidFill>
                <a:latin typeface="Arimo"/>
              </a:rPr>
              <a:t>İkiz</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A.8. </a:t>
            </a:r>
            <a:r>
              <a:rPr lang="en-US" sz="1400" dirty="0" err="1">
                <a:solidFill>
                  <a:srgbClr val="FFFFFF"/>
                </a:solidFill>
                <a:latin typeface="Arimo"/>
              </a:rPr>
              <a:t>Üç</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A.9. </a:t>
            </a:r>
            <a:r>
              <a:rPr lang="en-US" sz="1400" dirty="0" err="1">
                <a:solidFill>
                  <a:srgbClr val="FFFFFF"/>
                </a:solidFill>
                <a:latin typeface="Arimo"/>
              </a:rPr>
              <a:t>Başta</a:t>
            </a:r>
            <a:r>
              <a:rPr lang="en-US" sz="1400" dirty="0">
                <a:solidFill>
                  <a:srgbClr val="FFFFFF"/>
                </a:solidFill>
                <a:latin typeface="Arimo"/>
              </a:rPr>
              <a:t> </a:t>
            </a:r>
            <a:r>
              <a:rPr lang="en-US" sz="1400" dirty="0" err="1">
                <a:solidFill>
                  <a:srgbClr val="FFFFFF"/>
                </a:solidFill>
                <a:latin typeface="Arimo"/>
              </a:rPr>
              <a:t>çift</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A.10. “c, ğ, l, m, n, r, v, z” </a:t>
            </a:r>
          </a:p>
          <a:p>
            <a:pPr>
              <a:lnSpc>
                <a:spcPts val="1959"/>
              </a:lnSpc>
            </a:pPr>
            <a:r>
              <a:rPr lang="en-US" sz="1400" dirty="0">
                <a:solidFill>
                  <a:srgbClr val="FFFFFF"/>
                </a:solidFill>
                <a:latin typeface="Arimo"/>
              </a:rPr>
              <a:t>A.11. </a:t>
            </a:r>
            <a:r>
              <a:rPr lang="en-US" sz="1400" dirty="0" err="1">
                <a:solidFill>
                  <a:srgbClr val="FFFFFF"/>
                </a:solidFill>
                <a:latin typeface="Arimo"/>
              </a:rPr>
              <a:t>Sonda</a:t>
            </a:r>
            <a:r>
              <a:rPr lang="en-US" sz="1400" dirty="0">
                <a:solidFill>
                  <a:srgbClr val="FFFFFF"/>
                </a:solidFill>
                <a:latin typeface="Arimo"/>
              </a:rPr>
              <a:t> “b, c, d, g</a:t>
            </a:r>
          </a:p>
          <a:p>
            <a:pPr>
              <a:lnSpc>
                <a:spcPts val="1959"/>
              </a:lnSpc>
            </a:pPr>
            <a:r>
              <a:rPr lang="en-US" sz="1400" dirty="0">
                <a:solidFill>
                  <a:srgbClr val="FFFFFF"/>
                </a:solidFill>
                <a:latin typeface="Arimo"/>
              </a:rPr>
              <a:t>A.12. "f, h, j, v" </a:t>
            </a:r>
          </a:p>
          <a:p>
            <a:pPr>
              <a:lnSpc>
                <a:spcPts val="1959"/>
              </a:lnSpc>
            </a:pPr>
            <a:r>
              <a:rPr lang="en-US" sz="1400" dirty="0">
                <a:solidFill>
                  <a:srgbClr val="FFFFFF"/>
                </a:solidFill>
                <a:latin typeface="Arimo"/>
              </a:rPr>
              <a:t>A.13. </a:t>
            </a:r>
            <a:r>
              <a:rPr lang="en-US" sz="1400" dirty="0" err="1">
                <a:solidFill>
                  <a:srgbClr val="FFFFFF"/>
                </a:solidFill>
                <a:latin typeface="Arimo"/>
              </a:rPr>
              <a:t>Sonda</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çiftleri</a:t>
            </a:r>
            <a:endParaRPr lang="en-US" sz="1400" dirty="0">
              <a:solidFill>
                <a:srgbClr val="FFFFFF"/>
              </a:solidFill>
              <a:latin typeface="Arimo"/>
            </a:endParaRPr>
          </a:p>
          <a:p>
            <a:pPr>
              <a:lnSpc>
                <a:spcPts val="1959"/>
              </a:lnSpc>
            </a:pPr>
            <a:r>
              <a:rPr lang="en-US" sz="1400" dirty="0">
                <a:solidFill>
                  <a:srgbClr val="FFFFFF"/>
                </a:solidFill>
                <a:latin typeface="Arimo"/>
              </a:rPr>
              <a:t>A.14. "</a:t>
            </a:r>
            <a:r>
              <a:rPr lang="en-US" sz="1400" dirty="0" err="1">
                <a:solidFill>
                  <a:srgbClr val="FFFFFF"/>
                </a:solidFill>
                <a:latin typeface="Arimo"/>
              </a:rPr>
              <a:t>ı</a:t>
            </a:r>
            <a:r>
              <a:rPr lang="en-US" sz="1400" dirty="0">
                <a:solidFill>
                  <a:srgbClr val="FFFFFF"/>
                </a:solidFill>
                <a:latin typeface="Arimo"/>
              </a:rPr>
              <a:t>" </a:t>
            </a:r>
            <a:r>
              <a:rPr lang="en-US" sz="1400" dirty="0" err="1">
                <a:solidFill>
                  <a:srgbClr val="FFFFFF"/>
                </a:solidFill>
                <a:latin typeface="Arimo"/>
              </a:rPr>
              <a:t>ünlüsü</a:t>
            </a:r>
            <a:endParaRPr lang="en-US" sz="1400" dirty="0">
              <a:solidFill>
                <a:srgbClr val="FFFFFF"/>
              </a:solidFill>
              <a:latin typeface="Arimo"/>
            </a:endParaRPr>
          </a:p>
          <a:p>
            <a:pPr>
              <a:lnSpc>
                <a:spcPts val="1959"/>
              </a:lnSpc>
            </a:pPr>
            <a:r>
              <a:rPr lang="en-US" sz="1400" dirty="0">
                <a:solidFill>
                  <a:srgbClr val="FFFFFF"/>
                </a:solidFill>
                <a:latin typeface="Arimo"/>
              </a:rPr>
              <a:t>A.15. </a:t>
            </a:r>
            <a:r>
              <a:rPr lang="en-US" sz="1400" dirty="0" err="1">
                <a:solidFill>
                  <a:srgbClr val="FFFFFF"/>
                </a:solidFill>
                <a:latin typeface="Arimo"/>
              </a:rPr>
              <a:t>Yansıma</a:t>
            </a:r>
            <a:r>
              <a:rPr lang="en-US" sz="1400" dirty="0">
                <a:solidFill>
                  <a:srgbClr val="FFFFFF"/>
                </a:solidFill>
                <a:latin typeface="Arimo"/>
              </a:rPr>
              <a:t> </a:t>
            </a:r>
            <a:r>
              <a:rPr lang="en-US" sz="1400" dirty="0" err="1">
                <a:solidFill>
                  <a:srgbClr val="FFFFFF"/>
                </a:solidFill>
                <a:latin typeface="Arimo"/>
              </a:rPr>
              <a:t>sesler</a:t>
            </a:r>
            <a:endParaRPr lang="en-US" sz="1400" dirty="0">
              <a:solidFill>
                <a:srgbClr val="FFFFFF"/>
              </a:solidFill>
              <a:latin typeface="Arimo"/>
            </a:endParaRPr>
          </a:p>
          <a:p>
            <a:pPr>
              <a:lnSpc>
                <a:spcPts val="1959"/>
              </a:lnSpc>
            </a:pPr>
            <a:r>
              <a:rPr lang="en-US" sz="1400" dirty="0">
                <a:solidFill>
                  <a:srgbClr val="FFFFFF"/>
                </a:solidFill>
                <a:latin typeface="Arimo"/>
              </a:rPr>
              <a:t>A.16. </a:t>
            </a:r>
            <a:r>
              <a:rPr lang="en-US" sz="1400" dirty="0" err="1">
                <a:solidFill>
                  <a:srgbClr val="FFFFFF"/>
                </a:solidFill>
                <a:latin typeface="Arimo"/>
              </a:rPr>
              <a:t>Çocuk</a:t>
            </a:r>
            <a:r>
              <a:rPr lang="en-US" sz="1400" dirty="0">
                <a:solidFill>
                  <a:srgbClr val="FFFFFF"/>
                </a:solidFill>
                <a:latin typeface="Arimo"/>
              </a:rPr>
              <a:t> </a:t>
            </a:r>
            <a:r>
              <a:rPr lang="en-US" sz="1400" dirty="0" err="1">
                <a:solidFill>
                  <a:srgbClr val="FFFFFF"/>
                </a:solidFill>
                <a:latin typeface="Arimo"/>
              </a:rPr>
              <a:t>dili</a:t>
            </a:r>
            <a:endParaRPr lang="en-US" sz="1400" dirty="0">
              <a:solidFill>
                <a:srgbClr val="FFFFFF"/>
              </a:solidFill>
              <a:latin typeface="Arimo"/>
            </a:endParaRPr>
          </a:p>
          <a:p>
            <a:pPr>
              <a:lnSpc>
                <a:spcPts val="1959"/>
              </a:lnSpc>
            </a:pPr>
            <a:r>
              <a:rPr lang="en-US" sz="1400" dirty="0">
                <a:solidFill>
                  <a:srgbClr val="FFFFFF"/>
                </a:solidFill>
                <a:latin typeface="Arimo"/>
              </a:rPr>
              <a:t>A.17.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uyumları</a:t>
            </a:r>
            <a:endParaRPr lang="en-US" sz="1400" dirty="0">
              <a:solidFill>
                <a:srgbClr val="FFFFFF"/>
              </a:solidFill>
              <a:latin typeface="Arimo"/>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2988331" y="1000638"/>
            <a:ext cx="14809168" cy="8586966"/>
          </a:xfrm>
          <a:prstGeom prst="rect">
            <a:avLst/>
          </a:prstGeom>
        </p:spPr>
        <p:txBody>
          <a:bodyPr wrap="square">
            <a:spAutoFit/>
          </a:bodyPr>
          <a:lstStyle/>
          <a:p>
            <a:r>
              <a:rPr lang="tr-TR" sz="2400" b="1" dirty="0">
                <a:solidFill>
                  <a:schemeClr val="bg1"/>
                </a:solidFill>
              </a:rPr>
              <a:t>A.2.</a:t>
            </a:r>
            <a:r>
              <a:rPr lang="tr-TR" sz="2400" dirty="0">
                <a:solidFill>
                  <a:schemeClr val="bg1"/>
                </a:solidFill>
              </a:rPr>
              <a:t> </a:t>
            </a:r>
            <a:r>
              <a:rPr lang="tr-TR" sz="2400" dirty="0"/>
              <a:t>Türkçe kelimelerde birincil uzun ünlü yoktur. Uzun ünlülü kelimeler hep Arapça veya Farsça kökenlidir: </a:t>
            </a:r>
            <a:r>
              <a:rPr lang="tr-TR" sz="2400" i="1" dirty="0">
                <a:solidFill>
                  <a:schemeClr val="bg1"/>
                </a:solidFill>
              </a:rPr>
              <a:t>âlem, cahil [</a:t>
            </a:r>
            <a:r>
              <a:rPr lang="tr-TR" sz="2400" i="1" dirty="0" err="1">
                <a:solidFill>
                  <a:schemeClr val="bg1"/>
                </a:solidFill>
              </a:rPr>
              <a:t>ca</a:t>
            </a:r>
            <a:r>
              <a:rPr lang="tr-TR" sz="2400" i="1" dirty="0">
                <a:solidFill>
                  <a:schemeClr val="bg1"/>
                </a:solidFill>
              </a:rPr>
              <a:t>: </a:t>
            </a:r>
            <a:r>
              <a:rPr lang="tr-TR" sz="2400" i="1" dirty="0" err="1">
                <a:solidFill>
                  <a:schemeClr val="bg1"/>
                </a:solidFill>
              </a:rPr>
              <a:t>hil</a:t>
            </a:r>
            <a:r>
              <a:rPr lang="tr-TR" sz="2400" i="1" dirty="0">
                <a:solidFill>
                  <a:schemeClr val="bg1"/>
                </a:solidFill>
              </a:rPr>
              <a:t>], mavi [</a:t>
            </a:r>
            <a:r>
              <a:rPr lang="tr-TR" sz="2400" i="1" dirty="0" err="1">
                <a:solidFill>
                  <a:schemeClr val="bg1"/>
                </a:solidFill>
              </a:rPr>
              <a:t>ma</a:t>
            </a:r>
            <a:r>
              <a:rPr lang="tr-TR" sz="2400" i="1" dirty="0">
                <a:solidFill>
                  <a:schemeClr val="bg1"/>
                </a:solidFill>
              </a:rPr>
              <a:t>: vi], şair [</a:t>
            </a:r>
            <a:r>
              <a:rPr lang="tr-TR" sz="2400" i="1" dirty="0" err="1">
                <a:solidFill>
                  <a:schemeClr val="bg1"/>
                </a:solidFill>
              </a:rPr>
              <a:t>şa:ir</a:t>
            </a:r>
            <a:r>
              <a:rPr lang="tr-TR" sz="2400" i="1" dirty="0">
                <a:solidFill>
                  <a:schemeClr val="bg1"/>
                </a:solidFill>
              </a:rPr>
              <a:t>], tarih [ta: </a:t>
            </a:r>
            <a:r>
              <a:rPr lang="tr-TR" sz="2400" i="1" dirty="0" err="1">
                <a:solidFill>
                  <a:schemeClr val="bg1"/>
                </a:solidFill>
              </a:rPr>
              <a:t>rih</a:t>
            </a:r>
            <a:r>
              <a:rPr lang="tr-TR" sz="2400" i="1" dirty="0">
                <a:solidFill>
                  <a:schemeClr val="bg1"/>
                </a:solidFill>
              </a:rPr>
              <a:t>], millî vb</a:t>
            </a:r>
            <a:r>
              <a:rPr lang="tr-TR" sz="2400" dirty="0"/>
              <a:t>. Türkçe kelimelerde bazı ses olaylarıyla, özellikle “ğ” düşmesiyle ortaya çıkan ikincil uzunluklar yaygındır: </a:t>
            </a:r>
            <a:r>
              <a:rPr lang="tr-TR" sz="2400" i="1" dirty="0">
                <a:solidFill>
                  <a:schemeClr val="bg1"/>
                </a:solidFill>
              </a:rPr>
              <a:t>yağ [ya:], dağ [da: ğ], doğru [do: </a:t>
            </a:r>
            <a:r>
              <a:rPr lang="tr-TR" sz="2400" i="1" dirty="0" err="1">
                <a:solidFill>
                  <a:schemeClr val="bg1"/>
                </a:solidFill>
              </a:rPr>
              <a:t>ru</a:t>
            </a:r>
            <a:r>
              <a:rPr lang="tr-TR" sz="2400" i="1" dirty="0">
                <a:solidFill>
                  <a:schemeClr val="bg1"/>
                </a:solidFill>
              </a:rPr>
              <a:t>], ağabey [a: </a:t>
            </a:r>
            <a:r>
              <a:rPr lang="tr-TR" sz="2400" i="1" dirty="0" err="1">
                <a:solidFill>
                  <a:schemeClr val="bg1"/>
                </a:solidFill>
              </a:rPr>
              <a:t>bi</a:t>
            </a:r>
            <a:r>
              <a:rPr lang="tr-TR" sz="2400" i="1" dirty="0">
                <a:solidFill>
                  <a:schemeClr val="bg1"/>
                </a:solidFill>
              </a:rPr>
              <a:t>:]</a:t>
            </a:r>
            <a:r>
              <a:rPr lang="tr-TR" sz="2400" dirty="0">
                <a:solidFill>
                  <a:schemeClr val="bg1"/>
                </a:solidFill>
              </a:rPr>
              <a:t> </a:t>
            </a:r>
          </a:p>
          <a:p>
            <a:r>
              <a:rPr lang="tr-TR" sz="2400" dirty="0"/>
              <a:t>Türkçe kökenli sözlerde istisnai birkaç sözcüğün dışında birincil uzun ünlü bulunmaz: Birincil uzun ünlü, ünlünün kendisinde en eski dönemlerden beri var olan bir niceliktir. İkincil uzun ünlü ise kısa ünlünün büzülme vb. çeşitli ses olaylarıyla sonradan uzun ünlü hâline gelmesidir. Türkçe sözcüklerdeki ikincil uzunluklar ünsüz düşmesi, ulama, tonlama, birleşme vb. ses olayları sonucunda ortaya çıkar: </a:t>
            </a:r>
            <a:r>
              <a:rPr lang="tr-TR" sz="2400" i="1" dirty="0">
                <a:solidFill>
                  <a:schemeClr val="bg1"/>
                </a:solidFill>
              </a:rPr>
              <a:t>var + ol- &gt; “</a:t>
            </a:r>
            <a:r>
              <a:rPr lang="tr-TR" sz="2400" i="1" dirty="0" err="1">
                <a:solidFill>
                  <a:schemeClr val="bg1"/>
                </a:solidFill>
              </a:rPr>
              <a:t>vārol</a:t>
            </a:r>
            <a:r>
              <a:rPr lang="tr-TR" sz="2400" i="1" dirty="0">
                <a:solidFill>
                  <a:schemeClr val="bg1"/>
                </a:solidFill>
              </a:rPr>
              <a:t>-“ , dağ &gt; “</a:t>
            </a:r>
            <a:r>
              <a:rPr lang="tr-TR" sz="2400" i="1" dirty="0" err="1">
                <a:solidFill>
                  <a:schemeClr val="bg1"/>
                </a:solidFill>
              </a:rPr>
              <a:t>dā</a:t>
            </a:r>
            <a:r>
              <a:rPr lang="tr-TR" sz="2400" i="1" dirty="0">
                <a:solidFill>
                  <a:schemeClr val="bg1"/>
                </a:solidFill>
              </a:rPr>
              <a:t>” , yağ &gt; “</a:t>
            </a:r>
            <a:r>
              <a:rPr lang="tr-TR" sz="2400" i="1" dirty="0" err="1">
                <a:solidFill>
                  <a:schemeClr val="bg1"/>
                </a:solidFill>
              </a:rPr>
              <a:t>yā</a:t>
            </a:r>
            <a:r>
              <a:rPr lang="tr-TR" sz="2400" i="1" dirty="0">
                <a:solidFill>
                  <a:schemeClr val="bg1"/>
                </a:solidFill>
              </a:rPr>
              <a:t>”.</a:t>
            </a:r>
            <a:r>
              <a:rPr lang="tr-TR" sz="2400" dirty="0"/>
              <a:t> Bu tür ikincil uzunluklar yalnızca söyleyiştedir. Ölçünlü Türkçede yad (yabancı), yarın gibi bir iki sözcüğün dışında, birincil uzun ünlü bulunan sözcüklerin tamamı yabancı kökenlidir.</a:t>
            </a:r>
          </a:p>
          <a:p>
            <a:r>
              <a:rPr lang="tr-TR" sz="2400" dirty="0"/>
              <a:t> </a:t>
            </a:r>
          </a:p>
          <a:p>
            <a:r>
              <a:rPr lang="tr-TR" sz="2400" dirty="0"/>
              <a:t>Yabancı kökenli sözcüklerdeki birincil uzunlukların büyük bölümü </a:t>
            </a:r>
            <a:r>
              <a:rPr lang="tr-TR" sz="2400" i="1" dirty="0">
                <a:solidFill>
                  <a:schemeClr val="bg1"/>
                </a:solidFill>
              </a:rPr>
              <a:t>cahil, mavi, mukabele, tarih, vadi</a:t>
            </a:r>
            <a:r>
              <a:rPr lang="tr-TR" sz="2400" i="1" dirty="0"/>
              <a:t> </a:t>
            </a:r>
            <a:r>
              <a:rPr lang="tr-TR" sz="2400" dirty="0"/>
              <a:t>örneklerinde görüldüğü gibi yazıda gösterilmez. Bu tür sözcüklerdeki uzunluklar işitsel olarak öğrenilir. Uzun bir zaman önce Türkçeye girmiş ve </a:t>
            </a:r>
            <a:r>
              <a:rPr lang="tr-TR" sz="2400" dirty="0" smtClean="0"/>
              <a:t>yaygın </a:t>
            </a:r>
            <a:r>
              <a:rPr lang="tr-TR" sz="2400" dirty="0"/>
              <a:t>kullanım alanı bulmuş kimi yabancı kökenli sözcüklerdeki uzun ünlüler kısalabilir. Örneğin Arapça </a:t>
            </a:r>
            <a:r>
              <a:rPr lang="tr-TR" sz="2400" dirty="0">
                <a:solidFill>
                  <a:schemeClr val="bg1"/>
                </a:solidFill>
              </a:rPr>
              <a:t>“</a:t>
            </a:r>
            <a:r>
              <a:rPr lang="tr-TR" sz="2400" dirty="0" err="1">
                <a:solidFill>
                  <a:schemeClr val="bg1"/>
                </a:solidFill>
              </a:rPr>
              <a:t>tārîḫ</a:t>
            </a:r>
            <a:r>
              <a:rPr lang="tr-TR" sz="2400" dirty="0">
                <a:solidFill>
                  <a:schemeClr val="bg1"/>
                </a:solidFill>
              </a:rPr>
              <a:t>” </a:t>
            </a:r>
            <a:r>
              <a:rPr lang="tr-TR" sz="2400" dirty="0"/>
              <a:t>sözcüğünde ilk hecedeki “uzun a” (â) korunurken kapalı ikinci hecedeki “uzun i” (î) ünlüsü kısalmıştır.</a:t>
            </a:r>
          </a:p>
          <a:p>
            <a:r>
              <a:rPr lang="tr-TR" sz="2400" dirty="0"/>
              <a:t> </a:t>
            </a:r>
          </a:p>
          <a:p>
            <a:r>
              <a:rPr lang="tr-TR" sz="2400" dirty="0"/>
              <a:t>Bu tür sözcüklerde kapalı hece, ünlü ile başlayan bir ek alarak açık heceye dönüştüğü zaman sözcükteki kısalmış olan ünlü tekrar eski uzun şekline dönebilir. Örneğin, Arapça “</a:t>
            </a:r>
            <a:r>
              <a:rPr lang="tr-TR" sz="2400" dirty="0" err="1">
                <a:solidFill>
                  <a:schemeClr val="bg1"/>
                </a:solidFill>
              </a:rPr>
              <a:t>ḥuḳūḳ</a:t>
            </a:r>
            <a:r>
              <a:rPr lang="tr-TR" sz="2400" dirty="0"/>
              <a:t>” sözcüğü Türkçeye hukuk biçimiyle kopyalanırken ikinci hecedeki uzun ünlü kısalmıştır.</a:t>
            </a:r>
          </a:p>
          <a:p>
            <a:r>
              <a:rPr lang="tr-TR" sz="2400" dirty="0"/>
              <a:t> </a:t>
            </a:r>
          </a:p>
          <a:p>
            <a:r>
              <a:rPr lang="tr-TR" sz="2400" dirty="0"/>
              <a:t>Kullanım sıklığı ve yaygınlığı sözcüğün Türkçeleşmesinde, Türkçe ses özelliklerine uyum sağlamasında en önemli etkendir. Arapça </a:t>
            </a:r>
            <a:r>
              <a:rPr lang="tr-TR" sz="2400" dirty="0">
                <a:solidFill>
                  <a:schemeClr val="bg1"/>
                </a:solidFill>
              </a:rPr>
              <a:t>“</a:t>
            </a:r>
            <a:r>
              <a:rPr lang="tr-TR" sz="2400" dirty="0" err="1">
                <a:solidFill>
                  <a:schemeClr val="bg1"/>
                </a:solidFill>
              </a:rPr>
              <a:t>murād</a:t>
            </a:r>
            <a:r>
              <a:rPr lang="tr-TR" sz="2400" dirty="0"/>
              <a:t>” sözcüğü Türkçede tür adı olarak “</a:t>
            </a:r>
            <a:r>
              <a:rPr lang="tr-TR" sz="2400" dirty="0">
                <a:solidFill>
                  <a:schemeClr val="bg1"/>
                </a:solidFill>
              </a:rPr>
              <a:t>murat</a:t>
            </a:r>
            <a:r>
              <a:rPr lang="tr-TR" sz="2400" dirty="0"/>
              <a:t>”, erkek adı olarak “</a:t>
            </a:r>
            <a:r>
              <a:rPr lang="tr-TR" sz="2400" dirty="0">
                <a:solidFill>
                  <a:schemeClr val="bg1"/>
                </a:solidFill>
              </a:rPr>
              <a:t>Murat</a:t>
            </a:r>
            <a:r>
              <a:rPr lang="tr-TR" sz="2400" dirty="0"/>
              <a:t>” biçimine gelişmiştir. Tür adı olan </a:t>
            </a:r>
            <a:r>
              <a:rPr lang="tr-TR" sz="2400" dirty="0">
                <a:solidFill>
                  <a:schemeClr val="bg1"/>
                </a:solidFill>
              </a:rPr>
              <a:t>“murat</a:t>
            </a:r>
            <a:r>
              <a:rPr lang="tr-TR" sz="2400" dirty="0"/>
              <a:t>”, ünlü ile başlayan ek aldığı zaman açık hece durumunda kalan “a” tekrar “</a:t>
            </a:r>
            <a:r>
              <a:rPr lang="tr-TR" sz="2400" dirty="0">
                <a:solidFill>
                  <a:schemeClr val="bg1"/>
                </a:solidFill>
              </a:rPr>
              <a:t>muradım (mu-</a:t>
            </a:r>
            <a:r>
              <a:rPr lang="tr-TR" sz="2400" dirty="0" err="1">
                <a:solidFill>
                  <a:schemeClr val="bg1"/>
                </a:solidFill>
              </a:rPr>
              <a:t>rādım</a:t>
            </a:r>
            <a:r>
              <a:rPr lang="tr-TR" sz="2400" dirty="0"/>
              <a:t>)” örneğindeki gibi uzun ünlülü biçimine döner.</a:t>
            </a:r>
          </a:p>
        </p:txBody>
      </p:sp>
    </p:spTree>
    <p:extLst>
      <p:ext uri="{BB962C8B-B14F-4D97-AF65-F5344CB8AC3E}">
        <p14:creationId xmlns:p14="http://schemas.microsoft.com/office/powerpoint/2010/main" val="1665198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solidFill>
                  <a:srgbClr val="FFBD59"/>
                </a:solidFill>
                <a:latin typeface="Arimo Bold"/>
              </a:rPr>
              <a:t>A.3</a:t>
            </a:r>
            <a:r>
              <a:rPr lang="en-US" sz="1400" dirty="0" smtClean="0">
                <a:solidFill>
                  <a:srgbClr val="FFBD59"/>
                </a:solidFill>
                <a:latin typeface="Arimo Bold"/>
              </a:rPr>
              <a:t>.</a:t>
            </a:r>
            <a:r>
              <a:rPr lang="tr-TR" sz="1400" dirty="0" smtClean="0">
                <a:solidFill>
                  <a:srgbClr val="FFBD59"/>
                </a:solidFill>
                <a:latin typeface="Arimo Bold"/>
              </a:rPr>
              <a:t> Söz başında </a:t>
            </a:r>
            <a:r>
              <a:rPr lang="en-US" sz="1400" dirty="0" smtClean="0">
                <a:solidFill>
                  <a:srgbClr val="FFBD59"/>
                </a:solidFill>
                <a:latin typeface="Arimo Bold"/>
              </a:rPr>
              <a:t>"l</a:t>
            </a:r>
            <a:r>
              <a:rPr lang="en-US" sz="1400" dirty="0">
                <a:solidFill>
                  <a:srgbClr val="FFBD59"/>
                </a:solidFill>
                <a:latin typeface="Arimo Bold"/>
              </a:rPr>
              <a:t>" </a:t>
            </a:r>
            <a:r>
              <a:rPr lang="en-US" sz="1400" dirty="0" err="1">
                <a:solidFill>
                  <a:srgbClr val="FFBD59"/>
                </a:solidFill>
                <a:latin typeface="Arimo Bold"/>
              </a:rPr>
              <a:t>ünsüzü</a:t>
            </a:r>
            <a:endParaRPr lang="en-US" sz="1400" dirty="0">
              <a:solidFill>
                <a:srgbClr val="FFBD59"/>
              </a:solidFill>
              <a:latin typeface="Arimo Bold"/>
            </a:endParaRPr>
          </a:p>
          <a:p>
            <a:pPr>
              <a:lnSpc>
                <a:spcPts val="1959"/>
              </a:lnSpc>
            </a:pPr>
            <a:r>
              <a:rPr lang="en-US" sz="1400" dirty="0">
                <a:solidFill>
                  <a:srgbClr val="FFBD59"/>
                </a:solidFill>
                <a:latin typeface="Arimo Bold"/>
              </a:rPr>
              <a:t>A.4. </a:t>
            </a:r>
            <a:r>
              <a:rPr lang="en-US" sz="1400" dirty="0" err="1">
                <a:solidFill>
                  <a:srgbClr val="FFBD59"/>
                </a:solidFill>
                <a:latin typeface="Arimo Bold"/>
              </a:rPr>
              <a:t>Ayın</a:t>
            </a:r>
            <a:r>
              <a:rPr lang="en-US" sz="1400" dirty="0">
                <a:solidFill>
                  <a:srgbClr val="FFBD59"/>
                </a:solidFill>
                <a:latin typeface="Arimo Bold"/>
              </a:rPr>
              <a:t>, </a:t>
            </a:r>
            <a:r>
              <a:rPr lang="en-US" sz="1400" dirty="0" err="1">
                <a:solidFill>
                  <a:srgbClr val="FFBD59"/>
                </a:solidFill>
                <a:latin typeface="Arimo Bold"/>
              </a:rPr>
              <a:t>hemze</a:t>
            </a:r>
            <a:endParaRPr lang="en-US" sz="1400" dirty="0">
              <a:solidFill>
                <a:srgbClr val="FFBD59"/>
              </a:solidFill>
              <a:latin typeface="Arimo Bold"/>
            </a:endParaRPr>
          </a:p>
          <a:p>
            <a:pPr>
              <a:lnSpc>
                <a:spcPts val="1959"/>
              </a:lnSpc>
            </a:pPr>
            <a:r>
              <a:rPr lang="en-US" sz="1400" dirty="0">
                <a:solidFill>
                  <a:srgbClr val="FFFFFF"/>
                </a:solidFill>
                <a:latin typeface="Arimo"/>
              </a:rPr>
              <a:t>A.5. </a:t>
            </a:r>
            <a:r>
              <a:rPr lang="en-US" sz="1400" dirty="0" err="1">
                <a:solidFill>
                  <a:srgbClr val="FFFFFF"/>
                </a:solidFill>
                <a:latin typeface="Arimo"/>
              </a:rPr>
              <a:t>İkiz</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A.6. </a:t>
            </a:r>
            <a:r>
              <a:rPr lang="en-US" sz="1400" dirty="0" err="1">
                <a:solidFill>
                  <a:srgbClr val="FFFFFF"/>
                </a:solidFill>
                <a:latin typeface="Arimo"/>
              </a:rPr>
              <a:t>İki</a:t>
            </a:r>
            <a:r>
              <a:rPr lang="en-US" sz="1400" dirty="0">
                <a:solidFill>
                  <a:srgbClr val="FFFFFF"/>
                </a:solidFill>
                <a:latin typeface="Arimo"/>
              </a:rPr>
              <a:t> </a:t>
            </a:r>
            <a:r>
              <a:rPr lang="en-US" sz="1400" dirty="0" err="1">
                <a:solidFill>
                  <a:srgbClr val="FFFFFF"/>
                </a:solidFill>
                <a:latin typeface="Arimo"/>
              </a:rPr>
              <a:t>ünlü</a:t>
            </a:r>
            <a:endParaRPr lang="en-US" sz="1400" dirty="0">
              <a:solidFill>
                <a:srgbClr val="FFFFFF"/>
              </a:solidFill>
              <a:latin typeface="Arimo"/>
            </a:endParaRPr>
          </a:p>
          <a:p>
            <a:pPr>
              <a:lnSpc>
                <a:spcPts val="1959"/>
              </a:lnSpc>
            </a:pPr>
            <a:r>
              <a:rPr lang="en-US" sz="1400" dirty="0">
                <a:solidFill>
                  <a:srgbClr val="FFFFFF"/>
                </a:solidFill>
                <a:latin typeface="Arimo"/>
              </a:rPr>
              <a:t>A.7. </a:t>
            </a:r>
            <a:r>
              <a:rPr lang="en-US" sz="1400" dirty="0" err="1">
                <a:solidFill>
                  <a:srgbClr val="FFFFFF"/>
                </a:solidFill>
                <a:latin typeface="Arimo"/>
              </a:rPr>
              <a:t>İkiz</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A.8. </a:t>
            </a:r>
            <a:r>
              <a:rPr lang="en-US" sz="1400" dirty="0" err="1">
                <a:solidFill>
                  <a:srgbClr val="FFFFFF"/>
                </a:solidFill>
                <a:latin typeface="Arimo"/>
              </a:rPr>
              <a:t>Üç</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A.9. </a:t>
            </a:r>
            <a:r>
              <a:rPr lang="en-US" sz="1400" dirty="0" err="1">
                <a:solidFill>
                  <a:srgbClr val="FFFFFF"/>
                </a:solidFill>
                <a:latin typeface="Arimo"/>
              </a:rPr>
              <a:t>Başta</a:t>
            </a:r>
            <a:r>
              <a:rPr lang="en-US" sz="1400" dirty="0">
                <a:solidFill>
                  <a:srgbClr val="FFFFFF"/>
                </a:solidFill>
                <a:latin typeface="Arimo"/>
              </a:rPr>
              <a:t> </a:t>
            </a:r>
            <a:r>
              <a:rPr lang="en-US" sz="1400" dirty="0" err="1">
                <a:solidFill>
                  <a:srgbClr val="FFFFFF"/>
                </a:solidFill>
                <a:latin typeface="Arimo"/>
              </a:rPr>
              <a:t>çift</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A.10. “c, ğ, l, m, n, r, v, z” </a:t>
            </a:r>
          </a:p>
          <a:p>
            <a:pPr>
              <a:lnSpc>
                <a:spcPts val="1959"/>
              </a:lnSpc>
            </a:pPr>
            <a:r>
              <a:rPr lang="en-US" sz="1400" dirty="0">
                <a:solidFill>
                  <a:srgbClr val="FFFFFF"/>
                </a:solidFill>
                <a:latin typeface="Arimo"/>
              </a:rPr>
              <a:t>A.11. </a:t>
            </a:r>
            <a:r>
              <a:rPr lang="en-US" sz="1400" dirty="0" err="1">
                <a:solidFill>
                  <a:srgbClr val="FFFFFF"/>
                </a:solidFill>
                <a:latin typeface="Arimo"/>
              </a:rPr>
              <a:t>Sonda</a:t>
            </a:r>
            <a:r>
              <a:rPr lang="en-US" sz="1400" dirty="0">
                <a:solidFill>
                  <a:srgbClr val="FFFFFF"/>
                </a:solidFill>
                <a:latin typeface="Arimo"/>
              </a:rPr>
              <a:t> “b, c, d, g</a:t>
            </a:r>
          </a:p>
          <a:p>
            <a:pPr>
              <a:lnSpc>
                <a:spcPts val="1959"/>
              </a:lnSpc>
            </a:pPr>
            <a:r>
              <a:rPr lang="en-US" sz="1400" dirty="0">
                <a:solidFill>
                  <a:srgbClr val="FFFFFF"/>
                </a:solidFill>
                <a:latin typeface="Arimo"/>
              </a:rPr>
              <a:t>A.12. "f, h, j, v" </a:t>
            </a:r>
          </a:p>
          <a:p>
            <a:pPr>
              <a:lnSpc>
                <a:spcPts val="1959"/>
              </a:lnSpc>
            </a:pPr>
            <a:r>
              <a:rPr lang="en-US" sz="1400" dirty="0">
                <a:solidFill>
                  <a:srgbClr val="FFFFFF"/>
                </a:solidFill>
                <a:latin typeface="Arimo"/>
              </a:rPr>
              <a:t>A.13. </a:t>
            </a:r>
            <a:r>
              <a:rPr lang="en-US" sz="1400" dirty="0" err="1">
                <a:solidFill>
                  <a:srgbClr val="FFFFFF"/>
                </a:solidFill>
                <a:latin typeface="Arimo"/>
              </a:rPr>
              <a:t>Sonda</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çiftleri</a:t>
            </a:r>
            <a:endParaRPr lang="en-US" sz="1400" dirty="0">
              <a:solidFill>
                <a:srgbClr val="FFFFFF"/>
              </a:solidFill>
              <a:latin typeface="Arimo"/>
            </a:endParaRPr>
          </a:p>
          <a:p>
            <a:pPr>
              <a:lnSpc>
                <a:spcPts val="1959"/>
              </a:lnSpc>
            </a:pPr>
            <a:r>
              <a:rPr lang="en-US" sz="1400" dirty="0">
                <a:solidFill>
                  <a:srgbClr val="FFFFFF"/>
                </a:solidFill>
                <a:latin typeface="Arimo"/>
              </a:rPr>
              <a:t>A.14. "</a:t>
            </a:r>
            <a:r>
              <a:rPr lang="en-US" sz="1400" dirty="0" err="1">
                <a:solidFill>
                  <a:srgbClr val="FFFFFF"/>
                </a:solidFill>
                <a:latin typeface="Arimo"/>
              </a:rPr>
              <a:t>ı</a:t>
            </a:r>
            <a:r>
              <a:rPr lang="en-US" sz="1400" dirty="0">
                <a:solidFill>
                  <a:srgbClr val="FFFFFF"/>
                </a:solidFill>
                <a:latin typeface="Arimo"/>
              </a:rPr>
              <a:t>" </a:t>
            </a:r>
            <a:r>
              <a:rPr lang="en-US" sz="1400" dirty="0" err="1">
                <a:solidFill>
                  <a:srgbClr val="FFFFFF"/>
                </a:solidFill>
                <a:latin typeface="Arimo"/>
              </a:rPr>
              <a:t>ünlüsü</a:t>
            </a:r>
            <a:endParaRPr lang="en-US" sz="1400" dirty="0">
              <a:solidFill>
                <a:srgbClr val="FFFFFF"/>
              </a:solidFill>
              <a:latin typeface="Arimo"/>
            </a:endParaRPr>
          </a:p>
          <a:p>
            <a:pPr>
              <a:lnSpc>
                <a:spcPts val="1959"/>
              </a:lnSpc>
            </a:pPr>
            <a:r>
              <a:rPr lang="en-US" sz="1400" dirty="0">
                <a:solidFill>
                  <a:srgbClr val="FFFFFF"/>
                </a:solidFill>
                <a:latin typeface="Arimo"/>
              </a:rPr>
              <a:t>A.15. </a:t>
            </a:r>
            <a:r>
              <a:rPr lang="en-US" sz="1400" dirty="0" err="1">
                <a:solidFill>
                  <a:srgbClr val="FFFFFF"/>
                </a:solidFill>
                <a:latin typeface="Arimo"/>
              </a:rPr>
              <a:t>Yansıma</a:t>
            </a:r>
            <a:r>
              <a:rPr lang="en-US" sz="1400" dirty="0">
                <a:solidFill>
                  <a:srgbClr val="FFFFFF"/>
                </a:solidFill>
                <a:latin typeface="Arimo"/>
              </a:rPr>
              <a:t> </a:t>
            </a:r>
            <a:r>
              <a:rPr lang="en-US" sz="1400" dirty="0" err="1">
                <a:solidFill>
                  <a:srgbClr val="FFFFFF"/>
                </a:solidFill>
                <a:latin typeface="Arimo"/>
              </a:rPr>
              <a:t>sesler</a:t>
            </a:r>
            <a:endParaRPr lang="en-US" sz="1400" dirty="0">
              <a:solidFill>
                <a:srgbClr val="FFFFFF"/>
              </a:solidFill>
              <a:latin typeface="Arimo"/>
            </a:endParaRPr>
          </a:p>
          <a:p>
            <a:pPr>
              <a:lnSpc>
                <a:spcPts val="1959"/>
              </a:lnSpc>
            </a:pPr>
            <a:r>
              <a:rPr lang="en-US" sz="1400" dirty="0">
                <a:solidFill>
                  <a:srgbClr val="FFFFFF"/>
                </a:solidFill>
                <a:latin typeface="Arimo"/>
              </a:rPr>
              <a:t>A.16. </a:t>
            </a:r>
            <a:r>
              <a:rPr lang="en-US" sz="1400" dirty="0" err="1">
                <a:solidFill>
                  <a:srgbClr val="FFFFFF"/>
                </a:solidFill>
                <a:latin typeface="Arimo"/>
              </a:rPr>
              <a:t>Çocuk</a:t>
            </a:r>
            <a:r>
              <a:rPr lang="en-US" sz="1400" dirty="0">
                <a:solidFill>
                  <a:srgbClr val="FFFFFF"/>
                </a:solidFill>
                <a:latin typeface="Arimo"/>
              </a:rPr>
              <a:t> </a:t>
            </a:r>
            <a:r>
              <a:rPr lang="en-US" sz="1400" dirty="0" err="1">
                <a:solidFill>
                  <a:srgbClr val="FFFFFF"/>
                </a:solidFill>
                <a:latin typeface="Arimo"/>
              </a:rPr>
              <a:t>dili</a:t>
            </a:r>
            <a:endParaRPr lang="en-US" sz="1400" dirty="0">
              <a:solidFill>
                <a:srgbClr val="FFFFFF"/>
              </a:solidFill>
              <a:latin typeface="Arimo"/>
            </a:endParaRPr>
          </a:p>
          <a:p>
            <a:pPr>
              <a:lnSpc>
                <a:spcPts val="1959"/>
              </a:lnSpc>
            </a:pPr>
            <a:r>
              <a:rPr lang="en-US" sz="1400" dirty="0">
                <a:solidFill>
                  <a:srgbClr val="FFFFFF"/>
                </a:solidFill>
                <a:latin typeface="Arimo"/>
              </a:rPr>
              <a:t>A.17.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uyumları</a:t>
            </a:r>
            <a:endParaRPr lang="en-US" sz="1400" dirty="0">
              <a:solidFill>
                <a:srgbClr val="FFFFFF"/>
              </a:solidFill>
              <a:latin typeface="Arimo"/>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2988331" y="1000638"/>
            <a:ext cx="14809168" cy="6986528"/>
          </a:xfrm>
          <a:prstGeom prst="rect">
            <a:avLst/>
          </a:prstGeom>
        </p:spPr>
        <p:txBody>
          <a:bodyPr wrap="square">
            <a:spAutoFit/>
          </a:bodyPr>
          <a:lstStyle/>
          <a:p>
            <a:r>
              <a:rPr lang="tr-TR" sz="2800" b="1" dirty="0">
                <a:solidFill>
                  <a:schemeClr val="bg1"/>
                </a:solidFill>
              </a:rPr>
              <a:t>A.3.</a:t>
            </a:r>
            <a:r>
              <a:rPr lang="tr-TR" sz="2800" dirty="0">
                <a:solidFill>
                  <a:schemeClr val="bg1"/>
                </a:solidFill>
              </a:rPr>
              <a:t> </a:t>
            </a:r>
            <a:r>
              <a:rPr lang="tr-TR" sz="2800" dirty="0"/>
              <a:t>Söz başında ince “l” ve kalın “l” ünsüzleri bulunan Türkçe kelimeler yansımadır: </a:t>
            </a:r>
            <a:r>
              <a:rPr lang="tr-TR" sz="2800" i="1" dirty="0">
                <a:solidFill>
                  <a:schemeClr val="bg1"/>
                </a:solidFill>
              </a:rPr>
              <a:t>lakırdı, lıkır lıkır, </a:t>
            </a:r>
            <a:r>
              <a:rPr lang="tr-TR" sz="2800" i="1" dirty="0" err="1">
                <a:solidFill>
                  <a:schemeClr val="bg1"/>
                </a:solidFill>
              </a:rPr>
              <a:t>lokur</a:t>
            </a:r>
            <a:r>
              <a:rPr lang="tr-TR" sz="2800" i="1" dirty="0">
                <a:solidFill>
                  <a:schemeClr val="bg1"/>
                </a:solidFill>
              </a:rPr>
              <a:t> </a:t>
            </a:r>
            <a:r>
              <a:rPr lang="tr-TR" sz="2800" i="1" dirty="0" err="1">
                <a:solidFill>
                  <a:schemeClr val="bg1"/>
                </a:solidFill>
              </a:rPr>
              <a:t>lokur</a:t>
            </a:r>
            <a:r>
              <a:rPr lang="tr-TR" sz="2800" i="1" dirty="0">
                <a:solidFill>
                  <a:schemeClr val="bg1"/>
                </a:solidFill>
              </a:rPr>
              <a:t>, löp </a:t>
            </a:r>
            <a:r>
              <a:rPr lang="tr-TR" sz="2800" i="1" dirty="0" err="1">
                <a:solidFill>
                  <a:schemeClr val="bg1"/>
                </a:solidFill>
              </a:rPr>
              <a:t>löp</a:t>
            </a:r>
            <a:r>
              <a:rPr lang="tr-TR" sz="2800" i="1" dirty="0">
                <a:solidFill>
                  <a:schemeClr val="bg1"/>
                </a:solidFill>
              </a:rPr>
              <a:t>, lüp </a:t>
            </a:r>
            <a:r>
              <a:rPr lang="tr-TR" sz="2800" i="1" dirty="0" err="1">
                <a:solidFill>
                  <a:schemeClr val="bg1"/>
                </a:solidFill>
              </a:rPr>
              <a:t>lüp</a:t>
            </a:r>
            <a:r>
              <a:rPr lang="tr-TR" sz="2800" dirty="0"/>
              <a:t>. Bu seslerle başlayan yabancı kökenli kelime çoktur: </a:t>
            </a:r>
            <a:r>
              <a:rPr lang="tr-TR" sz="2800" i="1" dirty="0">
                <a:solidFill>
                  <a:schemeClr val="bg1"/>
                </a:solidFill>
              </a:rPr>
              <a:t>lale, limon, lojman, lüks vb</a:t>
            </a:r>
            <a:r>
              <a:rPr lang="tr-TR" sz="2800" i="1" dirty="0"/>
              <a:t>. </a:t>
            </a:r>
            <a:endParaRPr lang="tr-TR" sz="2800" i="1" dirty="0" smtClean="0"/>
          </a:p>
          <a:p>
            <a:endParaRPr lang="tr-TR" sz="2800" dirty="0"/>
          </a:p>
          <a:p>
            <a:r>
              <a:rPr lang="tr-TR" sz="2800" b="1" dirty="0">
                <a:solidFill>
                  <a:schemeClr val="bg1"/>
                </a:solidFill>
              </a:rPr>
              <a:t>A.4.</a:t>
            </a:r>
            <a:r>
              <a:rPr lang="tr-TR" sz="2800" dirty="0">
                <a:solidFill>
                  <a:schemeClr val="bg1"/>
                </a:solidFill>
              </a:rPr>
              <a:t> </a:t>
            </a:r>
            <a:r>
              <a:rPr lang="tr-TR" sz="2800" dirty="0"/>
              <a:t>Ayın (ʿ) ve hemze (ʾ) işareti bulunan sözcükler Türkçeye Arapçadan kopyalanmıştır: Osmanlıca döneminde sözcükler Arapçadaki biçimleriyle yazılıyordu. Arapçaya özgü ayın ve hemze ünsüzlerine Latin tabanlı Türk alfabesinde yer verilmemiştir. Ancak bu Osmanlıca gelenek, özel durumlarda ayın veya hemze ünsüzlerinin kesme işareti ile gösterilmesi şeklinde devam etmiştir. Bununla birlikte, son dönemlerde bu ünsüzlerin kesme işareti ile metinlerde gösterildiğine veya söyleyişte “</a:t>
            </a:r>
            <a:r>
              <a:rPr lang="tr-TR" sz="2800" i="1" dirty="0" err="1"/>
              <a:t>neş’e</a:t>
            </a:r>
            <a:r>
              <a:rPr lang="tr-TR" sz="2800" i="1" dirty="0"/>
              <a:t>, </a:t>
            </a:r>
            <a:r>
              <a:rPr lang="tr-TR" sz="2800" i="1" dirty="0" err="1"/>
              <a:t>mes’ele</a:t>
            </a:r>
            <a:r>
              <a:rPr lang="tr-TR" sz="2800" dirty="0"/>
              <a:t>” gibi duraklama ile işaret edildiğine nadiren rastlanmaktadır. Bu sesler söyleyişte büyük oranda iz bırakarak Türkçeleşmişlerdir. </a:t>
            </a:r>
          </a:p>
          <a:p>
            <a:r>
              <a:rPr lang="tr-TR" sz="2800" dirty="0"/>
              <a:t>Ayın ve hemze hece sonunda düşerken söyleyişte kendisinden sonraki ünlüyü uzatabilir: </a:t>
            </a:r>
            <a:r>
              <a:rPr lang="tr-TR" sz="2800" i="1" dirty="0" err="1"/>
              <a:t>meʾmur</a:t>
            </a:r>
            <a:r>
              <a:rPr lang="tr-TR" sz="2800" i="1" dirty="0"/>
              <a:t> &gt; </a:t>
            </a:r>
            <a:r>
              <a:rPr lang="tr-TR" sz="2800" i="1" dirty="0" err="1"/>
              <a:t>mēmur</a:t>
            </a:r>
            <a:r>
              <a:rPr lang="tr-TR" sz="2800" i="1" dirty="0"/>
              <a:t>, </a:t>
            </a:r>
            <a:r>
              <a:rPr lang="tr-TR" sz="2800" i="1" dirty="0" err="1"/>
              <a:t>mîʿmar</a:t>
            </a:r>
            <a:r>
              <a:rPr lang="tr-TR" sz="2800" i="1" dirty="0"/>
              <a:t> &gt; </a:t>
            </a:r>
            <a:r>
              <a:rPr lang="tr-TR" sz="2800" i="1" dirty="0" err="1"/>
              <a:t>mîmar</a:t>
            </a:r>
            <a:r>
              <a:rPr lang="tr-TR" sz="2800" i="1" dirty="0"/>
              <a:t>, </a:t>
            </a:r>
            <a:r>
              <a:rPr lang="tr-TR" sz="2800" i="1" dirty="0" err="1"/>
              <a:t>teʾmin</a:t>
            </a:r>
            <a:r>
              <a:rPr lang="tr-TR" sz="2800" i="1" dirty="0"/>
              <a:t> &gt; </a:t>
            </a:r>
            <a:r>
              <a:rPr lang="tr-TR" sz="2800" i="1" dirty="0" err="1"/>
              <a:t>tēmin</a:t>
            </a:r>
            <a:r>
              <a:rPr lang="tr-TR" sz="2800" dirty="0"/>
              <a:t>. Ayın ve hemze </a:t>
            </a:r>
            <a:r>
              <a:rPr lang="tr-TR" sz="2800" i="1" dirty="0" err="1"/>
              <a:t>mesʾele</a:t>
            </a:r>
            <a:r>
              <a:rPr lang="tr-TR" sz="2800" i="1" dirty="0"/>
              <a:t> &gt; mesele, </a:t>
            </a:r>
            <a:r>
              <a:rPr lang="tr-TR" sz="2800" i="1" dirty="0" err="1"/>
              <a:t>neşʾe</a:t>
            </a:r>
            <a:r>
              <a:rPr lang="tr-TR" sz="2800" i="1" dirty="0"/>
              <a:t> &gt; neşe, </a:t>
            </a:r>
            <a:r>
              <a:rPr lang="tr-TR" sz="2800" i="1" dirty="0" err="1"/>
              <a:t>sanʿat</a:t>
            </a:r>
            <a:r>
              <a:rPr lang="tr-TR" sz="2800" i="1" dirty="0"/>
              <a:t> &gt; sanat, </a:t>
            </a:r>
            <a:r>
              <a:rPr lang="tr-TR" sz="2800" i="1" dirty="0" err="1"/>
              <a:t>suʾal</a:t>
            </a:r>
            <a:r>
              <a:rPr lang="tr-TR" sz="2800" i="1" dirty="0"/>
              <a:t>&gt;sual vb</a:t>
            </a:r>
            <a:r>
              <a:rPr lang="tr-TR" sz="2800" dirty="0"/>
              <a:t>. örneklerde olduğu gibi hece başında düşebilir. Tek heceli sözcüklerde, </a:t>
            </a:r>
            <a:r>
              <a:rPr lang="tr-TR" sz="2800" i="1" dirty="0" err="1"/>
              <a:t>şiʿr</a:t>
            </a:r>
            <a:r>
              <a:rPr lang="tr-TR" sz="2800" i="1" dirty="0"/>
              <a:t> &gt; şiir, </a:t>
            </a:r>
            <a:r>
              <a:rPr lang="tr-TR" sz="2800" i="1" dirty="0" err="1"/>
              <a:t>fiʿl</a:t>
            </a:r>
            <a:r>
              <a:rPr lang="tr-TR" sz="2800" i="1" dirty="0"/>
              <a:t> &gt; fiil vb.</a:t>
            </a:r>
            <a:r>
              <a:rPr lang="tr-TR" sz="2800" dirty="0"/>
              <a:t> gibi ayın ünsüzü düşerken ünlü ile ünsüz arasında, önceki ünlü türünden ünlü türeterek sözcüğü iki heceli duruma getirir.</a:t>
            </a:r>
          </a:p>
        </p:txBody>
      </p:sp>
    </p:spTree>
    <p:extLst>
      <p:ext uri="{BB962C8B-B14F-4D97-AF65-F5344CB8AC3E}">
        <p14:creationId xmlns:p14="http://schemas.microsoft.com/office/powerpoint/2010/main" val="3040883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solidFill>
                  <a:srgbClr val="FFBD59"/>
                </a:solidFill>
                <a:latin typeface="Arimo Bold"/>
              </a:rPr>
              <a:t>A.5. </a:t>
            </a:r>
            <a:r>
              <a:rPr lang="en-US" sz="1400" dirty="0" err="1">
                <a:solidFill>
                  <a:srgbClr val="FFBD59"/>
                </a:solidFill>
                <a:latin typeface="Arimo Bold"/>
              </a:rPr>
              <a:t>İkiz</a:t>
            </a:r>
            <a:r>
              <a:rPr lang="en-US" sz="1400" dirty="0">
                <a:solidFill>
                  <a:srgbClr val="FFBD59"/>
                </a:solidFill>
                <a:latin typeface="Arimo Bold"/>
              </a:rPr>
              <a:t> </a:t>
            </a:r>
            <a:r>
              <a:rPr lang="en-US" sz="1400" dirty="0" err="1">
                <a:solidFill>
                  <a:srgbClr val="FFBD59"/>
                </a:solidFill>
                <a:latin typeface="Arimo Bold"/>
              </a:rPr>
              <a:t>ünlü</a:t>
            </a:r>
            <a:endParaRPr lang="en-US" sz="1400" dirty="0">
              <a:solidFill>
                <a:srgbClr val="FFBD59"/>
              </a:solidFill>
              <a:latin typeface="Arimo Bold"/>
            </a:endParaRPr>
          </a:p>
          <a:p>
            <a:pPr>
              <a:lnSpc>
                <a:spcPts val="1959"/>
              </a:lnSpc>
            </a:pPr>
            <a:r>
              <a:rPr lang="en-US" sz="1400" dirty="0">
                <a:solidFill>
                  <a:srgbClr val="FFBD59"/>
                </a:solidFill>
                <a:latin typeface="Arimo Bold"/>
              </a:rPr>
              <a:t>A.6. </a:t>
            </a:r>
            <a:r>
              <a:rPr lang="en-US" sz="1400" dirty="0" err="1">
                <a:solidFill>
                  <a:srgbClr val="FFBD59"/>
                </a:solidFill>
                <a:latin typeface="Arimo Bold"/>
              </a:rPr>
              <a:t>İki</a:t>
            </a:r>
            <a:r>
              <a:rPr lang="en-US" sz="1400" dirty="0">
                <a:solidFill>
                  <a:srgbClr val="FFBD59"/>
                </a:solidFill>
                <a:latin typeface="Arimo Bold"/>
              </a:rPr>
              <a:t> </a:t>
            </a:r>
            <a:r>
              <a:rPr lang="en-US" sz="1400" dirty="0" err="1">
                <a:solidFill>
                  <a:srgbClr val="FFBD59"/>
                </a:solidFill>
                <a:latin typeface="Arimo Bold"/>
              </a:rPr>
              <a:t>ünlü</a:t>
            </a:r>
            <a:endParaRPr lang="en-US" sz="1400" dirty="0">
              <a:solidFill>
                <a:srgbClr val="FFBD59"/>
              </a:solidFill>
              <a:latin typeface="Arimo Bold"/>
            </a:endParaRPr>
          </a:p>
          <a:p>
            <a:pPr>
              <a:lnSpc>
                <a:spcPts val="1959"/>
              </a:lnSpc>
            </a:pPr>
            <a:r>
              <a:rPr lang="en-US" sz="1400" dirty="0">
                <a:solidFill>
                  <a:srgbClr val="FFFFFF"/>
                </a:solidFill>
                <a:latin typeface="Arimo"/>
              </a:rPr>
              <a:t>A.7. </a:t>
            </a:r>
            <a:r>
              <a:rPr lang="en-US" sz="1400" dirty="0" err="1">
                <a:solidFill>
                  <a:srgbClr val="FFFFFF"/>
                </a:solidFill>
                <a:latin typeface="Arimo"/>
              </a:rPr>
              <a:t>İkiz</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A.8. </a:t>
            </a:r>
            <a:r>
              <a:rPr lang="en-US" sz="1400" dirty="0" err="1">
                <a:solidFill>
                  <a:srgbClr val="FFFFFF"/>
                </a:solidFill>
                <a:latin typeface="Arimo"/>
              </a:rPr>
              <a:t>Üç</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A.9. </a:t>
            </a:r>
            <a:r>
              <a:rPr lang="en-US" sz="1400" dirty="0" err="1">
                <a:solidFill>
                  <a:srgbClr val="FFFFFF"/>
                </a:solidFill>
                <a:latin typeface="Arimo"/>
              </a:rPr>
              <a:t>Başta</a:t>
            </a:r>
            <a:r>
              <a:rPr lang="en-US" sz="1400" dirty="0">
                <a:solidFill>
                  <a:srgbClr val="FFFFFF"/>
                </a:solidFill>
                <a:latin typeface="Arimo"/>
              </a:rPr>
              <a:t> </a:t>
            </a:r>
            <a:r>
              <a:rPr lang="en-US" sz="1400" dirty="0" err="1">
                <a:solidFill>
                  <a:srgbClr val="FFFFFF"/>
                </a:solidFill>
                <a:latin typeface="Arimo"/>
              </a:rPr>
              <a:t>çift</a:t>
            </a:r>
            <a:r>
              <a:rPr lang="en-US" sz="1400" dirty="0">
                <a:solidFill>
                  <a:srgbClr val="FFFFFF"/>
                </a:solidFill>
                <a:latin typeface="Arimo"/>
              </a:rPr>
              <a:t> </a:t>
            </a:r>
            <a:r>
              <a:rPr lang="en-US" sz="1400" dirty="0" err="1">
                <a:solidFill>
                  <a:srgbClr val="FFFFFF"/>
                </a:solidFill>
                <a:latin typeface="Arimo"/>
              </a:rPr>
              <a:t>ünsüz</a:t>
            </a:r>
            <a:endParaRPr lang="en-US" sz="1400" dirty="0">
              <a:solidFill>
                <a:srgbClr val="FFFFFF"/>
              </a:solidFill>
              <a:latin typeface="Arimo"/>
            </a:endParaRPr>
          </a:p>
          <a:p>
            <a:pPr>
              <a:lnSpc>
                <a:spcPts val="1959"/>
              </a:lnSpc>
            </a:pPr>
            <a:r>
              <a:rPr lang="en-US" sz="1400" dirty="0">
                <a:solidFill>
                  <a:srgbClr val="FFFFFF"/>
                </a:solidFill>
                <a:latin typeface="Arimo"/>
              </a:rPr>
              <a:t>A.10. “c, ğ, l, m, n, r, v, z” </a:t>
            </a:r>
          </a:p>
          <a:p>
            <a:pPr>
              <a:lnSpc>
                <a:spcPts val="1959"/>
              </a:lnSpc>
            </a:pPr>
            <a:r>
              <a:rPr lang="en-US" sz="1400" dirty="0">
                <a:solidFill>
                  <a:srgbClr val="FFFFFF"/>
                </a:solidFill>
                <a:latin typeface="Arimo"/>
              </a:rPr>
              <a:t>A.11. </a:t>
            </a:r>
            <a:r>
              <a:rPr lang="en-US" sz="1400" dirty="0" err="1">
                <a:solidFill>
                  <a:srgbClr val="FFFFFF"/>
                </a:solidFill>
                <a:latin typeface="Arimo"/>
              </a:rPr>
              <a:t>Sonda</a:t>
            </a:r>
            <a:r>
              <a:rPr lang="en-US" sz="1400" dirty="0">
                <a:solidFill>
                  <a:srgbClr val="FFFFFF"/>
                </a:solidFill>
                <a:latin typeface="Arimo"/>
              </a:rPr>
              <a:t> “b, c, d, g</a:t>
            </a:r>
          </a:p>
          <a:p>
            <a:pPr>
              <a:lnSpc>
                <a:spcPts val="1959"/>
              </a:lnSpc>
            </a:pPr>
            <a:r>
              <a:rPr lang="en-US" sz="1400" dirty="0">
                <a:solidFill>
                  <a:srgbClr val="FFFFFF"/>
                </a:solidFill>
                <a:latin typeface="Arimo"/>
              </a:rPr>
              <a:t>A.12. "f, h, j, v" </a:t>
            </a:r>
          </a:p>
          <a:p>
            <a:pPr>
              <a:lnSpc>
                <a:spcPts val="1959"/>
              </a:lnSpc>
            </a:pPr>
            <a:r>
              <a:rPr lang="en-US" sz="1400" dirty="0">
                <a:solidFill>
                  <a:srgbClr val="FFFFFF"/>
                </a:solidFill>
                <a:latin typeface="Arimo"/>
              </a:rPr>
              <a:t>A.13. </a:t>
            </a:r>
            <a:r>
              <a:rPr lang="en-US" sz="1400" dirty="0" err="1">
                <a:solidFill>
                  <a:srgbClr val="FFFFFF"/>
                </a:solidFill>
                <a:latin typeface="Arimo"/>
              </a:rPr>
              <a:t>Sonda</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çiftleri</a:t>
            </a:r>
            <a:endParaRPr lang="en-US" sz="1400" dirty="0">
              <a:solidFill>
                <a:srgbClr val="FFFFFF"/>
              </a:solidFill>
              <a:latin typeface="Arimo"/>
            </a:endParaRPr>
          </a:p>
          <a:p>
            <a:pPr>
              <a:lnSpc>
                <a:spcPts val="1959"/>
              </a:lnSpc>
            </a:pPr>
            <a:r>
              <a:rPr lang="en-US" sz="1400" dirty="0">
                <a:solidFill>
                  <a:srgbClr val="FFFFFF"/>
                </a:solidFill>
                <a:latin typeface="Arimo"/>
              </a:rPr>
              <a:t>A.14. "</a:t>
            </a:r>
            <a:r>
              <a:rPr lang="en-US" sz="1400" dirty="0" err="1">
                <a:solidFill>
                  <a:srgbClr val="FFFFFF"/>
                </a:solidFill>
                <a:latin typeface="Arimo"/>
              </a:rPr>
              <a:t>ı</a:t>
            </a:r>
            <a:r>
              <a:rPr lang="en-US" sz="1400" dirty="0">
                <a:solidFill>
                  <a:srgbClr val="FFFFFF"/>
                </a:solidFill>
                <a:latin typeface="Arimo"/>
              </a:rPr>
              <a:t>" </a:t>
            </a:r>
            <a:r>
              <a:rPr lang="en-US" sz="1400" dirty="0" err="1">
                <a:solidFill>
                  <a:srgbClr val="FFFFFF"/>
                </a:solidFill>
                <a:latin typeface="Arimo"/>
              </a:rPr>
              <a:t>ünlüsü</a:t>
            </a:r>
            <a:endParaRPr lang="en-US" sz="1400" dirty="0">
              <a:solidFill>
                <a:srgbClr val="FFFFFF"/>
              </a:solidFill>
              <a:latin typeface="Arimo"/>
            </a:endParaRPr>
          </a:p>
          <a:p>
            <a:pPr>
              <a:lnSpc>
                <a:spcPts val="1959"/>
              </a:lnSpc>
            </a:pPr>
            <a:r>
              <a:rPr lang="en-US" sz="1400" dirty="0">
                <a:solidFill>
                  <a:srgbClr val="FFFFFF"/>
                </a:solidFill>
                <a:latin typeface="Arimo"/>
              </a:rPr>
              <a:t>A.15. </a:t>
            </a:r>
            <a:r>
              <a:rPr lang="en-US" sz="1400" dirty="0" err="1">
                <a:solidFill>
                  <a:srgbClr val="FFFFFF"/>
                </a:solidFill>
                <a:latin typeface="Arimo"/>
              </a:rPr>
              <a:t>Yansıma</a:t>
            </a:r>
            <a:r>
              <a:rPr lang="en-US" sz="1400" dirty="0">
                <a:solidFill>
                  <a:srgbClr val="FFFFFF"/>
                </a:solidFill>
                <a:latin typeface="Arimo"/>
              </a:rPr>
              <a:t> </a:t>
            </a:r>
            <a:r>
              <a:rPr lang="en-US" sz="1400" dirty="0" err="1">
                <a:solidFill>
                  <a:srgbClr val="FFFFFF"/>
                </a:solidFill>
                <a:latin typeface="Arimo"/>
              </a:rPr>
              <a:t>sesler</a:t>
            </a:r>
            <a:endParaRPr lang="en-US" sz="1400" dirty="0">
              <a:solidFill>
                <a:srgbClr val="FFFFFF"/>
              </a:solidFill>
              <a:latin typeface="Arimo"/>
            </a:endParaRPr>
          </a:p>
          <a:p>
            <a:pPr>
              <a:lnSpc>
                <a:spcPts val="1959"/>
              </a:lnSpc>
            </a:pPr>
            <a:r>
              <a:rPr lang="en-US" sz="1400" dirty="0">
                <a:solidFill>
                  <a:srgbClr val="FFFFFF"/>
                </a:solidFill>
                <a:latin typeface="Arimo"/>
              </a:rPr>
              <a:t>A.16. </a:t>
            </a:r>
            <a:r>
              <a:rPr lang="en-US" sz="1400" dirty="0" err="1">
                <a:solidFill>
                  <a:srgbClr val="FFFFFF"/>
                </a:solidFill>
                <a:latin typeface="Arimo"/>
              </a:rPr>
              <a:t>Çocuk</a:t>
            </a:r>
            <a:r>
              <a:rPr lang="en-US" sz="1400" dirty="0">
                <a:solidFill>
                  <a:srgbClr val="FFFFFF"/>
                </a:solidFill>
                <a:latin typeface="Arimo"/>
              </a:rPr>
              <a:t> </a:t>
            </a:r>
            <a:r>
              <a:rPr lang="en-US" sz="1400" dirty="0" err="1">
                <a:solidFill>
                  <a:srgbClr val="FFFFFF"/>
                </a:solidFill>
                <a:latin typeface="Arimo"/>
              </a:rPr>
              <a:t>dili</a:t>
            </a:r>
            <a:endParaRPr lang="en-US" sz="1400" dirty="0">
              <a:solidFill>
                <a:srgbClr val="FFFFFF"/>
              </a:solidFill>
              <a:latin typeface="Arimo"/>
            </a:endParaRPr>
          </a:p>
          <a:p>
            <a:pPr>
              <a:lnSpc>
                <a:spcPts val="1959"/>
              </a:lnSpc>
            </a:pPr>
            <a:r>
              <a:rPr lang="en-US" sz="1400" dirty="0">
                <a:solidFill>
                  <a:srgbClr val="FFFFFF"/>
                </a:solidFill>
                <a:latin typeface="Arimo"/>
              </a:rPr>
              <a:t>A.17.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uyumları</a:t>
            </a:r>
            <a:endParaRPr lang="en-US" sz="1400" dirty="0">
              <a:solidFill>
                <a:srgbClr val="FFFFFF"/>
              </a:solidFill>
              <a:latin typeface="Arimo"/>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186112" y="2378708"/>
            <a:ext cx="14809168" cy="5585119"/>
          </a:xfrm>
          <a:prstGeom prst="rect">
            <a:avLst/>
          </a:prstGeom>
        </p:spPr>
        <p:txBody>
          <a:bodyPr wrap="square">
            <a:spAutoFit/>
          </a:bodyPr>
          <a:lstStyle/>
          <a:p>
            <a:r>
              <a:rPr lang="tr-TR" sz="2800" b="1" dirty="0">
                <a:solidFill>
                  <a:schemeClr val="bg1"/>
                </a:solidFill>
              </a:rPr>
              <a:t>A.5.</a:t>
            </a:r>
            <a:r>
              <a:rPr lang="tr-TR" sz="2800" dirty="0">
                <a:solidFill>
                  <a:schemeClr val="bg1"/>
                </a:solidFill>
              </a:rPr>
              <a:t> </a:t>
            </a:r>
            <a:r>
              <a:rPr lang="tr-TR" sz="2800" dirty="0"/>
              <a:t>Türkçede ikiz ünlü (diftong) yoktur. Türkçede yan yana iki ünlünün bulunduğu kelimeler yabancı kökenlidir: </a:t>
            </a:r>
            <a:r>
              <a:rPr lang="tr-TR" sz="2800" i="1" dirty="0">
                <a:solidFill>
                  <a:schemeClr val="bg1"/>
                </a:solidFill>
              </a:rPr>
              <a:t>saat, aile, iade, şair, şiir v</a:t>
            </a:r>
            <a:r>
              <a:rPr lang="tr-TR" sz="2800" i="1" dirty="0"/>
              <a:t>b</a:t>
            </a:r>
            <a:r>
              <a:rPr lang="tr-TR" sz="2800" dirty="0"/>
              <a:t>. Kaynak dillerde ikiz ünlü taşıyan kimi kelimeler, Türkçede ünlü boşluğu giderilerek kullanılır: </a:t>
            </a:r>
            <a:r>
              <a:rPr lang="tr-TR" sz="2800" i="1" dirty="0">
                <a:solidFill>
                  <a:schemeClr val="bg1"/>
                </a:solidFill>
              </a:rPr>
              <a:t>biyoloji (biyoloji (&lt;</a:t>
            </a:r>
            <a:r>
              <a:rPr lang="tr-TR" sz="2800" i="1" dirty="0" err="1">
                <a:solidFill>
                  <a:schemeClr val="bg1"/>
                </a:solidFill>
              </a:rPr>
              <a:t>biologie</a:t>
            </a:r>
            <a:r>
              <a:rPr lang="tr-TR" sz="2800" i="1" dirty="0">
                <a:solidFill>
                  <a:schemeClr val="bg1"/>
                </a:solidFill>
              </a:rPr>
              <a:t>), fayda (&lt;</a:t>
            </a:r>
            <a:r>
              <a:rPr lang="tr-TR" sz="2800" i="1" dirty="0" err="1">
                <a:solidFill>
                  <a:schemeClr val="bg1"/>
                </a:solidFill>
              </a:rPr>
              <a:t>fa:ide</a:t>
            </a:r>
            <a:r>
              <a:rPr lang="tr-TR" sz="2800" i="1" dirty="0">
                <a:solidFill>
                  <a:schemeClr val="bg1"/>
                </a:solidFill>
              </a:rPr>
              <a:t>), diyalog (&lt;</a:t>
            </a:r>
            <a:r>
              <a:rPr lang="tr-TR" sz="2800" i="1" dirty="0" err="1">
                <a:solidFill>
                  <a:schemeClr val="bg1"/>
                </a:solidFill>
              </a:rPr>
              <a:t>dialog</a:t>
            </a:r>
            <a:r>
              <a:rPr lang="tr-TR" sz="2800" i="1" dirty="0">
                <a:solidFill>
                  <a:schemeClr val="bg1"/>
                </a:solidFill>
              </a:rPr>
              <a:t>), mavi (&lt;</a:t>
            </a:r>
            <a:r>
              <a:rPr lang="tr-TR" sz="2800" i="1" dirty="0" err="1">
                <a:solidFill>
                  <a:schemeClr val="bg1"/>
                </a:solidFill>
              </a:rPr>
              <a:t>ma:i</a:t>
            </a:r>
            <a:r>
              <a:rPr lang="tr-TR" sz="2800" i="1" dirty="0">
                <a:solidFill>
                  <a:schemeClr val="bg1"/>
                </a:solidFill>
              </a:rPr>
              <a:t>:) </a:t>
            </a:r>
            <a:endParaRPr lang="tr-TR" sz="2800" dirty="0">
              <a:solidFill>
                <a:schemeClr val="bg1"/>
              </a:solidFill>
            </a:endParaRPr>
          </a:p>
          <a:p>
            <a:endParaRPr lang="tr-TR" sz="2800" b="1" dirty="0" smtClean="0"/>
          </a:p>
          <a:p>
            <a:r>
              <a:rPr lang="tr-TR" sz="2800" b="1" dirty="0" smtClean="0">
                <a:solidFill>
                  <a:schemeClr val="bg1"/>
                </a:solidFill>
              </a:rPr>
              <a:t>A.6</a:t>
            </a:r>
            <a:r>
              <a:rPr lang="tr-TR" sz="2800" dirty="0">
                <a:solidFill>
                  <a:schemeClr val="bg1"/>
                </a:solidFill>
              </a:rPr>
              <a:t>. </a:t>
            </a:r>
            <a:r>
              <a:rPr lang="tr-TR" sz="2800" dirty="0"/>
              <a:t>Türkçede ayrı hecelerde de olsa iki ünlü yan yana gelmez. Bir başka deyişle Türkçede boşluk (</a:t>
            </a:r>
            <a:r>
              <a:rPr lang="tr-TR" sz="2800" dirty="0" err="1"/>
              <a:t>hiatus</a:t>
            </a:r>
            <a:r>
              <a:rPr lang="tr-TR" sz="2800" dirty="0"/>
              <a:t>) yoktur. Bu nedenle ünlüyle biten kelimelere ünlüyle başlayan ekler gelirken iki ünlünün arasına “y” koruyucu ünsüzü girer: </a:t>
            </a:r>
            <a:r>
              <a:rPr lang="tr-TR" sz="2800" i="1" dirty="0">
                <a:solidFill>
                  <a:schemeClr val="bg1"/>
                </a:solidFill>
              </a:rPr>
              <a:t>anne-y-e, sevgi-y-i, bekle-y-</a:t>
            </a:r>
            <a:r>
              <a:rPr lang="tr-TR" sz="2800" i="1" dirty="0" err="1">
                <a:solidFill>
                  <a:schemeClr val="bg1"/>
                </a:solidFill>
              </a:rPr>
              <a:t>ecek</a:t>
            </a:r>
            <a:r>
              <a:rPr lang="tr-TR" sz="2800" i="1" dirty="0">
                <a:solidFill>
                  <a:schemeClr val="bg1"/>
                </a:solidFill>
              </a:rPr>
              <a:t> </a:t>
            </a:r>
            <a:r>
              <a:rPr lang="tr-TR" sz="2800" i="1" dirty="0"/>
              <a:t>vb</a:t>
            </a:r>
            <a:r>
              <a:rPr lang="tr-TR" sz="2800" dirty="0"/>
              <a:t>.</a:t>
            </a:r>
          </a:p>
          <a:p>
            <a:pPr marL="342900" lvl="0" indent="-342900">
              <a:lnSpc>
                <a:spcPct val="115000"/>
              </a:lnSpc>
              <a:spcAft>
                <a:spcPts val="1000"/>
              </a:spcAft>
              <a:buClr>
                <a:srgbClr val="E36C0A"/>
              </a:buClr>
              <a:buSzPts val="2000"/>
              <a:buFont typeface="Symbol"/>
              <a:buChar char=""/>
            </a:pPr>
            <a:r>
              <a:rPr lang="tr-TR" sz="2800" dirty="0">
                <a:ea typeface="Calibri"/>
                <a:cs typeface="Times New Roman"/>
              </a:rPr>
              <a:t>Uyarı: “y, ş, s, n” kaynaştırma harfleri değildir. Kimi okul dil bilgisi kitaplarında ‘kaynaştırma harfleri’ olarak nitelenen “y, ş, s, n” ünsüzlerinden yalnızca </a:t>
            </a:r>
            <a:r>
              <a:rPr lang="tr-TR" sz="2800" dirty="0"/>
              <a:t>“y” </a:t>
            </a:r>
            <a:r>
              <a:rPr lang="tr-TR" sz="2800" dirty="0" smtClean="0">
                <a:ea typeface="Calibri"/>
                <a:cs typeface="Times New Roman"/>
              </a:rPr>
              <a:t>ünsüzü </a:t>
            </a:r>
            <a:r>
              <a:rPr lang="tr-TR" sz="2800" i="1" dirty="0">
                <a:solidFill>
                  <a:schemeClr val="bg1"/>
                </a:solidFill>
                <a:ea typeface="Calibri"/>
                <a:cs typeface="Times New Roman"/>
              </a:rPr>
              <a:t>ara-y-a, su-y-u</a:t>
            </a:r>
            <a:r>
              <a:rPr lang="tr-TR" sz="2800" dirty="0">
                <a:solidFill>
                  <a:schemeClr val="bg1"/>
                </a:solidFill>
                <a:ea typeface="Calibri"/>
                <a:cs typeface="Times New Roman"/>
              </a:rPr>
              <a:t> </a:t>
            </a:r>
            <a:r>
              <a:rPr lang="tr-TR" sz="2800" dirty="0">
                <a:ea typeface="Calibri"/>
                <a:cs typeface="Times New Roman"/>
              </a:rPr>
              <a:t>örneklerindeki gibi, iki ünlüyü birbirine bağlar. Diğer seslerin hiçbiri ses bilgisi ilkelerine göre “kaynaştırma harfi” olamaz.</a:t>
            </a:r>
          </a:p>
          <a:p>
            <a:endParaRPr lang="tr-TR" sz="2800" b="1" dirty="0" smtClean="0"/>
          </a:p>
        </p:txBody>
      </p:sp>
    </p:spTree>
    <p:extLst>
      <p:ext uri="{BB962C8B-B14F-4D97-AF65-F5344CB8AC3E}">
        <p14:creationId xmlns:p14="http://schemas.microsoft.com/office/powerpoint/2010/main" val="809249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solidFill>
                  <a:srgbClr val="FFBD59"/>
                </a:solidFill>
                <a:latin typeface="Arimo Bold"/>
              </a:rPr>
              <a:t>A.7. </a:t>
            </a:r>
            <a:r>
              <a:rPr lang="en-US" sz="1400" dirty="0" err="1">
                <a:solidFill>
                  <a:srgbClr val="FFBD59"/>
                </a:solidFill>
                <a:latin typeface="Arimo Bold"/>
              </a:rPr>
              <a:t>İkiz</a:t>
            </a:r>
            <a:r>
              <a:rPr lang="en-US" sz="1400" dirty="0">
                <a:solidFill>
                  <a:srgbClr val="FFBD59"/>
                </a:solidFill>
                <a:latin typeface="Arimo Bold"/>
              </a:rPr>
              <a:t> </a:t>
            </a:r>
            <a:r>
              <a:rPr lang="en-US" sz="1400" dirty="0" err="1">
                <a:solidFill>
                  <a:srgbClr val="FFBD59"/>
                </a:solidFill>
                <a:latin typeface="Arimo Bold"/>
              </a:rPr>
              <a:t>ünsüz</a:t>
            </a:r>
            <a:endParaRPr lang="en-US" sz="1400" dirty="0">
              <a:solidFill>
                <a:srgbClr val="FFBD59"/>
              </a:solidFill>
              <a:latin typeface="Arimo Bold"/>
            </a:endParaRPr>
          </a:p>
          <a:p>
            <a:pPr>
              <a:lnSpc>
                <a:spcPts val="1959"/>
              </a:lnSpc>
            </a:pPr>
            <a:r>
              <a:rPr lang="en-US" sz="1400" dirty="0">
                <a:solidFill>
                  <a:srgbClr val="FFBD59"/>
                </a:solidFill>
                <a:latin typeface="Arimo Bold"/>
              </a:rPr>
              <a:t>A.8. </a:t>
            </a:r>
            <a:r>
              <a:rPr lang="en-US" sz="1400" dirty="0" err="1">
                <a:solidFill>
                  <a:srgbClr val="FFBD59"/>
                </a:solidFill>
                <a:latin typeface="Arimo Bold"/>
              </a:rPr>
              <a:t>Üç</a:t>
            </a:r>
            <a:r>
              <a:rPr lang="en-US" sz="1400" dirty="0">
                <a:solidFill>
                  <a:srgbClr val="FFBD59"/>
                </a:solidFill>
                <a:latin typeface="Arimo Bold"/>
              </a:rPr>
              <a:t> </a:t>
            </a:r>
            <a:r>
              <a:rPr lang="en-US" sz="1400" dirty="0" err="1">
                <a:solidFill>
                  <a:srgbClr val="FFBD59"/>
                </a:solidFill>
                <a:latin typeface="Arimo Bold"/>
              </a:rPr>
              <a:t>ünsüz</a:t>
            </a:r>
            <a:endParaRPr lang="en-US" sz="1400" dirty="0">
              <a:solidFill>
                <a:srgbClr val="FFBD59"/>
              </a:solidFill>
              <a:latin typeface="Arimo Bold"/>
            </a:endParaRPr>
          </a:p>
          <a:p>
            <a:pPr>
              <a:lnSpc>
                <a:spcPts val="1959"/>
              </a:lnSpc>
            </a:pPr>
            <a:r>
              <a:rPr lang="en-US" sz="1400" dirty="0">
                <a:solidFill>
                  <a:srgbClr val="FFBD59"/>
                </a:solidFill>
                <a:latin typeface="Arimo Bold"/>
              </a:rPr>
              <a:t>A.9. </a:t>
            </a:r>
            <a:r>
              <a:rPr lang="en-US" sz="1400" dirty="0" err="1">
                <a:solidFill>
                  <a:srgbClr val="FFBD59"/>
                </a:solidFill>
                <a:latin typeface="Arimo Bold"/>
              </a:rPr>
              <a:t>Başta</a:t>
            </a:r>
            <a:r>
              <a:rPr lang="en-US" sz="1400" dirty="0">
                <a:solidFill>
                  <a:srgbClr val="FFBD59"/>
                </a:solidFill>
                <a:latin typeface="Arimo Bold"/>
              </a:rPr>
              <a:t> </a:t>
            </a:r>
            <a:r>
              <a:rPr lang="en-US" sz="1400" dirty="0" err="1">
                <a:solidFill>
                  <a:srgbClr val="FFBD59"/>
                </a:solidFill>
                <a:latin typeface="Arimo Bold"/>
              </a:rPr>
              <a:t>çift</a:t>
            </a:r>
            <a:r>
              <a:rPr lang="en-US" sz="1400" dirty="0">
                <a:solidFill>
                  <a:srgbClr val="FFBD59"/>
                </a:solidFill>
                <a:latin typeface="Arimo Bold"/>
              </a:rPr>
              <a:t> </a:t>
            </a:r>
            <a:r>
              <a:rPr lang="en-US" sz="1400" dirty="0" err="1">
                <a:solidFill>
                  <a:srgbClr val="FFBD59"/>
                </a:solidFill>
                <a:latin typeface="Arimo Bold"/>
              </a:rPr>
              <a:t>ünsüz</a:t>
            </a:r>
            <a:endParaRPr lang="en-US" sz="1400" dirty="0">
              <a:solidFill>
                <a:srgbClr val="FFBD59"/>
              </a:solidFill>
              <a:latin typeface="Arimo Bold"/>
            </a:endParaRPr>
          </a:p>
          <a:p>
            <a:pPr>
              <a:lnSpc>
                <a:spcPts val="1959"/>
              </a:lnSpc>
            </a:pPr>
            <a:r>
              <a:rPr lang="en-US" sz="1400" dirty="0">
                <a:solidFill>
                  <a:srgbClr val="FFFFFF"/>
                </a:solidFill>
                <a:latin typeface="Arimo"/>
              </a:rPr>
              <a:t>A.10. “c, ğ, l, m, n, r, v, z” </a:t>
            </a:r>
          </a:p>
          <a:p>
            <a:pPr>
              <a:lnSpc>
                <a:spcPts val="1959"/>
              </a:lnSpc>
            </a:pPr>
            <a:r>
              <a:rPr lang="en-US" sz="1400" dirty="0">
                <a:solidFill>
                  <a:srgbClr val="FFFFFF"/>
                </a:solidFill>
                <a:latin typeface="Arimo"/>
              </a:rPr>
              <a:t>A.11. </a:t>
            </a:r>
            <a:r>
              <a:rPr lang="en-US" sz="1400" dirty="0" err="1">
                <a:solidFill>
                  <a:srgbClr val="FFFFFF"/>
                </a:solidFill>
                <a:latin typeface="Arimo"/>
              </a:rPr>
              <a:t>Sonda</a:t>
            </a:r>
            <a:r>
              <a:rPr lang="en-US" sz="1400" dirty="0">
                <a:solidFill>
                  <a:srgbClr val="FFFFFF"/>
                </a:solidFill>
                <a:latin typeface="Arimo"/>
              </a:rPr>
              <a:t> “b, c, d, g</a:t>
            </a:r>
          </a:p>
          <a:p>
            <a:pPr>
              <a:lnSpc>
                <a:spcPts val="1959"/>
              </a:lnSpc>
            </a:pPr>
            <a:r>
              <a:rPr lang="en-US" sz="1400" dirty="0">
                <a:solidFill>
                  <a:srgbClr val="FFFFFF"/>
                </a:solidFill>
                <a:latin typeface="Arimo"/>
              </a:rPr>
              <a:t>A.12. "f, h, j, v" </a:t>
            </a:r>
          </a:p>
          <a:p>
            <a:pPr>
              <a:lnSpc>
                <a:spcPts val="1959"/>
              </a:lnSpc>
            </a:pPr>
            <a:r>
              <a:rPr lang="en-US" sz="1400" dirty="0">
                <a:solidFill>
                  <a:srgbClr val="FFFFFF"/>
                </a:solidFill>
                <a:latin typeface="Arimo"/>
              </a:rPr>
              <a:t>A.13. </a:t>
            </a:r>
            <a:r>
              <a:rPr lang="en-US" sz="1400" dirty="0" err="1">
                <a:solidFill>
                  <a:srgbClr val="FFFFFF"/>
                </a:solidFill>
                <a:latin typeface="Arimo"/>
              </a:rPr>
              <a:t>Sonda</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çiftleri</a:t>
            </a:r>
            <a:endParaRPr lang="en-US" sz="1400" dirty="0">
              <a:solidFill>
                <a:srgbClr val="FFFFFF"/>
              </a:solidFill>
              <a:latin typeface="Arimo"/>
            </a:endParaRPr>
          </a:p>
          <a:p>
            <a:pPr>
              <a:lnSpc>
                <a:spcPts val="1959"/>
              </a:lnSpc>
            </a:pPr>
            <a:r>
              <a:rPr lang="en-US" sz="1400" dirty="0">
                <a:solidFill>
                  <a:srgbClr val="FFFFFF"/>
                </a:solidFill>
                <a:latin typeface="Arimo"/>
              </a:rPr>
              <a:t>A.14. "</a:t>
            </a:r>
            <a:r>
              <a:rPr lang="en-US" sz="1400" dirty="0" err="1">
                <a:solidFill>
                  <a:srgbClr val="FFFFFF"/>
                </a:solidFill>
                <a:latin typeface="Arimo"/>
              </a:rPr>
              <a:t>ı</a:t>
            </a:r>
            <a:r>
              <a:rPr lang="en-US" sz="1400" dirty="0">
                <a:solidFill>
                  <a:srgbClr val="FFFFFF"/>
                </a:solidFill>
                <a:latin typeface="Arimo"/>
              </a:rPr>
              <a:t>" </a:t>
            </a:r>
            <a:r>
              <a:rPr lang="en-US" sz="1400" dirty="0" err="1">
                <a:solidFill>
                  <a:srgbClr val="FFFFFF"/>
                </a:solidFill>
                <a:latin typeface="Arimo"/>
              </a:rPr>
              <a:t>ünlüsü</a:t>
            </a:r>
            <a:endParaRPr lang="en-US" sz="1400" dirty="0">
              <a:solidFill>
                <a:srgbClr val="FFFFFF"/>
              </a:solidFill>
              <a:latin typeface="Arimo"/>
            </a:endParaRPr>
          </a:p>
          <a:p>
            <a:pPr>
              <a:lnSpc>
                <a:spcPts val="1959"/>
              </a:lnSpc>
            </a:pPr>
            <a:r>
              <a:rPr lang="en-US" sz="1400" dirty="0">
                <a:solidFill>
                  <a:srgbClr val="FFFFFF"/>
                </a:solidFill>
                <a:latin typeface="Arimo"/>
              </a:rPr>
              <a:t>A.15. </a:t>
            </a:r>
            <a:r>
              <a:rPr lang="en-US" sz="1400" dirty="0" err="1">
                <a:solidFill>
                  <a:srgbClr val="FFFFFF"/>
                </a:solidFill>
                <a:latin typeface="Arimo"/>
              </a:rPr>
              <a:t>Yansıma</a:t>
            </a:r>
            <a:r>
              <a:rPr lang="en-US" sz="1400" dirty="0">
                <a:solidFill>
                  <a:srgbClr val="FFFFFF"/>
                </a:solidFill>
                <a:latin typeface="Arimo"/>
              </a:rPr>
              <a:t> </a:t>
            </a:r>
            <a:r>
              <a:rPr lang="en-US" sz="1400" dirty="0" err="1">
                <a:solidFill>
                  <a:srgbClr val="FFFFFF"/>
                </a:solidFill>
                <a:latin typeface="Arimo"/>
              </a:rPr>
              <a:t>sesler</a:t>
            </a:r>
            <a:endParaRPr lang="en-US" sz="1400" dirty="0">
              <a:solidFill>
                <a:srgbClr val="FFFFFF"/>
              </a:solidFill>
              <a:latin typeface="Arimo"/>
            </a:endParaRPr>
          </a:p>
          <a:p>
            <a:pPr>
              <a:lnSpc>
                <a:spcPts val="1959"/>
              </a:lnSpc>
            </a:pPr>
            <a:r>
              <a:rPr lang="en-US" sz="1400" dirty="0">
                <a:solidFill>
                  <a:srgbClr val="FFFFFF"/>
                </a:solidFill>
                <a:latin typeface="Arimo"/>
              </a:rPr>
              <a:t>A.16. </a:t>
            </a:r>
            <a:r>
              <a:rPr lang="en-US" sz="1400" dirty="0" err="1">
                <a:solidFill>
                  <a:srgbClr val="FFFFFF"/>
                </a:solidFill>
                <a:latin typeface="Arimo"/>
              </a:rPr>
              <a:t>Çocuk</a:t>
            </a:r>
            <a:r>
              <a:rPr lang="en-US" sz="1400" dirty="0">
                <a:solidFill>
                  <a:srgbClr val="FFFFFF"/>
                </a:solidFill>
                <a:latin typeface="Arimo"/>
              </a:rPr>
              <a:t> </a:t>
            </a:r>
            <a:r>
              <a:rPr lang="en-US" sz="1400" dirty="0" err="1">
                <a:solidFill>
                  <a:srgbClr val="FFFFFF"/>
                </a:solidFill>
                <a:latin typeface="Arimo"/>
              </a:rPr>
              <a:t>dili</a:t>
            </a:r>
            <a:endParaRPr lang="en-US" sz="1400" dirty="0">
              <a:solidFill>
                <a:srgbClr val="FFFFFF"/>
              </a:solidFill>
              <a:latin typeface="Arimo"/>
            </a:endParaRPr>
          </a:p>
          <a:p>
            <a:pPr>
              <a:lnSpc>
                <a:spcPts val="1959"/>
              </a:lnSpc>
            </a:pPr>
            <a:r>
              <a:rPr lang="en-US" sz="1400" dirty="0">
                <a:solidFill>
                  <a:srgbClr val="FFFFFF"/>
                </a:solidFill>
                <a:latin typeface="Arimo"/>
              </a:rPr>
              <a:t>A.17.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uyumları</a:t>
            </a:r>
            <a:endParaRPr lang="en-US" sz="1400" dirty="0">
              <a:solidFill>
                <a:srgbClr val="FFFFFF"/>
              </a:solidFill>
              <a:latin typeface="Arimo"/>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2988331" y="2179365"/>
            <a:ext cx="14809168" cy="6124754"/>
          </a:xfrm>
          <a:prstGeom prst="rect">
            <a:avLst/>
          </a:prstGeom>
        </p:spPr>
        <p:txBody>
          <a:bodyPr wrap="square">
            <a:spAutoFit/>
          </a:bodyPr>
          <a:lstStyle/>
          <a:p>
            <a:r>
              <a:rPr lang="tr-TR" sz="2800" b="1" dirty="0">
                <a:solidFill>
                  <a:schemeClr val="bg1"/>
                </a:solidFill>
              </a:rPr>
              <a:t>A.7.</a:t>
            </a:r>
            <a:r>
              <a:rPr lang="tr-TR" sz="2800" dirty="0">
                <a:solidFill>
                  <a:schemeClr val="bg1"/>
                </a:solidFill>
              </a:rPr>
              <a:t> </a:t>
            </a:r>
            <a:r>
              <a:rPr lang="tr-TR" sz="2800" dirty="0"/>
              <a:t>Türkçe </a:t>
            </a:r>
            <a:r>
              <a:rPr lang="tr-TR" sz="2800" u="sng" dirty="0"/>
              <a:t>kelime kökünde ikiz ünsüz</a:t>
            </a:r>
            <a:r>
              <a:rPr lang="tr-TR" sz="2800" dirty="0"/>
              <a:t> yoktur. İkiz ünsüz (şedde), kelime kökünde aynı ünsüzün iki kez söylenmesidir. Bu durum alıntı kelimelerde sıkça görülür: </a:t>
            </a:r>
            <a:r>
              <a:rPr lang="tr-TR" sz="2800" i="1" dirty="0">
                <a:solidFill>
                  <a:schemeClr val="bg1"/>
                </a:solidFill>
              </a:rPr>
              <a:t>teşekkür, cennet, dikkat, bakkal, sarraf</a:t>
            </a:r>
            <a:r>
              <a:rPr lang="tr-TR" sz="2800" i="1" dirty="0"/>
              <a:t> vb. </a:t>
            </a:r>
            <a:r>
              <a:rPr lang="tr-TR" sz="2800" dirty="0"/>
              <a:t>Kelime sonunda ikiz ünsüz barındıran yabancı kökenli kelimeler, Türkçede ünsüzlerden biri düşürülerek kullanılır: </a:t>
            </a:r>
            <a:r>
              <a:rPr lang="tr-TR" sz="2800" i="1" dirty="0">
                <a:solidFill>
                  <a:schemeClr val="bg1"/>
                </a:solidFill>
              </a:rPr>
              <a:t>ret (&lt;</a:t>
            </a:r>
            <a:r>
              <a:rPr lang="tr-TR" sz="2800" i="1" dirty="0" err="1">
                <a:solidFill>
                  <a:schemeClr val="bg1"/>
                </a:solidFill>
              </a:rPr>
              <a:t>redd</a:t>
            </a:r>
            <a:r>
              <a:rPr lang="tr-TR" sz="2800" i="1" dirty="0">
                <a:solidFill>
                  <a:schemeClr val="bg1"/>
                </a:solidFill>
              </a:rPr>
              <a:t>), fen (&lt;</a:t>
            </a:r>
            <a:r>
              <a:rPr lang="tr-TR" sz="2800" i="1" dirty="0" err="1">
                <a:solidFill>
                  <a:schemeClr val="bg1"/>
                </a:solidFill>
              </a:rPr>
              <a:t>fenn</a:t>
            </a:r>
            <a:r>
              <a:rPr lang="tr-TR" sz="2800" i="1" dirty="0">
                <a:solidFill>
                  <a:schemeClr val="bg1"/>
                </a:solidFill>
              </a:rPr>
              <a:t>), hak (&lt;</a:t>
            </a:r>
            <a:r>
              <a:rPr lang="tr-TR" sz="2800" i="1" dirty="0" err="1">
                <a:solidFill>
                  <a:schemeClr val="bg1"/>
                </a:solidFill>
              </a:rPr>
              <a:t>hakk</a:t>
            </a:r>
            <a:r>
              <a:rPr lang="tr-TR" sz="2800" i="1" dirty="0">
                <a:solidFill>
                  <a:schemeClr val="bg1"/>
                </a:solidFill>
              </a:rPr>
              <a:t>)</a:t>
            </a:r>
            <a:r>
              <a:rPr lang="tr-TR" sz="2800" i="1" dirty="0"/>
              <a:t> vb</a:t>
            </a:r>
            <a:r>
              <a:rPr lang="tr-TR" sz="2800" dirty="0"/>
              <a:t>. Bu kelimeler ünlüyle başlayan bir ek/yardımcı fiil aldıklarında asıllarına dönerler: </a:t>
            </a:r>
            <a:r>
              <a:rPr lang="tr-TR" sz="2800" i="1" dirty="0">
                <a:solidFill>
                  <a:schemeClr val="bg1"/>
                </a:solidFill>
              </a:rPr>
              <a:t>reddetmek, hakkında, zammı, hissetmek </a:t>
            </a:r>
            <a:r>
              <a:rPr lang="tr-TR" sz="2800" i="1" dirty="0"/>
              <a:t>vb</a:t>
            </a:r>
            <a:r>
              <a:rPr lang="tr-TR" sz="2800" dirty="0"/>
              <a:t>. (</a:t>
            </a:r>
            <a:r>
              <a:rPr lang="tr-TR" sz="2800" dirty="0" err="1"/>
              <a:t>Edi</a:t>
            </a:r>
            <a:r>
              <a:rPr lang="tr-TR" sz="2800" dirty="0"/>
              <a:t>. Demir-Yılmaz, Yıldırım 2009: 83-84)</a:t>
            </a:r>
          </a:p>
          <a:p>
            <a:r>
              <a:rPr lang="tr-TR" sz="2800" i="1" dirty="0">
                <a:solidFill>
                  <a:schemeClr val="bg1"/>
                </a:solidFill>
              </a:rPr>
              <a:t>Anne(&lt;ana), elli(&lt;</a:t>
            </a:r>
            <a:r>
              <a:rPr lang="tr-TR" sz="2800" i="1" dirty="0" err="1">
                <a:solidFill>
                  <a:schemeClr val="bg1"/>
                </a:solidFill>
              </a:rPr>
              <a:t>elig</a:t>
            </a:r>
            <a:r>
              <a:rPr lang="tr-TR" sz="2800" i="1" dirty="0">
                <a:solidFill>
                  <a:schemeClr val="bg1"/>
                </a:solidFill>
              </a:rPr>
              <a:t>)</a:t>
            </a:r>
            <a:r>
              <a:rPr lang="tr-TR" sz="2800" dirty="0"/>
              <a:t> sözcükleri istisnadır.</a:t>
            </a:r>
          </a:p>
          <a:p>
            <a:endParaRPr lang="tr-TR" sz="2800" b="1" dirty="0" smtClean="0"/>
          </a:p>
          <a:p>
            <a:r>
              <a:rPr lang="tr-TR" sz="2800" b="1" dirty="0" smtClean="0">
                <a:solidFill>
                  <a:schemeClr val="bg1"/>
                </a:solidFill>
              </a:rPr>
              <a:t>A.8</a:t>
            </a:r>
            <a:r>
              <a:rPr lang="tr-TR" sz="2800" b="1" dirty="0">
                <a:solidFill>
                  <a:schemeClr val="bg1"/>
                </a:solidFill>
              </a:rPr>
              <a:t>.</a:t>
            </a:r>
            <a:r>
              <a:rPr lang="tr-TR" sz="2800" dirty="0">
                <a:solidFill>
                  <a:schemeClr val="bg1"/>
                </a:solidFill>
              </a:rPr>
              <a:t> </a:t>
            </a:r>
            <a:r>
              <a:rPr lang="tr-TR" sz="2800" dirty="0"/>
              <a:t>Türkçe </a:t>
            </a:r>
            <a:r>
              <a:rPr lang="tr-TR" sz="2800" u="sng" dirty="0"/>
              <a:t>kelime kökünde ikiden fazla ünsüz</a:t>
            </a:r>
            <a:r>
              <a:rPr lang="tr-TR" sz="2800" dirty="0"/>
              <a:t> yan yana gelmez. Türkçede bugün kullanılan </a:t>
            </a:r>
            <a:r>
              <a:rPr lang="tr-TR" sz="2800" i="1" dirty="0">
                <a:solidFill>
                  <a:schemeClr val="bg1"/>
                </a:solidFill>
              </a:rPr>
              <a:t>elektrik, kontrol</a:t>
            </a:r>
            <a:r>
              <a:rPr lang="tr-TR" sz="2800" dirty="0"/>
              <a:t> gibi kelimeler yabancı kökenlidir. Ekleşme durumunda ise Türkçe kelimelerde </a:t>
            </a:r>
            <a:r>
              <a:rPr lang="tr-TR" sz="2800" u="sng" dirty="0"/>
              <a:t>üç ünsüz yan yana</a:t>
            </a:r>
            <a:r>
              <a:rPr lang="tr-TR" sz="2800" dirty="0"/>
              <a:t> bulunabilir: </a:t>
            </a:r>
            <a:r>
              <a:rPr lang="tr-TR" sz="2800" i="1" dirty="0">
                <a:solidFill>
                  <a:schemeClr val="bg1"/>
                </a:solidFill>
              </a:rPr>
              <a:t>Türkçe, yoğurtçu, denklik, sarkmış</a:t>
            </a:r>
            <a:r>
              <a:rPr lang="tr-TR" sz="2800" i="1" dirty="0"/>
              <a:t> vb.</a:t>
            </a:r>
            <a:endParaRPr lang="tr-TR" sz="2800" dirty="0"/>
          </a:p>
          <a:p>
            <a:endParaRPr lang="tr-TR" sz="2800" b="1" dirty="0" smtClean="0"/>
          </a:p>
          <a:p>
            <a:r>
              <a:rPr lang="tr-TR" sz="2800" b="1" dirty="0" smtClean="0">
                <a:solidFill>
                  <a:schemeClr val="bg1"/>
                </a:solidFill>
              </a:rPr>
              <a:t>A.9</a:t>
            </a:r>
            <a:r>
              <a:rPr lang="tr-TR" sz="2800" b="1" dirty="0">
                <a:solidFill>
                  <a:schemeClr val="bg1"/>
                </a:solidFill>
              </a:rPr>
              <a:t>.</a:t>
            </a:r>
            <a:r>
              <a:rPr lang="tr-TR" sz="2800" dirty="0">
                <a:solidFill>
                  <a:schemeClr val="bg1"/>
                </a:solidFill>
              </a:rPr>
              <a:t> </a:t>
            </a:r>
            <a:r>
              <a:rPr lang="tr-TR" sz="2800" dirty="0"/>
              <a:t>Türkçede kelime ve hece başında iki ünsüz bulunmaz. Söz başında çift ünsüz taşıyan kelimeler alıntı kelimelerdir: </a:t>
            </a:r>
            <a:r>
              <a:rPr lang="tr-TR" sz="2800" i="1" dirty="0">
                <a:solidFill>
                  <a:schemeClr val="bg1"/>
                </a:solidFill>
              </a:rPr>
              <a:t>spor, stres, plak, program, tren, kral, grup </a:t>
            </a:r>
            <a:r>
              <a:rPr lang="tr-TR" sz="2800" i="1" dirty="0"/>
              <a:t>vb</a:t>
            </a:r>
            <a:r>
              <a:rPr lang="tr-TR" sz="2800" dirty="0"/>
              <a:t>.</a:t>
            </a:r>
          </a:p>
        </p:txBody>
      </p:sp>
    </p:spTree>
    <p:extLst>
      <p:ext uri="{BB962C8B-B14F-4D97-AF65-F5344CB8AC3E}">
        <p14:creationId xmlns:p14="http://schemas.microsoft.com/office/powerpoint/2010/main" val="760457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989E"/>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65" b="365"/>
          <a:stretch>
            <a:fillRect/>
          </a:stretch>
        </p:blipFill>
        <p:spPr>
          <a:xfrm>
            <a:off x="748797" y="540238"/>
            <a:ext cx="1576121" cy="976925"/>
          </a:xfrm>
          <a:prstGeom prst="rect">
            <a:avLst/>
          </a:prstGeom>
        </p:spPr>
      </p:pic>
      <p:grpSp>
        <p:nvGrpSpPr>
          <p:cNvPr id="3" name="Group 3"/>
          <p:cNvGrpSpPr/>
          <p:nvPr/>
        </p:nvGrpSpPr>
        <p:grpSpPr>
          <a:xfrm>
            <a:off x="940338" y="9615487"/>
            <a:ext cx="1044181" cy="571500"/>
            <a:chOff x="0" y="0"/>
            <a:chExt cx="1392242" cy="762000"/>
          </a:xfrm>
        </p:grpSpPr>
        <p:pic>
          <p:nvPicPr>
            <p:cNvPr id="4" name="Picture 4"/>
            <p:cNvPicPr>
              <a:picLocks noChangeAspect="1"/>
            </p:cNvPicPr>
            <p:nvPr/>
          </p:nvPicPr>
          <p:blipFill>
            <a:blip r:embed="rId3"/>
            <a:srcRect l="29" t="2091"/>
            <a:stretch>
              <a:fillRect/>
            </a:stretch>
          </p:blipFill>
          <p:spPr>
            <a:xfrm>
              <a:off x="0" y="305485"/>
              <a:ext cx="1392242" cy="284599"/>
            </a:xfrm>
            <a:prstGeom prst="rect">
              <a:avLst/>
            </a:prstGeom>
          </p:spPr>
        </p:pic>
        <p:sp>
          <p:nvSpPr>
            <p:cNvPr id="5" name="TextBox 5"/>
            <p:cNvSpPr txBox="1"/>
            <p:nvPr/>
          </p:nvSpPr>
          <p:spPr>
            <a:xfrm>
              <a:off x="58451" y="-66675"/>
              <a:ext cx="341712"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E</a:t>
              </a:r>
            </a:p>
          </p:txBody>
        </p:sp>
        <p:sp>
          <p:nvSpPr>
            <p:cNvPr id="6" name="TextBox 6"/>
            <p:cNvSpPr txBox="1"/>
            <p:nvPr/>
          </p:nvSpPr>
          <p:spPr>
            <a:xfrm>
              <a:off x="167988" y="316441"/>
              <a:ext cx="656446"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ren</a:t>
              </a:r>
            </a:p>
          </p:txBody>
        </p:sp>
        <p:sp>
          <p:nvSpPr>
            <p:cNvPr id="7" name="TextBox 7"/>
            <p:cNvSpPr txBox="1"/>
            <p:nvPr/>
          </p:nvSpPr>
          <p:spPr>
            <a:xfrm>
              <a:off x="548008" y="-66675"/>
              <a:ext cx="485590" cy="828675"/>
            </a:xfrm>
            <a:prstGeom prst="rect">
              <a:avLst/>
            </a:prstGeom>
          </p:spPr>
          <p:txBody>
            <a:bodyPr lIns="0" tIns="0" rIns="0" bIns="0" rtlCol="0" anchor="t">
              <a:spAutoFit/>
            </a:bodyPr>
            <a:lstStyle/>
            <a:p>
              <a:pPr algn="ctr">
                <a:lnSpc>
                  <a:spcPts val="5267"/>
                </a:lnSpc>
              </a:pPr>
              <a:r>
                <a:rPr lang="en-US" sz="3762">
                  <a:solidFill>
                    <a:srgbClr val="222222"/>
                  </a:solidFill>
                  <a:latin typeface="Lemon Tuesday"/>
                </a:rPr>
                <a:t>K</a:t>
              </a:r>
            </a:p>
          </p:txBody>
        </p:sp>
        <p:sp>
          <p:nvSpPr>
            <p:cNvPr id="8" name="TextBox 8"/>
            <p:cNvSpPr txBox="1"/>
            <p:nvPr/>
          </p:nvSpPr>
          <p:spPr>
            <a:xfrm>
              <a:off x="840707" y="315285"/>
              <a:ext cx="551535" cy="328543"/>
            </a:xfrm>
            <a:prstGeom prst="rect">
              <a:avLst/>
            </a:prstGeom>
          </p:spPr>
          <p:txBody>
            <a:bodyPr lIns="0" tIns="0" rIns="0" bIns="0" rtlCol="0" anchor="t">
              <a:spAutoFit/>
            </a:bodyPr>
            <a:lstStyle/>
            <a:p>
              <a:pPr algn="ctr">
                <a:lnSpc>
                  <a:spcPts val="2030"/>
                </a:lnSpc>
              </a:pPr>
              <a:r>
                <a:rPr lang="en-US" sz="1450">
                  <a:solidFill>
                    <a:srgbClr val="222222"/>
                  </a:solidFill>
                  <a:latin typeface="Lemon Tuesday"/>
                </a:rPr>
                <a:t>aya</a:t>
              </a:r>
            </a:p>
          </p:txBody>
        </p:sp>
      </p:grpSp>
      <p:grpSp>
        <p:nvGrpSpPr>
          <p:cNvPr id="9" name="Group 9"/>
          <p:cNvGrpSpPr/>
          <p:nvPr/>
        </p:nvGrpSpPr>
        <p:grpSpPr>
          <a:xfrm rot="5400000">
            <a:off x="1589445" y="1661104"/>
            <a:ext cx="2438217" cy="215533"/>
            <a:chOff x="0" y="0"/>
            <a:chExt cx="9194800" cy="812800"/>
          </a:xfrm>
        </p:grpSpPr>
        <p:sp>
          <p:nvSpPr>
            <p:cNvPr id="10" name="Freeform 10"/>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grpSp>
        <p:nvGrpSpPr>
          <p:cNvPr id="11" name="Group 11"/>
          <p:cNvGrpSpPr/>
          <p:nvPr/>
        </p:nvGrpSpPr>
        <p:grpSpPr>
          <a:xfrm rot="5400000">
            <a:off x="1589445" y="5056767"/>
            <a:ext cx="2438217" cy="215533"/>
            <a:chOff x="0" y="0"/>
            <a:chExt cx="9194800" cy="812800"/>
          </a:xfrm>
        </p:grpSpPr>
        <p:sp>
          <p:nvSpPr>
            <p:cNvPr id="12" name="Freeform 12"/>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3" name="TextBox 13"/>
          <p:cNvSpPr txBox="1"/>
          <p:nvPr/>
        </p:nvSpPr>
        <p:spPr>
          <a:xfrm>
            <a:off x="224071" y="1593362"/>
            <a:ext cx="2625574" cy="518463"/>
          </a:xfrm>
          <a:prstGeom prst="rect">
            <a:avLst/>
          </a:prstGeom>
        </p:spPr>
        <p:txBody>
          <a:bodyPr lIns="0" tIns="0" rIns="0" bIns="0" rtlCol="0" anchor="t">
            <a:spAutoFit/>
          </a:bodyPr>
          <a:lstStyle/>
          <a:p>
            <a:pPr algn="ctr">
              <a:lnSpc>
                <a:spcPts val="3881"/>
              </a:lnSpc>
            </a:pPr>
            <a:r>
              <a:rPr lang="en-US" sz="3920">
                <a:solidFill>
                  <a:srgbClr val="DDD9D9"/>
                </a:solidFill>
                <a:latin typeface="Playfair Display"/>
              </a:rPr>
              <a:t>TÜRK DİLİ</a:t>
            </a:r>
          </a:p>
        </p:txBody>
      </p:sp>
      <p:sp>
        <p:nvSpPr>
          <p:cNvPr id="14" name="TextBox 14"/>
          <p:cNvSpPr txBox="1"/>
          <p:nvPr/>
        </p:nvSpPr>
        <p:spPr>
          <a:xfrm>
            <a:off x="224071" y="2173922"/>
            <a:ext cx="2476716" cy="7441565"/>
          </a:xfrm>
          <a:prstGeom prst="rect">
            <a:avLst/>
          </a:prstGeom>
        </p:spPr>
        <p:txBody>
          <a:bodyPr lIns="0" tIns="0" rIns="0" bIns="0" rtlCol="0" anchor="t">
            <a:spAutoFit/>
          </a:bodyPr>
          <a:lstStyle/>
          <a:p>
            <a:pPr>
              <a:lnSpc>
                <a:spcPts val="1959"/>
              </a:lnSpc>
            </a:pPr>
            <a:r>
              <a:rPr lang="en-US" sz="1400" dirty="0" err="1">
                <a:solidFill>
                  <a:srgbClr val="001534"/>
                </a:solidFill>
                <a:latin typeface="Arimo Bold"/>
              </a:rPr>
              <a:t>G</a:t>
            </a:r>
            <a:r>
              <a:rPr lang="en-US" sz="1400" dirty="0" err="1">
                <a:solidFill>
                  <a:srgbClr val="000000"/>
                </a:solidFill>
                <a:latin typeface="Arimo Bold"/>
              </a:rPr>
              <a:t>iriş</a:t>
            </a:r>
            <a:endParaRPr lang="en-US" sz="1400" dirty="0">
              <a:solidFill>
                <a:srgbClr val="000000"/>
              </a:solidFill>
              <a:latin typeface="Arimo Bold"/>
            </a:endParaRPr>
          </a:p>
          <a:p>
            <a:pPr>
              <a:lnSpc>
                <a:spcPts val="1959"/>
              </a:lnSpc>
            </a:pPr>
            <a:r>
              <a:rPr lang="en-US" sz="1400" dirty="0">
                <a:latin typeface="Arimo Bold"/>
              </a:rPr>
              <a:t>A.  TÜRKÇENİN SES ÖZELLİKLERİ</a:t>
            </a:r>
          </a:p>
          <a:p>
            <a:pPr>
              <a:lnSpc>
                <a:spcPts val="1959"/>
              </a:lnSpc>
            </a:pPr>
            <a:r>
              <a:rPr lang="en-US" sz="1400" dirty="0">
                <a:latin typeface="Arimo Bold"/>
              </a:rPr>
              <a:t>A.1</a:t>
            </a:r>
            <a:r>
              <a:rPr lang="en-US" sz="1400" dirty="0" smtClean="0">
                <a:latin typeface="Arimo Bold"/>
              </a:rPr>
              <a:t>.</a:t>
            </a:r>
            <a:r>
              <a:rPr lang="tr-TR" sz="1400" dirty="0" smtClean="0">
                <a:latin typeface="Arimo Bold"/>
              </a:rPr>
              <a:t> İlk hece dışında </a:t>
            </a:r>
            <a:r>
              <a:rPr lang="en-US" sz="1400" dirty="0" smtClean="0">
                <a:latin typeface="Arimo Bold"/>
              </a:rPr>
              <a:t>"</a:t>
            </a:r>
            <a:r>
              <a:rPr lang="en-US" sz="1400" dirty="0" err="1" smtClean="0">
                <a:latin typeface="Arimo Bold"/>
              </a:rPr>
              <a:t>o,ö</a:t>
            </a:r>
            <a:r>
              <a:rPr lang="en-US" sz="1400" dirty="0">
                <a:latin typeface="Arimo Bold"/>
              </a:rPr>
              <a:t>"</a:t>
            </a:r>
          </a:p>
          <a:p>
            <a:pPr>
              <a:lnSpc>
                <a:spcPts val="1959"/>
              </a:lnSpc>
            </a:pPr>
            <a:r>
              <a:rPr lang="en-US" sz="1400" dirty="0">
                <a:latin typeface="Arimo Bold"/>
              </a:rPr>
              <a:t>A.2. </a:t>
            </a:r>
            <a:r>
              <a:rPr lang="en-US" sz="1400" dirty="0" err="1">
                <a:latin typeface="Arimo Bold"/>
              </a:rPr>
              <a:t>Uzun</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A.3</a:t>
            </a:r>
            <a:r>
              <a:rPr lang="en-US" sz="1400" dirty="0" smtClean="0">
                <a:latin typeface="Arimo Bold"/>
              </a:rPr>
              <a:t>.</a:t>
            </a:r>
            <a:r>
              <a:rPr lang="tr-TR" sz="1400" dirty="0" smtClean="0">
                <a:latin typeface="Arimo Bold"/>
              </a:rPr>
              <a:t> Söz başında </a:t>
            </a:r>
            <a:r>
              <a:rPr lang="en-US" sz="1400" dirty="0" smtClean="0">
                <a:latin typeface="Arimo Bold"/>
              </a:rPr>
              <a:t>"l</a:t>
            </a:r>
            <a:r>
              <a:rPr lang="en-US" sz="1400" dirty="0">
                <a:latin typeface="Arimo Bold"/>
              </a:rPr>
              <a:t>" </a:t>
            </a:r>
            <a:r>
              <a:rPr lang="en-US" sz="1400" dirty="0" err="1">
                <a:latin typeface="Arimo Bold"/>
              </a:rPr>
              <a:t>ünsüzü</a:t>
            </a:r>
            <a:endParaRPr lang="en-US" sz="1400" dirty="0">
              <a:latin typeface="Arimo Bold"/>
            </a:endParaRPr>
          </a:p>
          <a:p>
            <a:pPr>
              <a:lnSpc>
                <a:spcPts val="1959"/>
              </a:lnSpc>
            </a:pPr>
            <a:r>
              <a:rPr lang="en-US" sz="1400" dirty="0">
                <a:latin typeface="Arimo Bold"/>
              </a:rPr>
              <a:t>A.4. </a:t>
            </a:r>
            <a:r>
              <a:rPr lang="en-US" sz="1400" dirty="0" err="1">
                <a:latin typeface="Arimo Bold"/>
              </a:rPr>
              <a:t>Ayın</a:t>
            </a:r>
            <a:r>
              <a:rPr lang="en-US" sz="1400" dirty="0">
                <a:latin typeface="Arimo Bold"/>
              </a:rPr>
              <a:t>, </a:t>
            </a:r>
            <a:r>
              <a:rPr lang="en-US" sz="1400" dirty="0" err="1">
                <a:latin typeface="Arimo Bold"/>
              </a:rPr>
              <a:t>hemze</a:t>
            </a:r>
            <a:endParaRPr lang="en-US" sz="1400" dirty="0">
              <a:latin typeface="Arimo Bold"/>
            </a:endParaRPr>
          </a:p>
          <a:p>
            <a:pPr>
              <a:lnSpc>
                <a:spcPts val="1959"/>
              </a:lnSpc>
            </a:pPr>
            <a:r>
              <a:rPr lang="en-US" sz="1400" dirty="0">
                <a:latin typeface="Arimo Bold"/>
              </a:rPr>
              <a:t>A.5. </a:t>
            </a:r>
            <a:r>
              <a:rPr lang="en-US" sz="1400" dirty="0" err="1">
                <a:latin typeface="Arimo Bold"/>
              </a:rPr>
              <a:t>İkiz</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A.6. </a:t>
            </a:r>
            <a:r>
              <a:rPr lang="en-US" sz="1400" dirty="0" err="1">
                <a:latin typeface="Arimo Bold"/>
              </a:rPr>
              <a:t>İki</a:t>
            </a:r>
            <a:r>
              <a:rPr lang="en-US" sz="1400" dirty="0">
                <a:latin typeface="Arimo Bold"/>
              </a:rPr>
              <a:t> </a:t>
            </a:r>
            <a:r>
              <a:rPr lang="en-US" sz="1400" dirty="0" err="1">
                <a:latin typeface="Arimo Bold"/>
              </a:rPr>
              <a:t>ünlü</a:t>
            </a:r>
            <a:endParaRPr lang="en-US" sz="1400" dirty="0">
              <a:latin typeface="Arimo Bold"/>
            </a:endParaRPr>
          </a:p>
          <a:p>
            <a:pPr>
              <a:lnSpc>
                <a:spcPts val="1959"/>
              </a:lnSpc>
            </a:pPr>
            <a:r>
              <a:rPr lang="en-US" sz="1400" dirty="0">
                <a:latin typeface="Arimo Bold"/>
              </a:rPr>
              <a:t>A.7. </a:t>
            </a:r>
            <a:r>
              <a:rPr lang="en-US" sz="1400" dirty="0" err="1">
                <a:latin typeface="Arimo Bold"/>
              </a:rPr>
              <a:t>İkiz</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A.8. </a:t>
            </a:r>
            <a:r>
              <a:rPr lang="en-US" sz="1400" dirty="0" err="1">
                <a:latin typeface="Arimo Bold"/>
              </a:rPr>
              <a:t>Üç</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latin typeface="Arimo Bold"/>
              </a:rPr>
              <a:t>A.9. </a:t>
            </a:r>
            <a:r>
              <a:rPr lang="en-US" sz="1400" dirty="0" err="1">
                <a:latin typeface="Arimo Bold"/>
              </a:rPr>
              <a:t>Başta</a:t>
            </a:r>
            <a:r>
              <a:rPr lang="en-US" sz="1400" dirty="0">
                <a:latin typeface="Arimo Bold"/>
              </a:rPr>
              <a:t> </a:t>
            </a:r>
            <a:r>
              <a:rPr lang="en-US" sz="1400" dirty="0" err="1">
                <a:latin typeface="Arimo Bold"/>
              </a:rPr>
              <a:t>çift</a:t>
            </a:r>
            <a:r>
              <a:rPr lang="en-US" sz="1400" dirty="0">
                <a:latin typeface="Arimo Bold"/>
              </a:rPr>
              <a:t> </a:t>
            </a:r>
            <a:r>
              <a:rPr lang="en-US" sz="1400" dirty="0" err="1">
                <a:latin typeface="Arimo Bold"/>
              </a:rPr>
              <a:t>ünsüz</a:t>
            </a:r>
            <a:endParaRPr lang="en-US" sz="1400" dirty="0">
              <a:latin typeface="Arimo Bold"/>
            </a:endParaRPr>
          </a:p>
          <a:p>
            <a:pPr>
              <a:lnSpc>
                <a:spcPts val="1959"/>
              </a:lnSpc>
            </a:pPr>
            <a:r>
              <a:rPr lang="en-US" sz="1400" dirty="0">
                <a:solidFill>
                  <a:srgbClr val="FFBD59"/>
                </a:solidFill>
                <a:latin typeface="Arimo Bold"/>
              </a:rPr>
              <a:t>A.10. “c, ğ, l, m, n, r, v, z” </a:t>
            </a:r>
          </a:p>
          <a:p>
            <a:pPr>
              <a:lnSpc>
                <a:spcPts val="1959"/>
              </a:lnSpc>
            </a:pPr>
            <a:r>
              <a:rPr lang="en-US" sz="1400" dirty="0">
                <a:solidFill>
                  <a:srgbClr val="FFFFFF"/>
                </a:solidFill>
                <a:latin typeface="Arimo"/>
              </a:rPr>
              <a:t>A.11. </a:t>
            </a:r>
            <a:r>
              <a:rPr lang="en-US" sz="1400" dirty="0" err="1">
                <a:solidFill>
                  <a:srgbClr val="FFFFFF"/>
                </a:solidFill>
                <a:latin typeface="Arimo"/>
              </a:rPr>
              <a:t>Sonda</a:t>
            </a:r>
            <a:r>
              <a:rPr lang="en-US" sz="1400" dirty="0">
                <a:solidFill>
                  <a:srgbClr val="FFFFFF"/>
                </a:solidFill>
                <a:latin typeface="Arimo"/>
              </a:rPr>
              <a:t> “b, c, d, g</a:t>
            </a:r>
          </a:p>
          <a:p>
            <a:pPr>
              <a:lnSpc>
                <a:spcPts val="1959"/>
              </a:lnSpc>
            </a:pPr>
            <a:r>
              <a:rPr lang="en-US" sz="1400" dirty="0">
                <a:solidFill>
                  <a:srgbClr val="FFFFFF"/>
                </a:solidFill>
                <a:latin typeface="Arimo"/>
              </a:rPr>
              <a:t>A.12. "f, h, j, v" </a:t>
            </a:r>
          </a:p>
          <a:p>
            <a:pPr>
              <a:lnSpc>
                <a:spcPts val="1959"/>
              </a:lnSpc>
            </a:pPr>
            <a:r>
              <a:rPr lang="en-US" sz="1400" dirty="0">
                <a:solidFill>
                  <a:srgbClr val="FFFFFF"/>
                </a:solidFill>
                <a:latin typeface="Arimo"/>
              </a:rPr>
              <a:t>A.13. </a:t>
            </a:r>
            <a:r>
              <a:rPr lang="en-US" sz="1400" dirty="0" err="1">
                <a:solidFill>
                  <a:srgbClr val="FFFFFF"/>
                </a:solidFill>
                <a:latin typeface="Arimo"/>
              </a:rPr>
              <a:t>Sonda</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çiftleri</a:t>
            </a:r>
            <a:endParaRPr lang="en-US" sz="1400" dirty="0">
              <a:solidFill>
                <a:srgbClr val="FFFFFF"/>
              </a:solidFill>
              <a:latin typeface="Arimo"/>
            </a:endParaRPr>
          </a:p>
          <a:p>
            <a:pPr>
              <a:lnSpc>
                <a:spcPts val="1959"/>
              </a:lnSpc>
            </a:pPr>
            <a:r>
              <a:rPr lang="en-US" sz="1400" dirty="0">
                <a:solidFill>
                  <a:srgbClr val="FFFFFF"/>
                </a:solidFill>
                <a:latin typeface="Arimo"/>
              </a:rPr>
              <a:t>A.14. "</a:t>
            </a:r>
            <a:r>
              <a:rPr lang="en-US" sz="1400" dirty="0" err="1">
                <a:solidFill>
                  <a:srgbClr val="FFFFFF"/>
                </a:solidFill>
                <a:latin typeface="Arimo"/>
              </a:rPr>
              <a:t>ı</a:t>
            </a:r>
            <a:r>
              <a:rPr lang="en-US" sz="1400" dirty="0">
                <a:solidFill>
                  <a:srgbClr val="FFFFFF"/>
                </a:solidFill>
                <a:latin typeface="Arimo"/>
              </a:rPr>
              <a:t>" </a:t>
            </a:r>
            <a:r>
              <a:rPr lang="en-US" sz="1400" dirty="0" err="1">
                <a:solidFill>
                  <a:srgbClr val="FFFFFF"/>
                </a:solidFill>
                <a:latin typeface="Arimo"/>
              </a:rPr>
              <a:t>ünlüsü</a:t>
            </a:r>
            <a:endParaRPr lang="en-US" sz="1400" dirty="0">
              <a:solidFill>
                <a:srgbClr val="FFFFFF"/>
              </a:solidFill>
              <a:latin typeface="Arimo"/>
            </a:endParaRPr>
          </a:p>
          <a:p>
            <a:pPr>
              <a:lnSpc>
                <a:spcPts val="1959"/>
              </a:lnSpc>
            </a:pPr>
            <a:r>
              <a:rPr lang="en-US" sz="1400" dirty="0">
                <a:solidFill>
                  <a:srgbClr val="FFFFFF"/>
                </a:solidFill>
                <a:latin typeface="Arimo"/>
              </a:rPr>
              <a:t>A.15. </a:t>
            </a:r>
            <a:r>
              <a:rPr lang="en-US" sz="1400" dirty="0" err="1">
                <a:solidFill>
                  <a:srgbClr val="FFFFFF"/>
                </a:solidFill>
                <a:latin typeface="Arimo"/>
              </a:rPr>
              <a:t>Yansıma</a:t>
            </a:r>
            <a:r>
              <a:rPr lang="en-US" sz="1400" dirty="0">
                <a:solidFill>
                  <a:srgbClr val="FFFFFF"/>
                </a:solidFill>
                <a:latin typeface="Arimo"/>
              </a:rPr>
              <a:t> </a:t>
            </a:r>
            <a:r>
              <a:rPr lang="en-US" sz="1400" dirty="0" err="1">
                <a:solidFill>
                  <a:srgbClr val="FFFFFF"/>
                </a:solidFill>
                <a:latin typeface="Arimo"/>
              </a:rPr>
              <a:t>sesler</a:t>
            </a:r>
            <a:endParaRPr lang="en-US" sz="1400" dirty="0">
              <a:solidFill>
                <a:srgbClr val="FFFFFF"/>
              </a:solidFill>
              <a:latin typeface="Arimo"/>
            </a:endParaRPr>
          </a:p>
          <a:p>
            <a:pPr>
              <a:lnSpc>
                <a:spcPts val="1959"/>
              </a:lnSpc>
            </a:pPr>
            <a:r>
              <a:rPr lang="en-US" sz="1400" dirty="0">
                <a:solidFill>
                  <a:srgbClr val="FFFFFF"/>
                </a:solidFill>
                <a:latin typeface="Arimo"/>
              </a:rPr>
              <a:t>A.16. </a:t>
            </a:r>
            <a:r>
              <a:rPr lang="en-US" sz="1400" dirty="0" err="1">
                <a:solidFill>
                  <a:srgbClr val="FFFFFF"/>
                </a:solidFill>
                <a:latin typeface="Arimo"/>
              </a:rPr>
              <a:t>Çocuk</a:t>
            </a:r>
            <a:r>
              <a:rPr lang="en-US" sz="1400" dirty="0">
                <a:solidFill>
                  <a:srgbClr val="FFFFFF"/>
                </a:solidFill>
                <a:latin typeface="Arimo"/>
              </a:rPr>
              <a:t> </a:t>
            </a:r>
            <a:r>
              <a:rPr lang="en-US" sz="1400" dirty="0" err="1">
                <a:solidFill>
                  <a:srgbClr val="FFFFFF"/>
                </a:solidFill>
                <a:latin typeface="Arimo"/>
              </a:rPr>
              <a:t>dili</a:t>
            </a:r>
            <a:endParaRPr lang="en-US" sz="1400" dirty="0">
              <a:solidFill>
                <a:srgbClr val="FFFFFF"/>
              </a:solidFill>
              <a:latin typeface="Arimo"/>
            </a:endParaRPr>
          </a:p>
          <a:p>
            <a:pPr>
              <a:lnSpc>
                <a:spcPts val="1959"/>
              </a:lnSpc>
            </a:pPr>
            <a:r>
              <a:rPr lang="en-US" sz="1400" dirty="0">
                <a:solidFill>
                  <a:srgbClr val="FFFFFF"/>
                </a:solidFill>
                <a:latin typeface="Arimo"/>
              </a:rPr>
              <a:t>A.17. </a:t>
            </a:r>
            <a:r>
              <a:rPr lang="en-US" sz="1400" dirty="0" err="1">
                <a:solidFill>
                  <a:srgbClr val="FFFFFF"/>
                </a:solidFill>
                <a:latin typeface="Arimo"/>
              </a:rPr>
              <a:t>Ses</a:t>
            </a:r>
            <a:r>
              <a:rPr lang="en-US" sz="1400" dirty="0">
                <a:solidFill>
                  <a:srgbClr val="FFFFFF"/>
                </a:solidFill>
                <a:latin typeface="Arimo"/>
              </a:rPr>
              <a:t> </a:t>
            </a:r>
            <a:r>
              <a:rPr lang="en-US" sz="1400" dirty="0" err="1">
                <a:solidFill>
                  <a:srgbClr val="FFFFFF"/>
                </a:solidFill>
                <a:latin typeface="Arimo"/>
              </a:rPr>
              <a:t>uyumları</a:t>
            </a:r>
            <a:endParaRPr lang="en-US" sz="1400" dirty="0">
              <a:solidFill>
                <a:srgbClr val="FFFFFF"/>
              </a:solidFill>
              <a:latin typeface="Arimo"/>
            </a:endParaRPr>
          </a:p>
          <a:p>
            <a:pPr>
              <a:lnSpc>
                <a:spcPts val="1959"/>
              </a:lnSpc>
            </a:pPr>
            <a:r>
              <a:rPr lang="en-US" sz="1400" dirty="0">
                <a:solidFill>
                  <a:srgbClr val="FFFFFF"/>
                </a:solidFill>
                <a:latin typeface="Arimo"/>
              </a:rPr>
              <a:t>a.  </a:t>
            </a:r>
            <a:r>
              <a:rPr lang="en-US" sz="1400" dirty="0" err="1">
                <a:solidFill>
                  <a:srgbClr val="FFFFFF"/>
                </a:solidFill>
                <a:latin typeface="Arimo"/>
              </a:rPr>
              <a:t>Büyük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Dil</a:t>
            </a:r>
            <a:r>
              <a:rPr lang="en-US" sz="1400" dirty="0">
                <a:solidFill>
                  <a:srgbClr val="FFFFFF"/>
                </a:solidFill>
                <a:latin typeface="Arimo"/>
              </a:rPr>
              <a:t>/ </a:t>
            </a:r>
            <a:r>
              <a:rPr lang="en-US" sz="1400" dirty="0" err="1">
                <a:solidFill>
                  <a:srgbClr val="FFFFFF"/>
                </a:solidFill>
                <a:latin typeface="Arimo"/>
              </a:rPr>
              <a:t>Kalınlık-İncelik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b. </a:t>
            </a:r>
            <a:r>
              <a:rPr lang="en-US" sz="1400" dirty="0" err="1">
                <a:solidFill>
                  <a:srgbClr val="FFFFFF"/>
                </a:solidFill>
                <a:latin typeface="Arimo"/>
              </a:rPr>
              <a:t>Küçük</a:t>
            </a:r>
            <a:r>
              <a:rPr lang="en-US" sz="1400" dirty="0">
                <a:solidFill>
                  <a:srgbClr val="FFFFFF"/>
                </a:solidFill>
                <a:latin typeface="Arimo"/>
              </a:rPr>
              <a:t> </a:t>
            </a:r>
            <a:r>
              <a:rPr lang="en-US" sz="1400" dirty="0" err="1">
                <a:solidFill>
                  <a:srgbClr val="FFFFFF"/>
                </a:solidFill>
                <a:latin typeface="Arimo"/>
              </a:rPr>
              <a:t>Ünlü</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Dudak</a:t>
            </a:r>
            <a:r>
              <a:rPr lang="en-US" sz="1400" dirty="0">
                <a:solidFill>
                  <a:srgbClr val="FFFFFF"/>
                </a:solidFill>
                <a:latin typeface="Arimo"/>
              </a:rPr>
              <a:t>/ </a:t>
            </a:r>
            <a:r>
              <a:rPr lang="en-US" sz="1400" dirty="0" err="1">
                <a:solidFill>
                  <a:srgbClr val="FFFFFF"/>
                </a:solidFill>
                <a:latin typeface="Arimo"/>
              </a:rPr>
              <a:t>Düzlük-Yuvarlaklık</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a:t>
            </a:r>
          </a:p>
          <a:p>
            <a:pPr>
              <a:lnSpc>
                <a:spcPts val="1959"/>
              </a:lnSpc>
            </a:pPr>
            <a:r>
              <a:rPr lang="en-US" sz="1400" dirty="0">
                <a:solidFill>
                  <a:srgbClr val="FFFFFF"/>
                </a:solidFill>
                <a:latin typeface="Arimo"/>
              </a:rPr>
              <a:t>c. </a:t>
            </a:r>
            <a:r>
              <a:rPr lang="en-US" sz="1400" dirty="0" err="1">
                <a:solidFill>
                  <a:srgbClr val="FFFFFF"/>
                </a:solidFill>
                <a:latin typeface="Arimo"/>
              </a:rPr>
              <a:t>Ünlü-Ünsüz</a:t>
            </a:r>
            <a:r>
              <a:rPr lang="en-US" sz="1400" dirty="0">
                <a:solidFill>
                  <a:srgbClr val="FFFFFF"/>
                </a:solidFill>
                <a:latin typeface="Arimo"/>
              </a:rPr>
              <a:t> </a:t>
            </a:r>
            <a:r>
              <a:rPr lang="en-US" sz="1400" dirty="0" err="1">
                <a:solidFill>
                  <a:srgbClr val="FFFFFF"/>
                </a:solidFill>
                <a:latin typeface="Arimo"/>
              </a:rPr>
              <a:t>Uyumu</a:t>
            </a:r>
            <a:endParaRPr lang="en-US" sz="1400" dirty="0">
              <a:solidFill>
                <a:srgbClr val="FFFFFF"/>
              </a:solidFill>
              <a:latin typeface="Arimo"/>
            </a:endParaRPr>
          </a:p>
          <a:p>
            <a:pPr>
              <a:lnSpc>
                <a:spcPts val="1959"/>
              </a:lnSpc>
            </a:pPr>
            <a:r>
              <a:rPr lang="en-US" sz="1400" dirty="0">
                <a:solidFill>
                  <a:srgbClr val="FFFFFF"/>
                </a:solidFill>
                <a:latin typeface="Arimo"/>
              </a:rPr>
              <a:t>d.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Uyumu</a:t>
            </a:r>
            <a:r>
              <a:rPr lang="en-US" sz="1400" dirty="0">
                <a:solidFill>
                  <a:srgbClr val="FFFFFF"/>
                </a:solidFill>
                <a:latin typeface="Arimo"/>
              </a:rPr>
              <a:t> (</a:t>
            </a:r>
            <a:r>
              <a:rPr lang="en-US" sz="1400" dirty="0" err="1">
                <a:solidFill>
                  <a:srgbClr val="FFFFFF"/>
                </a:solidFill>
                <a:latin typeface="Arimo"/>
              </a:rPr>
              <a:t>Ünsüz</a:t>
            </a:r>
            <a:r>
              <a:rPr lang="en-US" sz="1400" dirty="0">
                <a:solidFill>
                  <a:srgbClr val="FFFFFF"/>
                </a:solidFill>
                <a:latin typeface="Arimo"/>
              </a:rPr>
              <a:t> </a:t>
            </a:r>
            <a:r>
              <a:rPr lang="en-US" sz="1400" dirty="0" err="1">
                <a:solidFill>
                  <a:srgbClr val="FFFFFF"/>
                </a:solidFill>
                <a:latin typeface="Arimo"/>
              </a:rPr>
              <a:t>Benzeşmesi</a:t>
            </a:r>
            <a:r>
              <a:rPr lang="en-US" sz="1400" dirty="0">
                <a:solidFill>
                  <a:srgbClr val="FFFFFF"/>
                </a:solidFill>
                <a:latin typeface="Arimo"/>
              </a:rPr>
              <a:t>)</a:t>
            </a:r>
          </a:p>
          <a:p>
            <a:pPr>
              <a:lnSpc>
                <a:spcPts val="1959"/>
              </a:lnSpc>
            </a:pPr>
            <a:endParaRPr lang="en-US" sz="1400" dirty="0">
              <a:solidFill>
                <a:srgbClr val="FFFFFF"/>
              </a:solidFill>
              <a:latin typeface="Arimo"/>
            </a:endParaRPr>
          </a:p>
        </p:txBody>
      </p:sp>
      <p:grpSp>
        <p:nvGrpSpPr>
          <p:cNvPr id="15" name="Group 15"/>
          <p:cNvGrpSpPr/>
          <p:nvPr/>
        </p:nvGrpSpPr>
        <p:grpSpPr>
          <a:xfrm rot="5400000">
            <a:off x="1589445" y="8424972"/>
            <a:ext cx="2438217" cy="215533"/>
            <a:chOff x="0" y="0"/>
            <a:chExt cx="9194800" cy="812800"/>
          </a:xfrm>
        </p:grpSpPr>
        <p:sp>
          <p:nvSpPr>
            <p:cNvPr id="16" name="Freeform 16"/>
            <p:cNvSpPr/>
            <p:nvPr/>
          </p:nvSpPr>
          <p:spPr>
            <a:xfrm>
              <a:off x="457200" y="304800"/>
              <a:ext cx="8331200" cy="203200"/>
            </a:xfrm>
            <a:custGeom>
              <a:avLst/>
              <a:gdLst/>
              <a:ahLst/>
              <a:cxnLst/>
              <a:rect l="l" t="t" r="r" b="b"/>
              <a:pathLst>
                <a:path w="8331200" h="203200">
                  <a:moveTo>
                    <a:pt x="101600" y="0"/>
                  </a:moveTo>
                  <a:cubicBezTo>
                    <a:pt x="157480" y="0"/>
                    <a:pt x="203200" y="45720"/>
                    <a:pt x="203200" y="101600"/>
                  </a:cubicBezTo>
                  <a:cubicBezTo>
                    <a:pt x="203200" y="157480"/>
                    <a:pt x="157480" y="203200"/>
                    <a:pt x="101600" y="203200"/>
                  </a:cubicBezTo>
                  <a:cubicBezTo>
                    <a:pt x="45720" y="203200"/>
                    <a:pt x="0" y="157480"/>
                    <a:pt x="0" y="101600"/>
                  </a:cubicBezTo>
                  <a:cubicBezTo>
                    <a:pt x="0" y="45720"/>
                    <a:pt x="45720" y="0"/>
                    <a:pt x="101600" y="0"/>
                  </a:cubicBezTo>
                  <a:close/>
                  <a:moveTo>
                    <a:pt x="508000" y="0"/>
                  </a:moveTo>
                  <a:cubicBezTo>
                    <a:pt x="563880" y="0"/>
                    <a:pt x="609600" y="45720"/>
                    <a:pt x="609600" y="101600"/>
                  </a:cubicBezTo>
                  <a:cubicBezTo>
                    <a:pt x="609600" y="157480"/>
                    <a:pt x="563880" y="203200"/>
                    <a:pt x="508000" y="203200"/>
                  </a:cubicBezTo>
                  <a:cubicBezTo>
                    <a:pt x="452120" y="203200"/>
                    <a:pt x="406400" y="157480"/>
                    <a:pt x="406400" y="101600"/>
                  </a:cubicBezTo>
                  <a:cubicBezTo>
                    <a:pt x="406400" y="45720"/>
                    <a:pt x="452120" y="0"/>
                    <a:pt x="508000" y="0"/>
                  </a:cubicBezTo>
                  <a:close/>
                  <a:moveTo>
                    <a:pt x="914400" y="0"/>
                  </a:moveTo>
                  <a:cubicBezTo>
                    <a:pt x="970280" y="0"/>
                    <a:pt x="1016000" y="45720"/>
                    <a:pt x="1016000" y="101600"/>
                  </a:cubicBezTo>
                  <a:cubicBezTo>
                    <a:pt x="1016000" y="157480"/>
                    <a:pt x="970280" y="203200"/>
                    <a:pt x="914400" y="203200"/>
                  </a:cubicBezTo>
                  <a:cubicBezTo>
                    <a:pt x="858520" y="203200"/>
                    <a:pt x="812800" y="157480"/>
                    <a:pt x="812800" y="101600"/>
                  </a:cubicBezTo>
                  <a:cubicBezTo>
                    <a:pt x="812800" y="45720"/>
                    <a:pt x="858520" y="0"/>
                    <a:pt x="914400" y="0"/>
                  </a:cubicBezTo>
                  <a:close/>
                  <a:moveTo>
                    <a:pt x="1320800" y="0"/>
                  </a:moveTo>
                  <a:cubicBezTo>
                    <a:pt x="1376680" y="0"/>
                    <a:pt x="1422400" y="45720"/>
                    <a:pt x="1422400" y="101600"/>
                  </a:cubicBezTo>
                  <a:cubicBezTo>
                    <a:pt x="1422400" y="157480"/>
                    <a:pt x="1376680" y="203200"/>
                    <a:pt x="1320800" y="203200"/>
                  </a:cubicBezTo>
                  <a:cubicBezTo>
                    <a:pt x="1264920" y="203200"/>
                    <a:pt x="1219200" y="157480"/>
                    <a:pt x="1219200" y="101600"/>
                  </a:cubicBezTo>
                  <a:cubicBezTo>
                    <a:pt x="1219200" y="45720"/>
                    <a:pt x="1264920" y="0"/>
                    <a:pt x="1320800" y="0"/>
                  </a:cubicBezTo>
                  <a:close/>
                  <a:moveTo>
                    <a:pt x="1727200" y="0"/>
                  </a:moveTo>
                  <a:cubicBezTo>
                    <a:pt x="1783080" y="0"/>
                    <a:pt x="1828800" y="45720"/>
                    <a:pt x="1828800" y="101600"/>
                  </a:cubicBezTo>
                  <a:cubicBezTo>
                    <a:pt x="1828800" y="157480"/>
                    <a:pt x="1783080" y="203200"/>
                    <a:pt x="1727200" y="203200"/>
                  </a:cubicBezTo>
                  <a:cubicBezTo>
                    <a:pt x="1671320" y="203200"/>
                    <a:pt x="1625600" y="157480"/>
                    <a:pt x="1625600" y="101600"/>
                  </a:cubicBezTo>
                  <a:cubicBezTo>
                    <a:pt x="1625600" y="45720"/>
                    <a:pt x="1671320" y="0"/>
                    <a:pt x="1727200" y="0"/>
                  </a:cubicBezTo>
                  <a:close/>
                  <a:moveTo>
                    <a:pt x="2133600" y="0"/>
                  </a:moveTo>
                  <a:cubicBezTo>
                    <a:pt x="2189480" y="0"/>
                    <a:pt x="2235200" y="45720"/>
                    <a:pt x="2235200" y="101600"/>
                  </a:cubicBezTo>
                  <a:cubicBezTo>
                    <a:pt x="2235200" y="157480"/>
                    <a:pt x="2189480" y="203200"/>
                    <a:pt x="2133600" y="203200"/>
                  </a:cubicBezTo>
                  <a:cubicBezTo>
                    <a:pt x="2077720" y="203200"/>
                    <a:pt x="2032000" y="157480"/>
                    <a:pt x="2032000" y="101600"/>
                  </a:cubicBezTo>
                  <a:cubicBezTo>
                    <a:pt x="2032000" y="45720"/>
                    <a:pt x="2077720" y="0"/>
                    <a:pt x="2133600" y="0"/>
                  </a:cubicBezTo>
                  <a:close/>
                  <a:moveTo>
                    <a:pt x="2540000" y="0"/>
                  </a:moveTo>
                  <a:cubicBezTo>
                    <a:pt x="2595880" y="0"/>
                    <a:pt x="2641600" y="45720"/>
                    <a:pt x="2641600" y="101600"/>
                  </a:cubicBezTo>
                  <a:cubicBezTo>
                    <a:pt x="2641600" y="157480"/>
                    <a:pt x="2595880" y="203200"/>
                    <a:pt x="2540000" y="203200"/>
                  </a:cubicBezTo>
                  <a:cubicBezTo>
                    <a:pt x="2484120" y="203200"/>
                    <a:pt x="2438400" y="157480"/>
                    <a:pt x="2438400" y="101600"/>
                  </a:cubicBezTo>
                  <a:cubicBezTo>
                    <a:pt x="2438400" y="45720"/>
                    <a:pt x="2484120" y="0"/>
                    <a:pt x="2540000" y="0"/>
                  </a:cubicBezTo>
                  <a:close/>
                  <a:moveTo>
                    <a:pt x="2946400" y="0"/>
                  </a:moveTo>
                  <a:cubicBezTo>
                    <a:pt x="3002280" y="0"/>
                    <a:pt x="3048000" y="45720"/>
                    <a:pt x="3048000" y="101600"/>
                  </a:cubicBezTo>
                  <a:cubicBezTo>
                    <a:pt x="3048000" y="157480"/>
                    <a:pt x="3002280" y="203200"/>
                    <a:pt x="2946400" y="203200"/>
                  </a:cubicBezTo>
                  <a:cubicBezTo>
                    <a:pt x="2890520" y="203200"/>
                    <a:pt x="2844800" y="157480"/>
                    <a:pt x="2844800" y="101600"/>
                  </a:cubicBezTo>
                  <a:cubicBezTo>
                    <a:pt x="2844800" y="45720"/>
                    <a:pt x="2890520" y="0"/>
                    <a:pt x="2946400" y="0"/>
                  </a:cubicBezTo>
                  <a:close/>
                  <a:moveTo>
                    <a:pt x="3352800" y="0"/>
                  </a:moveTo>
                  <a:cubicBezTo>
                    <a:pt x="3408680" y="0"/>
                    <a:pt x="3454400" y="45720"/>
                    <a:pt x="3454400" y="101600"/>
                  </a:cubicBezTo>
                  <a:cubicBezTo>
                    <a:pt x="3454400" y="157480"/>
                    <a:pt x="3408680" y="203200"/>
                    <a:pt x="3352800" y="203200"/>
                  </a:cubicBezTo>
                  <a:cubicBezTo>
                    <a:pt x="3296920" y="203200"/>
                    <a:pt x="3251200" y="157480"/>
                    <a:pt x="3251200" y="101600"/>
                  </a:cubicBezTo>
                  <a:cubicBezTo>
                    <a:pt x="3251200" y="45720"/>
                    <a:pt x="3296920" y="0"/>
                    <a:pt x="3352800" y="0"/>
                  </a:cubicBezTo>
                  <a:close/>
                  <a:moveTo>
                    <a:pt x="3759200" y="0"/>
                  </a:moveTo>
                  <a:cubicBezTo>
                    <a:pt x="3815080" y="0"/>
                    <a:pt x="3860800" y="45720"/>
                    <a:pt x="3860800" y="101600"/>
                  </a:cubicBezTo>
                  <a:cubicBezTo>
                    <a:pt x="3860800" y="157480"/>
                    <a:pt x="3815080" y="203200"/>
                    <a:pt x="3759200" y="203200"/>
                  </a:cubicBezTo>
                  <a:cubicBezTo>
                    <a:pt x="3703320" y="203200"/>
                    <a:pt x="3657600" y="157480"/>
                    <a:pt x="3657600" y="101600"/>
                  </a:cubicBezTo>
                  <a:cubicBezTo>
                    <a:pt x="3657600" y="45720"/>
                    <a:pt x="3703320" y="0"/>
                    <a:pt x="3759200" y="0"/>
                  </a:cubicBezTo>
                  <a:close/>
                  <a:moveTo>
                    <a:pt x="4165600" y="0"/>
                  </a:moveTo>
                  <a:cubicBezTo>
                    <a:pt x="4221480" y="0"/>
                    <a:pt x="4267200" y="45720"/>
                    <a:pt x="4267200" y="101600"/>
                  </a:cubicBezTo>
                  <a:cubicBezTo>
                    <a:pt x="4267200" y="157480"/>
                    <a:pt x="4221480" y="203200"/>
                    <a:pt x="4165600" y="203200"/>
                  </a:cubicBezTo>
                  <a:cubicBezTo>
                    <a:pt x="4109720" y="203200"/>
                    <a:pt x="4064000" y="157480"/>
                    <a:pt x="4064000" y="101600"/>
                  </a:cubicBezTo>
                  <a:cubicBezTo>
                    <a:pt x="4064000" y="45720"/>
                    <a:pt x="4109720" y="0"/>
                    <a:pt x="4165600" y="0"/>
                  </a:cubicBezTo>
                  <a:close/>
                  <a:moveTo>
                    <a:pt x="4572000" y="0"/>
                  </a:moveTo>
                  <a:cubicBezTo>
                    <a:pt x="4627880" y="0"/>
                    <a:pt x="4673600" y="45720"/>
                    <a:pt x="4673600" y="101600"/>
                  </a:cubicBezTo>
                  <a:cubicBezTo>
                    <a:pt x="4673600" y="157480"/>
                    <a:pt x="4627880" y="203200"/>
                    <a:pt x="4572000" y="203200"/>
                  </a:cubicBezTo>
                  <a:cubicBezTo>
                    <a:pt x="4516120" y="203200"/>
                    <a:pt x="4470400" y="157480"/>
                    <a:pt x="4470400" y="101600"/>
                  </a:cubicBezTo>
                  <a:cubicBezTo>
                    <a:pt x="4470400" y="45720"/>
                    <a:pt x="4516120" y="0"/>
                    <a:pt x="4572000" y="0"/>
                  </a:cubicBezTo>
                  <a:close/>
                  <a:moveTo>
                    <a:pt x="4978400" y="0"/>
                  </a:moveTo>
                  <a:cubicBezTo>
                    <a:pt x="5034280" y="0"/>
                    <a:pt x="5080000" y="45720"/>
                    <a:pt x="5080000" y="101600"/>
                  </a:cubicBezTo>
                  <a:cubicBezTo>
                    <a:pt x="5080000" y="157480"/>
                    <a:pt x="5034280" y="203200"/>
                    <a:pt x="4978400" y="203200"/>
                  </a:cubicBezTo>
                  <a:cubicBezTo>
                    <a:pt x="4922520" y="203200"/>
                    <a:pt x="4876800" y="157480"/>
                    <a:pt x="4876800" y="101600"/>
                  </a:cubicBezTo>
                  <a:cubicBezTo>
                    <a:pt x="4876800" y="45720"/>
                    <a:pt x="4922520" y="0"/>
                    <a:pt x="4978400" y="0"/>
                  </a:cubicBezTo>
                  <a:close/>
                  <a:moveTo>
                    <a:pt x="5384800" y="0"/>
                  </a:moveTo>
                  <a:cubicBezTo>
                    <a:pt x="5440680" y="0"/>
                    <a:pt x="5486400" y="45720"/>
                    <a:pt x="5486400" y="101600"/>
                  </a:cubicBezTo>
                  <a:cubicBezTo>
                    <a:pt x="5486400" y="157480"/>
                    <a:pt x="5440680" y="203200"/>
                    <a:pt x="5384800" y="203200"/>
                  </a:cubicBezTo>
                  <a:cubicBezTo>
                    <a:pt x="5328920" y="203200"/>
                    <a:pt x="5283200" y="157480"/>
                    <a:pt x="5283200" y="101600"/>
                  </a:cubicBezTo>
                  <a:cubicBezTo>
                    <a:pt x="5283200" y="45720"/>
                    <a:pt x="5328920" y="0"/>
                    <a:pt x="5384800" y="0"/>
                  </a:cubicBezTo>
                  <a:close/>
                  <a:moveTo>
                    <a:pt x="5791200" y="0"/>
                  </a:moveTo>
                  <a:cubicBezTo>
                    <a:pt x="5847080" y="0"/>
                    <a:pt x="5892800" y="45720"/>
                    <a:pt x="5892800" y="101600"/>
                  </a:cubicBezTo>
                  <a:cubicBezTo>
                    <a:pt x="5892800" y="157480"/>
                    <a:pt x="5847080" y="203200"/>
                    <a:pt x="5791200" y="203200"/>
                  </a:cubicBezTo>
                  <a:cubicBezTo>
                    <a:pt x="5735320" y="203200"/>
                    <a:pt x="5689600" y="157480"/>
                    <a:pt x="5689600" y="101600"/>
                  </a:cubicBezTo>
                  <a:cubicBezTo>
                    <a:pt x="5689600" y="45720"/>
                    <a:pt x="5735320" y="0"/>
                    <a:pt x="5791200" y="0"/>
                  </a:cubicBezTo>
                  <a:close/>
                  <a:moveTo>
                    <a:pt x="6197600" y="0"/>
                  </a:moveTo>
                  <a:cubicBezTo>
                    <a:pt x="6253480" y="0"/>
                    <a:pt x="6299200" y="45720"/>
                    <a:pt x="6299200" y="101600"/>
                  </a:cubicBezTo>
                  <a:cubicBezTo>
                    <a:pt x="6299200" y="157480"/>
                    <a:pt x="6253480" y="203200"/>
                    <a:pt x="6197600" y="203200"/>
                  </a:cubicBezTo>
                  <a:cubicBezTo>
                    <a:pt x="6141720" y="203200"/>
                    <a:pt x="6096000" y="157480"/>
                    <a:pt x="6096000" y="101600"/>
                  </a:cubicBezTo>
                  <a:cubicBezTo>
                    <a:pt x="6096000" y="45720"/>
                    <a:pt x="6141720" y="0"/>
                    <a:pt x="6197600" y="0"/>
                  </a:cubicBezTo>
                  <a:close/>
                  <a:moveTo>
                    <a:pt x="6604000" y="0"/>
                  </a:moveTo>
                  <a:cubicBezTo>
                    <a:pt x="6659880" y="0"/>
                    <a:pt x="6705600" y="45720"/>
                    <a:pt x="6705600" y="101600"/>
                  </a:cubicBezTo>
                  <a:cubicBezTo>
                    <a:pt x="6705600" y="157480"/>
                    <a:pt x="6659880" y="203200"/>
                    <a:pt x="6604000" y="203200"/>
                  </a:cubicBezTo>
                  <a:cubicBezTo>
                    <a:pt x="6548120" y="203200"/>
                    <a:pt x="6502400" y="157480"/>
                    <a:pt x="6502400" y="101600"/>
                  </a:cubicBezTo>
                  <a:cubicBezTo>
                    <a:pt x="6502400" y="45720"/>
                    <a:pt x="6548120" y="0"/>
                    <a:pt x="6604000" y="0"/>
                  </a:cubicBezTo>
                  <a:close/>
                  <a:moveTo>
                    <a:pt x="7010400" y="0"/>
                  </a:moveTo>
                  <a:cubicBezTo>
                    <a:pt x="7066280" y="0"/>
                    <a:pt x="7112000" y="45720"/>
                    <a:pt x="7112000" y="101600"/>
                  </a:cubicBezTo>
                  <a:cubicBezTo>
                    <a:pt x="7112000" y="157480"/>
                    <a:pt x="7066280" y="203200"/>
                    <a:pt x="7010400" y="203200"/>
                  </a:cubicBezTo>
                  <a:cubicBezTo>
                    <a:pt x="6954520" y="203200"/>
                    <a:pt x="6908800" y="157480"/>
                    <a:pt x="6908800" y="101600"/>
                  </a:cubicBezTo>
                  <a:cubicBezTo>
                    <a:pt x="6908800" y="45720"/>
                    <a:pt x="6954520" y="0"/>
                    <a:pt x="7010400" y="0"/>
                  </a:cubicBezTo>
                  <a:close/>
                  <a:moveTo>
                    <a:pt x="7416800" y="0"/>
                  </a:moveTo>
                  <a:cubicBezTo>
                    <a:pt x="7472680" y="0"/>
                    <a:pt x="7518400" y="45720"/>
                    <a:pt x="7518400" y="101600"/>
                  </a:cubicBezTo>
                  <a:cubicBezTo>
                    <a:pt x="7518400" y="157480"/>
                    <a:pt x="7472680" y="203200"/>
                    <a:pt x="7416800" y="203200"/>
                  </a:cubicBezTo>
                  <a:cubicBezTo>
                    <a:pt x="7360920" y="203200"/>
                    <a:pt x="7315200" y="157480"/>
                    <a:pt x="7315200" y="101600"/>
                  </a:cubicBezTo>
                  <a:cubicBezTo>
                    <a:pt x="7315200" y="45720"/>
                    <a:pt x="7360920" y="0"/>
                    <a:pt x="7416800" y="0"/>
                  </a:cubicBezTo>
                  <a:close/>
                  <a:moveTo>
                    <a:pt x="7823200" y="0"/>
                  </a:moveTo>
                  <a:cubicBezTo>
                    <a:pt x="7879080" y="0"/>
                    <a:pt x="7924800" y="45720"/>
                    <a:pt x="7924800" y="101600"/>
                  </a:cubicBezTo>
                  <a:cubicBezTo>
                    <a:pt x="7924800" y="157480"/>
                    <a:pt x="7879080" y="203200"/>
                    <a:pt x="7823200" y="203200"/>
                  </a:cubicBezTo>
                  <a:cubicBezTo>
                    <a:pt x="7767320" y="203200"/>
                    <a:pt x="7721600" y="157480"/>
                    <a:pt x="7721600" y="101600"/>
                  </a:cubicBezTo>
                  <a:cubicBezTo>
                    <a:pt x="7721600" y="45720"/>
                    <a:pt x="7767320" y="0"/>
                    <a:pt x="7823200" y="0"/>
                  </a:cubicBezTo>
                  <a:close/>
                  <a:moveTo>
                    <a:pt x="8229600" y="0"/>
                  </a:moveTo>
                  <a:cubicBezTo>
                    <a:pt x="8285480" y="0"/>
                    <a:pt x="8331200" y="45720"/>
                    <a:pt x="8331200" y="101600"/>
                  </a:cubicBezTo>
                  <a:cubicBezTo>
                    <a:pt x="8331200" y="157480"/>
                    <a:pt x="8285480" y="203200"/>
                    <a:pt x="8229600" y="203200"/>
                  </a:cubicBezTo>
                  <a:cubicBezTo>
                    <a:pt x="8173720" y="203200"/>
                    <a:pt x="8128000" y="157480"/>
                    <a:pt x="8128000" y="101600"/>
                  </a:cubicBezTo>
                  <a:cubicBezTo>
                    <a:pt x="8128000" y="45720"/>
                    <a:pt x="8173720" y="0"/>
                    <a:pt x="8229600" y="0"/>
                  </a:cubicBezTo>
                  <a:close/>
                </a:path>
              </a:pathLst>
            </a:custGeom>
            <a:solidFill>
              <a:srgbClr val="A6A6A6"/>
            </a:solidFill>
          </p:spPr>
        </p:sp>
      </p:grpSp>
      <p:sp>
        <p:nvSpPr>
          <p:cNvPr id="17" name="TextBox 17"/>
          <p:cNvSpPr txBox="1"/>
          <p:nvPr/>
        </p:nvSpPr>
        <p:spPr>
          <a:xfrm>
            <a:off x="3186112" y="744855"/>
            <a:ext cx="14472701" cy="666336"/>
          </a:xfrm>
          <a:prstGeom prst="rect">
            <a:avLst/>
          </a:prstGeom>
        </p:spPr>
        <p:txBody>
          <a:bodyPr lIns="0" tIns="0" rIns="0" bIns="0" rtlCol="0" anchor="t">
            <a:spAutoFit/>
          </a:bodyPr>
          <a:lstStyle/>
          <a:p>
            <a:pPr marL="342900" lvl="0" indent="-342900">
              <a:lnSpc>
                <a:spcPct val="115000"/>
              </a:lnSpc>
              <a:spcBef>
                <a:spcPts val="1000"/>
              </a:spcBef>
              <a:spcAft>
                <a:spcPts val="0"/>
              </a:spcAft>
              <a:buFont typeface="+mj-lt"/>
              <a:buAutoNum type="alphaUcPeriod"/>
            </a:pPr>
            <a:endParaRPr lang="tr-TR" sz="4000" dirty="0">
              <a:ea typeface="Calibri"/>
              <a:cs typeface="Times New Roman"/>
            </a:endParaRPr>
          </a:p>
        </p:txBody>
      </p:sp>
      <p:sp>
        <p:nvSpPr>
          <p:cNvPr id="18" name="Dikdörtgen 17"/>
          <p:cNvSpPr/>
          <p:nvPr/>
        </p:nvSpPr>
        <p:spPr>
          <a:xfrm>
            <a:off x="3017878" y="260665"/>
            <a:ext cx="14809168" cy="10002738"/>
          </a:xfrm>
          <a:prstGeom prst="rect">
            <a:avLst/>
          </a:prstGeom>
        </p:spPr>
        <p:txBody>
          <a:bodyPr wrap="square">
            <a:spAutoFit/>
          </a:bodyPr>
          <a:lstStyle/>
          <a:p>
            <a:r>
              <a:rPr lang="tr-TR" sz="2800" b="1" dirty="0">
                <a:solidFill>
                  <a:schemeClr val="bg1"/>
                </a:solidFill>
              </a:rPr>
              <a:t>A.10.</a:t>
            </a:r>
            <a:r>
              <a:rPr lang="tr-TR" sz="2800" dirty="0">
                <a:solidFill>
                  <a:schemeClr val="bg1"/>
                </a:solidFill>
              </a:rPr>
              <a:t> </a:t>
            </a:r>
            <a:r>
              <a:rPr lang="tr-TR" sz="2800" dirty="0"/>
              <a:t>Türkçe kelimelerin başında “c, ğ, l, m, n, r, v, z” ünsüzleri bulunmaz. İstisna olanların çoğu ses olaylarıyla açıklanabilir. Ancak Türkçede bu seslerle başlayan birçok kelime mevcuttur. Bunlar dile sonradan giren yabancı kelimelerdir. </a:t>
            </a:r>
          </a:p>
          <a:p>
            <a:r>
              <a:rPr lang="tr-TR" sz="2800" dirty="0"/>
              <a:t>“c” sesiyle başlayan Türkçe kelimeler yansıma veya çocuk dilinden alınmadır: </a:t>
            </a:r>
            <a:r>
              <a:rPr lang="tr-TR" sz="2800" i="1" dirty="0">
                <a:solidFill>
                  <a:schemeClr val="bg1"/>
                </a:solidFill>
              </a:rPr>
              <a:t>civciv, cızırtı, cızla-,  cıvılda-, ciyakla-, cıs, cici vb</a:t>
            </a:r>
            <a:r>
              <a:rPr lang="tr-TR" sz="2800" i="1" dirty="0"/>
              <a:t>.</a:t>
            </a:r>
            <a:r>
              <a:rPr lang="tr-TR" sz="2800" dirty="0"/>
              <a:t> Bu sesle başlayan birçok kelime ise yabancı kökenlidir. </a:t>
            </a:r>
          </a:p>
          <a:p>
            <a:r>
              <a:rPr lang="tr-TR" sz="2800" dirty="0"/>
              <a:t>Kelime başında “m” ünsüzü yansıma kelimelerde bulunur: </a:t>
            </a:r>
            <a:r>
              <a:rPr lang="tr-TR" sz="2800" i="1" dirty="0">
                <a:solidFill>
                  <a:schemeClr val="bg1"/>
                </a:solidFill>
              </a:rPr>
              <a:t>mırmır, miyavla-, mızmız, mırıldanmak, melemek, mama</a:t>
            </a:r>
            <a:r>
              <a:rPr lang="tr-TR" sz="2800" i="1" dirty="0"/>
              <a:t> vb</a:t>
            </a:r>
            <a:r>
              <a:rPr lang="tr-TR" sz="2800" dirty="0"/>
              <a:t>. Yabancı kökenli kelimelerin başında bu ses sıkça görülür: </a:t>
            </a:r>
            <a:r>
              <a:rPr lang="tr-TR" sz="2800" i="1" dirty="0">
                <a:solidFill>
                  <a:schemeClr val="bg1"/>
                </a:solidFill>
              </a:rPr>
              <a:t>masa, miras, müzik, makine</a:t>
            </a:r>
            <a:r>
              <a:rPr lang="tr-TR" sz="2800" i="1" dirty="0"/>
              <a:t> vb. </a:t>
            </a:r>
            <a:endParaRPr lang="tr-TR" sz="2800" dirty="0"/>
          </a:p>
          <a:p>
            <a:r>
              <a:rPr lang="tr-TR" sz="2800" dirty="0"/>
              <a:t>• “n” ünsüzü ile başlayan Türkçe kelimeler, ne soru sözü ve türevleriyle yansımalardır: </a:t>
            </a:r>
            <a:r>
              <a:rPr lang="tr-TR" sz="2800" i="1" dirty="0">
                <a:solidFill>
                  <a:schemeClr val="bg1"/>
                </a:solidFill>
              </a:rPr>
              <a:t>neden, nereye, niçin, nasıl.</a:t>
            </a:r>
            <a:r>
              <a:rPr lang="tr-TR" sz="2800" i="1" dirty="0"/>
              <a:t> </a:t>
            </a:r>
            <a:endParaRPr lang="tr-TR" sz="2800" dirty="0"/>
          </a:p>
          <a:p>
            <a:r>
              <a:rPr lang="tr-TR" sz="2800" dirty="0"/>
              <a:t>• “z” ünsüzü de </a:t>
            </a:r>
            <a:r>
              <a:rPr lang="tr-TR" sz="2800" i="1" dirty="0">
                <a:solidFill>
                  <a:schemeClr val="bg1"/>
                </a:solidFill>
              </a:rPr>
              <a:t>zırla-, zırıltı, zangır </a:t>
            </a:r>
            <a:r>
              <a:rPr lang="tr-TR" sz="2800" i="1" dirty="0" err="1">
                <a:solidFill>
                  <a:schemeClr val="bg1"/>
                </a:solidFill>
              </a:rPr>
              <a:t>zangır</a:t>
            </a:r>
            <a:r>
              <a:rPr lang="tr-TR" sz="2800" i="1" dirty="0">
                <a:solidFill>
                  <a:schemeClr val="bg1"/>
                </a:solidFill>
              </a:rPr>
              <a:t>, zıplama</a:t>
            </a:r>
            <a:r>
              <a:rPr lang="tr-TR" sz="2800" i="1" dirty="0"/>
              <a:t>k</a:t>
            </a:r>
            <a:r>
              <a:rPr lang="tr-TR" sz="2800" dirty="0"/>
              <a:t> gibi yansımaların dışında alıntı kelimelerde bulunur: </a:t>
            </a:r>
            <a:r>
              <a:rPr lang="tr-TR" sz="2800" i="1" dirty="0">
                <a:solidFill>
                  <a:schemeClr val="bg1"/>
                </a:solidFill>
              </a:rPr>
              <a:t>zafer, zaman, ziyade</a:t>
            </a:r>
            <a:r>
              <a:rPr lang="tr-TR" sz="2800" i="1" dirty="0"/>
              <a:t> vb</a:t>
            </a:r>
            <a:r>
              <a:rPr lang="tr-TR" sz="2800" dirty="0"/>
              <a:t>. </a:t>
            </a:r>
          </a:p>
          <a:p>
            <a:r>
              <a:rPr lang="tr-TR" sz="2800" dirty="0"/>
              <a:t>• </a:t>
            </a:r>
            <a:r>
              <a:rPr lang="tr-TR" sz="2800" i="1" dirty="0" smtClean="0">
                <a:solidFill>
                  <a:schemeClr val="bg1"/>
                </a:solidFill>
              </a:rPr>
              <a:t>Var</a:t>
            </a:r>
            <a:r>
              <a:rPr lang="tr-TR" sz="2800" i="1" dirty="0">
                <a:solidFill>
                  <a:schemeClr val="bg1"/>
                </a:solidFill>
              </a:rPr>
              <a:t>, var-,ver-</a:t>
            </a:r>
            <a:r>
              <a:rPr lang="tr-TR" sz="2800" i="1" dirty="0"/>
              <a:t>,</a:t>
            </a:r>
            <a:r>
              <a:rPr lang="tr-TR" sz="2800" dirty="0"/>
              <a:t> sözcüklerinde söz başında bulunan “v-“ ünsüzü Eski Türkçe “b-“ den gelişmiştir. </a:t>
            </a:r>
            <a:r>
              <a:rPr lang="tr-TR" sz="2800" i="1" dirty="0"/>
              <a:t>Vur-</a:t>
            </a:r>
            <a:r>
              <a:rPr lang="tr-TR" sz="2800" dirty="0"/>
              <a:t> sözcüğündeki “v-“ ise ikincildir; sözcük, Eski Türkçe “</a:t>
            </a:r>
            <a:r>
              <a:rPr lang="tr-TR" sz="2800" dirty="0">
                <a:solidFill>
                  <a:schemeClr val="bg1"/>
                </a:solidFill>
              </a:rPr>
              <a:t>ur-</a:t>
            </a:r>
            <a:r>
              <a:rPr lang="tr-TR" sz="2800" dirty="0"/>
              <a:t>“ eyleminin önünde v- türemesiyle bu şekli almıştır. </a:t>
            </a:r>
            <a:r>
              <a:rPr lang="tr-TR" sz="2800" i="1" dirty="0">
                <a:solidFill>
                  <a:schemeClr val="bg1"/>
                </a:solidFill>
              </a:rPr>
              <a:t>Pınar, pek, pusu</a:t>
            </a:r>
            <a:r>
              <a:rPr lang="tr-TR" sz="2800" dirty="0"/>
              <a:t> sözcükleri Eski Türkçe </a:t>
            </a:r>
            <a:r>
              <a:rPr lang="tr-TR" sz="2800" i="1" dirty="0" err="1">
                <a:solidFill>
                  <a:schemeClr val="bg1"/>
                </a:solidFill>
              </a:rPr>
              <a:t>buñar</a:t>
            </a:r>
            <a:r>
              <a:rPr lang="tr-TR" sz="2800" i="1" dirty="0">
                <a:solidFill>
                  <a:schemeClr val="bg1"/>
                </a:solidFill>
              </a:rPr>
              <a:t>, berk, </a:t>
            </a:r>
            <a:r>
              <a:rPr lang="tr-TR" sz="2800" i="1" dirty="0" err="1">
                <a:solidFill>
                  <a:schemeClr val="bg1"/>
                </a:solidFill>
              </a:rPr>
              <a:t>busug</a:t>
            </a:r>
            <a:r>
              <a:rPr lang="tr-TR" sz="2800" dirty="0"/>
              <a:t>; </a:t>
            </a:r>
            <a:r>
              <a:rPr lang="tr-TR" sz="2800" i="1" dirty="0">
                <a:solidFill>
                  <a:schemeClr val="bg1"/>
                </a:solidFill>
              </a:rPr>
              <a:t>hangi, hani</a:t>
            </a:r>
            <a:r>
              <a:rPr lang="tr-TR" sz="2800" dirty="0">
                <a:solidFill>
                  <a:schemeClr val="bg1"/>
                </a:solidFill>
              </a:rPr>
              <a:t> </a:t>
            </a:r>
            <a:r>
              <a:rPr lang="tr-TR" sz="2800" dirty="0"/>
              <a:t>sözcükleri Eski Türkçe </a:t>
            </a:r>
            <a:r>
              <a:rPr lang="tr-TR" sz="2800" i="1" dirty="0">
                <a:solidFill>
                  <a:schemeClr val="bg1"/>
                </a:solidFill>
              </a:rPr>
              <a:t>kanı</a:t>
            </a:r>
            <a:r>
              <a:rPr lang="tr-TR" sz="2800" dirty="0"/>
              <a:t> ‘nerede?’, Eski Anadolu Türkçesi </a:t>
            </a:r>
            <a:r>
              <a:rPr lang="tr-TR" sz="2800" i="1" dirty="0" err="1">
                <a:solidFill>
                  <a:schemeClr val="bg1"/>
                </a:solidFill>
              </a:rPr>
              <a:t>kang</a:t>
            </a:r>
            <a:r>
              <a:rPr lang="tr-TR" sz="2800" i="1" dirty="0" err="1"/>
              <a:t>ı</a:t>
            </a:r>
            <a:r>
              <a:rPr lang="tr-TR" sz="2800" i="1" dirty="0"/>
              <a:t>; </a:t>
            </a:r>
            <a:r>
              <a:rPr lang="tr-TR" sz="2800" i="1" dirty="0">
                <a:solidFill>
                  <a:schemeClr val="bg1"/>
                </a:solidFill>
              </a:rPr>
              <a:t>şiş, şiş-</a:t>
            </a:r>
            <a:r>
              <a:rPr lang="tr-TR" sz="2800" dirty="0">
                <a:solidFill>
                  <a:schemeClr val="bg1"/>
                </a:solidFill>
              </a:rPr>
              <a:t> </a:t>
            </a:r>
            <a:r>
              <a:rPr lang="tr-TR" sz="2800" dirty="0"/>
              <a:t>sözcükleri ise Eski Türkçe </a:t>
            </a:r>
            <a:r>
              <a:rPr lang="tr-TR" sz="2800" i="1" dirty="0" err="1">
                <a:solidFill>
                  <a:schemeClr val="bg1"/>
                </a:solidFill>
              </a:rPr>
              <a:t>sış</a:t>
            </a:r>
            <a:r>
              <a:rPr lang="tr-TR" sz="2800" i="1" dirty="0">
                <a:solidFill>
                  <a:schemeClr val="bg1"/>
                </a:solidFill>
              </a:rPr>
              <a:t>, </a:t>
            </a:r>
            <a:r>
              <a:rPr lang="tr-TR" sz="2800" i="1" dirty="0" err="1">
                <a:solidFill>
                  <a:schemeClr val="bg1"/>
                </a:solidFill>
              </a:rPr>
              <a:t>sış</a:t>
            </a:r>
            <a:r>
              <a:rPr lang="tr-TR" sz="2800" i="1" dirty="0">
                <a:solidFill>
                  <a:schemeClr val="bg1"/>
                </a:solidFill>
              </a:rPr>
              <a:t>-</a:t>
            </a:r>
            <a:r>
              <a:rPr lang="tr-TR" sz="2800" dirty="0">
                <a:solidFill>
                  <a:schemeClr val="bg1"/>
                </a:solidFill>
              </a:rPr>
              <a:t> </a:t>
            </a:r>
            <a:r>
              <a:rPr lang="tr-TR" sz="2800" dirty="0"/>
              <a:t>biçimlerinden dönüşmüştür. Yumuşak g (ğ) ünsüzü Türkçeye özgü bir ses olmasına karşın asla söz başında bulunamaz.</a:t>
            </a:r>
          </a:p>
          <a:p>
            <a:r>
              <a:rPr lang="tr-TR" sz="2800" dirty="0"/>
              <a:t>Yukarıda sıralanan ünsüzlerle başlayan sözcükler, belirtilen özel durumların dışında yabancı kökenlidir. Örneğin </a:t>
            </a:r>
            <a:r>
              <a:rPr lang="tr-TR" sz="2800" i="1" dirty="0">
                <a:solidFill>
                  <a:schemeClr val="bg1"/>
                </a:solidFill>
              </a:rPr>
              <a:t>cuma, fen, hesap, şükür, vali, ziyaret</a:t>
            </a:r>
            <a:r>
              <a:rPr lang="tr-TR" sz="2800" dirty="0"/>
              <a:t> Arapçadan; </a:t>
            </a:r>
            <a:r>
              <a:rPr lang="tr-TR" sz="2800" i="1" dirty="0">
                <a:solidFill>
                  <a:schemeClr val="bg1"/>
                </a:solidFill>
              </a:rPr>
              <a:t>can, jale, peri, renk, şah</a:t>
            </a:r>
            <a:r>
              <a:rPr lang="tr-TR" sz="2800" i="1" dirty="0"/>
              <a:t> </a:t>
            </a:r>
            <a:r>
              <a:rPr lang="tr-TR" sz="2800" dirty="0"/>
              <a:t>Farsçadan; </a:t>
            </a:r>
            <a:r>
              <a:rPr lang="tr-TR" sz="2800" i="1" dirty="0">
                <a:solidFill>
                  <a:schemeClr val="bg1"/>
                </a:solidFill>
              </a:rPr>
              <a:t>halter, jandarma, marj, narkoz, plato, raket, şövalye, vites</a:t>
            </a:r>
            <a:r>
              <a:rPr lang="tr-TR" sz="2800" dirty="0"/>
              <a:t> Fransızcadan; </a:t>
            </a:r>
            <a:r>
              <a:rPr lang="tr-TR" sz="2800" i="1" dirty="0">
                <a:solidFill>
                  <a:schemeClr val="bg1"/>
                </a:solidFill>
              </a:rPr>
              <a:t>cıvata, ciro, filika, firma, lastik, pipo, rota, vazo</a:t>
            </a:r>
            <a:r>
              <a:rPr lang="tr-TR" sz="2800" dirty="0">
                <a:solidFill>
                  <a:schemeClr val="bg1"/>
                </a:solidFill>
              </a:rPr>
              <a:t> İtalyancadan; </a:t>
            </a:r>
            <a:r>
              <a:rPr lang="tr-TR" sz="2800" i="1" dirty="0">
                <a:solidFill>
                  <a:schemeClr val="bg1"/>
                </a:solidFill>
              </a:rPr>
              <a:t>feribot, golf, hentbol, lider, miting, roket, şilt, vinç</a:t>
            </a:r>
            <a:r>
              <a:rPr lang="tr-TR" sz="2800" dirty="0">
                <a:solidFill>
                  <a:schemeClr val="bg1"/>
                </a:solidFill>
              </a:rPr>
              <a:t> </a:t>
            </a:r>
            <a:r>
              <a:rPr lang="tr-TR" sz="2800" dirty="0"/>
              <a:t>İngilizceden; </a:t>
            </a:r>
            <a:r>
              <a:rPr lang="tr-TR" sz="2800" i="1" dirty="0">
                <a:solidFill>
                  <a:schemeClr val="bg1"/>
                </a:solidFill>
              </a:rPr>
              <a:t>cımbız, fire, huni, lahana, marangoz, poyraz, roka, </a:t>
            </a:r>
            <a:r>
              <a:rPr lang="tr-TR" sz="2800" i="1" dirty="0" err="1">
                <a:solidFill>
                  <a:schemeClr val="bg1"/>
                </a:solidFill>
              </a:rPr>
              <a:t>vatos</a:t>
            </a:r>
            <a:r>
              <a:rPr lang="tr-TR" sz="2800" i="1" dirty="0">
                <a:solidFill>
                  <a:schemeClr val="bg1"/>
                </a:solidFill>
              </a:rPr>
              <a:t>, zargana, zoka</a:t>
            </a:r>
            <a:r>
              <a:rPr lang="tr-TR" sz="2800" dirty="0"/>
              <a:t> Rumcadan kopyalanmıştır.  </a:t>
            </a:r>
          </a:p>
        </p:txBody>
      </p:sp>
    </p:spTree>
    <p:extLst>
      <p:ext uri="{BB962C8B-B14F-4D97-AF65-F5344CB8AC3E}">
        <p14:creationId xmlns:p14="http://schemas.microsoft.com/office/powerpoint/2010/main" val="997259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6044</Words>
  <Application>Microsoft Office PowerPoint</Application>
  <PresentationFormat>Özel</PresentationFormat>
  <Paragraphs>877</Paragraphs>
  <Slides>29</Slides>
  <Notes>0</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29</vt:i4>
      </vt:variant>
    </vt:vector>
  </HeadingPairs>
  <TitlesOfParts>
    <vt:vector size="41" baseType="lpstr">
      <vt:lpstr>Arial</vt:lpstr>
      <vt:lpstr>Times New Roman</vt:lpstr>
      <vt:lpstr>Calibri</vt:lpstr>
      <vt:lpstr>Symbol</vt:lpstr>
      <vt:lpstr>Arimo Bold</vt:lpstr>
      <vt:lpstr>Lemon Tuesday</vt:lpstr>
      <vt:lpstr>Arimo</vt:lpstr>
      <vt:lpstr>Playfair Display</vt:lpstr>
      <vt:lpstr>DejaVu Serif</vt:lpstr>
      <vt:lpstr>Cambria</vt:lpstr>
      <vt:lpstr>Abril Fatface</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Türkçenin Ses Özellikleri ve Ses Bilgisiyle İlgili Kurallar- Hece</dc:title>
  <dc:creator>ErenKaya</dc:creator>
  <cp:lastModifiedBy>erenk</cp:lastModifiedBy>
  <cp:revision>18</cp:revision>
  <dcterms:created xsi:type="dcterms:W3CDTF">2006-08-16T00:00:00Z</dcterms:created>
  <dcterms:modified xsi:type="dcterms:W3CDTF">2020-11-21T18:43:54Z</dcterms:modified>
  <dc:identifier>DAEOEafb3LE</dc:identifier>
</cp:coreProperties>
</file>