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3">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Lst>
  <p:sldSz cx="18288000" cy="10287000"/>
  <p:notesSz cx="6858000" cy="9144000"/>
  <p:embeddedFontLst>
    <p:embeddedFont>
      <p:font typeface="Lato Heavy" charset="0"/>
      <p:regular r:id="rId49"/>
    </p:embeddedFont>
    <p:embeddedFont>
      <p:font typeface="Arimo" charset="0"/>
      <p:regular r:id="rId50"/>
    </p:embeddedFont>
    <p:embeddedFont>
      <p:font typeface="Alegreya" charset="0"/>
      <p:regular r:id="rId51"/>
    </p:embeddedFont>
    <p:embeddedFont>
      <p:font typeface="Abril Fatface" charset="-94"/>
      <p:regular r:id="rId52"/>
    </p:embeddedFont>
    <p:embeddedFont>
      <p:font typeface="DejaVu Serif" charset="0"/>
      <p:regular r:id="rId53"/>
    </p:embeddedFont>
    <p:embeddedFont>
      <p:font typeface="Playfair Display" charset="-94"/>
      <p:regular r:id="rId54"/>
    </p:embeddedFont>
    <p:embeddedFont>
      <p:font typeface="Calibri" pitchFamily="34" charset="0"/>
      <p:regular r:id="rId55"/>
      <p:bold r:id="rId56"/>
      <p:italic r:id="rId57"/>
      <p:boldItalic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516" y="3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D03602-F77C-4027-A778-7CBCA047F2C9}" type="datetimeFigureOut">
              <a:rPr lang="tr-TR" smtClean="0"/>
              <a:t>28.11.2020</a:t>
            </a:fld>
            <a:endParaRPr lang="tr-TR"/>
          </a:p>
        </p:txBody>
      </p:sp>
      <p:sp>
        <p:nvSpPr>
          <p:cNvPr id="4" name="Slayt Görüntüsü Yer Tutucusu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6A5A1B-852B-4EC1-A047-1A812FC4C559}" type="slidenum">
              <a:rPr lang="tr-TR" smtClean="0"/>
              <a:t>‹#›</a:t>
            </a:fld>
            <a:endParaRPr lang="tr-TR"/>
          </a:p>
        </p:txBody>
      </p:sp>
    </p:spTree>
    <p:extLst>
      <p:ext uri="{BB962C8B-B14F-4D97-AF65-F5344CB8AC3E}">
        <p14:creationId xmlns:p14="http://schemas.microsoft.com/office/powerpoint/2010/main" val="4015731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336A5A1B-852B-4EC1-A047-1A812FC4C559}" type="slidenum">
              <a:rPr lang="tr-TR" smtClean="0"/>
              <a:t>4</a:t>
            </a:fld>
            <a:endParaRPr lang="tr-TR"/>
          </a:p>
        </p:txBody>
      </p:sp>
    </p:spTree>
    <p:extLst>
      <p:ext uri="{BB962C8B-B14F-4D97-AF65-F5344CB8AC3E}">
        <p14:creationId xmlns:p14="http://schemas.microsoft.com/office/powerpoint/2010/main" val="1295300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grpSp>
        <p:nvGrpSpPr>
          <p:cNvPr id="2" name="Group 2"/>
          <p:cNvGrpSpPr/>
          <p:nvPr/>
        </p:nvGrpSpPr>
        <p:grpSpPr>
          <a:xfrm>
            <a:off x="16049327" y="8999365"/>
            <a:ext cx="1305227" cy="714375"/>
            <a:chOff x="0" y="0"/>
            <a:chExt cx="1740302" cy="952500"/>
          </a:xfrm>
        </p:grpSpPr>
        <p:pic>
          <p:nvPicPr>
            <p:cNvPr id="3" name="Picture 3"/>
            <p:cNvPicPr>
              <a:picLocks noChangeAspect="1"/>
            </p:cNvPicPr>
            <p:nvPr/>
          </p:nvPicPr>
          <p:blipFill>
            <a:blip r:embed="rId2"/>
            <a:srcRect l="29" t="2091"/>
            <a:stretch>
              <a:fillRect/>
            </a:stretch>
          </p:blipFill>
          <p:spPr>
            <a:xfrm>
              <a:off x="0" y="381857"/>
              <a:ext cx="1740302" cy="355748"/>
            </a:xfrm>
            <a:prstGeom prst="rect">
              <a:avLst/>
            </a:prstGeom>
          </p:spPr>
        </p:pic>
        <p:sp>
          <p:nvSpPr>
            <p:cNvPr id="4" name="TextBox 4"/>
            <p:cNvSpPr txBox="1"/>
            <p:nvPr/>
          </p:nvSpPr>
          <p:spPr>
            <a:xfrm>
              <a:off x="73063" y="-85725"/>
              <a:ext cx="427140" cy="1038225"/>
            </a:xfrm>
            <a:prstGeom prst="rect">
              <a:avLst/>
            </a:prstGeom>
          </p:spPr>
          <p:txBody>
            <a:bodyPr lIns="0" tIns="0" rIns="0" bIns="0" rtlCol="0" anchor="t">
              <a:spAutoFit/>
            </a:bodyPr>
            <a:lstStyle/>
            <a:p>
              <a:pPr algn="ctr">
                <a:lnSpc>
                  <a:spcPts val="6583"/>
                </a:lnSpc>
              </a:pPr>
              <a:r>
                <a:rPr lang="en-US" sz="4702">
                  <a:solidFill>
                    <a:srgbClr val="222222"/>
                  </a:solidFill>
                  <a:latin typeface="Lemon Tuesday"/>
                </a:rPr>
                <a:t>E</a:t>
              </a:r>
            </a:p>
          </p:txBody>
        </p:sp>
        <p:sp>
          <p:nvSpPr>
            <p:cNvPr id="5" name="TextBox 5"/>
            <p:cNvSpPr txBox="1"/>
            <p:nvPr/>
          </p:nvSpPr>
          <p:spPr>
            <a:xfrm>
              <a:off x="209986" y="405076"/>
              <a:ext cx="820558" cy="401154"/>
            </a:xfrm>
            <a:prstGeom prst="rect">
              <a:avLst/>
            </a:prstGeom>
          </p:spPr>
          <p:txBody>
            <a:bodyPr lIns="0" tIns="0" rIns="0" bIns="0" rtlCol="0" anchor="t">
              <a:spAutoFit/>
            </a:bodyPr>
            <a:lstStyle/>
            <a:p>
              <a:pPr algn="ctr">
                <a:lnSpc>
                  <a:spcPts val="2537"/>
                </a:lnSpc>
              </a:pPr>
              <a:r>
                <a:rPr lang="en-US" sz="1812">
                  <a:solidFill>
                    <a:srgbClr val="222222"/>
                  </a:solidFill>
                  <a:latin typeface="Lemon Tuesday"/>
                </a:rPr>
                <a:t>ren</a:t>
              </a:r>
            </a:p>
          </p:txBody>
        </p:sp>
        <p:sp>
          <p:nvSpPr>
            <p:cNvPr id="6" name="TextBox 6"/>
            <p:cNvSpPr txBox="1"/>
            <p:nvPr/>
          </p:nvSpPr>
          <p:spPr>
            <a:xfrm>
              <a:off x="685010" y="-85725"/>
              <a:ext cx="606988" cy="1038225"/>
            </a:xfrm>
            <a:prstGeom prst="rect">
              <a:avLst/>
            </a:prstGeom>
          </p:spPr>
          <p:txBody>
            <a:bodyPr lIns="0" tIns="0" rIns="0" bIns="0" rtlCol="0" anchor="t">
              <a:spAutoFit/>
            </a:bodyPr>
            <a:lstStyle/>
            <a:p>
              <a:pPr algn="ctr">
                <a:lnSpc>
                  <a:spcPts val="6583"/>
                </a:lnSpc>
              </a:pPr>
              <a:r>
                <a:rPr lang="en-US" sz="4702">
                  <a:solidFill>
                    <a:srgbClr val="222222"/>
                  </a:solidFill>
                  <a:latin typeface="Lemon Tuesday"/>
                </a:rPr>
                <a:t>K</a:t>
              </a:r>
            </a:p>
          </p:txBody>
        </p:sp>
        <p:sp>
          <p:nvSpPr>
            <p:cNvPr id="7" name="TextBox 7"/>
            <p:cNvSpPr txBox="1"/>
            <p:nvPr/>
          </p:nvSpPr>
          <p:spPr>
            <a:xfrm>
              <a:off x="1050884" y="403631"/>
              <a:ext cx="689418" cy="401154"/>
            </a:xfrm>
            <a:prstGeom prst="rect">
              <a:avLst/>
            </a:prstGeom>
          </p:spPr>
          <p:txBody>
            <a:bodyPr lIns="0" tIns="0" rIns="0" bIns="0" rtlCol="0" anchor="t">
              <a:spAutoFit/>
            </a:bodyPr>
            <a:lstStyle/>
            <a:p>
              <a:pPr algn="ctr">
                <a:lnSpc>
                  <a:spcPts val="2537"/>
                </a:lnSpc>
              </a:pPr>
              <a:r>
                <a:rPr lang="en-US" sz="1812">
                  <a:solidFill>
                    <a:srgbClr val="222222"/>
                  </a:solidFill>
                  <a:latin typeface="Lemon Tuesday"/>
                </a:rPr>
                <a:t>aya</a:t>
              </a:r>
            </a:p>
          </p:txBody>
        </p:sp>
      </p:grpSp>
      <p:sp>
        <p:nvSpPr>
          <p:cNvPr id="8" name="TextBox 8"/>
          <p:cNvSpPr txBox="1"/>
          <p:nvPr/>
        </p:nvSpPr>
        <p:spPr>
          <a:xfrm>
            <a:off x="4239652" y="5668939"/>
            <a:ext cx="9942945" cy="1947166"/>
          </a:xfrm>
          <a:prstGeom prst="rect">
            <a:avLst/>
          </a:prstGeom>
        </p:spPr>
        <p:txBody>
          <a:bodyPr lIns="0" tIns="0" rIns="0" bIns="0" rtlCol="0" anchor="t">
            <a:spAutoFit/>
          </a:bodyPr>
          <a:lstStyle/>
          <a:p>
            <a:pPr algn="ctr">
              <a:lnSpc>
                <a:spcPts val="14697"/>
              </a:lnSpc>
            </a:pPr>
            <a:r>
              <a:rPr lang="en-US" sz="14846">
                <a:solidFill>
                  <a:srgbClr val="DDD9D9"/>
                </a:solidFill>
                <a:latin typeface="Playfair Display"/>
              </a:rPr>
              <a:t>TÜRK DİLİ</a:t>
            </a:r>
          </a:p>
        </p:txBody>
      </p:sp>
      <p:pic>
        <p:nvPicPr>
          <p:cNvPr id="9" name="Picture 9"/>
          <p:cNvPicPr>
            <a:picLocks noChangeAspect="1"/>
          </p:cNvPicPr>
          <p:nvPr/>
        </p:nvPicPr>
        <p:blipFill>
          <a:blip r:embed="rId3"/>
          <a:srcRect t="365" b="365"/>
          <a:stretch>
            <a:fillRect/>
          </a:stretch>
        </p:blipFill>
        <p:spPr>
          <a:xfrm>
            <a:off x="5992350" y="1028700"/>
            <a:ext cx="6437549" cy="399017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342900"/>
            <a:ext cx="14684498" cy="10808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r>
              <a:rPr lang="tr-TR" sz="2800" dirty="0" smtClean="0"/>
              <a:t>	</a:t>
            </a:r>
            <a:r>
              <a:rPr lang="tr-TR" sz="3200" b="1" dirty="0" bmk="">
                <a:solidFill>
                  <a:schemeClr val="tx2">
                    <a:lumMod val="75000"/>
                  </a:schemeClr>
                </a:solidFill>
                <a:ea typeface="Times New Roman" pitchFamily="18" charset="0"/>
                <a:cs typeface="Calibri" pitchFamily="34" charset="0"/>
              </a:rPr>
              <a:t>Ünsüzlerin Nitelikleri</a:t>
            </a:r>
          </a:p>
          <a:p>
            <a:pPr>
              <a:spcBef>
                <a:spcPts val="600"/>
              </a:spcBef>
            </a:pPr>
            <a:r>
              <a:rPr lang="tr-TR" sz="2400" dirty="0" smtClean="0"/>
              <a:t>	</a:t>
            </a:r>
            <a:r>
              <a:rPr lang="tr-TR" sz="2300" dirty="0" smtClean="0"/>
              <a:t>Ses </a:t>
            </a:r>
            <a:r>
              <a:rPr lang="tr-TR" sz="2300" dirty="0"/>
              <a:t>yolunda bir engele çarparak çıkan seslere </a:t>
            </a:r>
            <a:r>
              <a:rPr lang="tr-TR" sz="2300" b="1" dirty="0"/>
              <a:t>ünsüz</a:t>
            </a:r>
            <a:r>
              <a:rPr lang="tr-TR" sz="2300" dirty="0"/>
              <a:t> denir.</a:t>
            </a:r>
          </a:p>
          <a:p>
            <a:pPr>
              <a:spcBef>
                <a:spcPts val="1200"/>
              </a:spcBef>
            </a:pPr>
            <a:r>
              <a:rPr lang="tr-TR" sz="2300" dirty="0" smtClean="0"/>
              <a:t>	Dilimizde </a:t>
            </a:r>
            <a:r>
              <a:rPr lang="tr-TR" sz="2300" dirty="0"/>
              <a:t>yirmi bir ünsüz vardır: </a:t>
            </a:r>
            <a:r>
              <a:rPr lang="tr-TR" sz="2300" i="1" dirty="0"/>
              <a:t>b, c, ç, d, f, g, ğ, h, j, k, l, m, n, p, r, s, ş, t, v, y, z</a:t>
            </a:r>
            <a:endParaRPr lang="tr-TR" sz="2300" dirty="0"/>
          </a:p>
          <a:p>
            <a:pPr>
              <a:spcBef>
                <a:spcPts val="1200"/>
              </a:spcBef>
            </a:pPr>
            <a:r>
              <a:rPr lang="tr-TR" sz="2300" dirty="0" smtClean="0"/>
              <a:t>	Ünsüzler </a:t>
            </a:r>
            <a:r>
              <a:rPr lang="tr-TR" sz="2300" dirty="0"/>
              <a:t>ses tellerinin titreşime uğrayıp uğramamasına göre iki gruba ayrılır:</a:t>
            </a:r>
          </a:p>
          <a:p>
            <a:pPr>
              <a:spcBef>
                <a:spcPts val="1200"/>
              </a:spcBef>
            </a:pPr>
            <a:r>
              <a:rPr lang="tr-TR" sz="2300" b="1" dirty="0" smtClean="0"/>
              <a:t>	1</a:t>
            </a:r>
            <a:r>
              <a:rPr lang="tr-TR" sz="2300" b="1" dirty="0"/>
              <a:t>. </a:t>
            </a:r>
            <a:r>
              <a:rPr lang="tr-TR" sz="2300" dirty="0"/>
              <a:t>Ses tellerinin titreşmesiyle oluşan ünsüzlere </a:t>
            </a:r>
            <a:r>
              <a:rPr lang="tr-TR" sz="2300" b="1" i="1" dirty="0"/>
              <a:t>yumuşak (ötümlü, tonlu) ün­süzler </a:t>
            </a:r>
            <a:r>
              <a:rPr lang="tr-TR" sz="2300" dirty="0"/>
              <a:t>adı verilir: </a:t>
            </a:r>
            <a:endParaRPr lang="tr-TR" sz="2300" dirty="0" smtClean="0"/>
          </a:p>
          <a:p>
            <a:r>
              <a:rPr lang="tr-TR" sz="2300" i="1" dirty="0" smtClean="0"/>
              <a:t>b</a:t>
            </a:r>
            <a:r>
              <a:rPr lang="tr-TR" sz="2300" i="1" dirty="0"/>
              <a:t>, c, d, g, ğ, j, l, m, n, r, v, y, z</a:t>
            </a:r>
            <a:endParaRPr lang="tr-TR" sz="2300" dirty="0"/>
          </a:p>
          <a:p>
            <a:pPr>
              <a:spcBef>
                <a:spcPts val="1200"/>
              </a:spcBef>
            </a:pPr>
            <a:r>
              <a:rPr lang="tr-TR" sz="2300" b="1" dirty="0" smtClean="0"/>
              <a:t>	2</a:t>
            </a:r>
            <a:r>
              <a:rPr lang="tr-TR" sz="2300" b="1" dirty="0"/>
              <a:t>. </a:t>
            </a:r>
            <a:r>
              <a:rPr lang="tr-TR" sz="2300" dirty="0"/>
              <a:t>Ses telleri titreşmeden oluşan ünsüzlere </a:t>
            </a:r>
            <a:r>
              <a:rPr lang="tr-TR" sz="2300" b="1" i="1" dirty="0"/>
              <a:t>sert (ötümsüz, </a:t>
            </a:r>
            <a:r>
              <a:rPr lang="tr-TR" sz="2300" b="1" i="1" dirty="0" err="1"/>
              <a:t>tonsuz</a:t>
            </a:r>
            <a:r>
              <a:rPr lang="tr-TR" sz="2300" b="1" i="1" dirty="0"/>
              <a:t>) ünsüzler </a:t>
            </a:r>
            <a:r>
              <a:rPr lang="tr-TR" sz="2300" dirty="0"/>
              <a:t>denir: </a:t>
            </a:r>
            <a:r>
              <a:rPr lang="tr-TR" sz="2300" i="1" dirty="0"/>
              <a:t>ç, f, h, k, p, s, ş, t</a:t>
            </a:r>
            <a:endParaRPr lang="tr-TR" sz="2300" dirty="0"/>
          </a:p>
          <a:p>
            <a:pPr>
              <a:spcBef>
                <a:spcPts val="1200"/>
              </a:spcBef>
            </a:pPr>
            <a:r>
              <a:rPr lang="tr-TR" sz="2300" dirty="0" smtClean="0"/>
              <a:t>	Kökeni </a:t>
            </a:r>
            <a:r>
              <a:rPr lang="tr-TR" sz="2300" dirty="0"/>
              <a:t>Türkçe olan kelimelerin so­nunda </a:t>
            </a:r>
            <a:r>
              <a:rPr lang="tr-TR" sz="2300" i="1" dirty="0"/>
              <a:t>b, c, d, g </a:t>
            </a:r>
            <a:r>
              <a:rPr lang="tr-TR" sz="2300" dirty="0"/>
              <a:t>ünsüzleri bulunmaz. Ancak anlam farkını belirtmek üzere </a:t>
            </a:r>
            <a:r>
              <a:rPr lang="tr-TR" sz="2300" i="1" dirty="0"/>
              <a:t>ad, od, sac </a:t>
            </a:r>
            <a:r>
              <a:rPr lang="tr-TR" sz="2300" dirty="0"/>
              <a:t>gibi birkaç kelimenin yazılışında bu kurala uyulmaz: </a:t>
            </a:r>
            <a:r>
              <a:rPr lang="tr-TR" sz="2300" i="1" dirty="0"/>
              <a:t>ad</a:t>
            </a:r>
            <a:r>
              <a:rPr lang="tr-TR" sz="2300" dirty="0"/>
              <a:t> (isim), </a:t>
            </a:r>
            <a:r>
              <a:rPr lang="tr-TR" sz="2300" i="1" dirty="0"/>
              <a:t>at</a:t>
            </a:r>
            <a:r>
              <a:rPr lang="tr-TR" sz="2300" dirty="0"/>
              <a:t> (binek hayvanı); </a:t>
            </a:r>
            <a:r>
              <a:rPr lang="tr-TR" sz="2300" i="1" dirty="0"/>
              <a:t>od</a:t>
            </a:r>
            <a:r>
              <a:rPr lang="tr-TR" sz="2300" dirty="0"/>
              <a:t> (ateş), </a:t>
            </a:r>
            <a:r>
              <a:rPr lang="tr-TR" sz="2300" i="1" dirty="0"/>
              <a:t>ot</a:t>
            </a:r>
            <a:r>
              <a:rPr lang="tr-TR" sz="2300" dirty="0"/>
              <a:t> (bitki); </a:t>
            </a:r>
            <a:r>
              <a:rPr lang="tr-TR" sz="2300" i="1" dirty="0"/>
              <a:t>sac</a:t>
            </a:r>
            <a:r>
              <a:rPr lang="tr-TR" sz="2300" dirty="0"/>
              <a:t> (yassı demir), </a:t>
            </a:r>
            <a:r>
              <a:rPr lang="tr-TR" sz="2300" i="1" dirty="0"/>
              <a:t>saç</a:t>
            </a:r>
            <a:r>
              <a:rPr lang="tr-TR" sz="2300" dirty="0"/>
              <a:t> (kıl).</a:t>
            </a:r>
          </a:p>
          <a:p>
            <a:pPr>
              <a:spcBef>
                <a:spcPts val="1200"/>
              </a:spcBef>
            </a:pPr>
            <a:r>
              <a:rPr lang="tr-TR" sz="2300" dirty="0" smtClean="0"/>
              <a:t>	Dilimizdeki</a:t>
            </a:r>
            <a:r>
              <a:rPr lang="tr-TR" sz="2300" dirty="0"/>
              <a:t> </a:t>
            </a:r>
            <a:r>
              <a:rPr lang="tr-TR" sz="2300" i="1" dirty="0"/>
              <a:t>hac, şad, yâd </a:t>
            </a:r>
            <a:r>
              <a:rPr lang="tr-TR" sz="2300" dirty="0"/>
              <a:t>gibi birkaç örnek dışında, alıntı ke­limelerin özgün biçimlerinin sonlarında bulunan yumuşak ünsüzler sertleşir: </a:t>
            </a:r>
            <a:r>
              <a:rPr lang="tr-TR" sz="2300" i="1" dirty="0"/>
              <a:t>kitap (&lt;</a:t>
            </a:r>
            <a:r>
              <a:rPr lang="tr-TR" sz="2300" i="1" dirty="0" err="1"/>
              <a:t>kitab</a:t>
            </a:r>
            <a:r>
              <a:rPr lang="tr-TR" sz="2300" i="1" dirty="0"/>
              <a:t>), sebep</a:t>
            </a:r>
            <a:r>
              <a:rPr lang="tr-TR" sz="2300" dirty="0"/>
              <a:t> </a:t>
            </a:r>
            <a:r>
              <a:rPr lang="tr-TR" sz="2300" i="1" dirty="0"/>
              <a:t>(&lt;</a:t>
            </a:r>
            <a:r>
              <a:rPr lang="tr-TR" sz="2300" i="1" dirty="0" err="1"/>
              <a:t>sebeb</a:t>
            </a:r>
            <a:r>
              <a:rPr lang="tr-TR" sz="2300" i="1" dirty="0"/>
              <a:t>); bant (&lt;</a:t>
            </a:r>
            <a:r>
              <a:rPr lang="tr-TR" sz="2300" i="1" dirty="0" err="1"/>
              <a:t>band</a:t>
            </a:r>
            <a:r>
              <a:rPr lang="tr-TR" sz="2300" i="1" dirty="0"/>
              <a:t>), bent (&lt;</a:t>
            </a:r>
            <a:r>
              <a:rPr lang="tr-TR" sz="2300" i="1" dirty="0" err="1"/>
              <a:t>bend</a:t>
            </a:r>
            <a:r>
              <a:rPr lang="tr-TR" sz="2300" i="1" dirty="0"/>
              <a:t>), cilt (&lt;</a:t>
            </a:r>
            <a:r>
              <a:rPr lang="tr-TR" sz="2300" i="1" dirty="0" err="1"/>
              <a:t>cild</a:t>
            </a:r>
            <a:r>
              <a:rPr lang="tr-TR" sz="2300" i="1" dirty="0"/>
              <a:t>), etüt (&lt;</a:t>
            </a:r>
            <a:r>
              <a:rPr lang="tr-TR" sz="2300" i="1" dirty="0" err="1"/>
              <a:t>etüd</a:t>
            </a:r>
            <a:r>
              <a:rPr lang="tr-TR" sz="2300" i="1" dirty="0"/>
              <a:t>), metot (&lt;</a:t>
            </a:r>
            <a:r>
              <a:rPr lang="tr-TR" sz="2300" i="1" dirty="0" err="1"/>
              <a:t>metod</a:t>
            </a:r>
            <a:r>
              <a:rPr lang="tr-TR" sz="2300" i="1" dirty="0"/>
              <a:t>), standart (&lt;</a:t>
            </a:r>
            <a:r>
              <a:rPr lang="tr-TR" sz="2300" i="1" dirty="0" err="1"/>
              <a:t>standard</a:t>
            </a:r>
            <a:r>
              <a:rPr lang="tr-TR" sz="2300" i="1" dirty="0"/>
              <a:t>); ahenk (&lt;</a:t>
            </a:r>
            <a:r>
              <a:rPr lang="tr-TR" sz="2300" i="1" dirty="0" err="1"/>
              <a:t>aheng</a:t>
            </a:r>
            <a:r>
              <a:rPr lang="tr-TR" sz="2300" i="1" dirty="0"/>
              <a:t>), hevenk (&lt;</a:t>
            </a:r>
            <a:r>
              <a:rPr lang="tr-TR" sz="2300" i="1" dirty="0" err="1"/>
              <a:t>aveng</a:t>
            </a:r>
            <a:r>
              <a:rPr lang="tr-TR" sz="2300" i="1" dirty="0"/>
              <a:t>), renk (&lt;</a:t>
            </a:r>
            <a:r>
              <a:rPr lang="tr-TR" sz="2300" i="1" dirty="0" err="1"/>
              <a:t>reng</a:t>
            </a:r>
            <a:r>
              <a:rPr lang="tr-TR" sz="2300" i="1" dirty="0"/>
              <a:t>)</a:t>
            </a:r>
            <a:r>
              <a:rPr lang="tr-TR" sz="2300" dirty="0"/>
              <a:t> vb.</a:t>
            </a:r>
            <a:r>
              <a:rPr lang="tr-TR" sz="2300" i="1" dirty="0"/>
              <a:t> </a:t>
            </a:r>
            <a:r>
              <a:rPr lang="tr-TR" sz="2300" dirty="0"/>
              <a:t>Bu gibi alıntılar ünlü ile başlayan bir ek aldıklarında kelime sonlarındaki sert ünsüzler yumuşar: </a:t>
            </a:r>
            <a:r>
              <a:rPr lang="tr-TR" sz="2300" i="1" dirty="0"/>
              <a:t>kitap / kitabı, sebep / sebebi; bant / bandı, bent / bendi, cilt / cildi, etüt / etüdü, metot / metodu, standart / standardı; ahenk / ahengi, hevenk / hevengi, renk / rengi </a:t>
            </a:r>
            <a:r>
              <a:rPr lang="tr-TR" sz="2300" dirty="0"/>
              <a:t>vb</a:t>
            </a:r>
            <a:r>
              <a:rPr lang="tr-TR" sz="2300" dirty="0" smtClean="0"/>
              <a:t>.</a:t>
            </a:r>
          </a:p>
          <a:p>
            <a:pPr>
              <a:spcBef>
                <a:spcPts val="1200"/>
              </a:spcBef>
            </a:pPr>
            <a:r>
              <a:rPr lang="tr-TR" sz="2300" b="1" dirty="0"/>
              <a:t>	</a:t>
            </a:r>
            <a:r>
              <a:rPr lang="tr-TR" sz="2300" b="1" dirty="0">
                <a:solidFill>
                  <a:srgbClr val="C00000"/>
                </a:solidFill>
              </a:rPr>
              <a:t>UYARI:</a:t>
            </a:r>
            <a:r>
              <a:rPr lang="tr-TR" sz="2300" b="1" dirty="0"/>
              <a:t> </a:t>
            </a:r>
            <a:r>
              <a:rPr lang="tr-TR" sz="2300" dirty="0"/>
              <a:t>Bazı alıntı kelimelerde yumuşama olmaz: </a:t>
            </a:r>
            <a:r>
              <a:rPr lang="tr-TR" sz="2300" i="1" dirty="0"/>
              <a:t>ahlak / ahlakın, cumhuriyet / cumhuriyete, evrak / evrakı, hukuk / hukuku, ittifak / ittifaka, sepet / sepeti, tank / tankı </a:t>
            </a:r>
            <a:r>
              <a:rPr lang="tr-TR" sz="2300" dirty="0"/>
              <a:t>vb.</a:t>
            </a:r>
          </a:p>
          <a:p>
            <a:pPr>
              <a:spcBef>
                <a:spcPts val="1200"/>
              </a:spcBef>
            </a:pPr>
            <a:r>
              <a:rPr lang="tr-TR" sz="2300" dirty="0"/>
              <a:t>	Çok heceli kelimeler ünlüyle başlayan bir ek aldıklarında sonlarında bulunan </a:t>
            </a:r>
            <a:r>
              <a:rPr lang="tr-TR" sz="2300" i="1" dirty="0"/>
              <a:t>p, ç, t, k </a:t>
            </a:r>
            <a:r>
              <a:rPr lang="tr-TR" sz="2300" dirty="0"/>
              <a:t>ünsüzleri yumuşayarak </a:t>
            </a:r>
            <a:r>
              <a:rPr lang="tr-TR" sz="2300" i="1" dirty="0"/>
              <a:t>b, c, d, ğ’</a:t>
            </a:r>
            <a:r>
              <a:rPr lang="tr-TR" sz="2300" dirty="0"/>
              <a:t>ye dönü­şür: </a:t>
            </a:r>
            <a:r>
              <a:rPr lang="tr-TR" sz="2300" i="1" dirty="0"/>
              <a:t>kelep / kelebi; ağaç / ağacı, kazanç / kazancı; geçit / geçidi, kanat / kanadı; başak / başağı, bıçak / bıçağı</a:t>
            </a:r>
            <a:r>
              <a:rPr lang="tr-TR" sz="2300" dirty="0"/>
              <a:t> vb. Ancak birden fazla heceli olduğu hâlde sonlarındaki ünsüzleri yumuşamayan kelimeler de vardır: </a:t>
            </a:r>
            <a:r>
              <a:rPr lang="tr-TR" sz="2300" i="1" dirty="0"/>
              <a:t>anıt / anıtı, bulut / bulutu, kanıt / kanıtı, ölçüt / ölçütü </a:t>
            </a:r>
            <a:r>
              <a:rPr lang="tr-TR" sz="2300" dirty="0"/>
              <a:t>vb.</a:t>
            </a:r>
          </a:p>
          <a:p>
            <a:pPr>
              <a:spcBef>
                <a:spcPts val="1200"/>
              </a:spcBef>
            </a:pPr>
            <a:r>
              <a:rPr lang="tr-TR" sz="2300" dirty="0"/>
              <a:t>	Tek heceli kelimelerin sonunda bulunan </a:t>
            </a:r>
            <a:r>
              <a:rPr lang="tr-TR" sz="2300" i="1" dirty="0"/>
              <a:t>p, ç, t, k </a:t>
            </a:r>
            <a:r>
              <a:rPr lang="tr-TR" sz="2300" dirty="0"/>
              <a:t>ünsüzleri ise iki ünlü arasında korunur: </a:t>
            </a:r>
            <a:r>
              <a:rPr lang="tr-TR" sz="2300" i="1" dirty="0"/>
              <a:t>ak / akı, at / atı, bük / bükü, ek / eki, et / eti, göç / göçü, ip / ipi, kaç / kaçıncı, kök / kökü, ok / oku, ot / otu, saç / saçı, sap / sapı, suç / suçu, süt / sütü </a:t>
            </a:r>
            <a:r>
              <a:rPr lang="tr-TR" sz="2300" dirty="0"/>
              <a:t>vb.</a:t>
            </a:r>
            <a:r>
              <a:rPr lang="tr-TR" sz="2300" i="1" dirty="0"/>
              <a:t> </a:t>
            </a:r>
            <a:r>
              <a:rPr lang="tr-TR" sz="2300" dirty="0"/>
              <a:t>Buna karşılık tek heceli olduğu hâlde sonlarındaki ünsüzleri yumuşayan kelimeler de vardır: </a:t>
            </a:r>
            <a:r>
              <a:rPr lang="tr-TR" sz="2300" i="1" dirty="0"/>
              <a:t>but / budu, dip / dibi, gök / göğü, kap / kabı, kurt / kurdu, uç / ucu, yurt / yurdu </a:t>
            </a:r>
            <a:r>
              <a:rPr lang="tr-TR" sz="2300" dirty="0"/>
              <a:t>vb</a:t>
            </a:r>
            <a:r>
              <a:rPr lang="tr-TR" sz="2300" dirty="0" smtClean="0"/>
              <a:t>.</a:t>
            </a:r>
            <a:endParaRPr kumimoji="0" lang="tr-TR" sz="2300" b="0" i="0" u="none" strike="noStrike" cap="none" normalizeH="0" baseline="0" dirty="0" smtClean="0">
              <a:ln>
                <a:noFill/>
              </a:ln>
              <a:solidFill>
                <a:schemeClr val="tx1"/>
              </a:solidFill>
              <a:effectLst/>
              <a:cs typeface="Arial" pitchFamily="34" charset="0"/>
            </a:endParaRPr>
          </a:p>
        </p:txBody>
      </p:sp>
      <p:grpSp>
        <p:nvGrpSpPr>
          <p:cNvPr id="23" name="Group 16"/>
          <p:cNvGrpSpPr/>
          <p:nvPr/>
        </p:nvGrpSpPr>
        <p:grpSpPr>
          <a:xfrm>
            <a:off x="17262707" y="866358"/>
            <a:ext cx="1337706" cy="5144719"/>
            <a:chOff x="0" y="0"/>
            <a:chExt cx="1783607" cy="6859625"/>
          </a:xfrm>
        </p:grpSpPr>
        <p:pic>
          <p:nvPicPr>
            <p:cNvPr id="24"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25" name="TextBox 18"/>
            <p:cNvSpPr txBox="1"/>
            <p:nvPr/>
          </p:nvSpPr>
          <p:spPr>
            <a:xfrm rot="-5400000">
              <a:off x="-1699698" y="3955824"/>
              <a:ext cx="5229885" cy="577715"/>
            </a:xfrm>
            <a:prstGeom prst="rect">
              <a:avLst/>
            </a:prstGeom>
          </p:spPr>
          <p:txBody>
            <a:bodyPr lIns="0" tIns="0" rIns="0" bIns="0" rtlCol="0" anchor="t">
              <a:spAutoFit/>
            </a:bodyPr>
            <a:lstStyle/>
            <a:p>
              <a:pPr algn="ctr">
                <a:lnSpc>
                  <a:spcPts val="2800"/>
                </a:lnSpc>
              </a:pPr>
              <a:r>
                <a:rPr lang="en-US" sz="2800" dirty="0" err="1">
                  <a:solidFill>
                    <a:srgbClr val="FFFFFF">
                      <a:alpha val="60000"/>
                    </a:srgbClr>
                  </a:solidFill>
                  <a:latin typeface="Lato Heavy"/>
                </a:rPr>
                <a:t>Sesler</a:t>
              </a:r>
              <a:r>
                <a:rPr lang="en-US" sz="2800" dirty="0">
                  <a:solidFill>
                    <a:srgbClr val="FFFFFF">
                      <a:alpha val="60000"/>
                    </a:srgbClr>
                  </a:solidFill>
                  <a:latin typeface="Lato Heavy"/>
                </a:rPr>
                <a:t> </a:t>
              </a:r>
              <a:r>
                <a:rPr lang="en-US" sz="2800" dirty="0" err="1">
                  <a:solidFill>
                    <a:srgbClr val="FFFFFF">
                      <a:alpha val="60000"/>
                    </a:srgbClr>
                  </a:solidFill>
                  <a:latin typeface="Lato Heavy"/>
                </a:rPr>
                <a:t>ve</a:t>
              </a:r>
              <a:r>
                <a:rPr lang="en-US" sz="2800" dirty="0">
                  <a:solidFill>
                    <a:srgbClr val="FFFFFF">
                      <a:alpha val="60000"/>
                    </a:srgbClr>
                  </a:solidFill>
                  <a:latin typeface="Lato Heavy"/>
                </a:rPr>
                <a:t> </a:t>
              </a:r>
              <a:r>
                <a:rPr lang="en-US" sz="2800" dirty="0" err="1">
                  <a:solidFill>
                    <a:srgbClr val="FFFFFF">
                      <a:alpha val="60000"/>
                    </a:srgbClr>
                  </a:solidFill>
                  <a:latin typeface="Lato Heavy"/>
                </a:rPr>
                <a:t>Ses</a:t>
              </a:r>
              <a:r>
                <a:rPr lang="en-US" sz="2800" dirty="0">
                  <a:solidFill>
                    <a:srgbClr val="FFFFFF">
                      <a:alpha val="60000"/>
                    </a:srgbClr>
                  </a:solidFill>
                  <a:latin typeface="Lato Heavy"/>
                </a:rPr>
                <a:t> </a:t>
              </a:r>
              <a:r>
                <a:rPr lang="en-US" sz="2800" dirty="0" err="1">
                  <a:solidFill>
                    <a:srgbClr val="FFFFFF">
                      <a:alpha val="60000"/>
                    </a:srgbClr>
                  </a:solidFill>
                  <a:latin typeface="Lato Heavy"/>
                </a:rPr>
                <a:t>Uyumları</a:t>
              </a:r>
              <a:endParaRPr lang="en-US" sz="2800" dirty="0">
                <a:solidFill>
                  <a:srgbClr val="FFFFFF">
                    <a:alpha val="60000"/>
                  </a:srgbClr>
                </a:solidFill>
                <a:latin typeface="Lato Heavy"/>
              </a:endParaRPr>
            </a:p>
          </p:txBody>
        </p:sp>
        <p:sp>
          <p:nvSpPr>
            <p:cNvPr id="26"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dirty="0">
                  <a:solidFill>
                    <a:srgbClr val="FFFFFF">
                      <a:alpha val="60000"/>
                    </a:srgbClr>
                  </a:solidFill>
                  <a:latin typeface="Alegreya"/>
                </a:rPr>
                <a:t>2</a:t>
              </a:r>
            </a:p>
          </p:txBody>
        </p:sp>
      </p:gr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a:t>
            </a:r>
            <a:r>
              <a:rPr lang="tr-TR" sz="1100" dirty="0"/>
              <a:t>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solidFill>
                  <a:schemeClr val="bg1"/>
                </a:solidFill>
              </a:rPr>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solidFill>
                  <a:schemeClr val="bg1"/>
                </a:solidFill>
              </a:rPr>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spTree>
    <p:extLst>
      <p:ext uri="{BB962C8B-B14F-4D97-AF65-F5344CB8AC3E}">
        <p14:creationId xmlns:p14="http://schemas.microsoft.com/office/powerpoint/2010/main" val="1261916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2442424"/>
            <a:ext cx="14684498" cy="5606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pPr>
              <a:spcBef>
                <a:spcPts val="1200"/>
              </a:spcBef>
            </a:pPr>
            <a:endParaRPr lang="tr-TR" sz="2400" dirty="0"/>
          </a:p>
          <a:p>
            <a:pPr>
              <a:spcBef>
                <a:spcPts val="1200"/>
              </a:spcBef>
            </a:pPr>
            <a:r>
              <a:rPr lang="tr-TR" sz="3600" b="1" dirty="0" smtClean="0" bmk="">
                <a:solidFill>
                  <a:schemeClr val="tx2">
                    <a:lumMod val="75000"/>
                  </a:schemeClr>
                </a:solidFill>
                <a:latin typeface="Calibri" pitchFamily="34" charset="0"/>
                <a:ea typeface="Times New Roman" pitchFamily="18" charset="0"/>
                <a:cs typeface="Calibri" pitchFamily="34" charset="0"/>
              </a:rPr>
              <a:t>	Ünsüz </a:t>
            </a:r>
            <a:r>
              <a:rPr lang="tr-TR" sz="3600" b="1" dirty="0" bmk="">
                <a:solidFill>
                  <a:schemeClr val="tx2">
                    <a:lumMod val="75000"/>
                  </a:schemeClr>
                </a:solidFill>
                <a:latin typeface="Calibri" pitchFamily="34" charset="0"/>
                <a:ea typeface="Times New Roman" pitchFamily="18" charset="0"/>
                <a:cs typeface="Calibri" pitchFamily="34" charset="0"/>
              </a:rPr>
              <a:t>Uyumu</a:t>
            </a:r>
          </a:p>
          <a:p>
            <a:pPr>
              <a:spcBef>
                <a:spcPts val="1200"/>
              </a:spcBef>
            </a:pPr>
            <a:r>
              <a:rPr lang="tr-TR" sz="2400" dirty="0" smtClean="0"/>
              <a:t>	Dilimizde </a:t>
            </a:r>
            <a:r>
              <a:rPr lang="tr-TR" sz="2400" dirty="0"/>
              <a:t>sert ünsüzle biten kelimeler sert ünsüzle başlayan ekler alır:</a:t>
            </a:r>
            <a:r>
              <a:rPr lang="tr-TR" sz="2400" i="1" dirty="0"/>
              <a:t> aç-</a:t>
            </a:r>
            <a:r>
              <a:rPr lang="tr-TR" sz="2400" i="1" dirty="0" err="1"/>
              <a:t>tı</a:t>
            </a:r>
            <a:r>
              <a:rPr lang="tr-TR" sz="2400" i="1" dirty="0"/>
              <a:t>, aş-</a:t>
            </a:r>
            <a:r>
              <a:rPr lang="tr-TR" sz="2400" i="1" dirty="0" err="1"/>
              <a:t>çı</a:t>
            </a:r>
            <a:r>
              <a:rPr lang="tr-TR" sz="2400" i="1" dirty="0"/>
              <a:t>, bak-</a:t>
            </a:r>
            <a:r>
              <a:rPr lang="tr-TR" sz="2400" i="1" dirty="0" err="1"/>
              <a:t>tım</a:t>
            </a:r>
            <a:r>
              <a:rPr lang="tr-TR" sz="2400" i="1" dirty="0"/>
              <a:t>, bas-</a:t>
            </a:r>
            <a:r>
              <a:rPr lang="tr-TR" sz="2400" i="1" dirty="0" err="1"/>
              <a:t>kı</a:t>
            </a:r>
            <a:r>
              <a:rPr lang="tr-TR" sz="2400" i="1" dirty="0"/>
              <a:t>, çiçek-ten, düş-</a:t>
            </a:r>
            <a:r>
              <a:rPr lang="tr-TR" sz="2400" i="1" dirty="0" err="1"/>
              <a:t>kün</a:t>
            </a:r>
            <a:r>
              <a:rPr lang="tr-TR" sz="2400" i="1" dirty="0"/>
              <a:t>, geç-tim, ipek-</a:t>
            </a:r>
            <a:r>
              <a:rPr lang="tr-TR" sz="2400" i="1" dirty="0" err="1"/>
              <a:t>çi</a:t>
            </a:r>
            <a:r>
              <a:rPr lang="tr-TR" sz="2400" i="1" dirty="0"/>
              <a:t>, seç-kin, seç-ti, süt-</a:t>
            </a:r>
            <a:r>
              <a:rPr lang="tr-TR" sz="2400" i="1" dirty="0" err="1"/>
              <a:t>çü</a:t>
            </a:r>
            <a:r>
              <a:rPr lang="tr-TR" sz="2400" dirty="0"/>
              <a:t> vb. Yumuşak ünsüzle biten kelimeler ise yumuşak ünsüzle başlayan ekler alır:</a:t>
            </a:r>
            <a:r>
              <a:rPr lang="tr-TR" sz="2400" i="1" dirty="0"/>
              <a:t> al-</a:t>
            </a:r>
            <a:r>
              <a:rPr lang="tr-TR" sz="2400" i="1" dirty="0" err="1"/>
              <a:t>dı</a:t>
            </a:r>
            <a:r>
              <a:rPr lang="tr-TR" sz="2400" i="1" dirty="0"/>
              <a:t>, an-</a:t>
            </a:r>
            <a:r>
              <a:rPr lang="tr-TR" sz="2400" i="1" dirty="0" err="1"/>
              <a:t>dı</a:t>
            </a:r>
            <a:r>
              <a:rPr lang="tr-TR" sz="2400" i="1" dirty="0"/>
              <a:t>, bil-</a:t>
            </a:r>
            <a:r>
              <a:rPr lang="tr-TR" sz="2400" i="1" dirty="0" err="1"/>
              <a:t>gi</a:t>
            </a:r>
            <a:r>
              <a:rPr lang="tr-TR" sz="2400" i="1" dirty="0"/>
              <a:t>, del-</a:t>
            </a:r>
            <a:r>
              <a:rPr lang="tr-TR" sz="2400" i="1" dirty="0" err="1"/>
              <a:t>gi</a:t>
            </a:r>
            <a:r>
              <a:rPr lang="tr-TR" sz="2400" i="1" dirty="0"/>
              <a:t>, göz-</a:t>
            </a:r>
            <a:r>
              <a:rPr lang="tr-TR" sz="2400" i="1" dirty="0" err="1"/>
              <a:t>cü</a:t>
            </a:r>
            <a:r>
              <a:rPr lang="tr-TR" sz="2400" i="1" dirty="0"/>
              <a:t>, ver-di, yol-da </a:t>
            </a:r>
            <a:r>
              <a:rPr lang="tr-TR" sz="2400" dirty="0"/>
              <a:t>vb</a:t>
            </a:r>
            <a:r>
              <a:rPr lang="tr-TR" sz="2400" dirty="0" smtClean="0"/>
              <a:t>.</a:t>
            </a:r>
          </a:p>
          <a:p>
            <a:pPr>
              <a:spcBef>
                <a:spcPts val="1200"/>
              </a:spcBef>
            </a:pPr>
            <a:endParaRPr lang="tr-TR" sz="2400" dirty="0" smtClean="0"/>
          </a:p>
          <a:p>
            <a:r>
              <a:rPr lang="tr-TR" sz="3200" b="1" dirty="0" bmk="">
                <a:solidFill>
                  <a:schemeClr val="tx2">
                    <a:lumMod val="75000"/>
                  </a:schemeClr>
                </a:solidFill>
                <a:latin typeface="Calibri" pitchFamily="34" charset="0"/>
                <a:ea typeface="Times New Roman" pitchFamily="18" charset="0"/>
                <a:cs typeface="Calibri" pitchFamily="34" charset="0"/>
              </a:rPr>
              <a:t>	</a:t>
            </a:r>
            <a:r>
              <a:rPr lang="tr-TR" sz="3600" b="1" dirty="0" bmk="">
                <a:solidFill>
                  <a:schemeClr val="tx2">
                    <a:lumMod val="75000"/>
                  </a:schemeClr>
                </a:solidFill>
                <a:latin typeface="Calibri" pitchFamily="34" charset="0"/>
                <a:ea typeface="Times New Roman" pitchFamily="18" charset="0"/>
                <a:cs typeface="Calibri" pitchFamily="34" charset="0"/>
              </a:rPr>
              <a:t>Ünsüz Türemesi</a:t>
            </a:r>
          </a:p>
          <a:p>
            <a:r>
              <a:rPr lang="tr-TR" sz="2400" dirty="0"/>
              <a:t>	Arapçadan dilimize giren ve özgün biçimlerinde sonunda ikiz ünsüz bulunan kelimeler Türkçede tek ünsüzle kullanılır. Bu kelimeler ünlüyle başlayan ek veya yardımcı fiille kullanıldıklarında sondaki ünsüz ikizleşir: </a:t>
            </a:r>
            <a:r>
              <a:rPr lang="tr-TR" sz="2400" i="1" dirty="0"/>
              <a:t>hak (hakkı), his (hissi), ret (reddi), şer (şerri), tıp (tıbbı), zam (zammı), zan (zannı); af (affetmek), his (hissetmek) </a:t>
            </a:r>
            <a:r>
              <a:rPr lang="tr-TR" sz="2400" dirty="0"/>
              <a:t>vb.</a:t>
            </a:r>
          </a:p>
          <a:p>
            <a:pPr>
              <a:spcBef>
                <a:spcPts val="1200"/>
              </a:spcBef>
            </a:pPr>
            <a:endParaRPr lang="tr-TR" dirty="0"/>
          </a:p>
          <a:p>
            <a:pPr>
              <a:spcBef>
                <a:spcPts val="1200"/>
              </a:spcBef>
            </a:pPr>
            <a:endParaRPr kumimoji="0" lang="tr-TR" sz="2400" b="0" i="0" u="none" strike="noStrike" cap="none" normalizeH="0" baseline="0" dirty="0" smtClean="0">
              <a:ln>
                <a:noFill/>
              </a:ln>
              <a:solidFill>
                <a:schemeClr val="tx1"/>
              </a:solidFill>
              <a:effectLst/>
              <a:cs typeface="Arial" pitchFamily="34" charset="0"/>
            </a:endParaRPr>
          </a:p>
        </p:txBody>
      </p:sp>
      <p:grpSp>
        <p:nvGrpSpPr>
          <p:cNvPr id="23" name="Group 16"/>
          <p:cNvGrpSpPr/>
          <p:nvPr/>
        </p:nvGrpSpPr>
        <p:grpSpPr>
          <a:xfrm>
            <a:off x="17262707" y="866358"/>
            <a:ext cx="1337706" cy="5144719"/>
            <a:chOff x="0" y="0"/>
            <a:chExt cx="1783607" cy="6859625"/>
          </a:xfrm>
        </p:grpSpPr>
        <p:pic>
          <p:nvPicPr>
            <p:cNvPr id="24"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25" name="TextBox 18"/>
            <p:cNvSpPr txBox="1"/>
            <p:nvPr/>
          </p:nvSpPr>
          <p:spPr>
            <a:xfrm rot="-5400000">
              <a:off x="-1699698" y="3955824"/>
              <a:ext cx="5229885" cy="577715"/>
            </a:xfrm>
            <a:prstGeom prst="rect">
              <a:avLst/>
            </a:prstGeom>
          </p:spPr>
          <p:txBody>
            <a:bodyPr lIns="0" tIns="0" rIns="0" bIns="0" rtlCol="0" anchor="t">
              <a:spAutoFit/>
            </a:bodyPr>
            <a:lstStyle/>
            <a:p>
              <a:pPr algn="ctr">
                <a:lnSpc>
                  <a:spcPts val="2800"/>
                </a:lnSpc>
              </a:pPr>
              <a:r>
                <a:rPr lang="en-US" sz="2800" dirty="0" err="1">
                  <a:solidFill>
                    <a:srgbClr val="FFFFFF">
                      <a:alpha val="60000"/>
                    </a:srgbClr>
                  </a:solidFill>
                  <a:latin typeface="Lato Heavy"/>
                </a:rPr>
                <a:t>Sesler</a:t>
              </a:r>
              <a:r>
                <a:rPr lang="en-US" sz="2800" dirty="0">
                  <a:solidFill>
                    <a:srgbClr val="FFFFFF">
                      <a:alpha val="60000"/>
                    </a:srgbClr>
                  </a:solidFill>
                  <a:latin typeface="Lato Heavy"/>
                </a:rPr>
                <a:t> </a:t>
              </a:r>
              <a:r>
                <a:rPr lang="en-US" sz="2800" dirty="0" err="1">
                  <a:solidFill>
                    <a:srgbClr val="FFFFFF">
                      <a:alpha val="60000"/>
                    </a:srgbClr>
                  </a:solidFill>
                  <a:latin typeface="Lato Heavy"/>
                </a:rPr>
                <a:t>ve</a:t>
              </a:r>
              <a:r>
                <a:rPr lang="en-US" sz="2800" dirty="0">
                  <a:solidFill>
                    <a:srgbClr val="FFFFFF">
                      <a:alpha val="60000"/>
                    </a:srgbClr>
                  </a:solidFill>
                  <a:latin typeface="Lato Heavy"/>
                </a:rPr>
                <a:t> </a:t>
              </a:r>
              <a:r>
                <a:rPr lang="en-US" sz="2800" dirty="0" err="1">
                  <a:solidFill>
                    <a:srgbClr val="FFFFFF">
                      <a:alpha val="60000"/>
                    </a:srgbClr>
                  </a:solidFill>
                  <a:latin typeface="Lato Heavy"/>
                </a:rPr>
                <a:t>Ses</a:t>
              </a:r>
              <a:r>
                <a:rPr lang="en-US" sz="2800" dirty="0">
                  <a:solidFill>
                    <a:srgbClr val="FFFFFF">
                      <a:alpha val="60000"/>
                    </a:srgbClr>
                  </a:solidFill>
                  <a:latin typeface="Lato Heavy"/>
                </a:rPr>
                <a:t> </a:t>
              </a:r>
              <a:r>
                <a:rPr lang="en-US" sz="2800" dirty="0" err="1">
                  <a:solidFill>
                    <a:srgbClr val="FFFFFF">
                      <a:alpha val="60000"/>
                    </a:srgbClr>
                  </a:solidFill>
                  <a:latin typeface="Lato Heavy"/>
                </a:rPr>
                <a:t>Uyumları</a:t>
              </a:r>
              <a:endParaRPr lang="en-US" sz="2800" dirty="0">
                <a:solidFill>
                  <a:srgbClr val="FFFFFF">
                    <a:alpha val="60000"/>
                  </a:srgbClr>
                </a:solidFill>
                <a:latin typeface="Lato Heavy"/>
              </a:endParaRPr>
            </a:p>
          </p:txBody>
        </p:sp>
        <p:sp>
          <p:nvSpPr>
            <p:cNvPr id="26"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dirty="0">
                  <a:solidFill>
                    <a:srgbClr val="FFFFFF">
                      <a:alpha val="60000"/>
                    </a:srgbClr>
                  </a:solidFill>
                  <a:latin typeface="Alegreya"/>
                </a:rPr>
                <a:t>2</a:t>
              </a:r>
            </a:p>
          </p:txBody>
        </p:sp>
      </p:gr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a:t>
            </a:r>
            <a:r>
              <a:rPr lang="tr-TR" sz="1100" dirty="0"/>
              <a:t>Ünsüz Uyumu</a:t>
            </a:r>
          </a:p>
          <a:p>
            <a:pPr>
              <a:spcAft>
                <a:spcPts val="1200"/>
              </a:spcAft>
            </a:pPr>
            <a:r>
              <a:rPr lang="tr-TR" sz="1100" dirty="0">
                <a:solidFill>
                  <a:schemeClr val="bg1"/>
                </a:solidFill>
              </a:rPr>
              <a:t>   </a:t>
            </a:r>
            <a:r>
              <a:rPr lang="tr-TR" sz="1100" dirty="0"/>
              <a:t>Ünsüz </a:t>
            </a:r>
            <a:r>
              <a:rPr lang="tr-TR" sz="1100" dirty="0" smtClean="0"/>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solidFill>
                  <a:schemeClr val="bg1"/>
                </a:solidFill>
              </a:rPr>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solidFill>
                  <a:schemeClr val="bg1"/>
                </a:solidFill>
              </a:rPr>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spTree>
    <p:extLst>
      <p:ext uri="{BB962C8B-B14F-4D97-AF65-F5344CB8AC3E}">
        <p14:creationId xmlns:p14="http://schemas.microsoft.com/office/powerpoint/2010/main" val="29003219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353765"/>
            <a:ext cx="14684498" cy="10746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pPr algn="ctr"/>
            <a:r>
              <a:rPr lang="tr-TR" sz="3600" b="1" dirty="0" bmk="">
                <a:solidFill>
                  <a:schemeClr val="tx2">
                    <a:lumMod val="75000"/>
                  </a:schemeClr>
                </a:solidFill>
                <a:latin typeface="Calibri" pitchFamily="34" charset="0"/>
                <a:ea typeface="Times New Roman" pitchFamily="18" charset="0"/>
                <a:cs typeface="Calibri" pitchFamily="34" charset="0"/>
              </a:rPr>
              <a:t>	</a:t>
            </a:r>
            <a:r>
              <a:rPr lang="tr-TR" sz="4000" b="1" dirty="0" smtClean="0" bmk="">
                <a:solidFill>
                  <a:srgbClr val="365F91"/>
                </a:solidFill>
                <a:ea typeface="Times New Roman" pitchFamily="18" charset="0"/>
                <a:cs typeface="Times New Roman" pitchFamily="18" charset="0"/>
              </a:rPr>
              <a:t>BAZI </a:t>
            </a:r>
            <a:r>
              <a:rPr lang="tr-TR" sz="4000" b="1" dirty="0" bmk="">
                <a:solidFill>
                  <a:srgbClr val="365F91"/>
                </a:solidFill>
                <a:ea typeface="Times New Roman" pitchFamily="18" charset="0"/>
                <a:cs typeface="Times New Roman" pitchFamily="18" charset="0"/>
              </a:rPr>
              <a:t>KELİME VE EKLERİN </a:t>
            </a:r>
            <a:r>
              <a:rPr lang="tr-TR" sz="4000" b="1" dirty="0" smtClean="0" bmk="">
                <a:solidFill>
                  <a:srgbClr val="365F91"/>
                </a:solidFill>
                <a:ea typeface="Times New Roman" pitchFamily="18" charset="0"/>
                <a:cs typeface="Times New Roman" pitchFamily="18" charset="0"/>
              </a:rPr>
              <a:t>YAZILIŞI</a:t>
            </a:r>
          </a:p>
          <a:p>
            <a:endParaRPr lang="tr-TR" sz="1600" b="1" dirty="0" bmk="">
              <a:solidFill>
                <a:srgbClr val="365F91"/>
              </a:solidFill>
              <a:ea typeface="Times New Roman" pitchFamily="18" charset="0"/>
              <a:cs typeface="Times New Roman" pitchFamily="18" charset="0"/>
            </a:endParaRPr>
          </a:p>
          <a:p>
            <a:r>
              <a:rPr lang="tr-TR" sz="4000" b="1" dirty="0" smtClean="0" bmk="">
                <a:solidFill>
                  <a:schemeClr val="tx2">
                    <a:lumMod val="75000"/>
                  </a:schemeClr>
                </a:solidFill>
                <a:latin typeface="Calibri" pitchFamily="34" charset="0"/>
                <a:ea typeface="Times New Roman" pitchFamily="18" charset="0"/>
                <a:cs typeface="Calibri" pitchFamily="34" charset="0"/>
              </a:rPr>
              <a:t>	</a:t>
            </a:r>
            <a:r>
              <a:rPr lang="tr-TR" sz="3600" b="1" dirty="0" smtClean="0" bmk="">
                <a:solidFill>
                  <a:schemeClr val="tx2">
                    <a:lumMod val="75000"/>
                  </a:schemeClr>
                </a:solidFill>
                <a:latin typeface="Calibri" pitchFamily="34" charset="0"/>
                <a:ea typeface="Times New Roman" pitchFamily="18" charset="0"/>
                <a:cs typeface="Calibri" pitchFamily="34" charset="0"/>
              </a:rPr>
              <a:t>Soru </a:t>
            </a:r>
            <a:r>
              <a:rPr lang="tr-TR" sz="3600" b="1" dirty="0" bmk="">
                <a:solidFill>
                  <a:schemeClr val="tx2">
                    <a:lumMod val="75000"/>
                  </a:schemeClr>
                </a:solidFill>
                <a:latin typeface="Calibri" pitchFamily="34" charset="0"/>
                <a:ea typeface="Times New Roman" pitchFamily="18" charset="0"/>
                <a:cs typeface="Calibri" pitchFamily="34" charset="0"/>
              </a:rPr>
              <a:t>Eki </a:t>
            </a:r>
            <a:r>
              <a:rPr lang="tr-TR" sz="3600" b="1" i="1" dirty="0" smtClean="0" bmk="">
                <a:solidFill>
                  <a:schemeClr val="tx2">
                    <a:lumMod val="75000"/>
                  </a:schemeClr>
                </a:solidFill>
                <a:latin typeface="Calibri" pitchFamily="34" charset="0"/>
                <a:ea typeface="Times New Roman" pitchFamily="18" charset="0"/>
                <a:cs typeface="Calibri" pitchFamily="34" charset="0"/>
              </a:rPr>
              <a:t>mı/mi/mu/</a:t>
            </a:r>
            <a:r>
              <a:rPr lang="tr-TR" sz="3600" b="1" i="1" dirty="0" err="1" smtClean="0" bmk="">
                <a:solidFill>
                  <a:schemeClr val="tx2">
                    <a:lumMod val="75000"/>
                  </a:schemeClr>
                </a:solidFill>
                <a:latin typeface="Calibri" pitchFamily="34" charset="0"/>
                <a:ea typeface="Times New Roman" pitchFamily="18" charset="0"/>
                <a:cs typeface="Calibri" pitchFamily="34" charset="0"/>
              </a:rPr>
              <a:t>mü</a:t>
            </a:r>
            <a:r>
              <a:rPr lang="tr-TR" sz="3600" b="1" dirty="0" err="1" smtClean="0" bmk="">
                <a:solidFill>
                  <a:schemeClr val="tx2">
                    <a:lumMod val="75000"/>
                  </a:schemeClr>
                </a:solidFill>
                <a:latin typeface="Calibri" pitchFamily="34" charset="0"/>
                <a:ea typeface="Times New Roman" pitchFamily="18" charset="0"/>
                <a:cs typeface="Calibri" pitchFamily="34" charset="0"/>
              </a:rPr>
              <a:t>’nün</a:t>
            </a:r>
            <a:r>
              <a:rPr lang="tr-TR" sz="3600" b="1" dirty="0" bmk="">
                <a:solidFill>
                  <a:schemeClr val="tx2">
                    <a:lumMod val="75000"/>
                  </a:schemeClr>
                </a:solidFill>
                <a:latin typeface="Calibri" pitchFamily="34" charset="0"/>
                <a:ea typeface="Times New Roman" pitchFamily="18" charset="0"/>
                <a:cs typeface="Calibri" pitchFamily="34" charset="0"/>
              </a:rPr>
              <a:t> Yazılışı</a:t>
            </a:r>
          </a:p>
          <a:p>
            <a:pPr>
              <a:spcBef>
                <a:spcPts val="1200"/>
              </a:spcBef>
            </a:pPr>
            <a:r>
              <a:rPr lang="tr-TR" sz="4000" dirty="0" smtClean="0"/>
              <a:t>	</a:t>
            </a:r>
            <a:r>
              <a:rPr lang="tr-TR" sz="2800" dirty="0" smtClean="0"/>
              <a:t>Bu </a:t>
            </a:r>
            <a:r>
              <a:rPr lang="tr-TR" sz="2800" dirty="0"/>
              <a:t>ek gelenekleşmiş olarak ayrı yazılır ve kendisinden önceki kelimenin son ünlüsüne bağlı olarak ünlü uyumla­rına uyar: </a:t>
            </a:r>
            <a:r>
              <a:rPr lang="tr-TR" sz="2800" i="1" dirty="0"/>
              <a:t>Kaldı mı? Sen de mi geldin? Olur mu? İnsanlık öldü mü?</a:t>
            </a:r>
            <a:endParaRPr lang="tr-TR" sz="2800" dirty="0"/>
          </a:p>
          <a:p>
            <a:pPr>
              <a:spcBef>
                <a:spcPts val="1200"/>
              </a:spcBef>
            </a:pPr>
            <a:r>
              <a:rPr lang="tr-TR" sz="2800" dirty="0" smtClean="0"/>
              <a:t>	Soru </a:t>
            </a:r>
            <a:r>
              <a:rPr lang="tr-TR" sz="2800" dirty="0"/>
              <a:t>ekinden sonra gelen ekler, bu eke bitişik olarak yazılır: </a:t>
            </a:r>
            <a:r>
              <a:rPr lang="tr-TR" sz="2800" i="1" dirty="0"/>
              <a:t>Verecek misin? Okuyor muyuz? Çocuk muyum? Gelecek miydi? Güler misin, ağlar mısın?</a:t>
            </a:r>
            <a:endParaRPr lang="tr-TR" sz="2800" dirty="0"/>
          </a:p>
          <a:p>
            <a:pPr>
              <a:spcBef>
                <a:spcPts val="1200"/>
              </a:spcBef>
            </a:pPr>
            <a:r>
              <a:rPr lang="tr-TR" sz="2800" dirty="0" smtClean="0"/>
              <a:t>	Bu </a:t>
            </a:r>
            <a:r>
              <a:rPr lang="tr-TR" sz="2800" dirty="0"/>
              <a:t>ek sorudan başka görevlerde kullanıldığında da ayrı yazılır: </a:t>
            </a:r>
            <a:r>
              <a:rPr lang="tr-TR" sz="2800" i="1" dirty="0"/>
              <a:t>Güzel mi güzel! Yağmur yağdı mı dışarı çıkamayız.</a:t>
            </a:r>
            <a:endParaRPr lang="tr-TR" sz="2800" dirty="0"/>
          </a:p>
          <a:p>
            <a:r>
              <a:rPr lang="tr-TR" sz="2800" b="1" dirty="0" smtClean="0"/>
              <a:t>	</a:t>
            </a:r>
            <a:r>
              <a:rPr lang="tr-TR" sz="3200" b="1" dirty="0" smtClean="0">
                <a:solidFill>
                  <a:srgbClr val="C00000"/>
                </a:solidFill>
              </a:rPr>
              <a:t>UYARI</a:t>
            </a:r>
            <a:r>
              <a:rPr lang="tr-TR" sz="2800" b="1" dirty="0"/>
              <a:t>:</a:t>
            </a:r>
            <a:r>
              <a:rPr lang="tr-TR" sz="2800" dirty="0"/>
              <a:t> Birleşik fiillerde </a:t>
            </a:r>
            <a:r>
              <a:rPr lang="tr-TR" sz="2800" i="1" dirty="0"/>
              <a:t>mi </a:t>
            </a:r>
            <a:r>
              <a:rPr lang="tr-TR" sz="2800" dirty="0"/>
              <a:t>soru eki iki kelimenin arasına da gelebilir: </a:t>
            </a:r>
            <a:r>
              <a:rPr lang="tr-TR" sz="2800" i="1" dirty="0"/>
              <a:t>Vaz mı geçtin</a:t>
            </a:r>
            <a:r>
              <a:rPr lang="tr-TR" sz="2800" i="1" dirty="0" smtClean="0"/>
              <a:t>?</a:t>
            </a:r>
          </a:p>
          <a:p>
            <a:endParaRPr lang="tr-TR" sz="2800" i="1" dirty="0" smtClean="0">
              <a:latin typeface="Lemon Tuesday" pitchFamily="50" charset="-94"/>
            </a:endParaRPr>
          </a:p>
          <a:p>
            <a:r>
              <a:rPr lang="tr-TR" sz="2800" b="1" i="1" dirty="0" smtClean="0"/>
              <a:t> 	</a:t>
            </a:r>
            <a:r>
              <a:rPr lang="tr-TR" sz="3600" b="1" i="1" dirty="0" err="1" smtClean="0" bmk="">
                <a:solidFill>
                  <a:schemeClr val="tx2">
                    <a:lumMod val="75000"/>
                  </a:schemeClr>
                </a:solidFill>
                <a:latin typeface="Calibri" pitchFamily="34" charset="0"/>
                <a:ea typeface="Times New Roman" pitchFamily="18" charset="0"/>
                <a:cs typeface="Calibri" pitchFamily="34" charset="0"/>
              </a:rPr>
              <a:t>ile</a:t>
            </a:r>
            <a:r>
              <a:rPr lang="tr-TR" sz="3600" b="1" dirty="0" err="1" smtClean="0" bmk="">
                <a:solidFill>
                  <a:schemeClr val="tx2">
                    <a:lumMod val="75000"/>
                  </a:schemeClr>
                </a:solidFill>
                <a:latin typeface="Calibri" pitchFamily="34" charset="0"/>
                <a:ea typeface="Times New Roman" pitchFamily="18" charset="0"/>
                <a:cs typeface="Calibri" pitchFamily="34" charset="0"/>
              </a:rPr>
              <a:t>’nin</a:t>
            </a:r>
            <a:r>
              <a:rPr lang="tr-TR" sz="3600" b="1" dirty="0" smtClean="0" bmk="">
                <a:solidFill>
                  <a:schemeClr val="tx2">
                    <a:lumMod val="75000"/>
                  </a:schemeClr>
                </a:solidFill>
                <a:latin typeface="Calibri" pitchFamily="34" charset="0"/>
                <a:ea typeface="Times New Roman" pitchFamily="18" charset="0"/>
                <a:cs typeface="Calibri" pitchFamily="34" charset="0"/>
              </a:rPr>
              <a:t> </a:t>
            </a:r>
            <a:r>
              <a:rPr lang="tr-TR" sz="3600" b="1" dirty="0" bmk="">
                <a:solidFill>
                  <a:schemeClr val="tx2">
                    <a:lumMod val="75000"/>
                  </a:schemeClr>
                </a:solidFill>
                <a:latin typeface="Calibri" pitchFamily="34" charset="0"/>
                <a:ea typeface="Times New Roman" pitchFamily="18" charset="0"/>
                <a:cs typeface="Calibri" pitchFamily="34" charset="0"/>
              </a:rPr>
              <a:t>Yazılışı</a:t>
            </a:r>
          </a:p>
          <a:p>
            <a:pPr>
              <a:spcBef>
                <a:spcPts val="1200"/>
              </a:spcBef>
            </a:pPr>
            <a:r>
              <a:rPr lang="tr-TR" sz="2800" i="1" dirty="0" smtClean="0"/>
              <a:t>	ile</a:t>
            </a:r>
            <a:r>
              <a:rPr lang="tr-TR" sz="2800" i="1" dirty="0"/>
              <a:t>,</a:t>
            </a:r>
            <a:r>
              <a:rPr lang="tr-TR" sz="2800" dirty="0"/>
              <a:t> ayrı olarak yazılabildiği gibi kelimelere eklenerek de yazılabilir.</a:t>
            </a:r>
          </a:p>
          <a:p>
            <a:pPr>
              <a:spcBef>
                <a:spcPts val="1200"/>
              </a:spcBef>
            </a:pPr>
            <a:r>
              <a:rPr lang="tr-TR" sz="2800" i="1" dirty="0" smtClean="0"/>
              <a:t>	ile</a:t>
            </a:r>
            <a:r>
              <a:rPr lang="tr-TR" sz="2800" dirty="0"/>
              <a:t>, ünsüzle biten kelimelere bitişik olarak yazıldığında i ünlüsü düşer ve büyük ünlü uyumuna uyar: </a:t>
            </a:r>
            <a:r>
              <a:rPr lang="tr-TR" sz="2800" i="1" dirty="0"/>
              <a:t>bulut-la (bulut ile), çiçek-le (çiçek ile), kuş-la (kuş ile)</a:t>
            </a:r>
            <a:r>
              <a:rPr lang="tr-TR" sz="2800" dirty="0"/>
              <a:t> vb.</a:t>
            </a:r>
          </a:p>
          <a:p>
            <a:pPr>
              <a:spcBef>
                <a:spcPts val="1200"/>
              </a:spcBef>
            </a:pPr>
            <a:r>
              <a:rPr lang="tr-TR" sz="2800" i="1" dirty="0" smtClean="0"/>
              <a:t>	ile</a:t>
            </a:r>
            <a:r>
              <a:rPr lang="tr-TR" sz="2800" dirty="0"/>
              <a:t>, ünlüyle biten kelimelere bitişik olarak yazıldığında araya y ünsüzü girer ve başındaki </a:t>
            </a:r>
            <a:r>
              <a:rPr lang="tr-TR" sz="2800" i="1" dirty="0"/>
              <a:t>i </a:t>
            </a:r>
            <a:r>
              <a:rPr lang="tr-TR" sz="2800" dirty="0"/>
              <a:t>ünlüsü düşer: </a:t>
            </a:r>
            <a:r>
              <a:rPr lang="tr-TR" sz="2800" i="1" dirty="0"/>
              <a:t>arkadaşı-y-la (arkadaşı ile), çevre-y-le (çevre ile), sürü-y-le (sürü ile), yapı-y-la (yapı ile)</a:t>
            </a:r>
            <a:r>
              <a:rPr lang="tr-TR" sz="2800" dirty="0"/>
              <a:t> vb.</a:t>
            </a:r>
          </a:p>
          <a:p>
            <a:endParaRPr lang="tr-TR" sz="2400" dirty="0"/>
          </a:p>
          <a:p>
            <a:pPr>
              <a:spcBef>
                <a:spcPts val="1200"/>
              </a:spcBef>
            </a:pPr>
            <a:endParaRPr lang="tr-TR" dirty="0" smtClean="0"/>
          </a:p>
          <a:p>
            <a:pPr>
              <a:spcBef>
                <a:spcPts val="1200"/>
              </a:spcBef>
            </a:pPr>
            <a:endParaRPr kumimoji="0" lang="tr-TR" sz="2400" b="0" i="0" u="none" strike="noStrike" cap="none" normalizeH="0" baseline="0" dirty="0" smtClean="0">
              <a:ln>
                <a:noFill/>
              </a:ln>
              <a:solidFill>
                <a:schemeClr val="tx1"/>
              </a:solidFill>
              <a:effectLst/>
              <a:cs typeface="Arial" pitchFamily="34" charset="0"/>
            </a:endParaRPr>
          </a:p>
        </p:txBody>
      </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t>3. BAZI KELİME VE EKLERİN YAZILIŞI</a:t>
            </a:r>
          </a:p>
          <a:p>
            <a:r>
              <a:rPr lang="tr-TR" sz="1100" dirty="0"/>
              <a:t>   Soru Eki </a:t>
            </a:r>
            <a:r>
              <a:rPr lang="tr-TR" sz="1100" i="1" dirty="0"/>
              <a:t>mı / mi / mu / </a:t>
            </a:r>
            <a:r>
              <a:rPr lang="tr-TR" sz="1100" i="1" dirty="0" err="1"/>
              <a:t>mü</a:t>
            </a:r>
            <a:r>
              <a:rPr lang="tr-TR" sz="1100" dirty="0" err="1"/>
              <a:t>’nün</a:t>
            </a:r>
            <a:r>
              <a:rPr lang="tr-TR" sz="1100" i="1" dirty="0"/>
              <a:t> </a:t>
            </a:r>
            <a:r>
              <a:rPr lang="tr-TR" sz="1100" dirty="0"/>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t>   </a:t>
            </a:r>
            <a:r>
              <a:rPr lang="tr-TR" sz="1100" i="1" dirty="0" err="1"/>
              <a:t>ile</a:t>
            </a:r>
            <a:r>
              <a:rPr lang="tr-TR" sz="1100" dirty="0" err="1"/>
              <a:t>’nin</a:t>
            </a:r>
            <a:r>
              <a:rPr lang="tr-TR" sz="1100" dirty="0"/>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solidFill>
                  <a:schemeClr val="bg1"/>
                </a:solidFill>
              </a:rPr>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grpSp>
        <p:nvGrpSpPr>
          <p:cNvPr id="28" name="Group 16"/>
          <p:cNvGrpSpPr/>
          <p:nvPr/>
        </p:nvGrpSpPr>
        <p:grpSpPr>
          <a:xfrm>
            <a:off x="17262707" y="1799808"/>
            <a:ext cx="1337706" cy="6997312"/>
            <a:chOff x="0" y="0"/>
            <a:chExt cx="1783607" cy="9329749"/>
          </a:xfrm>
        </p:grpSpPr>
        <p:pic>
          <p:nvPicPr>
            <p:cNvPr id="29"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30" name="TextBox 18"/>
            <p:cNvSpPr txBox="1"/>
            <p:nvPr/>
          </p:nvSpPr>
          <p:spPr>
            <a:xfrm rot="-5400000">
              <a:off x="-3578914" y="4574936"/>
              <a:ext cx="8931909" cy="577715"/>
            </a:xfrm>
            <a:prstGeom prst="rect">
              <a:avLst/>
            </a:prstGeom>
          </p:spPr>
          <p:txBody>
            <a:bodyPr lIns="0" tIns="0" rIns="0" bIns="0" rtlCol="0" anchor="t">
              <a:spAutoFit/>
            </a:bodyPr>
            <a:lstStyle/>
            <a:p>
              <a:pPr algn="ctr">
                <a:lnSpc>
                  <a:spcPts val="2800"/>
                </a:lnSpc>
              </a:pPr>
              <a:r>
                <a:rPr lang="en-US" sz="2800" dirty="0" err="1">
                  <a:solidFill>
                    <a:srgbClr val="FFFFFF">
                      <a:alpha val="60000"/>
                    </a:srgbClr>
                  </a:solidFill>
                  <a:latin typeface="Lato Heavy"/>
                </a:rPr>
                <a:t>Bazı</a:t>
              </a:r>
              <a:r>
                <a:rPr lang="en-US" sz="2800" dirty="0">
                  <a:solidFill>
                    <a:srgbClr val="FFFFFF">
                      <a:alpha val="60000"/>
                    </a:srgbClr>
                  </a:solidFill>
                  <a:latin typeface="Lato Heavy"/>
                </a:rPr>
                <a:t> </a:t>
              </a:r>
              <a:r>
                <a:rPr lang="en-US" sz="2800" dirty="0" err="1">
                  <a:solidFill>
                    <a:srgbClr val="FFFFFF">
                      <a:alpha val="60000"/>
                    </a:srgbClr>
                  </a:solidFill>
                  <a:latin typeface="Lato Heavy"/>
                </a:rPr>
                <a:t>Kelime</a:t>
              </a:r>
              <a:r>
                <a:rPr lang="en-US" sz="2800" dirty="0">
                  <a:solidFill>
                    <a:srgbClr val="FFFFFF">
                      <a:alpha val="60000"/>
                    </a:srgbClr>
                  </a:solidFill>
                  <a:latin typeface="Lato Heavy"/>
                </a:rPr>
                <a:t> </a:t>
              </a:r>
              <a:r>
                <a:rPr lang="en-US" sz="2800" dirty="0" err="1">
                  <a:solidFill>
                    <a:srgbClr val="FFFFFF">
                      <a:alpha val="60000"/>
                    </a:srgbClr>
                  </a:solidFill>
                  <a:latin typeface="Lato Heavy"/>
                </a:rPr>
                <a:t>ve</a:t>
              </a:r>
              <a:r>
                <a:rPr lang="en-US" sz="2800" dirty="0">
                  <a:solidFill>
                    <a:srgbClr val="FFFFFF">
                      <a:alpha val="60000"/>
                    </a:srgbClr>
                  </a:solidFill>
                  <a:latin typeface="Lato Heavy"/>
                </a:rPr>
                <a:t> </a:t>
              </a:r>
              <a:r>
                <a:rPr lang="en-US" sz="2800" dirty="0" err="1">
                  <a:solidFill>
                    <a:srgbClr val="FFFFFF">
                      <a:alpha val="60000"/>
                    </a:srgbClr>
                  </a:solidFill>
                  <a:latin typeface="Lato Heavy"/>
                </a:rPr>
                <a:t>Eklerin</a:t>
              </a:r>
              <a:r>
                <a:rPr lang="en-US" sz="2800" dirty="0">
                  <a:solidFill>
                    <a:srgbClr val="FFFFFF">
                      <a:alpha val="60000"/>
                    </a:srgbClr>
                  </a:solidFill>
                  <a:latin typeface="Lato Heavy"/>
                </a:rPr>
                <a:t> </a:t>
              </a:r>
              <a:r>
                <a:rPr lang="en-US" sz="2800" dirty="0" err="1">
                  <a:solidFill>
                    <a:srgbClr val="FFFFFF">
                      <a:alpha val="60000"/>
                    </a:srgbClr>
                  </a:solidFill>
                  <a:latin typeface="Lato Heavy"/>
                </a:rPr>
                <a:t>Yazılışı</a:t>
              </a:r>
              <a:endParaRPr lang="en-US" sz="2800" dirty="0">
                <a:solidFill>
                  <a:srgbClr val="FFFFFF">
                    <a:alpha val="60000"/>
                  </a:srgbClr>
                </a:solidFill>
                <a:latin typeface="Lato Heavy"/>
              </a:endParaRPr>
            </a:p>
          </p:txBody>
        </p:sp>
        <p:sp>
          <p:nvSpPr>
            <p:cNvPr id="31"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3</a:t>
              </a:r>
            </a:p>
          </p:txBody>
        </p:sp>
      </p:grpSp>
    </p:spTree>
    <p:extLst>
      <p:ext uri="{BB962C8B-B14F-4D97-AF65-F5344CB8AC3E}">
        <p14:creationId xmlns:p14="http://schemas.microsoft.com/office/powerpoint/2010/main" val="2855651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841993"/>
            <a:ext cx="14684498" cy="8807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r>
              <a:rPr lang="tr-TR" sz="3600" b="1" dirty="0" smtClean="0" bmk="">
                <a:solidFill>
                  <a:schemeClr val="tx2">
                    <a:lumMod val="75000"/>
                  </a:schemeClr>
                </a:solidFill>
                <a:latin typeface="Calibri" pitchFamily="34" charset="0"/>
                <a:ea typeface="Times New Roman" pitchFamily="18" charset="0"/>
                <a:cs typeface="Calibri" pitchFamily="34" charset="0"/>
              </a:rPr>
              <a:t>	</a:t>
            </a:r>
            <a:r>
              <a:rPr lang="tr-TR" sz="3600" b="1" dirty="0" bmk="">
                <a:solidFill>
                  <a:schemeClr val="tx2">
                    <a:lumMod val="75000"/>
                  </a:schemeClr>
                </a:solidFill>
                <a:latin typeface="Calibri" pitchFamily="34" charset="0"/>
                <a:ea typeface="Times New Roman" pitchFamily="18" charset="0"/>
                <a:cs typeface="Calibri" pitchFamily="34" charset="0"/>
              </a:rPr>
              <a:t>Bağlaç Olan </a:t>
            </a:r>
            <a:r>
              <a:rPr lang="tr-TR" sz="3600" b="1" i="1" dirty="0" smtClean="0" bmk="">
                <a:solidFill>
                  <a:schemeClr val="tx2">
                    <a:lumMod val="75000"/>
                  </a:schemeClr>
                </a:solidFill>
                <a:latin typeface="Calibri" pitchFamily="34" charset="0"/>
                <a:ea typeface="Times New Roman" pitchFamily="18" charset="0"/>
                <a:cs typeface="Calibri" pitchFamily="34" charset="0"/>
              </a:rPr>
              <a:t>da/de</a:t>
            </a:r>
            <a:r>
              <a:rPr lang="tr-TR" sz="3600" b="1" dirty="0" smtClean="0" bmk="">
                <a:solidFill>
                  <a:schemeClr val="tx2">
                    <a:lumMod val="75000"/>
                  </a:schemeClr>
                </a:solidFill>
                <a:latin typeface="Calibri" pitchFamily="34" charset="0"/>
                <a:ea typeface="Times New Roman" pitchFamily="18" charset="0"/>
                <a:cs typeface="Calibri" pitchFamily="34" charset="0"/>
              </a:rPr>
              <a:t>’nin</a:t>
            </a:r>
            <a:r>
              <a:rPr lang="tr-TR" sz="3600" b="1" dirty="0" bmk="">
                <a:solidFill>
                  <a:schemeClr val="tx2">
                    <a:lumMod val="75000"/>
                  </a:schemeClr>
                </a:solidFill>
                <a:latin typeface="Calibri" pitchFamily="34" charset="0"/>
                <a:ea typeface="Times New Roman" pitchFamily="18" charset="0"/>
                <a:cs typeface="Calibri" pitchFamily="34" charset="0"/>
              </a:rPr>
              <a:t> Yazılışı</a:t>
            </a:r>
          </a:p>
          <a:p>
            <a:pPr>
              <a:spcBef>
                <a:spcPts val="1200"/>
              </a:spcBef>
            </a:pPr>
            <a:r>
              <a:rPr lang="tr-TR" sz="2800" dirty="0" smtClean="0"/>
              <a:t>	Bağlaç </a:t>
            </a:r>
            <a:r>
              <a:rPr lang="tr-TR" sz="2800" dirty="0"/>
              <a:t>olan </a:t>
            </a:r>
            <a:r>
              <a:rPr lang="tr-TR" sz="2800" i="1" dirty="0"/>
              <a:t>da / de</a:t>
            </a:r>
            <a:r>
              <a:rPr lang="tr-TR" sz="2800" dirty="0"/>
              <a:t> ayrı yazılır ve kendisinden önceki kelimenin son ünlüsüne bağlı olarak büyük ünlü uyumuna uyar: </a:t>
            </a:r>
            <a:r>
              <a:rPr lang="tr-TR" sz="2800" i="1" dirty="0"/>
              <a:t>Kızı da geldi gelini de. Durumu oğluna da bildirdi. Sen de mi kardeşim? Güç de olsa. Konuşur da konuşur.</a:t>
            </a:r>
            <a:endParaRPr lang="tr-TR" sz="2800" dirty="0"/>
          </a:p>
          <a:p>
            <a:pPr>
              <a:spcBef>
                <a:spcPts val="1200"/>
              </a:spcBef>
            </a:pPr>
            <a:r>
              <a:rPr lang="tr-TR" sz="2800" b="1" dirty="0" smtClean="0"/>
              <a:t>	</a:t>
            </a:r>
            <a:r>
              <a:rPr lang="tr-TR" sz="3200" b="1" dirty="0">
                <a:solidFill>
                  <a:srgbClr val="C00000"/>
                </a:solidFill>
              </a:rPr>
              <a:t>UYARI:</a:t>
            </a:r>
            <a:r>
              <a:rPr lang="tr-TR" sz="2800" b="1" dirty="0"/>
              <a:t> </a:t>
            </a:r>
            <a:r>
              <a:rPr lang="tr-TR" sz="2800" dirty="0"/>
              <a:t>Ayrı yazılan </a:t>
            </a:r>
            <a:r>
              <a:rPr lang="tr-TR" sz="2800" i="1" dirty="0"/>
              <a:t>da / de </a:t>
            </a:r>
            <a:r>
              <a:rPr lang="tr-TR" sz="2800" dirty="0"/>
              <a:t>hiçbir zaman </a:t>
            </a:r>
            <a:r>
              <a:rPr lang="tr-TR" sz="2800" i="1" dirty="0"/>
              <a:t>ta / te </a:t>
            </a:r>
            <a:r>
              <a:rPr lang="tr-TR" sz="2800" dirty="0"/>
              <a:t>biçiminde yazılmaz: </a:t>
            </a:r>
            <a:r>
              <a:rPr lang="tr-TR" sz="2800" i="1" dirty="0"/>
              <a:t>Gidip de gelmemek var, gelip de görmemek var </a:t>
            </a:r>
            <a:r>
              <a:rPr lang="tr-TR" sz="2800" dirty="0"/>
              <a:t>(</a:t>
            </a:r>
            <a:r>
              <a:rPr lang="tr-TR" sz="2800" i="1" dirty="0"/>
              <a:t>Gidip te gelmemek var, gelip te görmemek var </a:t>
            </a:r>
            <a:r>
              <a:rPr lang="tr-TR" sz="2800" dirty="0"/>
              <a:t>değil)</a:t>
            </a:r>
          </a:p>
          <a:p>
            <a:pPr>
              <a:spcBef>
                <a:spcPts val="1200"/>
              </a:spcBef>
            </a:pPr>
            <a:r>
              <a:rPr lang="tr-TR" sz="2800" b="1" dirty="0" smtClean="0"/>
              <a:t>	</a:t>
            </a:r>
            <a:r>
              <a:rPr lang="tr-TR" sz="3200" b="1" dirty="0">
                <a:solidFill>
                  <a:srgbClr val="C00000"/>
                </a:solidFill>
              </a:rPr>
              <a:t>UYARI:</a:t>
            </a:r>
            <a:r>
              <a:rPr lang="tr-TR" sz="2800" b="1" dirty="0"/>
              <a:t> </a:t>
            </a:r>
            <a:r>
              <a:rPr lang="tr-TR" sz="2800" i="1" dirty="0"/>
              <a:t>Ya</a:t>
            </a:r>
            <a:r>
              <a:rPr lang="tr-TR" sz="2800" dirty="0"/>
              <a:t> sözüyle birlikte kullanılan </a:t>
            </a:r>
            <a:r>
              <a:rPr lang="tr-TR" sz="2800" i="1" dirty="0"/>
              <a:t>da</a:t>
            </a:r>
            <a:r>
              <a:rPr lang="tr-TR" sz="2800" dirty="0"/>
              <a:t> ayrı yazılır: </a:t>
            </a:r>
            <a:r>
              <a:rPr lang="tr-TR" sz="2800" i="1" dirty="0"/>
              <a:t>ya da</a:t>
            </a:r>
            <a:endParaRPr lang="tr-TR" sz="2800" dirty="0"/>
          </a:p>
          <a:p>
            <a:pPr>
              <a:spcBef>
                <a:spcPts val="1200"/>
              </a:spcBef>
            </a:pPr>
            <a:r>
              <a:rPr lang="tr-TR" sz="2800" b="1" dirty="0" smtClean="0"/>
              <a:t>	</a:t>
            </a:r>
            <a:r>
              <a:rPr lang="tr-TR" sz="3200" b="1" dirty="0">
                <a:solidFill>
                  <a:srgbClr val="C00000"/>
                </a:solidFill>
              </a:rPr>
              <a:t>UYARI:</a:t>
            </a:r>
            <a:r>
              <a:rPr lang="tr-TR" sz="2800" b="1" dirty="0"/>
              <a:t> </a:t>
            </a:r>
            <a:r>
              <a:rPr lang="tr-TR" sz="2800" i="1" dirty="0"/>
              <a:t>Da / de </a:t>
            </a:r>
            <a:r>
              <a:rPr lang="tr-TR" sz="2800" dirty="0"/>
              <a:t>bağlacını kendisinden önceki kelimeden kesme ile ayırmak yanlıştır: </a:t>
            </a:r>
            <a:r>
              <a:rPr lang="tr-TR" sz="2800" i="1" dirty="0"/>
              <a:t>Ayşe de geldi </a:t>
            </a:r>
            <a:r>
              <a:rPr lang="tr-TR" sz="2800" dirty="0"/>
              <a:t>(</a:t>
            </a:r>
            <a:r>
              <a:rPr lang="tr-TR" sz="2800" i="1" dirty="0"/>
              <a:t>Ayşe’de geldi </a:t>
            </a:r>
            <a:r>
              <a:rPr lang="tr-TR" sz="2800" dirty="0"/>
              <a:t>değil). </a:t>
            </a:r>
            <a:r>
              <a:rPr lang="tr-TR" sz="2800" i="1" dirty="0"/>
              <a:t>Kitabın kapağına da dikkat et</a:t>
            </a:r>
            <a:r>
              <a:rPr lang="tr-TR" sz="2800" dirty="0"/>
              <a:t> (</a:t>
            </a:r>
            <a:r>
              <a:rPr lang="tr-TR" sz="2800" i="1" dirty="0"/>
              <a:t>Kitabın </a:t>
            </a:r>
            <a:r>
              <a:rPr lang="tr-TR" sz="2800" i="1" dirty="0" err="1"/>
              <a:t>kapağına’da</a:t>
            </a:r>
            <a:r>
              <a:rPr lang="tr-TR" sz="2800" i="1" dirty="0"/>
              <a:t> dikkat et </a:t>
            </a:r>
            <a:r>
              <a:rPr lang="tr-TR" sz="2800" dirty="0"/>
              <a:t>değil)</a:t>
            </a:r>
            <a:r>
              <a:rPr lang="tr-TR" sz="2800" i="1" dirty="0"/>
              <a:t>.</a:t>
            </a:r>
            <a:endParaRPr lang="tr-TR" sz="2800" dirty="0"/>
          </a:p>
          <a:p>
            <a:r>
              <a:rPr lang="tr-TR" sz="2800" b="1" dirty="0" smtClean="0"/>
              <a:t>	</a:t>
            </a:r>
          </a:p>
          <a:p>
            <a:r>
              <a:rPr lang="tr-TR" sz="2800" b="1" dirty="0" bmk="">
                <a:solidFill>
                  <a:schemeClr val="tx2">
                    <a:lumMod val="75000"/>
                  </a:schemeClr>
                </a:solidFill>
                <a:latin typeface="Calibri" pitchFamily="34" charset="0"/>
                <a:ea typeface="Times New Roman" pitchFamily="18" charset="0"/>
                <a:cs typeface="Calibri" pitchFamily="34" charset="0"/>
              </a:rPr>
              <a:t>	</a:t>
            </a:r>
            <a:r>
              <a:rPr lang="tr-TR" sz="3600" b="1" dirty="0" smtClean="0" bmk="">
                <a:solidFill>
                  <a:schemeClr val="tx2">
                    <a:lumMod val="75000"/>
                  </a:schemeClr>
                </a:solidFill>
                <a:latin typeface="Calibri" pitchFamily="34" charset="0"/>
                <a:ea typeface="Times New Roman" pitchFamily="18" charset="0"/>
                <a:cs typeface="Calibri" pitchFamily="34" charset="0"/>
              </a:rPr>
              <a:t>Bulunma </a:t>
            </a:r>
            <a:r>
              <a:rPr lang="tr-TR" sz="3600" b="1" dirty="0" bmk="">
                <a:solidFill>
                  <a:schemeClr val="tx2">
                    <a:lumMod val="75000"/>
                  </a:schemeClr>
                </a:solidFill>
                <a:latin typeface="Calibri" pitchFamily="34" charset="0"/>
                <a:ea typeface="Times New Roman" pitchFamily="18" charset="0"/>
                <a:cs typeface="Calibri" pitchFamily="34" charset="0"/>
              </a:rPr>
              <a:t>Durumu Eki </a:t>
            </a:r>
            <a:r>
              <a:rPr lang="tr-TR" sz="3600" b="1" i="1" dirty="0" bmk="">
                <a:solidFill>
                  <a:schemeClr val="tx2">
                    <a:lumMod val="75000"/>
                  </a:schemeClr>
                </a:solidFill>
                <a:latin typeface="Calibri" pitchFamily="34" charset="0"/>
                <a:ea typeface="Times New Roman" pitchFamily="18" charset="0"/>
                <a:cs typeface="Calibri" pitchFamily="34" charset="0"/>
              </a:rPr>
              <a:t>-</a:t>
            </a:r>
            <a:r>
              <a:rPr lang="tr-TR" sz="3600" b="1" i="1" dirty="0" smtClean="0" bmk="">
                <a:solidFill>
                  <a:schemeClr val="tx2">
                    <a:lumMod val="75000"/>
                  </a:schemeClr>
                </a:solidFill>
                <a:latin typeface="Calibri" pitchFamily="34" charset="0"/>
                <a:ea typeface="Times New Roman" pitchFamily="18" charset="0"/>
                <a:cs typeface="Calibri" pitchFamily="34" charset="0"/>
              </a:rPr>
              <a:t>da/-de/-ta/-</a:t>
            </a:r>
            <a:r>
              <a:rPr lang="tr-TR" sz="3600" b="1" i="1" dirty="0" bmk="">
                <a:solidFill>
                  <a:schemeClr val="tx2">
                    <a:lumMod val="75000"/>
                  </a:schemeClr>
                </a:solidFill>
                <a:latin typeface="Calibri" pitchFamily="34" charset="0"/>
                <a:ea typeface="Times New Roman" pitchFamily="18" charset="0"/>
                <a:cs typeface="Calibri" pitchFamily="34" charset="0"/>
              </a:rPr>
              <a:t>te</a:t>
            </a:r>
            <a:r>
              <a:rPr lang="tr-TR" sz="3600" b="1" dirty="0" bmk="">
                <a:solidFill>
                  <a:schemeClr val="tx2">
                    <a:lumMod val="75000"/>
                  </a:schemeClr>
                </a:solidFill>
                <a:latin typeface="Calibri" pitchFamily="34" charset="0"/>
                <a:ea typeface="Times New Roman" pitchFamily="18" charset="0"/>
                <a:cs typeface="Calibri" pitchFamily="34" charset="0"/>
              </a:rPr>
              <a:t>’nin Yazılışı</a:t>
            </a:r>
          </a:p>
          <a:p>
            <a:pPr>
              <a:spcBef>
                <a:spcPts val="1200"/>
              </a:spcBef>
            </a:pPr>
            <a:r>
              <a:rPr lang="tr-TR" sz="2800" dirty="0" smtClean="0"/>
              <a:t>	Bulunma </a:t>
            </a:r>
            <a:r>
              <a:rPr lang="tr-TR" sz="2800" dirty="0"/>
              <a:t>durumu eki getirildiği kelimeye bitişik yazılır: </a:t>
            </a:r>
            <a:r>
              <a:rPr lang="tr-TR" sz="2800" i="1" dirty="0"/>
              <a:t>devede </a:t>
            </a:r>
            <a:r>
              <a:rPr lang="tr-TR" sz="2800" dirty="0"/>
              <a:t>(deve-de) </a:t>
            </a:r>
            <a:r>
              <a:rPr lang="tr-TR" sz="2800" i="1" dirty="0"/>
              <a:t>kulak, yolda </a:t>
            </a:r>
            <a:r>
              <a:rPr lang="tr-TR" sz="2800" dirty="0"/>
              <a:t>(yol-da) </a:t>
            </a:r>
            <a:r>
              <a:rPr lang="tr-TR" sz="2800" i="1" dirty="0"/>
              <a:t>kalmak, ayakta </a:t>
            </a:r>
            <a:r>
              <a:rPr lang="tr-TR" sz="2800" dirty="0"/>
              <a:t>(ayak-ta)</a:t>
            </a:r>
            <a:r>
              <a:rPr lang="tr-TR" sz="2800" i="1" dirty="0"/>
              <a:t> durmak, işte </a:t>
            </a:r>
            <a:r>
              <a:rPr lang="tr-TR" sz="2800" dirty="0"/>
              <a:t>(iş-te)</a:t>
            </a:r>
            <a:r>
              <a:rPr lang="tr-TR" sz="2800" i="1" dirty="0"/>
              <a:t> çalışmak</a:t>
            </a:r>
            <a:r>
              <a:rPr lang="tr-TR" sz="2800" dirty="0"/>
              <a:t> vb.</a:t>
            </a:r>
          </a:p>
          <a:p>
            <a:r>
              <a:rPr lang="tr-TR" sz="2800" i="1" dirty="0"/>
              <a:t>Yurtta sulh, cihanda sulh. </a:t>
            </a:r>
            <a:r>
              <a:rPr lang="tr-TR" sz="2800" dirty="0"/>
              <a:t>(Atatürk)</a:t>
            </a:r>
          </a:p>
          <a:p>
            <a:endParaRPr lang="tr-TR" sz="2400" dirty="0"/>
          </a:p>
          <a:p>
            <a:pPr>
              <a:spcBef>
                <a:spcPts val="1200"/>
              </a:spcBef>
            </a:pPr>
            <a:endParaRPr lang="tr-TR" dirty="0" smtClean="0"/>
          </a:p>
          <a:p>
            <a:pPr>
              <a:spcBef>
                <a:spcPts val="1200"/>
              </a:spcBef>
            </a:pPr>
            <a:endParaRPr kumimoji="0" lang="tr-TR" sz="2400" b="0" i="0" u="none" strike="noStrike" cap="none" normalizeH="0" baseline="0" dirty="0" smtClean="0">
              <a:ln>
                <a:noFill/>
              </a:ln>
              <a:solidFill>
                <a:schemeClr val="tx1"/>
              </a:solidFill>
              <a:effectLst/>
              <a:cs typeface="Arial" pitchFamily="34" charset="0"/>
            </a:endParaRPr>
          </a:p>
        </p:txBody>
      </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t>   Bağlaç Olan </a:t>
            </a:r>
            <a:r>
              <a:rPr lang="tr-TR" sz="1100" i="1" dirty="0"/>
              <a:t>da / de</a:t>
            </a:r>
            <a:r>
              <a:rPr lang="tr-TR" sz="1100" dirty="0"/>
              <a:t>’nin</a:t>
            </a:r>
            <a:r>
              <a:rPr lang="tr-TR" sz="1100" i="1" dirty="0"/>
              <a:t> </a:t>
            </a:r>
            <a:r>
              <a:rPr lang="tr-TR" sz="1100" dirty="0"/>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a:t>
            </a:r>
            <a:r>
              <a:rPr lang="tr-TR" sz="1100" dirty="0"/>
              <a:t>Bulunma Durumu Eki </a:t>
            </a:r>
            <a:r>
              <a:rPr lang="tr-TR" sz="1100" i="1" dirty="0"/>
              <a:t>-da / -de / -ta / -te</a:t>
            </a:r>
            <a:r>
              <a:rPr lang="tr-TR" sz="1100" dirty="0"/>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solidFill>
                  <a:schemeClr val="bg1"/>
                </a:solidFill>
              </a:rPr>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grpSp>
        <p:nvGrpSpPr>
          <p:cNvPr id="28" name="Group 16"/>
          <p:cNvGrpSpPr/>
          <p:nvPr/>
        </p:nvGrpSpPr>
        <p:grpSpPr>
          <a:xfrm>
            <a:off x="17262707" y="1799808"/>
            <a:ext cx="1337706" cy="6997312"/>
            <a:chOff x="0" y="0"/>
            <a:chExt cx="1783607" cy="9329749"/>
          </a:xfrm>
        </p:grpSpPr>
        <p:pic>
          <p:nvPicPr>
            <p:cNvPr id="29"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30" name="TextBox 18"/>
            <p:cNvSpPr txBox="1"/>
            <p:nvPr/>
          </p:nvSpPr>
          <p:spPr>
            <a:xfrm rot="-5400000">
              <a:off x="-3578914" y="4574936"/>
              <a:ext cx="8931909" cy="577715"/>
            </a:xfrm>
            <a:prstGeom prst="rect">
              <a:avLst/>
            </a:prstGeom>
          </p:spPr>
          <p:txBody>
            <a:bodyPr lIns="0" tIns="0" rIns="0" bIns="0" rtlCol="0" anchor="t">
              <a:spAutoFit/>
            </a:bodyPr>
            <a:lstStyle/>
            <a:p>
              <a:pPr algn="ctr">
                <a:lnSpc>
                  <a:spcPts val="2800"/>
                </a:lnSpc>
              </a:pPr>
              <a:r>
                <a:rPr lang="en-US" sz="2800" dirty="0" err="1">
                  <a:solidFill>
                    <a:srgbClr val="FFFFFF">
                      <a:alpha val="60000"/>
                    </a:srgbClr>
                  </a:solidFill>
                  <a:latin typeface="Lato Heavy"/>
                </a:rPr>
                <a:t>Bazı</a:t>
              </a:r>
              <a:r>
                <a:rPr lang="en-US" sz="2800" dirty="0">
                  <a:solidFill>
                    <a:srgbClr val="FFFFFF">
                      <a:alpha val="60000"/>
                    </a:srgbClr>
                  </a:solidFill>
                  <a:latin typeface="Lato Heavy"/>
                </a:rPr>
                <a:t> </a:t>
              </a:r>
              <a:r>
                <a:rPr lang="en-US" sz="2800" dirty="0" err="1">
                  <a:solidFill>
                    <a:srgbClr val="FFFFFF">
                      <a:alpha val="60000"/>
                    </a:srgbClr>
                  </a:solidFill>
                  <a:latin typeface="Lato Heavy"/>
                </a:rPr>
                <a:t>Kelime</a:t>
              </a:r>
              <a:r>
                <a:rPr lang="en-US" sz="2800" dirty="0">
                  <a:solidFill>
                    <a:srgbClr val="FFFFFF">
                      <a:alpha val="60000"/>
                    </a:srgbClr>
                  </a:solidFill>
                  <a:latin typeface="Lato Heavy"/>
                </a:rPr>
                <a:t> </a:t>
              </a:r>
              <a:r>
                <a:rPr lang="en-US" sz="2800" dirty="0" err="1">
                  <a:solidFill>
                    <a:srgbClr val="FFFFFF">
                      <a:alpha val="60000"/>
                    </a:srgbClr>
                  </a:solidFill>
                  <a:latin typeface="Lato Heavy"/>
                </a:rPr>
                <a:t>ve</a:t>
              </a:r>
              <a:r>
                <a:rPr lang="en-US" sz="2800" dirty="0">
                  <a:solidFill>
                    <a:srgbClr val="FFFFFF">
                      <a:alpha val="60000"/>
                    </a:srgbClr>
                  </a:solidFill>
                  <a:latin typeface="Lato Heavy"/>
                </a:rPr>
                <a:t> </a:t>
              </a:r>
              <a:r>
                <a:rPr lang="en-US" sz="2800" dirty="0" err="1">
                  <a:solidFill>
                    <a:srgbClr val="FFFFFF">
                      <a:alpha val="60000"/>
                    </a:srgbClr>
                  </a:solidFill>
                  <a:latin typeface="Lato Heavy"/>
                </a:rPr>
                <a:t>Eklerin</a:t>
              </a:r>
              <a:r>
                <a:rPr lang="en-US" sz="2800" dirty="0">
                  <a:solidFill>
                    <a:srgbClr val="FFFFFF">
                      <a:alpha val="60000"/>
                    </a:srgbClr>
                  </a:solidFill>
                  <a:latin typeface="Lato Heavy"/>
                </a:rPr>
                <a:t> </a:t>
              </a:r>
              <a:r>
                <a:rPr lang="en-US" sz="2800" dirty="0" err="1">
                  <a:solidFill>
                    <a:srgbClr val="FFFFFF">
                      <a:alpha val="60000"/>
                    </a:srgbClr>
                  </a:solidFill>
                  <a:latin typeface="Lato Heavy"/>
                </a:rPr>
                <a:t>Yazılışı</a:t>
              </a:r>
              <a:endParaRPr lang="en-US" sz="2800" dirty="0">
                <a:solidFill>
                  <a:srgbClr val="FFFFFF">
                    <a:alpha val="60000"/>
                  </a:srgbClr>
                </a:solidFill>
                <a:latin typeface="Lato Heavy"/>
              </a:endParaRPr>
            </a:p>
          </p:txBody>
        </p:sp>
        <p:sp>
          <p:nvSpPr>
            <p:cNvPr id="31"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3</a:t>
              </a:r>
            </a:p>
          </p:txBody>
        </p:sp>
      </p:grpSp>
    </p:spTree>
    <p:extLst>
      <p:ext uri="{BB962C8B-B14F-4D97-AF65-F5344CB8AC3E}">
        <p14:creationId xmlns:p14="http://schemas.microsoft.com/office/powerpoint/2010/main" val="955096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1380604"/>
            <a:ext cx="14684498" cy="7730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r>
              <a:rPr lang="tr-TR" sz="3600" b="1" dirty="0" smtClean="0" bmk="">
                <a:solidFill>
                  <a:schemeClr val="tx2">
                    <a:lumMod val="75000"/>
                  </a:schemeClr>
                </a:solidFill>
                <a:latin typeface="Calibri" pitchFamily="34" charset="0"/>
                <a:ea typeface="Times New Roman" pitchFamily="18" charset="0"/>
                <a:cs typeface="Calibri" pitchFamily="34" charset="0"/>
              </a:rPr>
              <a:t>	</a:t>
            </a:r>
            <a:r>
              <a:rPr lang="tr-TR" sz="3600" b="1" dirty="0" bmk="">
                <a:solidFill>
                  <a:schemeClr val="tx2">
                    <a:lumMod val="75000"/>
                  </a:schemeClr>
                </a:solidFill>
                <a:latin typeface="Calibri" pitchFamily="34" charset="0"/>
                <a:ea typeface="Times New Roman" pitchFamily="18" charset="0"/>
                <a:cs typeface="Calibri" pitchFamily="34" charset="0"/>
              </a:rPr>
              <a:t>Bağlaç Olan </a:t>
            </a:r>
            <a:r>
              <a:rPr lang="tr-TR" sz="3600" b="1" dirty="0" err="1" bmk="">
                <a:solidFill>
                  <a:schemeClr val="tx2">
                    <a:lumMod val="75000"/>
                  </a:schemeClr>
                </a:solidFill>
                <a:latin typeface="Calibri" pitchFamily="34" charset="0"/>
                <a:ea typeface="Times New Roman" pitchFamily="18" charset="0"/>
                <a:cs typeface="Calibri" pitchFamily="34" charset="0"/>
              </a:rPr>
              <a:t>ki’nin</a:t>
            </a:r>
            <a:r>
              <a:rPr lang="tr-TR" sz="3600" b="1" dirty="0" bmk="">
                <a:solidFill>
                  <a:schemeClr val="tx2">
                    <a:lumMod val="75000"/>
                  </a:schemeClr>
                </a:solidFill>
                <a:latin typeface="Calibri" pitchFamily="34" charset="0"/>
                <a:ea typeface="Times New Roman" pitchFamily="18" charset="0"/>
                <a:cs typeface="Calibri" pitchFamily="34" charset="0"/>
              </a:rPr>
              <a:t> Yazılışı</a:t>
            </a:r>
          </a:p>
          <a:p>
            <a:pPr>
              <a:spcBef>
                <a:spcPts val="1200"/>
              </a:spcBef>
            </a:pPr>
            <a:r>
              <a:rPr lang="tr-TR" sz="2800" dirty="0" smtClean="0"/>
              <a:t>	Bağlaç </a:t>
            </a:r>
            <a:r>
              <a:rPr lang="tr-TR" sz="2800" dirty="0"/>
              <a:t>olan </a:t>
            </a:r>
            <a:r>
              <a:rPr lang="tr-TR" sz="2800" i="1" dirty="0"/>
              <a:t>ki</a:t>
            </a:r>
            <a:r>
              <a:rPr lang="tr-TR" sz="2800" dirty="0"/>
              <a:t> ayrı yazılır: </a:t>
            </a:r>
            <a:r>
              <a:rPr lang="tr-TR" sz="2800" i="1" dirty="0"/>
              <a:t>bilmem ki, demek ki, kaldı ki </a:t>
            </a:r>
            <a:r>
              <a:rPr lang="tr-TR" sz="2800" dirty="0"/>
              <a:t>vb.</a:t>
            </a:r>
          </a:p>
          <a:p>
            <a:r>
              <a:rPr lang="tr-TR" sz="2800" i="1" dirty="0"/>
              <a:t>Türk dili, dillerin en zenginlerindendir; yeter ki bu dil, şuurla işlen­sin. </a:t>
            </a:r>
            <a:r>
              <a:rPr lang="tr-TR" sz="2800" dirty="0"/>
              <a:t>(Atatürk)</a:t>
            </a:r>
          </a:p>
          <a:p>
            <a:r>
              <a:rPr lang="tr-TR" sz="2800" i="1" dirty="0"/>
              <a:t>Geçmiş zaman olur ki hayali cihan değer.</a:t>
            </a:r>
            <a:endParaRPr lang="tr-TR" sz="2800" dirty="0"/>
          </a:p>
          <a:p>
            <a:pPr>
              <a:spcBef>
                <a:spcPts val="1200"/>
              </a:spcBef>
            </a:pPr>
            <a:r>
              <a:rPr lang="tr-TR" sz="2800" dirty="0" smtClean="0"/>
              <a:t>	Birkaç </a:t>
            </a:r>
            <a:r>
              <a:rPr lang="tr-TR" sz="2800" dirty="0"/>
              <a:t>örnekte </a:t>
            </a:r>
            <a:r>
              <a:rPr lang="tr-TR" sz="2800" i="1" dirty="0"/>
              <a:t>ki</a:t>
            </a:r>
            <a:r>
              <a:rPr lang="tr-TR" sz="2800" dirty="0"/>
              <a:t> bağlacı kalıplaşmış olduğu için bitişik yazılır: </a:t>
            </a:r>
            <a:r>
              <a:rPr lang="tr-TR" sz="2800" i="1" dirty="0"/>
              <a:t>belki, çünkü, hâlbuki, mademki, meğerki, oysaki, </a:t>
            </a:r>
            <a:r>
              <a:rPr lang="tr-TR" sz="2800" i="1" dirty="0" smtClean="0"/>
              <a:t>sanki, illaki.</a:t>
            </a:r>
            <a:r>
              <a:rPr lang="tr-TR" sz="2800" dirty="0"/>
              <a:t> Bu örnekler­den </a:t>
            </a:r>
            <a:r>
              <a:rPr lang="tr-TR" sz="2800" i="1" dirty="0"/>
              <a:t>çünkü</a:t>
            </a:r>
            <a:r>
              <a:rPr lang="tr-TR" sz="2800" dirty="0"/>
              <a:t> sözünde ek aynı zamanda küçük ünlü uyumuna uymuştur.</a:t>
            </a:r>
          </a:p>
          <a:p>
            <a:pPr>
              <a:spcBef>
                <a:spcPts val="1200"/>
              </a:spcBef>
            </a:pPr>
            <a:r>
              <a:rPr lang="tr-TR" sz="2800" dirty="0" smtClean="0"/>
              <a:t>	Şüphe </a:t>
            </a:r>
            <a:r>
              <a:rPr lang="tr-TR" sz="2800" dirty="0"/>
              <a:t>ve pekiştirme göreviyle kullanılan </a:t>
            </a:r>
            <a:r>
              <a:rPr lang="tr-TR" sz="2800" i="1" dirty="0"/>
              <a:t>ki</a:t>
            </a:r>
            <a:r>
              <a:rPr lang="tr-TR" sz="2800" dirty="0"/>
              <a:t> sözü de ayrı yazılır: </a:t>
            </a:r>
            <a:r>
              <a:rPr lang="tr-TR" sz="2800" i="1" dirty="0"/>
              <a:t>Ders bitti, zil çaldı mı ki? Seni öyle göreceğim geldi ki</a:t>
            </a:r>
            <a:r>
              <a:rPr lang="tr-TR" sz="2800" i="1" dirty="0" smtClean="0"/>
              <a:t>.</a:t>
            </a:r>
          </a:p>
          <a:p>
            <a:pPr>
              <a:spcBef>
                <a:spcPts val="1200"/>
              </a:spcBef>
            </a:pPr>
            <a:endParaRPr lang="tr-TR" sz="2800" i="1" dirty="0"/>
          </a:p>
          <a:p>
            <a:pPr>
              <a:spcBef>
                <a:spcPts val="1200"/>
              </a:spcBef>
            </a:pPr>
            <a:r>
              <a:rPr lang="tr-TR" sz="2800" i="1" dirty="0"/>
              <a:t>	</a:t>
            </a:r>
            <a:r>
              <a:rPr lang="tr-TR" sz="2800" i="1" dirty="0" smtClean="0"/>
              <a:t>Zamir Olan -ki</a:t>
            </a:r>
          </a:p>
          <a:p>
            <a:pPr>
              <a:spcBef>
                <a:spcPts val="1200"/>
              </a:spcBef>
            </a:pPr>
            <a:r>
              <a:rPr lang="tr-TR" sz="2800" i="1" dirty="0"/>
              <a:t>	</a:t>
            </a:r>
            <a:r>
              <a:rPr lang="tr-TR" sz="2800" i="1" dirty="0" smtClean="0"/>
              <a:t>Sıfat Yapan -ki</a:t>
            </a:r>
            <a:endParaRPr lang="tr-TR" sz="2800" dirty="0"/>
          </a:p>
          <a:p>
            <a:endParaRPr lang="tr-TR" sz="2400" dirty="0"/>
          </a:p>
          <a:p>
            <a:pPr>
              <a:spcBef>
                <a:spcPts val="1200"/>
              </a:spcBef>
            </a:pPr>
            <a:endParaRPr lang="tr-TR" dirty="0" smtClean="0"/>
          </a:p>
          <a:p>
            <a:pPr>
              <a:spcBef>
                <a:spcPts val="1200"/>
              </a:spcBef>
            </a:pPr>
            <a:endParaRPr kumimoji="0" lang="tr-TR" sz="2400" b="0" i="0" u="none" strike="noStrike" cap="none" normalizeH="0" baseline="0" dirty="0" smtClean="0">
              <a:ln>
                <a:noFill/>
              </a:ln>
              <a:solidFill>
                <a:schemeClr val="tx1"/>
              </a:solidFill>
              <a:effectLst/>
              <a:cs typeface="Arial" pitchFamily="34" charset="0"/>
            </a:endParaRPr>
          </a:p>
        </p:txBody>
      </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a:t>
            </a:r>
            <a:r>
              <a:rPr lang="tr-TR" sz="1100" dirty="0"/>
              <a:t>Bağlaç Olan </a:t>
            </a:r>
            <a:r>
              <a:rPr lang="tr-TR" sz="1100" i="1" dirty="0" err="1"/>
              <a:t>ki</a:t>
            </a:r>
            <a:r>
              <a:rPr lang="tr-TR" sz="1100" dirty="0" err="1"/>
              <a:t>’nin</a:t>
            </a:r>
            <a:r>
              <a:rPr lang="tr-TR" sz="1100" dirty="0"/>
              <a:t> Yazılışı</a:t>
            </a:r>
          </a:p>
          <a:p>
            <a:r>
              <a:rPr lang="tr-TR" sz="1100" i="1" dirty="0"/>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solidFill>
                  <a:schemeClr val="bg1"/>
                </a:solidFill>
              </a:rPr>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grpSp>
        <p:nvGrpSpPr>
          <p:cNvPr id="28" name="Group 16"/>
          <p:cNvGrpSpPr/>
          <p:nvPr/>
        </p:nvGrpSpPr>
        <p:grpSpPr>
          <a:xfrm>
            <a:off x="17262707" y="1799808"/>
            <a:ext cx="1337706" cy="6997312"/>
            <a:chOff x="0" y="0"/>
            <a:chExt cx="1783607" cy="9329749"/>
          </a:xfrm>
        </p:grpSpPr>
        <p:pic>
          <p:nvPicPr>
            <p:cNvPr id="29"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30" name="TextBox 18"/>
            <p:cNvSpPr txBox="1"/>
            <p:nvPr/>
          </p:nvSpPr>
          <p:spPr>
            <a:xfrm rot="-5400000">
              <a:off x="-3578914" y="4574936"/>
              <a:ext cx="8931909" cy="577715"/>
            </a:xfrm>
            <a:prstGeom prst="rect">
              <a:avLst/>
            </a:prstGeom>
          </p:spPr>
          <p:txBody>
            <a:bodyPr lIns="0" tIns="0" rIns="0" bIns="0" rtlCol="0" anchor="t">
              <a:spAutoFit/>
            </a:bodyPr>
            <a:lstStyle/>
            <a:p>
              <a:pPr algn="ctr">
                <a:lnSpc>
                  <a:spcPts val="2800"/>
                </a:lnSpc>
              </a:pPr>
              <a:r>
                <a:rPr lang="en-US" sz="2800" dirty="0" err="1">
                  <a:solidFill>
                    <a:srgbClr val="FFFFFF">
                      <a:alpha val="60000"/>
                    </a:srgbClr>
                  </a:solidFill>
                  <a:latin typeface="Lato Heavy"/>
                </a:rPr>
                <a:t>Bazı</a:t>
              </a:r>
              <a:r>
                <a:rPr lang="en-US" sz="2800" dirty="0">
                  <a:solidFill>
                    <a:srgbClr val="FFFFFF">
                      <a:alpha val="60000"/>
                    </a:srgbClr>
                  </a:solidFill>
                  <a:latin typeface="Lato Heavy"/>
                </a:rPr>
                <a:t> </a:t>
              </a:r>
              <a:r>
                <a:rPr lang="en-US" sz="2800" dirty="0" err="1">
                  <a:solidFill>
                    <a:srgbClr val="FFFFFF">
                      <a:alpha val="60000"/>
                    </a:srgbClr>
                  </a:solidFill>
                  <a:latin typeface="Lato Heavy"/>
                </a:rPr>
                <a:t>Kelime</a:t>
              </a:r>
              <a:r>
                <a:rPr lang="en-US" sz="2800" dirty="0">
                  <a:solidFill>
                    <a:srgbClr val="FFFFFF">
                      <a:alpha val="60000"/>
                    </a:srgbClr>
                  </a:solidFill>
                  <a:latin typeface="Lato Heavy"/>
                </a:rPr>
                <a:t> </a:t>
              </a:r>
              <a:r>
                <a:rPr lang="en-US" sz="2800" dirty="0" err="1">
                  <a:solidFill>
                    <a:srgbClr val="FFFFFF">
                      <a:alpha val="60000"/>
                    </a:srgbClr>
                  </a:solidFill>
                  <a:latin typeface="Lato Heavy"/>
                </a:rPr>
                <a:t>ve</a:t>
              </a:r>
              <a:r>
                <a:rPr lang="en-US" sz="2800" dirty="0">
                  <a:solidFill>
                    <a:srgbClr val="FFFFFF">
                      <a:alpha val="60000"/>
                    </a:srgbClr>
                  </a:solidFill>
                  <a:latin typeface="Lato Heavy"/>
                </a:rPr>
                <a:t> </a:t>
              </a:r>
              <a:r>
                <a:rPr lang="en-US" sz="2800" dirty="0" err="1">
                  <a:solidFill>
                    <a:srgbClr val="FFFFFF">
                      <a:alpha val="60000"/>
                    </a:srgbClr>
                  </a:solidFill>
                  <a:latin typeface="Lato Heavy"/>
                </a:rPr>
                <a:t>Eklerin</a:t>
              </a:r>
              <a:r>
                <a:rPr lang="en-US" sz="2800" dirty="0">
                  <a:solidFill>
                    <a:srgbClr val="FFFFFF">
                      <a:alpha val="60000"/>
                    </a:srgbClr>
                  </a:solidFill>
                  <a:latin typeface="Lato Heavy"/>
                </a:rPr>
                <a:t> </a:t>
              </a:r>
              <a:r>
                <a:rPr lang="en-US" sz="2800" dirty="0" err="1">
                  <a:solidFill>
                    <a:srgbClr val="FFFFFF">
                      <a:alpha val="60000"/>
                    </a:srgbClr>
                  </a:solidFill>
                  <a:latin typeface="Lato Heavy"/>
                </a:rPr>
                <a:t>Yazılışı</a:t>
              </a:r>
              <a:endParaRPr lang="en-US" sz="2800" dirty="0">
                <a:solidFill>
                  <a:srgbClr val="FFFFFF">
                    <a:alpha val="60000"/>
                  </a:srgbClr>
                </a:solidFill>
                <a:latin typeface="Lato Heavy"/>
              </a:endParaRPr>
            </a:p>
          </p:txBody>
        </p:sp>
        <p:sp>
          <p:nvSpPr>
            <p:cNvPr id="31"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3</a:t>
              </a:r>
            </a:p>
          </p:txBody>
        </p:sp>
      </p:grpSp>
    </p:spTree>
    <p:extLst>
      <p:ext uri="{BB962C8B-B14F-4D97-AF65-F5344CB8AC3E}">
        <p14:creationId xmlns:p14="http://schemas.microsoft.com/office/powerpoint/2010/main" val="5316200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1734552"/>
            <a:ext cx="14684498" cy="7022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r>
              <a:rPr lang="tr-TR" sz="3600" b="1" dirty="0" smtClean="0" bmk="">
                <a:solidFill>
                  <a:schemeClr val="tx2">
                    <a:lumMod val="75000"/>
                  </a:schemeClr>
                </a:solidFill>
                <a:latin typeface="Calibri" pitchFamily="34" charset="0"/>
                <a:ea typeface="Times New Roman" pitchFamily="18" charset="0"/>
                <a:cs typeface="Calibri" pitchFamily="34" charset="0"/>
              </a:rPr>
              <a:t>	Fiil </a:t>
            </a:r>
            <a:r>
              <a:rPr lang="tr-TR" sz="3600" b="1" dirty="0" bmk="">
                <a:solidFill>
                  <a:schemeClr val="tx2">
                    <a:lumMod val="75000"/>
                  </a:schemeClr>
                </a:solidFill>
                <a:latin typeface="Calibri" pitchFamily="34" charset="0"/>
                <a:ea typeface="Times New Roman" pitchFamily="18" charset="0"/>
                <a:cs typeface="Calibri" pitchFamily="34" charset="0"/>
              </a:rPr>
              <a:t>Çekimi ile İlgili Yazılışlar</a:t>
            </a:r>
          </a:p>
          <a:p>
            <a:r>
              <a:rPr lang="tr-TR" sz="2800" i="1" dirty="0" smtClean="0"/>
              <a:t>	-</a:t>
            </a:r>
            <a:r>
              <a:rPr lang="tr-TR" sz="2800" i="1" dirty="0"/>
              <a:t>a / -e, -</a:t>
            </a:r>
            <a:r>
              <a:rPr lang="tr-TR" sz="2800" i="1" dirty="0" err="1"/>
              <a:t>acak</a:t>
            </a:r>
            <a:r>
              <a:rPr lang="tr-TR" sz="2800" i="1" dirty="0"/>
              <a:t> / -</a:t>
            </a:r>
            <a:r>
              <a:rPr lang="tr-TR" sz="2800" i="1" dirty="0" err="1"/>
              <a:t>ecek</a:t>
            </a:r>
            <a:r>
              <a:rPr lang="tr-TR" sz="2800" i="1" dirty="0"/>
              <a:t>, -ayım / -</a:t>
            </a:r>
            <a:r>
              <a:rPr lang="tr-TR" sz="2800" i="1" dirty="0" err="1"/>
              <a:t>eyim</a:t>
            </a:r>
            <a:r>
              <a:rPr lang="tr-TR" sz="2800" i="1" dirty="0"/>
              <a:t>, -alım / -elim, -an / -en </a:t>
            </a:r>
            <a:r>
              <a:rPr lang="tr-TR" sz="2800" dirty="0"/>
              <a:t>vb. eklerden önce gelen ünlü veya ekin geniş ünlüsü söyleyişe bakılmaksızın </a:t>
            </a:r>
            <a:r>
              <a:rPr lang="tr-TR" sz="2800" i="1" dirty="0"/>
              <a:t>a / e</a:t>
            </a:r>
            <a:r>
              <a:rPr lang="tr-TR" sz="2800" dirty="0"/>
              <a:t> ile yazılır: </a:t>
            </a:r>
            <a:r>
              <a:rPr lang="tr-TR" sz="2800" i="1" dirty="0"/>
              <a:t>başlaya, gelmeye; başlayacağım, gelmeyeceksin; başlayayım, geleyim; başlayalım, gelmeyelim; başlayan, gelmeyen</a:t>
            </a:r>
            <a:r>
              <a:rPr lang="tr-TR" sz="2800" dirty="0"/>
              <a:t> vb</a:t>
            </a:r>
            <a:r>
              <a:rPr lang="tr-TR" sz="2800" dirty="0" smtClean="0"/>
              <a:t>.</a:t>
            </a:r>
          </a:p>
          <a:p>
            <a:endParaRPr lang="tr-TR" sz="2800" dirty="0"/>
          </a:p>
          <a:p>
            <a:r>
              <a:rPr lang="tr-TR" sz="4000" b="1" dirty="0" smtClean="0" bmk="">
                <a:solidFill>
                  <a:schemeClr val="tx2">
                    <a:lumMod val="75000"/>
                  </a:schemeClr>
                </a:solidFill>
                <a:latin typeface="Calibri" pitchFamily="34" charset="0"/>
                <a:ea typeface="Times New Roman" pitchFamily="18" charset="0"/>
                <a:cs typeface="Calibri" pitchFamily="34" charset="0"/>
              </a:rPr>
              <a:t>	</a:t>
            </a:r>
            <a:r>
              <a:rPr lang="tr-TR" sz="3600" b="1" dirty="0" smtClean="0" bmk="">
                <a:solidFill>
                  <a:schemeClr val="tx2">
                    <a:lumMod val="75000"/>
                  </a:schemeClr>
                </a:solidFill>
                <a:latin typeface="Calibri" pitchFamily="34" charset="0"/>
                <a:ea typeface="Times New Roman" pitchFamily="18" charset="0"/>
                <a:cs typeface="Calibri" pitchFamily="34" charset="0"/>
              </a:rPr>
              <a:t>Mastarlara </a:t>
            </a:r>
            <a:r>
              <a:rPr lang="tr-TR" sz="3600" b="1" dirty="0" bmk="">
                <a:solidFill>
                  <a:schemeClr val="tx2">
                    <a:lumMod val="75000"/>
                  </a:schemeClr>
                </a:solidFill>
                <a:latin typeface="Calibri" pitchFamily="34" charset="0"/>
                <a:ea typeface="Times New Roman" pitchFamily="18" charset="0"/>
                <a:cs typeface="Calibri" pitchFamily="34" charset="0"/>
              </a:rPr>
              <a:t>Gelen Eklerin Yazılışı</a:t>
            </a:r>
          </a:p>
          <a:p>
            <a:r>
              <a:rPr lang="tr-TR" sz="2800" i="1" dirty="0" smtClean="0"/>
              <a:t>	-</a:t>
            </a:r>
            <a:r>
              <a:rPr lang="tr-TR" sz="2800" i="1" dirty="0" err="1"/>
              <a:t>ma</a:t>
            </a:r>
            <a:r>
              <a:rPr lang="tr-TR" sz="2800" i="1" dirty="0"/>
              <a:t> / -me </a:t>
            </a:r>
            <a:r>
              <a:rPr lang="tr-TR" sz="2800" dirty="0"/>
              <a:t>ile biten mastarlardan sonra</a:t>
            </a:r>
            <a:r>
              <a:rPr lang="tr-TR" sz="2800" i="1" dirty="0"/>
              <a:t> -a / -e, -ı / -i </a:t>
            </a:r>
            <a:r>
              <a:rPr lang="tr-TR" sz="2800" dirty="0"/>
              <a:t>eklerinden biri geldiğinde araya</a:t>
            </a:r>
            <a:r>
              <a:rPr lang="tr-TR" sz="2800" i="1" dirty="0"/>
              <a:t> y</a:t>
            </a:r>
            <a:r>
              <a:rPr lang="tr-TR" sz="2800" dirty="0"/>
              <a:t> koruyucu ünsüzü girer: </a:t>
            </a:r>
            <a:r>
              <a:rPr lang="tr-TR" sz="2800" i="1" dirty="0"/>
              <a:t>çalışma-y-a, darılma-y-ı, kalaylama-y-a, okuma-y-a; görme-y-i, gülme-y-i, sevme-y-e, silme-y-i</a:t>
            </a:r>
            <a:r>
              <a:rPr lang="tr-TR" sz="2800" dirty="0"/>
              <a:t> vb.</a:t>
            </a:r>
          </a:p>
          <a:p>
            <a:endParaRPr lang="tr-TR" sz="2400" dirty="0" smtClean="0"/>
          </a:p>
          <a:p>
            <a:r>
              <a:rPr lang="tr-TR" sz="2400" dirty="0"/>
              <a:t>	</a:t>
            </a:r>
            <a:r>
              <a:rPr lang="tr-TR" sz="3600" b="1" dirty="0" bmk="">
                <a:solidFill>
                  <a:schemeClr val="tx2">
                    <a:lumMod val="75000"/>
                  </a:schemeClr>
                </a:solidFill>
                <a:latin typeface="Calibri" pitchFamily="34" charset="0"/>
                <a:ea typeface="Times New Roman" pitchFamily="18" charset="0"/>
                <a:cs typeface="Calibri" pitchFamily="34" charset="0"/>
              </a:rPr>
              <a:t>Pekiştirmeli Sözlerin Yazılışı</a:t>
            </a:r>
          </a:p>
          <a:p>
            <a:r>
              <a:rPr lang="tr-TR" sz="2800" i="1" dirty="0" smtClean="0"/>
              <a:t>	Sıfat </a:t>
            </a:r>
            <a:r>
              <a:rPr lang="tr-TR" sz="2800" i="1" dirty="0"/>
              <a:t>veya zarf görevindeki pekiştirmeli sözler bitişik yazılır: apaçık, apak, büsbütün, çepeçevre, çırılçıplak, dümdüz, düpedüz, gömgök, güpegündüz, kapkara, kupkuru, masmavi, mosmor, paramparça, sapasağlam, sapsarı, sırıl­sıklam, sırsıklam, sipsivri, yemyeşil vb.</a:t>
            </a:r>
          </a:p>
          <a:p>
            <a:endParaRPr lang="tr-TR" sz="2400" dirty="0"/>
          </a:p>
        </p:txBody>
      </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a:t>
            </a:r>
            <a:r>
              <a:rPr lang="tr-TR" sz="1100" dirty="0"/>
              <a:t>Fiil Çekimi ile İlgili Yazılışlar</a:t>
            </a:r>
          </a:p>
          <a:p>
            <a:r>
              <a:rPr lang="tr-TR" sz="1100" dirty="0"/>
              <a:t>   Mastarlara Gelen Eklerin Yazılışı</a:t>
            </a:r>
          </a:p>
          <a:p>
            <a:r>
              <a:rPr lang="tr-TR" sz="1100" dirty="0">
                <a:solidFill>
                  <a:schemeClr val="bg1"/>
                </a:solidFill>
              </a:rPr>
              <a:t>   Ek Fiilin Yazılışı</a:t>
            </a:r>
          </a:p>
          <a:p>
            <a:r>
              <a:rPr lang="tr-TR" sz="1100" dirty="0">
                <a:solidFill>
                  <a:schemeClr val="bg1"/>
                </a:solidFill>
              </a:rPr>
              <a:t>   </a:t>
            </a:r>
            <a:r>
              <a:rPr lang="tr-TR" sz="1100" dirty="0"/>
              <a:t>Pekiştirmeli Sözlerin </a:t>
            </a:r>
            <a:r>
              <a:rPr lang="tr-TR" sz="1100" dirty="0" smtClean="0"/>
              <a:t>Yazılışı</a:t>
            </a:r>
          </a:p>
          <a:p>
            <a:pPr>
              <a:spcAft>
                <a:spcPts val="1200"/>
              </a:spcAft>
            </a:pPr>
            <a:r>
              <a:rPr lang="tr-TR" sz="1100" b="1" i="1" dirty="0">
                <a:solidFill>
                  <a:schemeClr val="bg1"/>
                </a:solidFill>
              </a:rPr>
              <a:t>4. SAYILARIN YAZILIŞI</a:t>
            </a:r>
          </a:p>
          <a:p>
            <a:pPr>
              <a:spcAft>
                <a:spcPts val="1200"/>
              </a:spcAft>
            </a:pPr>
            <a:r>
              <a:rPr lang="tr-TR" sz="1100" b="1" i="1" dirty="0">
                <a:solidFill>
                  <a:schemeClr val="bg1"/>
                </a:solidFill>
              </a:rPr>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grpSp>
        <p:nvGrpSpPr>
          <p:cNvPr id="28" name="Group 16"/>
          <p:cNvGrpSpPr/>
          <p:nvPr/>
        </p:nvGrpSpPr>
        <p:grpSpPr>
          <a:xfrm>
            <a:off x="17262707" y="1799808"/>
            <a:ext cx="1337706" cy="6997312"/>
            <a:chOff x="0" y="0"/>
            <a:chExt cx="1783607" cy="9329749"/>
          </a:xfrm>
        </p:grpSpPr>
        <p:pic>
          <p:nvPicPr>
            <p:cNvPr id="29"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30" name="TextBox 18"/>
            <p:cNvSpPr txBox="1"/>
            <p:nvPr/>
          </p:nvSpPr>
          <p:spPr>
            <a:xfrm rot="-5400000">
              <a:off x="-3578914" y="4574936"/>
              <a:ext cx="8931909" cy="577715"/>
            </a:xfrm>
            <a:prstGeom prst="rect">
              <a:avLst/>
            </a:prstGeom>
          </p:spPr>
          <p:txBody>
            <a:bodyPr lIns="0" tIns="0" rIns="0" bIns="0" rtlCol="0" anchor="t">
              <a:spAutoFit/>
            </a:bodyPr>
            <a:lstStyle/>
            <a:p>
              <a:pPr algn="ctr">
                <a:lnSpc>
                  <a:spcPts val="2800"/>
                </a:lnSpc>
              </a:pPr>
              <a:r>
                <a:rPr lang="en-US" sz="2800" dirty="0" err="1">
                  <a:solidFill>
                    <a:srgbClr val="FFFFFF">
                      <a:alpha val="60000"/>
                    </a:srgbClr>
                  </a:solidFill>
                  <a:latin typeface="Lato Heavy"/>
                </a:rPr>
                <a:t>Bazı</a:t>
              </a:r>
              <a:r>
                <a:rPr lang="en-US" sz="2800" dirty="0">
                  <a:solidFill>
                    <a:srgbClr val="FFFFFF">
                      <a:alpha val="60000"/>
                    </a:srgbClr>
                  </a:solidFill>
                  <a:latin typeface="Lato Heavy"/>
                </a:rPr>
                <a:t> </a:t>
              </a:r>
              <a:r>
                <a:rPr lang="en-US" sz="2800" dirty="0" err="1">
                  <a:solidFill>
                    <a:srgbClr val="FFFFFF">
                      <a:alpha val="60000"/>
                    </a:srgbClr>
                  </a:solidFill>
                  <a:latin typeface="Lato Heavy"/>
                </a:rPr>
                <a:t>Kelime</a:t>
              </a:r>
              <a:r>
                <a:rPr lang="en-US" sz="2800" dirty="0">
                  <a:solidFill>
                    <a:srgbClr val="FFFFFF">
                      <a:alpha val="60000"/>
                    </a:srgbClr>
                  </a:solidFill>
                  <a:latin typeface="Lato Heavy"/>
                </a:rPr>
                <a:t> </a:t>
              </a:r>
              <a:r>
                <a:rPr lang="en-US" sz="2800" dirty="0" err="1">
                  <a:solidFill>
                    <a:srgbClr val="FFFFFF">
                      <a:alpha val="60000"/>
                    </a:srgbClr>
                  </a:solidFill>
                  <a:latin typeface="Lato Heavy"/>
                </a:rPr>
                <a:t>ve</a:t>
              </a:r>
              <a:r>
                <a:rPr lang="en-US" sz="2800" dirty="0">
                  <a:solidFill>
                    <a:srgbClr val="FFFFFF">
                      <a:alpha val="60000"/>
                    </a:srgbClr>
                  </a:solidFill>
                  <a:latin typeface="Lato Heavy"/>
                </a:rPr>
                <a:t> </a:t>
              </a:r>
              <a:r>
                <a:rPr lang="en-US" sz="2800" dirty="0" err="1">
                  <a:solidFill>
                    <a:srgbClr val="FFFFFF">
                      <a:alpha val="60000"/>
                    </a:srgbClr>
                  </a:solidFill>
                  <a:latin typeface="Lato Heavy"/>
                </a:rPr>
                <a:t>Eklerin</a:t>
              </a:r>
              <a:r>
                <a:rPr lang="en-US" sz="2800" dirty="0">
                  <a:solidFill>
                    <a:srgbClr val="FFFFFF">
                      <a:alpha val="60000"/>
                    </a:srgbClr>
                  </a:solidFill>
                  <a:latin typeface="Lato Heavy"/>
                </a:rPr>
                <a:t> </a:t>
              </a:r>
              <a:r>
                <a:rPr lang="en-US" sz="2800" dirty="0" err="1">
                  <a:solidFill>
                    <a:srgbClr val="FFFFFF">
                      <a:alpha val="60000"/>
                    </a:srgbClr>
                  </a:solidFill>
                  <a:latin typeface="Lato Heavy"/>
                </a:rPr>
                <a:t>Yazılışı</a:t>
              </a:r>
              <a:endParaRPr lang="en-US" sz="2800" dirty="0">
                <a:solidFill>
                  <a:srgbClr val="FFFFFF">
                    <a:alpha val="60000"/>
                  </a:srgbClr>
                </a:solidFill>
                <a:latin typeface="Lato Heavy"/>
              </a:endParaRPr>
            </a:p>
          </p:txBody>
        </p:sp>
        <p:sp>
          <p:nvSpPr>
            <p:cNvPr id="31"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3</a:t>
              </a:r>
            </a:p>
          </p:txBody>
        </p:sp>
      </p:grpSp>
    </p:spTree>
    <p:extLst>
      <p:ext uri="{BB962C8B-B14F-4D97-AF65-F5344CB8AC3E}">
        <p14:creationId xmlns:p14="http://schemas.microsoft.com/office/powerpoint/2010/main" val="1536079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1072835"/>
            <a:ext cx="14684498" cy="8345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r>
              <a:rPr lang="tr-TR" sz="3600" b="1" dirty="0" smtClean="0" bmk="">
                <a:solidFill>
                  <a:schemeClr val="tx2">
                    <a:lumMod val="75000"/>
                  </a:schemeClr>
                </a:solidFill>
                <a:latin typeface="Calibri" pitchFamily="34" charset="0"/>
                <a:ea typeface="Times New Roman" pitchFamily="18" charset="0"/>
                <a:cs typeface="Calibri" pitchFamily="34" charset="0"/>
              </a:rPr>
              <a:t>	Ek </a:t>
            </a:r>
            <a:r>
              <a:rPr lang="tr-TR" sz="3600" b="1" dirty="0" bmk="">
                <a:solidFill>
                  <a:schemeClr val="tx2">
                    <a:lumMod val="75000"/>
                  </a:schemeClr>
                </a:solidFill>
                <a:latin typeface="Calibri" pitchFamily="34" charset="0"/>
                <a:ea typeface="Times New Roman" pitchFamily="18" charset="0"/>
                <a:cs typeface="Calibri" pitchFamily="34" charset="0"/>
              </a:rPr>
              <a:t>Fiilin Yazılışı</a:t>
            </a:r>
          </a:p>
          <a:p>
            <a:pPr>
              <a:spcBef>
                <a:spcPts val="1200"/>
              </a:spcBef>
            </a:pPr>
            <a:r>
              <a:rPr lang="tr-TR" sz="2800" dirty="0" smtClean="0"/>
              <a:t>	Ek </a:t>
            </a:r>
            <a:r>
              <a:rPr lang="tr-TR" sz="2800" dirty="0"/>
              <a:t>fiilin çekimli biçimleri </a:t>
            </a:r>
            <a:r>
              <a:rPr lang="tr-TR" sz="2800" i="1" dirty="0"/>
              <a:t>(idi, imiş, ise) </a:t>
            </a:r>
            <a:r>
              <a:rPr lang="tr-TR" sz="2800" dirty="0"/>
              <a:t>ayrı yazılabildiği gibi bitişik olarak da yazılabilir.</a:t>
            </a:r>
          </a:p>
          <a:p>
            <a:r>
              <a:rPr lang="tr-TR" sz="2800" dirty="0"/>
              <a:t>Ünsüzle biten kelimelere bitişik olarak yazıldığında </a:t>
            </a:r>
            <a:r>
              <a:rPr lang="tr-TR" sz="2800" i="1" dirty="0"/>
              <a:t>i </a:t>
            </a:r>
            <a:r>
              <a:rPr lang="tr-TR" sz="2800" dirty="0"/>
              <a:t>ünlüsü düşer, ayrıca büyük ünlü uyumuna uyar: </a:t>
            </a:r>
            <a:r>
              <a:rPr lang="tr-TR" sz="2800" i="1" dirty="0"/>
              <a:t>yorgun-</a:t>
            </a:r>
            <a:r>
              <a:rPr lang="tr-TR" sz="2800" i="1" dirty="0" err="1"/>
              <a:t>du</a:t>
            </a:r>
            <a:r>
              <a:rPr lang="tr-TR" sz="2800" i="1" dirty="0"/>
              <a:t> (yorgun idi), güzel-</a:t>
            </a:r>
            <a:r>
              <a:rPr lang="tr-TR" sz="2800" i="1" dirty="0" err="1"/>
              <a:t>miş</a:t>
            </a:r>
            <a:r>
              <a:rPr lang="tr-TR" sz="2800" i="1" dirty="0"/>
              <a:t> (güzel imiş), gelir-se (gelir ise) </a:t>
            </a:r>
            <a:r>
              <a:rPr lang="tr-TR" sz="2800" dirty="0"/>
              <a:t>vb.</a:t>
            </a:r>
          </a:p>
          <a:p>
            <a:pPr>
              <a:spcBef>
                <a:spcPts val="1200"/>
              </a:spcBef>
            </a:pPr>
            <a:r>
              <a:rPr lang="tr-TR" sz="2800" dirty="0" smtClean="0"/>
              <a:t>	Ünlüyle </a:t>
            </a:r>
            <a:r>
              <a:rPr lang="tr-TR" sz="2800" dirty="0"/>
              <a:t>biten kelimelere bitişik olarak yazıldığında araya y ünsüzü girer ve başındaki </a:t>
            </a:r>
            <a:r>
              <a:rPr lang="tr-TR" sz="2800" i="1" dirty="0"/>
              <a:t>i </a:t>
            </a:r>
            <a:r>
              <a:rPr lang="tr-TR" sz="2800" dirty="0"/>
              <a:t>ünlüsü düşer, ayrıca büyük ünlü uyumuna uyar: </a:t>
            </a:r>
            <a:r>
              <a:rPr lang="tr-TR" sz="2800" i="1" dirty="0"/>
              <a:t>sonuncu-y-</a:t>
            </a:r>
            <a:r>
              <a:rPr lang="tr-TR" sz="2800" i="1" dirty="0" err="1"/>
              <a:t>du</a:t>
            </a:r>
            <a:r>
              <a:rPr lang="tr-TR" sz="2800" i="1" dirty="0"/>
              <a:t> (sonuncu idi), yabancı-y-</a:t>
            </a:r>
            <a:r>
              <a:rPr lang="tr-TR" sz="2800" i="1" dirty="0" err="1"/>
              <a:t>mış</a:t>
            </a:r>
            <a:r>
              <a:rPr lang="tr-TR" sz="2800" i="1" dirty="0"/>
              <a:t> (yabancı imiş), ne-y-se (ne ise)</a:t>
            </a:r>
            <a:r>
              <a:rPr lang="tr-TR" sz="2800" dirty="0"/>
              <a:t> vb.</a:t>
            </a:r>
          </a:p>
          <a:p>
            <a:pPr>
              <a:spcBef>
                <a:spcPts val="1200"/>
              </a:spcBef>
            </a:pPr>
            <a:r>
              <a:rPr lang="tr-TR" sz="2800" dirty="0" smtClean="0"/>
              <a:t>	Ek-fiilin </a:t>
            </a:r>
            <a:r>
              <a:rPr lang="tr-TR" sz="2800" dirty="0"/>
              <a:t>zarf-fiil eki almış biçimi olan </a:t>
            </a:r>
            <a:r>
              <a:rPr lang="tr-TR" sz="2800" i="1" dirty="0"/>
              <a:t>iken </a:t>
            </a:r>
            <a:r>
              <a:rPr lang="tr-TR" sz="2800" dirty="0"/>
              <a:t>ayrı yazılabildiği gibi kelimelere eklenerek de </a:t>
            </a:r>
            <a:r>
              <a:rPr lang="tr-TR" sz="2800" dirty="0" smtClean="0"/>
              <a:t>yazılabilir. </a:t>
            </a:r>
          </a:p>
          <a:p>
            <a:pPr>
              <a:spcBef>
                <a:spcPts val="1200"/>
              </a:spcBef>
            </a:pPr>
            <a:r>
              <a:rPr lang="tr-TR" sz="2800" dirty="0" smtClean="0"/>
              <a:t>	Eklenerek </a:t>
            </a:r>
            <a:r>
              <a:rPr lang="tr-TR" sz="2800" dirty="0"/>
              <a:t>yazıldığında baştaki </a:t>
            </a:r>
            <a:r>
              <a:rPr lang="tr-TR" sz="2800" i="1" dirty="0"/>
              <a:t>i</a:t>
            </a:r>
            <a:r>
              <a:rPr lang="tr-TR" sz="2800" dirty="0"/>
              <a:t> düşer. Eklendiği kelimenin ünlüleri kalın olsa da </a:t>
            </a:r>
            <a:r>
              <a:rPr lang="tr-TR" sz="2800" i="1" dirty="0"/>
              <a:t>-</a:t>
            </a:r>
            <a:r>
              <a:rPr lang="tr-TR" sz="2800" i="1" dirty="0" err="1"/>
              <a:t>ken</a:t>
            </a:r>
            <a:r>
              <a:rPr lang="tr-TR" sz="2800" dirty="0"/>
              <a:t> zarf-fiil ekinin ünlüsü ince kalır: </a:t>
            </a:r>
            <a:r>
              <a:rPr lang="tr-TR" sz="2800" i="1" dirty="0"/>
              <a:t>başlayacak-</a:t>
            </a:r>
            <a:r>
              <a:rPr lang="tr-TR" sz="2800" i="1" dirty="0" err="1"/>
              <a:t>ken</a:t>
            </a:r>
            <a:r>
              <a:rPr lang="tr-TR" sz="2800" i="1" dirty="0"/>
              <a:t> (başlayacak iken), çalışıyor-</a:t>
            </a:r>
            <a:r>
              <a:rPr lang="tr-TR" sz="2800" i="1" dirty="0" err="1"/>
              <a:t>ken</a:t>
            </a:r>
            <a:r>
              <a:rPr lang="tr-TR" sz="2800" i="1" dirty="0"/>
              <a:t> (çalışıyor iken), durgun-</a:t>
            </a:r>
            <a:r>
              <a:rPr lang="tr-TR" sz="2800" i="1" dirty="0" err="1"/>
              <a:t>ken</a:t>
            </a:r>
            <a:r>
              <a:rPr lang="tr-TR" sz="2800" i="1" dirty="0"/>
              <a:t> (durgun iken), okur-</a:t>
            </a:r>
            <a:r>
              <a:rPr lang="tr-TR" sz="2800" i="1" dirty="0" err="1"/>
              <a:t>ken</a:t>
            </a:r>
            <a:r>
              <a:rPr lang="tr-TR" sz="2800" i="1" dirty="0"/>
              <a:t> (okur iken), olgun-</a:t>
            </a:r>
            <a:r>
              <a:rPr lang="tr-TR" sz="2800" i="1" dirty="0" err="1"/>
              <a:t>ken</a:t>
            </a:r>
            <a:r>
              <a:rPr lang="tr-TR" sz="2800" i="1" dirty="0"/>
              <a:t> (olgun iken), uyur-</a:t>
            </a:r>
            <a:r>
              <a:rPr lang="tr-TR" sz="2800" i="1" dirty="0" err="1"/>
              <a:t>ken</a:t>
            </a:r>
            <a:r>
              <a:rPr lang="tr-TR" sz="2800" i="1" dirty="0"/>
              <a:t> (uyur iken), yazar-</a:t>
            </a:r>
            <a:r>
              <a:rPr lang="tr-TR" sz="2800" i="1" dirty="0" err="1"/>
              <a:t>ken</a:t>
            </a:r>
            <a:r>
              <a:rPr lang="tr-TR" sz="2800" i="1" dirty="0"/>
              <a:t> (yazar iken); geliyor-</a:t>
            </a:r>
            <a:r>
              <a:rPr lang="tr-TR" sz="2800" i="1" dirty="0" err="1"/>
              <a:t>ken</a:t>
            </a:r>
            <a:r>
              <a:rPr lang="tr-TR" sz="2800" i="1" dirty="0"/>
              <a:t> (geliyor iken), gülmüş-</a:t>
            </a:r>
            <a:r>
              <a:rPr lang="tr-TR" sz="2800" i="1" dirty="0" err="1"/>
              <a:t>ken</a:t>
            </a:r>
            <a:r>
              <a:rPr lang="tr-TR" sz="2800" i="1" dirty="0"/>
              <a:t> (gülmüş iken), öğretmen-</a:t>
            </a:r>
            <a:r>
              <a:rPr lang="tr-TR" sz="2800" i="1" dirty="0" err="1"/>
              <a:t>ken</a:t>
            </a:r>
            <a:r>
              <a:rPr lang="tr-TR" sz="2800" i="1" dirty="0"/>
              <a:t> (öğretmen iken) </a:t>
            </a:r>
            <a:r>
              <a:rPr lang="tr-TR" sz="2800" dirty="0" smtClean="0"/>
              <a:t>vb.</a:t>
            </a:r>
          </a:p>
          <a:p>
            <a:pPr>
              <a:spcBef>
                <a:spcPts val="1200"/>
              </a:spcBef>
            </a:pPr>
            <a:r>
              <a:rPr lang="tr-TR" sz="2800" i="1" dirty="0"/>
              <a:t>	</a:t>
            </a:r>
            <a:r>
              <a:rPr lang="tr-TR" sz="2800" i="1" dirty="0" smtClean="0"/>
              <a:t>iken</a:t>
            </a:r>
            <a:r>
              <a:rPr lang="tr-TR" sz="2800" dirty="0" smtClean="0"/>
              <a:t>, ünlüyle biten </a:t>
            </a:r>
            <a:r>
              <a:rPr lang="tr-TR" sz="2800" dirty="0"/>
              <a:t>kelimelere bitişik olarak yazıldığında araya y ünsüzü girer ve başındaki </a:t>
            </a:r>
            <a:r>
              <a:rPr lang="tr-TR" sz="2800" i="1" dirty="0"/>
              <a:t>i </a:t>
            </a:r>
            <a:r>
              <a:rPr lang="tr-TR" sz="2800" dirty="0"/>
              <a:t>ünlüsü düşer: </a:t>
            </a:r>
            <a:r>
              <a:rPr lang="tr-TR" sz="2800" i="1" dirty="0"/>
              <a:t>evde-y-</a:t>
            </a:r>
            <a:r>
              <a:rPr lang="tr-TR" sz="2800" i="1" dirty="0" err="1"/>
              <a:t>ken</a:t>
            </a:r>
            <a:r>
              <a:rPr lang="tr-TR" sz="2800" i="1" dirty="0"/>
              <a:t> (evde iken), okulda-y-</a:t>
            </a:r>
            <a:r>
              <a:rPr lang="tr-TR" sz="2800" i="1" dirty="0" err="1"/>
              <a:t>ken</a:t>
            </a:r>
            <a:r>
              <a:rPr lang="tr-TR" sz="2800" i="1" dirty="0"/>
              <a:t> (okulda iken), okumakta-y-</a:t>
            </a:r>
            <a:r>
              <a:rPr lang="tr-TR" sz="2800" i="1" dirty="0" err="1"/>
              <a:t>ken</a:t>
            </a:r>
            <a:r>
              <a:rPr lang="tr-TR" sz="2800" i="1" dirty="0"/>
              <a:t> (okumakta iken), yolda-y-</a:t>
            </a:r>
            <a:r>
              <a:rPr lang="tr-TR" sz="2800" i="1" dirty="0" err="1"/>
              <a:t>ken</a:t>
            </a:r>
            <a:r>
              <a:rPr lang="tr-TR" sz="2800" i="1" dirty="0"/>
              <a:t> (yolda iken) </a:t>
            </a:r>
            <a:r>
              <a:rPr lang="tr-TR" sz="2800" dirty="0"/>
              <a:t>vb.</a:t>
            </a:r>
          </a:p>
          <a:p>
            <a:endParaRPr lang="tr-TR" sz="2400" dirty="0"/>
          </a:p>
        </p:txBody>
      </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a:t>
            </a:r>
            <a:r>
              <a:rPr lang="tr-TR" sz="1100" dirty="0"/>
              <a:t>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solidFill>
                  <a:schemeClr val="bg1"/>
                </a:solidFill>
              </a:rPr>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grpSp>
        <p:nvGrpSpPr>
          <p:cNvPr id="28" name="Group 16"/>
          <p:cNvGrpSpPr/>
          <p:nvPr/>
        </p:nvGrpSpPr>
        <p:grpSpPr>
          <a:xfrm>
            <a:off x="17262707" y="1799808"/>
            <a:ext cx="1337706" cy="6997312"/>
            <a:chOff x="0" y="0"/>
            <a:chExt cx="1783607" cy="9329749"/>
          </a:xfrm>
        </p:grpSpPr>
        <p:pic>
          <p:nvPicPr>
            <p:cNvPr id="29"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30" name="TextBox 18"/>
            <p:cNvSpPr txBox="1"/>
            <p:nvPr/>
          </p:nvSpPr>
          <p:spPr>
            <a:xfrm rot="-5400000">
              <a:off x="-3578914" y="4574936"/>
              <a:ext cx="8931909" cy="577715"/>
            </a:xfrm>
            <a:prstGeom prst="rect">
              <a:avLst/>
            </a:prstGeom>
          </p:spPr>
          <p:txBody>
            <a:bodyPr lIns="0" tIns="0" rIns="0" bIns="0" rtlCol="0" anchor="t">
              <a:spAutoFit/>
            </a:bodyPr>
            <a:lstStyle/>
            <a:p>
              <a:pPr algn="ctr">
                <a:lnSpc>
                  <a:spcPts val="2800"/>
                </a:lnSpc>
              </a:pPr>
              <a:r>
                <a:rPr lang="en-US" sz="2800" dirty="0" err="1">
                  <a:solidFill>
                    <a:srgbClr val="FFFFFF">
                      <a:alpha val="60000"/>
                    </a:srgbClr>
                  </a:solidFill>
                  <a:latin typeface="Lato Heavy"/>
                </a:rPr>
                <a:t>Bazı</a:t>
              </a:r>
              <a:r>
                <a:rPr lang="en-US" sz="2800" dirty="0">
                  <a:solidFill>
                    <a:srgbClr val="FFFFFF">
                      <a:alpha val="60000"/>
                    </a:srgbClr>
                  </a:solidFill>
                  <a:latin typeface="Lato Heavy"/>
                </a:rPr>
                <a:t> </a:t>
              </a:r>
              <a:r>
                <a:rPr lang="en-US" sz="2800" dirty="0" err="1">
                  <a:solidFill>
                    <a:srgbClr val="FFFFFF">
                      <a:alpha val="60000"/>
                    </a:srgbClr>
                  </a:solidFill>
                  <a:latin typeface="Lato Heavy"/>
                </a:rPr>
                <a:t>Kelime</a:t>
              </a:r>
              <a:r>
                <a:rPr lang="en-US" sz="2800" dirty="0">
                  <a:solidFill>
                    <a:srgbClr val="FFFFFF">
                      <a:alpha val="60000"/>
                    </a:srgbClr>
                  </a:solidFill>
                  <a:latin typeface="Lato Heavy"/>
                </a:rPr>
                <a:t> </a:t>
              </a:r>
              <a:r>
                <a:rPr lang="en-US" sz="2800" dirty="0" err="1">
                  <a:solidFill>
                    <a:srgbClr val="FFFFFF">
                      <a:alpha val="60000"/>
                    </a:srgbClr>
                  </a:solidFill>
                  <a:latin typeface="Lato Heavy"/>
                </a:rPr>
                <a:t>ve</a:t>
              </a:r>
              <a:r>
                <a:rPr lang="en-US" sz="2800" dirty="0">
                  <a:solidFill>
                    <a:srgbClr val="FFFFFF">
                      <a:alpha val="60000"/>
                    </a:srgbClr>
                  </a:solidFill>
                  <a:latin typeface="Lato Heavy"/>
                </a:rPr>
                <a:t> </a:t>
              </a:r>
              <a:r>
                <a:rPr lang="en-US" sz="2800" dirty="0" err="1">
                  <a:solidFill>
                    <a:srgbClr val="FFFFFF">
                      <a:alpha val="60000"/>
                    </a:srgbClr>
                  </a:solidFill>
                  <a:latin typeface="Lato Heavy"/>
                </a:rPr>
                <a:t>Eklerin</a:t>
              </a:r>
              <a:r>
                <a:rPr lang="en-US" sz="2800" dirty="0">
                  <a:solidFill>
                    <a:srgbClr val="FFFFFF">
                      <a:alpha val="60000"/>
                    </a:srgbClr>
                  </a:solidFill>
                  <a:latin typeface="Lato Heavy"/>
                </a:rPr>
                <a:t> </a:t>
              </a:r>
              <a:r>
                <a:rPr lang="en-US" sz="2800" dirty="0" err="1">
                  <a:solidFill>
                    <a:srgbClr val="FFFFFF">
                      <a:alpha val="60000"/>
                    </a:srgbClr>
                  </a:solidFill>
                  <a:latin typeface="Lato Heavy"/>
                </a:rPr>
                <a:t>Yazılışı</a:t>
              </a:r>
              <a:endParaRPr lang="en-US" sz="2800" dirty="0">
                <a:solidFill>
                  <a:srgbClr val="FFFFFF">
                    <a:alpha val="60000"/>
                  </a:srgbClr>
                </a:solidFill>
                <a:latin typeface="Lato Heavy"/>
              </a:endParaRPr>
            </a:p>
          </p:txBody>
        </p:sp>
        <p:sp>
          <p:nvSpPr>
            <p:cNvPr id="31"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3</a:t>
              </a:r>
            </a:p>
          </p:txBody>
        </p:sp>
      </p:grpSp>
    </p:spTree>
    <p:extLst>
      <p:ext uri="{BB962C8B-B14F-4D97-AF65-F5344CB8AC3E}">
        <p14:creationId xmlns:p14="http://schemas.microsoft.com/office/powerpoint/2010/main" val="30622001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1134392"/>
            <a:ext cx="14684498" cy="8222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pPr algn="ctr"/>
            <a:r>
              <a:rPr lang="tr-TR" sz="4000" b="1" dirty="0" smtClean="0">
                <a:solidFill>
                  <a:srgbClr val="365F91"/>
                </a:solidFill>
                <a:ea typeface="Times New Roman" pitchFamily="18" charset="0"/>
                <a:cs typeface="Times New Roman" pitchFamily="18" charset="0"/>
              </a:rPr>
              <a:t>SAYILARIN </a:t>
            </a:r>
            <a:r>
              <a:rPr lang="tr-TR" sz="4000" b="1" dirty="0">
                <a:solidFill>
                  <a:srgbClr val="365F91"/>
                </a:solidFill>
                <a:ea typeface="Times New Roman" pitchFamily="18" charset="0"/>
                <a:cs typeface="Times New Roman" pitchFamily="18" charset="0"/>
              </a:rPr>
              <a:t>YAZILIŞI</a:t>
            </a:r>
          </a:p>
          <a:p>
            <a:r>
              <a:rPr lang="tr-TR" sz="2800" b="1" dirty="0"/>
              <a:t>1. </a:t>
            </a:r>
            <a:r>
              <a:rPr lang="tr-TR" sz="2800" dirty="0"/>
              <a:t>Sayılar harflerle de yazılabilir: </a:t>
            </a:r>
            <a:r>
              <a:rPr lang="tr-TR" sz="2800" i="1" dirty="0"/>
              <a:t>bin yıldan beri, on dört gün, haf­tanın beşinci günü, üç ayda bir, yüz soru, iki hafta sonra, üçüncü sınıf</a:t>
            </a:r>
            <a:r>
              <a:rPr lang="tr-TR" sz="2800" dirty="0"/>
              <a:t> </a:t>
            </a:r>
            <a:r>
              <a:rPr lang="tr-TR" sz="2800" dirty="0" smtClean="0"/>
              <a:t>vb.</a:t>
            </a:r>
          </a:p>
          <a:p>
            <a:pPr>
              <a:spcBef>
                <a:spcPts val="1200"/>
              </a:spcBef>
            </a:pPr>
            <a:r>
              <a:rPr lang="tr-TR" sz="2800" dirty="0" smtClean="0"/>
              <a:t>Buna </a:t>
            </a:r>
            <a:r>
              <a:rPr lang="tr-TR" sz="2800" dirty="0"/>
              <a:t>karşılık saat, para tutarı, ölçü, istatistik verilere ilişkin sayılarda rakam kullanılır: </a:t>
            </a:r>
            <a:r>
              <a:rPr lang="tr-TR" sz="2800" i="1" dirty="0"/>
              <a:t>17.30’da, 11.00’de, 1.500.000 lira, 25 kilogram, 150 kilometre, 15 metre kumaş, 1.250.000 kişi</a:t>
            </a:r>
            <a:r>
              <a:rPr lang="tr-TR" sz="2800" dirty="0"/>
              <a:t> vb.</a:t>
            </a:r>
          </a:p>
          <a:p>
            <a:pPr>
              <a:spcBef>
                <a:spcPts val="1200"/>
              </a:spcBef>
            </a:pPr>
            <a:r>
              <a:rPr lang="tr-TR" sz="2800" dirty="0"/>
              <a:t>Saatler ve dakikalar metin içinde yazıyla da yazılabilir: </a:t>
            </a:r>
            <a:r>
              <a:rPr lang="tr-TR" sz="2800" i="1" dirty="0"/>
              <a:t>saat dokuzu beş geçe, saat yediye çeyrek kala, saat sekizi on dakika üç saniye geçe, mesela saat onda</a:t>
            </a:r>
            <a:r>
              <a:rPr lang="tr-TR" sz="2800" dirty="0"/>
              <a:t> vb.</a:t>
            </a:r>
          </a:p>
          <a:p>
            <a:pPr>
              <a:spcBef>
                <a:spcPts val="1200"/>
              </a:spcBef>
            </a:pPr>
            <a:r>
              <a:rPr lang="tr-TR" sz="2800" dirty="0"/>
              <a:t>Dört veya daha çok basamaklı sayıların kolay okunabilmesi amacıyla içinde geçen </a:t>
            </a:r>
            <a:r>
              <a:rPr lang="tr-TR" sz="2800" i="1" dirty="0"/>
              <a:t>bin, milyon</a:t>
            </a:r>
            <a:r>
              <a:rPr lang="tr-TR" sz="2800" dirty="0"/>
              <a:t>, </a:t>
            </a:r>
            <a:r>
              <a:rPr lang="tr-TR" sz="2800" i="1" dirty="0"/>
              <a:t>milyar </a:t>
            </a:r>
            <a:r>
              <a:rPr lang="tr-TR" sz="2800" dirty="0"/>
              <a:t>ve </a:t>
            </a:r>
            <a:r>
              <a:rPr lang="tr-TR" sz="2800" i="1" dirty="0"/>
              <a:t>trilyon</a:t>
            </a:r>
            <a:r>
              <a:rPr lang="tr-TR" sz="2800" dirty="0"/>
              <a:t> sözleri harfle yazılabilir: </a:t>
            </a:r>
            <a:r>
              <a:rPr lang="tr-TR" sz="2800" i="1" dirty="0"/>
              <a:t>1 milyar 500 milyon kişi, 3 bin 255 kalem, 8 trilyon 412 milyar</a:t>
            </a:r>
            <a:r>
              <a:rPr lang="tr-TR" sz="2800" dirty="0"/>
              <a:t> vb.</a:t>
            </a:r>
          </a:p>
          <a:p>
            <a:pPr>
              <a:spcBef>
                <a:spcPts val="1200"/>
              </a:spcBef>
            </a:pPr>
            <a:r>
              <a:rPr lang="tr-TR" sz="2800" b="1" dirty="0"/>
              <a:t>2. </a:t>
            </a:r>
            <a:r>
              <a:rPr lang="tr-TR" sz="2800" dirty="0"/>
              <a:t>Birden fazla kelimeden oluşan sayılar ayrı yazılır: </a:t>
            </a:r>
            <a:r>
              <a:rPr lang="tr-TR" sz="2800" i="1" dirty="0"/>
              <a:t>iki yüz, üç yüz altmış beş, bin iki yüz elli bir</a:t>
            </a:r>
            <a:r>
              <a:rPr lang="tr-TR" sz="2800" dirty="0"/>
              <a:t> vb.</a:t>
            </a:r>
          </a:p>
          <a:p>
            <a:pPr>
              <a:spcBef>
                <a:spcPts val="1200"/>
              </a:spcBef>
            </a:pPr>
            <a:r>
              <a:rPr lang="tr-TR" sz="2800" b="1" dirty="0"/>
              <a:t>3. </a:t>
            </a:r>
            <a:r>
              <a:rPr lang="tr-TR" sz="2800" dirty="0"/>
              <a:t>Para ile ilgili işlemlerle</a:t>
            </a:r>
            <a:r>
              <a:rPr lang="tr-TR" sz="2800" b="1" dirty="0"/>
              <a:t> </a:t>
            </a:r>
            <a:r>
              <a:rPr lang="tr-TR" sz="2800" dirty="0"/>
              <a:t>senet, çek vb. ticari belgelerde geçen sayılar bitişik yazılır: </a:t>
            </a:r>
            <a:r>
              <a:rPr lang="tr-TR" sz="2800" i="1" dirty="0"/>
              <a:t>650,35 (</a:t>
            </a:r>
            <a:r>
              <a:rPr lang="tr-TR" sz="2800" i="1" dirty="0" err="1"/>
              <a:t>altıyüzelliTL,otuzbeşkr</a:t>
            </a:r>
            <a:r>
              <a:rPr lang="tr-TR" sz="2800" i="1" dirty="0"/>
              <a:t>.)</a:t>
            </a:r>
            <a:endParaRPr lang="tr-TR" sz="2800" dirty="0"/>
          </a:p>
          <a:p>
            <a:pPr>
              <a:spcBef>
                <a:spcPts val="1200"/>
              </a:spcBef>
            </a:pPr>
            <a:r>
              <a:rPr lang="tr-TR" sz="2800" b="1" dirty="0"/>
              <a:t>4. </a:t>
            </a:r>
            <a:r>
              <a:rPr lang="tr-TR" sz="2800" dirty="0"/>
              <a:t>Yüzde ve binde işaretleri yazılırken sayılarla işaret arasında boşluk bırakılmaz: </a:t>
            </a:r>
            <a:r>
              <a:rPr lang="tr-TR" sz="2800" i="1" dirty="0"/>
              <a:t>%25, ‰50</a:t>
            </a:r>
            <a:r>
              <a:rPr lang="tr-TR" sz="2800" dirty="0"/>
              <a:t> vb.</a:t>
            </a:r>
          </a:p>
          <a:p>
            <a:pPr>
              <a:spcBef>
                <a:spcPts val="1200"/>
              </a:spcBef>
            </a:pPr>
            <a:r>
              <a:rPr lang="tr-TR" sz="2800" b="1" dirty="0"/>
              <a:t>5. </a:t>
            </a:r>
            <a:r>
              <a:rPr lang="tr-TR" sz="2800" dirty="0"/>
              <a:t>Adları sayılardan oluşan iskambil oyunları bitişik yazılır: </a:t>
            </a:r>
            <a:r>
              <a:rPr lang="tr-TR" sz="2800" i="1" dirty="0"/>
              <a:t>altmışaltı, </a:t>
            </a:r>
            <a:r>
              <a:rPr lang="tr-TR" sz="2800" i="1" dirty="0" err="1"/>
              <a:t>ellibir</a:t>
            </a:r>
            <a:r>
              <a:rPr lang="tr-TR" sz="2800" i="1" dirty="0"/>
              <a:t>, </a:t>
            </a:r>
            <a:r>
              <a:rPr lang="tr-TR" sz="2800" i="1" dirty="0" err="1"/>
              <a:t>yirmibir</a:t>
            </a:r>
            <a:r>
              <a:rPr lang="tr-TR" sz="2800" dirty="0"/>
              <a:t> vb.</a:t>
            </a:r>
          </a:p>
          <a:p>
            <a:endParaRPr lang="tr-TR" sz="2400" dirty="0"/>
          </a:p>
        </p:txBody>
      </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t>4. SAYILARIN YAZILIŞI</a:t>
            </a:r>
          </a:p>
          <a:p>
            <a:pPr>
              <a:spcAft>
                <a:spcPts val="1200"/>
              </a:spcAft>
            </a:pPr>
            <a:r>
              <a:rPr lang="tr-TR" sz="1100" b="1" i="1" dirty="0">
                <a:solidFill>
                  <a:schemeClr val="bg1"/>
                </a:solidFill>
              </a:rPr>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grpSp>
        <p:nvGrpSpPr>
          <p:cNvPr id="23" name="Group 16"/>
          <p:cNvGrpSpPr/>
          <p:nvPr/>
        </p:nvGrpSpPr>
        <p:grpSpPr>
          <a:xfrm>
            <a:off x="17262707" y="2799933"/>
            <a:ext cx="1337706" cy="4620844"/>
            <a:chOff x="0" y="0"/>
            <a:chExt cx="1783607" cy="6161125"/>
          </a:xfrm>
        </p:grpSpPr>
        <p:pic>
          <p:nvPicPr>
            <p:cNvPr id="24"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25" name="TextBox 18"/>
            <p:cNvSpPr txBox="1"/>
            <p:nvPr/>
          </p:nvSpPr>
          <p:spPr>
            <a:xfrm rot="-5400000">
              <a:off x="-1699698" y="3257324"/>
              <a:ext cx="5229885" cy="577715"/>
            </a:xfrm>
            <a:prstGeom prst="rect">
              <a:avLst/>
            </a:prstGeom>
          </p:spPr>
          <p:txBody>
            <a:bodyPr lIns="0" tIns="0" rIns="0" bIns="0" rtlCol="0" anchor="t">
              <a:spAutoFit/>
            </a:bodyPr>
            <a:lstStyle/>
            <a:p>
              <a:pPr algn="ctr">
                <a:lnSpc>
                  <a:spcPts val="2800"/>
                </a:lnSpc>
              </a:pPr>
              <a:r>
                <a:rPr lang="en-US" sz="2800">
                  <a:solidFill>
                    <a:srgbClr val="FFFFFF">
                      <a:alpha val="60000"/>
                    </a:srgbClr>
                  </a:solidFill>
                  <a:latin typeface="Lato Heavy"/>
                </a:rPr>
                <a:t>Sayıların Yazılışı</a:t>
              </a:r>
            </a:p>
          </p:txBody>
        </p:sp>
        <p:sp>
          <p:nvSpPr>
            <p:cNvPr id="26"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4</a:t>
              </a:r>
            </a:p>
          </p:txBody>
        </p:sp>
      </p:grpSp>
    </p:spTree>
    <p:extLst>
      <p:ext uri="{BB962C8B-B14F-4D97-AF65-F5344CB8AC3E}">
        <p14:creationId xmlns:p14="http://schemas.microsoft.com/office/powerpoint/2010/main" val="40557506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765063"/>
            <a:ext cx="14684498" cy="896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r>
              <a:rPr lang="tr-TR" sz="2800" b="1" dirty="0"/>
              <a:t>6. </a:t>
            </a:r>
            <a:r>
              <a:rPr lang="tr-TR" sz="2800" dirty="0"/>
              <a:t>Romen rakamları tarihî olaylarda, yüzyıllarda, hükümdar adlarında, tarihlerde ayların yazılışında, kitap ve dergi ciltlerinde, kitapların asıl bölümlerinden önceki sayfaların nu­maralandırılmasında, maddelerin </a:t>
            </a:r>
            <a:r>
              <a:rPr lang="tr-TR" sz="2800" dirty="0" err="1"/>
              <a:t>sıralandırılmasında</a:t>
            </a:r>
            <a:r>
              <a:rPr lang="tr-TR" sz="2800" dirty="0"/>
              <a:t> kullanılır: </a:t>
            </a:r>
            <a:r>
              <a:rPr lang="tr-TR" sz="2800" i="1" dirty="0"/>
              <a:t>II. Dünya Savaşı; XX. yüzyıl; III. Selim, XIV. Louis, II. Wilhelm, V. Karl, VIII. Edward; 1.XI.1928; I. Cilt; I)… II) …</a:t>
            </a:r>
            <a:r>
              <a:rPr lang="tr-TR" sz="2800" dirty="0"/>
              <a:t> vb.</a:t>
            </a:r>
          </a:p>
          <a:p>
            <a:pPr>
              <a:spcBef>
                <a:spcPts val="1200"/>
              </a:spcBef>
            </a:pPr>
            <a:r>
              <a:rPr lang="tr-TR" sz="2800" b="1" dirty="0" smtClean="0"/>
              <a:t>7</a:t>
            </a:r>
            <a:r>
              <a:rPr lang="tr-TR" sz="2800" b="1" dirty="0"/>
              <a:t>. </a:t>
            </a:r>
            <a:r>
              <a:rPr lang="tr-TR" sz="2800" dirty="0"/>
              <a:t>Dört veya daha çok basamaklı sayılar sondan sayılmak üzere üçlü gruplara ayrılarak yazılır ve aralarına nokta konur:</a:t>
            </a:r>
            <a:r>
              <a:rPr lang="tr-TR" sz="2800" i="1" dirty="0"/>
              <a:t> 4.567, 326.197, 49.750.812, 28.434.250.310.500</a:t>
            </a:r>
            <a:r>
              <a:rPr lang="tr-TR" sz="2800" dirty="0"/>
              <a:t> vb.</a:t>
            </a:r>
          </a:p>
          <a:p>
            <a:pPr>
              <a:spcBef>
                <a:spcPts val="1200"/>
              </a:spcBef>
            </a:pPr>
            <a:r>
              <a:rPr lang="tr-TR" sz="2800" b="1" dirty="0"/>
              <a:t>8. </a:t>
            </a:r>
            <a:r>
              <a:rPr lang="tr-TR" sz="2800" dirty="0"/>
              <a:t>Sayılarda kesirler virgülle ayrılır: </a:t>
            </a:r>
            <a:r>
              <a:rPr lang="tr-TR" sz="2800" i="1" dirty="0"/>
              <a:t>15,2</a:t>
            </a:r>
            <a:r>
              <a:rPr lang="tr-TR" sz="2800" dirty="0"/>
              <a:t> (15 tam, onda 2); </a:t>
            </a:r>
            <a:r>
              <a:rPr lang="tr-TR" sz="2800" i="1" dirty="0"/>
              <a:t>5,26 </a:t>
            </a:r>
            <a:r>
              <a:rPr lang="tr-TR" sz="2800" dirty="0"/>
              <a:t>(5 tam, yüzde 26) vb.</a:t>
            </a:r>
          </a:p>
          <a:p>
            <a:pPr>
              <a:spcBef>
                <a:spcPts val="1200"/>
              </a:spcBef>
            </a:pPr>
            <a:r>
              <a:rPr lang="tr-TR" sz="2800" b="1" dirty="0"/>
              <a:t>9. </a:t>
            </a:r>
            <a:r>
              <a:rPr lang="tr-TR" sz="2800" dirty="0"/>
              <a:t>Sıra sayıları yazıyla ve rakamla gösterilebilir. Rakamla gösteril­mesi durumunda ya rakamdan sonra bir nokta konur ya da rakamdan sonra kesme işareti konularak derece gösteren ek yazılır: </a:t>
            </a:r>
            <a:r>
              <a:rPr lang="tr-TR" sz="2800" i="1" dirty="0"/>
              <a:t>15., 56., XX.; 15’inci, 56’ncı, </a:t>
            </a:r>
            <a:r>
              <a:rPr lang="tr-TR" sz="2800" i="1" dirty="0" err="1"/>
              <a:t>XX’nci</a:t>
            </a:r>
            <a:r>
              <a:rPr lang="tr-TR" sz="2800" dirty="0"/>
              <a:t> vb.</a:t>
            </a:r>
          </a:p>
          <a:p>
            <a:pPr>
              <a:spcBef>
                <a:spcPts val="1200"/>
              </a:spcBef>
            </a:pPr>
            <a:r>
              <a:rPr lang="tr-TR" sz="3200" b="1" dirty="0">
                <a:solidFill>
                  <a:srgbClr val="C00000"/>
                </a:solidFill>
              </a:rPr>
              <a:t>UYARI:</a:t>
            </a:r>
            <a:r>
              <a:rPr lang="tr-TR" sz="2800" dirty="0"/>
              <a:t> Sıra sayıları ekle gösterildiklerinde rakamdan sonra sa­dece kesme işareti ve ek yazılır, ayrıca nokta konmaz:</a:t>
            </a:r>
            <a:r>
              <a:rPr lang="tr-TR" sz="2800" i="1" dirty="0"/>
              <a:t> 8.’inci </a:t>
            </a:r>
            <a:r>
              <a:rPr lang="tr-TR" sz="2800" dirty="0"/>
              <a:t>değil </a:t>
            </a:r>
            <a:r>
              <a:rPr lang="tr-TR" sz="2800" i="1" dirty="0"/>
              <a:t>8’inci, 2.’nci </a:t>
            </a:r>
            <a:r>
              <a:rPr lang="tr-TR" sz="2800" dirty="0"/>
              <a:t>değil</a:t>
            </a:r>
            <a:r>
              <a:rPr lang="tr-TR" sz="2800" i="1" dirty="0"/>
              <a:t> 2’nci</a:t>
            </a:r>
            <a:r>
              <a:rPr lang="tr-TR" sz="2800" dirty="0"/>
              <a:t> vb.</a:t>
            </a:r>
          </a:p>
          <a:p>
            <a:pPr>
              <a:spcBef>
                <a:spcPts val="1200"/>
              </a:spcBef>
            </a:pPr>
            <a:r>
              <a:rPr lang="tr-TR" sz="2800" b="1" dirty="0"/>
              <a:t>10. </a:t>
            </a:r>
            <a:r>
              <a:rPr lang="tr-TR" sz="2800" dirty="0"/>
              <a:t>Üleştirme sayıları rakamla değil yazıyla belirtilir: </a:t>
            </a:r>
            <a:r>
              <a:rPr lang="tr-TR" sz="2800" i="1" dirty="0"/>
              <a:t>2’şer </a:t>
            </a:r>
            <a:r>
              <a:rPr lang="tr-TR" sz="2800" dirty="0"/>
              <a:t>değil</a:t>
            </a:r>
            <a:r>
              <a:rPr lang="tr-TR" sz="2800" i="1" dirty="0"/>
              <a:t> ikişer, 9’ar </a:t>
            </a:r>
            <a:r>
              <a:rPr lang="tr-TR" sz="2800" dirty="0"/>
              <a:t>değil</a:t>
            </a:r>
            <a:r>
              <a:rPr lang="tr-TR" sz="2800" i="1" dirty="0"/>
              <a:t> dokuzar, 100’er </a:t>
            </a:r>
            <a:r>
              <a:rPr lang="tr-TR" sz="2800" dirty="0"/>
              <a:t>değil</a:t>
            </a:r>
            <a:r>
              <a:rPr lang="tr-TR" sz="2800" i="1" dirty="0"/>
              <a:t> yüzer</a:t>
            </a:r>
            <a:r>
              <a:rPr lang="tr-TR" sz="2800" dirty="0"/>
              <a:t> vb.</a:t>
            </a:r>
          </a:p>
          <a:p>
            <a:pPr>
              <a:spcBef>
                <a:spcPts val="1200"/>
              </a:spcBef>
            </a:pPr>
            <a:r>
              <a:rPr lang="tr-TR" sz="2800" b="1" dirty="0"/>
              <a:t>11. </a:t>
            </a:r>
            <a:r>
              <a:rPr lang="tr-TR" sz="2800" dirty="0"/>
              <a:t>Bayağı kesirlere getirilecek ekler alttaki sayı esas alınarak yazılır: </a:t>
            </a:r>
            <a:r>
              <a:rPr lang="tr-TR" sz="2800" i="1" dirty="0"/>
              <a:t>4/8’i (dört bölü sekizi), 1/2’si (bir bölü ikisi)</a:t>
            </a:r>
            <a:r>
              <a:rPr lang="tr-TR" sz="2800" dirty="0"/>
              <a:t> vb.</a:t>
            </a:r>
          </a:p>
          <a:p>
            <a:pPr>
              <a:spcBef>
                <a:spcPts val="1200"/>
              </a:spcBef>
            </a:pPr>
            <a:r>
              <a:rPr lang="tr-TR" sz="2800" b="1" dirty="0"/>
              <a:t>12. </a:t>
            </a:r>
            <a:r>
              <a:rPr lang="tr-TR" sz="2800" dirty="0"/>
              <a:t>Bir zorunluluk olmadıkça cümle rakamla başlamaz.</a:t>
            </a:r>
          </a:p>
          <a:p>
            <a:endParaRPr lang="tr-TR" sz="2400" dirty="0"/>
          </a:p>
        </p:txBody>
      </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t>4. SAYILARIN YAZILIŞI</a:t>
            </a:r>
          </a:p>
          <a:p>
            <a:pPr>
              <a:spcAft>
                <a:spcPts val="1200"/>
              </a:spcAft>
            </a:pPr>
            <a:r>
              <a:rPr lang="tr-TR" sz="1100" b="1" i="1" dirty="0">
                <a:solidFill>
                  <a:schemeClr val="bg1"/>
                </a:solidFill>
              </a:rPr>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grpSp>
        <p:nvGrpSpPr>
          <p:cNvPr id="23" name="Group 16"/>
          <p:cNvGrpSpPr/>
          <p:nvPr/>
        </p:nvGrpSpPr>
        <p:grpSpPr>
          <a:xfrm>
            <a:off x="17262707" y="2799933"/>
            <a:ext cx="1337706" cy="4620844"/>
            <a:chOff x="0" y="0"/>
            <a:chExt cx="1783607" cy="6161125"/>
          </a:xfrm>
        </p:grpSpPr>
        <p:pic>
          <p:nvPicPr>
            <p:cNvPr id="24"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25" name="TextBox 18"/>
            <p:cNvSpPr txBox="1"/>
            <p:nvPr/>
          </p:nvSpPr>
          <p:spPr>
            <a:xfrm rot="-5400000">
              <a:off x="-1699698" y="3257324"/>
              <a:ext cx="5229885" cy="577715"/>
            </a:xfrm>
            <a:prstGeom prst="rect">
              <a:avLst/>
            </a:prstGeom>
          </p:spPr>
          <p:txBody>
            <a:bodyPr lIns="0" tIns="0" rIns="0" bIns="0" rtlCol="0" anchor="t">
              <a:spAutoFit/>
            </a:bodyPr>
            <a:lstStyle/>
            <a:p>
              <a:pPr algn="ctr">
                <a:lnSpc>
                  <a:spcPts val="2800"/>
                </a:lnSpc>
              </a:pPr>
              <a:r>
                <a:rPr lang="en-US" sz="2800">
                  <a:solidFill>
                    <a:srgbClr val="FFFFFF">
                      <a:alpha val="60000"/>
                    </a:srgbClr>
                  </a:solidFill>
                  <a:latin typeface="Lato Heavy"/>
                </a:rPr>
                <a:t>Sayıların Yazılışı</a:t>
              </a:r>
            </a:p>
          </p:txBody>
        </p:sp>
        <p:sp>
          <p:nvSpPr>
            <p:cNvPr id="26"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4</a:t>
              </a:r>
            </a:p>
          </p:txBody>
        </p:sp>
      </p:grpSp>
    </p:spTree>
    <p:extLst>
      <p:ext uri="{BB962C8B-B14F-4D97-AF65-F5344CB8AC3E}">
        <p14:creationId xmlns:p14="http://schemas.microsoft.com/office/powerpoint/2010/main" val="21803440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1226729"/>
            <a:ext cx="14684498" cy="803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pPr algn="ctr"/>
            <a:r>
              <a:rPr lang="tr-TR" sz="4000" b="1" dirty="0">
                <a:solidFill>
                  <a:srgbClr val="365F91"/>
                </a:solidFill>
                <a:ea typeface="Times New Roman" pitchFamily="18" charset="0"/>
                <a:cs typeface="Times New Roman" pitchFamily="18" charset="0"/>
              </a:rPr>
              <a:t>BÜYÜK HARFLERİN KULLANILDIĞI </a:t>
            </a:r>
            <a:r>
              <a:rPr lang="tr-TR" sz="4000" b="1" dirty="0" smtClean="0">
                <a:solidFill>
                  <a:srgbClr val="365F91"/>
                </a:solidFill>
                <a:ea typeface="Times New Roman" pitchFamily="18" charset="0"/>
                <a:cs typeface="Times New Roman" pitchFamily="18" charset="0"/>
              </a:rPr>
              <a:t>YERLER</a:t>
            </a:r>
          </a:p>
          <a:p>
            <a:pPr lvl="1"/>
            <a:r>
              <a:rPr lang="tr-TR" sz="2800" b="1" dirty="0" smtClean="0"/>
              <a:t>	A. </a:t>
            </a:r>
            <a:r>
              <a:rPr lang="tr-TR" sz="2800" dirty="0" smtClean="0"/>
              <a:t>Cümle büyük harfle başlar: </a:t>
            </a:r>
            <a:r>
              <a:rPr lang="tr-TR" sz="2800" i="1" dirty="0" smtClean="0"/>
              <a:t>Ak akçe kara gün içindir.</a:t>
            </a:r>
            <a:endParaRPr lang="tr-TR" sz="2800" dirty="0" smtClean="0"/>
          </a:p>
          <a:p>
            <a:r>
              <a:rPr lang="tr-TR" sz="2800" i="1" dirty="0" smtClean="0"/>
              <a:t>Hayatta </a:t>
            </a:r>
            <a:r>
              <a:rPr lang="tr-TR" sz="2800" i="1" dirty="0"/>
              <a:t>en hakiki mürşit ilimdir, fendir. </a:t>
            </a:r>
            <a:r>
              <a:rPr lang="tr-TR" sz="2800" dirty="0"/>
              <a:t>(Atatürk)</a:t>
            </a:r>
          </a:p>
          <a:p>
            <a:pPr>
              <a:spcBef>
                <a:spcPts val="1200"/>
              </a:spcBef>
            </a:pPr>
            <a:r>
              <a:rPr lang="tr-TR" sz="2800" dirty="0" smtClean="0"/>
              <a:t>	Cümle </a:t>
            </a:r>
            <a:r>
              <a:rPr lang="tr-TR" sz="2800" dirty="0"/>
              <a:t>içinde tırnak veya yay ayraç içine alınan cümleler büyük harfle başlar ve sonlarına uygun noktalama işareti (nokta, soru, ünlem vb.) konur:</a:t>
            </a:r>
          </a:p>
          <a:p>
            <a:r>
              <a:rPr lang="tr-TR" sz="2800" i="1" dirty="0"/>
              <a:t>Atatürk “Muhtaç olduğun kudret, damarlarındaki asil kanda mevcuttur!”</a:t>
            </a:r>
            <a:r>
              <a:rPr lang="tr-TR" sz="2800" dirty="0"/>
              <a:t> </a:t>
            </a:r>
            <a:r>
              <a:rPr lang="tr-TR" sz="2800" i="1" dirty="0"/>
              <a:t>diyor.</a:t>
            </a:r>
            <a:endParaRPr lang="tr-TR" sz="2800" dirty="0"/>
          </a:p>
          <a:p>
            <a:r>
              <a:rPr lang="tr-TR" sz="2800" i="1" dirty="0"/>
              <a:t>Anadolu kentlerini, köylerini (Köy sözünü de çekinerek yazıyorum.) gezsek bile görmek için değil, kendimizi göstermek için geziyoruz. </a:t>
            </a:r>
            <a:r>
              <a:rPr lang="tr-TR" sz="2800" dirty="0"/>
              <a:t>(Nurullah Ataç)</a:t>
            </a:r>
          </a:p>
          <a:p>
            <a:pPr>
              <a:spcBef>
                <a:spcPts val="1200"/>
              </a:spcBef>
            </a:pPr>
            <a:r>
              <a:rPr lang="tr-TR" sz="3200" b="1" dirty="0" smtClean="0">
                <a:solidFill>
                  <a:srgbClr val="C00000"/>
                </a:solidFill>
              </a:rPr>
              <a:t>	UYARI</a:t>
            </a:r>
            <a:r>
              <a:rPr lang="tr-TR" sz="3200" b="1" dirty="0">
                <a:solidFill>
                  <a:srgbClr val="C00000"/>
                </a:solidFill>
              </a:rPr>
              <a:t>: </a:t>
            </a:r>
            <a:r>
              <a:rPr lang="tr-TR" sz="2800" dirty="0"/>
              <a:t>İki çizgi arasındaki açıklama cümleleri büyük harfle baş­lamaz:</a:t>
            </a:r>
          </a:p>
          <a:p>
            <a:r>
              <a:rPr lang="tr-TR" sz="2800" i="1" dirty="0" smtClean="0"/>
              <a:t>Bir </a:t>
            </a:r>
            <a:r>
              <a:rPr lang="tr-TR" sz="2800" i="1" dirty="0"/>
              <a:t>zamanlar -bu zamanlar çok da uzak değildir, bundan on, on iki yıl önce- Türk saltanatının maddi sınırları uçsuz bucaksız denilecek ka­dar genişti. </a:t>
            </a:r>
            <a:r>
              <a:rPr lang="tr-TR" sz="2800" dirty="0"/>
              <a:t>(Yakup Kadri Karaosmanoğlu)</a:t>
            </a:r>
          </a:p>
          <a:p>
            <a:r>
              <a:rPr lang="tr-TR" sz="2800" i="1" dirty="0" smtClean="0"/>
              <a:t>Bu </a:t>
            </a:r>
            <a:r>
              <a:rPr lang="tr-TR" sz="2800" i="1" dirty="0"/>
              <a:t>sefer de onları -her zamanki yerlerinde bulmak ihtimaliyle- farkında olmadan aramıştım. </a:t>
            </a:r>
            <a:r>
              <a:rPr lang="tr-TR" sz="2800" dirty="0"/>
              <a:t>(Ahmet Hamdi Tanpınar)</a:t>
            </a:r>
          </a:p>
          <a:p>
            <a:pPr>
              <a:spcBef>
                <a:spcPts val="1200"/>
              </a:spcBef>
            </a:pPr>
            <a:r>
              <a:rPr lang="tr-TR" sz="2800" dirty="0"/>
              <a:t>	</a:t>
            </a:r>
            <a:r>
              <a:rPr lang="tr-TR" sz="2800" dirty="0" smtClean="0"/>
              <a:t>İki </a:t>
            </a:r>
            <a:r>
              <a:rPr lang="tr-TR" sz="2800" dirty="0"/>
              <a:t>noktadan sonra gelen cümleler büyük harfle başlar:</a:t>
            </a:r>
          </a:p>
          <a:p>
            <a:r>
              <a:rPr lang="tr-TR" sz="2800" dirty="0" smtClean="0"/>
              <a:t>Menfaat </a:t>
            </a:r>
            <a:r>
              <a:rPr lang="tr-TR" sz="2800" dirty="0"/>
              <a:t>sandalyeye benzer: Başında taşırsan seni küçültür, ayağının altına alırsan yükseltir. (Cenap Şahabettin)</a:t>
            </a:r>
          </a:p>
          <a:p>
            <a:endParaRPr lang="tr-TR" sz="2400" dirty="0"/>
          </a:p>
        </p:txBody>
      </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grpSp>
        <p:nvGrpSpPr>
          <p:cNvPr id="28" name="Group 16"/>
          <p:cNvGrpSpPr/>
          <p:nvPr/>
        </p:nvGrpSpPr>
        <p:grpSpPr>
          <a:xfrm>
            <a:off x="17262707" y="3047583"/>
            <a:ext cx="1337706" cy="7207550"/>
            <a:chOff x="0" y="0"/>
            <a:chExt cx="1783607" cy="9610067"/>
          </a:xfrm>
        </p:grpSpPr>
        <p:pic>
          <p:nvPicPr>
            <p:cNvPr id="29"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30" name="TextBox 18"/>
            <p:cNvSpPr txBox="1"/>
            <p:nvPr/>
          </p:nvSpPr>
          <p:spPr>
            <a:xfrm rot="-5400000">
              <a:off x="-3188762" y="5245406"/>
              <a:ext cx="8151606" cy="577715"/>
            </a:xfrm>
            <a:prstGeom prst="rect">
              <a:avLst/>
            </a:prstGeom>
          </p:spPr>
          <p:txBody>
            <a:bodyPr lIns="0" tIns="0" rIns="0" bIns="0" rtlCol="0" anchor="t">
              <a:spAutoFit/>
            </a:bodyPr>
            <a:lstStyle/>
            <a:p>
              <a:pPr algn="ctr">
                <a:lnSpc>
                  <a:spcPts val="2800"/>
                </a:lnSpc>
              </a:pPr>
              <a:r>
                <a:rPr lang="en-US" sz="2800">
                  <a:solidFill>
                    <a:srgbClr val="FFFFFF">
                      <a:alpha val="60000"/>
                    </a:srgbClr>
                  </a:solidFill>
                  <a:latin typeface="Lato Heavy"/>
                </a:rPr>
                <a:t>Büyük Harflerin Kullanıldığı Yerler</a:t>
              </a:r>
            </a:p>
          </p:txBody>
        </p:sp>
        <p:sp>
          <p:nvSpPr>
            <p:cNvPr id="31"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5</a:t>
              </a:r>
            </a:p>
          </p:txBody>
        </p:sp>
      </p:grpSp>
    </p:spTree>
    <p:extLst>
      <p:ext uri="{BB962C8B-B14F-4D97-AF65-F5344CB8AC3E}">
        <p14:creationId xmlns:p14="http://schemas.microsoft.com/office/powerpoint/2010/main" val="24663387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1014767" y="946609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sp>
        <p:nvSpPr>
          <p:cNvPr id="9" name="TextBox 9"/>
          <p:cNvSpPr txBox="1"/>
          <p:nvPr/>
        </p:nvSpPr>
        <p:spPr>
          <a:xfrm>
            <a:off x="6444698" y="2001032"/>
            <a:ext cx="7401074" cy="1094740"/>
          </a:xfrm>
          <a:prstGeom prst="rect">
            <a:avLst/>
          </a:prstGeom>
        </p:spPr>
        <p:txBody>
          <a:bodyPr lIns="0" tIns="0" rIns="0" bIns="0" rtlCol="0" anchor="t">
            <a:spAutoFit/>
          </a:bodyPr>
          <a:lstStyle/>
          <a:p>
            <a:pPr algn="ctr">
              <a:lnSpc>
                <a:spcPts val="8960"/>
              </a:lnSpc>
            </a:pPr>
            <a:r>
              <a:rPr lang="en-US" sz="6400" dirty="0">
                <a:solidFill>
                  <a:srgbClr val="001534"/>
                </a:solidFill>
                <a:latin typeface="Abril Fatface"/>
              </a:rPr>
              <a:t>YAZIM KURALLARI</a:t>
            </a:r>
          </a:p>
        </p:txBody>
      </p:sp>
      <p:grpSp>
        <p:nvGrpSpPr>
          <p:cNvPr id="10" name="Group 10"/>
          <p:cNvGrpSpPr/>
          <p:nvPr/>
        </p:nvGrpSpPr>
        <p:grpSpPr>
          <a:xfrm rot="5400000">
            <a:off x="1589445" y="1661104"/>
            <a:ext cx="2438217" cy="215533"/>
            <a:chOff x="0" y="0"/>
            <a:chExt cx="9194800" cy="812800"/>
          </a:xfrm>
        </p:grpSpPr>
        <p:sp>
          <p:nvSpPr>
            <p:cNvPr id="11" name="Freeform 11"/>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2" name="Group 12"/>
          <p:cNvGrpSpPr/>
          <p:nvPr/>
        </p:nvGrpSpPr>
        <p:grpSpPr>
          <a:xfrm rot="5400000">
            <a:off x="1589445" y="5056767"/>
            <a:ext cx="2438217" cy="215533"/>
            <a:chOff x="0" y="0"/>
            <a:chExt cx="9194800" cy="812800"/>
          </a:xfrm>
        </p:grpSpPr>
        <p:sp>
          <p:nvSpPr>
            <p:cNvPr id="13" name="Freeform 13"/>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4" name="Group 14"/>
          <p:cNvGrpSpPr/>
          <p:nvPr/>
        </p:nvGrpSpPr>
        <p:grpSpPr>
          <a:xfrm rot="5400000">
            <a:off x="1589445" y="8424972"/>
            <a:ext cx="2438217" cy="215533"/>
            <a:chOff x="0" y="0"/>
            <a:chExt cx="9194800" cy="812800"/>
          </a:xfrm>
        </p:grpSpPr>
        <p:sp>
          <p:nvSpPr>
            <p:cNvPr id="15" name="Freeform 15"/>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545454"/>
            </a:solidFill>
          </p:spPr>
        </p:sp>
      </p:grpSp>
      <p:sp>
        <p:nvSpPr>
          <p:cNvPr id="16" name="TextBox 16"/>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7" name="TextBox 17"/>
          <p:cNvSpPr txBox="1"/>
          <p:nvPr/>
        </p:nvSpPr>
        <p:spPr>
          <a:xfrm>
            <a:off x="4114800" y="3416287"/>
            <a:ext cx="12060871" cy="2472055"/>
          </a:xfrm>
          <a:prstGeom prst="rect">
            <a:avLst/>
          </a:prstGeom>
        </p:spPr>
        <p:txBody>
          <a:bodyPr lIns="0" tIns="0" rIns="0" bIns="0" rtlCol="0" anchor="t">
            <a:spAutoFit/>
          </a:bodyPr>
          <a:lstStyle/>
          <a:p>
            <a:pPr algn="ctr">
              <a:lnSpc>
                <a:spcPts val="3919"/>
              </a:lnSpc>
            </a:pPr>
            <a:r>
              <a:rPr lang="en-US" sz="2800" dirty="0">
                <a:solidFill>
                  <a:srgbClr val="001534"/>
                </a:solidFill>
                <a:latin typeface="DejaVu Serif"/>
              </a:rPr>
              <a:t>“</a:t>
            </a:r>
            <a:r>
              <a:rPr lang="en-US" sz="2800" dirty="0" err="1">
                <a:solidFill>
                  <a:srgbClr val="001534"/>
                </a:solidFill>
                <a:latin typeface="DejaVu Serif"/>
              </a:rPr>
              <a:t>Yazım</a:t>
            </a:r>
            <a:r>
              <a:rPr lang="en-US" sz="2800" dirty="0">
                <a:solidFill>
                  <a:srgbClr val="001534"/>
                </a:solidFill>
                <a:latin typeface="DejaVu Serif"/>
              </a:rPr>
              <a:t> </a:t>
            </a:r>
            <a:r>
              <a:rPr lang="en-US" sz="2800" dirty="0" err="1">
                <a:solidFill>
                  <a:srgbClr val="001534"/>
                </a:solidFill>
                <a:latin typeface="DejaVu Serif"/>
              </a:rPr>
              <a:t>Kuralları</a:t>
            </a:r>
            <a:r>
              <a:rPr lang="en-US" sz="2800" dirty="0">
                <a:solidFill>
                  <a:srgbClr val="001534"/>
                </a:solidFill>
                <a:latin typeface="DejaVu Serif"/>
              </a:rPr>
              <a:t>” </a:t>
            </a:r>
            <a:r>
              <a:rPr lang="en-US" sz="2800" dirty="0" err="1">
                <a:solidFill>
                  <a:srgbClr val="001534"/>
                </a:solidFill>
                <a:latin typeface="DejaVu Serif"/>
              </a:rPr>
              <a:t>ile</a:t>
            </a:r>
            <a:r>
              <a:rPr lang="en-US" sz="2800" dirty="0">
                <a:solidFill>
                  <a:srgbClr val="001534"/>
                </a:solidFill>
                <a:latin typeface="DejaVu Serif"/>
              </a:rPr>
              <a:t> </a:t>
            </a:r>
            <a:r>
              <a:rPr lang="en-US" sz="2800" dirty="0" err="1">
                <a:solidFill>
                  <a:srgbClr val="001534"/>
                </a:solidFill>
                <a:latin typeface="DejaVu Serif"/>
              </a:rPr>
              <a:t>ilgili</a:t>
            </a:r>
            <a:r>
              <a:rPr lang="en-US" sz="2800" dirty="0">
                <a:solidFill>
                  <a:srgbClr val="001534"/>
                </a:solidFill>
                <a:latin typeface="DejaVu Serif"/>
              </a:rPr>
              <a:t> </a:t>
            </a:r>
            <a:r>
              <a:rPr lang="en-US" sz="2800" dirty="0" err="1">
                <a:solidFill>
                  <a:srgbClr val="001534"/>
                </a:solidFill>
                <a:latin typeface="DejaVu Serif"/>
              </a:rPr>
              <a:t>bu</a:t>
            </a:r>
            <a:r>
              <a:rPr lang="en-US" sz="2800" dirty="0">
                <a:solidFill>
                  <a:srgbClr val="001534"/>
                </a:solidFill>
                <a:latin typeface="DejaVu Serif"/>
              </a:rPr>
              <a:t> </a:t>
            </a:r>
            <a:r>
              <a:rPr lang="en-US" sz="2800" dirty="0" err="1">
                <a:solidFill>
                  <a:srgbClr val="001534"/>
                </a:solidFill>
                <a:latin typeface="DejaVu Serif"/>
              </a:rPr>
              <a:t>sunu</a:t>
            </a:r>
            <a:r>
              <a:rPr lang="en-US" sz="2800" dirty="0">
                <a:solidFill>
                  <a:srgbClr val="001534"/>
                </a:solidFill>
                <a:latin typeface="DejaVu Serif"/>
              </a:rPr>
              <a:t>, </a:t>
            </a:r>
            <a:r>
              <a:rPr lang="en-US" sz="2800" dirty="0" err="1">
                <a:solidFill>
                  <a:srgbClr val="001534"/>
                </a:solidFill>
                <a:latin typeface="DejaVu Serif"/>
              </a:rPr>
              <a:t>Türk</a:t>
            </a:r>
            <a:r>
              <a:rPr lang="en-US" sz="2800" dirty="0">
                <a:solidFill>
                  <a:srgbClr val="001534"/>
                </a:solidFill>
                <a:latin typeface="DejaVu Serif"/>
              </a:rPr>
              <a:t> </a:t>
            </a:r>
            <a:r>
              <a:rPr lang="en-US" sz="2800" dirty="0" err="1">
                <a:solidFill>
                  <a:srgbClr val="001534"/>
                </a:solidFill>
                <a:latin typeface="DejaVu Serif"/>
              </a:rPr>
              <a:t>Dil</a:t>
            </a:r>
            <a:r>
              <a:rPr lang="en-US" sz="2800" dirty="0">
                <a:solidFill>
                  <a:srgbClr val="001534"/>
                </a:solidFill>
                <a:latin typeface="DejaVu Serif"/>
              </a:rPr>
              <a:t> </a:t>
            </a:r>
            <a:r>
              <a:rPr lang="en-US" sz="2800" dirty="0" err="1">
                <a:solidFill>
                  <a:srgbClr val="001534"/>
                </a:solidFill>
                <a:latin typeface="DejaVu Serif"/>
              </a:rPr>
              <a:t>Kurumu</a:t>
            </a:r>
            <a:r>
              <a:rPr lang="en-US" sz="2800" dirty="0">
                <a:solidFill>
                  <a:srgbClr val="001534"/>
                </a:solidFill>
                <a:latin typeface="DejaVu Serif"/>
              </a:rPr>
              <a:t> </a:t>
            </a:r>
            <a:r>
              <a:rPr lang="en-US" sz="2800" dirty="0" err="1">
                <a:solidFill>
                  <a:srgbClr val="001534"/>
                </a:solidFill>
                <a:latin typeface="DejaVu Serif"/>
              </a:rPr>
              <a:t>Yazım</a:t>
            </a:r>
            <a:r>
              <a:rPr lang="en-US" sz="2800" dirty="0">
                <a:solidFill>
                  <a:srgbClr val="001534"/>
                </a:solidFill>
                <a:latin typeface="DejaVu Serif"/>
              </a:rPr>
              <a:t> </a:t>
            </a:r>
            <a:r>
              <a:rPr lang="en-US" sz="2800" dirty="0" err="1">
                <a:solidFill>
                  <a:srgbClr val="001534"/>
                </a:solidFill>
                <a:latin typeface="DejaVu Serif"/>
              </a:rPr>
              <a:t>Kılavuzu’nun</a:t>
            </a:r>
            <a:r>
              <a:rPr lang="en-US" sz="2800" dirty="0">
                <a:solidFill>
                  <a:srgbClr val="001534"/>
                </a:solidFill>
                <a:latin typeface="DejaVu Serif"/>
              </a:rPr>
              <a:t> 2012 </a:t>
            </a:r>
            <a:r>
              <a:rPr lang="en-US" sz="2800" dirty="0" err="1">
                <a:solidFill>
                  <a:srgbClr val="001534"/>
                </a:solidFill>
                <a:latin typeface="DejaVu Serif"/>
              </a:rPr>
              <a:t>yılındaki</a:t>
            </a:r>
            <a:r>
              <a:rPr lang="en-US" sz="2800" dirty="0">
                <a:solidFill>
                  <a:srgbClr val="001534"/>
                </a:solidFill>
                <a:latin typeface="DejaVu Serif"/>
              </a:rPr>
              <a:t> 27. </a:t>
            </a:r>
            <a:r>
              <a:rPr lang="en-US" sz="2800" dirty="0" err="1">
                <a:solidFill>
                  <a:srgbClr val="001534"/>
                </a:solidFill>
                <a:latin typeface="DejaVu Serif"/>
              </a:rPr>
              <a:t>baskısı</a:t>
            </a:r>
            <a:r>
              <a:rPr lang="en-US" sz="2800" dirty="0">
                <a:solidFill>
                  <a:srgbClr val="001534"/>
                </a:solidFill>
                <a:latin typeface="DejaVu Serif"/>
              </a:rPr>
              <a:t> </a:t>
            </a:r>
            <a:r>
              <a:rPr lang="en-US" sz="2800" dirty="0" err="1">
                <a:solidFill>
                  <a:srgbClr val="001534"/>
                </a:solidFill>
                <a:latin typeface="DejaVu Serif"/>
              </a:rPr>
              <a:t>temel</a:t>
            </a:r>
            <a:r>
              <a:rPr lang="en-US" sz="2800" dirty="0">
                <a:solidFill>
                  <a:srgbClr val="001534"/>
                </a:solidFill>
                <a:latin typeface="DejaVu Serif"/>
              </a:rPr>
              <a:t> </a:t>
            </a:r>
            <a:r>
              <a:rPr lang="en-US" sz="2800" dirty="0" err="1">
                <a:solidFill>
                  <a:srgbClr val="001534"/>
                </a:solidFill>
                <a:latin typeface="DejaVu Serif"/>
              </a:rPr>
              <a:t>alınarak</a:t>
            </a:r>
            <a:r>
              <a:rPr lang="en-US" sz="2800" dirty="0">
                <a:solidFill>
                  <a:srgbClr val="001534"/>
                </a:solidFill>
                <a:latin typeface="DejaVu Serif"/>
              </a:rPr>
              <a:t> https://www.tdk.gov.tr/category/icerik/yazim-kurallari/</a:t>
            </a:r>
          </a:p>
          <a:p>
            <a:pPr algn="ctr">
              <a:lnSpc>
                <a:spcPts val="3919"/>
              </a:lnSpc>
            </a:pPr>
            <a:r>
              <a:rPr lang="en-US" sz="2800" dirty="0">
                <a:solidFill>
                  <a:srgbClr val="001534"/>
                </a:solidFill>
                <a:latin typeface="DejaVu Serif"/>
              </a:rPr>
              <a:t>(</a:t>
            </a:r>
            <a:r>
              <a:rPr lang="en-US" sz="2800" dirty="0" err="1">
                <a:solidFill>
                  <a:srgbClr val="001534"/>
                </a:solidFill>
                <a:latin typeface="DejaVu Serif"/>
              </a:rPr>
              <a:t>Erişim</a:t>
            </a:r>
            <a:r>
              <a:rPr lang="en-US" sz="2800" dirty="0">
                <a:solidFill>
                  <a:srgbClr val="001534"/>
                </a:solidFill>
                <a:latin typeface="DejaVu Serif"/>
              </a:rPr>
              <a:t> Tarihi:24.11.2020) </a:t>
            </a:r>
            <a:r>
              <a:rPr lang="en-US" sz="2800" dirty="0" err="1">
                <a:solidFill>
                  <a:srgbClr val="001534"/>
                </a:solidFill>
                <a:latin typeface="DejaVu Serif"/>
              </a:rPr>
              <a:t>bağlantı</a:t>
            </a:r>
            <a:r>
              <a:rPr lang="en-US" sz="2800" dirty="0">
                <a:solidFill>
                  <a:srgbClr val="001534"/>
                </a:solidFill>
                <a:latin typeface="DejaVu Serif"/>
              </a:rPr>
              <a:t> </a:t>
            </a:r>
            <a:r>
              <a:rPr lang="en-US" sz="2800" dirty="0" err="1">
                <a:solidFill>
                  <a:srgbClr val="001534"/>
                </a:solidFill>
                <a:latin typeface="DejaVu Serif"/>
              </a:rPr>
              <a:t>adresinden</a:t>
            </a:r>
            <a:r>
              <a:rPr lang="en-US" sz="2800" dirty="0">
                <a:solidFill>
                  <a:srgbClr val="001534"/>
                </a:solidFill>
                <a:latin typeface="DejaVu Serif"/>
              </a:rPr>
              <a:t> </a:t>
            </a:r>
            <a:r>
              <a:rPr lang="en-US" sz="2800" dirty="0" err="1">
                <a:solidFill>
                  <a:srgbClr val="001534"/>
                </a:solidFill>
                <a:latin typeface="DejaVu Serif"/>
              </a:rPr>
              <a:t>kopyalanan</a:t>
            </a:r>
            <a:r>
              <a:rPr lang="en-US" sz="2800" dirty="0">
                <a:solidFill>
                  <a:srgbClr val="001534"/>
                </a:solidFill>
                <a:latin typeface="DejaVu Serif"/>
              </a:rPr>
              <a:t> </a:t>
            </a:r>
            <a:r>
              <a:rPr lang="en-US" sz="2800" dirty="0" err="1">
                <a:solidFill>
                  <a:srgbClr val="001534"/>
                </a:solidFill>
                <a:latin typeface="DejaVu Serif"/>
              </a:rPr>
              <a:t>verilerle</a:t>
            </a:r>
            <a:r>
              <a:rPr lang="en-US" sz="2800" dirty="0">
                <a:solidFill>
                  <a:srgbClr val="001534"/>
                </a:solidFill>
                <a:latin typeface="DejaVu Serif"/>
              </a:rPr>
              <a:t> </a:t>
            </a:r>
            <a:r>
              <a:rPr lang="en-US" sz="2800" dirty="0" err="1">
                <a:solidFill>
                  <a:srgbClr val="001534"/>
                </a:solidFill>
                <a:latin typeface="DejaVu Serif"/>
              </a:rPr>
              <a:t>hazırlanmıştır</a:t>
            </a:r>
            <a:r>
              <a:rPr lang="en-US" sz="2800" dirty="0">
                <a:solidFill>
                  <a:srgbClr val="001534"/>
                </a:solidFill>
                <a:latin typeface="DejaVu Serif"/>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826623"/>
            <a:ext cx="14684498" cy="8838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r>
              <a:rPr lang="tr-TR" sz="2800" b="1" dirty="0" smtClean="0"/>
              <a:t>	</a:t>
            </a:r>
            <a:r>
              <a:rPr lang="tr-TR" sz="3200" b="1" dirty="0">
                <a:solidFill>
                  <a:srgbClr val="C00000"/>
                </a:solidFill>
              </a:rPr>
              <a:t>UYARI:</a:t>
            </a:r>
            <a:r>
              <a:rPr lang="tr-TR" sz="2800" b="1" dirty="0"/>
              <a:t> </a:t>
            </a:r>
            <a:r>
              <a:rPr lang="tr-TR" sz="2800" dirty="0"/>
              <a:t>İki noktadan sonra cümle ve özel ad niteliğinde olmayan örnekler sıra­landığında bunlar büyük harfle başlamaz:</a:t>
            </a:r>
          </a:p>
          <a:p>
            <a:r>
              <a:rPr lang="tr-TR" sz="2800" i="1" dirty="0"/>
              <a:t>Bu eskiliği siz de çok evde görmüşsünüzdür: duvarlarda çiviler, çivi yerleri, lekeler… </a:t>
            </a:r>
            <a:r>
              <a:rPr lang="tr-TR" sz="2800" dirty="0"/>
              <a:t>(Memduh Şevket Esendal)</a:t>
            </a:r>
          </a:p>
          <a:p>
            <a:r>
              <a:rPr lang="tr-TR" sz="2800" b="1" dirty="0" smtClean="0"/>
              <a:t>	</a:t>
            </a:r>
            <a:r>
              <a:rPr lang="tr-TR" sz="3200" b="1" dirty="0">
                <a:solidFill>
                  <a:srgbClr val="C00000"/>
                </a:solidFill>
              </a:rPr>
              <a:t>UYARI:</a:t>
            </a:r>
            <a:r>
              <a:rPr lang="tr-TR" sz="2800" b="1" dirty="0"/>
              <a:t> </a:t>
            </a:r>
            <a:r>
              <a:rPr lang="tr-TR" sz="2800" dirty="0"/>
              <a:t>Rakamla başlayan cümlelerde rakamdan sonra gelen kelime özel ad değilse büyük harfle başlamaz:</a:t>
            </a:r>
            <a:r>
              <a:rPr lang="tr-TR" sz="2800" i="1" dirty="0"/>
              <a:t> 2007 yılında Türk Dil Kurumunun 75. yılını kutladık.</a:t>
            </a:r>
            <a:endParaRPr lang="tr-TR" sz="2800" dirty="0"/>
          </a:p>
          <a:p>
            <a:pPr>
              <a:spcBef>
                <a:spcPts val="1200"/>
              </a:spcBef>
            </a:pPr>
            <a:r>
              <a:rPr lang="tr-TR" sz="2800" dirty="0" smtClean="0"/>
              <a:t>	Örnek </a:t>
            </a:r>
            <a:r>
              <a:rPr lang="tr-TR" sz="2800" dirty="0"/>
              <a:t>niteliğindeki kelimelerle başlayan cümlede de ilk harf büyük yazılır: </a:t>
            </a:r>
            <a:r>
              <a:rPr lang="tr-TR" sz="2800" i="1" dirty="0"/>
              <a:t>“Banka, bütçe, devlet, fındık, kanepe, menekşe, şemsiye” gibi yüzlerce ke­lime, kökenleri yabancı olmakla birlikte artık dilimizin malı olmuştur.</a:t>
            </a:r>
            <a:endParaRPr lang="tr-TR" sz="2800" dirty="0"/>
          </a:p>
          <a:p>
            <a:r>
              <a:rPr lang="tr-TR" sz="2800" i="1" dirty="0"/>
              <a:t>“Et-, ol-” fiilleri, dilimizde en sık kullanılan yardımcı fiillerdir.</a:t>
            </a:r>
            <a:endParaRPr lang="tr-TR" sz="2800" dirty="0"/>
          </a:p>
          <a:p>
            <a:endParaRPr lang="tr-TR" sz="2800" b="1" dirty="0" smtClean="0"/>
          </a:p>
          <a:p>
            <a:r>
              <a:rPr lang="tr-TR" sz="2800" b="1" dirty="0" smtClean="0"/>
              <a:t>	B</a:t>
            </a:r>
            <a:r>
              <a:rPr lang="tr-TR" sz="2800" b="1" dirty="0"/>
              <a:t>. </a:t>
            </a:r>
            <a:r>
              <a:rPr lang="tr-TR" sz="2800" dirty="0"/>
              <a:t>Dizeler büyük harfle başlar:</a:t>
            </a:r>
          </a:p>
          <a:p>
            <a:r>
              <a:rPr lang="tr-TR" sz="2800" i="1" dirty="0"/>
              <a:t>Halk içinde muteber bir nesne yok devlet gibi</a:t>
            </a:r>
            <a:endParaRPr lang="tr-TR" sz="2800" dirty="0"/>
          </a:p>
          <a:p>
            <a:r>
              <a:rPr lang="tr-TR" sz="2800" i="1" dirty="0" smtClean="0"/>
              <a:t>Olmaya </a:t>
            </a:r>
            <a:r>
              <a:rPr lang="tr-TR" sz="2800" i="1" dirty="0"/>
              <a:t>devlet cihanda bir nefes sıhhat gibi.</a:t>
            </a:r>
            <a:r>
              <a:rPr lang="tr-TR" sz="2800" dirty="0"/>
              <a:t> (Muhibbi)</a:t>
            </a:r>
          </a:p>
          <a:p>
            <a:pPr>
              <a:spcBef>
                <a:spcPts val="1200"/>
              </a:spcBef>
            </a:pPr>
            <a:r>
              <a:rPr lang="tr-TR" sz="2800" i="1" dirty="0"/>
              <a:t>Korkma! Sönmez bu şafaklarda yüzen al sancak</a:t>
            </a:r>
            <a:endParaRPr lang="tr-TR" sz="2800" dirty="0"/>
          </a:p>
          <a:p>
            <a:r>
              <a:rPr lang="tr-TR" sz="2800" i="1" dirty="0"/>
              <a:t>Sönmeden yurdumun üstünde tüten en son ocak.</a:t>
            </a:r>
            <a:r>
              <a:rPr lang="tr-TR" sz="2800" dirty="0"/>
              <a:t> (Mehmet Akif Ersoy)</a:t>
            </a:r>
          </a:p>
          <a:p>
            <a:pPr>
              <a:spcBef>
                <a:spcPts val="1200"/>
              </a:spcBef>
            </a:pPr>
            <a:r>
              <a:rPr lang="tr-TR" sz="2800" i="1" dirty="0"/>
              <a:t>Bin atlı akınlarda çocuklar gibi şendik</a:t>
            </a:r>
            <a:endParaRPr lang="tr-TR" sz="2800" dirty="0"/>
          </a:p>
          <a:p>
            <a:r>
              <a:rPr lang="tr-TR" sz="2800" i="1" dirty="0"/>
              <a:t>Bin atlı o gün dev gibi bir orduyu yendik. </a:t>
            </a:r>
            <a:r>
              <a:rPr lang="tr-TR" sz="2800" dirty="0"/>
              <a:t>(Yahya Kemal Beyatlı)</a:t>
            </a:r>
          </a:p>
          <a:p>
            <a:endParaRPr lang="tr-TR" sz="2400" dirty="0"/>
          </a:p>
        </p:txBody>
      </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grpSp>
        <p:nvGrpSpPr>
          <p:cNvPr id="28" name="Group 16"/>
          <p:cNvGrpSpPr/>
          <p:nvPr/>
        </p:nvGrpSpPr>
        <p:grpSpPr>
          <a:xfrm>
            <a:off x="17262707" y="3047583"/>
            <a:ext cx="1337706" cy="7207550"/>
            <a:chOff x="0" y="0"/>
            <a:chExt cx="1783607" cy="9610067"/>
          </a:xfrm>
        </p:grpSpPr>
        <p:pic>
          <p:nvPicPr>
            <p:cNvPr id="29"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30" name="TextBox 18"/>
            <p:cNvSpPr txBox="1"/>
            <p:nvPr/>
          </p:nvSpPr>
          <p:spPr>
            <a:xfrm rot="-5400000">
              <a:off x="-3188762" y="5245406"/>
              <a:ext cx="8151606" cy="577715"/>
            </a:xfrm>
            <a:prstGeom prst="rect">
              <a:avLst/>
            </a:prstGeom>
          </p:spPr>
          <p:txBody>
            <a:bodyPr lIns="0" tIns="0" rIns="0" bIns="0" rtlCol="0" anchor="t">
              <a:spAutoFit/>
            </a:bodyPr>
            <a:lstStyle/>
            <a:p>
              <a:pPr algn="ctr">
                <a:lnSpc>
                  <a:spcPts val="2800"/>
                </a:lnSpc>
              </a:pPr>
              <a:r>
                <a:rPr lang="en-US" sz="2800">
                  <a:solidFill>
                    <a:srgbClr val="FFFFFF">
                      <a:alpha val="60000"/>
                    </a:srgbClr>
                  </a:solidFill>
                  <a:latin typeface="Lato Heavy"/>
                </a:rPr>
                <a:t>Büyük Harflerin Kullanıldığı Yerler</a:t>
              </a:r>
            </a:p>
          </p:txBody>
        </p:sp>
        <p:sp>
          <p:nvSpPr>
            <p:cNvPr id="31"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5</a:t>
              </a:r>
            </a:p>
          </p:txBody>
        </p:sp>
      </p:grpSp>
    </p:spTree>
    <p:extLst>
      <p:ext uri="{BB962C8B-B14F-4D97-AF65-F5344CB8AC3E}">
        <p14:creationId xmlns:p14="http://schemas.microsoft.com/office/powerpoint/2010/main" val="3801678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38100"/>
            <a:ext cx="14684498" cy="10254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r>
              <a:rPr lang="tr-TR" sz="2400" b="1" dirty="0" smtClean="0"/>
              <a:t>	</a:t>
            </a:r>
            <a:r>
              <a:rPr lang="tr-TR" sz="2800" b="1" dirty="0"/>
              <a:t>C.</a:t>
            </a:r>
            <a:r>
              <a:rPr lang="tr-TR" sz="2800" dirty="0"/>
              <a:t> Özel adlar büyük harfle başlar:</a:t>
            </a:r>
          </a:p>
          <a:p>
            <a:pPr>
              <a:spcBef>
                <a:spcPts val="600"/>
              </a:spcBef>
            </a:pPr>
            <a:r>
              <a:rPr lang="tr-TR" sz="2400" b="1" dirty="0"/>
              <a:t>1. </a:t>
            </a:r>
            <a:r>
              <a:rPr lang="tr-TR" sz="2400" dirty="0"/>
              <a:t>Kişi adlarıyla soyadları büyük harfle başlar: </a:t>
            </a:r>
            <a:r>
              <a:rPr lang="tr-TR" sz="2400" i="1" dirty="0"/>
              <a:t>Mustafa Kemal Atatürk, İsmet İnönü, Kâzım Karabekir, Ahmet Haşim, Sait Faik Abasıyanık, Yunus Emre, Karacaoğlan, Âşık Ömer, Wolfgang </a:t>
            </a:r>
            <a:r>
              <a:rPr lang="tr-TR" sz="2400" i="1" dirty="0" err="1"/>
              <a:t>von</a:t>
            </a:r>
            <a:r>
              <a:rPr lang="tr-TR" sz="2400" i="1" dirty="0"/>
              <a:t> Goethe, Vilhelm Thomsen</a:t>
            </a:r>
            <a:r>
              <a:rPr lang="tr-TR" sz="2400" dirty="0"/>
              <a:t> vb.</a:t>
            </a:r>
          </a:p>
          <a:p>
            <a:r>
              <a:rPr lang="tr-TR" sz="2400" dirty="0"/>
              <a:t>Takma adlar da büyük harfle başlar: </a:t>
            </a:r>
            <a:r>
              <a:rPr lang="tr-TR" sz="2400" i="1" dirty="0"/>
              <a:t>Muhibbi</a:t>
            </a:r>
            <a:r>
              <a:rPr lang="tr-TR" sz="2400" dirty="0"/>
              <a:t> (Kanuni Sultan Süleyman), </a:t>
            </a:r>
            <a:r>
              <a:rPr lang="tr-TR" sz="2400" i="1" dirty="0"/>
              <a:t>Demirtaş</a:t>
            </a:r>
            <a:r>
              <a:rPr lang="tr-TR" sz="2400" dirty="0"/>
              <a:t> (Ziya Gökalp), </a:t>
            </a:r>
            <a:r>
              <a:rPr lang="tr-TR" sz="2400" i="1" dirty="0"/>
              <a:t>Tarhan</a:t>
            </a:r>
            <a:r>
              <a:rPr lang="tr-TR" sz="2400" dirty="0"/>
              <a:t> (Ömer Seyfettin), </a:t>
            </a:r>
            <a:r>
              <a:rPr lang="tr-TR" sz="2400" i="1" dirty="0"/>
              <a:t>Aka</a:t>
            </a:r>
            <a:r>
              <a:rPr lang="tr-TR" sz="2400" dirty="0"/>
              <a:t> </a:t>
            </a:r>
            <a:r>
              <a:rPr lang="tr-TR" sz="2400" i="1" dirty="0"/>
              <a:t>Gündüz</a:t>
            </a:r>
            <a:r>
              <a:rPr lang="tr-TR" sz="2400" dirty="0"/>
              <a:t> (Hüseyin Avni, Enis Avni), </a:t>
            </a:r>
            <a:r>
              <a:rPr lang="tr-TR" sz="2400" i="1" dirty="0"/>
              <a:t>Kirpi</a:t>
            </a:r>
            <a:r>
              <a:rPr lang="tr-TR" sz="2400" dirty="0"/>
              <a:t> (Refik Halit Karay), </a:t>
            </a:r>
            <a:r>
              <a:rPr lang="tr-TR" sz="2400" i="1" dirty="0"/>
              <a:t>Deli Ozan</a:t>
            </a:r>
            <a:r>
              <a:rPr lang="tr-TR" sz="2400" dirty="0"/>
              <a:t> (Faruk Nafiz Çamlıbel), </a:t>
            </a:r>
            <a:r>
              <a:rPr lang="tr-TR" sz="2400" i="1" dirty="0"/>
              <a:t>Server Bedi</a:t>
            </a:r>
            <a:r>
              <a:rPr lang="tr-TR" sz="2400" dirty="0"/>
              <a:t> (Peyami Safa), </a:t>
            </a:r>
            <a:r>
              <a:rPr lang="tr-TR" sz="2400" i="1" dirty="0"/>
              <a:t>İrfan Kudret</a:t>
            </a:r>
            <a:r>
              <a:rPr lang="tr-TR" sz="2400" dirty="0"/>
              <a:t> (Cahit Sıtkı Tarancı), </a:t>
            </a:r>
            <a:r>
              <a:rPr lang="tr-TR" sz="2400" i="1" dirty="0"/>
              <a:t>Mehmet Ali Sel</a:t>
            </a:r>
            <a:r>
              <a:rPr lang="tr-TR" sz="2400" dirty="0"/>
              <a:t> (Orhan Veli Kanık) vb.</a:t>
            </a:r>
          </a:p>
          <a:p>
            <a:pPr>
              <a:spcBef>
                <a:spcPts val="1200"/>
              </a:spcBef>
            </a:pPr>
            <a:r>
              <a:rPr lang="tr-TR" sz="2400" b="1" dirty="0"/>
              <a:t>2. </a:t>
            </a:r>
            <a:r>
              <a:rPr lang="tr-TR" sz="2400" dirty="0"/>
              <a:t>Kişi adlarından önce ve sonra gelen unvanlar, saygı sözleri, rütbe adları ve lakaplar büyük harfle başlar: </a:t>
            </a:r>
            <a:r>
              <a:rPr lang="tr-TR" sz="2400" i="1" dirty="0"/>
              <a:t>Cumhurbaşkanı Mustafa Kemal Atatürk, Kaymakam Erol Bey, Dr. </a:t>
            </a:r>
            <a:r>
              <a:rPr lang="tr-TR" sz="2400" i="1" dirty="0" err="1"/>
              <a:t>Alâaddin</a:t>
            </a:r>
            <a:r>
              <a:rPr lang="tr-TR" sz="2400" i="1" dirty="0"/>
              <a:t> Yavaşça; Sayın Prof. Dr. Hasan Eren; Mustafa Efendi, Zeynep Hanım, Bay Ali Çiçekçi; Mareşal Fevzi Çakmak, Yüzbaşı Cengiz Topel; Mimar Sinan, Fatih Sultan Mehmet, Genç Osman, Deli Petro</a:t>
            </a:r>
            <a:r>
              <a:rPr lang="tr-TR" sz="2400" dirty="0"/>
              <a:t> vb.</a:t>
            </a:r>
          </a:p>
          <a:p>
            <a:pPr>
              <a:spcBef>
                <a:spcPts val="1200"/>
              </a:spcBef>
            </a:pPr>
            <a:r>
              <a:rPr lang="tr-TR" sz="2400" dirty="0" smtClean="0"/>
              <a:t>	Akrabalık </a:t>
            </a:r>
            <a:r>
              <a:rPr lang="tr-TR" sz="2400" dirty="0"/>
              <a:t>adı olup lakap veya unvan olarak kullanılan kelimeler büyük harfle baş­lar: </a:t>
            </a:r>
            <a:r>
              <a:rPr lang="tr-TR" sz="2400" i="1" dirty="0"/>
              <a:t>Baba Gündüz, Dayı Kemal, Hala Sultan, Nene Hatun; Gül Baba, Susuz Dede, Telli Baba</a:t>
            </a:r>
            <a:r>
              <a:rPr lang="tr-TR" sz="2400" dirty="0"/>
              <a:t> vb.</a:t>
            </a:r>
          </a:p>
          <a:p>
            <a:pPr>
              <a:spcBef>
                <a:spcPts val="1200"/>
              </a:spcBef>
            </a:pPr>
            <a:r>
              <a:rPr lang="tr-TR" sz="2800" b="1" dirty="0" smtClean="0">
                <a:solidFill>
                  <a:srgbClr val="C00000"/>
                </a:solidFill>
              </a:rPr>
              <a:t>	UYARI</a:t>
            </a:r>
            <a:r>
              <a:rPr lang="tr-TR" sz="2800" b="1" dirty="0">
                <a:solidFill>
                  <a:srgbClr val="C00000"/>
                </a:solidFill>
              </a:rPr>
              <a:t>:</a:t>
            </a:r>
            <a:r>
              <a:rPr lang="tr-TR" sz="2400" b="1" dirty="0"/>
              <a:t> </a:t>
            </a:r>
            <a:r>
              <a:rPr lang="tr-TR" sz="2400" dirty="0"/>
              <a:t>Akrabalık bildiren kelimeler küçük harfle başlar: </a:t>
            </a:r>
            <a:r>
              <a:rPr lang="tr-TR" sz="2400" i="1" dirty="0"/>
              <a:t>Tülay ablama gittim. Ayşe teyzemin keki çok güzel.</a:t>
            </a:r>
            <a:endParaRPr lang="tr-TR" sz="2400" dirty="0"/>
          </a:p>
          <a:p>
            <a:pPr>
              <a:spcBef>
                <a:spcPts val="1200"/>
              </a:spcBef>
            </a:pPr>
            <a:r>
              <a:rPr lang="tr-TR" sz="2400" b="1" dirty="0"/>
              <a:t>3. </a:t>
            </a:r>
            <a:r>
              <a:rPr lang="tr-TR" sz="2400" dirty="0"/>
              <a:t>Cümle içinde özel adın yerine kullanılan makam veya unvan sözleri büyük harfle baş­lar: </a:t>
            </a:r>
            <a:r>
              <a:rPr lang="tr-TR" sz="2400" i="1" dirty="0"/>
              <a:t>Uzak Doğu’dan gelen heyeti Vali dün kabul etti</a:t>
            </a:r>
            <a:r>
              <a:rPr lang="tr-TR" sz="2400" i="1" dirty="0" smtClean="0"/>
              <a:t>.</a:t>
            </a:r>
          </a:p>
          <a:p>
            <a:pPr>
              <a:spcBef>
                <a:spcPts val="1200"/>
              </a:spcBef>
            </a:pPr>
            <a:r>
              <a:rPr lang="tr-TR" sz="2400" b="1" dirty="0"/>
              <a:t>4. </a:t>
            </a:r>
            <a:r>
              <a:rPr lang="tr-TR" sz="2400" dirty="0"/>
              <a:t>Saygı bildiren sözlerden sonra gelen ve makam, mevki, unvan bildiren kelimeler büyük harfle başlar:</a:t>
            </a:r>
          </a:p>
          <a:p>
            <a:r>
              <a:rPr lang="tr-TR" sz="2400" i="1" dirty="0"/>
              <a:t>Sayın Bakan,</a:t>
            </a:r>
            <a:endParaRPr lang="tr-TR" sz="2400" dirty="0"/>
          </a:p>
          <a:p>
            <a:r>
              <a:rPr lang="tr-TR" sz="2400" i="1" dirty="0"/>
              <a:t>Sayın Başkan,</a:t>
            </a:r>
            <a:endParaRPr lang="tr-TR" sz="2400" dirty="0"/>
          </a:p>
          <a:p>
            <a:r>
              <a:rPr lang="tr-TR" sz="2400" i="1" dirty="0"/>
              <a:t>Sayın Rektör,</a:t>
            </a:r>
            <a:endParaRPr lang="tr-TR" sz="2400" dirty="0"/>
          </a:p>
          <a:p>
            <a:r>
              <a:rPr lang="tr-TR" sz="2400" i="1" dirty="0"/>
              <a:t>Sayın Vali,</a:t>
            </a:r>
            <a:endParaRPr lang="tr-TR" sz="2400" dirty="0"/>
          </a:p>
          <a:p>
            <a:pPr>
              <a:spcBef>
                <a:spcPts val="1200"/>
              </a:spcBef>
            </a:pPr>
            <a:r>
              <a:rPr lang="tr-TR" sz="2400" dirty="0"/>
              <a:t>        Mektuplarda ve resmî yazışmalarda hitaplar büyük harfle başlar:</a:t>
            </a:r>
          </a:p>
          <a:p>
            <a:r>
              <a:rPr lang="tr-TR" sz="2400" i="1" dirty="0"/>
              <a:t>Sevgili Kardeşim</a:t>
            </a:r>
            <a:r>
              <a:rPr lang="tr-TR" sz="2400" dirty="0"/>
              <a:t>,</a:t>
            </a:r>
          </a:p>
          <a:p>
            <a:r>
              <a:rPr lang="tr-TR" sz="2400" i="1" dirty="0"/>
              <a:t>Aziz Dostum,</a:t>
            </a:r>
            <a:endParaRPr lang="tr-TR" sz="2400" dirty="0"/>
          </a:p>
          <a:p>
            <a:r>
              <a:rPr lang="tr-TR" sz="2400" i="1" dirty="0"/>
              <a:t>Değerli Dinleyiciler</a:t>
            </a:r>
            <a:r>
              <a:rPr lang="tr-TR" sz="2400" i="1" dirty="0" smtClean="0"/>
              <a:t>,</a:t>
            </a:r>
            <a:r>
              <a:rPr lang="tr-TR" sz="2800" b="1" dirty="0"/>
              <a:t>    </a:t>
            </a:r>
            <a:endParaRPr lang="tr-TR" sz="2400" dirty="0"/>
          </a:p>
        </p:txBody>
      </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grpSp>
        <p:nvGrpSpPr>
          <p:cNvPr id="28" name="Group 16"/>
          <p:cNvGrpSpPr/>
          <p:nvPr/>
        </p:nvGrpSpPr>
        <p:grpSpPr>
          <a:xfrm>
            <a:off x="17262707" y="3047583"/>
            <a:ext cx="1337706" cy="7207550"/>
            <a:chOff x="0" y="0"/>
            <a:chExt cx="1783607" cy="9610067"/>
          </a:xfrm>
        </p:grpSpPr>
        <p:pic>
          <p:nvPicPr>
            <p:cNvPr id="29"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30" name="TextBox 18"/>
            <p:cNvSpPr txBox="1"/>
            <p:nvPr/>
          </p:nvSpPr>
          <p:spPr>
            <a:xfrm rot="-5400000">
              <a:off x="-3188762" y="5245406"/>
              <a:ext cx="8151606" cy="577715"/>
            </a:xfrm>
            <a:prstGeom prst="rect">
              <a:avLst/>
            </a:prstGeom>
          </p:spPr>
          <p:txBody>
            <a:bodyPr lIns="0" tIns="0" rIns="0" bIns="0" rtlCol="0" anchor="t">
              <a:spAutoFit/>
            </a:bodyPr>
            <a:lstStyle/>
            <a:p>
              <a:pPr algn="ctr">
                <a:lnSpc>
                  <a:spcPts val="2800"/>
                </a:lnSpc>
              </a:pPr>
              <a:r>
                <a:rPr lang="en-US" sz="2800">
                  <a:solidFill>
                    <a:srgbClr val="FFFFFF">
                      <a:alpha val="60000"/>
                    </a:srgbClr>
                  </a:solidFill>
                  <a:latin typeface="Lato Heavy"/>
                </a:rPr>
                <a:t>Büyük Harflerin Kullanıldığı Yerler</a:t>
              </a:r>
            </a:p>
          </p:txBody>
        </p:sp>
        <p:sp>
          <p:nvSpPr>
            <p:cNvPr id="31"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5</a:t>
              </a:r>
            </a:p>
          </p:txBody>
        </p:sp>
      </p:grpSp>
    </p:spTree>
    <p:extLst>
      <p:ext uri="{BB962C8B-B14F-4D97-AF65-F5344CB8AC3E}">
        <p14:creationId xmlns:p14="http://schemas.microsoft.com/office/powerpoint/2010/main" val="27919378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811241"/>
            <a:ext cx="14684498" cy="8869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r>
              <a:rPr lang="tr-TR" sz="2400" b="1" dirty="0" smtClean="0"/>
              <a:t>5</a:t>
            </a:r>
            <a:r>
              <a:rPr lang="tr-TR" sz="2400" b="1" dirty="0"/>
              <a:t>. </a:t>
            </a:r>
            <a:r>
              <a:rPr lang="tr-TR" sz="2400" dirty="0"/>
              <a:t>Hayvanlara verilen özel adlar büyük harfle başlar: </a:t>
            </a:r>
            <a:r>
              <a:rPr lang="tr-TR" sz="2400" i="1" dirty="0"/>
              <a:t>Boncuk, Fındık, Minnoş, Pamuk</a:t>
            </a:r>
            <a:r>
              <a:rPr lang="tr-TR" sz="2400" dirty="0"/>
              <a:t> vb.</a:t>
            </a:r>
          </a:p>
          <a:p>
            <a:pPr>
              <a:spcBef>
                <a:spcPts val="1200"/>
              </a:spcBef>
            </a:pPr>
            <a:r>
              <a:rPr lang="tr-TR" sz="2400" b="1" dirty="0"/>
              <a:t>6. </a:t>
            </a:r>
            <a:r>
              <a:rPr lang="tr-TR" sz="2400" dirty="0"/>
              <a:t>Millet, boy, oymak adları büyük harfle başlar: </a:t>
            </a:r>
            <a:r>
              <a:rPr lang="tr-TR" sz="2400" i="1" dirty="0"/>
              <a:t>Alman, Arap, İngiliz, Japon, Rus, Türk; Kazak, Kırgız, Oğuz, Özbek, Tatar; Hacımusalı, Karakeçili</a:t>
            </a:r>
            <a:r>
              <a:rPr lang="tr-TR" sz="2400" dirty="0"/>
              <a:t> vb.</a:t>
            </a:r>
          </a:p>
          <a:p>
            <a:pPr>
              <a:spcBef>
                <a:spcPts val="1200"/>
              </a:spcBef>
            </a:pPr>
            <a:r>
              <a:rPr lang="tr-TR" sz="2400" b="1" dirty="0"/>
              <a:t>7. </a:t>
            </a:r>
            <a:r>
              <a:rPr lang="tr-TR" sz="2400" dirty="0"/>
              <a:t>Dil ve lehçe adları büyük harfle başlar: </a:t>
            </a:r>
            <a:r>
              <a:rPr lang="tr-TR" sz="2400" i="1" dirty="0"/>
              <a:t>Türkçe, Almanca, İngilizce, Rusça, Arapça; Oğuzca, Kazakça, Kırgızca, Özbekçe, Tatarca</a:t>
            </a:r>
            <a:r>
              <a:rPr lang="tr-TR" sz="2400" dirty="0"/>
              <a:t> vb.</a:t>
            </a:r>
          </a:p>
          <a:p>
            <a:pPr>
              <a:spcBef>
                <a:spcPts val="1200"/>
              </a:spcBef>
            </a:pPr>
            <a:r>
              <a:rPr lang="tr-TR" sz="2400" b="1" dirty="0"/>
              <a:t>8. </a:t>
            </a:r>
            <a:r>
              <a:rPr lang="tr-TR" sz="2400" dirty="0"/>
              <a:t>Devlet adları büyük harfle başlar: </a:t>
            </a:r>
            <a:r>
              <a:rPr lang="tr-TR" sz="2400" i="1" dirty="0"/>
              <a:t>Türkiye Cumhuriyeti, Kuzey Kıbrıs Türk Cumhuriyeti, Amerika Birleşik Devletleri, Suudi Arabistan, Azerbaycan, Kırım Özerk Cumhuriyeti</a:t>
            </a:r>
            <a:r>
              <a:rPr lang="tr-TR" sz="2400" dirty="0"/>
              <a:t> vb</a:t>
            </a:r>
            <a:r>
              <a:rPr lang="tr-TR" sz="2400" dirty="0" smtClean="0"/>
              <a:t>.</a:t>
            </a:r>
          </a:p>
          <a:p>
            <a:pPr>
              <a:spcBef>
                <a:spcPts val="1200"/>
              </a:spcBef>
            </a:pPr>
            <a:r>
              <a:rPr lang="tr-TR" sz="2400" b="1" dirty="0"/>
              <a:t>9. </a:t>
            </a:r>
            <a:r>
              <a:rPr lang="tr-TR" sz="2400" dirty="0"/>
              <a:t>Din ve mezhep adları ile bunların mensuplarını bildiren sözler büyük harfle başlar: </a:t>
            </a:r>
            <a:r>
              <a:rPr lang="tr-TR" sz="2400" i="1" dirty="0"/>
              <a:t>Müslümanlık, Müslüman; Hristiyanlık, Hristiyan; Musevilik, Musevi; Budizm, Budist; Hanefilik, Hanefi; Katoliklik, Katolik</a:t>
            </a:r>
            <a:r>
              <a:rPr lang="tr-TR" sz="2400" dirty="0"/>
              <a:t> vb.</a:t>
            </a:r>
          </a:p>
          <a:p>
            <a:pPr>
              <a:spcBef>
                <a:spcPts val="1200"/>
              </a:spcBef>
            </a:pPr>
            <a:r>
              <a:rPr lang="tr-TR" sz="2400" b="1" dirty="0"/>
              <a:t>10. </a:t>
            </a:r>
            <a:r>
              <a:rPr lang="tr-TR" sz="2400" dirty="0"/>
              <a:t>Din ve mitoloji ile ilgili özel adlar büyük harfle başlar: </a:t>
            </a:r>
            <a:r>
              <a:rPr lang="tr-TR" sz="2400" i="1" dirty="0"/>
              <a:t>Tanrı, Allah, İlah, Cebrail, Zeus, </a:t>
            </a:r>
            <a:r>
              <a:rPr lang="tr-TR" sz="2400" i="1" dirty="0" err="1"/>
              <a:t>Osiris</a:t>
            </a:r>
            <a:r>
              <a:rPr lang="tr-TR" sz="2400" i="1" dirty="0"/>
              <a:t>, Kibele</a:t>
            </a:r>
            <a:r>
              <a:rPr lang="tr-TR" sz="2400" dirty="0"/>
              <a:t> vb.</a:t>
            </a:r>
          </a:p>
          <a:p>
            <a:pPr>
              <a:spcBef>
                <a:spcPts val="1200"/>
              </a:spcBef>
            </a:pPr>
            <a:r>
              <a:rPr lang="tr-TR" sz="2800" b="1" dirty="0" smtClean="0">
                <a:solidFill>
                  <a:srgbClr val="C00000"/>
                </a:solidFill>
              </a:rPr>
              <a:t>	UYARI</a:t>
            </a:r>
            <a:r>
              <a:rPr lang="tr-TR" sz="2800" b="1" dirty="0">
                <a:solidFill>
                  <a:srgbClr val="C00000"/>
                </a:solidFill>
              </a:rPr>
              <a:t>:</a:t>
            </a:r>
            <a:r>
              <a:rPr lang="tr-TR" sz="2400" b="1" dirty="0"/>
              <a:t> </a:t>
            </a:r>
            <a:r>
              <a:rPr lang="tr-TR" sz="2400" dirty="0"/>
              <a:t>“Tanrı, Allah, İlah” sözleri özel ad olarak kullanılmadıklarında küçük harfle başlar:</a:t>
            </a:r>
            <a:r>
              <a:rPr lang="tr-TR" sz="2400" i="1" dirty="0"/>
              <a:t> Eski Yunan tanrıları. Müzik dünyasının ilahı.</a:t>
            </a:r>
            <a:endParaRPr lang="tr-TR" sz="2400" dirty="0"/>
          </a:p>
          <a:p>
            <a:r>
              <a:rPr lang="tr-TR" sz="2400" i="1" dirty="0"/>
              <a:t>“Amerika’da kaçakçılığın </a:t>
            </a:r>
            <a:r>
              <a:rPr lang="tr-TR" sz="2400" i="1" dirty="0" err="1"/>
              <a:t>allahları</a:t>
            </a:r>
            <a:r>
              <a:rPr lang="tr-TR" sz="2400" i="1" dirty="0"/>
              <a:t> vardır.”</a:t>
            </a:r>
            <a:r>
              <a:rPr lang="tr-TR" sz="2400" dirty="0"/>
              <a:t> (Tarık Buğra)</a:t>
            </a:r>
          </a:p>
          <a:p>
            <a:pPr>
              <a:spcBef>
                <a:spcPts val="1200"/>
              </a:spcBef>
            </a:pPr>
            <a:r>
              <a:rPr lang="tr-TR" sz="2400" b="1" dirty="0"/>
              <a:t>11. </a:t>
            </a:r>
            <a:r>
              <a:rPr lang="tr-TR" sz="2400" dirty="0"/>
              <a:t>Gezegen ve yıldız adları büyük harfle başlar:</a:t>
            </a:r>
            <a:r>
              <a:rPr lang="tr-TR" sz="2400" i="1" dirty="0"/>
              <a:t> Merkür, Neptün, Satürn; Halley </a:t>
            </a:r>
            <a:r>
              <a:rPr lang="tr-TR" sz="2400" dirty="0"/>
              <a:t>vb.</a:t>
            </a:r>
          </a:p>
          <a:p>
            <a:pPr>
              <a:spcBef>
                <a:spcPts val="1200"/>
              </a:spcBef>
            </a:pPr>
            <a:r>
              <a:rPr lang="tr-TR" sz="2800" b="1" dirty="0" smtClean="0">
                <a:solidFill>
                  <a:srgbClr val="C00000"/>
                </a:solidFill>
              </a:rPr>
              <a:t>	UYARI</a:t>
            </a:r>
            <a:r>
              <a:rPr lang="tr-TR" sz="2800" b="1" dirty="0">
                <a:solidFill>
                  <a:srgbClr val="C00000"/>
                </a:solidFill>
              </a:rPr>
              <a:t>: </a:t>
            </a:r>
            <a:r>
              <a:rPr lang="tr-TR" sz="2400" i="1" dirty="0"/>
              <a:t>Dünya, güneş, ay </a:t>
            </a:r>
            <a:r>
              <a:rPr lang="tr-TR" sz="2400" dirty="0"/>
              <a:t>kelimeleri gezegen anlamı dışında kullanıldıklarında küçük harfle başlar:</a:t>
            </a:r>
          </a:p>
          <a:p>
            <a:r>
              <a:rPr lang="tr-TR" sz="2400" i="1" dirty="0"/>
              <a:t>Biz dünyadan ayrı yaşarken dünya epey değişmiş.</a:t>
            </a:r>
            <a:r>
              <a:rPr lang="tr-TR" sz="2400" dirty="0"/>
              <a:t> (Hüseyin Cahit Yalçın)</a:t>
            </a:r>
          </a:p>
          <a:p>
            <a:pPr>
              <a:spcBef>
                <a:spcPts val="1200"/>
              </a:spcBef>
            </a:pPr>
            <a:r>
              <a:rPr lang="tr-TR" sz="2400" b="1" dirty="0"/>
              <a:t>12. </a:t>
            </a:r>
            <a:r>
              <a:rPr lang="tr-TR" sz="2400" dirty="0"/>
              <a:t>Düşünce, hayat tarzı, politika vb. anlamlar bildirdiğinde </a:t>
            </a:r>
            <a:r>
              <a:rPr lang="tr-TR" sz="2400" i="1" dirty="0"/>
              <a:t>doğu</a:t>
            </a:r>
            <a:r>
              <a:rPr lang="tr-TR" sz="2400" dirty="0"/>
              <a:t> ve </a:t>
            </a:r>
            <a:r>
              <a:rPr lang="tr-TR" sz="2400" i="1" dirty="0"/>
              <a:t>batı</a:t>
            </a:r>
            <a:r>
              <a:rPr lang="tr-TR" sz="2400" dirty="0"/>
              <a:t> sözlerinin ilk harfleri büyük yazılır: </a:t>
            </a:r>
            <a:r>
              <a:rPr lang="tr-TR" sz="2400" i="1" dirty="0"/>
              <a:t>Batı medeniyeti, Doğu mistisizmi </a:t>
            </a:r>
            <a:r>
              <a:rPr lang="tr-TR" sz="2400" dirty="0"/>
              <a:t>vb.</a:t>
            </a:r>
          </a:p>
          <a:p>
            <a:pPr>
              <a:spcBef>
                <a:spcPts val="1200"/>
              </a:spcBef>
            </a:pPr>
            <a:r>
              <a:rPr lang="tr-TR" sz="2800" b="1" dirty="0" smtClean="0">
                <a:solidFill>
                  <a:srgbClr val="C00000"/>
                </a:solidFill>
              </a:rPr>
              <a:t>	UYARI</a:t>
            </a:r>
            <a:r>
              <a:rPr lang="tr-TR" sz="2800" b="1" dirty="0">
                <a:solidFill>
                  <a:srgbClr val="C00000"/>
                </a:solidFill>
              </a:rPr>
              <a:t>: </a:t>
            </a:r>
            <a:r>
              <a:rPr lang="tr-TR" sz="2400" dirty="0"/>
              <a:t>Bu sözler yön bildirdiğinde küçük yazılır: </a:t>
            </a:r>
            <a:r>
              <a:rPr lang="tr-TR" sz="2400" i="1" dirty="0"/>
              <a:t>Bursa’nın doğusu, Ankara’nın batısı</a:t>
            </a:r>
            <a:r>
              <a:rPr lang="tr-TR" sz="2400" dirty="0"/>
              <a:t> vb</a:t>
            </a:r>
            <a:r>
              <a:rPr lang="tr-TR" sz="2400" dirty="0" smtClean="0"/>
              <a:t>.</a:t>
            </a:r>
            <a:r>
              <a:rPr lang="tr-TR" sz="2800" b="1" dirty="0"/>
              <a:t>   </a:t>
            </a:r>
            <a:endParaRPr lang="tr-TR" sz="2400" dirty="0"/>
          </a:p>
        </p:txBody>
      </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grpSp>
        <p:nvGrpSpPr>
          <p:cNvPr id="28" name="Group 16"/>
          <p:cNvGrpSpPr/>
          <p:nvPr/>
        </p:nvGrpSpPr>
        <p:grpSpPr>
          <a:xfrm>
            <a:off x="17262707" y="3047583"/>
            <a:ext cx="1337706" cy="7207550"/>
            <a:chOff x="0" y="0"/>
            <a:chExt cx="1783607" cy="9610067"/>
          </a:xfrm>
        </p:grpSpPr>
        <p:pic>
          <p:nvPicPr>
            <p:cNvPr id="29"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30" name="TextBox 18"/>
            <p:cNvSpPr txBox="1"/>
            <p:nvPr/>
          </p:nvSpPr>
          <p:spPr>
            <a:xfrm rot="-5400000">
              <a:off x="-3188762" y="5245406"/>
              <a:ext cx="8151606" cy="577715"/>
            </a:xfrm>
            <a:prstGeom prst="rect">
              <a:avLst/>
            </a:prstGeom>
          </p:spPr>
          <p:txBody>
            <a:bodyPr lIns="0" tIns="0" rIns="0" bIns="0" rtlCol="0" anchor="t">
              <a:spAutoFit/>
            </a:bodyPr>
            <a:lstStyle/>
            <a:p>
              <a:pPr algn="ctr">
                <a:lnSpc>
                  <a:spcPts val="2800"/>
                </a:lnSpc>
              </a:pPr>
              <a:r>
                <a:rPr lang="en-US" sz="2800">
                  <a:solidFill>
                    <a:srgbClr val="FFFFFF">
                      <a:alpha val="60000"/>
                    </a:srgbClr>
                  </a:solidFill>
                  <a:latin typeface="Lato Heavy"/>
                </a:rPr>
                <a:t>Büyük Harflerin Kullanıldığı Yerler</a:t>
              </a:r>
            </a:p>
          </p:txBody>
        </p:sp>
        <p:sp>
          <p:nvSpPr>
            <p:cNvPr id="31"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5</a:t>
              </a:r>
            </a:p>
          </p:txBody>
        </p:sp>
      </p:grpSp>
    </p:spTree>
    <p:extLst>
      <p:ext uri="{BB962C8B-B14F-4D97-AF65-F5344CB8AC3E}">
        <p14:creationId xmlns:p14="http://schemas.microsoft.com/office/powerpoint/2010/main" val="19515845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995910"/>
            <a:ext cx="14684498" cy="8499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r>
              <a:rPr lang="tr-TR" sz="2400" b="1" dirty="0" smtClean="0"/>
              <a:t>13</a:t>
            </a:r>
            <a:r>
              <a:rPr lang="tr-TR" sz="2400" b="1" dirty="0"/>
              <a:t>. </a:t>
            </a:r>
            <a:r>
              <a:rPr lang="tr-TR" sz="2400" dirty="0"/>
              <a:t>Yer adları (kıta, bölge, il, ilçe, köy, semt vb.) büyük harfle başlar: </a:t>
            </a:r>
            <a:r>
              <a:rPr lang="tr-TR" sz="2400" i="1" dirty="0"/>
              <a:t>Afrika, Asya; Güneydoğu Anadolu, İç Anadolu; İstanbul, Taşkent; Turgutlu, Ürgüp; </a:t>
            </a:r>
            <a:r>
              <a:rPr lang="tr-TR" sz="2400" i="1" dirty="0" err="1"/>
              <a:t>Akçaköy</a:t>
            </a:r>
            <a:r>
              <a:rPr lang="tr-TR" sz="2400" i="1" dirty="0"/>
              <a:t>, </a:t>
            </a:r>
            <a:r>
              <a:rPr lang="tr-TR" sz="2400" i="1" dirty="0" err="1"/>
              <a:t>Çayırbağı</a:t>
            </a:r>
            <a:r>
              <a:rPr lang="tr-TR" sz="2400" i="1" dirty="0"/>
              <a:t>; Bahçelievler, Kızılay, Sarıyer</a:t>
            </a:r>
            <a:r>
              <a:rPr lang="tr-TR" sz="2400" dirty="0"/>
              <a:t> vb.</a:t>
            </a:r>
          </a:p>
          <a:p>
            <a:pPr>
              <a:spcBef>
                <a:spcPts val="1200"/>
              </a:spcBef>
            </a:pPr>
            <a:r>
              <a:rPr lang="tr-TR" sz="2400" b="1" dirty="0"/>
              <a:t>14.</a:t>
            </a:r>
            <a:r>
              <a:rPr lang="tr-TR" sz="2400" dirty="0"/>
              <a:t> Yer adlarında ilk isimden sonra gelen ve </a:t>
            </a:r>
            <a:r>
              <a:rPr lang="tr-TR" sz="2400" i="1" dirty="0"/>
              <a:t>deniz, nehir, göl, dağ, boğaz </a:t>
            </a:r>
            <a:r>
              <a:rPr lang="tr-TR" sz="2400" dirty="0"/>
              <a:t>vb. tür bildiren ikinci isimler büyük harfle başlar: </a:t>
            </a:r>
            <a:r>
              <a:rPr lang="tr-TR" sz="2400" i="1" dirty="0"/>
              <a:t>Ağrı Dağı, Aral Gölü, Asya Yakası</a:t>
            </a:r>
            <a:r>
              <a:rPr lang="tr-TR" sz="2400" dirty="0"/>
              <a:t>, </a:t>
            </a:r>
            <a:r>
              <a:rPr lang="tr-TR" sz="2400" i="1" dirty="0"/>
              <a:t>Çanakkale Boğazı, Dicle Irmağı, Ege Denizi, Erciyes Dağı, Fırat Nehri, Süveyş Kanalı, Tuna Nehri, Van Gölü, Zigana Geçidi </a:t>
            </a:r>
            <a:r>
              <a:rPr lang="tr-TR" sz="2400" dirty="0"/>
              <a:t>vb.</a:t>
            </a:r>
          </a:p>
          <a:p>
            <a:pPr>
              <a:spcBef>
                <a:spcPts val="1200"/>
              </a:spcBef>
            </a:pPr>
            <a:r>
              <a:rPr lang="tr-TR" sz="2400" b="1" dirty="0" smtClean="0"/>
              <a:t>	</a:t>
            </a:r>
            <a:r>
              <a:rPr lang="tr-TR" sz="2800" b="1" dirty="0" smtClean="0">
                <a:solidFill>
                  <a:srgbClr val="C00000"/>
                </a:solidFill>
              </a:rPr>
              <a:t>UYARI</a:t>
            </a:r>
            <a:r>
              <a:rPr lang="tr-TR" sz="2800" b="1" dirty="0">
                <a:solidFill>
                  <a:srgbClr val="C00000"/>
                </a:solidFill>
              </a:rPr>
              <a:t>:</a:t>
            </a:r>
            <a:r>
              <a:rPr lang="tr-TR" sz="2400" b="1" dirty="0"/>
              <a:t> </a:t>
            </a:r>
            <a:r>
              <a:rPr lang="tr-TR" sz="2400" dirty="0"/>
              <a:t>Özel ada dâhil olmayıp tamlama kuran şehir, il, ilçe, belde, köy vb. sözler küçük harfle başlar:</a:t>
            </a:r>
            <a:r>
              <a:rPr lang="tr-TR" sz="2400" i="1" dirty="0"/>
              <a:t> Konya ili, Etimesgut ilçesi, </a:t>
            </a:r>
            <a:r>
              <a:rPr lang="tr-TR" sz="2400" i="1" dirty="0" err="1"/>
              <a:t>Uzungöl</a:t>
            </a:r>
            <a:r>
              <a:rPr lang="tr-TR" sz="2400" i="1" dirty="0"/>
              <a:t> beldesi, Taflan köyü </a:t>
            </a:r>
            <a:r>
              <a:rPr lang="tr-TR" sz="2400" dirty="0"/>
              <a:t>vb.</a:t>
            </a:r>
          </a:p>
          <a:p>
            <a:pPr>
              <a:spcBef>
                <a:spcPts val="1200"/>
              </a:spcBef>
            </a:pPr>
            <a:r>
              <a:rPr lang="tr-TR" sz="2400" b="1" dirty="0"/>
              <a:t>15.</a:t>
            </a:r>
            <a:r>
              <a:rPr lang="tr-TR" sz="2400" dirty="0"/>
              <a:t> Mahalle, meydan, bulvar, cadde, sokak adlarında geçen </a:t>
            </a:r>
            <a:r>
              <a:rPr lang="tr-TR" sz="2400" i="1" dirty="0"/>
              <a:t>mahalle, meydan, bulvar, cadde, sokak </a:t>
            </a:r>
            <a:r>
              <a:rPr lang="tr-TR" sz="2400" dirty="0"/>
              <a:t>kelimeleri büyük harfle başlar: </a:t>
            </a:r>
            <a:r>
              <a:rPr lang="tr-TR" sz="2400" i="1" dirty="0"/>
              <a:t>Halit </a:t>
            </a:r>
            <a:r>
              <a:rPr lang="tr-TR" sz="2400" i="1" dirty="0" err="1"/>
              <a:t>Rifat</a:t>
            </a:r>
            <a:r>
              <a:rPr lang="tr-TR" sz="2400" i="1" dirty="0"/>
              <a:t> Paşa Mahallesi, Yunus Emre Mahallesi, Karaköy Meydanı, Zafer Meydanı, Gazi Mustafa Kemal Bulvarı, Ziya Gökalp Bulvarı, Nene Hatun Caddesi, Cemal Nadir Sokağı, İnkılap Sokağı</a:t>
            </a:r>
            <a:r>
              <a:rPr lang="tr-TR" sz="2400" dirty="0"/>
              <a:t> vb.</a:t>
            </a:r>
          </a:p>
          <a:p>
            <a:pPr>
              <a:spcBef>
                <a:spcPts val="1200"/>
              </a:spcBef>
            </a:pPr>
            <a:r>
              <a:rPr lang="tr-TR" sz="2400" b="1" dirty="0"/>
              <a:t>16. </a:t>
            </a:r>
            <a:r>
              <a:rPr lang="tr-TR" sz="2400" i="1" dirty="0"/>
              <a:t>Saray, köşk, han, kale, köprü, kule, anıt</a:t>
            </a:r>
            <a:r>
              <a:rPr lang="tr-TR" sz="2400" dirty="0"/>
              <a:t> vb. yapı adlarının bütün ke­limeleri büyük harfle başlar: </a:t>
            </a:r>
            <a:r>
              <a:rPr lang="tr-TR" sz="2400" i="1" dirty="0"/>
              <a:t>Dolmabahçe Sarayı, İshakpaşa Sarayı, Çankaya Köşkü, Horozlu Han, Ankara Kalesi, Alanya Kalesi, Galata Köprüsü, Mostar Köprüsü, Beyazıt Kulesi, Zafer Abidesi, Bilge Kağan Anıtı</a:t>
            </a:r>
            <a:r>
              <a:rPr lang="tr-TR" sz="2400" dirty="0"/>
              <a:t> vb.</a:t>
            </a:r>
          </a:p>
          <a:p>
            <a:pPr>
              <a:spcBef>
                <a:spcPts val="1200"/>
              </a:spcBef>
            </a:pPr>
            <a:r>
              <a:rPr lang="tr-TR" sz="2400" b="1" dirty="0"/>
              <a:t>17.</a:t>
            </a:r>
            <a:r>
              <a:rPr lang="tr-TR" sz="2400" dirty="0"/>
              <a:t> Yer bildiren özel isimlerde kısaltmalı söyleyiş söz konusu olduğunda, yer adının ilk harfi büyük yazılır: </a:t>
            </a:r>
            <a:r>
              <a:rPr lang="tr-TR" sz="2400" i="1" dirty="0"/>
              <a:t>Hisar’dan, Boğaz’dan, Köşk’e</a:t>
            </a:r>
            <a:r>
              <a:rPr lang="tr-TR" sz="2400" dirty="0"/>
              <a:t> vb</a:t>
            </a:r>
            <a:r>
              <a:rPr lang="tr-TR" sz="2400" dirty="0" smtClean="0"/>
              <a:t>.</a:t>
            </a:r>
            <a:endParaRPr lang="tr-TR" sz="2400" dirty="0"/>
          </a:p>
          <a:p>
            <a:pPr>
              <a:spcBef>
                <a:spcPts val="1200"/>
              </a:spcBef>
            </a:pPr>
            <a:r>
              <a:rPr lang="tr-TR" sz="2400" b="1" dirty="0"/>
              <a:t>18. </a:t>
            </a:r>
            <a:r>
              <a:rPr lang="tr-TR" sz="2400" dirty="0"/>
              <a:t>Kurum, kuruluş ve kurul adlarının her kelimesi büyük harfle başlar: </a:t>
            </a:r>
            <a:r>
              <a:rPr lang="tr-TR" sz="2400" i="1" dirty="0"/>
              <a:t>Türkiye Büyük Millet Meclisi, Türk Dil Kurumu, Dil ve Tarih-Coğrafya Fakültesi, Devlet Malzeme Ofisi, Millî Kütüphane, Çocuk Esirgeme Kurumu, Atatürk Orman Çiftliği, Çankaya Lisesi; Anadolu Kulübü, Mavi Köşe Bakkaliyesi; Türk Ocağı, Yeşilay Derneği, Muharip Gaziler Derneği, Emek İnşaat; Bakanlar Kurulu, Türk Dili Dergisi Yayın Danışma Kurulu, Talim ve Terbiye Kurulu Başkanlığı; Türk Dili ve Edebiyatı Bölümü</a:t>
            </a:r>
            <a:r>
              <a:rPr lang="tr-TR" sz="2400" dirty="0"/>
              <a:t> vb</a:t>
            </a:r>
            <a:r>
              <a:rPr lang="tr-TR" sz="2400" dirty="0" smtClean="0"/>
              <a:t>.</a:t>
            </a:r>
            <a:endParaRPr lang="tr-TR" sz="2400" dirty="0"/>
          </a:p>
        </p:txBody>
      </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grpSp>
        <p:nvGrpSpPr>
          <p:cNvPr id="28" name="Group 16"/>
          <p:cNvGrpSpPr/>
          <p:nvPr/>
        </p:nvGrpSpPr>
        <p:grpSpPr>
          <a:xfrm>
            <a:off x="17262707" y="3047583"/>
            <a:ext cx="1337706" cy="7207550"/>
            <a:chOff x="0" y="0"/>
            <a:chExt cx="1783607" cy="9610067"/>
          </a:xfrm>
        </p:grpSpPr>
        <p:pic>
          <p:nvPicPr>
            <p:cNvPr id="29"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30" name="TextBox 18"/>
            <p:cNvSpPr txBox="1"/>
            <p:nvPr/>
          </p:nvSpPr>
          <p:spPr>
            <a:xfrm rot="-5400000">
              <a:off x="-3188762" y="5245406"/>
              <a:ext cx="8151606" cy="577715"/>
            </a:xfrm>
            <a:prstGeom prst="rect">
              <a:avLst/>
            </a:prstGeom>
          </p:spPr>
          <p:txBody>
            <a:bodyPr lIns="0" tIns="0" rIns="0" bIns="0" rtlCol="0" anchor="t">
              <a:spAutoFit/>
            </a:bodyPr>
            <a:lstStyle/>
            <a:p>
              <a:pPr algn="ctr">
                <a:lnSpc>
                  <a:spcPts val="2800"/>
                </a:lnSpc>
              </a:pPr>
              <a:r>
                <a:rPr lang="en-US" sz="2800">
                  <a:solidFill>
                    <a:srgbClr val="FFFFFF">
                      <a:alpha val="60000"/>
                    </a:srgbClr>
                  </a:solidFill>
                  <a:latin typeface="Lato Heavy"/>
                </a:rPr>
                <a:t>Büyük Harflerin Kullanıldığı Yerler</a:t>
              </a:r>
            </a:p>
          </p:txBody>
        </p:sp>
        <p:sp>
          <p:nvSpPr>
            <p:cNvPr id="31"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5</a:t>
              </a:r>
            </a:p>
          </p:txBody>
        </p:sp>
      </p:grpSp>
    </p:spTree>
    <p:extLst>
      <p:ext uri="{BB962C8B-B14F-4D97-AF65-F5344CB8AC3E}">
        <p14:creationId xmlns:p14="http://schemas.microsoft.com/office/powerpoint/2010/main" val="7118594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934356"/>
            <a:ext cx="14684498" cy="8622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r>
              <a:rPr lang="tr-TR" sz="2400" b="1" dirty="0" smtClean="0"/>
              <a:t>19</a:t>
            </a:r>
            <a:r>
              <a:rPr lang="tr-TR" sz="2400" b="1" dirty="0"/>
              <a:t>. </a:t>
            </a:r>
            <a:r>
              <a:rPr lang="tr-TR" sz="2400" dirty="0"/>
              <a:t>Kanun, tüzük, yönetmelik, yönerge, genelge adlarının her kelimesi büyük harfle başlar: </a:t>
            </a:r>
            <a:r>
              <a:rPr lang="tr-TR" sz="2400" i="1" dirty="0"/>
              <a:t>Medeni Kanun, Türk Bayrağı Tüzüğü, Telif Hakkı Yayın ve Satış Yönetmeliği</a:t>
            </a:r>
            <a:r>
              <a:rPr lang="tr-TR" sz="2400" dirty="0"/>
              <a:t> vb.</a:t>
            </a:r>
          </a:p>
          <a:p>
            <a:pPr>
              <a:spcBef>
                <a:spcPts val="1200"/>
              </a:spcBef>
            </a:pPr>
            <a:r>
              <a:rPr lang="tr-TR" sz="2400" b="1" dirty="0"/>
              <a:t>20. </a:t>
            </a:r>
            <a:r>
              <a:rPr lang="tr-TR" sz="2400" dirty="0"/>
              <a:t>Kurum, kuruluş, kurul, merkez, bakanlık, üniversite, fakülte, bölüm, kanun, tüzük, yönetmelik ve makam sözleri asılları kastedildiğinde büyük harfle baş­lar:</a:t>
            </a:r>
          </a:p>
          <a:p>
            <a:r>
              <a:rPr lang="tr-TR" sz="2400" i="1" dirty="0"/>
              <a:t>Türkiye Büyük Millet Meclisi her yıl 1 Ekim’de toplanır. Bu yıl ise Meclis, yeni döneme erken başlayacak.</a:t>
            </a:r>
          </a:p>
          <a:p>
            <a:r>
              <a:rPr lang="tr-TR" sz="2400" i="1" dirty="0"/>
              <a:t>Türk Dil Kurumu çalışmalarını titizlikle sürdürüyor. Atasözleri ve Deyimler Sözlüğü, Kurumun 21 Mayıs 2009 tarihinde Kars’ta düzenlediği toplantıda kullanıma açıldı.</a:t>
            </a:r>
          </a:p>
          <a:p>
            <a:r>
              <a:rPr lang="tr-TR" sz="2400" i="1" dirty="0"/>
              <a:t>2876 sayılı Kanun bu yıl yeniden gözden geçiriliyor.</a:t>
            </a:r>
          </a:p>
          <a:p>
            <a:r>
              <a:rPr lang="tr-TR" sz="2400" i="1" dirty="0"/>
              <a:t>Yazarlara ödenecek telif ücreti, Telif Hakkı Yayın ve Satış Yönetmeliği’ne göre düzenlenmektedir. Yapılan işlem Yönetmelik’in 4’üncü maddesine aykırı düşmektedir</a:t>
            </a:r>
            <a:r>
              <a:rPr lang="tr-TR" sz="2400" i="1" dirty="0" smtClean="0"/>
              <a:t>.</a:t>
            </a:r>
          </a:p>
          <a:p>
            <a:pPr>
              <a:spcBef>
                <a:spcPts val="1200"/>
              </a:spcBef>
            </a:pPr>
            <a:r>
              <a:rPr lang="tr-TR" sz="2400" b="1" dirty="0"/>
              <a:t>21.</a:t>
            </a:r>
            <a:r>
              <a:rPr lang="tr-TR" sz="2400" dirty="0"/>
              <a:t> Kitap, dergi, gazete ve sanat eserlerinin (tablo, heykel, beste vb.) her kelimesi büyük harfle başlar: </a:t>
            </a:r>
            <a:r>
              <a:rPr lang="tr-TR" sz="2400" i="1" dirty="0"/>
              <a:t>Nutuk, Safahat, Kendi Gök Kubbemiz, Anadolu Notları, Sinekli Bakkal; Türk Dili, Türk Kültürü, Varlık; Resmî Gazete, Hürriyet, Milliyet, Türkiye, Yeni Asır; Kaplumbağa Terbiyecisi; Yorgun </a:t>
            </a:r>
            <a:r>
              <a:rPr lang="tr-TR" sz="2400" i="1" dirty="0" err="1"/>
              <a:t>Herkül</a:t>
            </a:r>
            <a:r>
              <a:rPr lang="tr-TR" sz="2400" i="1" dirty="0"/>
              <a:t>; Saraydan Kız Kaçırma, Onuncu Yıl Marşı</a:t>
            </a:r>
            <a:r>
              <a:rPr lang="tr-TR" sz="2400" dirty="0"/>
              <a:t> vb.</a:t>
            </a:r>
          </a:p>
          <a:p>
            <a:pPr>
              <a:spcBef>
                <a:spcPts val="1200"/>
              </a:spcBef>
            </a:pPr>
            <a:r>
              <a:rPr lang="tr-TR" sz="2400" b="1" dirty="0" smtClean="0"/>
              <a:t>	</a:t>
            </a:r>
            <a:r>
              <a:rPr lang="tr-TR" sz="2800" b="1" dirty="0" smtClean="0">
                <a:solidFill>
                  <a:srgbClr val="C00000"/>
                </a:solidFill>
              </a:rPr>
              <a:t>UYARI</a:t>
            </a:r>
            <a:r>
              <a:rPr lang="tr-TR" sz="2800" b="1" dirty="0">
                <a:solidFill>
                  <a:srgbClr val="C00000"/>
                </a:solidFill>
              </a:rPr>
              <a:t>:</a:t>
            </a:r>
            <a:r>
              <a:rPr lang="tr-TR" sz="2400" dirty="0"/>
              <a:t> Özel ada dâhil olmayan </a:t>
            </a:r>
            <a:r>
              <a:rPr lang="tr-TR" sz="2400" i="1" dirty="0"/>
              <a:t>gazete, dergi, tablo</a:t>
            </a:r>
            <a:r>
              <a:rPr lang="tr-TR" sz="2400" dirty="0"/>
              <a:t> vb. sözler büyük harfle başlamaz: </a:t>
            </a:r>
            <a:r>
              <a:rPr lang="tr-TR" sz="2400" i="1" dirty="0"/>
              <a:t>Milliyet gazetesi, Türk Dili dergisi, Halı Dokuyan Kızlar tab­losu</a:t>
            </a:r>
            <a:r>
              <a:rPr lang="tr-TR" sz="2400" dirty="0"/>
              <a:t> vb.</a:t>
            </a:r>
          </a:p>
          <a:p>
            <a:pPr>
              <a:spcBef>
                <a:spcPts val="1200"/>
              </a:spcBef>
            </a:pPr>
            <a:r>
              <a:rPr lang="tr-TR" sz="2400" b="1" dirty="0" smtClean="0"/>
              <a:t>	</a:t>
            </a:r>
            <a:r>
              <a:rPr lang="tr-TR" sz="2800" b="1" dirty="0" smtClean="0">
                <a:solidFill>
                  <a:srgbClr val="C00000"/>
                </a:solidFill>
              </a:rPr>
              <a:t>UYARI</a:t>
            </a:r>
            <a:r>
              <a:rPr lang="tr-TR" sz="2800" b="1" dirty="0">
                <a:solidFill>
                  <a:srgbClr val="C00000"/>
                </a:solidFill>
              </a:rPr>
              <a:t>:</a:t>
            </a:r>
            <a:r>
              <a:rPr lang="tr-TR" sz="2400" dirty="0"/>
              <a:t> Kitap, makale, tiyatro eseri, kurum adı vb. özel adlarda yer alan kelimelerin ilk harfleri büyük yazıldığında </a:t>
            </a:r>
            <a:r>
              <a:rPr lang="tr-TR" sz="2400" i="1" dirty="0"/>
              <a:t>ve, ile, ya, veya, yahut, ki, da, de </a:t>
            </a:r>
            <a:r>
              <a:rPr lang="tr-TR" sz="2400" dirty="0"/>
              <a:t>sözleriyle </a:t>
            </a:r>
            <a:r>
              <a:rPr lang="tr-TR" sz="2400" i="1" dirty="0"/>
              <a:t>mı, mi, mu, mü </a:t>
            </a:r>
            <a:r>
              <a:rPr lang="tr-TR" sz="2400" dirty="0"/>
              <a:t>soru eki küçük harfle yazılır: </a:t>
            </a:r>
            <a:r>
              <a:rPr lang="tr-TR" sz="2400" i="1" dirty="0"/>
              <a:t>Mai ve Siyah, Suç ve Ceza, Leyla ile Mecnun, Turfanda mı, Turfa mı?, Diyorlar ki, Dünyaya İkinci Geliş yahut Sır İçinde Esrar, Ya Devlet Başa ya Kuzgun Leşe, Ben de Yazdım, Atatürk Kültür, Dil ve Tarih Yüksek Kurumu </a:t>
            </a:r>
            <a:r>
              <a:rPr lang="tr-TR" sz="2400" dirty="0"/>
              <a:t>vb</a:t>
            </a:r>
            <a:r>
              <a:rPr lang="tr-TR" sz="2400" i="1" dirty="0"/>
              <a:t>.</a:t>
            </a:r>
            <a:r>
              <a:rPr lang="tr-TR" sz="2400" dirty="0"/>
              <a:t> Özel adın tamamı büyük yazıldığında </a:t>
            </a:r>
            <a:r>
              <a:rPr lang="tr-TR" sz="2400" i="1" dirty="0"/>
              <a:t>ve, ile, ya, veya, yahut, ki, da, de </a:t>
            </a:r>
            <a:r>
              <a:rPr lang="tr-TR" sz="2400" dirty="0"/>
              <a:t>sözleriyle </a:t>
            </a:r>
            <a:r>
              <a:rPr lang="tr-TR" sz="2400" i="1" dirty="0"/>
              <a:t>mı, mi, mu, mü </a:t>
            </a:r>
            <a:r>
              <a:rPr lang="tr-TR" sz="2400" dirty="0"/>
              <a:t>soru eki de büyük harfle yazılır: </a:t>
            </a:r>
            <a:r>
              <a:rPr lang="tr-TR" sz="2400" i="1" dirty="0"/>
              <a:t>DİL VE TARİH-COĞRAFYA FAKÜLTESİ</a:t>
            </a:r>
            <a:r>
              <a:rPr lang="tr-TR" sz="2400" dirty="0"/>
              <a:t> vb</a:t>
            </a:r>
            <a:r>
              <a:rPr lang="tr-TR" sz="2400" dirty="0" smtClean="0"/>
              <a:t>.</a:t>
            </a:r>
            <a:endParaRPr lang="tr-TR" sz="2400" dirty="0"/>
          </a:p>
        </p:txBody>
      </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grpSp>
        <p:nvGrpSpPr>
          <p:cNvPr id="28" name="Group 16"/>
          <p:cNvGrpSpPr/>
          <p:nvPr/>
        </p:nvGrpSpPr>
        <p:grpSpPr>
          <a:xfrm>
            <a:off x="17262707" y="3047583"/>
            <a:ext cx="1337706" cy="7207550"/>
            <a:chOff x="0" y="0"/>
            <a:chExt cx="1783607" cy="9610067"/>
          </a:xfrm>
        </p:grpSpPr>
        <p:pic>
          <p:nvPicPr>
            <p:cNvPr id="29"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30" name="TextBox 18"/>
            <p:cNvSpPr txBox="1"/>
            <p:nvPr/>
          </p:nvSpPr>
          <p:spPr>
            <a:xfrm rot="-5400000">
              <a:off x="-3188762" y="5245406"/>
              <a:ext cx="8151606" cy="577715"/>
            </a:xfrm>
            <a:prstGeom prst="rect">
              <a:avLst/>
            </a:prstGeom>
          </p:spPr>
          <p:txBody>
            <a:bodyPr lIns="0" tIns="0" rIns="0" bIns="0" rtlCol="0" anchor="t">
              <a:spAutoFit/>
            </a:bodyPr>
            <a:lstStyle/>
            <a:p>
              <a:pPr algn="ctr">
                <a:lnSpc>
                  <a:spcPts val="2800"/>
                </a:lnSpc>
              </a:pPr>
              <a:r>
                <a:rPr lang="en-US" sz="2800">
                  <a:solidFill>
                    <a:srgbClr val="FFFFFF">
                      <a:alpha val="60000"/>
                    </a:srgbClr>
                  </a:solidFill>
                  <a:latin typeface="Lato Heavy"/>
                </a:rPr>
                <a:t>Büyük Harflerin Kullanıldığı Yerler</a:t>
              </a:r>
            </a:p>
          </p:txBody>
        </p:sp>
        <p:sp>
          <p:nvSpPr>
            <p:cNvPr id="31"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5</a:t>
              </a:r>
            </a:p>
          </p:txBody>
        </p:sp>
      </p:grpSp>
    </p:spTree>
    <p:extLst>
      <p:ext uri="{BB962C8B-B14F-4D97-AF65-F5344CB8AC3E}">
        <p14:creationId xmlns:p14="http://schemas.microsoft.com/office/powerpoint/2010/main" val="16833227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565027"/>
            <a:ext cx="14684498" cy="9361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r>
              <a:rPr lang="tr-TR" sz="2400" b="1" dirty="0" smtClean="0"/>
              <a:t>22</a:t>
            </a:r>
            <a:r>
              <a:rPr lang="tr-TR" sz="2400" b="1" dirty="0"/>
              <a:t>. </a:t>
            </a:r>
            <a:r>
              <a:rPr lang="tr-TR" sz="2400" dirty="0"/>
              <a:t>Ulusal, resmî ve dinî bayramlarla anma ve kutlama günlerinin adları büyük harfle başlar: </a:t>
            </a:r>
            <a:r>
              <a:rPr lang="tr-TR" sz="2400" i="1" dirty="0"/>
              <a:t>Cumhuriyet Bayramı, Ulusal Egemenlik ve Çocuk Bayramı, 19 Mayıs Atatürk’ü Anma Gençlik ve Spor Bayramı, Ramazan Bayramı, Kurban Bayramı, Nevruz Bayramı, Miraç Kandili;</a:t>
            </a:r>
            <a:r>
              <a:rPr lang="tr-TR" sz="2400" dirty="0"/>
              <a:t> </a:t>
            </a:r>
            <a:r>
              <a:rPr lang="tr-TR" sz="2400" i="1" dirty="0"/>
              <a:t>Anneler Günü, Öğretmenler Günü, Dünya Tiyatro Günü, 14 Mart Tıp Bayramı, Hıdırellez</a:t>
            </a:r>
            <a:r>
              <a:rPr lang="tr-TR" sz="2400" dirty="0"/>
              <a:t> vb.</a:t>
            </a:r>
          </a:p>
          <a:p>
            <a:pPr>
              <a:spcBef>
                <a:spcPts val="1200"/>
              </a:spcBef>
            </a:pPr>
            <a:r>
              <a:rPr lang="tr-TR" sz="2400" b="1" dirty="0"/>
              <a:t>23. </a:t>
            </a:r>
            <a:r>
              <a:rPr lang="tr-TR" sz="2400" dirty="0"/>
              <a:t>Kurultay, bilgi şöleni, </a:t>
            </a:r>
            <a:r>
              <a:rPr lang="tr-TR" sz="2400" dirty="0" err="1"/>
              <a:t>çalıştay</a:t>
            </a:r>
            <a:r>
              <a:rPr lang="tr-TR" sz="2400" dirty="0"/>
              <a:t>, açık oturum vb. toplantıların adlarında her kelimenin ilk harfi büyük yazılır: </a:t>
            </a:r>
            <a:r>
              <a:rPr lang="tr-TR" sz="2400" i="1" dirty="0"/>
              <a:t>VI. Uluslararası Türk Dili Kurultayı, Kitle İletişim Araçlarında Türkçenin Kullanımı Bilgi Şöleni, Karamanlı Türkçesi Araştırmaları </a:t>
            </a:r>
            <a:r>
              <a:rPr lang="tr-TR" sz="2400" i="1" dirty="0" err="1"/>
              <a:t>Çalıştayı</a:t>
            </a:r>
            <a:r>
              <a:rPr lang="tr-TR" sz="2400" dirty="0"/>
              <a:t> vb.</a:t>
            </a:r>
          </a:p>
          <a:p>
            <a:pPr>
              <a:spcBef>
                <a:spcPts val="1200"/>
              </a:spcBef>
            </a:pPr>
            <a:r>
              <a:rPr lang="tr-TR" sz="2400" b="1" dirty="0"/>
              <a:t>24.</a:t>
            </a:r>
            <a:r>
              <a:rPr lang="tr-TR" sz="2400" dirty="0"/>
              <a:t> Tarihî olay, çağ ve dönem adları büyük harfle başlar: </a:t>
            </a:r>
            <a:r>
              <a:rPr lang="tr-TR" sz="2400" i="1" dirty="0"/>
              <a:t>Kurtuluş Savaşı, Millî Mücadele, Cilalı Taş Devri, İlk Çağ, Lale Devri, Cahiliye Dönemi, Buzul Dönemi, Millî Edebiyat Dönemi, </a:t>
            </a:r>
            <a:r>
              <a:rPr lang="tr-TR" sz="2400" i="1" dirty="0" err="1"/>
              <a:t>Servetifünun</a:t>
            </a:r>
            <a:r>
              <a:rPr lang="tr-TR" sz="2400" i="1" dirty="0"/>
              <a:t> Dönemi’nin, Tanzimat Dönemi’nde</a:t>
            </a:r>
            <a:r>
              <a:rPr lang="tr-TR" sz="2400" dirty="0"/>
              <a:t> vb.</a:t>
            </a:r>
          </a:p>
          <a:p>
            <a:pPr>
              <a:spcBef>
                <a:spcPts val="1200"/>
              </a:spcBef>
            </a:pPr>
            <a:r>
              <a:rPr lang="tr-TR" sz="2400" b="1" dirty="0"/>
              <a:t>25. </a:t>
            </a:r>
            <a:r>
              <a:rPr lang="tr-TR" sz="2400" dirty="0"/>
              <a:t>Özel adlardan türetilen bütün kelimeler büyük harfle başlar: </a:t>
            </a:r>
            <a:r>
              <a:rPr lang="tr-TR" sz="2400" i="1" dirty="0"/>
              <a:t>Türklük, Türkleşmek, Türkçü, Türkçülük, Türkçe, Avrupalı, Avrupalılaşmak, Asyalılık, Darvinci, Konyalı, Bursalı</a:t>
            </a:r>
            <a:r>
              <a:rPr lang="tr-TR" sz="2400" dirty="0"/>
              <a:t> vb.</a:t>
            </a:r>
          </a:p>
          <a:p>
            <a:pPr>
              <a:spcBef>
                <a:spcPts val="1200"/>
              </a:spcBef>
            </a:pPr>
            <a:r>
              <a:rPr lang="tr-TR" sz="2400" b="1" dirty="0" smtClean="0"/>
              <a:t>	</a:t>
            </a:r>
            <a:r>
              <a:rPr lang="tr-TR" sz="2800" b="1" dirty="0" smtClean="0">
                <a:solidFill>
                  <a:srgbClr val="C00000"/>
                </a:solidFill>
              </a:rPr>
              <a:t>UYARI</a:t>
            </a:r>
            <a:r>
              <a:rPr lang="tr-TR" sz="2800" b="1" dirty="0">
                <a:solidFill>
                  <a:srgbClr val="C00000"/>
                </a:solidFill>
              </a:rPr>
              <a:t>:</a:t>
            </a:r>
            <a:r>
              <a:rPr lang="tr-TR" sz="2400" b="1" dirty="0"/>
              <a:t> </a:t>
            </a:r>
            <a:r>
              <a:rPr lang="tr-TR" sz="2400" dirty="0"/>
              <a:t>Özel ad kendi anlamı dışında yeni bir anlam kazanmışsa büyük harfle başlamaz: </a:t>
            </a:r>
            <a:r>
              <a:rPr lang="tr-TR" sz="2400" i="1" dirty="0"/>
              <a:t>acem</a:t>
            </a:r>
            <a:r>
              <a:rPr lang="tr-TR" sz="2400" dirty="0"/>
              <a:t> (Türk müziğinde bir perde), </a:t>
            </a:r>
            <a:r>
              <a:rPr lang="tr-TR" sz="2400" i="1" dirty="0"/>
              <a:t>hicaz</a:t>
            </a:r>
            <a:r>
              <a:rPr lang="tr-TR" sz="2400" dirty="0"/>
              <a:t> (Türk müzi­ğinde bir makam), </a:t>
            </a:r>
            <a:r>
              <a:rPr lang="tr-TR" sz="2400" i="1" dirty="0"/>
              <a:t>nihavent</a:t>
            </a:r>
            <a:r>
              <a:rPr lang="tr-TR" sz="2400" dirty="0"/>
              <a:t> (Türk müziğinde bir makam), </a:t>
            </a:r>
            <a:r>
              <a:rPr lang="tr-TR" sz="2400" i="1" dirty="0"/>
              <a:t>amper</a:t>
            </a:r>
            <a:r>
              <a:rPr lang="tr-TR" sz="2400" dirty="0"/>
              <a:t> (elektrik akımında şiddet birimi), </a:t>
            </a:r>
            <a:r>
              <a:rPr lang="tr-TR" sz="2400" i="1" dirty="0"/>
              <a:t>jul</a:t>
            </a:r>
            <a:r>
              <a:rPr lang="tr-TR" sz="2400" dirty="0"/>
              <a:t> (fizikte iş bi­rimi), </a:t>
            </a:r>
            <a:r>
              <a:rPr lang="tr-TR" sz="2400" i="1" dirty="0"/>
              <a:t>allahlık</a:t>
            </a:r>
            <a:r>
              <a:rPr lang="tr-TR" sz="2400" dirty="0"/>
              <a:t> (saf, zararsız kimse), </a:t>
            </a:r>
            <a:r>
              <a:rPr lang="tr-TR" sz="2400" i="1" dirty="0" err="1"/>
              <a:t>donkişotluk</a:t>
            </a:r>
            <a:r>
              <a:rPr lang="tr-TR" sz="2400" dirty="0"/>
              <a:t> (gereği yokken kahra­manlık göstermeye kalkışma) vb.</a:t>
            </a:r>
          </a:p>
          <a:p>
            <a:pPr>
              <a:spcBef>
                <a:spcPts val="1200"/>
              </a:spcBef>
            </a:pPr>
            <a:r>
              <a:rPr lang="tr-TR" sz="2400" b="1" dirty="0" smtClean="0"/>
              <a:t>	</a:t>
            </a:r>
            <a:r>
              <a:rPr lang="tr-TR" sz="2800" b="1" dirty="0" smtClean="0">
                <a:solidFill>
                  <a:srgbClr val="C00000"/>
                </a:solidFill>
              </a:rPr>
              <a:t>UYARI</a:t>
            </a:r>
            <a:r>
              <a:rPr lang="tr-TR" sz="2800" b="1" dirty="0">
                <a:solidFill>
                  <a:srgbClr val="C00000"/>
                </a:solidFill>
              </a:rPr>
              <a:t>:</a:t>
            </a:r>
            <a:r>
              <a:rPr lang="tr-TR" sz="2400" b="1" dirty="0"/>
              <a:t> </a:t>
            </a:r>
            <a:r>
              <a:rPr lang="tr-TR" sz="2400" dirty="0"/>
              <a:t>Para birimleri büyük harfle başlamaz: </a:t>
            </a:r>
            <a:r>
              <a:rPr lang="tr-TR" sz="2400" i="1" dirty="0"/>
              <a:t>avro, dinar, dolar, lira, kuruş, liret</a:t>
            </a:r>
            <a:r>
              <a:rPr lang="tr-TR" sz="2400" dirty="0"/>
              <a:t> vb.</a:t>
            </a:r>
          </a:p>
          <a:p>
            <a:pPr>
              <a:spcBef>
                <a:spcPts val="1200"/>
              </a:spcBef>
            </a:pPr>
            <a:r>
              <a:rPr lang="tr-TR" sz="2400" b="1" dirty="0" smtClean="0"/>
              <a:t>	</a:t>
            </a:r>
            <a:r>
              <a:rPr lang="tr-TR" sz="2800" b="1" dirty="0" smtClean="0">
                <a:solidFill>
                  <a:srgbClr val="C00000"/>
                </a:solidFill>
              </a:rPr>
              <a:t>UYARI</a:t>
            </a:r>
            <a:r>
              <a:rPr lang="tr-TR" sz="2800" b="1" dirty="0">
                <a:solidFill>
                  <a:srgbClr val="C00000"/>
                </a:solidFill>
              </a:rPr>
              <a:t>:</a:t>
            </a:r>
            <a:r>
              <a:rPr lang="tr-TR" sz="2400" b="1" dirty="0"/>
              <a:t> </a:t>
            </a:r>
            <a:r>
              <a:rPr lang="tr-TR" sz="2400" dirty="0"/>
              <a:t>Özel adlar yerine kullanılan </a:t>
            </a:r>
            <a:r>
              <a:rPr lang="tr-TR" sz="2400" i="1" dirty="0"/>
              <a:t>“o”</a:t>
            </a:r>
            <a:r>
              <a:rPr lang="tr-TR" sz="2400" dirty="0"/>
              <a:t> zamiri cümle içinde büyük harfle yazılmaz.</a:t>
            </a:r>
          </a:p>
          <a:p>
            <a:pPr>
              <a:spcBef>
                <a:spcPts val="1200"/>
              </a:spcBef>
            </a:pPr>
            <a:r>
              <a:rPr lang="tr-TR" sz="2400" b="1" dirty="0" smtClean="0"/>
              <a:t>	</a:t>
            </a:r>
            <a:r>
              <a:rPr lang="tr-TR" sz="2800" b="1" dirty="0" smtClean="0">
                <a:solidFill>
                  <a:srgbClr val="C00000"/>
                </a:solidFill>
              </a:rPr>
              <a:t>UYARI</a:t>
            </a:r>
            <a:r>
              <a:rPr lang="tr-TR" sz="2800" b="1" dirty="0">
                <a:solidFill>
                  <a:srgbClr val="C00000"/>
                </a:solidFill>
              </a:rPr>
              <a:t>:</a:t>
            </a:r>
            <a:r>
              <a:rPr lang="tr-TR" sz="2800" dirty="0">
                <a:solidFill>
                  <a:srgbClr val="C00000"/>
                </a:solidFill>
              </a:rPr>
              <a:t> </a:t>
            </a:r>
            <a:r>
              <a:rPr lang="tr-TR" sz="2400" dirty="0"/>
              <a:t>Müzikte kullanılan makam ve tür adları büyük harfle başlamaz: </a:t>
            </a:r>
            <a:r>
              <a:rPr lang="tr-TR" sz="2400" i="1" dirty="0"/>
              <a:t>acemaşiran, acembuselik, bayati, hicazkâr, türkü, varsağı, bayatı</a:t>
            </a:r>
            <a:r>
              <a:rPr lang="tr-TR" sz="2400" dirty="0"/>
              <a:t> vb</a:t>
            </a:r>
            <a:r>
              <a:rPr lang="tr-TR" sz="2400" dirty="0" smtClean="0"/>
              <a:t>.</a:t>
            </a:r>
          </a:p>
          <a:p>
            <a:pPr>
              <a:spcBef>
                <a:spcPts val="1200"/>
              </a:spcBef>
            </a:pPr>
            <a:r>
              <a:rPr lang="tr-TR" sz="2400" b="1" dirty="0"/>
              <a:t>26. </a:t>
            </a:r>
            <a:r>
              <a:rPr lang="tr-TR" sz="2400" dirty="0"/>
              <a:t>Yer, millet ve kişi adlarıyla kurulan birleşik kelimelerde sadece özel adlar büyük harfle başlar: </a:t>
            </a:r>
            <a:r>
              <a:rPr lang="tr-TR" sz="2400" i="1" dirty="0"/>
              <a:t>Antep fıstığı, Brüksel lahanası, Frenk gömleği, Hindistan cevizi, İngiliz anahtarı, Japon gülü, Maraş dondurması, Van kedisi</a:t>
            </a:r>
            <a:r>
              <a:rPr lang="tr-TR" sz="2400" dirty="0"/>
              <a:t> vb</a:t>
            </a:r>
            <a:r>
              <a:rPr lang="tr-TR" sz="2400" dirty="0" smtClean="0"/>
              <a:t>.</a:t>
            </a:r>
            <a:endParaRPr lang="tr-TR" sz="2400" dirty="0"/>
          </a:p>
        </p:txBody>
      </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grpSp>
        <p:nvGrpSpPr>
          <p:cNvPr id="28" name="Group 16"/>
          <p:cNvGrpSpPr/>
          <p:nvPr/>
        </p:nvGrpSpPr>
        <p:grpSpPr>
          <a:xfrm>
            <a:off x="17262707" y="3047583"/>
            <a:ext cx="1337706" cy="7207550"/>
            <a:chOff x="0" y="0"/>
            <a:chExt cx="1783607" cy="9610067"/>
          </a:xfrm>
        </p:grpSpPr>
        <p:pic>
          <p:nvPicPr>
            <p:cNvPr id="29"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30" name="TextBox 18"/>
            <p:cNvSpPr txBox="1"/>
            <p:nvPr/>
          </p:nvSpPr>
          <p:spPr>
            <a:xfrm rot="-5400000">
              <a:off x="-3188762" y="5245406"/>
              <a:ext cx="8151606" cy="577715"/>
            </a:xfrm>
            <a:prstGeom prst="rect">
              <a:avLst/>
            </a:prstGeom>
          </p:spPr>
          <p:txBody>
            <a:bodyPr lIns="0" tIns="0" rIns="0" bIns="0" rtlCol="0" anchor="t">
              <a:spAutoFit/>
            </a:bodyPr>
            <a:lstStyle/>
            <a:p>
              <a:pPr algn="ctr">
                <a:lnSpc>
                  <a:spcPts val="2800"/>
                </a:lnSpc>
              </a:pPr>
              <a:r>
                <a:rPr lang="en-US" sz="2800">
                  <a:solidFill>
                    <a:srgbClr val="FFFFFF">
                      <a:alpha val="60000"/>
                    </a:srgbClr>
                  </a:solidFill>
                  <a:latin typeface="Lato Heavy"/>
                </a:rPr>
                <a:t>Büyük Harflerin Kullanıldığı Yerler</a:t>
              </a:r>
            </a:p>
          </p:txBody>
        </p:sp>
        <p:sp>
          <p:nvSpPr>
            <p:cNvPr id="31"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5</a:t>
              </a:r>
            </a:p>
          </p:txBody>
        </p:sp>
      </p:grpSp>
    </p:spTree>
    <p:extLst>
      <p:ext uri="{BB962C8B-B14F-4D97-AF65-F5344CB8AC3E}">
        <p14:creationId xmlns:p14="http://schemas.microsoft.com/office/powerpoint/2010/main" val="35285221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2504021"/>
            <a:ext cx="14684498" cy="548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r>
              <a:rPr lang="tr-TR" sz="2800" b="1" dirty="0" smtClean="0"/>
              <a:t>	Ç</a:t>
            </a:r>
            <a:r>
              <a:rPr lang="tr-TR" sz="2800" b="1" dirty="0"/>
              <a:t>. </a:t>
            </a:r>
            <a:r>
              <a:rPr lang="tr-TR" sz="2800" dirty="0"/>
              <a:t>Belirli bir tarih bildiren ay ve gün adları büyük harfle başlar: </a:t>
            </a:r>
            <a:r>
              <a:rPr lang="tr-TR" sz="2800" i="1" dirty="0"/>
              <a:t>29 Mayıs 1453 Salı günü, 29 Ekim 1923, 28 Aralık 1982’de göreve başladı. Lale Festivali 25 Haziran’da başlayacak</a:t>
            </a:r>
            <a:r>
              <a:rPr lang="tr-TR" sz="2800" dirty="0"/>
              <a:t>.</a:t>
            </a:r>
          </a:p>
          <a:p>
            <a:pPr>
              <a:spcBef>
                <a:spcPts val="1200"/>
              </a:spcBef>
            </a:pPr>
            <a:r>
              <a:rPr lang="tr-TR" sz="2800" dirty="0" smtClean="0"/>
              <a:t>	Belirli </a:t>
            </a:r>
            <a:r>
              <a:rPr lang="tr-TR" sz="2800" dirty="0"/>
              <a:t>bir tarihi belirtmeyen ay ve gün adları küçük harfle başlar: </a:t>
            </a:r>
            <a:r>
              <a:rPr lang="tr-TR" sz="2800" i="1" dirty="0"/>
              <a:t>Okullar genel­likle eylülün ikinci haftasında öğretime başlar. Yürütme Kurulu toplantı­larını perşembe günleri yaparız.</a:t>
            </a:r>
            <a:endParaRPr lang="tr-TR" sz="2800" dirty="0"/>
          </a:p>
          <a:p>
            <a:pPr>
              <a:spcBef>
                <a:spcPts val="1200"/>
              </a:spcBef>
            </a:pPr>
            <a:r>
              <a:rPr lang="tr-TR" sz="2800" b="1" dirty="0" smtClean="0"/>
              <a:t>	D</a:t>
            </a:r>
            <a:r>
              <a:rPr lang="tr-TR" sz="2800" b="1" dirty="0"/>
              <a:t>. </a:t>
            </a:r>
            <a:r>
              <a:rPr lang="tr-TR" sz="2800" dirty="0"/>
              <a:t>Tabela, levha ve levha niteliğindeki yazılarda geçen kelimeler büyük harfle başlar: </a:t>
            </a:r>
            <a:r>
              <a:rPr lang="tr-TR" sz="2800" i="1" dirty="0"/>
              <a:t>Giriş, Çıkış, Müdür, Vezne, Başkan, Doktor, Otobüs Durağı, Dolmuş Du­rağı, Şehirler Arası Telefon, 3. Kat, 4. Sınıf, 1. Blok</a:t>
            </a:r>
            <a:r>
              <a:rPr lang="tr-TR" sz="2800" dirty="0"/>
              <a:t> vb.</a:t>
            </a:r>
          </a:p>
          <a:p>
            <a:pPr>
              <a:spcBef>
                <a:spcPts val="1200"/>
              </a:spcBef>
            </a:pPr>
            <a:r>
              <a:rPr lang="tr-TR" sz="2800" b="1" dirty="0" smtClean="0"/>
              <a:t>	E</a:t>
            </a:r>
            <a:r>
              <a:rPr lang="tr-TR" sz="2800" b="1" dirty="0"/>
              <a:t>. </a:t>
            </a:r>
            <a:r>
              <a:rPr lang="tr-TR" sz="2800" dirty="0"/>
              <a:t>Kitap, bildiri, makale vb.nde ana başlıktaki kelimelerin tamamı, alt başlıktaki kelimelerin ise yalnızca ilk harfleri büyük olarak yazılır.</a:t>
            </a:r>
          </a:p>
          <a:p>
            <a:pPr>
              <a:spcBef>
                <a:spcPts val="1200"/>
              </a:spcBef>
            </a:pPr>
            <a:r>
              <a:rPr lang="tr-TR" sz="2800" b="1" dirty="0" smtClean="0"/>
              <a:t>	F</a:t>
            </a:r>
            <a:r>
              <a:rPr lang="tr-TR" sz="2800" b="1" dirty="0"/>
              <a:t>. </a:t>
            </a:r>
            <a:r>
              <a:rPr lang="tr-TR" sz="2800" dirty="0"/>
              <a:t>Kitap, dergi vb.nde bulunan resim, çizelge, tablo vb.nin altında yer alan açıklayıcı yazılar büyük harfle başlar. Açıklayıcı yazı, cümle niteliğinde değilse sonuna nokta konmaz.</a:t>
            </a:r>
          </a:p>
        </p:txBody>
      </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grpSp>
        <p:nvGrpSpPr>
          <p:cNvPr id="28" name="Group 16"/>
          <p:cNvGrpSpPr/>
          <p:nvPr/>
        </p:nvGrpSpPr>
        <p:grpSpPr>
          <a:xfrm>
            <a:off x="17262707" y="3047583"/>
            <a:ext cx="1337706" cy="7207550"/>
            <a:chOff x="0" y="0"/>
            <a:chExt cx="1783607" cy="9610067"/>
          </a:xfrm>
        </p:grpSpPr>
        <p:pic>
          <p:nvPicPr>
            <p:cNvPr id="29"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30" name="TextBox 18"/>
            <p:cNvSpPr txBox="1"/>
            <p:nvPr/>
          </p:nvSpPr>
          <p:spPr>
            <a:xfrm rot="-5400000">
              <a:off x="-3188762" y="5245406"/>
              <a:ext cx="8151606" cy="577715"/>
            </a:xfrm>
            <a:prstGeom prst="rect">
              <a:avLst/>
            </a:prstGeom>
          </p:spPr>
          <p:txBody>
            <a:bodyPr lIns="0" tIns="0" rIns="0" bIns="0" rtlCol="0" anchor="t">
              <a:spAutoFit/>
            </a:bodyPr>
            <a:lstStyle/>
            <a:p>
              <a:pPr algn="ctr">
                <a:lnSpc>
                  <a:spcPts val="2800"/>
                </a:lnSpc>
              </a:pPr>
              <a:r>
                <a:rPr lang="en-US" sz="2800">
                  <a:solidFill>
                    <a:srgbClr val="FFFFFF">
                      <a:alpha val="60000"/>
                    </a:srgbClr>
                  </a:solidFill>
                  <a:latin typeface="Lato Heavy"/>
                </a:rPr>
                <a:t>Büyük Harflerin Kullanıldığı Yerler</a:t>
              </a:r>
            </a:p>
          </p:txBody>
        </p:sp>
        <p:sp>
          <p:nvSpPr>
            <p:cNvPr id="31"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5</a:t>
              </a:r>
            </a:p>
          </p:txBody>
        </p:sp>
      </p:grpSp>
    </p:spTree>
    <p:extLst>
      <p:ext uri="{BB962C8B-B14F-4D97-AF65-F5344CB8AC3E}">
        <p14:creationId xmlns:p14="http://schemas.microsoft.com/office/powerpoint/2010/main" val="2005332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1888469"/>
            <a:ext cx="14684498" cy="6714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pPr algn="ctr"/>
            <a:r>
              <a:rPr lang="tr-TR" sz="4000" b="1" dirty="0">
                <a:solidFill>
                  <a:srgbClr val="365F91"/>
                </a:solidFill>
                <a:ea typeface="Times New Roman" pitchFamily="18" charset="0"/>
                <a:cs typeface="Times New Roman" pitchFamily="18" charset="0"/>
              </a:rPr>
              <a:t>BİRLEŞİK KELİMELERİN YAZILIŞI</a:t>
            </a:r>
          </a:p>
          <a:p>
            <a:pPr>
              <a:spcBef>
                <a:spcPts val="1200"/>
              </a:spcBef>
            </a:pPr>
            <a:r>
              <a:rPr lang="tr-TR" sz="2800" dirty="0" smtClean="0"/>
              <a:t>	Belirtisiz </a:t>
            </a:r>
            <a:r>
              <a:rPr lang="tr-TR" sz="2800" dirty="0"/>
              <a:t>isim tamlamaları, sıfat tamlamaları, isnat grupları, birleşik fiiller, ikilemeler, kısaltma grupları ve kalıplaşmış çe­kimli fiillerden oluşan ifadeler yeni bir kavramı karşıladıklarında birleşik kelime olurlar. Birleşik kelimeler belirli kurallar çerçevesinde bitişik veya ayrı olarak yazılır.</a:t>
            </a:r>
          </a:p>
          <a:p>
            <a:pPr>
              <a:spcBef>
                <a:spcPts val="1200"/>
              </a:spcBef>
            </a:pPr>
            <a:r>
              <a:rPr lang="tr-TR" sz="2800" b="1" dirty="0" smtClean="0"/>
              <a:t>	</a:t>
            </a:r>
            <a:r>
              <a:rPr lang="tr-TR" sz="3600" b="1" dirty="0" bmk="">
                <a:solidFill>
                  <a:schemeClr val="tx2">
                    <a:lumMod val="75000"/>
                  </a:schemeClr>
                </a:solidFill>
                <a:latin typeface="Calibri" pitchFamily="34" charset="0"/>
                <a:ea typeface="Times New Roman" pitchFamily="18" charset="0"/>
                <a:cs typeface="Calibri" pitchFamily="34" charset="0"/>
              </a:rPr>
              <a:t>A. Bitişik Yazılan Birleşik Kelimeler</a:t>
            </a:r>
            <a:endParaRPr lang="tr-TR" sz="4000" b="1" dirty="0" bmk="">
              <a:solidFill>
                <a:schemeClr val="tx2">
                  <a:lumMod val="75000"/>
                </a:schemeClr>
              </a:solidFill>
              <a:latin typeface="Calibri" pitchFamily="34" charset="0"/>
              <a:ea typeface="Times New Roman" pitchFamily="18" charset="0"/>
              <a:cs typeface="Calibri" pitchFamily="34" charset="0"/>
            </a:endParaRPr>
          </a:p>
          <a:p>
            <a:r>
              <a:rPr lang="tr-TR" sz="2800" dirty="0" smtClean="0"/>
              <a:t>	Birleşik </a:t>
            </a:r>
            <a:r>
              <a:rPr lang="tr-TR" sz="2800" dirty="0"/>
              <a:t>kelimeler aşağıdaki durumlarda bitişik yazılırlar:</a:t>
            </a:r>
          </a:p>
          <a:p>
            <a:pPr>
              <a:spcBef>
                <a:spcPts val="1200"/>
              </a:spcBef>
            </a:pPr>
            <a:r>
              <a:rPr lang="tr-TR" sz="2800" b="1" dirty="0"/>
              <a:t>1. </a:t>
            </a:r>
            <a:r>
              <a:rPr lang="tr-TR" sz="2800" dirty="0"/>
              <a:t>Ses düşmesine uğrayan birleşik kelimeler bitişik yazılır: </a:t>
            </a:r>
            <a:r>
              <a:rPr lang="tr-TR" sz="2800" i="1" dirty="0"/>
              <a:t>birbiri (&lt; biri biri)</a:t>
            </a:r>
            <a:r>
              <a:rPr lang="tr-TR" sz="2800" dirty="0"/>
              <a:t>, </a:t>
            </a:r>
            <a:r>
              <a:rPr lang="tr-TR" sz="2800" i="1" dirty="0"/>
              <a:t>kaynana (&lt; kayın ana), kaynata (&lt; kayın ata), nasıl (&lt; ne asıl), niçin (&lt; ne için), pazartesi (&lt; pazar ertesi), sütlaç (&lt; sütlü aş) </a:t>
            </a:r>
            <a:r>
              <a:rPr lang="tr-TR" sz="2800" dirty="0"/>
              <a:t>vb.</a:t>
            </a:r>
          </a:p>
          <a:p>
            <a:pPr>
              <a:spcBef>
                <a:spcPts val="1200"/>
              </a:spcBef>
            </a:pPr>
            <a:r>
              <a:rPr lang="tr-TR" sz="2800" b="1" dirty="0"/>
              <a:t>2.</a:t>
            </a:r>
            <a:r>
              <a:rPr lang="tr-TR" sz="2800" dirty="0"/>
              <a:t> Özgün biçimleri tek heceli bazı Arapça kökenli kelimeler </a:t>
            </a:r>
            <a:r>
              <a:rPr lang="tr-TR" sz="2800" i="1" dirty="0"/>
              <a:t>etmek, edilmek, eylemek, olmak, olunmak</a:t>
            </a:r>
            <a:r>
              <a:rPr lang="tr-TR" sz="2800" dirty="0"/>
              <a:t> yardımcı fiilleriyle birleşirken ses düşmesine, ses değişmesine veya ses türemesine uğradıklarında bitişik yazılır: </a:t>
            </a:r>
            <a:r>
              <a:rPr lang="tr-TR" sz="2800" i="1" dirty="0"/>
              <a:t>emretmek</a:t>
            </a:r>
            <a:r>
              <a:rPr lang="tr-TR" sz="2800" dirty="0"/>
              <a:t>, </a:t>
            </a:r>
            <a:r>
              <a:rPr lang="tr-TR" sz="2800" i="1" dirty="0"/>
              <a:t>meno­lunmak, cemetmek, kaybolmak</a:t>
            </a:r>
            <a:r>
              <a:rPr lang="tr-TR" sz="2800" dirty="0"/>
              <a:t>; </a:t>
            </a:r>
            <a:r>
              <a:rPr lang="tr-TR" sz="2800" i="1" dirty="0" err="1"/>
              <a:t>darbetmek</a:t>
            </a:r>
            <a:r>
              <a:rPr lang="tr-TR" sz="2800" i="1" dirty="0"/>
              <a:t>, </a:t>
            </a:r>
            <a:r>
              <a:rPr lang="tr-TR" sz="2800" i="1" dirty="0" err="1"/>
              <a:t>dercetmek</a:t>
            </a:r>
            <a:r>
              <a:rPr lang="tr-TR" sz="2800" i="1" dirty="0"/>
              <a:t>, </a:t>
            </a:r>
            <a:r>
              <a:rPr lang="tr-TR" sz="2800" i="1" dirty="0" err="1"/>
              <a:t>hamdetmek</a:t>
            </a:r>
            <a:r>
              <a:rPr lang="tr-TR" sz="2800" i="1" dirty="0"/>
              <a:t>; affetmek, hissetmek, reddetmek</a:t>
            </a:r>
            <a:r>
              <a:rPr lang="tr-TR" sz="2800" dirty="0"/>
              <a:t> vb.</a:t>
            </a:r>
          </a:p>
        </p:txBody>
      </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solidFill>
                  <a:schemeClr val="bg1"/>
                </a:solidFill>
              </a:rPr>
              <a:t>5. BÜYÜK HARFLERİN KULLANILDIĞI YERLER</a:t>
            </a:r>
          </a:p>
          <a:p>
            <a:r>
              <a:rPr lang="tr-TR" sz="1100" b="1" i="1" dirty="0"/>
              <a:t>6. BİRLEŞİK KELİMELERİN YAZILIŞI</a:t>
            </a:r>
          </a:p>
          <a:p>
            <a:r>
              <a:rPr lang="tr-TR" sz="1100" dirty="0"/>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grpSp>
        <p:nvGrpSpPr>
          <p:cNvPr id="23" name="Group 16"/>
          <p:cNvGrpSpPr/>
          <p:nvPr/>
        </p:nvGrpSpPr>
        <p:grpSpPr>
          <a:xfrm>
            <a:off x="17262707" y="3609558"/>
            <a:ext cx="1337706" cy="6578900"/>
            <a:chOff x="0" y="0"/>
            <a:chExt cx="1783607" cy="8771867"/>
          </a:xfrm>
        </p:grpSpPr>
        <p:pic>
          <p:nvPicPr>
            <p:cNvPr id="24"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25" name="TextBox 18"/>
            <p:cNvSpPr txBox="1"/>
            <p:nvPr/>
          </p:nvSpPr>
          <p:spPr>
            <a:xfrm rot="-5400000">
              <a:off x="-3188762" y="4407206"/>
              <a:ext cx="8151606" cy="577715"/>
            </a:xfrm>
            <a:prstGeom prst="rect">
              <a:avLst/>
            </a:prstGeom>
          </p:spPr>
          <p:txBody>
            <a:bodyPr lIns="0" tIns="0" rIns="0" bIns="0" rtlCol="0" anchor="t">
              <a:spAutoFit/>
            </a:bodyPr>
            <a:lstStyle/>
            <a:p>
              <a:pPr algn="ctr">
                <a:lnSpc>
                  <a:spcPts val="2800"/>
                </a:lnSpc>
              </a:pPr>
              <a:r>
                <a:rPr lang="en-US" sz="2800">
                  <a:solidFill>
                    <a:srgbClr val="FFFFFF">
                      <a:alpha val="60000"/>
                    </a:srgbClr>
                  </a:solidFill>
                  <a:latin typeface="Lato Heavy"/>
                </a:rPr>
                <a:t>Birleşik Kelimelerin Yazılışı</a:t>
              </a:r>
            </a:p>
          </p:txBody>
        </p:sp>
        <p:sp>
          <p:nvSpPr>
            <p:cNvPr id="26"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6</a:t>
              </a:r>
            </a:p>
          </p:txBody>
        </p:sp>
      </p:grpSp>
    </p:spTree>
    <p:extLst>
      <p:ext uri="{BB962C8B-B14F-4D97-AF65-F5344CB8AC3E}">
        <p14:creationId xmlns:p14="http://schemas.microsoft.com/office/powerpoint/2010/main" val="35076916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38100"/>
            <a:ext cx="14684498" cy="10223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r>
              <a:rPr lang="tr-TR" sz="2800" b="1" dirty="0"/>
              <a:t>3. </a:t>
            </a:r>
            <a:r>
              <a:rPr lang="tr-TR" sz="2800" dirty="0"/>
              <a:t>Kelimelerden her ikisi veya ikincisi, birleşme sırasında anlam değişmesine uğradığında bu tür birleşik kelimeler bitişik yazılır.</a:t>
            </a:r>
          </a:p>
          <a:p>
            <a:r>
              <a:rPr lang="tr-TR" sz="2400" b="1" dirty="0"/>
              <a:t>a. </a:t>
            </a:r>
            <a:r>
              <a:rPr lang="tr-TR" sz="2400" dirty="0"/>
              <a:t>Bitki adları: </a:t>
            </a:r>
            <a:r>
              <a:rPr lang="tr-TR" sz="2400" i="1" dirty="0"/>
              <a:t>aslanağzı</a:t>
            </a:r>
            <a:r>
              <a:rPr lang="tr-TR" sz="2400" dirty="0"/>
              <a:t>, </a:t>
            </a:r>
            <a:r>
              <a:rPr lang="tr-TR" sz="2400" i="1" dirty="0"/>
              <a:t>civanperçemi, keçiboynuzu</a:t>
            </a:r>
            <a:r>
              <a:rPr lang="tr-TR" sz="2400" dirty="0"/>
              <a:t>, </a:t>
            </a:r>
            <a:r>
              <a:rPr lang="tr-TR" sz="2400" i="1" dirty="0"/>
              <a:t>kuşburnu</a:t>
            </a:r>
            <a:r>
              <a:rPr lang="tr-TR" sz="2400" dirty="0"/>
              <a:t>, </a:t>
            </a:r>
            <a:r>
              <a:rPr lang="tr-TR" sz="2400" i="1" dirty="0"/>
              <a:t>turnagagası</a:t>
            </a:r>
            <a:r>
              <a:rPr lang="tr-TR" sz="2400" dirty="0"/>
              <a:t>, </a:t>
            </a:r>
            <a:r>
              <a:rPr lang="tr-TR" sz="2400" i="1" dirty="0"/>
              <a:t>açıkağız</a:t>
            </a:r>
            <a:r>
              <a:rPr lang="tr-TR" sz="2400" dirty="0"/>
              <a:t>, </a:t>
            </a:r>
            <a:r>
              <a:rPr lang="tr-TR" sz="2400" i="1" dirty="0"/>
              <a:t>akkuyruk</a:t>
            </a:r>
            <a:r>
              <a:rPr lang="tr-TR" sz="2400" dirty="0"/>
              <a:t> (çay), </a:t>
            </a:r>
            <a:r>
              <a:rPr lang="tr-TR" sz="2400" i="1" dirty="0"/>
              <a:t>alabaş</a:t>
            </a:r>
            <a:r>
              <a:rPr lang="tr-TR" sz="2400" dirty="0"/>
              <a:t>, </a:t>
            </a:r>
            <a:r>
              <a:rPr lang="tr-TR" sz="2400" i="1" dirty="0"/>
              <a:t>altınbaş</a:t>
            </a:r>
            <a:r>
              <a:rPr lang="tr-TR" sz="2400" dirty="0"/>
              <a:t> (kavun), </a:t>
            </a:r>
            <a:r>
              <a:rPr lang="tr-TR" sz="2400" i="1" dirty="0"/>
              <a:t>altıparmak</a:t>
            </a:r>
            <a:r>
              <a:rPr lang="tr-TR" sz="2400" dirty="0"/>
              <a:t> (palamut), </a:t>
            </a:r>
            <a:r>
              <a:rPr lang="tr-TR" sz="2400" i="1" dirty="0"/>
              <a:t>beşbıyık</a:t>
            </a:r>
            <a:r>
              <a:rPr lang="tr-TR" sz="2400" dirty="0"/>
              <a:t> (muşmula), </a:t>
            </a:r>
            <a:r>
              <a:rPr lang="tr-TR" sz="2400" i="1" dirty="0"/>
              <a:t>çobançantası</a:t>
            </a:r>
            <a:r>
              <a:rPr lang="tr-TR" sz="2400" dirty="0"/>
              <a:t>, </a:t>
            </a:r>
            <a:r>
              <a:rPr lang="tr-TR" sz="2400" i="1" dirty="0"/>
              <a:t>karnıkara</a:t>
            </a:r>
            <a:r>
              <a:rPr lang="tr-TR" sz="2400" dirty="0"/>
              <a:t> (börülce), katırtırnağı, </a:t>
            </a:r>
            <a:r>
              <a:rPr lang="tr-TR" sz="2400" i="1" dirty="0"/>
              <a:t>kuşyemi</a:t>
            </a:r>
            <a:r>
              <a:rPr lang="tr-TR" sz="2400" dirty="0"/>
              <a:t>, </a:t>
            </a:r>
            <a:r>
              <a:rPr lang="tr-TR" sz="2400" i="1" dirty="0"/>
              <a:t>şeytanarabası</a:t>
            </a:r>
            <a:r>
              <a:rPr lang="tr-TR" sz="2400" dirty="0"/>
              <a:t>, </a:t>
            </a:r>
            <a:r>
              <a:rPr lang="tr-TR" sz="2400" i="1" dirty="0"/>
              <a:t>yılan­yastığı, akşamsefası</a:t>
            </a:r>
            <a:r>
              <a:rPr lang="tr-TR" sz="2400" dirty="0"/>
              <a:t>, </a:t>
            </a:r>
            <a:r>
              <a:rPr lang="tr-TR" sz="2400" i="1" dirty="0"/>
              <a:t>camgüzeli</a:t>
            </a:r>
            <a:r>
              <a:rPr lang="tr-TR" sz="2400" dirty="0"/>
              <a:t>, </a:t>
            </a:r>
            <a:r>
              <a:rPr lang="tr-TR" sz="2400" i="1" dirty="0"/>
              <a:t>çadıru­şağı</a:t>
            </a:r>
            <a:r>
              <a:rPr lang="tr-TR" sz="2400" dirty="0"/>
              <a:t>, </a:t>
            </a:r>
            <a:r>
              <a:rPr lang="tr-TR" sz="2400" i="1" dirty="0"/>
              <a:t>ayşekadın</a:t>
            </a:r>
            <a:r>
              <a:rPr lang="tr-TR" sz="2400" dirty="0"/>
              <a:t> (fasulye), </a:t>
            </a:r>
            <a:r>
              <a:rPr lang="tr-TR" sz="2400" i="1" dirty="0"/>
              <a:t>hafızali</a:t>
            </a:r>
            <a:r>
              <a:rPr lang="tr-TR" sz="2400" dirty="0"/>
              <a:t> (üzüm), </a:t>
            </a:r>
            <a:r>
              <a:rPr lang="tr-TR" sz="2400" i="1" dirty="0"/>
              <a:t>havvaanaeli</a:t>
            </a:r>
            <a:r>
              <a:rPr lang="tr-TR" sz="2400" dirty="0"/>
              <a:t>, </a:t>
            </a:r>
            <a:r>
              <a:rPr lang="tr-TR" sz="2400" i="1" dirty="0"/>
              <a:t>meryemanaeldiveni</a:t>
            </a:r>
            <a:r>
              <a:rPr lang="tr-TR" sz="2400" dirty="0"/>
              <a:t> vb.</a:t>
            </a:r>
          </a:p>
          <a:p>
            <a:r>
              <a:rPr lang="tr-TR" sz="2400" b="1" dirty="0"/>
              <a:t>b. </a:t>
            </a:r>
            <a:r>
              <a:rPr lang="tr-TR" sz="2400" dirty="0"/>
              <a:t>Hayvan adları: </a:t>
            </a:r>
            <a:r>
              <a:rPr lang="tr-TR" sz="2400" i="1" dirty="0"/>
              <a:t>danaburnu</a:t>
            </a:r>
            <a:r>
              <a:rPr lang="tr-TR" sz="2400" dirty="0"/>
              <a:t> (böcek), </a:t>
            </a:r>
            <a:r>
              <a:rPr lang="tr-TR" sz="2400" i="1" dirty="0"/>
              <a:t>akbaş</a:t>
            </a:r>
            <a:r>
              <a:rPr lang="tr-TR" sz="2400" dirty="0"/>
              <a:t> (kuş), </a:t>
            </a:r>
            <a:r>
              <a:rPr lang="tr-TR" sz="2400" i="1" dirty="0"/>
              <a:t>alabacak</a:t>
            </a:r>
            <a:r>
              <a:rPr lang="tr-TR" sz="2400" dirty="0"/>
              <a:t> (at), </a:t>
            </a:r>
            <a:r>
              <a:rPr lang="tr-TR" sz="2400" i="1" dirty="0"/>
              <a:t>bağrıkara</a:t>
            </a:r>
            <a:r>
              <a:rPr lang="tr-TR" sz="2400" dirty="0"/>
              <a:t> (kuş), </a:t>
            </a:r>
            <a:r>
              <a:rPr lang="tr-TR" sz="2400" i="1" dirty="0"/>
              <a:t>beş­parmak</a:t>
            </a:r>
            <a:r>
              <a:rPr lang="tr-TR" sz="2400" dirty="0"/>
              <a:t> (deniz hayvanı), </a:t>
            </a:r>
            <a:r>
              <a:rPr lang="tr-TR" sz="2400" i="1" dirty="0"/>
              <a:t>çakırkanat</a:t>
            </a:r>
            <a:r>
              <a:rPr lang="tr-TR" sz="2400" dirty="0"/>
              <a:t> (ördek), </a:t>
            </a:r>
            <a:r>
              <a:rPr lang="tr-TR" sz="2400" i="1" dirty="0"/>
              <a:t>kababurun</a:t>
            </a:r>
            <a:r>
              <a:rPr lang="tr-TR" sz="2400" dirty="0"/>
              <a:t> (balık), </a:t>
            </a:r>
            <a:r>
              <a:rPr lang="tr-TR" sz="2400" i="1" dirty="0"/>
              <a:t>kamçıkuyruk</a:t>
            </a:r>
            <a:r>
              <a:rPr lang="tr-TR" sz="2400" dirty="0"/>
              <a:t> (koyun), </a:t>
            </a:r>
            <a:r>
              <a:rPr lang="tr-TR" sz="2400" i="1" dirty="0"/>
              <a:t>kamışkulak</a:t>
            </a:r>
            <a:r>
              <a:rPr lang="tr-TR" sz="2400" dirty="0"/>
              <a:t> (at), </a:t>
            </a:r>
            <a:r>
              <a:rPr lang="tr-TR" sz="2400" i="1" dirty="0"/>
              <a:t>karagöz</a:t>
            </a:r>
            <a:r>
              <a:rPr lang="tr-TR" sz="2400" dirty="0"/>
              <a:t> (balık), </a:t>
            </a:r>
            <a:r>
              <a:rPr lang="tr-TR" sz="2400" i="1" dirty="0"/>
              <a:t>kara­fatma</a:t>
            </a:r>
            <a:r>
              <a:rPr lang="tr-TR" sz="2400" dirty="0"/>
              <a:t> (böcek), </a:t>
            </a:r>
            <a:r>
              <a:rPr lang="tr-TR" sz="2400" i="1" dirty="0"/>
              <a:t>kızılkanat</a:t>
            </a:r>
            <a:r>
              <a:rPr lang="tr-TR" sz="2400" dirty="0"/>
              <a:t> (balık), </a:t>
            </a:r>
            <a:r>
              <a:rPr lang="tr-TR" sz="2400" i="1" dirty="0"/>
              <a:t>sarıkuyruk</a:t>
            </a:r>
            <a:r>
              <a:rPr lang="tr-TR" sz="2400" dirty="0"/>
              <a:t> (balık), </a:t>
            </a:r>
            <a:r>
              <a:rPr lang="tr-TR" sz="2400" i="1" dirty="0"/>
              <a:t>yeşilbaş</a:t>
            </a:r>
            <a:r>
              <a:rPr lang="tr-TR" sz="2400" dirty="0"/>
              <a:t> (ördek), </a:t>
            </a:r>
            <a:r>
              <a:rPr lang="tr-TR" sz="2400" i="1" dirty="0"/>
              <a:t>sazkayası</a:t>
            </a:r>
            <a:r>
              <a:rPr lang="tr-TR" sz="2400" dirty="0"/>
              <a:t> (balık), </a:t>
            </a:r>
            <a:r>
              <a:rPr lang="tr-TR" sz="2400" i="1" dirty="0"/>
              <a:t>sırtı­kara</a:t>
            </a:r>
            <a:r>
              <a:rPr lang="tr-TR" sz="2400" dirty="0"/>
              <a:t> (balık), </a:t>
            </a:r>
            <a:r>
              <a:rPr lang="tr-TR" sz="2400" i="1" dirty="0"/>
              <a:t>şeytaniğnesi</a:t>
            </a:r>
            <a:r>
              <a:rPr lang="tr-TR" sz="2400" dirty="0"/>
              <a:t>, </a:t>
            </a:r>
            <a:r>
              <a:rPr lang="tr-TR" sz="2400" i="1" dirty="0"/>
              <a:t>yalıçapkını</a:t>
            </a:r>
            <a:r>
              <a:rPr lang="tr-TR" sz="2400" dirty="0"/>
              <a:t> (kuş), </a:t>
            </a:r>
            <a:r>
              <a:rPr lang="tr-TR" sz="2400" i="1" dirty="0"/>
              <a:t>bozbakkal</a:t>
            </a:r>
            <a:r>
              <a:rPr lang="tr-TR" sz="2400" dirty="0"/>
              <a:t> (kuş), </a:t>
            </a:r>
            <a:r>
              <a:rPr lang="tr-TR" sz="2400" i="1" dirty="0"/>
              <a:t>bozyürük</a:t>
            </a:r>
            <a:r>
              <a:rPr lang="tr-TR" sz="2400" dirty="0"/>
              <a:t> (yılan), </a:t>
            </a:r>
            <a:r>
              <a:rPr lang="tr-TR" sz="2400" i="1" dirty="0"/>
              <a:t>karadul</a:t>
            </a:r>
            <a:r>
              <a:rPr lang="tr-TR" sz="2400" dirty="0"/>
              <a:t> (örümcek) vb.</a:t>
            </a:r>
          </a:p>
          <a:p>
            <a:r>
              <a:rPr lang="tr-TR" sz="2400" b="1" dirty="0"/>
              <a:t>c. </a:t>
            </a:r>
            <a:r>
              <a:rPr lang="tr-TR" sz="2400" dirty="0"/>
              <a:t>Hastalık adları: </a:t>
            </a:r>
            <a:r>
              <a:rPr lang="tr-TR" sz="2400" i="1" dirty="0"/>
              <a:t>itdirseği</a:t>
            </a:r>
            <a:r>
              <a:rPr lang="tr-TR" sz="2400" dirty="0"/>
              <a:t> (arpacık), </a:t>
            </a:r>
            <a:r>
              <a:rPr lang="tr-TR" sz="2400" i="1" dirty="0"/>
              <a:t>delibaş</a:t>
            </a:r>
            <a:r>
              <a:rPr lang="tr-TR" sz="2400" dirty="0"/>
              <a:t>, </a:t>
            </a:r>
            <a:r>
              <a:rPr lang="tr-TR" sz="2400" i="1" dirty="0"/>
              <a:t>karabaş</a:t>
            </a:r>
            <a:r>
              <a:rPr lang="tr-TR" sz="2400" dirty="0"/>
              <a:t>, </a:t>
            </a:r>
            <a:r>
              <a:rPr lang="tr-TR" sz="2400" i="1" dirty="0"/>
              <a:t>karabacak</a:t>
            </a:r>
            <a:r>
              <a:rPr lang="tr-TR" sz="2400" dirty="0"/>
              <a:t> vb.</a:t>
            </a:r>
          </a:p>
          <a:p>
            <a:r>
              <a:rPr lang="tr-TR" sz="2400" b="1" dirty="0"/>
              <a:t>ç. </a:t>
            </a:r>
            <a:r>
              <a:rPr lang="tr-TR" sz="2400" dirty="0"/>
              <a:t>Alet ve eşya adları: </a:t>
            </a:r>
            <a:r>
              <a:rPr lang="tr-TR" sz="2400" i="1" dirty="0"/>
              <a:t>balıkgözü</a:t>
            </a:r>
            <a:r>
              <a:rPr lang="tr-TR" sz="2400" dirty="0"/>
              <a:t> (halka), </a:t>
            </a:r>
            <a:r>
              <a:rPr lang="tr-TR" sz="2400" i="1" dirty="0"/>
              <a:t>deveboynu</a:t>
            </a:r>
            <a:r>
              <a:rPr lang="tr-TR" sz="2400" dirty="0"/>
              <a:t> (boru), </a:t>
            </a:r>
            <a:r>
              <a:rPr lang="tr-TR" sz="2400" i="1" dirty="0"/>
              <a:t>domuztır­nağı</a:t>
            </a:r>
            <a:r>
              <a:rPr lang="tr-TR" sz="2400" dirty="0"/>
              <a:t> (kanca), </a:t>
            </a:r>
            <a:r>
              <a:rPr lang="tr-TR" sz="2400" i="1" dirty="0"/>
              <a:t>horozayağı</a:t>
            </a:r>
            <a:r>
              <a:rPr lang="tr-TR" sz="2400" dirty="0"/>
              <a:t> (burgu), </a:t>
            </a:r>
            <a:r>
              <a:rPr lang="tr-TR" sz="2400" i="1" dirty="0"/>
              <a:t>kargaburnu</a:t>
            </a:r>
            <a:r>
              <a:rPr lang="tr-TR" sz="2400" dirty="0"/>
              <a:t> (alet), </a:t>
            </a:r>
            <a:r>
              <a:rPr lang="tr-TR" sz="2400" i="1" dirty="0"/>
              <a:t>kedigözü</a:t>
            </a:r>
            <a:r>
              <a:rPr lang="tr-TR" sz="2400" dirty="0"/>
              <a:t> (lamba), </a:t>
            </a:r>
            <a:r>
              <a:rPr lang="tr-TR" sz="2400" i="1" dirty="0"/>
              <a:t>leylekgagası</a:t>
            </a:r>
            <a:r>
              <a:rPr lang="tr-TR" sz="2400" dirty="0"/>
              <a:t> (alet), </a:t>
            </a:r>
            <a:r>
              <a:rPr lang="tr-TR" sz="2400" i="1" dirty="0"/>
              <a:t>sıçankuyruğu</a:t>
            </a:r>
            <a:r>
              <a:rPr lang="tr-TR" sz="2400" dirty="0"/>
              <a:t> (törpü), </a:t>
            </a:r>
            <a:r>
              <a:rPr lang="tr-TR" sz="2400" i="1" dirty="0"/>
              <a:t>gagaburun</a:t>
            </a:r>
            <a:r>
              <a:rPr lang="tr-TR" sz="2400" dirty="0"/>
              <a:t> (gemi), </a:t>
            </a:r>
            <a:r>
              <a:rPr lang="tr-TR" sz="2400" i="1" dirty="0"/>
              <a:t>kancabaş</a:t>
            </a:r>
            <a:r>
              <a:rPr lang="tr-TR" sz="2400" dirty="0"/>
              <a:t> (kayık), </a:t>
            </a:r>
            <a:r>
              <a:rPr lang="tr-TR" sz="2400" i="1" dirty="0"/>
              <a:t>adayavrusu</a:t>
            </a:r>
            <a:r>
              <a:rPr lang="tr-TR" sz="2400" dirty="0"/>
              <a:t> (tekne) vb.</a:t>
            </a:r>
          </a:p>
          <a:p>
            <a:r>
              <a:rPr lang="tr-TR" sz="2400" b="1" dirty="0"/>
              <a:t>d. </a:t>
            </a:r>
            <a:r>
              <a:rPr lang="tr-TR" sz="2400" dirty="0"/>
              <a:t>Biçim, tarz, tür, motif vb. adlar: </a:t>
            </a:r>
            <a:r>
              <a:rPr lang="tr-TR" sz="2400" i="1" dirty="0"/>
              <a:t>ayıbacağı</a:t>
            </a:r>
            <a:r>
              <a:rPr lang="tr-TR" sz="2400" dirty="0"/>
              <a:t> (yelken biçimi), </a:t>
            </a:r>
            <a:r>
              <a:rPr lang="tr-TR" sz="2400" i="1" dirty="0"/>
              <a:t>balıksırtı</a:t>
            </a:r>
            <a:r>
              <a:rPr lang="tr-TR" sz="2400" dirty="0"/>
              <a:t> (desen), </a:t>
            </a:r>
            <a:r>
              <a:rPr lang="tr-TR" sz="2400" i="1" dirty="0"/>
              <a:t>civankaşı</a:t>
            </a:r>
            <a:r>
              <a:rPr lang="tr-TR" sz="2400" dirty="0"/>
              <a:t> (nakış), </a:t>
            </a:r>
            <a:r>
              <a:rPr lang="tr-TR" sz="2400" i="1" dirty="0"/>
              <a:t>eşek­sırtı</a:t>
            </a:r>
            <a:r>
              <a:rPr lang="tr-TR" sz="2400" dirty="0"/>
              <a:t> (çatı biçimi), </a:t>
            </a:r>
            <a:r>
              <a:rPr lang="tr-TR" sz="2400" i="1" dirty="0"/>
              <a:t>kazkanadı</a:t>
            </a:r>
            <a:r>
              <a:rPr lang="tr-TR" sz="2400" dirty="0"/>
              <a:t> (oyun), </a:t>
            </a:r>
            <a:r>
              <a:rPr lang="tr-TR" sz="2400" i="1" dirty="0"/>
              <a:t>kırlangıçkuyruğu</a:t>
            </a:r>
            <a:r>
              <a:rPr lang="tr-TR" sz="2400" dirty="0"/>
              <a:t> (işaret), </a:t>
            </a:r>
            <a:r>
              <a:rPr lang="tr-TR" sz="2400" i="1" dirty="0"/>
              <a:t>koçboynuzu</a:t>
            </a:r>
            <a:r>
              <a:rPr lang="tr-TR" sz="2400" dirty="0"/>
              <a:t> (desen), </a:t>
            </a:r>
            <a:r>
              <a:rPr lang="tr-TR" sz="2400" i="1" dirty="0"/>
              <a:t>köpekkuyruğu</a:t>
            </a:r>
            <a:r>
              <a:rPr lang="tr-TR" sz="2400" dirty="0"/>
              <a:t> (yağlı güreş), </a:t>
            </a:r>
            <a:r>
              <a:rPr lang="tr-TR" sz="2400" i="1" dirty="0"/>
              <a:t>sıçandişi</a:t>
            </a:r>
            <a:r>
              <a:rPr lang="tr-TR" sz="2400" dirty="0"/>
              <a:t> (dikiş), </a:t>
            </a:r>
            <a:r>
              <a:rPr lang="tr-TR" sz="2400" i="1" dirty="0"/>
              <a:t>balgümeci</a:t>
            </a:r>
            <a:r>
              <a:rPr lang="tr-TR" sz="2400" dirty="0"/>
              <a:t> (dikiş), </a:t>
            </a:r>
            <a:r>
              <a:rPr lang="tr-TR" sz="2400" i="1" dirty="0"/>
              <a:t>beşikörtüsü</a:t>
            </a:r>
            <a:r>
              <a:rPr lang="tr-TR" sz="2400" dirty="0"/>
              <a:t> (çatı biçimi), </a:t>
            </a:r>
            <a:r>
              <a:rPr lang="tr-TR" sz="2400" i="1" dirty="0"/>
              <a:t>turnageçidi</a:t>
            </a:r>
            <a:r>
              <a:rPr lang="tr-TR" sz="2400" dirty="0"/>
              <a:t> (fırtına) vb.</a:t>
            </a:r>
          </a:p>
          <a:p>
            <a:r>
              <a:rPr lang="tr-TR" sz="2400" b="1" dirty="0"/>
              <a:t>e. </a:t>
            </a:r>
            <a:r>
              <a:rPr lang="tr-TR" sz="2400" dirty="0"/>
              <a:t>Yiyecek adları: </a:t>
            </a:r>
            <a:r>
              <a:rPr lang="tr-TR" sz="2400" i="1" dirty="0"/>
              <a:t>hanımgöbeği</a:t>
            </a:r>
            <a:r>
              <a:rPr lang="tr-TR" sz="2400" dirty="0"/>
              <a:t> (tatlı), </a:t>
            </a:r>
            <a:r>
              <a:rPr lang="tr-TR" sz="2400" i="1" dirty="0"/>
              <a:t>ka­dınbudu</a:t>
            </a:r>
            <a:r>
              <a:rPr lang="tr-TR" sz="2400" dirty="0"/>
              <a:t> (köfte), </a:t>
            </a:r>
            <a:r>
              <a:rPr lang="tr-TR" sz="2400" i="1" dirty="0"/>
              <a:t>kedidili</a:t>
            </a:r>
            <a:r>
              <a:rPr lang="tr-TR" sz="2400" dirty="0"/>
              <a:t> (bisküvi), </a:t>
            </a:r>
            <a:r>
              <a:rPr lang="tr-TR" sz="2400" i="1" dirty="0"/>
              <a:t>dilberdudağı</a:t>
            </a:r>
            <a:r>
              <a:rPr lang="tr-TR" sz="2400" dirty="0"/>
              <a:t> (tatlı), </a:t>
            </a:r>
            <a:r>
              <a:rPr lang="tr-TR" sz="2400" i="1" dirty="0"/>
              <a:t>tavukgöğsü</a:t>
            </a:r>
            <a:r>
              <a:rPr lang="tr-TR" sz="2400" dirty="0"/>
              <a:t> (tatlı), </a:t>
            </a:r>
            <a:r>
              <a:rPr lang="tr-TR" sz="2400" i="1" dirty="0"/>
              <a:t>vezirparmağı</a:t>
            </a:r>
            <a:r>
              <a:rPr lang="tr-TR" sz="2400" dirty="0"/>
              <a:t> (tatlı), </a:t>
            </a:r>
            <a:r>
              <a:rPr lang="tr-TR" sz="2400" i="1" dirty="0"/>
              <a:t>bülbülyuvası</a:t>
            </a:r>
            <a:r>
              <a:rPr lang="tr-TR" sz="2400" dirty="0"/>
              <a:t> (tatlı), </a:t>
            </a:r>
            <a:r>
              <a:rPr lang="tr-TR" sz="2400" i="1" dirty="0"/>
              <a:t>kuşlokumu</a:t>
            </a:r>
            <a:r>
              <a:rPr lang="tr-TR" sz="2400" dirty="0"/>
              <a:t> (kurabiye), </a:t>
            </a:r>
            <a:r>
              <a:rPr lang="tr-TR" sz="2400" i="1" dirty="0"/>
              <a:t>alinazik</a:t>
            </a:r>
            <a:r>
              <a:rPr lang="tr-TR" sz="2400" dirty="0"/>
              <a:t> (kebap) vb.</a:t>
            </a:r>
          </a:p>
          <a:p>
            <a:r>
              <a:rPr lang="tr-TR" sz="2400" b="1" dirty="0"/>
              <a:t>f. </a:t>
            </a:r>
            <a:r>
              <a:rPr lang="tr-TR" sz="2400" dirty="0"/>
              <a:t>Oyun adları: </a:t>
            </a:r>
            <a:r>
              <a:rPr lang="tr-TR" sz="2400" i="1" dirty="0"/>
              <a:t>beştaş</a:t>
            </a:r>
            <a:r>
              <a:rPr lang="tr-TR" sz="2400" dirty="0"/>
              <a:t>, </a:t>
            </a:r>
            <a:r>
              <a:rPr lang="tr-TR" sz="2400" i="1" dirty="0"/>
              <a:t>dokuztaş</a:t>
            </a:r>
            <a:r>
              <a:rPr lang="tr-TR" sz="2400" dirty="0"/>
              <a:t>, </a:t>
            </a:r>
            <a:r>
              <a:rPr lang="tr-TR" sz="2400" i="1" dirty="0"/>
              <a:t>üçtaş</a:t>
            </a:r>
            <a:r>
              <a:rPr lang="tr-TR" sz="2400" dirty="0"/>
              <a:t> vb.</a:t>
            </a:r>
          </a:p>
          <a:p>
            <a:r>
              <a:rPr lang="tr-TR" sz="2400" b="1" dirty="0"/>
              <a:t>g. </a:t>
            </a:r>
            <a:r>
              <a:rPr lang="tr-TR" sz="2400" dirty="0"/>
              <a:t>Gök cisimlerinin adları: </a:t>
            </a:r>
            <a:r>
              <a:rPr lang="tr-TR" sz="2400" i="1" dirty="0"/>
              <a:t>Altıkardeş</a:t>
            </a:r>
            <a:r>
              <a:rPr lang="tr-TR" sz="2400" dirty="0"/>
              <a:t> (yıldız kü­mesi), </a:t>
            </a:r>
            <a:r>
              <a:rPr lang="tr-TR" sz="2400" i="1" dirty="0"/>
              <a:t>Arıkovanı</a:t>
            </a:r>
            <a:r>
              <a:rPr lang="tr-TR" sz="2400" dirty="0"/>
              <a:t> (yıldız kümesi), </a:t>
            </a:r>
            <a:r>
              <a:rPr lang="tr-TR" sz="2400" i="1" dirty="0"/>
              <a:t>Büyükayı</a:t>
            </a:r>
            <a:r>
              <a:rPr lang="tr-TR" sz="2400" dirty="0"/>
              <a:t> (yıldız kümesi), </a:t>
            </a:r>
            <a:r>
              <a:rPr lang="tr-TR" sz="2400" i="1" dirty="0"/>
              <a:t>Demirkazık</a:t>
            </a:r>
            <a:r>
              <a:rPr lang="tr-TR" sz="2400" dirty="0"/>
              <a:t> (yıldız), </a:t>
            </a:r>
            <a:r>
              <a:rPr lang="tr-TR" sz="2400" i="1" dirty="0"/>
              <a:t>Küçükayı</a:t>
            </a:r>
            <a:r>
              <a:rPr lang="tr-TR" sz="2400" dirty="0"/>
              <a:t> (yıldız kü­mesi), </a:t>
            </a:r>
            <a:r>
              <a:rPr lang="tr-TR" sz="2400" i="1" dirty="0"/>
              <a:t>Kervankıran</a:t>
            </a:r>
            <a:r>
              <a:rPr lang="tr-TR" sz="2400" dirty="0"/>
              <a:t> (yıldız), </a:t>
            </a:r>
            <a:r>
              <a:rPr lang="tr-TR" sz="2400" i="1" dirty="0"/>
              <a:t>Samanyolu</a:t>
            </a:r>
            <a:r>
              <a:rPr lang="tr-TR" sz="2400" dirty="0"/>
              <a:t> (yıldız kümesi), </a:t>
            </a:r>
            <a:r>
              <a:rPr lang="tr-TR" sz="2400" i="1" dirty="0"/>
              <a:t>Yedikardeş</a:t>
            </a:r>
            <a:r>
              <a:rPr lang="tr-TR" sz="2400" dirty="0"/>
              <a:t> (yıldız kümesi) vb.</a:t>
            </a:r>
          </a:p>
          <a:p>
            <a:r>
              <a:rPr lang="tr-TR" sz="2400" b="1" dirty="0"/>
              <a:t>ğ.</a:t>
            </a:r>
            <a:r>
              <a:rPr lang="tr-TR" sz="2400" dirty="0"/>
              <a:t> Renk adları: </a:t>
            </a:r>
            <a:r>
              <a:rPr lang="tr-TR" sz="2400" i="1" dirty="0"/>
              <a:t>baklaçiçeği, balköpüğü, camgöbeği, devetüyü, fildişi, gülkurusu, kavuniçi, narçi­çeği, ördekbaşı, ördekgagası, tavşanağzı, tavşankanı, turnagözü, vapur­dumanı, vişneçürüğü, yavruağzı</a:t>
            </a:r>
            <a:r>
              <a:rPr lang="tr-TR" sz="2400" dirty="0"/>
              <a:t> vb.</a:t>
            </a:r>
          </a:p>
          <a:p>
            <a:r>
              <a:rPr lang="tr-TR" sz="2400" b="1" dirty="0"/>
              <a:t>h. </a:t>
            </a:r>
            <a:r>
              <a:rPr lang="tr-TR" sz="2400" i="1" dirty="0"/>
              <a:t>Oğlu,</a:t>
            </a:r>
            <a:r>
              <a:rPr lang="tr-TR" sz="2400" dirty="0"/>
              <a:t> </a:t>
            </a:r>
            <a:r>
              <a:rPr lang="tr-TR" sz="2400" i="1" dirty="0"/>
              <a:t>kızı</a:t>
            </a:r>
            <a:r>
              <a:rPr lang="tr-TR" sz="2400" dirty="0"/>
              <a:t> sözleri: </a:t>
            </a:r>
            <a:r>
              <a:rPr lang="tr-TR" sz="2400" i="1" dirty="0"/>
              <a:t>çapanoğlu, eloğlu, hinoğluhin, elkızı</a:t>
            </a:r>
            <a:r>
              <a:rPr lang="tr-TR" sz="2400" dirty="0"/>
              <a:t> vb.</a:t>
            </a:r>
          </a:p>
        </p:txBody>
      </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solidFill>
                  <a:schemeClr val="bg1"/>
                </a:solidFill>
              </a:rPr>
              <a:t>5. BÜYÜK HARFLERİN KULLANILDIĞI YERLER</a:t>
            </a:r>
          </a:p>
          <a:p>
            <a:r>
              <a:rPr lang="tr-TR" sz="1100" b="1" i="1" dirty="0">
                <a:solidFill>
                  <a:schemeClr val="bg1"/>
                </a:solidFill>
              </a:rPr>
              <a:t>6. BİRLEŞİK KELİMELERİN YAZILIŞI</a:t>
            </a:r>
          </a:p>
          <a:p>
            <a:r>
              <a:rPr lang="tr-TR" sz="1100" dirty="0"/>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grpSp>
        <p:nvGrpSpPr>
          <p:cNvPr id="23" name="Group 16"/>
          <p:cNvGrpSpPr/>
          <p:nvPr/>
        </p:nvGrpSpPr>
        <p:grpSpPr>
          <a:xfrm>
            <a:off x="17262707" y="3609558"/>
            <a:ext cx="1337706" cy="6578900"/>
            <a:chOff x="0" y="0"/>
            <a:chExt cx="1783607" cy="8771867"/>
          </a:xfrm>
        </p:grpSpPr>
        <p:pic>
          <p:nvPicPr>
            <p:cNvPr id="24"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25" name="TextBox 18"/>
            <p:cNvSpPr txBox="1"/>
            <p:nvPr/>
          </p:nvSpPr>
          <p:spPr>
            <a:xfrm rot="-5400000">
              <a:off x="-3188762" y="4407206"/>
              <a:ext cx="8151606" cy="577715"/>
            </a:xfrm>
            <a:prstGeom prst="rect">
              <a:avLst/>
            </a:prstGeom>
          </p:spPr>
          <p:txBody>
            <a:bodyPr lIns="0" tIns="0" rIns="0" bIns="0" rtlCol="0" anchor="t">
              <a:spAutoFit/>
            </a:bodyPr>
            <a:lstStyle/>
            <a:p>
              <a:pPr algn="ctr">
                <a:lnSpc>
                  <a:spcPts val="2800"/>
                </a:lnSpc>
              </a:pPr>
              <a:r>
                <a:rPr lang="en-US" sz="2800">
                  <a:solidFill>
                    <a:srgbClr val="FFFFFF">
                      <a:alpha val="60000"/>
                    </a:srgbClr>
                  </a:solidFill>
                  <a:latin typeface="Lato Heavy"/>
                </a:rPr>
                <a:t>Birleşik Kelimelerin Yazılışı</a:t>
              </a:r>
            </a:p>
          </p:txBody>
        </p:sp>
        <p:sp>
          <p:nvSpPr>
            <p:cNvPr id="26"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6</a:t>
              </a:r>
            </a:p>
          </p:txBody>
        </p:sp>
      </p:grpSp>
    </p:spTree>
    <p:extLst>
      <p:ext uri="{BB962C8B-B14F-4D97-AF65-F5344CB8AC3E}">
        <p14:creationId xmlns:p14="http://schemas.microsoft.com/office/powerpoint/2010/main" val="3838939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392045"/>
            <a:ext cx="14684498" cy="9515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r>
              <a:rPr lang="tr-TR" sz="2800" b="1" dirty="0"/>
              <a:t>4.</a:t>
            </a:r>
            <a:r>
              <a:rPr lang="tr-TR" sz="2800" dirty="0"/>
              <a:t> </a:t>
            </a:r>
            <a:r>
              <a:rPr lang="tr-TR" sz="2800" i="1" dirty="0"/>
              <a:t>-a, -e, -ı, -i, -u, -ü </a:t>
            </a:r>
            <a:r>
              <a:rPr lang="tr-TR" sz="2800" dirty="0"/>
              <a:t>zarf-fiil ekleriyle </a:t>
            </a:r>
            <a:r>
              <a:rPr lang="tr-TR" sz="2800" i="1" dirty="0"/>
              <a:t>bilmek, vermek, kalmak, durmak, gelmek </a:t>
            </a:r>
            <a:r>
              <a:rPr lang="tr-TR" sz="2800" dirty="0"/>
              <a:t>ve</a:t>
            </a:r>
            <a:r>
              <a:rPr lang="tr-TR" sz="2800" i="1" dirty="0"/>
              <a:t> yazmak</a:t>
            </a:r>
            <a:r>
              <a:rPr lang="tr-TR" sz="2800" dirty="0"/>
              <a:t> fiilleriyle yapılan tasvirî fiiller bitişik yazılır: </a:t>
            </a:r>
            <a:r>
              <a:rPr lang="tr-TR" sz="2800" i="1" dirty="0"/>
              <a:t>düşünebilmek, sevebilmek; alıvermek, gülüvermek; uyuyakalmak; gidedurmak, yazadurmak; çıkagelmek, süregelmek; düşeyazmak, öleyazmak</a:t>
            </a:r>
            <a:r>
              <a:rPr lang="tr-TR" sz="2800" dirty="0"/>
              <a:t> vb.</a:t>
            </a:r>
          </a:p>
          <a:p>
            <a:pPr>
              <a:spcBef>
                <a:spcPts val="1200"/>
              </a:spcBef>
            </a:pPr>
            <a:r>
              <a:rPr lang="tr-TR" sz="2800" b="1" dirty="0"/>
              <a:t>5. </a:t>
            </a:r>
            <a:r>
              <a:rPr lang="tr-TR" sz="2800" dirty="0"/>
              <a:t>Bir veya iki ögesi emir kipiyle kurulan kalıplaşmış birleşik keli­meler bitişik yazılır: </a:t>
            </a:r>
            <a:r>
              <a:rPr lang="tr-TR" sz="2800" i="1" dirty="0"/>
              <a:t>albeni, ateşkes, çalçene, çalyaka, dönbaba, gelberi, incitmebeni, sallabaş, sallasırt, unutmabeni; </a:t>
            </a:r>
            <a:r>
              <a:rPr lang="tr-TR" sz="2800" i="1" dirty="0" err="1"/>
              <a:t>batçık</a:t>
            </a:r>
            <a:r>
              <a:rPr lang="tr-TR" sz="2800" i="1" dirty="0"/>
              <a:t>, çekyat, geçgeç, kaçgöç, kapkaç, örtbas, seçal</a:t>
            </a:r>
            <a:r>
              <a:rPr lang="tr-TR" sz="2800" dirty="0"/>
              <a:t>, </a:t>
            </a:r>
            <a:r>
              <a:rPr lang="tr-TR" sz="2800" i="1" dirty="0"/>
              <a:t>tutkal, veryansın</a:t>
            </a:r>
            <a:r>
              <a:rPr lang="tr-TR" sz="2800" dirty="0"/>
              <a:t>, </a:t>
            </a:r>
            <a:r>
              <a:rPr lang="tr-TR" sz="2800" i="1" dirty="0"/>
              <a:t>yapboz</a:t>
            </a:r>
            <a:r>
              <a:rPr lang="tr-TR" sz="2800" dirty="0"/>
              <a:t>, </a:t>
            </a:r>
            <a:r>
              <a:rPr lang="tr-TR" sz="2800" i="1" dirty="0"/>
              <a:t>yazboz</a:t>
            </a:r>
            <a:r>
              <a:rPr lang="tr-TR" sz="2800" dirty="0"/>
              <a:t> vb.</a:t>
            </a:r>
          </a:p>
          <a:p>
            <a:pPr>
              <a:spcBef>
                <a:spcPts val="1200"/>
              </a:spcBef>
            </a:pPr>
            <a:r>
              <a:rPr lang="tr-TR" sz="2800" b="1" dirty="0"/>
              <a:t>6.</a:t>
            </a:r>
            <a:r>
              <a:rPr lang="tr-TR" sz="2800" dirty="0"/>
              <a:t> </a:t>
            </a:r>
            <a:r>
              <a:rPr lang="tr-TR" sz="2800" i="1" dirty="0"/>
              <a:t>-an/-en, -r/-ar/-er/-</a:t>
            </a:r>
            <a:r>
              <a:rPr lang="tr-TR" sz="2800" i="1" dirty="0" err="1"/>
              <a:t>ır</a:t>
            </a:r>
            <a:r>
              <a:rPr lang="tr-TR" sz="2800" i="1" dirty="0"/>
              <a:t>/-ir, -</a:t>
            </a:r>
            <a:r>
              <a:rPr lang="tr-TR" sz="2800" i="1" dirty="0" err="1"/>
              <a:t>maz</a:t>
            </a:r>
            <a:r>
              <a:rPr lang="tr-TR" sz="2800" i="1" dirty="0"/>
              <a:t>/-</a:t>
            </a:r>
            <a:r>
              <a:rPr lang="tr-TR" sz="2800" i="1" dirty="0" err="1"/>
              <a:t>mez</a:t>
            </a:r>
            <a:r>
              <a:rPr lang="tr-TR" sz="2800" dirty="0"/>
              <a:t> ve </a:t>
            </a:r>
            <a:r>
              <a:rPr lang="tr-TR" sz="2800" i="1" dirty="0"/>
              <a:t>-</a:t>
            </a:r>
            <a:r>
              <a:rPr lang="tr-TR" sz="2800" i="1" dirty="0" err="1"/>
              <a:t>mış</a:t>
            </a:r>
            <a:r>
              <a:rPr lang="tr-TR" sz="2800" i="1" dirty="0"/>
              <a:t>/-</a:t>
            </a:r>
            <a:r>
              <a:rPr lang="tr-TR" sz="2800" i="1" dirty="0" err="1"/>
              <a:t>miş</a:t>
            </a:r>
            <a:r>
              <a:rPr lang="tr-TR" sz="2800" dirty="0"/>
              <a:t> sıfat-fiil ekleriyle kurulan kalıplaşmış birleşik kelimeler bitişik yazılır: </a:t>
            </a:r>
            <a:r>
              <a:rPr lang="tr-TR" sz="2800" i="1" dirty="0"/>
              <a:t>alaybozan, cankurtaran, çöpçatan, dalgakıran, demirkapan, gökdelen, yelkesen; akımtoplar, altıpatlar, barışsever, basınçölçer, özezer, pürüzalır; baştanımaz, değerbilmez, etyemez, hacıyatmaz, kadirbilmez, karıncaezmez, kuşkonmaz, külyutmaz, tanrıtanımaz, varyemez;</a:t>
            </a:r>
            <a:r>
              <a:rPr lang="tr-TR" sz="2800" dirty="0"/>
              <a:t> </a:t>
            </a:r>
            <a:r>
              <a:rPr lang="tr-TR" sz="2800" i="1" dirty="0"/>
              <a:t>çokbilmiş, güngörmüş</a:t>
            </a:r>
            <a:r>
              <a:rPr lang="tr-TR" sz="2800" dirty="0"/>
              <a:t> vb.</a:t>
            </a:r>
          </a:p>
          <a:p>
            <a:pPr>
              <a:spcBef>
                <a:spcPts val="1200"/>
              </a:spcBef>
            </a:pPr>
            <a:r>
              <a:rPr lang="tr-TR" sz="2800" b="1" dirty="0"/>
              <a:t>7. </a:t>
            </a:r>
            <a:r>
              <a:rPr lang="tr-TR" sz="2800" dirty="0"/>
              <a:t>İkinci kelimesi </a:t>
            </a:r>
            <a:r>
              <a:rPr lang="tr-TR" sz="2800" i="1" dirty="0"/>
              <a:t>-</a:t>
            </a:r>
            <a:r>
              <a:rPr lang="tr-TR" sz="2800" i="1" dirty="0" err="1"/>
              <a:t>dı</a:t>
            </a:r>
            <a:r>
              <a:rPr lang="tr-TR" sz="2800" i="1" dirty="0"/>
              <a:t> (-</a:t>
            </a:r>
            <a:r>
              <a:rPr lang="tr-TR" sz="2800" i="1" dirty="0" err="1"/>
              <a:t>di</a:t>
            </a:r>
            <a:r>
              <a:rPr lang="tr-TR" sz="2800" i="1" dirty="0"/>
              <a:t> / -</a:t>
            </a:r>
            <a:r>
              <a:rPr lang="tr-TR" sz="2800" i="1" dirty="0" err="1"/>
              <a:t>du</a:t>
            </a:r>
            <a:r>
              <a:rPr lang="tr-TR" sz="2800" i="1" dirty="0"/>
              <a:t> / -</a:t>
            </a:r>
            <a:r>
              <a:rPr lang="tr-TR" sz="2800" i="1" dirty="0" err="1"/>
              <a:t>dü</a:t>
            </a:r>
            <a:r>
              <a:rPr lang="tr-TR" sz="2800" i="1" dirty="0"/>
              <a:t>, -</a:t>
            </a:r>
            <a:r>
              <a:rPr lang="tr-TR" sz="2800" i="1" dirty="0" err="1"/>
              <a:t>tı</a:t>
            </a:r>
            <a:r>
              <a:rPr lang="tr-TR" sz="2800" i="1" dirty="0"/>
              <a:t> / -ti / -tu / -</a:t>
            </a:r>
            <a:r>
              <a:rPr lang="tr-TR" sz="2800" i="1" dirty="0" err="1"/>
              <a:t>tü</a:t>
            </a:r>
            <a:r>
              <a:rPr lang="tr-TR" sz="2800" i="1" dirty="0"/>
              <a:t>)</a:t>
            </a:r>
            <a:r>
              <a:rPr lang="tr-TR" sz="2800" dirty="0"/>
              <a:t> kalıplaşmış belirli geçmiş zaman ekleriyle kurulan birleşik kelimeler bitişik yazılır: </a:t>
            </a:r>
            <a:r>
              <a:rPr lang="tr-TR" sz="2800" i="1" dirty="0"/>
              <a:t>albastı, ciğerdeldi, çıtkırıldım, dalbastı, fırdöndü, gecekondu, gündöndü, hünkârbeğendi, imambayıldı, karyağdı, külbastı, mirasyedi, papazkaçtı, serdengeçti, şıpsevdi, zıpçıktı</a:t>
            </a:r>
            <a:r>
              <a:rPr lang="tr-TR" sz="2800" dirty="0"/>
              <a:t> vb.</a:t>
            </a:r>
          </a:p>
          <a:p>
            <a:pPr>
              <a:spcBef>
                <a:spcPts val="1200"/>
              </a:spcBef>
            </a:pPr>
            <a:r>
              <a:rPr lang="tr-TR" sz="2800" b="1" dirty="0"/>
              <a:t>8. </a:t>
            </a:r>
            <a:r>
              <a:rPr lang="tr-TR" sz="2800" dirty="0"/>
              <a:t>Her iki kelimesi de </a:t>
            </a:r>
            <a:r>
              <a:rPr lang="tr-TR" sz="2800" i="1" dirty="0"/>
              <a:t>-</a:t>
            </a:r>
            <a:r>
              <a:rPr lang="tr-TR" sz="2800" i="1" dirty="0" err="1"/>
              <a:t>dı</a:t>
            </a:r>
            <a:r>
              <a:rPr lang="tr-TR" sz="2800" i="1" dirty="0"/>
              <a:t> (-</a:t>
            </a:r>
            <a:r>
              <a:rPr lang="tr-TR" sz="2800" i="1" dirty="0" err="1"/>
              <a:t>di</a:t>
            </a:r>
            <a:r>
              <a:rPr lang="tr-TR" sz="2800" i="1" dirty="0"/>
              <a:t> / -</a:t>
            </a:r>
            <a:r>
              <a:rPr lang="tr-TR" sz="2800" i="1" dirty="0" err="1"/>
              <a:t>du</a:t>
            </a:r>
            <a:r>
              <a:rPr lang="tr-TR" sz="2800" i="1" dirty="0"/>
              <a:t> / -</a:t>
            </a:r>
            <a:r>
              <a:rPr lang="tr-TR" sz="2800" i="1" dirty="0" err="1"/>
              <a:t>dü</a:t>
            </a:r>
            <a:r>
              <a:rPr lang="tr-TR" sz="2800" i="1" dirty="0"/>
              <a:t>, -</a:t>
            </a:r>
            <a:r>
              <a:rPr lang="tr-TR" sz="2800" i="1" dirty="0" err="1"/>
              <a:t>tı</a:t>
            </a:r>
            <a:r>
              <a:rPr lang="tr-TR" sz="2800" i="1" dirty="0"/>
              <a:t> / -ti / -tu / -</a:t>
            </a:r>
            <a:r>
              <a:rPr lang="tr-TR" sz="2800" i="1" dirty="0" err="1"/>
              <a:t>tü</a:t>
            </a:r>
            <a:r>
              <a:rPr lang="tr-TR" sz="2800" i="1" dirty="0"/>
              <a:t>)</a:t>
            </a:r>
            <a:r>
              <a:rPr lang="tr-TR" sz="2800" dirty="0"/>
              <a:t> belirli geçmiş zaman veya</a:t>
            </a:r>
            <a:r>
              <a:rPr lang="tr-TR" sz="2800" i="1" dirty="0"/>
              <a:t> -r /-ar /-er </a:t>
            </a:r>
            <a:r>
              <a:rPr lang="tr-TR" sz="2800" dirty="0"/>
              <a:t>geniş zaman eklerini almış ve kalıplaşmış bulunan birleşik kelimeler bitişik yazı­lır: </a:t>
            </a:r>
            <a:r>
              <a:rPr lang="tr-TR" sz="2800" i="1" dirty="0"/>
              <a:t>dedikodu, kaptıkaçtı, oldubitti, uçtuuçtu</a:t>
            </a:r>
            <a:r>
              <a:rPr lang="tr-TR" sz="2800" dirty="0"/>
              <a:t>; </a:t>
            </a:r>
            <a:r>
              <a:rPr lang="tr-TR" sz="2800" i="1" dirty="0"/>
              <a:t>biçerbağlar, biçerdö­ver, göçerkonar, kazaratar, konargöçer, okuryazar, uyurgezer, yanardö­ner, yüzergezer</a:t>
            </a:r>
            <a:r>
              <a:rPr lang="tr-TR" sz="2800" dirty="0"/>
              <a:t> vb.</a:t>
            </a:r>
          </a:p>
          <a:p>
            <a:pPr>
              <a:spcBef>
                <a:spcPts val="1200"/>
              </a:spcBef>
            </a:pPr>
            <a:r>
              <a:rPr lang="tr-TR" sz="2800" dirty="0" smtClean="0"/>
              <a:t>	Aynı </a:t>
            </a:r>
            <a:r>
              <a:rPr lang="tr-TR" sz="2800" dirty="0"/>
              <a:t>yapıda olan </a:t>
            </a:r>
            <a:r>
              <a:rPr lang="tr-TR" sz="2800" i="1" dirty="0"/>
              <a:t>çakaralmaz</a:t>
            </a:r>
            <a:r>
              <a:rPr lang="tr-TR" sz="2800" dirty="0"/>
              <a:t> kelimesi de bitişik yazılır.</a:t>
            </a:r>
          </a:p>
        </p:txBody>
      </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solidFill>
                  <a:schemeClr val="bg1"/>
                </a:solidFill>
              </a:rPr>
              <a:t>5. BÜYÜK HARFLERİN KULLANILDIĞI YERLER</a:t>
            </a:r>
          </a:p>
          <a:p>
            <a:r>
              <a:rPr lang="tr-TR" sz="1100" b="1" i="1" dirty="0">
                <a:solidFill>
                  <a:schemeClr val="bg1"/>
                </a:solidFill>
              </a:rPr>
              <a:t>6. BİRLEŞİK KELİMELERİN YAZILIŞI</a:t>
            </a:r>
          </a:p>
          <a:p>
            <a:r>
              <a:rPr lang="tr-TR" sz="1100" dirty="0"/>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grpSp>
        <p:nvGrpSpPr>
          <p:cNvPr id="23" name="Group 16"/>
          <p:cNvGrpSpPr/>
          <p:nvPr/>
        </p:nvGrpSpPr>
        <p:grpSpPr>
          <a:xfrm>
            <a:off x="17262707" y="3609558"/>
            <a:ext cx="1337706" cy="6578900"/>
            <a:chOff x="0" y="0"/>
            <a:chExt cx="1783607" cy="8771867"/>
          </a:xfrm>
        </p:grpSpPr>
        <p:pic>
          <p:nvPicPr>
            <p:cNvPr id="24"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25" name="TextBox 18"/>
            <p:cNvSpPr txBox="1"/>
            <p:nvPr/>
          </p:nvSpPr>
          <p:spPr>
            <a:xfrm rot="-5400000">
              <a:off x="-3188762" y="4407206"/>
              <a:ext cx="8151606" cy="577715"/>
            </a:xfrm>
            <a:prstGeom prst="rect">
              <a:avLst/>
            </a:prstGeom>
          </p:spPr>
          <p:txBody>
            <a:bodyPr lIns="0" tIns="0" rIns="0" bIns="0" rtlCol="0" anchor="t">
              <a:spAutoFit/>
            </a:bodyPr>
            <a:lstStyle/>
            <a:p>
              <a:pPr algn="ctr">
                <a:lnSpc>
                  <a:spcPts val="2800"/>
                </a:lnSpc>
              </a:pPr>
              <a:r>
                <a:rPr lang="en-US" sz="2800">
                  <a:solidFill>
                    <a:srgbClr val="FFFFFF">
                      <a:alpha val="60000"/>
                    </a:srgbClr>
                  </a:solidFill>
                  <a:latin typeface="Lato Heavy"/>
                </a:rPr>
                <a:t>Birleşik Kelimelerin Yazılışı</a:t>
              </a:r>
            </a:p>
          </p:txBody>
        </p:sp>
        <p:sp>
          <p:nvSpPr>
            <p:cNvPr id="26"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6</a:t>
              </a:r>
            </a:p>
          </p:txBody>
        </p:sp>
      </p:grpSp>
    </p:spTree>
    <p:extLst>
      <p:ext uri="{BB962C8B-B14F-4D97-AF65-F5344CB8AC3E}">
        <p14:creationId xmlns:p14="http://schemas.microsoft.com/office/powerpoint/2010/main" val="2254690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1014767" y="946609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sp>
        <p:nvSpPr>
          <p:cNvPr id="9" name="TextBox 9"/>
          <p:cNvSpPr txBox="1"/>
          <p:nvPr/>
        </p:nvSpPr>
        <p:spPr>
          <a:xfrm>
            <a:off x="6781800" y="1134404"/>
            <a:ext cx="6743700" cy="641201"/>
          </a:xfrm>
          <a:prstGeom prst="rect">
            <a:avLst/>
          </a:prstGeom>
        </p:spPr>
        <p:txBody>
          <a:bodyPr wrap="square" lIns="0" tIns="0" rIns="0" bIns="0" rtlCol="0" anchor="t">
            <a:spAutoFit/>
          </a:bodyPr>
          <a:lstStyle/>
          <a:p>
            <a:pPr algn="ctr">
              <a:lnSpc>
                <a:spcPts val="5040"/>
              </a:lnSpc>
            </a:pPr>
            <a:r>
              <a:rPr lang="en-US" sz="3600" dirty="0">
                <a:solidFill>
                  <a:srgbClr val="000000"/>
                </a:solidFill>
                <a:latin typeface="Abril Fatface"/>
              </a:rPr>
              <a:t>YAZIM </a:t>
            </a:r>
            <a:r>
              <a:rPr lang="tr-TR" sz="3600" dirty="0" smtClean="0">
                <a:solidFill>
                  <a:srgbClr val="000000"/>
                </a:solidFill>
                <a:latin typeface="Abril Fatface"/>
              </a:rPr>
              <a:t>K</a:t>
            </a:r>
            <a:r>
              <a:rPr lang="en-US" sz="3600" dirty="0" smtClean="0">
                <a:solidFill>
                  <a:srgbClr val="000000"/>
                </a:solidFill>
                <a:latin typeface="Abril Fatface"/>
              </a:rPr>
              <a:t>URALLARI</a:t>
            </a:r>
            <a:endParaRPr lang="en-US" sz="3600" dirty="0">
              <a:solidFill>
                <a:srgbClr val="000000"/>
              </a:solidFill>
              <a:latin typeface="Abril Fatface"/>
            </a:endParaRPr>
          </a:p>
        </p:txBody>
      </p:sp>
      <p:grpSp>
        <p:nvGrpSpPr>
          <p:cNvPr id="10" name="Group 10"/>
          <p:cNvGrpSpPr/>
          <p:nvPr/>
        </p:nvGrpSpPr>
        <p:grpSpPr>
          <a:xfrm rot="5400000">
            <a:off x="1589445" y="1661104"/>
            <a:ext cx="2438217" cy="215533"/>
            <a:chOff x="0" y="0"/>
            <a:chExt cx="9194800" cy="812800"/>
          </a:xfrm>
        </p:grpSpPr>
        <p:sp>
          <p:nvSpPr>
            <p:cNvPr id="11" name="Freeform 11"/>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2" name="Group 12"/>
          <p:cNvGrpSpPr/>
          <p:nvPr/>
        </p:nvGrpSpPr>
        <p:grpSpPr>
          <a:xfrm rot="5400000">
            <a:off x="1589445" y="5056767"/>
            <a:ext cx="2438217" cy="215533"/>
            <a:chOff x="0" y="0"/>
            <a:chExt cx="9194800" cy="812800"/>
          </a:xfrm>
        </p:grpSpPr>
        <p:sp>
          <p:nvSpPr>
            <p:cNvPr id="13" name="Freeform 13"/>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4" name="Group 14"/>
          <p:cNvGrpSpPr/>
          <p:nvPr/>
        </p:nvGrpSpPr>
        <p:grpSpPr>
          <a:xfrm rot="5400000">
            <a:off x="1589445" y="8424972"/>
            <a:ext cx="2438217" cy="215533"/>
            <a:chOff x="0" y="0"/>
            <a:chExt cx="9194800" cy="812800"/>
          </a:xfrm>
        </p:grpSpPr>
        <p:sp>
          <p:nvSpPr>
            <p:cNvPr id="15" name="Freeform 15"/>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545454"/>
            </a:solidFill>
          </p:spPr>
        </p:sp>
      </p:grpSp>
      <p:sp>
        <p:nvSpPr>
          <p:cNvPr id="16" name="TextBox 16"/>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7" name="TextBox 17"/>
          <p:cNvSpPr txBox="1"/>
          <p:nvPr/>
        </p:nvSpPr>
        <p:spPr>
          <a:xfrm>
            <a:off x="3573544" y="2003743"/>
            <a:ext cx="2217655" cy="462434"/>
          </a:xfrm>
          <a:prstGeom prst="rect">
            <a:avLst/>
          </a:prstGeom>
        </p:spPr>
        <p:txBody>
          <a:bodyPr wrap="square" lIns="0" tIns="0" rIns="0" bIns="0" rtlCol="0" anchor="t">
            <a:spAutoFit/>
          </a:bodyPr>
          <a:lstStyle/>
          <a:p>
            <a:pPr algn="ctr">
              <a:lnSpc>
                <a:spcPts val="3919"/>
              </a:lnSpc>
            </a:pPr>
            <a:r>
              <a:rPr lang="en-US" sz="2800" b="1" dirty="0" err="1">
                <a:solidFill>
                  <a:schemeClr val="bg2">
                    <a:lumMod val="25000"/>
                  </a:schemeClr>
                </a:solidFill>
                <a:latin typeface="DejaVu Serif"/>
              </a:rPr>
              <a:t>İçindekiler</a:t>
            </a:r>
            <a:r>
              <a:rPr lang="en-US" sz="2800" b="1" dirty="0">
                <a:solidFill>
                  <a:schemeClr val="bg2">
                    <a:lumMod val="25000"/>
                  </a:schemeClr>
                </a:solidFill>
                <a:latin typeface="DejaVu Serif"/>
              </a:rPr>
              <a:t>:</a:t>
            </a:r>
          </a:p>
        </p:txBody>
      </p:sp>
      <p:sp>
        <p:nvSpPr>
          <p:cNvPr id="18" name="TextBox 18"/>
          <p:cNvSpPr txBox="1"/>
          <p:nvPr/>
        </p:nvSpPr>
        <p:spPr>
          <a:xfrm>
            <a:off x="3573545" y="2437448"/>
            <a:ext cx="6874270" cy="7107074"/>
          </a:xfrm>
          <a:prstGeom prst="rect">
            <a:avLst/>
          </a:prstGeom>
        </p:spPr>
        <p:txBody>
          <a:bodyPr lIns="0" tIns="0" rIns="0" bIns="0" rtlCol="0" anchor="t">
            <a:spAutoFit/>
          </a:bodyPr>
          <a:lstStyle/>
          <a:p>
            <a:endParaRPr lang="tr-TR" dirty="0"/>
          </a:p>
          <a:p>
            <a:pPr>
              <a:spcAft>
                <a:spcPts val="1200"/>
              </a:spcAft>
            </a:pPr>
            <a:r>
              <a:rPr lang="tr-TR" b="1" i="1" dirty="0" smtClean="0"/>
              <a:t>1. SES</a:t>
            </a:r>
            <a:r>
              <a:rPr lang="tr-TR" b="1" i="1" dirty="0"/>
              <a:t>, HARF VE ALFABE</a:t>
            </a:r>
          </a:p>
          <a:p>
            <a:r>
              <a:rPr lang="tr-TR" b="1" i="1" dirty="0" smtClean="0"/>
              <a:t>2. SESLER </a:t>
            </a:r>
            <a:r>
              <a:rPr lang="tr-TR" b="1" i="1" dirty="0"/>
              <a:t>VE SES UYUMLARI</a:t>
            </a:r>
          </a:p>
          <a:p>
            <a:r>
              <a:rPr lang="tr-TR" dirty="0"/>
              <a:t> </a:t>
            </a:r>
            <a:r>
              <a:rPr lang="tr-TR" dirty="0" smtClean="0"/>
              <a:t>  Ünlülerin </a:t>
            </a:r>
            <a:r>
              <a:rPr lang="tr-TR" dirty="0"/>
              <a:t>Nitelikleri</a:t>
            </a:r>
          </a:p>
          <a:p>
            <a:r>
              <a:rPr lang="tr-TR" dirty="0" smtClean="0"/>
              <a:t>   Uzun </a:t>
            </a:r>
            <a:r>
              <a:rPr lang="tr-TR" dirty="0"/>
              <a:t>Ünlü</a:t>
            </a:r>
          </a:p>
          <a:p>
            <a:r>
              <a:rPr lang="tr-TR" dirty="0" smtClean="0"/>
              <a:t>   Düzeltme </a:t>
            </a:r>
            <a:r>
              <a:rPr lang="tr-TR" dirty="0"/>
              <a:t>İşareti</a:t>
            </a:r>
          </a:p>
          <a:p>
            <a:r>
              <a:rPr lang="tr-TR" dirty="0" smtClean="0"/>
              <a:t>   Büyük </a:t>
            </a:r>
            <a:r>
              <a:rPr lang="tr-TR" dirty="0"/>
              <a:t>Ünlü Uyumu</a:t>
            </a:r>
          </a:p>
          <a:p>
            <a:r>
              <a:rPr lang="tr-TR" dirty="0" smtClean="0"/>
              <a:t>   Küçük </a:t>
            </a:r>
            <a:r>
              <a:rPr lang="tr-TR" dirty="0"/>
              <a:t>Ünlü Uyumu</a:t>
            </a:r>
          </a:p>
          <a:p>
            <a:r>
              <a:rPr lang="tr-TR" dirty="0" smtClean="0"/>
              <a:t>   Ünlü </a:t>
            </a:r>
            <a:r>
              <a:rPr lang="tr-TR" dirty="0"/>
              <a:t>Daralması</a:t>
            </a:r>
          </a:p>
          <a:p>
            <a:r>
              <a:rPr lang="tr-TR" dirty="0" smtClean="0"/>
              <a:t>   Ünlü </a:t>
            </a:r>
            <a:r>
              <a:rPr lang="tr-TR" dirty="0"/>
              <a:t>Düşmesi</a:t>
            </a:r>
          </a:p>
          <a:p>
            <a:r>
              <a:rPr lang="tr-TR" dirty="0" smtClean="0"/>
              <a:t>   Ünsüzlerin </a:t>
            </a:r>
            <a:r>
              <a:rPr lang="tr-TR" dirty="0"/>
              <a:t>Nitelikleri</a:t>
            </a:r>
          </a:p>
          <a:p>
            <a:r>
              <a:rPr lang="tr-TR" dirty="0" smtClean="0"/>
              <a:t>   Ünsüz </a:t>
            </a:r>
            <a:r>
              <a:rPr lang="tr-TR" dirty="0"/>
              <a:t>Uyumu</a:t>
            </a:r>
          </a:p>
          <a:p>
            <a:pPr>
              <a:spcAft>
                <a:spcPts val="1200"/>
              </a:spcAft>
            </a:pPr>
            <a:r>
              <a:rPr lang="tr-TR" dirty="0" smtClean="0"/>
              <a:t>   Ünsüz </a:t>
            </a:r>
            <a:r>
              <a:rPr lang="tr-TR" dirty="0"/>
              <a:t>Türemesi</a:t>
            </a:r>
          </a:p>
          <a:p>
            <a:r>
              <a:rPr lang="tr-TR" b="1" i="1" dirty="0" smtClean="0"/>
              <a:t>3. BAZI </a:t>
            </a:r>
            <a:r>
              <a:rPr lang="tr-TR" b="1" i="1" dirty="0"/>
              <a:t>KELİME VE EKLERİN YAZILIŞI</a:t>
            </a:r>
          </a:p>
          <a:p>
            <a:r>
              <a:rPr lang="tr-TR" dirty="0" smtClean="0"/>
              <a:t>   Soru </a:t>
            </a:r>
            <a:r>
              <a:rPr lang="tr-TR" dirty="0"/>
              <a:t>Eki </a:t>
            </a:r>
            <a:r>
              <a:rPr lang="tr-TR" i="1" dirty="0"/>
              <a:t>mı / mi / mu / </a:t>
            </a:r>
            <a:r>
              <a:rPr lang="tr-TR" i="1" dirty="0" err="1"/>
              <a:t>mü</a:t>
            </a:r>
            <a:r>
              <a:rPr lang="tr-TR" dirty="0" err="1"/>
              <a:t>’nün</a:t>
            </a:r>
            <a:r>
              <a:rPr lang="tr-TR" i="1" dirty="0"/>
              <a:t> </a:t>
            </a:r>
            <a:r>
              <a:rPr lang="tr-TR" dirty="0"/>
              <a:t>Yazılışı</a:t>
            </a:r>
          </a:p>
          <a:p>
            <a:r>
              <a:rPr lang="tr-TR" dirty="0" smtClean="0"/>
              <a:t>   Bağlaç </a:t>
            </a:r>
            <a:r>
              <a:rPr lang="tr-TR" dirty="0"/>
              <a:t>Olan </a:t>
            </a:r>
            <a:r>
              <a:rPr lang="tr-TR" i="1" dirty="0"/>
              <a:t>da / de</a:t>
            </a:r>
            <a:r>
              <a:rPr lang="tr-TR" dirty="0"/>
              <a:t>’nin</a:t>
            </a:r>
            <a:r>
              <a:rPr lang="tr-TR" i="1" dirty="0"/>
              <a:t> </a:t>
            </a:r>
            <a:r>
              <a:rPr lang="tr-TR" dirty="0"/>
              <a:t>Yazılışı</a:t>
            </a:r>
          </a:p>
          <a:p>
            <a:r>
              <a:rPr lang="tr-TR" dirty="0" smtClean="0"/>
              <a:t>   Bağlaç </a:t>
            </a:r>
            <a:r>
              <a:rPr lang="tr-TR" dirty="0"/>
              <a:t>Olan </a:t>
            </a:r>
            <a:r>
              <a:rPr lang="tr-TR" i="1" dirty="0" err="1"/>
              <a:t>ki</a:t>
            </a:r>
            <a:r>
              <a:rPr lang="tr-TR" dirty="0" err="1"/>
              <a:t>’nin</a:t>
            </a:r>
            <a:r>
              <a:rPr lang="tr-TR" dirty="0"/>
              <a:t> Yazılışı</a:t>
            </a:r>
          </a:p>
          <a:p>
            <a:r>
              <a:rPr lang="tr-TR" i="1" dirty="0" smtClean="0"/>
              <a:t>   </a:t>
            </a:r>
            <a:r>
              <a:rPr lang="tr-TR" i="1" dirty="0" err="1" smtClean="0"/>
              <a:t>ile</a:t>
            </a:r>
            <a:r>
              <a:rPr lang="tr-TR" dirty="0" err="1" smtClean="0"/>
              <a:t>’nin</a:t>
            </a:r>
            <a:r>
              <a:rPr lang="tr-TR" dirty="0" smtClean="0"/>
              <a:t> </a:t>
            </a:r>
            <a:r>
              <a:rPr lang="tr-TR" dirty="0"/>
              <a:t>Yazılışı</a:t>
            </a:r>
          </a:p>
          <a:p>
            <a:r>
              <a:rPr lang="tr-TR" dirty="0" smtClean="0"/>
              <a:t>   Bulunma </a:t>
            </a:r>
            <a:r>
              <a:rPr lang="tr-TR" dirty="0"/>
              <a:t>Durumu Eki </a:t>
            </a:r>
            <a:r>
              <a:rPr lang="tr-TR" i="1" dirty="0"/>
              <a:t>-da / -de / -ta / -te</a:t>
            </a:r>
            <a:r>
              <a:rPr lang="tr-TR" dirty="0"/>
              <a:t>’nin Yazılışı</a:t>
            </a:r>
          </a:p>
          <a:p>
            <a:r>
              <a:rPr lang="tr-TR" dirty="0" smtClean="0"/>
              <a:t>   Fiil </a:t>
            </a:r>
            <a:r>
              <a:rPr lang="tr-TR" dirty="0"/>
              <a:t>Çekimi ile İlgili Yazılışlar</a:t>
            </a:r>
          </a:p>
          <a:p>
            <a:r>
              <a:rPr lang="tr-TR" dirty="0" smtClean="0"/>
              <a:t>   Mastarlara </a:t>
            </a:r>
            <a:r>
              <a:rPr lang="tr-TR" dirty="0"/>
              <a:t>Gelen Eklerin Yazılışı</a:t>
            </a:r>
          </a:p>
          <a:p>
            <a:r>
              <a:rPr lang="tr-TR" dirty="0" smtClean="0"/>
              <a:t>   Ek </a:t>
            </a:r>
            <a:r>
              <a:rPr lang="tr-TR" dirty="0"/>
              <a:t>Fiilin Yazılışı</a:t>
            </a:r>
          </a:p>
          <a:p>
            <a:r>
              <a:rPr lang="tr-TR" dirty="0" smtClean="0"/>
              <a:t>   Pekiştirmeli </a:t>
            </a:r>
            <a:r>
              <a:rPr lang="tr-TR" dirty="0"/>
              <a:t>Sözlerin Yazılışı</a:t>
            </a:r>
          </a:p>
          <a:p>
            <a:pPr>
              <a:lnSpc>
                <a:spcPts val="2520"/>
              </a:lnSpc>
            </a:pPr>
            <a:endParaRPr lang="en-US" sz="1800" dirty="0">
              <a:solidFill>
                <a:srgbClr val="222222"/>
              </a:solidFill>
              <a:latin typeface="Arimo"/>
            </a:endParaRPr>
          </a:p>
        </p:txBody>
      </p:sp>
      <p:sp>
        <p:nvSpPr>
          <p:cNvPr id="20" name="Dikdörtgen 19"/>
          <p:cNvSpPr/>
          <p:nvPr/>
        </p:nvSpPr>
        <p:spPr>
          <a:xfrm>
            <a:off x="10668000" y="2705100"/>
            <a:ext cx="5715000" cy="5724644"/>
          </a:xfrm>
          <a:prstGeom prst="rect">
            <a:avLst/>
          </a:prstGeom>
        </p:spPr>
        <p:txBody>
          <a:bodyPr wrap="square">
            <a:spAutoFit/>
          </a:bodyPr>
          <a:lstStyle/>
          <a:p>
            <a:pPr>
              <a:spcAft>
                <a:spcPts val="1200"/>
              </a:spcAft>
            </a:pPr>
            <a:r>
              <a:rPr lang="tr-TR" b="1" i="1" dirty="0" smtClean="0"/>
              <a:t>4. SAYILARIN </a:t>
            </a:r>
            <a:r>
              <a:rPr lang="tr-TR" b="1" i="1" dirty="0"/>
              <a:t>YAZILIŞI</a:t>
            </a:r>
          </a:p>
          <a:p>
            <a:pPr>
              <a:spcAft>
                <a:spcPts val="1200"/>
              </a:spcAft>
            </a:pPr>
            <a:r>
              <a:rPr lang="tr-TR" b="1" i="1" dirty="0" smtClean="0"/>
              <a:t>5. BÜYÜK </a:t>
            </a:r>
            <a:r>
              <a:rPr lang="tr-TR" b="1" i="1" dirty="0"/>
              <a:t>HARFLERİN KULLANILDIĞI YERLER</a:t>
            </a:r>
          </a:p>
          <a:p>
            <a:r>
              <a:rPr lang="tr-TR" b="1" i="1" dirty="0" smtClean="0"/>
              <a:t>6. BİRLEŞİK </a:t>
            </a:r>
            <a:r>
              <a:rPr lang="tr-TR" b="1" i="1" dirty="0"/>
              <a:t>KELİMELERİN YAZILIŞI</a:t>
            </a:r>
          </a:p>
          <a:p>
            <a:r>
              <a:rPr lang="tr-TR" dirty="0" smtClean="0"/>
              <a:t>   A</a:t>
            </a:r>
            <a:r>
              <a:rPr lang="tr-TR" dirty="0"/>
              <a:t>. Bitişik Yazılan Birleşik Kelimeler</a:t>
            </a:r>
          </a:p>
          <a:p>
            <a:r>
              <a:rPr lang="tr-TR" dirty="0" smtClean="0"/>
              <a:t>   B</a:t>
            </a:r>
            <a:r>
              <a:rPr lang="tr-TR" dirty="0"/>
              <a:t>. Ayrı Yazılan Birleşik Kelimeler</a:t>
            </a:r>
          </a:p>
          <a:p>
            <a:r>
              <a:rPr lang="tr-TR" dirty="0" smtClean="0"/>
              <a:t>   Deyimlerin </a:t>
            </a:r>
            <a:r>
              <a:rPr lang="tr-TR" dirty="0"/>
              <a:t>Yazılışı</a:t>
            </a:r>
          </a:p>
          <a:p>
            <a:pPr>
              <a:spcAft>
                <a:spcPts val="1200"/>
              </a:spcAft>
            </a:pPr>
            <a:r>
              <a:rPr lang="tr-TR" dirty="0" smtClean="0"/>
              <a:t>   İkilemelerin </a:t>
            </a:r>
            <a:r>
              <a:rPr lang="tr-TR" dirty="0"/>
              <a:t>Yazılışı</a:t>
            </a:r>
          </a:p>
          <a:p>
            <a:pPr>
              <a:spcAft>
                <a:spcPts val="1200"/>
              </a:spcAft>
            </a:pPr>
            <a:r>
              <a:rPr lang="tr-TR" b="1" i="1" dirty="0" smtClean="0"/>
              <a:t>7. ALINTI </a:t>
            </a:r>
            <a:r>
              <a:rPr lang="tr-TR" b="1" i="1" dirty="0"/>
              <a:t>KELİMELERİN YAZILIŞI</a:t>
            </a:r>
          </a:p>
          <a:p>
            <a:r>
              <a:rPr lang="tr-TR" b="1" i="1" dirty="0" smtClean="0"/>
              <a:t>8. YABANCI </a:t>
            </a:r>
            <a:r>
              <a:rPr lang="tr-TR" b="1" i="1" dirty="0"/>
              <a:t>ÖZEL ADLARIN YAZILIŞI</a:t>
            </a:r>
          </a:p>
          <a:p>
            <a:r>
              <a:rPr lang="tr-TR" dirty="0" smtClean="0"/>
              <a:t>   Latin </a:t>
            </a:r>
            <a:r>
              <a:rPr lang="tr-TR" dirty="0"/>
              <a:t>Harflerini Kullanan Dillerdeki Özel Adlar</a:t>
            </a:r>
          </a:p>
          <a:p>
            <a:r>
              <a:rPr lang="tr-TR" dirty="0" smtClean="0"/>
              <a:t>   Arapça </a:t>
            </a:r>
            <a:r>
              <a:rPr lang="tr-TR" dirty="0"/>
              <a:t>ve Farsça Özel Adlar</a:t>
            </a:r>
          </a:p>
          <a:p>
            <a:r>
              <a:rPr lang="tr-TR" dirty="0" smtClean="0"/>
              <a:t>   Yunanca </a:t>
            </a:r>
            <a:r>
              <a:rPr lang="tr-TR" dirty="0"/>
              <a:t>Özel Adlar</a:t>
            </a:r>
          </a:p>
          <a:p>
            <a:r>
              <a:rPr lang="tr-TR" dirty="0" smtClean="0"/>
              <a:t>   Rusça </a:t>
            </a:r>
            <a:r>
              <a:rPr lang="tr-TR" dirty="0"/>
              <a:t>Özel Adlar</a:t>
            </a:r>
          </a:p>
          <a:p>
            <a:r>
              <a:rPr lang="tr-TR" dirty="0" smtClean="0"/>
              <a:t>   Uzak </a:t>
            </a:r>
            <a:r>
              <a:rPr lang="tr-TR" dirty="0"/>
              <a:t>Doğu Dillerindeki Özel Adlar</a:t>
            </a:r>
          </a:p>
          <a:p>
            <a:pPr>
              <a:spcAft>
                <a:spcPts val="1200"/>
              </a:spcAft>
            </a:pPr>
            <a:r>
              <a:rPr lang="tr-TR" dirty="0" smtClean="0"/>
              <a:t>   Türk </a:t>
            </a:r>
            <a:r>
              <a:rPr lang="tr-TR" dirty="0"/>
              <a:t>Devletleri ve Topluluklarındaki Özel </a:t>
            </a:r>
            <a:r>
              <a:rPr lang="tr-TR" dirty="0" smtClean="0"/>
              <a:t>Adlar</a:t>
            </a:r>
          </a:p>
          <a:p>
            <a:pPr>
              <a:spcAft>
                <a:spcPts val="1200"/>
              </a:spcAft>
            </a:pPr>
            <a:r>
              <a:rPr lang="tr-TR" b="1" i="1" dirty="0"/>
              <a:t>9.KISALTMALAR</a:t>
            </a:r>
          </a:p>
          <a:p>
            <a:r>
              <a:rPr lang="tr-TR" b="1" i="1" dirty="0"/>
              <a:t>10.SİMGELER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468992"/>
            <a:ext cx="14684498" cy="9361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pPr>
              <a:spcBef>
                <a:spcPts val="1200"/>
              </a:spcBef>
            </a:pPr>
            <a:r>
              <a:rPr lang="tr-TR" sz="2800" b="1" dirty="0"/>
              <a:t>9. </a:t>
            </a:r>
            <a:r>
              <a:rPr lang="tr-TR" sz="2800" dirty="0"/>
              <a:t>Somut olarak yer bildirmeyen </a:t>
            </a:r>
            <a:r>
              <a:rPr lang="tr-TR" sz="2800" i="1" dirty="0"/>
              <a:t>alt, üst</a:t>
            </a:r>
            <a:r>
              <a:rPr lang="tr-TR" sz="2800" dirty="0"/>
              <a:t> ve </a:t>
            </a:r>
            <a:r>
              <a:rPr lang="tr-TR" sz="2800" i="1" dirty="0"/>
              <a:t>üzeri</a:t>
            </a:r>
            <a:r>
              <a:rPr lang="tr-TR" sz="2800" dirty="0"/>
              <a:t> sözlerinin sona getirilmesiyle kurulan birleşik kelimeler bitişik yazılır: </a:t>
            </a:r>
            <a:r>
              <a:rPr lang="tr-TR" sz="2800" i="1" dirty="0"/>
              <a:t>ayakaltı, bilinçaltı, gözaltı </a:t>
            </a:r>
            <a:r>
              <a:rPr lang="tr-TR" sz="2800" dirty="0"/>
              <a:t>(gözetim)</a:t>
            </a:r>
            <a:r>
              <a:rPr lang="tr-TR" sz="2800" i="1" dirty="0"/>
              <a:t>, şuuraltı; akşamüstü, ayaküstü, </a:t>
            </a:r>
            <a:r>
              <a:rPr lang="tr-TR" sz="2800" i="1" dirty="0" err="1"/>
              <a:t>bayra­müstü</a:t>
            </a:r>
            <a:r>
              <a:rPr lang="tr-TR" sz="2800" i="1" dirty="0"/>
              <a:t>, gerçeküstü, ikindiüstü, olağanüstü, öğleüstü, öğleüzeri, suçüstü, yüzüstü; akşamüzeri,</a:t>
            </a:r>
            <a:r>
              <a:rPr lang="tr-TR" sz="2800" dirty="0"/>
              <a:t> </a:t>
            </a:r>
            <a:r>
              <a:rPr lang="tr-TR" sz="2800" i="1" dirty="0"/>
              <a:t>ayaküzeri</a:t>
            </a:r>
            <a:r>
              <a:rPr lang="tr-TR" sz="2800" dirty="0"/>
              <a:t> vb.</a:t>
            </a:r>
          </a:p>
          <a:p>
            <a:pPr>
              <a:spcBef>
                <a:spcPts val="1200"/>
              </a:spcBef>
            </a:pPr>
            <a:r>
              <a:rPr lang="tr-TR" sz="2800" b="1" dirty="0"/>
              <a:t>10. </a:t>
            </a:r>
            <a:r>
              <a:rPr lang="tr-TR" sz="2800" dirty="0"/>
              <a:t>İki veya daha çok kelimenin birleşmesinden oluşmuş kişi adları, soyadları ve lakaplar bitişik yazılır: </a:t>
            </a:r>
            <a:r>
              <a:rPr lang="tr-TR" sz="2800" i="1" dirty="0"/>
              <a:t>Alper, Birol, Gülnihal, Gülseren, Şenol, Varol; Abasıyanık, Adıvar, Atatürk, Gökalp, Güntekin, İnönü, Karaosmanoğlu, Tanpınar, Yurdakul; </a:t>
            </a:r>
            <a:r>
              <a:rPr lang="tr-TR" sz="2800" i="1" dirty="0" err="1"/>
              <a:t>Boynueğri</a:t>
            </a:r>
            <a:r>
              <a:rPr lang="tr-TR" sz="2800" i="1" dirty="0"/>
              <a:t> Mehmet Paşa, </a:t>
            </a:r>
            <a:r>
              <a:rPr lang="tr-TR" sz="2800" i="1" dirty="0" err="1"/>
              <a:t>Tepedelenli</a:t>
            </a:r>
            <a:r>
              <a:rPr lang="tr-TR" sz="2800" i="1" dirty="0"/>
              <a:t> Ali Paşa, </a:t>
            </a:r>
            <a:r>
              <a:rPr lang="tr-TR" sz="2800" i="1" dirty="0" err="1"/>
              <a:t>Yirmisekiz</a:t>
            </a:r>
            <a:r>
              <a:rPr lang="tr-TR" sz="2800" i="1" dirty="0"/>
              <a:t> Çelebi Mehmet, </a:t>
            </a:r>
            <a:r>
              <a:rPr lang="tr-TR" sz="2800" i="1" dirty="0" err="1"/>
              <a:t>Yedisekiz</a:t>
            </a:r>
            <a:r>
              <a:rPr lang="tr-TR" sz="2800" i="1" dirty="0"/>
              <a:t> Hasan Paşa</a:t>
            </a:r>
            <a:r>
              <a:rPr lang="tr-TR" sz="2800" dirty="0"/>
              <a:t> vb.</a:t>
            </a:r>
          </a:p>
          <a:p>
            <a:pPr>
              <a:spcBef>
                <a:spcPts val="1200"/>
              </a:spcBef>
            </a:pPr>
            <a:r>
              <a:rPr lang="tr-TR" sz="2800" b="1" dirty="0"/>
              <a:t>11. </a:t>
            </a:r>
            <a:r>
              <a:rPr lang="tr-TR" sz="2800" dirty="0"/>
              <a:t>İki veya daha çok kelimeden oluşmuş il, ilçe, semt vb. yer adları bitişik yazılır: </a:t>
            </a:r>
            <a:r>
              <a:rPr lang="tr-TR" sz="2800" i="1" dirty="0"/>
              <a:t>Çanakkale, Gümüşhane; Acıpayam, Pınarbaşı, Şebinkarahisar; Beşiktaş, Kabataş</a:t>
            </a:r>
            <a:r>
              <a:rPr lang="tr-TR" sz="2800" dirty="0"/>
              <a:t> vb.</a:t>
            </a:r>
          </a:p>
          <a:p>
            <a:r>
              <a:rPr lang="tr-TR" sz="2800" i="1" dirty="0"/>
              <a:t>Şehir, köy, mahalle, dağ, tepe, deniz, göl, ırmak, su, çay</a:t>
            </a:r>
            <a:r>
              <a:rPr lang="tr-TR" sz="2800" dirty="0"/>
              <a:t> vb. kelime­lerle kurulmuş sıfat tamlaması ve belirtisiz isim tamlaması kalıbındaki yer adları bitişik yazılır: </a:t>
            </a:r>
            <a:r>
              <a:rPr lang="tr-TR" sz="2800" i="1" dirty="0"/>
              <a:t>Akşehir, Eskişehir, Suşehri, Yenişehir; Atakent, Batıkent, </a:t>
            </a:r>
            <a:r>
              <a:rPr lang="tr-TR" sz="2800" i="1" dirty="0" err="1"/>
              <a:t>Konutkent</a:t>
            </a:r>
            <a:r>
              <a:rPr lang="tr-TR" sz="2800" i="1" dirty="0"/>
              <a:t>, </a:t>
            </a:r>
            <a:r>
              <a:rPr lang="tr-TR" sz="2800" i="1" dirty="0" err="1"/>
              <a:t>Korukent</a:t>
            </a:r>
            <a:r>
              <a:rPr lang="tr-TR" sz="2800" i="1" dirty="0"/>
              <a:t>; Çengelköy; Yenimahalle; Karadağ, Uludağ; Kocatepe, Tınaztepe; Akdeniz, Karadeniz, Kızıldeniz; Acıgöl; Kızılırmak, Yeşilırmak; İncesu, Karasu, Sarısu; Akçay</a:t>
            </a:r>
            <a:r>
              <a:rPr lang="tr-TR" sz="2800" dirty="0"/>
              <a:t> vb.</a:t>
            </a:r>
          </a:p>
          <a:p>
            <a:pPr>
              <a:spcBef>
                <a:spcPts val="1200"/>
              </a:spcBef>
            </a:pPr>
            <a:r>
              <a:rPr lang="tr-TR" sz="2800" b="1" dirty="0"/>
              <a:t>12. </a:t>
            </a:r>
            <a:r>
              <a:rPr lang="tr-TR" sz="2800" dirty="0"/>
              <a:t>Kişi adları ve unvanlarından oluşmuş mahalle, meydan, köy vb. yer ve kuruluş adlarında, unvan kelimesi sonda ise gelenekleşmiş olarak bitişik yazılır: </a:t>
            </a:r>
            <a:r>
              <a:rPr lang="tr-TR" sz="2800" i="1" dirty="0"/>
              <a:t>Abidinpaşa, Bayrampaşa, </a:t>
            </a:r>
            <a:r>
              <a:rPr lang="tr-TR" sz="2800" i="1" dirty="0" err="1"/>
              <a:t>Davutpaşa</a:t>
            </a:r>
            <a:r>
              <a:rPr lang="tr-TR" sz="2800" i="1" dirty="0"/>
              <a:t>, Gazi Osmanpaşa (mahalle); </a:t>
            </a:r>
            <a:r>
              <a:rPr lang="tr-TR" sz="2800" i="1" dirty="0" err="1"/>
              <a:t>Ertuğrulgazi</a:t>
            </a:r>
            <a:r>
              <a:rPr lang="tr-TR" sz="2800" i="1" dirty="0"/>
              <a:t> (ilçe), Kemalpaşa (ilçe); </a:t>
            </a:r>
            <a:r>
              <a:rPr lang="tr-TR" sz="2800" i="1" dirty="0" err="1"/>
              <a:t>Mustafabey</a:t>
            </a:r>
            <a:r>
              <a:rPr lang="tr-TR" sz="2800" i="1" dirty="0"/>
              <a:t> (cadde), </a:t>
            </a:r>
            <a:r>
              <a:rPr lang="tr-TR" sz="2800" i="1" dirty="0" err="1"/>
              <a:t>Necatibey</a:t>
            </a:r>
            <a:r>
              <a:rPr lang="tr-TR" sz="2800" i="1" dirty="0"/>
              <a:t> (cadde)</a:t>
            </a:r>
            <a:r>
              <a:rPr lang="tr-TR" sz="2800" dirty="0"/>
              <a:t> vb.</a:t>
            </a:r>
          </a:p>
          <a:p>
            <a:pPr>
              <a:spcBef>
                <a:spcPts val="1200"/>
              </a:spcBef>
            </a:pPr>
            <a:r>
              <a:rPr lang="tr-TR" sz="2800" b="1" dirty="0"/>
              <a:t>13. </a:t>
            </a:r>
            <a:r>
              <a:rPr lang="tr-TR" sz="2800" dirty="0"/>
              <a:t>Ara yönleri belirten kelimeler bitişik yazılır: </a:t>
            </a:r>
            <a:r>
              <a:rPr lang="tr-TR" sz="2800" i="1" dirty="0"/>
              <a:t>güneybatı, güney­doğu, kuzeybatı, kuzeydoğu</a:t>
            </a:r>
            <a:endParaRPr lang="tr-TR" sz="2800" dirty="0"/>
          </a:p>
        </p:txBody>
      </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solidFill>
                  <a:schemeClr val="bg1"/>
                </a:solidFill>
              </a:rPr>
              <a:t>5. BÜYÜK HARFLERİN KULLANILDIĞI YERLER</a:t>
            </a:r>
          </a:p>
          <a:p>
            <a:r>
              <a:rPr lang="tr-TR" sz="1100" b="1" i="1" dirty="0">
                <a:solidFill>
                  <a:schemeClr val="bg1"/>
                </a:solidFill>
              </a:rPr>
              <a:t>6. BİRLEŞİK KELİMELERİN YAZILIŞI</a:t>
            </a:r>
          </a:p>
          <a:p>
            <a:r>
              <a:rPr lang="tr-TR" sz="1100" dirty="0"/>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grpSp>
        <p:nvGrpSpPr>
          <p:cNvPr id="23" name="Group 16"/>
          <p:cNvGrpSpPr/>
          <p:nvPr/>
        </p:nvGrpSpPr>
        <p:grpSpPr>
          <a:xfrm>
            <a:off x="17262707" y="3609558"/>
            <a:ext cx="1337706" cy="6578900"/>
            <a:chOff x="0" y="0"/>
            <a:chExt cx="1783607" cy="8771867"/>
          </a:xfrm>
        </p:grpSpPr>
        <p:pic>
          <p:nvPicPr>
            <p:cNvPr id="24"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25" name="TextBox 18"/>
            <p:cNvSpPr txBox="1"/>
            <p:nvPr/>
          </p:nvSpPr>
          <p:spPr>
            <a:xfrm rot="-5400000">
              <a:off x="-3188762" y="4407206"/>
              <a:ext cx="8151606" cy="577715"/>
            </a:xfrm>
            <a:prstGeom prst="rect">
              <a:avLst/>
            </a:prstGeom>
          </p:spPr>
          <p:txBody>
            <a:bodyPr lIns="0" tIns="0" rIns="0" bIns="0" rtlCol="0" anchor="t">
              <a:spAutoFit/>
            </a:bodyPr>
            <a:lstStyle/>
            <a:p>
              <a:pPr algn="ctr">
                <a:lnSpc>
                  <a:spcPts val="2800"/>
                </a:lnSpc>
              </a:pPr>
              <a:r>
                <a:rPr lang="en-US" sz="2800">
                  <a:solidFill>
                    <a:srgbClr val="FFFFFF">
                      <a:alpha val="60000"/>
                    </a:srgbClr>
                  </a:solidFill>
                  <a:latin typeface="Lato Heavy"/>
                </a:rPr>
                <a:t>Birleşik Kelimelerin Yazılışı</a:t>
              </a:r>
            </a:p>
          </p:txBody>
        </p:sp>
        <p:sp>
          <p:nvSpPr>
            <p:cNvPr id="26"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6</a:t>
              </a:r>
            </a:p>
          </p:txBody>
        </p:sp>
      </p:grpSp>
    </p:spTree>
    <p:extLst>
      <p:ext uri="{BB962C8B-B14F-4D97-AF65-F5344CB8AC3E}">
        <p14:creationId xmlns:p14="http://schemas.microsoft.com/office/powerpoint/2010/main" val="20535887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946049"/>
            <a:ext cx="14684498" cy="8407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pPr>
              <a:spcBef>
                <a:spcPts val="1200"/>
              </a:spcBef>
            </a:pPr>
            <a:r>
              <a:rPr lang="tr-TR" sz="2800" b="1" dirty="0"/>
              <a:t>14. </a:t>
            </a:r>
            <a:r>
              <a:rPr lang="tr-TR" sz="2800" dirty="0"/>
              <a:t>Dilimizde her iki ögesi de asıl anlamını koru­duğu hâlde yaygın bir biçimde gelenekleşmiş olarak bitişik yazılan keli­meler de vardır:</a:t>
            </a:r>
          </a:p>
          <a:p>
            <a:pPr>
              <a:spcBef>
                <a:spcPts val="1200"/>
              </a:spcBef>
            </a:pPr>
            <a:r>
              <a:rPr lang="tr-TR" sz="2400" b="1" dirty="0"/>
              <a:t>a. </a:t>
            </a:r>
            <a:r>
              <a:rPr lang="tr-TR" sz="2400" i="1" dirty="0"/>
              <a:t>Baş</a:t>
            </a:r>
            <a:r>
              <a:rPr lang="tr-TR" sz="2400" dirty="0"/>
              <a:t> sözüyle oluşturulan sıfat tamlamaları: </a:t>
            </a:r>
            <a:r>
              <a:rPr lang="tr-TR" sz="2400" i="1" dirty="0"/>
              <a:t>başağırlık, başbakan, </a:t>
            </a:r>
            <a:r>
              <a:rPr lang="tr-TR" sz="2400" i="1" dirty="0" err="1"/>
              <a:t>başbayan</a:t>
            </a:r>
            <a:r>
              <a:rPr lang="tr-TR" sz="2400" i="1" dirty="0"/>
              <a:t>, başçavuş, başeser, başfiyat, başhekim, başhemşire, başkahraman, başkent, başkomutan, başköşe, başmüfettiş, başöğretmen, baş­parmak, başpehlivan, başrol, başsavcı, başyazar</a:t>
            </a:r>
            <a:r>
              <a:rPr lang="tr-TR" sz="2400" dirty="0"/>
              <a:t> vb.</a:t>
            </a:r>
          </a:p>
          <a:p>
            <a:pPr>
              <a:spcBef>
                <a:spcPts val="1200"/>
              </a:spcBef>
            </a:pPr>
            <a:r>
              <a:rPr lang="tr-TR" sz="2400" b="1" dirty="0"/>
              <a:t>b. </a:t>
            </a:r>
            <a:r>
              <a:rPr lang="tr-TR" sz="2400" dirty="0"/>
              <a:t>Bir topluluğun yöneticisi anlamındaki </a:t>
            </a:r>
            <a:r>
              <a:rPr lang="tr-TR" sz="2400" i="1" dirty="0"/>
              <a:t>başı</a:t>
            </a:r>
            <a:r>
              <a:rPr lang="tr-TR" sz="2400" dirty="0"/>
              <a:t> sözüyle oluşturulan belirtisiz isim tamlamaları: </a:t>
            </a:r>
            <a:r>
              <a:rPr lang="tr-TR" sz="2400" i="1" dirty="0"/>
              <a:t>aşçıbaşı, binbaşı, çarkçıbaşı, çeribaşı, ele­başı, mehterbaşı, onbaşı, ustabaşı, yüzbaşı</a:t>
            </a:r>
            <a:r>
              <a:rPr lang="tr-TR" sz="2400" dirty="0"/>
              <a:t> vb.</a:t>
            </a:r>
          </a:p>
          <a:p>
            <a:pPr>
              <a:spcBef>
                <a:spcPts val="1200"/>
              </a:spcBef>
            </a:pPr>
            <a:r>
              <a:rPr lang="tr-TR" sz="2400" b="1" dirty="0"/>
              <a:t>c. </a:t>
            </a:r>
            <a:r>
              <a:rPr lang="tr-TR" sz="2400" i="1" dirty="0"/>
              <a:t>Ağa, baba, bey, efendi, hanım, nine </a:t>
            </a:r>
            <a:r>
              <a:rPr lang="tr-TR" sz="2400" dirty="0"/>
              <a:t>vb. sözlerle kurulan birleşik kelime­ler: </a:t>
            </a:r>
            <a:r>
              <a:rPr lang="tr-TR" sz="2400" i="1" dirty="0"/>
              <a:t>ağababa, ağabey, beyefendi, efendibaba, hanımanne, hanımefendi, hacıağa, kadınnine, paşababa</a:t>
            </a:r>
            <a:r>
              <a:rPr lang="tr-TR" sz="2400" dirty="0"/>
              <a:t> vb.</a:t>
            </a:r>
          </a:p>
          <a:p>
            <a:pPr>
              <a:spcBef>
                <a:spcPts val="1200"/>
              </a:spcBef>
            </a:pPr>
            <a:r>
              <a:rPr lang="tr-TR" sz="2400" b="1" dirty="0"/>
              <a:t>ç. </a:t>
            </a:r>
            <a:r>
              <a:rPr lang="tr-TR" sz="2400" i="1" dirty="0"/>
              <a:t>Biraz, birçok, birçoğu, birkaç, birkaçı, birtakım, herhangi, hiçbir, hiç­biri </a:t>
            </a:r>
            <a:r>
              <a:rPr lang="tr-TR" sz="2400" dirty="0"/>
              <a:t>belirsizlik sıfat ve zamirleri de gelenekleşmiş olarak biti­şik yazılır.</a:t>
            </a:r>
          </a:p>
          <a:p>
            <a:pPr>
              <a:spcBef>
                <a:spcPts val="1200"/>
              </a:spcBef>
            </a:pPr>
            <a:r>
              <a:rPr lang="tr-TR" sz="2800" b="1" dirty="0"/>
              <a:t>15. </a:t>
            </a:r>
            <a:r>
              <a:rPr lang="tr-TR" sz="2800" i="1" dirty="0"/>
              <a:t>Ev </a:t>
            </a:r>
            <a:r>
              <a:rPr lang="tr-TR" sz="2800" dirty="0"/>
              <a:t>kelimesiyle kurulan birleşik kelimeler bitişik ya­zılır:</a:t>
            </a:r>
            <a:r>
              <a:rPr lang="tr-TR" sz="2800" i="1" dirty="0"/>
              <a:t> aşevi, bakımevi, basımevi, doğumevi, gözlemevi, huzurevi, </a:t>
            </a:r>
            <a:r>
              <a:rPr lang="tr-TR" sz="2800" i="1" dirty="0" err="1"/>
              <a:t>kahveevi</a:t>
            </a:r>
            <a:r>
              <a:rPr lang="tr-TR" sz="2800" i="1" dirty="0"/>
              <a:t>, ko­nukevi, orduevi, öğretmenevi, </a:t>
            </a:r>
            <a:r>
              <a:rPr lang="tr-TR" sz="2800" i="1" dirty="0" err="1"/>
              <a:t>polisevi</a:t>
            </a:r>
            <a:r>
              <a:rPr lang="tr-TR" sz="2800" i="1" dirty="0"/>
              <a:t>, yayınevi</a:t>
            </a:r>
            <a:r>
              <a:rPr lang="tr-TR" sz="2800" dirty="0"/>
              <a:t> vb.</a:t>
            </a:r>
          </a:p>
          <a:p>
            <a:pPr>
              <a:spcBef>
                <a:spcPts val="1200"/>
              </a:spcBef>
            </a:pPr>
            <a:r>
              <a:rPr lang="tr-TR" sz="2800" b="1" dirty="0"/>
              <a:t>16. </a:t>
            </a:r>
            <a:r>
              <a:rPr lang="tr-TR" sz="2800" i="1" dirty="0"/>
              <a:t>Hane, name, zade</a:t>
            </a:r>
            <a:r>
              <a:rPr lang="tr-TR" sz="2800" dirty="0"/>
              <a:t> kelimeleriyle oluşturulan birleşik kelime­ler bitişik yazılır: </a:t>
            </a:r>
            <a:r>
              <a:rPr lang="tr-TR" sz="2800" i="1" dirty="0"/>
              <a:t>çayhane, dershane, kahvehane, yazıhane;</a:t>
            </a:r>
            <a:r>
              <a:rPr lang="tr-TR" sz="2800" dirty="0"/>
              <a:t> </a:t>
            </a:r>
            <a:r>
              <a:rPr lang="tr-TR" sz="2800" i="1" dirty="0"/>
              <a:t>beyanname, kanunname, se­yahatname, siyasetname; amcazade, dayızade, teyzezade</a:t>
            </a:r>
            <a:r>
              <a:rPr lang="tr-TR" sz="2800" dirty="0"/>
              <a:t> vb.</a:t>
            </a:r>
          </a:p>
          <a:p>
            <a:pPr>
              <a:spcBef>
                <a:spcPts val="1200"/>
              </a:spcBef>
            </a:pPr>
            <a:r>
              <a:rPr lang="tr-TR" sz="2800" b="1" dirty="0"/>
              <a:t>17.</a:t>
            </a:r>
            <a:r>
              <a:rPr lang="tr-TR" sz="2800" dirty="0"/>
              <a:t> </a:t>
            </a:r>
            <a:r>
              <a:rPr lang="tr-TR" sz="2800" i="1" dirty="0"/>
              <a:t>-zede</a:t>
            </a:r>
            <a:r>
              <a:rPr lang="tr-TR" sz="2800" dirty="0"/>
              <a:t> ile oluşturulmuş birleşik kelimeler bitişik yazılır:</a:t>
            </a:r>
            <a:r>
              <a:rPr lang="tr-TR" sz="2800" b="1" dirty="0"/>
              <a:t> </a:t>
            </a:r>
            <a:r>
              <a:rPr lang="tr-TR" sz="2800" i="1" dirty="0"/>
              <a:t>depremzede, afetzede, selzede, kazazede</a:t>
            </a:r>
            <a:r>
              <a:rPr lang="tr-TR" sz="2800" dirty="0"/>
              <a:t> vb.</a:t>
            </a:r>
          </a:p>
        </p:txBody>
      </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solidFill>
                  <a:schemeClr val="bg1"/>
                </a:solidFill>
              </a:rPr>
              <a:t>5. BÜYÜK HARFLERİN KULLANILDIĞI YERLER</a:t>
            </a:r>
          </a:p>
          <a:p>
            <a:r>
              <a:rPr lang="tr-TR" sz="1100" b="1" i="1" dirty="0">
                <a:solidFill>
                  <a:schemeClr val="bg1"/>
                </a:solidFill>
              </a:rPr>
              <a:t>6. BİRLEŞİK KELİMELERİN YAZILIŞI</a:t>
            </a:r>
          </a:p>
          <a:p>
            <a:r>
              <a:rPr lang="tr-TR" sz="1100" dirty="0"/>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grpSp>
        <p:nvGrpSpPr>
          <p:cNvPr id="23" name="Group 16"/>
          <p:cNvGrpSpPr/>
          <p:nvPr/>
        </p:nvGrpSpPr>
        <p:grpSpPr>
          <a:xfrm>
            <a:off x="17262707" y="3609558"/>
            <a:ext cx="1337706" cy="6578900"/>
            <a:chOff x="0" y="0"/>
            <a:chExt cx="1783607" cy="8771867"/>
          </a:xfrm>
        </p:grpSpPr>
        <p:pic>
          <p:nvPicPr>
            <p:cNvPr id="24"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25" name="TextBox 18"/>
            <p:cNvSpPr txBox="1"/>
            <p:nvPr/>
          </p:nvSpPr>
          <p:spPr>
            <a:xfrm rot="-5400000">
              <a:off x="-3188762" y="4407206"/>
              <a:ext cx="8151606" cy="577715"/>
            </a:xfrm>
            <a:prstGeom prst="rect">
              <a:avLst/>
            </a:prstGeom>
          </p:spPr>
          <p:txBody>
            <a:bodyPr lIns="0" tIns="0" rIns="0" bIns="0" rtlCol="0" anchor="t">
              <a:spAutoFit/>
            </a:bodyPr>
            <a:lstStyle/>
            <a:p>
              <a:pPr algn="ctr">
                <a:lnSpc>
                  <a:spcPts val="2800"/>
                </a:lnSpc>
              </a:pPr>
              <a:r>
                <a:rPr lang="en-US" sz="2800">
                  <a:solidFill>
                    <a:srgbClr val="FFFFFF">
                      <a:alpha val="60000"/>
                    </a:srgbClr>
                  </a:solidFill>
                  <a:latin typeface="Lato Heavy"/>
                </a:rPr>
                <a:t>Birleşik Kelimelerin Yazılışı</a:t>
              </a:r>
            </a:p>
          </p:txBody>
        </p:sp>
        <p:sp>
          <p:nvSpPr>
            <p:cNvPr id="26"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6</a:t>
              </a:r>
            </a:p>
          </p:txBody>
        </p:sp>
      </p:grpSp>
    </p:spTree>
    <p:extLst>
      <p:ext uri="{BB962C8B-B14F-4D97-AF65-F5344CB8AC3E}">
        <p14:creationId xmlns:p14="http://schemas.microsoft.com/office/powerpoint/2010/main" val="3630919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1684715"/>
            <a:ext cx="14684498" cy="693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r>
              <a:rPr lang="tr-TR" sz="2800" b="1" dirty="0" smtClean="0"/>
              <a:t>18</a:t>
            </a:r>
            <a:r>
              <a:rPr lang="tr-TR" sz="2800" b="1" dirty="0"/>
              <a:t>. </a:t>
            </a:r>
            <a:r>
              <a:rPr lang="tr-TR" sz="2800" dirty="0"/>
              <a:t>Farsça kurala göre oluşturulan sözler bitişik yazılır: </a:t>
            </a:r>
            <a:r>
              <a:rPr lang="tr-TR" sz="2800" i="1" dirty="0"/>
              <a:t>âlemşümul, cihanşümul; darıdünya, </a:t>
            </a:r>
            <a:r>
              <a:rPr lang="tr-TR" sz="2800" i="1" dirty="0" err="1"/>
              <a:t>ehli­beyit</a:t>
            </a:r>
            <a:r>
              <a:rPr lang="tr-TR" sz="2800" i="1" dirty="0"/>
              <a:t>, ehvenişer, erkânıharp, gayrimenkul, gayrimeşru, </a:t>
            </a:r>
            <a:r>
              <a:rPr lang="tr-TR" sz="2800" i="1" dirty="0" err="1"/>
              <a:t>Kuvayımilliye</a:t>
            </a:r>
            <a:r>
              <a:rPr lang="tr-TR" sz="2800" i="1" dirty="0"/>
              <a:t>, Misakımillî</a:t>
            </a:r>
            <a:r>
              <a:rPr lang="tr-TR" sz="2800" dirty="0"/>
              <a:t>, </a:t>
            </a:r>
            <a:r>
              <a:rPr lang="tr-TR" sz="2800" i="1" dirty="0"/>
              <a:t>suikast; cürmümeşhut, hamdüsena, hercümerç, hüsnükuruntu, hüsnüniyet </a:t>
            </a:r>
            <a:r>
              <a:rPr lang="tr-TR" sz="2800" dirty="0"/>
              <a:t>vb.</a:t>
            </a:r>
          </a:p>
          <a:p>
            <a:pPr>
              <a:spcBef>
                <a:spcPts val="1200"/>
              </a:spcBef>
            </a:pPr>
            <a:r>
              <a:rPr lang="tr-TR" sz="2800" b="1" dirty="0"/>
              <a:t>19. </a:t>
            </a:r>
            <a:r>
              <a:rPr lang="tr-TR" sz="2800" dirty="0"/>
              <a:t>Arapça kurala göre oluşturulan sözler bitişik yazılır: </a:t>
            </a:r>
            <a:r>
              <a:rPr lang="tr-TR" sz="2800" i="1" dirty="0"/>
              <a:t>aliyyülâlâ, ceffelkalem, darülaceze, darülfünun, daüssıla, fevkalade, fevkalbeşer, hıfzıssıhha, hüvelbaki, şey­hülislam, tahtelbahir, tahteşşuur; aleykümselam, Allahualem, bismillah, fenafillah, fisebilillah, hafazanallah, inşallah, maşallah, velhasıl</a:t>
            </a:r>
            <a:r>
              <a:rPr lang="tr-TR" sz="2800" dirty="0"/>
              <a:t> vb.</a:t>
            </a:r>
          </a:p>
          <a:p>
            <a:pPr>
              <a:spcBef>
                <a:spcPts val="1200"/>
              </a:spcBef>
            </a:pPr>
            <a:r>
              <a:rPr lang="tr-TR" sz="2800" b="1" dirty="0"/>
              <a:t>20. </a:t>
            </a:r>
            <a:r>
              <a:rPr lang="tr-TR" sz="2800" dirty="0"/>
              <a:t>Müzikte kullanılan makam adları bitişik yazılır: </a:t>
            </a:r>
            <a:r>
              <a:rPr lang="tr-TR" sz="2800" i="1" dirty="0"/>
              <a:t>acembuselik, hisarbuselik, muhayyerkürdi</a:t>
            </a:r>
            <a:r>
              <a:rPr lang="tr-TR" sz="2800" dirty="0"/>
              <a:t> vb.</a:t>
            </a:r>
          </a:p>
          <a:p>
            <a:pPr>
              <a:spcBef>
                <a:spcPts val="1200"/>
              </a:spcBef>
            </a:pPr>
            <a:r>
              <a:rPr lang="tr-TR" sz="2800" b="1" dirty="0" smtClean="0"/>
              <a:t>	</a:t>
            </a:r>
            <a:r>
              <a:rPr lang="tr-TR" sz="3200" b="1" dirty="0" smtClean="0">
                <a:solidFill>
                  <a:srgbClr val="C00000"/>
                </a:solidFill>
              </a:rPr>
              <a:t>UYARI</a:t>
            </a:r>
            <a:r>
              <a:rPr lang="tr-TR" sz="3200" b="1" dirty="0">
                <a:solidFill>
                  <a:srgbClr val="C00000"/>
                </a:solidFill>
              </a:rPr>
              <a:t>:</a:t>
            </a:r>
            <a:r>
              <a:rPr lang="tr-TR" sz="2800" dirty="0"/>
              <a:t> Bir sıfatla oluşturulan usul adlarında sıfat ayrı yazılır: </a:t>
            </a:r>
            <a:r>
              <a:rPr lang="tr-TR" sz="2800" i="1" dirty="0"/>
              <a:t>ağır aksak, yürük aksak, yürük semai</a:t>
            </a:r>
            <a:r>
              <a:rPr lang="tr-TR" sz="2800" dirty="0"/>
              <a:t> vb.</a:t>
            </a:r>
          </a:p>
          <a:p>
            <a:pPr>
              <a:spcBef>
                <a:spcPts val="1200"/>
              </a:spcBef>
            </a:pPr>
            <a:r>
              <a:rPr lang="tr-TR" sz="2800" b="1" dirty="0"/>
              <a:t>21. </a:t>
            </a:r>
            <a:r>
              <a:rPr lang="tr-TR" sz="2800" dirty="0"/>
              <a:t>Kanunda bitişik geçen veya bitişik olarak tescil ettirilmiş olan kuruluş adları bitişik yazılır: </a:t>
            </a:r>
            <a:r>
              <a:rPr lang="tr-TR" sz="2800" i="1" dirty="0"/>
              <a:t>İçişleri, Dışişleri, Genelkurmay, Yükseköğretim Kurulu, </a:t>
            </a:r>
            <a:r>
              <a:rPr lang="tr-TR" sz="2800" i="1" dirty="0" err="1"/>
              <a:t>Açıköğretim</a:t>
            </a:r>
            <a:r>
              <a:rPr lang="tr-TR" sz="2800" i="1" dirty="0"/>
              <a:t> Fakültesi, Gaziosmanpaşa Üniversitesi</a:t>
            </a:r>
            <a:r>
              <a:rPr lang="tr-TR" sz="2800" dirty="0"/>
              <a:t> vb.</a:t>
            </a:r>
          </a:p>
          <a:p>
            <a:pPr>
              <a:spcBef>
                <a:spcPts val="1200"/>
              </a:spcBef>
            </a:pPr>
            <a:r>
              <a:rPr lang="tr-TR" sz="2800" b="1" dirty="0"/>
              <a:t>22. </a:t>
            </a:r>
            <a:r>
              <a:rPr lang="tr-TR" sz="2800" dirty="0"/>
              <a:t>Renk adlarıyla kurulan bitki, hayvan veya hastalık adları bitişik yazılır: </a:t>
            </a:r>
            <a:r>
              <a:rPr lang="tr-TR" sz="2800" i="1" dirty="0"/>
              <a:t>akağaç, alacamenekşe, karadut, sarıçiçek; alabalık, beyazsinek, bozayı; aksu, akbasma, mavihastalık, maviküf</a:t>
            </a:r>
            <a:r>
              <a:rPr lang="tr-TR" sz="2800" dirty="0"/>
              <a:t> vb.</a:t>
            </a:r>
          </a:p>
        </p:txBody>
      </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solidFill>
                  <a:schemeClr val="bg1"/>
                </a:solidFill>
              </a:rPr>
              <a:t>5. BÜYÜK HARFLERİN KULLANILDIĞI YERLER</a:t>
            </a:r>
          </a:p>
          <a:p>
            <a:r>
              <a:rPr lang="tr-TR" sz="1100" b="1" i="1" dirty="0">
                <a:solidFill>
                  <a:schemeClr val="bg1"/>
                </a:solidFill>
              </a:rPr>
              <a:t>6. BİRLEŞİK KELİMELERİN YAZILIŞI</a:t>
            </a:r>
          </a:p>
          <a:p>
            <a:r>
              <a:rPr lang="tr-TR" sz="1100" dirty="0"/>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grpSp>
        <p:nvGrpSpPr>
          <p:cNvPr id="23" name="Group 16"/>
          <p:cNvGrpSpPr/>
          <p:nvPr/>
        </p:nvGrpSpPr>
        <p:grpSpPr>
          <a:xfrm>
            <a:off x="17262707" y="3609558"/>
            <a:ext cx="1337706" cy="6578900"/>
            <a:chOff x="0" y="0"/>
            <a:chExt cx="1783607" cy="8771867"/>
          </a:xfrm>
        </p:grpSpPr>
        <p:pic>
          <p:nvPicPr>
            <p:cNvPr id="24"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25" name="TextBox 18"/>
            <p:cNvSpPr txBox="1"/>
            <p:nvPr/>
          </p:nvSpPr>
          <p:spPr>
            <a:xfrm rot="-5400000">
              <a:off x="-3188762" y="4407206"/>
              <a:ext cx="8151606" cy="577715"/>
            </a:xfrm>
            <a:prstGeom prst="rect">
              <a:avLst/>
            </a:prstGeom>
          </p:spPr>
          <p:txBody>
            <a:bodyPr lIns="0" tIns="0" rIns="0" bIns="0" rtlCol="0" anchor="t">
              <a:spAutoFit/>
            </a:bodyPr>
            <a:lstStyle/>
            <a:p>
              <a:pPr algn="ctr">
                <a:lnSpc>
                  <a:spcPts val="2800"/>
                </a:lnSpc>
              </a:pPr>
              <a:r>
                <a:rPr lang="en-US" sz="2800">
                  <a:solidFill>
                    <a:srgbClr val="FFFFFF">
                      <a:alpha val="60000"/>
                    </a:srgbClr>
                  </a:solidFill>
                  <a:latin typeface="Lato Heavy"/>
                </a:rPr>
                <a:t>Birleşik Kelimelerin Yazılışı</a:t>
              </a:r>
            </a:p>
          </p:txBody>
        </p:sp>
        <p:sp>
          <p:nvSpPr>
            <p:cNvPr id="26"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6</a:t>
              </a:r>
            </a:p>
          </p:txBody>
        </p:sp>
      </p:grpSp>
    </p:spTree>
    <p:extLst>
      <p:ext uri="{BB962C8B-B14F-4D97-AF65-F5344CB8AC3E}">
        <p14:creationId xmlns:p14="http://schemas.microsoft.com/office/powerpoint/2010/main" val="14095978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1115329"/>
            <a:ext cx="14684498" cy="806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r>
              <a:rPr lang="tr-TR" sz="4000" b="1" dirty="0" smtClean="0" bmk="">
                <a:solidFill>
                  <a:schemeClr val="tx2">
                    <a:lumMod val="75000"/>
                  </a:schemeClr>
                </a:solidFill>
                <a:latin typeface="Calibri" pitchFamily="34" charset="0"/>
                <a:ea typeface="Times New Roman" pitchFamily="18" charset="0"/>
                <a:cs typeface="Calibri" pitchFamily="34" charset="0"/>
              </a:rPr>
              <a:t>	</a:t>
            </a:r>
            <a:r>
              <a:rPr lang="tr-TR" sz="3600" b="1" dirty="0" smtClean="0" bmk="">
                <a:solidFill>
                  <a:schemeClr val="tx2">
                    <a:lumMod val="75000"/>
                  </a:schemeClr>
                </a:solidFill>
                <a:latin typeface="Calibri" pitchFamily="34" charset="0"/>
                <a:ea typeface="Times New Roman" pitchFamily="18" charset="0"/>
                <a:cs typeface="Calibri" pitchFamily="34" charset="0"/>
              </a:rPr>
              <a:t>B</a:t>
            </a:r>
            <a:r>
              <a:rPr lang="tr-TR" sz="3600" b="1" dirty="0" bmk="">
                <a:solidFill>
                  <a:schemeClr val="tx2">
                    <a:lumMod val="75000"/>
                  </a:schemeClr>
                </a:solidFill>
                <a:latin typeface="Calibri" pitchFamily="34" charset="0"/>
                <a:ea typeface="Times New Roman" pitchFamily="18" charset="0"/>
                <a:cs typeface="Calibri" pitchFamily="34" charset="0"/>
              </a:rPr>
              <a:t>. Ayrı Yazılan Birleşik Kelimeler</a:t>
            </a:r>
          </a:p>
          <a:p>
            <a:r>
              <a:rPr lang="tr-TR" sz="2800" b="1" dirty="0"/>
              <a:t>1. </a:t>
            </a:r>
            <a:r>
              <a:rPr lang="tr-TR" sz="2800" i="1" dirty="0"/>
              <a:t>Etmek, edilmek, eylemek, olmak, olunmak </a:t>
            </a:r>
            <a:r>
              <a:rPr lang="tr-TR" sz="2800" dirty="0"/>
              <a:t>yar­dımcı fiilleriyle kurulan birleşik fiiller, ilk kelimesinde herhangi bir ses düşmesi veya türemesine uğramazsa ayrı yazılır: </a:t>
            </a:r>
            <a:r>
              <a:rPr lang="tr-TR" sz="2800" i="1" dirty="0"/>
              <a:t>alt etmek, arz etmek, azat etmek, dans etmek, el etmek, göç etmek, ilan etmek, kabul etmek, kul etmek, kul olmak, not etmek, oyun etmek, söz etmek, terk etmek, var ol­mak, yok etmek, yok olmak</a:t>
            </a:r>
            <a:r>
              <a:rPr lang="tr-TR" sz="2800" dirty="0"/>
              <a:t> vb.</a:t>
            </a:r>
          </a:p>
          <a:p>
            <a:pPr>
              <a:spcBef>
                <a:spcPts val="1200"/>
              </a:spcBef>
            </a:pPr>
            <a:r>
              <a:rPr lang="tr-TR" sz="2800" b="1" dirty="0"/>
              <a:t>2. </a:t>
            </a:r>
            <a:r>
              <a:rPr lang="tr-TR" sz="2800" dirty="0"/>
              <a:t>Birleşme sırasında kelimelerinden hiçbiri veya ikinci kelimesi anlam değişikliğine uğ­ramayan birleşik kelimeler ayrı yazılır.</a:t>
            </a:r>
          </a:p>
          <a:p>
            <a:pPr>
              <a:spcBef>
                <a:spcPts val="1200"/>
              </a:spcBef>
            </a:pPr>
            <a:r>
              <a:rPr lang="tr-TR" sz="2400" b="1" dirty="0"/>
              <a:t>a. </a:t>
            </a:r>
            <a:r>
              <a:rPr lang="tr-TR" sz="2400" dirty="0"/>
              <a:t>Hayvan türlerinden birinin adıyla kurulanlar:</a:t>
            </a:r>
          </a:p>
          <a:p>
            <a:r>
              <a:rPr lang="tr-TR" sz="2400" i="1" dirty="0"/>
              <a:t>ada balığı, ateş balığı, dil balığı, fulya balığı, kedi balığı, kılıç balığı, köpek balığı, ton balığı, yılan balığı; acı balık, bıyıklı balık, dikenli balık</a:t>
            </a:r>
            <a:r>
              <a:rPr lang="tr-TR" sz="2400" dirty="0"/>
              <a:t> vb.</a:t>
            </a:r>
          </a:p>
          <a:p>
            <a:r>
              <a:rPr lang="tr-TR" sz="2400" i="1" dirty="0"/>
              <a:t>ardıç kuşu, arı kuşu, çalı kuşu, deve kuşu, muhabbet kuşu, saka kuşu, tarla kuşu, yağmur kuşu; alıcı kuş, boğmaklı kuş, makaralı kuş</a:t>
            </a:r>
            <a:r>
              <a:rPr lang="tr-TR" sz="2400" dirty="0"/>
              <a:t> vb.</a:t>
            </a:r>
          </a:p>
          <a:p>
            <a:r>
              <a:rPr lang="tr-TR" sz="2400" i="1" dirty="0"/>
              <a:t>ağustos böceği, ateş böceği, cırcır böceği, hamam böceği, ipek böceği, uçuç böceği, uğur böceği; ağılı bö­cek, çalgıcı böcek, sümüklü böcek</a:t>
            </a:r>
            <a:r>
              <a:rPr lang="tr-TR" sz="2400" dirty="0"/>
              <a:t> vb.</a:t>
            </a:r>
          </a:p>
          <a:p>
            <a:r>
              <a:rPr lang="tr-TR" sz="2400" i="1" dirty="0"/>
              <a:t>at sineği, et sineği, meyve sineği, sığır sineği, su sineği, uyuz sineği</a:t>
            </a:r>
            <a:r>
              <a:rPr lang="tr-TR" sz="2400" dirty="0"/>
              <a:t> vb.</a:t>
            </a:r>
          </a:p>
          <a:p>
            <a:r>
              <a:rPr lang="tr-TR" sz="2400" i="1" dirty="0"/>
              <a:t>deniz yılanı, ok yılanı, su yılanı; Ankara keçisi, dağ keçisi, yaban keçisi; fındık faresi, tarla faresi; dağ sıçanı, tarla sıçanı; Beç tavuğu, dağ tavuğu; ada tavşanı, yaban tav­şanı; kaya örümceği, şeytan örümceği; bal arısı, yaprak arısı; Pekin ördeği, deniz ördeği; Ankara kedisi, bozkır kedisi; Afrika domuzu, yer domuzu</a:t>
            </a:r>
            <a:r>
              <a:rPr lang="tr-TR" sz="2400" dirty="0"/>
              <a:t> vb</a:t>
            </a:r>
            <a:r>
              <a:rPr lang="tr-TR" sz="2400" dirty="0" smtClean="0"/>
              <a:t>.</a:t>
            </a:r>
          </a:p>
          <a:p>
            <a:endParaRPr lang="tr-TR" sz="2400" dirty="0"/>
          </a:p>
        </p:txBody>
      </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solidFill>
                  <a:schemeClr val="bg1"/>
                </a:solidFill>
              </a:rPr>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a:t>
            </a:r>
            <a:r>
              <a:rPr lang="tr-TR" sz="1100" dirty="0"/>
              <a:t>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grpSp>
        <p:nvGrpSpPr>
          <p:cNvPr id="23" name="Group 16"/>
          <p:cNvGrpSpPr/>
          <p:nvPr/>
        </p:nvGrpSpPr>
        <p:grpSpPr>
          <a:xfrm>
            <a:off x="17262707" y="3609558"/>
            <a:ext cx="1337706" cy="6578900"/>
            <a:chOff x="0" y="0"/>
            <a:chExt cx="1783607" cy="8771867"/>
          </a:xfrm>
        </p:grpSpPr>
        <p:pic>
          <p:nvPicPr>
            <p:cNvPr id="24"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25" name="TextBox 18"/>
            <p:cNvSpPr txBox="1"/>
            <p:nvPr/>
          </p:nvSpPr>
          <p:spPr>
            <a:xfrm rot="-5400000">
              <a:off x="-3188762" y="4407206"/>
              <a:ext cx="8151606" cy="577715"/>
            </a:xfrm>
            <a:prstGeom prst="rect">
              <a:avLst/>
            </a:prstGeom>
          </p:spPr>
          <p:txBody>
            <a:bodyPr lIns="0" tIns="0" rIns="0" bIns="0" rtlCol="0" anchor="t">
              <a:spAutoFit/>
            </a:bodyPr>
            <a:lstStyle/>
            <a:p>
              <a:pPr algn="ctr">
                <a:lnSpc>
                  <a:spcPts val="2800"/>
                </a:lnSpc>
              </a:pPr>
              <a:r>
                <a:rPr lang="en-US" sz="2800">
                  <a:solidFill>
                    <a:srgbClr val="FFFFFF">
                      <a:alpha val="60000"/>
                    </a:srgbClr>
                  </a:solidFill>
                  <a:latin typeface="Lato Heavy"/>
                </a:rPr>
                <a:t>Birleşik Kelimelerin Yazılışı</a:t>
              </a:r>
            </a:p>
          </p:txBody>
        </p:sp>
        <p:sp>
          <p:nvSpPr>
            <p:cNvPr id="26"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6</a:t>
              </a:r>
            </a:p>
          </p:txBody>
        </p:sp>
      </p:grpSp>
    </p:spTree>
    <p:extLst>
      <p:ext uri="{BB962C8B-B14F-4D97-AF65-F5344CB8AC3E}">
        <p14:creationId xmlns:p14="http://schemas.microsoft.com/office/powerpoint/2010/main" val="9118960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284335"/>
            <a:ext cx="14684498" cy="973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r>
              <a:rPr lang="tr-TR" sz="2400" b="1" dirty="0" smtClean="0"/>
              <a:t>b</a:t>
            </a:r>
            <a:r>
              <a:rPr lang="tr-TR" sz="2400" b="1" dirty="0"/>
              <a:t>. </a:t>
            </a:r>
            <a:r>
              <a:rPr lang="tr-TR" sz="2400" dirty="0"/>
              <a:t>Bitki türlerinden birinin adıyla kurulanlar:</a:t>
            </a:r>
          </a:p>
          <a:p>
            <a:r>
              <a:rPr lang="tr-TR" sz="2400" i="1" dirty="0"/>
              <a:t>ayrık otu, beşparmak otu, çörek otu, eğrelti otu, güzelavrat otu, kelebek otu, ökse otu, pisipisi otu, taşkıran otu, yüksük otu; acı ot, sütlü ot</a:t>
            </a:r>
            <a:r>
              <a:rPr lang="tr-TR" sz="2400" dirty="0"/>
              <a:t> vb.</a:t>
            </a:r>
          </a:p>
          <a:p>
            <a:r>
              <a:rPr lang="tr-TR" sz="2400" i="1" dirty="0"/>
              <a:t>ateş çiçeği, çuha çiçeği, güzelhatun çiçeği, ipek çiçeği, küpe çiçeği, lavanta çiçeği, mum çiçeği, yayla çiçeği, yıldız çiçeği; ölmez çiçek</a:t>
            </a:r>
            <a:r>
              <a:rPr lang="tr-TR" sz="2400" dirty="0"/>
              <a:t> vb.</a:t>
            </a:r>
          </a:p>
          <a:p>
            <a:r>
              <a:rPr lang="tr-TR" sz="2400" i="1" dirty="0"/>
              <a:t>avize ağacı, ban ağacı, dantel ağacı, kâğıt ağacı, mantar ağacı, öd ağacı, pelesenk ağacı, tespih ağacı</a:t>
            </a:r>
            <a:r>
              <a:rPr lang="tr-TR" sz="2400" dirty="0"/>
              <a:t> vb.</a:t>
            </a:r>
          </a:p>
          <a:p>
            <a:r>
              <a:rPr lang="tr-TR" sz="2400" i="1" dirty="0"/>
              <a:t>altın kökü, eğir kökü, helvacı kökü, meyan kökü; ek kök, saçak kök, yumru kök</a:t>
            </a:r>
            <a:r>
              <a:rPr lang="tr-TR" sz="2400" dirty="0"/>
              <a:t> vb.</a:t>
            </a:r>
          </a:p>
          <a:p>
            <a:r>
              <a:rPr lang="tr-TR" sz="2400" i="1" dirty="0"/>
              <a:t>dağ elması, yer elması; çalı dikeni, deve dikeni; köpek üzümü, kuş üzümü; çakal armudu, dağ armudu; at kestanesi, kuzu kestanesi; can eriği, gövem eriği; kuzu mantarı, yer mantarı; su ka­mışı, şeker kamışı; dağ nanesi, taş nanesi; ayı gülü, Japon gülü; Antep fıstığı, çam fıstığı; sırık fasulyesi, soya fasulyesi; Amerikan bademi, taş bademi; Afrika menek­şesi, deniz menekşesi; Japon sarma­şığı, kuzu sarmaşığı; Hint inciri, kavak inciri; armut kurusu, kayısı ku­rusu; kaya sarımsağı, köpek sarımsağı; şeker pancarı, yaban pancarı </a:t>
            </a:r>
            <a:r>
              <a:rPr lang="tr-TR" sz="2400" dirty="0"/>
              <a:t>vb.</a:t>
            </a:r>
          </a:p>
          <a:p>
            <a:r>
              <a:rPr lang="tr-TR" sz="2400" i="1" dirty="0"/>
              <a:t>kuru fasulye, kuru incir, kuru soğan, kuru üzüm</a:t>
            </a:r>
            <a:r>
              <a:rPr lang="tr-TR" sz="2400" dirty="0"/>
              <a:t> vb.</a:t>
            </a:r>
          </a:p>
          <a:p>
            <a:pPr>
              <a:spcBef>
                <a:spcPts val="1200"/>
              </a:spcBef>
            </a:pPr>
            <a:r>
              <a:rPr lang="tr-TR" sz="2400" b="1" dirty="0" smtClean="0"/>
              <a:t>	</a:t>
            </a:r>
            <a:r>
              <a:rPr lang="tr-TR" sz="2800" b="1" dirty="0" smtClean="0">
                <a:solidFill>
                  <a:srgbClr val="C00000"/>
                </a:solidFill>
              </a:rPr>
              <a:t>UYARI</a:t>
            </a:r>
            <a:r>
              <a:rPr lang="tr-TR" sz="2800" b="1" dirty="0">
                <a:solidFill>
                  <a:srgbClr val="C00000"/>
                </a:solidFill>
              </a:rPr>
              <a:t>:</a:t>
            </a:r>
            <a:r>
              <a:rPr lang="tr-TR" sz="2400" dirty="0">
                <a:solidFill>
                  <a:srgbClr val="C00000"/>
                </a:solidFill>
              </a:rPr>
              <a:t> </a:t>
            </a:r>
            <a:r>
              <a:rPr lang="tr-TR" sz="2400" dirty="0"/>
              <a:t>Çiçek dışında anlamlar taşıyan </a:t>
            </a:r>
            <a:r>
              <a:rPr lang="tr-TR" sz="2400" i="1" dirty="0"/>
              <a:t>baklaçiçeği</a:t>
            </a:r>
            <a:r>
              <a:rPr lang="tr-TR" sz="2400" dirty="0"/>
              <a:t> (renk), </a:t>
            </a:r>
            <a:r>
              <a:rPr lang="tr-TR" sz="2400" i="1" dirty="0"/>
              <a:t>narçi­çeği</a:t>
            </a:r>
            <a:r>
              <a:rPr lang="tr-TR" sz="2400" dirty="0"/>
              <a:t> (renk), </a:t>
            </a:r>
            <a:r>
              <a:rPr lang="tr-TR" sz="2400" i="1" dirty="0"/>
              <a:t>suçiçeği</a:t>
            </a:r>
            <a:r>
              <a:rPr lang="tr-TR" sz="2400" dirty="0"/>
              <a:t> (hastalık); ot dışında anlamlar taşıyan </a:t>
            </a:r>
            <a:r>
              <a:rPr lang="tr-TR" sz="2400" i="1" dirty="0"/>
              <a:t>ağızotu</a:t>
            </a:r>
            <a:r>
              <a:rPr lang="tr-TR" sz="2400" dirty="0"/>
              <a:t> (barut), </a:t>
            </a:r>
            <a:r>
              <a:rPr lang="tr-TR" sz="2400" i="1" dirty="0"/>
              <a:t>sıçanotu</a:t>
            </a:r>
            <a:r>
              <a:rPr lang="tr-TR" sz="2400" dirty="0"/>
              <a:t> (arsenik); ses düşmesine uğramış olan </a:t>
            </a:r>
            <a:r>
              <a:rPr lang="tr-TR" sz="2400" i="1" dirty="0"/>
              <a:t>çöreotu</a:t>
            </a:r>
            <a:r>
              <a:rPr lang="tr-TR" sz="2400" dirty="0"/>
              <a:t> ve yazımı gelenekleşmiş olan </a:t>
            </a:r>
            <a:r>
              <a:rPr lang="tr-TR" sz="2400" i="1" dirty="0"/>
              <a:t>semizotu</a:t>
            </a:r>
            <a:r>
              <a:rPr lang="tr-TR" sz="2400" dirty="0"/>
              <a:t>, </a:t>
            </a:r>
            <a:r>
              <a:rPr lang="tr-TR" sz="2400" i="1" dirty="0"/>
              <a:t>dereotu</a:t>
            </a:r>
            <a:r>
              <a:rPr lang="tr-TR" sz="2400" dirty="0"/>
              <a:t> bitişik yazılır.</a:t>
            </a:r>
          </a:p>
          <a:p>
            <a:pPr>
              <a:spcBef>
                <a:spcPts val="1200"/>
              </a:spcBef>
            </a:pPr>
            <a:r>
              <a:rPr lang="tr-TR" sz="2400" b="1" dirty="0"/>
              <a:t>c. </a:t>
            </a:r>
            <a:r>
              <a:rPr lang="tr-TR" sz="2400" dirty="0"/>
              <a:t>Nesne, eşya ve alet adlarından biriyle kurulan birleşik kelimeler:</a:t>
            </a:r>
          </a:p>
          <a:p>
            <a:r>
              <a:rPr lang="tr-TR" sz="2400" i="1" dirty="0"/>
              <a:t>alçı taşı, bileği taşı, çakmak taşı, Hacıbektaş taşı, ki­reç taşı, lüle taşı, Oltu taşı, sünger taşı, yılan taşı; buzul taş, damla taş, dikili taş, kayağan taş, yaprak taş</a:t>
            </a:r>
            <a:r>
              <a:rPr lang="tr-TR" sz="2400" dirty="0"/>
              <a:t> vb.</a:t>
            </a:r>
          </a:p>
          <a:p>
            <a:r>
              <a:rPr lang="tr-TR" sz="2400" i="1" dirty="0" err="1"/>
              <a:t>arap</a:t>
            </a:r>
            <a:r>
              <a:rPr lang="tr-TR" sz="2400" i="1" dirty="0"/>
              <a:t> sabunu, el sabunu; kahve değirmeni, yel değirmeni; kahve dolabı, su dolabı; müzik odası, oturma odası; duvar saati, kol saati; duvar takvimi, masa takvimi; kriz masası, yemek masası; itfaiye aracı, kurtarma aracı; masa ör­tüsü, yatak örtüsü; el kitabı, okuma kitabı; Frenk gömleği, İngiliz anahtarı, İngiliz si­cimi; alt geçit, tüp geçit, üst geçit; çekme demir, çekme kat, dolma kalem, dönme dolap, kesme kaya, toplu iğne, vurmalı çalgılar, vurmalı sazlar, yapma çiçek</a:t>
            </a:r>
            <a:r>
              <a:rPr lang="tr-TR" sz="2400" dirty="0"/>
              <a:t> vb.</a:t>
            </a:r>
          </a:p>
          <a:p>
            <a:r>
              <a:rPr lang="tr-TR" sz="2400" i="1" dirty="0"/>
              <a:t>afyon ruhu, katran ruhu, lokman ruhu, nane ruhu, tuz ruhu</a:t>
            </a:r>
            <a:r>
              <a:rPr lang="tr-TR" sz="2400" dirty="0"/>
              <a:t> vb</a:t>
            </a:r>
            <a:r>
              <a:rPr lang="tr-TR" sz="2400" dirty="0" smtClean="0"/>
              <a:t>.</a:t>
            </a:r>
            <a:endParaRPr lang="tr-TR" sz="2400" dirty="0"/>
          </a:p>
        </p:txBody>
      </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solidFill>
                  <a:schemeClr val="bg1"/>
                </a:solidFill>
              </a:rPr>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a:t>
            </a:r>
            <a:r>
              <a:rPr lang="tr-TR" sz="1100" dirty="0"/>
              <a:t>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grpSp>
        <p:nvGrpSpPr>
          <p:cNvPr id="23" name="Group 16"/>
          <p:cNvGrpSpPr/>
          <p:nvPr/>
        </p:nvGrpSpPr>
        <p:grpSpPr>
          <a:xfrm>
            <a:off x="17262707" y="3609558"/>
            <a:ext cx="1337706" cy="6578900"/>
            <a:chOff x="0" y="0"/>
            <a:chExt cx="1783607" cy="8771867"/>
          </a:xfrm>
        </p:grpSpPr>
        <p:pic>
          <p:nvPicPr>
            <p:cNvPr id="24"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25" name="TextBox 18"/>
            <p:cNvSpPr txBox="1"/>
            <p:nvPr/>
          </p:nvSpPr>
          <p:spPr>
            <a:xfrm rot="-5400000">
              <a:off x="-3188762" y="4407206"/>
              <a:ext cx="8151606" cy="577715"/>
            </a:xfrm>
            <a:prstGeom prst="rect">
              <a:avLst/>
            </a:prstGeom>
          </p:spPr>
          <p:txBody>
            <a:bodyPr lIns="0" tIns="0" rIns="0" bIns="0" rtlCol="0" anchor="t">
              <a:spAutoFit/>
            </a:bodyPr>
            <a:lstStyle/>
            <a:p>
              <a:pPr algn="ctr">
                <a:lnSpc>
                  <a:spcPts val="2800"/>
                </a:lnSpc>
              </a:pPr>
              <a:r>
                <a:rPr lang="en-US" sz="2800">
                  <a:solidFill>
                    <a:srgbClr val="FFFFFF">
                      <a:alpha val="60000"/>
                    </a:srgbClr>
                  </a:solidFill>
                  <a:latin typeface="Lato Heavy"/>
                </a:rPr>
                <a:t>Birleşik Kelimelerin Yazılışı</a:t>
              </a:r>
            </a:p>
          </p:txBody>
        </p:sp>
        <p:sp>
          <p:nvSpPr>
            <p:cNvPr id="26"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6</a:t>
              </a:r>
            </a:p>
          </p:txBody>
        </p:sp>
      </p:grpSp>
    </p:spTree>
    <p:extLst>
      <p:ext uri="{BB962C8B-B14F-4D97-AF65-F5344CB8AC3E}">
        <p14:creationId xmlns:p14="http://schemas.microsoft.com/office/powerpoint/2010/main" val="38031321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38100"/>
            <a:ext cx="14684498" cy="10223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r>
              <a:rPr lang="tr-TR" sz="2400" b="1" dirty="0" smtClean="0"/>
              <a:t>ç</a:t>
            </a:r>
            <a:r>
              <a:rPr lang="tr-TR" sz="2400" b="1" dirty="0"/>
              <a:t>. </a:t>
            </a:r>
            <a:r>
              <a:rPr lang="tr-TR" sz="2400" dirty="0"/>
              <a:t>Yol ve ulaşımla ilgili birleşik kelimeler: </a:t>
            </a:r>
            <a:r>
              <a:rPr lang="tr-TR" sz="2400" i="1" dirty="0"/>
              <a:t>Arnavut kaldırımı; çevre yolu, deniz yolu, hava yolu, kara yolu, keçi yolu; köprü yol</a:t>
            </a:r>
            <a:r>
              <a:rPr lang="tr-TR" sz="2400" dirty="0"/>
              <a:t> vb.</a:t>
            </a:r>
          </a:p>
          <a:p>
            <a:pPr>
              <a:spcBef>
                <a:spcPts val="1200"/>
              </a:spcBef>
            </a:pPr>
            <a:r>
              <a:rPr lang="tr-TR" sz="2400" b="1" dirty="0"/>
              <a:t>d. </a:t>
            </a:r>
            <a:r>
              <a:rPr lang="tr-TR" sz="2400" dirty="0"/>
              <a:t>Durum, olgu ve olay bildiren sözlerden biriyle kurulan birleşik ke­limeler: </a:t>
            </a:r>
            <a:r>
              <a:rPr lang="tr-TR" sz="2400" i="1" dirty="0"/>
              <a:t>açık oturum, açık öğretim, ana dili, Ay tutulması, baş ağrısı </a:t>
            </a:r>
            <a:r>
              <a:rPr lang="tr-TR" sz="2400" dirty="0"/>
              <a:t>(hastalık)</a:t>
            </a:r>
            <a:r>
              <a:rPr lang="tr-TR" sz="2400" i="1" dirty="0"/>
              <a:t>, baş belası, baş dönmesi, çıkış yolu, çözüm yolu, dil birliği, din birliği, güç birliği, iş birliği, iş bölümü, madde başı, ses uyumu, yer çekimi</a:t>
            </a:r>
            <a:r>
              <a:rPr lang="tr-TR" sz="2400" dirty="0"/>
              <a:t> vb.</a:t>
            </a:r>
          </a:p>
          <a:p>
            <a:pPr>
              <a:spcBef>
                <a:spcPts val="1200"/>
              </a:spcBef>
            </a:pPr>
            <a:r>
              <a:rPr lang="tr-TR" sz="2400" b="1" dirty="0"/>
              <a:t>e. </a:t>
            </a:r>
            <a:r>
              <a:rPr lang="tr-TR" sz="2400" i="1" dirty="0"/>
              <a:t>Bilim</a:t>
            </a:r>
            <a:r>
              <a:rPr lang="tr-TR" sz="2400" dirty="0"/>
              <a:t> ve </a:t>
            </a:r>
            <a:r>
              <a:rPr lang="tr-TR" sz="2400" i="1" dirty="0"/>
              <a:t>bilgi</a:t>
            </a:r>
            <a:r>
              <a:rPr lang="tr-TR" sz="2400" dirty="0"/>
              <a:t> sözleriyle kurulan birleşik kelimeler:</a:t>
            </a:r>
            <a:r>
              <a:rPr lang="tr-TR" sz="2400" i="1" dirty="0"/>
              <a:t> anlam bilimi, dil bilimi, edebiyat bilimi, gök bilimi, halk bilimi, ruh bilimi, toplum bilimi, toprak bilimi, yer bilimi; dil bilgisi, halk bilgisi, ses bil­gisi, şekil bilgisi</a:t>
            </a:r>
            <a:r>
              <a:rPr lang="tr-TR" sz="2400" dirty="0"/>
              <a:t> vb.</a:t>
            </a:r>
          </a:p>
          <a:p>
            <a:pPr>
              <a:spcBef>
                <a:spcPts val="1200"/>
              </a:spcBef>
            </a:pPr>
            <a:r>
              <a:rPr lang="tr-TR" sz="2400" b="1" dirty="0"/>
              <a:t>f. </a:t>
            </a:r>
            <a:r>
              <a:rPr lang="tr-TR" sz="2400" i="1" dirty="0"/>
              <a:t>Yuvar</a:t>
            </a:r>
            <a:r>
              <a:rPr lang="tr-TR" sz="2400" dirty="0"/>
              <a:t> ve </a:t>
            </a:r>
            <a:r>
              <a:rPr lang="tr-TR" sz="2400" i="1" dirty="0"/>
              <a:t>küre</a:t>
            </a:r>
            <a:r>
              <a:rPr lang="tr-TR" sz="2400" dirty="0"/>
              <a:t> sözleriyle kurulan birleşik kelimeler: </a:t>
            </a:r>
            <a:r>
              <a:rPr lang="tr-TR" sz="2400" i="1" dirty="0"/>
              <a:t>göz yuvarı, hava yuvarı, ısı yuvarı, ışık yuvarı, renk yuvarı, yer yuvarı; hava küre, ışık küre, su küre, taş küre, yarı küre, yarım küre</a:t>
            </a:r>
            <a:r>
              <a:rPr lang="tr-TR" sz="2400" dirty="0"/>
              <a:t> vb.</a:t>
            </a:r>
          </a:p>
          <a:p>
            <a:pPr>
              <a:spcBef>
                <a:spcPts val="1200"/>
              </a:spcBef>
            </a:pPr>
            <a:r>
              <a:rPr lang="tr-TR" sz="2400" b="1" dirty="0"/>
              <a:t>g. </a:t>
            </a:r>
            <a:r>
              <a:rPr lang="tr-TR" sz="2400" dirty="0"/>
              <a:t>Yiyecek, içecek adlarından biriyle kurulan birleşik kelimeler: </a:t>
            </a:r>
            <a:r>
              <a:rPr lang="tr-TR" sz="2400" i="1" dirty="0"/>
              <a:t>bohça böreği, talaş böreği; ba­dem yağı, kuyruk yağı; arpa suyu, maden suyu; tulum peyniri, beyaz peynir; Adana kebabı, tas kebabı; İnegöl köftesi, İzmir köftesi; ezogelin çorbası, yoğurt çorbası; irmik helvası, koz helva; acı badem kurabiyesi; Kemalpaşa tatlısı, yoğurt tatlısı; ba­dem şekeri, kestane şekeri; balık yumurtası, lop yumurta</a:t>
            </a:r>
            <a:r>
              <a:rPr lang="tr-TR" sz="2400" dirty="0"/>
              <a:t> vb.</a:t>
            </a:r>
          </a:p>
          <a:p>
            <a:r>
              <a:rPr lang="tr-TR" sz="2400" i="1" dirty="0"/>
              <a:t>burgu makarna, yüksük makarna; kakaolu kek, üzümlü kek; çiğ köfte, içli köfte; dolma biber, sivri biber; esmer şeker, kesme şeker; süzme yoğurt; yarma şeftali; kuru yemiş</a:t>
            </a:r>
            <a:r>
              <a:rPr lang="tr-TR" sz="2400" dirty="0"/>
              <a:t> vb</a:t>
            </a:r>
            <a:r>
              <a:rPr lang="tr-TR" sz="2400" dirty="0" smtClean="0"/>
              <a:t>.</a:t>
            </a:r>
          </a:p>
          <a:p>
            <a:pPr>
              <a:spcBef>
                <a:spcPts val="1200"/>
              </a:spcBef>
            </a:pPr>
            <a:r>
              <a:rPr lang="tr-TR" sz="2400" b="1" dirty="0"/>
              <a:t>ğ. </a:t>
            </a:r>
            <a:r>
              <a:rPr lang="tr-TR" sz="2400" dirty="0"/>
              <a:t>Gök cisimleri: </a:t>
            </a:r>
            <a:r>
              <a:rPr lang="tr-TR" sz="2400" i="1" dirty="0"/>
              <a:t>Çoban Yıldızı, Kervan Yıldızı, Kutup Yıldızı, kuy­ruklu yıldız; gök taşı, hava taşı, meteor taşı</a:t>
            </a:r>
            <a:r>
              <a:rPr lang="tr-TR" sz="2400" dirty="0"/>
              <a:t> vb.</a:t>
            </a:r>
          </a:p>
          <a:p>
            <a:pPr>
              <a:spcBef>
                <a:spcPts val="1200"/>
              </a:spcBef>
            </a:pPr>
            <a:r>
              <a:rPr lang="tr-TR" sz="2400" b="1" dirty="0"/>
              <a:t>h. </a:t>
            </a:r>
            <a:r>
              <a:rPr lang="tr-TR" sz="2400" dirty="0"/>
              <a:t>Organ veya organ yerine geçen sözlerden biriyle kurulan birleşik kelimeler: </a:t>
            </a:r>
            <a:r>
              <a:rPr lang="tr-TR" sz="2400" i="1" dirty="0"/>
              <a:t>patlak göz, süzgün göz; aşık kemiği, elmacık kemiği; serçe parmak, şehadet par­mağı, yüzük parmağı; azı dişi, köpek dişi, süt dişi; kuyruk sokumu, safra kesesi; çatma kaş, takma diş, takma kirpik, takma kol; ekşi surat, kepçe surat; gaga burun (kimse), karga burun, kepçe kulak</a:t>
            </a:r>
            <a:r>
              <a:rPr lang="tr-TR" sz="2400" dirty="0"/>
              <a:t> vb.</a:t>
            </a:r>
          </a:p>
          <a:p>
            <a:pPr>
              <a:spcBef>
                <a:spcPts val="1200"/>
              </a:spcBef>
            </a:pPr>
            <a:r>
              <a:rPr lang="tr-TR" sz="2400" b="1" dirty="0"/>
              <a:t>ı. </a:t>
            </a:r>
            <a:r>
              <a:rPr lang="tr-TR" sz="2400" dirty="0"/>
              <a:t>Benzetme yoluyla insanın bir niteliğini anlatmak üzere bitki, hay­van ve nesne adlarıyla kurulan birleşik kelimeler: </a:t>
            </a:r>
            <a:r>
              <a:rPr lang="tr-TR" sz="2400" i="1" dirty="0"/>
              <a:t>çetin ceviz, çöpsüz üzüm; eski kurt, sarı çıyan, sağmal inek; eski toprak, eski tüfek, kara maşa, sapsız balta, ça­kır pençe, demir yumruk, kuru kemik</a:t>
            </a:r>
            <a:r>
              <a:rPr lang="tr-TR" sz="2400" dirty="0"/>
              <a:t> vb.</a:t>
            </a:r>
          </a:p>
          <a:p>
            <a:pPr>
              <a:spcBef>
                <a:spcPts val="1200"/>
              </a:spcBef>
            </a:pPr>
            <a:r>
              <a:rPr lang="tr-TR" sz="2400" b="1" dirty="0"/>
              <a:t>i. </a:t>
            </a:r>
            <a:r>
              <a:rPr lang="tr-TR" sz="2400" dirty="0"/>
              <a:t>Zamanla ilgili birleşik kelimeler: </a:t>
            </a:r>
            <a:r>
              <a:rPr lang="tr-TR" sz="2400" i="1" dirty="0"/>
              <a:t>bağ bozumu, gece yarısı, gün or­tası, hafta başı, hafta sonu</a:t>
            </a:r>
            <a:r>
              <a:rPr lang="tr-TR" sz="2400" dirty="0"/>
              <a:t> vb</a:t>
            </a:r>
            <a:r>
              <a:rPr lang="tr-TR" sz="2400" dirty="0" smtClean="0"/>
              <a:t>.</a:t>
            </a:r>
            <a:endParaRPr lang="tr-TR" sz="2400" dirty="0"/>
          </a:p>
        </p:txBody>
      </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solidFill>
                  <a:schemeClr val="bg1"/>
                </a:solidFill>
              </a:rPr>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a:t>
            </a:r>
            <a:r>
              <a:rPr lang="tr-TR" sz="1100" dirty="0"/>
              <a:t>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grpSp>
        <p:nvGrpSpPr>
          <p:cNvPr id="23" name="Group 16"/>
          <p:cNvGrpSpPr/>
          <p:nvPr/>
        </p:nvGrpSpPr>
        <p:grpSpPr>
          <a:xfrm>
            <a:off x="17262707" y="3609558"/>
            <a:ext cx="1337706" cy="6578900"/>
            <a:chOff x="0" y="0"/>
            <a:chExt cx="1783607" cy="8771867"/>
          </a:xfrm>
        </p:grpSpPr>
        <p:pic>
          <p:nvPicPr>
            <p:cNvPr id="24"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25" name="TextBox 18"/>
            <p:cNvSpPr txBox="1"/>
            <p:nvPr/>
          </p:nvSpPr>
          <p:spPr>
            <a:xfrm rot="-5400000">
              <a:off x="-3188762" y="4407206"/>
              <a:ext cx="8151606" cy="577715"/>
            </a:xfrm>
            <a:prstGeom prst="rect">
              <a:avLst/>
            </a:prstGeom>
          </p:spPr>
          <p:txBody>
            <a:bodyPr lIns="0" tIns="0" rIns="0" bIns="0" rtlCol="0" anchor="t">
              <a:spAutoFit/>
            </a:bodyPr>
            <a:lstStyle/>
            <a:p>
              <a:pPr algn="ctr">
                <a:lnSpc>
                  <a:spcPts val="2800"/>
                </a:lnSpc>
              </a:pPr>
              <a:r>
                <a:rPr lang="en-US" sz="2800">
                  <a:solidFill>
                    <a:srgbClr val="FFFFFF">
                      <a:alpha val="60000"/>
                    </a:srgbClr>
                  </a:solidFill>
                  <a:latin typeface="Lato Heavy"/>
                </a:rPr>
                <a:t>Birleşik Kelimelerin Yazılışı</a:t>
              </a:r>
            </a:p>
          </p:txBody>
        </p:sp>
        <p:sp>
          <p:nvSpPr>
            <p:cNvPr id="26"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6</a:t>
              </a:r>
            </a:p>
          </p:txBody>
        </p:sp>
      </p:grpSp>
    </p:spTree>
    <p:extLst>
      <p:ext uri="{BB962C8B-B14F-4D97-AF65-F5344CB8AC3E}">
        <p14:creationId xmlns:p14="http://schemas.microsoft.com/office/powerpoint/2010/main" val="29732818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1977839"/>
            <a:ext cx="14684498" cy="6191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r>
              <a:rPr lang="tr-TR" sz="2800" b="1" dirty="0"/>
              <a:t>3.</a:t>
            </a:r>
            <a:r>
              <a:rPr lang="tr-TR" sz="2800" b="1" i="1" dirty="0"/>
              <a:t> </a:t>
            </a:r>
            <a:r>
              <a:rPr lang="tr-TR" sz="2800" i="1" dirty="0"/>
              <a:t>-r / -ar / -er, -</a:t>
            </a:r>
            <a:r>
              <a:rPr lang="tr-TR" sz="2800" i="1" dirty="0" err="1"/>
              <a:t>maz</a:t>
            </a:r>
            <a:r>
              <a:rPr lang="tr-TR" sz="2800" i="1" dirty="0"/>
              <a:t> / -</a:t>
            </a:r>
            <a:r>
              <a:rPr lang="tr-TR" sz="2800" i="1" dirty="0" err="1"/>
              <a:t>mez</a:t>
            </a:r>
            <a:r>
              <a:rPr lang="tr-TR" sz="2800" i="1" dirty="0"/>
              <a:t> </a:t>
            </a:r>
            <a:r>
              <a:rPr lang="tr-TR" sz="2800" dirty="0"/>
              <a:t>ve</a:t>
            </a:r>
            <a:r>
              <a:rPr lang="tr-TR" sz="2800" i="1" dirty="0"/>
              <a:t> -an / -en</a:t>
            </a:r>
            <a:r>
              <a:rPr lang="tr-TR" sz="2800" dirty="0"/>
              <a:t> sıfat-fiil ekleriyle kurulan sıfat tam­laması yapısındaki birleşik kelimeler ayrı yazılır: </a:t>
            </a:r>
            <a:r>
              <a:rPr lang="tr-TR" sz="2800" i="1" dirty="0"/>
              <a:t>bakar kör, çalar saat, çıkar yol, döner sermaye, güler yüz, koşar adım, yazar kasa, yeter sayı; çıkmaz sokak, geçmez akçe, görünmez kaza, ölmez çiçek, tükenmez kalem; akan yıldız, doyuran buhar, uçan daire</a:t>
            </a:r>
            <a:r>
              <a:rPr lang="tr-TR" sz="2800" dirty="0"/>
              <a:t> vb.</a:t>
            </a:r>
          </a:p>
          <a:p>
            <a:pPr>
              <a:spcBef>
                <a:spcPts val="1200"/>
              </a:spcBef>
            </a:pPr>
            <a:r>
              <a:rPr lang="tr-TR" sz="2800" b="1" dirty="0"/>
              <a:t>4. </a:t>
            </a:r>
            <a:r>
              <a:rPr lang="tr-TR" sz="2800" i="1" dirty="0"/>
              <a:t>Renk</a:t>
            </a:r>
            <a:r>
              <a:rPr lang="tr-TR" sz="2800" dirty="0"/>
              <a:t> sözü veya renklerden birinin adıyla kurulmuş isim tamla­ması yapısındaki renk adları ayrı yazılır:</a:t>
            </a:r>
            <a:r>
              <a:rPr lang="tr-TR" sz="2800" i="1" dirty="0"/>
              <a:t> bal rengi, duman rengi, gümüş rengi, portakal rengi, saman rengi; ateş kırmızısı, boncuk mavisi, çivit mavisi, gece mavisi, limon sa­rısı, safra yeşili, süt kırı</a:t>
            </a:r>
            <a:r>
              <a:rPr lang="tr-TR" sz="2800" dirty="0"/>
              <a:t> vb.</a:t>
            </a:r>
          </a:p>
          <a:p>
            <a:pPr>
              <a:spcBef>
                <a:spcPts val="1200"/>
              </a:spcBef>
            </a:pPr>
            <a:r>
              <a:rPr lang="tr-TR" sz="2800" b="1" dirty="0"/>
              <a:t>5.</a:t>
            </a:r>
            <a:r>
              <a:rPr lang="tr-TR" sz="2800" dirty="0"/>
              <a:t> Rengin tonunu belirtmek üzere renkten önce kullanılan sıfatlar ayrı yazılır: </a:t>
            </a:r>
            <a:r>
              <a:rPr lang="tr-TR" sz="2800" i="1" dirty="0"/>
              <a:t>açık mavi, açık yeşil, kara sarı, kirli sarı, koyu mavi, koyu yeşil</a:t>
            </a:r>
            <a:r>
              <a:rPr lang="tr-TR" sz="2800" dirty="0"/>
              <a:t> vb.</a:t>
            </a:r>
          </a:p>
          <a:p>
            <a:pPr>
              <a:spcBef>
                <a:spcPts val="1200"/>
              </a:spcBef>
            </a:pPr>
            <a:r>
              <a:rPr lang="tr-TR" sz="2800" b="1" dirty="0"/>
              <a:t>6. </a:t>
            </a:r>
            <a:r>
              <a:rPr lang="tr-TR" sz="2800" dirty="0"/>
              <a:t>Yer adlarında kullanılan </a:t>
            </a:r>
            <a:r>
              <a:rPr lang="tr-TR" sz="2800" i="1" dirty="0"/>
              <a:t>batı, doğu, güney, kuzey, güneybatı, güneydoğu, kuzeybatı, kuzeydoğu, aşağı, yukarı, orta, iç, yakın, uzak </a:t>
            </a:r>
            <a:r>
              <a:rPr lang="tr-TR" sz="2800" dirty="0"/>
              <a:t>kelimeleri ayrı yazılır:</a:t>
            </a:r>
            <a:r>
              <a:rPr lang="tr-TR" sz="2800" i="1" dirty="0"/>
              <a:t> Batı Trakya, Doğu Anadolu, Güney Kutbu, Kuzey Amerika, Güneydoğu Anadolu, Aşağı Ayrancı, Yukarı Ayrancı, Orta Anadolu, Orta Asya, Orta Doğu, İç Asya, İç Anadolu, Yakın Doğu, Uzak Doğu</a:t>
            </a:r>
            <a:r>
              <a:rPr lang="tr-TR" sz="2800" dirty="0"/>
              <a:t> vb</a:t>
            </a:r>
            <a:r>
              <a:rPr lang="tr-TR" sz="2800" dirty="0" smtClean="0"/>
              <a:t>.</a:t>
            </a:r>
            <a:endParaRPr lang="tr-TR" sz="2800" dirty="0"/>
          </a:p>
        </p:txBody>
      </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solidFill>
                  <a:schemeClr val="bg1"/>
                </a:solidFill>
              </a:rPr>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a:t>
            </a:r>
            <a:r>
              <a:rPr lang="tr-TR" sz="1100" dirty="0"/>
              <a:t>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grpSp>
        <p:nvGrpSpPr>
          <p:cNvPr id="23" name="Group 16"/>
          <p:cNvGrpSpPr/>
          <p:nvPr/>
        </p:nvGrpSpPr>
        <p:grpSpPr>
          <a:xfrm>
            <a:off x="17262707" y="3609558"/>
            <a:ext cx="1337706" cy="6578900"/>
            <a:chOff x="0" y="0"/>
            <a:chExt cx="1783607" cy="8771867"/>
          </a:xfrm>
        </p:grpSpPr>
        <p:pic>
          <p:nvPicPr>
            <p:cNvPr id="24"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25" name="TextBox 18"/>
            <p:cNvSpPr txBox="1"/>
            <p:nvPr/>
          </p:nvSpPr>
          <p:spPr>
            <a:xfrm rot="-5400000">
              <a:off x="-3188762" y="4407206"/>
              <a:ext cx="8151606" cy="577715"/>
            </a:xfrm>
            <a:prstGeom prst="rect">
              <a:avLst/>
            </a:prstGeom>
          </p:spPr>
          <p:txBody>
            <a:bodyPr lIns="0" tIns="0" rIns="0" bIns="0" rtlCol="0" anchor="t">
              <a:spAutoFit/>
            </a:bodyPr>
            <a:lstStyle/>
            <a:p>
              <a:pPr algn="ctr">
                <a:lnSpc>
                  <a:spcPts val="2800"/>
                </a:lnSpc>
              </a:pPr>
              <a:r>
                <a:rPr lang="en-US" sz="2800">
                  <a:solidFill>
                    <a:srgbClr val="FFFFFF">
                      <a:alpha val="60000"/>
                    </a:srgbClr>
                  </a:solidFill>
                  <a:latin typeface="Lato Heavy"/>
                </a:rPr>
                <a:t>Birleşik Kelimelerin Yazılışı</a:t>
              </a:r>
            </a:p>
          </p:txBody>
        </p:sp>
        <p:sp>
          <p:nvSpPr>
            <p:cNvPr id="26"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6</a:t>
              </a:r>
            </a:p>
          </p:txBody>
        </p:sp>
      </p:grpSp>
    </p:spTree>
    <p:extLst>
      <p:ext uri="{BB962C8B-B14F-4D97-AF65-F5344CB8AC3E}">
        <p14:creationId xmlns:p14="http://schemas.microsoft.com/office/powerpoint/2010/main" val="15319943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1546952"/>
            <a:ext cx="14684498" cy="7053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r>
              <a:rPr lang="tr-TR" sz="2800" b="1" dirty="0"/>
              <a:t>7. </a:t>
            </a:r>
            <a:r>
              <a:rPr lang="tr-TR" sz="2800" dirty="0"/>
              <a:t>Kişi adlarından oluşmuş </a:t>
            </a:r>
            <a:r>
              <a:rPr lang="tr-TR" sz="2800" i="1" dirty="0"/>
              <a:t>mahalle, bulvar, cadde, sokak, ilçe, köy </a:t>
            </a:r>
            <a:r>
              <a:rPr lang="tr-TR" sz="2800" dirty="0"/>
              <a:t>vb. yer ve kuruluş adlarında, sondaki unvanlar hariç şahıs adları ayrı yazılır: </a:t>
            </a:r>
            <a:r>
              <a:rPr lang="tr-TR" sz="2800" i="1" dirty="0"/>
              <a:t>Yunus Emre Mahallesi; Gazi Mustafa Kemal Bulvarı, Ziya Gökalp Bulvarı; Nene Hatun Caddesi; Fevzi Çakmak Sokağı, Cemal Nadir Sokağı; Koca </a:t>
            </a:r>
            <a:r>
              <a:rPr lang="tr-TR" sz="2800" i="1" dirty="0" err="1"/>
              <a:t>Mustafapaşa</a:t>
            </a:r>
            <a:r>
              <a:rPr lang="tr-TR" sz="2800" i="1" dirty="0"/>
              <a:t>; Kâzım Karabekir Eğitim Fakültesi, Sütçü İmam Üniversitesi</a:t>
            </a:r>
            <a:r>
              <a:rPr lang="tr-TR" sz="2800" dirty="0"/>
              <a:t> vb.</a:t>
            </a:r>
          </a:p>
          <a:p>
            <a:pPr>
              <a:spcBef>
                <a:spcPts val="1200"/>
              </a:spcBef>
            </a:pPr>
            <a:r>
              <a:rPr lang="tr-TR" sz="2800" b="1" dirty="0" smtClean="0"/>
              <a:t>8</a:t>
            </a:r>
            <a:r>
              <a:rPr lang="tr-TR" sz="2800" b="1" dirty="0"/>
              <a:t>. </a:t>
            </a:r>
            <a:r>
              <a:rPr lang="tr-TR" sz="2800" i="1" dirty="0"/>
              <a:t>Dış, iç, sıra </a:t>
            </a:r>
            <a:r>
              <a:rPr lang="tr-TR" sz="2800" dirty="0"/>
              <a:t>sözleriyle oluşturulan bir­leşik kelime ve terimler ayrı yazılır: </a:t>
            </a:r>
            <a:r>
              <a:rPr lang="tr-TR" sz="2800" i="1" dirty="0"/>
              <a:t>ahlak dışı, çağ dışı, din dışı, kanun dışı, olağan dışı, yasa dışı; ceviz içi, hafta içi, yurt içi; aklı sıra, ardı sıra, peşi sıra, yanı sıra</a:t>
            </a:r>
            <a:r>
              <a:rPr lang="tr-TR" sz="2800" dirty="0"/>
              <a:t> vb.</a:t>
            </a:r>
          </a:p>
          <a:p>
            <a:pPr>
              <a:spcBef>
                <a:spcPts val="1200"/>
              </a:spcBef>
            </a:pPr>
            <a:r>
              <a:rPr lang="tr-TR" sz="2800" b="1" dirty="0"/>
              <a:t>9. </a:t>
            </a:r>
            <a:r>
              <a:rPr lang="tr-TR" sz="2800" dirty="0"/>
              <a:t>Somut olarak yer belirten </a:t>
            </a:r>
            <a:r>
              <a:rPr lang="tr-TR" sz="2800" i="1" dirty="0"/>
              <a:t>alt </a:t>
            </a:r>
            <a:r>
              <a:rPr lang="tr-TR" sz="2800" dirty="0"/>
              <a:t>ve </a:t>
            </a:r>
            <a:r>
              <a:rPr lang="tr-TR" sz="2800" i="1" dirty="0"/>
              <a:t>üst</a:t>
            </a:r>
            <a:r>
              <a:rPr lang="tr-TR" sz="2800" dirty="0"/>
              <a:t> sözleriyle oluşturulan birleşik kelime ve terimler ayrı yazılır: </a:t>
            </a:r>
            <a:r>
              <a:rPr lang="tr-TR" sz="2800" i="1" dirty="0"/>
              <a:t>deri altı, su altı, toprak altı, yer altı (yüzey); böbrek üstü bezi, tepe üstü </a:t>
            </a:r>
            <a:r>
              <a:rPr lang="tr-TR" sz="2800" dirty="0"/>
              <a:t>(en yüksek nokta) vb.</a:t>
            </a:r>
          </a:p>
          <a:p>
            <a:pPr>
              <a:spcBef>
                <a:spcPts val="1200"/>
              </a:spcBef>
            </a:pPr>
            <a:r>
              <a:rPr lang="tr-TR" sz="2800" b="1" dirty="0"/>
              <a:t>10. </a:t>
            </a:r>
            <a:r>
              <a:rPr lang="tr-TR" sz="2800" i="1" dirty="0"/>
              <a:t>Alt, üst, ana, ön, art, arka, yan, karşı, iç, dış, orta, büyük, küçük, sağ, sol, peşin, bir, iki, tek, çok, çift</a:t>
            </a:r>
            <a:r>
              <a:rPr lang="tr-TR" sz="2800" dirty="0"/>
              <a:t> sözlerinin başa getirilmesiyle oluştu­rulan birleşik kelime ve terimler ayrı yazılır:</a:t>
            </a:r>
            <a:r>
              <a:rPr lang="tr-TR" sz="2800" i="1" dirty="0"/>
              <a:t> alt kurul, alt yazı; üst kat, üst küme; ana bilim dalı, ana dili; ön söz, ön yargı; art damak, art niyet; arka plan, arka teker; yan cümle, yan etki; karşı görüş, karşı oy; iç sa­vaş, iç tüzük; dış borç, dış hat; orta kulak, orta oyunu; büyük dalga, büyük defter; küçük harf, küçük parmak; sağ açık, sağ bek; sol açık, sol bek; peşin fikir, peşin hüküm; bir gözeli, bir hücreli; iki anlamlı, iki eşeyli; tek eşli, tek hücreli; çok düzlemli, çok hücreli; çift ayaklılar, çift kanatlılar</a:t>
            </a:r>
            <a:r>
              <a:rPr lang="tr-TR" sz="2800" dirty="0"/>
              <a:t> vb.</a:t>
            </a:r>
          </a:p>
        </p:txBody>
      </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solidFill>
                  <a:schemeClr val="bg1"/>
                </a:solidFill>
              </a:rPr>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a:t>
            </a:r>
            <a:r>
              <a:rPr lang="tr-TR" sz="1100" dirty="0"/>
              <a:t>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grpSp>
        <p:nvGrpSpPr>
          <p:cNvPr id="23" name="Group 16"/>
          <p:cNvGrpSpPr/>
          <p:nvPr/>
        </p:nvGrpSpPr>
        <p:grpSpPr>
          <a:xfrm>
            <a:off x="17262707" y="3609558"/>
            <a:ext cx="1337706" cy="6578900"/>
            <a:chOff x="0" y="0"/>
            <a:chExt cx="1783607" cy="8771867"/>
          </a:xfrm>
        </p:grpSpPr>
        <p:pic>
          <p:nvPicPr>
            <p:cNvPr id="24"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25" name="TextBox 18"/>
            <p:cNvSpPr txBox="1"/>
            <p:nvPr/>
          </p:nvSpPr>
          <p:spPr>
            <a:xfrm rot="-5400000">
              <a:off x="-3188762" y="4407206"/>
              <a:ext cx="8151606" cy="577715"/>
            </a:xfrm>
            <a:prstGeom prst="rect">
              <a:avLst/>
            </a:prstGeom>
          </p:spPr>
          <p:txBody>
            <a:bodyPr lIns="0" tIns="0" rIns="0" bIns="0" rtlCol="0" anchor="t">
              <a:spAutoFit/>
            </a:bodyPr>
            <a:lstStyle/>
            <a:p>
              <a:pPr algn="ctr">
                <a:lnSpc>
                  <a:spcPts val="2800"/>
                </a:lnSpc>
              </a:pPr>
              <a:r>
                <a:rPr lang="en-US" sz="2800">
                  <a:solidFill>
                    <a:srgbClr val="FFFFFF">
                      <a:alpha val="60000"/>
                    </a:srgbClr>
                  </a:solidFill>
                  <a:latin typeface="Lato Heavy"/>
                </a:rPr>
                <a:t>Birleşik Kelimelerin Yazılışı</a:t>
              </a:r>
            </a:p>
          </p:txBody>
        </p:sp>
        <p:sp>
          <p:nvSpPr>
            <p:cNvPr id="26"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6</a:t>
              </a:r>
            </a:p>
          </p:txBody>
        </p:sp>
      </p:grpSp>
    </p:spTree>
    <p:extLst>
      <p:ext uri="{BB962C8B-B14F-4D97-AF65-F5344CB8AC3E}">
        <p14:creationId xmlns:p14="http://schemas.microsoft.com/office/powerpoint/2010/main" val="2342387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777514"/>
            <a:ext cx="14684498" cy="8592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r>
              <a:rPr lang="tr-TR" sz="4000" b="1" dirty="0" smtClean="0" bmk="">
                <a:solidFill>
                  <a:schemeClr val="tx2">
                    <a:lumMod val="75000"/>
                  </a:schemeClr>
                </a:solidFill>
                <a:latin typeface="Calibri" pitchFamily="34" charset="0"/>
                <a:ea typeface="Times New Roman" pitchFamily="18" charset="0"/>
                <a:cs typeface="Calibri" pitchFamily="34" charset="0"/>
              </a:rPr>
              <a:t>	</a:t>
            </a:r>
            <a:r>
              <a:rPr lang="tr-TR" sz="3600" b="1" dirty="0" bmk="">
                <a:solidFill>
                  <a:schemeClr val="tx2">
                    <a:lumMod val="75000"/>
                  </a:schemeClr>
                </a:solidFill>
                <a:latin typeface="Calibri" pitchFamily="34" charset="0"/>
                <a:ea typeface="Times New Roman" pitchFamily="18" charset="0"/>
                <a:cs typeface="Calibri" pitchFamily="34" charset="0"/>
              </a:rPr>
              <a:t>Deyimlerin Yazılışı</a:t>
            </a:r>
          </a:p>
          <a:p>
            <a:r>
              <a:rPr lang="tr-TR" sz="2800" dirty="0" smtClean="0"/>
              <a:t>	Deyimler </a:t>
            </a:r>
            <a:r>
              <a:rPr lang="tr-TR" sz="2800" dirty="0"/>
              <a:t>ayrı yazılır: </a:t>
            </a:r>
            <a:r>
              <a:rPr lang="tr-TR" sz="2800" i="1" dirty="0"/>
              <a:t>akıntıya kürek çekmek, çam devirmek, çanak tutmak, gönlünden geçirmek, göz atmak, kulak asmak, kulak vermek, çantada keklik, devede kulak, yağlı kuyruk, yüz görüm­lüğü</a:t>
            </a:r>
            <a:r>
              <a:rPr lang="tr-TR" sz="2800" dirty="0"/>
              <a:t> vb.</a:t>
            </a:r>
          </a:p>
          <a:p>
            <a:pPr>
              <a:spcBef>
                <a:spcPts val="1800"/>
              </a:spcBef>
            </a:pPr>
            <a:r>
              <a:rPr lang="tr-TR" sz="4000" b="1" dirty="0" smtClean="0" bmk="">
                <a:solidFill>
                  <a:schemeClr val="tx2">
                    <a:lumMod val="75000"/>
                  </a:schemeClr>
                </a:solidFill>
                <a:latin typeface="Calibri" pitchFamily="34" charset="0"/>
                <a:ea typeface="Times New Roman" pitchFamily="18" charset="0"/>
                <a:cs typeface="Calibri" pitchFamily="34" charset="0"/>
              </a:rPr>
              <a:t>	</a:t>
            </a:r>
            <a:r>
              <a:rPr lang="tr-TR" sz="3600" b="1" dirty="0" bmk="">
                <a:solidFill>
                  <a:schemeClr val="tx2">
                    <a:lumMod val="75000"/>
                  </a:schemeClr>
                </a:solidFill>
                <a:latin typeface="Calibri" pitchFamily="34" charset="0"/>
                <a:ea typeface="Times New Roman" pitchFamily="18" charset="0"/>
                <a:cs typeface="Calibri" pitchFamily="34" charset="0"/>
              </a:rPr>
              <a:t>İkilemelerin Yazılışı</a:t>
            </a:r>
          </a:p>
          <a:p>
            <a:pPr>
              <a:spcBef>
                <a:spcPts val="1200"/>
              </a:spcBef>
            </a:pPr>
            <a:r>
              <a:rPr lang="tr-TR" sz="2800" dirty="0" smtClean="0"/>
              <a:t>	İkilemeler </a:t>
            </a:r>
            <a:r>
              <a:rPr lang="tr-TR" sz="2800" dirty="0"/>
              <a:t>ayrı yazılır: </a:t>
            </a:r>
            <a:r>
              <a:rPr lang="tr-TR" sz="2800" i="1" dirty="0"/>
              <a:t>adım adım, ağır ağır, akın akın, allak bullak, aval aval </a:t>
            </a:r>
            <a:r>
              <a:rPr lang="tr-TR" sz="2800" dirty="0"/>
              <a:t>(bakmak), </a:t>
            </a:r>
            <a:r>
              <a:rPr lang="tr-TR" sz="2800" i="1" dirty="0"/>
              <a:t>çeşit çeşit, derin derin, gide gide, güzel güzel, karış karış, kös kös </a:t>
            </a:r>
            <a:r>
              <a:rPr lang="tr-TR" sz="2800" dirty="0"/>
              <a:t>(dinlemek), </a:t>
            </a:r>
            <a:r>
              <a:rPr lang="tr-TR" sz="2800" i="1" dirty="0"/>
              <a:t>kucak kucak, şıpır şıpır, tak tak </a:t>
            </a:r>
            <a:r>
              <a:rPr lang="tr-TR" sz="2800" dirty="0"/>
              <a:t>(vurmak), </a:t>
            </a:r>
            <a:r>
              <a:rPr lang="tr-TR" sz="2800" i="1" dirty="0"/>
              <a:t>takım takım, tı­kır tıkır, yavaş yavaş, kırk elli </a:t>
            </a:r>
            <a:r>
              <a:rPr lang="tr-TR" sz="2800" dirty="0"/>
              <a:t>(yıl), </a:t>
            </a:r>
            <a:r>
              <a:rPr lang="tr-TR" sz="2800" i="1" dirty="0"/>
              <a:t>üç beş</a:t>
            </a:r>
            <a:r>
              <a:rPr lang="tr-TR" sz="2800" dirty="0"/>
              <a:t> (kişi), </a:t>
            </a:r>
            <a:r>
              <a:rPr lang="tr-TR" sz="2800" i="1" dirty="0"/>
              <a:t>yüz yüz elli</a:t>
            </a:r>
            <a:r>
              <a:rPr lang="tr-TR" sz="2800" dirty="0"/>
              <a:t> (yıllık) vb.</a:t>
            </a:r>
          </a:p>
          <a:p>
            <a:pPr>
              <a:spcBef>
                <a:spcPts val="1200"/>
              </a:spcBef>
            </a:pPr>
            <a:r>
              <a:rPr lang="tr-TR" sz="2800" dirty="0"/>
              <a:t>	</a:t>
            </a:r>
            <a:r>
              <a:rPr lang="tr-TR" sz="2800" dirty="0" smtClean="0"/>
              <a:t>bata </a:t>
            </a:r>
            <a:r>
              <a:rPr lang="tr-TR" sz="2800" dirty="0"/>
              <a:t>çıka, çoluk çocuk, düşe kalka, eciş bücüş, eğri büğrü, enine bo­yuna, eski püskü, ev bark, konu komşu, pılı pırtı, salkım saçak, sere serpe, soy sop, süklüm püklüm, yana yakıla, yarım yamalak vb.</a:t>
            </a:r>
          </a:p>
          <a:p>
            <a:pPr>
              <a:spcBef>
                <a:spcPts val="1200"/>
              </a:spcBef>
            </a:pPr>
            <a:r>
              <a:rPr lang="tr-TR" sz="2800" i="1" dirty="0" smtClean="0"/>
              <a:t>	m</a:t>
            </a:r>
            <a:r>
              <a:rPr lang="tr-TR" sz="2800" i="1" dirty="0"/>
              <a:t> </a:t>
            </a:r>
            <a:r>
              <a:rPr lang="tr-TR" sz="2800" dirty="0"/>
              <a:t>ile yapılmış ikilemeler de ayrı yazılır:</a:t>
            </a:r>
            <a:r>
              <a:rPr lang="tr-TR" sz="2800" i="1" dirty="0"/>
              <a:t> at mat, çocuk </a:t>
            </a:r>
            <a:r>
              <a:rPr lang="tr-TR" sz="2800" i="1" dirty="0" err="1"/>
              <a:t>mocuk</a:t>
            </a:r>
            <a:r>
              <a:rPr lang="tr-TR" sz="2800" i="1" dirty="0"/>
              <a:t>, dolap </a:t>
            </a:r>
            <a:r>
              <a:rPr lang="tr-TR" sz="2800" i="1" dirty="0" err="1"/>
              <a:t>molap</a:t>
            </a:r>
            <a:r>
              <a:rPr lang="tr-TR" sz="2800" i="1" dirty="0"/>
              <a:t>, kapı </a:t>
            </a:r>
            <a:r>
              <a:rPr lang="tr-TR" sz="2800" i="1" dirty="0" err="1"/>
              <a:t>mapı</a:t>
            </a:r>
            <a:r>
              <a:rPr lang="tr-TR" sz="2800" i="1" dirty="0"/>
              <a:t>, kitap </a:t>
            </a:r>
            <a:r>
              <a:rPr lang="tr-TR" sz="2800" i="1" dirty="0" err="1"/>
              <a:t>mitap</a:t>
            </a:r>
            <a:r>
              <a:rPr lang="tr-TR" sz="2800" dirty="0"/>
              <a:t> vb.</a:t>
            </a:r>
          </a:p>
          <a:p>
            <a:pPr>
              <a:spcBef>
                <a:spcPts val="1200"/>
              </a:spcBef>
            </a:pPr>
            <a:r>
              <a:rPr lang="tr-TR" sz="2800" dirty="0" smtClean="0"/>
              <a:t>	İsim </a:t>
            </a:r>
            <a:r>
              <a:rPr lang="tr-TR" sz="2800" dirty="0"/>
              <a:t>durum ekleri ve iyelik ekiyle yapılan ikilemeler de ayrı yazılır: </a:t>
            </a:r>
            <a:r>
              <a:rPr lang="tr-TR" sz="2800" i="1" dirty="0"/>
              <a:t>baş başa, diz dize, el ele, göz göze, iç içe, omuz omuza, yan yana; baştan başa, daldan dala, elden ele, günden güne, içten içe, yıldan yıla; başa baş, bire bir </a:t>
            </a:r>
            <a:r>
              <a:rPr lang="tr-TR" sz="2800" dirty="0"/>
              <a:t>(ölçü), </a:t>
            </a:r>
            <a:r>
              <a:rPr lang="tr-TR" sz="2800" i="1" dirty="0"/>
              <a:t>dişe diş, göze göz, teke tek; ardı ardına, boşu boşuna, günü gününe, peşi peşine, ucu ucuna</a:t>
            </a:r>
            <a:r>
              <a:rPr lang="tr-TR" sz="2800" dirty="0"/>
              <a:t> vb.</a:t>
            </a:r>
          </a:p>
        </p:txBody>
      </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solidFill>
                  <a:schemeClr val="bg1"/>
                </a:solidFill>
              </a:rPr>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B. Ayrı Yazılan Birleşik Kelimeler</a:t>
            </a:r>
          </a:p>
          <a:p>
            <a:r>
              <a:rPr lang="tr-TR" sz="1100" dirty="0">
                <a:solidFill>
                  <a:schemeClr val="bg1"/>
                </a:solidFill>
              </a:rPr>
              <a:t>   </a:t>
            </a:r>
            <a:r>
              <a:rPr lang="tr-TR" sz="1100" dirty="0"/>
              <a:t>Deyimlerin Yazılışı</a:t>
            </a:r>
          </a:p>
          <a:p>
            <a:pPr>
              <a:spcAft>
                <a:spcPts val="1200"/>
              </a:spcAft>
            </a:pPr>
            <a:r>
              <a:rPr lang="tr-TR" sz="1100" dirty="0"/>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grpSp>
        <p:nvGrpSpPr>
          <p:cNvPr id="23" name="Group 16"/>
          <p:cNvGrpSpPr/>
          <p:nvPr/>
        </p:nvGrpSpPr>
        <p:grpSpPr>
          <a:xfrm>
            <a:off x="17262707" y="3609558"/>
            <a:ext cx="1337706" cy="6578900"/>
            <a:chOff x="0" y="0"/>
            <a:chExt cx="1783607" cy="8771867"/>
          </a:xfrm>
        </p:grpSpPr>
        <p:pic>
          <p:nvPicPr>
            <p:cNvPr id="24"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25" name="TextBox 18"/>
            <p:cNvSpPr txBox="1"/>
            <p:nvPr/>
          </p:nvSpPr>
          <p:spPr>
            <a:xfrm rot="-5400000">
              <a:off x="-3188762" y="4407206"/>
              <a:ext cx="8151606" cy="577715"/>
            </a:xfrm>
            <a:prstGeom prst="rect">
              <a:avLst/>
            </a:prstGeom>
          </p:spPr>
          <p:txBody>
            <a:bodyPr lIns="0" tIns="0" rIns="0" bIns="0" rtlCol="0" anchor="t">
              <a:spAutoFit/>
            </a:bodyPr>
            <a:lstStyle/>
            <a:p>
              <a:pPr algn="ctr">
                <a:lnSpc>
                  <a:spcPts val="2800"/>
                </a:lnSpc>
              </a:pPr>
              <a:r>
                <a:rPr lang="en-US" sz="2800">
                  <a:solidFill>
                    <a:srgbClr val="FFFFFF">
                      <a:alpha val="60000"/>
                    </a:srgbClr>
                  </a:solidFill>
                  <a:latin typeface="Lato Heavy"/>
                </a:rPr>
                <a:t>Birleşik Kelimelerin Yazılışı</a:t>
              </a:r>
            </a:p>
          </p:txBody>
        </p:sp>
        <p:sp>
          <p:nvSpPr>
            <p:cNvPr id="26"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6</a:t>
              </a:r>
            </a:p>
          </p:txBody>
        </p:sp>
      </p:grpSp>
    </p:spTree>
    <p:extLst>
      <p:ext uri="{BB962C8B-B14F-4D97-AF65-F5344CB8AC3E}">
        <p14:creationId xmlns:p14="http://schemas.microsoft.com/office/powerpoint/2010/main" val="42653649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715960"/>
            <a:ext cx="14684498" cy="8715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pPr algn="ctr"/>
            <a:r>
              <a:rPr lang="tr-TR" sz="4000" b="1" dirty="0">
                <a:solidFill>
                  <a:srgbClr val="365F91"/>
                </a:solidFill>
                <a:ea typeface="Times New Roman" pitchFamily="18" charset="0"/>
                <a:cs typeface="Times New Roman" pitchFamily="18" charset="0"/>
              </a:rPr>
              <a:t>ALINTI KELİMELERİN YAZILIŞI</a:t>
            </a:r>
          </a:p>
          <a:p>
            <a:pPr>
              <a:spcBef>
                <a:spcPts val="1200"/>
              </a:spcBef>
            </a:pPr>
            <a:r>
              <a:rPr lang="tr-TR" sz="2800" dirty="0" smtClean="0"/>
              <a:t>	Alıntı </a:t>
            </a:r>
            <a:r>
              <a:rPr lang="tr-TR" sz="2800" dirty="0"/>
              <a:t>kelimelerin yazılışlarıyla ilgili bazı noktalar aşa­ğıda gösterilmiştir:</a:t>
            </a:r>
          </a:p>
          <a:p>
            <a:pPr>
              <a:spcBef>
                <a:spcPts val="1200"/>
              </a:spcBef>
            </a:pPr>
            <a:r>
              <a:rPr lang="tr-TR" sz="2800" b="1" dirty="0"/>
              <a:t>1. </a:t>
            </a:r>
            <a:r>
              <a:rPr lang="tr-TR" sz="2800" dirty="0"/>
              <a:t>Çift ünsüz harfle başlayan Batı kökenli alıntılar, ünsüzler arasına ünlü konulmadan yazılır:</a:t>
            </a:r>
            <a:r>
              <a:rPr lang="tr-TR" sz="2800" i="1" dirty="0"/>
              <a:t> francala, gram, gramer, gramofon, grup, Hristiyan, kral, kredi, kritik, plan, pratik, problem, profesör, program, proje, propaganda, pro­tein, prova, psikoloji, slogan, snop, spiker, spor, staj, stil, stüdyo, trafik, tren, triptik</a:t>
            </a:r>
            <a:r>
              <a:rPr lang="tr-TR" sz="2800" dirty="0"/>
              <a:t> vb.</a:t>
            </a:r>
          </a:p>
          <a:p>
            <a:pPr>
              <a:spcBef>
                <a:spcPts val="1200"/>
              </a:spcBef>
            </a:pPr>
            <a:r>
              <a:rPr lang="tr-TR" sz="2800" dirty="0" smtClean="0"/>
              <a:t>	Bu </a:t>
            </a:r>
            <a:r>
              <a:rPr lang="tr-TR" sz="2800" dirty="0"/>
              <a:t>tür birkaç alıntıda, söz başında veya iki ünsüz arasında bir ünlü türemiştir. Bu ünlü söylenişte de yazılışta da gösterilir:</a:t>
            </a:r>
            <a:r>
              <a:rPr lang="tr-TR" sz="2800" i="1" dirty="0"/>
              <a:t> iskar­pin, iskele, iskelet, istasyon, istatistik, kulüp</a:t>
            </a:r>
            <a:r>
              <a:rPr lang="tr-TR" sz="2800" dirty="0"/>
              <a:t> vb.</a:t>
            </a:r>
          </a:p>
          <a:p>
            <a:pPr>
              <a:spcBef>
                <a:spcPts val="1200"/>
              </a:spcBef>
            </a:pPr>
            <a:r>
              <a:rPr lang="tr-TR" sz="2800" b="1" dirty="0"/>
              <a:t>2. </a:t>
            </a:r>
            <a:r>
              <a:rPr lang="tr-TR" sz="2800" dirty="0"/>
              <a:t>İçinde yan yana iki veya daha fazla ünsüz bulunan Batı kökenli alıntılar, ünsüzler arasına ünlü konmadan yazılır: </a:t>
            </a:r>
            <a:r>
              <a:rPr lang="tr-TR" sz="2800" i="1" dirty="0"/>
              <a:t>alafranga, apartman, biyografi, elektrik, gangster, kilogram, orkestra, paragraf, tel­graf</a:t>
            </a:r>
            <a:r>
              <a:rPr lang="tr-TR" sz="2800" dirty="0"/>
              <a:t> vb.</a:t>
            </a:r>
          </a:p>
          <a:p>
            <a:pPr>
              <a:spcBef>
                <a:spcPts val="1200"/>
              </a:spcBef>
            </a:pPr>
            <a:r>
              <a:rPr lang="tr-TR" sz="2800" b="1" dirty="0"/>
              <a:t>3. </a:t>
            </a:r>
            <a:r>
              <a:rPr lang="tr-TR" sz="2800" dirty="0"/>
              <a:t>İki ünsüzle biten Batı kökenli alıntılar, ünsüzler arasına ünlü konmadan yazılır: </a:t>
            </a:r>
            <a:r>
              <a:rPr lang="tr-TR" sz="2800" i="1" dirty="0"/>
              <a:t>film, form, lüks, modern, natürmort, psikiyatr, seks, slayt, teyp</a:t>
            </a:r>
            <a:r>
              <a:rPr lang="tr-TR" sz="2800" dirty="0"/>
              <a:t> vb.</a:t>
            </a:r>
          </a:p>
          <a:p>
            <a:pPr>
              <a:spcBef>
                <a:spcPts val="1200"/>
              </a:spcBef>
            </a:pPr>
            <a:r>
              <a:rPr lang="tr-TR" sz="2800" b="1" dirty="0"/>
              <a:t>4. </a:t>
            </a:r>
            <a:r>
              <a:rPr lang="tr-TR" sz="2800" dirty="0"/>
              <a:t>Batı kökenli alıntıların içindeki ve sonundaki </a:t>
            </a:r>
            <a:r>
              <a:rPr lang="tr-TR" sz="2800" i="1" dirty="0"/>
              <a:t>g</a:t>
            </a:r>
            <a:r>
              <a:rPr lang="tr-TR" sz="2800" dirty="0"/>
              <a:t> ünsüzleri olduğu gibi korunur: </a:t>
            </a:r>
            <a:r>
              <a:rPr lang="tr-TR" sz="2800" i="1" dirty="0"/>
              <a:t>biyografi, diyagram, dogma, magma, monografi, paragraf, program; arkeolog, demagog, diyalog, filolog, jeolog, katalog, monolog, psikolog, ürolog</a:t>
            </a:r>
            <a:r>
              <a:rPr lang="tr-TR" sz="2800" dirty="0"/>
              <a:t> vb.</a:t>
            </a:r>
          </a:p>
          <a:p>
            <a:pPr>
              <a:spcBef>
                <a:spcPts val="1200"/>
              </a:spcBef>
            </a:pPr>
            <a:r>
              <a:rPr lang="tr-TR" sz="2800" dirty="0" smtClean="0"/>
              <a:t>	Ancak</a:t>
            </a:r>
            <a:r>
              <a:rPr lang="tr-TR" sz="2800" dirty="0"/>
              <a:t> </a:t>
            </a:r>
            <a:r>
              <a:rPr lang="tr-TR" sz="2800" i="1" dirty="0"/>
              <a:t>fotoğraf</a:t>
            </a:r>
            <a:r>
              <a:rPr lang="tr-TR" sz="2800" dirty="0"/>
              <a:t> ve </a:t>
            </a:r>
            <a:r>
              <a:rPr lang="tr-TR" sz="2800" i="1" dirty="0"/>
              <a:t>topoğraf</a:t>
            </a:r>
            <a:r>
              <a:rPr lang="tr-TR" sz="2800" dirty="0"/>
              <a:t> kelimelerinde </a:t>
            </a:r>
            <a:r>
              <a:rPr lang="tr-TR" sz="2800" i="1" dirty="0"/>
              <a:t>g’</a:t>
            </a:r>
            <a:r>
              <a:rPr lang="tr-TR" sz="2800" dirty="0"/>
              <a:t>ler, </a:t>
            </a:r>
            <a:r>
              <a:rPr lang="tr-TR" sz="2800" i="1" dirty="0"/>
              <a:t>ğ</a:t>
            </a:r>
            <a:r>
              <a:rPr lang="tr-TR" sz="2800" dirty="0"/>
              <a:t>’ye döner.</a:t>
            </a:r>
          </a:p>
        </p:txBody>
      </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solidFill>
                  <a:schemeClr val="bg1"/>
                </a:solidFill>
              </a:rPr>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grpSp>
        <p:nvGrpSpPr>
          <p:cNvPr id="28" name="Group 16"/>
          <p:cNvGrpSpPr/>
          <p:nvPr/>
        </p:nvGrpSpPr>
        <p:grpSpPr>
          <a:xfrm>
            <a:off x="17262707" y="4038183"/>
            <a:ext cx="1337706" cy="6455075"/>
            <a:chOff x="0" y="0"/>
            <a:chExt cx="1783607" cy="8606767"/>
          </a:xfrm>
        </p:grpSpPr>
        <p:pic>
          <p:nvPicPr>
            <p:cNvPr id="29"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30" name="TextBox 18"/>
            <p:cNvSpPr txBox="1"/>
            <p:nvPr/>
          </p:nvSpPr>
          <p:spPr>
            <a:xfrm rot="-5400000">
              <a:off x="-3188762" y="4242106"/>
              <a:ext cx="8151606" cy="577715"/>
            </a:xfrm>
            <a:prstGeom prst="rect">
              <a:avLst/>
            </a:prstGeom>
          </p:spPr>
          <p:txBody>
            <a:bodyPr lIns="0" tIns="0" rIns="0" bIns="0" rtlCol="0" anchor="t">
              <a:spAutoFit/>
            </a:bodyPr>
            <a:lstStyle/>
            <a:p>
              <a:pPr algn="ctr">
                <a:lnSpc>
                  <a:spcPts val="2800"/>
                </a:lnSpc>
              </a:pPr>
              <a:r>
                <a:rPr lang="en-US" sz="2800">
                  <a:solidFill>
                    <a:srgbClr val="FFFFFF">
                      <a:alpha val="60000"/>
                    </a:srgbClr>
                  </a:solidFill>
                  <a:latin typeface="Lato Heavy"/>
                </a:rPr>
                <a:t>Alıntı Kelimelerin Yazılışı</a:t>
              </a:r>
            </a:p>
          </p:txBody>
        </p:sp>
        <p:sp>
          <p:nvSpPr>
            <p:cNvPr id="31"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7</a:t>
              </a:r>
            </a:p>
          </p:txBody>
        </p:sp>
      </p:grpSp>
    </p:spTree>
    <p:extLst>
      <p:ext uri="{BB962C8B-B14F-4D97-AF65-F5344CB8AC3E}">
        <p14:creationId xmlns:p14="http://schemas.microsoft.com/office/powerpoint/2010/main" val="2672054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4"/>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7" name="TextBox 17"/>
          <p:cNvSpPr txBox="1"/>
          <p:nvPr/>
        </p:nvSpPr>
        <p:spPr>
          <a:xfrm>
            <a:off x="3186113" y="744855"/>
            <a:ext cx="7253287" cy="9728304"/>
          </a:xfrm>
          <a:prstGeom prst="rect">
            <a:avLst/>
          </a:prstGeom>
        </p:spPr>
        <p:txBody>
          <a:bodyPr wrap="square" lIns="0" tIns="0" rIns="0" bIns="0" rtlCol="0" anchor="t">
            <a:spAutoFit/>
          </a:bodyPr>
          <a:lstStyle/>
          <a:p>
            <a:pPr algn="ctr"/>
            <a:r>
              <a:rPr lang="tr-TR" sz="4000" b="1" dirty="0" bmk="">
                <a:solidFill>
                  <a:srgbClr val="365F91"/>
                </a:solidFill>
                <a:ea typeface="Times New Roman" pitchFamily="18" charset="0"/>
                <a:cs typeface="Times New Roman" pitchFamily="18" charset="0"/>
              </a:rPr>
              <a:t>SES, HARF VE ALFABE</a:t>
            </a:r>
          </a:p>
          <a:p>
            <a:r>
              <a:rPr lang="tr-TR" sz="2400" dirty="0" smtClean="0"/>
              <a:t>	Akciğerlerden </a:t>
            </a:r>
            <a:r>
              <a:rPr lang="tr-TR" sz="2400" dirty="0"/>
              <a:t>gelen havanın ses yolunda oluşturduğu titreşime </a:t>
            </a:r>
            <a:r>
              <a:rPr lang="tr-TR" sz="2400" b="1" i="1" dirty="0"/>
              <a:t>ses </a:t>
            </a:r>
            <a:r>
              <a:rPr lang="tr-TR" sz="2400" dirty="0"/>
              <a:t>denir. Ses, dilin işlevli en küçük birimidir. </a:t>
            </a:r>
            <a:r>
              <a:rPr lang="tr-TR" sz="2400" b="1" i="1" dirty="0"/>
              <a:t>Harf</a:t>
            </a:r>
            <a:r>
              <a:rPr lang="tr-TR" sz="2400" dirty="0"/>
              <a:t> ise sesin yazıdaki karşılığıdır.</a:t>
            </a:r>
          </a:p>
          <a:p>
            <a:r>
              <a:rPr lang="tr-TR" sz="2400" dirty="0" smtClean="0"/>
              <a:t>	Bir </a:t>
            </a:r>
            <a:r>
              <a:rPr lang="tr-TR" sz="2400" dirty="0"/>
              <a:t>dildeki harflerin belirli bir sıraya dizilmiş bütününe </a:t>
            </a:r>
            <a:r>
              <a:rPr lang="tr-TR" sz="2400" b="1" i="1" dirty="0"/>
              <a:t>alfabe</a:t>
            </a:r>
            <a:r>
              <a:rPr lang="tr-TR" sz="2400" dirty="0"/>
              <a:t> de­nir.</a:t>
            </a:r>
          </a:p>
          <a:p>
            <a:r>
              <a:rPr lang="tr-TR" sz="2400" dirty="0" smtClean="0"/>
              <a:t>	Türk </a:t>
            </a:r>
            <a:r>
              <a:rPr lang="tr-TR" sz="2400" dirty="0"/>
              <a:t>alfabesi, Latin harfleri esas alınarak 1.XI.1928 gün ve </a:t>
            </a:r>
            <a:r>
              <a:rPr lang="tr-TR" sz="2400" dirty="0" smtClean="0"/>
              <a:t>1353 </a:t>
            </a:r>
            <a:r>
              <a:rPr lang="tr-TR" sz="2400" dirty="0"/>
              <a:t>sayılı “Türk Harflerinin Kabul ve Tatbiki Hakkında Kanun” ile </a:t>
            </a:r>
            <a:r>
              <a:rPr lang="tr-TR" sz="2400" dirty="0" smtClean="0"/>
              <a:t>kabul </a:t>
            </a:r>
            <a:r>
              <a:rPr lang="tr-TR" sz="2400" dirty="0"/>
              <a:t>edilmiştir. Bu Kanun’a göre Türk alfabe­sinde 29 harf bulunmaktadır.*</a:t>
            </a:r>
          </a:p>
          <a:p>
            <a:r>
              <a:rPr lang="tr-TR" sz="2400" dirty="0"/>
              <a:t>Türk alfabesindeki harflerin sıra sayıları, adları, kitap ve el yazısı biçimleri </a:t>
            </a:r>
            <a:r>
              <a:rPr lang="tr-TR" sz="2400" dirty="0" smtClean="0"/>
              <a:t>ile </a:t>
            </a:r>
            <a:r>
              <a:rPr lang="tr-TR" sz="2400" dirty="0"/>
              <a:t>kodları</a:t>
            </a:r>
            <a:r>
              <a:rPr lang="tr-TR" sz="2400" dirty="0" smtClean="0"/>
              <a:t>** belirtilmiştir</a:t>
            </a:r>
            <a:r>
              <a:rPr lang="tr-TR" sz="2400" dirty="0"/>
              <a:t>:</a:t>
            </a:r>
          </a:p>
          <a:p>
            <a:r>
              <a:rPr lang="tr-TR" sz="2400" dirty="0"/>
              <a:t> </a:t>
            </a:r>
          </a:p>
          <a:p>
            <a:r>
              <a:rPr lang="tr-TR" sz="2400" dirty="0"/>
              <a:t> </a:t>
            </a:r>
          </a:p>
          <a:p>
            <a:r>
              <a:rPr lang="tr-TR" sz="2400" dirty="0"/>
              <a:t> </a:t>
            </a:r>
          </a:p>
          <a:p>
            <a:r>
              <a:rPr lang="tr-TR" sz="2400" dirty="0"/>
              <a:t> </a:t>
            </a:r>
          </a:p>
          <a:p>
            <a:r>
              <a:rPr lang="tr-TR" sz="2400" dirty="0"/>
              <a:t>  </a:t>
            </a:r>
            <a:endParaRPr lang="tr-TR" sz="2400" dirty="0" smtClean="0"/>
          </a:p>
          <a:p>
            <a:endParaRPr lang="tr-TR" sz="2400" dirty="0"/>
          </a:p>
          <a:p>
            <a:endParaRPr lang="tr-TR" sz="2400" dirty="0" smtClean="0"/>
          </a:p>
          <a:p>
            <a:endParaRPr lang="tr-TR" sz="2400" dirty="0"/>
          </a:p>
          <a:p>
            <a:r>
              <a:rPr lang="tr-TR" sz="2400" dirty="0"/>
              <a:t>  </a:t>
            </a:r>
            <a:endParaRPr lang="tr-TR" sz="2400" dirty="0" smtClean="0"/>
          </a:p>
          <a:p>
            <a:r>
              <a:rPr lang="tr-TR" sz="2400" dirty="0" smtClean="0"/>
              <a:t> </a:t>
            </a:r>
            <a:r>
              <a:rPr lang="tr-TR" sz="1600" dirty="0" smtClean="0"/>
              <a:t>* Kanun’da önce “i” sonra “ı” belirtilmişse de yaygın ve yerleşmiş olan sıraya göre önce “ı” sonra “i” gelmektedir.</a:t>
            </a:r>
          </a:p>
          <a:p>
            <a:r>
              <a:rPr lang="tr-TR" sz="1600" dirty="0" smtClean="0"/>
              <a:t>**</a:t>
            </a:r>
            <a:r>
              <a:rPr lang="tr-TR" sz="1600" dirty="0"/>
              <a:t> </a:t>
            </a:r>
            <a:r>
              <a:rPr lang="tr-TR" sz="1600" i="1" dirty="0"/>
              <a:t>Türk Kodlama Sistemi</a:t>
            </a:r>
            <a:r>
              <a:rPr lang="tr-TR" sz="1600" dirty="0"/>
              <a:t>, ilgili kurum ve kuruluşlarla bilim adamlarının görüşleri alınarak TDK İmla Kılavuzu Çalışma Grubu tarafından 8 Ocak 2004 günü belirlenmiş ve TSE tarafından Nisan 2005/TS 13148 numaralı belge ile ölçünlü (standart) hâle getirilmiştir.</a:t>
            </a:r>
          </a:p>
          <a:p>
            <a:pPr algn="just">
              <a:lnSpc>
                <a:spcPts val="2940"/>
              </a:lnSpc>
            </a:pPr>
            <a:r>
              <a:rPr lang="en-US" sz="1600" dirty="0" smtClean="0">
                <a:solidFill>
                  <a:srgbClr val="000000"/>
                </a:solidFill>
                <a:latin typeface="Arimo"/>
              </a:rPr>
              <a:t> </a:t>
            </a:r>
            <a:endParaRPr lang="en-US" sz="1600" dirty="0">
              <a:solidFill>
                <a:srgbClr val="000000"/>
              </a:solidFill>
              <a:latin typeface="Arimo"/>
            </a:endParaRPr>
          </a:p>
        </p:txBody>
      </p:sp>
      <p:pic>
        <p:nvPicPr>
          <p:cNvPr id="18" name="Resim 17" descr="clip_image001_0004"/>
          <p:cNvPicPr/>
          <p:nvPr/>
        </p:nvPicPr>
        <p:blipFill>
          <a:blip r:embed="rId5">
            <a:extLst>
              <a:ext uri="{28A0092B-C50C-407E-A947-70E740481C1C}">
                <a14:useLocalDpi xmlns:a14="http://schemas.microsoft.com/office/drawing/2010/main" val="0"/>
              </a:ext>
            </a:extLst>
          </a:blip>
          <a:srcRect/>
          <a:stretch>
            <a:fillRect/>
          </a:stretch>
        </p:blipFill>
        <p:spPr bwMode="auto">
          <a:xfrm>
            <a:off x="10591800" y="827692"/>
            <a:ext cx="6553200" cy="9011466"/>
          </a:xfrm>
          <a:prstGeom prst="rect">
            <a:avLst/>
          </a:prstGeom>
          <a:noFill/>
          <a:ln>
            <a:noFill/>
          </a:ln>
        </p:spPr>
      </p:pic>
      <p:grpSp>
        <p:nvGrpSpPr>
          <p:cNvPr id="22" name="Group 16"/>
          <p:cNvGrpSpPr/>
          <p:nvPr/>
        </p:nvGrpSpPr>
        <p:grpSpPr>
          <a:xfrm>
            <a:off x="17262707" y="385562"/>
            <a:ext cx="1337706" cy="4473150"/>
            <a:chOff x="0" y="123825"/>
            <a:chExt cx="1783607" cy="5964199"/>
          </a:xfrm>
        </p:grpSpPr>
        <p:pic>
          <p:nvPicPr>
            <p:cNvPr id="23" name="Picture 17"/>
            <p:cNvPicPr>
              <a:picLocks noChangeAspect="1"/>
            </p:cNvPicPr>
            <p:nvPr/>
          </p:nvPicPr>
          <p:blipFill>
            <a:blip r:embed="rId6">
              <a:alphaModFix amt="60000"/>
            </a:blip>
            <a:srcRect l="521" t="13386"/>
            <a:stretch>
              <a:fillRect/>
            </a:stretch>
          </p:blipFill>
          <p:spPr>
            <a:xfrm rot="5400000">
              <a:off x="152216" y="267054"/>
              <a:ext cx="1276856" cy="1111730"/>
            </a:xfrm>
            <a:prstGeom prst="rect">
              <a:avLst/>
            </a:prstGeom>
          </p:spPr>
        </p:pic>
        <p:sp>
          <p:nvSpPr>
            <p:cNvPr id="24" name="TextBox 18"/>
            <p:cNvSpPr txBox="1"/>
            <p:nvPr/>
          </p:nvSpPr>
          <p:spPr>
            <a:xfrm rot="16200000">
              <a:off x="-1350556" y="3582842"/>
              <a:ext cx="4531600" cy="478764"/>
            </a:xfrm>
            <a:prstGeom prst="rect">
              <a:avLst/>
            </a:prstGeom>
          </p:spPr>
          <p:txBody>
            <a:bodyPr lIns="0" tIns="0" rIns="0" bIns="0" rtlCol="0" anchor="t">
              <a:spAutoFit/>
            </a:bodyPr>
            <a:lstStyle/>
            <a:p>
              <a:pPr algn="ctr">
                <a:lnSpc>
                  <a:spcPts val="2800"/>
                </a:lnSpc>
              </a:pPr>
              <a:r>
                <a:rPr lang="en-US" sz="2800" dirty="0" err="1">
                  <a:solidFill>
                    <a:srgbClr val="FFFFFF">
                      <a:alpha val="60000"/>
                    </a:srgbClr>
                  </a:solidFill>
                  <a:latin typeface="Lato Heavy"/>
                </a:rPr>
                <a:t>Ses</a:t>
              </a:r>
              <a:r>
                <a:rPr lang="en-US" sz="2800" dirty="0">
                  <a:solidFill>
                    <a:srgbClr val="FFFFFF">
                      <a:alpha val="60000"/>
                    </a:srgbClr>
                  </a:solidFill>
                  <a:latin typeface="Lato Heavy"/>
                </a:rPr>
                <a:t>, </a:t>
              </a:r>
              <a:r>
                <a:rPr lang="en-US" sz="2800" dirty="0" smtClean="0">
                  <a:solidFill>
                    <a:srgbClr val="FFFFFF">
                      <a:alpha val="60000"/>
                    </a:srgbClr>
                  </a:solidFill>
                  <a:latin typeface="Lato Heavy"/>
                </a:rPr>
                <a:t>H</a:t>
              </a:r>
              <a:r>
                <a:rPr lang="tr-TR" sz="2800" dirty="0" smtClean="0">
                  <a:solidFill>
                    <a:srgbClr val="FFFFFF">
                      <a:alpha val="60000"/>
                    </a:srgbClr>
                  </a:solidFill>
                  <a:latin typeface="Lato Heavy"/>
                </a:rPr>
                <a:t>a</a:t>
              </a:r>
              <a:r>
                <a:rPr lang="en-US" sz="2800" dirty="0" err="1" smtClean="0">
                  <a:solidFill>
                    <a:srgbClr val="FFFFFF">
                      <a:alpha val="60000"/>
                    </a:srgbClr>
                  </a:solidFill>
                  <a:latin typeface="Lato Heavy"/>
                </a:rPr>
                <a:t>rf</a:t>
              </a:r>
              <a:r>
                <a:rPr lang="en-US" sz="2800" dirty="0" smtClean="0">
                  <a:solidFill>
                    <a:srgbClr val="FFFFFF">
                      <a:alpha val="60000"/>
                    </a:srgbClr>
                  </a:solidFill>
                  <a:latin typeface="Lato Heavy"/>
                </a:rPr>
                <a:t> </a:t>
              </a:r>
              <a:r>
                <a:rPr lang="en-US" sz="2800" dirty="0" err="1">
                  <a:solidFill>
                    <a:srgbClr val="FFFFFF">
                      <a:alpha val="60000"/>
                    </a:srgbClr>
                  </a:solidFill>
                  <a:latin typeface="Lato Heavy"/>
                </a:rPr>
                <a:t>ve</a:t>
              </a:r>
              <a:r>
                <a:rPr lang="en-US" sz="2800" dirty="0">
                  <a:solidFill>
                    <a:srgbClr val="FFFFFF">
                      <a:alpha val="60000"/>
                    </a:srgbClr>
                  </a:solidFill>
                  <a:latin typeface="Lato Heavy"/>
                </a:rPr>
                <a:t> </a:t>
              </a:r>
              <a:r>
                <a:rPr lang="en-US" sz="2800" dirty="0" err="1">
                  <a:solidFill>
                    <a:srgbClr val="FFFFFF">
                      <a:alpha val="60000"/>
                    </a:srgbClr>
                  </a:solidFill>
                  <a:latin typeface="Lato Heavy"/>
                </a:rPr>
                <a:t>Alfabe</a:t>
              </a:r>
              <a:endParaRPr lang="en-US" sz="2800" dirty="0">
                <a:solidFill>
                  <a:srgbClr val="FFFFFF">
                    <a:alpha val="60000"/>
                  </a:srgbClr>
                </a:solidFill>
                <a:latin typeface="Lato Heavy"/>
              </a:endParaRPr>
            </a:p>
          </p:txBody>
        </p:sp>
        <p:sp>
          <p:nvSpPr>
            <p:cNvPr id="25" name="TextBox 19"/>
            <p:cNvSpPr txBox="1"/>
            <p:nvPr/>
          </p:nvSpPr>
          <p:spPr>
            <a:xfrm>
              <a:off x="0" y="123825"/>
              <a:ext cx="1783607" cy="1172422"/>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1</a:t>
              </a:r>
            </a:p>
          </p:txBody>
        </p:sp>
      </p:grpSp>
      <p:sp>
        <p:nvSpPr>
          <p:cNvPr id="26"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t>1. SES, </a:t>
            </a:r>
            <a:r>
              <a:rPr lang="tr-TR" sz="1100" b="1" i="1" dirty="0"/>
              <a:t>HARF VE </a:t>
            </a:r>
            <a:r>
              <a:rPr lang="tr-TR" sz="1100" b="1" i="1" dirty="0" smtClean="0"/>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solidFill>
                  <a:schemeClr val="bg1"/>
                </a:solidFill>
              </a:rPr>
              <a:t>   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solidFill>
                  <a:schemeClr val="bg1"/>
                </a:solidFill>
              </a:rPr>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solidFill>
                  <a:schemeClr val="bg1"/>
                </a:solidFill>
              </a:rPr>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2270233"/>
            <a:ext cx="14684498" cy="5606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r>
              <a:rPr lang="tr-TR" sz="2800" dirty="0" smtClean="0"/>
              <a:t>	Alıntı </a:t>
            </a:r>
            <a:r>
              <a:rPr lang="tr-TR" sz="2800" dirty="0"/>
              <a:t>Aşağıdaki durumlarda Batı kökenli kelimeler özgün biçimleri ile ya­zılırlar:</a:t>
            </a:r>
          </a:p>
          <a:p>
            <a:pPr>
              <a:spcBef>
                <a:spcPts val="1200"/>
              </a:spcBef>
            </a:pPr>
            <a:r>
              <a:rPr lang="tr-TR" sz="2800" b="1" dirty="0"/>
              <a:t>1. </a:t>
            </a:r>
            <a:r>
              <a:rPr lang="tr-TR" sz="2800" dirty="0"/>
              <a:t>Bilim, sanat ve uzmanlık dallarında kullanılan bazı terimler: </a:t>
            </a:r>
            <a:r>
              <a:rPr lang="tr-TR" sz="2800" i="1" dirty="0"/>
              <a:t>andante </a:t>
            </a:r>
            <a:r>
              <a:rPr lang="tr-TR" sz="2800" dirty="0"/>
              <a:t>(müzik)</a:t>
            </a:r>
            <a:r>
              <a:rPr lang="tr-TR" sz="2800" i="1" dirty="0"/>
              <a:t>, </a:t>
            </a:r>
            <a:r>
              <a:rPr lang="tr-TR" sz="2800" i="1" dirty="0" err="1"/>
              <a:t>cuprum</a:t>
            </a:r>
            <a:r>
              <a:rPr lang="tr-TR" sz="2800" i="1" dirty="0"/>
              <a:t> </a:t>
            </a:r>
            <a:r>
              <a:rPr lang="tr-TR" sz="2800" dirty="0"/>
              <a:t>(kimya)</a:t>
            </a:r>
            <a:r>
              <a:rPr lang="tr-TR" sz="2800" i="1" dirty="0"/>
              <a:t>, deseptyl </a:t>
            </a:r>
            <a:r>
              <a:rPr lang="tr-TR" sz="2800" dirty="0"/>
              <a:t>(eczacılık)</a:t>
            </a:r>
            <a:r>
              <a:rPr lang="tr-TR" sz="2800" i="1" dirty="0"/>
              <a:t>, quercus, terminus technicus </a:t>
            </a:r>
            <a:r>
              <a:rPr lang="tr-TR" sz="2800" dirty="0"/>
              <a:t>(teknik terim) vb.</a:t>
            </a:r>
          </a:p>
          <a:p>
            <a:pPr>
              <a:spcBef>
                <a:spcPts val="1200"/>
              </a:spcBef>
            </a:pPr>
            <a:r>
              <a:rPr lang="tr-TR" sz="2800" b="1" dirty="0"/>
              <a:t>2. </a:t>
            </a:r>
            <a:r>
              <a:rPr lang="tr-TR" sz="2800" dirty="0"/>
              <a:t>Latin yazı sistemini kullanan dillerden alınma deyim ve sözler: </a:t>
            </a:r>
            <a:r>
              <a:rPr lang="tr-TR" sz="2800" i="1" dirty="0" err="1"/>
              <a:t>Veni</a:t>
            </a:r>
            <a:r>
              <a:rPr lang="tr-TR" sz="2800" i="1" dirty="0"/>
              <a:t>, </a:t>
            </a:r>
            <a:r>
              <a:rPr lang="tr-TR" sz="2800" i="1" dirty="0" err="1"/>
              <a:t>vidi</a:t>
            </a:r>
            <a:r>
              <a:rPr lang="tr-TR" sz="2800" i="1" dirty="0"/>
              <a:t>, </a:t>
            </a:r>
            <a:r>
              <a:rPr lang="tr-TR" sz="2800" i="1" dirty="0" err="1"/>
              <a:t>vici</a:t>
            </a:r>
            <a:r>
              <a:rPr lang="tr-TR" sz="2800" i="1" dirty="0"/>
              <a:t> </a:t>
            </a:r>
            <a:r>
              <a:rPr lang="tr-TR" sz="2800" dirty="0"/>
              <a:t>(Geldim, gördüm, yendim.)</a:t>
            </a:r>
            <a:r>
              <a:rPr lang="tr-TR" sz="2800" i="1" dirty="0"/>
              <a:t>; </a:t>
            </a:r>
            <a:r>
              <a:rPr lang="tr-TR" sz="2800" i="1" dirty="0" err="1"/>
              <a:t>conditio</a:t>
            </a:r>
            <a:r>
              <a:rPr lang="tr-TR" sz="2800" i="1" dirty="0"/>
              <a:t> sine </a:t>
            </a:r>
            <a:r>
              <a:rPr lang="tr-TR" sz="2800" i="1" dirty="0" err="1"/>
              <a:t>qua</a:t>
            </a:r>
            <a:r>
              <a:rPr lang="tr-TR" sz="2800" i="1" dirty="0"/>
              <a:t> </a:t>
            </a:r>
            <a:r>
              <a:rPr lang="tr-TR" sz="2800" i="1" dirty="0" err="1"/>
              <a:t>non</a:t>
            </a:r>
            <a:r>
              <a:rPr lang="tr-TR" sz="2800" dirty="0"/>
              <a:t> (Olmazsa olmaz.)</a:t>
            </a:r>
            <a:r>
              <a:rPr lang="tr-TR" sz="2800" i="1" dirty="0"/>
              <a:t>; </a:t>
            </a:r>
            <a:r>
              <a:rPr lang="tr-TR" sz="2800" i="1" dirty="0" err="1"/>
              <a:t>eppur</a:t>
            </a:r>
            <a:r>
              <a:rPr lang="tr-TR" sz="2800" i="1" dirty="0"/>
              <a:t> si </a:t>
            </a:r>
            <a:r>
              <a:rPr lang="tr-TR" sz="2800" i="1" dirty="0" err="1"/>
              <a:t>muove</a:t>
            </a:r>
            <a:r>
              <a:rPr lang="tr-TR" sz="2800" dirty="0"/>
              <a:t> (Dünya her şeye rağmen dönüyor.)</a:t>
            </a:r>
            <a:r>
              <a:rPr lang="tr-TR" sz="2800" i="1" dirty="0"/>
              <a:t>; </a:t>
            </a:r>
            <a:r>
              <a:rPr lang="tr-TR" sz="2800" i="1" dirty="0" err="1"/>
              <a:t>to</a:t>
            </a:r>
            <a:r>
              <a:rPr lang="tr-TR" sz="2800" i="1" dirty="0"/>
              <a:t> be </a:t>
            </a:r>
            <a:r>
              <a:rPr lang="tr-TR" sz="2800" i="1" dirty="0" err="1"/>
              <a:t>or</a:t>
            </a:r>
            <a:r>
              <a:rPr lang="tr-TR" sz="2800" i="1" dirty="0"/>
              <a:t> not </a:t>
            </a:r>
            <a:r>
              <a:rPr lang="tr-TR" sz="2800" i="1" dirty="0" err="1"/>
              <a:t>to</a:t>
            </a:r>
            <a:r>
              <a:rPr lang="tr-TR" sz="2800" i="1" dirty="0"/>
              <a:t> be </a:t>
            </a:r>
            <a:r>
              <a:rPr lang="tr-TR" sz="2800" dirty="0"/>
              <a:t>(olmak veya olmamak)</a:t>
            </a:r>
            <a:r>
              <a:rPr lang="tr-TR" sz="2800" i="1" dirty="0"/>
              <a:t>; </a:t>
            </a:r>
            <a:r>
              <a:rPr lang="tr-TR" sz="2800" i="1" dirty="0" err="1"/>
              <a:t>l’art</a:t>
            </a:r>
            <a:r>
              <a:rPr lang="tr-TR" sz="2800" i="1" dirty="0"/>
              <a:t> </a:t>
            </a:r>
            <a:r>
              <a:rPr lang="tr-TR" sz="2800" i="1" dirty="0" err="1"/>
              <a:t>pour</a:t>
            </a:r>
            <a:r>
              <a:rPr lang="tr-TR" sz="2800" i="1" dirty="0"/>
              <a:t> </a:t>
            </a:r>
            <a:r>
              <a:rPr lang="tr-TR" sz="2800" i="1" dirty="0" err="1"/>
              <a:t>l’art</a:t>
            </a:r>
            <a:r>
              <a:rPr lang="tr-TR" sz="2800" i="1" dirty="0"/>
              <a:t> </a:t>
            </a:r>
            <a:r>
              <a:rPr lang="tr-TR" sz="2800" dirty="0"/>
              <a:t>(Sanat </a:t>
            </a:r>
            <a:r>
              <a:rPr lang="tr-TR" sz="2800" dirty="0" err="1"/>
              <a:t>sanat</a:t>
            </a:r>
            <a:r>
              <a:rPr lang="tr-TR" sz="2800" dirty="0"/>
              <a:t> içindir.)</a:t>
            </a:r>
            <a:r>
              <a:rPr lang="tr-TR" sz="2800" i="1" dirty="0"/>
              <a:t>; </a:t>
            </a:r>
            <a:r>
              <a:rPr lang="tr-TR" sz="2800" i="1" dirty="0" err="1"/>
              <a:t>l’Etat</a:t>
            </a:r>
            <a:r>
              <a:rPr lang="tr-TR" sz="2800" i="1" dirty="0"/>
              <a:t> </a:t>
            </a:r>
            <a:r>
              <a:rPr lang="tr-TR" sz="2800" i="1" dirty="0" err="1"/>
              <a:t>c’est</a:t>
            </a:r>
            <a:r>
              <a:rPr lang="tr-TR" sz="2800" i="1" dirty="0"/>
              <a:t> </a:t>
            </a:r>
            <a:r>
              <a:rPr lang="tr-TR" sz="2800" i="1" dirty="0" err="1"/>
              <a:t>moi</a:t>
            </a:r>
            <a:r>
              <a:rPr lang="tr-TR" sz="2800" i="1" dirty="0"/>
              <a:t> </a:t>
            </a:r>
            <a:r>
              <a:rPr lang="tr-TR" sz="2800" dirty="0"/>
              <a:t>(Devlet benim.)</a:t>
            </a:r>
            <a:r>
              <a:rPr lang="tr-TR" sz="2800" i="1" dirty="0"/>
              <a:t>; </a:t>
            </a:r>
            <a:r>
              <a:rPr lang="tr-TR" sz="2800" i="1" dirty="0" err="1"/>
              <a:t>traduttore</a:t>
            </a:r>
            <a:r>
              <a:rPr lang="tr-TR" sz="2800" i="1" dirty="0"/>
              <a:t> </a:t>
            </a:r>
            <a:r>
              <a:rPr lang="tr-TR" sz="2800" i="1" dirty="0" err="1"/>
              <a:t>traditore</a:t>
            </a:r>
            <a:r>
              <a:rPr lang="tr-TR" sz="2800" i="1" dirty="0"/>
              <a:t> </a:t>
            </a:r>
            <a:r>
              <a:rPr lang="tr-TR" sz="2800" dirty="0"/>
              <a:t>(Çevirmen haindir.)</a:t>
            </a:r>
            <a:r>
              <a:rPr lang="tr-TR" sz="2800" i="1" dirty="0"/>
              <a:t>; </a:t>
            </a:r>
            <a:r>
              <a:rPr lang="tr-TR" sz="2800" i="1" dirty="0" err="1"/>
              <a:t>persona</a:t>
            </a:r>
            <a:r>
              <a:rPr lang="tr-TR" sz="2800" i="1" dirty="0"/>
              <a:t> </a:t>
            </a:r>
            <a:r>
              <a:rPr lang="tr-TR" sz="2800" i="1" dirty="0" err="1"/>
              <a:t>non</a:t>
            </a:r>
            <a:r>
              <a:rPr lang="tr-TR" sz="2800" i="1" dirty="0"/>
              <a:t> </a:t>
            </a:r>
            <a:r>
              <a:rPr lang="tr-TR" sz="2800" i="1" dirty="0" err="1"/>
              <a:t>grata</a:t>
            </a:r>
            <a:r>
              <a:rPr lang="tr-TR" sz="2800" i="1" dirty="0"/>
              <a:t> </a:t>
            </a:r>
            <a:r>
              <a:rPr lang="tr-TR" sz="2800" dirty="0"/>
              <a:t>(istenmeyen kişi) vb.</a:t>
            </a:r>
          </a:p>
          <a:p>
            <a:r>
              <a:rPr lang="tr-TR" sz="2800" i="1" dirty="0"/>
              <a:t>Mesele falan değildi öyle,</a:t>
            </a:r>
            <a:endParaRPr lang="tr-TR" sz="2800" dirty="0"/>
          </a:p>
          <a:p>
            <a:r>
              <a:rPr lang="tr-TR" sz="2800" i="1" dirty="0" err="1"/>
              <a:t>To</a:t>
            </a:r>
            <a:r>
              <a:rPr lang="tr-TR" sz="2800" i="1" dirty="0"/>
              <a:t> be </a:t>
            </a:r>
            <a:r>
              <a:rPr lang="tr-TR" sz="2800" i="1" dirty="0" err="1"/>
              <a:t>or</a:t>
            </a:r>
            <a:r>
              <a:rPr lang="tr-TR" sz="2800" i="1" dirty="0"/>
              <a:t> not </a:t>
            </a:r>
            <a:r>
              <a:rPr lang="tr-TR" sz="2800" i="1" dirty="0" err="1"/>
              <a:t>to</a:t>
            </a:r>
            <a:r>
              <a:rPr lang="tr-TR" sz="2800" i="1" dirty="0"/>
              <a:t> be kendisi için;</a:t>
            </a:r>
            <a:endParaRPr lang="tr-TR" sz="2800" dirty="0"/>
          </a:p>
          <a:p>
            <a:r>
              <a:rPr lang="tr-TR" sz="2800" i="1" dirty="0"/>
              <a:t>Bir akşam uyudu;</a:t>
            </a:r>
            <a:endParaRPr lang="tr-TR" sz="2800" dirty="0"/>
          </a:p>
          <a:p>
            <a:r>
              <a:rPr lang="tr-TR" sz="2800" i="1" dirty="0"/>
              <a:t>Uyanmayıverdi. </a:t>
            </a:r>
            <a:r>
              <a:rPr lang="tr-TR" sz="2800" dirty="0"/>
              <a:t>(Orhan Veli Kanık)</a:t>
            </a:r>
          </a:p>
        </p:txBody>
      </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solidFill>
                  <a:schemeClr val="bg1"/>
                </a:solidFill>
              </a:rPr>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grpSp>
        <p:nvGrpSpPr>
          <p:cNvPr id="28" name="Group 16"/>
          <p:cNvGrpSpPr/>
          <p:nvPr/>
        </p:nvGrpSpPr>
        <p:grpSpPr>
          <a:xfrm>
            <a:off x="17262707" y="4038183"/>
            <a:ext cx="1337706" cy="6455075"/>
            <a:chOff x="0" y="0"/>
            <a:chExt cx="1783607" cy="8606767"/>
          </a:xfrm>
        </p:grpSpPr>
        <p:pic>
          <p:nvPicPr>
            <p:cNvPr id="29"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30" name="TextBox 18"/>
            <p:cNvSpPr txBox="1"/>
            <p:nvPr/>
          </p:nvSpPr>
          <p:spPr>
            <a:xfrm rot="-5400000">
              <a:off x="-3188762" y="4242106"/>
              <a:ext cx="8151606" cy="577715"/>
            </a:xfrm>
            <a:prstGeom prst="rect">
              <a:avLst/>
            </a:prstGeom>
          </p:spPr>
          <p:txBody>
            <a:bodyPr lIns="0" tIns="0" rIns="0" bIns="0" rtlCol="0" anchor="t">
              <a:spAutoFit/>
            </a:bodyPr>
            <a:lstStyle/>
            <a:p>
              <a:pPr algn="ctr">
                <a:lnSpc>
                  <a:spcPts val="2800"/>
                </a:lnSpc>
              </a:pPr>
              <a:r>
                <a:rPr lang="en-US" sz="2800">
                  <a:solidFill>
                    <a:srgbClr val="FFFFFF">
                      <a:alpha val="60000"/>
                    </a:srgbClr>
                  </a:solidFill>
                  <a:latin typeface="Lato Heavy"/>
                </a:rPr>
                <a:t>Alıntı Kelimelerin Yazılışı</a:t>
              </a:r>
            </a:p>
          </p:txBody>
        </p:sp>
        <p:sp>
          <p:nvSpPr>
            <p:cNvPr id="31"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7</a:t>
              </a:r>
            </a:p>
          </p:txBody>
        </p:sp>
      </p:grpSp>
    </p:spTree>
    <p:extLst>
      <p:ext uri="{BB962C8B-B14F-4D97-AF65-F5344CB8AC3E}">
        <p14:creationId xmlns:p14="http://schemas.microsoft.com/office/powerpoint/2010/main" val="25213217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808297"/>
            <a:ext cx="14684498" cy="853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pPr algn="ctr"/>
            <a:r>
              <a:rPr lang="tr-TR" sz="4000" b="1" dirty="0" smtClean="0">
                <a:solidFill>
                  <a:srgbClr val="365F91"/>
                </a:solidFill>
                <a:ea typeface="Times New Roman" pitchFamily="18" charset="0"/>
                <a:cs typeface="Times New Roman" pitchFamily="18" charset="0"/>
              </a:rPr>
              <a:t>YABANCI </a:t>
            </a:r>
            <a:r>
              <a:rPr lang="tr-TR" sz="4000" b="1" dirty="0">
                <a:solidFill>
                  <a:srgbClr val="365F91"/>
                </a:solidFill>
                <a:ea typeface="Times New Roman" pitchFamily="18" charset="0"/>
                <a:cs typeface="Times New Roman" pitchFamily="18" charset="0"/>
              </a:rPr>
              <a:t>ÖZEL ADLARIN </a:t>
            </a:r>
            <a:r>
              <a:rPr lang="tr-TR" sz="4000" b="1" dirty="0" smtClean="0">
                <a:solidFill>
                  <a:srgbClr val="365F91"/>
                </a:solidFill>
                <a:ea typeface="Times New Roman" pitchFamily="18" charset="0"/>
                <a:cs typeface="Times New Roman" pitchFamily="18" charset="0"/>
              </a:rPr>
              <a:t>YAZILIŞI</a:t>
            </a:r>
          </a:p>
          <a:p>
            <a:pPr>
              <a:spcBef>
                <a:spcPts val="1200"/>
              </a:spcBef>
            </a:pPr>
            <a:r>
              <a:rPr lang="tr-TR" sz="2800" dirty="0" bmk=""/>
              <a:t>	</a:t>
            </a:r>
            <a:r>
              <a:rPr lang="tr-TR" sz="3600" b="1" dirty="0" smtClean="0" bmk="">
                <a:solidFill>
                  <a:schemeClr val="tx2">
                    <a:lumMod val="75000"/>
                  </a:schemeClr>
                </a:solidFill>
                <a:latin typeface="Calibri" pitchFamily="34" charset="0"/>
                <a:ea typeface="Times New Roman" pitchFamily="18" charset="0"/>
                <a:cs typeface="Calibri" pitchFamily="34" charset="0"/>
              </a:rPr>
              <a:t>Latin Harflerini Kullanan Dillerdeki Özel Adlar</a:t>
            </a:r>
          </a:p>
          <a:p>
            <a:pPr>
              <a:spcBef>
                <a:spcPts val="1200"/>
              </a:spcBef>
            </a:pPr>
            <a:r>
              <a:rPr lang="tr-TR" sz="2800" b="1" dirty="0" smtClean="0"/>
              <a:t>1</a:t>
            </a:r>
            <a:r>
              <a:rPr lang="tr-TR" sz="2800" b="1" dirty="0"/>
              <a:t>.</a:t>
            </a:r>
            <a:r>
              <a:rPr lang="tr-TR" sz="2800" dirty="0"/>
              <a:t> Latin harflerini kullanan dillerdeki özel adlar özgün biçimleriyle yazılır: </a:t>
            </a:r>
            <a:r>
              <a:rPr lang="tr-TR" sz="2800" i="1" dirty="0"/>
              <a:t>Beethoven, Byron, Cervantes, Chopin, Eminescu, Grimm, Horatius, </a:t>
            </a:r>
            <a:r>
              <a:rPr lang="tr-TR" sz="2800" i="1" dirty="0" err="1"/>
              <a:t>Molière</a:t>
            </a:r>
            <a:r>
              <a:rPr lang="tr-TR" sz="2800" i="1" dirty="0"/>
              <a:t>, Puccini, Rousseau, Shakespeare; Bologna, Buenos Aires, Iorga, </a:t>
            </a:r>
            <a:r>
              <a:rPr lang="tr-TR" sz="2800" i="1" dirty="0" err="1"/>
              <a:t>Ile</a:t>
            </a:r>
            <a:r>
              <a:rPr lang="tr-TR" sz="2800" i="1" dirty="0"/>
              <a:t>-de-France, Karlovy Vary, Latium, Loire, Mann, New York, Nice, Rio de Janeiro, Vaasa, Wuppertal</a:t>
            </a:r>
            <a:r>
              <a:rPr lang="tr-TR" sz="2800" dirty="0"/>
              <a:t> vb.</a:t>
            </a:r>
            <a:r>
              <a:rPr lang="tr-TR" sz="2800" i="1" dirty="0"/>
              <a:t> </a:t>
            </a:r>
            <a:r>
              <a:rPr lang="tr-TR" sz="2800" dirty="0"/>
              <a:t>Ancak Batı dillerinde kullanılan adların okunuşları ayraç içinde gösterilebilir: </a:t>
            </a:r>
            <a:r>
              <a:rPr lang="tr-TR" sz="2800" i="1" dirty="0"/>
              <a:t>Shakespeare (</a:t>
            </a:r>
            <a:r>
              <a:rPr lang="tr-TR" sz="2800" i="1" dirty="0" err="1"/>
              <a:t>Şekspir</a:t>
            </a:r>
            <a:r>
              <a:rPr lang="tr-TR" sz="2800" i="1" dirty="0"/>
              <a:t>)</a:t>
            </a:r>
            <a:r>
              <a:rPr lang="tr-TR" sz="2800" dirty="0"/>
              <a:t> vb.</a:t>
            </a:r>
          </a:p>
          <a:p>
            <a:pPr>
              <a:spcBef>
                <a:spcPts val="1200"/>
              </a:spcBef>
            </a:pPr>
            <a:r>
              <a:rPr lang="tr-TR" sz="2800" b="1" dirty="0"/>
              <a:t>2. </a:t>
            </a:r>
            <a:r>
              <a:rPr lang="tr-TR" sz="2800" dirty="0"/>
              <a:t>Eskiden dili­mize yerleşmiş bazı Batı kökenli kişi ve yer adları Türkçe söylenişlerine göre yazılır: </a:t>
            </a:r>
            <a:r>
              <a:rPr lang="tr-TR" sz="2800" i="1" dirty="0"/>
              <a:t>Napolyon, Şarlken, Şarl (Demirbaş Şarl); Atina, Brüksel, Cenevre, Londra, Marsilya, Münih, Paris, Roma, Selânik, Venedik, Viyana, Zürih; Hollanda, Letonya, Lüksemburg</a:t>
            </a:r>
            <a:r>
              <a:rPr lang="tr-TR" sz="2800" dirty="0"/>
              <a:t> vb.</a:t>
            </a:r>
          </a:p>
          <a:p>
            <a:pPr>
              <a:spcBef>
                <a:spcPts val="1200"/>
              </a:spcBef>
            </a:pPr>
            <a:r>
              <a:rPr lang="tr-TR" sz="2800" b="1" dirty="0"/>
              <a:t>3. </a:t>
            </a:r>
            <a:r>
              <a:rPr lang="tr-TR" sz="2800" dirty="0"/>
              <a:t>Yabancı özel adlardan türetilmiş akım adları Türkçe söylenişlerine göre yazılır: </a:t>
            </a:r>
            <a:r>
              <a:rPr lang="tr-TR" sz="2800" i="1" dirty="0" err="1"/>
              <a:t>Dekartçılık</a:t>
            </a:r>
            <a:r>
              <a:rPr lang="tr-TR" sz="2800" i="1" dirty="0"/>
              <a:t>, </a:t>
            </a:r>
            <a:r>
              <a:rPr lang="tr-TR" sz="2800" i="1" dirty="0" err="1"/>
              <a:t>Epikürcülük</a:t>
            </a:r>
            <a:r>
              <a:rPr lang="tr-TR" sz="2800" i="1" dirty="0"/>
              <a:t>, Kalvenci, Kalvencilik, Kalvenizm, Kartezyenizm, Lüterci, Lütercilik, Marksçılık, Marksist, Marksizm</a:t>
            </a:r>
            <a:r>
              <a:rPr lang="tr-TR" sz="2800" dirty="0"/>
              <a:t> vb.</a:t>
            </a:r>
          </a:p>
          <a:p>
            <a:pPr>
              <a:spcBef>
                <a:spcPts val="1200"/>
              </a:spcBef>
            </a:pPr>
            <a:r>
              <a:rPr lang="tr-TR" sz="2800" b="1" dirty="0"/>
              <a:t>4. </a:t>
            </a:r>
            <a:r>
              <a:rPr lang="tr-TR" sz="2800" dirty="0"/>
              <a:t>Ait olduğu dilde ayrı yazılan yer adları Türkçede de ayrı yazılır: </a:t>
            </a:r>
            <a:r>
              <a:rPr lang="tr-TR" sz="2800" i="1" dirty="0"/>
              <a:t>Buenos Aires, Frankfurt am Main, Freiburg im Breisgau, Hyde Park, Mont Blanc, New Orleans, New York, Rio de Janeiro, San Marino, </a:t>
            </a:r>
            <a:r>
              <a:rPr lang="tr-TR" sz="2800" i="1" dirty="0" err="1"/>
              <a:t>Wiener</a:t>
            </a:r>
            <a:r>
              <a:rPr lang="tr-TR" sz="2800" i="1" dirty="0"/>
              <a:t> Neustadt, Titov </a:t>
            </a:r>
            <a:r>
              <a:rPr lang="tr-TR" sz="2800" i="1" dirty="0" err="1"/>
              <a:t>Veles</a:t>
            </a:r>
            <a:r>
              <a:rPr lang="tr-TR" sz="2800" dirty="0"/>
              <a:t> vb.</a:t>
            </a:r>
          </a:p>
          <a:p>
            <a:r>
              <a:rPr lang="tr-TR" sz="2800" dirty="0"/>
              <a:t>      </a:t>
            </a:r>
          </a:p>
        </p:txBody>
      </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solidFill>
                  <a:schemeClr val="bg1"/>
                </a:solidFill>
              </a:rPr>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t>8. YABANCI ÖZEL ADLARIN YAZILIŞI</a:t>
            </a:r>
          </a:p>
          <a:p>
            <a:r>
              <a:rPr lang="tr-TR" sz="1100" dirty="0"/>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grpSp>
        <p:nvGrpSpPr>
          <p:cNvPr id="23" name="Group 16"/>
          <p:cNvGrpSpPr/>
          <p:nvPr/>
        </p:nvGrpSpPr>
        <p:grpSpPr>
          <a:xfrm>
            <a:off x="17262707" y="4266783"/>
            <a:ext cx="1337706" cy="6531275"/>
            <a:chOff x="0" y="0"/>
            <a:chExt cx="1783607" cy="8708367"/>
          </a:xfrm>
        </p:grpSpPr>
        <p:pic>
          <p:nvPicPr>
            <p:cNvPr id="24"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25" name="TextBox 18"/>
            <p:cNvSpPr txBox="1"/>
            <p:nvPr/>
          </p:nvSpPr>
          <p:spPr>
            <a:xfrm rot="-5400000">
              <a:off x="-3188762" y="4343706"/>
              <a:ext cx="8151606" cy="577715"/>
            </a:xfrm>
            <a:prstGeom prst="rect">
              <a:avLst/>
            </a:prstGeom>
          </p:spPr>
          <p:txBody>
            <a:bodyPr lIns="0" tIns="0" rIns="0" bIns="0" rtlCol="0" anchor="t">
              <a:spAutoFit/>
            </a:bodyPr>
            <a:lstStyle/>
            <a:p>
              <a:pPr algn="ctr">
                <a:lnSpc>
                  <a:spcPts val="2800"/>
                </a:lnSpc>
              </a:pPr>
              <a:r>
                <a:rPr lang="en-US" sz="2800">
                  <a:solidFill>
                    <a:srgbClr val="FFFFFF">
                      <a:alpha val="60000"/>
                    </a:srgbClr>
                  </a:solidFill>
                  <a:latin typeface="Lato Heavy"/>
                </a:rPr>
                <a:t>Yabancı Özel Adların Yazılışı</a:t>
              </a:r>
            </a:p>
          </p:txBody>
        </p:sp>
        <p:sp>
          <p:nvSpPr>
            <p:cNvPr id="26"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8</a:t>
              </a:r>
            </a:p>
          </p:txBody>
        </p:sp>
      </p:grpSp>
    </p:spTree>
    <p:extLst>
      <p:ext uri="{BB962C8B-B14F-4D97-AF65-F5344CB8AC3E}">
        <p14:creationId xmlns:p14="http://schemas.microsoft.com/office/powerpoint/2010/main" val="34001852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485133"/>
            <a:ext cx="14684498" cy="9176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r>
              <a:rPr lang="tr-TR" sz="3600" b="1" dirty="0" smtClean="0" bmk="">
                <a:solidFill>
                  <a:schemeClr val="tx2">
                    <a:lumMod val="75000"/>
                  </a:schemeClr>
                </a:solidFill>
                <a:latin typeface="Calibri" pitchFamily="34" charset="0"/>
                <a:ea typeface="Times New Roman" pitchFamily="18" charset="0"/>
                <a:cs typeface="Calibri" pitchFamily="34" charset="0"/>
              </a:rPr>
              <a:t>	Arapça </a:t>
            </a:r>
            <a:r>
              <a:rPr lang="tr-TR" sz="3600" b="1" dirty="0" bmk="">
                <a:solidFill>
                  <a:schemeClr val="tx2">
                    <a:lumMod val="75000"/>
                  </a:schemeClr>
                </a:solidFill>
                <a:latin typeface="Calibri" pitchFamily="34" charset="0"/>
                <a:ea typeface="Times New Roman" pitchFamily="18" charset="0"/>
                <a:cs typeface="Calibri" pitchFamily="34" charset="0"/>
              </a:rPr>
              <a:t>ve Farsça Özel Adlar</a:t>
            </a:r>
          </a:p>
          <a:p>
            <a:pPr>
              <a:spcBef>
                <a:spcPts val="1200"/>
              </a:spcBef>
            </a:pPr>
            <a:r>
              <a:rPr lang="tr-TR" sz="2800" dirty="0" smtClean="0"/>
              <a:t>	Kökeni </a:t>
            </a:r>
            <a:r>
              <a:rPr lang="tr-TR" sz="2800" dirty="0"/>
              <a:t>Arapça ve Farsça olan kişi ve yer adları Türkçenin ses ve yapı özelliklerine göre yazılır: </a:t>
            </a:r>
            <a:r>
              <a:rPr lang="tr-TR" sz="2800" i="1" dirty="0"/>
              <a:t>Ahmet, Bedrettin, Fuat, Mehmet, Necmettin, Nizamettin, Ömer, Rıza, Saadettin; Cezayir, Fas, Filistin, Mısır, Suudi Arabistan; Bağdat, Cidde, Erdebil, Halep, İsfahan, İskenderiye, Medine, Mekke, Şam, Şiraz, Tahran, Tebriz, Trablusgarp</a:t>
            </a:r>
            <a:r>
              <a:rPr lang="tr-TR" sz="2800" dirty="0"/>
              <a:t> </a:t>
            </a:r>
            <a:r>
              <a:rPr lang="tr-TR" sz="2800" dirty="0" smtClean="0"/>
              <a:t>vb.</a:t>
            </a:r>
          </a:p>
          <a:p>
            <a:pPr>
              <a:spcBef>
                <a:spcPts val="1200"/>
              </a:spcBef>
            </a:pPr>
            <a:endParaRPr lang="tr-TR" sz="2800" dirty="0" smtClean="0"/>
          </a:p>
          <a:p>
            <a:pPr>
              <a:spcBef>
                <a:spcPts val="1200"/>
              </a:spcBef>
            </a:pPr>
            <a:r>
              <a:rPr lang="tr-TR" sz="2800" b="1" dirty="0" bmk="">
                <a:solidFill>
                  <a:schemeClr val="tx2">
                    <a:lumMod val="75000"/>
                  </a:schemeClr>
                </a:solidFill>
                <a:latin typeface="Calibri" pitchFamily="34" charset="0"/>
                <a:ea typeface="Times New Roman" pitchFamily="18" charset="0"/>
                <a:cs typeface="Calibri" pitchFamily="34" charset="0"/>
              </a:rPr>
              <a:t>	</a:t>
            </a:r>
            <a:r>
              <a:rPr lang="tr-TR" sz="3600" b="1" dirty="0" smtClean="0" bmk="">
                <a:solidFill>
                  <a:schemeClr val="tx2">
                    <a:lumMod val="75000"/>
                  </a:schemeClr>
                </a:solidFill>
                <a:latin typeface="Calibri" pitchFamily="34" charset="0"/>
                <a:ea typeface="Times New Roman" pitchFamily="18" charset="0"/>
                <a:cs typeface="Calibri" pitchFamily="34" charset="0"/>
              </a:rPr>
              <a:t>Yunanca </a:t>
            </a:r>
            <a:r>
              <a:rPr lang="tr-TR" sz="3600" b="1" dirty="0" bmk="">
                <a:solidFill>
                  <a:schemeClr val="tx2">
                    <a:lumMod val="75000"/>
                  </a:schemeClr>
                </a:solidFill>
                <a:latin typeface="Calibri" pitchFamily="34" charset="0"/>
                <a:ea typeface="Times New Roman" pitchFamily="18" charset="0"/>
                <a:cs typeface="Calibri" pitchFamily="34" charset="0"/>
              </a:rPr>
              <a:t>Özel Adlar</a:t>
            </a:r>
          </a:p>
          <a:p>
            <a:pPr>
              <a:spcBef>
                <a:spcPts val="1200"/>
              </a:spcBef>
            </a:pPr>
            <a:r>
              <a:rPr lang="tr-TR" sz="2800" dirty="0" smtClean="0"/>
              <a:t>	Yunanca </a:t>
            </a:r>
            <a:r>
              <a:rPr lang="tr-TR" sz="2800" dirty="0"/>
              <a:t>adlar yazılırken Yunan harflerinin ses değerlerini karşılayan Türk harfleri kullanılır: </a:t>
            </a:r>
            <a:r>
              <a:rPr lang="tr-TR" sz="2800" i="1" dirty="0"/>
              <a:t>Homeros, Herodotos, Euripides, Pindaros, Solon, Sokrates, Aristoteles, Platon, Venizelos, Karamanlis, </a:t>
            </a:r>
            <a:r>
              <a:rPr lang="tr-TR" sz="2800" i="1" dirty="0" err="1"/>
              <a:t>Papandreu</a:t>
            </a:r>
            <a:r>
              <a:rPr lang="tr-TR" sz="2800" i="1" dirty="0"/>
              <a:t>, </a:t>
            </a:r>
            <a:r>
              <a:rPr lang="tr-TR" sz="2800" i="1" dirty="0" err="1"/>
              <a:t>Onasis</a:t>
            </a:r>
            <a:r>
              <a:rPr lang="tr-TR" sz="2800" dirty="0"/>
              <a:t> vb.</a:t>
            </a:r>
          </a:p>
          <a:p>
            <a:r>
              <a:rPr lang="tr-TR" sz="2800" dirty="0" smtClean="0"/>
              <a:t>	Ancak</a:t>
            </a:r>
            <a:r>
              <a:rPr lang="tr-TR" sz="2800" dirty="0"/>
              <a:t> </a:t>
            </a:r>
            <a:r>
              <a:rPr lang="tr-TR" sz="2800" i="1" dirty="0"/>
              <a:t>Herodotos, Sokrates, Aristoteles, Platon, Pythagoras, </a:t>
            </a:r>
            <a:r>
              <a:rPr lang="tr-TR" sz="2800" i="1" dirty="0" err="1"/>
              <a:t>Eukleides</a:t>
            </a:r>
            <a:r>
              <a:rPr lang="tr-TR" sz="2800" i="1" dirty="0"/>
              <a:t> </a:t>
            </a:r>
            <a:r>
              <a:rPr lang="tr-TR" sz="2800" dirty="0"/>
              <a:t>adları dilimize </a:t>
            </a:r>
            <a:r>
              <a:rPr lang="tr-TR" sz="2800" i="1" dirty="0"/>
              <a:t>Herodot, Sokrat, Aristo, Eflatun, Pisagor, Öklid</a:t>
            </a:r>
            <a:r>
              <a:rPr lang="tr-TR" sz="2800" dirty="0"/>
              <a:t> biçimlerinde yerleşmiştir</a:t>
            </a:r>
            <a:r>
              <a:rPr lang="tr-TR" sz="2800" dirty="0" smtClean="0"/>
              <a:t>.</a:t>
            </a:r>
          </a:p>
          <a:p>
            <a:endParaRPr lang="tr-TR" sz="2800" dirty="0"/>
          </a:p>
          <a:p>
            <a:pPr>
              <a:spcBef>
                <a:spcPts val="1200"/>
              </a:spcBef>
            </a:pPr>
            <a:r>
              <a:rPr lang="tr-TR" sz="3600" b="1" dirty="0" smtClean="0" bmk="">
                <a:solidFill>
                  <a:schemeClr val="tx2">
                    <a:lumMod val="75000"/>
                  </a:schemeClr>
                </a:solidFill>
                <a:latin typeface="Calibri" pitchFamily="34" charset="0"/>
                <a:ea typeface="Times New Roman" pitchFamily="18" charset="0"/>
                <a:cs typeface="Calibri" pitchFamily="34" charset="0"/>
              </a:rPr>
              <a:t>	Rusça </a:t>
            </a:r>
            <a:r>
              <a:rPr lang="tr-TR" sz="3600" b="1" dirty="0" bmk="">
                <a:solidFill>
                  <a:schemeClr val="tx2">
                    <a:lumMod val="75000"/>
                  </a:schemeClr>
                </a:solidFill>
                <a:latin typeface="Calibri" pitchFamily="34" charset="0"/>
                <a:ea typeface="Times New Roman" pitchFamily="18" charset="0"/>
                <a:cs typeface="Calibri" pitchFamily="34" charset="0"/>
              </a:rPr>
              <a:t>Özel Adlar</a:t>
            </a:r>
          </a:p>
          <a:p>
            <a:pPr>
              <a:spcBef>
                <a:spcPts val="1200"/>
              </a:spcBef>
            </a:pPr>
            <a:r>
              <a:rPr lang="tr-TR" sz="2800" dirty="0" smtClean="0"/>
              <a:t>	Rusça </a:t>
            </a:r>
            <a:r>
              <a:rPr lang="tr-TR" sz="2800" dirty="0"/>
              <a:t>özel adlar yazılırken Rus harflerinin ses değerlerini karşılayan Türk harfleri kullanılır: </a:t>
            </a:r>
            <a:r>
              <a:rPr lang="tr-TR" sz="2800" i="1" dirty="0"/>
              <a:t>Bolşevik, Brejnev, Çaykovski, Çehov,</a:t>
            </a:r>
            <a:r>
              <a:rPr lang="tr-TR" sz="2800" dirty="0"/>
              <a:t> </a:t>
            </a:r>
            <a:r>
              <a:rPr lang="tr-TR" sz="2800" i="1" dirty="0"/>
              <a:t>Dostoyevski,</a:t>
            </a:r>
            <a:r>
              <a:rPr lang="tr-TR" sz="2800" dirty="0"/>
              <a:t> </a:t>
            </a:r>
            <a:r>
              <a:rPr lang="tr-TR" sz="2800" i="1" dirty="0"/>
              <a:t>Gogol, Gorbaçov, İlminskiy, İlyiç, </a:t>
            </a:r>
            <a:r>
              <a:rPr lang="tr-TR" sz="2800" i="1" dirty="0" err="1"/>
              <a:t>Katayev</a:t>
            </a:r>
            <a:r>
              <a:rPr lang="tr-TR" sz="2800" i="1" dirty="0"/>
              <a:t>, Klyaştornıy, </a:t>
            </a:r>
            <a:r>
              <a:rPr lang="tr-TR" sz="2800" i="1" dirty="0" err="1"/>
              <a:t>Malov</a:t>
            </a:r>
            <a:r>
              <a:rPr lang="tr-TR" sz="2800" i="1" dirty="0"/>
              <a:t>, Mendeleyev, Prokofyev, Puşkin, </a:t>
            </a:r>
            <a:r>
              <a:rPr lang="tr-TR" sz="2800" i="1" dirty="0" err="1"/>
              <a:t>Şolohov</a:t>
            </a:r>
            <a:r>
              <a:rPr lang="tr-TR" sz="2800" i="1" dirty="0"/>
              <a:t>, Tolstoy, Yeltsin; Moskova, Omsk, Orenburg, Petersburg, Volga, </a:t>
            </a:r>
            <a:r>
              <a:rPr lang="tr-TR" sz="2800" i="1" dirty="0" err="1"/>
              <a:t>Yenisey</a:t>
            </a:r>
            <a:r>
              <a:rPr lang="tr-TR" sz="2800" dirty="0"/>
              <a:t> vb.</a:t>
            </a:r>
          </a:p>
        </p:txBody>
      </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solidFill>
                  <a:schemeClr val="bg1"/>
                </a:solidFill>
              </a:rPr>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t>   Arapça ve Farsça Özel Adlar</a:t>
            </a:r>
          </a:p>
          <a:p>
            <a:r>
              <a:rPr lang="tr-TR" sz="1100" dirty="0"/>
              <a:t>   Yunanca Özel Adlar</a:t>
            </a:r>
          </a:p>
          <a:p>
            <a:r>
              <a:rPr lang="tr-TR" sz="1100" dirty="0"/>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grpSp>
        <p:nvGrpSpPr>
          <p:cNvPr id="23" name="Group 16"/>
          <p:cNvGrpSpPr/>
          <p:nvPr/>
        </p:nvGrpSpPr>
        <p:grpSpPr>
          <a:xfrm>
            <a:off x="17262707" y="4266783"/>
            <a:ext cx="1337706" cy="6531275"/>
            <a:chOff x="0" y="0"/>
            <a:chExt cx="1783607" cy="8708367"/>
          </a:xfrm>
        </p:grpSpPr>
        <p:pic>
          <p:nvPicPr>
            <p:cNvPr id="24"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25" name="TextBox 18"/>
            <p:cNvSpPr txBox="1"/>
            <p:nvPr/>
          </p:nvSpPr>
          <p:spPr>
            <a:xfrm rot="-5400000">
              <a:off x="-3188762" y="4343706"/>
              <a:ext cx="8151606" cy="577715"/>
            </a:xfrm>
            <a:prstGeom prst="rect">
              <a:avLst/>
            </a:prstGeom>
          </p:spPr>
          <p:txBody>
            <a:bodyPr lIns="0" tIns="0" rIns="0" bIns="0" rtlCol="0" anchor="t">
              <a:spAutoFit/>
            </a:bodyPr>
            <a:lstStyle/>
            <a:p>
              <a:pPr algn="ctr">
                <a:lnSpc>
                  <a:spcPts val="2800"/>
                </a:lnSpc>
              </a:pPr>
              <a:r>
                <a:rPr lang="en-US" sz="2800">
                  <a:solidFill>
                    <a:srgbClr val="FFFFFF">
                      <a:alpha val="60000"/>
                    </a:srgbClr>
                  </a:solidFill>
                  <a:latin typeface="Lato Heavy"/>
                </a:rPr>
                <a:t>Yabancı Özel Adların Yazılışı</a:t>
              </a:r>
            </a:p>
          </p:txBody>
        </p:sp>
        <p:sp>
          <p:nvSpPr>
            <p:cNvPr id="26"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8</a:t>
              </a:r>
            </a:p>
          </p:txBody>
        </p:sp>
      </p:grpSp>
    </p:spTree>
    <p:extLst>
      <p:ext uri="{BB962C8B-B14F-4D97-AF65-F5344CB8AC3E}">
        <p14:creationId xmlns:p14="http://schemas.microsoft.com/office/powerpoint/2010/main" val="31578865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1777796"/>
            <a:ext cx="14684498" cy="6591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r>
              <a:rPr lang="tr-TR" sz="3600" b="1" dirty="0" smtClean="0" bmk="">
                <a:solidFill>
                  <a:schemeClr val="tx2">
                    <a:lumMod val="75000"/>
                  </a:schemeClr>
                </a:solidFill>
                <a:latin typeface="Calibri" pitchFamily="34" charset="0"/>
                <a:ea typeface="Times New Roman" pitchFamily="18" charset="0"/>
                <a:cs typeface="Calibri" pitchFamily="34" charset="0"/>
              </a:rPr>
              <a:t>	Uzak </a:t>
            </a:r>
            <a:r>
              <a:rPr lang="tr-TR" sz="3600" b="1" dirty="0" bmk="">
                <a:solidFill>
                  <a:schemeClr val="tx2">
                    <a:lumMod val="75000"/>
                  </a:schemeClr>
                </a:solidFill>
                <a:latin typeface="Calibri" pitchFamily="34" charset="0"/>
                <a:ea typeface="Times New Roman" pitchFamily="18" charset="0"/>
                <a:cs typeface="Calibri" pitchFamily="34" charset="0"/>
              </a:rPr>
              <a:t>Doğu Dillerindeki Özel Adlar</a:t>
            </a:r>
          </a:p>
          <a:p>
            <a:pPr>
              <a:spcBef>
                <a:spcPts val="1200"/>
              </a:spcBef>
            </a:pPr>
            <a:r>
              <a:rPr lang="tr-TR" sz="2800" b="1" dirty="0"/>
              <a:t>1. </a:t>
            </a:r>
            <a:r>
              <a:rPr lang="tr-TR" sz="2800" dirty="0"/>
              <a:t>Çince adlar, Türkçede yerleşmiş biçimlerine göre yazılır: </a:t>
            </a:r>
            <a:r>
              <a:rPr lang="tr-TR" sz="2800" i="1" dirty="0"/>
              <a:t>Huangho, Kanton, Nankin, Pekin, Şanghay.</a:t>
            </a:r>
            <a:endParaRPr lang="tr-TR" sz="2800" dirty="0"/>
          </a:p>
          <a:p>
            <a:r>
              <a:rPr lang="tr-TR" sz="2800" dirty="0"/>
              <a:t>Çincede soyadları küçük adlardan önce gelir. Soyadları çoklukla tek hecelidir, küçük adlar ise bir veya iki heceden oluşur. Bu adlar büyük harfle başlar; heceler arasına çizgi konur:</a:t>
            </a:r>
            <a:r>
              <a:rPr lang="tr-TR" sz="2800" i="1" dirty="0"/>
              <a:t> Sun Yat-sen, Lin Yu-tang.</a:t>
            </a:r>
            <a:r>
              <a:rPr lang="tr-TR" sz="2800" dirty="0"/>
              <a:t> Yalnız </a:t>
            </a:r>
            <a:r>
              <a:rPr lang="tr-TR" sz="2800" i="1" dirty="0"/>
              <a:t>Konfüçyüs</a:t>
            </a:r>
            <a:r>
              <a:rPr lang="tr-TR" sz="2800" dirty="0"/>
              <a:t> gibi yaygınlık kazanmış adlar bitişik yazılır.</a:t>
            </a:r>
          </a:p>
          <a:p>
            <a:pPr>
              <a:spcBef>
                <a:spcPts val="1200"/>
              </a:spcBef>
            </a:pPr>
            <a:r>
              <a:rPr lang="tr-TR" sz="2800" b="1" dirty="0"/>
              <a:t>2. </a:t>
            </a:r>
            <a:r>
              <a:rPr lang="tr-TR" sz="2800" dirty="0"/>
              <a:t>Japonca adlar da Türkçede yerleşmiş biçimlerine göre yazılır: </a:t>
            </a:r>
            <a:r>
              <a:rPr lang="tr-TR" sz="2800" i="1" dirty="0"/>
              <a:t>Tokyo, Hiroşima, Nagazaki, Osaka, Kyoto; Hirohito, Kayako Hayashi, Sbuishi Kato, Masao </a:t>
            </a:r>
            <a:r>
              <a:rPr lang="tr-TR" sz="2800" i="1" dirty="0" smtClean="0"/>
              <a:t>Mori.</a:t>
            </a:r>
          </a:p>
          <a:p>
            <a:pPr>
              <a:spcBef>
                <a:spcPts val="1200"/>
              </a:spcBef>
            </a:pPr>
            <a:endParaRPr lang="tr-TR" sz="2800" dirty="0"/>
          </a:p>
          <a:p>
            <a:r>
              <a:rPr lang="tr-TR" sz="2800" b="1" dirty="0" bmk="">
                <a:solidFill>
                  <a:schemeClr val="tx2">
                    <a:lumMod val="75000"/>
                  </a:schemeClr>
                </a:solidFill>
                <a:latin typeface="Calibri" pitchFamily="34" charset="0"/>
                <a:ea typeface="Times New Roman" pitchFamily="18" charset="0"/>
                <a:cs typeface="Calibri" pitchFamily="34" charset="0"/>
              </a:rPr>
              <a:t>	</a:t>
            </a:r>
            <a:r>
              <a:rPr lang="tr-TR" sz="3600" b="1" dirty="0" smtClean="0" bmk="">
                <a:solidFill>
                  <a:schemeClr val="tx2">
                    <a:lumMod val="75000"/>
                  </a:schemeClr>
                </a:solidFill>
                <a:latin typeface="Calibri" pitchFamily="34" charset="0"/>
                <a:ea typeface="Times New Roman" pitchFamily="18" charset="0"/>
                <a:cs typeface="Calibri" pitchFamily="34" charset="0"/>
              </a:rPr>
              <a:t>Türk </a:t>
            </a:r>
            <a:r>
              <a:rPr lang="tr-TR" sz="3600" b="1" dirty="0" bmk="">
                <a:solidFill>
                  <a:schemeClr val="tx2">
                    <a:lumMod val="75000"/>
                  </a:schemeClr>
                </a:solidFill>
                <a:latin typeface="Calibri" pitchFamily="34" charset="0"/>
                <a:ea typeface="Times New Roman" pitchFamily="18" charset="0"/>
                <a:cs typeface="Calibri" pitchFamily="34" charset="0"/>
              </a:rPr>
              <a:t>Devletleri ve Topluluklarındaki Özel Adlar</a:t>
            </a:r>
          </a:p>
          <a:p>
            <a:pPr>
              <a:spcBef>
                <a:spcPts val="1200"/>
              </a:spcBef>
            </a:pPr>
            <a:r>
              <a:rPr lang="tr-TR" sz="2800" dirty="0" smtClean="0"/>
              <a:t>	Türk </a:t>
            </a:r>
            <a:r>
              <a:rPr lang="tr-TR" sz="2800" dirty="0"/>
              <a:t>devletleri ve topluluklarındaki kişi ve yer adları Türkçede yerleşmiş biçimlerine göre yazılır: </a:t>
            </a:r>
            <a:r>
              <a:rPr lang="tr-TR" sz="2800" i="1" dirty="0"/>
              <a:t>Azerbaycan, Özbekistan; Taşkent, Semerkant, Bakü, Bişkek; Abdullah </a:t>
            </a:r>
            <a:r>
              <a:rPr lang="tr-TR" sz="2800" i="1" dirty="0" err="1"/>
              <a:t>Tukay</a:t>
            </a:r>
            <a:r>
              <a:rPr lang="tr-TR" sz="2800" i="1" dirty="0"/>
              <a:t>, Abdürrauf Fıtrat, Bahtiyar </a:t>
            </a:r>
            <a:r>
              <a:rPr lang="tr-TR" sz="2800" i="1" dirty="0" err="1"/>
              <a:t>Vahapzade</a:t>
            </a:r>
            <a:r>
              <a:rPr lang="tr-TR" sz="2800" i="1" dirty="0"/>
              <a:t>, </a:t>
            </a:r>
            <a:r>
              <a:rPr lang="tr-TR" sz="2800" i="1" dirty="0" err="1"/>
              <a:t>Baykonur</a:t>
            </a:r>
            <a:r>
              <a:rPr lang="tr-TR" sz="2800" i="1" dirty="0"/>
              <a:t>, Cafer Cebbarlı, Cemal Kemal, Cengiz Aytmatov, İslam </a:t>
            </a:r>
            <a:r>
              <a:rPr lang="tr-TR" sz="2800" i="1" dirty="0" err="1"/>
              <a:t>Kerimov</a:t>
            </a:r>
            <a:r>
              <a:rPr lang="tr-TR" sz="2800" i="1" dirty="0"/>
              <a:t>, Muhtar </a:t>
            </a:r>
            <a:r>
              <a:rPr lang="tr-TR" sz="2800" i="1" dirty="0" err="1"/>
              <a:t>Avazov</a:t>
            </a:r>
            <a:r>
              <a:rPr lang="tr-TR" sz="2800" i="1" dirty="0"/>
              <a:t>, Osman Nasır</a:t>
            </a:r>
            <a:r>
              <a:rPr lang="tr-TR" sz="2800" dirty="0"/>
              <a:t> vb.</a:t>
            </a:r>
          </a:p>
        </p:txBody>
      </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a:t>
            </a:r>
            <a:r>
              <a:rPr lang="tr-TR" sz="1100" dirty="0">
                <a:solidFill>
                  <a:schemeClr val="bg1"/>
                </a:solidFill>
              </a:rPr>
              <a:t>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solidFill>
                  <a:schemeClr val="bg1"/>
                </a:solidFill>
              </a:rPr>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t>   Uzak Doğu Dillerindeki Özel Adlar</a:t>
            </a:r>
          </a:p>
          <a:p>
            <a:r>
              <a:rPr lang="tr-TR" sz="1100" dirty="0"/>
              <a:t>   Türk Devletleri ve Topluluklarındaki Özel Adlar</a:t>
            </a:r>
          </a:p>
          <a:p>
            <a:endParaRPr lang="tr-TR" sz="1400" dirty="0"/>
          </a:p>
        </p:txBody>
      </p:sp>
      <p:grpSp>
        <p:nvGrpSpPr>
          <p:cNvPr id="23" name="Group 16"/>
          <p:cNvGrpSpPr/>
          <p:nvPr/>
        </p:nvGrpSpPr>
        <p:grpSpPr>
          <a:xfrm>
            <a:off x="17262707" y="4266783"/>
            <a:ext cx="1337706" cy="6531275"/>
            <a:chOff x="0" y="0"/>
            <a:chExt cx="1783607" cy="8708367"/>
          </a:xfrm>
        </p:grpSpPr>
        <p:pic>
          <p:nvPicPr>
            <p:cNvPr id="24"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25" name="TextBox 18"/>
            <p:cNvSpPr txBox="1"/>
            <p:nvPr/>
          </p:nvSpPr>
          <p:spPr>
            <a:xfrm rot="-5400000">
              <a:off x="-3188762" y="4343706"/>
              <a:ext cx="8151606" cy="577715"/>
            </a:xfrm>
            <a:prstGeom prst="rect">
              <a:avLst/>
            </a:prstGeom>
          </p:spPr>
          <p:txBody>
            <a:bodyPr lIns="0" tIns="0" rIns="0" bIns="0" rtlCol="0" anchor="t">
              <a:spAutoFit/>
            </a:bodyPr>
            <a:lstStyle/>
            <a:p>
              <a:pPr algn="ctr">
                <a:lnSpc>
                  <a:spcPts val="2800"/>
                </a:lnSpc>
              </a:pPr>
              <a:r>
                <a:rPr lang="en-US" sz="2800">
                  <a:solidFill>
                    <a:srgbClr val="FFFFFF">
                      <a:alpha val="60000"/>
                    </a:srgbClr>
                  </a:solidFill>
                  <a:latin typeface="Lato Heavy"/>
                </a:rPr>
                <a:t>Yabancı Özel Adların Yazılışı</a:t>
              </a:r>
            </a:p>
          </p:txBody>
        </p:sp>
        <p:sp>
          <p:nvSpPr>
            <p:cNvPr id="26"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a:solidFill>
                    <a:srgbClr val="FFFFFF">
                      <a:alpha val="60000"/>
                    </a:srgbClr>
                  </a:solidFill>
                  <a:latin typeface="Alegreya"/>
                </a:rPr>
                <a:t>8</a:t>
              </a:r>
            </a:p>
          </p:txBody>
        </p:sp>
      </p:grpSp>
    </p:spTree>
    <p:extLst>
      <p:ext uri="{BB962C8B-B14F-4D97-AF65-F5344CB8AC3E}">
        <p14:creationId xmlns:p14="http://schemas.microsoft.com/office/powerpoint/2010/main" val="26453548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731357"/>
            <a:ext cx="14684498" cy="868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pPr algn="ctr"/>
            <a:r>
              <a:rPr lang="tr-TR" sz="4000" b="1" dirty="0">
                <a:solidFill>
                  <a:srgbClr val="365F91"/>
                </a:solidFill>
                <a:ea typeface="Times New Roman" pitchFamily="18" charset="0"/>
                <a:cs typeface="Times New Roman" pitchFamily="18" charset="0"/>
              </a:rPr>
              <a:t>KISALTMALAR</a:t>
            </a:r>
          </a:p>
          <a:p>
            <a:r>
              <a:rPr lang="tr-TR" sz="2800" dirty="0" smtClean="0"/>
              <a:t>	Kısaltma</a:t>
            </a:r>
            <a:r>
              <a:rPr lang="tr-TR" sz="2800" dirty="0"/>
              <a:t>; bir kelimenin, terimin veya özel adın, içerdiği harflerden biri veya birkaçı ile daha kısa olarak ifade edilmesi ve simgeleştirilmesidir. Kısaltmalarla ilgili kurallar şunlardır:</a:t>
            </a:r>
          </a:p>
          <a:p>
            <a:pPr>
              <a:spcBef>
                <a:spcPts val="1200"/>
              </a:spcBef>
            </a:pPr>
            <a:r>
              <a:rPr lang="tr-TR" sz="2800" b="1" dirty="0"/>
              <a:t>1. </a:t>
            </a:r>
            <a:r>
              <a:rPr lang="tr-TR" sz="2800" dirty="0"/>
              <a:t>Kuruluş, ülke, kitap, dergi ve yön adlarının kısaltmaları her kelimenin ilk harfinin büyük olarak yazılmasıyla yapılır: </a:t>
            </a:r>
            <a:r>
              <a:rPr lang="tr-TR" sz="2800" i="1" dirty="0"/>
              <a:t>TBMM</a:t>
            </a:r>
            <a:r>
              <a:rPr lang="tr-TR" sz="2800" dirty="0"/>
              <a:t> (Türkiye Büyük Millet Meclisi), </a:t>
            </a:r>
            <a:r>
              <a:rPr lang="tr-TR" sz="2800" i="1" dirty="0"/>
              <a:t>TDK</a:t>
            </a:r>
            <a:r>
              <a:rPr lang="tr-TR" sz="2800" dirty="0"/>
              <a:t> (Türk Dil Kurumu), </a:t>
            </a:r>
            <a:r>
              <a:rPr lang="tr-TR" sz="2800" i="1" dirty="0"/>
              <a:t>ABD</a:t>
            </a:r>
            <a:r>
              <a:rPr lang="tr-TR" sz="2800" dirty="0"/>
              <a:t> (Amerika Birleşik Devletleri); </a:t>
            </a:r>
            <a:r>
              <a:rPr lang="tr-TR" sz="2800" i="1" dirty="0"/>
              <a:t>KB</a:t>
            </a:r>
            <a:r>
              <a:rPr lang="tr-TR" sz="2800" dirty="0"/>
              <a:t> (Kutadgu Bilig); </a:t>
            </a:r>
            <a:r>
              <a:rPr lang="tr-TR" sz="2800" i="1" dirty="0"/>
              <a:t>TD</a:t>
            </a:r>
            <a:r>
              <a:rPr lang="tr-TR" sz="2800" dirty="0"/>
              <a:t> (Türk Dili), </a:t>
            </a:r>
            <a:r>
              <a:rPr lang="tr-TR" sz="2800" i="1" dirty="0"/>
              <a:t>TK</a:t>
            </a:r>
            <a:r>
              <a:rPr lang="tr-TR" sz="2800" dirty="0"/>
              <a:t> (Türk Kültürü), </a:t>
            </a:r>
            <a:r>
              <a:rPr lang="tr-TR" sz="2800" i="1" dirty="0"/>
              <a:t>TDED</a:t>
            </a:r>
            <a:r>
              <a:rPr lang="tr-TR" sz="2800" dirty="0"/>
              <a:t> (Türk Dili ve Edebiyatı Dergisi); </a:t>
            </a:r>
            <a:r>
              <a:rPr lang="tr-TR" sz="2800" i="1" dirty="0"/>
              <a:t>B</a:t>
            </a:r>
            <a:r>
              <a:rPr lang="tr-TR" sz="2800" dirty="0"/>
              <a:t> (batı), </a:t>
            </a:r>
            <a:r>
              <a:rPr lang="tr-TR" sz="2800" i="1" dirty="0"/>
              <a:t>D</a:t>
            </a:r>
            <a:r>
              <a:rPr lang="tr-TR" sz="2800" dirty="0"/>
              <a:t> (doğu), </a:t>
            </a:r>
            <a:r>
              <a:rPr lang="tr-TR" sz="2800" i="1" dirty="0"/>
              <a:t>G</a:t>
            </a:r>
            <a:r>
              <a:rPr lang="tr-TR" sz="2800" dirty="0"/>
              <a:t> (güney), </a:t>
            </a:r>
            <a:r>
              <a:rPr lang="tr-TR" sz="2800" i="1" dirty="0"/>
              <a:t>K</a:t>
            </a:r>
            <a:r>
              <a:rPr lang="tr-TR" sz="2800" dirty="0"/>
              <a:t> (kuzey); </a:t>
            </a:r>
            <a:r>
              <a:rPr lang="tr-TR" sz="2800" i="1" dirty="0"/>
              <a:t>GB</a:t>
            </a:r>
            <a:r>
              <a:rPr lang="tr-TR" sz="2800" dirty="0"/>
              <a:t> (güneybatı), </a:t>
            </a:r>
            <a:r>
              <a:rPr lang="tr-TR" sz="2800" i="1" dirty="0"/>
              <a:t>GD</a:t>
            </a:r>
            <a:r>
              <a:rPr lang="tr-TR" sz="2800" dirty="0"/>
              <a:t> (güneydoğu), </a:t>
            </a:r>
            <a:r>
              <a:rPr lang="tr-TR" sz="2800" i="1" dirty="0"/>
              <a:t>KB</a:t>
            </a:r>
            <a:r>
              <a:rPr lang="tr-TR" sz="2800" dirty="0"/>
              <a:t> (kuzeybatı), </a:t>
            </a:r>
            <a:r>
              <a:rPr lang="tr-TR" sz="2800" i="1" dirty="0"/>
              <a:t>KD</a:t>
            </a:r>
            <a:r>
              <a:rPr lang="tr-TR" sz="2800" dirty="0"/>
              <a:t> (kuzeydoğu) vb.</a:t>
            </a:r>
          </a:p>
          <a:p>
            <a:pPr>
              <a:spcBef>
                <a:spcPts val="1200"/>
              </a:spcBef>
            </a:pPr>
            <a:r>
              <a:rPr lang="tr-TR" sz="2800" dirty="0" smtClean="0"/>
              <a:t>	Ancak </a:t>
            </a:r>
            <a:r>
              <a:rPr lang="tr-TR" sz="2800" dirty="0"/>
              <a:t>bazen kelimelerin, özellikle son kelimenin birkaç harfinin kısaltmaya alındığı da görülür. Bazen de aradaki kelimelerden hiç harf alınmadığı olur. Bu tür kısaltmalarda, kısaltmanın akılda kalabilmesi için yeni bir kelime oluşturma amacı güdülür: </a:t>
            </a:r>
            <a:r>
              <a:rPr lang="tr-TR" sz="2800" i="1" dirty="0"/>
              <a:t>BOTAŞ</a:t>
            </a:r>
            <a:r>
              <a:rPr lang="tr-TR" sz="2800" dirty="0"/>
              <a:t> (Boru Hatları ile Petrol Taşıma Anonim Şirketi), </a:t>
            </a:r>
            <a:r>
              <a:rPr lang="tr-TR" sz="2800" i="1" dirty="0"/>
              <a:t>İLESAM</a:t>
            </a:r>
            <a:r>
              <a:rPr lang="tr-TR" sz="2800" dirty="0"/>
              <a:t> (İlim ve Edebiyat Eseri Sahipleri Meslek Birliği), </a:t>
            </a:r>
            <a:r>
              <a:rPr lang="tr-TR" sz="2800" i="1" dirty="0"/>
              <a:t>TÖMER</a:t>
            </a:r>
            <a:r>
              <a:rPr lang="tr-TR" sz="2800" dirty="0"/>
              <a:t> (Türkçe Öğretim Merkezi) vb.</a:t>
            </a:r>
          </a:p>
          <a:p>
            <a:pPr>
              <a:spcBef>
                <a:spcPts val="1200"/>
              </a:spcBef>
            </a:pPr>
            <a:r>
              <a:rPr lang="tr-TR" sz="2800" dirty="0" smtClean="0"/>
              <a:t>	Gelenekleşmiş </a:t>
            </a:r>
            <a:r>
              <a:rPr lang="tr-TR" sz="2800" dirty="0"/>
              <a:t>olan </a:t>
            </a:r>
            <a:r>
              <a:rPr lang="tr-TR" sz="2800" i="1" dirty="0"/>
              <a:t>T.C.</a:t>
            </a:r>
            <a:r>
              <a:rPr lang="tr-TR" sz="2800" dirty="0"/>
              <a:t> (Türkiye Cumhuriyeti) ve </a:t>
            </a:r>
            <a:r>
              <a:rPr lang="tr-TR" sz="2800" i="1" dirty="0"/>
              <a:t>T.</a:t>
            </a:r>
            <a:r>
              <a:rPr lang="tr-TR" sz="2800" dirty="0"/>
              <a:t> (Türkçe) kısaltmalarının dışında büyük harflerle yapılan kısaltmalarda nokta kullanılmaz.</a:t>
            </a:r>
          </a:p>
          <a:p>
            <a:pPr>
              <a:spcBef>
                <a:spcPts val="1200"/>
              </a:spcBef>
            </a:pPr>
            <a:r>
              <a:rPr lang="tr-TR" sz="2800" b="1" dirty="0"/>
              <a:t>2.</a:t>
            </a:r>
            <a:r>
              <a:rPr lang="tr-TR" sz="2800" dirty="0"/>
              <a:t> Ölçü birimlerinin uluslararası kısaltmaları kullanılır: </a:t>
            </a:r>
            <a:r>
              <a:rPr lang="tr-TR" sz="2800" i="1" dirty="0"/>
              <a:t>m</a:t>
            </a:r>
            <a:r>
              <a:rPr lang="tr-TR" sz="2800" dirty="0"/>
              <a:t> (metre), </a:t>
            </a:r>
            <a:r>
              <a:rPr lang="tr-TR" sz="2800" i="1" dirty="0"/>
              <a:t>mm</a:t>
            </a:r>
            <a:r>
              <a:rPr lang="tr-TR" sz="2800" dirty="0"/>
              <a:t> (milimetre), </a:t>
            </a:r>
            <a:r>
              <a:rPr lang="tr-TR" sz="2800" i="1" dirty="0"/>
              <a:t>cm</a:t>
            </a:r>
            <a:r>
              <a:rPr lang="tr-TR" sz="2800" dirty="0"/>
              <a:t> (santimetre), </a:t>
            </a:r>
            <a:r>
              <a:rPr lang="tr-TR" sz="2800" i="1" dirty="0"/>
              <a:t>km</a:t>
            </a:r>
            <a:r>
              <a:rPr lang="tr-TR" sz="2800" dirty="0"/>
              <a:t> (kilometre), </a:t>
            </a:r>
            <a:r>
              <a:rPr lang="tr-TR" sz="2800" i="1" dirty="0"/>
              <a:t>g</a:t>
            </a:r>
            <a:r>
              <a:rPr lang="tr-TR" sz="2800" dirty="0"/>
              <a:t> (gram), </a:t>
            </a:r>
            <a:r>
              <a:rPr lang="tr-TR" sz="2800" i="1" dirty="0"/>
              <a:t>kg </a:t>
            </a:r>
            <a:r>
              <a:rPr lang="tr-TR" sz="2800" dirty="0"/>
              <a:t>(kilogram), </a:t>
            </a:r>
            <a:r>
              <a:rPr lang="tr-TR" sz="2800" i="1" dirty="0"/>
              <a:t>l</a:t>
            </a:r>
            <a:r>
              <a:rPr lang="tr-TR" sz="2800" dirty="0"/>
              <a:t> (litre), </a:t>
            </a:r>
            <a:r>
              <a:rPr lang="tr-TR" sz="2800" i="1" dirty="0"/>
              <a:t>hl </a:t>
            </a:r>
            <a:r>
              <a:rPr lang="tr-TR" sz="2800" dirty="0"/>
              <a:t>(hektolitre), </a:t>
            </a:r>
            <a:r>
              <a:rPr lang="tr-TR" sz="2800" i="1" dirty="0"/>
              <a:t>mg </a:t>
            </a:r>
            <a:r>
              <a:rPr lang="tr-TR" sz="2800" dirty="0"/>
              <a:t>(miligram), </a:t>
            </a:r>
            <a:r>
              <a:rPr lang="tr-TR" sz="2800" i="1" dirty="0"/>
              <a:t>m² </a:t>
            </a:r>
            <a:r>
              <a:rPr lang="tr-TR" sz="2800" dirty="0"/>
              <a:t>(metrekare),</a:t>
            </a:r>
            <a:r>
              <a:rPr lang="tr-TR" sz="2800" i="1" dirty="0"/>
              <a:t> cm² </a:t>
            </a:r>
            <a:r>
              <a:rPr lang="tr-TR" sz="2800" dirty="0"/>
              <a:t>(santimetrekare) vb</a:t>
            </a:r>
            <a:r>
              <a:rPr lang="tr-TR" sz="2800" dirty="0" smtClean="0"/>
              <a:t>.</a:t>
            </a:r>
            <a:endParaRPr lang="tr-TR" sz="2800" dirty="0"/>
          </a:p>
        </p:txBody>
      </p:sp>
      <p:sp>
        <p:nvSpPr>
          <p:cNvPr id="27" name="TextBox 14"/>
          <p:cNvSpPr txBox="1"/>
          <p:nvPr/>
        </p:nvSpPr>
        <p:spPr>
          <a:xfrm>
            <a:off x="224071" y="2095500"/>
            <a:ext cx="2476716" cy="728405"/>
          </a:xfrm>
          <a:prstGeom prst="rect">
            <a:avLst/>
          </a:prstGeom>
        </p:spPr>
        <p:txBody>
          <a:bodyPr lIns="0" tIns="0" rIns="0" bIns="0" rtlCol="0" anchor="t">
            <a:spAutoFit/>
          </a:bodyPr>
          <a:lstStyle/>
          <a:p>
            <a:pPr>
              <a:lnSpc>
                <a:spcPts val="1959"/>
              </a:lnSpc>
            </a:pPr>
            <a:r>
              <a:rPr lang="tr-TR" sz="1100" b="1" i="1" dirty="0" smtClean="0"/>
              <a:t>9. KISALTMALAR</a:t>
            </a:r>
          </a:p>
          <a:p>
            <a:pPr>
              <a:lnSpc>
                <a:spcPts val="1959"/>
              </a:lnSpc>
            </a:pPr>
            <a:r>
              <a:rPr lang="tr-TR" sz="1100" b="1" i="1" dirty="0" smtClean="0">
                <a:solidFill>
                  <a:schemeClr val="bg1"/>
                </a:solidFill>
              </a:rPr>
              <a:t>10. SİMGELER</a:t>
            </a:r>
            <a:endParaRPr lang="tr-TR" sz="1100" b="1" i="1" dirty="0">
              <a:solidFill>
                <a:schemeClr val="bg1"/>
              </a:solidFill>
            </a:endParaRPr>
          </a:p>
          <a:p>
            <a:endParaRPr lang="tr-TR" sz="1400" dirty="0"/>
          </a:p>
        </p:txBody>
      </p:sp>
      <p:grpSp>
        <p:nvGrpSpPr>
          <p:cNvPr id="23" name="Group 16"/>
          <p:cNvGrpSpPr/>
          <p:nvPr/>
        </p:nvGrpSpPr>
        <p:grpSpPr>
          <a:xfrm>
            <a:off x="17262707" y="4073282"/>
            <a:ext cx="1337706" cy="6113705"/>
            <a:chOff x="0" y="-258002"/>
            <a:chExt cx="1783607" cy="8151607"/>
          </a:xfrm>
        </p:grpSpPr>
        <p:pic>
          <p:nvPicPr>
            <p:cNvPr id="24" name="Picture 17"/>
            <p:cNvPicPr>
              <a:picLocks noChangeAspect="1"/>
            </p:cNvPicPr>
            <p:nvPr/>
          </p:nvPicPr>
          <p:blipFill>
            <a:blip r:embed="rId4">
              <a:alphaModFix amt="60000"/>
            </a:blip>
            <a:srcRect l="521" t="13386"/>
            <a:stretch>
              <a:fillRect/>
            </a:stretch>
          </p:blipFill>
          <p:spPr>
            <a:xfrm rot="5400000">
              <a:off x="152216" y="975713"/>
              <a:ext cx="1276856" cy="1111730"/>
            </a:xfrm>
            <a:prstGeom prst="rect">
              <a:avLst/>
            </a:prstGeom>
          </p:spPr>
        </p:pic>
        <p:sp>
          <p:nvSpPr>
            <p:cNvPr id="25" name="TextBox 18"/>
            <p:cNvSpPr txBox="1"/>
            <p:nvPr/>
          </p:nvSpPr>
          <p:spPr>
            <a:xfrm rot="16200000">
              <a:off x="-3231777" y="3578420"/>
              <a:ext cx="8151607" cy="478764"/>
            </a:xfrm>
            <a:prstGeom prst="rect">
              <a:avLst/>
            </a:prstGeom>
          </p:spPr>
          <p:txBody>
            <a:bodyPr lIns="0" tIns="0" rIns="0" bIns="0" rtlCol="0" anchor="t">
              <a:spAutoFit/>
            </a:bodyPr>
            <a:lstStyle/>
            <a:p>
              <a:pPr algn="ctr">
                <a:lnSpc>
                  <a:spcPts val="2800"/>
                </a:lnSpc>
              </a:pPr>
              <a:r>
                <a:rPr lang="tr-TR" sz="2800" dirty="0" smtClean="0">
                  <a:solidFill>
                    <a:srgbClr val="FFFFFF">
                      <a:alpha val="60000"/>
                    </a:srgbClr>
                  </a:solidFill>
                  <a:latin typeface="Lato Heavy"/>
                </a:rPr>
                <a:t>Kısaltmalar</a:t>
              </a:r>
              <a:endParaRPr lang="en-US" sz="2800" dirty="0">
                <a:solidFill>
                  <a:srgbClr val="FFFFFF">
                    <a:alpha val="60000"/>
                  </a:srgbClr>
                </a:solidFill>
                <a:latin typeface="Lato Heavy"/>
              </a:endParaRPr>
            </a:p>
          </p:txBody>
        </p:sp>
        <p:sp>
          <p:nvSpPr>
            <p:cNvPr id="26" name="TextBox 19"/>
            <p:cNvSpPr txBox="1"/>
            <p:nvPr/>
          </p:nvSpPr>
          <p:spPr>
            <a:xfrm>
              <a:off x="0" y="1075689"/>
              <a:ext cx="1783607" cy="1094317"/>
            </a:xfrm>
            <a:prstGeom prst="rect">
              <a:avLst/>
            </a:prstGeom>
          </p:spPr>
          <p:txBody>
            <a:bodyPr lIns="0" tIns="0" rIns="0" bIns="0" rtlCol="0" anchor="t">
              <a:spAutoFit/>
            </a:bodyPr>
            <a:lstStyle/>
            <a:p>
              <a:pPr algn="ctr">
                <a:lnSpc>
                  <a:spcPts val="6400"/>
                </a:lnSpc>
              </a:pPr>
              <a:r>
                <a:rPr lang="tr-TR" sz="6400" dirty="0">
                  <a:solidFill>
                    <a:srgbClr val="FFFFFF">
                      <a:alpha val="60000"/>
                    </a:srgbClr>
                  </a:solidFill>
                  <a:latin typeface="Alegreya"/>
                </a:rPr>
                <a:t>9</a:t>
              </a:r>
              <a:endParaRPr lang="en-US" sz="6400" dirty="0">
                <a:solidFill>
                  <a:srgbClr val="FFFFFF">
                    <a:alpha val="60000"/>
                  </a:srgbClr>
                </a:solidFill>
                <a:latin typeface="Alegreya"/>
              </a:endParaRPr>
            </a:p>
          </p:txBody>
        </p:sp>
      </p:grpSp>
    </p:spTree>
    <p:extLst>
      <p:ext uri="{BB962C8B-B14F-4D97-AF65-F5344CB8AC3E}">
        <p14:creationId xmlns:p14="http://schemas.microsoft.com/office/powerpoint/2010/main" val="1362240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54175"/>
            <a:ext cx="14684498" cy="10377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r>
              <a:rPr lang="tr-TR" sz="2800" b="1" dirty="0" smtClean="0"/>
              <a:t>3</a:t>
            </a:r>
            <a:r>
              <a:rPr lang="tr-TR" sz="2800" b="1" dirty="0"/>
              <a:t>. </a:t>
            </a:r>
            <a:r>
              <a:rPr lang="tr-TR" sz="2800" dirty="0"/>
              <a:t>Kuruluş, kitap, dergi ve yön adlarıyla ölçülerin dışında kalan kelime veya kelime gruplarının kısaltılmasında, ilk harfle birlikte kelimeyi oluşturan temel harfler dikkate alınır. Kısaltılan kelime veya kelime grubu; özel ad, unvan veya rütbe ise ilk harf büyük; cins isim ise ilk harf küçük olur: </a:t>
            </a:r>
            <a:r>
              <a:rPr lang="tr-TR" sz="2800" i="1" dirty="0"/>
              <a:t>Alm.</a:t>
            </a:r>
            <a:r>
              <a:rPr lang="tr-TR" sz="2800" dirty="0"/>
              <a:t> (Almanca), </a:t>
            </a:r>
            <a:r>
              <a:rPr lang="tr-TR" sz="2800" i="1" dirty="0"/>
              <a:t>İng. </a:t>
            </a:r>
            <a:r>
              <a:rPr lang="tr-TR" sz="2800" dirty="0"/>
              <a:t>(İngilizce), </a:t>
            </a:r>
            <a:r>
              <a:rPr lang="tr-TR" sz="2800" i="1" dirty="0"/>
              <a:t>Kocatepe Mah.</a:t>
            </a:r>
            <a:r>
              <a:rPr lang="tr-TR" sz="2800" dirty="0"/>
              <a:t> (Kocatepe Mahallesi), </a:t>
            </a:r>
            <a:r>
              <a:rPr lang="tr-TR" sz="2800" i="1" dirty="0"/>
              <a:t>Güniz Sok.</a:t>
            </a:r>
            <a:r>
              <a:rPr lang="tr-TR" sz="2800" dirty="0"/>
              <a:t> (Güniz Sokağı), </a:t>
            </a:r>
            <a:r>
              <a:rPr lang="tr-TR" sz="2800" i="1" dirty="0"/>
              <a:t>Prof.</a:t>
            </a:r>
            <a:r>
              <a:rPr lang="tr-TR" sz="2800" dirty="0"/>
              <a:t> (Profesör), </a:t>
            </a:r>
            <a:r>
              <a:rPr lang="tr-TR" sz="2800" i="1" dirty="0"/>
              <a:t>Dr.</a:t>
            </a:r>
            <a:r>
              <a:rPr lang="tr-TR" sz="2800" dirty="0"/>
              <a:t> (Doktor), </a:t>
            </a:r>
            <a:r>
              <a:rPr lang="tr-TR" sz="2800" i="1" dirty="0"/>
              <a:t>Av</a:t>
            </a:r>
            <a:r>
              <a:rPr lang="tr-TR" sz="2800" dirty="0"/>
              <a:t>. (Avukat), </a:t>
            </a:r>
            <a:r>
              <a:rPr lang="tr-TR" sz="2800" i="1" dirty="0"/>
              <a:t>Alb</a:t>
            </a:r>
            <a:r>
              <a:rPr lang="tr-TR" sz="2800" dirty="0"/>
              <a:t>. (Albay), </a:t>
            </a:r>
            <a:r>
              <a:rPr lang="tr-TR" sz="2800" i="1" dirty="0"/>
              <a:t>Gen</a:t>
            </a:r>
            <a:r>
              <a:rPr lang="tr-TR" sz="2800" dirty="0"/>
              <a:t>. (General); </a:t>
            </a:r>
            <a:r>
              <a:rPr lang="tr-TR" sz="2800" i="1" dirty="0"/>
              <a:t>sf. </a:t>
            </a:r>
            <a:r>
              <a:rPr lang="tr-TR" sz="2800" dirty="0"/>
              <a:t>(sıfat), </a:t>
            </a:r>
            <a:r>
              <a:rPr lang="tr-TR" sz="2800" i="1" dirty="0"/>
              <a:t>haz</a:t>
            </a:r>
            <a:r>
              <a:rPr lang="tr-TR" sz="2800" dirty="0"/>
              <a:t>. (hazırlayan), </a:t>
            </a:r>
            <a:r>
              <a:rPr lang="tr-TR" sz="2800" i="1" dirty="0"/>
              <a:t>çev</a:t>
            </a:r>
            <a:r>
              <a:rPr lang="tr-TR" sz="2800" dirty="0"/>
              <a:t>. (çeviren), </a:t>
            </a:r>
            <a:r>
              <a:rPr lang="tr-TR" sz="2800" i="1" dirty="0"/>
              <a:t>ed</a:t>
            </a:r>
            <a:r>
              <a:rPr lang="tr-TR" sz="2800" dirty="0"/>
              <a:t>. (edebiyat), </a:t>
            </a:r>
            <a:r>
              <a:rPr lang="tr-TR" sz="2800" i="1" dirty="0"/>
              <a:t>fiz</a:t>
            </a:r>
            <a:r>
              <a:rPr lang="tr-TR" sz="2800" dirty="0"/>
              <a:t>. (fizik), </a:t>
            </a:r>
            <a:r>
              <a:rPr lang="tr-TR" sz="2800" i="1" dirty="0"/>
              <a:t>kim</a:t>
            </a:r>
            <a:r>
              <a:rPr lang="tr-TR" sz="2800" dirty="0"/>
              <a:t>. (kimya) vb</a:t>
            </a:r>
            <a:r>
              <a:rPr lang="tr-TR" sz="2800" dirty="0" smtClean="0"/>
              <a:t>.</a:t>
            </a:r>
          </a:p>
          <a:p>
            <a:r>
              <a:rPr lang="tr-TR" sz="2800" dirty="0" smtClean="0"/>
              <a:t>	Küçük </a:t>
            </a:r>
            <a:r>
              <a:rPr lang="tr-TR" sz="2800" dirty="0"/>
              <a:t>harflerle yapılan kısaltmalara getirilen eklerde kelimenin okunuşu esas alınır:</a:t>
            </a:r>
            <a:r>
              <a:rPr lang="tr-TR" sz="2800" i="1" dirty="0"/>
              <a:t> cm’yi, kg’dan</a:t>
            </a:r>
            <a:r>
              <a:rPr lang="tr-TR" sz="2800" dirty="0"/>
              <a:t>, </a:t>
            </a:r>
            <a:r>
              <a:rPr lang="tr-TR" sz="2800" i="1" dirty="0"/>
              <a:t>mm’den, </a:t>
            </a:r>
            <a:r>
              <a:rPr lang="tr-TR" sz="2800" i="1" dirty="0" err="1"/>
              <a:t>kr</a:t>
            </a:r>
            <a:r>
              <a:rPr lang="tr-TR" sz="2800" dirty="0" err="1"/>
              <a:t>.</a:t>
            </a:r>
            <a:r>
              <a:rPr lang="tr-TR" sz="2800" i="1" dirty="0" err="1"/>
              <a:t>un</a:t>
            </a:r>
            <a:r>
              <a:rPr lang="tr-TR" sz="2800" dirty="0"/>
              <a:t>. Büyük harflerle yapılan kısaltmalara getirilen eklerde ise kısalt­manın son harfinin okunuşu esas alınır:</a:t>
            </a:r>
            <a:r>
              <a:rPr lang="tr-TR" sz="2800" i="1" dirty="0"/>
              <a:t> BDT’ye, TDK’den, THY’de, TRT’den, TL’nin</a:t>
            </a:r>
            <a:r>
              <a:rPr lang="tr-TR" sz="2800" dirty="0"/>
              <a:t> vb. Ancak kısaltması büyük harflerle yapıldığı hâlde bir kelime gibi okunan kısaltmalara getirilen eklerde kısaltmanın okunuşu esas alınır: </a:t>
            </a:r>
            <a:r>
              <a:rPr lang="tr-TR" sz="2800" i="1" dirty="0"/>
              <a:t>ASELSAN’da, BOTAŞ’ın, NATO’dan, UNESCO’ya</a:t>
            </a:r>
            <a:r>
              <a:rPr lang="tr-TR" sz="2800" dirty="0"/>
              <a:t> vb.</a:t>
            </a:r>
          </a:p>
          <a:p>
            <a:r>
              <a:rPr lang="tr-TR" sz="2800" b="1" dirty="0" smtClean="0"/>
              <a:t>	</a:t>
            </a:r>
            <a:r>
              <a:rPr lang="tr-TR" sz="3200" b="1" dirty="0" smtClean="0">
                <a:solidFill>
                  <a:srgbClr val="C00000"/>
                </a:solidFill>
              </a:rPr>
              <a:t>UYARI</a:t>
            </a:r>
            <a:r>
              <a:rPr lang="tr-TR" sz="3200" b="1" dirty="0">
                <a:solidFill>
                  <a:srgbClr val="C00000"/>
                </a:solidFill>
              </a:rPr>
              <a:t>:</a:t>
            </a:r>
            <a:r>
              <a:rPr lang="tr-TR" sz="2800" b="1" dirty="0"/>
              <a:t> </a:t>
            </a:r>
            <a:r>
              <a:rPr lang="tr-TR" sz="2800" dirty="0"/>
              <a:t>Numara sözünün kısaltması da kelime gibi okunduğundan getirilecek olan ek okunuşa göre getirilecektir: </a:t>
            </a:r>
            <a:r>
              <a:rPr lang="tr-TR" sz="2800" i="1" dirty="0"/>
              <a:t>No.lu, </a:t>
            </a:r>
            <a:r>
              <a:rPr lang="tr-TR" sz="2800" i="1" dirty="0" err="1"/>
              <a:t>No.suz</a:t>
            </a:r>
            <a:endParaRPr lang="tr-TR" sz="2800" dirty="0"/>
          </a:p>
          <a:p>
            <a:r>
              <a:rPr lang="tr-TR" sz="2800" dirty="0" smtClean="0"/>
              <a:t>	Sonunda </a:t>
            </a:r>
            <a:r>
              <a:rPr lang="tr-TR" sz="2800" dirty="0"/>
              <a:t>nokta bulunan kısaltmalarla üs işaretli kısaltmalara gelen ekler kesmeyle ayrılmaz. Bu tür kısaltmalarda ek noktadan ve üs işaretinden sonra, kelimenin veya üs işaretinin okunuşuna uygun olarak yazılır: </a:t>
            </a:r>
            <a:r>
              <a:rPr lang="tr-TR" sz="2800" i="1" dirty="0"/>
              <a:t>vb.leri, Alm.dan, İng.yi; cm³e</a:t>
            </a:r>
            <a:r>
              <a:rPr lang="tr-TR" sz="2800" dirty="0"/>
              <a:t> (santimetreküpe), </a:t>
            </a:r>
            <a:r>
              <a:rPr lang="tr-TR" sz="2800" i="1" dirty="0"/>
              <a:t>m²ye </a:t>
            </a:r>
            <a:r>
              <a:rPr lang="tr-TR" sz="2800" dirty="0"/>
              <a:t>(metrekareye), </a:t>
            </a:r>
            <a:r>
              <a:rPr lang="tr-TR" sz="2800" i="1" dirty="0"/>
              <a:t>6</a:t>
            </a:r>
            <a:r>
              <a:rPr lang="tr-TR" sz="2800" i="1" baseline="30000" dirty="0"/>
              <a:t>4</a:t>
            </a:r>
            <a:r>
              <a:rPr lang="tr-TR" sz="2800" i="1" dirty="0"/>
              <a:t>ten</a:t>
            </a:r>
            <a:r>
              <a:rPr lang="tr-TR" sz="2800" dirty="0"/>
              <a:t> (altı üssü dörtten) vb.</a:t>
            </a:r>
          </a:p>
          <a:p>
            <a:r>
              <a:rPr lang="tr-TR" sz="2800" dirty="0" smtClean="0"/>
              <a:t>	Sert </a:t>
            </a:r>
            <a:r>
              <a:rPr lang="tr-TR" sz="2800" dirty="0"/>
              <a:t>ünsüzle biten kısaltmalar, ek aldıkları zaman oku­nuşta sert ses yumuşatılmaz: </a:t>
            </a:r>
            <a:r>
              <a:rPr lang="tr-TR" sz="2800" i="1" dirty="0"/>
              <a:t>AGİK’in</a:t>
            </a:r>
            <a:r>
              <a:rPr lang="tr-TR" sz="2800" dirty="0"/>
              <a:t> (</a:t>
            </a:r>
            <a:r>
              <a:rPr lang="tr-TR" sz="2800" dirty="0" err="1"/>
              <a:t>AGİĞ’in</a:t>
            </a:r>
            <a:r>
              <a:rPr lang="tr-TR" sz="2800" dirty="0"/>
              <a:t> değil), </a:t>
            </a:r>
            <a:r>
              <a:rPr lang="tr-TR" sz="2800" i="1" dirty="0"/>
              <a:t>CMUK’un</a:t>
            </a:r>
            <a:r>
              <a:rPr lang="tr-TR" sz="2800" dirty="0"/>
              <a:t> (</a:t>
            </a:r>
            <a:r>
              <a:rPr lang="tr-TR" sz="2800" dirty="0" err="1"/>
              <a:t>CMUĞ’un</a:t>
            </a:r>
            <a:r>
              <a:rPr lang="tr-TR" sz="2800" dirty="0"/>
              <a:t> değil), </a:t>
            </a:r>
            <a:r>
              <a:rPr lang="tr-TR" sz="2800" i="1" dirty="0"/>
              <a:t>RTÜK’e </a:t>
            </a:r>
            <a:r>
              <a:rPr lang="tr-TR" sz="2800" dirty="0"/>
              <a:t>(</a:t>
            </a:r>
            <a:r>
              <a:rPr lang="tr-TR" sz="2800" dirty="0" err="1"/>
              <a:t>RTÜĞ’e</a:t>
            </a:r>
            <a:r>
              <a:rPr lang="tr-TR" sz="2800" dirty="0"/>
              <a:t> değil), </a:t>
            </a:r>
            <a:r>
              <a:rPr lang="tr-TR" sz="2800" i="1" dirty="0"/>
              <a:t>TÜBİTAK’ın</a:t>
            </a:r>
            <a:r>
              <a:rPr lang="tr-TR" sz="2800" dirty="0"/>
              <a:t> (</a:t>
            </a:r>
            <a:r>
              <a:rPr lang="tr-TR" sz="2800" dirty="0" err="1"/>
              <a:t>TÜBİTAĞ’ın</a:t>
            </a:r>
            <a:r>
              <a:rPr lang="tr-TR" sz="2800" dirty="0"/>
              <a:t> değil) vb.</a:t>
            </a:r>
          </a:p>
          <a:p>
            <a:r>
              <a:rPr lang="tr-TR" sz="2800" dirty="0" smtClean="0"/>
              <a:t>	Ancak</a:t>
            </a:r>
            <a:r>
              <a:rPr lang="tr-TR" sz="2800" dirty="0"/>
              <a:t> </a:t>
            </a:r>
            <a:r>
              <a:rPr lang="tr-TR" sz="2800" i="1" dirty="0"/>
              <a:t>birlik</a:t>
            </a:r>
            <a:r>
              <a:rPr lang="tr-TR" sz="2800" dirty="0"/>
              <a:t> kelimesiyle yapılan kısaltmalarda söyleyişte </a:t>
            </a:r>
            <a:r>
              <a:rPr lang="tr-TR" sz="2800" i="1" dirty="0"/>
              <a:t>k</a:t>
            </a:r>
            <a:r>
              <a:rPr lang="tr-TR" sz="2800" dirty="0"/>
              <a:t>’nin yu­muşatılması normaldir: </a:t>
            </a:r>
            <a:r>
              <a:rPr lang="tr-TR" sz="2800" i="1" dirty="0"/>
              <a:t>ÇUKOBİRLİK’e </a:t>
            </a:r>
            <a:r>
              <a:rPr lang="tr-TR" sz="2800" dirty="0"/>
              <a:t>(söylenişi ÇUKOBİRLİĞE), </a:t>
            </a:r>
            <a:r>
              <a:rPr lang="tr-TR" sz="2800" i="1" dirty="0"/>
              <a:t>FİSKOBİRLİK’in </a:t>
            </a:r>
            <a:r>
              <a:rPr lang="tr-TR" sz="2800" dirty="0"/>
              <a:t>(söylenişi FİSKOBİRLİĞİN) vb</a:t>
            </a:r>
            <a:r>
              <a:rPr lang="tr-TR" sz="2800" dirty="0" smtClean="0"/>
              <a:t>.</a:t>
            </a:r>
          </a:p>
          <a:p>
            <a:r>
              <a:rPr lang="tr-TR" sz="1600" dirty="0" smtClean="0"/>
              <a:t>(Kısaltmalar dizinine şu bağlantıyla ulaşılabilir: </a:t>
            </a:r>
            <a:r>
              <a:rPr lang="tr-TR" sz="1600" i="1" dirty="0" smtClean="0"/>
              <a:t>https</a:t>
            </a:r>
            <a:r>
              <a:rPr lang="tr-TR" sz="1600" i="1" dirty="0"/>
              <a:t>://</a:t>
            </a:r>
            <a:r>
              <a:rPr lang="tr-TR" sz="1600" i="1" dirty="0" smtClean="0"/>
              <a:t>tdk.gov.tr/wp-content/uploads/2019/01/K%c4%b1saltmalar_Dizini.pdf</a:t>
            </a:r>
            <a:r>
              <a:rPr lang="tr-TR" sz="1600" dirty="0" smtClean="0"/>
              <a:t>)</a:t>
            </a:r>
            <a:endParaRPr lang="tr-TR" sz="1600" dirty="0"/>
          </a:p>
          <a:p>
            <a:endParaRPr lang="tr-TR" sz="2800" dirty="0"/>
          </a:p>
        </p:txBody>
      </p:sp>
      <p:sp>
        <p:nvSpPr>
          <p:cNvPr id="27" name="TextBox 14"/>
          <p:cNvSpPr txBox="1"/>
          <p:nvPr/>
        </p:nvSpPr>
        <p:spPr>
          <a:xfrm>
            <a:off x="224071" y="2095500"/>
            <a:ext cx="2476716" cy="728405"/>
          </a:xfrm>
          <a:prstGeom prst="rect">
            <a:avLst/>
          </a:prstGeom>
        </p:spPr>
        <p:txBody>
          <a:bodyPr lIns="0" tIns="0" rIns="0" bIns="0" rtlCol="0" anchor="t">
            <a:spAutoFit/>
          </a:bodyPr>
          <a:lstStyle/>
          <a:p>
            <a:pPr>
              <a:lnSpc>
                <a:spcPts val="1959"/>
              </a:lnSpc>
            </a:pPr>
            <a:r>
              <a:rPr lang="tr-TR" sz="1100" b="1" i="1" dirty="0" smtClean="0"/>
              <a:t>9. KISALTMALAR</a:t>
            </a:r>
          </a:p>
          <a:p>
            <a:pPr>
              <a:lnSpc>
                <a:spcPts val="1959"/>
              </a:lnSpc>
            </a:pPr>
            <a:r>
              <a:rPr lang="tr-TR" sz="1100" b="1" i="1" dirty="0" smtClean="0">
                <a:solidFill>
                  <a:schemeClr val="bg1"/>
                </a:solidFill>
              </a:rPr>
              <a:t>10. SİMGELER</a:t>
            </a:r>
            <a:endParaRPr lang="tr-TR" sz="1100" b="1" i="1" dirty="0">
              <a:solidFill>
                <a:schemeClr val="bg1"/>
              </a:solidFill>
            </a:endParaRPr>
          </a:p>
          <a:p>
            <a:endParaRPr lang="tr-TR" sz="1400" dirty="0"/>
          </a:p>
        </p:txBody>
      </p:sp>
      <p:grpSp>
        <p:nvGrpSpPr>
          <p:cNvPr id="23" name="Group 16"/>
          <p:cNvGrpSpPr/>
          <p:nvPr/>
        </p:nvGrpSpPr>
        <p:grpSpPr>
          <a:xfrm>
            <a:off x="17262707" y="4073282"/>
            <a:ext cx="1337706" cy="6113705"/>
            <a:chOff x="0" y="-258002"/>
            <a:chExt cx="1783607" cy="8151607"/>
          </a:xfrm>
        </p:grpSpPr>
        <p:pic>
          <p:nvPicPr>
            <p:cNvPr id="24" name="Picture 17"/>
            <p:cNvPicPr>
              <a:picLocks noChangeAspect="1"/>
            </p:cNvPicPr>
            <p:nvPr/>
          </p:nvPicPr>
          <p:blipFill>
            <a:blip r:embed="rId4">
              <a:alphaModFix amt="60000"/>
            </a:blip>
            <a:srcRect l="521" t="13386"/>
            <a:stretch>
              <a:fillRect/>
            </a:stretch>
          </p:blipFill>
          <p:spPr>
            <a:xfrm rot="5400000">
              <a:off x="152216" y="975713"/>
              <a:ext cx="1276856" cy="1111730"/>
            </a:xfrm>
            <a:prstGeom prst="rect">
              <a:avLst/>
            </a:prstGeom>
          </p:spPr>
        </p:pic>
        <p:sp>
          <p:nvSpPr>
            <p:cNvPr id="25" name="TextBox 18"/>
            <p:cNvSpPr txBox="1"/>
            <p:nvPr/>
          </p:nvSpPr>
          <p:spPr>
            <a:xfrm rot="16200000">
              <a:off x="-3231777" y="3578420"/>
              <a:ext cx="8151607" cy="478764"/>
            </a:xfrm>
            <a:prstGeom prst="rect">
              <a:avLst/>
            </a:prstGeom>
          </p:spPr>
          <p:txBody>
            <a:bodyPr lIns="0" tIns="0" rIns="0" bIns="0" rtlCol="0" anchor="t">
              <a:spAutoFit/>
            </a:bodyPr>
            <a:lstStyle/>
            <a:p>
              <a:pPr algn="ctr">
                <a:lnSpc>
                  <a:spcPts val="2800"/>
                </a:lnSpc>
              </a:pPr>
              <a:r>
                <a:rPr lang="tr-TR" sz="2800" dirty="0" smtClean="0">
                  <a:solidFill>
                    <a:srgbClr val="FFFFFF">
                      <a:alpha val="60000"/>
                    </a:srgbClr>
                  </a:solidFill>
                  <a:latin typeface="Lato Heavy"/>
                </a:rPr>
                <a:t>Kısaltmalar</a:t>
              </a:r>
              <a:endParaRPr lang="en-US" sz="2800" dirty="0">
                <a:solidFill>
                  <a:srgbClr val="FFFFFF">
                    <a:alpha val="60000"/>
                  </a:srgbClr>
                </a:solidFill>
                <a:latin typeface="Lato Heavy"/>
              </a:endParaRPr>
            </a:p>
          </p:txBody>
        </p:sp>
        <p:sp>
          <p:nvSpPr>
            <p:cNvPr id="26" name="TextBox 19"/>
            <p:cNvSpPr txBox="1"/>
            <p:nvPr/>
          </p:nvSpPr>
          <p:spPr>
            <a:xfrm>
              <a:off x="0" y="1075689"/>
              <a:ext cx="1783607" cy="1094317"/>
            </a:xfrm>
            <a:prstGeom prst="rect">
              <a:avLst/>
            </a:prstGeom>
          </p:spPr>
          <p:txBody>
            <a:bodyPr lIns="0" tIns="0" rIns="0" bIns="0" rtlCol="0" anchor="t">
              <a:spAutoFit/>
            </a:bodyPr>
            <a:lstStyle/>
            <a:p>
              <a:pPr algn="ctr">
                <a:lnSpc>
                  <a:spcPts val="6400"/>
                </a:lnSpc>
              </a:pPr>
              <a:r>
                <a:rPr lang="tr-TR" sz="6400" dirty="0">
                  <a:solidFill>
                    <a:srgbClr val="FFFFFF">
                      <a:alpha val="60000"/>
                    </a:srgbClr>
                  </a:solidFill>
                  <a:latin typeface="Alegreya"/>
                </a:rPr>
                <a:t>9</a:t>
              </a:r>
              <a:endParaRPr lang="en-US" sz="6400" dirty="0">
                <a:solidFill>
                  <a:srgbClr val="FFFFFF">
                    <a:alpha val="60000"/>
                  </a:srgbClr>
                </a:solidFill>
                <a:latin typeface="Alegreya"/>
              </a:endParaRPr>
            </a:p>
          </p:txBody>
        </p:sp>
      </p:grpSp>
    </p:spTree>
    <p:extLst>
      <p:ext uri="{BB962C8B-B14F-4D97-AF65-F5344CB8AC3E}">
        <p14:creationId xmlns:p14="http://schemas.microsoft.com/office/powerpoint/2010/main" val="25343391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3855215"/>
            <a:ext cx="14684498" cy="2775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pPr algn="ctr">
              <a:spcBef>
                <a:spcPts val="1200"/>
              </a:spcBef>
            </a:pPr>
            <a:r>
              <a:rPr lang="tr-TR" sz="4000" b="1" dirty="0">
                <a:solidFill>
                  <a:srgbClr val="365F91"/>
                </a:solidFill>
                <a:ea typeface="Times New Roman" pitchFamily="18" charset="0"/>
                <a:cs typeface="Times New Roman" pitchFamily="18" charset="0"/>
              </a:rPr>
              <a:t>SİMGELER</a:t>
            </a:r>
          </a:p>
          <a:p>
            <a:pPr>
              <a:spcBef>
                <a:spcPts val="1200"/>
              </a:spcBef>
            </a:pPr>
            <a:r>
              <a:rPr lang="tr-TR" sz="2800" b="1" dirty="0"/>
              <a:t>1.</a:t>
            </a:r>
            <a:r>
              <a:rPr lang="tr-TR" sz="2800" dirty="0"/>
              <a:t> Elementlerin simgeleri, uluslararası biçimleriyle kullanılır: </a:t>
            </a:r>
            <a:r>
              <a:rPr lang="tr-TR" sz="2800" i="1" dirty="0"/>
              <a:t>C</a:t>
            </a:r>
            <a:r>
              <a:rPr lang="tr-TR" sz="2800" dirty="0"/>
              <a:t> (karbon), </a:t>
            </a:r>
            <a:r>
              <a:rPr lang="tr-TR" sz="2800" i="1" dirty="0" err="1"/>
              <a:t>Ca</a:t>
            </a:r>
            <a:r>
              <a:rPr lang="tr-TR" sz="2800" dirty="0"/>
              <a:t> (kalsiyum), </a:t>
            </a:r>
            <a:r>
              <a:rPr lang="tr-TR" sz="2800" i="1" dirty="0"/>
              <a:t>Fe </a:t>
            </a:r>
            <a:r>
              <a:rPr lang="tr-TR" sz="2800" dirty="0"/>
              <a:t>(demir) vb.</a:t>
            </a:r>
          </a:p>
          <a:p>
            <a:pPr>
              <a:spcBef>
                <a:spcPts val="1200"/>
              </a:spcBef>
            </a:pPr>
            <a:r>
              <a:rPr lang="tr-TR" sz="2800" b="1" dirty="0"/>
              <a:t>2. </a:t>
            </a:r>
            <a:r>
              <a:rPr lang="tr-TR" sz="2800" dirty="0"/>
              <a:t>Ekler elementlerin simgelerine değil adlarına getirilir: </a:t>
            </a:r>
            <a:r>
              <a:rPr lang="tr-TR" sz="2800" i="1" dirty="0" err="1"/>
              <a:t>Au’ya</a:t>
            </a:r>
            <a:r>
              <a:rPr lang="tr-TR" sz="2800" i="1" dirty="0"/>
              <a:t> </a:t>
            </a:r>
            <a:r>
              <a:rPr lang="tr-TR" sz="2800" dirty="0"/>
              <a:t>değil</a:t>
            </a:r>
            <a:r>
              <a:rPr lang="tr-TR" sz="2800" i="1" dirty="0"/>
              <a:t> altına, Fe’ye </a:t>
            </a:r>
            <a:r>
              <a:rPr lang="tr-TR" sz="2800" dirty="0"/>
              <a:t>değil</a:t>
            </a:r>
            <a:r>
              <a:rPr lang="tr-TR" sz="2800" i="1" dirty="0"/>
              <a:t> demire</a:t>
            </a:r>
            <a:r>
              <a:rPr lang="tr-TR" sz="2800" dirty="0"/>
              <a:t> vb.</a:t>
            </a:r>
          </a:p>
          <a:p>
            <a:r>
              <a:rPr lang="tr-TR" sz="2800" dirty="0"/>
              <a:t> </a:t>
            </a:r>
          </a:p>
          <a:p>
            <a:endParaRPr lang="tr-TR" sz="2800" dirty="0"/>
          </a:p>
        </p:txBody>
      </p:sp>
      <p:sp>
        <p:nvSpPr>
          <p:cNvPr id="27" name="TextBox 14"/>
          <p:cNvSpPr txBox="1"/>
          <p:nvPr/>
        </p:nvSpPr>
        <p:spPr>
          <a:xfrm>
            <a:off x="224071" y="2095500"/>
            <a:ext cx="2476716" cy="728405"/>
          </a:xfrm>
          <a:prstGeom prst="rect">
            <a:avLst/>
          </a:prstGeom>
        </p:spPr>
        <p:txBody>
          <a:bodyPr lIns="0" tIns="0" rIns="0" bIns="0" rtlCol="0" anchor="t">
            <a:spAutoFit/>
          </a:bodyPr>
          <a:lstStyle/>
          <a:p>
            <a:pPr>
              <a:lnSpc>
                <a:spcPts val="1959"/>
              </a:lnSpc>
            </a:pPr>
            <a:r>
              <a:rPr lang="tr-TR" sz="1100" b="1" i="1" dirty="0">
                <a:solidFill>
                  <a:schemeClr val="bg1"/>
                </a:solidFill>
              </a:rPr>
              <a:t>9</a:t>
            </a:r>
            <a:r>
              <a:rPr lang="tr-TR" sz="1100" b="1" i="1" dirty="0" smtClean="0">
                <a:solidFill>
                  <a:schemeClr val="bg1"/>
                </a:solidFill>
              </a:rPr>
              <a:t> KISALTMALAR</a:t>
            </a:r>
          </a:p>
          <a:p>
            <a:pPr>
              <a:lnSpc>
                <a:spcPts val="1959"/>
              </a:lnSpc>
            </a:pPr>
            <a:r>
              <a:rPr lang="tr-TR" sz="1100" b="1" i="1" dirty="0" smtClean="0"/>
              <a:t>10. SİMGELER</a:t>
            </a:r>
            <a:endParaRPr lang="tr-TR" sz="1100" b="1" i="1" dirty="0"/>
          </a:p>
          <a:p>
            <a:endParaRPr lang="tr-TR" sz="1400" dirty="0"/>
          </a:p>
        </p:txBody>
      </p:sp>
      <p:grpSp>
        <p:nvGrpSpPr>
          <p:cNvPr id="23" name="Group 16"/>
          <p:cNvGrpSpPr/>
          <p:nvPr/>
        </p:nvGrpSpPr>
        <p:grpSpPr>
          <a:xfrm>
            <a:off x="17068800" y="4991100"/>
            <a:ext cx="1337706" cy="6113705"/>
            <a:chOff x="-258543" y="-258002"/>
            <a:chExt cx="1783607" cy="8151607"/>
          </a:xfrm>
        </p:grpSpPr>
        <p:pic>
          <p:nvPicPr>
            <p:cNvPr id="24" name="Picture 17"/>
            <p:cNvPicPr>
              <a:picLocks noChangeAspect="1"/>
            </p:cNvPicPr>
            <p:nvPr/>
          </p:nvPicPr>
          <p:blipFill>
            <a:blip r:embed="rId4">
              <a:alphaModFix amt="60000"/>
            </a:blip>
            <a:srcRect l="521" t="13386"/>
            <a:stretch>
              <a:fillRect/>
            </a:stretch>
          </p:blipFill>
          <p:spPr>
            <a:xfrm rot="5400000">
              <a:off x="-12040" y="975713"/>
              <a:ext cx="1276856" cy="1111730"/>
            </a:xfrm>
            <a:prstGeom prst="rect">
              <a:avLst/>
            </a:prstGeom>
          </p:spPr>
        </p:pic>
        <p:sp>
          <p:nvSpPr>
            <p:cNvPr id="25" name="TextBox 18"/>
            <p:cNvSpPr txBox="1"/>
            <p:nvPr/>
          </p:nvSpPr>
          <p:spPr>
            <a:xfrm rot="16200000">
              <a:off x="-3231777" y="3578420"/>
              <a:ext cx="8151607" cy="478764"/>
            </a:xfrm>
            <a:prstGeom prst="rect">
              <a:avLst/>
            </a:prstGeom>
          </p:spPr>
          <p:txBody>
            <a:bodyPr lIns="0" tIns="0" rIns="0" bIns="0" rtlCol="0" anchor="t">
              <a:spAutoFit/>
            </a:bodyPr>
            <a:lstStyle/>
            <a:p>
              <a:pPr algn="ctr">
                <a:lnSpc>
                  <a:spcPts val="2800"/>
                </a:lnSpc>
              </a:pPr>
              <a:r>
                <a:rPr lang="tr-TR" sz="2800" dirty="0" smtClean="0">
                  <a:solidFill>
                    <a:srgbClr val="FFFFFF">
                      <a:alpha val="60000"/>
                    </a:srgbClr>
                  </a:solidFill>
                  <a:latin typeface="Lato Heavy"/>
                </a:rPr>
                <a:t>Simgeler</a:t>
              </a:r>
              <a:endParaRPr lang="en-US" sz="2800" dirty="0">
                <a:solidFill>
                  <a:srgbClr val="FFFFFF">
                    <a:alpha val="60000"/>
                  </a:srgbClr>
                </a:solidFill>
                <a:latin typeface="Lato Heavy"/>
              </a:endParaRPr>
            </a:p>
          </p:txBody>
        </p:sp>
        <p:sp>
          <p:nvSpPr>
            <p:cNvPr id="26" name="TextBox 19"/>
            <p:cNvSpPr txBox="1"/>
            <p:nvPr/>
          </p:nvSpPr>
          <p:spPr>
            <a:xfrm>
              <a:off x="-258543" y="1075689"/>
              <a:ext cx="1783607" cy="1094317"/>
            </a:xfrm>
            <a:prstGeom prst="rect">
              <a:avLst/>
            </a:prstGeom>
          </p:spPr>
          <p:txBody>
            <a:bodyPr lIns="0" tIns="0" rIns="0" bIns="0" rtlCol="0" anchor="t">
              <a:spAutoFit/>
            </a:bodyPr>
            <a:lstStyle/>
            <a:p>
              <a:pPr algn="ctr">
                <a:lnSpc>
                  <a:spcPts val="6400"/>
                </a:lnSpc>
              </a:pPr>
              <a:r>
                <a:rPr lang="tr-TR" sz="6400" dirty="0" smtClean="0">
                  <a:solidFill>
                    <a:srgbClr val="FFFFFF">
                      <a:alpha val="60000"/>
                    </a:srgbClr>
                  </a:solidFill>
                  <a:latin typeface="Alegreya"/>
                </a:rPr>
                <a:t>10</a:t>
              </a:r>
              <a:endParaRPr lang="en-US" sz="6400" dirty="0">
                <a:solidFill>
                  <a:srgbClr val="FFFFFF">
                    <a:alpha val="60000"/>
                  </a:srgbClr>
                </a:solidFill>
                <a:latin typeface="Alegreya"/>
              </a:endParaRPr>
            </a:p>
          </p:txBody>
        </p:sp>
      </p:grpSp>
    </p:spTree>
    <p:extLst>
      <p:ext uri="{BB962C8B-B14F-4D97-AF65-F5344CB8AC3E}">
        <p14:creationId xmlns:p14="http://schemas.microsoft.com/office/powerpoint/2010/main" val="3887494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aphicFrame>
        <p:nvGraphicFramePr>
          <p:cNvPr id="21" name="Tablo 20"/>
          <p:cNvGraphicFramePr>
            <a:graphicFrameLocks noGrp="1"/>
          </p:cNvGraphicFramePr>
          <p:nvPr>
            <p:extLst>
              <p:ext uri="{D42A27DB-BD31-4B8C-83A1-F6EECF244321}">
                <p14:modId xmlns:p14="http://schemas.microsoft.com/office/powerpoint/2010/main" val="1021674351"/>
              </p:ext>
            </p:extLst>
          </p:nvPr>
        </p:nvGraphicFramePr>
        <p:xfrm>
          <a:off x="4182168" y="7938729"/>
          <a:ext cx="5715000" cy="1881701"/>
        </p:xfrm>
        <a:graphic>
          <a:graphicData uri="http://schemas.openxmlformats.org/drawingml/2006/table">
            <a:tbl>
              <a:tblPr firstRow="1" firstCol="1" bandRow="1"/>
              <a:tblGrid>
                <a:gridCol w="1110784"/>
                <a:gridCol w="41048"/>
                <a:gridCol w="1068616"/>
                <a:gridCol w="1109666"/>
                <a:gridCol w="1109666"/>
                <a:gridCol w="1275220"/>
              </a:tblGrid>
              <a:tr h="756698">
                <a:tc>
                  <a:txBody>
                    <a:bodyPr/>
                    <a:lstStyle/>
                    <a:p>
                      <a:pPr>
                        <a:lnSpc>
                          <a:spcPts val="1350"/>
                        </a:lnSpc>
                        <a:spcAft>
                          <a:spcPts val="1000"/>
                        </a:spcAft>
                      </a:pPr>
                      <a:r>
                        <a:rPr lang="tr-TR" sz="1600" smtClean="0">
                          <a:solidFill>
                            <a:srgbClr val="333333"/>
                          </a:solidFill>
                          <a:effectLst/>
                          <a:latin typeface="Arial"/>
                          <a:ea typeface="Calibri"/>
                          <a:cs typeface="Times New Roman"/>
                        </a:rPr>
                        <a:t> </a:t>
                      </a:r>
                      <a:endParaRPr lang="tr-TR" sz="1600" dirty="0">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50"/>
                        </a:lnSpc>
                        <a:spcAft>
                          <a:spcPts val="1000"/>
                        </a:spcAft>
                      </a:pPr>
                      <a:r>
                        <a:rPr lang="tr-TR" sz="1600">
                          <a:solidFill>
                            <a:srgbClr val="333333"/>
                          </a:solidFill>
                          <a:effectLst/>
                          <a:latin typeface="Arial"/>
                          <a:ea typeface="Calibri"/>
                          <a:cs typeface="Times New Roman"/>
                        </a:rPr>
                        <a:t> </a:t>
                      </a:r>
                      <a:endParaRPr lang="tr-TR" sz="1600">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1350"/>
                        </a:lnSpc>
                        <a:spcAft>
                          <a:spcPts val="1000"/>
                        </a:spcAft>
                      </a:pPr>
                      <a:r>
                        <a:rPr lang="tr-TR" sz="1600" dirty="0" smtClean="0">
                          <a:solidFill>
                            <a:srgbClr val="333333"/>
                          </a:solidFill>
                          <a:effectLst/>
                          <a:latin typeface="Arial"/>
                          <a:ea typeface="Calibri"/>
                          <a:cs typeface="Times New Roman"/>
                        </a:rPr>
                        <a:t>Düz</a:t>
                      </a:r>
                      <a:endParaRPr lang="tr-TR" sz="1600" dirty="0">
                        <a:effectLst/>
                        <a:latin typeface="Calibri"/>
                        <a:ea typeface="Calibri"/>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gridSpan="2">
                  <a:txBody>
                    <a:bodyPr/>
                    <a:lstStyle/>
                    <a:p>
                      <a:pPr algn="ctr">
                        <a:lnSpc>
                          <a:spcPts val="1350"/>
                        </a:lnSpc>
                        <a:spcAft>
                          <a:spcPts val="1000"/>
                        </a:spcAft>
                      </a:pPr>
                      <a:r>
                        <a:rPr lang="tr-TR" sz="1600" dirty="0" smtClean="0">
                          <a:solidFill>
                            <a:srgbClr val="333333"/>
                          </a:solidFill>
                          <a:effectLst/>
                          <a:latin typeface="Arial"/>
                          <a:ea typeface="Calibri"/>
                          <a:cs typeface="Times New Roman"/>
                        </a:rPr>
                        <a:t>Yuvarlak</a:t>
                      </a:r>
                      <a:endParaRPr lang="tr-TR" sz="1600" dirty="0">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r>
              <a:tr h="375001">
                <a:tc>
                  <a:txBody>
                    <a:bodyPr/>
                    <a:lstStyle/>
                    <a:p>
                      <a:pPr>
                        <a:lnSpc>
                          <a:spcPts val="1350"/>
                        </a:lnSpc>
                        <a:spcBef>
                          <a:spcPts val="1200"/>
                        </a:spcBef>
                        <a:spcAft>
                          <a:spcPts val="1000"/>
                        </a:spcAft>
                      </a:pPr>
                      <a:r>
                        <a:rPr lang="tr-TR" sz="1600" smtClean="0">
                          <a:solidFill>
                            <a:srgbClr val="333333"/>
                          </a:solidFill>
                          <a:effectLst/>
                          <a:latin typeface="Arial"/>
                          <a:ea typeface="Calibri"/>
                          <a:cs typeface="Times New Roman"/>
                        </a:rPr>
                        <a:t> </a:t>
                      </a:r>
                      <a:endParaRPr lang="tr-TR" sz="1600" dirty="0">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algn="ctr">
                        <a:lnSpc>
                          <a:spcPts val="1350"/>
                        </a:lnSpc>
                        <a:spcBef>
                          <a:spcPts val="1200"/>
                        </a:spcBef>
                        <a:spcAft>
                          <a:spcPts val="1000"/>
                        </a:spcAft>
                      </a:pPr>
                      <a:r>
                        <a:rPr lang="tr-TR" sz="1600" dirty="0">
                          <a:solidFill>
                            <a:srgbClr val="333333"/>
                          </a:solidFill>
                          <a:effectLst/>
                          <a:latin typeface="Arial"/>
                          <a:ea typeface="Calibri"/>
                          <a:cs typeface="Times New Roman"/>
                        </a:rPr>
                        <a:t> </a:t>
                      </a:r>
                      <a:endParaRPr lang="tr-TR" sz="1600" dirty="0">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algn="ctr">
                        <a:lnSpc>
                          <a:spcPts val="1350"/>
                        </a:lnSpc>
                        <a:spcBef>
                          <a:spcPts val="1200"/>
                        </a:spcBef>
                        <a:spcAft>
                          <a:spcPts val="1000"/>
                        </a:spcAft>
                      </a:pPr>
                      <a:r>
                        <a:rPr lang="tr-TR" sz="1600" dirty="0" smtClean="0">
                          <a:solidFill>
                            <a:srgbClr val="333333"/>
                          </a:solidFill>
                          <a:effectLst/>
                          <a:latin typeface="Arial"/>
                          <a:ea typeface="Calibri"/>
                          <a:cs typeface="Times New Roman"/>
                        </a:rPr>
                        <a:t>Geniş</a:t>
                      </a:r>
                      <a:endParaRPr lang="tr-TR" sz="1600" dirty="0">
                        <a:effectLst/>
                        <a:latin typeface="Calibri"/>
                        <a:ea typeface="Calibri"/>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algn="ctr">
                        <a:lnSpc>
                          <a:spcPts val="1350"/>
                        </a:lnSpc>
                        <a:spcBef>
                          <a:spcPts val="1200"/>
                        </a:spcBef>
                        <a:spcAft>
                          <a:spcPts val="1000"/>
                        </a:spcAft>
                      </a:pPr>
                      <a:r>
                        <a:rPr lang="tr-TR" sz="1600" dirty="0">
                          <a:solidFill>
                            <a:srgbClr val="333333"/>
                          </a:solidFill>
                          <a:effectLst/>
                          <a:latin typeface="Arial"/>
                          <a:ea typeface="Calibri"/>
                          <a:cs typeface="Times New Roman"/>
                        </a:rPr>
                        <a:t>Dar</a:t>
                      </a:r>
                      <a:endParaRPr lang="tr-TR" sz="1600" dirty="0">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algn="ctr">
                        <a:lnSpc>
                          <a:spcPts val="1350"/>
                        </a:lnSpc>
                        <a:spcBef>
                          <a:spcPts val="1200"/>
                        </a:spcBef>
                        <a:spcAft>
                          <a:spcPts val="1000"/>
                        </a:spcAft>
                      </a:pPr>
                      <a:r>
                        <a:rPr lang="tr-TR" sz="1600">
                          <a:solidFill>
                            <a:srgbClr val="333333"/>
                          </a:solidFill>
                          <a:effectLst/>
                          <a:latin typeface="Arial"/>
                          <a:ea typeface="Calibri"/>
                          <a:cs typeface="Times New Roman"/>
                        </a:rPr>
                        <a:t>Geniş</a:t>
                      </a:r>
                      <a:endParaRPr lang="tr-TR" sz="1600">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algn="ctr">
                        <a:lnSpc>
                          <a:spcPts val="1350"/>
                        </a:lnSpc>
                        <a:spcBef>
                          <a:spcPts val="1200"/>
                        </a:spcBef>
                        <a:spcAft>
                          <a:spcPts val="1000"/>
                        </a:spcAft>
                      </a:pPr>
                      <a:r>
                        <a:rPr lang="tr-TR" sz="1600" dirty="0">
                          <a:solidFill>
                            <a:srgbClr val="333333"/>
                          </a:solidFill>
                          <a:effectLst/>
                          <a:latin typeface="Arial"/>
                          <a:ea typeface="Calibri"/>
                          <a:cs typeface="Times New Roman"/>
                        </a:rPr>
                        <a:t>Dar</a:t>
                      </a:r>
                      <a:endParaRPr lang="tr-TR" sz="1600" dirty="0">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r>
              <a:tr h="375001">
                <a:tc>
                  <a:txBody>
                    <a:bodyPr/>
                    <a:lstStyle/>
                    <a:p>
                      <a:pPr algn="ctr">
                        <a:lnSpc>
                          <a:spcPts val="1350"/>
                        </a:lnSpc>
                        <a:spcBef>
                          <a:spcPts val="1200"/>
                        </a:spcBef>
                        <a:spcAft>
                          <a:spcPts val="1000"/>
                        </a:spcAft>
                      </a:pPr>
                      <a:r>
                        <a:rPr lang="tr-TR" sz="1600" smtClean="0">
                          <a:solidFill>
                            <a:srgbClr val="333333"/>
                          </a:solidFill>
                          <a:effectLst/>
                          <a:latin typeface="Arial"/>
                          <a:ea typeface="Calibri"/>
                          <a:cs typeface="Times New Roman"/>
                        </a:rPr>
                        <a:t>Kalın</a:t>
                      </a:r>
                      <a:endParaRPr lang="tr-TR" sz="1600" dirty="0">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50"/>
                        </a:lnSpc>
                        <a:spcBef>
                          <a:spcPts val="1200"/>
                        </a:spcBef>
                        <a:spcAft>
                          <a:spcPts val="1000"/>
                        </a:spcAft>
                      </a:pPr>
                      <a:r>
                        <a:rPr lang="tr-TR" sz="1600" dirty="0">
                          <a:solidFill>
                            <a:srgbClr val="333333"/>
                          </a:solidFill>
                          <a:effectLst/>
                          <a:latin typeface="Arial"/>
                          <a:ea typeface="Calibri"/>
                          <a:cs typeface="Times New Roman"/>
                        </a:rPr>
                        <a:t> </a:t>
                      </a:r>
                      <a:endParaRPr lang="tr-TR" sz="1600" dirty="0">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50"/>
                        </a:lnSpc>
                        <a:spcBef>
                          <a:spcPts val="1200"/>
                        </a:spcBef>
                        <a:spcAft>
                          <a:spcPts val="1000"/>
                        </a:spcAft>
                      </a:pPr>
                      <a:r>
                        <a:rPr lang="tr-TR" sz="1600" dirty="0">
                          <a:solidFill>
                            <a:srgbClr val="333333"/>
                          </a:solidFill>
                          <a:effectLst/>
                          <a:latin typeface="Arial"/>
                          <a:ea typeface="Calibri"/>
                          <a:cs typeface="Times New Roman"/>
                        </a:rPr>
                        <a:t>   a</a:t>
                      </a:r>
                      <a:endParaRPr lang="tr-TR" sz="1600" dirty="0">
                        <a:effectLst/>
                        <a:latin typeface="Calibri"/>
                        <a:ea typeface="Calibri"/>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50"/>
                        </a:lnSpc>
                        <a:spcBef>
                          <a:spcPts val="1200"/>
                        </a:spcBef>
                        <a:spcAft>
                          <a:spcPts val="1000"/>
                        </a:spcAft>
                      </a:pPr>
                      <a:r>
                        <a:rPr lang="tr-TR" sz="1600" dirty="0">
                          <a:solidFill>
                            <a:srgbClr val="333333"/>
                          </a:solidFill>
                          <a:effectLst/>
                          <a:latin typeface="Arial"/>
                          <a:ea typeface="Calibri"/>
                          <a:cs typeface="Times New Roman"/>
                        </a:rPr>
                        <a:t>ı</a:t>
                      </a:r>
                      <a:endParaRPr lang="tr-TR" sz="1600" dirty="0">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50"/>
                        </a:lnSpc>
                        <a:spcBef>
                          <a:spcPts val="1200"/>
                        </a:spcBef>
                        <a:spcAft>
                          <a:spcPts val="1000"/>
                        </a:spcAft>
                      </a:pPr>
                      <a:r>
                        <a:rPr lang="tr-TR" sz="1600" dirty="0">
                          <a:solidFill>
                            <a:srgbClr val="333333"/>
                          </a:solidFill>
                          <a:effectLst/>
                          <a:latin typeface="Arial"/>
                          <a:ea typeface="Calibri"/>
                          <a:cs typeface="Times New Roman"/>
                        </a:rPr>
                        <a:t>o</a:t>
                      </a:r>
                      <a:endParaRPr lang="tr-TR" sz="1600" dirty="0">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50"/>
                        </a:lnSpc>
                        <a:spcBef>
                          <a:spcPts val="1200"/>
                        </a:spcBef>
                        <a:spcAft>
                          <a:spcPts val="1000"/>
                        </a:spcAft>
                      </a:pPr>
                      <a:r>
                        <a:rPr lang="tr-TR" sz="1600">
                          <a:solidFill>
                            <a:srgbClr val="333333"/>
                          </a:solidFill>
                          <a:effectLst/>
                          <a:latin typeface="Arial"/>
                          <a:ea typeface="Calibri"/>
                          <a:cs typeface="Times New Roman"/>
                        </a:rPr>
                        <a:t>u</a:t>
                      </a:r>
                      <a:endParaRPr lang="tr-TR" sz="1600">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001">
                <a:tc>
                  <a:txBody>
                    <a:bodyPr/>
                    <a:lstStyle/>
                    <a:p>
                      <a:pPr algn="ctr">
                        <a:lnSpc>
                          <a:spcPts val="1350"/>
                        </a:lnSpc>
                        <a:spcBef>
                          <a:spcPts val="1200"/>
                        </a:spcBef>
                        <a:spcAft>
                          <a:spcPts val="1000"/>
                        </a:spcAft>
                      </a:pPr>
                      <a:r>
                        <a:rPr lang="tr-TR" sz="1600" dirty="0" smtClean="0">
                          <a:solidFill>
                            <a:srgbClr val="333333"/>
                          </a:solidFill>
                          <a:effectLst/>
                          <a:latin typeface="Arial"/>
                          <a:ea typeface="Calibri"/>
                          <a:cs typeface="Times New Roman"/>
                        </a:rPr>
                        <a:t>İnce</a:t>
                      </a:r>
                      <a:endParaRPr lang="tr-TR" sz="1600" dirty="0">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algn="ctr">
                        <a:lnSpc>
                          <a:spcPts val="1350"/>
                        </a:lnSpc>
                        <a:spcBef>
                          <a:spcPts val="1200"/>
                        </a:spcBef>
                        <a:spcAft>
                          <a:spcPts val="1000"/>
                        </a:spcAft>
                      </a:pPr>
                      <a:r>
                        <a:rPr lang="tr-TR" sz="1600">
                          <a:solidFill>
                            <a:srgbClr val="333333"/>
                          </a:solidFill>
                          <a:effectLst/>
                          <a:latin typeface="Arial"/>
                          <a:ea typeface="Calibri"/>
                          <a:cs typeface="Times New Roman"/>
                        </a:rPr>
                        <a:t> </a:t>
                      </a:r>
                      <a:endParaRPr lang="tr-TR" sz="1600">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algn="ctr">
                        <a:lnSpc>
                          <a:spcPts val="1350"/>
                        </a:lnSpc>
                        <a:spcBef>
                          <a:spcPts val="1200"/>
                        </a:spcBef>
                        <a:spcAft>
                          <a:spcPts val="1000"/>
                        </a:spcAft>
                      </a:pPr>
                      <a:r>
                        <a:rPr lang="tr-TR" sz="1600" dirty="0">
                          <a:solidFill>
                            <a:srgbClr val="333333"/>
                          </a:solidFill>
                          <a:effectLst/>
                          <a:latin typeface="Arial"/>
                          <a:ea typeface="Calibri"/>
                          <a:cs typeface="Times New Roman"/>
                        </a:rPr>
                        <a:t>   e</a:t>
                      </a:r>
                      <a:endParaRPr lang="tr-TR" sz="1600" dirty="0">
                        <a:effectLst/>
                        <a:latin typeface="Calibri"/>
                        <a:ea typeface="Calibri"/>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algn="ctr">
                        <a:lnSpc>
                          <a:spcPts val="1350"/>
                        </a:lnSpc>
                        <a:spcBef>
                          <a:spcPts val="1200"/>
                        </a:spcBef>
                        <a:spcAft>
                          <a:spcPts val="1000"/>
                        </a:spcAft>
                      </a:pPr>
                      <a:r>
                        <a:rPr lang="tr-TR" sz="1600" dirty="0">
                          <a:solidFill>
                            <a:srgbClr val="333333"/>
                          </a:solidFill>
                          <a:effectLst/>
                          <a:latin typeface="Arial"/>
                          <a:ea typeface="Calibri"/>
                          <a:cs typeface="Times New Roman"/>
                        </a:rPr>
                        <a:t>i</a:t>
                      </a:r>
                      <a:endParaRPr lang="tr-TR" sz="1600" dirty="0">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algn="ctr">
                        <a:lnSpc>
                          <a:spcPts val="1350"/>
                        </a:lnSpc>
                        <a:spcBef>
                          <a:spcPts val="1200"/>
                        </a:spcBef>
                        <a:spcAft>
                          <a:spcPts val="1000"/>
                        </a:spcAft>
                      </a:pPr>
                      <a:r>
                        <a:rPr lang="tr-TR" sz="1600" dirty="0">
                          <a:solidFill>
                            <a:srgbClr val="333333"/>
                          </a:solidFill>
                          <a:effectLst/>
                          <a:latin typeface="Arial"/>
                          <a:ea typeface="Calibri"/>
                          <a:cs typeface="Times New Roman"/>
                        </a:rPr>
                        <a:t>ö</a:t>
                      </a:r>
                      <a:endParaRPr lang="tr-TR" sz="1600" dirty="0">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algn="ctr">
                        <a:lnSpc>
                          <a:spcPts val="1350"/>
                        </a:lnSpc>
                        <a:spcBef>
                          <a:spcPts val="1200"/>
                        </a:spcBef>
                        <a:spcAft>
                          <a:spcPts val="1000"/>
                        </a:spcAft>
                      </a:pPr>
                      <a:r>
                        <a:rPr lang="tr-TR" sz="1600" dirty="0">
                          <a:solidFill>
                            <a:srgbClr val="333333"/>
                          </a:solidFill>
                          <a:effectLst/>
                          <a:latin typeface="Arial"/>
                          <a:ea typeface="Calibri"/>
                          <a:cs typeface="Times New Roman"/>
                        </a:rPr>
                        <a:t>ü</a:t>
                      </a:r>
                      <a:endParaRPr lang="tr-TR" sz="1600" dirty="0">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r>
            </a:tbl>
          </a:graphicData>
        </a:graphic>
      </p:graphicFrame>
      <p:sp>
        <p:nvSpPr>
          <p:cNvPr id="22" name="Rectangle 2"/>
          <p:cNvSpPr>
            <a:spLocks noChangeArrowheads="1"/>
          </p:cNvSpPr>
          <p:nvPr/>
        </p:nvSpPr>
        <p:spPr bwMode="auto">
          <a:xfrm>
            <a:off x="2849645" y="896571"/>
            <a:ext cx="12829890" cy="699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pPr lvl="0" algn="ctr" fontAlgn="base">
              <a:spcBef>
                <a:spcPct val="0"/>
              </a:spcBef>
              <a:spcAft>
                <a:spcPct val="0"/>
              </a:spcAft>
              <a:tabLst>
                <a:tab pos="457200" algn="l"/>
              </a:tabLst>
            </a:pPr>
            <a:r>
              <a:rPr kumimoji="0" lang="tr-TR" sz="4000" b="1" i="0" u="none" strike="noStrike" cap="none" normalizeH="0" baseline="0" dirty="0" smtClean="0">
                <a:ln>
                  <a:noFill/>
                </a:ln>
                <a:solidFill>
                  <a:srgbClr val="365F91"/>
                </a:solidFill>
                <a:effectLst/>
                <a:ea typeface="Times New Roman" pitchFamily="18" charset="0"/>
                <a:cs typeface="Times New Roman" pitchFamily="18" charset="0"/>
              </a:rPr>
              <a:t>	</a:t>
            </a:r>
            <a:r>
              <a:rPr lang="tr-TR" sz="4000" b="1" dirty="0">
                <a:solidFill>
                  <a:srgbClr val="365F91"/>
                </a:solidFill>
                <a:ea typeface="Times New Roman" pitchFamily="18" charset="0"/>
                <a:cs typeface="Times New Roman" pitchFamily="18" charset="0"/>
              </a:rPr>
              <a:t>S</a:t>
            </a:r>
            <a:r>
              <a:rPr lang="tr-TR" sz="4000" b="1" dirty="0" bmk="">
                <a:solidFill>
                  <a:srgbClr val="365F91"/>
                </a:solidFill>
                <a:ea typeface="Times New Roman" pitchFamily="18" charset="0"/>
                <a:cs typeface="Times New Roman" pitchFamily="18" charset="0"/>
              </a:rPr>
              <a:t>ESLER VE SES UYUMLARI</a:t>
            </a:r>
          </a:p>
          <a:p>
            <a:pPr lvl="0" eaLnBrk="0" fontAlgn="base" hangingPunct="0">
              <a:spcBef>
                <a:spcPct val="0"/>
              </a:spcBef>
              <a:spcAft>
                <a:spcPct val="0"/>
              </a:spcAft>
              <a:tabLst>
                <a:tab pos="457200" algn="l"/>
              </a:tabLst>
            </a:pPr>
            <a:r>
              <a:rPr lang="tr-TR" sz="2000" dirty="0" bmk="">
                <a:solidFill>
                  <a:srgbClr val="000000"/>
                </a:solidFill>
                <a:latin typeface="Arial" pitchFamily="34" charset="0"/>
                <a:ea typeface="Times New Roman" pitchFamily="18" charset="0"/>
                <a:cs typeface="Arial" pitchFamily="34" charset="0"/>
              </a:rPr>
              <a:t>	</a:t>
            </a:r>
            <a:r>
              <a:rPr lang="tr-TR" sz="2400" dirty="0" bmk="">
                <a:solidFill>
                  <a:srgbClr val="000000"/>
                </a:solidFill>
                <a:ea typeface="Times New Roman" pitchFamily="18" charset="0"/>
                <a:cs typeface="Arial" pitchFamily="34" charset="0"/>
              </a:rPr>
              <a:t>Türkçede sesler, ünlüler ve ünsüzler olmak üzere iki ana gruba ayrılır.</a:t>
            </a:r>
          </a:p>
          <a:p>
            <a:pPr lvl="0" eaLnBrk="0" fontAlgn="base" hangingPunct="0">
              <a:spcBef>
                <a:spcPct val="0"/>
              </a:spcBef>
              <a:spcAft>
                <a:spcPct val="0"/>
              </a:spcAft>
              <a:tabLst>
                <a:tab pos="457200" algn="l"/>
              </a:tabLst>
            </a:pPr>
            <a:endParaRPr lang="tr-TR" sz="2400" dirty="0" bmk="">
              <a:solidFill>
                <a:srgbClr val="000000"/>
              </a:solidFill>
              <a:ea typeface="Times New Roman" pitchFamily="18" charset="0"/>
              <a:cs typeface="Arial" pitchFamily="34" charset="0"/>
            </a:endParaRPr>
          </a:p>
          <a:p>
            <a:pPr lvl="0" eaLnBrk="0" fontAlgn="base" hangingPunct="0">
              <a:spcBef>
                <a:spcPct val="0"/>
              </a:spcBef>
              <a:spcAft>
                <a:spcPct val="0"/>
              </a:spcAft>
              <a:tabLst>
                <a:tab pos="457200" algn="l"/>
              </a:tabLst>
            </a:pPr>
            <a:r>
              <a:rPr lang="tr-TR" sz="3600" b="1" dirty="0" bmk="">
                <a:solidFill>
                  <a:srgbClr val="4F81BD"/>
                </a:solidFill>
                <a:latin typeface="Calibri" pitchFamily="34" charset="0"/>
                <a:ea typeface="Times New Roman" pitchFamily="18" charset="0"/>
                <a:cs typeface="Calibri" pitchFamily="34" charset="0"/>
              </a:rPr>
              <a:t>	</a:t>
            </a:r>
            <a:r>
              <a:rPr lang="tr-TR" sz="3600" b="1" dirty="0" bmk="">
                <a:solidFill>
                  <a:schemeClr val="tx2">
                    <a:lumMod val="75000"/>
                  </a:schemeClr>
                </a:solidFill>
                <a:latin typeface="Calibri" pitchFamily="34" charset="0"/>
                <a:ea typeface="Times New Roman" pitchFamily="18" charset="0"/>
                <a:cs typeface="Calibri" pitchFamily="34" charset="0"/>
              </a:rPr>
              <a:t>Ünlülerin Nitelikleri</a:t>
            </a:r>
            <a:endParaRPr lang="tr-TR" sz="3600" b="1" dirty="0">
              <a:solidFill>
                <a:schemeClr val="tx2">
                  <a:lumMod val="75000"/>
                </a:schemeClr>
              </a:solidFill>
              <a:latin typeface="Calibri" pitchFamily="34" charset="0"/>
              <a:ea typeface="Times New Roman" pitchFamily="18" charset="0"/>
              <a:cs typeface="Calibri" pitchFamily="34" charset="0"/>
            </a:endParaRPr>
          </a:p>
          <a:p>
            <a:pPr lvl="0" eaLnBrk="0" fontAlgn="base" hangingPunct="0">
              <a:spcBef>
                <a:spcPct val="0"/>
              </a:spcBef>
              <a:spcAft>
                <a:spcPct val="0"/>
              </a:spcAft>
              <a:tabLst>
                <a:tab pos="457200" algn="l"/>
              </a:tabLst>
            </a:pPr>
            <a:r>
              <a:rPr lang="tr-TR" sz="2400" dirty="0">
                <a:solidFill>
                  <a:srgbClr val="000000"/>
                </a:solidFill>
                <a:ea typeface="Times New Roman" pitchFamily="18" charset="0"/>
                <a:cs typeface="Arial" pitchFamily="34" charset="0"/>
              </a:rPr>
              <a:t>	Türkçede sesler, ünlüler ve ünsüzler olmak üzere iki ana gruba ayrılır.</a:t>
            </a:r>
            <a:endParaRPr lang="tr-TR" sz="3600" dirty="0">
              <a:ea typeface="Times New Roman" pitchFamily="18" charset="0"/>
              <a:cs typeface="Arial" pitchFamily="34" charset="0"/>
            </a:endParaRPr>
          </a:p>
          <a:p>
            <a:pPr lvl="0" eaLnBrk="0" fontAlgn="base" hangingPunct="0">
              <a:spcBef>
                <a:spcPct val="0"/>
              </a:spcBef>
              <a:spcAft>
                <a:spcPct val="0"/>
              </a:spcAft>
              <a:tabLst>
                <a:tab pos="457200" algn="l"/>
              </a:tabLst>
            </a:pPr>
            <a:r>
              <a:rPr lang="tr-TR" sz="2400" dirty="0">
                <a:solidFill>
                  <a:srgbClr val="000000"/>
                </a:solidFill>
                <a:ea typeface="Times New Roman" pitchFamily="18" charset="0"/>
                <a:cs typeface="Arial" pitchFamily="34" charset="0"/>
              </a:rPr>
              <a:t>	Ses yolunda bir engele çarpmadan çıkan sese </a:t>
            </a:r>
            <a:r>
              <a:rPr lang="tr-TR" sz="2400" b="1" i="1" dirty="0">
                <a:solidFill>
                  <a:srgbClr val="000000"/>
                </a:solidFill>
                <a:ea typeface="Times New Roman" pitchFamily="18" charset="0"/>
                <a:cs typeface="Arial" pitchFamily="34" charset="0"/>
              </a:rPr>
              <a:t>ünlü </a:t>
            </a:r>
            <a:r>
              <a:rPr lang="tr-TR" sz="2400" dirty="0">
                <a:solidFill>
                  <a:srgbClr val="000000"/>
                </a:solidFill>
                <a:ea typeface="Times New Roman" pitchFamily="18" charset="0"/>
                <a:cs typeface="Arial" pitchFamily="34" charset="0"/>
              </a:rPr>
              <a:t>denir. Türkçede sekiz ünlü vardır:</a:t>
            </a:r>
            <a:r>
              <a:rPr lang="tr-TR" sz="2400" i="1" dirty="0">
                <a:solidFill>
                  <a:srgbClr val="000000"/>
                </a:solidFill>
                <a:ea typeface="Times New Roman" pitchFamily="18" charset="0"/>
                <a:cs typeface="Arial" pitchFamily="34" charset="0"/>
              </a:rPr>
              <a:t> </a:t>
            </a:r>
          </a:p>
          <a:p>
            <a:pPr lvl="0" eaLnBrk="0" fontAlgn="base" hangingPunct="0">
              <a:spcBef>
                <a:spcPct val="0"/>
              </a:spcBef>
              <a:spcAft>
                <a:spcPct val="0"/>
              </a:spcAft>
              <a:tabLst>
                <a:tab pos="457200" algn="l"/>
              </a:tabLst>
            </a:pPr>
            <a:r>
              <a:rPr lang="tr-TR" sz="2400" i="1" dirty="0">
                <a:solidFill>
                  <a:srgbClr val="000000"/>
                </a:solidFill>
                <a:ea typeface="Times New Roman" pitchFamily="18" charset="0"/>
                <a:cs typeface="Arial" pitchFamily="34" charset="0"/>
              </a:rPr>
              <a:t>a, e, ı, i, o, ö, u, ü</a:t>
            </a:r>
            <a:endParaRPr lang="tr-TR" sz="3600" dirty="0">
              <a:ea typeface="Times New Roman" pitchFamily="18" charset="0"/>
              <a:cs typeface="Arial" pitchFamily="34" charset="0"/>
            </a:endParaRPr>
          </a:p>
          <a:p>
            <a:pPr lvl="0" eaLnBrk="0" fontAlgn="base" hangingPunct="0">
              <a:spcBef>
                <a:spcPct val="0"/>
              </a:spcBef>
              <a:spcAft>
                <a:spcPct val="0"/>
              </a:spcAft>
              <a:tabLst>
                <a:tab pos="457200" algn="l"/>
              </a:tabLst>
            </a:pPr>
            <a:r>
              <a:rPr lang="tr-TR" sz="2400" dirty="0">
                <a:solidFill>
                  <a:srgbClr val="000000"/>
                </a:solidFill>
                <a:ea typeface="Times New Roman" pitchFamily="18" charset="0"/>
                <a:cs typeface="Arial" pitchFamily="34" charset="0"/>
              </a:rPr>
              <a:t>	Ünlüler şu biçimde sınıflandırılır:</a:t>
            </a:r>
            <a:endParaRPr lang="tr-TR" sz="3600" dirty="0">
              <a:ea typeface="Times New Roman" pitchFamily="18" charset="0"/>
              <a:cs typeface="Arial" pitchFamily="34" charset="0"/>
            </a:endParaRPr>
          </a:p>
          <a:p>
            <a:pPr lvl="0" eaLnBrk="0" fontAlgn="base" hangingPunct="0">
              <a:spcBef>
                <a:spcPct val="0"/>
              </a:spcBef>
              <a:spcAft>
                <a:spcPct val="0"/>
              </a:spcAft>
              <a:tabLst>
                <a:tab pos="457200" algn="l"/>
              </a:tabLst>
            </a:pPr>
            <a:r>
              <a:rPr lang="tr-TR" sz="2400" dirty="0">
                <a:solidFill>
                  <a:srgbClr val="000000"/>
                </a:solidFill>
                <a:ea typeface="Times New Roman" pitchFamily="18" charset="0"/>
                <a:cs typeface="Arial" pitchFamily="34" charset="0"/>
              </a:rPr>
              <a:t>A. Dilin durumuna göre:</a:t>
            </a:r>
            <a:endParaRPr lang="tr-TR" sz="3600" dirty="0">
              <a:ea typeface="Times New Roman" pitchFamily="18" charset="0"/>
              <a:cs typeface="Arial" pitchFamily="34" charset="0"/>
            </a:endParaRPr>
          </a:p>
          <a:p>
            <a:pPr lvl="1" eaLnBrk="0" fontAlgn="base" hangingPunct="0">
              <a:spcBef>
                <a:spcPct val="0"/>
              </a:spcBef>
              <a:spcAft>
                <a:spcPct val="0"/>
              </a:spcAft>
              <a:buFontTx/>
              <a:buChar char="•"/>
              <a:tabLst>
                <a:tab pos="457200" algn="l"/>
              </a:tabLst>
            </a:pPr>
            <a:r>
              <a:rPr lang="tr-TR" sz="2400" dirty="0">
                <a:solidFill>
                  <a:srgbClr val="000000"/>
                </a:solidFill>
                <a:ea typeface="Times New Roman" pitchFamily="18" charset="0"/>
                <a:cs typeface="Arial" pitchFamily="34" charset="0"/>
              </a:rPr>
              <a:t> 1.Kalın ünlüler: </a:t>
            </a:r>
            <a:r>
              <a:rPr lang="tr-TR" sz="2400" i="1" dirty="0">
                <a:solidFill>
                  <a:srgbClr val="000000"/>
                </a:solidFill>
                <a:ea typeface="Times New Roman" pitchFamily="18" charset="0"/>
                <a:cs typeface="Arial" pitchFamily="34" charset="0"/>
              </a:rPr>
              <a:t>a, ı, o, u</a:t>
            </a:r>
            <a:endParaRPr lang="tr-TR" sz="3600" dirty="0">
              <a:ea typeface="Times New Roman" pitchFamily="18" charset="0"/>
              <a:cs typeface="Arial" pitchFamily="34" charset="0"/>
            </a:endParaRPr>
          </a:p>
          <a:p>
            <a:pPr lvl="1" eaLnBrk="0" fontAlgn="base" hangingPunct="0">
              <a:spcBef>
                <a:spcPct val="0"/>
              </a:spcBef>
              <a:spcAft>
                <a:spcPct val="0"/>
              </a:spcAft>
              <a:buFontTx/>
              <a:buChar char="•"/>
              <a:tabLst>
                <a:tab pos="457200" algn="l"/>
              </a:tabLst>
            </a:pPr>
            <a:r>
              <a:rPr lang="tr-TR" sz="2400" dirty="0">
                <a:solidFill>
                  <a:srgbClr val="000000"/>
                </a:solidFill>
                <a:ea typeface="Times New Roman" pitchFamily="18" charset="0"/>
                <a:cs typeface="Arial" pitchFamily="34" charset="0"/>
              </a:rPr>
              <a:t> 2.İnce ünlüler:</a:t>
            </a:r>
            <a:r>
              <a:rPr lang="tr-TR" sz="2400" i="1" dirty="0">
                <a:solidFill>
                  <a:srgbClr val="000000"/>
                </a:solidFill>
                <a:ea typeface="Times New Roman" pitchFamily="18" charset="0"/>
                <a:cs typeface="Arial" pitchFamily="34" charset="0"/>
              </a:rPr>
              <a:t> e, i, ö, ü</a:t>
            </a:r>
            <a:endParaRPr lang="tr-TR" sz="3600" dirty="0">
              <a:ea typeface="Times New Roman" pitchFamily="18" charset="0"/>
              <a:cs typeface="Arial" pitchFamily="34" charset="0"/>
            </a:endParaRPr>
          </a:p>
          <a:p>
            <a:pPr lvl="0" eaLnBrk="0" fontAlgn="base" hangingPunct="0">
              <a:spcBef>
                <a:spcPct val="0"/>
              </a:spcBef>
              <a:spcAft>
                <a:spcPct val="0"/>
              </a:spcAft>
              <a:tabLst>
                <a:tab pos="457200" algn="l"/>
              </a:tabLst>
            </a:pPr>
            <a:r>
              <a:rPr lang="tr-TR" sz="2400" dirty="0">
                <a:solidFill>
                  <a:srgbClr val="000000"/>
                </a:solidFill>
                <a:ea typeface="Times New Roman" pitchFamily="18" charset="0"/>
                <a:cs typeface="Arial" pitchFamily="34" charset="0"/>
              </a:rPr>
              <a:t>B. Dudakların durumuna göre:</a:t>
            </a:r>
            <a:endParaRPr lang="tr-TR" sz="3600" dirty="0">
              <a:ea typeface="Times New Roman" pitchFamily="18" charset="0"/>
              <a:cs typeface="Arial" pitchFamily="34" charset="0"/>
            </a:endParaRPr>
          </a:p>
          <a:p>
            <a:pPr lvl="1" eaLnBrk="0" fontAlgn="base" hangingPunct="0">
              <a:spcBef>
                <a:spcPct val="0"/>
              </a:spcBef>
              <a:spcAft>
                <a:spcPct val="0"/>
              </a:spcAft>
              <a:buFontTx/>
              <a:buChar char="•"/>
              <a:tabLst>
                <a:tab pos="457200" algn="l"/>
              </a:tabLst>
            </a:pPr>
            <a:r>
              <a:rPr lang="tr-TR" sz="2400" dirty="0">
                <a:solidFill>
                  <a:srgbClr val="000000"/>
                </a:solidFill>
                <a:ea typeface="Times New Roman" pitchFamily="18" charset="0"/>
                <a:cs typeface="Arial" pitchFamily="34" charset="0"/>
              </a:rPr>
              <a:t> 1.Düz ünlüler: </a:t>
            </a:r>
            <a:r>
              <a:rPr lang="tr-TR" sz="2400" i="1" dirty="0">
                <a:solidFill>
                  <a:srgbClr val="000000"/>
                </a:solidFill>
                <a:ea typeface="Times New Roman" pitchFamily="18" charset="0"/>
                <a:cs typeface="Arial" pitchFamily="34" charset="0"/>
              </a:rPr>
              <a:t>a, e, ı, i</a:t>
            </a:r>
            <a:endParaRPr lang="tr-TR" sz="3600" dirty="0">
              <a:ea typeface="Times New Roman" pitchFamily="18" charset="0"/>
              <a:cs typeface="Arial" pitchFamily="34" charset="0"/>
            </a:endParaRPr>
          </a:p>
          <a:p>
            <a:pPr lvl="1" eaLnBrk="0" fontAlgn="base" hangingPunct="0">
              <a:spcBef>
                <a:spcPct val="0"/>
              </a:spcBef>
              <a:spcAft>
                <a:spcPct val="0"/>
              </a:spcAft>
              <a:buFontTx/>
              <a:buChar char="•"/>
              <a:tabLst>
                <a:tab pos="457200" algn="l"/>
              </a:tabLst>
            </a:pPr>
            <a:r>
              <a:rPr lang="tr-TR" sz="2400" dirty="0">
                <a:solidFill>
                  <a:srgbClr val="000000"/>
                </a:solidFill>
                <a:ea typeface="Times New Roman" pitchFamily="18" charset="0"/>
                <a:cs typeface="Arial" pitchFamily="34" charset="0"/>
              </a:rPr>
              <a:t> 2.Yuvarlak ünlüler: </a:t>
            </a:r>
            <a:r>
              <a:rPr lang="tr-TR" sz="2400" i="1" dirty="0">
                <a:solidFill>
                  <a:srgbClr val="000000"/>
                </a:solidFill>
                <a:ea typeface="Times New Roman" pitchFamily="18" charset="0"/>
                <a:cs typeface="Arial" pitchFamily="34" charset="0"/>
              </a:rPr>
              <a:t>o, ö, u, ü</a:t>
            </a:r>
            <a:endParaRPr lang="tr-TR" sz="3600" dirty="0">
              <a:ea typeface="Times New Roman" pitchFamily="18" charset="0"/>
              <a:cs typeface="Arial" pitchFamily="34" charset="0"/>
            </a:endParaRPr>
          </a:p>
          <a:p>
            <a:pPr lvl="0" eaLnBrk="0" fontAlgn="base" hangingPunct="0">
              <a:spcBef>
                <a:spcPct val="0"/>
              </a:spcBef>
              <a:spcAft>
                <a:spcPct val="0"/>
              </a:spcAft>
              <a:tabLst>
                <a:tab pos="457200" algn="l"/>
              </a:tabLst>
            </a:pPr>
            <a:r>
              <a:rPr lang="tr-TR" sz="2400" dirty="0">
                <a:solidFill>
                  <a:srgbClr val="000000"/>
                </a:solidFill>
                <a:ea typeface="Times New Roman" pitchFamily="18" charset="0"/>
                <a:cs typeface="Arial" pitchFamily="34" charset="0"/>
              </a:rPr>
              <a:t>C. Ağzın açıklığına göre:</a:t>
            </a:r>
            <a:endParaRPr lang="tr-TR" sz="3600" dirty="0">
              <a:ea typeface="Times New Roman" pitchFamily="18" charset="0"/>
              <a:cs typeface="Arial" pitchFamily="34" charset="0"/>
            </a:endParaRPr>
          </a:p>
          <a:p>
            <a:pPr lvl="1" eaLnBrk="0" fontAlgn="base" hangingPunct="0">
              <a:spcBef>
                <a:spcPct val="0"/>
              </a:spcBef>
              <a:spcAft>
                <a:spcPct val="0"/>
              </a:spcAft>
              <a:buFontTx/>
              <a:buChar char="•"/>
              <a:tabLst>
                <a:tab pos="457200" algn="l"/>
              </a:tabLst>
            </a:pPr>
            <a:r>
              <a:rPr lang="tr-TR" sz="2400" dirty="0">
                <a:solidFill>
                  <a:srgbClr val="000000"/>
                </a:solidFill>
                <a:ea typeface="Times New Roman" pitchFamily="18" charset="0"/>
                <a:cs typeface="Arial" pitchFamily="34" charset="0"/>
              </a:rPr>
              <a:t> 1.Geniş ünlüler: </a:t>
            </a:r>
            <a:r>
              <a:rPr lang="tr-TR" sz="2400" i="1" dirty="0">
                <a:solidFill>
                  <a:srgbClr val="000000"/>
                </a:solidFill>
                <a:ea typeface="Times New Roman" pitchFamily="18" charset="0"/>
                <a:cs typeface="Arial" pitchFamily="34" charset="0"/>
              </a:rPr>
              <a:t>a, e, o, ö</a:t>
            </a:r>
            <a:endParaRPr lang="tr-TR" sz="3600" dirty="0">
              <a:ea typeface="Times New Roman" pitchFamily="18" charset="0"/>
              <a:cs typeface="Arial" pitchFamily="34" charset="0"/>
            </a:endParaRPr>
          </a:p>
          <a:p>
            <a:pPr lvl="1" eaLnBrk="0" fontAlgn="base" hangingPunct="0">
              <a:spcBef>
                <a:spcPct val="0"/>
              </a:spcBef>
              <a:spcAft>
                <a:spcPct val="0"/>
              </a:spcAft>
              <a:buFontTx/>
              <a:buChar char="•"/>
              <a:tabLst>
                <a:tab pos="457200" algn="l"/>
              </a:tabLst>
            </a:pPr>
            <a:r>
              <a:rPr lang="tr-TR" sz="2400" dirty="0">
                <a:solidFill>
                  <a:srgbClr val="000000"/>
                </a:solidFill>
                <a:ea typeface="Times New Roman" pitchFamily="18" charset="0"/>
                <a:cs typeface="Arial" pitchFamily="34" charset="0"/>
              </a:rPr>
              <a:t> 2.Dar ünlüler: </a:t>
            </a:r>
            <a:r>
              <a:rPr lang="tr-TR" sz="2400" i="1" dirty="0">
                <a:solidFill>
                  <a:srgbClr val="000000"/>
                </a:solidFill>
                <a:ea typeface="Times New Roman" pitchFamily="18" charset="0"/>
                <a:cs typeface="Arial" pitchFamily="34" charset="0"/>
              </a:rPr>
              <a:t>ı, i, u, ü</a:t>
            </a:r>
            <a:endParaRPr lang="tr-TR" sz="3600" dirty="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tr-TR" sz="1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23" name="Group 16"/>
          <p:cNvGrpSpPr/>
          <p:nvPr/>
        </p:nvGrpSpPr>
        <p:grpSpPr>
          <a:xfrm>
            <a:off x="17262707" y="866358"/>
            <a:ext cx="1337706" cy="5144719"/>
            <a:chOff x="0" y="0"/>
            <a:chExt cx="1783607" cy="6859625"/>
          </a:xfrm>
        </p:grpSpPr>
        <p:pic>
          <p:nvPicPr>
            <p:cNvPr id="24"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25" name="TextBox 18"/>
            <p:cNvSpPr txBox="1"/>
            <p:nvPr/>
          </p:nvSpPr>
          <p:spPr>
            <a:xfrm rot="-5400000">
              <a:off x="-1699698" y="3955824"/>
              <a:ext cx="5229885" cy="577715"/>
            </a:xfrm>
            <a:prstGeom prst="rect">
              <a:avLst/>
            </a:prstGeom>
          </p:spPr>
          <p:txBody>
            <a:bodyPr lIns="0" tIns="0" rIns="0" bIns="0" rtlCol="0" anchor="t">
              <a:spAutoFit/>
            </a:bodyPr>
            <a:lstStyle/>
            <a:p>
              <a:pPr algn="ctr">
                <a:lnSpc>
                  <a:spcPts val="2800"/>
                </a:lnSpc>
              </a:pPr>
              <a:r>
                <a:rPr lang="en-US" sz="2800" dirty="0" err="1">
                  <a:solidFill>
                    <a:srgbClr val="FFFFFF">
                      <a:alpha val="60000"/>
                    </a:srgbClr>
                  </a:solidFill>
                  <a:latin typeface="Lato Heavy"/>
                </a:rPr>
                <a:t>Sesler</a:t>
              </a:r>
              <a:r>
                <a:rPr lang="en-US" sz="2800" dirty="0">
                  <a:solidFill>
                    <a:srgbClr val="FFFFFF">
                      <a:alpha val="60000"/>
                    </a:srgbClr>
                  </a:solidFill>
                  <a:latin typeface="Lato Heavy"/>
                </a:rPr>
                <a:t> </a:t>
              </a:r>
              <a:r>
                <a:rPr lang="en-US" sz="2800" dirty="0" err="1">
                  <a:solidFill>
                    <a:srgbClr val="FFFFFF">
                      <a:alpha val="60000"/>
                    </a:srgbClr>
                  </a:solidFill>
                  <a:latin typeface="Lato Heavy"/>
                </a:rPr>
                <a:t>ve</a:t>
              </a:r>
              <a:r>
                <a:rPr lang="en-US" sz="2800" dirty="0">
                  <a:solidFill>
                    <a:srgbClr val="FFFFFF">
                      <a:alpha val="60000"/>
                    </a:srgbClr>
                  </a:solidFill>
                  <a:latin typeface="Lato Heavy"/>
                </a:rPr>
                <a:t> </a:t>
              </a:r>
              <a:r>
                <a:rPr lang="en-US" sz="2800" dirty="0" err="1">
                  <a:solidFill>
                    <a:srgbClr val="FFFFFF">
                      <a:alpha val="60000"/>
                    </a:srgbClr>
                  </a:solidFill>
                  <a:latin typeface="Lato Heavy"/>
                </a:rPr>
                <a:t>Ses</a:t>
              </a:r>
              <a:r>
                <a:rPr lang="en-US" sz="2800" dirty="0">
                  <a:solidFill>
                    <a:srgbClr val="FFFFFF">
                      <a:alpha val="60000"/>
                    </a:srgbClr>
                  </a:solidFill>
                  <a:latin typeface="Lato Heavy"/>
                </a:rPr>
                <a:t> </a:t>
              </a:r>
              <a:r>
                <a:rPr lang="en-US" sz="2800" dirty="0" err="1">
                  <a:solidFill>
                    <a:srgbClr val="FFFFFF">
                      <a:alpha val="60000"/>
                    </a:srgbClr>
                  </a:solidFill>
                  <a:latin typeface="Lato Heavy"/>
                </a:rPr>
                <a:t>Uyumları</a:t>
              </a:r>
              <a:endParaRPr lang="en-US" sz="2800" dirty="0">
                <a:solidFill>
                  <a:srgbClr val="FFFFFF">
                    <a:alpha val="60000"/>
                  </a:srgbClr>
                </a:solidFill>
                <a:latin typeface="Lato Heavy"/>
              </a:endParaRPr>
            </a:p>
          </p:txBody>
        </p:sp>
        <p:sp>
          <p:nvSpPr>
            <p:cNvPr id="26"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dirty="0">
                  <a:solidFill>
                    <a:srgbClr val="FFFFFF">
                      <a:alpha val="60000"/>
                    </a:srgbClr>
                  </a:solidFill>
                  <a:latin typeface="Alegreya"/>
                </a:rPr>
                <a:t>2</a:t>
              </a:r>
            </a:p>
          </p:txBody>
        </p:sp>
      </p:grpSp>
      <p:sp>
        <p:nvSpPr>
          <p:cNvPr id="30"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t>2. SESLER VE SES UYUMLARI</a:t>
            </a:r>
          </a:p>
          <a:p>
            <a:r>
              <a:rPr lang="tr-TR" sz="1100" dirty="0"/>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solidFill>
                  <a:schemeClr val="bg1"/>
                </a:solidFill>
              </a:rPr>
              <a:t>   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solidFill>
                  <a:schemeClr val="bg1"/>
                </a:solidFill>
              </a:rPr>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solidFill>
                  <a:schemeClr val="bg1"/>
                </a:solidFill>
              </a:rPr>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spTree>
    <p:extLst>
      <p:ext uri="{BB962C8B-B14F-4D97-AF65-F5344CB8AC3E}">
        <p14:creationId xmlns:p14="http://schemas.microsoft.com/office/powerpoint/2010/main" val="391468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296913"/>
            <a:ext cx="14684498" cy="896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r>
              <a:rPr kumimoji="0" lang="tr-TR" sz="4000" b="1" i="0" u="none" strike="noStrike" cap="none" normalizeH="0" baseline="0" dirty="0" smtClean="0">
                <a:ln>
                  <a:noFill/>
                </a:ln>
                <a:solidFill>
                  <a:srgbClr val="365F91"/>
                </a:solidFill>
                <a:effectLst/>
                <a:ea typeface="Times New Roman" pitchFamily="18" charset="0"/>
                <a:cs typeface="Times New Roman" pitchFamily="18" charset="0"/>
              </a:rPr>
              <a:t>	</a:t>
            </a:r>
            <a:r>
              <a:rPr lang="tr-TR" sz="3600" b="1" dirty="0" bmk="">
                <a:solidFill>
                  <a:schemeClr val="tx2">
                    <a:lumMod val="75000"/>
                  </a:schemeClr>
                </a:solidFill>
                <a:latin typeface="Calibri" pitchFamily="34" charset="0"/>
                <a:ea typeface="Times New Roman" pitchFamily="18" charset="0"/>
                <a:cs typeface="Calibri" pitchFamily="34" charset="0"/>
              </a:rPr>
              <a:t>Uzun Ünlü</a:t>
            </a:r>
          </a:p>
          <a:p>
            <a:r>
              <a:rPr lang="tr-TR" sz="2400" dirty="0" smtClean="0"/>
              <a:t>	Kökeni </a:t>
            </a:r>
            <a:r>
              <a:rPr lang="tr-TR" sz="2400" dirty="0"/>
              <a:t>Türkçe olan kelimelerde bugün uzun ünlü yoktur. Uzun ünlü, Arapça ve Farsçadan Türkçeye giren kelimelerde görülür: </a:t>
            </a:r>
            <a:r>
              <a:rPr lang="tr-TR" sz="2400" i="1" dirty="0"/>
              <a:t>adalet (</a:t>
            </a:r>
            <a:r>
              <a:rPr lang="tr-TR" sz="2400" i="1" dirty="0" err="1"/>
              <a:t>ada:let</a:t>
            </a:r>
            <a:r>
              <a:rPr lang="tr-TR" sz="2400" i="1" dirty="0"/>
              <a:t>), beraber (</a:t>
            </a:r>
            <a:r>
              <a:rPr lang="tr-TR" sz="2400" i="1" dirty="0" err="1"/>
              <a:t>bera:ber</a:t>
            </a:r>
            <a:r>
              <a:rPr lang="tr-TR" sz="2400" i="1" dirty="0"/>
              <a:t>), ifade (</a:t>
            </a:r>
            <a:r>
              <a:rPr lang="tr-TR" sz="2400" i="1" dirty="0" err="1"/>
              <a:t>ifa:de</a:t>
            </a:r>
            <a:r>
              <a:rPr lang="tr-TR" sz="2400" i="1" dirty="0"/>
              <a:t>), kaide (</a:t>
            </a:r>
            <a:r>
              <a:rPr lang="tr-TR" sz="2400" i="1" dirty="0" err="1"/>
              <a:t>ka:ide</a:t>
            </a:r>
            <a:r>
              <a:rPr lang="tr-TR" sz="2400" i="1" dirty="0"/>
              <a:t>), numune (</a:t>
            </a:r>
            <a:r>
              <a:rPr lang="tr-TR" sz="2400" i="1" dirty="0" err="1"/>
              <a:t>numu:ne</a:t>
            </a:r>
            <a:r>
              <a:rPr lang="tr-TR" sz="2400" i="1" dirty="0"/>
              <a:t>), sade (</a:t>
            </a:r>
            <a:r>
              <a:rPr lang="tr-TR" sz="2400" i="1" dirty="0" err="1"/>
              <a:t>sa:de</a:t>
            </a:r>
            <a:r>
              <a:rPr lang="tr-TR" sz="2400" i="1" dirty="0"/>
              <a:t>), şair (</a:t>
            </a:r>
            <a:r>
              <a:rPr lang="tr-TR" sz="2400" i="1" dirty="0" err="1"/>
              <a:t>şa:ir</a:t>
            </a:r>
            <a:r>
              <a:rPr lang="tr-TR" sz="2400" i="1" dirty="0"/>
              <a:t>)</a:t>
            </a:r>
            <a:r>
              <a:rPr lang="tr-TR" sz="2400" dirty="0"/>
              <a:t> vb.</a:t>
            </a:r>
            <a:r>
              <a:rPr lang="tr-TR" sz="2400" i="1" dirty="0"/>
              <a:t> </a:t>
            </a:r>
            <a:r>
              <a:rPr lang="tr-TR" sz="2400" dirty="0"/>
              <a:t>Ancak bu uzun ünlüler yazıda herhangi bir işaretle gösterilmez</a:t>
            </a:r>
            <a:r>
              <a:rPr lang="tr-TR" sz="2400" dirty="0" smtClean="0"/>
              <a:t>.</a:t>
            </a:r>
          </a:p>
          <a:p>
            <a:endParaRPr lang="tr-TR" sz="2400" dirty="0"/>
          </a:p>
          <a:p>
            <a:r>
              <a:rPr lang="tr-TR" sz="3600" b="1" dirty="0" smtClean="0" bmk="">
                <a:solidFill>
                  <a:srgbClr val="4F81BD"/>
                </a:solidFill>
                <a:latin typeface="Calibri" pitchFamily="34" charset="0"/>
                <a:ea typeface="Times New Roman" pitchFamily="18" charset="0"/>
                <a:cs typeface="Calibri" pitchFamily="34" charset="0"/>
              </a:rPr>
              <a:t>	</a:t>
            </a:r>
            <a:r>
              <a:rPr lang="tr-TR" sz="3600" b="1" dirty="0" smtClean="0" bmk="">
                <a:solidFill>
                  <a:schemeClr val="tx2">
                    <a:lumMod val="75000"/>
                  </a:schemeClr>
                </a:solidFill>
                <a:latin typeface="Calibri" pitchFamily="34" charset="0"/>
                <a:ea typeface="Times New Roman" pitchFamily="18" charset="0"/>
                <a:cs typeface="Calibri" pitchFamily="34" charset="0"/>
              </a:rPr>
              <a:t>Düzeltme </a:t>
            </a:r>
            <a:r>
              <a:rPr lang="tr-TR" sz="3600" b="1" dirty="0" bmk="">
                <a:solidFill>
                  <a:schemeClr val="tx2">
                    <a:lumMod val="75000"/>
                  </a:schemeClr>
                </a:solidFill>
                <a:latin typeface="Calibri" pitchFamily="34" charset="0"/>
                <a:ea typeface="Times New Roman" pitchFamily="18" charset="0"/>
                <a:cs typeface="Calibri" pitchFamily="34" charset="0"/>
              </a:rPr>
              <a:t>İşareti</a:t>
            </a:r>
          </a:p>
          <a:p>
            <a:r>
              <a:rPr lang="tr-TR" sz="2400" dirty="0"/>
              <a:t>      </a:t>
            </a:r>
            <a:r>
              <a:rPr lang="tr-TR" sz="2400" dirty="0" smtClean="0"/>
              <a:t>	Düzeltme </a:t>
            </a:r>
            <a:r>
              <a:rPr lang="tr-TR" sz="2400" dirty="0"/>
              <a:t>işaretinin kullanılacağı yerler aşağıda gösterilmiştir:</a:t>
            </a:r>
          </a:p>
          <a:p>
            <a:r>
              <a:rPr lang="tr-TR" sz="2400" b="1" dirty="0"/>
              <a:t>1. </a:t>
            </a:r>
            <a:r>
              <a:rPr lang="tr-TR" sz="2400" dirty="0"/>
              <a:t>Yazılışları bir, anlamları ve söylenişleri ayrı olan kelimeleri ayırt etmek için okunuşları uzun olan ünlülerin üzerine ko­nur: </a:t>
            </a:r>
            <a:r>
              <a:rPr lang="tr-TR" sz="2400" i="1" dirty="0"/>
              <a:t>adem</a:t>
            </a:r>
            <a:r>
              <a:rPr lang="tr-TR" sz="2400" dirty="0"/>
              <a:t> (yokluk), </a:t>
            </a:r>
            <a:r>
              <a:rPr lang="tr-TR" sz="2400" i="1" dirty="0"/>
              <a:t>âdem</a:t>
            </a:r>
            <a:r>
              <a:rPr lang="tr-TR" sz="2400" dirty="0"/>
              <a:t> (insan); </a:t>
            </a:r>
            <a:r>
              <a:rPr lang="tr-TR" sz="2400" i="1" dirty="0"/>
              <a:t>adet</a:t>
            </a:r>
            <a:r>
              <a:rPr lang="tr-TR" sz="2400" dirty="0"/>
              <a:t> (sayı), </a:t>
            </a:r>
            <a:r>
              <a:rPr lang="tr-TR" sz="2400" i="1" dirty="0"/>
              <a:t>âdet</a:t>
            </a:r>
            <a:r>
              <a:rPr lang="tr-TR" sz="2400" dirty="0"/>
              <a:t> (gelenek, alışkanlık); </a:t>
            </a:r>
            <a:r>
              <a:rPr lang="tr-TR" sz="2400" i="1" dirty="0"/>
              <a:t>alem</a:t>
            </a:r>
            <a:r>
              <a:rPr lang="tr-TR" sz="2400" dirty="0"/>
              <a:t> (bayrak), </a:t>
            </a:r>
            <a:r>
              <a:rPr lang="tr-TR" sz="2400" i="1" dirty="0"/>
              <a:t>âlem</a:t>
            </a:r>
            <a:r>
              <a:rPr lang="tr-TR" sz="2400" dirty="0"/>
              <a:t> (dünya, evren); </a:t>
            </a:r>
            <a:r>
              <a:rPr lang="tr-TR" sz="2400" i="1" dirty="0"/>
              <a:t>aşık</a:t>
            </a:r>
            <a:r>
              <a:rPr lang="tr-TR" sz="2400" dirty="0"/>
              <a:t> (eklem kemiği), </a:t>
            </a:r>
            <a:r>
              <a:rPr lang="tr-TR" sz="2400" i="1" dirty="0"/>
              <a:t>âşık</a:t>
            </a:r>
            <a:r>
              <a:rPr lang="tr-TR" sz="2400" dirty="0"/>
              <a:t> (vurgun, tutkun); </a:t>
            </a:r>
            <a:r>
              <a:rPr lang="tr-TR" sz="2400" i="1" dirty="0"/>
              <a:t>hal</a:t>
            </a:r>
            <a:r>
              <a:rPr lang="tr-TR" sz="2400" dirty="0"/>
              <a:t> (sebze, meyve vb. satılan yer), </a:t>
            </a:r>
            <a:r>
              <a:rPr lang="tr-TR" sz="2400" i="1" dirty="0"/>
              <a:t>hâl</a:t>
            </a:r>
            <a:r>
              <a:rPr lang="tr-TR" sz="2400" dirty="0"/>
              <a:t> (durum, vaziyet); </a:t>
            </a:r>
            <a:r>
              <a:rPr lang="tr-TR" sz="2400" i="1" dirty="0"/>
              <a:t>hala</a:t>
            </a:r>
            <a:r>
              <a:rPr lang="tr-TR" sz="2400" dirty="0"/>
              <a:t> (babanın kız kardeşi), </a:t>
            </a:r>
            <a:r>
              <a:rPr lang="tr-TR" sz="2400" i="1" dirty="0"/>
              <a:t>hâlâ</a:t>
            </a:r>
            <a:r>
              <a:rPr lang="tr-TR" sz="2400" dirty="0"/>
              <a:t> (henüz); </a:t>
            </a:r>
            <a:r>
              <a:rPr lang="tr-TR" sz="2400" i="1" dirty="0"/>
              <a:t>rahim</a:t>
            </a:r>
            <a:r>
              <a:rPr lang="tr-TR" sz="2400" dirty="0"/>
              <a:t> (esirgeme), </a:t>
            </a:r>
            <a:r>
              <a:rPr lang="tr-TR" sz="2400" i="1" dirty="0"/>
              <a:t>rahîm </a:t>
            </a:r>
            <a:r>
              <a:rPr lang="tr-TR" sz="2400" dirty="0"/>
              <a:t>(koruyan, acıyan); </a:t>
            </a:r>
            <a:r>
              <a:rPr lang="tr-TR" sz="2400" i="1" dirty="0"/>
              <a:t>şura</a:t>
            </a:r>
            <a:r>
              <a:rPr lang="tr-TR" sz="2400" dirty="0"/>
              <a:t> (şu yer), </a:t>
            </a:r>
            <a:r>
              <a:rPr lang="tr-TR" sz="2400" i="1" dirty="0"/>
              <a:t>şûra</a:t>
            </a:r>
            <a:r>
              <a:rPr lang="tr-TR" sz="2400" dirty="0"/>
              <a:t> (danışma kurulu) vb.</a:t>
            </a:r>
          </a:p>
          <a:p>
            <a:r>
              <a:rPr lang="tr-TR" sz="2400" b="1" dirty="0"/>
              <a:t>UYARI: </a:t>
            </a:r>
            <a:r>
              <a:rPr lang="tr-TR" sz="2400" i="1" dirty="0"/>
              <a:t>Katil</a:t>
            </a:r>
            <a:r>
              <a:rPr lang="tr-TR" sz="2400" dirty="0"/>
              <a:t> (</a:t>
            </a:r>
            <a:r>
              <a:rPr lang="tr-TR" sz="2400" i="1" dirty="0"/>
              <a:t>&lt;</a:t>
            </a:r>
            <a:r>
              <a:rPr lang="tr-TR" sz="2400" i="1" dirty="0" err="1"/>
              <a:t>katl</a:t>
            </a:r>
            <a:r>
              <a:rPr lang="tr-TR" sz="2400" i="1" dirty="0"/>
              <a:t> =</a:t>
            </a:r>
            <a:r>
              <a:rPr lang="tr-TR" sz="2400" dirty="0"/>
              <a:t> öldürme) ve </a:t>
            </a:r>
            <a:r>
              <a:rPr lang="tr-TR" sz="2400" i="1" dirty="0"/>
              <a:t>kadir </a:t>
            </a:r>
            <a:r>
              <a:rPr lang="tr-TR" sz="2400" dirty="0"/>
              <a:t>(&lt;</a:t>
            </a:r>
            <a:r>
              <a:rPr lang="tr-TR" sz="2400" i="1" dirty="0" err="1"/>
              <a:t>kadr</a:t>
            </a:r>
            <a:r>
              <a:rPr lang="tr-TR" sz="2400" dirty="0"/>
              <a:t> = değer) kelimeleriyle karışma olasılığı ol­duğu hâlde </a:t>
            </a:r>
            <a:r>
              <a:rPr lang="tr-TR" sz="2400" i="1" dirty="0"/>
              <a:t>katil</a:t>
            </a:r>
            <a:r>
              <a:rPr lang="tr-TR" sz="2400" dirty="0"/>
              <a:t> (</a:t>
            </a:r>
            <a:r>
              <a:rPr lang="tr-TR" sz="2400" i="1" dirty="0" err="1"/>
              <a:t>ka:til</a:t>
            </a:r>
            <a:r>
              <a:rPr lang="tr-TR" sz="2400" i="1" dirty="0"/>
              <a:t> = </a:t>
            </a:r>
            <a:r>
              <a:rPr lang="tr-TR" sz="2400" dirty="0"/>
              <a:t>öldüren) ve </a:t>
            </a:r>
            <a:r>
              <a:rPr lang="tr-TR" sz="2400" i="1" dirty="0"/>
              <a:t>kadir </a:t>
            </a:r>
            <a:r>
              <a:rPr lang="tr-TR" sz="2400" dirty="0"/>
              <a:t>(</a:t>
            </a:r>
            <a:r>
              <a:rPr lang="tr-TR" sz="2400" i="1" dirty="0" err="1"/>
              <a:t>ka:dir</a:t>
            </a:r>
            <a:r>
              <a:rPr lang="tr-TR" sz="2400" i="1" dirty="0"/>
              <a:t> = </a:t>
            </a:r>
            <a:r>
              <a:rPr lang="tr-TR" sz="2400" dirty="0"/>
              <a:t>güçlü)</a:t>
            </a:r>
            <a:r>
              <a:rPr lang="tr-TR" sz="2400" i="1" dirty="0"/>
              <a:t> </a:t>
            </a:r>
            <a:r>
              <a:rPr lang="tr-TR" sz="2400" dirty="0"/>
              <a:t>kelimelerinin düzeltme işareti konma­dan yazılması yaygınlaşmıştır.</a:t>
            </a:r>
          </a:p>
          <a:p>
            <a:r>
              <a:rPr lang="tr-TR" sz="2400" b="1" dirty="0"/>
              <a:t>2. </a:t>
            </a:r>
            <a:r>
              <a:rPr lang="tr-TR" sz="2400" dirty="0"/>
              <a:t>Arapça ve Farsçadan dilimize giren birtakım kelimelerle özel adlarda bulunan ince</a:t>
            </a:r>
            <a:r>
              <a:rPr lang="tr-TR" sz="2400" i="1" dirty="0"/>
              <a:t> g, k </a:t>
            </a:r>
            <a:r>
              <a:rPr lang="tr-TR" sz="2400" dirty="0"/>
              <a:t>ünsüzlerinden sonra gelen </a:t>
            </a:r>
            <a:r>
              <a:rPr lang="tr-TR" sz="2400" i="1" dirty="0"/>
              <a:t>a</a:t>
            </a:r>
            <a:r>
              <a:rPr lang="tr-TR" sz="2400" dirty="0"/>
              <a:t> ve </a:t>
            </a:r>
            <a:r>
              <a:rPr lang="tr-TR" sz="2400" i="1" dirty="0"/>
              <a:t>u</a:t>
            </a:r>
            <a:r>
              <a:rPr lang="tr-TR" sz="2400" dirty="0"/>
              <a:t> ünlüleri üzerine konur: </a:t>
            </a:r>
            <a:r>
              <a:rPr lang="tr-TR" sz="2400" i="1" dirty="0"/>
              <a:t>dergâh, gâvur, karargâh, tezgâh, yadigâr, Nigâr; dükkân, hikâye, kâfir, kâğıt, Hakkâri, Kâzım; </a:t>
            </a:r>
            <a:r>
              <a:rPr lang="tr-TR" sz="2400" i="1" dirty="0" err="1"/>
              <a:t>gülgûn</a:t>
            </a:r>
            <a:r>
              <a:rPr lang="tr-TR" sz="2400" i="1" dirty="0"/>
              <a:t>, merzengûş; mahkûm, mezkûr, sükûn, sükût</a:t>
            </a:r>
            <a:r>
              <a:rPr lang="tr-TR" sz="2400" dirty="0"/>
              <a:t> vb.</a:t>
            </a:r>
            <a:r>
              <a:rPr lang="tr-TR" sz="2400" i="1" dirty="0"/>
              <a:t> </a:t>
            </a:r>
            <a:r>
              <a:rPr lang="tr-TR" sz="2400" dirty="0"/>
              <a:t>Kişi ve yer adlarında ince </a:t>
            </a:r>
            <a:r>
              <a:rPr lang="tr-TR" sz="2400" i="1" dirty="0"/>
              <a:t>l</a:t>
            </a:r>
            <a:r>
              <a:rPr lang="tr-TR" sz="2400" dirty="0"/>
              <a:t> ünsüzünden sonra gelen </a:t>
            </a:r>
            <a:r>
              <a:rPr lang="tr-TR" sz="2400" i="1" dirty="0"/>
              <a:t>a</a:t>
            </a:r>
            <a:r>
              <a:rPr lang="tr-TR" sz="2400" dirty="0"/>
              <a:t> ve </a:t>
            </a:r>
            <a:r>
              <a:rPr lang="tr-TR" sz="2400" i="1" dirty="0"/>
              <a:t>u</a:t>
            </a:r>
            <a:r>
              <a:rPr lang="tr-TR" sz="2400" dirty="0"/>
              <a:t> ünlüleri de düzeltme işareti ile yazılır: </a:t>
            </a:r>
            <a:r>
              <a:rPr lang="tr-TR" sz="2400" i="1" dirty="0"/>
              <a:t>Halûk, Lâle, Nalân; Balâ, Elâzığ, İslâhiye, Lâdik, Lâpseki, Selânik</a:t>
            </a:r>
            <a:r>
              <a:rPr lang="tr-TR" sz="2400" dirty="0"/>
              <a:t> vb.</a:t>
            </a:r>
          </a:p>
          <a:p>
            <a:r>
              <a:rPr lang="tr-TR" sz="2400" b="1" dirty="0"/>
              <a:t>3. </a:t>
            </a:r>
            <a:r>
              <a:rPr lang="tr-TR" sz="2400" dirty="0"/>
              <a:t>Nispet ekinin, belirtme durumu ve iyelik ekiyle karışmasını önlemek için kullanılır: </a:t>
            </a:r>
            <a:r>
              <a:rPr lang="tr-TR" sz="2400" i="1" dirty="0"/>
              <a:t>(Türk) askeri </a:t>
            </a:r>
            <a:r>
              <a:rPr lang="tr-TR" sz="2400" dirty="0"/>
              <a:t>ve</a:t>
            </a:r>
            <a:r>
              <a:rPr lang="tr-TR" sz="2400" i="1" dirty="0"/>
              <a:t> askerî (okul), (İslam) dini </a:t>
            </a:r>
            <a:r>
              <a:rPr lang="tr-TR" sz="2400" dirty="0"/>
              <a:t>ve</a:t>
            </a:r>
            <a:r>
              <a:rPr lang="tr-TR" sz="2400" i="1" dirty="0"/>
              <a:t> dinî (bilgiler), (fizik) ilmi</a:t>
            </a:r>
            <a:r>
              <a:rPr lang="tr-TR" sz="2400" dirty="0"/>
              <a:t> ve</a:t>
            </a:r>
            <a:r>
              <a:rPr lang="tr-TR" sz="2400" i="1" dirty="0"/>
              <a:t> ilmî (tartışmalar), (Atatürk’ün) resmi</a:t>
            </a:r>
            <a:r>
              <a:rPr lang="tr-TR" sz="2400" dirty="0"/>
              <a:t> ve </a:t>
            </a:r>
            <a:r>
              <a:rPr lang="tr-TR" sz="2400" i="1" dirty="0"/>
              <a:t>resmî (kuruluşlar)</a:t>
            </a:r>
            <a:r>
              <a:rPr lang="tr-TR" sz="2400" dirty="0"/>
              <a:t> vb.</a:t>
            </a:r>
          </a:p>
          <a:p>
            <a:r>
              <a:rPr lang="tr-TR" sz="2400" dirty="0"/>
              <a:t>Nispet eki</a:t>
            </a:r>
            <a:r>
              <a:rPr lang="tr-TR" sz="2400" i="1" dirty="0"/>
              <a:t> </a:t>
            </a:r>
            <a:r>
              <a:rPr lang="tr-TR" sz="2400" dirty="0"/>
              <a:t>alan kelimelere Türkçe ekler getirildiğinde düzeltme işareti olduğu gibi kalır:</a:t>
            </a:r>
            <a:r>
              <a:rPr lang="tr-TR" sz="2400" i="1" dirty="0"/>
              <a:t> millîleştirmek, millîlik, resmîleştirmek, resmîlik</a:t>
            </a:r>
            <a:r>
              <a:rPr lang="tr-TR" sz="2400" dirty="0"/>
              <a:t> vb.</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23" name="Group 16"/>
          <p:cNvGrpSpPr/>
          <p:nvPr/>
        </p:nvGrpSpPr>
        <p:grpSpPr>
          <a:xfrm>
            <a:off x="17262707" y="866358"/>
            <a:ext cx="1337706" cy="5144719"/>
            <a:chOff x="0" y="0"/>
            <a:chExt cx="1783607" cy="6859625"/>
          </a:xfrm>
        </p:grpSpPr>
        <p:pic>
          <p:nvPicPr>
            <p:cNvPr id="24"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25" name="TextBox 18"/>
            <p:cNvSpPr txBox="1"/>
            <p:nvPr/>
          </p:nvSpPr>
          <p:spPr>
            <a:xfrm rot="-5400000">
              <a:off x="-1699698" y="3955824"/>
              <a:ext cx="5229885" cy="577715"/>
            </a:xfrm>
            <a:prstGeom prst="rect">
              <a:avLst/>
            </a:prstGeom>
          </p:spPr>
          <p:txBody>
            <a:bodyPr lIns="0" tIns="0" rIns="0" bIns="0" rtlCol="0" anchor="t">
              <a:spAutoFit/>
            </a:bodyPr>
            <a:lstStyle/>
            <a:p>
              <a:pPr algn="ctr">
                <a:lnSpc>
                  <a:spcPts val="2800"/>
                </a:lnSpc>
              </a:pPr>
              <a:r>
                <a:rPr lang="en-US" sz="2800" dirty="0" err="1">
                  <a:solidFill>
                    <a:srgbClr val="FFFFFF">
                      <a:alpha val="60000"/>
                    </a:srgbClr>
                  </a:solidFill>
                  <a:latin typeface="Lato Heavy"/>
                </a:rPr>
                <a:t>Sesler</a:t>
              </a:r>
              <a:r>
                <a:rPr lang="en-US" sz="2800" dirty="0">
                  <a:solidFill>
                    <a:srgbClr val="FFFFFF">
                      <a:alpha val="60000"/>
                    </a:srgbClr>
                  </a:solidFill>
                  <a:latin typeface="Lato Heavy"/>
                </a:rPr>
                <a:t> </a:t>
              </a:r>
              <a:r>
                <a:rPr lang="en-US" sz="2800" dirty="0" err="1">
                  <a:solidFill>
                    <a:srgbClr val="FFFFFF">
                      <a:alpha val="60000"/>
                    </a:srgbClr>
                  </a:solidFill>
                  <a:latin typeface="Lato Heavy"/>
                </a:rPr>
                <a:t>ve</a:t>
              </a:r>
              <a:r>
                <a:rPr lang="en-US" sz="2800" dirty="0">
                  <a:solidFill>
                    <a:srgbClr val="FFFFFF">
                      <a:alpha val="60000"/>
                    </a:srgbClr>
                  </a:solidFill>
                  <a:latin typeface="Lato Heavy"/>
                </a:rPr>
                <a:t> </a:t>
              </a:r>
              <a:r>
                <a:rPr lang="en-US" sz="2800" dirty="0" err="1">
                  <a:solidFill>
                    <a:srgbClr val="FFFFFF">
                      <a:alpha val="60000"/>
                    </a:srgbClr>
                  </a:solidFill>
                  <a:latin typeface="Lato Heavy"/>
                </a:rPr>
                <a:t>Ses</a:t>
              </a:r>
              <a:r>
                <a:rPr lang="en-US" sz="2800" dirty="0">
                  <a:solidFill>
                    <a:srgbClr val="FFFFFF">
                      <a:alpha val="60000"/>
                    </a:srgbClr>
                  </a:solidFill>
                  <a:latin typeface="Lato Heavy"/>
                </a:rPr>
                <a:t> </a:t>
              </a:r>
              <a:r>
                <a:rPr lang="en-US" sz="2800" dirty="0" err="1">
                  <a:solidFill>
                    <a:srgbClr val="FFFFFF">
                      <a:alpha val="60000"/>
                    </a:srgbClr>
                  </a:solidFill>
                  <a:latin typeface="Lato Heavy"/>
                </a:rPr>
                <a:t>Uyumları</a:t>
              </a:r>
              <a:endParaRPr lang="en-US" sz="2800" dirty="0">
                <a:solidFill>
                  <a:srgbClr val="FFFFFF">
                    <a:alpha val="60000"/>
                  </a:srgbClr>
                </a:solidFill>
                <a:latin typeface="Lato Heavy"/>
              </a:endParaRPr>
            </a:p>
          </p:txBody>
        </p:sp>
        <p:sp>
          <p:nvSpPr>
            <p:cNvPr id="26"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dirty="0">
                  <a:solidFill>
                    <a:srgbClr val="FFFFFF">
                      <a:alpha val="60000"/>
                    </a:srgbClr>
                  </a:solidFill>
                  <a:latin typeface="Alegreya"/>
                </a:rPr>
                <a:t>2</a:t>
              </a:r>
            </a:p>
          </p:txBody>
        </p:sp>
      </p:gr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a:t>
            </a:r>
            <a:r>
              <a:rPr lang="tr-TR" sz="1100" dirty="0"/>
              <a:t>Uzun Ünlü</a:t>
            </a:r>
          </a:p>
          <a:p>
            <a:r>
              <a:rPr lang="tr-TR" sz="1100" dirty="0"/>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solidFill>
                  <a:schemeClr val="bg1"/>
                </a:solidFill>
              </a:rPr>
              <a:t>   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solidFill>
                  <a:schemeClr val="bg1"/>
                </a:solidFill>
              </a:rPr>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solidFill>
                  <a:schemeClr val="bg1"/>
                </a:solidFill>
              </a:rPr>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spTree>
    <p:extLst>
      <p:ext uri="{BB962C8B-B14F-4D97-AF65-F5344CB8AC3E}">
        <p14:creationId xmlns:p14="http://schemas.microsoft.com/office/powerpoint/2010/main" val="1755675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739468"/>
            <a:ext cx="14684498" cy="8899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r>
              <a:rPr kumimoji="0" lang="tr-TR" sz="4000" b="1" i="0" u="none" strike="noStrike" cap="none" normalizeH="0" baseline="0" dirty="0" smtClean="0">
                <a:ln>
                  <a:noFill/>
                </a:ln>
                <a:solidFill>
                  <a:srgbClr val="365F91"/>
                </a:solidFill>
                <a:effectLst/>
                <a:ea typeface="Times New Roman" pitchFamily="18" charset="0"/>
                <a:cs typeface="Times New Roman" pitchFamily="18" charset="0"/>
              </a:rPr>
              <a:t>	</a:t>
            </a:r>
            <a:r>
              <a:rPr lang="tr-TR" sz="2400" dirty="0" smtClean="0"/>
              <a:t> </a:t>
            </a:r>
            <a:r>
              <a:rPr lang="tr-TR" sz="3600" b="1" dirty="0" bmk="">
                <a:solidFill>
                  <a:schemeClr val="tx2">
                    <a:lumMod val="75000"/>
                  </a:schemeClr>
                </a:solidFill>
                <a:latin typeface="Calibri" pitchFamily="34" charset="0"/>
                <a:ea typeface="Times New Roman" pitchFamily="18" charset="0"/>
                <a:cs typeface="Calibri" pitchFamily="34" charset="0"/>
              </a:rPr>
              <a:t>Büyük Ünlü Uyumu</a:t>
            </a:r>
          </a:p>
          <a:p>
            <a:r>
              <a:rPr lang="tr-TR" sz="2400" dirty="0" smtClean="0"/>
              <a:t>	Bir </a:t>
            </a:r>
            <a:r>
              <a:rPr lang="tr-TR" sz="2400" dirty="0"/>
              <a:t>kelimenin birinci hecesinde kalın bir ünlü </a:t>
            </a:r>
            <a:r>
              <a:rPr lang="tr-TR" sz="2400" i="1" dirty="0"/>
              <a:t>(a, ı, o, u) </a:t>
            </a:r>
            <a:r>
              <a:rPr lang="tr-TR" sz="2400" dirty="0"/>
              <a:t>bulunuyorsa diğer hecelerdeki ünlüler de kalın, ince bir ünlü </a:t>
            </a:r>
            <a:r>
              <a:rPr lang="tr-TR" sz="2400" i="1" dirty="0"/>
              <a:t>(e, i, ö, ü) </a:t>
            </a:r>
            <a:r>
              <a:rPr lang="tr-TR" sz="2400" dirty="0"/>
              <a:t>bulunuyorsa diğer hecelerdeki ünlüler de ince olur: </a:t>
            </a:r>
            <a:r>
              <a:rPr lang="tr-TR" sz="2400" i="1" dirty="0"/>
              <a:t>adım, ayak, boyunduruk, burun, dalga, dudak, kırlangıç; beşik, bilezik, gelincik, gözlük, üzengi, vergi, yüzük</a:t>
            </a:r>
            <a:r>
              <a:rPr lang="tr-TR" sz="2400" dirty="0"/>
              <a:t> </a:t>
            </a:r>
            <a:r>
              <a:rPr lang="tr-TR" sz="2400" dirty="0" smtClean="0"/>
              <a:t>vb.</a:t>
            </a:r>
          </a:p>
          <a:p>
            <a:pPr>
              <a:spcBef>
                <a:spcPts val="1200"/>
              </a:spcBef>
            </a:pPr>
            <a:r>
              <a:rPr lang="tr-TR" sz="2400" dirty="0"/>
              <a:t>	</a:t>
            </a:r>
            <a:r>
              <a:rPr lang="tr-TR" sz="2400" dirty="0" smtClean="0"/>
              <a:t>Büyük </a:t>
            </a:r>
            <a:r>
              <a:rPr lang="tr-TR" sz="2400" dirty="0"/>
              <a:t>ünlü uyumuna aykırı olan Türkçe kelimeler de var­dır: </a:t>
            </a:r>
            <a:r>
              <a:rPr lang="tr-TR" sz="2400" i="1" dirty="0"/>
              <a:t>anne, dahi, elma, hangi, hani, inanmak, kardeş, şişman</a:t>
            </a:r>
            <a:r>
              <a:rPr lang="tr-TR" sz="2400" dirty="0"/>
              <a:t> vb.</a:t>
            </a:r>
          </a:p>
          <a:p>
            <a:r>
              <a:rPr lang="tr-TR" sz="2400" dirty="0" smtClean="0"/>
              <a:t>	Alıntı </a:t>
            </a:r>
            <a:r>
              <a:rPr lang="tr-TR" sz="2400" dirty="0"/>
              <a:t>kelimelerde büyük ünlü uyumu aranmaz: </a:t>
            </a:r>
            <a:r>
              <a:rPr lang="tr-TR" sz="2400" i="1" dirty="0"/>
              <a:t>ahenk, badem, ceylan, çiroz, dükkân, fidan, gazete, hamsi, kestane, limon, model, nişasta, otomatik, pehlivan, selam, tiyatro, viraj, ziyaret</a:t>
            </a:r>
            <a:r>
              <a:rPr lang="tr-TR" sz="2400" dirty="0"/>
              <a:t> vb.</a:t>
            </a:r>
          </a:p>
          <a:p>
            <a:pPr>
              <a:spcBef>
                <a:spcPts val="1200"/>
              </a:spcBef>
            </a:pPr>
            <a:r>
              <a:rPr lang="tr-TR" sz="2400" dirty="0" smtClean="0"/>
              <a:t>	Bitişik </a:t>
            </a:r>
            <a:r>
              <a:rPr lang="tr-TR" sz="2400" dirty="0"/>
              <a:t>yazılan birleşik kelimelerde büyük ünlü uyumu aranmaz: </a:t>
            </a:r>
            <a:r>
              <a:rPr lang="tr-TR" sz="2400" i="1" dirty="0"/>
              <a:t>açıkgöz, bilgisayar, çekyat, hanımeli</a:t>
            </a:r>
            <a:r>
              <a:rPr lang="tr-TR" sz="2400" dirty="0"/>
              <a:t> vb.</a:t>
            </a:r>
          </a:p>
          <a:p>
            <a:pPr>
              <a:spcBef>
                <a:spcPts val="1200"/>
              </a:spcBef>
            </a:pPr>
            <a:r>
              <a:rPr lang="tr-TR" sz="2400" i="1" dirty="0" smtClean="0"/>
              <a:t>	-</a:t>
            </a:r>
            <a:r>
              <a:rPr lang="tr-TR" sz="2400" i="1" dirty="0" err="1"/>
              <a:t>gil</a:t>
            </a:r>
            <a:r>
              <a:rPr lang="tr-TR" sz="2400" i="1" dirty="0"/>
              <a:t>, -</a:t>
            </a:r>
            <a:r>
              <a:rPr lang="tr-TR" sz="2400" i="1" dirty="0" err="1"/>
              <a:t>ken</a:t>
            </a:r>
            <a:r>
              <a:rPr lang="tr-TR" sz="2400" i="1" dirty="0"/>
              <a:t>, -leyin, -</a:t>
            </a:r>
            <a:r>
              <a:rPr lang="tr-TR" sz="2400" i="1" dirty="0" err="1"/>
              <a:t>mtırak</a:t>
            </a:r>
            <a:r>
              <a:rPr lang="tr-TR" sz="2400" i="1" dirty="0"/>
              <a:t>, -yor </a:t>
            </a:r>
            <a:r>
              <a:rPr lang="tr-TR" sz="2400" dirty="0"/>
              <a:t>ekleri büyük ünlü uyumuna uymaz: </a:t>
            </a:r>
            <a:r>
              <a:rPr lang="tr-TR" sz="2400" i="1" dirty="0"/>
              <a:t>akşam-leyin, bakla-­</a:t>
            </a:r>
            <a:r>
              <a:rPr lang="tr-TR" sz="2400" i="1" dirty="0" err="1"/>
              <a:t>gil</a:t>
            </a:r>
            <a:r>
              <a:rPr lang="tr-TR" sz="2400" i="1" dirty="0"/>
              <a:t>-</a:t>
            </a:r>
            <a:r>
              <a:rPr lang="tr-TR" sz="2400" i="1" dirty="0" err="1"/>
              <a:t>ler</a:t>
            </a:r>
            <a:r>
              <a:rPr lang="tr-TR" sz="2400" i="1" dirty="0"/>
              <a:t>, çalışır-</a:t>
            </a:r>
            <a:r>
              <a:rPr lang="tr-TR" sz="2400" i="1" dirty="0" err="1"/>
              <a:t>ken</a:t>
            </a:r>
            <a:r>
              <a:rPr lang="tr-TR" sz="2400" i="1" dirty="0"/>
              <a:t>, ekşi-</a:t>
            </a:r>
            <a:r>
              <a:rPr lang="tr-TR" sz="2400" i="1" dirty="0" err="1"/>
              <a:t>mtırak</a:t>
            </a:r>
            <a:r>
              <a:rPr lang="tr-TR" sz="2400" i="1" dirty="0"/>
              <a:t>, yürü-yor</a:t>
            </a:r>
            <a:r>
              <a:rPr lang="tr-TR" sz="2400" dirty="0"/>
              <a:t> vb.</a:t>
            </a:r>
          </a:p>
          <a:p>
            <a:pPr>
              <a:spcBef>
                <a:spcPts val="1200"/>
              </a:spcBef>
            </a:pPr>
            <a:r>
              <a:rPr lang="tr-TR" sz="2400" i="1" dirty="0" smtClean="0"/>
              <a:t>	-</a:t>
            </a:r>
            <a:r>
              <a:rPr lang="tr-TR" sz="2400" i="1" dirty="0" err="1"/>
              <a:t>daş</a:t>
            </a:r>
            <a:r>
              <a:rPr lang="tr-TR" sz="2400" i="1" dirty="0"/>
              <a:t> (-taş) </a:t>
            </a:r>
            <a:r>
              <a:rPr lang="tr-TR" sz="2400" dirty="0"/>
              <a:t>eki bazı kelimelerde büyük ünlü uyumuna uymaz: </a:t>
            </a:r>
            <a:r>
              <a:rPr lang="tr-TR" sz="2400" i="1" dirty="0"/>
              <a:t>din-</a:t>
            </a:r>
            <a:r>
              <a:rPr lang="tr-TR" sz="2400" i="1" dirty="0" err="1"/>
              <a:t>daş</a:t>
            </a:r>
            <a:r>
              <a:rPr lang="tr-TR" sz="2400" i="1" dirty="0"/>
              <a:t>, gönül-</a:t>
            </a:r>
            <a:r>
              <a:rPr lang="tr-TR" sz="2400" i="1" dirty="0" err="1"/>
              <a:t>daş</a:t>
            </a:r>
            <a:r>
              <a:rPr lang="tr-TR" sz="2400" i="1" dirty="0"/>
              <a:t>, meslek-taş, ülkü-</a:t>
            </a:r>
            <a:r>
              <a:rPr lang="tr-TR" sz="2400" i="1" dirty="0" err="1"/>
              <a:t>daş</a:t>
            </a:r>
            <a:r>
              <a:rPr lang="tr-TR" sz="2400" dirty="0"/>
              <a:t> vb.</a:t>
            </a:r>
          </a:p>
          <a:p>
            <a:pPr>
              <a:spcBef>
                <a:spcPts val="1200"/>
              </a:spcBef>
            </a:pPr>
            <a:r>
              <a:rPr lang="tr-TR" sz="2400" i="1" dirty="0" smtClean="0"/>
              <a:t>	-</a:t>
            </a:r>
            <a:r>
              <a:rPr lang="tr-TR" sz="2400" i="1" dirty="0"/>
              <a:t>ki </a:t>
            </a:r>
            <a:r>
              <a:rPr lang="tr-TR" sz="2400" dirty="0"/>
              <a:t>aitlik eki büyük ünlü uyumuna uymaz:</a:t>
            </a:r>
            <a:r>
              <a:rPr lang="tr-TR" sz="2400" i="1" dirty="0"/>
              <a:t> akşamki, duvardaki, karşıki, onunki,</a:t>
            </a:r>
            <a:r>
              <a:rPr lang="tr-TR" sz="2400" dirty="0"/>
              <a:t> </a:t>
            </a:r>
            <a:r>
              <a:rPr lang="tr-TR" sz="2400" i="1" dirty="0"/>
              <a:t>yarınki, yoldaki </a:t>
            </a:r>
            <a:r>
              <a:rPr lang="tr-TR" sz="2400" dirty="0"/>
              <a:t>vb.</a:t>
            </a:r>
          </a:p>
          <a:p>
            <a:pPr>
              <a:spcBef>
                <a:spcPts val="1200"/>
              </a:spcBef>
            </a:pPr>
            <a:r>
              <a:rPr lang="tr-TR" sz="2400" dirty="0" smtClean="0"/>
              <a:t>	Büyük </a:t>
            </a:r>
            <a:r>
              <a:rPr lang="tr-TR" sz="2400" dirty="0"/>
              <a:t>ünlü uyumuna girmeyen kelimelere gelen ekler, kalınlık incelik bakımından son hecenin ünlüsüne uyar: </a:t>
            </a:r>
            <a:r>
              <a:rPr lang="tr-TR" sz="2400" i="1" dirty="0"/>
              <a:t>adalet-li, anne-si, kardeş-</a:t>
            </a:r>
            <a:r>
              <a:rPr lang="tr-TR" sz="2400" i="1" dirty="0" err="1"/>
              <a:t>lik</a:t>
            </a:r>
            <a:r>
              <a:rPr lang="tr-TR" sz="2400" i="1" dirty="0"/>
              <a:t>, meslektaş-</a:t>
            </a:r>
            <a:r>
              <a:rPr lang="tr-TR" sz="2400" i="1" dirty="0" err="1"/>
              <a:t>ımız</a:t>
            </a:r>
            <a:r>
              <a:rPr lang="tr-TR" sz="2400" i="1" dirty="0"/>
              <a:t>, şişman-</a:t>
            </a:r>
            <a:r>
              <a:rPr lang="tr-TR" sz="2400" i="1" dirty="0" err="1"/>
              <a:t>lık</a:t>
            </a:r>
            <a:r>
              <a:rPr lang="tr-TR" sz="2400" dirty="0"/>
              <a:t> vb.</a:t>
            </a:r>
          </a:p>
          <a:p>
            <a:pPr>
              <a:spcBef>
                <a:spcPts val="1200"/>
              </a:spcBef>
            </a:pPr>
            <a:r>
              <a:rPr lang="tr-TR" sz="2400" dirty="0" smtClean="0"/>
              <a:t>	Bazı </a:t>
            </a:r>
            <a:r>
              <a:rPr lang="tr-TR" sz="2400" dirty="0"/>
              <a:t>alıntı kelimelerde ekler bu uyuma girmez:</a:t>
            </a:r>
            <a:r>
              <a:rPr lang="tr-TR" sz="2400" i="1" dirty="0"/>
              <a:t> idrak-i, meçhul-e, mentol-de, sembol-</a:t>
            </a:r>
            <a:r>
              <a:rPr lang="tr-TR" sz="2400" i="1" dirty="0" err="1"/>
              <a:t>ler</a:t>
            </a:r>
            <a:r>
              <a:rPr lang="tr-TR" sz="2400" i="1" dirty="0"/>
              <a:t> </a:t>
            </a:r>
            <a:r>
              <a:rPr lang="tr-TR" sz="2400" dirty="0"/>
              <a:t>vb.</a:t>
            </a:r>
          </a:p>
          <a:p>
            <a:pPr>
              <a:spcBef>
                <a:spcPts val="1200"/>
              </a:spcBef>
            </a:pPr>
            <a:r>
              <a:rPr lang="tr-TR" sz="2400" dirty="0" smtClean="0"/>
              <a:t>	Son </a:t>
            </a:r>
            <a:r>
              <a:rPr lang="tr-TR" sz="2400" dirty="0"/>
              <a:t>ünlüleri kalın sıradan olmasına karşın son sesleri ince söylenen bazı alıntı kelimeler ince ünlülü ekler alır: </a:t>
            </a:r>
            <a:r>
              <a:rPr lang="tr-TR" sz="2400" i="1" dirty="0"/>
              <a:t>alkol / alkolü, hakikat / hakikati, helal / helalimiz, idrak / idrakimiz, kabul / kabulü, kontrol / kontrolü, protokol / protokole, saat / saate, sadakat / sa­dakati, santral / santraller</a:t>
            </a:r>
            <a:r>
              <a:rPr lang="tr-TR" sz="2400" dirty="0"/>
              <a:t> vb.</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23" name="Group 16"/>
          <p:cNvGrpSpPr/>
          <p:nvPr/>
        </p:nvGrpSpPr>
        <p:grpSpPr>
          <a:xfrm>
            <a:off x="17262707" y="866358"/>
            <a:ext cx="1337706" cy="5144719"/>
            <a:chOff x="0" y="0"/>
            <a:chExt cx="1783607" cy="6859625"/>
          </a:xfrm>
        </p:grpSpPr>
        <p:pic>
          <p:nvPicPr>
            <p:cNvPr id="24"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25" name="TextBox 18"/>
            <p:cNvSpPr txBox="1"/>
            <p:nvPr/>
          </p:nvSpPr>
          <p:spPr>
            <a:xfrm rot="-5400000">
              <a:off x="-1699698" y="3955824"/>
              <a:ext cx="5229885" cy="577715"/>
            </a:xfrm>
            <a:prstGeom prst="rect">
              <a:avLst/>
            </a:prstGeom>
          </p:spPr>
          <p:txBody>
            <a:bodyPr lIns="0" tIns="0" rIns="0" bIns="0" rtlCol="0" anchor="t">
              <a:spAutoFit/>
            </a:bodyPr>
            <a:lstStyle/>
            <a:p>
              <a:pPr algn="ctr">
                <a:lnSpc>
                  <a:spcPts val="2800"/>
                </a:lnSpc>
              </a:pPr>
              <a:r>
                <a:rPr lang="en-US" sz="2800" dirty="0" err="1">
                  <a:solidFill>
                    <a:srgbClr val="FFFFFF">
                      <a:alpha val="60000"/>
                    </a:srgbClr>
                  </a:solidFill>
                  <a:latin typeface="Lato Heavy"/>
                </a:rPr>
                <a:t>Sesler</a:t>
              </a:r>
              <a:r>
                <a:rPr lang="en-US" sz="2800" dirty="0">
                  <a:solidFill>
                    <a:srgbClr val="FFFFFF">
                      <a:alpha val="60000"/>
                    </a:srgbClr>
                  </a:solidFill>
                  <a:latin typeface="Lato Heavy"/>
                </a:rPr>
                <a:t> </a:t>
              </a:r>
              <a:r>
                <a:rPr lang="en-US" sz="2800" dirty="0" err="1">
                  <a:solidFill>
                    <a:srgbClr val="FFFFFF">
                      <a:alpha val="60000"/>
                    </a:srgbClr>
                  </a:solidFill>
                  <a:latin typeface="Lato Heavy"/>
                </a:rPr>
                <a:t>ve</a:t>
              </a:r>
              <a:r>
                <a:rPr lang="en-US" sz="2800" dirty="0">
                  <a:solidFill>
                    <a:srgbClr val="FFFFFF">
                      <a:alpha val="60000"/>
                    </a:srgbClr>
                  </a:solidFill>
                  <a:latin typeface="Lato Heavy"/>
                </a:rPr>
                <a:t> </a:t>
              </a:r>
              <a:r>
                <a:rPr lang="en-US" sz="2800" dirty="0" err="1">
                  <a:solidFill>
                    <a:srgbClr val="FFFFFF">
                      <a:alpha val="60000"/>
                    </a:srgbClr>
                  </a:solidFill>
                  <a:latin typeface="Lato Heavy"/>
                </a:rPr>
                <a:t>Ses</a:t>
              </a:r>
              <a:r>
                <a:rPr lang="en-US" sz="2800" dirty="0">
                  <a:solidFill>
                    <a:srgbClr val="FFFFFF">
                      <a:alpha val="60000"/>
                    </a:srgbClr>
                  </a:solidFill>
                  <a:latin typeface="Lato Heavy"/>
                </a:rPr>
                <a:t> </a:t>
              </a:r>
              <a:r>
                <a:rPr lang="en-US" sz="2800" dirty="0" err="1">
                  <a:solidFill>
                    <a:srgbClr val="FFFFFF">
                      <a:alpha val="60000"/>
                    </a:srgbClr>
                  </a:solidFill>
                  <a:latin typeface="Lato Heavy"/>
                </a:rPr>
                <a:t>Uyumları</a:t>
              </a:r>
              <a:endParaRPr lang="en-US" sz="2800" dirty="0">
                <a:solidFill>
                  <a:srgbClr val="FFFFFF">
                    <a:alpha val="60000"/>
                  </a:srgbClr>
                </a:solidFill>
                <a:latin typeface="Lato Heavy"/>
              </a:endParaRPr>
            </a:p>
          </p:txBody>
        </p:sp>
        <p:sp>
          <p:nvSpPr>
            <p:cNvPr id="26"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dirty="0">
                  <a:solidFill>
                    <a:srgbClr val="FFFFFF">
                      <a:alpha val="60000"/>
                    </a:srgbClr>
                  </a:solidFill>
                  <a:latin typeface="Alegreya"/>
                </a:rPr>
                <a:t>2</a:t>
              </a:r>
            </a:p>
          </p:txBody>
        </p:sp>
      </p:gr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a:t>
            </a:r>
            <a:r>
              <a:rPr lang="tr-TR" sz="1100" dirty="0"/>
              <a:t>Büyük Ünlü Uyumu</a:t>
            </a:r>
          </a:p>
          <a:p>
            <a:r>
              <a:rPr lang="tr-TR" sz="1100" dirty="0">
                <a:solidFill>
                  <a:schemeClr val="bg1"/>
                </a:solidFill>
              </a:rPr>
              <a:t>   Küçük Ünlü Uyumu</a:t>
            </a:r>
          </a:p>
          <a:p>
            <a:r>
              <a:rPr lang="tr-TR" sz="1100" dirty="0">
                <a:solidFill>
                  <a:schemeClr val="bg1"/>
                </a:solidFill>
              </a:rPr>
              <a:t>   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solidFill>
                  <a:schemeClr val="bg1"/>
                </a:solidFill>
              </a:rPr>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solidFill>
                  <a:schemeClr val="bg1"/>
                </a:solidFill>
              </a:rPr>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spTree>
    <p:extLst>
      <p:ext uri="{BB962C8B-B14F-4D97-AF65-F5344CB8AC3E}">
        <p14:creationId xmlns:p14="http://schemas.microsoft.com/office/powerpoint/2010/main" val="3354457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567036"/>
            <a:ext cx="14684498" cy="6776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r>
              <a:rPr kumimoji="0" lang="tr-TR" sz="2400" b="1" i="0" u="none" strike="noStrike" cap="none" normalizeH="0" baseline="0" dirty="0" smtClean="0">
                <a:ln>
                  <a:noFill/>
                </a:ln>
                <a:solidFill>
                  <a:srgbClr val="365F91"/>
                </a:solidFill>
                <a:effectLst/>
                <a:ea typeface="Times New Roman" pitchFamily="18" charset="0"/>
                <a:cs typeface="Times New Roman" pitchFamily="18" charset="0"/>
              </a:rPr>
              <a:t>	</a:t>
            </a:r>
            <a:r>
              <a:rPr lang="tr-TR" sz="3600" b="1" dirty="0" smtClean="0" bmk="">
                <a:solidFill>
                  <a:schemeClr val="tx2">
                    <a:lumMod val="75000"/>
                  </a:schemeClr>
                </a:solidFill>
                <a:latin typeface="Calibri" pitchFamily="34" charset="0"/>
                <a:ea typeface="Times New Roman" pitchFamily="18" charset="0"/>
                <a:cs typeface="Calibri" pitchFamily="34" charset="0"/>
              </a:rPr>
              <a:t>Küçük </a:t>
            </a:r>
            <a:r>
              <a:rPr lang="tr-TR" sz="3600" b="1" dirty="0" bmk="">
                <a:solidFill>
                  <a:schemeClr val="tx2">
                    <a:lumMod val="75000"/>
                  </a:schemeClr>
                </a:solidFill>
                <a:latin typeface="Calibri" pitchFamily="34" charset="0"/>
                <a:ea typeface="Times New Roman" pitchFamily="18" charset="0"/>
                <a:cs typeface="Calibri" pitchFamily="34" charset="0"/>
              </a:rPr>
              <a:t>Ünlü Uyumu</a:t>
            </a:r>
          </a:p>
          <a:p>
            <a:pPr>
              <a:spcBef>
                <a:spcPts val="1200"/>
              </a:spcBef>
            </a:pPr>
            <a:r>
              <a:rPr lang="tr-TR" sz="2400" dirty="0" smtClean="0"/>
              <a:t>	Bir </a:t>
            </a:r>
            <a:r>
              <a:rPr lang="tr-TR" sz="2400" dirty="0"/>
              <a:t>kelimede düz ünlüden sonra düz </a:t>
            </a:r>
            <a:r>
              <a:rPr lang="tr-TR" sz="2400" i="1" dirty="0"/>
              <a:t>(a, e, ı, i)</a:t>
            </a:r>
            <a:r>
              <a:rPr lang="tr-TR" sz="2400" dirty="0"/>
              <a:t>, yuvarlak ünlüden sonra yuvarlak dar </a:t>
            </a:r>
            <a:r>
              <a:rPr lang="tr-TR" sz="2400" i="1" dirty="0"/>
              <a:t>(u, ü) </a:t>
            </a:r>
            <a:r>
              <a:rPr lang="tr-TR" sz="2400" dirty="0"/>
              <a:t>veya düz geniş </a:t>
            </a:r>
            <a:r>
              <a:rPr lang="tr-TR" sz="2400" i="1" dirty="0"/>
              <a:t>(a, e)</a:t>
            </a:r>
            <a:r>
              <a:rPr lang="tr-TR" sz="2400" dirty="0"/>
              <a:t> ünlüler bulunur:</a:t>
            </a:r>
            <a:r>
              <a:rPr lang="tr-TR" sz="2400" i="1" dirty="0"/>
              <a:t> anlaşmalı, bilek, çilek, ısırmak, ılıklaşmak, kayıkçı, seslenmek, yeşil; boyunduruk, börekçi, çocuk, güreşmek, ocakçı, odun, özlemek, sürmek, vurmak, yoklamak, yorgunluk, yumurta, yüreksiz</a:t>
            </a:r>
            <a:r>
              <a:rPr lang="tr-TR" sz="2400" dirty="0"/>
              <a:t> vb.</a:t>
            </a:r>
          </a:p>
          <a:p>
            <a:pPr>
              <a:spcBef>
                <a:spcPts val="1200"/>
              </a:spcBef>
            </a:pPr>
            <a:r>
              <a:rPr lang="tr-TR" sz="2400" dirty="0" smtClean="0"/>
              <a:t>	Küçük </a:t>
            </a:r>
            <a:r>
              <a:rPr lang="tr-TR" sz="2400" dirty="0"/>
              <a:t>ünlü uyumuna aykırı Türkçe kelimeler de vardır: </a:t>
            </a:r>
            <a:r>
              <a:rPr lang="tr-TR" sz="2400" i="1" dirty="0"/>
              <a:t>avuç, avurt, çamur, kabuk, kavuk, kavun, kavurmak, kavuşmak, savurmak, yağmur</a:t>
            </a:r>
            <a:r>
              <a:rPr lang="tr-TR" sz="2400" dirty="0"/>
              <a:t> vb.</a:t>
            </a:r>
          </a:p>
          <a:p>
            <a:pPr>
              <a:spcBef>
                <a:spcPts val="1200"/>
              </a:spcBef>
            </a:pPr>
            <a:r>
              <a:rPr lang="tr-TR" sz="2400" dirty="0" smtClean="0"/>
              <a:t>	Küçük </a:t>
            </a:r>
            <a:r>
              <a:rPr lang="tr-TR" sz="2400" dirty="0"/>
              <a:t>ünlü uyumu, alıntı kelimelerde aranmaz: </a:t>
            </a:r>
            <a:r>
              <a:rPr lang="tr-TR" sz="2400" i="1" dirty="0"/>
              <a:t>aktör, alkol, bandrol, daktilo, kabul, doktor, muzır, mühim, mümin, müzik, profesör, radyo, vakur</a:t>
            </a:r>
            <a:r>
              <a:rPr lang="tr-TR" sz="2400" dirty="0"/>
              <a:t> vb.</a:t>
            </a:r>
          </a:p>
          <a:p>
            <a:pPr>
              <a:spcBef>
                <a:spcPts val="1200"/>
              </a:spcBef>
            </a:pPr>
            <a:r>
              <a:rPr lang="tr-TR" sz="2400" dirty="0" smtClean="0"/>
              <a:t>	Küçük </a:t>
            </a:r>
            <a:r>
              <a:rPr lang="tr-TR" sz="2400" dirty="0"/>
              <a:t>ünlü uyumuna aykırı bazı kelimelere getirilen ekler, kelimenin son ünlüsüne uyar: </a:t>
            </a:r>
            <a:r>
              <a:rPr lang="tr-TR" sz="2400" i="1" dirty="0"/>
              <a:t>kavun-u, konsolos-</a:t>
            </a:r>
            <a:r>
              <a:rPr lang="tr-TR" sz="2400" i="1" dirty="0" err="1"/>
              <a:t>luk</a:t>
            </a:r>
            <a:r>
              <a:rPr lang="tr-TR" sz="2400" i="1" dirty="0"/>
              <a:t>, muzır-</a:t>
            </a:r>
            <a:r>
              <a:rPr lang="tr-TR" sz="2400" i="1" dirty="0" err="1"/>
              <a:t>lık</a:t>
            </a:r>
            <a:r>
              <a:rPr lang="tr-TR" sz="2400" i="1" dirty="0"/>
              <a:t>, müzik-</a:t>
            </a:r>
            <a:r>
              <a:rPr lang="tr-TR" sz="2400" i="1" dirty="0" err="1"/>
              <a:t>çi</a:t>
            </a:r>
            <a:r>
              <a:rPr lang="tr-TR" sz="2400" i="1" dirty="0"/>
              <a:t>, yağmur-</a:t>
            </a:r>
            <a:r>
              <a:rPr lang="tr-TR" sz="2400" i="1" dirty="0" err="1"/>
              <a:t>luk</a:t>
            </a:r>
            <a:r>
              <a:rPr lang="tr-TR" sz="2400" dirty="0"/>
              <a:t> vb.</a:t>
            </a:r>
          </a:p>
          <a:p>
            <a:pPr>
              <a:spcBef>
                <a:spcPts val="1200"/>
              </a:spcBef>
            </a:pPr>
            <a:r>
              <a:rPr lang="tr-TR" sz="2400" dirty="0"/>
              <a:t>       </a:t>
            </a:r>
            <a:r>
              <a:rPr lang="tr-TR" sz="2400" dirty="0" smtClean="0"/>
              <a:t>	Bazı </a:t>
            </a:r>
            <a:r>
              <a:rPr lang="tr-TR" sz="2400" dirty="0"/>
              <a:t>alıntı kelimelerde ekler bu uyuma girmez:</a:t>
            </a:r>
            <a:r>
              <a:rPr lang="tr-TR" sz="2400" i="1" dirty="0"/>
              <a:t> alkol-</a:t>
            </a:r>
            <a:r>
              <a:rPr lang="tr-TR" sz="2400" i="1" dirty="0" err="1"/>
              <a:t>lü</a:t>
            </a:r>
            <a:r>
              <a:rPr lang="tr-TR" sz="2400" i="1" dirty="0"/>
              <a:t>, kabul-ü, bandrol-</a:t>
            </a:r>
            <a:r>
              <a:rPr lang="tr-TR" sz="2400" i="1" dirty="0" err="1"/>
              <a:t>lü</a:t>
            </a:r>
            <a:r>
              <a:rPr lang="tr-TR" sz="2400" i="1" dirty="0"/>
              <a:t>, saat-</a:t>
            </a:r>
            <a:r>
              <a:rPr lang="tr-TR" sz="2400" i="1" dirty="0" err="1"/>
              <a:t>lik</a:t>
            </a:r>
            <a:r>
              <a:rPr lang="tr-TR" sz="2400" i="1" dirty="0"/>
              <a:t> </a:t>
            </a:r>
            <a:r>
              <a:rPr lang="tr-TR" sz="2400" dirty="0"/>
              <a:t>vb.</a:t>
            </a:r>
          </a:p>
          <a:p>
            <a:r>
              <a:rPr lang="tr-TR" sz="2400" i="1" dirty="0"/>
              <a:t>-ki </a:t>
            </a:r>
            <a:r>
              <a:rPr lang="tr-TR" sz="2400" dirty="0"/>
              <a:t>aitlik eki yalnızca birkaç örnekte küçük ünlü uyumuna uyar: </a:t>
            </a:r>
            <a:r>
              <a:rPr lang="tr-TR" sz="2400" i="1" dirty="0"/>
              <a:t>bugünkü, dünkü, öbürkü</a:t>
            </a:r>
            <a:r>
              <a:rPr lang="tr-TR" sz="2400" dirty="0"/>
              <a:t> vb.</a:t>
            </a:r>
          </a:p>
          <a:p>
            <a:pPr>
              <a:spcBef>
                <a:spcPts val="1200"/>
              </a:spcBef>
            </a:pPr>
            <a:r>
              <a:rPr lang="tr-TR" sz="2400" dirty="0"/>
              <a:t>      </a:t>
            </a:r>
            <a:r>
              <a:rPr lang="tr-TR" sz="2400" dirty="0" smtClean="0"/>
              <a:t>	Büyük </a:t>
            </a:r>
            <a:r>
              <a:rPr lang="tr-TR" sz="2400" dirty="0"/>
              <a:t>ve küçük ünlü uyumuyla ilgili yukarıdaki kurallar aşağıdaki çizelgede de gösterilmiş ve örneklendirilmiştir:</a:t>
            </a:r>
          </a:p>
          <a:p>
            <a:endParaRPr kumimoji="0" lang="tr-TR" sz="2400" b="0" i="0" u="none" strike="noStrike" cap="none" normalizeH="0" baseline="0" dirty="0" smtClean="0">
              <a:ln>
                <a:noFill/>
              </a:ln>
              <a:solidFill>
                <a:schemeClr val="tx1"/>
              </a:solidFill>
              <a:effectLst/>
              <a:cs typeface="Arial" pitchFamily="34" charset="0"/>
            </a:endParaRPr>
          </a:p>
        </p:txBody>
      </p:sp>
      <p:grpSp>
        <p:nvGrpSpPr>
          <p:cNvPr id="23" name="Group 16"/>
          <p:cNvGrpSpPr/>
          <p:nvPr/>
        </p:nvGrpSpPr>
        <p:grpSpPr>
          <a:xfrm>
            <a:off x="17262707" y="866358"/>
            <a:ext cx="1337706" cy="5144719"/>
            <a:chOff x="0" y="0"/>
            <a:chExt cx="1783607" cy="6859625"/>
          </a:xfrm>
        </p:grpSpPr>
        <p:pic>
          <p:nvPicPr>
            <p:cNvPr id="24"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25" name="TextBox 18"/>
            <p:cNvSpPr txBox="1"/>
            <p:nvPr/>
          </p:nvSpPr>
          <p:spPr>
            <a:xfrm rot="-5400000">
              <a:off x="-1699698" y="3955824"/>
              <a:ext cx="5229885" cy="577715"/>
            </a:xfrm>
            <a:prstGeom prst="rect">
              <a:avLst/>
            </a:prstGeom>
          </p:spPr>
          <p:txBody>
            <a:bodyPr lIns="0" tIns="0" rIns="0" bIns="0" rtlCol="0" anchor="t">
              <a:spAutoFit/>
            </a:bodyPr>
            <a:lstStyle/>
            <a:p>
              <a:pPr algn="ctr">
                <a:lnSpc>
                  <a:spcPts val="2800"/>
                </a:lnSpc>
              </a:pPr>
              <a:r>
                <a:rPr lang="en-US" sz="2800" dirty="0" err="1">
                  <a:solidFill>
                    <a:srgbClr val="FFFFFF">
                      <a:alpha val="60000"/>
                    </a:srgbClr>
                  </a:solidFill>
                  <a:latin typeface="Lato Heavy"/>
                </a:rPr>
                <a:t>Sesler</a:t>
              </a:r>
              <a:r>
                <a:rPr lang="en-US" sz="2800" dirty="0">
                  <a:solidFill>
                    <a:srgbClr val="FFFFFF">
                      <a:alpha val="60000"/>
                    </a:srgbClr>
                  </a:solidFill>
                  <a:latin typeface="Lato Heavy"/>
                </a:rPr>
                <a:t> </a:t>
              </a:r>
              <a:r>
                <a:rPr lang="en-US" sz="2800" dirty="0" err="1">
                  <a:solidFill>
                    <a:srgbClr val="FFFFFF">
                      <a:alpha val="60000"/>
                    </a:srgbClr>
                  </a:solidFill>
                  <a:latin typeface="Lato Heavy"/>
                </a:rPr>
                <a:t>ve</a:t>
              </a:r>
              <a:r>
                <a:rPr lang="en-US" sz="2800" dirty="0">
                  <a:solidFill>
                    <a:srgbClr val="FFFFFF">
                      <a:alpha val="60000"/>
                    </a:srgbClr>
                  </a:solidFill>
                  <a:latin typeface="Lato Heavy"/>
                </a:rPr>
                <a:t> </a:t>
              </a:r>
              <a:r>
                <a:rPr lang="en-US" sz="2800" dirty="0" err="1">
                  <a:solidFill>
                    <a:srgbClr val="FFFFFF">
                      <a:alpha val="60000"/>
                    </a:srgbClr>
                  </a:solidFill>
                  <a:latin typeface="Lato Heavy"/>
                </a:rPr>
                <a:t>Ses</a:t>
              </a:r>
              <a:r>
                <a:rPr lang="en-US" sz="2800" dirty="0">
                  <a:solidFill>
                    <a:srgbClr val="FFFFFF">
                      <a:alpha val="60000"/>
                    </a:srgbClr>
                  </a:solidFill>
                  <a:latin typeface="Lato Heavy"/>
                </a:rPr>
                <a:t> </a:t>
              </a:r>
              <a:r>
                <a:rPr lang="en-US" sz="2800" dirty="0" err="1">
                  <a:solidFill>
                    <a:srgbClr val="FFFFFF">
                      <a:alpha val="60000"/>
                    </a:srgbClr>
                  </a:solidFill>
                  <a:latin typeface="Lato Heavy"/>
                </a:rPr>
                <a:t>Uyumları</a:t>
              </a:r>
              <a:endParaRPr lang="en-US" sz="2800" dirty="0">
                <a:solidFill>
                  <a:srgbClr val="FFFFFF">
                    <a:alpha val="60000"/>
                  </a:srgbClr>
                </a:solidFill>
                <a:latin typeface="Lato Heavy"/>
              </a:endParaRPr>
            </a:p>
          </p:txBody>
        </p:sp>
        <p:sp>
          <p:nvSpPr>
            <p:cNvPr id="26"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dirty="0">
                  <a:solidFill>
                    <a:srgbClr val="FFFFFF">
                      <a:alpha val="60000"/>
                    </a:srgbClr>
                  </a:solidFill>
                  <a:latin typeface="Alegreya"/>
                </a:rPr>
                <a:t>2</a:t>
              </a:r>
            </a:p>
          </p:txBody>
        </p:sp>
      </p:gr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a:t>
            </a:r>
            <a:r>
              <a:rPr lang="tr-TR" sz="1100" dirty="0"/>
              <a:t>Küçük Ünlü Uyumu</a:t>
            </a:r>
          </a:p>
          <a:p>
            <a:r>
              <a:rPr lang="tr-TR" sz="1100" dirty="0">
                <a:solidFill>
                  <a:schemeClr val="bg1"/>
                </a:solidFill>
              </a:rPr>
              <a:t>   Ünlü Daralması</a:t>
            </a:r>
          </a:p>
          <a:p>
            <a:r>
              <a:rPr lang="tr-TR" sz="1100" dirty="0">
                <a:solidFill>
                  <a:schemeClr val="bg1"/>
                </a:solidFill>
              </a:rPr>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solidFill>
                  <a:schemeClr val="bg1"/>
                </a:solidFill>
              </a:rPr>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solidFill>
                  <a:schemeClr val="bg1"/>
                </a:solidFill>
              </a:rPr>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graphicFrame>
        <p:nvGraphicFramePr>
          <p:cNvPr id="20" name="Tablo 19"/>
          <p:cNvGraphicFramePr>
            <a:graphicFrameLocks noGrp="1"/>
          </p:cNvGraphicFramePr>
          <p:nvPr>
            <p:extLst>
              <p:ext uri="{D42A27DB-BD31-4B8C-83A1-F6EECF244321}">
                <p14:modId xmlns:p14="http://schemas.microsoft.com/office/powerpoint/2010/main" val="1202331495"/>
              </p:ext>
            </p:extLst>
          </p:nvPr>
        </p:nvGraphicFramePr>
        <p:xfrm>
          <a:off x="6705600" y="7581900"/>
          <a:ext cx="5715001" cy="2526052"/>
        </p:xfrm>
        <a:graphic>
          <a:graphicData uri="http://schemas.openxmlformats.org/drawingml/2006/table">
            <a:tbl>
              <a:tblPr firstRow="1" firstCol="1" bandRow="1"/>
              <a:tblGrid>
                <a:gridCol w="2792288"/>
                <a:gridCol w="2922713"/>
              </a:tblGrid>
              <a:tr h="631513">
                <a:tc>
                  <a:txBody>
                    <a:bodyPr/>
                    <a:lstStyle/>
                    <a:p>
                      <a:pPr algn="just">
                        <a:lnSpc>
                          <a:spcPts val="1200"/>
                        </a:lnSpc>
                        <a:spcBef>
                          <a:spcPts val="400"/>
                        </a:spcBef>
                        <a:spcAft>
                          <a:spcPts val="1350"/>
                        </a:spcAft>
                      </a:pPr>
                      <a:r>
                        <a:rPr lang="tr-TR" sz="2400" dirty="0">
                          <a:solidFill>
                            <a:srgbClr val="333333"/>
                          </a:solidFill>
                          <a:effectLst/>
                          <a:latin typeface="Calibri" pitchFamily="34" charset="0"/>
                          <a:ea typeface="Times New Roman"/>
                          <a:cs typeface="Calibri" pitchFamily="34" charset="0"/>
                        </a:rPr>
                        <a:t>a → a, ı </a:t>
                      </a:r>
                      <a:r>
                        <a:rPr lang="tr-TR" sz="2400" i="1" dirty="0">
                          <a:solidFill>
                            <a:srgbClr val="333333"/>
                          </a:solidFill>
                          <a:effectLst/>
                          <a:latin typeface="Calibri" pitchFamily="34" charset="0"/>
                          <a:ea typeface="Times New Roman"/>
                          <a:cs typeface="Calibri" pitchFamily="34" charset="0"/>
                        </a:rPr>
                        <a:t>(takar, alır)</a:t>
                      </a:r>
                      <a:endParaRPr lang="tr-TR" sz="2400" dirty="0">
                        <a:effectLst/>
                        <a:latin typeface="Calibri" pitchFamily="34" charset="0"/>
                        <a:ea typeface="Times New Roman"/>
                        <a:cs typeface="Calibri"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Bef>
                          <a:spcPts val="400"/>
                        </a:spcBef>
                        <a:spcAft>
                          <a:spcPts val="1350"/>
                        </a:spcAft>
                      </a:pPr>
                      <a:r>
                        <a:rPr lang="tr-TR" sz="2400">
                          <a:solidFill>
                            <a:srgbClr val="333333"/>
                          </a:solidFill>
                          <a:effectLst/>
                          <a:latin typeface="Calibri" pitchFamily="34" charset="0"/>
                          <a:ea typeface="Times New Roman"/>
                          <a:cs typeface="Calibri" pitchFamily="34" charset="0"/>
                        </a:rPr>
                        <a:t>o → u, a </a:t>
                      </a:r>
                      <a:r>
                        <a:rPr lang="tr-TR" sz="2400" i="1">
                          <a:solidFill>
                            <a:srgbClr val="333333"/>
                          </a:solidFill>
                          <a:effectLst/>
                          <a:latin typeface="Calibri" pitchFamily="34" charset="0"/>
                          <a:ea typeface="Times New Roman"/>
                          <a:cs typeface="Calibri" pitchFamily="34" charset="0"/>
                        </a:rPr>
                        <a:t>(omuz, oya)</a:t>
                      </a:r>
                      <a:endParaRPr lang="tr-TR" sz="2400">
                        <a:effectLst/>
                        <a:latin typeface="Calibri" pitchFamily="34" charset="0"/>
                        <a:ea typeface="Times New Roman"/>
                        <a:cs typeface="Calibri"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1513">
                <a:tc>
                  <a:txBody>
                    <a:bodyPr/>
                    <a:lstStyle/>
                    <a:p>
                      <a:pPr algn="just">
                        <a:lnSpc>
                          <a:spcPts val="1200"/>
                        </a:lnSpc>
                        <a:spcBef>
                          <a:spcPts val="400"/>
                        </a:spcBef>
                        <a:spcAft>
                          <a:spcPts val="1350"/>
                        </a:spcAft>
                      </a:pPr>
                      <a:r>
                        <a:rPr lang="tr-TR" sz="2400">
                          <a:solidFill>
                            <a:srgbClr val="333333"/>
                          </a:solidFill>
                          <a:effectLst/>
                          <a:latin typeface="Calibri" pitchFamily="34" charset="0"/>
                          <a:ea typeface="Times New Roman"/>
                          <a:cs typeface="Calibri" pitchFamily="34" charset="0"/>
                        </a:rPr>
                        <a:t>e → e, i </a:t>
                      </a:r>
                      <a:r>
                        <a:rPr lang="tr-TR" sz="2400" i="1">
                          <a:solidFill>
                            <a:srgbClr val="333333"/>
                          </a:solidFill>
                          <a:effectLst/>
                          <a:latin typeface="Calibri" pitchFamily="34" charset="0"/>
                          <a:ea typeface="Times New Roman"/>
                          <a:cs typeface="Calibri" pitchFamily="34" charset="0"/>
                        </a:rPr>
                        <a:t>(geçer, gelir)</a:t>
                      </a:r>
                      <a:endParaRPr lang="tr-TR" sz="2400">
                        <a:effectLst/>
                        <a:latin typeface="Calibri" pitchFamily="34" charset="0"/>
                        <a:ea typeface="Times New Roman"/>
                        <a:cs typeface="Calibri"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algn="just">
                        <a:lnSpc>
                          <a:spcPts val="1200"/>
                        </a:lnSpc>
                        <a:spcBef>
                          <a:spcPts val="400"/>
                        </a:spcBef>
                        <a:spcAft>
                          <a:spcPts val="1350"/>
                        </a:spcAft>
                      </a:pPr>
                      <a:r>
                        <a:rPr lang="tr-TR" sz="2400">
                          <a:solidFill>
                            <a:srgbClr val="333333"/>
                          </a:solidFill>
                          <a:effectLst/>
                          <a:latin typeface="Calibri" pitchFamily="34" charset="0"/>
                          <a:ea typeface="Times New Roman"/>
                          <a:cs typeface="Calibri" pitchFamily="34" charset="0"/>
                        </a:rPr>
                        <a:t>ö → ü, e </a:t>
                      </a:r>
                      <a:r>
                        <a:rPr lang="tr-TR" sz="2400" i="1">
                          <a:solidFill>
                            <a:srgbClr val="333333"/>
                          </a:solidFill>
                          <a:effectLst/>
                          <a:latin typeface="Calibri" pitchFamily="34" charset="0"/>
                          <a:ea typeface="Times New Roman"/>
                          <a:cs typeface="Calibri" pitchFamily="34" charset="0"/>
                        </a:rPr>
                        <a:t>(ölçü, ördek)</a:t>
                      </a:r>
                      <a:endParaRPr lang="tr-TR" sz="2400">
                        <a:effectLst/>
                        <a:latin typeface="Calibri" pitchFamily="34" charset="0"/>
                        <a:ea typeface="Times New Roman"/>
                        <a:cs typeface="Calibri"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r>
              <a:tr h="631513">
                <a:tc>
                  <a:txBody>
                    <a:bodyPr/>
                    <a:lstStyle/>
                    <a:p>
                      <a:pPr algn="just">
                        <a:lnSpc>
                          <a:spcPts val="1200"/>
                        </a:lnSpc>
                        <a:spcBef>
                          <a:spcPts val="400"/>
                        </a:spcBef>
                        <a:spcAft>
                          <a:spcPts val="1350"/>
                        </a:spcAft>
                      </a:pPr>
                      <a:r>
                        <a:rPr lang="tr-TR" sz="2400">
                          <a:solidFill>
                            <a:srgbClr val="333333"/>
                          </a:solidFill>
                          <a:effectLst/>
                          <a:latin typeface="Calibri" pitchFamily="34" charset="0"/>
                          <a:ea typeface="Times New Roman"/>
                          <a:cs typeface="Calibri" pitchFamily="34" charset="0"/>
                        </a:rPr>
                        <a:t>ı → ı, a </a:t>
                      </a:r>
                      <a:r>
                        <a:rPr lang="tr-TR" sz="2400" i="1">
                          <a:solidFill>
                            <a:srgbClr val="333333"/>
                          </a:solidFill>
                          <a:effectLst/>
                          <a:latin typeface="Calibri" pitchFamily="34" charset="0"/>
                          <a:ea typeface="Times New Roman"/>
                          <a:cs typeface="Calibri" pitchFamily="34" charset="0"/>
                        </a:rPr>
                        <a:t>(kılıç, kısa)</a:t>
                      </a:r>
                      <a:endParaRPr lang="tr-TR" sz="2400">
                        <a:effectLst/>
                        <a:latin typeface="Calibri" pitchFamily="34" charset="0"/>
                        <a:ea typeface="Times New Roman"/>
                        <a:cs typeface="Calibri"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Bef>
                          <a:spcPts val="400"/>
                        </a:spcBef>
                        <a:spcAft>
                          <a:spcPts val="1350"/>
                        </a:spcAft>
                      </a:pPr>
                      <a:r>
                        <a:rPr lang="tr-TR" sz="2400">
                          <a:solidFill>
                            <a:srgbClr val="333333"/>
                          </a:solidFill>
                          <a:effectLst/>
                          <a:latin typeface="Calibri" pitchFamily="34" charset="0"/>
                          <a:ea typeface="Times New Roman"/>
                          <a:cs typeface="Calibri" pitchFamily="34" charset="0"/>
                        </a:rPr>
                        <a:t>u → u, a </a:t>
                      </a:r>
                      <a:r>
                        <a:rPr lang="tr-TR" sz="2400" i="1">
                          <a:solidFill>
                            <a:srgbClr val="333333"/>
                          </a:solidFill>
                          <a:effectLst/>
                          <a:latin typeface="Calibri" pitchFamily="34" charset="0"/>
                          <a:ea typeface="Times New Roman"/>
                          <a:cs typeface="Calibri" pitchFamily="34" charset="0"/>
                        </a:rPr>
                        <a:t>(uzun, ufak)</a:t>
                      </a:r>
                      <a:endParaRPr lang="tr-TR" sz="2400">
                        <a:effectLst/>
                        <a:latin typeface="Calibri" pitchFamily="34" charset="0"/>
                        <a:ea typeface="Times New Roman"/>
                        <a:cs typeface="Calibri"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1513">
                <a:tc>
                  <a:txBody>
                    <a:bodyPr/>
                    <a:lstStyle/>
                    <a:p>
                      <a:pPr algn="just">
                        <a:lnSpc>
                          <a:spcPts val="1200"/>
                        </a:lnSpc>
                        <a:spcBef>
                          <a:spcPts val="400"/>
                        </a:spcBef>
                        <a:spcAft>
                          <a:spcPts val="1350"/>
                        </a:spcAft>
                      </a:pPr>
                      <a:r>
                        <a:rPr lang="tr-TR" sz="2400">
                          <a:solidFill>
                            <a:srgbClr val="333333"/>
                          </a:solidFill>
                          <a:effectLst/>
                          <a:latin typeface="Calibri" pitchFamily="34" charset="0"/>
                          <a:ea typeface="Times New Roman"/>
                          <a:cs typeface="Calibri" pitchFamily="34" charset="0"/>
                        </a:rPr>
                        <a:t>i → i, e </a:t>
                      </a:r>
                      <a:r>
                        <a:rPr lang="tr-TR" sz="2400" i="1">
                          <a:solidFill>
                            <a:srgbClr val="333333"/>
                          </a:solidFill>
                          <a:effectLst/>
                          <a:latin typeface="Calibri" pitchFamily="34" charset="0"/>
                          <a:ea typeface="Times New Roman"/>
                          <a:cs typeface="Calibri" pitchFamily="34" charset="0"/>
                        </a:rPr>
                        <a:t>(ilik, ince)</a:t>
                      </a:r>
                      <a:endParaRPr lang="tr-TR" sz="2400">
                        <a:effectLst/>
                        <a:latin typeface="Calibri" pitchFamily="34" charset="0"/>
                        <a:ea typeface="Times New Roman"/>
                        <a:cs typeface="Calibri"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algn="just">
                        <a:lnSpc>
                          <a:spcPts val="1200"/>
                        </a:lnSpc>
                        <a:spcBef>
                          <a:spcPts val="400"/>
                        </a:spcBef>
                        <a:spcAft>
                          <a:spcPts val="1350"/>
                        </a:spcAft>
                      </a:pPr>
                      <a:r>
                        <a:rPr lang="tr-TR" sz="2400" dirty="0">
                          <a:solidFill>
                            <a:srgbClr val="333333"/>
                          </a:solidFill>
                          <a:effectLst/>
                          <a:latin typeface="Calibri" pitchFamily="34" charset="0"/>
                          <a:ea typeface="Times New Roman"/>
                          <a:cs typeface="Calibri" pitchFamily="34" charset="0"/>
                        </a:rPr>
                        <a:t>ü → ü, e </a:t>
                      </a:r>
                      <a:r>
                        <a:rPr lang="tr-TR" sz="2400" i="1" dirty="0">
                          <a:solidFill>
                            <a:srgbClr val="333333"/>
                          </a:solidFill>
                          <a:effectLst/>
                          <a:latin typeface="Calibri" pitchFamily="34" charset="0"/>
                          <a:ea typeface="Times New Roman"/>
                          <a:cs typeface="Calibri" pitchFamily="34" charset="0"/>
                        </a:rPr>
                        <a:t>(ütü, ürkek)</a:t>
                      </a:r>
                      <a:endParaRPr lang="tr-TR" sz="2400" dirty="0">
                        <a:effectLst/>
                        <a:latin typeface="Calibri" pitchFamily="34" charset="0"/>
                        <a:ea typeface="Times New Roman"/>
                        <a:cs typeface="Calibri"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36390573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dirty="0">
                <a:solidFill>
                  <a:schemeClr val="tx1">
                    <a:lumMod val="95000"/>
                    <a:lumOff val="5000"/>
                  </a:schemeClr>
                </a:solidFill>
                <a:latin typeface="Playfair Display"/>
              </a:rPr>
              <a:t>TÜRK DİLİ</a:t>
            </a: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22" name="Rectangle 2"/>
          <p:cNvSpPr>
            <a:spLocks noChangeArrowheads="1"/>
          </p:cNvSpPr>
          <p:nvPr/>
        </p:nvSpPr>
        <p:spPr bwMode="auto">
          <a:xfrm>
            <a:off x="3048000" y="318761"/>
            <a:ext cx="14684498" cy="98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r>
              <a:rPr kumimoji="0" lang="tr-TR" sz="2400" b="1" i="0" u="none" strike="noStrike" cap="none" normalizeH="0" baseline="0" dirty="0" smtClean="0">
                <a:ln>
                  <a:noFill/>
                </a:ln>
                <a:solidFill>
                  <a:srgbClr val="365F91"/>
                </a:solidFill>
                <a:effectLst/>
                <a:ea typeface="Times New Roman" pitchFamily="18" charset="0"/>
                <a:cs typeface="Times New Roman" pitchFamily="18" charset="0"/>
              </a:rPr>
              <a:t>	</a:t>
            </a:r>
            <a:r>
              <a:rPr lang="tr-TR" sz="3600" b="1" dirty="0" smtClean="0" bmk="">
                <a:solidFill>
                  <a:schemeClr val="tx2">
                    <a:lumMod val="75000"/>
                  </a:schemeClr>
                </a:solidFill>
                <a:latin typeface="Calibri" pitchFamily="34" charset="0"/>
                <a:ea typeface="Times New Roman" pitchFamily="18" charset="0"/>
                <a:cs typeface="Calibri" pitchFamily="34" charset="0"/>
              </a:rPr>
              <a:t>Ünlü </a:t>
            </a:r>
            <a:r>
              <a:rPr lang="tr-TR" sz="3600" b="1" dirty="0" bmk="">
                <a:solidFill>
                  <a:schemeClr val="tx2">
                    <a:lumMod val="75000"/>
                  </a:schemeClr>
                </a:solidFill>
                <a:latin typeface="Calibri" pitchFamily="34" charset="0"/>
                <a:ea typeface="Times New Roman" pitchFamily="18" charset="0"/>
                <a:cs typeface="Calibri" pitchFamily="34" charset="0"/>
              </a:rPr>
              <a:t>Daralması</a:t>
            </a:r>
          </a:p>
          <a:p>
            <a:pPr>
              <a:spcBef>
                <a:spcPts val="1200"/>
              </a:spcBef>
            </a:pPr>
            <a:r>
              <a:rPr lang="tr-TR" sz="2400" dirty="0" smtClean="0"/>
              <a:t>	Türkçede</a:t>
            </a:r>
            <a:r>
              <a:rPr lang="tr-TR" sz="2400" dirty="0"/>
              <a:t> </a:t>
            </a:r>
            <a:r>
              <a:rPr lang="tr-TR" sz="2400" i="1" dirty="0"/>
              <a:t>a, e </a:t>
            </a:r>
            <a:r>
              <a:rPr lang="tr-TR" sz="2400" dirty="0"/>
              <a:t>ünlüleri ile biten fiillerin şimdiki zaman çekiminde, söyleyişte de yazımda da </a:t>
            </a:r>
            <a:r>
              <a:rPr lang="tr-TR" sz="2400" i="1" dirty="0"/>
              <a:t>a</a:t>
            </a:r>
            <a:r>
              <a:rPr lang="tr-TR" sz="2400" dirty="0"/>
              <a:t> ünlüsü </a:t>
            </a:r>
            <a:r>
              <a:rPr lang="tr-TR" sz="2400" i="1" dirty="0"/>
              <a:t>ı, u; e</a:t>
            </a:r>
            <a:r>
              <a:rPr lang="tr-TR" sz="2400" dirty="0"/>
              <a:t> ünlüsü </a:t>
            </a:r>
            <a:r>
              <a:rPr lang="tr-TR" sz="2400" dirty="0" smtClean="0"/>
              <a:t> </a:t>
            </a:r>
            <a:r>
              <a:rPr lang="tr-TR" sz="2400" i="1" dirty="0" smtClean="0"/>
              <a:t>i</a:t>
            </a:r>
            <a:r>
              <a:rPr lang="tr-TR" sz="2400" i="1" dirty="0"/>
              <a:t>, ü </a:t>
            </a:r>
            <a:r>
              <a:rPr lang="tr-TR" sz="2400" dirty="0"/>
              <a:t>olur:</a:t>
            </a:r>
            <a:r>
              <a:rPr lang="tr-TR" sz="2400" i="1" dirty="0"/>
              <a:t> başlıyor (&lt;başla-yor), oynuyor (&lt;oyna-yor), doymuyor (&lt;doyma-yor), izliyor (&lt;izle-yor), diyor (&lt;de-yor), gelmiyor (&lt;gelme-yor), gözlüyor (&lt;gözle-yor) </a:t>
            </a:r>
            <a:r>
              <a:rPr lang="tr-TR" sz="2400" dirty="0"/>
              <a:t>vb.</a:t>
            </a:r>
          </a:p>
          <a:p>
            <a:pPr>
              <a:spcBef>
                <a:spcPts val="1200"/>
              </a:spcBef>
            </a:pPr>
            <a:r>
              <a:rPr lang="tr-TR" sz="2400" dirty="0" smtClean="0"/>
              <a:t>	Birden </a:t>
            </a:r>
            <a:r>
              <a:rPr lang="tr-TR" sz="2400" dirty="0"/>
              <a:t>çok heceli ve </a:t>
            </a:r>
            <a:r>
              <a:rPr lang="tr-TR" sz="2400" i="1" dirty="0"/>
              <a:t>a, e</a:t>
            </a:r>
            <a:r>
              <a:rPr lang="tr-TR" sz="2400" dirty="0"/>
              <a:t> ünlüleri ile biten fiiller, ünlüyle başlayan ek aldıklarında bu fiillerdeki </a:t>
            </a:r>
            <a:r>
              <a:rPr lang="tr-TR" sz="2400" i="1" dirty="0"/>
              <a:t>a, e</a:t>
            </a:r>
            <a:r>
              <a:rPr lang="tr-TR" sz="2400" dirty="0"/>
              <a:t> ünlülerinde söyleyişte yaygın bir daralma </a:t>
            </a:r>
            <a:r>
              <a:rPr lang="tr-TR" sz="2400" i="1" dirty="0"/>
              <a:t>(ı</a:t>
            </a:r>
            <a:r>
              <a:rPr lang="tr-TR" sz="2400" dirty="0"/>
              <a:t> ve </a:t>
            </a:r>
            <a:r>
              <a:rPr lang="tr-TR" sz="2400" i="1" dirty="0"/>
              <a:t>i’</a:t>
            </a:r>
            <a:r>
              <a:rPr lang="tr-TR" sz="2400" dirty="0"/>
              <a:t>ye dönme) eğilimi görülür. Ancak söyleyişteki </a:t>
            </a:r>
            <a:r>
              <a:rPr lang="tr-TR" sz="2400" i="1" dirty="0"/>
              <a:t>ı, i </a:t>
            </a:r>
            <a:r>
              <a:rPr lang="tr-TR" sz="2400" dirty="0"/>
              <a:t>ünlüleri yazıya geçirilmez: </a:t>
            </a:r>
            <a:r>
              <a:rPr lang="tr-TR" sz="2400" i="1" dirty="0"/>
              <a:t>başlayan, yaşayacak, atlayarak, saklayalı, atmayalım; gelmeyen, izlemeyecek, gitmeyerek, gizleyeli, besleyelim </a:t>
            </a:r>
            <a:r>
              <a:rPr lang="tr-TR" sz="2400" dirty="0"/>
              <a:t>vb.</a:t>
            </a:r>
          </a:p>
          <a:p>
            <a:pPr>
              <a:spcBef>
                <a:spcPts val="1200"/>
              </a:spcBef>
            </a:pPr>
            <a:r>
              <a:rPr lang="tr-TR" sz="2400" dirty="0" smtClean="0"/>
              <a:t>	Buna </a:t>
            </a:r>
            <a:r>
              <a:rPr lang="tr-TR" sz="2400" dirty="0"/>
              <a:t>karşılık tek heceli olan </a:t>
            </a:r>
            <a:r>
              <a:rPr lang="tr-TR" sz="2400" i="1" dirty="0"/>
              <a:t>demek</a:t>
            </a:r>
            <a:r>
              <a:rPr lang="tr-TR" sz="2400" dirty="0"/>
              <a:t> ve </a:t>
            </a:r>
            <a:r>
              <a:rPr lang="tr-TR" sz="2400" i="1" dirty="0"/>
              <a:t>yemek</a:t>
            </a:r>
            <a:r>
              <a:rPr lang="tr-TR" sz="2400" dirty="0"/>
              <a:t> fiillerinde, söyleyişteki </a:t>
            </a:r>
            <a:r>
              <a:rPr lang="tr-TR" sz="2400" i="1" dirty="0"/>
              <a:t>i</a:t>
            </a:r>
            <a:r>
              <a:rPr lang="tr-TR" sz="2400" dirty="0"/>
              <a:t> ünlüsü yazıya da geçirilir: </a:t>
            </a:r>
            <a:r>
              <a:rPr lang="tr-TR" sz="2400" i="1" dirty="0"/>
              <a:t>diyen, diyerek, diyecek, diyelim, diye; yiyen, yi­yerek, yiyecek, yiyelim, yiye, yiyince, yiyip</a:t>
            </a:r>
            <a:r>
              <a:rPr lang="tr-TR" sz="2400" dirty="0"/>
              <a:t> vb. Ancak</a:t>
            </a:r>
            <a:r>
              <a:rPr lang="tr-TR" sz="2400" i="1" dirty="0"/>
              <a:t> deyince, deyip </a:t>
            </a:r>
            <a:r>
              <a:rPr lang="tr-TR" sz="2400" dirty="0"/>
              <a:t>sözlerindeki </a:t>
            </a:r>
            <a:r>
              <a:rPr lang="tr-TR" sz="2400" i="1" dirty="0"/>
              <a:t>e</a:t>
            </a:r>
            <a:r>
              <a:rPr lang="tr-TR" sz="2400" dirty="0"/>
              <a:t> yazı­lışta korunur.</a:t>
            </a:r>
          </a:p>
          <a:p>
            <a:pPr>
              <a:spcBef>
                <a:spcPts val="1200"/>
              </a:spcBef>
            </a:pPr>
            <a:r>
              <a:rPr lang="tr-TR" sz="3600" b="1" dirty="0" smtClean="0" bmk="">
                <a:solidFill>
                  <a:schemeClr val="tx2">
                    <a:lumMod val="75000"/>
                  </a:schemeClr>
                </a:solidFill>
                <a:latin typeface="Calibri" pitchFamily="34" charset="0"/>
                <a:ea typeface="Times New Roman" pitchFamily="18" charset="0"/>
                <a:cs typeface="Calibri" pitchFamily="34" charset="0"/>
              </a:rPr>
              <a:t>	Ünlü </a:t>
            </a:r>
            <a:r>
              <a:rPr lang="tr-TR" sz="3600" b="1" dirty="0" bmk="">
                <a:solidFill>
                  <a:schemeClr val="tx2">
                    <a:lumMod val="75000"/>
                  </a:schemeClr>
                </a:solidFill>
                <a:latin typeface="Calibri" pitchFamily="34" charset="0"/>
                <a:ea typeface="Times New Roman" pitchFamily="18" charset="0"/>
                <a:cs typeface="Calibri" pitchFamily="34" charset="0"/>
              </a:rPr>
              <a:t>Düşmesi</a:t>
            </a:r>
          </a:p>
          <a:p>
            <a:pPr>
              <a:spcBef>
                <a:spcPts val="1200"/>
              </a:spcBef>
            </a:pPr>
            <a:r>
              <a:rPr lang="tr-TR" sz="2400" dirty="0"/>
              <a:t>1. İki heceli bazı kelimeler ünlüyle başlayan bir ek aldıklarında ikinci hecelerindeki dar ünlüler düşer: </a:t>
            </a:r>
            <a:r>
              <a:rPr lang="tr-TR" sz="2400" i="1" dirty="0"/>
              <a:t>ağız / ağzı, alın / alnı, bağır / bağrım, beniz / benzi, beyin / beynimiz, boyun / boynu, böğür / böğrüm, burun / burnu, geniz / genzi, göğüs / göğsün, gönül / gönlünüz, karın / karnı, oğul / oğlu; çevir- / çevril-, devir- / devril- </a:t>
            </a:r>
            <a:r>
              <a:rPr lang="tr-TR" sz="2400" dirty="0"/>
              <a:t>vb.</a:t>
            </a:r>
          </a:p>
          <a:p>
            <a:pPr>
              <a:spcBef>
                <a:spcPts val="1200"/>
              </a:spcBef>
            </a:pPr>
            <a:r>
              <a:rPr lang="tr-TR" sz="2400" dirty="0"/>
              <a:t>2.</a:t>
            </a:r>
            <a:r>
              <a:rPr lang="tr-TR" sz="2400" b="1" dirty="0"/>
              <a:t> </a:t>
            </a:r>
            <a:r>
              <a:rPr lang="tr-TR" sz="2400" dirty="0"/>
              <a:t>Ünlüyle başlayan ek aldıklarında </a:t>
            </a:r>
            <a:r>
              <a:rPr lang="tr-TR" sz="2400" dirty="0" err="1"/>
              <a:t>vurgusuz</a:t>
            </a:r>
            <a:r>
              <a:rPr lang="tr-TR" sz="2400" dirty="0"/>
              <a:t> orta hecesindeki dar ünlüsü düşen kelimelerle oluşturulan ikilemelerde ikinci kelimenin dar ünlüsü düşmez: </a:t>
            </a:r>
            <a:r>
              <a:rPr lang="tr-TR" sz="2400" i="1" dirty="0"/>
              <a:t>ağız ağıza, burun buruna, koyun koyuna (yatmak), omuz omuza,</a:t>
            </a:r>
            <a:r>
              <a:rPr lang="tr-TR" sz="2400" dirty="0"/>
              <a:t> </a:t>
            </a:r>
            <a:r>
              <a:rPr lang="tr-TR" sz="2400" i="1" dirty="0"/>
              <a:t>devirden devire, nesilden </a:t>
            </a:r>
            <a:r>
              <a:rPr lang="tr-TR" sz="2400" i="1" dirty="0" err="1"/>
              <a:t>nesile</a:t>
            </a:r>
            <a:r>
              <a:rPr lang="tr-TR" sz="2400" i="1" dirty="0"/>
              <a:t>, oğuldan oğula, şehirden </a:t>
            </a:r>
            <a:r>
              <a:rPr lang="tr-TR" sz="2400" i="1" dirty="0" err="1"/>
              <a:t>şehire</a:t>
            </a:r>
            <a:r>
              <a:rPr lang="tr-TR" sz="2400" dirty="0"/>
              <a:t> vb.</a:t>
            </a:r>
          </a:p>
          <a:p>
            <a:pPr>
              <a:spcBef>
                <a:spcPts val="1200"/>
              </a:spcBef>
            </a:pPr>
            <a:r>
              <a:rPr lang="tr-TR" sz="2400" dirty="0"/>
              <a:t>3. </a:t>
            </a:r>
            <a:r>
              <a:rPr lang="tr-TR" sz="2400" i="1" dirty="0"/>
              <a:t>İçeri, dışarı, ileri, şura, bura, ora, yukarı, aşağı</a:t>
            </a:r>
            <a:r>
              <a:rPr lang="tr-TR" sz="2400" dirty="0"/>
              <a:t> gibi sözler ek aldıklarında sonlarında bulunan ünlüler düşmez: </a:t>
            </a:r>
            <a:r>
              <a:rPr lang="tr-TR" sz="2400" i="1" dirty="0"/>
              <a:t>içerde </a:t>
            </a:r>
            <a:r>
              <a:rPr lang="tr-TR" sz="2400" dirty="0"/>
              <a:t>değil</a:t>
            </a:r>
            <a:r>
              <a:rPr lang="tr-TR" sz="2400" i="1" dirty="0"/>
              <a:t> içeride, dışardan </a:t>
            </a:r>
            <a:r>
              <a:rPr lang="tr-TR" sz="2400" dirty="0"/>
              <a:t>değil</a:t>
            </a:r>
            <a:r>
              <a:rPr lang="tr-TR" sz="2400" i="1" dirty="0"/>
              <a:t> dışarıdan, ilerde </a:t>
            </a:r>
            <a:r>
              <a:rPr lang="tr-TR" sz="2400" dirty="0"/>
              <a:t>değil</a:t>
            </a:r>
            <a:r>
              <a:rPr lang="tr-TR" sz="2400" i="1" dirty="0"/>
              <a:t> ileride, </a:t>
            </a:r>
            <a:r>
              <a:rPr lang="tr-TR" sz="2400" i="1" dirty="0" err="1"/>
              <a:t>şurda</a:t>
            </a:r>
            <a:r>
              <a:rPr lang="tr-TR" sz="2400" i="1" dirty="0"/>
              <a:t> </a:t>
            </a:r>
            <a:r>
              <a:rPr lang="tr-TR" sz="2400" dirty="0"/>
              <a:t>değil</a:t>
            </a:r>
            <a:r>
              <a:rPr lang="tr-TR" sz="2400" i="1" dirty="0"/>
              <a:t> şurada, </a:t>
            </a:r>
            <a:r>
              <a:rPr lang="tr-TR" sz="2400" i="1" dirty="0" err="1"/>
              <a:t>burda</a:t>
            </a:r>
            <a:r>
              <a:rPr lang="tr-TR" sz="2400" i="1" dirty="0"/>
              <a:t> </a:t>
            </a:r>
            <a:r>
              <a:rPr lang="tr-TR" sz="2400" dirty="0"/>
              <a:t>değil</a:t>
            </a:r>
            <a:r>
              <a:rPr lang="tr-TR" sz="2400" i="1" dirty="0"/>
              <a:t> burada, orda </a:t>
            </a:r>
            <a:r>
              <a:rPr lang="tr-TR" sz="2400" dirty="0"/>
              <a:t>değil</a:t>
            </a:r>
            <a:r>
              <a:rPr lang="tr-TR" sz="2400" i="1" dirty="0"/>
              <a:t> orada, yukarda </a:t>
            </a:r>
            <a:r>
              <a:rPr lang="tr-TR" sz="2400" dirty="0"/>
              <a:t>değil</a:t>
            </a:r>
            <a:r>
              <a:rPr lang="tr-TR" sz="2400" i="1" dirty="0"/>
              <a:t> yukarıda, </a:t>
            </a:r>
            <a:r>
              <a:rPr lang="tr-TR" sz="2400" i="1" dirty="0" err="1"/>
              <a:t>aşağda</a:t>
            </a:r>
            <a:r>
              <a:rPr lang="tr-TR" sz="2400" i="1" dirty="0"/>
              <a:t> </a:t>
            </a:r>
            <a:r>
              <a:rPr lang="tr-TR" sz="2400" dirty="0"/>
              <a:t>değil</a:t>
            </a:r>
            <a:r>
              <a:rPr lang="tr-TR" sz="2400" i="1" dirty="0"/>
              <a:t> aşağıda</a:t>
            </a:r>
            <a:r>
              <a:rPr lang="tr-TR" sz="2400" dirty="0"/>
              <a:t> vb.</a:t>
            </a:r>
          </a:p>
          <a:p>
            <a:pPr>
              <a:spcBef>
                <a:spcPts val="1200"/>
              </a:spcBef>
            </a:pPr>
            <a:endParaRPr kumimoji="0" lang="tr-TR" sz="2400" b="0" i="0" u="none" strike="noStrike" cap="none" normalizeH="0" baseline="0" dirty="0" smtClean="0">
              <a:ln>
                <a:noFill/>
              </a:ln>
              <a:solidFill>
                <a:schemeClr val="tx1"/>
              </a:solidFill>
              <a:effectLst/>
              <a:cs typeface="Arial" pitchFamily="34" charset="0"/>
            </a:endParaRPr>
          </a:p>
        </p:txBody>
      </p:sp>
      <p:grpSp>
        <p:nvGrpSpPr>
          <p:cNvPr id="23" name="Group 16"/>
          <p:cNvGrpSpPr/>
          <p:nvPr/>
        </p:nvGrpSpPr>
        <p:grpSpPr>
          <a:xfrm>
            <a:off x="17262707" y="866358"/>
            <a:ext cx="1337706" cy="5144719"/>
            <a:chOff x="0" y="0"/>
            <a:chExt cx="1783607" cy="6859625"/>
          </a:xfrm>
        </p:grpSpPr>
        <p:pic>
          <p:nvPicPr>
            <p:cNvPr id="24" name="Picture 17"/>
            <p:cNvPicPr>
              <a:picLocks noChangeAspect="1"/>
            </p:cNvPicPr>
            <p:nvPr/>
          </p:nvPicPr>
          <p:blipFill>
            <a:blip r:embed="rId4">
              <a:alphaModFix amt="60000"/>
            </a:blip>
            <a:srcRect l="521" t="13386"/>
            <a:stretch>
              <a:fillRect/>
            </a:stretch>
          </p:blipFill>
          <p:spPr>
            <a:xfrm rot="5400000">
              <a:off x="152216" y="264167"/>
              <a:ext cx="1276856" cy="1111730"/>
            </a:xfrm>
            <a:prstGeom prst="rect">
              <a:avLst/>
            </a:prstGeom>
          </p:spPr>
        </p:pic>
        <p:sp>
          <p:nvSpPr>
            <p:cNvPr id="25" name="TextBox 18"/>
            <p:cNvSpPr txBox="1"/>
            <p:nvPr/>
          </p:nvSpPr>
          <p:spPr>
            <a:xfrm rot="-5400000">
              <a:off x="-1699698" y="3955824"/>
              <a:ext cx="5229885" cy="577715"/>
            </a:xfrm>
            <a:prstGeom prst="rect">
              <a:avLst/>
            </a:prstGeom>
          </p:spPr>
          <p:txBody>
            <a:bodyPr lIns="0" tIns="0" rIns="0" bIns="0" rtlCol="0" anchor="t">
              <a:spAutoFit/>
            </a:bodyPr>
            <a:lstStyle/>
            <a:p>
              <a:pPr algn="ctr">
                <a:lnSpc>
                  <a:spcPts val="2800"/>
                </a:lnSpc>
              </a:pPr>
              <a:r>
                <a:rPr lang="en-US" sz="2800" dirty="0" err="1">
                  <a:solidFill>
                    <a:srgbClr val="FFFFFF">
                      <a:alpha val="60000"/>
                    </a:srgbClr>
                  </a:solidFill>
                  <a:latin typeface="Lato Heavy"/>
                </a:rPr>
                <a:t>Sesler</a:t>
              </a:r>
              <a:r>
                <a:rPr lang="en-US" sz="2800" dirty="0">
                  <a:solidFill>
                    <a:srgbClr val="FFFFFF">
                      <a:alpha val="60000"/>
                    </a:srgbClr>
                  </a:solidFill>
                  <a:latin typeface="Lato Heavy"/>
                </a:rPr>
                <a:t> </a:t>
              </a:r>
              <a:r>
                <a:rPr lang="en-US" sz="2800" dirty="0" err="1">
                  <a:solidFill>
                    <a:srgbClr val="FFFFFF">
                      <a:alpha val="60000"/>
                    </a:srgbClr>
                  </a:solidFill>
                  <a:latin typeface="Lato Heavy"/>
                </a:rPr>
                <a:t>ve</a:t>
              </a:r>
              <a:r>
                <a:rPr lang="en-US" sz="2800" dirty="0">
                  <a:solidFill>
                    <a:srgbClr val="FFFFFF">
                      <a:alpha val="60000"/>
                    </a:srgbClr>
                  </a:solidFill>
                  <a:latin typeface="Lato Heavy"/>
                </a:rPr>
                <a:t> </a:t>
              </a:r>
              <a:r>
                <a:rPr lang="en-US" sz="2800" dirty="0" err="1">
                  <a:solidFill>
                    <a:srgbClr val="FFFFFF">
                      <a:alpha val="60000"/>
                    </a:srgbClr>
                  </a:solidFill>
                  <a:latin typeface="Lato Heavy"/>
                </a:rPr>
                <a:t>Ses</a:t>
              </a:r>
              <a:r>
                <a:rPr lang="en-US" sz="2800" dirty="0">
                  <a:solidFill>
                    <a:srgbClr val="FFFFFF">
                      <a:alpha val="60000"/>
                    </a:srgbClr>
                  </a:solidFill>
                  <a:latin typeface="Lato Heavy"/>
                </a:rPr>
                <a:t> </a:t>
              </a:r>
              <a:r>
                <a:rPr lang="en-US" sz="2800" dirty="0" err="1">
                  <a:solidFill>
                    <a:srgbClr val="FFFFFF">
                      <a:alpha val="60000"/>
                    </a:srgbClr>
                  </a:solidFill>
                  <a:latin typeface="Lato Heavy"/>
                </a:rPr>
                <a:t>Uyumları</a:t>
              </a:r>
              <a:endParaRPr lang="en-US" sz="2800" dirty="0">
                <a:solidFill>
                  <a:srgbClr val="FFFFFF">
                    <a:alpha val="60000"/>
                  </a:srgbClr>
                </a:solidFill>
                <a:latin typeface="Lato Heavy"/>
              </a:endParaRPr>
            </a:p>
          </p:txBody>
        </p:sp>
        <p:sp>
          <p:nvSpPr>
            <p:cNvPr id="26" name="TextBox 19"/>
            <p:cNvSpPr txBox="1"/>
            <p:nvPr/>
          </p:nvSpPr>
          <p:spPr>
            <a:xfrm>
              <a:off x="0" y="123825"/>
              <a:ext cx="1783607" cy="1166649"/>
            </a:xfrm>
            <a:prstGeom prst="rect">
              <a:avLst/>
            </a:prstGeom>
          </p:spPr>
          <p:txBody>
            <a:bodyPr lIns="0" tIns="0" rIns="0" bIns="0" rtlCol="0" anchor="t">
              <a:spAutoFit/>
            </a:bodyPr>
            <a:lstStyle/>
            <a:p>
              <a:pPr algn="ctr">
                <a:lnSpc>
                  <a:spcPts val="6400"/>
                </a:lnSpc>
              </a:pPr>
              <a:r>
                <a:rPr lang="en-US" sz="6400" dirty="0">
                  <a:solidFill>
                    <a:srgbClr val="FFFFFF">
                      <a:alpha val="60000"/>
                    </a:srgbClr>
                  </a:solidFill>
                  <a:latin typeface="Alegreya"/>
                </a:rPr>
                <a:t>2</a:t>
              </a:r>
            </a:p>
          </p:txBody>
        </p:sp>
      </p:grpSp>
      <p:sp>
        <p:nvSpPr>
          <p:cNvPr id="27" name="TextBox 14"/>
          <p:cNvSpPr txBox="1"/>
          <p:nvPr/>
        </p:nvSpPr>
        <p:spPr>
          <a:xfrm>
            <a:off x="224071" y="2095500"/>
            <a:ext cx="2476716" cy="8012450"/>
          </a:xfrm>
          <a:prstGeom prst="rect">
            <a:avLst/>
          </a:prstGeom>
        </p:spPr>
        <p:txBody>
          <a:bodyPr lIns="0" tIns="0" rIns="0" bIns="0" rtlCol="0" anchor="t">
            <a:spAutoFit/>
          </a:bodyPr>
          <a:lstStyle/>
          <a:p>
            <a:pPr>
              <a:lnSpc>
                <a:spcPts val="1959"/>
              </a:lnSpc>
            </a:pPr>
            <a:r>
              <a:rPr lang="tr-TR" sz="1100" b="1" i="1" dirty="0" smtClean="0">
                <a:solidFill>
                  <a:schemeClr val="bg1"/>
                </a:solidFill>
              </a:rPr>
              <a:t>1. SES, </a:t>
            </a:r>
            <a:r>
              <a:rPr lang="tr-TR" sz="1100" b="1" i="1" dirty="0">
                <a:solidFill>
                  <a:schemeClr val="bg1"/>
                </a:solidFill>
              </a:rPr>
              <a:t>HARF VE </a:t>
            </a:r>
            <a:r>
              <a:rPr lang="tr-TR" sz="1100" b="1" i="1" dirty="0" smtClean="0">
                <a:solidFill>
                  <a:schemeClr val="bg1"/>
                </a:solidFill>
              </a:rPr>
              <a:t>ALFABE</a:t>
            </a:r>
          </a:p>
          <a:p>
            <a:r>
              <a:rPr lang="tr-TR" sz="1100" b="1" i="1" dirty="0">
                <a:solidFill>
                  <a:schemeClr val="bg1"/>
                </a:solidFill>
              </a:rPr>
              <a:t>2. SESLER VE SES UYUMLARI</a:t>
            </a:r>
          </a:p>
          <a:p>
            <a:r>
              <a:rPr lang="tr-TR" sz="1100" dirty="0">
                <a:solidFill>
                  <a:schemeClr val="bg1"/>
                </a:solidFill>
              </a:rPr>
              <a:t>   Ünlülerin Nitelikleri</a:t>
            </a:r>
          </a:p>
          <a:p>
            <a:r>
              <a:rPr lang="tr-TR" sz="1100" dirty="0">
                <a:solidFill>
                  <a:schemeClr val="bg1"/>
                </a:solidFill>
              </a:rPr>
              <a:t>   Uzun Ünlü</a:t>
            </a:r>
          </a:p>
          <a:p>
            <a:r>
              <a:rPr lang="tr-TR" sz="1100" dirty="0">
                <a:solidFill>
                  <a:schemeClr val="bg1"/>
                </a:solidFill>
              </a:rPr>
              <a:t>   Düzeltme İşareti</a:t>
            </a:r>
          </a:p>
          <a:p>
            <a:r>
              <a:rPr lang="tr-TR" sz="1100" dirty="0">
                <a:solidFill>
                  <a:schemeClr val="bg1"/>
                </a:solidFill>
              </a:rPr>
              <a:t>   Büyük Ünlü Uyumu</a:t>
            </a:r>
          </a:p>
          <a:p>
            <a:r>
              <a:rPr lang="tr-TR" sz="1100" dirty="0">
                <a:solidFill>
                  <a:schemeClr val="bg1"/>
                </a:solidFill>
              </a:rPr>
              <a:t>   Küçük Ünlü Uyumu</a:t>
            </a:r>
          </a:p>
          <a:p>
            <a:r>
              <a:rPr lang="tr-TR" sz="1100" dirty="0"/>
              <a:t>   Ünlü Daralması</a:t>
            </a:r>
          </a:p>
          <a:p>
            <a:r>
              <a:rPr lang="tr-TR" sz="1100" dirty="0"/>
              <a:t>   Ünlü Düşmesi</a:t>
            </a:r>
          </a:p>
          <a:p>
            <a:r>
              <a:rPr lang="tr-TR" sz="1100" dirty="0">
                <a:solidFill>
                  <a:schemeClr val="bg1"/>
                </a:solidFill>
              </a:rPr>
              <a:t>   Ünsüzlerin Nitelikleri</a:t>
            </a:r>
          </a:p>
          <a:p>
            <a:r>
              <a:rPr lang="tr-TR" sz="1100" dirty="0">
                <a:solidFill>
                  <a:schemeClr val="bg1"/>
                </a:solidFill>
              </a:rPr>
              <a:t>   Ünsüz Uyumu</a:t>
            </a:r>
          </a:p>
          <a:p>
            <a:pPr>
              <a:spcAft>
                <a:spcPts val="1200"/>
              </a:spcAft>
            </a:pPr>
            <a:r>
              <a:rPr lang="tr-TR" sz="1100" dirty="0">
                <a:solidFill>
                  <a:schemeClr val="bg1"/>
                </a:solidFill>
              </a:rPr>
              <a:t>   Ünsüz </a:t>
            </a:r>
            <a:r>
              <a:rPr lang="tr-TR" sz="1100" dirty="0" smtClean="0">
                <a:solidFill>
                  <a:schemeClr val="bg1"/>
                </a:solidFill>
              </a:rPr>
              <a:t>Türemesi</a:t>
            </a:r>
          </a:p>
          <a:p>
            <a:r>
              <a:rPr lang="tr-TR" sz="1100" b="1" i="1" dirty="0">
                <a:solidFill>
                  <a:schemeClr val="bg1"/>
                </a:solidFill>
              </a:rPr>
              <a:t>3. BAZI KELİME VE EKLERİN YAZILIŞI</a:t>
            </a:r>
          </a:p>
          <a:p>
            <a:r>
              <a:rPr lang="tr-TR" sz="1100" dirty="0">
                <a:solidFill>
                  <a:schemeClr val="bg1"/>
                </a:solidFill>
              </a:rPr>
              <a:t>   Soru Eki </a:t>
            </a:r>
            <a:r>
              <a:rPr lang="tr-TR" sz="1100" i="1" dirty="0">
                <a:solidFill>
                  <a:schemeClr val="bg1"/>
                </a:solidFill>
              </a:rPr>
              <a:t>mı / mi / mu / </a:t>
            </a:r>
            <a:r>
              <a:rPr lang="tr-TR" sz="1100" i="1" dirty="0" err="1">
                <a:solidFill>
                  <a:schemeClr val="bg1"/>
                </a:solidFill>
              </a:rPr>
              <a:t>mü</a:t>
            </a:r>
            <a:r>
              <a:rPr lang="tr-TR" sz="1100" dirty="0" err="1">
                <a:solidFill>
                  <a:schemeClr val="bg1"/>
                </a:solidFill>
              </a:rPr>
              <a:t>’nün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a:solidFill>
                  <a:schemeClr val="bg1"/>
                </a:solidFill>
              </a:rPr>
              <a:t>da / de</a:t>
            </a:r>
            <a:r>
              <a:rPr lang="tr-TR" sz="1100" dirty="0">
                <a:solidFill>
                  <a:schemeClr val="bg1"/>
                </a:solidFill>
              </a:rPr>
              <a:t>’nin</a:t>
            </a:r>
            <a:r>
              <a:rPr lang="tr-TR" sz="1100" i="1" dirty="0">
                <a:solidFill>
                  <a:schemeClr val="bg1"/>
                </a:solidFill>
              </a:rPr>
              <a:t> </a:t>
            </a:r>
            <a:r>
              <a:rPr lang="tr-TR" sz="1100" dirty="0">
                <a:solidFill>
                  <a:schemeClr val="bg1"/>
                </a:solidFill>
              </a:rPr>
              <a:t>Yazılışı</a:t>
            </a:r>
          </a:p>
          <a:p>
            <a:r>
              <a:rPr lang="tr-TR" sz="1100" dirty="0">
                <a:solidFill>
                  <a:schemeClr val="bg1"/>
                </a:solidFill>
              </a:rPr>
              <a:t>   Bağlaç Olan </a:t>
            </a:r>
            <a:r>
              <a:rPr lang="tr-TR" sz="1100" i="1" dirty="0" err="1">
                <a:solidFill>
                  <a:schemeClr val="bg1"/>
                </a:solidFill>
              </a:rPr>
              <a:t>ki</a:t>
            </a:r>
            <a:r>
              <a:rPr lang="tr-TR" sz="1100" dirty="0" err="1">
                <a:solidFill>
                  <a:schemeClr val="bg1"/>
                </a:solidFill>
              </a:rPr>
              <a:t>’nin</a:t>
            </a:r>
            <a:r>
              <a:rPr lang="tr-TR" sz="1100" dirty="0">
                <a:solidFill>
                  <a:schemeClr val="bg1"/>
                </a:solidFill>
              </a:rPr>
              <a:t> Yazılışı</a:t>
            </a:r>
          </a:p>
          <a:p>
            <a:r>
              <a:rPr lang="tr-TR" sz="1100" i="1" dirty="0">
                <a:solidFill>
                  <a:schemeClr val="bg1"/>
                </a:solidFill>
              </a:rPr>
              <a:t>   </a:t>
            </a:r>
            <a:r>
              <a:rPr lang="tr-TR" sz="1100" i="1" dirty="0" err="1">
                <a:solidFill>
                  <a:schemeClr val="bg1"/>
                </a:solidFill>
              </a:rPr>
              <a:t>ile</a:t>
            </a:r>
            <a:r>
              <a:rPr lang="tr-TR" sz="1100" dirty="0" err="1">
                <a:solidFill>
                  <a:schemeClr val="bg1"/>
                </a:solidFill>
              </a:rPr>
              <a:t>’nin</a:t>
            </a:r>
            <a:r>
              <a:rPr lang="tr-TR" sz="1100" dirty="0">
                <a:solidFill>
                  <a:schemeClr val="bg1"/>
                </a:solidFill>
              </a:rPr>
              <a:t> Yazılışı</a:t>
            </a:r>
          </a:p>
          <a:p>
            <a:r>
              <a:rPr lang="tr-TR" sz="1100" dirty="0">
                <a:solidFill>
                  <a:schemeClr val="bg1"/>
                </a:solidFill>
              </a:rPr>
              <a:t>   Bulunma Durumu Eki </a:t>
            </a:r>
            <a:r>
              <a:rPr lang="tr-TR" sz="1100" i="1" dirty="0">
                <a:solidFill>
                  <a:schemeClr val="bg1"/>
                </a:solidFill>
              </a:rPr>
              <a:t>-da / -de / -ta / -te</a:t>
            </a:r>
            <a:r>
              <a:rPr lang="tr-TR" sz="1100" dirty="0">
                <a:solidFill>
                  <a:schemeClr val="bg1"/>
                </a:solidFill>
              </a:rPr>
              <a:t>’nin Yazılışı</a:t>
            </a:r>
          </a:p>
          <a:p>
            <a:r>
              <a:rPr lang="tr-TR" sz="1100" dirty="0">
                <a:solidFill>
                  <a:schemeClr val="bg1"/>
                </a:solidFill>
              </a:rPr>
              <a:t>   Fiil Çekimi ile İlgili Yazılışlar</a:t>
            </a:r>
          </a:p>
          <a:p>
            <a:r>
              <a:rPr lang="tr-TR" sz="1100" dirty="0">
                <a:solidFill>
                  <a:schemeClr val="bg1"/>
                </a:solidFill>
              </a:rPr>
              <a:t>   Mastarlara Gelen Eklerin Yazılışı</a:t>
            </a:r>
          </a:p>
          <a:p>
            <a:r>
              <a:rPr lang="tr-TR" sz="1100" dirty="0">
                <a:solidFill>
                  <a:schemeClr val="bg1"/>
                </a:solidFill>
              </a:rPr>
              <a:t>   Ek Fiilin Yazılışı</a:t>
            </a:r>
          </a:p>
          <a:p>
            <a:r>
              <a:rPr lang="tr-TR" sz="1100" dirty="0">
                <a:solidFill>
                  <a:schemeClr val="bg1"/>
                </a:solidFill>
              </a:rPr>
              <a:t>   Pekiştirmeli Sözlerin </a:t>
            </a:r>
            <a:r>
              <a:rPr lang="tr-TR" sz="1100" dirty="0" smtClean="0">
                <a:solidFill>
                  <a:schemeClr val="bg1"/>
                </a:solidFill>
              </a:rPr>
              <a:t>Yazılışı</a:t>
            </a:r>
          </a:p>
          <a:p>
            <a:pPr>
              <a:spcAft>
                <a:spcPts val="1200"/>
              </a:spcAft>
            </a:pPr>
            <a:r>
              <a:rPr lang="tr-TR" sz="1100" b="1" i="1" dirty="0">
                <a:solidFill>
                  <a:schemeClr val="bg1"/>
                </a:solidFill>
              </a:rPr>
              <a:t>4. SAYILARIN YAZILIŞI</a:t>
            </a:r>
          </a:p>
          <a:p>
            <a:pPr>
              <a:spcAft>
                <a:spcPts val="1200"/>
              </a:spcAft>
            </a:pPr>
            <a:r>
              <a:rPr lang="tr-TR" sz="1100" b="1" i="1" dirty="0">
                <a:solidFill>
                  <a:schemeClr val="bg1"/>
                </a:solidFill>
              </a:rPr>
              <a:t>5. BÜYÜK HARFLERİN KULLANILDIĞI YERLER</a:t>
            </a:r>
          </a:p>
          <a:p>
            <a:r>
              <a:rPr lang="tr-TR" sz="1100" b="1" i="1" dirty="0">
                <a:solidFill>
                  <a:schemeClr val="bg1"/>
                </a:solidFill>
              </a:rPr>
              <a:t>6. BİRLEŞİK KELİMELERİN YAZILIŞI</a:t>
            </a:r>
          </a:p>
          <a:p>
            <a:r>
              <a:rPr lang="tr-TR" sz="1100" dirty="0">
                <a:solidFill>
                  <a:schemeClr val="bg1"/>
                </a:solidFill>
              </a:rPr>
              <a:t>   A. Bitişik Yazılan Birleşik Kelimeler</a:t>
            </a:r>
          </a:p>
          <a:p>
            <a:r>
              <a:rPr lang="tr-TR" sz="1100" dirty="0">
                <a:solidFill>
                  <a:schemeClr val="bg1"/>
                </a:solidFill>
              </a:rPr>
              <a:t>   B. Ayrı Yazılan Birleşik Kelimeler</a:t>
            </a:r>
          </a:p>
          <a:p>
            <a:r>
              <a:rPr lang="tr-TR" sz="1100" dirty="0">
                <a:solidFill>
                  <a:schemeClr val="bg1"/>
                </a:solidFill>
              </a:rPr>
              <a:t>   Deyimlerin Yazılışı</a:t>
            </a:r>
          </a:p>
          <a:p>
            <a:pPr>
              <a:spcAft>
                <a:spcPts val="1200"/>
              </a:spcAft>
            </a:pPr>
            <a:r>
              <a:rPr lang="tr-TR" sz="1100" dirty="0">
                <a:solidFill>
                  <a:schemeClr val="bg1"/>
                </a:solidFill>
              </a:rPr>
              <a:t>   İkilemelerin Yazılışı</a:t>
            </a:r>
          </a:p>
          <a:p>
            <a:pPr>
              <a:spcAft>
                <a:spcPts val="1200"/>
              </a:spcAft>
            </a:pPr>
            <a:r>
              <a:rPr lang="tr-TR" sz="1100" b="1" i="1" dirty="0">
                <a:solidFill>
                  <a:schemeClr val="bg1"/>
                </a:solidFill>
              </a:rPr>
              <a:t>7. ALINTI KELİMELERİN YAZILIŞI</a:t>
            </a:r>
          </a:p>
          <a:p>
            <a:r>
              <a:rPr lang="tr-TR" sz="1100" b="1" i="1" dirty="0">
                <a:solidFill>
                  <a:schemeClr val="bg1"/>
                </a:solidFill>
              </a:rPr>
              <a:t>8. YABANCI ÖZEL ADLARIN YAZILIŞI</a:t>
            </a:r>
          </a:p>
          <a:p>
            <a:r>
              <a:rPr lang="tr-TR" sz="1100" dirty="0">
                <a:solidFill>
                  <a:schemeClr val="bg1"/>
                </a:solidFill>
              </a:rPr>
              <a:t>   Latin Harflerini Kullanan Dillerdeki Özel Adlar</a:t>
            </a:r>
          </a:p>
          <a:p>
            <a:r>
              <a:rPr lang="tr-TR" sz="1100" dirty="0">
                <a:solidFill>
                  <a:schemeClr val="bg1"/>
                </a:solidFill>
              </a:rPr>
              <a:t>   Arapça ve Farsça Özel Adlar</a:t>
            </a:r>
          </a:p>
          <a:p>
            <a:r>
              <a:rPr lang="tr-TR" sz="1100" dirty="0">
                <a:solidFill>
                  <a:schemeClr val="bg1"/>
                </a:solidFill>
              </a:rPr>
              <a:t>   Yunanca Özel Adlar</a:t>
            </a:r>
          </a:p>
          <a:p>
            <a:r>
              <a:rPr lang="tr-TR" sz="1100" dirty="0">
                <a:solidFill>
                  <a:schemeClr val="bg1"/>
                </a:solidFill>
              </a:rPr>
              <a:t>   Rusça Özel Adlar</a:t>
            </a:r>
          </a:p>
          <a:p>
            <a:r>
              <a:rPr lang="tr-TR" sz="1100" dirty="0">
                <a:solidFill>
                  <a:schemeClr val="bg1"/>
                </a:solidFill>
              </a:rPr>
              <a:t>   Uzak Doğu Dillerindeki Özel Adlar</a:t>
            </a:r>
          </a:p>
          <a:p>
            <a:r>
              <a:rPr lang="tr-TR" sz="1100" dirty="0">
                <a:solidFill>
                  <a:schemeClr val="bg1"/>
                </a:solidFill>
              </a:rPr>
              <a:t>   Türk Devletleri ve Topluluklarındaki Özel Adlar</a:t>
            </a:r>
          </a:p>
          <a:p>
            <a:endParaRPr lang="tr-TR" sz="1400" dirty="0"/>
          </a:p>
        </p:txBody>
      </p:sp>
    </p:spTree>
    <p:extLst>
      <p:ext uri="{BB962C8B-B14F-4D97-AF65-F5344CB8AC3E}">
        <p14:creationId xmlns:p14="http://schemas.microsoft.com/office/powerpoint/2010/main" val="2354285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639</TotalTime>
  <Words>2980</Words>
  <Application>Microsoft Office PowerPoint</Application>
  <PresentationFormat>Özel</PresentationFormat>
  <Paragraphs>2260</Paragraphs>
  <Slides>46</Slides>
  <Notes>1</Notes>
  <HiddenSlides>0</HiddenSlides>
  <MMClips>0</MMClips>
  <ScaleCrop>false</ScaleCrop>
  <HeadingPairs>
    <vt:vector size="6" baseType="variant">
      <vt:variant>
        <vt:lpstr>Kullanılan Yazı Tipleri</vt:lpstr>
      </vt:variant>
      <vt:variant>
        <vt:i4>10</vt:i4>
      </vt:variant>
      <vt:variant>
        <vt:lpstr>Tema</vt:lpstr>
      </vt:variant>
      <vt:variant>
        <vt:i4>1</vt:i4>
      </vt:variant>
      <vt:variant>
        <vt:lpstr>Slayt Başlıkları</vt:lpstr>
      </vt:variant>
      <vt:variant>
        <vt:i4>46</vt:i4>
      </vt:variant>
    </vt:vector>
  </HeadingPairs>
  <TitlesOfParts>
    <vt:vector size="57" baseType="lpstr">
      <vt:lpstr>Arial</vt:lpstr>
      <vt:lpstr>Lemon Tuesday</vt:lpstr>
      <vt:lpstr>Lato Heavy</vt:lpstr>
      <vt:lpstr>Arimo</vt:lpstr>
      <vt:lpstr>Alegreya</vt:lpstr>
      <vt:lpstr>Abril Fatface</vt:lpstr>
      <vt:lpstr>Times New Roman</vt:lpstr>
      <vt:lpstr>DejaVu Serif</vt:lpstr>
      <vt:lpstr>Playfair Display</vt:lpstr>
      <vt:lpstr>Calibri</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Manager>ErenKaya</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Yazım Kuralları</dc:title>
  <dc:creator>ErenKaya</dc:creator>
  <cp:lastModifiedBy>erenk</cp:lastModifiedBy>
  <cp:revision>32</cp:revision>
  <dcterms:created xsi:type="dcterms:W3CDTF">2006-08-16T00:00:00Z</dcterms:created>
  <dcterms:modified xsi:type="dcterms:W3CDTF">2020-11-28T18:32:08Z</dcterms:modified>
  <dc:identifier>DAEOuqVh1x8</dc:identifier>
  <cp:contentStatus>Tamamlandı</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